
<file path=[Content_Types].xml><?xml version="1.0" encoding="utf-8"?>
<Types xmlns="http://schemas.openxmlformats.org/package/2006/content-types">
  <Default Extension="jpg" ContentType="image/jpeg"/>
  <Default Extension="emf" ContentType="image/x-emf"/>
  <Default Extension="xlsx" ContentType="application/vnd.openxmlformats-officedocument.spreadsheetml.sheet"/>
  <Default Extension="xls" ContentType="application/vnd.ms-excel"/>
  <Default Extension="jpeg" ContentType="image/jpeg"/>
  <Default Extension="xml" ContentType="application/xml"/>
  <Default Extension="vml" ContentType="application/vnd.openxmlformats-officedocument.vmlDrawing"/>
  <Default Extension="bin" ContentType="application/vnd.openxmlformats-officedocument.presentationml.printerSettings"/>
  <Default Extension="wdp" ContentType="image/vnd.ms-photo"/>
  <Default Extension="png" ContentType="image/png"/>
  <Default Extension="mp4" ContentType="video/unknown"/>
  <Default Extension="rels" ContentType="application/vnd.openxmlformats-package.relationships+xml"/>
  <Default Extension="gif" ContentType="image/gif"/>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ags/tag2.xml" ContentType="application/vnd.openxmlformats-officedocument.presentationml.tags+xml"/>
  <Override PartName="/ppt/embeddings/oleObject1.bin" ContentType="application/vnd.openxmlformats-officedocument.oleObject"/>
  <Override PartName="/ppt/tags/tag3.xml" ContentType="application/vnd.openxmlformats-officedocument.presentationml.tags+xml"/>
  <Override PartName="/ppt/theme/theme2.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notesSlides/notesSlide1.xml" ContentType="application/vnd.openxmlformats-officedocument.presentationml.notesSlide+xml"/>
  <Override PartName="/ppt/embeddings/oleObject2.bin" ContentType="application/vnd.openxmlformats-officedocument.oleObject"/>
  <Override PartName="/ppt/tags/tag6.xml" ContentType="application/vnd.openxmlformats-officedocument.presentationml.tags+xml"/>
  <Override PartName="/ppt/embeddings/oleObject3.bin" ContentType="application/vnd.openxmlformats-officedocument.oleObject"/>
  <Override PartName="/ppt/tags/tag7.xml" ContentType="application/vnd.openxmlformats-officedocument.presentationml.tags+xml"/>
  <Override PartName="/ppt/tags/tag8.xml" ContentType="application/vnd.openxmlformats-officedocument.presentationml.tags+xml"/>
  <Override PartName="/ppt/embeddings/oleObject4.bin" ContentType="application/vnd.openxmlformats-officedocument.oleObject"/>
  <Override PartName="/ppt/tags/tag9.xml" ContentType="application/vnd.openxmlformats-officedocument.presentationml.tags+xml"/>
  <Override PartName="/ppt/tags/tag10.xml" ContentType="application/vnd.openxmlformats-officedocument.presentationml.tags+xml"/>
  <Override PartName="/ppt/embeddings/oleObject5.bin" ContentType="application/vnd.openxmlformats-officedocument.oleObject"/>
  <Override PartName="/ppt/tags/tag11.xml" ContentType="application/vnd.openxmlformats-officedocument.presentationml.tags+xml"/>
  <Override PartName="/ppt/embeddings/oleObject6.bin" ContentType="application/vnd.openxmlformats-officedocument.oleObject"/>
  <Override PartName="/ppt/tags/tag12.xml" ContentType="application/vnd.openxmlformats-officedocument.presentationml.tags+xml"/>
  <Override PartName="/ppt/tags/tag13.xml" ContentType="application/vnd.openxmlformats-officedocument.presentationml.tags+xml"/>
  <Override PartName="/ppt/embeddings/oleObject7.bin" ContentType="application/vnd.openxmlformats-officedocument.oleObject"/>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tags/tag14.xml" ContentType="application/vnd.openxmlformats-officedocument.presentationml.tags+xml"/>
  <Override PartName="/ppt/tags/tag15.xml" ContentType="application/vnd.openxmlformats-officedocument.presentationml.tags+xml"/>
  <Override PartName="/ppt/notesSlides/notesSlide2.xml" ContentType="application/vnd.openxmlformats-officedocument.presentationml.notesSlide+xml"/>
  <Override PartName="/ppt/embeddings/oleObject8.bin" ContentType="application/vnd.openxmlformats-officedocument.oleObject"/>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tags/tag16.xml" ContentType="application/vnd.openxmlformats-officedocument.presentationml.tags+xml"/>
  <Override PartName="/ppt/embeddings/oleObject9.bin" ContentType="application/vnd.openxmlformats-officedocument.oleObject"/>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tags/tag17.xml" ContentType="application/vnd.openxmlformats-officedocument.presentationml.tags+xml"/>
  <Override PartName="/ppt/embeddings/oleObject10.bin" ContentType="application/vnd.openxmlformats-officedocument.oleObject"/>
  <Override PartName="/ppt/charts/chart56.xml" ContentType="application/vnd.openxmlformats-officedocument.drawingml.chart+xml"/>
  <Override PartName="/ppt/charts/chart57.xml" ContentType="application/vnd.openxmlformats-officedocument.drawingml.chart+xml"/>
  <Override PartName="/ppt/notesSlides/notesSlide3.xml" ContentType="application/vnd.openxmlformats-officedocument.presentationml.notesSlide+xml"/>
  <Override PartName="/ppt/charts/chart58.xml" ContentType="application/vnd.openxmlformats-officedocument.drawingml.chart+xml"/>
  <Override PartName="/ppt/charts/chart59.xml" ContentType="application/vnd.openxmlformats-officedocument.drawingml.chart+xml"/>
  <Override PartName="/ppt/tags/tag18.xml" ContentType="application/vnd.openxmlformats-officedocument.presentationml.tags+xml"/>
  <Override PartName="/ppt/embeddings/oleObject11.bin" ContentType="application/vnd.openxmlformats-officedocument.oleObject"/>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tags/tag19.xml" ContentType="application/vnd.openxmlformats-officedocument.presentationml.tags+xml"/>
  <Override PartName="/ppt/embeddings/oleObject12.bin" ContentType="application/vnd.openxmlformats-officedocument.oleObject"/>
  <Override PartName="/ppt/charts/chart70.xml" ContentType="application/vnd.openxmlformats-officedocument.drawingml.chart+xml"/>
  <Override PartName="/ppt/theme/themeOverride1.xml" ContentType="application/vnd.openxmlformats-officedocument.themeOverride+xml"/>
  <Override PartName="/ppt/charts/chart71.xml" ContentType="application/vnd.openxmlformats-officedocument.drawingml.chart+xml"/>
  <Override PartName="/ppt/tags/tag20.xml" ContentType="application/vnd.openxmlformats-officedocument.presentationml.tags+xml"/>
  <Override PartName="/ppt/embeddings/oleObject13.bin" ContentType="application/vnd.openxmlformats-officedocument.oleObject"/>
  <Override PartName="/ppt/tags/tag21.xml" ContentType="application/vnd.openxmlformats-officedocument.presentationml.tags+xml"/>
  <Override PartName="/ppt/tags/tag22.xml" ContentType="application/vnd.openxmlformats-officedocument.presentationml.tags+xml"/>
  <Override PartName="/ppt/embeddings/oleObject14.bin" ContentType="application/vnd.openxmlformats-officedocument.oleObject"/>
  <Override PartName="/ppt/tags/tag23.xml" ContentType="application/vnd.openxmlformats-officedocument.presentationml.tags+xml"/>
  <Override PartName="/ppt/embeddings/oleObject15.bin" ContentType="application/vnd.openxmlformats-officedocument.oleObject"/>
  <Override PartName="/ppt/tags/tag24.xml" ContentType="application/vnd.openxmlformats-officedocument.presentationml.tags+xml"/>
  <Override PartName="/ppt/tags/tag25.xml" ContentType="application/vnd.openxmlformats-officedocument.presentationml.tags+xml"/>
  <Override PartName="/ppt/embeddings/oleObject16.bin" ContentType="application/vnd.openxmlformats-officedocument.oleObject"/>
  <Override PartName="/ppt/tags/tag26.xml" ContentType="application/vnd.openxmlformats-officedocument.presentationml.tags+xml"/>
  <Override PartName="/ppt/charts/chart72.xml" ContentType="application/vnd.openxmlformats-officedocument.drawingml.chart+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charts/chart77.xml" ContentType="application/vnd.openxmlformats-officedocument.drawingml.chart+xml"/>
  <Override PartName="/ppt/tags/tag27.xml" ContentType="application/vnd.openxmlformats-officedocument.presentationml.tags+xml"/>
  <Override PartName="/ppt/tags/tag28.xml" ContentType="application/vnd.openxmlformats-officedocument.presentationml.tags+xml"/>
  <Override PartName="/ppt/notesSlides/notesSlide4.xml" ContentType="application/vnd.openxmlformats-officedocument.presentationml.notesSlide+xml"/>
  <Override PartName="/ppt/embeddings/oleObject17.bin" ContentType="application/vnd.openxmlformats-officedocument.oleObject"/>
  <Override PartName="/ppt/charts/chart78.xml" ContentType="application/vnd.openxmlformats-officedocument.drawingml.chart+xml"/>
  <Override PartName="/ppt/charts/chart79.xml" ContentType="application/vnd.openxmlformats-officedocument.drawingml.chart+xml"/>
  <Override PartName="/ppt/charts/chart80.xml" ContentType="application/vnd.openxmlformats-officedocument.drawingml.chart+xml"/>
  <Override PartName="/ppt/charts/chart81.xml" ContentType="application/vnd.openxmlformats-officedocument.drawingml.chart+xml"/>
  <Override PartName="/ppt/charts/chart82.xml" ContentType="application/vnd.openxmlformats-officedocument.drawingml.chart+xml"/>
  <Override PartName="/ppt/charts/chart83.xml" ContentType="application/vnd.openxmlformats-officedocument.drawingml.chart+xml"/>
  <Override PartName="/ppt/charts/chart84.xml" ContentType="application/vnd.openxmlformats-officedocument.drawingml.chart+xml"/>
  <Override PartName="/ppt/charts/chart85.xml" ContentType="application/vnd.openxmlformats-officedocument.drawingml.chart+xml"/>
  <Override PartName="/ppt/charts/chart86.xml" ContentType="application/vnd.openxmlformats-officedocument.drawingml.chart+xml"/>
  <Override PartName="/ppt/charts/chart87.xml" ContentType="application/vnd.openxmlformats-officedocument.drawingml.chart+xml"/>
  <Override PartName="/ppt/charts/chart88.xml" ContentType="application/vnd.openxmlformats-officedocument.drawingml.chart+xml"/>
  <Override PartName="/ppt/charts/chart89.xml" ContentType="application/vnd.openxmlformats-officedocument.drawingml.chart+xml"/>
  <Override PartName="/ppt/charts/chart90.xml" ContentType="application/vnd.openxmlformats-officedocument.drawingml.chart+xml"/>
  <Override PartName="/ppt/charts/chart91.xml" ContentType="application/vnd.openxmlformats-officedocument.drawingml.chart+xml"/>
  <Override PartName="/ppt/charts/chart92.xml" ContentType="application/vnd.openxmlformats-officedocument.drawingml.chart+xml"/>
  <Override PartName="/ppt/charts/chart93.xml" ContentType="application/vnd.openxmlformats-officedocument.drawingml.chart+xml"/>
  <Override PartName="/ppt/tags/tag29.xml" ContentType="application/vnd.openxmlformats-officedocument.presentationml.tags+xml"/>
  <Override PartName="/ppt/charts/chart94.xml" ContentType="application/vnd.openxmlformats-officedocument.drawingml.chart+xml"/>
  <Override PartName="/ppt/charts/chart95.xml" ContentType="application/vnd.openxmlformats-officedocument.drawingml.chart+xml"/>
  <Override PartName="/ppt/charts/chart96.xml" ContentType="application/vnd.openxmlformats-officedocument.drawingml.chart+xml"/>
  <Override PartName="/ppt/charts/chart97.xml" ContentType="application/vnd.openxmlformats-officedocument.drawingml.chart+xml"/>
  <Override PartName="/ppt/charts/chart98.xml" ContentType="application/vnd.openxmlformats-officedocument.drawingml.chart+xml"/>
  <Override PartName="/ppt/charts/chart99.xml" ContentType="application/vnd.openxmlformats-officedocument.drawingml.chart+xml"/>
  <Override PartName="/ppt/charts/chart100.xml" ContentType="application/vnd.openxmlformats-officedocument.drawingml.chart+xml"/>
  <Override PartName="/ppt/charts/chart101.xml" ContentType="application/vnd.openxmlformats-officedocument.drawingml.chart+xml"/>
  <Override PartName="/ppt/charts/chart102.xml" ContentType="application/vnd.openxmlformats-officedocument.drawingml.chart+xml"/>
  <Override PartName="/ppt/charts/chart103.xml" ContentType="application/vnd.openxmlformats-officedocument.drawingml.chart+xml"/>
  <Override PartName="/ppt/charts/chart104.xml" ContentType="application/vnd.openxmlformats-officedocument.drawingml.chart+xml"/>
  <Override PartName="/ppt/charts/chart105.xml" ContentType="application/vnd.openxmlformats-officedocument.drawingml.chart+xml"/>
  <Override PartName="/ppt/charts/chart106.xml" ContentType="application/vnd.openxmlformats-officedocument.drawingml.chart+xml"/>
  <Override PartName="/ppt/charts/chart107.xml" ContentType="application/vnd.openxmlformats-officedocument.drawingml.chart+xml"/>
  <Override PartName="/ppt/charts/chart108.xml" ContentType="application/vnd.openxmlformats-officedocument.drawingml.chart+xml"/>
  <Override PartName="/ppt/charts/chart109.xml" ContentType="application/vnd.openxmlformats-officedocument.drawingml.chart+xml"/>
  <Override PartName="/ppt/charts/chart110.xml" ContentType="application/vnd.openxmlformats-officedocument.drawingml.chart+xml"/>
  <Override PartName="/ppt/charts/chart111.xml" ContentType="application/vnd.openxmlformats-officedocument.drawingml.chart+xml"/>
  <Override PartName="/ppt/notesSlides/notesSlide5.xml" ContentType="application/vnd.openxmlformats-officedocument.presentationml.notesSlide+xml"/>
  <Override PartName="/ppt/charts/chart112.xml" ContentType="application/vnd.openxmlformats-officedocument.drawingml.chart+xml"/>
  <Override PartName="/ppt/charts/chart113.xml" ContentType="application/vnd.openxmlformats-officedocument.drawingml.chart+xml"/>
  <Override PartName="/ppt/tags/tag30.xml" ContentType="application/vnd.openxmlformats-officedocument.presentationml.tags+xml"/>
  <Override PartName="/ppt/embeddings/oleObject18.bin" ContentType="application/vnd.openxmlformats-officedocument.oleObject"/>
  <Override PartName="/ppt/charts/chart114.xml" ContentType="application/vnd.openxmlformats-officedocument.drawingml.chart+xml"/>
  <Override PartName="/ppt/tags/tag31.xml" ContentType="application/vnd.openxmlformats-officedocument.presentationml.tags+xml"/>
  <Override PartName="/ppt/embeddings/oleObject19.bin" ContentType="application/vnd.openxmlformats-officedocument.oleObject"/>
  <Override PartName="/ppt/tags/tag32.xml" ContentType="application/vnd.openxmlformats-officedocument.presentationml.tags+xml"/>
  <Override PartName="/ppt/embeddings/oleObject20.bin" ContentType="application/vnd.openxmlformats-officedocument.oleObject"/>
  <Override PartName="/ppt/tags/tag33.xml" ContentType="application/vnd.openxmlformats-officedocument.presentationml.tags+xml"/>
  <Override PartName="/ppt/notesSlides/notesSlide6.xml" ContentType="application/vnd.openxmlformats-officedocument.presentationml.notesSlide+xml"/>
  <Override PartName="/ppt/tags/tag34.xml" ContentType="application/vnd.openxmlformats-officedocument.presentationml.tags+xml"/>
  <Override PartName="/ppt/tags/tag35.xml" ContentType="application/vnd.openxmlformats-officedocument.presentationml.tags+xml"/>
  <Override PartName="/ppt/embeddings/oleObject21.bin" ContentType="application/vnd.openxmlformats-officedocument.oleObject"/>
  <Override PartName="/ppt/tags/tag36.xml" ContentType="application/vnd.openxmlformats-officedocument.presentationml.tags+xml"/>
  <Override PartName="/ppt/embeddings/oleObject22.bin" ContentType="application/vnd.openxmlformats-officedocument.oleObject"/>
  <Override PartName="/ppt/embeddings/oleObject23.bin" ContentType="application/vnd.openxmlformats-officedocument.oleObject"/>
  <Override PartName="/ppt/embeddings/oleObject24.bin" ContentType="application/vnd.openxmlformats-officedocument.oleObject"/>
  <Override PartName="/ppt/charts/chart115.xml" ContentType="application/vnd.openxmlformats-officedocument.drawingml.chart+xml"/>
  <Override PartName="/ppt/charts/chart116.xml" ContentType="application/vnd.openxmlformats-officedocument.drawingml.chart+xml"/>
  <Override PartName="/ppt/tags/tag37.xml" ContentType="application/vnd.openxmlformats-officedocument.presentationml.tags+xml"/>
  <Override PartName="/ppt/tags/tag38.xml" ContentType="application/vnd.openxmlformats-officedocument.presentationml.tags+xml"/>
  <Override PartName="/ppt/notesSlides/notesSlide7.xml" ContentType="application/vnd.openxmlformats-officedocument.presentationml.notesSlide+xml"/>
  <Override PartName="/ppt/embeddings/oleObject25.bin" ContentType="application/vnd.openxmlformats-officedocument.oleObject"/>
  <Override PartName="/ppt/embeddings/oleObject26.bin" ContentType="application/vnd.openxmlformats-officedocument.oleObject"/>
  <Override PartName="/ppt/embeddings/oleObject27.bin" ContentType="application/vnd.openxmlformats-officedocument.oleObject"/>
  <Override PartName="/ppt/embeddings/oleObject28.bin" ContentType="application/vnd.openxmlformats-officedocument.oleObject"/>
  <Override PartName="/ppt/embeddings/oleObject29.bin" ContentType="application/vnd.openxmlformats-officedocument.oleObject"/>
  <Override PartName="/ppt/embeddings/oleObject30.bin" ContentType="application/vnd.openxmlformats-officedocument.oleObject"/>
  <Override PartName="/ppt/embeddings/oleObject31.bin" ContentType="application/vnd.openxmlformats-officedocument.oleObject"/>
  <Override PartName="/ppt/embeddings/oleObject32.bin" ContentType="application/vnd.openxmlformats-officedocument.oleObject"/>
  <Override PartName="/ppt/embeddings/oleObject33.bin" ContentType="application/vnd.openxmlformats-officedocument.oleObject"/>
  <Override PartName="/ppt/embeddings/oleObject34.bin" ContentType="application/vnd.openxmlformats-officedocument.oleObject"/>
  <Override PartName="/ppt/embeddings/oleObject35.bin" ContentType="application/vnd.openxmlformats-officedocument.oleObject"/>
  <Override PartName="/ppt/embeddings/oleObject36.bin" ContentType="application/vnd.openxmlformats-officedocument.oleObject"/>
  <Override PartName="/ppt/embeddings/oleObject37.bin" ContentType="application/vnd.openxmlformats-officedocument.oleObject"/>
  <Override PartName="/ppt/embeddings/oleObject38.bin" ContentType="application/vnd.openxmlformats-officedocument.oleObject"/>
  <Override PartName="/ppt/embeddings/oleObject39.bin" ContentType="application/vnd.openxmlformats-officedocument.oleObject"/>
  <Override PartName="/ppt/embeddings/oleObject40.bin" ContentType="application/vnd.openxmlformats-officedocument.oleObject"/>
  <Override PartName="/ppt/tags/tag39.xml" ContentType="application/vnd.openxmlformats-officedocument.presentationml.tags+xml"/>
  <Override PartName="/ppt/tags/tag40.xml" ContentType="application/vnd.openxmlformats-officedocument.presentationml.tags+xml"/>
  <Override PartName="/ppt/embeddings/oleObject41.bin" ContentType="application/vnd.openxmlformats-officedocument.oleObject"/>
  <Override PartName="/ppt/tags/tag41.xml" ContentType="application/vnd.openxmlformats-officedocument.presentationml.tags+xml"/>
  <Override PartName="/ppt/tags/tag42.xml" ContentType="application/vnd.openxmlformats-officedocument.presentationml.tags+xml"/>
  <Override PartName="/ppt/embeddings/oleObject42.bin" ContentType="application/vnd.openxmlformats-officedocument.oleObject"/>
  <Override PartName="/ppt/tags/tag43.xml" ContentType="application/vnd.openxmlformats-officedocument.presentationml.tags+xml"/>
  <Override PartName="/ppt/tags/tag44.xml" ContentType="application/vnd.openxmlformats-officedocument.presentationml.tags+xml"/>
  <Override PartName="/ppt/embeddings/oleObject43.bin" ContentType="application/vnd.openxmlformats-officedocument.oleObject"/>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charts/chart117.xml" ContentType="application/vnd.openxmlformats-officedocument.drawingml.chart+xml"/>
  <Override PartName="/ppt/charts/chart118.xml" ContentType="application/vnd.openxmlformats-officedocument.drawingml.chart+xml"/>
  <Override PartName="/ppt/charts/chart119.xml" ContentType="application/vnd.openxmlformats-officedocument.drawingml.chart+xml"/>
  <Override PartName="/ppt/charts/chart120.xml" ContentType="application/vnd.openxmlformats-officedocument.drawingml.chart+xml"/>
  <Override PartName="/ppt/charts/chart121.xml" ContentType="application/vnd.openxmlformats-officedocument.drawingml.chart+xml"/>
  <Override PartName="/ppt/charts/chart122.xml" ContentType="application/vnd.openxmlformats-officedocument.drawingml.chart+xml"/>
  <Override PartName="/ppt/charts/chart123.xml" ContentType="application/vnd.openxmlformats-officedocument.drawingml.chart+xml"/>
  <Override PartName="/ppt/charts/chart124.xml" ContentType="application/vnd.openxmlformats-officedocument.drawingml.chart+xml"/>
  <Override PartName="/ppt/charts/chart125.xml" ContentType="application/vnd.openxmlformats-officedocument.drawingml.chart+xml"/>
  <Override PartName="/ppt/charts/chart126.xml" ContentType="application/vnd.openxmlformats-officedocument.drawingml.chart+xml"/>
  <Override PartName="/ppt/charts/chart127.xml" ContentType="application/vnd.openxmlformats-officedocument.drawingml.chart+xml"/>
  <Override PartName="/ppt/charts/chart128.xml" ContentType="application/vnd.openxmlformats-officedocument.drawingml.chart+xml"/>
  <Override PartName="/ppt/charts/chart129.xml" ContentType="application/vnd.openxmlformats-officedocument.drawingml.chart+xml"/>
  <Override PartName="/ppt/charts/chart130.xml" ContentType="application/vnd.openxmlformats-officedocument.drawingml.chart+xml"/>
  <Override PartName="/ppt/tags/tag49.xml" ContentType="application/vnd.openxmlformats-officedocument.presentationml.tags+xml"/>
  <Override PartName="/ppt/embeddings/oleObject44.bin" ContentType="application/vnd.openxmlformats-officedocument.oleObject"/>
  <Override PartName="/ppt/charts/chart131.xml" ContentType="application/vnd.openxmlformats-officedocument.drawingml.chart+xml"/>
  <Override PartName="/ppt/tags/tag50.xml" ContentType="application/vnd.openxmlformats-officedocument.presentationml.tags+xml"/>
  <Override PartName="/ppt/embeddings/oleObject45.bin" ContentType="application/vnd.openxmlformats-officedocument.oleObject"/>
  <Override PartName="/ppt/charts/chart132.xml" ContentType="application/vnd.openxmlformats-officedocument.drawingml.chart+xml"/>
  <Override PartName="/ppt/tags/tag51.xml" ContentType="application/vnd.openxmlformats-officedocument.presentationml.tags+xml"/>
  <Override PartName="/ppt/embeddings/oleObject46.bin" ContentType="application/vnd.openxmlformats-officedocument.oleObject"/>
  <Override PartName="/ppt/charts/chart133.xml" ContentType="application/vnd.openxmlformats-officedocument.drawingml.chart+xml"/>
  <Override PartName="/ppt/tags/tag52.xml" ContentType="application/vnd.openxmlformats-officedocument.presentationml.tags+xml"/>
  <Override PartName="/ppt/embeddings/oleObject47.bin" ContentType="application/vnd.openxmlformats-officedocument.oleObject"/>
  <Override PartName="/ppt/charts/chart134.xml" ContentType="application/vnd.openxmlformats-officedocument.drawingml.chart+xml"/>
  <Override PartName="/ppt/tags/tag53.xml" ContentType="application/vnd.openxmlformats-officedocument.presentationml.tags+xml"/>
  <Override PartName="/ppt/embeddings/oleObject48.bin" ContentType="application/vnd.openxmlformats-officedocument.oleObject"/>
  <Override PartName="/ppt/charts/chart135.xml" ContentType="application/vnd.openxmlformats-officedocument.drawingml.chart+xml"/>
  <Override PartName="/ppt/tags/tag54.xml" ContentType="application/vnd.openxmlformats-officedocument.presentationml.tags+xml"/>
  <Override PartName="/ppt/embeddings/oleObject49.bin" ContentType="application/vnd.openxmlformats-officedocument.oleObject"/>
  <Override PartName="/ppt/charts/chart136.xml" ContentType="application/vnd.openxmlformats-officedocument.drawingml.chart+xml"/>
  <Override PartName="/ppt/tags/tag55.xml" ContentType="application/vnd.openxmlformats-officedocument.presentationml.tags+xml"/>
  <Override PartName="/ppt/embeddings/oleObject50.bin" ContentType="application/vnd.openxmlformats-officedocument.oleObject"/>
  <Override PartName="/ppt/charts/chart137.xml" ContentType="application/vnd.openxmlformats-officedocument.drawingml.chart+xml"/>
  <Override PartName="/ppt/tags/tag56.xml" ContentType="application/vnd.openxmlformats-officedocument.presentationml.tags+xml"/>
  <Override PartName="/ppt/embeddings/oleObject51.bin" ContentType="application/vnd.openxmlformats-officedocument.oleObject"/>
  <Override PartName="/ppt/charts/chart138.xml" ContentType="application/vnd.openxmlformats-officedocument.drawingml.chart+xml"/>
  <Override PartName="/ppt/tags/tag57.xml" ContentType="application/vnd.openxmlformats-officedocument.presentationml.tags+xml"/>
  <Override PartName="/ppt/tags/tag58.xml" ContentType="application/vnd.openxmlformats-officedocument.presentationml.tags+xml"/>
  <Override PartName="/ppt/embeddings/oleObject52.bin" ContentType="application/vnd.openxmlformats-officedocument.oleObject"/>
  <Override PartName="/ppt/tags/tag59.xml" ContentType="application/vnd.openxmlformats-officedocument.presentationml.tags+xml"/>
  <Override PartName="/ppt/tags/tag60.xml" ContentType="application/vnd.openxmlformats-officedocument.presentationml.tags+xml"/>
  <Override PartName="/ppt/embeddings/oleObject53.bin" ContentType="application/vnd.openxmlformats-officedocument.oleObject"/>
  <Override PartName="/ppt/tags/tag61.xml" ContentType="application/vnd.openxmlformats-officedocument.presentationml.tags+xml"/>
  <Override PartName="/ppt/tags/tag62.xml" ContentType="application/vnd.openxmlformats-officedocument.presentationml.tags+xml"/>
  <Override PartName="/ppt/embeddings/oleObject54.bin" ContentType="application/vnd.openxmlformats-officedocument.oleObject"/>
  <Override PartName="/ppt/tags/tag63.xml" ContentType="application/vnd.openxmlformats-officedocument.presentationml.tags+xml"/>
  <Override PartName="/ppt/embeddings/oleObject55.bin" ContentType="application/vnd.openxmlformats-officedocument.oleObject"/>
  <Override PartName="/ppt/charts/chart139.xml" ContentType="application/vnd.openxmlformats-officedocument.drawingml.chart+xml"/>
  <Override PartName="/ppt/charts/chart140.xml" ContentType="application/vnd.openxmlformats-officedocument.drawingml.chart+xml"/>
  <Override PartName="/ppt/charts/chart141.xml" ContentType="application/vnd.openxmlformats-officedocument.drawingml.chart+xml"/>
  <Override PartName="/ppt/charts/chart142.xml" ContentType="application/vnd.openxmlformats-officedocument.drawingml.chart+xml"/>
  <Override PartName="/ppt/charts/chart143.xml" ContentType="application/vnd.openxmlformats-officedocument.drawingml.chart+xml"/>
  <Override PartName="/ppt/charts/chart144.xml" ContentType="application/vnd.openxmlformats-officedocument.drawingml.chart+xml"/>
  <Override PartName="/ppt/charts/chart145.xml" ContentType="application/vnd.openxmlformats-officedocument.drawingml.chart+xml"/>
  <Override PartName="/ppt/charts/chart146.xml" ContentType="application/vnd.openxmlformats-officedocument.drawingml.chart+xml"/>
  <Override PartName="/ppt/charts/chart147.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8.xml" ContentType="application/vnd.openxmlformats-officedocument.presentationml.notesSlide+xml"/>
  <Override PartName="/ppt/embeddings/oleObject56.bin" ContentType="application/vnd.openxmlformats-officedocument.oleObject"/>
  <Override PartName="/ppt/charts/chart148.xml" ContentType="application/vnd.openxmlformats-officedocument.drawingml.chart+xml"/>
  <Override PartName="/ppt/charts/chart149.xml" ContentType="application/vnd.openxmlformats-officedocument.drawingml.chart+xml"/>
  <Override PartName="/ppt/charts/chart150.xml" ContentType="application/vnd.openxmlformats-officedocument.drawingml.chart+xml"/>
  <Override PartName="/ppt/charts/chart151.xml" ContentType="application/vnd.openxmlformats-officedocument.drawingml.chart+xml"/>
  <Override PartName="/ppt/charts/chart152.xml" ContentType="application/vnd.openxmlformats-officedocument.drawingml.chart+xml"/>
  <Override PartName="/ppt/charts/chart153.xml" ContentType="application/vnd.openxmlformats-officedocument.drawingml.chart+xml"/>
  <Override PartName="/ppt/charts/chart154.xml" ContentType="application/vnd.openxmlformats-officedocument.drawingml.chart+xml"/>
  <Override PartName="/ppt/charts/chart155.xml" ContentType="application/vnd.openxmlformats-officedocument.drawingml.chart+xml"/>
  <Override PartName="/ppt/charts/chart156.xml" ContentType="application/vnd.openxmlformats-officedocument.drawingml.chart+xml"/>
  <Override PartName="/ppt/charts/chart157.xml" ContentType="application/vnd.openxmlformats-officedocument.drawingml.chart+xml"/>
  <Override PartName="/ppt/charts/chart158.xml" ContentType="application/vnd.openxmlformats-officedocument.drawingml.chart+xml"/>
  <Override PartName="/ppt/charts/chart159.xml" ContentType="application/vnd.openxmlformats-officedocument.drawingml.chart+xml"/>
  <Override PartName="/ppt/charts/chart160.xml" ContentType="application/vnd.openxmlformats-officedocument.drawingml.chart+xml"/>
  <Override PartName="/ppt/charts/chart161.xml" ContentType="application/vnd.openxmlformats-officedocument.drawingml.chart+xml"/>
  <Override PartName="/ppt/charts/chart162.xml" ContentType="application/vnd.openxmlformats-officedocument.drawingml.chart+xml"/>
  <Override PartName="/ppt/charts/chart163.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embeddings/oleObject57.bin" ContentType="application/vnd.openxmlformats-officedocument.oleObject"/>
  <Override PartName="/ppt/tags/tag68.xml" ContentType="application/vnd.openxmlformats-officedocument.presentationml.tags+xml"/>
  <Override PartName="/ppt/tags/tag69.xml" ContentType="application/vnd.openxmlformats-officedocument.presentationml.tags+xml"/>
  <Override PartName="/ppt/embeddings/oleObject58.bin" ContentType="application/vnd.openxmlformats-officedocument.oleObject"/>
  <Override PartName="/ppt/tags/tag70.xml" ContentType="application/vnd.openxmlformats-officedocument.presentationml.tags+xml"/>
  <Override PartName="/ppt/tags/tag71.xml" ContentType="application/vnd.openxmlformats-officedocument.presentationml.tags+xml"/>
  <Override PartName="/ppt/charts/chart164.xml" ContentType="application/vnd.openxmlformats-officedocument.drawingml.chart+xml"/>
  <Override PartName="/ppt/charts/chart165.xml" ContentType="application/vnd.openxmlformats-officedocument.drawingml.chart+xml"/>
  <Override PartName="/ppt/charts/chart166.xml" ContentType="application/vnd.openxmlformats-officedocument.drawingml.chart+xml"/>
  <Override PartName="/ppt/charts/chart167.xml" ContentType="application/vnd.openxmlformats-officedocument.drawingml.chart+xml"/>
  <Override PartName="/ppt/charts/chart168.xml" ContentType="application/vnd.openxmlformats-officedocument.drawingml.chart+xml"/>
  <Override PartName="/ppt/charts/chart169.xml" ContentType="application/vnd.openxmlformats-officedocument.drawingml.chart+xml"/>
  <Override PartName="/ppt/charts/chart170.xml" ContentType="application/vnd.openxmlformats-officedocument.drawingml.chart+xml"/>
  <Override PartName="/ppt/charts/chart171.xml" ContentType="application/vnd.openxmlformats-officedocument.drawingml.chart+xml"/>
  <Override PartName="/ppt/charts/chart172.xml" ContentType="application/vnd.openxmlformats-officedocument.drawingml.chart+xml"/>
  <Override PartName="/ppt/charts/chart173.xml" ContentType="application/vnd.openxmlformats-officedocument.drawingml.chart+xml"/>
  <Override PartName="/ppt/charts/chart174.xml" ContentType="application/vnd.openxmlformats-officedocument.drawingml.chart+xml"/>
  <Override PartName="/ppt/charts/chart175.xml" ContentType="application/vnd.openxmlformats-officedocument.drawingml.chart+xml"/>
  <Override PartName="/ppt/charts/chart176.xml" ContentType="application/vnd.openxmlformats-officedocument.drawingml.chart+xml"/>
  <Override PartName="/ppt/charts/chart177.xml" ContentType="application/vnd.openxmlformats-officedocument.drawingml.chart+xml"/>
  <Override PartName="/ppt/tags/tag72.xml" ContentType="application/vnd.openxmlformats-officedocument.presentationml.tags+xml"/>
  <Override PartName="/ppt/embeddings/oleObject59.bin" ContentType="application/vnd.openxmlformats-officedocument.oleObject"/>
  <Override PartName="/ppt/charts/chart178.xml" ContentType="application/vnd.openxmlformats-officedocument.drawingml.chart+xml"/>
  <Override PartName="/ppt/tags/tag73.xml" ContentType="application/vnd.openxmlformats-officedocument.presentationml.tags+xml"/>
  <Override PartName="/ppt/embeddings/oleObject60.bin" ContentType="application/vnd.openxmlformats-officedocument.oleObject"/>
  <Override PartName="/ppt/charts/chart179.xml" ContentType="application/vnd.openxmlformats-officedocument.drawingml.chart+xml"/>
  <Override PartName="/ppt/tags/tag74.xml" ContentType="application/vnd.openxmlformats-officedocument.presentationml.tags+xml"/>
  <Override PartName="/ppt/embeddings/oleObject61.bin" ContentType="application/vnd.openxmlformats-officedocument.oleObject"/>
  <Override PartName="/ppt/charts/chart180.xml" ContentType="application/vnd.openxmlformats-officedocument.drawingml.chart+xml"/>
  <Override PartName="/ppt/tags/tag75.xml" ContentType="application/vnd.openxmlformats-officedocument.presentationml.tags+xml"/>
  <Override PartName="/ppt/embeddings/oleObject62.bin" ContentType="application/vnd.openxmlformats-officedocument.oleObject"/>
  <Override PartName="/ppt/charts/chart181.xml" ContentType="application/vnd.openxmlformats-officedocument.drawingml.chart+xml"/>
  <Override PartName="/ppt/tags/tag76.xml" ContentType="application/vnd.openxmlformats-officedocument.presentationml.tags+xml"/>
  <Override PartName="/ppt/embeddings/oleObject63.bin" ContentType="application/vnd.openxmlformats-officedocument.oleObject"/>
  <Override PartName="/ppt/charts/chart182.xml" ContentType="application/vnd.openxmlformats-officedocument.drawingml.chart+xml"/>
  <Override PartName="/ppt/tags/tag77.xml" ContentType="application/vnd.openxmlformats-officedocument.presentationml.tags+xml"/>
  <Override PartName="/ppt/embeddings/oleObject64.bin" ContentType="application/vnd.openxmlformats-officedocument.oleObject"/>
  <Override PartName="/ppt/charts/chart183.xml" ContentType="application/vnd.openxmlformats-officedocument.drawingml.chart+xml"/>
  <Override PartName="/ppt/tags/tag78.xml" ContentType="application/vnd.openxmlformats-officedocument.presentationml.tags+xml"/>
  <Override PartName="/ppt/embeddings/oleObject65.bin" ContentType="application/vnd.openxmlformats-officedocument.oleObject"/>
  <Override PartName="/ppt/charts/chart184.xml" ContentType="application/vnd.openxmlformats-officedocument.drawingml.chart+xml"/>
  <Override PartName="/ppt/tags/tag79.xml" ContentType="application/vnd.openxmlformats-officedocument.presentationml.tags+xml"/>
  <Override PartName="/ppt/embeddings/oleObject66.bin" ContentType="application/vnd.openxmlformats-officedocument.oleObject"/>
  <Override PartName="/ppt/charts/chart185.xml" ContentType="application/vnd.openxmlformats-officedocument.drawingml.chart+xml"/>
  <Override PartName="/ppt/tags/tag80.xml" ContentType="application/vnd.openxmlformats-officedocument.presentationml.tags+xml"/>
  <Override PartName="/ppt/embeddings/oleObject67.bin" ContentType="application/vnd.openxmlformats-officedocument.oleObject"/>
  <Override PartName="/ppt/charts/chart186.xml" ContentType="application/vnd.openxmlformats-officedocument.drawingml.chart+xml"/>
  <Override PartName="/ppt/tags/tag81.xml" ContentType="application/vnd.openxmlformats-officedocument.presentationml.tags+xml"/>
  <Override PartName="/ppt/embeddings/oleObject68.bin" ContentType="application/vnd.openxmlformats-officedocument.oleObject"/>
  <Override PartName="/ppt/tags/tag82.xml" ContentType="application/vnd.openxmlformats-officedocument.presentationml.tags+xml"/>
  <Override PartName="/ppt/tags/tag83.xml" ContentType="application/vnd.openxmlformats-officedocument.presentationml.tags+xml"/>
  <Override PartName="/ppt/embeddings/oleObject69.bin" ContentType="application/vnd.openxmlformats-officedocument.oleObject"/>
  <Override PartName="/ppt/tags/tag84.xml" ContentType="application/vnd.openxmlformats-officedocument.presentationml.tags+xml"/>
  <Override PartName="/ppt/tags/tag85.xml" ContentType="application/vnd.openxmlformats-officedocument.presentationml.tags+xml"/>
  <Override PartName="/ppt/embeddings/oleObject70.bin" ContentType="application/vnd.openxmlformats-officedocument.oleObject"/>
  <Override PartName="/ppt/tags/tag86.xml" ContentType="application/vnd.openxmlformats-officedocument.presentationml.tags+xml"/>
  <Override PartName="/ppt/tags/tag87.xml" ContentType="application/vnd.openxmlformats-officedocument.presentationml.tags+xml"/>
  <Override PartName="/ppt/embeddings/oleObject71.bin" ContentType="application/vnd.openxmlformats-officedocument.oleObject"/>
  <Override PartName="/ppt/charts/chart187.xml" ContentType="application/vnd.openxmlformats-officedocument.drawingml.chart+xml"/>
  <Override PartName="/ppt/charts/chart188.xml" ContentType="application/vnd.openxmlformats-officedocument.drawingml.chart+xml"/>
  <Override PartName="/ppt/charts/chart189.xml" ContentType="application/vnd.openxmlformats-officedocument.drawingml.chart+xml"/>
  <Override PartName="/ppt/charts/chart190.xml" ContentType="application/vnd.openxmlformats-officedocument.drawingml.chart+xml"/>
  <Override PartName="/ppt/charts/chart191.xml" ContentType="application/vnd.openxmlformats-officedocument.drawingml.chart+xml"/>
  <Override PartName="/ppt/charts/chart192.xml" ContentType="application/vnd.openxmlformats-officedocument.drawingml.chart+xml"/>
  <Override PartName="/ppt/tags/tag88.xml" ContentType="application/vnd.openxmlformats-officedocument.presentationml.tags+xml"/>
  <Override PartName="/ppt/tags/tag89.xml" ContentType="application/vnd.openxmlformats-officedocument.presentationml.tags+xml"/>
  <Override PartName="/ppt/notesSlides/notesSlide9.xml" ContentType="application/vnd.openxmlformats-officedocument.presentationml.notesSlide+xml"/>
  <Override PartName="/ppt/embeddings/oleObject72.bin" ContentType="application/vnd.openxmlformats-officedocument.oleObject"/>
  <Override PartName="/ppt/charts/chart193.xml" ContentType="application/vnd.openxmlformats-officedocument.drawingml.chart+xml"/>
  <Override PartName="/ppt/charts/chart194.xml" ContentType="application/vnd.openxmlformats-officedocument.drawingml.chart+xml"/>
  <Override PartName="/ppt/charts/chart195.xml" ContentType="application/vnd.openxmlformats-officedocument.drawingml.chart+xml"/>
  <Override PartName="/ppt/charts/chart196.xml" ContentType="application/vnd.openxmlformats-officedocument.drawingml.chart+xml"/>
  <Override PartName="/ppt/charts/chart197.xml" ContentType="application/vnd.openxmlformats-officedocument.drawingml.chart+xml"/>
  <Override PartName="/ppt/charts/chart198.xml" ContentType="application/vnd.openxmlformats-officedocument.drawingml.chart+xml"/>
  <Override PartName="/ppt/charts/chart199.xml" ContentType="application/vnd.openxmlformats-officedocument.drawingml.chart+xml"/>
  <Override PartName="/ppt/charts/chart200.xml" ContentType="application/vnd.openxmlformats-officedocument.drawingml.chart+xml"/>
  <Override PartName="/ppt/charts/chart201.xml" ContentType="application/vnd.openxmlformats-officedocument.drawingml.chart+xml"/>
  <Override PartName="/ppt/charts/chart202.xml" ContentType="application/vnd.openxmlformats-officedocument.drawingml.chart+xml"/>
  <Override PartName="/ppt/charts/chart203.xml" ContentType="application/vnd.openxmlformats-officedocument.drawingml.chart+xml"/>
  <Override PartName="/ppt/charts/chart204.xml" ContentType="application/vnd.openxmlformats-officedocument.drawingml.chart+xml"/>
  <Override PartName="/ppt/charts/chart205.xml" ContentType="application/vnd.openxmlformats-officedocument.drawingml.chart+xml"/>
  <Override PartName="/ppt/charts/chart206.xml" ContentType="application/vnd.openxmlformats-officedocument.drawingml.chart+xml"/>
  <Override PartName="/ppt/charts/chart207.xml" ContentType="application/vnd.openxmlformats-officedocument.drawingml.chart+xml"/>
  <Override PartName="/ppt/charts/chart208.xml" ContentType="application/vnd.openxmlformats-officedocument.drawingml.chart+xml"/>
  <Override PartName="/ppt/tags/tag90.xml" ContentType="application/vnd.openxmlformats-officedocument.presentationml.tags+xml"/>
  <Override PartName="/ppt/tags/tag91.xml" ContentType="application/vnd.openxmlformats-officedocument.presentationml.tags+xml"/>
  <Override PartName="/ppt/embeddings/oleObject73.bin" ContentType="application/vnd.openxmlformats-officedocument.oleObject"/>
  <Override PartName="/ppt/tags/tag92.xml" ContentType="application/vnd.openxmlformats-officedocument.presentationml.tags+xml"/>
  <Override PartName="/ppt/embeddings/oleObject74.bin" ContentType="application/vnd.openxmlformats-officedocument.oleObject"/>
  <Override PartName="/ppt/charts/chart209.xml" ContentType="application/vnd.openxmlformats-officedocument.drawingml.chart+xml"/>
  <Override PartName="/ppt/charts/chart210.xml" ContentType="application/vnd.openxmlformats-officedocument.drawingml.chart+xml"/>
  <Override PartName="/ppt/charts/chart211.xml" ContentType="application/vnd.openxmlformats-officedocument.drawingml.chart+xml"/>
  <Override PartName="/ppt/charts/chart212.xml" ContentType="application/vnd.openxmlformats-officedocument.drawingml.chart+xml"/>
  <Override PartName="/ppt/charts/chart213.xml" ContentType="application/vnd.openxmlformats-officedocument.drawingml.chart+xml"/>
  <Override PartName="/ppt/charts/chart214.xml" ContentType="application/vnd.openxmlformats-officedocument.drawingml.chart+xml"/>
  <Override PartName="/ppt/charts/chart215.xml" ContentType="application/vnd.openxmlformats-officedocument.drawingml.chart+xml"/>
  <Override PartName="/ppt/charts/chart216.xml" ContentType="application/vnd.openxmlformats-officedocument.drawingml.chart+xml"/>
  <Override PartName="/ppt/charts/chart217.xml" ContentType="application/vnd.openxmlformats-officedocument.drawingml.chart+xml"/>
  <Override PartName="/ppt/charts/chart218.xml" ContentType="application/vnd.openxmlformats-officedocument.drawingml.chart+xml"/>
  <Override PartName="/ppt/charts/chart219.xml" ContentType="application/vnd.openxmlformats-officedocument.drawingml.chart+xml"/>
  <Override PartName="/ppt/charts/chart220.xml" ContentType="application/vnd.openxmlformats-officedocument.drawingml.chart+xml"/>
  <Override PartName="/ppt/charts/chart221.xml" ContentType="application/vnd.openxmlformats-officedocument.drawingml.chart+xml"/>
  <Override PartName="/ppt/charts/chart222.xml" ContentType="application/vnd.openxmlformats-officedocument.drawingml.chart+xml"/>
  <Override PartName="/ppt/tags/tag93.xml" ContentType="application/vnd.openxmlformats-officedocument.presentationml.tags+xml"/>
  <Override PartName="/ppt/embeddings/oleObject75.bin" ContentType="application/vnd.openxmlformats-officedocument.oleObject"/>
  <Override PartName="/ppt/charts/chart223.xml" ContentType="application/vnd.openxmlformats-officedocument.drawingml.chart+xml"/>
  <Override PartName="/ppt/tags/tag94.xml" ContentType="application/vnd.openxmlformats-officedocument.presentationml.tags+xml"/>
  <Override PartName="/ppt/embeddings/oleObject76.bin" ContentType="application/vnd.openxmlformats-officedocument.oleObject"/>
  <Override PartName="/ppt/charts/chart224.xml" ContentType="application/vnd.openxmlformats-officedocument.drawingml.chart+xml"/>
  <Override PartName="/ppt/tags/tag95.xml" ContentType="application/vnd.openxmlformats-officedocument.presentationml.tags+xml"/>
  <Override PartName="/ppt/embeddings/oleObject77.bin" ContentType="application/vnd.openxmlformats-officedocument.oleObject"/>
  <Override PartName="/ppt/charts/chart225.xml" ContentType="application/vnd.openxmlformats-officedocument.drawingml.chart+xml"/>
  <Override PartName="/ppt/tags/tag96.xml" ContentType="application/vnd.openxmlformats-officedocument.presentationml.tags+xml"/>
  <Override PartName="/ppt/embeddings/oleObject78.bin" ContentType="application/vnd.openxmlformats-officedocument.oleObject"/>
  <Override PartName="/ppt/charts/chart226.xml" ContentType="application/vnd.openxmlformats-officedocument.drawingml.chart+xml"/>
  <Override PartName="/ppt/tags/tag97.xml" ContentType="application/vnd.openxmlformats-officedocument.presentationml.tags+xml"/>
  <Override PartName="/ppt/embeddings/oleObject79.bin" ContentType="application/vnd.openxmlformats-officedocument.oleObject"/>
  <Override PartName="/ppt/charts/chart227.xml" ContentType="application/vnd.openxmlformats-officedocument.drawingml.chart+xml"/>
  <Override PartName="/ppt/tags/tag98.xml" ContentType="application/vnd.openxmlformats-officedocument.presentationml.tags+xml"/>
  <Override PartName="/ppt/embeddings/oleObject80.bin" ContentType="application/vnd.openxmlformats-officedocument.oleObject"/>
  <Override PartName="/ppt/charts/chart228.xml" ContentType="application/vnd.openxmlformats-officedocument.drawingml.chart+xml"/>
  <Override PartName="/ppt/tags/tag99.xml" ContentType="application/vnd.openxmlformats-officedocument.presentationml.tags+xml"/>
  <Override PartName="/ppt/embeddings/oleObject81.bin" ContentType="application/vnd.openxmlformats-officedocument.oleObject"/>
  <Override PartName="/ppt/charts/chart229.xml" ContentType="application/vnd.openxmlformats-officedocument.drawingml.chart+xml"/>
  <Override PartName="/ppt/tags/tag100.xml" ContentType="application/vnd.openxmlformats-officedocument.presentationml.tags+xml"/>
  <Override PartName="/ppt/embeddings/oleObject82.bin" ContentType="application/vnd.openxmlformats-officedocument.oleObject"/>
  <Override PartName="/ppt/charts/chart230.xml" ContentType="application/vnd.openxmlformats-officedocument.drawingml.chart+xml"/>
  <Override PartName="/ppt/tags/tag101.xml" ContentType="application/vnd.openxmlformats-officedocument.presentationml.tags+xml"/>
  <Override PartName="/ppt/embeddings/oleObject83.bin" ContentType="application/vnd.openxmlformats-officedocument.oleObject"/>
  <Override PartName="/ppt/charts/chart231.xml" ContentType="application/vnd.openxmlformats-officedocument.drawingml.chart+xml"/>
  <Override PartName="/ppt/tags/tag102.xml" ContentType="application/vnd.openxmlformats-officedocument.presentationml.tags+xml"/>
  <Override PartName="/ppt/embeddings/oleObject84.bin" ContentType="application/vnd.openxmlformats-officedocument.oleObject"/>
  <Override PartName="/ppt/tags/tag103.xml" ContentType="application/vnd.openxmlformats-officedocument.presentationml.tags+xml"/>
  <Override PartName="/ppt/tags/tag104.xml" ContentType="application/vnd.openxmlformats-officedocument.presentationml.tags+xml"/>
  <Override PartName="/ppt/notesSlides/notesSlide10.xml" ContentType="application/vnd.openxmlformats-officedocument.presentationml.notesSlide+xml"/>
  <Override PartName="/ppt/embeddings/oleObject85.bin" ContentType="application/vnd.openxmlformats-officedocument.oleObject"/>
  <Override PartName="/ppt/tags/tag105.xml" ContentType="application/vnd.openxmlformats-officedocument.presentationml.tags+xml"/>
  <Override PartName="/ppt/tags/tag106.xml" ContentType="application/vnd.openxmlformats-officedocument.presentationml.tags+xml"/>
  <Override PartName="/ppt/embeddings/oleObject86.bin" ContentType="application/vnd.openxmlformats-officedocument.oleObject"/>
  <Override PartName="/ppt/tags/tag107.xml" ContentType="application/vnd.openxmlformats-officedocument.presentationml.tags+xml"/>
  <Override PartName="/ppt/tags/tag108.xml" ContentType="application/vnd.openxmlformats-officedocument.presentationml.tags+xml"/>
  <Override PartName="/ppt/embeddings/oleObject87.bin" ContentType="application/vnd.openxmlformats-officedocument.oleObject"/>
  <Override PartName="/ppt/tags/tag109.xml" ContentType="application/vnd.openxmlformats-officedocument.presentationml.tags+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4" Type="http://schemas.openxmlformats.org/officeDocument/2006/relationships/custom-properties" Target="docProps/custom.xml"/><Relationship Id="rId1" Type="http://schemas.openxmlformats.org/officeDocument/2006/relationships/officeDocument" Target="ppt/presentation.xml"/><Relationship Id="rId2"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129"/>
  </p:notesMasterIdLst>
  <p:sldIdLst>
    <p:sldId id="913" r:id="rId5"/>
    <p:sldId id="290" r:id="rId6"/>
    <p:sldId id="257" r:id="rId7"/>
    <p:sldId id="917" r:id="rId8"/>
    <p:sldId id="688" r:id="rId9"/>
    <p:sldId id="805" r:id="rId10"/>
    <p:sldId id="806" r:id="rId11"/>
    <p:sldId id="807" r:id="rId12"/>
    <p:sldId id="808" r:id="rId13"/>
    <p:sldId id="918" r:id="rId14"/>
    <p:sldId id="1038" r:id="rId15"/>
    <p:sldId id="1039" r:id="rId16"/>
    <p:sldId id="919" r:id="rId17"/>
    <p:sldId id="920" r:id="rId18"/>
    <p:sldId id="921" r:id="rId19"/>
    <p:sldId id="922" r:id="rId20"/>
    <p:sldId id="923" r:id="rId21"/>
    <p:sldId id="924" r:id="rId22"/>
    <p:sldId id="925" r:id="rId23"/>
    <p:sldId id="926" r:id="rId24"/>
    <p:sldId id="927" r:id="rId25"/>
    <p:sldId id="928" r:id="rId26"/>
    <p:sldId id="929" r:id="rId27"/>
    <p:sldId id="930" r:id="rId28"/>
    <p:sldId id="931" r:id="rId29"/>
    <p:sldId id="932" r:id="rId30"/>
    <p:sldId id="933" r:id="rId31"/>
    <p:sldId id="935" r:id="rId32"/>
    <p:sldId id="936" r:id="rId33"/>
    <p:sldId id="937" r:id="rId34"/>
    <p:sldId id="938" r:id="rId35"/>
    <p:sldId id="939" r:id="rId36"/>
    <p:sldId id="940" r:id="rId37"/>
    <p:sldId id="941" r:id="rId38"/>
    <p:sldId id="942" r:id="rId39"/>
    <p:sldId id="943" r:id="rId40"/>
    <p:sldId id="944" r:id="rId41"/>
    <p:sldId id="945" r:id="rId42"/>
    <p:sldId id="946" r:id="rId43"/>
    <p:sldId id="947" r:id="rId44"/>
    <p:sldId id="948" r:id="rId45"/>
    <p:sldId id="949" r:id="rId46"/>
    <p:sldId id="950" r:id="rId47"/>
    <p:sldId id="951" r:id="rId48"/>
    <p:sldId id="952" r:id="rId49"/>
    <p:sldId id="953" r:id="rId50"/>
    <p:sldId id="954" r:id="rId51"/>
    <p:sldId id="955" r:id="rId52"/>
    <p:sldId id="956" r:id="rId53"/>
    <p:sldId id="957" r:id="rId54"/>
    <p:sldId id="958" r:id="rId55"/>
    <p:sldId id="959" r:id="rId56"/>
    <p:sldId id="960" r:id="rId57"/>
    <p:sldId id="961" r:id="rId58"/>
    <p:sldId id="962" r:id="rId59"/>
    <p:sldId id="963" r:id="rId60"/>
    <p:sldId id="1032" r:id="rId61"/>
    <p:sldId id="965" r:id="rId62"/>
    <p:sldId id="966" r:id="rId63"/>
    <p:sldId id="967" r:id="rId64"/>
    <p:sldId id="968" r:id="rId65"/>
    <p:sldId id="969" r:id="rId66"/>
    <p:sldId id="970" r:id="rId67"/>
    <p:sldId id="971" r:id="rId68"/>
    <p:sldId id="972" r:id="rId69"/>
    <p:sldId id="973" r:id="rId70"/>
    <p:sldId id="974" r:id="rId71"/>
    <p:sldId id="975" r:id="rId72"/>
    <p:sldId id="976" r:id="rId73"/>
    <p:sldId id="977" r:id="rId74"/>
    <p:sldId id="978" r:id="rId75"/>
    <p:sldId id="979" r:id="rId76"/>
    <p:sldId id="980" r:id="rId77"/>
    <p:sldId id="981" r:id="rId78"/>
    <p:sldId id="982" r:id="rId79"/>
    <p:sldId id="983" r:id="rId80"/>
    <p:sldId id="984" r:id="rId81"/>
    <p:sldId id="985" r:id="rId82"/>
    <p:sldId id="986" r:id="rId83"/>
    <p:sldId id="1033" r:id="rId84"/>
    <p:sldId id="988" r:id="rId85"/>
    <p:sldId id="989" r:id="rId86"/>
    <p:sldId id="990" r:id="rId87"/>
    <p:sldId id="991" r:id="rId88"/>
    <p:sldId id="992" r:id="rId89"/>
    <p:sldId id="993" r:id="rId90"/>
    <p:sldId id="994" r:id="rId91"/>
    <p:sldId id="995" r:id="rId92"/>
    <p:sldId id="996" r:id="rId93"/>
    <p:sldId id="997" r:id="rId94"/>
    <p:sldId id="998" r:id="rId95"/>
    <p:sldId id="999" r:id="rId96"/>
    <p:sldId id="1000" r:id="rId97"/>
    <p:sldId id="1001" r:id="rId98"/>
    <p:sldId id="1002" r:id="rId99"/>
    <p:sldId id="1003" r:id="rId100"/>
    <p:sldId id="1004" r:id="rId101"/>
    <p:sldId id="1005" r:id="rId102"/>
    <p:sldId id="1006" r:id="rId103"/>
    <p:sldId id="1007" r:id="rId104"/>
    <p:sldId id="1037" r:id="rId105"/>
    <p:sldId id="1009" r:id="rId106"/>
    <p:sldId id="1010" r:id="rId107"/>
    <p:sldId id="1011" r:id="rId108"/>
    <p:sldId id="1012" r:id="rId109"/>
    <p:sldId id="1013" r:id="rId110"/>
    <p:sldId id="1014" r:id="rId111"/>
    <p:sldId id="1015" r:id="rId112"/>
    <p:sldId id="1016" r:id="rId113"/>
    <p:sldId id="1017" r:id="rId114"/>
    <p:sldId id="1018" r:id="rId115"/>
    <p:sldId id="1019" r:id="rId116"/>
    <p:sldId id="1020" r:id="rId117"/>
    <p:sldId id="1021" r:id="rId118"/>
    <p:sldId id="1022" r:id="rId119"/>
    <p:sldId id="1023" r:id="rId120"/>
    <p:sldId id="1024" r:id="rId121"/>
    <p:sldId id="1025" r:id="rId122"/>
    <p:sldId id="1026" r:id="rId123"/>
    <p:sldId id="1027" r:id="rId124"/>
    <p:sldId id="1028" r:id="rId125"/>
    <p:sldId id="1036" r:id="rId126"/>
    <p:sldId id="1035" r:id="rId127"/>
    <p:sldId id="1031" r:id="rId128"/>
  </p:sldIdLst>
  <p:sldSz cx="9144000" cy="5143500" type="screen16x9"/>
  <p:notesSz cx="6735763" cy="9866313"/>
  <p:custDataLst>
    <p:tags r:id="rId131"/>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Caroline" initials="C" lastIdx="27" clrIdx="0"/>
  <p:cmAuthor id="1" name="Chelsea Horncastle" initials="CH" lastIdx="3"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2CAC"/>
    <a:srgbClr val="E5CE12"/>
    <a:srgbClr val="ED7E12"/>
    <a:srgbClr val="000000"/>
    <a:srgbClr val="4197FC"/>
    <a:srgbClr val="9CC813"/>
    <a:srgbClr val="030504"/>
    <a:srgbClr val="F2F2F2"/>
    <a:srgbClr val="FFFFFF"/>
    <a:srgbClr val="9BC80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388" autoAdjust="0"/>
    <p:restoredTop sz="99668" autoAdjust="0"/>
  </p:normalViewPr>
  <p:slideViewPr>
    <p:cSldViewPr snapToGrid="0" showGuides="1">
      <p:cViewPr varScale="1">
        <p:scale>
          <a:sx n="142" d="100"/>
          <a:sy n="142" d="100"/>
        </p:scale>
        <p:origin x="-96" y="-168"/>
      </p:cViewPr>
      <p:guideLst>
        <p:guide orient="horz" pos="3054"/>
        <p:guide orient="horz" pos="2024"/>
        <p:guide orient="horz" pos="880"/>
        <p:guide orient="horz" pos="284"/>
        <p:guide orient="horz" pos="363"/>
        <p:guide orient="horz" pos="2624"/>
        <p:guide orient="horz" pos="430"/>
        <p:guide orient="horz" pos="117"/>
        <p:guide pos="1144"/>
        <p:guide pos="5575"/>
        <p:guide pos="133"/>
        <p:guide pos="4084"/>
        <p:guide pos="599"/>
        <p:guide pos="2432"/>
        <p:guide pos="2948"/>
        <p:guide pos="887"/>
        <p:guide pos="5325"/>
      </p:guideLst>
    </p:cSldViewPr>
  </p:slideViewPr>
  <p:notesTextViewPr>
    <p:cViewPr>
      <p:scale>
        <a:sx n="1" d="1"/>
        <a:sy n="1" d="1"/>
      </p:scale>
      <p:origin x="0" y="0"/>
    </p:cViewPr>
  </p:notesTextViewPr>
  <p:sorterViewPr>
    <p:cViewPr>
      <p:scale>
        <a:sx n="70" d="100"/>
        <a:sy n="70" d="100"/>
      </p:scale>
      <p:origin x="0" y="0"/>
    </p:cViewPr>
  </p:sorterViewPr>
  <p:notesViewPr>
    <p:cSldViewPr snapToGrid="0">
      <p:cViewPr varScale="1">
        <p:scale>
          <a:sx n="66" d="100"/>
          <a:sy n="66" d="100"/>
        </p:scale>
        <p:origin x="-2844" y="-96"/>
      </p:cViewPr>
      <p:guideLst>
        <p:guide orient="horz" pos="3107"/>
        <p:guide pos="2121"/>
      </p:guideLst>
    </p:cSldViewPr>
  </p:notesViewPr>
  <p:gridSpacing cx="36004" cy="36004"/>
</p:viewPr>
</file>

<file path=ppt/_rels/presentation.xml.rels><?xml version="1.0" encoding="UTF-8" standalone="yes"?>
<Relationships xmlns="http://schemas.openxmlformats.org/package/2006/relationships"><Relationship Id="rId10" Type="http://schemas.openxmlformats.org/officeDocument/2006/relationships/slide" Target="slides/slide6.xml"/><Relationship Id="rId11" Type="http://schemas.openxmlformats.org/officeDocument/2006/relationships/slide" Target="slides/slide7.xml"/><Relationship Id="rId12" Type="http://schemas.openxmlformats.org/officeDocument/2006/relationships/slide" Target="slides/slide8.xml"/><Relationship Id="rId13" Type="http://schemas.openxmlformats.org/officeDocument/2006/relationships/slide" Target="slides/slide9.xml"/><Relationship Id="rId14" Type="http://schemas.openxmlformats.org/officeDocument/2006/relationships/slide" Target="slides/slide10.xml"/><Relationship Id="rId15" Type="http://schemas.openxmlformats.org/officeDocument/2006/relationships/slide" Target="slides/slide11.xml"/><Relationship Id="rId16" Type="http://schemas.openxmlformats.org/officeDocument/2006/relationships/slide" Target="slides/slide12.xml"/><Relationship Id="rId17" Type="http://schemas.openxmlformats.org/officeDocument/2006/relationships/slide" Target="slides/slide13.xml"/><Relationship Id="rId18" Type="http://schemas.openxmlformats.org/officeDocument/2006/relationships/slide" Target="slides/slide14.xml"/><Relationship Id="rId19" Type="http://schemas.openxmlformats.org/officeDocument/2006/relationships/slide" Target="slides/slide15.xml"/><Relationship Id="rId60" Type="http://schemas.openxmlformats.org/officeDocument/2006/relationships/slide" Target="slides/slide56.xml"/><Relationship Id="rId61" Type="http://schemas.openxmlformats.org/officeDocument/2006/relationships/slide" Target="slides/slide57.xml"/><Relationship Id="rId62" Type="http://schemas.openxmlformats.org/officeDocument/2006/relationships/slide" Target="slides/slide58.xml"/><Relationship Id="rId63" Type="http://schemas.openxmlformats.org/officeDocument/2006/relationships/slide" Target="slides/slide59.xml"/><Relationship Id="rId64" Type="http://schemas.openxmlformats.org/officeDocument/2006/relationships/slide" Target="slides/slide60.xml"/><Relationship Id="rId65" Type="http://schemas.openxmlformats.org/officeDocument/2006/relationships/slide" Target="slides/slide61.xml"/><Relationship Id="rId66" Type="http://schemas.openxmlformats.org/officeDocument/2006/relationships/slide" Target="slides/slide62.xml"/><Relationship Id="rId67" Type="http://schemas.openxmlformats.org/officeDocument/2006/relationships/slide" Target="slides/slide63.xml"/><Relationship Id="rId68" Type="http://schemas.openxmlformats.org/officeDocument/2006/relationships/slide" Target="slides/slide64.xml"/><Relationship Id="rId69" Type="http://schemas.openxmlformats.org/officeDocument/2006/relationships/slide" Target="slides/slide65.xml"/><Relationship Id="rId120" Type="http://schemas.openxmlformats.org/officeDocument/2006/relationships/slide" Target="slides/slide116.xml"/><Relationship Id="rId121" Type="http://schemas.openxmlformats.org/officeDocument/2006/relationships/slide" Target="slides/slide117.xml"/><Relationship Id="rId122" Type="http://schemas.openxmlformats.org/officeDocument/2006/relationships/slide" Target="slides/slide118.xml"/><Relationship Id="rId123" Type="http://schemas.openxmlformats.org/officeDocument/2006/relationships/slide" Target="slides/slide119.xml"/><Relationship Id="rId124" Type="http://schemas.openxmlformats.org/officeDocument/2006/relationships/slide" Target="slides/slide120.xml"/><Relationship Id="rId125" Type="http://schemas.openxmlformats.org/officeDocument/2006/relationships/slide" Target="slides/slide121.xml"/><Relationship Id="rId126" Type="http://schemas.openxmlformats.org/officeDocument/2006/relationships/slide" Target="slides/slide122.xml"/><Relationship Id="rId127" Type="http://schemas.openxmlformats.org/officeDocument/2006/relationships/slide" Target="slides/slide123.xml"/><Relationship Id="rId128" Type="http://schemas.openxmlformats.org/officeDocument/2006/relationships/slide" Target="slides/slide124.xml"/><Relationship Id="rId129" Type="http://schemas.openxmlformats.org/officeDocument/2006/relationships/notesMaster" Target="notesMasters/notesMaster1.xml"/><Relationship Id="rId40" Type="http://schemas.openxmlformats.org/officeDocument/2006/relationships/slide" Target="slides/slide36.xml"/><Relationship Id="rId41" Type="http://schemas.openxmlformats.org/officeDocument/2006/relationships/slide" Target="slides/slide37.xml"/><Relationship Id="rId42" Type="http://schemas.openxmlformats.org/officeDocument/2006/relationships/slide" Target="slides/slide38.xml"/><Relationship Id="rId90" Type="http://schemas.openxmlformats.org/officeDocument/2006/relationships/slide" Target="slides/slide86.xml"/><Relationship Id="rId91" Type="http://schemas.openxmlformats.org/officeDocument/2006/relationships/slide" Target="slides/slide87.xml"/><Relationship Id="rId92" Type="http://schemas.openxmlformats.org/officeDocument/2006/relationships/slide" Target="slides/slide88.xml"/><Relationship Id="rId93" Type="http://schemas.openxmlformats.org/officeDocument/2006/relationships/slide" Target="slides/slide89.xml"/><Relationship Id="rId94" Type="http://schemas.openxmlformats.org/officeDocument/2006/relationships/slide" Target="slides/slide90.xml"/><Relationship Id="rId95" Type="http://schemas.openxmlformats.org/officeDocument/2006/relationships/slide" Target="slides/slide91.xml"/><Relationship Id="rId96" Type="http://schemas.openxmlformats.org/officeDocument/2006/relationships/slide" Target="slides/slide92.xml"/><Relationship Id="rId101" Type="http://schemas.openxmlformats.org/officeDocument/2006/relationships/slide" Target="slides/slide97.xml"/><Relationship Id="rId102" Type="http://schemas.openxmlformats.org/officeDocument/2006/relationships/slide" Target="slides/slide98.xml"/><Relationship Id="rId103" Type="http://schemas.openxmlformats.org/officeDocument/2006/relationships/slide" Target="slides/slide99.xml"/><Relationship Id="rId104" Type="http://schemas.openxmlformats.org/officeDocument/2006/relationships/slide" Target="slides/slide100.xml"/><Relationship Id="rId105" Type="http://schemas.openxmlformats.org/officeDocument/2006/relationships/slide" Target="slides/slide101.xml"/><Relationship Id="rId106" Type="http://schemas.openxmlformats.org/officeDocument/2006/relationships/slide" Target="slides/slide102.xml"/><Relationship Id="rId107" Type="http://schemas.openxmlformats.org/officeDocument/2006/relationships/slide" Target="slides/slide103.xml"/><Relationship Id="rId108" Type="http://schemas.openxmlformats.org/officeDocument/2006/relationships/slide" Target="slides/slide104.xml"/><Relationship Id="rId109" Type="http://schemas.openxmlformats.org/officeDocument/2006/relationships/slide" Target="slides/slide105.xml"/><Relationship Id="rId97" Type="http://schemas.openxmlformats.org/officeDocument/2006/relationships/slide" Target="slides/slide93.xml"/><Relationship Id="rId98" Type="http://schemas.openxmlformats.org/officeDocument/2006/relationships/slide" Target="slides/slide94.xml"/><Relationship Id="rId99" Type="http://schemas.openxmlformats.org/officeDocument/2006/relationships/slide" Target="slides/slide95.xml"/><Relationship Id="rId43" Type="http://schemas.openxmlformats.org/officeDocument/2006/relationships/slide" Target="slides/slide39.xml"/><Relationship Id="rId44" Type="http://schemas.openxmlformats.org/officeDocument/2006/relationships/slide" Target="slides/slide40.xml"/><Relationship Id="rId45" Type="http://schemas.openxmlformats.org/officeDocument/2006/relationships/slide" Target="slides/slide41.xml"/><Relationship Id="rId46" Type="http://schemas.openxmlformats.org/officeDocument/2006/relationships/slide" Target="slides/slide42.xml"/><Relationship Id="rId47" Type="http://schemas.openxmlformats.org/officeDocument/2006/relationships/slide" Target="slides/slide43.xml"/><Relationship Id="rId48" Type="http://schemas.openxmlformats.org/officeDocument/2006/relationships/slide" Target="slides/slide44.xml"/><Relationship Id="rId49" Type="http://schemas.openxmlformats.org/officeDocument/2006/relationships/slide" Target="slides/slide45.xml"/><Relationship Id="rId100" Type="http://schemas.openxmlformats.org/officeDocument/2006/relationships/slide" Target="slides/slide96.xml"/><Relationship Id="rId20" Type="http://schemas.openxmlformats.org/officeDocument/2006/relationships/slide" Target="slides/slide16.xml"/><Relationship Id="rId21" Type="http://schemas.openxmlformats.org/officeDocument/2006/relationships/slide" Target="slides/slide17.xml"/><Relationship Id="rId22" Type="http://schemas.openxmlformats.org/officeDocument/2006/relationships/slide" Target="slides/slide18.xml"/><Relationship Id="rId70" Type="http://schemas.openxmlformats.org/officeDocument/2006/relationships/slide" Target="slides/slide66.xml"/><Relationship Id="rId71" Type="http://schemas.openxmlformats.org/officeDocument/2006/relationships/slide" Target="slides/slide67.xml"/><Relationship Id="rId72" Type="http://schemas.openxmlformats.org/officeDocument/2006/relationships/slide" Target="slides/slide68.xml"/><Relationship Id="rId73" Type="http://schemas.openxmlformats.org/officeDocument/2006/relationships/slide" Target="slides/slide69.xml"/><Relationship Id="rId74" Type="http://schemas.openxmlformats.org/officeDocument/2006/relationships/slide" Target="slides/slide70.xml"/><Relationship Id="rId75" Type="http://schemas.openxmlformats.org/officeDocument/2006/relationships/slide" Target="slides/slide71.xml"/><Relationship Id="rId76" Type="http://schemas.openxmlformats.org/officeDocument/2006/relationships/slide" Target="slides/slide72.xml"/><Relationship Id="rId77" Type="http://schemas.openxmlformats.org/officeDocument/2006/relationships/slide" Target="slides/slide73.xml"/><Relationship Id="rId78" Type="http://schemas.openxmlformats.org/officeDocument/2006/relationships/slide" Target="slides/slide74.xml"/><Relationship Id="rId79" Type="http://schemas.openxmlformats.org/officeDocument/2006/relationships/slide" Target="slides/slide75.xml"/><Relationship Id="rId23" Type="http://schemas.openxmlformats.org/officeDocument/2006/relationships/slide" Target="slides/slide19.xml"/><Relationship Id="rId24" Type="http://schemas.openxmlformats.org/officeDocument/2006/relationships/slide" Target="slides/slide20.xml"/><Relationship Id="rId25" Type="http://schemas.openxmlformats.org/officeDocument/2006/relationships/slide" Target="slides/slide21.xml"/><Relationship Id="rId26" Type="http://schemas.openxmlformats.org/officeDocument/2006/relationships/slide" Target="slides/slide22.xml"/><Relationship Id="rId27" Type="http://schemas.openxmlformats.org/officeDocument/2006/relationships/slide" Target="slides/slide23.xml"/><Relationship Id="rId28" Type="http://schemas.openxmlformats.org/officeDocument/2006/relationships/slide" Target="slides/slide24.xml"/><Relationship Id="rId29" Type="http://schemas.openxmlformats.org/officeDocument/2006/relationships/slide" Target="slides/slide25.xml"/><Relationship Id="rId130" Type="http://schemas.openxmlformats.org/officeDocument/2006/relationships/printerSettings" Target="printerSettings/printerSettings1.bin"/><Relationship Id="rId131" Type="http://schemas.openxmlformats.org/officeDocument/2006/relationships/tags" Target="tags/tag1.xml"/><Relationship Id="rId132" Type="http://schemas.openxmlformats.org/officeDocument/2006/relationships/commentAuthors" Target="commentAuthors.xml"/><Relationship Id="rId133" Type="http://schemas.openxmlformats.org/officeDocument/2006/relationships/presProps" Target="presProps.xml"/><Relationship Id="rId134" Type="http://schemas.openxmlformats.org/officeDocument/2006/relationships/viewProps" Target="viewProps.xml"/><Relationship Id="rId135" Type="http://schemas.openxmlformats.org/officeDocument/2006/relationships/theme" Target="theme/theme1.xml"/><Relationship Id="rId136" Type="http://schemas.openxmlformats.org/officeDocument/2006/relationships/tableStyles" Target="tableStyles.xml"/><Relationship Id="rId1" Type="http://schemas.openxmlformats.org/officeDocument/2006/relationships/customXml" Target="../customXml/item1.xml"/><Relationship Id="rId2" Type="http://schemas.openxmlformats.org/officeDocument/2006/relationships/customXml" Target="../customXml/item2.xml"/><Relationship Id="rId3" Type="http://schemas.openxmlformats.org/officeDocument/2006/relationships/customXml" Target="../customXml/item3.xml"/><Relationship Id="rId4" Type="http://schemas.openxmlformats.org/officeDocument/2006/relationships/slideMaster" Target="slideMasters/slideMaster1.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9" Type="http://schemas.openxmlformats.org/officeDocument/2006/relationships/slide" Target="slides/slide5.xml"/><Relationship Id="rId50" Type="http://schemas.openxmlformats.org/officeDocument/2006/relationships/slide" Target="slides/slide46.xml"/><Relationship Id="rId51" Type="http://schemas.openxmlformats.org/officeDocument/2006/relationships/slide" Target="slides/slide47.xml"/><Relationship Id="rId52" Type="http://schemas.openxmlformats.org/officeDocument/2006/relationships/slide" Target="slides/slide48.xml"/><Relationship Id="rId53" Type="http://schemas.openxmlformats.org/officeDocument/2006/relationships/slide" Target="slides/slide49.xml"/><Relationship Id="rId54" Type="http://schemas.openxmlformats.org/officeDocument/2006/relationships/slide" Target="slides/slide50.xml"/><Relationship Id="rId55" Type="http://schemas.openxmlformats.org/officeDocument/2006/relationships/slide" Target="slides/slide51.xml"/><Relationship Id="rId56" Type="http://schemas.openxmlformats.org/officeDocument/2006/relationships/slide" Target="slides/slide52.xml"/><Relationship Id="rId57" Type="http://schemas.openxmlformats.org/officeDocument/2006/relationships/slide" Target="slides/slide53.xml"/><Relationship Id="rId58" Type="http://schemas.openxmlformats.org/officeDocument/2006/relationships/slide" Target="slides/slide54.xml"/><Relationship Id="rId59" Type="http://schemas.openxmlformats.org/officeDocument/2006/relationships/slide" Target="slides/slide55.xml"/><Relationship Id="rId110" Type="http://schemas.openxmlformats.org/officeDocument/2006/relationships/slide" Target="slides/slide106.xml"/><Relationship Id="rId111" Type="http://schemas.openxmlformats.org/officeDocument/2006/relationships/slide" Target="slides/slide107.xml"/><Relationship Id="rId112" Type="http://schemas.openxmlformats.org/officeDocument/2006/relationships/slide" Target="slides/slide108.xml"/><Relationship Id="rId113" Type="http://schemas.openxmlformats.org/officeDocument/2006/relationships/slide" Target="slides/slide109.xml"/><Relationship Id="rId114" Type="http://schemas.openxmlformats.org/officeDocument/2006/relationships/slide" Target="slides/slide110.xml"/><Relationship Id="rId115" Type="http://schemas.openxmlformats.org/officeDocument/2006/relationships/slide" Target="slides/slide111.xml"/><Relationship Id="rId116" Type="http://schemas.openxmlformats.org/officeDocument/2006/relationships/slide" Target="slides/slide112.xml"/><Relationship Id="rId117" Type="http://schemas.openxmlformats.org/officeDocument/2006/relationships/slide" Target="slides/slide113.xml"/><Relationship Id="rId118" Type="http://schemas.openxmlformats.org/officeDocument/2006/relationships/slide" Target="slides/slide114.xml"/><Relationship Id="rId119" Type="http://schemas.openxmlformats.org/officeDocument/2006/relationships/slide" Target="slides/slide115.xml"/><Relationship Id="rId30" Type="http://schemas.openxmlformats.org/officeDocument/2006/relationships/slide" Target="slides/slide26.xml"/><Relationship Id="rId31" Type="http://schemas.openxmlformats.org/officeDocument/2006/relationships/slide" Target="slides/slide27.xml"/><Relationship Id="rId32" Type="http://schemas.openxmlformats.org/officeDocument/2006/relationships/slide" Target="slides/slide28.xml"/><Relationship Id="rId33" Type="http://schemas.openxmlformats.org/officeDocument/2006/relationships/slide" Target="slides/slide29.xml"/><Relationship Id="rId34" Type="http://schemas.openxmlformats.org/officeDocument/2006/relationships/slide" Target="slides/slide30.xml"/><Relationship Id="rId35" Type="http://schemas.openxmlformats.org/officeDocument/2006/relationships/slide" Target="slides/slide31.xml"/><Relationship Id="rId36" Type="http://schemas.openxmlformats.org/officeDocument/2006/relationships/slide" Target="slides/slide32.xml"/><Relationship Id="rId37" Type="http://schemas.openxmlformats.org/officeDocument/2006/relationships/slide" Target="slides/slide33.xml"/><Relationship Id="rId38" Type="http://schemas.openxmlformats.org/officeDocument/2006/relationships/slide" Target="slides/slide34.xml"/><Relationship Id="rId39" Type="http://schemas.openxmlformats.org/officeDocument/2006/relationships/slide" Target="slides/slide35.xml"/><Relationship Id="rId80" Type="http://schemas.openxmlformats.org/officeDocument/2006/relationships/slide" Target="slides/slide76.xml"/><Relationship Id="rId81" Type="http://schemas.openxmlformats.org/officeDocument/2006/relationships/slide" Target="slides/slide77.xml"/><Relationship Id="rId82" Type="http://schemas.openxmlformats.org/officeDocument/2006/relationships/slide" Target="slides/slide78.xml"/><Relationship Id="rId83" Type="http://schemas.openxmlformats.org/officeDocument/2006/relationships/slide" Target="slides/slide79.xml"/><Relationship Id="rId84" Type="http://schemas.openxmlformats.org/officeDocument/2006/relationships/slide" Target="slides/slide80.xml"/><Relationship Id="rId85" Type="http://schemas.openxmlformats.org/officeDocument/2006/relationships/slide" Target="slides/slide81.xml"/><Relationship Id="rId86" Type="http://schemas.openxmlformats.org/officeDocument/2006/relationships/slide" Target="slides/slide82.xml"/><Relationship Id="rId87" Type="http://schemas.openxmlformats.org/officeDocument/2006/relationships/slide" Target="slides/slide83.xml"/><Relationship Id="rId88" Type="http://schemas.openxmlformats.org/officeDocument/2006/relationships/slide" Target="slides/slide84.xml"/><Relationship Id="rId89" Type="http://schemas.openxmlformats.org/officeDocument/2006/relationships/slide" Target="slides/slide85.xml"/></Relationships>
</file>

<file path=ppt/charts/_rels/chart1.xml.rels><?xml version="1.0" encoding="UTF-8" standalone="yes"?>
<Relationships xmlns="http://schemas.openxmlformats.org/package/2006/relationships"><Relationship Id="rId1" Type="http://schemas.openxmlformats.org/officeDocument/2006/relationships/package" Target="../embeddings/Hoja_de_c_lculo_de_Microsoft_Excel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Hoja_de_c_lculo_de_Microsoft_Excel10.xlsx"/></Relationships>
</file>

<file path=ppt/charts/_rels/chart100.xml.rels><?xml version="1.0" encoding="UTF-8" standalone="yes"?>
<Relationships xmlns="http://schemas.openxmlformats.org/package/2006/relationships"><Relationship Id="rId1" Type="http://schemas.openxmlformats.org/officeDocument/2006/relationships/package" Target="../embeddings/Hoja_de_c_lculo_de_Microsoft_Excel100.xlsx"/></Relationships>
</file>

<file path=ppt/charts/_rels/chart101.xml.rels><?xml version="1.0" encoding="UTF-8" standalone="yes"?>
<Relationships xmlns="http://schemas.openxmlformats.org/package/2006/relationships"><Relationship Id="rId1" Type="http://schemas.openxmlformats.org/officeDocument/2006/relationships/package" Target="../embeddings/Hoja_de_c_lculo_de_Microsoft_Excel101.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Hoja_de_c_lculo_de_Microsoft_Excel102.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Hoja_de_c_lculo_de_Microsoft_Excel103.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Hoja_de_c_lculo_de_Microsoft_Excel104.xlsx"/></Relationships>
</file>

<file path=ppt/charts/_rels/chart105.xml.rels><?xml version="1.0" encoding="UTF-8" standalone="yes"?>
<Relationships xmlns="http://schemas.openxmlformats.org/package/2006/relationships"><Relationship Id="rId1" Type="http://schemas.openxmlformats.org/officeDocument/2006/relationships/package" Target="../embeddings/Hoja_de_c_lculo_de_Microsoft_Excel105.xlsx"/></Relationships>
</file>

<file path=ppt/charts/_rels/chart106.xml.rels><?xml version="1.0" encoding="UTF-8" standalone="yes"?>
<Relationships xmlns="http://schemas.openxmlformats.org/package/2006/relationships"><Relationship Id="rId1" Type="http://schemas.openxmlformats.org/officeDocument/2006/relationships/package" Target="../embeddings/Hoja_de_c_lculo_de_Microsoft_Excel106.xlsx"/></Relationships>
</file>

<file path=ppt/charts/_rels/chart107.xml.rels><?xml version="1.0" encoding="UTF-8" standalone="yes"?>
<Relationships xmlns="http://schemas.openxmlformats.org/package/2006/relationships"><Relationship Id="rId1" Type="http://schemas.openxmlformats.org/officeDocument/2006/relationships/package" Target="../embeddings/Hoja_de_c_lculo_de_Microsoft_Excel107.xlsx"/></Relationships>
</file>

<file path=ppt/charts/_rels/chart108.xml.rels><?xml version="1.0" encoding="UTF-8" standalone="yes"?>
<Relationships xmlns="http://schemas.openxmlformats.org/package/2006/relationships"><Relationship Id="rId1" Type="http://schemas.openxmlformats.org/officeDocument/2006/relationships/package" Target="../embeddings/Hoja_de_c_lculo_de_Microsoft_Excel108.xlsx"/></Relationships>
</file>

<file path=ppt/charts/_rels/chart109.xml.rels><?xml version="1.0" encoding="UTF-8" standalone="yes"?>
<Relationships xmlns="http://schemas.openxmlformats.org/package/2006/relationships"><Relationship Id="rId1" Type="http://schemas.openxmlformats.org/officeDocument/2006/relationships/package" Target="../embeddings/Hoja_de_c_lculo_de_Microsoft_Excel10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Hoja_de_c_lculo_de_Microsoft_Excel11.xlsx"/></Relationships>
</file>

<file path=ppt/charts/_rels/chart110.xml.rels><?xml version="1.0" encoding="UTF-8" standalone="yes"?>
<Relationships xmlns="http://schemas.openxmlformats.org/package/2006/relationships"><Relationship Id="rId1" Type="http://schemas.openxmlformats.org/officeDocument/2006/relationships/package" Target="../embeddings/Hoja_de_c_lculo_de_Microsoft_Excel110.xlsx"/></Relationships>
</file>

<file path=ppt/charts/_rels/chart111.xml.rels><?xml version="1.0" encoding="UTF-8" standalone="yes"?>
<Relationships xmlns="http://schemas.openxmlformats.org/package/2006/relationships"><Relationship Id="rId1" Type="http://schemas.openxmlformats.org/officeDocument/2006/relationships/package" Target="../embeddings/Hoja_de_c_lculo_de_Microsoft_Excel111.xlsx"/></Relationships>
</file>

<file path=ppt/charts/_rels/chart112.xml.rels><?xml version="1.0" encoding="UTF-8" standalone="yes"?>
<Relationships xmlns="http://schemas.openxmlformats.org/package/2006/relationships"><Relationship Id="rId1" Type="http://schemas.openxmlformats.org/officeDocument/2006/relationships/package" Target="../embeddings/Hoja_de_c_lculo_de_Microsoft_Excel112.xlsx"/></Relationships>
</file>

<file path=ppt/charts/_rels/chart113.xml.rels><?xml version="1.0" encoding="UTF-8" standalone="yes"?>
<Relationships xmlns="http://schemas.openxmlformats.org/package/2006/relationships"><Relationship Id="rId1" Type="http://schemas.openxmlformats.org/officeDocument/2006/relationships/package" Target="../embeddings/Hoja_de_c_lculo_de_Microsoft_Excel113.xlsx"/></Relationships>
</file>

<file path=ppt/charts/_rels/chart114.xml.rels><?xml version="1.0" encoding="UTF-8" standalone="yes"?>
<Relationships xmlns="http://schemas.openxmlformats.org/package/2006/relationships"><Relationship Id="rId1" Type="http://schemas.openxmlformats.org/officeDocument/2006/relationships/package" Target="../embeddings/Hoja_de_c_lculo_de_Microsoft_Excel114.xlsx"/></Relationships>
</file>

<file path=ppt/charts/_rels/chart115.xml.rels><?xml version="1.0" encoding="UTF-8" standalone="yes"?>
<Relationships xmlns="http://schemas.openxmlformats.org/package/2006/relationships"><Relationship Id="rId1" Type="http://schemas.openxmlformats.org/officeDocument/2006/relationships/package" Target="../embeddings/Hoja_de_c_lculo_de_Microsoft_Excel115.xlsx"/></Relationships>
</file>

<file path=ppt/charts/_rels/chart116.xml.rels><?xml version="1.0" encoding="UTF-8" standalone="yes"?>
<Relationships xmlns="http://schemas.openxmlformats.org/package/2006/relationships"><Relationship Id="rId1" Type="http://schemas.openxmlformats.org/officeDocument/2006/relationships/package" Target="../embeddings/Hoja_de_c_lculo_de_Microsoft_Excel116.xlsx"/></Relationships>
</file>

<file path=ppt/charts/_rels/chart117.xml.rels><?xml version="1.0" encoding="UTF-8" standalone="yes"?>
<Relationships xmlns="http://schemas.openxmlformats.org/package/2006/relationships"><Relationship Id="rId1" Type="http://schemas.openxmlformats.org/officeDocument/2006/relationships/package" Target="../embeddings/Hoja_de_c_lculo_de_Microsoft_Excel117.xlsx"/></Relationships>
</file>

<file path=ppt/charts/_rels/chart118.xml.rels><?xml version="1.0" encoding="UTF-8" standalone="yes"?>
<Relationships xmlns="http://schemas.openxmlformats.org/package/2006/relationships"><Relationship Id="rId1" Type="http://schemas.openxmlformats.org/officeDocument/2006/relationships/package" Target="../embeddings/Hoja_de_c_lculo_de_Microsoft_Excel118.xlsx"/></Relationships>
</file>

<file path=ppt/charts/_rels/chart119.xml.rels><?xml version="1.0" encoding="UTF-8" standalone="yes"?>
<Relationships xmlns="http://schemas.openxmlformats.org/package/2006/relationships"><Relationship Id="rId1" Type="http://schemas.openxmlformats.org/officeDocument/2006/relationships/package" Target="../embeddings/Hoja_de_c_lculo_de_Microsoft_Excel119.xlsx"/></Relationships>
</file>

<file path=ppt/charts/_rels/chart12.xml.rels><?xml version="1.0" encoding="UTF-8" standalone="yes"?>
<Relationships xmlns="http://schemas.openxmlformats.org/package/2006/relationships"><Relationship Id="rId1" Type="http://schemas.openxmlformats.org/officeDocument/2006/relationships/package" Target="../embeddings/Hoja_de_c_lculo_de_Microsoft_Excel12.xlsx"/></Relationships>
</file>

<file path=ppt/charts/_rels/chart120.xml.rels><?xml version="1.0" encoding="UTF-8" standalone="yes"?>
<Relationships xmlns="http://schemas.openxmlformats.org/package/2006/relationships"><Relationship Id="rId1" Type="http://schemas.openxmlformats.org/officeDocument/2006/relationships/package" Target="../embeddings/Hoja_de_c_lculo_de_Microsoft_Excel120.xlsx"/></Relationships>
</file>

<file path=ppt/charts/_rels/chart121.xml.rels><?xml version="1.0" encoding="UTF-8" standalone="yes"?>
<Relationships xmlns="http://schemas.openxmlformats.org/package/2006/relationships"><Relationship Id="rId1" Type="http://schemas.openxmlformats.org/officeDocument/2006/relationships/package" Target="../embeddings/Hoja_de_c_lculo_de_Microsoft_Excel121.xlsx"/></Relationships>
</file>

<file path=ppt/charts/_rels/chart122.xml.rels><?xml version="1.0" encoding="UTF-8" standalone="yes"?>
<Relationships xmlns="http://schemas.openxmlformats.org/package/2006/relationships"><Relationship Id="rId1" Type="http://schemas.openxmlformats.org/officeDocument/2006/relationships/package" Target="../embeddings/Hoja_de_c_lculo_de_Microsoft_Excel122.xlsx"/></Relationships>
</file>

<file path=ppt/charts/_rels/chart123.xml.rels><?xml version="1.0" encoding="UTF-8" standalone="yes"?>
<Relationships xmlns="http://schemas.openxmlformats.org/package/2006/relationships"><Relationship Id="rId1" Type="http://schemas.openxmlformats.org/officeDocument/2006/relationships/package" Target="../embeddings/Hoja_de_c_lculo_de_Microsoft_Excel123.xlsx"/></Relationships>
</file>

<file path=ppt/charts/_rels/chart124.xml.rels><?xml version="1.0" encoding="UTF-8" standalone="yes"?>
<Relationships xmlns="http://schemas.openxmlformats.org/package/2006/relationships"><Relationship Id="rId1" Type="http://schemas.openxmlformats.org/officeDocument/2006/relationships/package" Target="../embeddings/Hoja_de_c_lculo_de_Microsoft_Excel124.xlsx"/></Relationships>
</file>

<file path=ppt/charts/_rels/chart125.xml.rels><?xml version="1.0" encoding="UTF-8" standalone="yes"?>
<Relationships xmlns="http://schemas.openxmlformats.org/package/2006/relationships"><Relationship Id="rId1" Type="http://schemas.openxmlformats.org/officeDocument/2006/relationships/package" Target="../embeddings/Hoja_de_c_lculo_de_Microsoft_Excel125.xlsx"/></Relationships>
</file>

<file path=ppt/charts/_rels/chart126.xml.rels><?xml version="1.0" encoding="UTF-8" standalone="yes"?>
<Relationships xmlns="http://schemas.openxmlformats.org/package/2006/relationships"><Relationship Id="rId1" Type="http://schemas.openxmlformats.org/officeDocument/2006/relationships/package" Target="../embeddings/Hoja_de_c_lculo_de_Microsoft_Excel126.xlsx"/></Relationships>
</file>

<file path=ppt/charts/_rels/chart127.xml.rels><?xml version="1.0" encoding="UTF-8" standalone="yes"?>
<Relationships xmlns="http://schemas.openxmlformats.org/package/2006/relationships"><Relationship Id="rId1" Type="http://schemas.openxmlformats.org/officeDocument/2006/relationships/package" Target="../embeddings/Hoja_de_c_lculo_de_Microsoft_Excel127.xlsx"/></Relationships>
</file>

<file path=ppt/charts/_rels/chart128.xml.rels><?xml version="1.0" encoding="UTF-8" standalone="yes"?>
<Relationships xmlns="http://schemas.openxmlformats.org/package/2006/relationships"><Relationship Id="rId1" Type="http://schemas.openxmlformats.org/officeDocument/2006/relationships/package" Target="../embeddings/Hoja_de_c_lculo_de_Microsoft_Excel128.xlsx"/></Relationships>
</file>

<file path=ppt/charts/_rels/chart129.xml.rels><?xml version="1.0" encoding="UTF-8" standalone="yes"?>
<Relationships xmlns="http://schemas.openxmlformats.org/package/2006/relationships"><Relationship Id="rId1" Type="http://schemas.openxmlformats.org/officeDocument/2006/relationships/package" Target="../embeddings/Hoja_de_c_lculo_de_Microsoft_Excel129.xlsx"/></Relationships>
</file>

<file path=ppt/charts/_rels/chart13.xml.rels><?xml version="1.0" encoding="UTF-8" standalone="yes"?>
<Relationships xmlns="http://schemas.openxmlformats.org/package/2006/relationships"><Relationship Id="rId1" Type="http://schemas.openxmlformats.org/officeDocument/2006/relationships/package" Target="../embeddings/Hoja_de_c_lculo_de_Microsoft_Excel13.xlsx"/></Relationships>
</file>

<file path=ppt/charts/_rels/chart130.xml.rels><?xml version="1.0" encoding="UTF-8" standalone="yes"?>
<Relationships xmlns="http://schemas.openxmlformats.org/package/2006/relationships"><Relationship Id="rId1" Type="http://schemas.openxmlformats.org/officeDocument/2006/relationships/package" Target="../embeddings/Hoja_de_c_lculo_de_Microsoft_Excel130.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Hoja_de_c_lculo_de_Microsoft_Excel131.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Hoja_de_c_lculo_de_Microsoft_Excel132.xlsx"/></Relationships>
</file>

<file path=ppt/charts/_rels/chart133.xml.rels><?xml version="1.0" encoding="UTF-8" standalone="yes"?>
<Relationships xmlns="http://schemas.openxmlformats.org/package/2006/relationships"><Relationship Id="rId1" Type="http://schemas.openxmlformats.org/officeDocument/2006/relationships/package" Target="../embeddings/Hoja_de_c_lculo_de_Microsoft_Excel133.xlsx"/></Relationships>
</file>

<file path=ppt/charts/_rels/chart134.xml.rels><?xml version="1.0" encoding="UTF-8" standalone="yes"?>
<Relationships xmlns="http://schemas.openxmlformats.org/package/2006/relationships"><Relationship Id="rId1" Type="http://schemas.openxmlformats.org/officeDocument/2006/relationships/package" Target="../embeddings/Hoja_de_c_lculo_de_Microsoft_Excel134.xlsx"/></Relationships>
</file>

<file path=ppt/charts/_rels/chart135.xml.rels><?xml version="1.0" encoding="UTF-8" standalone="yes"?>
<Relationships xmlns="http://schemas.openxmlformats.org/package/2006/relationships"><Relationship Id="rId1" Type="http://schemas.openxmlformats.org/officeDocument/2006/relationships/package" Target="../embeddings/Hoja_de_c_lculo_de_Microsoft_Excel135.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Hoja_de_c_lculo_de_Microsoft_Excel136.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Hoja_de_c_lculo_de_Microsoft_Excel137.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Hoja_de_c_lculo_de_Microsoft_Excel138.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Hoja_de_c_lculo_de_Microsoft_Excel139.xlsx"/></Relationships>
</file>

<file path=ppt/charts/_rels/chart14.xml.rels><?xml version="1.0" encoding="UTF-8" standalone="yes"?>
<Relationships xmlns="http://schemas.openxmlformats.org/package/2006/relationships"><Relationship Id="rId1" Type="http://schemas.openxmlformats.org/officeDocument/2006/relationships/package" Target="../embeddings/Hoja_de_c_lculo_de_Microsoft_Excel14.xlsx"/></Relationships>
</file>

<file path=ppt/charts/_rels/chart140.xml.rels><?xml version="1.0" encoding="UTF-8" standalone="yes"?>
<Relationships xmlns="http://schemas.openxmlformats.org/package/2006/relationships"><Relationship Id="rId1" Type="http://schemas.openxmlformats.org/officeDocument/2006/relationships/package" Target="../embeddings/Hoja_de_c_lculo_de_Microsoft_Excel140.xlsx"/></Relationships>
</file>

<file path=ppt/charts/_rels/chart141.xml.rels><?xml version="1.0" encoding="UTF-8" standalone="yes"?>
<Relationships xmlns="http://schemas.openxmlformats.org/package/2006/relationships"><Relationship Id="rId1" Type="http://schemas.openxmlformats.org/officeDocument/2006/relationships/package" Target="../embeddings/Hoja_de_c_lculo_de_Microsoft_Excel141.xlsx"/></Relationships>
</file>

<file path=ppt/charts/_rels/chart142.xml.rels><?xml version="1.0" encoding="UTF-8" standalone="yes"?>
<Relationships xmlns="http://schemas.openxmlformats.org/package/2006/relationships"><Relationship Id="rId1" Type="http://schemas.openxmlformats.org/officeDocument/2006/relationships/package" Target="../embeddings/Hoja_de_c_lculo_de_Microsoft_Excel142.xlsx"/></Relationships>
</file>

<file path=ppt/charts/_rels/chart143.xml.rels><?xml version="1.0" encoding="UTF-8" standalone="yes"?>
<Relationships xmlns="http://schemas.openxmlformats.org/package/2006/relationships"><Relationship Id="rId1" Type="http://schemas.openxmlformats.org/officeDocument/2006/relationships/package" Target="../embeddings/Hoja_de_c_lculo_de_Microsoft_Excel143.xlsx"/></Relationships>
</file>

<file path=ppt/charts/_rels/chart144.xml.rels><?xml version="1.0" encoding="UTF-8" standalone="yes"?>
<Relationships xmlns="http://schemas.openxmlformats.org/package/2006/relationships"><Relationship Id="rId1" Type="http://schemas.openxmlformats.org/officeDocument/2006/relationships/package" Target="../embeddings/Hoja_de_c_lculo_de_Microsoft_Excel144.xlsx"/></Relationships>
</file>

<file path=ppt/charts/_rels/chart145.xml.rels><?xml version="1.0" encoding="UTF-8" standalone="yes"?>
<Relationships xmlns="http://schemas.openxmlformats.org/package/2006/relationships"><Relationship Id="rId1" Type="http://schemas.openxmlformats.org/officeDocument/2006/relationships/package" Target="../embeddings/Hoja_de_c_lculo_de_Microsoft_Excel145.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Hoja_de_c_lculo_de_Microsoft_Excel146.xlsx"/></Relationships>
</file>

<file path=ppt/charts/_rels/chart147.xml.rels><?xml version="1.0" encoding="UTF-8" standalone="yes"?>
<Relationships xmlns="http://schemas.openxmlformats.org/package/2006/relationships"><Relationship Id="rId1" Type="http://schemas.openxmlformats.org/officeDocument/2006/relationships/package" Target="../embeddings/Hoja_de_c_lculo_de_Microsoft_Excel147.xlsx"/></Relationships>
</file>

<file path=ppt/charts/_rels/chart148.xml.rels><?xml version="1.0" encoding="UTF-8" standalone="yes"?>
<Relationships xmlns="http://schemas.openxmlformats.org/package/2006/relationships"><Relationship Id="rId1" Type="http://schemas.openxmlformats.org/officeDocument/2006/relationships/package" Target="../embeddings/Hoja_de_c_lculo_de_Microsoft_Excel148.xlsx"/></Relationships>
</file>

<file path=ppt/charts/_rels/chart149.xml.rels><?xml version="1.0" encoding="UTF-8" standalone="yes"?>
<Relationships xmlns="http://schemas.openxmlformats.org/package/2006/relationships"><Relationship Id="rId1" Type="http://schemas.openxmlformats.org/officeDocument/2006/relationships/package" Target="../embeddings/Hoja_de_c_lculo_de_Microsoft_Excel149.xlsx"/></Relationships>
</file>

<file path=ppt/charts/_rels/chart15.xml.rels><?xml version="1.0" encoding="UTF-8" standalone="yes"?>
<Relationships xmlns="http://schemas.openxmlformats.org/package/2006/relationships"><Relationship Id="rId1" Type="http://schemas.openxmlformats.org/officeDocument/2006/relationships/package" Target="../embeddings/Hoja_de_c_lculo_de_Microsoft_Excel15.xlsx"/></Relationships>
</file>

<file path=ppt/charts/_rels/chart150.xml.rels><?xml version="1.0" encoding="UTF-8" standalone="yes"?>
<Relationships xmlns="http://schemas.openxmlformats.org/package/2006/relationships"><Relationship Id="rId1" Type="http://schemas.openxmlformats.org/officeDocument/2006/relationships/package" Target="../embeddings/Hoja_de_c_lculo_de_Microsoft_Excel150.xlsx"/></Relationships>
</file>

<file path=ppt/charts/_rels/chart151.xml.rels><?xml version="1.0" encoding="UTF-8" standalone="yes"?>
<Relationships xmlns="http://schemas.openxmlformats.org/package/2006/relationships"><Relationship Id="rId1" Type="http://schemas.openxmlformats.org/officeDocument/2006/relationships/package" Target="../embeddings/Hoja_de_c_lculo_de_Microsoft_Excel151.xlsx"/></Relationships>
</file>

<file path=ppt/charts/_rels/chart152.xml.rels><?xml version="1.0" encoding="UTF-8" standalone="yes"?>
<Relationships xmlns="http://schemas.openxmlformats.org/package/2006/relationships"><Relationship Id="rId1" Type="http://schemas.openxmlformats.org/officeDocument/2006/relationships/package" Target="../embeddings/Hoja_de_c_lculo_de_Microsoft_Excel152.xlsx"/></Relationships>
</file>

<file path=ppt/charts/_rels/chart153.xml.rels><?xml version="1.0" encoding="UTF-8" standalone="yes"?>
<Relationships xmlns="http://schemas.openxmlformats.org/package/2006/relationships"><Relationship Id="rId1" Type="http://schemas.openxmlformats.org/officeDocument/2006/relationships/package" Target="../embeddings/Hoja_de_c_lculo_de_Microsoft_Excel153.xlsx"/></Relationships>
</file>

<file path=ppt/charts/_rels/chart154.xml.rels><?xml version="1.0" encoding="UTF-8" standalone="yes"?>
<Relationships xmlns="http://schemas.openxmlformats.org/package/2006/relationships"><Relationship Id="rId1" Type="http://schemas.openxmlformats.org/officeDocument/2006/relationships/package" Target="../embeddings/Hoja_de_c_lculo_de_Microsoft_Excel154.xlsx"/></Relationships>
</file>

<file path=ppt/charts/_rels/chart155.xml.rels><?xml version="1.0" encoding="UTF-8" standalone="yes"?>
<Relationships xmlns="http://schemas.openxmlformats.org/package/2006/relationships"><Relationship Id="rId1" Type="http://schemas.openxmlformats.org/officeDocument/2006/relationships/package" Target="../embeddings/Hoja_de_c_lculo_de_Microsoft_Excel155.xlsx"/></Relationships>
</file>

<file path=ppt/charts/_rels/chart156.xml.rels><?xml version="1.0" encoding="UTF-8" standalone="yes"?>
<Relationships xmlns="http://schemas.openxmlformats.org/package/2006/relationships"><Relationship Id="rId1" Type="http://schemas.openxmlformats.org/officeDocument/2006/relationships/package" Target="../embeddings/Hoja_de_c_lculo_de_Microsoft_Excel156.xlsx"/></Relationships>
</file>

<file path=ppt/charts/_rels/chart157.xml.rels><?xml version="1.0" encoding="UTF-8" standalone="yes"?>
<Relationships xmlns="http://schemas.openxmlformats.org/package/2006/relationships"><Relationship Id="rId1" Type="http://schemas.openxmlformats.org/officeDocument/2006/relationships/package" Target="../embeddings/Hoja_de_c_lculo_de_Microsoft_Excel157.xlsx"/></Relationships>
</file>

<file path=ppt/charts/_rels/chart158.xml.rels><?xml version="1.0" encoding="UTF-8" standalone="yes"?>
<Relationships xmlns="http://schemas.openxmlformats.org/package/2006/relationships"><Relationship Id="rId1" Type="http://schemas.openxmlformats.org/officeDocument/2006/relationships/package" Target="../embeddings/Hoja_de_c_lculo_de_Microsoft_Excel158.xlsx"/></Relationships>
</file>

<file path=ppt/charts/_rels/chart159.xml.rels><?xml version="1.0" encoding="UTF-8" standalone="yes"?>
<Relationships xmlns="http://schemas.openxmlformats.org/package/2006/relationships"><Relationship Id="rId1" Type="http://schemas.openxmlformats.org/officeDocument/2006/relationships/package" Target="../embeddings/Hoja_de_c_lculo_de_Microsoft_Excel159.xlsx"/></Relationships>
</file>

<file path=ppt/charts/_rels/chart16.xml.rels><?xml version="1.0" encoding="UTF-8" standalone="yes"?>
<Relationships xmlns="http://schemas.openxmlformats.org/package/2006/relationships"><Relationship Id="rId1" Type="http://schemas.openxmlformats.org/officeDocument/2006/relationships/package" Target="../embeddings/Hoja_de_c_lculo_de_Microsoft_Excel16.xlsx"/></Relationships>
</file>

<file path=ppt/charts/_rels/chart160.xml.rels><?xml version="1.0" encoding="UTF-8" standalone="yes"?>
<Relationships xmlns="http://schemas.openxmlformats.org/package/2006/relationships"><Relationship Id="rId1" Type="http://schemas.openxmlformats.org/officeDocument/2006/relationships/package" Target="../embeddings/Hoja_de_c_lculo_de_Microsoft_Excel160.xlsx"/></Relationships>
</file>

<file path=ppt/charts/_rels/chart161.xml.rels><?xml version="1.0" encoding="UTF-8" standalone="yes"?>
<Relationships xmlns="http://schemas.openxmlformats.org/package/2006/relationships"><Relationship Id="rId1" Type="http://schemas.openxmlformats.org/officeDocument/2006/relationships/package" Target="../embeddings/Hoja_de_c_lculo_de_Microsoft_Excel161.xlsx"/></Relationships>
</file>

<file path=ppt/charts/_rels/chart162.xml.rels><?xml version="1.0" encoding="UTF-8" standalone="yes"?>
<Relationships xmlns="http://schemas.openxmlformats.org/package/2006/relationships"><Relationship Id="rId1" Type="http://schemas.openxmlformats.org/officeDocument/2006/relationships/package" Target="../embeddings/Hoja_de_c_lculo_de_Microsoft_Excel162.xlsx"/></Relationships>
</file>

<file path=ppt/charts/_rels/chart163.xml.rels><?xml version="1.0" encoding="UTF-8" standalone="yes"?>
<Relationships xmlns="http://schemas.openxmlformats.org/package/2006/relationships"><Relationship Id="rId1" Type="http://schemas.openxmlformats.org/officeDocument/2006/relationships/package" Target="../embeddings/Hoja_de_c_lculo_de_Microsoft_Excel163.xlsx"/></Relationships>
</file>

<file path=ppt/charts/_rels/chart164.xml.rels><?xml version="1.0" encoding="UTF-8" standalone="yes"?>
<Relationships xmlns="http://schemas.openxmlformats.org/package/2006/relationships"><Relationship Id="rId1" Type="http://schemas.openxmlformats.org/officeDocument/2006/relationships/package" Target="../embeddings/Hoja_de_c_lculo_de_Microsoft_Excel164.xlsx"/></Relationships>
</file>

<file path=ppt/charts/_rels/chart165.xml.rels><?xml version="1.0" encoding="UTF-8" standalone="yes"?>
<Relationships xmlns="http://schemas.openxmlformats.org/package/2006/relationships"><Relationship Id="rId1" Type="http://schemas.openxmlformats.org/officeDocument/2006/relationships/package" Target="../embeddings/Hoja_de_c_lculo_de_Microsoft_Excel165.xlsx"/></Relationships>
</file>

<file path=ppt/charts/_rels/chart166.xml.rels><?xml version="1.0" encoding="UTF-8" standalone="yes"?>
<Relationships xmlns="http://schemas.openxmlformats.org/package/2006/relationships"><Relationship Id="rId1" Type="http://schemas.openxmlformats.org/officeDocument/2006/relationships/package" Target="../embeddings/Hoja_de_c_lculo_de_Microsoft_Excel166.xlsx"/></Relationships>
</file>

<file path=ppt/charts/_rels/chart167.xml.rels><?xml version="1.0" encoding="UTF-8" standalone="yes"?>
<Relationships xmlns="http://schemas.openxmlformats.org/package/2006/relationships"><Relationship Id="rId1" Type="http://schemas.openxmlformats.org/officeDocument/2006/relationships/package" Target="../embeddings/Hoja_de_c_lculo_de_Microsoft_Excel167.xlsx"/></Relationships>
</file>

<file path=ppt/charts/_rels/chart168.xml.rels><?xml version="1.0" encoding="UTF-8" standalone="yes"?>
<Relationships xmlns="http://schemas.openxmlformats.org/package/2006/relationships"><Relationship Id="rId1" Type="http://schemas.openxmlformats.org/officeDocument/2006/relationships/package" Target="../embeddings/Hoja_de_c_lculo_de_Microsoft_Excel168.xlsx"/></Relationships>
</file>

<file path=ppt/charts/_rels/chart169.xml.rels><?xml version="1.0" encoding="UTF-8" standalone="yes"?>
<Relationships xmlns="http://schemas.openxmlformats.org/package/2006/relationships"><Relationship Id="rId1" Type="http://schemas.openxmlformats.org/officeDocument/2006/relationships/package" Target="../embeddings/Hoja_de_c_lculo_de_Microsoft_Excel169.xlsx"/></Relationships>
</file>

<file path=ppt/charts/_rels/chart17.xml.rels><?xml version="1.0" encoding="UTF-8" standalone="yes"?>
<Relationships xmlns="http://schemas.openxmlformats.org/package/2006/relationships"><Relationship Id="rId1" Type="http://schemas.openxmlformats.org/officeDocument/2006/relationships/package" Target="../embeddings/Hoja_de_c_lculo_de_Microsoft_Excel17.xlsx"/></Relationships>
</file>

<file path=ppt/charts/_rels/chart170.xml.rels><?xml version="1.0" encoding="UTF-8" standalone="yes"?>
<Relationships xmlns="http://schemas.openxmlformats.org/package/2006/relationships"><Relationship Id="rId1" Type="http://schemas.openxmlformats.org/officeDocument/2006/relationships/package" Target="../embeddings/Hoja_de_c_lculo_de_Microsoft_Excel170.xlsx"/></Relationships>
</file>

<file path=ppt/charts/_rels/chart171.xml.rels><?xml version="1.0" encoding="UTF-8" standalone="yes"?>
<Relationships xmlns="http://schemas.openxmlformats.org/package/2006/relationships"><Relationship Id="rId1" Type="http://schemas.openxmlformats.org/officeDocument/2006/relationships/package" Target="../embeddings/Hoja_de_c_lculo_de_Microsoft_Excel171.xlsx"/></Relationships>
</file>

<file path=ppt/charts/_rels/chart172.xml.rels><?xml version="1.0" encoding="UTF-8" standalone="yes"?>
<Relationships xmlns="http://schemas.openxmlformats.org/package/2006/relationships"><Relationship Id="rId1" Type="http://schemas.openxmlformats.org/officeDocument/2006/relationships/package" Target="../embeddings/Hoja_de_c_lculo_de_Microsoft_Excel172.xlsx"/></Relationships>
</file>

<file path=ppt/charts/_rels/chart173.xml.rels><?xml version="1.0" encoding="UTF-8" standalone="yes"?>
<Relationships xmlns="http://schemas.openxmlformats.org/package/2006/relationships"><Relationship Id="rId1" Type="http://schemas.openxmlformats.org/officeDocument/2006/relationships/package" Target="../embeddings/Hoja_de_c_lculo_de_Microsoft_Excel173.xlsx"/></Relationships>
</file>

<file path=ppt/charts/_rels/chart174.xml.rels><?xml version="1.0" encoding="UTF-8" standalone="yes"?>
<Relationships xmlns="http://schemas.openxmlformats.org/package/2006/relationships"><Relationship Id="rId1" Type="http://schemas.openxmlformats.org/officeDocument/2006/relationships/package" Target="../embeddings/Hoja_de_c_lculo_de_Microsoft_Excel174.xlsx"/></Relationships>
</file>

<file path=ppt/charts/_rels/chart175.xml.rels><?xml version="1.0" encoding="UTF-8" standalone="yes"?>
<Relationships xmlns="http://schemas.openxmlformats.org/package/2006/relationships"><Relationship Id="rId1" Type="http://schemas.openxmlformats.org/officeDocument/2006/relationships/package" Target="../embeddings/Hoja_de_c_lculo_de_Microsoft_Excel175.xlsx"/></Relationships>
</file>

<file path=ppt/charts/_rels/chart176.xml.rels><?xml version="1.0" encoding="UTF-8" standalone="yes"?>
<Relationships xmlns="http://schemas.openxmlformats.org/package/2006/relationships"><Relationship Id="rId1" Type="http://schemas.openxmlformats.org/officeDocument/2006/relationships/package" Target="../embeddings/Hoja_de_c_lculo_de_Microsoft_Excel176.xlsx"/></Relationships>
</file>

<file path=ppt/charts/_rels/chart177.xml.rels><?xml version="1.0" encoding="UTF-8" standalone="yes"?>
<Relationships xmlns="http://schemas.openxmlformats.org/package/2006/relationships"><Relationship Id="rId1" Type="http://schemas.openxmlformats.org/officeDocument/2006/relationships/package" Target="../embeddings/Hoja_de_c_lculo_de_Microsoft_Excel177.xlsx"/></Relationships>
</file>

<file path=ppt/charts/_rels/chart178.xml.rels><?xml version="1.0" encoding="UTF-8" standalone="yes"?>
<Relationships xmlns="http://schemas.openxmlformats.org/package/2006/relationships"><Relationship Id="rId1" Type="http://schemas.openxmlformats.org/officeDocument/2006/relationships/package" Target="../embeddings/Hoja_de_c_lculo_de_Microsoft_Excel178.xlsx"/></Relationships>
</file>

<file path=ppt/charts/_rels/chart179.xml.rels><?xml version="1.0" encoding="UTF-8" standalone="yes"?>
<Relationships xmlns="http://schemas.openxmlformats.org/package/2006/relationships"><Relationship Id="rId1" Type="http://schemas.openxmlformats.org/officeDocument/2006/relationships/package" Target="../embeddings/Hoja_de_c_lculo_de_Microsoft_Excel179.xlsx"/></Relationships>
</file>

<file path=ppt/charts/_rels/chart18.xml.rels><?xml version="1.0" encoding="UTF-8" standalone="yes"?>
<Relationships xmlns="http://schemas.openxmlformats.org/package/2006/relationships"><Relationship Id="rId1" Type="http://schemas.openxmlformats.org/officeDocument/2006/relationships/package" Target="../embeddings/Hoja_de_c_lculo_de_Microsoft_Excel18.xlsx"/></Relationships>
</file>

<file path=ppt/charts/_rels/chart180.xml.rels><?xml version="1.0" encoding="UTF-8" standalone="yes"?>
<Relationships xmlns="http://schemas.openxmlformats.org/package/2006/relationships"><Relationship Id="rId1" Type="http://schemas.openxmlformats.org/officeDocument/2006/relationships/package" Target="../embeddings/Hoja_de_c_lculo_de_Microsoft_Excel180.xlsx"/></Relationships>
</file>

<file path=ppt/charts/_rels/chart181.xml.rels><?xml version="1.0" encoding="UTF-8" standalone="yes"?>
<Relationships xmlns="http://schemas.openxmlformats.org/package/2006/relationships"><Relationship Id="rId1" Type="http://schemas.openxmlformats.org/officeDocument/2006/relationships/package" Target="../embeddings/Hoja_de_c_lculo_de_Microsoft_Excel181.xlsx"/></Relationships>
</file>

<file path=ppt/charts/_rels/chart182.xml.rels><?xml version="1.0" encoding="UTF-8" standalone="yes"?>
<Relationships xmlns="http://schemas.openxmlformats.org/package/2006/relationships"><Relationship Id="rId1" Type="http://schemas.openxmlformats.org/officeDocument/2006/relationships/package" Target="../embeddings/Hoja_de_c_lculo_de_Microsoft_Excel182.xlsx"/></Relationships>
</file>

<file path=ppt/charts/_rels/chart183.xml.rels><?xml version="1.0" encoding="UTF-8" standalone="yes"?>
<Relationships xmlns="http://schemas.openxmlformats.org/package/2006/relationships"><Relationship Id="rId1" Type="http://schemas.openxmlformats.org/officeDocument/2006/relationships/package" Target="../embeddings/Hoja_de_c_lculo_de_Microsoft_Excel183.xlsx"/></Relationships>
</file>

<file path=ppt/charts/_rels/chart184.xml.rels><?xml version="1.0" encoding="UTF-8" standalone="yes"?>
<Relationships xmlns="http://schemas.openxmlformats.org/package/2006/relationships"><Relationship Id="rId1" Type="http://schemas.openxmlformats.org/officeDocument/2006/relationships/package" Target="../embeddings/Hoja_de_c_lculo_de_Microsoft_Excel184.xlsx"/></Relationships>
</file>

<file path=ppt/charts/_rels/chart185.xml.rels><?xml version="1.0" encoding="UTF-8" standalone="yes"?>
<Relationships xmlns="http://schemas.openxmlformats.org/package/2006/relationships"><Relationship Id="rId1" Type="http://schemas.openxmlformats.org/officeDocument/2006/relationships/package" Target="../embeddings/Hoja_de_c_lculo_de_Microsoft_Excel185.xlsx"/></Relationships>
</file>

<file path=ppt/charts/_rels/chart186.xml.rels><?xml version="1.0" encoding="UTF-8" standalone="yes"?>
<Relationships xmlns="http://schemas.openxmlformats.org/package/2006/relationships"><Relationship Id="rId1" Type="http://schemas.openxmlformats.org/officeDocument/2006/relationships/package" Target="../embeddings/Hoja_de_c_lculo_de_Microsoft_Excel186.xlsx"/></Relationships>
</file>

<file path=ppt/charts/_rels/chart187.xml.rels><?xml version="1.0" encoding="UTF-8" standalone="yes"?>
<Relationships xmlns="http://schemas.openxmlformats.org/package/2006/relationships"><Relationship Id="rId1" Type="http://schemas.openxmlformats.org/officeDocument/2006/relationships/package" Target="../embeddings/Hoja_de_c_lculo_de_Microsoft_Excel187.xlsx"/></Relationships>
</file>

<file path=ppt/charts/_rels/chart188.xml.rels><?xml version="1.0" encoding="UTF-8" standalone="yes"?>
<Relationships xmlns="http://schemas.openxmlformats.org/package/2006/relationships"><Relationship Id="rId1" Type="http://schemas.openxmlformats.org/officeDocument/2006/relationships/package" Target="../embeddings/Hoja_de_c_lculo_de_Microsoft_Excel188.xlsx"/></Relationships>
</file>

<file path=ppt/charts/_rels/chart189.xml.rels><?xml version="1.0" encoding="UTF-8" standalone="yes"?>
<Relationships xmlns="http://schemas.openxmlformats.org/package/2006/relationships"><Relationship Id="rId1" Type="http://schemas.openxmlformats.org/officeDocument/2006/relationships/package" Target="../embeddings/Hoja_de_c_lculo_de_Microsoft_Excel189.xlsx"/></Relationships>
</file>

<file path=ppt/charts/_rels/chart19.xml.rels><?xml version="1.0" encoding="UTF-8" standalone="yes"?>
<Relationships xmlns="http://schemas.openxmlformats.org/package/2006/relationships"><Relationship Id="rId1" Type="http://schemas.openxmlformats.org/officeDocument/2006/relationships/package" Target="../embeddings/Hoja_de_c_lculo_de_Microsoft_Excel19.xlsx"/></Relationships>
</file>

<file path=ppt/charts/_rels/chart190.xml.rels><?xml version="1.0" encoding="UTF-8" standalone="yes"?>
<Relationships xmlns="http://schemas.openxmlformats.org/package/2006/relationships"><Relationship Id="rId1" Type="http://schemas.openxmlformats.org/officeDocument/2006/relationships/package" Target="../embeddings/Hoja_de_c_lculo_de_Microsoft_Excel190.xlsx"/></Relationships>
</file>

<file path=ppt/charts/_rels/chart191.xml.rels><?xml version="1.0" encoding="UTF-8" standalone="yes"?>
<Relationships xmlns="http://schemas.openxmlformats.org/package/2006/relationships"><Relationship Id="rId1" Type="http://schemas.openxmlformats.org/officeDocument/2006/relationships/package" Target="../embeddings/Hoja_de_c_lculo_de_Microsoft_Excel191.xlsx"/></Relationships>
</file>

<file path=ppt/charts/_rels/chart192.xml.rels><?xml version="1.0" encoding="UTF-8" standalone="yes"?>
<Relationships xmlns="http://schemas.openxmlformats.org/package/2006/relationships"><Relationship Id="rId1" Type="http://schemas.openxmlformats.org/officeDocument/2006/relationships/package" Target="../embeddings/Hoja_de_c_lculo_de_Microsoft_Excel192.xlsx"/></Relationships>
</file>

<file path=ppt/charts/_rels/chart193.xml.rels><?xml version="1.0" encoding="UTF-8" standalone="yes"?>
<Relationships xmlns="http://schemas.openxmlformats.org/package/2006/relationships"><Relationship Id="rId1" Type="http://schemas.openxmlformats.org/officeDocument/2006/relationships/package" Target="../embeddings/Hoja_de_c_lculo_de_Microsoft_Excel193.xlsx"/></Relationships>
</file>

<file path=ppt/charts/_rels/chart194.xml.rels><?xml version="1.0" encoding="UTF-8" standalone="yes"?>
<Relationships xmlns="http://schemas.openxmlformats.org/package/2006/relationships"><Relationship Id="rId1" Type="http://schemas.openxmlformats.org/officeDocument/2006/relationships/package" Target="../embeddings/Hoja_de_c_lculo_de_Microsoft_Excel194.xlsx"/></Relationships>
</file>

<file path=ppt/charts/_rels/chart195.xml.rels><?xml version="1.0" encoding="UTF-8" standalone="yes"?>
<Relationships xmlns="http://schemas.openxmlformats.org/package/2006/relationships"><Relationship Id="rId1" Type="http://schemas.openxmlformats.org/officeDocument/2006/relationships/package" Target="../embeddings/Hoja_de_c_lculo_de_Microsoft_Excel195.xlsx"/></Relationships>
</file>

<file path=ppt/charts/_rels/chart196.xml.rels><?xml version="1.0" encoding="UTF-8" standalone="yes"?>
<Relationships xmlns="http://schemas.openxmlformats.org/package/2006/relationships"><Relationship Id="rId1" Type="http://schemas.openxmlformats.org/officeDocument/2006/relationships/package" Target="../embeddings/Hoja_de_c_lculo_de_Microsoft_Excel196.xlsx"/></Relationships>
</file>

<file path=ppt/charts/_rels/chart197.xml.rels><?xml version="1.0" encoding="UTF-8" standalone="yes"?>
<Relationships xmlns="http://schemas.openxmlformats.org/package/2006/relationships"><Relationship Id="rId1" Type="http://schemas.openxmlformats.org/officeDocument/2006/relationships/package" Target="../embeddings/Hoja_de_c_lculo_de_Microsoft_Excel197.xlsx"/></Relationships>
</file>

<file path=ppt/charts/_rels/chart198.xml.rels><?xml version="1.0" encoding="UTF-8" standalone="yes"?>
<Relationships xmlns="http://schemas.openxmlformats.org/package/2006/relationships"><Relationship Id="rId1" Type="http://schemas.openxmlformats.org/officeDocument/2006/relationships/package" Target="../embeddings/Hoja_de_c_lculo_de_Microsoft_Excel198.xlsx"/></Relationships>
</file>

<file path=ppt/charts/_rels/chart199.xml.rels><?xml version="1.0" encoding="UTF-8" standalone="yes"?>
<Relationships xmlns="http://schemas.openxmlformats.org/package/2006/relationships"><Relationship Id="rId1" Type="http://schemas.openxmlformats.org/officeDocument/2006/relationships/package" Target="../embeddings/Hoja_de_c_lculo_de_Microsoft_Excel199.xlsx"/></Relationships>
</file>

<file path=ppt/charts/_rels/chart2.xml.rels><?xml version="1.0" encoding="UTF-8" standalone="yes"?>
<Relationships xmlns="http://schemas.openxmlformats.org/package/2006/relationships"><Relationship Id="rId1" Type="http://schemas.openxmlformats.org/officeDocument/2006/relationships/package" Target="../embeddings/Hoja_de_c_lculo_de_Microsoft_Excel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Hoja_de_c_lculo_de_Microsoft_Excel20.xlsx"/></Relationships>
</file>

<file path=ppt/charts/_rels/chart200.xml.rels><?xml version="1.0" encoding="UTF-8" standalone="yes"?>
<Relationships xmlns="http://schemas.openxmlformats.org/package/2006/relationships"><Relationship Id="rId1" Type="http://schemas.openxmlformats.org/officeDocument/2006/relationships/package" Target="../embeddings/Hoja_de_c_lculo_de_Microsoft_Excel200.xlsx"/></Relationships>
</file>

<file path=ppt/charts/_rels/chart201.xml.rels><?xml version="1.0" encoding="UTF-8" standalone="yes"?>
<Relationships xmlns="http://schemas.openxmlformats.org/package/2006/relationships"><Relationship Id="rId1" Type="http://schemas.openxmlformats.org/officeDocument/2006/relationships/package" Target="../embeddings/Hoja_de_c_lculo_de_Microsoft_Excel201.xlsx"/></Relationships>
</file>

<file path=ppt/charts/_rels/chart202.xml.rels><?xml version="1.0" encoding="UTF-8" standalone="yes"?>
<Relationships xmlns="http://schemas.openxmlformats.org/package/2006/relationships"><Relationship Id="rId1" Type="http://schemas.openxmlformats.org/officeDocument/2006/relationships/package" Target="../embeddings/Hoja_de_c_lculo_de_Microsoft_Excel202.xlsx"/></Relationships>
</file>

<file path=ppt/charts/_rels/chart203.xml.rels><?xml version="1.0" encoding="UTF-8" standalone="yes"?>
<Relationships xmlns="http://schemas.openxmlformats.org/package/2006/relationships"><Relationship Id="rId1" Type="http://schemas.openxmlformats.org/officeDocument/2006/relationships/package" Target="../embeddings/Hoja_de_c_lculo_de_Microsoft_Excel203.xlsx"/></Relationships>
</file>

<file path=ppt/charts/_rels/chart204.xml.rels><?xml version="1.0" encoding="UTF-8" standalone="yes"?>
<Relationships xmlns="http://schemas.openxmlformats.org/package/2006/relationships"><Relationship Id="rId1" Type="http://schemas.openxmlformats.org/officeDocument/2006/relationships/package" Target="../embeddings/Hoja_de_c_lculo_de_Microsoft_Excel204.xlsx"/></Relationships>
</file>

<file path=ppt/charts/_rels/chart205.xml.rels><?xml version="1.0" encoding="UTF-8" standalone="yes"?>
<Relationships xmlns="http://schemas.openxmlformats.org/package/2006/relationships"><Relationship Id="rId1" Type="http://schemas.openxmlformats.org/officeDocument/2006/relationships/package" Target="../embeddings/Hoja_de_c_lculo_de_Microsoft_Excel205.xlsx"/></Relationships>
</file>

<file path=ppt/charts/_rels/chart206.xml.rels><?xml version="1.0" encoding="UTF-8" standalone="yes"?>
<Relationships xmlns="http://schemas.openxmlformats.org/package/2006/relationships"><Relationship Id="rId1" Type="http://schemas.openxmlformats.org/officeDocument/2006/relationships/package" Target="../embeddings/Hoja_de_c_lculo_de_Microsoft_Excel206.xlsx"/></Relationships>
</file>

<file path=ppt/charts/_rels/chart207.xml.rels><?xml version="1.0" encoding="UTF-8" standalone="yes"?>
<Relationships xmlns="http://schemas.openxmlformats.org/package/2006/relationships"><Relationship Id="rId1" Type="http://schemas.openxmlformats.org/officeDocument/2006/relationships/package" Target="../embeddings/Hoja_de_c_lculo_de_Microsoft_Excel207.xlsx"/></Relationships>
</file>

<file path=ppt/charts/_rels/chart208.xml.rels><?xml version="1.0" encoding="UTF-8" standalone="yes"?>
<Relationships xmlns="http://schemas.openxmlformats.org/package/2006/relationships"><Relationship Id="rId1" Type="http://schemas.openxmlformats.org/officeDocument/2006/relationships/package" Target="../embeddings/Hoja_de_c_lculo_de_Microsoft_Excel208.xlsx"/></Relationships>
</file>

<file path=ppt/charts/_rels/chart209.xml.rels><?xml version="1.0" encoding="UTF-8" standalone="yes"?>
<Relationships xmlns="http://schemas.openxmlformats.org/package/2006/relationships"><Relationship Id="rId1" Type="http://schemas.openxmlformats.org/officeDocument/2006/relationships/package" Target="../embeddings/Hoja_de_c_lculo_de_Microsoft_Excel20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Hoja_de_c_lculo_de_Microsoft_Excel21.xlsx"/></Relationships>
</file>

<file path=ppt/charts/_rels/chart210.xml.rels><?xml version="1.0" encoding="UTF-8" standalone="yes"?>
<Relationships xmlns="http://schemas.openxmlformats.org/package/2006/relationships"><Relationship Id="rId1" Type="http://schemas.openxmlformats.org/officeDocument/2006/relationships/package" Target="../embeddings/Hoja_de_c_lculo_de_Microsoft_Excel210.xlsx"/></Relationships>
</file>

<file path=ppt/charts/_rels/chart211.xml.rels><?xml version="1.0" encoding="UTF-8" standalone="yes"?>
<Relationships xmlns="http://schemas.openxmlformats.org/package/2006/relationships"><Relationship Id="rId1" Type="http://schemas.openxmlformats.org/officeDocument/2006/relationships/package" Target="../embeddings/Hoja_de_c_lculo_de_Microsoft_Excel211.xlsx"/></Relationships>
</file>

<file path=ppt/charts/_rels/chart212.xml.rels><?xml version="1.0" encoding="UTF-8" standalone="yes"?>
<Relationships xmlns="http://schemas.openxmlformats.org/package/2006/relationships"><Relationship Id="rId1" Type="http://schemas.openxmlformats.org/officeDocument/2006/relationships/package" Target="../embeddings/Hoja_de_c_lculo_de_Microsoft_Excel212.xlsx"/></Relationships>
</file>

<file path=ppt/charts/_rels/chart213.xml.rels><?xml version="1.0" encoding="UTF-8" standalone="yes"?>
<Relationships xmlns="http://schemas.openxmlformats.org/package/2006/relationships"><Relationship Id="rId1" Type="http://schemas.openxmlformats.org/officeDocument/2006/relationships/package" Target="../embeddings/Hoja_de_c_lculo_de_Microsoft_Excel213.xlsx"/></Relationships>
</file>

<file path=ppt/charts/_rels/chart214.xml.rels><?xml version="1.0" encoding="UTF-8" standalone="yes"?>
<Relationships xmlns="http://schemas.openxmlformats.org/package/2006/relationships"><Relationship Id="rId1" Type="http://schemas.openxmlformats.org/officeDocument/2006/relationships/package" Target="../embeddings/Hoja_de_c_lculo_de_Microsoft_Excel214.xlsx"/></Relationships>
</file>

<file path=ppt/charts/_rels/chart215.xml.rels><?xml version="1.0" encoding="UTF-8" standalone="yes"?>
<Relationships xmlns="http://schemas.openxmlformats.org/package/2006/relationships"><Relationship Id="rId1" Type="http://schemas.openxmlformats.org/officeDocument/2006/relationships/package" Target="../embeddings/Hoja_de_c_lculo_de_Microsoft_Excel215.xlsx"/></Relationships>
</file>

<file path=ppt/charts/_rels/chart216.xml.rels><?xml version="1.0" encoding="UTF-8" standalone="yes"?>
<Relationships xmlns="http://schemas.openxmlformats.org/package/2006/relationships"><Relationship Id="rId1" Type="http://schemas.openxmlformats.org/officeDocument/2006/relationships/package" Target="../embeddings/Hoja_de_c_lculo_de_Microsoft_Excel216.xlsx"/></Relationships>
</file>

<file path=ppt/charts/_rels/chart217.xml.rels><?xml version="1.0" encoding="UTF-8" standalone="yes"?>
<Relationships xmlns="http://schemas.openxmlformats.org/package/2006/relationships"><Relationship Id="rId1" Type="http://schemas.openxmlformats.org/officeDocument/2006/relationships/package" Target="../embeddings/Hoja_de_c_lculo_de_Microsoft_Excel217.xlsx"/></Relationships>
</file>

<file path=ppt/charts/_rels/chart218.xml.rels><?xml version="1.0" encoding="UTF-8" standalone="yes"?>
<Relationships xmlns="http://schemas.openxmlformats.org/package/2006/relationships"><Relationship Id="rId1" Type="http://schemas.openxmlformats.org/officeDocument/2006/relationships/package" Target="../embeddings/Hoja_de_c_lculo_de_Microsoft_Excel218.xlsx"/></Relationships>
</file>

<file path=ppt/charts/_rels/chart219.xml.rels><?xml version="1.0" encoding="UTF-8" standalone="yes"?>
<Relationships xmlns="http://schemas.openxmlformats.org/package/2006/relationships"><Relationship Id="rId1" Type="http://schemas.openxmlformats.org/officeDocument/2006/relationships/package" Target="../embeddings/Hoja_de_c_lculo_de_Microsoft_Excel219.xlsx"/></Relationships>
</file>

<file path=ppt/charts/_rels/chart22.xml.rels><?xml version="1.0" encoding="UTF-8" standalone="yes"?>
<Relationships xmlns="http://schemas.openxmlformats.org/package/2006/relationships"><Relationship Id="rId1" Type="http://schemas.openxmlformats.org/officeDocument/2006/relationships/package" Target="../embeddings/Hoja_de_c_lculo_de_Microsoft_Excel22.xlsx"/></Relationships>
</file>

<file path=ppt/charts/_rels/chart220.xml.rels><?xml version="1.0" encoding="UTF-8" standalone="yes"?>
<Relationships xmlns="http://schemas.openxmlformats.org/package/2006/relationships"><Relationship Id="rId1" Type="http://schemas.openxmlformats.org/officeDocument/2006/relationships/package" Target="../embeddings/Hoja_de_c_lculo_de_Microsoft_Excel220.xlsx"/></Relationships>
</file>

<file path=ppt/charts/_rels/chart221.xml.rels><?xml version="1.0" encoding="UTF-8" standalone="yes"?>
<Relationships xmlns="http://schemas.openxmlformats.org/package/2006/relationships"><Relationship Id="rId1" Type="http://schemas.openxmlformats.org/officeDocument/2006/relationships/package" Target="../embeddings/Hoja_de_c_lculo_de_Microsoft_Excel221.xlsx"/></Relationships>
</file>

<file path=ppt/charts/_rels/chart222.xml.rels><?xml version="1.0" encoding="UTF-8" standalone="yes"?>
<Relationships xmlns="http://schemas.openxmlformats.org/package/2006/relationships"><Relationship Id="rId1" Type="http://schemas.openxmlformats.org/officeDocument/2006/relationships/package" Target="../embeddings/Hoja_de_c_lculo_de_Microsoft_Excel222.xlsx"/></Relationships>
</file>

<file path=ppt/charts/_rels/chart223.xml.rels><?xml version="1.0" encoding="UTF-8" standalone="yes"?>
<Relationships xmlns="http://schemas.openxmlformats.org/package/2006/relationships"><Relationship Id="rId1" Type="http://schemas.openxmlformats.org/officeDocument/2006/relationships/package" Target="../embeddings/Hoja_de_c_lculo_de_Microsoft_Excel223.xlsx"/></Relationships>
</file>

<file path=ppt/charts/_rels/chart224.xml.rels><?xml version="1.0" encoding="UTF-8" standalone="yes"?>
<Relationships xmlns="http://schemas.openxmlformats.org/package/2006/relationships"><Relationship Id="rId1" Type="http://schemas.openxmlformats.org/officeDocument/2006/relationships/package" Target="../embeddings/Hoja_de_c_lculo_de_Microsoft_Excel224.xlsx"/></Relationships>
</file>

<file path=ppt/charts/_rels/chart225.xml.rels><?xml version="1.0" encoding="UTF-8" standalone="yes"?>
<Relationships xmlns="http://schemas.openxmlformats.org/package/2006/relationships"><Relationship Id="rId1" Type="http://schemas.openxmlformats.org/officeDocument/2006/relationships/package" Target="../embeddings/Hoja_de_c_lculo_de_Microsoft_Excel225.xlsx"/></Relationships>
</file>

<file path=ppt/charts/_rels/chart226.xml.rels><?xml version="1.0" encoding="UTF-8" standalone="yes"?>
<Relationships xmlns="http://schemas.openxmlformats.org/package/2006/relationships"><Relationship Id="rId1" Type="http://schemas.openxmlformats.org/officeDocument/2006/relationships/package" Target="../embeddings/Hoja_de_c_lculo_de_Microsoft_Excel226.xlsx"/></Relationships>
</file>

<file path=ppt/charts/_rels/chart227.xml.rels><?xml version="1.0" encoding="UTF-8" standalone="yes"?>
<Relationships xmlns="http://schemas.openxmlformats.org/package/2006/relationships"><Relationship Id="rId1" Type="http://schemas.openxmlformats.org/officeDocument/2006/relationships/package" Target="../embeddings/Hoja_de_c_lculo_de_Microsoft_Excel227.xlsx"/></Relationships>
</file>

<file path=ppt/charts/_rels/chart228.xml.rels><?xml version="1.0" encoding="UTF-8" standalone="yes"?>
<Relationships xmlns="http://schemas.openxmlformats.org/package/2006/relationships"><Relationship Id="rId1" Type="http://schemas.openxmlformats.org/officeDocument/2006/relationships/package" Target="../embeddings/Hoja_de_c_lculo_de_Microsoft_Excel228.xlsx"/></Relationships>
</file>

<file path=ppt/charts/_rels/chart229.xml.rels><?xml version="1.0" encoding="UTF-8" standalone="yes"?>
<Relationships xmlns="http://schemas.openxmlformats.org/package/2006/relationships"><Relationship Id="rId1" Type="http://schemas.openxmlformats.org/officeDocument/2006/relationships/package" Target="../embeddings/Hoja_de_c_lculo_de_Microsoft_Excel229.xlsx"/></Relationships>
</file>

<file path=ppt/charts/_rels/chart23.xml.rels><?xml version="1.0" encoding="UTF-8" standalone="yes"?>
<Relationships xmlns="http://schemas.openxmlformats.org/package/2006/relationships"><Relationship Id="rId1" Type="http://schemas.openxmlformats.org/officeDocument/2006/relationships/package" Target="../embeddings/Hoja_de_c_lculo_de_Microsoft_Excel23.xlsx"/></Relationships>
</file>

<file path=ppt/charts/_rels/chart230.xml.rels><?xml version="1.0" encoding="UTF-8" standalone="yes"?>
<Relationships xmlns="http://schemas.openxmlformats.org/package/2006/relationships"><Relationship Id="rId1" Type="http://schemas.openxmlformats.org/officeDocument/2006/relationships/package" Target="../embeddings/Hoja_de_c_lculo_de_Microsoft_Excel230.xlsx"/></Relationships>
</file>

<file path=ppt/charts/_rels/chart231.xml.rels><?xml version="1.0" encoding="UTF-8" standalone="yes"?>
<Relationships xmlns="http://schemas.openxmlformats.org/package/2006/relationships"><Relationship Id="rId1" Type="http://schemas.openxmlformats.org/officeDocument/2006/relationships/package" Target="../embeddings/Hoja_de_c_lculo_de_Microsoft_Excel231.xlsx"/></Relationships>
</file>

<file path=ppt/charts/_rels/chart24.xml.rels><?xml version="1.0" encoding="UTF-8" standalone="yes"?>
<Relationships xmlns="http://schemas.openxmlformats.org/package/2006/relationships"><Relationship Id="rId1" Type="http://schemas.openxmlformats.org/officeDocument/2006/relationships/package" Target="../embeddings/Hoja_de_c_lculo_de_Microsoft_Excel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Hoja_de_c_lculo_de_Microsoft_Excel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Hoja_de_c_lculo_de_Microsoft_Excel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Hoja_de_c_lculo_de_Microsoft_Excel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Hoja_de_c_lculo_de_Microsoft_Excel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Hoja_de_c_lculo_de_Microsoft_Excel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Hoja_de_c_lculo_de_Microsoft_Excel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Hoja_de_c_lculo_de_Microsoft_Excel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Hoja_de_c_lculo_de_Microsoft_Excel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Hoja_de_c_lculo_de_Microsoft_Excel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Hoja_de_c_lculo_de_Microsoft_Excel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Hoja_de_c_lculo_de_Microsoft_Excel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Hoja_de_c_lculo_de_Microsoft_Excel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Hoja_de_c_lculo_de_Microsoft_Excel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Hoja_de_c_lculo_de_Microsoft_Excel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Hoja_de_c_lculo_de_Microsoft_Excel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Hoja_de_c_lculo_de_Microsoft_Excel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Hoja_de_c_lculo_de_Microsoft_Excel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Hoja_de_c_lculo_de_Microsoft_Excel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Hoja_de_c_lculo_de_Microsoft_Excel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Hoja_de_c_lculo_de_Microsoft_Excel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Hoja_de_c_lculo_de_Microsoft_Excel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Hoja_de_c_lculo_de_Microsoft_Excel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Hoja_de_c_lculo_de_Microsoft_Excel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Hoja_de_c_lculo_de_Microsoft_Excel46.xlsx"/></Relationships>
</file>

<file path=ppt/charts/_rels/chart47.xml.rels><?xml version="1.0" encoding="UTF-8" standalone="yes"?>
<Relationships xmlns="http://schemas.openxmlformats.org/package/2006/relationships"><Relationship Id="rId1" Type="http://schemas.openxmlformats.org/officeDocument/2006/relationships/package" Target="../embeddings/Hoja_de_c_lculo_de_Microsoft_Excel47.xlsx"/></Relationships>
</file>

<file path=ppt/charts/_rels/chart48.xml.rels><?xml version="1.0" encoding="UTF-8" standalone="yes"?>
<Relationships xmlns="http://schemas.openxmlformats.org/package/2006/relationships"><Relationship Id="rId1" Type="http://schemas.openxmlformats.org/officeDocument/2006/relationships/package" Target="../embeddings/Hoja_de_c_lculo_de_Microsoft_Excel48.xlsx"/></Relationships>
</file>

<file path=ppt/charts/_rels/chart49.xml.rels><?xml version="1.0" encoding="UTF-8" standalone="yes"?>
<Relationships xmlns="http://schemas.openxmlformats.org/package/2006/relationships"><Relationship Id="rId1" Type="http://schemas.openxmlformats.org/officeDocument/2006/relationships/package" Target="../embeddings/Hoja_de_c_lculo_de_Microsoft_Excel49.xlsx"/></Relationships>
</file>

<file path=ppt/charts/_rels/chart5.xml.rels><?xml version="1.0" encoding="UTF-8" standalone="yes"?>
<Relationships xmlns="http://schemas.openxmlformats.org/package/2006/relationships"><Relationship Id="rId1" Type="http://schemas.openxmlformats.org/officeDocument/2006/relationships/package" Target="../embeddings/Hoja_de_c_lculo_de_Microsoft_Excel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Hoja_de_c_lculo_de_Microsoft_Excel50.xlsx"/></Relationships>
</file>

<file path=ppt/charts/_rels/chart51.xml.rels><?xml version="1.0" encoding="UTF-8" standalone="yes"?>
<Relationships xmlns="http://schemas.openxmlformats.org/package/2006/relationships"><Relationship Id="rId1" Type="http://schemas.openxmlformats.org/officeDocument/2006/relationships/package" Target="../embeddings/Hoja_de_c_lculo_de_Microsoft_Excel51.xlsx"/></Relationships>
</file>

<file path=ppt/charts/_rels/chart52.xml.rels><?xml version="1.0" encoding="UTF-8" standalone="yes"?>
<Relationships xmlns="http://schemas.openxmlformats.org/package/2006/relationships"><Relationship Id="rId1" Type="http://schemas.openxmlformats.org/officeDocument/2006/relationships/package" Target="../embeddings/Hoja_de_c_lculo_de_Microsoft_Excel52.xlsx"/></Relationships>
</file>

<file path=ppt/charts/_rels/chart53.xml.rels><?xml version="1.0" encoding="UTF-8" standalone="yes"?>
<Relationships xmlns="http://schemas.openxmlformats.org/package/2006/relationships"><Relationship Id="rId1" Type="http://schemas.openxmlformats.org/officeDocument/2006/relationships/package" Target="../embeddings/Hoja_de_c_lculo_de_Microsoft_Excel53.xlsx"/></Relationships>
</file>

<file path=ppt/charts/_rels/chart54.xml.rels><?xml version="1.0" encoding="UTF-8" standalone="yes"?>
<Relationships xmlns="http://schemas.openxmlformats.org/package/2006/relationships"><Relationship Id="rId1" Type="http://schemas.openxmlformats.org/officeDocument/2006/relationships/package" Target="../embeddings/Hoja_de_c_lculo_de_Microsoft_Excel54.xlsx"/></Relationships>
</file>

<file path=ppt/charts/_rels/chart55.xml.rels><?xml version="1.0" encoding="UTF-8" standalone="yes"?>
<Relationships xmlns="http://schemas.openxmlformats.org/package/2006/relationships"><Relationship Id="rId1" Type="http://schemas.openxmlformats.org/officeDocument/2006/relationships/package" Target="../embeddings/Hoja_de_c_lculo_de_Microsoft_Excel55.xlsx"/></Relationships>
</file>

<file path=ppt/charts/_rels/chart56.xml.rels><?xml version="1.0" encoding="UTF-8" standalone="yes"?>
<Relationships xmlns="http://schemas.openxmlformats.org/package/2006/relationships"><Relationship Id="rId1" Type="http://schemas.openxmlformats.org/officeDocument/2006/relationships/package" Target="../embeddings/Hoja_de_c_lculo_de_Microsoft_Excel56.xlsx"/></Relationships>
</file>

<file path=ppt/charts/_rels/chart57.xml.rels><?xml version="1.0" encoding="UTF-8" standalone="yes"?>
<Relationships xmlns="http://schemas.openxmlformats.org/package/2006/relationships"><Relationship Id="rId1" Type="http://schemas.openxmlformats.org/officeDocument/2006/relationships/package" Target="../embeddings/Hoja_de_c_lculo_de_Microsoft_Excel57.xlsx"/></Relationships>
</file>

<file path=ppt/charts/_rels/chart58.xml.rels><?xml version="1.0" encoding="UTF-8" standalone="yes"?>
<Relationships xmlns="http://schemas.openxmlformats.org/package/2006/relationships"><Relationship Id="rId1" Type="http://schemas.openxmlformats.org/officeDocument/2006/relationships/package" Target="../embeddings/Hoja_de_c_lculo_de_Microsoft_Excel58.xlsx"/></Relationships>
</file>

<file path=ppt/charts/_rels/chart59.xml.rels><?xml version="1.0" encoding="UTF-8" standalone="yes"?>
<Relationships xmlns="http://schemas.openxmlformats.org/package/2006/relationships"><Relationship Id="rId1" Type="http://schemas.openxmlformats.org/officeDocument/2006/relationships/package" Target="../embeddings/Hoja_de_c_lculo_de_Microsoft_Excel59.xlsx"/></Relationships>
</file>

<file path=ppt/charts/_rels/chart6.xml.rels><?xml version="1.0" encoding="UTF-8" standalone="yes"?>
<Relationships xmlns="http://schemas.openxmlformats.org/package/2006/relationships"><Relationship Id="rId1" Type="http://schemas.openxmlformats.org/officeDocument/2006/relationships/package" Target="../embeddings/Hoja_de_c_lculo_de_Microsoft_Excel6.xlsx"/></Relationships>
</file>

<file path=ppt/charts/_rels/chart60.xml.rels><?xml version="1.0" encoding="UTF-8" standalone="yes"?>
<Relationships xmlns="http://schemas.openxmlformats.org/package/2006/relationships"><Relationship Id="rId1" Type="http://schemas.openxmlformats.org/officeDocument/2006/relationships/package" Target="../embeddings/Hoja_de_c_lculo_de_Microsoft_Excel60.xlsx"/></Relationships>
</file>

<file path=ppt/charts/_rels/chart61.xml.rels><?xml version="1.0" encoding="UTF-8" standalone="yes"?>
<Relationships xmlns="http://schemas.openxmlformats.org/package/2006/relationships"><Relationship Id="rId1" Type="http://schemas.openxmlformats.org/officeDocument/2006/relationships/package" Target="../embeddings/Hoja_de_c_lculo_de_Microsoft_Excel61.xlsx"/></Relationships>
</file>

<file path=ppt/charts/_rels/chart62.xml.rels><?xml version="1.0" encoding="UTF-8" standalone="yes"?>
<Relationships xmlns="http://schemas.openxmlformats.org/package/2006/relationships"><Relationship Id="rId1" Type="http://schemas.openxmlformats.org/officeDocument/2006/relationships/package" Target="../embeddings/Hoja_de_c_lculo_de_Microsoft_Excel62.xlsx"/></Relationships>
</file>

<file path=ppt/charts/_rels/chart63.xml.rels><?xml version="1.0" encoding="UTF-8" standalone="yes"?>
<Relationships xmlns="http://schemas.openxmlformats.org/package/2006/relationships"><Relationship Id="rId1" Type="http://schemas.openxmlformats.org/officeDocument/2006/relationships/package" Target="../embeddings/Hoja_de_c_lculo_de_Microsoft_Excel63.xlsx"/></Relationships>
</file>

<file path=ppt/charts/_rels/chart64.xml.rels><?xml version="1.0" encoding="UTF-8" standalone="yes"?>
<Relationships xmlns="http://schemas.openxmlformats.org/package/2006/relationships"><Relationship Id="rId1" Type="http://schemas.openxmlformats.org/officeDocument/2006/relationships/package" Target="../embeddings/Hoja_de_c_lculo_de_Microsoft_Excel64.xlsx"/></Relationships>
</file>

<file path=ppt/charts/_rels/chart65.xml.rels><?xml version="1.0" encoding="UTF-8" standalone="yes"?>
<Relationships xmlns="http://schemas.openxmlformats.org/package/2006/relationships"><Relationship Id="rId1" Type="http://schemas.openxmlformats.org/officeDocument/2006/relationships/package" Target="../embeddings/Hoja_de_c_lculo_de_Microsoft_Excel65.xlsx"/></Relationships>
</file>

<file path=ppt/charts/_rels/chart66.xml.rels><?xml version="1.0" encoding="UTF-8" standalone="yes"?>
<Relationships xmlns="http://schemas.openxmlformats.org/package/2006/relationships"><Relationship Id="rId1" Type="http://schemas.openxmlformats.org/officeDocument/2006/relationships/package" Target="../embeddings/Hoja_de_c_lculo_de_Microsoft_Excel66.xlsx"/></Relationships>
</file>

<file path=ppt/charts/_rels/chart67.xml.rels><?xml version="1.0" encoding="UTF-8" standalone="yes"?>
<Relationships xmlns="http://schemas.openxmlformats.org/package/2006/relationships"><Relationship Id="rId1" Type="http://schemas.openxmlformats.org/officeDocument/2006/relationships/package" Target="../embeddings/Hoja_de_c_lculo_de_Microsoft_Excel67.xlsx"/></Relationships>
</file>

<file path=ppt/charts/_rels/chart68.xml.rels><?xml version="1.0" encoding="UTF-8" standalone="yes"?>
<Relationships xmlns="http://schemas.openxmlformats.org/package/2006/relationships"><Relationship Id="rId1" Type="http://schemas.openxmlformats.org/officeDocument/2006/relationships/package" Target="../embeddings/Hoja_de_c_lculo_de_Microsoft_Excel68.xlsx"/></Relationships>
</file>

<file path=ppt/charts/_rels/chart69.xml.rels><?xml version="1.0" encoding="UTF-8" standalone="yes"?>
<Relationships xmlns="http://schemas.openxmlformats.org/package/2006/relationships"><Relationship Id="rId1" Type="http://schemas.openxmlformats.org/officeDocument/2006/relationships/package" Target="../embeddings/Hoja_de_c_lculo_de_Microsoft_Excel69.xlsx"/></Relationships>
</file>

<file path=ppt/charts/_rels/chart7.xml.rels><?xml version="1.0" encoding="UTF-8" standalone="yes"?>
<Relationships xmlns="http://schemas.openxmlformats.org/package/2006/relationships"><Relationship Id="rId1" Type="http://schemas.openxmlformats.org/officeDocument/2006/relationships/package" Target="../embeddings/Hoja_de_c_lculo_de_Microsoft_Excel7.xlsx"/></Relationships>
</file>

<file path=ppt/charts/_rels/chart70.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Hoja_de_c_lculo_de_Microsoft_Excel70.xlsx"/></Relationships>
</file>

<file path=ppt/charts/_rels/chart71.xml.rels><?xml version="1.0" encoding="UTF-8" standalone="yes"?>
<Relationships xmlns="http://schemas.openxmlformats.org/package/2006/relationships"><Relationship Id="rId1" Type="http://schemas.openxmlformats.org/officeDocument/2006/relationships/package" Target="../embeddings/Hoja_de_c_lculo_de_Microsoft_Excel71.xlsx"/></Relationships>
</file>

<file path=ppt/charts/_rels/chart72.xml.rels><?xml version="1.0" encoding="UTF-8" standalone="yes"?>
<Relationships xmlns="http://schemas.openxmlformats.org/package/2006/relationships"><Relationship Id="rId1" Type="http://schemas.openxmlformats.org/officeDocument/2006/relationships/package" Target="../embeddings/Hoja_de_c_lculo_de_Microsoft_Excel72.xlsx"/></Relationships>
</file>

<file path=ppt/charts/_rels/chart73.xml.rels><?xml version="1.0" encoding="UTF-8" standalone="yes"?>
<Relationships xmlns="http://schemas.openxmlformats.org/package/2006/relationships"><Relationship Id="rId1" Type="http://schemas.openxmlformats.org/officeDocument/2006/relationships/package" Target="../embeddings/Hoja_de_c_lculo_de_Microsoft_Excel73.xlsx"/></Relationships>
</file>

<file path=ppt/charts/_rels/chart74.xml.rels><?xml version="1.0" encoding="UTF-8" standalone="yes"?>
<Relationships xmlns="http://schemas.openxmlformats.org/package/2006/relationships"><Relationship Id="rId1" Type="http://schemas.openxmlformats.org/officeDocument/2006/relationships/package" Target="../embeddings/Hoja_de_c_lculo_de_Microsoft_Excel74.xlsx"/></Relationships>
</file>

<file path=ppt/charts/_rels/chart75.xml.rels><?xml version="1.0" encoding="UTF-8" standalone="yes"?>
<Relationships xmlns="http://schemas.openxmlformats.org/package/2006/relationships"><Relationship Id="rId1" Type="http://schemas.openxmlformats.org/officeDocument/2006/relationships/package" Target="../embeddings/Hoja_de_c_lculo_de_Microsoft_Excel75.xlsx"/></Relationships>
</file>

<file path=ppt/charts/_rels/chart76.xml.rels><?xml version="1.0" encoding="UTF-8" standalone="yes"?>
<Relationships xmlns="http://schemas.openxmlformats.org/package/2006/relationships"><Relationship Id="rId1" Type="http://schemas.openxmlformats.org/officeDocument/2006/relationships/package" Target="../embeddings/Hoja_de_c_lculo_de_Microsoft_Excel76.xlsx"/></Relationships>
</file>

<file path=ppt/charts/_rels/chart77.xml.rels><?xml version="1.0" encoding="UTF-8" standalone="yes"?>
<Relationships xmlns="http://schemas.openxmlformats.org/package/2006/relationships"><Relationship Id="rId1" Type="http://schemas.openxmlformats.org/officeDocument/2006/relationships/package" Target="../embeddings/Hoja_de_c_lculo_de_Microsoft_Excel77.xlsx"/></Relationships>
</file>

<file path=ppt/charts/_rels/chart78.xml.rels><?xml version="1.0" encoding="UTF-8" standalone="yes"?>
<Relationships xmlns="http://schemas.openxmlformats.org/package/2006/relationships"><Relationship Id="rId1" Type="http://schemas.openxmlformats.org/officeDocument/2006/relationships/package" Target="../embeddings/Hoja_de_c_lculo_de_Microsoft_Excel78.xlsx"/></Relationships>
</file>

<file path=ppt/charts/_rels/chart79.xml.rels><?xml version="1.0" encoding="UTF-8" standalone="yes"?>
<Relationships xmlns="http://schemas.openxmlformats.org/package/2006/relationships"><Relationship Id="rId1" Type="http://schemas.openxmlformats.org/officeDocument/2006/relationships/package" Target="../embeddings/Hoja_de_c_lculo_de_Microsoft_Excel79.xlsx"/></Relationships>
</file>

<file path=ppt/charts/_rels/chart8.xml.rels><?xml version="1.0" encoding="UTF-8" standalone="yes"?>
<Relationships xmlns="http://schemas.openxmlformats.org/package/2006/relationships"><Relationship Id="rId1" Type="http://schemas.openxmlformats.org/officeDocument/2006/relationships/package" Target="../embeddings/Hoja_de_c_lculo_de_Microsoft_Excel8.xlsx"/></Relationships>
</file>

<file path=ppt/charts/_rels/chart80.xml.rels><?xml version="1.0" encoding="UTF-8" standalone="yes"?>
<Relationships xmlns="http://schemas.openxmlformats.org/package/2006/relationships"><Relationship Id="rId1" Type="http://schemas.openxmlformats.org/officeDocument/2006/relationships/package" Target="../embeddings/Hoja_de_c_lculo_de_Microsoft_Excel80.xlsx"/></Relationships>
</file>

<file path=ppt/charts/_rels/chart81.xml.rels><?xml version="1.0" encoding="UTF-8" standalone="yes"?>
<Relationships xmlns="http://schemas.openxmlformats.org/package/2006/relationships"><Relationship Id="rId1" Type="http://schemas.openxmlformats.org/officeDocument/2006/relationships/package" Target="../embeddings/Hoja_de_c_lculo_de_Microsoft_Excel81.xlsx"/></Relationships>
</file>

<file path=ppt/charts/_rels/chart82.xml.rels><?xml version="1.0" encoding="UTF-8" standalone="yes"?>
<Relationships xmlns="http://schemas.openxmlformats.org/package/2006/relationships"><Relationship Id="rId1" Type="http://schemas.openxmlformats.org/officeDocument/2006/relationships/package" Target="../embeddings/Hoja_de_c_lculo_de_Microsoft_Excel82.xlsx"/></Relationships>
</file>

<file path=ppt/charts/_rels/chart83.xml.rels><?xml version="1.0" encoding="UTF-8" standalone="yes"?>
<Relationships xmlns="http://schemas.openxmlformats.org/package/2006/relationships"><Relationship Id="rId1" Type="http://schemas.openxmlformats.org/officeDocument/2006/relationships/package" Target="../embeddings/Hoja_de_c_lculo_de_Microsoft_Excel83.xlsx"/></Relationships>
</file>

<file path=ppt/charts/_rels/chart84.xml.rels><?xml version="1.0" encoding="UTF-8" standalone="yes"?>
<Relationships xmlns="http://schemas.openxmlformats.org/package/2006/relationships"><Relationship Id="rId1" Type="http://schemas.openxmlformats.org/officeDocument/2006/relationships/package" Target="../embeddings/Hoja_de_c_lculo_de_Microsoft_Excel84.xlsx"/></Relationships>
</file>

<file path=ppt/charts/_rels/chart85.xml.rels><?xml version="1.0" encoding="UTF-8" standalone="yes"?>
<Relationships xmlns="http://schemas.openxmlformats.org/package/2006/relationships"><Relationship Id="rId1" Type="http://schemas.openxmlformats.org/officeDocument/2006/relationships/package" Target="../embeddings/Hoja_de_c_lculo_de_Microsoft_Excel85.xlsx"/></Relationships>
</file>

<file path=ppt/charts/_rels/chart86.xml.rels><?xml version="1.0" encoding="UTF-8" standalone="yes"?>
<Relationships xmlns="http://schemas.openxmlformats.org/package/2006/relationships"><Relationship Id="rId1" Type="http://schemas.openxmlformats.org/officeDocument/2006/relationships/package" Target="../embeddings/Hoja_de_c_lculo_de_Microsoft_Excel86.xlsx"/></Relationships>
</file>

<file path=ppt/charts/_rels/chart87.xml.rels><?xml version="1.0" encoding="UTF-8" standalone="yes"?>
<Relationships xmlns="http://schemas.openxmlformats.org/package/2006/relationships"><Relationship Id="rId1" Type="http://schemas.openxmlformats.org/officeDocument/2006/relationships/package" Target="../embeddings/Hoja_de_c_lculo_de_Microsoft_Excel87.xlsx"/></Relationships>
</file>

<file path=ppt/charts/_rels/chart88.xml.rels><?xml version="1.0" encoding="UTF-8" standalone="yes"?>
<Relationships xmlns="http://schemas.openxmlformats.org/package/2006/relationships"><Relationship Id="rId1" Type="http://schemas.openxmlformats.org/officeDocument/2006/relationships/package" Target="../embeddings/Hoja_de_c_lculo_de_Microsoft_Excel88.xlsx"/></Relationships>
</file>

<file path=ppt/charts/_rels/chart89.xml.rels><?xml version="1.0" encoding="UTF-8" standalone="yes"?>
<Relationships xmlns="http://schemas.openxmlformats.org/package/2006/relationships"><Relationship Id="rId1" Type="http://schemas.openxmlformats.org/officeDocument/2006/relationships/package" Target="../embeddings/Hoja_de_c_lculo_de_Microsoft_Excel89.xlsx"/></Relationships>
</file>

<file path=ppt/charts/_rels/chart9.xml.rels><?xml version="1.0" encoding="UTF-8" standalone="yes"?>
<Relationships xmlns="http://schemas.openxmlformats.org/package/2006/relationships"><Relationship Id="rId1" Type="http://schemas.openxmlformats.org/officeDocument/2006/relationships/package" Target="../embeddings/Hoja_de_c_lculo_de_Microsoft_Excel9.xlsx"/></Relationships>
</file>

<file path=ppt/charts/_rels/chart90.xml.rels><?xml version="1.0" encoding="UTF-8" standalone="yes"?>
<Relationships xmlns="http://schemas.openxmlformats.org/package/2006/relationships"><Relationship Id="rId1" Type="http://schemas.openxmlformats.org/officeDocument/2006/relationships/package" Target="../embeddings/Hoja_de_c_lculo_de_Microsoft_Excel90.xlsx"/></Relationships>
</file>

<file path=ppt/charts/_rels/chart91.xml.rels><?xml version="1.0" encoding="UTF-8" standalone="yes"?>
<Relationships xmlns="http://schemas.openxmlformats.org/package/2006/relationships"><Relationship Id="rId1" Type="http://schemas.openxmlformats.org/officeDocument/2006/relationships/package" Target="../embeddings/Hoja_de_c_lculo_de_Microsoft_Excel91.xlsx"/></Relationships>
</file>

<file path=ppt/charts/_rels/chart92.xml.rels><?xml version="1.0" encoding="UTF-8" standalone="yes"?>
<Relationships xmlns="http://schemas.openxmlformats.org/package/2006/relationships"><Relationship Id="rId1" Type="http://schemas.openxmlformats.org/officeDocument/2006/relationships/package" Target="../embeddings/Hoja_de_c_lculo_de_Microsoft_Excel92.xlsx"/></Relationships>
</file>

<file path=ppt/charts/_rels/chart93.xml.rels><?xml version="1.0" encoding="UTF-8" standalone="yes"?>
<Relationships xmlns="http://schemas.openxmlformats.org/package/2006/relationships"><Relationship Id="rId1" Type="http://schemas.openxmlformats.org/officeDocument/2006/relationships/package" Target="../embeddings/Hoja_de_c_lculo_de_Microsoft_Excel93.xlsx"/></Relationships>
</file>

<file path=ppt/charts/_rels/chart94.xml.rels><?xml version="1.0" encoding="UTF-8" standalone="yes"?>
<Relationships xmlns="http://schemas.openxmlformats.org/package/2006/relationships"><Relationship Id="rId1" Type="http://schemas.openxmlformats.org/officeDocument/2006/relationships/package" Target="../embeddings/Hoja_de_c_lculo_de_Microsoft_Excel94.xlsx"/></Relationships>
</file>

<file path=ppt/charts/_rels/chart95.xml.rels><?xml version="1.0" encoding="UTF-8" standalone="yes"?>
<Relationships xmlns="http://schemas.openxmlformats.org/package/2006/relationships"><Relationship Id="rId1" Type="http://schemas.openxmlformats.org/officeDocument/2006/relationships/package" Target="../embeddings/Hoja_de_c_lculo_de_Microsoft_Excel95.xlsx"/></Relationships>
</file>

<file path=ppt/charts/_rels/chart96.xml.rels><?xml version="1.0" encoding="UTF-8" standalone="yes"?>
<Relationships xmlns="http://schemas.openxmlformats.org/package/2006/relationships"><Relationship Id="rId1" Type="http://schemas.openxmlformats.org/officeDocument/2006/relationships/package" Target="../embeddings/Hoja_de_c_lculo_de_Microsoft_Excel96.xlsx"/></Relationships>
</file>

<file path=ppt/charts/_rels/chart97.xml.rels><?xml version="1.0" encoding="UTF-8" standalone="yes"?>
<Relationships xmlns="http://schemas.openxmlformats.org/package/2006/relationships"><Relationship Id="rId1" Type="http://schemas.openxmlformats.org/officeDocument/2006/relationships/package" Target="../embeddings/Hoja_de_c_lculo_de_Microsoft_Excel97.xlsx"/></Relationships>
</file>

<file path=ppt/charts/_rels/chart98.xml.rels><?xml version="1.0" encoding="UTF-8" standalone="yes"?>
<Relationships xmlns="http://schemas.openxmlformats.org/package/2006/relationships"><Relationship Id="rId1" Type="http://schemas.openxmlformats.org/officeDocument/2006/relationships/package" Target="../embeddings/Hoja_de_c_lculo_de_Microsoft_Excel98.xlsx"/></Relationships>
</file>

<file path=ppt/charts/_rels/chart99.xml.rels><?xml version="1.0" encoding="UTF-8" standalone="yes"?>
<Relationships xmlns="http://schemas.openxmlformats.org/package/2006/relationships"><Relationship Id="rId1" Type="http://schemas.openxmlformats.org/officeDocument/2006/relationships/package" Target="../embeddings/Hoja_de_c_lculo_de_Microsoft_Excel9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325657877866873"/>
          <c:y val="0.091539508438737"/>
          <c:w val="0.86973684885325"/>
          <c:h val="0.81692098312252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chemeClr val="tx2"/>
              </a:solidFill>
            </c:spPr>
          </c:dPt>
          <c:dPt>
            <c:idx val="1"/>
            <c:invertIfNegative val="0"/>
            <c:bubble3D val="0"/>
            <c:spPr>
              <a:solidFill>
                <a:schemeClr val="accent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chemeClr val="accent6"/>
              </a:solidFill>
            </c:spPr>
          </c:dPt>
          <c:dPt>
            <c:idx val="7"/>
            <c:invertIfNegative val="0"/>
            <c:bubble3D val="0"/>
            <c:spPr>
              <a:solidFill>
                <a:srgbClr val="CCCC00"/>
              </a:solidFill>
            </c:spPr>
          </c:dPt>
          <c:dLbls>
            <c:dLbl>
              <c:idx val="1"/>
              <c:layout>
                <c:manualLayout>
                  <c:x val="-0.0759515403148407"/>
                  <c:y val="0.0"/>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0759515403148407"/>
                  <c:y val="0.0"/>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3"/>
              <c:spPr/>
              <c:txPr>
                <a:bodyPr/>
                <a:lstStyle/>
                <a:p>
                  <a:pPr>
                    <a:defRPr sz="800" b="0">
                      <a:solidFill>
                        <a:schemeClr val="tx1"/>
                      </a:solidFill>
                      <a:latin typeface="+mj-lt"/>
                    </a:defRPr>
                  </a:pPr>
                  <a:endParaRPr lang="es-ES"/>
                </a:p>
              </c:txPr>
              <c:dLblPos val="inEnd"/>
              <c:showLegendKey val="0"/>
              <c:showVal val="1"/>
              <c:showCatName val="0"/>
              <c:showSerName val="0"/>
              <c:showPercent val="0"/>
              <c:showBubbleSize val="0"/>
            </c:dLbl>
            <c:dLbl>
              <c:idx val="6"/>
              <c:layout>
                <c:manualLayout>
                  <c:x val="-0.0754785919558574"/>
                  <c:y val="0.00083194479190759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7"/>
              <c:layout>
                <c:manualLayout>
                  <c:x val="-0.0526644968574131"/>
                  <c:y val="0.0"/>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sz="800" b="0">
                    <a:solidFill>
                      <a:schemeClr val="bg1"/>
                    </a:solidFill>
                    <a:latin typeface="+mj-lt"/>
                  </a:defRPr>
                </a:pPr>
                <a:endParaRPr lang="es-E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Sheet1!$A$2:$A$9</c:f>
              <c:strCache>
                <c:ptCount val="4"/>
                <c:pt idx="0">
                  <c:v>Category 1</c:v>
                </c:pt>
                <c:pt idx="1">
                  <c:v>Category 2</c:v>
                </c:pt>
                <c:pt idx="2">
                  <c:v>Category 3</c:v>
                </c:pt>
                <c:pt idx="3">
                  <c:v>Category 4</c:v>
                </c:pt>
              </c:strCache>
            </c:strRef>
          </c:cat>
          <c:val>
            <c:numRef>
              <c:f>Sheet1!$B$2:$B$9</c:f>
              <c:numCache>
                <c:formatCode>0%</c:formatCode>
                <c:ptCount val="8"/>
                <c:pt idx="0">
                  <c:v>0.478</c:v>
                </c:pt>
                <c:pt idx="1">
                  <c:v>0.137</c:v>
                </c:pt>
                <c:pt idx="2">
                  <c:v>0.129</c:v>
                </c:pt>
                <c:pt idx="3">
                  <c:v>0.427</c:v>
                </c:pt>
                <c:pt idx="4">
                  <c:v>0.398</c:v>
                </c:pt>
                <c:pt idx="5">
                  <c:v>0.414</c:v>
                </c:pt>
                <c:pt idx="6">
                  <c:v>0.099</c:v>
                </c:pt>
                <c:pt idx="7">
                  <c:v>0.019</c:v>
                </c:pt>
              </c:numCache>
            </c:numRef>
          </c:val>
        </c:ser>
        <c:dLbls>
          <c:showLegendKey val="0"/>
          <c:showVal val="0"/>
          <c:showCatName val="0"/>
          <c:showSerName val="0"/>
          <c:showPercent val="0"/>
          <c:showBubbleSize val="0"/>
        </c:dLbls>
        <c:gapWidth val="30"/>
        <c:axId val="-2002668824"/>
        <c:axId val="-2013734456"/>
      </c:barChart>
      <c:catAx>
        <c:axId val="-2002668824"/>
        <c:scaling>
          <c:orientation val="maxMin"/>
        </c:scaling>
        <c:delete val="1"/>
        <c:axPos val="l"/>
        <c:numFmt formatCode="General" sourceLinked="0"/>
        <c:majorTickMark val="out"/>
        <c:minorTickMark val="none"/>
        <c:tickLblPos val="nextTo"/>
        <c:crossAx val="-2013734456"/>
        <c:crosses val="autoZero"/>
        <c:auto val="1"/>
        <c:lblAlgn val="ctr"/>
        <c:lblOffset val="100"/>
        <c:noMultiLvlLbl val="0"/>
      </c:catAx>
      <c:valAx>
        <c:axId val="-2013734456"/>
        <c:scaling>
          <c:orientation val="minMax"/>
        </c:scaling>
        <c:delete val="1"/>
        <c:axPos val="t"/>
        <c:numFmt formatCode="0%" sourceLinked="1"/>
        <c:majorTickMark val="out"/>
        <c:minorTickMark val="none"/>
        <c:tickLblPos val="nextTo"/>
        <c:crossAx val="-200266882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33.0</c:v>
                </c:pt>
                <c:pt idx="1">
                  <c:v>67.0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0.326</c:v>
                </c:pt>
                <c:pt idx="1">
                  <c:v>0.67</c:v>
                </c:pt>
                <c:pt idx="2">
                  <c:v>0.34</c:v>
                </c:pt>
                <c:pt idx="3">
                  <c:v>0.68</c:v>
                </c:pt>
              </c:numCache>
            </c:numRef>
          </c:val>
        </c:ser>
        <c:dLbls>
          <c:showLegendKey val="0"/>
          <c:showVal val="0"/>
          <c:showCatName val="0"/>
          <c:showSerName val="0"/>
          <c:showPercent val="0"/>
          <c:showBubbleSize val="0"/>
        </c:dLbls>
        <c:gapWidth val="14"/>
        <c:axId val="1934206408"/>
        <c:axId val="1934209528"/>
      </c:barChart>
      <c:catAx>
        <c:axId val="1934206408"/>
        <c:scaling>
          <c:orientation val="minMax"/>
        </c:scaling>
        <c:delete val="1"/>
        <c:axPos val="b"/>
        <c:majorTickMark val="out"/>
        <c:minorTickMark val="none"/>
        <c:tickLblPos val="nextTo"/>
        <c:crossAx val="1934209528"/>
        <c:crosses val="autoZero"/>
        <c:auto val="1"/>
        <c:lblAlgn val="ctr"/>
        <c:lblOffset val="100"/>
        <c:noMultiLvlLbl val="0"/>
      </c:catAx>
      <c:valAx>
        <c:axId val="1934209528"/>
        <c:scaling>
          <c:orientation val="minMax"/>
          <c:max val="0.9"/>
          <c:min val="0.0"/>
        </c:scaling>
        <c:delete val="1"/>
        <c:axPos val="l"/>
        <c:numFmt formatCode="0%" sourceLinked="1"/>
        <c:majorTickMark val="out"/>
        <c:minorTickMark val="none"/>
        <c:tickLblPos val="nextTo"/>
        <c:crossAx val="193420640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0.057</c:v>
                </c:pt>
                <c:pt idx="2">
                  <c:v>0.176</c:v>
                </c:pt>
                <c:pt idx="3">
                  <c:v>0.382</c:v>
                </c:pt>
              </c:numCache>
            </c:numRef>
          </c:val>
        </c:ser>
        <c:dLbls>
          <c:showLegendKey val="0"/>
          <c:showVal val="0"/>
          <c:showCatName val="0"/>
          <c:showSerName val="0"/>
          <c:showPercent val="0"/>
          <c:showBubbleSize val="0"/>
        </c:dLbls>
        <c:gapWidth val="14"/>
        <c:axId val="1934248648"/>
        <c:axId val="1934251768"/>
      </c:barChart>
      <c:catAx>
        <c:axId val="1934248648"/>
        <c:scaling>
          <c:orientation val="minMax"/>
        </c:scaling>
        <c:delete val="1"/>
        <c:axPos val="b"/>
        <c:majorTickMark val="out"/>
        <c:minorTickMark val="none"/>
        <c:tickLblPos val="nextTo"/>
        <c:crossAx val="1934251768"/>
        <c:crosses val="autoZero"/>
        <c:auto val="1"/>
        <c:lblAlgn val="ctr"/>
        <c:lblOffset val="100"/>
        <c:noMultiLvlLbl val="0"/>
      </c:catAx>
      <c:valAx>
        <c:axId val="1934251768"/>
        <c:scaling>
          <c:orientation val="minMax"/>
          <c:max val="0.9"/>
          <c:min val="0.0"/>
        </c:scaling>
        <c:delete val="1"/>
        <c:axPos val="l"/>
        <c:numFmt formatCode="0%" sourceLinked="1"/>
        <c:majorTickMark val="out"/>
        <c:minorTickMark val="none"/>
        <c:tickLblPos val="nextTo"/>
        <c:crossAx val="193424864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0.024</c:v>
                </c:pt>
                <c:pt idx="1">
                  <c:v>0.301</c:v>
                </c:pt>
                <c:pt idx="2">
                  <c:v>0.307</c:v>
                </c:pt>
                <c:pt idx="3">
                  <c:v>0.622</c:v>
                </c:pt>
              </c:numCache>
            </c:numRef>
          </c:val>
        </c:ser>
        <c:dLbls>
          <c:showLegendKey val="0"/>
          <c:showVal val="0"/>
          <c:showCatName val="0"/>
          <c:showSerName val="0"/>
          <c:showPercent val="0"/>
          <c:showBubbleSize val="0"/>
        </c:dLbls>
        <c:gapWidth val="14"/>
        <c:axId val="1932622216"/>
        <c:axId val="1932619080"/>
      </c:barChart>
      <c:catAx>
        <c:axId val="1932622216"/>
        <c:scaling>
          <c:orientation val="minMax"/>
        </c:scaling>
        <c:delete val="1"/>
        <c:axPos val="b"/>
        <c:majorTickMark val="out"/>
        <c:minorTickMark val="none"/>
        <c:tickLblPos val="nextTo"/>
        <c:crossAx val="1932619080"/>
        <c:crosses val="autoZero"/>
        <c:auto val="1"/>
        <c:lblAlgn val="ctr"/>
        <c:lblOffset val="100"/>
        <c:noMultiLvlLbl val="0"/>
      </c:catAx>
      <c:valAx>
        <c:axId val="1932619080"/>
        <c:scaling>
          <c:orientation val="minMax"/>
          <c:max val="0.9"/>
          <c:min val="0.0"/>
        </c:scaling>
        <c:delete val="1"/>
        <c:axPos val="l"/>
        <c:numFmt formatCode="0%" sourceLinked="1"/>
        <c:majorTickMark val="out"/>
        <c:minorTickMark val="none"/>
        <c:tickLblPos val="nextTo"/>
        <c:crossAx val="193262221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0.08</c:v>
                </c:pt>
                <c:pt idx="1">
                  <c:v>0.472</c:v>
                </c:pt>
                <c:pt idx="2">
                  <c:v>0.256</c:v>
                </c:pt>
                <c:pt idx="3">
                  <c:v>0.6</c:v>
                </c:pt>
              </c:numCache>
            </c:numRef>
          </c:val>
        </c:ser>
        <c:dLbls>
          <c:showLegendKey val="0"/>
          <c:showVal val="0"/>
          <c:showCatName val="0"/>
          <c:showSerName val="0"/>
          <c:showPercent val="0"/>
          <c:showBubbleSize val="0"/>
        </c:dLbls>
        <c:gapWidth val="14"/>
        <c:axId val="1934272360"/>
        <c:axId val="1934275480"/>
      </c:barChart>
      <c:catAx>
        <c:axId val="1934272360"/>
        <c:scaling>
          <c:orientation val="minMax"/>
        </c:scaling>
        <c:delete val="1"/>
        <c:axPos val="b"/>
        <c:majorTickMark val="out"/>
        <c:minorTickMark val="none"/>
        <c:tickLblPos val="nextTo"/>
        <c:crossAx val="1934275480"/>
        <c:crosses val="autoZero"/>
        <c:auto val="1"/>
        <c:lblAlgn val="ctr"/>
        <c:lblOffset val="100"/>
        <c:noMultiLvlLbl val="0"/>
      </c:catAx>
      <c:valAx>
        <c:axId val="1934275480"/>
        <c:scaling>
          <c:orientation val="minMax"/>
          <c:max val="0.9"/>
          <c:min val="0.0"/>
        </c:scaling>
        <c:delete val="1"/>
        <c:axPos val="l"/>
        <c:numFmt formatCode="0%" sourceLinked="1"/>
        <c:majorTickMark val="out"/>
        <c:minorTickMark val="none"/>
        <c:tickLblPos val="nextTo"/>
        <c:crossAx val="193427236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0.015</c:v>
                </c:pt>
                <c:pt idx="1">
                  <c:v>0.117</c:v>
                </c:pt>
                <c:pt idx="2">
                  <c:v>0.17</c:v>
                </c:pt>
                <c:pt idx="3">
                  <c:v>0.504</c:v>
                </c:pt>
              </c:numCache>
            </c:numRef>
          </c:val>
        </c:ser>
        <c:dLbls>
          <c:showLegendKey val="0"/>
          <c:showVal val="0"/>
          <c:showCatName val="0"/>
          <c:showSerName val="0"/>
          <c:showPercent val="0"/>
          <c:showBubbleSize val="0"/>
        </c:dLbls>
        <c:gapWidth val="14"/>
        <c:axId val="1934310360"/>
        <c:axId val="1934313480"/>
      </c:barChart>
      <c:catAx>
        <c:axId val="1934310360"/>
        <c:scaling>
          <c:orientation val="minMax"/>
        </c:scaling>
        <c:delete val="1"/>
        <c:axPos val="b"/>
        <c:majorTickMark val="out"/>
        <c:minorTickMark val="none"/>
        <c:tickLblPos val="nextTo"/>
        <c:crossAx val="1934313480"/>
        <c:crosses val="autoZero"/>
        <c:auto val="1"/>
        <c:lblAlgn val="ctr"/>
        <c:lblOffset val="100"/>
        <c:noMultiLvlLbl val="0"/>
      </c:catAx>
      <c:valAx>
        <c:axId val="1934313480"/>
        <c:scaling>
          <c:orientation val="minMax"/>
          <c:max val="0.9"/>
          <c:min val="0.0"/>
        </c:scaling>
        <c:delete val="1"/>
        <c:axPos val="l"/>
        <c:numFmt formatCode="0%" sourceLinked="1"/>
        <c:majorTickMark val="out"/>
        <c:minorTickMark val="none"/>
        <c:tickLblPos val="nextTo"/>
        <c:crossAx val="193431036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0.012</c:v>
                </c:pt>
                <c:pt idx="1">
                  <c:v>0.116</c:v>
                </c:pt>
                <c:pt idx="2">
                  <c:v>0.3</c:v>
                </c:pt>
                <c:pt idx="3">
                  <c:v>0.471</c:v>
                </c:pt>
              </c:numCache>
            </c:numRef>
          </c:val>
        </c:ser>
        <c:dLbls>
          <c:showLegendKey val="0"/>
          <c:showVal val="0"/>
          <c:showCatName val="0"/>
          <c:showSerName val="0"/>
          <c:showPercent val="0"/>
          <c:showBubbleSize val="0"/>
        </c:dLbls>
        <c:gapWidth val="14"/>
        <c:axId val="1932579272"/>
        <c:axId val="1932576136"/>
      </c:barChart>
      <c:catAx>
        <c:axId val="1932579272"/>
        <c:scaling>
          <c:orientation val="minMax"/>
        </c:scaling>
        <c:delete val="1"/>
        <c:axPos val="b"/>
        <c:majorTickMark val="out"/>
        <c:minorTickMark val="none"/>
        <c:tickLblPos val="nextTo"/>
        <c:crossAx val="1932576136"/>
        <c:crosses val="autoZero"/>
        <c:auto val="1"/>
        <c:lblAlgn val="ctr"/>
        <c:lblOffset val="100"/>
        <c:noMultiLvlLbl val="0"/>
      </c:catAx>
      <c:valAx>
        <c:axId val="1932576136"/>
        <c:scaling>
          <c:orientation val="minMax"/>
          <c:max val="0.9"/>
          <c:min val="0.0"/>
        </c:scaling>
        <c:delete val="1"/>
        <c:axPos val="l"/>
        <c:numFmt formatCode="0%" sourceLinked="1"/>
        <c:majorTickMark val="out"/>
        <c:minorTickMark val="none"/>
        <c:tickLblPos val="nextTo"/>
        <c:crossAx val="193257927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0.039</c:v>
                </c:pt>
                <c:pt idx="2">
                  <c:v>0.17</c:v>
                </c:pt>
                <c:pt idx="3">
                  <c:v>0.447</c:v>
                </c:pt>
              </c:numCache>
            </c:numRef>
          </c:val>
        </c:ser>
        <c:dLbls>
          <c:showLegendKey val="0"/>
          <c:showVal val="0"/>
          <c:showCatName val="0"/>
          <c:showSerName val="0"/>
          <c:showPercent val="0"/>
          <c:showBubbleSize val="0"/>
        </c:dLbls>
        <c:gapWidth val="14"/>
        <c:axId val="1934281512"/>
        <c:axId val="1934295464"/>
      </c:barChart>
      <c:catAx>
        <c:axId val="1934281512"/>
        <c:scaling>
          <c:orientation val="minMax"/>
        </c:scaling>
        <c:delete val="1"/>
        <c:axPos val="b"/>
        <c:majorTickMark val="out"/>
        <c:minorTickMark val="none"/>
        <c:tickLblPos val="nextTo"/>
        <c:crossAx val="1934295464"/>
        <c:crosses val="autoZero"/>
        <c:auto val="1"/>
        <c:lblAlgn val="ctr"/>
        <c:lblOffset val="100"/>
        <c:noMultiLvlLbl val="0"/>
      </c:catAx>
      <c:valAx>
        <c:axId val="1934295464"/>
        <c:scaling>
          <c:orientation val="minMax"/>
          <c:max val="0.9"/>
          <c:min val="0.0"/>
        </c:scaling>
        <c:delete val="1"/>
        <c:axPos val="l"/>
        <c:numFmt formatCode="0%" sourceLinked="1"/>
        <c:majorTickMark val="out"/>
        <c:minorTickMark val="none"/>
        <c:tickLblPos val="nextTo"/>
        <c:crossAx val="193428151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0.037</c:v>
                </c:pt>
                <c:pt idx="2">
                  <c:v>0.227</c:v>
                </c:pt>
                <c:pt idx="3">
                  <c:v>0.5</c:v>
                </c:pt>
              </c:numCache>
            </c:numRef>
          </c:val>
        </c:ser>
        <c:dLbls>
          <c:showLegendKey val="0"/>
          <c:showVal val="0"/>
          <c:showCatName val="0"/>
          <c:showSerName val="0"/>
          <c:showPercent val="0"/>
          <c:showBubbleSize val="0"/>
        </c:dLbls>
        <c:gapWidth val="14"/>
        <c:axId val="1935070040"/>
        <c:axId val="1935072872"/>
      </c:barChart>
      <c:catAx>
        <c:axId val="1935070040"/>
        <c:scaling>
          <c:orientation val="minMax"/>
        </c:scaling>
        <c:delete val="1"/>
        <c:axPos val="b"/>
        <c:majorTickMark val="out"/>
        <c:minorTickMark val="none"/>
        <c:tickLblPos val="nextTo"/>
        <c:crossAx val="1935072872"/>
        <c:crosses val="autoZero"/>
        <c:auto val="1"/>
        <c:lblAlgn val="ctr"/>
        <c:lblOffset val="100"/>
        <c:noMultiLvlLbl val="0"/>
      </c:catAx>
      <c:valAx>
        <c:axId val="1935072872"/>
        <c:scaling>
          <c:orientation val="minMax"/>
          <c:max val="0.9"/>
          <c:min val="0.0"/>
        </c:scaling>
        <c:delete val="1"/>
        <c:axPos val="l"/>
        <c:numFmt formatCode="0%" sourceLinked="1"/>
        <c:majorTickMark val="out"/>
        <c:minorTickMark val="none"/>
        <c:tickLblPos val="nextTo"/>
        <c:crossAx val="193507004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0.42</c:v>
                </c:pt>
                <c:pt idx="1">
                  <c:v>0.237</c:v>
                </c:pt>
                <c:pt idx="2">
                  <c:v>0.266</c:v>
                </c:pt>
                <c:pt idx="3">
                  <c:v>0.262</c:v>
                </c:pt>
                <c:pt idx="4">
                  <c:v>0.089</c:v>
                </c:pt>
                <c:pt idx="5">
                  <c:v>0.098</c:v>
                </c:pt>
                <c:pt idx="6">
                  <c:v>0.163</c:v>
                </c:pt>
                <c:pt idx="7">
                  <c:v>0.282</c:v>
                </c:pt>
                <c:pt idx="8">
                  <c:v>0.152</c:v>
                </c:pt>
                <c:pt idx="9">
                  <c:v>0.182</c:v>
                </c:pt>
                <c:pt idx="10">
                  <c:v>0.163</c:v>
                </c:pt>
                <c:pt idx="11">
                  <c:v>0.199</c:v>
                </c:pt>
                <c:pt idx="12">
                  <c:v>0.096</c:v>
                </c:pt>
                <c:pt idx="13">
                  <c:v>0.485</c:v>
                </c:pt>
                <c:pt idx="14">
                  <c:v>0.115</c:v>
                </c:pt>
                <c:pt idx="15">
                  <c:v>0.09</c:v>
                </c:pt>
                <c:pt idx="16">
                  <c:v>0.002</c:v>
                </c:pt>
                <c:pt idx="17">
                  <c:v>0.153</c:v>
                </c:pt>
              </c:numCache>
            </c:numRef>
          </c:val>
        </c:ser>
        <c:dLbls>
          <c:showLegendKey val="0"/>
          <c:showVal val="0"/>
          <c:showCatName val="0"/>
          <c:showSerName val="0"/>
          <c:showPercent val="0"/>
          <c:showBubbleSize val="0"/>
        </c:dLbls>
        <c:gapWidth val="23"/>
        <c:axId val="1931294968"/>
        <c:axId val="1931010808"/>
      </c:barChart>
      <c:catAx>
        <c:axId val="1931294968"/>
        <c:scaling>
          <c:orientation val="maxMin"/>
        </c:scaling>
        <c:delete val="0"/>
        <c:axPos val="l"/>
        <c:majorTickMark val="none"/>
        <c:minorTickMark val="none"/>
        <c:tickLblPos val="nextTo"/>
        <c:spPr>
          <a:ln>
            <a:solidFill>
              <a:schemeClr val="bg1"/>
            </a:solidFill>
          </a:ln>
        </c:spPr>
        <c:crossAx val="1931010808"/>
        <c:crosses val="autoZero"/>
        <c:auto val="1"/>
        <c:lblAlgn val="ctr"/>
        <c:lblOffset val="100"/>
        <c:noMultiLvlLbl val="0"/>
      </c:catAx>
      <c:valAx>
        <c:axId val="1931010808"/>
        <c:scaling>
          <c:orientation val="minMax"/>
        </c:scaling>
        <c:delete val="1"/>
        <c:axPos val="t"/>
        <c:numFmt formatCode="0%" sourceLinked="1"/>
        <c:majorTickMark val="none"/>
        <c:minorTickMark val="none"/>
        <c:tickLblPos val="nextTo"/>
        <c:crossAx val="1931294968"/>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0.511</c:v>
                </c:pt>
                <c:pt idx="1">
                  <c:v>0.256</c:v>
                </c:pt>
                <c:pt idx="2">
                  <c:v>0.272</c:v>
                </c:pt>
                <c:pt idx="3">
                  <c:v>0.282</c:v>
                </c:pt>
                <c:pt idx="4">
                  <c:v>0.092</c:v>
                </c:pt>
                <c:pt idx="5">
                  <c:v>0.108</c:v>
                </c:pt>
                <c:pt idx="6">
                  <c:v>0.157</c:v>
                </c:pt>
                <c:pt idx="7">
                  <c:v>0.223</c:v>
                </c:pt>
                <c:pt idx="8">
                  <c:v>0.174</c:v>
                </c:pt>
                <c:pt idx="9">
                  <c:v>0.111</c:v>
                </c:pt>
                <c:pt idx="10">
                  <c:v>0.128</c:v>
                </c:pt>
                <c:pt idx="11">
                  <c:v>0.118</c:v>
                </c:pt>
                <c:pt idx="12">
                  <c:v>0.069</c:v>
                </c:pt>
                <c:pt idx="13">
                  <c:v>0.138</c:v>
                </c:pt>
                <c:pt idx="14">
                  <c:v>0.128</c:v>
                </c:pt>
                <c:pt idx="15">
                  <c:v>0.092</c:v>
                </c:pt>
                <c:pt idx="16">
                  <c:v>0.003</c:v>
                </c:pt>
                <c:pt idx="17">
                  <c:v>0.19</c:v>
                </c:pt>
              </c:numCache>
            </c:numRef>
          </c:val>
        </c:ser>
        <c:dLbls>
          <c:showLegendKey val="0"/>
          <c:showVal val="0"/>
          <c:showCatName val="0"/>
          <c:showSerName val="0"/>
          <c:showPercent val="0"/>
          <c:showBubbleSize val="0"/>
        </c:dLbls>
        <c:gapWidth val="23"/>
        <c:axId val="1935044680"/>
        <c:axId val="1935023480"/>
      </c:barChart>
      <c:catAx>
        <c:axId val="1935044680"/>
        <c:scaling>
          <c:orientation val="maxMin"/>
        </c:scaling>
        <c:delete val="0"/>
        <c:axPos val="l"/>
        <c:majorTickMark val="none"/>
        <c:minorTickMark val="none"/>
        <c:tickLblPos val="nextTo"/>
        <c:spPr>
          <a:ln>
            <a:solidFill>
              <a:schemeClr val="bg1"/>
            </a:solidFill>
          </a:ln>
        </c:spPr>
        <c:crossAx val="1935023480"/>
        <c:crosses val="autoZero"/>
        <c:auto val="1"/>
        <c:lblAlgn val="ctr"/>
        <c:lblOffset val="100"/>
        <c:noMultiLvlLbl val="0"/>
      </c:catAx>
      <c:valAx>
        <c:axId val="1935023480"/>
        <c:scaling>
          <c:orientation val="minMax"/>
        </c:scaling>
        <c:delete val="1"/>
        <c:axPos val="t"/>
        <c:numFmt formatCode="0%" sourceLinked="1"/>
        <c:majorTickMark val="none"/>
        <c:minorTickMark val="none"/>
        <c:tickLblPos val="nextTo"/>
        <c:crossAx val="193504468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21.0</c:v>
                </c:pt>
                <c:pt idx="1">
                  <c:v>79.0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0.399</c:v>
                </c:pt>
                <c:pt idx="1">
                  <c:v>0.207</c:v>
                </c:pt>
                <c:pt idx="2">
                  <c:v>0.252</c:v>
                </c:pt>
                <c:pt idx="3">
                  <c:v>0.286</c:v>
                </c:pt>
                <c:pt idx="4">
                  <c:v>0.12</c:v>
                </c:pt>
                <c:pt idx="5">
                  <c:v>0.103</c:v>
                </c:pt>
                <c:pt idx="6">
                  <c:v>0.151</c:v>
                </c:pt>
                <c:pt idx="7">
                  <c:v>0.272</c:v>
                </c:pt>
                <c:pt idx="8">
                  <c:v>0.154</c:v>
                </c:pt>
                <c:pt idx="9">
                  <c:v>0.12</c:v>
                </c:pt>
                <c:pt idx="10">
                  <c:v>0.125</c:v>
                </c:pt>
                <c:pt idx="11">
                  <c:v>0.099</c:v>
                </c:pt>
                <c:pt idx="12">
                  <c:v>0.166</c:v>
                </c:pt>
                <c:pt idx="13">
                  <c:v>0.151</c:v>
                </c:pt>
                <c:pt idx="14">
                  <c:v>0.099</c:v>
                </c:pt>
                <c:pt idx="15">
                  <c:v>0.067</c:v>
                </c:pt>
                <c:pt idx="16">
                  <c:v>0.002</c:v>
                </c:pt>
                <c:pt idx="17">
                  <c:v>0.209</c:v>
                </c:pt>
              </c:numCache>
            </c:numRef>
          </c:val>
        </c:ser>
        <c:dLbls>
          <c:showLegendKey val="0"/>
          <c:showVal val="0"/>
          <c:showCatName val="0"/>
          <c:showSerName val="0"/>
          <c:showPercent val="0"/>
          <c:showBubbleSize val="0"/>
        </c:dLbls>
        <c:gapWidth val="23"/>
        <c:axId val="1935030856"/>
        <c:axId val="1935014200"/>
      </c:barChart>
      <c:catAx>
        <c:axId val="1935030856"/>
        <c:scaling>
          <c:orientation val="maxMin"/>
        </c:scaling>
        <c:delete val="0"/>
        <c:axPos val="l"/>
        <c:majorTickMark val="none"/>
        <c:minorTickMark val="none"/>
        <c:tickLblPos val="nextTo"/>
        <c:spPr>
          <a:ln>
            <a:solidFill>
              <a:schemeClr val="bg1"/>
            </a:solidFill>
          </a:ln>
        </c:spPr>
        <c:crossAx val="1935014200"/>
        <c:crosses val="autoZero"/>
        <c:auto val="1"/>
        <c:lblAlgn val="ctr"/>
        <c:lblOffset val="100"/>
        <c:noMultiLvlLbl val="0"/>
      </c:catAx>
      <c:valAx>
        <c:axId val="1935014200"/>
        <c:scaling>
          <c:orientation val="minMax"/>
        </c:scaling>
        <c:delete val="1"/>
        <c:axPos val="t"/>
        <c:numFmt formatCode="0%" sourceLinked="1"/>
        <c:majorTickMark val="none"/>
        <c:minorTickMark val="none"/>
        <c:tickLblPos val="nextTo"/>
        <c:crossAx val="193503085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0.422</c:v>
                </c:pt>
                <c:pt idx="1">
                  <c:v>0.176</c:v>
                </c:pt>
                <c:pt idx="2">
                  <c:v>0.262</c:v>
                </c:pt>
                <c:pt idx="3">
                  <c:v>0.217</c:v>
                </c:pt>
                <c:pt idx="4">
                  <c:v>0.07</c:v>
                </c:pt>
                <c:pt idx="5">
                  <c:v>0.133</c:v>
                </c:pt>
                <c:pt idx="6">
                  <c:v>0.118</c:v>
                </c:pt>
                <c:pt idx="7">
                  <c:v>0.251</c:v>
                </c:pt>
                <c:pt idx="8">
                  <c:v>0.153</c:v>
                </c:pt>
                <c:pt idx="9">
                  <c:v>0.138</c:v>
                </c:pt>
                <c:pt idx="10">
                  <c:v>0.122</c:v>
                </c:pt>
                <c:pt idx="11">
                  <c:v>0.122</c:v>
                </c:pt>
                <c:pt idx="12">
                  <c:v>0.057</c:v>
                </c:pt>
                <c:pt idx="13">
                  <c:v>0.081</c:v>
                </c:pt>
                <c:pt idx="14">
                  <c:v>0.083</c:v>
                </c:pt>
                <c:pt idx="15">
                  <c:v>0.059</c:v>
                </c:pt>
                <c:pt idx="16">
                  <c:v>0.002</c:v>
                </c:pt>
                <c:pt idx="17">
                  <c:v>0.223</c:v>
                </c:pt>
              </c:numCache>
            </c:numRef>
          </c:val>
        </c:ser>
        <c:dLbls>
          <c:showLegendKey val="0"/>
          <c:showVal val="0"/>
          <c:showCatName val="0"/>
          <c:showSerName val="0"/>
          <c:showPercent val="0"/>
          <c:showBubbleSize val="0"/>
        </c:dLbls>
        <c:gapWidth val="23"/>
        <c:axId val="1934597880"/>
        <c:axId val="1934601256"/>
      </c:barChart>
      <c:catAx>
        <c:axId val="1934597880"/>
        <c:scaling>
          <c:orientation val="maxMin"/>
        </c:scaling>
        <c:delete val="0"/>
        <c:axPos val="l"/>
        <c:majorTickMark val="none"/>
        <c:minorTickMark val="none"/>
        <c:tickLblPos val="nextTo"/>
        <c:spPr>
          <a:ln>
            <a:solidFill>
              <a:schemeClr val="bg1"/>
            </a:solidFill>
          </a:ln>
        </c:spPr>
        <c:crossAx val="1934601256"/>
        <c:crosses val="autoZero"/>
        <c:auto val="1"/>
        <c:lblAlgn val="ctr"/>
        <c:lblOffset val="100"/>
        <c:noMultiLvlLbl val="0"/>
      </c:catAx>
      <c:valAx>
        <c:axId val="1934601256"/>
        <c:scaling>
          <c:orientation val="minMax"/>
        </c:scaling>
        <c:delete val="1"/>
        <c:axPos val="t"/>
        <c:numFmt formatCode="0%" sourceLinked="1"/>
        <c:majorTickMark val="none"/>
        <c:minorTickMark val="none"/>
        <c:tickLblPos val="nextTo"/>
        <c:crossAx val="193459788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0.533</c:v>
                </c:pt>
                <c:pt idx="1">
                  <c:v>0.27</c:v>
                </c:pt>
                <c:pt idx="2">
                  <c:v>0.297</c:v>
                </c:pt>
                <c:pt idx="3">
                  <c:v>0.262</c:v>
                </c:pt>
                <c:pt idx="4">
                  <c:v>0.108</c:v>
                </c:pt>
                <c:pt idx="5">
                  <c:v>0.188</c:v>
                </c:pt>
                <c:pt idx="6">
                  <c:v>0.166</c:v>
                </c:pt>
                <c:pt idx="7">
                  <c:v>0.287</c:v>
                </c:pt>
                <c:pt idx="8">
                  <c:v>0.24</c:v>
                </c:pt>
                <c:pt idx="9">
                  <c:v>0.144</c:v>
                </c:pt>
                <c:pt idx="10">
                  <c:v>0.16</c:v>
                </c:pt>
                <c:pt idx="11">
                  <c:v>0.19</c:v>
                </c:pt>
                <c:pt idx="12">
                  <c:v>0.082</c:v>
                </c:pt>
                <c:pt idx="13">
                  <c:v>0.147</c:v>
                </c:pt>
                <c:pt idx="14">
                  <c:v>0.118</c:v>
                </c:pt>
                <c:pt idx="15">
                  <c:v>0.088</c:v>
                </c:pt>
                <c:pt idx="16">
                  <c:v>0.004</c:v>
                </c:pt>
                <c:pt idx="17">
                  <c:v>0.152</c:v>
                </c:pt>
              </c:numCache>
            </c:numRef>
          </c:val>
        </c:ser>
        <c:dLbls>
          <c:showLegendKey val="0"/>
          <c:showVal val="0"/>
          <c:showCatName val="0"/>
          <c:showSerName val="0"/>
          <c:showPercent val="0"/>
          <c:showBubbleSize val="0"/>
        </c:dLbls>
        <c:gapWidth val="23"/>
        <c:axId val="1934654520"/>
        <c:axId val="1934657896"/>
      </c:barChart>
      <c:catAx>
        <c:axId val="1934654520"/>
        <c:scaling>
          <c:orientation val="maxMin"/>
        </c:scaling>
        <c:delete val="0"/>
        <c:axPos val="l"/>
        <c:majorTickMark val="none"/>
        <c:minorTickMark val="none"/>
        <c:tickLblPos val="nextTo"/>
        <c:spPr>
          <a:ln>
            <a:solidFill>
              <a:schemeClr val="bg1"/>
            </a:solidFill>
          </a:ln>
        </c:spPr>
        <c:crossAx val="1934657896"/>
        <c:crosses val="autoZero"/>
        <c:auto val="1"/>
        <c:lblAlgn val="ctr"/>
        <c:lblOffset val="100"/>
        <c:noMultiLvlLbl val="0"/>
      </c:catAx>
      <c:valAx>
        <c:axId val="1934657896"/>
        <c:scaling>
          <c:orientation val="minMax"/>
        </c:scaling>
        <c:delete val="1"/>
        <c:axPos val="t"/>
        <c:numFmt formatCode="0%" sourceLinked="1"/>
        <c:majorTickMark val="none"/>
        <c:minorTickMark val="none"/>
        <c:tickLblPos val="nextTo"/>
        <c:crossAx val="193465452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General</c:formatCode>
                <c:ptCount val="18"/>
              </c:numCache>
            </c:numRef>
          </c:val>
        </c:ser>
        <c:dLbls>
          <c:showLegendKey val="0"/>
          <c:showVal val="0"/>
          <c:showCatName val="0"/>
          <c:showSerName val="0"/>
          <c:showPercent val="0"/>
          <c:showBubbleSize val="0"/>
        </c:dLbls>
        <c:gapWidth val="23"/>
        <c:axId val="1934573288"/>
        <c:axId val="1934582600"/>
      </c:barChart>
      <c:catAx>
        <c:axId val="1934573288"/>
        <c:scaling>
          <c:orientation val="maxMin"/>
        </c:scaling>
        <c:delete val="0"/>
        <c:axPos val="l"/>
        <c:majorTickMark val="none"/>
        <c:minorTickMark val="none"/>
        <c:tickLblPos val="nextTo"/>
        <c:spPr>
          <a:ln>
            <a:solidFill>
              <a:schemeClr val="bg1"/>
            </a:solidFill>
          </a:ln>
        </c:spPr>
        <c:crossAx val="1934582600"/>
        <c:crosses val="autoZero"/>
        <c:auto val="1"/>
        <c:lblAlgn val="ctr"/>
        <c:lblOffset val="100"/>
        <c:noMultiLvlLbl val="0"/>
      </c:catAx>
      <c:valAx>
        <c:axId val="1934582600"/>
        <c:scaling>
          <c:orientation val="minMax"/>
        </c:scaling>
        <c:delete val="1"/>
        <c:axPos val="t"/>
        <c:numFmt formatCode="General" sourceLinked="1"/>
        <c:majorTickMark val="none"/>
        <c:minorTickMark val="none"/>
        <c:tickLblPos val="nextTo"/>
        <c:crossAx val="1934573288"/>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0.429</c:v>
                </c:pt>
                <c:pt idx="1">
                  <c:v>0.152</c:v>
                </c:pt>
                <c:pt idx="2">
                  <c:v>0.196</c:v>
                </c:pt>
                <c:pt idx="3">
                  <c:v>0.228</c:v>
                </c:pt>
                <c:pt idx="4">
                  <c:v>0.076</c:v>
                </c:pt>
                <c:pt idx="5">
                  <c:v>0.086</c:v>
                </c:pt>
                <c:pt idx="6">
                  <c:v>0.143</c:v>
                </c:pt>
                <c:pt idx="7">
                  <c:v>0.231</c:v>
                </c:pt>
                <c:pt idx="8">
                  <c:v>0.132</c:v>
                </c:pt>
                <c:pt idx="9">
                  <c:v>0.078</c:v>
                </c:pt>
                <c:pt idx="10">
                  <c:v>0.095</c:v>
                </c:pt>
                <c:pt idx="11">
                  <c:v>0.072</c:v>
                </c:pt>
                <c:pt idx="12">
                  <c:v>0.048</c:v>
                </c:pt>
                <c:pt idx="13">
                  <c:v>0.085</c:v>
                </c:pt>
                <c:pt idx="14">
                  <c:v>0.069</c:v>
                </c:pt>
                <c:pt idx="15">
                  <c:v>0.045</c:v>
                </c:pt>
                <c:pt idx="16">
                  <c:v>0.0</c:v>
                </c:pt>
                <c:pt idx="17">
                  <c:v>0.25</c:v>
                </c:pt>
              </c:numCache>
            </c:numRef>
          </c:val>
        </c:ser>
        <c:dLbls>
          <c:showLegendKey val="0"/>
          <c:showVal val="0"/>
          <c:showCatName val="0"/>
          <c:showSerName val="0"/>
          <c:showPercent val="0"/>
          <c:showBubbleSize val="0"/>
        </c:dLbls>
        <c:gapWidth val="23"/>
        <c:axId val="1937361752"/>
        <c:axId val="1937371112"/>
      </c:barChart>
      <c:catAx>
        <c:axId val="1937361752"/>
        <c:scaling>
          <c:orientation val="maxMin"/>
        </c:scaling>
        <c:delete val="0"/>
        <c:axPos val="l"/>
        <c:majorTickMark val="none"/>
        <c:minorTickMark val="none"/>
        <c:tickLblPos val="nextTo"/>
        <c:spPr>
          <a:ln>
            <a:solidFill>
              <a:schemeClr val="bg1"/>
            </a:solidFill>
          </a:ln>
        </c:spPr>
        <c:crossAx val="1937371112"/>
        <c:crosses val="autoZero"/>
        <c:auto val="1"/>
        <c:lblAlgn val="ctr"/>
        <c:lblOffset val="100"/>
        <c:noMultiLvlLbl val="0"/>
      </c:catAx>
      <c:valAx>
        <c:axId val="1937371112"/>
        <c:scaling>
          <c:orientation val="minMax"/>
        </c:scaling>
        <c:delete val="1"/>
        <c:axPos val="t"/>
        <c:numFmt formatCode="0%" sourceLinked="1"/>
        <c:majorTickMark val="none"/>
        <c:minorTickMark val="none"/>
        <c:tickLblPos val="nextTo"/>
        <c:crossAx val="1937361752"/>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1"/>
            <c:bubble3D val="0"/>
            <c:spPr>
              <a:solidFill>
                <a:schemeClr val="accent6"/>
              </a:solidFill>
            </c:spPr>
          </c:dPt>
          <c:dLbls>
            <c:dLbl>
              <c:idx val="2"/>
              <c:spPr/>
              <c:txPr>
                <a:bodyPr/>
                <a:lstStyle/>
                <a:p>
                  <a:pPr>
                    <a:defRPr sz="500">
                      <a:solidFill>
                        <a:schemeClr val="tx1"/>
                      </a:solidFill>
                    </a:defRPr>
                  </a:pPr>
                  <a:endParaRPr lang="es-ES"/>
                </a:p>
              </c:txPr>
              <c:showLegendKey val="0"/>
              <c:showVal val="1"/>
              <c:showCatName val="0"/>
              <c:showSerName val="0"/>
              <c:showPercent val="0"/>
              <c:showBubbleSize val="0"/>
            </c:dLbl>
            <c:txPr>
              <a:bodyPr/>
              <a:lstStyle/>
              <a:p>
                <a:pPr>
                  <a:defRPr sz="500">
                    <a:solidFill>
                      <a:schemeClr val="bg1"/>
                    </a:solidFill>
                  </a:defRPr>
                </a:pPr>
                <a:endParaRPr lang="es-ES"/>
              </a:p>
            </c:txPr>
            <c:showLegendKey val="0"/>
            <c:showVal val="1"/>
            <c:showCatName val="0"/>
            <c:showSerName val="0"/>
            <c:showPercent val="0"/>
            <c:showBubbleSize val="0"/>
            <c:showLeaderLines val="1"/>
          </c:dLbls>
          <c:cat>
            <c:strRef>
              <c:f>Sheet1!$A$2:$A$6</c:f>
              <c:strCache>
                <c:ptCount val="5"/>
                <c:pt idx="0">
                  <c:v>16-24 años</c:v>
                </c:pt>
                <c:pt idx="1">
                  <c:v>25-34 años</c:v>
                </c:pt>
                <c:pt idx="2">
                  <c:v>35-44 años</c:v>
                </c:pt>
                <c:pt idx="3">
                  <c:v>45-54 años</c:v>
                </c:pt>
                <c:pt idx="4">
                  <c:v>55+ años</c:v>
                </c:pt>
              </c:strCache>
            </c:strRef>
          </c:cat>
          <c:val>
            <c:numRef>
              <c:f>Sheet1!$B$2:$B$6</c:f>
              <c:numCache>
                <c:formatCode>0%</c:formatCode>
                <c:ptCount val="5"/>
                <c:pt idx="0">
                  <c:v>0.122</c:v>
                </c:pt>
                <c:pt idx="1">
                  <c:v>0.348</c:v>
                </c:pt>
                <c:pt idx="2">
                  <c:v>0.246</c:v>
                </c:pt>
                <c:pt idx="3">
                  <c:v>0.19</c:v>
                </c:pt>
                <c:pt idx="4">
                  <c:v>0.09</c:v>
                </c:pt>
              </c:numCache>
            </c:numRef>
          </c:val>
        </c:ser>
        <c:dLbls>
          <c:showLegendKey val="0"/>
          <c:showVal val="0"/>
          <c:showCatName val="0"/>
          <c:showSerName val="0"/>
          <c:showPercent val="0"/>
          <c:showBubbleSize val="0"/>
          <c:showLeaderLines val="1"/>
        </c:dLbls>
        <c:firstSliceAng val="0"/>
        <c:holeSize val="50"/>
      </c:doughnutChart>
    </c:plotArea>
    <c:legend>
      <c:legendPos val="r"/>
      <c:layout>
        <c:manualLayout>
          <c:xMode val="edge"/>
          <c:yMode val="edge"/>
          <c:x val="0.504869411028981"/>
          <c:y val="0.263752393183879"/>
          <c:w val="0.451966700200816"/>
          <c:h val="0.487625735230169"/>
        </c:manualLayout>
      </c:layout>
      <c:overlay val="0"/>
      <c:txPr>
        <a:bodyPr/>
        <a:lstStyle/>
        <a:p>
          <a:pPr>
            <a:spcBef>
              <a:spcPts val="0"/>
            </a:spcBef>
            <a:defRPr sz="600">
              <a:solidFill>
                <a:schemeClr val="bg1"/>
              </a:solidFill>
            </a:defRPr>
          </a:pPr>
          <a:endParaRPr lang="es-ES"/>
        </a:p>
      </c:txPr>
    </c:legend>
    <c:plotVisOnly val="1"/>
    <c:dispBlanksAs val="gap"/>
    <c:showDLblsOverMax val="0"/>
  </c:chart>
  <c:txPr>
    <a:bodyPr/>
    <a:lstStyle/>
    <a:p>
      <a:pPr>
        <a:defRPr sz="1800"/>
      </a:pPr>
      <a:endParaRPr lang="es-ES"/>
    </a:p>
  </c:txPr>
  <c:externalData r:id="rId1">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barChart>
        <c:barDir val="col"/>
        <c:grouping val="clustered"/>
        <c:varyColors val="0"/>
        <c:ser>
          <c:idx val="0"/>
          <c:order val="0"/>
          <c:tx>
            <c:strRef>
              <c:f>Sheet1!$B$1</c:f>
              <c:strCache>
                <c:ptCount val="1"/>
                <c:pt idx="0">
                  <c:v>Series 1</c:v>
                </c:pt>
              </c:strCache>
            </c:strRef>
          </c:tx>
          <c:spPr>
            <a:noFill/>
          </c:spPr>
          <c:invertIfNegative val="0"/>
          <c:dLbls>
            <c:dLbl>
              <c:idx val="0"/>
              <c:delete val="1"/>
            </c:dLbl>
            <c:dLbl>
              <c:idx val="1"/>
              <c:layout>
                <c:manualLayout>
                  <c:x val="0.00738764481268872"/>
                  <c:y val="-0.00846404339052658"/>
                </c:manualLayout>
              </c:layout>
              <c:showLegendKey val="0"/>
              <c:showVal val="1"/>
              <c:showCatName val="0"/>
              <c:showSerName val="0"/>
              <c:showPercent val="0"/>
              <c:showBubbleSize val="0"/>
            </c:dLbl>
            <c:txPr>
              <a:bodyPr/>
              <a:lstStyle/>
              <a:p>
                <a:pPr>
                  <a:defRPr sz="600" b="1"/>
                </a:pPr>
                <a:endParaRPr lang="es-ES"/>
              </a:p>
            </c:txPr>
            <c:showLegendKey val="0"/>
            <c:showVal val="1"/>
            <c:showCatName val="0"/>
            <c:showSerName val="0"/>
            <c:showPercent val="0"/>
            <c:showBubbleSize val="0"/>
            <c:showLeaderLines val="0"/>
          </c:dLbls>
          <c:cat>
            <c:strRef>
              <c:f>Sheet1!$A$2</c:f>
              <c:strCache>
                <c:ptCount val="1"/>
                <c:pt idx="0">
                  <c:v>Gran interés en fútbol 2014</c:v>
                </c:pt>
              </c:strCache>
            </c:strRef>
          </c:cat>
          <c:val>
            <c:numRef>
              <c:f>Sheet1!$B$2</c:f>
              <c:numCache>
                <c:formatCode>0%</c:formatCode>
                <c:ptCount val="1"/>
                <c:pt idx="0">
                  <c:v>0.635</c:v>
                </c:pt>
              </c:numCache>
            </c:numRef>
          </c:val>
        </c:ser>
        <c:dLbls>
          <c:showLegendKey val="0"/>
          <c:showVal val="0"/>
          <c:showCatName val="0"/>
          <c:showSerName val="0"/>
          <c:showPercent val="0"/>
          <c:showBubbleSize val="0"/>
        </c:dLbls>
        <c:gapWidth val="150"/>
        <c:axId val="1938743272"/>
        <c:axId val="1938778472"/>
      </c:barChart>
      <c:catAx>
        <c:axId val="1938743272"/>
        <c:scaling>
          <c:orientation val="minMax"/>
        </c:scaling>
        <c:delete val="0"/>
        <c:axPos val="b"/>
        <c:majorTickMark val="out"/>
        <c:minorTickMark val="none"/>
        <c:tickLblPos val="nextTo"/>
        <c:spPr>
          <a:ln>
            <a:solidFill>
              <a:srgbClr val="CDF060"/>
            </a:solidFill>
          </a:ln>
        </c:spPr>
        <c:txPr>
          <a:bodyPr/>
          <a:lstStyle/>
          <a:p>
            <a:pPr>
              <a:defRPr sz="700"/>
            </a:pPr>
            <a:endParaRPr lang="es-ES"/>
          </a:p>
        </c:txPr>
        <c:crossAx val="1938778472"/>
        <c:crosses val="autoZero"/>
        <c:auto val="1"/>
        <c:lblAlgn val="ctr"/>
        <c:lblOffset val="100"/>
        <c:noMultiLvlLbl val="0"/>
      </c:catAx>
      <c:valAx>
        <c:axId val="1938778472"/>
        <c:scaling>
          <c:orientation val="minMax"/>
        </c:scaling>
        <c:delete val="0"/>
        <c:axPos val="l"/>
        <c:majorGridlines>
          <c:spPr>
            <a:ln>
              <a:solidFill>
                <a:schemeClr val="accent1">
                  <a:lumMod val="60000"/>
                  <a:lumOff val="40000"/>
                </a:schemeClr>
              </a:solidFill>
            </a:ln>
          </c:spPr>
        </c:majorGridlines>
        <c:numFmt formatCode="0%" sourceLinked="1"/>
        <c:majorTickMark val="out"/>
        <c:minorTickMark val="none"/>
        <c:tickLblPos val="nextTo"/>
        <c:spPr>
          <a:ln>
            <a:solidFill>
              <a:srgbClr val="CDF060"/>
            </a:solidFill>
          </a:ln>
        </c:spPr>
        <c:txPr>
          <a:bodyPr/>
          <a:lstStyle/>
          <a:p>
            <a:pPr>
              <a:defRPr b="1"/>
            </a:pPr>
            <a:endParaRPr lang="es-ES"/>
          </a:p>
        </c:txPr>
        <c:crossAx val="1938743272"/>
        <c:crosses val="autoZero"/>
        <c:crossBetween val="between"/>
      </c:valAx>
    </c:plotArea>
    <c:plotVisOnly val="1"/>
    <c:dispBlanksAs val="gap"/>
    <c:showDLblsOverMax val="0"/>
  </c:chart>
  <c:txPr>
    <a:bodyPr/>
    <a:lstStyle/>
    <a:p>
      <a:pPr>
        <a:defRPr sz="900">
          <a:solidFill>
            <a:schemeClr val="bg1"/>
          </a:solidFill>
        </a:defRPr>
      </a:pPr>
      <a:endParaRPr lang="es-ES"/>
    </a:p>
  </c:txPr>
  <c:externalData r:id="rId1">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0.122</c:v>
                </c:pt>
                <c:pt idx="1">
                  <c:v>0.521</c:v>
                </c:pt>
                <c:pt idx="2">
                  <c:v>0.481</c:v>
                </c:pt>
                <c:pt idx="3">
                  <c:v>0.769</c:v>
                </c:pt>
              </c:numCache>
            </c:numRef>
          </c:val>
        </c:ser>
        <c:dLbls>
          <c:showLegendKey val="0"/>
          <c:showVal val="0"/>
          <c:showCatName val="0"/>
          <c:showSerName val="0"/>
          <c:showPercent val="0"/>
          <c:showBubbleSize val="0"/>
        </c:dLbls>
        <c:gapWidth val="14"/>
        <c:axId val="1949675272"/>
        <c:axId val="1950027176"/>
      </c:barChart>
      <c:catAx>
        <c:axId val="1949675272"/>
        <c:scaling>
          <c:orientation val="minMax"/>
        </c:scaling>
        <c:delete val="1"/>
        <c:axPos val="b"/>
        <c:majorTickMark val="out"/>
        <c:minorTickMark val="none"/>
        <c:tickLblPos val="nextTo"/>
        <c:crossAx val="1950027176"/>
        <c:crosses val="autoZero"/>
        <c:auto val="1"/>
        <c:lblAlgn val="ctr"/>
        <c:lblOffset val="100"/>
        <c:noMultiLvlLbl val="0"/>
      </c:catAx>
      <c:valAx>
        <c:axId val="1950027176"/>
        <c:scaling>
          <c:orientation val="minMax"/>
          <c:max val="0.9"/>
          <c:min val="0.0"/>
        </c:scaling>
        <c:delete val="1"/>
        <c:axPos val="l"/>
        <c:numFmt formatCode="0%" sourceLinked="1"/>
        <c:majorTickMark val="out"/>
        <c:minorTickMark val="none"/>
        <c:tickLblPos val="nextTo"/>
        <c:crossAx val="194967527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0.383</c:v>
                </c:pt>
                <c:pt idx="1">
                  <c:v>0.807</c:v>
                </c:pt>
                <c:pt idx="2">
                  <c:v>0.497</c:v>
                </c:pt>
                <c:pt idx="3">
                  <c:v>0.849</c:v>
                </c:pt>
              </c:numCache>
            </c:numRef>
          </c:val>
        </c:ser>
        <c:dLbls>
          <c:showLegendKey val="0"/>
          <c:showVal val="0"/>
          <c:showCatName val="0"/>
          <c:showSerName val="0"/>
          <c:showPercent val="0"/>
          <c:showBubbleSize val="0"/>
        </c:dLbls>
        <c:gapWidth val="14"/>
        <c:axId val="1949668152"/>
        <c:axId val="1949671272"/>
      </c:barChart>
      <c:catAx>
        <c:axId val="1949668152"/>
        <c:scaling>
          <c:orientation val="minMax"/>
        </c:scaling>
        <c:delete val="1"/>
        <c:axPos val="b"/>
        <c:majorTickMark val="out"/>
        <c:minorTickMark val="none"/>
        <c:tickLblPos val="nextTo"/>
        <c:crossAx val="1949671272"/>
        <c:crosses val="autoZero"/>
        <c:auto val="1"/>
        <c:lblAlgn val="ctr"/>
        <c:lblOffset val="100"/>
        <c:noMultiLvlLbl val="0"/>
      </c:catAx>
      <c:valAx>
        <c:axId val="1949671272"/>
        <c:scaling>
          <c:orientation val="minMax"/>
          <c:max val="0.9"/>
          <c:min val="0.0"/>
        </c:scaling>
        <c:delete val="1"/>
        <c:axPos val="l"/>
        <c:numFmt formatCode="0%" sourceLinked="1"/>
        <c:majorTickMark val="out"/>
        <c:minorTickMark val="none"/>
        <c:tickLblPos val="nextTo"/>
        <c:crossAx val="194966815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0.074</c:v>
                </c:pt>
                <c:pt idx="1">
                  <c:v>0.259</c:v>
                </c:pt>
                <c:pt idx="2">
                  <c:v>0.408</c:v>
                </c:pt>
                <c:pt idx="3">
                  <c:v>0.631</c:v>
                </c:pt>
              </c:numCache>
            </c:numRef>
          </c:val>
        </c:ser>
        <c:dLbls>
          <c:showLegendKey val="0"/>
          <c:showVal val="0"/>
          <c:showCatName val="0"/>
          <c:showSerName val="0"/>
          <c:showPercent val="0"/>
          <c:showBubbleSize val="0"/>
        </c:dLbls>
        <c:gapWidth val="14"/>
        <c:axId val="1949332792"/>
        <c:axId val="1949329720"/>
      </c:barChart>
      <c:catAx>
        <c:axId val="1949332792"/>
        <c:scaling>
          <c:orientation val="minMax"/>
        </c:scaling>
        <c:delete val="1"/>
        <c:axPos val="b"/>
        <c:majorTickMark val="out"/>
        <c:minorTickMark val="none"/>
        <c:tickLblPos val="nextTo"/>
        <c:crossAx val="1949329720"/>
        <c:crosses val="autoZero"/>
        <c:auto val="1"/>
        <c:lblAlgn val="ctr"/>
        <c:lblOffset val="100"/>
        <c:noMultiLvlLbl val="0"/>
      </c:catAx>
      <c:valAx>
        <c:axId val="1949329720"/>
        <c:scaling>
          <c:orientation val="minMax"/>
          <c:max val="0.9"/>
          <c:min val="0.0"/>
        </c:scaling>
        <c:delete val="1"/>
        <c:axPos val="l"/>
        <c:numFmt formatCode="0%" sourceLinked="1"/>
        <c:majorTickMark val="out"/>
        <c:minorTickMark val="none"/>
        <c:tickLblPos val="nextTo"/>
        <c:crossAx val="194933279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E5CE12"/>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98.0</c:v>
                </c:pt>
                <c:pt idx="1">
                  <c:v>2.0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0.035</c:v>
                </c:pt>
                <c:pt idx="1">
                  <c:v>0.337</c:v>
                </c:pt>
                <c:pt idx="2">
                  <c:v>0.368</c:v>
                </c:pt>
                <c:pt idx="3">
                  <c:v>0.662</c:v>
                </c:pt>
              </c:numCache>
            </c:numRef>
          </c:val>
        </c:ser>
        <c:dLbls>
          <c:showLegendKey val="0"/>
          <c:showVal val="0"/>
          <c:showCatName val="0"/>
          <c:showSerName val="0"/>
          <c:showPercent val="0"/>
          <c:showBubbleSize val="0"/>
        </c:dLbls>
        <c:gapWidth val="14"/>
        <c:axId val="1953948760"/>
        <c:axId val="1953951880"/>
      </c:barChart>
      <c:catAx>
        <c:axId val="1953948760"/>
        <c:scaling>
          <c:orientation val="minMax"/>
        </c:scaling>
        <c:delete val="1"/>
        <c:axPos val="b"/>
        <c:majorTickMark val="out"/>
        <c:minorTickMark val="none"/>
        <c:tickLblPos val="nextTo"/>
        <c:crossAx val="1953951880"/>
        <c:crosses val="autoZero"/>
        <c:auto val="1"/>
        <c:lblAlgn val="ctr"/>
        <c:lblOffset val="100"/>
        <c:noMultiLvlLbl val="0"/>
      </c:catAx>
      <c:valAx>
        <c:axId val="1953951880"/>
        <c:scaling>
          <c:orientation val="minMax"/>
          <c:max val="0.9"/>
          <c:min val="0.0"/>
        </c:scaling>
        <c:delete val="1"/>
        <c:axPos val="l"/>
        <c:numFmt formatCode="0%" sourceLinked="1"/>
        <c:majorTickMark val="out"/>
        <c:minorTickMark val="none"/>
        <c:tickLblPos val="nextTo"/>
        <c:crossAx val="195394876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0.012</c:v>
                </c:pt>
                <c:pt idx="1">
                  <c:v>0.122</c:v>
                </c:pt>
                <c:pt idx="2">
                  <c:v>0.284</c:v>
                </c:pt>
                <c:pt idx="3">
                  <c:v>0.541</c:v>
                </c:pt>
              </c:numCache>
            </c:numRef>
          </c:val>
        </c:ser>
        <c:dLbls>
          <c:showLegendKey val="0"/>
          <c:showVal val="0"/>
          <c:showCatName val="0"/>
          <c:showSerName val="0"/>
          <c:showPercent val="0"/>
          <c:showBubbleSize val="0"/>
        </c:dLbls>
        <c:gapWidth val="14"/>
        <c:axId val="1953983672"/>
        <c:axId val="1953986792"/>
      </c:barChart>
      <c:catAx>
        <c:axId val="1953983672"/>
        <c:scaling>
          <c:orientation val="minMax"/>
        </c:scaling>
        <c:delete val="1"/>
        <c:axPos val="b"/>
        <c:majorTickMark val="out"/>
        <c:minorTickMark val="none"/>
        <c:tickLblPos val="nextTo"/>
        <c:crossAx val="1953986792"/>
        <c:crosses val="autoZero"/>
        <c:auto val="1"/>
        <c:lblAlgn val="ctr"/>
        <c:lblOffset val="100"/>
        <c:noMultiLvlLbl val="0"/>
      </c:catAx>
      <c:valAx>
        <c:axId val="1953986792"/>
        <c:scaling>
          <c:orientation val="minMax"/>
          <c:max val="0.9"/>
          <c:min val="0.0"/>
        </c:scaling>
        <c:delete val="1"/>
        <c:axPos val="l"/>
        <c:numFmt formatCode="0%" sourceLinked="1"/>
        <c:majorTickMark val="out"/>
        <c:minorTickMark val="none"/>
        <c:tickLblPos val="nextTo"/>
        <c:crossAx val="195398367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0.097</c:v>
                </c:pt>
                <c:pt idx="1">
                  <c:v>0.518</c:v>
                </c:pt>
                <c:pt idx="2">
                  <c:v>0.373</c:v>
                </c:pt>
                <c:pt idx="3">
                  <c:v>0.586</c:v>
                </c:pt>
              </c:numCache>
            </c:numRef>
          </c:val>
        </c:ser>
        <c:dLbls>
          <c:showLegendKey val="0"/>
          <c:showVal val="0"/>
          <c:showCatName val="0"/>
          <c:showSerName val="0"/>
          <c:showPercent val="0"/>
          <c:showBubbleSize val="0"/>
        </c:dLbls>
        <c:gapWidth val="14"/>
        <c:axId val="1954018600"/>
        <c:axId val="1954021720"/>
      </c:barChart>
      <c:catAx>
        <c:axId val="1954018600"/>
        <c:scaling>
          <c:orientation val="minMax"/>
        </c:scaling>
        <c:delete val="1"/>
        <c:axPos val="b"/>
        <c:majorTickMark val="out"/>
        <c:minorTickMark val="none"/>
        <c:tickLblPos val="nextTo"/>
        <c:crossAx val="1954021720"/>
        <c:crosses val="autoZero"/>
        <c:auto val="1"/>
        <c:lblAlgn val="ctr"/>
        <c:lblOffset val="100"/>
        <c:noMultiLvlLbl val="0"/>
      </c:catAx>
      <c:valAx>
        <c:axId val="1954021720"/>
        <c:scaling>
          <c:orientation val="minMax"/>
          <c:max val="0.9"/>
          <c:min val="0.0"/>
        </c:scaling>
        <c:delete val="1"/>
        <c:axPos val="l"/>
        <c:numFmt formatCode="0%" sourceLinked="1"/>
        <c:majorTickMark val="out"/>
        <c:minorTickMark val="none"/>
        <c:tickLblPos val="nextTo"/>
        <c:crossAx val="195401860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0.535</c:v>
                </c:pt>
                <c:pt idx="1">
                  <c:v>0.886</c:v>
                </c:pt>
                <c:pt idx="2">
                  <c:v>0.45</c:v>
                </c:pt>
                <c:pt idx="3">
                  <c:v>0.717</c:v>
                </c:pt>
              </c:numCache>
            </c:numRef>
          </c:val>
        </c:ser>
        <c:dLbls>
          <c:showLegendKey val="0"/>
          <c:showVal val="0"/>
          <c:showCatName val="0"/>
          <c:showSerName val="0"/>
          <c:showPercent val="0"/>
          <c:showBubbleSize val="0"/>
        </c:dLbls>
        <c:gapWidth val="14"/>
        <c:axId val="1954053528"/>
        <c:axId val="1954056648"/>
      </c:barChart>
      <c:catAx>
        <c:axId val="1954053528"/>
        <c:scaling>
          <c:orientation val="minMax"/>
        </c:scaling>
        <c:delete val="1"/>
        <c:axPos val="b"/>
        <c:majorTickMark val="out"/>
        <c:minorTickMark val="none"/>
        <c:tickLblPos val="nextTo"/>
        <c:crossAx val="1954056648"/>
        <c:crosses val="autoZero"/>
        <c:auto val="1"/>
        <c:lblAlgn val="ctr"/>
        <c:lblOffset val="100"/>
        <c:noMultiLvlLbl val="0"/>
      </c:catAx>
      <c:valAx>
        <c:axId val="1954056648"/>
        <c:scaling>
          <c:orientation val="minMax"/>
          <c:max val="0.9"/>
          <c:min val="0.0"/>
        </c:scaling>
        <c:delete val="1"/>
        <c:axPos val="l"/>
        <c:numFmt formatCode="0%" sourceLinked="1"/>
        <c:majorTickMark val="out"/>
        <c:minorTickMark val="none"/>
        <c:tickLblPos val="nextTo"/>
        <c:crossAx val="195405352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0.028</c:v>
                </c:pt>
                <c:pt idx="1">
                  <c:v>0.162</c:v>
                </c:pt>
                <c:pt idx="2">
                  <c:v>0.347</c:v>
                </c:pt>
                <c:pt idx="3">
                  <c:v>0.52</c:v>
                </c:pt>
              </c:numCache>
            </c:numRef>
          </c:val>
        </c:ser>
        <c:dLbls>
          <c:showLegendKey val="0"/>
          <c:showVal val="0"/>
          <c:showCatName val="0"/>
          <c:showSerName val="0"/>
          <c:showPercent val="0"/>
          <c:showBubbleSize val="0"/>
        </c:dLbls>
        <c:gapWidth val="14"/>
        <c:axId val="1954088840"/>
        <c:axId val="1954091960"/>
      </c:barChart>
      <c:catAx>
        <c:axId val="1954088840"/>
        <c:scaling>
          <c:orientation val="minMax"/>
        </c:scaling>
        <c:delete val="1"/>
        <c:axPos val="b"/>
        <c:majorTickMark val="out"/>
        <c:minorTickMark val="none"/>
        <c:tickLblPos val="nextTo"/>
        <c:crossAx val="1954091960"/>
        <c:crosses val="autoZero"/>
        <c:auto val="1"/>
        <c:lblAlgn val="ctr"/>
        <c:lblOffset val="100"/>
        <c:noMultiLvlLbl val="0"/>
      </c:catAx>
      <c:valAx>
        <c:axId val="1954091960"/>
        <c:scaling>
          <c:orientation val="minMax"/>
          <c:max val="0.9"/>
          <c:min val="0.0"/>
        </c:scaling>
        <c:delete val="1"/>
        <c:axPos val="l"/>
        <c:numFmt formatCode="0%" sourceLinked="1"/>
        <c:majorTickMark val="out"/>
        <c:minorTickMark val="none"/>
        <c:tickLblPos val="nextTo"/>
        <c:crossAx val="195408884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0.033</c:v>
                </c:pt>
                <c:pt idx="1">
                  <c:v>0.211</c:v>
                </c:pt>
                <c:pt idx="2">
                  <c:v>0.313</c:v>
                </c:pt>
                <c:pt idx="3">
                  <c:v>0.594</c:v>
                </c:pt>
              </c:numCache>
            </c:numRef>
          </c:val>
        </c:ser>
        <c:dLbls>
          <c:showLegendKey val="0"/>
          <c:showVal val="0"/>
          <c:showCatName val="0"/>
          <c:showSerName val="0"/>
          <c:showPercent val="0"/>
          <c:showBubbleSize val="0"/>
        </c:dLbls>
        <c:gapWidth val="14"/>
        <c:axId val="1954123768"/>
        <c:axId val="1954126888"/>
      </c:barChart>
      <c:catAx>
        <c:axId val="1954123768"/>
        <c:scaling>
          <c:orientation val="minMax"/>
        </c:scaling>
        <c:delete val="1"/>
        <c:axPos val="b"/>
        <c:majorTickMark val="out"/>
        <c:minorTickMark val="none"/>
        <c:tickLblPos val="nextTo"/>
        <c:crossAx val="1954126888"/>
        <c:crosses val="autoZero"/>
        <c:auto val="1"/>
        <c:lblAlgn val="ctr"/>
        <c:lblOffset val="100"/>
        <c:noMultiLvlLbl val="0"/>
      </c:catAx>
      <c:valAx>
        <c:axId val="1954126888"/>
        <c:scaling>
          <c:orientation val="minMax"/>
          <c:max val="0.9"/>
          <c:min val="0.0"/>
        </c:scaling>
        <c:delete val="1"/>
        <c:axPos val="l"/>
        <c:numFmt formatCode="0%" sourceLinked="1"/>
        <c:majorTickMark val="out"/>
        <c:minorTickMark val="none"/>
        <c:tickLblPos val="nextTo"/>
        <c:crossAx val="195412376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0.182</c:v>
                </c:pt>
                <c:pt idx="1">
                  <c:v>0.827</c:v>
                </c:pt>
                <c:pt idx="2">
                  <c:v>0.443</c:v>
                </c:pt>
                <c:pt idx="3">
                  <c:v>0.766</c:v>
                </c:pt>
              </c:numCache>
            </c:numRef>
          </c:val>
        </c:ser>
        <c:dLbls>
          <c:showLegendKey val="0"/>
          <c:showVal val="0"/>
          <c:showCatName val="0"/>
          <c:showSerName val="0"/>
          <c:showPercent val="0"/>
          <c:showBubbleSize val="0"/>
        </c:dLbls>
        <c:gapWidth val="14"/>
        <c:axId val="1954143896"/>
        <c:axId val="1954147016"/>
      </c:barChart>
      <c:catAx>
        <c:axId val="1954143896"/>
        <c:scaling>
          <c:orientation val="minMax"/>
        </c:scaling>
        <c:delete val="1"/>
        <c:axPos val="b"/>
        <c:majorTickMark val="out"/>
        <c:minorTickMark val="none"/>
        <c:tickLblPos val="nextTo"/>
        <c:crossAx val="1954147016"/>
        <c:crosses val="autoZero"/>
        <c:auto val="1"/>
        <c:lblAlgn val="ctr"/>
        <c:lblOffset val="100"/>
        <c:noMultiLvlLbl val="0"/>
      </c:catAx>
      <c:valAx>
        <c:axId val="1954147016"/>
        <c:scaling>
          <c:orientation val="minMax"/>
          <c:max val="0.9"/>
          <c:min val="0.0"/>
        </c:scaling>
        <c:delete val="1"/>
        <c:axPos val="l"/>
        <c:numFmt formatCode="0%" sourceLinked="1"/>
        <c:majorTickMark val="out"/>
        <c:minorTickMark val="none"/>
        <c:tickLblPos val="nextTo"/>
        <c:crossAx val="195414389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0.025</c:v>
                </c:pt>
                <c:pt idx="1">
                  <c:v>0.177</c:v>
                </c:pt>
                <c:pt idx="2">
                  <c:v>0.318</c:v>
                </c:pt>
                <c:pt idx="3">
                  <c:v>0.477</c:v>
                </c:pt>
              </c:numCache>
            </c:numRef>
          </c:val>
        </c:ser>
        <c:dLbls>
          <c:showLegendKey val="0"/>
          <c:showVal val="0"/>
          <c:showCatName val="0"/>
          <c:showSerName val="0"/>
          <c:showPercent val="0"/>
          <c:showBubbleSize val="0"/>
        </c:dLbls>
        <c:gapWidth val="14"/>
        <c:axId val="1954190856"/>
        <c:axId val="1954193976"/>
      </c:barChart>
      <c:catAx>
        <c:axId val="1954190856"/>
        <c:scaling>
          <c:orientation val="minMax"/>
        </c:scaling>
        <c:delete val="1"/>
        <c:axPos val="b"/>
        <c:majorTickMark val="out"/>
        <c:minorTickMark val="none"/>
        <c:tickLblPos val="nextTo"/>
        <c:crossAx val="1954193976"/>
        <c:crosses val="autoZero"/>
        <c:auto val="1"/>
        <c:lblAlgn val="ctr"/>
        <c:lblOffset val="100"/>
        <c:noMultiLvlLbl val="0"/>
      </c:catAx>
      <c:valAx>
        <c:axId val="1954193976"/>
        <c:scaling>
          <c:orientation val="minMax"/>
          <c:max val="0.9"/>
          <c:min val="0.0"/>
        </c:scaling>
        <c:delete val="1"/>
        <c:axPos val="l"/>
        <c:numFmt formatCode="0%" sourceLinked="1"/>
        <c:majorTickMark val="out"/>
        <c:minorTickMark val="none"/>
        <c:tickLblPos val="nextTo"/>
        <c:crossAx val="195419085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0.015</c:v>
                </c:pt>
                <c:pt idx="1">
                  <c:v>0.201</c:v>
                </c:pt>
                <c:pt idx="2">
                  <c:v>0.426</c:v>
                </c:pt>
                <c:pt idx="3">
                  <c:v>0.541</c:v>
                </c:pt>
              </c:numCache>
            </c:numRef>
          </c:val>
        </c:ser>
        <c:dLbls>
          <c:showLegendKey val="0"/>
          <c:showVal val="0"/>
          <c:showCatName val="0"/>
          <c:showSerName val="0"/>
          <c:showPercent val="0"/>
          <c:showBubbleSize val="0"/>
        </c:dLbls>
        <c:gapWidth val="14"/>
        <c:axId val="1954225784"/>
        <c:axId val="1954228904"/>
      </c:barChart>
      <c:catAx>
        <c:axId val="1954225784"/>
        <c:scaling>
          <c:orientation val="minMax"/>
        </c:scaling>
        <c:delete val="1"/>
        <c:axPos val="b"/>
        <c:majorTickMark val="out"/>
        <c:minorTickMark val="none"/>
        <c:tickLblPos val="nextTo"/>
        <c:crossAx val="1954228904"/>
        <c:crosses val="autoZero"/>
        <c:auto val="1"/>
        <c:lblAlgn val="ctr"/>
        <c:lblOffset val="100"/>
        <c:noMultiLvlLbl val="0"/>
      </c:catAx>
      <c:valAx>
        <c:axId val="1954228904"/>
        <c:scaling>
          <c:orientation val="minMax"/>
          <c:max val="0.9"/>
          <c:min val="0.0"/>
        </c:scaling>
        <c:delete val="1"/>
        <c:axPos val="l"/>
        <c:numFmt formatCode="0%" sourceLinked="1"/>
        <c:majorTickMark val="out"/>
        <c:minorTickMark val="none"/>
        <c:tickLblPos val="nextTo"/>
        <c:crossAx val="195422578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0.041</c:v>
                </c:pt>
                <c:pt idx="2">
                  <c:v>0.28</c:v>
                </c:pt>
                <c:pt idx="3">
                  <c:v>0.48</c:v>
                </c:pt>
              </c:numCache>
            </c:numRef>
          </c:val>
        </c:ser>
        <c:dLbls>
          <c:showLegendKey val="0"/>
          <c:showVal val="0"/>
          <c:showCatName val="0"/>
          <c:showSerName val="0"/>
          <c:showPercent val="0"/>
          <c:showBubbleSize val="0"/>
        </c:dLbls>
        <c:gapWidth val="14"/>
        <c:axId val="1954260712"/>
        <c:axId val="1954263832"/>
      </c:barChart>
      <c:catAx>
        <c:axId val="1954260712"/>
        <c:scaling>
          <c:orientation val="minMax"/>
        </c:scaling>
        <c:delete val="1"/>
        <c:axPos val="b"/>
        <c:majorTickMark val="out"/>
        <c:minorTickMark val="none"/>
        <c:tickLblPos val="nextTo"/>
        <c:crossAx val="1954263832"/>
        <c:crosses val="autoZero"/>
        <c:auto val="1"/>
        <c:lblAlgn val="ctr"/>
        <c:lblOffset val="100"/>
        <c:noMultiLvlLbl val="0"/>
      </c:catAx>
      <c:valAx>
        <c:axId val="1954263832"/>
        <c:scaling>
          <c:orientation val="minMax"/>
          <c:max val="0.9"/>
          <c:min val="0.0"/>
        </c:scaling>
        <c:delete val="1"/>
        <c:axPos val="l"/>
        <c:numFmt formatCode="0%" sourceLinked="1"/>
        <c:majorTickMark val="out"/>
        <c:minorTickMark val="none"/>
        <c:tickLblPos val="nextTo"/>
        <c:crossAx val="195426071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42.0</c:v>
                </c:pt>
                <c:pt idx="1">
                  <c:v>58.0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0.017</c:v>
                </c:pt>
                <c:pt idx="2">
                  <c:v>0.441</c:v>
                </c:pt>
                <c:pt idx="3">
                  <c:v>0.6</c:v>
                </c:pt>
              </c:numCache>
            </c:numRef>
          </c:val>
        </c:ser>
        <c:dLbls>
          <c:showLegendKey val="0"/>
          <c:showVal val="0"/>
          <c:showCatName val="0"/>
          <c:showSerName val="0"/>
          <c:showPercent val="0"/>
          <c:showBubbleSize val="0"/>
        </c:dLbls>
        <c:gapWidth val="14"/>
        <c:axId val="1942322136"/>
        <c:axId val="1942394248"/>
      </c:barChart>
      <c:catAx>
        <c:axId val="1942322136"/>
        <c:scaling>
          <c:orientation val="minMax"/>
        </c:scaling>
        <c:delete val="1"/>
        <c:axPos val="b"/>
        <c:majorTickMark val="out"/>
        <c:minorTickMark val="none"/>
        <c:tickLblPos val="nextTo"/>
        <c:crossAx val="1942394248"/>
        <c:crosses val="autoZero"/>
        <c:auto val="1"/>
        <c:lblAlgn val="ctr"/>
        <c:lblOffset val="100"/>
        <c:noMultiLvlLbl val="0"/>
      </c:catAx>
      <c:valAx>
        <c:axId val="1942394248"/>
        <c:scaling>
          <c:orientation val="minMax"/>
          <c:max val="0.9"/>
          <c:min val="0.0"/>
        </c:scaling>
        <c:delete val="1"/>
        <c:axPos val="l"/>
        <c:numFmt formatCode="0%" sourceLinked="1"/>
        <c:majorTickMark val="out"/>
        <c:minorTickMark val="none"/>
        <c:tickLblPos val="nextTo"/>
        <c:crossAx val="194232213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3"/>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relacionados con la Copa Mundial</c:v>
                </c:pt>
                <c:pt idx="11">
                  <c:v>Merchandising</c:v>
                </c:pt>
                <c:pt idx="12">
                  <c:v>Publicidad en juegos para PC</c:v>
                </c:pt>
                <c:pt idx="13">
                  <c:v>Vestuario de los futbolistas</c:v>
                </c:pt>
                <c:pt idx="14">
                  <c:v>Actividad en redes sociales</c:v>
                </c:pt>
                <c:pt idx="15">
                  <c:v>Twitter/página de red social del futbolista</c:v>
                </c:pt>
                <c:pt idx="16">
                  <c:v>Otros</c:v>
                </c:pt>
                <c:pt idx="17">
                  <c:v>No recuerdo ninguna</c:v>
                </c:pt>
              </c:strCache>
            </c:strRef>
          </c:cat>
          <c:val>
            <c:numRef>
              <c:f>Sheet1!$B$2:$B$19</c:f>
              <c:numCache>
                <c:formatCode>0%</c:formatCode>
                <c:ptCount val="18"/>
                <c:pt idx="0">
                  <c:v>0.64</c:v>
                </c:pt>
                <c:pt idx="1">
                  <c:v>0.415</c:v>
                </c:pt>
                <c:pt idx="2">
                  <c:v>0.454</c:v>
                </c:pt>
                <c:pt idx="3">
                  <c:v>0.521</c:v>
                </c:pt>
                <c:pt idx="4">
                  <c:v>0.166</c:v>
                </c:pt>
                <c:pt idx="5">
                  <c:v>0.164</c:v>
                </c:pt>
                <c:pt idx="6">
                  <c:v>0.276</c:v>
                </c:pt>
                <c:pt idx="7">
                  <c:v>0.431</c:v>
                </c:pt>
                <c:pt idx="8">
                  <c:v>0.36</c:v>
                </c:pt>
                <c:pt idx="9">
                  <c:v>0.288</c:v>
                </c:pt>
                <c:pt idx="10">
                  <c:v>0.282</c:v>
                </c:pt>
                <c:pt idx="11">
                  <c:v>0.331</c:v>
                </c:pt>
                <c:pt idx="12">
                  <c:v>0.204</c:v>
                </c:pt>
                <c:pt idx="13">
                  <c:v>0.626</c:v>
                </c:pt>
                <c:pt idx="14">
                  <c:v>0.235</c:v>
                </c:pt>
                <c:pt idx="15">
                  <c:v>0.17</c:v>
                </c:pt>
                <c:pt idx="16">
                  <c:v>0.002</c:v>
                </c:pt>
                <c:pt idx="17">
                  <c:v>0.035</c:v>
                </c:pt>
              </c:numCache>
            </c:numRef>
          </c:val>
        </c:ser>
        <c:dLbls>
          <c:showLegendKey val="0"/>
          <c:showVal val="0"/>
          <c:showCatName val="0"/>
          <c:showSerName val="0"/>
          <c:showPercent val="0"/>
          <c:showBubbleSize val="0"/>
        </c:dLbls>
        <c:gapWidth val="23"/>
        <c:axId val="1924535960"/>
        <c:axId val="1924497000"/>
      </c:barChart>
      <c:catAx>
        <c:axId val="1924535960"/>
        <c:scaling>
          <c:orientation val="maxMin"/>
        </c:scaling>
        <c:delete val="0"/>
        <c:axPos val="l"/>
        <c:majorTickMark val="none"/>
        <c:minorTickMark val="none"/>
        <c:tickLblPos val="nextTo"/>
        <c:spPr>
          <a:ln>
            <a:solidFill>
              <a:schemeClr val="bg1"/>
            </a:solidFill>
          </a:ln>
        </c:spPr>
        <c:crossAx val="1924497000"/>
        <c:crosses val="autoZero"/>
        <c:auto val="1"/>
        <c:lblAlgn val="ctr"/>
        <c:lblOffset val="100"/>
        <c:noMultiLvlLbl val="0"/>
      </c:catAx>
      <c:valAx>
        <c:axId val="1924497000"/>
        <c:scaling>
          <c:orientation val="minMax"/>
        </c:scaling>
        <c:delete val="1"/>
        <c:axPos val="t"/>
        <c:numFmt formatCode="0%" sourceLinked="1"/>
        <c:majorTickMark val="none"/>
        <c:minorTickMark val="none"/>
        <c:tickLblPos val="nextTo"/>
        <c:crossAx val="192453596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3"/>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relacionados con la Copa Mundial</c:v>
                </c:pt>
                <c:pt idx="11">
                  <c:v>Merchandising</c:v>
                </c:pt>
                <c:pt idx="12">
                  <c:v>Publicidad en juegos para PC</c:v>
                </c:pt>
                <c:pt idx="13">
                  <c:v>Vestuario de los futbolistas</c:v>
                </c:pt>
                <c:pt idx="14">
                  <c:v>Actividad en redes sociales</c:v>
                </c:pt>
                <c:pt idx="15">
                  <c:v>Twitter/página de red social del futbolista</c:v>
                </c:pt>
                <c:pt idx="16">
                  <c:v>Otros</c:v>
                </c:pt>
                <c:pt idx="17">
                  <c:v>No recuerdo ninguna</c:v>
                </c:pt>
              </c:strCache>
            </c:strRef>
          </c:cat>
          <c:val>
            <c:numRef>
              <c:f>Sheet1!$B$2:$B$19</c:f>
              <c:numCache>
                <c:formatCode>0%</c:formatCode>
                <c:ptCount val="18"/>
                <c:pt idx="0">
                  <c:v>0.611</c:v>
                </c:pt>
                <c:pt idx="1">
                  <c:v>0.318</c:v>
                </c:pt>
                <c:pt idx="2">
                  <c:v>0.299</c:v>
                </c:pt>
                <c:pt idx="3">
                  <c:v>0.439</c:v>
                </c:pt>
                <c:pt idx="4">
                  <c:v>0.096</c:v>
                </c:pt>
                <c:pt idx="5">
                  <c:v>0.115</c:v>
                </c:pt>
                <c:pt idx="6">
                  <c:v>0.255</c:v>
                </c:pt>
                <c:pt idx="7">
                  <c:v>0.331</c:v>
                </c:pt>
                <c:pt idx="8">
                  <c:v>0.178</c:v>
                </c:pt>
                <c:pt idx="9">
                  <c:v>0.172</c:v>
                </c:pt>
                <c:pt idx="10">
                  <c:v>0.178</c:v>
                </c:pt>
                <c:pt idx="11">
                  <c:v>0.121</c:v>
                </c:pt>
                <c:pt idx="12">
                  <c:v>0.115</c:v>
                </c:pt>
                <c:pt idx="13">
                  <c:v>0.134</c:v>
                </c:pt>
                <c:pt idx="14">
                  <c:v>0.146</c:v>
                </c:pt>
                <c:pt idx="15">
                  <c:v>0.089</c:v>
                </c:pt>
                <c:pt idx="16">
                  <c:v>0.0</c:v>
                </c:pt>
                <c:pt idx="17">
                  <c:v>0.115</c:v>
                </c:pt>
              </c:numCache>
            </c:numRef>
          </c:val>
        </c:ser>
        <c:dLbls>
          <c:showLegendKey val="0"/>
          <c:showVal val="0"/>
          <c:showCatName val="0"/>
          <c:showSerName val="0"/>
          <c:showPercent val="0"/>
          <c:showBubbleSize val="0"/>
        </c:dLbls>
        <c:gapWidth val="23"/>
        <c:axId val="1939684168"/>
        <c:axId val="1939470760"/>
      </c:barChart>
      <c:catAx>
        <c:axId val="1939684168"/>
        <c:scaling>
          <c:orientation val="maxMin"/>
        </c:scaling>
        <c:delete val="0"/>
        <c:axPos val="l"/>
        <c:majorTickMark val="none"/>
        <c:minorTickMark val="none"/>
        <c:tickLblPos val="nextTo"/>
        <c:spPr>
          <a:ln>
            <a:solidFill>
              <a:schemeClr val="bg1"/>
            </a:solidFill>
          </a:ln>
        </c:spPr>
        <c:crossAx val="1939470760"/>
        <c:crosses val="autoZero"/>
        <c:auto val="1"/>
        <c:lblAlgn val="ctr"/>
        <c:lblOffset val="100"/>
        <c:noMultiLvlLbl val="0"/>
      </c:catAx>
      <c:valAx>
        <c:axId val="1939470760"/>
        <c:scaling>
          <c:orientation val="minMax"/>
        </c:scaling>
        <c:delete val="1"/>
        <c:axPos val="t"/>
        <c:numFmt formatCode="0%" sourceLinked="1"/>
        <c:majorTickMark val="none"/>
        <c:minorTickMark val="none"/>
        <c:tickLblPos val="nextTo"/>
        <c:crossAx val="1939684168"/>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3"/>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relacionados con la Copa Mundial</c:v>
                </c:pt>
                <c:pt idx="11">
                  <c:v>Merchandising</c:v>
                </c:pt>
                <c:pt idx="12">
                  <c:v>Publicidad en juegos para PC</c:v>
                </c:pt>
                <c:pt idx="13">
                  <c:v>Vestuario de los futbolistas</c:v>
                </c:pt>
                <c:pt idx="14">
                  <c:v>Actividad en redes sociales</c:v>
                </c:pt>
                <c:pt idx="15">
                  <c:v>Twitter/página de red social del futbolista</c:v>
                </c:pt>
                <c:pt idx="16">
                  <c:v>Otros</c:v>
                </c:pt>
                <c:pt idx="17">
                  <c:v>No recuerdo ninguna</c:v>
                </c:pt>
              </c:strCache>
            </c:strRef>
          </c:cat>
          <c:val>
            <c:numRef>
              <c:f>Sheet1!$B$2:$B$19</c:f>
              <c:numCache>
                <c:formatCode>0%</c:formatCode>
                <c:ptCount val="18"/>
                <c:pt idx="0">
                  <c:v>0.655</c:v>
                </c:pt>
                <c:pt idx="1">
                  <c:v>0.345</c:v>
                </c:pt>
                <c:pt idx="2">
                  <c:v>0.361</c:v>
                </c:pt>
                <c:pt idx="3">
                  <c:v>0.453</c:v>
                </c:pt>
                <c:pt idx="4">
                  <c:v>0.18</c:v>
                </c:pt>
                <c:pt idx="5">
                  <c:v>0.149</c:v>
                </c:pt>
                <c:pt idx="6">
                  <c:v>0.231</c:v>
                </c:pt>
                <c:pt idx="7">
                  <c:v>0.364</c:v>
                </c:pt>
                <c:pt idx="8">
                  <c:v>0.323</c:v>
                </c:pt>
                <c:pt idx="9">
                  <c:v>0.215</c:v>
                </c:pt>
                <c:pt idx="10">
                  <c:v>0.199</c:v>
                </c:pt>
                <c:pt idx="11">
                  <c:v>0.161</c:v>
                </c:pt>
                <c:pt idx="12">
                  <c:v>0.228</c:v>
                </c:pt>
                <c:pt idx="13">
                  <c:v>0.206</c:v>
                </c:pt>
                <c:pt idx="14">
                  <c:v>0.168</c:v>
                </c:pt>
                <c:pt idx="15">
                  <c:v>0.127</c:v>
                </c:pt>
                <c:pt idx="16">
                  <c:v>0.0</c:v>
                </c:pt>
                <c:pt idx="17">
                  <c:v>0.076</c:v>
                </c:pt>
              </c:numCache>
            </c:numRef>
          </c:val>
        </c:ser>
        <c:dLbls>
          <c:showLegendKey val="0"/>
          <c:showVal val="0"/>
          <c:showCatName val="0"/>
          <c:showSerName val="0"/>
          <c:showPercent val="0"/>
          <c:showBubbleSize val="0"/>
        </c:dLbls>
        <c:gapWidth val="23"/>
        <c:axId val="1942228136"/>
        <c:axId val="1942092904"/>
      </c:barChart>
      <c:catAx>
        <c:axId val="1942228136"/>
        <c:scaling>
          <c:orientation val="maxMin"/>
        </c:scaling>
        <c:delete val="0"/>
        <c:axPos val="l"/>
        <c:majorTickMark val="none"/>
        <c:minorTickMark val="none"/>
        <c:tickLblPos val="nextTo"/>
        <c:spPr>
          <a:ln>
            <a:solidFill>
              <a:schemeClr val="bg1"/>
            </a:solidFill>
          </a:ln>
        </c:spPr>
        <c:crossAx val="1942092904"/>
        <c:crosses val="autoZero"/>
        <c:auto val="1"/>
        <c:lblAlgn val="ctr"/>
        <c:lblOffset val="100"/>
        <c:noMultiLvlLbl val="0"/>
      </c:catAx>
      <c:valAx>
        <c:axId val="1942092904"/>
        <c:scaling>
          <c:orientation val="minMax"/>
        </c:scaling>
        <c:delete val="1"/>
        <c:axPos val="t"/>
        <c:numFmt formatCode="0%" sourceLinked="1"/>
        <c:majorTickMark val="none"/>
        <c:minorTickMark val="none"/>
        <c:tickLblPos val="nextTo"/>
        <c:crossAx val="194222813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3"/>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relacionados con la Copa Mundial</c:v>
                </c:pt>
                <c:pt idx="11">
                  <c:v>Merchandising</c:v>
                </c:pt>
                <c:pt idx="12">
                  <c:v>Publicidad en juegos para PC</c:v>
                </c:pt>
                <c:pt idx="13">
                  <c:v>Vestuario de los futbolistas</c:v>
                </c:pt>
                <c:pt idx="14">
                  <c:v>Actividad en redes sociales</c:v>
                </c:pt>
                <c:pt idx="15">
                  <c:v>Twitter/página de red social del futbolista</c:v>
                </c:pt>
                <c:pt idx="16">
                  <c:v>Otros</c:v>
                </c:pt>
                <c:pt idx="17">
                  <c:v>No recuerdo ninguna</c:v>
                </c:pt>
              </c:strCache>
            </c:strRef>
          </c:cat>
          <c:val>
            <c:numRef>
              <c:f>Sheet1!$B$2:$B$19</c:f>
              <c:numCache>
                <c:formatCode>0%</c:formatCode>
                <c:ptCount val="18"/>
                <c:pt idx="0">
                  <c:v>0.615</c:v>
                </c:pt>
                <c:pt idx="1">
                  <c:v>0.318</c:v>
                </c:pt>
                <c:pt idx="2">
                  <c:v>0.379</c:v>
                </c:pt>
                <c:pt idx="3">
                  <c:v>0.379</c:v>
                </c:pt>
                <c:pt idx="4">
                  <c:v>0.14</c:v>
                </c:pt>
                <c:pt idx="5">
                  <c:v>0.175</c:v>
                </c:pt>
                <c:pt idx="6">
                  <c:v>0.22</c:v>
                </c:pt>
                <c:pt idx="7">
                  <c:v>0.299</c:v>
                </c:pt>
                <c:pt idx="8">
                  <c:v>0.283</c:v>
                </c:pt>
                <c:pt idx="9">
                  <c:v>0.239</c:v>
                </c:pt>
                <c:pt idx="10">
                  <c:v>0.159</c:v>
                </c:pt>
                <c:pt idx="11">
                  <c:v>0.188</c:v>
                </c:pt>
                <c:pt idx="12">
                  <c:v>0.137</c:v>
                </c:pt>
                <c:pt idx="13">
                  <c:v>0.102</c:v>
                </c:pt>
                <c:pt idx="14">
                  <c:v>0.162</c:v>
                </c:pt>
                <c:pt idx="15">
                  <c:v>0.118</c:v>
                </c:pt>
                <c:pt idx="16">
                  <c:v>0.006</c:v>
                </c:pt>
                <c:pt idx="17">
                  <c:v>0.073</c:v>
                </c:pt>
              </c:numCache>
            </c:numRef>
          </c:val>
        </c:ser>
        <c:dLbls>
          <c:showLegendKey val="0"/>
          <c:showVal val="0"/>
          <c:showCatName val="0"/>
          <c:showSerName val="0"/>
          <c:showPercent val="0"/>
          <c:showBubbleSize val="0"/>
        </c:dLbls>
        <c:gapWidth val="23"/>
        <c:axId val="1954314312"/>
        <c:axId val="1954317688"/>
      </c:barChart>
      <c:catAx>
        <c:axId val="1954314312"/>
        <c:scaling>
          <c:orientation val="maxMin"/>
        </c:scaling>
        <c:delete val="0"/>
        <c:axPos val="l"/>
        <c:majorTickMark val="none"/>
        <c:minorTickMark val="none"/>
        <c:tickLblPos val="nextTo"/>
        <c:spPr>
          <a:ln>
            <a:solidFill>
              <a:schemeClr val="bg1"/>
            </a:solidFill>
          </a:ln>
        </c:spPr>
        <c:crossAx val="1954317688"/>
        <c:crosses val="autoZero"/>
        <c:auto val="1"/>
        <c:lblAlgn val="ctr"/>
        <c:lblOffset val="100"/>
        <c:noMultiLvlLbl val="0"/>
      </c:catAx>
      <c:valAx>
        <c:axId val="1954317688"/>
        <c:scaling>
          <c:orientation val="minMax"/>
        </c:scaling>
        <c:delete val="1"/>
        <c:axPos val="t"/>
        <c:numFmt formatCode="0%" sourceLinked="1"/>
        <c:majorTickMark val="none"/>
        <c:minorTickMark val="none"/>
        <c:tickLblPos val="nextTo"/>
        <c:crossAx val="1954314312"/>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3"/>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relacionados con la Copa Mundial</c:v>
                </c:pt>
                <c:pt idx="11">
                  <c:v>Merchandising</c:v>
                </c:pt>
                <c:pt idx="12">
                  <c:v>Publicidad en juegos para PC</c:v>
                </c:pt>
                <c:pt idx="13">
                  <c:v>Vestuario de los futbolistas</c:v>
                </c:pt>
                <c:pt idx="14">
                  <c:v>Actividad en redes sociales</c:v>
                </c:pt>
                <c:pt idx="15">
                  <c:v>Twitter/página de red social del futbolista</c:v>
                </c:pt>
                <c:pt idx="16">
                  <c:v>Otros</c:v>
                </c:pt>
                <c:pt idx="17">
                  <c:v>No recuerdo ninguna</c:v>
                </c:pt>
              </c:strCache>
            </c:strRef>
          </c:cat>
          <c:val>
            <c:numRef>
              <c:f>Sheet1!$B$2:$B$19</c:f>
              <c:numCache>
                <c:formatCode>0%</c:formatCode>
                <c:ptCount val="18"/>
                <c:pt idx="0">
                  <c:v>0.773</c:v>
                </c:pt>
                <c:pt idx="1">
                  <c:v>0.469</c:v>
                </c:pt>
                <c:pt idx="2">
                  <c:v>0.57</c:v>
                </c:pt>
                <c:pt idx="3">
                  <c:v>0.547</c:v>
                </c:pt>
                <c:pt idx="4">
                  <c:v>0.216</c:v>
                </c:pt>
                <c:pt idx="5">
                  <c:v>0.289</c:v>
                </c:pt>
                <c:pt idx="6">
                  <c:v>0.33</c:v>
                </c:pt>
                <c:pt idx="7">
                  <c:v>0.46</c:v>
                </c:pt>
                <c:pt idx="8">
                  <c:v>0.467</c:v>
                </c:pt>
                <c:pt idx="9">
                  <c:v>0.283</c:v>
                </c:pt>
                <c:pt idx="10">
                  <c:v>0.328</c:v>
                </c:pt>
                <c:pt idx="11">
                  <c:v>0.341</c:v>
                </c:pt>
                <c:pt idx="12">
                  <c:v>0.171</c:v>
                </c:pt>
                <c:pt idx="13">
                  <c:v>0.3</c:v>
                </c:pt>
                <c:pt idx="14">
                  <c:v>0.263</c:v>
                </c:pt>
                <c:pt idx="15">
                  <c:v>0.153</c:v>
                </c:pt>
                <c:pt idx="16">
                  <c:v>0.004</c:v>
                </c:pt>
                <c:pt idx="17">
                  <c:v>0.032</c:v>
                </c:pt>
              </c:numCache>
            </c:numRef>
          </c:val>
        </c:ser>
        <c:dLbls>
          <c:showLegendKey val="0"/>
          <c:showVal val="0"/>
          <c:showCatName val="0"/>
          <c:showSerName val="0"/>
          <c:showPercent val="0"/>
          <c:showBubbleSize val="0"/>
        </c:dLbls>
        <c:gapWidth val="23"/>
        <c:axId val="1942063848"/>
        <c:axId val="1955281800"/>
      </c:barChart>
      <c:catAx>
        <c:axId val="1942063848"/>
        <c:scaling>
          <c:orientation val="maxMin"/>
        </c:scaling>
        <c:delete val="0"/>
        <c:axPos val="l"/>
        <c:majorTickMark val="none"/>
        <c:minorTickMark val="none"/>
        <c:tickLblPos val="nextTo"/>
        <c:spPr>
          <a:ln>
            <a:solidFill>
              <a:schemeClr val="bg1"/>
            </a:solidFill>
          </a:ln>
        </c:spPr>
        <c:crossAx val="1955281800"/>
        <c:crosses val="autoZero"/>
        <c:auto val="1"/>
        <c:lblAlgn val="ctr"/>
        <c:lblOffset val="100"/>
        <c:noMultiLvlLbl val="0"/>
      </c:catAx>
      <c:valAx>
        <c:axId val="1955281800"/>
        <c:scaling>
          <c:orientation val="minMax"/>
        </c:scaling>
        <c:delete val="1"/>
        <c:axPos val="t"/>
        <c:numFmt formatCode="0%" sourceLinked="1"/>
        <c:majorTickMark val="none"/>
        <c:minorTickMark val="none"/>
        <c:tickLblPos val="nextTo"/>
        <c:crossAx val="1942063848"/>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3"/>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relacionados con la Copa Mundial</c:v>
                </c:pt>
                <c:pt idx="11">
                  <c:v>Merchandising</c:v>
                </c:pt>
                <c:pt idx="12">
                  <c:v>Publicidad en juegos para PC</c:v>
                </c:pt>
                <c:pt idx="13">
                  <c:v>Vestuario de los futbolistas</c:v>
                </c:pt>
                <c:pt idx="14">
                  <c:v>Actividad en redes sociales</c:v>
                </c:pt>
                <c:pt idx="15">
                  <c:v>Twitter/página de red social del futbolista</c:v>
                </c:pt>
                <c:pt idx="16">
                  <c:v>Otros</c:v>
                </c:pt>
                <c:pt idx="17">
                  <c:v>No recuerdo ninguna</c:v>
                </c:pt>
              </c:strCache>
            </c:strRef>
          </c:cat>
          <c:val>
            <c:numRef>
              <c:f>Sheet1!$B$2:$B$19</c:f>
              <c:numCache>
                <c:formatCode>0%</c:formatCode>
                <c:ptCount val="18"/>
                <c:pt idx="0">
                  <c:v>0.705</c:v>
                </c:pt>
                <c:pt idx="1">
                  <c:v>0.381</c:v>
                </c:pt>
                <c:pt idx="2">
                  <c:v>0.443</c:v>
                </c:pt>
                <c:pt idx="3">
                  <c:v>0.487</c:v>
                </c:pt>
                <c:pt idx="4">
                  <c:v>0.174</c:v>
                </c:pt>
                <c:pt idx="5">
                  <c:v>0.214</c:v>
                </c:pt>
                <c:pt idx="6">
                  <c:v>0.281</c:v>
                </c:pt>
                <c:pt idx="7">
                  <c:v>0.413</c:v>
                </c:pt>
                <c:pt idx="8">
                  <c:v>0.407</c:v>
                </c:pt>
                <c:pt idx="9">
                  <c:v>0.257</c:v>
                </c:pt>
                <c:pt idx="10">
                  <c:v>0.242</c:v>
                </c:pt>
                <c:pt idx="11">
                  <c:v>0.196</c:v>
                </c:pt>
                <c:pt idx="12">
                  <c:v>0.146</c:v>
                </c:pt>
                <c:pt idx="13">
                  <c:v>0.244</c:v>
                </c:pt>
                <c:pt idx="14">
                  <c:v>0.202</c:v>
                </c:pt>
                <c:pt idx="15">
                  <c:v>0.118</c:v>
                </c:pt>
                <c:pt idx="16">
                  <c:v>0.002</c:v>
                </c:pt>
                <c:pt idx="17">
                  <c:v>0.05</c:v>
                </c:pt>
              </c:numCache>
            </c:numRef>
          </c:val>
        </c:ser>
        <c:dLbls>
          <c:showLegendKey val="0"/>
          <c:showVal val="0"/>
          <c:showCatName val="0"/>
          <c:showSerName val="0"/>
          <c:showPercent val="0"/>
          <c:showBubbleSize val="0"/>
        </c:dLbls>
        <c:gapWidth val="23"/>
        <c:axId val="1948020264"/>
        <c:axId val="1948588024"/>
      </c:barChart>
      <c:catAx>
        <c:axId val="1948020264"/>
        <c:scaling>
          <c:orientation val="maxMin"/>
        </c:scaling>
        <c:delete val="0"/>
        <c:axPos val="l"/>
        <c:majorTickMark val="none"/>
        <c:minorTickMark val="none"/>
        <c:tickLblPos val="nextTo"/>
        <c:spPr>
          <a:ln>
            <a:solidFill>
              <a:schemeClr val="bg1"/>
            </a:solidFill>
          </a:ln>
        </c:spPr>
        <c:crossAx val="1948588024"/>
        <c:crosses val="autoZero"/>
        <c:auto val="1"/>
        <c:lblAlgn val="ctr"/>
        <c:lblOffset val="100"/>
        <c:noMultiLvlLbl val="0"/>
      </c:catAx>
      <c:valAx>
        <c:axId val="1948588024"/>
        <c:scaling>
          <c:orientation val="minMax"/>
        </c:scaling>
        <c:delete val="1"/>
        <c:axPos val="t"/>
        <c:numFmt formatCode="0%" sourceLinked="1"/>
        <c:majorTickMark val="none"/>
        <c:minorTickMark val="none"/>
        <c:tickLblPos val="nextTo"/>
        <c:crossAx val="1948020264"/>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General</c:formatCode>
                <c:ptCount val="18"/>
              </c:numCache>
            </c:numRef>
          </c:val>
        </c:ser>
        <c:dLbls>
          <c:showLegendKey val="0"/>
          <c:showVal val="0"/>
          <c:showCatName val="0"/>
          <c:showSerName val="0"/>
          <c:showPercent val="0"/>
          <c:showBubbleSize val="0"/>
        </c:dLbls>
        <c:gapWidth val="23"/>
        <c:axId val="1954391400"/>
        <c:axId val="1954326152"/>
      </c:barChart>
      <c:catAx>
        <c:axId val="1954391400"/>
        <c:scaling>
          <c:orientation val="maxMin"/>
        </c:scaling>
        <c:delete val="0"/>
        <c:axPos val="l"/>
        <c:majorTickMark val="none"/>
        <c:minorTickMark val="none"/>
        <c:tickLblPos val="nextTo"/>
        <c:spPr>
          <a:ln>
            <a:solidFill>
              <a:schemeClr val="bg1"/>
            </a:solidFill>
          </a:ln>
        </c:spPr>
        <c:crossAx val="1954326152"/>
        <c:crosses val="autoZero"/>
        <c:auto val="1"/>
        <c:lblAlgn val="ctr"/>
        <c:lblOffset val="100"/>
        <c:noMultiLvlLbl val="0"/>
      </c:catAx>
      <c:valAx>
        <c:axId val="1954326152"/>
        <c:scaling>
          <c:orientation val="minMax"/>
        </c:scaling>
        <c:delete val="1"/>
        <c:axPos val="t"/>
        <c:numFmt formatCode="General" sourceLinked="1"/>
        <c:majorTickMark val="none"/>
        <c:minorTickMark val="none"/>
        <c:tickLblPos val="nextTo"/>
        <c:crossAx val="195439140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3"/>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0.46</c:v>
                </c:pt>
                <c:pt idx="1">
                  <c:v>0.21</c:v>
                </c:pt>
                <c:pt idx="2">
                  <c:v>0.23</c:v>
                </c:pt>
                <c:pt idx="3">
                  <c:v>0.39</c:v>
                </c:pt>
                <c:pt idx="4">
                  <c:v>0.04</c:v>
                </c:pt>
                <c:pt idx="5">
                  <c:v>0.04</c:v>
                </c:pt>
                <c:pt idx="6">
                  <c:v>0.17</c:v>
                </c:pt>
                <c:pt idx="7">
                  <c:v>0.23</c:v>
                </c:pt>
                <c:pt idx="8">
                  <c:v>0.23</c:v>
                </c:pt>
                <c:pt idx="9">
                  <c:v>0.11</c:v>
                </c:pt>
                <c:pt idx="10">
                  <c:v>0.17</c:v>
                </c:pt>
                <c:pt idx="11">
                  <c:v>0.03</c:v>
                </c:pt>
                <c:pt idx="12">
                  <c:v>0.06</c:v>
                </c:pt>
                <c:pt idx="13">
                  <c:v>0.07</c:v>
                </c:pt>
                <c:pt idx="14">
                  <c:v>0.18</c:v>
                </c:pt>
                <c:pt idx="15">
                  <c:v>0.109</c:v>
                </c:pt>
                <c:pt idx="16">
                  <c:v>0.002</c:v>
                </c:pt>
                <c:pt idx="17">
                  <c:v>0.25</c:v>
                </c:pt>
              </c:numCache>
            </c:numRef>
          </c:val>
        </c:ser>
        <c:dLbls>
          <c:showLegendKey val="0"/>
          <c:showVal val="0"/>
          <c:showCatName val="0"/>
          <c:showSerName val="0"/>
          <c:showPercent val="0"/>
          <c:showBubbleSize val="0"/>
        </c:dLbls>
        <c:gapWidth val="23"/>
        <c:axId val="2057528952"/>
        <c:axId val="2063019688"/>
      </c:barChart>
      <c:catAx>
        <c:axId val="2057528952"/>
        <c:scaling>
          <c:orientation val="maxMin"/>
        </c:scaling>
        <c:delete val="0"/>
        <c:axPos val="l"/>
        <c:numFmt formatCode="General" sourceLinked="0"/>
        <c:majorTickMark val="none"/>
        <c:minorTickMark val="none"/>
        <c:tickLblPos val="nextTo"/>
        <c:spPr>
          <a:ln>
            <a:solidFill>
              <a:schemeClr val="bg1"/>
            </a:solidFill>
          </a:ln>
        </c:spPr>
        <c:crossAx val="2063019688"/>
        <c:crosses val="autoZero"/>
        <c:auto val="1"/>
        <c:lblAlgn val="ctr"/>
        <c:lblOffset val="100"/>
        <c:noMultiLvlLbl val="0"/>
      </c:catAx>
      <c:valAx>
        <c:axId val="2063019688"/>
        <c:scaling>
          <c:orientation val="minMax"/>
        </c:scaling>
        <c:delete val="1"/>
        <c:axPos val="t"/>
        <c:numFmt formatCode="0%" sourceLinked="1"/>
        <c:majorTickMark val="none"/>
        <c:minorTickMark val="none"/>
        <c:tickLblPos val="nextTo"/>
        <c:crossAx val="2057528952"/>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325657877866873"/>
          <c:y val="0.091539508438737"/>
          <c:w val="0.86973684885325"/>
          <c:h val="0.81692098312252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chemeClr val="tx2"/>
              </a:solidFill>
            </c:spPr>
          </c:dPt>
          <c:dPt>
            <c:idx val="1"/>
            <c:invertIfNegative val="0"/>
            <c:bubble3D val="0"/>
            <c:spPr>
              <a:solidFill>
                <a:schemeClr val="accent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chemeClr val="accent6"/>
              </a:solidFill>
            </c:spPr>
          </c:dPt>
          <c:dPt>
            <c:idx val="7"/>
            <c:invertIfNegative val="0"/>
            <c:bubble3D val="0"/>
            <c:spPr>
              <a:solidFill>
                <a:srgbClr val="CCCC00"/>
              </a:solidFill>
            </c:spPr>
          </c:dPt>
          <c:dLbls>
            <c:dLbl>
              <c:idx val="1"/>
              <c:layout>
                <c:manualLayout>
                  <c:x val="-0.0759515403148407"/>
                  <c:y val="0.0"/>
                </c:manualLayout>
              </c:layout>
              <c:dLblPos val="outEnd"/>
              <c:showLegendKey val="0"/>
              <c:showVal val="1"/>
              <c:showCatName val="0"/>
              <c:showSerName val="0"/>
              <c:showPercent val="0"/>
              <c:showBubbleSize val="0"/>
            </c:dLbl>
            <c:dLbl>
              <c:idx val="2"/>
              <c:layout>
                <c:manualLayout>
                  <c:x val="-0.0759515403148407"/>
                  <c:y val="0.0"/>
                </c:manualLayout>
              </c:layout>
              <c:dLblPos val="outEnd"/>
              <c:showLegendKey val="0"/>
              <c:showVal val="1"/>
              <c:showCatName val="0"/>
              <c:showSerName val="0"/>
              <c:showPercent val="0"/>
              <c:showBubbleSize val="0"/>
            </c:dLbl>
            <c:dLbl>
              <c:idx val="3"/>
              <c:spPr/>
              <c:txPr>
                <a:bodyPr/>
                <a:lstStyle/>
                <a:p>
                  <a:pPr>
                    <a:defRPr sz="800" b="0">
                      <a:solidFill>
                        <a:schemeClr val="tx1"/>
                      </a:solidFill>
                      <a:latin typeface="+mj-lt"/>
                    </a:defRPr>
                  </a:pPr>
                  <a:endParaRPr lang="es-ES"/>
                </a:p>
              </c:txPr>
              <c:dLblPos val="inEnd"/>
              <c:showLegendKey val="0"/>
              <c:showVal val="1"/>
              <c:showCatName val="0"/>
              <c:showSerName val="0"/>
              <c:showPercent val="0"/>
              <c:showBubbleSize val="0"/>
            </c:dLbl>
            <c:dLbl>
              <c:idx val="6"/>
              <c:layout>
                <c:manualLayout>
                  <c:x val="-0.0754785919558574"/>
                  <c:y val="0.000831944791907597"/>
                </c:manualLayout>
              </c:layout>
              <c:dLblPos val="outEnd"/>
              <c:showLegendKey val="0"/>
              <c:showVal val="1"/>
              <c:showCatName val="0"/>
              <c:showSerName val="0"/>
              <c:showPercent val="0"/>
              <c:showBubbleSize val="0"/>
            </c:dLbl>
            <c:dLbl>
              <c:idx val="7"/>
              <c:layout>
                <c:manualLayout>
                  <c:x val="-0.0526644968574131"/>
                  <c:y val="0.0"/>
                </c:manualLayout>
              </c:layout>
              <c:dLblPos val="outEnd"/>
              <c:showLegendKey val="0"/>
              <c:showVal val="1"/>
              <c:showCatName val="0"/>
              <c:showSerName val="0"/>
              <c:showPercent val="0"/>
              <c:showBubbleSize val="0"/>
            </c:dLbl>
            <c:txPr>
              <a:bodyPr/>
              <a:lstStyle/>
              <a:p>
                <a:pPr>
                  <a:defRPr sz="800" b="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Sheet1!$A$2:$A$9</c:f>
              <c:strCache>
                <c:ptCount val="4"/>
                <c:pt idx="0">
                  <c:v>Category 1</c:v>
                </c:pt>
                <c:pt idx="1">
                  <c:v>Category 2</c:v>
                </c:pt>
                <c:pt idx="2">
                  <c:v>Category 3</c:v>
                </c:pt>
                <c:pt idx="3">
                  <c:v>Category 4</c:v>
                </c:pt>
              </c:strCache>
            </c:strRef>
          </c:cat>
          <c:val>
            <c:numRef>
              <c:f>Sheet1!$B$2:$B$9</c:f>
              <c:numCache>
                <c:formatCode>0%</c:formatCode>
                <c:ptCount val="8"/>
                <c:pt idx="0">
                  <c:v>0.415</c:v>
                </c:pt>
                <c:pt idx="1">
                  <c:v>0.183</c:v>
                </c:pt>
                <c:pt idx="2">
                  <c:v>0.09</c:v>
                </c:pt>
                <c:pt idx="3">
                  <c:v>0.382</c:v>
                </c:pt>
                <c:pt idx="4">
                  <c:v>0.419</c:v>
                </c:pt>
                <c:pt idx="5">
                  <c:v>0.279</c:v>
                </c:pt>
                <c:pt idx="6">
                  <c:v>0.12</c:v>
                </c:pt>
                <c:pt idx="7">
                  <c:v>0.033</c:v>
                </c:pt>
              </c:numCache>
            </c:numRef>
          </c:val>
        </c:ser>
        <c:dLbls>
          <c:showLegendKey val="0"/>
          <c:showVal val="0"/>
          <c:showCatName val="0"/>
          <c:showSerName val="0"/>
          <c:showPercent val="0"/>
          <c:showBubbleSize val="0"/>
        </c:dLbls>
        <c:gapWidth val="30"/>
        <c:axId val="1952257928"/>
        <c:axId val="1952260904"/>
      </c:barChart>
      <c:catAx>
        <c:axId val="1952257928"/>
        <c:scaling>
          <c:orientation val="maxMin"/>
        </c:scaling>
        <c:delete val="1"/>
        <c:axPos val="l"/>
        <c:majorTickMark val="out"/>
        <c:minorTickMark val="none"/>
        <c:tickLblPos val="nextTo"/>
        <c:crossAx val="1952260904"/>
        <c:crosses val="autoZero"/>
        <c:auto val="1"/>
        <c:lblAlgn val="ctr"/>
        <c:lblOffset val="100"/>
        <c:noMultiLvlLbl val="0"/>
      </c:catAx>
      <c:valAx>
        <c:axId val="1952260904"/>
        <c:scaling>
          <c:orientation val="minMax"/>
        </c:scaling>
        <c:delete val="1"/>
        <c:axPos val="t"/>
        <c:numFmt formatCode="0%" sourceLinked="1"/>
        <c:majorTickMark val="out"/>
        <c:minorTickMark val="none"/>
        <c:tickLblPos val="nextTo"/>
        <c:crossAx val="195225792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43.0</c:v>
                </c:pt>
                <c:pt idx="1">
                  <c:v>57.0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1"/>
            <c:bubble3D val="0"/>
            <c:spPr>
              <a:solidFill>
                <a:schemeClr val="accent6"/>
              </a:solidFill>
            </c:spPr>
          </c:dPt>
          <c:dLbls>
            <c:dLbl>
              <c:idx val="2"/>
              <c:spPr/>
              <c:txPr>
                <a:bodyPr/>
                <a:lstStyle/>
                <a:p>
                  <a:pPr>
                    <a:defRPr sz="500">
                      <a:solidFill>
                        <a:schemeClr val="tx2"/>
                      </a:solidFill>
                    </a:defRPr>
                  </a:pPr>
                  <a:endParaRPr lang="es-ES"/>
                </a:p>
              </c:txPr>
              <c:showLegendKey val="0"/>
              <c:showVal val="1"/>
              <c:showCatName val="0"/>
              <c:showSerName val="0"/>
              <c:showPercent val="0"/>
              <c:showBubbleSize val="0"/>
            </c:dLbl>
            <c:txPr>
              <a:bodyPr/>
              <a:lstStyle/>
              <a:p>
                <a:pPr>
                  <a:defRPr sz="500">
                    <a:solidFill>
                      <a:schemeClr val="bg1"/>
                    </a:solidFill>
                  </a:defRPr>
                </a:pPr>
                <a:endParaRPr lang="es-ES"/>
              </a:p>
            </c:txPr>
            <c:showLegendKey val="0"/>
            <c:showVal val="1"/>
            <c:showCatName val="0"/>
            <c:showSerName val="0"/>
            <c:showPercent val="0"/>
            <c:showBubbleSize val="0"/>
            <c:showLeaderLines val="1"/>
          </c:dLbls>
          <c:cat>
            <c:strRef>
              <c:f>Sheet1!$A$2:$A$6</c:f>
              <c:strCache>
                <c:ptCount val="5"/>
                <c:pt idx="0">
                  <c:v>16-24 años</c:v>
                </c:pt>
                <c:pt idx="1">
                  <c:v>25-34 años</c:v>
                </c:pt>
                <c:pt idx="2">
                  <c:v>35-44 años</c:v>
                </c:pt>
                <c:pt idx="3">
                  <c:v>45-54 años</c:v>
                </c:pt>
                <c:pt idx="4">
                  <c:v>55+ años</c:v>
                </c:pt>
              </c:strCache>
            </c:strRef>
          </c:cat>
          <c:val>
            <c:numRef>
              <c:f>Sheet1!$B$2:$B$6</c:f>
              <c:numCache>
                <c:formatCode>0%</c:formatCode>
                <c:ptCount val="5"/>
                <c:pt idx="0">
                  <c:v>0.07</c:v>
                </c:pt>
                <c:pt idx="1">
                  <c:v>0.219</c:v>
                </c:pt>
                <c:pt idx="2">
                  <c:v>0.233</c:v>
                </c:pt>
                <c:pt idx="3">
                  <c:v>0.169</c:v>
                </c:pt>
                <c:pt idx="4">
                  <c:v>0.31</c:v>
                </c:pt>
              </c:numCache>
            </c:numRef>
          </c:val>
        </c:ser>
        <c:dLbls>
          <c:showLegendKey val="0"/>
          <c:showVal val="0"/>
          <c:showCatName val="0"/>
          <c:showSerName val="0"/>
          <c:showPercent val="0"/>
          <c:showBubbleSize val="0"/>
          <c:showLeaderLines val="1"/>
        </c:dLbls>
        <c:firstSliceAng val="0"/>
        <c:holeSize val="50"/>
      </c:doughnutChart>
    </c:plotArea>
    <c:legend>
      <c:legendPos val="r"/>
      <c:layout>
        <c:manualLayout>
          <c:xMode val="edge"/>
          <c:yMode val="edge"/>
          <c:x val="0.504869411028981"/>
          <c:y val="0.263752393183879"/>
          <c:w val="0.451966700200816"/>
          <c:h val="0.487625735230169"/>
        </c:manualLayout>
      </c:layout>
      <c:overlay val="0"/>
      <c:txPr>
        <a:bodyPr/>
        <a:lstStyle/>
        <a:p>
          <a:pPr>
            <a:spcBef>
              <a:spcPts val="0"/>
            </a:spcBef>
            <a:defRPr sz="600">
              <a:solidFill>
                <a:schemeClr val="bg1"/>
              </a:solidFill>
            </a:defRPr>
          </a:pPr>
          <a:endParaRPr lang="es-ES"/>
        </a:p>
      </c:txPr>
    </c:legend>
    <c:plotVisOnly val="1"/>
    <c:dispBlanksAs val="gap"/>
    <c:showDLblsOverMax val="0"/>
  </c:chart>
  <c:txPr>
    <a:bodyPr/>
    <a:lstStyle/>
    <a:p>
      <a:pPr>
        <a:defRPr sz="1800"/>
      </a:pPr>
      <a:endParaRPr lang="es-ES"/>
    </a:p>
  </c:txPr>
  <c:externalData r:id="rId1">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6"/>
              </a:solidFill>
            </c:spPr>
          </c:dPt>
          <c:dPt>
            <c:idx val="1"/>
            <c:bubble3D val="0"/>
            <c:spPr>
              <a:solidFill>
                <a:schemeClr val="accent5">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80.0</c:v>
                </c:pt>
                <c:pt idx="1">
                  <c:v>20.0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1"/>
              </a:solidFill>
            </c:spPr>
          </c:dPt>
          <c:dPt>
            <c:idx val="1"/>
            <c:bubble3D val="0"/>
            <c:spPr>
              <a:solidFill>
                <a:schemeClr val="accent5">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48.0</c:v>
                </c:pt>
                <c:pt idx="1">
                  <c:v>52.0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c:spPr>
          </c:dPt>
          <c:dPt>
            <c:idx val="1"/>
            <c:bubble3D val="0"/>
            <c:spPr>
              <a:solidFill>
                <a:schemeClr val="accent5">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55.0</c:v>
                </c:pt>
                <c:pt idx="1">
                  <c:v>45.0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barChart>
        <c:barDir val="col"/>
        <c:grouping val="clustered"/>
        <c:varyColors val="0"/>
        <c:ser>
          <c:idx val="0"/>
          <c:order val="0"/>
          <c:tx>
            <c:strRef>
              <c:f>Sheet1!$B$1</c:f>
              <c:strCache>
                <c:ptCount val="1"/>
                <c:pt idx="0">
                  <c:v>Series 1</c:v>
                </c:pt>
              </c:strCache>
            </c:strRef>
          </c:tx>
          <c:spPr>
            <a:noFill/>
          </c:spPr>
          <c:invertIfNegative val="0"/>
          <c:dLbls>
            <c:dLbl>
              <c:idx val="0"/>
              <c:delete val="1"/>
            </c:dLbl>
            <c:dLbl>
              <c:idx val="1"/>
              <c:layout>
                <c:manualLayout>
                  <c:x val="0.00738764481268872"/>
                  <c:y val="-0.00846404339052658"/>
                </c:manualLayout>
              </c:layout>
              <c:showLegendKey val="0"/>
              <c:showVal val="1"/>
              <c:showCatName val="0"/>
              <c:showSerName val="0"/>
              <c:showPercent val="0"/>
              <c:showBubbleSize val="0"/>
            </c:dLbl>
            <c:txPr>
              <a:bodyPr/>
              <a:lstStyle/>
              <a:p>
                <a:pPr>
                  <a:defRPr sz="600" b="1"/>
                </a:pPr>
                <a:endParaRPr lang="es-ES"/>
              </a:p>
            </c:txPr>
            <c:showLegendKey val="0"/>
            <c:showVal val="1"/>
            <c:showCatName val="0"/>
            <c:showSerName val="0"/>
            <c:showPercent val="0"/>
            <c:showBubbleSize val="0"/>
            <c:showLeaderLines val="0"/>
          </c:dLbls>
          <c:cat>
            <c:strRef>
              <c:f>Sheet1!$A$2</c:f>
              <c:strCache>
                <c:ptCount val="1"/>
                <c:pt idx="0">
                  <c:v>Gran interés en fútbol 2014</c:v>
                </c:pt>
              </c:strCache>
            </c:strRef>
          </c:cat>
          <c:val>
            <c:numRef>
              <c:f>Sheet1!$B$2</c:f>
              <c:numCache>
                <c:formatCode>0%</c:formatCode>
                <c:ptCount val="1"/>
                <c:pt idx="0">
                  <c:v>0.635</c:v>
                </c:pt>
              </c:numCache>
            </c:numRef>
          </c:val>
        </c:ser>
        <c:dLbls>
          <c:showLegendKey val="0"/>
          <c:showVal val="0"/>
          <c:showCatName val="0"/>
          <c:showSerName val="0"/>
          <c:showPercent val="0"/>
          <c:showBubbleSize val="0"/>
        </c:dLbls>
        <c:gapWidth val="150"/>
        <c:axId val="1951821880"/>
        <c:axId val="1951800952"/>
      </c:barChart>
      <c:catAx>
        <c:axId val="1951821880"/>
        <c:scaling>
          <c:orientation val="minMax"/>
        </c:scaling>
        <c:delete val="0"/>
        <c:axPos val="b"/>
        <c:majorTickMark val="out"/>
        <c:minorTickMark val="none"/>
        <c:tickLblPos val="nextTo"/>
        <c:spPr>
          <a:ln>
            <a:solidFill>
              <a:srgbClr val="CDF060"/>
            </a:solidFill>
          </a:ln>
        </c:spPr>
        <c:txPr>
          <a:bodyPr/>
          <a:lstStyle/>
          <a:p>
            <a:pPr>
              <a:defRPr sz="700"/>
            </a:pPr>
            <a:endParaRPr lang="es-ES"/>
          </a:p>
        </c:txPr>
        <c:crossAx val="1951800952"/>
        <c:crosses val="autoZero"/>
        <c:auto val="1"/>
        <c:lblAlgn val="ctr"/>
        <c:lblOffset val="100"/>
        <c:noMultiLvlLbl val="0"/>
      </c:catAx>
      <c:valAx>
        <c:axId val="1951800952"/>
        <c:scaling>
          <c:orientation val="minMax"/>
        </c:scaling>
        <c:delete val="0"/>
        <c:axPos val="l"/>
        <c:majorGridlines>
          <c:spPr>
            <a:ln>
              <a:solidFill>
                <a:schemeClr val="accent1">
                  <a:lumMod val="60000"/>
                  <a:lumOff val="40000"/>
                </a:schemeClr>
              </a:solidFill>
            </a:ln>
          </c:spPr>
        </c:majorGridlines>
        <c:numFmt formatCode="0%" sourceLinked="1"/>
        <c:majorTickMark val="out"/>
        <c:minorTickMark val="none"/>
        <c:tickLblPos val="nextTo"/>
        <c:spPr>
          <a:ln>
            <a:solidFill>
              <a:srgbClr val="CDF060"/>
            </a:solidFill>
          </a:ln>
        </c:spPr>
        <c:txPr>
          <a:bodyPr/>
          <a:lstStyle/>
          <a:p>
            <a:pPr>
              <a:defRPr b="1"/>
            </a:pPr>
            <a:endParaRPr lang="es-ES"/>
          </a:p>
        </c:txPr>
        <c:crossAx val="1951821880"/>
        <c:crosses val="autoZero"/>
        <c:crossBetween val="between"/>
      </c:valAx>
    </c:plotArea>
    <c:plotVisOnly val="1"/>
    <c:dispBlanksAs val="gap"/>
    <c:showDLblsOverMax val="0"/>
  </c:chart>
  <c:txPr>
    <a:bodyPr/>
    <a:lstStyle/>
    <a:p>
      <a:pPr>
        <a:defRPr sz="900">
          <a:solidFill>
            <a:schemeClr val="bg1"/>
          </a:solidFill>
        </a:defRPr>
      </a:pPr>
      <a:endParaRPr lang="es-ES"/>
    </a:p>
  </c:txPr>
  <c:externalData r:id="rId1">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E2231"/>
              </a:solidFill>
            </c:spPr>
          </c:dPt>
          <c:dPt>
            <c:idx val="1"/>
            <c:bubble3D val="0"/>
            <c:spPr>
              <a:solidFill>
                <a:srgbClr val="2E8E39">
                  <a:alpha val="69804"/>
                </a:srgbClr>
              </a:solidFill>
            </c:spPr>
          </c:dPt>
          <c:cat>
            <c:strRef>
              <c:f>Sheet1!$A$2:$A$3</c:f>
              <c:strCache>
                <c:ptCount val="2"/>
                <c:pt idx="0">
                  <c:v>1st Qtr</c:v>
                </c:pt>
                <c:pt idx="1">
                  <c:v>2nd Qtr</c:v>
                </c:pt>
              </c:strCache>
            </c:strRef>
          </c:cat>
          <c:val>
            <c:numRef>
              <c:f>Sheet1!$B$2:$B$3</c:f>
              <c:numCache>
                <c:formatCode>General</c:formatCode>
                <c:ptCount val="2"/>
                <c:pt idx="0">
                  <c:v>9.0</c:v>
                </c:pt>
                <c:pt idx="1">
                  <c:v>91.0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E2231"/>
              </a:solidFill>
            </c:spPr>
          </c:dPt>
          <c:dPt>
            <c:idx val="1"/>
            <c:bubble3D val="0"/>
            <c:spPr>
              <a:solidFill>
                <a:srgbClr val="2E8E39">
                  <a:alpha val="69804"/>
                </a:srgbClr>
              </a:solidFill>
            </c:spPr>
          </c:dPt>
          <c:cat>
            <c:strRef>
              <c:f>Sheet1!$A$2:$A$3</c:f>
              <c:strCache>
                <c:ptCount val="2"/>
                <c:pt idx="0">
                  <c:v>1st Qtr</c:v>
                </c:pt>
                <c:pt idx="1">
                  <c:v>2nd Qtr</c:v>
                </c:pt>
              </c:strCache>
            </c:strRef>
          </c:cat>
          <c:val>
            <c:numRef>
              <c:f>Sheet1!$B$2:$B$3</c:f>
              <c:numCache>
                <c:formatCode>General</c:formatCode>
                <c:ptCount val="2"/>
                <c:pt idx="0">
                  <c:v>34.0</c:v>
                </c:pt>
                <c:pt idx="1">
                  <c:v>66.0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E2231"/>
              </a:solidFill>
            </c:spPr>
          </c:dPt>
          <c:dPt>
            <c:idx val="1"/>
            <c:bubble3D val="0"/>
            <c:spPr>
              <a:solidFill>
                <a:srgbClr val="2E8E39">
                  <a:alpha val="69804"/>
                </a:srgbClr>
              </a:solidFill>
            </c:spPr>
          </c:dPt>
          <c:cat>
            <c:strRef>
              <c:f>Sheet1!$A$2:$A$3</c:f>
              <c:strCache>
                <c:ptCount val="2"/>
                <c:pt idx="0">
                  <c:v>1st Qtr</c:v>
                </c:pt>
                <c:pt idx="1">
                  <c:v>2nd Qtr</c:v>
                </c:pt>
              </c:strCache>
            </c:strRef>
          </c:cat>
          <c:val>
            <c:numRef>
              <c:f>Sheet1!$B$2:$B$3</c:f>
              <c:numCache>
                <c:formatCode>General</c:formatCode>
                <c:ptCount val="2"/>
                <c:pt idx="0">
                  <c:v>57.0</c:v>
                </c:pt>
                <c:pt idx="1">
                  <c:v>43.0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53.0</c:v>
                </c:pt>
                <c:pt idx="1">
                  <c:v>47.0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63.0</c:v>
                </c:pt>
                <c:pt idx="1">
                  <c:v>37.0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862345679012346"/>
          <c:y val="0.019590330706378"/>
          <c:w val="0.827530864197531"/>
          <c:h val="0.832485704457494"/>
        </c:manualLayout>
      </c:layout>
      <c:barChart>
        <c:barDir val="col"/>
        <c:grouping val="clustered"/>
        <c:varyColors val="0"/>
        <c:ser>
          <c:idx val="0"/>
          <c:order val="0"/>
          <c:tx>
            <c:strRef>
              <c:f>Sheet1!$B$1</c:f>
              <c:strCache>
                <c:ptCount val="1"/>
                <c:pt idx="0">
                  <c:v>Column1</c:v>
                </c:pt>
              </c:strCache>
            </c:strRef>
          </c:tx>
          <c:spPr>
            <a:solidFill>
              <a:schemeClr val="bg1">
                <a:lumMod val="85000"/>
              </a:schemeClr>
            </a:solidFill>
          </c:spPr>
          <c:invertIfNegative val="0"/>
          <c:dPt>
            <c:idx val="0"/>
            <c:invertIfNegative val="0"/>
            <c:bubble3D val="0"/>
            <c:spPr>
              <a:solidFill>
                <a:schemeClr val="accent1"/>
              </a:solidFill>
            </c:spPr>
          </c:dPt>
          <c:dPt>
            <c:idx val="1"/>
            <c:invertIfNegative val="0"/>
            <c:bubble3D val="0"/>
            <c:spPr>
              <a:solidFill>
                <a:schemeClr val="accent2"/>
              </a:solidFill>
            </c:spPr>
          </c:dPt>
          <c:dPt>
            <c:idx val="2"/>
            <c:invertIfNegative val="0"/>
            <c:bubble3D val="0"/>
            <c:spPr>
              <a:solidFill>
                <a:schemeClr val="accent3"/>
              </a:solidFill>
            </c:spPr>
          </c:dPt>
          <c:dPt>
            <c:idx val="3"/>
            <c:invertIfNegative val="0"/>
            <c:bubble3D val="0"/>
            <c:spPr>
              <a:solidFill>
                <a:schemeClr val="accent4"/>
              </a:solidFill>
            </c:spPr>
          </c:dPt>
          <c:dPt>
            <c:idx val="4"/>
            <c:invertIfNegative val="0"/>
            <c:bubble3D val="0"/>
            <c:spPr>
              <a:solidFill>
                <a:schemeClr val="accent5"/>
              </a:solidFill>
            </c:spPr>
          </c:dPt>
          <c:dLbls>
            <c:spPr>
              <a:noFill/>
              <a:ln>
                <a:noFill/>
              </a:ln>
              <a:effectLst/>
            </c:spPr>
            <c:txPr>
              <a:bodyPr rot="-5400000" vert="horz"/>
              <a:lstStyle/>
              <a:p>
                <a:pPr>
                  <a:defRPr sz="800" b="0">
                    <a:solidFill>
                      <a:schemeClr val="bg1"/>
                    </a:solidFill>
                    <a:latin typeface="+mj-lt"/>
                  </a:defRPr>
                </a:pPr>
                <a:endParaRPr lang="es-E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16-24 </c:v>
                </c:pt>
                <c:pt idx="1">
                  <c:v>24-34 </c:v>
                </c:pt>
                <c:pt idx="2">
                  <c:v>35-44 </c:v>
                </c:pt>
                <c:pt idx="3">
                  <c:v>45-54 </c:v>
                </c:pt>
                <c:pt idx="4">
                  <c:v>55+ </c:v>
                </c:pt>
              </c:strCache>
            </c:strRef>
          </c:cat>
          <c:val>
            <c:numRef>
              <c:f>Sheet1!$B$2:$B$6</c:f>
              <c:numCache>
                <c:formatCode>0%</c:formatCode>
                <c:ptCount val="5"/>
                <c:pt idx="0">
                  <c:v>0.11</c:v>
                </c:pt>
                <c:pt idx="1">
                  <c:v>0.3</c:v>
                </c:pt>
                <c:pt idx="2">
                  <c:v>0.264</c:v>
                </c:pt>
                <c:pt idx="3">
                  <c:v>0.182</c:v>
                </c:pt>
                <c:pt idx="4">
                  <c:v>0.142</c:v>
                </c:pt>
              </c:numCache>
            </c:numRef>
          </c:val>
        </c:ser>
        <c:dLbls>
          <c:showLegendKey val="0"/>
          <c:showVal val="0"/>
          <c:showCatName val="0"/>
          <c:showSerName val="0"/>
          <c:showPercent val="0"/>
          <c:showBubbleSize val="0"/>
        </c:dLbls>
        <c:gapWidth val="64"/>
        <c:axId val="1899337560"/>
        <c:axId val="-1958334968"/>
      </c:barChart>
      <c:valAx>
        <c:axId val="-1958334968"/>
        <c:scaling>
          <c:orientation val="minMax"/>
        </c:scaling>
        <c:delete val="1"/>
        <c:axPos val="l"/>
        <c:numFmt formatCode="0%" sourceLinked="1"/>
        <c:majorTickMark val="out"/>
        <c:minorTickMark val="none"/>
        <c:tickLblPos val="nextTo"/>
        <c:crossAx val="1899337560"/>
        <c:crosses val="autoZero"/>
        <c:crossBetween val="between"/>
      </c:valAx>
      <c:catAx>
        <c:axId val="1899337560"/>
        <c:scaling>
          <c:orientation val="minMax"/>
        </c:scaling>
        <c:delete val="0"/>
        <c:axPos val="b"/>
        <c:numFmt formatCode="General" sourceLinked="0"/>
        <c:majorTickMark val="out"/>
        <c:minorTickMark val="none"/>
        <c:tickLblPos val="nextTo"/>
        <c:spPr>
          <a:ln>
            <a:solidFill>
              <a:schemeClr val="bg1"/>
            </a:solidFill>
          </a:ln>
        </c:spPr>
        <c:txPr>
          <a:bodyPr/>
          <a:lstStyle/>
          <a:p>
            <a:pPr>
              <a:defRPr sz="500">
                <a:solidFill>
                  <a:schemeClr val="bg1"/>
                </a:solidFill>
              </a:defRPr>
            </a:pPr>
            <a:endParaRPr lang="es-ES"/>
          </a:p>
        </c:txPr>
        <c:crossAx val="-1958334968"/>
        <c:crosses val="autoZero"/>
        <c:auto val="1"/>
        <c:lblAlgn val="ctr"/>
        <c:lblOffset val="100"/>
        <c:noMultiLvlLbl val="0"/>
      </c:catAx>
    </c:plotArea>
    <c:plotVisOnly val="1"/>
    <c:dispBlanksAs val="gap"/>
    <c:showDLblsOverMax val="0"/>
  </c:chart>
  <c:txPr>
    <a:bodyPr/>
    <a:lstStyle/>
    <a:p>
      <a:pPr>
        <a:defRPr sz="800">
          <a:solidFill>
            <a:schemeClr val="tx1"/>
          </a:solidFill>
        </a:defRPr>
      </a:pPr>
      <a:endParaRPr lang="es-ES"/>
    </a:p>
  </c:txPr>
  <c:externalData r:id="rId1">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48.0</c:v>
                </c:pt>
                <c:pt idx="1">
                  <c:v>52.0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38.0</c:v>
                </c:pt>
                <c:pt idx="1">
                  <c:v>62.0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22.0</c:v>
                </c:pt>
                <c:pt idx="1">
                  <c:v>78.0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E5CE12"/>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98.0</c:v>
                </c:pt>
                <c:pt idx="1">
                  <c:v>2.0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34.0</c:v>
                </c:pt>
                <c:pt idx="1">
                  <c:v>66.0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37.0</c:v>
                </c:pt>
                <c:pt idx="1">
                  <c:v>63.0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862345679012346"/>
          <c:y val="0.019590330706378"/>
          <c:w val="0.827530864197531"/>
          <c:h val="0.832485704457494"/>
        </c:manualLayout>
      </c:layout>
      <c:barChart>
        <c:barDir val="col"/>
        <c:grouping val="clustered"/>
        <c:varyColors val="0"/>
        <c:ser>
          <c:idx val="0"/>
          <c:order val="0"/>
          <c:tx>
            <c:strRef>
              <c:f>Sheet1!$B$1</c:f>
              <c:strCache>
                <c:ptCount val="1"/>
                <c:pt idx="0">
                  <c:v>Column1</c:v>
                </c:pt>
              </c:strCache>
            </c:strRef>
          </c:tx>
          <c:spPr>
            <a:solidFill>
              <a:schemeClr val="bg1">
                <a:lumMod val="85000"/>
              </a:schemeClr>
            </a:solidFill>
          </c:spPr>
          <c:invertIfNegative val="0"/>
          <c:dPt>
            <c:idx val="0"/>
            <c:invertIfNegative val="0"/>
            <c:bubble3D val="0"/>
            <c:spPr>
              <a:solidFill>
                <a:schemeClr val="accent1"/>
              </a:solidFill>
            </c:spPr>
          </c:dPt>
          <c:dPt>
            <c:idx val="1"/>
            <c:invertIfNegative val="0"/>
            <c:bubble3D val="0"/>
            <c:spPr>
              <a:solidFill>
                <a:schemeClr val="accent2"/>
              </a:solidFill>
            </c:spPr>
          </c:dPt>
          <c:dPt>
            <c:idx val="2"/>
            <c:invertIfNegative val="0"/>
            <c:bubble3D val="0"/>
            <c:spPr>
              <a:solidFill>
                <a:schemeClr val="accent3"/>
              </a:solidFill>
            </c:spPr>
          </c:dPt>
          <c:dPt>
            <c:idx val="3"/>
            <c:invertIfNegative val="0"/>
            <c:bubble3D val="0"/>
            <c:spPr>
              <a:solidFill>
                <a:schemeClr val="accent4"/>
              </a:solidFill>
            </c:spPr>
          </c:dPt>
          <c:dPt>
            <c:idx val="4"/>
            <c:invertIfNegative val="0"/>
            <c:bubble3D val="0"/>
            <c:spPr>
              <a:solidFill>
                <a:schemeClr val="accent5"/>
              </a:solidFill>
            </c:spPr>
          </c:dPt>
          <c:dLbls>
            <c:txPr>
              <a:bodyPr rot="-5400000" vert="horz"/>
              <a:lstStyle/>
              <a:p>
                <a:pPr>
                  <a:defRPr sz="800" b="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Sheet1!$A$2:$A$6</c:f>
              <c:strCache>
                <c:ptCount val="5"/>
                <c:pt idx="0">
                  <c:v>16-24 </c:v>
                </c:pt>
                <c:pt idx="1">
                  <c:v>24-34 </c:v>
                </c:pt>
                <c:pt idx="2">
                  <c:v>35-44 </c:v>
                </c:pt>
                <c:pt idx="3">
                  <c:v>45-54 </c:v>
                </c:pt>
                <c:pt idx="4">
                  <c:v>55+ </c:v>
                </c:pt>
              </c:strCache>
            </c:strRef>
          </c:cat>
          <c:val>
            <c:numRef>
              <c:f>Sheet1!$B$2:$B$6</c:f>
              <c:numCache>
                <c:formatCode>0%</c:formatCode>
                <c:ptCount val="5"/>
                <c:pt idx="0">
                  <c:v>0.089</c:v>
                </c:pt>
                <c:pt idx="1">
                  <c:v>0.234</c:v>
                </c:pt>
                <c:pt idx="2">
                  <c:v>0.252</c:v>
                </c:pt>
                <c:pt idx="3">
                  <c:v>0.164</c:v>
                </c:pt>
                <c:pt idx="4">
                  <c:v>0.26</c:v>
                </c:pt>
              </c:numCache>
            </c:numRef>
          </c:val>
        </c:ser>
        <c:dLbls>
          <c:showLegendKey val="0"/>
          <c:showVal val="0"/>
          <c:showCatName val="0"/>
          <c:showSerName val="0"/>
          <c:showPercent val="0"/>
          <c:showBubbleSize val="0"/>
        </c:dLbls>
        <c:gapWidth val="64"/>
        <c:axId val="1957038008"/>
        <c:axId val="1957041000"/>
      </c:barChart>
      <c:valAx>
        <c:axId val="1957041000"/>
        <c:scaling>
          <c:orientation val="minMax"/>
        </c:scaling>
        <c:delete val="1"/>
        <c:axPos val="l"/>
        <c:numFmt formatCode="0%" sourceLinked="1"/>
        <c:majorTickMark val="out"/>
        <c:minorTickMark val="none"/>
        <c:tickLblPos val="nextTo"/>
        <c:crossAx val="1957038008"/>
        <c:crosses val="autoZero"/>
        <c:crossBetween val="between"/>
      </c:valAx>
      <c:catAx>
        <c:axId val="1957038008"/>
        <c:scaling>
          <c:orientation val="minMax"/>
        </c:scaling>
        <c:delete val="0"/>
        <c:axPos val="b"/>
        <c:majorTickMark val="out"/>
        <c:minorTickMark val="none"/>
        <c:tickLblPos val="nextTo"/>
        <c:spPr>
          <a:ln>
            <a:solidFill>
              <a:schemeClr val="bg1"/>
            </a:solidFill>
          </a:ln>
        </c:spPr>
        <c:txPr>
          <a:bodyPr/>
          <a:lstStyle/>
          <a:p>
            <a:pPr>
              <a:defRPr sz="500">
                <a:solidFill>
                  <a:schemeClr val="bg1"/>
                </a:solidFill>
              </a:defRPr>
            </a:pPr>
            <a:endParaRPr lang="es-ES"/>
          </a:p>
        </c:txPr>
        <c:crossAx val="1957041000"/>
        <c:crosses val="autoZero"/>
        <c:auto val="1"/>
        <c:lblAlgn val="ctr"/>
        <c:lblOffset val="100"/>
        <c:noMultiLvlLbl val="0"/>
      </c:catAx>
    </c:plotArea>
    <c:plotVisOnly val="1"/>
    <c:dispBlanksAs val="gap"/>
    <c:showDLblsOverMax val="0"/>
  </c:chart>
  <c:txPr>
    <a:bodyPr/>
    <a:lstStyle/>
    <a:p>
      <a:pPr>
        <a:defRPr sz="800">
          <a:solidFill>
            <a:schemeClr val="tx1"/>
          </a:solidFill>
        </a:defRPr>
      </a:pPr>
      <a:endParaRPr lang="es-ES"/>
    </a:p>
  </c:txPr>
  <c:externalData r:id="rId1">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Series 1</c:v>
                </c:pt>
              </c:strCache>
            </c:strRef>
          </c:tx>
          <c:spPr>
            <a:solidFill>
              <a:schemeClr val="bg1"/>
            </a:solidFill>
          </c:spPr>
          <c:invertIfNegative val="0"/>
          <c:cat>
            <c:strRef>
              <c:f>Sheet1!$A$2</c:f>
              <c:strCache>
                <c:ptCount val="1"/>
                <c:pt idx="0">
                  <c:v>Category 1</c:v>
                </c:pt>
              </c:strCache>
            </c:strRef>
          </c:cat>
          <c:val>
            <c:numRef>
              <c:f>Sheet1!$B$2</c:f>
              <c:numCache>
                <c:formatCode>General</c:formatCode>
                <c:ptCount val="1"/>
                <c:pt idx="0">
                  <c:v>63.0</c:v>
                </c:pt>
              </c:numCache>
            </c:numRef>
          </c:val>
        </c:ser>
        <c:ser>
          <c:idx val="1"/>
          <c:order val="1"/>
          <c:tx>
            <c:strRef>
              <c:f>Sheet1!$C$1</c:f>
              <c:strCache>
                <c:ptCount val="1"/>
                <c:pt idx="0">
                  <c:v>Series 2</c:v>
                </c:pt>
              </c:strCache>
            </c:strRef>
          </c:tx>
          <c:invertIfNegative val="0"/>
          <c:cat>
            <c:strRef>
              <c:f>Sheet1!$A$2</c:f>
              <c:strCache>
                <c:ptCount val="1"/>
                <c:pt idx="0">
                  <c:v>Category 1</c:v>
                </c:pt>
              </c:strCache>
            </c:strRef>
          </c:cat>
          <c:val>
            <c:numRef>
              <c:f>Sheet1!$C$2</c:f>
              <c:numCache>
                <c:formatCode>General</c:formatCode>
                <c:ptCount val="1"/>
                <c:pt idx="0">
                  <c:v>49.0</c:v>
                </c:pt>
              </c:numCache>
            </c:numRef>
          </c:val>
        </c:ser>
        <c:ser>
          <c:idx val="2"/>
          <c:order val="2"/>
          <c:tx>
            <c:strRef>
              <c:f>Sheet1!$D$1</c:f>
              <c:strCache>
                <c:ptCount val="1"/>
                <c:pt idx="0">
                  <c:v>Series 3</c:v>
                </c:pt>
              </c:strCache>
            </c:strRef>
          </c:tx>
          <c:invertIfNegative val="0"/>
          <c:cat>
            <c:strRef>
              <c:f>Sheet1!$A$2</c:f>
              <c:strCache>
                <c:ptCount val="1"/>
                <c:pt idx="0">
                  <c:v>Category 1</c:v>
                </c:pt>
              </c:strCache>
            </c:strRef>
          </c:cat>
          <c:val>
            <c:numRef>
              <c:f>Sheet1!$D$2</c:f>
              <c:numCache>
                <c:formatCode>General</c:formatCode>
                <c:ptCount val="1"/>
                <c:pt idx="0">
                  <c:v>66.0</c:v>
                </c:pt>
              </c:numCache>
            </c:numRef>
          </c:val>
        </c:ser>
        <c:ser>
          <c:idx val="3"/>
          <c:order val="3"/>
          <c:tx>
            <c:strRef>
              <c:f>Sheet1!$E$1</c:f>
              <c:strCache>
                <c:ptCount val="1"/>
                <c:pt idx="0">
                  <c:v>Series 4</c:v>
                </c:pt>
              </c:strCache>
            </c:strRef>
          </c:tx>
          <c:invertIfNegative val="0"/>
          <c:cat>
            <c:strRef>
              <c:f>Sheet1!$A$2</c:f>
              <c:strCache>
                <c:ptCount val="1"/>
                <c:pt idx="0">
                  <c:v>Category 1</c:v>
                </c:pt>
              </c:strCache>
            </c:strRef>
          </c:cat>
          <c:val>
            <c:numRef>
              <c:f>Sheet1!$E$2</c:f>
              <c:numCache>
                <c:formatCode>General</c:formatCode>
                <c:ptCount val="1"/>
                <c:pt idx="0">
                  <c:v>61.0</c:v>
                </c:pt>
              </c:numCache>
            </c:numRef>
          </c:val>
        </c:ser>
        <c:ser>
          <c:idx val="4"/>
          <c:order val="4"/>
          <c:tx>
            <c:strRef>
              <c:f>Sheet1!$F$1</c:f>
              <c:strCache>
                <c:ptCount val="1"/>
                <c:pt idx="0">
                  <c:v>Series 5</c:v>
                </c:pt>
              </c:strCache>
            </c:strRef>
          </c:tx>
          <c:invertIfNegative val="0"/>
          <c:cat>
            <c:strRef>
              <c:f>Sheet1!$A$2</c:f>
              <c:strCache>
                <c:ptCount val="1"/>
                <c:pt idx="0">
                  <c:v>Category 1</c:v>
                </c:pt>
              </c:strCache>
            </c:strRef>
          </c:cat>
          <c:val>
            <c:numRef>
              <c:f>Sheet1!$F$2</c:f>
              <c:numCache>
                <c:formatCode>General</c:formatCode>
                <c:ptCount val="1"/>
                <c:pt idx="0">
                  <c:v>34.0</c:v>
                </c:pt>
              </c:numCache>
            </c:numRef>
          </c:val>
        </c:ser>
        <c:dLbls>
          <c:showLegendKey val="0"/>
          <c:showVal val="0"/>
          <c:showCatName val="0"/>
          <c:showSerName val="0"/>
          <c:showPercent val="0"/>
          <c:showBubbleSize val="0"/>
        </c:dLbls>
        <c:gapWidth val="33"/>
        <c:overlap val="100"/>
        <c:axId val="1956100040"/>
        <c:axId val="1953506232"/>
      </c:barChart>
      <c:catAx>
        <c:axId val="1956100040"/>
        <c:scaling>
          <c:orientation val="minMax"/>
        </c:scaling>
        <c:delete val="1"/>
        <c:axPos val="l"/>
        <c:majorTickMark val="out"/>
        <c:minorTickMark val="none"/>
        <c:tickLblPos val="nextTo"/>
        <c:crossAx val="1953506232"/>
        <c:crosses val="autoZero"/>
        <c:auto val="1"/>
        <c:lblAlgn val="ctr"/>
        <c:lblOffset val="100"/>
        <c:noMultiLvlLbl val="0"/>
      </c:catAx>
      <c:valAx>
        <c:axId val="1953506232"/>
        <c:scaling>
          <c:orientation val="minMax"/>
        </c:scaling>
        <c:delete val="1"/>
        <c:axPos val="b"/>
        <c:numFmt formatCode="0%" sourceLinked="1"/>
        <c:majorTickMark val="out"/>
        <c:minorTickMark val="none"/>
        <c:tickLblPos val="nextTo"/>
        <c:crossAx val="195610004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
          <c:y val="0.0824244712768123"/>
          <c:w val="1.0"/>
          <c:h val="0.835151057446376"/>
        </c:manualLayout>
      </c:layout>
      <c:barChart>
        <c:barDir val="bar"/>
        <c:grouping val="clustered"/>
        <c:varyColors val="0"/>
        <c:ser>
          <c:idx val="0"/>
          <c:order val="0"/>
          <c:tx>
            <c:strRef>
              <c:f>Sheet1!$B$1</c:f>
              <c:strCache>
                <c:ptCount val="1"/>
                <c:pt idx="0">
                  <c:v>Pre</c:v>
                </c:pt>
              </c:strCache>
            </c:strRef>
          </c:tx>
          <c:spPr>
            <a:solidFill>
              <a:srgbClr val="FFFFFF">
                <a:alpha val="80000"/>
              </a:srgbClr>
            </a:solidFill>
          </c:spPr>
          <c:invertIfNegative val="0"/>
          <c:dLbls>
            <c:dLbl>
              <c:idx val="0"/>
              <c:layout>
                <c:manualLayout>
                  <c:x val="-0.0125390116296866"/>
                  <c:y val="0.0"/>
                </c:manualLayout>
              </c:layout>
              <c:showLegendKey val="0"/>
              <c:showVal val="1"/>
              <c:showCatName val="0"/>
              <c:showSerName val="0"/>
              <c:showPercent val="0"/>
              <c:showBubbleSize val="0"/>
            </c:dLbl>
            <c:dLbl>
              <c:idx val="1"/>
              <c:layout>
                <c:manualLayout>
                  <c:x val="-0.0125390116296865"/>
                  <c:y val="0.0"/>
                </c:manualLayout>
              </c:layout>
              <c:showLegendKey val="0"/>
              <c:showVal val="1"/>
              <c:showCatName val="0"/>
              <c:showSerName val="0"/>
              <c:showPercent val="0"/>
              <c:showBubbleSize val="0"/>
            </c:dLbl>
            <c:dLbl>
              <c:idx val="2"/>
              <c:layout>
                <c:manualLayout>
                  <c:x val="-0.00940425872226484"/>
                  <c:y val="3.47259018826881E-17"/>
                </c:manualLayout>
              </c:layout>
              <c:showLegendKey val="0"/>
              <c:showVal val="1"/>
              <c:showCatName val="0"/>
              <c:showSerName val="0"/>
              <c:showPercent val="0"/>
              <c:showBubbleSize val="0"/>
            </c:dLbl>
            <c:dLbl>
              <c:idx val="3"/>
              <c:layout>
                <c:manualLayout>
                  <c:x val="-0.0125390116296865"/>
                  <c:y val="0.0151532958716814"/>
                </c:manualLayout>
              </c:layout>
              <c:showLegendKey val="0"/>
              <c:showVal val="1"/>
              <c:showCatName val="0"/>
              <c:showSerName val="0"/>
              <c:showPercent val="0"/>
              <c:showBubbleSize val="0"/>
            </c:dLbl>
            <c:dLbl>
              <c:idx val="4"/>
              <c:layout>
                <c:manualLayout>
                  <c:x val="-0.00795147584384236"/>
                  <c:y val="0.0149880215611899"/>
                </c:manualLayout>
              </c:layout>
              <c:showLegendKey val="0"/>
              <c:showVal val="1"/>
              <c:showCatName val="0"/>
              <c:showSerName val="0"/>
              <c:showPercent val="0"/>
              <c:showBubbleSize val="0"/>
            </c:dLbl>
            <c:dLbl>
              <c:idx val="5"/>
              <c:layout>
                <c:manualLayout>
                  <c:x val="-0.0156737446451632"/>
                  <c:y val="0.01498803753647"/>
                </c:manualLayout>
              </c:layout>
              <c:showLegendKey val="0"/>
              <c:showVal val="1"/>
              <c:showCatName val="0"/>
              <c:showSerName val="0"/>
              <c:showPercent val="0"/>
              <c:showBubbleSize val="0"/>
            </c:dLbl>
            <c:dLbl>
              <c:idx val="6"/>
              <c:layout>
                <c:manualLayout>
                  <c:x val="-0.0156736300716757"/>
                  <c:y val="0.0149868575154067"/>
                </c:manualLayout>
              </c:layout>
              <c:showLegendKey val="0"/>
              <c:showVal val="1"/>
              <c:showCatName val="0"/>
              <c:showSerName val="0"/>
              <c:showPercent val="0"/>
              <c:showBubbleSize val="0"/>
            </c:dLbl>
            <c:dLbl>
              <c:idx val="7"/>
              <c:layout>
                <c:manualLayout>
                  <c:x val="-0.0125389040573406"/>
                  <c:y val="0.0224841213415659"/>
                </c:manualLayout>
              </c:layout>
              <c:showLegendKey val="0"/>
              <c:showVal val="1"/>
              <c:showCatName val="0"/>
              <c:showSerName val="0"/>
              <c:showPercent val="0"/>
              <c:showBubbleSize val="0"/>
            </c:dLbl>
            <c:txPr>
              <a:bodyPr/>
              <a:lstStyle/>
              <a:p>
                <a:pPr>
                  <a:defRPr sz="600">
                    <a:solidFill>
                      <a:schemeClr val="bg1"/>
                    </a:solidFill>
                  </a:defRPr>
                </a:pPr>
                <a:endParaRPr lang="es-ES"/>
              </a:p>
            </c:txPr>
            <c:showLegendKey val="0"/>
            <c:showVal val="1"/>
            <c:showCatName val="0"/>
            <c:showSerName val="0"/>
            <c:showPercent val="0"/>
            <c:showBubbleSize val="0"/>
            <c:showLeaderLines val="0"/>
          </c:dLbls>
          <c:cat>
            <c:strRef>
              <c:f>Sheet1!$A$2:$A$7</c:f>
              <c:strCache>
                <c:ptCount val="6"/>
                <c:pt idx="0">
                  <c:v>TV at home</c:v>
                </c:pt>
                <c:pt idx="1">
                  <c:v>Press</c:v>
                </c:pt>
                <c:pt idx="2">
                  <c:v>Radio</c:v>
                </c:pt>
                <c:pt idx="3">
                  <c:v>Facebook</c:v>
                </c:pt>
                <c:pt idx="4">
                  <c:v>Mobile</c:v>
                </c:pt>
                <c:pt idx="5">
                  <c:v>Twitter</c:v>
                </c:pt>
              </c:strCache>
            </c:strRef>
          </c:cat>
          <c:val>
            <c:numRef>
              <c:f>Sheet1!$B$2:$B$7</c:f>
              <c:numCache>
                <c:formatCode>0%</c:formatCode>
                <c:ptCount val="6"/>
                <c:pt idx="0">
                  <c:v>0.445</c:v>
                </c:pt>
                <c:pt idx="1">
                  <c:v>0.492</c:v>
                </c:pt>
                <c:pt idx="2">
                  <c:v>0.512</c:v>
                </c:pt>
                <c:pt idx="3">
                  <c:v>0.472</c:v>
                </c:pt>
                <c:pt idx="4">
                  <c:v>0.462</c:v>
                </c:pt>
                <c:pt idx="5">
                  <c:v>0.432</c:v>
                </c:pt>
              </c:numCache>
            </c:numRef>
          </c:val>
        </c:ser>
        <c:ser>
          <c:idx val="1"/>
          <c:order val="1"/>
          <c:tx>
            <c:strRef>
              <c:f>Sheet1!$C$1</c:f>
              <c:strCache>
                <c:ptCount val="1"/>
                <c:pt idx="0">
                  <c:v>Post</c:v>
                </c:pt>
              </c:strCache>
            </c:strRef>
          </c:tx>
          <c:invertIfNegative val="0"/>
          <c:dPt>
            <c:idx val="0"/>
            <c:invertIfNegative val="0"/>
            <c:bubble3D val="0"/>
            <c:spPr>
              <a:solidFill>
                <a:schemeClr val="tx2"/>
              </a:solidFill>
            </c:spPr>
          </c:dPt>
          <c:dPt>
            <c:idx val="1"/>
            <c:invertIfNegative val="0"/>
            <c:bubble3D val="0"/>
            <c:spPr>
              <a:solidFill>
                <a:srgbClr val="00B050"/>
              </a:solidFill>
            </c:spPr>
          </c:dPt>
          <c:dPt>
            <c:idx val="2"/>
            <c:invertIfNegative val="0"/>
            <c:bubble3D val="0"/>
            <c:spPr>
              <a:solidFill>
                <a:schemeClr val="accent1"/>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chemeClr val="accent6"/>
              </a:solidFill>
            </c:spPr>
          </c:dPt>
          <c:dPt>
            <c:idx val="7"/>
            <c:invertIfNegative val="0"/>
            <c:bubble3D val="0"/>
            <c:spPr>
              <a:solidFill>
                <a:srgbClr val="7030A0"/>
              </a:solidFill>
            </c:spPr>
          </c:dPt>
          <c:dPt>
            <c:idx val="8"/>
            <c:invertIfNegative val="0"/>
            <c:bubble3D val="0"/>
            <c:spPr>
              <a:solidFill>
                <a:schemeClr val="accent6">
                  <a:lumMod val="50000"/>
                </a:schemeClr>
              </a:solidFill>
            </c:spPr>
          </c:dPt>
          <c:dLbls>
            <c:dLbl>
              <c:idx val="2"/>
              <c:spPr/>
              <c:txPr>
                <a:bodyPr/>
                <a:lstStyle/>
                <a:p>
                  <a:pPr>
                    <a:defRPr sz="700">
                      <a:solidFill>
                        <a:schemeClr val="tx1"/>
                      </a:solidFill>
                      <a:latin typeface="+mj-lt"/>
                    </a:defRPr>
                  </a:pPr>
                  <a:endParaRPr lang="es-ES"/>
                </a:p>
              </c:txPr>
              <c:dLblPos val="inEnd"/>
              <c:showLegendKey val="0"/>
              <c:showVal val="1"/>
              <c:showCatName val="0"/>
              <c:showSerName val="0"/>
              <c:showPercent val="0"/>
              <c:showBubbleSize val="0"/>
            </c:dLbl>
            <c:dLbl>
              <c:idx val="3"/>
              <c:spPr/>
              <c:txPr>
                <a:bodyPr/>
                <a:lstStyle/>
                <a:p>
                  <a:pPr>
                    <a:defRPr sz="700">
                      <a:solidFill>
                        <a:schemeClr val="tx1"/>
                      </a:solidFill>
                      <a:latin typeface="+mj-lt"/>
                    </a:defRPr>
                  </a:pPr>
                  <a:endParaRPr lang="es-ES"/>
                </a:p>
              </c:txPr>
              <c:dLblPos val="inEnd"/>
              <c:showLegendKey val="0"/>
              <c:showVal val="1"/>
              <c:showCatName val="0"/>
              <c:showSerName val="0"/>
              <c:showPercent val="0"/>
              <c:showBubbleSize val="0"/>
            </c:dLbl>
            <c:dLbl>
              <c:idx val="5"/>
              <c:layout>
                <c:manualLayout>
                  <c:x val="-0.0711431006109989"/>
                  <c:y val="0.0"/>
                </c:manualLayout>
              </c:layout>
              <c:dLblPos val="outEnd"/>
              <c:showLegendKey val="0"/>
              <c:showVal val="1"/>
              <c:showCatName val="0"/>
              <c:showSerName val="0"/>
              <c:showPercent val="0"/>
              <c:showBubbleSize val="0"/>
            </c:dLbl>
            <c:dLbl>
              <c:idx val="6"/>
              <c:layout>
                <c:manualLayout>
                  <c:x val="-0.0748864969797866"/>
                  <c:y val="5.90010531687991E-7"/>
                </c:manualLayout>
              </c:layout>
              <c:dLblPos val="outEnd"/>
              <c:showLegendKey val="0"/>
              <c:showVal val="1"/>
              <c:showCatName val="0"/>
              <c:showSerName val="0"/>
              <c:showPercent val="0"/>
              <c:showBubbleSize val="0"/>
            </c:dLbl>
            <c:dLbl>
              <c:idx val="7"/>
              <c:layout>
                <c:manualLayout>
                  <c:x val="-0.0748864969797866"/>
                  <c:y val="0.0"/>
                </c:manualLayout>
              </c:layout>
              <c:dLblPos val="outEnd"/>
              <c:showLegendKey val="0"/>
              <c:showVal val="1"/>
              <c:showCatName val="0"/>
              <c:showSerName val="0"/>
              <c:showPercent val="0"/>
              <c:showBubbleSize val="0"/>
            </c:dLbl>
            <c:txPr>
              <a:bodyPr/>
              <a:lstStyle/>
              <a:p>
                <a:pPr>
                  <a:defRPr sz="7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Sheet1!$A$2:$A$7</c:f>
              <c:strCache>
                <c:ptCount val="6"/>
                <c:pt idx="0">
                  <c:v>TV at home</c:v>
                </c:pt>
                <c:pt idx="1">
                  <c:v>Press</c:v>
                </c:pt>
                <c:pt idx="2">
                  <c:v>Radio</c:v>
                </c:pt>
                <c:pt idx="3">
                  <c:v>Facebook</c:v>
                </c:pt>
                <c:pt idx="4">
                  <c:v>Mobile</c:v>
                </c:pt>
                <c:pt idx="5">
                  <c:v>Twitter</c:v>
                </c:pt>
              </c:strCache>
            </c:strRef>
          </c:cat>
          <c:val>
            <c:numRef>
              <c:f>Sheet1!$C$2:$C$7</c:f>
              <c:numCache>
                <c:formatCode>0%</c:formatCode>
                <c:ptCount val="6"/>
                <c:pt idx="0">
                  <c:v>0.435</c:v>
                </c:pt>
                <c:pt idx="1">
                  <c:v>0.405</c:v>
                </c:pt>
                <c:pt idx="2">
                  <c:v>0.439</c:v>
                </c:pt>
                <c:pt idx="3">
                  <c:v>0.422</c:v>
                </c:pt>
                <c:pt idx="4">
                  <c:v>0.458</c:v>
                </c:pt>
                <c:pt idx="5">
                  <c:v>0.415</c:v>
                </c:pt>
              </c:numCache>
            </c:numRef>
          </c:val>
        </c:ser>
        <c:dLbls>
          <c:showLegendKey val="0"/>
          <c:showVal val="0"/>
          <c:showCatName val="0"/>
          <c:showSerName val="0"/>
          <c:showPercent val="0"/>
          <c:showBubbleSize val="0"/>
        </c:dLbls>
        <c:gapWidth val="32"/>
        <c:overlap val="40"/>
        <c:axId val="1956794376"/>
        <c:axId val="1956791384"/>
      </c:barChart>
      <c:catAx>
        <c:axId val="1956794376"/>
        <c:scaling>
          <c:orientation val="maxMin"/>
        </c:scaling>
        <c:delete val="1"/>
        <c:axPos val="l"/>
        <c:majorTickMark val="out"/>
        <c:minorTickMark val="none"/>
        <c:tickLblPos val="nextTo"/>
        <c:crossAx val="1956791384"/>
        <c:crosses val="autoZero"/>
        <c:auto val="1"/>
        <c:lblAlgn val="ctr"/>
        <c:lblOffset val="100"/>
        <c:noMultiLvlLbl val="0"/>
      </c:catAx>
      <c:valAx>
        <c:axId val="1956791384"/>
        <c:scaling>
          <c:orientation val="minMax"/>
        </c:scaling>
        <c:delete val="1"/>
        <c:axPos val="t"/>
        <c:numFmt formatCode="0%" sourceLinked="1"/>
        <c:majorTickMark val="out"/>
        <c:minorTickMark val="none"/>
        <c:tickLblPos val="nextTo"/>
        <c:crossAx val="195679437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0.132275132275132</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0.111111111111111</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0.111111111111111</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0.216931216931217</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0.105820105820106</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0.116402116402116</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0.132275132275132</c:v>
                </c:pt>
              </c:numCache>
            </c:numRef>
          </c:val>
        </c:ser>
        <c:ser>
          <c:idx val="7"/>
          <c:order val="7"/>
          <c:tx>
            <c:strRef>
              <c:f>Sheet1!$I$1</c:f>
              <c:strCache>
                <c:ptCount val="1"/>
                <c:pt idx="0">
                  <c:v>Series 8</c:v>
                </c:pt>
              </c:strCache>
            </c:strRef>
          </c:tx>
          <c:spPr>
            <a:solidFill>
              <a:schemeClr val="bg1">
                <a:lumMod val="65000"/>
              </a:schemeClr>
            </a:solidFill>
          </c:spPr>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0.0740740740740741</c:v>
                </c:pt>
              </c:numCache>
            </c:numRef>
          </c:val>
        </c:ser>
        <c:dLbls>
          <c:showLegendKey val="0"/>
          <c:showVal val="0"/>
          <c:showCatName val="0"/>
          <c:showSerName val="0"/>
          <c:showPercent val="0"/>
          <c:showBubbleSize val="0"/>
        </c:dLbls>
        <c:gapWidth val="0"/>
        <c:overlap val="100"/>
        <c:axId val="1958219096"/>
        <c:axId val="1958222072"/>
      </c:barChart>
      <c:catAx>
        <c:axId val="1958219096"/>
        <c:scaling>
          <c:orientation val="minMax"/>
        </c:scaling>
        <c:delete val="1"/>
        <c:axPos val="l"/>
        <c:majorTickMark val="out"/>
        <c:minorTickMark val="none"/>
        <c:tickLblPos val="nextTo"/>
        <c:crossAx val="1958222072"/>
        <c:crosses val="autoZero"/>
        <c:auto val="1"/>
        <c:lblAlgn val="ctr"/>
        <c:lblOffset val="100"/>
        <c:noMultiLvlLbl val="0"/>
      </c:catAx>
      <c:valAx>
        <c:axId val="1958222072"/>
        <c:scaling>
          <c:orientation val="minMax"/>
        </c:scaling>
        <c:delete val="1"/>
        <c:axPos val="b"/>
        <c:numFmt formatCode="0%" sourceLinked="1"/>
        <c:majorTickMark val="out"/>
        <c:minorTickMark val="none"/>
        <c:tickLblPos val="nextTo"/>
        <c:crossAx val="1958219096"/>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Series 1</c:v>
                </c:pt>
              </c:strCache>
            </c:strRef>
          </c:tx>
          <c:spPr>
            <a:solidFill>
              <a:schemeClr val="bg1"/>
            </a:solidFill>
          </c:spPr>
          <c:invertIfNegative val="0"/>
          <c:cat>
            <c:strRef>
              <c:f>Sheet1!$A$2</c:f>
              <c:strCache>
                <c:ptCount val="1"/>
                <c:pt idx="0">
                  <c:v>Category 1</c:v>
                </c:pt>
              </c:strCache>
            </c:strRef>
          </c:cat>
          <c:val>
            <c:numRef>
              <c:f>Sheet1!$B$2</c:f>
              <c:numCache>
                <c:formatCode>General</c:formatCode>
                <c:ptCount val="1"/>
                <c:pt idx="0">
                  <c:v>75.0</c:v>
                </c:pt>
              </c:numCache>
            </c:numRef>
          </c:val>
        </c:ser>
        <c:ser>
          <c:idx val="1"/>
          <c:order val="1"/>
          <c:tx>
            <c:strRef>
              <c:f>Sheet1!$C$1</c:f>
              <c:strCache>
                <c:ptCount val="1"/>
                <c:pt idx="0">
                  <c:v>Series 2</c:v>
                </c:pt>
              </c:strCache>
            </c:strRef>
          </c:tx>
          <c:invertIfNegative val="0"/>
          <c:cat>
            <c:strRef>
              <c:f>Sheet1!$A$2</c:f>
              <c:strCache>
                <c:ptCount val="1"/>
                <c:pt idx="0">
                  <c:v>Category 1</c:v>
                </c:pt>
              </c:strCache>
            </c:strRef>
          </c:cat>
          <c:val>
            <c:numRef>
              <c:f>Sheet1!$C$2</c:f>
              <c:numCache>
                <c:formatCode>General</c:formatCode>
                <c:ptCount val="1"/>
                <c:pt idx="0">
                  <c:v>51.0</c:v>
                </c:pt>
              </c:numCache>
            </c:numRef>
          </c:val>
        </c:ser>
        <c:ser>
          <c:idx val="2"/>
          <c:order val="2"/>
          <c:tx>
            <c:strRef>
              <c:f>Sheet1!$D$1</c:f>
              <c:strCache>
                <c:ptCount val="1"/>
                <c:pt idx="0">
                  <c:v>Series 3</c:v>
                </c:pt>
              </c:strCache>
            </c:strRef>
          </c:tx>
          <c:invertIfNegative val="0"/>
          <c:cat>
            <c:strRef>
              <c:f>Sheet1!$A$2</c:f>
              <c:strCache>
                <c:ptCount val="1"/>
                <c:pt idx="0">
                  <c:v>Category 1</c:v>
                </c:pt>
              </c:strCache>
            </c:strRef>
          </c:cat>
          <c:val>
            <c:numRef>
              <c:f>Sheet1!$D$2</c:f>
              <c:numCache>
                <c:formatCode>General</c:formatCode>
                <c:ptCount val="1"/>
                <c:pt idx="0">
                  <c:v>74.0</c:v>
                </c:pt>
              </c:numCache>
            </c:numRef>
          </c:val>
        </c:ser>
        <c:ser>
          <c:idx val="3"/>
          <c:order val="3"/>
          <c:tx>
            <c:strRef>
              <c:f>Sheet1!$E$1</c:f>
              <c:strCache>
                <c:ptCount val="1"/>
                <c:pt idx="0">
                  <c:v>Series 4</c:v>
                </c:pt>
              </c:strCache>
            </c:strRef>
          </c:tx>
          <c:invertIfNegative val="0"/>
          <c:cat>
            <c:strRef>
              <c:f>Sheet1!$A$2</c:f>
              <c:strCache>
                <c:ptCount val="1"/>
                <c:pt idx="0">
                  <c:v>Category 1</c:v>
                </c:pt>
              </c:strCache>
            </c:strRef>
          </c:cat>
          <c:val>
            <c:numRef>
              <c:f>Sheet1!$E$2</c:f>
              <c:numCache>
                <c:formatCode>General</c:formatCode>
                <c:ptCount val="1"/>
                <c:pt idx="0">
                  <c:v>66.0</c:v>
                </c:pt>
              </c:numCache>
            </c:numRef>
          </c:val>
        </c:ser>
        <c:ser>
          <c:idx val="4"/>
          <c:order val="4"/>
          <c:tx>
            <c:strRef>
              <c:f>Sheet1!$F$1</c:f>
              <c:strCache>
                <c:ptCount val="1"/>
                <c:pt idx="0">
                  <c:v>Series 5</c:v>
                </c:pt>
              </c:strCache>
            </c:strRef>
          </c:tx>
          <c:invertIfNegative val="0"/>
          <c:cat>
            <c:strRef>
              <c:f>Sheet1!$A$2</c:f>
              <c:strCache>
                <c:ptCount val="1"/>
                <c:pt idx="0">
                  <c:v>Category 1</c:v>
                </c:pt>
              </c:strCache>
            </c:strRef>
          </c:cat>
          <c:val>
            <c:numRef>
              <c:f>Sheet1!$F$2</c:f>
              <c:numCache>
                <c:formatCode>General</c:formatCode>
                <c:ptCount val="1"/>
                <c:pt idx="0">
                  <c:v>27.0</c:v>
                </c:pt>
              </c:numCache>
            </c:numRef>
          </c:val>
        </c:ser>
        <c:dLbls>
          <c:showLegendKey val="0"/>
          <c:showVal val="0"/>
          <c:showCatName val="0"/>
          <c:showSerName val="0"/>
          <c:showPercent val="0"/>
          <c:showBubbleSize val="0"/>
        </c:dLbls>
        <c:gapWidth val="33"/>
        <c:overlap val="100"/>
        <c:axId val="1851642120"/>
        <c:axId val="-2015110312"/>
      </c:barChart>
      <c:catAx>
        <c:axId val="1851642120"/>
        <c:scaling>
          <c:orientation val="minMax"/>
        </c:scaling>
        <c:delete val="1"/>
        <c:axPos val="l"/>
        <c:numFmt formatCode="General" sourceLinked="0"/>
        <c:majorTickMark val="out"/>
        <c:minorTickMark val="none"/>
        <c:tickLblPos val="nextTo"/>
        <c:crossAx val="-2015110312"/>
        <c:crosses val="autoZero"/>
        <c:auto val="1"/>
        <c:lblAlgn val="ctr"/>
        <c:lblOffset val="100"/>
        <c:noMultiLvlLbl val="0"/>
      </c:catAx>
      <c:valAx>
        <c:axId val="-2015110312"/>
        <c:scaling>
          <c:orientation val="minMax"/>
        </c:scaling>
        <c:delete val="1"/>
        <c:axPos val="b"/>
        <c:numFmt formatCode="0%" sourceLinked="1"/>
        <c:majorTickMark val="out"/>
        <c:minorTickMark val="none"/>
        <c:tickLblPos val="nextTo"/>
        <c:crossAx val="185164212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0.119047619047619</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0.1</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0.102380952380952</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0.171428571428571</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0.195238095238095</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0.111904761904762</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0.130952380952381</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0.0690476190476191</c:v>
                </c:pt>
              </c:numCache>
            </c:numRef>
          </c:val>
        </c:ser>
        <c:dLbls>
          <c:showLegendKey val="0"/>
          <c:showVal val="0"/>
          <c:showCatName val="0"/>
          <c:showSerName val="0"/>
          <c:showPercent val="0"/>
          <c:showBubbleSize val="0"/>
        </c:dLbls>
        <c:gapWidth val="0"/>
        <c:overlap val="100"/>
        <c:axId val="1958290168"/>
        <c:axId val="1958293144"/>
      </c:barChart>
      <c:catAx>
        <c:axId val="1958290168"/>
        <c:scaling>
          <c:orientation val="minMax"/>
        </c:scaling>
        <c:delete val="1"/>
        <c:axPos val="l"/>
        <c:majorTickMark val="out"/>
        <c:minorTickMark val="none"/>
        <c:tickLblPos val="nextTo"/>
        <c:crossAx val="1958293144"/>
        <c:crosses val="autoZero"/>
        <c:auto val="1"/>
        <c:lblAlgn val="ctr"/>
        <c:lblOffset val="100"/>
        <c:noMultiLvlLbl val="0"/>
      </c:catAx>
      <c:valAx>
        <c:axId val="1958293144"/>
        <c:scaling>
          <c:orientation val="minMax"/>
        </c:scaling>
        <c:delete val="1"/>
        <c:axPos val="b"/>
        <c:numFmt formatCode="0%" sourceLinked="1"/>
        <c:majorTickMark val="out"/>
        <c:minorTickMark val="none"/>
        <c:tickLblPos val="nextTo"/>
        <c:crossAx val="1958290168"/>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0.184210526315789</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0.105263157894737</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0.083732057416268</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0.160287081339713</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0.148325358851675</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0.145933014354067</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0.105263157894737</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0.0669856459330144</c:v>
                </c:pt>
              </c:numCache>
            </c:numRef>
          </c:val>
        </c:ser>
        <c:dLbls>
          <c:showLegendKey val="0"/>
          <c:showVal val="0"/>
          <c:showCatName val="0"/>
          <c:showSerName val="0"/>
          <c:showPercent val="0"/>
          <c:showBubbleSize val="0"/>
        </c:dLbls>
        <c:gapWidth val="0"/>
        <c:overlap val="100"/>
        <c:axId val="1956038104"/>
        <c:axId val="1956035112"/>
      </c:barChart>
      <c:catAx>
        <c:axId val="1956038104"/>
        <c:scaling>
          <c:orientation val="minMax"/>
        </c:scaling>
        <c:delete val="1"/>
        <c:axPos val="l"/>
        <c:majorTickMark val="out"/>
        <c:minorTickMark val="none"/>
        <c:tickLblPos val="nextTo"/>
        <c:crossAx val="1956035112"/>
        <c:crosses val="autoZero"/>
        <c:auto val="1"/>
        <c:lblAlgn val="ctr"/>
        <c:lblOffset val="100"/>
        <c:noMultiLvlLbl val="0"/>
      </c:catAx>
      <c:valAx>
        <c:axId val="1956035112"/>
        <c:scaling>
          <c:orientation val="minMax"/>
        </c:scaling>
        <c:delete val="1"/>
        <c:axPos val="b"/>
        <c:numFmt formatCode="0%" sourceLinked="1"/>
        <c:majorTickMark val="out"/>
        <c:minorTickMark val="none"/>
        <c:tickLblPos val="nextTo"/>
        <c:crossAx val="1956038104"/>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16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chemeClr val="accent1">
                <a:lumMod val="75000"/>
              </a:schemeClr>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0.125748502994012</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0.103792415169661</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0.111776447105788</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0.179640718562874</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0.17564870259481</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0.121756487025948</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0.127744510978044</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0.0538922155688623</c:v>
                </c:pt>
              </c:numCache>
            </c:numRef>
          </c:val>
        </c:ser>
        <c:dLbls>
          <c:showLegendKey val="0"/>
          <c:showVal val="0"/>
          <c:showCatName val="0"/>
          <c:showSerName val="0"/>
          <c:showPercent val="0"/>
          <c:showBubbleSize val="0"/>
        </c:dLbls>
        <c:gapWidth val="0"/>
        <c:overlap val="100"/>
        <c:axId val="1958372072"/>
        <c:axId val="1958375048"/>
      </c:barChart>
      <c:catAx>
        <c:axId val="1958372072"/>
        <c:scaling>
          <c:orientation val="minMax"/>
        </c:scaling>
        <c:delete val="1"/>
        <c:axPos val="l"/>
        <c:majorTickMark val="out"/>
        <c:minorTickMark val="none"/>
        <c:tickLblPos val="nextTo"/>
        <c:crossAx val="1958375048"/>
        <c:crosses val="autoZero"/>
        <c:auto val="1"/>
        <c:lblAlgn val="ctr"/>
        <c:lblOffset val="100"/>
        <c:noMultiLvlLbl val="0"/>
      </c:catAx>
      <c:valAx>
        <c:axId val="1958375048"/>
        <c:scaling>
          <c:orientation val="minMax"/>
        </c:scaling>
        <c:delete val="1"/>
        <c:axPos val="b"/>
        <c:numFmt formatCode="0%" sourceLinked="1"/>
        <c:majorTickMark val="out"/>
        <c:minorTickMark val="none"/>
        <c:tickLblPos val="nextTo"/>
        <c:crossAx val="1958372072"/>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16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0.130790190735695</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0.100817438692098</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0.106267029972752</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0.171662125340599</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0.188010899182561</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0.119891008174387</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0.130790190735695</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0.0517711171662125</c:v>
                </c:pt>
              </c:numCache>
            </c:numRef>
          </c:val>
        </c:ser>
        <c:dLbls>
          <c:showLegendKey val="0"/>
          <c:showVal val="0"/>
          <c:showCatName val="0"/>
          <c:showSerName val="0"/>
          <c:showPercent val="0"/>
          <c:showBubbleSize val="0"/>
        </c:dLbls>
        <c:gapWidth val="0"/>
        <c:overlap val="100"/>
        <c:axId val="1958443352"/>
        <c:axId val="1958446328"/>
      </c:barChart>
      <c:catAx>
        <c:axId val="1958443352"/>
        <c:scaling>
          <c:orientation val="minMax"/>
        </c:scaling>
        <c:delete val="1"/>
        <c:axPos val="l"/>
        <c:majorTickMark val="out"/>
        <c:minorTickMark val="none"/>
        <c:tickLblPos val="nextTo"/>
        <c:crossAx val="1958446328"/>
        <c:crosses val="autoZero"/>
        <c:auto val="1"/>
        <c:lblAlgn val="ctr"/>
        <c:lblOffset val="100"/>
        <c:noMultiLvlLbl val="0"/>
      </c:catAx>
      <c:valAx>
        <c:axId val="1958446328"/>
        <c:scaling>
          <c:orientation val="minMax"/>
        </c:scaling>
        <c:delete val="1"/>
        <c:axPos val="b"/>
        <c:numFmt formatCode="0%" sourceLinked="1"/>
        <c:majorTickMark val="out"/>
        <c:minorTickMark val="none"/>
        <c:tickLblPos val="nextTo"/>
        <c:crossAx val="1958443352"/>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16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0.04</c:v>
                </c:pt>
                <c:pt idx="1">
                  <c:v>0.262</c:v>
                </c:pt>
                <c:pt idx="2">
                  <c:v>0.608</c:v>
                </c:pt>
                <c:pt idx="3">
                  <c:v>0.785</c:v>
                </c:pt>
              </c:numCache>
            </c:numRef>
          </c:val>
        </c:ser>
        <c:dLbls>
          <c:showLegendKey val="0"/>
          <c:showVal val="0"/>
          <c:showCatName val="0"/>
          <c:showSerName val="0"/>
          <c:showPercent val="0"/>
          <c:showBubbleSize val="0"/>
        </c:dLbls>
        <c:gapWidth val="14"/>
        <c:axId val="1952670008"/>
        <c:axId val="1952666872"/>
      </c:barChart>
      <c:catAx>
        <c:axId val="1952670008"/>
        <c:scaling>
          <c:orientation val="minMax"/>
        </c:scaling>
        <c:delete val="1"/>
        <c:axPos val="b"/>
        <c:majorTickMark val="out"/>
        <c:minorTickMark val="none"/>
        <c:tickLblPos val="nextTo"/>
        <c:crossAx val="1952666872"/>
        <c:crosses val="autoZero"/>
        <c:auto val="1"/>
        <c:lblAlgn val="ctr"/>
        <c:lblOffset val="100"/>
        <c:noMultiLvlLbl val="0"/>
      </c:catAx>
      <c:valAx>
        <c:axId val="1952666872"/>
        <c:scaling>
          <c:orientation val="minMax"/>
          <c:max val="0.9"/>
          <c:min val="0.0"/>
        </c:scaling>
        <c:delete val="1"/>
        <c:axPos val="l"/>
        <c:numFmt formatCode="0%" sourceLinked="1"/>
        <c:majorTickMark val="out"/>
        <c:minorTickMark val="none"/>
        <c:tickLblPos val="nextTo"/>
        <c:crossAx val="195267000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6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0.179</c:v>
                </c:pt>
                <c:pt idx="1">
                  <c:v>0.555</c:v>
                </c:pt>
                <c:pt idx="2">
                  <c:v>0.575</c:v>
                </c:pt>
                <c:pt idx="3">
                  <c:v>0.82</c:v>
                </c:pt>
              </c:numCache>
            </c:numRef>
          </c:val>
        </c:ser>
        <c:dLbls>
          <c:showLegendKey val="0"/>
          <c:showVal val="0"/>
          <c:showCatName val="0"/>
          <c:showSerName val="0"/>
          <c:showPercent val="0"/>
          <c:showBubbleSize val="0"/>
        </c:dLbls>
        <c:gapWidth val="14"/>
        <c:axId val="1957897832"/>
        <c:axId val="1957894696"/>
      </c:barChart>
      <c:catAx>
        <c:axId val="1957897832"/>
        <c:scaling>
          <c:orientation val="minMax"/>
        </c:scaling>
        <c:delete val="1"/>
        <c:axPos val="b"/>
        <c:majorTickMark val="out"/>
        <c:minorTickMark val="none"/>
        <c:tickLblPos val="nextTo"/>
        <c:crossAx val="1957894696"/>
        <c:crosses val="autoZero"/>
        <c:auto val="1"/>
        <c:lblAlgn val="ctr"/>
        <c:lblOffset val="100"/>
        <c:noMultiLvlLbl val="0"/>
      </c:catAx>
      <c:valAx>
        <c:axId val="1957894696"/>
        <c:scaling>
          <c:orientation val="minMax"/>
          <c:max val="0.9"/>
          <c:min val="0.0"/>
        </c:scaling>
        <c:delete val="1"/>
        <c:axPos val="l"/>
        <c:numFmt formatCode="0%" sourceLinked="1"/>
        <c:majorTickMark val="out"/>
        <c:minorTickMark val="none"/>
        <c:tickLblPos val="nextTo"/>
        <c:crossAx val="195789783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6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0.057</c:v>
                </c:pt>
                <c:pt idx="1">
                  <c:v>0.183</c:v>
                </c:pt>
                <c:pt idx="2">
                  <c:v>0.564</c:v>
                </c:pt>
                <c:pt idx="3">
                  <c:v>0.691</c:v>
                </c:pt>
              </c:numCache>
            </c:numRef>
          </c:val>
        </c:ser>
        <c:dLbls>
          <c:showLegendKey val="0"/>
          <c:showVal val="0"/>
          <c:showCatName val="0"/>
          <c:showSerName val="0"/>
          <c:showPercent val="0"/>
          <c:showBubbleSize val="0"/>
        </c:dLbls>
        <c:gapWidth val="14"/>
        <c:axId val="1957863352"/>
        <c:axId val="1957860280"/>
      </c:barChart>
      <c:catAx>
        <c:axId val="1957863352"/>
        <c:scaling>
          <c:orientation val="minMax"/>
        </c:scaling>
        <c:delete val="1"/>
        <c:axPos val="b"/>
        <c:majorTickMark val="out"/>
        <c:minorTickMark val="none"/>
        <c:tickLblPos val="nextTo"/>
        <c:crossAx val="1957860280"/>
        <c:crosses val="autoZero"/>
        <c:auto val="1"/>
        <c:lblAlgn val="ctr"/>
        <c:lblOffset val="100"/>
        <c:noMultiLvlLbl val="0"/>
      </c:catAx>
      <c:valAx>
        <c:axId val="1957860280"/>
        <c:scaling>
          <c:orientation val="minMax"/>
          <c:max val="0.9"/>
          <c:min val="0.0"/>
        </c:scaling>
        <c:delete val="1"/>
        <c:axPos val="l"/>
        <c:numFmt formatCode="0%" sourceLinked="1"/>
        <c:majorTickMark val="out"/>
        <c:minorTickMark val="none"/>
        <c:tickLblPos val="nextTo"/>
        <c:crossAx val="195786335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6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0.02</c:v>
                </c:pt>
                <c:pt idx="1">
                  <c:v>0.279</c:v>
                </c:pt>
                <c:pt idx="2">
                  <c:v>0.5</c:v>
                </c:pt>
                <c:pt idx="3">
                  <c:v>0.667</c:v>
                </c:pt>
              </c:numCache>
            </c:numRef>
          </c:val>
        </c:ser>
        <c:dLbls>
          <c:showLegendKey val="0"/>
          <c:showVal val="0"/>
          <c:showCatName val="0"/>
          <c:showSerName val="0"/>
          <c:showPercent val="0"/>
          <c:showBubbleSize val="0"/>
        </c:dLbls>
        <c:gapWidth val="14"/>
        <c:axId val="1957839720"/>
        <c:axId val="1957836584"/>
      </c:barChart>
      <c:catAx>
        <c:axId val="1957839720"/>
        <c:scaling>
          <c:orientation val="minMax"/>
        </c:scaling>
        <c:delete val="1"/>
        <c:axPos val="b"/>
        <c:majorTickMark val="out"/>
        <c:minorTickMark val="none"/>
        <c:tickLblPos val="nextTo"/>
        <c:crossAx val="1957836584"/>
        <c:crosses val="autoZero"/>
        <c:auto val="1"/>
        <c:lblAlgn val="ctr"/>
        <c:lblOffset val="100"/>
        <c:noMultiLvlLbl val="0"/>
      </c:catAx>
      <c:valAx>
        <c:axId val="1957836584"/>
        <c:scaling>
          <c:orientation val="minMax"/>
          <c:max val="0.9"/>
          <c:min val="0.0"/>
        </c:scaling>
        <c:delete val="1"/>
        <c:axPos val="l"/>
        <c:numFmt formatCode="0%" sourceLinked="1"/>
        <c:majorTickMark val="out"/>
        <c:minorTickMark val="none"/>
        <c:tickLblPos val="nextTo"/>
        <c:crossAx val="195783972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6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0.01</c:v>
                </c:pt>
                <c:pt idx="1">
                  <c:v>0.083</c:v>
                </c:pt>
                <c:pt idx="2">
                  <c:v>0.6</c:v>
                </c:pt>
                <c:pt idx="3">
                  <c:v>0.72</c:v>
                </c:pt>
              </c:numCache>
            </c:numRef>
          </c:val>
        </c:ser>
        <c:dLbls>
          <c:showLegendKey val="0"/>
          <c:showVal val="0"/>
          <c:showCatName val="0"/>
          <c:showSerName val="0"/>
          <c:showPercent val="0"/>
          <c:showBubbleSize val="0"/>
        </c:dLbls>
        <c:gapWidth val="14"/>
        <c:axId val="1957801224"/>
        <c:axId val="1957798088"/>
      </c:barChart>
      <c:catAx>
        <c:axId val="1957801224"/>
        <c:scaling>
          <c:orientation val="minMax"/>
        </c:scaling>
        <c:delete val="1"/>
        <c:axPos val="b"/>
        <c:majorTickMark val="out"/>
        <c:minorTickMark val="none"/>
        <c:tickLblPos val="nextTo"/>
        <c:crossAx val="1957798088"/>
        <c:crosses val="autoZero"/>
        <c:auto val="1"/>
        <c:lblAlgn val="ctr"/>
        <c:lblOffset val="100"/>
        <c:noMultiLvlLbl val="0"/>
      </c:catAx>
      <c:valAx>
        <c:axId val="1957798088"/>
        <c:scaling>
          <c:orientation val="minMax"/>
          <c:max val="0.9"/>
          <c:min val="0.0"/>
        </c:scaling>
        <c:delete val="1"/>
        <c:axPos val="l"/>
        <c:numFmt formatCode="0%" sourceLinked="1"/>
        <c:majorTickMark val="out"/>
        <c:minorTickMark val="none"/>
        <c:tickLblPos val="nextTo"/>
        <c:crossAx val="195780122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6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0.047</c:v>
                </c:pt>
                <c:pt idx="1">
                  <c:v>0.452</c:v>
                </c:pt>
                <c:pt idx="2">
                  <c:v>0.426</c:v>
                </c:pt>
                <c:pt idx="3">
                  <c:v>0.588</c:v>
                </c:pt>
              </c:numCache>
            </c:numRef>
          </c:val>
        </c:ser>
        <c:dLbls>
          <c:showLegendKey val="0"/>
          <c:showVal val="0"/>
          <c:showCatName val="0"/>
          <c:showSerName val="0"/>
          <c:showPercent val="0"/>
          <c:showBubbleSize val="0"/>
        </c:dLbls>
        <c:gapWidth val="14"/>
        <c:axId val="1957766152"/>
        <c:axId val="1957763016"/>
      </c:barChart>
      <c:catAx>
        <c:axId val="1957766152"/>
        <c:scaling>
          <c:orientation val="minMax"/>
        </c:scaling>
        <c:delete val="1"/>
        <c:axPos val="b"/>
        <c:majorTickMark val="out"/>
        <c:minorTickMark val="none"/>
        <c:tickLblPos val="nextTo"/>
        <c:crossAx val="1957763016"/>
        <c:crosses val="autoZero"/>
        <c:auto val="1"/>
        <c:lblAlgn val="ctr"/>
        <c:lblOffset val="100"/>
        <c:noMultiLvlLbl val="0"/>
      </c:catAx>
      <c:valAx>
        <c:axId val="1957763016"/>
        <c:scaling>
          <c:orientation val="minMax"/>
          <c:max val="0.9"/>
          <c:min val="0.0"/>
        </c:scaling>
        <c:delete val="1"/>
        <c:axPos val="l"/>
        <c:numFmt formatCode="0%" sourceLinked="1"/>
        <c:majorTickMark val="out"/>
        <c:minorTickMark val="none"/>
        <c:tickLblPos val="nextTo"/>
        <c:crossAx val="195776615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
          <c:y val="0.0824244712768123"/>
          <c:w val="1.0"/>
          <c:h val="0.835151057446376"/>
        </c:manualLayout>
      </c:layout>
      <c:barChart>
        <c:barDir val="bar"/>
        <c:grouping val="clustered"/>
        <c:varyColors val="0"/>
        <c:ser>
          <c:idx val="0"/>
          <c:order val="0"/>
          <c:tx>
            <c:strRef>
              <c:f>Sheet1!$B$1</c:f>
              <c:strCache>
                <c:ptCount val="1"/>
                <c:pt idx="0">
                  <c:v>Pre</c:v>
                </c:pt>
              </c:strCache>
            </c:strRef>
          </c:tx>
          <c:spPr>
            <a:solidFill>
              <a:srgbClr val="FFFFFF">
                <a:alpha val="80000"/>
              </a:srgbClr>
            </a:solidFill>
          </c:spPr>
          <c:invertIfNegative val="0"/>
          <c:dLbls>
            <c:dLbl>
              <c:idx val="0"/>
              <c:layout>
                <c:manualLayout>
                  <c:x val="-0.0125390116296866"/>
                  <c:y val="0.0"/>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0.0125390116296865"/>
                  <c:y val="0.0"/>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00940425872226484"/>
                  <c:y val="3.47259018826881E-17"/>
                </c:manualLayout>
              </c:layout>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0.0125390116296865"/>
                  <c:y val="0.0151532958716814"/>
                </c:manualLayout>
              </c:layout>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0.00795147584384236"/>
                  <c:y val="0.0149880215611899"/>
                </c:manualLayout>
              </c:layout>
              <c:showLegendKey val="0"/>
              <c:showVal val="1"/>
              <c:showCatName val="0"/>
              <c:showSerName val="0"/>
              <c:showPercent val="0"/>
              <c:showBubbleSize val="0"/>
              <c:extLst>
                <c:ext xmlns:c15="http://schemas.microsoft.com/office/drawing/2012/chart" uri="{CE6537A1-D6FC-4f65-9D91-7224C49458BB}">
                  <c15:layout/>
                </c:ext>
              </c:extLst>
            </c:dLbl>
            <c:dLbl>
              <c:idx val="5"/>
              <c:layout>
                <c:manualLayout>
                  <c:x val="-0.0156737446451632"/>
                  <c:y val="0.01498803753647"/>
                </c:manualLayout>
              </c:layout>
              <c:showLegendKey val="0"/>
              <c:showVal val="1"/>
              <c:showCatName val="0"/>
              <c:showSerName val="0"/>
              <c:showPercent val="0"/>
              <c:showBubbleSize val="0"/>
              <c:extLst>
                <c:ext xmlns:c15="http://schemas.microsoft.com/office/drawing/2012/chart" uri="{CE6537A1-D6FC-4f65-9D91-7224C49458BB}">
                  <c15:layout/>
                </c:ext>
              </c:extLst>
            </c:dLbl>
            <c:dLbl>
              <c:idx val="6"/>
              <c:layout>
                <c:manualLayout>
                  <c:x val="-0.0156736300716757"/>
                  <c:y val="0.0149868575154067"/>
                </c:manualLayout>
              </c:layout>
              <c:showLegendKey val="0"/>
              <c:showVal val="1"/>
              <c:showCatName val="0"/>
              <c:showSerName val="0"/>
              <c:showPercent val="0"/>
              <c:showBubbleSize val="0"/>
              <c:extLst>
                <c:ext xmlns:c15="http://schemas.microsoft.com/office/drawing/2012/chart" uri="{CE6537A1-D6FC-4f65-9D91-7224C49458BB}"/>
              </c:extLst>
            </c:dLbl>
            <c:dLbl>
              <c:idx val="7"/>
              <c:layout>
                <c:manualLayout>
                  <c:x val="-0.0125389040573406"/>
                  <c:y val="0.0224841213415659"/>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600">
                    <a:solidFill>
                      <a:schemeClr val="bg1"/>
                    </a:solidFill>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TV at home</c:v>
                </c:pt>
                <c:pt idx="1">
                  <c:v>Press</c:v>
                </c:pt>
                <c:pt idx="2">
                  <c:v>Radio</c:v>
                </c:pt>
                <c:pt idx="3">
                  <c:v>Facebook</c:v>
                </c:pt>
                <c:pt idx="4">
                  <c:v>Mobile</c:v>
                </c:pt>
                <c:pt idx="5">
                  <c:v>Twitter</c:v>
                </c:pt>
              </c:strCache>
            </c:strRef>
          </c:cat>
          <c:val>
            <c:numRef>
              <c:f>Sheet1!$B$2:$B$7</c:f>
              <c:numCache>
                <c:formatCode>0%</c:formatCode>
                <c:ptCount val="6"/>
                <c:pt idx="0">
                  <c:v>0.57</c:v>
                </c:pt>
                <c:pt idx="1">
                  <c:v>0.58</c:v>
                </c:pt>
                <c:pt idx="2">
                  <c:v>0.6</c:v>
                </c:pt>
                <c:pt idx="3">
                  <c:v>0.61</c:v>
                </c:pt>
                <c:pt idx="4">
                  <c:v>0.57</c:v>
                </c:pt>
                <c:pt idx="5">
                  <c:v>0.54</c:v>
                </c:pt>
              </c:numCache>
            </c:numRef>
          </c:val>
        </c:ser>
        <c:ser>
          <c:idx val="1"/>
          <c:order val="1"/>
          <c:tx>
            <c:strRef>
              <c:f>Sheet1!$C$1</c:f>
              <c:strCache>
                <c:ptCount val="1"/>
                <c:pt idx="0">
                  <c:v>Post</c:v>
                </c:pt>
              </c:strCache>
            </c:strRef>
          </c:tx>
          <c:invertIfNegative val="0"/>
          <c:dPt>
            <c:idx val="0"/>
            <c:invertIfNegative val="0"/>
            <c:bubble3D val="0"/>
            <c:spPr>
              <a:solidFill>
                <a:schemeClr val="tx2"/>
              </a:solidFill>
            </c:spPr>
          </c:dPt>
          <c:dPt>
            <c:idx val="1"/>
            <c:invertIfNegative val="0"/>
            <c:bubble3D val="0"/>
            <c:spPr>
              <a:solidFill>
                <a:srgbClr val="00B050"/>
              </a:solidFill>
            </c:spPr>
          </c:dPt>
          <c:dPt>
            <c:idx val="2"/>
            <c:invertIfNegative val="0"/>
            <c:bubble3D val="0"/>
            <c:spPr>
              <a:solidFill>
                <a:schemeClr val="accent1"/>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chemeClr val="accent6"/>
              </a:solidFill>
            </c:spPr>
          </c:dPt>
          <c:dPt>
            <c:idx val="7"/>
            <c:invertIfNegative val="0"/>
            <c:bubble3D val="0"/>
            <c:spPr>
              <a:solidFill>
                <a:srgbClr val="7030A0"/>
              </a:solidFill>
            </c:spPr>
          </c:dPt>
          <c:dPt>
            <c:idx val="8"/>
            <c:invertIfNegative val="0"/>
            <c:bubble3D val="0"/>
            <c:spPr>
              <a:solidFill>
                <a:schemeClr val="accent6">
                  <a:lumMod val="50000"/>
                </a:schemeClr>
              </a:solidFill>
            </c:spPr>
          </c:dPt>
          <c:dLbls>
            <c:dLbl>
              <c:idx val="2"/>
              <c:spPr/>
              <c:txPr>
                <a:bodyPr/>
                <a:lstStyle/>
                <a:p>
                  <a:pPr>
                    <a:defRPr sz="700">
                      <a:solidFill>
                        <a:schemeClr val="tx1"/>
                      </a:solidFill>
                      <a:latin typeface="+mj-lt"/>
                    </a:defRPr>
                  </a:pPr>
                  <a:endParaRPr lang="es-ES"/>
                </a:p>
              </c:txPr>
              <c:dLblPos val="inEnd"/>
              <c:showLegendKey val="0"/>
              <c:showVal val="1"/>
              <c:showCatName val="0"/>
              <c:showSerName val="0"/>
              <c:showPercent val="0"/>
              <c:showBubbleSize val="0"/>
            </c:dLbl>
            <c:dLbl>
              <c:idx val="3"/>
              <c:spPr/>
              <c:txPr>
                <a:bodyPr/>
                <a:lstStyle/>
                <a:p>
                  <a:pPr>
                    <a:defRPr sz="700">
                      <a:solidFill>
                        <a:schemeClr val="tx1"/>
                      </a:solidFill>
                      <a:latin typeface="+mj-lt"/>
                    </a:defRPr>
                  </a:pPr>
                  <a:endParaRPr lang="es-ES"/>
                </a:p>
              </c:txPr>
              <c:dLblPos val="inEnd"/>
              <c:showLegendKey val="0"/>
              <c:showVal val="1"/>
              <c:showCatName val="0"/>
              <c:showSerName val="0"/>
              <c:showPercent val="0"/>
              <c:showBubbleSize val="0"/>
            </c:dLbl>
            <c:dLbl>
              <c:idx val="5"/>
              <c:layout>
                <c:manualLayout>
                  <c:x val="-0.0711431006109989"/>
                  <c:y val="0.0"/>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manualLayout>
                  <c:x val="-0.0748864969797866"/>
                  <c:y val="5.90010531687991E-7"/>
                </c:manualLayout>
              </c:layout>
              <c:dLblPos val="outEnd"/>
              <c:showLegendKey val="0"/>
              <c:showVal val="1"/>
              <c:showCatName val="0"/>
              <c:showSerName val="0"/>
              <c:showPercent val="0"/>
              <c:showBubbleSize val="0"/>
              <c:extLst>
                <c:ext xmlns:c15="http://schemas.microsoft.com/office/drawing/2012/chart" uri="{CE6537A1-D6FC-4f65-9D91-7224C49458BB}"/>
              </c:extLst>
            </c:dLbl>
            <c:dLbl>
              <c:idx val="7"/>
              <c:layout>
                <c:manualLayout>
                  <c:x val="-0.0748864969797866"/>
                  <c:y val="0.0"/>
                </c:manualLayout>
              </c:layout>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700">
                    <a:solidFill>
                      <a:schemeClr val="bg1"/>
                    </a:solidFill>
                    <a:latin typeface="+mj-lt"/>
                  </a:defRPr>
                </a:pPr>
                <a:endParaRPr lang="es-E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Sheet1!$A$2:$A$7</c:f>
              <c:strCache>
                <c:ptCount val="6"/>
                <c:pt idx="0">
                  <c:v>TV at home</c:v>
                </c:pt>
                <c:pt idx="1">
                  <c:v>Press</c:v>
                </c:pt>
                <c:pt idx="2">
                  <c:v>Radio</c:v>
                </c:pt>
                <c:pt idx="3">
                  <c:v>Facebook</c:v>
                </c:pt>
                <c:pt idx="4">
                  <c:v>Mobile</c:v>
                </c:pt>
                <c:pt idx="5">
                  <c:v>Twitter</c:v>
                </c:pt>
              </c:strCache>
            </c:strRef>
          </c:cat>
          <c:val>
            <c:numRef>
              <c:f>Sheet1!$C$2:$C$7</c:f>
              <c:numCache>
                <c:formatCode>0%</c:formatCode>
                <c:ptCount val="6"/>
                <c:pt idx="0">
                  <c:v>0.52</c:v>
                </c:pt>
                <c:pt idx="1">
                  <c:v>0.53</c:v>
                </c:pt>
                <c:pt idx="2">
                  <c:v>0.54</c:v>
                </c:pt>
                <c:pt idx="3">
                  <c:v>0.53</c:v>
                </c:pt>
                <c:pt idx="4">
                  <c:v>0.56</c:v>
                </c:pt>
                <c:pt idx="5">
                  <c:v>0.53</c:v>
                </c:pt>
              </c:numCache>
            </c:numRef>
          </c:val>
        </c:ser>
        <c:dLbls>
          <c:showLegendKey val="0"/>
          <c:showVal val="0"/>
          <c:showCatName val="0"/>
          <c:showSerName val="0"/>
          <c:showPercent val="0"/>
          <c:showBubbleSize val="0"/>
        </c:dLbls>
        <c:gapWidth val="32"/>
        <c:overlap val="40"/>
        <c:axId val="1824416280"/>
        <c:axId val="1874890808"/>
      </c:barChart>
      <c:catAx>
        <c:axId val="1824416280"/>
        <c:scaling>
          <c:orientation val="maxMin"/>
        </c:scaling>
        <c:delete val="1"/>
        <c:axPos val="l"/>
        <c:numFmt formatCode="General" sourceLinked="0"/>
        <c:majorTickMark val="out"/>
        <c:minorTickMark val="none"/>
        <c:tickLblPos val="nextTo"/>
        <c:crossAx val="1874890808"/>
        <c:crosses val="autoZero"/>
        <c:auto val="1"/>
        <c:lblAlgn val="ctr"/>
        <c:lblOffset val="100"/>
        <c:noMultiLvlLbl val="0"/>
      </c:catAx>
      <c:valAx>
        <c:axId val="1874890808"/>
        <c:scaling>
          <c:orientation val="minMax"/>
        </c:scaling>
        <c:delete val="1"/>
        <c:axPos val="t"/>
        <c:numFmt formatCode="0%" sourceLinked="1"/>
        <c:majorTickMark val="out"/>
        <c:minorTickMark val="none"/>
        <c:tickLblPos val="nextTo"/>
        <c:crossAx val="182441628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0.216</c:v>
                </c:pt>
                <c:pt idx="1">
                  <c:v>0.545</c:v>
                </c:pt>
                <c:pt idx="2">
                  <c:v>0.537</c:v>
                </c:pt>
                <c:pt idx="3">
                  <c:v>0.744</c:v>
                </c:pt>
              </c:numCache>
            </c:numRef>
          </c:val>
        </c:ser>
        <c:dLbls>
          <c:showLegendKey val="0"/>
          <c:showVal val="0"/>
          <c:showCatName val="0"/>
          <c:showSerName val="0"/>
          <c:showPercent val="0"/>
          <c:showBubbleSize val="0"/>
        </c:dLbls>
        <c:gapWidth val="14"/>
        <c:axId val="1957731208"/>
        <c:axId val="1957728072"/>
      </c:barChart>
      <c:catAx>
        <c:axId val="1957731208"/>
        <c:scaling>
          <c:orientation val="minMax"/>
        </c:scaling>
        <c:delete val="1"/>
        <c:axPos val="b"/>
        <c:majorTickMark val="out"/>
        <c:minorTickMark val="none"/>
        <c:tickLblPos val="nextTo"/>
        <c:crossAx val="1957728072"/>
        <c:crosses val="autoZero"/>
        <c:auto val="1"/>
        <c:lblAlgn val="ctr"/>
        <c:lblOffset val="100"/>
        <c:noMultiLvlLbl val="0"/>
      </c:catAx>
      <c:valAx>
        <c:axId val="1957728072"/>
        <c:scaling>
          <c:orientation val="minMax"/>
          <c:max val="0.9"/>
          <c:min val="0.0"/>
        </c:scaling>
        <c:delete val="1"/>
        <c:axPos val="l"/>
        <c:numFmt formatCode="0%" sourceLinked="1"/>
        <c:majorTickMark val="out"/>
        <c:minorTickMark val="none"/>
        <c:tickLblPos val="nextTo"/>
        <c:crossAx val="195773120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0.043</c:v>
                </c:pt>
                <c:pt idx="2">
                  <c:v>0.462</c:v>
                </c:pt>
                <c:pt idx="3">
                  <c:v>0.538</c:v>
                </c:pt>
              </c:numCache>
            </c:numRef>
          </c:val>
        </c:ser>
        <c:dLbls>
          <c:showLegendKey val="0"/>
          <c:showVal val="0"/>
          <c:showCatName val="0"/>
          <c:showSerName val="0"/>
          <c:showPercent val="0"/>
          <c:showBubbleSize val="0"/>
        </c:dLbls>
        <c:gapWidth val="14"/>
        <c:axId val="1955855016"/>
        <c:axId val="1955851880"/>
      </c:barChart>
      <c:catAx>
        <c:axId val="1955855016"/>
        <c:scaling>
          <c:orientation val="minMax"/>
        </c:scaling>
        <c:delete val="1"/>
        <c:axPos val="b"/>
        <c:majorTickMark val="out"/>
        <c:minorTickMark val="none"/>
        <c:tickLblPos val="nextTo"/>
        <c:crossAx val="1955851880"/>
        <c:crosses val="autoZero"/>
        <c:auto val="1"/>
        <c:lblAlgn val="ctr"/>
        <c:lblOffset val="100"/>
        <c:noMultiLvlLbl val="0"/>
      </c:catAx>
      <c:valAx>
        <c:axId val="1955851880"/>
        <c:scaling>
          <c:orientation val="minMax"/>
          <c:max val="0.9"/>
          <c:min val="0.0"/>
        </c:scaling>
        <c:delete val="1"/>
        <c:axPos val="l"/>
        <c:numFmt formatCode="0%" sourceLinked="1"/>
        <c:majorTickMark val="out"/>
        <c:minorTickMark val="none"/>
        <c:tickLblPos val="nextTo"/>
        <c:crossAx val="195585501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0.017</c:v>
                </c:pt>
                <c:pt idx="1">
                  <c:v>0.173</c:v>
                </c:pt>
                <c:pt idx="2">
                  <c:v>0.538</c:v>
                </c:pt>
                <c:pt idx="3">
                  <c:v>0.673</c:v>
                </c:pt>
              </c:numCache>
            </c:numRef>
          </c:val>
        </c:ser>
        <c:dLbls>
          <c:showLegendKey val="0"/>
          <c:showVal val="0"/>
          <c:showCatName val="0"/>
          <c:showSerName val="0"/>
          <c:showPercent val="0"/>
          <c:showBubbleSize val="0"/>
        </c:dLbls>
        <c:gapWidth val="14"/>
        <c:axId val="1957696296"/>
        <c:axId val="1957693160"/>
      </c:barChart>
      <c:catAx>
        <c:axId val="1957696296"/>
        <c:scaling>
          <c:orientation val="minMax"/>
        </c:scaling>
        <c:delete val="1"/>
        <c:axPos val="b"/>
        <c:majorTickMark val="out"/>
        <c:minorTickMark val="none"/>
        <c:tickLblPos val="nextTo"/>
        <c:crossAx val="1957693160"/>
        <c:crosses val="autoZero"/>
        <c:auto val="1"/>
        <c:lblAlgn val="ctr"/>
        <c:lblOffset val="100"/>
        <c:noMultiLvlLbl val="0"/>
      </c:catAx>
      <c:valAx>
        <c:axId val="1957693160"/>
        <c:scaling>
          <c:orientation val="minMax"/>
          <c:max val="0.9"/>
          <c:min val="0.0"/>
        </c:scaling>
        <c:delete val="1"/>
        <c:axPos val="l"/>
        <c:numFmt formatCode="0%" sourceLinked="1"/>
        <c:majorTickMark val="out"/>
        <c:minorTickMark val="none"/>
        <c:tickLblPos val="nextTo"/>
        <c:crossAx val="195769629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0.083</c:v>
                </c:pt>
                <c:pt idx="1">
                  <c:v>0.505</c:v>
                </c:pt>
                <c:pt idx="2">
                  <c:v>0.441</c:v>
                </c:pt>
                <c:pt idx="3">
                  <c:v>0.711</c:v>
                </c:pt>
              </c:numCache>
            </c:numRef>
          </c:val>
        </c:ser>
        <c:dLbls>
          <c:showLegendKey val="0"/>
          <c:showVal val="0"/>
          <c:showCatName val="0"/>
          <c:showSerName val="0"/>
          <c:showPercent val="0"/>
          <c:showBubbleSize val="0"/>
        </c:dLbls>
        <c:gapWidth val="14"/>
        <c:axId val="1959216968"/>
        <c:axId val="1959220088"/>
      </c:barChart>
      <c:catAx>
        <c:axId val="1959216968"/>
        <c:scaling>
          <c:orientation val="minMax"/>
        </c:scaling>
        <c:delete val="1"/>
        <c:axPos val="b"/>
        <c:majorTickMark val="out"/>
        <c:minorTickMark val="none"/>
        <c:tickLblPos val="nextTo"/>
        <c:crossAx val="1959220088"/>
        <c:crosses val="autoZero"/>
        <c:auto val="1"/>
        <c:lblAlgn val="ctr"/>
        <c:lblOffset val="100"/>
        <c:noMultiLvlLbl val="0"/>
      </c:catAx>
      <c:valAx>
        <c:axId val="1959220088"/>
        <c:scaling>
          <c:orientation val="minMax"/>
          <c:max val="0.9"/>
          <c:min val="0.0"/>
        </c:scaling>
        <c:delete val="1"/>
        <c:axPos val="l"/>
        <c:numFmt formatCode="0%" sourceLinked="1"/>
        <c:majorTickMark val="out"/>
        <c:minorTickMark val="none"/>
        <c:tickLblPos val="nextTo"/>
        <c:crossAx val="195921696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0.02</c:v>
                </c:pt>
                <c:pt idx="1">
                  <c:v>0.14</c:v>
                </c:pt>
                <c:pt idx="2">
                  <c:v>0.619</c:v>
                </c:pt>
                <c:pt idx="3">
                  <c:v>0.619</c:v>
                </c:pt>
              </c:numCache>
            </c:numRef>
          </c:val>
        </c:ser>
        <c:dLbls>
          <c:showLegendKey val="0"/>
          <c:showVal val="0"/>
          <c:showCatName val="0"/>
          <c:showSerName val="0"/>
          <c:showPercent val="0"/>
          <c:showBubbleSize val="0"/>
        </c:dLbls>
        <c:gapWidth val="14"/>
        <c:axId val="1959251896"/>
        <c:axId val="1959255016"/>
      </c:barChart>
      <c:catAx>
        <c:axId val="1959251896"/>
        <c:scaling>
          <c:orientation val="minMax"/>
        </c:scaling>
        <c:delete val="1"/>
        <c:axPos val="b"/>
        <c:majorTickMark val="out"/>
        <c:minorTickMark val="none"/>
        <c:tickLblPos val="nextTo"/>
        <c:crossAx val="1959255016"/>
        <c:crosses val="autoZero"/>
        <c:auto val="1"/>
        <c:lblAlgn val="ctr"/>
        <c:lblOffset val="100"/>
        <c:noMultiLvlLbl val="0"/>
      </c:catAx>
      <c:valAx>
        <c:axId val="1959255016"/>
        <c:scaling>
          <c:orientation val="minMax"/>
          <c:max val="0.9"/>
          <c:min val="0.0"/>
        </c:scaling>
        <c:delete val="1"/>
        <c:axPos val="l"/>
        <c:numFmt formatCode="0%" sourceLinked="1"/>
        <c:majorTickMark val="out"/>
        <c:minorTickMark val="none"/>
        <c:tickLblPos val="nextTo"/>
        <c:crossAx val="195925189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0.003</c:v>
                </c:pt>
                <c:pt idx="1">
                  <c:v>0.11</c:v>
                </c:pt>
                <c:pt idx="2">
                  <c:v>0.515</c:v>
                </c:pt>
                <c:pt idx="3">
                  <c:v>0.545</c:v>
                </c:pt>
              </c:numCache>
            </c:numRef>
          </c:val>
        </c:ser>
        <c:dLbls>
          <c:showLegendKey val="0"/>
          <c:showVal val="0"/>
          <c:showCatName val="0"/>
          <c:showSerName val="0"/>
          <c:showPercent val="0"/>
          <c:showBubbleSize val="0"/>
        </c:dLbls>
        <c:gapWidth val="14"/>
        <c:axId val="1959286824"/>
        <c:axId val="1959289944"/>
      </c:barChart>
      <c:catAx>
        <c:axId val="1959286824"/>
        <c:scaling>
          <c:orientation val="minMax"/>
        </c:scaling>
        <c:delete val="1"/>
        <c:axPos val="b"/>
        <c:majorTickMark val="out"/>
        <c:minorTickMark val="none"/>
        <c:tickLblPos val="nextTo"/>
        <c:crossAx val="1959289944"/>
        <c:crosses val="autoZero"/>
        <c:auto val="1"/>
        <c:lblAlgn val="ctr"/>
        <c:lblOffset val="100"/>
        <c:noMultiLvlLbl val="0"/>
      </c:catAx>
      <c:valAx>
        <c:axId val="1959289944"/>
        <c:scaling>
          <c:orientation val="minMax"/>
          <c:max val="0.9"/>
          <c:min val="0.0"/>
        </c:scaling>
        <c:delete val="1"/>
        <c:axPos val="l"/>
        <c:numFmt formatCode="0%" sourceLinked="1"/>
        <c:majorTickMark val="out"/>
        <c:minorTickMark val="none"/>
        <c:tickLblPos val="nextTo"/>
        <c:crossAx val="195928682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0.047</c:v>
                </c:pt>
                <c:pt idx="2">
                  <c:v>0.429</c:v>
                </c:pt>
                <c:pt idx="3">
                  <c:v>0.429</c:v>
                </c:pt>
              </c:numCache>
            </c:numRef>
          </c:val>
        </c:ser>
        <c:dLbls>
          <c:showLegendKey val="0"/>
          <c:showVal val="0"/>
          <c:showCatName val="0"/>
          <c:showSerName val="0"/>
          <c:showPercent val="0"/>
          <c:showBubbleSize val="0"/>
        </c:dLbls>
        <c:gapWidth val="14"/>
        <c:axId val="1959321752"/>
        <c:axId val="1959324872"/>
      </c:barChart>
      <c:catAx>
        <c:axId val="1959321752"/>
        <c:scaling>
          <c:orientation val="minMax"/>
        </c:scaling>
        <c:delete val="1"/>
        <c:axPos val="b"/>
        <c:majorTickMark val="out"/>
        <c:minorTickMark val="none"/>
        <c:tickLblPos val="nextTo"/>
        <c:crossAx val="1959324872"/>
        <c:crosses val="autoZero"/>
        <c:auto val="1"/>
        <c:lblAlgn val="ctr"/>
        <c:lblOffset val="100"/>
        <c:noMultiLvlLbl val="0"/>
      </c:catAx>
      <c:valAx>
        <c:axId val="1959324872"/>
        <c:scaling>
          <c:orientation val="minMax"/>
          <c:max val="0.9"/>
          <c:min val="0.0"/>
        </c:scaling>
        <c:delete val="1"/>
        <c:axPos val="l"/>
        <c:numFmt formatCode="0%" sourceLinked="1"/>
        <c:majorTickMark val="out"/>
        <c:minorTickMark val="none"/>
        <c:tickLblPos val="nextTo"/>
        <c:crossAx val="195932175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0.027</c:v>
                </c:pt>
                <c:pt idx="2">
                  <c:v>0.5</c:v>
                </c:pt>
                <c:pt idx="3">
                  <c:v>0.75</c:v>
                </c:pt>
              </c:numCache>
            </c:numRef>
          </c:val>
        </c:ser>
        <c:dLbls>
          <c:showLegendKey val="0"/>
          <c:showVal val="0"/>
          <c:showCatName val="0"/>
          <c:showSerName val="0"/>
          <c:showPercent val="0"/>
          <c:showBubbleSize val="0"/>
        </c:dLbls>
        <c:gapWidth val="14"/>
        <c:axId val="1959356680"/>
        <c:axId val="1959359800"/>
      </c:barChart>
      <c:catAx>
        <c:axId val="1959356680"/>
        <c:scaling>
          <c:orientation val="minMax"/>
        </c:scaling>
        <c:delete val="1"/>
        <c:axPos val="b"/>
        <c:majorTickMark val="out"/>
        <c:minorTickMark val="none"/>
        <c:tickLblPos val="nextTo"/>
        <c:crossAx val="1959359800"/>
        <c:crosses val="autoZero"/>
        <c:auto val="1"/>
        <c:lblAlgn val="ctr"/>
        <c:lblOffset val="100"/>
        <c:noMultiLvlLbl val="0"/>
      </c:catAx>
      <c:valAx>
        <c:axId val="1959359800"/>
        <c:scaling>
          <c:orientation val="minMax"/>
          <c:max val="0.9"/>
          <c:min val="0.0"/>
        </c:scaling>
        <c:delete val="1"/>
        <c:axPos val="l"/>
        <c:numFmt formatCode="0%" sourceLinked="1"/>
        <c:majorTickMark val="out"/>
        <c:minorTickMark val="none"/>
        <c:tickLblPos val="nextTo"/>
        <c:crossAx val="195935668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7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5"/>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0.485</c:v>
                </c:pt>
                <c:pt idx="1">
                  <c:v>0.275</c:v>
                </c:pt>
                <c:pt idx="2">
                  <c:v>0.287</c:v>
                </c:pt>
                <c:pt idx="3">
                  <c:v>0.341</c:v>
                </c:pt>
                <c:pt idx="4">
                  <c:v>0.186</c:v>
                </c:pt>
                <c:pt idx="5">
                  <c:v>0.114</c:v>
                </c:pt>
                <c:pt idx="6">
                  <c:v>0.21</c:v>
                </c:pt>
                <c:pt idx="7">
                  <c:v>0.222</c:v>
                </c:pt>
                <c:pt idx="8">
                  <c:v>0.251</c:v>
                </c:pt>
                <c:pt idx="9">
                  <c:v>0.192</c:v>
                </c:pt>
                <c:pt idx="10">
                  <c:v>0.204</c:v>
                </c:pt>
                <c:pt idx="11">
                  <c:v>0.198</c:v>
                </c:pt>
                <c:pt idx="12">
                  <c:v>0.174</c:v>
                </c:pt>
                <c:pt idx="13">
                  <c:v>0.431</c:v>
                </c:pt>
                <c:pt idx="14">
                  <c:v>0.168</c:v>
                </c:pt>
                <c:pt idx="15">
                  <c:v>0.126</c:v>
                </c:pt>
                <c:pt idx="16">
                  <c:v>0.0</c:v>
                </c:pt>
                <c:pt idx="17">
                  <c:v>0.192</c:v>
                </c:pt>
              </c:numCache>
            </c:numRef>
          </c:val>
        </c:ser>
        <c:dLbls>
          <c:showLegendKey val="0"/>
          <c:showVal val="0"/>
          <c:showCatName val="0"/>
          <c:showSerName val="0"/>
          <c:showPercent val="0"/>
          <c:showBubbleSize val="0"/>
        </c:dLbls>
        <c:gapWidth val="23"/>
        <c:axId val="1959335256"/>
        <c:axId val="1959397560"/>
      </c:barChart>
      <c:catAx>
        <c:axId val="1959335256"/>
        <c:scaling>
          <c:orientation val="maxMin"/>
        </c:scaling>
        <c:delete val="0"/>
        <c:axPos val="l"/>
        <c:majorTickMark val="none"/>
        <c:minorTickMark val="none"/>
        <c:tickLblPos val="nextTo"/>
        <c:spPr>
          <a:ln>
            <a:solidFill>
              <a:schemeClr val="bg1"/>
            </a:solidFill>
          </a:ln>
        </c:spPr>
        <c:crossAx val="1959397560"/>
        <c:crosses val="autoZero"/>
        <c:auto val="1"/>
        <c:lblAlgn val="ctr"/>
        <c:lblOffset val="100"/>
        <c:noMultiLvlLbl val="0"/>
      </c:catAx>
      <c:valAx>
        <c:axId val="1959397560"/>
        <c:scaling>
          <c:orientation val="minMax"/>
        </c:scaling>
        <c:delete val="1"/>
        <c:axPos val="t"/>
        <c:numFmt formatCode="0%" sourceLinked="1"/>
        <c:majorTickMark val="none"/>
        <c:minorTickMark val="none"/>
        <c:tickLblPos val="nextTo"/>
        <c:crossAx val="195933525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7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General</c:formatCode>
                <c:ptCount val="18"/>
              </c:numCache>
            </c:numRef>
          </c:val>
        </c:ser>
        <c:dLbls>
          <c:showLegendKey val="0"/>
          <c:showVal val="0"/>
          <c:showCatName val="0"/>
          <c:showSerName val="0"/>
          <c:showPercent val="0"/>
          <c:showBubbleSize val="0"/>
        </c:dLbls>
        <c:gapWidth val="23"/>
        <c:axId val="1955764568"/>
        <c:axId val="1955767944"/>
      </c:barChart>
      <c:catAx>
        <c:axId val="1955764568"/>
        <c:scaling>
          <c:orientation val="maxMin"/>
        </c:scaling>
        <c:delete val="0"/>
        <c:axPos val="l"/>
        <c:majorTickMark val="none"/>
        <c:minorTickMark val="none"/>
        <c:tickLblPos val="nextTo"/>
        <c:spPr>
          <a:ln>
            <a:solidFill>
              <a:schemeClr val="bg1"/>
            </a:solidFill>
          </a:ln>
        </c:spPr>
        <c:crossAx val="1955767944"/>
        <c:crosses val="autoZero"/>
        <c:auto val="1"/>
        <c:lblAlgn val="ctr"/>
        <c:lblOffset val="100"/>
        <c:noMultiLvlLbl val="0"/>
      </c:catAx>
      <c:valAx>
        <c:axId val="1955767944"/>
        <c:scaling>
          <c:orientation val="minMax"/>
        </c:scaling>
        <c:delete val="1"/>
        <c:axPos val="t"/>
        <c:numFmt formatCode="General" sourceLinked="1"/>
        <c:majorTickMark val="none"/>
        <c:minorTickMark val="none"/>
        <c:tickLblPos val="nextTo"/>
        <c:crossAx val="1955764568"/>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0.112968591691996</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0.0845997973657548</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0.10081053698075</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0.229989868287741</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0.155521783181358</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0.113981762917933</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0.10790273556231</c:v>
                </c:pt>
              </c:numCache>
            </c:numRef>
          </c:val>
        </c:ser>
        <c:ser>
          <c:idx val="7"/>
          <c:order val="7"/>
          <c:tx>
            <c:strRef>
              <c:f>Sheet1!$I$1</c:f>
              <c:strCache>
                <c:ptCount val="1"/>
                <c:pt idx="0">
                  <c:v>Series 8</c:v>
                </c:pt>
              </c:strCache>
            </c:strRef>
          </c:tx>
          <c:spPr>
            <a:solidFill>
              <a:schemeClr val="bg1">
                <a:lumMod val="65000"/>
              </a:schemeClr>
            </a:solidFill>
          </c:spPr>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0.094224924012158</c:v>
                </c:pt>
              </c:numCache>
            </c:numRef>
          </c:val>
        </c:ser>
        <c:dLbls>
          <c:showLegendKey val="0"/>
          <c:showVal val="0"/>
          <c:showCatName val="0"/>
          <c:showSerName val="0"/>
          <c:showPercent val="0"/>
          <c:showBubbleSize val="0"/>
        </c:dLbls>
        <c:gapWidth val="0"/>
        <c:overlap val="100"/>
        <c:axId val="-1975085832"/>
        <c:axId val="-1973612008"/>
      </c:barChart>
      <c:catAx>
        <c:axId val="-1975085832"/>
        <c:scaling>
          <c:orientation val="minMax"/>
        </c:scaling>
        <c:delete val="1"/>
        <c:axPos val="l"/>
        <c:numFmt formatCode="General" sourceLinked="0"/>
        <c:majorTickMark val="out"/>
        <c:minorTickMark val="none"/>
        <c:tickLblPos val="nextTo"/>
        <c:crossAx val="-1973612008"/>
        <c:crosses val="autoZero"/>
        <c:auto val="1"/>
        <c:lblAlgn val="ctr"/>
        <c:lblOffset val="100"/>
        <c:noMultiLvlLbl val="0"/>
      </c:catAx>
      <c:valAx>
        <c:axId val="-1973612008"/>
        <c:scaling>
          <c:orientation val="minMax"/>
        </c:scaling>
        <c:delete val="1"/>
        <c:axPos val="b"/>
        <c:numFmt formatCode="0%" sourceLinked="1"/>
        <c:majorTickMark val="out"/>
        <c:minorTickMark val="none"/>
        <c:tickLblPos val="nextTo"/>
        <c:crossAx val="-1975085832"/>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18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General</c:formatCode>
                <c:ptCount val="18"/>
              </c:numCache>
            </c:numRef>
          </c:val>
        </c:ser>
        <c:dLbls>
          <c:showLegendKey val="0"/>
          <c:showVal val="0"/>
          <c:showCatName val="0"/>
          <c:showSerName val="0"/>
          <c:showPercent val="0"/>
          <c:showBubbleSize val="0"/>
        </c:dLbls>
        <c:gapWidth val="23"/>
        <c:axId val="1958805736"/>
        <c:axId val="1960237224"/>
      </c:barChart>
      <c:catAx>
        <c:axId val="1958805736"/>
        <c:scaling>
          <c:orientation val="maxMin"/>
        </c:scaling>
        <c:delete val="0"/>
        <c:axPos val="l"/>
        <c:majorTickMark val="none"/>
        <c:minorTickMark val="none"/>
        <c:tickLblPos val="nextTo"/>
        <c:spPr>
          <a:ln>
            <a:solidFill>
              <a:schemeClr val="bg1"/>
            </a:solidFill>
          </a:ln>
        </c:spPr>
        <c:crossAx val="1960237224"/>
        <c:crosses val="autoZero"/>
        <c:auto val="1"/>
        <c:lblAlgn val="ctr"/>
        <c:lblOffset val="100"/>
        <c:noMultiLvlLbl val="0"/>
      </c:catAx>
      <c:valAx>
        <c:axId val="1960237224"/>
        <c:scaling>
          <c:orientation val="minMax"/>
        </c:scaling>
        <c:delete val="1"/>
        <c:axPos val="t"/>
        <c:numFmt formatCode="General" sourceLinked="1"/>
        <c:majorTickMark val="none"/>
        <c:minorTickMark val="none"/>
        <c:tickLblPos val="nextTo"/>
        <c:crossAx val="195880573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8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5"/>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0.524</c:v>
                </c:pt>
                <c:pt idx="1">
                  <c:v>0.262</c:v>
                </c:pt>
                <c:pt idx="2">
                  <c:v>0.25</c:v>
                </c:pt>
                <c:pt idx="3">
                  <c:v>0.333</c:v>
                </c:pt>
                <c:pt idx="4">
                  <c:v>0.167</c:v>
                </c:pt>
                <c:pt idx="5">
                  <c:v>0.143</c:v>
                </c:pt>
                <c:pt idx="6">
                  <c:v>0.155</c:v>
                </c:pt>
                <c:pt idx="7">
                  <c:v>0.214</c:v>
                </c:pt>
                <c:pt idx="8">
                  <c:v>0.202</c:v>
                </c:pt>
                <c:pt idx="9">
                  <c:v>0.226</c:v>
                </c:pt>
                <c:pt idx="10">
                  <c:v>0.19</c:v>
                </c:pt>
                <c:pt idx="11">
                  <c:v>0.143</c:v>
                </c:pt>
                <c:pt idx="12">
                  <c:v>0.107</c:v>
                </c:pt>
                <c:pt idx="13">
                  <c:v>0.107</c:v>
                </c:pt>
                <c:pt idx="14">
                  <c:v>0.119</c:v>
                </c:pt>
                <c:pt idx="15">
                  <c:v>0.095</c:v>
                </c:pt>
                <c:pt idx="16">
                  <c:v>0.0</c:v>
                </c:pt>
                <c:pt idx="17">
                  <c:v>0.19</c:v>
                </c:pt>
              </c:numCache>
            </c:numRef>
          </c:val>
        </c:ser>
        <c:dLbls>
          <c:showLegendKey val="0"/>
          <c:showVal val="0"/>
          <c:showCatName val="0"/>
          <c:showSerName val="0"/>
          <c:showPercent val="0"/>
          <c:showBubbleSize val="0"/>
        </c:dLbls>
        <c:gapWidth val="23"/>
        <c:axId val="1954909816"/>
        <c:axId val="1954913192"/>
      </c:barChart>
      <c:catAx>
        <c:axId val="1954909816"/>
        <c:scaling>
          <c:orientation val="maxMin"/>
        </c:scaling>
        <c:delete val="0"/>
        <c:axPos val="l"/>
        <c:majorTickMark val="none"/>
        <c:minorTickMark val="none"/>
        <c:tickLblPos val="nextTo"/>
        <c:spPr>
          <a:ln>
            <a:solidFill>
              <a:schemeClr val="bg1"/>
            </a:solidFill>
          </a:ln>
        </c:spPr>
        <c:crossAx val="1954913192"/>
        <c:crosses val="autoZero"/>
        <c:auto val="1"/>
        <c:lblAlgn val="ctr"/>
        <c:lblOffset val="100"/>
        <c:noMultiLvlLbl val="0"/>
      </c:catAx>
      <c:valAx>
        <c:axId val="1954913192"/>
        <c:scaling>
          <c:orientation val="minMax"/>
        </c:scaling>
        <c:delete val="1"/>
        <c:axPos val="t"/>
        <c:numFmt formatCode="0%" sourceLinked="1"/>
        <c:majorTickMark val="none"/>
        <c:minorTickMark val="none"/>
        <c:tickLblPos val="nextTo"/>
        <c:crossAx val="195490981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8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5"/>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0.544</c:v>
                </c:pt>
                <c:pt idx="1">
                  <c:v>0.257</c:v>
                </c:pt>
                <c:pt idx="2">
                  <c:v>0.228</c:v>
                </c:pt>
                <c:pt idx="3">
                  <c:v>0.272</c:v>
                </c:pt>
                <c:pt idx="4">
                  <c:v>0.191</c:v>
                </c:pt>
                <c:pt idx="5">
                  <c:v>0.206</c:v>
                </c:pt>
                <c:pt idx="6">
                  <c:v>0.199</c:v>
                </c:pt>
                <c:pt idx="7">
                  <c:v>0.184</c:v>
                </c:pt>
                <c:pt idx="8">
                  <c:v>0.257</c:v>
                </c:pt>
                <c:pt idx="9">
                  <c:v>0.147</c:v>
                </c:pt>
                <c:pt idx="10">
                  <c:v>0.206</c:v>
                </c:pt>
                <c:pt idx="11">
                  <c:v>0.118</c:v>
                </c:pt>
                <c:pt idx="12">
                  <c:v>0.096</c:v>
                </c:pt>
                <c:pt idx="13">
                  <c:v>0.118</c:v>
                </c:pt>
                <c:pt idx="14">
                  <c:v>0.096</c:v>
                </c:pt>
                <c:pt idx="15">
                  <c:v>0.162</c:v>
                </c:pt>
                <c:pt idx="16">
                  <c:v>0.0</c:v>
                </c:pt>
                <c:pt idx="17">
                  <c:v>0.184</c:v>
                </c:pt>
              </c:numCache>
            </c:numRef>
          </c:val>
        </c:ser>
        <c:dLbls>
          <c:showLegendKey val="0"/>
          <c:showVal val="0"/>
          <c:showCatName val="0"/>
          <c:showSerName val="0"/>
          <c:showPercent val="0"/>
          <c:showBubbleSize val="0"/>
        </c:dLbls>
        <c:gapWidth val="23"/>
        <c:axId val="1960380872"/>
        <c:axId val="1960384248"/>
      </c:barChart>
      <c:catAx>
        <c:axId val="1960380872"/>
        <c:scaling>
          <c:orientation val="maxMin"/>
        </c:scaling>
        <c:delete val="0"/>
        <c:axPos val="l"/>
        <c:majorTickMark val="none"/>
        <c:minorTickMark val="none"/>
        <c:tickLblPos val="nextTo"/>
        <c:spPr>
          <a:ln>
            <a:solidFill>
              <a:schemeClr val="bg1"/>
            </a:solidFill>
          </a:ln>
        </c:spPr>
        <c:crossAx val="1960384248"/>
        <c:crosses val="autoZero"/>
        <c:auto val="1"/>
        <c:lblAlgn val="ctr"/>
        <c:lblOffset val="100"/>
        <c:noMultiLvlLbl val="0"/>
      </c:catAx>
      <c:valAx>
        <c:axId val="1960384248"/>
        <c:scaling>
          <c:orientation val="minMax"/>
        </c:scaling>
        <c:delete val="1"/>
        <c:axPos val="t"/>
        <c:numFmt formatCode="0%" sourceLinked="1"/>
        <c:majorTickMark val="none"/>
        <c:minorTickMark val="none"/>
        <c:tickLblPos val="nextTo"/>
        <c:crossAx val="1960380872"/>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8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5"/>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0.652</c:v>
                </c:pt>
                <c:pt idx="1">
                  <c:v>0.299</c:v>
                </c:pt>
                <c:pt idx="2">
                  <c:v>0.305</c:v>
                </c:pt>
                <c:pt idx="3">
                  <c:v>0.36</c:v>
                </c:pt>
                <c:pt idx="4">
                  <c:v>0.183</c:v>
                </c:pt>
                <c:pt idx="5">
                  <c:v>0.177</c:v>
                </c:pt>
                <c:pt idx="6">
                  <c:v>0.22</c:v>
                </c:pt>
                <c:pt idx="7">
                  <c:v>0.238</c:v>
                </c:pt>
                <c:pt idx="8">
                  <c:v>0.274</c:v>
                </c:pt>
                <c:pt idx="9">
                  <c:v>0.195</c:v>
                </c:pt>
                <c:pt idx="10">
                  <c:v>0.244</c:v>
                </c:pt>
                <c:pt idx="11">
                  <c:v>0.183</c:v>
                </c:pt>
                <c:pt idx="12">
                  <c:v>0.128</c:v>
                </c:pt>
                <c:pt idx="13">
                  <c:v>0.213</c:v>
                </c:pt>
                <c:pt idx="14">
                  <c:v>0.171</c:v>
                </c:pt>
                <c:pt idx="15">
                  <c:v>0.183</c:v>
                </c:pt>
                <c:pt idx="16">
                  <c:v>0.006</c:v>
                </c:pt>
                <c:pt idx="17">
                  <c:v>0.122</c:v>
                </c:pt>
              </c:numCache>
            </c:numRef>
          </c:val>
        </c:ser>
        <c:dLbls>
          <c:showLegendKey val="0"/>
          <c:showVal val="0"/>
          <c:showCatName val="0"/>
          <c:showSerName val="0"/>
          <c:showPercent val="0"/>
          <c:showBubbleSize val="0"/>
        </c:dLbls>
        <c:gapWidth val="23"/>
        <c:axId val="1960480248"/>
        <c:axId val="1960402776"/>
      </c:barChart>
      <c:catAx>
        <c:axId val="1960480248"/>
        <c:scaling>
          <c:orientation val="maxMin"/>
        </c:scaling>
        <c:delete val="0"/>
        <c:axPos val="l"/>
        <c:majorTickMark val="none"/>
        <c:minorTickMark val="none"/>
        <c:tickLblPos val="nextTo"/>
        <c:spPr>
          <a:ln>
            <a:solidFill>
              <a:schemeClr val="bg1"/>
            </a:solidFill>
          </a:ln>
        </c:spPr>
        <c:crossAx val="1960402776"/>
        <c:crosses val="autoZero"/>
        <c:auto val="1"/>
        <c:lblAlgn val="ctr"/>
        <c:lblOffset val="100"/>
        <c:noMultiLvlLbl val="0"/>
      </c:catAx>
      <c:valAx>
        <c:axId val="1960402776"/>
        <c:scaling>
          <c:orientation val="minMax"/>
        </c:scaling>
        <c:delete val="1"/>
        <c:axPos val="t"/>
        <c:numFmt formatCode="0%" sourceLinked="1"/>
        <c:majorTickMark val="none"/>
        <c:minorTickMark val="none"/>
        <c:tickLblPos val="nextTo"/>
        <c:crossAx val="1960480248"/>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8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5"/>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0.493</c:v>
                </c:pt>
                <c:pt idx="1">
                  <c:v>0.224</c:v>
                </c:pt>
                <c:pt idx="2">
                  <c:v>0.204</c:v>
                </c:pt>
                <c:pt idx="3">
                  <c:v>0.316</c:v>
                </c:pt>
                <c:pt idx="4">
                  <c:v>0.158</c:v>
                </c:pt>
                <c:pt idx="5">
                  <c:v>0.191</c:v>
                </c:pt>
                <c:pt idx="6">
                  <c:v>0.224</c:v>
                </c:pt>
                <c:pt idx="7">
                  <c:v>0.204</c:v>
                </c:pt>
                <c:pt idx="8">
                  <c:v>0.217</c:v>
                </c:pt>
                <c:pt idx="9">
                  <c:v>0.145</c:v>
                </c:pt>
                <c:pt idx="10">
                  <c:v>0.204</c:v>
                </c:pt>
                <c:pt idx="11">
                  <c:v>0.138</c:v>
                </c:pt>
                <c:pt idx="12">
                  <c:v>0.105</c:v>
                </c:pt>
                <c:pt idx="13">
                  <c:v>0.145</c:v>
                </c:pt>
                <c:pt idx="14">
                  <c:v>0.118</c:v>
                </c:pt>
                <c:pt idx="15">
                  <c:v>0.132</c:v>
                </c:pt>
                <c:pt idx="16">
                  <c:v>0.0</c:v>
                </c:pt>
                <c:pt idx="17">
                  <c:v>0.158</c:v>
                </c:pt>
              </c:numCache>
            </c:numRef>
          </c:val>
        </c:ser>
        <c:dLbls>
          <c:showLegendKey val="0"/>
          <c:showVal val="0"/>
          <c:showCatName val="0"/>
          <c:showSerName val="0"/>
          <c:showPercent val="0"/>
          <c:showBubbleSize val="0"/>
        </c:dLbls>
        <c:gapWidth val="23"/>
        <c:axId val="1939911960"/>
        <c:axId val="1946017000"/>
      </c:barChart>
      <c:catAx>
        <c:axId val="1939911960"/>
        <c:scaling>
          <c:orientation val="maxMin"/>
        </c:scaling>
        <c:delete val="0"/>
        <c:axPos val="l"/>
        <c:majorTickMark val="none"/>
        <c:minorTickMark val="none"/>
        <c:tickLblPos val="nextTo"/>
        <c:spPr>
          <a:ln>
            <a:solidFill>
              <a:schemeClr val="bg1"/>
            </a:solidFill>
          </a:ln>
        </c:spPr>
        <c:crossAx val="1946017000"/>
        <c:crosses val="autoZero"/>
        <c:auto val="1"/>
        <c:lblAlgn val="ctr"/>
        <c:lblOffset val="100"/>
        <c:noMultiLvlLbl val="0"/>
      </c:catAx>
      <c:valAx>
        <c:axId val="1946017000"/>
        <c:scaling>
          <c:orientation val="minMax"/>
        </c:scaling>
        <c:delete val="1"/>
        <c:axPos val="t"/>
        <c:numFmt formatCode="0%" sourceLinked="1"/>
        <c:majorTickMark val="none"/>
        <c:minorTickMark val="none"/>
        <c:tickLblPos val="nextTo"/>
        <c:crossAx val="193991196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8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General</c:formatCode>
                <c:ptCount val="18"/>
              </c:numCache>
            </c:numRef>
          </c:val>
        </c:ser>
        <c:dLbls>
          <c:showLegendKey val="0"/>
          <c:showVal val="0"/>
          <c:showCatName val="0"/>
          <c:showSerName val="0"/>
          <c:showPercent val="0"/>
          <c:showBubbleSize val="0"/>
        </c:dLbls>
        <c:gapWidth val="23"/>
        <c:axId val="1960425672"/>
        <c:axId val="1960616552"/>
      </c:barChart>
      <c:catAx>
        <c:axId val="1960425672"/>
        <c:scaling>
          <c:orientation val="maxMin"/>
        </c:scaling>
        <c:delete val="0"/>
        <c:axPos val="l"/>
        <c:majorTickMark val="none"/>
        <c:minorTickMark val="none"/>
        <c:tickLblPos val="nextTo"/>
        <c:spPr>
          <a:ln>
            <a:solidFill>
              <a:schemeClr val="bg1"/>
            </a:solidFill>
          </a:ln>
        </c:spPr>
        <c:crossAx val="1960616552"/>
        <c:crosses val="autoZero"/>
        <c:auto val="1"/>
        <c:lblAlgn val="ctr"/>
        <c:lblOffset val="100"/>
        <c:noMultiLvlLbl val="0"/>
      </c:catAx>
      <c:valAx>
        <c:axId val="1960616552"/>
        <c:scaling>
          <c:orientation val="minMax"/>
        </c:scaling>
        <c:delete val="1"/>
        <c:axPos val="t"/>
        <c:numFmt formatCode="General" sourceLinked="1"/>
        <c:majorTickMark val="none"/>
        <c:minorTickMark val="none"/>
        <c:tickLblPos val="nextTo"/>
        <c:crossAx val="1960425672"/>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8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General</c:formatCode>
                <c:ptCount val="18"/>
              </c:numCache>
            </c:numRef>
          </c:val>
        </c:ser>
        <c:dLbls>
          <c:showLegendKey val="0"/>
          <c:showVal val="0"/>
          <c:showCatName val="0"/>
          <c:showSerName val="0"/>
          <c:showPercent val="0"/>
          <c:showBubbleSize val="0"/>
        </c:dLbls>
        <c:gapWidth val="23"/>
        <c:axId val="1954829192"/>
        <c:axId val="1954777864"/>
      </c:barChart>
      <c:catAx>
        <c:axId val="1954829192"/>
        <c:scaling>
          <c:orientation val="maxMin"/>
        </c:scaling>
        <c:delete val="0"/>
        <c:axPos val="l"/>
        <c:majorTickMark val="none"/>
        <c:minorTickMark val="none"/>
        <c:tickLblPos val="nextTo"/>
        <c:spPr>
          <a:ln>
            <a:solidFill>
              <a:schemeClr val="bg1"/>
            </a:solidFill>
          </a:ln>
        </c:spPr>
        <c:crossAx val="1954777864"/>
        <c:crosses val="autoZero"/>
        <c:auto val="1"/>
        <c:lblAlgn val="ctr"/>
        <c:lblOffset val="100"/>
        <c:noMultiLvlLbl val="0"/>
      </c:catAx>
      <c:valAx>
        <c:axId val="1954777864"/>
        <c:scaling>
          <c:orientation val="minMax"/>
        </c:scaling>
        <c:delete val="1"/>
        <c:axPos val="t"/>
        <c:numFmt formatCode="General" sourceLinked="1"/>
        <c:majorTickMark val="none"/>
        <c:minorTickMark val="none"/>
        <c:tickLblPos val="nextTo"/>
        <c:crossAx val="1954829192"/>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18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325657877866873"/>
          <c:y val="0.091539508438737"/>
          <c:w val="0.86973684885325"/>
          <c:h val="0.81692098312252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chemeClr val="tx2"/>
              </a:solidFill>
            </c:spPr>
          </c:dPt>
          <c:dPt>
            <c:idx val="1"/>
            <c:invertIfNegative val="0"/>
            <c:bubble3D val="0"/>
            <c:spPr>
              <a:solidFill>
                <a:schemeClr val="accent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chemeClr val="accent6"/>
              </a:solidFill>
            </c:spPr>
          </c:dPt>
          <c:dPt>
            <c:idx val="7"/>
            <c:invertIfNegative val="0"/>
            <c:bubble3D val="0"/>
            <c:spPr>
              <a:solidFill>
                <a:srgbClr val="CCCC00"/>
              </a:solidFill>
            </c:spPr>
          </c:dPt>
          <c:dLbls>
            <c:dLbl>
              <c:idx val="1"/>
              <c:layout>
                <c:manualLayout>
                  <c:x val="-0.0759515403148407"/>
                  <c:y val="0.0"/>
                </c:manualLayout>
              </c:layout>
              <c:dLblPos val="outEnd"/>
              <c:showLegendKey val="0"/>
              <c:showVal val="1"/>
              <c:showCatName val="0"/>
              <c:showSerName val="0"/>
              <c:showPercent val="0"/>
              <c:showBubbleSize val="0"/>
            </c:dLbl>
            <c:dLbl>
              <c:idx val="2"/>
              <c:layout>
                <c:manualLayout>
                  <c:x val="-0.0759515403148407"/>
                  <c:y val="0.0"/>
                </c:manualLayout>
              </c:layout>
              <c:dLblPos val="outEnd"/>
              <c:showLegendKey val="0"/>
              <c:showVal val="1"/>
              <c:showCatName val="0"/>
              <c:showSerName val="0"/>
              <c:showPercent val="0"/>
              <c:showBubbleSize val="0"/>
            </c:dLbl>
            <c:dLbl>
              <c:idx val="3"/>
              <c:spPr/>
              <c:txPr>
                <a:bodyPr/>
                <a:lstStyle/>
                <a:p>
                  <a:pPr>
                    <a:defRPr sz="800" b="0">
                      <a:solidFill>
                        <a:schemeClr val="tx1"/>
                      </a:solidFill>
                      <a:latin typeface="+mj-lt"/>
                    </a:defRPr>
                  </a:pPr>
                  <a:endParaRPr lang="es-ES"/>
                </a:p>
              </c:txPr>
              <c:dLblPos val="inEnd"/>
              <c:showLegendKey val="0"/>
              <c:showVal val="1"/>
              <c:showCatName val="0"/>
              <c:showSerName val="0"/>
              <c:showPercent val="0"/>
              <c:showBubbleSize val="0"/>
            </c:dLbl>
            <c:dLbl>
              <c:idx val="6"/>
              <c:layout>
                <c:manualLayout>
                  <c:x val="-0.0754785919558574"/>
                  <c:y val="0.000831944791907597"/>
                </c:manualLayout>
              </c:layout>
              <c:dLblPos val="outEnd"/>
              <c:showLegendKey val="0"/>
              <c:showVal val="1"/>
              <c:showCatName val="0"/>
              <c:showSerName val="0"/>
              <c:showPercent val="0"/>
              <c:showBubbleSize val="0"/>
            </c:dLbl>
            <c:dLbl>
              <c:idx val="7"/>
              <c:layout>
                <c:manualLayout>
                  <c:x val="-0.0526644968574131"/>
                  <c:y val="0.0"/>
                </c:manualLayout>
              </c:layout>
              <c:dLblPos val="outEnd"/>
              <c:showLegendKey val="0"/>
              <c:showVal val="1"/>
              <c:showCatName val="0"/>
              <c:showSerName val="0"/>
              <c:showPercent val="0"/>
              <c:showBubbleSize val="0"/>
            </c:dLbl>
            <c:txPr>
              <a:bodyPr/>
              <a:lstStyle/>
              <a:p>
                <a:pPr>
                  <a:defRPr sz="800" b="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Sheet1!$A$2:$A$9</c:f>
              <c:strCache>
                <c:ptCount val="4"/>
                <c:pt idx="0">
                  <c:v>Category 1</c:v>
                </c:pt>
                <c:pt idx="1">
                  <c:v>Category 2</c:v>
                </c:pt>
                <c:pt idx="2">
                  <c:v>Category 3</c:v>
                </c:pt>
                <c:pt idx="3">
                  <c:v>Category 4</c:v>
                </c:pt>
              </c:strCache>
            </c:strRef>
          </c:cat>
          <c:val>
            <c:numRef>
              <c:f>Sheet1!$B$2:$B$9</c:f>
              <c:numCache>
                <c:formatCode>0%</c:formatCode>
                <c:ptCount val="8"/>
                <c:pt idx="0">
                  <c:v>0.364</c:v>
                </c:pt>
                <c:pt idx="1">
                  <c:v>0.161</c:v>
                </c:pt>
                <c:pt idx="2">
                  <c:v>0.214</c:v>
                </c:pt>
                <c:pt idx="3">
                  <c:v>0.397</c:v>
                </c:pt>
                <c:pt idx="4">
                  <c:v>0.424</c:v>
                </c:pt>
                <c:pt idx="5">
                  <c:v>0.413</c:v>
                </c:pt>
                <c:pt idx="6">
                  <c:v>0.157</c:v>
                </c:pt>
                <c:pt idx="7">
                  <c:v>0.017</c:v>
                </c:pt>
              </c:numCache>
            </c:numRef>
          </c:val>
        </c:ser>
        <c:dLbls>
          <c:showLegendKey val="0"/>
          <c:showVal val="0"/>
          <c:showCatName val="0"/>
          <c:showSerName val="0"/>
          <c:showPercent val="0"/>
          <c:showBubbleSize val="0"/>
        </c:dLbls>
        <c:gapWidth val="30"/>
        <c:axId val="1962445768"/>
        <c:axId val="1962448744"/>
      </c:barChart>
      <c:catAx>
        <c:axId val="1962445768"/>
        <c:scaling>
          <c:orientation val="maxMin"/>
        </c:scaling>
        <c:delete val="1"/>
        <c:axPos val="l"/>
        <c:majorTickMark val="out"/>
        <c:minorTickMark val="none"/>
        <c:tickLblPos val="nextTo"/>
        <c:crossAx val="1962448744"/>
        <c:crosses val="autoZero"/>
        <c:auto val="1"/>
        <c:lblAlgn val="ctr"/>
        <c:lblOffset val="100"/>
        <c:noMultiLvlLbl val="0"/>
      </c:catAx>
      <c:valAx>
        <c:axId val="1962448744"/>
        <c:scaling>
          <c:orientation val="minMax"/>
        </c:scaling>
        <c:delete val="1"/>
        <c:axPos val="t"/>
        <c:numFmt formatCode="0%" sourceLinked="1"/>
        <c:majorTickMark val="out"/>
        <c:minorTickMark val="none"/>
        <c:tickLblPos val="nextTo"/>
        <c:crossAx val="196244576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18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1"/>
            <c:bubble3D val="0"/>
            <c:spPr>
              <a:solidFill>
                <a:schemeClr val="accent6"/>
              </a:solidFill>
            </c:spPr>
          </c:dPt>
          <c:dLbls>
            <c:dLbl>
              <c:idx val="2"/>
              <c:spPr/>
              <c:txPr>
                <a:bodyPr/>
                <a:lstStyle/>
                <a:p>
                  <a:pPr>
                    <a:defRPr sz="500">
                      <a:solidFill>
                        <a:schemeClr val="tx1"/>
                      </a:solidFill>
                    </a:defRPr>
                  </a:pPr>
                  <a:endParaRPr lang="es-ES"/>
                </a:p>
              </c:txPr>
              <c:showLegendKey val="0"/>
              <c:showVal val="1"/>
              <c:showCatName val="0"/>
              <c:showSerName val="0"/>
              <c:showPercent val="0"/>
              <c:showBubbleSize val="0"/>
            </c:dLbl>
            <c:txPr>
              <a:bodyPr/>
              <a:lstStyle/>
              <a:p>
                <a:pPr>
                  <a:defRPr sz="500">
                    <a:solidFill>
                      <a:schemeClr val="bg1"/>
                    </a:solidFill>
                  </a:defRPr>
                </a:pPr>
                <a:endParaRPr lang="es-ES"/>
              </a:p>
            </c:txPr>
            <c:showLegendKey val="0"/>
            <c:showVal val="1"/>
            <c:showCatName val="0"/>
            <c:showSerName val="0"/>
            <c:showPercent val="0"/>
            <c:showBubbleSize val="0"/>
            <c:showLeaderLines val="1"/>
          </c:dLbls>
          <c:cat>
            <c:strRef>
              <c:f>Sheet1!$A$2:$A$6</c:f>
              <c:strCache>
                <c:ptCount val="5"/>
                <c:pt idx="0">
                  <c:v>16-24 años</c:v>
                </c:pt>
                <c:pt idx="1">
                  <c:v>25-34 años</c:v>
                </c:pt>
                <c:pt idx="2">
                  <c:v>35-44 años</c:v>
                </c:pt>
                <c:pt idx="3">
                  <c:v>45-54 años</c:v>
                </c:pt>
                <c:pt idx="4">
                  <c:v>55+ años</c:v>
                </c:pt>
              </c:strCache>
            </c:strRef>
          </c:cat>
          <c:val>
            <c:numRef>
              <c:f>Sheet1!$B$2:$B$6</c:f>
              <c:numCache>
                <c:formatCode>0%</c:formatCode>
                <c:ptCount val="5"/>
                <c:pt idx="0">
                  <c:v>0.131</c:v>
                </c:pt>
                <c:pt idx="1">
                  <c:v>0.322</c:v>
                </c:pt>
                <c:pt idx="2">
                  <c:v>0.243</c:v>
                </c:pt>
                <c:pt idx="3">
                  <c:v>0.141</c:v>
                </c:pt>
                <c:pt idx="4">
                  <c:v>0.16</c:v>
                </c:pt>
              </c:numCache>
            </c:numRef>
          </c:val>
        </c:ser>
        <c:dLbls>
          <c:showLegendKey val="0"/>
          <c:showVal val="0"/>
          <c:showCatName val="0"/>
          <c:showSerName val="0"/>
          <c:showPercent val="0"/>
          <c:showBubbleSize val="0"/>
          <c:showLeaderLines val="1"/>
        </c:dLbls>
        <c:firstSliceAng val="0"/>
        <c:holeSize val="50"/>
      </c:doughnutChart>
    </c:plotArea>
    <c:legend>
      <c:legendPos val="r"/>
      <c:layout>
        <c:manualLayout>
          <c:xMode val="edge"/>
          <c:yMode val="edge"/>
          <c:x val="0.504869411028981"/>
          <c:y val="0.263752393183879"/>
          <c:w val="0.451966700200816"/>
          <c:h val="0.487625735230169"/>
        </c:manualLayout>
      </c:layout>
      <c:overlay val="0"/>
      <c:txPr>
        <a:bodyPr/>
        <a:lstStyle/>
        <a:p>
          <a:pPr>
            <a:spcBef>
              <a:spcPts val="0"/>
            </a:spcBef>
            <a:defRPr sz="600">
              <a:solidFill>
                <a:schemeClr val="bg1"/>
              </a:solidFill>
            </a:defRPr>
          </a:pPr>
          <a:endParaRPr lang="es-ES"/>
        </a:p>
      </c:txPr>
    </c:legend>
    <c:plotVisOnly val="1"/>
    <c:dispBlanksAs val="gap"/>
    <c:showDLblsOverMax val="0"/>
  </c:chart>
  <c:txPr>
    <a:bodyPr/>
    <a:lstStyle/>
    <a:p>
      <a:pPr>
        <a:defRPr sz="1800"/>
      </a:pPr>
      <a:endParaRPr lang="es-ES"/>
    </a:p>
  </c:txPr>
  <c:externalData r:id="rId1">
    <c:autoUpdate val="0"/>
  </c:externalData>
</c:chartSpace>
</file>

<file path=ppt/charts/chart18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E5CE12"/>
              </a:solidFill>
            </c:spPr>
          </c:dPt>
          <c:dPt>
            <c:idx val="1"/>
            <c:bubble3D val="0"/>
            <c:spPr>
              <a:solidFill>
                <a:schemeClr val="accent4">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91.0</c:v>
                </c:pt>
                <c:pt idx="1">
                  <c:v>9.0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0.128242494899446</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0.101865345380356</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0.105654328184203</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0.190032060623725</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0.175021859516176</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0.120664529291752</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0.12503643252696</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0.0534829495773827</c:v>
                </c:pt>
              </c:numCache>
            </c:numRef>
          </c:val>
        </c:ser>
        <c:dLbls>
          <c:showLegendKey val="0"/>
          <c:showVal val="0"/>
          <c:showCatName val="0"/>
          <c:showSerName val="0"/>
          <c:showPercent val="0"/>
          <c:showBubbleSize val="0"/>
        </c:dLbls>
        <c:gapWidth val="0"/>
        <c:overlap val="100"/>
        <c:axId val="-2000939992"/>
        <c:axId val="-1974522168"/>
      </c:barChart>
      <c:catAx>
        <c:axId val="-2000939992"/>
        <c:scaling>
          <c:orientation val="minMax"/>
        </c:scaling>
        <c:delete val="1"/>
        <c:axPos val="l"/>
        <c:numFmt formatCode="General" sourceLinked="0"/>
        <c:majorTickMark val="out"/>
        <c:minorTickMark val="none"/>
        <c:tickLblPos val="nextTo"/>
        <c:crossAx val="-1974522168"/>
        <c:crosses val="autoZero"/>
        <c:auto val="1"/>
        <c:lblAlgn val="ctr"/>
        <c:lblOffset val="100"/>
        <c:noMultiLvlLbl val="0"/>
      </c:catAx>
      <c:valAx>
        <c:axId val="-1974522168"/>
        <c:scaling>
          <c:orientation val="minMax"/>
        </c:scaling>
        <c:delete val="1"/>
        <c:axPos val="b"/>
        <c:numFmt formatCode="0%" sourceLinked="1"/>
        <c:majorTickMark val="out"/>
        <c:minorTickMark val="none"/>
        <c:tickLblPos val="nextTo"/>
        <c:crossAx val="-2000939992"/>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19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6"/>
              </a:solidFill>
            </c:spPr>
          </c:dPt>
          <c:dPt>
            <c:idx val="1"/>
            <c:bubble3D val="0"/>
            <c:spPr>
              <a:solidFill>
                <a:schemeClr val="accent4">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73.0</c:v>
                </c:pt>
                <c:pt idx="1">
                  <c:v>27.0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9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c:spPr>
          </c:dPt>
          <c:dPt>
            <c:idx val="1"/>
            <c:bubble3D val="0"/>
            <c:spPr>
              <a:solidFill>
                <a:schemeClr val="accent4">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78.0</c:v>
                </c:pt>
                <c:pt idx="1">
                  <c:v>22.0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9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barChart>
        <c:barDir val="col"/>
        <c:grouping val="clustered"/>
        <c:varyColors val="0"/>
        <c:ser>
          <c:idx val="0"/>
          <c:order val="0"/>
          <c:tx>
            <c:strRef>
              <c:f>Sheet1!$B$1</c:f>
              <c:strCache>
                <c:ptCount val="1"/>
                <c:pt idx="0">
                  <c:v>Series 1</c:v>
                </c:pt>
              </c:strCache>
            </c:strRef>
          </c:tx>
          <c:spPr>
            <a:noFill/>
          </c:spPr>
          <c:invertIfNegative val="0"/>
          <c:cat>
            <c:strRef>
              <c:f>Sheet1!$A$2</c:f>
              <c:strCache>
                <c:ptCount val="1"/>
                <c:pt idx="0">
                  <c:v>Gran interés en fútbol 2014</c:v>
                </c:pt>
              </c:strCache>
            </c:strRef>
          </c:cat>
          <c:val>
            <c:numRef>
              <c:f>Sheet1!$B$2</c:f>
              <c:numCache>
                <c:formatCode>0%</c:formatCode>
                <c:ptCount val="1"/>
                <c:pt idx="0">
                  <c:v>0.635</c:v>
                </c:pt>
              </c:numCache>
            </c:numRef>
          </c:val>
        </c:ser>
        <c:dLbls>
          <c:showLegendKey val="0"/>
          <c:showVal val="0"/>
          <c:showCatName val="0"/>
          <c:showSerName val="0"/>
          <c:showPercent val="0"/>
          <c:showBubbleSize val="0"/>
        </c:dLbls>
        <c:gapWidth val="150"/>
        <c:axId val="1954573096"/>
        <c:axId val="1954576328"/>
      </c:barChart>
      <c:catAx>
        <c:axId val="1954573096"/>
        <c:scaling>
          <c:orientation val="minMax"/>
        </c:scaling>
        <c:delete val="0"/>
        <c:axPos val="b"/>
        <c:majorTickMark val="out"/>
        <c:minorTickMark val="none"/>
        <c:tickLblPos val="nextTo"/>
        <c:spPr>
          <a:ln>
            <a:solidFill>
              <a:srgbClr val="CDF060"/>
            </a:solidFill>
          </a:ln>
        </c:spPr>
        <c:txPr>
          <a:bodyPr/>
          <a:lstStyle/>
          <a:p>
            <a:pPr>
              <a:defRPr sz="700"/>
            </a:pPr>
            <a:endParaRPr lang="es-ES"/>
          </a:p>
        </c:txPr>
        <c:crossAx val="1954576328"/>
        <c:crosses val="autoZero"/>
        <c:auto val="1"/>
        <c:lblAlgn val="ctr"/>
        <c:lblOffset val="100"/>
        <c:noMultiLvlLbl val="0"/>
      </c:catAx>
      <c:valAx>
        <c:axId val="1954576328"/>
        <c:scaling>
          <c:orientation val="minMax"/>
        </c:scaling>
        <c:delete val="0"/>
        <c:axPos val="l"/>
        <c:majorGridlines>
          <c:spPr>
            <a:ln>
              <a:solidFill>
                <a:schemeClr val="accent1">
                  <a:lumMod val="60000"/>
                  <a:lumOff val="40000"/>
                </a:schemeClr>
              </a:solidFill>
            </a:ln>
          </c:spPr>
        </c:majorGridlines>
        <c:numFmt formatCode="0%" sourceLinked="1"/>
        <c:majorTickMark val="out"/>
        <c:minorTickMark val="none"/>
        <c:tickLblPos val="nextTo"/>
        <c:spPr>
          <a:ln>
            <a:solidFill>
              <a:srgbClr val="CDF060"/>
            </a:solidFill>
          </a:ln>
        </c:spPr>
        <c:txPr>
          <a:bodyPr/>
          <a:lstStyle/>
          <a:p>
            <a:pPr>
              <a:defRPr b="1"/>
            </a:pPr>
            <a:endParaRPr lang="es-ES"/>
          </a:p>
        </c:txPr>
        <c:crossAx val="1954573096"/>
        <c:crosses val="autoZero"/>
        <c:crossBetween val="between"/>
      </c:valAx>
    </c:plotArea>
    <c:plotVisOnly val="1"/>
    <c:dispBlanksAs val="gap"/>
    <c:showDLblsOverMax val="0"/>
  </c:chart>
  <c:txPr>
    <a:bodyPr/>
    <a:lstStyle/>
    <a:p>
      <a:pPr>
        <a:defRPr sz="900">
          <a:solidFill>
            <a:schemeClr val="bg1"/>
          </a:solidFill>
        </a:defRPr>
      </a:pPr>
      <a:endParaRPr lang="es-ES"/>
    </a:p>
  </c:txPr>
  <c:externalData r:id="rId1">
    <c:autoUpdate val="0"/>
  </c:externalData>
</c:chartSpace>
</file>

<file path=ppt/charts/chart19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76.0</c:v>
                </c:pt>
                <c:pt idx="1">
                  <c:v>24.0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9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67.0</c:v>
                </c:pt>
                <c:pt idx="1">
                  <c:v>33.0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9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58.0</c:v>
                </c:pt>
                <c:pt idx="1">
                  <c:v>42.0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9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45.0</c:v>
                </c:pt>
                <c:pt idx="1">
                  <c:v>55.0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9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29.0</c:v>
                </c:pt>
                <c:pt idx="1">
                  <c:v>71.0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19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E5CE12"/>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98.0</c:v>
                </c:pt>
                <c:pt idx="1">
                  <c:v>2.0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19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45.0</c:v>
                </c:pt>
                <c:pt idx="1">
                  <c:v>55.0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1"/>
            <c:bubble3D val="0"/>
            <c:spPr>
              <a:solidFill>
                <a:schemeClr val="accent6"/>
              </a:solidFill>
            </c:spPr>
          </c:dPt>
          <c:dLbls>
            <c:dLbl>
              <c:idx val="2"/>
              <c:spPr/>
              <c:txPr>
                <a:bodyPr/>
                <a:lstStyle/>
                <a:p>
                  <a:pPr>
                    <a:defRPr sz="500">
                      <a:solidFill>
                        <a:schemeClr val="tx2"/>
                      </a:solidFill>
                    </a:defRPr>
                  </a:pPr>
                  <a:endParaRPr lang="es-ES"/>
                </a:p>
              </c:txPr>
              <c:showLegendKey val="0"/>
              <c:showVal val="1"/>
              <c:showCatName val="0"/>
              <c:showSerName val="0"/>
              <c:showPercent val="0"/>
              <c:showBubbleSize val="0"/>
            </c:dLbl>
            <c:spPr>
              <a:noFill/>
              <a:ln>
                <a:noFill/>
              </a:ln>
              <a:effectLst/>
            </c:spPr>
            <c:txPr>
              <a:bodyPr/>
              <a:lstStyle/>
              <a:p>
                <a:pPr>
                  <a:defRPr sz="500">
                    <a:solidFill>
                      <a:schemeClr val="bg1"/>
                    </a:solidFill>
                  </a:defRPr>
                </a:pPr>
                <a:endParaRPr lang="es-ES"/>
              </a:p>
            </c:txPr>
            <c:showLegendKey val="0"/>
            <c:showVal val="1"/>
            <c:showCatName val="0"/>
            <c:showSerName val="0"/>
            <c:showPercent val="0"/>
            <c:showBubbleSize val="0"/>
            <c:showLeaderLines val="1"/>
            <c:extLst>
              <c:ext xmlns:c15="http://schemas.microsoft.com/office/drawing/2012/chart" uri="{CE6537A1-D6FC-4f65-9D91-7224C49458BB}">
                <c15:layout/>
              </c:ext>
            </c:extLst>
          </c:dLbls>
          <c:cat>
            <c:strRef>
              <c:f>Sheet1!$A$2:$A$6</c:f>
              <c:strCache>
                <c:ptCount val="5"/>
                <c:pt idx="0">
                  <c:v>16-24 años</c:v>
                </c:pt>
                <c:pt idx="1">
                  <c:v>25-34 años</c:v>
                </c:pt>
                <c:pt idx="2">
                  <c:v>35-44 años</c:v>
                </c:pt>
                <c:pt idx="3">
                  <c:v>45-54 años</c:v>
                </c:pt>
                <c:pt idx="4">
                  <c:v>55+ años</c:v>
                </c:pt>
              </c:strCache>
            </c:strRef>
          </c:cat>
          <c:val>
            <c:numRef>
              <c:f>Sheet1!$B$2:$B$6</c:f>
              <c:numCache>
                <c:formatCode>0%</c:formatCode>
                <c:ptCount val="5"/>
                <c:pt idx="0">
                  <c:v>0.104</c:v>
                </c:pt>
                <c:pt idx="1">
                  <c:v>0.281</c:v>
                </c:pt>
                <c:pt idx="2">
                  <c:v>0.257</c:v>
                </c:pt>
                <c:pt idx="3">
                  <c:v>0.181</c:v>
                </c:pt>
                <c:pt idx="4">
                  <c:v>0.18</c:v>
                </c:pt>
              </c:numCache>
            </c:numRef>
          </c:val>
        </c:ser>
        <c:dLbls>
          <c:showLegendKey val="0"/>
          <c:showVal val="0"/>
          <c:showCatName val="0"/>
          <c:showSerName val="0"/>
          <c:showPercent val="0"/>
          <c:showBubbleSize val="0"/>
          <c:showLeaderLines val="1"/>
        </c:dLbls>
        <c:firstSliceAng val="0"/>
        <c:holeSize val="50"/>
      </c:doughnutChart>
    </c:plotArea>
    <c:legend>
      <c:legendPos val="r"/>
      <c:layout>
        <c:manualLayout>
          <c:xMode val="edge"/>
          <c:yMode val="edge"/>
          <c:x val="0.504869411028981"/>
          <c:y val="0.263752393183879"/>
          <c:w val="0.451966700200816"/>
          <c:h val="0.487625735230169"/>
        </c:manualLayout>
      </c:layout>
      <c:overlay val="0"/>
      <c:txPr>
        <a:bodyPr/>
        <a:lstStyle/>
        <a:p>
          <a:pPr>
            <a:spcBef>
              <a:spcPts val="0"/>
            </a:spcBef>
            <a:defRPr sz="600">
              <a:solidFill>
                <a:schemeClr val="bg1"/>
              </a:solidFill>
            </a:defRPr>
          </a:pPr>
          <a:endParaRPr lang="es-ES"/>
        </a:p>
      </c:txPr>
    </c:legend>
    <c:plotVisOnly val="1"/>
    <c:dispBlanksAs val="gap"/>
    <c:showDLblsOverMax val="0"/>
  </c:chart>
  <c:txPr>
    <a:bodyPr/>
    <a:lstStyle/>
    <a:p>
      <a:pPr>
        <a:defRPr sz="1800"/>
      </a:pPr>
      <a:endParaRPr lang="es-E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0.138752214131077</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0.125172210194843</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0.099980318834875</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0.182641212359772</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0.160991930722299</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0.121826412123598</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0.125565833497343</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0.0450698681361937</c:v>
                </c:pt>
              </c:numCache>
            </c:numRef>
          </c:val>
        </c:ser>
        <c:dLbls>
          <c:showLegendKey val="0"/>
          <c:showVal val="0"/>
          <c:showCatName val="0"/>
          <c:showSerName val="0"/>
          <c:showPercent val="0"/>
          <c:showBubbleSize val="0"/>
        </c:dLbls>
        <c:gapWidth val="0"/>
        <c:overlap val="100"/>
        <c:axId val="1823777992"/>
        <c:axId val="1847901480"/>
      </c:barChart>
      <c:catAx>
        <c:axId val="1823777992"/>
        <c:scaling>
          <c:orientation val="minMax"/>
        </c:scaling>
        <c:delete val="1"/>
        <c:axPos val="l"/>
        <c:numFmt formatCode="General" sourceLinked="0"/>
        <c:majorTickMark val="out"/>
        <c:minorTickMark val="none"/>
        <c:tickLblPos val="nextTo"/>
        <c:crossAx val="1847901480"/>
        <c:crosses val="autoZero"/>
        <c:auto val="1"/>
        <c:lblAlgn val="ctr"/>
        <c:lblOffset val="100"/>
        <c:noMultiLvlLbl val="0"/>
      </c:catAx>
      <c:valAx>
        <c:axId val="1847901480"/>
        <c:scaling>
          <c:orientation val="minMax"/>
        </c:scaling>
        <c:delete val="1"/>
        <c:axPos val="b"/>
        <c:numFmt formatCode="0%" sourceLinked="1"/>
        <c:majorTickMark val="out"/>
        <c:minorTickMark val="none"/>
        <c:tickLblPos val="nextTo"/>
        <c:crossAx val="1823777992"/>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20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47.0</c:v>
                </c:pt>
                <c:pt idx="1">
                  <c:v>53.0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20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862345679012346"/>
          <c:y val="0.019590330706378"/>
          <c:w val="0.827530864197531"/>
          <c:h val="0.832485704457494"/>
        </c:manualLayout>
      </c:layout>
      <c:barChart>
        <c:barDir val="col"/>
        <c:grouping val="clustered"/>
        <c:varyColors val="0"/>
        <c:ser>
          <c:idx val="0"/>
          <c:order val="0"/>
          <c:tx>
            <c:strRef>
              <c:f>Sheet1!$B$1</c:f>
              <c:strCache>
                <c:ptCount val="1"/>
                <c:pt idx="0">
                  <c:v>Column1</c:v>
                </c:pt>
              </c:strCache>
            </c:strRef>
          </c:tx>
          <c:spPr>
            <a:solidFill>
              <a:schemeClr val="bg1">
                <a:lumMod val="85000"/>
              </a:schemeClr>
            </a:solidFill>
          </c:spPr>
          <c:invertIfNegative val="0"/>
          <c:dPt>
            <c:idx val="0"/>
            <c:invertIfNegative val="0"/>
            <c:bubble3D val="0"/>
            <c:spPr>
              <a:solidFill>
                <a:schemeClr val="accent1"/>
              </a:solidFill>
            </c:spPr>
          </c:dPt>
          <c:dPt>
            <c:idx val="1"/>
            <c:invertIfNegative val="0"/>
            <c:bubble3D val="0"/>
            <c:spPr>
              <a:solidFill>
                <a:schemeClr val="accent2"/>
              </a:solidFill>
            </c:spPr>
          </c:dPt>
          <c:dPt>
            <c:idx val="2"/>
            <c:invertIfNegative val="0"/>
            <c:bubble3D val="0"/>
            <c:spPr>
              <a:solidFill>
                <a:schemeClr val="accent3"/>
              </a:solidFill>
            </c:spPr>
          </c:dPt>
          <c:dPt>
            <c:idx val="3"/>
            <c:invertIfNegative val="0"/>
            <c:bubble3D val="0"/>
            <c:spPr>
              <a:solidFill>
                <a:schemeClr val="accent4"/>
              </a:solidFill>
            </c:spPr>
          </c:dPt>
          <c:dPt>
            <c:idx val="4"/>
            <c:invertIfNegative val="0"/>
            <c:bubble3D val="0"/>
            <c:spPr>
              <a:solidFill>
                <a:schemeClr val="accent5"/>
              </a:solidFill>
            </c:spPr>
          </c:dPt>
          <c:dLbls>
            <c:txPr>
              <a:bodyPr rot="-5400000" vert="horz"/>
              <a:lstStyle/>
              <a:p>
                <a:pPr>
                  <a:defRPr sz="800" b="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Sheet1!$A$2:$A$6</c:f>
              <c:strCache>
                <c:ptCount val="5"/>
                <c:pt idx="0">
                  <c:v>16-24 </c:v>
                </c:pt>
                <c:pt idx="1">
                  <c:v>24-34 </c:v>
                </c:pt>
                <c:pt idx="2">
                  <c:v>35-44 </c:v>
                </c:pt>
                <c:pt idx="3">
                  <c:v>45-54 </c:v>
                </c:pt>
                <c:pt idx="4">
                  <c:v>55+ </c:v>
                </c:pt>
              </c:strCache>
            </c:strRef>
          </c:cat>
          <c:val>
            <c:numRef>
              <c:f>Sheet1!$B$2:$B$6</c:f>
              <c:numCache>
                <c:formatCode>0%</c:formatCode>
                <c:ptCount val="5"/>
                <c:pt idx="0">
                  <c:v>0.136</c:v>
                </c:pt>
                <c:pt idx="1">
                  <c:v>0.348</c:v>
                </c:pt>
                <c:pt idx="2">
                  <c:v>0.257</c:v>
                </c:pt>
                <c:pt idx="3">
                  <c:v>0.136</c:v>
                </c:pt>
                <c:pt idx="4">
                  <c:v>0.122</c:v>
                </c:pt>
              </c:numCache>
            </c:numRef>
          </c:val>
        </c:ser>
        <c:dLbls>
          <c:showLegendKey val="0"/>
          <c:showVal val="0"/>
          <c:showCatName val="0"/>
          <c:showSerName val="0"/>
          <c:showPercent val="0"/>
          <c:showBubbleSize val="0"/>
        </c:dLbls>
        <c:gapWidth val="64"/>
        <c:axId val="1963066136"/>
        <c:axId val="1963069224"/>
      </c:barChart>
      <c:valAx>
        <c:axId val="1963069224"/>
        <c:scaling>
          <c:orientation val="minMax"/>
        </c:scaling>
        <c:delete val="1"/>
        <c:axPos val="l"/>
        <c:numFmt formatCode="0%" sourceLinked="1"/>
        <c:majorTickMark val="out"/>
        <c:minorTickMark val="none"/>
        <c:tickLblPos val="nextTo"/>
        <c:crossAx val="1963066136"/>
        <c:crosses val="autoZero"/>
        <c:crossBetween val="between"/>
      </c:valAx>
      <c:catAx>
        <c:axId val="1963066136"/>
        <c:scaling>
          <c:orientation val="minMax"/>
        </c:scaling>
        <c:delete val="0"/>
        <c:axPos val="b"/>
        <c:majorTickMark val="out"/>
        <c:minorTickMark val="none"/>
        <c:tickLblPos val="nextTo"/>
        <c:spPr>
          <a:ln>
            <a:solidFill>
              <a:schemeClr val="bg1"/>
            </a:solidFill>
          </a:ln>
        </c:spPr>
        <c:txPr>
          <a:bodyPr/>
          <a:lstStyle/>
          <a:p>
            <a:pPr>
              <a:defRPr sz="500">
                <a:solidFill>
                  <a:schemeClr val="bg1"/>
                </a:solidFill>
              </a:defRPr>
            </a:pPr>
            <a:endParaRPr lang="es-ES"/>
          </a:p>
        </c:txPr>
        <c:crossAx val="1963069224"/>
        <c:crosses val="autoZero"/>
        <c:auto val="1"/>
        <c:lblAlgn val="ctr"/>
        <c:lblOffset val="100"/>
        <c:noMultiLvlLbl val="0"/>
      </c:catAx>
    </c:plotArea>
    <c:plotVisOnly val="1"/>
    <c:dispBlanksAs val="gap"/>
    <c:showDLblsOverMax val="0"/>
  </c:chart>
  <c:txPr>
    <a:bodyPr/>
    <a:lstStyle/>
    <a:p>
      <a:pPr>
        <a:defRPr sz="800">
          <a:solidFill>
            <a:schemeClr val="tx1"/>
          </a:solidFill>
        </a:defRPr>
      </a:pPr>
      <a:endParaRPr lang="es-ES"/>
    </a:p>
  </c:txPr>
  <c:externalData r:id="rId1">
    <c:autoUpdate val="0"/>
  </c:externalData>
</c:chartSpace>
</file>

<file path=ppt/charts/chart20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Series 1</c:v>
                </c:pt>
              </c:strCache>
            </c:strRef>
          </c:tx>
          <c:spPr>
            <a:solidFill>
              <a:schemeClr val="bg1"/>
            </a:solidFill>
          </c:spPr>
          <c:invertIfNegative val="0"/>
          <c:cat>
            <c:strRef>
              <c:f>Sheet1!$A$2</c:f>
              <c:strCache>
                <c:ptCount val="1"/>
                <c:pt idx="0">
                  <c:v>Category 1</c:v>
                </c:pt>
              </c:strCache>
            </c:strRef>
          </c:cat>
          <c:val>
            <c:numRef>
              <c:f>Sheet1!$B$2</c:f>
              <c:numCache>
                <c:formatCode>General</c:formatCode>
                <c:ptCount val="1"/>
                <c:pt idx="0">
                  <c:v>80.0</c:v>
                </c:pt>
              </c:numCache>
            </c:numRef>
          </c:val>
        </c:ser>
        <c:ser>
          <c:idx val="1"/>
          <c:order val="1"/>
          <c:tx>
            <c:strRef>
              <c:f>Sheet1!$C$1</c:f>
              <c:strCache>
                <c:ptCount val="1"/>
                <c:pt idx="0">
                  <c:v>Series 2</c:v>
                </c:pt>
              </c:strCache>
            </c:strRef>
          </c:tx>
          <c:invertIfNegative val="0"/>
          <c:cat>
            <c:strRef>
              <c:f>Sheet1!$A$2</c:f>
              <c:strCache>
                <c:ptCount val="1"/>
                <c:pt idx="0">
                  <c:v>Category 1</c:v>
                </c:pt>
              </c:strCache>
            </c:strRef>
          </c:cat>
          <c:val>
            <c:numRef>
              <c:f>Sheet1!$C$2</c:f>
              <c:numCache>
                <c:formatCode>General</c:formatCode>
                <c:ptCount val="1"/>
                <c:pt idx="0">
                  <c:v>56.0</c:v>
                </c:pt>
              </c:numCache>
            </c:numRef>
          </c:val>
        </c:ser>
        <c:ser>
          <c:idx val="2"/>
          <c:order val="2"/>
          <c:tx>
            <c:strRef>
              <c:f>Sheet1!$D$1</c:f>
              <c:strCache>
                <c:ptCount val="1"/>
                <c:pt idx="0">
                  <c:v>Series 3</c:v>
                </c:pt>
              </c:strCache>
            </c:strRef>
          </c:tx>
          <c:invertIfNegative val="0"/>
          <c:cat>
            <c:strRef>
              <c:f>Sheet1!$A$2</c:f>
              <c:strCache>
                <c:ptCount val="1"/>
                <c:pt idx="0">
                  <c:v>Category 1</c:v>
                </c:pt>
              </c:strCache>
            </c:strRef>
          </c:cat>
          <c:val>
            <c:numRef>
              <c:f>Sheet1!$D$2</c:f>
              <c:numCache>
                <c:formatCode>General</c:formatCode>
                <c:ptCount val="1"/>
                <c:pt idx="0">
                  <c:v>78.0</c:v>
                </c:pt>
              </c:numCache>
            </c:numRef>
          </c:val>
        </c:ser>
        <c:ser>
          <c:idx val="3"/>
          <c:order val="3"/>
          <c:tx>
            <c:strRef>
              <c:f>Sheet1!$E$1</c:f>
              <c:strCache>
                <c:ptCount val="1"/>
                <c:pt idx="0">
                  <c:v>Series 4</c:v>
                </c:pt>
              </c:strCache>
            </c:strRef>
          </c:tx>
          <c:invertIfNegative val="0"/>
          <c:cat>
            <c:strRef>
              <c:f>Sheet1!$A$2</c:f>
              <c:strCache>
                <c:ptCount val="1"/>
                <c:pt idx="0">
                  <c:v>Category 1</c:v>
                </c:pt>
              </c:strCache>
            </c:strRef>
          </c:cat>
          <c:val>
            <c:numRef>
              <c:f>Sheet1!$E$2</c:f>
              <c:numCache>
                <c:formatCode>General</c:formatCode>
                <c:ptCount val="1"/>
                <c:pt idx="0">
                  <c:v>72.0</c:v>
                </c:pt>
              </c:numCache>
            </c:numRef>
          </c:val>
        </c:ser>
        <c:ser>
          <c:idx val="4"/>
          <c:order val="4"/>
          <c:tx>
            <c:strRef>
              <c:f>Sheet1!$F$1</c:f>
              <c:strCache>
                <c:ptCount val="1"/>
                <c:pt idx="0">
                  <c:v>Series 5</c:v>
                </c:pt>
              </c:strCache>
            </c:strRef>
          </c:tx>
          <c:invertIfNegative val="0"/>
          <c:cat>
            <c:strRef>
              <c:f>Sheet1!$A$2</c:f>
              <c:strCache>
                <c:ptCount val="1"/>
                <c:pt idx="0">
                  <c:v>Category 1</c:v>
                </c:pt>
              </c:strCache>
            </c:strRef>
          </c:cat>
          <c:val>
            <c:numRef>
              <c:f>Sheet1!$F$2</c:f>
              <c:numCache>
                <c:formatCode>General</c:formatCode>
                <c:ptCount val="1"/>
                <c:pt idx="0">
                  <c:v>33.0</c:v>
                </c:pt>
              </c:numCache>
            </c:numRef>
          </c:val>
        </c:ser>
        <c:dLbls>
          <c:showLegendKey val="0"/>
          <c:showVal val="0"/>
          <c:showCatName val="0"/>
          <c:showSerName val="0"/>
          <c:showPercent val="0"/>
          <c:showBubbleSize val="0"/>
        </c:dLbls>
        <c:gapWidth val="33"/>
        <c:overlap val="100"/>
        <c:axId val="1963004296"/>
        <c:axId val="1963001224"/>
      </c:barChart>
      <c:catAx>
        <c:axId val="1963004296"/>
        <c:scaling>
          <c:orientation val="minMax"/>
        </c:scaling>
        <c:delete val="1"/>
        <c:axPos val="l"/>
        <c:majorTickMark val="out"/>
        <c:minorTickMark val="none"/>
        <c:tickLblPos val="nextTo"/>
        <c:crossAx val="1963001224"/>
        <c:crosses val="autoZero"/>
        <c:auto val="1"/>
        <c:lblAlgn val="ctr"/>
        <c:lblOffset val="100"/>
        <c:noMultiLvlLbl val="0"/>
      </c:catAx>
      <c:valAx>
        <c:axId val="1963001224"/>
        <c:scaling>
          <c:orientation val="minMax"/>
        </c:scaling>
        <c:delete val="1"/>
        <c:axPos val="b"/>
        <c:numFmt formatCode="0%" sourceLinked="1"/>
        <c:majorTickMark val="out"/>
        <c:minorTickMark val="none"/>
        <c:tickLblPos val="nextTo"/>
        <c:crossAx val="196300429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0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
          <c:y val="0.0824244712768123"/>
          <c:w val="1.0"/>
          <c:h val="0.835151057446376"/>
        </c:manualLayout>
      </c:layout>
      <c:barChart>
        <c:barDir val="bar"/>
        <c:grouping val="clustered"/>
        <c:varyColors val="0"/>
        <c:ser>
          <c:idx val="0"/>
          <c:order val="0"/>
          <c:tx>
            <c:strRef>
              <c:f>Sheet1!$B$1</c:f>
              <c:strCache>
                <c:ptCount val="1"/>
                <c:pt idx="0">
                  <c:v>Pre</c:v>
                </c:pt>
              </c:strCache>
            </c:strRef>
          </c:tx>
          <c:spPr>
            <a:solidFill>
              <a:srgbClr val="FFFFFF">
                <a:alpha val="80000"/>
              </a:srgbClr>
            </a:solidFill>
          </c:spPr>
          <c:invertIfNegative val="0"/>
          <c:dLbls>
            <c:dLbl>
              <c:idx val="0"/>
              <c:layout>
                <c:manualLayout>
                  <c:x val="-0.0125390116296866"/>
                  <c:y val="0.0"/>
                </c:manualLayout>
              </c:layout>
              <c:showLegendKey val="0"/>
              <c:showVal val="1"/>
              <c:showCatName val="0"/>
              <c:showSerName val="0"/>
              <c:showPercent val="0"/>
              <c:showBubbleSize val="0"/>
            </c:dLbl>
            <c:dLbl>
              <c:idx val="1"/>
              <c:layout>
                <c:manualLayout>
                  <c:x val="-0.0125390116296865"/>
                  <c:y val="0.0"/>
                </c:manualLayout>
              </c:layout>
              <c:showLegendKey val="0"/>
              <c:showVal val="1"/>
              <c:showCatName val="0"/>
              <c:showSerName val="0"/>
              <c:showPercent val="0"/>
              <c:showBubbleSize val="0"/>
            </c:dLbl>
            <c:dLbl>
              <c:idx val="2"/>
              <c:layout>
                <c:manualLayout>
                  <c:x val="-0.00940425872226484"/>
                  <c:y val="3.47259018826881E-17"/>
                </c:manualLayout>
              </c:layout>
              <c:showLegendKey val="0"/>
              <c:showVal val="1"/>
              <c:showCatName val="0"/>
              <c:showSerName val="0"/>
              <c:showPercent val="0"/>
              <c:showBubbleSize val="0"/>
            </c:dLbl>
            <c:dLbl>
              <c:idx val="3"/>
              <c:layout>
                <c:manualLayout>
                  <c:x val="-0.0125390116296865"/>
                  <c:y val="0.0151532958716814"/>
                </c:manualLayout>
              </c:layout>
              <c:showLegendKey val="0"/>
              <c:showVal val="1"/>
              <c:showCatName val="0"/>
              <c:showSerName val="0"/>
              <c:showPercent val="0"/>
              <c:showBubbleSize val="0"/>
            </c:dLbl>
            <c:dLbl>
              <c:idx val="4"/>
              <c:layout>
                <c:manualLayout>
                  <c:x val="-0.00795147584384236"/>
                  <c:y val="0.0149880215611899"/>
                </c:manualLayout>
              </c:layout>
              <c:showLegendKey val="0"/>
              <c:showVal val="1"/>
              <c:showCatName val="0"/>
              <c:showSerName val="0"/>
              <c:showPercent val="0"/>
              <c:showBubbleSize val="0"/>
            </c:dLbl>
            <c:dLbl>
              <c:idx val="5"/>
              <c:layout>
                <c:manualLayout>
                  <c:x val="-0.0156737446451632"/>
                  <c:y val="0.01498803753647"/>
                </c:manualLayout>
              </c:layout>
              <c:showLegendKey val="0"/>
              <c:showVal val="1"/>
              <c:showCatName val="0"/>
              <c:showSerName val="0"/>
              <c:showPercent val="0"/>
              <c:showBubbleSize val="0"/>
            </c:dLbl>
            <c:dLbl>
              <c:idx val="6"/>
              <c:layout>
                <c:manualLayout>
                  <c:x val="-0.0156736300716757"/>
                  <c:y val="0.0149868575154067"/>
                </c:manualLayout>
              </c:layout>
              <c:showLegendKey val="0"/>
              <c:showVal val="1"/>
              <c:showCatName val="0"/>
              <c:showSerName val="0"/>
              <c:showPercent val="0"/>
              <c:showBubbleSize val="0"/>
            </c:dLbl>
            <c:dLbl>
              <c:idx val="7"/>
              <c:layout>
                <c:manualLayout>
                  <c:x val="-0.0125389040573406"/>
                  <c:y val="0.0224841213415659"/>
                </c:manualLayout>
              </c:layout>
              <c:showLegendKey val="0"/>
              <c:showVal val="1"/>
              <c:showCatName val="0"/>
              <c:showSerName val="0"/>
              <c:showPercent val="0"/>
              <c:showBubbleSize val="0"/>
            </c:dLbl>
            <c:txPr>
              <a:bodyPr/>
              <a:lstStyle/>
              <a:p>
                <a:pPr>
                  <a:defRPr sz="600">
                    <a:solidFill>
                      <a:schemeClr val="bg1"/>
                    </a:solidFill>
                  </a:defRPr>
                </a:pPr>
                <a:endParaRPr lang="es-ES"/>
              </a:p>
            </c:txPr>
            <c:showLegendKey val="0"/>
            <c:showVal val="1"/>
            <c:showCatName val="0"/>
            <c:showSerName val="0"/>
            <c:showPercent val="0"/>
            <c:showBubbleSize val="0"/>
            <c:showLeaderLines val="0"/>
          </c:dLbls>
          <c:cat>
            <c:strRef>
              <c:f>Sheet1!$A$2:$A$7</c:f>
              <c:strCache>
                <c:ptCount val="6"/>
                <c:pt idx="0">
                  <c:v>TV at home</c:v>
                </c:pt>
                <c:pt idx="1">
                  <c:v>Press</c:v>
                </c:pt>
                <c:pt idx="2">
                  <c:v>Radio</c:v>
                </c:pt>
                <c:pt idx="3">
                  <c:v>Facebook</c:v>
                </c:pt>
                <c:pt idx="4">
                  <c:v>Mobile</c:v>
                </c:pt>
                <c:pt idx="5">
                  <c:v>Twitter</c:v>
                </c:pt>
              </c:strCache>
            </c:strRef>
          </c:cat>
          <c:val>
            <c:numRef>
              <c:f>Sheet1!$B$2:$B$7</c:f>
              <c:numCache>
                <c:formatCode>0%</c:formatCode>
                <c:ptCount val="6"/>
                <c:pt idx="0">
                  <c:v>0.55</c:v>
                </c:pt>
                <c:pt idx="1">
                  <c:v>0.56</c:v>
                </c:pt>
                <c:pt idx="2">
                  <c:v>0.58</c:v>
                </c:pt>
                <c:pt idx="3">
                  <c:v>0.62</c:v>
                </c:pt>
                <c:pt idx="4">
                  <c:v>0.57</c:v>
                </c:pt>
                <c:pt idx="5">
                  <c:v>0.53</c:v>
                </c:pt>
              </c:numCache>
            </c:numRef>
          </c:val>
        </c:ser>
        <c:ser>
          <c:idx val="1"/>
          <c:order val="1"/>
          <c:tx>
            <c:strRef>
              <c:f>Sheet1!$C$1</c:f>
              <c:strCache>
                <c:ptCount val="1"/>
                <c:pt idx="0">
                  <c:v>Post</c:v>
                </c:pt>
              </c:strCache>
            </c:strRef>
          </c:tx>
          <c:invertIfNegative val="0"/>
          <c:dPt>
            <c:idx val="0"/>
            <c:invertIfNegative val="0"/>
            <c:bubble3D val="0"/>
            <c:spPr>
              <a:solidFill>
                <a:schemeClr val="tx2"/>
              </a:solidFill>
            </c:spPr>
          </c:dPt>
          <c:dPt>
            <c:idx val="1"/>
            <c:invertIfNegative val="0"/>
            <c:bubble3D val="0"/>
            <c:spPr>
              <a:solidFill>
                <a:srgbClr val="00B050"/>
              </a:solidFill>
            </c:spPr>
          </c:dPt>
          <c:dPt>
            <c:idx val="2"/>
            <c:invertIfNegative val="0"/>
            <c:bubble3D val="0"/>
            <c:spPr>
              <a:solidFill>
                <a:schemeClr val="accent1"/>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chemeClr val="accent6"/>
              </a:solidFill>
            </c:spPr>
          </c:dPt>
          <c:dPt>
            <c:idx val="7"/>
            <c:invertIfNegative val="0"/>
            <c:bubble3D val="0"/>
            <c:spPr>
              <a:solidFill>
                <a:srgbClr val="7030A0"/>
              </a:solidFill>
            </c:spPr>
          </c:dPt>
          <c:dPt>
            <c:idx val="8"/>
            <c:invertIfNegative val="0"/>
            <c:bubble3D val="0"/>
            <c:spPr>
              <a:solidFill>
                <a:schemeClr val="accent6">
                  <a:lumMod val="50000"/>
                </a:schemeClr>
              </a:solidFill>
            </c:spPr>
          </c:dPt>
          <c:dLbls>
            <c:dLbl>
              <c:idx val="2"/>
              <c:spPr/>
              <c:txPr>
                <a:bodyPr/>
                <a:lstStyle/>
                <a:p>
                  <a:pPr>
                    <a:defRPr sz="700">
                      <a:solidFill>
                        <a:schemeClr val="tx1"/>
                      </a:solidFill>
                      <a:latin typeface="+mj-lt"/>
                    </a:defRPr>
                  </a:pPr>
                  <a:endParaRPr lang="es-ES"/>
                </a:p>
              </c:txPr>
              <c:dLblPos val="inEnd"/>
              <c:showLegendKey val="0"/>
              <c:showVal val="1"/>
              <c:showCatName val="0"/>
              <c:showSerName val="0"/>
              <c:showPercent val="0"/>
              <c:showBubbleSize val="0"/>
            </c:dLbl>
            <c:dLbl>
              <c:idx val="3"/>
              <c:spPr/>
              <c:txPr>
                <a:bodyPr/>
                <a:lstStyle/>
                <a:p>
                  <a:pPr>
                    <a:defRPr sz="700">
                      <a:solidFill>
                        <a:schemeClr val="tx1"/>
                      </a:solidFill>
                      <a:latin typeface="+mj-lt"/>
                    </a:defRPr>
                  </a:pPr>
                  <a:endParaRPr lang="es-ES"/>
                </a:p>
              </c:txPr>
              <c:dLblPos val="inEnd"/>
              <c:showLegendKey val="0"/>
              <c:showVal val="1"/>
              <c:showCatName val="0"/>
              <c:showSerName val="0"/>
              <c:showPercent val="0"/>
              <c:showBubbleSize val="0"/>
            </c:dLbl>
            <c:dLbl>
              <c:idx val="5"/>
              <c:layout>
                <c:manualLayout>
                  <c:x val="-0.0105237556345105"/>
                  <c:y val="1.26262626262626E-6"/>
                </c:manualLayout>
              </c:layout>
              <c:spPr/>
              <c:txPr>
                <a:bodyPr/>
                <a:lstStyle/>
                <a:p>
                  <a:pPr>
                    <a:defRPr sz="700">
                      <a:solidFill>
                        <a:schemeClr val="tx1"/>
                      </a:solidFill>
                      <a:latin typeface="+mj-lt"/>
                    </a:defRPr>
                  </a:pPr>
                  <a:endParaRPr lang="es-ES"/>
                </a:p>
              </c:txPr>
              <c:dLblPos val="outEnd"/>
              <c:showLegendKey val="0"/>
              <c:showVal val="1"/>
              <c:showCatName val="0"/>
              <c:showSerName val="0"/>
              <c:showPercent val="0"/>
              <c:showBubbleSize val="0"/>
            </c:dLbl>
            <c:dLbl>
              <c:idx val="6"/>
              <c:layout>
                <c:manualLayout>
                  <c:x val="-0.0748864969797866"/>
                  <c:y val="5.90010531687991E-7"/>
                </c:manualLayout>
              </c:layout>
              <c:dLblPos val="outEnd"/>
              <c:showLegendKey val="0"/>
              <c:showVal val="1"/>
              <c:showCatName val="0"/>
              <c:showSerName val="0"/>
              <c:showPercent val="0"/>
              <c:showBubbleSize val="0"/>
            </c:dLbl>
            <c:dLbl>
              <c:idx val="7"/>
              <c:layout>
                <c:manualLayout>
                  <c:x val="-0.0748864969797866"/>
                  <c:y val="0.0"/>
                </c:manualLayout>
              </c:layout>
              <c:dLblPos val="outEnd"/>
              <c:showLegendKey val="0"/>
              <c:showVal val="1"/>
              <c:showCatName val="0"/>
              <c:showSerName val="0"/>
              <c:showPercent val="0"/>
              <c:showBubbleSize val="0"/>
            </c:dLbl>
            <c:txPr>
              <a:bodyPr/>
              <a:lstStyle/>
              <a:p>
                <a:pPr>
                  <a:defRPr sz="7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Sheet1!$A$2:$A$7</c:f>
              <c:strCache>
                <c:ptCount val="6"/>
                <c:pt idx="0">
                  <c:v>TV at home</c:v>
                </c:pt>
                <c:pt idx="1">
                  <c:v>Press</c:v>
                </c:pt>
                <c:pt idx="2">
                  <c:v>Radio</c:v>
                </c:pt>
                <c:pt idx="3">
                  <c:v>Facebook</c:v>
                </c:pt>
                <c:pt idx="4">
                  <c:v>Mobile</c:v>
                </c:pt>
                <c:pt idx="5">
                  <c:v>Twitter</c:v>
                </c:pt>
              </c:strCache>
            </c:strRef>
          </c:cat>
          <c:val>
            <c:numRef>
              <c:f>Sheet1!$C$2:$C$7</c:f>
              <c:numCache>
                <c:formatCode>0%</c:formatCode>
                <c:ptCount val="6"/>
                <c:pt idx="0">
                  <c:v>0.52</c:v>
                </c:pt>
                <c:pt idx="1">
                  <c:v>0.51</c:v>
                </c:pt>
                <c:pt idx="2">
                  <c:v>0.52</c:v>
                </c:pt>
                <c:pt idx="3">
                  <c:v>0.52</c:v>
                </c:pt>
                <c:pt idx="4">
                  <c:v>0.54</c:v>
                </c:pt>
                <c:pt idx="5">
                  <c:v>0.52</c:v>
                </c:pt>
              </c:numCache>
            </c:numRef>
          </c:val>
        </c:ser>
        <c:dLbls>
          <c:showLegendKey val="0"/>
          <c:showVal val="0"/>
          <c:showCatName val="0"/>
          <c:showSerName val="0"/>
          <c:showPercent val="0"/>
          <c:showBubbleSize val="0"/>
        </c:dLbls>
        <c:gapWidth val="32"/>
        <c:overlap val="40"/>
        <c:axId val="1965571816"/>
        <c:axId val="1965574792"/>
      </c:barChart>
      <c:catAx>
        <c:axId val="1965571816"/>
        <c:scaling>
          <c:orientation val="maxMin"/>
        </c:scaling>
        <c:delete val="1"/>
        <c:axPos val="l"/>
        <c:majorTickMark val="out"/>
        <c:minorTickMark val="none"/>
        <c:tickLblPos val="nextTo"/>
        <c:crossAx val="1965574792"/>
        <c:crosses val="autoZero"/>
        <c:auto val="1"/>
        <c:lblAlgn val="ctr"/>
        <c:lblOffset val="100"/>
        <c:noMultiLvlLbl val="0"/>
      </c:catAx>
      <c:valAx>
        <c:axId val="1965574792"/>
        <c:scaling>
          <c:orientation val="minMax"/>
        </c:scaling>
        <c:delete val="1"/>
        <c:axPos val="t"/>
        <c:numFmt formatCode="0%" sourceLinked="1"/>
        <c:majorTickMark val="out"/>
        <c:minorTickMark val="none"/>
        <c:tickLblPos val="nextTo"/>
        <c:crossAx val="196557181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0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0.117523609653725</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0.0776495278069255</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0.110178384050367</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0.228751311647429</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0.167890870933893</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0.12591815320042</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0.111227701993704</c:v>
                </c:pt>
              </c:numCache>
            </c:numRef>
          </c:val>
        </c:ser>
        <c:ser>
          <c:idx val="7"/>
          <c:order val="7"/>
          <c:tx>
            <c:strRef>
              <c:f>Sheet1!$I$1</c:f>
              <c:strCache>
                <c:ptCount val="1"/>
                <c:pt idx="0">
                  <c:v>Series 8</c:v>
                </c:pt>
              </c:strCache>
            </c:strRef>
          </c:tx>
          <c:spPr>
            <a:solidFill>
              <a:schemeClr val="bg1">
                <a:lumMod val="65000"/>
              </a:schemeClr>
            </a:solidFill>
          </c:spPr>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0.0608604407135362</c:v>
                </c:pt>
              </c:numCache>
            </c:numRef>
          </c:val>
        </c:ser>
        <c:dLbls>
          <c:showLegendKey val="0"/>
          <c:showVal val="0"/>
          <c:showCatName val="0"/>
          <c:showSerName val="0"/>
          <c:showPercent val="0"/>
          <c:showBubbleSize val="0"/>
        </c:dLbls>
        <c:gapWidth val="0"/>
        <c:overlap val="100"/>
        <c:axId val="1965796984"/>
        <c:axId val="1965799960"/>
      </c:barChart>
      <c:catAx>
        <c:axId val="1965796984"/>
        <c:scaling>
          <c:orientation val="minMax"/>
        </c:scaling>
        <c:delete val="1"/>
        <c:axPos val="l"/>
        <c:majorTickMark val="out"/>
        <c:minorTickMark val="none"/>
        <c:tickLblPos val="nextTo"/>
        <c:crossAx val="1965799960"/>
        <c:crosses val="autoZero"/>
        <c:auto val="1"/>
        <c:lblAlgn val="ctr"/>
        <c:lblOffset val="100"/>
        <c:noMultiLvlLbl val="0"/>
      </c:catAx>
      <c:valAx>
        <c:axId val="1965799960"/>
        <c:scaling>
          <c:orientation val="minMax"/>
        </c:scaling>
        <c:delete val="1"/>
        <c:axPos val="b"/>
        <c:numFmt formatCode="0%" sourceLinked="1"/>
        <c:majorTickMark val="out"/>
        <c:minorTickMark val="none"/>
        <c:tickLblPos val="nextTo"/>
        <c:crossAx val="1965796984"/>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20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0.12215610780539</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0.106755337766888</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0.109905495274764</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0.178158907945397</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0.177108855442772</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0.121106055302765</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0.130556527826391</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0.0542527126356318</c:v>
                </c:pt>
              </c:numCache>
            </c:numRef>
          </c:val>
        </c:ser>
        <c:dLbls>
          <c:showLegendKey val="0"/>
          <c:showVal val="0"/>
          <c:showCatName val="0"/>
          <c:showSerName val="0"/>
          <c:showPercent val="0"/>
          <c:showBubbleSize val="0"/>
        </c:dLbls>
        <c:gapWidth val="0"/>
        <c:overlap val="100"/>
        <c:axId val="1965868056"/>
        <c:axId val="1965871032"/>
      </c:barChart>
      <c:catAx>
        <c:axId val="1965868056"/>
        <c:scaling>
          <c:orientation val="minMax"/>
        </c:scaling>
        <c:delete val="1"/>
        <c:axPos val="l"/>
        <c:majorTickMark val="out"/>
        <c:minorTickMark val="none"/>
        <c:tickLblPos val="nextTo"/>
        <c:crossAx val="1965871032"/>
        <c:crosses val="autoZero"/>
        <c:auto val="1"/>
        <c:lblAlgn val="ctr"/>
        <c:lblOffset val="100"/>
        <c:noMultiLvlLbl val="0"/>
      </c:catAx>
      <c:valAx>
        <c:axId val="1965871032"/>
        <c:scaling>
          <c:orientation val="minMax"/>
        </c:scaling>
        <c:delete val="1"/>
        <c:axPos val="b"/>
        <c:numFmt formatCode="0%" sourceLinked="1"/>
        <c:majorTickMark val="out"/>
        <c:minorTickMark val="none"/>
        <c:tickLblPos val="nextTo"/>
        <c:crossAx val="1965868056"/>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20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0.191678520625889</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0.116287339971551</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0.0849928876244666</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0.169985775248933</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0.15398293029872</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0.113442389758179</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0.111664295874822</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0.0579658605974395</c:v>
                </c:pt>
              </c:numCache>
            </c:numRef>
          </c:val>
        </c:ser>
        <c:dLbls>
          <c:showLegendKey val="0"/>
          <c:showVal val="0"/>
          <c:showCatName val="0"/>
          <c:showSerName val="0"/>
          <c:showPercent val="0"/>
          <c:showBubbleSize val="0"/>
        </c:dLbls>
        <c:gapWidth val="0"/>
        <c:overlap val="100"/>
        <c:axId val="1965939336"/>
        <c:axId val="1965942312"/>
      </c:barChart>
      <c:catAx>
        <c:axId val="1965939336"/>
        <c:scaling>
          <c:orientation val="minMax"/>
        </c:scaling>
        <c:delete val="1"/>
        <c:axPos val="l"/>
        <c:majorTickMark val="out"/>
        <c:minorTickMark val="none"/>
        <c:tickLblPos val="nextTo"/>
        <c:crossAx val="1965942312"/>
        <c:crosses val="autoZero"/>
        <c:auto val="1"/>
        <c:lblAlgn val="ctr"/>
        <c:lblOffset val="100"/>
        <c:noMultiLvlLbl val="0"/>
      </c:catAx>
      <c:valAx>
        <c:axId val="1965942312"/>
        <c:scaling>
          <c:orientation val="minMax"/>
        </c:scaling>
        <c:delete val="1"/>
        <c:axPos val="b"/>
        <c:numFmt formatCode="0%" sourceLinked="1"/>
        <c:majorTickMark val="out"/>
        <c:minorTickMark val="none"/>
        <c:tickLblPos val="nextTo"/>
        <c:crossAx val="1965939336"/>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20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chemeClr val="accent1">
                <a:lumMod val="75000"/>
              </a:schemeClr>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0.126371903417999</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0.104735026654124</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0.114142364377548</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0.177485105048605</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0.173722169959235</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0.123549702100972</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0.13170272812794</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0.0482910003135779</c:v>
                </c:pt>
              </c:numCache>
            </c:numRef>
          </c:val>
        </c:ser>
        <c:dLbls>
          <c:showLegendKey val="0"/>
          <c:showVal val="0"/>
          <c:showCatName val="0"/>
          <c:showSerName val="0"/>
          <c:showPercent val="0"/>
          <c:showBubbleSize val="0"/>
        </c:dLbls>
        <c:gapWidth val="0"/>
        <c:overlap val="100"/>
        <c:axId val="1966010696"/>
        <c:axId val="1966013672"/>
      </c:barChart>
      <c:catAx>
        <c:axId val="1966010696"/>
        <c:scaling>
          <c:orientation val="minMax"/>
        </c:scaling>
        <c:delete val="1"/>
        <c:axPos val="l"/>
        <c:majorTickMark val="out"/>
        <c:minorTickMark val="none"/>
        <c:tickLblPos val="nextTo"/>
        <c:crossAx val="1966013672"/>
        <c:crosses val="autoZero"/>
        <c:auto val="1"/>
        <c:lblAlgn val="ctr"/>
        <c:lblOffset val="100"/>
        <c:noMultiLvlLbl val="0"/>
      </c:catAx>
      <c:valAx>
        <c:axId val="1966013672"/>
        <c:scaling>
          <c:orientation val="minMax"/>
        </c:scaling>
        <c:delete val="1"/>
        <c:axPos val="b"/>
        <c:numFmt formatCode="0%" sourceLinked="1"/>
        <c:majorTickMark val="out"/>
        <c:minorTickMark val="none"/>
        <c:tickLblPos val="nextTo"/>
        <c:crossAx val="1966010696"/>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20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howLegendKey val="0"/>
            <c:showVal val="1"/>
            <c:showCatName val="0"/>
            <c:showSerName val="0"/>
            <c:showPercent val="0"/>
            <c:showBubbleSize val="0"/>
            <c:showLeaderLines val="0"/>
          </c:dLbls>
          <c:cat>
            <c:strRef>
              <c:f>Sheet1!$A$2</c:f>
              <c:strCache>
                <c:ptCount val="1"/>
                <c:pt idx="0">
                  <c:v>Category 2</c:v>
                </c:pt>
              </c:strCache>
            </c:strRef>
          </c:cat>
          <c:val>
            <c:numRef>
              <c:f>Sheet1!$B$2</c:f>
              <c:numCache>
                <c:formatCode>0%</c:formatCode>
                <c:ptCount val="1"/>
                <c:pt idx="0">
                  <c:v>0.130790190735695</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Sheet1!$C$2</c:f>
              <c:numCache>
                <c:formatCode>0%</c:formatCode>
                <c:ptCount val="1"/>
                <c:pt idx="0">
                  <c:v>0.133969118982743</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Sheet1!$D$2</c:f>
              <c:numCache>
                <c:formatCode>0%</c:formatCode>
                <c:ptCount val="1"/>
                <c:pt idx="0">
                  <c:v>0.104904632152589</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Sheet1!$E$2</c:f>
              <c:numCache>
                <c:formatCode>0%</c:formatCode>
                <c:ptCount val="1"/>
                <c:pt idx="0">
                  <c:v>0.173024523160763</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Sheet1!$F$2</c:f>
              <c:numCache>
                <c:formatCode>0%</c:formatCode>
                <c:ptCount val="1"/>
                <c:pt idx="0">
                  <c:v>0.161671207992734</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Sheet1!$G$2</c:f>
              <c:numCache>
                <c:formatCode>0%</c:formatCode>
                <c:ptCount val="1"/>
                <c:pt idx="0">
                  <c:v>0.120345140781108</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Sheet1!$H$2</c:f>
              <c:numCache>
                <c:formatCode>0%</c:formatCode>
                <c:ptCount val="1"/>
                <c:pt idx="0">
                  <c:v>0.129427792915531</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howLegendKey val="0"/>
            <c:showVal val="1"/>
            <c:showCatName val="0"/>
            <c:showSerName val="0"/>
            <c:showPercent val="0"/>
            <c:showBubbleSize val="0"/>
            <c:showLeaderLines val="0"/>
          </c:dLbls>
          <c:cat>
            <c:strRef>
              <c:f>Sheet1!$A$2</c:f>
              <c:strCache>
                <c:ptCount val="1"/>
                <c:pt idx="0">
                  <c:v>Category 2</c:v>
                </c:pt>
              </c:strCache>
            </c:strRef>
          </c:cat>
          <c:val>
            <c:numRef>
              <c:f>Sheet1!$I$2</c:f>
              <c:numCache>
                <c:formatCode>0%</c:formatCode>
                <c:ptCount val="1"/>
                <c:pt idx="0">
                  <c:v>0.0458673932788374</c:v>
                </c:pt>
              </c:numCache>
            </c:numRef>
          </c:val>
        </c:ser>
        <c:dLbls>
          <c:showLegendKey val="0"/>
          <c:showVal val="0"/>
          <c:showCatName val="0"/>
          <c:showSerName val="0"/>
          <c:showPercent val="0"/>
          <c:showBubbleSize val="0"/>
        </c:dLbls>
        <c:gapWidth val="0"/>
        <c:overlap val="100"/>
        <c:axId val="1965461960"/>
        <c:axId val="1965458968"/>
      </c:barChart>
      <c:catAx>
        <c:axId val="1965461960"/>
        <c:scaling>
          <c:orientation val="minMax"/>
        </c:scaling>
        <c:delete val="1"/>
        <c:axPos val="l"/>
        <c:majorTickMark val="out"/>
        <c:minorTickMark val="none"/>
        <c:tickLblPos val="nextTo"/>
        <c:crossAx val="1965458968"/>
        <c:crosses val="autoZero"/>
        <c:auto val="1"/>
        <c:lblAlgn val="ctr"/>
        <c:lblOffset val="100"/>
        <c:noMultiLvlLbl val="0"/>
      </c:catAx>
      <c:valAx>
        <c:axId val="1965458968"/>
        <c:scaling>
          <c:orientation val="minMax"/>
        </c:scaling>
        <c:delete val="1"/>
        <c:axPos val="b"/>
        <c:numFmt formatCode="0%" sourceLinked="1"/>
        <c:majorTickMark val="out"/>
        <c:minorTickMark val="none"/>
        <c:tickLblPos val="nextTo"/>
        <c:crossAx val="1965461960"/>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20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0.11</c:v>
                </c:pt>
                <c:pt idx="1">
                  <c:v>0.399</c:v>
                </c:pt>
                <c:pt idx="2">
                  <c:v>0.519</c:v>
                </c:pt>
                <c:pt idx="3">
                  <c:v>0.704</c:v>
                </c:pt>
              </c:numCache>
            </c:numRef>
          </c:val>
        </c:ser>
        <c:dLbls>
          <c:showLegendKey val="0"/>
          <c:showVal val="0"/>
          <c:showCatName val="0"/>
          <c:showSerName val="0"/>
          <c:showPercent val="0"/>
          <c:showBubbleSize val="0"/>
        </c:dLbls>
        <c:gapWidth val="14"/>
        <c:axId val="1961165816"/>
        <c:axId val="1961162680"/>
      </c:barChart>
      <c:catAx>
        <c:axId val="1961165816"/>
        <c:scaling>
          <c:orientation val="minMax"/>
        </c:scaling>
        <c:delete val="1"/>
        <c:axPos val="b"/>
        <c:majorTickMark val="out"/>
        <c:minorTickMark val="none"/>
        <c:tickLblPos val="nextTo"/>
        <c:crossAx val="1961162680"/>
        <c:crosses val="autoZero"/>
        <c:auto val="1"/>
        <c:lblAlgn val="ctr"/>
        <c:lblOffset val="100"/>
        <c:noMultiLvlLbl val="0"/>
      </c:catAx>
      <c:valAx>
        <c:axId val="1961162680"/>
        <c:scaling>
          <c:orientation val="minMax"/>
          <c:max val="0.9"/>
          <c:min val="0.0"/>
        </c:scaling>
        <c:delete val="1"/>
        <c:axPos val="l"/>
        <c:numFmt formatCode="0%" sourceLinked="1"/>
        <c:majorTickMark val="out"/>
        <c:minorTickMark val="none"/>
        <c:tickLblPos val="nextTo"/>
        <c:crossAx val="196116581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0.21306731647883</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0.106762107828206</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0.0721900700578739</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0.170880292415474</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0.146055437100213</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0.125799573560768</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0.106609808102345</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0.05863539445629</c:v>
                </c:pt>
              </c:numCache>
            </c:numRef>
          </c:val>
        </c:ser>
        <c:dLbls>
          <c:showLegendKey val="0"/>
          <c:showVal val="0"/>
          <c:showCatName val="0"/>
          <c:showSerName val="0"/>
          <c:showPercent val="0"/>
          <c:showBubbleSize val="0"/>
        </c:dLbls>
        <c:gapWidth val="0"/>
        <c:overlap val="100"/>
        <c:axId val="1875916968"/>
        <c:axId val="-2014669960"/>
      </c:barChart>
      <c:catAx>
        <c:axId val="1875916968"/>
        <c:scaling>
          <c:orientation val="minMax"/>
        </c:scaling>
        <c:delete val="1"/>
        <c:axPos val="l"/>
        <c:numFmt formatCode="General" sourceLinked="0"/>
        <c:majorTickMark val="out"/>
        <c:minorTickMark val="none"/>
        <c:tickLblPos val="nextTo"/>
        <c:crossAx val="-2014669960"/>
        <c:crosses val="autoZero"/>
        <c:auto val="1"/>
        <c:lblAlgn val="ctr"/>
        <c:lblOffset val="100"/>
        <c:noMultiLvlLbl val="0"/>
      </c:catAx>
      <c:valAx>
        <c:axId val="-2014669960"/>
        <c:scaling>
          <c:orientation val="minMax"/>
        </c:scaling>
        <c:delete val="1"/>
        <c:axPos val="b"/>
        <c:numFmt formatCode="0%" sourceLinked="1"/>
        <c:majorTickMark val="out"/>
        <c:minorTickMark val="none"/>
        <c:tickLblPos val="nextTo"/>
        <c:crossAx val="1875916968"/>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21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0.298</c:v>
                </c:pt>
                <c:pt idx="1">
                  <c:v>0.682</c:v>
                </c:pt>
                <c:pt idx="2">
                  <c:v>0.554</c:v>
                </c:pt>
                <c:pt idx="3">
                  <c:v>0.859</c:v>
                </c:pt>
              </c:numCache>
            </c:numRef>
          </c:val>
        </c:ser>
        <c:dLbls>
          <c:showLegendKey val="0"/>
          <c:showVal val="0"/>
          <c:showCatName val="0"/>
          <c:showSerName val="0"/>
          <c:showPercent val="0"/>
          <c:showBubbleSize val="0"/>
        </c:dLbls>
        <c:gapWidth val="14"/>
        <c:axId val="1961130872"/>
        <c:axId val="1961127736"/>
      </c:barChart>
      <c:catAx>
        <c:axId val="1961130872"/>
        <c:scaling>
          <c:orientation val="minMax"/>
        </c:scaling>
        <c:delete val="1"/>
        <c:axPos val="b"/>
        <c:majorTickMark val="out"/>
        <c:minorTickMark val="none"/>
        <c:tickLblPos val="nextTo"/>
        <c:crossAx val="1961127736"/>
        <c:crosses val="autoZero"/>
        <c:auto val="1"/>
        <c:lblAlgn val="ctr"/>
        <c:lblOffset val="100"/>
        <c:noMultiLvlLbl val="0"/>
      </c:catAx>
      <c:valAx>
        <c:axId val="1961127736"/>
        <c:scaling>
          <c:orientation val="minMax"/>
          <c:max val="0.9"/>
          <c:min val="0.0"/>
        </c:scaling>
        <c:delete val="1"/>
        <c:axPos val="l"/>
        <c:numFmt formatCode="0%" sourceLinked="1"/>
        <c:majorTickMark val="out"/>
        <c:minorTickMark val="none"/>
        <c:tickLblPos val="nextTo"/>
        <c:crossAx val="196113087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0.159</c:v>
                </c:pt>
                <c:pt idx="1">
                  <c:v>0.291</c:v>
                </c:pt>
                <c:pt idx="2">
                  <c:v>0.434</c:v>
                </c:pt>
                <c:pt idx="3">
                  <c:v>0.651</c:v>
                </c:pt>
              </c:numCache>
            </c:numRef>
          </c:val>
        </c:ser>
        <c:dLbls>
          <c:showLegendKey val="0"/>
          <c:showVal val="0"/>
          <c:showCatName val="0"/>
          <c:showSerName val="0"/>
          <c:showPercent val="0"/>
          <c:showBubbleSize val="0"/>
        </c:dLbls>
        <c:gapWidth val="14"/>
        <c:axId val="1967618472"/>
        <c:axId val="1967621592"/>
      </c:barChart>
      <c:catAx>
        <c:axId val="1967618472"/>
        <c:scaling>
          <c:orientation val="minMax"/>
        </c:scaling>
        <c:delete val="1"/>
        <c:axPos val="b"/>
        <c:majorTickMark val="out"/>
        <c:minorTickMark val="none"/>
        <c:tickLblPos val="nextTo"/>
        <c:crossAx val="1967621592"/>
        <c:crosses val="autoZero"/>
        <c:auto val="1"/>
        <c:lblAlgn val="ctr"/>
        <c:lblOffset val="100"/>
        <c:noMultiLvlLbl val="0"/>
      </c:catAx>
      <c:valAx>
        <c:axId val="1967621592"/>
        <c:scaling>
          <c:orientation val="minMax"/>
          <c:max val="0.9"/>
          <c:min val="0.0"/>
        </c:scaling>
        <c:delete val="1"/>
        <c:axPos val="l"/>
        <c:numFmt formatCode="0%" sourceLinked="1"/>
        <c:majorTickMark val="out"/>
        <c:minorTickMark val="none"/>
        <c:tickLblPos val="nextTo"/>
        <c:crossAx val="196761847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0.04</c:v>
                </c:pt>
                <c:pt idx="1">
                  <c:v>0.177</c:v>
                </c:pt>
                <c:pt idx="2">
                  <c:v>0.455</c:v>
                </c:pt>
                <c:pt idx="3">
                  <c:v>0.77</c:v>
                </c:pt>
              </c:numCache>
            </c:numRef>
          </c:val>
        </c:ser>
        <c:dLbls>
          <c:showLegendKey val="0"/>
          <c:showVal val="0"/>
          <c:showCatName val="0"/>
          <c:showSerName val="0"/>
          <c:showPercent val="0"/>
          <c:showBubbleSize val="0"/>
        </c:dLbls>
        <c:gapWidth val="14"/>
        <c:axId val="1967653144"/>
        <c:axId val="1967656264"/>
      </c:barChart>
      <c:catAx>
        <c:axId val="1967653144"/>
        <c:scaling>
          <c:orientation val="minMax"/>
        </c:scaling>
        <c:delete val="1"/>
        <c:axPos val="b"/>
        <c:majorTickMark val="out"/>
        <c:minorTickMark val="none"/>
        <c:tickLblPos val="nextTo"/>
        <c:crossAx val="1967656264"/>
        <c:crosses val="autoZero"/>
        <c:auto val="1"/>
        <c:lblAlgn val="ctr"/>
        <c:lblOffset val="100"/>
        <c:noMultiLvlLbl val="0"/>
      </c:catAx>
      <c:valAx>
        <c:axId val="1967656264"/>
        <c:scaling>
          <c:orientation val="minMax"/>
          <c:max val="0.9"/>
          <c:min val="0.0"/>
        </c:scaling>
        <c:delete val="1"/>
        <c:axPos val="l"/>
        <c:numFmt formatCode="0%" sourceLinked="1"/>
        <c:majorTickMark val="out"/>
        <c:minorTickMark val="none"/>
        <c:tickLblPos val="nextTo"/>
        <c:crossAx val="196765314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0.03</c:v>
                </c:pt>
                <c:pt idx="1">
                  <c:v>0.068</c:v>
                </c:pt>
                <c:pt idx="2">
                  <c:v>0.439</c:v>
                </c:pt>
                <c:pt idx="3">
                  <c:v>0.61</c:v>
                </c:pt>
              </c:numCache>
            </c:numRef>
          </c:val>
        </c:ser>
        <c:dLbls>
          <c:showLegendKey val="0"/>
          <c:showVal val="0"/>
          <c:showCatName val="0"/>
          <c:showSerName val="0"/>
          <c:showPercent val="0"/>
          <c:showBubbleSize val="0"/>
        </c:dLbls>
        <c:gapWidth val="14"/>
        <c:axId val="1967688072"/>
        <c:axId val="1967691192"/>
      </c:barChart>
      <c:catAx>
        <c:axId val="1967688072"/>
        <c:scaling>
          <c:orientation val="minMax"/>
        </c:scaling>
        <c:delete val="1"/>
        <c:axPos val="b"/>
        <c:majorTickMark val="out"/>
        <c:minorTickMark val="none"/>
        <c:tickLblPos val="nextTo"/>
        <c:crossAx val="1967691192"/>
        <c:crosses val="autoZero"/>
        <c:auto val="1"/>
        <c:lblAlgn val="ctr"/>
        <c:lblOffset val="100"/>
        <c:noMultiLvlLbl val="0"/>
      </c:catAx>
      <c:valAx>
        <c:axId val="1967691192"/>
        <c:scaling>
          <c:orientation val="minMax"/>
          <c:max val="0.9"/>
          <c:min val="0.0"/>
        </c:scaling>
        <c:delete val="1"/>
        <c:axPos val="l"/>
        <c:numFmt formatCode="0%" sourceLinked="1"/>
        <c:majorTickMark val="out"/>
        <c:minorTickMark val="none"/>
        <c:tickLblPos val="nextTo"/>
        <c:crossAx val="196768807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0.107</c:v>
                </c:pt>
                <c:pt idx="1">
                  <c:v>0.435</c:v>
                </c:pt>
                <c:pt idx="2">
                  <c:v>0.44</c:v>
                </c:pt>
                <c:pt idx="3">
                  <c:v>0.623</c:v>
                </c:pt>
              </c:numCache>
            </c:numRef>
          </c:val>
        </c:ser>
        <c:dLbls>
          <c:showLegendKey val="0"/>
          <c:showVal val="0"/>
          <c:showCatName val="0"/>
          <c:showSerName val="0"/>
          <c:showPercent val="0"/>
          <c:showBubbleSize val="0"/>
        </c:dLbls>
        <c:gapWidth val="14"/>
        <c:axId val="1967723208"/>
        <c:axId val="1967726328"/>
      </c:barChart>
      <c:catAx>
        <c:axId val="1967723208"/>
        <c:scaling>
          <c:orientation val="minMax"/>
        </c:scaling>
        <c:delete val="1"/>
        <c:axPos val="b"/>
        <c:majorTickMark val="out"/>
        <c:minorTickMark val="none"/>
        <c:tickLblPos val="nextTo"/>
        <c:crossAx val="1967726328"/>
        <c:crosses val="autoZero"/>
        <c:auto val="1"/>
        <c:lblAlgn val="ctr"/>
        <c:lblOffset val="100"/>
        <c:noMultiLvlLbl val="0"/>
      </c:catAx>
      <c:valAx>
        <c:axId val="1967726328"/>
        <c:scaling>
          <c:orientation val="minMax"/>
          <c:max val="0.9"/>
          <c:min val="0.0"/>
        </c:scaling>
        <c:delete val="1"/>
        <c:axPos val="l"/>
        <c:numFmt formatCode="0%" sourceLinked="1"/>
        <c:majorTickMark val="out"/>
        <c:minorTickMark val="none"/>
        <c:tickLblPos val="nextTo"/>
        <c:crossAx val="196772320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0.368</c:v>
                </c:pt>
                <c:pt idx="1">
                  <c:v>0.701</c:v>
                </c:pt>
                <c:pt idx="2">
                  <c:v>0.504</c:v>
                </c:pt>
                <c:pt idx="3">
                  <c:v>0.744</c:v>
                </c:pt>
              </c:numCache>
            </c:numRef>
          </c:val>
        </c:ser>
        <c:dLbls>
          <c:showLegendKey val="0"/>
          <c:showVal val="0"/>
          <c:showCatName val="0"/>
          <c:showSerName val="0"/>
          <c:showPercent val="0"/>
          <c:showBubbleSize val="0"/>
        </c:dLbls>
        <c:gapWidth val="14"/>
        <c:axId val="1967758088"/>
        <c:axId val="1967761208"/>
      </c:barChart>
      <c:catAx>
        <c:axId val="1967758088"/>
        <c:scaling>
          <c:orientation val="minMax"/>
        </c:scaling>
        <c:delete val="1"/>
        <c:axPos val="b"/>
        <c:majorTickMark val="out"/>
        <c:minorTickMark val="none"/>
        <c:tickLblPos val="nextTo"/>
        <c:crossAx val="1967761208"/>
        <c:crosses val="autoZero"/>
        <c:auto val="1"/>
        <c:lblAlgn val="ctr"/>
        <c:lblOffset val="100"/>
        <c:noMultiLvlLbl val="0"/>
      </c:catAx>
      <c:valAx>
        <c:axId val="1967761208"/>
        <c:scaling>
          <c:orientation val="minMax"/>
          <c:max val="0.9"/>
          <c:min val="0.0"/>
        </c:scaling>
        <c:delete val="1"/>
        <c:axPos val="l"/>
        <c:numFmt formatCode="0%" sourceLinked="1"/>
        <c:majorTickMark val="out"/>
        <c:minorTickMark val="none"/>
        <c:tickLblPos val="nextTo"/>
        <c:crossAx val="196775808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0.046</c:v>
                </c:pt>
                <c:pt idx="2">
                  <c:v>0.309</c:v>
                </c:pt>
                <c:pt idx="3">
                  <c:v>0.527</c:v>
                </c:pt>
              </c:numCache>
            </c:numRef>
          </c:val>
        </c:ser>
        <c:dLbls>
          <c:showLegendKey val="0"/>
          <c:showVal val="0"/>
          <c:showCatName val="0"/>
          <c:showSerName val="0"/>
          <c:showPercent val="0"/>
          <c:showBubbleSize val="0"/>
        </c:dLbls>
        <c:gapWidth val="14"/>
        <c:axId val="1967793016"/>
        <c:axId val="1967796136"/>
      </c:barChart>
      <c:catAx>
        <c:axId val="1967793016"/>
        <c:scaling>
          <c:orientation val="minMax"/>
        </c:scaling>
        <c:delete val="1"/>
        <c:axPos val="b"/>
        <c:majorTickMark val="out"/>
        <c:minorTickMark val="none"/>
        <c:tickLblPos val="nextTo"/>
        <c:crossAx val="1967796136"/>
        <c:crosses val="autoZero"/>
        <c:auto val="1"/>
        <c:lblAlgn val="ctr"/>
        <c:lblOffset val="100"/>
        <c:noMultiLvlLbl val="0"/>
      </c:catAx>
      <c:valAx>
        <c:axId val="1967796136"/>
        <c:scaling>
          <c:orientation val="minMax"/>
          <c:max val="0.9"/>
          <c:min val="0.0"/>
        </c:scaling>
        <c:delete val="1"/>
        <c:axPos val="l"/>
        <c:numFmt formatCode="0%" sourceLinked="1"/>
        <c:majorTickMark val="out"/>
        <c:minorTickMark val="none"/>
        <c:tickLblPos val="nextTo"/>
        <c:crossAx val="196779301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0.06</c:v>
                </c:pt>
                <c:pt idx="1">
                  <c:v>0.263</c:v>
                </c:pt>
                <c:pt idx="2">
                  <c:v>0.487</c:v>
                </c:pt>
                <c:pt idx="3">
                  <c:v>0.722</c:v>
                </c:pt>
              </c:numCache>
            </c:numRef>
          </c:val>
        </c:ser>
        <c:dLbls>
          <c:showLegendKey val="0"/>
          <c:showVal val="0"/>
          <c:showCatName val="0"/>
          <c:showSerName val="0"/>
          <c:showPercent val="0"/>
          <c:showBubbleSize val="0"/>
        </c:dLbls>
        <c:gapWidth val="14"/>
        <c:axId val="1967827944"/>
        <c:axId val="1967831064"/>
      </c:barChart>
      <c:catAx>
        <c:axId val="1967827944"/>
        <c:scaling>
          <c:orientation val="minMax"/>
        </c:scaling>
        <c:delete val="1"/>
        <c:axPos val="b"/>
        <c:majorTickMark val="out"/>
        <c:minorTickMark val="none"/>
        <c:tickLblPos val="nextTo"/>
        <c:crossAx val="1967831064"/>
        <c:crosses val="autoZero"/>
        <c:auto val="1"/>
        <c:lblAlgn val="ctr"/>
        <c:lblOffset val="100"/>
        <c:noMultiLvlLbl val="0"/>
      </c:catAx>
      <c:valAx>
        <c:axId val="1967831064"/>
        <c:scaling>
          <c:orientation val="minMax"/>
          <c:max val="0.9"/>
          <c:min val="0.0"/>
        </c:scaling>
        <c:delete val="1"/>
        <c:axPos val="l"/>
        <c:numFmt formatCode="0%" sourceLinked="1"/>
        <c:majorTickMark val="out"/>
        <c:minorTickMark val="none"/>
        <c:tickLblPos val="nextTo"/>
        <c:crossAx val="196782794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0.122</c:v>
                </c:pt>
                <c:pt idx="1">
                  <c:v>0.478</c:v>
                </c:pt>
                <c:pt idx="2">
                  <c:v>0.418</c:v>
                </c:pt>
                <c:pt idx="3">
                  <c:v>0.728</c:v>
                </c:pt>
              </c:numCache>
            </c:numRef>
          </c:val>
        </c:ser>
        <c:dLbls>
          <c:showLegendKey val="0"/>
          <c:showVal val="0"/>
          <c:showCatName val="0"/>
          <c:showSerName val="0"/>
          <c:showPercent val="0"/>
          <c:showBubbleSize val="0"/>
        </c:dLbls>
        <c:gapWidth val="14"/>
        <c:axId val="1967863432"/>
        <c:axId val="1967866552"/>
      </c:barChart>
      <c:catAx>
        <c:axId val="1967863432"/>
        <c:scaling>
          <c:orientation val="minMax"/>
        </c:scaling>
        <c:delete val="1"/>
        <c:axPos val="b"/>
        <c:majorTickMark val="out"/>
        <c:minorTickMark val="none"/>
        <c:tickLblPos val="nextTo"/>
        <c:crossAx val="1967866552"/>
        <c:crosses val="autoZero"/>
        <c:auto val="1"/>
        <c:lblAlgn val="ctr"/>
        <c:lblOffset val="100"/>
        <c:noMultiLvlLbl val="0"/>
      </c:catAx>
      <c:valAx>
        <c:axId val="1967866552"/>
        <c:scaling>
          <c:orientation val="minMax"/>
          <c:max val="0.9"/>
          <c:min val="0.0"/>
        </c:scaling>
        <c:delete val="1"/>
        <c:axPos val="l"/>
        <c:numFmt formatCode="0%" sourceLinked="1"/>
        <c:majorTickMark val="out"/>
        <c:minorTickMark val="none"/>
        <c:tickLblPos val="nextTo"/>
        <c:crossAx val="196786343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1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0.037</c:v>
                </c:pt>
                <c:pt idx="1">
                  <c:v>0.202</c:v>
                </c:pt>
                <c:pt idx="2">
                  <c:v>0.547</c:v>
                </c:pt>
                <c:pt idx="3">
                  <c:v>0.687</c:v>
                </c:pt>
              </c:numCache>
            </c:numRef>
          </c:val>
        </c:ser>
        <c:dLbls>
          <c:showLegendKey val="0"/>
          <c:showVal val="0"/>
          <c:showCatName val="0"/>
          <c:showSerName val="0"/>
          <c:showPercent val="0"/>
          <c:showBubbleSize val="0"/>
        </c:dLbls>
        <c:gapWidth val="14"/>
        <c:axId val="1967898360"/>
        <c:axId val="1967901480"/>
      </c:barChart>
      <c:catAx>
        <c:axId val="1967898360"/>
        <c:scaling>
          <c:orientation val="minMax"/>
        </c:scaling>
        <c:delete val="1"/>
        <c:axPos val="b"/>
        <c:majorTickMark val="out"/>
        <c:minorTickMark val="none"/>
        <c:tickLblPos val="nextTo"/>
        <c:crossAx val="1967901480"/>
        <c:crosses val="autoZero"/>
        <c:auto val="1"/>
        <c:lblAlgn val="ctr"/>
        <c:lblOffset val="100"/>
        <c:noMultiLvlLbl val="0"/>
      </c:catAx>
      <c:valAx>
        <c:axId val="1967901480"/>
        <c:scaling>
          <c:orientation val="minMax"/>
          <c:max val="0.9"/>
          <c:min val="0.0"/>
        </c:scaling>
        <c:delete val="1"/>
        <c:axPos val="l"/>
        <c:numFmt formatCode="0%" sourceLinked="1"/>
        <c:majorTickMark val="out"/>
        <c:minorTickMark val="none"/>
        <c:tickLblPos val="nextTo"/>
        <c:crossAx val="196789836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chemeClr val="accent1">
                <a:lumMod val="75000"/>
              </a:schemeClr>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0.138860630722279</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0.102238046795524</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0.109359104781282</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0.186291963377416</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0.16912512716175</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0.121693794506612</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0.124745676500509</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0.0476856561546287</c:v>
                </c:pt>
              </c:numCache>
            </c:numRef>
          </c:val>
        </c:ser>
        <c:dLbls>
          <c:showLegendKey val="0"/>
          <c:showVal val="0"/>
          <c:showCatName val="0"/>
          <c:showSerName val="0"/>
          <c:showPercent val="0"/>
          <c:showBubbleSize val="0"/>
        </c:dLbls>
        <c:gapWidth val="0"/>
        <c:overlap val="100"/>
        <c:axId val="-2001215464"/>
        <c:axId val="-1999087352"/>
      </c:barChart>
      <c:catAx>
        <c:axId val="-2001215464"/>
        <c:scaling>
          <c:orientation val="minMax"/>
        </c:scaling>
        <c:delete val="1"/>
        <c:axPos val="l"/>
        <c:numFmt formatCode="General" sourceLinked="0"/>
        <c:majorTickMark val="out"/>
        <c:minorTickMark val="none"/>
        <c:tickLblPos val="nextTo"/>
        <c:crossAx val="-1999087352"/>
        <c:crosses val="autoZero"/>
        <c:auto val="1"/>
        <c:lblAlgn val="ctr"/>
        <c:lblOffset val="100"/>
        <c:noMultiLvlLbl val="0"/>
      </c:catAx>
      <c:valAx>
        <c:axId val="-1999087352"/>
        <c:scaling>
          <c:orientation val="minMax"/>
        </c:scaling>
        <c:delete val="1"/>
        <c:axPos val="b"/>
        <c:numFmt formatCode="0%" sourceLinked="1"/>
        <c:majorTickMark val="out"/>
        <c:minorTickMark val="none"/>
        <c:tickLblPos val="nextTo"/>
        <c:crossAx val="-2001215464"/>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22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0.01</c:v>
                </c:pt>
                <c:pt idx="1">
                  <c:v>0.141</c:v>
                </c:pt>
                <c:pt idx="2">
                  <c:v>0.544</c:v>
                </c:pt>
                <c:pt idx="3">
                  <c:v>0.621</c:v>
                </c:pt>
              </c:numCache>
            </c:numRef>
          </c:val>
        </c:ser>
        <c:dLbls>
          <c:showLegendKey val="0"/>
          <c:showVal val="0"/>
          <c:showCatName val="0"/>
          <c:showSerName val="0"/>
          <c:showPercent val="0"/>
          <c:showBubbleSize val="0"/>
        </c:dLbls>
        <c:gapWidth val="14"/>
        <c:axId val="1967933288"/>
        <c:axId val="1967936408"/>
      </c:barChart>
      <c:catAx>
        <c:axId val="1967933288"/>
        <c:scaling>
          <c:orientation val="minMax"/>
        </c:scaling>
        <c:delete val="1"/>
        <c:axPos val="b"/>
        <c:majorTickMark val="out"/>
        <c:minorTickMark val="none"/>
        <c:tickLblPos val="nextTo"/>
        <c:crossAx val="1967936408"/>
        <c:crosses val="autoZero"/>
        <c:auto val="1"/>
        <c:lblAlgn val="ctr"/>
        <c:lblOffset val="100"/>
        <c:noMultiLvlLbl val="0"/>
      </c:catAx>
      <c:valAx>
        <c:axId val="1967936408"/>
        <c:scaling>
          <c:orientation val="minMax"/>
          <c:max val="0.9"/>
          <c:min val="0.0"/>
        </c:scaling>
        <c:delete val="1"/>
        <c:axPos val="l"/>
        <c:numFmt formatCode="0%" sourceLinked="1"/>
        <c:majorTickMark val="out"/>
        <c:minorTickMark val="none"/>
        <c:tickLblPos val="nextTo"/>
        <c:crossAx val="196793328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2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0.037</c:v>
                </c:pt>
                <c:pt idx="2">
                  <c:v>0.378</c:v>
                </c:pt>
                <c:pt idx="3">
                  <c:v>0.6</c:v>
                </c:pt>
              </c:numCache>
            </c:numRef>
          </c:val>
        </c:ser>
        <c:dLbls>
          <c:showLegendKey val="0"/>
          <c:showVal val="0"/>
          <c:showCatName val="0"/>
          <c:showSerName val="0"/>
          <c:showPercent val="0"/>
          <c:showBubbleSize val="0"/>
        </c:dLbls>
        <c:gapWidth val="14"/>
        <c:axId val="1967968216"/>
        <c:axId val="1967971336"/>
      </c:barChart>
      <c:catAx>
        <c:axId val="1967968216"/>
        <c:scaling>
          <c:orientation val="minMax"/>
        </c:scaling>
        <c:delete val="1"/>
        <c:axPos val="b"/>
        <c:majorTickMark val="out"/>
        <c:minorTickMark val="none"/>
        <c:tickLblPos val="nextTo"/>
        <c:crossAx val="1967971336"/>
        <c:crosses val="autoZero"/>
        <c:auto val="1"/>
        <c:lblAlgn val="ctr"/>
        <c:lblOffset val="100"/>
        <c:noMultiLvlLbl val="0"/>
      </c:catAx>
      <c:valAx>
        <c:axId val="1967971336"/>
        <c:scaling>
          <c:orientation val="minMax"/>
          <c:max val="0.9"/>
          <c:min val="0.0"/>
        </c:scaling>
        <c:delete val="1"/>
        <c:axPos val="l"/>
        <c:numFmt formatCode="0%" sourceLinked="1"/>
        <c:majorTickMark val="out"/>
        <c:minorTickMark val="none"/>
        <c:tickLblPos val="nextTo"/>
        <c:crossAx val="196796821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2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0.007</c:v>
                </c:pt>
                <c:pt idx="1">
                  <c:v>0.053</c:v>
                </c:pt>
                <c:pt idx="2">
                  <c:v>0.385</c:v>
                </c:pt>
                <c:pt idx="3">
                  <c:v>0.75</c:v>
                </c:pt>
              </c:numCache>
            </c:numRef>
          </c:val>
        </c:ser>
        <c:dLbls>
          <c:showLegendKey val="0"/>
          <c:showVal val="0"/>
          <c:showCatName val="0"/>
          <c:showSerName val="0"/>
          <c:showPercent val="0"/>
          <c:showBubbleSize val="0"/>
        </c:dLbls>
        <c:gapWidth val="14"/>
        <c:axId val="1968003144"/>
        <c:axId val="1968006264"/>
      </c:barChart>
      <c:catAx>
        <c:axId val="1968003144"/>
        <c:scaling>
          <c:orientation val="minMax"/>
        </c:scaling>
        <c:delete val="1"/>
        <c:axPos val="b"/>
        <c:majorTickMark val="out"/>
        <c:minorTickMark val="none"/>
        <c:tickLblPos val="nextTo"/>
        <c:crossAx val="1968006264"/>
        <c:crosses val="autoZero"/>
        <c:auto val="1"/>
        <c:lblAlgn val="ctr"/>
        <c:lblOffset val="100"/>
        <c:noMultiLvlLbl val="0"/>
      </c:catAx>
      <c:valAx>
        <c:axId val="1968006264"/>
        <c:scaling>
          <c:orientation val="minMax"/>
          <c:max val="0.9"/>
          <c:min val="0.0"/>
        </c:scaling>
        <c:delete val="1"/>
        <c:axPos val="l"/>
        <c:numFmt formatCode="0%" sourceLinked="1"/>
        <c:majorTickMark val="out"/>
        <c:minorTickMark val="none"/>
        <c:tickLblPos val="nextTo"/>
        <c:crossAx val="196800314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2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0.487</c:v>
                </c:pt>
                <c:pt idx="1">
                  <c:v>0.283</c:v>
                </c:pt>
                <c:pt idx="2">
                  <c:v>0.273</c:v>
                </c:pt>
                <c:pt idx="3">
                  <c:v>0.346</c:v>
                </c:pt>
                <c:pt idx="4">
                  <c:v>0.133</c:v>
                </c:pt>
                <c:pt idx="5">
                  <c:v>0.109</c:v>
                </c:pt>
                <c:pt idx="6">
                  <c:v>0.212</c:v>
                </c:pt>
                <c:pt idx="7">
                  <c:v>0.354</c:v>
                </c:pt>
                <c:pt idx="8">
                  <c:v>0.206</c:v>
                </c:pt>
                <c:pt idx="9">
                  <c:v>0.22</c:v>
                </c:pt>
                <c:pt idx="10">
                  <c:v>0.239</c:v>
                </c:pt>
                <c:pt idx="11">
                  <c:v>0.267</c:v>
                </c:pt>
                <c:pt idx="12">
                  <c:v>0.11</c:v>
                </c:pt>
                <c:pt idx="13">
                  <c:v>0.532</c:v>
                </c:pt>
                <c:pt idx="14">
                  <c:v>0.172</c:v>
                </c:pt>
                <c:pt idx="15">
                  <c:v>0.17</c:v>
                </c:pt>
                <c:pt idx="16">
                  <c:v>0.004</c:v>
                </c:pt>
                <c:pt idx="17">
                  <c:v>0.083</c:v>
                </c:pt>
              </c:numCache>
            </c:numRef>
          </c:val>
        </c:ser>
        <c:dLbls>
          <c:showLegendKey val="0"/>
          <c:showVal val="0"/>
          <c:showCatName val="0"/>
          <c:showSerName val="0"/>
          <c:showPercent val="0"/>
          <c:showBubbleSize val="0"/>
        </c:dLbls>
        <c:gapWidth val="23"/>
        <c:axId val="1967459336"/>
        <c:axId val="1968047960"/>
      </c:barChart>
      <c:catAx>
        <c:axId val="1967459336"/>
        <c:scaling>
          <c:orientation val="maxMin"/>
        </c:scaling>
        <c:delete val="0"/>
        <c:axPos val="l"/>
        <c:majorTickMark val="none"/>
        <c:minorTickMark val="none"/>
        <c:tickLblPos val="nextTo"/>
        <c:spPr>
          <a:ln>
            <a:solidFill>
              <a:schemeClr val="bg1"/>
            </a:solidFill>
          </a:ln>
        </c:spPr>
        <c:crossAx val="1968047960"/>
        <c:crosses val="autoZero"/>
        <c:auto val="1"/>
        <c:lblAlgn val="ctr"/>
        <c:lblOffset val="100"/>
        <c:noMultiLvlLbl val="0"/>
      </c:catAx>
      <c:valAx>
        <c:axId val="1968047960"/>
        <c:scaling>
          <c:orientation val="minMax"/>
        </c:scaling>
        <c:delete val="1"/>
        <c:axPos val="t"/>
        <c:numFmt formatCode="0%" sourceLinked="1"/>
        <c:majorTickMark val="none"/>
        <c:minorTickMark val="none"/>
        <c:tickLblPos val="nextTo"/>
        <c:crossAx val="196745933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22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0.509</c:v>
                </c:pt>
                <c:pt idx="1">
                  <c:v>0.297</c:v>
                </c:pt>
                <c:pt idx="2">
                  <c:v>0.28</c:v>
                </c:pt>
                <c:pt idx="3">
                  <c:v>0.377</c:v>
                </c:pt>
                <c:pt idx="4">
                  <c:v>0.151</c:v>
                </c:pt>
                <c:pt idx="5">
                  <c:v>0.129</c:v>
                </c:pt>
                <c:pt idx="6">
                  <c:v>0.169</c:v>
                </c:pt>
                <c:pt idx="7">
                  <c:v>0.331</c:v>
                </c:pt>
                <c:pt idx="8">
                  <c:v>0.126</c:v>
                </c:pt>
                <c:pt idx="9">
                  <c:v>0.126</c:v>
                </c:pt>
                <c:pt idx="10">
                  <c:v>0.174</c:v>
                </c:pt>
                <c:pt idx="11">
                  <c:v>0.131</c:v>
                </c:pt>
                <c:pt idx="12">
                  <c:v>0.08</c:v>
                </c:pt>
                <c:pt idx="13">
                  <c:v>0.143</c:v>
                </c:pt>
                <c:pt idx="14">
                  <c:v>0.1</c:v>
                </c:pt>
                <c:pt idx="15">
                  <c:v>0.089</c:v>
                </c:pt>
                <c:pt idx="16">
                  <c:v>0.001</c:v>
                </c:pt>
                <c:pt idx="17">
                  <c:v>0.103</c:v>
                </c:pt>
              </c:numCache>
            </c:numRef>
          </c:val>
        </c:ser>
        <c:dLbls>
          <c:showLegendKey val="0"/>
          <c:showVal val="0"/>
          <c:showCatName val="0"/>
          <c:showSerName val="0"/>
          <c:showPercent val="0"/>
          <c:showBubbleSize val="0"/>
        </c:dLbls>
        <c:gapWidth val="23"/>
        <c:axId val="1968140904"/>
        <c:axId val="1967574296"/>
      </c:barChart>
      <c:catAx>
        <c:axId val="1968140904"/>
        <c:scaling>
          <c:orientation val="maxMin"/>
        </c:scaling>
        <c:delete val="0"/>
        <c:axPos val="l"/>
        <c:majorTickMark val="none"/>
        <c:minorTickMark val="none"/>
        <c:tickLblPos val="nextTo"/>
        <c:spPr>
          <a:ln>
            <a:solidFill>
              <a:schemeClr val="bg1"/>
            </a:solidFill>
          </a:ln>
        </c:spPr>
        <c:crossAx val="1967574296"/>
        <c:crosses val="autoZero"/>
        <c:auto val="1"/>
        <c:lblAlgn val="ctr"/>
        <c:lblOffset val="100"/>
        <c:noMultiLvlLbl val="0"/>
      </c:catAx>
      <c:valAx>
        <c:axId val="1967574296"/>
        <c:scaling>
          <c:orientation val="minMax"/>
        </c:scaling>
        <c:delete val="1"/>
        <c:axPos val="t"/>
        <c:numFmt formatCode="0%" sourceLinked="1"/>
        <c:majorTickMark val="none"/>
        <c:minorTickMark val="none"/>
        <c:tickLblPos val="nextTo"/>
        <c:crossAx val="1968140904"/>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22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0.427</c:v>
                </c:pt>
                <c:pt idx="1">
                  <c:v>0.288</c:v>
                </c:pt>
                <c:pt idx="2">
                  <c:v>0.263</c:v>
                </c:pt>
                <c:pt idx="3">
                  <c:v>0.346</c:v>
                </c:pt>
                <c:pt idx="4">
                  <c:v>0.192</c:v>
                </c:pt>
                <c:pt idx="5">
                  <c:v>0.123</c:v>
                </c:pt>
                <c:pt idx="6">
                  <c:v>0.219</c:v>
                </c:pt>
                <c:pt idx="7">
                  <c:v>0.356</c:v>
                </c:pt>
                <c:pt idx="8">
                  <c:v>0.177</c:v>
                </c:pt>
                <c:pt idx="9">
                  <c:v>0.196</c:v>
                </c:pt>
                <c:pt idx="10">
                  <c:v>0.177</c:v>
                </c:pt>
                <c:pt idx="11">
                  <c:v>0.179</c:v>
                </c:pt>
                <c:pt idx="12">
                  <c:v>0.169</c:v>
                </c:pt>
                <c:pt idx="13">
                  <c:v>0.16</c:v>
                </c:pt>
                <c:pt idx="14">
                  <c:v>0.185</c:v>
                </c:pt>
                <c:pt idx="15">
                  <c:v>0.121</c:v>
                </c:pt>
                <c:pt idx="16">
                  <c:v>0.001</c:v>
                </c:pt>
                <c:pt idx="17">
                  <c:v>0.144</c:v>
                </c:pt>
              </c:numCache>
            </c:numRef>
          </c:val>
        </c:ser>
        <c:dLbls>
          <c:showLegendKey val="0"/>
          <c:showVal val="0"/>
          <c:showCatName val="0"/>
          <c:showSerName val="0"/>
          <c:showPercent val="0"/>
          <c:showBubbleSize val="0"/>
        </c:dLbls>
        <c:gapWidth val="23"/>
        <c:axId val="1967152184"/>
        <c:axId val="1967155544"/>
      </c:barChart>
      <c:catAx>
        <c:axId val="1967152184"/>
        <c:scaling>
          <c:orientation val="maxMin"/>
        </c:scaling>
        <c:delete val="0"/>
        <c:axPos val="l"/>
        <c:majorTickMark val="none"/>
        <c:minorTickMark val="none"/>
        <c:tickLblPos val="nextTo"/>
        <c:spPr>
          <a:ln>
            <a:solidFill>
              <a:schemeClr val="bg1"/>
            </a:solidFill>
          </a:ln>
        </c:spPr>
        <c:crossAx val="1967155544"/>
        <c:crosses val="autoZero"/>
        <c:auto val="1"/>
        <c:lblAlgn val="ctr"/>
        <c:lblOffset val="100"/>
        <c:noMultiLvlLbl val="0"/>
      </c:catAx>
      <c:valAx>
        <c:axId val="1967155544"/>
        <c:scaling>
          <c:orientation val="minMax"/>
        </c:scaling>
        <c:delete val="1"/>
        <c:axPos val="t"/>
        <c:numFmt formatCode="0%" sourceLinked="1"/>
        <c:majorTickMark val="none"/>
        <c:minorTickMark val="none"/>
        <c:tickLblPos val="nextTo"/>
        <c:crossAx val="1967152184"/>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22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0.399</c:v>
                </c:pt>
                <c:pt idx="1">
                  <c:v>0.258</c:v>
                </c:pt>
                <c:pt idx="2">
                  <c:v>0.249</c:v>
                </c:pt>
                <c:pt idx="3">
                  <c:v>0.371</c:v>
                </c:pt>
                <c:pt idx="4">
                  <c:v>0.141</c:v>
                </c:pt>
                <c:pt idx="5">
                  <c:v>0.164</c:v>
                </c:pt>
                <c:pt idx="6">
                  <c:v>0.192</c:v>
                </c:pt>
                <c:pt idx="7">
                  <c:v>0.343</c:v>
                </c:pt>
                <c:pt idx="8">
                  <c:v>0.169</c:v>
                </c:pt>
                <c:pt idx="9">
                  <c:v>0.136</c:v>
                </c:pt>
                <c:pt idx="10">
                  <c:v>0.178</c:v>
                </c:pt>
                <c:pt idx="11">
                  <c:v>0.188</c:v>
                </c:pt>
                <c:pt idx="12">
                  <c:v>0.08</c:v>
                </c:pt>
                <c:pt idx="13">
                  <c:v>0.178</c:v>
                </c:pt>
                <c:pt idx="14">
                  <c:v>0.178</c:v>
                </c:pt>
                <c:pt idx="15">
                  <c:v>0.127</c:v>
                </c:pt>
                <c:pt idx="16">
                  <c:v>0.001</c:v>
                </c:pt>
                <c:pt idx="17">
                  <c:v>0.169</c:v>
                </c:pt>
              </c:numCache>
            </c:numRef>
          </c:val>
        </c:ser>
        <c:dLbls>
          <c:showLegendKey val="0"/>
          <c:showVal val="0"/>
          <c:showCatName val="0"/>
          <c:showSerName val="0"/>
          <c:showPercent val="0"/>
          <c:showBubbleSize val="0"/>
        </c:dLbls>
        <c:gapWidth val="23"/>
        <c:axId val="1968756280"/>
        <c:axId val="1968759640"/>
      </c:barChart>
      <c:catAx>
        <c:axId val="1968756280"/>
        <c:scaling>
          <c:orientation val="maxMin"/>
        </c:scaling>
        <c:delete val="0"/>
        <c:axPos val="l"/>
        <c:majorTickMark val="none"/>
        <c:minorTickMark val="none"/>
        <c:tickLblPos val="nextTo"/>
        <c:spPr>
          <a:ln>
            <a:solidFill>
              <a:schemeClr val="bg1"/>
            </a:solidFill>
          </a:ln>
        </c:spPr>
        <c:crossAx val="1968759640"/>
        <c:crosses val="autoZero"/>
        <c:auto val="1"/>
        <c:lblAlgn val="ctr"/>
        <c:lblOffset val="100"/>
        <c:noMultiLvlLbl val="0"/>
      </c:catAx>
      <c:valAx>
        <c:axId val="1968759640"/>
        <c:scaling>
          <c:orientation val="minMax"/>
        </c:scaling>
        <c:delete val="1"/>
        <c:axPos val="t"/>
        <c:numFmt formatCode="0%" sourceLinked="1"/>
        <c:majorTickMark val="none"/>
        <c:minorTickMark val="none"/>
        <c:tickLblPos val="nextTo"/>
        <c:crossAx val="196875628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22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0.442</c:v>
                </c:pt>
                <c:pt idx="1">
                  <c:v>0.203</c:v>
                </c:pt>
                <c:pt idx="2">
                  <c:v>0.25</c:v>
                </c:pt>
                <c:pt idx="3">
                  <c:v>0.285</c:v>
                </c:pt>
                <c:pt idx="4">
                  <c:v>0.117</c:v>
                </c:pt>
                <c:pt idx="5">
                  <c:v>0.136</c:v>
                </c:pt>
                <c:pt idx="6">
                  <c:v>0.132</c:v>
                </c:pt>
                <c:pt idx="7">
                  <c:v>0.277</c:v>
                </c:pt>
                <c:pt idx="8">
                  <c:v>0.128</c:v>
                </c:pt>
                <c:pt idx="9">
                  <c:v>0.205</c:v>
                </c:pt>
                <c:pt idx="10">
                  <c:v>0.147</c:v>
                </c:pt>
                <c:pt idx="11">
                  <c:v>0.149</c:v>
                </c:pt>
                <c:pt idx="12">
                  <c:v>0.067</c:v>
                </c:pt>
                <c:pt idx="13">
                  <c:v>0.066</c:v>
                </c:pt>
                <c:pt idx="14">
                  <c:v>0.128</c:v>
                </c:pt>
                <c:pt idx="15">
                  <c:v>0.105</c:v>
                </c:pt>
                <c:pt idx="16">
                  <c:v>0.002</c:v>
                </c:pt>
                <c:pt idx="17">
                  <c:v>0.147</c:v>
                </c:pt>
              </c:numCache>
            </c:numRef>
          </c:val>
        </c:ser>
        <c:dLbls>
          <c:showLegendKey val="0"/>
          <c:showVal val="0"/>
          <c:showCatName val="0"/>
          <c:showSerName val="0"/>
          <c:showPercent val="0"/>
          <c:showBubbleSize val="0"/>
        </c:dLbls>
        <c:gapWidth val="23"/>
        <c:axId val="1968820120"/>
        <c:axId val="1968823480"/>
      </c:barChart>
      <c:catAx>
        <c:axId val="1968820120"/>
        <c:scaling>
          <c:orientation val="maxMin"/>
        </c:scaling>
        <c:delete val="0"/>
        <c:axPos val="l"/>
        <c:majorTickMark val="none"/>
        <c:minorTickMark val="none"/>
        <c:tickLblPos val="nextTo"/>
        <c:spPr>
          <a:ln>
            <a:solidFill>
              <a:schemeClr val="bg1"/>
            </a:solidFill>
          </a:ln>
        </c:spPr>
        <c:crossAx val="1968823480"/>
        <c:crosses val="autoZero"/>
        <c:auto val="1"/>
        <c:lblAlgn val="ctr"/>
        <c:lblOffset val="100"/>
        <c:noMultiLvlLbl val="0"/>
      </c:catAx>
      <c:valAx>
        <c:axId val="1968823480"/>
        <c:scaling>
          <c:orientation val="minMax"/>
        </c:scaling>
        <c:delete val="1"/>
        <c:axPos val="t"/>
        <c:numFmt formatCode="0%" sourceLinked="1"/>
        <c:majorTickMark val="none"/>
        <c:minorTickMark val="none"/>
        <c:tickLblPos val="nextTo"/>
        <c:crossAx val="196882012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22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0.529</c:v>
                </c:pt>
                <c:pt idx="1">
                  <c:v>0.287</c:v>
                </c:pt>
                <c:pt idx="2">
                  <c:v>0.318</c:v>
                </c:pt>
                <c:pt idx="3">
                  <c:v>0.358</c:v>
                </c:pt>
                <c:pt idx="4">
                  <c:v>0.155</c:v>
                </c:pt>
                <c:pt idx="5">
                  <c:v>0.166</c:v>
                </c:pt>
                <c:pt idx="6">
                  <c:v>0.2</c:v>
                </c:pt>
                <c:pt idx="7">
                  <c:v>0.363</c:v>
                </c:pt>
                <c:pt idx="8">
                  <c:v>0.238</c:v>
                </c:pt>
                <c:pt idx="9">
                  <c:v>0.214</c:v>
                </c:pt>
                <c:pt idx="10">
                  <c:v>0.212</c:v>
                </c:pt>
                <c:pt idx="11">
                  <c:v>0.21</c:v>
                </c:pt>
                <c:pt idx="12">
                  <c:v>0.096</c:v>
                </c:pt>
                <c:pt idx="13">
                  <c:v>0.167</c:v>
                </c:pt>
                <c:pt idx="14">
                  <c:v>0.165</c:v>
                </c:pt>
                <c:pt idx="15">
                  <c:v>0.152</c:v>
                </c:pt>
                <c:pt idx="16">
                  <c:v>0.005</c:v>
                </c:pt>
                <c:pt idx="17">
                  <c:v>0.096</c:v>
                </c:pt>
              </c:numCache>
            </c:numRef>
          </c:val>
        </c:ser>
        <c:dLbls>
          <c:showLegendKey val="0"/>
          <c:showVal val="0"/>
          <c:showCatName val="0"/>
          <c:showSerName val="0"/>
          <c:showPercent val="0"/>
          <c:showBubbleSize val="0"/>
        </c:dLbls>
        <c:gapWidth val="23"/>
        <c:axId val="1948231416"/>
        <c:axId val="1948161480"/>
      </c:barChart>
      <c:catAx>
        <c:axId val="1948231416"/>
        <c:scaling>
          <c:orientation val="maxMin"/>
        </c:scaling>
        <c:delete val="0"/>
        <c:axPos val="l"/>
        <c:majorTickMark val="none"/>
        <c:minorTickMark val="none"/>
        <c:tickLblPos val="nextTo"/>
        <c:spPr>
          <a:ln>
            <a:solidFill>
              <a:schemeClr val="bg1"/>
            </a:solidFill>
          </a:ln>
        </c:spPr>
        <c:crossAx val="1948161480"/>
        <c:crosses val="autoZero"/>
        <c:auto val="1"/>
        <c:lblAlgn val="ctr"/>
        <c:lblOffset val="100"/>
        <c:noMultiLvlLbl val="0"/>
      </c:catAx>
      <c:valAx>
        <c:axId val="1948161480"/>
        <c:scaling>
          <c:orientation val="minMax"/>
        </c:scaling>
        <c:delete val="1"/>
        <c:axPos val="t"/>
        <c:numFmt formatCode="0%" sourceLinked="1"/>
        <c:majorTickMark val="none"/>
        <c:minorTickMark val="none"/>
        <c:tickLblPos val="nextTo"/>
        <c:crossAx val="194823141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22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0.423</c:v>
                </c:pt>
                <c:pt idx="1">
                  <c:v>0.235</c:v>
                </c:pt>
                <c:pt idx="2">
                  <c:v>0.199</c:v>
                </c:pt>
                <c:pt idx="3">
                  <c:v>0.315</c:v>
                </c:pt>
                <c:pt idx="4">
                  <c:v>0.099</c:v>
                </c:pt>
                <c:pt idx="5">
                  <c:v>0.11</c:v>
                </c:pt>
                <c:pt idx="6">
                  <c:v>0.195</c:v>
                </c:pt>
                <c:pt idx="7">
                  <c:v>0.326</c:v>
                </c:pt>
                <c:pt idx="8">
                  <c:v>0.153</c:v>
                </c:pt>
                <c:pt idx="9">
                  <c:v>0.132</c:v>
                </c:pt>
                <c:pt idx="10">
                  <c:v>0.16</c:v>
                </c:pt>
                <c:pt idx="11">
                  <c:v>0.136</c:v>
                </c:pt>
                <c:pt idx="12">
                  <c:v>0.064</c:v>
                </c:pt>
                <c:pt idx="13">
                  <c:v>0.124</c:v>
                </c:pt>
                <c:pt idx="14">
                  <c:v>0.122</c:v>
                </c:pt>
                <c:pt idx="15">
                  <c:v>0.096</c:v>
                </c:pt>
                <c:pt idx="16">
                  <c:v>0.001</c:v>
                </c:pt>
                <c:pt idx="17">
                  <c:v>0.143</c:v>
                </c:pt>
              </c:numCache>
            </c:numRef>
          </c:val>
        </c:ser>
        <c:dLbls>
          <c:showLegendKey val="0"/>
          <c:showVal val="0"/>
          <c:showCatName val="0"/>
          <c:showSerName val="0"/>
          <c:showPercent val="0"/>
          <c:showBubbleSize val="0"/>
        </c:dLbls>
        <c:gapWidth val="23"/>
        <c:axId val="1968905384"/>
        <c:axId val="1968895000"/>
      </c:barChart>
      <c:catAx>
        <c:axId val="1968905384"/>
        <c:scaling>
          <c:orientation val="maxMin"/>
        </c:scaling>
        <c:delete val="0"/>
        <c:axPos val="l"/>
        <c:majorTickMark val="none"/>
        <c:minorTickMark val="none"/>
        <c:tickLblPos val="nextTo"/>
        <c:spPr>
          <a:ln>
            <a:solidFill>
              <a:schemeClr val="bg1"/>
            </a:solidFill>
          </a:ln>
        </c:spPr>
        <c:crossAx val="1968895000"/>
        <c:crosses val="autoZero"/>
        <c:auto val="1"/>
        <c:lblAlgn val="ctr"/>
        <c:lblOffset val="100"/>
        <c:noMultiLvlLbl val="0"/>
      </c:catAx>
      <c:valAx>
        <c:axId val="1968895000"/>
        <c:scaling>
          <c:orientation val="minMax"/>
        </c:scaling>
        <c:delete val="1"/>
        <c:axPos val="t"/>
        <c:numFmt formatCode="0%" sourceLinked="1"/>
        <c:majorTickMark val="none"/>
        <c:minorTickMark val="none"/>
        <c:tickLblPos val="nextTo"/>
        <c:crossAx val="1968905384"/>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0.092</c:v>
                </c:pt>
                <c:pt idx="1">
                  <c:v>0.39</c:v>
                </c:pt>
                <c:pt idx="2">
                  <c:v>0.443</c:v>
                </c:pt>
                <c:pt idx="3">
                  <c:v>0.741</c:v>
                </c:pt>
              </c:numCache>
            </c:numRef>
          </c:val>
        </c:ser>
        <c:dLbls>
          <c:showLegendKey val="0"/>
          <c:showVal val="0"/>
          <c:showCatName val="0"/>
          <c:showSerName val="0"/>
          <c:showPercent val="0"/>
          <c:showBubbleSize val="0"/>
        </c:dLbls>
        <c:gapWidth val="14"/>
        <c:axId val="1875514248"/>
        <c:axId val="1896545032"/>
      </c:barChart>
      <c:catAx>
        <c:axId val="1875514248"/>
        <c:scaling>
          <c:orientation val="minMax"/>
        </c:scaling>
        <c:delete val="1"/>
        <c:axPos val="b"/>
        <c:majorTickMark val="out"/>
        <c:minorTickMark val="none"/>
        <c:tickLblPos val="nextTo"/>
        <c:crossAx val="1896545032"/>
        <c:crosses val="autoZero"/>
        <c:auto val="1"/>
        <c:lblAlgn val="ctr"/>
        <c:lblOffset val="100"/>
        <c:noMultiLvlLbl val="0"/>
      </c:catAx>
      <c:valAx>
        <c:axId val="1896545032"/>
        <c:scaling>
          <c:orientation val="minMax"/>
          <c:max val="0.9"/>
          <c:min val="0.0"/>
        </c:scaling>
        <c:delete val="1"/>
        <c:axPos val="l"/>
        <c:numFmt formatCode="0%" sourceLinked="1"/>
        <c:majorTickMark val="out"/>
        <c:minorTickMark val="none"/>
        <c:tickLblPos val="nextTo"/>
        <c:crossAx val="187551424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3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0.424</c:v>
                </c:pt>
                <c:pt idx="1">
                  <c:v>0.305</c:v>
                </c:pt>
                <c:pt idx="2">
                  <c:v>0.284</c:v>
                </c:pt>
                <c:pt idx="3">
                  <c:v>0.407</c:v>
                </c:pt>
                <c:pt idx="4">
                  <c:v>0.16</c:v>
                </c:pt>
                <c:pt idx="5">
                  <c:v>0.148</c:v>
                </c:pt>
                <c:pt idx="6">
                  <c:v>0.23</c:v>
                </c:pt>
                <c:pt idx="7">
                  <c:v>0.387</c:v>
                </c:pt>
                <c:pt idx="8">
                  <c:v>0.214</c:v>
                </c:pt>
                <c:pt idx="9">
                  <c:v>0.202</c:v>
                </c:pt>
                <c:pt idx="10">
                  <c:v>0.23</c:v>
                </c:pt>
                <c:pt idx="11">
                  <c:v>0.193</c:v>
                </c:pt>
                <c:pt idx="12">
                  <c:v>0.076</c:v>
                </c:pt>
                <c:pt idx="13">
                  <c:v>0.165</c:v>
                </c:pt>
                <c:pt idx="14">
                  <c:v>0.165</c:v>
                </c:pt>
                <c:pt idx="15">
                  <c:v>0.148</c:v>
                </c:pt>
                <c:pt idx="16">
                  <c:v>0.004</c:v>
                </c:pt>
                <c:pt idx="17">
                  <c:v>0.115</c:v>
                </c:pt>
              </c:numCache>
            </c:numRef>
          </c:val>
        </c:ser>
        <c:dLbls>
          <c:showLegendKey val="0"/>
          <c:showVal val="0"/>
          <c:showCatName val="0"/>
          <c:showSerName val="0"/>
          <c:showPercent val="0"/>
          <c:showBubbleSize val="0"/>
        </c:dLbls>
        <c:gapWidth val="23"/>
        <c:axId val="1969121640"/>
        <c:axId val="1969051512"/>
      </c:barChart>
      <c:catAx>
        <c:axId val="1969121640"/>
        <c:scaling>
          <c:orientation val="maxMin"/>
        </c:scaling>
        <c:delete val="0"/>
        <c:axPos val="l"/>
        <c:majorTickMark val="none"/>
        <c:minorTickMark val="none"/>
        <c:tickLblPos val="nextTo"/>
        <c:spPr>
          <a:ln>
            <a:solidFill>
              <a:schemeClr val="bg1"/>
            </a:solidFill>
          </a:ln>
        </c:spPr>
        <c:crossAx val="1969051512"/>
        <c:crosses val="autoZero"/>
        <c:auto val="1"/>
        <c:lblAlgn val="ctr"/>
        <c:lblOffset val="100"/>
        <c:noMultiLvlLbl val="0"/>
      </c:catAx>
      <c:valAx>
        <c:axId val="1969051512"/>
        <c:scaling>
          <c:orientation val="minMax"/>
        </c:scaling>
        <c:delete val="1"/>
        <c:axPos val="t"/>
        <c:numFmt formatCode="0%" sourceLinked="1"/>
        <c:majorTickMark val="none"/>
        <c:minorTickMark val="none"/>
        <c:tickLblPos val="nextTo"/>
        <c:crossAx val="196912164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23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General</c:formatCode>
                <c:ptCount val="18"/>
              </c:numCache>
            </c:numRef>
          </c:val>
        </c:ser>
        <c:dLbls>
          <c:showLegendKey val="0"/>
          <c:showVal val="0"/>
          <c:showCatName val="0"/>
          <c:showSerName val="0"/>
          <c:showPercent val="0"/>
          <c:showBubbleSize val="0"/>
        </c:dLbls>
        <c:gapWidth val="23"/>
        <c:axId val="1942808648"/>
        <c:axId val="1942812024"/>
      </c:barChart>
      <c:catAx>
        <c:axId val="1942808648"/>
        <c:scaling>
          <c:orientation val="maxMin"/>
        </c:scaling>
        <c:delete val="0"/>
        <c:axPos val="l"/>
        <c:majorTickMark val="none"/>
        <c:minorTickMark val="none"/>
        <c:tickLblPos val="nextTo"/>
        <c:spPr>
          <a:ln>
            <a:solidFill>
              <a:schemeClr val="bg1"/>
            </a:solidFill>
          </a:ln>
        </c:spPr>
        <c:crossAx val="1942812024"/>
        <c:crosses val="autoZero"/>
        <c:auto val="1"/>
        <c:lblAlgn val="ctr"/>
        <c:lblOffset val="100"/>
        <c:noMultiLvlLbl val="0"/>
      </c:catAx>
      <c:valAx>
        <c:axId val="1942812024"/>
        <c:scaling>
          <c:orientation val="minMax"/>
        </c:scaling>
        <c:delete val="1"/>
        <c:axPos val="t"/>
        <c:numFmt formatCode="General" sourceLinked="1"/>
        <c:majorTickMark val="none"/>
        <c:minorTickMark val="none"/>
        <c:tickLblPos val="nextTo"/>
        <c:crossAx val="1942808648"/>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0.298</c:v>
                </c:pt>
                <c:pt idx="1">
                  <c:v>0.69</c:v>
                </c:pt>
                <c:pt idx="2">
                  <c:v>0.468</c:v>
                </c:pt>
                <c:pt idx="3">
                  <c:v>0.847</c:v>
                </c:pt>
              </c:numCache>
            </c:numRef>
          </c:val>
        </c:ser>
        <c:dLbls>
          <c:showLegendKey val="0"/>
          <c:showVal val="0"/>
          <c:showCatName val="0"/>
          <c:showSerName val="0"/>
          <c:showPercent val="0"/>
          <c:showBubbleSize val="0"/>
        </c:dLbls>
        <c:gapWidth val="14"/>
        <c:axId val="1828583192"/>
        <c:axId val="-1975883832"/>
      </c:barChart>
      <c:catAx>
        <c:axId val="1828583192"/>
        <c:scaling>
          <c:orientation val="minMax"/>
        </c:scaling>
        <c:delete val="1"/>
        <c:axPos val="b"/>
        <c:majorTickMark val="out"/>
        <c:minorTickMark val="none"/>
        <c:tickLblPos val="nextTo"/>
        <c:crossAx val="-1975883832"/>
        <c:crosses val="autoZero"/>
        <c:auto val="1"/>
        <c:lblAlgn val="ctr"/>
        <c:lblOffset val="100"/>
        <c:noMultiLvlLbl val="0"/>
      </c:catAx>
      <c:valAx>
        <c:axId val="-1975883832"/>
        <c:scaling>
          <c:orientation val="minMax"/>
          <c:max val="0.9"/>
          <c:min val="0.0"/>
        </c:scaling>
        <c:delete val="1"/>
        <c:axPos val="l"/>
        <c:numFmt formatCode="0%" sourceLinked="1"/>
        <c:majorTickMark val="out"/>
        <c:minorTickMark val="none"/>
        <c:tickLblPos val="nextTo"/>
        <c:crossAx val="182858319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0.103</c:v>
                </c:pt>
                <c:pt idx="1">
                  <c:v>0.26</c:v>
                </c:pt>
                <c:pt idx="2">
                  <c:v>0.39</c:v>
                </c:pt>
                <c:pt idx="3">
                  <c:v>0.637</c:v>
                </c:pt>
              </c:numCache>
            </c:numRef>
          </c:val>
        </c:ser>
        <c:dLbls>
          <c:showLegendKey val="0"/>
          <c:showVal val="0"/>
          <c:showCatName val="0"/>
          <c:showSerName val="0"/>
          <c:showPercent val="0"/>
          <c:showBubbleSize val="0"/>
        </c:dLbls>
        <c:gapWidth val="14"/>
        <c:axId val="-1960471624"/>
        <c:axId val="-2014876200"/>
      </c:barChart>
      <c:catAx>
        <c:axId val="-1960471624"/>
        <c:scaling>
          <c:orientation val="minMax"/>
        </c:scaling>
        <c:delete val="1"/>
        <c:axPos val="b"/>
        <c:majorTickMark val="out"/>
        <c:minorTickMark val="none"/>
        <c:tickLblPos val="nextTo"/>
        <c:crossAx val="-2014876200"/>
        <c:crosses val="autoZero"/>
        <c:auto val="1"/>
        <c:lblAlgn val="ctr"/>
        <c:lblOffset val="100"/>
        <c:noMultiLvlLbl val="0"/>
      </c:catAx>
      <c:valAx>
        <c:axId val="-2014876200"/>
        <c:scaling>
          <c:orientation val="minMax"/>
          <c:max val="0.9"/>
          <c:min val="0.0"/>
        </c:scaling>
        <c:delete val="1"/>
        <c:axPos val="l"/>
        <c:numFmt formatCode="0%" sourceLinked="1"/>
        <c:majorTickMark val="out"/>
        <c:minorTickMark val="none"/>
        <c:tickLblPos val="nextTo"/>
        <c:crossAx val="-196047162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0.03</c:v>
                </c:pt>
                <c:pt idx="1">
                  <c:v>0.2</c:v>
                </c:pt>
                <c:pt idx="2">
                  <c:v>0.367</c:v>
                </c:pt>
                <c:pt idx="3">
                  <c:v>0.681</c:v>
                </c:pt>
              </c:numCache>
            </c:numRef>
          </c:val>
        </c:ser>
        <c:dLbls>
          <c:showLegendKey val="0"/>
          <c:showVal val="0"/>
          <c:showCatName val="0"/>
          <c:showSerName val="0"/>
          <c:showPercent val="0"/>
          <c:showBubbleSize val="0"/>
        </c:dLbls>
        <c:gapWidth val="14"/>
        <c:axId val="1857567944"/>
        <c:axId val="1828114760"/>
      </c:barChart>
      <c:catAx>
        <c:axId val="1857567944"/>
        <c:scaling>
          <c:orientation val="minMax"/>
        </c:scaling>
        <c:delete val="1"/>
        <c:axPos val="b"/>
        <c:majorTickMark val="out"/>
        <c:minorTickMark val="none"/>
        <c:tickLblPos val="nextTo"/>
        <c:crossAx val="1828114760"/>
        <c:crosses val="autoZero"/>
        <c:auto val="1"/>
        <c:lblAlgn val="ctr"/>
        <c:lblOffset val="100"/>
        <c:noMultiLvlLbl val="0"/>
      </c:catAx>
      <c:valAx>
        <c:axId val="1828114760"/>
        <c:scaling>
          <c:orientation val="minMax"/>
          <c:max val="0.9"/>
          <c:min val="0.0"/>
        </c:scaling>
        <c:delete val="1"/>
        <c:axPos val="l"/>
        <c:numFmt formatCode="0%" sourceLinked="1"/>
        <c:majorTickMark val="out"/>
        <c:minorTickMark val="none"/>
        <c:tickLblPos val="nextTo"/>
        <c:crossAx val="185756794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0.02</c:v>
                </c:pt>
                <c:pt idx="1">
                  <c:v>0.11</c:v>
                </c:pt>
                <c:pt idx="2">
                  <c:v>0.322</c:v>
                </c:pt>
                <c:pt idx="3">
                  <c:v>0.548</c:v>
                </c:pt>
              </c:numCache>
            </c:numRef>
          </c:val>
        </c:ser>
        <c:dLbls>
          <c:showLegendKey val="0"/>
          <c:showVal val="0"/>
          <c:showCatName val="0"/>
          <c:showSerName val="0"/>
          <c:showPercent val="0"/>
          <c:showBubbleSize val="0"/>
        </c:dLbls>
        <c:gapWidth val="14"/>
        <c:axId val="1871778824"/>
        <c:axId val="-1956062904"/>
      </c:barChart>
      <c:catAx>
        <c:axId val="1871778824"/>
        <c:scaling>
          <c:orientation val="minMax"/>
        </c:scaling>
        <c:delete val="1"/>
        <c:axPos val="b"/>
        <c:majorTickMark val="out"/>
        <c:minorTickMark val="none"/>
        <c:tickLblPos val="nextTo"/>
        <c:crossAx val="-1956062904"/>
        <c:crosses val="autoZero"/>
        <c:auto val="1"/>
        <c:lblAlgn val="ctr"/>
        <c:lblOffset val="100"/>
        <c:noMultiLvlLbl val="0"/>
      </c:catAx>
      <c:valAx>
        <c:axId val="-1956062904"/>
        <c:scaling>
          <c:orientation val="minMax"/>
          <c:max val="0.9"/>
          <c:min val="0.0"/>
        </c:scaling>
        <c:delete val="1"/>
        <c:axPos val="l"/>
        <c:numFmt formatCode="0%" sourceLinked="1"/>
        <c:majorTickMark val="out"/>
        <c:minorTickMark val="none"/>
        <c:tickLblPos val="nextTo"/>
        <c:crossAx val="187177882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0.089</c:v>
                </c:pt>
                <c:pt idx="1">
                  <c:v>0.46</c:v>
                </c:pt>
                <c:pt idx="2">
                  <c:v>0.353</c:v>
                </c:pt>
                <c:pt idx="3">
                  <c:v>0.552</c:v>
                </c:pt>
              </c:numCache>
            </c:numRef>
          </c:val>
        </c:ser>
        <c:dLbls>
          <c:showLegendKey val="0"/>
          <c:showVal val="0"/>
          <c:showCatName val="0"/>
          <c:showSerName val="0"/>
          <c:showPercent val="0"/>
          <c:showBubbleSize val="0"/>
        </c:dLbls>
        <c:gapWidth val="14"/>
        <c:axId val="1874496680"/>
        <c:axId val="1867010696"/>
      </c:barChart>
      <c:catAx>
        <c:axId val="1874496680"/>
        <c:scaling>
          <c:orientation val="minMax"/>
        </c:scaling>
        <c:delete val="1"/>
        <c:axPos val="b"/>
        <c:majorTickMark val="out"/>
        <c:minorTickMark val="none"/>
        <c:tickLblPos val="nextTo"/>
        <c:crossAx val="1867010696"/>
        <c:crosses val="autoZero"/>
        <c:auto val="1"/>
        <c:lblAlgn val="ctr"/>
        <c:lblOffset val="100"/>
        <c:noMultiLvlLbl val="0"/>
      </c:catAx>
      <c:valAx>
        <c:axId val="1867010696"/>
        <c:scaling>
          <c:orientation val="minMax"/>
          <c:max val="0.9"/>
          <c:min val="0.0"/>
        </c:scaling>
        <c:delete val="1"/>
        <c:axPos val="l"/>
        <c:numFmt formatCode="0%" sourceLinked="1"/>
        <c:majorTickMark val="out"/>
        <c:minorTickMark val="none"/>
        <c:tickLblPos val="nextTo"/>
        <c:crossAx val="187449668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0.367</c:v>
                </c:pt>
                <c:pt idx="1">
                  <c:v>0.71</c:v>
                </c:pt>
                <c:pt idx="2">
                  <c:v>0.428</c:v>
                </c:pt>
                <c:pt idx="3">
                  <c:v>0.71</c:v>
                </c:pt>
              </c:numCache>
            </c:numRef>
          </c:val>
        </c:ser>
        <c:dLbls>
          <c:showLegendKey val="0"/>
          <c:showVal val="0"/>
          <c:showCatName val="0"/>
          <c:showSerName val="0"/>
          <c:showPercent val="0"/>
          <c:showBubbleSize val="0"/>
        </c:dLbls>
        <c:gapWidth val="14"/>
        <c:axId val="1877862264"/>
        <c:axId val="1877180616"/>
      </c:barChart>
      <c:catAx>
        <c:axId val="1877862264"/>
        <c:scaling>
          <c:orientation val="minMax"/>
        </c:scaling>
        <c:delete val="1"/>
        <c:axPos val="b"/>
        <c:majorTickMark val="out"/>
        <c:minorTickMark val="none"/>
        <c:tickLblPos val="nextTo"/>
        <c:crossAx val="1877180616"/>
        <c:crosses val="autoZero"/>
        <c:auto val="1"/>
        <c:lblAlgn val="ctr"/>
        <c:lblOffset val="100"/>
        <c:noMultiLvlLbl val="0"/>
      </c:catAx>
      <c:valAx>
        <c:axId val="1877180616"/>
        <c:scaling>
          <c:orientation val="minMax"/>
          <c:max val="0.9"/>
          <c:min val="0.0"/>
        </c:scaling>
        <c:delete val="1"/>
        <c:axPos val="l"/>
        <c:numFmt formatCode="0%" sourceLinked="1"/>
        <c:majorTickMark val="out"/>
        <c:minorTickMark val="none"/>
        <c:tickLblPos val="nextTo"/>
        <c:crossAx val="187786226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barChart>
        <c:barDir val="col"/>
        <c:grouping val="clustered"/>
        <c:varyColors val="0"/>
        <c:ser>
          <c:idx val="0"/>
          <c:order val="0"/>
          <c:tx>
            <c:strRef>
              <c:f>Sheet1!$B$1</c:f>
              <c:strCache>
                <c:ptCount val="1"/>
                <c:pt idx="0">
                  <c:v>Series 1</c:v>
                </c:pt>
              </c:strCache>
            </c:strRef>
          </c:tx>
          <c:spPr>
            <a:noFill/>
          </c:spPr>
          <c:invertIfNegative val="0"/>
          <c:dLbls>
            <c:dLbl>
              <c:idx val="0"/>
              <c:layout>
                <c:manualLayout>
                  <c:x val="0.0"/>
                  <c:y val="-0.021344179089427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0.00738764481268872"/>
                  <c:y val="-0.00846404339052658"/>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sz="600" b="1"/>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Gran interés en fútbol 2008</c:v>
                </c:pt>
                <c:pt idx="1">
                  <c:v>Gran interés en fútbol 2012</c:v>
                </c:pt>
                <c:pt idx="2">
                  <c:v>Gran interés en fútbol 2014</c:v>
                </c:pt>
              </c:strCache>
            </c:strRef>
          </c:cat>
          <c:val>
            <c:numRef>
              <c:f>Sheet1!$B$2:$B$4</c:f>
              <c:numCache>
                <c:formatCode>0%</c:formatCode>
                <c:ptCount val="3"/>
                <c:pt idx="0">
                  <c:v>0.38</c:v>
                </c:pt>
                <c:pt idx="1">
                  <c:v>0.576</c:v>
                </c:pt>
                <c:pt idx="2">
                  <c:v>0.608</c:v>
                </c:pt>
              </c:numCache>
            </c:numRef>
          </c:val>
        </c:ser>
        <c:dLbls>
          <c:showLegendKey val="0"/>
          <c:showVal val="0"/>
          <c:showCatName val="0"/>
          <c:showSerName val="0"/>
          <c:showPercent val="0"/>
          <c:showBubbleSize val="0"/>
        </c:dLbls>
        <c:gapWidth val="150"/>
        <c:axId val="-1971828696"/>
        <c:axId val="1867150664"/>
      </c:barChart>
      <c:catAx>
        <c:axId val="-1971828696"/>
        <c:scaling>
          <c:orientation val="minMax"/>
        </c:scaling>
        <c:delete val="0"/>
        <c:axPos val="b"/>
        <c:numFmt formatCode="General" sourceLinked="0"/>
        <c:majorTickMark val="out"/>
        <c:minorTickMark val="none"/>
        <c:tickLblPos val="nextTo"/>
        <c:spPr>
          <a:ln>
            <a:solidFill>
              <a:srgbClr val="CDF060"/>
            </a:solidFill>
          </a:ln>
        </c:spPr>
        <c:txPr>
          <a:bodyPr/>
          <a:lstStyle/>
          <a:p>
            <a:pPr>
              <a:defRPr sz="500"/>
            </a:pPr>
            <a:endParaRPr lang="es-ES"/>
          </a:p>
        </c:txPr>
        <c:crossAx val="1867150664"/>
        <c:crosses val="autoZero"/>
        <c:auto val="1"/>
        <c:lblAlgn val="ctr"/>
        <c:lblOffset val="100"/>
        <c:noMultiLvlLbl val="0"/>
      </c:catAx>
      <c:valAx>
        <c:axId val="1867150664"/>
        <c:scaling>
          <c:orientation val="minMax"/>
        </c:scaling>
        <c:delete val="0"/>
        <c:axPos val="l"/>
        <c:majorGridlines>
          <c:spPr>
            <a:ln>
              <a:solidFill>
                <a:schemeClr val="accent1">
                  <a:lumMod val="60000"/>
                  <a:lumOff val="40000"/>
                </a:schemeClr>
              </a:solidFill>
            </a:ln>
          </c:spPr>
        </c:majorGridlines>
        <c:numFmt formatCode="0%" sourceLinked="1"/>
        <c:majorTickMark val="out"/>
        <c:minorTickMark val="none"/>
        <c:tickLblPos val="nextTo"/>
        <c:spPr>
          <a:ln>
            <a:solidFill>
              <a:srgbClr val="CDF060"/>
            </a:solidFill>
          </a:ln>
        </c:spPr>
        <c:txPr>
          <a:bodyPr/>
          <a:lstStyle/>
          <a:p>
            <a:pPr>
              <a:defRPr b="1"/>
            </a:pPr>
            <a:endParaRPr lang="es-ES"/>
          </a:p>
        </c:txPr>
        <c:crossAx val="-1971828696"/>
        <c:crosses val="autoZero"/>
        <c:crossBetween val="between"/>
      </c:valAx>
    </c:plotArea>
    <c:plotVisOnly val="1"/>
    <c:dispBlanksAs val="gap"/>
    <c:showDLblsOverMax val="0"/>
  </c:chart>
  <c:txPr>
    <a:bodyPr/>
    <a:lstStyle/>
    <a:p>
      <a:pPr>
        <a:defRPr sz="900">
          <a:solidFill>
            <a:schemeClr val="bg1"/>
          </a:solidFill>
        </a:defRPr>
      </a:pPr>
      <a:endParaRPr lang="es-E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0.037</c:v>
                </c:pt>
                <c:pt idx="1">
                  <c:v>0.25</c:v>
                </c:pt>
                <c:pt idx="2">
                  <c:v>0.384</c:v>
                </c:pt>
                <c:pt idx="3">
                  <c:v>0.656</c:v>
                </c:pt>
              </c:numCache>
            </c:numRef>
          </c:val>
        </c:ser>
        <c:dLbls>
          <c:showLegendKey val="0"/>
          <c:showVal val="0"/>
          <c:showCatName val="0"/>
          <c:showSerName val="0"/>
          <c:showPercent val="0"/>
          <c:showBubbleSize val="0"/>
        </c:dLbls>
        <c:gapWidth val="14"/>
        <c:axId val="-1998438664"/>
        <c:axId val="1872533480"/>
      </c:barChart>
      <c:catAx>
        <c:axId val="-1998438664"/>
        <c:scaling>
          <c:orientation val="minMax"/>
        </c:scaling>
        <c:delete val="1"/>
        <c:axPos val="b"/>
        <c:majorTickMark val="out"/>
        <c:minorTickMark val="none"/>
        <c:tickLblPos val="nextTo"/>
        <c:crossAx val="1872533480"/>
        <c:crosses val="autoZero"/>
        <c:auto val="1"/>
        <c:lblAlgn val="ctr"/>
        <c:lblOffset val="100"/>
        <c:noMultiLvlLbl val="0"/>
      </c:catAx>
      <c:valAx>
        <c:axId val="1872533480"/>
        <c:scaling>
          <c:orientation val="minMax"/>
          <c:max val="0.9"/>
          <c:min val="0.0"/>
        </c:scaling>
        <c:delete val="1"/>
        <c:axPos val="l"/>
        <c:numFmt formatCode="0%" sourceLinked="1"/>
        <c:majorTickMark val="out"/>
        <c:minorTickMark val="none"/>
        <c:tickLblPos val="nextTo"/>
        <c:crossAx val="-199843866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0.112</c:v>
                </c:pt>
                <c:pt idx="1">
                  <c:v>0.55</c:v>
                </c:pt>
                <c:pt idx="2">
                  <c:v>0.367</c:v>
                </c:pt>
                <c:pt idx="3">
                  <c:v>0.694</c:v>
                </c:pt>
              </c:numCache>
            </c:numRef>
          </c:val>
        </c:ser>
        <c:dLbls>
          <c:showLegendKey val="0"/>
          <c:showVal val="0"/>
          <c:showCatName val="0"/>
          <c:showSerName val="0"/>
          <c:showPercent val="0"/>
          <c:showBubbleSize val="0"/>
        </c:dLbls>
        <c:gapWidth val="14"/>
        <c:axId val="-1975373320"/>
        <c:axId val="-1975370200"/>
      </c:barChart>
      <c:catAx>
        <c:axId val="-1975373320"/>
        <c:scaling>
          <c:orientation val="minMax"/>
        </c:scaling>
        <c:delete val="1"/>
        <c:axPos val="b"/>
        <c:majorTickMark val="out"/>
        <c:minorTickMark val="none"/>
        <c:tickLblPos val="nextTo"/>
        <c:crossAx val="-1975370200"/>
        <c:crosses val="autoZero"/>
        <c:auto val="1"/>
        <c:lblAlgn val="ctr"/>
        <c:lblOffset val="100"/>
        <c:noMultiLvlLbl val="0"/>
      </c:catAx>
      <c:valAx>
        <c:axId val="-1975370200"/>
        <c:scaling>
          <c:orientation val="minMax"/>
          <c:max val="0.9"/>
          <c:min val="0.0"/>
        </c:scaling>
        <c:delete val="1"/>
        <c:axPos val="l"/>
        <c:numFmt formatCode="0%" sourceLinked="1"/>
        <c:majorTickMark val="out"/>
        <c:minorTickMark val="none"/>
        <c:tickLblPos val="nextTo"/>
        <c:crossAx val="-197537332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0.025</c:v>
                </c:pt>
                <c:pt idx="1">
                  <c:v>0.16</c:v>
                </c:pt>
                <c:pt idx="2">
                  <c:v>0.396</c:v>
                </c:pt>
                <c:pt idx="3">
                  <c:v>0.586</c:v>
                </c:pt>
              </c:numCache>
            </c:numRef>
          </c:val>
        </c:ser>
        <c:dLbls>
          <c:showLegendKey val="0"/>
          <c:showVal val="0"/>
          <c:showCatName val="0"/>
          <c:showSerName val="0"/>
          <c:showPercent val="0"/>
          <c:showBubbleSize val="0"/>
        </c:dLbls>
        <c:gapWidth val="14"/>
        <c:axId val="1896836056"/>
        <c:axId val="1896838344"/>
      </c:barChart>
      <c:catAx>
        <c:axId val="1896836056"/>
        <c:scaling>
          <c:orientation val="minMax"/>
        </c:scaling>
        <c:delete val="1"/>
        <c:axPos val="b"/>
        <c:majorTickMark val="out"/>
        <c:minorTickMark val="none"/>
        <c:tickLblPos val="nextTo"/>
        <c:crossAx val="1896838344"/>
        <c:crosses val="autoZero"/>
        <c:auto val="1"/>
        <c:lblAlgn val="ctr"/>
        <c:lblOffset val="100"/>
        <c:noMultiLvlLbl val="0"/>
      </c:catAx>
      <c:valAx>
        <c:axId val="1896838344"/>
        <c:scaling>
          <c:orientation val="minMax"/>
          <c:max val="0.9"/>
          <c:min val="0.0"/>
        </c:scaling>
        <c:delete val="1"/>
        <c:axPos val="l"/>
        <c:numFmt formatCode="0%" sourceLinked="1"/>
        <c:majorTickMark val="out"/>
        <c:minorTickMark val="none"/>
        <c:tickLblPos val="nextTo"/>
        <c:crossAx val="189683605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0.011</c:v>
                </c:pt>
                <c:pt idx="1">
                  <c:v>0.14</c:v>
                </c:pt>
                <c:pt idx="2">
                  <c:v>0.427</c:v>
                </c:pt>
                <c:pt idx="3">
                  <c:v>0.548</c:v>
                </c:pt>
              </c:numCache>
            </c:numRef>
          </c:val>
        </c:ser>
        <c:dLbls>
          <c:showLegendKey val="0"/>
          <c:showVal val="0"/>
          <c:showCatName val="0"/>
          <c:showSerName val="0"/>
          <c:showPercent val="0"/>
          <c:showBubbleSize val="0"/>
        </c:dLbls>
        <c:gapWidth val="14"/>
        <c:axId val="1897132504"/>
        <c:axId val="1877866680"/>
      </c:barChart>
      <c:catAx>
        <c:axId val="1897132504"/>
        <c:scaling>
          <c:orientation val="minMax"/>
        </c:scaling>
        <c:delete val="1"/>
        <c:axPos val="b"/>
        <c:majorTickMark val="out"/>
        <c:minorTickMark val="none"/>
        <c:tickLblPos val="nextTo"/>
        <c:crossAx val="1877866680"/>
        <c:crosses val="autoZero"/>
        <c:auto val="1"/>
        <c:lblAlgn val="ctr"/>
        <c:lblOffset val="100"/>
        <c:noMultiLvlLbl val="0"/>
      </c:catAx>
      <c:valAx>
        <c:axId val="1877866680"/>
        <c:scaling>
          <c:orientation val="minMax"/>
          <c:max val="0.9"/>
          <c:min val="0.0"/>
        </c:scaling>
        <c:delete val="1"/>
        <c:axPos val="l"/>
        <c:numFmt formatCode="0%" sourceLinked="1"/>
        <c:majorTickMark val="out"/>
        <c:minorTickMark val="none"/>
        <c:tickLblPos val="nextTo"/>
        <c:crossAx val="189713250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c:v>
                </c:pt>
                <c:pt idx="1">
                  <c:v>0.04</c:v>
                </c:pt>
                <c:pt idx="2">
                  <c:v>0.284</c:v>
                </c:pt>
                <c:pt idx="3">
                  <c:v>0.5</c:v>
                </c:pt>
              </c:numCache>
            </c:numRef>
          </c:val>
        </c:ser>
        <c:dLbls>
          <c:showLegendKey val="0"/>
          <c:showVal val="0"/>
          <c:showCatName val="0"/>
          <c:showSerName val="0"/>
          <c:showPercent val="0"/>
          <c:showBubbleSize val="0"/>
        </c:dLbls>
        <c:gapWidth val="14"/>
        <c:axId val="1863654920"/>
        <c:axId val="1857652440"/>
      </c:barChart>
      <c:catAx>
        <c:axId val="1863654920"/>
        <c:scaling>
          <c:orientation val="minMax"/>
        </c:scaling>
        <c:delete val="1"/>
        <c:axPos val="b"/>
        <c:majorTickMark val="out"/>
        <c:minorTickMark val="none"/>
        <c:tickLblPos val="nextTo"/>
        <c:crossAx val="1857652440"/>
        <c:crosses val="autoZero"/>
        <c:auto val="1"/>
        <c:lblAlgn val="ctr"/>
        <c:lblOffset val="100"/>
        <c:noMultiLvlLbl val="0"/>
      </c:catAx>
      <c:valAx>
        <c:axId val="1857652440"/>
        <c:scaling>
          <c:orientation val="minMax"/>
          <c:max val="0.9"/>
          <c:min val="0.0"/>
        </c:scaling>
        <c:delete val="1"/>
        <c:axPos val="l"/>
        <c:numFmt formatCode="0%" sourceLinked="1"/>
        <c:majorTickMark val="out"/>
        <c:minorTickMark val="none"/>
        <c:tickLblPos val="nextTo"/>
        <c:crossAx val="186365492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0.003</c:v>
                </c:pt>
                <c:pt idx="1">
                  <c:v>0.04</c:v>
                </c:pt>
                <c:pt idx="2">
                  <c:v>0.385</c:v>
                </c:pt>
                <c:pt idx="3">
                  <c:v>0.615</c:v>
                </c:pt>
              </c:numCache>
            </c:numRef>
          </c:val>
        </c:ser>
        <c:dLbls>
          <c:showLegendKey val="0"/>
          <c:showVal val="0"/>
          <c:showCatName val="0"/>
          <c:showSerName val="0"/>
          <c:showPercent val="0"/>
          <c:showBubbleSize val="0"/>
        </c:dLbls>
        <c:gapWidth val="14"/>
        <c:axId val="1863468664"/>
        <c:axId val="1870959624"/>
      </c:barChart>
      <c:catAx>
        <c:axId val="1863468664"/>
        <c:scaling>
          <c:orientation val="minMax"/>
        </c:scaling>
        <c:delete val="1"/>
        <c:axPos val="b"/>
        <c:majorTickMark val="out"/>
        <c:minorTickMark val="none"/>
        <c:tickLblPos val="nextTo"/>
        <c:crossAx val="1870959624"/>
        <c:crosses val="autoZero"/>
        <c:auto val="1"/>
        <c:lblAlgn val="ctr"/>
        <c:lblOffset val="100"/>
        <c:noMultiLvlLbl val="0"/>
      </c:catAx>
      <c:valAx>
        <c:axId val="1870959624"/>
        <c:scaling>
          <c:orientation val="minMax"/>
          <c:max val="0.9"/>
          <c:min val="0.0"/>
        </c:scaling>
        <c:delete val="1"/>
        <c:axPos val="l"/>
        <c:numFmt formatCode="0%" sourceLinked="1"/>
        <c:majorTickMark val="out"/>
        <c:minorTickMark val="none"/>
        <c:tickLblPos val="nextTo"/>
        <c:crossAx val="186346866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0.005</c:v>
                </c:pt>
                <c:pt idx="1">
                  <c:v>0.07</c:v>
                </c:pt>
                <c:pt idx="2">
                  <c:v>0.289</c:v>
                </c:pt>
                <c:pt idx="3">
                  <c:v>0.477</c:v>
                </c:pt>
              </c:numCache>
            </c:numRef>
          </c:val>
        </c:ser>
        <c:dLbls>
          <c:showLegendKey val="0"/>
          <c:showVal val="0"/>
          <c:showCatName val="0"/>
          <c:showSerName val="0"/>
          <c:showPercent val="0"/>
          <c:showBubbleSize val="0"/>
        </c:dLbls>
        <c:gapWidth val="14"/>
        <c:axId val="1874313784"/>
        <c:axId val="1866950968"/>
      </c:barChart>
      <c:catAx>
        <c:axId val="1874313784"/>
        <c:scaling>
          <c:orientation val="minMax"/>
        </c:scaling>
        <c:delete val="1"/>
        <c:axPos val="b"/>
        <c:majorTickMark val="out"/>
        <c:minorTickMark val="none"/>
        <c:tickLblPos val="nextTo"/>
        <c:crossAx val="1866950968"/>
        <c:crosses val="autoZero"/>
        <c:auto val="1"/>
        <c:lblAlgn val="ctr"/>
        <c:lblOffset val="100"/>
        <c:noMultiLvlLbl val="0"/>
      </c:catAx>
      <c:valAx>
        <c:axId val="1866950968"/>
        <c:scaling>
          <c:orientation val="minMax"/>
          <c:max val="0.9"/>
          <c:min val="0.0"/>
        </c:scaling>
        <c:delete val="1"/>
        <c:axPos val="l"/>
        <c:numFmt formatCode="0%" sourceLinked="1"/>
        <c:majorTickMark val="out"/>
        <c:minorTickMark val="none"/>
        <c:tickLblPos val="nextTo"/>
        <c:crossAx val="187431378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325657877866873"/>
          <c:y val="0.091539508438737"/>
          <c:w val="0.86973684885325"/>
          <c:h val="0.81692098312252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chemeClr val="tx2"/>
              </a:solidFill>
            </c:spPr>
          </c:dPt>
          <c:dPt>
            <c:idx val="1"/>
            <c:invertIfNegative val="0"/>
            <c:bubble3D val="0"/>
            <c:spPr>
              <a:solidFill>
                <a:schemeClr val="accent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chemeClr val="accent6">
                  <a:lumMod val="75000"/>
                </a:schemeClr>
              </a:solidFill>
            </c:spPr>
          </c:dPt>
          <c:dPt>
            <c:idx val="7"/>
            <c:invertIfNegative val="0"/>
            <c:bubble3D val="0"/>
            <c:spPr>
              <a:solidFill>
                <a:srgbClr val="CCCC00"/>
              </a:solidFill>
            </c:spPr>
          </c:dPt>
          <c:dLbls>
            <c:dLbl>
              <c:idx val="1"/>
              <c:layout>
                <c:manualLayout>
                  <c:x val="-0.00184730027607392"/>
                  <c:y val="5.76072041265193E-7"/>
                </c:manualLayout>
              </c:layout>
              <c:dLblPos val="outEnd"/>
              <c:showLegendKey val="0"/>
              <c:showVal val="1"/>
              <c:showCatName val="0"/>
              <c:showSerName val="0"/>
              <c:showPercent val="0"/>
              <c:showBubbleSize val="0"/>
            </c:dLbl>
            <c:dLbl>
              <c:idx val="2"/>
              <c:layout>
                <c:manualLayout>
                  <c:x val="0.0015210720866165"/>
                  <c:y val="-0.00731553885202668"/>
                </c:manualLayout>
              </c:layout>
              <c:dLblPos val="outEnd"/>
              <c:showLegendKey val="0"/>
              <c:showVal val="1"/>
              <c:showCatName val="0"/>
              <c:showSerName val="0"/>
              <c:showPercent val="0"/>
              <c:showBubbleSize val="0"/>
            </c:dLbl>
            <c:dLbl>
              <c:idx val="3"/>
              <c:layout>
                <c:manualLayout>
                  <c:x val="-0.00127494220058684"/>
                  <c:y val="-0.00731496277998541"/>
                </c:manualLayout>
              </c:layout>
              <c:dLblPos val="outEnd"/>
              <c:showLegendKey val="0"/>
              <c:showVal val="1"/>
              <c:showCatName val="0"/>
              <c:showSerName val="0"/>
              <c:showPercent val="0"/>
              <c:showBubbleSize val="0"/>
            </c:dLbl>
            <c:dLbl>
              <c:idx val="6"/>
              <c:layout>
                <c:manualLayout>
                  <c:x val="-0.0152786187657594"/>
                  <c:y val="0.00083645660391706"/>
                </c:manualLayout>
              </c:layout>
              <c:dLblPos val="outEnd"/>
              <c:showLegendKey val="0"/>
              <c:showVal val="1"/>
              <c:showCatName val="0"/>
              <c:showSerName val="0"/>
              <c:showPercent val="0"/>
              <c:showBubbleSize val="0"/>
            </c:dLbl>
            <c:dLbl>
              <c:idx val="7"/>
              <c:layout>
                <c:manualLayout>
                  <c:x val="-0.0112646465261115"/>
                  <c:y val="1.77009530193106E-6"/>
                </c:manualLayout>
              </c:layout>
              <c:dLblPos val="outEnd"/>
              <c:showLegendKey val="0"/>
              <c:showVal val="1"/>
              <c:showCatName val="0"/>
              <c:showSerName val="0"/>
              <c:showPercent val="0"/>
              <c:showBubbleSize val="0"/>
            </c:dLbl>
            <c:txPr>
              <a:bodyPr/>
              <a:lstStyle/>
              <a:p>
                <a:pPr>
                  <a:defRPr sz="800" b="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'Sheet1'!$A$2:$A$8</c:f>
              <c:strCache>
                <c:ptCount val="4"/>
                <c:pt idx="0">
                  <c:v>Category 1</c:v>
                </c:pt>
                <c:pt idx="1">
                  <c:v>Category 2</c:v>
                </c:pt>
                <c:pt idx="2">
                  <c:v>Category 3</c:v>
                </c:pt>
                <c:pt idx="3">
                  <c:v>Category 4</c:v>
                </c:pt>
              </c:strCache>
            </c:strRef>
          </c:cat>
          <c:val>
            <c:numRef>
              <c:f>'Sheet1'!$B$2:$B$8</c:f>
              <c:numCache>
                <c:formatCode>0%</c:formatCode>
                <c:ptCount val="7"/>
                <c:pt idx="0">
                  <c:v>0.797</c:v>
                </c:pt>
                <c:pt idx="1">
                  <c:v>0.54</c:v>
                </c:pt>
                <c:pt idx="2">
                  <c:v>0.391</c:v>
                </c:pt>
                <c:pt idx="3">
                  <c:v>0.371</c:v>
                </c:pt>
                <c:pt idx="4">
                  <c:v>0.0890000000000001</c:v>
                </c:pt>
                <c:pt idx="5">
                  <c:v>0.074</c:v>
                </c:pt>
                <c:pt idx="6">
                  <c:v>0.035</c:v>
                </c:pt>
              </c:numCache>
            </c:numRef>
          </c:val>
        </c:ser>
        <c:dLbls>
          <c:showLegendKey val="0"/>
          <c:showVal val="0"/>
          <c:showCatName val="0"/>
          <c:showSerName val="0"/>
          <c:showPercent val="0"/>
          <c:showBubbleSize val="0"/>
        </c:dLbls>
        <c:gapWidth val="30"/>
        <c:axId val="2003107864"/>
        <c:axId val="1542361688"/>
      </c:barChart>
      <c:catAx>
        <c:axId val="2003107864"/>
        <c:scaling>
          <c:orientation val="maxMin"/>
        </c:scaling>
        <c:delete val="1"/>
        <c:axPos val="l"/>
        <c:majorTickMark val="out"/>
        <c:minorTickMark val="none"/>
        <c:tickLblPos val="none"/>
        <c:crossAx val="1542361688"/>
        <c:crosses val="autoZero"/>
        <c:auto val="1"/>
        <c:lblAlgn val="ctr"/>
        <c:lblOffset val="100"/>
        <c:noMultiLvlLbl val="0"/>
      </c:catAx>
      <c:valAx>
        <c:axId val="1542361688"/>
        <c:scaling>
          <c:orientation val="minMax"/>
        </c:scaling>
        <c:delete val="1"/>
        <c:axPos val="t"/>
        <c:numFmt formatCode="0%" sourceLinked="1"/>
        <c:majorTickMark val="out"/>
        <c:minorTickMark val="none"/>
        <c:tickLblPos val="none"/>
        <c:crossAx val="200310786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1"/>
            <c:bubble3D val="0"/>
            <c:spPr>
              <a:solidFill>
                <a:schemeClr val="accent6"/>
              </a:solidFill>
            </c:spPr>
          </c:dPt>
          <c:dLbls>
            <c:dLbl>
              <c:idx val="2"/>
              <c:spPr/>
              <c:txPr>
                <a:bodyPr/>
                <a:lstStyle/>
                <a:p>
                  <a:pPr>
                    <a:defRPr sz="600">
                      <a:solidFill>
                        <a:schemeClr val="tx1"/>
                      </a:solidFill>
                      <a:latin typeface="+mj-lt"/>
                    </a:defRPr>
                  </a:pPr>
                  <a:endParaRPr lang="es-ES"/>
                </a:p>
              </c:txPr>
              <c:showLegendKey val="0"/>
              <c:showVal val="1"/>
              <c:showCatName val="0"/>
              <c:showSerName val="0"/>
              <c:showPercent val="0"/>
              <c:showBubbleSize val="0"/>
            </c:dLbl>
            <c:txPr>
              <a:bodyPr/>
              <a:lstStyle/>
              <a:p>
                <a:pPr>
                  <a:defRPr sz="600">
                    <a:solidFill>
                      <a:schemeClr val="bg1"/>
                    </a:solidFill>
                    <a:latin typeface="+mj-lt"/>
                  </a:defRPr>
                </a:pPr>
                <a:endParaRPr lang="es-ES"/>
              </a:p>
            </c:txPr>
            <c:showLegendKey val="0"/>
            <c:showVal val="1"/>
            <c:showCatName val="0"/>
            <c:showSerName val="0"/>
            <c:showPercent val="0"/>
            <c:showBubbleSize val="0"/>
            <c:showLeaderLines val="1"/>
          </c:dLbls>
          <c:cat>
            <c:strRef>
              <c:f>Sheet1!$A$2:$A$6</c:f>
              <c:strCache>
                <c:ptCount val="5"/>
                <c:pt idx="0">
                  <c:v>16-24 años</c:v>
                </c:pt>
                <c:pt idx="1">
                  <c:v>25-34 años</c:v>
                </c:pt>
                <c:pt idx="2">
                  <c:v>35-44 años</c:v>
                </c:pt>
                <c:pt idx="3">
                  <c:v>45-54 años</c:v>
                </c:pt>
                <c:pt idx="4">
                  <c:v>55+ años</c:v>
                </c:pt>
              </c:strCache>
            </c:strRef>
          </c:cat>
          <c:val>
            <c:numRef>
              <c:f>Sheet1!$B$2:$B$6</c:f>
              <c:numCache>
                <c:formatCode>0%</c:formatCode>
                <c:ptCount val="5"/>
                <c:pt idx="0">
                  <c:v>0.094</c:v>
                </c:pt>
                <c:pt idx="1">
                  <c:v>0.272</c:v>
                </c:pt>
                <c:pt idx="2">
                  <c:v>0.317</c:v>
                </c:pt>
                <c:pt idx="3">
                  <c:v>0.203</c:v>
                </c:pt>
                <c:pt idx="4">
                  <c:v>0.114</c:v>
                </c:pt>
              </c:numCache>
            </c:numRef>
          </c:val>
        </c:ser>
        <c:dLbls>
          <c:showLegendKey val="0"/>
          <c:showVal val="0"/>
          <c:showCatName val="0"/>
          <c:showSerName val="0"/>
          <c:showPercent val="0"/>
          <c:showBubbleSize val="0"/>
          <c:showLeaderLines val="1"/>
        </c:dLbls>
        <c:firstSliceAng val="0"/>
        <c:holeSize val="50"/>
      </c:doughnutChart>
    </c:plotArea>
    <c:legend>
      <c:legendPos val="r"/>
      <c:layout>
        <c:manualLayout>
          <c:xMode val="edge"/>
          <c:yMode val="edge"/>
          <c:x val="0.580026472639187"/>
          <c:y val="0.263752331167976"/>
          <c:w val="0.334292522663005"/>
          <c:h val="0.556149083824988"/>
        </c:manualLayout>
      </c:layout>
      <c:overlay val="0"/>
      <c:txPr>
        <a:bodyPr/>
        <a:lstStyle/>
        <a:p>
          <a:pPr>
            <a:spcBef>
              <a:spcPts val="0"/>
            </a:spcBef>
            <a:defRPr sz="700">
              <a:solidFill>
                <a:schemeClr val="bg1"/>
              </a:solidFill>
              <a:latin typeface="+mj-lt"/>
            </a:defRPr>
          </a:pPr>
          <a:endParaRPr lang="es-ES"/>
        </a:p>
      </c:txPr>
    </c:legend>
    <c:plotVisOnly val="1"/>
    <c:dispBlanksAs val="zero"/>
    <c:showDLblsOverMax val="0"/>
  </c:chart>
  <c:txPr>
    <a:bodyPr/>
    <a:lstStyle/>
    <a:p>
      <a:pPr>
        <a:defRPr sz="1800"/>
      </a:pPr>
      <a:endParaRPr lang="es-E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barChart>
        <c:barDir val="col"/>
        <c:grouping val="clustered"/>
        <c:varyColors val="0"/>
        <c:ser>
          <c:idx val="0"/>
          <c:order val="0"/>
          <c:tx>
            <c:strRef>
              <c:f>Sheet1!$B$1</c:f>
              <c:strCache>
                <c:ptCount val="1"/>
                <c:pt idx="0">
                  <c:v>Series 1</c:v>
                </c:pt>
              </c:strCache>
            </c:strRef>
          </c:tx>
          <c:spPr>
            <a:noFill/>
          </c:spPr>
          <c:invertIfNegative val="0"/>
          <c:dLbls>
            <c:dLbl>
              <c:idx val="0"/>
              <c:delete val="1"/>
            </c:dLbl>
            <c:dLbl>
              <c:idx val="1"/>
              <c:layout>
                <c:manualLayout>
                  <c:x val="0.00738764481268872"/>
                  <c:y val="-0.00846404339052658"/>
                </c:manualLayout>
              </c:layout>
              <c:showLegendKey val="0"/>
              <c:showVal val="1"/>
              <c:showCatName val="0"/>
              <c:showSerName val="0"/>
              <c:showPercent val="0"/>
              <c:showBubbleSize val="0"/>
            </c:dLbl>
            <c:txPr>
              <a:bodyPr/>
              <a:lstStyle/>
              <a:p>
                <a:pPr>
                  <a:defRPr sz="600" b="1"/>
                </a:pPr>
                <a:endParaRPr lang="es-ES"/>
              </a:p>
            </c:txPr>
            <c:showLegendKey val="0"/>
            <c:showVal val="1"/>
            <c:showCatName val="0"/>
            <c:showSerName val="0"/>
            <c:showPercent val="0"/>
            <c:showBubbleSize val="0"/>
            <c:showLeaderLines val="0"/>
          </c:dLbls>
          <c:cat>
            <c:strRef>
              <c:f>Sheet1!$A$2</c:f>
              <c:strCache>
                <c:ptCount val="1"/>
                <c:pt idx="0">
                  <c:v>Interesados en fútbol</c:v>
                </c:pt>
              </c:strCache>
            </c:strRef>
          </c:cat>
          <c:val>
            <c:numRef>
              <c:f>Sheet1!$B$2</c:f>
              <c:numCache>
                <c:formatCode>0%</c:formatCode>
                <c:ptCount val="1"/>
                <c:pt idx="0">
                  <c:v>0.635</c:v>
                </c:pt>
              </c:numCache>
            </c:numRef>
          </c:val>
        </c:ser>
        <c:dLbls>
          <c:showLegendKey val="0"/>
          <c:showVal val="0"/>
          <c:showCatName val="0"/>
          <c:showSerName val="0"/>
          <c:showPercent val="0"/>
          <c:showBubbleSize val="0"/>
        </c:dLbls>
        <c:gapWidth val="150"/>
        <c:axId val="1596532904"/>
        <c:axId val="1596536200"/>
      </c:barChart>
      <c:catAx>
        <c:axId val="1596532904"/>
        <c:scaling>
          <c:orientation val="minMax"/>
        </c:scaling>
        <c:delete val="0"/>
        <c:axPos val="b"/>
        <c:numFmt formatCode="General" sourceLinked="1"/>
        <c:majorTickMark val="out"/>
        <c:minorTickMark val="none"/>
        <c:tickLblPos val="nextTo"/>
        <c:spPr>
          <a:ln>
            <a:solidFill>
              <a:srgbClr val="CDF060"/>
            </a:solidFill>
          </a:ln>
        </c:spPr>
        <c:txPr>
          <a:bodyPr/>
          <a:lstStyle/>
          <a:p>
            <a:pPr>
              <a:defRPr sz="500">
                <a:latin typeface="+mj-lt"/>
              </a:defRPr>
            </a:pPr>
            <a:endParaRPr lang="es-ES"/>
          </a:p>
        </c:txPr>
        <c:crossAx val="1596536200"/>
        <c:crosses val="autoZero"/>
        <c:auto val="1"/>
        <c:lblAlgn val="ctr"/>
        <c:lblOffset val="100"/>
        <c:noMultiLvlLbl val="0"/>
      </c:catAx>
      <c:valAx>
        <c:axId val="1596536200"/>
        <c:scaling>
          <c:orientation val="minMax"/>
        </c:scaling>
        <c:delete val="0"/>
        <c:axPos val="l"/>
        <c:majorGridlines>
          <c:spPr>
            <a:ln>
              <a:solidFill>
                <a:schemeClr val="accent1">
                  <a:lumMod val="60000"/>
                  <a:lumOff val="40000"/>
                </a:schemeClr>
              </a:solidFill>
            </a:ln>
          </c:spPr>
        </c:majorGridlines>
        <c:numFmt formatCode="0%" sourceLinked="1"/>
        <c:majorTickMark val="out"/>
        <c:minorTickMark val="none"/>
        <c:tickLblPos val="nextTo"/>
        <c:spPr>
          <a:ln>
            <a:solidFill>
              <a:srgbClr val="CDF060"/>
            </a:solidFill>
          </a:ln>
        </c:spPr>
        <c:txPr>
          <a:bodyPr/>
          <a:lstStyle/>
          <a:p>
            <a:pPr>
              <a:defRPr sz="800" b="0">
                <a:latin typeface="+mj-lt"/>
              </a:defRPr>
            </a:pPr>
            <a:endParaRPr lang="es-ES"/>
          </a:p>
        </c:txPr>
        <c:crossAx val="1596532904"/>
        <c:crosses val="autoZero"/>
        <c:crossBetween val="between"/>
      </c:valAx>
    </c:plotArea>
    <c:plotVisOnly val="1"/>
    <c:dispBlanksAs val="gap"/>
    <c:showDLblsOverMax val="0"/>
  </c:chart>
  <c:txPr>
    <a:bodyPr/>
    <a:lstStyle/>
    <a:p>
      <a:pPr>
        <a:defRPr sz="900">
          <a:solidFill>
            <a:schemeClr val="bg1"/>
          </a:solidFill>
        </a:defRPr>
      </a:pPr>
      <a:endParaRPr lang="es-E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E5CE12"/>
              </a:solidFill>
            </c:spPr>
          </c:dPt>
          <c:dPt>
            <c:idx val="1"/>
            <c:bubble3D val="0"/>
            <c:spPr>
              <a:solidFill>
                <a:srgbClr val="2E8E39">
                  <a:alpha val="69804"/>
                </a:srgbClr>
              </a:solidFill>
            </c:spPr>
          </c:dPt>
          <c:cat>
            <c:strRef>
              <c:f>Sheet1!$A$2:$A$3</c:f>
              <c:strCache>
                <c:ptCount val="2"/>
                <c:pt idx="0">
                  <c:v>1st Qtr</c:v>
                </c:pt>
                <c:pt idx="1">
                  <c:v>2nd Qtr</c:v>
                </c:pt>
              </c:strCache>
            </c:strRef>
          </c:cat>
          <c:val>
            <c:numRef>
              <c:f>Sheet1!$B$2:$B$3</c:f>
              <c:numCache>
                <c:formatCode>General</c:formatCode>
                <c:ptCount val="2"/>
                <c:pt idx="0">
                  <c:v>86.0</c:v>
                </c:pt>
                <c:pt idx="1">
                  <c:v>14.0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77.0</c:v>
                </c:pt>
                <c:pt idx="1">
                  <c:v>23.0</c:v>
                </c:pt>
              </c:numCache>
            </c:numRef>
          </c:val>
        </c:ser>
        <c:dLbls>
          <c:showLegendKey val="0"/>
          <c:showVal val="0"/>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s-E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72.0</c:v>
                </c:pt>
                <c:pt idx="1">
                  <c:v>28.0</c:v>
                </c:pt>
              </c:numCache>
            </c:numRef>
          </c:val>
        </c:ser>
        <c:dLbls>
          <c:showLegendKey val="0"/>
          <c:showVal val="0"/>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s-E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71.0</c:v>
                </c:pt>
                <c:pt idx="1">
                  <c:v>29.0</c:v>
                </c:pt>
              </c:numCache>
            </c:numRef>
          </c:val>
        </c:ser>
        <c:dLbls>
          <c:showLegendKey val="0"/>
          <c:showVal val="0"/>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s-E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31.0</c:v>
                </c:pt>
                <c:pt idx="1">
                  <c:v>69.0</c:v>
                </c:pt>
              </c:numCache>
            </c:numRef>
          </c:val>
        </c:ser>
        <c:dLbls>
          <c:showLegendKey val="0"/>
          <c:showVal val="0"/>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s-E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22.0</c:v>
                </c:pt>
                <c:pt idx="1">
                  <c:v>78.0</c:v>
                </c:pt>
              </c:numCache>
            </c:numRef>
          </c:val>
        </c:ser>
        <c:dLbls>
          <c:showLegendKey val="0"/>
          <c:showVal val="0"/>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s-E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0"/>
              <c:layout/>
              <c:tx>
                <c:rich>
                  <a:bodyPr/>
                  <a:lstStyle/>
                  <a:p>
                    <a:r>
                      <a:rPr lang="en-US" smtClean="0"/>
                      <a:t>50%</a:t>
                    </a:r>
                  </a:p>
                </c:rich>
              </c:tx>
              <c:dLblPos val="inEnd"/>
              <c:showLegendKey val="0"/>
              <c:showVal val="1"/>
              <c:showCatName val="0"/>
              <c:showSerName val="0"/>
              <c:showPercent val="0"/>
              <c:showBubbleSize val="0"/>
            </c:dLbl>
            <c:dLbl>
              <c:idx val="1"/>
              <c:layout/>
              <c:tx>
                <c:rich>
                  <a:bodyPr/>
                  <a:lstStyle/>
                  <a:p>
                    <a:r>
                      <a:rPr lang="en-US" smtClean="0"/>
                      <a:t>43%</a:t>
                    </a:r>
                    <a:endParaRPr lang="en-US" dirty="0"/>
                  </a:p>
                </c:rich>
              </c:tx>
              <c:dLblPos val="inEnd"/>
              <c:showLegendKey val="0"/>
              <c:showVal val="1"/>
              <c:showCatName val="0"/>
              <c:showSerName val="0"/>
              <c:showPercent val="0"/>
              <c:showBubbleSize val="0"/>
            </c:dLbl>
            <c:dLbl>
              <c:idx val="2"/>
              <c:layout/>
              <c:tx>
                <c:rich>
                  <a:bodyPr/>
                  <a:lstStyle/>
                  <a:p>
                    <a:r>
                      <a:rPr lang="en-US" smtClean="0"/>
                      <a:t>75%</a:t>
                    </a:r>
                    <a:endParaRPr lang="en-US"/>
                  </a:p>
                </c:rich>
              </c:tx>
              <c:dLblPos val="inEnd"/>
              <c:showLegendKey val="0"/>
              <c:showVal val="1"/>
              <c:showCatName val="0"/>
              <c:showSerName val="0"/>
              <c:showPercent val="0"/>
              <c:showBubbleSize val="0"/>
            </c:dLbl>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Sheet1!$A$2:$A$4</c:f>
              <c:strCache>
                <c:ptCount val="3"/>
                <c:pt idx="0">
                  <c:v>spon</c:v>
                </c:pt>
                <c:pt idx="1">
                  <c:v>change</c:v>
                </c:pt>
                <c:pt idx="2">
                  <c:v>fit</c:v>
                </c:pt>
              </c:strCache>
            </c:strRef>
          </c:cat>
          <c:val>
            <c:numRef>
              <c:f>Sheet1!$B$2:$B$4</c:f>
              <c:numCache>
                <c:formatCode>0%</c:formatCode>
                <c:ptCount val="3"/>
                <c:pt idx="0">
                  <c:v>0.5</c:v>
                </c:pt>
                <c:pt idx="1">
                  <c:v>0.43</c:v>
                </c:pt>
                <c:pt idx="2">
                  <c:v>0.75</c:v>
                </c:pt>
              </c:numCache>
            </c:numRef>
          </c:val>
        </c:ser>
        <c:dLbls>
          <c:showLegendKey val="0"/>
          <c:showVal val="0"/>
          <c:showCatName val="0"/>
          <c:showSerName val="0"/>
          <c:showPercent val="0"/>
          <c:showBubbleSize val="0"/>
        </c:dLbls>
        <c:gapWidth val="14"/>
        <c:axId val="1596586712"/>
        <c:axId val="1596589832"/>
      </c:barChart>
      <c:catAx>
        <c:axId val="1596586712"/>
        <c:scaling>
          <c:orientation val="minMax"/>
        </c:scaling>
        <c:delete val="1"/>
        <c:axPos val="b"/>
        <c:majorTickMark val="out"/>
        <c:minorTickMark val="none"/>
        <c:tickLblPos val="none"/>
        <c:crossAx val="1596589832"/>
        <c:crosses val="autoZero"/>
        <c:auto val="1"/>
        <c:lblAlgn val="ctr"/>
        <c:lblOffset val="100"/>
        <c:noMultiLvlLbl val="0"/>
      </c:catAx>
      <c:valAx>
        <c:axId val="1596589832"/>
        <c:scaling>
          <c:orientation val="minMax"/>
          <c:max val="0.9"/>
          <c:min val="0.0"/>
        </c:scaling>
        <c:delete val="1"/>
        <c:axPos val="l"/>
        <c:numFmt formatCode="0%" sourceLinked="1"/>
        <c:majorTickMark val="out"/>
        <c:minorTickMark val="none"/>
        <c:tickLblPos val="none"/>
        <c:crossAx val="159658671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Sheet1!$A$2:$A$4</c:f>
              <c:strCache>
                <c:ptCount val="3"/>
                <c:pt idx="0">
                  <c:v>spon</c:v>
                </c:pt>
                <c:pt idx="1">
                  <c:v>change</c:v>
                </c:pt>
                <c:pt idx="2">
                  <c:v>fit</c:v>
                </c:pt>
              </c:strCache>
            </c:strRef>
          </c:cat>
          <c:val>
            <c:numRef>
              <c:f>Sheet1!$B$2:$B$4</c:f>
              <c:numCache>
                <c:formatCode>0%</c:formatCode>
                <c:ptCount val="3"/>
                <c:pt idx="0">
                  <c:v>0.88</c:v>
                </c:pt>
                <c:pt idx="1">
                  <c:v>0.47</c:v>
                </c:pt>
                <c:pt idx="2">
                  <c:v>0.84</c:v>
                </c:pt>
              </c:numCache>
            </c:numRef>
          </c:val>
        </c:ser>
        <c:dLbls>
          <c:showLegendKey val="0"/>
          <c:showVal val="0"/>
          <c:showCatName val="0"/>
          <c:showSerName val="0"/>
          <c:showPercent val="0"/>
          <c:showBubbleSize val="0"/>
        </c:dLbls>
        <c:gapWidth val="14"/>
        <c:axId val="1596617928"/>
        <c:axId val="1596621048"/>
      </c:barChart>
      <c:catAx>
        <c:axId val="1596617928"/>
        <c:scaling>
          <c:orientation val="minMax"/>
        </c:scaling>
        <c:delete val="1"/>
        <c:axPos val="b"/>
        <c:majorTickMark val="out"/>
        <c:minorTickMark val="none"/>
        <c:tickLblPos val="none"/>
        <c:crossAx val="1596621048"/>
        <c:crosses val="autoZero"/>
        <c:auto val="1"/>
        <c:lblAlgn val="ctr"/>
        <c:lblOffset val="100"/>
        <c:noMultiLvlLbl val="0"/>
      </c:catAx>
      <c:valAx>
        <c:axId val="1596621048"/>
        <c:scaling>
          <c:orientation val="minMax"/>
          <c:max val="0.9"/>
          <c:min val="0.0"/>
        </c:scaling>
        <c:delete val="1"/>
        <c:axPos val="l"/>
        <c:numFmt formatCode="0%" sourceLinked="1"/>
        <c:majorTickMark val="out"/>
        <c:minorTickMark val="none"/>
        <c:tickLblPos val="none"/>
        <c:crossAx val="159661792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Sheet1!$A$2:$A$4</c:f>
              <c:strCache>
                <c:ptCount val="3"/>
                <c:pt idx="0">
                  <c:v>spon</c:v>
                </c:pt>
                <c:pt idx="1">
                  <c:v>change</c:v>
                </c:pt>
                <c:pt idx="2">
                  <c:v>fit</c:v>
                </c:pt>
              </c:strCache>
            </c:strRef>
          </c:cat>
          <c:val>
            <c:numRef>
              <c:f>Sheet1!$B$2:$B$4</c:f>
              <c:numCache>
                <c:formatCode>0%</c:formatCode>
                <c:ptCount val="3"/>
                <c:pt idx="0">
                  <c:v>0.18</c:v>
                </c:pt>
                <c:pt idx="1">
                  <c:v>0.25</c:v>
                </c:pt>
                <c:pt idx="2">
                  <c:v>0.53</c:v>
                </c:pt>
              </c:numCache>
            </c:numRef>
          </c:val>
        </c:ser>
        <c:dLbls>
          <c:showLegendKey val="0"/>
          <c:showVal val="0"/>
          <c:showCatName val="0"/>
          <c:showSerName val="0"/>
          <c:showPercent val="0"/>
          <c:showBubbleSize val="0"/>
        </c:dLbls>
        <c:gapWidth val="14"/>
        <c:axId val="1596651976"/>
        <c:axId val="1596655096"/>
      </c:barChart>
      <c:catAx>
        <c:axId val="1596651976"/>
        <c:scaling>
          <c:orientation val="minMax"/>
        </c:scaling>
        <c:delete val="1"/>
        <c:axPos val="b"/>
        <c:majorTickMark val="out"/>
        <c:minorTickMark val="none"/>
        <c:tickLblPos val="none"/>
        <c:crossAx val="1596655096"/>
        <c:crosses val="autoZero"/>
        <c:auto val="1"/>
        <c:lblAlgn val="ctr"/>
        <c:lblOffset val="100"/>
        <c:noMultiLvlLbl val="0"/>
      </c:catAx>
      <c:valAx>
        <c:axId val="1596655096"/>
        <c:scaling>
          <c:orientation val="minMax"/>
          <c:max val="0.9"/>
          <c:min val="0.0"/>
        </c:scaling>
        <c:delete val="1"/>
        <c:axPos val="l"/>
        <c:numFmt formatCode="0%" sourceLinked="1"/>
        <c:majorTickMark val="out"/>
        <c:minorTickMark val="none"/>
        <c:tickLblPos val="none"/>
        <c:crossAx val="159665197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0"/>
              <c:layout/>
              <c:tx>
                <c:rich>
                  <a:bodyPr/>
                  <a:lstStyle/>
                  <a:p>
                    <a:r>
                      <a:rPr lang="en-US" smtClean="0"/>
                      <a:t>46%</a:t>
                    </a:r>
                  </a:p>
                </c:rich>
              </c:tx>
              <c:dLblPos val="inEnd"/>
              <c:showLegendKey val="0"/>
              <c:showVal val="1"/>
              <c:showCatName val="0"/>
              <c:showSerName val="0"/>
              <c:showPercent val="0"/>
              <c:showBubbleSize val="0"/>
            </c:dLbl>
            <c:dLbl>
              <c:idx val="2"/>
              <c:layout/>
              <c:tx>
                <c:rich>
                  <a:bodyPr/>
                  <a:lstStyle/>
                  <a:p>
                    <a:r>
                      <a:rPr lang="en-US" dirty="0" smtClean="0"/>
                      <a:t>5</a:t>
                    </a:r>
                    <a:r>
                      <a:rPr lang="en-US" smtClean="0"/>
                      <a:t>6</a:t>
                    </a:r>
                    <a:r>
                      <a:rPr lang="en-US" dirty="0"/>
                      <a:t>%</a:t>
                    </a:r>
                  </a:p>
                </c:rich>
              </c:tx>
              <c:dLblPos val="inEnd"/>
              <c:showLegendKey val="0"/>
              <c:showVal val="1"/>
              <c:showCatName val="0"/>
              <c:showSerName val="0"/>
              <c:showPercent val="0"/>
              <c:showBubbleSize val="0"/>
            </c:dLbl>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Sheet1!$A$2:$A$4</c:f>
              <c:strCache>
                <c:ptCount val="3"/>
                <c:pt idx="0">
                  <c:v>spon</c:v>
                </c:pt>
                <c:pt idx="1">
                  <c:v>change</c:v>
                </c:pt>
                <c:pt idx="2">
                  <c:v>fit</c:v>
                </c:pt>
              </c:strCache>
            </c:strRef>
          </c:cat>
          <c:val>
            <c:numRef>
              <c:f>Sheet1!$B$2:$B$4</c:f>
              <c:numCache>
                <c:formatCode>0%</c:formatCode>
                <c:ptCount val="3"/>
                <c:pt idx="0">
                  <c:v>0.46</c:v>
                </c:pt>
                <c:pt idx="1">
                  <c:v>0.34</c:v>
                </c:pt>
                <c:pt idx="2">
                  <c:v>0.56</c:v>
                </c:pt>
              </c:numCache>
            </c:numRef>
          </c:val>
        </c:ser>
        <c:dLbls>
          <c:showLegendKey val="0"/>
          <c:showVal val="0"/>
          <c:showCatName val="0"/>
          <c:showSerName val="0"/>
          <c:showPercent val="0"/>
          <c:showBubbleSize val="0"/>
        </c:dLbls>
        <c:gapWidth val="14"/>
        <c:axId val="1596693048"/>
        <c:axId val="1596696168"/>
      </c:barChart>
      <c:catAx>
        <c:axId val="1596693048"/>
        <c:scaling>
          <c:orientation val="minMax"/>
        </c:scaling>
        <c:delete val="1"/>
        <c:axPos val="b"/>
        <c:majorTickMark val="out"/>
        <c:minorTickMark val="none"/>
        <c:tickLblPos val="none"/>
        <c:crossAx val="1596696168"/>
        <c:crosses val="autoZero"/>
        <c:auto val="1"/>
        <c:lblAlgn val="ctr"/>
        <c:lblOffset val="100"/>
        <c:noMultiLvlLbl val="0"/>
      </c:catAx>
      <c:valAx>
        <c:axId val="1596696168"/>
        <c:scaling>
          <c:orientation val="minMax"/>
          <c:max val="0.9"/>
          <c:min val="0.0"/>
        </c:scaling>
        <c:delete val="1"/>
        <c:axPos val="l"/>
        <c:numFmt formatCode="0%" sourceLinked="1"/>
        <c:majorTickMark val="out"/>
        <c:minorTickMark val="none"/>
        <c:tickLblPos val="none"/>
        <c:crossAx val="159669304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0"/>
              <c:layout/>
              <c:tx>
                <c:rich>
                  <a:bodyPr/>
                  <a:lstStyle/>
                  <a:p>
                    <a:r>
                      <a:rPr lang="en-US" smtClean="0"/>
                      <a:t>7</a:t>
                    </a:r>
                    <a:r>
                      <a:rPr lang="en-US" dirty="0" smtClean="0"/>
                      <a:t>%</a:t>
                    </a:r>
                    <a:endParaRPr lang="en-US" smtClean="0"/>
                  </a:p>
                </c:rich>
              </c:tx>
              <c:dLblPos val="inEnd"/>
              <c:showLegendKey val="0"/>
              <c:showVal val="1"/>
              <c:showCatName val="0"/>
              <c:showSerName val="0"/>
              <c:showPercent val="0"/>
              <c:showBubbleSize val="0"/>
            </c:dLbl>
            <c:dLbl>
              <c:idx val="1"/>
              <c:layout/>
              <c:tx>
                <c:rich>
                  <a:bodyPr/>
                  <a:lstStyle/>
                  <a:p>
                    <a:r>
                      <a:rPr lang="en-US" dirty="0" smtClean="0"/>
                      <a:t>29%</a:t>
                    </a:r>
                    <a:endParaRPr lang="en-US" dirty="0"/>
                  </a:p>
                </c:rich>
              </c:tx>
              <c:dLblPos val="inEnd"/>
              <c:showLegendKey val="0"/>
              <c:showVal val="1"/>
              <c:showCatName val="0"/>
              <c:showSerName val="0"/>
              <c:showPercent val="0"/>
              <c:showBubbleSize val="0"/>
            </c:dLbl>
            <c:dLbl>
              <c:idx val="2"/>
              <c:layout/>
              <c:tx>
                <c:rich>
                  <a:bodyPr/>
                  <a:lstStyle/>
                  <a:p>
                    <a:r>
                      <a:rPr lang="en-US" smtClean="0"/>
                      <a:t>64</a:t>
                    </a:r>
                    <a:r>
                      <a:rPr lang="en-US"/>
                      <a:t>%</a:t>
                    </a:r>
                  </a:p>
                </c:rich>
              </c:tx>
              <c:dLblPos val="inEnd"/>
              <c:showLegendKey val="0"/>
              <c:showVal val="1"/>
              <c:showCatName val="0"/>
              <c:showSerName val="0"/>
              <c:showPercent val="0"/>
              <c:showBubbleSize val="0"/>
            </c:dLbl>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Sheet1!$A$2:$A$4</c:f>
              <c:strCache>
                <c:ptCount val="3"/>
                <c:pt idx="0">
                  <c:v>spon</c:v>
                </c:pt>
                <c:pt idx="1">
                  <c:v>change</c:v>
                </c:pt>
                <c:pt idx="2">
                  <c:v>fit</c:v>
                </c:pt>
              </c:strCache>
            </c:strRef>
          </c:cat>
          <c:val>
            <c:numRef>
              <c:f>Sheet1!$B$2:$B$4</c:f>
              <c:numCache>
                <c:formatCode>0%</c:formatCode>
                <c:ptCount val="3"/>
                <c:pt idx="0">
                  <c:v>0.07</c:v>
                </c:pt>
                <c:pt idx="1">
                  <c:v>0.29</c:v>
                </c:pt>
                <c:pt idx="2">
                  <c:v>0.640000000000001</c:v>
                </c:pt>
              </c:numCache>
            </c:numRef>
          </c:val>
        </c:ser>
        <c:dLbls>
          <c:showLegendKey val="0"/>
          <c:showVal val="0"/>
          <c:showCatName val="0"/>
          <c:showSerName val="0"/>
          <c:showPercent val="0"/>
          <c:showBubbleSize val="0"/>
        </c:dLbls>
        <c:gapWidth val="14"/>
        <c:axId val="1567464392"/>
        <c:axId val="2026042472"/>
      </c:barChart>
      <c:catAx>
        <c:axId val="1567464392"/>
        <c:scaling>
          <c:orientation val="minMax"/>
        </c:scaling>
        <c:delete val="1"/>
        <c:axPos val="b"/>
        <c:majorTickMark val="out"/>
        <c:minorTickMark val="none"/>
        <c:tickLblPos val="none"/>
        <c:crossAx val="2026042472"/>
        <c:crosses val="autoZero"/>
        <c:auto val="1"/>
        <c:lblAlgn val="ctr"/>
        <c:lblOffset val="100"/>
        <c:noMultiLvlLbl val="0"/>
      </c:catAx>
      <c:valAx>
        <c:axId val="2026042472"/>
        <c:scaling>
          <c:orientation val="minMax"/>
          <c:max val="0.9"/>
          <c:min val="0.0"/>
        </c:scaling>
        <c:delete val="1"/>
        <c:axPos val="l"/>
        <c:numFmt formatCode="0%" sourceLinked="1"/>
        <c:majorTickMark val="out"/>
        <c:minorTickMark val="none"/>
        <c:tickLblPos val="none"/>
        <c:crossAx val="156746439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dPt>
          <c:dPt>
            <c:idx val="1"/>
            <c:bubble3D val="0"/>
            <c:spPr>
              <a:solidFill>
                <a:srgbClr val="2E8E39">
                  <a:alpha val="69804"/>
                </a:srgbClr>
              </a:solidFill>
            </c:spPr>
          </c:dPt>
          <c:cat>
            <c:strRef>
              <c:f>Sheet1!$A$2:$A$3</c:f>
              <c:strCache>
                <c:ptCount val="2"/>
                <c:pt idx="0">
                  <c:v>1st Qtr</c:v>
                </c:pt>
                <c:pt idx="1">
                  <c:v>2nd Qtr</c:v>
                </c:pt>
              </c:strCache>
            </c:strRef>
          </c:cat>
          <c:val>
            <c:numRef>
              <c:f>Sheet1!$B$2:$B$3</c:f>
              <c:numCache>
                <c:formatCode>General</c:formatCode>
                <c:ptCount val="2"/>
                <c:pt idx="0">
                  <c:v>64.0</c:v>
                </c:pt>
                <c:pt idx="1">
                  <c:v>36.0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2"/>
              <c:layout/>
              <c:tx>
                <c:rich>
                  <a:bodyPr/>
                  <a:lstStyle/>
                  <a:p>
                    <a:r>
                      <a:rPr lang="en-US" smtClean="0"/>
                      <a:t>62%</a:t>
                    </a:r>
                    <a:endParaRPr lang="en-US" dirty="0"/>
                  </a:p>
                </c:rich>
              </c:tx>
              <c:dLblPos val="inEnd"/>
              <c:showLegendKey val="0"/>
              <c:showVal val="1"/>
              <c:showCatName val="0"/>
              <c:showSerName val="0"/>
              <c:showPercent val="0"/>
              <c:showBubbleSize val="0"/>
            </c:dLbl>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Sheet1!$A$2:$A$4</c:f>
              <c:strCache>
                <c:ptCount val="3"/>
                <c:pt idx="0">
                  <c:v>spon</c:v>
                </c:pt>
                <c:pt idx="1">
                  <c:v>change</c:v>
                </c:pt>
                <c:pt idx="2">
                  <c:v>fit</c:v>
                </c:pt>
              </c:strCache>
            </c:strRef>
          </c:cat>
          <c:val>
            <c:numRef>
              <c:f>Sheet1!$B$2:$B$4</c:f>
              <c:numCache>
                <c:formatCode>0%</c:formatCode>
                <c:ptCount val="3"/>
                <c:pt idx="0">
                  <c:v>0.49</c:v>
                </c:pt>
                <c:pt idx="1">
                  <c:v>0.373</c:v>
                </c:pt>
                <c:pt idx="2">
                  <c:v>0.62</c:v>
                </c:pt>
              </c:numCache>
            </c:numRef>
          </c:val>
        </c:ser>
        <c:dLbls>
          <c:showLegendKey val="0"/>
          <c:showVal val="0"/>
          <c:showCatName val="0"/>
          <c:showSerName val="0"/>
          <c:showPercent val="0"/>
          <c:showBubbleSize val="0"/>
        </c:dLbls>
        <c:gapWidth val="14"/>
        <c:axId val="1596728728"/>
        <c:axId val="1596731848"/>
      </c:barChart>
      <c:catAx>
        <c:axId val="1596728728"/>
        <c:scaling>
          <c:orientation val="minMax"/>
        </c:scaling>
        <c:delete val="1"/>
        <c:axPos val="b"/>
        <c:majorTickMark val="out"/>
        <c:minorTickMark val="none"/>
        <c:tickLblPos val="none"/>
        <c:crossAx val="1596731848"/>
        <c:crosses val="autoZero"/>
        <c:auto val="1"/>
        <c:lblAlgn val="ctr"/>
        <c:lblOffset val="100"/>
        <c:noMultiLvlLbl val="0"/>
      </c:catAx>
      <c:valAx>
        <c:axId val="1596731848"/>
        <c:scaling>
          <c:orientation val="minMax"/>
          <c:max val="0.9"/>
          <c:min val="0.0"/>
        </c:scaling>
        <c:delete val="1"/>
        <c:axPos val="l"/>
        <c:numFmt formatCode="0%" sourceLinked="1"/>
        <c:majorTickMark val="out"/>
        <c:minorTickMark val="none"/>
        <c:tickLblPos val="none"/>
        <c:crossAx val="159672872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3"/>
                <c:pt idx="0">
                  <c:v>spon</c:v>
                </c:pt>
                <c:pt idx="1">
                  <c:v>change</c:v>
                </c:pt>
                <c:pt idx="2">
                  <c:v>fit</c:v>
                </c:pt>
              </c:strCache>
            </c:strRef>
          </c:cat>
          <c:val>
            <c:numRef>
              <c:f>Sheet1!$B$2:$B$5</c:f>
              <c:numCache>
                <c:formatCode>0%</c:formatCode>
                <c:ptCount val="3"/>
                <c:pt idx="0">
                  <c:v>0.881</c:v>
                </c:pt>
                <c:pt idx="1">
                  <c:v>0.433</c:v>
                </c:pt>
                <c:pt idx="2">
                  <c:v>0.713000000000001</c:v>
                </c:pt>
              </c:numCache>
            </c:numRef>
          </c:val>
        </c:ser>
        <c:dLbls>
          <c:showLegendKey val="0"/>
          <c:showVal val="0"/>
          <c:showCatName val="0"/>
          <c:showSerName val="0"/>
          <c:showPercent val="0"/>
          <c:showBubbleSize val="0"/>
        </c:dLbls>
        <c:gapWidth val="14"/>
        <c:axId val="1596761640"/>
        <c:axId val="1596764760"/>
      </c:barChart>
      <c:catAx>
        <c:axId val="1596761640"/>
        <c:scaling>
          <c:orientation val="minMax"/>
        </c:scaling>
        <c:delete val="1"/>
        <c:axPos val="b"/>
        <c:majorTickMark val="out"/>
        <c:minorTickMark val="none"/>
        <c:tickLblPos val="none"/>
        <c:crossAx val="1596764760"/>
        <c:crosses val="autoZero"/>
        <c:auto val="1"/>
        <c:lblAlgn val="ctr"/>
        <c:lblOffset val="100"/>
        <c:noMultiLvlLbl val="0"/>
      </c:catAx>
      <c:valAx>
        <c:axId val="1596764760"/>
        <c:scaling>
          <c:orientation val="minMax"/>
          <c:max val="0.9"/>
          <c:min val="0.0"/>
        </c:scaling>
        <c:delete val="1"/>
        <c:axPos val="l"/>
        <c:numFmt formatCode="0%" sourceLinked="1"/>
        <c:majorTickMark val="out"/>
        <c:minorTickMark val="none"/>
        <c:tickLblPos val="none"/>
        <c:crossAx val="159676164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3"/>
                <c:pt idx="0">
                  <c:v>spon</c:v>
                </c:pt>
                <c:pt idx="1">
                  <c:v>change</c:v>
                </c:pt>
                <c:pt idx="2">
                  <c:v>fit</c:v>
                </c:pt>
              </c:strCache>
            </c:strRef>
          </c:cat>
          <c:val>
            <c:numRef>
              <c:f>Sheet1!$B$2:$B$5</c:f>
              <c:numCache>
                <c:formatCode>0%</c:formatCode>
                <c:ptCount val="3"/>
                <c:pt idx="0">
                  <c:v>0.168</c:v>
                </c:pt>
                <c:pt idx="1">
                  <c:v>0.324</c:v>
                </c:pt>
                <c:pt idx="2">
                  <c:v>0.588</c:v>
                </c:pt>
              </c:numCache>
            </c:numRef>
          </c:val>
        </c:ser>
        <c:dLbls>
          <c:showLegendKey val="0"/>
          <c:showVal val="0"/>
          <c:showCatName val="0"/>
          <c:showSerName val="0"/>
          <c:showPercent val="0"/>
          <c:showBubbleSize val="0"/>
        </c:dLbls>
        <c:gapWidth val="14"/>
        <c:axId val="1596796312"/>
        <c:axId val="1596799432"/>
      </c:barChart>
      <c:catAx>
        <c:axId val="1596796312"/>
        <c:scaling>
          <c:orientation val="minMax"/>
        </c:scaling>
        <c:delete val="1"/>
        <c:axPos val="b"/>
        <c:majorTickMark val="out"/>
        <c:minorTickMark val="none"/>
        <c:tickLblPos val="none"/>
        <c:crossAx val="1596799432"/>
        <c:crosses val="autoZero"/>
        <c:auto val="1"/>
        <c:lblAlgn val="ctr"/>
        <c:lblOffset val="100"/>
        <c:noMultiLvlLbl val="0"/>
      </c:catAx>
      <c:valAx>
        <c:axId val="1596799432"/>
        <c:scaling>
          <c:orientation val="minMax"/>
          <c:max val="0.9"/>
          <c:min val="0.0"/>
        </c:scaling>
        <c:delete val="1"/>
        <c:axPos val="l"/>
        <c:numFmt formatCode="0%" sourceLinked="1"/>
        <c:majorTickMark val="out"/>
        <c:minorTickMark val="none"/>
        <c:tickLblPos val="none"/>
        <c:crossAx val="159679631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3"/>
                <c:pt idx="0">
                  <c:v>spon</c:v>
                </c:pt>
                <c:pt idx="1">
                  <c:v>change</c:v>
                </c:pt>
                <c:pt idx="2">
                  <c:v>fit</c:v>
                </c:pt>
              </c:strCache>
            </c:strRef>
          </c:cat>
          <c:val>
            <c:numRef>
              <c:f>Sheet1!$B$2:$B$5</c:f>
              <c:numCache>
                <c:formatCode>0%</c:formatCode>
                <c:ptCount val="3"/>
                <c:pt idx="0">
                  <c:v>0.861000000000001</c:v>
                </c:pt>
                <c:pt idx="1">
                  <c:v>0.431</c:v>
                </c:pt>
                <c:pt idx="2">
                  <c:v>0.753000000000001</c:v>
                </c:pt>
              </c:numCache>
            </c:numRef>
          </c:val>
        </c:ser>
        <c:dLbls>
          <c:showLegendKey val="0"/>
          <c:showVal val="0"/>
          <c:showCatName val="0"/>
          <c:showSerName val="0"/>
          <c:showPercent val="0"/>
          <c:showBubbleSize val="0"/>
        </c:dLbls>
        <c:gapWidth val="14"/>
        <c:axId val="2055951464"/>
        <c:axId val="2044833464"/>
      </c:barChart>
      <c:catAx>
        <c:axId val="2055951464"/>
        <c:scaling>
          <c:orientation val="minMax"/>
        </c:scaling>
        <c:delete val="1"/>
        <c:axPos val="b"/>
        <c:majorTickMark val="out"/>
        <c:minorTickMark val="none"/>
        <c:tickLblPos val="none"/>
        <c:crossAx val="2044833464"/>
        <c:crosses val="autoZero"/>
        <c:auto val="1"/>
        <c:lblAlgn val="ctr"/>
        <c:lblOffset val="100"/>
        <c:noMultiLvlLbl val="0"/>
      </c:catAx>
      <c:valAx>
        <c:axId val="2044833464"/>
        <c:scaling>
          <c:orientation val="minMax"/>
          <c:max val="0.9"/>
          <c:min val="0.0"/>
        </c:scaling>
        <c:delete val="1"/>
        <c:axPos val="l"/>
        <c:numFmt formatCode="0%" sourceLinked="1"/>
        <c:majorTickMark val="out"/>
        <c:minorTickMark val="none"/>
        <c:tickLblPos val="none"/>
        <c:crossAx val="205595146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3"/>
                <c:pt idx="0">
                  <c:v>spon</c:v>
                </c:pt>
                <c:pt idx="1">
                  <c:v>change</c:v>
                </c:pt>
                <c:pt idx="2">
                  <c:v>fit</c:v>
                </c:pt>
              </c:strCache>
            </c:strRef>
          </c:cat>
          <c:val>
            <c:numRef>
              <c:f>Sheet1!$B$2:$B$5</c:f>
              <c:numCache>
                <c:formatCode>0%</c:formatCode>
                <c:ptCount val="3"/>
                <c:pt idx="0">
                  <c:v>0.099</c:v>
                </c:pt>
                <c:pt idx="1">
                  <c:v>0.15</c:v>
                </c:pt>
                <c:pt idx="2">
                  <c:v>0.55</c:v>
                </c:pt>
              </c:numCache>
            </c:numRef>
          </c:val>
        </c:ser>
        <c:dLbls>
          <c:showLegendKey val="0"/>
          <c:showVal val="0"/>
          <c:showCatName val="0"/>
          <c:showSerName val="0"/>
          <c:showPercent val="0"/>
          <c:showBubbleSize val="0"/>
        </c:dLbls>
        <c:gapWidth val="14"/>
        <c:axId val="1596830920"/>
        <c:axId val="1596834040"/>
      </c:barChart>
      <c:catAx>
        <c:axId val="1596830920"/>
        <c:scaling>
          <c:orientation val="minMax"/>
        </c:scaling>
        <c:delete val="1"/>
        <c:axPos val="b"/>
        <c:majorTickMark val="out"/>
        <c:minorTickMark val="none"/>
        <c:tickLblPos val="none"/>
        <c:crossAx val="1596834040"/>
        <c:crosses val="autoZero"/>
        <c:auto val="1"/>
        <c:lblAlgn val="ctr"/>
        <c:lblOffset val="100"/>
        <c:noMultiLvlLbl val="0"/>
      </c:catAx>
      <c:valAx>
        <c:axId val="1596834040"/>
        <c:scaling>
          <c:orientation val="minMax"/>
          <c:max val="0.9"/>
          <c:min val="0.0"/>
        </c:scaling>
        <c:delete val="1"/>
        <c:axPos val="l"/>
        <c:numFmt formatCode="0%" sourceLinked="1"/>
        <c:majorTickMark val="out"/>
        <c:minorTickMark val="none"/>
        <c:tickLblPos val="none"/>
        <c:crossAx val="159683092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5"/>
          <c:y val="0.0734957956932621"/>
          <c:w val="0.766928156480134"/>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3"/>
                <c:pt idx="0">
                  <c:v>spon</c:v>
                </c:pt>
                <c:pt idx="1">
                  <c:v>change</c:v>
                </c:pt>
                <c:pt idx="2">
                  <c:v>fit</c:v>
                </c:pt>
              </c:strCache>
            </c:strRef>
          </c:cat>
          <c:val>
            <c:numRef>
              <c:f>Sheet1!$B$2:$B$5</c:f>
              <c:numCache>
                <c:formatCode>0%</c:formatCode>
                <c:ptCount val="3"/>
                <c:pt idx="0">
                  <c:v>0.099</c:v>
                </c:pt>
                <c:pt idx="1">
                  <c:v>0.5</c:v>
                </c:pt>
                <c:pt idx="2">
                  <c:v>0.4</c:v>
                </c:pt>
              </c:numCache>
            </c:numRef>
          </c:val>
        </c:ser>
        <c:dLbls>
          <c:showLegendKey val="0"/>
          <c:showVal val="0"/>
          <c:showCatName val="0"/>
          <c:showSerName val="0"/>
          <c:showPercent val="0"/>
          <c:showBubbleSize val="0"/>
        </c:dLbls>
        <c:gapWidth val="14"/>
        <c:axId val="1596864968"/>
        <c:axId val="1596868088"/>
      </c:barChart>
      <c:catAx>
        <c:axId val="1596864968"/>
        <c:scaling>
          <c:orientation val="minMax"/>
        </c:scaling>
        <c:delete val="1"/>
        <c:axPos val="b"/>
        <c:majorTickMark val="out"/>
        <c:minorTickMark val="none"/>
        <c:tickLblPos val="none"/>
        <c:crossAx val="1596868088"/>
        <c:crosses val="autoZero"/>
        <c:auto val="1"/>
        <c:lblAlgn val="ctr"/>
        <c:lblOffset val="100"/>
        <c:noMultiLvlLbl val="0"/>
      </c:catAx>
      <c:valAx>
        <c:axId val="1596868088"/>
        <c:scaling>
          <c:orientation val="minMax"/>
          <c:max val="0.9"/>
          <c:min val="0.0"/>
        </c:scaling>
        <c:delete val="1"/>
        <c:axPos val="l"/>
        <c:numFmt formatCode="0%" sourceLinked="1"/>
        <c:majorTickMark val="out"/>
        <c:minorTickMark val="none"/>
        <c:tickLblPos val="none"/>
        <c:crossAx val="159686496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c:v>
                </c:pt>
                <c:pt idx="1">
                  <c:v>0.293</c:v>
                </c:pt>
                <c:pt idx="2">
                  <c:v>0.31</c:v>
                </c:pt>
                <c:pt idx="3">
                  <c:v>0.361</c:v>
                </c:pt>
                <c:pt idx="4">
                  <c:v>0.126</c:v>
                </c:pt>
                <c:pt idx="5">
                  <c:v>0.116</c:v>
                </c:pt>
                <c:pt idx="6">
                  <c:v>0.201</c:v>
                </c:pt>
                <c:pt idx="7">
                  <c:v>0.343</c:v>
                </c:pt>
                <c:pt idx="8">
                  <c:v>0.218</c:v>
                </c:pt>
                <c:pt idx="9">
                  <c:v>0.219</c:v>
                </c:pt>
                <c:pt idx="10">
                  <c:v>0.211</c:v>
                </c:pt>
                <c:pt idx="11">
                  <c:v>0.254</c:v>
                </c:pt>
                <c:pt idx="12">
                  <c:v>0.128</c:v>
                </c:pt>
                <c:pt idx="13">
                  <c:v>0.534</c:v>
                </c:pt>
                <c:pt idx="14">
                  <c:v>0.161</c:v>
                </c:pt>
                <c:pt idx="15">
                  <c:v>0.134</c:v>
                </c:pt>
                <c:pt idx="16">
                  <c:v>0.002</c:v>
                </c:pt>
                <c:pt idx="17">
                  <c:v>0.102</c:v>
                </c:pt>
              </c:numCache>
            </c:numRef>
          </c:val>
        </c:ser>
        <c:dLbls>
          <c:showLegendKey val="0"/>
          <c:showVal val="0"/>
          <c:showCatName val="0"/>
          <c:showSerName val="0"/>
          <c:showPercent val="0"/>
          <c:showBubbleSize val="0"/>
        </c:dLbls>
        <c:gapWidth val="23"/>
        <c:axId val="1850249288"/>
        <c:axId val="-2000975880"/>
      </c:barChart>
      <c:catAx>
        <c:axId val="1850249288"/>
        <c:scaling>
          <c:orientation val="maxMin"/>
        </c:scaling>
        <c:delete val="0"/>
        <c:axPos val="l"/>
        <c:numFmt formatCode="General" sourceLinked="0"/>
        <c:majorTickMark val="none"/>
        <c:minorTickMark val="none"/>
        <c:tickLblPos val="nextTo"/>
        <c:spPr>
          <a:ln>
            <a:solidFill>
              <a:schemeClr val="bg1"/>
            </a:solidFill>
          </a:ln>
        </c:spPr>
        <c:crossAx val="-2000975880"/>
        <c:crosses val="autoZero"/>
        <c:auto val="1"/>
        <c:lblAlgn val="ctr"/>
        <c:lblOffset val="100"/>
        <c:noMultiLvlLbl val="0"/>
      </c:catAx>
      <c:valAx>
        <c:axId val="-2000975880"/>
        <c:scaling>
          <c:orientation val="minMax"/>
        </c:scaling>
        <c:delete val="1"/>
        <c:axPos val="t"/>
        <c:numFmt formatCode="0%" sourceLinked="1"/>
        <c:majorTickMark val="none"/>
        <c:minorTickMark val="none"/>
        <c:tickLblPos val="nextTo"/>
        <c:crossAx val="1850249288"/>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0.535</c:v>
                </c:pt>
                <c:pt idx="1">
                  <c:v>0.276</c:v>
                </c:pt>
                <c:pt idx="2">
                  <c:v>0.272</c:v>
                </c:pt>
                <c:pt idx="3">
                  <c:v>0.348</c:v>
                </c:pt>
                <c:pt idx="4">
                  <c:v>0.114</c:v>
                </c:pt>
                <c:pt idx="5">
                  <c:v>0.119</c:v>
                </c:pt>
                <c:pt idx="6">
                  <c:v>0.18</c:v>
                </c:pt>
                <c:pt idx="7">
                  <c:v>0.298</c:v>
                </c:pt>
                <c:pt idx="8">
                  <c:v>0.151</c:v>
                </c:pt>
                <c:pt idx="9">
                  <c:v>0.133</c:v>
                </c:pt>
                <c:pt idx="10">
                  <c:v>0.146</c:v>
                </c:pt>
                <c:pt idx="11">
                  <c:v>0.119</c:v>
                </c:pt>
                <c:pt idx="12">
                  <c:v>0.086</c:v>
                </c:pt>
                <c:pt idx="13">
                  <c:v>0.132</c:v>
                </c:pt>
                <c:pt idx="14">
                  <c:v>0.111</c:v>
                </c:pt>
                <c:pt idx="15">
                  <c:v>0.094</c:v>
                </c:pt>
                <c:pt idx="16">
                  <c:v>0.001</c:v>
                </c:pt>
                <c:pt idx="17">
                  <c:v>0.138</c:v>
                </c:pt>
              </c:numCache>
            </c:numRef>
          </c:val>
        </c:ser>
        <c:dLbls>
          <c:showLegendKey val="0"/>
          <c:showVal val="0"/>
          <c:showCatName val="0"/>
          <c:showSerName val="0"/>
          <c:showPercent val="0"/>
          <c:showBubbleSize val="0"/>
        </c:dLbls>
        <c:gapWidth val="23"/>
        <c:axId val="1878876984"/>
        <c:axId val="-2002768280"/>
      </c:barChart>
      <c:catAx>
        <c:axId val="1878876984"/>
        <c:scaling>
          <c:orientation val="maxMin"/>
        </c:scaling>
        <c:delete val="0"/>
        <c:axPos val="l"/>
        <c:numFmt formatCode="General" sourceLinked="0"/>
        <c:majorTickMark val="none"/>
        <c:minorTickMark val="none"/>
        <c:tickLblPos val="nextTo"/>
        <c:spPr>
          <a:ln>
            <a:solidFill>
              <a:schemeClr val="bg1"/>
            </a:solidFill>
          </a:ln>
        </c:spPr>
        <c:crossAx val="-2002768280"/>
        <c:crosses val="autoZero"/>
        <c:auto val="1"/>
        <c:lblAlgn val="ctr"/>
        <c:lblOffset val="100"/>
        <c:noMultiLvlLbl val="0"/>
      </c:catAx>
      <c:valAx>
        <c:axId val="-2002768280"/>
        <c:scaling>
          <c:orientation val="minMax"/>
        </c:scaling>
        <c:delete val="1"/>
        <c:axPos val="t"/>
        <c:numFmt formatCode="0%" sourceLinked="1"/>
        <c:majorTickMark val="none"/>
        <c:minorTickMark val="none"/>
        <c:tickLblPos val="nextTo"/>
        <c:crossAx val="1878876984"/>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0.482</c:v>
                </c:pt>
                <c:pt idx="1">
                  <c:v>0.272</c:v>
                </c:pt>
                <c:pt idx="2">
                  <c:v>0.29</c:v>
                </c:pt>
                <c:pt idx="3">
                  <c:v>0.356</c:v>
                </c:pt>
                <c:pt idx="4">
                  <c:v>0.167</c:v>
                </c:pt>
                <c:pt idx="5">
                  <c:v>0.129</c:v>
                </c:pt>
                <c:pt idx="6">
                  <c:v>0.203</c:v>
                </c:pt>
                <c:pt idx="7">
                  <c:v>0.33</c:v>
                </c:pt>
                <c:pt idx="8">
                  <c:v>0.201</c:v>
                </c:pt>
                <c:pt idx="9">
                  <c:v>0.182</c:v>
                </c:pt>
                <c:pt idx="10">
                  <c:v>0.164</c:v>
                </c:pt>
                <c:pt idx="11">
                  <c:v>0.146</c:v>
                </c:pt>
                <c:pt idx="12">
                  <c:v>0.181</c:v>
                </c:pt>
                <c:pt idx="13">
                  <c:v>0.17</c:v>
                </c:pt>
                <c:pt idx="14">
                  <c:v>0.147</c:v>
                </c:pt>
                <c:pt idx="15">
                  <c:v>0.109</c:v>
                </c:pt>
                <c:pt idx="16">
                  <c:v>0.001</c:v>
                </c:pt>
                <c:pt idx="17">
                  <c:v>0.147</c:v>
                </c:pt>
              </c:numCache>
            </c:numRef>
          </c:val>
        </c:ser>
        <c:dLbls>
          <c:showLegendKey val="0"/>
          <c:showVal val="0"/>
          <c:showCatName val="0"/>
          <c:showSerName val="0"/>
          <c:showPercent val="0"/>
          <c:showBubbleSize val="0"/>
        </c:dLbls>
        <c:gapWidth val="23"/>
        <c:axId val="-1978315016"/>
        <c:axId val="1876992232"/>
      </c:barChart>
      <c:catAx>
        <c:axId val="-1978315016"/>
        <c:scaling>
          <c:orientation val="maxMin"/>
        </c:scaling>
        <c:delete val="0"/>
        <c:axPos val="l"/>
        <c:numFmt formatCode="General" sourceLinked="0"/>
        <c:majorTickMark val="none"/>
        <c:minorTickMark val="none"/>
        <c:tickLblPos val="nextTo"/>
        <c:spPr>
          <a:ln>
            <a:solidFill>
              <a:schemeClr val="bg1"/>
            </a:solidFill>
          </a:ln>
        </c:spPr>
        <c:crossAx val="1876992232"/>
        <c:crosses val="autoZero"/>
        <c:auto val="1"/>
        <c:lblAlgn val="ctr"/>
        <c:lblOffset val="100"/>
        <c:noMultiLvlLbl val="0"/>
      </c:catAx>
      <c:valAx>
        <c:axId val="1876992232"/>
        <c:scaling>
          <c:orientation val="minMax"/>
        </c:scaling>
        <c:delete val="1"/>
        <c:axPos val="t"/>
        <c:numFmt formatCode="0%" sourceLinked="1"/>
        <c:majorTickMark val="none"/>
        <c:minorTickMark val="none"/>
        <c:tickLblPos val="nextTo"/>
        <c:crossAx val="-197831501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0.455</c:v>
                </c:pt>
                <c:pt idx="1">
                  <c:v>0.238</c:v>
                </c:pt>
                <c:pt idx="2">
                  <c:v>0.265</c:v>
                </c:pt>
                <c:pt idx="3">
                  <c:v>0.321</c:v>
                </c:pt>
                <c:pt idx="4">
                  <c:v>0.115</c:v>
                </c:pt>
                <c:pt idx="5">
                  <c:v>0.121</c:v>
                </c:pt>
                <c:pt idx="6">
                  <c:v>0.175</c:v>
                </c:pt>
                <c:pt idx="7">
                  <c:v>0.294</c:v>
                </c:pt>
                <c:pt idx="8">
                  <c:v>0.168</c:v>
                </c:pt>
                <c:pt idx="9">
                  <c:v>0.152</c:v>
                </c:pt>
                <c:pt idx="10">
                  <c:v>0.161</c:v>
                </c:pt>
                <c:pt idx="11">
                  <c:v>0.149</c:v>
                </c:pt>
                <c:pt idx="12">
                  <c:v>0.082</c:v>
                </c:pt>
                <c:pt idx="13">
                  <c:v>0.133</c:v>
                </c:pt>
                <c:pt idx="14">
                  <c:v>0.138</c:v>
                </c:pt>
                <c:pt idx="15">
                  <c:v>0.088</c:v>
                </c:pt>
                <c:pt idx="16">
                  <c:v>0.001</c:v>
                </c:pt>
                <c:pt idx="17">
                  <c:v>0.202</c:v>
                </c:pt>
              </c:numCache>
            </c:numRef>
          </c:val>
        </c:ser>
        <c:dLbls>
          <c:showLegendKey val="0"/>
          <c:showVal val="0"/>
          <c:showCatName val="0"/>
          <c:showSerName val="0"/>
          <c:showPercent val="0"/>
          <c:showBubbleSize val="0"/>
        </c:dLbls>
        <c:gapWidth val="23"/>
        <c:axId val="-1979410360"/>
        <c:axId val="1863106536"/>
      </c:barChart>
      <c:catAx>
        <c:axId val="-1979410360"/>
        <c:scaling>
          <c:orientation val="maxMin"/>
        </c:scaling>
        <c:delete val="0"/>
        <c:axPos val="l"/>
        <c:numFmt formatCode="General" sourceLinked="0"/>
        <c:majorTickMark val="none"/>
        <c:minorTickMark val="none"/>
        <c:tickLblPos val="nextTo"/>
        <c:spPr>
          <a:ln>
            <a:solidFill>
              <a:schemeClr val="bg1"/>
            </a:solidFill>
          </a:ln>
        </c:spPr>
        <c:crossAx val="1863106536"/>
        <c:crosses val="autoZero"/>
        <c:auto val="1"/>
        <c:lblAlgn val="ctr"/>
        <c:lblOffset val="100"/>
        <c:noMultiLvlLbl val="0"/>
      </c:catAx>
      <c:valAx>
        <c:axId val="1863106536"/>
        <c:scaling>
          <c:orientation val="minMax"/>
        </c:scaling>
        <c:delete val="1"/>
        <c:axPos val="t"/>
        <c:numFmt formatCode="0%" sourceLinked="1"/>
        <c:majorTickMark val="none"/>
        <c:minorTickMark val="none"/>
        <c:tickLblPos val="nextTo"/>
        <c:crossAx val="-197941036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c:spPr>
          </c:dPt>
          <c:dPt>
            <c:idx val="1"/>
            <c:bubble3D val="0"/>
            <c:spPr>
              <a:solidFill>
                <a:srgbClr val="2E8E39">
                  <a:alpha val="69804"/>
                </a:srgbClr>
              </a:solidFill>
            </c:spPr>
          </c:dPt>
          <c:cat>
            <c:strRef>
              <c:f>Sheet1!$A$2:$A$3</c:f>
              <c:strCache>
                <c:ptCount val="2"/>
                <c:pt idx="0">
                  <c:v>1st Qtr</c:v>
                </c:pt>
                <c:pt idx="1">
                  <c:v>2nd Qtr</c:v>
                </c:pt>
              </c:strCache>
            </c:strRef>
          </c:cat>
          <c:val>
            <c:numRef>
              <c:f>Sheet1!$B$2:$B$3</c:f>
              <c:numCache>
                <c:formatCode>General</c:formatCode>
                <c:ptCount val="2"/>
                <c:pt idx="0">
                  <c:v>70.0</c:v>
                </c:pt>
                <c:pt idx="1">
                  <c:v>30.0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0.372</c:v>
                </c:pt>
                <c:pt idx="1">
                  <c:v>0.219</c:v>
                </c:pt>
                <c:pt idx="2">
                  <c:v>0.201</c:v>
                </c:pt>
                <c:pt idx="3">
                  <c:v>0.261</c:v>
                </c:pt>
                <c:pt idx="4">
                  <c:v>0.106</c:v>
                </c:pt>
                <c:pt idx="5">
                  <c:v>0.085</c:v>
                </c:pt>
                <c:pt idx="6">
                  <c:v>0.163</c:v>
                </c:pt>
                <c:pt idx="7">
                  <c:v>0.256</c:v>
                </c:pt>
                <c:pt idx="8">
                  <c:v>0.138</c:v>
                </c:pt>
                <c:pt idx="9">
                  <c:v>0.111</c:v>
                </c:pt>
                <c:pt idx="10">
                  <c:v>0.148</c:v>
                </c:pt>
                <c:pt idx="11">
                  <c:v>0.113</c:v>
                </c:pt>
                <c:pt idx="12">
                  <c:v>0.09</c:v>
                </c:pt>
                <c:pt idx="13">
                  <c:v>0.123</c:v>
                </c:pt>
                <c:pt idx="14">
                  <c:v>0.106</c:v>
                </c:pt>
                <c:pt idx="15">
                  <c:v>0.116</c:v>
                </c:pt>
                <c:pt idx="16">
                  <c:v>0.0</c:v>
                </c:pt>
                <c:pt idx="17">
                  <c:v>0.256</c:v>
                </c:pt>
              </c:numCache>
            </c:numRef>
          </c:val>
        </c:ser>
        <c:dLbls>
          <c:showLegendKey val="0"/>
          <c:showVal val="0"/>
          <c:showCatName val="0"/>
          <c:showSerName val="0"/>
          <c:showPercent val="0"/>
          <c:showBubbleSize val="0"/>
        </c:dLbls>
        <c:gapWidth val="23"/>
        <c:axId val="1896000136"/>
        <c:axId val="1895996632"/>
      </c:barChart>
      <c:catAx>
        <c:axId val="1896000136"/>
        <c:scaling>
          <c:orientation val="maxMin"/>
        </c:scaling>
        <c:delete val="0"/>
        <c:axPos val="l"/>
        <c:numFmt formatCode="General" sourceLinked="0"/>
        <c:majorTickMark val="none"/>
        <c:minorTickMark val="none"/>
        <c:tickLblPos val="nextTo"/>
        <c:spPr>
          <a:ln>
            <a:solidFill>
              <a:schemeClr val="bg1"/>
            </a:solidFill>
          </a:ln>
        </c:spPr>
        <c:crossAx val="1895996632"/>
        <c:crosses val="autoZero"/>
        <c:auto val="1"/>
        <c:lblAlgn val="ctr"/>
        <c:lblOffset val="100"/>
        <c:noMultiLvlLbl val="0"/>
      </c:catAx>
      <c:valAx>
        <c:axId val="1895996632"/>
        <c:scaling>
          <c:orientation val="minMax"/>
        </c:scaling>
        <c:delete val="1"/>
        <c:axPos val="t"/>
        <c:numFmt formatCode="0%" sourceLinked="1"/>
        <c:majorTickMark val="none"/>
        <c:minorTickMark val="none"/>
        <c:tickLblPos val="nextTo"/>
        <c:crossAx val="189600013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0.481</c:v>
                </c:pt>
                <c:pt idx="1">
                  <c:v>0.219</c:v>
                </c:pt>
                <c:pt idx="2">
                  <c:v>0.276</c:v>
                </c:pt>
                <c:pt idx="3">
                  <c:v>0.283</c:v>
                </c:pt>
                <c:pt idx="4">
                  <c:v>0.111</c:v>
                </c:pt>
                <c:pt idx="5">
                  <c:v>0.148</c:v>
                </c:pt>
                <c:pt idx="6">
                  <c:v>0.147</c:v>
                </c:pt>
                <c:pt idx="7">
                  <c:v>0.271</c:v>
                </c:pt>
                <c:pt idx="8">
                  <c:v>0.173</c:v>
                </c:pt>
                <c:pt idx="9">
                  <c:v>0.183</c:v>
                </c:pt>
                <c:pt idx="10">
                  <c:v>0.14</c:v>
                </c:pt>
                <c:pt idx="11">
                  <c:v>0.143</c:v>
                </c:pt>
                <c:pt idx="12">
                  <c:v>0.08</c:v>
                </c:pt>
                <c:pt idx="13">
                  <c:v>0.088</c:v>
                </c:pt>
                <c:pt idx="14">
                  <c:v>0.112</c:v>
                </c:pt>
                <c:pt idx="15">
                  <c:v>0.092</c:v>
                </c:pt>
                <c:pt idx="16">
                  <c:v>0.002</c:v>
                </c:pt>
                <c:pt idx="17">
                  <c:v>0.162</c:v>
                </c:pt>
              </c:numCache>
            </c:numRef>
          </c:val>
        </c:ser>
        <c:dLbls>
          <c:showLegendKey val="0"/>
          <c:showVal val="0"/>
          <c:showCatName val="0"/>
          <c:showSerName val="0"/>
          <c:showPercent val="0"/>
          <c:showBubbleSize val="0"/>
        </c:dLbls>
        <c:gapWidth val="23"/>
        <c:axId val="1868990488"/>
        <c:axId val="1866972120"/>
      </c:barChart>
      <c:catAx>
        <c:axId val="1868990488"/>
        <c:scaling>
          <c:orientation val="maxMin"/>
        </c:scaling>
        <c:delete val="0"/>
        <c:axPos val="l"/>
        <c:numFmt formatCode="General" sourceLinked="0"/>
        <c:majorTickMark val="none"/>
        <c:minorTickMark val="none"/>
        <c:tickLblPos val="nextTo"/>
        <c:spPr>
          <a:ln>
            <a:solidFill>
              <a:schemeClr val="bg1"/>
            </a:solidFill>
          </a:ln>
        </c:spPr>
        <c:crossAx val="1866972120"/>
        <c:crosses val="autoZero"/>
        <c:auto val="1"/>
        <c:lblAlgn val="ctr"/>
        <c:lblOffset val="100"/>
        <c:noMultiLvlLbl val="0"/>
      </c:catAx>
      <c:valAx>
        <c:axId val="1866972120"/>
        <c:scaling>
          <c:orientation val="minMax"/>
        </c:scaling>
        <c:delete val="1"/>
        <c:axPos val="t"/>
        <c:numFmt formatCode="0%" sourceLinked="1"/>
        <c:majorTickMark val="none"/>
        <c:minorTickMark val="none"/>
        <c:tickLblPos val="nextTo"/>
        <c:crossAx val="1868990488"/>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0.372</c:v>
                </c:pt>
                <c:pt idx="1">
                  <c:v>0.23</c:v>
                </c:pt>
                <c:pt idx="2">
                  <c:v>0.163</c:v>
                </c:pt>
                <c:pt idx="3">
                  <c:v>0.297</c:v>
                </c:pt>
                <c:pt idx="4">
                  <c:v>0.159</c:v>
                </c:pt>
                <c:pt idx="5">
                  <c:v>0.092</c:v>
                </c:pt>
                <c:pt idx="6">
                  <c:v>0.151</c:v>
                </c:pt>
                <c:pt idx="7">
                  <c:v>0.163</c:v>
                </c:pt>
                <c:pt idx="8">
                  <c:v>0.138</c:v>
                </c:pt>
                <c:pt idx="9">
                  <c:v>0.146</c:v>
                </c:pt>
                <c:pt idx="10">
                  <c:v>0.113</c:v>
                </c:pt>
                <c:pt idx="11">
                  <c:v>0.13</c:v>
                </c:pt>
                <c:pt idx="12">
                  <c:v>0.13</c:v>
                </c:pt>
                <c:pt idx="13">
                  <c:v>0.134</c:v>
                </c:pt>
                <c:pt idx="14">
                  <c:v>0.138</c:v>
                </c:pt>
                <c:pt idx="15">
                  <c:v>0.105</c:v>
                </c:pt>
                <c:pt idx="16">
                  <c:v>0.004</c:v>
                </c:pt>
                <c:pt idx="17">
                  <c:v>0.318</c:v>
                </c:pt>
              </c:numCache>
            </c:numRef>
          </c:val>
        </c:ser>
        <c:dLbls>
          <c:showLegendKey val="0"/>
          <c:showVal val="0"/>
          <c:showCatName val="0"/>
          <c:showSerName val="0"/>
          <c:showPercent val="0"/>
          <c:showBubbleSize val="0"/>
        </c:dLbls>
        <c:gapWidth val="23"/>
        <c:axId val="1902667576"/>
        <c:axId val="1902670824"/>
      </c:barChart>
      <c:catAx>
        <c:axId val="1902667576"/>
        <c:scaling>
          <c:orientation val="maxMin"/>
        </c:scaling>
        <c:delete val="0"/>
        <c:axPos val="l"/>
        <c:numFmt formatCode="General" sourceLinked="0"/>
        <c:majorTickMark val="none"/>
        <c:minorTickMark val="none"/>
        <c:tickLblPos val="nextTo"/>
        <c:spPr>
          <a:ln>
            <a:solidFill>
              <a:schemeClr val="bg1"/>
            </a:solidFill>
          </a:ln>
        </c:spPr>
        <c:crossAx val="1902670824"/>
        <c:crosses val="autoZero"/>
        <c:auto val="1"/>
        <c:lblAlgn val="ctr"/>
        <c:lblOffset val="100"/>
        <c:noMultiLvlLbl val="0"/>
      </c:catAx>
      <c:valAx>
        <c:axId val="1902670824"/>
        <c:scaling>
          <c:orientation val="minMax"/>
        </c:scaling>
        <c:delete val="1"/>
        <c:axPos val="t"/>
        <c:numFmt formatCode="0%" sourceLinked="1"/>
        <c:majorTickMark val="none"/>
        <c:minorTickMark val="none"/>
        <c:tickLblPos val="nextTo"/>
        <c:crossAx val="190266757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0.598</c:v>
                </c:pt>
                <c:pt idx="1">
                  <c:v>0.321</c:v>
                </c:pt>
                <c:pt idx="2">
                  <c:v>0.365</c:v>
                </c:pt>
                <c:pt idx="3">
                  <c:v>0.376</c:v>
                </c:pt>
                <c:pt idx="4">
                  <c:v>0.15</c:v>
                </c:pt>
                <c:pt idx="5">
                  <c:v>0.2</c:v>
                </c:pt>
                <c:pt idx="6">
                  <c:v>0.214</c:v>
                </c:pt>
                <c:pt idx="7">
                  <c:v>0.359</c:v>
                </c:pt>
                <c:pt idx="8">
                  <c:v>0.291</c:v>
                </c:pt>
                <c:pt idx="9">
                  <c:v>0.21</c:v>
                </c:pt>
                <c:pt idx="10">
                  <c:v>0.214</c:v>
                </c:pt>
                <c:pt idx="11">
                  <c:v>0.231</c:v>
                </c:pt>
                <c:pt idx="12">
                  <c:v>0.11</c:v>
                </c:pt>
                <c:pt idx="13">
                  <c:v>0.193</c:v>
                </c:pt>
                <c:pt idx="14">
                  <c:v>0.166</c:v>
                </c:pt>
                <c:pt idx="15">
                  <c:v>0.127</c:v>
                </c:pt>
                <c:pt idx="16">
                  <c:v>0.004</c:v>
                </c:pt>
                <c:pt idx="17">
                  <c:v>0.099</c:v>
                </c:pt>
              </c:numCache>
            </c:numRef>
          </c:val>
        </c:ser>
        <c:dLbls>
          <c:showLegendKey val="0"/>
          <c:showVal val="0"/>
          <c:showCatName val="0"/>
          <c:showSerName val="0"/>
          <c:showPercent val="0"/>
          <c:showBubbleSize val="0"/>
        </c:dLbls>
        <c:gapWidth val="23"/>
        <c:axId val="1868327352"/>
        <c:axId val="1866394328"/>
      </c:barChart>
      <c:catAx>
        <c:axId val="1868327352"/>
        <c:scaling>
          <c:orientation val="maxMin"/>
        </c:scaling>
        <c:delete val="0"/>
        <c:axPos val="l"/>
        <c:numFmt formatCode="General" sourceLinked="0"/>
        <c:majorTickMark val="none"/>
        <c:minorTickMark val="none"/>
        <c:tickLblPos val="nextTo"/>
        <c:spPr>
          <a:ln>
            <a:solidFill>
              <a:schemeClr val="bg1"/>
            </a:solidFill>
          </a:ln>
        </c:spPr>
        <c:crossAx val="1866394328"/>
        <c:crosses val="autoZero"/>
        <c:auto val="1"/>
        <c:lblAlgn val="ctr"/>
        <c:lblOffset val="100"/>
        <c:noMultiLvlLbl val="0"/>
      </c:catAx>
      <c:valAx>
        <c:axId val="1866394328"/>
        <c:scaling>
          <c:orientation val="minMax"/>
        </c:scaling>
        <c:delete val="1"/>
        <c:axPos val="t"/>
        <c:numFmt formatCode="0%" sourceLinked="1"/>
        <c:majorTickMark val="none"/>
        <c:minorTickMark val="none"/>
        <c:tickLblPos val="nextTo"/>
        <c:crossAx val="1868327352"/>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0.331</c:v>
                </c:pt>
                <c:pt idx="1">
                  <c:v>0.187</c:v>
                </c:pt>
                <c:pt idx="2">
                  <c:v>0.183</c:v>
                </c:pt>
                <c:pt idx="3">
                  <c:v>0.284</c:v>
                </c:pt>
                <c:pt idx="4">
                  <c:v>0.082</c:v>
                </c:pt>
                <c:pt idx="5">
                  <c:v>0.091</c:v>
                </c:pt>
                <c:pt idx="6">
                  <c:v>0.141</c:v>
                </c:pt>
                <c:pt idx="7">
                  <c:v>0.271</c:v>
                </c:pt>
                <c:pt idx="8">
                  <c:v>0.141</c:v>
                </c:pt>
                <c:pt idx="9">
                  <c:v>0.083</c:v>
                </c:pt>
                <c:pt idx="10">
                  <c:v>0.151</c:v>
                </c:pt>
                <c:pt idx="11">
                  <c:v>0.114</c:v>
                </c:pt>
                <c:pt idx="12">
                  <c:v>0.064</c:v>
                </c:pt>
                <c:pt idx="13">
                  <c:v>0.248</c:v>
                </c:pt>
                <c:pt idx="14">
                  <c:v>0.107</c:v>
                </c:pt>
                <c:pt idx="15">
                  <c:v>0.088</c:v>
                </c:pt>
                <c:pt idx="16">
                  <c:v>0.002</c:v>
                </c:pt>
                <c:pt idx="17">
                  <c:v>0.219</c:v>
                </c:pt>
              </c:numCache>
            </c:numRef>
          </c:val>
        </c:ser>
        <c:dLbls>
          <c:showLegendKey val="0"/>
          <c:showVal val="0"/>
          <c:showCatName val="0"/>
          <c:showSerName val="0"/>
          <c:showPercent val="0"/>
          <c:showBubbleSize val="0"/>
        </c:dLbls>
        <c:gapWidth val="23"/>
        <c:axId val="1897392456"/>
        <c:axId val="1897439400"/>
      </c:barChart>
      <c:catAx>
        <c:axId val="1897392456"/>
        <c:scaling>
          <c:orientation val="maxMin"/>
        </c:scaling>
        <c:delete val="0"/>
        <c:axPos val="l"/>
        <c:numFmt formatCode="General" sourceLinked="0"/>
        <c:majorTickMark val="none"/>
        <c:minorTickMark val="none"/>
        <c:tickLblPos val="nextTo"/>
        <c:spPr>
          <a:ln>
            <a:solidFill>
              <a:schemeClr val="bg1"/>
            </a:solidFill>
          </a:ln>
        </c:spPr>
        <c:crossAx val="1897439400"/>
        <c:crosses val="autoZero"/>
        <c:auto val="1"/>
        <c:lblAlgn val="ctr"/>
        <c:lblOffset val="100"/>
        <c:noMultiLvlLbl val="0"/>
      </c:catAx>
      <c:valAx>
        <c:axId val="1897439400"/>
        <c:scaling>
          <c:orientation val="minMax"/>
        </c:scaling>
        <c:delete val="1"/>
        <c:axPos val="t"/>
        <c:numFmt formatCode="0%" sourceLinked="1"/>
        <c:majorTickMark val="none"/>
        <c:minorTickMark val="none"/>
        <c:tickLblPos val="nextTo"/>
        <c:crossAx val="1897392456"/>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0.505</c:v>
                </c:pt>
                <c:pt idx="1">
                  <c:v>0.243</c:v>
                </c:pt>
                <c:pt idx="2">
                  <c:v>0.261</c:v>
                </c:pt>
                <c:pt idx="3">
                  <c:v>0.336</c:v>
                </c:pt>
                <c:pt idx="4">
                  <c:v>0.114</c:v>
                </c:pt>
                <c:pt idx="5">
                  <c:v>0.137</c:v>
                </c:pt>
                <c:pt idx="6">
                  <c:v>0.199</c:v>
                </c:pt>
                <c:pt idx="7">
                  <c:v>0.318</c:v>
                </c:pt>
                <c:pt idx="8">
                  <c:v>0.216</c:v>
                </c:pt>
                <c:pt idx="9">
                  <c:v>0.153</c:v>
                </c:pt>
                <c:pt idx="10">
                  <c:v>0.157</c:v>
                </c:pt>
                <c:pt idx="11">
                  <c:v>0.129</c:v>
                </c:pt>
                <c:pt idx="12">
                  <c:v>0.086</c:v>
                </c:pt>
                <c:pt idx="13">
                  <c:v>0.14</c:v>
                </c:pt>
                <c:pt idx="14">
                  <c:v>0.123</c:v>
                </c:pt>
                <c:pt idx="15">
                  <c:v>0.089</c:v>
                </c:pt>
                <c:pt idx="16">
                  <c:v>0.001</c:v>
                </c:pt>
                <c:pt idx="17">
                  <c:v>0.153</c:v>
                </c:pt>
              </c:numCache>
            </c:numRef>
          </c:val>
        </c:ser>
        <c:dLbls>
          <c:showLegendKey val="0"/>
          <c:showVal val="0"/>
          <c:showCatName val="0"/>
          <c:showSerName val="0"/>
          <c:showPercent val="0"/>
          <c:showBubbleSize val="0"/>
        </c:dLbls>
        <c:gapWidth val="23"/>
        <c:axId val="1902255960"/>
        <c:axId val="1902259176"/>
      </c:barChart>
      <c:catAx>
        <c:axId val="1902255960"/>
        <c:scaling>
          <c:orientation val="maxMin"/>
        </c:scaling>
        <c:delete val="0"/>
        <c:axPos val="l"/>
        <c:numFmt formatCode="General" sourceLinked="0"/>
        <c:majorTickMark val="none"/>
        <c:minorTickMark val="none"/>
        <c:tickLblPos val="nextTo"/>
        <c:spPr>
          <a:ln>
            <a:solidFill>
              <a:schemeClr val="bg1"/>
            </a:solidFill>
          </a:ln>
        </c:spPr>
        <c:crossAx val="1902259176"/>
        <c:crosses val="autoZero"/>
        <c:auto val="1"/>
        <c:lblAlgn val="ctr"/>
        <c:lblOffset val="100"/>
        <c:noMultiLvlLbl val="0"/>
      </c:catAx>
      <c:valAx>
        <c:axId val="1902259176"/>
        <c:scaling>
          <c:orientation val="minMax"/>
        </c:scaling>
        <c:delete val="1"/>
        <c:axPos val="t"/>
        <c:numFmt formatCode="0%" sourceLinked="1"/>
        <c:majorTickMark val="none"/>
        <c:minorTickMark val="none"/>
        <c:tickLblPos val="nextTo"/>
        <c:crossAx val="190225596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0.393</c:v>
                </c:pt>
                <c:pt idx="1">
                  <c:v>0.227</c:v>
                </c:pt>
                <c:pt idx="2">
                  <c:v>0.234</c:v>
                </c:pt>
                <c:pt idx="3">
                  <c:v>0.31</c:v>
                </c:pt>
                <c:pt idx="4">
                  <c:v>0.109</c:v>
                </c:pt>
                <c:pt idx="5">
                  <c:v>0.1</c:v>
                </c:pt>
                <c:pt idx="6">
                  <c:v>0.183</c:v>
                </c:pt>
                <c:pt idx="7">
                  <c:v>0.31</c:v>
                </c:pt>
                <c:pt idx="8">
                  <c:v>0.151</c:v>
                </c:pt>
                <c:pt idx="9">
                  <c:v>0.167</c:v>
                </c:pt>
                <c:pt idx="10">
                  <c:v>0.165</c:v>
                </c:pt>
                <c:pt idx="11">
                  <c:v>0.139</c:v>
                </c:pt>
                <c:pt idx="12">
                  <c:v>0.07</c:v>
                </c:pt>
                <c:pt idx="13">
                  <c:v>0.132</c:v>
                </c:pt>
                <c:pt idx="14">
                  <c:v>0.107</c:v>
                </c:pt>
                <c:pt idx="15">
                  <c:v>0.106</c:v>
                </c:pt>
                <c:pt idx="16">
                  <c:v>0.004</c:v>
                </c:pt>
                <c:pt idx="17">
                  <c:v>0.215</c:v>
                </c:pt>
              </c:numCache>
            </c:numRef>
          </c:val>
        </c:ser>
        <c:dLbls>
          <c:showLegendKey val="0"/>
          <c:showVal val="0"/>
          <c:showCatName val="0"/>
          <c:showSerName val="0"/>
          <c:showPercent val="0"/>
          <c:showBubbleSize val="0"/>
        </c:dLbls>
        <c:gapWidth val="23"/>
        <c:axId val="-2015991384"/>
        <c:axId val="1869120312"/>
      </c:barChart>
      <c:catAx>
        <c:axId val="-2015991384"/>
        <c:scaling>
          <c:orientation val="maxMin"/>
        </c:scaling>
        <c:delete val="0"/>
        <c:axPos val="l"/>
        <c:numFmt formatCode="General" sourceLinked="0"/>
        <c:majorTickMark val="none"/>
        <c:minorTickMark val="none"/>
        <c:tickLblPos val="nextTo"/>
        <c:spPr>
          <a:ln>
            <a:solidFill>
              <a:schemeClr val="bg1"/>
            </a:solidFill>
          </a:ln>
        </c:spPr>
        <c:crossAx val="1869120312"/>
        <c:crosses val="autoZero"/>
        <c:auto val="1"/>
        <c:lblAlgn val="ctr"/>
        <c:lblOffset val="100"/>
        <c:noMultiLvlLbl val="0"/>
      </c:catAx>
      <c:valAx>
        <c:axId val="1869120312"/>
        <c:scaling>
          <c:orientation val="minMax"/>
        </c:scaling>
        <c:delete val="1"/>
        <c:axPos val="t"/>
        <c:numFmt formatCode="0%" sourceLinked="1"/>
        <c:majorTickMark val="none"/>
        <c:minorTickMark val="none"/>
        <c:tickLblPos val="nextTo"/>
        <c:crossAx val="-2015991384"/>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1"/>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spPr>
              <a:noFill/>
              <a:ln>
                <a:noFill/>
              </a:ln>
              <a:effectLst/>
            </c:spPr>
            <c:txPr>
              <a:bodyPr/>
              <a:lstStyle/>
              <a:p>
                <a:pPr>
                  <a:defRPr sz="800">
                    <a:latin typeface="+mj-lt"/>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0%</c:formatCode>
                <c:ptCount val="18"/>
                <c:pt idx="0">
                  <c:v>0.406</c:v>
                </c:pt>
                <c:pt idx="1">
                  <c:v>0.241</c:v>
                </c:pt>
                <c:pt idx="2">
                  <c:v>0.216</c:v>
                </c:pt>
                <c:pt idx="3">
                  <c:v>0.318</c:v>
                </c:pt>
                <c:pt idx="4">
                  <c:v>0.12</c:v>
                </c:pt>
                <c:pt idx="5">
                  <c:v>0.113</c:v>
                </c:pt>
                <c:pt idx="6">
                  <c:v>0.177</c:v>
                </c:pt>
                <c:pt idx="7">
                  <c:v>0.223</c:v>
                </c:pt>
                <c:pt idx="8">
                  <c:v>0.153</c:v>
                </c:pt>
                <c:pt idx="9">
                  <c:v>0.163</c:v>
                </c:pt>
                <c:pt idx="10">
                  <c:v>0.134</c:v>
                </c:pt>
                <c:pt idx="11">
                  <c:v>0.13</c:v>
                </c:pt>
                <c:pt idx="12">
                  <c:v>0.097</c:v>
                </c:pt>
                <c:pt idx="13">
                  <c:v>0.103</c:v>
                </c:pt>
                <c:pt idx="14">
                  <c:v>0.13</c:v>
                </c:pt>
                <c:pt idx="15">
                  <c:v>0.109</c:v>
                </c:pt>
                <c:pt idx="16">
                  <c:v>0.002</c:v>
                </c:pt>
                <c:pt idx="17">
                  <c:v>0.252</c:v>
                </c:pt>
              </c:numCache>
            </c:numRef>
          </c:val>
        </c:ser>
        <c:dLbls>
          <c:showLegendKey val="0"/>
          <c:showVal val="0"/>
          <c:showCatName val="0"/>
          <c:showSerName val="0"/>
          <c:showPercent val="0"/>
          <c:showBubbleSize val="0"/>
        </c:dLbls>
        <c:gapWidth val="23"/>
        <c:axId val="1903596200"/>
        <c:axId val="1903575416"/>
      </c:barChart>
      <c:catAx>
        <c:axId val="1903596200"/>
        <c:scaling>
          <c:orientation val="maxMin"/>
        </c:scaling>
        <c:delete val="0"/>
        <c:axPos val="l"/>
        <c:numFmt formatCode="General" sourceLinked="0"/>
        <c:majorTickMark val="none"/>
        <c:minorTickMark val="none"/>
        <c:tickLblPos val="nextTo"/>
        <c:spPr>
          <a:ln>
            <a:solidFill>
              <a:schemeClr val="bg1"/>
            </a:solidFill>
          </a:ln>
        </c:spPr>
        <c:crossAx val="1903575416"/>
        <c:crosses val="autoZero"/>
        <c:auto val="1"/>
        <c:lblAlgn val="ctr"/>
        <c:lblOffset val="100"/>
        <c:noMultiLvlLbl val="0"/>
      </c:catAx>
      <c:valAx>
        <c:axId val="1903575416"/>
        <c:scaling>
          <c:orientation val="minMax"/>
        </c:scaling>
        <c:delete val="1"/>
        <c:axPos val="t"/>
        <c:numFmt formatCode="0%" sourceLinked="1"/>
        <c:majorTickMark val="none"/>
        <c:minorTickMark val="none"/>
        <c:tickLblPos val="nextTo"/>
        <c:crossAx val="1903596200"/>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General</c:formatCode>
                <c:ptCount val="18"/>
              </c:numCache>
            </c:numRef>
          </c:val>
        </c:ser>
        <c:dLbls>
          <c:showLegendKey val="0"/>
          <c:showVal val="0"/>
          <c:showCatName val="0"/>
          <c:showSerName val="0"/>
          <c:showPercent val="0"/>
          <c:showBubbleSize val="0"/>
        </c:dLbls>
        <c:gapWidth val="23"/>
        <c:axId val="1868359592"/>
        <c:axId val="1868280680"/>
      </c:barChart>
      <c:catAx>
        <c:axId val="1868359592"/>
        <c:scaling>
          <c:orientation val="maxMin"/>
        </c:scaling>
        <c:delete val="0"/>
        <c:axPos val="l"/>
        <c:majorTickMark val="none"/>
        <c:minorTickMark val="none"/>
        <c:tickLblPos val="nextTo"/>
        <c:spPr>
          <a:ln>
            <a:solidFill>
              <a:schemeClr val="bg1"/>
            </a:solidFill>
          </a:ln>
        </c:spPr>
        <c:crossAx val="1868280680"/>
        <c:crosses val="autoZero"/>
        <c:auto val="1"/>
        <c:lblAlgn val="ctr"/>
        <c:lblOffset val="100"/>
        <c:noMultiLvlLbl val="0"/>
      </c:catAx>
      <c:valAx>
        <c:axId val="1868280680"/>
        <c:scaling>
          <c:orientation val="minMax"/>
        </c:scaling>
        <c:delete val="1"/>
        <c:axPos val="t"/>
        <c:numFmt formatCode="General" sourceLinked="1"/>
        <c:majorTickMark val="none"/>
        <c:minorTickMark val="none"/>
        <c:tickLblPos val="nextTo"/>
        <c:crossAx val="1868359592"/>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5117400710557"/>
          <c:y val="0.0277889057718337"/>
          <c:w val="0.467412860730051"/>
          <c:h val="0.944422188456332"/>
        </c:manualLayout>
      </c:layout>
      <c:barChart>
        <c:barDir val="bar"/>
        <c:grouping val="clustered"/>
        <c:varyColors val="0"/>
        <c:ser>
          <c:idx val="0"/>
          <c:order val="0"/>
          <c:tx>
            <c:strRef>
              <c:f>Sheet1!$B$1</c:f>
              <c:strCache>
                <c:ptCount val="1"/>
                <c:pt idx="0">
                  <c:v>Series 1</c:v>
                </c:pt>
              </c:strCache>
            </c:strRef>
          </c:tx>
          <c:spPr>
            <a:solidFill>
              <a:schemeClr val="accent6">
                <a:lumMod val="75000"/>
              </a:schemeClr>
            </a:solidFill>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Pt>
            <c:idx val="5"/>
            <c:invertIfNegative val="0"/>
            <c:bubble3D val="0"/>
          </c:dPt>
          <c:dPt>
            <c:idx val="6"/>
            <c:invertIfNegative val="0"/>
            <c:bubble3D val="0"/>
          </c:dPt>
          <c:dPt>
            <c:idx val="7"/>
            <c:invertIfNegative val="0"/>
            <c:bubble3D val="0"/>
          </c:dPt>
          <c:dLbls>
            <c:txPr>
              <a:bodyPr/>
              <a:lstStyle/>
              <a:p>
                <a:pPr>
                  <a:defRPr sz="800">
                    <a:latin typeface="+mj-lt"/>
                  </a:defRPr>
                </a:pPr>
                <a:endParaRPr lang="es-ES"/>
              </a:p>
            </c:txPr>
            <c:showLegendKey val="0"/>
            <c:showVal val="1"/>
            <c:showCatName val="0"/>
            <c:showSerName val="0"/>
            <c:showPercent val="0"/>
            <c:showBubbleSize val="0"/>
            <c:showLeaderLines val="0"/>
          </c:dLbls>
          <c:cat>
            <c:strRef>
              <c:f>Sheet1!$A$2:$A$19</c:f>
              <c:strCache>
                <c:ptCount val="18"/>
                <c:pt idx="0">
                  <c:v>Publicidad en televisión</c:v>
                </c:pt>
                <c:pt idx="1">
                  <c:v>Publicidad en prensa</c:v>
                </c:pt>
                <c:pt idx="2">
                  <c:v>Carteles publicitarios</c:v>
                </c:pt>
                <c:pt idx="3">
                  <c:v>Publicidad en Internet</c:v>
                </c:pt>
                <c:pt idx="4">
                  <c:v>Publicidad en móviles</c:v>
                </c:pt>
                <c:pt idx="5">
                  <c:v>Publicidad en cine</c:v>
                </c:pt>
                <c:pt idx="6">
                  <c:v>Artículos en prensa/Internet</c:v>
                </c:pt>
                <c:pt idx="7">
                  <c:v>Publicidad en el terreno de juego</c:v>
                </c:pt>
                <c:pt idx="8">
                  <c:v>Concursos relacionados con la Copa Mundial</c:v>
                </c:pt>
                <c:pt idx="9">
                  <c:v>Publicidad en escaparates</c:v>
                </c:pt>
                <c:pt idx="10">
                  <c:v>Eventos locales/nacionales relativos al Mundial</c:v>
                </c:pt>
                <c:pt idx="11">
                  <c:v>Merchandising</c:v>
                </c:pt>
                <c:pt idx="12">
                  <c:v>Publicidad en juegos para PC</c:v>
                </c:pt>
                <c:pt idx="13">
                  <c:v>Vestuario de los futbolistas</c:v>
                </c:pt>
                <c:pt idx="14">
                  <c:v>Actividad en redes sociales</c:v>
                </c:pt>
                <c:pt idx="15">
                  <c:v>Twitter/página de red social del futbolista</c:v>
                </c:pt>
                <c:pt idx="16">
                  <c:v>Otras</c:v>
                </c:pt>
                <c:pt idx="17">
                  <c:v>No recuerdo ninguna</c:v>
                </c:pt>
              </c:strCache>
            </c:strRef>
          </c:cat>
          <c:val>
            <c:numRef>
              <c:f>Sheet1!$B$2:$B$19</c:f>
              <c:numCache>
                <c:formatCode>General</c:formatCode>
                <c:ptCount val="18"/>
              </c:numCache>
            </c:numRef>
          </c:val>
        </c:ser>
        <c:dLbls>
          <c:showLegendKey val="0"/>
          <c:showVal val="0"/>
          <c:showCatName val="0"/>
          <c:showSerName val="0"/>
          <c:showPercent val="0"/>
          <c:showBubbleSize val="0"/>
        </c:dLbls>
        <c:gapWidth val="23"/>
        <c:axId val="-1959981032"/>
        <c:axId val="1827240232"/>
      </c:barChart>
      <c:catAx>
        <c:axId val="-1959981032"/>
        <c:scaling>
          <c:orientation val="maxMin"/>
        </c:scaling>
        <c:delete val="0"/>
        <c:axPos val="l"/>
        <c:majorTickMark val="none"/>
        <c:minorTickMark val="none"/>
        <c:tickLblPos val="nextTo"/>
        <c:spPr>
          <a:ln>
            <a:solidFill>
              <a:schemeClr val="bg1"/>
            </a:solidFill>
          </a:ln>
        </c:spPr>
        <c:crossAx val="1827240232"/>
        <c:crosses val="autoZero"/>
        <c:auto val="1"/>
        <c:lblAlgn val="ctr"/>
        <c:lblOffset val="100"/>
        <c:noMultiLvlLbl val="0"/>
      </c:catAx>
      <c:valAx>
        <c:axId val="1827240232"/>
        <c:scaling>
          <c:orientation val="minMax"/>
        </c:scaling>
        <c:delete val="1"/>
        <c:axPos val="t"/>
        <c:numFmt formatCode="General" sourceLinked="1"/>
        <c:majorTickMark val="none"/>
        <c:minorTickMark val="none"/>
        <c:tickLblPos val="nextTo"/>
        <c:crossAx val="-1959981032"/>
        <c:crosses val="autoZero"/>
        <c:crossBetween val="between"/>
      </c:valAx>
    </c:plotArea>
    <c:plotVisOnly val="1"/>
    <c:dispBlanksAs val="gap"/>
    <c:showDLblsOverMax val="0"/>
  </c:chart>
  <c:txPr>
    <a:bodyPr/>
    <a:lstStyle/>
    <a:p>
      <a:pPr>
        <a:defRPr sz="600">
          <a:solidFill>
            <a:schemeClr val="bg1"/>
          </a:solidFill>
        </a:defRPr>
      </a:pPr>
      <a:endParaRPr lang="es-E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72.0</c:v>
                </c:pt>
                <c:pt idx="1">
                  <c:v>28.0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17342511470198"/>
          <c:y val="0.11846826418124"/>
          <c:w val="0.689489624435246"/>
          <c:h val="0.881531735818759"/>
        </c:manualLayout>
      </c:layout>
      <c:doughnutChart>
        <c:varyColors val="1"/>
        <c:ser>
          <c:idx val="0"/>
          <c:order val="0"/>
          <c:tx>
            <c:strRef>
              <c:f>Sheet1!$B$1</c:f>
              <c:strCache>
                <c:ptCount val="1"/>
                <c:pt idx="0">
                  <c:v>Sales</c:v>
                </c:pt>
              </c:strCache>
            </c:strRef>
          </c:tx>
          <c:dPt>
            <c:idx val="0"/>
            <c:bubble3D val="0"/>
            <c:spPr>
              <a:solidFill>
                <a:srgbClr val="FFFF00"/>
              </a:solidFill>
            </c:spPr>
          </c:dPt>
          <c:dPt>
            <c:idx val="2"/>
            <c:bubble3D val="0"/>
            <c:spPr>
              <a:solidFill>
                <a:srgbClr val="7030A0"/>
              </a:solidFill>
            </c:spPr>
          </c:dPt>
          <c:dPt>
            <c:idx val="9"/>
            <c:bubble3D val="0"/>
            <c:spPr>
              <a:solidFill>
                <a:srgbClr val="262626">
                  <a:lumMod val="50000"/>
                  <a:lumOff val="50000"/>
                </a:srgbClr>
              </a:solidFill>
            </c:spPr>
          </c:dPt>
          <c:dLbls>
            <c:delete val="1"/>
          </c:dLbls>
          <c:cat>
            <c:strRef>
              <c:f>Sheet1!$A$2:$A$11</c:f>
              <c:strCache>
                <c:ptCount val="10"/>
                <c:pt idx="0">
                  <c:v>Adidas</c:v>
                </c:pt>
                <c:pt idx="1">
                  <c:v>Budweiser</c:v>
                </c:pt>
                <c:pt idx="2">
                  <c:v>Coca Cola</c:v>
                </c:pt>
                <c:pt idx="3">
                  <c:v>McDonald's</c:v>
                </c:pt>
                <c:pt idx="4">
                  <c:v>Sony</c:v>
                </c:pt>
                <c:pt idx="5">
                  <c:v>Visa</c:v>
                </c:pt>
                <c:pt idx="6">
                  <c:v>Hyundai</c:v>
                </c:pt>
                <c:pt idx="7">
                  <c:v>Emirates</c:v>
                </c:pt>
                <c:pt idx="8">
                  <c:v>Kia Motors</c:v>
                </c:pt>
                <c:pt idx="9">
                  <c:v>Others </c:v>
                </c:pt>
              </c:strCache>
            </c:strRef>
          </c:cat>
          <c:val>
            <c:numRef>
              <c:f>Sheet1!$B$2:$B$11</c:f>
              <c:numCache>
                <c:formatCode>0%</c:formatCode>
                <c:ptCount val="10"/>
                <c:pt idx="0">
                  <c:v>0.596929280397022</c:v>
                </c:pt>
                <c:pt idx="1">
                  <c:v>0.0966708023159636</c:v>
                </c:pt>
                <c:pt idx="2">
                  <c:v>0.0736145574855252</c:v>
                </c:pt>
                <c:pt idx="3">
                  <c:v>0.0733043837882547</c:v>
                </c:pt>
                <c:pt idx="4">
                  <c:v>0.0566583953680728</c:v>
                </c:pt>
                <c:pt idx="5">
                  <c:v>0.0522125723738627</c:v>
                </c:pt>
                <c:pt idx="6">
                  <c:v>0.0252274607113317</c:v>
                </c:pt>
                <c:pt idx="7">
                  <c:v>0.008116211745244</c:v>
                </c:pt>
                <c:pt idx="8">
                  <c:v>0.0065136476426799</c:v>
                </c:pt>
                <c:pt idx="9">
                  <c:v>0.010752688172043</c:v>
                </c:pt>
              </c:numCache>
            </c:numRef>
          </c:val>
        </c:ser>
        <c:dLbls>
          <c:showLegendKey val="0"/>
          <c:showVal val="0"/>
          <c:showCatName val="1"/>
          <c:showSerName val="0"/>
          <c:showPercent val="0"/>
          <c:showBubbleSize val="0"/>
          <c:showLeaderLines val="1"/>
        </c:dLbls>
        <c:firstSliceAng val="0"/>
        <c:holeSize val="72"/>
      </c:doughnutChart>
    </c:plotArea>
    <c:plotVisOnly val="1"/>
    <c:dispBlanksAs val="gap"/>
    <c:showDLblsOverMax val="0"/>
  </c:chart>
  <c:txPr>
    <a:bodyPr/>
    <a:lstStyle/>
    <a:p>
      <a:pPr>
        <a:defRPr sz="800"/>
      </a:pPr>
      <a:endParaRPr lang="es-ES"/>
    </a:p>
  </c:txPr>
  <c:externalData r:id="rId2">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Pos</c:v>
                </c:pt>
              </c:strCache>
            </c:strRef>
          </c:tx>
          <c:invertIfNegative val="0"/>
          <c:dLbls>
            <c:txPr>
              <a:bodyPr/>
              <a:lstStyle/>
              <a:p>
                <a:pPr>
                  <a:defRPr sz="800">
                    <a:latin typeface="+mj-lt"/>
                  </a:defRPr>
                </a:pPr>
                <a:endParaRPr lang="es-ES"/>
              </a:p>
            </c:txPr>
            <c:dLblPos val="inEnd"/>
            <c:showLegendKey val="0"/>
            <c:showVal val="1"/>
            <c:showCatName val="0"/>
            <c:showSerName val="0"/>
            <c:showPercent val="0"/>
            <c:showBubbleSize val="0"/>
            <c:showLeaderLines val="0"/>
          </c:dLbls>
          <c:cat>
            <c:strRef>
              <c:f>Sheet1!$A$2:$A$11</c:f>
              <c:strCache>
                <c:ptCount val="10"/>
                <c:pt idx="0">
                  <c:v>Continential</c:v>
                </c:pt>
                <c:pt idx="1">
                  <c:v>Kia Motors</c:v>
                </c:pt>
                <c:pt idx="2">
                  <c:v>Emirates</c:v>
                </c:pt>
                <c:pt idx="3">
                  <c:v>Hyundai</c:v>
                </c:pt>
                <c:pt idx="4">
                  <c:v>Visa</c:v>
                </c:pt>
                <c:pt idx="5">
                  <c:v>Sony</c:v>
                </c:pt>
                <c:pt idx="6">
                  <c:v>McDonald's</c:v>
                </c:pt>
                <c:pt idx="7">
                  <c:v>CocaCola</c:v>
                </c:pt>
                <c:pt idx="8">
                  <c:v>Bud</c:v>
                </c:pt>
                <c:pt idx="9">
                  <c:v>Adidas</c:v>
                </c:pt>
              </c:strCache>
            </c:strRef>
          </c:cat>
          <c:val>
            <c:numRef>
              <c:f>Sheet1!$B$2:$B$11</c:f>
              <c:numCache>
                <c:formatCode>0%</c:formatCode>
                <c:ptCount val="10"/>
                <c:pt idx="0">
                  <c:v>1.0</c:v>
                </c:pt>
                <c:pt idx="1">
                  <c:v>0.5</c:v>
                </c:pt>
                <c:pt idx="2">
                  <c:v>0.78</c:v>
                </c:pt>
                <c:pt idx="3">
                  <c:v>1.0</c:v>
                </c:pt>
                <c:pt idx="4">
                  <c:v>0.51</c:v>
                </c:pt>
                <c:pt idx="5">
                  <c:v>0.8</c:v>
                </c:pt>
                <c:pt idx="6">
                  <c:v>0.63</c:v>
                </c:pt>
                <c:pt idx="7">
                  <c:v>0.57</c:v>
                </c:pt>
                <c:pt idx="8">
                  <c:v>0.64</c:v>
                </c:pt>
                <c:pt idx="9">
                  <c:v>0.58</c:v>
                </c:pt>
              </c:numCache>
            </c:numRef>
          </c:val>
        </c:ser>
        <c:ser>
          <c:idx val="1"/>
          <c:order val="1"/>
          <c:tx>
            <c:strRef>
              <c:f>Sheet1!$C$1</c:f>
              <c:strCache>
                <c:ptCount val="1"/>
                <c:pt idx="0">
                  <c:v>Neg</c:v>
                </c:pt>
              </c:strCache>
            </c:strRef>
          </c:tx>
          <c:spPr>
            <a:solidFill>
              <a:schemeClr val="accent5"/>
            </a:solidFill>
          </c:spPr>
          <c:invertIfNegative val="0"/>
          <c:dLbls>
            <c:dLbl>
              <c:idx val="0"/>
              <c:delete val="1"/>
            </c:dLbl>
            <c:dLbl>
              <c:idx val="3"/>
              <c:delete val="1"/>
            </c:dLbl>
            <c:dLbl>
              <c:idx val="6"/>
              <c:layout>
                <c:manualLayout>
                  <c:x val="0.117561663215042"/>
                  <c:y val="0.0"/>
                </c:manualLayout>
              </c:layout>
              <c:showLegendKey val="0"/>
              <c:showVal val="1"/>
              <c:showCatName val="0"/>
              <c:showSerName val="0"/>
              <c:showPercent val="0"/>
              <c:showBubbleSize val="0"/>
            </c:dLbl>
            <c:dLbl>
              <c:idx val="9"/>
              <c:layout>
                <c:manualLayout>
                  <c:x val="0.137830915493497"/>
                  <c:y val="0.00646976505583102"/>
                </c:manualLayout>
              </c:layout>
              <c:showLegendKey val="0"/>
              <c:showVal val="1"/>
              <c:showCatName val="0"/>
              <c:showSerName val="0"/>
              <c:showPercent val="0"/>
              <c:showBubbleSize val="0"/>
            </c:dLbl>
            <c:txPr>
              <a:bodyPr/>
              <a:lstStyle/>
              <a:p>
                <a:pPr>
                  <a:defRPr sz="800">
                    <a:solidFill>
                      <a:schemeClr val="accent5">
                        <a:lumMod val="50000"/>
                      </a:schemeClr>
                    </a:solidFill>
                    <a:latin typeface="+mj-lt"/>
                  </a:defRPr>
                </a:pPr>
                <a:endParaRPr lang="es-ES"/>
              </a:p>
            </c:txPr>
            <c:dLblPos val="inEnd"/>
            <c:showLegendKey val="0"/>
            <c:showVal val="1"/>
            <c:showCatName val="0"/>
            <c:showSerName val="0"/>
            <c:showPercent val="0"/>
            <c:showBubbleSize val="0"/>
            <c:showLeaderLines val="0"/>
          </c:dLbls>
          <c:cat>
            <c:strRef>
              <c:f>Sheet1!$A$2:$A$11</c:f>
              <c:strCache>
                <c:ptCount val="10"/>
                <c:pt idx="0">
                  <c:v>Continential</c:v>
                </c:pt>
                <c:pt idx="1">
                  <c:v>Kia Motors</c:v>
                </c:pt>
                <c:pt idx="2">
                  <c:v>Emirates</c:v>
                </c:pt>
                <c:pt idx="3">
                  <c:v>Hyundai</c:v>
                </c:pt>
                <c:pt idx="4">
                  <c:v>Visa</c:v>
                </c:pt>
                <c:pt idx="5">
                  <c:v>Sony</c:v>
                </c:pt>
                <c:pt idx="6">
                  <c:v>McDonald's</c:v>
                </c:pt>
                <c:pt idx="7">
                  <c:v>CocaCola</c:v>
                </c:pt>
                <c:pt idx="8">
                  <c:v>Bud</c:v>
                </c:pt>
                <c:pt idx="9">
                  <c:v>Adidas</c:v>
                </c:pt>
              </c:strCache>
            </c:strRef>
          </c:cat>
          <c:val>
            <c:numRef>
              <c:f>Sheet1!$C$2:$C$11</c:f>
              <c:numCache>
                <c:formatCode>0%</c:formatCode>
                <c:ptCount val="10"/>
                <c:pt idx="0">
                  <c:v>0.0</c:v>
                </c:pt>
                <c:pt idx="1">
                  <c:v>0.5</c:v>
                </c:pt>
                <c:pt idx="2">
                  <c:v>0.22</c:v>
                </c:pt>
                <c:pt idx="3">
                  <c:v>0.0</c:v>
                </c:pt>
                <c:pt idx="4">
                  <c:v>0.49</c:v>
                </c:pt>
                <c:pt idx="5">
                  <c:v>0.2</c:v>
                </c:pt>
                <c:pt idx="6">
                  <c:v>0.37</c:v>
                </c:pt>
                <c:pt idx="7">
                  <c:v>0.43</c:v>
                </c:pt>
                <c:pt idx="8">
                  <c:v>0.36</c:v>
                </c:pt>
                <c:pt idx="9">
                  <c:v>0.42</c:v>
                </c:pt>
              </c:numCache>
            </c:numRef>
          </c:val>
        </c:ser>
        <c:dLbls>
          <c:showLegendKey val="0"/>
          <c:showVal val="0"/>
          <c:showCatName val="0"/>
          <c:showSerName val="0"/>
          <c:showPercent val="0"/>
          <c:showBubbleSize val="0"/>
        </c:dLbls>
        <c:gapWidth val="33"/>
        <c:overlap val="100"/>
        <c:axId val="1865789048"/>
        <c:axId val="1868290216"/>
      </c:barChart>
      <c:catAx>
        <c:axId val="1865789048"/>
        <c:scaling>
          <c:orientation val="minMax"/>
        </c:scaling>
        <c:delete val="1"/>
        <c:axPos val="l"/>
        <c:majorTickMark val="out"/>
        <c:minorTickMark val="none"/>
        <c:tickLblPos val="nextTo"/>
        <c:crossAx val="1868290216"/>
        <c:crosses val="autoZero"/>
        <c:auto val="1"/>
        <c:lblAlgn val="ctr"/>
        <c:lblOffset val="100"/>
        <c:noMultiLvlLbl val="0"/>
      </c:catAx>
      <c:valAx>
        <c:axId val="1868290216"/>
        <c:scaling>
          <c:orientation val="minMax"/>
        </c:scaling>
        <c:delete val="1"/>
        <c:axPos val="b"/>
        <c:numFmt formatCode="0%" sourceLinked="1"/>
        <c:majorTickMark val="out"/>
        <c:minorTickMark val="none"/>
        <c:tickLblPos val="nextTo"/>
        <c:crossAx val="1865789048"/>
        <c:crosses val="autoZero"/>
        <c:crossBetween val="between"/>
      </c:valAx>
    </c:plotArea>
    <c:plotVisOnly val="1"/>
    <c:dispBlanksAs val="gap"/>
    <c:showDLblsOverMax val="0"/>
  </c:chart>
  <c:txPr>
    <a:bodyPr/>
    <a:lstStyle/>
    <a:p>
      <a:pPr>
        <a:defRPr sz="700">
          <a:solidFill>
            <a:schemeClr val="bg2"/>
          </a:solidFill>
        </a:defRPr>
      </a:pPr>
      <a:endParaRPr lang="es-E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325657877866873"/>
          <c:y val="0.091539508438737"/>
          <c:w val="0.86973684885325"/>
          <c:h val="0.816920983122526"/>
        </c:manualLayout>
      </c:layout>
      <c:barChart>
        <c:barDir val="bar"/>
        <c:grouping val="clustered"/>
        <c:varyColors val="0"/>
        <c:ser>
          <c:idx val="0"/>
          <c:order val="0"/>
          <c:tx>
            <c:strRef>
              <c:f>Sheet1!$B$1</c:f>
              <c:strCache>
                <c:ptCount val="1"/>
                <c:pt idx="0">
                  <c:v>Series 1</c:v>
                </c:pt>
              </c:strCache>
            </c:strRef>
          </c:tx>
          <c:invertIfNegative val="0"/>
          <c:dPt>
            <c:idx val="0"/>
            <c:invertIfNegative val="0"/>
            <c:bubble3D val="0"/>
            <c:spPr>
              <a:solidFill>
                <a:schemeClr val="tx2"/>
              </a:solidFill>
            </c:spPr>
          </c:dPt>
          <c:dPt>
            <c:idx val="1"/>
            <c:invertIfNegative val="0"/>
            <c:bubble3D val="0"/>
            <c:spPr>
              <a:solidFill>
                <a:schemeClr val="accent1"/>
              </a:solidFill>
            </c:spPr>
          </c:dPt>
          <c:dPt>
            <c:idx val="2"/>
            <c:invertIfNegative val="0"/>
            <c:bubble3D val="0"/>
            <c:spPr>
              <a:solidFill>
                <a:schemeClr val="accent2"/>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chemeClr val="accent6"/>
              </a:solidFill>
            </c:spPr>
          </c:dPt>
          <c:dPt>
            <c:idx val="7"/>
            <c:invertIfNegative val="0"/>
            <c:bubble3D val="0"/>
            <c:spPr>
              <a:solidFill>
                <a:srgbClr val="CCCC00"/>
              </a:solidFill>
            </c:spPr>
          </c:dPt>
          <c:dLbls>
            <c:dLbl>
              <c:idx val="1"/>
              <c:layout>
                <c:manualLayout>
                  <c:x val="-0.0759515403148407"/>
                  <c:y val="0.0"/>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0759515403148407"/>
                  <c:y val="0.0"/>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3"/>
              <c:spPr/>
              <c:txPr>
                <a:bodyPr/>
                <a:lstStyle/>
                <a:p>
                  <a:pPr>
                    <a:defRPr sz="800" b="0">
                      <a:solidFill>
                        <a:schemeClr val="tx1"/>
                      </a:solidFill>
                      <a:latin typeface="+mj-lt"/>
                    </a:defRPr>
                  </a:pPr>
                  <a:endParaRPr lang="es-ES"/>
                </a:p>
              </c:txPr>
              <c:dLblPos val="inEnd"/>
              <c:showLegendKey val="0"/>
              <c:showVal val="1"/>
              <c:showCatName val="0"/>
              <c:showSerName val="0"/>
              <c:showPercent val="0"/>
              <c:showBubbleSize val="0"/>
            </c:dLbl>
            <c:dLbl>
              <c:idx val="6"/>
              <c:layout>
                <c:manualLayout>
                  <c:x val="-0.0754785919558574"/>
                  <c:y val="0.00083194479190759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7"/>
              <c:layout>
                <c:manualLayout>
                  <c:x val="-0.0526644968574131"/>
                  <c:y val="0.0"/>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sz="800" b="0">
                    <a:solidFill>
                      <a:schemeClr val="bg1"/>
                    </a:solidFill>
                    <a:latin typeface="+mj-lt"/>
                  </a:defRPr>
                </a:pPr>
                <a:endParaRPr lang="es-E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Sheet1!$A$2:$A$9</c:f>
              <c:strCache>
                <c:ptCount val="4"/>
                <c:pt idx="0">
                  <c:v>Category 1</c:v>
                </c:pt>
                <c:pt idx="1">
                  <c:v>Category 2</c:v>
                </c:pt>
                <c:pt idx="2">
                  <c:v>Category 3</c:v>
                </c:pt>
                <c:pt idx="3">
                  <c:v>Category 4</c:v>
                </c:pt>
              </c:strCache>
            </c:strRef>
          </c:cat>
          <c:val>
            <c:numRef>
              <c:f>Sheet1!$B$2:$B$9</c:f>
              <c:numCache>
                <c:formatCode>0%</c:formatCode>
                <c:ptCount val="8"/>
                <c:pt idx="0">
                  <c:v>0.476</c:v>
                </c:pt>
                <c:pt idx="1">
                  <c:v>0.129</c:v>
                </c:pt>
                <c:pt idx="2">
                  <c:v>0.077</c:v>
                </c:pt>
                <c:pt idx="3">
                  <c:v>0.426</c:v>
                </c:pt>
                <c:pt idx="4">
                  <c:v>0.369</c:v>
                </c:pt>
                <c:pt idx="5">
                  <c:v>0.435</c:v>
                </c:pt>
                <c:pt idx="6">
                  <c:v>0.07</c:v>
                </c:pt>
                <c:pt idx="7">
                  <c:v>0.023</c:v>
                </c:pt>
              </c:numCache>
            </c:numRef>
          </c:val>
        </c:ser>
        <c:dLbls>
          <c:showLegendKey val="0"/>
          <c:showVal val="0"/>
          <c:showCatName val="0"/>
          <c:showSerName val="0"/>
          <c:showPercent val="0"/>
          <c:showBubbleSize val="0"/>
        </c:dLbls>
        <c:gapWidth val="30"/>
        <c:axId val="1930993064"/>
        <c:axId val="1930996104"/>
      </c:barChart>
      <c:catAx>
        <c:axId val="1930993064"/>
        <c:scaling>
          <c:orientation val="maxMin"/>
        </c:scaling>
        <c:delete val="1"/>
        <c:axPos val="l"/>
        <c:numFmt formatCode="General" sourceLinked="0"/>
        <c:majorTickMark val="out"/>
        <c:minorTickMark val="none"/>
        <c:tickLblPos val="nextTo"/>
        <c:crossAx val="1930996104"/>
        <c:crosses val="autoZero"/>
        <c:auto val="1"/>
        <c:lblAlgn val="ctr"/>
        <c:lblOffset val="100"/>
        <c:noMultiLvlLbl val="0"/>
      </c:catAx>
      <c:valAx>
        <c:axId val="1930996104"/>
        <c:scaling>
          <c:orientation val="minMax"/>
        </c:scaling>
        <c:delete val="1"/>
        <c:axPos val="t"/>
        <c:numFmt formatCode="0%" sourceLinked="1"/>
        <c:majorTickMark val="out"/>
        <c:minorTickMark val="none"/>
        <c:tickLblPos val="nextTo"/>
        <c:crossAx val="1930993064"/>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1"/>
            <c:bubble3D val="0"/>
            <c:spPr>
              <a:solidFill>
                <a:schemeClr val="accent6"/>
              </a:solidFill>
            </c:spPr>
          </c:dPt>
          <c:dLbls>
            <c:dLbl>
              <c:idx val="2"/>
              <c:spPr/>
              <c:txPr>
                <a:bodyPr/>
                <a:lstStyle/>
                <a:p>
                  <a:pPr>
                    <a:defRPr sz="500">
                      <a:solidFill>
                        <a:schemeClr val="tx1"/>
                      </a:solidFill>
                    </a:defRPr>
                  </a:pPr>
                  <a:endParaRPr lang="es-ES"/>
                </a:p>
              </c:txPr>
              <c:showLegendKey val="0"/>
              <c:showVal val="1"/>
              <c:showCatName val="0"/>
              <c:showSerName val="0"/>
              <c:showPercent val="0"/>
              <c:showBubbleSize val="0"/>
            </c:dLbl>
            <c:spPr>
              <a:noFill/>
              <a:ln>
                <a:noFill/>
              </a:ln>
              <a:effectLst/>
            </c:spPr>
            <c:txPr>
              <a:bodyPr/>
              <a:lstStyle/>
              <a:p>
                <a:pPr>
                  <a:defRPr sz="500">
                    <a:solidFill>
                      <a:schemeClr val="bg1"/>
                    </a:solidFill>
                  </a:defRPr>
                </a:pPr>
                <a:endParaRPr lang="es-ES"/>
              </a:p>
            </c:txPr>
            <c:showLegendKey val="0"/>
            <c:showVal val="1"/>
            <c:showCatName val="0"/>
            <c:showSerName val="0"/>
            <c:showPercent val="0"/>
            <c:showBubbleSize val="0"/>
            <c:showLeaderLines val="1"/>
            <c:extLst>
              <c:ext xmlns:c15="http://schemas.microsoft.com/office/drawing/2012/chart" uri="{CE6537A1-D6FC-4f65-9D91-7224C49458BB}">
                <c15:layout/>
              </c:ext>
            </c:extLst>
          </c:dLbls>
          <c:cat>
            <c:strRef>
              <c:f>Sheet1!$A$2:$A$6</c:f>
              <c:strCache>
                <c:ptCount val="5"/>
                <c:pt idx="0">
                  <c:v>16-24 años</c:v>
                </c:pt>
                <c:pt idx="1">
                  <c:v>25-34 años</c:v>
                </c:pt>
                <c:pt idx="2">
                  <c:v>35-44 años</c:v>
                </c:pt>
                <c:pt idx="3">
                  <c:v>45-54 años</c:v>
                </c:pt>
                <c:pt idx="4">
                  <c:v>55+ años</c:v>
                </c:pt>
              </c:strCache>
            </c:strRef>
          </c:cat>
          <c:val>
            <c:numRef>
              <c:f>Sheet1!$B$2:$B$6</c:f>
              <c:numCache>
                <c:formatCode>0%</c:formatCode>
                <c:ptCount val="5"/>
                <c:pt idx="0">
                  <c:v>0.077</c:v>
                </c:pt>
                <c:pt idx="1">
                  <c:v>0.21</c:v>
                </c:pt>
                <c:pt idx="2">
                  <c:v>0.279</c:v>
                </c:pt>
                <c:pt idx="3">
                  <c:v>0.22</c:v>
                </c:pt>
                <c:pt idx="4">
                  <c:v>0.21</c:v>
                </c:pt>
              </c:numCache>
            </c:numRef>
          </c:val>
        </c:ser>
        <c:dLbls>
          <c:showLegendKey val="0"/>
          <c:showVal val="0"/>
          <c:showCatName val="0"/>
          <c:showSerName val="0"/>
          <c:showPercent val="0"/>
          <c:showBubbleSize val="0"/>
          <c:showLeaderLines val="1"/>
        </c:dLbls>
        <c:firstSliceAng val="0"/>
        <c:holeSize val="50"/>
      </c:doughnutChart>
    </c:plotArea>
    <c:legend>
      <c:legendPos val="r"/>
      <c:layout>
        <c:manualLayout>
          <c:xMode val="edge"/>
          <c:yMode val="edge"/>
          <c:x val="0.504869411028981"/>
          <c:y val="0.263752393183879"/>
          <c:w val="0.451966700200816"/>
          <c:h val="0.487625735230169"/>
        </c:manualLayout>
      </c:layout>
      <c:overlay val="0"/>
      <c:txPr>
        <a:bodyPr/>
        <a:lstStyle/>
        <a:p>
          <a:pPr>
            <a:spcBef>
              <a:spcPts val="0"/>
            </a:spcBef>
            <a:defRPr sz="600">
              <a:solidFill>
                <a:schemeClr val="bg1"/>
              </a:solidFill>
            </a:defRPr>
          </a:pPr>
          <a:endParaRPr lang="es-ES"/>
        </a:p>
      </c:txPr>
    </c:legend>
    <c:plotVisOnly val="1"/>
    <c:dispBlanksAs val="gap"/>
    <c:showDLblsOverMax val="0"/>
  </c:chart>
  <c:txPr>
    <a:bodyPr/>
    <a:lstStyle/>
    <a:p>
      <a:pPr>
        <a:defRPr sz="1800"/>
      </a:pPr>
      <a:endParaRPr lang="es-E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E5CE12"/>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78.0</c:v>
                </c:pt>
                <c:pt idx="1">
                  <c:v>22.0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52.0</c:v>
                </c:pt>
                <c:pt idx="1">
                  <c:v>48.0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62.0</c:v>
                </c:pt>
                <c:pt idx="1">
                  <c:v>38.0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barChart>
        <c:barDir val="col"/>
        <c:grouping val="clustered"/>
        <c:varyColors val="0"/>
        <c:ser>
          <c:idx val="0"/>
          <c:order val="0"/>
          <c:tx>
            <c:strRef>
              <c:f>Sheet1!$B$1</c:f>
              <c:strCache>
                <c:ptCount val="1"/>
                <c:pt idx="0">
                  <c:v>Series 1</c:v>
                </c:pt>
              </c:strCache>
            </c:strRef>
          </c:tx>
          <c:spPr>
            <a:noFill/>
          </c:spPr>
          <c:invertIfNegative val="0"/>
          <c:cat>
            <c:strRef>
              <c:f>Sheet1!$A$2</c:f>
              <c:strCache>
                <c:ptCount val="1"/>
                <c:pt idx="0">
                  <c:v>Alto interés en fútbol 2014</c:v>
                </c:pt>
              </c:strCache>
            </c:strRef>
          </c:cat>
          <c:val>
            <c:numRef>
              <c:f>Sheet1!$B$2</c:f>
              <c:numCache>
                <c:formatCode>0%</c:formatCode>
                <c:ptCount val="1"/>
                <c:pt idx="0">
                  <c:v>0.635</c:v>
                </c:pt>
              </c:numCache>
            </c:numRef>
          </c:val>
        </c:ser>
        <c:dLbls>
          <c:showLegendKey val="0"/>
          <c:showVal val="0"/>
          <c:showCatName val="0"/>
          <c:showSerName val="0"/>
          <c:showPercent val="0"/>
          <c:showBubbleSize val="0"/>
        </c:dLbls>
        <c:gapWidth val="150"/>
        <c:axId val="1929659000"/>
        <c:axId val="1929662296"/>
      </c:barChart>
      <c:catAx>
        <c:axId val="1929659000"/>
        <c:scaling>
          <c:orientation val="minMax"/>
        </c:scaling>
        <c:delete val="0"/>
        <c:axPos val="b"/>
        <c:numFmt formatCode="General" sourceLinked="0"/>
        <c:majorTickMark val="out"/>
        <c:minorTickMark val="none"/>
        <c:tickLblPos val="nextTo"/>
        <c:spPr>
          <a:ln>
            <a:solidFill>
              <a:srgbClr val="CDF060"/>
            </a:solidFill>
          </a:ln>
        </c:spPr>
        <c:txPr>
          <a:bodyPr/>
          <a:lstStyle/>
          <a:p>
            <a:pPr>
              <a:defRPr sz="700"/>
            </a:pPr>
            <a:endParaRPr lang="es-ES"/>
          </a:p>
        </c:txPr>
        <c:crossAx val="1929662296"/>
        <c:crosses val="autoZero"/>
        <c:auto val="1"/>
        <c:lblAlgn val="ctr"/>
        <c:lblOffset val="100"/>
        <c:noMultiLvlLbl val="0"/>
      </c:catAx>
      <c:valAx>
        <c:axId val="1929662296"/>
        <c:scaling>
          <c:orientation val="minMax"/>
        </c:scaling>
        <c:delete val="0"/>
        <c:axPos val="l"/>
        <c:majorGridlines>
          <c:spPr>
            <a:ln>
              <a:solidFill>
                <a:schemeClr val="accent1">
                  <a:lumMod val="60000"/>
                  <a:lumOff val="40000"/>
                </a:schemeClr>
              </a:solidFill>
            </a:ln>
          </c:spPr>
        </c:majorGridlines>
        <c:numFmt formatCode="0%" sourceLinked="1"/>
        <c:majorTickMark val="out"/>
        <c:minorTickMark val="none"/>
        <c:tickLblPos val="nextTo"/>
        <c:spPr>
          <a:ln>
            <a:solidFill>
              <a:srgbClr val="CDF060"/>
            </a:solidFill>
          </a:ln>
        </c:spPr>
        <c:txPr>
          <a:bodyPr/>
          <a:lstStyle/>
          <a:p>
            <a:pPr>
              <a:defRPr b="1"/>
            </a:pPr>
            <a:endParaRPr lang="es-ES"/>
          </a:p>
        </c:txPr>
        <c:crossAx val="1929659000"/>
        <c:crosses val="autoZero"/>
        <c:crossBetween val="between"/>
      </c:valAx>
    </c:plotArea>
    <c:plotVisOnly val="1"/>
    <c:dispBlanksAs val="gap"/>
    <c:showDLblsOverMax val="0"/>
  </c:chart>
  <c:txPr>
    <a:bodyPr/>
    <a:lstStyle/>
    <a:p>
      <a:pPr>
        <a:defRPr sz="900">
          <a:solidFill>
            <a:schemeClr val="bg1"/>
          </a:solidFill>
        </a:defRPr>
      </a:pPr>
      <a:endParaRPr lang="es-E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67.0</c:v>
                </c:pt>
                <c:pt idx="1">
                  <c:v>33.0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57.0</c:v>
                </c:pt>
                <c:pt idx="1">
                  <c:v>43.0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63.0</c:v>
                </c:pt>
                <c:pt idx="1">
                  <c:v>37.0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45.0</c:v>
                </c:pt>
                <c:pt idx="1">
                  <c:v>55.0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25.0</c:v>
                </c:pt>
                <c:pt idx="1">
                  <c:v>75.0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13.0</c:v>
                </c:pt>
                <c:pt idx="1">
                  <c:v>87.0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E5CE12"/>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98.0</c:v>
                </c:pt>
                <c:pt idx="1">
                  <c:v>2.0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31.0</c:v>
                </c:pt>
                <c:pt idx="1">
                  <c:v>69.0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c:spPr>
          </c:dPt>
          <c:dPt>
            <c:idx val="1"/>
            <c:bubble3D val="0"/>
            <c:spPr>
              <a:solidFill>
                <a:schemeClr val="accent6">
                  <a:lumMod val="75000"/>
                  <a:alpha val="69804"/>
                </a:schemeClr>
              </a:solidFill>
            </c:spPr>
          </c:dPt>
          <c:cat>
            <c:strRef>
              <c:f>Sheet1!$A$2:$A$3</c:f>
              <c:strCache>
                <c:ptCount val="2"/>
                <c:pt idx="0">
                  <c:v>1st Qtr</c:v>
                </c:pt>
                <c:pt idx="1">
                  <c:v>2nd Qtr</c:v>
                </c:pt>
              </c:strCache>
            </c:strRef>
          </c:cat>
          <c:val>
            <c:numRef>
              <c:f>Sheet1!$B$2:$B$3</c:f>
              <c:numCache>
                <c:formatCode>General</c:formatCode>
                <c:ptCount val="2"/>
                <c:pt idx="0">
                  <c:v>38.0</c:v>
                </c:pt>
                <c:pt idx="1">
                  <c:v>62.0</c:v>
                </c:pt>
              </c:numCache>
            </c:numRef>
          </c:val>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s-E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862345679012346"/>
          <c:y val="0.019590330706378"/>
          <c:w val="0.827530864197531"/>
          <c:h val="0.832485704457494"/>
        </c:manualLayout>
      </c:layout>
      <c:barChart>
        <c:barDir val="col"/>
        <c:grouping val="clustered"/>
        <c:varyColors val="0"/>
        <c:ser>
          <c:idx val="0"/>
          <c:order val="0"/>
          <c:tx>
            <c:strRef>
              <c:f>Sheet1!$B$1</c:f>
              <c:strCache>
                <c:ptCount val="1"/>
                <c:pt idx="0">
                  <c:v>Column1</c:v>
                </c:pt>
              </c:strCache>
            </c:strRef>
          </c:tx>
          <c:spPr>
            <a:solidFill>
              <a:schemeClr val="bg1">
                <a:lumMod val="85000"/>
              </a:schemeClr>
            </a:solidFill>
          </c:spPr>
          <c:invertIfNegative val="0"/>
          <c:dPt>
            <c:idx val="0"/>
            <c:invertIfNegative val="0"/>
            <c:bubble3D val="0"/>
            <c:spPr>
              <a:solidFill>
                <a:schemeClr val="accent1"/>
              </a:solidFill>
            </c:spPr>
          </c:dPt>
          <c:dPt>
            <c:idx val="1"/>
            <c:invertIfNegative val="0"/>
            <c:bubble3D val="0"/>
            <c:spPr>
              <a:solidFill>
                <a:schemeClr val="accent2"/>
              </a:solidFill>
            </c:spPr>
          </c:dPt>
          <c:dPt>
            <c:idx val="2"/>
            <c:invertIfNegative val="0"/>
            <c:bubble3D val="0"/>
            <c:spPr>
              <a:solidFill>
                <a:schemeClr val="accent3"/>
              </a:solidFill>
            </c:spPr>
          </c:dPt>
          <c:dPt>
            <c:idx val="3"/>
            <c:invertIfNegative val="0"/>
            <c:bubble3D val="0"/>
            <c:spPr>
              <a:solidFill>
                <a:schemeClr val="accent4"/>
              </a:solidFill>
            </c:spPr>
          </c:dPt>
          <c:dPt>
            <c:idx val="4"/>
            <c:invertIfNegative val="0"/>
            <c:bubble3D val="0"/>
            <c:spPr>
              <a:solidFill>
                <a:schemeClr val="accent5"/>
              </a:solidFill>
            </c:spPr>
          </c:dPt>
          <c:dLbls>
            <c:spPr>
              <a:noFill/>
              <a:ln>
                <a:noFill/>
              </a:ln>
              <a:effectLst/>
            </c:spPr>
            <c:txPr>
              <a:bodyPr rot="-5400000" vert="horz"/>
              <a:lstStyle/>
              <a:p>
                <a:pPr>
                  <a:defRPr sz="800" b="0">
                    <a:solidFill>
                      <a:schemeClr val="bg1"/>
                    </a:solidFill>
                    <a:latin typeface="+mj-lt"/>
                  </a:defRPr>
                </a:pPr>
                <a:endParaRPr lang="es-E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16-24 </c:v>
                </c:pt>
                <c:pt idx="1">
                  <c:v>24-34 </c:v>
                </c:pt>
                <c:pt idx="2">
                  <c:v>35-44 </c:v>
                </c:pt>
                <c:pt idx="3">
                  <c:v>45-54 </c:v>
                </c:pt>
                <c:pt idx="4">
                  <c:v>55+ </c:v>
                </c:pt>
              </c:strCache>
            </c:strRef>
          </c:cat>
          <c:val>
            <c:numRef>
              <c:f>Sheet1!$B$2:$B$6</c:f>
              <c:numCache>
                <c:formatCode>0%</c:formatCode>
                <c:ptCount val="5"/>
                <c:pt idx="0">
                  <c:v>0.085</c:v>
                </c:pt>
                <c:pt idx="1">
                  <c:v>0.244</c:v>
                </c:pt>
                <c:pt idx="2">
                  <c:v>0.285</c:v>
                </c:pt>
                <c:pt idx="3">
                  <c:v>0.22</c:v>
                </c:pt>
                <c:pt idx="4">
                  <c:v>0.17</c:v>
                </c:pt>
              </c:numCache>
            </c:numRef>
          </c:val>
        </c:ser>
        <c:dLbls>
          <c:showLegendKey val="0"/>
          <c:showVal val="0"/>
          <c:showCatName val="0"/>
          <c:showSerName val="0"/>
          <c:showPercent val="0"/>
          <c:showBubbleSize val="0"/>
        </c:dLbls>
        <c:gapWidth val="64"/>
        <c:axId val="1932223736"/>
        <c:axId val="1932220632"/>
      </c:barChart>
      <c:valAx>
        <c:axId val="1932220632"/>
        <c:scaling>
          <c:orientation val="minMax"/>
        </c:scaling>
        <c:delete val="1"/>
        <c:axPos val="l"/>
        <c:numFmt formatCode="0%" sourceLinked="1"/>
        <c:majorTickMark val="out"/>
        <c:minorTickMark val="none"/>
        <c:tickLblPos val="nextTo"/>
        <c:crossAx val="1932223736"/>
        <c:crosses val="autoZero"/>
        <c:crossBetween val="between"/>
      </c:valAx>
      <c:catAx>
        <c:axId val="1932223736"/>
        <c:scaling>
          <c:orientation val="minMax"/>
        </c:scaling>
        <c:delete val="0"/>
        <c:axPos val="b"/>
        <c:numFmt formatCode="General" sourceLinked="0"/>
        <c:majorTickMark val="out"/>
        <c:minorTickMark val="none"/>
        <c:tickLblPos val="nextTo"/>
        <c:spPr>
          <a:ln>
            <a:solidFill>
              <a:schemeClr val="bg1"/>
            </a:solidFill>
          </a:ln>
        </c:spPr>
        <c:txPr>
          <a:bodyPr/>
          <a:lstStyle/>
          <a:p>
            <a:pPr>
              <a:defRPr sz="500">
                <a:solidFill>
                  <a:schemeClr val="bg1"/>
                </a:solidFill>
              </a:defRPr>
            </a:pPr>
            <a:endParaRPr lang="es-ES"/>
          </a:p>
        </c:txPr>
        <c:crossAx val="1932220632"/>
        <c:crosses val="autoZero"/>
        <c:auto val="1"/>
        <c:lblAlgn val="ctr"/>
        <c:lblOffset val="100"/>
        <c:noMultiLvlLbl val="0"/>
      </c:catAx>
    </c:plotArea>
    <c:plotVisOnly val="1"/>
    <c:dispBlanksAs val="gap"/>
    <c:showDLblsOverMax val="0"/>
  </c:chart>
  <c:txPr>
    <a:bodyPr/>
    <a:lstStyle/>
    <a:p>
      <a:pPr>
        <a:defRPr sz="800">
          <a:solidFill>
            <a:schemeClr val="tx1"/>
          </a:solidFill>
        </a:defRPr>
      </a:pPr>
      <a:endParaRPr lang="es-E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Series 1</c:v>
                </c:pt>
              </c:strCache>
            </c:strRef>
          </c:tx>
          <c:spPr>
            <a:solidFill>
              <a:schemeClr val="bg1"/>
            </a:solidFill>
          </c:spPr>
          <c:invertIfNegative val="0"/>
          <c:cat>
            <c:strRef>
              <c:f>Sheet1!$A$2</c:f>
              <c:strCache>
                <c:ptCount val="1"/>
                <c:pt idx="0">
                  <c:v>Category 1</c:v>
                </c:pt>
              </c:strCache>
            </c:strRef>
          </c:cat>
          <c:val>
            <c:numRef>
              <c:f>Sheet1!$B$2</c:f>
              <c:numCache>
                <c:formatCode>General</c:formatCode>
                <c:ptCount val="1"/>
                <c:pt idx="0">
                  <c:v>67.0</c:v>
                </c:pt>
              </c:numCache>
            </c:numRef>
          </c:val>
        </c:ser>
        <c:ser>
          <c:idx val="1"/>
          <c:order val="1"/>
          <c:tx>
            <c:strRef>
              <c:f>Sheet1!$C$1</c:f>
              <c:strCache>
                <c:ptCount val="1"/>
                <c:pt idx="0">
                  <c:v>Series 2</c:v>
                </c:pt>
              </c:strCache>
            </c:strRef>
          </c:tx>
          <c:invertIfNegative val="0"/>
          <c:cat>
            <c:strRef>
              <c:f>Sheet1!$A$2</c:f>
              <c:strCache>
                <c:ptCount val="1"/>
                <c:pt idx="0">
                  <c:v>Category 1</c:v>
                </c:pt>
              </c:strCache>
            </c:strRef>
          </c:cat>
          <c:val>
            <c:numRef>
              <c:f>Sheet1!$C$2</c:f>
              <c:numCache>
                <c:formatCode>General</c:formatCode>
                <c:ptCount val="1"/>
                <c:pt idx="0">
                  <c:v>44.0</c:v>
                </c:pt>
              </c:numCache>
            </c:numRef>
          </c:val>
        </c:ser>
        <c:ser>
          <c:idx val="2"/>
          <c:order val="2"/>
          <c:tx>
            <c:strRef>
              <c:f>Sheet1!$D$1</c:f>
              <c:strCache>
                <c:ptCount val="1"/>
                <c:pt idx="0">
                  <c:v>Series 3</c:v>
                </c:pt>
              </c:strCache>
            </c:strRef>
          </c:tx>
          <c:invertIfNegative val="0"/>
          <c:cat>
            <c:strRef>
              <c:f>Sheet1!$A$2</c:f>
              <c:strCache>
                <c:ptCount val="1"/>
                <c:pt idx="0">
                  <c:v>Category 1</c:v>
                </c:pt>
              </c:strCache>
            </c:strRef>
          </c:cat>
          <c:val>
            <c:numRef>
              <c:f>Sheet1!$D$2</c:f>
              <c:numCache>
                <c:formatCode>General</c:formatCode>
                <c:ptCount val="1"/>
                <c:pt idx="0">
                  <c:v>69.0</c:v>
                </c:pt>
              </c:numCache>
            </c:numRef>
          </c:val>
        </c:ser>
        <c:ser>
          <c:idx val="3"/>
          <c:order val="3"/>
          <c:tx>
            <c:strRef>
              <c:f>Sheet1!$E$1</c:f>
              <c:strCache>
                <c:ptCount val="1"/>
                <c:pt idx="0">
                  <c:v>Series 4</c:v>
                </c:pt>
              </c:strCache>
            </c:strRef>
          </c:tx>
          <c:invertIfNegative val="0"/>
          <c:cat>
            <c:strRef>
              <c:f>Sheet1!$A$2</c:f>
              <c:strCache>
                <c:ptCount val="1"/>
                <c:pt idx="0">
                  <c:v>Category 1</c:v>
                </c:pt>
              </c:strCache>
            </c:strRef>
          </c:cat>
          <c:val>
            <c:numRef>
              <c:f>Sheet1!$E$2</c:f>
              <c:numCache>
                <c:formatCode>General</c:formatCode>
                <c:ptCount val="1"/>
                <c:pt idx="0">
                  <c:v>57.0</c:v>
                </c:pt>
              </c:numCache>
            </c:numRef>
          </c:val>
        </c:ser>
        <c:ser>
          <c:idx val="4"/>
          <c:order val="4"/>
          <c:tx>
            <c:strRef>
              <c:f>Sheet1!$F$1</c:f>
              <c:strCache>
                <c:ptCount val="1"/>
                <c:pt idx="0">
                  <c:v>Series 5</c:v>
                </c:pt>
              </c:strCache>
            </c:strRef>
          </c:tx>
          <c:invertIfNegative val="0"/>
          <c:cat>
            <c:strRef>
              <c:f>Sheet1!$A$2</c:f>
              <c:strCache>
                <c:ptCount val="1"/>
                <c:pt idx="0">
                  <c:v>Category 1</c:v>
                </c:pt>
              </c:strCache>
            </c:strRef>
          </c:cat>
          <c:val>
            <c:numRef>
              <c:f>Sheet1!$F$2</c:f>
              <c:numCache>
                <c:formatCode>General</c:formatCode>
                <c:ptCount val="1"/>
                <c:pt idx="0">
                  <c:v>19.0</c:v>
                </c:pt>
              </c:numCache>
            </c:numRef>
          </c:val>
        </c:ser>
        <c:dLbls>
          <c:showLegendKey val="0"/>
          <c:showVal val="0"/>
          <c:showCatName val="0"/>
          <c:showSerName val="0"/>
          <c:showPercent val="0"/>
          <c:showBubbleSize val="0"/>
        </c:dLbls>
        <c:gapWidth val="33"/>
        <c:overlap val="100"/>
        <c:axId val="1932332296"/>
        <c:axId val="1932335352"/>
      </c:barChart>
      <c:catAx>
        <c:axId val="1932332296"/>
        <c:scaling>
          <c:orientation val="minMax"/>
        </c:scaling>
        <c:delete val="1"/>
        <c:axPos val="l"/>
        <c:numFmt formatCode="General" sourceLinked="0"/>
        <c:majorTickMark val="out"/>
        <c:minorTickMark val="none"/>
        <c:tickLblPos val="nextTo"/>
        <c:crossAx val="1932335352"/>
        <c:crosses val="autoZero"/>
        <c:auto val="1"/>
        <c:lblAlgn val="ctr"/>
        <c:lblOffset val="100"/>
        <c:noMultiLvlLbl val="0"/>
      </c:catAx>
      <c:valAx>
        <c:axId val="1932335352"/>
        <c:scaling>
          <c:orientation val="minMax"/>
        </c:scaling>
        <c:delete val="1"/>
        <c:axPos val="b"/>
        <c:numFmt formatCode="0%" sourceLinked="1"/>
        <c:majorTickMark val="out"/>
        <c:minorTickMark val="none"/>
        <c:tickLblPos val="nextTo"/>
        <c:crossAx val="193233229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
          <c:y val="0.0824244712768123"/>
          <c:w val="1.0"/>
          <c:h val="0.835151057446376"/>
        </c:manualLayout>
      </c:layout>
      <c:barChart>
        <c:barDir val="bar"/>
        <c:grouping val="clustered"/>
        <c:varyColors val="0"/>
        <c:ser>
          <c:idx val="0"/>
          <c:order val="0"/>
          <c:tx>
            <c:strRef>
              <c:f>Sheet1!$B$1</c:f>
              <c:strCache>
                <c:ptCount val="1"/>
                <c:pt idx="0">
                  <c:v>Pre</c:v>
                </c:pt>
              </c:strCache>
            </c:strRef>
          </c:tx>
          <c:spPr>
            <a:solidFill>
              <a:srgbClr val="FFFFFF">
                <a:alpha val="80000"/>
              </a:srgbClr>
            </a:solidFill>
          </c:spPr>
          <c:invertIfNegative val="0"/>
          <c:dLbls>
            <c:dLbl>
              <c:idx val="0"/>
              <c:layout>
                <c:manualLayout>
                  <c:x val="-0.0125390116296866"/>
                  <c:y val="0.0"/>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0.0125390116296865"/>
                  <c:y val="0.0"/>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00940425872226484"/>
                  <c:y val="3.47259018826881E-17"/>
                </c:manualLayout>
              </c:layout>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0.0125390116296865"/>
                  <c:y val="0.0151532958716814"/>
                </c:manualLayout>
              </c:layout>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0.00795147584384236"/>
                  <c:y val="0.0149880215611899"/>
                </c:manualLayout>
              </c:layout>
              <c:showLegendKey val="0"/>
              <c:showVal val="1"/>
              <c:showCatName val="0"/>
              <c:showSerName val="0"/>
              <c:showPercent val="0"/>
              <c:showBubbleSize val="0"/>
              <c:extLst>
                <c:ext xmlns:c15="http://schemas.microsoft.com/office/drawing/2012/chart" uri="{CE6537A1-D6FC-4f65-9D91-7224C49458BB}">
                  <c15:layout/>
                </c:ext>
              </c:extLst>
            </c:dLbl>
            <c:dLbl>
              <c:idx val="5"/>
              <c:layout>
                <c:manualLayout>
                  <c:x val="-0.0156737446451632"/>
                  <c:y val="0.01498803753647"/>
                </c:manualLayout>
              </c:layout>
              <c:showLegendKey val="0"/>
              <c:showVal val="1"/>
              <c:showCatName val="0"/>
              <c:showSerName val="0"/>
              <c:showPercent val="0"/>
              <c:showBubbleSize val="0"/>
              <c:extLst>
                <c:ext xmlns:c15="http://schemas.microsoft.com/office/drawing/2012/chart" uri="{CE6537A1-D6FC-4f65-9D91-7224C49458BB}">
                  <c15:layout/>
                </c:ext>
              </c:extLst>
            </c:dLbl>
            <c:dLbl>
              <c:idx val="6"/>
              <c:layout>
                <c:manualLayout>
                  <c:x val="-0.0156736300716757"/>
                  <c:y val="0.0149868575154067"/>
                </c:manualLayout>
              </c:layout>
              <c:showLegendKey val="0"/>
              <c:showVal val="1"/>
              <c:showCatName val="0"/>
              <c:showSerName val="0"/>
              <c:showPercent val="0"/>
              <c:showBubbleSize val="0"/>
              <c:extLst>
                <c:ext xmlns:c15="http://schemas.microsoft.com/office/drawing/2012/chart" uri="{CE6537A1-D6FC-4f65-9D91-7224C49458BB}"/>
              </c:extLst>
            </c:dLbl>
            <c:dLbl>
              <c:idx val="7"/>
              <c:layout>
                <c:manualLayout>
                  <c:x val="-0.0125389040573406"/>
                  <c:y val="0.0224841213415659"/>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600">
                    <a:solidFill>
                      <a:schemeClr val="bg1"/>
                    </a:solidFill>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TV at home</c:v>
                </c:pt>
                <c:pt idx="1">
                  <c:v>Press</c:v>
                </c:pt>
                <c:pt idx="2">
                  <c:v>Radio</c:v>
                </c:pt>
                <c:pt idx="3">
                  <c:v>Facebook</c:v>
                </c:pt>
                <c:pt idx="4">
                  <c:v>Mobile</c:v>
                </c:pt>
                <c:pt idx="5">
                  <c:v>Twitter</c:v>
                </c:pt>
              </c:strCache>
            </c:strRef>
          </c:cat>
          <c:val>
            <c:numRef>
              <c:f>Sheet1!$B$2:$B$7</c:f>
              <c:numCache>
                <c:formatCode>0%</c:formatCode>
                <c:ptCount val="6"/>
                <c:pt idx="0">
                  <c:v>0.482</c:v>
                </c:pt>
                <c:pt idx="1">
                  <c:v>0.493</c:v>
                </c:pt>
                <c:pt idx="2">
                  <c:v>0.517</c:v>
                </c:pt>
                <c:pt idx="3">
                  <c:v>0.506</c:v>
                </c:pt>
                <c:pt idx="4">
                  <c:v>0.478</c:v>
                </c:pt>
                <c:pt idx="5">
                  <c:v>0.434</c:v>
                </c:pt>
              </c:numCache>
            </c:numRef>
          </c:val>
        </c:ser>
        <c:ser>
          <c:idx val="1"/>
          <c:order val="1"/>
          <c:tx>
            <c:strRef>
              <c:f>Sheet1!$C$1</c:f>
              <c:strCache>
                <c:ptCount val="1"/>
                <c:pt idx="0">
                  <c:v>Post</c:v>
                </c:pt>
              </c:strCache>
            </c:strRef>
          </c:tx>
          <c:invertIfNegative val="0"/>
          <c:dPt>
            <c:idx val="0"/>
            <c:invertIfNegative val="0"/>
            <c:bubble3D val="0"/>
            <c:spPr>
              <a:solidFill>
                <a:schemeClr val="tx2"/>
              </a:solidFill>
            </c:spPr>
          </c:dPt>
          <c:dPt>
            <c:idx val="1"/>
            <c:invertIfNegative val="0"/>
            <c:bubble3D val="0"/>
            <c:spPr>
              <a:solidFill>
                <a:srgbClr val="00B050"/>
              </a:solidFill>
            </c:spPr>
          </c:dPt>
          <c:dPt>
            <c:idx val="2"/>
            <c:invertIfNegative val="0"/>
            <c:bubble3D val="0"/>
            <c:spPr>
              <a:solidFill>
                <a:schemeClr val="accent1"/>
              </a:solidFill>
            </c:spPr>
          </c:dPt>
          <c:dPt>
            <c:idx val="3"/>
            <c:invertIfNegative val="0"/>
            <c:bubble3D val="0"/>
            <c:spPr>
              <a:solidFill>
                <a:schemeClr val="accent3"/>
              </a:solidFill>
            </c:spPr>
          </c:dPt>
          <c:dPt>
            <c:idx val="4"/>
            <c:invertIfNegative val="0"/>
            <c:bubble3D val="0"/>
            <c:spPr>
              <a:solidFill>
                <a:schemeClr val="accent4"/>
              </a:solidFill>
            </c:spPr>
          </c:dPt>
          <c:dPt>
            <c:idx val="5"/>
            <c:invertIfNegative val="0"/>
            <c:bubble3D val="0"/>
            <c:spPr>
              <a:solidFill>
                <a:schemeClr val="accent5"/>
              </a:solidFill>
            </c:spPr>
          </c:dPt>
          <c:dPt>
            <c:idx val="6"/>
            <c:invertIfNegative val="0"/>
            <c:bubble3D val="0"/>
            <c:spPr>
              <a:solidFill>
                <a:schemeClr val="accent6"/>
              </a:solidFill>
            </c:spPr>
          </c:dPt>
          <c:dPt>
            <c:idx val="7"/>
            <c:invertIfNegative val="0"/>
            <c:bubble3D val="0"/>
            <c:spPr>
              <a:solidFill>
                <a:srgbClr val="7030A0"/>
              </a:solidFill>
            </c:spPr>
          </c:dPt>
          <c:dPt>
            <c:idx val="8"/>
            <c:invertIfNegative val="0"/>
            <c:bubble3D val="0"/>
            <c:spPr>
              <a:solidFill>
                <a:schemeClr val="accent6">
                  <a:lumMod val="50000"/>
                </a:schemeClr>
              </a:solidFill>
            </c:spPr>
          </c:dPt>
          <c:dLbls>
            <c:dLbl>
              <c:idx val="2"/>
              <c:spPr/>
              <c:txPr>
                <a:bodyPr/>
                <a:lstStyle/>
                <a:p>
                  <a:pPr>
                    <a:defRPr sz="700">
                      <a:solidFill>
                        <a:schemeClr val="tx1"/>
                      </a:solidFill>
                      <a:latin typeface="+mj-lt"/>
                    </a:defRPr>
                  </a:pPr>
                  <a:endParaRPr lang="es-ES"/>
                </a:p>
              </c:txPr>
              <c:dLblPos val="inEnd"/>
              <c:showLegendKey val="0"/>
              <c:showVal val="1"/>
              <c:showCatName val="0"/>
              <c:showSerName val="0"/>
              <c:showPercent val="0"/>
              <c:showBubbleSize val="0"/>
            </c:dLbl>
            <c:dLbl>
              <c:idx val="3"/>
              <c:spPr/>
              <c:txPr>
                <a:bodyPr/>
                <a:lstStyle/>
                <a:p>
                  <a:pPr>
                    <a:defRPr sz="700">
                      <a:solidFill>
                        <a:schemeClr val="tx1"/>
                      </a:solidFill>
                      <a:latin typeface="+mj-lt"/>
                    </a:defRPr>
                  </a:pPr>
                  <a:endParaRPr lang="es-ES"/>
                </a:p>
              </c:txPr>
              <c:dLblPos val="inEnd"/>
              <c:showLegendKey val="0"/>
              <c:showVal val="1"/>
              <c:showCatName val="0"/>
              <c:showSerName val="0"/>
              <c:showPercent val="0"/>
              <c:showBubbleSize val="0"/>
            </c:dLbl>
            <c:dLbl>
              <c:idx val="5"/>
              <c:layout>
                <c:manualLayout>
                  <c:x val="-0.0711431006109989"/>
                  <c:y val="0.0"/>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manualLayout>
                  <c:x val="-0.0748864969797866"/>
                  <c:y val="5.90010531687991E-7"/>
                </c:manualLayout>
              </c:layout>
              <c:dLblPos val="outEnd"/>
              <c:showLegendKey val="0"/>
              <c:showVal val="1"/>
              <c:showCatName val="0"/>
              <c:showSerName val="0"/>
              <c:showPercent val="0"/>
              <c:showBubbleSize val="0"/>
              <c:extLst>
                <c:ext xmlns:c15="http://schemas.microsoft.com/office/drawing/2012/chart" uri="{CE6537A1-D6FC-4f65-9D91-7224C49458BB}"/>
              </c:extLst>
            </c:dLbl>
            <c:dLbl>
              <c:idx val="7"/>
              <c:layout>
                <c:manualLayout>
                  <c:x val="-0.0748864969797866"/>
                  <c:y val="0.0"/>
                </c:manualLayout>
              </c:layout>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700">
                    <a:solidFill>
                      <a:schemeClr val="bg1"/>
                    </a:solidFill>
                    <a:latin typeface="+mj-lt"/>
                  </a:defRPr>
                </a:pPr>
                <a:endParaRPr lang="es-ES"/>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Sheet1!$A$2:$A$7</c:f>
              <c:strCache>
                <c:ptCount val="6"/>
                <c:pt idx="0">
                  <c:v>TV at home</c:v>
                </c:pt>
                <c:pt idx="1">
                  <c:v>Press</c:v>
                </c:pt>
                <c:pt idx="2">
                  <c:v>Radio</c:v>
                </c:pt>
                <c:pt idx="3">
                  <c:v>Facebook</c:v>
                </c:pt>
                <c:pt idx="4">
                  <c:v>Mobile</c:v>
                </c:pt>
                <c:pt idx="5">
                  <c:v>Twitter</c:v>
                </c:pt>
              </c:strCache>
            </c:strRef>
          </c:cat>
          <c:val>
            <c:numRef>
              <c:f>Sheet1!$C$2:$C$7</c:f>
              <c:numCache>
                <c:formatCode>0%</c:formatCode>
                <c:ptCount val="6"/>
                <c:pt idx="0">
                  <c:v>0.42</c:v>
                </c:pt>
                <c:pt idx="1">
                  <c:v>0.434</c:v>
                </c:pt>
                <c:pt idx="2">
                  <c:v>0.444</c:v>
                </c:pt>
                <c:pt idx="3">
                  <c:v>0.428</c:v>
                </c:pt>
                <c:pt idx="4">
                  <c:v>0.477</c:v>
                </c:pt>
                <c:pt idx="5">
                  <c:v>0.422</c:v>
                </c:pt>
              </c:numCache>
            </c:numRef>
          </c:val>
        </c:ser>
        <c:dLbls>
          <c:showLegendKey val="0"/>
          <c:showVal val="0"/>
          <c:showCatName val="0"/>
          <c:showSerName val="0"/>
          <c:showPercent val="0"/>
          <c:showBubbleSize val="0"/>
        </c:dLbls>
        <c:gapWidth val="32"/>
        <c:overlap val="40"/>
        <c:axId val="1932389768"/>
        <c:axId val="1932392808"/>
      </c:barChart>
      <c:catAx>
        <c:axId val="1932389768"/>
        <c:scaling>
          <c:orientation val="maxMin"/>
        </c:scaling>
        <c:delete val="1"/>
        <c:axPos val="l"/>
        <c:numFmt formatCode="General" sourceLinked="0"/>
        <c:majorTickMark val="out"/>
        <c:minorTickMark val="none"/>
        <c:tickLblPos val="nextTo"/>
        <c:crossAx val="1932392808"/>
        <c:crosses val="autoZero"/>
        <c:auto val="1"/>
        <c:lblAlgn val="ctr"/>
        <c:lblOffset val="100"/>
        <c:noMultiLvlLbl val="0"/>
      </c:catAx>
      <c:valAx>
        <c:axId val="1932392808"/>
        <c:scaling>
          <c:orientation val="minMax"/>
        </c:scaling>
        <c:delete val="1"/>
        <c:axPos val="t"/>
        <c:numFmt formatCode="0%" sourceLinked="1"/>
        <c:majorTickMark val="out"/>
        <c:minorTickMark val="none"/>
        <c:tickLblPos val="nextTo"/>
        <c:crossAx val="193238976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0.10880829015544</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0.0906735751295337</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0.0906735751295337</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0.235751295336788</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0.134715025906736</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0.0958549222797928</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0.0932642487046632</c:v>
                </c:pt>
              </c:numCache>
            </c:numRef>
          </c:val>
        </c:ser>
        <c:ser>
          <c:idx val="7"/>
          <c:order val="7"/>
          <c:tx>
            <c:strRef>
              <c:f>Sheet1!$I$1</c:f>
              <c:strCache>
                <c:ptCount val="1"/>
                <c:pt idx="0">
                  <c:v>Series 8</c:v>
                </c:pt>
              </c:strCache>
            </c:strRef>
          </c:tx>
          <c:spPr>
            <a:solidFill>
              <a:schemeClr val="bg1">
                <a:lumMod val="65000"/>
              </a:schemeClr>
            </a:solidFill>
          </c:spPr>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0.150259067357513</c:v>
                </c:pt>
              </c:numCache>
            </c:numRef>
          </c:val>
        </c:ser>
        <c:dLbls>
          <c:showLegendKey val="0"/>
          <c:showVal val="0"/>
          <c:showCatName val="0"/>
          <c:showSerName val="0"/>
          <c:showPercent val="0"/>
          <c:showBubbleSize val="0"/>
        </c:dLbls>
        <c:gapWidth val="0"/>
        <c:overlap val="100"/>
        <c:axId val="1931773512"/>
        <c:axId val="1931770040"/>
      </c:barChart>
      <c:catAx>
        <c:axId val="1931773512"/>
        <c:scaling>
          <c:orientation val="minMax"/>
        </c:scaling>
        <c:delete val="1"/>
        <c:axPos val="l"/>
        <c:numFmt formatCode="General" sourceLinked="0"/>
        <c:majorTickMark val="out"/>
        <c:minorTickMark val="none"/>
        <c:tickLblPos val="nextTo"/>
        <c:crossAx val="1931770040"/>
        <c:crosses val="autoZero"/>
        <c:auto val="1"/>
        <c:lblAlgn val="ctr"/>
        <c:lblOffset val="100"/>
        <c:noMultiLvlLbl val="0"/>
      </c:catAx>
      <c:valAx>
        <c:axId val="1931770040"/>
        <c:scaling>
          <c:orientation val="minMax"/>
        </c:scaling>
        <c:delete val="1"/>
        <c:axPos val="b"/>
        <c:numFmt formatCode="0%" sourceLinked="1"/>
        <c:majorTickMark val="out"/>
        <c:minorTickMark val="none"/>
        <c:tickLblPos val="nextTo"/>
        <c:crossAx val="1931773512"/>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bg1"/>
            </a:solidFill>
          </c:spPr>
          <c:dPt>
            <c:idx val="1"/>
            <c:bubble3D val="0"/>
            <c:spPr>
              <a:solidFill>
                <a:schemeClr val="accent6">
                  <a:lumMod val="40000"/>
                  <a:lumOff val="60000"/>
                </a:schemeClr>
              </a:solidFill>
            </c:spPr>
          </c:dPt>
          <c:cat>
            <c:strRef>
              <c:f>Sheet1!$A$2:$A$3</c:f>
              <c:strCache>
                <c:ptCount val="2"/>
                <c:pt idx="0">
                  <c:v>1st Qtr</c:v>
                </c:pt>
                <c:pt idx="1">
                  <c:v>2nd Qtr</c:v>
                </c:pt>
              </c:strCache>
            </c:strRef>
          </c:cat>
          <c:val>
            <c:numRef>
              <c:f>Sheet1!$B$2:$B$3</c:f>
              <c:numCache>
                <c:formatCode>General</c:formatCode>
                <c:ptCount val="2"/>
                <c:pt idx="0">
                  <c:v>53.0</c:v>
                </c:pt>
                <c:pt idx="1">
                  <c:v>47.0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s-ES"/>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0.12158956109134</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0.0954922894424674</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0.110320284697509</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0.204033214709371</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0.174377224199288</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0.113879003558719</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0.113879003558719</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0.066429418742586</c:v>
                </c:pt>
              </c:numCache>
            </c:numRef>
          </c:val>
        </c:ser>
        <c:dLbls>
          <c:showLegendKey val="0"/>
          <c:showVal val="0"/>
          <c:showCatName val="0"/>
          <c:showSerName val="0"/>
          <c:showPercent val="0"/>
          <c:showBubbleSize val="0"/>
        </c:dLbls>
        <c:gapWidth val="0"/>
        <c:overlap val="100"/>
        <c:axId val="1926301224"/>
        <c:axId val="1926304648"/>
      </c:barChart>
      <c:catAx>
        <c:axId val="1926301224"/>
        <c:scaling>
          <c:orientation val="minMax"/>
        </c:scaling>
        <c:delete val="1"/>
        <c:axPos val="l"/>
        <c:numFmt formatCode="General" sourceLinked="0"/>
        <c:majorTickMark val="out"/>
        <c:minorTickMark val="none"/>
        <c:tickLblPos val="nextTo"/>
        <c:crossAx val="1926304648"/>
        <c:crosses val="autoZero"/>
        <c:auto val="1"/>
        <c:lblAlgn val="ctr"/>
        <c:lblOffset val="100"/>
        <c:noMultiLvlLbl val="0"/>
      </c:catAx>
      <c:valAx>
        <c:axId val="1926304648"/>
        <c:scaling>
          <c:orientation val="minMax"/>
        </c:scaling>
        <c:delete val="1"/>
        <c:axPos val="b"/>
        <c:numFmt formatCode="0%" sourceLinked="1"/>
        <c:majorTickMark val="out"/>
        <c:minorTickMark val="none"/>
        <c:tickLblPos val="nextTo"/>
        <c:crossAx val="1926301224"/>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0.223347230494342</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0.0952948183442526</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0.0619416319237641</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0.1697438951757</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0.14353782013103</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0.137581893984515</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0.0964860035735557</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0.072066706372841</c:v>
                </c:pt>
              </c:numCache>
            </c:numRef>
          </c:val>
        </c:ser>
        <c:dLbls>
          <c:showLegendKey val="0"/>
          <c:showVal val="0"/>
          <c:showCatName val="0"/>
          <c:showSerName val="0"/>
          <c:showPercent val="0"/>
          <c:showBubbleSize val="0"/>
        </c:dLbls>
        <c:gapWidth val="0"/>
        <c:overlap val="100"/>
        <c:axId val="1929190200"/>
        <c:axId val="1929193240"/>
      </c:barChart>
      <c:catAx>
        <c:axId val="1929190200"/>
        <c:scaling>
          <c:orientation val="minMax"/>
        </c:scaling>
        <c:delete val="1"/>
        <c:axPos val="l"/>
        <c:numFmt formatCode="General" sourceLinked="0"/>
        <c:majorTickMark val="out"/>
        <c:minorTickMark val="none"/>
        <c:tickLblPos val="nextTo"/>
        <c:crossAx val="1929193240"/>
        <c:crosses val="autoZero"/>
        <c:auto val="1"/>
        <c:lblAlgn val="ctr"/>
        <c:lblOffset val="100"/>
        <c:noMultiLvlLbl val="0"/>
      </c:catAx>
      <c:valAx>
        <c:axId val="1929193240"/>
        <c:scaling>
          <c:orientation val="minMax"/>
        </c:scaling>
        <c:delete val="1"/>
        <c:axPos val="b"/>
        <c:numFmt formatCode="0%" sourceLinked="1"/>
        <c:majorTickMark val="out"/>
        <c:minorTickMark val="none"/>
        <c:tickLblPos val="nextTo"/>
        <c:crossAx val="1929190200"/>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chemeClr val="accent1">
                <a:lumMod val="75000"/>
              </a:schemeClr>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0.133397312859885</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0.0978886756238004</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0.112763915547025</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0.2010556621881</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0.167946257197697</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0.113723608445298</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0.112763915547025</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0.0604606525911708</c:v>
                </c:pt>
              </c:numCache>
            </c:numRef>
          </c:val>
        </c:ser>
        <c:dLbls>
          <c:showLegendKey val="0"/>
          <c:showVal val="0"/>
          <c:showCatName val="0"/>
          <c:showSerName val="0"/>
          <c:showPercent val="0"/>
          <c:showBubbleSize val="0"/>
        </c:dLbls>
        <c:gapWidth val="0"/>
        <c:overlap val="100"/>
        <c:axId val="1929268184"/>
        <c:axId val="1929271224"/>
      </c:barChart>
      <c:catAx>
        <c:axId val="1929268184"/>
        <c:scaling>
          <c:orientation val="minMax"/>
        </c:scaling>
        <c:delete val="1"/>
        <c:axPos val="l"/>
        <c:numFmt formatCode="General" sourceLinked="0"/>
        <c:majorTickMark val="out"/>
        <c:minorTickMark val="none"/>
        <c:tickLblPos val="nextTo"/>
        <c:crossAx val="1929271224"/>
        <c:crosses val="autoZero"/>
        <c:auto val="1"/>
        <c:lblAlgn val="ctr"/>
        <c:lblOffset val="100"/>
        <c:noMultiLvlLbl val="0"/>
      </c:catAx>
      <c:valAx>
        <c:axId val="1929271224"/>
        <c:scaling>
          <c:orientation val="minMax"/>
        </c:scaling>
        <c:delete val="1"/>
        <c:axPos val="b"/>
        <c:numFmt formatCode="0%" sourceLinked="1"/>
        <c:majorTickMark val="out"/>
        <c:minorTickMark val="none"/>
        <c:tickLblPos val="nextTo"/>
        <c:crossAx val="1929268184"/>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00287648483322"/>
          <c:y val="0.192200537941377"/>
          <c:w val="0.863505614325763"/>
          <c:h val="0.615598924117246"/>
        </c:manualLayout>
      </c:layout>
      <c:barChart>
        <c:barDir val="bar"/>
        <c:grouping val="stacked"/>
        <c:varyColors val="0"/>
        <c:ser>
          <c:idx val="0"/>
          <c:order val="0"/>
          <c:tx>
            <c:strRef>
              <c:f>Sheet1!$B$1</c:f>
              <c:strCache>
                <c:ptCount val="1"/>
                <c:pt idx="0">
                  <c:v>Series 1</c:v>
                </c:pt>
              </c:strCache>
            </c:strRef>
          </c:tx>
          <c:spPr>
            <a:solidFill>
              <a:srgbClr val="75960E"/>
            </a:solidFill>
          </c:spPr>
          <c:invertIfNegative val="0"/>
          <c:dPt>
            <c:idx val="1"/>
            <c:invertIfNegative val="0"/>
            <c:bubble3D val="0"/>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Sheet1!$B$2</c:f>
              <c:numCache>
                <c:formatCode>0%</c:formatCode>
                <c:ptCount val="1"/>
                <c:pt idx="0">
                  <c:v>0.123987034035656</c:v>
                </c:pt>
              </c:numCache>
            </c:numRef>
          </c:val>
        </c:ser>
        <c:ser>
          <c:idx val="1"/>
          <c:order val="1"/>
          <c:tx>
            <c:strRef>
              <c:f>Sheet1!$C$1</c:f>
              <c:strCache>
                <c:ptCount val="1"/>
                <c:pt idx="0">
                  <c:v>Series 2</c:v>
                </c:pt>
              </c:strCache>
            </c:strRef>
          </c:tx>
          <c:invertIfNegative val="0"/>
          <c:dPt>
            <c:idx val="1"/>
            <c:invertIfNegative val="0"/>
            <c:bubble3D val="0"/>
            <c:spPr>
              <a:solidFill>
                <a:schemeClr val="accent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Sheet1!$C$2</c:f>
              <c:numCache>
                <c:formatCode>0%</c:formatCode>
                <c:ptCount val="1"/>
                <c:pt idx="0">
                  <c:v>0.132090761750405</c:v>
                </c:pt>
              </c:numCache>
            </c:numRef>
          </c:val>
        </c:ser>
        <c:ser>
          <c:idx val="2"/>
          <c:order val="2"/>
          <c:tx>
            <c:strRef>
              <c:f>Sheet1!$D$1</c:f>
              <c:strCache>
                <c:ptCount val="1"/>
                <c:pt idx="0">
                  <c:v>Series 3</c:v>
                </c:pt>
              </c:strCache>
            </c:strRef>
          </c:tx>
          <c:invertIfNegative val="0"/>
          <c:dPt>
            <c:idx val="1"/>
            <c:invertIfNegative val="0"/>
            <c:bubble3D val="0"/>
            <c:spPr>
              <a:solidFill>
                <a:schemeClr val="accent3"/>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Sheet1!$D$2</c:f>
              <c:numCache>
                <c:formatCode>0%</c:formatCode>
                <c:ptCount val="1"/>
                <c:pt idx="0">
                  <c:v>0.103727714748784</c:v>
                </c:pt>
              </c:numCache>
            </c:numRef>
          </c:val>
        </c:ser>
        <c:ser>
          <c:idx val="3"/>
          <c:order val="3"/>
          <c:tx>
            <c:strRef>
              <c:f>Sheet1!$E$1</c:f>
              <c:strCache>
                <c:ptCount val="1"/>
                <c:pt idx="0">
                  <c:v>Series 4</c:v>
                </c:pt>
              </c:strCache>
            </c:strRef>
          </c:tx>
          <c:invertIfNegative val="0"/>
          <c:dPt>
            <c:idx val="1"/>
            <c:invertIfNegative val="0"/>
            <c:bubble3D val="0"/>
            <c:spPr>
              <a:solidFill>
                <a:schemeClr val="accent4"/>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Sheet1!$E$2</c:f>
              <c:numCache>
                <c:formatCode>0%</c:formatCode>
                <c:ptCount val="1"/>
                <c:pt idx="0">
                  <c:v>0.193679092382496</c:v>
                </c:pt>
              </c:numCache>
            </c:numRef>
          </c:val>
        </c:ser>
        <c:ser>
          <c:idx val="4"/>
          <c:order val="4"/>
          <c:tx>
            <c:strRef>
              <c:f>Sheet1!$F$1</c:f>
              <c:strCache>
                <c:ptCount val="1"/>
                <c:pt idx="0">
                  <c:v>Series 5</c:v>
                </c:pt>
              </c:strCache>
            </c:strRef>
          </c:tx>
          <c:invertIfNegative val="0"/>
          <c:dPt>
            <c:idx val="1"/>
            <c:invertIfNegative val="0"/>
            <c:bubble3D val="0"/>
            <c:spPr>
              <a:solidFill>
                <a:schemeClr val="accent5"/>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Sheet1!$F$2</c:f>
              <c:numCache>
                <c:formatCode>0%</c:formatCode>
                <c:ptCount val="1"/>
                <c:pt idx="0">
                  <c:v>0.166936790923825</c:v>
                </c:pt>
              </c:numCache>
            </c:numRef>
          </c:val>
        </c:ser>
        <c:ser>
          <c:idx val="5"/>
          <c:order val="5"/>
          <c:tx>
            <c:strRef>
              <c:f>Sheet1!$G$1</c:f>
              <c:strCache>
                <c:ptCount val="1"/>
                <c:pt idx="0">
                  <c:v>Series 6</c:v>
                </c:pt>
              </c:strCache>
            </c:strRef>
          </c:tx>
          <c:invertIfNegative val="0"/>
          <c:dPt>
            <c:idx val="1"/>
            <c:invertIfNegative val="0"/>
            <c:bubble3D val="0"/>
            <c:spPr>
              <a:solidFill>
                <a:schemeClr val="accent6"/>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Sheet1!$G$2</c:f>
              <c:numCache>
                <c:formatCode>0%</c:formatCode>
                <c:ptCount val="1"/>
                <c:pt idx="0">
                  <c:v>0.113452188006483</c:v>
                </c:pt>
              </c:numCache>
            </c:numRef>
          </c:val>
        </c:ser>
        <c:ser>
          <c:idx val="6"/>
          <c:order val="6"/>
          <c:tx>
            <c:strRef>
              <c:f>Sheet1!$H$1</c:f>
              <c:strCache>
                <c:ptCount val="1"/>
                <c:pt idx="0">
                  <c:v>Series 7</c:v>
                </c:pt>
              </c:strCache>
            </c:strRef>
          </c:tx>
          <c:invertIfNegative val="0"/>
          <c:dPt>
            <c:idx val="0"/>
            <c:invertIfNegative val="0"/>
            <c:bubble3D val="0"/>
            <c:spPr>
              <a:solidFill>
                <a:schemeClr val="tx2"/>
              </a:solidFill>
            </c:spPr>
          </c:dPt>
          <c:dPt>
            <c:idx val="1"/>
            <c:invertIfNegative val="0"/>
            <c:bubble3D val="0"/>
            <c:spPr>
              <a:solidFill>
                <a:schemeClr val="tx2"/>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Sheet1!$H$2</c:f>
              <c:numCache>
                <c:formatCode>0%</c:formatCode>
                <c:ptCount val="1"/>
                <c:pt idx="0">
                  <c:v>0.115883306320908</c:v>
                </c:pt>
              </c:numCache>
            </c:numRef>
          </c:val>
        </c:ser>
        <c:ser>
          <c:idx val="7"/>
          <c:order val="7"/>
          <c:tx>
            <c:strRef>
              <c:f>Sheet1!$I$1</c:f>
              <c:strCache>
                <c:ptCount val="1"/>
                <c:pt idx="0">
                  <c:v>Series 8</c:v>
                </c:pt>
              </c:strCache>
            </c:strRef>
          </c:tx>
          <c:invertIfNegative val="0"/>
          <c:dPt>
            <c:idx val="0"/>
            <c:invertIfNegative val="0"/>
            <c:bubble3D val="0"/>
            <c:spPr>
              <a:solidFill>
                <a:schemeClr val="tx2">
                  <a:lumMod val="60000"/>
                  <a:lumOff val="40000"/>
                </a:schemeClr>
              </a:solidFill>
            </c:spPr>
          </c:dPt>
          <c:dPt>
            <c:idx val="1"/>
            <c:invertIfNegative val="0"/>
            <c:bubble3D val="0"/>
            <c:spPr>
              <a:solidFill>
                <a:schemeClr val="tx2">
                  <a:lumMod val="60000"/>
                  <a:lumOff val="40000"/>
                </a:schemeClr>
              </a:solidFill>
            </c:spPr>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Category 2</c:v>
                </c:pt>
              </c:strCache>
            </c:strRef>
          </c:cat>
          <c:val>
            <c:numRef>
              <c:f>Sheet1!$I$2</c:f>
              <c:numCache>
                <c:formatCode>0%</c:formatCode>
                <c:ptCount val="1"/>
                <c:pt idx="0">
                  <c:v>0.0502431118314425</c:v>
                </c:pt>
              </c:numCache>
            </c:numRef>
          </c:val>
        </c:ser>
        <c:dLbls>
          <c:showLegendKey val="0"/>
          <c:showVal val="0"/>
          <c:showCatName val="0"/>
          <c:showSerName val="0"/>
          <c:showPercent val="0"/>
          <c:showBubbleSize val="0"/>
        </c:dLbls>
        <c:gapWidth val="0"/>
        <c:overlap val="100"/>
        <c:axId val="1929347880"/>
        <c:axId val="1929350920"/>
      </c:barChart>
      <c:catAx>
        <c:axId val="1929347880"/>
        <c:scaling>
          <c:orientation val="minMax"/>
        </c:scaling>
        <c:delete val="1"/>
        <c:axPos val="l"/>
        <c:numFmt formatCode="General" sourceLinked="0"/>
        <c:majorTickMark val="out"/>
        <c:minorTickMark val="none"/>
        <c:tickLblPos val="nextTo"/>
        <c:crossAx val="1929350920"/>
        <c:crosses val="autoZero"/>
        <c:auto val="1"/>
        <c:lblAlgn val="ctr"/>
        <c:lblOffset val="100"/>
        <c:noMultiLvlLbl val="0"/>
      </c:catAx>
      <c:valAx>
        <c:axId val="1929350920"/>
        <c:scaling>
          <c:orientation val="minMax"/>
        </c:scaling>
        <c:delete val="1"/>
        <c:axPos val="b"/>
        <c:numFmt formatCode="0%" sourceLinked="1"/>
        <c:majorTickMark val="out"/>
        <c:minorTickMark val="none"/>
        <c:tickLblPos val="nextTo"/>
        <c:crossAx val="1929347880"/>
        <c:crosses val="autoZero"/>
        <c:crossBetween val="between"/>
      </c:valAx>
    </c:plotArea>
    <c:plotVisOnly val="1"/>
    <c:dispBlanksAs val="gap"/>
    <c:showDLblsOverMax val="0"/>
  </c:chart>
  <c:txPr>
    <a:bodyPr/>
    <a:lstStyle/>
    <a:p>
      <a:pPr>
        <a:defRPr sz="500">
          <a:solidFill>
            <a:schemeClr val="bg1"/>
          </a:solidFill>
        </a:defRPr>
      </a:pPr>
      <a:endParaRPr lang="es-E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0.075</c:v>
                </c:pt>
                <c:pt idx="1">
                  <c:v>0.346</c:v>
                </c:pt>
                <c:pt idx="2">
                  <c:v>0.325</c:v>
                </c:pt>
                <c:pt idx="3">
                  <c:v>0.757</c:v>
                </c:pt>
              </c:numCache>
            </c:numRef>
          </c:val>
        </c:ser>
        <c:dLbls>
          <c:showLegendKey val="0"/>
          <c:showVal val="0"/>
          <c:showCatName val="0"/>
          <c:showSerName val="0"/>
          <c:showPercent val="0"/>
          <c:showBubbleSize val="0"/>
        </c:dLbls>
        <c:gapWidth val="14"/>
        <c:axId val="1932786952"/>
        <c:axId val="1932783816"/>
      </c:barChart>
      <c:catAx>
        <c:axId val="1932786952"/>
        <c:scaling>
          <c:orientation val="minMax"/>
        </c:scaling>
        <c:delete val="1"/>
        <c:axPos val="b"/>
        <c:majorTickMark val="out"/>
        <c:minorTickMark val="none"/>
        <c:tickLblPos val="nextTo"/>
        <c:crossAx val="1932783816"/>
        <c:crosses val="autoZero"/>
        <c:auto val="1"/>
        <c:lblAlgn val="ctr"/>
        <c:lblOffset val="100"/>
        <c:noMultiLvlLbl val="0"/>
      </c:catAx>
      <c:valAx>
        <c:axId val="1932783816"/>
        <c:scaling>
          <c:orientation val="minMax"/>
          <c:max val="0.9"/>
          <c:min val="0.0"/>
        </c:scaling>
        <c:delete val="1"/>
        <c:axPos val="l"/>
        <c:numFmt formatCode="0%" sourceLinked="1"/>
        <c:majorTickMark val="out"/>
        <c:minorTickMark val="none"/>
        <c:tickLblPos val="nextTo"/>
        <c:crossAx val="193278695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0.287</c:v>
                </c:pt>
                <c:pt idx="1">
                  <c:v>0.673</c:v>
                </c:pt>
                <c:pt idx="2">
                  <c:v>0.355</c:v>
                </c:pt>
                <c:pt idx="3">
                  <c:v>0.391</c:v>
                </c:pt>
              </c:numCache>
            </c:numRef>
          </c:val>
        </c:ser>
        <c:dLbls>
          <c:showLegendKey val="0"/>
          <c:showVal val="0"/>
          <c:showCatName val="0"/>
          <c:showSerName val="0"/>
          <c:showPercent val="0"/>
          <c:showBubbleSize val="0"/>
        </c:dLbls>
        <c:gapWidth val="14"/>
        <c:axId val="1932774792"/>
        <c:axId val="1932771656"/>
      </c:barChart>
      <c:catAx>
        <c:axId val="1932774792"/>
        <c:scaling>
          <c:orientation val="minMax"/>
        </c:scaling>
        <c:delete val="1"/>
        <c:axPos val="b"/>
        <c:majorTickMark val="out"/>
        <c:minorTickMark val="none"/>
        <c:tickLblPos val="nextTo"/>
        <c:crossAx val="1932771656"/>
        <c:crosses val="autoZero"/>
        <c:auto val="1"/>
        <c:lblAlgn val="ctr"/>
        <c:lblOffset val="100"/>
        <c:noMultiLvlLbl val="0"/>
      </c:catAx>
      <c:valAx>
        <c:axId val="1932771656"/>
        <c:scaling>
          <c:orientation val="minMax"/>
          <c:max val="0.9"/>
          <c:min val="0.0"/>
        </c:scaling>
        <c:delete val="1"/>
        <c:axPos val="l"/>
        <c:numFmt formatCode="0%" sourceLinked="1"/>
        <c:majorTickMark val="out"/>
        <c:minorTickMark val="none"/>
        <c:tickLblPos val="nextTo"/>
        <c:crossAx val="193277479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0.079</c:v>
                </c:pt>
                <c:pt idx="1">
                  <c:v>0.254</c:v>
                </c:pt>
                <c:pt idx="2">
                  <c:v>0.302</c:v>
                </c:pt>
                <c:pt idx="3">
                  <c:v>0.623</c:v>
                </c:pt>
              </c:numCache>
            </c:numRef>
          </c:val>
        </c:ser>
        <c:dLbls>
          <c:showLegendKey val="0"/>
          <c:showVal val="0"/>
          <c:showCatName val="0"/>
          <c:showSerName val="0"/>
          <c:showPercent val="0"/>
          <c:showBubbleSize val="0"/>
        </c:dLbls>
        <c:gapWidth val="14"/>
        <c:axId val="1932729960"/>
        <c:axId val="1932726824"/>
      </c:barChart>
      <c:catAx>
        <c:axId val="1932729960"/>
        <c:scaling>
          <c:orientation val="minMax"/>
        </c:scaling>
        <c:delete val="1"/>
        <c:axPos val="b"/>
        <c:majorTickMark val="out"/>
        <c:minorTickMark val="none"/>
        <c:tickLblPos val="nextTo"/>
        <c:crossAx val="1932726824"/>
        <c:crosses val="autoZero"/>
        <c:auto val="1"/>
        <c:lblAlgn val="ctr"/>
        <c:lblOffset val="100"/>
        <c:noMultiLvlLbl val="0"/>
      </c:catAx>
      <c:valAx>
        <c:axId val="1932726824"/>
        <c:scaling>
          <c:orientation val="minMax"/>
          <c:max val="0.9"/>
          <c:min val="0.0"/>
        </c:scaling>
        <c:delete val="1"/>
        <c:axPos val="l"/>
        <c:numFmt formatCode="0%" sourceLinked="1"/>
        <c:majorTickMark val="out"/>
        <c:minorTickMark val="none"/>
        <c:tickLblPos val="nextTo"/>
        <c:crossAx val="1932729960"/>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0.023</c:v>
                </c:pt>
                <c:pt idx="1">
                  <c:v>0.151</c:v>
                </c:pt>
                <c:pt idx="2">
                  <c:v>0.225</c:v>
                </c:pt>
                <c:pt idx="3">
                  <c:v>0.621</c:v>
                </c:pt>
              </c:numCache>
            </c:numRef>
          </c:val>
        </c:ser>
        <c:dLbls>
          <c:showLegendKey val="0"/>
          <c:showVal val="0"/>
          <c:showCatName val="0"/>
          <c:showSerName val="0"/>
          <c:showPercent val="0"/>
          <c:showBubbleSize val="0"/>
        </c:dLbls>
        <c:gapWidth val="14"/>
        <c:axId val="1931378936"/>
        <c:axId val="1931382056"/>
      </c:barChart>
      <c:catAx>
        <c:axId val="1931378936"/>
        <c:scaling>
          <c:orientation val="minMax"/>
        </c:scaling>
        <c:delete val="1"/>
        <c:axPos val="b"/>
        <c:majorTickMark val="out"/>
        <c:minorTickMark val="none"/>
        <c:tickLblPos val="nextTo"/>
        <c:crossAx val="1931382056"/>
        <c:crosses val="autoZero"/>
        <c:auto val="1"/>
        <c:lblAlgn val="ctr"/>
        <c:lblOffset val="100"/>
        <c:noMultiLvlLbl val="0"/>
      </c:catAx>
      <c:valAx>
        <c:axId val="1931382056"/>
        <c:scaling>
          <c:orientation val="minMax"/>
          <c:max val="0.9"/>
          <c:min val="0.0"/>
        </c:scaling>
        <c:delete val="1"/>
        <c:axPos val="l"/>
        <c:numFmt formatCode="0%" sourceLinked="1"/>
        <c:majorTickMark val="out"/>
        <c:minorTickMark val="none"/>
        <c:tickLblPos val="nextTo"/>
        <c:crossAx val="1931378936"/>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0.017</c:v>
                </c:pt>
                <c:pt idx="1">
                  <c:v>0.166</c:v>
                </c:pt>
                <c:pt idx="2">
                  <c:v>0.261</c:v>
                </c:pt>
                <c:pt idx="3">
                  <c:v>0.503</c:v>
                </c:pt>
              </c:numCache>
            </c:numRef>
          </c:val>
        </c:ser>
        <c:dLbls>
          <c:showLegendKey val="0"/>
          <c:showVal val="0"/>
          <c:showCatName val="0"/>
          <c:showSerName val="0"/>
          <c:showPercent val="0"/>
          <c:showBubbleSize val="0"/>
        </c:dLbls>
        <c:gapWidth val="14"/>
        <c:axId val="1932694728"/>
        <c:axId val="1932691592"/>
      </c:barChart>
      <c:catAx>
        <c:axId val="1932694728"/>
        <c:scaling>
          <c:orientation val="minMax"/>
        </c:scaling>
        <c:delete val="1"/>
        <c:axPos val="b"/>
        <c:majorTickMark val="out"/>
        <c:minorTickMark val="none"/>
        <c:tickLblPos val="nextTo"/>
        <c:crossAx val="1932691592"/>
        <c:crosses val="autoZero"/>
        <c:auto val="1"/>
        <c:lblAlgn val="ctr"/>
        <c:lblOffset val="100"/>
        <c:noMultiLvlLbl val="0"/>
      </c:catAx>
      <c:valAx>
        <c:axId val="1932691592"/>
        <c:scaling>
          <c:orientation val="minMax"/>
          <c:max val="0.9"/>
          <c:min val="0.0"/>
        </c:scaling>
        <c:delete val="1"/>
        <c:axPos val="l"/>
        <c:numFmt formatCode="0%" sourceLinked="1"/>
        <c:majorTickMark val="out"/>
        <c:minorTickMark val="none"/>
        <c:tickLblPos val="nextTo"/>
        <c:crossAx val="193269472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6535921759934"/>
          <c:y val="0.0734957956932621"/>
          <c:w val="0.766928156480131"/>
          <c:h val="0.811010811074469"/>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6"/>
              </a:solidFill>
            </c:spPr>
          </c:dPt>
          <c:dPt>
            <c:idx val="1"/>
            <c:invertIfNegative val="0"/>
            <c:bubble3D val="0"/>
            <c:spPr>
              <a:solidFill>
                <a:schemeClr val="accent1"/>
              </a:solidFill>
            </c:spPr>
          </c:dPt>
          <c:dPt>
            <c:idx val="2"/>
            <c:invertIfNegative val="0"/>
            <c:bubble3D val="0"/>
            <c:spPr>
              <a:solidFill>
                <a:schemeClr val="accent5"/>
              </a:solidFill>
            </c:spPr>
          </c:dPt>
          <c:dPt>
            <c:idx val="3"/>
            <c:invertIfNegative val="0"/>
            <c:bubble3D val="0"/>
            <c:spPr>
              <a:solidFill>
                <a:schemeClr val="accent3"/>
              </a:solidFill>
            </c:spPr>
          </c:dPt>
          <c:dLbls>
            <c:dLbl>
              <c:idx val="3"/>
              <c:spPr/>
              <c:txPr>
                <a:bodyPr rot="5400000" vert="horz"/>
                <a:lstStyle/>
                <a:p>
                  <a:pPr>
                    <a:defRPr sz="1000">
                      <a:solidFill>
                        <a:schemeClr val="tx2"/>
                      </a:solidFill>
                      <a:latin typeface="+mj-lt"/>
                    </a:defRPr>
                  </a:pPr>
                  <a:endParaRPr lang="es-ES"/>
                </a:p>
              </c:txPr>
              <c:dLblPos val="inEnd"/>
              <c:showLegendKey val="0"/>
              <c:showVal val="1"/>
              <c:showCatName val="0"/>
              <c:showSerName val="0"/>
              <c:showPercent val="0"/>
              <c:showBubbleSize val="0"/>
            </c:dLbl>
            <c:txPr>
              <a:bodyPr rot="5400000" vert="horz"/>
              <a:lstStyle/>
              <a:p>
                <a:pPr>
                  <a:defRPr sz="1000">
                    <a:solidFill>
                      <a:schemeClr val="bg1"/>
                    </a:solidFill>
                    <a:latin typeface="+mj-lt"/>
                  </a:defRPr>
                </a:pPr>
                <a:endParaRPr lang="es-ES"/>
              </a:p>
            </c:txPr>
            <c:dLblPos val="inEnd"/>
            <c:showLegendKey val="0"/>
            <c:showVal val="1"/>
            <c:showCatName val="0"/>
            <c:showSerName val="0"/>
            <c:showPercent val="0"/>
            <c:showBubbleSize val="0"/>
            <c:showLeaderLines val="0"/>
          </c:dLbls>
          <c:cat>
            <c:strRef>
              <c:f>Sheet1!$A$2:$A$5</c:f>
              <c:strCache>
                <c:ptCount val="4"/>
                <c:pt idx="0">
                  <c:v>spon</c:v>
                </c:pt>
                <c:pt idx="1">
                  <c:v>prom</c:v>
                </c:pt>
                <c:pt idx="2">
                  <c:v>change</c:v>
                </c:pt>
                <c:pt idx="3">
                  <c:v>fit</c:v>
                </c:pt>
              </c:strCache>
            </c:strRef>
          </c:cat>
          <c:val>
            <c:numRef>
              <c:f>Sheet1!$B$2:$B$5</c:f>
              <c:numCache>
                <c:formatCode>0%</c:formatCode>
                <c:ptCount val="4"/>
                <c:pt idx="0">
                  <c:v>0.08</c:v>
                </c:pt>
                <c:pt idx="1">
                  <c:v>0.463</c:v>
                </c:pt>
                <c:pt idx="2">
                  <c:v>0.262</c:v>
                </c:pt>
                <c:pt idx="3">
                  <c:v>0.478</c:v>
                </c:pt>
              </c:numCache>
            </c:numRef>
          </c:val>
        </c:ser>
        <c:dLbls>
          <c:showLegendKey val="0"/>
          <c:showVal val="0"/>
          <c:showCatName val="0"/>
          <c:showSerName val="0"/>
          <c:showPercent val="0"/>
          <c:showBubbleSize val="0"/>
        </c:dLbls>
        <c:gapWidth val="14"/>
        <c:axId val="1932671032"/>
        <c:axId val="1932667896"/>
      </c:barChart>
      <c:catAx>
        <c:axId val="1932671032"/>
        <c:scaling>
          <c:orientation val="minMax"/>
        </c:scaling>
        <c:delete val="1"/>
        <c:axPos val="b"/>
        <c:majorTickMark val="out"/>
        <c:minorTickMark val="none"/>
        <c:tickLblPos val="nextTo"/>
        <c:crossAx val="1932667896"/>
        <c:crosses val="autoZero"/>
        <c:auto val="1"/>
        <c:lblAlgn val="ctr"/>
        <c:lblOffset val="100"/>
        <c:noMultiLvlLbl val="0"/>
      </c:catAx>
      <c:valAx>
        <c:axId val="1932667896"/>
        <c:scaling>
          <c:orientation val="minMax"/>
          <c:max val="0.9"/>
          <c:min val="0.0"/>
        </c:scaling>
        <c:delete val="1"/>
        <c:axPos val="l"/>
        <c:numFmt formatCode="0%" sourceLinked="1"/>
        <c:majorTickMark val="out"/>
        <c:minorTickMark val="none"/>
        <c:tickLblPos val="nextTo"/>
        <c:crossAx val="1932671032"/>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vml.rels><?xml version="1.0" encoding="UTF-8" standalone="yes"?>
<Relationships xmlns="http://schemas.openxmlformats.org/package/2006/relationships"><Relationship Id="rId3" Type="http://schemas.openxmlformats.org/officeDocument/2006/relationships/image" Target="../media/image300.png"/><Relationship Id="rId4" Type="http://schemas.openxmlformats.org/officeDocument/2006/relationships/image" Target="../media/image301.png"/><Relationship Id="rId1" Type="http://schemas.openxmlformats.org/officeDocument/2006/relationships/image" Target="../media/image298.png"/><Relationship Id="rId2" Type="http://schemas.openxmlformats.org/officeDocument/2006/relationships/image" Target="../media/image299.png"/></Relationships>
</file>

<file path=ppt/drawings/_rels/vmlDrawing23.vml.rels><?xml version="1.0" encoding="UTF-8" standalone="yes"?>
<Relationships xmlns="http://schemas.openxmlformats.org/package/2006/relationships"><Relationship Id="rId11" Type="http://schemas.openxmlformats.org/officeDocument/2006/relationships/image" Target="../media/image316.png"/><Relationship Id="rId12" Type="http://schemas.openxmlformats.org/officeDocument/2006/relationships/image" Target="../media/image317.png"/><Relationship Id="rId13" Type="http://schemas.openxmlformats.org/officeDocument/2006/relationships/image" Target="../media/image318.png"/><Relationship Id="rId14" Type="http://schemas.openxmlformats.org/officeDocument/2006/relationships/image" Target="../media/image319.png"/><Relationship Id="rId15" Type="http://schemas.openxmlformats.org/officeDocument/2006/relationships/image" Target="../media/image320.png"/><Relationship Id="rId16" Type="http://schemas.openxmlformats.org/officeDocument/2006/relationships/image" Target="../media/image321.png"/><Relationship Id="rId17" Type="http://schemas.openxmlformats.org/officeDocument/2006/relationships/image" Target="../media/image322.png"/><Relationship Id="rId1" Type="http://schemas.openxmlformats.org/officeDocument/2006/relationships/image" Target="../media/image1.emf"/><Relationship Id="rId2" Type="http://schemas.openxmlformats.org/officeDocument/2006/relationships/image" Target="../media/image307.png"/><Relationship Id="rId3" Type="http://schemas.openxmlformats.org/officeDocument/2006/relationships/image" Target="../media/image308.png"/><Relationship Id="rId4" Type="http://schemas.openxmlformats.org/officeDocument/2006/relationships/image" Target="../media/image309.png"/><Relationship Id="rId5" Type="http://schemas.openxmlformats.org/officeDocument/2006/relationships/image" Target="../media/image310.png"/><Relationship Id="rId6" Type="http://schemas.openxmlformats.org/officeDocument/2006/relationships/image" Target="../media/image311.png"/><Relationship Id="rId7" Type="http://schemas.openxmlformats.org/officeDocument/2006/relationships/image" Target="../media/image312.png"/><Relationship Id="rId8" Type="http://schemas.openxmlformats.org/officeDocument/2006/relationships/image" Target="../media/image313.png"/><Relationship Id="rId9" Type="http://schemas.openxmlformats.org/officeDocument/2006/relationships/image" Target="../media/image314.png"/><Relationship Id="rId10" Type="http://schemas.openxmlformats.org/officeDocument/2006/relationships/image" Target="../media/image315.png"/></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9.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0.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3.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4.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5.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6.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7.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6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7.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0"/>
            <a:ext cx="2918831" cy="493316"/>
          </a:xfrm>
          <a:prstGeom prst="rect">
            <a:avLst/>
          </a:prstGeom>
        </p:spPr>
        <p:txBody>
          <a:bodyPr vert="horz" lIns="91414" tIns="45707" rIns="91414" bIns="45707" rtlCol="0"/>
          <a:lstStyle>
            <a:lvl1pPr algn="l">
              <a:defRPr sz="1200"/>
            </a:lvl1pPr>
          </a:lstStyle>
          <a:p>
            <a:endParaRPr lang="en-GB"/>
          </a:p>
        </p:txBody>
      </p:sp>
      <p:sp>
        <p:nvSpPr>
          <p:cNvPr id="3" name="Date Placeholder 2"/>
          <p:cNvSpPr>
            <a:spLocks noGrp="1"/>
          </p:cNvSpPr>
          <p:nvPr>
            <p:ph type="dt" idx="1"/>
          </p:nvPr>
        </p:nvSpPr>
        <p:spPr>
          <a:xfrm>
            <a:off x="3815375" y="0"/>
            <a:ext cx="2918831" cy="493316"/>
          </a:xfrm>
          <a:prstGeom prst="rect">
            <a:avLst/>
          </a:prstGeom>
        </p:spPr>
        <p:txBody>
          <a:bodyPr vert="horz" lIns="91414" tIns="45707" rIns="91414" bIns="45707" rtlCol="0"/>
          <a:lstStyle>
            <a:lvl1pPr algn="r">
              <a:defRPr sz="1200"/>
            </a:lvl1pPr>
          </a:lstStyle>
          <a:p>
            <a:fld id="{D4078FEB-E105-4EE7-9E8A-09792ACB1A4A}" type="datetimeFigureOut">
              <a:rPr lang="en-GB" smtClean="0"/>
              <a:t>13/06/14</a:t>
            </a:fld>
            <a:endParaRPr lang="en-GB"/>
          </a:p>
        </p:txBody>
      </p:sp>
      <p:sp>
        <p:nvSpPr>
          <p:cNvPr id="4" name="Slide Image Placeholder 3"/>
          <p:cNvSpPr>
            <a:spLocks noGrp="1" noRot="1" noChangeAspect="1"/>
          </p:cNvSpPr>
          <p:nvPr>
            <p:ph type="sldImg" idx="2"/>
          </p:nvPr>
        </p:nvSpPr>
        <p:spPr>
          <a:xfrm>
            <a:off x="79375" y="739775"/>
            <a:ext cx="6577013" cy="3700463"/>
          </a:xfrm>
          <a:prstGeom prst="rect">
            <a:avLst/>
          </a:prstGeom>
          <a:noFill/>
          <a:ln w="12700">
            <a:solidFill>
              <a:prstClr val="black"/>
            </a:solidFill>
          </a:ln>
        </p:spPr>
        <p:txBody>
          <a:bodyPr vert="horz" lIns="91414" tIns="45707" rIns="91414" bIns="45707" rtlCol="0" anchor="ctr"/>
          <a:lstStyle/>
          <a:p>
            <a:endParaRPr lang="en-GB"/>
          </a:p>
        </p:txBody>
      </p:sp>
      <p:sp>
        <p:nvSpPr>
          <p:cNvPr id="5" name="Notes Placeholder 4"/>
          <p:cNvSpPr>
            <a:spLocks noGrp="1"/>
          </p:cNvSpPr>
          <p:nvPr>
            <p:ph type="body" sz="quarter" idx="3"/>
          </p:nvPr>
        </p:nvSpPr>
        <p:spPr>
          <a:xfrm>
            <a:off x="673577" y="4686502"/>
            <a:ext cx="5388610" cy="4439841"/>
          </a:xfrm>
          <a:prstGeom prst="rect">
            <a:avLst/>
          </a:prstGeom>
        </p:spPr>
        <p:txBody>
          <a:bodyPr vert="horz" lIns="91414" tIns="45707" rIns="91414" bIns="45707"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2" y="9371285"/>
            <a:ext cx="2918831" cy="493316"/>
          </a:xfrm>
          <a:prstGeom prst="rect">
            <a:avLst/>
          </a:prstGeom>
        </p:spPr>
        <p:txBody>
          <a:bodyPr vert="horz" lIns="91414" tIns="45707" rIns="91414" bIns="45707" rtlCol="0" anchor="b"/>
          <a:lstStyle>
            <a:lvl1pPr algn="l">
              <a:defRPr sz="1200"/>
            </a:lvl1pPr>
          </a:lstStyle>
          <a:p>
            <a:endParaRPr lang="en-GB"/>
          </a:p>
        </p:txBody>
      </p:sp>
      <p:sp>
        <p:nvSpPr>
          <p:cNvPr id="7" name="Slide Number Placeholder 6"/>
          <p:cNvSpPr>
            <a:spLocks noGrp="1"/>
          </p:cNvSpPr>
          <p:nvPr>
            <p:ph type="sldNum" sz="quarter" idx="5"/>
          </p:nvPr>
        </p:nvSpPr>
        <p:spPr>
          <a:xfrm>
            <a:off x="3815375" y="9371285"/>
            <a:ext cx="2918831" cy="493316"/>
          </a:xfrm>
          <a:prstGeom prst="rect">
            <a:avLst/>
          </a:prstGeom>
        </p:spPr>
        <p:txBody>
          <a:bodyPr vert="horz" lIns="91414" tIns="45707" rIns="91414" bIns="45707" rtlCol="0" anchor="b"/>
          <a:lstStyle>
            <a:lvl1pPr algn="r">
              <a:defRPr sz="1200"/>
            </a:lvl1pPr>
          </a:lstStyle>
          <a:p>
            <a:fld id="{0CA654B5-A2D5-4FA5-960E-60AEAE0ED5B3}" type="slidenum">
              <a:rPr lang="en-GB" smtClean="0"/>
              <a:t>‹Nr.›</a:t>
            </a:fld>
            <a:endParaRPr lang="en-GB"/>
          </a:p>
        </p:txBody>
      </p:sp>
    </p:spTree>
    <p:extLst>
      <p:ext uri="{BB962C8B-B14F-4D97-AF65-F5344CB8AC3E}">
        <p14:creationId xmlns:p14="http://schemas.microsoft.com/office/powerpoint/2010/main" val="37322794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solidFill>
                  <a:prstClr val="black"/>
                </a:solidFill>
              </a:rPr>
              <a:pPr/>
              <a:t>1</a:t>
            </a:fld>
            <a:endParaRPr lang="en-GB">
              <a:solidFill>
                <a:prstClr val="black"/>
              </a:solidFill>
            </a:endParaRPr>
          </a:p>
        </p:txBody>
      </p:sp>
    </p:spTree>
    <p:extLst>
      <p:ext uri="{BB962C8B-B14F-4D97-AF65-F5344CB8AC3E}">
        <p14:creationId xmlns:p14="http://schemas.microsoft.com/office/powerpoint/2010/main" val="19570870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628186">
              <a:defRPr/>
            </a:pPr>
            <a:endParaRPr lang="en-SG" dirty="0"/>
          </a:p>
        </p:txBody>
      </p:sp>
      <p:sp>
        <p:nvSpPr>
          <p:cNvPr id="4" name="Slide Number Placeholder 3"/>
          <p:cNvSpPr>
            <a:spLocks noGrp="1"/>
          </p:cNvSpPr>
          <p:nvPr>
            <p:ph type="sldNum" sz="quarter" idx="10"/>
          </p:nvPr>
        </p:nvSpPr>
        <p:spPr/>
        <p:txBody>
          <a:bodyPr/>
          <a:lstStyle/>
          <a:p>
            <a:fld id="{0CA654B5-A2D5-4FA5-960E-60AEAE0ED5B3}" type="slidenum">
              <a:rPr lang="en-GB" smtClean="0"/>
              <a:t>121</a:t>
            </a:fld>
            <a:endParaRPr lang="en-GB"/>
          </a:p>
        </p:txBody>
      </p:sp>
    </p:spTree>
    <p:extLst>
      <p:ext uri="{BB962C8B-B14F-4D97-AF65-F5344CB8AC3E}">
        <p14:creationId xmlns:p14="http://schemas.microsoft.com/office/powerpoint/2010/main" val="31371663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t>124</a:t>
            </a:fld>
            <a:endParaRPr lang="en-GB"/>
          </a:p>
        </p:txBody>
      </p:sp>
    </p:spTree>
    <p:extLst>
      <p:ext uri="{BB962C8B-B14F-4D97-AF65-F5344CB8AC3E}">
        <p14:creationId xmlns:p14="http://schemas.microsoft.com/office/powerpoint/2010/main" val="19570870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t>9</a:t>
            </a:fld>
            <a:endParaRPr lang="en-GB"/>
          </a:p>
        </p:txBody>
      </p:sp>
    </p:spTree>
    <p:extLst>
      <p:ext uri="{BB962C8B-B14F-4D97-AF65-F5344CB8AC3E}">
        <p14:creationId xmlns:p14="http://schemas.microsoft.com/office/powerpoint/2010/main" val="14913660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t>15</a:t>
            </a:fld>
            <a:endParaRPr lang="en-GB"/>
          </a:p>
        </p:txBody>
      </p:sp>
    </p:spTree>
    <p:extLst>
      <p:ext uri="{BB962C8B-B14F-4D97-AF65-F5344CB8AC3E}">
        <p14:creationId xmlns:p14="http://schemas.microsoft.com/office/powerpoint/2010/main" val="15008800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t>38</a:t>
            </a:fld>
            <a:endParaRPr lang="en-GB"/>
          </a:p>
        </p:txBody>
      </p:sp>
    </p:spTree>
    <p:extLst>
      <p:ext uri="{BB962C8B-B14F-4D97-AF65-F5344CB8AC3E}">
        <p14:creationId xmlns:p14="http://schemas.microsoft.com/office/powerpoint/2010/main" val="14913660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t>51</a:t>
            </a:fld>
            <a:endParaRPr lang="en-GB"/>
          </a:p>
        </p:txBody>
      </p:sp>
    </p:spTree>
    <p:extLst>
      <p:ext uri="{BB962C8B-B14F-4D97-AF65-F5344CB8AC3E}">
        <p14:creationId xmlns:p14="http://schemas.microsoft.com/office/powerpoint/2010/main" val="24978475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t>56</a:t>
            </a:fld>
            <a:endParaRPr lang="en-GB"/>
          </a:p>
        </p:txBody>
      </p:sp>
    </p:spTree>
    <p:extLst>
      <p:ext uri="{BB962C8B-B14F-4D97-AF65-F5344CB8AC3E}">
        <p14:creationId xmlns:p14="http://schemas.microsoft.com/office/powerpoint/2010/main" val="30648585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t>60</a:t>
            </a:fld>
            <a:endParaRPr lang="en-GB"/>
          </a:p>
        </p:txBody>
      </p:sp>
    </p:spTree>
    <p:extLst>
      <p:ext uri="{BB962C8B-B14F-4D97-AF65-F5344CB8AC3E}">
        <p14:creationId xmlns:p14="http://schemas.microsoft.com/office/powerpoint/2010/main" val="14913660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t>83</a:t>
            </a:fld>
            <a:endParaRPr lang="en-GB"/>
          </a:p>
        </p:txBody>
      </p:sp>
    </p:spTree>
    <p:extLst>
      <p:ext uri="{BB962C8B-B14F-4D97-AF65-F5344CB8AC3E}">
        <p14:creationId xmlns:p14="http://schemas.microsoft.com/office/powerpoint/2010/main" val="14913660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CA654B5-A2D5-4FA5-960E-60AEAE0ED5B3}" type="slidenum">
              <a:rPr lang="en-GB" smtClean="0"/>
              <a:t>104</a:t>
            </a:fld>
            <a:endParaRPr lang="en-GB"/>
          </a:p>
        </p:txBody>
      </p:sp>
    </p:spTree>
    <p:extLst>
      <p:ext uri="{BB962C8B-B14F-4D97-AF65-F5344CB8AC3E}">
        <p14:creationId xmlns:p14="http://schemas.microsoft.com/office/powerpoint/2010/main" val="149136601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png"/><Relationship Id="rId5" Type="http://schemas.openxmlformats.org/officeDocument/2006/relationships/image" Target="../media/image6.png"/><Relationship Id="rId1" Type="http://schemas.openxmlformats.org/officeDocument/2006/relationships/slideMaster" Target="../slideMasters/slideMaster1.xml"/><Relationship Id="rId2" Type="http://schemas.openxmlformats.org/officeDocument/2006/relationships/image" Target="../media/image3.jpeg"/></Relationships>
</file>

<file path=ppt/slideLayouts/_rels/slideLayout2.xml.rels><?xml version="1.0" encoding="UTF-8" standalone="yes"?>
<Relationships xmlns="http://schemas.openxmlformats.org/package/2006/relationships"><Relationship Id="rId1" Type="http://schemas.openxmlformats.org/officeDocument/2006/relationships/tags" Target="../tags/tag3.xml"/><Relationship Id="rId2"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8" name="Picture 7"/>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
            <a:ext cx="9144000" cy="5143501"/>
          </a:xfrm>
          <a:prstGeom prst="rect">
            <a:avLst/>
          </a:prstGeom>
        </p:spPr>
      </p:pic>
      <p:sp>
        <p:nvSpPr>
          <p:cNvPr id="72" name="Rectangle 71"/>
          <p:cNvSpPr/>
          <p:nvPr userDrawn="1"/>
        </p:nvSpPr>
        <p:spPr>
          <a:xfrm>
            <a:off x="-5024" y="83000"/>
            <a:ext cx="9149024" cy="5060499"/>
          </a:xfrm>
          <a:prstGeom prst="rect">
            <a:avLst/>
          </a:prstGeom>
          <a:solidFill>
            <a:srgbClr val="262626">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schemeClr val="tx1"/>
              </a:solidFill>
            </a:endParaRPr>
          </a:p>
        </p:txBody>
      </p:sp>
      <p:pic>
        <p:nvPicPr>
          <p:cNvPr id="7" name="Picture 6"/>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280" y="-6725"/>
            <a:ext cx="9144000" cy="5143500"/>
          </a:xfrm>
          <a:prstGeom prst="rect">
            <a:avLst/>
          </a:prstGeom>
        </p:spPr>
      </p:pic>
      <p:pic>
        <p:nvPicPr>
          <p:cNvPr id="41" name="Picture 40"/>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a:off x="2369704" y="2549932"/>
            <a:ext cx="4696275" cy="2179165"/>
          </a:xfrm>
          <a:prstGeom prst="rect">
            <a:avLst/>
          </a:prstGeom>
        </p:spPr>
      </p:pic>
      <p:grpSp>
        <p:nvGrpSpPr>
          <p:cNvPr id="44" name="Group 4"/>
          <p:cNvGrpSpPr>
            <a:grpSpLocks noChangeAspect="1"/>
          </p:cNvGrpSpPr>
          <p:nvPr userDrawn="1"/>
        </p:nvGrpSpPr>
        <p:grpSpPr bwMode="auto">
          <a:xfrm>
            <a:off x="2308024" y="317697"/>
            <a:ext cx="4129872" cy="2315568"/>
            <a:chOff x="0" y="-2"/>
            <a:chExt cx="5759" cy="3229"/>
          </a:xfrm>
          <a:solidFill>
            <a:schemeClr val="bg1"/>
          </a:solidFill>
        </p:grpSpPr>
        <p:sp>
          <p:nvSpPr>
            <p:cNvPr id="46"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Title 1"/>
          <p:cNvSpPr>
            <a:spLocks noGrp="1"/>
          </p:cNvSpPr>
          <p:nvPr>
            <p:ph type="ctrTitle"/>
          </p:nvPr>
        </p:nvSpPr>
        <p:spPr>
          <a:xfrm>
            <a:off x="2828292" y="2663743"/>
            <a:ext cx="3464388" cy="1102519"/>
          </a:xfrm>
        </p:spPr>
        <p:txBody>
          <a:bodyPr>
            <a:normAutofit/>
          </a:bodyPr>
          <a:lstStyle>
            <a:lvl1pPr algn="ctr">
              <a:defRPr sz="2400">
                <a:solidFill>
                  <a:schemeClr val="tx1"/>
                </a:solidFill>
              </a:defRPr>
            </a:lvl1pPr>
          </a:lstStyle>
          <a:p>
            <a:r>
              <a:rPr lang="en-US" dirty="0" smtClean="0"/>
              <a:t>Click to edit Master title style</a:t>
            </a:r>
            <a:endParaRPr lang="en-GB" dirty="0"/>
          </a:p>
        </p:txBody>
      </p:sp>
      <p:sp>
        <p:nvSpPr>
          <p:cNvPr id="3" name="Subtitle 2"/>
          <p:cNvSpPr>
            <a:spLocks noGrp="1"/>
          </p:cNvSpPr>
          <p:nvPr>
            <p:ph type="subTitle" idx="1"/>
          </p:nvPr>
        </p:nvSpPr>
        <p:spPr>
          <a:xfrm>
            <a:off x="1374428" y="3818658"/>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GB" dirty="0"/>
          </a:p>
        </p:txBody>
      </p:sp>
      <p:sp>
        <p:nvSpPr>
          <p:cNvPr id="43" name="Freeform 16"/>
          <p:cNvSpPr>
            <a:spLocks noEditPoints="1"/>
          </p:cNvSpPr>
          <p:nvPr userDrawn="1"/>
        </p:nvSpPr>
        <p:spPr bwMode="auto">
          <a:xfrm>
            <a:off x="227687" y="4653746"/>
            <a:ext cx="515891" cy="320611"/>
          </a:xfrm>
          <a:custGeom>
            <a:avLst/>
            <a:gdLst>
              <a:gd name="T0" fmla="*/ 163 w 163"/>
              <a:gd name="T1" fmla="*/ 47 h 101"/>
              <a:gd name="T2" fmla="*/ 137 w 163"/>
              <a:gd name="T3" fmla="*/ 26 h 101"/>
              <a:gd name="T4" fmla="*/ 120 w 163"/>
              <a:gd name="T5" fmla="*/ 26 h 101"/>
              <a:gd name="T6" fmla="*/ 120 w 163"/>
              <a:gd name="T7" fmla="*/ 46 h 101"/>
              <a:gd name="T8" fmla="*/ 98 w 163"/>
              <a:gd name="T9" fmla="*/ 46 h 101"/>
              <a:gd name="T10" fmla="*/ 89 w 163"/>
              <a:gd name="T11" fmla="*/ 62 h 101"/>
              <a:gd name="T12" fmla="*/ 80 w 163"/>
              <a:gd name="T13" fmla="*/ 46 h 101"/>
              <a:gd name="T14" fmla="*/ 68 w 163"/>
              <a:gd name="T15" fmla="*/ 46 h 101"/>
              <a:gd name="T16" fmla="*/ 70 w 163"/>
              <a:gd name="T17" fmla="*/ 34 h 101"/>
              <a:gd name="T18" fmla="*/ 70 w 163"/>
              <a:gd name="T19" fmla="*/ 34 h 101"/>
              <a:gd name="T20" fmla="*/ 60 w 163"/>
              <a:gd name="T21" fmla="*/ 10 h 101"/>
              <a:gd name="T22" fmla="*/ 35 w 163"/>
              <a:gd name="T23" fmla="*/ 0 h 101"/>
              <a:gd name="T24" fmla="*/ 10 w 163"/>
              <a:gd name="T25" fmla="*/ 10 h 101"/>
              <a:gd name="T26" fmla="*/ 2 w 163"/>
              <a:gd name="T27" fmla="*/ 21 h 101"/>
              <a:gd name="T28" fmla="*/ 0 w 163"/>
              <a:gd name="T29" fmla="*/ 34 h 101"/>
              <a:gd name="T30" fmla="*/ 0 w 163"/>
              <a:gd name="T31" fmla="*/ 34 h 101"/>
              <a:gd name="T32" fmla="*/ 10 w 163"/>
              <a:gd name="T33" fmla="*/ 59 h 101"/>
              <a:gd name="T34" fmla="*/ 35 w 163"/>
              <a:gd name="T35" fmla="*/ 69 h 101"/>
              <a:gd name="T36" fmla="*/ 58 w 163"/>
              <a:gd name="T37" fmla="*/ 61 h 101"/>
              <a:gd name="T38" fmla="*/ 58 w 163"/>
              <a:gd name="T39" fmla="*/ 101 h 101"/>
              <a:gd name="T40" fmla="*/ 77 w 163"/>
              <a:gd name="T41" fmla="*/ 101 h 101"/>
              <a:gd name="T42" fmla="*/ 77 w 163"/>
              <a:gd name="T43" fmla="*/ 78 h 101"/>
              <a:gd name="T44" fmla="*/ 89 w 163"/>
              <a:gd name="T45" fmla="*/ 95 h 101"/>
              <a:gd name="T46" fmla="*/ 101 w 163"/>
              <a:gd name="T47" fmla="*/ 78 h 101"/>
              <a:gd name="T48" fmla="*/ 101 w 163"/>
              <a:gd name="T49" fmla="*/ 101 h 101"/>
              <a:gd name="T50" fmla="*/ 121 w 163"/>
              <a:gd name="T51" fmla="*/ 101 h 101"/>
              <a:gd name="T52" fmla="*/ 121 w 163"/>
              <a:gd name="T53" fmla="*/ 70 h 101"/>
              <a:gd name="T54" fmla="*/ 137 w 163"/>
              <a:gd name="T55" fmla="*/ 70 h 101"/>
              <a:gd name="T56" fmla="*/ 163 w 163"/>
              <a:gd name="T57" fmla="*/ 48 h 101"/>
              <a:gd name="T58" fmla="*/ 163 w 163"/>
              <a:gd name="T59" fmla="*/ 47 h 101"/>
              <a:gd name="T60" fmla="*/ 163 w 163"/>
              <a:gd name="T61" fmla="*/ 47 h 101"/>
              <a:gd name="T62" fmla="*/ 46 w 163"/>
              <a:gd name="T63" fmla="*/ 34 h 101"/>
              <a:gd name="T64" fmla="*/ 35 w 163"/>
              <a:gd name="T65" fmla="*/ 46 h 101"/>
              <a:gd name="T66" fmla="*/ 24 w 163"/>
              <a:gd name="T67" fmla="*/ 34 h 101"/>
              <a:gd name="T68" fmla="*/ 24 w 163"/>
              <a:gd name="T69" fmla="*/ 34 h 101"/>
              <a:gd name="T70" fmla="*/ 35 w 163"/>
              <a:gd name="T71" fmla="*/ 22 h 101"/>
              <a:gd name="T72" fmla="*/ 46 w 163"/>
              <a:gd name="T73" fmla="*/ 34 h 101"/>
              <a:gd name="T74" fmla="*/ 46 w 163"/>
              <a:gd name="T75" fmla="*/ 34 h 101"/>
              <a:gd name="T76" fmla="*/ 46 w 163"/>
              <a:gd name="T77" fmla="*/ 34 h 101"/>
              <a:gd name="T78" fmla="*/ 148 w 163"/>
              <a:gd name="T79" fmla="*/ 47 h 101"/>
              <a:gd name="T80" fmla="*/ 139 w 163"/>
              <a:gd name="T81" fmla="*/ 55 h 101"/>
              <a:gd name="T82" fmla="*/ 136 w 163"/>
              <a:gd name="T83" fmla="*/ 55 h 101"/>
              <a:gd name="T84" fmla="*/ 136 w 163"/>
              <a:gd name="T85" fmla="*/ 40 h 101"/>
              <a:gd name="T86" fmla="*/ 139 w 163"/>
              <a:gd name="T87" fmla="*/ 40 h 101"/>
              <a:gd name="T88" fmla="*/ 148 w 163"/>
              <a:gd name="T89" fmla="*/ 47 h 101"/>
              <a:gd name="T90" fmla="*/ 148 w 163"/>
              <a:gd name="T91" fmla="*/ 47 h 101"/>
              <a:gd name="T92" fmla="*/ 148 w 163"/>
              <a:gd name="T93" fmla="*/ 4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3" h="101">
                <a:moveTo>
                  <a:pt x="163" y="47"/>
                </a:moveTo>
                <a:cubicBezTo>
                  <a:pt x="163" y="36"/>
                  <a:pt x="154" y="26"/>
                  <a:pt x="137" y="26"/>
                </a:cubicBezTo>
                <a:cubicBezTo>
                  <a:pt x="120" y="26"/>
                  <a:pt x="120" y="26"/>
                  <a:pt x="120" y="26"/>
                </a:cubicBezTo>
                <a:cubicBezTo>
                  <a:pt x="120" y="46"/>
                  <a:pt x="120" y="46"/>
                  <a:pt x="120" y="46"/>
                </a:cubicBezTo>
                <a:cubicBezTo>
                  <a:pt x="98" y="46"/>
                  <a:pt x="98" y="46"/>
                  <a:pt x="98" y="46"/>
                </a:cubicBezTo>
                <a:cubicBezTo>
                  <a:pt x="89" y="62"/>
                  <a:pt x="89" y="62"/>
                  <a:pt x="89" y="62"/>
                </a:cubicBezTo>
                <a:cubicBezTo>
                  <a:pt x="80" y="46"/>
                  <a:pt x="80" y="46"/>
                  <a:pt x="80" y="46"/>
                </a:cubicBezTo>
                <a:cubicBezTo>
                  <a:pt x="68" y="46"/>
                  <a:pt x="68" y="46"/>
                  <a:pt x="68" y="46"/>
                </a:cubicBezTo>
                <a:cubicBezTo>
                  <a:pt x="70" y="42"/>
                  <a:pt x="70" y="38"/>
                  <a:pt x="70" y="34"/>
                </a:cubicBezTo>
                <a:cubicBezTo>
                  <a:pt x="70" y="34"/>
                  <a:pt x="70" y="34"/>
                  <a:pt x="70" y="34"/>
                </a:cubicBezTo>
                <a:cubicBezTo>
                  <a:pt x="70" y="25"/>
                  <a:pt x="67" y="16"/>
                  <a:pt x="60" y="10"/>
                </a:cubicBezTo>
                <a:cubicBezTo>
                  <a:pt x="54" y="3"/>
                  <a:pt x="45" y="0"/>
                  <a:pt x="35" y="0"/>
                </a:cubicBezTo>
                <a:cubicBezTo>
                  <a:pt x="25" y="0"/>
                  <a:pt x="16" y="3"/>
                  <a:pt x="10" y="10"/>
                </a:cubicBezTo>
                <a:cubicBezTo>
                  <a:pt x="6" y="13"/>
                  <a:pt x="4" y="17"/>
                  <a:pt x="2" y="21"/>
                </a:cubicBezTo>
                <a:cubicBezTo>
                  <a:pt x="0" y="25"/>
                  <a:pt x="0" y="29"/>
                  <a:pt x="0" y="34"/>
                </a:cubicBezTo>
                <a:cubicBezTo>
                  <a:pt x="0" y="34"/>
                  <a:pt x="0" y="34"/>
                  <a:pt x="0" y="34"/>
                </a:cubicBezTo>
                <a:cubicBezTo>
                  <a:pt x="0" y="44"/>
                  <a:pt x="3" y="52"/>
                  <a:pt x="10" y="59"/>
                </a:cubicBezTo>
                <a:cubicBezTo>
                  <a:pt x="16" y="65"/>
                  <a:pt x="25" y="69"/>
                  <a:pt x="35" y="69"/>
                </a:cubicBezTo>
                <a:cubicBezTo>
                  <a:pt x="44" y="69"/>
                  <a:pt x="52" y="66"/>
                  <a:pt x="58" y="61"/>
                </a:cubicBezTo>
                <a:cubicBezTo>
                  <a:pt x="58" y="101"/>
                  <a:pt x="58" y="101"/>
                  <a:pt x="58" y="101"/>
                </a:cubicBezTo>
                <a:cubicBezTo>
                  <a:pt x="77" y="101"/>
                  <a:pt x="77" y="101"/>
                  <a:pt x="77" y="101"/>
                </a:cubicBezTo>
                <a:cubicBezTo>
                  <a:pt x="77" y="78"/>
                  <a:pt x="77" y="78"/>
                  <a:pt x="77" y="78"/>
                </a:cubicBezTo>
                <a:cubicBezTo>
                  <a:pt x="89" y="95"/>
                  <a:pt x="89" y="95"/>
                  <a:pt x="89" y="95"/>
                </a:cubicBezTo>
                <a:cubicBezTo>
                  <a:pt x="101" y="78"/>
                  <a:pt x="101" y="78"/>
                  <a:pt x="101" y="78"/>
                </a:cubicBezTo>
                <a:cubicBezTo>
                  <a:pt x="101" y="101"/>
                  <a:pt x="101" y="101"/>
                  <a:pt x="101" y="101"/>
                </a:cubicBezTo>
                <a:cubicBezTo>
                  <a:pt x="121" y="101"/>
                  <a:pt x="121" y="101"/>
                  <a:pt x="121" y="101"/>
                </a:cubicBezTo>
                <a:cubicBezTo>
                  <a:pt x="121" y="70"/>
                  <a:pt x="121" y="70"/>
                  <a:pt x="121" y="70"/>
                </a:cubicBezTo>
                <a:cubicBezTo>
                  <a:pt x="137" y="70"/>
                  <a:pt x="137" y="70"/>
                  <a:pt x="137" y="70"/>
                </a:cubicBezTo>
                <a:cubicBezTo>
                  <a:pt x="154" y="70"/>
                  <a:pt x="163" y="60"/>
                  <a:pt x="163" y="48"/>
                </a:cubicBezTo>
                <a:cubicBezTo>
                  <a:pt x="163" y="47"/>
                  <a:pt x="163" y="47"/>
                  <a:pt x="163" y="47"/>
                </a:cubicBezTo>
                <a:cubicBezTo>
                  <a:pt x="163" y="47"/>
                  <a:pt x="163" y="47"/>
                  <a:pt x="163" y="47"/>
                </a:cubicBezTo>
                <a:close/>
                <a:moveTo>
                  <a:pt x="46" y="34"/>
                </a:moveTo>
                <a:cubicBezTo>
                  <a:pt x="46" y="40"/>
                  <a:pt x="42" y="46"/>
                  <a:pt x="35" y="46"/>
                </a:cubicBezTo>
                <a:cubicBezTo>
                  <a:pt x="28" y="46"/>
                  <a:pt x="24" y="40"/>
                  <a:pt x="24" y="34"/>
                </a:cubicBezTo>
                <a:cubicBezTo>
                  <a:pt x="24" y="34"/>
                  <a:pt x="24" y="34"/>
                  <a:pt x="24" y="34"/>
                </a:cubicBezTo>
                <a:cubicBezTo>
                  <a:pt x="24" y="28"/>
                  <a:pt x="27" y="22"/>
                  <a:pt x="35" y="22"/>
                </a:cubicBezTo>
                <a:cubicBezTo>
                  <a:pt x="42" y="22"/>
                  <a:pt x="46" y="28"/>
                  <a:pt x="46" y="34"/>
                </a:cubicBezTo>
                <a:cubicBezTo>
                  <a:pt x="46" y="34"/>
                  <a:pt x="46" y="34"/>
                  <a:pt x="46" y="34"/>
                </a:cubicBezTo>
                <a:cubicBezTo>
                  <a:pt x="46" y="34"/>
                  <a:pt x="46" y="34"/>
                  <a:pt x="46" y="34"/>
                </a:cubicBezTo>
                <a:close/>
                <a:moveTo>
                  <a:pt x="148" y="47"/>
                </a:moveTo>
                <a:cubicBezTo>
                  <a:pt x="148" y="53"/>
                  <a:pt x="143" y="55"/>
                  <a:pt x="139" y="55"/>
                </a:cubicBezTo>
                <a:cubicBezTo>
                  <a:pt x="136" y="55"/>
                  <a:pt x="136" y="55"/>
                  <a:pt x="136" y="55"/>
                </a:cubicBezTo>
                <a:cubicBezTo>
                  <a:pt x="136" y="40"/>
                  <a:pt x="136" y="40"/>
                  <a:pt x="136" y="40"/>
                </a:cubicBezTo>
                <a:cubicBezTo>
                  <a:pt x="139" y="40"/>
                  <a:pt x="139" y="40"/>
                  <a:pt x="139" y="40"/>
                </a:cubicBezTo>
                <a:cubicBezTo>
                  <a:pt x="143" y="40"/>
                  <a:pt x="148" y="42"/>
                  <a:pt x="148" y="47"/>
                </a:cubicBezTo>
                <a:cubicBezTo>
                  <a:pt x="148" y="47"/>
                  <a:pt x="148" y="47"/>
                  <a:pt x="148" y="47"/>
                </a:cubicBezTo>
                <a:cubicBezTo>
                  <a:pt x="148" y="47"/>
                  <a:pt x="148" y="47"/>
                  <a:pt x="148" y="47"/>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a:p>
        </p:txBody>
      </p:sp>
      <p:pic>
        <p:nvPicPr>
          <p:cNvPr id="361474" name="Picture 2"/>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4635783" y="1133125"/>
            <a:ext cx="4427775" cy="39310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Frame 8"/>
          <p:cNvSpPr/>
          <p:nvPr userDrawn="1"/>
        </p:nvSpPr>
        <p:spPr>
          <a:xfrm>
            <a:off x="0" y="0"/>
            <a:ext cx="9144000" cy="5143500"/>
          </a:xfrm>
          <a:prstGeom prst="frame">
            <a:avLst>
              <a:gd name="adj1" fmla="val 21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Tree>
    <p:extLst>
      <p:ext uri="{BB962C8B-B14F-4D97-AF65-F5344CB8AC3E}">
        <p14:creationId xmlns:p14="http://schemas.microsoft.com/office/powerpoint/2010/main" val="3700924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05520" y="75354"/>
            <a:ext cx="8229600" cy="376826"/>
          </a:xfrm>
        </p:spPr>
        <p:txBody>
          <a:bodyPr>
            <a:noAutofit/>
          </a:bodyPr>
          <a:lstStyle>
            <a:lvl1pPr>
              <a:defRPr sz="1800"/>
            </a:lvl1pPr>
          </a:lstStyle>
          <a:p>
            <a:r>
              <a:rPr lang="en-US" dirty="0" smtClean="0"/>
              <a:t>Click to edit Master title style</a:t>
            </a:r>
            <a:endParaRPr lang="en-GB" dirty="0"/>
          </a:p>
        </p:txBody>
      </p:sp>
      <p:sp>
        <p:nvSpPr>
          <p:cNvPr id="3" name="Content Placeholder 2"/>
          <p:cNvSpPr>
            <a:spLocks noGrp="1"/>
          </p:cNvSpPr>
          <p:nvPr>
            <p:ph idx="1"/>
          </p:nvPr>
        </p:nvSpPr>
        <p:spPr/>
        <p:txBody>
          <a:bodyPr>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EF089836-7869-4E86-A677-707FCDED56FB}" type="datetimeFigureOut">
              <a:rPr lang="en-GB" smtClean="0"/>
              <a:t>13/06/14</a:t>
            </a:fld>
            <a:endParaRPr lang="en-GB"/>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GB"/>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A5EF88EB-48B1-467D-AE58-304EBE17E0E9}" type="slidenum">
              <a:rPr lang="en-GB" smtClean="0"/>
              <a:t>‹Nr.›</a:t>
            </a:fld>
            <a:endParaRPr lang="en-GB"/>
          </a:p>
        </p:txBody>
      </p:sp>
    </p:spTree>
    <p:custDataLst>
      <p:tags r:id="rId1"/>
    </p:custDataLst>
    <p:extLst>
      <p:ext uri="{BB962C8B-B14F-4D97-AF65-F5344CB8AC3E}">
        <p14:creationId xmlns:p14="http://schemas.microsoft.com/office/powerpoint/2010/main" val="857356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4" Type="http://schemas.openxmlformats.org/officeDocument/2006/relationships/vmlDrawing" Target="../drawings/vmlDrawing1.vml"/><Relationship Id="rId5" Type="http://schemas.openxmlformats.org/officeDocument/2006/relationships/tags" Target="../tags/tag2.xml"/><Relationship Id="rId6" Type="http://schemas.openxmlformats.org/officeDocument/2006/relationships/image" Target="../media/image2.png"/><Relationship Id="rId7" Type="http://schemas.openxmlformats.org/officeDocument/2006/relationships/oleObject" Target="../embeddings/oleObject1.bin"/><Relationship Id="rId8" Type="http://schemas.openxmlformats.org/officeDocument/2006/relationships/image" Target="../media/image1.emf"/><Relationship Id="rId1" Type="http://schemas.openxmlformats.org/officeDocument/2006/relationships/slideLayout" Target="../slideLayouts/slideLayout1.xml"/><Relationship Id="rId2"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40" name="Picture 39"/>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0" y="0"/>
            <a:ext cx="9143999" cy="5143500"/>
          </a:xfrm>
          <a:prstGeom prst="rect">
            <a:avLst/>
          </a:prstGeom>
        </p:spPr>
      </p:pic>
      <p:sp>
        <p:nvSpPr>
          <p:cNvPr id="41" name="Rectangle 40"/>
          <p:cNvSpPr/>
          <p:nvPr/>
        </p:nvSpPr>
        <p:spPr>
          <a:xfrm>
            <a:off x="-5024" y="0"/>
            <a:ext cx="9149024" cy="5143499"/>
          </a:xfrm>
          <a:prstGeom prst="rect">
            <a:avLst/>
          </a:prstGeom>
          <a:solidFill>
            <a:srgbClr val="262626">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schemeClr val="tx1"/>
              </a:solidFill>
            </a:endParaRPr>
          </a:p>
        </p:txBody>
      </p:sp>
      <p:graphicFrame>
        <p:nvGraphicFramePr>
          <p:cNvPr id="4" name="Object 3" hidden="1"/>
          <p:cNvGraphicFramePr>
            <a:graphicFrameLocks noChangeAspect="1"/>
          </p:cNvGraphicFramePr>
          <p:nvPr>
            <p:custDataLst>
              <p:tags r:id="rId5"/>
            </p:custDataLst>
            <p:extLst>
              <p:ext uri="{D42A27DB-BD31-4B8C-83A1-F6EECF244321}">
                <p14:modId xmlns:p14="http://schemas.microsoft.com/office/powerpoint/2010/main" val="159791581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510" name="think-cell Slide" r:id="rId7" imgW="270" imgH="270" progId="TCLayout.ActiveDocument.1">
                  <p:embed/>
                </p:oleObj>
              </mc:Choice>
              <mc:Fallback>
                <p:oleObj name="think-cell Slide" r:id="rId7" imgW="270" imgH="270" progId="TCLayout.ActiveDocument.1">
                  <p:embed/>
                  <p:pic>
                    <p:nvPicPr>
                      <p:cNvPr id="0" name=""/>
                      <p:cNvPicPr/>
                      <p:nvPr/>
                    </p:nvPicPr>
                    <p:blipFill>
                      <a:blip r:embed="rId8"/>
                      <a:stretch>
                        <a:fillRect/>
                      </a:stretch>
                    </p:blipFill>
                    <p:spPr>
                      <a:xfrm>
                        <a:off x="1588" y="1588"/>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457200" y="205978"/>
            <a:ext cx="8229600" cy="857250"/>
          </a:xfrm>
          <a:prstGeom prst="rect">
            <a:avLst/>
          </a:prstGeom>
        </p:spPr>
        <p:txBody>
          <a:bodyPr vert="horz" lIns="91440" tIns="45720" rIns="91440" bIns="45720" rtlCol="0" anchor="b">
            <a:normAutofit/>
          </a:bodyPr>
          <a:lstStyle/>
          <a:p>
            <a:r>
              <a:rPr lang="en-US" dirty="0" smtClean="0"/>
              <a:t>Click to edit Master title style</a:t>
            </a:r>
            <a:endParaRPr lang="en-GB" dirty="0"/>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13" name="Freeform 16"/>
          <p:cNvSpPr>
            <a:spLocks noEditPoints="1"/>
          </p:cNvSpPr>
          <p:nvPr userDrawn="1"/>
        </p:nvSpPr>
        <p:spPr bwMode="auto">
          <a:xfrm>
            <a:off x="147299" y="4863993"/>
            <a:ext cx="384123" cy="238721"/>
          </a:xfrm>
          <a:custGeom>
            <a:avLst/>
            <a:gdLst>
              <a:gd name="T0" fmla="*/ 163 w 163"/>
              <a:gd name="T1" fmla="*/ 47 h 101"/>
              <a:gd name="T2" fmla="*/ 137 w 163"/>
              <a:gd name="T3" fmla="*/ 26 h 101"/>
              <a:gd name="T4" fmla="*/ 120 w 163"/>
              <a:gd name="T5" fmla="*/ 26 h 101"/>
              <a:gd name="T6" fmla="*/ 120 w 163"/>
              <a:gd name="T7" fmla="*/ 46 h 101"/>
              <a:gd name="T8" fmla="*/ 98 w 163"/>
              <a:gd name="T9" fmla="*/ 46 h 101"/>
              <a:gd name="T10" fmla="*/ 89 w 163"/>
              <a:gd name="T11" fmla="*/ 62 h 101"/>
              <a:gd name="T12" fmla="*/ 80 w 163"/>
              <a:gd name="T13" fmla="*/ 46 h 101"/>
              <a:gd name="T14" fmla="*/ 68 w 163"/>
              <a:gd name="T15" fmla="*/ 46 h 101"/>
              <a:gd name="T16" fmla="*/ 70 w 163"/>
              <a:gd name="T17" fmla="*/ 34 h 101"/>
              <a:gd name="T18" fmla="*/ 70 w 163"/>
              <a:gd name="T19" fmla="*/ 34 h 101"/>
              <a:gd name="T20" fmla="*/ 60 w 163"/>
              <a:gd name="T21" fmla="*/ 10 h 101"/>
              <a:gd name="T22" fmla="*/ 35 w 163"/>
              <a:gd name="T23" fmla="*/ 0 h 101"/>
              <a:gd name="T24" fmla="*/ 10 w 163"/>
              <a:gd name="T25" fmla="*/ 10 h 101"/>
              <a:gd name="T26" fmla="*/ 2 w 163"/>
              <a:gd name="T27" fmla="*/ 21 h 101"/>
              <a:gd name="T28" fmla="*/ 0 w 163"/>
              <a:gd name="T29" fmla="*/ 34 h 101"/>
              <a:gd name="T30" fmla="*/ 0 w 163"/>
              <a:gd name="T31" fmla="*/ 34 h 101"/>
              <a:gd name="T32" fmla="*/ 10 w 163"/>
              <a:gd name="T33" fmla="*/ 59 h 101"/>
              <a:gd name="T34" fmla="*/ 35 w 163"/>
              <a:gd name="T35" fmla="*/ 69 h 101"/>
              <a:gd name="T36" fmla="*/ 58 w 163"/>
              <a:gd name="T37" fmla="*/ 61 h 101"/>
              <a:gd name="T38" fmla="*/ 58 w 163"/>
              <a:gd name="T39" fmla="*/ 101 h 101"/>
              <a:gd name="T40" fmla="*/ 77 w 163"/>
              <a:gd name="T41" fmla="*/ 101 h 101"/>
              <a:gd name="T42" fmla="*/ 77 w 163"/>
              <a:gd name="T43" fmla="*/ 78 h 101"/>
              <a:gd name="T44" fmla="*/ 89 w 163"/>
              <a:gd name="T45" fmla="*/ 95 h 101"/>
              <a:gd name="T46" fmla="*/ 101 w 163"/>
              <a:gd name="T47" fmla="*/ 78 h 101"/>
              <a:gd name="T48" fmla="*/ 101 w 163"/>
              <a:gd name="T49" fmla="*/ 101 h 101"/>
              <a:gd name="T50" fmla="*/ 121 w 163"/>
              <a:gd name="T51" fmla="*/ 101 h 101"/>
              <a:gd name="T52" fmla="*/ 121 w 163"/>
              <a:gd name="T53" fmla="*/ 70 h 101"/>
              <a:gd name="T54" fmla="*/ 137 w 163"/>
              <a:gd name="T55" fmla="*/ 70 h 101"/>
              <a:gd name="T56" fmla="*/ 163 w 163"/>
              <a:gd name="T57" fmla="*/ 48 h 101"/>
              <a:gd name="T58" fmla="*/ 163 w 163"/>
              <a:gd name="T59" fmla="*/ 47 h 101"/>
              <a:gd name="T60" fmla="*/ 163 w 163"/>
              <a:gd name="T61" fmla="*/ 47 h 101"/>
              <a:gd name="T62" fmla="*/ 46 w 163"/>
              <a:gd name="T63" fmla="*/ 34 h 101"/>
              <a:gd name="T64" fmla="*/ 35 w 163"/>
              <a:gd name="T65" fmla="*/ 46 h 101"/>
              <a:gd name="T66" fmla="*/ 24 w 163"/>
              <a:gd name="T67" fmla="*/ 34 h 101"/>
              <a:gd name="T68" fmla="*/ 24 w 163"/>
              <a:gd name="T69" fmla="*/ 34 h 101"/>
              <a:gd name="T70" fmla="*/ 35 w 163"/>
              <a:gd name="T71" fmla="*/ 22 h 101"/>
              <a:gd name="T72" fmla="*/ 46 w 163"/>
              <a:gd name="T73" fmla="*/ 34 h 101"/>
              <a:gd name="T74" fmla="*/ 46 w 163"/>
              <a:gd name="T75" fmla="*/ 34 h 101"/>
              <a:gd name="T76" fmla="*/ 46 w 163"/>
              <a:gd name="T77" fmla="*/ 34 h 101"/>
              <a:gd name="T78" fmla="*/ 148 w 163"/>
              <a:gd name="T79" fmla="*/ 47 h 101"/>
              <a:gd name="T80" fmla="*/ 139 w 163"/>
              <a:gd name="T81" fmla="*/ 55 h 101"/>
              <a:gd name="T82" fmla="*/ 136 w 163"/>
              <a:gd name="T83" fmla="*/ 55 h 101"/>
              <a:gd name="T84" fmla="*/ 136 w 163"/>
              <a:gd name="T85" fmla="*/ 40 h 101"/>
              <a:gd name="T86" fmla="*/ 139 w 163"/>
              <a:gd name="T87" fmla="*/ 40 h 101"/>
              <a:gd name="T88" fmla="*/ 148 w 163"/>
              <a:gd name="T89" fmla="*/ 47 h 101"/>
              <a:gd name="T90" fmla="*/ 148 w 163"/>
              <a:gd name="T91" fmla="*/ 47 h 101"/>
              <a:gd name="T92" fmla="*/ 148 w 163"/>
              <a:gd name="T93" fmla="*/ 4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3" h="101">
                <a:moveTo>
                  <a:pt x="163" y="47"/>
                </a:moveTo>
                <a:cubicBezTo>
                  <a:pt x="163" y="36"/>
                  <a:pt x="154" y="26"/>
                  <a:pt x="137" y="26"/>
                </a:cubicBezTo>
                <a:cubicBezTo>
                  <a:pt x="120" y="26"/>
                  <a:pt x="120" y="26"/>
                  <a:pt x="120" y="26"/>
                </a:cubicBezTo>
                <a:cubicBezTo>
                  <a:pt x="120" y="46"/>
                  <a:pt x="120" y="46"/>
                  <a:pt x="120" y="46"/>
                </a:cubicBezTo>
                <a:cubicBezTo>
                  <a:pt x="98" y="46"/>
                  <a:pt x="98" y="46"/>
                  <a:pt x="98" y="46"/>
                </a:cubicBezTo>
                <a:cubicBezTo>
                  <a:pt x="89" y="62"/>
                  <a:pt x="89" y="62"/>
                  <a:pt x="89" y="62"/>
                </a:cubicBezTo>
                <a:cubicBezTo>
                  <a:pt x="80" y="46"/>
                  <a:pt x="80" y="46"/>
                  <a:pt x="80" y="46"/>
                </a:cubicBezTo>
                <a:cubicBezTo>
                  <a:pt x="68" y="46"/>
                  <a:pt x="68" y="46"/>
                  <a:pt x="68" y="46"/>
                </a:cubicBezTo>
                <a:cubicBezTo>
                  <a:pt x="70" y="42"/>
                  <a:pt x="70" y="38"/>
                  <a:pt x="70" y="34"/>
                </a:cubicBezTo>
                <a:cubicBezTo>
                  <a:pt x="70" y="34"/>
                  <a:pt x="70" y="34"/>
                  <a:pt x="70" y="34"/>
                </a:cubicBezTo>
                <a:cubicBezTo>
                  <a:pt x="70" y="25"/>
                  <a:pt x="67" y="16"/>
                  <a:pt x="60" y="10"/>
                </a:cubicBezTo>
                <a:cubicBezTo>
                  <a:pt x="54" y="3"/>
                  <a:pt x="45" y="0"/>
                  <a:pt x="35" y="0"/>
                </a:cubicBezTo>
                <a:cubicBezTo>
                  <a:pt x="25" y="0"/>
                  <a:pt x="16" y="3"/>
                  <a:pt x="10" y="10"/>
                </a:cubicBezTo>
                <a:cubicBezTo>
                  <a:pt x="6" y="13"/>
                  <a:pt x="4" y="17"/>
                  <a:pt x="2" y="21"/>
                </a:cubicBezTo>
                <a:cubicBezTo>
                  <a:pt x="0" y="25"/>
                  <a:pt x="0" y="29"/>
                  <a:pt x="0" y="34"/>
                </a:cubicBezTo>
                <a:cubicBezTo>
                  <a:pt x="0" y="34"/>
                  <a:pt x="0" y="34"/>
                  <a:pt x="0" y="34"/>
                </a:cubicBezTo>
                <a:cubicBezTo>
                  <a:pt x="0" y="44"/>
                  <a:pt x="3" y="52"/>
                  <a:pt x="10" y="59"/>
                </a:cubicBezTo>
                <a:cubicBezTo>
                  <a:pt x="16" y="65"/>
                  <a:pt x="25" y="69"/>
                  <a:pt x="35" y="69"/>
                </a:cubicBezTo>
                <a:cubicBezTo>
                  <a:pt x="44" y="69"/>
                  <a:pt x="52" y="66"/>
                  <a:pt x="58" y="61"/>
                </a:cubicBezTo>
                <a:cubicBezTo>
                  <a:pt x="58" y="101"/>
                  <a:pt x="58" y="101"/>
                  <a:pt x="58" y="101"/>
                </a:cubicBezTo>
                <a:cubicBezTo>
                  <a:pt x="77" y="101"/>
                  <a:pt x="77" y="101"/>
                  <a:pt x="77" y="101"/>
                </a:cubicBezTo>
                <a:cubicBezTo>
                  <a:pt x="77" y="78"/>
                  <a:pt x="77" y="78"/>
                  <a:pt x="77" y="78"/>
                </a:cubicBezTo>
                <a:cubicBezTo>
                  <a:pt x="89" y="95"/>
                  <a:pt x="89" y="95"/>
                  <a:pt x="89" y="95"/>
                </a:cubicBezTo>
                <a:cubicBezTo>
                  <a:pt x="101" y="78"/>
                  <a:pt x="101" y="78"/>
                  <a:pt x="101" y="78"/>
                </a:cubicBezTo>
                <a:cubicBezTo>
                  <a:pt x="101" y="101"/>
                  <a:pt x="101" y="101"/>
                  <a:pt x="101" y="101"/>
                </a:cubicBezTo>
                <a:cubicBezTo>
                  <a:pt x="121" y="101"/>
                  <a:pt x="121" y="101"/>
                  <a:pt x="121" y="101"/>
                </a:cubicBezTo>
                <a:cubicBezTo>
                  <a:pt x="121" y="70"/>
                  <a:pt x="121" y="70"/>
                  <a:pt x="121" y="70"/>
                </a:cubicBezTo>
                <a:cubicBezTo>
                  <a:pt x="137" y="70"/>
                  <a:pt x="137" y="70"/>
                  <a:pt x="137" y="70"/>
                </a:cubicBezTo>
                <a:cubicBezTo>
                  <a:pt x="154" y="70"/>
                  <a:pt x="163" y="60"/>
                  <a:pt x="163" y="48"/>
                </a:cubicBezTo>
                <a:cubicBezTo>
                  <a:pt x="163" y="47"/>
                  <a:pt x="163" y="47"/>
                  <a:pt x="163" y="47"/>
                </a:cubicBezTo>
                <a:cubicBezTo>
                  <a:pt x="163" y="47"/>
                  <a:pt x="163" y="47"/>
                  <a:pt x="163" y="47"/>
                </a:cubicBezTo>
                <a:close/>
                <a:moveTo>
                  <a:pt x="46" y="34"/>
                </a:moveTo>
                <a:cubicBezTo>
                  <a:pt x="46" y="40"/>
                  <a:pt x="42" y="46"/>
                  <a:pt x="35" y="46"/>
                </a:cubicBezTo>
                <a:cubicBezTo>
                  <a:pt x="28" y="46"/>
                  <a:pt x="24" y="40"/>
                  <a:pt x="24" y="34"/>
                </a:cubicBezTo>
                <a:cubicBezTo>
                  <a:pt x="24" y="34"/>
                  <a:pt x="24" y="34"/>
                  <a:pt x="24" y="34"/>
                </a:cubicBezTo>
                <a:cubicBezTo>
                  <a:pt x="24" y="28"/>
                  <a:pt x="27" y="22"/>
                  <a:pt x="35" y="22"/>
                </a:cubicBezTo>
                <a:cubicBezTo>
                  <a:pt x="42" y="22"/>
                  <a:pt x="46" y="28"/>
                  <a:pt x="46" y="34"/>
                </a:cubicBezTo>
                <a:cubicBezTo>
                  <a:pt x="46" y="34"/>
                  <a:pt x="46" y="34"/>
                  <a:pt x="46" y="34"/>
                </a:cubicBezTo>
                <a:cubicBezTo>
                  <a:pt x="46" y="34"/>
                  <a:pt x="46" y="34"/>
                  <a:pt x="46" y="34"/>
                </a:cubicBezTo>
                <a:close/>
                <a:moveTo>
                  <a:pt x="148" y="47"/>
                </a:moveTo>
                <a:cubicBezTo>
                  <a:pt x="148" y="53"/>
                  <a:pt x="143" y="55"/>
                  <a:pt x="139" y="55"/>
                </a:cubicBezTo>
                <a:cubicBezTo>
                  <a:pt x="136" y="55"/>
                  <a:pt x="136" y="55"/>
                  <a:pt x="136" y="55"/>
                </a:cubicBezTo>
                <a:cubicBezTo>
                  <a:pt x="136" y="40"/>
                  <a:pt x="136" y="40"/>
                  <a:pt x="136" y="40"/>
                </a:cubicBezTo>
                <a:cubicBezTo>
                  <a:pt x="139" y="40"/>
                  <a:pt x="139" y="40"/>
                  <a:pt x="139" y="40"/>
                </a:cubicBezTo>
                <a:cubicBezTo>
                  <a:pt x="143" y="40"/>
                  <a:pt x="148" y="42"/>
                  <a:pt x="148" y="47"/>
                </a:cubicBezTo>
                <a:cubicBezTo>
                  <a:pt x="148" y="47"/>
                  <a:pt x="148" y="47"/>
                  <a:pt x="148" y="47"/>
                </a:cubicBezTo>
                <a:cubicBezTo>
                  <a:pt x="148" y="47"/>
                  <a:pt x="148" y="47"/>
                  <a:pt x="148" y="47"/>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765667161"/>
      </p:ext>
    </p:extLst>
  </p:cSld>
  <p:clrMap bg1="lt1" tx1="dk1" bg2="lt2" tx2="dk2" accent1="accent1" accent2="accent2" accent3="accent3" accent4="accent4" accent5="accent5" accent6="accent6" hlink="hlink" folHlink="folHlink"/>
  <p:sldLayoutIdLst>
    <p:sldLayoutId id="2147483649" r:id="rId1"/>
    <p:sldLayoutId id="2147483650" r:id="rId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txStyles>
    <p:titleStyle>
      <a:lvl1pPr algn="l" defTabSz="914400" rtl="0" eaLnBrk="1" latinLnBrk="0" hangingPunct="1">
        <a:lnSpc>
          <a:spcPct val="80000"/>
        </a:lnSpc>
        <a:spcBef>
          <a:spcPct val="0"/>
        </a:spcBef>
        <a:buNone/>
        <a:defRPr sz="2800" kern="1200" cap="all" baseline="0">
          <a:solidFill>
            <a:schemeClr val="bg1"/>
          </a:solidFill>
          <a:latin typeface="+mj-lt"/>
          <a:ea typeface="+mj-ea"/>
          <a:cs typeface="+mj-cs"/>
        </a:defRPr>
      </a:lvl1pPr>
    </p:titleStyle>
    <p:bodyStyle>
      <a:lvl1pPr marL="111125" indent="-111125"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1pPr>
      <a:lvl2pPr marL="271463" indent="-150813"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2pPr>
      <a:lvl3pPr marL="0" indent="0" algn="l" defTabSz="914400" rtl="0" eaLnBrk="1" latinLnBrk="0" hangingPunct="1">
        <a:spcBef>
          <a:spcPct val="20000"/>
        </a:spcBef>
        <a:buFontTx/>
        <a:buNone/>
        <a:defRPr sz="1200" kern="1200">
          <a:solidFill>
            <a:schemeClr val="tx1"/>
          </a:solidFill>
          <a:latin typeface="+mn-lt"/>
          <a:ea typeface="+mn-ea"/>
          <a:cs typeface="+mn-cs"/>
        </a:defRPr>
      </a:lvl3pPr>
      <a:lvl4pPr marL="0" indent="0" algn="l" defTabSz="914400" rtl="0" eaLnBrk="1" latinLnBrk="0" hangingPunct="1">
        <a:spcBef>
          <a:spcPct val="20000"/>
        </a:spcBef>
        <a:buFontTx/>
        <a:buNone/>
        <a:defRPr sz="1200" kern="1200" cap="all" baseline="0">
          <a:solidFill>
            <a:schemeClr val="tx1"/>
          </a:solidFill>
          <a:latin typeface="+mn-lt"/>
          <a:ea typeface="+mn-ea"/>
          <a:cs typeface="+mn-cs"/>
        </a:defRPr>
      </a:lvl4pPr>
      <a:lvl5pPr marL="0" indent="0" algn="l" defTabSz="914400" rtl="0" eaLnBrk="1" latinLnBrk="0" hangingPunct="1">
        <a:spcBef>
          <a:spcPct val="20000"/>
        </a:spcBef>
        <a:buFontTx/>
        <a:buNone/>
        <a:defRPr sz="1200" kern="1200" cap="all"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tags" Target="../tags/tag5.xml"/><Relationship Id="rId4" Type="http://schemas.openxmlformats.org/officeDocument/2006/relationships/slideLayout" Target="../slideLayouts/slideLayout1.xml"/><Relationship Id="rId5" Type="http://schemas.openxmlformats.org/officeDocument/2006/relationships/notesSlide" Target="../notesSlides/notesSlide1.xml"/><Relationship Id="rId6" Type="http://schemas.openxmlformats.org/officeDocument/2006/relationships/oleObject" Target="../embeddings/oleObject2.bin"/><Relationship Id="rId7" Type="http://schemas.openxmlformats.org/officeDocument/2006/relationships/image" Target="../media/image7.emf"/><Relationship Id="rId8" Type="http://schemas.openxmlformats.org/officeDocument/2006/relationships/slide" Target="slide3.xml"/><Relationship Id="rId1" Type="http://schemas.openxmlformats.org/officeDocument/2006/relationships/vmlDrawing" Target="../drawings/vmlDrawing2.vml"/><Relationship Id="rId2" Type="http://schemas.openxmlformats.org/officeDocument/2006/relationships/tags" Target="../tags/tag4.xml"/></Relationships>
</file>

<file path=ppt/slides/_rels/slide10.xml.rels><?xml version="1.0" encoding="UTF-8" standalone="yes"?>
<Relationships xmlns="http://schemas.openxmlformats.org/package/2006/relationships"><Relationship Id="rId13" Type="http://schemas.openxmlformats.org/officeDocument/2006/relationships/image" Target="../media/image70.png"/><Relationship Id="rId14" Type="http://schemas.openxmlformats.org/officeDocument/2006/relationships/image" Target="../media/image71.png"/><Relationship Id="rId15" Type="http://schemas.openxmlformats.org/officeDocument/2006/relationships/image" Target="../media/image72.jpeg"/><Relationship Id="rId16" Type="http://schemas.openxmlformats.org/officeDocument/2006/relationships/image" Target="../media/image73.png"/><Relationship Id="rId17" Type="http://schemas.openxmlformats.org/officeDocument/2006/relationships/chart" Target="../charts/chart23.xml"/><Relationship Id="rId18" Type="http://schemas.openxmlformats.org/officeDocument/2006/relationships/chart" Target="../charts/chart24.xml"/><Relationship Id="rId19" Type="http://schemas.openxmlformats.org/officeDocument/2006/relationships/chart" Target="../charts/chart25.xml"/><Relationship Id="rId50" Type="http://schemas.openxmlformats.org/officeDocument/2006/relationships/slide" Target="slide5.xml"/><Relationship Id="rId51" Type="http://schemas.openxmlformats.org/officeDocument/2006/relationships/slide" Target="slide10.xml"/><Relationship Id="rId52" Type="http://schemas.openxmlformats.org/officeDocument/2006/relationships/slide" Target="slide28.xml"/><Relationship Id="rId53" Type="http://schemas.openxmlformats.org/officeDocument/2006/relationships/slide" Target="slide29.xml"/><Relationship Id="rId54" Type="http://schemas.openxmlformats.org/officeDocument/2006/relationships/slide" Target="slide35.xml"/><Relationship Id="rId55" Type="http://schemas.openxmlformats.org/officeDocument/2006/relationships/slide" Target="slide8.xml"/><Relationship Id="rId56" Type="http://schemas.openxmlformats.org/officeDocument/2006/relationships/slide" Target="slide123.xml"/><Relationship Id="rId40" Type="http://schemas.openxmlformats.org/officeDocument/2006/relationships/slide" Target="slide24.xml"/><Relationship Id="rId41" Type="http://schemas.openxmlformats.org/officeDocument/2006/relationships/slide" Target="slide25.xml"/><Relationship Id="rId42" Type="http://schemas.openxmlformats.org/officeDocument/2006/relationships/slide" Target="slide13.xml"/><Relationship Id="rId43" Type="http://schemas.openxmlformats.org/officeDocument/2006/relationships/image" Target="../media/image74.png"/><Relationship Id="rId44" Type="http://schemas.openxmlformats.org/officeDocument/2006/relationships/chart" Target="../charts/chart36.xml"/><Relationship Id="rId45" Type="http://schemas.openxmlformats.org/officeDocument/2006/relationships/slide" Target="slide19.xml"/><Relationship Id="rId46" Type="http://schemas.openxmlformats.org/officeDocument/2006/relationships/image" Target="../media/image75.png"/><Relationship Id="rId47" Type="http://schemas.openxmlformats.org/officeDocument/2006/relationships/slide" Target="slide26.xml"/><Relationship Id="rId48" Type="http://schemas.openxmlformats.org/officeDocument/2006/relationships/image" Target="../media/image76.png"/><Relationship Id="rId49" Type="http://schemas.openxmlformats.org/officeDocument/2006/relationships/slide" Target="slide3.xml"/><Relationship Id="rId1" Type="http://schemas.openxmlformats.org/officeDocument/2006/relationships/vmlDrawing" Target="../drawings/vmlDrawing9.vml"/><Relationship Id="rId2" Type="http://schemas.openxmlformats.org/officeDocument/2006/relationships/tags" Target="../tags/tag16.xml"/><Relationship Id="rId3" Type="http://schemas.openxmlformats.org/officeDocument/2006/relationships/slideLayout" Target="../slideLayouts/slideLayout2.xml"/><Relationship Id="rId4" Type="http://schemas.openxmlformats.org/officeDocument/2006/relationships/oleObject" Target="../embeddings/oleObject9.bin"/><Relationship Id="rId5" Type="http://schemas.openxmlformats.org/officeDocument/2006/relationships/image" Target="../media/image7.emf"/><Relationship Id="rId6" Type="http://schemas.openxmlformats.org/officeDocument/2006/relationships/image" Target="../media/image63.jpeg"/><Relationship Id="rId7" Type="http://schemas.openxmlformats.org/officeDocument/2006/relationships/image" Target="../media/image64.jpeg"/><Relationship Id="rId8" Type="http://schemas.openxmlformats.org/officeDocument/2006/relationships/image" Target="../media/image65.png"/><Relationship Id="rId9" Type="http://schemas.openxmlformats.org/officeDocument/2006/relationships/image" Target="../media/image66.png"/><Relationship Id="rId30" Type="http://schemas.openxmlformats.org/officeDocument/2006/relationships/slide" Target="slide2.xml"/><Relationship Id="rId31" Type="http://schemas.openxmlformats.org/officeDocument/2006/relationships/slide" Target="slide15.xml"/><Relationship Id="rId32" Type="http://schemas.openxmlformats.org/officeDocument/2006/relationships/slide" Target="slide14.xml"/><Relationship Id="rId33" Type="http://schemas.openxmlformats.org/officeDocument/2006/relationships/slide" Target="slide16.xml"/><Relationship Id="rId34" Type="http://schemas.openxmlformats.org/officeDocument/2006/relationships/slide" Target="slide17.xml"/><Relationship Id="rId35" Type="http://schemas.openxmlformats.org/officeDocument/2006/relationships/slide" Target="slide18.xml"/><Relationship Id="rId36" Type="http://schemas.openxmlformats.org/officeDocument/2006/relationships/slide" Target="slide20.xml"/><Relationship Id="rId37" Type="http://schemas.openxmlformats.org/officeDocument/2006/relationships/slide" Target="slide21.xml"/><Relationship Id="rId38" Type="http://schemas.openxmlformats.org/officeDocument/2006/relationships/slide" Target="slide22.xml"/><Relationship Id="rId39" Type="http://schemas.openxmlformats.org/officeDocument/2006/relationships/slide" Target="slide23.xml"/><Relationship Id="rId20" Type="http://schemas.openxmlformats.org/officeDocument/2006/relationships/chart" Target="../charts/chart26.xml"/><Relationship Id="rId21" Type="http://schemas.openxmlformats.org/officeDocument/2006/relationships/chart" Target="../charts/chart27.xml"/><Relationship Id="rId22" Type="http://schemas.openxmlformats.org/officeDocument/2006/relationships/chart" Target="../charts/chart28.xml"/><Relationship Id="rId23" Type="http://schemas.openxmlformats.org/officeDocument/2006/relationships/chart" Target="../charts/chart29.xml"/><Relationship Id="rId24" Type="http://schemas.openxmlformats.org/officeDocument/2006/relationships/chart" Target="../charts/chart30.xml"/><Relationship Id="rId25" Type="http://schemas.openxmlformats.org/officeDocument/2006/relationships/chart" Target="../charts/chart31.xml"/><Relationship Id="rId26" Type="http://schemas.openxmlformats.org/officeDocument/2006/relationships/chart" Target="../charts/chart32.xml"/><Relationship Id="rId27" Type="http://schemas.openxmlformats.org/officeDocument/2006/relationships/chart" Target="../charts/chart33.xml"/><Relationship Id="rId28" Type="http://schemas.openxmlformats.org/officeDocument/2006/relationships/chart" Target="../charts/chart34.xml"/><Relationship Id="rId29" Type="http://schemas.openxmlformats.org/officeDocument/2006/relationships/chart" Target="../charts/chart35.xml"/><Relationship Id="rId10" Type="http://schemas.openxmlformats.org/officeDocument/2006/relationships/image" Target="../media/image67.png"/><Relationship Id="rId11" Type="http://schemas.openxmlformats.org/officeDocument/2006/relationships/image" Target="../media/image68.png"/><Relationship Id="rId12" Type="http://schemas.openxmlformats.org/officeDocument/2006/relationships/image" Target="../media/image69.png"/></Relationships>
</file>

<file path=ppt/slides/_rels/slide100.xml.rels><?xml version="1.0" encoding="UTF-8" standalone="yes"?>
<Relationships xmlns="http://schemas.openxmlformats.org/package/2006/relationships"><Relationship Id="rId11" Type="http://schemas.openxmlformats.org/officeDocument/2006/relationships/slide" Target="slide5.xml"/><Relationship Id="rId12" Type="http://schemas.openxmlformats.org/officeDocument/2006/relationships/slide" Target="slide10.xml"/><Relationship Id="rId13" Type="http://schemas.openxmlformats.org/officeDocument/2006/relationships/slide" Target="slide28.xml"/><Relationship Id="rId14" Type="http://schemas.openxmlformats.org/officeDocument/2006/relationships/slide" Target="slide29.xml"/><Relationship Id="rId15" Type="http://schemas.openxmlformats.org/officeDocument/2006/relationships/slide" Target="slide35.xml"/><Relationship Id="rId16" Type="http://schemas.openxmlformats.org/officeDocument/2006/relationships/slide" Target="slide8.xml"/><Relationship Id="rId17" Type="http://schemas.openxmlformats.org/officeDocument/2006/relationships/slide" Target="slide123.xml"/><Relationship Id="rId18" Type="http://schemas.openxmlformats.org/officeDocument/2006/relationships/slide" Target="slide2.xml"/><Relationship Id="rId1" Type="http://schemas.openxmlformats.org/officeDocument/2006/relationships/vmlDrawing" Target="../drawings/vmlDrawing52.vml"/><Relationship Id="rId2" Type="http://schemas.openxmlformats.org/officeDocument/2006/relationships/tags" Target="../tags/tag82.xml"/><Relationship Id="rId3" Type="http://schemas.openxmlformats.org/officeDocument/2006/relationships/tags" Target="../tags/tag83.xml"/><Relationship Id="rId4" Type="http://schemas.openxmlformats.org/officeDocument/2006/relationships/slideLayout" Target="../slideLayouts/slideLayout2.xml"/><Relationship Id="rId5" Type="http://schemas.openxmlformats.org/officeDocument/2006/relationships/oleObject" Target="../embeddings/oleObject69.bin"/><Relationship Id="rId6" Type="http://schemas.openxmlformats.org/officeDocument/2006/relationships/image" Target="../media/image1.emf"/><Relationship Id="rId7" Type="http://schemas.openxmlformats.org/officeDocument/2006/relationships/image" Target="../media/image433.png"/><Relationship Id="rId8" Type="http://schemas.openxmlformats.org/officeDocument/2006/relationships/image" Target="../media/image486.png"/><Relationship Id="rId9" Type="http://schemas.openxmlformats.org/officeDocument/2006/relationships/image" Target="../media/image487.jpeg"/><Relationship Id="rId10" Type="http://schemas.openxmlformats.org/officeDocument/2006/relationships/slide" Target="slide3.xml"/></Relationships>
</file>

<file path=ppt/slides/_rels/slide101.xml.rels><?xml version="1.0" encoding="UTF-8" standalone="yes"?>
<Relationships xmlns="http://schemas.openxmlformats.org/package/2006/relationships"><Relationship Id="rId9" Type="http://schemas.openxmlformats.org/officeDocument/2006/relationships/slide" Target="slide36.xml"/><Relationship Id="rId20" Type="http://schemas.openxmlformats.org/officeDocument/2006/relationships/slide" Target="slide35.xml"/><Relationship Id="rId21" Type="http://schemas.openxmlformats.org/officeDocument/2006/relationships/slide" Target="slide8.xml"/><Relationship Id="rId10" Type="http://schemas.openxmlformats.org/officeDocument/2006/relationships/image" Target="../media/image142.png"/><Relationship Id="rId11" Type="http://schemas.openxmlformats.org/officeDocument/2006/relationships/slide" Target="slide102.xml"/><Relationship Id="rId12" Type="http://schemas.openxmlformats.org/officeDocument/2006/relationships/slide" Target="slide81.xml"/><Relationship Id="rId13" Type="http://schemas.openxmlformats.org/officeDocument/2006/relationships/slide" Target="slide58.xml"/><Relationship Id="rId14" Type="http://schemas.openxmlformats.org/officeDocument/2006/relationships/slide" Target="slide123.xml"/><Relationship Id="rId15" Type="http://schemas.openxmlformats.org/officeDocument/2006/relationships/slide" Target="slide3.xml"/><Relationship Id="rId16" Type="http://schemas.openxmlformats.org/officeDocument/2006/relationships/slide" Target="slide5.xml"/><Relationship Id="rId17" Type="http://schemas.openxmlformats.org/officeDocument/2006/relationships/slide" Target="slide10.xml"/><Relationship Id="rId18" Type="http://schemas.openxmlformats.org/officeDocument/2006/relationships/slide" Target="slide28.xml"/><Relationship Id="rId19" Type="http://schemas.openxmlformats.org/officeDocument/2006/relationships/slide" Target="slide29.xml"/><Relationship Id="rId1" Type="http://schemas.openxmlformats.org/officeDocument/2006/relationships/vmlDrawing" Target="../drawings/vmlDrawing53.vml"/><Relationship Id="rId2" Type="http://schemas.openxmlformats.org/officeDocument/2006/relationships/tags" Target="../tags/tag84.xml"/><Relationship Id="rId3" Type="http://schemas.openxmlformats.org/officeDocument/2006/relationships/tags" Target="../tags/tag85.xml"/><Relationship Id="rId4" Type="http://schemas.openxmlformats.org/officeDocument/2006/relationships/slideLayout" Target="../slideLayouts/slideLayout2.xml"/><Relationship Id="rId5" Type="http://schemas.openxmlformats.org/officeDocument/2006/relationships/oleObject" Target="../embeddings/oleObject70.bin"/><Relationship Id="rId6" Type="http://schemas.openxmlformats.org/officeDocument/2006/relationships/image" Target="../media/image1.emf"/><Relationship Id="rId7" Type="http://schemas.openxmlformats.org/officeDocument/2006/relationships/slide" Target="slide2.xml"/><Relationship Id="rId8" Type="http://schemas.openxmlformats.org/officeDocument/2006/relationships/image" Target="../media/image141.png"/></Relationships>
</file>

<file path=ppt/slides/_rels/slide102.xml.rels><?xml version="1.0" encoding="UTF-8" standalone="yes"?>
<Relationships xmlns="http://schemas.openxmlformats.org/package/2006/relationships"><Relationship Id="rId11" Type="http://schemas.openxmlformats.org/officeDocument/2006/relationships/slide" Target="slide10.xml"/><Relationship Id="rId12" Type="http://schemas.openxmlformats.org/officeDocument/2006/relationships/slide" Target="slide28.xml"/><Relationship Id="rId13" Type="http://schemas.openxmlformats.org/officeDocument/2006/relationships/slide" Target="slide29.xml"/><Relationship Id="rId14" Type="http://schemas.openxmlformats.org/officeDocument/2006/relationships/slide" Target="slide35.xml"/><Relationship Id="rId15" Type="http://schemas.openxmlformats.org/officeDocument/2006/relationships/slide" Target="slide8.xml"/><Relationship Id="rId16" Type="http://schemas.openxmlformats.org/officeDocument/2006/relationships/slide" Target="slide123.xml"/><Relationship Id="rId17" Type="http://schemas.openxmlformats.org/officeDocument/2006/relationships/slide" Target="slide2.xml"/><Relationship Id="rId1" Type="http://schemas.openxmlformats.org/officeDocument/2006/relationships/vmlDrawing" Target="../drawings/vmlDrawing54.vml"/><Relationship Id="rId2" Type="http://schemas.openxmlformats.org/officeDocument/2006/relationships/tags" Target="../tags/tag86.xml"/><Relationship Id="rId3" Type="http://schemas.openxmlformats.org/officeDocument/2006/relationships/tags" Target="../tags/tag87.xml"/><Relationship Id="rId4" Type="http://schemas.openxmlformats.org/officeDocument/2006/relationships/slideLayout" Target="../slideLayouts/slideLayout2.xml"/><Relationship Id="rId5" Type="http://schemas.openxmlformats.org/officeDocument/2006/relationships/oleObject" Target="../embeddings/oleObject71.bin"/><Relationship Id="rId6" Type="http://schemas.openxmlformats.org/officeDocument/2006/relationships/image" Target="../media/image1.emf"/><Relationship Id="rId7" Type="http://schemas.openxmlformats.org/officeDocument/2006/relationships/image" Target="../media/image488.png"/><Relationship Id="rId8" Type="http://schemas.openxmlformats.org/officeDocument/2006/relationships/image" Target="../media/image489.png"/><Relationship Id="rId9" Type="http://schemas.openxmlformats.org/officeDocument/2006/relationships/slide" Target="slide3.xml"/><Relationship Id="rId10" Type="http://schemas.openxmlformats.org/officeDocument/2006/relationships/slide" Target="slide5.xml"/></Relationships>
</file>

<file path=ppt/slides/_rels/slide103.xml.rels><?xml version="1.0" encoding="UTF-8" standalone="yes"?>
<Relationships xmlns="http://schemas.openxmlformats.org/package/2006/relationships"><Relationship Id="rId9" Type="http://schemas.microsoft.com/office/2007/relationships/hdphoto" Target="../media/hdphoto1.wdp"/><Relationship Id="rId20" Type="http://schemas.openxmlformats.org/officeDocument/2006/relationships/image" Target="../media/image37.emf"/><Relationship Id="rId21" Type="http://schemas.openxmlformats.org/officeDocument/2006/relationships/image" Target="../media/image38.emf"/><Relationship Id="rId22" Type="http://schemas.openxmlformats.org/officeDocument/2006/relationships/image" Target="../media/image39.emf"/><Relationship Id="rId23" Type="http://schemas.openxmlformats.org/officeDocument/2006/relationships/slide" Target="slide3.xml"/><Relationship Id="rId24" Type="http://schemas.openxmlformats.org/officeDocument/2006/relationships/slide" Target="slide5.xml"/><Relationship Id="rId25" Type="http://schemas.openxmlformats.org/officeDocument/2006/relationships/slide" Target="slide10.xml"/><Relationship Id="rId26" Type="http://schemas.openxmlformats.org/officeDocument/2006/relationships/slide" Target="slide28.xml"/><Relationship Id="rId27" Type="http://schemas.openxmlformats.org/officeDocument/2006/relationships/slide" Target="slide29.xml"/><Relationship Id="rId28" Type="http://schemas.openxmlformats.org/officeDocument/2006/relationships/slide" Target="slide35.xml"/><Relationship Id="rId29" Type="http://schemas.openxmlformats.org/officeDocument/2006/relationships/slide" Target="slide8.xml"/><Relationship Id="rId30" Type="http://schemas.openxmlformats.org/officeDocument/2006/relationships/slide" Target="slide123.xml"/><Relationship Id="rId31" Type="http://schemas.openxmlformats.org/officeDocument/2006/relationships/slide" Target="slide2.xml"/><Relationship Id="rId10" Type="http://schemas.openxmlformats.org/officeDocument/2006/relationships/chart" Target="../charts/chart192.xml"/><Relationship Id="rId11" Type="http://schemas.openxmlformats.org/officeDocument/2006/relationships/image" Target="../media/image77.png"/><Relationship Id="rId12" Type="http://schemas.openxmlformats.org/officeDocument/2006/relationships/image" Target="../media/image491.png"/><Relationship Id="rId13" Type="http://schemas.openxmlformats.org/officeDocument/2006/relationships/image" Target="../media/image492.png"/><Relationship Id="rId14" Type="http://schemas.openxmlformats.org/officeDocument/2006/relationships/image" Target="../media/image493.png"/><Relationship Id="rId15" Type="http://schemas.openxmlformats.org/officeDocument/2006/relationships/image" Target="../media/image494.png"/><Relationship Id="rId16" Type="http://schemas.openxmlformats.org/officeDocument/2006/relationships/image" Target="../media/image495.png"/><Relationship Id="rId17" Type="http://schemas.openxmlformats.org/officeDocument/2006/relationships/image" Target="../media/image496.png"/><Relationship Id="rId18" Type="http://schemas.openxmlformats.org/officeDocument/2006/relationships/image" Target="../media/image497.png"/><Relationship Id="rId19" Type="http://schemas.openxmlformats.org/officeDocument/2006/relationships/image" Target="../media/image36.emf"/><Relationship Id="rId1" Type="http://schemas.openxmlformats.org/officeDocument/2006/relationships/slideLayout" Target="../slideLayouts/slideLayout2.xml"/><Relationship Id="rId2" Type="http://schemas.openxmlformats.org/officeDocument/2006/relationships/chart" Target="../charts/chart187.xml"/><Relationship Id="rId3" Type="http://schemas.openxmlformats.org/officeDocument/2006/relationships/chart" Target="../charts/chart188.xml"/><Relationship Id="rId4" Type="http://schemas.openxmlformats.org/officeDocument/2006/relationships/chart" Target="../charts/chart189.xml"/><Relationship Id="rId5" Type="http://schemas.openxmlformats.org/officeDocument/2006/relationships/chart" Target="../charts/chart190.xml"/><Relationship Id="rId6" Type="http://schemas.openxmlformats.org/officeDocument/2006/relationships/image" Target="../media/image490.png"/><Relationship Id="rId7" Type="http://schemas.openxmlformats.org/officeDocument/2006/relationships/chart" Target="../charts/chart191.xml"/><Relationship Id="rId8" Type="http://schemas.openxmlformats.org/officeDocument/2006/relationships/image" Target="../media/image43.png"/></Relationships>
</file>

<file path=ppt/slides/_rels/slide104.xml.rels><?xml version="1.0" encoding="UTF-8" standalone="yes"?>
<Relationships xmlns="http://schemas.openxmlformats.org/package/2006/relationships"><Relationship Id="rId13" Type="http://schemas.openxmlformats.org/officeDocument/2006/relationships/image" Target="../media/image49.png"/><Relationship Id="rId14" Type="http://schemas.openxmlformats.org/officeDocument/2006/relationships/image" Target="../media/image50.emf"/><Relationship Id="rId15" Type="http://schemas.openxmlformats.org/officeDocument/2006/relationships/image" Target="../media/image51.emf"/><Relationship Id="rId16" Type="http://schemas.openxmlformats.org/officeDocument/2006/relationships/chart" Target="../charts/chart198.xml"/><Relationship Id="rId17" Type="http://schemas.openxmlformats.org/officeDocument/2006/relationships/chart" Target="../charts/chart199.xml"/><Relationship Id="rId18" Type="http://schemas.openxmlformats.org/officeDocument/2006/relationships/image" Target="../media/image42.png"/><Relationship Id="rId19" Type="http://schemas.openxmlformats.org/officeDocument/2006/relationships/chart" Target="../charts/chart200.xml"/><Relationship Id="rId50" Type="http://schemas.openxmlformats.org/officeDocument/2006/relationships/slide" Target="slide29.xml"/><Relationship Id="rId51" Type="http://schemas.openxmlformats.org/officeDocument/2006/relationships/slide" Target="slide35.xml"/><Relationship Id="rId52" Type="http://schemas.openxmlformats.org/officeDocument/2006/relationships/slide" Target="slide8.xml"/><Relationship Id="rId53" Type="http://schemas.openxmlformats.org/officeDocument/2006/relationships/slide" Target="slide123.xml"/><Relationship Id="rId54" Type="http://schemas.openxmlformats.org/officeDocument/2006/relationships/slide" Target="slide2.xml"/><Relationship Id="rId40" Type="http://schemas.openxmlformats.org/officeDocument/2006/relationships/image" Target="../media/image62.emf"/><Relationship Id="rId41" Type="http://schemas.openxmlformats.org/officeDocument/2006/relationships/chart" Target="../charts/chart204.xml"/><Relationship Id="rId42" Type="http://schemas.openxmlformats.org/officeDocument/2006/relationships/chart" Target="../charts/chart205.xml"/><Relationship Id="rId43" Type="http://schemas.openxmlformats.org/officeDocument/2006/relationships/chart" Target="../charts/chart206.xml"/><Relationship Id="rId44" Type="http://schemas.openxmlformats.org/officeDocument/2006/relationships/chart" Target="../charts/chart207.xml"/><Relationship Id="rId45" Type="http://schemas.openxmlformats.org/officeDocument/2006/relationships/chart" Target="../charts/chart208.xml"/><Relationship Id="rId46" Type="http://schemas.openxmlformats.org/officeDocument/2006/relationships/slide" Target="slide3.xml"/><Relationship Id="rId47" Type="http://schemas.openxmlformats.org/officeDocument/2006/relationships/slide" Target="slide5.xml"/><Relationship Id="rId48" Type="http://schemas.openxmlformats.org/officeDocument/2006/relationships/slide" Target="slide10.xml"/><Relationship Id="rId49" Type="http://schemas.openxmlformats.org/officeDocument/2006/relationships/slide" Target="slide28.xml"/><Relationship Id="rId1" Type="http://schemas.openxmlformats.org/officeDocument/2006/relationships/vmlDrawing" Target="../drawings/vmlDrawing55.vml"/><Relationship Id="rId2" Type="http://schemas.openxmlformats.org/officeDocument/2006/relationships/tags" Target="../tags/tag88.xml"/><Relationship Id="rId3" Type="http://schemas.openxmlformats.org/officeDocument/2006/relationships/tags" Target="../tags/tag89.xml"/><Relationship Id="rId4" Type="http://schemas.openxmlformats.org/officeDocument/2006/relationships/slideLayout" Target="../slideLayouts/slideLayout2.xml"/><Relationship Id="rId5" Type="http://schemas.openxmlformats.org/officeDocument/2006/relationships/notesSlide" Target="../notesSlides/notesSlide9.xml"/><Relationship Id="rId6" Type="http://schemas.openxmlformats.org/officeDocument/2006/relationships/oleObject" Target="../embeddings/oleObject72.bin"/><Relationship Id="rId7" Type="http://schemas.openxmlformats.org/officeDocument/2006/relationships/image" Target="../media/image1.emf"/><Relationship Id="rId8" Type="http://schemas.openxmlformats.org/officeDocument/2006/relationships/chart" Target="../charts/chart193.xml"/><Relationship Id="rId9" Type="http://schemas.openxmlformats.org/officeDocument/2006/relationships/chart" Target="../charts/chart194.xml"/><Relationship Id="rId30" Type="http://schemas.openxmlformats.org/officeDocument/2006/relationships/chart" Target="../charts/chart203.xml"/><Relationship Id="rId31" Type="http://schemas.openxmlformats.org/officeDocument/2006/relationships/image" Target="../media/image57.png"/><Relationship Id="rId32" Type="http://schemas.microsoft.com/office/2007/relationships/hdphoto" Target="../media/hdphoto3.wdp"/><Relationship Id="rId33" Type="http://schemas.openxmlformats.org/officeDocument/2006/relationships/image" Target="../media/image58.png"/><Relationship Id="rId34" Type="http://schemas.microsoft.com/office/2007/relationships/hdphoto" Target="../media/hdphoto4.wdp"/><Relationship Id="rId35" Type="http://schemas.openxmlformats.org/officeDocument/2006/relationships/image" Target="../media/image59.png"/><Relationship Id="rId36" Type="http://schemas.microsoft.com/office/2007/relationships/hdphoto" Target="../media/hdphoto5.wdp"/><Relationship Id="rId37" Type="http://schemas.openxmlformats.org/officeDocument/2006/relationships/image" Target="../media/image60.png"/><Relationship Id="rId38" Type="http://schemas.microsoft.com/office/2007/relationships/hdphoto" Target="../media/hdphoto6.wdp"/><Relationship Id="rId39" Type="http://schemas.openxmlformats.org/officeDocument/2006/relationships/image" Target="../media/image61.png"/><Relationship Id="rId20" Type="http://schemas.openxmlformats.org/officeDocument/2006/relationships/image" Target="../media/image43.png"/><Relationship Id="rId21" Type="http://schemas.microsoft.com/office/2007/relationships/hdphoto" Target="../media/hdphoto1.wdp"/><Relationship Id="rId22" Type="http://schemas.openxmlformats.org/officeDocument/2006/relationships/image" Target="../media/image52.png"/><Relationship Id="rId23" Type="http://schemas.openxmlformats.org/officeDocument/2006/relationships/image" Target="../media/image53.png"/><Relationship Id="rId24" Type="http://schemas.openxmlformats.org/officeDocument/2006/relationships/chart" Target="../charts/chart201.xml"/><Relationship Id="rId25" Type="http://schemas.openxmlformats.org/officeDocument/2006/relationships/image" Target="../media/image54.png"/><Relationship Id="rId26" Type="http://schemas.microsoft.com/office/2007/relationships/hdphoto" Target="../media/hdphoto2.wdp"/><Relationship Id="rId27" Type="http://schemas.openxmlformats.org/officeDocument/2006/relationships/image" Target="../media/image55.png"/><Relationship Id="rId28" Type="http://schemas.openxmlformats.org/officeDocument/2006/relationships/image" Target="../media/image56.png"/><Relationship Id="rId29" Type="http://schemas.openxmlformats.org/officeDocument/2006/relationships/chart" Target="../charts/chart202.xml"/><Relationship Id="rId10" Type="http://schemas.openxmlformats.org/officeDocument/2006/relationships/chart" Target="../charts/chart195.xml"/><Relationship Id="rId11" Type="http://schemas.openxmlformats.org/officeDocument/2006/relationships/chart" Target="../charts/chart196.xml"/><Relationship Id="rId12" Type="http://schemas.openxmlformats.org/officeDocument/2006/relationships/chart" Target="../charts/chart197.xml"/></Relationships>
</file>

<file path=ppt/slides/_rels/slide105.xml.rels><?xml version="1.0" encoding="UTF-8" standalone="yes"?>
<Relationships xmlns="http://schemas.openxmlformats.org/package/2006/relationships"><Relationship Id="rId9" Type="http://schemas.openxmlformats.org/officeDocument/2006/relationships/slide" Target="slide108.xml"/><Relationship Id="rId20" Type="http://schemas.openxmlformats.org/officeDocument/2006/relationships/slide" Target="slide35.xml"/><Relationship Id="rId21" Type="http://schemas.openxmlformats.org/officeDocument/2006/relationships/slide" Target="slide8.xml"/><Relationship Id="rId22" Type="http://schemas.openxmlformats.org/officeDocument/2006/relationships/slide" Target="slide123.xml"/><Relationship Id="rId23" Type="http://schemas.openxmlformats.org/officeDocument/2006/relationships/slide" Target="slide2.xml"/><Relationship Id="rId10" Type="http://schemas.openxmlformats.org/officeDocument/2006/relationships/slide" Target="slide106.xml"/><Relationship Id="rId11" Type="http://schemas.openxmlformats.org/officeDocument/2006/relationships/slide" Target="slide107.xml"/><Relationship Id="rId12" Type="http://schemas.openxmlformats.org/officeDocument/2006/relationships/image" Target="../media/image498.jpeg"/><Relationship Id="rId13" Type="http://schemas.openxmlformats.org/officeDocument/2006/relationships/image" Target="../media/image499.jpeg"/><Relationship Id="rId14" Type="http://schemas.openxmlformats.org/officeDocument/2006/relationships/image" Target="../media/image500.png"/><Relationship Id="rId15" Type="http://schemas.openxmlformats.org/officeDocument/2006/relationships/slide" Target="slide3.xml"/><Relationship Id="rId16" Type="http://schemas.openxmlformats.org/officeDocument/2006/relationships/slide" Target="slide5.xml"/><Relationship Id="rId17" Type="http://schemas.openxmlformats.org/officeDocument/2006/relationships/slide" Target="slide10.xml"/><Relationship Id="rId18" Type="http://schemas.openxmlformats.org/officeDocument/2006/relationships/slide" Target="slide28.xml"/><Relationship Id="rId19" Type="http://schemas.openxmlformats.org/officeDocument/2006/relationships/slide" Target="slide29.xml"/><Relationship Id="rId1" Type="http://schemas.openxmlformats.org/officeDocument/2006/relationships/vmlDrawing" Target="../drawings/vmlDrawing56.vml"/><Relationship Id="rId2" Type="http://schemas.openxmlformats.org/officeDocument/2006/relationships/tags" Target="../tags/tag90.xml"/><Relationship Id="rId3" Type="http://schemas.openxmlformats.org/officeDocument/2006/relationships/tags" Target="../tags/tag91.xml"/><Relationship Id="rId4" Type="http://schemas.openxmlformats.org/officeDocument/2006/relationships/slideLayout" Target="../slideLayouts/slideLayout2.xml"/><Relationship Id="rId5" Type="http://schemas.openxmlformats.org/officeDocument/2006/relationships/oleObject" Target="../embeddings/oleObject73.bin"/><Relationship Id="rId6" Type="http://schemas.openxmlformats.org/officeDocument/2006/relationships/image" Target="../media/image1.emf"/><Relationship Id="rId7" Type="http://schemas.openxmlformats.org/officeDocument/2006/relationships/image" Target="../media/image488.png"/><Relationship Id="rId8" Type="http://schemas.openxmlformats.org/officeDocument/2006/relationships/image" Target="../media/image489.png"/></Relationships>
</file>

<file path=ppt/slides/_rels/slide106.xml.rels><?xml version="1.0" encoding="UTF-8" standalone="yes"?>
<Relationships xmlns="http://schemas.openxmlformats.org/package/2006/relationships"><Relationship Id="rId9" Type="http://schemas.openxmlformats.org/officeDocument/2006/relationships/image" Target="../media/image504.png"/><Relationship Id="rId20" Type="http://schemas.openxmlformats.org/officeDocument/2006/relationships/slide" Target="slide10.xml"/><Relationship Id="rId21" Type="http://schemas.openxmlformats.org/officeDocument/2006/relationships/slide" Target="slide28.xml"/><Relationship Id="rId22" Type="http://schemas.openxmlformats.org/officeDocument/2006/relationships/slide" Target="slide29.xml"/><Relationship Id="rId23" Type="http://schemas.openxmlformats.org/officeDocument/2006/relationships/slide" Target="slide35.xml"/><Relationship Id="rId24" Type="http://schemas.openxmlformats.org/officeDocument/2006/relationships/slide" Target="slide8.xml"/><Relationship Id="rId25" Type="http://schemas.openxmlformats.org/officeDocument/2006/relationships/slide" Target="slide123.xml"/><Relationship Id="rId26" Type="http://schemas.openxmlformats.org/officeDocument/2006/relationships/slide" Target="slide2.xml"/><Relationship Id="rId10" Type="http://schemas.openxmlformats.org/officeDocument/2006/relationships/image" Target="../media/image505.png"/><Relationship Id="rId11" Type="http://schemas.openxmlformats.org/officeDocument/2006/relationships/image" Target="../media/image506.jpg"/><Relationship Id="rId12" Type="http://schemas.openxmlformats.org/officeDocument/2006/relationships/image" Target="../media/image507.png"/><Relationship Id="rId13" Type="http://schemas.openxmlformats.org/officeDocument/2006/relationships/slide" Target="slide105.xml"/><Relationship Id="rId14" Type="http://schemas.openxmlformats.org/officeDocument/2006/relationships/image" Target="../media/image508.png"/><Relationship Id="rId15" Type="http://schemas.openxmlformats.org/officeDocument/2006/relationships/slide" Target="slide106.xml"/><Relationship Id="rId16" Type="http://schemas.openxmlformats.org/officeDocument/2006/relationships/slide" Target="slide107.xml"/><Relationship Id="rId17" Type="http://schemas.openxmlformats.org/officeDocument/2006/relationships/slide" Target="slide108.xml"/><Relationship Id="rId18" Type="http://schemas.openxmlformats.org/officeDocument/2006/relationships/slide" Target="slide3.xml"/><Relationship Id="rId19" Type="http://schemas.openxmlformats.org/officeDocument/2006/relationships/slide" Target="slide5.xml"/><Relationship Id="rId1" Type="http://schemas.openxmlformats.org/officeDocument/2006/relationships/vmlDrawing" Target="../drawings/vmlDrawing57.vml"/><Relationship Id="rId2" Type="http://schemas.openxmlformats.org/officeDocument/2006/relationships/tags" Target="../tags/tag92.xml"/><Relationship Id="rId3" Type="http://schemas.openxmlformats.org/officeDocument/2006/relationships/slideLayout" Target="../slideLayouts/slideLayout2.xml"/><Relationship Id="rId4" Type="http://schemas.openxmlformats.org/officeDocument/2006/relationships/oleObject" Target="../embeddings/oleObject74.bin"/><Relationship Id="rId5" Type="http://schemas.openxmlformats.org/officeDocument/2006/relationships/image" Target="../media/image7.emf"/><Relationship Id="rId6" Type="http://schemas.openxmlformats.org/officeDocument/2006/relationships/image" Target="../media/image501.jpg"/><Relationship Id="rId7" Type="http://schemas.openxmlformats.org/officeDocument/2006/relationships/image" Target="../media/image502.png"/><Relationship Id="rId8" Type="http://schemas.openxmlformats.org/officeDocument/2006/relationships/image" Target="../media/image503.png"/></Relationships>
</file>

<file path=ppt/slides/_rels/slide107.xml.rels><?xml version="1.0" encoding="UTF-8" standalone="yes"?>
<Relationships xmlns="http://schemas.openxmlformats.org/package/2006/relationships"><Relationship Id="rId9" Type="http://schemas.openxmlformats.org/officeDocument/2006/relationships/image" Target="../media/image511.png"/><Relationship Id="rId20" Type="http://schemas.openxmlformats.org/officeDocument/2006/relationships/slide" Target="slide8.xml"/><Relationship Id="rId21" Type="http://schemas.openxmlformats.org/officeDocument/2006/relationships/slide" Target="slide123.xml"/><Relationship Id="rId22" Type="http://schemas.openxmlformats.org/officeDocument/2006/relationships/slide" Target="slide2.xml"/><Relationship Id="rId10" Type="http://schemas.openxmlformats.org/officeDocument/2006/relationships/slide" Target="slide106.xml"/><Relationship Id="rId11" Type="http://schemas.openxmlformats.org/officeDocument/2006/relationships/slide" Target="slide108.xml"/><Relationship Id="rId12" Type="http://schemas.openxmlformats.org/officeDocument/2006/relationships/image" Target="../media/image512.png"/><Relationship Id="rId13" Type="http://schemas.openxmlformats.org/officeDocument/2006/relationships/slide" Target="slide107.xml"/><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35.xml"/><Relationship Id="rId1" Type="http://schemas.openxmlformats.org/officeDocument/2006/relationships/slideLayout" Target="../slideLayouts/slideLayout2.xml"/><Relationship Id="rId2" Type="http://schemas.openxmlformats.org/officeDocument/2006/relationships/image" Target="../media/image501.jpg"/><Relationship Id="rId3" Type="http://schemas.openxmlformats.org/officeDocument/2006/relationships/slide" Target="slide105.xml"/><Relationship Id="rId4" Type="http://schemas.openxmlformats.org/officeDocument/2006/relationships/image" Target="../media/image502.png"/><Relationship Id="rId5" Type="http://schemas.openxmlformats.org/officeDocument/2006/relationships/image" Target="../media/image506.jpg"/><Relationship Id="rId6" Type="http://schemas.openxmlformats.org/officeDocument/2006/relationships/image" Target="../media/image507.png"/><Relationship Id="rId7" Type="http://schemas.openxmlformats.org/officeDocument/2006/relationships/image" Target="../media/image509.png"/><Relationship Id="rId8" Type="http://schemas.openxmlformats.org/officeDocument/2006/relationships/image" Target="../media/image510.jpeg"/></Relationships>
</file>

<file path=ppt/slides/_rels/slide108.xml.rels><?xml version="1.0" encoding="UTF-8" standalone="yes"?>
<Relationships xmlns="http://schemas.openxmlformats.org/package/2006/relationships"><Relationship Id="rId9" Type="http://schemas.openxmlformats.org/officeDocument/2006/relationships/slide" Target="slide106.xml"/><Relationship Id="rId20" Type="http://schemas.openxmlformats.org/officeDocument/2006/relationships/slide" Target="slide123.xml"/><Relationship Id="rId21" Type="http://schemas.openxmlformats.org/officeDocument/2006/relationships/slide" Target="slide2.xml"/><Relationship Id="rId10" Type="http://schemas.openxmlformats.org/officeDocument/2006/relationships/slide" Target="slide107.xml"/><Relationship Id="rId11" Type="http://schemas.openxmlformats.org/officeDocument/2006/relationships/image" Target="../media/image515.png"/><Relationship Id="rId12" Type="http://schemas.openxmlformats.org/officeDocument/2006/relationships/slide" Target="slide108.xm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slideLayout" Target="../slideLayouts/slideLayout2.xml"/><Relationship Id="rId2" Type="http://schemas.openxmlformats.org/officeDocument/2006/relationships/image" Target="../media/image501.jpg"/><Relationship Id="rId3" Type="http://schemas.openxmlformats.org/officeDocument/2006/relationships/slide" Target="slide105.xml"/><Relationship Id="rId4" Type="http://schemas.openxmlformats.org/officeDocument/2006/relationships/image" Target="../media/image502.png"/><Relationship Id="rId5" Type="http://schemas.openxmlformats.org/officeDocument/2006/relationships/image" Target="../media/image506.jpg"/><Relationship Id="rId6" Type="http://schemas.openxmlformats.org/officeDocument/2006/relationships/image" Target="../media/image507.png"/><Relationship Id="rId7" Type="http://schemas.openxmlformats.org/officeDocument/2006/relationships/image" Target="../media/image513.jpeg"/><Relationship Id="rId8" Type="http://schemas.openxmlformats.org/officeDocument/2006/relationships/image" Target="../media/image514.png"/></Relationships>
</file>

<file path=ppt/slides/_rels/slide109.xml.rels><?xml version="1.0" encoding="UTF-8" standalone="yes"?>
<Relationships xmlns="http://schemas.openxmlformats.org/package/2006/relationships"><Relationship Id="rId46" Type="http://schemas.openxmlformats.org/officeDocument/2006/relationships/slide" Target="slide123.xml"/><Relationship Id="rId47" Type="http://schemas.openxmlformats.org/officeDocument/2006/relationships/slide" Target="slide2.xml"/><Relationship Id="rId20" Type="http://schemas.openxmlformats.org/officeDocument/2006/relationships/image" Target="../media/image65.png"/><Relationship Id="rId21" Type="http://schemas.openxmlformats.org/officeDocument/2006/relationships/image" Target="../media/image66.png"/><Relationship Id="rId22" Type="http://schemas.openxmlformats.org/officeDocument/2006/relationships/image" Target="../media/image74.png"/><Relationship Id="rId23" Type="http://schemas.openxmlformats.org/officeDocument/2006/relationships/image" Target="../media/image73.png"/><Relationship Id="rId24" Type="http://schemas.openxmlformats.org/officeDocument/2006/relationships/image" Target="../media/image67.png"/><Relationship Id="rId25" Type="http://schemas.openxmlformats.org/officeDocument/2006/relationships/image" Target="../media/image68.png"/><Relationship Id="rId26" Type="http://schemas.openxmlformats.org/officeDocument/2006/relationships/image" Target="../media/image69.png"/><Relationship Id="rId27" Type="http://schemas.openxmlformats.org/officeDocument/2006/relationships/image" Target="../media/image70.png"/><Relationship Id="rId28" Type="http://schemas.openxmlformats.org/officeDocument/2006/relationships/slide" Target="slide116.xml"/><Relationship Id="rId29" Type="http://schemas.openxmlformats.org/officeDocument/2006/relationships/slide" Target="slide111.xml"/><Relationship Id="rId1" Type="http://schemas.openxmlformats.org/officeDocument/2006/relationships/slideLayout" Target="../slideLayouts/slideLayout2.xml"/><Relationship Id="rId2" Type="http://schemas.openxmlformats.org/officeDocument/2006/relationships/chart" Target="../charts/chart209.xml"/><Relationship Id="rId3" Type="http://schemas.openxmlformats.org/officeDocument/2006/relationships/chart" Target="../charts/chart210.xml"/><Relationship Id="rId4" Type="http://schemas.openxmlformats.org/officeDocument/2006/relationships/chart" Target="../charts/chart211.xml"/><Relationship Id="rId5" Type="http://schemas.openxmlformats.org/officeDocument/2006/relationships/chart" Target="../charts/chart212.xml"/><Relationship Id="rId30" Type="http://schemas.openxmlformats.org/officeDocument/2006/relationships/slide" Target="slide113.xml"/><Relationship Id="rId31" Type="http://schemas.openxmlformats.org/officeDocument/2006/relationships/slide" Target="slide114.xml"/><Relationship Id="rId32" Type="http://schemas.openxmlformats.org/officeDocument/2006/relationships/slide" Target="slide115.xml"/><Relationship Id="rId9" Type="http://schemas.openxmlformats.org/officeDocument/2006/relationships/chart" Target="../charts/chart216.xml"/><Relationship Id="rId6" Type="http://schemas.openxmlformats.org/officeDocument/2006/relationships/chart" Target="../charts/chart213.xml"/><Relationship Id="rId7" Type="http://schemas.openxmlformats.org/officeDocument/2006/relationships/chart" Target="../charts/chart214.xml"/><Relationship Id="rId8" Type="http://schemas.openxmlformats.org/officeDocument/2006/relationships/chart" Target="../charts/chart215.xml"/><Relationship Id="rId33" Type="http://schemas.openxmlformats.org/officeDocument/2006/relationships/slide" Target="slide117.xml"/><Relationship Id="rId34" Type="http://schemas.openxmlformats.org/officeDocument/2006/relationships/slide" Target="slide118.xml"/><Relationship Id="rId35" Type="http://schemas.openxmlformats.org/officeDocument/2006/relationships/slide" Target="slide110.xml"/><Relationship Id="rId36" Type="http://schemas.openxmlformats.org/officeDocument/2006/relationships/image" Target="../media/image231.png"/><Relationship Id="rId10" Type="http://schemas.openxmlformats.org/officeDocument/2006/relationships/chart" Target="../charts/chart217.xml"/><Relationship Id="rId11" Type="http://schemas.openxmlformats.org/officeDocument/2006/relationships/chart" Target="../charts/chart218.xml"/><Relationship Id="rId12" Type="http://schemas.openxmlformats.org/officeDocument/2006/relationships/chart" Target="../charts/chart219.xml"/><Relationship Id="rId13" Type="http://schemas.openxmlformats.org/officeDocument/2006/relationships/chart" Target="../charts/chart220.xml"/><Relationship Id="rId14" Type="http://schemas.openxmlformats.org/officeDocument/2006/relationships/chart" Target="../charts/chart221.xml"/><Relationship Id="rId15" Type="http://schemas.openxmlformats.org/officeDocument/2006/relationships/chart" Target="../charts/chart222.xml"/><Relationship Id="rId16" Type="http://schemas.openxmlformats.org/officeDocument/2006/relationships/image" Target="../media/image63.jpeg"/><Relationship Id="rId17" Type="http://schemas.openxmlformats.org/officeDocument/2006/relationships/image" Target="../media/image71.png"/><Relationship Id="rId18" Type="http://schemas.openxmlformats.org/officeDocument/2006/relationships/image" Target="../media/image72.jpeg"/><Relationship Id="rId19" Type="http://schemas.openxmlformats.org/officeDocument/2006/relationships/image" Target="../media/image64.jpeg"/><Relationship Id="rId37" Type="http://schemas.openxmlformats.org/officeDocument/2006/relationships/image" Target="../media/image124.png"/><Relationship Id="rId38" Type="http://schemas.openxmlformats.org/officeDocument/2006/relationships/slide" Target="slide112.xml"/><Relationship Id="rId39" Type="http://schemas.openxmlformats.org/officeDocument/2006/relationships/slide" Target="slide3.xml"/><Relationship Id="rId40" Type="http://schemas.openxmlformats.org/officeDocument/2006/relationships/slide" Target="slide5.xml"/><Relationship Id="rId41" Type="http://schemas.openxmlformats.org/officeDocument/2006/relationships/slide" Target="slide10.xml"/><Relationship Id="rId42" Type="http://schemas.openxmlformats.org/officeDocument/2006/relationships/slide" Target="slide28.xml"/><Relationship Id="rId43" Type="http://schemas.openxmlformats.org/officeDocument/2006/relationships/slide" Target="slide29.xml"/><Relationship Id="rId44" Type="http://schemas.openxmlformats.org/officeDocument/2006/relationships/slide" Target="slide35.xml"/><Relationship Id="rId45" Type="http://schemas.openxmlformats.org/officeDocument/2006/relationships/slide" Target="slide8.xml"/></Relationships>
</file>

<file path=ppt/slides/_rels/slide11.xml.rels><?xml version="1.0" encoding="UTF-8" standalone="yes"?>
<Relationships xmlns="http://schemas.openxmlformats.org/package/2006/relationships"><Relationship Id="rId11" Type="http://schemas.openxmlformats.org/officeDocument/2006/relationships/chart" Target="../charts/chart43.xml"/><Relationship Id="rId12" Type="http://schemas.openxmlformats.org/officeDocument/2006/relationships/image" Target="../media/image49.png"/><Relationship Id="rId13" Type="http://schemas.openxmlformats.org/officeDocument/2006/relationships/image" Target="../media/image50.emf"/><Relationship Id="rId14" Type="http://schemas.openxmlformats.org/officeDocument/2006/relationships/image" Target="../media/image51.emf"/><Relationship Id="rId15" Type="http://schemas.openxmlformats.org/officeDocument/2006/relationships/chart" Target="../charts/chart44.xml"/><Relationship Id="rId1" Type="http://schemas.openxmlformats.org/officeDocument/2006/relationships/slideLayout" Target="../slideLayouts/slideLayout2.xml"/><Relationship Id="rId2" Type="http://schemas.openxmlformats.org/officeDocument/2006/relationships/chart" Target="../charts/chart37.xml"/><Relationship Id="rId3" Type="http://schemas.openxmlformats.org/officeDocument/2006/relationships/chart" Target="../charts/chart38.xml"/><Relationship Id="rId4" Type="http://schemas.openxmlformats.org/officeDocument/2006/relationships/chart" Target="../charts/chart39.xml"/><Relationship Id="rId5" Type="http://schemas.openxmlformats.org/officeDocument/2006/relationships/image" Target="../media/image77.png"/><Relationship Id="rId6" Type="http://schemas.openxmlformats.org/officeDocument/2006/relationships/image" Target="../media/image78.png"/><Relationship Id="rId7" Type="http://schemas.openxmlformats.org/officeDocument/2006/relationships/image" Target="../media/image14.emf"/><Relationship Id="rId8" Type="http://schemas.openxmlformats.org/officeDocument/2006/relationships/chart" Target="../charts/chart40.xml"/><Relationship Id="rId9" Type="http://schemas.openxmlformats.org/officeDocument/2006/relationships/chart" Target="../charts/chart41.xml"/><Relationship Id="rId10" Type="http://schemas.openxmlformats.org/officeDocument/2006/relationships/chart" Target="../charts/chart42.xml"/></Relationships>
</file>

<file path=ppt/slides/_rels/slide110.xml.rels><?xml version="1.0" encoding="UTF-8" standalone="yes"?>
<Relationships xmlns="http://schemas.openxmlformats.org/package/2006/relationships"><Relationship Id="rId9" Type="http://schemas.openxmlformats.org/officeDocument/2006/relationships/image" Target="../media/image516.png"/><Relationship Id="rId20" Type="http://schemas.openxmlformats.org/officeDocument/2006/relationships/slide" Target="slide29.xml"/><Relationship Id="rId21" Type="http://schemas.openxmlformats.org/officeDocument/2006/relationships/slide" Target="slide35.xml"/><Relationship Id="rId22" Type="http://schemas.openxmlformats.org/officeDocument/2006/relationships/slide" Target="slide8.xml"/><Relationship Id="rId23" Type="http://schemas.openxmlformats.org/officeDocument/2006/relationships/slide" Target="slide123.xml"/><Relationship Id="rId24" Type="http://schemas.openxmlformats.org/officeDocument/2006/relationships/slide" Target="slide2.xml"/><Relationship Id="rId10" Type="http://schemas.openxmlformats.org/officeDocument/2006/relationships/image" Target="../media/image517.png"/><Relationship Id="rId11" Type="http://schemas.openxmlformats.org/officeDocument/2006/relationships/image" Target="../media/image518.png"/><Relationship Id="rId12" Type="http://schemas.openxmlformats.org/officeDocument/2006/relationships/image" Target="../media/image519.png"/><Relationship Id="rId13" Type="http://schemas.openxmlformats.org/officeDocument/2006/relationships/image" Target="../media/image520.png"/><Relationship Id="rId14" Type="http://schemas.openxmlformats.org/officeDocument/2006/relationships/image" Target="../media/image521.png"/><Relationship Id="rId15" Type="http://schemas.openxmlformats.org/officeDocument/2006/relationships/slide" Target="slide109.xml"/><Relationship Id="rId16" Type="http://schemas.openxmlformats.org/officeDocument/2006/relationships/slide" Target="slide3.xml"/><Relationship Id="rId17" Type="http://schemas.openxmlformats.org/officeDocument/2006/relationships/slide" Target="slide5.xml"/><Relationship Id="rId18" Type="http://schemas.openxmlformats.org/officeDocument/2006/relationships/slide" Target="slide10.xml"/><Relationship Id="rId19" Type="http://schemas.openxmlformats.org/officeDocument/2006/relationships/slide" Target="slide28.xml"/><Relationship Id="rId1" Type="http://schemas.openxmlformats.org/officeDocument/2006/relationships/vmlDrawing" Target="../drawings/vmlDrawing58.vml"/><Relationship Id="rId2" Type="http://schemas.openxmlformats.org/officeDocument/2006/relationships/tags" Target="../tags/tag93.xml"/><Relationship Id="rId3" Type="http://schemas.openxmlformats.org/officeDocument/2006/relationships/slideLayout" Target="../slideLayouts/slideLayout2.xml"/><Relationship Id="rId4" Type="http://schemas.openxmlformats.org/officeDocument/2006/relationships/oleObject" Target="../embeddings/oleObject75.bin"/><Relationship Id="rId5" Type="http://schemas.openxmlformats.org/officeDocument/2006/relationships/image" Target="../media/image7.emf"/><Relationship Id="rId6" Type="http://schemas.openxmlformats.org/officeDocument/2006/relationships/chart" Target="../charts/chart223.xml"/><Relationship Id="rId7" Type="http://schemas.openxmlformats.org/officeDocument/2006/relationships/image" Target="../media/image71.png"/><Relationship Id="rId8" Type="http://schemas.openxmlformats.org/officeDocument/2006/relationships/image" Target="../media/image502.png"/></Relationships>
</file>

<file path=ppt/slides/_rels/slide111.xml.rels><?xml version="1.0" encoding="UTF-8" standalone="yes"?>
<Relationships xmlns="http://schemas.openxmlformats.org/package/2006/relationships"><Relationship Id="rId9" Type="http://schemas.openxmlformats.org/officeDocument/2006/relationships/image" Target="../media/image522.jpeg"/><Relationship Id="rId20" Type="http://schemas.openxmlformats.org/officeDocument/2006/relationships/slide" Target="slide8.xml"/><Relationship Id="rId21" Type="http://schemas.openxmlformats.org/officeDocument/2006/relationships/slide" Target="slide123.xml"/><Relationship Id="rId22" Type="http://schemas.openxmlformats.org/officeDocument/2006/relationships/slide" Target="slide2.xml"/><Relationship Id="rId10" Type="http://schemas.openxmlformats.org/officeDocument/2006/relationships/image" Target="../media/image523.png"/><Relationship Id="rId11" Type="http://schemas.openxmlformats.org/officeDocument/2006/relationships/image" Target="../media/image524.png"/><Relationship Id="rId12" Type="http://schemas.openxmlformats.org/officeDocument/2006/relationships/image" Target="../media/image525.png"/><Relationship Id="rId13" Type="http://schemas.openxmlformats.org/officeDocument/2006/relationships/slide" Target="slide109.xml"/><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35.xml"/><Relationship Id="rId1" Type="http://schemas.openxmlformats.org/officeDocument/2006/relationships/vmlDrawing" Target="../drawings/vmlDrawing59.vml"/><Relationship Id="rId2" Type="http://schemas.openxmlformats.org/officeDocument/2006/relationships/tags" Target="../tags/tag94.xml"/><Relationship Id="rId3" Type="http://schemas.openxmlformats.org/officeDocument/2006/relationships/slideLayout" Target="../slideLayouts/slideLayout2.xml"/><Relationship Id="rId4" Type="http://schemas.openxmlformats.org/officeDocument/2006/relationships/oleObject" Target="../embeddings/oleObject76.bin"/><Relationship Id="rId5" Type="http://schemas.openxmlformats.org/officeDocument/2006/relationships/image" Target="../media/image7.emf"/><Relationship Id="rId6" Type="http://schemas.openxmlformats.org/officeDocument/2006/relationships/chart" Target="../charts/chart224.xml"/><Relationship Id="rId7" Type="http://schemas.openxmlformats.org/officeDocument/2006/relationships/image" Target="../media/image502.png"/><Relationship Id="rId8" Type="http://schemas.openxmlformats.org/officeDocument/2006/relationships/image" Target="../media/image72.jpeg"/></Relationships>
</file>

<file path=ppt/slides/_rels/slide112.xml.rels><?xml version="1.0" encoding="UTF-8" standalone="yes"?>
<Relationships xmlns="http://schemas.openxmlformats.org/package/2006/relationships"><Relationship Id="rId9" Type="http://schemas.openxmlformats.org/officeDocument/2006/relationships/image" Target="../media/image527.png"/><Relationship Id="rId20" Type="http://schemas.openxmlformats.org/officeDocument/2006/relationships/slide" Target="slide8.xml"/><Relationship Id="rId21" Type="http://schemas.openxmlformats.org/officeDocument/2006/relationships/slide" Target="slide123.xml"/><Relationship Id="rId22" Type="http://schemas.openxmlformats.org/officeDocument/2006/relationships/slide" Target="slide2.xml"/><Relationship Id="rId10" Type="http://schemas.openxmlformats.org/officeDocument/2006/relationships/image" Target="../media/image528.jpeg"/><Relationship Id="rId11" Type="http://schemas.openxmlformats.org/officeDocument/2006/relationships/image" Target="../media/image529.png"/><Relationship Id="rId12" Type="http://schemas.openxmlformats.org/officeDocument/2006/relationships/image" Target="../media/image525.png"/><Relationship Id="rId13" Type="http://schemas.openxmlformats.org/officeDocument/2006/relationships/slide" Target="slide109.xml"/><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35.xml"/><Relationship Id="rId1" Type="http://schemas.openxmlformats.org/officeDocument/2006/relationships/vmlDrawing" Target="../drawings/vmlDrawing60.vml"/><Relationship Id="rId2" Type="http://schemas.openxmlformats.org/officeDocument/2006/relationships/tags" Target="../tags/tag95.xml"/><Relationship Id="rId3" Type="http://schemas.openxmlformats.org/officeDocument/2006/relationships/slideLayout" Target="../slideLayouts/slideLayout2.xml"/><Relationship Id="rId4" Type="http://schemas.openxmlformats.org/officeDocument/2006/relationships/oleObject" Target="../embeddings/oleObject77.bin"/><Relationship Id="rId5" Type="http://schemas.openxmlformats.org/officeDocument/2006/relationships/image" Target="../media/image7.emf"/><Relationship Id="rId6" Type="http://schemas.openxmlformats.org/officeDocument/2006/relationships/chart" Target="../charts/chart225.xml"/><Relationship Id="rId7" Type="http://schemas.openxmlformats.org/officeDocument/2006/relationships/image" Target="../media/image502.png"/><Relationship Id="rId8" Type="http://schemas.openxmlformats.org/officeDocument/2006/relationships/image" Target="../media/image526.png"/></Relationships>
</file>

<file path=ppt/slides/_rels/slide113.xml.rels><?xml version="1.0" encoding="UTF-8" standalone="yes"?>
<Relationships xmlns="http://schemas.openxmlformats.org/package/2006/relationships"><Relationship Id="rId9" Type="http://schemas.openxmlformats.org/officeDocument/2006/relationships/image" Target="../media/image530.png"/><Relationship Id="rId20" Type="http://schemas.openxmlformats.org/officeDocument/2006/relationships/slide" Target="slide123.xml"/><Relationship Id="rId21" Type="http://schemas.openxmlformats.org/officeDocument/2006/relationships/slide" Target="slide2.xml"/><Relationship Id="rId10" Type="http://schemas.openxmlformats.org/officeDocument/2006/relationships/image" Target="../media/image531.jpeg"/><Relationship Id="rId11" Type="http://schemas.openxmlformats.org/officeDocument/2006/relationships/image" Target="../media/image532.png"/><Relationship Id="rId12" Type="http://schemas.openxmlformats.org/officeDocument/2006/relationships/slide" Target="slide109.xm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61.vml"/><Relationship Id="rId2" Type="http://schemas.openxmlformats.org/officeDocument/2006/relationships/tags" Target="../tags/tag96.xml"/><Relationship Id="rId3" Type="http://schemas.openxmlformats.org/officeDocument/2006/relationships/slideLayout" Target="../slideLayouts/slideLayout2.xml"/><Relationship Id="rId4" Type="http://schemas.openxmlformats.org/officeDocument/2006/relationships/oleObject" Target="../embeddings/oleObject78.bin"/><Relationship Id="rId5" Type="http://schemas.openxmlformats.org/officeDocument/2006/relationships/image" Target="../media/image7.emf"/><Relationship Id="rId6" Type="http://schemas.openxmlformats.org/officeDocument/2006/relationships/chart" Target="../charts/chart226.xml"/><Relationship Id="rId7" Type="http://schemas.openxmlformats.org/officeDocument/2006/relationships/image" Target="../media/image502.png"/><Relationship Id="rId8" Type="http://schemas.openxmlformats.org/officeDocument/2006/relationships/image" Target="../media/image63.jpeg"/></Relationships>
</file>

<file path=ppt/slides/_rels/slide114.xml.rels><?xml version="1.0" encoding="UTF-8" standalone="yes"?>
<Relationships xmlns="http://schemas.openxmlformats.org/package/2006/relationships"><Relationship Id="rId9" Type="http://schemas.openxmlformats.org/officeDocument/2006/relationships/image" Target="../media/image533.jpeg"/><Relationship Id="rId20" Type="http://schemas.openxmlformats.org/officeDocument/2006/relationships/slide" Target="slide5.xml"/><Relationship Id="rId21" Type="http://schemas.openxmlformats.org/officeDocument/2006/relationships/slide" Target="slide10.xml"/><Relationship Id="rId22" Type="http://schemas.openxmlformats.org/officeDocument/2006/relationships/slide" Target="slide28.xml"/><Relationship Id="rId23" Type="http://schemas.openxmlformats.org/officeDocument/2006/relationships/slide" Target="slide29.xml"/><Relationship Id="rId24" Type="http://schemas.openxmlformats.org/officeDocument/2006/relationships/slide" Target="slide35.xml"/><Relationship Id="rId25" Type="http://schemas.openxmlformats.org/officeDocument/2006/relationships/slide" Target="slide8.xml"/><Relationship Id="rId26" Type="http://schemas.openxmlformats.org/officeDocument/2006/relationships/slide" Target="slide123.xml"/><Relationship Id="rId27" Type="http://schemas.openxmlformats.org/officeDocument/2006/relationships/slide" Target="slide2.xml"/><Relationship Id="rId10" Type="http://schemas.openxmlformats.org/officeDocument/2006/relationships/image" Target="../media/image534.jpeg"/><Relationship Id="rId11" Type="http://schemas.openxmlformats.org/officeDocument/2006/relationships/image" Target="../media/image535.jpeg"/><Relationship Id="rId12" Type="http://schemas.openxmlformats.org/officeDocument/2006/relationships/image" Target="../media/image536.jpeg"/><Relationship Id="rId13" Type="http://schemas.openxmlformats.org/officeDocument/2006/relationships/image" Target="../media/image537.png"/><Relationship Id="rId14" Type="http://schemas.openxmlformats.org/officeDocument/2006/relationships/image" Target="../media/image538.png"/><Relationship Id="rId15" Type="http://schemas.openxmlformats.org/officeDocument/2006/relationships/image" Target="../media/image539.png"/><Relationship Id="rId16" Type="http://schemas.openxmlformats.org/officeDocument/2006/relationships/image" Target="../media/image524.png"/><Relationship Id="rId17" Type="http://schemas.openxmlformats.org/officeDocument/2006/relationships/image" Target="../media/image521.png"/><Relationship Id="rId18" Type="http://schemas.openxmlformats.org/officeDocument/2006/relationships/slide" Target="slide109.xml"/><Relationship Id="rId19" Type="http://schemas.openxmlformats.org/officeDocument/2006/relationships/slide" Target="slide3.xml"/><Relationship Id="rId1" Type="http://schemas.openxmlformats.org/officeDocument/2006/relationships/vmlDrawing" Target="../drawings/vmlDrawing62.vml"/><Relationship Id="rId2" Type="http://schemas.openxmlformats.org/officeDocument/2006/relationships/tags" Target="../tags/tag97.xml"/><Relationship Id="rId3" Type="http://schemas.openxmlformats.org/officeDocument/2006/relationships/slideLayout" Target="../slideLayouts/slideLayout2.xml"/><Relationship Id="rId4" Type="http://schemas.openxmlformats.org/officeDocument/2006/relationships/oleObject" Target="../embeddings/oleObject79.bin"/><Relationship Id="rId5" Type="http://schemas.openxmlformats.org/officeDocument/2006/relationships/image" Target="../media/image7.emf"/><Relationship Id="rId6" Type="http://schemas.openxmlformats.org/officeDocument/2006/relationships/chart" Target="../charts/chart227.xml"/><Relationship Id="rId7" Type="http://schemas.openxmlformats.org/officeDocument/2006/relationships/image" Target="../media/image502.png"/><Relationship Id="rId8" Type="http://schemas.openxmlformats.org/officeDocument/2006/relationships/image" Target="../media/image65.png"/></Relationships>
</file>

<file path=ppt/slides/_rels/slide115.xml.rels><?xml version="1.0" encoding="UTF-8" standalone="yes"?>
<Relationships xmlns="http://schemas.openxmlformats.org/package/2006/relationships"><Relationship Id="rId9" Type="http://schemas.openxmlformats.org/officeDocument/2006/relationships/image" Target="../media/image540.png"/><Relationship Id="rId20" Type="http://schemas.openxmlformats.org/officeDocument/2006/relationships/slide" Target="slide3.xml"/><Relationship Id="rId21" Type="http://schemas.openxmlformats.org/officeDocument/2006/relationships/slide" Target="slide5.xml"/><Relationship Id="rId22" Type="http://schemas.openxmlformats.org/officeDocument/2006/relationships/slide" Target="slide10.xml"/><Relationship Id="rId23" Type="http://schemas.openxmlformats.org/officeDocument/2006/relationships/slide" Target="slide28.xml"/><Relationship Id="rId24" Type="http://schemas.openxmlformats.org/officeDocument/2006/relationships/slide" Target="slide29.xml"/><Relationship Id="rId25" Type="http://schemas.openxmlformats.org/officeDocument/2006/relationships/slide" Target="slide35.xml"/><Relationship Id="rId26" Type="http://schemas.openxmlformats.org/officeDocument/2006/relationships/slide" Target="slide8.xml"/><Relationship Id="rId27" Type="http://schemas.openxmlformats.org/officeDocument/2006/relationships/slide" Target="slide123.xml"/><Relationship Id="rId28" Type="http://schemas.openxmlformats.org/officeDocument/2006/relationships/slide" Target="slide2.xml"/><Relationship Id="rId10" Type="http://schemas.openxmlformats.org/officeDocument/2006/relationships/image" Target="../media/image541.png"/><Relationship Id="rId11" Type="http://schemas.openxmlformats.org/officeDocument/2006/relationships/image" Target="../media/image542.png"/><Relationship Id="rId12" Type="http://schemas.openxmlformats.org/officeDocument/2006/relationships/image" Target="../media/image543.png"/><Relationship Id="rId13" Type="http://schemas.openxmlformats.org/officeDocument/2006/relationships/image" Target="../media/image544.png"/><Relationship Id="rId14" Type="http://schemas.openxmlformats.org/officeDocument/2006/relationships/image" Target="../media/image545.jpeg"/><Relationship Id="rId15" Type="http://schemas.openxmlformats.org/officeDocument/2006/relationships/image" Target="../media/image546.jpeg"/><Relationship Id="rId16" Type="http://schemas.openxmlformats.org/officeDocument/2006/relationships/image" Target="../media/image547.png"/><Relationship Id="rId17" Type="http://schemas.openxmlformats.org/officeDocument/2006/relationships/image" Target="../media/image525.png"/><Relationship Id="rId18" Type="http://schemas.openxmlformats.org/officeDocument/2006/relationships/image" Target="../media/image548.png"/><Relationship Id="rId19" Type="http://schemas.openxmlformats.org/officeDocument/2006/relationships/slide" Target="slide109.xml"/><Relationship Id="rId1" Type="http://schemas.openxmlformats.org/officeDocument/2006/relationships/vmlDrawing" Target="../drawings/vmlDrawing63.vml"/><Relationship Id="rId2" Type="http://schemas.openxmlformats.org/officeDocument/2006/relationships/tags" Target="../tags/tag98.xml"/><Relationship Id="rId3" Type="http://schemas.openxmlformats.org/officeDocument/2006/relationships/slideLayout" Target="../slideLayouts/slideLayout2.xml"/><Relationship Id="rId4" Type="http://schemas.openxmlformats.org/officeDocument/2006/relationships/oleObject" Target="../embeddings/oleObject80.bin"/><Relationship Id="rId5" Type="http://schemas.openxmlformats.org/officeDocument/2006/relationships/image" Target="../media/image7.emf"/><Relationship Id="rId6" Type="http://schemas.openxmlformats.org/officeDocument/2006/relationships/chart" Target="../charts/chart228.xml"/><Relationship Id="rId7" Type="http://schemas.openxmlformats.org/officeDocument/2006/relationships/image" Target="../media/image502.png"/><Relationship Id="rId8" Type="http://schemas.openxmlformats.org/officeDocument/2006/relationships/image" Target="../media/image64.jpeg"/></Relationships>
</file>

<file path=ppt/slides/_rels/slide116.xml.rels><?xml version="1.0" encoding="UTF-8" standalone="yes"?>
<Relationships xmlns="http://schemas.openxmlformats.org/package/2006/relationships"><Relationship Id="rId9" Type="http://schemas.openxmlformats.org/officeDocument/2006/relationships/image" Target="../media/image550.png"/><Relationship Id="rId20" Type="http://schemas.openxmlformats.org/officeDocument/2006/relationships/slide" Target="slide8.xml"/><Relationship Id="rId21" Type="http://schemas.openxmlformats.org/officeDocument/2006/relationships/slide" Target="slide123.xml"/><Relationship Id="rId22" Type="http://schemas.openxmlformats.org/officeDocument/2006/relationships/slide" Target="slide2.xml"/><Relationship Id="rId10" Type="http://schemas.openxmlformats.org/officeDocument/2006/relationships/image" Target="../media/image529.png"/><Relationship Id="rId11" Type="http://schemas.openxmlformats.org/officeDocument/2006/relationships/image" Target="../media/image524.png"/><Relationship Id="rId12" Type="http://schemas.openxmlformats.org/officeDocument/2006/relationships/slide" Target="slide109.xml"/><Relationship Id="rId13" Type="http://schemas.openxmlformats.org/officeDocument/2006/relationships/image" Target="../media/image124.png"/><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35.xml"/><Relationship Id="rId1" Type="http://schemas.openxmlformats.org/officeDocument/2006/relationships/vmlDrawing" Target="../drawings/vmlDrawing64.vml"/><Relationship Id="rId2" Type="http://schemas.openxmlformats.org/officeDocument/2006/relationships/tags" Target="../tags/tag99.xml"/><Relationship Id="rId3" Type="http://schemas.openxmlformats.org/officeDocument/2006/relationships/slideLayout" Target="../slideLayouts/slideLayout2.xml"/><Relationship Id="rId4" Type="http://schemas.openxmlformats.org/officeDocument/2006/relationships/oleObject" Target="../embeddings/oleObject81.bin"/><Relationship Id="rId5" Type="http://schemas.openxmlformats.org/officeDocument/2006/relationships/image" Target="../media/image7.emf"/><Relationship Id="rId6" Type="http://schemas.openxmlformats.org/officeDocument/2006/relationships/chart" Target="../charts/chart229.xml"/><Relationship Id="rId7" Type="http://schemas.openxmlformats.org/officeDocument/2006/relationships/image" Target="../media/image502.png"/><Relationship Id="rId8" Type="http://schemas.openxmlformats.org/officeDocument/2006/relationships/image" Target="../media/image549.png"/></Relationships>
</file>

<file path=ppt/slides/_rels/slide117.xml.rels><?xml version="1.0" encoding="UTF-8" standalone="yes"?>
<Relationships xmlns="http://schemas.openxmlformats.org/package/2006/relationships"><Relationship Id="rId9" Type="http://schemas.openxmlformats.org/officeDocument/2006/relationships/image" Target="../media/image551.jpeg"/><Relationship Id="rId20" Type="http://schemas.openxmlformats.org/officeDocument/2006/relationships/slide" Target="slide8.xml"/><Relationship Id="rId21" Type="http://schemas.openxmlformats.org/officeDocument/2006/relationships/slide" Target="slide123.xml"/><Relationship Id="rId22" Type="http://schemas.openxmlformats.org/officeDocument/2006/relationships/slide" Target="slide2.xml"/><Relationship Id="rId10" Type="http://schemas.openxmlformats.org/officeDocument/2006/relationships/image" Target="../media/image552.jpeg"/><Relationship Id="rId11" Type="http://schemas.openxmlformats.org/officeDocument/2006/relationships/image" Target="../media/image532.png"/><Relationship Id="rId12" Type="http://schemas.openxmlformats.org/officeDocument/2006/relationships/image" Target="../media/image525.png"/><Relationship Id="rId13" Type="http://schemas.openxmlformats.org/officeDocument/2006/relationships/slide" Target="slide109.xml"/><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35.xml"/><Relationship Id="rId1" Type="http://schemas.openxmlformats.org/officeDocument/2006/relationships/vmlDrawing" Target="../drawings/vmlDrawing65.vml"/><Relationship Id="rId2" Type="http://schemas.openxmlformats.org/officeDocument/2006/relationships/tags" Target="../tags/tag100.xml"/><Relationship Id="rId3" Type="http://schemas.openxmlformats.org/officeDocument/2006/relationships/slideLayout" Target="../slideLayouts/slideLayout2.xml"/><Relationship Id="rId4" Type="http://schemas.openxmlformats.org/officeDocument/2006/relationships/oleObject" Target="../embeddings/oleObject82.bin"/><Relationship Id="rId5" Type="http://schemas.openxmlformats.org/officeDocument/2006/relationships/image" Target="../media/image7.emf"/><Relationship Id="rId6" Type="http://schemas.openxmlformats.org/officeDocument/2006/relationships/chart" Target="../charts/chart230.xml"/><Relationship Id="rId7" Type="http://schemas.openxmlformats.org/officeDocument/2006/relationships/image" Target="../media/image502.png"/><Relationship Id="rId8" Type="http://schemas.openxmlformats.org/officeDocument/2006/relationships/image" Target="../media/image68.png"/></Relationships>
</file>

<file path=ppt/slides/_rels/slide118.xml.rels><?xml version="1.0" encoding="UTF-8" standalone="yes"?>
<Relationships xmlns="http://schemas.openxmlformats.org/package/2006/relationships"><Relationship Id="rId9" Type="http://schemas.openxmlformats.org/officeDocument/2006/relationships/image" Target="../media/image553.png"/><Relationship Id="rId20" Type="http://schemas.openxmlformats.org/officeDocument/2006/relationships/slide" Target="slide8.xml"/><Relationship Id="rId21" Type="http://schemas.openxmlformats.org/officeDocument/2006/relationships/slide" Target="slide123.xml"/><Relationship Id="rId22" Type="http://schemas.openxmlformats.org/officeDocument/2006/relationships/slide" Target="slide2.xml"/><Relationship Id="rId10" Type="http://schemas.openxmlformats.org/officeDocument/2006/relationships/image" Target="../media/image554.png"/><Relationship Id="rId11" Type="http://schemas.openxmlformats.org/officeDocument/2006/relationships/image" Target="../media/image529.png"/><Relationship Id="rId12" Type="http://schemas.openxmlformats.org/officeDocument/2006/relationships/image" Target="../media/image520.png"/><Relationship Id="rId13" Type="http://schemas.openxmlformats.org/officeDocument/2006/relationships/slide" Target="slide109.xml"/><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35.xml"/><Relationship Id="rId1" Type="http://schemas.openxmlformats.org/officeDocument/2006/relationships/vmlDrawing" Target="../drawings/vmlDrawing66.vml"/><Relationship Id="rId2" Type="http://schemas.openxmlformats.org/officeDocument/2006/relationships/tags" Target="../tags/tag101.xml"/><Relationship Id="rId3" Type="http://schemas.openxmlformats.org/officeDocument/2006/relationships/slideLayout" Target="../slideLayouts/slideLayout2.xml"/><Relationship Id="rId4" Type="http://schemas.openxmlformats.org/officeDocument/2006/relationships/oleObject" Target="../embeddings/oleObject83.bin"/><Relationship Id="rId5" Type="http://schemas.openxmlformats.org/officeDocument/2006/relationships/image" Target="../media/image7.emf"/><Relationship Id="rId6" Type="http://schemas.openxmlformats.org/officeDocument/2006/relationships/chart" Target="../charts/chart231.xml"/><Relationship Id="rId7" Type="http://schemas.openxmlformats.org/officeDocument/2006/relationships/image" Target="../media/image502.png"/><Relationship Id="rId8" Type="http://schemas.openxmlformats.org/officeDocument/2006/relationships/image" Target="../media/image69.png"/></Relationships>
</file>

<file path=ppt/slides/_rels/slide119.xml.rels><?xml version="1.0" encoding="UTF-8" standalone="yes"?>
<Relationships xmlns="http://schemas.openxmlformats.org/package/2006/relationships"><Relationship Id="rId9" Type="http://schemas.openxmlformats.org/officeDocument/2006/relationships/image" Target="../media/image561.jpeg"/><Relationship Id="rId20" Type="http://schemas.openxmlformats.org/officeDocument/2006/relationships/slide" Target="slide123.xml"/><Relationship Id="rId21" Type="http://schemas.openxmlformats.org/officeDocument/2006/relationships/slide" Target="slide2.xml"/><Relationship Id="rId10" Type="http://schemas.openxmlformats.org/officeDocument/2006/relationships/image" Target="../media/image562.png"/><Relationship Id="rId11" Type="http://schemas.openxmlformats.org/officeDocument/2006/relationships/image" Target="../media/image563.png"/><Relationship Id="rId12" Type="http://schemas.openxmlformats.org/officeDocument/2006/relationships/image" Target="../media/image564.png"/><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slideLayout" Target="../slideLayouts/slideLayout2.xml"/><Relationship Id="rId2" Type="http://schemas.openxmlformats.org/officeDocument/2006/relationships/image" Target="../media/image555.jpeg"/><Relationship Id="rId3" Type="http://schemas.openxmlformats.org/officeDocument/2006/relationships/image" Target="../media/image556.png"/><Relationship Id="rId4" Type="http://schemas.openxmlformats.org/officeDocument/2006/relationships/image" Target="../media/image502.png"/><Relationship Id="rId5" Type="http://schemas.openxmlformats.org/officeDocument/2006/relationships/image" Target="../media/image557.png"/><Relationship Id="rId6" Type="http://schemas.openxmlformats.org/officeDocument/2006/relationships/image" Target="../media/image558.png"/><Relationship Id="rId7" Type="http://schemas.openxmlformats.org/officeDocument/2006/relationships/image" Target="../media/image559.jpeg"/><Relationship Id="rId8" Type="http://schemas.openxmlformats.org/officeDocument/2006/relationships/image" Target="../media/image560.jpeg"/></Relationships>
</file>

<file path=ppt/slides/_rels/slide12.xml.rels><?xml version="1.0" encoding="UTF-8" standalone="yes"?>
<Relationships xmlns="http://schemas.openxmlformats.org/package/2006/relationships"><Relationship Id="rId9" Type="http://schemas.openxmlformats.org/officeDocument/2006/relationships/image" Target="../media/image85.png"/><Relationship Id="rId20" Type="http://schemas.openxmlformats.org/officeDocument/2006/relationships/chart" Target="../charts/chart51.xml"/><Relationship Id="rId21" Type="http://schemas.openxmlformats.org/officeDocument/2006/relationships/chart" Target="../charts/chart52.xml"/><Relationship Id="rId22" Type="http://schemas.openxmlformats.org/officeDocument/2006/relationships/chart" Target="../charts/chart53.xml"/><Relationship Id="rId23" Type="http://schemas.openxmlformats.org/officeDocument/2006/relationships/chart" Target="../charts/chart54.xml"/><Relationship Id="rId24" Type="http://schemas.openxmlformats.org/officeDocument/2006/relationships/chart" Target="../charts/chart55.xml"/><Relationship Id="rId10" Type="http://schemas.openxmlformats.org/officeDocument/2006/relationships/image" Target="../media/image86.png"/><Relationship Id="rId11" Type="http://schemas.openxmlformats.org/officeDocument/2006/relationships/image" Target="../media/image87.png"/><Relationship Id="rId12" Type="http://schemas.openxmlformats.org/officeDocument/2006/relationships/image" Target="../media/image88.jpeg"/><Relationship Id="rId13" Type="http://schemas.openxmlformats.org/officeDocument/2006/relationships/image" Target="../media/image89.png"/><Relationship Id="rId14" Type="http://schemas.openxmlformats.org/officeDocument/2006/relationships/chart" Target="../charts/chart45.xml"/><Relationship Id="rId15" Type="http://schemas.openxmlformats.org/officeDocument/2006/relationships/chart" Target="../charts/chart46.xml"/><Relationship Id="rId16" Type="http://schemas.openxmlformats.org/officeDocument/2006/relationships/chart" Target="../charts/chart47.xml"/><Relationship Id="rId17" Type="http://schemas.openxmlformats.org/officeDocument/2006/relationships/chart" Target="../charts/chart48.xml"/><Relationship Id="rId18" Type="http://schemas.openxmlformats.org/officeDocument/2006/relationships/chart" Target="../charts/chart49.xml"/><Relationship Id="rId19" Type="http://schemas.openxmlformats.org/officeDocument/2006/relationships/chart" Target="../charts/chart50.xml"/><Relationship Id="rId1" Type="http://schemas.openxmlformats.org/officeDocument/2006/relationships/slideLayout" Target="../slideLayouts/slideLayout2.xml"/><Relationship Id="rId2" Type="http://schemas.openxmlformats.org/officeDocument/2006/relationships/image" Target="../media/image14.emf"/><Relationship Id="rId3" Type="http://schemas.openxmlformats.org/officeDocument/2006/relationships/image" Target="../media/image79.png"/><Relationship Id="rId4" Type="http://schemas.openxmlformats.org/officeDocument/2006/relationships/image" Target="../media/image80.jpeg"/><Relationship Id="rId5" Type="http://schemas.openxmlformats.org/officeDocument/2006/relationships/image" Target="../media/image81.png"/><Relationship Id="rId6" Type="http://schemas.openxmlformats.org/officeDocument/2006/relationships/image" Target="../media/image82.png"/><Relationship Id="rId7" Type="http://schemas.openxmlformats.org/officeDocument/2006/relationships/image" Target="../media/image83.png"/><Relationship Id="rId8" Type="http://schemas.openxmlformats.org/officeDocument/2006/relationships/image" Target="../media/image84.png"/></Relationships>
</file>

<file path=ppt/slides/_rels/slide120.xml.rels><?xml version="1.0" encoding="UTF-8" standalone="yes"?>
<Relationships xmlns="http://schemas.openxmlformats.org/package/2006/relationships"><Relationship Id="rId9" Type="http://schemas.openxmlformats.org/officeDocument/2006/relationships/image" Target="../media/image160.emf"/><Relationship Id="rId20" Type="http://schemas.openxmlformats.org/officeDocument/2006/relationships/slide" Target="slide123.xml"/><Relationship Id="rId21" Type="http://schemas.openxmlformats.org/officeDocument/2006/relationships/slide" Target="slide2.xml"/><Relationship Id="rId10" Type="http://schemas.openxmlformats.org/officeDocument/2006/relationships/image" Target="../media/image565.png"/><Relationship Id="rId11" Type="http://schemas.openxmlformats.org/officeDocument/2006/relationships/image" Target="../media/image485.jpeg"/><Relationship Id="rId12" Type="http://schemas.openxmlformats.org/officeDocument/2006/relationships/slide" Target="slide35.xml"/><Relationship Id="rId13" Type="http://schemas.openxmlformats.org/officeDocument/2006/relationships/hyperlink" Target="http://youtu.be/TGtWWb9emYI" TargetMode="External"/><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8.xml"/><Relationship Id="rId1" Type="http://schemas.openxmlformats.org/officeDocument/2006/relationships/vmlDrawing" Target="../drawings/vmlDrawing67.vml"/><Relationship Id="rId2" Type="http://schemas.openxmlformats.org/officeDocument/2006/relationships/tags" Target="../tags/tag102.xml"/><Relationship Id="rId3" Type="http://schemas.openxmlformats.org/officeDocument/2006/relationships/slideLayout" Target="../slideLayouts/slideLayout2.xml"/><Relationship Id="rId4" Type="http://schemas.openxmlformats.org/officeDocument/2006/relationships/oleObject" Target="../embeddings/oleObject84.bin"/><Relationship Id="rId5" Type="http://schemas.openxmlformats.org/officeDocument/2006/relationships/image" Target="../media/image7.emf"/><Relationship Id="rId6" Type="http://schemas.openxmlformats.org/officeDocument/2006/relationships/image" Target="../media/image155.png"/><Relationship Id="rId7" Type="http://schemas.openxmlformats.org/officeDocument/2006/relationships/hyperlink" Target="http://hshtags.com/tags/v/worldcup" TargetMode="External"/><Relationship Id="rId8" Type="http://schemas.openxmlformats.org/officeDocument/2006/relationships/image" Target="../media/image156.emf"/></Relationships>
</file>

<file path=ppt/slides/_rels/slide121.xml.rels><?xml version="1.0" encoding="UTF-8" standalone="yes"?>
<Relationships xmlns="http://schemas.openxmlformats.org/package/2006/relationships"><Relationship Id="rId9" Type="http://schemas.openxmlformats.org/officeDocument/2006/relationships/image" Target="../media/image489.png"/><Relationship Id="rId20" Type="http://schemas.openxmlformats.org/officeDocument/2006/relationships/slide" Target="slide10.xml"/><Relationship Id="rId21" Type="http://schemas.openxmlformats.org/officeDocument/2006/relationships/slide" Target="slide28.xml"/><Relationship Id="rId22" Type="http://schemas.openxmlformats.org/officeDocument/2006/relationships/slide" Target="slide29.xml"/><Relationship Id="rId23" Type="http://schemas.openxmlformats.org/officeDocument/2006/relationships/slide" Target="slide35.xml"/><Relationship Id="rId24" Type="http://schemas.openxmlformats.org/officeDocument/2006/relationships/slide" Target="slide8.xml"/><Relationship Id="rId25" Type="http://schemas.openxmlformats.org/officeDocument/2006/relationships/slide" Target="slide123.xml"/><Relationship Id="rId26" Type="http://schemas.openxmlformats.org/officeDocument/2006/relationships/slide" Target="slide2.xml"/><Relationship Id="rId10" Type="http://schemas.openxmlformats.org/officeDocument/2006/relationships/image" Target="../media/image566.png"/><Relationship Id="rId11" Type="http://schemas.openxmlformats.org/officeDocument/2006/relationships/image" Target="../media/image567.jpeg"/><Relationship Id="rId12" Type="http://schemas.openxmlformats.org/officeDocument/2006/relationships/image" Target="../media/image568.jpeg"/><Relationship Id="rId13" Type="http://schemas.openxmlformats.org/officeDocument/2006/relationships/image" Target="../media/image569.png"/><Relationship Id="rId14" Type="http://schemas.openxmlformats.org/officeDocument/2006/relationships/image" Target="../media/image570.png"/><Relationship Id="rId15" Type="http://schemas.openxmlformats.org/officeDocument/2006/relationships/image" Target="../media/image571.png"/><Relationship Id="rId16" Type="http://schemas.openxmlformats.org/officeDocument/2006/relationships/image" Target="../media/image572.png"/><Relationship Id="rId17" Type="http://schemas.openxmlformats.org/officeDocument/2006/relationships/image" Target="../media/image573.jpeg"/><Relationship Id="rId18" Type="http://schemas.openxmlformats.org/officeDocument/2006/relationships/slide" Target="slide3.xml"/><Relationship Id="rId19" Type="http://schemas.openxmlformats.org/officeDocument/2006/relationships/slide" Target="slide5.xml"/><Relationship Id="rId1" Type="http://schemas.openxmlformats.org/officeDocument/2006/relationships/vmlDrawing" Target="../drawings/vmlDrawing68.vml"/><Relationship Id="rId2" Type="http://schemas.openxmlformats.org/officeDocument/2006/relationships/tags" Target="../tags/tag103.xml"/><Relationship Id="rId3" Type="http://schemas.openxmlformats.org/officeDocument/2006/relationships/tags" Target="../tags/tag104.xml"/><Relationship Id="rId4" Type="http://schemas.openxmlformats.org/officeDocument/2006/relationships/slideLayout" Target="../slideLayouts/slideLayout2.xml"/><Relationship Id="rId5" Type="http://schemas.openxmlformats.org/officeDocument/2006/relationships/notesSlide" Target="../notesSlides/notesSlide10.xml"/><Relationship Id="rId6" Type="http://schemas.openxmlformats.org/officeDocument/2006/relationships/oleObject" Target="../embeddings/oleObject85.bin"/><Relationship Id="rId7" Type="http://schemas.openxmlformats.org/officeDocument/2006/relationships/image" Target="../media/image1.emf"/><Relationship Id="rId8" Type="http://schemas.openxmlformats.org/officeDocument/2006/relationships/image" Target="../media/image488.png"/></Relationships>
</file>

<file path=ppt/slides/_rels/slide122.xml.rels><?xml version="1.0" encoding="UTF-8" standalone="yes"?>
<Relationships xmlns="http://schemas.openxmlformats.org/package/2006/relationships"><Relationship Id="rId9" Type="http://schemas.openxmlformats.org/officeDocument/2006/relationships/slide" Target="slide36.xml"/><Relationship Id="rId20" Type="http://schemas.openxmlformats.org/officeDocument/2006/relationships/slide" Target="slide35.xml"/><Relationship Id="rId21" Type="http://schemas.openxmlformats.org/officeDocument/2006/relationships/slide" Target="slide8.xml"/><Relationship Id="rId10" Type="http://schemas.openxmlformats.org/officeDocument/2006/relationships/image" Target="../media/image142.png"/><Relationship Id="rId11" Type="http://schemas.openxmlformats.org/officeDocument/2006/relationships/slide" Target="slide102.xml"/><Relationship Id="rId12" Type="http://schemas.openxmlformats.org/officeDocument/2006/relationships/slide" Target="slide81.xml"/><Relationship Id="rId13" Type="http://schemas.openxmlformats.org/officeDocument/2006/relationships/slide" Target="slide58.xml"/><Relationship Id="rId14" Type="http://schemas.openxmlformats.org/officeDocument/2006/relationships/slide" Target="slide123.xml"/><Relationship Id="rId15" Type="http://schemas.openxmlformats.org/officeDocument/2006/relationships/slide" Target="slide3.xml"/><Relationship Id="rId16" Type="http://schemas.openxmlformats.org/officeDocument/2006/relationships/slide" Target="slide5.xml"/><Relationship Id="rId17" Type="http://schemas.openxmlformats.org/officeDocument/2006/relationships/slide" Target="slide10.xml"/><Relationship Id="rId18" Type="http://schemas.openxmlformats.org/officeDocument/2006/relationships/slide" Target="slide28.xml"/><Relationship Id="rId19" Type="http://schemas.openxmlformats.org/officeDocument/2006/relationships/slide" Target="slide29.xml"/><Relationship Id="rId1" Type="http://schemas.openxmlformats.org/officeDocument/2006/relationships/vmlDrawing" Target="../drawings/vmlDrawing69.vml"/><Relationship Id="rId2" Type="http://schemas.openxmlformats.org/officeDocument/2006/relationships/tags" Target="../tags/tag105.xml"/><Relationship Id="rId3" Type="http://schemas.openxmlformats.org/officeDocument/2006/relationships/tags" Target="../tags/tag106.xml"/><Relationship Id="rId4" Type="http://schemas.openxmlformats.org/officeDocument/2006/relationships/slideLayout" Target="../slideLayouts/slideLayout2.xml"/><Relationship Id="rId5" Type="http://schemas.openxmlformats.org/officeDocument/2006/relationships/oleObject" Target="../embeddings/oleObject86.bin"/><Relationship Id="rId6" Type="http://schemas.openxmlformats.org/officeDocument/2006/relationships/image" Target="../media/image1.emf"/><Relationship Id="rId7" Type="http://schemas.openxmlformats.org/officeDocument/2006/relationships/slide" Target="slide2.xml"/><Relationship Id="rId8" Type="http://schemas.openxmlformats.org/officeDocument/2006/relationships/image" Target="../media/image141.png"/></Relationships>
</file>

<file path=ppt/slides/_rels/slide123.xml.rels><?xml version="1.0" encoding="UTF-8" standalone="yes"?>
<Relationships xmlns="http://schemas.openxmlformats.org/package/2006/relationships"><Relationship Id="rId11" Type="http://schemas.openxmlformats.org/officeDocument/2006/relationships/slide" Target="slide9.xml"/><Relationship Id="rId12" Type="http://schemas.openxmlformats.org/officeDocument/2006/relationships/slide" Target="slide28.xml"/><Relationship Id="rId13" Type="http://schemas.openxmlformats.org/officeDocument/2006/relationships/slide" Target="slide34.xml"/><Relationship Id="rId14" Type="http://schemas.openxmlformats.org/officeDocument/2006/relationships/slide" Target="slide8.xml"/><Relationship Id="rId15" Type="http://schemas.openxmlformats.org/officeDocument/2006/relationships/slide" Target="slide59.xml"/><Relationship Id="rId16" Type="http://schemas.openxmlformats.org/officeDocument/2006/relationships/slide" Target="slide2.xml"/><Relationship Id="rId1" Type="http://schemas.openxmlformats.org/officeDocument/2006/relationships/vmlDrawing" Target="../drawings/vmlDrawing70.vml"/><Relationship Id="rId2" Type="http://schemas.openxmlformats.org/officeDocument/2006/relationships/tags" Target="../tags/tag107.xml"/><Relationship Id="rId3" Type="http://schemas.openxmlformats.org/officeDocument/2006/relationships/tags" Target="../tags/tag108.xml"/><Relationship Id="rId4" Type="http://schemas.openxmlformats.org/officeDocument/2006/relationships/slideLayout" Target="../slideLayouts/slideLayout2.xml"/><Relationship Id="rId5" Type="http://schemas.openxmlformats.org/officeDocument/2006/relationships/oleObject" Target="../embeddings/oleObject87.bin"/><Relationship Id="rId6" Type="http://schemas.openxmlformats.org/officeDocument/2006/relationships/image" Target="../media/image1.emf"/><Relationship Id="rId7" Type="http://schemas.openxmlformats.org/officeDocument/2006/relationships/image" Target="../media/image141.png"/><Relationship Id="rId8" Type="http://schemas.openxmlformats.org/officeDocument/2006/relationships/image" Target="../media/image142.png"/><Relationship Id="rId9" Type="http://schemas.openxmlformats.org/officeDocument/2006/relationships/slide" Target="slide3.xml"/><Relationship Id="rId10" Type="http://schemas.openxmlformats.org/officeDocument/2006/relationships/slide" Target="slide5.xml"/></Relationships>
</file>

<file path=ppt/slides/_rels/slide124.xml.rels><?xml version="1.0" encoding="UTF-8" standalone="yes"?>
<Relationships xmlns="http://schemas.openxmlformats.org/package/2006/relationships"><Relationship Id="rId1" Type="http://schemas.openxmlformats.org/officeDocument/2006/relationships/tags" Target="../tags/tag109.xml"/><Relationship Id="rId2" Type="http://schemas.openxmlformats.org/officeDocument/2006/relationships/slideLayout" Target="../slideLayouts/slideLayout1.xml"/><Relationship Id="rId3" Type="http://schemas.openxmlformats.org/officeDocument/2006/relationships/notesSlide" Target="../notesSlides/notesSlide11.xml"/></Relationships>
</file>

<file path=ppt/slides/_rels/slide13.xml.rels><?xml version="1.0" encoding="UTF-8" standalone="yes"?>
<Relationships xmlns="http://schemas.openxmlformats.org/package/2006/relationships"><Relationship Id="rId9" Type="http://schemas.openxmlformats.org/officeDocument/2006/relationships/hyperlink" Target="https://www.youtube.com/watch?v=jR1XQsCiAKE" TargetMode="External"/><Relationship Id="rId20" Type="http://schemas.openxmlformats.org/officeDocument/2006/relationships/slide" Target="slide35.xml"/><Relationship Id="rId21" Type="http://schemas.openxmlformats.org/officeDocument/2006/relationships/slide" Target="slide8.xml"/><Relationship Id="rId22" Type="http://schemas.openxmlformats.org/officeDocument/2006/relationships/slide" Target="slide123.xml"/><Relationship Id="rId10" Type="http://schemas.openxmlformats.org/officeDocument/2006/relationships/image" Target="../media/image91.jpeg"/><Relationship Id="rId11" Type="http://schemas.openxmlformats.org/officeDocument/2006/relationships/image" Target="../media/image92.png"/><Relationship Id="rId12" Type="http://schemas.openxmlformats.org/officeDocument/2006/relationships/slide" Target="slide2.xml"/><Relationship Id="rId13" Type="http://schemas.openxmlformats.org/officeDocument/2006/relationships/hyperlink" Target="http://www.adidas.com/apps/brazucablog/en/map/intro" TargetMode="External"/><Relationship Id="rId14" Type="http://schemas.openxmlformats.org/officeDocument/2006/relationships/image" Target="../media/image93.jpeg"/><Relationship Id="rId15" Type="http://schemas.openxmlformats.org/officeDocument/2006/relationships/slide" Target="slide3.xml"/><Relationship Id="rId16" Type="http://schemas.openxmlformats.org/officeDocument/2006/relationships/slide" Target="slide5.xml"/><Relationship Id="rId17" Type="http://schemas.openxmlformats.org/officeDocument/2006/relationships/slide" Target="slide10.xml"/><Relationship Id="rId18" Type="http://schemas.openxmlformats.org/officeDocument/2006/relationships/slide" Target="slide28.xml"/><Relationship Id="rId19" Type="http://schemas.openxmlformats.org/officeDocument/2006/relationships/slide" Target="slide29.xml"/><Relationship Id="rId1" Type="http://schemas.openxmlformats.org/officeDocument/2006/relationships/vmlDrawing" Target="../drawings/vmlDrawing10.vml"/><Relationship Id="rId2" Type="http://schemas.openxmlformats.org/officeDocument/2006/relationships/tags" Target="../tags/tag17.xml"/><Relationship Id="rId3" Type="http://schemas.openxmlformats.org/officeDocument/2006/relationships/slideLayout" Target="../slideLayouts/slideLayout2.xml"/><Relationship Id="rId4" Type="http://schemas.openxmlformats.org/officeDocument/2006/relationships/oleObject" Target="../embeddings/oleObject10.bin"/><Relationship Id="rId5" Type="http://schemas.openxmlformats.org/officeDocument/2006/relationships/image" Target="../media/image7.emf"/><Relationship Id="rId6" Type="http://schemas.openxmlformats.org/officeDocument/2006/relationships/chart" Target="../charts/chart56.xml"/><Relationship Id="rId7" Type="http://schemas.openxmlformats.org/officeDocument/2006/relationships/image" Target="../media/image71.png"/><Relationship Id="rId8" Type="http://schemas.openxmlformats.org/officeDocument/2006/relationships/image" Target="../media/image90.jpeg"/></Relationships>
</file>

<file path=ppt/slides/_rels/slide14.xml.rels><?xml version="1.0" encoding="UTF-8" standalone="yes"?>
<Relationships xmlns="http://schemas.openxmlformats.org/package/2006/relationships"><Relationship Id="rId11" Type="http://schemas.openxmlformats.org/officeDocument/2006/relationships/slide" Target="slide3.xml"/><Relationship Id="rId12" Type="http://schemas.openxmlformats.org/officeDocument/2006/relationships/slide" Target="slide5.xml"/><Relationship Id="rId13" Type="http://schemas.openxmlformats.org/officeDocument/2006/relationships/slide" Target="slide28.xml"/><Relationship Id="rId14" Type="http://schemas.openxmlformats.org/officeDocument/2006/relationships/slide" Target="slide29.xml"/><Relationship Id="rId15" Type="http://schemas.openxmlformats.org/officeDocument/2006/relationships/slide" Target="slide35.xml"/><Relationship Id="rId16" Type="http://schemas.openxmlformats.org/officeDocument/2006/relationships/slide" Target="slide8.xml"/><Relationship Id="rId17" Type="http://schemas.openxmlformats.org/officeDocument/2006/relationships/slide" Target="slide123.xml"/><Relationship Id="rId18" Type="http://schemas.openxmlformats.org/officeDocument/2006/relationships/hyperlink" Target="http://worldcup.hyundai.com/en/index.do" TargetMode="External"/><Relationship Id="rId19" Type="http://schemas.openxmlformats.org/officeDocument/2006/relationships/chart" Target="../charts/chart57.xml"/><Relationship Id="rId1" Type="http://schemas.openxmlformats.org/officeDocument/2006/relationships/slideLayout" Target="../slideLayouts/slideLayout2.xml"/><Relationship Id="rId2" Type="http://schemas.openxmlformats.org/officeDocument/2006/relationships/image" Target="../media/image72.jpeg"/><Relationship Id="rId3" Type="http://schemas.openxmlformats.org/officeDocument/2006/relationships/image" Target="../media/image94.png"/><Relationship Id="rId4" Type="http://schemas.openxmlformats.org/officeDocument/2006/relationships/hyperlink" Target="http://youtu.be/LVnpOUjaym8" TargetMode="External"/><Relationship Id="rId5" Type="http://schemas.openxmlformats.org/officeDocument/2006/relationships/image" Target="../media/image95.png"/><Relationship Id="rId6" Type="http://schemas.openxmlformats.org/officeDocument/2006/relationships/image" Target="../media/image96.jpeg"/><Relationship Id="rId7" Type="http://schemas.openxmlformats.org/officeDocument/2006/relationships/image" Target="../media/image97.jpeg"/><Relationship Id="rId8" Type="http://schemas.openxmlformats.org/officeDocument/2006/relationships/image" Target="../media/image98.jpeg"/><Relationship Id="rId9" Type="http://schemas.openxmlformats.org/officeDocument/2006/relationships/slide" Target="slide10.xml"/><Relationship Id="rId10" Type="http://schemas.openxmlformats.org/officeDocument/2006/relationships/slide" Target="slide2.xml"/></Relationships>
</file>

<file path=ppt/slides/_rels/slide15.xml.rels><?xml version="1.0" encoding="UTF-8" standalone="yes"?>
<Relationships xmlns="http://schemas.openxmlformats.org/package/2006/relationships"><Relationship Id="rId11" Type="http://schemas.openxmlformats.org/officeDocument/2006/relationships/slide" Target="slide5.xml"/><Relationship Id="rId12" Type="http://schemas.openxmlformats.org/officeDocument/2006/relationships/slide" Target="slide28.xml"/><Relationship Id="rId13" Type="http://schemas.openxmlformats.org/officeDocument/2006/relationships/slide" Target="slide29.xml"/><Relationship Id="rId14" Type="http://schemas.openxmlformats.org/officeDocument/2006/relationships/slide" Target="slide35.xml"/><Relationship Id="rId15" Type="http://schemas.openxmlformats.org/officeDocument/2006/relationships/slide" Target="slide8.xml"/><Relationship Id="rId16" Type="http://schemas.openxmlformats.org/officeDocument/2006/relationships/slide" Target="slide123.xml"/><Relationship Id="rId17" Type="http://schemas.openxmlformats.org/officeDocument/2006/relationships/chart" Target="../charts/chart58.xml"/><Relationship Id="rId1" Type="http://schemas.openxmlformats.org/officeDocument/2006/relationships/slideLayout" Target="../slideLayouts/slideLayout2.xml"/><Relationship Id="rId2" Type="http://schemas.openxmlformats.org/officeDocument/2006/relationships/notesSlide" Target="../notesSlides/notesSlide3.xml"/><Relationship Id="rId3" Type="http://schemas.openxmlformats.org/officeDocument/2006/relationships/image" Target="../media/image73.png"/><Relationship Id="rId4" Type="http://schemas.openxmlformats.org/officeDocument/2006/relationships/hyperlink" Target="http://football.sony.net/onestadiumlive/en/%23/topics" TargetMode="External"/><Relationship Id="rId5" Type="http://schemas.openxmlformats.org/officeDocument/2006/relationships/image" Target="../media/image99.png"/><Relationship Id="rId6" Type="http://schemas.openxmlformats.org/officeDocument/2006/relationships/hyperlink" Target="https://www.youtube.com/watch?v=a3I7wBck0e4" TargetMode="External"/><Relationship Id="rId7" Type="http://schemas.openxmlformats.org/officeDocument/2006/relationships/image" Target="../media/image100.png"/><Relationship Id="rId8" Type="http://schemas.openxmlformats.org/officeDocument/2006/relationships/slide" Target="slide10.xml"/><Relationship Id="rId9" Type="http://schemas.openxmlformats.org/officeDocument/2006/relationships/slide" Target="slide2.xml"/><Relationship Id="rId10" Type="http://schemas.openxmlformats.org/officeDocument/2006/relationships/slide" Target="slide3.xml"/></Relationships>
</file>

<file path=ppt/slides/_rels/slide16.xml.rels><?xml version="1.0" encoding="UTF-8" standalone="yes"?>
<Relationships xmlns="http://schemas.openxmlformats.org/package/2006/relationships"><Relationship Id="rId11" Type="http://schemas.openxmlformats.org/officeDocument/2006/relationships/slide" Target="slide29.xml"/><Relationship Id="rId12" Type="http://schemas.openxmlformats.org/officeDocument/2006/relationships/slide" Target="slide35.xml"/><Relationship Id="rId13" Type="http://schemas.openxmlformats.org/officeDocument/2006/relationships/slide" Target="slide8.xml"/><Relationship Id="rId14" Type="http://schemas.openxmlformats.org/officeDocument/2006/relationships/slide" Target="slide123.xml"/><Relationship Id="rId15" Type="http://schemas.openxmlformats.org/officeDocument/2006/relationships/hyperlink" Target="http://www.riseasone.com/en/us/AgeGate?ReturnUrl=/&amp;amp;AspxAutoDetectCookieSupport=1" TargetMode="External"/><Relationship Id="rId16" Type="http://schemas.openxmlformats.org/officeDocument/2006/relationships/chart" Target="../charts/chart59.xml"/><Relationship Id="rId1" Type="http://schemas.openxmlformats.org/officeDocument/2006/relationships/slideLayout" Target="../slideLayouts/slideLayout2.xml"/><Relationship Id="rId2" Type="http://schemas.openxmlformats.org/officeDocument/2006/relationships/image" Target="../media/image101.png"/><Relationship Id="rId3" Type="http://schemas.openxmlformats.org/officeDocument/2006/relationships/image" Target="../media/image102.jpeg"/><Relationship Id="rId4" Type="http://schemas.openxmlformats.org/officeDocument/2006/relationships/hyperlink" Target="http://youtu.be/eITSkmyip6M" TargetMode="External"/><Relationship Id="rId5" Type="http://schemas.openxmlformats.org/officeDocument/2006/relationships/image" Target="../media/image103.jpeg"/><Relationship Id="rId6" Type="http://schemas.openxmlformats.org/officeDocument/2006/relationships/slide" Target="slide10.xml"/><Relationship Id="rId7" Type="http://schemas.openxmlformats.org/officeDocument/2006/relationships/slide" Target="slide2.xml"/><Relationship Id="rId8" Type="http://schemas.openxmlformats.org/officeDocument/2006/relationships/slide" Target="slide3.xml"/><Relationship Id="rId9" Type="http://schemas.openxmlformats.org/officeDocument/2006/relationships/slide" Target="slide5.xml"/><Relationship Id="rId10" Type="http://schemas.openxmlformats.org/officeDocument/2006/relationships/slide" Target="slide28.xml"/></Relationships>
</file>

<file path=ppt/slides/_rels/slide17.xml.rels><?xml version="1.0" encoding="UTF-8" standalone="yes"?>
<Relationships xmlns="http://schemas.openxmlformats.org/package/2006/relationships"><Relationship Id="rId9" Type="http://schemas.openxmlformats.org/officeDocument/2006/relationships/image" Target="../media/image105.png"/><Relationship Id="rId20" Type="http://schemas.openxmlformats.org/officeDocument/2006/relationships/slide" Target="slide123.xml"/><Relationship Id="rId10" Type="http://schemas.openxmlformats.org/officeDocument/2006/relationships/hyperlink" Target="http://www.conti-online.com/generator/www/uk/en/contisoccerworld/themes/01_background/10_2014_fifa_world_cup/2014_world_cup.html" TargetMode="External"/><Relationship Id="rId11" Type="http://schemas.openxmlformats.org/officeDocument/2006/relationships/image" Target="../media/image106.png"/><Relationship Id="rId12" Type="http://schemas.openxmlformats.org/officeDocument/2006/relationships/slide" Target="slide10.xml"/><Relationship Id="rId13" Type="http://schemas.openxmlformats.org/officeDocument/2006/relationships/slide" Target="slide2.xml"/><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11.vml"/><Relationship Id="rId2" Type="http://schemas.openxmlformats.org/officeDocument/2006/relationships/tags" Target="../tags/tag18.xml"/><Relationship Id="rId3" Type="http://schemas.openxmlformats.org/officeDocument/2006/relationships/slideLayout" Target="../slideLayouts/slideLayout2.xml"/><Relationship Id="rId4" Type="http://schemas.openxmlformats.org/officeDocument/2006/relationships/oleObject" Target="../embeddings/oleObject11.bin"/><Relationship Id="rId5" Type="http://schemas.openxmlformats.org/officeDocument/2006/relationships/image" Target="../media/image7.emf"/><Relationship Id="rId6" Type="http://schemas.openxmlformats.org/officeDocument/2006/relationships/chart" Target="../charts/chart60.xml"/><Relationship Id="rId7" Type="http://schemas.openxmlformats.org/officeDocument/2006/relationships/image" Target="../media/image66.png"/><Relationship Id="rId8" Type="http://schemas.openxmlformats.org/officeDocument/2006/relationships/image" Target="../media/image104.png"/></Relationships>
</file>

<file path=ppt/slides/_rels/slide18.xml.rels><?xml version="1.0" encoding="UTF-8" standalone="yes"?>
<Relationships xmlns="http://schemas.openxmlformats.org/package/2006/relationships"><Relationship Id="rId9" Type="http://schemas.openxmlformats.org/officeDocument/2006/relationships/image" Target="../media/image111.jpeg"/><Relationship Id="rId20" Type="http://schemas.openxmlformats.org/officeDocument/2006/relationships/chart" Target="../charts/chart61.xml"/><Relationship Id="rId10" Type="http://schemas.openxmlformats.org/officeDocument/2006/relationships/image" Target="../media/image22.png"/><Relationship Id="rId11" Type="http://schemas.openxmlformats.org/officeDocument/2006/relationships/slide" Target="slide10.xml"/><Relationship Id="rId12" Type="http://schemas.openxmlformats.org/officeDocument/2006/relationships/slide" Target="slide2.xm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28.xml"/><Relationship Id="rId16" Type="http://schemas.openxmlformats.org/officeDocument/2006/relationships/slide" Target="slide29.xml"/><Relationship Id="rId17" Type="http://schemas.openxmlformats.org/officeDocument/2006/relationships/slide" Target="slide35.xml"/><Relationship Id="rId18" Type="http://schemas.openxmlformats.org/officeDocument/2006/relationships/slide" Target="slide8.xml"/><Relationship Id="rId19" Type="http://schemas.openxmlformats.org/officeDocument/2006/relationships/slide" Target="slide123.xml"/><Relationship Id="rId1" Type="http://schemas.openxmlformats.org/officeDocument/2006/relationships/slideLayout" Target="../slideLayouts/slideLayout2.xml"/><Relationship Id="rId2" Type="http://schemas.openxmlformats.org/officeDocument/2006/relationships/image" Target="../media/image65.png"/><Relationship Id="rId3" Type="http://schemas.openxmlformats.org/officeDocument/2006/relationships/hyperlink" Target="http://youtu.be/-T7zyezBkuY" TargetMode="External"/><Relationship Id="rId4" Type="http://schemas.openxmlformats.org/officeDocument/2006/relationships/image" Target="../media/image107.png"/><Relationship Id="rId5" Type="http://schemas.openxmlformats.org/officeDocument/2006/relationships/hyperlink" Target="http://gol.mcd.com/en.html" TargetMode="External"/><Relationship Id="rId6" Type="http://schemas.openxmlformats.org/officeDocument/2006/relationships/image" Target="../media/image108.jpeg"/><Relationship Id="rId7" Type="http://schemas.openxmlformats.org/officeDocument/2006/relationships/image" Target="../media/image109.jpeg"/><Relationship Id="rId8" Type="http://schemas.openxmlformats.org/officeDocument/2006/relationships/image" Target="../media/image110.jpeg"/></Relationships>
</file>

<file path=ppt/slides/_rels/slide19.xml.rels><?xml version="1.0" encoding="UTF-8" standalone="yes"?>
<Relationships xmlns="http://schemas.openxmlformats.org/package/2006/relationships"><Relationship Id="rId11" Type="http://schemas.openxmlformats.org/officeDocument/2006/relationships/slide" Target="slide29.xml"/><Relationship Id="rId12" Type="http://schemas.openxmlformats.org/officeDocument/2006/relationships/slide" Target="slide35.xml"/><Relationship Id="rId13" Type="http://schemas.openxmlformats.org/officeDocument/2006/relationships/slide" Target="slide8.xml"/><Relationship Id="rId14" Type="http://schemas.openxmlformats.org/officeDocument/2006/relationships/slide" Target="slide123.xml"/><Relationship Id="rId15" Type="http://schemas.openxmlformats.org/officeDocument/2006/relationships/chart" Target="../charts/chart62.xml"/><Relationship Id="rId1" Type="http://schemas.openxmlformats.org/officeDocument/2006/relationships/slideLayout" Target="../slideLayouts/slideLayout2.xml"/><Relationship Id="rId2" Type="http://schemas.openxmlformats.org/officeDocument/2006/relationships/image" Target="../media/image74.png"/><Relationship Id="rId3" Type="http://schemas.openxmlformats.org/officeDocument/2006/relationships/image" Target="../media/image112.png"/><Relationship Id="rId4" Type="http://schemas.openxmlformats.org/officeDocument/2006/relationships/image" Target="../media/image113.png"/><Relationship Id="rId5" Type="http://schemas.openxmlformats.org/officeDocument/2006/relationships/image" Target="../media/image114.png"/><Relationship Id="rId6" Type="http://schemas.openxmlformats.org/officeDocument/2006/relationships/slide" Target="slide10.xml"/><Relationship Id="rId7" Type="http://schemas.openxmlformats.org/officeDocument/2006/relationships/slide" Target="slide2.xml"/><Relationship Id="rId8" Type="http://schemas.openxmlformats.org/officeDocument/2006/relationships/slide" Target="slide3.xml"/><Relationship Id="rId9" Type="http://schemas.openxmlformats.org/officeDocument/2006/relationships/slide" Target="slide5.xml"/><Relationship Id="rId10" Type="http://schemas.openxmlformats.org/officeDocument/2006/relationships/slide" Target="slide28.xml"/></Relationships>
</file>

<file path=ppt/slides/_rels/slide2.xml.rels><?xml version="1.0" encoding="UTF-8" standalone="yes"?>
<Relationships xmlns="http://schemas.openxmlformats.org/package/2006/relationships"><Relationship Id="rId11" Type="http://schemas.openxmlformats.org/officeDocument/2006/relationships/slide" Target="slide5.xml"/><Relationship Id="rId12" Type="http://schemas.openxmlformats.org/officeDocument/2006/relationships/slide" Target="slide8.xml"/><Relationship Id="rId13" Type="http://schemas.openxmlformats.org/officeDocument/2006/relationships/slide" Target="slide10.xml"/><Relationship Id="rId14" Type="http://schemas.openxmlformats.org/officeDocument/2006/relationships/slide" Target="slide28.xml"/><Relationship Id="rId15" Type="http://schemas.openxmlformats.org/officeDocument/2006/relationships/slide" Target="slide29.xml"/><Relationship Id="rId16" Type="http://schemas.openxmlformats.org/officeDocument/2006/relationships/slide" Target="slide35.xml"/><Relationship Id="rId17" Type="http://schemas.openxmlformats.org/officeDocument/2006/relationships/image" Target="../media/image9.emf"/><Relationship Id="rId1" Type="http://schemas.openxmlformats.org/officeDocument/2006/relationships/vmlDrawing" Target="../drawings/vmlDrawing3.vml"/><Relationship Id="rId2" Type="http://schemas.openxmlformats.org/officeDocument/2006/relationships/tags" Target="../tags/tag6.xml"/><Relationship Id="rId3" Type="http://schemas.openxmlformats.org/officeDocument/2006/relationships/slideLayout" Target="../slideLayouts/slideLayout2.xml"/><Relationship Id="rId4" Type="http://schemas.openxmlformats.org/officeDocument/2006/relationships/oleObject" Target="../embeddings/oleObject3.bin"/><Relationship Id="rId5" Type="http://schemas.openxmlformats.org/officeDocument/2006/relationships/image" Target="../media/image7.emf"/><Relationship Id="rId6" Type="http://schemas.openxmlformats.org/officeDocument/2006/relationships/image" Target="../media/image5.png"/><Relationship Id="rId7" Type="http://schemas.openxmlformats.org/officeDocument/2006/relationships/image" Target="../media/image8.png"/><Relationship Id="rId8" Type="http://schemas.openxmlformats.org/officeDocument/2006/relationships/slide" Target="slide123.xml"/><Relationship Id="rId9" Type="http://schemas.openxmlformats.org/officeDocument/2006/relationships/slide" Target="slide2.xml"/><Relationship Id="rId10" Type="http://schemas.openxmlformats.org/officeDocument/2006/relationships/slide" Target="slide3.xml"/></Relationships>
</file>

<file path=ppt/slides/_rels/slide20.xml.rels><?xml version="1.0" encoding="UTF-8" standalone="yes"?>
<Relationships xmlns="http://schemas.openxmlformats.org/package/2006/relationships"><Relationship Id="rId11" Type="http://schemas.openxmlformats.org/officeDocument/2006/relationships/slide" Target="slide2.xml"/><Relationship Id="rId12" Type="http://schemas.openxmlformats.org/officeDocument/2006/relationships/slide" Target="slide3.xml"/><Relationship Id="rId13" Type="http://schemas.openxmlformats.org/officeDocument/2006/relationships/slide" Target="slide5.xml"/><Relationship Id="rId14" Type="http://schemas.openxmlformats.org/officeDocument/2006/relationships/slide" Target="slide28.xml"/><Relationship Id="rId15" Type="http://schemas.openxmlformats.org/officeDocument/2006/relationships/slide" Target="slide29.xml"/><Relationship Id="rId16" Type="http://schemas.openxmlformats.org/officeDocument/2006/relationships/slide" Target="slide35.xml"/><Relationship Id="rId17" Type="http://schemas.openxmlformats.org/officeDocument/2006/relationships/slide" Target="slide8.xml"/><Relationship Id="rId18" Type="http://schemas.openxmlformats.org/officeDocument/2006/relationships/slide" Target="slide123.xml"/><Relationship Id="rId19" Type="http://schemas.openxmlformats.org/officeDocument/2006/relationships/chart" Target="../charts/chart63.xml"/><Relationship Id="rId1" Type="http://schemas.openxmlformats.org/officeDocument/2006/relationships/slideLayout" Target="../slideLayouts/slideLayout2.xml"/><Relationship Id="rId2" Type="http://schemas.openxmlformats.org/officeDocument/2006/relationships/image" Target="../media/image64.jpeg"/><Relationship Id="rId3" Type="http://schemas.openxmlformats.org/officeDocument/2006/relationships/image" Target="../media/image115.jpeg"/><Relationship Id="rId4" Type="http://schemas.openxmlformats.org/officeDocument/2006/relationships/image" Target="../media/image116.jpeg"/><Relationship Id="rId5" Type="http://schemas.openxmlformats.org/officeDocument/2006/relationships/hyperlink" Target="http://youtu.be/GpJLLRwjhNQ" TargetMode="External"/><Relationship Id="rId6" Type="http://schemas.openxmlformats.org/officeDocument/2006/relationships/image" Target="../media/image117.jpeg"/><Relationship Id="rId7" Type="http://schemas.openxmlformats.org/officeDocument/2006/relationships/hyperlink" Target="http://youtu.be/w2iYo7IXiic" TargetMode="External"/><Relationship Id="rId8" Type="http://schemas.openxmlformats.org/officeDocument/2006/relationships/image" Target="../media/image118.jpeg"/><Relationship Id="rId9" Type="http://schemas.openxmlformats.org/officeDocument/2006/relationships/image" Target="../media/image119.jpeg"/><Relationship Id="rId10" Type="http://schemas.openxmlformats.org/officeDocument/2006/relationships/slide" Target="slide10.xml"/></Relationships>
</file>

<file path=ppt/slides/_rels/slide21.xml.rels><?xml version="1.0" encoding="UTF-8" standalone="yes"?>
<Relationships xmlns="http://schemas.openxmlformats.org/package/2006/relationships"><Relationship Id="rId11" Type="http://schemas.openxmlformats.org/officeDocument/2006/relationships/slide" Target="slide29.xml"/><Relationship Id="rId12" Type="http://schemas.openxmlformats.org/officeDocument/2006/relationships/slide" Target="slide35.xml"/><Relationship Id="rId13" Type="http://schemas.openxmlformats.org/officeDocument/2006/relationships/slide" Target="slide8.xml"/><Relationship Id="rId14" Type="http://schemas.openxmlformats.org/officeDocument/2006/relationships/slide" Target="slide123.xml"/><Relationship Id="rId15" Type="http://schemas.openxmlformats.org/officeDocument/2006/relationships/chart" Target="../charts/chart64.xml"/><Relationship Id="rId1" Type="http://schemas.openxmlformats.org/officeDocument/2006/relationships/slideLayout" Target="../slideLayouts/slideLayout2.xml"/><Relationship Id="rId2" Type="http://schemas.openxmlformats.org/officeDocument/2006/relationships/image" Target="../media/image67.png"/><Relationship Id="rId3" Type="http://schemas.openxmlformats.org/officeDocument/2006/relationships/image" Target="../media/image120.png"/><Relationship Id="rId4" Type="http://schemas.openxmlformats.org/officeDocument/2006/relationships/hyperlink" Target="http://youtu.be/OFbryriZ3is" TargetMode="External"/><Relationship Id="rId5" Type="http://schemas.openxmlformats.org/officeDocument/2006/relationships/image" Target="../media/image121.jpeg"/><Relationship Id="rId6" Type="http://schemas.openxmlformats.org/officeDocument/2006/relationships/slide" Target="slide10.xml"/><Relationship Id="rId7" Type="http://schemas.openxmlformats.org/officeDocument/2006/relationships/slide" Target="slide2.xml"/><Relationship Id="rId8" Type="http://schemas.openxmlformats.org/officeDocument/2006/relationships/slide" Target="slide3.xml"/><Relationship Id="rId9" Type="http://schemas.openxmlformats.org/officeDocument/2006/relationships/slide" Target="slide5.xml"/><Relationship Id="rId10" Type="http://schemas.openxmlformats.org/officeDocument/2006/relationships/slide" Target="slide28.xml"/></Relationships>
</file>

<file path=ppt/slides/_rels/slide22.xml.rels><?xml version="1.0" encoding="UTF-8" standalone="yes"?>
<Relationships xmlns="http://schemas.openxmlformats.org/package/2006/relationships"><Relationship Id="rId11" Type="http://schemas.openxmlformats.org/officeDocument/2006/relationships/slide" Target="slide29.xml"/><Relationship Id="rId12" Type="http://schemas.openxmlformats.org/officeDocument/2006/relationships/slide" Target="slide35.xml"/><Relationship Id="rId13" Type="http://schemas.openxmlformats.org/officeDocument/2006/relationships/slide" Target="slide8.xml"/><Relationship Id="rId14" Type="http://schemas.openxmlformats.org/officeDocument/2006/relationships/slide" Target="slide123.xml"/><Relationship Id="rId15" Type="http://schemas.openxmlformats.org/officeDocument/2006/relationships/chart" Target="../charts/chart65.xml"/><Relationship Id="rId1" Type="http://schemas.openxmlformats.org/officeDocument/2006/relationships/slideLayout" Target="../slideLayouts/slideLayout2.xml"/><Relationship Id="rId2" Type="http://schemas.openxmlformats.org/officeDocument/2006/relationships/hyperlink" Target="http://youtu.be/UOt_OtMfXbI" TargetMode="External"/><Relationship Id="rId3" Type="http://schemas.openxmlformats.org/officeDocument/2006/relationships/image" Target="../media/image122.jpeg"/><Relationship Id="rId4" Type="http://schemas.openxmlformats.org/officeDocument/2006/relationships/image" Target="../media/image123.jpeg"/><Relationship Id="rId5" Type="http://schemas.openxmlformats.org/officeDocument/2006/relationships/image" Target="../media/image124.png"/><Relationship Id="rId6" Type="http://schemas.openxmlformats.org/officeDocument/2006/relationships/slide" Target="slide10.xml"/><Relationship Id="rId7" Type="http://schemas.openxmlformats.org/officeDocument/2006/relationships/slide" Target="slide2.xml"/><Relationship Id="rId8" Type="http://schemas.openxmlformats.org/officeDocument/2006/relationships/slide" Target="slide3.xml"/><Relationship Id="rId9" Type="http://schemas.openxmlformats.org/officeDocument/2006/relationships/slide" Target="slide5.xml"/><Relationship Id="rId10" Type="http://schemas.openxmlformats.org/officeDocument/2006/relationships/slide" Target="slide28.xml"/></Relationships>
</file>

<file path=ppt/slides/_rels/slide23.xml.rels><?xml version="1.0" encoding="UTF-8" standalone="yes"?>
<Relationships xmlns="http://schemas.openxmlformats.org/package/2006/relationships"><Relationship Id="rId11" Type="http://schemas.openxmlformats.org/officeDocument/2006/relationships/slide" Target="slide29.xml"/><Relationship Id="rId12" Type="http://schemas.openxmlformats.org/officeDocument/2006/relationships/slide" Target="slide35.xml"/><Relationship Id="rId13" Type="http://schemas.openxmlformats.org/officeDocument/2006/relationships/slide" Target="slide8.xml"/><Relationship Id="rId14" Type="http://schemas.openxmlformats.org/officeDocument/2006/relationships/slide" Target="slide123.xml"/><Relationship Id="rId15" Type="http://schemas.openxmlformats.org/officeDocument/2006/relationships/chart" Target="../charts/chart66.xml"/><Relationship Id="rId1" Type="http://schemas.openxmlformats.org/officeDocument/2006/relationships/slideLayout" Target="../slideLayouts/slideLayout2.xml"/><Relationship Id="rId2" Type="http://schemas.openxmlformats.org/officeDocument/2006/relationships/image" Target="../media/image68.png"/><Relationship Id="rId3" Type="http://schemas.openxmlformats.org/officeDocument/2006/relationships/image" Target="../media/image125.png"/><Relationship Id="rId4" Type="http://schemas.openxmlformats.org/officeDocument/2006/relationships/hyperlink" Target="https://www.youtube.com/watch?v=SdBXpORSGu0" TargetMode="External"/><Relationship Id="rId5" Type="http://schemas.openxmlformats.org/officeDocument/2006/relationships/image" Target="../media/image126.jpeg"/><Relationship Id="rId6" Type="http://schemas.openxmlformats.org/officeDocument/2006/relationships/slide" Target="slide10.xml"/><Relationship Id="rId7" Type="http://schemas.openxmlformats.org/officeDocument/2006/relationships/slide" Target="slide2.xml"/><Relationship Id="rId8" Type="http://schemas.openxmlformats.org/officeDocument/2006/relationships/slide" Target="slide3.xml"/><Relationship Id="rId9" Type="http://schemas.openxmlformats.org/officeDocument/2006/relationships/slide" Target="slide5.xml"/><Relationship Id="rId10" Type="http://schemas.openxmlformats.org/officeDocument/2006/relationships/slide" Target="slide28.xml"/></Relationships>
</file>

<file path=ppt/slides/_rels/slide24.xml.rels><?xml version="1.0" encoding="UTF-8" standalone="yes"?>
<Relationships xmlns="http://schemas.openxmlformats.org/package/2006/relationships"><Relationship Id="rId11" Type="http://schemas.openxmlformats.org/officeDocument/2006/relationships/slide" Target="slide5.xml"/><Relationship Id="rId12" Type="http://schemas.openxmlformats.org/officeDocument/2006/relationships/slide" Target="slide28.xml"/><Relationship Id="rId13" Type="http://schemas.openxmlformats.org/officeDocument/2006/relationships/slide" Target="slide29.xml"/><Relationship Id="rId14" Type="http://schemas.openxmlformats.org/officeDocument/2006/relationships/slide" Target="slide35.xml"/><Relationship Id="rId15" Type="http://schemas.openxmlformats.org/officeDocument/2006/relationships/slide" Target="slide8.xml"/><Relationship Id="rId16" Type="http://schemas.openxmlformats.org/officeDocument/2006/relationships/slide" Target="slide123.xml"/><Relationship Id="rId17" Type="http://schemas.openxmlformats.org/officeDocument/2006/relationships/chart" Target="../charts/chart67.xml"/><Relationship Id="rId1" Type="http://schemas.openxmlformats.org/officeDocument/2006/relationships/slideLayout" Target="../slideLayouts/slideLayout2.xml"/><Relationship Id="rId2" Type="http://schemas.openxmlformats.org/officeDocument/2006/relationships/image" Target="../media/image69.png"/><Relationship Id="rId3" Type="http://schemas.openxmlformats.org/officeDocument/2006/relationships/image" Target="../media/image127.png"/><Relationship Id="rId4" Type="http://schemas.openxmlformats.org/officeDocument/2006/relationships/hyperlink" Target="https://www.youtube.com/watch?v=vjfkskEMMQo" TargetMode="External"/><Relationship Id="rId5" Type="http://schemas.openxmlformats.org/officeDocument/2006/relationships/image" Target="../media/image128.jpeg"/><Relationship Id="rId6" Type="http://schemas.openxmlformats.org/officeDocument/2006/relationships/hyperlink" Target="https://www.youtube.com/watch?v=bwhBZqyiFNY" TargetMode="External"/><Relationship Id="rId7" Type="http://schemas.openxmlformats.org/officeDocument/2006/relationships/image" Target="../media/image129.jpeg"/><Relationship Id="rId8" Type="http://schemas.openxmlformats.org/officeDocument/2006/relationships/slide" Target="slide10.xml"/><Relationship Id="rId9" Type="http://schemas.openxmlformats.org/officeDocument/2006/relationships/slide" Target="slide2.xml"/><Relationship Id="rId10" Type="http://schemas.openxmlformats.org/officeDocument/2006/relationships/slide" Target="slide3.xml"/></Relationships>
</file>

<file path=ppt/slides/_rels/slide25.xml.rels><?xml version="1.0" encoding="UTF-8" standalone="yes"?>
<Relationships xmlns="http://schemas.openxmlformats.org/package/2006/relationships"><Relationship Id="rId11" Type="http://schemas.openxmlformats.org/officeDocument/2006/relationships/slide" Target="slide28.xml"/><Relationship Id="rId12" Type="http://schemas.openxmlformats.org/officeDocument/2006/relationships/slide" Target="slide29.xml"/><Relationship Id="rId13" Type="http://schemas.openxmlformats.org/officeDocument/2006/relationships/slide" Target="slide35.xml"/><Relationship Id="rId14" Type="http://schemas.openxmlformats.org/officeDocument/2006/relationships/slide" Target="slide8.xml"/><Relationship Id="rId15" Type="http://schemas.openxmlformats.org/officeDocument/2006/relationships/slide" Target="slide123.xml"/><Relationship Id="rId1" Type="http://schemas.openxmlformats.org/officeDocument/2006/relationships/slideLayout" Target="../slideLayouts/slideLayout2.xml"/><Relationship Id="rId2" Type="http://schemas.openxmlformats.org/officeDocument/2006/relationships/image" Target="../media/image70.png"/><Relationship Id="rId3" Type="http://schemas.openxmlformats.org/officeDocument/2006/relationships/hyperlink" Target="https://www.youtube.com/watch?v=DomyBYuCkiE" TargetMode="External"/><Relationship Id="rId4" Type="http://schemas.openxmlformats.org/officeDocument/2006/relationships/image" Target="../media/image130.png"/><Relationship Id="rId5" Type="http://schemas.openxmlformats.org/officeDocument/2006/relationships/image" Target="../media/image131.png"/><Relationship Id="rId6" Type="http://schemas.openxmlformats.org/officeDocument/2006/relationships/chart" Target="../charts/chart68.xml"/><Relationship Id="rId7" Type="http://schemas.openxmlformats.org/officeDocument/2006/relationships/slide" Target="slide10.xml"/><Relationship Id="rId8" Type="http://schemas.openxmlformats.org/officeDocument/2006/relationships/slide" Target="slide2.xml"/><Relationship Id="rId9" Type="http://schemas.openxmlformats.org/officeDocument/2006/relationships/slide" Target="slide3.xml"/><Relationship Id="rId10" Type="http://schemas.openxmlformats.org/officeDocument/2006/relationships/slide" Target="slide5.xml"/></Relationships>
</file>

<file path=ppt/slides/_rels/slide26.xml.rels><?xml version="1.0" encoding="UTF-8" standalone="yes"?>
<Relationships xmlns="http://schemas.openxmlformats.org/package/2006/relationships"><Relationship Id="rId11" Type="http://schemas.openxmlformats.org/officeDocument/2006/relationships/slide" Target="slide29.xml"/><Relationship Id="rId12" Type="http://schemas.openxmlformats.org/officeDocument/2006/relationships/slide" Target="slide35.xml"/><Relationship Id="rId13" Type="http://schemas.openxmlformats.org/officeDocument/2006/relationships/slide" Target="slide8.xml"/><Relationship Id="rId14" Type="http://schemas.openxmlformats.org/officeDocument/2006/relationships/slide" Target="slide123.xml"/><Relationship Id="rId15" Type="http://schemas.openxmlformats.org/officeDocument/2006/relationships/hyperlink" Target="http://www.yinglisolar.com/en/about/sponsorships/fifa-world-cup/" TargetMode="External"/><Relationship Id="rId1" Type="http://schemas.openxmlformats.org/officeDocument/2006/relationships/slideLayout" Target="../slideLayouts/slideLayout2.xml"/><Relationship Id="rId2" Type="http://schemas.openxmlformats.org/officeDocument/2006/relationships/image" Target="../media/image132.png"/><Relationship Id="rId3" Type="http://schemas.openxmlformats.org/officeDocument/2006/relationships/hyperlink" Target="http://www.youtube.com/watch?v=1kVFSWJlSno" TargetMode="External"/><Relationship Id="rId4" Type="http://schemas.openxmlformats.org/officeDocument/2006/relationships/image" Target="../media/image133.png"/><Relationship Id="rId5" Type="http://schemas.openxmlformats.org/officeDocument/2006/relationships/chart" Target="../charts/chart69.xml"/><Relationship Id="rId6" Type="http://schemas.openxmlformats.org/officeDocument/2006/relationships/slide" Target="slide10.xml"/><Relationship Id="rId7" Type="http://schemas.openxmlformats.org/officeDocument/2006/relationships/slide" Target="slide2.xml"/><Relationship Id="rId8" Type="http://schemas.openxmlformats.org/officeDocument/2006/relationships/slide" Target="slide3.xml"/><Relationship Id="rId9" Type="http://schemas.openxmlformats.org/officeDocument/2006/relationships/slide" Target="slide5.xml"/><Relationship Id="rId10" Type="http://schemas.openxmlformats.org/officeDocument/2006/relationships/slide" Target="slide28.xml"/></Relationships>
</file>

<file path=ppt/slides/_rels/slide27.xml.rels><?xml version="1.0" encoding="UTF-8" standalone="yes"?>
<Relationships xmlns="http://schemas.openxmlformats.org/package/2006/relationships"><Relationship Id="rId11" Type="http://schemas.openxmlformats.org/officeDocument/2006/relationships/slide" Target="slide2.xml"/><Relationship Id="rId12" Type="http://schemas.openxmlformats.org/officeDocument/2006/relationships/slide" Target="slide3.xml"/><Relationship Id="rId13" Type="http://schemas.openxmlformats.org/officeDocument/2006/relationships/slide" Target="slide5.xml"/><Relationship Id="rId14" Type="http://schemas.openxmlformats.org/officeDocument/2006/relationships/slide" Target="slide28.xml"/><Relationship Id="rId15" Type="http://schemas.openxmlformats.org/officeDocument/2006/relationships/slide" Target="slide29.xml"/><Relationship Id="rId16" Type="http://schemas.openxmlformats.org/officeDocument/2006/relationships/slide" Target="slide35.xml"/><Relationship Id="rId17" Type="http://schemas.openxmlformats.org/officeDocument/2006/relationships/slide" Target="slide8.xml"/><Relationship Id="rId18" Type="http://schemas.openxmlformats.org/officeDocument/2006/relationships/slide" Target="slide123.xml"/><Relationship Id="rId1" Type="http://schemas.openxmlformats.org/officeDocument/2006/relationships/vmlDrawing" Target="../drawings/vmlDrawing12.vml"/><Relationship Id="rId2" Type="http://schemas.openxmlformats.org/officeDocument/2006/relationships/tags" Target="../tags/tag19.xml"/><Relationship Id="rId3" Type="http://schemas.openxmlformats.org/officeDocument/2006/relationships/slideLayout" Target="../slideLayouts/slideLayout2.xml"/><Relationship Id="rId4" Type="http://schemas.openxmlformats.org/officeDocument/2006/relationships/oleObject" Target="../embeddings/oleObject12.bin"/><Relationship Id="rId5" Type="http://schemas.openxmlformats.org/officeDocument/2006/relationships/image" Target="../media/image7.emf"/><Relationship Id="rId6" Type="http://schemas.openxmlformats.org/officeDocument/2006/relationships/image" Target="../media/image134.png"/><Relationship Id="rId7" Type="http://schemas.openxmlformats.org/officeDocument/2006/relationships/image" Target="../media/image50.emf"/><Relationship Id="rId8" Type="http://schemas.openxmlformats.org/officeDocument/2006/relationships/chart" Target="../charts/chart70.xml"/><Relationship Id="rId9" Type="http://schemas.openxmlformats.org/officeDocument/2006/relationships/chart" Target="../charts/chart71.xml"/><Relationship Id="rId10" Type="http://schemas.openxmlformats.org/officeDocument/2006/relationships/slide" Target="slide10.xml"/></Relationships>
</file>

<file path=ppt/slides/_rels/slide28.xml.rels><?xml version="1.0" encoding="UTF-8" standalone="yes"?>
<Relationships xmlns="http://schemas.openxmlformats.org/package/2006/relationships"><Relationship Id="rId9" Type="http://schemas.openxmlformats.org/officeDocument/2006/relationships/slide" Target="slide5.xml"/><Relationship Id="rId20" Type="http://schemas.openxmlformats.org/officeDocument/2006/relationships/image" Target="../media/image142.png"/><Relationship Id="rId10" Type="http://schemas.openxmlformats.org/officeDocument/2006/relationships/slide" Target="slide10.xml"/><Relationship Id="rId11" Type="http://schemas.openxmlformats.org/officeDocument/2006/relationships/slide" Target="slide28.xml"/><Relationship Id="rId12" Type="http://schemas.openxmlformats.org/officeDocument/2006/relationships/slide" Target="slide29.xml"/><Relationship Id="rId13" Type="http://schemas.openxmlformats.org/officeDocument/2006/relationships/slide" Target="slide35.xml"/><Relationship Id="rId14" Type="http://schemas.openxmlformats.org/officeDocument/2006/relationships/slide" Target="slide8.xml"/><Relationship Id="rId15" Type="http://schemas.openxmlformats.org/officeDocument/2006/relationships/slide" Target="slide123.xml"/><Relationship Id="rId16" Type="http://schemas.openxmlformats.org/officeDocument/2006/relationships/slide" Target="slide2.xml"/><Relationship Id="rId17" Type="http://schemas.openxmlformats.org/officeDocument/2006/relationships/hyperlink" Target="http://youtu.be/UH5INa7pun0" TargetMode="External"/><Relationship Id="rId18" Type="http://schemas.openxmlformats.org/officeDocument/2006/relationships/image" Target="../media/image140.png"/><Relationship Id="rId19" Type="http://schemas.openxmlformats.org/officeDocument/2006/relationships/image" Target="../media/image141.png"/><Relationship Id="rId1" Type="http://schemas.openxmlformats.org/officeDocument/2006/relationships/slideLayout" Target="../slideLayouts/slideLayout2.xml"/><Relationship Id="rId2" Type="http://schemas.openxmlformats.org/officeDocument/2006/relationships/image" Target="../media/image135.png"/><Relationship Id="rId3" Type="http://schemas.openxmlformats.org/officeDocument/2006/relationships/image" Target="../media/image136.jpeg"/><Relationship Id="rId4" Type="http://schemas.openxmlformats.org/officeDocument/2006/relationships/image" Target="../media/image137.jpeg"/><Relationship Id="rId5" Type="http://schemas.openxmlformats.org/officeDocument/2006/relationships/image" Target="../media/image138.jpeg"/><Relationship Id="rId6" Type="http://schemas.openxmlformats.org/officeDocument/2006/relationships/hyperlink" Target="https://www.youtube.com/watch?v=S14QJcI4KNs" TargetMode="External"/><Relationship Id="rId7" Type="http://schemas.openxmlformats.org/officeDocument/2006/relationships/image" Target="../media/image139.png"/><Relationship Id="rId8" Type="http://schemas.openxmlformats.org/officeDocument/2006/relationships/slide" Target="slide3.xml"/></Relationships>
</file>

<file path=ppt/slides/_rels/slide29.xml.rels><?xml version="1.0" encoding="UTF-8" standalone="yes"?>
<Relationships xmlns="http://schemas.openxmlformats.org/package/2006/relationships"><Relationship Id="rId9" Type="http://schemas.openxmlformats.org/officeDocument/2006/relationships/image" Target="../media/image150.jpeg"/><Relationship Id="rId20" Type="http://schemas.openxmlformats.org/officeDocument/2006/relationships/slide" Target="slide8.xml"/><Relationship Id="rId21" Type="http://schemas.openxmlformats.org/officeDocument/2006/relationships/slide" Target="slide123.xml"/><Relationship Id="rId22" Type="http://schemas.openxmlformats.org/officeDocument/2006/relationships/slide" Target="slide2.xml"/><Relationship Id="rId10" Type="http://schemas.openxmlformats.org/officeDocument/2006/relationships/image" Target="../media/image151.jpeg"/><Relationship Id="rId11" Type="http://schemas.openxmlformats.org/officeDocument/2006/relationships/image" Target="../media/image152.jpeg"/><Relationship Id="rId12" Type="http://schemas.openxmlformats.org/officeDocument/2006/relationships/image" Target="../media/image153.jpeg"/><Relationship Id="rId13" Type="http://schemas.openxmlformats.org/officeDocument/2006/relationships/image" Target="../media/image154.png"/><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35.xml"/><Relationship Id="rId1" Type="http://schemas.openxmlformats.org/officeDocument/2006/relationships/slideLayout" Target="../slideLayouts/slideLayout2.xml"/><Relationship Id="rId2" Type="http://schemas.openxmlformats.org/officeDocument/2006/relationships/image" Target="../media/image143.png"/><Relationship Id="rId3" Type="http://schemas.openxmlformats.org/officeDocument/2006/relationships/image" Target="../media/image144.jpeg"/><Relationship Id="rId4" Type="http://schemas.openxmlformats.org/officeDocument/2006/relationships/image" Target="../media/image145.jpeg"/><Relationship Id="rId5" Type="http://schemas.openxmlformats.org/officeDocument/2006/relationships/image" Target="../media/image146.jpeg"/><Relationship Id="rId6" Type="http://schemas.openxmlformats.org/officeDocument/2006/relationships/image" Target="../media/image147.emf"/><Relationship Id="rId7" Type="http://schemas.openxmlformats.org/officeDocument/2006/relationships/image" Target="../media/image148.emf"/><Relationship Id="rId8" Type="http://schemas.openxmlformats.org/officeDocument/2006/relationships/image" Target="../media/image149.jpeg"/></Relationships>
</file>

<file path=ppt/slides/_rels/slide3.xml.rels><?xml version="1.0" encoding="UTF-8" standalone="yes"?>
<Relationships xmlns="http://schemas.openxmlformats.org/package/2006/relationships"><Relationship Id="rId11" Type="http://schemas.openxmlformats.org/officeDocument/2006/relationships/slide" Target="slide10.xml"/><Relationship Id="rId12" Type="http://schemas.openxmlformats.org/officeDocument/2006/relationships/slide" Target="slide28.xml"/><Relationship Id="rId13" Type="http://schemas.openxmlformats.org/officeDocument/2006/relationships/slide" Target="slide29.xml"/><Relationship Id="rId14" Type="http://schemas.openxmlformats.org/officeDocument/2006/relationships/slide" Target="slide35.xml"/><Relationship Id="rId15" Type="http://schemas.openxmlformats.org/officeDocument/2006/relationships/slide" Target="slide8.xml"/><Relationship Id="rId16" Type="http://schemas.openxmlformats.org/officeDocument/2006/relationships/slide" Target="slide123.xml"/><Relationship Id="rId17" Type="http://schemas.openxmlformats.org/officeDocument/2006/relationships/image" Target="../media/image5.png"/><Relationship Id="rId18" Type="http://schemas.openxmlformats.org/officeDocument/2006/relationships/image" Target="../media/image10.png"/><Relationship Id="rId1" Type="http://schemas.openxmlformats.org/officeDocument/2006/relationships/vmlDrawing" Target="../drawings/vmlDrawing4.vml"/><Relationship Id="rId2" Type="http://schemas.openxmlformats.org/officeDocument/2006/relationships/tags" Target="../tags/tag7.xml"/><Relationship Id="rId3" Type="http://schemas.openxmlformats.org/officeDocument/2006/relationships/tags" Target="../tags/tag8.xml"/><Relationship Id="rId4" Type="http://schemas.openxmlformats.org/officeDocument/2006/relationships/slideLayout" Target="../slideLayouts/slideLayout2.xml"/><Relationship Id="rId5" Type="http://schemas.openxmlformats.org/officeDocument/2006/relationships/oleObject" Target="../embeddings/oleObject4.bin"/><Relationship Id="rId6" Type="http://schemas.openxmlformats.org/officeDocument/2006/relationships/image" Target="../media/image7.emf"/><Relationship Id="rId7" Type="http://schemas.openxmlformats.org/officeDocument/2006/relationships/slide" Target="slide4.xml"/><Relationship Id="rId8" Type="http://schemas.openxmlformats.org/officeDocument/2006/relationships/slide" Target="slide2.xml"/><Relationship Id="rId9" Type="http://schemas.openxmlformats.org/officeDocument/2006/relationships/slide" Target="slide3.xml"/><Relationship Id="rId10" Type="http://schemas.openxmlformats.org/officeDocument/2006/relationships/slide" Target="slide5.xml"/></Relationships>
</file>

<file path=ppt/slides/_rels/slide30.xml.rels><?xml version="1.0" encoding="UTF-8" standalone="yes"?>
<Relationships xmlns="http://schemas.openxmlformats.org/package/2006/relationships"><Relationship Id="rId9" Type="http://schemas.openxmlformats.org/officeDocument/2006/relationships/hyperlink" Target="https://www.youtube.com/watch?v=jR1XQsCiAKE" TargetMode="External"/><Relationship Id="rId20" Type="http://schemas.openxmlformats.org/officeDocument/2006/relationships/slide" Target="slide28.xml"/><Relationship Id="rId21" Type="http://schemas.openxmlformats.org/officeDocument/2006/relationships/slide" Target="slide29.xml"/><Relationship Id="rId22" Type="http://schemas.openxmlformats.org/officeDocument/2006/relationships/slide" Target="slide35.xml"/><Relationship Id="rId23" Type="http://schemas.openxmlformats.org/officeDocument/2006/relationships/slide" Target="slide8.xml"/><Relationship Id="rId24" Type="http://schemas.openxmlformats.org/officeDocument/2006/relationships/slide" Target="slide123.xml"/><Relationship Id="rId10" Type="http://schemas.openxmlformats.org/officeDocument/2006/relationships/image" Target="../media/image157.jpeg"/><Relationship Id="rId11" Type="http://schemas.openxmlformats.org/officeDocument/2006/relationships/hyperlink" Target="http://mashable.com/2014/05/23/brazilian-painting-world-cup/?utm_cid=mash-com-Tw-main-link" TargetMode="External"/><Relationship Id="rId12" Type="http://schemas.openxmlformats.org/officeDocument/2006/relationships/image" Target="../media/image158.png"/><Relationship Id="rId13" Type="http://schemas.openxmlformats.org/officeDocument/2006/relationships/hyperlink" Target="https://twitter.com/barbiesemken/status/470314298460622848/photo/1" TargetMode="External"/><Relationship Id="rId14" Type="http://schemas.openxmlformats.org/officeDocument/2006/relationships/image" Target="../media/image159.png"/><Relationship Id="rId15" Type="http://schemas.openxmlformats.org/officeDocument/2006/relationships/slide" Target="slide2.xml"/><Relationship Id="rId16" Type="http://schemas.openxmlformats.org/officeDocument/2006/relationships/image" Target="../media/image160.emf"/><Relationship Id="rId17" Type="http://schemas.openxmlformats.org/officeDocument/2006/relationships/slide" Target="slide3.xml"/><Relationship Id="rId18" Type="http://schemas.openxmlformats.org/officeDocument/2006/relationships/slide" Target="slide5.xml"/><Relationship Id="rId19" Type="http://schemas.openxmlformats.org/officeDocument/2006/relationships/slide" Target="slide10.xml"/><Relationship Id="rId1" Type="http://schemas.openxmlformats.org/officeDocument/2006/relationships/vmlDrawing" Target="../drawings/vmlDrawing13.vml"/><Relationship Id="rId2" Type="http://schemas.openxmlformats.org/officeDocument/2006/relationships/tags" Target="../tags/tag20.xml"/><Relationship Id="rId3" Type="http://schemas.openxmlformats.org/officeDocument/2006/relationships/slideLayout" Target="../slideLayouts/slideLayout2.xml"/><Relationship Id="rId4" Type="http://schemas.openxmlformats.org/officeDocument/2006/relationships/oleObject" Target="../embeddings/oleObject13.bin"/><Relationship Id="rId5" Type="http://schemas.openxmlformats.org/officeDocument/2006/relationships/image" Target="../media/image7.emf"/><Relationship Id="rId6" Type="http://schemas.openxmlformats.org/officeDocument/2006/relationships/image" Target="../media/image155.png"/><Relationship Id="rId7" Type="http://schemas.openxmlformats.org/officeDocument/2006/relationships/image" Target="../media/image156.emf"/><Relationship Id="rId8" Type="http://schemas.openxmlformats.org/officeDocument/2006/relationships/hyperlink" Target="http://hshtags.com/tags/v/worldcup" TargetMode="External"/></Relationships>
</file>

<file path=ppt/slides/_rels/slide31.xml.rels><?xml version="1.0" encoding="UTF-8" standalone="yes"?>
<Relationships xmlns="http://schemas.openxmlformats.org/package/2006/relationships"><Relationship Id="rId9" Type="http://schemas.openxmlformats.org/officeDocument/2006/relationships/slide" Target="slide2.xml"/><Relationship Id="rId20" Type="http://schemas.openxmlformats.org/officeDocument/2006/relationships/slide" Target="slide28.xml"/><Relationship Id="rId21" Type="http://schemas.openxmlformats.org/officeDocument/2006/relationships/slide" Target="slide29.xml"/><Relationship Id="rId22" Type="http://schemas.openxmlformats.org/officeDocument/2006/relationships/slide" Target="slide35.xml"/><Relationship Id="rId23" Type="http://schemas.openxmlformats.org/officeDocument/2006/relationships/slide" Target="slide8.xml"/><Relationship Id="rId24" Type="http://schemas.openxmlformats.org/officeDocument/2006/relationships/slide" Target="slide123.xml"/><Relationship Id="rId25" Type="http://schemas.openxmlformats.org/officeDocument/2006/relationships/image" Target="../media/image165.png"/><Relationship Id="rId10" Type="http://schemas.openxmlformats.org/officeDocument/2006/relationships/slide" Target="slide33.xml"/><Relationship Id="rId11" Type="http://schemas.openxmlformats.org/officeDocument/2006/relationships/image" Target="../media/image50.emf"/><Relationship Id="rId12" Type="http://schemas.openxmlformats.org/officeDocument/2006/relationships/image" Target="../media/image161.png"/><Relationship Id="rId13" Type="http://schemas.openxmlformats.org/officeDocument/2006/relationships/image" Target="../media/image162.png"/><Relationship Id="rId14" Type="http://schemas.openxmlformats.org/officeDocument/2006/relationships/image" Target="../media/image163.jpeg"/><Relationship Id="rId15" Type="http://schemas.microsoft.com/office/2007/relationships/hdphoto" Target="../media/hdphoto7.wdp"/><Relationship Id="rId16" Type="http://schemas.openxmlformats.org/officeDocument/2006/relationships/image" Target="../media/image164.jpeg"/><Relationship Id="rId17" Type="http://schemas.openxmlformats.org/officeDocument/2006/relationships/slide" Target="slide3.xml"/><Relationship Id="rId18" Type="http://schemas.openxmlformats.org/officeDocument/2006/relationships/slide" Target="slide5.xml"/><Relationship Id="rId19" Type="http://schemas.openxmlformats.org/officeDocument/2006/relationships/slide" Target="slide10.xml"/><Relationship Id="rId1" Type="http://schemas.openxmlformats.org/officeDocument/2006/relationships/vmlDrawing" Target="../drawings/vmlDrawing14.vml"/><Relationship Id="rId2" Type="http://schemas.openxmlformats.org/officeDocument/2006/relationships/tags" Target="../tags/tag21.xml"/><Relationship Id="rId3" Type="http://schemas.openxmlformats.org/officeDocument/2006/relationships/tags" Target="../tags/tag22.xml"/><Relationship Id="rId4" Type="http://schemas.openxmlformats.org/officeDocument/2006/relationships/slideLayout" Target="../slideLayouts/slideLayout2.xml"/><Relationship Id="rId5" Type="http://schemas.openxmlformats.org/officeDocument/2006/relationships/oleObject" Target="../embeddings/oleObject14.bin"/><Relationship Id="rId6" Type="http://schemas.openxmlformats.org/officeDocument/2006/relationships/image" Target="../media/image1.emf"/><Relationship Id="rId7" Type="http://schemas.openxmlformats.org/officeDocument/2006/relationships/slide" Target="slide34.xml"/><Relationship Id="rId8" Type="http://schemas.openxmlformats.org/officeDocument/2006/relationships/image" Target="../media/image51.emf"/></Relationships>
</file>

<file path=ppt/slides/_rels/slide32.xml.rels><?xml version="1.0" encoding="UTF-8" standalone="yes"?>
<Relationships xmlns="http://schemas.openxmlformats.org/package/2006/relationships"><Relationship Id="rId9" Type="http://schemas.openxmlformats.org/officeDocument/2006/relationships/image" Target="../media/image50.emf"/><Relationship Id="rId20" Type="http://schemas.openxmlformats.org/officeDocument/2006/relationships/slide" Target="slide123.xml"/><Relationship Id="rId21" Type="http://schemas.openxmlformats.org/officeDocument/2006/relationships/hyperlink" Target="https://urldefense.proofpoint.com/v1/url?u=https://twitter.com/TwitterAdsUK/timelines/467284104644661248&amp;k=S62Tl7vLGjW6AAK5ZFwEoQ==%0A&amp;r=8+1hHR/IXRKEw2TEy6OsgCre2dswC6X67EmrCSmXlVQ=%0A&amp;m=6Af9iZn1gTLx+2ehY/DNXr5HrPmzxDabKdY4MPCPUR8=%0A&amp;s=a908150a9401aa609518d08066ec4a1ae0f1f7b634561cd7867aa14e1a08e923" TargetMode="External"/><Relationship Id="rId22" Type="http://schemas.openxmlformats.org/officeDocument/2006/relationships/hyperlink" Target="https://twitter.com/TwitterAdsUK/timelines/467284104644661248" TargetMode="External"/><Relationship Id="rId10" Type="http://schemas.openxmlformats.org/officeDocument/2006/relationships/slide" Target="slide2.xml"/><Relationship Id="rId11" Type="http://schemas.openxmlformats.org/officeDocument/2006/relationships/hyperlink" Target="https://urldefense.proofpoint.com/v1/url?u=https://twitter.com/PJags06/status/474266298885873664&amp;k=S62Tl7vLGjW6AAK5ZFwEoQ==%0A&amp;r=8+1hHR/IXRKEw2TEy6OsgCre2dswC6X67EmrCSmXlVQ=%0A&amp;m=6Af9iZn1gTLx+2ehY/DNXr5HrPmzxDabKdY4MPCPUR8=%0A&amp;s=78af332455ba4449130bde779d6cd0bbb9184caa085e7f0195207e74e7385ea0" TargetMode="External"/><Relationship Id="rId12" Type="http://schemas.openxmlformats.org/officeDocument/2006/relationships/hyperlink" Target="https://urldefense.proofpoint.com/v1/url?u=https://twitter.com/JackWilshere/status/474319735606501376&amp;k=S62Tl7vLGjW6AAK5ZFwEoQ==%0A&amp;r=8+1hHR/IXRKEw2TEy6OsgCre2dswC6X67EmrCSmXlVQ=%0A&amp;m=6Af9iZn1gTLx+2ehY/DNXr5HrPmzxDabKdY4MPCPUR8=%0A&amp;s=be7558c2079e13136784385828c89335d0856dc1fc8ddc9b901a7b2767de1ef8" TargetMode="Externa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15.vml"/><Relationship Id="rId2" Type="http://schemas.openxmlformats.org/officeDocument/2006/relationships/tags" Target="../tags/tag23.xml"/><Relationship Id="rId3" Type="http://schemas.openxmlformats.org/officeDocument/2006/relationships/slideLayout" Target="../slideLayouts/slideLayout2.xml"/><Relationship Id="rId4" Type="http://schemas.openxmlformats.org/officeDocument/2006/relationships/oleObject" Target="../embeddings/oleObject15.bin"/><Relationship Id="rId5" Type="http://schemas.openxmlformats.org/officeDocument/2006/relationships/image" Target="../media/image7.emf"/><Relationship Id="rId6" Type="http://schemas.openxmlformats.org/officeDocument/2006/relationships/slide" Target="slide34.xml"/><Relationship Id="rId7" Type="http://schemas.openxmlformats.org/officeDocument/2006/relationships/image" Target="../media/image51.emf"/><Relationship Id="rId8" Type="http://schemas.openxmlformats.org/officeDocument/2006/relationships/slide" Target="slide33.xml"/></Relationships>
</file>

<file path=ppt/slides/_rels/slide33.xml.rels><?xml version="1.0" encoding="UTF-8" standalone="yes"?>
<Relationships xmlns="http://schemas.openxmlformats.org/package/2006/relationships"><Relationship Id="rId11" Type="http://schemas.openxmlformats.org/officeDocument/2006/relationships/slide" Target="slide31.xml"/><Relationship Id="rId12" Type="http://schemas.openxmlformats.org/officeDocument/2006/relationships/slide" Target="slide3.xml"/><Relationship Id="rId13" Type="http://schemas.openxmlformats.org/officeDocument/2006/relationships/slide" Target="slide5.xml"/><Relationship Id="rId14" Type="http://schemas.openxmlformats.org/officeDocument/2006/relationships/slide" Target="slide10.xml"/><Relationship Id="rId15" Type="http://schemas.openxmlformats.org/officeDocument/2006/relationships/slide" Target="slide28.xml"/><Relationship Id="rId16" Type="http://schemas.openxmlformats.org/officeDocument/2006/relationships/slide" Target="slide29.xml"/><Relationship Id="rId17" Type="http://schemas.openxmlformats.org/officeDocument/2006/relationships/slide" Target="slide35.xml"/><Relationship Id="rId18" Type="http://schemas.openxmlformats.org/officeDocument/2006/relationships/slide" Target="slide8.xml"/><Relationship Id="rId19" Type="http://schemas.openxmlformats.org/officeDocument/2006/relationships/slide" Target="slide123.xml"/><Relationship Id="rId1" Type="http://schemas.openxmlformats.org/officeDocument/2006/relationships/slideLayout" Target="../slideLayouts/slideLayout2.xml"/><Relationship Id="rId2" Type="http://schemas.openxmlformats.org/officeDocument/2006/relationships/hyperlink" Target="https://urldefense.proofpoint.com/v1/url?u=https://twitter.com/Visa/status/432913864057823232&amp;k=S62Tl7vLGjW6AAK5ZFwEoQ==%0A&amp;r=8+1hHR/IXRKEw2TEy6OsgCre2dswC6X67EmrCSmXlVQ=%0A&amp;m=PV2e6vb3c8c0V8/ud1N2USjfe4Iu9+goe5CcMbNmWtM=%0A&amp;s=f92d700f28fc53ea68ca5794decc596c2787bb90743ea529f5ac2096778516f7" TargetMode="External"/><Relationship Id="rId3" Type="http://schemas.openxmlformats.org/officeDocument/2006/relationships/hyperlink" Target="https://urldefense.proofpoint.com/v1/url?u=https://twitter.com/tide/statuses/433690676388433920&amp;k=S62Tl7vLGjW6AAK5ZFwEoQ==%0A&amp;r=8+1hHR/IXRKEw2TEy6OsgCre2dswC6X67EmrCSmXlVQ=%0A&amp;m=PV2e6vb3c8c0V8/ud1N2USjfe4Iu9+goe5CcMbNmWtM=%0A&amp;s=924b5686bda47c230b51081774c8d47d157af496eec1b0aa7a292957a93193a2" TargetMode="External"/><Relationship Id="rId4" Type="http://schemas.openxmlformats.org/officeDocument/2006/relationships/hyperlink" Target="https://urldefense.proofpoint.com/v1/url?u=http://cartodb.github.io/lisbon-2014/%23/2/24.7/-7.0/0&amp;k=S62Tl7vLGjW6AAK5ZFwEoQ==%0A&amp;r=8+1hHR/IXRKEw2TEy6OsgCre2dswC6X67EmrCSmXlVQ=%0A&amp;m=PV2e6vb3c8c0V8/ud1N2USjfe4Iu9+goe5CcMbNmWtM=%0A&amp;s=6984d88e4feeafb2cc88c8dd1341cc5f64b24b342f6c434c3c2348901618d8bc" TargetMode="External"/><Relationship Id="rId5" Type="http://schemas.openxmlformats.org/officeDocument/2006/relationships/slide" Target="slide2.xml"/><Relationship Id="rId6" Type="http://schemas.openxmlformats.org/officeDocument/2006/relationships/image" Target="../media/image161.png"/><Relationship Id="rId7" Type="http://schemas.openxmlformats.org/officeDocument/2006/relationships/image" Target="../media/image162.png"/><Relationship Id="rId8" Type="http://schemas.openxmlformats.org/officeDocument/2006/relationships/image" Target="../media/image50.emf"/><Relationship Id="rId9" Type="http://schemas.openxmlformats.org/officeDocument/2006/relationships/image" Target="../media/image166.png"/><Relationship Id="rId10" Type="http://schemas.microsoft.com/office/2007/relationships/hdphoto" Target="../media/hdphoto8.wdp"/></Relationships>
</file>

<file path=ppt/slides/_rels/slide34.xml.rels><?xml version="1.0" encoding="UTF-8" standalone="yes"?>
<Relationships xmlns="http://schemas.openxmlformats.org/package/2006/relationships"><Relationship Id="rId11" Type="http://schemas.openxmlformats.org/officeDocument/2006/relationships/slide" Target="slide10.xml"/><Relationship Id="rId12" Type="http://schemas.openxmlformats.org/officeDocument/2006/relationships/slide" Target="slide28.xml"/><Relationship Id="rId13" Type="http://schemas.openxmlformats.org/officeDocument/2006/relationships/slide" Target="slide29.xml"/><Relationship Id="rId14" Type="http://schemas.openxmlformats.org/officeDocument/2006/relationships/slide" Target="slide35.xml"/><Relationship Id="rId15" Type="http://schemas.openxmlformats.org/officeDocument/2006/relationships/slide" Target="slide8.xml"/><Relationship Id="rId16" Type="http://schemas.openxmlformats.org/officeDocument/2006/relationships/slide" Target="slide123.xml"/><Relationship Id="rId17" Type="http://schemas.openxmlformats.org/officeDocument/2006/relationships/hyperlink" Target="http://newsroom.fb.com/news/2012/08/stats-for-london-2012-on-facebook/" TargetMode="External"/><Relationship Id="rId18" Type="http://schemas.openxmlformats.org/officeDocument/2006/relationships/hyperlink" Target="http://newsroom.fb.com/news/2014/02/2014-sochi-winter-olympics-on-facebook/" TargetMode="External"/><Relationship Id="rId19" Type="http://schemas.openxmlformats.org/officeDocument/2006/relationships/hyperlink" Target="https://www.facebook.com/business/news/The-Biggest-Stadium-in-the-World-UK" TargetMode="External"/><Relationship Id="rId1" Type="http://schemas.openxmlformats.org/officeDocument/2006/relationships/slideLayout" Target="../slideLayouts/slideLayout2.xml"/><Relationship Id="rId2" Type="http://schemas.openxmlformats.org/officeDocument/2006/relationships/slide" Target="slide2.xml"/><Relationship Id="rId3" Type="http://schemas.openxmlformats.org/officeDocument/2006/relationships/image" Target="../media/image167.png"/><Relationship Id="rId4" Type="http://schemas.openxmlformats.org/officeDocument/2006/relationships/image" Target="../media/image168.jpeg"/><Relationship Id="rId5" Type="http://schemas.microsoft.com/office/2007/relationships/hdphoto" Target="../media/hdphoto9.wdp"/><Relationship Id="rId6" Type="http://schemas.openxmlformats.org/officeDocument/2006/relationships/image" Target="../media/image164.jpeg"/><Relationship Id="rId7" Type="http://schemas.openxmlformats.org/officeDocument/2006/relationships/image" Target="../media/image51.emf"/><Relationship Id="rId8" Type="http://schemas.openxmlformats.org/officeDocument/2006/relationships/slide" Target="slide31.xml"/><Relationship Id="rId9" Type="http://schemas.openxmlformats.org/officeDocument/2006/relationships/slide" Target="slide3.xml"/><Relationship Id="rId10" Type="http://schemas.openxmlformats.org/officeDocument/2006/relationships/slide" Target="slide5.xml"/></Relationships>
</file>

<file path=ppt/slides/_rels/slide35.xml.rels><?xml version="1.0" encoding="UTF-8" standalone="yes"?>
<Relationships xmlns="http://schemas.openxmlformats.org/package/2006/relationships"><Relationship Id="rId9" Type="http://schemas.openxmlformats.org/officeDocument/2006/relationships/slide" Target="slide10.xml"/><Relationship Id="rId20" Type="http://schemas.openxmlformats.org/officeDocument/2006/relationships/slide" Target="slide81.xml"/><Relationship Id="rId21" Type="http://schemas.openxmlformats.org/officeDocument/2006/relationships/slide" Target="slide58.xml"/><Relationship Id="rId10" Type="http://schemas.openxmlformats.org/officeDocument/2006/relationships/slide" Target="slide28.xml"/><Relationship Id="rId11" Type="http://schemas.openxmlformats.org/officeDocument/2006/relationships/slide" Target="slide29.xml"/><Relationship Id="rId12" Type="http://schemas.openxmlformats.org/officeDocument/2006/relationships/slide" Target="slide35.xml"/><Relationship Id="rId13" Type="http://schemas.openxmlformats.org/officeDocument/2006/relationships/slide" Target="slide8.xml"/><Relationship Id="rId14" Type="http://schemas.openxmlformats.org/officeDocument/2006/relationships/slide" Target="slide123.xml"/><Relationship Id="rId15" Type="http://schemas.openxmlformats.org/officeDocument/2006/relationships/slide" Target="slide2.xml"/><Relationship Id="rId16" Type="http://schemas.openxmlformats.org/officeDocument/2006/relationships/image" Target="../media/image141.png"/><Relationship Id="rId17" Type="http://schemas.openxmlformats.org/officeDocument/2006/relationships/slide" Target="slide36.xml"/><Relationship Id="rId18" Type="http://schemas.openxmlformats.org/officeDocument/2006/relationships/image" Target="../media/image142.png"/><Relationship Id="rId19" Type="http://schemas.openxmlformats.org/officeDocument/2006/relationships/slide" Target="slide102.xml"/><Relationship Id="rId1" Type="http://schemas.openxmlformats.org/officeDocument/2006/relationships/vmlDrawing" Target="../drawings/vmlDrawing16.vml"/><Relationship Id="rId2" Type="http://schemas.openxmlformats.org/officeDocument/2006/relationships/tags" Target="../tags/tag24.xml"/><Relationship Id="rId3" Type="http://schemas.openxmlformats.org/officeDocument/2006/relationships/tags" Target="../tags/tag25.xml"/><Relationship Id="rId4" Type="http://schemas.openxmlformats.org/officeDocument/2006/relationships/slideLayout" Target="../slideLayouts/slideLayout2.xml"/><Relationship Id="rId5" Type="http://schemas.openxmlformats.org/officeDocument/2006/relationships/oleObject" Target="../embeddings/oleObject16.bin"/><Relationship Id="rId6" Type="http://schemas.openxmlformats.org/officeDocument/2006/relationships/image" Target="../media/image1.emf"/><Relationship Id="rId7" Type="http://schemas.openxmlformats.org/officeDocument/2006/relationships/slide" Target="slide3.xml"/><Relationship Id="rId8" Type="http://schemas.openxmlformats.org/officeDocument/2006/relationships/slide" Target="slide5.xml"/></Relationships>
</file>

<file path=ppt/slides/_rels/slide36.xml.rels><?xml version="1.0" encoding="UTF-8" standalone="yes"?>
<Relationships xmlns="http://schemas.openxmlformats.org/package/2006/relationships"><Relationship Id="rId11" Type="http://schemas.openxmlformats.org/officeDocument/2006/relationships/slide" Target="slide123.xml"/><Relationship Id="rId12" Type="http://schemas.openxmlformats.org/officeDocument/2006/relationships/slide" Target="slide2.xml"/><Relationship Id="rId1" Type="http://schemas.openxmlformats.org/officeDocument/2006/relationships/tags" Target="../tags/tag26.xml"/><Relationship Id="rId2" Type="http://schemas.openxmlformats.org/officeDocument/2006/relationships/slideLayout" Target="../slideLayouts/slideLayout2.xml"/><Relationship Id="rId3" Type="http://schemas.openxmlformats.org/officeDocument/2006/relationships/image" Target="../media/image169.png"/><Relationship Id="rId4" Type="http://schemas.openxmlformats.org/officeDocument/2006/relationships/slide" Target="slide3.xml"/><Relationship Id="rId5" Type="http://schemas.openxmlformats.org/officeDocument/2006/relationships/slide" Target="slide5.xml"/><Relationship Id="rId6" Type="http://schemas.openxmlformats.org/officeDocument/2006/relationships/slide" Target="slide10.xml"/><Relationship Id="rId7" Type="http://schemas.openxmlformats.org/officeDocument/2006/relationships/slide" Target="slide28.xml"/><Relationship Id="rId8" Type="http://schemas.openxmlformats.org/officeDocument/2006/relationships/slide" Target="slide29.xml"/><Relationship Id="rId9" Type="http://schemas.openxmlformats.org/officeDocument/2006/relationships/slide" Target="slide35.xml"/><Relationship Id="rId10" Type="http://schemas.openxmlformats.org/officeDocument/2006/relationships/slide" Target="slide8.xml"/></Relationships>
</file>

<file path=ppt/slides/_rels/slide37.xml.rels><?xml version="1.0" encoding="UTF-8" standalone="yes"?>
<Relationships xmlns="http://schemas.openxmlformats.org/package/2006/relationships"><Relationship Id="rId20" Type="http://schemas.openxmlformats.org/officeDocument/2006/relationships/image" Target="../media/image173.png"/><Relationship Id="rId21" Type="http://schemas.openxmlformats.org/officeDocument/2006/relationships/image" Target="../media/image174.png"/><Relationship Id="rId22" Type="http://schemas.openxmlformats.org/officeDocument/2006/relationships/image" Target="../media/image175.png"/><Relationship Id="rId23" Type="http://schemas.openxmlformats.org/officeDocument/2006/relationships/image" Target="../media/image176.png"/><Relationship Id="rId24" Type="http://schemas.openxmlformats.org/officeDocument/2006/relationships/image" Target="../media/image177.png"/><Relationship Id="rId25" Type="http://schemas.openxmlformats.org/officeDocument/2006/relationships/slide" Target="slide7.xml"/><Relationship Id="rId26" Type="http://schemas.openxmlformats.org/officeDocument/2006/relationships/slide" Target="slide3.xml"/><Relationship Id="rId27" Type="http://schemas.openxmlformats.org/officeDocument/2006/relationships/slide" Target="slide5.xml"/><Relationship Id="rId28" Type="http://schemas.openxmlformats.org/officeDocument/2006/relationships/slide" Target="slide10.xml"/><Relationship Id="rId29" Type="http://schemas.openxmlformats.org/officeDocument/2006/relationships/slide" Target="slide28.xml"/><Relationship Id="rId1" Type="http://schemas.openxmlformats.org/officeDocument/2006/relationships/slideLayout" Target="../slideLayouts/slideLayout2.xml"/><Relationship Id="rId2" Type="http://schemas.openxmlformats.org/officeDocument/2006/relationships/slide" Target="slide2.xml"/><Relationship Id="rId3" Type="http://schemas.openxmlformats.org/officeDocument/2006/relationships/chart" Target="../charts/chart72.xml"/><Relationship Id="rId4" Type="http://schemas.openxmlformats.org/officeDocument/2006/relationships/chart" Target="../charts/chart73.xml"/><Relationship Id="rId5" Type="http://schemas.openxmlformats.org/officeDocument/2006/relationships/chart" Target="../charts/chart74.xml"/><Relationship Id="rId30" Type="http://schemas.openxmlformats.org/officeDocument/2006/relationships/slide" Target="slide29.xml"/><Relationship Id="rId31" Type="http://schemas.openxmlformats.org/officeDocument/2006/relationships/slide" Target="slide35.xml"/><Relationship Id="rId32" Type="http://schemas.openxmlformats.org/officeDocument/2006/relationships/slide" Target="slide8.xml"/><Relationship Id="rId9" Type="http://schemas.openxmlformats.org/officeDocument/2006/relationships/image" Target="../media/image43.png"/><Relationship Id="rId6" Type="http://schemas.openxmlformats.org/officeDocument/2006/relationships/chart" Target="../charts/chart75.xml"/><Relationship Id="rId7" Type="http://schemas.openxmlformats.org/officeDocument/2006/relationships/image" Target="../media/image42.png"/><Relationship Id="rId8" Type="http://schemas.openxmlformats.org/officeDocument/2006/relationships/chart" Target="../charts/chart76.xml"/><Relationship Id="rId33" Type="http://schemas.openxmlformats.org/officeDocument/2006/relationships/slide" Target="slide123.xml"/><Relationship Id="rId10" Type="http://schemas.microsoft.com/office/2007/relationships/hdphoto" Target="../media/hdphoto1.wdp"/><Relationship Id="rId11" Type="http://schemas.openxmlformats.org/officeDocument/2006/relationships/image" Target="../media/image36.emf"/><Relationship Id="rId12" Type="http://schemas.openxmlformats.org/officeDocument/2006/relationships/image" Target="../media/image37.emf"/><Relationship Id="rId13" Type="http://schemas.openxmlformats.org/officeDocument/2006/relationships/image" Target="../media/image38.emf"/><Relationship Id="rId14" Type="http://schemas.openxmlformats.org/officeDocument/2006/relationships/image" Target="../media/image39.emf"/><Relationship Id="rId15" Type="http://schemas.openxmlformats.org/officeDocument/2006/relationships/chart" Target="../charts/chart77.xml"/><Relationship Id="rId16" Type="http://schemas.openxmlformats.org/officeDocument/2006/relationships/image" Target="../media/image77.png"/><Relationship Id="rId17" Type="http://schemas.openxmlformats.org/officeDocument/2006/relationships/image" Target="../media/image170.png"/><Relationship Id="rId18" Type="http://schemas.openxmlformats.org/officeDocument/2006/relationships/image" Target="../media/image171.png"/><Relationship Id="rId19" Type="http://schemas.openxmlformats.org/officeDocument/2006/relationships/image" Target="../media/image172.png"/></Relationships>
</file>

<file path=ppt/slides/_rels/slide38.xml.rels><?xml version="1.0" encoding="UTF-8" standalone="yes"?>
<Relationships xmlns="http://schemas.openxmlformats.org/package/2006/relationships"><Relationship Id="rId13" Type="http://schemas.openxmlformats.org/officeDocument/2006/relationships/chart" Target="../charts/chart82.xml"/><Relationship Id="rId14" Type="http://schemas.openxmlformats.org/officeDocument/2006/relationships/image" Target="../media/image49.png"/><Relationship Id="rId15" Type="http://schemas.openxmlformats.org/officeDocument/2006/relationships/image" Target="../media/image50.emf"/><Relationship Id="rId16" Type="http://schemas.openxmlformats.org/officeDocument/2006/relationships/image" Target="../media/image51.emf"/><Relationship Id="rId17" Type="http://schemas.openxmlformats.org/officeDocument/2006/relationships/chart" Target="../charts/chart83.xml"/><Relationship Id="rId18" Type="http://schemas.openxmlformats.org/officeDocument/2006/relationships/chart" Target="../charts/chart84.xml"/><Relationship Id="rId19" Type="http://schemas.openxmlformats.org/officeDocument/2006/relationships/image" Target="../media/image42.png"/><Relationship Id="rId50" Type="http://schemas.openxmlformats.org/officeDocument/2006/relationships/slide" Target="slide28.xml"/><Relationship Id="rId51" Type="http://schemas.openxmlformats.org/officeDocument/2006/relationships/slide" Target="slide29.xml"/><Relationship Id="rId52" Type="http://schemas.openxmlformats.org/officeDocument/2006/relationships/slide" Target="slide35.xml"/><Relationship Id="rId53" Type="http://schemas.openxmlformats.org/officeDocument/2006/relationships/slide" Target="slide8.xml"/><Relationship Id="rId54" Type="http://schemas.openxmlformats.org/officeDocument/2006/relationships/slide" Target="slide123.xml"/><Relationship Id="rId40" Type="http://schemas.openxmlformats.org/officeDocument/2006/relationships/image" Target="../media/image61.png"/><Relationship Id="rId41" Type="http://schemas.openxmlformats.org/officeDocument/2006/relationships/image" Target="../media/image62.emf"/><Relationship Id="rId42" Type="http://schemas.openxmlformats.org/officeDocument/2006/relationships/chart" Target="../charts/chart89.xml"/><Relationship Id="rId43" Type="http://schemas.openxmlformats.org/officeDocument/2006/relationships/chart" Target="../charts/chart90.xml"/><Relationship Id="rId44" Type="http://schemas.openxmlformats.org/officeDocument/2006/relationships/chart" Target="../charts/chart91.xml"/><Relationship Id="rId45" Type="http://schemas.openxmlformats.org/officeDocument/2006/relationships/chart" Target="../charts/chart92.xml"/><Relationship Id="rId46" Type="http://schemas.openxmlformats.org/officeDocument/2006/relationships/chart" Target="../charts/chart93.xml"/><Relationship Id="rId47" Type="http://schemas.openxmlformats.org/officeDocument/2006/relationships/slide" Target="slide3.xml"/><Relationship Id="rId48" Type="http://schemas.openxmlformats.org/officeDocument/2006/relationships/slide" Target="slide5.xml"/><Relationship Id="rId49" Type="http://schemas.openxmlformats.org/officeDocument/2006/relationships/slide" Target="slide10.xml"/><Relationship Id="rId1" Type="http://schemas.openxmlformats.org/officeDocument/2006/relationships/vmlDrawing" Target="../drawings/vmlDrawing17.vml"/><Relationship Id="rId2" Type="http://schemas.openxmlformats.org/officeDocument/2006/relationships/tags" Target="../tags/tag27.xml"/><Relationship Id="rId3" Type="http://schemas.openxmlformats.org/officeDocument/2006/relationships/tags" Target="../tags/tag28.xml"/><Relationship Id="rId4" Type="http://schemas.openxmlformats.org/officeDocument/2006/relationships/slideLayout" Target="../slideLayouts/slideLayout2.xml"/><Relationship Id="rId5" Type="http://schemas.openxmlformats.org/officeDocument/2006/relationships/notesSlide" Target="../notesSlides/notesSlide4.xml"/><Relationship Id="rId6" Type="http://schemas.openxmlformats.org/officeDocument/2006/relationships/oleObject" Target="../embeddings/oleObject17.bin"/><Relationship Id="rId7" Type="http://schemas.openxmlformats.org/officeDocument/2006/relationships/image" Target="../media/image1.emf"/><Relationship Id="rId8" Type="http://schemas.openxmlformats.org/officeDocument/2006/relationships/slide" Target="slide2.xml"/><Relationship Id="rId9" Type="http://schemas.openxmlformats.org/officeDocument/2006/relationships/chart" Target="../charts/chart78.xml"/><Relationship Id="rId30" Type="http://schemas.openxmlformats.org/officeDocument/2006/relationships/chart" Target="../charts/chart87.xml"/><Relationship Id="rId31" Type="http://schemas.openxmlformats.org/officeDocument/2006/relationships/chart" Target="../charts/chart88.xml"/><Relationship Id="rId32" Type="http://schemas.openxmlformats.org/officeDocument/2006/relationships/image" Target="../media/image57.png"/><Relationship Id="rId33" Type="http://schemas.microsoft.com/office/2007/relationships/hdphoto" Target="../media/hdphoto3.wdp"/><Relationship Id="rId34" Type="http://schemas.openxmlformats.org/officeDocument/2006/relationships/image" Target="../media/image58.png"/><Relationship Id="rId35" Type="http://schemas.microsoft.com/office/2007/relationships/hdphoto" Target="../media/hdphoto4.wdp"/><Relationship Id="rId36" Type="http://schemas.openxmlformats.org/officeDocument/2006/relationships/image" Target="../media/image59.png"/><Relationship Id="rId37" Type="http://schemas.microsoft.com/office/2007/relationships/hdphoto" Target="../media/hdphoto5.wdp"/><Relationship Id="rId38" Type="http://schemas.openxmlformats.org/officeDocument/2006/relationships/image" Target="../media/image60.png"/><Relationship Id="rId39" Type="http://schemas.microsoft.com/office/2007/relationships/hdphoto" Target="../media/hdphoto6.wdp"/><Relationship Id="rId20" Type="http://schemas.openxmlformats.org/officeDocument/2006/relationships/chart" Target="../charts/chart85.xml"/><Relationship Id="rId21" Type="http://schemas.openxmlformats.org/officeDocument/2006/relationships/image" Target="../media/image43.png"/><Relationship Id="rId22" Type="http://schemas.microsoft.com/office/2007/relationships/hdphoto" Target="../media/hdphoto1.wdp"/><Relationship Id="rId23" Type="http://schemas.openxmlformats.org/officeDocument/2006/relationships/image" Target="../media/image52.png"/><Relationship Id="rId24" Type="http://schemas.openxmlformats.org/officeDocument/2006/relationships/image" Target="../media/image53.png"/><Relationship Id="rId25" Type="http://schemas.openxmlformats.org/officeDocument/2006/relationships/chart" Target="../charts/chart86.xml"/><Relationship Id="rId26" Type="http://schemas.openxmlformats.org/officeDocument/2006/relationships/image" Target="../media/image54.png"/><Relationship Id="rId27" Type="http://schemas.microsoft.com/office/2007/relationships/hdphoto" Target="../media/hdphoto2.wdp"/><Relationship Id="rId28" Type="http://schemas.openxmlformats.org/officeDocument/2006/relationships/image" Target="../media/image55.png"/><Relationship Id="rId29" Type="http://schemas.openxmlformats.org/officeDocument/2006/relationships/image" Target="../media/image56.png"/><Relationship Id="rId10" Type="http://schemas.openxmlformats.org/officeDocument/2006/relationships/chart" Target="../charts/chart79.xml"/><Relationship Id="rId11" Type="http://schemas.openxmlformats.org/officeDocument/2006/relationships/chart" Target="../charts/chart80.xml"/><Relationship Id="rId12" Type="http://schemas.openxmlformats.org/officeDocument/2006/relationships/chart" Target="../charts/chart81.xml"/></Relationships>
</file>

<file path=ppt/slides/_rels/slide39.xml.rels><?xml version="1.0" encoding="UTF-8" standalone="yes"?>
<Relationships xmlns="http://schemas.openxmlformats.org/package/2006/relationships"><Relationship Id="rId20" Type="http://schemas.openxmlformats.org/officeDocument/2006/relationships/image" Target="../media/image189.jpeg"/><Relationship Id="rId21" Type="http://schemas.openxmlformats.org/officeDocument/2006/relationships/slide" Target="slide43.xml"/><Relationship Id="rId22" Type="http://schemas.openxmlformats.org/officeDocument/2006/relationships/image" Target="../media/image190.jpeg"/><Relationship Id="rId23" Type="http://schemas.openxmlformats.org/officeDocument/2006/relationships/image" Target="../media/image191.jpeg"/><Relationship Id="rId24" Type="http://schemas.openxmlformats.org/officeDocument/2006/relationships/image" Target="../media/image192.jpeg"/><Relationship Id="rId25" Type="http://schemas.openxmlformats.org/officeDocument/2006/relationships/image" Target="../media/image193.jpeg"/><Relationship Id="rId26" Type="http://schemas.openxmlformats.org/officeDocument/2006/relationships/image" Target="../media/image194.jpeg"/><Relationship Id="rId27" Type="http://schemas.openxmlformats.org/officeDocument/2006/relationships/image" Target="../media/image195.jpeg"/><Relationship Id="rId28" Type="http://schemas.openxmlformats.org/officeDocument/2006/relationships/image" Target="../media/image196.jpeg"/><Relationship Id="rId29" Type="http://schemas.openxmlformats.org/officeDocument/2006/relationships/image" Target="../media/image197.jpeg"/><Relationship Id="rId1" Type="http://schemas.openxmlformats.org/officeDocument/2006/relationships/tags" Target="../tags/tag29.xml"/><Relationship Id="rId2" Type="http://schemas.openxmlformats.org/officeDocument/2006/relationships/slideLayout" Target="../slideLayouts/slideLayout2.xml"/><Relationship Id="rId3" Type="http://schemas.openxmlformats.org/officeDocument/2006/relationships/image" Target="../media/image169.png"/><Relationship Id="rId4" Type="http://schemas.openxmlformats.org/officeDocument/2006/relationships/slide" Target="slide42.xml"/><Relationship Id="rId5" Type="http://schemas.openxmlformats.org/officeDocument/2006/relationships/image" Target="../media/image178.jpeg"/><Relationship Id="rId30" Type="http://schemas.openxmlformats.org/officeDocument/2006/relationships/image" Target="../media/image198.png"/><Relationship Id="rId31" Type="http://schemas.openxmlformats.org/officeDocument/2006/relationships/slide" Target="slide2.xml"/><Relationship Id="rId32" Type="http://schemas.openxmlformats.org/officeDocument/2006/relationships/slide" Target="slide3.xml"/><Relationship Id="rId9" Type="http://schemas.openxmlformats.org/officeDocument/2006/relationships/slide" Target="slide45.xml"/><Relationship Id="rId6" Type="http://schemas.openxmlformats.org/officeDocument/2006/relationships/slide" Target="slide41.xml"/><Relationship Id="rId7" Type="http://schemas.openxmlformats.org/officeDocument/2006/relationships/image" Target="../media/image179.jpeg"/><Relationship Id="rId8" Type="http://schemas.openxmlformats.org/officeDocument/2006/relationships/image" Target="../media/image180.jpeg"/><Relationship Id="rId33" Type="http://schemas.openxmlformats.org/officeDocument/2006/relationships/slide" Target="slide5.xml"/><Relationship Id="rId34" Type="http://schemas.openxmlformats.org/officeDocument/2006/relationships/slide" Target="slide10.xml"/><Relationship Id="rId35" Type="http://schemas.openxmlformats.org/officeDocument/2006/relationships/slide" Target="slide28.xml"/><Relationship Id="rId36" Type="http://schemas.openxmlformats.org/officeDocument/2006/relationships/slide" Target="slide29.xml"/><Relationship Id="rId10" Type="http://schemas.openxmlformats.org/officeDocument/2006/relationships/image" Target="../media/image181.jpeg"/><Relationship Id="rId11" Type="http://schemas.openxmlformats.org/officeDocument/2006/relationships/image" Target="../media/image182.jpeg"/><Relationship Id="rId12" Type="http://schemas.openxmlformats.org/officeDocument/2006/relationships/slide" Target="slide40.xml"/><Relationship Id="rId13" Type="http://schemas.openxmlformats.org/officeDocument/2006/relationships/image" Target="../media/image183.jpeg"/><Relationship Id="rId14" Type="http://schemas.openxmlformats.org/officeDocument/2006/relationships/image" Target="../media/image184.jpeg"/><Relationship Id="rId15" Type="http://schemas.openxmlformats.org/officeDocument/2006/relationships/image" Target="../media/image185.jpeg"/><Relationship Id="rId16" Type="http://schemas.openxmlformats.org/officeDocument/2006/relationships/image" Target="../media/image186.jpeg"/><Relationship Id="rId17" Type="http://schemas.openxmlformats.org/officeDocument/2006/relationships/image" Target="../media/image187.jpeg"/><Relationship Id="rId18" Type="http://schemas.openxmlformats.org/officeDocument/2006/relationships/slide" Target="slide44.xml"/><Relationship Id="rId19" Type="http://schemas.openxmlformats.org/officeDocument/2006/relationships/image" Target="../media/image188.jpeg"/><Relationship Id="rId37" Type="http://schemas.openxmlformats.org/officeDocument/2006/relationships/slide" Target="slide35.xml"/><Relationship Id="rId38" Type="http://schemas.openxmlformats.org/officeDocument/2006/relationships/slide" Target="slide8.xml"/><Relationship Id="rId39" Type="http://schemas.openxmlformats.org/officeDocument/2006/relationships/slide" Target="slide123.xml"/></Relationships>
</file>

<file path=ppt/slides/_rels/slide4.xml.rels><?xml version="1.0" encoding="UTF-8" standalone="yes"?>
<Relationships xmlns="http://schemas.openxmlformats.org/package/2006/relationships"><Relationship Id="rId11" Type="http://schemas.openxmlformats.org/officeDocument/2006/relationships/slide" Target="slide28.xml"/><Relationship Id="rId12" Type="http://schemas.openxmlformats.org/officeDocument/2006/relationships/slide" Target="slide29.xml"/><Relationship Id="rId13" Type="http://schemas.openxmlformats.org/officeDocument/2006/relationships/slide" Target="slide35.xml"/><Relationship Id="rId14" Type="http://schemas.openxmlformats.org/officeDocument/2006/relationships/slide" Target="slide8.xml"/><Relationship Id="rId15" Type="http://schemas.openxmlformats.org/officeDocument/2006/relationships/slide" Target="slide123.xml"/><Relationship Id="rId1" Type="http://schemas.openxmlformats.org/officeDocument/2006/relationships/vmlDrawing" Target="../drawings/vmlDrawing5.vml"/><Relationship Id="rId2" Type="http://schemas.openxmlformats.org/officeDocument/2006/relationships/tags" Target="../tags/tag9.xml"/><Relationship Id="rId3" Type="http://schemas.openxmlformats.org/officeDocument/2006/relationships/tags" Target="../tags/tag10.xml"/><Relationship Id="rId4" Type="http://schemas.openxmlformats.org/officeDocument/2006/relationships/slideLayout" Target="../slideLayouts/slideLayout2.xml"/><Relationship Id="rId5" Type="http://schemas.openxmlformats.org/officeDocument/2006/relationships/oleObject" Target="../embeddings/oleObject5.bin"/><Relationship Id="rId6" Type="http://schemas.openxmlformats.org/officeDocument/2006/relationships/image" Target="../media/image7.emf"/><Relationship Id="rId7" Type="http://schemas.openxmlformats.org/officeDocument/2006/relationships/slide" Target="slide2.xml"/><Relationship Id="rId8" Type="http://schemas.openxmlformats.org/officeDocument/2006/relationships/slide" Target="slide3.xml"/><Relationship Id="rId9" Type="http://schemas.openxmlformats.org/officeDocument/2006/relationships/slide" Target="slide5.xml"/><Relationship Id="rId10" Type="http://schemas.openxmlformats.org/officeDocument/2006/relationships/slide" Target="slide10.xml"/></Relationships>
</file>

<file path=ppt/slides/_rels/slide40.xml.rels><?xml version="1.0" encoding="UTF-8" standalone="yes"?>
<Relationships xmlns="http://schemas.openxmlformats.org/package/2006/relationships"><Relationship Id="rId9" Type="http://schemas.openxmlformats.org/officeDocument/2006/relationships/image" Target="../media/image205.png"/><Relationship Id="rId20" Type="http://schemas.openxmlformats.org/officeDocument/2006/relationships/image" Target="../media/image208.png"/><Relationship Id="rId21" Type="http://schemas.openxmlformats.org/officeDocument/2006/relationships/image" Target="../media/image209.jpeg"/><Relationship Id="rId22" Type="http://schemas.openxmlformats.org/officeDocument/2006/relationships/image" Target="../media/image210.png"/><Relationship Id="rId23" Type="http://schemas.openxmlformats.org/officeDocument/2006/relationships/slide" Target="slide3.xml"/><Relationship Id="rId24" Type="http://schemas.openxmlformats.org/officeDocument/2006/relationships/slide" Target="slide5.xml"/><Relationship Id="rId25" Type="http://schemas.openxmlformats.org/officeDocument/2006/relationships/slide" Target="slide10.xml"/><Relationship Id="rId26" Type="http://schemas.openxmlformats.org/officeDocument/2006/relationships/slide" Target="slide28.xml"/><Relationship Id="rId27" Type="http://schemas.openxmlformats.org/officeDocument/2006/relationships/slide" Target="slide29.xml"/><Relationship Id="rId28" Type="http://schemas.openxmlformats.org/officeDocument/2006/relationships/slide" Target="slide35.xml"/><Relationship Id="rId29" Type="http://schemas.openxmlformats.org/officeDocument/2006/relationships/slide" Target="slide8.xml"/><Relationship Id="rId30" Type="http://schemas.openxmlformats.org/officeDocument/2006/relationships/slide" Target="slide123.xml"/><Relationship Id="rId10" Type="http://schemas.openxmlformats.org/officeDocument/2006/relationships/slide" Target="slide39.xml"/><Relationship Id="rId11" Type="http://schemas.openxmlformats.org/officeDocument/2006/relationships/slide" Target="slide41.xml"/><Relationship Id="rId12" Type="http://schemas.openxmlformats.org/officeDocument/2006/relationships/slide" Target="slide42.xml"/><Relationship Id="rId13" Type="http://schemas.openxmlformats.org/officeDocument/2006/relationships/slide" Target="slide43.xml"/><Relationship Id="rId14" Type="http://schemas.openxmlformats.org/officeDocument/2006/relationships/slide" Target="slide44.xml"/><Relationship Id="rId15" Type="http://schemas.openxmlformats.org/officeDocument/2006/relationships/slide" Target="slide45.xml"/><Relationship Id="rId16" Type="http://schemas.openxmlformats.org/officeDocument/2006/relationships/image" Target="../media/image206.png"/><Relationship Id="rId17" Type="http://schemas.openxmlformats.org/officeDocument/2006/relationships/slide" Target="slide40.xml"/><Relationship Id="rId18" Type="http://schemas.openxmlformats.org/officeDocument/2006/relationships/slide" Target="slide2.xml"/><Relationship Id="rId19" Type="http://schemas.openxmlformats.org/officeDocument/2006/relationships/image" Target="../media/image207.jpeg"/><Relationship Id="rId1" Type="http://schemas.openxmlformats.org/officeDocument/2006/relationships/slideLayout" Target="../slideLayouts/slideLayout2.xml"/><Relationship Id="rId2" Type="http://schemas.openxmlformats.org/officeDocument/2006/relationships/image" Target="../media/image198.png"/><Relationship Id="rId3" Type="http://schemas.openxmlformats.org/officeDocument/2006/relationships/image" Target="../media/image199.jpeg"/><Relationship Id="rId4" Type="http://schemas.openxmlformats.org/officeDocument/2006/relationships/image" Target="../media/image200.jpg"/><Relationship Id="rId5" Type="http://schemas.openxmlformats.org/officeDocument/2006/relationships/image" Target="../media/image201.jpg"/><Relationship Id="rId6" Type="http://schemas.openxmlformats.org/officeDocument/2006/relationships/image" Target="../media/image202.jpg"/><Relationship Id="rId7" Type="http://schemas.openxmlformats.org/officeDocument/2006/relationships/image" Target="../media/image203.jpg"/><Relationship Id="rId8" Type="http://schemas.openxmlformats.org/officeDocument/2006/relationships/image" Target="../media/image204.jpg"/></Relationships>
</file>

<file path=ppt/slides/_rels/slide41.xml.rels><?xml version="1.0" encoding="UTF-8" standalone="yes"?>
<Relationships xmlns="http://schemas.openxmlformats.org/package/2006/relationships"><Relationship Id="rId9" Type="http://schemas.openxmlformats.org/officeDocument/2006/relationships/slide" Target="slide40.xml"/><Relationship Id="rId20" Type="http://schemas.openxmlformats.org/officeDocument/2006/relationships/slide" Target="slide3.xml"/><Relationship Id="rId21" Type="http://schemas.openxmlformats.org/officeDocument/2006/relationships/slide" Target="slide5.xml"/><Relationship Id="rId22" Type="http://schemas.openxmlformats.org/officeDocument/2006/relationships/slide" Target="slide10.xml"/><Relationship Id="rId23" Type="http://schemas.openxmlformats.org/officeDocument/2006/relationships/slide" Target="slide28.xml"/><Relationship Id="rId24" Type="http://schemas.openxmlformats.org/officeDocument/2006/relationships/slide" Target="slide29.xml"/><Relationship Id="rId25" Type="http://schemas.openxmlformats.org/officeDocument/2006/relationships/slide" Target="slide35.xml"/><Relationship Id="rId26" Type="http://schemas.openxmlformats.org/officeDocument/2006/relationships/slide" Target="slide8.xml"/><Relationship Id="rId27" Type="http://schemas.openxmlformats.org/officeDocument/2006/relationships/slide" Target="slide123.xml"/><Relationship Id="rId28" Type="http://schemas.openxmlformats.org/officeDocument/2006/relationships/image" Target="../media/image207.jpeg"/><Relationship Id="rId29" Type="http://schemas.openxmlformats.org/officeDocument/2006/relationships/image" Target="../media/image214.jpeg"/><Relationship Id="rId30" Type="http://schemas.openxmlformats.org/officeDocument/2006/relationships/image" Target="../media/image215.jpeg"/><Relationship Id="rId31" Type="http://schemas.openxmlformats.org/officeDocument/2006/relationships/image" Target="../media/image216.jpeg"/><Relationship Id="rId10" Type="http://schemas.openxmlformats.org/officeDocument/2006/relationships/slide" Target="slide42.xml"/><Relationship Id="rId11" Type="http://schemas.openxmlformats.org/officeDocument/2006/relationships/slide" Target="slide43.xml"/><Relationship Id="rId12" Type="http://schemas.openxmlformats.org/officeDocument/2006/relationships/slide" Target="slide44.xml"/><Relationship Id="rId13" Type="http://schemas.openxmlformats.org/officeDocument/2006/relationships/slide" Target="slide45.xml"/><Relationship Id="rId14" Type="http://schemas.openxmlformats.org/officeDocument/2006/relationships/image" Target="../media/image211.png"/><Relationship Id="rId15" Type="http://schemas.openxmlformats.org/officeDocument/2006/relationships/slide" Target="slide41.xml"/><Relationship Id="rId16" Type="http://schemas.openxmlformats.org/officeDocument/2006/relationships/slide" Target="slide2.xml"/><Relationship Id="rId17" Type="http://schemas.openxmlformats.org/officeDocument/2006/relationships/slide" Target="slide39.xml"/><Relationship Id="rId18" Type="http://schemas.openxmlformats.org/officeDocument/2006/relationships/image" Target="../media/image212.png"/><Relationship Id="rId19" Type="http://schemas.openxmlformats.org/officeDocument/2006/relationships/image" Target="../media/image213.jpeg"/><Relationship Id="rId1" Type="http://schemas.openxmlformats.org/officeDocument/2006/relationships/slideLayout" Target="../slideLayouts/slideLayout2.xml"/><Relationship Id="rId2" Type="http://schemas.openxmlformats.org/officeDocument/2006/relationships/image" Target="../media/image198.png"/><Relationship Id="rId3" Type="http://schemas.openxmlformats.org/officeDocument/2006/relationships/image" Target="../media/image204.jpg"/><Relationship Id="rId4" Type="http://schemas.openxmlformats.org/officeDocument/2006/relationships/image" Target="../media/image199.jpeg"/><Relationship Id="rId5" Type="http://schemas.openxmlformats.org/officeDocument/2006/relationships/image" Target="../media/image200.jpg"/><Relationship Id="rId6" Type="http://schemas.openxmlformats.org/officeDocument/2006/relationships/image" Target="../media/image201.jpg"/><Relationship Id="rId7" Type="http://schemas.openxmlformats.org/officeDocument/2006/relationships/image" Target="../media/image202.jpg"/><Relationship Id="rId8" Type="http://schemas.openxmlformats.org/officeDocument/2006/relationships/image" Target="../media/image203.jpg"/></Relationships>
</file>

<file path=ppt/slides/_rels/slide42.xml.rels><?xml version="1.0" encoding="UTF-8" standalone="yes"?>
<Relationships xmlns="http://schemas.openxmlformats.org/package/2006/relationships"><Relationship Id="rId9" Type="http://schemas.openxmlformats.org/officeDocument/2006/relationships/slide" Target="slide40.xml"/><Relationship Id="rId20" Type="http://schemas.openxmlformats.org/officeDocument/2006/relationships/slide" Target="slide3.xml"/><Relationship Id="rId21" Type="http://schemas.openxmlformats.org/officeDocument/2006/relationships/slide" Target="slide5.xml"/><Relationship Id="rId22" Type="http://schemas.openxmlformats.org/officeDocument/2006/relationships/slide" Target="slide10.xml"/><Relationship Id="rId23" Type="http://schemas.openxmlformats.org/officeDocument/2006/relationships/slide" Target="slide28.xml"/><Relationship Id="rId24" Type="http://schemas.openxmlformats.org/officeDocument/2006/relationships/slide" Target="slide29.xml"/><Relationship Id="rId25" Type="http://schemas.openxmlformats.org/officeDocument/2006/relationships/slide" Target="slide35.xml"/><Relationship Id="rId26" Type="http://schemas.openxmlformats.org/officeDocument/2006/relationships/slide" Target="slide8.xml"/><Relationship Id="rId27" Type="http://schemas.openxmlformats.org/officeDocument/2006/relationships/slide" Target="slide123.xml"/><Relationship Id="rId28" Type="http://schemas.openxmlformats.org/officeDocument/2006/relationships/image" Target="../media/image220.jpeg"/><Relationship Id="rId10" Type="http://schemas.openxmlformats.org/officeDocument/2006/relationships/slide" Target="slide41.xml"/><Relationship Id="rId11" Type="http://schemas.openxmlformats.org/officeDocument/2006/relationships/slide" Target="slide43.xml"/><Relationship Id="rId12" Type="http://schemas.openxmlformats.org/officeDocument/2006/relationships/slide" Target="slide44.xml"/><Relationship Id="rId13" Type="http://schemas.openxmlformats.org/officeDocument/2006/relationships/slide" Target="slide45.xml"/><Relationship Id="rId14" Type="http://schemas.openxmlformats.org/officeDocument/2006/relationships/image" Target="../media/image217.png"/><Relationship Id="rId15" Type="http://schemas.openxmlformats.org/officeDocument/2006/relationships/slide" Target="slide42.xml"/><Relationship Id="rId16" Type="http://schemas.openxmlformats.org/officeDocument/2006/relationships/slide" Target="slide2.xml"/><Relationship Id="rId17" Type="http://schemas.openxmlformats.org/officeDocument/2006/relationships/slide" Target="slide39.xml"/><Relationship Id="rId18" Type="http://schemas.openxmlformats.org/officeDocument/2006/relationships/image" Target="../media/image218.png"/><Relationship Id="rId19" Type="http://schemas.openxmlformats.org/officeDocument/2006/relationships/image" Target="../media/image219.png"/><Relationship Id="rId1" Type="http://schemas.openxmlformats.org/officeDocument/2006/relationships/slideLayout" Target="../slideLayouts/slideLayout2.xml"/><Relationship Id="rId2" Type="http://schemas.openxmlformats.org/officeDocument/2006/relationships/image" Target="../media/image204.jpg"/><Relationship Id="rId3" Type="http://schemas.openxmlformats.org/officeDocument/2006/relationships/image" Target="../media/image199.jpeg"/><Relationship Id="rId4" Type="http://schemas.openxmlformats.org/officeDocument/2006/relationships/image" Target="../media/image200.jpg"/><Relationship Id="rId5" Type="http://schemas.openxmlformats.org/officeDocument/2006/relationships/image" Target="../media/image201.jpg"/><Relationship Id="rId6" Type="http://schemas.openxmlformats.org/officeDocument/2006/relationships/image" Target="../media/image202.jpg"/><Relationship Id="rId7" Type="http://schemas.openxmlformats.org/officeDocument/2006/relationships/image" Target="../media/image203.jpg"/><Relationship Id="rId8" Type="http://schemas.openxmlformats.org/officeDocument/2006/relationships/image" Target="../media/image198.png"/></Relationships>
</file>

<file path=ppt/slides/_rels/slide43.xml.rels><?xml version="1.0" encoding="UTF-8" standalone="yes"?>
<Relationships xmlns="http://schemas.openxmlformats.org/package/2006/relationships"><Relationship Id="rId9" Type="http://schemas.openxmlformats.org/officeDocument/2006/relationships/slide" Target="slide40.xml"/><Relationship Id="rId20" Type="http://schemas.openxmlformats.org/officeDocument/2006/relationships/slide" Target="slide5.xml"/><Relationship Id="rId21" Type="http://schemas.openxmlformats.org/officeDocument/2006/relationships/slide" Target="slide10.xml"/><Relationship Id="rId22" Type="http://schemas.openxmlformats.org/officeDocument/2006/relationships/slide" Target="slide28.xml"/><Relationship Id="rId23" Type="http://schemas.openxmlformats.org/officeDocument/2006/relationships/slide" Target="slide29.xml"/><Relationship Id="rId24" Type="http://schemas.openxmlformats.org/officeDocument/2006/relationships/slide" Target="slide35.xml"/><Relationship Id="rId25" Type="http://schemas.openxmlformats.org/officeDocument/2006/relationships/slide" Target="slide8.xml"/><Relationship Id="rId26" Type="http://schemas.openxmlformats.org/officeDocument/2006/relationships/slide" Target="slide123.xml"/><Relationship Id="rId10" Type="http://schemas.openxmlformats.org/officeDocument/2006/relationships/slide" Target="slide41.xml"/><Relationship Id="rId11" Type="http://schemas.openxmlformats.org/officeDocument/2006/relationships/slide" Target="slide42.xml"/><Relationship Id="rId12" Type="http://schemas.openxmlformats.org/officeDocument/2006/relationships/slide" Target="slide44.xml"/><Relationship Id="rId13" Type="http://schemas.openxmlformats.org/officeDocument/2006/relationships/slide" Target="slide45.xml"/><Relationship Id="rId14" Type="http://schemas.openxmlformats.org/officeDocument/2006/relationships/image" Target="../media/image221.png"/><Relationship Id="rId15" Type="http://schemas.openxmlformats.org/officeDocument/2006/relationships/slide" Target="slide43.xml"/><Relationship Id="rId16" Type="http://schemas.openxmlformats.org/officeDocument/2006/relationships/slide" Target="slide2.xml"/><Relationship Id="rId17" Type="http://schemas.openxmlformats.org/officeDocument/2006/relationships/slide" Target="slide39.xml"/><Relationship Id="rId18" Type="http://schemas.openxmlformats.org/officeDocument/2006/relationships/image" Target="../media/image222.png"/><Relationship Id="rId19" Type="http://schemas.openxmlformats.org/officeDocument/2006/relationships/slide" Target="slide3.xml"/><Relationship Id="rId1" Type="http://schemas.openxmlformats.org/officeDocument/2006/relationships/slideLayout" Target="../slideLayouts/slideLayout2.xml"/><Relationship Id="rId2" Type="http://schemas.openxmlformats.org/officeDocument/2006/relationships/image" Target="../media/image198.png"/><Relationship Id="rId3" Type="http://schemas.openxmlformats.org/officeDocument/2006/relationships/image" Target="../media/image204.jpg"/><Relationship Id="rId4" Type="http://schemas.openxmlformats.org/officeDocument/2006/relationships/image" Target="../media/image199.jpeg"/><Relationship Id="rId5" Type="http://schemas.openxmlformats.org/officeDocument/2006/relationships/image" Target="../media/image200.jpg"/><Relationship Id="rId6" Type="http://schemas.openxmlformats.org/officeDocument/2006/relationships/image" Target="../media/image201.jpg"/><Relationship Id="rId7" Type="http://schemas.openxmlformats.org/officeDocument/2006/relationships/image" Target="../media/image202.jpg"/><Relationship Id="rId8" Type="http://schemas.openxmlformats.org/officeDocument/2006/relationships/image" Target="../media/image203.jpg"/></Relationships>
</file>

<file path=ppt/slides/_rels/slide44.xml.rels><?xml version="1.0" encoding="UTF-8" standalone="yes"?>
<Relationships xmlns="http://schemas.openxmlformats.org/package/2006/relationships"><Relationship Id="rId9" Type="http://schemas.openxmlformats.org/officeDocument/2006/relationships/slide" Target="slide40.xml"/><Relationship Id="rId20" Type="http://schemas.openxmlformats.org/officeDocument/2006/relationships/slide" Target="slide5.xml"/><Relationship Id="rId21" Type="http://schemas.openxmlformats.org/officeDocument/2006/relationships/slide" Target="slide10.xml"/><Relationship Id="rId22" Type="http://schemas.openxmlformats.org/officeDocument/2006/relationships/slide" Target="slide28.xml"/><Relationship Id="rId23" Type="http://schemas.openxmlformats.org/officeDocument/2006/relationships/slide" Target="slide29.xml"/><Relationship Id="rId24" Type="http://schemas.openxmlformats.org/officeDocument/2006/relationships/slide" Target="slide35.xml"/><Relationship Id="rId25" Type="http://schemas.openxmlformats.org/officeDocument/2006/relationships/slide" Target="slide8.xml"/><Relationship Id="rId26" Type="http://schemas.openxmlformats.org/officeDocument/2006/relationships/slide" Target="slide123.xml"/><Relationship Id="rId27" Type="http://schemas.openxmlformats.org/officeDocument/2006/relationships/image" Target="../media/image225.jpeg"/><Relationship Id="rId28" Type="http://schemas.openxmlformats.org/officeDocument/2006/relationships/image" Target="../media/image226.gif"/><Relationship Id="rId10" Type="http://schemas.openxmlformats.org/officeDocument/2006/relationships/slide" Target="slide41.xml"/><Relationship Id="rId11" Type="http://schemas.openxmlformats.org/officeDocument/2006/relationships/slide" Target="slide42.xml"/><Relationship Id="rId12" Type="http://schemas.openxmlformats.org/officeDocument/2006/relationships/slide" Target="slide43.xml"/><Relationship Id="rId13" Type="http://schemas.openxmlformats.org/officeDocument/2006/relationships/slide" Target="slide45.xml"/><Relationship Id="rId14" Type="http://schemas.openxmlformats.org/officeDocument/2006/relationships/image" Target="../media/image223.jpeg"/><Relationship Id="rId15" Type="http://schemas.openxmlformats.org/officeDocument/2006/relationships/slide" Target="slide44.xml"/><Relationship Id="rId16" Type="http://schemas.openxmlformats.org/officeDocument/2006/relationships/slide" Target="slide2.xml"/><Relationship Id="rId17" Type="http://schemas.openxmlformats.org/officeDocument/2006/relationships/slide" Target="slide39.xml"/><Relationship Id="rId18" Type="http://schemas.openxmlformats.org/officeDocument/2006/relationships/image" Target="../media/image224.png"/><Relationship Id="rId19" Type="http://schemas.openxmlformats.org/officeDocument/2006/relationships/slide" Target="slide3.xml"/><Relationship Id="rId1" Type="http://schemas.openxmlformats.org/officeDocument/2006/relationships/slideLayout" Target="../slideLayouts/slideLayout2.xml"/><Relationship Id="rId2" Type="http://schemas.openxmlformats.org/officeDocument/2006/relationships/image" Target="../media/image204.jpg"/><Relationship Id="rId3" Type="http://schemas.openxmlformats.org/officeDocument/2006/relationships/image" Target="../media/image199.jpeg"/><Relationship Id="rId4" Type="http://schemas.openxmlformats.org/officeDocument/2006/relationships/image" Target="../media/image200.jpg"/><Relationship Id="rId5" Type="http://schemas.openxmlformats.org/officeDocument/2006/relationships/image" Target="../media/image201.jpg"/><Relationship Id="rId6" Type="http://schemas.openxmlformats.org/officeDocument/2006/relationships/image" Target="../media/image202.jpg"/><Relationship Id="rId7" Type="http://schemas.openxmlformats.org/officeDocument/2006/relationships/image" Target="../media/image203.jpg"/><Relationship Id="rId8" Type="http://schemas.openxmlformats.org/officeDocument/2006/relationships/image" Target="../media/image198.png"/></Relationships>
</file>

<file path=ppt/slides/_rels/slide45.xml.rels><?xml version="1.0" encoding="UTF-8" standalone="yes"?>
<Relationships xmlns="http://schemas.openxmlformats.org/package/2006/relationships"><Relationship Id="rId9" Type="http://schemas.openxmlformats.org/officeDocument/2006/relationships/slide" Target="slide40.xml"/><Relationship Id="rId20" Type="http://schemas.openxmlformats.org/officeDocument/2006/relationships/slide" Target="slide5.xml"/><Relationship Id="rId21" Type="http://schemas.openxmlformats.org/officeDocument/2006/relationships/slide" Target="slide10.xml"/><Relationship Id="rId22" Type="http://schemas.openxmlformats.org/officeDocument/2006/relationships/slide" Target="slide28.xml"/><Relationship Id="rId23" Type="http://schemas.openxmlformats.org/officeDocument/2006/relationships/slide" Target="slide29.xml"/><Relationship Id="rId24" Type="http://schemas.openxmlformats.org/officeDocument/2006/relationships/slide" Target="slide35.xml"/><Relationship Id="rId25" Type="http://schemas.openxmlformats.org/officeDocument/2006/relationships/slide" Target="slide8.xml"/><Relationship Id="rId26" Type="http://schemas.openxmlformats.org/officeDocument/2006/relationships/slide" Target="slide123.xml"/><Relationship Id="rId27" Type="http://schemas.openxmlformats.org/officeDocument/2006/relationships/image" Target="../media/image207.jpeg"/><Relationship Id="rId28" Type="http://schemas.openxmlformats.org/officeDocument/2006/relationships/image" Target="../media/image229.png"/><Relationship Id="rId29" Type="http://schemas.openxmlformats.org/officeDocument/2006/relationships/image" Target="../media/image230.png"/><Relationship Id="rId10" Type="http://schemas.openxmlformats.org/officeDocument/2006/relationships/slide" Target="slide41.xml"/><Relationship Id="rId11" Type="http://schemas.openxmlformats.org/officeDocument/2006/relationships/slide" Target="slide42.xml"/><Relationship Id="rId12" Type="http://schemas.openxmlformats.org/officeDocument/2006/relationships/slide" Target="slide43.xml"/><Relationship Id="rId13" Type="http://schemas.openxmlformats.org/officeDocument/2006/relationships/slide" Target="slide44.xml"/><Relationship Id="rId14" Type="http://schemas.openxmlformats.org/officeDocument/2006/relationships/image" Target="../media/image227.png"/><Relationship Id="rId15" Type="http://schemas.openxmlformats.org/officeDocument/2006/relationships/slide" Target="slide45.xml"/><Relationship Id="rId16" Type="http://schemas.openxmlformats.org/officeDocument/2006/relationships/slide" Target="slide2.xml"/><Relationship Id="rId17" Type="http://schemas.openxmlformats.org/officeDocument/2006/relationships/slide" Target="slide39.xml"/><Relationship Id="rId18" Type="http://schemas.openxmlformats.org/officeDocument/2006/relationships/image" Target="../media/image228.png"/><Relationship Id="rId19" Type="http://schemas.openxmlformats.org/officeDocument/2006/relationships/slide" Target="slide3.xml"/><Relationship Id="rId1" Type="http://schemas.openxmlformats.org/officeDocument/2006/relationships/slideLayout" Target="../slideLayouts/slideLayout2.xml"/><Relationship Id="rId2" Type="http://schemas.openxmlformats.org/officeDocument/2006/relationships/image" Target="../media/image198.png"/><Relationship Id="rId3" Type="http://schemas.openxmlformats.org/officeDocument/2006/relationships/image" Target="../media/image204.jpg"/><Relationship Id="rId4" Type="http://schemas.openxmlformats.org/officeDocument/2006/relationships/image" Target="../media/image199.jpeg"/><Relationship Id="rId5" Type="http://schemas.openxmlformats.org/officeDocument/2006/relationships/image" Target="../media/image200.jpg"/><Relationship Id="rId6" Type="http://schemas.openxmlformats.org/officeDocument/2006/relationships/image" Target="../media/image201.jpg"/><Relationship Id="rId7" Type="http://schemas.openxmlformats.org/officeDocument/2006/relationships/image" Target="../media/image202.jpg"/><Relationship Id="rId8" Type="http://schemas.openxmlformats.org/officeDocument/2006/relationships/image" Target="../media/image203.jpg"/></Relationships>
</file>

<file path=ppt/slides/_rels/slide46.xml.rels><?xml version="1.0" encoding="UTF-8" standalone="yes"?>
<Relationships xmlns="http://schemas.openxmlformats.org/package/2006/relationships"><Relationship Id="rId46" Type="http://schemas.openxmlformats.org/officeDocument/2006/relationships/slide" Target="slide8.xml"/><Relationship Id="rId47" Type="http://schemas.openxmlformats.org/officeDocument/2006/relationships/slide" Target="slide123.xml"/><Relationship Id="rId20" Type="http://schemas.openxmlformats.org/officeDocument/2006/relationships/chart" Target="../charts/chart103.xml"/><Relationship Id="rId21" Type="http://schemas.openxmlformats.org/officeDocument/2006/relationships/chart" Target="../charts/chart104.xml"/><Relationship Id="rId22" Type="http://schemas.openxmlformats.org/officeDocument/2006/relationships/chart" Target="../charts/chart105.xml"/><Relationship Id="rId23" Type="http://schemas.openxmlformats.org/officeDocument/2006/relationships/chart" Target="../charts/chart106.xml"/><Relationship Id="rId24" Type="http://schemas.openxmlformats.org/officeDocument/2006/relationships/chart" Target="../charts/chart107.xml"/><Relationship Id="rId25" Type="http://schemas.openxmlformats.org/officeDocument/2006/relationships/image" Target="../media/image101.png"/><Relationship Id="rId26" Type="http://schemas.openxmlformats.org/officeDocument/2006/relationships/image" Target="../media/image71.png"/><Relationship Id="rId27" Type="http://schemas.openxmlformats.org/officeDocument/2006/relationships/image" Target="../media/image72.jpeg"/><Relationship Id="rId28" Type="http://schemas.openxmlformats.org/officeDocument/2006/relationships/image" Target="../media/image198.png"/><Relationship Id="rId29" Type="http://schemas.openxmlformats.org/officeDocument/2006/relationships/slide" Target="slide45.xml"/><Relationship Id="rId1" Type="http://schemas.openxmlformats.org/officeDocument/2006/relationships/slideLayout" Target="../slideLayouts/slideLayout2.xml"/><Relationship Id="rId2" Type="http://schemas.openxmlformats.org/officeDocument/2006/relationships/image" Target="../media/image64.jpeg"/><Relationship Id="rId3" Type="http://schemas.openxmlformats.org/officeDocument/2006/relationships/image" Target="../media/image65.png"/><Relationship Id="rId4" Type="http://schemas.openxmlformats.org/officeDocument/2006/relationships/image" Target="../media/image66.png"/><Relationship Id="rId5" Type="http://schemas.openxmlformats.org/officeDocument/2006/relationships/image" Target="../media/image74.png"/><Relationship Id="rId30" Type="http://schemas.openxmlformats.org/officeDocument/2006/relationships/slide" Target="slide48.xml"/><Relationship Id="rId31" Type="http://schemas.openxmlformats.org/officeDocument/2006/relationships/slide" Target="slide52.xml"/><Relationship Id="rId32" Type="http://schemas.openxmlformats.org/officeDocument/2006/relationships/slide" Target="slide50.xml"/><Relationship Id="rId9" Type="http://schemas.openxmlformats.org/officeDocument/2006/relationships/image" Target="../media/image70.png"/><Relationship Id="rId6" Type="http://schemas.openxmlformats.org/officeDocument/2006/relationships/image" Target="../media/image67.png"/><Relationship Id="rId7" Type="http://schemas.openxmlformats.org/officeDocument/2006/relationships/image" Target="../media/image68.png"/><Relationship Id="rId8" Type="http://schemas.openxmlformats.org/officeDocument/2006/relationships/image" Target="../media/image69.png"/><Relationship Id="rId33" Type="http://schemas.openxmlformats.org/officeDocument/2006/relationships/slide" Target="slide51.xml"/><Relationship Id="rId34" Type="http://schemas.openxmlformats.org/officeDocument/2006/relationships/slide" Target="slide53.xml"/><Relationship Id="rId35" Type="http://schemas.openxmlformats.org/officeDocument/2006/relationships/slide" Target="slide47.xml"/><Relationship Id="rId36" Type="http://schemas.openxmlformats.org/officeDocument/2006/relationships/image" Target="../media/image231.png"/><Relationship Id="rId10" Type="http://schemas.openxmlformats.org/officeDocument/2006/relationships/image" Target="../media/image73.png"/><Relationship Id="rId11" Type="http://schemas.openxmlformats.org/officeDocument/2006/relationships/chart" Target="../charts/chart94.xml"/><Relationship Id="rId12" Type="http://schemas.openxmlformats.org/officeDocument/2006/relationships/chart" Target="../charts/chart95.xml"/><Relationship Id="rId13" Type="http://schemas.openxmlformats.org/officeDocument/2006/relationships/chart" Target="../charts/chart96.xml"/><Relationship Id="rId14" Type="http://schemas.openxmlformats.org/officeDocument/2006/relationships/chart" Target="../charts/chart97.xml"/><Relationship Id="rId15" Type="http://schemas.openxmlformats.org/officeDocument/2006/relationships/chart" Target="../charts/chart98.xml"/><Relationship Id="rId16" Type="http://schemas.openxmlformats.org/officeDocument/2006/relationships/chart" Target="../charts/chart99.xml"/><Relationship Id="rId17" Type="http://schemas.openxmlformats.org/officeDocument/2006/relationships/chart" Target="../charts/chart100.xml"/><Relationship Id="rId18" Type="http://schemas.openxmlformats.org/officeDocument/2006/relationships/chart" Target="../charts/chart101.xml"/><Relationship Id="rId19" Type="http://schemas.openxmlformats.org/officeDocument/2006/relationships/chart" Target="../charts/chart102.xml"/><Relationship Id="rId37" Type="http://schemas.openxmlformats.org/officeDocument/2006/relationships/image" Target="../media/image124.png"/><Relationship Id="rId38" Type="http://schemas.openxmlformats.org/officeDocument/2006/relationships/slide" Target="slide49.xml"/><Relationship Id="rId39" Type="http://schemas.openxmlformats.org/officeDocument/2006/relationships/slide" Target="slide2.xml"/><Relationship Id="rId40" Type="http://schemas.openxmlformats.org/officeDocument/2006/relationships/slide" Target="slide3.xml"/><Relationship Id="rId41" Type="http://schemas.openxmlformats.org/officeDocument/2006/relationships/slide" Target="slide5.xml"/><Relationship Id="rId42" Type="http://schemas.openxmlformats.org/officeDocument/2006/relationships/slide" Target="slide10.xml"/><Relationship Id="rId43" Type="http://schemas.openxmlformats.org/officeDocument/2006/relationships/slide" Target="slide28.xml"/><Relationship Id="rId44" Type="http://schemas.openxmlformats.org/officeDocument/2006/relationships/slide" Target="slide29.xml"/><Relationship Id="rId45" Type="http://schemas.openxmlformats.org/officeDocument/2006/relationships/slide" Target="slide35.xml"/></Relationships>
</file>

<file path=ppt/slides/_rels/slide47.xml.rels><?xml version="1.0" encoding="UTF-8" standalone="yes"?>
<Relationships xmlns="http://schemas.openxmlformats.org/package/2006/relationships"><Relationship Id="rId9" Type="http://schemas.openxmlformats.org/officeDocument/2006/relationships/image" Target="../media/image236.jpeg"/><Relationship Id="rId20" Type="http://schemas.openxmlformats.org/officeDocument/2006/relationships/slide" Target="slide123.xml"/><Relationship Id="rId10" Type="http://schemas.openxmlformats.org/officeDocument/2006/relationships/slide" Target="slide2.xml"/><Relationship Id="rId11" Type="http://schemas.openxmlformats.org/officeDocument/2006/relationships/chart" Target="../charts/chart108.xml"/><Relationship Id="rId12" Type="http://schemas.openxmlformats.org/officeDocument/2006/relationships/slide" Target="slide46.xm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slideLayout" Target="../slideLayouts/slideLayout2.xml"/><Relationship Id="rId2" Type="http://schemas.openxmlformats.org/officeDocument/2006/relationships/image" Target="../media/image71.png"/><Relationship Id="rId3" Type="http://schemas.openxmlformats.org/officeDocument/2006/relationships/image" Target="../media/image198.png"/><Relationship Id="rId4" Type="http://schemas.openxmlformats.org/officeDocument/2006/relationships/image" Target="../media/image232.png"/><Relationship Id="rId5" Type="http://schemas.openxmlformats.org/officeDocument/2006/relationships/image" Target="../media/image233.jpeg"/><Relationship Id="rId6" Type="http://schemas.openxmlformats.org/officeDocument/2006/relationships/image" Target="../media/image234.png"/><Relationship Id="rId7" Type="http://schemas.openxmlformats.org/officeDocument/2006/relationships/hyperlink" Target="http://youtu.be/2XRUSWuCiis" TargetMode="External"/><Relationship Id="rId8" Type="http://schemas.openxmlformats.org/officeDocument/2006/relationships/image" Target="../media/image235.png"/></Relationships>
</file>

<file path=ppt/slides/_rels/slide48.xml.rels><?xml version="1.0" encoding="UTF-8" standalone="yes"?>
<Relationships xmlns="http://schemas.openxmlformats.org/package/2006/relationships"><Relationship Id="rId9" Type="http://schemas.openxmlformats.org/officeDocument/2006/relationships/image" Target="../media/image242.png"/><Relationship Id="rId20" Type="http://schemas.openxmlformats.org/officeDocument/2006/relationships/slide" Target="slide123.xml"/><Relationship Id="rId10" Type="http://schemas.openxmlformats.org/officeDocument/2006/relationships/slide" Target="slide2.xml"/><Relationship Id="rId11" Type="http://schemas.openxmlformats.org/officeDocument/2006/relationships/slide" Target="slide46.xml"/><Relationship Id="rId12" Type="http://schemas.openxmlformats.org/officeDocument/2006/relationships/chart" Target="../charts/chart109.xm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slideLayout" Target="../slideLayouts/slideLayout2.xml"/><Relationship Id="rId2" Type="http://schemas.openxmlformats.org/officeDocument/2006/relationships/image" Target="../media/image198.png"/><Relationship Id="rId3" Type="http://schemas.openxmlformats.org/officeDocument/2006/relationships/image" Target="../media/image72.jpeg"/><Relationship Id="rId4" Type="http://schemas.openxmlformats.org/officeDocument/2006/relationships/image" Target="../media/image237.png"/><Relationship Id="rId5" Type="http://schemas.openxmlformats.org/officeDocument/2006/relationships/image" Target="../media/image238.jpeg"/><Relationship Id="rId6" Type="http://schemas.openxmlformats.org/officeDocument/2006/relationships/image" Target="../media/image239.jpeg"/><Relationship Id="rId7" Type="http://schemas.openxmlformats.org/officeDocument/2006/relationships/image" Target="../media/image240.png"/><Relationship Id="rId8" Type="http://schemas.openxmlformats.org/officeDocument/2006/relationships/image" Target="../media/image241.jpeg"/></Relationships>
</file>

<file path=ppt/slides/_rels/slide49.xml.rels><?xml version="1.0" encoding="UTF-8" standalone="yes"?>
<Relationships xmlns="http://schemas.openxmlformats.org/package/2006/relationships"><Relationship Id="rId11" Type="http://schemas.openxmlformats.org/officeDocument/2006/relationships/slide" Target="slide5.xml"/><Relationship Id="rId12" Type="http://schemas.openxmlformats.org/officeDocument/2006/relationships/slide" Target="slide10.xml"/><Relationship Id="rId13" Type="http://schemas.openxmlformats.org/officeDocument/2006/relationships/slide" Target="slide28.xml"/><Relationship Id="rId14" Type="http://schemas.openxmlformats.org/officeDocument/2006/relationships/slide" Target="slide29.xml"/><Relationship Id="rId15" Type="http://schemas.openxmlformats.org/officeDocument/2006/relationships/slide" Target="slide35.xml"/><Relationship Id="rId16" Type="http://schemas.openxmlformats.org/officeDocument/2006/relationships/slide" Target="slide8.xml"/><Relationship Id="rId17" Type="http://schemas.openxmlformats.org/officeDocument/2006/relationships/slide" Target="slide123.xml"/><Relationship Id="rId1" Type="http://schemas.openxmlformats.org/officeDocument/2006/relationships/slideLayout" Target="../slideLayouts/slideLayout2.xml"/><Relationship Id="rId2" Type="http://schemas.openxmlformats.org/officeDocument/2006/relationships/image" Target="../media/image198.png"/><Relationship Id="rId3" Type="http://schemas.openxmlformats.org/officeDocument/2006/relationships/image" Target="../media/image73.png"/><Relationship Id="rId4" Type="http://schemas.openxmlformats.org/officeDocument/2006/relationships/image" Target="../media/image243.png"/><Relationship Id="rId5" Type="http://schemas.openxmlformats.org/officeDocument/2006/relationships/image" Target="../media/image244.jpeg"/><Relationship Id="rId6" Type="http://schemas.openxmlformats.org/officeDocument/2006/relationships/image" Target="../media/image245.jpeg"/><Relationship Id="rId7" Type="http://schemas.openxmlformats.org/officeDocument/2006/relationships/slide" Target="slide2.xml"/><Relationship Id="rId8" Type="http://schemas.openxmlformats.org/officeDocument/2006/relationships/slide" Target="slide46.xml"/><Relationship Id="rId9" Type="http://schemas.openxmlformats.org/officeDocument/2006/relationships/chart" Target="../charts/chart110.xml"/><Relationship Id="rId10" Type="http://schemas.openxmlformats.org/officeDocument/2006/relationships/slide" Target="slide3.xml"/></Relationships>
</file>

<file path=ppt/slides/_rels/slide5.xml.rels><?xml version="1.0" encoding="UTF-8" standalone="yes"?>
<Relationships xmlns="http://schemas.openxmlformats.org/package/2006/relationships"><Relationship Id="rId20" Type="http://schemas.openxmlformats.org/officeDocument/2006/relationships/hyperlink" Target="http://thebrazilbusiness.com/article/code-of-conduct-for-the-2014-world-cup" TargetMode="External"/><Relationship Id="rId21" Type="http://schemas.openxmlformats.org/officeDocument/2006/relationships/image" Target="../media/image16.emf"/><Relationship Id="rId22" Type="http://schemas.openxmlformats.org/officeDocument/2006/relationships/hyperlink" Target="http://www.fifa.com/mm/document/fifaqualityprogramme/goal-linetechnology/02/01/77/01/gltweben.pdf" TargetMode="External"/><Relationship Id="rId23" Type="http://schemas.openxmlformats.org/officeDocument/2006/relationships/image" Target="../media/image17.png"/><Relationship Id="rId24" Type="http://schemas.openxmlformats.org/officeDocument/2006/relationships/hyperlink" Target="http://www.fifa.com/worldcup/news/y=2014/m=4/news=ticketholders-encouraged-to-limit-environmental-impact-and-win-tickets-2326107.html" TargetMode="External"/><Relationship Id="rId25" Type="http://schemas.openxmlformats.org/officeDocument/2006/relationships/image" Target="../media/image18.emf"/><Relationship Id="rId26" Type="http://schemas.openxmlformats.org/officeDocument/2006/relationships/image" Target="../media/image19.emf"/><Relationship Id="rId27" Type="http://schemas.openxmlformats.org/officeDocument/2006/relationships/image" Target="../media/image20.emf"/><Relationship Id="rId28" Type="http://schemas.openxmlformats.org/officeDocument/2006/relationships/image" Target="../media/image21.emf"/><Relationship Id="rId29" Type="http://schemas.openxmlformats.org/officeDocument/2006/relationships/hyperlink" Target="http://www.adidas-group.com/en/group/stories/brazuca-icon-born/" TargetMode="External"/><Relationship Id="rId1" Type="http://schemas.openxmlformats.org/officeDocument/2006/relationships/vmlDrawing" Target="../drawings/vmlDrawing6.vml"/><Relationship Id="rId2" Type="http://schemas.openxmlformats.org/officeDocument/2006/relationships/tags" Target="../tags/tag11.xml"/><Relationship Id="rId3" Type="http://schemas.openxmlformats.org/officeDocument/2006/relationships/slideLayout" Target="../slideLayouts/slideLayout2.xml"/><Relationship Id="rId4" Type="http://schemas.openxmlformats.org/officeDocument/2006/relationships/oleObject" Target="../embeddings/oleObject6.bin"/><Relationship Id="rId5" Type="http://schemas.openxmlformats.org/officeDocument/2006/relationships/image" Target="../media/image7.emf"/><Relationship Id="rId30" Type="http://schemas.openxmlformats.org/officeDocument/2006/relationships/image" Target="../media/image22.png"/><Relationship Id="rId31" Type="http://schemas.openxmlformats.org/officeDocument/2006/relationships/hyperlink" Target="http://www.fifa.com/worldcup/news/y=2014/m=4/news=fifa-fan-fest-locations-2323469.html" TargetMode="External"/><Relationship Id="rId32" Type="http://schemas.openxmlformats.org/officeDocument/2006/relationships/hyperlink" Target="http://totalfratmove.com/fifa-released-world-cup-ticket-purchases-by-country-america-dominates-the-world-yet-again/" TargetMode="External"/><Relationship Id="rId9" Type="http://schemas.openxmlformats.org/officeDocument/2006/relationships/slide" Target="slide10.xml"/><Relationship Id="rId6" Type="http://schemas.openxmlformats.org/officeDocument/2006/relationships/slide" Target="slide2.xml"/><Relationship Id="rId7" Type="http://schemas.openxmlformats.org/officeDocument/2006/relationships/slide" Target="slide3.xml"/><Relationship Id="rId8" Type="http://schemas.openxmlformats.org/officeDocument/2006/relationships/slide" Target="slide5.xml"/><Relationship Id="rId33" Type="http://schemas.openxmlformats.org/officeDocument/2006/relationships/image" Target="../media/image23.png"/><Relationship Id="rId34" Type="http://schemas.openxmlformats.org/officeDocument/2006/relationships/image" Target="../media/image24.png"/><Relationship Id="rId35" Type="http://schemas.openxmlformats.org/officeDocument/2006/relationships/image" Target="../media/image25.png"/><Relationship Id="rId10" Type="http://schemas.openxmlformats.org/officeDocument/2006/relationships/slide" Target="slide28.xml"/><Relationship Id="rId11" Type="http://schemas.openxmlformats.org/officeDocument/2006/relationships/slide" Target="slide29.xml"/><Relationship Id="rId12" Type="http://schemas.openxmlformats.org/officeDocument/2006/relationships/slide" Target="slide35.xml"/><Relationship Id="rId13" Type="http://schemas.openxmlformats.org/officeDocument/2006/relationships/slide" Target="slide8.xml"/><Relationship Id="rId14" Type="http://schemas.openxmlformats.org/officeDocument/2006/relationships/slide" Target="slide123.xml"/><Relationship Id="rId15" Type="http://schemas.openxmlformats.org/officeDocument/2006/relationships/image" Target="../media/image11.png"/><Relationship Id="rId16" Type="http://schemas.openxmlformats.org/officeDocument/2006/relationships/image" Target="../media/image12.png"/><Relationship Id="rId17" Type="http://schemas.openxmlformats.org/officeDocument/2006/relationships/image" Target="../media/image13.emf"/><Relationship Id="rId18" Type="http://schemas.openxmlformats.org/officeDocument/2006/relationships/image" Target="../media/image14.emf"/><Relationship Id="rId19" Type="http://schemas.openxmlformats.org/officeDocument/2006/relationships/image" Target="../media/image15.png"/></Relationships>
</file>

<file path=ppt/slides/_rels/slide50.xml.rels><?xml version="1.0" encoding="UTF-8" standalone="yes"?>
<Relationships xmlns="http://schemas.openxmlformats.org/package/2006/relationships"><Relationship Id="rId11" Type="http://schemas.openxmlformats.org/officeDocument/2006/relationships/slide" Target="slide5.xml"/><Relationship Id="rId12" Type="http://schemas.openxmlformats.org/officeDocument/2006/relationships/slide" Target="slide10.xml"/><Relationship Id="rId13" Type="http://schemas.openxmlformats.org/officeDocument/2006/relationships/slide" Target="slide28.xml"/><Relationship Id="rId14" Type="http://schemas.openxmlformats.org/officeDocument/2006/relationships/slide" Target="slide29.xml"/><Relationship Id="rId15" Type="http://schemas.openxmlformats.org/officeDocument/2006/relationships/slide" Target="slide35.xml"/><Relationship Id="rId16" Type="http://schemas.openxmlformats.org/officeDocument/2006/relationships/slide" Target="slide8.xml"/><Relationship Id="rId17" Type="http://schemas.openxmlformats.org/officeDocument/2006/relationships/slide" Target="slide123.xml"/><Relationship Id="rId1" Type="http://schemas.openxmlformats.org/officeDocument/2006/relationships/slideLayout" Target="../slideLayouts/slideLayout2.xml"/><Relationship Id="rId2" Type="http://schemas.openxmlformats.org/officeDocument/2006/relationships/image" Target="../media/image198.png"/><Relationship Id="rId3" Type="http://schemas.openxmlformats.org/officeDocument/2006/relationships/image" Target="../media/image65.png"/><Relationship Id="rId4" Type="http://schemas.openxmlformats.org/officeDocument/2006/relationships/image" Target="../media/image246.png"/><Relationship Id="rId5" Type="http://schemas.openxmlformats.org/officeDocument/2006/relationships/image" Target="../media/image247.jpeg"/><Relationship Id="rId6" Type="http://schemas.openxmlformats.org/officeDocument/2006/relationships/image" Target="../media/image248.png"/><Relationship Id="rId7" Type="http://schemas.openxmlformats.org/officeDocument/2006/relationships/slide" Target="slide2.xml"/><Relationship Id="rId8" Type="http://schemas.openxmlformats.org/officeDocument/2006/relationships/slide" Target="slide46.xml"/><Relationship Id="rId9" Type="http://schemas.openxmlformats.org/officeDocument/2006/relationships/chart" Target="../charts/chart111.xml"/><Relationship Id="rId10" Type="http://schemas.openxmlformats.org/officeDocument/2006/relationships/slide" Target="slide3.xml"/></Relationships>
</file>

<file path=ppt/slides/_rels/slide51.xml.rels><?xml version="1.0" encoding="UTF-8" standalone="yes"?>
<Relationships xmlns="http://schemas.openxmlformats.org/package/2006/relationships"><Relationship Id="rId9" Type="http://schemas.openxmlformats.org/officeDocument/2006/relationships/image" Target="../media/image252.jpeg"/><Relationship Id="rId20" Type="http://schemas.openxmlformats.org/officeDocument/2006/relationships/chart" Target="../charts/chart112.xml"/><Relationship Id="rId21" Type="http://schemas.openxmlformats.org/officeDocument/2006/relationships/slide" Target="slide3.xml"/><Relationship Id="rId22" Type="http://schemas.openxmlformats.org/officeDocument/2006/relationships/slide" Target="slide5.xml"/><Relationship Id="rId23" Type="http://schemas.openxmlformats.org/officeDocument/2006/relationships/slide" Target="slide10.xml"/><Relationship Id="rId24" Type="http://schemas.openxmlformats.org/officeDocument/2006/relationships/slide" Target="slide28.xml"/><Relationship Id="rId25" Type="http://schemas.openxmlformats.org/officeDocument/2006/relationships/slide" Target="slide29.xml"/><Relationship Id="rId26" Type="http://schemas.openxmlformats.org/officeDocument/2006/relationships/slide" Target="slide35.xml"/><Relationship Id="rId27" Type="http://schemas.openxmlformats.org/officeDocument/2006/relationships/slide" Target="slide8.xml"/><Relationship Id="rId28" Type="http://schemas.openxmlformats.org/officeDocument/2006/relationships/slide" Target="slide123.xml"/><Relationship Id="rId10" Type="http://schemas.openxmlformats.org/officeDocument/2006/relationships/image" Target="../media/image253.png"/><Relationship Id="rId11" Type="http://schemas.openxmlformats.org/officeDocument/2006/relationships/image" Target="../media/image254.png"/><Relationship Id="rId12" Type="http://schemas.openxmlformats.org/officeDocument/2006/relationships/image" Target="../media/image255.jpeg"/><Relationship Id="rId13" Type="http://schemas.openxmlformats.org/officeDocument/2006/relationships/image" Target="../media/image256.jpeg"/><Relationship Id="rId14" Type="http://schemas.openxmlformats.org/officeDocument/2006/relationships/image" Target="../media/image257.png"/><Relationship Id="rId15" Type="http://schemas.openxmlformats.org/officeDocument/2006/relationships/image" Target="../media/image258.png"/><Relationship Id="rId16" Type="http://schemas.openxmlformats.org/officeDocument/2006/relationships/image" Target="../media/image259.jpeg"/><Relationship Id="rId17" Type="http://schemas.openxmlformats.org/officeDocument/2006/relationships/image" Target="../media/image260.jpeg"/><Relationship Id="rId18" Type="http://schemas.openxmlformats.org/officeDocument/2006/relationships/slide" Target="slide2.xml"/><Relationship Id="rId19" Type="http://schemas.openxmlformats.org/officeDocument/2006/relationships/slide" Target="slide46.xml"/><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198.png"/><Relationship Id="rId4" Type="http://schemas.openxmlformats.org/officeDocument/2006/relationships/image" Target="../media/image64.jpeg"/><Relationship Id="rId5" Type="http://schemas.openxmlformats.org/officeDocument/2006/relationships/image" Target="../media/image249.jpeg"/><Relationship Id="rId6" Type="http://schemas.openxmlformats.org/officeDocument/2006/relationships/image" Target="../media/image250.jpeg"/><Relationship Id="rId7" Type="http://schemas.openxmlformats.org/officeDocument/2006/relationships/image" Target="../media/image251.jpeg"/><Relationship Id="rId8" Type="http://schemas.openxmlformats.org/officeDocument/2006/relationships/hyperlink" Target="http://youtu.be/mrybtMKRcmE" TargetMode="External"/></Relationships>
</file>

<file path=ppt/slides/_rels/slide52.xml.rels><?xml version="1.0" encoding="UTF-8" standalone="yes"?>
<Relationships xmlns="http://schemas.openxmlformats.org/package/2006/relationships"><Relationship Id="rId11" Type="http://schemas.openxmlformats.org/officeDocument/2006/relationships/slide" Target="slide5.xml"/><Relationship Id="rId12" Type="http://schemas.openxmlformats.org/officeDocument/2006/relationships/slide" Target="slide10.xml"/><Relationship Id="rId13" Type="http://schemas.openxmlformats.org/officeDocument/2006/relationships/slide" Target="slide28.xml"/><Relationship Id="rId14" Type="http://schemas.openxmlformats.org/officeDocument/2006/relationships/slide" Target="slide29.xml"/><Relationship Id="rId15" Type="http://schemas.openxmlformats.org/officeDocument/2006/relationships/slide" Target="slide35.xml"/><Relationship Id="rId16" Type="http://schemas.openxmlformats.org/officeDocument/2006/relationships/slide" Target="slide8.xml"/><Relationship Id="rId17" Type="http://schemas.openxmlformats.org/officeDocument/2006/relationships/slide" Target="slide123.xml"/><Relationship Id="rId1" Type="http://schemas.openxmlformats.org/officeDocument/2006/relationships/slideLayout" Target="../slideLayouts/slideLayout2.xml"/><Relationship Id="rId2" Type="http://schemas.openxmlformats.org/officeDocument/2006/relationships/image" Target="../media/image198.png"/><Relationship Id="rId3" Type="http://schemas.openxmlformats.org/officeDocument/2006/relationships/image" Target="../media/image101.png"/><Relationship Id="rId4" Type="http://schemas.openxmlformats.org/officeDocument/2006/relationships/image" Target="../media/image261.png"/><Relationship Id="rId5" Type="http://schemas.openxmlformats.org/officeDocument/2006/relationships/image" Target="../media/image262.png"/><Relationship Id="rId6" Type="http://schemas.openxmlformats.org/officeDocument/2006/relationships/image" Target="../media/image263.png"/><Relationship Id="rId7" Type="http://schemas.openxmlformats.org/officeDocument/2006/relationships/chart" Target="../charts/chart113.xml"/><Relationship Id="rId8" Type="http://schemas.openxmlformats.org/officeDocument/2006/relationships/slide" Target="slide2.xml"/><Relationship Id="rId9" Type="http://schemas.openxmlformats.org/officeDocument/2006/relationships/slide" Target="slide46.xml"/><Relationship Id="rId10" Type="http://schemas.openxmlformats.org/officeDocument/2006/relationships/slide" Target="slide3.xml"/></Relationships>
</file>

<file path=ppt/slides/_rels/slide53.xml.rels><?xml version="1.0" encoding="UTF-8" standalone="yes"?>
<Relationships xmlns="http://schemas.openxmlformats.org/package/2006/relationships"><Relationship Id="rId9" Type="http://schemas.openxmlformats.org/officeDocument/2006/relationships/image" Target="../media/image265.jpeg"/><Relationship Id="rId20" Type="http://schemas.openxmlformats.org/officeDocument/2006/relationships/slide" Target="slide10.xml"/><Relationship Id="rId21" Type="http://schemas.openxmlformats.org/officeDocument/2006/relationships/slide" Target="slide28.xml"/><Relationship Id="rId22" Type="http://schemas.openxmlformats.org/officeDocument/2006/relationships/slide" Target="slide29.xml"/><Relationship Id="rId23" Type="http://schemas.openxmlformats.org/officeDocument/2006/relationships/slide" Target="slide35.xml"/><Relationship Id="rId24" Type="http://schemas.openxmlformats.org/officeDocument/2006/relationships/slide" Target="slide8.xml"/><Relationship Id="rId25" Type="http://schemas.openxmlformats.org/officeDocument/2006/relationships/slide" Target="slide123.xml"/><Relationship Id="rId10" Type="http://schemas.openxmlformats.org/officeDocument/2006/relationships/image" Target="../media/image266.jpeg"/><Relationship Id="rId11" Type="http://schemas.openxmlformats.org/officeDocument/2006/relationships/image" Target="../media/image267.png"/><Relationship Id="rId12" Type="http://schemas.openxmlformats.org/officeDocument/2006/relationships/image" Target="../media/image268.png"/><Relationship Id="rId13" Type="http://schemas.openxmlformats.org/officeDocument/2006/relationships/hyperlink" Target="http://youtu.be/uvSdULYbnxM" TargetMode="External"/><Relationship Id="rId14" Type="http://schemas.openxmlformats.org/officeDocument/2006/relationships/image" Target="../media/image269.png"/><Relationship Id="rId15" Type="http://schemas.openxmlformats.org/officeDocument/2006/relationships/image" Target="../media/image124.png"/><Relationship Id="rId16" Type="http://schemas.openxmlformats.org/officeDocument/2006/relationships/slide" Target="slide2.xml"/><Relationship Id="rId17" Type="http://schemas.openxmlformats.org/officeDocument/2006/relationships/slide" Target="slide46.xml"/><Relationship Id="rId18" Type="http://schemas.openxmlformats.org/officeDocument/2006/relationships/slide" Target="slide3.xml"/><Relationship Id="rId19" Type="http://schemas.openxmlformats.org/officeDocument/2006/relationships/slide" Target="slide5.xml"/><Relationship Id="rId1" Type="http://schemas.openxmlformats.org/officeDocument/2006/relationships/vmlDrawing" Target="../drawings/vmlDrawing18.vml"/><Relationship Id="rId2" Type="http://schemas.openxmlformats.org/officeDocument/2006/relationships/tags" Target="../tags/tag30.xml"/><Relationship Id="rId3" Type="http://schemas.openxmlformats.org/officeDocument/2006/relationships/slideLayout" Target="../slideLayouts/slideLayout2.xml"/><Relationship Id="rId4" Type="http://schemas.openxmlformats.org/officeDocument/2006/relationships/oleObject" Target="../embeddings/oleObject18.bin"/><Relationship Id="rId5" Type="http://schemas.openxmlformats.org/officeDocument/2006/relationships/image" Target="../media/image7.emf"/><Relationship Id="rId6" Type="http://schemas.openxmlformats.org/officeDocument/2006/relationships/chart" Target="../charts/chart114.xml"/><Relationship Id="rId7" Type="http://schemas.openxmlformats.org/officeDocument/2006/relationships/image" Target="../media/image198.png"/><Relationship Id="rId8" Type="http://schemas.openxmlformats.org/officeDocument/2006/relationships/image" Target="../media/image264.jpeg"/></Relationships>
</file>

<file path=ppt/slides/_rels/slide54.xml.rels><?xml version="1.0" encoding="UTF-8" standalone="yes"?>
<Relationships xmlns="http://schemas.openxmlformats.org/package/2006/relationships"><Relationship Id="rId9" Type="http://schemas.openxmlformats.org/officeDocument/2006/relationships/hyperlink" Target="https://www.youtube.com/watch?v=1mjxx4wFL6s&amp;list=UUk-7OdOkl4BTv9_1ljV0ETw" TargetMode="External"/><Relationship Id="rId20" Type="http://schemas.openxmlformats.org/officeDocument/2006/relationships/slide" Target="slide2.xml"/><Relationship Id="rId21" Type="http://schemas.openxmlformats.org/officeDocument/2006/relationships/slide" Target="slide3.xml"/><Relationship Id="rId22" Type="http://schemas.openxmlformats.org/officeDocument/2006/relationships/slide" Target="slide5.xml"/><Relationship Id="rId23" Type="http://schemas.openxmlformats.org/officeDocument/2006/relationships/slide" Target="slide10.xml"/><Relationship Id="rId24" Type="http://schemas.openxmlformats.org/officeDocument/2006/relationships/slide" Target="slide28.xml"/><Relationship Id="rId25" Type="http://schemas.openxmlformats.org/officeDocument/2006/relationships/slide" Target="slide29.xml"/><Relationship Id="rId26" Type="http://schemas.openxmlformats.org/officeDocument/2006/relationships/slide" Target="slide35.xml"/><Relationship Id="rId27" Type="http://schemas.openxmlformats.org/officeDocument/2006/relationships/slide" Target="slide8.xml"/><Relationship Id="rId28" Type="http://schemas.openxmlformats.org/officeDocument/2006/relationships/slide" Target="slide123.xml"/><Relationship Id="rId29" Type="http://schemas.openxmlformats.org/officeDocument/2006/relationships/image" Target="../media/image282.png"/><Relationship Id="rId10" Type="http://schemas.openxmlformats.org/officeDocument/2006/relationships/image" Target="../media/image272.png"/><Relationship Id="rId11" Type="http://schemas.openxmlformats.org/officeDocument/2006/relationships/image" Target="../media/image273.png"/><Relationship Id="rId12" Type="http://schemas.openxmlformats.org/officeDocument/2006/relationships/image" Target="../media/image274.jpeg"/><Relationship Id="rId13" Type="http://schemas.openxmlformats.org/officeDocument/2006/relationships/image" Target="../media/image275.jpeg"/><Relationship Id="rId14" Type="http://schemas.openxmlformats.org/officeDocument/2006/relationships/image" Target="../media/image276.jpeg"/><Relationship Id="rId15" Type="http://schemas.openxmlformats.org/officeDocument/2006/relationships/image" Target="../media/image277.png"/><Relationship Id="rId16" Type="http://schemas.openxmlformats.org/officeDocument/2006/relationships/image" Target="../media/image278.png"/><Relationship Id="rId17" Type="http://schemas.openxmlformats.org/officeDocument/2006/relationships/image" Target="../media/image279.png"/><Relationship Id="rId18" Type="http://schemas.openxmlformats.org/officeDocument/2006/relationships/image" Target="../media/image280.png"/><Relationship Id="rId19" Type="http://schemas.openxmlformats.org/officeDocument/2006/relationships/image" Target="../media/image281.png"/><Relationship Id="rId1" Type="http://schemas.openxmlformats.org/officeDocument/2006/relationships/vmlDrawing" Target="../drawings/vmlDrawing19.vml"/><Relationship Id="rId2" Type="http://schemas.openxmlformats.org/officeDocument/2006/relationships/tags" Target="../tags/tag31.xml"/><Relationship Id="rId3" Type="http://schemas.openxmlformats.org/officeDocument/2006/relationships/slideLayout" Target="../slideLayouts/slideLayout2.xml"/><Relationship Id="rId4" Type="http://schemas.openxmlformats.org/officeDocument/2006/relationships/oleObject" Target="../embeddings/oleObject19.bin"/><Relationship Id="rId5" Type="http://schemas.openxmlformats.org/officeDocument/2006/relationships/image" Target="../media/image7.emf"/><Relationship Id="rId6" Type="http://schemas.openxmlformats.org/officeDocument/2006/relationships/image" Target="../media/image270.jpeg"/><Relationship Id="rId7" Type="http://schemas.openxmlformats.org/officeDocument/2006/relationships/hyperlink" Target="http://youtu.be/NJWxNdEfb5Q" TargetMode="External"/><Relationship Id="rId8" Type="http://schemas.openxmlformats.org/officeDocument/2006/relationships/image" Target="../media/image271.jpeg"/></Relationships>
</file>

<file path=ppt/slides/_rels/slide55.xml.rels><?xml version="1.0" encoding="UTF-8" standalone="yes"?>
<Relationships xmlns="http://schemas.openxmlformats.org/package/2006/relationships"><Relationship Id="rId9" Type="http://schemas.openxmlformats.org/officeDocument/2006/relationships/image" Target="../media/image160.emf"/><Relationship Id="rId20" Type="http://schemas.openxmlformats.org/officeDocument/2006/relationships/slide" Target="slide29.xml"/><Relationship Id="rId21" Type="http://schemas.openxmlformats.org/officeDocument/2006/relationships/slide" Target="slide35.xml"/><Relationship Id="rId22" Type="http://schemas.openxmlformats.org/officeDocument/2006/relationships/slide" Target="slide8.xml"/><Relationship Id="rId23" Type="http://schemas.openxmlformats.org/officeDocument/2006/relationships/slide" Target="slide123.xml"/><Relationship Id="rId10" Type="http://schemas.openxmlformats.org/officeDocument/2006/relationships/image" Target="../media/image283.jpeg"/><Relationship Id="rId11" Type="http://schemas.openxmlformats.org/officeDocument/2006/relationships/hyperlink" Target="http://youtu.be/XkYAxGt-aUs" TargetMode="External"/><Relationship Id="rId12" Type="http://schemas.openxmlformats.org/officeDocument/2006/relationships/image" Target="../media/image284.jpeg"/><Relationship Id="rId13" Type="http://schemas.openxmlformats.org/officeDocument/2006/relationships/image" Target="../media/image285.jpeg"/><Relationship Id="rId14" Type="http://schemas.openxmlformats.org/officeDocument/2006/relationships/image" Target="../media/image286.png"/><Relationship Id="rId15" Type="http://schemas.openxmlformats.org/officeDocument/2006/relationships/slide" Target="slide2.xml"/><Relationship Id="rId16" Type="http://schemas.openxmlformats.org/officeDocument/2006/relationships/slide" Target="slide3.xml"/><Relationship Id="rId17" Type="http://schemas.openxmlformats.org/officeDocument/2006/relationships/slide" Target="slide5.xml"/><Relationship Id="rId18" Type="http://schemas.openxmlformats.org/officeDocument/2006/relationships/slide" Target="slide10.xml"/><Relationship Id="rId19" Type="http://schemas.openxmlformats.org/officeDocument/2006/relationships/slide" Target="slide28.xml"/><Relationship Id="rId1" Type="http://schemas.openxmlformats.org/officeDocument/2006/relationships/vmlDrawing" Target="../drawings/vmlDrawing20.vml"/><Relationship Id="rId2" Type="http://schemas.openxmlformats.org/officeDocument/2006/relationships/tags" Target="../tags/tag32.xml"/><Relationship Id="rId3" Type="http://schemas.openxmlformats.org/officeDocument/2006/relationships/slideLayout" Target="../slideLayouts/slideLayout2.xml"/><Relationship Id="rId4" Type="http://schemas.openxmlformats.org/officeDocument/2006/relationships/oleObject" Target="../embeddings/oleObject20.bin"/><Relationship Id="rId5" Type="http://schemas.openxmlformats.org/officeDocument/2006/relationships/image" Target="../media/image7.emf"/><Relationship Id="rId6" Type="http://schemas.openxmlformats.org/officeDocument/2006/relationships/image" Target="../media/image155.png"/><Relationship Id="rId7" Type="http://schemas.openxmlformats.org/officeDocument/2006/relationships/image" Target="../media/image156.emf"/><Relationship Id="rId8" Type="http://schemas.openxmlformats.org/officeDocument/2006/relationships/hyperlink" Target="http://hshtags.com/tags/v/worldcup" TargetMode="External"/></Relationships>
</file>

<file path=ppt/slides/_rels/slide56.xml.rels><?xml version="1.0" encoding="UTF-8" standalone="yes"?>
<Relationships xmlns="http://schemas.openxmlformats.org/package/2006/relationships"><Relationship Id="rId9" Type="http://schemas.openxmlformats.org/officeDocument/2006/relationships/image" Target="../media/image292.png"/><Relationship Id="rId20" Type="http://schemas.openxmlformats.org/officeDocument/2006/relationships/slide" Target="slide29.xml"/><Relationship Id="rId21" Type="http://schemas.openxmlformats.org/officeDocument/2006/relationships/slide" Target="slide35.xml"/><Relationship Id="rId22" Type="http://schemas.openxmlformats.org/officeDocument/2006/relationships/slide" Target="slide8.xml"/><Relationship Id="rId23" Type="http://schemas.openxmlformats.org/officeDocument/2006/relationships/slide" Target="slide123.xml"/><Relationship Id="rId10" Type="http://schemas.openxmlformats.org/officeDocument/2006/relationships/image" Target="../media/image293.png"/><Relationship Id="rId11" Type="http://schemas.openxmlformats.org/officeDocument/2006/relationships/image" Target="../media/image294.png"/><Relationship Id="rId12" Type="http://schemas.openxmlformats.org/officeDocument/2006/relationships/image" Target="../media/image295.png"/><Relationship Id="rId13" Type="http://schemas.openxmlformats.org/officeDocument/2006/relationships/image" Target="../media/image296.png"/><Relationship Id="rId14" Type="http://schemas.openxmlformats.org/officeDocument/2006/relationships/slide" Target="slide2.xml"/><Relationship Id="rId15" Type="http://schemas.openxmlformats.org/officeDocument/2006/relationships/image" Target="../media/image169.png"/><Relationship Id="rId16" Type="http://schemas.openxmlformats.org/officeDocument/2006/relationships/slide" Target="slide3.xml"/><Relationship Id="rId17" Type="http://schemas.openxmlformats.org/officeDocument/2006/relationships/slide" Target="slide5.xml"/><Relationship Id="rId18" Type="http://schemas.openxmlformats.org/officeDocument/2006/relationships/slide" Target="slide10.xml"/><Relationship Id="rId19" Type="http://schemas.openxmlformats.org/officeDocument/2006/relationships/slide" Target="slide28.xml"/><Relationship Id="rId1" Type="http://schemas.openxmlformats.org/officeDocument/2006/relationships/tags" Target="../tags/tag33.xml"/><Relationship Id="rId2" Type="http://schemas.openxmlformats.org/officeDocument/2006/relationships/slideLayout" Target="../slideLayouts/slideLayout2.xml"/><Relationship Id="rId3" Type="http://schemas.openxmlformats.org/officeDocument/2006/relationships/notesSlide" Target="../notesSlides/notesSlide6.xml"/><Relationship Id="rId4" Type="http://schemas.openxmlformats.org/officeDocument/2006/relationships/image" Target="../media/image287.png"/><Relationship Id="rId5" Type="http://schemas.openxmlformats.org/officeDocument/2006/relationships/image" Target="../media/image288.jpeg"/><Relationship Id="rId6" Type="http://schemas.openxmlformats.org/officeDocument/2006/relationships/image" Target="../media/image289.jpeg"/><Relationship Id="rId7" Type="http://schemas.openxmlformats.org/officeDocument/2006/relationships/image" Target="../media/image290.jpeg"/><Relationship Id="rId8" Type="http://schemas.openxmlformats.org/officeDocument/2006/relationships/image" Target="../media/image291.jpeg"/></Relationships>
</file>

<file path=ppt/slides/_rels/slide57.xml.rels><?xml version="1.0" encoding="UTF-8" standalone="yes"?>
<Relationships xmlns="http://schemas.openxmlformats.org/package/2006/relationships"><Relationship Id="rId9" Type="http://schemas.openxmlformats.org/officeDocument/2006/relationships/slide" Target="slide36.xml"/><Relationship Id="rId20" Type="http://schemas.openxmlformats.org/officeDocument/2006/relationships/slide" Target="slide35.xml"/><Relationship Id="rId21" Type="http://schemas.openxmlformats.org/officeDocument/2006/relationships/slide" Target="slide8.xml"/><Relationship Id="rId10" Type="http://schemas.openxmlformats.org/officeDocument/2006/relationships/image" Target="../media/image142.png"/><Relationship Id="rId11" Type="http://schemas.openxmlformats.org/officeDocument/2006/relationships/slide" Target="slide102.xml"/><Relationship Id="rId12" Type="http://schemas.openxmlformats.org/officeDocument/2006/relationships/slide" Target="slide81.xml"/><Relationship Id="rId13" Type="http://schemas.openxmlformats.org/officeDocument/2006/relationships/slide" Target="slide58.xml"/><Relationship Id="rId14" Type="http://schemas.openxmlformats.org/officeDocument/2006/relationships/slide" Target="slide123.xml"/><Relationship Id="rId15" Type="http://schemas.openxmlformats.org/officeDocument/2006/relationships/slide" Target="slide3.xml"/><Relationship Id="rId16" Type="http://schemas.openxmlformats.org/officeDocument/2006/relationships/slide" Target="slide5.xml"/><Relationship Id="rId17" Type="http://schemas.openxmlformats.org/officeDocument/2006/relationships/slide" Target="slide10.xml"/><Relationship Id="rId18" Type="http://schemas.openxmlformats.org/officeDocument/2006/relationships/slide" Target="slide28.xml"/><Relationship Id="rId19" Type="http://schemas.openxmlformats.org/officeDocument/2006/relationships/slide" Target="slide29.xml"/><Relationship Id="rId1" Type="http://schemas.openxmlformats.org/officeDocument/2006/relationships/vmlDrawing" Target="../drawings/vmlDrawing21.vml"/><Relationship Id="rId2" Type="http://schemas.openxmlformats.org/officeDocument/2006/relationships/tags" Target="../tags/tag34.xml"/><Relationship Id="rId3" Type="http://schemas.openxmlformats.org/officeDocument/2006/relationships/tags" Target="../tags/tag35.xml"/><Relationship Id="rId4" Type="http://schemas.openxmlformats.org/officeDocument/2006/relationships/slideLayout" Target="../slideLayouts/slideLayout2.xml"/><Relationship Id="rId5" Type="http://schemas.openxmlformats.org/officeDocument/2006/relationships/oleObject" Target="../embeddings/oleObject21.bin"/><Relationship Id="rId6" Type="http://schemas.openxmlformats.org/officeDocument/2006/relationships/image" Target="../media/image1.emf"/><Relationship Id="rId7" Type="http://schemas.openxmlformats.org/officeDocument/2006/relationships/slide" Target="slide2.xml"/><Relationship Id="rId8" Type="http://schemas.openxmlformats.org/officeDocument/2006/relationships/image" Target="../media/image141.png"/></Relationships>
</file>

<file path=ppt/slides/_rels/slide58.xml.rels><?xml version="1.0" encoding="UTF-8" standalone="yes"?>
<Relationships xmlns="http://schemas.openxmlformats.org/package/2006/relationships"><Relationship Id="rId11" Type="http://schemas.openxmlformats.org/officeDocument/2006/relationships/slide" Target="slide8.xml"/><Relationship Id="rId12" Type="http://schemas.openxmlformats.org/officeDocument/2006/relationships/slide" Target="slide123.xml"/><Relationship Id="rId1" Type="http://schemas.openxmlformats.org/officeDocument/2006/relationships/tags" Target="../tags/tag36.xml"/><Relationship Id="rId2" Type="http://schemas.openxmlformats.org/officeDocument/2006/relationships/slideLayout" Target="../slideLayouts/slideLayout2.xml"/><Relationship Id="rId3" Type="http://schemas.openxmlformats.org/officeDocument/2006/relationships/image" Target="../media/image297.png"/><Relationship Id="rId4" Type="http://schemas.openxmlformats.org/officeDocument/2006/relationships/slide" Target="slide2.xml"/><Relationship Id="rId5" Type="http://schemas.openxmlformats.org/officeDocument/2006/relationships/slide" Target="slide3.xml"/><Relationship Id="rId6" Type="http://schemas.openxmlformats.org/officeDocument/2006/relationships/slide" Target="slide5.xml"/><Relationship Id="rId7" Type="http://schemas.openxmlformats.org/officeDocument/2006/relationships/slide" Target="slide10.xml"/><Relationship Id="rId8" Type="http://schemas.openxmlformats.org/officeDocument/2006/relationships/slide" Target="slide28.xml"/><Relationship Id="rId9" Type="http://schemas.openxmlformats.org/officeDocument/2006/relationships/slide" Target="slide29.xml"/><Relationship Id="rId10" Type="http://schemas.openxmlformats.org/officeDocument/2006/relationships/slide" Target="slide35.xml"/></Relationships>
</file>

<file path=ppt/slides/_rels/slide59.xml.rels><?xml version="1.0" encoding="UTF-8" standalone="yes"?>
<Relationships xmlns="http://schemas.openxmlformats.org/package/2006/relationships"><Relationship Id="rId9" Type="http://schemas.openxmlformats.org/officeDocument/2006/relationships/slide" Target="slide35.xml"/><Relationship Id="rId20" Type="http://schemas.openxmlformats.org/officeDocument/2006/relationships/image" Target="../media/image301.png"/><Relationship Id="rId21" Type="http://schemas.openxmlformats.org/officeDocument/2006/relationships/image" Target="../media/image302.png"/><Relationship Id="rId22" Type="http://schemas.openxmlformats.org/officeDocument/2006/relationships/image" Target="../media/image77.png"/><Relationship Id="rId23" Type="http://schemas.openxmlformats.org/officeDocument/2006/relationships/image" Target="../media/image303.png"/><Relationship Id="rId24" Type="http://schemas.openxmlformats.org/officeDocument/2006/relationships/image" Target="../media/image304.png"/><Relationship Id="rId25" Type="http://schemas.openxmlformats.org/officeDocument/2006/relationships/image" Target="../media/image305.png"/><Relationship Id="rId26" Type="http://schemas.openxmlformats.org/officeDocument/2006/relationships/image" Target="../media/image306.png"/><Relationship Id="rId27" Type="http://schemas.openxmlformats.org/officeDocument/2006/relationships/image" Target="../media/image36.emf"/><Relationship Id="rId28" Type="http://schemas.openxmlformats.org/officeDocument/2006/relationships/image" Target="../media/image37.emf"/><Relationship Id="rId29" Type="http://schemas.openxmlformats.org/officeDocument/2006/relationships/image" Target="../media/image38.emf"/><Relationship Id="rId30" Type="http://schemas.openxmlformats.org/officeDocument/2006/relationships/image" Target="../media/image39.emf"/><Relationship Id="rId31" Type="http://schemas.openxmlformats.org/officeDocument/2006/relationships/chart" Target="../charts/chart115.xml"/><Relationship Id="rId32" Type="http://schemas.openxmlformats.org/officeDocument/2006/relationships/chart" Target="../charts/chart116.xml"/><Relationship Id="rId10" Type="http://schemas.openxmlformats.org/officeDocument/2006/relationships/slide" Target="slide8.xml"/><Relationship Id="rId11" Type="http://schemas.openxmlformats.org/officeDocument/2006/relationships/slide" Target="slide123.xml"/><Relationship Id="rId12" Type="http://schemas.openxmlformats.org/officeDocument/2006/relationships/oleObject" Target="../embeddings/oleObject22.bin"/><Relationship Id="rId13" Type="http://schemas.openxmlformats.org/officeDocument/2006/relationships/image" Target="../media/image298.png"/><Relationship Id="rId14" Type="http://schemas.openxmlformats.org/officeDocument/2006/relationships/oleObject" Target="../embeddings/oleObject23.bin"/><Relationship Id="rId15" Type="http://schemas.openxmlformats.org/officeDocument/2006/relationships/image" Target="../media/image299.png"/><Relationship Id="rId16" Type="http://schemas.openxmlformats.org/officeDocument/2006/relationships/oleObject" Target="../embeddings/oleObject24.bin"/><Relationship Id="rId17" Type="http://schemas.openxmlformats.org/officeDocument/2006/relationships/image" Target="../media/image300.png"/><Relationship Id="rId18" Type="http://schemas.openxmlformats.org/officeDocument/2006/relationships/image" Target="../media/image42.png"/><Relationship Id="rId19" Type="http://schemas.openxmlformats.org/officeDocument/2006/relationships/oleObject" Target="../embeddings/Hoja_de_Microsoft_Excel_97_-_20041.xls"/><Relationship Id="rId1" Type="http://schemas.openxmlformats.org/officeDocument/2006/relationships/vmlDrawing" Target="../drawings/vmlDrawing22.vml"/><Relationship Id="rId2" Type="http://schemas.openxmlformats.org/officeDocument/2006/relationships/slideLayout" Target="../slideLayouts/slideLayout2.xml"/><Relationship Id="rId3" Type="http://schemas.openxmlformats.org/officeDocument/2006/relationships/slide" Target="slide2.xml"/><Relationship Id="rId4" Type="http://schemas.openxmlformats.org/officeDocument/2006/relationships/slide" Target="slide3.xml"/><Relationship Id="rId5" Type="http://schemas.openxmlformats.org/officeDocument/2006/relationships/slide" Target="slide5.xml"/><Relationship Id="rId6" Type="http://schemas.openxmlformats.org/officeDocument/2006/relationships/slide" Target="slide10.xml"/><Relationship Id="rId7" Type="http://schemas.openxmlformats.org/officeDocument/2006/relationships/slide" Target="slide28.xml"/><Relationship Id="rId8" Type="http://schemas.openxmlformats.org/officeDocument/2006/relationships/slide" Target="slide29.xml"/></Relationships>
</file>

<file path=ppt/slides/_rels/slide6.xml.rels><?xml version="1.0" encoding="UTF-8" standalone="yes"?>
<Relationships xmlns="http://schemas.openxmlformats.org/package/2006/relationships"><Relationship Id="rId11" Type="http://schemas.openxmlformats.org/officeDocument/2006/relationships/image" Target="../media/image27.jpeg"/><Relationship Id="rId12" Type="http://schemas.openxmlformats.org/officeDocument/2006/relationships/slide" Target="slide3.xml"/><Relationship Id="rId13" Type="http://schemas.openxmlformats.org/officeDocument/2006/relationships/slide" Target="slide5.xml"/><Relationship Id="rId14" Type="http://schemas.openxmlformats.org/officeDocument/2006/relationships/slide" Target="slide10.xml"/><Relationship Id="rId15" Type="http://schemas.openxmlformats.org/officeDocument/2006/relationships/slide" Target="slide28.xml"/><Relationship Id="rId16" Type="http://schemas.openxmlformats.org/officeDocument/2006/relationships/slide" Target="slide29.xml"/><Relationship Id="rId17" Type="http://schemas.openxmlformats.org/officeDocument/2006/relationships/slide" Target="slide35.xml"/><Relationship Id="rId18" Type="http://schemas.openxmlformats.org/officeDocument/2006/relationships/slide" Target="slide8.xml"/><Relationship Id="rId19" Type="http://schemas.openxmlformats.org/officeDocument/2006/relationships/slide" Target="slide123.xml"/><Relationship Id="rId1" Type="http://schemas.openxmlformats.org/officeDocument/2006/relationships/vmlDrawing" Target="../drawings/vmlDrawing7.vml"/><Relationship Id="rId2" Type="http://schemas.openxmlformats.org/officeDocument/2006/relationships/tags" Target="../tags/tag12.xml"/><Relationship Id="rId3" Type="http://schemas.openxmlformats.org/officeDocument/2006/relationships/tags" Target="../tags/tag13.xml"/><Relationship Id="rId4" Type="http://schemas.openxmlformats.org/officeDocument/2006/relationships/slideLayout" Target="../slideLayouts/slideLayout2.xml"/><Relationship Id="rId5" Type="http://schemas.openxmlformats.org/officeDocument/2006/relationships/oleObject" Target="../embeddings/oleObject7.bin"/><Relationship Id="rId6" Type="http://schemas.openxmlformats.org/officeDocument/2006/relationships/image" Target="../media/image1.emf"/><Relationship Id="rId7" Type="http://schemas.openxmlformats.org/officeDocument/2006/relationships/image" Target="../media/image5.png"/><Relationship Id="rId8" Type="http://schemas.openxmlformats.org/officeDocument/2006/relationships/slide" Target="slide2.xml"/><Relationship Id="rId9" Type="http://schemas.openxmlformats.org/officeDocument/2006/relationships/slide" Target="slide7.xml"/><Relationship Id="rId10" Type="http://schemas.openxmlformats.org/officeDocument/2006/relationships/image" Target="../media/image26.jpeg"/></Relationships>
</file>

<file path=ppt/slides/_rels/slide60.xml.rels><?xml version="1.0" encoding="UTF-8" standalone="yes"?>
<Relationships xmlns="http://schemas.openxmlformats.org/package/2006/relationships"><Relationship Id="rId13" Type="http://schemas.openxmlformats.org/officeDocument/2006/relationships/slide" Target="slide29.xml"/><Relationship Id="rId14" Type="http://schemas.openxmlformats.org/officeDocument/2006/relationships/slide" Target="slide35.xml"/><Relationship Id="rId15" Type="http://schemas.openxmlformats.org/officeDocument/2006/relationships/slide" Target="slide8.xml"/><Relationship Id="rId16" Type="http://schemas.openxmlformats.org/officeDocument/2006/relationships/slide" Target="slide123.xml"/><Relationship Id="rId17" Type="http://schemas.openxmlformats.org/officeDocument/2006/relationships/oleObject" Target="../embeddings/oleObject26.bin"/><Relationship Id="rId18" Type="http://schemas.openxmlformats.org/officeDocument/2006/relationships/image" Target="../media/image307.png"/><Relationship Id="rId19" Type="http://schemas.openxmlformats.org/officeDocument/2006/relationships/oleObject" Target="../embeddings/oleObject27.bin"/><Relationship Id="rId63" Type="http://schemas.openxmlformats.org/officeDocument/2006/relationships/oleObject" Target="../embeddings/Hoja_de_Microsoft_Excel_97_-_20042.xls"/><Relationship Id="rId64" Type="http://schemas.openxmlformats.org/officeDocument/2006/relationships/image" Target="../media/image322.png"/><Relationship Id="rId65" Type="http://schemas.openxmlformats.org/officeDocument/2006/relationships/image" Target="../media/image55.png"/><Relationship Id="rId50" Type="http://schemas.openxmlformats.org/officeDocument/2006/relationships/image" Target="../media/image326.png"/><Relationship Id="rId51" Type="http://schemas.openxmlformats.org/officeDocument/2006/relationships/image" Target="../media/image327.png"/><Relationship Id="rId52" Type="http://schemas.openxmlformats.org/officeDocument/2006/relationships/image" Target="../media/image328.png"/><Relationship Id="rId53" Type="http://schemas.openxmlformats.org/officeDocument/2006/relationships/image" Target="../media/image61.png"/><Relationship Id="rId54" Type="http://schemas.openxmlformats.org/officeDocument/2006/relationships/image" Target="../media/image62.emf"/><Relationship Id="rId55" Type="http://schemas.openxmlformats.org/officeDocument/2006/relationships/oleObject" Target="../embeddings/oleObject37.bin"/><Relationship Id="rId56" Type="http://schemas.openxmlformats.org/officeDocument/2006/relationships/image" Target="../media/image318.png"/><Relationship Id="rId57" Type="http://schemas.openxmlformats.org/officeDocument/2006/relationships/oleObject" Target="../embeddings/oleObject38.bin"/><Relationship Id="rId58" Type="http://schemas.openxmlformats.org/officeDocument/2006/relationships/image" Target="../media/image319.png"/><Relationship Id="rId59" Type="http://schemas.openxmlformats.org/officeDocument/2006/relationships/oleObject" Target="../embeddings/oleObject39.bin"/><Relationship Id="rId40" Type="http://schemas.openxmlformats.org/officeDocument/2006/relationships/image" Target="../media/image323.png"/><Relationship Id="rId41" Type="http://schemas.openxmlformats.org/officeDocument/2006/relationships/oleObject" Target="../embeddings/oleObject34.bin"/><Relationship Id="rId42" Type="http://schemas.openxmlformats.org/officeDocument/2006/relationships/image" Target="../media/image315.png"/><Relationship Id="rId43" Type="http://schemas.openxmlformats.org/officeDocument/2006/relationships/image" Target="../media/image324.png"/><Relationship Id="rId44" Type="http://schemas.openxmlformats.org/officeDocument/2006/relationships/image" Target="../media/image56.png"/><Relationship Id="rId45" Type="http://schemas.openxmlformats.org/officeDocument/2006/relationships/oleObject" Target="../embeddings/oleObject35.bin"/><Relationship Id="rId46" Type="http://schemas.openxmlformats.org/officeDocument/2006/relationships/image" Target="../media/image316.png"/><Relationship Id="rId47" Type="http://schemas.openxmlformats.org/officeDocument/2006/relationships/oleObject" Target="../embeddings/oleObject36.bin"/><Relationship Id="rId48" Type="http://schemas.openxmlformats.org/officeDocument/2006/relationships/image" Target="../media/image317.png"/><Relationship Id="rId49" Type="http://schemas.openxmlformats.org/officeDocument/2006/relationships/image" Target="../media/image325.png"/><Relationship Id="rId1" Type="http://schemas.openxmlformats.org/officeDocument/2006/relationships/vmlDrawing" Target="../drawings/vmlDrawing23.vml"/><Relationship Id="rId2" Type="http://schemas.openxmlformats.org/officeDocument/2006/relationships/tags" Target="../tags/tag37.xml"/><Relationship Id="rId3" Type="http://schemas.openxmlformats.org/officeDocument/2006/relationships/tags" Target="../tags/tag38.xml"/><Relationship Id="rId4" Type="http://schemas.openxmlformats.org/officeDocument/2006/relationships/slideLayout" Target="../slideLayouts/slideLayout2.xml"/><Relationship Id="rId5" Type="http://schemas.openxmlformats.org/officeDocument/2006/relationships/notesSlide" Target="../notesSlides/notesSlide7.xml"/><Relationship Id="rId6" Type="http://schemas.openxmlformats.org/officeDocument/2006/relationships/oleObject" Target="../embeddings/oleObject25.bin"/><Relationship Id="rId7" Type="http://schemas.openxmlformats.org/officeDocument/2006/relationships/image" Target="../media/image1.emf"/><Relationship Id="rId8" Type="http://schemas.openxmlformats.org/officeDocument/2006/relationships/slide" Target="slide2.xml"/><Relationship Id="rId9" Type="http://schemas.openxmlformats.org/officeDocument/2006/relationships/slide" Target="slide3.xml"/><Relationship Id="rId30" Type="http://schemas.openxmlformats.org/officeDocument/2006/relationships/oleObject" Target="../embeddings/oleObject31.bin"/><Relationship Id="rId31" Type="http://schemas.openxmlformats.org/officeDocument/2006/relationships/image" Target="../media/image312.png"/><Relationship Id="rId32" Type="http://schemas.openxmlformats.org/officeDocument/2006/relationships/oleObject" Target="../embeddings/oleObject32.bin"/><Relationship Id="rId33" Type="http://schemas.openxmlformats.org/officeDocument/2006/relationships/image" Target="../media/image313.png"/><Relationship Id="rId34" Type="http://schemas.openxmlformats.org/officeDocument/2006/relationships/image" Target="../media/image42.png"/><Relationship Id="rId35" Type="http://schemas.openxmlformats.org/officeDocument/2006/relationships/oleObject" Target="../embeddings/oleObject33.bin"/><Relationship Id="rId36" Type="http://schemas.openxmlformats.org/officeDocument/2006/relationships/image" Target="../media/image314.png"/><Relationship Id="rId37" Type="http://schemas.openxmlformats.org/officeDocument/2006/relationships/image" Target="../media/image302.png"/><Relationship Id="rId38" Type="http://schemas.openxmlformats.org/officeDocument/2006/relationships/image" Target="../media/image52.png"/><Relationship Id="rId39" Type="http://schemas.openxmlformats.org/officeDocument/2006/relationships/image" Target="../media/image53.png"/><Relationship Id="rId20" Type="http://schemas.openxmlformats.org/officeDocument/2006/relationships/image" Target="../media/image308.png"/><Relationship Id="rId21" Type="http://schemas.openxmlformats.org/officeDocument/2006/relationships/oleObject" Target="../embeddings/oleObject28.bin"/><Relationship Id="rId22" Type="http://schemas.openxmlformats.org/officeDocument/2006/relationships/image" Target="../media/image309.png"/><Relationship Id="rId23" Type="http://schemas.openxmlformats.org/officeDocument/2006/relationships/oleObject" Target="../embeddings/oleObject29.bin"/><Relationship Id="rId24" Type="http://schemas.openxmlformats.org/officeDocument/2006/relationships/image" Target="../media/image310.png"/><Relationship Id="rId25" Type="http://schemas.openxmlformats.org/officeDocument/2006/relationships/oleObject" Target="../embeddings/oleObject30.bin"/><Relationship Id="rId26" Type="http://schemas.openxmlformats.org/officeDocument/2006/relationships/image" Target="../media/image311.png"/><Relationship Id="rId27" Type="http://schemas.openxmlformats.org/officeDocument/2006/relationships/image" Target="../media/image49.png"/><Relationship Id="rId28" Type="http://schemas.openxmlformats.org/officeDocument/2006/relationships/image" Target="../media/image50.emf"/><Relationship Id="rId29" Type="http://schemas.openxmlformats.org/officeDocument/2006/relationships/image" Target="../media/image51.emf"/><Relationship Id="rId60" Type="http://schemas.openxmlformats.org/officeDocument/2006/relationships/image" Target="../media/image320.png"/><Relationship Id="rId61" Type="http://schemas.openxmlformats.org/officeDocument/2006/relationships/oleObject" Target="../embeddings/oleObject40.bin"/><Relationship Id="rId62" Type="http://schemas.openxmlformats.org/officeDocument/2006/relationships/image" Target="../media/image321.png"/><Relationship Id="rId10" Type="http://schemas.openxmlformats.org/officeDocument/2006/relationships/slide" Target="slide5.xml"/><Relationship Id="rId11" Type="http://schemas.openxmlformats.org/officeDocument/2006/relationships/slide" Target="slide10.xml"/><Relationship Id="rId12" Type="http://schemas.openxmlformats.org/officeDocument/2006/relationships/slide" Target="slide28.xml"/></Relationships>
</file>

<file path=ppt/slides/_rels/slide61.xml.rels><?xml version="1.0" encoding="UTF-8" standalone="yes"?>
<Relationships xmlns="http://schemas.openxmlformats.org/package/2006/relationships"><Relationship Id="rId20" Type="http://schemas.openxmlformats.org/officeDocument/2006/relationships/image" Target="../media/image334.jpeg"/><Relationship Id="rId21" Type="http://schemas.openxmlformats.org/officeDocument/2006/relationships/image" Target="../media/image335.jpeg"/><Relationship Id="rId22" Type="http://schemas.openxmlformats.org/officeDocument/2006/relationships/image" Target="../media/image336.jpeg"/><Relationship Id="rId23" Type="http://schemas.openxmlformats.org/officeDocument/2006/relationships/image" Target="../media/image337.jpeg"/><Relationship Id="rId24" Type="http://schemas.openxmlformats.org/officeDocument/2006/relationships/image" Target="../media/image338.jpeg"/><Relationship Id="rId25" Type="http://schemas.openxmlformats.org/officeDocument/2006/relationships/slide" Target="slide2.xml"/><Relationship Id="rId26" Type="http://schemas.openxmlformats.org/officeDocument/2006/relationships/slide" Target="slide3.xml"/><Relationship Id="rId27" Type="http://schemas.openxmlformats.org/officeDocument/2006/relationships/slide" Target="slide5.xml"/><Relationship Id="rId28" Type="http://schemas.openxmlformats.org/officeDocument/2006/relationships/slide" Target="slide10.xml"/><Relationship Id="rId29" Type="http://schemas.openxmlformats.org/officeDocument/2006/relationships/slide" Target="slide28.xml"/><Relationship Id="rId1" Type="http://schemas.openxmlformats.org/officeDocument/2006/relationships/vmlDrawing" Target="../drawings/vmlDrawing24.vml"/><Relationship Id="rId2" Type="http://schemas.openxmlformats.org/officeDocument/2006/relationships/tags" Target="../tags/tag39.xml"/><Relationship Id="rId3" Type="http://schemas.openxmlformats.org/officeDocument/2006/relationships/tags" Target="../tags/tag40.xml"/><Relationship Id="rId4" Type="http://schemas.openxmlformats.org/officeDocument/2006/relationships/slideLayout" Target="../slideLayouts/slideLayout2.xml"/><Relationship Id="rId5" Type="http://schemas.openxmlformats.org/officeDocument/2006/relationships/oleObject" Target="../embeddings/oleObject41.bin"/><Relationship Id="rId30" Type="http://schemas.openxmlformats.org/officeDocument/2006/relationships/slide" Target="slide29.xml"/><Relationship Id="rId31" Type="http://schemas.openxmlformats.org/officeDocument/2006/relationships/slide" Target="slide35.xml"/><Relationship Id="rId32" Type="http://schemas.openxmlformats.org/officeDocument/2006/relationships/slide" Target="slide8.xml"/><Relationship Id="rId9" Type="http://schemas.openxmlformats.org/officeDocument/2006/relationships/image" Target="../media/image329.jpeg"/><Relationship Id="rId6" Type="http://schemas.openxmlformats.org/officeDocument/2006/relationships/image" Target="../media/image1.emf"/><Relationship Id="rId7" Type="http://schemas.openxmlformats.org/officeDocument/2006/relationships/image" Target="../media/image9.emf"/><Relationship Id="rId8" Type="http://schemas.openxmlformats.org/officeDocument/2006/relationships/image" Target="../media/image297.png"/><Relationship Id="rId33" Type="http://schemas.openxmlformats.org/officeDocument/2006/relationships/slide" Target="slide123.xml"/><Relationship Id="rId10" Type="http://schemas.openxmlformats.org/officeDocument/2006/relationships/image" Target="../media/image330.png"/><Relationship Id="rId11" Type="http://schemas.openxmlformats.org/officeDocument/2006/relationships/image" Target="../media/image331.jpeg"/><Relationship Id="rId12" Type="http://schemas.openxmlformats.org/officeDocument/2006/relationships/slide" Target="slide65.xml"/><Relationship Id="rId13" Type="http://schemas.openxmlformats.org/officeDocument/2006/relationships/slide" Target="slide66.xml"/><Relationship Id="rId14" Type="http://schemas.openxmlformats.org/officeDocument/2006/relationships/slide" Target="slide67.xml"/><Relationship Id="rId15" Type="http://schemas.openxmlformats.org/officeDocument/2006/relationships/slide" Target="slide63.xml"/><Relationship Id="rId16" Type="http://schemas.openxmlformats.org/officeDocument/2006/relationships/slide" Target="slide64.xml"/><Relationship Id="rId17" Type="http://schemas.openxmlformats.org/officeDocument/2006/relationships/slide" Target="slide62.xml"/><Relationship Id="rId18" Type="http://schemas.openxmlformats.org/officeDocument/2006/relationships/image" Target="../media/image332.jpeg"/><Relationship Id="rId19" Type="http://schemas.openxmlformats.org/officeDocument/2006/relationships/image" Target="../media/image333.png"/></Relationships>
</file>

<file path=ppt/slides/_rels/slide62.xml.rels><?xml version="1.0" encoding="UTF-8" standalone="yes"?>
<Relationships xmlns="http://schemas.openxmlformats.org/package/2006/relationships"><Relationship Id="rId20" Type="http://schemas.openxmlformats.org/officeDocument/2006/relationships/slide" Target="slide67.xml"/><Relationship Id="rId21" Type="http://schemas.openxmlformats.org/officeDocument/2006/relationships/slide" Target="slide2.xml"/><Relationship Id="rId22" Type="http://schemas.openxmlformats.org/officeDocument/2006/relationships/slide" Target="slide3.xml"/><Relationship Id="rId23" Type="http://schemas.openxmlformats.org/officeDocument/2006/relationships/slide" Target="slide5.xml"/><Relationship Id="rId24" Type="http://schemas.openxmlformats.org/officeDocument/2006/relationships/slide" Target="slide10.xml"/><Relationship Id="rId25" Type="http://schemas.openxmlformats.org/officeDocument/2006/relationships/slide" Target="slide28.xml"/><Relationship Id="rId26" Type="http://schemas.openxmlformats.org/officeDocument/2006/relationships/slide" Target="slide29.xml"/><Relationship Id="rId27" Type="http://schemas.openxmlformats.org/officeDocument/2006/relationships/slide" Target="slide35.xml"/><Relationship Id="rId28" Type="http://schemas.openxmlformats.org/officeDocument/2006/relationships/slide" Target="slide8.xml"/><Relationship Id="rId29" Type="http://schemas.openxmlformats.org/officeDocument/2006/relationships/slide" Target="slide123.xml"/><Relationship Id="rId1" Type="http://schemas.openxmlformats.org/officeDocument/2006/relationships/vmlDrawing" Target="../drawings/vmlDrawing25.vml"/><Relationship Id="rId2" Type="http://schemas.openxmlformats.org/officeDocument/2006/relationships/tags" Target="../tags/tag41.xml"/><Relationship Id="rId3" Type="http://schemas.openxmlformats.org/officeDocument/2006/relationships/tags" Target="../tags/tag42.xml"/><Relationship Id="rId4" Type="http://schemas.openxmlformats.org/officeDocument/2006/relationships/slideLayout" Target="../slideLayouts/slideLayout2.xml"/><Relationship Id="rId5" Type="http://schemas.openxmlformats.org/officeDocument/2006/relationships/oleObject" Target="../embeddings/oleObject42.bin"/><Relationship Id="rId30" Type="http://schemas.openxmlformats.org/officeDocument/2006/relationships/slide" Target="slide61.xml"/><Relationship Id="rId31" Type="http://schemas.openxmlformats.org/officeDocument/2006/relationships/image" Target="../media/image346.jpeg"/><Relationship Id="rId32" Type="http://schemas.openxmlformats.org/officeDocument/2006/relationships/image" Target="../media/image347.jpeg"/><Relationship Id="rId9" Type="http://schemas.openxmlformats.org/officeDocument/2006/relationships/image" Target="../media/image340.jpg"/><Relationship Id="rId6" Type="http://schemas.openxmlformats.org/officeDocument/2006/relationships/image" Target="../media/image7.emf"/><Relationship Id="rId7" Type="http://schemas.openxmlformats.org/officeDocument/2006/relationships/image" Target="../media/image330.png"/><Relationship Id="rId8" Type="http://schemas.openxmlformats.org/officeDocument/2006/relationships/image" Target="../media/image339.jpg"/><Relationship Id="rId33" Type="http://schemas.openxmlformats.org/officeDocument/2006/relationships/image" Target="../media/image348.jpeg"/><Relationship Id="rId34" Type="http://schemas.openxmlformats.org/officeDocument/2006/relationships/image" Target="../media/image349.png"/><Relationship Id="rId35" Type="http://schemas.openxmlformats.org/officeDocument/2006/relationships/image" Target="../media/image350.jpeg"/><Relationship Id="rId36" Type="http://schemas.openxmlformats.org/officeDocument/2006/relationships/image" Target="../media/image351.jpeg"/><Relationship Id="rId10" Type="http://schemas.openxmlformats.org/officeDocument/2006/relationships/image" Target="../media/image341.jpg"/><Relationship Id="rId11" Type="http://schemas.openxmlformats.org/officeDocument/2006/relationships/image" Target="../media/image342.png"/><Relationship Id="rId12" Type="http://schemas.openxmlformats.org/officeDocument/2006/relationships/image" Target="../media/image343.png"/><Relationship Id="rId13" Type="http://schemas.openxmlformats.org/officeDocument/2006/relationships/image" Target="../media/image344.jpg"/><Relationship Id="rId14" Type="http://schemas.openxmlformats.org/officeDocument/2006/relationships/image" Target="../media/image345.png"/><Relationship Id="rId15" Type="http://schemas.openxmlformats.org/officeDocument/2006/relationships/slide" Target="slide62.xml"/><Relationship Id="rId16" Type="http://schemas.openxmlformats.org/officeDocument/2006/relationships/slide" Target="slide63.xml"/><Relationship Id="rId17" Type="http://schemas.openxmlformats.org/officeDocument/2006/relationships/slide" Target="slide64.xml"/><Relationship Id="rId18" Type="http://schemas.openxmlformats.org/officeDocument/2006/relationships/slide" Target="slide65.xml"/><Relationship Id="rId19" Type="http://schemas.openxmlformats.org/officeDocument/2006/relationships/slide" Target="slide66.xml"/></Relationships>
</file>

<file path=ppt/slides/_rels/slide63.xml.rels><?xml version="1.0" encoding="UTF-8" standalone="yes"?>
<Relationships xmlns="http://schemas.openxmlformats.org/package/2006/relationships"><Relationship Id="rId20" Type="http://schemas.openxmlformats.org/officeDocument/2006/relationships/slide" Target="slide2.xml"/><Relationship Id="rId21" Type="http://schemas.openxmlformats.org/officeDocument/2006/relationships/slide" Target="slide3.xml"/><Relationship Id="rId22" Type="http://schemas.openxmlformats.org/officeDocument/2006/relationships/slide" Target="slide5.xml"/><Relationship Id="rId23" Type="http://schemas.openxmlformats.org/officeDocument/2006/relationships/slide" Target="slide10.xml"/><Relationship Id="rId24" Type="http://schemas.openxmlformats.org/officeDocument/2006/relationships/slide" Target="slide28.xml"/><Relationship Id="rId25" Type="http://schemas.openxmlformats.org/officeDocument/2006/relationships/slide" Target="slide29.xml"/><Relationship Id="rId26" Type="http://schemas.openxmlformats.org/officeDocument/2006/relationships/slide" Target="slide35.xml"/><Relationship Id="rId27" Type="http://schemas.openxmlformats.org/officeDocument/2006/relationships/slide" Target="slide8.xml"/><Relationship Id="rId28" Type="http://schemas.openxmlformats.org/officeDocument/2006/relationships/slide" Target="slide123.xml"/><Relationship Id="rId29" Type="http://schemas.openxmlformats.org/officeDocument/2006/relationships/slide" Target="slide61.xml"/><Relationship Id="rId1" Type="http://schemas.openxmlformats.org/officeDocument/2006/relationships/vmlDrawing" Target="../drawings/vmlDrawing26.vml"/><Relationship Id="rId2" Type="http://schemas.openxmlformats.org/officeDocument/2006/relationships/tags" Target="../tags/tag43.xml"/><Relationship Id="rId3" Type="http://schemas.openxmlformats.org/officeDocument/2006/relationships/tags" Target="../tags/tag44.xml"/><Relationship Id="rId4" Type="http://schemas.openxmlformats.org/officeDocument/2006/relationships/slideLayout" Target="../slideLayouts/slideLayout2.xml"/><Relationship Id="rId5" Type="http://schemas.openxmlformats.org/officeDocument/2006/relationships/oleObject" Target="../embeddings/oleObject43.bin"/><Relationship Id="rId30" Type="http://schemas.openxmlformats.org/officeDocument/2006/relationships/image" Target="../media/image207.jpeg"/><Relationship Id="rId31" Type="http://schemas.openxmlformats.org/officeDocument/2006/relationships/image" Target="../media/image353.jpeg"/><Relationship Id="rId32" Type="http://schemas.openxmlformats.org/officeDocument/2006/relationships/image" Target="../media/image354.png"/><Relationship Id="rId9" Type="http://schemas.openxmlformats.org/officeDocument/2006/relationships/image" Target="../media/image341.jpg"/><Relationship Id="rId6" Type="http://schemas.openxmlformats.org/officeDocument/2006/relationships/image" Target="../media/image7.emf"/><Relationship Id="rId7" Type="http://schemas.openxmlformats.org/officeDocument/2006/relationships/image" Target="../media/image339.jpg"/><Relationship Id="rId8" Type="http://schemas.openxmlformats.org/officeDocument/2006/relationships/image" Target="../media/image340.jpg"/><Relationship Id="rId33" Type="http://schemas.openxmlformats.org/officeDocument/2006/relationships/image" Target="../media/image355.jpeg"/><Relationship Id="rId34" Type="http://schemas.openxmlformats.org/officeDocument/2006/relationships/image" Target="../media/image356.jpeg"/><Relationship Id="rId35" Type="http://schemas.openxmlformats.org/officeDocument/2006/relationships/image" Target="../media/image330.png"/><Relationship Id="rId10" Type="http://schemas.openxmlformats.org/officeDocument/2006/relationships/image" Target="../media/image342.png"/><Relationship Id="rId11" Type="http://schemas.openxmlformats.org/officeDocument/2006/relationships/image" Target="../media/image343.png"/><Relationship Id="rId12" Type="http://schemas.openxmlformats.org/officeDocument/2006/relationships/image" Target="../media/image344.jpg"/><Relationship Id="rId13" Type="http://schemas.openxmlformats.org/officeDocument/2006/relationships/image" Target="../media/image352.png"/><Relationship Id="rId14" Type="http://schemas.openxmlformats.org/officeDocument/2006/relationships/slide" Target="slide62.xml"/><Relationship Id="rId15" Type="http://schemas.openxmlformats.org/officeDocument/2006/relationships/slide" Target="slide63.xml"/><Relationship Id="rId16" Type="http://schemas.openxmlformats.org/officeDocument/2006/relationships/slide" Target="slide64.xml"/><Relationship Id="rId17" Type="http://schemas.openxmlformats.org/officeDocument/2006/relationships/slide" Target="slide65.xml"/><Relationship Id="rId18" Type="http://schemas.openxmlformats.org/officeDocument/2006/relationships/slide" Target="slide66.xml"/><Relationship Id="rId19" Type="http://schemas.openxmlformats.org/officeDocument/2006/relationships/slide" Target="slide67.xml"/></Relationships>
</file>

<file path=ppt/slides/_rels/slide64.xml.rels><?xml version="1.0" encoding="UTF-8" standalone="yes"?>
<Relationships xmlns="http://schemas.openxmlformats.org/package/2006/relationships"><Relationship Id="rId9" Type="http://schemas.openxmlformats.org/officeDocument/2006/relationships/image" Target="../media/image357.jpeg"/><Relationship Id="rId20" Type="http://schemas.openxmlformats.org/officeDocument/2006/relationships/slide" Target="slide5.xml"/><Relationship Id="rId21" Type="http://schemas.openxmlformats.org/officeDocument/2006/relationships/slide" Target="slide10.xml"/><Relationship Id="rId22" Type="http://schemas.openxmlformats.org/officeDocument/2006/relationships/slide" Target="slide28.xml"/><Relationship Id="rId23" Type="http://schemas.openxmlformats.org/officeDocument/2006/relationships/slide" Target="slide29.xml"/><Relationship Id="rId24" Type="http://schemas.openxmlformats.org/officeDocument/2006/relationships/slide" Target="slide35.xml"/><Relationship Id="rId25" Type="http://schemas.openxmlformats.org/officeDocument/2006/relationships/slide" Target="slide8.xml"/><Relationship Id="rId26" Type="http://schemas.openxmlformats.org/officeDocument/2006/relationships/slide" Target="slide123.xml"/><Relationship Id="rId27" Type="http://schemas.openxmlformats.org/officeDocument/2006/relationships/slide" Target="slide61.xml"/><Relationship Id="rId28" Type="http://schemas.openxmlformats.org/officeDocument/2006/relationships/image" Target="../media/image330.png"/><Relationship Id="rId10" Type="http://schemas.openxmlformats.org/officeDocument/2006/relationships/image" Target="../media/image358.png"/><Relationship Id="rId11" Type="http://schemas.openxmlformats.org/officeDocument/2006/relationships/image" Target="../media/image359.png"/><Relationship Id="rId12" Type="http://schemas.openxmlformats.org/officeDocument/2006/relationships/slide" Target="slide62.xml"/><Relationship Id="rId13" Type="http://schemas.openxmlformats.org/officeDocument/2006/relationships/slide" Target="slide63.xml"/><Relationship Id="rId14" Type="http://schemas.openxmlformats.org/officeDocument/2006/relationships/slide" Target="slide64.xml"/><Relationship Id="rId15" Type="http://schemas.openxmlformats.org/officeDocument/2006/relationships/slide" Target="slide65.xml"/><Relationship Id="rId16" Type="http://schemas.openxmlformats.org/officeDocument/2006/relationships/slide" Target="slide66.xml"/><Relationship Id="rId17" Type="http://schemas.openxmlformats.org/officeDocument/2006/relationships/slide" Target="slide67.xml"/><Relationship Id="rId18" Type="http://schemas.openxmlformats.org/officeDocument/2006/relationships/slide" Target="slide2.xml"/><Relationship Id="rId19" Type="http://schemas.openxmlformats.org/officeDocument/2006/relationships/slide" Target="slide3.xml"/><Relationship Id="rId1" Type="http://schemas.openxmlformats.org/officeDocument/2006/relationships/tags" Target="../tags/tag45.xml"/><Relationship Id="rId2" Type="http://schemas.openxmlformats.org/officeDocument/2006/relationships/slideLayout" Target="../slideLayouts/slideLayout2.xml"/><Relationship Id="rId3" Type="http://schemas.openxmlformats.org/officeDocument/2006/relationships/image" Target="../media/image339.jpg"/><Relationship Id="rId4" Type="http://schemas.openxmlformats.org/officeDocument/2006/relationships/image" Target="../media/image340.jpg"/><Relationship Id="rId5" Type="http://schemas.openxmlformats.org/officeDocument/2006/relationships/image" Target="../media/image341.jpg"/><Relationship Id="rId6" Type="http://schemas.openxmlformats.org/officeDocument/2006/relationships/image" Target="../media/image342.png"/><Relationship Id="rId7" Type="http://schemas.openxmlformats.org/officeDocument/2006/relationships/image" Target="../media/image343.png"/><Relationship Id="rId8" Type="http://schemas.openxmlformats.org/officeDocument/2006/relationships/image" Target="../media/image344.jpg"/></Relationships>
</file>

<file path=ppt/slides/_rels/slide65.xml.rels><?xml version="1.0" encoding="UTF-8" standalone="yes"?>
<Relationships xmlns="http://schemas.openxmlformats.org/package/2006/relationships"><Relationship Id="rId9" Type="http://schemas.openxmlformats.org/officeDocument/2006/relationships/image" Target="../media/image207.jpeg"/><Relationship Id="rId20" Type="http://schemas.openxmlformats.org/officeDocument/2006/relationships/slide" Target="slide2.xml"/><Relationship Id="rId21" Type="http://schemas.openxmlformats.org/officeDocument/2006/relationships/slide" Target="slide3.xml"/><Relationship Id="rId22" Type="http://schemas.openxmlformats.org/officeDocument/2006/relationships/slide" Target="slide5.xml"/><Relationship Id="rId23" Type="http://schemas.openxmlformats.org/officeDocument/2006/relationships/slide" Target="slide10.xml"/><Relationship Id="rId24" Type="http://schemas.openxmlformats.org/officeDocument/2006/relationships/slide" Target="slide28.xml"/><Relationship Id="rId25" Type="http://schemas.openxmlformats.org/officeDocument/2006/relationships/slide" Target="slide29.xml"/><Relationship Id="rId26" Type="http://schemas.openxmlformats.org/officeDocument/2006/relationships/slide" Target="slide35.xml"/><Relationship Id="rId27" Type="http://schemas.openxmlformats.org/officeDocument/2006/relationships/slide" Target="slide8.xml"/><Relationship Id="rId28" Type="http://schemas.openxmlformats.org/officeDocument/2006/relationships/slide" Target="slide123.xml"/><Relationship Id="rId29" Type="http://schemas.openxmlformats.org/officeDocument/2006/relationships/slide" Target="slide61.xml"/><Relationship Id="rId30" Type="http://schemas.openxmlformats.org/officeDocument/2006/relationships/image" Target="../media/image330.png"/><Relationship Id="rId10" Type="http://schemas.openxmlformats.org/officeDocument/2006/relationships/image" Target="../media/image360.jpeg"/><Relationship Id="rId11" Type="http://schemas.openxmlformats.org/officeDocument/2006/relationships/image" Target="../media/image361.jpeg"/><Relationship Id="rId12" Type="http://schemas.openxmlformats.org/officeDocument/2006/relationships/image" Target="../media/image362.jpeg"/><Relationship Id="rId13" Type="http://schemas.openxmlformats.org/officeDocument/2006/relationships/image" Target="../media/image363.png"/><Relationship Id="rId14" Type="http://schemas.openxmlformats.org/officeDocument/2006/relationships/slide" Target="slide62.xml"/><Relationship Id="rId15" Type="http://schemas.openxmlformats.org/officeDocument/2006/relationships/slide" Target="slide63.xml"/><Relationship Id="rId16" Type="http://schemas.openxmlformats.org/officeDocument/2006/relationships/slide" Target="slide64.xml"/><Relationship Id="rId17" Type="http://schemas.openxmlformats.org/officeDocument/2006/relationships/slide" Target="slide65.xml"/><Relationship Id="rId18" Type="http://schemas.openxmlformats.org/officeDocument/2006/relationships/slide" Target="slide66.xml"/><Relationship Id="rId19" Type="http://schemas.openxmlformats.org/officeDocument/2006/relationships/slide" Target="slide67.xml"/><Relationship Id="rId1" Type="http://schemas.openxmlformats.org/officeDocument/2006/relationships/tags" Target="../tags/tag46.xml"/><Relationship Id="rId2" Type="http://schemas.openxmlformats.org/officeDocument/2006/relationships/slideLayout" Target="../slideLayouts/slideLayout2.xml"/><Relationship Id="rId3" Type="http://schemas.openxmlformats.org/officeDocument/2006/relationships/image" Target="../media/image339.jpg"/><Relationship Id="rId4" Type="http://schemas.openxmlformats.org/officeDocument/2006/relationships/image" Target="../media/image340.jpg"/><Relationship Id="rId5" Type="http://schemas.openxmlformats.org/officeDocument/2006/relationships/image" Target="../media/image341.jpg"/><Relationship Id="rId6" Type="http://schemas.openxmlformats.org/officeDocument/2006/relationships/image" Target="../media/image342.png"/><Relationship Id="rId7" Type="http://schemas.openxmlformats.org/officeDocument/2006/relationships/image" Target="../media/image343.png"/><Relationship Id="rId8" Type="http://schemas.openxmlformats.org/officeDocument/2006/relationships/image" Target="../media/image344.jpg"/></Relationships>
</file>

<file path=ppt/slides/_rels/slide66.xml.rels><?xml version="1.0" encoding="UTF-8" standalone="yes"?>
<Relationships xmlns="http://schemas.openxmlformats.org/package/2006/relationships"><Relationship Id="rId9" Type="http://schemas.openxmlformats.org/officeDocument/2006/relationships/image" Target="../media/image364.png"/><Relationship Id="rId20" Type="http://schemas.openxmlformats.org/officeDocument/2006/relationships/slide" Target="slide2.xml"/><Relationship Id="rId21" Type="http://schemas.openxmlformats.org/officeDocument/2006/relationships/slide" Target="slide3.xml"/><Relationship Id="rId22" Type="http://schemas.openxmlformats.org/officeDocument/2006/relationships/slide" Target="slide5.xml"/><Relationship Id="rId23" Type="http://schemas.openxmlformats.org/officeDocument/2006/relationships/slide" Target="slide10.xml"/><Relationship Id="rId24" Type="http://schemas.openxmlformats.org/officeDocument/2006/relationships/slide" Target="slide28.xml"/><Relationship Id="rId25" Type="http://schemas.openxmlformats.org/officeDocument/2006/relationships/slide" Target="slide29.xml"/><Relationship Id="rId26" Type="http://schemas.openxmlformats.org/officeDocument/2006/relationships/slide" Target="slide35.xml"/><Relationship Id="rId27" Type="http://schemas.openxmlformats.org/officeDocument/2006/relationships/slide" Target="slide8.xml"/><Relationship Id="rId28" Type="http://schemas.openxmlformats.org/officeDocument/2006/relationships/slide" Target="slide123.xml"/><Relationship Id="rId29" Type="http://schemas.openxmlformats.org/officeDocument/2006/relationships/slide" Target="slide61.xml"/><Relationship Id="rId30" Type="http://schemas.openxmlformats.org/officeDocument/2006/relationships/image" Target="../media/image330.png"/><Relationship Id="rId10" Type="http://schemas.openxmlformats.org/officeDocument/2006/relationships/image" Target="../media/image365.png"/><Relationship Id="rId11" Type="http://schemas.openxmlformats.org/officeDocument/2006/relationships/image" Target="../media/image366.png"/><Relationship Id="rId12" Type="http://schemas.openxmlformats.org/officeDocument/2006/relationships/image" Target="../media/image367.png"/><Relationship Id="rId13" Type="http://schemas.openxmlformats.org/officeDocument/2006/relationships/image" Target="../media/image368.png"/><Relationship Id="rId14" Type="http://schemas.openxmlformats.org/officeDocument/2006/relationships/slide" Target="slide62.xml"/><Relationship Id="rId15" Type="http://schemas.openxmlformats.org/officeDocument/2006/relationships/slide" Target="slide63.xml"/><Relationship Id="rId16" Type="http://schemas.openxmlformats.org/officeDocument/2006/relationships/slide" Target="slide64.xml"/><Relationship Id="rId17" Type="http://schemas.openxmlformats.org/officeDocument/2006/relationships/slide" Target="slide65.xml"/><Relationship Id="rId18" Type="http://schemas.openxmlformats.org/officeDocument/2006/relationships/slide" Target="slide66.xml"/><Relationship Id="rId19" Type="http://schemas.openxmlformats.org/officeDocument/2006/relationships/slide" Target="slide67.xml"/><Relationship Id="rId1" Type="http://schemas.openxmlformats.org/officeDocument/2006/relationships/tags" Target="../tags/tag47.xml"/><Relationship Id="rId2" Type="http://schemas.openxmlformats.org/officeDocument/2006/relationships/slideLayout" Target="../slideLayouts/slideLayout2.xml"/><Relationship Id="rId3" Type="http://schemas.openxmlformats.org/officeDocument/2006/relationships/image" Target="../media/image339.jpg"/><Relationship Id="rId4" Type="http://schemas.openxmlformats.org/officeDocument/2006/relationships/image" Target="../media/image340.jpg"/><Relationship Id="rId5" Type="http://schemas.openxmlformats.org/officeDocument/2006/relationships/image" Target="../media/image341.jpg"/><Relationship Id="rId6" Type="http://schemas.openxmlformats.org/officeDocument/2006/relationships/image" Target="../media/image342.png"/><Relationship Id="rId7" Type="http://schemas.openxmlformats.org/officeDocument/2006/relationships/image" Target="../media/image343.png"/><Relationship Id="rId8" Type="http://schemas.openxmlformats.org/officeDocument/2006/relationships/image" Target="../media/image344.jpg"/></Relationships>
</file>

<file path=ppt/slides/_rels/slide67.xml.rels><?xml version="1.0" encoding="UTF-8" standalone="yes"?>
<Relationships xmlns="http://schemas.openxmlformats.org/package/2006/relationships"><Relationship Id="rId9" Type="http://schemas.openxmlformats.org/officeDocument/2006/relationships/image" Target="../media/image369.jpeg"/><Relationship Id="rId20" Type="http://schemas.openxmlformats.org/officeDocument/2006/relationships/slide" Target="slide5.xml"/><Relationship Id="rId21" Type="http://schemas.openxmlformats.org/officeDocument/2006/relationships/slide" Target="slide10.xml"/><Relationship Id="rId22" Type="http://schemas.openxmlformats.org/officeDocument/2006/relationships/slide" Target="slide28.xml"/><Relationship Id="rId23" Type="http://schemas.openxmlformats.org/officeDocument/2006/relationships/slide" Target="slide29.xml"/><Relationship Id="rId24" Type="http://schemas.openxmlformats.org/officeDocument/2006/relationships/slide" Target="slide35.xml"/><Relationship Id="rId25" Type="http://schemas.openxmlformats.org/officeDocument/2006/relationships/slide" Target="slide8.xml"/><Relationship Id="rId26" Type="http://schemas.openxmlformats.org/officeDocument/2006/relationships/slide" Target="slide123.xml"/><Relationship Id="rId27" Type="http://schemas.openxmlformats.org/officeDocument/2006/relationships/slide" Target="slide61.xml"/><Relationship Id="rId28" Type="http://schemas.openxmlformats.org/officeDocument/2006/relationships/image" Target="../media/image330.png"/><Relationship Id="rId10" Type="http://schemas.openxmlformats.org/officeDocument/2006/relationships/image" Target="../media/image370.jpeg"/><Relationship Id="rId11" Type="http://schemas.openxmlformats.org/officeDocument/2006/relationships/image" Target="../media/image371.png"/><Relationship Id="rId12" Type="http://schemas.openxmlformats.org/officeDocument/2006/relationships/slide" Target="slide62.xml"/><Relationship Id="rId13" Type="http://schemas.openxmlformats.org/officeDocument/2006/relationships/slide" Target="slide63.xml"/><Relationship Id="rId14" Type="http://schemas.openxmlformats.org/officeDocument/2006/relationships/slide" Target="slide64.xml"/><Relationship Id="rId15" Type="http://schemas.openxmlformats.org/officeDocument/2006/relationships/slide" Target="slide65.xml"/><Relationship Id="rId16" Type="http://schemas.openxmlformats.org/officeDocument/2006/relationships/slide" Target="slide66.xml"/><Relationship Id="rId17" Type="http://schemas.openxmlformats.org/officeDocument/2006/relationships/slide" Target="slide67.xml"/><Relationship Id="rId18" Type="http://schemas.openxmlformats.org/officeDocument/2006/relationships/slide" Target="slide2.xml"/><Relationship Id="rId19" Type="http://schemas.openxmlformats.org/officeDocument/2006/relationships/slide" Target="slide3.xml"/><Relationship Id="rId1" Type="http://schemas.openxmlformats.org/officeDocument/2006/relationships/tags" Target="../tags/tag48.xml"/><Relationship Id="rId2" Type="http://schemas.openxmlformats.org/officeDocument/2006/relationships/slideLayout" Target="../slideLayouts/slideLayout2.xml"/><Relationship Id="rId3" Type="http://schemas.openxmlformats.org/officeDocument/2006/relationships/image" Target="../media/image339.jpg"/><Relationship Id="rId4" Type="http://schemas.openxmlformats.org/officeDocument/2006/relationships/image" Target="../media/image340.jpg"/><Relationship Id="rId5" Type="http://schemas.openxmlformats.org/officeDocument/2006/relationships/image" Target="../media/image341.jpg"/><Relationship Id="rId6" Type="http://schemas.openxmlformats.org/officeDocument/2006/relationships/image" Target="../media/image342.png"/><Relationship Id="rId7" Type="http://schemas.openxmlformats.org/officeDocument/2006/relationships/image" Target="../media/image343.png"/><Relationship Id="rId8" Type="http://schemas.openxmlformats.org/officeDocument/2006/relationships/image" Target="../media/image344.jpg"/></Relationships>
</file>

<file path=ppt/slides/_rels/slide68.xml.rels><?xml version="1.0" encoding="UTF-8" standalone="yes"?>
<Relationships xmlns="http://schemas.openxmlformats.org/package/2006/relationships"><Relationship Id="rId46" Type="http://schemas.openxmlformats.org/officeDocument/2006/relationships/slide" Target="slide123.xml"/><Relationship Id="rId47" Type="http://schemas.openxmlformats.org/officeDocument/2006/relationships/image" Target="../media/image330.png"/><Relationship Id="rId20" Type="http://schemas.openxmlformats.org/officeDocument/2006/relationships/chart" Target="../charts/chart123.xml"/><Relationship Id="rId21" Type="http://schemas.openxmlformats.org/officeDocument/2006/relationships/chart" Target="../charts/chart124.xml"/><Relationship Id="rId22" Type="http://schemas.openxmlformats.org/officeDocument/2006/relationships/chart" Target="../charts/chart125.xml"/><Relationship Id="rId23" Type="http://schemas.openxmlformats.org/officeDocument/2006/relationships/chart" Target="../charts/chart126.xml"/><Relationship Id="rId24" Type="http://schemas.openxmlformats.org/officeDocument/2006/relationships/chart" Target="../charts/chart127.xml"/><Relationship Id="rId25" Type="http://schemas.openxmlformats.org/officeDocument/2006/relationships/chart" Target="../charts/chart128.xml"/><Relationship Id="rId26" Type="http://schemas.openxmlformats.org/officeDocument/2006/relationships/chart" Target="../charts/chart129.xml"/><Relationship Id="rId27" Type="http://schemas.openxmlformats.org/officeDocument/2006/relationships/chart" Target="../charts/chart130.xml"/><Relationship Id="rId28" Type="http://schemas.openxmlformats.org/officeDocument/2006/relationships/slide" Target="slide72.xml"/><Relationship Id="rId29" Type="http://schemas.openxmlformats.org/officeDocument/2006/relationships/slide" Target="slide70.xml"/><Relationship Id="rId1" Type="http://schemas.openxmlformats.org/officeDocument/2006/relationships/slideLayout" Target="../slideLayouts/slideLayout2.xml"/><Relationship Id="rId2" Type="http://schemas.openxmlformats.org/officeDocument/2006/relationships/image" Target="../media/image63.jpeg"/><Relationship Id="rId3" Type="http://schemas.openxmlformats.org/officeDocument/2006/relationships/image" Target="../media/image64.jpeg"/><Relationship Id="rId4" Type="http://schemas.openxmlformats.org/officeDocument/2006/relationships/image" Target="../media/image65.png"/><Relationship Id="rId5" Type="http://schemas.openxmlformats.org/officeDocument/2006/relationships/image" Target="../media/image66.png"/><Relationship Id="rId30" Type="http://schemas.openxmlformats.org/officeDocument/2006/relationships/slide" Target="slide73.xml"/><Relationship Id="rId31" Type="http://schemas.openxmlformats.org/officeDocument/2006/relationships/slide" Target="slide74.xml"/><Relationship Id="rId32" Type="http://schemas.openxmlformats.org/officeDocument/2006/relationships/slide" Target="slide75.xml"/><Relationship Id="rId9" Type="http://schemas.openxmlformats.org/officeDocument/2006/relationships/image" Target="../media/image69.png"/><Relationship Id="rId6" Type="http://schemas.openxmlformats.org/officeDocument/2006/relationships/image" Target="../media/image74.png"/><Relationship Id="rId7" Type="http://schemas.openxmlformats.org/officeDocument/2006/relationships/image" Target="../media/image67.png"/><Relationship Id="rId8" Type="http://schemas.openxmlformats.org/officeDocument/2006/relationships/image" Target="../media/image68.png"/><Relationship Id="rId33" Type="http://schemas.openxmlformats.org/officeDocument/2006/relationships/slide" Target="slide76.xml"/><Relationship Id="rId34" Type="http://schemas.openxmlformats.org/officeDocument/2006/relationships/slide" Target="slide69.xml"/><Relationship Id="rId35" Type="http://schemas.openxmlformats.org/officeDocument/2006/relationships/image" Target="../media/image231.png"/><Relationship Id="rId36" Type="http://schemas.openxmlformats.org/officeDocument/2006/relationships/image" Target="../media/image124.png"/><Relationship Id="rId10" Type="http://schemas.openxmlformats.org/officeDocument/2006/relationships/image" Target="../media/image70.png"/><Relationship Id="rId11" Type="http://schemas.openxmlformats.org/officeDocument/2006/relationships/image" Target="../media/image71.png"/><Relationship Id="rId12" Type="http://schemas.openxmlformats.org/officeDocument/2006/relationships/image" Target="../media/image72.jpeg"/><Relationship Id="rId13" Type="http://schemas.openxmlformats.org/officeDocument/2006/relationships/image" Target="../media/image73.png"/><Relationship Id="rId14" Type="http://schemas.openxmlformats.org/officeDocument/2006/relationships/chart" Target="../charts/chart117.xml"/><Relationship Id="rId15" Type="http://schemas.openxmlformats.org/officeDocument/2006/relationships/chart" Target="../charts/chart118.xml"/><Relationship Id="rId16" Type="http://schemas.openxmlformats.org/officeDocument/2006/relationships/chart" Target="../charts/chart119.xml"/><Relationship Id="rId17" Type="http://schemas.openxmlformats.org/officeDocument/2006/relationships/chart" Target="../charts/chart120.xml"/><Relationship Id="rId18" Type="http://schemas.openxmlformats.org/officeDocument/2006/relationships/chart" Target="../charts/chart121.xml"/><Relationship Id="rId19" Type="http://schemas.openxmlformats.org/officeDocument/2006/relationships/chart" Target="../charts/chart122.xml"/><Relationship Id="rId37" Type="http://schemas.openxmlformats.org/officeDocument/2006/relationships/slide" Target="slide71.xml"/><Relationship Id="rId38" Type="http://schemas.openxmlformats.org/officeDocument/2006/relationships/slide" Target="slide2.xml"/><Relationship Id="rId39" Type="http://schemas.openxmlformats.org/officeDocument/2006/relationships/slide" Target="slide3.xml"/><Relationship Id="rId40" Type="http://schemas.openxmlformats.org/officeDocument/2006/relationships/slide" Target="slide5.xml"/><Relationship Id="rId41" Type="http://schemas.openxmlformats.org/officeDocument/2006/relationships/slide" Target="slide10.xml"/><Relationship Id="rId42" Type="http://schemas.openxmlformats.org/officeDocument/2006/relationships/slide" Target="slide28.xml"/><Relationship Id="rId43" Type="http://schemas.openxmlformats.org/officeDocument/2006/relationships/slide" Target="slide29.xml"/><Relationship Id="rId44" Type="http://schemas.openxmlformats.org/officeDocument/2006/relationships/slide" Target="slide35.xml"/><Relationship Id="rId45" Type="http://schemas.openxmlformats.org/officeDocument/2006/relationships/slide" Target="slide8.xml"/></Relationships>
</file>

<file path=ppt/slides/_rels/slide69.xml.rels><?xml version="1.0" encoding="UTF-8" standalone="yes"?>
<Relationships xmlns="http://schemas.openxmlformats.org/package/2006/relationships"><Relationship Id="rId9" Type="http://schemas.openxmlformats.org/officeDocument/2006/relationships/image" Target="../media/image372.png"/><Relationship Id="rId20" Type="http://schemas.openxmlformats.org/officeDocument/2006/relationships/slide" Target="slide8.xml"/><Relationship Id="rId21" Type="http://schemas.openxmlformats.org/officeDocument/2006/relationships/slide" Target="slide123.xml"/><Relationship Id="rId22" Type="http://schemas.openxmlformats.org/officeDocument/2006/relationships/image" Target="../media/image330.png"/><Relationship Id="rId10" Type="http://schemas.openxmlformats.org/officeDocument/2006/relationships/image" Target="../media/image373.jpeg"/><Relationship Id="rId11" Type="http://schemas.openxmlformats.org/officeDocument/2006/relationships/image" Target="../media/image374.jpeg"/><Relationship Id="rId12" Type="http://schemas.openxmlformats.org/officeDocument/2006/relationships/slide" Target="slide68.xml"/><Relationship Id="rId13" Type="http://schemas.openxmlformats.org/officeDocument/2006/relationships/slide" Target="slide2.xml"/><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35.xml"/><Relationship Id="rId1" Type="http://schemas.openxmlformats.org/officeDocument/2006/relationships/vmlDrawing" Target="../drawings/vmlDrawing27.vml"/><Relationship Id="rId2" Type="http://schemas.openxmlformats.org/officeDocument/2006/relationships/tags" Target="../tags/tag49.xml"/><Relationship Id="rId3" Type="http://schemas.openxmlformats.org/officeDocument/2006/relationships/slideLayout" Target="../slideLayouts/slideLayout2.xml"/><Relationship Id="rId4" Type="http://schemas.openxmlformats.org/officeDocument/2006/relationships/oleObject" Target="../embeddings/oleObject44.bin"/><Relationship Id="rId5" Type="http://schemas.openxmlformats.org/officeDocument/2006/relationships/image" Target="../media/image7.emf"/><Relationship Id="rId6" Type="http://schemas.openxmlformats.org/officeDocument/2006/relationships/chart" Target="../charts/chart131.xml"/><Relationship Id="rId7" Type="http://schemas.openxmlformats.org/officeDocument/2006/relationships/image" Target="../media/image71.png"/><Relationship Id="rId8" Type="http://schemas.openxmlformats.org/officeDocument/2006/relationships/hyperlink" Target="http://youtu.be/tJ_ygwygk-4" TargetMode="External"/></Relationships>
</file>

<file path=ppt/slides/_rels/slide7.xml.rels><?xml version="1.0" encoding="UTF-8" standalone="yes"?>
<Relationships xmlns="http://schemas.openxmlformats.org/package/2006/relationships"><Relationship Id="rId9" Type="http://schemas.openxmlformats.org/officeDocument/2006/relationships/image" Target="../media/image31.png"/><Relationship Id="rId20" Type="http://schemas.openxmlformats.org/officeDocument/2006/relationships/slide" Target="slide35.xml"/><Relationship Id="rId21" Type="http://schemas.openxmlformats.org/officeDocument/2006/relationships/slide" Target="slide8.xml"/><Relationship Id="rId22" Type="http://schemas.openxmlformats.org/officeDocument/2006/relationships/slide" Target="slide123.xml"/><Relationship Id="rId10" Type="http://schemas.openxmlformats.org/officeDocument/2006/relationships/image" Target="../media/image32.jpeg"/><Relationship Id="rId11" Type="http://schemas.openxmlformats.org/officeDocument/2006/relationships/image" Target="../media/image33.emf"/><Relationship Id="rId12" Type="http://schemas.openxmlformats.org/officeDocument/2006/relationships/image" Target="../media/image34.emf"/><Relationship Id="rId13" Type="http://schemas.openxmlformats.org/officeDocument/2006/relationships/image" Target="../media/image35.emf"/><Relationship Id="rId14" Type="http://schemas.openxmlformats.org/officeDocument/2006/relationships/slide" Target="slide2.xml"/><Relationship Id="rId15" Type="http://schemas.openxmlformats.org/officeDocument/2006/relationships/slide" Target="slide3.xml"/><Relationship Id="rId16" Type="http://schemas.openxmlformats.org/officeDocument/2006/relationships/slide" Target="slide5.xml"/><Relationship Id="rId17" Type="http://schemas.openxmlformats.org/officeDocument/2006/relationships/slide" Target="slide10.xml"/><Relationship Id="rId18" Type="http://schemas.openxmlformats.org/officeDocument/2006/relationships/slide" Target="slide28.xml"/><Relationship Id="rId19" Type="http://schemas.openxmlformats.org/officeDocument/2006/relationships/slide" Target="slide29.xml"/><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hyperlink" Target="https://www.facebook.com/photo.php?fbid=791697890861658&amp;set=a.212247255473394.56624.191335504231236&amp;type=1&amp;theater" TargetMode="External"/><Relationship Id="rId4" Type="http://schemas.openxmlformats.org/officeDocument/2006/relationships/image" Target="../media/image28.png"/><Relationship Id="rId5" Type="http://schemas.openxmlformats.org/officeDocument/2006/relationships/hyperlink" Target="http://www.youtube.com/watch?v=iBKlvOvF9Js" TargetMode="External"/><Relationship Id="rId6" Type="http://schemas.openxmlformats.org/officeDocument/2006/relationships/image" Target="../media/image29.png"/><Relationship Id="rId7" Type="http://schemas.openxmlformats.org/officeDocument/2006/relationships/image" Target="../media/image30.png"/><Relationship Id="rId8" Type="http://schemas.openxmlformats.org/officeDocument/2006/relationships/hyperlink" Target="http://www.youtube.com/watch?v=5F4Lkni3Xxk" TargetMode="External"/></Relationships>
</file>

<file path=ppt/slides/_rels/slide70.xml.rels><?xml version="1.0" encoding="UTF-8" standalone="yes"?>
<Relationships xmlns="http://schemas.openxmlformats.org/package/2006/relationships"><Relationship Id="rId9" Type="http://schemas.openxmlformats.org/officeDocument/2006/relationships/image" Target="../media/image7.emf"/><Relationship Id="rId20" Type="http://schemas.openxmlformats.org/officeDocument/2006/relationships/slide" Target="slide10.xml"/><Relationship Id="rId21" Type="http://schemas.openxmlformats.org/officeDocument/2006/relationships/slide" Target="slide28.xml"/><Relationship Id="rId22" Type="http://schemas.openxmlformats.org/officeDocument/2006/relationships/slide" Target="slide29.xml"/><Relationship Id="rId23" Type="http://schemas.openxmlformats.org/officeDocument/2006/relationships/slide" Target="slide35.xml"/><Relationship Id="rId24" Type="http://schemas.openxmlformats.org/officeDocument/2006/relationships/slide" Target="slide8.xml"/><Relationship Id="rId25" Type="http://schemas.openxmlformats.org/officeDocument/2006/relationships/slide" Target="slide123.xml"/><Relationship Id="rId26" Type="http://schemas.openxmlformats.org/officeDocument/2006/relationships/image" Target="../media/image330.png"/><Relationship Id="rId10" Type="http://schemas.openxmlformats.org/officeDocument/2006/relationships/chart" Target="../charts/chart132.xml"/><Relationship Id="rId11" Type="http://schemas.openxmlformats.org/officeDocument/2006/relationships/image" Target="../media/image72.jpeg"/><Relationship Id="rId12" Type="http://schemas.openxmlformats.org/officeDocument/2006/relationships/image" Target="../media/image375.png"/><Relationship Id="rId13" Type="http://schemas.openxmlformats.org/officeDocument/2006/relationships/image" Target="../media/image376.png"/><Relationship Id="rId14" Type="http://schemas.openxmlformats.org/officeDocument/2006/relationships/image" Target="../media/image377.png"/><Relationship Id="rId15" Type="http://schemas.openxmlformats.org/officeDocument/2006/relationships/image" Target="../media/image378.png"/><Relationship Id="rId16" Type="http://schemas.openxmlformats.org/officeDocument/2006/relationships/slide" Target="slide68.xml"/><Relationship Id="rId17" Type="http://schemas.openxmlformats.org/officeDocument/2006/relationships/slide" Target="slide2.xml"/><Relationship Id="rId18" Type="http://schemas.openxmlformats.org/officeDocument/2006/relationships/slide" Target="slide3.xml"/><Relationship Id="rId19" Type="http://schemas.openxmlformats.org/officeDocument/2006/relationships/slide" Target="slide5.xml"/><Relationship Id="rId1" Type="http://schemas.openxmlformats.org/officeDocument/2006/relationships/vmlDrawing" Target="../drawings/vmlDrawing28.vml"/><Relationship Id="rId2" Type="http://schemas.openxmlformats.org/officeDocument/2006/relationships/tags" Target="../tags/tag50.xml"/><Relationship Id="rId3" Type="http://schemas.microsoft.com/office/2007/relationships/media" Target="../media/media1.mp4"/><Relationship Id="rId4" Type="http://schemas.openxmlformats.org/officeDocument/2006/relationships/video" Target="../media/media1.mp4"/><Relationship Id="rId5" Type="http://schemas.microsoft.com/office/2007/relationships/media" Target="../media/media2.mp4"/><Relationship Id="rId6" Type="http://schemas.openxmlformats.org/officeDocument/2006/relationships/video" Target="../media/media2.mp4"/><Relationship Id="rId7" Type="http://schemas.openxmlformats.org/officeDocument/2006/relationships/slideLayout" Target="../slideLayouts/slideLayout2.xml"/><Relationship Id="rId8" Type="http://schemas.openxmlformats.org/officeDocument/2006/relationships/oleObject" Target="../embeddings/oleObject45.bin"/></Relationships>
</file>

<file path=ppt/slides/_rels/slide71.xml.rels><?xml version="1.0" encoding="UTF-8" standalone="yes"?>
<Relationships xmlns="http://schemas.openxmlformats.org/package/2006/relationships"><Relationship Id="rId9" Type="http://schemas.openxmlformats.org/officeDocument/2006/relationships/hyperlink" Target="http://fan.football.sony.net/colombia/" TargetMode="External"/><Relationship Id="rId20" Type="http://schemas.openxmlformats.org/officeDocument/2006/relationships/slide" Target="slide123.xml"/><Relationship Id="rId21" Type="http://schemas.openxmlformats.org/officeDocument/2006/relationships/image" Target="../media/image330.png"/><Relationship Id="rId10" Type="http://schemas.openxmlformats.org/officeDocument/2006/relationships/image" Target="../media/image380.png"/><Relationship Id="rId11" Type="http://schemas.openxmlformats.org/officeDocument/2006/relationships/slide" Target="slide68.xml"/><Relationship Id="rId12" Type="http://schemas.openxmlformats.org/officeDocument/2006/relationships/slide" Target="slide2.xm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29.vml"/><Relationship Id="rId2" Type="http://schemas.openxmlformats.org/officeDocument/2006/relationships/tags" Target="../tags/tag51.xml"/><Relationship Id="rId3" Type="http://schemas.openxmlformats.org/officeDocument/2006/relationships/slideLayout" Target="../slideLayouts/slideLayout2.xml"/><Relationship Id="rId4" Type="http://schemas.openxmlformats.org/officeDocument/2006/relationships/oleObject" Target="../embeddings/oleObject46.bin"/><Relationship Id="rId5" Type="http://schemas.openxmlformats.org/officeDocument/2006/relationships/image" Target="../media/image7.emf"/><Relationship Id="rId6" Type="http://schemas.openxmlformats.org/officeDocument/2006/relationships/chart" Target="../charts/chart133.xml"/><Relationship Id="rId7" Type="http://schemas.openxmlformats.org/officeDocument/2006/relationships/image" Target="../media/image73.png"/><Relationship Id="rId8" Type="http://schemas.openxmlformats.org/officeDocument/2006/relationships/image" Target="../media/image379.png"/></Relationships>
</file>

<file path=ppt/slides/_rels/slide72.xml.rels><?xml version="1.0" encoding="UTF-8" standalone="yes"?>
<Relationships xmlns="http://schemas.openxmlformats.org/package/2006/relationships"><Relationship Id="rId9" Type="http://schemas.openxmlformats.org/officeDocument/2006/relationships/image" Target="../media/image382.png"/><Relationship Id="rId20" Type="http://schemas.openxmlformats.org/officeDocument/2006/relationships/slide" Target="slide8.xml"/><Relationship Id="rId21" Type="http://schemas.openxmlformats.org/officeDocument/2006/relationships/slide" Target="slide123.xml"/><Relationship Id="rId22" Type="http://schemas.openxmlformats.org/officeDocument/2006/relationships/image" Target="../media/image330.png"/><Relationship Id="rId10" Type="http://schemas.openxmlformats.org/officeDocument/2006/relationships/image" Target="../media/image383.jpeg"/><Relationship Id="rId11" Type="http://schemas.openxmlformats.org/officeDocument/2006/relationships/image" Target="../media/image384.jpeg"/><Relationship Id="rId12" Type="http://schemas.openxmlformats.org/officeDocument/2006/relationships/slide" Target="slide68.xml"/><Relationship Id="rId13" Type="http://schemas.openxmlformats.org/officeDocument/2006/relationships/slide" Target="slide2.xml"/><Relationship Id="rId14" Type="http://schemas.openxmlformats.org/officeDocument/2006/relationships/slide" Target="slide3.xml"/><Relationship Id="rId15" Type="http://schemas.openxmlformats.org/officeDocument/2006/relationships/slide" Target="slide5.xml"/><Relationship Id="rId16" Type="http://schemas.openxmlformats.org/officeDocument/2006/relationships/slide" Target="slide10.xml"/><Relationship Id="rId17" Type="http://schemas.openxmlformats.org/officeDocument/2006/relationships/slide" Target="slide28.xml"/><Relationship Id="rId18" Type="http://schemas.openxmlformats.org/officeDocument/2006/relationships/slide" Target="slide29.xml"/><Relationship Id="rId19" Type="http://schemas.openxmlformats.org/officeDocument/2006/relationships/slide" Target="slide35.xml"/><Relationship Id="rId1" Type="http://schemas.openxmlformats.org/officeDocument/2006/relationships/vmlDrawing" Target="../drawings/vmlDrawing30.vml"/><Relationship Id="rId2" Type="http://schemas.openxmlformats.org/officeDocument/2006/relationships/tags" Target="../tags/tag52.xml"/><Relationship Id="rId3" Type="http://schemas.openxmlformats.org/officeDocument/2006/relationships/slideLayout" Target="../slideLayouts/slideLayout2.xml"/><Relationship Id="rId4" Type="http://schemas.openxmlformats.org/officeDocument/2006/relationships/oleObject" Target="../embeddings/oleObject47.bin"/><Relationship Id="rId5" Type="http://schemas.openxmlformats.org/officeDocument/2006/relationships/image" Target="../media/image7.emf"/><Relationship Id="rId6" Type="http://schemas.openxmlformats.org/officeDocument/2006/relationships/chart" Target="../charts/chart134.xml"/><Relationship Id="rId7" Type="http://schemas.openxmlformats.org/officeDocument/2006/relationships/image" Target="../media/image65.png"/><Relationship Id="rId8" Type="http://schemas.openxmlformats.org/officeDocument/2006/relationships/image" Target="../media/image381.png"/></Relationships>
</file>

<file path=ppt/slides/_rels/slide73.xml.rels><?xml version="1.0" encoding="UTF-8" standalone="yes"?>
<Relationships xmlns="http://schemas.openxmlformats.org/package/2006/relationships"><Relationship Id="rId9" Type="http://schemas.openxmlformats.org/officeDocument/2006/relationships/image" Target="../media/image386.jpeg"/><Relationship Id="rId20" Type="http://schemas.openxmlformats.org/officeDocument/2006/relationships/slide" Target="slide29.xml"/><Relationship Id="rId21" Type="http://schemas.openxmlformats.org/officeDocument/2006/relationships/slide" Target="slide35.xml"/><Relationship Id="rId22" Type="http://schemas.openxmlformats.org/officeDocument/2006/relationships/slide" Target="slide8.xml"/><Relationship Id="rId23" Type="http://schemas.openxmlformats.org/officeDocument/2006/relationships/slide" Target="slide123.xml"/><Relationship Id="rId24" Type="http://schemas.openxmlformats.org/officeDocument/2006/relationships/image" Target="../media/image330.png"/><Relationship Id="rId25" Type="http://schemas.openxmlformats.org/officeDocument/2006/relationships/hyperlink" Target="http://www.coca-cola.com.mx/" TargetMode="External"/><Relationship Id="rId10" Type="http://schemas.openxmlformats.org/officeDocument/2006/relationships/image" Target="../media/image387.jpeg"/><Relationship Id="rId11" Type="http://schemas.openxmlformats.org/officeDocument/2006/relationships/image" Target="../media/image388.jpeg"/><Relationship Id="rId12" Type="http://schemas.openxmlformats.org/officeDocument/2006/relationships/image" Target="../media/image389.jpeg"/><Relationship Id="rId13" Type="http://schemas.openxmlformats.org/officeDocument/2006/relationships/image" Target="../media/image390.png"/><Relationship Id="rId14" Type="http://schemas.openxmlformats.org/officeDocument/2006/relationships/slide" Target="slide68.xml"/><Relationship Id="rId15" Type="http://schemas.openxmlformats.org/officeDocument/2006/relationships/slide" Target="slide2.xml"/><Relationship Id="rId16" Type="http://schemas.openxmlformats.org/officeDocument/2006/relationships/slide" Target="slide3.xml"/><Relationship Id="rId17" Type="http://schemas.openxmlformats.org/officeDocument/2006/relationships/slide" Target="slide5.xml"/><Relationship Id="rId18" Type="http://schemas.openxmlformats.org/officeDocument/2006/relationships/slide" Target="slide10.xml"/><Relationship Id="rId19" Type="http://schemas.openxmlformats.org/officeDocument/2006/relationships/slide" Target="slide28.xml"/><Relationship Id="rId1" Type="http://schemas.openxmlformats.org/officeDocument/2006/relationships/vmlDrawing" Target="../drawings/vmlDrawing31.vml"/><Relationship Id="rId2" Type="http://schemas.openxmlformats.org/officeDocument/2006/relationships/tags" Target="../tags/tag53.xml"/><Relationship Id="rId3" Type="http://schemas.openxmlformats.org/officeDocument/2006/relationships/slideLayout" Target="../slideLayouts/slideLayout2.xml"/><Relationship Id="rId4" Type="http://schemas.openxmlformats.org/officeDocument/2006/relationships/oleObject" Target="../embeddings/oleObject48.bin"/><Relationship Id="rId5" Type="http://schemas.openxmlformats.org/officeDocument/2006/relationships/image" Target="../media/image7.emf"/><Relationship Id="rId6" Type="http://schemas.openxmlformats.org/officeDocument/2006/relationships/chart" Target="../charts/chart135.xml"/><Relationship Id="rId7" Type="http://schemas.openxmlformats.org/officeDocument/2006/relationships/image" Target="../media/image64.jpeg"/><Relationship Id="rId8" Type="http://schemas.openxmlformats.org/officeDocument/2006/relationships/image" Target="../media/image385.jpeg"/></Relationships>
</file>

<file path=ppt/slides/_rels/slide74.xml.rels><?xml version="1.0" encoding="UTF-8" standalone="yes"?>
<Relationships xmlns="http://schemas.openxmlformats.org/package/2006/relationships"><Relationship Id="rId9" Type="http://schemas.openxmlformats.org/officeDocument/2006/relationships/hyperlink" Target="http://www.youtube.com/watch?v=ylMy9xLhTdk" TargetMode="External"/><Relationship Id="rId20" Type="http://schemas.openxmlformats.org/officeDocument/2006/relationships/slide" Target="slide10.xml"/><Relationship Id="rId21" Type="http://schemas.openxmlformats.org/officeDocument/2006/relationships/slide" Target="slide28.xml"/><Relationship Id="rId22" Type="http://schemas.openxmlformats.org/officeDocument/2006/relationships/slide" Target="slide29.xml"/><Relationship Id="rId23" Type="http://schemas.openxmlformats.org/officeDocument/2006/relationships/slide" Target="slide35.xml"/><Relationship Id="rId24" Type="http://schemas.openxmlformats.org/officeDocument/2006/relationships/slide" Target="slide8.xml"/><Relationship Id="rId25" Type="http://schemas.openxmlformats.org/officeDocument/2006/relationships/slide" Target="slide123.xml"/><Relationship Id="rId26" Type="http://schemas.openxmlformats.org/officeDocument/2006/relationships/image" Target="../media/image330.png"/><Relationship Id="rId10" Type="http://schemas.openxmlformats.org/officeDocument/2006/relationships/image" Target="../media/image392.jpeg"/><Relationship Id="rId11" Type="http://schemas.openxmlformats.org/officeDocument/2006/relationships/image" Target="../media/image393.png"/><Relationship Id="rId12" Type="http://schemas.openxmlformats.org/officeDocument/2006/relationships/image" Target="../media/image394.png"/><Relationship Id="rId13" Type="http://schemas.openxmlformats.org/officeDocument/2006/relationships/image" Target="../media/image395.jpeg"/><Relationship Id="rId14" Type="http://schemas.openxmlformats.org/officeDocument/2006/relationships/image" Target="../media/image396.png"/><Relationship Id="rId15" Type="http://schemas.openxmlformats.org/officeDocument/2006/relationships/slide" Target="slide68.xml"/><Relationship Id="rId16" Type="http://schemas.openxmlformats.org/officeDocument/2006/relationships/image" Target="../media/image124.png"/><Relationship Id="rId17" Type="http://schemas.openxmlformats.org/officeDocument/2006/relationships/slide" Target="slide2.xml"/><Relationship Id="rId18" Type="http://schemas.openxmlformats.org/officeDocument/2006/relationships/slide" Target="slide3.xml"/><Relationship Id="rId19" Type="http://schemas.openxmlformats.org/officeDocument/2006/relationships/slide" Target="slide5.xml"/><Relationship Id="rId1" Type="http://schemas.openxmlformats.org/officeDocument/2006/relationships/vmlDrawing" Target="../drawings/vmlDrawing32.vml"/><Relationship Id="rId2" Type="http://schemas.openxmlformats.org/officeDocument/2006/relationships/tags" Target="../tags/tag54.xml"/><Relationship Id="rId3" Type="http://schemas.openxmlformats.org/officeDocument/2006/relationships/slideLayout" Target="../slideLayouts/slideLayout2.xml"/><Relationship Id="rId4" Type="http://schemas.openxmlformats.org/officeDocument/2006/relationships/oleObject" Target="../embeddings/oleObject49.bin"/><Relationship Id="rId5" Type="http://schemas.openxmlformats.org/officeDocument/2006/relationships/image" Target="../media/image7.emf"/><Relationship Id="rId6" Type="http://schemas.openxmlformats.org/officeDocument/2006/relationships/chart" Target="../charts/chart136.xml"/><Relationship Id="rId7" Type="http://schemas.openxmlformats.org/officeDocument/2006/relationships/hyperlink" Target="http://www.youtube.com/watch?v=spw2EM62CZY" TargetMode="External"/><Relationship Id="rId8" Type="http://schemas.openxmlformats.org/officeDocument/2006/relationships/image" Target="../media/image391.png"/></Relationships>
</file>

<file path=ppt/slides/_rels/slide75.xml.rels><?xml version="1.0" encoding="UTF-8" standalone="yes"?>
<Relationships xmlns="http://schemas.openxmlformats.org/package/2006/relationships"><Relationship Id="rId9" Type="http://schemas.openxmlformats.org/officeDocument/2006/relationships/image" Target="../media/image398.png"/><Relationship Id="rId20" Type="http://schemas.openxmlformats.org/officeDocument/2006/relationships/slide" Target="slide123.xml"/><Relationship Id="rId21" Type="http://schemas.openxmlformats.org/officeDocument/2006/relationships/image" Target="../media/image330.png"/><Relationship Id="rId10" Type="http://schemas.openxmlformats.org/officeDocument/2006/relationships/image" Target="../media/image399.jpeg"/><Relationship Id="rId11" Type="http://schemas.openxmlformats.org/officeDocument/2006/relationships/slide" Target="slide68.xml"/><Relationship Id="rId12" Type="http://schemas.openxmlformats.org/officeDocument/2006/relationships/slide" Target="slide2.xm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33.vml"/><Relationship Id="rId2" Type="http://schemas.openxmlformats.org/officeDocument/2006/relationships/tags" Target="../tags/tag55.xml"/><Relationship Id="rId3" Type="http://schemas.openxmlformats.org/officeDocument/2006/relationships/slideLayout" Target="../slideLayouts/slideLayout2.xml"/><Relationship Id="rId4" Type="http://schemas.openxmlformats.org/officeDocument/2006/relationships/oleObject" Target="../embeddings/oleObject50.bin"/><Relationship Id="rId5" Type="http://schemas.openxmlformats.org/officeDocument/2006/relationships/image" Target="../media/image7.emf"/><Relationship Id="rId6" Type="http://schemas.openxmlformats.org/officeDocument/2006/relationships/chart" Target="../charts/chart137.xml"/><Relationship Id="rId7" Type="http://schemas.openxmlformats.org/officeDocument/2006/relationships/image" Target="../media/image68.png"/><Relationship Id="rId8" Type="http://schemas.openxmlformats.org/officeDocument/2006/relationships/image" Target="../media/image397.png"/></Relationships>
</file>

<file path=ppt/slides/_rels/slide76.xml.rels><?xml version="1.0" encoding="UTF-8" standalone="yes"?>
<Relationships xmlns="http://schemas.openxmlformats.org/package/2006/relationships"><Relationship Id="rId9" Type="http://schemas.openxmlformats.org/officeDocument/2006/relationships/image" Target="../media/image402.png"/><Relationship Id="rId20" Type="http://schemas.openxmlformats.org/officeDocument/2006/relationships/slide" Target="slide28.xml"/><Relationship Id="rId21" Type="http://schemas.openxmlformats.org/officeDocument/2006/relationships/slide" Target="slide29.xml"/><Relationship Id="rId22" Type="http://schemas.openxmlformats.org/officeDocument/2006/relationships/slide" Target="slide35.xml"/><Relationship Id="rId23" Type="http://schemas.openxmlformats.org/officeDocument/2006/relationships/slide" Target="slide8.xml"/><Relationship Id="rId24" Type="http://schemas.openxmlformats.org/officeDocument/2006/relationships/slide" Target="slide123.xml"/><Relationship Id="rId25" Type="http://schemas.openxmlformats.org/officeDocument/2006/relationships/image" Target="../media/image330.png"/><Relationship Id="rId26" Type="http://schemas.openxmlformats.org/officeDocument/2006/relationships/chart" Target="../charts/chart138.xml"/><Relationship Id="rId10" Type="http://schemas.openxmlformats.org/officeDocument/2006/relationships/image" Target="../media/image403.jpeg"/><Relationship Id="rId11" Type="http://schemas.openxmlformats.org/officeDocument/2006/relationships/image" Target="../media/image404.png"/><Relationship Id="rId12" Type="http://schemas.openxmlformats.org/officeDocument/2006/relationships/image" Target="../media/image405.png"/><Relationship Id="rId13" Type="http://schemas.openxmlformats.org/officeDocument/2006/relationships/image" Target="../media/image406.png"/><Relationship Id="rId14" Type="http://schemas.openxmlformats.org/officeDocument/2006/relationships/image" Target="../media/image407.png"/><Relationship Id="rId15" Type="http://schemas.openxmlformats.org/officeDocument/2006/relationships/slide" Target="slide68.xml"/><Relationship Id="rId16" Type="http://schemas.openxmlformats.org/officeDocument/2006/relationships/slide" Target="slide2.xml"/><Relationship Id="rId17" Type="http://schemas.openxmlformats.org/officeDocument/2006/relationships/slide" Target="slide3.xml"/><Relationship Id="rId18" Type="http://schemas.openxmlformats.org/officeDocument/2006/relationships/slide" Target="slide5.xml"/><Relationship Id="rId19" Type="http://schemas.openxmlformats.org/officeDocument/2006/relationships/slide" Target="slide10.xml"/><Relationship Id="rId1" Type="http://schemas.openxmlformats.org/officeDocument/2006/relationships/vmlDrawing" Target="../drawings/vmlDrawing34.vml"/><Relationship Id="rId2" Type="http://schemas.openxmlformats.org/officeDocument/2006/relationships/tags" Target="../tags/tag56.xml"/><Relationship Id="rId3" Type="http://schemas.openxmlformats.org/officeDocument/2006/relationships/slideLayout" Target="../slideLayouts/slideLayout2.xml"/><Relationship Id="rId4" Type="http://schemas.openxmlformats.org/officeDocument/2006/relationships/oleObject" Target="../embeddings/oleObject51.bin"/><Relationship Id="rId5" Type="http://schemas.openxmlformats.org/officeDocument/2006/relationships/image" Target="../media/image7.emf"/><Relationship Id="rId6" Type="http://schemas.openxmlformats.org/officeDocument/2006/relationships/image" Target="../media/image69.png"/><Relationship Id="rId7" Type="http://schemas.openxmlformats.org/officeDocument/2006/relationships/image" Target="../media/image400.png"/><Relationship Id="rId8" Type="http://schemas.openxmlformats.org/officeDocument/2006/relationships/image" Target="../media/image401.jpeg"/></Relationships>
</file>

<file path=ppt/slides/_rels/slide77.xml.rels><?xml version="1.0" encoding="UTF-8" standalone="yes"?>
<Relationships xmlns="http://schemas.openxmlformats.org/package/2006/relationships"><Relationship Id="rId9" Type="http://schemas.openxmlformats.org/officeDocument/2006/relationships/image" Target="../media/image414.jpeg"/><Relationship Id="rId20" Type="http://schemas.openxmlformats.org/officeDocument/2006/relationships/slide" Target="slide10.xml"/><Relationship Id="rId21" Type="http://schemas.openxmlformats.org/officeDocument/2006/relationships/slide" Target="slide28.xml"/><Relationship Id="rId22" Type="http://schemas.openxmlformats.org/officeDocument/2006/relationships/slide" Target="slide29.xml"/><Relationship Id="rId23" Type="http://schemas.openxmlformats.org/officeDocument/2006/relationships/slide" Target="slide35.xml"/><Relationship Id="rId24" Type="http://schemas.openxmlformats.org/officeDocument/2006/relationships/slide" Target="slide8.xml"/><Relationship Id="rId25" Type="http://schemas.openxmlformats.org/officeDocument/2006/relationships/slide" Target="slide123.xml"/><Relationship Id="rId10" Type="http://schemas.openxmlformats.org/officeDocument/2006/relationships/hyperlink" Target="http://www.lacuracaonline.com/honduras/" TargetMode="External"/><Relationship Id="rId11" Type="http://schemas.openxmlformats.org/officeDocument/2006/relationships/image" Target="../media/image415.png"/><Relationship Id="rId12" Type="http://schemas.openxmlformats.org/officeDocument/2006/relationships/image" Target="../media/image416.png"/><Relationship Id="rId13" Type="http://schemas.openxmlformats.org/officeDocument/2006/relationships/image" Target="../media/image417.png"/><Relationship Id="rId14" Type="http://schemas.openxmlformats.org/officeDocument/2006/relationships/image" Target="../media/image418.png"/><Relationship Id="rId15" Type="http://schemas.openxmlformats.org/officeDocument/2006/relationships/image" Target="../media/image419.png"/><Relationship Id="rId16" Type="http://schemas.openxmlformats.org/officeDocument/2006/relationships/image" Target="../media/image420.png"/><Relationship Id="rId17" Type="http://schemas.openxmlformats.org/officeDocument/2006/relationships/slide" Target="slide2.xml"/><Relationship Id="rId18" Type="http://schemas.openxmlformats.org/officeDocument/2006/relationships/slide" Target="slide3.xml"/><Relationship Id="rId19" Type="http://schemas.openxmlformats.org/officeDocument/2006/relationships/slide" Target="slide5.xml"/><Relationship Id="rId1" Type="http://schemas.openxmlformats.org/officeDocument/2006/relationships/slideLayout" Target="../slideLayouts/slideLayout2.xml"/><Relationship Id="rId2" Type="http://schemas.openxmlformats.org/officeDocument/2006/relationships/image" Target="../media/image408.jpeg"/><Relationship Id="rId3" Type="http://schemas.openxmlformats.org/officeDocument/2006/relationships/image" Target="../media/image409.jpeg"/><Relationship Id="rId4" Type="http://schemas.openxmlformats.org/officeDocument/2006/relationships/image" Target="../media/image410.jpeg"/><Relationship Id="rId5" Type="http://schemas.openxmlformats.org/officeDocument/2006/relationships/image" Target="../media/image411.jpeg"/><Relationship Id="rId6" Type="http://schemas.openxmlformats.org/officeDocument/2006/relationships/image" Target="../media/image412.jpeg"/><Relationship Id="rId7" Type="http://schemas.openxmlformats.org/officeDocument/2006/relationships/image" Target="../media/image413.png"/><Relationship Id="rId8" Type="http://schemas.openxmlformats.org/officeDocument/2006/relationships/image" Target="../media/image273.png"/></Relationships>
</file>

<file path=ppt/slides/_rels/slide78.xml.rels><?xml version="1.0" encoding="UTF-8" standalone="yes"?>
<Relationships xmlns="http://schemas.openxmlformats.org/package/2006/relationships"><Relationship Id="rId11" Type="http://schemas.openxmlformats.org/officeDocument/2006/relationships/slide" Target="slide3.xml"/><Relationship Id="rId12" Type="http://schemas.openxmlformats.org/officeDocument/2006/relationships/slide" Target="slide5.xml"/><Relationship Id="rId13" Type="http://schemas.openxmlformats.org/officeDocument/2006/relationships/slide" Target="slide10.xml"/><Relationship Id="rId14" Type="http://schemas.openxmlformats.org/officeDocument/2006/relationships/slide" Target="slide28.xml"/><Relationship Id="rId15" Type="http://schemas.openxmlformats.org/officeDocument/2006/relationships/slide" Target="slide29.xml"/><Relationship Id="rId16" Type="http://schemas.openxmlformats.org/officeDocument/2006/relationships/slide" Target="slide35.xml"/><Relationship Id="rId17" Type="http://schemas.openxmlformats.org/officeDocument/2006/relationships/slide" Target="slide8.xml"/><Relationship Id="rId18" Type="http://schemas.openxmlformats.org/officeDocument/2006/relationships/slide" Target="slide123.xml"/><Relationship Id="rId1" Type="http://schemas.openxmlformats.org/officeDocument/2006/relationships/slideLayout" Target="../slideLayouts/slideLayout2.xml"/><Relationship Id="rId2" Type="http://schemas.openxmlformats.org/officeDocument/2006/relationships/image" Target="../media/image155.png"/><Relationship Id="rId3" Type="http://schemas.openxmlformats.org/officeDocument/2006/relationships/hyperlink" Target="http://hshtags.com/tags/v/worldcup" TargetMode="External"/><Relationship Id="rId4" Type="http://schemas.openxmlformats.org/officeDocument/2006/relationships/image" Target="../media/image156.emf"/><Relationship Id="rId5" Type="http://schemas.openxmlformats.org/officeDocument/2006/relationships/image" Target="../media/image160.emf"/><Relationship Id="rId6" Type="http://schemas.openxmlformats.org/officeDocument/2006/relationships/image" Target="../media/image421.jpeg"/><Relationship Id="rId7" Type="http://schemas.openxmlformats.org/officeDocument/2006/relationships/image" Target="../media/image422.png"/><Relationship Id="rId8" Type="http://schemas.openxmlformats.org/officeDocument/2006/relationships/hyperlink" Target="http://youtu.be/XkYAxGt-aUs" TargetMode="External"/><Relationship Id="rId9" Type="http://schemas.openxmlformats.org/officeDocument/2006/relationships/image" Target="../media/image284.jpeg"/><Relationship Id="rId10" Type="http://schemas.openxmlformats.org/officeDocument/2006/relationships/slide" Target="slide2.xml"/></Relationships>
</file>

<file path=ppt/slides/_rels/slide79.xml.rels><?xml version="1.0" encoding="UTF-8" standalone="yes"?>
<Relationships xmlns="http://schemas.openxmlformats.org/package/2006/relationships"><Relationship Id="rId9" Type="http://schemas.openxmlformats.org/officeDocument/2006/relationships/image" Target="../media/image424.jpeg"/><Relationship Id="rId20" Type="http://schemas.openxmlformats.org/officeDocument/2006/relationships/slide" Target="slide5.xml"/><Relationship Id="rId21" Type="http://schemas.openxmlformats.org/officeDocument/2006/relationships/slide" Target="slide10.xml"/><Relationship Id="rId22" Type="http://schemas.openxmlformats.org/officeDocument/2006/relationships/slide" Target="slide28.xml"/><Relationship Id="rId23" Type="http://schemas.openxmlformats.org/officeDocument/2006/relationships/slide" Target="slide29.xml"/><Relationship Id="rId24" Type="http://schemas.openxmlformats.org/officeDocument/2006/relationships/slide" Target="slide35.xml"/><Relationship Id="rId25" Type="http://schemas.openxmlformats.org/officeDocument/2006/relationships/slide" Target="slide8.xml"/><Relationship Id="rId26" Type="http://schemas.openxmlformats.org/officeDocument/2006/relationships/slide" Target="slide123.xml"/><Relationship Id="rId27" Type="http://schemas.openxmlformats.org/officeDocument/2006/relationships/image" Target="../media/image297.png"/><Relationship Id="rId10" Type="http://schemas.openxmlformats.org/officeDocument/2006/relationships/image" Target="../media/image425.jpeg"/><Relationship Id="rId11" Type="http://schemas.openxmlformats.org/officeDocument/2006/relationships/image" Target="../media/image426.jpeg"/><Relationship Id="rId12" Type="http://schemas.openxmlformats.org/officeDocument/2006/relationships/image" Target="../media/image427.jpeg"/><Relationship Id="rId13" Type="http://schemas.openxmlformats.org/officeDocument/2006/relationships/image" Target="../media/image428.jpeg"/><Relationship Id="rId14" Type="http://schemas.openxmlformats.org/officeDocument/2006/relationships/image" Target="../media/image429.png"/><Relationship Id="rId15" Type="http://schemas.openxmlformats.org/officeDocument/2006/relationships/image" Target="../media/image430.png"/><Relationship Id="rId16" Type="http://schemas.openxmlformats.org/officeDocument/2006/relationships/image" Target="../media/image431.png"/><Relationship Id="rId17" Type="http://schemas.openxmlformats.org/officeDocument/2006/relationships/image" Target="../media/image432.jpeg"/><Relationship Id="rId18" Type="http://schemas.openxmlformats.org/officeDocument/2006/relationships/slide" Target="slide2.xml"/><Relationship Id="rId19" Type="http://schemas.openxmlformats.org/officeDocument/2006/relationships/slide" Target="slide3.xml"/><Relationship Id="rId1" Type="http://schemas.openxmlformats.org/officeDocument/2006/relationships/vmlDrawing" Target="../drawings/vmlDrawing35.vml"/><Relationship Id="rId2" Type="http://schemas.openxmlformats.org/officeDocument/2006/relationships/tags" Target="../tags/tag57.xml"/><Relationship Id="rId3" Type="http://schemas.openxmlformats.org/officeDocument/2006/relationships/tags" Target="../tags/tag58.xml"/><Relationship Id="rId4" Type="http://schemas.openxmlformats.org/officeDocument/2006/relationships/slideLayout" Target="../slideLayouts/slideLayout2.xml"/><Relationship Id="rId5" Type="http://schemas.openxmlformats.org/officeDocument/2006/relationships/oleObject" Target="../embeddings/oleObject52.bin"/><Relationship Id="rId6" Type="http://schemas.openxmlformats.org/officeDocument/2006/relationships/image" Target="../media/image1.emf"/><Relationship Id="rId7" Type="http://schemas.openxmlformats.org/officeDocument/2006/relationships/hyperlink" Target="http://www.businessinsider.com/brazil-world-cup-graffiti-2014-6" TargetMode="External"/><Relationship Id="rId8" Type="http://schemas.openxmlformats.org/officeDocument/2006/relationships/image" Target="../media/image423.jpeg"/></Relationships>
</file>

<file path=ppt/slides/_rels/slide8.xml.rels><?xml version="1.0" encoding="UTF-8" standalone="yes"?>
<Relationships xmlns="http://schemas.openxmlformats.org/package/2006/relationships"><Relationship Id="rId9" Type="http://schemas.openxmlformats.org/officeDocument/2006/relationships/image" Target="../media/image40.png"/><Relationship Id="rId20" Type="http://schemas.openxmlformats.org/officeDocument/2006/relationships/image" Target="../media/image47.jpeg"/><Relationship Id="rId21" Type="http://schemas.openxmlformats.org/officeDocument/2006/relationships/slide" Target="slide2.xml"/><Relationship Id="rId22" Type="http://schemas.openxmlformats.org/officeDocument/2006/relationships/slide" Target="slide3.xml"/><Relationship Id="rId23" Type="http://schemas.openxmlformats.org/officeDocument/2006/relationships/slide" Target="slide5.xml"/><Relationship Id="rId24" Type="http://schemas.openxmlformats.org/officeDocument/2006/relationships/slide" Target="slide10.xml"/><Relationship Id="rId25" Type="http://schemas.openxmlformats.org/officeDocument/2006/relationships/slide" Target="slide28.xml"/><Relationship Id="rId26" Type="http://schemas.openxmlformats.org/officeDocument/2006/relationships/slide" Target="slide29.xml"/><Relationship Id="rId27" Type="http://schemas.openxmlformats.org/officeDocument/2006/relationships/slide" Target="slide35.xml"/><Relationship Id="rId28" Type="http://schemas.openxmlformats.org/officeDocument/2006/relationships/slide" Target="slide8.xml"/><Relationship Id="rId29" Type="http://schemas.openxmlformats.org/officeDocument/2006/relationships/slide" Target="slide123.xml"/><Relationship Id="rId30" Type="http://schemas.openxmlformats.org/officeDocument/2006/relationships/image" Target="../media/image48.png"/><Relationship Id="rId10" Type="http://schemas.openxmlformats.org/officeDocument/2006/relationships/image" Target="../media/image41.png"/><Relationship Id="rId11" Type="http://schemas.openxmlformats.org/officeDocument/2006/relationships/chart" Target="../charts/chart4.xml"/><Relationship Id="rId12" Type="http://schemas.openxmlformats.org/officeDocument/2006/relationships/chart" Target="../charts/chart5.xml"/><Relationship Id="rId13" Type="http://schemas.openxmlformats.org/officeDocument/2006/relationships/image" Target="../media/image42.png"/><Relationship Id="rId14" Type="http://schemas.openxmlformats.org/officeDocument/2006/relationships/chart" Target="../charts/chart6.xml"/><Relationship Id="rId15" Type="http://schemas.openxmlformats.org/officeDocument/2006/relationships/image" Target="../media/image43.png"/><Relationship Id="rId16" Type="http://schemas.microsoft.com/office/2007/relationships/hdphoto" Target="../media/hdphoto1.wdp"/><Relationship Id="rId17" Type="http://schemas.openxmlformats.org/officeDocument/2006/relationships/image" Target="../media/image44.jpeg"/><Relationship Id="rId18" Type="http://schemas.openxmlformats.org/officeDocument/2006/relationships/image" Target="../media/image45.jpeg"/><Relationship Id="rId19" Type="http://schemas.openxmlformats.org/officeDocument/2006/relationships/image" Target="../media/image46.jpeg"/><Relationship Id="rId1" Type="http://schemas.openxmlformats.org/officeDocument/2006/relationships/slideLayout" Target="../slideLayouts/slideLayout2.xml"/><Relationship Id="rId2" Type="http://schemas.openxmlformats.org/officeDocument/2006/relationships/chart" Target="../charts/chart1.xml"/><Relationship Id="rId3" Type="http://schemas.openxmlformats.org/officeDocument/2006/relationships/image" Target="../media/image36.emf"/><Relationship Id="rId4" Type="http://schemas.openxmlformats.org/officeDocument/2006/relationships/image" Target="../media/image37.emf"/><Relationship Id="rId5" Type="http://schemas.openxmlformats.org/officeDocument/2006/relationships/image" Target="../media/image38.emf"/><Relationship Id="rId6" Type="http://schemas.openxmlformats.org/officeDocument/2006/relationships/image" Target="../media/image39.emf"/><Relationship Id="rId7" Type="http://schemas.openxmlformats.org/officeDocument/2006/relationships/chart" Target="../charts/chart2.xml"/><Relationship Id="rId8" Type="http://schemas.openxmlformats.org/officeDocument/2006/relationships/chart" Target="../charts/chart3.xml"/></Relationships>
</file>

<file path=ppt/slides/_rels/slide80.xml.rels><?xml version="1.0" encoding="UTF-8" standalone="yes"?>
<Relationships xmlns="http://schemas.openxmlformats.org/package/2006/relationships"><Relationship Id="rId9" Type="http://schemas.openxmlformats.org/officeDocument/2006/relationships/slide" Target="slide10.xml"/><Relationship Id="rId20" Type="http://schemas.openxmlformats.org/officeDocument/2006/relationships/slide" Target="slide81.xml"/><Relationship Id="rId21" Type="http://schemas.openxmlformats.org/officeDocument/2006/relationships/slide" Target="slide58.xml"/><Relationship Id="rId10" Type="http://schemas.openxmlformats.org/officeDocument/2006/relationships/slide" Target="slide28.xml"/><Relationship Id="rId11" Type="http://schemas.openxmlformats.org/officeDocument/2006/relationships/slide" Target="slide29.xml"/><Relationship Id="rId12" Type="http://schemas.openxmlformats.org/officeDocument/2006/relationships/slide" Target="slide35.xml"/><Relationship Id="rId13" Type="http://schemas.openxmlformats.org/officeDocument/2006/relationships/slide" Target="slide8.xml"/><Relationship Id="rId14" Type="http://schemas.openxmlformats.org/officeDocument/2006/relationships/slide" Target="slide123.xml"/><Relationship Id="rId15" Type="http://schemas.openxmlformats.org/officeDocument/2006/relationships/slide" Target="slide2.xml"/><Relationship Id="rId16" Type="http://schemas.openxmlformats.org/officeDocument/2006/relationships/image" Target="../media/image141.png"/><Relationship Id="rId17" Type="http://schemas.openxmlformats.org/officeDocument/2006/relationships/slide" Target="slide36.xml"/><Relationship Id="rId18" Type="http://schemas.openxmlformats.org/officeDocument/2006/relationships/image" Target="../media/image142.png"/><Relationship Id="rId19" Type="http://schemas.openxmlformats.org/officeDocument/2006/relationships/slide" Target="slide102.xml"/><Relationship Id="rId1" Type="http://schemas.openxmlformats.org/officeDocument/2006/relationships/vmlDrawing" Target="../drawings/vmlDrawing36.vml"/><Relationship Id="rId2" Type="http://schemas.openxmlformats.org/officeDocument/2006/relationships/tags" Target="../tags/tag59.xml"/><Relationship Id="rId3" Type="http://schemas.openxmlformats.org/officeDocument/2006/relationships/tags" Target="../tags/tag60.xml"/><Relationship Id="rId4" Type="http://schemas.openxmlformats.org/officeDocument/2006/relationships/slideLayout" Target="../slideLayouts/slideLayout2.xml"/><Relationship Id="rId5" Type="http://schemas.openxmlformats.org/officeDocument/2006/relationships/oleObject" Target="../embeddings/oleObject53.bin"/><Relationship Id="rId6" Type="http://schemas.openxmlformats.org/officeDocument/2006/relationships/image" Target="../media/image1.emf"/><Relationship Id="rId7" Type="http://schemas.openxmlformats.org/officeDocument/2006/relationships/slide" Target="slide3.xml"/><Relationship Id="rId8" Type="http://schemas.openxmlformats.org/officeDocument/2006/relationships/slide" Target="slide5.xml"/></Relationships>
</file>

<file path=ppt/slides/_rels/slide81.xml.rels><?xml version="1.0" encoding="UTF-8" standalone="yes"?>
<Relationships xmlns="http://schemas.openxmlformats.org/package/2006/relationships"><Relationship Id="rId11" Type="http://schemas.openxmlformats.org/officeDocument/2006/relationships/slide" Target="slide28.xml"/><Relationship Id="rId12" Type="http://schemas.openxmlformats.org/officeDocument/2006/relationships/slide" Target="slide29.xml"/><Relationship Id="rId13" Type="http://schemas.openxmlformats.org/officeDocument/2006/relationships/slide" Target="slide35.xml"/><Relationship Id="rId14" Type="http://schemas.openxmlformats.org/officeDocument/2006/relationships/slide" Target="slide8.xml"/><Relationship Id="rId15" Type="http://schemas.openxmlformats.org/officeDocument/2006/relationships/slide" Target="slide123.xml"/><Relationship Id="rId16" Type="http://schemas.openxmlformats.org/officeDocument/2006/relationships/slide" Target="slide2.xml"/><Relationship Id="rId1" Type="http://schemas.openxmlformats.org/officeDocument/2006/relationships/vmlDrawing" Target="../drawings/vmlDrawing37.vml"/><Relationship Id="rId2" Type="http://schemas.openxmlformats.org/officeDocument/2006/relationships/tags" Target="../tags/tag61.xml"/><Relationship Id="rId3" Type="http://schemas.openxmlformats.org/officeDocument/2006/relationships/tags" Target="../tags/tag62.xml"/><Relationship Id="rId4" Type="http://schemas.openxmlformats.org/officeDocument/2006/relationships/slideLayout" Target="../slideLayouts/slideLayout2.xml"/><Relationship Id="rId5" Type="http://schemas.openxmlformats.org/officeDocument/2006/relationships/oleObject" Target="../embeddings/oleObject54.bin"/><Relationship Id="rId6" Type="http://schemas.openxmlformats.org/officeDocument/2006/relationships/image" Target="../media/image1.emf"/><Relationship Id="rId7" Type="http://schemas.openxmlformats.org/officeDocument/2006/relationships/image" Target="../media/image433.png"/><Relationship Id="rId8" Type="http://schemas.openxmlformats.org/officeDocument/2006/relationships/slide" Target="slide3.xml"/><Relationship Id="rId9" Type="http://schemas.openxmlformats.org/officeDocument/2006/relationships/slide" Target="slide5.xml"/><Relationship Id="rId10" Type="http://schemas.openxmlformats.org/officeDocument/2006/relationships/slide" Target="slide10.xml"/></Relationships>
</file>

<file path=ppt/slides/_rels/slide82.xml.rels><?xml version="1.0" encoding="UTF-8" standalone="yes"?>
<Relationships xmlns="http://schemas.openxmlformats.org/package/2006/relationships"><Relationship Id="rId20" Type="http://schemas.openxmlformats.org/officeDocument/2006/relationships/chart" Target="../charts/chart143.xml"/><Relationship Id="rId21" Type="http://schemas.openxmlformats.org/officeDocument/2006/relationships/chart" Target="../charts/chart144.xml"/><Relationship Id="rId22" Type="http://schemas.openxmlformats.org/officeDocument/2006/relationships/image" Target="../media/image77.png"/><Relationship Id="rId23" Type="http://schemas.openxmlformats.org/officeDocument/2006/relationships/image" Target="../media/image434.png"/><Relationship Id="rId24" Type="http://schemas.openxmlformats.org/officeDocument/2006/relationships/image" Target="../media/image435.png"/><Relationship Id="rId25" Type="http://schemas.openxmlformats.org/officeDocument/2006/relationships/image" Target="../media/image36.emf"/><Relationship Id="rId26" Type="http://schemas.openxmlformats.org/officeDocument/2006/relationships/image" Target="../media/image37.emf"/><Relationship Id="rId27" Type="http://schemas.openxmlformats.org/officeDocument/2006/relationships/image" Target="../media/image38.emf"/><Relationship Id="rId28" Type="http://schemas.openxmlformats.org/officeDocument/2006/relationships/image" Target="../media/image39.emf"/><Relationship Id="rId29" Type="http://schemas.openxmlformats.org/officeDocument/2006/relationships/image" Target="../media/image43.png"/><Relationship Id="rId1" Type="http://schemas.openxmlformats.org/officeDocument/2006/relationships/vmlDrawing" Target="../drawings/vmlDrawing38.vml"/><Relationship Id="rId2" Type="http://schemas.openxmlformats.org/officeDocument/2006/relationships/tags" Target="../tags/tag63.xml"/><Relationship Id="rId3" Type="http://schemas.openxmlformats.org/officeDocument/2006/relationships/slideLayout" Target="../slideLayouts/slideLayout2.xml"/><Relationship Id="rId4" Type="http://schemas.openxmlformats.org/officeDocument/2006/relationships/oleObject" Target="../embeddings/oleObject55.bin"/><Relationship Id="rId5" Type="http://schemas.openxmlformats.org/officeDocument/2006/relationships/image" Target="../media/image7.emf"/><Relationship Id="rId30" Type="http://schemas.microsoft.com/office/2007/relationships/hdphoto" Target="../media/hdphoto1.wdp"/><Relationship Id="rId31" Type="http://schemas.openxmlformats.org/officeDocument/2006/relationships/chart" Target="../charts/chart145.xml"/><Relationship Id="rId32" Type="http://schemas.openxmlformats.org/officeDocument/2006/relationships/chart" Target="../charts/chart146.xml"/><Relationship Id="rId9" Type="http://schemas.openxmlformats.org/officeDocument/2006/relationships/slide" Target="slide28.xml"/><Relationship Id="rId6" Type="http://schemas.openxmlformats.org/officeDocument/2006/relationships/slide" Target="slide3.xml"/><Relationship Id="rId7" Type="http://schemas.openxmlformats.org/officeDocument/2006/relationships/slide" Target="slide5.xml"/><Relationship Id="rId8" Type="http://schemas.openxmlformats.org/officeDocument/2006/relationships/slide" Target="slide10.xml"/><Relationship Id="rId33" Type="http://schemas.openxmlformats.org/officeDocument/2006/relationships/chart" Target="../charts/chart147.xml"/><Relationship Id="rId10" Type="http://schemas.openxmlformats.org/officeDocument/2006/relationships/slide" Target="slide29.xml"/><Relationship Id="rId11" Type="http://schemas.openxmlformats.org/officeDocument/2006/relationships/slide" Target="slide35.xml"/><Relationship Id="rId12" Type="http://schemas.openxmlformats.org/officeDocument/2006/relationships/slide" Target="slide8.xml"/><Relationship Id="rId13" Type="http://schemas.openxmlformats.org/officeDocument/2006/relationships/slide" Target="slide123.xml"/><Relationship Id="rId14" Type="http://schemas.openxmlformats.org/officeDocument/2006/relationships/slide" Target="slide2.xml"/><Relationship Id="rId15" Type="http://schemas.openxmlformats.org/officeDocument/2006/relationships/chart" Target="../charts/chart139.xml"/><Relationship Id="rId16" Type="http://schemas.openxmlformats.org/officeDocument/2006/relationships/chart" Target="../charts/chart140.xml"/><Relationship Id="rId17" Type="http://schemas.openxmlformats.org/officeDocument/2006/relationships/chart" Target="../charts/chart141.xml"/><Relationship Id="rId18" Type="http://schemas.openxmlformats.org/officeDocument/2006/relationships/chart" Target="../charts/chart142.xml"/><Relationship Id="rId19" Type="http://schemas.openxmlformats.org/officeDocument/2006/relationships/image" Target="../media/image42.png"/></Relationships>
</file>

<file path=ppt/slides/_rels/slide83.xml.rels><?xml version="1.0" encoding="UTF-8" standalone="yes"?>
<Relationships xmlns="http://schemas.openxmlformats.org/package/2006/relationships"><Relationship Id="rId13" Type="http://schemas.openxmlformats.org/officeDocument/2006/relationships/slide" Target="slide35.xml"/><Relationship Id="rId14" Type="http://schemas.openxmlformats.org/officeDocument/2006/relationships/slide" Target="slide8.xml"/><Relationship Id="rId15" Type="http://schemas.openxmlformats.org/officeDocument/2006/relationships/slide" Target="slide123.xml"/><Relationship Id="rId16" Type="http://schemas.openxmlformats.org/officeDocument/2006/relationships/slide" Target="slide2.xml"/><Relationship Id="rId17" Type="http://schemas.openxmlformats.org/officeDocument/2006/relationships/chart" Target="../charts/chart148.xml"/><Relationship Id="rId18" Type="http://schemas.openxmlformats.org/officeDocument/2006/relationships/chart" Target="../charts/chart149.xml"/><Relationship Id="rId19" Type="http://schemas.openxmlformats.org/officeDocument/2006/relationships/chart" Target="../charts/chart150.xml"/><Relationship Id="rId50" Type="http://schemas.openxmlformats.org/officeDocument/2006/relationships/chart" Target="../charts/chart159.xml"/><Relationship Id="rId51" Type="http://schemas.openxmlformats.org/officeDocument/2006/relationships/chart" Target="../charts/chart160.xml"/><Relationship Id="rId52" Type="http://schemas.openxmlformats.org/officeDocument/2006/relationships/chart" Target="../charts/chart161.xml"/><Relationship Id="rId53" Type="http://schemas.openxmlformats.org/officeDocument/2006/relationships/chart" Target="../charts/chart162.xml"/><Relationship Id="rId54" Type="http://schemas.openxmlformats.org/officeDocument/2006/relationships/chart" Target="../charts/chart163.xml"/><Relationship Id="rId40" Type="http://schemas.openxmlformats.org/officeDocument/2006/relationships/image" Target="../media/image57.png"/><Relationship Id="rId41" Type="http://schemas.microsoft.com/office/2007/relationships/hdphoto" Target="../media/hdphoto3.wdp"/><Relationship Id="rId42" Type="http://schemas.openxmlformats.org/officeDocument/2006/relationships/image" Target="../media/image58.png"/><Relationship Id="rId43" Type="http://schemas.microsoft.com/office/2007/relationships/hdphoto" Target="../media/hdphoto4.wdp"/><Relationship Id="rId44" Type="http://schemas.openxmlformats.org/officeDocument/2006/relationships/image" Target="../media/image59.png"/><Relationship Id="rId45" Type="http://schemas.microsoft.com/office/2007/relationships/hdphoto" Target="../media/hdphoto5.wdp"/><Relationship Id="rId46" Type="http://schemas.openxmlformats.org/officeDocument/2006/relationships/image" Target="../media/image60.png"/><Relationship Id="rId47" Type="http://schemas.microsoft.com/office/2007/relationships/hdphoto" Target="../media/hdphoto6.wdp"/><Relationship Id="rId48" Type="http://schemas.openxmlformats.org/officeDocument/2006/relationships/image" Target="../media/image61.png"/><Relationship Id="rId49" Type="http://schemas.openxmlformats.org/officeDocument/2006/relationships/image" Target="../media/image62.emf"/><Relationship Id="rId1" Type="http://schemas.openxmlformats.org/officeDocument/2006/relationships/vmlDrawing" Target="../drawings/vmlDrawing39.vml"/><Relationship Id="rId2" Type="http://schemas.openxmlformats.org/officeDocument/2006/relationships/tags" Target="../tags/tag64.xml"/><Relationship Id="rId3" Type="http://schemas.openxmlformats.org/officeDocument/2006/relationships/tags" Target="../tags/tag65.xml"/><Relationship Id="rId4" Type="http://schemas.openxmlformats.org/officeDocument/2006/relationships/slideLayout" Target="../slideLayouts/slideLayout2.xml"/><Relationship Id="rId5" Type="http://schemas.openxmlformats.org/officeDocument/2006/relationships/notesSlide" Target="../notesSlides/notesSlide8.xml"/><Relationship Id="rId6" Type="http://schemas.openxmlformats.org/officeDocument/2006/relationships/oleObject" Target="../embeddings/oleObject56.bin"/><Relationship Id="rId7" Type="http://schemas.openxmlformats.org/officeDocument/2006/relationships/image" Target="../media/image1.emf"/><Relationship Id="rId8" Type="http://schemas.openxmlformats.org/officeDocument/2006/relationships/slide" Target="slide3.xml"/><Relationship Id="rId9" Type="http://schemas.openxmlformats.org/officeDocument/2006/relationships/slide" Target="slide5.xml"/><Relationship Id="rId30" Type="http://schemas.microsoft.com/office/2007/relationships/hdphoto" Target="../media/hdphoto1.wdp"/><Relationship Id="rId31" Type="http://schemas.openxmlformats.org/officeDocument/2006/relationships/image" Target="../media/image52.png"/><Relationship Id="rId32" Type="http://schemas.openxmlformats.org/officeDocument/2006/relationships/image" Target="../media/image53.png"/><Relationship Id="rId33" Type="http://schemas.openxmlformats.org/officeDocument/2006/relationships/chart" Target="../charts/chart156.xml"/><Relationship Id="rId34" Type="http://schemas.openxmlformats.org/officeDocument/2006/relationships/image" Target="../media/image54.png"/><Relationship Id="rId35" Type="http://schemas.microsoft.com/office/2007/relationships/hdphoto" Target="../media/hdphoto2.wdp"/><Relationship Id="rId36" Type="http://schemas.openxmlformats.org/officeDocument/2006/relationships/image" Target="../media/image55.png"/><Relationship Id="rId37" Type="http://schemas.openxmlformats.org/officeDocument/2006/relationships/image" Target="../media/image56.png"/><Relationship Id="rId38" Type="http://schemas.openxmlformats.org/officeDocument/2006/relationships/chart" Target="../charts/chart157.xml"/><Relationship Id="rId39" Type="http://schemas.openxmlformats.org/officeDocument/2006/relationships/chart" Target="../charts/chart158.xml"/><Relationship Id="rId20" Type="http://schemas.openxmlformats.org/officeDocument/2006/relationships/chart" Target="../charts/chart151.xml"/><Relationship Id="rId21" Type="http://schemas.openxmlformats.org/officeDocument/2006/relationships/chart" Target="../charts/chart152.xml"/><Relationship Id="rId22" Type="http://schemas.openxmlformats.org/officeDocument/2006/relationships/image" Target="../media/image49.png"/><Relationship Id="rId23" Type="http://schemas.openxmlformats.org/officeDocument/2006/relationships/image" Target="../media/image50.emf"/><Relationship Id="rId24" Type="http://schemas.openxmlformats.org/officeDocument/2006/relationships/image" Target="../media/image51.emf"/><Relationship Id="rId25" Type="http://schemas.openxmlformats.org/officeDocument/2006/relationships/chart" Target="../charts/chart153.xml"/><Relationship Id="rId26" Type="http://schemas.openxmlformats.org/officeDocument/2006/relationships/chart" Target="../charts/chart154.xml"/><Relationship Id="rId27" Type="http://schemas.openxmlformats.org/officeDocument/2006/relationships/image" Target="../media/image42.png"/><Relationship Id="rId28" Type="http://schemas.openxmlformats.org/officeDocument/2006/relationships/chart" Target="../charts/chart155.xml"/><Relationship Id="rId29" Type="http://schemas.openxmlformats.org/officeDocument/2006/relationships/image" Target="../media/image43.png"/><Relationship Id="rId10" Type="http://schemas.openxmlformats.org/officeDocument/2006/relationships/slide" Target="slide10.xml"/><Relationship Id="rId11" Type="http://schemas.openxmlformats.org/officeDocument/2006/relationships/slide" Target="slide28.xml"/><Relationship Id="rId12" Type="http://schemas.openxmlformats.org/officeDocument/2006/relationships/slide" Target="slide29.xml"/></Relationships>
</file>

<file path=ppt/slides/_rels/slide84.xml.rels><?xml version="1.0" encoding="UTF-8" standalone="yes"?>
<Relationships xmlns="http://schemas.openxmlformats.org/package/2006/relationships"><Relationship Id="rId9" Type="http://schemas.openxmlformats.org/officeDocument/2006/relationships/image" Target="../media/image436.jpeg"/><Relationship Id="rId20" Type="http://schemas.openxmlformats.org/officeDocument/2006/relationships/slide" Target="slide35.xml"/><Relationship Id="rId21" Type="http://schemas.openxmlformats.org/officeDocument/2006/relationships/slide" Target="slide8.xml"/><Relationship Id="rId22" Type="http://schemas.openxmlformats.org/officeDocument/2006/relationships/slide" Target="slide123.xml"/><Relationship Id="rId23" Type="http://schemas.openxmlformats.org/officeDocument/2006/relationships/slide" Target="slide2.xml"/><Relationship Id="rId10" Type="http://schemas.openxmlformats.org/officeDocument/2006/relationships/slide" Target="slide86.xml"/><Relationship Id="rId11" Type="http://schemas.openxmlformats.org/officeDocument/2006/relationships/image" Target="../media/image437.jpeg"/><Relationship Id="rId12" Type="http://schemas.openxmlformats.org/officeDocument/2006/relationships/slide" Target="slide87.xml"/><Relationship Id="rId13" Type="http://schemas.openxmlformats.org/officeDocument/2006/relationships/image" Target="../media/image438.jpeg"/><Relationship Id="rId14" Type="http://schemas.openxmlformats.org/officeDocument/2006/relationships/image" Target="../media/image9.emf"/><Relationship Id="rId15" Type="http://schemas.openxmlformats.org/officeDocument/2006/relationships/slide" Target="slide3.xml"/><Relationship Id="rId16" Type="http://schemas.openxmlformats.org/officeDocument/2006/relationships/slide" Target="slide5.xml"/><Relationship Id="rId17" Type="http://schemas.openxmlformats.org/officeDocument/2006/relationships/slide" Target="slide10.xml"/><Relationship Id="rId18" Type="http://schemas.openxmlformats.org/officeDocument/2006/relationships/slide" Target="slide28.xml"/><Relationship Id="rId19" Type="http://schemas.openxmlformats.org/officeDocument/2006/relationships/slide" Target="slide29.xml"/><Relationship Id="rId1" Type="http://schemas.openxmlformats.org/officeDocument/2006/relationships/vmlDrawing" Target="../drawings/vmlDrawing40.vml"/><Relationship Id="rId2" Type="http://schemas.openxmlformats.org/officeDocument/2006/relationships/tags" Target="../tags/tag66.xml"/><Relationship Id="rId3" Type="http://schemas.openxmlformats.org/officeDocument/2006/relationships/tags" Target="../tags/tag67.xml"/><Relationship Id="rId4" Type="http://schemas.openxmlformats.org/officeDocument/2006/relationships/slideLayout" Target="../slideLayouts/slideLayout2.xml"/><Relationship Id="rId5" Type="http://schemas.openxmlformats.org/officeDocument/2006/relationships/oleObject" Target="../embeddings/oleObject57.bin"/><Relationship Id="rId6" Type="http://schemas.openxmlformats.org/officeDocument/2006/relationships/image" Target="../media/image1.emf"/><Relationship Id="rId7" Type="http://schemas.openxmlformats.org/officeDocument/2006/relationships/image" Target="../media/image433.png"/><Relationship Id="rId8" Type="http://schemas.openxmlformats.org/officeDocument/2006/relationships/slide" Target="slide85.xml"/></Relationships>
</file>

<file path=ppt/slides/_rels/slide85.xml.rels><?xml version="1.0" encoding="UTF-8" standalone="yes"?>
<Relationships xmlns="http://schemas.openxmlformats.org/package/2006/relationships"><Relationship Id="rId9" Type="http://schemas.openxmlformats.org/officeDocument/2006/relationships/image" Target="../media/image440.jpeg"/><Relationship Id="rId20" Type="http://schemas.openxmlformats.org/officeDocument/2006/relationships/slide" Target="slide5.xml"/><Relationship Id="rId21" Type="http://schemas.openxmlformats.org/officeDocument/2006/relationships/slide" Target="slide10.xml"/><Relationship Id="rId22" Type="http://schemas.openxmlformats.org/officeDocument/2006/relationships/slide" Target="slide28.xml"/><Relationship Id="rId23" Type="http://schemas.openxmlformats.org/officeDocument/2006/relationships/slide" Target="slide29.xml"/><Relationship Id="rId24" Type="http://schemas.openxmlformats.org/officeDocument/2006/relationships/slide" Target="slide35.xml"/><Relationship Id="rId25" Type="http://schemas.openxmlformats.org/officeDocument/2006/relationships/slide" Target="slide8.xml"/><Relationship Id="rId26" Type="http://schemas.openxmlformats.org/officeDocument/2006/relationships/slide" Target="slide123.xml"/><Relationship Id="rId27" Type="http://schemas.openxmlformats.org/officeDocument/2006/relationships/slide" Target="slide2.xml"/><Relationship Id="rId10" Type="http://schemas.openxmlformats.org/officeDocument/2006/relationships/image" Target="../media/image441.jpeg"/><Relationship Id="rId11" Type="http://schemas.openxmlformats.org/officeDocument/2006/relationships/image" Target="../media/image442.jpeg"/><Relationship Id="rId12" Type="http://schemas.openxmlformats.org/officeDocument/2006/relationships/image" Target="../media/image443.png"/><Relationship Id="rId13" Type="http://schemas.openxmlformats.org/officeDocument/2006/relationships/image" Target="../media/image444.gif"/><Relationship Id="rId14" Type="http://schemas.openxmlformats.org/officeDocument/2006/relationships/image" Target="../media/image445.gif"/><Relationship Id="rId15" Type="http://schemas.openxmlformats.org/officeDocument/2006/relationships/slide" Target="slide85.xml"/><Relationship Id="rId16" Type="http://schemas.openxmlformats.org/officeDocument/2006/relationships/slide" Target="slide86.xml"/><Relationship Id="rId17" Type="http://schemas.openxmlformats.org/officeDocument/2006/relationships/slide" Target="slide87.xml"/><Relationship Id="rId18" Type="http://schemas.openxmlformats.org/officeDocument/2006/relationships/image" Target="../media/image446.png"/><Relationship Id="rId19" Type="http://schemas.openxmlformats.org/officeDocument/2006/relationships/slide" Target="slide3.xml"/><Relationship Id="rId1" Type="http://schemas.openxmlformats.org/officeDocument/2006/relationships/vmlDrawing" Target="../drawings/vmlDrawing41.vml"/><Relationship Id="rId2" Type="http://schemas.openxmlformats.org/officeDocument/2006/relationships/tags" Target="../tags/tag68.xml"/><Relationship Id="rId3" Type="http://schemas.openxmlformats.org/officeDocument/2006/relationships/tags" Target="../tags/tag69.xml"/><Relationship Id="rId4" Type="http://schemas.openxmlformats.org/officeDocument/2006/relationships/slideLayout" Target="../slideLayouts/slideLayout2.xml"/><Relationship Id="rId5" Type="http://schemas.openxmlformats.org/officeDocument/2006/relationships/oleObject" Target="../embeddings/oleObject58.bin"/><Relationship Id="rId6" Type="http://schemas.openxmlformats.org/officeDocument/2006/relationships/image" Target="../media/image7.emf"/><Relationship Id="rId7" Type="http://schemas.openxmlformats.org/officeDocument/2006/relationships/image" Target="../media/image439.png"/><Relationship Id="rId8" Type="http://schemas.openxmlformats.org/officeDocument/2006/relationships/slide" Target="slide84.xml"/></Relationships>
</file>

<file path=ppt/slides/_rels/slide86.xml.rels><?xml version="1.0" encoding="UTF-8" standalone="yes"?>
<Relationships xmlns="http://schemas.openxmlformats.org/package/2006/relationships"><Relationship Id="rId9" Type="http://schemas.openxmlformats.org/officeDocument/2006/relationships/image" Target="../media/image448.png"/><Relationship Id="rId20" Type="http://schemas.openxmlformats.org/officeDocument/2006/relationships/slide" Target="slide35.xml"/><Relationship Id="rId21" Type="http://schemas.openxmlformats.org/officeDocument/2006/relationships/slide" Target="slide8.xml"/><Relationship Id="rId22" Type="http://schemas.openxmlformats.org/officeDocument/2006/relationships/slide" Target="slide123.xml"/><Relationship Id="rId23" Type="http://schemas.openxmlformats.org/officeDocument/2006/relationships/slide" Target="slide2.xml"/><Relationship Id="rId24" Type="http://schemas.openxmlformats.org/officeDocument/2006/relationships/slide" Target="slide84.xml"/><Relationship Id="rId10" Type="http://schemas.openxmlformats.org/officeDocument/2006/relationships/image" Target="../media/image449.png"/><Relationship Id="rId11" Type="http://schemas.openxmlformats.org/officeDocument/2006/relationships/slide" Target="slide85.xml"/><Relationship Id="rId12" Type="http://schemas.openxmlformats.org/officeDocument/2006/relationships/slide" Target="slide86.xml"/><Relationship Id="rId13" Type="http://schemas.openxmlformats.org/officeDocument/2006/relationships/slide" Target="slide87.xml"/><Relationship Id="rId14" Type="http://schemas.openxmlformats.org/officeDocument/2006/relationships/image" Target="../media/image450.jpeg"/><Relationship Id="rId15" Type="http://schemas.openxmlformats.org/officeDocument/2006/relationships/slide" Target="slide3.xml"/><Relationship Id="rId16" Type="http://schemas.openxmlformats.org/officeDocument/2006/relationships/slide" Target="slide5.xml"/><Relationship Id="rId17" Type="http://schemas.openxmlformats.org/officeDocument/2006/relationships/slide" Target="slide10.xml"/><Relationship Id="rId18" Type="http://schemas.openxmlformats.org/officeDocument/2006/relationships/slide" Target="slide28.xml"/><Relationship Id="rId19" Type="http://schemas.openxmlformats.org/officeDocument/2006/relationships/slide" Target="slide29.xml"/><Relationship Id="rId1" Type="http://schemas.openxmlformats.org/officeDocument/2006/relationships/tags" Target="../tags/tag70.xml"/><Relationship Id="rId2" Type="http://schemas.openxmlformats.org/officeDocument/2006/relationships/slideLayout" Target="../slideLayouts/slideLayout2.xml"/><Relationship Id="rId3" Type="http://schemas.openxmlformats.org/officeDocument/2006/relationships/image" Target="../media/image439.png"/><Relationship Id="rId4" Type="http://schemas.openxmlformats.org/officeDocument/2006/relationships/image" Target="../media/image440.jpeg"/><Relationship Id="rId5" Type="http://schemas.openxmlformats.org/officeDocument/2006/relationships/image" Target="../media/image441.jpeg"/><Relationship Id="rId6" Type="http://schemas.openxmlformats.org/officeDocument/2006/relationships/image" Target="../media/image442.jpeg"/><Relationship Id="rId7" Type="http://schemas.openxmlformats.org/officeDocument/2006/relationships/image" Target="../media/image443.png"/><Relationship Id="rId8" Type="http://schemas.openxmlformats.org/officeDocument/2006/relationships/image" Target="../media/image447.png"/></Relationships>
</file>

<file path=ppt/slides/_rels/slide87.xml.rels><?xml version="1.0" encoding="UTF-8" standalone="yes"?>
<Relationships xmlns="http://schemas.openxmlformats.org/package/2006/relationships"><Relationship Id="rId9" Type="http://schemas.openxmlformats.org/officeDocument/2006/relationships/slide" Target="slide85.xml"/><Relationship Id="rId20" Type="http://schemas.openxmlformats.org/officeDocument/2006/relationships/slide" Target="slide2.xml"/><Relationship Id="rId21" Type="http://schemas.openxmlformats.org/officeDocument/2006/relationships/slide" Target="slide84.xml"/><Relationship Id="rId10" Type="http://schemas.openxmlformats.org/officeDocument/2006/relationships/slide" Target="slide86.xml"/><Relationship Id="rId11" Type="http://schemas.openxmlformats.org/officeDocument/2006/relationships/slide" Target="slide87.xml"/><Relationship Id="rId12" Type="http://schemas.openxmlformats.org/officeDocument/2006/relationships/slide" Target="slide3.xml"/><Relationship Id="rId13" Type="http://schemas.openxmlformats.org/officeDocument/2006/relationships/slide" Target="slide5.xml"/><Relationship Id="rId14" Type="http://schemas.openxmlformats.org/officeDocument/2006/relationships/slide" Target="slide10.xml"/><Relationship Id="rId15" Type="http://schemas.openxmlformats.org/officeDocument/2006/relationships/slide" Target="slide28.xml"/><Relationship Id="rId16" Type="http://schemas.openxmlformats.org/officeDocument/2006/relationships/slide" Target="slide29.xml"/><Relationship Id="rId17" Type="http://schemas.openxmlformats.org/officeDocument/2006/relationships/slide" Target="slide35.xml"/><Relationship Id="rId18" Type="http://schemas.openxmlformats.org/officeDocument/2006/relationships/slide" Target="slide8.xml"/><Relationship Id="rId19" Type="http://schemas.openxmlformats.org/officeDocument/2006/relationships/slide" Target="slide123.xml"/><Relationship Id="rId1" Type="http://schemas.openxmlformats.org/officeDocument/2006/relationships/tags" Target="../tags/tag71.xml"/><Relationship Id="rId2" Type="http://schemas.openxmlformats.org/officeDocument/2006/relationships/slideLayout" Target="../slideLayouts/slideLayout2.xml"/><Relationship Id="rId3" Type="http://schemas.openxmlformats.org/officeDocument/2006/relationships/image" Target="../media/image440.jpeg"/><Relationship Id="rId4" Type="http://schemas.openxmlformats.org/officeDocument/2006/relationships/image" Target="../media/image441.jpeg"/><Relationship Id="rId5" Type="http://schemas.openxmlformats.org/officeDocument/2006/relationships/image" Target="../media/image442.jpeg"/><Relationship Id="rId6" Type="http://schemas.openxmlformats.org/officeDocument/2006/relationships/image" Target="../media/image443.png"/><Relationship Id="rId7" Type="http://schemas.openxmlformats.org/officeDocument/2006/relationships/image" Target="../media/image439.png"/><Relationship Id="rId8" Type="http://schemas.openxmlformats.org/officeDocument/2006/relationships/image" Target="../media/image451.png"/></Relationships>
</file>

<file path=ppt/slides/_rels/slide88.xml.rels><?xml version="1.0" encoding="UTF-8" standalone="yes"?>
<Relationships xmlns="http://schemas.openxmlformats.org/package/2006/relationships"><Relationship Id="rId46" Type="http://schemas.openxmlformats.org/officeDocument/2006/relationships/slide" Target="slide8.xml"/><Relationship Id="rId47" Type="http://schemas.openxmlformats.org/officeDocument/2006/relationships/slide" Target="slide123.xml"/><Relationship Id="rId48" Type="http://schemas.openxmlformats.org/officeDocument/2006/relationships/slide" Target="slide2.xml"/><Relationship Id="rId20" Type="http://schemas.openxmlformats.org/officeDocument/2006/relationships/image" Target="../media/image452.jpeg"/><Relationship Id="rId21" Type="http://schemas.openxmlformats.org/officeDocument/2006/relationships/image" Target="../media/image66.png"/><Relationship Id="rId22" Type="http://schemas.openxmlformats.org/officeDocument/2006/relationships/image" Target="../media/image74.png"/><Relationship Id="rId23" Type="http://schemas.openxmlformats.org/officeDocument/2006/relationships/image" Target="../media/image73.png"/><Relationship Id="rId24" Type="http://schemas.openxmlformats.org/officeDocument/2006/relationships/image" Target="../media/image67.png"/><Relationship Id="rId25" Type="http://schemas.openxmlformats.org/officeDocument/2006/relationships/image" Target="../media/image68.png"/><Relationship Id="rId26" Type="http://schemas.openxmlformats.org/officeDocument/2006/relationships/image" Target="../media/image69.png"/><Relationship Id="rId27" Type="http://schemas.openxmlformats.org/officeDocument/2006/relationships/image" Target="../media/image70.png"/><Relationship Id="rId28" Type="http://schemas.openxmlformats.org/officeDocument/2006/relationships/image" Target="../media/image453.png"/><Relationship Id="rId29" Type="http://schemas.openxmlformats.org/officeDocument/2006/relationships/slide" Target="slide90.xml"/><Relationship Id="rId1" Type="http://schemas.openxmlformats.org/officeDocument/2006/relationships/slideLayout" Target="../slideLayouts/slideLayout2.xml"/><Relationship Id="rId2" Type="http://schemas.openxmlformats.org/officeDocument/2006/relationships/chart" Target="../charts/chart164.xml"/><Relationship Id="rId3" Type="http://schemas.openxmlformats.org/officeDocument/2006/relationships/chart" Target="../charts/chart165.xml"/><Relationship Id="rId4" Type="http://schemas.openxmlformats.org/officeDocument/2006/relationships/chart" Target="../charts/chart166.xml"/><Relationship Id="rId5" Type="http://schemas.openxmlformats.org/officeDocument/2006/relationships/chart" Target="../charts/chart167.xml"/><Relationship Id="rId30" Type="http://schemas.openxmlformats.org/officeDocument/2006/relationships/slide" Target="slide92.xml"/><Relationship Id="rId31" Type="http://schemas.openxmlformats.org/officeDocument/2006/relationships/slide" Target="slide93.xml"/><Relationship Id="rId32" Type="http://schemas.openxmlformats.org/officeDocument/2006/relationships/slide" Target="slide94.xml"/><Relationship Id="rId9" Type="http://schemas.openxmlformats.org/officeDocument/2006/relationships/chart" Target="../charts/chart171.xml"/><Relationship Id="rId6" Type="http://schemas.openxmlformats.org/officeDocument/2006/relationships/chart" Target="../charts/chart168.xml"/><Relationship Id="rId7" Type="http://schemas.openxmlformats.org/officeDocument/2006/relationships/chart" Target="../charts/chart169.xml"/><Relationship Id="rId8" Type="http://schemas.openxmlformats.org/officeDocument/2006/relationships/chart" Target="../charts/chart170.xml"/><Relationship Id="rId33" Type="http://schemas.openxmlformats.org/officeDocument/2006/relationships/slide" Target="slide95.xml"/><Relationship Id="rId34" Type="http://schemas.openxmlformats.org/officeDocument/2006/relationships/slide" Target="slide96.xml"/><Relationship Id="rId35" Type="http://schemas.openxmlformats.org/officeDocument/2006/relationships/slide" Target="slide97.xml"/><Relationship Id="rId36" Type="http://schemas.openxmlformats.org/officeDocument/2006/relationships/slide" Target="slide89.xml"/><Relationship Id="rId10" Type="http://schemas.openxmlformats.org/officeDocument/2006/relationships/chart" Target="../charts/chart172.xml"/><Relationship Id="rId11" Type="http://schemas.openxmlformats.org/officeDocument/2006/relationships/chart" Target="../charts/chart173.xml"/><Relationship Id="rId12" Type="http://schemas.openxmlformats.org/officeDocument/2006/relationships/chart" Target="../charts/chart174.xml"/><Relationship Id="rId13" Type="http://schemas.openxmlformats.org/officeDocument/2006/relationships/chart" Target="../charts/chart175.xml"/><Relationship Id="rId14" Type="http://schemas.openxmlformats.org/officeDocument/2006/relationships/chart" Target="../charts/chart176.xml"/><Relationship Id="rId15" Type="http://schemas.openxmlformats.org/officeDocument/2006/relationships/chart" Target="../charts/chart177.xml"/><Relationship Id="rId16" Type="http://schemas.openxmlformats.org/officeDocument/2006/relationships/image" Target="../media/image63.jpeg"/><Relationship Id="rId17" Type="http://schemas.openxmlformats.org/officeDocument/2006/relationships/image" Target="../media/image71.png"/><Relationship Id="rId18" Type="http://schemas.openxmlformats.org/officeDocument/2006/relationships/image" Target="../media/image72.jpeg"/><Relationship Id="rId19" Type="http://schemas.openxmlformats.org/officeDocument/2006/relationships/image" Target="../media/image64.jpeg"/><Relationship Id="rId37" Type="http://schemas.openxmlformats.org/officeDocument/2006/relationships/image" Target="../media/image231.png"/><Relationship Id="rId38" Type="http://schemas.openxmlformats.org/officeDocument/2006/relationships/image" Target="../media/image124.png"/><Relationship Id="rId39" Type="http://schemas.openxmlformats.org/officeDocument/2006/relationships/slide" Target="slide91.xml"/><Relationship Id="rId40" Type="http://schemas.openxmlformats.org/officeDocument/2006/relationships/slide" Target="slide3.xml"/><Relationship Id="rId41" Type="http://schemas.openxmlformats.org/officeDocument/2006/relationships/slide" Target="slide5.xml"/><Relationship Id="rId42" Type="http://schemas.openxmlformats.org/officeDocument/2006/relationships/slide" Target="slide10.xml"/><Relationship Id="rId43" Type="http://schemas.openxmlformats.org/officeDocument/2006/relationships/slide" Target="slide28.xml"/><Relationship Id="rId44" Type="http://schemas.openxmlformats.org/officeDocument/2006/relationships/slide" Target="slide29.xml"/><Relationship Id="rId45" Type="http://schemas.openxmlformats.org/officeDocument/2006/relationships/slide" Target="slide35.xml"/></Relationships>
</file>

<file path=ppt/slides/_rels/slide89.xml.rels><?xml version="1.0" encoding="UTF-8" standalone="yes"?>
<Relationships xmlns="http://schemas.openxmlformats.org/package/2006/relationships"><Relationship Id="rId9" Type="http://schemas.openxmlformats.org/officeDocument/2006/relationships/image" Target="../media/image454.png"/><Relationship Id="rId20" Type="http://schemas.openxmlformats.org/officeDocument/2006/relationships/slide" Target="slide123.xml"/><Relationship Id="rId21" Type="http://schemas.openxmlformats.org/officeDocument/2006/relationships/slide" Target="slide2.xml"/><Relationship Id="rId22" Type="http://schemas.openxmlformats.org/officeDocument/2006/relationships/hyperlink" Target="https://twitter.com/brazuca/status/408008107722158080/photo/1" TargetMode="External"/><Relationship Id="rId23" Type="http://schemas.openxmlformats.org/officeDocument/2006/relationships/hyperlink" Target="https://www.facebook.com/adidassoccer?utm_source=All&amp;utm_campaign=adidas+brazuca+-+the+official+match+ball+of+the+2014+World+Cup&amp;utm_medium=email" TargetMode="External"/><Relationship Id="rId10" Type="http://schemas.openxmlformats.org/officeDocument/2006/relationships/hyperlink" Target="http://www.adidas.com/apps/brazucablog/en/map/intro" TargetMode="External"/><Relationship Id="rId11" Type="http://schemas.openxmlformats.org/officeDocument/2006/relationships/image" Target="../media/image455.jpeg"/><Relationship Id="rId12" Type="http://schemas.openxmlformats.org/officeDocument/2006/relationships/slide" Target="slide88.xm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42.vml"/><Relationship Id="rId2" Type="http://schemas.openxmlformats.org/officeDocument/2006/relationships/tags" Target="../tags/tag72.xml"/><Relationship Id="rId3" Type="http://schemas.openxmlformats.org/officeDocument/2006/relationships/slideLayout" Target="../slideLayouts/slideLayout2.xml"/><Relationship Id="rId4" Type="http://schemas.openxmlformats.org/officeDocument/2006/relationships/oleObject" Target="../embeddings/oleObject59.bin"/><Relationship Id="rId5" Type="http://schemas.openxmlformats.org/officeDocument/2006/relationships/image" Target="../media/image7.emf"/><Relationship Id="rId6" Type="http://schemas.openxmlformats.org/officeDocument/2006/relationships/chart" Target="../charts/chart178.xml"/><Relationship Id="rId7" Type="http://schemas.openxmlformats.org/officeDocument/2006/relationships/image" Target="../media/image71.png"/><Relationship Id="rId8" Type="http://schemas.openxmlformats.org/officeDocument/2006/relationships/image" Target="../media/image453.png"/></Relationships>
</file>

<file path=ppt/slides/_rels/slide9.xml.rels><?xml version="1.0" encoding="UTF-8" standalone="yes"?>
<Relationships xmlns="http://schemas.openxmlformats.org/package/2006/relationships"><Relationship Id="rId13" Type="http://schemas.openxmlformats.org/officeDocument/2006/relationships/chart" Target="../charts/chart11.xml"/><Relationship Id="rId14" Type="http://schemas.openxmlformats.org/officeDocument/2006/relationships/image" Target="../media/image49.png"/><Relationship Id="rId15" Type="http://schemas.openxmlformats.org/officeDocument/2006/relationships/image" Target="../media/image50.emf"/><Relationship Id="rId16" Type="http://schemas.openxmlformats.org/officeDocument/2006/relationships/image" Target="../media/image51.emf"/><Relationship Id="rId17" Type="http://schemas.openxmlformats.org/officeDocument/2006/relationships/chart" Target="../charts/chart12.xml"/><Relationship Id="rId18" Type="http://schemas.openxmlformats.org/officeDocument/2006/relationships/chart" Target="../charts/chart13.xml"/><Relationship Id="rId19" Type="http://schemas.openxmlformats.org/officeDocument/2006/relationships/image" Target="../media/image42.png"/><Relationship Id="rId50" Type="http://schemas.openxmlformats.org/officeDocument/2006/relationships/slide" Target="slide28.xml"/><Relationship Id="rId51" Type="http://schemas.openxmlformats.org/officeDocument/2006/relationships/slide" Target="slide29.xml"/><Relationship Id="rId52" Type="http://schemas.openxmlformats.org/officeDocument/2006/relationships/slide" Target="slide35.xml"/><Relationship Id="rId53" Type="http://schemas.openxmlformats.org/officeDocument/2006/relationships/slide" Target="slide8.xml"/><Relationship Id="rId54" Type="http://schemas.openxmlformats.org/officeDocument/2006/relationships/slide" Target="slide123.xml"/><Relationship Id="rId40" Type="http://schemas.openxmlformats.org/officeDocument/2006/relationships/image" Target="../media/image61.png"/><Relationship Id="rId41" Type="http://schemas.openxmlformats.org/officeDocument/2006/relationships/image" Target="../media/image62.emf"/><Relationship Id="rId42" Type="http://schemas.openxmlformats.org/officeDocument/2006/relationships/chart" Target="../charts/chart18.xml"/><Relationship Id="rId43" Type="http://schemas.openxmlformats.org/officeDocument/2006/relationships/chart" Target="../charts/chart19.xml"/><Relationship Id="rId44" Type="http://schemas.openxmlformats.org/officeDocument/2006/relationships/chart" Target="../charts/chart20.xml"/><Relationship Id="rId45" Type="http://schemas.openxmlformats.org/officeDocument/2006/relationships/chart" Target="../charts/chart21.xml"/><Relationship Id="rId46" Type="http://schemas.openxmlformats.org/officeDocument/2006/relationships/chart" Target="../charts/chart22.xml"/><Relationship Id="rId47" Type="http://schemas.openxmlformats.org/officeDocument/2006/relationships/slide" Target="slide3.xml"/><Relationship Id="rId48" Type="http://schemas.openxmlformats.org/officeDocument/2006/relationships/slide" Target="slide5.xml"/><Relationship Id="rId49" Type="http://schemas.openxmlformats.org/officeDocument/2006/relationships/slide" Target="slide10.xml"/><Relationship Id="rId1" Type="http://schemas.openxmlformats.org/officeDocument/2006/relationships/vmlDrawing" Target="../drawings/vmlDrawing8.vml"/><Relationship Id="rId2" Type="http://schemas.openxmlformats.org/officeDocument/2006/relationships/tags" Target="../tags/tag14.xml"/><Relationship Id="rId3" Type="http://schemas.openxmlformats.org/officeDocument/2006/relationships/tags" Target="../tags/tag15.xml"/><Relationship Id="rId4" Type="http://schemas.openxmlformats.org/officeDocument/2006/relationships/slideLayout" Target="../slideLayouts/slideLayout2.xml"/><Relationship Id="rId5" Type="http://schemas.openxmlformats.org/officeDocument/2006/relationships/notesSlide" Target="../notesSlides/notesSlide2.xml"/><Relationship Id="rId6" Type="http://schemas.openxmlformats.org/officeDocument/2006/relationships/oleObject" Target="../embeddings/oleObject8.bin"/><Relationship Id="rId7" Type="http://schemas.openxmlformats.org/officeDocument/2006/relationships/image" Target="../media/image1.emf"/><Relationship Id="rId8" Type="http://schemas.openxmlformats.org/officeDocument/2006/relationships/slide" Target="slide2.xml"/><Relationship Id="rId9" Type="http://schemas.openxmlformats.org/officeDocument/2006/relationships/chart" Target="../charts/chart7.xml"/><Relationship Id="rId30" Type="http://schemas.openxmlformats.org/officeDocument/2006/relationships/chart" Target="../charts/chart16.xml"/><Relationship Id="rId31" Type="http://schemas.openxmlformats.org/officeDocument/2006/relationships/chart" Target="../charts/chart17.xml"/><Relationship Id="rId32" Type="http://schemas.openxmlformats.org/officeDocument/2006/relationships/image" Target="../media/image57.png"/><Relationship Id="rId33" Type="http://schemas.microsoft.com/office/2007/relationships/hdphoto" Target="../media/hdphoto3.wdp"/><Relationship Id="rId34" Type="http://schemas.openxmlformats.org/officeDocument/2006/relationships/image" Target="../media/image58.png"/><Relationship Id="rId35" Type="http://schemas.microsoft.com/office/2007/relationships/hdphoto" Target="../media/hdphoto4.wdp"/><Relationship Id="rId36" Type="http://schemas.openxmlformats.org/officeDocument/2006/relationships/image" Target="../media/image59.png"/><Relationship Id="rId37" Type="http://schemas.microsoft.com/office/2007/relationships/hdphoto" Target="../media/hdphoto5.wdp"/><Relationship Id="rId38" Type="http://schemas.openxmlformats.org/officeDocument/2006/relationships/image" Target="../media/image60.png"/><Relationship Id="rId39" Type="http://schemas.microsoft.com/office/2007/relationships/hdphoto" Target="../media/hdphoto6.wdp"/><Relationship Id="rId20" Type="http://schemas.openxmlformats.org/officeDocument/2006/relationships/chart" Target="../charts/chart14.xml"/><Relationship Id="rId21" Type="http://schemas.openxmlformats.org/officeDocument/2006/relationships/image" Target="../media/image43.png"/><Relationship Id="rId22" Type="http://schemas.microsoft.com/office/2007/relationships/hdphoto" Target="../media/hdphoto1.wdp"/><Relationship Id="rId23" Type="http://schemas.openxmlformats.org/officeDocument/2006/relationships/image" Target="../media/image52.png"/><Relationship Id="rId24" Type="http://schemas.openxmlformats.org/officeDocument/2006/relationships/image" Target="../media/image53.png"/><Relationship Id="rId25" Type="http://schemas.openxmlformats.org/officeDocument/2006/relationships/chart" Target="../charts/chart15.xml"/><Relationship Id="rId26" Type="http://schemas.openxmlformats.org/officeDocument/2006/relationships/image" Target="../media/image54.png"/><Relationship Id="rId27" Type="http://schemas.microsoft.com/office/2007/relationships/hdphoto" Target="../media/hdphoto2.wdp"/><Relationship Id="rId28" Type="http://schemas.openxmlformats.org/officeDocument/2006/relationships/image" Target="../media/image55.png"/><Relationship Id="rId29" Type="http://schemas.openxmlformats.org/officeDocument/2006/relationships/image" Target="../media/image56.png"/><Relationship Id="rId10" Type="http://schemas.openxmlformats.org/officeDocument/2006/relationships/chart" Target="../charts/chart8.xml"/><Relationship Id="rId11" Type="http://schemas.openxmlformats.org/officeDocument/2006/relationships/chart" Target="../charts/chart9.xml"/><Relationship Id="rId12" Type="http://schemas.openxmlformats.org/officeDocument/2006/relationships/chart" Target="../charts/chart10.xml"/></Relationships>
</file>

<file path=ppt/slides/_rels/slide90.xml.rels><?xml version="1.0" encoding="UTF-8" standalone="yes"?>
<Relationships xmlns="http://schemas.openxmlformats.org/package/2006/relationships"><Relationship Id="rId9" Type="http://schemas.openxmlformats.org/officeDocument/2006/relationships/hyperlink" Target="https://www.youtube.com/watch?v=AsqqfJXZLhs" TargetMode="External"/><Relationship Id="rId20" Type="http://schemas.openxmlformats.org/officeDocument/2006/relationships/slide" Target="slide123.xml"/><Relationship Id="rId21" Type="http://schemas.openxmlformats.org/officeDocument/2006/relationships/slide" Target="slide2.xml"/><Relationship Id="rId22" Type="http://schemas.openxmlformats.org/officeDocument/2006/relationships/slide" Target="slide88.xml"/><Relationship Id="rId10" Type="http://schemas.openxmlformats.org/officeDocument/2006/relationships/image" Target="../media/image456.png"/><Relationship Id="rId11" Type="http://schemas.openxmlformats.org/officeDocument/2006/relationships/hyperlink" Target="https://www.youtube.com/watch?v=nUclvaAJAzo" TargetMode="External"/><Relationship Id="rId12" Type="http://schemas.openxmlformats.org/officeDocument/2006/relationships/image" Target="../media/image457.png"/><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43.vml"/><Relationship Id="rId2" Type="http://schemas.openxmlformats.org/officeDocument/2006/relationships/tags" Target="../tags/tag73.xml"/><Relationship Id="rId3" Type="http://schemas.openxmlformats.org/officeDocument/2006/relationships/slideLayout" Target="../slideLayouts/slideLayout2.xml"/><Relationship Id="rId4" Type="http://schemas.openxmlformats.org/officeDocument/2006/relationships/oleObject" Target="../embeddings/oleObject60.bin"/><Relationship Id="rId5" Type="http://schemas.openxmlformats.org/officeDocument/2006/relationships/image" Target="../media/image7.emf"/><Relationship Id="rId6" Type="http://schemas.openxmlformats.org/officeDocument/2006/relationships/chart" Target="../charts/chart179.xml"/><Relationship Id="rId7" Type="http://schemas.openxmlformats.org/officeDocument/2006/relationships/image" Target="../media/image453.png"/><Relationship Id="rId8" Type="http://schemas.openxmlformats.org/officeDocument/2006/relationships/image" Target="../media/image72.jpeg"/></Relationships>
</file>

<file path=ppt/slides/_rels/slide91.xml.rels><?xml version="1.0" encoding="UTF-8" standalone="yes"?>
<Relationships xmlns="http://schemas.openxmlformats.org/package/2006/relationships"><Relationship Id="rId9" Type="http://schemas.openxmlformats.org/officeDocument/2006/relationships/image" Target="../media/image458.png"/><Relationship Id="rId20" Type="http://schemas.openxmlformats.org/officeDocument/2006/relationships/slide" Target="slide2.xml"/><Relationship Id="rId21" Type="http://schemas.openxmlformats.org/officeDocument/2006/relationships/hyperlink" Target="http://football.sony.net/en/" TargetMode="External"/><Relationship Id="rId22" Type="http://schemas.openxmlformats.org/officeDocument/2006/relationships/hyperlink" Target="https://www.youtube.com/watch?v=FS6olNmuuIc" TargetMode="External"/><Relationship Id="rId23" Type="http://schemas.openxmlformats.org/officeDocument/2006/relationships/slide" Target="slide88.xml"/><Relationship Id="rId10" Type="http://schemas.openxmlformats.org/officeDocument/2006/relationships/image" Target="../media/image459.png"/><Relationship Id="rId11" Type="http://schemas.openxmlformats.org/officeDocument/2006/relationships/image" Target="../media/image460.jpeg"/><Relationship Id="rId12" Type="http://schemas.openxmlformats.org/officeDocument/2006/relationships/slide" Target="slide3.xml"/><Relationship Id="rId13" Type="http://schemas.openxmlformats.org/officeDocument/2006/relationships/slide" Target="slide5.xml"/><Relationship Id="rId14" Type="http://schemas.openxmlformats.org/officeDocument/2006/relationships/slide" Target="slide10.xml"/><Relationship Id="rId15" Type="http://schemas.openxmlformats.org/officeDocument/2006/relationships/slide" Target="slide28.xml"/><Relationship Id="rId16" Type="http://schemas.openxmlformats.org/officeDocument/2006/relationships/slide" Target="slide29.xml"/><Relationship Id="rId17" Type="http://schemas.openxmlformats.org/officeDocument/2006/relationships/slide" Target="slide35.xml"/><Relationship Id="rId18" Type="http://schemas.openxmlformats.org/officeDocument/2006/relationships/slide" Target="slide8.xml"/><Relationship Id="rId19" Type="http://schemas.openxmlformats.org/officeDocument/2006/relationships/slide" Target="slide123.xml"/><Relationship Id="rId1" Type="http://schemas.openxmlformats.org/officeDocument/2006/relationships/vmlDrawing" Target="../drawings/vmlDrawing44.vml"/><Relationship Id="rId2" Type="http://schemas.openxmlformats.org/officeDocument/2006/relationships/tags" Target="../tags/tag74.xml"/><Relationship Id="rId3" Type="http://schemas.openxmlformats.org/officeDocument/2006/relationships/slideLayout" Target="../slideLayouts/slideLayout2.xml"/><Relationship Id="rId4" Type="http://schemas.openxmlformats.org/officeDocument/2006/relationships/oleObject" Target="../embeddings/oleObject61.bin"/><Relationship Id="rId5" Type="http://schemas.openxmlformats.org/officeDocument/2006/relationships/image" Target="../media/image7.emf"/><Relationship Id="rId6" Type="http://schemas.openxmlformats.org/officeDocument/2006/relationships/chart" Target="../charts/chart180.xml"/><Relationship Id="rId7" Type="http://schemas.openxmlformats.org/officeDocument/2006/relationships/image" Target="../media/image453.png"/><Relationship Id="rId8" Type="http://schemas.openxmlformats.org/officeDocument/2006/relationships/image" Target="../media/image73.png"/></Relationships>
</file>

<file path=ppt/slides/_rels/slide92.xml.rels><?xml version="1.0" encoding="UTF-8" standalone="yes"?>
<Relationships xmlns="http://schemas.openxmlformats.org/package/2006/relationships"><Relationship Id="rId9" Type="http://schemas.openxmlformats.org/officeDocument/2006/relationships/image" Target="../media/image461.jpeg"/><Relationship Id="rId20" Type="http://schemas.openxmlformats.org/officeDocument/2006/relationships/slide" Target="slide88.xml"/><Relationship Id="rId10" Type="http://schemas.openxmlformats.org/officeDocument/2006/relationships/slide" Target="slide3.xml"/><Relationship Id="rId11" Type="http://schemas.openxmlformats.org/officeDocument/2006/relationships/slide" Target="slide5.xml"/><Relationship Id="rId12" Type="http://schemas.openxmlformats.org/officeDocument/2006/relationships/slide" Target="slide10.xml"/><Relationship Id="rId13" Type="http://schemas.openxmlformats.org/officeDocument/2006/relationships/slide" Target="slide28.xml"/><Relationship Id="rId14" Type="http://schemas.openxmlformats.org/officeDocument/2006/relationships/slide" Target="slide29.xml"/><Relationship Id="rId15" Type="http://schemas.openxmlformats.org/officeDocument/2006/relationships/slide" Target="slide35.xml"/><Relationship Id="rId16" Type="http://schemas.openxmlformats.org/officeDocument/2006/relationships/slide" Target="slide8.xml"/><Relationship Id="rId17" Type="http://schemas.openxmlformats.org/officeDocument/2006/relationships/slide" Target="slide123.xml"/><Relationship Id="rId18" Type="http://schemas.openxmlformats.org/officeDocument/2006/relationships/slide" Target="slide2.xml"/><Relationship Id="rId19" Type="http://schemas.openxmlformats.org/officeDocument/2006/relationships/hyperlink" Target="http://www.riseasone.com/en/us/AgeGate?ReturnUrl=/&amp;AspxAutoDetectCookieSupport=1" TargetMode="External"/><Relationship Id="rId1" Type="http://schemas.openxmlformats.org/officeDocument/2006/relationships/vmlDrawing" Target="../drawings/vmlDrawing45.vml"/><Relationship Id="rId2" Type="http://schemas.openxmlformats.org/officeDocument/2006/relationships/tags" Target="../tags/tag75.xml"/><Relationship Id="rId3" Type="http://schemas.openxmlformats.org/officeDocument/2006/relationships/slideLayout" Target="../slideLayouts/slideLayout2.xml"/><Relationship Id="rId4" Type="http://schemas.openxmlformats.org/officeDocument/2006/relationships/oleObject" Target="../embeddings/oleObject62.bin"/><Relationship Id="rId5" Type="http://schemas.openxmlformats.org/officeDocument/2006/relationships/image" Target="../media/image7.emf"/><Relationship Id="rId6" Type="http://schemas.openxmlformats.org/officeDocument/2006/relationships/chart" Target="../charts/chart181.xml"/><Relationship Id="rId7" Type="http://schemas.openxmlformats.org/officeDocument/2006/relationships/image" Target="../media/image453.png"/><Relationship Id="rId8" Type="http://schemas.openxmlformats.org/officeDocument/2006/relationships/image" Target="../media/image101.png"/></Relationships>
</file>

<file path=ppt/slides/_rels/slide93.xml.rels><?xml version="1.0" encoding="UTF-8" standalone="yes"?>
<Relationships xmlns="http://schemas.openxmlformats.org/package/2006/relationships"><Relationship Id="rId9" Type="http://schemas.openxmlformats.org/officeDocument/2006/relationships/image" Target="../media/image462.png"/><Relationship Id="rId20" Type="http://schemas.openxmlformats.org/officeDocument/2006/relationships/image" Target="../media/image464.png"/><Relationship Id="rId21" Type="http://schemas.openxmlformats.org/officeDocument/2006/relationships/image" Target="../media/image465.png"/><Relationship Id="rId22" Type="http://schemas.openxmlformats.org/officeDocument/2006/relationships/image" Target="../media/image466.png"/><Relationship Id="rId23" Type="http://schemas.openxmlformats.org/officeDocument/2006/relationships/image" Target="../media/image467.png"/><Relationship Id="rId24" Type="http://schemas.openxmlformats.org/officeDocument/2006/relationships/image" Target="../media/image468.png"/><Relationship Id="rId25" Type="http://schemas.openxmlformats.org/officeDocument/2006/relationships/image" Target="../media/image469.jpeg"/><Relationship Id="rId26" Type="http://schemas.openxmlformats.org/officeDocument/2006/relationships/image" Target="../media/image470.png"/><Relationship Id="rId27" Type="http://schemas.openxmlformats.org/officeDocument/2006/relationships/slide" Target="slide88.xml"/><Relationship Id="rId10" Type="http://schemas.openxmlformats.org/officeDocument/2006/relationships/slide" Target="slide3.xml"/><Relationship Id="rId11" Type="http://schemas.openxmlformats.org/officeDocument/2006/relationships/slide" Target="slide5.xml"/><Relationship Id="rId12" Type="http://schemas.openxmlformats.org/officeDocument/2006/relationships/slide" Target="slide10.xml"/><Relationship Id="rId13" Type="http://schemas.openxmlformats.org/officeDocument/2006/relationships/slide" Target="slide28.xml"/><Relationship Id="rId14" Type="http://schemas.openxmlformats.org/officeDocument/2006/relationships/slide" Target="slide29.xml"/><Relationship Id="rId15" Type="http://schemas.openxmlformats.org/officeDocument/2006/relationships/slide" Target="slide35.xml"/><Relationship Id="rId16" Type="http://schemas.openxmlformats.org/officeDocument/2006/relationships/slide" Target="slide8.xml"/><Relationship Id="rId17" Type="http://schemas.openxmlformats.org/officeDocument/2006/relationships/slide" Target="slide123.xml"/><Relationship Id="rId18" Type="http://schemas.openxmlformats.org/officeDocument/2006/relationships/slide" Target="slide2.xml"/><Relationship Id="rId19" Type="http://schemas.openxmlformats.org/officeDocument/2006/relationships/image" Target="../media/image463.png"/><Relationship Id="rId1" Type="http://schemas.openxmlformats.org/officeDocument/2006/relationships/vmlDrawing" Target="../drawings/vmlDrawing46.vml"/><Relationship Id="rId2" Type="http://schemas.openxmlformats.org/officeDocument/2006/relationships/tags" Target="../tags/tag76.xml"/><Relationship Id="rId3" Type="http://schemas.openxmlformats.org/officeDocument/2006/relationships/slideLayout" Target="../slideLayouts/slideLayout2.xml"/><Relationship Id="rId4" Type="http://schemas.openxmlformats.org/officeDocument/2006/relationships/oleObject" Target="../embeddings/oleObject63.bin"/><Relationship Id="rId5" Type="http://schemas.openxmlformats.org/officeDocument/2006/relationships/image" Target="../media/image7.emf"/><Relationship Id="rId6" Type="http://schemas.openxmlformats.org/officeDocument/2006/relationships/chart" Target="../charts/chart182.xml"/><Relationship Id="rId7" Type="http://schemas.openxmlformats.org/officeDocument/2006/relationships/image" Target="../media/image453.png"/><Relationship Id="rId8" Type="http://schemas.openxmlformats.org/officeDocument/2006/relationships/image" Target="../media/image65.png"/></Relationships>
</file>

<file path=ppt/slides/_rels/slide94.xml.rels><?xml version="1.0" encoding="UTF-8" standalone="yes"?>
<Relationships xmlns="http://schemas.openxmlformats.org/package/2006/relationships"><Relationship Id="rId9" Type="http://schemas.openxmlformats.org/officeDocument/2006/relationships/image" Target="../media/image471.jpeg"/><Relationship Id="rId20" Type="http://schemas.openxmlformats.org/officeDocument/2006/relationships/slide" Target="slide2.xml"/><Relationship Id="rId21" Type="http://schemas.openxmlformats.org/officeDocument/2006/relationships/hyperlink" Target="https://www.youtube.com/watch?v=aMed07FEDEg&amp;feature=player_embedded" TargetMode="External"/><Relationship Id="rId22" Type="http://schemas.openxmlformats.org/officeDocument/2006/relationships/slide" Target="slide88.xml"/><Relationship Id="rId10" Type="http://schemas.openxmlformats.org/officeDocument/2006/relationships/image" Target="../media/image472.jpeg"/><Relationship Id="rId11" Type="http://schemas.openxmlformats.org/officeDocument/2006/relationships/image" Target="../media/image473.jpeg"/><Relationship Id="rId12" Type="http://schemas.openxmlformats.org/officeDocument/2006/relationships/slide" Target="slide3.xml"/><Relationship Id="rId13" Type="http://schemas.openxmlformats.org/officeDocument/2006/relationships/slide" Target="slide5.xml"/><Relationship Id="rId14" Type="http://schemas.openxmlformats.org/officeDocument/2006/relationships/slide" Target="slide10.xml"/><Relationship Id="rId15" Type="http://schemas.openxmlformats.org/officeDocument/2006/relationships/slide" Target="slide28.xml"/><Relationship Id="rId16" Type="http://schemas.openxmlformats.org/officeDocument/2006/relationships/slide" Target="slide29.xml"/><Relationship Id="rId17" Type="http://schemas.openxmlformats.org/officeDocument/2006/relationships/slide" Target="slide35.xml"/><Relationship Id="rId18" Type="http://schemas.openxmlformats.org/officeDocument/2006/relationships/slide" Target="slide8.xml"/><Relationship Id="rId19" Type="http://schemas.openxmlformats.org/officeDocument/2006/relationships/slide" Target="slide123.xml"/><Relationship Id="rId1" Type="http://schemas.openxmlformats.org/officeDocument/2006/relationships/vmlDrawing" Target="../drawings/vmlDrawing47.vml"/><Relationship Id="rId2" Type="http://schemas.openxmlformats.org/officeDocument/2006/relationships/tags" Target="../tags/tag77.xml"/><Relationship Id="rId3" Type="http://schemas.openxmlformats.org/officeDocument/2006/relationships/slideLayout" Target="../slideLayouts/slideLayout2.xml"/><Relationship Id="rId4" Type="http://schemas.openxmlformats.org/officeDocument/2006/relationships/oleObject" Target="../embeddings/oleObject64.bin"/><Relationship Id="rId5" Type="http://schemas.openxmlformats.org/officeDocument/2006/relationships/image" Target="../media/image7.emf"/><Relationship Id="rId6" Type="http://schemas.openxmlformats.org/officeDocument/2006/relationships/chart" Target="../charts/chart183.xml"/><Relationship Id="rId7" Type="http://schemas.openxmlformats.org/officeDocument/2006/relationships/image" Target="../media/image453.png"/><Relationship Id="rId8" Type="http://schemas.openxmlformats.org/officeDocument/2006/relationships/image" Target="../media/image64.jpeg"/></Relationships>
</file>

<file path=ppt/slides/_rels/slide95.xml.rels><?xml version="1.0" encoding="UTF-8" standalone="yes"?>
<Relationships xmlns="http://schemas.openxmlformats.org/package/2006/relationships"><Relationship Id="rId11" Type="http://schemas.openxmlformats.org/officeDocument/2006/relationships/slide" Target="slide5.xml"/><Relationship Id="rId12" Type="http://schemas.openxmlformats.org/officeDocument/2006/relationships/slide" Target="slide10.xml"/><Relationship Id="rId13" Type="http://schemas.openxmlformats.org/officeDocument/2006/relationships/slide" Target="slide28.xml"/><Relationship Id="rId14" Type="http://schemas.openxmlformats.org/officeDocument/2006/relationships/slide" Target="slide29.xml"/><Relationship Id="rId15" Type="http://schemas.openxmlformats.org/officeDocument/2006/relationships/slide" Target="slide35.xml"/><Relationship Id="rId16" Type="http://schemas.openxmlformats.org/officeDocument/2006/relationships/slide" Target="slide8.xml"/><Relationship Id="rId17" Type="http://schemas.openxmlformats.org/officeDocument/2006/relationships/slide" Target="slide123.xml"/><Relationship Id="rId18" Type="http://schemas.openxmlformats.org/officeDocument/2006/relationships/slide" Target="slide2.xml"/><Relationship Id="rId19" Type="http://schemas.openxmlformats.org/officeDocument/2006/relationships/slide" Target="slide88.xml"/><Relationship Id="rId1" Type="http://schemas.openxmlformats.org/officeDocument/2006/relationships/vmlDrawing" Target="../drawings/vmlDrawing48.vml"/><Relationship Id="rId2" Type="http://schemas.openxmlformats.org/officeDocument/2006/relationships/tags" Target="../tags/tag78.xml"/><Relationship Id="rId3" Type="http://schemas.openxmlformats.org/officeDocument/2006/relationships/slideLayout" Target="../slideLayouts/slideLayout2.xml"/><Relationship Id="rId4" Type="http://schemas.openxmlformats.org/officeDocument/2006/relationships/oleObject" Target="../embeddings/oleObject65.bin"/><Relationship Id="rId5" Type="http://schemas.openxmlformats.org/officeDocument/2006/relationships/image" Target="../media/image7.emf"/><Relationship Id="rId6" Type="http://schemas.openxmlformats.org/officeDocument/2006/relationships/chart" Target="../charts/chart184.xml"/><Relationship Id="rId7" Type="http://schemas.openxmlformats.org/officeDocument/2006/relationships/image" Target="../media/image453.png"/><Relationship Id="rId8" Type="http://schemas.openxmlformats.org/officeDocument/2006/relationships/image" Target="../media/image474.jpeg"/><Relationship Id="rId9" Type="http://schemas.openxmlformats.org/officeDocument/2006/relationships/image" Target="../media/image124.png"/><Relationship Id="rId10" Type="http://schemas.openxmlformats.org/officeDocument/2006/relationships/slide" Target="slide3.xml"/></Relationships>
</file>

<file path=ppt/slides/_rels/slide96.xml.rels><?xml version="1.0" encoding="UTF-8" standalone="yes"?>
<Relationships xmlns="http://schemas.openxmlformats.org/package/2006/relationships"><Relationship Id="rId9" Type="http://schemas.openxmlformats.org/officeDocument/2006/relationships/image" Target="../media/image475.jpeg"/><Relationship Id="rId20" Type="http://schemas.openxmlformats.org/officeDocument/2006/relationships/slide" Target="slide123.xml"/><Relationship Id="rId21" Type="http://schemas.openxmlformats.org/officeDocument/2006/relationships/slide" Target="slide2.xml"/><Relationship Id="rId22" Type="http://schemas.openxmlformats.org/officeDocument/2006/relationships/slide" Target="slide88.xml"/><Relationship Id="rId10" Type="http://schemas.openxmlformats.org/officeDocument/2006/relationships/hyperlink" Target="https://www.youtube.com/watch?v=SdBXpORSGu0" TargetMode="External"/><Relationship Id="rId11" Type="http://schemas.openxmlformats.org/officeDocument/2006/relationships/hyperlink" Target="http://viralvideochart.unrulymedia.com/youtube?id=SdBXpORSGu0" TargetMode="External"/><Relationship Id="rId12" Type="http://schemas.openxmlformats.org/officeDocument/2006/relationships/image" Target="../media/image476.jpeg"/><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49.vml"/><Relationship Id="rId2" Type="http://schemas.openxmlformats.org/officeDocument/2006/relationships/tags" Target="../tags/tag79.xml"/><Relationship Id="rId3" Type="http://schemas.openxmlformats.org/officeDocument/2006/relationships/slideLayout" Target="../slideLayouts/slideLayout2.xml"/><Relationship Id="rId4" Type="http://schemas.openxmlformats.org/officeDocument/2006/relationships/oleObject" Target="../embeddings/oleObject66.bin"/><Relationship Id="rId5" Type="http://schemas.openxmlformats.org/officeDocument/2006/relationships/image" Target="../media/image7.emf"/><Relationship Id="rId6" Type="http://schemas.openxmlformats.org/officeDocument/2006/relationships/chart" Target="../charts/chart185.xml"/><Relationship Id="rId7" Type="http://schemas.openxmlformats.org/officeDocument/2006/relationships/image" Target="../media/image453.png"/><Relationship Id="rId8" Type="http://schemas.openxmlformats.org/officeDocument/2006/relationships/image" Target="../media/image68.png"/></Relationships>
</file>

<file path=ppt/slides/_rels/slide97.xml.rels><?xml version="1.0" encoding="UTF-8" standalone="yes"?>
<Relationships xmlns="http://schemas.openxmlformats.org/package/2006/relationships"><Relationship Id="rId9" Type="http://schemas.openxmlformats.org/officeDocument/2006/relationships/image" Target="../media/image477.png"/><Relationship Id="rId20" Type="http://schemas.openxmlformats.org/officeDocument/2006/relationships/slide" Target="slide123.xml"/><Relationship Id="rId21" Type="http://schemas.openxmlformats.org/officeDocument/2006/relationships/slide" Target="slide2.xml"/><Relationship Id="rId22" Type="http://schemas.openxmlformats.org/officeDocument/2006/relationships/hyperlink" Target="https://www.facebook.com/careinspirescareUS?brand_redir=1" TargetMode="External"/><Relationship Id="rId23" Type="http://schemas.openxmlformats.org/officeDocument/2006/relationships/slide" Target="slide88.xml"/><Relationship Id="rId10" Type="http://schemas.openxmlformats.org/officeDocument/2006/relationships/image" Target="../media/image478.jpeg"/><Relationship Id="rId11" Type="http://schemas.openxmlformats.org/officeDocument/2006/relationships/image" Target="../media/image479.jpeg"/><Relationship Id="rId12" Type="http://schemas.openxmlformats.org/officeDocument/2006/relationships/image" Target="../media/image480.jpeg"/><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50.vml"/><Relationship Id="rId2" Type="http://schemas.openxmlformats.org/officeDocument/2006/relationships/tags" Target="../tags/tag80.xml"/><Relationship Id="rId3" Type="http://schemas.openxmlformats.org/officeDocument/2006/relationships/slideLayout" Target="../slideLayouts/slideLayout2.xml"/><Relationship Id="rId4" Type="http://schemas.openxmlformats.org/officeDocument/2006/relationships/oleObject" Target="../embeddings/oleObject67.bin"/><Relationship Id="rId5" Type="http://schemas.openxmlformats.org/officeDocument/2006/relationships/image" Target="../media/image7.emf"/><Relationship Id="rId6" Type="http://schemas.openxmlformats.org/officeDocument/2006/relationships/chart" Target="../charts/chart186.xml"/><Relationship Id="rId7" Type="http://schemas.openxmlformats.org/officeDocument/2006/relationships/image" Target="../media/image453.png"/><Relationship Id="rId8" Type="http://schemas.openxmlformats.org/officeDocument/2006/relationships/image" Target="../media/image69.png"/></Relationships>
</file>

<file path=ppt/slides/_rels/slide98.xml.rels><?xml version="1.0" encoding="UTF-8" standalone="yes"?>
<Relationships xmlns="http://schemas.openxmlformats.org/package/2006/relationships"><Relationship Id="rId11" Type="http://schemas.openxmlformats.org/officeDocument/2006/relationships/slide" Target="slide10.xml"/><Relationship Id="rId12" Type="http://schemas.openxmlformats.org/officeDocument/2006/relationships/slide" Target="slide28.xml"/><Relationship Id="rId13" Type="http://schemas.openxmlformats.org/officeDocument/2006/relationships/slide" Target="slide29.xml"/><Relationship Id="rId14" Type="http://schemas.openxmlformats.org/officeDocument/2006/relationships/slide" Target="slide35.xml"/><Relationship Id="rId15" Type="http://schemas.openxmlformats.org/officeDocument/2006/relationships/slide" Target="slide8.xml"/><Relationship Id="rId16" Type="http://schemas.openxmlformats.org/officeDocument/2006/relationships/slide" Target="slide123.xml"/><Relationship Id="rId17" Type="http://schemas.openxmlformats.org/officeDocument/2006/relationships/slide" Target="slide2.xml"/><Relationship Id="rId1" Type="http://schemas.openxmlformats.org/officeDocument/2006/relationships/slideLayout" Target="../slideLayouts/slideLayout2.xml"/><Relationship Id="rId2" Type="http://schemas.openxmlformats.org/officeDocument/2006/relationships/hyperlink" Target="https://www.youtube.com/watch?v=1mjxx4wFL6s&amp;list=UUk-7OdOkl4BTv9_1ljV0ETw" TargetMode="External"/><Relationship Id="rId3" Type="http://schemas.openxmlformats.org/officeDocument/2006/relationships/image" Target="../media/image273.png"/><Relationship Id="rId4" Type="http://schemas.openxmlformats.org/officeDocument/2006/relationships/hyperlink" Target="http://www.youtube.com/watch?v=FHEzQ1ysfEo" TargetMode="External"/><Relationship Id="rId5" Type="http://schemas.openxmlformats.org/officeDocument/2006/relationships/image" Target="../media/image481.jpeg"/><Relationship Id="rId6" Type="http://schemas.openxmlformats.org/officeDocument/2006/relationships/image" Target="../media/image482.jpeg"/><Relationship Id="rId7" Type="http://schemas.openxmlformats.org/officeDocument/2006/relationships/hyperlink" Target="http://www.youtube.com/watch?v=NeQfoVMhWH8&amp;feature=share&amp;list=PLu_CKZK3SEq9eYIGX0FeuLKka3T731o3D&amp;index=2" TargetMode="External"/><Relationship Id="rId8" Type="http://schemas.openxmlformats.org/officeDocument/2006/relationships/image" Target="../media/image483.jpeg"/><Relationship Id="rId9" Type="http://schemas.openxmlformats.org/officeDocument/2006/relationships/slide" Target="slide3.xml"/><Relationship Id="rId10" Type="http://schemas.openxmlformats.org/officeDocument/2006/relationships/slide" Target="slide5.xml"/></Relationships>
</file>

<file path=ppt/slides/_rels/slide99.xml.rels><?xml version="1.0" encoding="UTF-8" standalone="yes"?>
<Relationships xmlns="http://schemas.openxmlformats.org/package/2006/relationships"><Relationship Id="rId9" Type="http://schemas.openxmlformats.org/officeDocument/2006/relationships/image" Target="../media/image160.emf"/><Relationship Id="rId20" Type="http://schemas.openxmlformats.org/officeDocument/2006/relationships/slide" Target="slide123.xml"/><Relationship Id="rId21" Type="http://schemas.openxmlformats.org/officeDocument/2006/relationships/slide" Target="slide2.xml"/><Relationship Id="rId10" Type="http://schemas.openxmlformats.org/officeDocument/2006/relationships/image" Target="../media/image484.jpeg"/><Relationship Id="rId11" Type="http://schemas.openxmlformats.org/officeDocument/2006/relationships/image" Target="../media/image485.jpeg"/><Relationship Id="rId12" Type="http://schemas.openxmlformats.org/officeDocument/2006/relationships/hyperlink" Target="http://youtu.be/TGtWWb9emYI" TargetMode="External"/><Relationship Id="rId13" Type="http://schemas.openxmlformats.org/officeDocument/2006/relationships/slide" Target="slide3.xml"/><Relationship Id="rId14" Type="http://schemas.openxmlformats.org/officeDocument/2006/relationships/slide" Target="slide5.xml"/><Relationship Id="rId15" Type="http://schemas.openxmlformats.org/officeDocument/2006/relationships/slide" Target="slide10.xml"/><Relationship Id="rId16" Type="http://schemas.openxmlformats.org/officeDocument/2006/relationships/slide" Target="slide28.xml"/><Relationship Id="rId17" Type="http://schemas.openxmlformats.org/officeDocument/2006/relationships/slide" Target="slide29.xml"/><Relationship Id="rId18" Type="http://schemas.openxmlformats.org/officeDocument/2006/relationships/slide" Target="slide35.xml"/><Relationship Id="rId19" Type="http://schemas.openxmlformats.org/officeDocument/2006/relationships/slide" Target="slide8.xml"/><Relationship Id="rId1" Type="http://schemas.openxmlformats.org/officeDocument/2006/relationships/vmlDrawing" Target="../drawings/vmlDrawing51.vml"/><Relationship Id="rId2" Type="http://schemas.openxmlformats.org/officeDocument/2006/relationships/tags" Target="../tags/tag81.xml"/><Relationship Id="rId3" Type="http://schemas.openxmlformats.org/officeDocument/2006/relationships/slideLayout" Target="../slideLayouts/slideLayout2.xml"/><Relationship Id="rId4" Type="http://schemas.openxmlformats.org/officeDocument/2006/relationships/oleObject" Target="../embeddings/oleObject68.bin"/><Relationship Id="rId5" Type="http://schemas.openxmlformats.org/officeDocument/2006/relationships/image" Target="../media/image7.emf"/><Relationship Id="rId6" Type="http://schemas.openxmlformats.org/officeDocument/2006/relationships/image" Target="../media/image155.png"/><Relationship Id="rId7" Type="http://schemas.openxmlformats.org/officeDocument/2006/relationships/hyperlink" Target="http://hshtags.com/tags/v/worldcup" TargetMode="External"/><Relationship Id="rId8" Type="http://schemas.openxmlformats.org/officeDocument/2006/relationships/image" Target="../media/image156.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3"/>
            </p:custDataLst>
            <p:extLst>
              <p:ext uri="{D42A27DB-BD31-4B8C-83A1-F6EECF244321}">
                <p14:modId xmlns:p14="http://schemas.microsoft.com/office/powerpoint/2010/main" val="226136782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8731"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8" y="1588"/>
                        <a:ext cx="1587" cy="1587"/>
                      </a:xfrm>
                      <a:prstGeom prst="rect">
                        <a:avLst/>
                      </a:prstGeom>
                    </p:spPr>
                  </p:pic>
                </p:oleObj>
              </mc:Fallback>
            </mc:AlternateContent>
          </a:graphicData>
        </a:graphic>
      </p:graphicFrame>
      <p:grpSp>
        <p:nvGrpSpPr>
          <p:cNvPr id="13" name="Group 12"/>
          <p:cNvGrpSpPr/>
          <p:nvPr/>
        </p:nvGrpSpPr>
        <p:grpSpPr>
          <a:xfrm>
            <a:off x="4798031" y="433725"/>
            <a:ext cx="3718648" cy="4470094"/>
            <a:chOff x="4798031" y="431515"/>
            <a:chExt cx="3718648" cy="4470094"/>
          </a:xfrm>
        </p:grpSpPr>
        <p:sp>
          <p:nvSpPr>
            <p:cNvPr id="4" name="Freeform 3">
              <a:hlinkClick r:id="rId8" action="ppaction://hlinksldjump"/>
            </p:cNvPr>
            <p:cNvSpPr/>
            <p:nvPr/>
          </p:nvSpPr>
          <p:spPr>
            <a:xfrm>
              <a:off x="4798031" y="431515"/>
              <a:ext cx="770562" cy="1530849"/>
            </a:xfrm>
            <a:custGeom>
              <a:avLst/>
              <a:gdLst>
                <a:gd name="connsiteX0" fmla="*/ 61645 w 770562"/>
                <a:gd name="connsiteY0" fmla="*/ 1530849 h 1530849"/>
                <a:gd name="connsiteX1" fmla="*/ 0 w 770562"/>
                <a:gd name="connsiteY1" fmla="*/ 215757 h 1530849"/>
                <a:gd name="connsiteX2" fmla="*/ 369870 w 770562"/>
                <a:gd name="connsiteY2" fmla="*/ 0 h 1530849"/>
                <a:gd name="connsiteX3" fmla="*/ 770562 w 770562"/>
                <a:gd name="connsiteY3" fmla="*/ 102741 h 1530849"/>
                <a:gd name="connsiteX4" fmla="*/ 61645 w 770562"/>
                <a:gd name="connsiteY4" fmla="*/ 1530849 h 1530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562" h="1530849">
                  <a:moveTo>
                    <a:pt x="61645" y="1530849"/>
                  </a:moveTo>
                  <a:lnTo>
                    <a:pt x="0" y="215757"/>
                  </a:lnTo>
                  <a:lnTo>
                    <a:pt x="369870" y="0"/>
                  </a:lnTo>
                  <a:lnTo>
                    <a:pt x="770562" y="102741"/>
                  </a:lnTo>
                  <a:lnTo>
                    <a:pt x="61645" y="1530849"/>
                  </a:lnTo>
                  <a:close/>
                </a:path>
              </a:pathLst>
            </a:custGeom>
            <a:solidFill>
              <a:srgbClr val="E5CE12">
                <a:alpha val="1176"/>
              </a:srgbClr>
            </a:solidFill>
          </p:spPr>
          <p:txBody>
            <a:bodyPr wrap="none" lIns="18000" rIns="18000" rtlCol="0" anchor="ctr">
              <a:spAutoFit/>
            </a:bodyPr>
            <a:lstStyle/>
            <a:p>
              <a:pPr algn="ctr"/>
              <a:endParaRPr lang="en-GB" sz="900" b="1" kern="0" cap="all" dirty="0">
                <a:solidFill>
                  <a:prstClr val="white"/>
                </a:solidFill>
              </a:endParaRPr>
            </a:p>
          </p:txBody>
        </p:sp>
        <p:sp>
          <p:nvSpPr>
            <p:cNvPr id="5" name="Freeform 4">
              <a:hlinkClick r:id="" action="ppaction://noaction"/>
            </p:cNvPr>
            <p:cNvSpPr/>
            <p:nvPr/>
          </p:nvSpPr>
          <p:spPr>
            <a:xfrm>
              <a:off x="4901609" y="520995"/>
              <a:ext cx="1190847" cy="2105247"/>
            </a:xfrm>
            <a:custGeom>
              <a:avLst/>
              <a:gdLst>
                <a:gd name="connsiteX0" fmla="*/ 691117 w 1190847"/>
                <a:gd name="connsiteY0" fmla="*/ 0 h 2105247"/>
                <a:gd name="connsiteX1" fmla="*/ 1190847 w 1190847"/>
                <a:gd name="connsiteY1" fmla="*/ 0 h 2105247"/>
                <a:gd name="connsiteX2" fmla="*/ 818707 w 1190847"/>
                <a:gd name="connsiteY2" fmla="*/ 2105247 h 2105247"/>
                <a:gd name="connsiteX3" fmla="*/ 0 w 1190847"/>
                <a:gd name="connsiteY3" fmla="*/ 1446028 h 2105247"/>
                <a:gd name="connsiteX4" fmla="*/ 691117 w 1190847"/>
                <a:gd name="connsiteY4" fmla="*/ 0 h 2105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47" h="2105247">
                  <a:moveTo>
                    <a:pt x="691117" y="0"/>
                  </a:moveTo>
                  <a:lnTo>
                    <a:pt x="1190847" y="0"/>
                  </a:lnTo>
                  <a:lnTo>
                    <a:pt x="818707" y="2105247"/>
                  </a:lnTo>
                  <a:lnTo>
                    <a:pt x="0" y="1446028"/>
                  </a:lnTo>
                  <a:lnTo>
                    <a:pt x="691117" y="0"/>
                  </a:lnTo>
                  <a:close/>
                </a:path>
              </a:pathLst>
            </a:custGeom>
            <a:solidFill>
              <a:srgbClr val="E5CE12">
                <a:alpha val="1176"/>
              </a:srgbClr>
            </a:solidFill>
          </p:spPr>
          <p:txBody>
            <a:bodyPr wrap="none" lIns="18000" rIns="18000" rtlCol="0" anchor="ctr">
              <a:spAutoFit/>
            </a:bodyPr>
            <a:lstStyle/>
            <a:p>
              <a:pPr algn="ctr"/>
              <a:endParaRPr lang="en-GB" sz="900" b="1" kern="0" cap="all" dirty="0">
                <a:solidFill>
                  <a:prstClr val="white"/>
                </a:solidFill>
              </a:endParaRPr>
            </a:p>
          </p:txBody>
        </p:sp>
        <p:sp>
          <p:nvSpPr>
            <p:cNvPr id="6" name="Freeform 5">
              <a:hlinkClick r:id="" action="ppaction://noaction"/>
            </p:cNvPr>
            <p:cNvSpPr/>
            <p:nvPr/>
          </p:nvSpPr>
          <p:spPr>
            <a:xfrm>
              <a:off x="5741581" y="648586"/>
              <a:ext cx="2753833" cy="2009554"/>
            </a:xfrm>
            <a:custGeom>
              <a:avLst/>
              <a:gdLst>
                <a:gd name="connsiteX0" fmla="*/ 0 w 2753833"/>
                <a:gd name="connsiteY0" fmla="*/ 2009554 h 2009554"/>
                <a:gd name="connsiteX1" fmla="*/ 1052624 w 2753833"/>
                <a:gd name="connsiteY1" fmla="*/ 0 h 2009554"/>
                <a:gd name="connsiteX2" fmla="*/ 2753833 w 2753833"/>
                <a:gd name="connsiteY2" fmla="*/ 733647 h 2009554"/>
                <a:gd name="connsiteX3" fmla="*/ 53163 w 2753833"/>
                <a:gd name="connsiteY3" fmla="*/ 1967023 h 2009554"/>
                <a:gd name="connsiteX4" fmla="*/ 42531 w 2753833"/>
                <a:gd name="connsiteY4" fmla="*/ 1977656 h 2009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3833" h="2009554">
                  <a:moveTo>
                    <a:pt x="0" y="2009554"/>
                  </a:moveTo>
                  <a:lnTo>
                    <a:pt x="1052624" y="0"/>
                  </a:lnTo>
                  <a:lnTo>
                    <a:pt x="2753833" y="733647"/>
                  </a:lnTo>
                  <a:lnTo>
                    <a:pt x="53163" y="1967023"/>
                  </a:lnTo>
                  <a:lnTo>
                    <a:pt x="42531" y="1977656"/>
                  </a:lnTo>
                </a:path>
              </a:pathLst>
            </a:custGeom>
            <a:solidFill>
              <a:srgbClr val="E5CE12">
                <a:alpha val="1176"/>
              </a:srgbClr>
            </a:solidFill>
          </p:spPr>
          <p:txBody>
            <a:bodyPr rtlCol="0" anchor="ctr"/>
            <a:lstStyle/>
            <a:p>
              <a:pPr algn="ctr"/>
              <a:endParaRPr lang="en-GB">
                <a:solidFill>
                  <a:srgbClr val="262626"/>
                </a:solidFill>
              </a:endParaRPr>
            </a:p>
          </p:txBody>
        </p:sp>
        <p:sp>
          <p:nvSpPr>
            <p:cNvPr id="7" name="Freeform 6">
              <a:hlinkClick r:id="" action="ppaction://noaction"/>
            </p:cNvPr>
            <p:cNvSpPr/>
            <p:nvPr/>
          </p:nvSpPr>
          <p:spPr>
            <a:xfrm>
              <a:off x="6794205" y="1456660"/>
              <a:ext cx="1722474" cy="861238"/>
            </a:xfrm>
            <a:custGeom>
              <a:avLst/>
              <a:gdLst>
                <a:gd name="connsiteX0" fmla="*/ 0 w 1722474"/>
                <a:gd name="connsiteY0" fmla="*/ 744280 h 861238"/>
                <a:gd name="connsiteX1" fmla="*/ 1722474 w 1722474"/>
                <a:gd name="connsiteY1" fmla="*/ 0 h 861238"/>
                <a:gd name="connsiteX2" fmla="*/ 1626781 w 1722474"/>
                <a:gd name="connsiteY2" fmla="*/ 435935 h 861238"/>
                <a:gd name="connsiteX3" fmla="*/ 42530 w 1722474"/>
                <a:gd name="connsiteY3" fmla="*/ 861238 h 861238"/>
                <a:gd name="connsiteX4" fmla="*/ 0 w 1722474"/>
                <a:gd name="connsiteY4" fmla="*/ 744280 h 86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474" h="861238">
                  <a:moveTo>
                    <a:pt x="0" y="744280"/>
                  </a:moveTo>
                  <a:lnTo>
                    <a:pt x="1722474" y="0"/>
                  </a:lnTo>
                  <a:lnTo>
                    <a:pt x="1626781" y="435935"/>
                  </a:lnTo>
                  <a:lnTo>
                    <a:pt x="42530" y="861238"/>
                  </a:lnTo>
                  <a:lnTo>
                    <a:pt x="0" y="744280"/>
                  </a:lnTo>
                  <a:close/>
                </a:path>
              </a:pathLst>
            </a:custGeom>
            <a:solidFill>
              <a:srgbClr val="E5CE12">
                <a:alpha val="1176"/>
              </a:srgbClr>
            </a:solidFill>
          </p:spPr>
          <p:txBody>
            <a:bodyPr wrap="none" lIns="18000" rIns="18000" rtlCol="0" anchor="ctr">
              <a:spAutoFit/>
            </a:bodyPr>
            <a:lstStyle/>
            <a:p>
              <a:pPr algn="ctr"/>
              <a:endParaRPr lang="en-GB" sz="900" b="1" kern="0" cap="all" dirty="0">
                <a:solidFill>
                  <a:prstClr val="white"/>
                </a:solidFill>
              </a:endParaRPr>
            </a:p>
          </p:txBody>
        </p:sp>
        <p:sp>
          <p:nvSpPr>
            <p:cNvPr id="8" name="Freeform 7">
              <a:hlinkClick r:id="" action="ppaction://noaction"/>
            </p:cNvPr>
            <p:cNvSpPr/>
            <p:nvPr/>
          </p:nvSpPr>
          <p:spPr>
            <a:xfrm>
              <a:off x="5741581" y="1977656"/>
              <a:ext cx="2594345" cy="1382232"/>
            </a:xfrm>
            <a:custGeom>
              <a:avLst/>
              <a:gdLst>
                <a:gd name="connsiteX0" fmla="*/ 0 w 2594345"/>
                <a:gd name="connsiteY0" fmla="*/ 723014 h 1382232"/>
                <a:gd name="connsiteX1" fmla="*/ 74428 w 2594345"/>
                <a:gd name="connsiteY1" fmla="*/ 1382232 h 1382232"/>
                <a:gd name="connsiteX2" fmla="*/ 2349796 w 2594345"/>
                <a:gd name="connsiteY2" fmla="*/ 255181 h 1382232"/>
                <a:gd name="connsiteX3" fmla="*/ 2594345 w 2594345"/>
                <a:gd name="connsiteY3" fmla="*/ 0 h 1382232"/>
                <a:gd name="connsiteX4" fmla="*/ 0 w 2594345"/>
                <a:gd name="connsiteY4" fmla="*/ 723014 h 138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4345" h="1382232">
                  <a:moveTo>
                    <a:pt x="0" y="723014"/>
                  </a:moveTo>
                  <a:lnTo>
                    <a:pt x="74428" y="1382232"/>
                  </a:lnTo>
                  <a:lnTo>
                    <a:pt x="2349796" y="255181"/>
                  </a:lnTo>
                  <a:lnTo>
                    <a:pt x="2594345" y="0"/>
                  </a:lnTo>
                  <a:lnTo>
                    <a:pt x="0" y="723014"/>
                  </a:lnTo>
                  <a:close/>
                </a:path>
              </a:pathLst>
            </a:custGeom>
            <a:solidFill>
              <a:srgbClr val="E5CE12">
                <a:alpha val="1176"/>
              </a:srgbClr>
            </a:solidFill>
          </p:spPr>
          <p:txBody>
            <a:bodyPr wrap="none" lIns="18000" rIns="18000" rtlCol="0" anchor="ctr">
              <a:spAutoFit/>
            </a:bodyPr>
            <a:lstStyle/>
            <a:p>
              <a:pPr algn="ctr"/>
              <a:endParaRPr lang="en-GB" sz="900" b="1" kern="0" cap="all" dirty="0">
                <a:solidFill>
                  <a:prstClr val="white"/>
                </a:solidFill>
              </a:endParaRPr>
            </a:p>
          </p:txBody>
        </p:sp>
        <p:sp>
          <p:nvSpPr>
            <p:cNvPr id="9" name="Freeform 8">
              <a:hlinkClick r:id="" action="ppaction://noaction"/>
            </p:cNvPr>
            <p:cNvSpPr/>
            <p:nvPr/>
          </p:nvSpPr>
          <p:spPr>
            <a:xfrm>
              <a:off x="5879805" y="2317898"/>
              <a:ext cx="2158409" cy="1212111"/>
            </a:xfrm>
            <a:custGeom>
              <a:avLst/>
              <a:gdLst>
                <a:gd name="connsiteX0" fmla="*/ 0 w 2158409"/>
                <a:gd name="connsiteY0" fmla="*/ 1031358 h 1212111"/>
                <a:gd name="connsiteX1" fmla="*/ 2158409 w 2158409"/>
                <a:gd name="connsiteY1" fmla="*/ 0 h 1212111"/>
                <a:gd name="connsiteX2" fmla="*/ 1860697 w 2158409"/>
                <a:gd name="connsiteY2" fmla="*/ 1212111 h 1212111"/>
                <a:gd name="connsiteX3" fmla="*/ 0 w 2158409"/>
                <a:gd name="connsiteY3" fmla="*/ 1031358 h 1212111"/>
              </a:gdLst>
              <a:ahLst/>
              <a:cxnLst>
                <a:cxn ang="0">
                  <a:pos x="connsiteX0" y="connsiteY0"/>
                </a:cxn>
                <a:cxn ang="0">
                  <a:pos x="connsiteX1" y="connsiteY1"/>
                </a:cxn>
                <a:cxn ang="0">
                  <a:pos x="connsiteX2" y="connsiteY2"/>
                </a:cxn>
                <a:cxn ang="0">
                  <a:pos x="connsiteX3" y="connsiteY3"/>
                </a:cxn>
              </a:cxnLst>
              <a:rect l="l" t="t" r="r" b="b"/>
              <a:pathLst>
                <a:path w="2158409" h="1212111">
                  <a:moveTo>
                    <a:pt x="0" y="1031358"/>
                  </a:moveTo>
                  <a:lnTo>
                    <a:pt x="2158409" y="0"/>
                  </a:lnTo>
                  <a:lnTo>
                    <a:pt x="1860697" y="1212111"/>
                  </a:lnTo>
                  <a:lnTo>
                    <a:pt x="0" y="1031358"/>
                  </a:lnTo>
                  <a:close/>
                </a:path>
              </a:pathLst>
            </a:custGeom>
            <a:solidFill>
              <a:srgbClr val="E5CE12">
                <a:alpha val="1176"/>
              </a:srgbClr>
            </a:solidFill>
          </p:spPr>
          <p:txBody>
            <a:bodyPr wrap="none" lIns="18000" rIns="18000" rtlCol="0" anchor="ctr">
              <a:spAutoFit/>
            </a:bodyPr>
            <a:lstStyle/>
            <a:p>
              <a:pPr algn="ctr"/>
              <a:endParaRPr lang="en-GB" sz="900" b="1" kern="0" cap="all" dirty="0">
                <a:solidFill>
                  <a:prstClr val="white"/>
                </a:solidFill>
              </a:endParaRPr>
            </a:p>
          </p:txBody>
        </p:sp>
        <p:sp>
          <p:nvSpPr>
            <p:cNvPr id="10" name="Freeform 9">
              <a:hlinkClick r:id="" action="ppaction://noaction"/>
            </p:cNvPr>
            <p:cNvSpPr/>
            <p:nvPr/>
          </p:nvSpPr>
          <p:spPr>
            <a:xfrm>
              <a:off x="5847907" y="3381153"/>
              <a:ext cx="1775637" cy="489098"/>
            </a:xfrm>
            <a:custGeom>
              <a:avLst/>
              <a:gdLst>
                <a:gd name="connsiteX0" fmla="*/ 0 w 1775637"/>
                <a:gd name="connsiteY0" fmla="*/ 0 h 489098"/>
                <a:gd name="connsiteX1" fmla="*/ 435935 w 1775637"/>
                <a:gd name="connsiteY1" fmla="*/ 489098 h 489098"/>
                <a:gd name="connsiteX2" fmla="*/ 1105786 w 1775637"/>
                <a:gd name="connsiteY2" fmla="*/ 457200 h 489098"/>
                <a:gd name="connsiteX3" fmla="*/ 1775637 w 1775637"/>
                <a:gd name="connsiteY3" fmla="*/ 212652 h 489098"/>
                <a:gd name="connsiteX4" fmla="*/ 0 w 1775637"/>
                <a:gd name="connsiteY4" fmla="*/ 0 h 489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5637" h="489098">
                  <a:moveTo>
                    <a:pt x="0" y="0"/>
                  </a:moveTo>
                  <a:lnTo>
                    <a:pt x="435935" y="489098"/>
                  </a:lnTo>
                  <a:lnTo>
                    <a:pt x="1105786" y="457200"/>
                  </a:lnTo>
                  <a:lnTo>
                    <a:pt x="1775637" y="212652"/>
                  </a:lnTo>
                  <a:lnTo>
                    <a:pt x="0" y="0"/>
                  </a:lnTo>
                  <a:close/>
                </a:path>
              </a:pathLst>
            </a:custGeom>
            <a:solidFill>
              <a:srgbClr val="E5CE12">
                <a:alpha val="1176"/>
              </a:srgbClr>
            </a:solidFill>
          </p:spPr>
          <p:txBody>
            <a:bodyPr wrap="none" lIns="18000" rIns="18000" rtlCol="0" anchor="ctr">
              <a:spAutoFit/>
            </a:bodyPr>
            <a:lstStyle/>
            <a:p>
              <a:pPr algn="ctr"/>
              <a:endParaRPr lang="en-GB" sz="900" b="1" kern="0" cap="all" dirty="0">
                <a:solidFill>
                  <a:prstClr val="white"/>
                </a:solidFill>
              </a:endParaRPr>
            </a:p>
          </p:txBody>
        </p:sp>
        <p:sp>
          <p:nvSpPr>
            <p:cNvPr id="11" name="Freeform 10">
              <a:hlinkClick r:id="" action="ppaction://noaction"/>
            </p:cNvPr>
            <p:cNvSpPr/>
            <p:nvPr/>
          </p:nvSpPr>
          <p:spPr>
            <a:xfrm>
              <a:off x="5954233" y="3912781"/>
              <a:ext cx="871869" cy="776177"/>
            </a:xfrm>
            <a:custGeom>
              <a:avLst/>
              <a:gdLst>
                <a:gd name="connsiteX0" fmla="*/ 0 w 871869"/>
                <a:gd name="connsiteY0" fmla="*/ 584791 h 776177"/>
                <a:gd name="connsiteX1" fmla="*/ 350874 w 871869"/>
                <a:gd name="connsiteY1" fmla="*/ 21266 h 776177"/>
                <a:gd name="connsiteX2" fmla="*/ 871869 w 871869"/>
                <a:gd name="connsiteY2" fmla="*/ 0 h 776177"/>
                <a:gd name="connsiteX3" fmla="*/ 350874 w 871869"/>
                <a:gd name="connsiteY3" fmla="*/ 776177 h 776177"/>
                <a:gd name="connsiteX4" fmla="*/ 0 w 871869"/>
                <a:gd name="connsiteY4" fmla="*/ 584791 h 776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869" h="776177">
                  <a:moveTo>
                    <a:pt x="0" y="584791"/>
                  </a:moveTo>
                  <a:lnTo>
                    <a:pt x="350874" y="21266"/>
                  </a:lnTo>
                  <a:lnTo>
                    <a:pt x="871869" y="0"/>
                  </a:lnTo>
                  <a:lnTo>
                    <a:pt x="350874" y="776177"/>
                  </a:lnTo>
                  <a:lnTo>
                    <a:pt x="0" y="584791"/>
                  </a:lnTo>
                  <a:close/>
                </a:path>
              </a:pathLst>
            </a:custGeom>
            <a:solidFill>
              <a:srgbClr val="E5CE12">
                <a:alpha val="1176"/>
              </a:srgbClr>
            </a:solidFill>
          </p:spPr>
          <p:txBody>
            <a:bodyPr wrap="none" lIns="18000" rIns="18000" rtlCol="0" anchor="ctr">
              <a:spAutoFit/>
            </a:bodyPr>
            <a:lstStyle/>
            <a:p>
              <a:pPr algn="ctr"/>
              <a:endParaRPr lang="en-GB" sz="900" b="1" kern="0" cap="all" dirty="0">
                <a:solidFill>
                  <a:prstClr val="white"/>
                </a:solidFill>
              </a:endParaRPr>
            </a:p>
          </p:txBody>
        </p:sp>
        <p:sp>
          <p:nvSpPr>
            <p:cNvPr id="12" name="Freeform 11">
              <a:hlinkClick r:id="" action="ppaction://noaction"/>
            </p:cNvPr>
            <p:cNvSpPr/>
            <p:nvPr/>
          </p:nvSpPr>
          <p:spPr>
            <a:xfrm>
              <a:off x="6358270" y="3912781"/>
              <a:ext cx="542260" cy="988828"/>
            </a:xfrm>
            <a:custGeom>
              <a:avLst/>
              <a:gdLst>
                <a:gd name="connsiteX0" fmla="*/ 0 w 542260"/>
                <a:gd name="connsiteY0" fmla="*/ 818707 h 988828"/>
                <a:gd name="connsiteX1" fmla="*/ 520995 w 542260"/>
                <a:gd name="connsiteY1" fmla="*/ 0 h 988828"/>
                <a:gd name="connsiteX2" fmla="*/ 542260 w 542260"/>
                <a:gd name="connsiteY2" fmla="*/ 329610 h 988828"/>
                <a:gd name="connsiteX3" fmla="*/ 159488 w 542260"/>
                <a:gd name="connsiteY3" fmla="*/ 988828 h 988828"/>
                <a:gd name="connsiteX4" fmla="*/ 0 w 542260"/>
                <a:gd name="connsiteY4" fmla="*/ 818707 h 988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260" h="988828">
                  <a:moveTo>
                    <a:pt x="0" y="818707"/>
                  </a:moveTo>
                  <a:lnTo>
                    <a:pt x="520995" y="0"/>
                  </a:lnTo>
                  <a:lnTo>
                    <a:pt x="542260" y="329610"/>
                  </a:lnTo>
                  <a:lnTo>
                    <a:pt x="159488" y="988828"/>
                  </a:lnTo>
                  <a:lnTo>
                    <a:pt x="0" y="818707"/>
                  </a:lnTo>
                  <a:close/>
                </a:path>
              </a:pathLst>
            </a:custGeom>
            <a:solidFill>
              <a:srgbClr val="E5CE12">
                <a:alpha val="1176"/>
              </a:srgbClr>
            </a:solidFill>
          </p:spPr>
          <p:txBody>
            <a:bodyPr wrap="none" lIns="18000" rIns="18000" rtlCol="0" anchor="ctr">
              <a:spAutoFit/>
            </a:bodyPr>
            <a:lstStyle/>
            <a:p>
              <a:pPr algn="ctr"/>
              <a:endParaRPr lang="en-GB" sz="900" b="1" kern="0" cap="all" dirty="0">
                <a:solidFill>
                  <a:prstClr val="white"/>
                </a:solidFill>
              </a:endParaRPr>
            </a:p>
          </p:txBody>
        </p:sp>
      </p:grpSp>
      <p:sp>
        <p:nvSpPr>
          <p:cNvPr id="2" name="Title 1"/>
          <p:cNvSpPr>
            <a:spLocks noGrp="1"/>
          </p:cNvSpPr>
          <p:nvPr>
            <p:ph type="ctrTitle"/>
          </p:nvPr>
        </p:nvSpPr>
        <p:spPr>
          <a:xfrm>
            <a:off x="2819666" y="2424488"/>
            <a:ext cx="3464388" cy="1102519"/>
          </a:xfrm>
        </p:spPr>
        <p:txBody>
          <a:bodyPr>
            <a:normAutofit/>
          </a:bodyPr>
          <a:lstStyle/>
          <a:p>
            <a:r>
              <a:rPr lang="en-GB" sz="3800" dirty="0" smtClean="0">
                <a:solidFill>
                  <a:schemeClr val="tx1"/>
                </a:solidFill>
              </a:rPr>
              <a:t>Impact report</a:t>
            </a:r>
            <a:endParaRPr lang="en-GB" sz="3800" dirty="0">
              <a:solidFill>
                <a:schemeClr val="tx1"/>
              </a:solidFill>
            </a:endParaRPr>
          </a:p>
        </p:txBody>
      </p:sp>
      <p:sp>
        <p:nvSpPr>
          <p:cNvPr id="3" name="Subtitle 2"/>
          <p:cNvSpPr>
            <a:spLocks noGrp="1"/>
          </p:cNvSpPr>
          <p:nvPr>
            <p:ph type="subTitle" idx="1"/>
          </p:nvPr>
        </p:nvSpPr>
        <p:spPr>
          <a:xfrm>
            <a:off x="1383054" y="3383363"/>
            <a:ext cx="6400800" cy="1314450"/>
          </a:xfrm>
        </p:spPr>
        <p:txBody>
          <a:bodyPr>
            <a:normAutofit/>
          </a:bodyPr>
          <a:lstStyle/>
          <a:p>
            <a:pPr lvl="0"/>
            <a:r>
              <a:rPr lang="en-GB" b="1" dirty="0" err="1">
                <a:solidFill>
                  <a:srgbClr val="262626"/>
                </a:solidFill>
              </a:rPr>
              <a:t>Estudio</a:t>
            </a:r>
            <a:r>
              <a:rPr lang="en-GB" b="1" dirty="0">
                <a:solidFill>
                  <a:srgbClr val="262626"/>
                </a:solidFill>
              </a:rPr>
              <a:t> </a:t>
            </a:r>
            <a:r>
              <a:rPr lang="en-GB" b="1" dirty="0" err="1">
                <a:solidFill>
                  <a:srgbClr val="262626"/>
                </a:solidFill>
              </a:rPr>
              <a:t>sobre</a:t>
            </a:r>
            <a:r>
              <a:rPr lang="en-GB" b="1" dirty="0">
                <a:solidFill>
                  <a:srgbClr val="262626"/>
                </a:solidFill>
              </a:rPr>
              <a:t> la </a:t>
            </a:r>
            <a:r>
              <a:rPr lang="en-GB" b="1" dirty="0" err="1">
                <a:solidFill>
                  <a:srgbClr val="262626"/>
                </a:solidFill>
              </a:rPr>
              <a:t>repercusión</a:t>
            </a:r>
            <a:r>
              <a:rPr lang="en-GB" b="1" dirty="0">
                <a:solidFill>
                  <a:srgbClr val="262626"/>
                </a:solidFill>
              </a:rPr>
              <a:t> de la </a:t>
            </a:r>
          </a:p>
          <a:p>
            <a:pPr lvl="0"/>
            <a:r>
              <a:rPr lang="en-GB" b="1" dirty="0">
                <a:solidFill>
                  <a:srgbClr val="262626"/>
                </a:solidFill>
              </a:rPr>
              <a:t>Copa Mundial de </a:t>
            </a:r>
            <a:r>
              <a:rPr lang="en-GB" b="1" dirty="0" err="1">
                <a:solidFill>
                  <a:srgbClr val="262626"/>
                </a:solidFill>
              </a:rPr>
              <a:t>Brasil</a:t>
            </a:r>
            <a:r>
              <a:rPr lang="en-GB" b="1" dirty="0">
                <a:solidFill>
                  <a:srgbClr val="262626"/>
                </a:solidFill>
              </a:rPr>
              <a:t> 2014</a:t>
            </a:r>
          </a:p>
          <a:p>
            <a:pPr lvl="0"/>
            <a:r>
              <a:rPr lang="en-GB" sz="1400" dirty="0" smtClean="0">
                <a:solidFill>
                  <a:srgbClr val="262626"/>
                </a:solidFill>
              </a:rPr>
              <a:t>11 </a:t>
            </a:r>
            <a:r>
              <a:rPr lang="en-GB" sz="1400" dirty="0">
                <a:solidFill>
                  <a:srgbClr val="262626"/>
                </a:solidFill>
              </a:rPr>
              <a:t>de </a:t>
            </a:r>
            <a:r>
              <a:rPr lang="en-GB" sz="1400" dirty="0" err="1">
                <a:solidFill>
                  <a:srgbClr val="262626"/>
                </a:solidFill>
              </a:rPr>
              <a:t>junio</a:t>
            </a:r>
            <a:r>
              <a:rPr lang="en-GB" sz="1400" dirty="0">
                <a:solidFill>
                  <a:srgbClr val="262626"/>
                </a:solidFill>
              </a:rPr>
              <a:t> de 2014 |   Pre </a:t>
            </a:r>
            <a:r>
              <a:rPr lang="en-GB" sz="1400" dirty="0" err="1">
                <a:solidFill>
                  <a:srgbClr val="262626"/>
                </a:solidFill>
              </a:rPr>
              <a:t>Boletín</a:t>
            </a:r>
            <a:endParaRPr lang="en-GB" sz="1400" dirty="0">
              <a:solidFill>
                <a:srgbClr val="262626"/>
              </a:solidFill>
            </a:endParaRPr>
          </a:p>
        </p:txBody>
      </p:sp>
    </p:spTree>
    <p:custDataLst>
      <p:tags r:id="rId2"/>
    </p:custDataLst>
    <p:extLst>
      <p:ext uri="{BB962C8B-B14F-4D97-AF65-F5344CB8AC3E}">
        <p14:creationId xmlns:p14="http://schemas.microsoft.com/office/powerpoint/2010/main" val="2070273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extLst>
              <p:ext uri="{D42A27DB-BD31-4B8C-83A1-F6EECF244321}">
                <p14:modId xmlns:p14="http://schemas.microsoft.com/office/powerpoint/2010/main" val="3552418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08318"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114300" y="307924"/>
            <a:ext cx="8229600" cy="246198"/>
          </a:xfrm>
        </p:spPr>
        <p:txBody>
          <a:bodyPr/>
          <a:lstStyle/>
          <a:p>
            <a:r>
              <a:rPr lang="en-GB" sz="1600" dirty="0" err="1">
                <a:solidFill>
                  <a:srgbClr val="9CC813"/>
                </a:solidFill>
              </a:rPr>
              <a:t>Patrocinadores</a:t>
            </a:r>
            <a:r>
              <a:rPr lang="en-GB" sz="1600" dirty="0">
                <a:solidFill>
                  <a:srgbClr val="9CC813"/>
                </a:solidFill>
              </a:rPr>
              <a:t> de la</a:t>
            </a:r>
            <a:r>
              <a:rPr lang="en-GB" sz="1600" dirty="0">
                <a:solidFill>
                  <a:prstClr val="white"/>
                </a:solidFill>
              </a:rPr>
              <a:t> Copa Mundial </a:t>
            </a:r>
            <a:r>
              <a:rPr lang="en-GB" sz="1600" dirty="0" smtClean="0">
                <a:solidFill>
                  <a:srgbClr val="E5CE12"/>
                </a:solidFill>
              </a:rPr>
              <a:t>2014</a:t>
            </a:r>
            <a:r>
              <a:rPr lang="en-GB" dirty="0" smtClean="0">
                <a:solidFill>
                  <a:srgbClr val="E5CE12"/>
                </a:solidFill>
              </a:rPr>
              <a:t>	</a:t>
            </a:r>
            <a:endParaRPr lang="en-GB" sz="2200" dirty="0">
              <a:solidFill>
                <a:schemeClr val="accent3"/>
              </a:solidFill>
            </a:endParaRPr>
          </a:p>
        </p:txBody>
      </p:sp>
      <p:sp>
        <p:nvSpPr>
          <p:cNvPr id="14" name="TextBox 13"/>
          <p:cNvSpPr txBox="1"/>
          <p:nvPr/>
        </p:nvSpPr>
        <p:spPr>
          <a:xfrm>
            <a:off x="7815803" y="171024"/>
            <a:ext cx="1273668" cy="492443"/>
          </a:xfrm>
          <a:prstGeom prst="rect">
            <a:avLst/>
          </a:prstGeom>
          <a:noFill/>
        </p:spPr>
        <p:txBody>
          <a:bodyPr wrap="square" rtlCol="0">
            <a:spAutoFit/>
          </a:bodyPr>
          <a:lstStyle/>
          <a:p>
            <a:pPr lvl="0"/>
            <a:r>
              <a:rPr lang="en-GB" sz="650" b="1" dirty="0" err="1">
                <a:solidFill>
                  <a:prstClr val="white"/>
                </a:solidFill>
              </a:rPr>
              <a:t>Préstese</a:t>
            </a:r>
            <a:r>
              <a:rPr lang="en-GB" sz="650" b="1" dirty="0">
                <a:solidFill>
                  <a:prstClr val="white"/>
                </a:solidFill>
              </a:rPr>
              <a:t> </a:t>
            </a:r>
            <a:r>
              <a:rPr lang="en-GB" sz="650" b="1" dirty="0" err="1">
                <a:solidFill>
                  <a:prstClr val="white"/>
                </a:solidFill>
              </a:rPr>
              <a:t>atención</a:t>
            </a:r>
            <a:r>
              <a:rPr lang="en-GB" sz="650" b="1" dirty="0">
                <a:solidFill>
                  <a:prstClr val="white"/>
                </a:solidFill>
              </a:rPr>
              <a:t> a </a:t>
            </a:r>
            <a:r>
              <a:rPr lang="en-GB" sz="650" b="1" dirty="0" err="1">
                <a:solidFill>
                  <a:prstClr val="white"/>
                </a:solidFill>
              </a:rPr>
              <a:t>las</a:t>
            </a:r>
            <a:r>
              <a:rPr lang="en-GB" sz="650" b="1" dirty="0">
                <a:solidFill>
                  <a:prstClr val="white"/>
                </a:solidFill>
              </a:rPr>
              <a:t> </a:t>
            </a:r>
            <a:r>
              <a:rPr lang="en-GB" sz="650" b="1" dirty="0" err="1">
                <a:solidFill>
                  <a:prstClr val="white"/>
                </a:solidFill>
              </a:rPr>
              <a:t>muestras</a:t>
            </a:r>
            <a:r>
              <a:rPr lang="en-GB" sz="650" b="1" dirty="0">
                <a:solidFill>
                  <a:prstClr val="white"/>
                </a:solidFill>
              </a:rPr>
              <a:t> de </a:t>
            </a:r>
            <a:r>
              <a:rPr lang="en-GB" sz="650" b="1" dirty="0" err="1">
                <a:solidFill>
                  <a:prstClr val="white"/>
                </a:solidFill>
              </a:rPr>
              <a:t>menor</a:t>
            </a:r>
            <a:r>
              <a:rPr lang="en-GB" sz="650" b="1" dirty="0">
                <a:solidFill>
                  <a:prstClr val="white"/>
                </a:solidFill>
              </a:rPr>
              <a:t> </a:t>
            </a:r>
            <a:r>
              <a:rPr lang="en-GB" sz="650" b="1" dirty="0" err="1">
                <a:solidFill>
                  <a:prstClr val="white"/>
                </a:solidFill>
              </a:rPr>
              <a:t>tamaño</a:t>
            </a:r>
            <a:r>
              <a:rPr lang="en-GB" sz="650" b="1" dirty="0">
                <a:solidFill>
                  <a:prstClr val="white"/>
                </a:solidFill>
              </a:rPr>
              <a:t>, </a:t>
            </a:r>
            <a:r>
              <a:rPr lang="en-GB" sz="650" b="1" dirty="0" err="1">
                <a:solidFill>
                  <a:prstClr val="white"/>
                </a:solidFill>
              </a:rPr>
              <a:t>inferiores</a:t>
            </a:r>
            <a:r>
              <a:rPr lang="en-GB" sz="650" b="1" dirty="0">
                <a:solidFill>
                  <a:prstClr val="white"/>
                </a:solidFill>
              </a:rPr>
              <a:t> a N = 200.</a:t>
            </a:r>
            <a:endParaRPr lang="es-ES" sz="650" dirty="0">
              <a:solidFill>
                <a:prstClr val="white"/>
              </a:solidFill>
            </a:endParaRPr>
          </a:p>
        </p:txBody>
      </p:sp>
      <p:grpSp>
        <p:nvGrpSpPr>
          <p:cNvPr id="22" name="Group 21"/>
          <p:cNvGrpSpPr/>
          <p:nvPr/>
        </p:nvGrpSpPr>
        <p:grpSpPr>
          <a:xfrm>
            <a:off x="107326" y="848874"/>
            <a:ext cx="1700787" cy="700192"/>
            <a:chOff x="-3937390" y="162005"/>
            <a:chExt cx="10070742" cy="700192"/>
          </a:xfrm>
        </p:grpSpPr>
        <p:sp>
          <p:nvSpPr>
            <p:cNvPr id="23" name="TextBox 22"/>
            <p:cNvSpPr txBox="1"/>
            <p:nvPr/>
          </p:nvSpPr>
          <p:spPr>
            <a:xfrm>
              <a:off x="-3937390" y="162005"/>
              <a:ext cx="7943814" cy="700192"/>
            </a:xfrm>
            <a:prstGeom prst="rect">
              <a:avLst/>
            </a:prstGeom>
            <a:noFill/>
          </p:spPr>
          <p:txBody>
            <a:bodyPr wrap="square" rtlCol="0">
              <a:spAutoFit/>
            </a:bodyPr>
            <a:lstStyle/>
            <a:p>
              <a:pPr algn="r">
                <a:spcBef>
                  <a:spcPts val="300"/>
                </a:spcBef>
              </a:pPr>
              <a:r>
                <a:rPr lang="es-ES" sz="800" dirty="0">
                  <a:solidFill>
                    <a:schemeClr val="bg1"/>
                  </a:solidFill>
                </a:rPr>
                <a:t>Recuerdo espontáneo </a:t>
              </a:r>
            </a:p>
            <a:p>
              <a:pPr algn="r">
                <a:spcBef>
                  <a:spcPts val="300"/>
                </a:spcBef>
              </a:pPr>
              <a:r>
                <a:rPr lang="es-ES" sz="800" dirty="0">
                  <a:solidFill>
                    <a:schemeClr val="bg1"/>
                  </a:solidFill>
                </a:rPr>
                <a:t>Recuerdo motivado </a:t>
              </a:r>
            </a:p>
            <a:p>
              <a:pPr algn="r">
                <a:spcBef>
                  <a:spcPts val="300"/>
                </a:spcBef>
              </a:pPr>
              <a:r>
                <a:rPr lang="es-ES" sz="800" dirty="0">
                  <a:solidFill>
                    <a:schemeClr val="bg1"/>
                  </a:solidFill>
                </a:rPr>
                <a:t>Cambio de percepción </a:t>
              </a:r>
            </a:p>
            <a:p>
              <a:pPr algn="r">
                <a:spcBef>
                  <a:spcPts val="300"/>
                </a:spcBef>
              </a:pPr>
              <a:r>
                <a:rPr lang="es-ES" sz="800" dirty="0" smtClean="0">
                  <a:solidFill>
                    <a:schemeClr val="bg1"/>
                  </a:solidFill>
                </a:rPr>
                <a:t>V</a:t>
              </a:r>
              <a:r>
                <a:rPr lang="es-ES" sz="800" dirty="0" smtClean="0">
                  <a:solidFill>
                    <a:schemeClr val="bg1"/>
                  </a:solidFill>
                </a:rPr>
                <a:t>ínculo con el Mundial</a:t>
              </a:r>
              <a:endParaRPr lang="es-ES" sz="800" dirty="0">
                <a:solidFill>
                  <a:schemeClr val="bg1"/>
                </a:solidFill>
              </a:endParaRPr>
            </a:p>
          </p:txBody>
        </p:sp>
        <p:sp>
          <p:nvSpPr>
            <p:cNvPr id="24" name="Rectangle 23"/>
            <p:cNvSpPr/>
            <p:nvPr/>
          </p:nvSpPr>
          <p:spPr>
            <a:xfrm>
              <a:off x="5017550" y="228697"/>
              <a:ext cx="1115802" cy="10162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5017550" y="389733"/>
              <a:ext cx="1115802" cy="1016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017550" y="550769"/>
              <a:ext cx="1115802" cy="10162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5017550" y="711805"/>
              <a:ext cx="1115802" cy="10162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27"/>
          <p:cNvGrpSpPr/>
          <p:nvPr/>
        </p:nvGrpSpPr>
        <p:grpSpPr>
          <a:xfrm>
            <a:off x="417018" y="310106"/>
            <a:ext cx="8594306" cy="4106434"/>
            <a:chOff x="419571" y="934289"/>
            <a:chExt cx="7518549" cy="3592428"/>
          </a:xfrm>
        </p:grpSpPr>
        <p:grpSp>
          <p:nvGrpSpPr>
            <p:cNvPr id="29" name="Group 28"/>
            <p:cNvGrpSpPr/>
            <p:nvPr/>
          </p:nvGrpSpPr>
          <p:grpSpPr>
            <a:xfrm>
              <a:off x="2940088" y="934289"/>
              <a:ext cx="4998032" cy="3592427"/>
              <a:chOff x="1636009" y="1057522"/>
              <a:chExt cx="4998032" cy="3592427"/>
            </a:xfrm>
          </p:grpSpPr>
          <p:sp>
            <p:nvSpPr>
              <p:cNvPr id="42" name="Freeform 5"/>
              <p:cNvSpPr>
                <a:spLocks/>
              </p:cNvSpPr>
              <p:nvPr/>
            </p:nvSpPr>
            <p:spPr bwMode="auto">
              <a:xfrm>
                <a:off x="163600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3" name="Freeform 5"/>
              <p:cNvSpPr>
                <a:spLocks/>
              </p:cNvSpPr>
              <p:nvPr/>
            </p:nvSpPr>
            <p:spPr bwMode="auto">
              <a:xfrm>
                <a:off x="28966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4" name="Freeform 5"/>
              <p:cNvSpPr>
                <a:spLocks/>
              </p:cNvSpPr>
              <p:nvPr/>
            </p:nvSpPr>
            <p:spPr bwMode="auto">
              <a:xfrm>
                <a:off x="415727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5417904" y="3240718"/>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0" name="Group 29"/>
            <p:cNvGrpSpPr/>
            <p:nvPr/>
          </p:nvGrpSpPr>
          <p:grpSpPr>
            <a:xfrm>
              <a:off x="1040375" y="2027663"/>
              <a:ext cx="6275094" cy="1409231"/>
              <a:chOff x="-901684" y="1055746"/>
              <a:chExt cx="6275094" cy="1409231"/>
            </a:xfrm>
          </p:grpSpPr>
          <p:sp>
            <p:nvSpPr>
              <p:cNvPr id="37" name="Freeform 5"/>
              <p:cNvSpPr>
                <a:spLocks/>
              </p:cNvSpPr>
              <p:nvPr/>
            </p:nvSpPr>
            <p:spPr bwMode="auto">
              <a:xfrm>
                <a:off x="375377"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8" name="Freeform 5"/>
              <p:cNvSpPr>
                <a:spLocks/>
              </p:cNvSpPr>
              <p:nvPr/>
            </p:nvSpPr>
            <p:spPr bwMode="auto">
              <a:xfrm>
                <a:off x="1636009"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9" name="Freeform 5"/>
              <p:cNvSpPr>
                <a:spLocks/>
              </p:cNvSpPr>
              <p:nvPr/>
            </p:nvSpPr>
            <p:spPr bwMode="auto">
              <a:xfrm>
                <a:off x="2896641"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0" name="Freeform 5"/>
              <p:cNvSpPr>
                <a:spLocks/>
              </p:cNvSpPr>
              <p:nvPr/>
            </p:nvSpPr>
            <p:spPr bwMode="auto">
              <a:xfrm>
                <a:off x="4157273"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1" name="Freeform 5"/>
              <p:cNvSpPr>
                <a:spLocks/>
              </p:cNvSpPr>
              <p:nvPr/>
            </p:nvSpPr>
            <p:spPr bwMode="auto">
              <a:xfrm>
                <a:off x="-901684"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1" name="Group 30"/>
            <p:cNvGrpSpPr/>
            <p:nvPr/>
          </p:nvGrpSpPr>
          <p:grpSpPr>
            <a:xfrm>
              <a:off x="419571" y="3117486"/>
              <a:ext cx="6258065" cy="1409231"/>
              <a:chOff x="375377" y="1057522"/>
              <a:chExt cx="6258065" cy="1409231"/>
            </a:xfrm>
          </p:grpSpPr>
          <p:sp>
            <p:nvSpPr>
              <p:cNvPr id="32" name="Freeform 5"/>
              <p:cNvSpPr>
                <a:spLocks/>
              </p:cNvSpPr>
              <p:nvPr/>
            </p:nvSpPr>
            <p:spPr bwMode="auto">
              <a:xfrm>
                <a:off x="375377"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3" name="Freeform 5"/>
              <p:cNvSpPr>
                <a:spLocks/>
              </p:cNvSpPr>
              <p:nvPr/>
            </p:nvSpPr>
            <p:spPr bwMode="auto">
              <a:xfrm>
                <a:off x="163585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 name="Freeform 5"/>
              <p:cNvSpPr>
                <a:spLocks/>
              </p:cNvSpPr>
              <p:nvPr/>
            </p:nvSpPr>
            <p:spPr bwMode="auto">
              <a:xfrm>
                <a:off x="28963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5" name="Freeform 5"/>
              <p:cNvSpPr>
                <a:spLocks/>
              </p:cNvSpPr>
              <p:nvPr/>
            </p:nvSpPr>
            <p:spPr bwMode="auto">
              <a:xfrm>
                <a:off x="415682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6" name="Freeform 5"/>
              <p:cNvSpPr>
                <a:spLocks/>
              </p:cNvSpPr>
              <p:nvPr/>
            </p:nvSpPr>
            <p:spPr bwMode="auto">
              <a:xfrm>
                <a:off x="5417305"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grpSp>
        <p:nvGrpSpPr>
          <p:cNvPr id="60" name="Group 59"/>
          <p:cNvGrpSpPr/>
          <p:nvPr/>
        </p:nvGrpSpPr>
        <p:grpSpPr>
          <a:xfrm>
            <a:off x="1157524" y="1729271"/>
            <a:ext cx="1667186" cy="570745"/>
            <a:chOff x="1157524" y="1790915"/>
            <a:chExt cx="1667186" cy="570745"/>
          </a:xfrm>
        </p:grpSpPr>
        <p:grpSp>
          <p:nvGrpSpPr>
            <p:cNvPr id="63" name="Group 62"/>
            <p:cNvGrpSpPr/>
            <p:nvPr/>
          </p:nvGrpSpPr>
          <p:grpSpPr>
            <a:xfrm>
              <a:off x="1157524" y="1790915"/>
              <a:ext cx="566383" cy="570745"/>
              <a:chOff x="676119" y="1816521"/>
              <a:chExt cx="833517" cy="833517"/>
            </a:xfrm>
          </p:grpSpPr>
          <p:grpSp>
            <p:nvGrpSpPr>
              <p:cNvPr id="65" name="Group 48"/>
              <p:cNvGrpSpPr>
                <a:grpSpLocks noChangeAspect="1"/>
              </p:cNvGrpSpPr>
              <p:nvPr/>
            </p:nvGrpSpPr>
            <p:grpSpPr>
              <a:xfrm>
                <a:off x="713622" y="1854864"/>
                <a:ext cx="756000" cy="756000"/>
                <a:chOff x="3639697" y="2022734"/>
                <a:chExt cx="1347333" cy="1347333"/>
              </a:xfrm>
            </p:grpSpPr>
            <p:sp>
              <p:nvSpPr>
                <p:cNvPr id="67" name="Oval 6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8" name="Oval 6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9" name="Oval 6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66" name="Oval 6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62" name="TextBox 61"/>
            <p:cNvSpPr txBox="1"/>
            <p:nvPr/>
          </p:nvSpPr>
          <p:spPr>
            <a:xfrm rot="1862503">
              <a:off x="1606189" y="1839397"/>
              <a:ext cx="1218521" cy="276999"/>
            </a:xfrm>
            <a:prstGeom prst="rect">
              <a:avLst/>
            </a:prstGeom>
            <a:noFill/>
          </p:spPr>
          <p:txBody>
            <a:bodyPr wrap="square" rtlCol="0">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grpSp>
        <p:nvGrpSpPr>
          <p:cNvPr id="70" name="Group 69"/>
          <p:cNvGrpSpPr/>
          <p:nvPr/>
        </p:nvGrpSpPr>
        <p:grpSpPr>
          <a:xfrm>
            <a:off x="2633267" y="1729271"/>
            <a:ext cx="1667186" cy="570745"/>
            <a:chOff x="1157524" y="1790915"/>
            <a:chExt cx="1667186" cy="570745"/>
          </a:xfrm>
        </p:grpSpPr>
        <p:grpSp>
          <p:nvGrpSpPr>
            <p:cNvPr id="71" name="Group 70"/>
            <p:cNvGrpSpPr/>
            <p:nvPr/>
          </p:nvGrpSpPr>
          <p:grpSpPr>
            <a:xfrm>
              <a:off x="1157524" y="1790915"/>
              <a:ext cx="566383" cy="570745"/>
              <a:chOff x="676119" y="1816521"/>
              <a:chExt cx="833517" cy="833517"/>
            </a:xfrm>
          </p:grpSpPr>
          <p:grpSp>
            <p:nvGrpSpPr>
              <p:cNvPr id="73" name="Group 48"/>
              <p:cNvGrpSpPr>
                <a:grpSpLocks noChangeAspect="1"/>
              </p:cNvGrpSpPr>
              <p:nvPr/>
            </p:nvGrpSpPr>
            <p:grpSpPr>
              <a:xfrm>
                <a:off x="713622" y="1854864"/>
                <a:ext cx="756000" cy="756000"/>
                <a:chOff x="3639697" y="2022734"/>
                <a:chExt cx="1347333" cy="1347333"/>
              </a:xfrm>
            </p:grpSpPr>
            <p:sp>
              <p:nvSpPr>
                <p:cNvPr id="75" name="Oval 7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6" name="Oval 7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7" name="Oval 7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74" name="Oval 7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72" name="TextBox 7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Continental</a:t>
              </a:r>
            </a:p>
          </p:txBody>
        </p:sp>
      </p:grpSp>
      <p:grpSp>
        <p:nvGrpSpPr>
          <p:cNvPr id="78" name="Group 77"/>
          <p:cNvGrpSpPr/>
          <p:nvPr/>
        </p:nvGrpSpPr>
        <p:grpSpPr>
          <a:xfrm>
            <a:off x="4067847" y="1729271"/>
            <a:ext cx="1667186" cy="570745"/>
            <a:chOff x="1157524" y="1790915"/>
            <a:chExt cx="1667186" cy="570745"/>
          </a:xfrm>
        </p:grpSpPr>
        <p:grpSp>
          <p:nvGrpSpPr>
            <p:cNvPr id="79" name="Group 78"/>
            <p:cNvGrpSpPr/>
            <p:nvPr/>
          </p:nvGrpSpPr>
          <p:grpSpPr>
            <a:xfrm>
              <a:off x="1157524" y="1790915"/>
              <a:ext cx="566383" cy="570745"/>
              <a:chOff x="676119" y="1816521"/>
              <a:chExt cx="833517" cy="833517"/>
            </a:xfrm>
          </p:grpSpPr>
          <p:grpSp>
            <p:nvGrpSpPr>
              <p:cNvPr id="81" name="Group 48"/>
              <p:cNvGrpSpPr>
                <a:grpSpLocks noChangeAspect="1"/>
              </p:cNvGrpSpPr>
              <p:nvPr/>
            </p:nvGrpSpPr>
            <p:grpSpPr>
              <a:xfrm>
                <a:off x="713622" y="1854864"/>
                <a:ext cx="756000" cy="756000"/>
                <a:chOff x="3639697" y="2022734"/>
                <a:chExt cx="1347333" cy="1347333"/>
              </a:xfrm>
            </p:grpSpPr>
            <p:sp>
              <p:nvSpPr>
                <p:cNvPr id="83" name="Oval 8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4" name="Oval 8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5" name="Oval 8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82" name="Oval 8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0" name="TextBox 7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McDonald’s</a:t>
              </a:r>
            </a:p>
          </p:txBody>
        </p:sp>
      </p:grpSp>
      <p:grpSp>
        <p:nvGrpSpPr>
          <p:cNvPr id="86" name="Group 85"/>
          <p:cNvGrpSpPr/>
          <p:nvPr/>
        </p:nvGrpSpPr>
        <p:grpSpPr>
          <a:xfrm>
            <a:off x="5503301" y="1729271"/>
            <a:ext cx="1667186" cy="570745"/>
            <a:chOff x="1157524" y="1790915"/>
            <a:chExt cx="1667186" cy="570745"/>
          </a:xfrm>
        </p:grpSpPr>
        <p:grpSp>
          <p:nvGrpSpPr>
            <p:cNvPr id="87" name="Group 86"/>
            <p:cNvGrpSpPr/>
            <p:nvPr/>
          </p:nvGrpSpPr>
          <p:grpSpPr>
            <a:xfrm>
              <a:off x="1157524" y="1790915"/>
              <a:ext cx="566383" cy="570745"/>
              <a:chOff x="676119" y="1816521"/>
              <a:chExt cx="833517" cy="833517"/>
            </a:xfrm>
          </p:grpSpPr>
          <p:grpSp>
            <p:nvGrpSpPr>
              <p:cNvPr id="89" name="Group 48"/>
              <p:cNvGrpSpPr>
                <a:grpSpLocks noChangeAspect="1"/>
              </p:cNvGrpSpPr>
              <p:nvPr/>
            </p:nvGrpSpPr>
            <p:grpSpPr>
              <a:xfrm>
                <a:off x="713622" y="1854864"/>
                <a:ext cx="756000" cy="756000"/>
                <a:chOff x="3639697" y="2022734"/>
                <a:chExt cx="1347333" cy="1347333"/>
              </a:xfrm>
            </p:grpSpPr>
            <p:sp>
              <p:nvSpPr>
                <p:cNvPr id="91" name="Oval 9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2" name="Oval 9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3" name="Oval 9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0" name="Oval 8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8" name="TextBox 8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Coca-Cola</a:t>
              </a:r>
            </a:p>
          </p:txBody>
        </p:sp>
      </p:grpSp>
      <p:grpSp>
        <p:nvGrpSpPr>
          <p:cNvPr id="94" name="Group 93"/>
          <p:cNvGrpSpPr/>
          <p:nvPr/>
        </p:nvGrpSpPr>
        <p:grpSpPr>
          <a:xfrm>
            <a:off x="6947542" y="1729271"/>
            <a:ext cx="1667186" cy="570745"/>
            <a:chOff x="1157524" y="1790915"/>
            <a:chExt cx="1667186" cy="570745"/>
          </a:xfrm>
        </p:grpSpPr>
        <p:grpSp>
          <p:nvGrpSpPr>
            <p:cNvPr id="95" name="Group 94"/>
            <p:cNvGrpSpPr/>
            <p:nvPr/>
          </p:nvGrpSpPr>
          <p:grpSpPr>
            <a:xfrm>
              <a:off x="1157524" y="1790915"/>
              <a:ext cx="566383" cy="570745"/>
              <a:chOff x="676119" y="1816521"/>
              <a:chExt cx="833517" cy="833517"/>
            </a:xfrm>
          </p:grpSpPr>
          <p:grpSp>
            <p:nvGrpSpPr>
              <p:cNvPr id="97" name="Group 48"/>
              <p:cNvGrpSpPr>
                <a:grpSpLocks noChangeAspect="1"/>
              </p:cNvGrpSpPr>
              <p:nvPr/>
            </p:nvGrpSpPr>
            <p:grpSpPr>
              <a:xfrm>
                <a:off x="713622" y="1854864"/>
                <a:ext cx="756000" cy="756000"/>
                <a:chOff x="3639697" y="2022734"/>
                <a:chExt cx="1347333" cy="1347333"/>
              </a:xfrm>
            </p:grpSpPr>
            <p:sp>
              <p:nvSpPr>
                <p:cNvPr id="99" name="Oval 9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0" name="Oval 9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1" name="Oval 10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8" name="Oval 97"/>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96" name="TextBox 95"/>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Oi</a:t>
              </a:r>
              <a:endParaRPr lang="en-GB" sz="1200" dirty="0">
                <a:solidFill>
                  <a:schemeClr val="bg1"/>
                </a:solidFill>
                <a:latin typeface="+mj-lt"/>
              </a:endParaRPr>
            </a:p>
          </p:txBody>
        </p:sp>
      </p:grpSp>
      <p:grpSp>
        <p:nvGrpSpPr>
          <p:cNvPr id="102" name="Group 101"/>
          <p:cNvGrpSpPr/>
          <p:nvPr/>
        </p:nvGrpSpPr>
        <p:grpSpPr>
          <a:xfrm>
            <a:off x="448960" y="2979691"/>
            <a:ext cx="1667186" cy="570745"/>
            <a:chOff x="1157524" y="1790915"/>
            <a:chExt cx="1667186" cy="570745"/>
          </a:xfrm>
        </p:grpSpPr>
        <p:grpSp>
          <p:nvGrpSpPr>
            <p:cNvPr id="103" name="Group 102"/>
            <p:cNvGrpSpPr/>
            <p:nvPr/>
          </p:nvGrpSpPr>
          <p:grpSpPr>
            <a:xfrm>
              <a:off x="1157524" y="1790915"/>
              <a:ext cx="566383" cy="570745"/>
              <a:chOff x="676119" y="1816521"/>
              <a:chExt cx="833517" cy="833517"/>
            </a:xfrm>
          </p:grpSpPr>
          <p:grpSp>
            <p:nvGrpSpPr>
              <p:cNvPr id="105" name="Group 48"/>
              <p:cNvGrpSpPr>
                <a:grpSpLocks noChangeAspect="1"/>
              </p:cNvGrpSpPr>
              <p:nvPr/>
            </p:nvGrpSpPr>
            <p:grpSpPr>
              <a:xfrm>
                <a:off x="713622" y="1854864"/>
                <a:ext cx="756000" cy="756000"/>
                <a:chOff x="3639697" y="2022734"/>
                <a:chExt cx="1347333" cy="1347333"/>
              </a:xfrm>
            </p:grpSpPr>
            <p:sp>
              <p:nvSpPr>
                <p:cNvPr id="107" name="Oval 10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8" name="Oval 10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9" name="Oval 10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06" name="Oval 10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04" name="TextBox 103"/>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Emirates</a:t>
              </a:r>
            </a:p>
          </p:txBody>
        </p:sp>
      </p:grpSp>
      <p:grpSp>
        <p:nvGrpSpPr>
          <p:cNvPr id="110" name="Group 109"/>
          <p:cNvGrpSpPr/>
          <p:nvPr/>
        </p:nvGrpSpPr>
        <p:grpSpPr>
          <a:xfrm>
            <a:off x="1894615" y="2979691"/>
            <a:ext cx="1667186" cy="570745"/>
            <a:chOff x="1157524" y="1790915"/>
            <a:chExt cx="1667186" cy="570745"/>
          </a:xfrm>
        </p:grpSpPr>
        <p:grpSp>
          <p:nvGrpSpPr>
            <p:cNvPr id="111" name="Group 110"/>
            <p:cNvGrpSpPr/>
            <p:nvPr/>
          </p:nvGrpSpPr>
          <p:grpSpPr>
            <a:xfrm>
              <a:off x="1157524" y="1790915"/>
              <a:ext cx="566383" cy="570745"/>
              <a:chOff x="676119" y="1816521"/>
              <a:chExt cx="833517" cy="833517"/>
            </a:xfrm>
          </p:grpSpPr>
          <p:grpSp>
            <p:nvGrpSpPr>
              <p:cNvPr id="113" name="Group 48"/>
              <p:cNvGrpSpPr>
                <a:grpSpLocks noChangeAspect="1"/>
              </p:cNvGrpSpPr>
              <p:nvPr/>
            </p:nvGrpSpPr>
            <p:grpSpPr>
              <a:xfrm>
                <a:off x="713622" y="1854864"/>
                <a:ext cx="756000" cy="756000"/>
                <a:chOff x="3639697" y="2022734"/>
                <a:chExt cx="1347333" cy="1347333"/>
              </a:xfrm>
            </p:grpSpPr>
            <p:sp>
              <p:nvSpPr>
                <p:cNvPr id="115" name="Oval 11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6" name="Oval 11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7" name="Oval 11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14" name="Oval 11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12" name="TextBox 11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Visa</a:t>
              </a:r>
            </a:p>
          </p:txBody>
        </p:sp>
      </p:grpSp>
      <p:grpSp>
        <p:nvGrpSpPr>
          <p:cNvPr id="118" name="Group 117"/>
          <p:cNvGrpSpPr/>
          <p:nvPr/>
        </p:nvGrpSpPr>
        <p:grpSpPr>
          <a:xfrm>
            <a:off x="3327713" y="2979691"/>
            <a:ext cx="1667186" cy="570745"/>
            <a:chOff x="1157524" y="1790915"/>
            <a:chExt cx="1667186" cy="570745"/>
          </a:xfrm>
        </p:grpSpPr>
        <p:grpSp>
          <p:nvGrpSpPr>
            <p:cNvPr id="119" name="Group 118"/>
            <p:cNvGrpSpPr/>
            <p:nvPr/>
          </p:nvGrpSpPr>
          <p:grpSpPr>
            <a:xfrm>
              <a:off x="1157524" y="1790915"/>
              <a:ext cx="566383" cy="570745"/>
              <a:chOff x="676119" y="1816521"/>
              <a:chExt cx="833517" cy="833517"/>
            </a:xfrm>
          </p:grpSpPr>
          <p:grpSp>
            <p:nvGrpSpPr>
              <p:cNvPr id="121" name="Group 48"/>
              <p:cNvGrpSpPr>
                <a:grpSpLocks noChangeAspect="1"/>
              </p:cNvGrpSpPr>
              <p:nvPr/>
            </p:nvGrpSpPr>
            <p:grpSpPr>
              <a:xfrm>
                <a:off x="713622" y="1854864"/>
                <a:ext cx="756000" cy="756000"/>
                <a:chOff x="3639697" y="2022734"/>
                <a:chExt cx="1347333" cy="1347333"/>
              </a:xfrm>
            </p:grpSpPr>
            <p:sp>
              <p:nvSpPr>
                <p:cNvPr id="123" name="Oval 12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4" name="Oval 12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5" name="Oval 12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22" name="Oval 12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0" name="TextBox 11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Castrol</a:t>
              </a:r>
            </a:p>
          </p:txBody>
        </p:sp>
      </p:grpSp>
      <p:grpSp>
        <p:nvGrpSpPr>
          <p:cNvPr id="126" name="Group 125"/>
          <p:cNvGrpSpPr/>
          <p:nvPr/>
        </p:nvGrpSpPr>
        <p:grpSpPr>
          <a:xfrm>
            <a:off x="4780834" y="2979691"/>
            <a:ext cx="1636364" cy="570745"/>
            <a:chOff x="1157524" y="1790915"/>
            <a:chExt cx="1636364" cy="570745"/>
          </a:xfrm>
        </p:grpSpPr>
        <p:grpSp>
          <p:nvGrpSpPr>
            <p:cNvPr id="127" name="Group 126"/>
            <p:cNvGrpSpPr/>
            <p:nvPr/>
          </p:nvGrpSpPr>
          <p:grpSpPr>
            <a:xfrm>
              <a:off x="1157524" y="1790915"/>
              <a:ext cx="566383" cy="570745"/>
              <a:chOff x="676119" y="1816521"/>
              <a:chExt cx="833517" cy="833517"/>
            </a:xfrm>
          </p:grpSpPr>
          <p:grpSp>
            <p:nvGrpSpPr>
              <p:cNvPr id="129" name="Group 48"/>
              <p:cNvGrpSpPr>
                <a:grpSpLocks noChangeAspect="1"/>
              </p:cNvGrpSpPr>
              <p:nvPr/>
            </p:nvGrpSpPr>
            <p:grpSpPr>
              <a:xfrm>
                <a:off x="713622" y="1854864"/>
                <a:ext cx="756000" cy="756000"/>
                <a:chOff x="3639697" y="2022734"/>
                <a:chExt cx="1347333" cy="1347333"/>
              </a:xfrm>
            </p:grpSpPr>
            <p:sp>
              <p:nvSpPr>
                <p:cNvPr id="131" name="Oval 13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2" name="Oval 13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3" name="Oval 13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0" name="Oval 12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8" name="TextBox 127"/>
            <p:cNvSpPr txBox="1"/>
            <p:nvPr/>
          </p:nvSpPr>
          <p:spPr>
            <a:xfrm rot="1862503">
              <a:off x="1575367" y="1869725"/>
              <a:ext cx="1218521" cy="363176"/>
            </a:xfrm>
            <a:prstGeom prst="rect">
              <a:avLst/>
            </a:prstGeom>
            <a:noFill/>
          </p:spPr>
          <p:txBody>
            <a:bodyPr wrap="square" rtlCol="0">
              <a:spAutoFit/>
            </a:bodyPr>
            <a:lstStyle/>
            <a:p>
              <a:pPr>
                <a:lnSpc>
                  <a:spcPct val="80000"/>
                </a:lnSpc>
              </a:pPr>
              <a:r>
                <a:rPr lang="en-GB" sz="1100" dirty="0">
                  <a:solidFill>
                    <a:schemeClr val="bg1"/>
                  </a:solidFill>
                  <a:latin typeface="+mj-lt"/>
                </a:rPr>
                <a:t>Johnson &amp; Johnson</a:t>
              </a:r>
            </a:p>
          </p:txBody>
        </p:sp>
      </p:grpSp>
      <p:grpSp>
        <p:nvGrpSpPr>
          <p:cNvPr id="134" name="Group 133"/>
          <p:cNvGrpSpPr/>
          <p:nvPr/>
        </p:nvGrpSpPr>
        <p:grpSpPr>
          <a:xfrm>
            <a:off x="6225297" y="2979691"/>
            <a:ext cx="1667186" cy="570745"/>
            <a:chOff x="1157524" y="1790915"/>
            <a:chExt cx="1667186" cy="570745"/>
          </a:xfrm>
        </p:grpSpPr>
        <p:grpSp>
          <p:nvGrpSpPr>
            <p:cNvPr id="135" name="Group 134"/>
            <p:cNvGrpSpPr/>
            <p:nvPr/>
          </p:nvGrpSpPr>
          <p:grpSpPr>
            <a:xfrm>
              <a:off x="1157524" y="1790915"/>
              <a:ext cx="566383" cy="570745"/>
              <a:chOff x="676119" y="1816521"/>
              <a:chExt cx="833517" cy="833517"/>
            </a:xfrm>
          </p:grpSpPr>
          <p:grpSp>
            <p:nvGrpSpPr>
              <p:cNvPr id="137" name="Group 48"/>
              <p:cNvGrpSpPr>
                <a:grpSpLocks noChangeAspect="1"/>
              </p:cNvGrpSpPr>
              <p:nvPr/>
            </p:nvGrpSpPr>
            <p:grpSpPr>
              <a:xfrm>
                <a:off x="713622" y="1854864"/>
                <a:ext cx="756000" cy="756000"/>
                <a:chOff x="3639697" y="2022734"/>
                <a:chExt cx="1347333" cy="1347333"/>
              </a:xfrm>
            </p:grpSpPr>
            <p:sp>
              <p:nvSpPr>
                <p:cNvPr id="139" name="Oval 13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0" name="Oval 13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1" name="Oval 14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8" name="Oval 137"/>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36" name="TextBox 135"/>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Moy Park</a:t>
              </a:r>
            </a:p>
          </p:txBody>
        </p:sp>
      </p:grpSp>
      <p:grpSp>
        <p:nvGrpSpPr>
          <p:cNvPr id="150" name="Group 149"/>
          <p:cNvGrpSpPr/>
          <p:nvPr/>
        </p:nvGrpSpPr>
        <p:grpSpPr>
          <a:xfrm>
            <a:off x="3327713" y="484111"/>
            <a:ext cx="1667186" cy="570745"/>
            <a:chOff x="1157524" y="1790915"/>
            <a:chExt cx="1667186" cy="570745"/>
          </a:xfrm>
        </p:grpSpPr>
        <p:grpSp>
          <p:nvGrpSpPr>
            <p:cNvPr id="151" name="Group 150"/>
            <p:cNvGrpSpPr/>
            <p:nvPr/>
          </p:nvGrpSpPr>
          <p:grpSpPr>
            <a:xfrm>
              <a:off x="1157524" y="1790915"/>
              <a:ext cx="566383" cy="570745"/>
              <a:chOff x="676119" y="1816521"/>
              <a:chExt cx="833517" cy="833517"/>
            </a:xfrm>
          </p:grpSpPr>
          <p:grpSp>
            <p:nvGrpSpPr>
              <p:cNvPr id="153" name="Group 48"/>
              <p:cNvGrpSpPr>
                <a:grpSpLocks noChangeAspect="1"/>
              </p:cNvGrpSpPr>
              <p:nvPr/>
            </p:nvGrpSpPr>
            <p:grpSpPr>
              <a:xfrm>
                <a:off x="713622" y="1854864"/>
                <a:ext cx="756000" cy="756000"/>
                <a:chOff x="3639697" y="2022734"/>
                <a:chExt cx="1347333" cy="1347333"/>
              </a:xfrm>
            </p:grpSpPr>
            <p:sp>
              <p:nvSpPr>
                <p:cNvPr id="155" name="Oval 1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6" name="Oval 1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7" name="Oval 1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54" name="Oval 1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52" name="TextBox 151"/>
            <p:cNvSpPr txBox="1"/>
            <p:nvPr/>
          </p:nvSpPr>
          <p:spPr>
            <a:xfrm rot="1862503">
              <a:off x="1606189" y="1839398"/>
              <a:ext cx="1218521" cy="276999"/>
            </a:xfrm>
            <a:prstGeom prst="rect">
              <a:avLst/>
            </a:prstGeom>
            <a:noFill/>
          </p:spPr>
          <p:txBody>
            <a:bodyPr wrap="square" rtlCol="0">
              <a:spAutoFit/>
            </a:bodyPr>
            <a:lstStyle/>
            <a:p>
              <a:r>
                <a:rPr lang="en-GB" sz="1200" dirty="0">
                  <a:solidFill>
                    <a:schemeClr val="bg1"/>
                  </a:solidFill>
                  <a:latin typeface="+mj-lt"/>
                </a:rPr>
                <a:t>Adidas</a:t>
              </a:r>
            </a:p>
          </p:txBody>
        </p:sp>
      </p:grpSp>
      <p:grpSp>
        <p:nvGrpSpPr>
          <p:cNvPr id="158" name="Group 157"/>
          <p:cNvGrpSpPr/>
          <p:nvPr/>
        </p:nvGrpSpPr>
        <p:grpSpPr>
          <a:xfrm>
            <a:off x="4780834" y="484111"/>
            <a:ext cx="1656912" cy="570745"/>
            <a:chOff x="1157524" y="1790915"/>
            <a:chExt cx="1656912" cy="570745"/>
          </a:xfrm>
        </p:grpSpPr>
        <p:grpSp>
          <p:nvGrpSpPr>
            <p:cNvPr id="159" name="Group 158"/>
            <p:cNvGrpSpPr/>
            <p:nvPr/>
          </p:nvGrpSpPr>
          <p:grpSpPr>
            <a:xfrm>
              <a:off x="1157524" y="1790915"/>
              <a:ext cx="566383" cy="570745"/>
              <a:chOff x="676119" y="1816521"/>
              <a:chExt cx="833517" cy="833517"/>
            </a:xfrm>
          </p:grpSpPr>
          <p:grpSp>
            <p:nvGrpSpPr>
              <p:cNvPr id="161" name="Group 48"/>
              <p:cNvGrpSpPr>
                <a:grpSpLocks noChangeAspect="1"/>
              </p:cNvGrpSpPr>
              <p:nvPr/>
            </p:nvGrpSpPr>
            <p:grpSpPr>
              <a:xfrm>
                <a:off x="713622" y="1854864"/>
                <a:ext cx="756000" cy="756000"/>
                <a:chOff x="3639697" y="2022734"/>
                <a:chExt cx="1347333" cy="1347333"/>
              </a:xfrm>
            </p:grpSpPr>
            <p:sp>
              <p:nvSpPr>
                <p:cNvPr id="163" name="Oval 16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4" name="Oval 16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5" name="Oval 16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62" name="Oval 16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0" name="TextBox 159"/>
            <p:cNvSpPr txBox="1"/>
            <p:nvPr/>
          </p:nvSpPr>
          <p:spPr>
            <a:xfrm rot="1862503">
              <a:off x="1595915" y="1862569"/>
              <a:ext cx="1218521" cy="353943"/>
            </a:xfrm>
            <a:prstGeom prst="rect">
              <a:avLst/>
            </a:prstGeom>
            <a:noFill/>
          </p:spPr>
          <p:txBody>
            <a:bodyPr wrap="square" rtlCol="0">
              <a:spAutoFit/>
            </a:bodyPr>
            <a:lstStyle/>
            <a:p>
              <a:pPr>
                <a:lnSpc>
                  <a:spcPct val="85000"/>
                </a:lnSpc>
              </a:pPr>
              <a:r>
                <a:rPr lang="en-GB" sz="1000" dirty="0" smtClean="0">
                  <a:solidFill>
                    <a:schemeClr val="bg1"/>
                  </a:solidFill>
                  <a:latin typeface="+mj-lt"/>
                </a:rPr>
                <a:t>Hyundai/Kia </a:t>
              </a:r>
              <a:br>
                <a:rPr lang="en-GB" sz="1000" dirty="0" smtClean="0">
                  <a:solidFill>
                    <a:schemeClr val="bg1"/>
                  </a:solidFill>
                  <a:latin typeface="+mj-lt"/>
                </a:rPr>
              </a:br>
              <a:r>
                <a:rPr lang="en-GB" sz="1000" dirty="0" smtClean="0">
                  <a:solidFill>
                    <a:schemeClr val="bg1"/>
                  </a:solidFill>
                  <a:latin typeface="+mj-lt"/>
                </a:rPr>
                <a:t>Motors</a:t>
              </a:r>
              <a:endParaRPr lang="en-GB" sz="1000" dirty="0">
                <a:solidFill>
                  <a:schemeClr val="bg1"/>
                </a:solidFill>
                <a:latin typeface="+mj-lt"/>
              </a:endParaRPr>
            </a:p>
          </p:txBody>
        </p:sp>
      </p:grpSp>
      <p:grpSp>
        <p:nvGrpSpPr>
          <p:cNvPr id="166" name="Group 165"/>
          <p:cNvGrpSpPr/>
          <p:nvPr/>
        </p:nvGrpSpPr>
        <p:grpSpPr>
          <a:xfrm>
            <a:off x="6225297" y="484111"/>
            <a:ext cx="1667186" cy="570745"/>
            <a:chOff x="1157524" y="1790915"/>
            <a:chExt cx="1667186" cy="570745"/>
          </a:xfrm>
        </p:grpSpPr>
        <p:grpSp>
          <p:nvGrpSpPr>
            <p:cNvPr id="167" name="Group 166"/>
            <p:cNvGrpSpPr/>
            <p:nvPr/>
          </p:nvGrpSpPr>
          <p:grpSpPr>
            <a:xfrm>
              <a:off x="1157524" y="1790915"/>
              <a:ext cx="566383" cy="570745"/>
              <a:chOff x="676119" y="1816521"/>
              <a:chExt cx="833517" cy="833517"/>
            </a:xfrm>
          </p:grpSpPr>
          <p:grpSp>
            <p:nvGrpSpPr>
              <p:cNvPr id="169" name="Group 48"/>
              <p:cNvGrpSpPr>
                <a:grpSpLocks noChangeAspect="1"/>
              </p:cNvGrpSpPr>
              <p:nvPr/>
            </p:nvGrpSpPr>
            <p:grpSpPr>
              <a:xfrm>
                <a:off x="713622" y="1854864"/>
                <a:ext cx="756000" cy="756000"/>
                <a:chOff x="3639697" y="2022734"/>
                <a:chExt cx="1347333" cy="1347333"/>
              </a:xfrm>
            </p:grpSpPr>
            <p:sp>
              <p:nvSpPr>
                <p:cNvPr id="171" name="Oval 17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2" name="Oval 17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3" name="Oval 17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70" name="Oval 16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8" name="TextBox 16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Budweiser</a:t>
              </a:r>
            </a:p>
          </p:txBody>
        </p:sp>
      </p:grpSp>
      <p:pic>
        <p:nvPicPr>
          <p:cNvPr id="176" name="Picture 1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341202" y="695247"/>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7" name="Picture 176" descr="http://www.popandroll.com/coke-art/Coca-Cola_Logo_Script.jpg"/>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635753" y="1947805"/>
            <a:ext cx="309801" cy="117359"/>
          </a:xfrm>
          <a:prstGeom prst="rect">
            <a:avLst/>
          </a:prstGeom>
          <a:noFill/>
          <a:extLst>
            <a:ext uri="{909E8E84-426E-40dd-AFC4-6F175D3DCCD1}">
              <a14:hiddenFill xmlns:a14="http://schemas.microsoft.com/office/drawing/2010/main">
                <a:solidFill>
                  <a:srgbClr val="FFFFFF"/>
                </a:solidFill>
              </a14:hiddenFill>
            </a:ext>
          </a:extLst>
        </p:spPr>
      </p:pic>
      <p:pic>
        <p:nvPicPr>
          <p:cNvPr id="178" name="Picture 177"/>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43373" y="1912126"/>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9" name="Picture 17"/>
          <p:cNvPicPr>
            <a:picLocks noChangeAspect="1" noChangeArrowheads="1"/>
          </p:cNvPicPr>
          <p:nvPr/>
        </p:nvPicPr>
        <p:blipFill>
          <a:blip r:embed="rId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674527" y="1926034"/>
            <a:ext cx="472150" cy="176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2" name="Picture 10"/>
          <p:cNvPicPr>
            <a:picLocks noChangeAspect="1" noChangeArrowheads="1"/>
          </p:cNvPicPr>
          <p:nvPr/>
        </p:nvPicPr>
        <p:blipFill>
          <a:blip r:embed="rId10"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97321" y="3163583"/>
            <a:ext cx="267953" cy="183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3" name="Picture 13"/>
          <p:cNvPicPr>
            <a:picLocks noChangeAspect="1" noChangeArrowheads="1"/>
          </p:cNvPicPr>
          <p:nvPr/>
        </p:nvPicPr>
        <p:blipFill>
          <a:blip r:embed="rId11"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17039" y="3125521"/>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4" name="Picture 14"/>
          <p:cNvPicPr>
            <a:picLocks noChangeAspect="1" noChangeArrowheads="1"/>
          </p:cNvPicPr>
          <p:nvPr/>
        </p:nvPicPr>
        <p:blipFill>
          <a:blip r:embed="rId1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44931" y="3090470"/>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5" name="Picture 18"/>
          <p:cNvPicPr>
            <a:picLocks noChangeAspect="1" noChangeArrowheads="1"/>
          </p:cNvPicPr>
          <p:nvPr/>
        </p:nvPicPr>
        <p:blipFill>
          <a:blip r:embed="rId13" cstate="screen">
            <a:clrChange>
              <a:clrFrom>
                <a:srgbClr val="FEFEFE"/>
              </a:clrFrom>
              <a:clrTo>
                <a:srgbClr val="FEFEFE">
                  <a:alpha val="0"/>
                </a:srgbClr>
              </a:clrTo>
            </a:clrChange>
            <a:extLst>
              <a:ext uri="{28A0092B-C50C-407E-A947-70E740481C1C}">
                <a14:useLocalDpi xmlns:a14="http://schemas.microsoft.com/office/drawing/2010/main"/>
              </a:ext>
            </a:extLst>
          </a:blip>
          <a:srcRect/>
          <a:stretch>
            <a:fillRect/>
          </a:stretch>
        </p:blipFill>
        <p:spPr bwMode="auto">
          <a:xfrm>
            <a:off x="6321019" y="3092950"/>
            <a:ext cx="343227" cy="3432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7" name="Picture 3"/>
          <p:cNvPicPr>
            <a:picLocks noChangeAspect="1" noChangeArrowheads="1"/>
          </p:cNvPicPr>
          <p:nvPr/>
        </p:nvPicPr>
        <p:blipFill>
          <a:blip r:embed="rId1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83274" y="650970"/>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8" name="Picture 5" descr="http://www.carsuk.net/wp-content/uploads/2013/02/Hyundai-Kia-Logos.jpg"/>
          <p:cNvPicPr>
            <a:picLocks noChangeAspect="1" noChangeArrowheads="1"/>
          </p:cNvPicPr>
          <p:nvPr/>
        </p:nvPicPr>
        <p:blipFill>
          <a:blip r:embed="rId1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68558" y="678382"/>
            <a:ext cx="397030" cy="148045"/>
          </a:xfrm>
          <a:prstGeom prst="rect">
            <a:avLst/>
          </a:prstGeom>
          <a:noFill/>
          <a:extLst>
            <a:ext uri="{909E8E84-426E-40dd-AFC4-6F175D3DCCD1}">
              <a14:hiddenFill xmlns:a14="http://schemas.microsoft.com/office/drawing/2010/main">
                <a:solidFill>
                  <a:srgbClr val="FFFFFF"/>
                </a:solidFill>
              </a14:hiddenFill>
            </a:ext>
          </a:extLst>
        </p:spPr>
      </p:pic>
      <p:pic>
        <p:nvPicPr>
          <p:cNvPr id="189" name="Picture 11"/>
          <p:cNvPicPr>
            <a:picLocks noChangeAspect="1" noChangeArrowheads="1"/>
          </p:cNvPicPr>
          <p:nvPr/>
        </p:nvPicPr>
        <p:blipFill>
          <a:blip r:embed="rId1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276267" y="1893552"/>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92" name="Group 191"/>
          <p:cNvGrpSpPr/>
          <p:nvPr/>
        </p:nvGrpSpPr>
        <p:grpSpPr>
          <a:xfrm>
            <a:off x="7398400" y="99717"/>
            <a:ext cx="442479" cy="445887"/>
            <a:chOff x="676119" y="1816521"/>
            <a:chExt cx="833517" cy="833517"/>
          </a:xfrm>
        </p:grpSpPr>
        <p:grpSp>
          <p:nvGrpSpPr>
            <p:cNvPr id="194" name="Group 48"/>
            <p:cNvGrpSpPr>
              <a:grpSpLocks noChangeAspect="1"/>
            </p:cNvGrpSpPr>
            <p:nvPr/>
          </p:nvGrpSpPr>
          <p:grpSpPr>
            <a:xfrm>
              <a:off x="713622" y="1854864"/>
              <a:ext cx="756000" cy="756000"/>
              <a:chOff x="3639697" y="2022734"/>
              <a:chExt cx="1347333" cy="1347333"/>
            </a:xfrm>
          </p:grpSpPr>
          <p:sp>
            <p:nvSpPr>
              <p:cNvPr id="196" name="Oval 195"/>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97" name="Oval 196"/>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98" name="Oval 197"/>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95" name="Oval 194"/>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graphicFrame>
        <p:nvGraphicFramePr>
          <p:cNvPr id="200" name="Chart 199"/>
          <p:cNvGraphicFramePr/>
          <p:nvPr>
            <p:extLst>
              <p:ext uri="{D42A27DB-BD31-4B8C-83A1-F6EECF244321}">
                <p14:modId xmlns:p14="http://schemas.microsoft.com/office/powerpoint/2010/main" val="1505345161"/>
              </p:ext>
            </p:extLst>
          </p:nvPr>
        </p:nvGraphicFramePr>
        <p:xfrm>
          <a:off x="1207774" y="1798685"/>
          <a:ext cx="1198772" cy="1209593"/>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201" name="Chart 200"/>
          <p:cNvGraphicFramePr/>
          <p:nvPr>
            <p:extLst>
              <p:ext uri="{D42A27DB-BD31-4B8C-83A1-F6EECF244321}">
                <p14:modId xmlns:p14="http://schemas.microsoft.com/office/powerpoint/2010/main" val="1806118528"/>
              </p:ext>
            </p:extLst>
          </p:nvPr>
        </p:nvGraphicFramePr>
        <p:xfrm>
          <a:off x="3394367" y="547507"/>
          <a:ext cx="1198772" cy="1209593"/>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202" name="Chart 201"/>
          <p:cNvGraphicFramePr/>
          <p:nvPr>
            <p:extLst>
              <p:ext uri="{D42A27DB-BD31-4B8C-83A1-F6EECF244321}">
                <p14:modId xmlns:p14="http://schemas.microsoft.com/office/powerpoint/2010/main" val="2945640335"/>
              </p:ext>
            </p:extLst>
          </p:nvPr>
        </p:nvGraphicFramePr>
        <p:xfrm>
          <a:off x="4834861" y="547507"/>
          <a:ext cx="1198772" cy="1209593"/>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203" name="Chart 202"/>
          <p:cNvGraphicFramePr/>
          <p:nvPr>
            <p:extLst>
              <p:ext uri="{D42A27DB-BD31-4B8C-83A1-F6EECF244321}">
                <p14:modId xmlns:p14="http://schemas.microsoft.com/office/powerpoint/2010/main" val="2178829152"/>
              </p:ext>
            </p:extLst>
          </p:nvPr>
        </p:nvGraphicFramePr>
        <p:xfrm>
          <a:off x="6281413" y="547507"/>
          <a:ext cx="1198772" cy="1209593"/>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204" name="Chart 203"/>
          <p:cNvGraphicFramePr/>
          <p:nvPr>
            <p:extLst>
              <p:ext uri="{D42A27DB-BD31-4B8C-83A1-F6EECF244321}">
                <p14:modId xmlns:p14="http://schemas.microsoft.com/office/powerpoint/2010/main" val="973796440"/>
              </p:ext>
            </p:extLst>
          </p:nvPr>
        </p:nvGraphicFramePr>
        <p:xfrm>
          <a:off x="2656185" y="1798685"/>
          <a:ext cx="1198772" cy="1209593"/>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205" name="Chart 204"/>
          <p:cNvGraphicFramePr/>
          <p:nvPr>
            <p:extLst>
              <p:ext uri="{D42A27DB-BD31-4B8C-83A1-F6EECF244321}">
                <p14:modId xmlns:p14="http://schemas.microsoft.com/office/powerpoint/2010/main" val="286956722"/>
              </p:ext>
            </p:extLst>
          </p:nvPr>
        </p:nvGraphicFramePr>
        <p:xfrm>
          <a:off x="4104597" y="1798685"/>
          <a:ext cx="1198772" cy="1209593"/>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206" name="Chart 205"/>
          <p:cNvGraphicFramePr/>
          <p:nvPr>
            <p:extLst>
              <p:ext uri="{D42A27DB-BD31-4B8C-83A1-F6EECF244321}">
                <p14:modId xmlns:p14="http://schemas.microsoft.com/office/powerpoint/2010/main" val="3989814324"/>
              </p:ext>
            </p:extLst>
          </p:nvPr>
        </p:nvGraphicFramePr>
        <p:xfrm>
          <a:off x="5553009" y="1798685"/>
          <a:ext cx="1198772" cy="1209593"/>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208" name="Chart 207"/>
          <p:cNvGraphicFramePr/>
          <p:nvPr>
            <p:extLst>
              <p:ext uri="{D42A27DB-BD31-4B8C-83A1-F6EECF244321}">
                <p14:modId xmlns:p14="http://schemas.microsoft.com/office/powerpoint/2010/main" val="883039965"/>
              </p:ext>
            </p:extLst>
          </p:nvPr>
        </p:nvGraphicFramePr>
        <p:xfrm>
          <a:off x="511360" y="3062577"/>
          <a:ext cx="1198772" cy="1209593"/>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209" name="Chart 208"/>
          <p:cNvGraphicFramePr/>
          <p:nvPr>
            <p:extLst>
              <p:ext uri="{D42A27DB-BD31-4B8C-83A1-F6EECF244321}">
                <p14:modId xmlns:p14="http://schemas.microsoft.com/office/powerpoint/2010/main" val="1776297375"/>
              </p:ext>
            </p:extLst>
          </p:nvPr>
        </p:nvGraphicFramePr>
        <p:xfrm>
          <a:off x="1965761" y="3055247"/>
          <a:ext cx="1198772" cy="1209593"/>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210" name="Chart 209"/>
          <p:cNvGraphicFramePr/>
          <p:nvPr>
            <p:extLst>
              <p:ext uri="{D42A27DB-BD31-4B8C-83A1-F6EECF244321}">
                <p14:modId xmlns:p14="http://schemas.microsoft.com/office/powerpoint/2010/main" val="293201921"/>
              </p:ext>
            </p:extLst>
          </p:nvPr>
        </p:nvGraphicFramePr>
        <p:xfrm>
          <a:off x="3408183" y="3062577"/>
          <a:ext cx="1198772" cy="1209593"/>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211" name="Chart 210"/>
          <p:cNvGraphicFramePr/>
          <p:nvPr>
            <p:extLst>
              <p:ext uri="{D42A27DB-BD31-4B8C-83A1-F6EECF244321}">
                <p14:modId xmlns:p14="http://schemas.microsoft.com/office/powerpoint/2010/main" val="2170413340"/>
              </p:ext>
            </p:extLst>
          </p:nvPr>
        </p:nvGraphicFramePr>
        <p:xfrm>
          <a:off x="4856595" y="3062577"/>
          <a:ext cx="1198772" cy="1209593"/>
        </p:xfrm>
        <a:graphic>
          <a:graphicData uri="http://schemas.openxmlformats.org/drawingml/2006/chart">
            <c:chart xmlns:c="http://schemas.openxmlformats.org/drawingml/2006/chart" xmlns:r="http://schemas.openxmlformats.org/officeDocument/2006/relationships" r:id="rId27"/>
          </a:graphicData>
        </a:graphic>
      </p:graphicFrame>
      <p:graphicFrame>
        <p:nvGraphicFramePr>
          <p:cNvPr id="212" name="Chart 211"/>
          <p:cNvGraphicFramePr/>
          <p:nvPr>
            <p:extLst>
              <p:ext uri="{D42A27DB-BD31-4B8C-83A1-F6EECF244321}">
                <p14:modId xmlns:p14="http://schemas.microsoft.com/office/powerpoint/2010/main" val="1126910735"/>
              </p:ext>
            </p:extLst>
          </p:nvPr>
        </p:nvGraphicFramePr>
        <p:xfrm>
          <a:off x="6305006" y="3062577"/>
          <a:ext cx="1198772" cy="1209593"/>
        </p:xfrm>
        <a:graphic>
          <a:graphicData uri="http://schemas.openxmlformats.org/drawingml/2006/chart">
            <c:chart xmlns:c="http://schemas.openxmlformats.org/drawingml/2006/chart" xmlns:r="http://schemas.openxmlformats.org/officeDocument/2006/relationships" r:id="rId28"/>
          </a:graphicData>
        </a:graphic>
      </p:graphicFrame>
      <p:graphicFrame>
        <p:nvGraphicFramePr>
          <p:cNvPr id="213" name="Chart 212"/>
          <p:cNvGraphicFramePr/>
          <p:nvPr>
            <p:extLst>
              <p:ext uri="{D42A27DB-BD31-4B8C-83A1-F6EECF244321}">
                <p14:modId xmlns:p14="http://schemas.microsoft.com/office/powerpoint/2010/main" val="3506180065"/>
              </p:ext>
            </p:extLst>
          </p:nvPr>
        </p:nvGraphicFramePr>
        <p:xfrm>
          <a:off x="7720746" y="3062577"/>
          <a:ext cx="1198772" cy="1209593"/>
        </p:xfrm>
        <a:graphic>
          <a:graphicData uri="http://schemas.openxmlformats.org/drawingml/2006/chart">
            <c:chart xmlns:c="http://schemas.openxmlformats.org/drawingml/2006/chart" xmlns:r="http://schemas.openxmlformats.org/officeDocument/2006/relationships" r:id="rId29"/>
          </a:graphicData>
        </a:graphic>
      </p:graphicFrame>
      <p:sp>
        <p:nvSpPr>
          <p:cNvPr id="3" name="Rectangle 2"/>
          <p:cNvSpPr/>
          <p:nvPr/>
        </p:nvSpPr>
        <p:spPr>
          <a:xfrm>
            <a:off x="6250781" y="4355760"/>
            <a:ext cx="2893219" cy="507831"/>
          </a:xfrm>
          <a:prstGeom prst="rect">
            <a:avLst/>
          </a:prstGeom>
        </p:spPr>
        <p:txBody>
          <a:bodyPr wrap="square">
            <a:spAutoFit/>
          </a:bodyPr>
          <a:lstStyle/>
          <a:p>
            <a:pPr>
              <a:lnSpc>
                <a:spcPct val="90000"/>
              </a:lnSpc>
            </a:pPr>
            <a:r>
              <a:rPr lang="en-GB" sz="600" dirty="0">
                <a:solidFill>
                  <a:schemeClr val="bg1"/>
                </a:solidFill>
              </a:rPr>
              <a:t>Para «</a:t>
            </a:r>
            <a:r>
              <a:rPr lang="en-GB" sz="600" dirty="0" err="1">
                <a:solidFill>
                  <a:schemeClr val="bg1"/>
                </a:solidFill>
              </a:rPr>
              <a:t>Cambio</a:t>
            </a:r>
            <a:r>
              <a:rPr lang="en-GB" sz="600" dirty="0">
                <a:solidFill>
                  <a:schemeClr val="bg1"/>
                </a:solidFill>
              </a:rPr>
              <a:t> de </a:t>
            </a:r>
            <a:r>
              <a:rPr lang="en-GB" sz="600" dirty="0" err="1">
                <a:solidFill>
                  <a:schemeClr val="bg1"/>
                </a:solidFill>
              </a:rPr>
              <a:t>percepción</a:t>
            </a:r>
            <a:r>
              <a:rPr lang="en-GB" sz="600" dirty="0">
                <a:solidFill>
                  <a:schemeClr val="bg1"/>
                </a:solidFill>
              </a:rPr>
              <a:t>» y «</a:t>
            </a:r>
            <a:r>
              <a:rPr lang="en-GB" sz="600" dirty="0" err="1">
                <a:solidFill>
                  <a:schemeClr val="bg1"/>
                </a:solidFill>
              </a:rPr>
              <a:t>Adecuación</a:t>
            </a:r>
            <a:r>
              <a:rPr lang="en-GB" sz="600" dirty="0">
                <a:solidFill>
                  <a:schemeClr val="bg1"/>
                </a:solidFill>
              </a:rPr>
              <a:t>», se </a:t>
            </a:r>
            <a:r>
              <a:rPr lang="en-GB" sz="600" dirty="0" err="1">
                <a:solidFill>
                  <a:schemeClr val="bg1"/>
                </a:solidFill>
              </a:rPr>
              <a:t>han</a:t>
            </a:r>
            <a:r>
              <a:rPr lang="en-GB" sz="600" dirty="0">
                <a:solidFill>
                  <a:schemeClr val="bg1"/>
                </a:solidFill>
              </a:rPr>
              <a:t> </a:t>
            </a:r>
            <a:r>
              <a:rPr lang="en-GB" sz="600" dirty="0" err="1">
                <a:solidFill>
                  <a:schemeClr val="bg1"/>
                </a:solidFill>
              </a:rPr>
              <a:t>tenido</a:t>
            </a:r>
            <a:r>
              <a:rPr lang="en-GB" sz="600" dirty="0">
                <a:solidFill>
                  <a:schemeClr val="bg1"/>
                </a:solidFill>
              </a:rPr>
              <a:t> en </a:t>
            </a:r>
            <a:r>
              <a:rPr lang="en-GB" sz="600" dirty="0" err="1">
                <a:solidFill>
                  <a:schemeClr val="bg1"/>
                </a:solidFill>
              </a:rPr>
              <a:t>cuenta</a:t>
            </a:r>
            <a:r>
              <a:rPr lang="en-GB" sz="600" dirty="0">
                <a:solidFill>
                  <a:schemeClr val="bg1"/>
                </a:solidFill>
              </a:rPr>
              <a:t> </a:t>
            </a:r>
            <a:r>
              <a:rPr lang="en-GB" sz="600" dirty="0" err="1">
                <a:solidFill>
                  <a:schemeClr val="bg1"/>
                </a:solidFill>
              </a:rPr>
              <a:t>las</a:t>
            </a:r>
            <a:r>
              <a:rPr lang="en-GB" sz="600" dirty="0">
                <a:solidFill>
                  <a:schemeClr val="bg1"/>
                </a:solidFill>
              </a:rPr>
              <a:t> </a:t>
            </a:r>
            <a:r>
              <a:rPr lang="en-GB" sz="600" dirty="0" err="1">
                <a:solidFill>
                  <a:schemeClr val="bg1"/>
                </a:solidFill>
              </a:rPr>
              <a:t>respuestas</a:t>
            </a:r>
            <a:r>
              <a:rPr lang="en-GB" sz="600" dirty="0">
                <a:solidFill>
                  <a:schemeClr val="bg1"/>
                </a:solidFill>
              </a:rPr>
              <a:t> con </a:t>
            </a:r>
            <a:r>
              <a:rPr lang="en-GB" sz="600" dirty="0" err="1">
                <a:solidFill>
                  <a:schemeClr val="bg1"/>
                </a:solidFill>
              </a:rPr>
              <a:t>una</a:t>
            </a:r>
            <a:r>
              <a:rPr lang="en-GB" sz="600" dirty="0">
                <a:solidFill>
                  <a:schemeClr val="bg1"/>
                </a:solidFill>
              </a:rPr>
              <a:t> </a:t>
            </a:r>
            <a:r>
              <a:rPr lang="en-GB" sz="600" dirty="0" err="1">
                <a:solidFill>
                  <a:schemeClr val="bg1"/>
                </a:solidFill>
              </a:rPr>
              <a:t>puntuación</a:t>
            </a:r>
            <a:r>
              <a:rPr lang="en-GB" sz="600" dirty="0">
                <a:solidFill>
                  <a:schemeClr val="bg1"/>
                </a:solidFill>
              </a:rPr>
              <a:t> superior a 7 en </a:t>
            </a:r>
            <a:r>
              <a:rPr lang="en-GB" sz="600" dirty="0" err="1">
                <a:solidFill>
                  <a:schemeClr val="bg1"/>
                </a:solidFill>
              </a:rPr>
              <a:t>una</a:t>
            </a:r>
            <a:r>
              <a:rPr lang="en-GB" sz="600" dirty="0">
                <a:solidFill>
                  <a:schemeClr val="bg1"/>
                </a:solidFill>
              </a:rPr>
              <a:t> </a:t>
            </a:r>
            <a:r>
              <a:rPr lang="en-GB" sz="600" dirty="0" err="1">
                <a:solidFill>
                  <a:schemeClr val="bg1"/>
                </a:solidFill>
              </a:rPr>
              <a:t>escala</a:t>
            </a:r>
            <a:r>
              <a:rPr lang="en-GB" sz="600" dirty="0">
                <a:solidFill>
                  <a:schemeClr val="bg1"/>
                </a:solidFill>
              </a:rPr>
              <a:t> de 1 a 10. El «</a:t>
            </a:r>
            <a:r>
              <a:rPr lang="en-GB" sz="600" dirty="0" err="1">
                <a:solidFill>
                  <a:schemeClr val="bg1"/>
                </a:solidFill>
              </a:rPr>
              <a:t>Cambio</a:t>
            </a:r>
            <a:r>
              <a:rPr lang="en-GB" sz="600" dirty="0">
                <a:solidFill>
                  <a:schemeClr val="bg1"/>
                </a:solidFill>
              </a:rPr>
              <a:t> de </a:t>
            </a:r>
            <a:r>
              <a:rPr lang="en-GB" sz="600" dirty="0" err="1">
                <a:solidFill>
                  <a:schemeClr val="bg1"/>
                </a:solidFill>
              </a:rPr>
              <a:t>percepción</a:t>
            </a:r>
            <a:r>
              <a:rPr lang="en-GB" sz="600" dirty="0">
                <a:solidFill>
                  <a:schemeClr val="bg1"/>
                </a:solidFill>
              </a:rPr>
              <a:t>» se </a:t>
            </a:r>
            <a:r>
              <a:rPr lang="en-GB" sz="600" dirty="0" err="1">
                <a:solidFill>
                  <a:schemeClr val="bg1"/>
                </a:solidFill>
              </a:rPr>
              <a:t>basa</a:t>
            </a:r>
            <a:r>
              <a:rPr lang="en-GB" sz="600" dirty="0">
                <a:solidFill>
                  <a:schemeClr val="bg1"/>
                </a:solidFill>
              </a:rPr>
              <a:t> en el </a:t>
            </a:r>
            <a:r>
              <a:rPr lang="en-GB" sz="600" dirty="0" err="1">
                <a:solidFill>
                  <a:schemeClr val="bg1"/>
                </a:solidFill>
              </a:rPr>
              <a:t>conocimiento</a:t>
            </a:r>
            <a:r>
              <a:rPr lang="en-GB" sz="600" dirty="0">
                <a:solidFill>
                  <a:schemeClr val="bg1"/>
                </a:solidFill>
              </a:rPr>
              <a:t> </a:t>
            </a:r>
            <a:r>
              <a:rPr lang="en-GB" sz="600" dirty="0" err="1">
                <a:solidFill>
                  <a:schemeClr val="bg1"/>
                </a:solidFill>
              </a:rPr>
              <a:t>que</a:t>
            </a:r>
            <a:r>
              <a:rPr lang="en-GB" sz="600" dirty="0">
                <a:solidFill>
                  <a:schemeClr val="bg1"/>
                </a:solidFill>
              </a:rPr>
              <a:t> el </a:t>
            </a:r>
            <a:r>
              <a:rPr lang="en-GB" sz="600" dirty="0" err="1">
                <a:solidFill>
                  <a:schemeClr val="bg1"/>
                </a:solidFill>
              </a:rPr>
              <a:t>encuestado</a:t>
            </a:r>
            <a:r>
              <a:rPr lang="en-GB" sz="600" dirty="0">
                <a:solidFill>
                  <a:schemeClr val="bg1"/>
                </a:solidFill>
              </a:rPr>
              <a:t> </a:t>
            </a:r>
            <a:r>
              <a:rPr lang="en-GB" sz="600" dirty="0" err="1">
                <a:solidFill>
                  <a:schemeClr val="bg1"/>
                </a:solidFill>
              </a:rPr>
              <a:t>tiene</a:t>
            </a:r>
            <a:r>
              <a:rPr lang="en-GB" sz="600" dirty="0">
                <a:solidFill>
                  <a:schemeClr val="bg1"/>
                </a:solidFill>
              </a:rPr>
              <a:t> de los </a:t>
            </a:r>
            <a:r>
              <a:rPr lang="en-GB" sz="600" dirty="0" err="1">
                <a:solidFill>
                  <a:schemeClr val="bg1"/>
                </a:solidFill>
              </a:rPr>
              <a:t>patrocinadores</a:t>
            </a:r>
            <a:r>
              <a:rPr lang="en-GB" sz="600" dirty="0">
                <a:solidFill>
                  <a:schemeClr val="bg1"/>
                </a:solidFill>
              </a:rPr>
              <a:t>: «</a:t>
            </a:r>
            <a:r>
              <a:rPr lang="en-GB" sz="600" dirty="0" err="1">
                <a:solidFill>
                  <a:schemeClr val="bg1"/>
                </a:solidFill>
              </a:rPr>
              <a:t>Evalúe</a:t>
            </a:r>
            <a:r>
              <a:rPr lang="en-GB" sz="600" dirty="0">
                <a:solidFill>
                  <a:schemeClr val="bg1"/>
                </a:solidFill>
              </a:rPr>
              <a:t> </a:t>
            </a:r>
            <a:r>
              <a:rPr lang="en-GB" sz="600" dirty="0" err="1">
                <a:solidFill>
                  <a:schemeClr val="bg1"/>
                </a:solidFill>
              </a:rPr>
              <a:t>cómo</a:t>
            </a:r>
            <a:r>
              <a:rPr lang="en-GB" sz="600" dirty="0">
                <a:solidFill>
                  <a:schemeClr val="bg1"/>
                </a:solidFill>
              </a:rPr>
              <a:t> ha </a:t>
            </a:r>
            <a:r>
              <a:rPr lang="en-GB" sz="600" dirty="0" err="1">
                <a:solidFill>
                  <a:schemeClr val="bg1"/>
                </a:solidFill>
              </a:rPr>
              <a:t>cambiado</a:t>
            </a:r>
            <a:r>
              <a:rPr lang="en-GB" sz="600" dirty="0">
                <a:solidFill>
                  <a:schemeClr val="bg1"/>
                </a:solidFill>
              </a:rPr>
              <a:t> </a:t>
            </a:r>
            <a:r>
              <a:rPr lang="en-GB" sz="600" dirty="0" err="1">
                <a:solidFill>
                  <a:schemeClr val="bg1"/>
                </a:solidFill>
              </a:rPr>
              <a:t>su</a:t>
            </a:r>
            <a:r>
              <a:rPr lang="en-GB" sz="600" dirty="0">
                <a:solidFill>
                  <a:schemeClr val="bg1"/>
                </a:solidFill>
              </a:rPr>
              <a:t> </a:t>
            </a:r>
            <a:r>
              <a:rPr lang="en-GB" sz="600" dirty="0" err="1">
                <a:solidFill>
                  <a:schemeClr val="bg1"/>
                </a:solidFill>
              </a:rPr>
              <a:t>percepción</a:t>
            </a:r>
            <a:r>
              <a:rPr lang="en-GB" sz="600" dirty="0">
                <a:solidFill>
                  <a:schemeClr val="bg1"/>
                </a:solidFill>
              </a:rPr>
              <a:t> </a:t>
            </a:r>
            <a:r>
              <a:rPr lang="en-GB" sz="600" dirty="0" err="1">
                <a:solidFill>
                  <a:schemeClr val="bg1"/>
                </a:solidFill>
              </a:rPr>
              <a:t>como</a:t>
            </a:r>
            <a:r>
              <a:rPr lang="en-GB" sz="600" dirty="0">
                <a:solidFill>
                  <a:schemeClr val="bg1"/>
                </a:solidFill>
              </a:rPr>
              <a:t> </a:t>
            </a:r>
            <a:r>
              <a:rPr lang="en-GB" sz="600" dirty="0" err="1">
                <a:solidFill>
                  <a:schemeClr val="bg1"/>
                </a:solidFill>
              </a:rPr>
              <a:t>resultado</a:t>
            </a:r>
            <a:r>
              <a:rPr lang="en-GB" sz="600" dirty="0">
                <a:solidFill>
                  <a:schemeClr val="bg1"/>
                </a:solidFill>
              </a:rPr>
              <a:t> de </a:t>
            </a:r>
            <a:r>
              <a:rPr lang="en-GB" sz="600" dirty="0" err="1">
                <a:solidFill>
                  <a:schemeClr val="bg1"/>
                </a:solidFill>
              </a:rPr>
              <a:t>su</a:t>
            </a:r>
            <a:r>
              <a:rPr lang="en-GB" sz="600" dirty="0">
                <a:solidFill>
                  <a:schemeClr val="bg1"/>
                </a:solidFill>
              </a:rPr>
              <a:t> </a:t>
            </a:r>
            <a:r>
              <a:rPr lang="en-GB" sz="600" dirty="0" err="1">
                <a:solidFill>
                  <a:schemeClr val="bg1"/>
                </a:solidFill>
              </a:rPr>
              <a:t>patrocinio</a:t>
            </a:r>
            <a:r>
              <a:rPr lang="en-GB" sz="600" dirty="0">
                <a:solidFill>
                  <a:schemeClr val="bg1"/>
                </a:solidFill>
              </a:rPr>
              <a:t> de la Copa Mundial 2014». </a:t>
            </a:r>
            <a:endParaRPr lang="es-ES" sz="600" dirty="0">
              <a:solidFill>
                <a:schemeClr val="bg1"/>
              </a:solidFill>
            </a:endParaRPr>
          </a:p>
        </p:txBody>
      </p:sp>
      <p:sp>
        <p:nvSpPr>
          <p:cNvPr id="190" name="TextBox 189"/>
          <p:cNvSpPr txBox="1"/>
          <p:nvPr/>
        </p:nvSpPr>
        <p:spPr>
          <a:xfrm>
            <a:off x="118456" y="4445873"/>
            <a:ext cx="5422057" cy="369332"/>
          </a:xfrm>
          <a:prstGeom prst="rect">
            <a:avLst/>
          </a:prstGeom>
          <a:noFill/>
        </p:spPr>
        <p:txBody>
          <a:bodyPr wrap="square" rtlCol="0">
            <a:spAutoFit/>
          </a:bodyPr>
          <a:lstStyle/>
          <a:p>
            <a:pPr lvl="0">
              <a:lnSpc>
                <a:spcPct val="90000"/>
              </a:lnSpc>
            </a:pPr>
            <a:r>
              <a:rPr lang="en-GB" sz="500" b="1" dirty="0">
                <a:solidFill>
                  <a:prstClr val="white"/>
                </a:solidFill>
              </a:rPr>
              <a:t>Fuente</a:t>
            </a:r>
            <a:r>
              <a:rPr lang="en-GB" sz="500" dirty="0">
                <a:solidFill>
                  <a:prstClr val="white"/>
                </a:solidFill>
              </a:rPr>
              <a:t>: Snapshots de OMG </a:t>
            </a:r>
            <a:r>
              <a:rPr lang="en-GB" sz="500" dirty="0" err="1">
                <a:solidFill>
                  <a:prstClr val="white"/>
                </a:solidFill>
              </a:rPr>
              <a:t>basados</a:t>
            </a:r>
            <a:r>
              <a:rPr lang="en-GB" sz="500" dirty="0">
                <a:solidFill>
                  <a:prstClr val="white"/>
                </a:solidFill>
              </a:rPr>
              <a:t> en </a:t>
            </a:r>
            <a:r>
              <a:rPr lang="en-GB" sz="500" dirty="0" err="1">
                <a:solidFill>
                  <a:prstClr val="white"/>
                </a:solidFill>
              </a:rPr>
              <a:t>encuestados</a:t>
            </a:r>
            <a:r>
              <a:rPr lang="en-GB" sz="500" dirty="0">
                <a:solidFill>
                  <a:prstClr val="white"/>
                </a:solidFill>
              </a:rPr>
              <a:t> no </a:t>
            </a:r>
            <a:r>
              <a:rPr lang="en-GB" sz="500" dirty="0" err="1">
                <a:solidFill>
                  <a:prstClr val="white"/>
                </a:solidFill>
              </a:rPr>
              <a:t>contrarios</a:t>
            </a:r>
            <a:r>
              <a:rPr lang="en-GB" sz="500" dirty="0">
                <a:solidFill>
                  <a:prstClr val="white"/>
                </a:solidFill>
              </a:rPr>
              <a:t> al </a:t>
            </a:r>
            <a:r>
              <a:rPr lang="en-GB" sz="500" dirty="0" err="1">
                <a:solidFill>
                  <a:prstClr val="white"/>
                </a:solidFill>
              </a:rPr>
              <a:t>fútbol</a:t>
            </a:r>
            <a:r>
              <a:rPr lang="en-GB" sz="500" dirty="0">
                <a:solidFill>
                  <a:prstClr val="white"/>
                </a:solidFill>
              </a:rPr>
              <a:t> </a:t>
            </a:r>
            <a:r>
              <a:rPr lang="en-GB" sz="500" dirty="0" err="1">
                <a:solidFill>
                  <a:prstClr val="white"/>
                </a:solidFill>
              </a:rPr>
              <a:t>ni</a:t>
            </a:r>
            <a:r>
              <a:rPr lang="en-GB" sz="500" dirty="0">
                <a:solidFill>
                  <a:prstClr val="white"/>
                </a:solidFill>
              </a:rPr>
              <a:t> a la Copa Mundial 2014. </a:t>
            </a:r>
            <a:r>
              <a:rPr lang="en-GB" sz="500" dirty="0" err="1">
                <a:solidFill>
                  <a:prstClr val="white"/>
                </a:solidFill>
              </a:rPr>
              <a:t>Trabajo</a:t>
            </a:r>
            <a:r>
              <a:rPr lang="en-GB" sz="500" dirty="0">
                <a:solidFill>
                  <a:prstClr val="white"/>
                </a:solidFill>
              </a:rPr>
              <a:t> de campo: 21 a 28 de mayo de 2014 (N = 3.515 en 17 </a:t>
            </a:r>
            <a:r>
              <a:rPr lang="en-GB" sz="500" dirty="0" err="1">
                <a:solidFill>
                  <a:prstClr val="white"/>
                </a:solidFill>
              </a:rPr>
              <a:t>países</a:t>
            </a:r>
            <a:r>
              <a:rPr lang="en-GB" sz="500" dirty="0">
                <a:solidFill>
                  <a:prstClr val="white"/>
                </a:solidFill>
              </a:rPr>
              <a:t>, </a:t>
            </a:r>
            <a:r>
              <a:rPr lang="en-GB" sz="500" dirty="0" err="1">
                <a:solidFill>
                  <a:prstClr val="white"/>
                </a:solidFill>
              </a:rPr>
              <a:t>aprox</a:t>
            </a:r>
            <a:r>
              <a:rPr lang="en-GB" sz="500" dirty="0">
                <a:solidFill>
                  <a:prstClr val="white"/>
                </a:solidFill>
              </a:rPr>
              <a:t>. 200 </a:t>
            </a:r>
            <a:r>
              <a:rPr lang="en-GB" sz="500" dirty="0" err="1">
                <a:solidFill>
                  <a:prstClr val="white"/>
                </a:solidFill>
              </a:rPr>
              <a:t>respectivamente</a:t>
            </a:r>
            <a:r>
              <a:rPr lang="en-GB" sz="500" dirty="0">
                <a:solidFill>
                  <a:prstClr val="white"/>
                </a:solidFill>
              </a:rPr>
              <a:t> en </a:t>
            </a:r>
            <a:r>
              <a:rPr lang="en-GB" sz="500" dirty="0" err="1">
                <a:solidFill>
                  <a:prstClr val="white"/>
                </a:solidFill>
              </a:rPr>
              <a:t>Reino</a:t>
            </a:r>
            <a:r>
              <a:rPr lang="en-GB" sz="500" dirty="0">
                <a:solidFill>
                  <a:prstClr val="white"/>
                </a:solidFill>
              </a:rPr>
              <a:t> </a:t>
            </a:r>
            <a:r>
              <a:rPr lang="en-GB" sz="500" dirty="0" err="1">
                <a:solidFill>
                  <a:prstClr val="white"/>
                </a:solidFill>
              </a:rPr>
              <a:t>Unido</a:t>
            </a:r>
            <a:r>
              <a:rPr lang="en-GB" sz="500" dirty="0">
                <a:solidFill>
                  <a:prstClr val="white"/>
                </a:solidFill>
              </a:rPr>
              <a:t>, </a:t>
            </a:r>
            <a:r>
              <a:rPr lang="en-GB" sz="500" dirty="0" err="1">
                <a:solidFill>
                  <a:prstClr val="white"/>
                </a:solidFill>
              </a:rPr>
              <a:t>Alemania</a:t>
            </a:r>
            <a:r>
              <a:rPr lang="en-GB" sz="500" dirty="0">
                <a:solidFill>
                  <a:prstClr val="white"/>
                </a:solidFill>
              </a:rPr>
              <a:t>, </a:t>
            </a:r>
            <a:r>
              <a:rPr lang="en-GB" sz="500" dirty="0" err="1">
                <a:solidFill>
                  <a:prstClr val="white"/>
                </a:solidFill>
              </a:rPr>
              <a:t>Francia</a:t>
            </a:r>
            <a:r>
              <a:rPr lang="en-GB" sz="500" dirty="0">
                <a:solidFill>
                  <a:prstClr val="white"/>
                </a:solidFill>
              </a:rPr>
              <a:t>, </a:t>
            </a:r>
            <a:r>
              <a:rPr lang="en-GB" sz="500" dirty="0" err="1">
                <a:solidFill>
                  <a:prstClr val="white"/>
                </a:solidFill>
              </a:rPr>
              <a:t>España</a:t>
            </a:r>
            <a:r>
              <a:rPr lang="en-GB" sz="500" dirty="0">
                <a:solidFill>
                  <a:prstClr val="white"/>
                </a:solidFill>
              </a:rPr>
              <a:t>, </a:t>
            </a:r>
            <a:r>
              <a:rPr lang="en-GB" sz="500" dirty="0" err="1">
                <a:solidFill>
                  <a:prstClr val="white"/>
                </a:solidFill>
              </a:rPr>
              <a:t>Rusia</a:t>
            </a:r>
            <a:r>
              <a:rPr lang="en-GB" sz="500" dirty="0">
                <a:solidFill>
                  <a:prstClr val="white"/>
                </a:solidFill>
              </a:rPr>
              <a:t>, Italia, </a:t>
            </a:r>
            <a:r>
              <a:rPr lang="en-GB" sz="500" dirty="0" err="1">
                <a:solidFill>
                  <a:prstClr val="white"/>
                </a:solidFill>
              </a:rPr>
              <a:t>Sudáfrica</a:t>
            </a:r>
            <a:r>
              <a:rPr lang="en-GB" sz="500" dirty="0">
                <a:solidFill>
                  <a:prstClr val="white"/>
                </a:solidFill>
              </a:rPr>
              <a:t>, </a:t>
            </a:r>
            <a:r>
              <a:rPr lang="en-GB" sz="500" dirty="0" err="1">
                <a:solidFill>
                  <a:prstClr val="white"/>
                </a:solidFill>
              </a:rPr>
              <a:t>Japón</a:t>
            </a:r>
            <a:r>
              <a:rPr lang="en-GB" sz="500" dirty="0">
                <a:solidFill>
                  <a:prstClr val="white"/>
                </a:solidFill>
              </a:rPr>
              <a:t>, </a:t>
            </a:r>
            <a:r>
              <a:rPr lang="en-GB" sz="500" dirty="0" err="1">
                <a:solidFill>
                  <a:prstClr val="white"/>
                </a:solidFill>
              </a:rPr>
              <a:t>Corea</a:t>
            </a:r>
            <a:r>
              <a:rPr lang="en-GB" sz="500" dirty="0">
                <a:solidFill>
                  <a:prstClr val="white"/>
                </a:solidFill>
              </a:rPr>
              <a:t> del Sur, China, Indonesia, </a:t>
            </a:r>
            <a:r>
              <a:rPr lang="en-GB" sz="500" dirty="0" err="1">
                <a:solidFill>
                  <a:prstClr val="white"/>
                </a:solidFill>
              </a:rPr>
              <a:t>Tailandia</a:t>
            </a:r>
            <a:r>
              <a:rPr lang="en-GB" sz="500" dirty="0">
                <a:solidFill>
                  <a:prstClr val="white"/>
                </a:solidFill>
              </a:rPr>
              <a:t>, Australia, México, </a:t>
            </a:r>
            <a:r>
              <a:rPr lang="en-GB" sz="500" dirty="0" err="1">
                <a:solidFill>
                  <a:prstClr val="white"/>
                </a:solidFill>
              </a:rPr>
              <a:t>Brasil</a:t>
            </a:r>
            <a:r>
              <a:rPr lang="en-GB" sz="500" dirty="0">
                <a:solidFill>
                  <a:prstClr val="white"/>
                </a:solidFill>
              </a:rPr>
              <a:t> y Argentina; </a:t>
            </a:r>
            <a:r>
              <a:rPr lang="en-GB" sz="500" dirty="0" err="1">
                <a:solidFill>
                  <a:prstClr val="white"/>
                </a:solidFill>
              </a:rPr>
              <a:t>aprox</a:t>
            </a:r>
            <a:r>
              <a:rPr lang="en-GB" sz="500" dirty="0">
                <a:solidFill>
                  <a:prstClr val="white"/>
                </a:solidFill>
              </a:rPr>
              <a:t>. 300 en EE.UU.).   </a:t>
            </a:r>
            <a:r>
              <a:rPr lang="en-GB" sz="500" dirty="0" err="1">
                <a:solidFill>
                  <a:prstClr val="white"/>
                </a:solidFill>
              </a:rPr>
              <a:t>Muestras</a:t>
            </a:r>
            <a:r>
              <a:rPr lang="en-GB" sz="500" dirty="0">
                <a:solidFill>
                  <a:prstClr val="white"/>
                </a:solidFill>
              </a:rPr>
              <a:t> </a:t>
            </a:r>
            <a:r>
              <a:rPr lang="en-GB" sz="500" dirty="0" err="1">
                <a:solidFill>
                  <a:prstClr val="white"/>
                </a:solidFill>
              </a:rPr>
              <a:t>regionales</a:t>
            </a:r>
            <a:r>
              <a:rPr lang="en-GB" sz="500" dirty="0">
                <a:solidFill>
                  <a:prstClr val="white"/>
                </a:solidFill>
              </a:rPr>
              <a:t>: EMEA N = 1.202 (</a:t>
            </a:r>
            <a:r>
              <a:rPr lang="en-GB" sz="500" dirty="0" err="1">
                <a:solidFill>
                  <a:prstClr val="white"/>
                </a:solidFill>
              </a:rPr>
              <a:t>Reino</a:t>
            </a:r>
            <a:r>
              <a:rPr lang="en-GB" sz="500" dirty="0">
                <a:solidFill>
                  <a:prstClr val="white"/>
                </a:solidFill>
              </a:rPr>
              <a:t> </a:t>
            </a:r>
            <a:r>
              <a:rPr lang="en-GB" sz="500" dirty="0" err="1">
                <a:solidFill>
                  <a:prstClr val="white"/>
                </a:solidFill>
              </a:rPr>
              <a:t>Unido</a:t>
            </a:r>
            <a:r>
              <a:rPr lang="en-GB" sz="500" dirty="0">
                <a:solidFill>
                  <a:prstClr val="white"/>
                </a:solidFill>
              </a:rPr>
              <a:t>, </a:t>
            </a:r>
            <a:r>
              <a:rPr lang="en-GB" sz="500" dirty="0" err="1">
                <a:solidFill>
                  <a:prstClr val="white"/>
                </a:solidFill>
              </a:rPr>
              <a:t>Alemania</a:t>
            </a:r>
            <a:r>
              <a:rPr lang="en-GB" sz="500" dirty="0">
                <a:solidFill>
                  <a:prstClr val="white"/>
                </a:solidFill>
              </a:rPr>
              <a:t>, </a:t>
            </a:r>
            <a:r>
              <a:rPr lang="en-GB" sz="500" dirty="0" err="1">
                <a:solidFill>
                  <a:prstClr val="white"/>
                </a:solidFill>
              </a:rPr>
              <a:t>Francia</a:t>
            </a:r>
            <a:r>
              <a:rPr lang="en-GB" sz="500" dirty="0">
                <a:solidFill>
                  <a:prstClr val="white"/>
                </a:solidFill>
              </a:rPr>
              <a:t>, </a:t>
            </a:r>
            <a:r>
              <a:rPr lang="en-GB" sz="500" dirty="0" err="1">
                <a:solidFill>
                  <a:prstClr val="white"/>
                </a:solidFill>
              </a:rPr>
              <a:t>España</a:t>
            </a:r>
            <a:r>
              <a:rPr lang="en-GB" sz="500" dirty="0">
                <a:solidFill>
                  <a:prstClr val="white"/>
                </a:solidFill>
              </a:rPr>
              <a:t>, </a:t>
            </a:r>
            <a:r>
              <a:rPr lang="en-GB" sz="500" dirty="0" err="1">
                <a:solidFill>
                  <a:prstClr val="white"/>
                </a:solidFill>
              </a:rPr>
              <a:t>Rusia</a:t>
            </a:r>
            <a:r>
              <a:rPr lang="en-GB" sz="500" dirty="0">
                <a:solidFill>
                  <a:prstClr val="white"/>
                </a:solidFill>
              </a:rPr>
              <a:t>, Italia, </a:t>
            </a:r>
            <a:r>
              <a:rPr lang="en-GB" sz="500" dirty="0" err="1">
                <a:solidFill>
                  <a:prstClr val="white"/>
                </a:solidFill>
              </a:rPr>
              <a:t>Sudáfrica</a:t>
            </a:r>
            <a:r>
              <a:rPr lang="en-GB" sz="500" dirty="0">
                <a:solidFill>
                  <a:prstClr val="white"/>
                </a:solidFill>
              </a:rPr>
              <a:t>); APAC N = 1.202 (Australia, </a:t>
            </a:r>
            <a:r>
              <a:rPr lang="en-GB" sz="500" dirty="0" err="1">
                <a:solidFill>
                  <a:prstClr val="white"/>
                </a:solidFill>
              </a:rPr>
              <a:t>Tailandia</a:t>
            </a:r>
            <a:r>
              <a:rPr lang="en-GB" sz="500" dirty="0">
                <a:solidFill>
                  <a:prstClr val="white"/>
                </a:solidFill>
              </a:rPr>
              <a:t>, Indonesia, China, </a:t>
            </a:r>
            <a:r>
              <a:rPr lang="en-GB" sz="500" dirty="0" err="1">
                <a:solidFill>
                  <a:prstClr val="white"/>
                </a:solidFill>
              </a:rPr>
              <a:t>Corea</a:t>
            </a:r>
            <a:r>
              <a:rPr lang="en-GB" sz="500" dirty="0">
                <a:solidFill>
                  <a:prstClr val="white"/>
                </a:solidFill>
              </a:rPr>
              <a:t> del Sur, </a:t>
            </a:r>
            <a:r>
              <a:rPr lang="en-GB" sz="500" dirty="0" err="1">
                <a:solidFill>
                  <a:prstClr val="white"/>
                </a:solidFill>
              </a:rPr>
              <a:t>Japón</a:t>
            </a:r>
            <a:r>
              <a:rPr lang="en-GB" sz="500" dirty="0">
                <a:solidFill>
                  <a:prstClr val="white"/>
                </a:solidFill>
              </a:rPr>
              <a:t>); NA N = 300 (EE.UU.: N = 200 no </a:t>
            </a:r>
            <a:r>
              <a:rPr lang="en-GB" sz="500" dirty="0" err="1">
                <a:solidFill>
                  <a:prstClr val="white"/>
                </a:solidFill>
              </a:rPr>
              <a:t>hispanos</a:t>
            </a:r>
            <a:r>
              <a:rPr lang="en-GB" sz="500" dirty="0">
                <a:solidFill>
                  <a:prstClr val="white"/>
                </a:solidFill>
              </a:rPr>
              <a:t> y N = 100 </a:t>
            </a:r>
            <a:r>
              <a:rPr lang="en-GB" sz="500" dirty="0" err="1">
                <a:solidFill>
                  <a:prstClr val="white"/>
                </a:solidFill>
              </a:rPr>
              <a:t>hispanos</a:t>
            </a:r>
            <a:r>
              <a:rPr lang="en-GB" sz="500" dirty="0">
                <a:solidFill>
                  <a:prstClr val="white"/>
                </a:solidFill>
              </a:rPr>
              <a:t>); </a:t>
            </a:r>
            <a:r>
              <a:rPr lang="en-GB" sz="500" dirty="0" smtClean="0">
                <a:solidFill>
                  <a:prstClr val="white"/>
                </a:solidFill>
              </a:rPr>
              <a:t>AL </a:t>
            </a:r>
            <a:r>
              <a:rPr lang="en-GB" sz="500" dirty="0">
                <a:solidFill>
                  <a:prstClr val="white"/>
                </a:solidFill>
              </a:rPr>
              <a:t>N = 606 (México, </a:t>
            </a:r>
            <a:r>
              <a:rPr lang="en-GB" sz="500" dirty="0" err="1">
                <a:solidFill>
                  <a:prstClr val="white"/>
                </a:solidFill>
              </a:rPr>
              <a:t>Brasil</a:t>
            </a:r>
            <a:r>
              <a:rPr lang="en-GB" sz="500" dirty="0">
                <a:solidFill>
                  <a:prstClr val="white"/>
                </a:solidFill>
              </a:rPr>
              <a:t> y Argentina).</a:t>
            </a:r>
          </a:p>
        </p:txBody>
      </p:sp>
      <p:sp>
        <p:nvSpPr>
          <p:cNvPr id="231" name="Rectangle 230">
            <a:hlinkClick r:id="rId3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193" name="Group 192"/>
          <p:cNvGrpSpPr>
            <a:grpSpLocks noChangeAspect="1"/>
          </p:cNvGrpSpPr>
          <p:nvPr/>
        </p:nvGrpSpPr>
        <p:grpSpPr>
          <a:xfrm>
            <a:off x="3325363" y="1056044"/>
            <a:ext cx="142035" cy="142167"/>
            <a:chOff x="5689078" y="733467"/>
            <a:chExt cx="440657" cy="441067"/>
          </a:xfrm>
        </p:grpSpPr>
        <p:grpSp>
          <p:nvGrpSpPr>
            <p:cNvPr id="199" name="Group 4"/>
            <p:cNvGrpSpPr>
              <a:grpSpLocks noChangeAspect="1"/>
            </p:cNvGrpSpPr>
            <p:nvPr/>
          </p:nvGrpSpPr>
          <p:grpSpPr bwMode="auto">
            <a:xfrm>
              <a:off x="5689078" y="733467"/>
              <a:ext cx="440657" cy="441067"/>
              <a:chOff x="1804" y="543"/>
              <a:chExt cx="2152" cy="2154"/>
            </a:xfrm>
          </p:grpSpPr>
          <p:sp>
            <p:nvSpPr>
              <p:cNvPr id="215"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14"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34" name="Group 233"/>
          <p:cNvGrpSpPr>
            <a:grpSpLocks noChangeAspect="1"/>
          </p:cNvGrpSpPr>
          <p:nvPr/>
        </p:nvGrpSpPr>
        <p:grpSpPr>
          <a:xfrm>
            <a:off x="4771222" y="1056044"/>
            <a:ext cx="142035" cy="142167"/>
            <a:chOff x="5689078" y="733467"/>
            <a:chExt cx="440657" cy="441067"/>
          </a:xfrm>
        </p:grpSpPr>
        <p:grpSp>
          <p:nvGrpSpPr>
            <p:cNvPr id="235" name="Group 4"/>
            <p:cNvGrpSpPr>
              <a:grpSpLocks noChangeAspect="1"/>
            </p:cNvGrpSpPr>
            <p:nvPr/>
          </p:nvGrpSpPr>
          <p:grpSpPr bwMode="auto">
            <a:xfrm>
              <a:off x="5689078" y="733467"/>
              <a:ext cx="440657" cy="441067"/>
              <a:chOff x="1804" y="543"/>
              <a:chExt cx="2152" cy="2154"/>
            </a:xfrm>
          </p:grpSpPr>
          <p:sp>
            <p:nvSpPr>
              <p:cNvPr id="237"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8"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9"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0"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1"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36"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42" name="Group 241"/>
          <p:cNvGrpSpPr>
            <a:grpSpLocks noChangeAspect="1"/>
          </p:cNvGrpSpPr>
          <p:nvPr/>
        </p:nvGrpSpPr>
        <p:grpSpPr>
          <a:xfrm>
            <a:off x="6227143" y="1056044"/>
            <a:ext cx="142035" cy="142167"/>
            <a:chOff x="5689078" y="733467"/>
            <a:chExt cx="440657" cy="441067"/>
          </a:xfrm>
        </p:grpSpPr>
        <p:grpSp>
          <p:nvGrpSpPr>
            <p:cNvPr id="243" name="Group 4"/>
            <p:cNvGrpSpPr>
              <a:grpSpLocks noChangeAspect="1"/>
            </p:cNvGrpSpPr>
            <p:nvPr/>
          </p:nvGrpSpPr>
          <p:grpSpPr bwMode="auto">
            <a:xfrm>
              <a:off x="5689078" y="733467"/>
              <a:ext cx="440657" cy="441067"/>
              <a:chOff x="1804" y="543"/>
              <a:chExt cx="2152" cy="2154"/>
            </a:xfrm>
          </p:grpSpPr>
          <p:sp>
            <p:nvSpPr>
              <p:cNvPr id="245"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44"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50" name="Group 249"/>
          <p:cNvGrpSpPr>
            <a:grpSpLocks noChangeAspect="1"/>
          </p:cNvGrpSpPr>
          <p:nvPr/>
        </p:nvGrpSpPr>
        <p:grpSpPr>
          <a:xfrm>
            <a:off x="1160915" y="2330000"/>
            <a:ext cx="142035" cy="142167"/>
            <a:chOff x="5689078" y="733467"/>
            <a:chExt cx="440657" cy="441067"/>
          </a:xfrm>
        </p:grpSpPr>
        <p:grpSp>
          <p:nvGrpSpPr>
            <p:cNvPr id="251" name="Group 4"/>
            <p:cNvGrpSpPr>
              <a:grpSpLocks noChangeAspect="1"/>
            </p:cNvGrpSpPr>
            <p:nvPr/>
          </p:nvGrpSpPr>
          <p:grpSpPr bwMode="auto">
            <a:xfrm>
              <a:off x="5689078" y="733467"/>
              <a:ext cx="440657" cy="441067"/>
              <a:chOff x="1804" y="543"/>
              <a:chExt cx="2152" cy="2154"/>
            </a:xfrm>
          </p:grpSpPr>
          <p:sp>
            <p:nvSpPr>
              <p:cNvPr id="25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52"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58" name="Group 257"/>
          <p:cNvGrpSpPr>
            <a:grpSpLocks noChangeAspect="1"/>
          </p:cNvGrpSpPr>
          <p:nvPr/>
        </p:nvGrpSpPr>
        <p:grpSpPr>
          <a:xfrm>
            <a:off x="2630680" y="2330000"/>
            <a:ext cx="142035" cy="142167"/>
            <a:chOff x="5689078" y="733467"/>
            <a:chExt cx="440657" cy="441067"/>
          </a:xfrm>
        </p:grpSpPr>
        <p:grpSp>
          <p:nvGrpSpPr>
            <p:cNvPr id="259" name="Group 4"/>
            <p:cNvGrpSpPr>
              <a:grpSpLocks noChangeAspect="1"/>
            </p:cNvGrpSpPr>
            <p:nvPr/>
          </p:nvGrpSpPr>
          <p:grpSpPr bwMode="auto">
            <a:xfrm>
              <a:off x="5689078" y="733467"/>
              <a:ext cx="440657" cy="441067"/>
              <a:chOff x="1804" y="543"/>
              <a:chExt cx="2152" cy="2154"/>
            </a:xfrm>
          </p:grpSpPr>
          <p:sp>
            <p:nvSpPr>
              <p:cNvPr id="26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60"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66" name="Group 265"/>
          <p:cNvGrpSpPr>
            <a:grpSpLocks noChangeAspect="1"/>
          </p:cNvGrpSpPr>
          <p:nvPr/>
        </p:nvGrpSpPr>
        <p:grpSpPr>
          <a:xfrm>
            <a:off x="4069693" y="2330000"/>
            <a:ext cx="142035" cy="142167"/>
            <a:chOff x="5689078" y="733467"/>
            <a:chExt cx="440657" cy="441067"/>
          </a:xfrm>
        </p:grpSpPr>
        <p:grpSp>
          <p:nvGrpSpPr>
            <p:cNvPr id="267" name="Group 4"/>
            <p:cNvGrpSpPr>
              <a:grpSpLocks noChangeAspect="1"/>
            </p:cNvGrpSpPr>
            <p:nvPr/>
          </p:nvGrpSpPr>
          <p:grpSpPr bwMode="auto">
            <a:xfrm>
              <a:off x="5689078" y="733467"/>
              <a:ext cx="440657" cy="441067"/>
              <a:chOff x="1804" y="543"/>
              <a:chExt cx="2152" cy="2154"/>
            </a:xfrm>
          </p:grpSpPr>
          <p:sp>
            <p:nvSpPr>
              <p:cNvPr id="26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3"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68"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74" name="Group 273"/>
          <p:cNvGrpSpPr>
            <a:grpSpLocks noChangeAspect="1"/>
          </p:cNvGrpSpPr>
          <p:nvPr/>
        </p:nvGrpSpPr>
        <p:grpSpPr>
          <a:xfrm>
            <a:off x="5495670" y="2330000"/>
            <a:ext cx="142035" cy="142167"/>
            <a:chOff x="5689078" y="733467"/>
            <a:chExt cx="440657" cy="441067"/>
          </a:xfrm>
        </p:grpSpPr>
        <p:grpSp>
          <p:nvGrpSpPr>
            <p:cNvPr id="275" name="Group 4"/>
            <p:cNvGrpSpPr>
              <a:grpSpLocks noChangeAspect="1"/>
            </p:cNvGrpSpPr>
            <p:nvPr/>
          </p:nvGrpSpPr>
          <p:grpSpPr bwMode="auto">
            <a:xfrm>
              <a:off x="5689078" y="733467"/>
              <a:ext cx="440657" cy="441067"/>
              <a:chOff x="1804" y="543"/>
              <a:chExt cx="2152" cy="2154"/>
            </a:xfrm>
          </p:grpSpPr>
          <p:sp>
            <p:nvSpPr>
              <p:cNvPr id="277"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8"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9"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0"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1"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76"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90" name="Group 289"/>
          <p:cNvGrpSpPr>
            <a:grpSpLocks noChangeAspect="1"/>
          </p:cNvGrpSpPr>
          <p:nvPr/>
        </p:nvGrpSpPr>
        <p:grpSpPr>
          <a:xfrm>
            <a:off x="465560" y="3595595"/>
            <a:ext cx="142035" cy="142167"/>
            <a:chOff x="5689078" y="733467"/>
            <a:chExt cx="440657" cy="441067"/>
          </a:xfrm>
        </p:grpSpPr>
        <p:grpSp>
          <p:nvGrpSpPr>
            <p:cNvPr id="291" name="Group 4"/>
            <p:cNvGrpSpPr>
              <a:grpSpLocks noChangeAspect="1"/>
            </p:cNvGrpSpPr>
            <p:nvPr/>
          </p:nvGrpSpPr>
          <p:grpSpPr bwMode="auto">
            <a:xfrm>
              <a:off x="5689078" y="733467"/>
              <a:ext cx="440657" cy="441067"/>
              <a:chOff x="1804" y="543"/>
              <a:chExt cx="2152" cy="2154"/>
            </a:xfrm>
          </p:grpSpPr>
          <p:sp>
            <p:nvSpPr>
              <p:cNvPr id="29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92"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98" name="Group 297"/>
          <p:cNvGrpSpPr>
            <a:grpSpLocks noChangeAspect="1"/>
          </p:cNvGrpSpPr>
          <p:nvPr/>
        </p:nvGrpSpPr>
        <p:grpSpPr>
          <a:xfrm>
            <a:off x="1904446" y="3595595"/>
            <a:ext cx="142035" cy="142167"/>
            <a:chOff x="5689078" y="733467"/>
            <a:chExt cx="440657" cy="441067"/>
          </a:xfrm>
        </p:grpSpPr>
        <p:grpSp>
          <p:nvGrpSpPr>
            <p:cNvPr id="299" name="Group 4"/>
            <p:cNvGrpSpPr>
              <a:grpSpLocks noChangeAspect="1"/>
            </p:cNvGrpSpPr>
            <p:nvPr/>
          </p:nvGrpSpPr>
          <p:grpSpPr bwMode="auto">
            <a:xfrm>
              <a:off x="5689078" y="733467"/>
              <a:ext cx="440657" cy="441067"/>
              <a:chOff x="1804" y="543"/>
              <a:chExt cx="2152" cy="2154"/>
            </a:xfrm>
          </p:grpSpPr>
          <p:sp>
            <p:nvSpPr>
              <p:cNvPr id="30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00"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06" name="Group 305"/>
          <p:cNvGrpSpPr>
            <a:grpSpLocks noChangeAspect="1"/>
          </p:cNvGrpSpPr>
          <p:nvPr/>
        </p:nvGrpSpPr>
        <p:grpSpPr>
          <a:xfrm>
            <a:off x="3342443" y="3595595"/>
            <a:ext cx="142035" cy="142167"/>
            <a:chOff x="5689078" y="733467"/>
            <a:chExt cx="440657" cy="441067"/>
          </a:xfrm>
        </p:grpSpPr>
        <p:grpSp>
          <p:nvGrpSpPr>
            <p:cNvPr id="307" name="Group 4"/>
            <p:cNvGrpSpPr>
              <a:grpSpLocks noChangeAspect="1"/>
            </p:cNvGrpSpPr>
            <p:nvPr/>
          </p:nvGrpSpPr>
          <p:grpSpPr bwMode="auto">
            <a:xfrm>
              <a:off x="5689078" y="733467"/>
              <a:ext cx="440657" cy="441067"/>
              <a:chOff x="1804" y="543"/>
              <a:chExt cx="2152" cy="2154"/>
            </a:xfrm>
          </p:grpSpPr>
          <p:sp>
            <p:nvSpPr>
              <p:cNvPr id="30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3"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08"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14" name="Group 313"/>
          <p:cNvGrpSpPr>
            <a:grpSpLocks noChangeAspect="1"/>
          </p:cNvGrpSpPr>
          <p:nvPr/>
        </p:nvGrpSpPr>
        <p:grpSpPr>
          <a:xfrm>
            <a:off x="4773951" y="3595595"/>
            <a:ext cx="142035" cy="142167"/>
            <a:chOff x="5689078" y="733467"/>
            <a:chExt cx="440657" cy="441067"/>
          </a:xfrm>
        </p:grpSpPr>
        <p:grpSp>
          <p:nvGrpSpPr>
            <p:cNvPr id="315" name="Group 4"/>
            <p:cNvGrpSpPr>
              <a:grpSpLocks noChangeAspect="1"/>
            </p:cNvGrpSpPr>
            <p:nvPr/>
          </p:nvGrpSpPr>
          <p:grpSpPr bwMode="auto">
            <a:xfrm>
              <a:off x="5689078" y="733467"/>
              <a:ext cx="440657" cy="441067"/>
              <a:chOff x="1804" y="543"/>
              <a:chExt cx="2152" cy="2154"/>
            </a:xfrm>
          </p:grpSpPr>
          <p:sp>
            <p:nvSpPr>
              <p:cNvPr id="317"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8"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9"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0"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1"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16"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22" name="Group 321"/>
          <p:cNvGrpSpPr>
            <a:grpSpLocks noChangeAspect="1"/>
          </p:cNvGrpSpPr>
          <p:nvPr/>
        </p:nvGrpSpPr>
        <p:grpSpPr>
          <a:xfrm>
            <a:off x="6223314" y="3595595"/>
            <a:ext cx="142035" cy="142167"/>
            <a:chOff x="5689078" y="733467"/>
            <a:chExt cx="440657" cy="441067"/>
          </a:xfrm>
        </p:grpSpPr>
        <p:grpSp>
          <p:nvGrpSpPr>
            <p:cNvPr id="323" name="Group 4"/>
            <p:cNvGrpSpPr>
              <a:grpSpLocks noChangeAspect="1"/>
            </p:cNvGrpSpPr>
            <p:nvPr/>
          </p:nvGrpSpPr>
          <p:grpSpPr bwMode="auto">
            <a:xfrm>
              <a:off x="5689078" y="733467"/>
              <a:ext cx="440657" cy="441067"/>
              <a:chOff x="1804" y="543"/>
              <a:chExt cx="2152" cy="2154"/>
            </a:xfrm>
          </p:grpSpPr>
          <p:sp>
            <p:nvSpPr>
              <p:cNvPr id="325"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24"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38" name="Freeform 5">
            <a:hlinkClick r:id="rId31" action="ppaction://hlinksldjump"/>
          </p:cNvPr>
          <p:cNvSpPr>
            <a:spLocks/>
          </p:cNvSpPr>
          <p:nvPr/>
        </p:nvSpPr>
        <p:spPr bwMode="auto">
          <a:xfrm>
            <a:off x="11419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39" name="Freeform 5">
            <a:hlinkClick r:id="rId32" action="ppaction://hlinksldjump"/>
          </p:cNvPr>
          <p:cNvSpPr>
            <a:spLocks/>
          </p:cNvSpPr>
          <p:nvPr/>
        </p:nvSpPr>
        <p:spPr bwMode="auto">
          <a:xfrm>
            <a:off x="4769637"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0" name="Freeform 5">
            <a:hlinkClick r:id="rId33" action="ppaction://hlinksldjump"/>
          </p:cNvPr>
          <p:cNvSpPr>
            <a:spLocks/>
          </p:cNvSpPr>
          <p:nvPr/>
        </p:nvSpPr>
        <p:spPr bwMode="auto">
          <a:xfrm>
            <a:off x="6209039"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1" name="Freeform 5">
            <a:hlinkClick r:id="rId34" action="ppaction://hlinksldjump"/>
          </p:cNvPr>
          <p:cNvSpPr>
            <a:spLocks/>
          </p:cNvSpPr>
          <p:nvPr/>
        </p:nvSpPr>
        <p:spPr bwMode="auto">
          <a:xfrm>
            <a:off x="259831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2" name="Freeform 5">
            <a:hlinkClick r:id="rId35" action="ppaction://hlinksldjump"/>
          </p:cNvPr>
          <p:cNvSpPr>
            <a:spLocks/>
          </p:cNvSpPr>
          <p:nvPr/>
        </p:nvSpPr>
        <p:spPr bwMode="auto">
          <a:xfrm>
            <a:off x="4043947"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3" name="Freeform 5">
            <a:hlinkClick r:id="rId36" action="ppaction://hlinksldjump"/>
          </p:cNvPr>
          <p:cNvSpPr>
            <a:spLocks/>
          </p:cNvSpPr>
          <p:nvPr/>
        </p:nvSpPr>
        <p:spPr bwMode="auto">
          <a:xfrm>
            <a:off x="54945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5" name="Freeform 5">
            <a:hlinkClick r:id="rId37" action="ppaction://hlinksldjump"/>
          </p:cNvPr>
          <p:cNvSpPr>
            <a:spLocks/>
          </p:cNvSpPr>
          <p:nvPr/>
        </p:nvSpPr>
        <p:spPr bwMode="auto">
          <a:xfrm>
            <a:off x="433090"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6" name="Freeform 5">
            <a:hlinkClick r:id="rId38" action="ppaction://hlinksldjump"/>
          </p:cNvPr>
          <p:cNvSpPr>
            <a:spLocks/>
          </p:cNvSpPr>
          <p:nvPr/>
        </p:nvSpPr>
        <p:spPr bwMode="auto">
          <a:xfrm>
            <a:off x="1882948" y="2849742"/>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7" name="Freeform 5">
            <a:hlinkClick r:id="rId39" action="ppaction://hlinksldjump"/>
          </p:cNvPr>
          <p:cNvSpPr>
            <a:spLocks/>
          </p:cNvSpPr>
          <p:nvPr/>
        </p:nvSpPr>
        <p:spPr bwMode="auto">
          <a:xfrm>
            <a:off x="3335132"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8" name="Freeform 5">
            <a:hlinkClick r:id="rId40" action="ppaction://hlinksldjump"/>
          </p:cNvPr>
          <p:cNvSpPr>
            <a:spLocks/>
          </p:cNvSpPr>
          <p:nvPr/>
        </p:nvSpPr>
        <p:spPr bwMode="auto">
          <a:xfrm>
            <a:off x="4785690"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9" name="Freeform 5">
            <a:hlinkClick r:id="rId41" action="ppaction://hlinksldjump"/>
          </p:cNvPr>
          <p:cNvSpPr>
            <a:spLocks/>
          </p:cNvSpPr>
          <p:nvPr/>
        </p:nvSpPr>
        <p:spPr bwMode="auto">
          <a:xfrm>
            <a:off x="6229487"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50" name="Freeform 5">
            <a:hlinkClick r:id="rId42" action="ppaction://hlinksldjump"/>
          </p:cNvPr>
          <p:cNvSpPr>
            <a:spLocks/>
          </p:cNvSpPr>
          <p:nvPr/>
        </p:nvSpPr>
        <p:spPr bwMode="auto">
          <a:xfrm>
            <a:off x="3332325"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pic>
        <p:nvPicPr>
          <p:cNvPr id="352" name="Picture 19"/>
          <p:cNvPicPr>
            <a:picLocks noChangeAspect="1" noChangeArrowheads="1"/>
          </p:cNvPicPr>
          <p:nvPr/>
        </p:nvPicPr>
        <p:blipFill>
          <a:blip r:embed="rId4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121496" y="1911269"/>
            <a:ext cx="218473" cy="2061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53" name="Chart 352"/>
          <p:cNvGraphicFramePr/>
          <p:nvPr>
            <p:extLst>
              <p:ext uri="{D42A27DB-BD31-4B8C-83A1-F6EECF244321}">
                <p14:modId xmlns:p14="http://schemas.microsoft.com/office/powerpoint/2010/main" val="3818551914"/>
              </p:ext>
            </p:extLst>
          </p:nvPr>
        </p:nvGraphicFramePr>
        <p:xfrm>
          <a:off x="7001420" y="1798685"/>
          <a:ext cx="1198772" cy="1209593"/>
        </p:xfrm>
        <a:graphic>
          <a:graphicData uri="http://schemas.openxmlformats.org/drawingml/2006/chart">
            <c:chart xmlns:c="http://schemas.openxmlformats.org/drawingml/2006/chart" xmlns:r="http://schemas.openxmlformats.org/officeDocument/2006/relationships" r:id="rId44"/>
          </a:graphicData>
        </a:graphic>
      </p:graphicFrame>
      <p:grpSp>
        <p:nvGrpSpPr>
          <p:cNvPr id="354" name="Group 353"/>
          <p:cNvGrpSpPr>
            <a:grpSpLocks noChangeAspect="1"/>
          </p:cNvGrpSpPr>
          <p:nvPr/>
        </p:nvGrpSpPr>
        <p:grpSpPr>
          <a:xfrm>
            <a:off x="6953378" y="2330000"/>
            <a:ext cx="142035" cy="142167"/>
            <a:chOff x="5689078" y="733467"/>
            <a:chExt cx="440657" cy="441067"/>
          </a:xfrm>
        </p:grpSpPr>
        <p:grpSp>
          <p:nvGrpSpPr>
            <p:cNvPr id="355" name="Group 4"/>
            <p:cNvGrpSpPr>
              <a:grpSpLocks noChangeAspect="1"/>
            </p:cNvGrpSpPr>
            <p:nvPr/>
          </p:nvGrpSpPr>
          <p:grpSpPr bwMode="auto">
            <a:xfrm>
              <a:off x="5689078" y="733467"/>
              <a:ext cx="440657" cy="441067"/>
              <a:chOff x="1804" y="543"/>
              <a:chExt cx="2152" cy="2154"/>
            </a:xfrm>
          </p:grpSpPr>
          <p:sp>
            <p:nvSpPr>
              <p:cNvPr id="357"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8"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9"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0"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1"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56"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62" name="Freeform 5">
            <a:hlinkClick r:id="rId45" action="ppaction://hlinksldjump"/>
          </p:cNvPr>
          <p:cNvSpPr>
            <a:spLocks/>
          </p:cNvSpPr>
          <p:nvPr/>
        </p:nvSpPr>
        <p:spPr bwMode="auto">
          <a:xfrm>
            <a:off x="6938302"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142" name="Group 141"/>
          <p:cNvGrpSpPr/>
          <p:nvPr/>
        </p:nvGrpSpPr>
        <p:grpSpPr>
          <a:xfrm>
            <a:off x="7660999" y="2979691"/>
            <a:ext cx="1667186" cy="570745"/>
            <a:chOff x="1157524" y="1790915"/>
            <a:chExt cx="1667186" cy="570745"/>
          </a:xfrm>
        </p:grpSpPr>
        <p:grpSp>
          <p:nvGrpSpPr>
            <p:cNvPr id="143" name="Group 142"/>
            <p:cNvGrpSpPr/>
            <p:nvPr/>
          </p:nvGrpSpPr>
          <p:grpSpPr>
            <a:xfrm>
              <a:off x="1157524" y="1790915"/>
              <a:ext cx="566383" cy="570745"/>
              <a:chOff x="676119" y="1816521"/>
              <a:chExt cx="833517" cy="833517"/>
            </a:xfrm>
          </p:grpSpPr>
          <p:grpSp>
            <p:nvGrpSpPr>
              <p:cNvPr id="145" name="Group 48"/>
              <p:cNvGrpSpPr>
                <a:grpSpLocks noChangeAspect="1"/>
              </p:cNvGrpSpPr>
              <p:nvPr/>
            </p:nvGrpSpPr>
            <p:grpSpPr>
              <a:xfrm>
                <a:off x="713622" y="1854864"/>
                <a:ext cx="756000" cy="756000"/>
                <a:chOff x="3639697" y="2022734"/>
                <a:chExt cx="1347333" cy="1347333"/>
              </a:xfrm>
            </p:grpSpPr>
            <p:sp>
              <p:nvSpPr>
                <p:cNvPr id="147" name="Oval 14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8" name="Oval 14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9" name="Oval 14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46" name="Oval 145"/>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44" name="TextBox 143"/>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Yingli</a:t>
              </a:r>
              <a:endParaRPr lang="en-GB" sz="1200" dirty="0">
                <a:solidFill>
                  <a:schemeClr val="bg1"/>
                </a:solidFill>
                <a:latin typeface="+mj-lt"/>
              </a:endParaRPr>
            </a:p>
          </p:txBody>
        </p:sp>
      </p:grpSp>
      <p:pic>
        <p:nvPicPr>
          <p:cNvPr id="186" name="Picture 20"/>
          <p:cNvPicPr>
            <a:picLocks noChangeAspect="1" noChangeArrowheads="1"/>
          </p:cNvPicPr>
          <p:nvPr/>
        </p:nvPicPr>
        <p:blipFill rotWithShape="1">
          <a:blip r:embed="rId4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7781416" y="3146401"/>
            <a:ext cx="370646" cy="2182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30" name="Group 329"/>
          <p:cNvGrpSpPr>
            <a:grpSpLocks noChangeAspect="1"/>
          </p:cNvGrpSpPr>
          <p:nvPr/>
        </p:nvGrpSpPr>
        <p:grpSpPr>
          <a:xfrm>
            <a:off x="7663519" y="3595595"/>
            <a:ext cx="142035" cy="142167"/>
            <a:chOff x="5689078" y="733467"/>
            <a:chExt cx="440657" cy="441067"/>
          </a:xfrm>
        </p:grpSpPr>
        <p:grpSp>
          <p:nvGrpSpPr>
            <p:cNvPr id="331" name="Group 4"/>
            <p:cNvGrpSpPr>
              <a:grpSpLocks noChangeAspect="1"/>
            </p:cNvGrpSpPr>
            <p:nvPr/>
          </p:nvGrpSpPr>
          <p:grpSpPr bwMode="auto">
            <a:xfrm>
              <a:off x="5689078" y="733467"/>
              <a:ext cx="440657" cy="441067"/>
              <a:chOff x="1804" y="543"/>
              <a:chExt cx="2152" cy="2154"/>
            </a:xfrm>
          </p:grpSpPr>
          <p:sp>
            <p:nvSpPr>
              <p:cNvPr id="33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32"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70" name="Freeform 5">
            <a:hlinkClick r:id="rId47" action="ppaction://hlinksldjump"/>
          </p:cNvPr>
          <p:cNvSpPr>
            <a:spLocks/>
          </p:cNvSpPr>
          <p:nvPr/>
        </p:nvSpPr>
        <p:spPr bwMode="auto">
          <a:xfrm>
            <a:off x="7663519"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4" name="Chevron 343">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351" name="Chevron 350">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283650" name="Picture 2" descr="C:\Users\chelsea.horncastle\Desktop\VISA LOGO.png"/>
          <p:cNvPicPr>
            <a:picLocks noChangeAspect="1" noChangeArrowheads="1"/>
          </p:cNvPicPr>
          <p:nvPr/>
        </p:nvPicPr>
        <p:blipFill>
          <a:blip r:embed="rId48" cstate="screen">
            <a:extLst>
              <a:ext uri="{28A0092B-C50C-407E-A947-70E740481C1C}">
                <a14:useLocalDpi xmlns:a14="http://schemas.microsoft.com/office/drawing/2010/main"/>
              </a:ext>
            </a:extLst>
          </a:blip>
          <a:srcRect/>
          <a:stretch>
            <a:fillRect/>
          </a:stretch>
        </p:blipFill>
        <p:spPr bwMode="auto">
          <a:xfrm>
            <a:off x="1989279" y="3219043"/>
            <a:ext cx="356431" cy="11691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70932" y="532662"/>
            <a:ext cx="2789546" cy="261610"/>
          </a:xfrm>
          <a:prstGeom prst="rect">
            <a:avLst/>
          </a:prstGeom>
        </p:spPr>
        <p:txBody>
          <a:bodyPr wrap="none">
            <a:spAutoFit/>
          </a:bodyPr>
          <a:lstStyle/>
          <a:p>
            <a:r>
              <a:rPr lang="es" sz="1100" cap="all" dirty="0">
                <a:solidFill>
                  <a:prstClr val="white"/>
                </a:solidFill>
                <a:latin typeface="Impact"/>
              </a:rPr>
              <a:t>HAZ CLIC EN la marca para más información</a:t>
            </a:r>
            <a:endParaRPr lang="es" sz="1600" dirty="0"/>
          </a:p>
        </p:txBody>
      </p:sp>
      <p:grpSp>
        <p:nvGrpSpPr>
          <p:cNvPr id="377" name="Group 376"/>
          <p:cNvGrpSpPr/>
          <p:nvPr/>
        </p:nvGrpSpPr>
        <p:grpSpPr>
          <a:xfrm>
            <a:off x="1637994" y="4723532"/>
            <a:ext cx="7506006" cy="428793"/>
            <a:chOff x="1637994" y="4723532"/>
            <a:chExt cx="7506006" cy="428793"/>
          </a:xfrm>
        </p:grpSpPr>
        <p:sp>
          <p:nvSpPr>
            <p:cNvPr id="378" name="Isosceles Triangle 377"/>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379" name="Group 378"/>
            <p:cNvGrpSpPr/>
            <p:nvPr/>
          </p:nvGrpSpPr>
          <p:grpSpPr>
            <a:xfrm>
              <a:off x="1637994" y="4835525"/>
              <a:ext cx="7506006" cy="316800"/>
              <a:chOff x="1914453" y="4835525"/>
              <a:chExt cx="8255647" cy="316800"/>
            </a:xfrm>
          </p:grpSpPr>
          <p:sp>
            <p:nvSpPr>
              <p:cNvPr id="380" name="Rectangle 379">
                <a:hlinkClick r:id="rId4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381" name="Rectangle 380">
                <a:hlinkClick r:id="rId5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382" name="Rectangle 381">
                <a:hlinkClick r:id="rId51"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383" name="Rectangle 382">
                <a:hlinkClick r:id="rId5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384" name="Rectangle 383">
                <a:hlinkClick r:id="rId5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385" name="Rectangle 384">
                <a:hlinkClick r:id="rId54"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386" name="Rectangle 385">
                <a:hlinkClick r:id="rId5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387" name="Rectangle 386">
                <a:hlinkClick r:id="rId5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Tree>
    <p:extLst>
      <p:ext uri="{BB962C8B-B14F-4D97-AF65-F5344CB8AC3E}">
        <p14:creationId xmlns:p14="http://schemas.microsoft.com/office/powerpoint/2010/main" val="2375442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3"/>
            </p:custDataLst>
            <p:extLst>
              <p:ext uri="{D42A27DB-BD31-4B8C-83A1-F6EECF244321}">
                <p14:modId xmlns:p14="http://schemas.microsoft.com/office/powerpoint/2010/main" val="400410840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00126"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3570943" y="-40440"/>
            <a:ext cx="7609114" cy="857250"/>
          </a:xfrm>
        </p:spPr>
        <p:txBody>
          <a:bodyPr/>
          <a:lstStyle/>
          <a:p>
            <a:r>
              <a:rPr lang="es" sz="3200" dirty="0">
                <a:solidFill>
                  <a:prstClr val="white"/>
                </a:solidFill>
              </a:rPr>
              <a:t>América del Norte</a:t>
            </a:r>
            <a:r>
              <a:rPr lang="es-ES_tradnl" sz="3200" dirty="0">
                <a:solidFill>
                  <a:prstClr val="white"/>
                </a:solidFill>
              </a:rPr>
              <a:t>  </a:t>
            </a:r>
            <a:r>
              <a:rPr lang="es" dirty="0">
                <a:solidFill>
                  <a:prstClr val="white"/>
                </a:solidFill>
              </a:rPr>
              <a:t>Información regional</a:t>
            </a:r>
            <a:endParaRPr lang="en-GB" sz="4000" dirty="0"/>
          </a:p>
        </p:txBody>
      </p:sp>
      <p:sp>
        <p:nvSpPr>
          <p:cNvPr id="32" name="Freeform 31"/>
          <p:cNvSpPr/>
          <p:nvPr/>
        </p:nvSpPr>
        <p:spPr>
          <a:xfrm>
            <a:off x="146129" y="528057"/>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3" name="Snip Single Corner Rectangle 32"/>
          <p:cNvSpPr/>
          <p:nvPr/>
        </p:nvSpPr>
        <p:spPr>
          <a:xfrm rot="10800000">
            <a:off x="262109" y="6368"/>
            <a:ext cx="3208010" cy="4607472"/>
          </a:xfrm>
          <a:prstGeom prst="snip1Rect">
            <a:avLst>
              <a:gd name="adj" fmla="val 7084"/>
            </a:avLst>
          </a:prstGeom>
          <a:solidFill>
            <a:schemeClr val="accent5"/>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4" name="Rectangle 33"/>
          <p:cNvSpPr/>
          <p:nvPr/>
        </p:nvSpPr>
        <p:spPr>
          <a:xfrm>
            <a:off x="145226" y="245327"/>
            <a:ext cx="2566770" cy="349433"/>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5" name="Rectangle 34"/>
          <p:cNvSpPr/>
          <p:nvPr/>
        </p:nvSpPr>
        <p:spPr>
          <a:xfrm>
            <a:off x="225004" y="249593"/>
            <a:ext cx="2566770" cy="3494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GB" dirty="0">
                <a:solidFill>
                  <a:schemeClr val="bg1"/>
                </a:solidFill>
                <a:latin typeface="+mj-lt"/>
              </a:rPr>
              <a:t>¿QUÉ ESTÁ PASANDO?</a:t>
            </a:r>
          </a:p>
        </p:txBody>
      </p:sp>
      <p:grpSp>
        <p:nvGrpSpPr>
          <p:cNvPr id="134" name="Group 133"/>
          <p:cNvGrpSpPr/>
          <p:nvPr/>
        </p:nvGrpSpPr>
        <p:grpSpPr>
          <a:xfrm flipH="1">
            <a:off x="5871972" y="1931514"/>
            <a:ext cx="2166242" cy="991425"/>
            <a:chOff x="1632856" y="4016277"/>
            <a:chExt cx="1352568" cy="771725"/>
          </a:xfrm>
        </p:grpSpPr>
        <p:sp>
          <p:nvSpPr>
            <p:cNvPr id="144" name="Rectangle 143"/>
            <p:cNvSpPr/>
            <p:nvPr/>
          </p:nvSpPr>
          <p:spPr>
            <a:xfrm>
              <a:off x="1633198" y="4016277"/>
              <a:ext cx="840177" cy="167702"/>
            </a:xfrm>
            <a:prstGeom prst="rect">
              <a:avLst/>
            </a:prstGeom>
          </p:spPr>
          <p:txBody>
            <a:bodyPr wrap="square" lIns="18000" rIns="18000">
              <a:spAutoFit/>
            </a:bodyPr>
            <a:lstStyle/>
            <a:p>
              <a:pPr marL="0" lvl="1" algn="r">
                <a:defRPr/>
              </a:pPr>
              <a:endParaRPr lang="en-GB" sz="800" b="1" kern="0" cap="all" dirty="0">
                <a:solidFill>
                  <a:schemeClr val="bg1"/>
                </a:solidFill>
              </a:endParaRPr>
            </a:p>
          </p:txBody>
        </p:sp>
        <p:sp>
          <p:nvSpPr>
            <p:cNvPr id="145" name="Freeform 144"/>
            <p:cNvSpPr/>
            <p:nvPr/>
          </p:nvSpPr>
          <p:spPr>
            <a:xfrm>
              <a:off x="1632856" y="4175524"/>
              <a:ext cx="1352568" cy="612478"/>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 name="connsiteX0" fmla="*/ 0 w 1522438"/>
                <a:gd name="connsiteY0" fmla="*/ 0 h 1013499"/>
                <a:gd name="connsiteX1" fmla="*/ 827314 w 1522438"/>
                <a:gd name="connsiteY1" fmla="*/ 0 h 1013499"/>
                <a:gd name="connsiteX2" fmla="*/ 1522438 w 1522438"/>
                <a:gd name="connsiteY2" fmla="*/ 1013499 h 1013499"/>
                <a:gd name="connsiteX0" fmla="*/ 0 w 1352568"/>
                <a:gd name="connsiteY0" fmla="*/ 0 h 612478"/>
                <a:gd name="connsiteX1" fmla="*/ 827314 w 1352568"/>
                <a:gd name="connsiteY1" fmla="*/ 0 h 612478"/>
                <a:gd name="connsiteX2" fmla="*/ 1352568 w 1352568"/>
                <a:gd name="connsiteY2" fmla="*/ 612478 h 612478"/>
              </a:gdLst>
              <a:ahLst/>
              <a:cxnLst>
                <a:cxn ang="0">
                  <a:pos x="connsiteX0" y="connsiteY0"/>
                </a:cxn>
                <a:cxn ang="0">
                  <a:pos x="connsiteX1" y="connsiteY1"/>
                </a:cxn>
                <a:cxn ang="0">
                  <a:pos x="connsiteX2" y="connsiteY2"/>
                </a:cxn>
              </a:cxnLst>
              <a:rect l="l" t="t" r="r" b="b"/>
              <a:pathLst>
                <a:path w="1352568" h="612478">
                  <a:moveTo>
                    <a:pt x="0" y="0"/>
                  </a:moveTo>
                  <a:lnTo>
                    <a:pt x="827314" y="0"/>
                  </a:lnTo>
                  <a:lnTo>
                    <a:pt x="1352568" y="612478"/>
                  </a:lnTo>
                </a:path>
              </a:pathLst>
            </a:custGeom>
            <a:noFill/>
            <a:ln>
              <a:solidFill>
                <a:schemeClr val="accent5"/>
              </a:solidFill>
              <a:tailEnd type="oval"/>
            </a:ln>
          </p:spPr>
          <p:txBody>
            <a:bodyPr rtlCol="0" anchor="ctr"/>
            <a:lstStyle/>
            <a:p>
              <a:pPr algn="ctr"/>
              <a:endParaRPr lang="en-GB"/>
            </a:p>
          </p:txBody>
        </p:sp>
      </p:grpSp>
      <p:grpSp>
        <p:nvGrpSpPr>
          <p:cNvPr id="146" name="Group 145"/>
          <p:cNvGrpSpPr/>
          <p:nvPr/>
        </p:nvGrpSpPr>
        <p:grpSpPr>
          <a:xfrm>
            <a:off x="4551657" y="1026234"/>
            <a:ext cx="2467012" cy="2670279"/>
            <a:chOff x="1611426" y="1199861"/>
            <a:chExt cx="1779681" cy="1617648"/>
          </a:xfrm>
        </p:grpSpPr>
        <p:pic>
          <p:nvPicPr>
            <p:cNvPr id="147" name="Picture 146"/>
            <p:cNvPicPr>
              <a:picLocks noChangeAspect="1"/>
            </p:cNvPicPr>
            <p:nvPr/>
          </p:nvPicPr>
          <p:blipFill rotWithShape="1">
            <a:blip r:embed="rId7" cstate="screen">
              <a:extLst>
                <a:ext uri="{28A0092B-C50C-407E-A947-70E740481C1C}">
                  <a14:useLocalDpi xmlns:a14="http://schemas.microsoft.com/office/drawing/2010/main"/>
                </a:ext>
              </a:extLst>
            </a:blip>
            <a:srcRect t="-985"/>
            <a:stretch/>
          </p:blipFill>
          <p:spPr>
            <a:xfrm>
              <a:off x="1611426" y="1545773"/>
              <a:ext cx="1740771" cy="1119667"/>
            </a:xfrm>
            <a:prstGeom prst="rect">
              <a:avLst/>
            </a:prstGeom>
          </p:spPr>
        </p:pic>
        <p:grpSp>
          <p:nvGrpSpPr>
            <p:cNvPr id="148" name="Group 147"/>
            <p:cNvGrpSpPr/>
            <p:nvPr/>
          </p:nvGrpSpPr>
          <p:grpSpPr>
            <a:xfrm>
              <a:off x="1705227" y="1199861"/>
              <a:ext cx="1685880" cy="1617648"/>
              <a:chOff x="1654970" y="1162512"/>
              <a:chExt cx="1685880" cy="1617648"/>
            </a:xfrm>
          </p:grpSpPr>
          <p:sp>
            <p:nvSpPr>
              <p:cNvPr id="149" name="Oval 148"/>
              <p:cNvSpPr/>
              <p:nvPr/>
            </p:nvSpPr>
            <p:spPr>
              <a:xfrm flipV="1">
                <a:off x="2457841" y="2274680"/>
                <a:ext cx="90326" cy="90517"/>
              </a:xfrm>
              <a:prstGeom prst="ellipse">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150" name="Freeform 5"/>
              <p:cNvSpPr>
                <a:spLocks noChangeAspect="1"/>
              </p:cNvSpPr>
              <p:nvPr/>
            </p:nvSpPr>
            <p:spPr bwMode="auto">
              <a:xfrm>
                <a:off x="1654970" y="1162512"/>
                <a:ext cx="1685880" cy="161764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grpSp>
      </p:grpSp>
      <p:sp>
        <p:nvSpPr>
          <p:cNvPr id="151" name="Rectangle 150"/>
          <p:cNvSpPr/>
          <p:nvPr/>
        </p:nvSpPr>
        <p:spPr>
          <a:xfrm flipH="1">
            <a:off x="7084139" y="1950992"/>
            <a:ext cx="969136" cy="215444"/>
          </a:xfrm>
          <a:prstGeom prst="rect">
            <a:avLst/>
          </a:prstGeom>
        </p:spPr>
        <p:txBody>
          <a:bodyPr wrap="square" lIns="18000" rIns="18000">
            <a:spAutoFit/>
          </a:bodyPr>
          <a:lstStyle/>
          <a:p>
            <a:pPr marL="0" lvl="1" algn="r">
              <a:defRPr/>
            </a:pPr>
            <a:r>
              <a:rPr lang="es" sz="800" b="1" kern="0" cap="all" dirty="0">
                <a:solidFill>
                  <a:schemeClr val="bg1"/>
                </a:solidFill>
              </a:rPr>
              <a:t>EE.UU.</a:t>
            </a:r>
          </a:p>
        </p:txBody>
      </p:sp>
      <p:pic>
        <p:nvPicPr>
          <p:cNvPr id="41" name="Picture 142" descr="http://img.bleacherreport.net/img/images/photos/002/918/055/56ed9e254b7cc62b04be9d0a4ee1b982_crop_north.jpg?w=630&amp;h=420&amp;q=75"/>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328025" y="765863"/>
            <a:ext cx="1296000" cy="863999"/>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146" descr="http://soccerstl.net/wp-content/uploads/2013/03/us-soccer-ball.jpg"/>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328025" y="2146587"/>
            <a:ext cx="1296000" cy="1279799"/>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p:nvCxnSpPr>
        <p:spPr>
          <a:xfrm>
            <a:off x="1712425" y="2046250"/>
            <a:ext cx="1656000" cy="0"/>
          </a:xfrm>
          <a:prstGeom prst="line">
            <a:avLst/>
          </a:prstGeom>
          <a:ln>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7" name="Chevron 36">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44" name="Chevron 43">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40" name="Group 39"/>
          <p:cNvGrpSpPr/>
          <p:nvPr/>
        </p:nvGrpSpPr>
        <p:grpSpPr>
          <a:xfrm>
            <a:off x="869635" y="4734632"/>
            <a:ext cx="8274365" cy="424215"/>
            <a:chOff x="869635" y="4734632"/>
            <a:chExt cx="8274365" cy="424215"/>
          </a:xfrm>
        </p:grpSpPr>
        <p:grpSp>
          <p:nvGrpSpPr>
            <p:cNvPr id="43" name="Group 42"/>
            <p:cNvGrpSpPr/>
            <p:nvPr/>
          </p:nvGrpSpPr>
          <p:grpSpPr>
            <a:xfrm>
              <a:off x="1637994" y="4734632"/>
              <a:ext cx="7506006" cy="417693"/>
              <a:chOff x="1637994" y="4734632"/>
              <a:chExt cx="7506006" cy="417693"/>
            </a:xfrm>
          </p:grpSpPr>
          <p:grpSp>
            <p:nvGrpSpPr>
              <p:cNvPr id="46" name="Group 45"/>
              <p:cNvGrpSpPr/>
              <p:nvPr/>
            </p:nvGrpSpPr>
            <p:grpSpPr>
              <a:xfrm>
                <a:off x="1637994" y="4835525"/>
                <a:ext cx="7506006" cy="316800"/>
                <a:chOff x="1914453" y="4835525"/>
                <a:chExt cx="8255647" cy="316800"/>
              </a:xfrm>
            </p:grpSpPr>
            <p:sp>
              <p:nvSpPr>
                <p:cNvPr id="48" name="Rectangle 47">
                  <a:hlinkClick r:id="rId1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49" name="Rectangle 48">
                  <a:hlinkClick r:id="rId1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50" name="Rectangle 49">
                  <a:hlinkClick r:id="rId1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64" name="Rectangle 63">
                  <a:hlinkClick r:id="rId1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65" name="Rectangle 64">
                  <a:hlinkClick r:id="rId1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66" name="Rectangle 65">
                  <a:hlinkClick r:id="rId15"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67" name="Rectangle 66">
                  <a:hlinkClick r:id="rId1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68" name="Rectangle 67">
                  <a:hlinkClick r:id="rId1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47" name="Isosceles Triangle 46"/>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45" name="Rectangle 44">
              <a:hlinkClick r:id="rId1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69" name="TextBox 68"/>
          <p:cNvSpPr txBox="1"/>
          <p:nvPr/>
        </p:nvSpPr>
        <p:spPr>
          <a:xfrm>
            <a:off x="1625229" y="614302"/>
            <a:ext cx="1844890" cy="1492716"/>
          </a:xfrm>
          <a:prstGeom prst="rect">
            <a:avLst/>
          </a:prstGeom>
          <a:noFill/>
        </p:spPr>
        <p:txBody>
          <a:bodyPr wrap="square" rtlCol="0" anchor="ctr">
            <a:spAutoFit/>
          </a:bodyPr>
          <a:lstStyle/>
          <a:p>
            <a:pPr algn="l" rtl="0"/>
            <a:r>
              <a:rPr lang="es" sz="700" b="0" i="0" u="none" dirty="0">
                <a:solidFill>
                  <a:schemeClr val="bg1"/>
                </a:solidFill>
              </a:rPr>
              <a:t>La selección de EE.UU. promueve la confianza y el patriotismo en los que vieron a los jugadores de su equipo ganar el partido amistoso del domingo contra Turquía por 2-1. Clint Dempsey marcó un gol a Turquía a los 52 minutos y colocó a EE.UU. con una ventaja de 2 a 0. Los críticos observaron una gran mejoría con respecto </a:t>
            </a:r>
            <a:r>
              <a:rPr lang="es" sz="700" b="0" i="0" u="none" dirty="0" smtClean="0">
                <a:solidFill>
                  <a:schemeClr val="bg1"/>
                </a:solidFill>
              </a:rPr>
              <a:t>al </a:t>
            </a:r>
            <a:r>
              <a:rPr lang="es" sz="700" b="0" i="0" u="none" dirty="0">
                <a:solidFill>
                  <a:schemeClr val="bg1"/>
                </a:solidFill>
              </a:rPr>
              <a:t>partido anterior, específicamente contra un equipo con más experiencia, y son optimistas sobre la capacidad del equipo para ascender en la clasificación.</a:t>
            </a:r>
          </a:p>
        </p:txBody>
      </p:sp>
      <p:sp>
        <p:nvSpPr>
          <p:cNvPr id="70" name="TextBox 69"/>
          <p:cNvSpPr txBox="1"/>
          <p:nvPr/>
        </p:nvSpPr>
        <p:spPr>
          <a:xfrm>
            <a:off x="1640170" y="2036746"/>
            <a:ext cx="1842575" cy="2569934"/>
          </a:xfrm>
          <a:prstGeom prst="rect">
            <a:avLst/>
          </a:prstGeom>
          <a:noFill/>
        </p:spPr>
        <p:txBody>
          <a:bodyPr wrap="square" rtlCol="0" anchor="ctr">
            <a:spAutoFit/>
          </a:bodyPr>
          <a:lstStyle/>
          <a:p>
            <a:pPr algn="l" rtl="0"/>
            <a:r>
              <a:rPr lang="es" sz="700" b="0" i="0" u="none" dirty="0">
                <a:solidFill>
                  <a:schemeClr val="bg1"/>
                </a:solidFill>
              </a:rPr>
              <a:t>En los últimos años, el fútbol se ha convertido en el segundo deporte más popular de EE.UU. entre la población de entre 12 y 24 años y 25 millones de estadounidenses vieron la última Copa Mundial —muchos más que la World Series o la final de la NBA— quizá debido a la creciente población hispana de EE.UU., cuyo amor por el fútbol es de sobra conocido. Muchas marcas lo comprenden y se centran en la afición hispana de la Copa Mundial. Por ejemplo, la emisora de habla hispana Univision ha visto cómo se duplican las inversiones en anuncios digitales con respecto a la anterior Copa Mundial. Además, en la página de inicio de la selección de EE.UU. aparece un anuncio de Chips Ahoy en español y un 40 % de las marcas interesadas en promocionarse en el portal de fútbol internacional Goal.com quiere dirigirse específicamente al público hispano.</a:t>
            </a:r>
          </a:p>
        </p:txBody>
      </p:sp>
      <p:sp>
        <p:nvSpPr>
          <p:cNvPr id="71" name="TextBox 70"/>
          <p:cNvSpPr txBox="1"/>
          <p:nvPr/>
        </p:nvSpPr>
        <p:spPr>
          <a:xfrm>
            <a:off x="131574" y="4698328"/>
            <a:ext cx="3003561" cy="176972"/>
          </a:xfrm>
          <a:prstGeom prst="rect">
            <a:avLst/>
          </a:prstGeom>
          <a:noFill/>
        </p:spPr>
        <p:txBody>
          <a:bodyPr wrap="squar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Tree>
    <p:custDataLst>
      <p:tags r:id="rId2"/>
    </p:custDataLst>
    <p:extLst>
      <p:ext uri="{BB962C8B-B14F-4D97-AF65-F5344CB8AC3E}">
        <p14:creationId xmlns:p14="http://schemas.microsoft.com/office/powerpoint/2010/main" val="225085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194276610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9440"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94625" y="574284"/>
            <a:ext cx="8229600" cy="376826"/>
          </a:xfrm>
        </p:spPr>
        <p:txBody>
          <a:bodyPr/>
          <a:lstStyle/>
          <a:p>
            <a:r>
              <a:rPr lang="es-ES_tradnl" sz="5400" dirty="0"/>
              <a:t>resúmenes regionales</a:t>
            </a:r>
            <a:endParaRPr lang="en-GB" sz="5400" dirty="0"/>
          </a:p>
        </p:txBody>
      </p:sp>
      <p:sp>
        <p:nvSpPr>
          <p:cNvPr id="122" name="Rectangle 121">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76" name="Title 1"/>
          <p:cNvSpPr txBox="1">
            <a:spLocks/>
          </p:cNvSpPr>
          <p:nvPr/>
        </p:nvSpPr>
        <p:spPr>
          <a:xfrm>
            <a:off x="334723" y="880131"/>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ES" sz="1400" dirty="0"/>
              <a:t>PULSA EN CADA REGIÓN PARA VER más </a:t>
            </a:r>
            <a:r>
              <a:rPr lang="es-ES" sz="1400" dirty="0" smtClean="0"/>
              <a:t>INFORMACIÓN</a:t>
            </a:r>
            <a:r>
              <a:rPr lang="en-GB" sz="1400" dirty="0" smtClean="0"/>
              <a:t/>
            </a:r>
            <a:br>
              <a:rPr lang="en-GB" sz="1400" dirty="0" smtClean="0"/>
            </a:br>
            <a:endParaRPr lang="en-GB" sz="1400" dirty="0"/>
          </a:p>
        </p:txBody>
      </p:sp>
      <p:grpSp>
        <p:nvGrpSpPr>
          <p:cNvPr id="77" name="Group 76"/>
          <p:cNvGrpSpPr>
            <a:grpSpLocks noChangeAspect="1"/>
          </p:cNvGrpSpPr>
          <p:nvPr/>
        </p:nvGrpSpPr>
        <p:grpSpPr>
          <a:xfrm>
            <a:off x="195186" y="834028"/>
            <a:ext cx="191241" cy="191418"/>
            <a:chOff x="5689078" y="733467"/>
            <a:chExt cx="440657" cy="441067"/>
          </a:xfrm>
        </p:grpSpPr>
        <p:grpSp>
          <p:nvGrpSpPr>
            <p:cNvPr id="78" name="Group 4"/>
            <p:cNvGrpSpPr>
              <a:grpSpLocks noChangeAspect="1"/>
            </p:cNvGrpSpPr>
            <p:nvPr/>
          </p:nvGrpSpPr>
          <p:grpSpPr bwMode="auto">
            <a:xfrm>
              <a:off x="5689078" y="733467"/>
              <a:ext cx="440657" cy="441067"/>
              <a:chOff x="1804" y="543"/>
              <a:chExt cx="2152" cy="2154"/>
            </a:xfrm>
          </p:grpSpPr>
          <p:sp>
            <p:nvSpPr>
              <p:cNvPr id="8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9"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13" name="Picture 12"/>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827180" y="1607417"/>
            <a:ext cx="5682007" cy="2850929"/>
          </a:xfrm>
          <a:prstGeom prst="rect">
            <a:avLst/>
          </a:prstGeom>
        </p:spPr>
      </p:pic>
      <p:grpSp>
        <p:nvGrpSpPr>
          <p:cNvPr id="229" name="Group 228"/>
          <p:cNvGrpSpPr/>
          <p:nvPr/>
        </p:nvGrpSpPr>
        <p:grpSpPr>
          <a:xfrm>
            <a:off x="3791668" y="1162992"/>
            <a:ext cx="2422192" cy="2806781"/>
            <a:chOff x="3575914" y="1101348"/>
            <a:chExt cx="2422192" cy="2806781"/>
          </a:xfrm>
        </p:grpSpPr>
        <p:grpSp>
          <p:nvGrpSpPr>
            <p:cNvPr id="24" name="Group 23"/>
            <p:cNvGrpSpPr/>
            <p:nvPr/>
          </p:nvGrpSpPr>
          <p:grpSpPr>
            <a:xfrm>
              <a:off x="3975128" y="2033672"/>
              <a:ext cx="1867586" cy="1115945"/>
              <a:chOff x="3975128" y="2033672"/>
              <a:chExt cx="1867586" cy="1115945"/>
            </a:xfrm>
            <a:solidFill>
              <a:schemeClr val="accent6"/>
            </a:solidFill>
          </p:grpSpPr>
          <p:sp>
            <p:nvSpPr>
              <p:cNvPr id="23" name="Oval 22"/>
              <p:cNvSpPr/>
              <p:nvPr/>
            </p:nvSpPr>
            <p:spPr>
              <a:xfrm>
                <a:off x="3975128" y="237227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7" name="Oval 186"/>
              <p:cNvSpPr/>
              <p:nvPr/>
            </p:nvSpPr>
            <p:spPr>
              <a:xfrm>
                <a:off x="3989473" y="228805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8" name="Oval 187"/>
              <p:cNvSpPr/>
              <p:nvPr/>
            </p:nvSpPr>
            <p:spPr>
              <a:xfrm>
                <a:off x="4078716" y="20347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9" name="Oval 188"/>
              <p:cNvSpPr/>
              <p:nvPr/>
            </p:nvSpPr>
            <p:spPr>
              <a:xfrm>
                <a:off x="4132341" y="220268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0" name="Oval 189"/>
              <p:cNvSpPr/>
              <p:nvPr/>
            </p:nvSpPr>
            <p:spPr>
              <a:xfrm>
                <a:off x="4223495" y="20810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1" name="Oval 190"/>
              <p:cNvSpPr/>
              <p:nvPr/>
            </p:nvSpPr>
            <p:spPr>
              <a:xfrm>
                <a:off x="4283559" y="203398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2" name="Oval 191"/>
              <p:cNvSpPr/>
              <p:nvPr/>
            </p:nvSpPr>
            <p:spPr>
              <a:xfrm>
                <a:off x="4307315" y="211070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3" name="Oval 192"/>
              <p:cNvSpPr/>
              <p:nvPr/>
            </p:nvSpPr>
            <p:spPr>
              <a:xfrm>
                <a:off x="4247559" y="219180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4" name="Oval 193"/>
              <p:cNvSpPr/>
              <p:nvPr/>
            </p:nvSpPr>
            <p:spPr>
              <a:xfrm>
                <a:off x="4323641" y="227036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5" name="Oval 194"/>
              <p:cNvSpPr/>
              <p:nvPr/>
            </p:nvSpPr>
            <p:spPr>
              <a:xfrm>
                <a:off x="4365853" y="232660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6" name="Oval 195"/>
              <p:cNvSpPr/>
              <p:nvPr/>
            </p:nvSpPr>
            <p:spPr>
              <a:xfrm>
                <a:off x="4437853" y="218779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7" name="Oval 196"/>
              <p:cNvSpPr/>
              <p:nvPr/>
            </p:nvSpPr>
            <p:spPr>
              <a:xfrm>
                <a:off x="4452429" y="243480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8" name="Oval 197"/>
              <p:cNvSpPr/>
              <p:nvPr/>
            </p:nvSpPr>
            <p:spPr>
              <a:xfrm>
                <a:off x="5770714" y="2033672"/>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5" name="Oval 214"/>
              <p:cNvSpPr/>
              <p:nvPr/>
            </p:nvSpPr>
            <p:spPr>
              <a:xfrm>
                <a:off x="5125617" y="253057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6" name="Oval 215"/>
              <p:cNvSpPr/>
              <p:nvPr/>
            </p:nvSpPr>
            <p:spPr>
              <a:xfrm>
                <a:off x="4209425" y="257364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7" name="Oval 216"/>
              <p:cNvSpPr/>
              <p:nvPr/>
            </p:nvSpPr>
            <p:spPr>
              <a:xfrm>
                <a:off x="4012599" y="301792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8" name="Oval 217"/>
              <p:cNvSpPr/>
              <p:nvPr/>
            </p:nvSpPr>
            <p:spPr>
              <a:xfrm>
                <a:off x="4068000"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9" name="Oval 218"/>
              <p:cNvSpPr/>
              <p:nvPr/>
            </p:nvSpPr>
            <p:spPr>
              <a:xfrm>
                <a:off x="4142645"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0" name="Oval 219"/>
              <p:cNvSpPr/>
              <p:nvPr/>
            </p:nvSpPr>
            <p:spPr>
              <a:xfrm>
                <a:off x="4187495" y="3041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grpSp>
          <p:nvGrpSpPr>
            <p:cNvPr id="63" name="Group 62"/>
            <p:cNvGrpSpPr/>
            <p:nvPr/>
          </p:nvGrpSpPr>
          <p:grpSpPr>
            <a:xfrm>
              <a:off x="3575914" y="1101348"/>
              <a:ext cx="2422192" cy="2806781"/>
              <a:chOff x="3709136" y="1101349"/>
              <a:chExt cx="2288970" cy="2652406"/>
            </a:xfrm>
          </p:grpSpPr>
          <p:sp>
            <p:nvSpPr>
              <p:cNvPr id="227" name="Freeform 5"/>
              <p:cNvSpPr>
                <a:spLocks noChangeAspect="1"/>
              </p:cNvSpPr>
              <p:nvPr/>
            </p:nvSpPr>
            <p:spPr bwMode="auto">
              <a:xfrm>
                <a:off x="3709136" y="1101349"/>
                <a:ext cx="2288970" cy="26524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228" name="Freeform 5">
                <a:hlinkClick r:id="rId9" action="ppaction://hlinksldjump"/>
              </p:cNvPr>
              <p:cNvSpPr>
                <a:spLocks noChangeAspect="1"/>
              </p:cNvSpPr>
              <p:nvPr/>
            </p:nvSpPr>
            <p:spPr bwMode="auto">
              <a:xfrm>
                <a:off x="3766268" y="1167552"/>
                <a:ext cx="2174707" cy="252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sp>
        <p:nvSpPr>
          <p:cNvPr id="3" name="TextBox 2"/>
          <p:cNvSpPr txBox="1"/>
          <p:nvPr/>
        </p:nvSpPr>
        <p:spPr>
          <a:xfrm rot="576434">
            <a:off x="23854" y="2277922"/>
            <a:ext cx="1967458" cy="437043"/>
          </a:xfrm>
          <a:prstGeom prst="rect">
            <a:avLst/>
          </a:prstGeom>
          <a:noFill/>
        </p:spPr>
        <p:txBody>
          <a:bodyPr wrap="square" rtlCol="0">
            <a:spAutoFit/>
          </a:bodyPr>
          <a:lstStyle/>
          <a:p>
            <a:pPr lvl="0" algn="r">
              <a:lnSpc>
                <a:spcPct val="80000"/>
              </a:lnSpc>
            </a:pPr>
            <a:r>
              <a:rPr lang="en-GB" sz="2800" dirty="0" smtClean="0">
                <a:solidFill>
                  <a:prstClr val="white"/>
                </a:solidFill>
                <a:latin typeface="Impact"/>
              </a:rPr>
              <a:t>N. AMÉRICA</a:t>
            </a:r>
            <a:endParaRPr lang="en-GB" sz="2800" dirty="0">
              <a:solidFill>
                <a:prstClr val="white"/>
              </a:solidFill>
              <a:latin typeface="Impact"/>
            </a:endParaRPr>
          </a:p>
        </p:txBody>
      </p:sp>
      <p:sp>
        <p:nvSpPr>
          <p:cNvPr id="163" name="TextBox 162"/>
          <p:cNvSpPr txBox="1"/>
          <p:nvPr/>
        </p:nvSpPr>
        <p:spPr>
          <a:xfrm rot="20845709">
            <a:off x="5474586" y="929775"/>
            <a:ext cx="1308197" cy="584775"/>
          </a:xfrm>
          <a:prstGeom prst="rect">
            <a:avLst/>
          </a:prstGeom>
          <a:noFill/>
        </p:spPr>
        <p:txBody>
          <a:bodyPr wrap="square" rtlCol="0">
            <a:spAutoFit/>
          </a:bodyPr>
          <a:lstStyle/>
          <a:p>
            <a:r>
              <a:rPr lang="en-GB" sz="3200" dirty="0" smtClean="0">
                <a:solidFill>
                  <a:schemeClr val="bg1"/>
                </a:solidFill>
                <a:latin typeface="+mj-lt"/>
              </a:rPr>
              <a:t>EMEA</a:t>
            </a:r>
            <a:endParaRPr lang="en-GB" sz="3200" dirty="0">
              <a:solidFill>
                <a:schemeClr val="bg1"/>
              </a:solidFill>
              <a:latin typeface="+mj-lt"/>
            </a:endParaRPr>
          </a:p>
        </p:txBody>
      </p:sp>
      <p:sp>
        <p:nvSpPr>
          <p:cNvPr id="164" name="TextBox 163"/>
          <p:cNvSpPr txBox="1"/>
          <p:nvPr/>
        </p:nvSpPr>
        <p:spPr>
          <a:xfrm rot="1031635">
            <a:off x="7762996" y="3022093"/>
            <a:ext cx="1308197" cy="584775"/>
          </a:xfrm>
          <a:prstGeom prst="rect">
            <a:avLst/>
          </a:prstGeom>
          <a:noFill/>
        </p:spPr>
        <p:txBody>
          <a:bodyPr wrap="square" rtlCol="0">
            <a:spAutoFit/>
          </a:bodyPr>
          <a:lstStyle/>
          <a:p>
            <a:r>
              <a:rPr lang="en-GB" sz="3200" dirty="0" smtClean="0">
                <a:solidFill>
                  <a:schemeClr val="bg1"/>
                </a:solidFill>
                <a:latin typeface="+mj-lt"/>
              </a:rPr>
              <a:t>APAC</a:t>
            </a:r>
            <a:endParaRPr lang="en-GB" sz="3200" dirty="0">
              <a:solidFill>
                <a:schemeClr val="bg1"/>
              </a:solidFill>
              <a:latin typeface="+mj-lt"/>
            </a:endParaRPr>
          </a:p>
        </p:txBody>
      </p:sp>
      <p:grpSp>
        <p:nvGrpSpPr>
          <p:cNvPr id="10" name="Group 9"/>
          <p:cNvGrpSpPr/>
          <p:nvPr/>
        </p:nvGrpSpPr>
        <p:grpSpPr>
          <a:xfrm>
            <a:off x="6009195" y="2189088"/>
            <a:ext cx="1763319" cy="2043293"/>
            <a:chOff x="5793441" y="2127444"/>
            <a:chExt cx="1763319" cy="2043293"/>
          </a:xfrm>
        </p:grpSpPr>
        <p:pic>
          <p:nvPicPr>
            <p:cNvPr id="70" name="Picture 69"/>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rot="20512214">
              <a:off x="6644734" y="2433825"/>
              <a:ext cx="333677" cy="443735"/>
            </a:xfrm>
            <a:prstGeom prst="rect">
              <a:avLst/>
            </a:prstGeom>
          </p:spPr>
        </p:pic>
        <p:grpSp>
          <p:nvGrpSpPr>
            <p:cNvPr id="62" name="Group 61"/>
            <p:cNvGrpSpPr/>
            <p:nvPr/>
          </p:nvGrpSpPr>
          <p:grpSpPr>
            <a:xfrm>
              <a:off x="5793441" y="2127444"/>
              <a:ext cx="1763319" cy="2043293"/>
              <a:chOff x="5793441" y="2127444"/>
              <a:chExt cx="1763319" cy="2043293"/>
            </a:xfrm>
          </p:grpSpPr>
          <p:grpSp>
            <p:nvGrpSpPr>
              <p:cNvPr id="60" name="Group 59"/>
              <p:cNvGrpSpPr/>
              <p:nvPr/>
            </p:nvGrpSpPr>
            <p:grpSpPr>
              <a:xfrm>
                <a:off x="6592255" y="2399557"/>
                <a:ext cx="259799" cy="1361956"/>
                <a:chOff x="6592255" y="2399557"/>
                <a:chExt cx="259799" cy="1361956"/>
              </a:xfrm>
              <a:solidFill>
                <a:schemeClr val="accent4"/>
              </a:solidFill>
            </p:grpSpPr>
            <p:sp>
              <p:nvSpPr>
                <p:cNvPr id="44" name="Oval 43"/>
                <p:cNvSpPr/>
                <p:nvPr/>
              </p:nvSpPr>
              <p:spPr>
                <a:xfrm>
                  <a:off x="6595072" y="239955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3" name="Oval 222"/>
                <p:cNvSpPr/>
                <p:nvPr/>
              </p:nvSpPr>
              <p:spPr>
                <a:xfrm>
                  <a:off x="6780054" y="254067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4" name="Oval 223"/>
                <p:cNvSpPr/>
                <p:nvPr/>
              </p:nvSpPr>
              <p:spPr>
                <a:xfrm>
                  <a:off x="6592255" y="368951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225" name="Freeform 5"/>
              <p:cNvSpPr>
                <a:spLocks noChangeAspect="1"/>
              </p:cNvSpPr>
              <p:nvPr/>
            </p:nvSpPr>
            <p:spPr bwMode="auto">
              <a:xfrm>
                <a:off x="5793441" y="2127444"/>
                <a:ext cx="1763319" cy="20432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sp>
          <p:nvSpPr>
            <p:cNvPr id="80" name="Freeform 5">
              <a:hlinkClick r:id="rId11" action="ppaction://hlinksldjump"/>
            </p:cNvPr>
            <p:cNvSpPr>
              <a:spLocks noChangeAspect="1"/>
            </p:cNvSpPr>
            <p:nvPr/>
          </p:nvSpPr>
          <p:spPr bwMode="auto">
            <a:xfrm>
              <a:off x="5839953" y="2195533"/>
              <a:ext cx="1658047" cy="19213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82" name="Group 81"/>
          <p:cNvGrpSpPr/>
          <p:nvPr/>
        </p:nvGrpSpPr>
        <p:grpSpPr>
          <a:xfrm>
            <a:off x="1913361" y="1130188"/>
            <a:ext cx="1685880" cy="1733725"/>
            <a:chOff x="1654970" y="1162512"/>
            <a:chExt cx="1685880" cy="1617648"/>
          </a:xfrm>
        </p:grpSpPr>
        <p:grpSp>
          <p:nvGrpSpPr>
            <p:cNvPr id="83" name="Group 82"/>
            <p:cNvGrpSpPr/>
            <p:nvPr/>
          </p:nvGrpSpPr>
          <p:grpSpPr>
            <a:xfrm>
              <a:off x="1654970" y="1162512"/>
              <a:ext cx="1685880" cy="1617648"/>
              <a:chOff x="1654970" y="1162512"/>
              <a:chExt cx="1685880" cy="1617648"/>
            </a:xfrm>
          </p:grpSpPr>
          <p:sp>
            <p:nvSpPr>
              <p:cNvPr id="85" name="Oval 84"/>
              <p:cNvSpPr/>
              <p:nvPr/>
            </p:nvSpPr>
            <p:spPr>
              <a:xfrm flipV="1">
                <a:off x="2457841" y="2274680"/>
                <a:ext cx="90326" cy="90517"/>
              </a:xfrm>
              <a:prstGeom prst="ellipse">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86" name="Freeform 5"/>
              <p:cNvSpPr>
                <a:spLocks noChangeAspect="1"/>
              </p:cNvSpPr>
              <p:nvPr/>
            </p:nvSpPr>
            <p:spPr bwMode="auto">
              <a:xfrm>
                <a:off x="1654970" y="1162512"/>
                <a:ext cx="1685880" cy="161764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grpSp>
        <p:sp>
          <p:nvSpPr>
            <p:cNvPr id="84" name="Freeform 5">
              <a:hlinkClick r:id="rId12" action="ppaction://hlinksldjump"/>
            </p:cNvPr>
            <p:cNvSpPr>
              <a:spLocks noChangeAspect="1"/>
            </p:cNvSpPr>
            <p:nvPr/>
          </p:nvSpPr>
          <p:spPr bwMode="auto">
            <a:xfrm>
              <a:off x="1726731" y="1231367"/>
              <a:ext cx="1542359" cy="14799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87" name="Group 86"/>
          <p:cNvGrpSpPr/>
          <p:nvPr/>
        </p:nvGrpSpPr>
        <p:grpSpPr>
          <a:xfrm>
            <a:off x="1938303" y="2542164"/>
            <a:ext cx="1920945" cy="2031085"/>
            <a:chOff x="1715929" y="2470801"/>
            <a:chExt cx="1920945" cy="2031085"/>
          </a:xfrm>
        </p:grpSpPr>
        <p:sp>
          <p:nvSpPr>
            <p:cNvPr id="88" name="Oval 87"/>
            <p:cNvSpPr/>
            <p:nvPr/>
          </p:nvSpPr>
          <p:spPr>
            <a:xfrm>
              <a:off x="2290383" y="275085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9" name="Group 88"/>
            <p:cNvGrpSpPr/>
            <p:nvPr/>
          </p:nvGrpSpPr>
          <p:grpSpPr>
            <a:xfrm>
              <a:off x="2678233" y="3035330"/>
              <a:ext cx="732338" cy="1105781"/>
              <a:chOff x="2678233" y="3035331"/>
              <a:chExt cx="732338" cy="1105780"/>
            </a:xfrm>
          </p:grpSpPr>
          <p:sp>
            <p:nvSpPr>
              <p:cNvPr id="95" name="Oval 94"/>
              <p:cNvSpPr/>
              <p:nvPr/>
            </p:nvSpPr>
            <p:spPr>
              <a:xfrm>
                <a:off x="2748489" y="303533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5" name="Oval 104"/>
              <p:cNvSpPr/>
              <p:nvPr/>
            </p:nvSpPr>
            <p:spPr>
              <a:xfrm>
                <a:off x="2678233" y="3152887"/>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6" name="Oval 105"/>
              <p:cNvSpPr/>
              <p:nvPr/>
            </p:nvSpPr>
            <p:spPr>
              <a:xfrm>
                <a:off x="3338571" y="3345240"/>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7" name="Oval 106"/>
              <p:cNvSpPr/>
              <p:nvPr/>
            </p:nvSpPr>
            <p:spPr>
              <a:xfrm>
                <a:off x="3218727" y="385017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8" name="Oval 107"/>
              <p:cNvSpPr/>
              <p:nvPr/>
            </p:nvSpPr>
            <p:spPr>
              <a:xfrm>
                <a:off x="2917345" y="38028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9" name="Oval 108"/>
              <p:cNvSpPr/>
              <p:nvPr/>
            </p:nvSpPr>
            <p:spPr>
              <a:xfrm>
                <a:off x="3037143" y="406911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sp>
          <p:nvSpPr>
            <p:cNvPr id="90" name="Oval 89"/>
            <p:cNvSpPr/>
            <p:nvPr/>
          </p:nvSpPr>
          <p:spPr>
            <a:xfrm>
              <a:off x="2593887" y="29510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1" name="Oval 90"/>
            <p:cNvSpPr/>
            <p:nvPr/>
          </p:nvSpPr>
          <p:spPr>
            <a:xfrm>
              <a:off x="2548167" y="290529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92" name="Group 91"/>
            <p:cNvGrpSpPr/>
            <p:nvPr/>
          </p:nvGrpSpPr>
          <p:grpSpPr>
            <a:xfrm>
              <a:off x="1715929" y="2470801"/>
              <a:ext cx="1920945" cy="2031085"/>
              <a:chOff x="2313908" y="2815162"/>
              <a:chExt cx="1455606" cy="1686723"/>
            </a:xfrm>
          </p:grpSpPr>
          <p:sp>
            <p:nvSpPr>
              <p:cNvPr id="93" name="Freeform 5"/>
              <p:cNvSpPr>
                <a:spLocks noChangeAspect="1"/>
              </p:cNvSpPr>
              <p:nvPr/>
            </p:nvSpPr>
            <p:spPr bwMode="auto">
              <a:xfrm>
                <a:off x="2313908" y="2815162"/>
                <a:ext cx="1455606" cy="16867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4" name="Freeform 5">
                <a:hlinkClick r:id="rId13" action="ppaction://hlinksldjump"/>
              </p:cNvPr>
              <p:cNvSpPr>
                <a:spLocks noChangeAspect="1"/>
              </p:cNvSpPr>
              <p:nvPr/>
            </p:nvSpPr>
            <p:spPr bwMode="auto">
              <a:xfrm>
                <a:off x="2357359" y="2865512"/>
                <a:ext cx="1368704" cy="15860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grpSp>
        <p:nvGrpSpPr>
          <p:cNvPr id="100" name="Group 99"/>
          <p:cNvGrpSpPr>
            <a:grpSpLocks noChangeAspect="1"/>
          </p:cNvGrpSpPr>
          <p:nvPr/>
        </p:nvGrpSpPr>
        <p:grpSpPr>
          <a:xfrm>
            <a:off x="2061395" y="1607418"/>
            <a:ext cx="144000" cy="144134"/>
            <a:chOff x="5689078" y="733467"/>
            <a:chExt cx="440657" cy="441067"/>
          </a:xfrm>
        </p:grpSpPr>
        <p:grpSp>
          <p:nvGrpSpPr>
            <p:cNvPr id="101" name="Group 4"/>
            <p:cNvGrpSpPr>
              <a:grpSpLocks noChangeAspect="1"/>
            </p:cNvGrpSpPr>
            <p:nvPr/>
          </p:nvGrpSpPr>
          <p:grpSpPr bwMode="auto">
            <a:xfrm>
              <a:off x="5689078" y="733467"/>
              <a:ext cx="440657" cy="441067"/>
              <a:chOff x="1804" y="543"/>
              <a:chExt cx="2152" cy="2154"/>
            </a:xfrm>
          </p:grpSpPr>
          <p:sp>
            <p:nvSpPr>
              <p:cNvPr id="10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2" name="Oval 5">
              <a:hlinkClick r:id="rId12"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0" name="Group 139"/>
          <p:cNvGrpSpPr>
            <a:grpSpLocks noChangeAspect="1"/>
          </p:cNvGrpSpPr>
          <p:nvPr/>
        </p:nvGrpSpPr>
        <p:grpSpPr>
          <a:xfrm>
            <a:off x="2051559" y="3116115"/>
            <a:ext cx="144000" cy="144134"/>
            <a:chOff x="5689078" y="733467"/>
            <a:chExt cx="440657" cy="441067"/>
          </a:xfrm>
        </p:grpSpPr>
        <p:grpSp>
          <p:nvGrpSpPr>
            <p:cNvPr id="141" name="Group 4"/>
            <p:cNvGrpSpPr>
              <a:grpSpLocks noChangeAspect="1"/>
            </p:cNvGrpSpPr>
            <p:nvPr/>
          </p:nvGrpSpPr>
          <p:grpSpPr bwMode="auto">
            <a:xfrm>
              <a:off x="5689078" y="733467"/>
              <a:ext cx="440657" cy="441067"/>
              <a:chOff x="1804" y="543"/>
              <a:chExt cx="2152" cy="2154"/>
            </a:xfrm>
          </p:grpSpPr>
          <p:sp>
            <p:nvSpPr>
              <p:cNvPr id="14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42" name="Oval 5">
              <a:hlinkClick r:id="rId13"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8" name="Group 147"/>
          <p:cNvGrpSpPr>
            <a:grpSpLocks noChangeAspect="1"/>
          </p:cNvGrpSpPr>
          <p:nvPr/>
        </p:nvGrpSpPr>
        <p:grpSpPr>
          <a:xfrm>
            <a:off x="3947977" y="1987182"/>
            <a:ext cx="144000" cy="144134"/>
            <a:chOff x="5689078" y="733467"/>
            <a:chExt cx="440657" cy="441067"/>
          </a:xfrm>
        </p:grpSpPr>
        <p:grpSp>
          <p:nvGrpSpPr>
            <p:cNvPr id="149" name="Group 4"/>
            <p:cNvGrpSpPr>
              <a:grpSpLocks noChangeAspect="1"/>
            </p:cNvGrpSpPr>
            <p:nvPr/>
          </p:nvGrpSpPr>
          <p:grpSpPr bwMode="auto">
            <a:xfrm>
              <a:off x="5689078" y="733467"/>
              <a:ext cx="440657" cy="441067"/>
              <a:chOff x="1804" y="543"/>
              <a:chExt cx="2152" cy="2154"/>
            </a:xfrm>
          </p:grpSpPr>
          <p:sp>
            <p:nvSpPr>
              <p:cNvPr id="15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0" name="Oval 5">
              <a:hlinkClick r:id="rId9"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56" name="Group 155"/>
          <p:cNvGrpSpPr>
            <a:grpSpLocks noChangeAspect="1"/>
          </p:cNvGrpSpPr>
          <p:nvPr/>
        </p:nvGrpSpPr>
        <p:grpSpPr>
          <a:xfrm>
            <a:off x="7511524" y="2764979"/>
            <a:ext cx="144000" cy="144134"/>
            <a:chOff x="5689078" y="733467"/>
            <a:chExt cx="440657" cy="441067"/>
          </a:xfrm>
        </p:grpSpPr>
        <p:grpSp>
          <p:nvGrpSpPr>
            <p:cNvPr id="157" name="Group 4"/>
            <p:cNvGrpSpPr>
              <a:grpSpLocks noChangeAspect="1"/>
            </p:cNvGrpSpPr>
            <p:nvPr/>
          </p:nvGrpSpPr>
          <p:grpSpPr bwMode="auto">
            <a:xfrm>
              <a:off x="5689078" y="733467"/>
              <a:ext cx="440657" cy="441067"/>
              <a:chOff x="1804" y="543"/>
              <a:chExt cx="2152" cy="2154"/>
            </a:xfrm>
          </p:grpSpPr>
          <p:sp>
            <p:nvSpPr>
              <p:cNvPr id="15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8" name="Oval 5">
              <a:hlinkClick r:id="rId11"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28" name="Chevron 127">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4" name="Chevron 123">
            <a:hlinkClick r:id="rId14" action="ppaction://hlinksldjump"/>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5" name="TextBox 124"/>
          <p:cNvSpPr txBox="1"/>
          <p:nvPr/>
        </p:nvSpPr>
        <p:spPr>
          <a:xfrm rot="20845709">
            <a:off x="362721" y="3476974"/>
            <a:ext cx="1469598" cy="954107"/>
          </a:xfrm>
          <a:prstGeom prst="rect">
            <a:avLst/>
          </a:prstGeom>
          <a:noFill/>
        </p:spPr>
        <p:txBody>
          <a:bodyPr wrap="square" rtlCol="0">
            <a:spAutoFit/>
          </a:bodyPr>
          <a:lstStyle/>
          <a:p>
            <a:pPr algn="r"/>
            <a:r>
              <a:rPr lang="en-GB" sz="2800" dirty="0" smtClean="0">
                <a:solidFill>
                  <a:schemeClr val="bg1"/>
                </a:solidFill>
                <a:latin typeface="+mj-lt"/>
              </a:rPr>
              <a:t>AMÉRICA LATINA </a:t>
            </a:r>
            <a:endParaRPr lang="en-GB" sz="2800" dirty="0">
              <a:solidFill>
                <a:schemeClr val="bg1"/>
              </a:solidFill>
              <a:latin typeface="+mj-lt"/>
            </a:endParaRPr>
          </a:p>
        </p:txBody>
      </p:sp>
      <p:grpSp>
        <p:nvGrpSpPr>
          <p:cNvPr id="127" name="Group 126"/>
          <p:cNvGrpSpPr/>
          <p:nvPr/>
        </p:nvGrpSpPr>
        <p:grpSpPr>
          <a:xfrm>
            <a:off x="1637994" y="4734632"/>
            <a:ext cx="7506006" cy="417693"/>
            <a:chOff x="1637994" y="4734632"/>
            <a:chExt cx="7506006" cy="417693"/>
          </a:xfrm>
        </p:grpSpPr>
        <p:grpSp>
          <p:nvGrpSpPr>
            <p:cNvPr id="129" name="Group 128"/>
            <p:cNvGrpSpPr/>
            <p:nvPr/>
          </p:nvGrpSpPr>
          <p:grpSpPr>
            <a:xfrm>
              <a:off x="1637994" y="4835525"/>
              <a:ext cx="7506006" cy="316800"/>
              <a:chOff x="1914453" y="4835525"/>
              <a:chExt cx="8255647" cy="316800"/>
            </a:xfrm>
          </p:grpSpPr>
          <p:sp>
            <p:nvSpPr>
              <p:cNvPr id="131" name="Rectangle 130">
                <a:hlinkClick r:id="rId15"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32" name="Rectangle 131">
                <a:hlinkClick r:id="rId16"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33" name="Rectangle 132">
                <a:hlinkClick r:id="rId17"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34" name="Rectangle 133">
                <a:hlinkClick r:id="rId18"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35" name="Rectangle 134">
                <a:hlinkClick r:id="rId19"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36" name="Rectangle 135">
                <a:hlinkClick r:id="rId20" action="ppaction://hlinksldjump"/>
              </p:cNvPr>
              <p:cNvSpPr/>
              <p:nvPr/>
            </p:nvSpPr>
            <p:spPr>
              <a:xfrm>
                <a:off x="8115017" y="4835525"/>
                <a:ext cx="1027436" cy="3168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37" name="Rectangle 136">
                <a:hlinkClick r:id="rId21"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38" name="Rectangle 137">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30" name="Isosceles Triangle 129"/>
            <p:cNvSpPr/>
            <p:nvPr/>
          </p:nvSpPr>
          <p:spPr>
            <a:xfrm>
              <a:off x="7580596" y="4734632"/>
              <a:ext cx="324000" cy="14400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custDataLst>
      <p:tags r:id="rId2"/>
    </p:custDataLst>
    <p:extLst>
      <p:ext uri="{BB962C8B-B14F-4D97-AF65-F5344CB8AC3E}">
        <p14:creationId xmlns:p14="http://schemas.microsoft.com/office/powerpoint/2010/main" val="1423005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27340084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0217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57" name="Rectangle 56"/>
          <p:cNvSpPr/>
          <p:nvPr/>
        </p:nvSpPr>
        <p:spPr>
          <a:xfrm>
            <a:off x="1" y="920224"/>
            <a:ext cx="1843202" cy="1397372"/>
          </a:xfrm>
          <a:prstGeom prst="rect">
            <a:avLst/>
          </a:prstGeom>
          <a:solidFill>
            <a:srgbClr val="262626">
              <a:alpha val="89804"/>
            </a:srgbClr>
          </a:solidFill>
        </p:spPr>
        <p:txBody>
          <a:bodyPr wrap="square" lIns="540000" anchor="ctr">
            <a:noAutofit/>
          </a:bodyPr>
          <a:lstStyle/>
          <a:p>
            <a:pPr algn="l" rtl="0"/>
            <a:r>
              <a:rPr lang="es" b="0" i="0" u="none">
                <a:solidFill>
                  <a:schemeClr val="bg1"/>
                </a:solidFill>
                <a:latin typeface="+mj-lt"/>
              </a:rPr>
              <a:t>POBLACIÓN REGIONAL</a:t>
            </a:r>
          </a:p>
          <a:p>
            <a:pPr algn="l" rtl="0"/>
            <a:r>
              <a:rPr lang="es" sz="1100" b="0" i="0" u="none">
                <a:solidFill>
                  <a:schemeClr val="bg1"/>
                </a:solidFill>
                <a:latin typeface="+mj-lt"/>
              </a:rPr>
              <a:t>(Millones)</a:t>
            </a:r>
          </a:p>
          <a:p>
            <a:pPr lvl="0" algn="l" rtl="0"/>
            <a:r>
              <a:rPr lang="es" sz="3600" b="0" i="0" u="none">
                <a:solidFill>
                  <a:schemeClr val="accent4"/>
                </a:solidFill>
                <a:latin typeface="Impact"/>
              </a:rPr>
              <a:t>2188</a:t>
            </a:r>
          </a:p>
        </p:txBody>
      </p:sp>
      <p:sp>
        <p:nvSpPr>
          <p:cNvPr id="62" name="Rectangle 61"/>
          <p:cNvSpPr/>
          <p:nvPr/>
        </p:nvSpPr>
        <p:spPr>
          <a:xfrm>
            <a:off x="1" y="2590524"/>
            <a:ext cx="1843202" cy="1397372"/>
          </a:xfrm>
          <a:prstGeom prst="rect">
            <a:avLst/>
          </a:prstGeom>
          <a:solidFill>
            <a:srgbClr val="262626">
              <a:alpha val="89804"/>
            </a:srgbClr>
          </a:solidFill>
        </p:spPr>
        <p:txBody>
          <a:bodyPr wrap="square" lIns="540000" anchor="ctr">
            <a:noAutofit/>
          </a:bodyPr>
          <a:lstStyle/>
          <a:p>
            <a:pPr algn="l" rtl="0"/>
            <a:r>
              <a:rPr lang="es" sz="1400" b="0" i="0" u="none" dirty="0">
                <a:solidFill>
                  <a:schemeClr val="bg1"/>
                </a:solidFill>
                <a:latin typeface="+mj-lt"/>
              </a:rPr>
              <a:t>NÚMERO DE PAÍSES </a:t>
            </a:r>
          </a:p>
          <a:p>
            <a:pPr algn="l" rtl="0"/>
            <a:r>
              <a:rPr lang="es" sz="1400" b="0" i="0" u="none" dirty="0">
                <a:solidFill>
                  <a:schemeClr val="bg1"/>
                </a:solidFill>
                <a:latin typeface="+mj-lt"/>
              </a:rPr>
              <a:t>PARTICIPANTES</a:t>
            </a:r>
          </a:p>
          <a:p>
            <a:pPr algn="l" rtl="0">
              <a:lnSpc>
                <a:spcPct val="90000"/>
              </a:lnSpc>
            </a:pPr>
            <a:r>
              <a:rPr lang="es" sz="4400" b="0" i="0" u="none" dirty="0">
                <a:solidFill>
                  <a:schemeClr val="accent4"/>
                </a:solidFill>
                <a:latin typeface="+mj-lt"/>
              </a:rPr>
              <a:t>3</a:t>
            </a:r>
            <a:endParaRPr lang="es" sz="4400" dirty="0">
              <a:solidFill>
                <a:schemeClr val="accent4"/>
              </a:solidFill>
              <a:latin typeface="+mj-lt"/>
            </a:endParaRPr>
          </a:p>
        </p:txBody>
      </p:sp>
      <p:sp>
        <p:nvSpPr>
          <p:cNvPr id="2" name="Title 1"/>
          <p:cNvSpPr>
            <a:spLocks noGrp="1"/>
          </p:cNvSpPr>
          <p:nvPr>
            <p:ph type="title"/>
          </p:nvPr>
        </p:nvSpPr>
        <p:spPr>
          <a:xfrm>
            <a:off x="136444" y="-40448"/>
            <a:ext cx="7609114" cy="857250"/>
          </a:xfrm>
        </p:spPr>
        <p:txBody>
          <a:bodyPr/>
          <a:lstStyle/>
          <a:p>
            <a:r>
              <a:rPr lang="es" sz="4000" dirty="0">
                <a:solidFill>
                  <a:prstClr val="white"/>
                </a:solidFill>
              </a:rPr>
              <a:t>APAC </a:t>
            </a:r>
            <a:r>
              <a:rPr lang="es" dirty="0">
                <a:solidFill>
                  <a:srgbClr val="ED7E12"/>
                </a:solidFill>
              </a:rPr>
              <a:t>Información regional</a:t>
            </a:r>
            <a:endParaRPr lang="en-GB" sz="4000" dirty="0">
              <a:solidFill>
                <a:schemeClr val="accent4"/>
              </a:solidFill>
            </a:endParaRPr>
          </a:p>
        </p:txBody>
      </p:sp>
      <p:grpSp>
        <p:nvGrpSpPr>
          <p:cNvPr id="37" name="Group 4"/>
          <p:cNvGrpSpPr>
            <a:grpSpLocks noChangeAspect="1"/>
          </p:cNvGrpSpPr>
          <p:nvPr/>
        </p:nvGrpSpPr>
        <p:grpSpPr bwMode="auto">
          <a:xfrm>
            <a:off x="2102491" y="1085564"/>
            <a:ext cx="815369" cy="721343"/>
            <a:chOff x="-1641" y="2025"/>
            <a:chExt cx="555" cy="491"/>
          </a:xfrm>
          <a:solidFill>
            <a:schemeClr val="accent4"/>
          </a:solidFill>
        </p:grpSpPr>
        <p:sp>
          <p:nvSpPr>
            <p:cNvPr id="38" name="Freeform 5"/>
            <p:cNvSpPr>
              <a:spLocks/>
            </p:cNvSpPr>
            <p:nvPr userDrawn="1"/>
          </p:nvSpPr>
          <p:spPr bwMode="auto">
            <a:xfrm>
              <a:off x="-1641" y="2025"/>
              <a:ext cx="253" cy="491"/>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6"/>
            <p:cNvSpPr>
              <a:spLocks/>
            </p:cNvSpPr>
            <p:nvPr userDrawn="1"/>
          </p:nvSpPr>
          <p:spPr bwMode="auto">
            <a:xfrm>
              <a:off x="-1340" y="2025"/>
              <a:ext cx="254" cy="491"/>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1" name="Group 4"/>
          <p:cNvGrpSpPr>
            <a:grpSpLocks noChangeAspect="1"/>
          </p:cNvGrpSpPr>
          <p:nvPr/>
        </p:nvGrpSpPr>
        <p:grpSpPr bwMode="auto">
          <a:xfrm rot="10800000">
            <a:off x="3027518" y="3281070"/>
            <a:ext cx="420531" cy="372036"/>
            <a:chOff x="-1641" y="2025"/>
            <a:chExt cx="555" cy="491"/>
          </a:xfrm>
          <a:solidFill>
            <a:schemeClr val="accent4"/>
          </a:solidFill>
        </p:grpSpPr>
        <p:sp>
          <p:nvSpPr>
            <p:cNvPr id="42" name="Freeform 5"/>
            <p:cNvSpPr>
              <a:spLocks/>
            </p:cNvSpPr>
            <p:nvPr userDrawn="1"/>
          </p:nvSpPr>
          <p:spPr bwMode="auto">
            <a:xfrm>
              <a:off x="-1641" y="2025"/>
              <a:ext cx="253" cy="491"/>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6"/>
            <p:cNvSpPr>
              <a:spLocks/>
            </p:cNvSpPr>
            <p:nvPr userDrawn="1"/>
          </p:nvSpPr>
          <p:spPr bwMode="auto">
            <a:xfrm>
              <a:off x="-1340" y="2025"/>
              <a:ext cx="254" cy="491"/>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4" name="Snip Single Corner Rectangle 43"/>
          <p:cNvSpPr/>
          <p:nvPr/>
        </p:nvSpPr>
        <p:spPr>
          <a:xfrm rot="10800000">
            <a:off x="6198175" y="0"/>
            <a:ext cx="2709526" cy="4607472"/>
          </a:xfrm>
          <a:prstGeom prst="snip1Rect">
            <a:avLst>
              <a:gd name="adj" fmla="val 7084"/>
            </a:avLst>
          </a:prstGeom>
          <a:solidFill>
            <a:schemeClr val="accent4"/>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48" name="Freeform 5"/>
          <p:cNvSpPr>
            <a:spLocks/>
          </p:cNvSpPr>
          <p:nvPr/>
        </p:nvSpPr>
        <p:spPr bwMode="auto">
          <a:xfrm>
            <a:off x="6230031" y="1212279"/>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49" name="Freeform 6"/>
          <p:cNvSpPr>
            <a:spLocks/>
          </p:cNvSpPr>
          <p:nvPr/>
        </p:nvSpPr>
        <p:spPr bwMode="auto">
          <a:xfrm>
            <a:off x="6350024" y="1212279"/>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0" name="Freeform 5"/>
          <p:cNvSpPr>
            <a:spLocks/>
          </p:cNvSpPr>
          <p:nvPr/>
        </p:nvSpPr>
        <p:spPr bwMode="auto">
          <a:xfrm>
            <a:off x="6230031" y="2116103"/>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1" name="Freeform 6"/>
          <p:cNvSpPr>
            <a:spLocks/>
          </p:cNvSpPr>
          <p:nvPr/>
        </p:nvSpPr>
        <p:spPr bwMode="auto">
          <a:xfrm>
            <a:off x="6350024" y="2116103"/>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2" name="Freeform 5"/>
          <p:cNvSpPr>
            <a:spLocks/>
          </p:cNvSpPr>
          <p:nvPr/>
        </p:nvSpPr>
        <p:spPr bwMode="auto">
          <a:xfrm>
            <a:off x="6230031" y="3150494"/>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3" name="Freeform 6"/>
          <p:cNvSpPr>
            <a:spLocks/>
          </p:cNvSpPr>
          <p:nvPr/>
        </p:nvSpPr>
        <p:spPr bwMode="auto">
          <a:xfrm>
            <a:off x="6350024" y="3150494"/>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9" name="Freeform 58"/>
          <p:cNvSpPr/>
          <p:nvPr/>
        </p:nvSpPr>
        <p:spPr>
          <a:xfrm>
            <a:off x="6009365" y="788406"/>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60" name="Rectangle 59"/>
          <p:cNvSpPr/>
          <p:nvPr/>
        </p:nvSpPr>
        <p:spPr>
          <a:xfrm>
            <a:off x="6008462" y="505676"/>
            <a:ext cx="2566770" cy="349433"/>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142" name="Chevron 141"/>
          <p:cNvSpPr/>
          <p:nvPr/>
        </p:nvSpPr>
        <p:spPr>
          <a:xfrm>
            <a:off x="114301" y="1360841"/>
            <a:ext cx="266700" cy="426791"/>
          </a:xfrm>
          <a:prstGeom prst="chevron">
            <a:avLst/>
          </a:prstGeom>
          <a:solidFill>
            <a:schemeClr val="accent4">
              <a:lumMod val="60000"/>
              <a:lumOff val="40000"/>
            </a:schemeClr>
          </a:solidFill>
        </p:spPr>
        <p:txBody>
          <a:bodyPr wrap="square" lIns="18000" rIns="18000" rtlCol="0" anchor="ctr">
            <a:spAutoFit/>
          </a:bodyPr>
          <a:lstStyle/>
          <a:p>
            <a:pPr marL="0" algn="ctr"/>
            <a:endParaRPr lang="en-GB" sz="900" b="1" kern="0" cap="all" dirty="0">
              <a:solidFill>
                <a:schemeClr val="bg1"/>
              </a:solidFill>
            </a:endParaRPr>
          </a:p>
        </p:txBody>
      </p:sp>
      <p:sp>
        <p:nvSpPr>
          <p:cNvPr id="143" name="Chevron 142"/>
          <p:cNvSpPr/>
          <p:nvPr/>
        </p:nvSpPr>
        <p:spPr>
          <a:xfrm>
            <a:off x="114301" y="3050736"/>
            <a:ext cx="266700" cy="426791"/>
          </a:xfrm>
          <a:prstGeom prst="chevron">
            <a:avLst/>
          </a:prstGeom>
          <a:solidFill>
            <a:schemeClr val="accent4">
              <a:lumMod val="60000"/>
              <a:lumOff val="40000"/>
            </a:schemeClr>
          </a:solidFill>
        </p:spPr>
        <p:txBody>
          <a:bodyPr wrap="square" lIns="18000" rIns="18000" rtlCol="0" anchor="ctr">
            <a:spAutoFit/>
          </a:bodyPr>
          <a:lstStyle/>
          <a:p>
            <a:pPr marL="0" algn="ctr"/>
            <a:endParaRPr lang="en-GB" sz="900" b="1" kern="0" cap="all" dirty="0">
              <a:solidFill>
                <a:schemeClr val="bg1"/>
              </a:solidFill>
            </a:endParaRPr>
          </a:p>
        </p:txBody>
      </p:sp>
      <p:grpSp>
        <p:nvGrpSpPr>
          <p:cNvPr id="102" name="Group 101"/>
          <p:cNvGrpSpPr/>
          <p:nvPr/>
        </p:nvGrpSpPr>
        <p:grpSpPr>
          <a:xfrm>
            <a:off x="3548122" y="1038246"/>
            <a:ext cx="2449983" cy="3160374"/>
            <a:chOff x="5793441" y="2127444"/>
            <a:chExt cx="1763319" cy="2269258"/>
          </a:xfrm>
        </p:grpSpPr>
        <p:pic>
          <p:nvPicPr>
            <p:cNvPr id="103" name="Picture 102"/>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5839953" y="2195533"/>
              <a:ext cx="1453480" cy="2201169"/>
            </a:xfrm>
            <a:prstGeom prst="rect">
              <a:avLst/>
            </a:prstGeom>
          </p:spPr>
        </p:pic>
        <p:grpSp>
          <p:nvGrpSpPr>
            <p:cNvPr id="104" name="Group 103"/>
            <p:cNvGrpSpPr/>
            <p:nvPr/>
          </p:nvGrpSpPr>
          <p:grpSpPr>
            <a:xfrm>
              <a:off x="5793441" y="2127444"/>
              <a:ext cx="1763319" cy="2043293"/>
              <a:chOff x="5793441" y="2127444"/>
              <a:chExt cx="1763319" cy="2043293"/>
            </a:xfrm>
          </p:grpSpPr>
          <p:pic>
            <p:nvPicPr>
              <p:cNvPr id="105" name="Picture 104"/>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rot="20512214">
                <a:off x="6644734" y="2433825"/>
                <a:ext cx="333677" cy="443735"/>
              </a:xfrm>
              <a:prstGeom prst="rect">
                <a:avLst/>
              </a:prstGeom>
            </p:spPr>
          </p:pic>
          <p:grpSp>
            <p:nvGrpSpPr>
              <p:cNvPr id="106" name="Group 105"/>
              <p:cNvGrpSpPr/>
              <p:nvPr/>
            </p:nvGrpSpPr>
            <p:grpSpPr>
              <a:xfrm>
                <a:off x="5793441" y="2127444"/>
                <a:ext cx="1763319" cy="2043293"/>
                <a:chOff x="5793441" y="2127444"/>
                <a:chExt cx="1763319" cy="2043293"/>
              </a:xfrm>
            </p:grpSpPr>
            <p:grpSp>
              <p:nvGrpSpPr>
                <p:cNvPr id="108" name="Group 107"/>
                <p:cNvGrpSpPr/>
                <p:nvPr/>
              </p:nvGrpSpPr>
              <p:grpSpPr>
                <a:xfrm>
                  <a:off x="6592255" y="2399557"/>
                  <a:ext cx="259799" cy="1361956"/>
                  <a:chOff x="6592255" y="2399557"/>
                  <a:chExt cx="259799" cy="1361956"/>
                </a:xfrm>
                <a:solidFill>
                  <a:schemeClr val="accent4"/>
                </a:solidFill>
              </p:grpSpPr>
              <p:sp>
                <p:nvSpPr>
                  <p:cNvPr id="110" name="Oval 109"/>
                  <p:cNvSpPr/>
                  <p:nvPr/>
                </p:nvSpPr>
                <p:spPr>
                  <a:xfrm>
                    <a:off x="6595072" y="239955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1" name="Oval 110"/>
                  <p:cNvSpPr/>
                  <p:nvPr/>
                </p:nvSpPr>
                <p:spPr>
                  <a:xfrm>
                    <a:off x="6780054" y="254067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2" name="Oval 111"/>
                  <p:cNvSpPr/>
                  <p:nvPr/>
                </p:nvSpPr>
                <p:spPr>
                  <a:xfrm>
                    <a:off x="6592255" y="368951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109" name="Freeform 5"/>
                <p:cNvSpPr>
                  <a:spLocks noChangeAspect="1"/>
                </p:cNvSpPr>
                <p:nvPr/>
              </p:nvSpPr>
              <p:spPr bwMode="auto">
                <a:xfrm>
                  <a:off x="5793441" y="2127444"/>
                  <a:ext cx="1763319" cy="20432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grpSp>
      </p:grpSp>
      <p:sp>
        <p:nvSpPr>
          <p:cNvPr id="56" name="Chevron 55">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8" name="Chevron 57">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5" name="Rectangle 54"/>
          <p:cNvSpPr/>
          <p:nvPr/>
        </p:nvSpPr>
        <p:spPr>
          <a:xfrm>
            <a:off x="6109506" y="499309"/>
            <a:ext cx="2566770" cy="349433"/>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rtl="0"/>
            <a:r>
              <a:rPr lang="es" b="0" i="0" u="none">
                <a:solidFill>
                  <a:schemeClr val="bg1"/>
                </a:solidFill>
                <a:latin typeface="+mj-lt"/>
              </a:rPr>
              <a:t>Datos interesantes</a:t>
            </a:r>
            <a:endParaRPr lang="es" dirty="0">
              <a:solidFill>
                <a:schemeClr val="bg1"/>
              </a:solidFill>
              <a:latin typeface="+mj-lt"/>
            </a:endParaRPr>
          </a:p>
        </p:txBody>
      </p:sp>
      <p:sp>
        <p:nvSpPr>
          <p:cNvPr id="65" name="TextBox 64"/>
          <p:cNvSpPr txBox="1"/>
          <p:nvPr/>
        </p:nvSpPr>
        <p:spPr>
          <a:xfrm rot="21312069">
            <a:off x="2032325" y="1823541"/>
            <a:ext cx="1335120" cy="535531"/>
          </a:xfrm>
          <a:prstGeom prst="rect">
            <a:avLst/>
          </a:prstGeom>
          <a:noFill/>
        </p:spPr>
        <p:txBody>
          <a:bodyPr wrap="square" rtlCol="0">
            <a:spAutoFit/>
          </a:bodyPr>
          <a:lstStyle/>
          <a:p>
            <a:pPr algn="l" rtl="0">
              <a:lnSpc>
                <a:spcPct val="80000"/>
              </a:lnSpc>
            </a:pPr>
            <a:r>
              <a:rPr lang="es" b="0" i="0" u="none" cap="all">
                <a:solidFill>
                  <a:schemeClr val="bg2"/>
                </a:solidFill>
                <a:latin typeface="+mj-lt"/>
              </a:rPr>
              <a:t>«Corea del Sur</a:t>
            </a:r>
            <a:endParaRPr lang="es" sz="1050" dirty="0">
              <a:solidFill>
                <a:schemeClr val="bg2"/>
              </a:solidFill>
            </a:endParaRPr>
          </a:p>
        </p:txBody>
      </p:sp>
      <p:sp>
        <p:nvSpPr>
          <p:cNvPr id="66" name="TextBox 65"/>
          <p:cNvSpPr txBox="1"/>
          <p:nvPr/>
        </p:nvSpPr>
        <p:spPr>
          <a:xfrm>
            <a:off x="2032812" y="2302213"/>
            <a:ext cx="1375242" cy="1061829"/>
          </a:xfrm>
          <a:prstGeom prst="rect">
            <a:avLst/>
          </a:prstGeom>
          <a:noFill/>
        </p:spPr>
        <p:txBody>
          <a:bodyPr wrap="square" rtlCol="0">
            <a:spAutoFit/>
          </a:bodyPr>
          <a:lstStyle/>
          <a:p>
            <a:pPr algn="l" rtl="0"/>
            <a:r>
              <a:rPr lang="es" sz="900" b="0" i="0" u="none">
                <a:solidFill>
                  <a:schemeClr val="bg2"/>
                </a:solidFill>
              </a:rPr>
              <a:t>es el único país asiático que ha creado un impacto tangible en la Copa Mundial con su ascenso a semifinales en 2002».</a:t>
            </a:r>
            <a:endParaRPr lang="es" sz="900" dirty="0">
              <a:solidFill>
                <a:schemeClr val="bg2"/>
              </a:solidFill>
            </a:endParaRPr>
          </a:p>
        </p:txBody>
      </p:sp>
      <p:sp>
        <p:nvSpPr>
          <p:cNvPr id="67" name="TextBox 66"/>
          <p:cNvSpPr txBox="1"/>
          <p:nvPr/>
        </p:nvSpPr>
        <p:spPr>
          <a:xfrm>
            <a:off x="6433850" y="1192074"/>
            <a:ext cx="2362286" cy="769441"/>
          </a:xfrm>
          <a:prstGeom prst="rect">
            <a:avLst/>
          </a:prstGeom>
          <a:noFill/>
        </p:spPr>
        <p:txBody>
          <a:bodyPr wrap="square" rtlCol="0">
            <a:spAutoFit/>
          </a:bodyPr>
          <a:lstStyle/>
          <a:p>
            <a:pPr lvl="0" algn="l" rtl="0"/>
            <a:r>
              <a:rPr lang="es" sz="1000" b="0" i="0" u="none">
                <a:solidFill>
                  <a:srgbClr val="FFFFFF"/>
                </a:solidFill>
              </a:rPr>
              <a:t>«</a:t>
            </a:r>
            <a:r>
              <a:rPr lang="es" sz="1400" b="0" i="0" u="none">
                <a:solidFill>
                  <a:srgbClr val="FFFFFF"/>
                </a:solidFill>
                <a:latin typeface="+mj-lt"/>
              </a:rPr>
              <a:t>COREA DEL SUR </a:t>
            </a:r>
            <a:r>
              <a:rPr lang="es" sz="1000" b="0" i="0" u="none">
                <a:solidFill>
                  <a:srgbClr val="FFFFFF"/>
                </a:solidFill>
              </a:rPr>
              <a:t>es uno de los equipos asiáticos de mayor éxito, ya que ha participado en nueve Copas Mundiales».</a:t>
            </a:r>
            <a:endParaRPr lang="es" sz="1000" dirty="0">
              <a:solidFill>
                <a:srgbClr val="FFFFFF"/>
              </a:solidFill>
            </a:endParaRPr>
          </a:p>
        </p:txBody>
      </p:sp>
      <p:sp>
        <p:nvSpPr>
          <p:cNvPr id="71" name="TextBox 70"/>
          <p:cNvSpPr txBox="1"/>
          <p:nvPr/>
        </p:nvSpPr>
        <p:spPr>
          <a:xfrm>
            <a:off x="6451282" y="2154222"/>
            <a:ext cx="2344854" cy="630942"/>
          </a:xfrm>
          <a:prstGeom prst="rect">
            <a:avLst/>
          </a:prstGeom>
          <a:noFill/>
        </p:spPr>
        <p:txBody>
          <a:bodyPr wrap="square" rtlCol="0">
            <a:spAutoFit/>
          </a:bodyPr>
          <a:lstStyle/>
          <a:p>
            <a:pPr lvl="0" algn="l" rtl="0"/>
            <a:r>
              <a:rPr lang="es" sz="1200" b="0" i="0" u="none" cap="all">
                <a:solidFill>
                  <a:schemeClr val="bg2"/>
                </a:solidFill>
                <a:latin typeface="+mj-lt"/>
              </a:rPr>
              <a:t>«</a:t>
            </a:r>
            <a:r>
              <a:rPr lang="es" sz="900" b="0" i="0" u="none">
                <a:solidFill>
                  <a:srgbClr val="FFFFFF"/>
                </a:solidFill>
              </a:rPr>
              <a:t>Durante las rondas de clasificación, Shinji Okazaki, de JAPÓN, era el principal goleador con 8 goles».</a:t>
            </a:r>
            <a:endParaRPr lang="es" sz="900" dirty="0">
              <a:solidFill>
                <a:schemeClr val="bg2"/>
              </a:solidFill>
            </a:endParaRPr>
          </a:p>
        </p:txBody>
      </p:sp>
      <p:sp>
        <p:nvSpPr>
          <p:cNvPr id="84" name="TextBox 83"/>
          <p:cNvSpPr txBox="1"/>
          <p:nvPr/>
        </p:nvSpPr>
        <p:spPr>
          <a:xfrm>
            <a:off x="6433850" y="3023492"/>
            <a:ext cx="2362286" cy="984885"/>
          </a:xfrm>
          <a:prstGeom prst="rect">
            <a:avLst/>
          </a:prstGeom>
          <a:noFill/>
        </p:spPr>
        <p:txBody>
          <a:bodyPr wrap="square" rtlCol="0">
            <a:spAutoFit/>
          </a:bodyPr>
          <a:lstStyle/>
          <a:p>
            <a:pPr lvl="0" algn="l" rtl="0"/>
            <a:r>
              <a:rPr lang="es" sz="1400" b="0" i="0" u="none" cap="all">
                <a:solidFill>
                  <a:srgbClr val="FFFFFF"/>
                </a:solidFill>
                <a:latin typeface="Impact"/>
              </a:rPr>
              <a:t>«</a:t>
            </a:r>
            <a:r>
              <a:rPr lang="es" sz="1000" b="0" i="0" u="none">
                <a:solidFill>
                  <a:srgbClr val="FFFFFF"/>
                </a:solidFill>
              </a:rPr>
              <a:t>Esta será la cuarta Copa Mundial de </a:t>
            </a:r>
            <a:r>
              <a:rPr lang="es" sz="1400" b="0" i="0" u="none">
                <a:solidFill>
                  <a:srgbClr val="FFFFFF"/>
                </a:solidFill>
                <a:latin typeface="+mj-lt"/>
              </a:rPr>
              <a:t>Australia, </a:t>
            </a:r>
            <a:r>
              <a:rPr lang="es" sz="1000" b="0" i="0" u="none">
                <a:solidFill>
                  <a:srgbClr val="FFFFFF"/>
                </a:solidFill>
              </a:rPr>
              <a:t>que hizo un extraordinario regreso en 2006, tras un parón de casi 40 años desde su primera aparición en 1974».</a:t>
            </a:r>
            <a:endParaRPr lang="es" sz="1000" dirty="0">
              <a:solidFill>
                <a:srgbClr val="FFFFFF"/>
              </a:solidFill>
            </a:endParaRPr>
          </a:p>
        </p:txBody>
      </p:sp>
      <p:sp>
        <p:nvSpPr>
          <p:cNvPr id="85" name="TextBox 84"/>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grpSp>
        <p:nvGrpSpPr>
          <p:cNvPr id="86" name="Group 85"/>
          <p:cNvGrpSpPr/>
          <p:nvPr/>
        </p:nvGrpSpPr>
        <p:grpSpPr>
          <a:xfrm>
            <a:off x="869635" y="4734632"/>
            <a:ext cx="8274365" cy="424215"/>
            <a:chOff x="869635" y="4734632"/>
            <a:chExt cx="8274365" cy="424215"/>
          </a:xfrm>
        </p:grpSpPr>
        <p:grpSp>
          <p:nvGrpSpPr>
            <p:cNvPr id="87" name="Group 86"/>
            <p:cNvGrpSpPr/>
            <p:nvPr/>
          </p:nvGrpSpPr>
          <p:grpSpPr>
            <a:xfrm>
              <a:off x="1637994" y="4734632"/>
              <a:ext cx="7506006" cy="417693"/>
              <a:chOff x="1637994" y="4734632"/>
              <a:chExt cx="7506006" cy="417693"/>
            </a:xfrm>
          </p:grpSpPr>
          <p:grpSp>
            <p:nvGrpSpPr>
              <p:cNvPr id="89" name="Group 88"/>
              <p:cNvGrpSpPr/>
              <p:nvPr/>
            </p:nvGrpSpPr>
            <p:grpSpPr>
              <a:xfrm>
                <a:off x="1637994" y="4835525"/>
                <a:ext cx="7506006" cy="316800"/>
                <a:chOff x="1914453" y="4835525"/>
                <a:chExt cx="8255647" cy="316800"/>
              </a:xfrm>
            </p:grpSpPr>
            <p:sp>
              <p:nvSpPr>
                <p:cNvPr id="91" name="Rectangle 90">
                  <a:hlinkClick r:id="rId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2" name="Rectangle 91">
                  <a:hlinkClick r:id="rId1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3" name="Rectangle 92">
                  <a:hlinkClick r:id="rId1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4" name="Rectangle 93">
                  <a:hlinkClick r:id="rId1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5" name="Rectangle 94">
                  <a:hlinkClick r:id="rId1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6" name="Rectangle 95">
                  <a:hlinkClick r:id="rId14"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7" name="Rectangle 96">
                  <a:hlinkClick r:id="rId1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8" name="Rectangle 97">
                  <a:hlinkClick r:id="rId1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90" name="Isosceles Triangle 89"/>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8" name="Rectangle 87">
              <a:hlinkClick r:id="rId1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Tree>
    <p:custDataLst>
      <p:tags r:id="rId2"/>
    </p:custDataLst>
    <p:extLst>
      <p:ext uri="{BB962C8B-B14F-4D97-AF65-F5344CB8AC3E}">
        <p14:creationId xmlns:p14="http://schemas.microsoft.com/office/powerpoint/2010/main" val="4070000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 name="Title 1"/>
          <p:cNvSpPr>
            <a:spLocks noGrp="1"/>
          </p:cNvSpPr>
          <p:nvPr>
            <p:ph type="title"/>
          </p:nvPr>
        </p:nvSpPr>
        <p:spPr>
          <a:xfrm>
            <a:off x="105520" y="75354"/>
            <a:ext cx="8229600" cy="376826"/>
          </a:xfrm>
        </p:spPr>
        <p:txBody>
          <a:bodyPr/>
          <a:lstStyle/>
          <a:p>
            <a:pPr algn="l" rtl="0"/>
            <a:r>
              <a:rPr lang="es" b="0" i="0" u="none" dirty="0" smtClean="0">
                <a:solidFill>
                  <a:schemeClr val="accent4"/>
                </a:solidFill>
              </a:rPr>
              <a:t>¿quién</a:t>
            </a:r>
            <a:r>
              <a:rPr lang="es" b="0" i="0" u="none" dirty="0" smtClean="0"/>
              <a:t> </a:t>
            </a:r>
            <a:r>
              <a:rPr lang="es" b="0" i="0" u="none" dirty="0"/>
              <a:t>SEGUIRÁ LA COPA MUNDIAL? </a:t>
            </a:r>
            <a:r>
              <a:rPr lang="es" b="0" i="0" u="none" dirty="0">
                <a:solidFill>
                  <a:schemeClr val="accent4"/>
                </a:solidFill>
              </a:rPr>
              <a:t>APAC</a:t>
            </a:r>
            <a:endParaRPr lang="es" dirty="0">
              <a:solidFill>
                <a:schemeClr val="accent4"/>
              </a:solidFill>
            </a:endParaRPr>
          </a:p>
        </p:txBody>
      </p:sp>
      <p:sp>
        <p:nvSpPr>
          <p:cNvPr id="269" name="Rectangle 268"/>
          <p:cNvSpPr/>
          <p:nvPr/>
        </p:nvSpPr>
        <p:spPr>
          <a:xfrm rot="2700000">
            <a:off x="2861865" y="1298177"/>
            <a:ext cx="165650" cy="165649"/>
          </a:xfrm>
          <a:prstGeom prst="rect">
            <a:avLst/>
          </a:prstGeom>
          <a:solidFill>
            <a:srgbClr val="6CBCE6"/>
          </a:solidFill>
        </p:spPr>
        <p:txBody>
          <a:bodyPr wrap="none" lIns="18000" rIns="18000" rtlCol="0" anchor="ctr">
            <a:spAutoFit/>
          </a:bodyPr>
          <a:lstStyle/>
          <a:p>
            <a:pPr marL="0" algn="ctr" rtl="0"/>
            <a:endParaRPr lang="es" sz="900" b="1" kern="0" cap="all" dirty="0">
              <a:solidFill>
                <a:schemeClr val="bg1"/>
              </a:solidFill>
            </a:endParaRPr>
          </a:p>
        </p:txBody>
      </p:sp>
      <p:grpSp>
        <p:nvGrpSpPr>
          <p:cNvPr id="278" name="Group 277"/>
          <p:cNvGrpSpPr/>
          <p:nvPr/>
        </p:nvGrpSpPr>
        <p:grpSpPr>
          <a:xfrm>
            <a:off x="206587" y="456018"/>
            <a:ext cx="7490136" cy="1735666"/>
            <a:chOff x="160867" y="541867"/>
            <a:chExt cx="7490136" cy="1735666"/>
          </a:xfrm>
        </p:grpSpPr>
        <p:sp>
          <p:nvSpPr>
            <p:cNvPr id="286" name="Rectangle 285"/>
            <p:cNvSpPr/>
            <p:nvPr/>
          </p:nvSpPr>
          <p:spPr>
            <a:xfrm>
              <a:off x="160867" y="541867"/>
              <a:ext cx="2861733" cy="1735666"/>
            </a:xfrm>
            <a:prstGeom prst="rect">
              <a:avLst/>
            </a:prstGeom>
            <a:solidFill>
              <a:srgbClr val="6CBCE6"/>
            </a:solidFill>
          </p:spPr>
          <p:txBody>
            <a:bodyPr wrap="square" lIns="18000" rIns="18000" rtlCol="0" anchor="ctr">
              <a:spAutoFit/>
            </a:bodyPr>
            <a:lstStyle/>
            <a:p>
              <a:pPr marL="0" algn="ctr" rtl="0"/>
              <a:endParaRPr lang="es" sz="900" b="1" kern="0" cap="all" dirty="0">
                <a:solidFill>
                  <a:schemeClr val="bg1"/>
                </a:solidFill>
              </a:endParaRPr>
            </a:p>
          </p:txBody>
        </p:sp>
        <p:sp>
          <p:nvSpPr>
            <p:cNvPr id="287" name="Rectangle 286"/>
            <p:cNvSpPr/>
            <p:nvPr/>
          </p:nvSpPr>
          <p:spPr>
            <a:xfrm>
              <a:off x="2951820" y="541867"/>
              <a:ext cx="2340260" cy="1735666"/>
            </a:xfrm>
            <a:prstGeom prst="rect">
              <a:avLst/>
            </a:prstGeom>
            <a:solidFill>
              <a:srgbClr val="4197FC"/>
            </a:solidFill>
          </p:spPr>
          <p:txBody>
            <a:bodyPr wrap="square" lIns="18000" rIns="18000" rtlCol="0" anchor="ctr">
              <a:spAutoFit/>
            </a:bodyPr>
            <a:lstStyle/>
            <a:p>
              <a:pPr marL="0" algn="ctr" rtl="0"/>
              <a:endParaRPr lang="es" sz="900" b="1" kern="0" cap="all" dirty="0">
                <a:solidFill>
                  <a:schemeClr val="bg1"/>
                </a:solidFill>
              </a:endParaRPr>
            </a:p>
          </p:txBody>
        </p:sp>
        <p:sp>
          <p:nvSpPr>
            <p:cNvPr id="288" name="Rectangle 287"/>
            <p:cNvSpPr/>
            <p:nvPr/>
          </p:nvSpPr>
          <p:spPr>
            <a:xfrm>
              <a:off x="5292080" y="541867"/>
              <a:ext cx="2358923" cy="1735666"/>
            </a:xfrm>
            <a:prstGeom prst="rect">
              <a:avLst/>
            </a:prstGeom>
            <a:solidFill>
              <a:srgbClr val="6CBCE6"/>
            </a:solidFill>
          </p:spPr>
          <p:txBody>
            <a:bodyPr wrap="square" lIns="18000" rIns="18000" rtlCol="0" anchor="ctr">
              <a:spAutoFit/>
            </a:bodyPr>
            <a:lstStyle/>
            <a:p>
              <a:pPr marL="0" algn="ctr" rtl="0"/>
              <a:endParaRPr lang="es" sz="900" b="1" kern="0" cap="all" dirty="0">
                <a:solidFill>
                  <a:schemeClr val="bg1"/>
                </a:solidFill>
              </a:endParaRPr>
            </a:p>
          </p:txBody>
        </p:sp>
        <p:sp>
          <p:nvSpPr>
            <p:cNvPr id="292" name="Rectangle 291"/>
            <p:cNvSpPr/>
            <p:nvPr/>
          </p:nvSpPr>
          <p:spPr>
            <a:xfrm rot="2700000">
              <a:off x="5193751" y="1326876"/>
              <a:ext cx="165650" cy="165649"/>
            </a:xfrm>
            <a:prstGeom prst="rect">
              <a:avLst/>
            </a:prstGeom>
            <a:solidFill>
              <a:srgbClr val="4197FC"/>
            </a:solidFill>
          </p:spPr>
          <p:txBody>
            <a:bodyPr wrap="none" lIns="18000" rIns="18000" rtlCol="0" anchor="ctr">
              <a:spAutoFit/>
            </a:bodyPr>
            <a:lstStyle/>
            <a:p>
              <a:pPr marL="0" algn="ctr" rtl="0"/>
              <a:endParaRPr lang="es" sz="900" b="1" kern="0" cap="all" dirty="0">
                <a:solidFill>
                  <a:schemeClr val="bg1"/>
                </a:solidFill>
              </a:endParaRPr>
            </a:p>
          </p:txBody>
        </p:sp>
        <p:sp>
          <p:nvSpPr>
            <p:cNvPr id="293" name="Rectangle 292"/>
            <p:cNvSpPr/>
            <p:nvPr/>
          </p:nvSpPr>
          <p:spPr>
            <a:xfrm rot="2700000">
              <a:off x="2861865" y="1326876"/>
              <a:ext cx="165650" cy="165649"/>
            </a:xfrm>
            <a:prstGeom prst="rect">
              <a:avLst/>
            </a:prstGeom>
            <a:solidFill>
              <a:srgbClr val="6CBCE6"/>
            </a:solidFill>
          </p:spPr>
          <p:txBody>
            <a:bodyPr wrap="none" lIns="18000" rIns="18000" rtlCol="0" anchor="ctr">
              <a:spAutoFit/>
            </a:bodyPr>
            <a:lstStyle/>
            <a:p>
              <a:pPr marL="0" algn="ctr" rtl="0"/>
              <a:endParaRPr lang="es" sz="900" b="1" kern="0" cap="all" dirty="0">
                <a:solidFill>
                  <a:schemeClr val="bg1"/>
                </a:solidFill>
              </a:endParaRPr>
            </a:p>
          </p:txBody>
        </p:sp>
      </p:grpSp>
      <p:sp>
        <p:nvSpPr>
          <p:cNvPr id="294" name="TextBox 293"/>
          <p:cNvSpPr txBox="1"/>
          <p:nvPr/>
        </p:nvSpPr>
        <p:spPr>
          <a:xfrm>
            <a:off x="168741" y="457703"/>
            <a:ext cx="2210862" cy="215444"/>
          </a:xfrm>
          <a:prstGeom prst="rect">
            <a:avLst/>
          </a:prstGeom>
          <a:noFill/>
        </p:spPr>
        <p:txBody>
          <a:bodyPr wrap="none" rtlCol="0">
            <a:spAutoFit/>
          </a:bodyPr>
          <a:lstStyle/>
          <a:p>
            <a:pPr algn="l" rtl="0"/>
            <a:r>
              <a:rPr lang="es" sz="800" b="0" i="0" u="none">
                <a:latin typeface="Impact"/>
                <a:cs typeface="Impact"/>
              </a:rPr>
              <a:t>MOTIVACIONES PRINCIPALES PARA SEGUIR LA COPA MUNDIAL</a:t>
            </a:r>
            <a:endParaRPr lang="es" sz="800" dirty="0">
              <a:latin typeface="Impact"/>
              <a:cs typeface="Impact"/>
            </a:endParaRPr>
          </a:p>
        </p:txBody>
      </p:sp>
      <p:sp>
        <p:nvSpPr>
          <p:cNvPr id="295" name="Rounded Rectangle 294"/>
          <p:cNvSpPr/>
          <p:nvPr/>
        </p:nvSpPr>
        <p:spPr>
          <a:xfrm>
            <a:off x="206587" y="2185176"/>
            <a:ext cx="2840539" cy="2298553"/>
          </a:xfrm>
          <a:prstGeom prst="roundRect">
            <a:avLst>
              <a:gd name="adj" fmla="val 0"/>
            </a:avLst>
          </a:prstGeom>
          <a:solidFill>
            <a:srgbClr val="3BB54A"/>
          </a:solidFill>
          <a:ln>
            <a:noFill/>
          </a:ln>
        </p:spPr>
        <p:txBody>
          <a:bodyPr wrap="square" lIns="18000" rIns="18000" rtlCol="0" anchor="ctr">
            <a:spAutoFit/>
          </a:bodyPr>
          <a:lstStyle/>
          <a:p>
            <a:pPr marL="0" algn="ctr" rtl="0"/>
            <a:endParaRPr lang="es" sz="900" b="1" kern="0" cap="all" dirty="0">
              <a:solidFill>
                <a:schemeClr val="bg1"/>
              </a:solidFill>
            </a:endParaRPr>
          </a:p>
        </p:txBody>
      </p:sp>
      <p:sp>
        <p:nvSpPr>
          <p:cNvPr id="296" name="Rounded Rectangle 295"/>
          <p:cNvSpPr/>
          <p:nvPr/>
        </p:nvSpPr>
        <p:spPr>
          <a:xfrm>
            <a:off x="3010033" y="2185176"/>
            <a:ext cx="4690328" cy="2298553"/>
          </a:xfrm>
          <a:prstGeom prst="roundRect">
            <a:avLst>
              <a:gd name="adj" fmla="val 0"/>
            </a:avLst>
          </a:prstGeom>
          <a:solidFill>
            <a:srgbClr val="8CC628"/>
          </a:solidFill>
          <a:ln>
            <a:noFill/>
          </a:ln>
        </p:spPr>
        <p:txBody>
          <a:bodyPr wrap="square" lIns="18000" rIns="18000" rtlCol="0" anchor="ctr">
            <a:spAutoFit/>
          </a:bodyPr>
          <a:lstStyle/>
          <a:p>
            <a:pPr marL="0" algn="ctr" rtl="0"/>
            <a:endParaRPr lang="es" sz="900" b="1" kern="0" cap="all" dirty="0">
              <a:solidFill>
                <a:schemeClr val="bg1"/>
              </a:solidFill>
            </a:endParaRPr>
          </a:p>
        </p:txBody>
      </p:sp>
      <p:sp>
        <p:nvSpPr>
          <p:cNvPr id="297" name="Freeform 296"/>
          <p:cNvSpPr/>
          <p:nvPr/>
        </p:nvSpPr>
        <p:spPr>
          <a:xfrm>
            <a:off x="7582215" y="2854551"/>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s"/>
          </a:p>
        </p:txBody>
      </p:sp>
      <p:cxnSp>
        <p:nvCxnSpPr>
          <p:cNvPr id="302" name="Straight Connector 301"/>
          <p:cNvCxnSpPr/>
          <p:nvPr/>
        </p:nvCxnSpPr>
        <p:spPr>
          <a:xfrm>
            <a:off x="5839353" y="2248025"/>
            <a:ext cx="0" cy="2181677"/>
          </a:xfrm>
          <a:prstGeom prst="line">
            <a:avLst/>
          </a:prstGeom>
          <a:ln w="3175" cmpd="sng">
            <a:solidFill>
              <a:schemeClr val="accent1">
                <a:lumMod val="60000"/>
                <a:lumOff val="40000"/>
              </a:schemeClr>
            </a:solidFill>
          </a:ln>
          <a:effectLst/>
        </p:spPr>
        <p:style>
          <a:lnRef idx="2">
            <a:schemeClr val="accent1"/>
          </a:lnRef>
          <a:fillRef idx="0">
            <a:schemeClr val="accent1"/>
          </a:fillRef>
          <a:effectRef idx="1">
            <a:schemeClr val="accent1"/>
          </a:effectRef>
          <a:fontRef idx="minor">
            <a:schemeClr val="tx1"/>
          </a:fontRef>
        </p:style>
      </p:cxnSp>
      <p:sp>
        <p:nvSpPr>
          <p:cNvPr id="303" name="Rectangle 302"/>
          <p:cNvSpPr/>
          <p:nvPr/>
        </p:nvSpPr>
        <p:spPr>
          <a:xfrm rot="2700000">
            <a:off x="2915589" y="3251628"/>
            <a:ext cx="165650" cy="165649"/>
          </a:xfrm>
          <a:prstGeom prst="rect">
            <a:avLst/>
          </a:prstGeom>
          <a:solidFill>
            <a:srgbClr val="3BB54A"/>
          </a:solidFill>
        </p:spPr>
        <p:txBody>
          <a:bodyPr wrap="none" lIns="18000" rIns="18000" rtlCol="0" anchor="ctr">
            <a:spAutoFit/>
          </a:bodyPr>
          <a:lstStyle/>
          <a:p>
            <a:pPr marL="0" algn="ctr" rtl="0"/>
            <a:endParaRPr lang="es" sz="900" b="1" kern="0" cap="all" dirty="0">
              <a:solidFill>
                <a:schemeClr val="bg1"/>
              </a:solidFill>
            </a:endParaRPr>
          </a:p>
        </p:txBody>
      </p:sp>
      <p:sp>
        <p:nvSpPr>
          <p:cNvPr id="304" name="TextBox 303"/>
          <p:cNvSpPr txBox="1"/>
          <p:nvPr/>
        </p:nvSpPr>
        <p:spPr>
          <a:xfrm>
            <a:off x="177801" y="2169177"/>
            <a:ext cx="2421158" cy="215444"/>
          </a:xfrm>
          <a:prstGeom prst="rect">
            <a:avLst/>
          </a:prstGeom>
          <a:noFill/>
        </p:spPr>
        <p:txBody>
          <a:bodyPr wrap="square" rtlCol="0">
            <a:spAutoFit/>
          </a:bodyPr>
          <a:lstStyle/>
          <a:p>
            <a:pPr algn="l" rtl="0"/>
            <a:r>
              <a:rPr lang="es" sz="800" b="0" i="0" u="none">
                <a:latin typeface="Impact"/>
                <a:cs typeface="Impact"/>
              </a:rPr>
              <a:t>EDAD DE LOS INTERESADOS EN EL FÚTBOL</a:t>
            </a:r>
            <a:endParaRPr lang="es" sz="800" dirty="0">
              <a:latin typeface="Impact"/>
              <a:cs typeface="Impact"/>
            </a:endParaRPr>
          </a:p>
        </p:txBody>
      </p:sp>
      <p:sp>
        <p:nvSpPr>
          <p:cNvPr id="305" name="Freeform 304"/>
          <p:cNvSpPr/>
          <p:nvPr/>
        </p:nvSpPr>
        <p:spPr>
          <a:xfrm>
            <a:off x="7525065" y="2952971"/>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s"/>
          </a:p>
        </p:txBody>
      </p:sp>
      <p:sp>
        <p:nvSpPr>
          <p:cNvPr id="306" name="Snip Single Corner Rectangle 305"/>
          <p:cNvSpPr/>
          <p:nvPr/>
        </p:nvSpPr>
        <p:spPr>
          <a:xfrm rot="10800000">
            <a:off x="7641043" y="0"/>
            <a:ext cx="1412111" cy="4680000"/>
          </a:xfrm>
          <a:prstGeom prst="snip1Rect">
            <a:avLst>
              <a:gd name="adj" fmla="val 9472"/>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s"/>
          </a:p>
        </p:txBody>
      </p:sp>
      <p:sp>
        <p:nvSpPr>
          <p:cNvPr id="307" name="Rectangle 306"/>
          <p:cNvSpPr/>
          <p:nvPr/>
        </p:nvSpPr>
        <p:spPr>
          <a:xfrm>
            <a:off x="7524162" y="2565522"/>
            <a:ext cx="1619838" cy="459991"/>
          </a:xfrm>
          <a:prstGeom prst="rect">
            <a:avLst/>
          </a:pr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s" sz="1000" dirty="0">
              <a:solidFill>
                <a:schemeClr val="bg1"/>
              </a:solidFill>
              <a:latin typeface="+mj-lt"/>
            </a:endParaRPr>
          </a:p>
        </p:txBody>
      </p:sp>
      <p:graphicFrame>
        <p:nvGraphicFramePr>
          <p:cNvPr id="308" name="Chart 307"/>
          <p:cNvGraphicFramePr/>
          <p:nvPr>
            <p:extLst>
              <p:ext uri="{D42A27DB-BD31-4B8C-83A1-F6EECF244321}">
                <p14:modId xmlns:p14="http://schemas.microsoft.com/office/powerpoint/2010/main" val="2816870137"/>
              </p:ext>
            </p:extLst>
          </p:nvPr>
        </p:nvGraphicFramePr>
        <p:xfrm>
          <a:off x="162954" y="573196"/>
          <a:ext cx="3681163" cy="1694824"/>
        </p:xfrm>
        <a:graphic>
          <a:graphicData uri="http://schemas.openxmlformats.org/drawingml/2006/chart">
            <c:chart xmlns:c="http://schemas.openxmlformats.org/drawingml/2006/chart" xmlns:r="http://schemas.openxmlformats.org/officeDocument/2006/relationships" r:id="rId2"/>
          </a:graphicData>
        </a:graphic>
      </p:graphicFrame>
      <p:sp>
        <p:nvSpPr>
          <p:cNvPr id="309" name="TextBox 98"/>
          <p:cNvSpPr txBox="1"/>
          <p:nvPr/>
        </p:nvSpPr>
        <p:spPr>
          <a:xfrm>
            <a:off x="218222" y="725547"/>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solidFill>
                  <a:schemeClr val="bg1"/>
                </a:solidFill>
              </a:rPr>
              <a:t>Apoyo a mi selección</a:t>
            </a:r>
          </a:p>
        </p:txBody>
      </p:sp>
      <p:sp>
        <p:nvSpPr>
          <p:cNvPr id="310" name="TextBox 98"/>
          <p:cNvSpPr txBox="1"/>
          <p:nvPr/>
        </p:nvSpPr>
        <p:spPr>
          <a:xfrm>
            <a:off x="1094915" y="897094"/>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Apoyo a otra selección</a:t>
            </a:r>
          </a:p>
        </p:txBody>
      </p:sp>
      <p:sp>
        <p:nvSpPr>
          <p:cNvPr id="311" name="TextBox 98"/>
          <p:cNvSpPr txBox="1"/>
          <p:nvPr/>
        </p:nvSpPr>
        <p:spPr>
          <a:xfrm>
            <a:off x="1384199" y="1065455"/>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Apoyo a un futbolista concreto</a:t>
            </a:r>
          </a:p>
        </p:txBody>
      </p:sp>
      <p:sp>
        <p:nvSpPr>
          <p:cNvPr id="312" name="TextBox 98"/>
          <p:cNvSpPr txBox="1"/>
          <p:nvPr/>
        </p:nvSpPr>
        <p:spPr>
          <a:xfrm>
            <a:off x="237077" y="1246590"/>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Disfrutar de un evento internacional</a:t>
            </a:r>
          </a:p>
        </p:txBody>
      </p:sp>
      <p:sp>
        <p:nvSpPr>
          <p:cNvPr id="313" name="TextBox 98"/>
          <p:cNvSpPr txBox="1"/>
          <p:nvPr/>
        </p:nvSpPr>
        <p:spPr>
          <a:xfrm>
            <a:off x="237077" y="1408741"/>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solidFill>
                  <a:schemeClr val="bg1"/>
                </a:solidFill>
              </a:rPr>
              <a:t>Estar al día sobre un evento grandioso</a:t>
            </a:r>
          </a:p>
        </p:txBody>
      </p:sp>
      <p:sp>
        <p:nvSpPr>
          <p:cNvPr id="314" name="TextBox 98"/>
          <p:cNvSpPr txBox="1"/>
          <p:nvPr/>
        </p:nvSpPr>
        <p:spPr>
          <a:xfrm>
            <a:off x="237077" y="1583476"/>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solidFill>
                  <a:schemeClr val="bg1"/>
                </a:solidFill>
              </a:rPr>
              <a:t>Adoro el fútbol</a:t>
            </a:r>
            <a:endParaRPr lang="es" sz="600" dirty="0">
              <a:solidFill>
                <a:schemeClr val="bg1"/>
              </a:solidFill>
            </a:endParaRPr>
          </a:p>
        </p:txBody>
      </p:sp>
      <p:sp>
        <p:nvSpPr>
          <p:cNvPr id="315" name="TextBox 98"/>
          <p:cNvSpPr txBox="1"/>
          <p:nvPr/>
        </p:nvSpPr>
        <p:spPr>
          <a:xfrm>
            <a:off x="1056944" y="1758642"/>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Lo veré, pero no por voluntad propia</a:t>
            </a:r>
          </a:p>
        </p:txBody>
      </p:sp>
      <p:sp>
        <p:nvSpPr>
          <p:cNvPr id="326" name="TextBox 98"/>
          <p:cNvSpPr txBox="1"/>
          <p:nvPr/>
        </p:nvSpPr>
        <p:spPr>
          <a:xfrm>
            <a:off x="335720" y="1930921"/>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Otros</a:t>
            </a:r>
            <a:endParaRPr lang="es" sz="600" dirty="0"/>
          </a:p>
        </p:txBody>
      </p:sp>
      <p:graphicFrame>
        <p:nvGraphicFramePr>
          <p:cNvPr id="327" name="Chart 326"/>
          <p:cNvGraphicFramePr/>
          <p:nvPr>
            <p:extLst>
              <p:ext uri="{D42A27DB-BD31-4B8C-83A1-F6EECF244321}">
                <p14:modId xmlns:p14="http://schemas.microsoft.com/office/powerpoint/2010/main" val="1933698783"/>
              </p:ext>
            </p:extLst>
          </p:nvPr>
        </p:nvGraphicFramePr>
        <p:xfrm>
          <a:off x="365645" y="2024900"/>
          <a:ext cx="2045469" cy="1574366"/>
        </p:xfrm>
        <a:graphic>
          <a:graphicData uri="http://schemas.openxmlformats.org/drawingml/2006/chart">
            <c:chart xmlns:c="http://schemas.openxmlformats.org/drawingml/2006/chart" xmlns:r="http://schemas.openxmlformats.org/officeDocument/2006/relationships" r:id="rId3"/>
          </a:graphicData>
        </a:graphic>
      </p:graphicFrame>
      <p:sp>
        <p:nvSpPr>
          <p:cNvPr id="328" name="TextBox 327"/>
          <p:cNvSpPr txBox="1"/>
          <p:nvPr/>
        </p:nvSpPr>
        <p:spPr>
          <a:xfrm>
            <a:off x="182740" y="3253354"/>
            <a:ext cx="2326278" cy="215444"/>
          </a:xfrm>
          <a:prstGeom prst="rect">
            <a:avLst/>
          </a:prstGeom>
          <a:noFill/>
        </p:spPr>
        <p:txBody>
          <a:bodyPr wrap="none" rtlCol="0">
            <a:spAutoFit/>
          </a:bodyPr>
          <a:lstStyle/>
          <a:p>
            <a:pPr algn="l" rtl="0"/>
            <a:r>
              <a:rPr lang="es" sz="800" b="0" i="0" u="none">
                <a:latin typeface="Impact"/>
                <a:cs typeface="Impact"/>
              </a:rPr>
              <a:t>¿CON QUIÉN VERÁN LA COPA MUNDIAL?</a:t>
            </a:r>
            <a:endParaRPr lang="es" sz="800" dirty="0">
              <a:latin typeface="Impact"/>
              <a:cs typeface="Impact"/>
            </a:endParaRPr>
          </a:p>
        </p:txBody>
      </p:sp>
      <p:sp>
        <p:nvSpPr>
          <p:cNvPr id="329" name="Freeform 328"/>
          <p:cNvSpPr>
            <a:spLocks noChangeAspect="1"/>
          </p:cNvSpPr>
          <p:nvPr/>
        </p:nvSpPr>
        <p:spPr bwMode="auto">
          <a:xfrm>
            <a:off x="754349" y="3718799"/>
            <a:ext cx="977181" cy="752018"/>
          </a:xfrm>
          <a:custGeom>
            <a:avLst/>
            <a:gdLst/>
            <a:ahLst/>
            <a:cxnLst>
              <a:cxn ang="0">
                <a:pos x="304" y="322"/>
              </a:cxn>
              <a:cxn ang="0">
                <a:pos x="408" y="162"/>
              </a:cxn>
              <a:cxn ang="0">
                <a:pos x="440" y="3"/>
              </a:cxn>
              <a:cxn ang="0">
                <a:pos x="510" y="120"/>
              </a:cxn>
              <a:cxn ang="0">
                <a:pos x="642" y="265"/>
              </a:cxn>
              <a:cxn ang="0">
                <a:pos x="739" y="343"/>
              </a:cxn>
              <a:cxn ang="0">
                <a:pos x="782" y="179"/>
              </a:cxn>
              <a:cxn ang="0">
                <a:pos x="807" y="124"/>
              </a:cxn>
              <a:cxn ang="0">
                <a:pos x="877" y="29"/>
              </a:cxn>
              <a:cxn ang="0">
                <a:pos x="929" y="178"/>
              </a:cxn>
              <a:cxn ang="0">
                <a:pos x="1007" y="347"/>
              </a:cxn>
              <a:cxn ang="0">
                <a:pos x="1070" y="536"/>
              </a:cxn>
              <a:cxn ang="0">
                <a:pos x="1119" y="414"/>
              </a:cxn>
              <a:cxn ang="0">
                <a:pos x="1158" y="274"/>
              </a:cxn>
              <a:cxn ang="0">
                <a:pos x="1257" y="339"/>
              </a:cxn>
              <a:cxn ang="0">
                <a:pos x="1309" y="422"/>
              </a:cxn>
              <a:cxn ang="0">
                <a:pos x="1342" y="541"/>
              </a:cxn>
              <a:cxn ang="0">
                <a:pos x="1333" y="647"/>
              </a:cxn>
              <a:cxn ang="0">
                <a:pos x="1330" y="805"/>
              </a:cxn>
              <a:cxn ang="0">
                <a:pos x="1363" y="1045"/>
              </a:cxn>
              <a:cxn ang="0">
                <a:pos x="1284" y="928"/>
              </a:cxn>
              <a:cxn ang="0">
                <a:pos x="1212" y="880"/>
              </a:cxn>
              <a:cxn ang="0">
                <a:pos x="1127" y="1032"/>
              </a:cxn>
              <a:cxn ang="0">
                <a:pos x="1166" y="856"/>
              </a:cxn>
              <a:cxn ang="0">
                <a:pos x="1143" y="626"/>
              </a:cxn>
              <a:cxn ang="0">
                <a:pos x="1060" y="600"/>
              </a:cxn>
              <a:cxn ang="0">
                <a:pos x="1002" y="602"/>
              </a:cxn>
              <a:cxn ang="0">
                <a:pos x="941" y="992"/>
              </a:cxn>
              <a:cxn ang="0">
                <a:pos x="862" y="958"/>
              </a:cxn>
              <a:cxn ang="0">
                <a:pos x="882" y="690"/>
              </a:cxn>
              <a:cxn ang="0">
                <a:pos x="840" y="825"/>
              </a:cxn>
              <a:cxn ang="0">
                <a:pos x="742" y="1045"/>
              </a:cxn>
              <a:cxn ang="0">
                <a:pos x="733" y="748"/>
              </a:cxn>
              <a:cxn ang="0">
                <a:pos x="756" y="573"/>
              </a:cxn>
              <a:cxn ang="0">
                <a:pos x="781" y="398"/>
              </a:cxn>
              <a:cxn ang="0">
                <a:pos x="742" y="444"/>
              </a:cxn>
              <a:cxn ang="0">
                <a:pos x="743" y="564"/>
              </a:cxn>
              <a:cxn ang="0">
                <a:pos x="689" y="551"/>
              </a:cxn>
              <a:cxn ang="0">
                <a:pos x="644" y="487"/>
              </a:cxn>
              <a:cxn ang="0">
                <a:pos x="575" y="401"/>
              </a:cxn>
              <a:cxn ang="0">
                <a:pos x="576" y="746"/>
              </a:cxn>
              <a:cxn ang="0">
                <a:pos x="606" y="988"/>
              </a:cxn>
              <a:cxn ang="0">
                <a:pos x="513" y="1035"/>
              </a:cxn>
              <a:cxn ang="0">
                <a:pos x="488" y="784"/>
              </a:cxn>
              <a:cxn ang="0">
                <a:pos x="428" y="776"/>
              </a:cxn>
              <a:cxn ang="0">
                <a:pos x="385" y="1015"/>
              </a:cxn>
              <a:cxn ang="0">
                <a:pos x="323" y="885"/>
              </a:cxn>
              <a:cxn ang="0">
                <a:pos x="290" y="604"/>
              </a:cxn>
              <a:cxn ang="0">
                <a:pos x="197" y="622"/>
              </a:cxn>
              <a:cxn ang="0">
                <a:pos x="190" y="862"/>
              </a:cxn>
              <a:cxn ang="0">
                <a:pos x="193" y="1009"/>
              </a:cxn>
              <a:cxn ang="0">
                <a:pos x="116" y="899"/>
              </a:cxn>
              <a:cxn ang="0">
                <a:pos x="102" y="881"/>
              </a:cxn>
              <a:cxn ang="0">
                <a:pos x="82" y="1015"/>
              </a:cxn>
              <a:cxn ang="0">
                <a:pos x="14" y="899"/>
              </a:cxn>
              <a:cxn ang="0">
                <a:pos x="30" y="664"/>
              </a:cxn>
              <a:cxn ang="0">
                <a:pos x="3" y="552"/>
              </a:cxn>
              <a:cxn ang="0">
                <a:pos x="92" y="376"/>
              </a:cxn>
              <a:cxn ang="0">
                <a:pos x="153" y="247"/>
              </a:cxn>
              <a:cxn ang="0">
                <a:pos x="157" y="359"/>
              </a:cxn>
              <a:cxn ang="0">
                <a:pos x="253" y="484"/>
              </a:cxn>
            </a:cxnLst>
            <a:rect l="0" t="0" r="r" b="b"/>
            <a:pathLst>
              <a:path w="1363" h="1071">
                <a:moveTo>
                  <a:pt x="301" y="559"/>
                </a:moveTo>
                <a:cubicBezTo>
                  <a:pt x="301" y="517"/>
                  <a:pt x="301" y="517"/>
                  <a:pt x="301" y="517"/>
                </a:cubicBezTo>
                <a:cubicBezTo>
                  <a:pt x="301" y="517"/>
                  <a:pt x="286" y="506"/>
                  <a:pt x="285" y="501"/>
                </a:cubicBezTo>
                <a:cubicBezTo>
                  <a:pt x="285" y="496"/>
                  <a:pt x="282" y="478"/>
                  <a:pt x="285" y="474"/>
                </a:cubicBezTo>
                <a:cubicBezTo>
                  <a:pt x="289" y="470"/>
                  <a:pt x="292" y="468"/>
                  <a:pt x="292" y="463"/>
                </a:cubicBezTo>
                <a:cubicBezTo>
                  <a:pt x="292" y="459"/>
                  <a:pt x="292" y="401"/>
                  <a:pt x="292" y="401"/>
                </a:cubicBezTo>
                <a:cubicBezTo>
                  <a:pt x="292" y="401"/>
                  <a:pt x="303" y="327"/>
                  <a:pt x="304" y="322"/>
                </a:cubicBezTo>
                <a:cubicBezTo>
                  <a:pt x="304" y="316"/>
                  <a:pt x="303" y="311"/>
                  <a:pt x="304" y="307"/>
                </a:cubicBezTo>
                <a:cubicBezTo>
                  <a:pt x="305" y="303"/>
                  <a:pt x="310" y="248"/>
                  <a:pt x="311" y="245"/>
                </a:cubicBezTo>
                <a:cubicBezTo>
                  <a:pt x="311" y="242"/>
                  <a:pt x="320" y="219"/>
                  <a:pt x="323" y="214"/>
                </a:cubicBezTo>
                <a:cubicBezTo>
                  <a:pt x="326" y="210"/>
                  <a:pt x="351" y="195"/>
                  <a:pt x="353" y="195"/>
                </a:cubicBezTo>
                <a:cubicBezTo>
                  <a:pt x="355" y="195"/>
                  <a:pt x="364" y="187"/>
                  <a:pt x="370" y="185"/>
                </a:cubicBezTo>
                <a:cubicBezTo>
                  <a:pt x="376" y="184"/>
                  <a:pt x="389" y="177"/>
                  <a:pt x="389" y="177"/>
                </a:cubicBezTo>
                <a:cubicBezTo>
                  <a:pt x="389" y="177"/>
                  <a:pt x="405" y="166"/>
                  <a:pt x="408" y="162"/>
                </a:cubicBezTo>
                <a:cubicBezTo>
                  <a:pt x="411" y="158"/>
                  <a:pt x="417" y="150"/>
                  <a:pt x="417" y="150"/>
                </a:cubicBezTo>
                <a:cubicBezTo>
                  <a:pt x="433" y="150"/>
                  <a:pt x="433" y="150"/>
                  <a:pt x="433" y="150"/>
                </a:cubicBezTo>
                <a:cubicBezTo>
                  <a:pt x="433" y="150"/>
                  <a:pt x="435" y="128"/>
                  <a:pt x="429" y="123"/>
                </a:cubicBezTo>
                <a:cubicBezTo>
                  <a:pt x="423" y="117"/>
                  <a:pt x="415" y="97"/>
                  <a:pt x="413" y="92"/>
                </a:cubicBezTo>
                <a:cubicBezTo>
                  <a:pt x="411" y="86"/>
                  <a:pt x="407" y="59"/>
                  <a:pt x="407" y="53"/>
                </a:cubicBezTo>
                <a:cubicBezTo>
                  <a:pt x="407" y="46"/>
                  <a:pt x="410" y="20"/>
                  <a:pt x="412" y="19"/>
                </a:cubicBezTo>
                <a:cubicBezTo>
                  <a:pt x="414" y="17"/>
                  <a:pt x="429" y="6"/>
                  <a:pt x="440" y="3"/>
                </a:cubicBezTo>
                <a:cubicBezTo>
                  <a:pt x="451" y="0"/>
                  <a:pt x="470" y="0"/>
                  <a:pt x="476" y="3"/>
                </a:cubicBezTo>
                <a:cubicBezTo>
                  <a:pt x="481" y="5"/>
                  <a:pt x="495" y="19"/>
                  <a:pt x="495" y="19"/>
                </a:cubicBezTo>
                <a:cubicBezTo>
                  <a:pt x="495" y="19"/>
                  <a:pt x="501" y="25"/>
                  <a:pt x="503" y="30"/>
                </a:cubicBezTo>
                <a:cubicBezTo>
                  <a:pt x="505" y="34"/>
                  <a:pt x="512" y="37"/>
                  <a:pt x="515" y="42"/>
                </a:cubicBezTo>
                <a:cubicBezTo>
                  <a:pt x="518" y="46"/>
                  <a:pt x="521" y="55"/>
                  <a:pt x="521" y="66"/>
                </a:cubicBezTo>
                <a:cubicBezTo>
                  <a:pt x="520" y="77"/>
                  <a:pt x="522" y="92"/>
                  <a:pt x="521" y="99"/>
                </a:cubicBezTo>
                <a:cubicBezTo>
                  <a:pt x="520" y="106"/>
                  <a:pt x="510" y="115"/>
                  <a:pt x="510" y="120"/>
                </a:cubicBezTo>
                <a:cubicBezTo>
                  <a:pt x="510" y="125"/>
                  <a:pt x="510" y="148"/>
                  <a:pt x="510" y="148"/>
                </a:cubicBezTo>
                <a:cubicBezTo>
                  <a:pt x="517" y="151"/>
                  <a:pt x="517" y="151"/>
                  <a:pt x="517" y="151"/>
                </a:cubicBezTo>
                <a:cubicBezTo>
                  <a:pt x="517" y="151"/>
                  <a:pt x="525" y="163"/>
                  <a:pt x="535" y="172"/>
                </a:cubicBezTo>
                <a:cubicBezTo>
                  <a:pt x="545" y="181"/>
                  <a:pt x="559" y="183"/>
                  <a:pt x="565" y="186"/>
                </a:cubicBezTo>
                <a:cubicBezTo>
                  <a:pt x="572" y="189"/>
                  <a:pt x="582" y="189"/>
                  <a:pt x="587" y="190"/>
                </a:cubicBezTo>
                <a:cubicBezTo>
                  <a:pt x="593" y="191"/>
                  <a:pt x="605" y="195"/>
                  <a:pt x="608" y="200"/>
                </a:cubicBezTo>
                <a:cubicBezTo>
                  <a:pt x="611" y="205"/>
                  <a:pt x="638" y="256"/>
                  <a:pt x="642" y="265"/>
                </a:cubicBezTo>
                <a:cubicBezTo>
                  <a:pt x="646" y="274"/>
                  <a:pt x="656" y="299"/>
                  <a:pt x="659" y="309"/>
                </a:cubicBezTo>
                <a:cubicBezTo>
                  <a:pt x="661" y="319"/>
                  <a:pt x="684" y="371"/>
                  <a:pt x="687" y="381"/>
                </a:cubicBezTo>
                <a:cubicBezTo>
                  <a:pt x="690" y="392"/>
                  <a:pt x="701" y="421"/>
                  <a:pt x="701" y="421"/>
                </a:cubicBezTo>
                <a:cubicBezTo>
                  <a:pt x="707" y="445"/>
                  <a:pt x="707" y="445"/>
                  <a:pt x="707" y="445"/>
                </a:cubicBezTo>
                <a:cubicBezTo>
                  <a:pt x="713" y="444"/>
                  <a:pt x="713" y="444"/>
                  <a:pt x="713" y="444"/>
                </a:cubicBezTo>
                <a:cubicBezTo>
                  <a:pt x="713" y="444"/>
                  <a:pt x="718" y="398"/>
                  <a:pt x="724" y="381"/>
                </a:cubicBezTo>
                <a:cubicBezTo>
                  <a:pt x="731" y="364"/>
                  <a:pt x="736" y="356"/>
                  <a:pt x="739" y="343"/>
                </a:cubicBezTo>
                <a:cubicBezTo>
                  <a:pt x="743" y="330"/>
                  <a:pt x="747" y="299"/>
                  <a:pt x="748" y="291"/>
                </a:cubicBezTo>
                <a:cubicBezTo>
                  <a:pt x="749" y="282"/>
                  <a:pt x="756" y="266"/>
                  <a:pt x="756" y="266"/>
                </a:cubicBezTo>
                <a:cubicBezTo>
                  <a:pt x="739" y="258"/>
                  <a:pt x="739" y="258"/>
                  <a:pt x="739" y="258"/>
                </a:cubicBezTo>
                <a:cubicBezTo>
                  <a:pt x="739" y="258"/>
                  <a:pt x="737" y="250"/>
                  <a:pt x="741" y="242"/>
                </a:cubicBezTo>
                <a:cubicBezTo>
                  <a:pt x="744" y="234"/>
                  <a:pt x="752" y="221"/>
                  <a:pt x="752" y="216"/>
                </a:cubicBezTo>
                <a:cubicBezTo>
                  <a:pt x="753" y="210"/>
                  <a:pt x="766" y="194"/>
                  <a:pt x="769" y="190"/>
                </a:cubicBezTo>
                <a:cubicBezTo>
                  <a:pt x="772" y="187"/>
                  <a:pt x="779" y="181"/>
                  <a:pt x="782" y="179"/>
                </a:cubicBezTo>
                <a:cubicBezTo>
                  <a:pt x="784" y="177"/>
                  <a:pt x="795" y="176"/>
                  <a:pt x="800" y="174"/>
                </a:cubicBezTo>
                <a:cubicBezTo>
                  <a:pt x="804" y="172"/>
                  <a:pt x="816" y="169"/>
                  <a:pt x="816" y="169"/>
                </a:cubicBezTo>
                <a:cubicBezTo>
                  <a:pt x="816" y="169"/>
                  <a:pt x="815" y="165"/>
                  <a:pt x="816" y="151"/>
                </a:cubicBezTo>
                <a:cubicBezTo>
                  <a:pt x="817" y="138"/>
                  <a:pt x="820" y="129"/>
                  <a:pt x="816" y="135"/>
                </a:cubicBezTo>
                <a:cubicBezTo>
                  <a:pt x="812" y="142"/>
                  <a:pt x="810" y="152"/>
                  <a:pt x="808" y="149"/>
                </a:cubicBezTo>
                <a:cubicBezTo>
                  <a:pt x="806" y="147"/>
                  <a:pt x="804" y="143"/>
                  <a:pt x="803" y="138"/>
                </a:cubicBezTo>
                <a:cubicBezTo>
                  <a:pt x="803" y="133"/>
                  <a:pt x="807" y="127"/>
                  <a:pt x="807" y="124"/>
                </a:cubicBezTo>
                <a:cubicBezTo>
                  <a:pt x="808" y="122"/>
                  <a:pt x="806" y="120"/>
                  <a:pt x="803" y="114"/>
                </a:cubicBezTo>
                <a:cubicBezTo>
                  <a:pt x="800" y="108"/>
                  <a:pt x="808" y="95"/>
                  <a:pt x="812" y="92"/>
                </a:cubicBezTo>
                <a:cubicBezTo>
                  <a:pt x="816" y="90"/>
                  <a:pt x="826" y="78"/>
                  <a:pt x="829" y="73"/>
                </a:cubicBezTo>
                <a:cubicBezTo>
                  <a:pt x="831" y="69"/>
                  <a:pt x="834" y="60"/>
                  <a:pt x="837" y="57"/>
                </a:cubicBezTo>
                <a:cubicBezTo>
                  <a:pt x="840" y="54"/>
                  <a:pt x="848" y="45"/>
                  <a:pt x="850" y="43"/>
                </a:cubicBezTo>
                <a:cubicBezTo>
                  <a:pt x="853" y="41"/>
                  <a:pt x="862" y="36"/>
                  <a:pt x="864" y="35"/>
                </a:cubicBezTo>
                <a:cubicBezTo>
                  <a:pt x="866" y="35"/>
                  <a:pt x="874" y="28"/>
                  <a:pt x="877" y="29"/>
                </a:cubicBezTo>
                <a:cubicBezTo>
                  <a:pt x="880" y="30"/>
                  <a:pt x="911" y="23"/>
                  <a:pt x="924" y="47"/>
                </a:cubicBezTo>
                <a:cubicBezTo>
                  <a:pt x="937" y="71"/>
                  <a:pt x="938" y="86"/>
                  <a:pt x="939" y="90"/>
                </a:cubicBezTo>
                <a:cubicBezTo>
                  <a:pt x="939" y="94"/>
                  <a:pt x="940" y="104"/>
                  <a:pt x="936" y="114"/>
                </a:cubicBezTo>
                <a:cubicBezTo>
                  <a:pt x="932" y="124"/>
                  <a:pt x="932" y="131"/>
                  <a:pt x="926" y="135"/>
                </a:cubicBezTo>
                <a:cubicBezTo>
                  <a:pt x="920" y="140"/>
                  <a:pt x="914" y="143"/>
                  <a:pt x="913" y="147"/>
                </a:cubicBezTo>
                <a:cubicBezTo>
                  <a:pt x="911" y="150"/>
                  <a:pt x="915" y="161"/>
                  <a:pt x="915" y="161"/>
                </a:cubicBezTo>
                <a:cubicBezTo>
                  <a:pt x="915" y="161"/>
                  <a:pt x="924" y="175"/>
                  <a:pt x="929" y="178"/>
                </a:cubicBezTo>
                <a:cubicBezTo>
                  <a:pt x="934" y="182"/>
                  <a:pt x="974" y="201"/>
                  <a:pt x="982" y="205"/>
                </a:cubicBezTo>
                <a:cubicBezTo>
                  <a:pt x="991" y="208"/>
                  <a:pt x="1000" y="216"/>
                  <a:pt x="1003" y="226"/>
                </a:cubicBezTo>
                <a:cubicBezTo>
                  <a:pt x="1007" y="237"/>
                  <a:pt x="1021" y="270"/>
                  <a:pt x="1021" y="270"/>
                </a:cubicBezTo>
                <a:cubicBezTo>
                  <a:pt x="1024" y="280"/>
                  <a:pt x="1024" y="280"/>
                  <a:pt x="1024" y="280"/>
                </a:cubicBezTo>
                <a:cubicBezTo>
                  <a:pt x="1024" y="280"/>
                  <a:pt x="1027" y="288"/>
                  <a:pt x="1020" y="291"/>
                </a:cubicBezTo>
                <a:cubicBezTo>
                  <a:pt x="1013" y="293"/>
                  <a:pt x="1004" y="293"/>
                  <a:pt x="1004" y="293"/>
                </a:cubicBezTo>
                <a:cubicBezTo>
                  <a:pt x="1004" y="293"/>
                  <a:pt x="1003" y="323"/>
                  <a:pt x="1007" y="347"/>
                </a:cubicBezTo>
                <a:cubicBezTo>
                  <a:pt x="1011" y="371"/>
                  <a:pt x="1016" y="384"/>
                  <a:pt x="1018" y="387"/>
                </a:cubicBezTo>
                <a:cubicBezTo>
                  <a:pt x="1020" y="391"/>
                  <a:pt x="1028" y="413"/>
                  <a:pt x="1028" y="442"/>
                </a:cubicBezTo>
                <a:cubicBezTo>
                  <a:pt x="1027" y="471"/>
                  <a:pt x="1028" y="536"/>
                  <a:pt x="1028" y="536"/>
                </a:cubicBezTo>
                <a:cubicBezTo>
                  <a:pt x="1028" y="568"/>
                  <a:pt x="1028" y="568"/>
                  <a:pt x="1028" y="568"/>
                </a:cubicBezTo>
                <a:cubicBezTo>
                  <a:pt x="1044" y="564"/>
                  <a:pt x="1044" y="564"/>
                  <a:pt x="1044" y="564"/>
                </a:cubicBezTo>
                <a:cubicBezTo>
                  <a:pt x="1044" y="564"/>
                  <a:pt x="1063" y="557"/>
                  <a:pt x="1065" y="552"/>
                </a:cubicBezTo>
                <a:cubicBezTo>
                  <a:pt x="1068" y="547"/>
                  <a:pt x="1069" y="542"/>
                  <a:pt x="1070" y="536"/>
                </a:cubicBezTo>
                <a:cubicBezTo>
                  <a:pt x="1072" y="531"/>
                  <a:pt x="1079" y="528"/>
                  <a:pt x="1080" y="523"/>
                </a:cubicBezTo>
                <a:cubicBezTo>
                  <a:pt x="1081" y="517"/>
                  <a:pt x="1082" y="507"/>
                  <a:pt x="1083" y="501"/>
                </a:cubicBezTo>
                <a:cubicBezTo>
                  <a:pt x="1084" y="494"/>
                  <a:pt x="1083" y="490"/>
                  <a:pt x="1085" y="486"/>
                </a:cubicBezTo>
                <a:cubicBezTo>
                  <a:pt x="1087" y="482"/>
                  <a:pt x="1091" y="476"/>
                  <a:pt x="1090" y="473"/>
                </a:cubicBezTo>
                <a:cubicBezTo>
                  <a:pt x="1089" y="469"/>
                  <a:pt x="1082" y="445"/>
                  <a:pt x="1084" y="442"/>
                </a:cubicBezTo>
                <a:cubicBezTo>
                  <a:pt x="1085" y="440"/>
                  <a:pt x="1092" y="429"/>
                  <a:pt x="1093" y="425"/>
                </a:cubicBezTo>
                <a:cubicBezTo>
                  <a:pt x="1095" y="422"/>
                  <a:pt x="1114" y="416"/>
                  <a:pt x="1119" y="414"/>
                </a:cubicBezTo>
                <a:cubicBezTo>
                  <a:pt x="1124" y="411"/>
                  <a:pt x="1136" y="408"/>
                  <a:pt x="1140" y="406"/>
                </a:cubicBezTo>
                <a:cubicBezTo>
                  <a:pt x="1144" y="405"/>
                  <a:pt x="1152" y="395"/>
                  <a:pt x="1155" y="393"/>
                </a:cubicBezTo>
                <a:cubicBezTo>
                  <a:pt x="1159" y="390"/>
                  <a:pt x="1164" y="388"/>
                  <a:pt x="1165" y="384"/>
                </a:cubicBezTo>
                <a:cubicBezTo>
                  <a:pt x="1166" y="380"/>
                  <a:pt x="1169" y="371"/>
                  <a:pt x="1162" y="363"/>
                </a:cubicBezTo>
                <a:cubicBezTo>
                  <a:pt x="1154" y="355"/>
                  <a:pt x="1151" y="338"/>
                  <a:pt x="1151" y="336"/>
                </a:cubicBezTo>
                <a:cubicBezTo>
                  <a:pt x="1151" y="333"/>
                  <a:pt x="1149" y="300"/>
                  <a:pt x="1150" y="297"/>
                </a:cubicBezTo>
                <a:cubicBezTo>
                  <a:pt x="1150" y="294"/>
                  <a:pt x="1155" y="281"/>
                  <a:pt x="1158" y="274"/>
                </a:cubicBezTo>
                <a:cubicBezTo>
                  <a:pt x="1161" y="268"/>
                  <a:pt x="1170" y="262"/>
                  <a:pt x="1176" y="259"/>
                </a:cubicBezTo>
                <a:cubicBezTo>
                  <a:pt x="1183" y="257"/>
                  <a:pt x="1194" y="246"/>
                  <a:pt x="1197" y="247"/>
                </a:cubicBezTo>
                <a:cubicBezTo>
                  <a:pt x="1199" y="247"/>
                  <a:pt x="1217" y="248"/>
                  <a:pt x="1226" y="256"/>
                </a:cubicBezTo>
                <a:cubicBezTo>
                  <a:pt x="1235" y="263"/>
                  <a:pt x="1243" y="279"/>
                  <a:pt x="1246" y="284"/>
                </a:cubicBezTo>
                <a:cubicBezTo>
                  <a:pt x="1248" y="290"/>
                  <a:pt x="1252" y="298"/>
                  <a:pt x="1255" y="300"/>
                </a:cubicBezTo>
                <a:cubicBezTo>
                  <a:pt x="1259" y="303"/>
                  <a:pt x="1262" y="314"/>
                  <a:pt x="1261" y="318"/>
                </a:cubicBezTo>
                <a:cubicBezTo>
                  <a:pt x="1261" y="323"/>
                  <a:pt x="1259" y="332"/>
                  <a:pt x="1257" y="339"/>
                </a:cubicBezTo>
                <a:cubicBezTo>
                  <a:pt x="1256" y="345"/>
                  <a:pt x="1257" y="352"/>
                  <a:pt x="1254" y="354"/>
                </a:cubicBezTo>
                <a:cubicBezTo>
                  <a:pt x="1252" y="356"/>
                  <a:pt x="1252" y="360"/>
                  <a:pt x="1247" y="363"/>
                </a:cubicBezTo>
                <a:cubicBezTo>
                  <a:pt x="1241" y="366"/>
                  <a:pt x="1240" y="373"/>
                  <a:pt x="1240" y="375"/>
                </a:cubicBezTo>
                <a:cubicBezTo>
                  <a:pt x="1240" y="377"/>
                  <a:pt x="1241" y="379"/>
                  <a:pt x="1242" y="381"/>
                </a:cubicBezTo>
                <a:cubicBezTo>
                  <a:pt x="1244" y="383"/>
                  <a:pt x="1255" y="383"/>
                  <a:pt x="1257" y="388"/>
                </a:cubicBezTo>
                <a:cubicBezTo>
                  <a:pt x="1259" y="392"/>
                  <a:pt x="1277" y="403"/>
                  <a:pt x="1282" y="407"/>
                </a:cubicBezTo>
                <a:cubicBezTo>
                  <a:pt x="1287" y="411"/>
                  <a:pt x="1307" y="421"/>
                  <a:pt x="1309" y="422"/>
                </a:cubicBezTo>
                <a:cubicBezTo>
                  <a:pt x="1311" y="423"/>
                  <a:pt x="1332" y="439"/>
                  <a:pt x="1333" y="441"/>
                </a:cubicBezTo>
                <a:cubicBezTo>
                  <a:pt x="1334" y="443"/>
                  <a:pt x="1336" y="457"/>
                  <a:pt x="1335" y="461"/>
                </a:cubicBezTo>
                <a:cubicBezTo>
                  <a:pt x="1335" y="464"/>
                  <a:pt x="1331" y="495"/>
                  <a:pt x="1333" y="497"/>
                </a:cubicBezTo>
                <a:cubicBezTo>
                  <a:pt x="1336" y="499"/>
                  <a:pt x="1341" y="501"/>
                  <a:pt x="1340" y="504"/>
                </a:cubicBezTo>
                <a:cubicBezTo>
                  <a:pt x="1338" y="507"/>
                  <a:pt x="1350" y="511"/>
                  <a:pt x="1351" y="519"/>
                </a:cubicBezTo>
                <a:cubicBezTo>
                  <a:pt x="1351" y="527"/>
                  <a:pt x="1355" y="532"/>
                  <a:pt x="1351" y="534"/>
                </a:cubicBezTo>
                <a:cubicBezTo>
                  <a:pt x="1347" y="535"/>
                  <a:pt x="1341" y="536"/>
                  <a:pt x="1342" y="541"/>
                </a:cubicBezTo>
                <a:cubicBezTo>
                  <a:pt x="1343" y="545"/>
                  <a:pt x="1346" y="554"/>
                  <a:pt x="1346" y="556"/>
                </a:cubicBezTo>
                <a:cubicBezTo>
                  <a:pt x="1346" y="557"/>
                  <a:pt x="1344" y="558"/>
                  <a:pt x="1344" y="564"/>
                </a:cubicBezTo>
                <a:cubicBezTo>
                  <a:pt x="1343" y="569"/>
                  <a:pt x="1345" y="568"/>
                  <a:pt x="1343" y="572"/>
                </a:cubicBezTo>
                <a:cubicBezTo>
                  <a:pt x="1340" y="577"/>
                  <a:pt x="1340" y="582"/>
                  <a:pt x="1340" y="586"/>
                </a:cubicBezTo>
                <a:cubicBezTo>
                  <a:pt x="1339" y="590"/>
                  <a:pt x="1346" y="603"/>
                  <a:pt x="1346" y="610"/>
                </a:cubicBezTo>
                <a:cubicBezTo>
                  <a:pt x="1346" y="616"/>
                  <a:pt x="1347" y="621"/>
                  <a:pt x="1342" y="631"/>
                </a:cubicBezTo>
                <a:cubicBezTo>
                  <a:pt x="1336" y="641"/>
                  <a:pt x="1333" y="647"/>
                  <a:pt x="1333" y="647"/>
                </a:cubicBezTo>
                <a:cubicBezTo>
                  <a:pt x="1333" y="647"/>
                  <a:pt x="1334" y="672"/>
                  <a:pt x="1335" y="684"/>
                </a:cubicBezTo>
                <a:cubicBezTo>
                  <a:pt x="1336" y="696"/>
                  <a:pt x="1341" y="721"/>
                  <a:pt x="1341" y="721"/>
                </a:cubicBezTo>
                <a:cubicBezTo>
                  <a:pt x="1341" y="735"/>
                  <a:pt x="1341" y="735"/>
                  <a:pt x="1341" y="735"/>
                </a:cubicBezTo>
                <a:cubicBezTo>
                  <a:pt x="1335" y="747"/>
                  <a:pt x="1335" y="747"/>
                  <a:pt x="1335" y="747"/>
                </a:cubicBezTo>
                <a:cubicBezTo>
                  <a:pt x="1325" y="756"/>
                  <a:pt x="1325" y="756"/>
                  <a:pt x="1325" y="756"/>
                </a:cubicBezTo>
                <a:cubicBezTo>
                  <a:pt x="1325" y="756"/>
                  <a:pt x="1330" y="789"/>
                  <a:pt x="1330" y="794"/>
                </a:cubicBezTo>
                <a:cubicBezTo>
                  <a:pt x="1331" y="799"/>
                  <a:pt x="1330" y="805"/>
                  <a:pt x="1330" y="805"/>
                </a:cubicBezTo>
                <a:cubicBezTo>
                  <a:pt x="1313" y="805"/>
                  <a:pt x="1313" y="805"/>
                  <a:pt x="1313" y="805"/>
                </a:cubicBezTo>
                <a:cubicBezTo>
                  <a:pt x="1313" y="805"/>
                  <a:pt x="1311" y="830"/>
                  <a:pt x="1316" y="838"/>
                </a:cubicBezTo>
                <a:cubicBezTo>
                  <a:pt x="1320" y="846"/>
                  <a:pt x="1332" y="875"/>
                  <a:pt x="1336" y="888"/>
                </a:cubicBezTo>
                <a:cubicBezTo>
                  <a:pt x="1339" y="902"/>
                  <a:pt x="1344" y="949"/>
                  <a:pt x="1343" y="966"/>
                </a:cubicBezTo>
                <a:cubicBezTo>
                  <a:pt x="1343" y="982"/>
                  <a:pt x="1343" y="1005"/>
                  <a:pt x="1343" y="1007"/>
                </a:cubicBezTo>
                <a:cubicBezTo>
                  <a:pt x="1343" y="1009"/>
                  <a:pt x="1357" y="1027"/>
                  <a:pt x="1357" y="1027"/>
                </a:cubicBezTo>
                <a:cubicBezTo>
                  <a:pt x="1357" y="1027"/>
                  <a:pt x="1363" y="1041"/>
                  <a:pt x="1363" y="1045"/>
                </a:cubicBezTo>
                <a:cubicBezTo>
                  <a:pt x="1363" y="1049"/>
                  <a:pt x="1363" y="1062"/>
                  <a:pt x="1363" y="1062"/>
                </a:cubicBezTo>
                <a:cubicBezTo>
                  <a:pt x="1363" y="1062"/>
                  <a:pt x="1352" y="1068"/>
                  <a:pt x="1346" y="1068"/>
                </a:cubicBezTo>
                <a:cubicBezTo>
                  <a:pt x="1341" y="1067"/>
                  <a:pt x="1328" y="1069"/>
                  <a:pt x="1326" y="1068"/>
                </a:cubicBezTo>
                <a:cubicBezTo>
                  <a:pt x="1323" y="1067"/>
                  <a:pt x="1321" y="1040"/>
                  <a:pt x="1319" y="1037"/>
                </a:cubicBezTo>
                <a:cubicBezTo>
                  <a:pt x="1317" y="1033"/>
                  <a:pt x="1312" y="1019"/>
                  <a:pt x="1312" y="1015"/>
                </a:cubicBezTo>
                <a:cubicBezTo>
                  <a:pt x="1312" y="1011"/>
                  <a:pt x="1313" y="997"/>
                  <a:pt x="1311" y="988"/>
                </a:cubicBezTo>
                <a:cubicBezTo>
                  <a:pt x="1308" y="978"/>
                  <a:pt x="1293" y="945"/>
                  <a:pt x="1284" y="928"/>
                </a:cubicBezTo>
                <a:cubicBezTo>
                  <a:pt x="1274" y="910"/>
                  <a:pt x="1279" y="904"/>
                  <a:pt x="1278" y="894"/>
                </a:cubicBezTo>
                <a:cubicBezTo>
                  <a:pt x="1276" y="884"/>
                  <a:pt x="1276" y="872"/>
                  <a:pt x="1268" y="864"/>
                </a:cubicBezTo>
                <a:cubicBezTo>
                  <a:pt x="1261" y="855"/>
                  <a:pt x="1255" y="841"/>
                  <a:pt x="1253" y="834"/>
                </a:cubicBezTo>
                <a:cubicBezTo>
                  <a:pt x="1252" y="827"/>
                  <a:pt x="1249" y="808"/>
                  <a:pt x="1249" y="808"/>
                </a:cubicBezTo>
                <a:cubicBezTo>
                  <a:pt x="1229" y="809"/>
                  <a:pt x="1229" y="809"/>
                  <a:pt x="1229" y="809"/>
                </a:cubicBezTo>
                <a:cubicBezTo>
                  <a:pt x="1229" y="809"/>
                  <a:pt x="1222" y="849"/>
                  <a:pt x="1220" y="858"/>
                </a:cubicBezTo>
                <a:cubicBezTo>
                  <a:pt x="1218" y="867"/>
                  <a:pt x="1211" y="875"/>
                  <a:pt x="1212" y="880"/>
                </a:cubicBezTo>
                <a:cubicBezTo>
                  <a:pt x="1213" y="886"/>
                  <a:pt x="1217" y="917"/>
                  <a:pt x="1211" y="935"/>
                </a:cubicBezTo>
                <a:cubicBezTo>
                  <a:pt x="1206" y="953"/>
                  <a:pt x="1200" y="1004"/>
                  <a:pt x="1201" y="1014"/>
                </a:cubicBezTo>
                <a:cubicBezTo>
                  <a:pt x="1202" y="1024"/>
                  <a:pt x="1198" y="1049"/>
                  <a:pt x="1198" y="1049"/>
                </a:cubicBezTo>
                <a:cubicBezTo>
                  <a:pt x="1198" y="1049"/>
                  <a:pt x="1201" y="1060"/>
                  <a:pt x="1196" y="1063"/>
                </a:cubicBezTo>
                <a:cubicBezTo>
                  <a:pt x="1192" y="1066"/>
                  <a:pt x="1182" y="1071"/>
                  <a:pt x="1177" y="1068"/>
                </a:cubicBezTo>
                <a:cubicBezTo>
                  <a:pt x="1172" y="1065"/>
                  <a:pt x="1160" y="1056"/>
                  <a:pt x="1154" y="1052"/>
                </a:cubicBezTo>
                <a:cubicBezTo>
                  <a:pt x="1147" y="1048"/>
                  <a:pt x="1127" y="1032"/>
                  <a:pt x="1127" y="1032"/>
                </a:cubicBezTo>
                <a:cubicBezTo>
                  <a:pt x="1120" y="1020"/>
                  <a:pt x="1120" y="1020"/>
                  <a:pt x="1120" y="1020"/>
                </a:cubicBezTo>
                <a:cubicBezTo>
                  <a:pt x="1120" y="1020"/>
                  <a:pt x="1131" y="1014"/>
                  <a:pt x="1137" y="1014"/>
                </a:cubicBezTo>
                <a:cubicBezTo>
                  <a:pt x="1143" y="1015"/>
                  <a:pt x="1149" y="1015"/>
                  <a:pt x="1149" y="1015"/>
                </a:cubicBezTo>
                <a:cubicBezTo>
                  <a:pt x="1168" y="1014"/>
                  <a:pt x="1168" y="1014"/>
                  <a:pt x="1168" y="1014"/>
                </a:cubicBezTo>
                <a:cubicBezTo>
                  <a:pt x="1168" y="1014"/>
                  <a:pt x="1165" y="971"/>
                  <a:pt x="1164" y="953"/>
                </a:cubicBezTo>
                <a:cubicBezTo>
                  <a:pt x="1162" y="936"/>
                  <a:pt x="1157" y="907"/>
                  <a:pt x="1158" y="897"/>
                </a:cubicBezTo>
                <a:cubicBezTo>
                  <a:pt x="1159" y="887"/>
                  <a:pt x="1167" y="863"/>
                  <a:pt x="1166" y="856"/>
                </a:cubicBezTo>
                <a:cubicBezTo>
                  <a:pt x="1165" y="849"/>
                  <a:pt x="1162" y="805"/>
                  <a:pt x="1162" y="805"/>
                </a:cubicBezTo>
                <a:cubicBezTo>
                  <a:pt x="1142" y="805"/>
                  <a:pt x="1142" y="805"/>
                  <a:pt x="1142" y="805"/>
                </a:cubicBezTo>
                <a:cubicBezTo>
                  <a:pt x="1128" y="800"/>
                  <a:pt x="1128" y="800"/>
                  <a:pt x="1128" y="800"/>
                </a:cubicBezTo>
                <a:cubicBezTo>
                  <a:pt x="1128" y="800"/>
                  <a:pt x="1135" y="758"/>
                  <a:pt x="1134" y="743"/>
                </a:cubicBezTo>
                <a:cubicBezTo>
                  <a:pt x="1134" y="728"/>
                  <a:pt x="1140" y="712"/>
                  <a:pt x="1139" y="705"/>
                </a:cubicBezTo>
                <a:cubicBezTo>
                  <a:pt x="1138" y="697"/>
                  <a:pt x="1142" y="664"/>
                  <a:pt x="1142" y="657"/>
                </a:cubicBezTo>
                <a:cubicBezTo>
                  <a:pt x="1142" y="650"/>
                  <a:pt x="1145" y="628"/>
                  <a:pt x="1143" y="626"/>
                </a:cubicBezTo>
                <a:cubicBezTo>
                  <a:pt x="1140" y="624"/>
                  <a:pt x="1137" y="621"/>
                  <a:pt x="1137" y="621"/>
                </a:cubicBezTo>
                <a:cubicBezTo>
                  <a:pt x="1137" y="621"/>
                  <a:pt x="1137" y="601"/>
                  <a:pt x="1137" y="589"/>
                </a:cubicBezTo>
                <a:cubicBezTo>
                  <a:pt x="1136" y="577"/>
                  <a:pt x="1136" y="567"/>
                  <a:pt x="1134" y="563"/>
                </a:cubicBezTo>
                <a:cubicBezTo>
                  <a:pt x="1132" y="559"/>
                  <a:pt x="1130" y="550"/>
                  <a:pt x="1128" y="551"/>
                </a:cubicBezTo>
                <a:cubicBezTo>
                  <a:pt x="1127" y="552"/>
                  <a:pt x="1120" y="569"/>
                  <a:pt x="1113" y="575"/>
                </a:cubicBezTo>
                <a:cubicBezTo>
                  <a:pt x="1107" y="582"/>
                  <a:pt x="1096" y="588"/>
                  <a:pt x="1091" y="589"/>
                </a:cubicBezTo>
                <a:cubicBezTo>
                  <a:pt x="1085" y="591"/>
                  <a:pt x="1065" y="599"/>
                  <a:pt x="1060" y="600"/>
                </a:cubicBezTo>
                <a:cubicBezTo>
                  <a:pt x="1056" y="601"/>
                  <a:pt x="1044" y="602"/>
                  <a:pt x="1044" y="602"/>
                </a:cubicBezTo>
                <a:cubicBezTo>
                  <a:pt x="1044" y="592"/>
                  <a:pt x="1044" y="592"/>
                  <a:pt x="1044" y="592"/>
                </a:cubicBezTo>
                <a:cubicBezTo>
                  <a:pt x="1032" y="594"/>
                  <a:pt x="1032" y="594"/>
                  <a:pt x="1032" y="594"/>
                </a:cubicBezTo>
                <a:cubicBezTo>
                  <a:pt x="1032" y="594"/>
                  <a:pt x="1027" y="605"/>
                  <a:pt x="1026" y="607"/>
                </a:cubicBezTo>
                <a:cubicBezTo>
                  <a:pt x="1025" y="609"/>
                  <a:pt x="1027" y="611"/>
                  <a:pt x="1020" y="614"/>
                </a:cubicBezTo>
                <a:cubicBezTo>
                  <a:pt x="1014" y="617"/>
                  <a:pt x="1011" y="617"/>
                  <a:pt x="1008" y="614"/>
                </a:cubicBezTo>
                <a:cubicBezTo>
                  <a:pt x="1005" y="612"/>
                  <a:pt x="1005" y="605"/>
                  <a:pt x="1002" y="602"/>
                </a:cubicBezTo>
                <a:cubicBezTo>
                  <a:pt x="1000" y="599"/>
                  <a:pt x="990" y="599"/>
                  <a:pt x="990" y="599"/>
                </a:cubicBezTo>
                <a:cubicBezTo>
                  <a:pt x="990" y="599"/>
                  <a:pt x="978" y="662"/>
                  <a:pt x="975" y="708"/>
                </a:cubicBezTo>
                <a:cubicBezTo>
                  <a:pt x="971" y="755"/>
                  <a:pt x="974" y="809"/>
                  <a:pt x="971" y="817"/>
                </a:cubicBezTo>
                <a:cubicBezTo>
                  <a:pt x="968" y="825"/>
                  <a:pt x="959" y="878"/>
                  <a:pt x="956" y="890"/>
                </a:cubicBezTo>
                <a:cubicBezTo>
                  <a:pt x="953" y="902"/>
                  <a:pt x="945" y="931"/>
                  <a:pt x="947" y="939"/>
                </a:cubicBezTo>
                <a:cubicBezTo>
                  <a:pt x="948" y="948"/>
                  <a:pt x="945" y="963"/>
                  <a:pt x="945" y="963"/>
                </a:cubicBezTo>
                <a:cubicBezTo>
                  <a:pt x="945" y="963"/>
                  <a:pt x="942" y="989"/>
                  <a:pt x="941" y="992"/>
                </a:cubicBezTo>
                <a:cubicBezTo>
                  <a:pt x="941" y="996"/>
                  <a:pt x="941" y="1008"/>
                  <a:pt x="942" y="1013"/>
                </a:cubicBezTo>
                <a:cubicBezTo>
                  <a:pt x="944" y="1018"/>
                  <a:pt x="942" y="1029"/>
                  <a:pt x="938" y="1030"/>
                </a:cubicBezTo>
                <a:cubicBezTo>
                  <a:pt x="934" y="1031"/>
                  <a:pt x="931" y="1034"/>
                  <a:pt x="922" y="1037"/>
                </a:cubicBezTo>
                <a:cubicBezTo>
                  <a:pt x="914" y="1041"/>
                  <a:pt x="906" y="1043"/>
                  <a:pt x="897" y="1045"/>
                </a:cubicBezTo>
                <a:cubicBezTo>
                  <a:pt x="888" y="1046"/>
                  <a:pt x="869" y="1042"/>
                  <a:pt x="869" y="1042"/>
                </a:cubicBezTo>
                <a:cubicBezTo>
                  <a:pt x="869" y="1042"/>
                  <a:pt x="860" y="1021"/>
                  <a:pt x="861" y="1019"/>
                </a:cubicBezTo>
                <a:cubicBezTo>
                  <a:pt x="862" y="1017"/>
                  <a:pt x="864" y="970"/>
                  <a:pt x="862" y="958"/>
                </a:cubicBezTo>
                <a:cubicBezTo>
                  <a:pt x="860" y="946"/>
                  <a:pt x="863" y="914"/>
                  <a:pt x="860" y="904"/>
                </a:cubicBezTo>
                <a:cubicBezTo>
                  <a:pt x="858" y="894"/>
                  <a:pt x="863" y="855"/>
                  <a:pt x="864" y="845"/>
                </a:cubicBezTo>
                <a:cubicBezTo>
                  <a:pt x="865" y="835"/>
                  <a:pt x="865" y="810"/>
                  <a:pt x="865" y="801"/>
                </a:cubicBezTo>
                <a:cubicBezTo>
                  <a:pt x="866" y="792"/>
                  <a:pt x="873" y="782"/>
                  <a:pt x="876" y="775"/>
                </a:cubicBezTo>
                <a:cubicBezTo>
                  <a:pt x="879" y="769"/>
                  <a:pt x="877" y="746"/>
                  <a:pt x="878" y="741"/>
                </a:cubicBezTo>
                <a:cubicBezTo>
                  <a:pt x="878" y="736"/>
                  <a:pt x="875" y="713"/>
                  <a:pt x="877" y="709"/>
                </a:cubicBezTo>
                <a:cubicBezTo>
                  <a:pt x="878" y="704"/>
                  <a:pt x="883" y="694"/>
                  <a:pt x="882" y="690"/>
                </a:cubicBezTo>
                <a:cubicBezTo>
                  <a:pt x="881" y="685"/>
                  <a:pt x="881" y="676"/>
                  <a:pt x="879" y="670"/>
                </a:cubicBezTo>
                <a:cubicBezTo>
                  <a:pt x="878" y="664"/>
                  <a:pt x="875" y="630"/>
                  <a:pt x="875" y="630"/>
                </a:cubicBezTo>
                <a:cubicBezTo>
                  <a:pt x="875" y="630"/>
                  <a:pt x="873" y="653"/>
                  <a:pt x="873" y="657"/>
                </a:cubicBezTo>
                <a:cubicBezTo>
                  <a:pt x="872" y="662"/>
                  <a:pt x="860" y="695"/>
                  <a:pt x="861" y="703"/>
                </a:cubicBezTo>
                <a:cubicBezTo>
                  <a:pt x="861" y="711"/>
                  <a:pt x="852" y="743"/>
                  <a:pt x="852" y="749"/>
                </a:cubicBezTo>
                <a:cubicBezTo>
                  <a:pt x="851" y="756"/>
                  <a:pt x="847" y="780"/>
                  <a:pt x="848" y="784"/>
                </a:cubicBezTo>
                <a:cubicBezTo>
                  <a:pt x="848" y="789"/>
                  <a:pt x="841" y="817"/>
                  <a:pt x="840" y="825"/>
                </a:cubicBezTo>
                <a:cubicBezTo>
                  <a:pt x="839" y="833"/>
                  <a:pt x="837" y="858"/>
                  <a:pt x="835" y="863"/>
                </a:cubicBezTo>
                <a:cubicBezTo>
                  <a:pt x="833" y="869"/>
                  <a:pt x="826" y="892"/>
                  <a:pt x="826" y="897"/>
                </a:cubicBezTo>
                <a:cubicBezTo>
                  <a:pt x="826" y="901"/>
                  <a:pt x="817" y="929"/>
                  <a:pt x="817" y="936"/>
                </a:cubicBezTo>
                <a:cubicBezTo>
                  <a:pt x="818" y="943"/>
                  <a:pt x="799" y="999"/>
                  <a:pt x="797" y="1002"/>
                </a:cubicBezTo>
                <a:cubicBezTo>
                  <a:pt x="795" y="1005"/>
                  <a:pt x="783" y="1029"/>
                  <a:pt x="782" y="1032"/>
                </a:cubicBezTo>
                <a:cubicBezTo>
                  <a:pt x="780" y="1036"/>
                  <a:pt x="779" y="1042"/>
                  <a:pt x="773" y="1044"/>
                </a:cubicBezTo>
                <a:cubicBezTo>
                  <a:pt x="766" y="1046"/>
                  <a:pt x="751" y="1048"/>
                  <a:pt x="742" y="1045"/>
                </a:cubicBezTo>
                <a:cubicBezTo>
                  <a:pt x="732" y="1041"/>
                  <a:pt x="718" y="1037"/>
                  <a:pt x="718" y="1037"/>
                </a:cubicBezTo>
                <a:cubicBezTo>
                  <a:pt x="718" y="1037"/>
                  <a:pt x="703" y="1031"/>
                  <a:pt x="700" y="1028"/>
                </a:cubicBezTo>
                <a:cubicBezTo>
                  <a:pt x="697" y="1025"/>
                  <a:pt x="683" y="1008"/>
                  <a:pt x="683" y="1008"/>
                </a:cubicBezTo>
                <a:cubicBezTo>
                  <a:pt x="683" y="1008"/>
                  <a:pt x="681" y="961"/>
                  <a:pt x="682" y="954"/>
                </a:cubicBezTo>
                <a:cubicBezTo>
                  <a:pt x="682" y="946"/>
                  <a:pt x="691" y="883"/>
                  <a:pt x="695" y="872"/>
                </a:cubicBezTo>
                <a:cubicBezTo>
                  <a:pt x="698" y="861"/>
                  <a:pt x="709" y="820"/>
                  <a:pt x="713" y="809"/>
                </a:cubicBezTo>
                <a:cubicBezTo>
                  <a:pt x="716" y="798"/>
                  <a:pt x="733" y="752"/>
                  <a:pt x="733" y="748"/>
                </a:cubicBezTo>
                <a:cubicBezTo>
                  <a:pt x="733" y="744"/>
                  <a:pt x="737" y="734"/>
                  <a:pt x="741" y="730"/>
                </a:cubicBezTo>
                <a:cubicBezTo>
                  <a:pt x="744" y="726"/>
                  <a:pt x="751" y="724"/>
                  <a:pt x="750" y="718"/>
                </a:cubicBezTo>
                <a:cubicBezTo>
                  <a:pt x="749" y="712"/>
                  <a:pt x="752" y="703"/>
                  <a:pt x="752" y="703"/>
                </a:cubicBezTo>
                <a:cubicBezTo>
                  <a:pt x="752" y="703"/>
                  <a:pt x="757" y="662"/>
                  <a:pt x="756" y="656"/>
                </a:cubicBezTo>
                <a:cubicBezTo>
                  <a:pt x="756" y="650"/>
                  <a:pt x="754" y="615"/>
                  <a:pt x="754" y="610"/>
                </a:cubicBezTo>
                <a:cubicBezTo>
                  <a:pt x="754" y="605"/>
                  <a:pt x="755" y="597"/>
                  <a:pt x="756" y="594"/>
                </a:cubicBezTo>
                <a:cubicBezTo>
                  <a:pt x="758" y="591"/>
                  <a:pt x="755" y="576"/>
                  <a:pt x="756" y="573"/>
                </a:cubicBezTo>
                <a:cubicBezTo>
                  <a:pt x="756" y="570"/>
                  <a:pt x="761" y="556"/>
                  <a:pt x="761" y="554"/>
                </a:cubicBezTo>
                <a:cubicBezTo>
                  <a:pt x="761" y="553"/>
                  <a:pt x="769" y="524"/>
                  <a:pt x="772" y="517"/>
                </a:cubicBezTo>
                <a:cubicBezTo>
                  <a:pt x="775" y="510"/>
                  <a:pt x="777" y="497"/>
                  <a:pt x="780" y="492"/>
                </a:cubicBezTo>
                <a:cubicBezTo>
                  <a:pt x="783" y="487"/>
                  <a:pt x="786" y="477"/>
                  <a:pt x="788" y="474"/>
                </a:cubicBezTo>
                <a:cubicBezTo>
                  <a:pt x="789" y="471"/>
                  <a:pt x="785" y="463"/>
                  <a:pt x="785" y="463"/>
                </a:cubicBezTo>
                <a:cubicBezTo>
                  <a:pt x="785" y="463"/>
                  <a:pt x="780" y="457"/>
                  <a:pt x="782" y="450"/>
                </a:cubicBezTo>
                <a:cubicBezTo>
                  <a:pt x="784" y="442"/>
                  <a:pt x="781" y="407"/>
                  <a:pt x="781" y="398"/>
                </a:cubicBezTo>
                <a:cubicBezTo>
                  <a:pt x="781" y="389"/>
                  <a:pt x="784" y="370"/>
                  <a:pt x="786" y="363"/>
                </a:cubicBezTo>
                <a:cubicBezTo>
                  <a:pt x="787" y="355"/>
                  <a:pt x="789" y="343"/>
                  <a:pt x="789" y="338"/>
                </a:cubicBezTo>
                <a:cubicBezTo>
                  <a:pt x="789" y="333"/>
                  <a:pt x="795" y="311"/>
                  <a:pt x="791" y="308"/>
                </a:cubicBezTo>
                <a:cubicBezTo>
                  <a:pt x="788" y="305"/>
                  <a:pt x="784" y="305"/>
                  <a:pt x="784" y="305"/>
                </a:cubicBezTo>
                <a:cubicBezTo>
                  <a:pt x="784" y="305"/>
                  <a:pt x="775" y="356"/>
                  <a:pt x="774" y="365"/>
                </a:cubicBezTo>
                <a:cubicBezTo>
                  <a:pt x="772" y="374"/>
                  <a:pt x="773" y="386"/>
                  <a:pt x="765" y="397"/>
                </a:cubicBezTo>
                <a:cubicBezTo>
                  <a:pt x="757" y="407"/>
                  <a:pt x="742" y="444"/>
                  <a:pt x="742" y="444"/>
                </a:cubicBezTo>
                <a:cubicBezTo>
                  <a:pt x="734" y="464"/>
                  <a:pt x="734" y="464"/>
                  <a:pt x="734" y="464"/>
                </a:cubicBezTo>
                <a:cubicBezTo>
                  <a:pt x="731" y="484"/>
                  <a:pt x="731" y="484"/>
                  <a:pt x="731" y="484"/>
                </a:cubicBezTo>
                <a:cubicBezTo>
                  <a:pt x="722" y="489"/>
                  <a:pt x="722" y="489"/>
                  <a:pt x="722" y="489"/>
                </a:cubicBezTo>
                <a:cubicBezTo>
                  <a:pt x="729" y="513"/>
                  <a:pt x="729" y="513"/>
                  <a:pt x="729" y="513"/>
                </a:cubicBezTo>
                <a:cubicBezTo>
                  <a:pt x="729" y="513"/>
                  <a:pt x="741" y="524"/>
                  <a:pt x="741" y="531"/>
                </a:cubicBezTo>
                <a:cubicBezTo>
                  <a:pt x="741" y="537"/>
                  <a:pt x="740" y="550"/>
                  <a:pt x="742" y="552"/>
                </a:cubicBezTo>
                <a:cubicBezTo>
                  <a:pt x="743" y="553"/>
                  <a:pt x="743" y="564"/>
                  <a:pt x="743" y="564"/>
                </a:cubicBezTo>
                <a:cubicBezTo>
                  <a:pt x="729" y="573"/>
                  <a:pt x="729" y="573"/>
                  <a:pt x="729" y="573"/>
                </a:cubicBezTo>
                <a:cubicBezTo>
                  <a:pt x="722" y="582"/>
                  <a:pt x="722" y="582"/>
                  <a:pt x="722" y="582"/>
                </a:cubicBezTo>
                <a:cubicBezTo>
                  <a:pt x="722" y="582"/>
                  <a:pt x="709" y="587"/>
                  <a:pt x="707" y="586"/>
                </a:cubicBezTo>
                <a:cubicBezTo>
                  <a:pt x="705" y="585"/>
                  <a:pt x="694" y="583"/>
                  <a:pt x="694" y="583"/>
                </a:cubicBezTo>
                <a:cubicBezTo>
                  <a:pt x="694" y="583"/>
                  <a:pt x="686" y="578"/>
                  <a:pt x="686" y="576"/>
                </a:cubicBezTo>
                <a:cubicBezTo>
                  <a:pt x="686" y="574"/>
                  <a:pt x="682" y="565"/>
                  <a:pt x="683" y="564"/>
                </a:cubicBezTo>
                <a:cubicBezTo>
                  <a:pt x="684" y="562"/>
                  <a:pt x="689" y="551"/>
                  <a:pt x="689" y="551"/>
                </a:cubicBezTo>
                <a:cubicBezTo>
                  <a:pt x="689" y="551"/>
                  <a:pt x="695" y="541"/>
                  <a:pt x="695" y="535"/>
                </a:cubicBezTo>
                <a:cubicBezTo>
                  <a:pt x="695" y="529"/>
                  <a:pt x="686" y="500"/>
                  <a:pt x="686" y="500"/>
                </a:cubicBezTo>
                <a:cubicBezTo>
                  <a:pt x="675" y="506"/>
                  <a:pt x="675" y="506"/>
                  <a:pt x="675" y="506"/>
                </a:cubicBezTo>
                <a:cubicBezTo>
                  <a:pt x="666" y="513"/>
                  <a:pt x="666" y="513"/>
                  <a:pt x="666" y="513"/>
                </a:cubicBezTo>
                <a:cubicBezTo>
                  <a:pt x="634" y="506"/>
                  <a:pt x="634" y="506"/>
                  <a:pt x="634" y="506"/>
                </a:cubicBezTo>
                <a:cubicBezTo>
                  <a:pt x="634" y="506"/>
                  <a:pt x="633" y="498"/>
                  <a:pt x="635" y="498"/>
                </a:cubicBezTo>
                <a:cubicBezTo>
                  <a:pt x="636" y="498"/>
                  <a:pt x="643" y="492"/>
                  <a:pt x="644" y="487"/>
                </a:cubicBezTo>
                <a:cubicBezTo>
                  <a:pt x="645" y="483"/>
                  <a:pt x="650" y="470"/>
                  <a:pt x="650" y="470"/>
                </a:cubicBezTo>
                <a:cubicBezTo>
                  <a:pt x="650" y="470"/>
                  <a:pt x="624" y="414"/>
                  <a:pt x="621" y="412"/>
                </a:cubicBezTo>
                <a:cubicBezTo>
                  <a:pt x="618" y="409"/>
                  <a:pt x="612" y="390"/>
                  <a:pt x="608" y="384"/>
                </a:cubicBezTo>
                <a:cubicBezTo>
                  <a:pt x="605" y="378"/>
                  <a:pt x="600" y="363"/>
                  <a:pt x="596" y="358"/>
                </a:cubicBezTo>
                <a:cubicBezTo>
                  <a:pt x="593" y="353"/>
                  <a:pt x="590" y="339"/>
                  <a:pt x="587" y="338"/>
                </a:cubicBezTo>
                <a:cubicBezTo>
                  <a:pt x="584" y="337"/>
                  <a:pt x="576" y="344"/>
                  <a:pt x="577" y="348"/>
                </a:cubicBezTo>
                <a:cubicBezTo>
                  <a:pt x="578" y="353"/>
                  <a:pt x="575" y="398"/>
                  <a:pt x="575" y="401"/>
                </a:cubicBezTo>
                <a:cubicBezTo>
                  <a:pt x="576" y="404"/>
                  <a:pt x="575" y="447"/>
                  <a:pt x="576" y="450"/>
                </a:cubicBezTo>
                <a:cubicBezTo>
                  <a:pt x="577" y="453"/>
                  <a:pt x="567" y="468"/>
                  <a:pt x="576" y="478"/>
                </a:cubicBezTo>
                <a:cubicBezTo>
                  <a:pt x="584" y="488"/>
                  <a:pt x="587" y="498"/>
                  <a:pt x="589" y="504"/>
                </a:cubicBezTo>
                <a:cubicBezTo>
                  <a:pt x="591" y="510"/>
                  <a:pt x="597" y="527"/>
                  <a:pt x="597" y="530"/>
                </a:cubicBezTo>
                <a:cubicBezTo>
                  <a:pt x="597" y="534"/>
                  <a:pt x="591" y="648"/>
                  <a:pt x="591" y="660"/>
                </a:cubicBezTo>
                <a:cubicBezTo>
                  <a:pt x="590" y="673"/>
                  <a:pt x="588" y="706"/>
                  <a:pt x="587" y="712"/>
                </a:cubicBezTo>
                <a:cubicBezTo>
                  <a:pt x="586" y="718"/>
                  <a:pt x="581" y="740"/>
                  <a:pt x="576" y="746"/>
                </a:cubicBezTo>
                <a:cubicBezTo>
                  <a:pt x="571" y="752"/>
                  <a:pt x="572" y="772"/>
                  <a:pt x="572" y="780"/>
                </a:cubicBezTo>
                <a:cubicBezTo>
                  <a:pt x="573" y="789"/>
                  <a:pt x="572" y="918"/>
                  <a:pt x="570" y="923"/>
                </a:cubicBezTo>
                <a:cubicBezTo>
                  <a:pt x="568" y="928"/>
                  <a:pt x="567" y="952"/>
                  <a:pt x="567" y="952"/>
                </a:cubicBezTo>
                <a:cubicBezTo>
                  <a:pt x="567" y="952"/>
                  <a:pt x="568" y="967"/>
                  <a:pt x="569" y="968"/>
                </a:cubicBezTo>
                <a:cubicBezTo>
                  <a:pt x="571" y="969"/>
                  <a:pt x="578" y="975"/>
                  <a:pt x="584" y="977"/>
                </a:cubicBezTo>
                <a:cubicBezTo>
                  <a:pt x="590" y="979"/>
                  <a:pt x="599" y="978"/>
                  <a:pt x="602" y="980"/>
                </a:cubicBezTo>
                <a:cubicBezTo>
                  <a:pt x="604" y="981"/>
                  <a:pt x="605" y="986"/>
                  <a:pt x="606" y="988"/>
                </a:cubicBezTo>
                <a:cubicBezTo>
                  <a:pt x="606" y="990"/>
                  <a:pt x="610" y="1010"/>
                  <a:pt x="608" y="1011"/>
                </a:cubicBezTo>
                <a:cubicBezTo>
                  <a:pt x="605" y="1011"/>
                  <a:pt x="588" y="1024"/>
                  <a:pt x="585" y="1026"/>
                </a:cubicBezTo>
                <a:cubicBezTo>
                  <a:pt x="582" y="1028"/>
                  <a:pt x="559" y="1045"/>
                  <a:pt x="557" y="1045"/>
                </a:cubicBezTo>
                <a:cubicBezTo>
                  <a:pt x="556" y="1046"/>
                  <a:pt x="542" y="1055"/>
                  <a:pt x="542" y="1055"/>
                </a:cubicBezTo>
                <a:cubicBezTo>
                  <a:pt x="542" y="1055"/>
                  <a:pt x="526" y="1057"/>
                  <a:pt x="525" y="1058"/>
                </a:cubicBezTo>
                <a:cubicBezTo>
                  <a:pt x="523" y="1058"/>
                  <a:pt x="516" y="1055"/>
                  <a:pt x="516" y="1055"/>
                </a:cubicBezTo>
                <a:cubicBezTo>
                  <a:pt x="516" y="1055"/>
                  <a:pt x="512" y="1040"/>
                  <a:pt x="513" y="1035"/>
                </a:cubicBezTo>
                <a:cubicBezTo>
                  <a:pt x="514" y="1029"/>
                  <a:pt x="512" y="1019"/>
                  <a:pt x="512" y="1019"/>
                </a:cubicBezTo>
                <a:cubicBezTo>
                  <a:pt x="496" y="1019"/>
                  <a:pt x="496" y="1019"/>
                  <a:pt x="496" y="1019"/>
                </a:cubicBezTo>
                <a:cubicBezTo>
                  <a:pt x="496" y="1019"/>
                  <a:pt x="488" y="1019"/>
                  <a:pt x="486" y="1012"/>
                </a:cubicBezTo>
                <a:cubicBezTo>
                  <a:pt x="484" y="1006"/>
                  <a:pt x="483" y="995"/>
                  <a:pt x="483" y="995"/>
                </a:cubicBezTo>
                <a:cubicBezTo>
                  <a:pt x="483" y="995"/>
                  <a:pt x="484" y="880"/>
                  <a:pt x="485" y="871"/>
                </a:cubicBezTo>
                <a:cubicBezTo>
                  <a:pt x="486" y="861"/>
                  <a:pt x="489" y="825"/>
                  <a:pt x="489" y="818"/>
                </a:cubicBezTo>
                <a:cubicBezTo>
                  <a:pt x="490" y="812"/>
                  <a:pt x="488" y="791"/>
                  <a:pt x="488" y="784"/>
                </a:cubicBezTo>
                <a:cubicBezTo>
                  <a:pt x="488" y="777"/>
                  <a:pt x="484" y="762"/>
                  <a:pt x="483" y="754"/>
                </a:cubicBezTo>
                <a:cubicBezTo>
                  <a:pt x="482" y="746"/>
                  <a:pt x="475" y="734"/>
                  <a:pt x="474" y="730"/>
                </a:cubicBezTo>
                <a:cubicBezTo>
                  <a:pt x="473" y="725"/>
                  <a:pt x="474" y="677"/>
                  <a:pt x="474" y="671"/>
                </a:cubicBezTo>
                <a:cubicBezTo>
                  <a:pt x="475" y="665"/>
                  <a:pt x="472" y="643"/>
                  <a:pt x="472" y="639"/>
                </a:cubicBezTo>
                <a:cubicBezTo>
                  <a:pt x="472" y="635"/>
                  <a:pt x="468" y="618"/>
                  <a:pt x="468" y="618"/>
                </a:cubicBezTo>
                <a:cubicBezTo>
                  <a:pt x="468" y="618"/>
                  <a:pt x="453" y="700"/>
                  <a:pt x="445" y="717"/>
                </a:cubicBezTo>
                <a:cubicBezTo>
                  <a:pt x="436" y="733"/>
                  <a:pt x="428" y="774"/>
                  <a:pt x="428" y="776"/>
                </a:cubicBezTo>
                <a:cubicBezTo>
                  <a:pt x="428" y="777"/>
                  <a:pt x="417" y="822"/>
                  <a:pt x="417" y="822"/>
                </a:cubicBezTo>
                <a:cubicBezTo>
                  <a:pt x="417" y="822"/>
                  <a:pt x="412" y="871"/>
                  <a:pt x="413" y="875"/>
                </a:cubicBezTo>
                <a:cubicBezTo>
                  <a:pt x="413" y="879"/>
                  <a:pt x="410" y="936"/>
                  <a:pt x="410" y="936"/>
                </a:cubicBezTo>
                <a:cubicBezTo>
                  <a:pt x="405" y="968"/>
                  <a:pt x="405" y="968"/>
                  <a:pt x="405" y="968"/>
                </a:cubicBezTo>
                <a:cubicBezTo>
                  <a:pt x="405" y="968"/>
                  <a:pt x="400" y="987"/>
                  <a:pt x="400" y="990"/>
                </a:cubicBezTo>
                <a:cubicBezTo>
                  <a:pt x="400" y="992"/>
                  <a:pt x="400" y="1004"/>
                  <a:pt x="397" y="1009"/>
                </a:cubicBezTo>
                <a:cubicBezTo>
                  <a:pt x="395" y="1014"/>
                  <a:pt x="385" y="1015"/>
                  <a:pt x="385" y="1015"/>
                </a:cubicBezTo>
                <a:cubicBezTo>
                  <a:pt x="385" y="1015"/>
                  <a:pt x="385" y="1035"/>
                  <a:pt x="384" y="1037"/>
                </a:cubicBezTo>
                <a:cubicBezTo>
                  <a:pt x="383" y="1039"/>
                  <a:pt x="371" y="1048"/>
                  <a:pt x="364" y="1047"/>
                </a:cubicBezTo>
                <a:cubicBezTo>
                  <a:pt x="356" y="1046"/>
                  <a:pt x="345" y="1047"/>
                  <a:pt x="345" y="1047"/>
                </a:cubicBezTo>
                <a:cubicBezTo>
                  <a:pt x="337" y="1031"/>
                  <a:pt x="337" y="1031"/>
                  <a:pt x="337" y="1031"/>
                </a:cubicBezTo>
                <a:cubicBezTo>
                  <a:pt x="333" y="1014"/>
                  <a:pt x="333" y="1014"/>
                  <a:pt x="333" y="1014"/>
                </a:cubicBezTo>
                <a:cubicBezTo>
                  <a:pt x="322" y="1009"/>
                  <a:pt x="322" y="1009"/>
                  <a:pt x="322" y="1009"/>
                </a:cubicBezTo>
                <a:cubicBezTo>
                  <a:pt x="322" y="1009"/>
                  <a:pt x="321" y="908"/>
                  <a:pt x="323" y="885"/>
                </a:cubicBezTo>
                <a:cubicBezTo>
                  <a:pt x="324" y="862"/>
                  <a:pt x="334" y="813"/>
                  <a:pt x="333" y="801"/>
                </a:cubicBezTo>
                <a:cubicBezTo>
                  <a:pt x="333" y="790"/>
                  <a:pt x="336" y="755"/>
                  <a:pt x="336" y="744"/>
                </a:cubicBezTo>
                <a:cubicBezTo>
                  <a:pt x="336" y="732"/>
                  <a:pt x="337" y="712"/>
                  <a:pt x="333" y="706"/>
                </a:cubicBezTo>
                <a:cubicBezTo>
                  <a:pt x="329" y="701"/>
                  <a:pt x="328" y="676"/>
                  <a:pt x="327" y="667"/>
                </a:cubicBezTo>
                <a:cubicBezTo>
                  <a:pt x="326" y="657"/>
                  <a:pt x="327" y="623"/>
                  <a:pt x="327" y="623"/>
                </a:cubicBezTo>
                <a:cubicBezTo>
                  <a:pt x="327" y="623"/>
                  <a:pt x="314" y="622"/>
                  <a:pt x="307" y="619"/>
                </a:cubicBezTo>
                <a:cubicBezTo>
                  <a:pt x="300" y="616"/>
                  <a:pt x="290" y="610"/>
                  <a:pt x="290" y="604"/>
                </a:cubicBezTo>
                <a:cubicBezTo>
                  <a:pt x="290" y="597"/>
                  <a:pt x="289" y="588"/>
                  <a:pt x="289" y="588"/>
                </a:cubicBezTo>
                <a:cubicBezTo>
                  <a:pt x="289" y="588"/>
                  <a:pt x="247" y="573"/>
                  <a:pt x="234" y="563"/>
                </a:cubicBezTo>
                <a:cubicBezTo>
                  <a:pt x="222" y="554"/>
                  <a:pt x="202" y="536"/>
                  <a:pt x="202" y="536"/>
                </a:cubicBezTo>
                <a:cubicBezTo>
                  <a:pt x="197" y="552"/>
                  <a:pt x="197" y="552"/>
                  <a:pt x="197" y="552"/>
                </a:cubicBezTo>
                <a:cubicBezTo>
                  <a:pt x="197" y="552"/>
                  <a:pt x="198" y="569"/>
                  <a:pt x="200" y="574"/>
                </a:cubicBezTo>
                <a:cubicBezTo>
                  <a:pt x="202" y="579"/>
                  <a:pt x="203" y="595"/>
                  <a:pt x="203" y="602"/>
                </a:cubicBezTo>
                <a:cubicBezTo>
                  <a:pt x="203" y="610"/>
                  <a:pt x="194" y="614"/>
                  <a:pt x="197" y="622"/>
                </a:cubicBezTo>
                <a:cubicBezTo>
                  <a:pt x="199" y="629"/>
                  <a:pt x="205" y="656"/>
                  <a:pt x="205" y="656"/>
                </a:cubicBezTo>
                <a:cubicBezTo>
                  <a:pt x="200" y="668"/>
                  <a:pt x="200" y="668"/>
                  <a:pt x="200" y="668"/>
                </a:cubicBezTo>
                <a:cubicBezTo>
                  <a:pt x="200" y="730"/>
                  <a:pt x="200" y="730"/>
                  <a:pt x="200" y="730"/>
                </a:cubicBezTo>
                <a:cubicBezTo>
                  <a:pt x="200" y="730"/>
                  <a:pt x="197" y="765"/>
                  <a:pt x="198" y="768"/>
                </a:cubicBezTo>
                <a:cubicBezTo>
                  <a:pt x="200" y="770"/>
                  <a:pt x="199" y="781"/>
                  <a:pt x="198" y="785"/>
                </a:cubicBezTo>
                <a:cubicBezTo>
                  <a:pt x="198" y="790"/>
                  <a:pt x="200" y="817"/>
                  <a:pt x="197" y="822"/>
                </a:cubicBezTo>
                <a:cubicBezTo>
                  <a:pt x="193" y="828"/>
                  <a:pt x="188" y="852"/>
                  <a:pt x="190" y="862"/>
                </a:cubicBezTo>
                <a:cubicBezTo>
                  <a:pt x="192" y="873"/>
                  <a:pt x="190" y="899"/>
                  <a:pt x="190" y="899"/>
                </a:cubicBezTo>
                <a:cubicBezTo>
                  <a:pt x="175" y="903"/>
                  <a:pt x="175" y="903"/>
                  <a:pt x="175" y="903"/>
                </a:cubicBezTo>
                <a:cubicBezTo>
                  <a:pt x="170" y="981"/>
                  <a:pt x="170" y="981"/>
                  <a:pt x="170" y="981"/>
                </a:cubicBezTo>
                <a:cubicBezTo>
                  <a:pt x="196" y="986"/>
                  <a:pt x="196" y="986"/>
                  <a:pt x="196" y="986"/>
                </a:cubicBezTo>
                <a:cubicBezTo>
                  <a:pt x="215" y="988"/>
                  <a:pt x="215" y="988"/>
                  <a:pt x="215" y="988"/>
                </a:cubicBezTo>
                <a:cubicBezTo>
                  <a:pt x="219" y="996"/>
                  <a:pt x="219" y="996"/>
                  <a:pt x="219" y="996"/>
                </a:cubicBezTo>
                <a:cubicBezTo>
                  <a:pt x="219" y="996"/>
                  <a:pt x="199" y="1006"/>
                  <a:pt x="193" y="1009"/>
                </a:cubicBezTo>
                <a:cubicBezTo>
                  <a:pt x="188" y="1012"/>
                  <a:pt x="170" y="1021"/>
                  <a:pt x="167" y="1023"/>
                </a:cubicBezTo>
                <a:cubicBezTo>
                  <a:pt x="165" y="1024"/>
                  <a:pt x="153" y="1029"/>
                  <a:pt x="146" y="1028"/>
                </a:cubicBezTo>
                <a:cubicBezTo>
                  <a:pt x="140" y="1027"/>
                  <a:pt x="134" y="1025"/>
                  <a:pt x="134" y="1025"/>
                </a:cubicBezTo>
                <a:cubicBezTo>
                  <a:pt x="134" y="1025"/>
                  <a:pt x="135" y="999"/>
                  <a:pt x="134" y="995"/>
                </a:cubicBezTo>
                <a:cubicBezTo>
                  <a:pt x="133" y="990"/>
                  <a:pt x="137" y="951"/>
                  <a:pt x="137" y="947"/>
                </a:cubicBezTo>
                <a:cubicBezTo>
                  <a:pt x="137" y="943"/>
                  <a:pt x="134" y="905"/>
                  <a:pt x="134" y="905"/>
                </a:cubicBezTo>
                <a:cubicBezTo>
                  <a:pt x="116" y="899"/>
                  <a:pt x="116" y="899"/>
                  <a:pt x="116" y="899"/>
                </a:cubicBezTo>
                <a:cubicBezTo>
                  <a:pt x="116" y="899"/>
                  <a:pt x="105" y="888"/>
                  <a:pt x="106" y="881"/>
                </a:cubicBezTo>
                <a:cubicBezTo>
                  <a:pt x="107" y="874"/>
                  <a:pt x="106" y="839"/>
                  <a:pt x="106" y="839"/>
                </a:cubicBezTo>
                <a:cubicBezTo>
                  <a:pt x="112" y="796"/>
                  <a:pt x="112" y="796"/>
                  <a:pt x="112" y="796"/>
                </a:cubicBezTo>
                <a:cubicBezTo>
                  <a:pt x="109" y="757"/>
                  <a:pt x="109" y="757"/>
                  <a:pt x="109" y="757"/>
                </a:cubicBezTo>
                <a:cubicBezTo>
                  <a:pt x="101" y="812"/>
                  <a:pt x="101" y="812"/>
                  <a:pt x="101" y="812"/>
                </a:cubicBezTo>
                <a:cubicBezTo>
                  <a:pt x="100" y="855"/>
                  <a:pt x="100" y="855"/>
                  <a:pt x="100" y="855"/>
                </a:cubicBezTo>
                <a:cubicBezTo>
                  <a:pt x="102" y="881"/>
                  <a:pt x="102" y="881"/>
                  <a:pt x="102" y="881"/>
                </a:cubicBezTo>
                <a:cubicBezTo>
                  <a:pt x="102" y="881"/>
                  <a:pt x="101" y="887"/>
                  <a:pt x="96" y="889"/>
                </a:cubicBezTo>
                <a:cubicBezTo>
                  <a:pt x="92" y="891"/>
                  <a:pt x="85" y="892"/>
                  <a:pt x="85" y="892"/>
                </a:cubicBezTo>
                <a:cubicBezTo>
                  <a:pt x="82" y="963"/>
                  <a:pt x="82" y="963"/>
                  <a:pt x="82" y="963"/>
                </a:cubicBezTo>
                <a:cubicBezTo>
                  <a:pt x="91" y="978"/>
                  <a:pt x="91" y="978"/>
                  <a:pt x="91" y="978"/>
                </a:cubicBezTo>
                <a:cubicBezTo>
                  <a:pt x="91" y="978"/>
                  <a:pt x="93" y="985"/>
                  <a:pt x="90" y="988"/>
                </a:cubicBezTo>
                <a:cubicBezTo>
                  <a:pt x="87" y="991"/>
                  <a:pt x="82" y="1003"/>
                  <a:pt x="82" y="1003"/>
                </a:cubicBezTo>
                <a:cubicBezTo>
                  <a:pt x="82" y="1003"/>
                  <a:pt x="86" y="1011"/>
                  <a:pt x="82" y="1015"/>
                </a:cubicBezTo>
                <a:cubicBezTo>
                  <a:pt x="77" y="1018"/>
                  <a:pt x="69" y="1022"/>
                  <a:pt x="64" y="1023"/>
                </a:cubicBezTo>
                <a:cubicBezTo>
                  <a:pt x="60" y="1023"/>
                  <a:pt x="53" y="1017"/>
                  <a:pt x="53" y="1017"/>
                </a:cubicBezTo>
                <a:cubicBezTo>
                  <a:pt x="53" y="1001"/>
                  <a:pt x="53" y="1001"/>
                  <a:pt x="53" y="1001"/>
                </a:cubicBezTo>
                <a:cubicBezTo>
                  <a:pt x="53" y="1001"/>
                  <a:pt x="53" y="984"/>
                  <a:pt x="53" y="973"/>
                </a:cubicBezTo>
                <a:cubicBezTo>
                  <a:pt x="52" y="963"/>
                  <a:pt x="50" y="937"/>
                  <a:pt x="49" y="929"/>
                </a:cubicBezTo>
                <a:cubicBezTo>
                  <a:pt x="48" y="922"/>
                  <a:pt x="45" y="896"/>
                  <a:pt x="45" y="896"/>
                </a:cubicBezTo>
                <a:cubicBezTo>
                  <a:pt x="14" y="899"/>
                  <a:pt x="14" y="899"/>
                  <a:pt x="14" y="899"/>
                </a:cubicBezTo>
                <a:cubicBezTo>
                  <a:pt x="14" y="899"/>
                  <a:pt x="6" y="900"/>
                  <a:pt x="5" y="890"/>
                </a:cubicBezTo>
                <a:cubicBezTo>
                  <a:pt x="5" y="880"/>
                  <a:pt x="0" y="850"/>
                  <a:pt x="3" y="845"/>
                </a:cubicBezTo>
                <a:cubicBezTo>
                  <a:pt x="6" y="840"/>
                  <a:pt x="14" y="823"/>
                  <a:pt x="14" y="817"/>
                </a:cubicBezTo>
                <a:cubicBezTo>
                  <a:pt x="14" y="811"/>
                  <a:pt x="15" y="769"/>
                  <a:pt x="15" y="764"/>
                </a:cubicBezTo>
                <a:cubicBezTo>
                  <a:pt x="16" y="758"/>
                  <a:pt x="21" y="730"/>
                  <a:pt x="21" y="725"/>
                </a:cubicBezTo>
                <a:cubicBezTo>
                  <a:pt x="21" y="720"/>
                  <a:pt x="25" y="693"/>
                  <a:pt x="26" y="688"/>
                </a:cubicBezTo>
                <a:cubicBezTo>
                  <a:pt x="28" y="683"/>
                  <a:pt x="30" y="664"/>
                  <a:pt x="30" y="664"/>
                </a:cubicBezTo>
                <a:cubicBezTo>
                  <a:pt x="26" y="658"/>
                  <a:pt x="26" y="658"/>
                  <a:pt x="26" y="658"/>
                </a:cubicBezTo>
                <a:cubicBezTo>
                  <a:pt x="26" y="658"/>
                  <a:pt x="31" y="641"/>
                  <a:pt x="31" y="635"/>
                </a:cubicBezTo>
                <a:cubicBezTo>
                  <a:pt x="31" y="630"/>
                  <a:pt x="34" y="612"/>
                  <a:pt x="32" y="610"/>
                </a:cubicBezTo>
                <a:cubicBezTo>
                  <a:pt x="30" y="608"/>
                  <a:pt x="25" y="597"/>
                  <a:pt x="22" y="587"/>
                </a:cubicBezTo>
                <a:cubicBezTo>
                  <a:pt x="20" y="578"/>
                  <a:pt x="20" y="562"/>
                  <a:pt x="20" y="562"/>
                </a:cubicBezTo>
                <a:cubicBezTo>
                  <a:pt x="7" y="561"/>
                  <a:pt x="7" y="561"/>
                  <a:pt x="7" y="561"/>
                </a:cubicBezTo>
                <a:cubicBezTo>
                  <a:pt x="7" y="561"/>
                  <a:pt x="4" y="555"/>
                  <a:pt x="3" y="552"/>
                </a:cubicBezTo>
                <a:cubicBezTo>
                  <a:pt x="2" y="548"/>
                  <a:pt x="4" y="523"/>
                  <a:pt x="4" y="512"/>
                </a:cubicBezTo>
                <a:cubicBezTo>
                  <a:pt x="4" y="500"/>
                  <a:pt x="6" y="481"/>
                  <a:pt x="7" y="475"/>
                </a:cubicBezTo>
                <a:cubicBezTo>
                  <a:pt x="8" y="470"/>
                  <a:pt x="8" y="450"/>
                  <a:pt x="11" y="445"/>
                </a:cubicBezTo>
                <a:cubicBezTo>
                  <a:pt x="13" y="440"/>
                  <a:pt x="18" y="430"/>
                  <a:pt x="22" y="422"/>
                </a:cubicBezTo>
                <a:cubicBezTo>
                  <a:pt x="27" y="413"/>
                  <a:pt x="48" y="395"/>
                  <a:pt x="56" y="395"/>
                </a:cubicBezTo>
                <a:cubicBezTo>
                  <a:pt x="63" y="394"/>
                  <a:pt x="74" y="387"/>
                  <a:pt x="78" y="383"/>
                </a:cubicBezTo>
                <a:cubicBezTo>
                  <a:pt x="82" y="379"/>
                  <a:pt x="89" y="380"/>
                  <a:pt x="92" y="376"/>
                </a:cubicBezTo>
                <a:cubicBezTo>
                  <a:pt x="95" y="371"/>
                  <a:pt x="92" y="343"/>
                  <a:pt x="92" y="343"/>
                </a:cubicBezTo>
                <a:cubicBezTo>
                  <a:pt x="80" y="330"/>
                  <a:pt x="80" y="330"/>
                  <a:pt x="80" y="330"/>
                </a:cubicBezTo>
                <a:cubicBezTo>
                  <a:pt x="80" y="330"/>
                  <a:pt x="70" y="316"/>
                  <a:pt x="72" y="313"/>
                </a:cubicBezTo>
                <a:cubicBezTo>
                  <a:pt x="74" y="309"/>
                  <a:pt x="78" y="308"/>
                  <a:pt x="78" y="308"/>
                </a:cubicBezTo>
                <a:cubicBezTo>
                  <a:pt x="80" y="281"/>
                  <a:pt x="80" y="281"/>
                  <a:pt x="80" y="281"/>
                </a:cubicBezTo>
                <a:cubicBezTo>
                  <a:pt x="80" y="281"/>
                  <a:pt x="86" y="251"/>
                  <a:pt x="102" y="243"/>
                </a:cubicBezTo>
                <a:cubicBezTo>
                  <a:pt x="119" y="235"/>
                  <a:pt x="142" y="239"/>
                  <a:pt x="153" y="247"/>
                </a:cubicBezTo>
                <a:cubicBezTo>
                  <a:pt x="163" y="255"/>
                  <a:pt x="173" y="270"/>
                  <a:pt x="174" y="279"/>
                </a:cubicBezTo>
                <a:cubicBezTo>
                  <a:pt x="175" y="289"/>
                  <a:pt x="175" y="305"/>
                  <a:pt x="175" y="305"/>
                </a:cubicBezTo>
                <a:cubicBezTo>
                  <a:pt x="175" y="305"/>
                  <a:pt x="185" y="313"/>
                  <a:pt x="183" y="317"/>
                </a:cubicBezTo>
                <a:cubicBezTo>
                  <a:pt x="181" y="322"/>
                  <a:pt x="178" y="332"/>
                  <a:pt x="175" y="334"/>
                </a:cubicBezTo>
                <a:cubicBezTo>
                  <a:pt x="172" y="337"/>
                  <a:pt x="166" y="339"/>
                  <a:pt x="166" y="339"/>
                </a:cubicBezTo>
                <a:cubicBezTo>
                  <a:pt x="166" y="339"/>
                  <a:pt x="159" y="344"/>
                  <a:pt x="160" y="347"/>
                </a:cubicBezTo>
                <a:cubicBezTo>
                  <a:pt x="160" y="351"/>
                  <a:pt x="159" y="355"/>
                  <a:pt x="157" y="359"/>
                </a:cubicBezTo>
                <a:cubicBezTo>
                  <a:pt x="155" y="364"/>
                  <a:pt x="148" y="371"/>
                  <a:pt x="148" y="371"/>
                </a:cubicBezTo>
                <a:cubicBezTo>
                  <a:pt x="149" y="375"/>
                  <a:pt x="149" y="375"/>
                  <a:pt x="149" y="375"/>
                </a:cubicBezTo>
                <a:cubicBezTo>
                  <a:pt x="149" y="375"/>
                  <a:pt x="165" y="382"/>
                  <a:pt x="173" y="385"/>
                </a:cubicBezTo>
                <a:cubicBezTo>
                  <a:pt x="182" y="388"/>
                  <a:pt x="201" y="388"/>
                  <a:pt x="205" y="390"/>
                </a:cubicBezTo>
                <a:cubicBezTo>
                  <a:pt x="209" y="392"/>
                  <a:pt x="222" y="405"/>
                  <a:pt x="228" y="414"/>
                </a:cubicBezTo>
                <a:cubicBezTo>
                  <a:pt x="234" y="422"/>
                  <a:pt x="239" y="454"/>
                  <a:pt x="243" y="461"/>
                </a:cubicBezTo>
                <a:cubicBezTo>
                  <a:pt x="246" y="468"/>
                  <a:pt x="252" y="478"/>
                  <a:pt x="253" y="484"/>
                </a:cubicBezTo>
                <a:cubicBezTo>
                  <a:pt x="255" y="490"/>
                  <a:pt x="257" y="505"/>
                  <a:pt x="260" y="511"/>
                </a:cubicBezTo>
                <a:cubicBezTo>
                  <a:pt x="264" y="517"/>
                  <a:pt x="266" y="522"/>
                  <a:pt x="266" y="522"/>
                </a:cubicBezTo>
                <a:cubicBezTo>
                  <a:pt x="253" y="527"/>
                  <a:pt x="253" y="527"/>
                  <a:pt x="253" y="527"/>
                </a:cubicBezTo>
                <a:cubicBezTo>
                  <a:pt x="253" y="527"/>
                  <a:pt x="272" y="543"/>
                  <a:pt x="278" y="548"/>
                </a:cubicBezTo>
                <a:cubicBezTo>
                  <a:pt x="283" y="553"/>
                  <a:pt x="294" y="559"/>
                  <a:pt x="294" y="559"/>
                </a:cubicBezTo>
                <a:lnTo>
                  <a:pt x="301" y="55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endParaRPr lang="es">
              <a:solidFill>
                <a:schemeClr val="tx2">
                  <a:lumMod val="50000"/>
                </a:schemeClr>
              </a:solidFill>
            </a:endParaRPr>
          </a:p>
        </p:txBody>
      </p:sp>
      <p:sp>
        <p:nvSpPr>
          <p:cNvPr id="330" name="TextBox 146"/>
          <p:cNvSpPr txBox="1"/>
          <p:nvPr/>
        </p:nvSpPr>
        <p:spPr>
          <a:xfrm>
            <a:off x="127270" y="3329940"/>
            <a:ext cx="830354" cy="60325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rtl="0">
              <a:spcBef>
                <a:spcPct val="0"/>
              </a:spcBef>
            </a:pPr>
            <a:r>
              <a:rPr lang="es" sz="2600" b="0" i="0" u="none">
                <a:solidFill>
                  <a:schemeClr val="bg1"/>
                </a:solidFill>
                <a:latin typeface="+mj-lt"/>
                <a:ea typeface="+mj-ea"/>
                <a:cs typeface="+mj-cs"/>
              </a:rPr>
              <a:t>63 %</a:t>
            </a:r>
          </a:p>
        </p:txBody>
      </p:sp>
      <p:sp>
        <p:nvSpPr>
          <p:cNvPr id="331" name="Content Placeholder 2"/>
          <p:cNvSpPr txBox="1">
            <a:spLocks/>
          </p:cNvSpPr>
          <p:nvPr/>
        </p:nvSpPr>
        <p:spPr>
          <a:xfrm>
            <a:off x="217346" y="3742735"/>
            <a:ext cx="1058219" cy="399908"/>
          </a:xfrm>
          <a:prstGeom prst="rect">
            <a:avLst/>
          </a:prstGeom>
        </p:spPr>
        <p:txBody>
          <a:bodyPr vert="horz" lIns="91440" tIns="45720" rIns="91440" bIns="45720" rtlCol="0">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735"/>
              </a:spcBef>
              <a:defRPr/>
            </a:pPr>
            <a:r>
              <a:rPr lang="es" sz="600" b="0" i="0" u="none">
                <a:solidFill>
                  <a:schemeClr val="bg1"/>
                </a:solidFill>
              </a:rPr>
              <a:t>Familia</a:t>
            </a:r>
          </a:p>
        </p:txBody>
      </p:sp>
      <p:sp>
        <p:nvSpPr>
          <p:cNvPr id="332" name="TextBox 331"/>
          <p:cNvSpPr txBox="1"/>
          <p:nvPr/>
        </p:nvSpPr>
        <p:spPr>
          <a:xfrm>
            <a:off x="2990415" y="2176298"/>
            <a:ext cx="2565126" cy="215444"/>
          </a:xfrm>
          <a:prstGeom prst="rect">
            <a:avLst/>
          </a:prstGeom>
          <a:noFill/>
        </p:spPr>
        <p:txBody>
          <a:bodyPr wrap="none" rtlCol="0">
            <a:spAutoFit/>
          </a:bodyPr>
          <a:lstStyle/>
          <a:p>
            <a:pPr algn="l" rtl="0"/>
            <a:r>
              <a:rPr lang="es" sz="800" b="0" i="0" u="none">
                <a:latin typeface="Impact"/>
                <a:cs typeface="Impact"/>
              </a:rPr>
              <a:t>¿CUÁNTOS ESTÁN MUY INTERESADOS EN LA COPA MUNDIAL 2014?</a:t>
            </a:r>
            <a:endParaRPr lang="es" sz="800" dirty="0">
              <a:latin typeface="Impact"/>
              <a:cs typeface="Impact"/>
            </a:endParaRPr>
          </a:p>
        </p:txBody>
      </p:sp>
      <p:sp>
        <p:nvSpPr>
          <p:cNvPr id="333" name="TextBox 332"/>
          <p:cNvSpPr txBox="1"/>
          <p:nvPr/>
        </p:nvSpPr>
        <p:spPr>
          <a:xfrm>
            <a:off x="5891078" y="2176298"/>
            <a:ext cx="966931" cy="215444"/>
          </a:xfrm>
          <a:prstGeom prst="rect">
            <a:avLst/>
          </a:prstGeom>
          <a:noFill/>
        </p:spPr>
        <p:txBody>
          <a:bodyPr wrap="none" rtlCol="0">
            <a:spAutoFit/>
          </a:bodyPr>
          <a:lstStyle/>
          <a:p>
            <a:pPr algn="l" rtl="0"/>
            <a:r>
              <a:rPr lang="es" sz="800" b="0" i="0" u="none">
                <a:latin typeface="Impact"/>
                <a:cs typeface="Impact"/>
              </a:rPr>
              <a:t>INTERÉS EN EL FÚTBOL</a:t>
            </a:r>
            <a:endParaRPr lang="es" sz="800" dirty="0">
              <a:latin typeface="Impact"/>
              <a:cs typeface="Impact"/>
            </a:endParaRPr>
          </a:p>
        </p:txBody>
      </p:sp>
      <p:grpSp>
        <p:nvGrpSpPr>
          <p:cNvPr id="334" name="Group 333"/>
          <p:cNvGrpSpPr/>
          <p:nvPr/>
        </p:nvGrpSpPr>
        <p:grpSpPr>
          <a:xfrm>
            <a:off x="5882365" y="3911815"/>
            <a:ext cx="1583958" cy="744013"/>
            <a:chOff x="10032473" y="2092789"/>
            <a:chExt cx="2007698" cy="1396770"/>
          </a:xfrm>
        </p:grpSpPr>
        <p:sp>
          <p:nvSpPr>
            <p:cNvPr id="335" name="Title 1"/>
            <p:cNvSpPr txBox="1">
              <a:spLocks/>
            </p:cNvSpPr>
            <p:nvPr/>
          </p:nvSpPr>
          <p:spPr>
            <a:xfrm>
              <a:off x="10042344" y="2405962"/>
              <a:ext cx="1997827" cy="1083597"/>
            </a:xfrm>
            <a:prstGeom prst="rect">
              <a:avLst/>
            </a:prstGeom>
          </p:spPr>
          <p:txBody>
            <a:bodyPr vert="horz" lIns="91440" tIns="45720" rIns="91440" bIns="45720" rtlCol="0" anchor="ctr">
              <a:noAutofit/>
            </a:bodyPr>
            <a:lstStyle/>
            <a:p>
              <a:pPr algn="l" rtl="0">
                <a:spcBef>
                  <a:spcPct val="0"/>
                </a:spcBef>
                <a:defRPr/>
              </a:pPr>
              <a:r>
                <a:rPr lang="es" sz="800" b="0" i="0" u="none">
                  <a:latin typeface="+mj-lt"/>
                  <a:ea typeface="+mj-ea"/>
                  <a:cs typeface="+mj-cs"/>
                </a:rPr>
                <a:t>está muy interesado en el fútbol</a:t>
              </a:r>
              <a:endParaRPr lang="es" sz="800" dirty="0">
                <a:latin typeface="+mj-lt"/>
                <a:ea typeface="+mj-ea"/>
                <a:cs typeface="+mj-cs"/>
              </a:endParaRPr>
            </a:p>
          </p:txBody>
        </p:sp>
        <p:sp>
          <p:nvSpPr>
            <p:cNvPr id="336" name="Title 1"/>
            <p:cNvSpPr txBox="1">
              <a:spLocks/>
            </p:cNvSpPr>
            <p:nvPr/>
          </p:nvSpPr>
          <p:spPr>
            <a:xfrm>
              <a:off x="10032473" y="2092789"/>
              <a:ext cx="1716088" cy="860187"/>
            </a:xfrm>
            <a:prstGeom prst="rect">
              <a:avLst/>
            </a:prstGeom>
          </p:spPr>
          <p:txBody>
            <a:bodyPr vert="horz" lIns="91440" tIns="45720" rIns="91440" bIns="45720" rtlCol="0" anchor="ctr">
              <a:noAutofit/>
            </a:bodyPr>
            <a:lstStyle/>
            <a:p>
              <a:pPr algn="l" rtl="0">
                <a:spcBef>
                  <a:spcPct val="0"/>
                </a:spcBef>
                <a:defRPr/>
              </a:pPr>
              <a:r>
                <a:rPr lang="es" sz="2900" b="0" i="0" u="none">
                  <a:solidFill>
                    <a:schemeClr val="accent4"/>
                  </a:solidFill>
                  <a:latin typeface="+mj-lt"/>
                  <a:ea typeface="+mj-ea"/>
                  <a:cs typeface="+mj-cs"/>
                </a:rPr>
                <a:t>61 %</a:t>
              </a:r>
              <a:endParaRPr lang="es" sz="2900" dirty="0">
                <a:solidFill>
                  <a:schemeClr val="accent4"/>
                </a:solidFill>
                <a:latin typeface="+mj-lt"/>
                <a:ea typeface="+mj-ea"/>
                <a:cs typeface="+mj-cs"/>
              </a:endParaRPr>
            </a:p>
          </p:txBody>
        </p:sp>
      </p:grpSp>
      <p:sp>
        <p:nvSpPr>
          <p:cNvPr id="337" name="Rectangle 336"/>
          <p:cNvSpPr/>
          <p:nvPr/>
        </p:nvSpPr>
        <p:spPr>
          <a:xfrm>
            <a:off x="7641050" y="2592578"/>
            <a:ext cx="1412112" cy="406400"/>
          </a:xfrm>
          <a:prstGeom prst="rect">
            <a:avLst/>
          </a:prstGeom>
        </p:spPr>
        <p:txBody>
          <a:bodyPr wrap="square" lIns="67190" tIns="33595" rIns="67190" bIns="33595">
            <a:spAutoFit/>
          </a:bodyPr>
          <a:lstStyle/>
          <a:p>
            <a:pPr algn="l" rtl="0">
              <a:spcBef>
                <a:spcPts val="200"/>
              </a:spcBef>
            </a:pPr>
            <a:r>
              <a:rPr lang="es" sz="800" b="0" i="0" u="none">
                <a:solidFill>
                  <a:schemeClr val="bg1"/>
                </a:solidFill>
                <a:latin typeface="Impact"/>
                <a:cs typeface="Impact"/>
              </a:rPr>
              <a:t>¿DÓNDE PRETENDE SEGUIR LA GENTE LA COPA MUNDIAL?</a:t>
            </a:r>
            <a:r>
              <a:rPr lang="es" sz="700">
                <a:solidFill>
                  <a:schemeClr val="bg1"/>
                </a:solidFill>
                <a:latin typeface="Impact"/>
                <a:cs typeface="Impact"/>
              </a:rPr>
              <a:t/>
            </a:r>
            <a:br>
              <a:rPr lang="es" sz="700">
                <a:solidFill>
                  <a:schemeClr val="bg1"/>
                </a:solidFill>
                <a:latin typeface="Impact"/>
                <a:cs typeface="Impact"/>
              </a:rPr>
            </a:br>
            <a:r>
              <a:rPr lang="es" sz="600" b="0" i="0" u="none">
                <a:solidFill>
                  <a:schemeClr val="bg1"/>
                </a:solidFill>
              </a:rPr>
              <a:t>(se excluye «por televisión») </a:t>
            </a:r>
            <a:endParaRPr lang="es" sz="600" dirty="0">
              <a:solidFill>
                <a:schemeClr val="bg1"/>
              </a:solidFill>
            </a:endParaRPr>
          </a:p>
        </p:txBody>
      </p:sp>
      <p:grpSp>
        <p:nvGrpSpPr>
          <p:cNvPr id="338" name="Group 337"/>
          <p:cNvGrpSpPr>
            <a:grpSpLocks noChangeAspect="1"/>
          </p:cNvGrpSpPr>
          <p:nvPr/>
        </p:nvGrpSpPr>
        <p:grpSpPr>
          <a:xfrm>
            <a:off x="7427443" y="2922331"/>
            <a:ext cx="1224000" cy="724705"/>
            <a:chOff x="9142664" y="1124311"/>
            <a:chExt cx="1884878" cy="1116000"/>
          </a:xfrm>
        </p:grpSpPr>
        <p:graphicFrame>
          <p:nvGraphicFramePr>
            <p:cNvPr id="339" name="Chart 338"/>
            <p:cNvGraphicFramePr/>
            <p:nvPr>
              <p:extLst>
                <p:ext uri="{D42A27DB-BD31-4B8C-83A1-F6EECF244321}">
                  <p14:modId xmlns:p14="http://schemas.microsoft.com/office/powerpoint/2010/main" val="115256872"/>
                </p:ext>
              </p:extLst>
            </p:nvPr>
          </p:nvGraphicFramePr>
          <p:xfrm>
            <a:off x="9142664" y="1124311"/>
            <a:ext cx="1884878" cy="1116000"/>
          </p:xfrm>
          <a:graphic>
            <a:graphicData uri="http://schemas.openxmlformats.org/drawingml/2006/chart">
              <c:chart xmlns:c="http://schemas.openxmlformats.org/drawingml/2006/chart" xmlns:r="http://schemas.openxmlformats.org/officeDocument/2006/relationships" r:id="rId4"/>
            </a:graphicData>
          </a:graphic>
        </p:graphicFrame>
        <p:sp>
          <p:nvSpPr>
            <p:cNvPr id="340" name="Freeform 4"/>
            <p:cNvSpPr>
              <a:spLocks noChangeAspect="1" noEditPoints="1"/>
            </p:cNvSpPr>
            <p:nvPr/>
          </p:nvSpPr>
          <p:spPr bwMode="auto">
            <a:xfrm>
              <a:off x="9904060" y="1492829"/>
              <a:ext cx="360000" cy="349067"/>
            </a:xfrm>
            <a:custGeom>
              <a:avLst/>
              <a:gdLst>
                <a:gd name="T0" fmla="*/ 0 w 494"/>
                <a:gd name="T1" fmla="*/ 479 h 479"/>
                <a:gd name="T2" fmla="*/ 0 w 494"/>
                <a:gd name="T3" fmla="*/ 249 h 479"/>
                <a:gd name="T4" fmla="*/ 0 w 494"/>
                <a:gd name="T5" fmla="*/ 230 h 479"/>
                <a:gd name="T6" fmla="*/ 15 w 494"/>
                <a:gd name="T7" fmla="*/ 218 h 479"/>
                <a:gd name="T8" fmla="*/ 75 w 494"/>
                <a:gd name="T9" fmla="*/ 161 h 479"/>
                <a:gd name="T10" fmla="*/ 75 w 494"/>
                <a:gd name="T11" fmla="*/ 7 h 479"/>
                <a:gd name="T12" fmla="*/ 161 w 494"/>
                <a:gd name="T13" fmla="*/ 7 h 479"/>
                <a:gd name="T14" fmla="*/ 161 w 494"/>
                <a:gd name="T15" fmla="*/ 81 h 479"/>
                <a:gd name="T16" fmla="*/ 218 w 494"/>
                <a:gd name="T17" fmla="*/ 26 h 479"/>
                <a:gd name="T18" fmla="*/ 247 w 494"/>
                <a:gd name="T19" fmla="*/ 0 h 479"/>
                <a:gd name="T20" fmla="*/ 276 w 494"/>
                <a:gd name="T21" fmla="*/ 26 h 479"/>
                <a:gd name="T22" fmla="*/ 480 w 494"/>
                <a:gd name="T23" fmla="*/ 218 h 479"/>
                <a:gd name="T24" fmla="*/ 494 w 494"/>
                <a:gd name="T25" fmla="*/ 230 h 479"/>
                <a:gd name="T26" fmla="*/ 494 w 494"/>
                <a:gd name="T27" fmla="*/ 249 h 479"/>
                <a:gd name="T28" fmla="*/ 494 w 494"/>
                <a:gd name="T29" fmla="*/ 479 h 479"/>
                <a:gd name="T30" fmla="*/ 410 w 494"/>
                <a:gd name="T31" fmla="*/ 479 h 479"/>
                <a:gd name="T32" fmla="*/ 410 w 494"/>
                <a:gd name="T33" fmla="*/ 266 h 479"/>
                <a:gd name="T34" fmla="*/ 247 w 494"/>
                <a:gd name="T35" fmla="*/ 115 h 479"/>
                <a:gd name="T36" fmla="*/ 87 w 494"/>
                <a:gd name="T37" fmla="*/ 266 h 479"/>
                <a:gd name="T38" fmla="*/ 87 w 494"/>
                <a:gd name="T39" fmla="*/ 479 h 479"/>
                <a:gd name="T40" fmla="*/ 0 w 494"/>
                <a:gd name="T41" fmla="*/ 479 h 479"/>
                <a:gd name="T42" fmla="*/ 139 w 494"/>
                <a:gd name="T43" fmla="*/ 479 h 479"/>
                <a:gd name="T44" fmla="*/ 235 w 494"/>
                <a:gd name="T45" fmla="*/ 479 h 479"/>
                <a:gd name="T46" fmla="*/ 235 w 494"/>
                <a:gd name="T47" fmla="*/ 386 h 479"/>
                <a:gd name="T48" fmla="*/ 139 w 494"/>
                <a:gd name="T49" fmla="*/ 386 h 479"/>
                <a:gd name="T50" fmla="*/ 139 w 494"/>
                <a:gd name="T51" fmla="*/ 479 h 479"/>
                <a:gd name="T52" fmla="*/ 259 w 494"/>
                <a:gd name="T53" fmla="*/ 362 h 479"/>
                <a:gd name="T54" fmla="*/ 355 w 494"/>
                <a:gd name="T55" fmla="*/ 362 h 479"/>
                <a:gd name="T56" fmla="*/ 355 w 494"/>
                <a:gd name="T57" fmla="*/ 266 h 479"/>
                <a:gd name="T58" fmla="*/ 259 w 494"/>
                <a:gd name="T59" fmla="*/ 266 h 479"/>
                <a:gd name="T60" fmla="*/ 259 w 494"/>
                <a:gd name="T61" fmla="*/ 362 h 479"/>
                <a:gd name="T62" fmla="*/ 259 w 494"/>
                <a:gd name="T63" fmla="*/ 479 h 479"/>
                <a:gd name="T64" fmla="*/ 355 w 494"/>
                <a:gd name="T65" fmla="*/ 479 h 479"/>
                <a:gd name="T66" fmla="*/ 355 w 494"/>
                <a:gd name="T67" fmla="*/ 386 h 479"/>
                <a:gd name="T68" fmla="*/ 259 w 494"/>
                <a:gd name="T69" fmla="*/ 386 h 479"/>
                <a:gd name="T70" fmla="*/ 259 w 494"/>
                <a:gd name="T71" fmla="*/ 479 h 479"/>
                <a:gd name="T72" fmla="*/ 139 w 494"/>
                <a:gd name="T73" fmla="*/ 362 h 479"/>
                <a:gd name="T74" fmla="*/ 235 w 494"/>
                <a:gd name="T75" fmla="*/ 362 h 479"/>
                <a:gd name="T76" fmla="*/ 235 w 494"/>
                <a:gd name="T77" fmla="*/ 266 h 479"/>
                <a:gd name="T78" fmla="*/ 139 w 494"/>
                <a:gd name="T79" fmla="*/ 266 h 479"/>
                <a:gd name="T80" fmla="*/ 139 w 494"/>
                <a:gd name="T81" fmla="*/ 36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l" defTabSz="914298" rtl="0"/>
              <a:endParaRPr lang="es">
                <a:solidFill>
                  <a:schemeClr val="bg1"/>
                </a:solidFill>
              </a:endParaRPr>
            </a:p>
          </p:txBody>
        </p:sp>
      </p:grpSp>
      <p:grpSp>
        <p:nvGrpSpPr>
          <p:cNvPr id="341" name="Group 340"/>
          <p:cNvGrpSpPr>
            <a:grpSpLocks noChangeAspect="1"/>
          </p:cNvGrpSpPr>
          <p:nvPr/>
        </p:nvGrpSpPr>
        <p:grpSpPr>
          <a:xfrm>
            <a:off x="7432787" y="3444496"/>
            <a:ext cx="1224000" cy="724705"/>
            <a:chOff x="10344948" y="1124311"/>
            <a:chExt cx="1884878" cy="1116000"/>
          </a:xfrm>
        </p:grpSpPr>
        <p:graphicFrame>
          <p:nvGraphicFramePr>
            <p:cNvPr id="342" name="Chart 341"/>
            <p:cNvGraphicFramePr/>
            <p:nvPr>
              <p:extLst>
                <p:ext uri="{D42A27DB-BD31-4B8C-83A1-F6EECF244321}">
                  <p14:modId xmlns:p14="http://schemas.microsoft.com/office/powerpoint/2010/main" val="3650548487"/>
                </p:ext>
              </p:extLst>
            </p:nvPr>
          </p:nvGraphicFramePr>
          <p:xfrm>
            <a:off x="10344948" y="1124311"/>
            <a:ext cx="1884878" cy="1116000"/>
          </p:xfrm>
          <a:graphic>
            <a:graphicData uri="http://schemas.openxmlformats.org/drawingml/2006/chart">
              <c:chart xmlns:c="http://schemas.openxmlformats.org/drawingml/2006/chart" xmlns:r="http://schemas.openxmlformats.org/officeDocument/2006/relationships" r:id="rId5"/>
            </a:graphicData>
          </a:graphic>
        </p:graphicFrame>
        <p:pic>
          <p:nvPicPr>
            <p:cNvPr id="343" name="Picture 2" descr="http://www.primitive-designs.com/images/Briefcase.png"/>
            <p:cNvPicPr>
              <a:picLocks noChangeAspect="1" noChangeArrowheads="1"/>
            </p:cNvPicPr>
            <p:nvPr/>
          </p:nvPicPr>
          <p:blipFill rotWithShape="1">
            <a:blip r:embed="rId6" cstate="screen">
              <a:biLevel thresh="25000"/>
              <a:extLst>
                <a:ext uri="{28A0092B-C50C-407E-A947-70E740481C1C}">
                  <a14:useLocalDpi xmlns:a14="http://schemas.microsoft.com/office/drawing/2010/main"/>
                </a:ext>
              </a:extLst>
            </a:blip>
            <a:srcRect/>
            <a:stretch/>
          </p:blipFill>
          <p:spPr bwMode="auto">
            <a:xfrm>
              <a:off x="11090390" y="1494741"/>
              <a:ext cx="388063" cy="328047"/>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344" name="Group 343"/>
          <p:cNvGrpSpPr>
            <a:grpSpLocks noChangeAspect="1"/>
          </p:cNvGrpSpPr>
          <p:nvPr/>
        </p:nvGrpSpPr>
        <p:grpSpPr>
          <a:xfrm>
            <a:off x="7437900" y="3955532"/>
            <a:ext cx="1224000" cy="724705"/>
            <a:chOff x="11547231" y="1124311"/>
            <a:chExt cx="1884878" cy="1116000"/>
          </a:xfrm>
        </p:grpSpPr>
        <p:graphicFrame>
          <p:nvGraphicFramePr>
            <p:cNvPr id="345" name="Chart 344"/>
            <p:cNvGraphicFramePr/>
            <p:nvPr>
              <p:extLst>
                <p:ext uri="{D42A27DB-BD31-4B8C-83A1-F6EECF244321}">
                  <p14:modId xmlns:p14="http://schemas.microsoft.com/office/powerpoint/2010/main" val="754022986"/>
                </p:ext>
              </p:extLst>
            </p:nvPr>
          </p:nvGraphicFramePr>
          <p:xfrm>
            <a:off x="11547231" y="1124311"/>
            <a:ext cx="1884878" cy="1116000"/>
          </p:xfrm>
          <a:graphic>
            <a:graphicData uri="http://schemas.openxmlformats.org/drawingml/2006/chart">
              <c:chart xmlns:c="http://schemas.openxmlformats.org/drawingml/2006/chart" xmlns:r="http://schemas.openxmlformats.org/officeDocument/2006/relationships" r:id="rId7"/>
            </a:graphicData>
          </a:graphic>
        </p:graphicFrame>
        <p:pic>
          <p:nvPicPr>
            <p:cNvPr id="346" name="Picture 4" descr="http://vector-magz.com/wp-content/uploads/2014/01/person-walking-icon.png"/>
            <p:cNvPicPr>
              <a:picLocks noChangeAspect="1" noChangeArrowheads="1"/>
            </p:cNvPicPr>
            <p:nvPr/>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12367385" y="1446532"/>
              <a:ext cx="255732" cy="432000"/>
            </a:xfrm>
            <a:prstGeom prst="rect">
              <a:avLst/>
            </a:prstGeom>
            <a:noFill/>
            <a:extLst>
              <a:ext uri="{909E8E84-426E-40dd-AFC4-6F175D3DCCD1}">
                <a14:hiddenFill xmlns:a14="http://schemas.microsoft.com/office/drawing/2010/main">
                  <a:solidFill>
                    <a:srgbClr val="FFFFFF"/>
                  </a:solidFill>
                </a14:hiddenFill>
              </a:ext>
            </a:extLst>
          </p:spPr>
        </p:pic>
      </p:grpSp>
      <p:sp>
        <p:nvSpPr>
          <p:cNvPr id="347" name="Rectangle 346"/>
          <p:cNvSpPr/>
          <p:nvPr/>
        </p:nvSpPr>
        <p:spPr>
          <a:xfrm>
            <a:off x="4939909" y="1194573"/>
            <a:ext cx="467988" cy="400111"/>
          </a:xfrm>
          <a:prstGeom prst="rect">
            <a:avLst/>
          </a:prstGeom>
        </p:spPr>
        <p:txBody>
          <a:bodyPr wrap="square">
            <a:spAutoFit/>
          </a:bodyPr>
          <a:lstStyle/>
          <a:p>
            <a:pPr algn="l" rtl="0"/>
            <a:r>
              <a:rPr lang="es" sz="1000" b="0" i="0" u="none">
                <a:solidFill>
                  <a:schemeClr val="bg1"/>
                </a:solidFill>
                <a:latin typeface="+mj-lt"/>
              </a:rPr>
              <a:t>59 %</a:t>
            </a:r>
          </a:p>
          <a:p>
            <a:pPr algn="l" rtl="0"/>
            <a:r>
              <a:rPr lang="es" sz="1000" b="0" i="0" u="none">
                <a:solidFill>
                  <a:schemeClr val="bg1"/>
                </a:solidFill>
                <a:latin typeface="+mj-lt"/>
              </a:rPr>
              <a:t>      </a:t>
            </a:r>
            <a:endParaRPr lang="es" sz="1000" dirty="0">
              <a:solidFill>
                <a:schemeClr val="bg1"/>
              </a:solidFill>
              <a:latin typeface="+mj-lt"/>
            </a:endParaRPr>
          </a:p>
        </p:txBody>
      </p:sp>
      <p:sp>
        <p:nvSpPr>
          <p:cNvPr id="348" name="Rectangle 347"/>
          <p:cNvSpPr/>
          <p:nvPr/>
        </p:nvSpPr>
        <p:spPr>
          <a:xfrm>
            <a:off x="4939909" y="1429055"/>
            <a:ext cx="467988" cy="400109"/>
          </a:xfrm>
          <a:prstGeom prst="rect">
            <a:avLst/>
          </a:prstGeom>
        </p:spPr>
        <p:txBody>
          <a:bodyPr wrap="square">
            <a:spAutoFit/>
          </a:bodyPr>
          <a:lstStyle/>
          <a:p>
            <a:pPr algn="l" rtl="0"/>
            <a:r>
              <a:rPr lang="es" sz="1000" b="0" i="0" u="none">
                <a:solidFill>
                  <a:schemeClr val="bg1"/>
                </a:solidFill>
                <a:latin typeface="+mj-lt"/>
              </a:rPr>
              <a:t>43 %</a:t>
            </a:r>
          </a:p>
          <a:p>
            <a:pPr algn="l" rtl="0"/>
            <a:r>
              <a:rPr lang="es" sz="1000" b="0" i="0" u="none">
                <a:solidFill>
                  <a:schemeClr val="bg1"/>
                </a:solidFill>
                <a:latin typeface="+mj-lt"/>
              </a:rPr>
              <a:t>      </a:t>
            </a:r>
            <a:endParaRPr lang="es" sz="1000" dirty="0">
              <a:solidFill>
                <a:schemeClr val="bg1"/>
              </a:solidFill>
              <a:latin typeface="+mj-lt"/>
            </a:endParaRPr>
          </a:p>
        </p:txBody>
      </p:sp>
      <p:sp>
        <p:nvSpPr>
          <p:cNvPr id="349" name="Rectangle 348"/>
          <p:cNvSpPr/>
          <p:nvPr/>
        </p:nvSpPr>
        <p:spPr>
          <a:xfrm>
            <a:off x="4939909" y="1673554"/>
            <a:ext cx="467988" cy="400111"/>
          </a:xfrm>
          <a:prstGeom prst="rect">
            <a:avLst/>
          </a:prstGeom>
        </p:spPr>
        <p:txBody>
          <a:bodyPr wrap="square">
            <a:spAutoFit/>
          </a:bodyPr>
          <a:lstStyle/>
          <a:p>
            <a:pPr algn="l" rtl="0"/>
            <a:r>
              <a:rPr lang="es" sz="1000" b="0" i="0" u="none">
                <a:solidFill>
                  <a:schemeClr val="bg1"/>
                </a:solidFill>
                <a:latin typeface="+mj-lt"/>
              </a:rPr>
              <a:t>49 %</a:t>
            </a:r>
          </a:p>
          <a:p>
            <a:pPr algn="l" rtl="0"/>
            <a:r>
              <a:rPr lang="es" sz="1000" b="0" i="0" u="none">
                <a:solidFill>
                  <a:schemeClr val="bg1"/>
                </a:solidFill>
                <a:latin typeface="+mj-lt"/>
              </a:rPr>
              <a:t>      </a:t>
            </a:r>
            <a:endParaRPr lang="es" sz="1000" dirty="0">
              <a:solidFill>
                <a:schemeClr val="bg1"/>
              </a:solidFill>
              <a:latin typeface="+mj-lt"/>
            </a:endParaRPr>
          </a:p>
        </p:txBody>
      </p:sp>
      <p:sp>
        <p:nvSpPr>
          <p:cNvPr id="350" name="Rectangle 349"/>
          <p:cNvSpPr/>
          <p:nvPr/>
        </p:nvSpPr>
        <p:spPr>
          <a:xfrm>
            <a:off x="4939909" y="950075"/>
            <a:ext cx="467988" cy="400111"/>
          </a:xfrm>
          <a:prstGeom prst="rect">
            <a:avLst/>
          </a:prstGeom>
        </p:spPr>
        <p:txBody>
          <a:bodyPr wrap="square">
            <a:spAutoFit/>
          </a:bodyPr>
          <a:lstStyle/>
          <a:p>
            <a:pPr algn="l" rtl="0"/>
            <a:r>
              <a:rPr lang="es" sz="1000" b="0" i="0" u="none">
                <a:solidFill>
                  <a:schemeClr val="bg1"/>
                </a:solidFill>
                <a:latin typeface="+mj-lt"/>
              </a:rPr>
              <a:t>61 %</a:t>
            </a:r>
          </a:p>
          <a:p>
            <a:pPr algn="l" rtl="0"/>
            <a:r>
              <a:rPr lang="es" sz="1000" b="0" i="0" u="none">
                <a:solidFill>
                  <a:schemeClr val="bg1"/>
                </a:solidFill>
                <a:latin typeface="+mj-lt"/>
              </a:rPr>
              <a:t>      </a:t>
            </a:r>
            <a:endParaRPr lang="es" sz="1000" dirty="0">
              <a:solidFill>
                <a:schemeClr val="bg1"/>
              </a:solidFill>
              <a:latin typeface="+mj-lt"/>
            </a:endParaRPr>
          </a:p>
        </p:txBody>
      </p:sp>
      <p:grpSp>
        <p:nvGrpSpPr>
          <p:cNvPr id="351" name="Group 350"/>
          <p:cNvGrpSpPr/>
          <p:nvPr/>
        </p:nvGrpSpPr>
        <p:grpSpPr>
          <a:xfrm>
            <a:off x="6180117" y="2337893"/>
            <a:ext cx="1152000" cy="1836000"/>
            <a:chOff x="6395062" y="2446548"/>
            <a:chExt cx="1206937" cy="1729364"/>
          </a:xfrm>
        </p:grpSpPr>
        <p:graphicFrame>
          <p:nvGraphicFramePr>
            <p:cNvPr id="352" name="Chart 351"/>
            <p:cNvGraphicFramePr/>
            <p:nvPr>
              <p:extLst>
                <p:ext uri="{D42A27DB-BD31-4B8C-83A1-F6EECF244321}">
                  <p14:modId xmlns:p14="http://schemas.microsoft.com/office/powerpoint/2010/main" val="3918978353"/>
                </p:ext>
              </p:extLst>
            </p:nvPr>
          </p:nvGraphicFramePr>
          <p:xfrm>
            <a:off x="6395062" y="2446548"/>
            <a:ext cx="1206937" cy="1729364"/>
          </p:xfrm>
          <a:graphic>
            <a:graphicData uri="http://schemas.openxmlformats.org/drawingml/2006/chart">
              <c:chart xmlns:c="http://schemas.openxmlformats.org/drawingml/2006/chart" xmlns:r="http://schemas.openxmlformats.org/officeDocument/2006/relationships" r:id="rId10"/>
            </a:graphicData>
          </a:graphic>
        </p:graphicFrame>
        <p:grpSp>
          <p:nvGrpSpPr>
            <p:cNvPr id="353" name="Group 352"/>
            <p:cNvGrpSpPr/>
            <p:nvPr/>
          </p:nvGrpSpPr>
          <p:grpSpPr>
            <a:xfrm>
              <a:off x="7006545" y="2715293"/>
              <a:ext cx="249670" cy="1143562"/>
              <a:chOff x="7031349" y="2761771"/>
              <a:chExt cx="170605" cy="1073118"/>
            </a:xfrm>
          </p:grpSpPr>
          <p:pic>
            <p:nvPicPr>
              <p:cNvPr id="354" name="Picture 353" descr="BALL.png"/>
              <p:cNvPicPr preferRelativeResize="0">
                <a:picLocks/>
              </p:cNvPicPr>
              <p:nvPr/>
            </p:nvPicPr>
            <p:blipFill>
              <a:blip r:embed="rId11" cstate="email"/>
              <a:stretch>
                <a:fillRect/>
              </a:stretch>
            </p:blipFill>
            <p:spPr>
              <a:xfrm>
                <a:off x="7031349" y="3668436"/>
                <a:ext cx="162368" cy="166453"/>
              </a:xfrm>
              <a:prstGeom prst="rect">
                <a:avLst/>
              </a:prstGeom>
            </p:spPr>
          </p:pic>
          <p:pic>
            <p:nvPicPr>
              <p:cNvPr id="355" name="Picture 354" descr="BALL.png"/>
              <p:cNvPicPr preferRelativeResize="0">
                <a:picLocks/>
              </p:cNvPicPr>
              <p:nvPr/>
            </p:nvPicPr>
            <p:blipFill>
              <a:blip r:embed="rId11" cstate="email"/>
              <a:stretch>
                <a:fillRect/>
              </a:stretch>
            </p:blipFill>
            <p:spPr>
              <a:xfrm>
                <a:off x="7031349" y="3496318"/>
                <a:ext cx="162368" cy="166453"/>
              </a:xfrm>
              <a:prstGeom prst="rect">
                <a:avLst/>
              </a:prstGeom>
            </p:spPr>
          </p:pic>
          <p:pic>
            <p:nvPicPr>
              <p:cNvPr id="356" name="Picture 355" descr="BALL.png"/>
              <p:cNvPicPr preferRelativeResize="0">
                <a:picLocks/>
              </p:cNvPicPr>
              <p:nvPr/>
            </p:nvPicPr>
            <p:blipFill>
              <a:blip r:embed="rId11" cstate="email"/>
              <a:stretch>
                <a:fillRect/>
              </a:stretch>
            </p:blipFill>
            <p:spPr>
              <a:xfrm>
                <a:off x="7031349" y="3324200"/>
                <a:ext cx="162368" cy="166453"/>
              </a:xfrm>
              <a:prstGeom prst="rect">
                <a:avLst/>
              </a:prstGeom>
            </p:spPr>
          </p:pic>
          <p:pic>
            <p:nvPicPr>
              <p:cNvPr id="357" name="Picture 356" descr="BALL.png"/>
              <p:cNvPicPr preferRelativeResize="0">
                <a:picLocks/>
              </p:cNvPicPr>
              <p:nvPr/>
            </p:nvPicPr>
            <p:blipFill>
              <a:blip r:embed="rId11" cstate="email"/>
              <a:stretch>
                <a:fillRect/>
              </a:stretch>
            </p:blipFill>
            <p:spPr>
              <a:xfrm>
                <a:off x="7031349" y="3152082"/>
                <a:ext cx="162368" cy="166453"/>
              </a:xfrm>
              <a:prstGeom prst="rect">
                <a:avLst/>
              </a:prstGeom>
            </p:spPr>
          </p:pic>
          <p:pic>
            <p:nvPicPr>
              <p:cNvPr id="358" name="Picture 357" descr="BALL.png"/>
              <p:cNvPicPr preferRelativeResize="0">
                <a:picLocks/>
              </p:cNvPicPr>
              <p:nvPr/>
            </p:nvPicPr>
            <p:blipFill>
              <a:blip r:embed="rId11" cstate="email"/>
              <a:stretch>
                <a:fillRect/>
              </a:stretch>
            </p:blipFill>
            <p:spPr>
              <a:xfrm>
                <a:off x="7031349" y="2979965"/>
                <a:ext cx="162368" cy="166453"/>
              </a:xfrm>
              <a:prstGeom prst="rect">
                <a:avLst/>
              </a:prstGeom>
            </p:spPr>
          </p:pic>
          <p:pic>
            <p:nvPicPr>
              <p:cNvPr id="359" name="Picture 358" descr="BALL.png"/>
              <p:cNvPicPr preferRelativeResize="0">
                <a:picLocks/>
              </p:cNvPicPr>
              <p:nvPr/>
            </p:nvPicPr>
            <p:blipFill>
              <a:blip r:embed="rId11" cstate="email"/>
              <a:stretch>
                <a:fillRect/>
              </a:stretch>
            </p:blipFill>
            <p:spPr>
              <a:xfrm>
                <a:off x="7031349" y="2807847"/>
                <a:ext cx="162368" cy="166453"/>
              </a:xfrm>
              <a:prstGeom prst="rect">
                <a:avLst/>
              </a:prstGeom>
            </p:spPr>
          </p:pic>
          <p:pic>
            <p:nvPicPr>
              <p:cNvPr id="360" name="Picture 359" descr="BALL.png"/>
              <p:cNvPicPr preferRelativeResize="0">
                <a:picLocks/>
              </p:cNvPicPr>
              <p:nvPr/>
            </p:nvPicPr>
            <p:blipFill rotWithShape="1">
              <a:blip r:embed="rId12" cstate="screen">
                <a:extLst>
                  <a:ext uri="{28A0092B-C50C-407E-A947-70E740481C1C}">
                    <a14:useLocalDpi xmlns:a14="http://schemas.microsoft.com/office/drawing/2010/main"/>
                  </a:ext>
                </a:extLst>
              </a:blip>
              <a:srcRect b="-3"/>
              <a:stretch/>
            </p:blipFill>
            <p:spPr>
              <a:xfrm>
                <a:off x="7039586" y="2761771"/>
                <a:ext cx="162368" cy="40411"/>
              </a:xfrm>
              <a:prstGeom prst="rect">
                <a:avLst/>
              </a:prstGeom>
            </p:spPr>
          </p:pic>
        </p:grpSp>
      </p:grpSp>
      <p:grpSp>
        <p:nvGrpSpPr>
          <p:cNvPr id="361" name="Group 360"/>
          <p:cNvGrpSpPr/>
          <p:nvPr/>
        </p:nvGrpSpPr>
        <p:grpSpPr>
          <a:xfrm>
            <a:off x="3254467" y="2415848"/>
            <a:ext cx="2445363" cy="1331602"/>
            <a:chOff x="3197317" y="2644448"/>
            <a:chExt cx="1692223" cy="1331602"/>
          </a:xfrm>
        </p:grpSpPr>
        <p:sp>
          <p:nvSpPr>
            <p:cNvPr id="362" name="Rectangle 361"/>
            <p:cNvSpPr/>
            <p:nvPr/>
          </p:nvSpPr>
          <p:spPr>
            <a:xfrm>
              <a:off x="4611887" y="2644448"/>
              <a:ext cx="277653" cy="1331602"/>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rtl="0"/>
              <a:endParaRPr lang="es" sz="1050"/>
            </a:p>
          </p:txBody>
        </p:sp>
        <p:sp>
          <p:nvSpPr>
            <p:cNvPr id="363" name="Rectangle 362"/>
            <p:cNvSpPr/>
            <p:nvPr/>
          </p:nvSpPr>
          <p:spPr>
            <a:xfrm>
              <a:off x="4328973" y="2644448"/>
              <a:ext cx="277653"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rtl="0"/>
              <a:endParaRPr lang="es" sz="1050"/>
            </a:p>
          </p:txBody>
        </p:sp>
        <p:sp>
          <p:nvSpPr>
            <p:cNvPr id="364" name="Rectangle 363"/>
            <p:cNvSpPr/>
            <p:nvPr/>
          </p:nvSpPr>
          <p:spPr>
            <a:xfrm>
              <a:off x="4046059" y="2644448"/>
              <a:ext cx="277653" cy="1331602"/>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rtl="0"/>
              <a:endParaRPr lang="es" sz="1050"/>
            </a:p>
          </p:txBody>
        </p:sp>
        <p:sp>
          <p:nvSpPr>
            <p:cNvPr id="365" name="Rectangle 364"/>
            <p:cNvSpPr/>
            <p:nvPr/>
          </p:nvSpPr>
          <p:spPr>
            <a:xfrm>
              <a:off x="3763145" y="2644448"/>
              <a:ext cx="277653"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rtl="0"/>
              <a:endParaRPr lang="es" sz="1050"/>
            </a:p>
          </p:txBody>
        </p:sp>
        <p:sp>
          <p:nvSpPr>
            <p:cNvPr id="366" name="Rectangle 365"/>
            <p:cNvSpPr/>
            <p:nvPr/>
          </p:nvSpPr>
          <p:spPr>
            <a:xfrm>
              <a:off x="3480231" y="2644448"/>
              <a:ext cx="277653" cy="1331602"/>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rtl="0"/>
              <a:endParaRPr lang="es" sz="1050"/>
            </a:p>
          </p:txBody>
        </p:sp>
        <p:sp>
          <p:nvSpPr>
            <p:cNvPr id="367" name="Rectangle 366"/>
            <p:cNvSpPr/>
            <p:nvPr/>
          </p:nvSpPr>
          <p:spPr>
            <a:xfrm>
              <a:off x="3197317" y="2644448"/>
              <a:ext cx="277653"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rtl="0"/>
              <a:endParaRPr lang="es" sz="1050"/>
            </a:p>
          </p:txBody>
        </p:sp>
      </p:grpSp>
      <p:grpSp>
        <p:nvGrpSpPr>
          <p:cNvPr id="368" name="Group 367"/>
          <p:cNvGrpSpPr/>
          <p:nvPr/>
        </p:nvGrpSpPr>
        <p:grpSpPr>
          <a:xfrm>
            <a:off x="3159759" y="3726747"/>
            <a:ext cx="296793" cy="699055"/>
            <a:chOff x="3091179" y="3586731"/>
            <a:chExt cx="296793" cy="699055"/>
          </a:xfrm>
        </p:grpSpPr>
        <p:sp>
          <p:nvSpPr>
            <p:cNvPr id="369" name="TextBox 18"/>
            <p:cNvSpPr txBox="1"/>
            <p:nvPr/>
          </p:nvSpPr>
          <p:spPr>
            <a:xfrm rot="18308511">
              <a:off x="2945443" y="3769529"/>
              <a:ext cx="488707" cy="123111"/>
            </a:xfrm>
            <a:prstGeom prst="rect">
              <a:avLst/>
            </a:prstGeom>
            <a:noFill/>
          </p:spPr>
          <p:txBody>
            <a:bodyPr wrap="square" lIns="0" tIns="0" rIns="0" bIns="0" rtlCol="0">
              <a:spAutoFit/>
            </a:bodyPr>
            <a:lstStyle/>
            <a:p>
              <a:pPr algn="l" rtl="0"/>
              <a:r>
                <a:rPr lang="es" sz="800" b="0" i="0" u="none">
                  <a:solidFill>
                    <a:schemeClr val="bg1"/>
                  </a:solidFill>
                  <a:latin typeface="+mj-lt"/>
                </a:rPr>
                <a:t>JAPÓN</a:t>
              </a:r>
              <a:endParaRPr lang="es" sz="800" dirty="0">
                <a:solidFill>
                  <a:schemeClr val="bg1"/>
                </a:solidFill>
                <a:latin typeface="+mj-lt"/>
              </a:endParaRPr>
            </a:p>
          </p:txBody>
        </p:sp>
        <p:sp>
          <p:nvSpPr>
            <p:cNvPr id="370" name="Freeform 369"/>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rgbClr val="0E2231"/>
              </a:solidFill>
              <a:headEnd type="oval" w="med" len="med"/>
              <a:tailEnd type="oval" w="sm" len="sm"/>
            </a:ln>
          </p:spPr>
          <p:txBody>
            <a:bodyPr rtlCol="0" anchor="ctr"/>
            <a:lstStyle/>
            <a:p>
              <a:pPr algn="ctr" rtl="0"/>
              <a:endParaRPr lang="es" sz="2000"/>
            </a:p>
          </p:txBody>
        </p:sp>
        <p:pic>
          <p:nvPicPr>
            <p:cNvPr id="371" name="Picture 370"/>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372" name="Group 371"/>
          <p:cNvGrpSpPr/>
          <p:nvPr/>
        </p:nvGrpSpPr>
        <p:grpSpPr>
          <a:xfrm>
            <a:off x="3580540" y="3726747"/>
            <a:ext cx="296793" cy="699055"/>
            <a:chOff x="3091179" y="3586731"/>
            <a:chExt cx="296793" cy="699055"/>
          </a:xfrm>
        </p:grpSpPr>
        <p:sp>
          <p:nvSpPr>
            <p:cNvPr id="373" name="TextBox 18"/>
            <p:cNvSpPr txBox="1"/>
            <p:nvPr/>
          </p:nvSpPr>
          <p:spPr>
            <a:xfrm rot="18308511">
              <a:off x="2945443" y="3769529"/>
              <a:ext cx="488707" cy="123111"/>
            </a:xfrm>
            <a:prstGeom prst="rect">
              <a:avLst/>
            </a:prstGeom>
            <a:noFill/>
          </p:spPr>
          <p:txBody>
            <a:bodyPr wrap="square" lIns="0" tIns="0" rIns="0" bIns="0" rtlCol="0">
              <a:spAutoFit/>
            </a:bodyPr>
            <a:lstStyle/>
            <a:p>
              <a:pPr algn="l" rtl="0"/>
              <a:r>
                <a:rPr lang="es" sz="800" b="0" i="0" u="none">
                  <a:solidFill>
                    <a:schemeClr val="bg1"/>
                  </a:solidFill>
                  <a:latin typeface="+mj-lt"/>
                </a:rPr>
                <a:t>COREA DEL SUR</a:t>
              </a:r>
              <a:endParaRPr lang="es" sz="800" dirty="0">
                <a:solidFill>
                  <a:schemeClr val="bg1"/>
                </a:solidFill>
                <a:latin typeface="+mj-lt"/>
              </a:endParaRPr>
            </a:p>
          </p:txBody>
        </p:sp>
        <p:sp>
          <p:nvSpPr>
            <p:cNvPr id="374" name="Freeform 373"/>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chemeClr val="accent4"/>
              </a:solidFill>
              <a:headEnd type="oval" w="med" len="med"/>
              <a:tailEnd type="oval" w="sm" len="sm"/>
            </a:ln>
          </p:spPr>
          <p:txBody>
            <a:bodyPr rtlCol="0" anchor="ctr"/>
            <a:lstStyle/>
            <a:p>
              <a:pPr algn="ctr" rtl="0"/>
              <a:endParaRPr lang="es" sz="2000"/>
            </a:p>
          </p:txBody>
        </p:sp>
        <p:pic>
          <p:nvPicPr>
            <p:cNvPr id="375" name="Picture 374"/>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376" name="Group 375"/>
          <p:cNvGrpSpPr/>
          <p:nvPr/>
        </p:nvGrpSpPr>
        <p:grpSpPr>
          <a:xfrm>
            <a:off x="4001321" y="3726747"/>
            <a:ext cx="296793" cy="699055"/>
            <a:chOff x="3091179" y="3586731"/>
            <a:chExt cx="296793" cy="699055"/>
          </a:xfrm>
        </p:grpSpPr>
        <p:sp>
          <p:nvSpPr>
            <p:cNvPr id="377" name="TextBox 18"/>
            <p:cNvSpPr txBox="1"/>
            <p:nvPr/>
          </p:nvSpPr>
          <p:spPr>
            <a:xfrm rot="18308511">
              <a:off x="2945443" y="3769529"/>
              <a:ext cx="488707" cy="123111"/>
            </a:xfrm>
            <a:prstGeom prst="rect">
              <a:avLst/>
            </a:prstGeom>
            <a:noFill/>
          </p:spPr>
          <p:txBody>
            <a:bodyPr wrap="square" lIns="0" tIns="0" rIns="0" bIns="0" rtlCol="0">
              <a:spAutoFit/>
            </a:bodyPr>
            <a:lstStyle/>
            <a:p>
              <a:pPr algn="l" rtl="0"/>
              <a:r>
                <a:rPr lang="es" sz="800" b="0" i="0" u="none">
                  <a:solidFill>
                    <a:schemeClr val="bg1"/>
                  </a:solidFill>
                  <a:latin typeface="+mj-lt"/>
                </a:rPr>
                <a:t>CHINA</a:t>
              </a:r>
              <a:endParaRPr lang="es" sz="800" dirty="0">
                <a:solidFill>
                  <a:schemeClr val="bg1"/>
                </a:solidFill>
                <a:latin typeface="+mj-lt"/>
              </a:endParaRPr>
            </a:p>
          </p:txBody>
        </p:sp>
        <p:sp>
          <p:nvSpPr>
            <p:cNvPr id="378" name="Freeform 377"/>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rgbClr val="0E2231"/>
              </a:solidFill>
              <a:headEnd type="oval" w="med" len="med"/>
              <a:tailEnd type="oval" w="sm" len="sm"/>
            </a:ln>
          </p:spPr>
          <p:txBody>
            <a:bodyPr rtlCol="0" anchor="ctr"/>
            <a:lstStyle/>
            <a:p>
              <a:pPr algn="ctr" rtl="0"/>
              <a:endParaRPr lang="es" sz="2000"/>
            </a:p>
          </p:txBody>
        </p:sp>
        <p:pic>
          <p:nvPicPr>
            <p:cNvPr id="379" name="Picture 378"/>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380" name="Group 379"/>
          <p:cNvGrpSpPr/>
          <p:nvPr/>
        </p:nvGrpSpPr>
        <p:grpSpPr>
          <a:xfrm>
            <a:off x="4422102" y="3726747"/>
            <a:ext cx="296793" cy="699055"/>
            <a:chOff x="3091179" y="3586731"/>
            <a:chExt cx="296793" cy="699055"/>
          </a:xfrm>
        </p:grpSpPr>
        <p:sp>
          <p:nvSpPr>
            <p:cNvPr id="381" name="TextBox 18"/>
            <p:cNvSpPr txBox="1"/>
            <p:nvPr/>
          </p:nvSpPr>
          <p:spPr>
            <a:xfrm rot="18308511">
              <a:off x="2945443" y="3769529"/>
              <a:ext cx="488707" cy="123111"/>
            </a:xfrm>
            <a:prstGeom prst="rect">
              <a:avLst/>
            </a:prstGeom>
            <a:noFill/>
          </p:spPr>
          <p:txBody>
            <a:bodyPr wrap="square" lIns="0" tIns="0" rIns="0" bIns="0" rtlCol="0">
              <a:spAutoFit/>
            </a:bodyPr>
            <a:lstStyle/>
            <a:p>
              <a:pPr algn="l" rtl="0"/>
              <a:r>
                <a:rPr lang="es" sz="800" b="0" i="0" u="none">
                  <a:solidFill>
                    <a:schemeClr val="bg1"/>
                  </a:solidFill>
                  <a:latin typeface="+mj-lt"/>
                </a:rPr>
                <a:t>INDONESIA</a:t>
              </a:r>
              <a:endParaRPr lang="es" sz="800" dirty="0">
                <a:solidFill>
                  <a:schemeClr val="bg1"/>
                </a:solidFill>
                <a:latin typeface="+mj-lt"/>
              </a:endParaRPr>
            </a:p>
          </p:txBody>
        </p:sp>
        <p:sp>
          <p:nvSpPr>
            <p:cNvPr id="382" name="Freeform 381"/>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chemeClr val="accent4"/>
              </a:solidFill>
              <a:headEnd type="oval" w="med" len="med"/>
              <a:tailEnd type="oval" w="sm" len="sm"/>
            </a:ln>
          </p:spPr>
          <p:txBody>
            <a:bodyPr rtlCol="0" anchor="ctr"/>
            <a:lstStyle/>
            <a:p>
              <a:pPr algn="ctr" rtl="0"/>
              <a:endParaRPr lang="es" sz="2000"/>
            </a:p>
          </p:txBody>
        </p:sp>
        <p:pic>
          <p:nvPicPr>
            <p:cNvPr id="383" name="Picture 382"/>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384" name="Group 383"/>
          <p:cNvGrpSpPr/>
          <p:nvPr/>
        </p:nvGrpSpPr>
        <p:grpSpPr>
          <a:xfrm>
            <a:off x="4842883" y="3726747"/>
            <a:ext cx="296793" cy="699055"/>
            <a:chOff x="3091179" y="3586731"/>
            <a:chExt cx="296793" cy="699055"/>
          </a:xfrm>
        </p:grpSpPr>
        <p:sp>
          <p:nvSpPr>
            <p:cNvPr id="385" name="TextBox 18"/>
            <p:cNvSpPr txBox="1"/>
            <p:nvPr/>
          </p:nvSpPr>
          <p:spPr>
            <a:xfrm rot="18308511">
              <a:off x="2945443" y="3769529"/>
              <a:ext cx="488707" cy="123111"/>
            </a:xfrm>
            <a:prstGeom prst="rect">
              <a:avLst/>
            </a:prstGeom>
            <a:noFill/>
          </p:spPr>
          <p:txBody>
            <a:bodyPr wrap="square" lIns="0" tIns="0" rIns="0" bIns="0" rtlCol="0">
              <a:spAutoFit/>
            </a:bodyPr>
            <a:lstStyle/>
            <a:p>
              <a:pPr algn="l" rtl="0"/>
              <a:r>
                <a:rPr lang="es" sz="800" b="0" i="0" u="none">
                  <a:solidFill>
                    <a:schemeClr val="bg1"/>
                  </a:solidFill>
                  <a:latin typeface="+mj-lt"/>
                </a:rPr>
                <a:t>TAILANDIA</a:t>
              </a:r>
              <a:endParaRPr lang="es" sz="800" dirty="0">
                <a:solidFill>
                  <a:schemeClr val="bg1"/>
                </a:solidFill>
                <a:latin typeface="+mj-lt"/>
              </a:endParaRPr>
            </a:p>
          </p:txBody>
        </p:sp>
        <p:sp>
          <p:nvSpPr>
            <p:cNvPr id="386" name="Freeform 385"/>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rgbClr val="0E2231"/>
              </a:solidFill>
              <a:headEnd type="oval" w="med" len="med"/>
              <a:tailEnd type="oval" w="sm" len="sm"/>
            </a:ln>
          </p:spPr>
          <p:txBody>
            <a:bodyPr rtlCol="0" anchor="ctr"/>
            <a:lstStyle/>
            <a:p>
              <a:pPr algn="ctr" rtl="0"/>
              <a:endParaRPr lang="es" sz="2000"/>
            </a:p>
          </p:txBody>
        </p:sp>
        <p:pic>
          <p:nvPicPr>
            <p:cNvPr id="388" name="Picture 387"/>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390" name="Group 389"/>
          <p:cNvGrpSpPr/>
          <p:nvPr/>
        </p:nvGrpSpPr>
        <p:grpSpPr>
          <a:xfrm>
            <a:off x="5263664" y="3726747"/>
            <a:ext cx="296793" cy="699055"/>
            <a:chOff x="3091179" y="3586731"/>
            <a:chExt cx="296793" cy="699055"/>
          </a:xfrm>
        </p:grpSpPr>
        <p:sp>
          <p:nvSpPr>
            <p:cNvPr id="391" name="TextBox 18"/>
            <p:cNvSpPr txBox="1"/>
            <p:nvPr/>
          </p:nvSpPr>
          <p:spPr>
            <a:xfrm rot="18308511">
              <a:off x="2945443" y="3769529"/>
              <a:ext cx="488707" cy="123111"/>
            </a:xfrm>
            <a:prstGeom prst="rect">
              <a:avLst/>
            </a:prstGeom>
            <a:noFill/>
          </p:spPr>
          <p:txBody>
            <a:bodyPr wrap="square" lIns="0" tIns="0" rIns="0" bIns="0" rtlCol="0">
              <a:spAutoFit/>
            </a:bodyPr>
            <a:lstStyle/>
            <a:p>
              <a:pPr algn="l" rtl="0"/>
              <a:r>
                <a:rPr lang="es" sz="800" b="0" i="0" u="none">
                  <a:solidFill>
                    <a:schemeClr val="bg1"/>
                  </a:solidFill>
                  <a:latin typeface="+mj-lt"/>
                </a:rPr>
                <a:t>AUSTRALIA</a:t>
              </a:r>
              <a:endParaRPr lang="es" sz="800" dirty="0">
                <a:solidFill>
                  <a:schemeClr val="bg1"/>
                </a:solidFill>
                <a:latin typeface="+mj-lt"/>
              </a:endParaRPr>
            </a:p>
          </p:txBody>
        </p:sp>
        <p:sp>
          <p:nvSpPr>
            <p:cNvPr id="401" name="Freeform 400"/>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chemeClr val="accent4"/>
              </a:solidFill>
              <a:headEnd type="oval" w="med" len="med"/>
              <a:tailEnd type="oval" w="sm" len="sm"/>
            </a:ln>
          </p:spPr>
          <p:txBody>
            <a:bodyPr rtlCol="0" anchor="ctr"/>
            <a:lstStyle/>
            <a:p>
              <a:pPr algn="ctr" rtl="0"/>
              <a:endParaRPr lang="es" sz="2000"/>
            </a:p>
          </p:txBody>
        </p:sp>
        <p:pic>
          <p:nvPicPr>
            <p:cNvPr id="402" name="Picture 401"/>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403" name="Group 402"/>
          <p:cNvGrpSpPr/>
          <p:nvPr/>
        </p:nvGrpSpPr>
        <p:grpSpPr>
          <a:xfrm>
            <a:off x="3163009" y="967252"/>
            <a:ext cx="1832843" cy="921901"/>
            <a:chOff x="2694978" y="1846676"/>
            <a:chExt cx="3174182" cy="1692176"/>
          </a:xfrm>
        </p:grpSpPr>
        <p:grpSp>
          <p:nvGrpSpPr>
            <p:cNvPr id="404" name="Group 403"/>
            <p:cNvGrpSpPr/>
            <p:nvPr/>
          </p:nvGrpSpPr>
          <p:grpSpPr>
            <a:xfrm>
              <a:off x="2694979" y="2293017"/>
              <a:ext cx="3174179" cy="371441"/>
              <a:chOff x="3013969" y="1994789"/>
              <a:chExt cx="3174179" cy="510406"/>
            </a:xfrm>
          </p:grpSpPr>
          <p:grpSp>
            <p:nvGrpSpPr>
              <p:cNvPr id="453" name="Group 452"/>
              <p:cNvGrpSpPr/>
              <p:nvPr/>
            </p:nvGrpSpPr>
            <p:grpSpPr>
              <a:xfrm>
                <a:off x="3954476" y="1994789"/>
                <a:ext cx="2233672" cy="510406"/>
                <a:chOff x="3986375" y="2037321"/>
                <a:chExt cx="1442026" cy="510406"/>
              </a:xfrm>
            </p:grpSpPr>
            <p:sp>
              <p:nvSpPr>
                <p:cNvPr id="457" name="Rectangle 456"/>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6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458" name="Rectangle 457"/>
                <p:cNvSpPr/>
                <p:nvPr/>
              </p:nvSpPr>
              <p:spPr>
                <a:xfrm>
                  <a:off x="3986375" y="2037321"/>
                  <a:ext cx="846679" cy="510406"/>
                </a:xfrm>
                <a:prstGeom prst="rect">
                  <a:avLst/>
                </a:prstGeom>
                <a:solidFill>
                  <a:schemeClr val="accent1"/>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6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459" name="Straight Connector 458"/>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454" name="Group 453"/>
              <p:cNvGrpSpPr/>
              <p:nvPr/>
            </p:nvGrpSpPr>
            <p:grpSpPr>
              <a:xfrm>
                <a:off x="3013969" y="1994789"/>
                <a:ext cx="1037988" cy="510406"/>
                <a:chOff x="5690466" y="2460629"/>
                <a:chExt cx="1037988" cy="510406"/>
              </a:xfrm>
            </p:grpSpPr>
            <p:sp>
              <p:nvSpPr>
                <p:cNvPr id="455" name="Rectangle 454"/>
                <p:cNvSpPr/>
                <p:nvPr/>
              </p:nvSpPr>
              <p:spPr>
                <a:xfrm>
                  <a:off x="5690466" y="2460629"/>
                  <a:ext cx="950039" cy="51040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rtl="0" fontAlgn="base">
                    <a:lnSpc>
                      <a:spcPct val="80000"/>
                    </a:lnSpc>
                    <a:spcBef>
                      <a:spcPts val="2400"/>
                    </a:spcBef>
                    <a:buClr>
                      <a:srgbClr val="3DB7E4"/>
                    </a:buClr>
                    <a:buSzPct val="100000"/>
                  </a:pPr>
                  <a:r>
                    <a:rPr lang="es" sz="600" b="0" i="0" u="none" kern="0" cap="all">
                      <a:solidFill>
                        <a:srgbClr val="FFFFFF"/>
                      </a:solidFill>
                      <a:latin typeface="+mj-lt"/>
                      <a:ea typeface="ＭＳ Ｐゴシック" pitchFamily="1" charset="-128"/>
                    </a:rPr>
                    <a:t>Olimpiadas de Río 2016</a:t>
                  </a:r>
                  <a:endParaRPr lang="es" sz="600" kern="0" cap="all" dirty="0">
                    <a:solidFill>
                      <a:srgbClr val="FFFFFF"/>
                    </a:solidFill>
                    <a:latin typeface="+mj-lt"/>
                    <a:ea typeface="ＭＳ Ｐゴシック" pitchFamily="1" charset="-128"/>
                  </a:endParaRPr>
                </a:p>
              </p:txBody>
            </p:sp>
            <p:sp>
              <p:nvSpPr>
                <p:cNvPr id="456" name="Isosceles Triangle 455"/>
                <p:cNvSpPr/>
                <p:nvPr/>
              </p:nvSpPr>
              <p:spPr bwMode="auto">
                <a:xfrm rot="5400000">
                  <a:off x="6564590" y="2652246"/>
                  <a:ext cx="219727" cy="108000"/>
                </a:xfrm>
                <a:prstGeom prst="triangle">
                  <a:avLst/>
                </a:prstGeom>
                <a:solidFill>
                  <a:schemeClr val="accent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 sz="14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nvGrpSpPr>
            <p:cNvPr id="405" name="Group 404"/>
            <p:cNvGrpSpPr/>
            <p:nvPr/>
          </p:nvGrpSpPr>
          <p:grpSpPr>
            <a:xfrm>
              <a:off x="2694978" y="2742910"/>
              <a:ext cx="3174180" cy="371441"/>
              <a:chOff x="3013968" y="1994789"/>
              <a:chExt cx="3174180" cy="510406"/>
            </a:xfrm>
          </p:grpSpPr>
          <p:grpSp>
            <p:nvGrpSpPr>
              <p:cNvPr id="446" name="Group 445"/>
              <p:cNvGrpSpPr/>
              <p:nvPr/>
            </p:nvGrpSpPr>
            <p:grpSpPr>
              <a:xfrm>
                <a:off x="3954476" y="1994789"/>
                <a:ext cx="2233672" cy="510406"/>
                <a:chOff x="3986375" y="2037321"/>
                <a:chExt cx="1442026" cy="510406"/>
              </a:xfrm>
            </p:grpSpPr>
            <p:sp>
              <p:nvSpPr>
                <p:cNvPr id="450" name="Rectangle 449"/>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6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451" name="Rectangle 450"/>
                <p:cNvSpPr/>
                <p:nvPr/>
              </p:nvSpPr>
              <p:spPr>
                <a:xfrm>
                  <a:off x="3986376" y="2037321"/>
                  <a:ext cx="617923" cy="510406"/>
                </a:xfrm>
                <a:prstGeom prst="rect">
                  <a:avLst/>
                </a:prstGeom>
                <a:solidFill>
                  <a:schemeClr val="accent5"/>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6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452" name="Straight Connector 451"/>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447" name="Group 446"/>
              <p:cNvGrpSpPr/>
              <p:nvPr/>
            </p:nvGrpSpPr>
            <p:grpSpPr>
              <a:xfrm>
                <a:off x="3013968" y="1994789"/>
                <a:ext cx="1037989" cy="510406"/>
                <a:chOff x="5690465" y="2460629"/>
                <a:chExt cx="1037989" cy="510406"/>
              </a:xfrm>
            </p:grpSpPr>
            <p:sp>
              <p:nvSpPr>
                <p:cNvPr id="448" name="Rectangle 447"/>
                <p:cNvSpPr/>
                <p:nvPr/>
              </p:nvSpPr>
              <p:spPr>
                <a:xfrm>
                  <a:off x="5690465" y="2460629"/>
                  <a:ext cx="950039" cy="510406"/>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rtl="0" fontAlgn="base">
                    <a:lnSpc>
                      <a:spcPct val="80000"/>
                    </a:lnSpc>
                    <a:spcBef>
                      <a:spcPts val="2400"/>
                    </a:spcBef>
                    <a:buClr>
                      <a:srgbClr val="3DB7E4"/>
                    </a:buClr>
                    <a:buSzPct val="100000"/>
                  </a:pPr>
                  <a:r>
                    <a:rPr lang="es" sz="600" b="0" i="0" u="none" kern="0" cap="all">
                      <a:solidFill>
                        <a:srgbClr val="FFFFFF"/>
                      </a:solidFill>
                      <a:latin typeface="+mj-lt"/>
                      <a:ea typeface="ＭＳ Ｐゴシック" pitchFamily="1" charset="-128"/>
                    </a:rPr>
                    <a:t>EUROCOPA 2016 FRANCIA</a:t>
                  </a:r>
                </a:p>
              </p:txBody>
            </p:sp>
            <p:sp>
              <p:nvSpPr>
                <p:cNvPr id="449" name="Isosceles Triangle 448"/>
                <p:cNvSpPr/>
                <p:nvPr/>
              </p:nvSpPr>
              <p:spPr bwMode="auto">
                <a:xfrm rot="5400000">
                  <a:off x="6564590" y="2652246"/>
                  <a:ext cx="219727" cy="108000"/>
                </a:xfrm>
                <a:prstGeom prst="triangle">
                  <a:avLst/>
                </a:prstGeom>
                <a:solidFill>
                  <a:schemeClr val="accent5">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 sz="14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nvGrpSpPr>
            <p:cNvPr id="406" name="Group 405"/>
            <p:cNvGrpSpPr/>
            <p:nvPr/>
          </p:nvGrpSpPr>
          <p:grpSpPr>
            <a:xfrm>
              <a:off x="2694978" y="3167411"/>
              <a:ext cx="3174182" cy="371441"/>
              <a:chOff x="3013968" y="1994789"/>
              <a:chExt cx="3174182" cy="510406"/>
            </a:xfrm>
          </p:grpSpPr>
          <p:grpSp>
            <p:nvGrpSpPr>
              <p:cNvPr id="415" name="Group 414"/>
              <p:cNvGrpSpPr/>
              <p:nvPr/>
            </p:nvGrpSpPr>
            <p:grpSpPr>
              <a:xfrm>
                <a:off x="3954476" y="1994789"/>
                <a:ext cx="2233674" cy="510406"/>
                <a:chOff x="3986374" y="2037321"/>
                <a:chExt cx="1442027" cy="510406"/>
              </a:xfrm>
            </p:grpSpPr>
            <p:sp>
              <p:nvSpPr>
                <p:cNvPr id="419" name="Rectangle 418"/>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6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420" name="Rectangle 419"/>
                <p:cNvSpPr/>
                <p:nvPr/>
              </p:nvSpPr>
              <p:spPr>
                <a:xfrm>
                  <a:off x="3986374" y="2037321"/>
                  <a:ext cx="713119" cy="510406"/>
                </a:xfrm>
                <a:prstGeom prst="rect">
                  <a:avLst/>
                </a:prstGeom>
                <a:solidFill>
                  <a:schemeClr val="accent6">
                    <a:lumMod val="75000"/>
                  </a:schemeClr>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6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445" name="Straight Connector 444"/>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416" name="Group 415"/>
              <p:cNvGrpSpPr/>
              <p:nvPr/>
            </p:nvGrpSpPr>
            <p:grpSpPr>
              <a:xfrm>
                <a:off x="3013968" y="1994789"/>
                <a:ext cx="1037989" cy="510406"/>
                <a:chOff x="5690465" y="2460629"/>
                <a:chExt cx="1037989" cy="510406"/>
              </a:xfrm>
            </p:grpSpPr>
            <p:sp>
              <p:nvSpPr>
                <p:cNvPr id="417" name="Rectangle 416"/>
                <p:cNvSpPr/>
                <p:nvPr/>
              </p:nvSpPr>
              <p:spPr>
                <a:xfrm>
                  <a:off x="5690465" y="2460629"/>
                  <a:ext cx="950040" cy="51040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rtl="0" fontAlgn="base">
                    <a:lnSpc>
                      <a:spcPct val="80000"/>
                    </a:lnSpc>
                    <a:spcBef>
                      <a:spcPts val="2400"/>
                    </a:spcBef>
                    <a:buClr>
                      <a:srgbClr val="3DB7E4"/>
                    </a:buClr>
                    <a:buSzPct val="100000"/>
                  </a:pPr>
                  <a:r>
                    <a:rPr lang="es" sz="600" b="0" i="0" u="none" kern="0" cap="all">
                      <a:solidFill>
                        <a:srgbClr val="FFFFFF"/>
                      </a:solidFill>
                      <a:latin typeface="+mj-lt"/>
                      <a:ea typeface="ＭＳ Ｐゴシック" pitchFamily="1" charset="-128"/>
                    </a:rPr>
                    <a:t>OLIMPIADAS DE INVIERNO 2018</a:t>
                  </a:r>
                  <a:endParaRPr lang="es" sz="600" kern="0" cap="all" dirty="0">
                    <a:solidFill>
                      <a:srgbClr val="FFFFFF"/>
                    </a:solidFill>
                    <a:latin typeface="+mj-lt"/>
                    <a:ea typeface="ＭＳ Ｐゴシック" pitchFamily="1" charset="-128"/>
                  </a:endParaRPr>
                </a:p>
              </p:txBody>
            </p:sp>
            <p:sp>
              <p:nvSpPr>
                <p:cNvPr id="418" name="Isosceles Triangle 417"/>
                <p:cNvSpPr/>
                <p:nvPr/>
              </p:nvSpPr>
              <p:spPr bwMode="auto">
                <a:xfrm rot="5400000">
                  <a:off x="6564590" y="2652246"/>
                  <a:ext cx="219727" cy="108000"/>
                </a:xfrm>
                <a:prstGeom prst="triangle">
                  <a:avLst/>
                </a:prstGeom>
                <a:solidFill>
                  <a:schemeClr val="accent6">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 sz="14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nvGrpSpPr>
            <p:cNvPr id="407" name="Group 406"/>
            <p:cNvGrpSpPr/>
            <p:nvPr/>
          </p:nvGrpSpPr>
          <p:grpSpPr>
            <a:xfrm>
              <a:off x="2694979" y="1846676"/>
              <a:ext cx="3174179" cy="371441"/>
              <a:chOff x="3013969" y="1994789"/>
              <a:chExt cx="3174179" cy="510406"/>
            </a:xfrm>
          </p:grpSpPr>
          <p:grpSp>
            <p:nvGrpSpPr>
              <p:cNvPr id="408" name="Group 407"/>
              <p:cNvGrpSpPr/>
              <p:nvPr/>
            </p:nvGrpSpPr>
            <p:grpSpPr>
              <a:xfrm>
                <a:off x="3954476" y="1994789"/>
                <a:ext cx="2233672" cy="510406"/>
                <a:chOff x="3986375" y="2037321"/>
                <a:chExt cx="1442026" cy="510406"/>
              </a:xfrm>
            </p:grpSpPr>
            <p:sp>
              <p:nvSpPr>
                <p:cNvPr id="412" name="Rectangle 411"/>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6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413" name="Rectangle 412"/>
                <p:cNvSpPr/>
                <p:nvPr/>
              </p:nvSpPr>
              <p:spPr>
                <a:xfrm>
                  <a:off x="3986375" y="2037321"/>
                  <a:ext cx="889513" cy="510406"/>
                </a:xfrm>
                <a:prstGeom prst="rect">
                  <a:avLst/>
                </a:prstGeom>
                <a:solidFill>
                  <a:schemeClr val="accent3"/>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6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414" name="Straight Connector 413"/>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409" name="Group 408"/>
              <p:cNvGrpSpPr/>
              <p:nvPr/>
            </p:nvGrpSpPr>
            <p:grpSpPr>
              <a:xfrm>
                <a:off x="3013969" y="1994789"/>
                <a:ext cx="1037988" cy="510406"/>
                <a:chOff x="5690466" y="2460629"/>
                <a:chExt cx="1037988" cy="510406"/>
              </a:xfrm>
            </p:grpSpPr>
            <p:sp>
              <p:nvSpPr>
                <p:cNvPr id="410" name="Rectangle 409"/>
                <p:cNvSpPr/>
                <p:nvPr/>
              </p:nvSpPr>
              <p:spPr>
                <a:xfrm>
                  <a:off x="5690466" y="2460629"/>
                  <a:ext cx="950039" cy="5104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rtl="0" fontAlgn="base">
                    <a:lnSpc>
                      <a:spcPct val="80000"/>
                    </a:lnSpc>
                    <a:spcBef>
                      <a:spcPts val="2400"/>
                    </a:spcBef>
                    <a:buClr>
                      <a:srgbClr val="3DB7E4"/>
                    </a:buClr>
                    <a:buSzPct val="100000"/>
                  </a:pPr>
                  <a:r>
                    <a:rPr lang="es" sz="600" b="0" i="0" u="none" kern="0" cap="all">
                      <a:solidFill>
                        <a:srgbClr val="FFFFFF"/>
                      </a:solidFill>
                      <a:latin typeface="+mj-lt"/>
                      <a:ea typeface="ＭＳ Ｐゴシック" pitchFamily="1" charset="-128"/>
                    </a:rPr>
                    <a:t>Copa Mundial de Brasil 2014</a:t>
                  </a:r>
                </a:p>
              </p:txBody>
            </p:sp>
            <p:sp>
              <p:nvSpPr>
                <p:cNvPr id="411" name="Isosceles Triangle 410"/>
                <p:cNvSpPr/>
                <p:nvPr/>
              </p:nvSpPr>
              <p:spPr bwMode="auto">
                <a:xfrm rot="5400000">
                  <a:off x="6564590" y="2652246"/>
                  <a:ext cx="219727" cy="108000"/>
                </a:xfrm>
                <a:prstGeom prst="triangle">
                  <a:avLst/>
                </a:prstGeom>
                <a:solidFill>
                  <a:schemeClr val="accent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 sz="14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grpSp>
        <p:nvGrpSpPr>
          <p:cNvPr id="460" name="Group 459"/>
          <p:cNvGrpSpPr/>
          <p:nvPr/>
        </p:nvGrpSpPr>
        <p:grpSpPr>
          <a:xfrm>
            <a:off x="4271333" y="738319"/>
            <a:ext cx="436293" cy="1381351"/>
            <a:chOff x="4305801" y="589729"/>
            <a:chExt cx="436293" cy="1381351"/>
          </a:xfrm>
        </p:grpSpPr>
        <p:grpSp>
          <p:nvGrpSpPr>
            <p:cNvPr id="486" name="Group 4"/>
            <p:cNvGrpSpPr>
              <a:grpSpLocks noChangeAspect="1"/>
            </p:cNvGrpSpPr>
            <p:nvPr/>
          </p:nvGrpSpPr>
          <p:grpSpPr bwMode="auto">
            <a:xfrm rot="373324">
              <a:off x="4448697" y="589729"/>
              <a:ext cx="293397" cy="164505"/>
              <a:chOff x="0" y="-2"/>
              <a:chExt cx="5759" cy="3229"/>
            </a:xfrm>
            <a:solidFill>
              <a:schemeClr val="bg1"/>
            </a:solidFill>
          </p:grpSpPr>
          <p:sp>
            <p:nvSpPr>
              <p:cNvPr id="550"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1"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2"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3"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4"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5"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6"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7"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8"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9"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0"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1"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2"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3"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4"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5"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6"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7"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8"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9"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0"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1"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2"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3"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4"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grpSp>
        <p:grpSp>
          <p:nvGrpSpPr>
            <p:cNvPr id="487" name="Group 4"/>
            <p:cNvGrpSpPr>
              <a:grpSpLocks noChangeAspect="1"/>
            </p:cNvGrpSpPr>
            <p:nvPr/>
          </p:nvGrpSpPr>
          <p:grpSpPr bwMode="auto">
            <a:xfrm rot="373324">
              <a:off x="4305801" y="1806575"/>
              <a:ext cx="293397" cy="164505"/>
              <a:chOff x="0" y="-2"/>
              <a:chExt cx="5759" cy="3229"/>
            </a:xfrm>
            <a:solidFill>
              <a:schemeClr val="bg1"/>
            </a:solidFill>
          </p:grpSpPr>
          <p:sp>
            <p:nvSpPr>
              <p:cNvPr id="489"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490"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491"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492"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11"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18"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28"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30"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31"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32"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33"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34"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35"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36"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39"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0"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1"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2"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3"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4"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5"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6"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7"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8"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9"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grpSp>
        <p:cxnSp>
          <p:nvCxnSpPr>
            <p:cNvPr id="488" name="Straight Connector 487"/>
            <p:cNvCxnSpPr/>
            <p:nvPr/>
          </p:nvCxnSpPr>
          <p:spPr>
            <a:xfrm>
              <a:off x="4525759" y="760086"/>
              <a:ext cx="0" cy="104400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grpSp>
      <p:grpSp>
        <p:nvGrpSpPr>
          <p:cNvPr id="575" name="Group 574"/>
          <p:cNvGrpSpPr>
            <a:grpSpLocks noChangeAspect="1"/>
          </p:cNvGrpSpPr>
          <p:nvPr/>
        </p:nvGrpSpPr>
        <p:grpSpPr>
          <a:xfrm>
            <a:off x="5402107" y="788423"/>
            <a:ext cx="2143143" cy="1296000"/>
            <a:chOff x="2885636" y="1783157"/>
            <a:chExt cx="3342677" cy="2021382"/>
          </a:xfrm>
        </p:grpSpPr>
        <p:pic>
          <p:nvPicPr>
            <p:cNvPr id="576" name="Picture 115"/>
            <p:cNvPicPr>
              <a:picLocks noChangeAspect="1" noChangeArrowheads="1"/>
            </p:cNvPicPr>
            <p:nvPr/>
          </p:nvPicPr>
          <p:blipFill rotWithShape="1">
            <a:blip r:embed="rId19" cstate="screen">
              <a:duotone>
                <a:prstClr val="black"/>
                <a:schemeClr val="accent6">
                  <a:tint val="45000"/>
                  <a:satMod val="400000"/>
                </a:schemeClr>
              </a:duotone>
              <a:extLst>
                <a:ext uri="{28A0092B-C50C-407E-A947-70E740481C1C}">
                  <a14:useLocalDpi xmlns:a14="http://schemas.microsoft.com/office/drawing/2010/main"/>
                </a:ext>
              </a:extLst>
            </a:blip>
            <a:srcRect t="36592" b="-3248"/>
            <a:stretch/>
          </p:blipFill>
          <p:spPr bwMode="auto">
            <a:xfrm>
              <a:off x="2885636" y="2517774"/>
              <a:ext cx="928723" cy="12867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7" name="Picture 116"/>
            <p:cNvPicPr>
              <a:picLocks noChangeAspect="1" noChangeArrowheads="1"/>
            </p:cNvPicPr>
            <p:nvPr/>
          </p:nvPicPr>
          <p:blipFill rotWithShape="1">
            <a:blip r:embed="rId20" cstate="screen">
              <a:duotone>
                <a:prstClr val="black"/>
                <a:schemeClr val="accent6">
                  <a:tint val="45000"/>
                  <a:satMod val="400000"/>
                </a:schemeClr>
              </a:duotone>
              <a:extLst>
                <a:ext uri="{28A0092B-C50C-407E-A947-70E740481C1C}">
                  <a14:useLocalDpi xmlns:a14="http://schemas.microsoft.com/office/drawing/2010/main"/>
                </a:ext>
              </a:extLst>
            </a:blip>
            <a:srcRect t="83856"/>
            <a:stretch/>
          </p:blipFill>
          <p:spPr bwMode="auto">
            <a:xfrm>
              <a:off x="4571073" y="3411538"/>
              <a:ext cx="1067166" cy="307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578" name="Straight Connector 577"/>
            <p:cNvCxnSpPr/>
            <p:nvPr/>
          </p:nvCxnSpPr>
          <p:spPr>
            <a:xfrm flipV="1">
              <a:off x="4968313" y="3411538"/>
              <a:ext cx="1260000" cy="0"/>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pic>
          <p:nvPicPr>
            <p:cNvPr id="579" name="Picture 117"/>
            <p:cNvPicPr>
              <a:picLocks noChangeAspect="1" noChangeArrowheads="1"/>
            </p:cNvPicPr>
            <p:nvPr/>
          </p:nvPicPr>
          <p:blipFill rotWithShape="1">
            <a:blip r:embed="rId21" cstate="screen">
              <a:extLst>
                <a:ext uri="{28A0092B-C50C-407E-A947-70E740481C1C}">
                  <a14:useLocalDpi xmlns:a14="http://schemas.microsoft.com/office/drawing/2010/main"/>
                </a:ext>
              </a:extLst>
            </a:blip>
            <a:srcRect t="-1459" b="63407"/>
            <a:stretch/>
          </p:blipFill>
          <p:spPr bwMode="auto">
            <a:xfrm>
              <a:off x="2885636" y="1783157"/>
              <a:ext cx="928723" cy="7346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80" name="Picture 118"/>
            <p:cNvPicPr>
              <a:picLocks noChangeAspect="1" noChangeArrowheads="1"/>
            </p:cNvPicPr>
            <p:nvPr/>
          </p:nvPicPr>
          <p:blipFill rotWithShape="1">
            <a:blip r:embed="rId22" cstate="screen">
              <a:extLst>
                <a:ext uri="{28A0092B-C50C-407E-A947-70E740481C1C}">
                  <a14:useLocalDpi xmlns:a14="http://schemas.microsoft.com/office/drawing/2010/main"/>
                </a:ext>
              </a:extLst>
            </a:blip>
            <a:srcRect t="-1" b="16146"/>
            <a:stretch/>
          </p:blipFill>
          <p:spPr bwMode="auto">
            <a:xfrm>
              <a:off x="4571073" y="1812036"/>
              <a:ext cx="1067166" cy="15995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581" name="Straight Connector 580"/>
            <p:cNvCxnSpPr/>
            <p:nvPr/>
          </p:nvCxnSpPr>
          <p:spPr>
            <a:xfrm>
              <a:off x="3238162" y="2505347"/>
              <a:ext cx="1332000" cy="0"/>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grpSp>
      <p:sp>
        <p:nvSpPr>
          <p:cNvPr id="582" name="Rectangle 581"/>
          <p:cNvSpPr/>
          <p:nvPr/>
        </p:nvSpPr>
        <p:spPr>
          <a:xfrm>
            <a:off x="5950814" y="1239895"/>
            <a:ext cx="684000" cy="770980"/>
          </a:xfrm>
          <a:prstGeom prst="rect">
            <a:avLst/>
          </a:prstGeom>
        </p:spPr>
        <p:txBody>
          <a:bodyPr wrap="square">
            <a:spAutoFit/>
          </a:bodyPr>
          <a:lstStyle/>
          <a:p>
            <a:pPr algn="l" rtl="0">
              <a:lnSpc>
                <a:spcPct val="90000"/>
              </a:lnSpc>
            </a:pPr>
            <a:r>
              <a:rPr lang="es" sz="700" b="0" i="0" u="none"/>
              <a:t>ha hablado con </a:t>
            </a:r>
            <a:r>
              <a:rPr lang="es" sz="700"/>
              <a:t/>
            </a:r>
            <a:br>
              <a:rPr lang="es" sz="700"/>
            </a:br>
            <a:r>
              <a:rPr lang="es" sz="700" b="0" i="0" u="none"/>
              <a:t>otras personas </a:t>
            </a:r>
            <a:r>
              <a:rPr lang="es" sz="700"/>
              <a:t/>
            </a:r>
            <a:br>
              <a:rPr lang="es" sz="700"/>
            </a:br>
            <a:r>
              <a:rPr lang="es" sz="700" b="0" i="0" u="none"/>
              <a:t>sobre campañas de patrocinio recordadas</a:t>
            </a:r>
          </a:p>
        </p:txBody>
      </p:sp>
      <p:sp>
        <p:nvSpPr>
          <p:cNvPr id="583" name="Rectangle 582"/>
          <p:cNvSpPr/>
          <p:nvPr/>
        </p:nvSpPr>
        <p:spPr>
          <a:xfrm>
            <a:off x="5946788" y="961130"/>
            <a:ext cx="523220" cy="446276"/>
          </a:xfrm>
          <a:prstGeom prst="rect">
            <a:avLst/>
          </a:prstGeom>
        </p:spPr>
        <p:txBody>
          <a:bodyPr wrap="square">
            <a:spAutoFit/>
          </a:bodyPr>
          <a:lstStyle/>
          <a:p>
            <a:pPr algn="l" rtl="0"/>
            <a:r>
              <a:rPr lang="es" sz="1600" b="0" i="0" u="none" dirty="0" smtClean="0">
                <a:solidFill>
                  <a:schemeClr val="bg1"/>
                </a:solidFill>
                <a:latin typeface="+mj-lt"/>
              </a:rPr>
              <a:t>37%</a:t>
            </a:r>
            <a:endParaRPr lang="es" sz="1600" b="0" i="0" u="none" dirty="0">
              <a:solidFill>
                <a:schemeClr val="bg1"/>
              </a:solidFill>
              <a:latin typeface="+mj-lt"/>
            </a:endParaRPr>
          </a:p>
          <a:p>
            <a:pPr algn="l" rtl="0"/>
            <a:r>
              <a:rPr lang="es" sz="700" b="0" i="0" u="none" dirty="0">
                <a:solidFill>
                  <a:schemeClr val="bg1"/>
                </a:solidFill>
                <a:latin typeface="+mj-lt"/>
              </a:rPr>
              <a:t>      </a:t>
            </a:r>
            <a:endParaRPr lang="es" sz="700" dirty="0">
              <a:solidFill>
                <a:schemeClr val="bg1"/>
              </a:solidFill>
              <a:latin typeface="+mj-lt"/>
            </a:endParaRPr>
          </a:p>
        </p:txBody>
      </p:sp>
      <p:sp>
        <p:nvSpPr>
          <p:cNvPr id="584" name="Rectangle 583"/>
          <p:cNvSpPr/>
          <p:nvPr/>
        </p:nvSpPr>
        <p:spPr>
          <a:xfrm>
            <a:off x="6990567" y="1006616"/>
            <a:ext cx="722840" cy="738664"/>
          </a:xfrm>
          <a:prstGeom prst="rect">
            <a:avLst/>
          </a:prstGeom>
        </p:spPr>
        <p:txBody>
          <a:bodyPr wrap="square">
            <a:spAutoFit/>
          </a:bodyPr>
          <a:lstStyle/>
          <a:p>
            <a:pPr algn="l" rtl="0"/>
            <a:r>
              <a:rPr lang="es" sz="700" b="0" i="0" u="none" dirty="0"/>
              <a:t>ha hablado de forma muy positiva sobre actividades recordadas</a:t>
            </a:r>
          </a:p>
        </p:txBody>
      </p:sp>
      <p:sp>
        <p:nvSpPr>
          <p:cNvPr id="585" name="Rectangle 584"/>
          <p:cNvSpPr/>
          <p:nvPr/>
        </p:nvSpPr>
        <p:spPr>
          <a:xfrm>
            <a:off x="6478675" y="1131445"/>
            <a:ext cx="695983" cy="430887"/>
          </a:xfrm>
          <a:prstGeom prst="rect">
            <a:avLst/>
          </a:prstGeom>
        </p:spPr>
        <p:txBody>
          <a:bodyPr wrap="square">
            <a:spAutoFit/>
          </a:bodyPr>
          <a:lstStyle/>
          <a:p>
            <a:pPr algn="l" rtl="0"/>
            <a:r>
              <a:rPr lang="es" sz="2200" b="0" i="0" u="none" dirty="0" smtClean="0">
                <a:solidFill>
                  <a:schemeClr val="bg1"/>
                </a:solidFill>
                <a:latin typeface="+mj-lt"/>
              </a:rPr>
              <a:t>83%</a:t>
            </a:r>
            <a:endParaRPr lang="es" sz="2200" dirty="0">
              <a:solidFill>
                <a:schemeClr val="bg1"/>
              </a:solidFill>
              <a:latin typeface="+mj-lt"/>
            </a:endParaRPr>
          </a:p>
        </p:txBody>
      </p:sp>
      <p:sp>
        <p:nvSpPr>
          <p:cNvPr id="586" name="Freeform 83"/>
          <p:cNvSpPr>
            <a:spLocks noEditPoints="1"/>
          </p:cNvSpPr>
          <p:nvPr/>
        </p:nvSpPr>
        <p:spPr bwMode="auto">
          <a:xfrm>
            <a:off x="7863952" y="1238960"/>
            <a:ext cx="289702" cy="839436"/>
          </a:xfrm>
          <a:custGeom>
            <a:avLst/>
            <a:gdLst>
              <a:gd name="T0" fmla="*/ 104 w 123"/>
              <a:gd name="T1" fmla="*/ 273 h 407"/>
              <a:gd name="T2" fmla="*/ 94 w 123"/>
              <a:gd name="T3" fmla="*/ 350 h 407"/>
              <a:gd name="T4" fmla="*/ 101 w 123"/>
              <a:gd name="T5" fmla="*/ 369 h 407"/>
              <a:gd name="T6" fmla="*/ 85 w 123"/>
              <a:gd name="T7" fmla="*/ 394 h 407"/>
              <a:gd name="T8" fmla="*/ 81 w 123"/>
              <a:gd name="T9" fmla="*/ 370 h 407"/>
              <a:gd name="T10" fmla="*/ 78 w 123"/>
              <a:gd name="T11" fmla="*/ 333 h 407"/>
              <a:gd name="T12" fmla="*/ 65 w 123"/>
              <a:gd name="T13" fmla="*/ 321 h 407"/>
              <a:gd name="T14" fmla="*/ 70 w 123"/>
              <a:gd name="T15" fmla="*/ 393 h 407"/>
              <a:gd name="T16" fmla="*/ 54 w 123"/>
              <a:gd name="T17" fmla="*/ 402 h 407"/>
              <a:gd name="T18" fmla="*/ 50 w 123"/>
              <a:gd name="T19" fmla="*/ 388 h 407"/>
              <a:gd name="T20" fmla="*/ 40 w 123"/>
              <a:gd name="T21" fmla="*/ 317 h 407"/>
              <a:gd name="T22" fmla="*/ 16 w 123"/>
              <a:gd name="T23" fmla="*/ 296 h 407"/>
              <a:gd name="T24" fmla="*/ 9 w 123"/>
              <a:gd name="T25" fmla="*/ 266 h 407"/>
              <a:gd name="T26" fmla="*/ 9 w 123"/>
              <a:gd name="T27" fmla="*/ 234 h 407"/>
              <a:gd name="T28" fmla="*/ 0 w 123"/>
              <a:gd name="T29" fmla="*/ 214 h 407"/>
              <a:gd name="T30" fmla="*/ 3 w 123"/>
              <a:gd name="T31" fmla="*/ 184 h 407"/>
              <a:gd name="T32" fmla="*/ 8 w 123"/>
              <a:gd name="T33" fmla="*/ 158 h 407"/>
              <a:gd name="T34" fmla="*/ 11 w 123"/>
              <a:gd name="T35" fmla="*/ 141 h 407"/>
              <a:gd name="T36" fmla="*/ 17 w 123"/>
              <a:gd name="T37" fmla="*/ 100 h 407"/>
              <a:gd name="T38" fmla="*/ 25 w 123"/>
              <a:gd name="T39" fmla="*/ 63 h 407"/>
              <a:gd name="T40" fmla="*/ 28 w 123"/>
              <a:gd name="T41" fmla="*/ 62 h 407"/>
              <a:gd name="T42" fmla="*/ 29 w 123"/>
              <a:gd name="T43" fmla="*/ 58 h 407"/>
              <a:gd name="T44" fmla="*/ 39 w 123"/>
              <a:gd name="T45" fmla="*/ 27 h 407"/>
              <a:gd name="T46" fmla="*/ 57 w 123"/>
              <a:gd name="T47" fmla="*/ 0 h 407"/>
              <a:gd name="T48" fmla="*/ 75 w 123"/>
              <a:gd name="T49" fmla="*/ 6 h 407"/>
              <a:gd name="T50" fmla="*/ 90 w 123"/>
              <a:gd name="T51" fmla="*/ 45 h 407"/>
              <a:gd name="T52" fmla="*/ 103 w 123"/>
              <a:gd name="T53" fmla="*/ 67 h 407"/>
              <a:gd name="T54" fmla="*/ 106 w 123"/>
              <a:gd name="T55" fmla="*/ 74 h 407"/>
              <a:gd name="T56" fmla="*/ 114 w 123"/>
              <a:gd name="T57" fmla="*/ 110 h 407"/>
              <a:gd name="T58" fmla="*/ 118 w 123"/>
              <a:gd name="T59" fmla="*/ 151 h 407"/>
              <a:gd name="T60" fmla="*/ 119 w 123"/>
              <a:gd name="T61" fmla="*/ 177 h 407"/>
              <a:gd name="T62" fmla="*/ 122 w 123"/>
              <a:gd name="T63" fmla="*/ 205 h 407"/>
              <a:gd name="T64" fmla="*/ 121 w 123"/>
              <a:gd name="T65" fmla="*/ 209 h 407"/>
              <a:gd name="T66" fmla="*/ 115 w 123"/>
              <a:gd name="T67" fmla="*/ 240 h 407"/>
              <a:gd name="T68" fmla="*/ 108 w 123"/>
              <a:gd name="T69" fmla="*/ 228 h 407"/>
              <a:gd name="T70" fmla="*/ 7 w 123"/>
              <a:gd name="T71" fmla="*/ 216 h 407"/>
              <a:gd name="T72" fmla="*/ 19 w 123"/>
              <a:gd name="T73" fmla="*/ 186 h 407"/>
              <a:gd name="T74" fmla="*/ 27 w 123"/>
              <a:gd name="T75" fmla="*/ 164 h 407"/>
              <a:gd name="T76" fmla="*/ 35 w 123"/>
              <a:gd name="T77" fmla="*/ 140 h 407"/>
              <a:gd name="T78" fmla="*/ 30 w 123"/>
              <a:gd name="T79" fmla="*/ 145 h 407"/>
              <a:gd name="T80" fmla="*/ 17 w 123"/>
              <a:gd name="T81" fmla="*/ 187 h 407"/>
              <a:gd name="T82" fmla="*/ 103 w 123"/>
              <a:gd name="T83" fmla="*/ 224 h 407"/>
              <a:gd name="T84" fmla="*/ 106 w 123"/>
              <a:gd name="T85" fmla="*/ 196 h 407"/>
              <a:gd name="T86" fmla="*/ 100 w 123"/>
              <a:gd name="T87" fmla="*/ 165 h 407"/>
              <a:gd name="T88" fmla="*/ 96 w 123"/>
              <a:gd name="T89" fmla="*/ 134 h 407"/>
              <a:gd name="T90" fmla="*/ 91 w 123"/>
              <a:gd name="T91" fmla="*/ 145 h 407"/>
              <a:gd name="T92" fmla="*/ 97 w 123"/>
              <a:gd name="T93" fmla="*/ 163 h 407"/>
              <a:gd name="T94" fmla="*/ 102 w 123"/>
              <a:gd name="T95" fmla="*/ 209 h 407"/>
              <a:gd name="T96" fmla="*/ 38 w 123"/>
              <a:gd name="T97" fmla="*/ 59 h 407"/>
              <a:gd name="T98" fmla="*/ 97 w 123"/>
              <a:gd name="T99" fmla="*/ 58 h 407"/>
              <a:gd name="T100" fmla="*/ 93 w 123"/>
              <a:gd name="T101" fmla="*/ 53 h 407"/>
              <a:gd name="T102" fmla="*/ 94 w 123"/>
              <a:gd name="T103" fmla="*/ 56 h 407"/>
              <a:gd name="T104" fmla="*/ 98 w 123"/>
              <a:gd name="T105" fmla="*/ 62 h 407"/>
              <a:gd name="T106" fmla="*/ 94 w 123"/>
              <a:gd name="T107" fmla="*/ 59 h 407"/>
              <a:gd name="T108" fmla="*/ 92 w 123"/>
              <a:gd name="T109" fmla="*/ 53 h 407"/>
              <a:gd name="T110" fmla="*/ 91 w 123"/>
              <a:gd name="T111"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
          </a:p>
        </p:txBody>
      </p:sp>
      <p:sp>
        <p:nvSpPr>
          <p:cNvPr id="587" name="Freeform 112"/>
          <p:cNvSpPr>
            <a:spLocks noEditPoints="1"/>
          </p:cNvSpPr>
          <p:nvPr/>
        </p:nvSpPr>
        <p:spPr bwMode="auto">
          <a:xfrm>
            <a:off x="8288936" y="1006074"/>
            <a:ext cx="474064" cy="1069547"/>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
          </a:p>
        </p:txBody>
      </p:sp>
      <p:sp>
        <p:nvSpPr>
          <p:cNvPr id="588" name="TextBox 587"/>
          <p:cNvSpPr txBox="1"/>
          <p:nvPr/>
        </p:nvSpPr>
        <p:spPr>
          <a:xfrm>
            <a:off x="8188639" y="709569"/>
            <a:ext cx="677493" cy="338554"/>
          </a:xfrm>
          <a:prstGeom prst="rect">
            <a:avLst/>
          </a:prstGeom>
          <a:noFill/>
        </p:spPr>
        <p:txBody>
          <a:bodyPr wrap="none" rtlCol="0">
            <a:spAutoFit/>
          </a:bodyPr>
          <a:lstStyle/>
          <a:p>
            <a:pPr algn="l" rtl="0"/>
            <a:r>
              <a:rPr lang="es" sz="1600" b="0" i="0" u="none">
                <a:solidFill>
                  <a:schemeClr val="bg1"/>
                </a:solidFill>
                <a:latin typeface="Impact"/>
                <a:cs typeface="Impact"/>
              </a:rPr>
              <a:t>52,2 %</a:t>
            </a:r>
            <a:endParaRPr lang="es" sz="1600" dirty="0">
              <a:solidFill>
                <a:schemeClr val="bg1"/>
              </a:solidFill>
              <a:latin typeface="Impact"/>
              <a:cs typeface="Impact"/>
            </a:endParaRPr>
          </a:p>
        </p:txBody>
      </p:sp>
      <p:sp>
        <p:nvSpPr>
          <p:cNvPr id="589" name="TextBox 588"/>
          <p:cNvSpPr txBox="1"/>
          <p:nvPr/>
        </p:nvSpPr>
        <p:spPr>
          <a:xfrm>
            <a:off x="7744435" y="980674"/>
            <a:ext cx="537776" cy="276999"/>
          </a:xfrm>
          <a:prstGeom prst="rect">
            <a:avLst/>
          </a:prstGeom>
          <a:noFill/>
        </p:spPr>
        <p:txBody>
          <a:bodyPr wrap="none" rtlCol="0">
            <a:spAutoFit/>
          </a:bodyPr>
          <a:lstStyle/>
          <a:p>
            <a:pPr algn="l" rtl="0"/>
            <a:r>
              <a:rPr lang="es" sz="1200" b="0" i="0" u="none">
                <a:solidFill>
                  <a:schemeClr val="bg1"/>
                </a:solidFill>
                <a:latin typeface="Impact"/>
                <a:cs typeface="Impact"/>
              </a:rPr>
              <a:t>47,8 %</a:t>
            </a:r>
            <a:endParaRPr lang="es" sz="1200" dirty="0">
              <a:solidFill>
                <a:schemeClr val="bg1"/>
              </a:solidFill>
              <a:latin typeface="Impact"/>
              <a:cs typeface="Impact"/>
            </a:endParaRPr>
          </a:p>
        </p:txBody>
      </p:sp>
      <p:grpSp>
        <p:nvGrpSpPr>
          <p:cNvPr id="590" name="Group 589"/>
          <p:cNvGrpSpPr/>
          <p:nvPr/>
        </p:nvGrpSpPr>
        <p:grpSpPr>
          <a:xfrm>
            <a:off x="7674550" y="1054201"/>
            <a:ext cx="699540" cy="1120710"/>
            <a:chOff x="227195" y="2552963"/>
            <a:chExt cx="649514" cy="1111117"/>
          </a:xfrm>
        </p:grpSpPr>
        <p:sp>
          <p:nvSpPr>
            <p:cNvPr id="591" name="TextBox 122"/>
            <p:cNvSpPr txBox="1"/>
            <p:nvPr/>
          </p:nvSpPr>
          <p:spPr>
            <a:xfrm rot="16200000">
              <a:off x="241525" y="3016687"/>
              <a:ext cx="1098908" cy="171460"/>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r>
                <a:rPr lang="es" sz="600" b="0" i="0" u="none">
                  <a:solidFill>
                    <a:schemeClr val="bg1"/>
                  </a:solidFill>
                </a:rPr>
                <a:t>HOMBRES</a:t>
              </a:r>
              <a:endParaRPr lang="es" sz="600" dirty="0">
                <a:solidFill>
                  <a:schemeClr val="bg1"/>
                </a:solidFill>
              </a:endParaRPr>
            </a:p>
          </p:txBody>
        </p:sp>
        <p:sp>
          <p:nvSpPr>
            <p:cNvPr id="592" name="TextBox 123"/>
            <p:cNvSpPr txBox="1"/>
            <p:nvPr/>
          </p:nvSpPr>
          <p:spPr>
            <a:xfrm rot="16200000">
              <a:off x="-236529" y="3028896"/>
              <a:ext cx="1098908" cy="171460"/>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r>
                <a:rPr lang="es" sz="600" b="0" i="0" u="none">
                  <a:solidFill>
                    <a:schemeClr val="bg1"/>
                  </a:solidFill>
                </a:rPr>
                <a:t>MUJERES</a:t>
              </a:r>
              <a:endParaRPr lang="es" sz="600" dirty="0">
                <a:solidFill>
                  <a:schemeClr val="bg1"/>
                </a:solidFill>
              </a:endParaRPr>
            </a:p>
          </p:txBody>
        </p:sp>
      </p:grpSp>
      <p:grpSp>
        <p:nvGrpSpPr>
          <p:cNvPr id="593" name="Group 592"/>
          <p:cNvGrpSpPr>
            <a:grpSpLocks noChangeAspect="1"/>
          </p:cNvGrpSpPr>
          <p:nvPr/>
        </p:nvGrpSpPr>
        <p:grpSpPr>
          <a:xfrm>
            <a:off x="1945042" y="3837286"/>
            <a:ext cx="646498" cy="618718"/>
            <a:chOff x="-577369" y="2963196"/>
            <a:chExt cx="1759483" cy="1683880"/>
          </a:xfrm>
          <a:solidFill>
            <a:srgbClr val="E5CE12"/>
          </a:solidFill>
        </p:grpSpPr>
        <p:sp>
          <p:nvSpPr>
            <p:cNvPr id="594" name="Freeform 227"/>
            <p:cNvSpPr>
              <a:spLocks noEditPoints="1"/>
            </p:cNvSpPr>
            <p:nvPr/>
          </p:nvSpPr>
          <p:spPr bwMode="auto">
            <a:xfrm>
              <a:off x="647656" y="2987784"/>
              <a:ext cx="534458" cy="1623028"/>
            </a:xfrm>
            <a:custGeom>
              <a:avLst/>
              <a:gdLst>
                <a:gd name="T0" fmla="*/ 93 w 138"/>
                <a:gd name="T1" fmla="*/ 24 h 418"/>
                <a:gd name="T2" fmla="*/ 89 w 138"/>
                <a:gd name="T3" fmla="*/ 39 h 418"/>
                <a:gd name="T4" fmla="*/ 85 w 138"/>
                <a:gd name="T5" fmla="*/ 48 h 418"/>
                <a:gd name="T6" fmla="*/ 98 w 138"/>
                <a:gd name="T7" fmla="*/ 62 h 418"/>
                <a:gd name="T8" fmla="*/ 122 w 138"/>
                <a:gd name="T9" fmla="*/ 77 h 418"/>
                <a:gd name="T10" fmla="*/ 137 w 138"/>
                <a:gd name="T11" fmla="*/ 116 h 418"/>
                <a:gd name="T12" fmla="*/ 136 w 138"/>
                <a:gd name="T13" fmla="*/ 198 h 418"/>
                <a:gd name="T14" fmla="*/ 120 w 138"/>
                <a:gd name="T15" fmla="*/ 236 h 418"/>
                <a:gd name="T16" fmla="*/ 109 w 138"/>
                <a:gd name="T17" fmla="*/ 274 h 418"/>
                <a:gd name="T18" fmla="*/ 106 w 138"/>
                <a:gd name="T19" fmla="*/ 305 h 418"/>
                <a:gd name="T20" fmla="*/ 93 w 138"/>
                <a:gd name="T21" fmla="*/ 351 h 418"/>
                <a:gd name="T22" fmla="*/ 92 w 138"/>
                <a:gd name="T23" fmla="*/ 364 h 418"/>
                <a:gd name="T24" fmla="*/ 104 w 138"/>
                <a:gd name="T25" fmla="*/ 371 h 418"/>
                <a:gd name="T26" fmla="*/ 99 w 138"/>
                <a:gd name="T27" fmla="*/ 377 h 418"/>
                <a:gd name="T28" fmla="*/ 101 w 138"/>
                <a:gd name="T29" fmla="*/ 386 h 418"/>
                <a:gd name="T30" fmla="*/ 100 w 138"/>
                <a:gd name="T31" fmla="*/ 391 h 418"/>
                <a:gd name="T32" fmla="*/ 89 w 138"/>
                <a:gd name="T33" fmla="*/ 403 h 418"/>
                <a:gd name="T34" fmla="*/ 83 w 138"/>
                <a:gd name="T35" fmla="*/ 413 h 418"/>
                <a:gd name="T36" fmla="*/ 59 w 138"/>
                <a:gd name="T37" fmla="*/ 415 h 418"/>
                <a:gd name="T38" fmla="*/ 64 w 138"/>
                <a:gd name="T39" fmla="*/ 391 h 418"/>
                <a:gd name="T40" fmla="*/ 67 w 138"/>
                <a:gd name="T41" fmla="*/ 376 h 418"/>
                <a:gd name="T42" fmla="*/ 56 w 138"/>
                <a:gd name="T43" fmla="*/ 338 h 418"/>
                <a:gd name="T44" fmla="*/ 47 w 138"/>
                <a:gd name="T45" fmla="*/ 275 h 418"/>
                <a:gd name="T46" fmla="*/ 42 w 138"/>
                <a:gd name="T47" fmla="*/ 232 h 418"/>
                <a:gd name="T48" fmla="*/ 38 w 138"/>
                <a:gd name="T49" fmla="*/ 218 h 418"/>
                <a:gd name="T50" fmla="*/ 29 w 138"/>
                <a:gd name="T51" fmla="*/ 206 h 418"/>
                <a:gd name="T52" fmla="*/ 17 w 138"/>
                <a:gd name="T53" fmla="*/ 213 h 418"/>
                <a:gd name="T54" fmla="*/ 21 w 138"/>
                <a:gd name="T55" fmla="*/ 237 h 418"/>
                <a:gd name="T56" fmla="*/ 2 w 138"/>
                <a:gd name="T57" fmla="*/ 230 h 418"/>
                <a:gd name="T58" fmla="*/ 1 w 138"/>
                <a:gd name="T59" fmla="*/ 214 h 418"/>
                <a:gd name="T60" fmla="*/ 6 w 138"/>
                <a:gd name="T61" fmla="*/ 176 h 418"/>
                <a:gd name="T62" fmla="*/ 15 w 138"/>
                <a:gd name="T63" fmla="*/ 130 h 418"/>
                <a:gd name="T64" fmla="*/ 41 w 138"/>
                <a:gd name="T65" fmla="*/ 68 h 418"/>
                <a:gd name="T66" fmla="*/ 57 w 138"/>
                <a:gd name="T67" fmla="*/ 58 h 418"/>
                <a:gd name="T68" fmla="*/ 48 w 138"/>
                <a:gd name="T69" fmla="*/ 52 h 418"/>
                <a:gd name="T70" fmla="*/ 46 w 138"/>
                <a:gd name="T71" fmla="*/ 41 h 418"/>
                <a:gd name="T72" fmla="*/ 45 w 138"/>
                <a:gd name="T73" fmla="*/ 31 h 418"/>
                <a:gd name="T74" fmla="*/ 45 w 138"/>
                <a:gd name="T75" fmla="*/ 19 h 418"/>
                <a:gd name="T76" fmla="*/ 43 w 138"/>
                <a:gd name="T77" fmla="*/ 12 h 418"/>
                <a:gd name="T78" fmla="*/ 51 w 138"/>
                <a:gd name="T79" fmla="*/ 6 h 418"/>
                <a:gd name="T80" fmla="*/ 69 w 138"/>
                <a:gd name="T81" fmla="*/ 1 h 418"/>
                <a:gd name="T82" fmla="*/ 84 w 138"/>
                <a:gd name="T83" fmla="*/ 0 h 418"/>
                <a:gd name="T84" fmla="*/ 87 w 138"/>
                <a:gd name="T85" fmla="*/ 1 h 418"/>
                <a:gd name="T86" fmla="*/ 88 w 138"/>
                <a:gd name="T87" fmla="*/ 4 h 418"/>
                <a:gd name="T88" fmla="*/ 115 w 138"/>
                <a:gd name="T89" fmla="*/ 164 h 418"/>
                <a:gd name="T90" fmla="*/ 108 w 138"/>
                <a:gd name="T91" fmla="*/ 124 h 418"/>
                <a:gd name="T92" fmla="*/ 37 w 138"/>
                <a:gd name="T93" fmla="*/ 128 h 418"/>
                <a:gd name="T94" fmla="*/ 116 w 138"/>
                <a:gd name="T95" fmla="*/ 167 h 418"/>
                <a:gd name="T96" fmla="*/ 119 w 138"/>
                <a:gd name="T97" fmla="*/ 203 h 418"/>
                <a:gd name="T98" fmla="*/ 118 w 138"/>
                <a:gd name="T99" fmla="*/ 175 h 418"/>
                <a:gd name="T100" fmla="*/ 120 w 138"/>
                <a:gd name="T101" fmla="*/ 227 h 418"/>
                <a:gd name="T102" fmla="*/ 122 w 138"/>
                <a:gd name="T103" fmla="*/ 216 h 418"/>
                <a:gd name="T104" fmla="*/ 79 w 138"/>
                <a:gd name="T105" fmla="*/ 253 h 418"/>
                <a:gd name="T106" fmla="*/ 78 w 138"/>
                <a:gd name="T107" fmla="*/ 278 h 418"/>
                <a:gd name="T108" fmla="*/ 79 w 138"/>
                <a:gd name="T109" fmla="*/ 306 h 418"/>
                <a:gd name="T110" fmla="*/ 81 w 138"/>
                <a:gd name="T111" fmla="*/ 265 h 418"/>
                <a:gd name="T112" fmla="*/ 80 w 138"/>
                <a:gd name="T113" fmla="*/ 238 h 418"/>
                <a:gd name="T114" fmla="*/ 102 w 138"/>
                <a:gd name="T115" fmla="*/ 377 h 418"/>
                <a:gd name="T116" fmla="*/ 97 w 138"/>
                <a:gd name="T117" fmla="*/ 37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418">
                  <a:moveTo>
                    <a:pt x="88" y="4"/>
                  </a:moveTo>
                  <a:cubicBezTo>
                    <a:pt x="88" y="4"/>
                    <a:pt x="91" y="7"/>
                    <a:pt x="91" y="8"/>
                  </a:cubicBezTo>
                  <a:cubicBezTo>
                    <a:pt x="91" y="8"/>
                    <a:pt x="92" y="10"/>
                    <a:pt x="91" y="13"/>
                  </a:cubicBezTo>
                  <a:cubicBezTo>
                    <a:pt x="90" y="14"/>
                    <a:pt x="93" y="20"/>
                    <a:pt x="93" y="24"/>
                  </a:cubicBezTo>
                  <a:cubicBezTo>
                    <a:pt x="93" y="24"/>
                    <a:pt x="93" y="30"/>
                    <a:pt x="92" y="31"/>
                  </a:cubicBezTo>
                  <a:cubicBezTo>
                    <a:pt x="92" y="32"/>
                    <a:pt x="91" y="32"/>
                    <a:pt x="90" y="33"/>
                  </a:cubicBezTo>
                  <a:cubicBezTo>
                    <a:pt x="90" y="35"/>
                    <a:pt x="90" y="37"/>
                    <a:pt x="90" y="38"/>
                  </a:cubicBezTo>
                  <a:cubicBezTo>
                    <a:pt x="90" y="38"/>
                    <a:pt x="89" y="39"/>
                    <a:pt x="89" y="39"/>
                  </a:cubicBezTo>
                  <a:cubicBezTo>
                    <a:pt x="89" y="39"/>
                    <a:pt x="89" y="40"/>
                    <a:pt x="89" y="41"/>
                  </a:cubicBezTo>
                  <a:cubicBezTo>
                    <a:pt x="89" y="41"/>
                    <a:pt x="88" y="41"/>
                    <a:pt x="88" y="41"/>
                  </a:cubicBezTo>
                  <a:cubicBezTo>
                    <a:pt x="87" y="43"/>
                    <a:pt x="88" y="45"/>
                    <a:pt x="88" y="46"/>
                  </a:cubicBezTo>
                  <a:cubicBezTo>
                    <a:pt x="87" y="47"/>
                    <a:pt x="85" y="47"/>
                    <a:pt x="85" y="48"/>
                  </a:cubicBezTo>
                  <a:cubicBezTo>
                    <a:pt x="83" y="51"/>
                    <a:pt x="84" y="52"/>
                    <a:pt x="84" y="56"/>
                  </a:cubicBezTo>
                  <a:cubicBezTo>
                    <a:pt x="85" y="56"/>
                    <a:pt x="86" y="58"/>
                    <a:pt x="87" y="59"/>
                  </a:cubicBezTo>
                  <a:cubicBezTo>
                    <a:pt x="91" y="59"/>
                    <a:pt x="92" y="61"/>
                    <a:pt x="96" y="62"/>
                  </a:cubicBezTo>
                  <a:cubicBezTo>
                    <a:pt x="97" y="62"/>
                    <a:pt x="97" y="62"/>
                    <a:pt x="98" y="62"/>
                  </a:cubicBezTo>
                  <a:cubicBezTo>
                    <a:pt x="100" y="62"/>
                    <a:pt x="103" y="63"/>
                    <a:pt x="105" y="64"/>
                  </a:cubicBezTo>
                  <a:cubicBezTo>
                    <a:pt x="107" y="65"/>
                    <a:pt x="109" y="68"/>
                    <a:pt x="111" y="69"/>
                  </a:cubicBezTo>
                  <a:cubicBezTo>
                    <a:pt x="111" y="69"/>
                    <a:pt x="112" y="69"/>
                    <a:pt x="112" y="69"/>
                  </a:cubicBezTo>
                  <a:cubicBezTo>
                    <a:pt x="116" y="70"/>
                    <a:pt x="120" y="74"/>
                    <a:pt x="122" y="77"/>
                  </a:cubicBezTo>
                  <a:cubicBezTo>
                    <a:pt x="126" y="83"/>
                    <a:pt x="127" y="91"/>
                    <a:pt x="129" y="98"/>
                  </a:cubicBezTo>
                  <a:cubicBezTo>
                    <a:pt x="130" y="100"/>
                    <a:pt x="132" y="103"/>
                    <a:pt x="133" y="106"/>
                  </a:cubicBezTo>
                  <a:cubicBezTo>
                    <a:pt x="134" y="108"/>
                    <a:pt x="134" y="110"/>
                    <a:pt x="135" y="112"/>
                  </a:cubicBezTo>
                  <a:cubicBezTo>
                    <a:pt x="135" y="113"/>
                    <a:pt x="138" y="115"/>
                    <a:pt x="137" y="116"/>
                  </a:cubicBezTo>
                  <a:cubicBezTo>
                    <a:pt x="135" y="119"/>
                    <a:pt x="130" y="118"/>
                    <a:pt x="129" y="122"/>
                  </a:cubicBezTo>
                  <a:cubicBezTo>
                    <a:pt x="131" y="125"/>
                    <a:pt x="131" y="135"/>
                    <a:pt x="132" y="139"/>
                  </a:cubicBezTo>
                  <a:cubicBezTo>
                    <a:pt x="136" y="155"/>
                    <a:pt x="136" y="176"/>
                    <a:pt x="133" y="193"/>
                  </a:cubicBezTo>
                  <a:cubicBezTo>
                    <a:pt x="133" y="196"/>
                    <a:pt x="135" y="197"/>
                    <a:pt x="136" y="198"/>
                  </a:cubicBezTo>
                  <a:cubicBezTo>
                    <a:pt x="137" y="200"/>
                    <a:pt x="137" y="203"/>
                    <a:pt x="137" y="205"/>
                  </a:cubicBezTo>
                  <a:cubicBezTo>
                    <a:pt x="136" y="206"/>
                    <a:pt x="135" y="206"/>
                    <a:pt x="134" y="207"/>
                  </a:cubicBezTo>
                  <a:cubicBezTo>
                    <a:pt x="136" y="216"/>
                    <a:pt x="135" y="224"/>
                    <a:pt x="129" y="228"/>
                  </a:cubicBezTo>
                  <a:cubicBezTo>
                    <a:pt x="127" y="230"/>
                    <a:pt x="120" y="232"/>
                    <a:pt x="120" y="236"/>
                  </a:cubicBezTo>
                  <a:cubicBezTo>
                    <a:pt x="121" y="237"/>
                    <a:pt x="120" y="241"/>
                    <a:pt x="120" y="243"/>
                  </a:cubicBezTo>
                  <a:cubicBezTo>
                    <a:pt x="120" y="250"/>
                    <a:pt x="119" y="256"/>
                    <a:pt x="117" y="262"/>
                  </a:cubicBezTo>
                  <a:cubicBezTo>
                    <a:pt x="117" y="266"/>
                    <a:pt x="118" y="270"/>
                    <a:pt x="117" y="272"/>
                  </a:cubicBezTo>
                  <a:cubicBezTo>
                    <a:pt x="115" y="274"/>
                    <a:pt x="112" y="274"/>
                    <a:pt x="109" y="274"/>
                  </a:cubicBezTo>
                  <a:cubicBezTo>
                    <a:pt x="108" y="277"/>
                    <a:pt x="107" y="280"/>
                    <a:pt x="106" y="283"/>
                  </a:cubicBezTo>
                  <a:cubicBezTo>
                    <a:pt x="106" y="286"/>
                    <a:pt x="106" y="288"/>
                    <a:pt x="106" y="290"/>
                  </a:cubicBezTo>
                  <a:cubicBezTo>
                    <a:pt x="105" y="292"/>
                    <a:pt x="106" y="294"/>
                    <a:pt x="106" y="295"/>
                  </a:cubicBezTo>
                  <a:cubicBezTo>
                    <a:pt x="106" y="298"/>
                    <a:pt x="106" y="302"/>
                    <a:pt x="106" y="305"/>
                  </a:cubicBezTo>
                  <a:cubicBezTo>
                    <a:pt x="103" y="316"/>
                    <a:pt x="102" y="326"/>
                    <a:pt x="98" y="336"/>
                  </a:cubicBezTo>
                  <a:cubicBezTo>
                    <a:pt x="98" y="339"/>
                    <a:pt x="96" y="342"/>
                    <a:pt x="96" y="344"/>
                  </a:cubicBezTo>
                  <a:cubicBezTo>
                    <a:pt x="96" y="345"/>
                    <a:pt x="96" y="345"/>
                    <a:pt x="96" y="346"/>
                  </a:cubicBezTo>
                  <a:cubicBezTo>
                    <a:pt x="95" y="348"/>
                    <a:pt x="94" y="349"/>
                    <a:pt x="93" y="351"/>
                  </a:cubicBezTo>
                  <a:cubicBezTo>
                    <a:pt x="93" y="353"/>
                    <a:pt x="93" y="356"/>
                    <a:pt x="93" y="356"/>
                  </a:cubicBezTo>
                  <a:cubicBezTo>
                    <a:pt x="93" y="359"/>
                    <a:pt x="92" y="359"/>
                    <a:pt x="93" y="361"/>
                  </a:cubicBezTo>
                  <a:cubicBezTo>
                    <a:pt x="92" y="362"/>
                    <a:pt x="92" y="362"/>
                    <a:pt x="92" y="362"/>
                  </a:cubicBezTo>
                  <a:cubicBezTo>
                    <a:pt x="92" y="362"/>
                    <a:pt x="92" y="363"/>
                    <a:pt x="92" y="364"/>
                  </a:cubicBezTo>
                  <a:cubicBezTo>
                    <a:pt x="93" y="363"/>
                    <a:pt x="94" y="362"/>
                    <a:pt x="94" y="363"/>
                  </a:cubicBezTo>
                  <a:cubicBezTo>
                    <a:pt x="97" y="364"/>
                    <a:pt x="95" y="368"/>
                    <a:pt x="95" y="371"/>
                  </a:cubicBezTo>
                  <a:cubicBezTo>
                    <a:pt x="95" y="371"/>
                    <a:pt x="96" y="371"/>
                    <a:pt x="96" y="371"/>
                  </a:cubicBezTo>
                  <a:cubicBezTo>
                    <a:pt x="96" y="371"/>
                    <a:pt x="102" y="371"/>
                    <a:pt x="104" y="371"/>
                  </a:cubicBezTo>
                  <a:cubicBezTo>
                    <a:pt x="104" y="371"/>
                    <a:pt x="104" y="371"/>
                    <a:pt x="105" y="372"/>
                  </a:cubicBezTo>
                  <a:cubicBezTo>
                    <a:pt x="106" y="373"/>
                    <a:pt x="105" y="375"/>
                    <a:pt x="105" y="376"/>
                  </a:cubicBezTo>
                  <a:cubicBezTo>
                    <a:pt x="103" y="377"/>
                    <a:pt x="103" y="377"/>
                    <a:pt x="101" y="378"/>
                  </a:cubicBezTo>
                  <a:cubicBezTo>
                    <a:pt x="100" y="377"/>
                    <a:pt x="100" y="377"/>
                    <a:pt x="99" y="377"/>
                  </a:cubicBezTo>
                  <a:cubicBezTo>
                    <a:pt x="99" y="377"/>
                    <a:pt x="99" y="377"/>
                    <a:pt x="99" y="377"/>
                  </a:cubicBezTo>
                  <a:cubicBezTo>
                    <a:pt x="100" y="379"/>
                    <a:pt x="101" y="383"/>
                    <a:pt x="101" y="386"/>
                  </a:cubicBezTo>
                  <a:cubicBezTo>
                    <a:pt x="101" y="386"/>
                    <a:pt x="101" y="386"/>
                    <a:pt x="101" y="386"/>
                  </a:cubicBezTo>
                  <a:cubicBezTo>
                    <a:pt x="101" y="386"/>
                    <a:pt x="101" y="386"/>
                    <a:pt x="101" y="386"/>
                  </a:cubicBezTo>
                  <a:cubicBezTo>
                    <a:pt x="99" y="383"/>
                    <a:pt x="100" y="376"/>
                    <a:pt x="96" y="375"/>
                  </a:cubicBezTo>
                  <a:cubicBezTo>
                    <a:pt x="96" y="375"/>
                    <a:pt x="96" y="376"/>
                    <a:pt x="96" y="376"/>
                  </a:cubicBezTo>
                  <a:cubicBezTo>
                    <a:pt x="97" y="378"/>
                    <a:pt x="97" y="384"/>
                    <a:pt x="98" y="386"/>
                  </a:cubicBezTo>
                  <a:cubicBezTo>
                    <a:pt x="99" y="387"/>
                    <a:pt x="99" y="390"/>
                    <a:pt x="100" y="391"/>
                  </a:cubicBezTo>
                  <a:cubicBezTo>
                    <a:pt x="101" y="392"/>
                    <a:pt x="102" y="393"/>
                    <a:pt x="102" y="393"/>
                  </a:cubicBezTo>
                  <a:cubicBezTo>
                    <a:pt x="103" y="395"/>
                    <a:pt x="102" y="399"/>
                    <a:pt x="102" y="402"/>
                  </a:cubicBezTo>
                  <a:cubicBezTo>
                    <a:pt x="102" y="402"/>
                    <a:pt x="101" y="403"/>
                    <a:pt x="100" y="404"/>
                  </a:cubicBezTo>
                  <a:cubicBezTo>
                    <a:pt x="96" y="404"/>
                    <a:pt x="92" y="403"/>
                    <a:pt x="89" y="403"/>
                  </a:cubicBezTo>
                  <a:cubicBezTo>
                    <a:pt x="89" y="404"/>
                    <a:pt x="89" y="404"/>
                    <a:pt x="89" y="404"/>
                  </a:cubicBezTo>
                  <a:cubicBezTo>
                    <a:pt x="88" y="405"/>
                    <a:pt x="88" y="410"/>
                    <a:pt x="88" y="412"/>
                  </a:cubicBezTo>
                  <a:cubicBezTo>
                    <a:pt x="88" y="412"/>
                    <a:pt x="88" y="412"/>
                    <a:pt x="88" y="412"/>
                  </a:cubicBezTo>
                  <a:cubicBezTo>
                    <a:pt x="86" y="413"/>
                    <a:pt x="84" y="412"/>
                    <a:pt x="83" y="413"/>
                  </a:cubicBezTo>
                  <a:cubicBezTo>
                    <a:pt x="82" y="414"/>
                    <a:pt x="82" y="416"/>
                    <a:pt x="82" y="417"/>
                  </a:cubicBezTo>
                  <a:cubicBezTo>
                    <a:pt x="80" y="417"/>
                    <a:pt x="78" y="417"/>
                    <a:pt x="76" y="417"/>
                  </a:cubicBezTo>
                  <a:cubicBezTo>
                    <a:pt x="74" y="418"/>
                    <a:pt x="65" y="416"/>
                    <a:pt x="63" y="416"/>
                  </a:cubicBezTo>
                  <a:cubicBezTo>
                    <a:pt x="62" y="416"/>
                    <a:pt x="60" y="416"/>
                    <a:pt x="59" y="415"/>
                  </a:cubicBezTo>
                  <a:cubicBezTo>
                    <a:pt x="58" y="414"/>
                    <a:pt x="58" y="414"/>
                    <a:pt x="58" y="413"/>
                  </a:cubicBezTo>
                  <a:cubicBezTo>
                    <a:pt x="61" y="411"/>
                    <a:pt x="59" y="408"/>
                    <a:pt x="60" y="405"/>
                  </a:cubicBezTo>
                  <a:cubicBezTo>
                    <a:pt x="61" y="402"/>
                    <a:pt x="64" y="399"/>
                    <a:pt x="64" y="396"/>
                  </a:cubicBezTo>
                  <a:cubicBezTo>
                    <a:pt x="65" y="394"/>
                    <a:pt x="63" y="393"/>
                    <a:pt x="64" y="391"/>
                  </a:cubicBezTo>
                  <a:cubicBezTo>
                    <a:pt x="65" y="389"/>
                    <a:pt x="67" y="389"/>
                    <a:pt x="67" y="386"/>
                  </a:cubicBezTo>
                  <a:cubicBezTo>
                    <a:pt x="67" y="386"/>
                    <a:pt x="66" y="381"/>
                    <a:pt x="67" y="380"/>
                  </a:cubicBezTo>
                  <a:cubicBezTo>
                    <a:pt x="67" y="379"/>
                    <a:pt x="67" y="378"/>
                    <a:pt x="67" y="376"/>
                  </a:cubicBezTo>
                  <a:cubicBezTo>
                    <a:pt x="67" y="376"/>
                    <a:pt x="67" y="376"/>
                    <a:pt x="67" y="376"/>
                  </a:cubicBezTo>
                  <a:cubicBezTo>
                    <a:pt x="67" y="376"/>
                    <a:pt x="67" y="376"/>
                    <a:pt x="66" y="376"/>
                  </a:cubicBezTo>
                  <a:cubicBezTo>
                    <a:pt x="66" y="370"/>
                    <a:pt x="65" y="370"/>
                    <a:pt x="64" y="367"/>
                  </a:cubicBezTo>
                  <a:cubicBezTo>
                    <a:pt x="63" y="366"/>
                    <a:pt x="63" y="363"/>
                    <a:pt x="63" y="362"/>
                  </a:cubicBezTo>
                  <a:cubicBezTo>
                    <a:pt x="60" y="354"/>
                    <a:pt x="58" y="346"/>
                    <a:pt x="56" y="338"/>
                  </a:cubicBezTo>
                  <a:cubicBezTo>
                    <a:pt x="54" y="330"/>
                    <a:pt x="52" y="320"/>
                    <a:pt x="52" y="311"/>
                  </a:cubicBezTo>
                  <a:cubicBezTo>
                    <a:pt x="52" y="306"/>
                    <a:pt x="54" y="299"/>
                    <a:pt x="53" y="294"/>
                  </a:cubicBezTo>
                  <a:cubicBezTo>
                    <a:pt x="51" y="289"/>
                    <a:pt x="51" y="283"/>
                    <a:pt x="50" y="277"/>
                  </a:cubicBezTo>
                  <a:cubicBezTo>
                    <a:pt x="49" y="276"/>
                    <a:pt x="48" y="276"/>
                    <a:pt x="47" y="275"/>
                  </a:cubicBezTo>
                  <a:cubicBezTo>
                    <a:pt x="47" y="275"/>
                    <a:pt x="47" y="274"/>
                    <a:pt x="47" y="273"/>
                  </a:cubicBezTo>
                  <a:cubicBezTo>
                    <a:pt x="48" y="272"/>
                    <a:pt x="47" y="262"/>
                    <a:pt x="47" y="261"/>
                  </a:cubicBezTo>
                  <a:cubicBezTo>
                    <a:pt x="46" y="257"/>
                    <a:pt x="44" y="254"/>
                    <a:pt x="42" y="250"/>
                  </a:cubicBezTo>
                  <a:cubicBezTo>
                    <a:pt x="41" y="246"/>
                    <a:pt x="41" y="237"/>
                    <a:pt x="42" y="232"/>
                  </a:cubicBezTo>
                  <a:cubicBezTo>
                    <a:pt x="41" y="232"/>
                    <a:pt x="40" y="232"/>
                    <a:pt x="39" y="232"/>
                  </a:cubicBezTo>
                  <a:cubicBezTo>
                    <a:pt x="39" y="230"/>
                    <a:pt x="39" y="228"/>
                    <a:pt x="39" y="226"/>
                  </a:cubicBezTo>
                  <a:cubicBezTo>
                    <a:pt x="39" y="225"/>
                    <a:pt x="41" y="224"/>
                    <a:pt x="40" y="223"/>
                  </a:cubicBezTo>
                  <a:cubicBezTo>
                    <a:pt x="40" y="221"/>
                    <a:pt x="39" y="219"/>
                    <a:pt x="38" y="218"/>
                  </a:cubicBezTo>
                  <a:cubicBezTo>
                    <a:pt x="38" y="216"/>
                    <a:pt x="38" y="214"/>
                    <a:pt x="36" y="213"/>
                  </a:cubicBezTo>
                  <a:cubicBezTo>
                    <a:pt x="35" y="212"/>
                    <a:pt x="34" y="213"/>
                    <a:pt x="33" y="213"/>
                  </a:cubicBezTo>
                  <a:cubicBezTo>
                    <a:pt x="33" y="212"/>
                    <a:pt x="30" y="211"/>
                    <a:pt x="30" y="211"/>
                  </a:cubicBezTo>
                  <a:cubicBezTo>
                    <a:pt x="29" y="210"/>
                    <a:pt x="28" y="207"/>
                    <a:pt x="29" y="206"/>
                  </a:cubicBezTo>
                  <a:cubicBezTo>
                    <a:pt x="28" y="204"/>
                    <a:pt x="20" y="199"/>
                    <a:pt x="17" y="199"/>
                  </a:cubicBezTo>
                  <a:cubicBezTo>
                    <a:pt x="16" y="202"/>
                    <a:pt x="15" y="204"/>
                    <a:pt x="14" y="208"/>
                  </a:cubicBezTo>
                  <a:cubicBezTo>
                    <a:pt x="15" y="208"/>
                    <a:pt x="15" y="208"/>
                    <a:pt x="16" y="208"/>
                  </a:cubicBezTo>
                  <a:cubicBezTo>
                    <a:pt x="16" y="210"/>
                    <a:pt x="18" y="212"/>
                    <a:pt x="17" y="213"/>
                  </a:cubicBezTo>
                  <a:cubicBezTo>
                    <a:pt x="17" y="214"/>
                    <a:pt x="16" y="214"/>
                    <a:pt x="15" y="215"/>
                  </a:cubicBezTo>
                  <a:cubicBezTo>
                    <a:pt x="19" y="218"/>
                    <a:pt x="17" y="224"/>
                    <a:pt x="18" y="229"/>
                  </a:cubicBezTo>
                  <a:cubicBezTo>
                    <a:pt x="18" y="230"/>
                    <a:pt x="19" y="232"/>
                    <a:pt x="19" y="234"/>
                  </a:cubicBezTo>
                  <a:cubicBezTo>
                    <a:pt x="20" y="235"/>
                    <a:pt x="20" y="236"/>
                    <a:pt x="21" y="237"/>
                  </a:cubicBezTo>
                  <a:cubicBezTo>
                    <a:pt x="21" y="238"/>
                    <a:pt x="20" y="239"/>
                    <a:pt x="20" y="240"/>
                  </a:cubicBezTo>
                  <a:cubicBezTo>
                    <a:pt x="17" y="242"/>
                    <a:pt x="10" y="242"/>
                    <a:pt x="7" y="241"/>
                  </a:cubicBezTo>
                  <a:cubicBezTo>
                    <a:pt x="6" y="239"/>
                    <a:pt x="5" y="236"/>
                    <a:pt x="4" y="234"/>
                  </a:cubicBezTo>
                  <a:cubicBezTo>
                    <a:pt x="3" y="232"/>
                    <a:pt x="2" y="232"/>
                    <a:pt x="2" y="230"/>
                  </a:cubicBezTo>
                  <a:cubicBezTo>
                    <a:pt x="2" y="229"/>
                    <a:pt x="2" y="227"/>
                    <a:pt x="2" y="227"/>
                  </a:cubicBezTo>
                  <a:cubicBezTo>
                    <a:pt x="2" y="223"/>
                    <a:pt x="2" y="219"/>
                    <a:pt x="3" y="215"/>
                  </a:cubicBezTo>
                  <a:cubicBezTo>
                    <a:pt x="2" y="215"/>
                    <a:pt x="2" y="215"/>
                    <a:pt x="2" y="215"/>
                  </a:cubicBezTo>
                  <a:cubicBezTo>
                    <a:pt x="1" y="214"/>
                    <a:pt x="1" y="214"/>
                    <a:pt x="1" y="214"/>
                  </a:cubicBezTo>
                  <a:cubicBezTo>
                    <a:pt x="1" y="213"/>
                    <a:pt x="1" y="213"/>
                    <a:pt x="0" y="213"/>
                  </a:cubicBezTo>
                  <a:cubicBezTo>
                    <a:pt x="3" y="211"/>
                    <a:pt x="4" y="210"/>
                    <a:pt x="3" y="206"/>
                  </a:cubicBezTo>
                  <a:cubicBezTo>
                    <a:pt x="6" y="202"/>
                    <a:pt x="6" y="190"/>
                    <a:pt x="6" y="183"/>
                  </a:cubicBezTo>
                  <a:cubicBezTo>
                    <a:pt x="6" y="180"/>
                    <a:pt x="6" y="178"/>
                    <a:pt x="6" y="176"/>
                  </a:cubicBezTo>
                  <a:cubicBezTo>
                    <a:pt x="7" y="170"/>
                    <a:pt x="6" y="164"/>
                    <a:pt x="8" y="159"/>
                  </a:cubicBezTo>
                  <a:cubicBezTo>
                    <a:pt x="9" y="153"/>
                    <a:pt x="10" y="148"/>
                    <a:pt x="12" y="144"/>
                  </a:cubicBezTo>
                  <a:cubicBezTo>
                    <a:pt x="14" y="141"/>
                    <a:pt x="14" y="138"/>
                    <a:pt x="15" y="135"/>
                  </a:cubicBezTo>
                  <a:cubicBezTo>
                    <a:pt x="15" y="134"/>
                    <a:pt x="15" y="131"/>
                    <a:pt x="15" y="130"/>
                  </a:cubicBezTo>
                  <a:cubicBezTo>
                    <a:pt x="14" y="129"/>
                    <a:pt x="12" y="129"/>
                    <a:pt x="11" y="127"/>
                  </a:cubicBezTo>
                  <a:cubicBezTo>
                    <a:pt x="14" y="124"/>
                    <a:pt x="14" y="117"/>
                    <a:pt x="15" y="112"/>
                  </a:cubicBezTo>
                  <a:cubicBezTo>
                    <a:pt x="18" y="102"/>
                    <a:pt x="19" y="87"/>
                    <a:pt x="25" y="79"/>
                  </a:cubicBezTo>
                  <a:cubicBezTo>
                    <a:pt x="29" y="74"/>
                    <a:pt x="36" y="71"/>
                    <a:pt x="41" y="68"/>
                  </a:cubicBezTo>
                  <a:cubicBezTo>
                    <a:pt x="43" y="68"/>
                    <a:pt x="44" y="67"/>
                    <a:pt x="46" y="66"/>
                  </a:cubicBezTo>
                  <a:cubicBezTo>
                    <a:pt x="47" y="65"/>
                    <a:pt x="49" y="64"/>
                    <a:pt x="50" y="63"/>
                  </a:cubicBezTo>
                  <a:cubicBezTo>
                    <a:pt x="52" y="61"/>
                    <a:pt x="56" y="61"/>
                    <a:pt x="57" y="58"/>
                  </a:cubicBezTo>
                  <a:cubicBezTo>
                    <a:pt x="57" y="58"/>
                    <a:pt x="57" y="58"/>
                    <a:pt x="57" y="58"/>
                  </a:cubicBezTo>
                  <a:cubicBezTo>
                    <a:pt x="57" y="58"/>
                    <a:pt x="57" y="58"/>
                    <a:pt x="57" y="58"/>
                  </a:cubicBezTo>
                  <a:cubicBezTo>
                    <a:pt x="54" y="58"/>
                    <a:pt x="52" y="57"/>
                    <a:pt x="50" y="57"/>
                  </a:cubicBezTo>
                  <a:cubicBezTo>
                    <a:pt x="49" y="56"/>
                    <a:pt x="48" y="55"/>
                    <a:pt x="48" y="54"/>
                  </a:cubicBezTo>
                  <a:cubicBezTo>
                    <a:pt x="48" y="53"/>
                    <a:pt x="48" y="52"/>
                    <a:pt x="48" y="52"/>
                  </a:cubicBezTo>
                  <a:cubicBezTo>
                    <a:pt x="48" y="51"/>
                    <a:pt x="47" y="50"/>
                    <a:pt x="47" y="50"/>
                  </a:cubicBezTo>
                  <a:cubicBezTo>
                    <a:pt x="47" y="49"/>
                    <a:pt x="47" y="49"/>
                    <a:pt x="47" y="48"/>
                  </a:cubicBezTo>
                  <a:cubicBezTo>
                    <a:pt x="47" y="47"/>
                    <a:pt x="46" y="47"/>
                    <a:pt x="46" y="47"/>
                  </a:cubicBezTo>
                  <a:cubicBezTo>
                    <a:pt x="46" y="45"/>
                    <a:pt x="46" y="43"/>
                    <a:pt x="46" y="41"/>
                  </a:cubicBezTo>
                  <a:cubicBezTo>
                    <a:pt x="45" y="41"/>
                    <a:pt x="44" y="40"/>
                    <a:pt x="44" y="38"/>
                  </a:cubicBezTo>
                  <a:cubicBezTo>
                    <a:pt x="46" y="37"/>
                    <a:pt x="47" y="34"/>
                    <a:pt x="47" y="32"/>
                  </a:cubicBezTo>
                  <a:cubicBezTo>
                    <a:pt x="46" y="32"/>
                    <a:pt x="46" y="32"/>
                    <a:pt x="45" y="32"/>
                  </a:cubicBezTo>
                  <a:cubicBezTo>
                    <a:pt x="45" y="31"/>
                    <a:pt x="45" y="31"/>
                    <a:pt x="45" y="31"/>
                  </a:cubicBezTo>
                  <a:cubicBezTo>
                    <a:pt x="46" y="30"/>
                    <a:pt x="44" y="29"/>
                    <a:pt x="45" y="27"/>
                  </a:cubicBezTo>
                  <a:cubicBezTo>
                    <a:pt x="45" y="26"/>
                    <a:pt x="46" y="26"/>
                    <a:pt x="46" y="25"/>
                  </a:cubicBezTo>
                  <a:cubicBezTo>
                    <a:pt x="47" y="24"/>
                    <a:pt x="47" y="22"/>
                    <a:pt x="47" y="20"/>
                  </a:cubicBezTo>
                  <a:cubicBezTo>
                    <a:pt x="46" y="20"/>
                    <a:pt x="46" y="19"/>
                    <a:pt x="45" y="19"/>
                  </a:cubicBezTo>
                  <a:cubicBezTo>
                    <a:pt x="45" y="19"/>
                    <a:pt x="44" y="18"/>
                    <a:pt x="44" y="18"/>
                  </a:cubicBezTo>
                  <a:cubicBezTo>
                    <a:pt x="43" y="18"/>
                    <a:pt x="43" y="17"/>
                    <a:pt x="43" y="16"/>
                  </a:cubicBezTo>
                  <a:cubicBezTo>
                    <a:pt x="42" y="15"/>
                    <a:pt x="43" y="14"/>
                    <a:pt x="44" y="13"/>
                  </a:cubicBezTo>
                  <a:cubicBezTo>
                    <a:pt x="43" y="13"/>
                    <a:pt x="43" y="13"/>
                    <a:pt x="43" y="12"/>
                  </a:cubicBezTo>
                  <a:cubicBezTo>
                    <a:pt x="44" y="11"/>
                    <a:pt x="46" y="10"/>
                    <a:pt x="47" y="9"/>
                  </a:cubicBezTo>
                  <a:cubicBezTo>
                    <a:pt x="47" y="9"/>
                    <a:pt x="47" y="8"/>
                    <a:pt x="47" y="8"/>
                  </a:cubicBezTo>
                  <a:cubicBezTo>
                    <a:pt x="48" y="7"/>
                    <a:pt x="50" y="7"/>
                    <a:pt x="51" y="7"/>
                  </a:cubicBezTo>
                  <a:cubicBezTo>
                    <a:pt x="51" y="6"/>
                    <a:pt x="51" y="6"/>
                    <a:pt x="51" y="6"/>
                  </a:cubicBezTo>
                  <a:cubicBezTo>
                    <a:pt x="52" y="5"/>
                    <a:pt x="55" y="5"/>
                    <a:pt x="57" y="5"/>
                  </a:cubicBezTo>
                  <a:cubicBezTo>
                    <a:pt x="58" y="4"/>
                    <a:pt x="61" y="2"/>
                    <a:pt x="63" y="2"/>
                  </a:cubicBezTo>
                  <a:cubicBezTo>
                    <a:pt x="65" y="2"/>
                    <a:pt x="67" y="2"/>
                    <a:pt x="68" y="2"/>
                  </a:cubicBezTo>
                  <a:cubicBezTo>
                    <a:pt x="69" y="1"/>
                    <a:pt x="69" y="1"/>
                    <a:pt x="69" y="1"/>
                  </a:cubicBezTo>
                  <a:cubicBezTo>
                    <a:pt x="70" y="1"/>
                    <a:pt x="71" y="1"/>
                    <a:pt x="71" y="1"/>
                  </a:cubicBezTo>
                  <a:cubicBezTo>
                    <a:pt x="72" y="1"/>
                    <a:pt x="73" y="0"/>
                    <a:pt x="73" y="0"/>
                  </a:cubicBezTo>
                  <a:cubicBezTo>
                    <a:pt x="75" y="0"/>
                    <a:pt x="79" y="2"/>
                    <a:pt x="81" y="1"/>
                  </a:cubicBezTo>
                  <a:cubicBezTo>
                    <a:pt x="82" y="1"/>
                    <a:pt x="82" y="0"/>
                    <a:pt x="84" y="0"/>
                  </a:cubicBezTo>
                  <a:cubicBezTo>
                    <a:pt x="84" y="0"/>
                    <a:pt x="84" y="0"/>
                    <a:pt x="84" y="0"/>
                  </a:cubicBezTo>
                  <a:cubicBezTo>
                    <a:pt x="84" y="1"/>
                    <a:pt x="84" y="1"/>
                    <a:pt x="84" y="1"/>
                  </a:cubicBezTo>
                  <a:cubicBezTo>
                    <a:pt x="84" y="1"/>
                    <a:pt x="84" y="1"/>
                    <a:pt x="85" y="2"/>
                  </a:cubicBezTo>
                  <a:cubicBezTo>
                    <a:pt x="85" y="1"/>
                    <a:pt x="86" y="1"/>
                    <a:pt x="87" y="1"/>
                  </a:cubicBezTo>
                  <a:cubicBezTo>
                    <a:pt x="87" y="1"/>
                    <a:pt x="87" y="1"/>
                    <a:pt x="87" y="1"/>
                  </a:cubicBezTo>
                  <a:cubicBezTo>
                    <a:pt x="86" y="2"/>
                    <a:pt x="86" y="2"/>
                    <a:pt x="86" y="2"/>
                  </a:cubicBezTo>
                  <a:cubicBezTo>
                    <a:pt x="87" y="2"/>
                    <a:pt x="87" y="2"/>
                    <a:pt x="88" y="2"/>
                  </a:cubicBezTo>
                  <a:cubicBezTo>
                    <a:pt x="88" y="3"/>
                    <a:pt x="88" y="3"/>
                    <a:pt x="88" y="4"/>
                  </a:cubicBezTo>
                  <a:close/>
                  <a:moveTo>
                    <a:pt x="108" y="124"/>
                  </a:moveTo>
                  <a:cubicBezTo>
                    <a:pt x="108" y="128"/>
                    <a:pt x="107" y="136"/>
                    <a:pt x="109" y="140"/>
                  </a:cubicBezTo>
                  <a:cubicBezTo>
                    <a:pt x="110" y="144"/>
                    <a:pt x="113" y="147"/>
                    <a:pt x="114" y="151"/>
                  </a:cubicBezTo>
                  <a:cubicBezTo>
                    <a:pt x="115" y="155"/>
                    <a:pt x="113" y="161"/>
                    <a:pt x="115" y="164"/>
                  </a:cubicBezTo>
                  <a:cubicBezTo>
                    <a:pt x="115" y="155"/>
                    <a:pt x="115" y="143"/>
                    <a:pt x="112" y="136"/>
                  </a:cubicBezTo>
                  <a:cubicBezTo>
                    <a:pt x="112" y="133"/>
                    <a:pt x="111" y="130"/>
                    <a:pt x="111" y="128"/>
                  </a:cubicBezTo>
                  <a:cubicBezTo>
                    <a:pt x="110" y="127"/>
                    <a:pt x="109" y="127"/>
                    <a:pt x="109" y="127"/>
                  </a:cubicBezTo>
                  <a:cubicBezTo>
                    <a:pt x="108" y="126"/>
                    <a:pt x="109" y="124"/>
                    <a:pt x="108" y="124"/>
                  </a:cubicBezTo>
                  <a:close/>
                  <a:moveTo>
                    <a:pt x="32" y="136"/>
                  </a:moveTo>
                  <a:cubicBezTo>
                    <a:pt x="35" y="136"/>
                    <a:pt x="37" y="138"/>
                    <a:pt x="39" y="138"/>
                  </a:cubicBezTo>
                  <a:cubicBezTo>
                    <a:pt x="39" y="138"/>
                    <a:pt x="39" y="137"/>
                    <a:pt x="39" y="137"/>
                  </a:cubicBezTo>
                  <a:cubicBezTo>
                    <a:pt x="38" y="135"/>
                    <a:pt x="37" y="131"/>
                    <a:pt x="37" y="128"/>
                  </a:cubicBezTo>
                  <a:cubicBezTo>
                    <a:pt x="37" y="128"/>
                    <a:pt x="36" y="129"/>
                    <a:pt x="36" y="129"/>
                  </a:cubicBezTo>
                  <a:cubicBezTo>
                    <a:pt x="35" y="130"/>
                    <a:pt x="35" y="131"/>
                    <a:pt x="34" y="132"/>
                  </a:cubicBezTo>
                  <a:cubicBezTo>
                    <a:pt x="34" y="134"/>
                    <a:pt x="33" y="134"/>
                    <a:pt x="32" y="136"/>
                  </a:cubicBezTo>
                  <a:close/>
                  <a:moveTo>
                    <a:pt x="116" y="167"/>
                  </a:moveTo>
                  <a:cubicBezTo>
                    <a:pt x="116" y="172"/>
                    <a:pt x="116" y="179"/>
                    <a:pt x="117" y="184"/>
                  </a:cubicBezTo>
                  <a:cubicBezTo>
                    <a:pt x="118" y="187"/>
                    <a:pt x="118" y="190"/>
                    <a:pt x="118" y="192"/>
                  </a:cubicBezTo>
                  <a:cubicBezTo>
                    <a:pt x="119" y="197"/>
                    <a:pt x="117" y="201"/>
                    <a:pt x="119" y="204"/>
                  </a:cubicBezTo>
                  <a:cubicBezTo>
                    <a:pt x="119" y="204"/>
                    <a:pt x="119" y="203"/>
                    <a:pt x="119" y="203"/>
                  </a:cubicBezTo>
                  <a:cubicBezTo>
                    <a:pt x="120" y="202"/>
                    <a:pt x="119" y="200"/>
                    <a:pt x="120" y="198"/>
                  </a:cubicBezTo>
                  <a:cubicBezTo>
                    <a:pt x="120" y="197"/>
                    <a:pt x="122" y="195"/>
                    <a:pt x="122" y="194"/>
                  </a:cubicBezTo>
                  <a:cubicBezTo>
                    <a:pt x="123" y="191"/>
                    <a:pt x="121" y="188"/>
                    <a:pt x="120" y="186"/>
                  </a:cubicBezTo>
                  <a:cubicBezTo>
                    <a:pt x="119" y="182"/>
                    <a:pt x="120" y="179"/>
                    <a:pt x="118" y="175"/>
                  </a:cubicBezTo>
                  <a:cubicBezTo>
                    <a:pt x="118" y="173"/>
                    <a:pt x="116" y="171"/>
                    <a:pt x="116" y="167"/>
                  </a:cubicBezTo>
                  <a:cubicBezTo>
                    <a:pt x="116" y="167"/>
                    <a:pt x="116" y="167"/>
                    <a:pt x="116" y="167"/>
                  </a:cubicBezTo>
                  <a:close/>
                  <a:moveTo>
                    <a:pt x="121" y="216"/>
                  </a:moveTo>
                  <a:cubicBezTo>
                    <a:pt x="120" y="219"/>
                    <a:pt x="120" y="224"/>
                    <a:pt x="120" y="227"/>
                  </a:cubicBezTo>
                  <a:cubicBezTo>
                    <a:pt x="121" y="227"/>
                    <a:pt x="121" y="227"/>
                    <a:pt x="121" y="227"/>
                  </a:cubicBezTo>
                  <a:cubicBezTo>
                    <a:pt x="121" y="227"/>
                    <a:pt x="121" y="227"/>
                    <a:pt x="121" y="227"/>
                  </a:cubicBezTo>
                  <a:cubicBezTo>
                    <a:pt x="123" y="225"/>
                    <a:pt x="123" y="220"/>
                    <a:pt x="123" y="217"/>
                  </a:cubicBezTo>
                  <a:cubicBezTo>
                    <a:pt x="122" y="217"/>
                    <a:pt x="122" y="217"/>
                    <a:pt x="122" y="216"/>
                  </a:cubicBezTo>
                  <a:cubicBezTo>
                    <a:pt x="122" y="216"/>
                    <a:pt x="121" y="216"/>
                    <a:pt x="121" y="216"/>
                  </a:cubicBezTo>
                  <a:close/>
                  <a:moveTo>
                    <a:pt x="80" y="238"/>
                  </a:moveTo>
                  <a:cubicBezTo>
                    <a:pt x="80" y="241"/>
                    <a:pt x="80" y="243"/>
                    <a:pt x="81" y="245"/>
                  </a:cubicBezTo>
                  <a:cubicBezTo>
                    <a:pt x="81" y="247"/>
                    <a:pt x="80" y="251"/>
                    <a:pt x="79" y="253"/>
                  </a:cubicBezTo>
                  <a:cubicBezTo>
                    <a:pt x="79" y="256"/>
                    <a:pt x="79" y="260"/>
                    <a:pt x="78" y="263"/>
                  </a:cubicBezTo>
                  <a:cubicBezTo>
                    <a:pt x="78" y="265"/>
                    <a:pt x="79" y="268"/>
                    <a:pt x="79" y="270"/>
                  </a:cubicBezTo>
                  <a:cubicBezTo>
                    <a:pt x="79" y="271"/>
                    <a:pt x="78" y="271"/>
                    <a:pt x="78" y="271"/>
                  </a:cubicBezTo>
                  <a:cubicBezTo>
                    <a:pt x="77" y="273"/>
                    <a:pt x="78" y="276"/>
                    <a:pt x="78" y="278"/>
                  </a:cubicBezTo>
                  <a:cubicBezTo>
                    <a:pt x="79" y="282"/>
                    <a:pt x="79" y="286"/>
                    <a:pt x="79" y="290"/>
                  </a:cubicBezTo>
                  <a:cubicBezTo>
                    <a:pt x="77" y="296"/>
                    <a:pt x="74" y="311"/>
                    <a:pt x="78" y="317"/>
                  </a:cubicBezTo>
                  <a:cubicBezTo>
                    <a:pt x="78" y="316"/>
                    <a:pt x="78" y="316"/>
                    <a:pt x="78" y="316"/>
                  </a:cubicBezTo>
                  <a:cubicBezTo>
                    <a:pt x="79" y="314"/>
                    <a:pt x="79" y="309"/>
                    <a:pt x="79" y="306"/>
                  </a:cubicBezTo>
                  <a:cubicBezTo>
                    <a:pt x="80" y="302"/>
                    <a:pt x="82" y="297"/>
                    <a:pt x="83" y="292"/>
                  </a:cubicBezTo>
                  <a:cubicBezTo>
                    <a:pt x="83" y="290"/>
                    <a:pt x="82" y="281"/>
                    <a:pt x="81" y="279"/>
                  </a:cubicBezTo>
                  <a:cubicBezTo>
                    <a:pt x="81" y="275"/>
                    <a:pt x="81" y="271"/>
                    <a:pt x="81" y="267"/>
                  </a:cubicBezTo>
                  <a:cubicBezTo>
                    <a:pt x="81" y="267"/>
                    <a:pt x="82" y="266"/>
                    <a:pt x="81" y="265"/>
                  </a:cubicBezTo>
                  <a:cubicBezTo>
                    <a:pt x="81" y="263"/>
                    <a:pt x="80" y="259"/>
                    <a:pt x="80" y="257"/>
                  </a:cubicBezTo>
                  <a:cubicBezTo>
                    <a:pt x="79" y="255"/>
                    <a:pt x="80" y="252"/>
                    <a:pt x="81" y="251"/>
                  </a:cubicBezTo>
                  <a:cubicBezTo>
                    <a:pt x="82" y="247"/>
                    <a:pt x="81" y="244"/>
                    <a:pt x="81" y="241"/>
                  </a:cubicBezTo>
                  <a:cubicBezTo>
                    <a:pt x="80" y="240"/>
                    <a:pt x="81" y="239"/>
                    <a:pt x="80" y="238"/>
                  </a:cubicBezTo>
                  <a:cubicBezTo>
                    <a:pt x="80" y="238"/>
                    <a:pt x="80" y="238"/>
                    <a:pt x="80" y="238"/>
                  </a:cubicBezTo>
                  <a:close/>
                  <a:moveTo>
                    <a:pt x="97" y="372"/>
                  </a:moveTo>
                  <a:cubicBezTo>
                    <a:pt x="97" y="373"/>
                    <a:pt x="97" y="373"/>
                    <a:pt x="97" y="373"/>
                  </a:cubicBezTo>
                  <a:cubicBezTo>
                    <a:pt x="98" y="375"/>
                    <a:pt x="100" y="377"/>
                    <a:pt x="102" y="377"/>
                  </a:cubicBezTo>
                  <a:cubicBezTo>
                    <a:pt x="103" y="376"/>
                    <a:pt x="104" y="377"/>
                    <a:pt x="104" y="375"/>
                  </a:cubicBezTo>
                  <a:cubicBezTo>
                    <a:pt x="105" y="374"/>
                    <a:pt x="104" y="373"/>
                    <a:pt x="104" y="372"/>
                  </a:cubicBezTo>
                  <a:cubicBezTo>
                    <a:pt x="103" y="371"/>
                    <a:pt x="101" y="372"/>
                    <a:pt x="99" y="372"/>
                  </a:cubicBezTo>
                  <a:cubicBezTo>
                    <a:pt x="99" y="372"/>
                    <a:pt x="98" y="372"/>
                    <a:pt x="97" y="372"/>
                  </a:cubicBezTo>
                  <a:close/>
                </a:path>
              </a:pathLst>
            </a:custGeom>
            <a:grpFill/>
            <a:ln>
              <a:noFill/>
            </a:ln>
          </p:spPr>
          <p:txBody>
            <a:bodyPr vert="horz" wrap="square" lIns="91440" tIns="45720" rIns="91440" bIns="45720" numCol="1" anchor="t" anchorCtr="0" compatLnSpc="1">
              <a:prstTxWarp prst="textNoShape">
                <a:avLst/>
              </a:prstTxWarp>
            </a:bodyPr>
            <a:lstStyle/>
            <a:p>
              <a:endParaRPr lang="es">
                <a:solidFill>
                  <a:schemeClr val="bg1"/>
                </a:solidFill>
              </a:endParaRPr>
            </a:p>
          </p:txBody>
        </p:sp>
        <p:sp>
          <p:nvSpPr>
            <p:cNvPr id="595" name="Freeform 63"/>
            <p:cNvSpPr>
              <a:spLocks noChangeAspect="1" noEditPoints="1"/>
            </p:cNvSpPr>
            <p:nvPr/>
          </p:nvSpPr>
          <p:spPr bwMode="auto">
            <a:xfrm>
              <a:off x="-577369" y="2974872"/>
              <a:ext cx="598389" cy="1672204"/>
            </a:xfrm>
            <a:custGeom>
              <a:avLst/>
              <a:gdLst>
                <a:gd name="T0" fmla="*/ 104 w 148"/>
                <a:gd name="T1" fmla="*/ 44 h 414"/>
                <a:gd name="T2" fmla="*/ 100 w 148"/>
                <a:gd name="T3" fmla="*/ 48 h 414"/>
                <a:gd name="T4" fmla="*/ 115 w 148"/>
                <a:gd name="T5" fmla="*/ 61 h 414"/>
                <a:gd name="T6" fmla="*/ 144 w 148"/>
                <a:gd name="T7" fmla="*/ 127 h 414"/>
                <a:gd name="T8" fmla="*/ 148 w 148"/>
                <a:gd name="T9" fmla="*/ 169 h 414"/>
                <a:gd name="T10" fmla="*/ 147 w 148"/>
                <a:gd name="T11" fmla="*/ 197 h 414"/>
                <a:gd name="T12" fmla="*/ 147 w 148"/>
                <a:gd name="T13" fmla="*/ 203 h 414"/>
                <a:gd name="T14" fmla="*/ 140 w 148"/>
                <a:gd name="T15" fmla="*/ 224 h 414"/>
                <a:gd name="T16" fmla="*/ 129 w 148"/>
                <a:gd name="T17" fmla="*/ 234 h 414"/>
                <a:gd name="T18" fmla="*/ 124 w 148"/>
                <a:gd name="T19" fmla="*/ 284 h 414"/>
                <a:gd name="T20" fmla="*/ 116 w 148"/>
                <a:gd name="T21" fmla="*/ 347 h 414"/>
                <a:gd name="T22" fmla="*/ 112 w 148"/>
                <a:gd name="T23" fmla="*/ 380 h 414"/>
                <a:gd name="T24" fmla="*/ 115 w 148"/>
                <a:gd name="T25" fmla="*/ 400 h 414"/>
                <a:gd name="T26" fmla="*/ 95 w 148"/>
                <a:gd name="T27" fmla="*/ 407 h 414"/>
                <a:gd name="T28" fmla="*/ 93 w 148"/>
                <a:gd name="T29" fmla="*/ 387 h 414"/>
                <a:gd name="T30" fmla="*/ 92 w 148"/>
                <a:gd name="T31" fmla="*/ 366 h 414"/>
                <a:gd name="T32" fmla="*/ 86 w 148"/>
                <a:gd name="T33" fmla="*/ 382 h 414"/>
                <a:gd name="T34" fmla="*/ 87 w 148"/>
                <a:gd name="T35" fmla="*/ 407 h 414"/>
                <a:gd name="T36" fmla="*/ 61 w 148"/>
                <a:gd name="T37" fmla="*/ 408 h 414"/>
                <a:gd name="T38" fmla="*/ 69 w 148"/>
                <a:gd name="T39" fmla="*/ 384 h 414"/>
                <a:gd name="T40" fmla="*/ 54 w 148"/>
                <a:gd name="T41" fmla="*/ 372 h 414"/>
                <a:gd name="T42" fmla="*/ 54 w 148"/>
                <a:gd name="T43" fmla="*/ 305 h 414"/>
                <a:gd name="T44" fmla="*/ 52 w 148"/>
                <a:gd name="T45" fmla="*/ 289 h 414"/>
                <a:gd name="T46" fmla="*/ 44 w 148"/>
                <a:gd name="T47" fmla="*/ 225 h 414"/>
                <a:gd name="T48" fmla="*/ 40 w 148"/>
                <a:gd name="T49" fmla="*/ 197 h 414"/>
                <a:gd name="T50" fmla="*/ 43 w 148"/>
                <a:gd name="T51" fmla="*/ 179 h 414"/>
                <a:gd name="T52" fmla="*/ 39 w 148"/>
                <a:gd name="T53" fmla="*/ 164 h 414"/>
                <a:gd name="T54" fmla="*/ 44 w 148"/>
                <a:gd name="T55" fmla="*/ 141 h 414"/>
                <a:gd name="T56" fmla="*/ 37 w 148"/>
                <a:gd name="T57" fmla="*/ 139 h 414"/>
                <a:gd name="T58" fmla="*/ 31 w 148"/>
                <a:gd name="T59" fmla="*/ 160 h 414"/>
                <a:gd name="T60" fmla="*/ 15 w 148"/>
                <a:gd name="T61" fmla="*/ 199 h 414"/>
                <a:gd name="T62" fmla="*/ 20 w 148"/>
                <a:gd name="T63" fmla="*/ 224 h 414"/>
                <a:gd name="T64" fmla="*/ 11 w 148"/>
                <a:gd name="T65" fmla="*/ 220 h 414"/>
                <a:gd name="T66" fmla="*/ 15 w 148"/>
                <a:gd name="T67" fmla="*/ 233 h 414"/>
                <a:gd name="T68" fmla="*/ 13 w 148"/>
                <a:gd name="T69" fmla="*/ 238 h 414"/>
                <a:gd name="T70" fmla="*/ 2 w 148"/>
                <a:gd name="T71" fmla="*/ 218 h 414"/>
                <a:gd name="T72" fmla="*/ 3 w 148"/>
                <a:gd name="T73" fmla="*/ 188 h 414"/>
                <a:gd name="T74" fmla="*/ 7 w 148"/>
                <a:gd name="T75" fmla="*/ 163 h 414"/>
                <a:gd name="T76" fmla="*/ 11 w 148"/>
                <a:gd name="T77" fmla="*/ 145 h 414"/>
                <a:gd name="T78" fmla="*/ 30 w 148"/>
                <a:gd name="T79" fmla="*/ 72 h 414"/>
                <a:gd name="T80" fmla="*/ 63 w 148"/>
                <a:gd name="T81" fmla="*/ 47 h 414"/>
                <a:gd name="T82" fmla="*/ 58 w 148"/>
                <a:gd name="T83" fmla="*/ 30 h 414"/>
                <a:gd name="T84" fmla="*/ 93 w 148"/>
                <a:gd name="T85" fmla="*/ 5 h 414"/>
                <a:gd name="T86" fmla="*/ 103 w 148"/>
                <a:gd name="T87" fmla="*/ 26 h 414"/>
                <a:gd name="T88" fmla="*/ 103 w 148"/>
                <a:gd name="T89" fmla="*/ 34 h 414"/>
                <a:gd name="T90" fmla="*/ 88 w 148"/>
                <a:gd name="T91" fmla="*/ 296 h 414"/>
                <a:gd name="T92" fmla="*/ 88 w 148"/>
                <a:gd name="T93" fmla="*/ 260 h 414"/>
                <a:gd name="T94" fmla="*/ 87 w 148"/>
                <a:gd name="T95" fmla="*/ 242 h 414"/>
                <a:gd name="T96" fmla="*/ 88 w 148"/>
                <a:gd name="T97" fmla="*/ 297 h 414"/>
                <a:gd name="T98" fmla="*/ 133 w 148"/>
                <a:gd name="T99" fmla="*/ 193 h 414"/>
                <a:gd name="T100" fmla="*/ 128 w 148"/>
                <a:gd name="T101" fmla="*/ 162 h 414"/>
                <a:gd name="T102" fmla="*/ 123 w 148"/>
                <a:gd name="T103" fmla="*/ 135 h 414"/>
                <a:gd name="T104" fmla="*/ 125 w 148"/>
                <a:gd name="T105" fmla="*/ 151 h 414"/>
                <a:gd name="T106" fmla="*/ 124 w 148"/>
                <a:gd name="T107" fmla="*/ 170 h 414"/>
                <a:gd name="T108" fmla="*/ 126 w 148"/>
                <a:gd name="T109" fmla="*/ 182 h 414"/>
                <a:gd name="T110" fmla="*/ 129 w 148"/>
                <a:gd name="T111" fmla="*/ 198 h 414"/>
                <a:gd name="T112" fmla="*/ 122 w 148"/>
                <a:gd name="T113" fmla="*/ 166 h 414"/>
                <a:gd name="T114" fmla="*/ 122 w 148"/>
                <a:gd name="T115" fmla="*/ 167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414">
                  <a:moveTo>
                    <a:pt x="105" y="42"/>
                  </a:moveTo>
                  <a:cubicBezTo>
                    <a:pt x="105" y="42"/>
                    <a:pt x="105" y="42"/>
                    <a:pt x="105" y="42"/>
                  </a:cubicBezTo>
                  <a:cubicBezTo>
                    <a:pt x="106" y="43"/>
                    <a:pt x="105" y="42"/>
                    <a:pt x="105" y="42"/>
                  </a:cubicBezTo>
                  <a:cubicBezTo>
                    <a:pt x="105" y="42"/>
                    <a:pt x="105" y="43"/>
                    <a:pt x="105" y="43"/>
                  </a:cubicBezTo>
                  <a:cubicBezTo>
                    <a:pt x="105" y="43"/>
                    <a:pt x="105" y="43"/>
                    <a:pt x="105" y="43"/>
                  </a:cubicBezTo>
                  <a:cubicBezTo>
                    <a:pt x="105" y="44"/>
                    <a:pt x="105" y="44"/>
                    <a:pt x="105" y="44"/>
                  </a:cubicBezTo>
                  <a:cubicBezTo>
                    <a:pt x="104" y="44"/>
                    <a:pt x="104" y="44"/>
                    <a:pt x="104" y="44"/>
                  </a:cubicBezTo>
                  <a:cubicBezTo>
                    <a:pt x="104" y="44"/>
                    <a:pt x="104" y="44"/>
                    <a:pt x="104" y="44"/>
                  </a:cubicBezTo>
                  <a:cubicBezTo>
                    <a:pt x="103" y="45"/>
                    <a:pt x="103" y="45"/>
                    <a:pt x="103" y="45"/>
                  </a:cubicBezTo>
                  <a:cubicBezTo>
                    <a:pt x="102" y="45"/>
                    <a:pt x="102" y="45"/>
                    <a:pt x="102" y="45"/>
                  </a:cubicBezTo>
                  <a:cubicBezTo>
                    <a:pt x="102" y="45"/>
                    <a:pt x="102" y="45"/>
                    <a:pt x="102" y="45"/>
                  </a:cubicBezTo>
                  <a:cubicBezTo>
                    <a:pt x="102" y="45"/>
                    <a:pt x="102" y="45"/>
                    <a:pt x="102" y="45"/>
                  </a:cubicBezTo>
                  <a:cubicBezTo>
                    <a:pt x="101" y="46"/>
                    <a:pt x="101" y="46"/>
                    <a:pt x="101" y="46"/>
                  </a:cubicBezTo>
                  <a:cubicBezTo>
                    <a:pt x="101" y="46"/>
                    <a:pt x="101" y="46"/>
                    <a:pt x="101" y="46"/>
                  </a:cubicBezTo>
                  <a:cubicBezTo>
                    <a:pt x="100" y="47"/>
                    <a:pt x="100" y="47"/>
                    <a:pt x="100" y="47"/>
                  </a:cubicBezTo>
                  <a:cubicBezTo>
                    <a:pt x="100" y="47"/>
                    <a:pt x="100" y="48"/>
                    <a:pt x="100" y="48"/>
                  </a:cubicBezTo>
                  <a:cubicBezTo>
                    <a:pt x="100" y="48"/>
                    <a:pt x="100" y="49"/>
                    <a:pt x="100" y="49"/>
                  </a:cubicBezTo>
                  <a:cubicBezTo>
                    <a:pt x="100" y="49"/>
                    <a:pt x="100" y="49"/>
                    <a:pt x="100" y="49"/>
                  </a:cubicBezTo>
                  <a:cubicBezTo>
                    <a:pt x="100" y="50"/>
                    <a:pt x="100" y="50"/>
                    <a:pt x="100" y="50"/>
                  </a:cubicBezTo>
                  <a:cubicBezTo>
                    <a:pt x="100" y="51"/>
                    <a:pt x="100" y="51"/>
                    <a:pt x="100" y="51"/>
                  </a:cubicBezTo>
                  <a:cubicBezTo>
                    <a:pt x="100" y="53"/>
                    <a:pt x="100" y="53"/>
                    <a:pt x="100" y="53"/>
                  </a:cubicBezTo>
                  <a:cubicBezTo>
                    <a:pt x="100" y="54"/>
                    <a:pt x="100" y="54"/>
                    <a:pt x="100" y="54"/>
                  </a:cubicBezTo>
                  <a:cubicBezTo>
                    <a:pt x="99" y="55"/>
                    <a:pt x="99" y="55"/>
                    <a:pt x="99" y="55"/>
                  </a:cubicBezTo>
                  <a:cubicBezTo>
                    <a:pt x="99" y="55"/>
                    <a:pt x="112" y="61"/>
                    <a:pt x="115" y="61"/>
                  </a:cubicBezTo>
                  <a:cubicBezTo>
                    <a:pt x="117" y="62"/>
                    <a:pt x="124" y="65"/>
                    <a:pt x="125" y="65"/>
                  </a:cubicBezTo>
                  <a:cubicBezTo>
                    <a:pt x="126" y="66"/>
                    <a:pt x="127" y="67"/>
                    <a:pt x="128" y="67"/>
                  </a:cubicBezTo>
                  <a:cubicBezTo>
                    <a:pt x="128" y="68"/>
                    <a:pt x="129" y="69"/>
                    <a:pt x="129" y="69"/>
                  </a:cubicBezTo>
                  <a:cubicBezTo>
                    <a:pt x="130" y="70"/>
                    <a:pt x="132" y="74"/>
                    <a:pt x="133" y="76"/>
                  </a:cubicBezTo>
                  <a:cubicBezTo>
                    <a:pt x="134" y="78"/>
                    <a:pt x="137" y="84"/>
                    <a:pt x="138" y="87"/>
                  </a:cubicBezTo>
                  <a:cubicBezTo>
                    <a:pt x="139" y="90"/>
                    <a:pt x="140" y="97"/>
                    <a:pt x="140" y="100"/>
                  </a:cubicBezTo>
                  <a:cubicBezTo>
                    <a:pt x="140" y="104"/>
                    <a:pt x="143" y="112"/>
                    <a:pt x="143" y="115"/>
                  </a:cubicBezTo>
                  <a:cubicBezTo>
                    <a:pt x="143" y="117"/>
                    <a:pt x="144" y="124"/>
                    <a:pt x="144" y="127"/>
                  </a:cubicBezTo>
                  <a:cubicBezTo>
                    <a:pt x="145" y="130"/>
                    <a:pt x="145" y="133"/>
                    <a:pt x="146" y="135"/>
                  </a:cubicBezTo>
                  <a:cubicBezTo>
                    <a:pt x="146" y="138"/>
                    <a:pt x="146" y="141"/>
                    <a:pt x="146" y="143"/>
                  </a:cubicBezTo>
                  <a:cubicBezTo>
                    <a:pt x="146" y="144"/>
                    <a:pt x="147" y="148"/>
                    <a:pt x="147" y="149"/>
                  </a:cubicBezTo>
                  <a:cubicBezTo>
                    <a:pt x="147" y="150"/>
                    <a:pt x="147" y="151"/>
                    <a:pt x="147" y="151"/>
                  </a:cubicBezTo>
                  <a:cubicBezTo>
                    <a:pt x="147" y="152"/>
                    <a:pt x="147" y="152"/>
                    <a:pt x="147" y="154"/>
                  </a:cubicBezTo>
                  <a:cubicBezTo>
                    <a:pt x="148" y="155"/>
                    <a:pt x="148" y="157"/>
                    <a:pt x="148" y="159"/>
                  </a:cubicBezTo>
                  <a:cubicBezTo>
                    <a:pt x="148" y="161"/>
                    <a:pt x="148" y="166"/>
                    <a:pt x="148" y="166"/>
                  </a:cubicBezTo>
                  <a:cubicBezTo>
                    <a:pt x="148" y="167"/>
                    <a:pt x="148" y="168"/>
                    <a:pt x="148" y="169"/>
                  </a:cubicBezTo>
                  <a:cubicBezTo>
                    <a:pt x="148" y="169"/>
                    <a:pt x="148" y="173"/>
                    <a:pt x="148" y="174"/>
                  </a:cubicBezTo>
                  <a:cubicBezTo>
                    <a:pt x="148" y="176"/>
                    <a:pt x="148" y="178"/>
                    <a:pt x="148" y="179"/>
                  </a:cubicBezTo>
                  <a:cubicBezTo>
                    <a:pt x="147" y="180"/>
                    <a:pt x="148" y="180"/>
                    <a:pt x="148" y="181"/>
                  </a:cubicBezTo>
                  <a:cubicBezTo>
                    <a:pt x="148" y="182"/>
                    <a:pt x="148" y="183"/>
                    <a:pt x="148" y="184"/>
                  </a:cubicBezTo>
                  <a:cubicBezTo>
                    <a:pt x="148" y="185"/>
                    <a:pt x="147" y="186"/>
                    <a:pt x="147" y="187"/>
                  </a:cubicBezTo>
                  <a:cubicBezTo>
                    <a:pt x="147" y="188"/>
                    <a:pt x="146" y="189"/>
                    <a:pt x="146" y="192"/>
                  </a:cubicBezTo>
                  <a:cubicBezTo>
                    <a:pt x="146" y="194"/>
                    <a:pt x="147" y="197"/>
                    <a:pt x="147" y="197"/>
                  </a:cubicBezTo>
                  <a:cubicBezTo>
                    <a:pt x="147" y="197"/>
                    <a:pt x="147" y="197"/>
                    <a:pt x="147" y="197"/>
                  </a:cubicBezTo>
                  <a:cubicBezTo>
                    <a:pt x="148" y="198"/>
                    <a:pt x="148" y="198"/>
                    <a:pt x="148" y="198"/>
                  </a:cubicBezTo>
                  <a:cubicBezTo>
                    <a:pt x="148" y="198"/>
                    <a:pt x="148" y="198"/>
                    <a:pt x="148" y="198"/>
                  </a:cubicBezTo>
                  <a:cubicBezTo>
                    <a:pt x="148" y="198"/>
                    <a:pt x="148" y="198"/>
                    <a:pt x="148" y="198"/>
                  </a:cubicBezTo>
                  <a:cubicBezTo>
                    <a:pt x="148" y="199"/>
                    <a:pt x="148" y="199"/>
                    <a:pt x="148" y="199"/>
                  </a:cubicBezTo>
                  <a:cubicBezTo>
                    <a:pt x="148" y="200"/>
                    <a:pt x="148" y="200"/>
                    <a:pt x="148" y="200"/>
                  </a:cubicBezTo>
                  <a:cubicBezTo>
                    <a:pt x="148" y="200"/>
                    <a:pt x="148" y="200"/>
                    <a:pt x="148" y="200"/>
                  </a:cubicBezTo>
                  <a:cubicBezTo>
                    <a:pt x="148" y="200"/>
                    <a:pt x="148" y="201"/>
                    <a:pt x="148" y="201"/>
                  </a:cubicBezTo>
                  <a:cubicBezTo>
                    <a:pt x="148" y="202"/>
                    <a:pt x="148" y="202"/>
                    <a:pt x="147" y="203"/>
                  </a:cubicBezTo>
                  <a:cubicBezTo>
                    <a:pt x="147" y="204"/>
                    <a:pt x="146" y="205"/>
                    <a:pt x="146" y="205"/>
                  </a:cubicBezTo>
                  <a:cubicBezTo>
                    <a:pt x="146" y="205"/>
                    <a:pt x="146" y="206"/>
                    <a:pt x="146" y="207"/>
                  </a:cubicBezTo>
                  <a:cubicBezTo>
                    <a:pt x="146" y="208"/>
                    <a:pt x="146" y="212"/>
                    <a:pt x="145" y="213"/>
                  </a:cubicBezTo>
                  <a:cubicBezTo>
                    <a:pt x="145" y="214"/>
                    <a:pt x="145" y="217"/>
                    <a:pt x="145" y="218"/>
                  </a:cubicBezTo>
                  <a:cubicBezTo>
                    <a:pt x="144" y="219"/>
                    <a:pt x="144" y="220"/>
                    <a:pt x="143" y="221"/>
                  </a:cubicBezTo>
                  <a:cubicBezTo>
                    <a:pt x="142" y="222"/>
                    <a:pt x="141" y="222"/>
                    <a:pt x="141" y="222"/>
                  </a:cubicBezTo>
                  <a:cubicBezTo>
                    <a:pt x="140" y="222"/>
                    <a:pt x="140" y="222"/>
                    <a:pt x="140" y="222"/>
                  </a:cubicBezTo>
                  <a:cubicBezTo>
                    <a:pt x="140" y="224"/>
                    <a:pt x="140" y="224"/>
                    <a:pt x="140" y="224"/>
                  </a:cubicBezTo>
                  <a:cubicBezTo>
                    <a:pt x="140" y="224"/>
                    <a:pt x="139" y="224"/>
                    <a:pt x="138" y="224"/>
                  </a:cubicBezTo>
                  <a:cubicBezTo>
                    <a:pt x="138" y="225"/>
                    <a:pt x="137" y="225"/>
                    <a:pt x="137" y="225"/>
                  </a:cubicBezTo>
                  <a:cubicBezTo>
                    <a:pt x="137" y="225"/>
                    <a:pt x="136" y="226"/>
                    <a:pt x="136" y="226"/>
                  </a:cubicBezTo>
                  <a:cubicBezTo>
                    <a:pt x="136" y="227"/>
                    <a:pt x="134" y="227"/>
                    <a:pt x="133" y="227"/>
                  </a:cubicBezTo>
                  <a:cubicBezTo>
                    <a:pt x="133" y="227"/>
                    <a:pt x="131" y="227"/>
                    <a:pt x="131" y="227"/>
                  </a:cubicBezTo>
                  <a:cubicBezTo>
                    <a:pt x="131" y="227"/>
                    <a:pt x="130" y="228"/>
                    <a:pt x="130" y="228"/>
                  </a:cubicBezTo>
                  <a:cubicBezTo>
                    <a:pt x="129" y="229"/>
                    <a:pt x="129" y="229"/>
                    <a:pt x="129" y="229"/>
                  </a:cubicBezTo>
                  <a:cubicBezTo>
                    <a:pt x="129" y="229"/>
                    <a:pt x="129" y="231"/>
                    <a:pt x="129" y="234"/>
                  </a:cubicBezTo>
                  <a:cubicBezTo>
                    <a:pt x="129" y="236"/>
                    <a:pt x="128" y="244"/>
                    <a:pt x="128" y="247"/>
                  </a:cubicBezTo>
                  <a:cubicBezTo>
                    <a:pt x="127" y="250"/>
                    <a:pt x="127" y="252"/>
                    <a:pt x="126" y="256"/>
                  </a:cubicBezTo>
                  <a:cubicBezTo>
                    <a:pt x="126" y="258"/>
                    <a:pt x="125" y="261"/>
                    <a:pt x="125" y="263"/>
                  </a:cubicBezTo>
                  <a:cubicBezTo>
                    <a:pt x="125" y="266"/>
                    <a:pt x="125" y="268"/>
                    <a:pt x="125" y="268"/>
                  </a:cubicBezTo>
                  <a:cubicBezTo>
                    <a:pt x="125" y="269"/>
                    <a:pt x="126" y="273"/>
                    <a:pt x="126" y="273"/>
                  </a:cubicBezTo>
                  <a:cubicBezTo>
                    <a:pt x="126" y="274"/>
                    <a:pt x="125" y="277"/>
                    <a:pt x="125" y="278"/>
                  </a:cubicBezTo>
                  <a:cubicBezTo>
                    <a:pt x="124" y="280"/>
                    <a:pt x="123" y="283"/>
                    <a:pt x="123" y="283"/>
                  </a:cubicBezTo>
                  <a:cubicBezTo>
                    <a:pt x="123" y="283"/>
                    <a:pt x="123" y="284"/>
                    <a:pt x="124" y="284"/>
                  </a:cubicBezTo>
                  <a:cubicBezTo>
                    <a:pt x="125" y="284"/>
                    <a:pt x="125" y="285"/>
                    <a:pt x="125" y="286"/>
                  </a:cubicBezTo>
                  <a:cubicBezTo>
                    <a:pt x="125" y="286"/>
                    <a:pt x="125" y="289"/>
                    <a:pt x="124" y="289"/>
                  </a:cubicBezTo>
                  <a:cubicBezTo>
                    <a:pt x="124" y="290"/>
                    <a:pt x="121" y="293"/>
                    <a:pt x="121" y="294"/>
                  </a:cubicBezTo>
                  <a:cubicBezTo>
                    <a:pt x="120" y="295"/>
                    <a:pt x="123" y="298"/>
                    <a:pt x="123" y="298"/>
                  </a:cubicBezTo>
                  <a:cubicBezTo>
                    <a:pt x="124" y="298"/>
                    <a:pt x="124" y="299"/>
                    <a:pt x="124" y="300"/>
                  </a:cubicBezTo>
                  <a:cubicBezTo>
                    <a:pt x="124" y="302"/>
                    <a:pt x="124" y="309"/>
                    <a:pt x="124" y="313"/>
                  </a:cubicBezTo>
                  <a:cubicBezTo>
                    <a:pt x="123" y="317"/>
                    <a:pt x="119" y="335"/>
                    <a:pt x="117" y="339"/>
                  </a:cubicBezTo>
                  <a:cubicBezTo>
                    <a:pt x="116" y="343"/>
                    <a:pt x="116" y="345"/>
                    <a:pt x="116" y="347"/>
                  </a:cubicBezTo>
                  <a:cubicBezTo>
                    <a:pt x="116" y="349"/>
                    <a:pt x="116" y="353"/>
                    <a:pt x="116" y="354"/>
                  </a:cubicBezTo>
                  <a:cubicBezTo>
                    <a:pt x="116" y="354"/>
                    <a:pt x="115" y="358"/>
                    <a:pt x="115" y="359"/>
                  </a:cubicBezTo>
                  <a:cubicBezTo>
                    <a:pt x="115" y="360"/>
                    <a:pt x="115" y="363"/>
                    <a:pt x="115" y="365"/>
                  </a:cubicBezTo>
                  <a:cubicBezTo>
                    <a:pt x="116" y="367"/>
                    <a:pt x="116" y="372"/>
                    <a:pt x="116" y="373"/>
                  </a:cubicBezTo>
                  <a:cubicBezTo>
                    <a:pt x="116" y="373"/>
                    <a:pt x="115" y="373"/>
                    <a:pt x="115" y="374"/>
                  </a:cubicBezTo>
                  <a:cubicBezTo>
                    <a:pt x="114" y="374"/>
                    <a:pt x="113" y="375"/>
                    <a:pt x="112" y="375"/>
                  </a:cubicBezTo>
                  <a:cubicBezTo>
                    <a:pt x="111" y="375"/>
                    <a:pt x="111" y="377"/>
                    <a:pt x="112" y="378"/>
                  </a:cubicBezTo>
                  <a:cubicBezTo>
                    <a:pt x="112" y="378"/>
                    <a:pt x="112" y="379"/>
                    <a:pt x="112" y="380"/>
                  </a:cubicBezTo>
                  <a:cubicBezTo>
                    <a:pt x="112" y="380"/>
                    <a:pt x="112" y="381"/>
                    <a:pt x="112" y="382"/>
                  </a:cubicBezTo>
                  <a:cubicBezTo>
                    <a:pt x="112" y="384"/>
                    <a:pt x="111" y="386"/>
                    <a:pt x="111" y="386"/>
                  </a:cubicBezTo>
                  <a:cubicBezTo>
                    <a:pt x="110" y="387"/>
                    <a:pt x="111" y="389"/>
                    <a:pt x="111" y="389"/>
                  </a:cubicBezTo>
                  <a:cubicBezTo>
                    <a:pt x="112" y="390"/>
                    <a:pt x="112" y="390"/>
                    <a:pt x="112" y="390"/>
                  </a:cubicBezTo>
                  <a:cubicBezTo>
                    <a:pt x="112" y="390"/>
                    <a:pt x="112" y="391"/>
                    <a:pt x="112" y="391"/>
                  </a:cubicBezTo>
                  <a:cubicBezTo>
                    <a:pt x="112" y="391"/>
                    <a:pt x="112" y="392"/>
                    <a:pt x="112" y="393"/>
                  </a:cubicBezTo>
                  <a:cubicBezTo>
                    <a:pt x="113" y="394"/>
                    <a:pt x="114" y="397"/>
                    <a:pt x="114" y="398"/>
                  </a:cubicBezTo>
                  <a:cubicBezTo>
                    <a:pt x="114" y="398"/>
                    <a:pt x="114" y="399"/>
                    <a:pt x="115" y="400"/>
                  </a:cubicBezTo>
                  <a:cubicBezTo>
                    <a:pt x="115" y="401"/>
                    <a:pt x="117" y="403"/>
                    <a:pt x="118" y="404"/>
                  </a:cubicBezTo>
                  <a:cubicBezTo>
                    <a:pt x="119" y="405"/>
                    <a:pt x="119" y="408"/>
                    <a:pt x="119" y="408"/>
                  </a:cubicBezTo>
                  <a:cubicBezTo>
                    <a:pt x="119" y="408"/>
                    <a:pt x="120" y="409"/>
                    <a:pt x="120" y="409"/>
                  </a:cubicBezTo>
                  <a:cubicBezTo>
                    <a:pt x="121" y="409"/>
                    <a:pt x="121" y="410"/>
                    <a:pt x="120" y="411"/>
                  </a:cubicBezTo>
                  <a:cubicBezTo>
                    <a:pt x="120" y="412"/>
                    <a:pt x="119" y="413"/>
                    <a:pt x="118" y="413"/>
                  </a:cubicBezTo>
                  <a:cubicBezTo>
                    <a:pt x="116" y="414"/>
                    <a:pt x="109" y="414"/>
                    <a:pt x="103" y="414"/>
                  </a:cubicBezTo>
                  <a:cubicBezTo>
                    <a:pt x="96" y="414"/>
                    <a:pt x="94" y="412"/>
                    <a:pt x="94" y="411"/>
                  </a:cubicBezTo>
                  <a:cubicBezTo>
                    <a:pt x="94" y="410"/>
                    <a:pt x="94" y="408"/>
                    <a:pt x="95" y="407"/>
                  </a:cubicBezTo>
                  <a:cubicBezTo>
                    <a:pt x="95" y="406"/>
                    <a:pt x="94" y="404"/>
                    <a:pt x="94" y="403"/>
                  </a:cubicBezTo>
                  <a:cubicBezTo>
                    <a:pt x="94" y="403"/>
                    <a:pt x="94" y="402"/>
                    <a:pt x="93" y="401"/>
                  </a:cubicBezTo>
                  <a:cubicBezTo>
                    <a:pt x="92" y="400"/>
                    <a:pt x="91" y="398"/>
                    <a:pt x="91" y="398"/>
                  </a:cubicBezTo>
                  <a:cubicBezTo>
                    <a:pt x="91" y="398"/>
                    <a:pt x="91" y="395"/>
                    <a:pt x="91" y="394"/>
                  </a:cubicBezTo>
                  <a:cubicBezTo>
                    <a:pt x="91" y="393"/>
                    <a:pt x="91" y="392"/>
                    <a:pt x="91" y="392"/>
                  </a:cubicBezTo>
                  <a:cubicBezTo>
                    <a:pt x="92" y="389"/>
                    <a:pt x="92" y="389"/>
                    <a:pt x="92" y="389"/>
                  </a:cubicBezTo>
                  <a:cubicBezTo>
                    <a:pt x="93" y="388"/>
                    <a:pt x="93" y="388"/>
                    <a:pt x="93" y="388"/>
                  </a:cubicBezTo>
                  <a:cubicBezTo>
                    <a:pt x="93" y="388"/>
                    <a:pt x="93" y="388"/>
                    <a:pt x="93" y="387"/>
                  </a:cubicBezTo>
                  <a:cubicBezTo>
                    <a:pt x="93" y="386"/>
                    <a:pt x="94" y="385"/>
                    <a:pt x="94" y="384"/>
                  </a:cubicBezTo>
                  <a:cubicBezTo>
                    <a:pt x="94" y="384"/>
                    <a:pt x="94" y="382"/>
                    <a:pt x="94" y="381"/>
                  </a:cubicBezTo>
                  <a:cubicBezTo>
                    <a:pt x="94" y="380"/>
                    <a:pt x="95" y="377"/>
                    <a:pt x="95" y="377"/>
                  </a:cubicBezTo>
                  <a:cubicBezTo>
                    <a:pt x="95" y="376"/>
                    <a:pt x="95" y="376"/>
                    <a:pt x="95" y="376"/>
                  </a:cubicBezTo>
                  <a:cubicBezTo>
                    <a:pt x="95" y="375"/>
                    <a:pt x="95" y="375"/>
                    <a:pt x="95" y="375"/>
                  </a:cubicBezTo>
                  <a:cubicBezTo>
                    <a:pt x="94" y="375"/>
                    <a:pt x="94" y="375"/>
                    <a:pt x="94" y="375"/>
                  </a:cubicBezTo>
                  <a:cubicBezTo>
                    <a:pt x="94" y="374"/>
                    <a:pt x="94" y="374"/>
                    <a:pt x="94" y="374"/>
                  </a:cubicBezTo>
                  <a:cubicBezTo>
                    <a:pt x="94" y="374"/>
                    <a:pt x="93" y="367"/>
                    <a:pt x="92" y="366"/>
                  </a:cubicBezTo>
                  <a:cubicBezTo>
                    <a:pt x="92" y="364"/>
                    <a:pt x="90" y="359"/>
                    <a:pt x="90" y="357"/>
                  </a:cubicBezTo>
                  <a:cubicBezTo>
                    <a:pt x="89" y="356"/>
                    <a:pt x="87" y="348"/>
                    <a:pt x="87" y="348"/>
                  </a:cubicBezTo>
                  <a:cubicBezTo>
                    <a:pt x="87" y="348"/>
                    <a:pt x="87" y="351"/>
                    <a:pt x="87" y="353"/>
                  </a:cubicBezTo>
                  <a:cubicBezTo>
                    <a:pt x="87" y="356"/>
                    <a:pt x="88" y="363"/>
                    <a:pt x="88" y="367"/>
                  </a:cubicBezTo>
                  <a:cubicBezTo>
                    <a:pt x="88" y="370"/>
                    <a:pt x="89" y="379"/>
                    <a:pt x="89" y="379"/>
                  </a:cubicBezTo>
                  <a:cubicBezTo>
                    <a:pt x="89" y="380"/>
                    <a:pt x="89" y="380"/>
                    <a:pt x="89" y="380"/>
                  </a:cubicBezTo>
                  <a:cubicBezTo>
                    <a:pt x="88" y="380"/>
                    <a:pt x="88" y="380"/>
                    <a:pt x="88" y="380"/>
                  </a:cubicBezTo>
                  <a:cubicBezTo>
                    <a:pt x="86" y="382"/>
                    <a:pt x="86" y="382"/>
                    <a:pt x="86" y="382"/>
                  </a:cubicBezTo>
                  <a:cubicBezTo>
                    <a:pt x="86" y="382"/>
                    <a:pt x="87" y="386"/>
                    <a:pt x="87" y="388"/>
                  </a:cubicBezTo>
                  <a:cubicBezTo>
                    <a:pt x="87" y="389"/>
                    <a:pt x="89" y="390"/>
                    <a:pt x="89" y="391"/>
                  </a:cubicBezTo>
                  <a:cubicBezTo>
                    <a:pt x="90" y="391"/>
                    <a:pt x="90" y="392"/>
                    <a:pt x="90" y="392"/>
                  </a:cubicBezTo>
                  <a:cubicBezTo>
                    <a:pt x="90" y="393"/>
                    <a:pt x="90" y="395"/>
                    <a:pt x="90" y="397"/>
                  </a:cubicBezTo>
                  <a:cubicBezTo>
                    <a:pt x="90" y="398"/>
                    <a:pt x="89" y="399"/>
                    <a:pt x="89" y="400"/>
                  </a:cubicBezTo>
                  <a:cubicBezTo>
                    <a:pt x="89" y="402"/>
                    <a:pt x="89" y="403"/>
                    <a:pt x="89" y="403"/>
                  </a:cubicBezTo>
                  <a:cubicBezTo>
                    <a:pt x="89" y="403"/>
                    <a:pt x="89" y="405"/>
                    <a:pt x="89" y="405"/>
                  </a:cubicBezTo>
                  <a:cubicBezTo>
                    <a:pt x="89" y="406"/>
                    <a:pt x="87" y="407"/>
                    <a:pt x="87" y="407"/>
                  </a:cubicBezTo>
                  <a:cubicBezTo>
                    <a:pt x="87" y="407"/>
                    <a:pt x="87" y="407"/>
                    <a:pt x="87" y="407"/>
                  </a:cubicBezTo>
                  <a:cubicBezTo>
                    <a:pt x="86" y="407"/>
                    <a:pt x="86" y="407"/>
                    <a:pt x="86" y="407"/>
                  </a:cubicBezTo>
                  <a:cubicBezTo>
                    <a:pt x="86" y="409"/>
                    <a:pt x="86" y="409"/>
                    <a:pt x="86" y="409"/>
                  </a:cubicBezTo>
                  <a:cubicBezTo>
                    <a:pt x="86" y="409"/>
                    <a:pt x="86" y="411"/>
                    <a:pt x="86" y="412"/>
                  </a:cubicBezTo>
                  <a:cubicBezTo>
                    <a:pt x="86" y="412"/>
                    <a:pt x="86" y="412"/>
                    <a:pt x="85" y="413"/>
                  </a:cubicBezTo>
                  <a:cubicBezTo>
                    <a:pt x="84" y="413"/>
                    <a:pt x="78" y="413"/>
                    <a:pt x="72" y="413"/>
                  </a:cubicBezTo>
                  <a:cubicBezTo>
                    <a:pt x="65" y="413"/>
                    <a:pt x="61" y="410"/>
                    <a:pt x="61" y="410"/>
                  </a:cubicBezTo>
                  <a:cubicBezTo>
                    <a:pt x="61" y="408"/>
                    <a:pt x="61" y="408"/>
                    <a:pt x="61" y="408"/>
                  </a:cubicBezTo>
                  <a:cubicBezTo>
                    <a:pt x="62" y="407"/>
                    <a:pt x="62" y="407"/>
                    <a:pt x="62" y="407"/>
                  </a:cubicBezTo>
                  <a:cubicBezTo>
                    <a:pt x="62" y="407"/>
                    <a:pt x="62" y="405"/>
                    <a:pt x="62" y="404"/>
                  </a:cubicBezTo>
                  <a:cubicBezTo>
                    <a:pt x="63" y="403"/>
                    <a:pt x="68" y="398"/>
                    <a:pt x="69" y="396"/>
                  </a:cubicBezTo>
                  <a:cubicBezTo>
                    <a:pt x="70" y="394"/>
                    <a:pt x="69" y="390"/>
                    <a:pt x="69" y="390"/>
                  </a:cubicBezTo>
                  <a:cubicBezTo>
                    <a:pt x="69" y="390"/>
                    <a:pt x="69" y="390"/>
                    <a:pt x="69" y="390"/>
                  </a:cubicBezTo>
                  <a:cubicBezTo>
                    <a:pt x="69" y="389"/>
                    <a:pt x="69" y="389"/>
                    <a:pt x="69" y="389"/>
                  </a:cubicBezTo>
                  <a:cubicBezTo>
                    <a:pt x="69" y="388"/>
                    <a:pt x="69" y="388"/>
                    <a:pt x="69" y="388"/>
                  </a:cubicBezTo>
                  <a:cubicBezTo>
                    <a:pt x="69" y="384"/>
                    <a:pt x="69" y="384"/>
                    <a:pt x="69" y="384"/>
                  </a:cubicBezTo>
                  <a:cubicBezTo>
                    <a:pt x="67" y="384"/>
                    <a:pt x="67" y="384"/>
                    <a:pt x="67" y="384"/>
                  </a:cubicBezTo>
                  <a:cubicBezTo>
                    <a:pt x="66" y="385"/>
                    <a:pt x="66" y="385"/>
                    <a:pt x="66" y="385"/>
                  </a:cubicBezTo>
                  <a:cubicBezTo>
                    <a:pt x="64" y="385"/>
                    <a:pt x="64" y="385"/>
                    <a:pt x="64" y="385"/>
                  </a:cubicBezTo>
                  <a:cubicBezTo>
                    <a:pt x="62" y="385"/>
                    <a:pt x="62" y="385"/>
                    <a:pt x="62" y="385"/>
                  </a:cubicBezTo>
                  <a:cubicBezTo>
                    <a:pt x="60" y="385"/>
                    <a:pt x="60" y="385"/>
                    <a:pt x="60" y="385"/>
                  </a:cubicBezTo>
                  <a:cubicBezTo>
                    <a:pt x="58" y="385"/>
                    <a:pt x="58" y="385"/>
                    <a:pt x="58" y="385"/>
                  </a:cubicBezTo>
                  <a:cubicBezTo>
                    <a:pt x="57" y="383"/>
                    <a:pt x="57" y="383"/>
                    <a:pt x="57" y="383"/>
                  </a:cubicBezTo>
                  <a:cubicBezTo>
                    <a:pt x="57" y="383"/>
                    <a:pt x="54" y="374"/>
                    <a:pt x="54" y="372"/>
                  </a:cubicBezTo>
                  <a:cubicBezTo>
                    <a:pt x="53" y="370"/>
                    <a:pt x="53" y="366"/>
                    <a:pt x="53" y="363"/>
                  </a:cubicBezTo>
                  <a:cubicBezTo>
                    <a:pt x="53" y="360"/>
                    <a:pt x="52" y="352"/>
                    <a:pt x="52" y="347"/>
                  </a:cubicBezTo>
                  <a:cubicBezTo>
                    <a:pt x="52" y="342"/>
                    <a:pt x="51" y="336"/>
                    <a:pt x="51" y="334"/>
                  </a:cubicBezTo>
                  <a:cubicBezTo>
                    <a:pt x="51" y="332"/>
                    <a:pt x="50" y="324"/>
                    <a:pt x="49" y="323"/>
                  </a:cubicBezTo>
                  <a:cubicBezTo>
                    <a:pt x="49" y="321"/>
                    <a:pt x="49" y="319"/>
                    <a:pt x="49" y="318"/>
                  </a:cubicBezTo>
                  <a:cubicBezTo>
                    <a:pt x="50" y="317"/>
                    <a:pt x="51" y="313"/>
                    <a:pt x="52" y="311"/>
                  </a:cubicBezTo>
                  <a:cubicBezTo>
                    <a:pt x="52" y="308"/>
                    <a:pt x="53" y="307"/>
                    <a:pt x="53" y="307"/>
                  </a:cubicBezTo>
                  <a:cubicBezTo>
                    <a:pt x="54" y="306"/>
                    <a:pt x="54" y="305"/>
                    <a:pt x="54" y="305"/>
                  </a:cubicBezTo>
                  <a:cubicBezTo>
                    <a:pt x="54" y="305"/>
                    <a:pt x="54" y="305"/>
                    <a:pt x="54" y="305"/>
                  </a:cubicBezTo>
                  <a:cubicBezTo>
                    <a:pt x="55" y="304"/>
                    <a:pt x="55" y="304"/>
                    <a:pt x="55" y="304"/>
                  </a:cubicBezTo>
                  <a:cubicBezTo>
                    <a:pt x="56" y="304"/>
                    <a:pt x="56" y="304"/>
                    <a:pt x="56" y="304"/>
                  </a:cubicBezTo>
                  <a:cubicBezTo>
                    <a:pt x="56" y="303"/>
                    <a:pt x="56" y="303"/>
                    <a:pt x="56" y="303"/>
                  </a:cubicBezTo>
                  <a:cubicBezTo>
                    <a:pt x="56" y="303"/>
                    <a:pt x="55" y="301"/>
                    <a:pt x="55" y="301"/>
                  </a:cubicBezTo>
                  <a:cubicBezTo>
                    <a:pt x="55" y="300"/>
                    <a:pt x="55" y="299"/>
                    <a:pt x="55" y="299"/>
                  </a:cubicBezTo>
                  <a:cubicBezTo>
                    <a:pt x="55" y="299"/>
                    <a:pt x="53" y="294"/>
                    <a:pt x="53" y="294"/>
                  </a:cubicBezTo>
                  <a:cubicBezTo>
                    <a:pt x="53" y="293"/>
                    <a:pt x="52" y="291"/>
                    <a:pt x="52" y="289"/>
                  </a:cubicBezTo>
                  <a:cubicBezTo>
                    <a:pt x="52" y="288"/>
                    <a:pt x="51" y="281"/>
                    <a:pt x="51" y="278"/>
                  </a:cubicBezTo>
                  <a:cubicBezTo>
                    <a:pt x="51" y="275"/>
                    <a:pt x="51" y="268"/>
                    <a:pt x="51" y="266"/>
                  </a:cubicBezTo>
                  <a:cubicBezTo>
                    <a:pt x="51" y="264"/>
                    <a:pt x="51" y="262"/>
                    <a:pt x="50" y="261"/>
                  </a:cubicBezTo>
                  <a:cubicBezTo>
                    <a:pt x="50" y="260"/>
                    <a:pt x="48" y="254"/>
                    <a:pt x="48" y="253"/>
                  </a:cubicBezTo>
                  <a:cubicBezTo>
                    <a:pt x="48" y="252"/>
                    <a:pt x="48" y="249"/>
                    <a:pt x="47" y="247"/>
                  </a:cubicBezTo>
                  <a:cubicBezTo>
                    <a:pt x="47" y="245"/>
                    <a:pt x="46" y="239"/>
                    <a:pt x="46" y="238"/>
                  </a:cubicBezTo>
                  <a:cubicBezTo>
                    <a:pt x="45" y="236"/>
                    <a:pt x="45" y="230"/>
                    <a:pt x="45" y="229"/>
                  </a:cubicBezTo>
                  <a:cubicBezTo>
                    <a:pt x="45" y="228"/>
                    <a:pt x="44" y="226"/>
                    <a:pt x="44" y="225"/>
                  </a:cubicBezTo>
                  <a:cubicBezTo>
                    <a:pt x="44" y="224"/>
                    <a:pt x="44" y="222"/>
                    <a:pt x="44" y="220"/>
                  </a:cubicBezTo>
                  <a:cubicBezTo>
                    <a:pt x="44" y="219"/>
                    <a:pt x="43" y="217"/>
                    <a:pt x="43" y="216"/>
                  </a:cubicBezTo>
                  <a:cubicBezTo>
                    <a:pt x="42" y="215"/>
                    <a:pt x="42" y="213"/>
                    <a:pt x="42" y="212"/>
                  </a:cubicBezTo>
                  <a:cubicBezTo>
                    <a:pt x="42" y="211"/>
                    <a:pt x="41" y="208"/>
                    <a:pt x="41" y="208"/>
                  </a:cubicBezTo>
                  <a:cubicBezTo>
                    <a:pt x="41" y="207"/>
                    <a:pt x="40" y="205"/>
                    <a:pt x="40" y="204"/>
                  </a:cubicBezTo>
                  <a:cubicBezTo>
                    <a:pt x="39" y="203"/>
                    <a:pt x="40" y="203"/>
                    <a:pt x="40" y="202"/>
                  </a:cubicBezTo>
                  <a:cubicBezTo>
                    <a:pt x="40" y="201"/>
                    <a:pt x="40" y="200"/>
                    <a:pt x="40" y="199"/>
                  </a:cubicBezTo>
                  <a:cubicBezTo>
                    <a:pt x="40" y="198"/>
                    <a:pt x="40" y="197"/>
                    <a:pt x="40" y="197"/>
                  </a:cubicBezTo>
                  <a:cubicBezTo>
                    <a:pt x="40" y="196"/>
                    <a:pt x="41" y="195"/>
                    <a:pt x="41" y="194"/>
                  </a:cubicBezTo>
                  <a:cubicBezTo>
                    <a:pt x="41" y="193"/>
                    <a:pt x="41" y="192"/>
                    <a:pt x="41" y="192"/>
                  </a:cubicBezTo>
                  <a:cubicBezTo>
                    <a:pt x="42" y="192"/>
                    <a:pt x="41" y="191"/>
                    <a:pt x="41" y="190"/>
                  </a:cubicBezTo>
                  <a:cubicBezTo>
                    <a:pt x="41" y="190"/>
                    <a:pt x="41" y="189"/>
                    <a:pt x="41" y="189"/>
                  </a:cubicBezTo>
                  <a:cubicBezTo>
                    <a:pt x="41" y="189"/>
                    <a:pt x="41" y="187"/>
                    <a:pt x="41" y="186"/>
                  </a:cubicBezTo>
                  <a:cubicBezTo>
                    <a:pt x="41" y="185"/>
                    <a:pt x="42" y="183"/>
                    <a:pt x="42" y="182"/>
                  </a:cubicBezTo>
                  <a:cubicBezTo>
                    <a:pt x="43" y="182"/>
                    <a:pt x="42" y="181"/>
                    <a:pt x="42" y="181"/>
                  </a:cubicBezTo>
                  <a:cubicBezTo>
                    <a:pt x="42" y="180"/>
                    <a:pt x="43" y="179"/>
                    <a:pt x="43" y="179"/>
                  </a:cubicBezTo>
                  <a:cubicBezTo>
                    <a:pt x="43" y="178"/>
                    <a:pt x="44" y="176"/>
                    <a:pt x="44" y="176"/>
                  </a:cubicBezTo>
                  <a:cubicBezTo>
                    <a:pt x="43" y="176"/>
                    <a:pt x="43" y="176"/>
                    <a:pt x="43" y="176"/>
                  </a:cubicBezTo>
                  <a:cubicBezTo>
                    <a:pt x="42" y="176"/>
                    <a:pt x="42" y="176"/>
                    <a:pt x="42" y="176"/>
                  </a:cubicBezTo>
                  <a:cubicBezTo>
                    <a:pt x="42" y="176"/>
                    <a:pt x="41" y="177"/>
                    <a:pt x="40" y="177"/>
                  </a:cubicBezTo>
                  <a:cubicBezTo>
                    <a:pt x="39" y="177"/>
                    <a:pt x="38" y="176"/>
                    <a:pt x="38" y="175"/>
                  </a:cubicBezTo>
                  <a:cubicBezTo>
                    <a:pt x="37" y="175"/>
                    <a:pt x="37" y="170"/>
                    <a:pt x="37" y="169"/>
                  </a:cubicBezTo>
                  <a:cubicBezTo>
                    <a:pt x="37" y="168"/>
                    <a:pt x="36" y="166"/>
                    <a:pt x="37" y="165"/>
                  </a:cubicBezTo>
                  <a:cubicBezTo>
                    <a:pt x="37" y="164"/>
                    <a:pt x="39" y="164"/>
                    <a:pt x="39" y="164"/>
                  </a:cubicBezTo>
                  <a:cubicBezTo>
                    <a:pt x="39" y="164"/>
                    <a:pt x="39" y="164"/>
                    <a:pt x="39" y="163"/>
                  </a:cubicBezTo>
                  <a:cubicBezTo>
                    <a:pt x="39" y="163"/>
                    <a:pt x="39" y="163"/>
                    <a:pt x="40" y="162"/>
                  </a:cubicBezTo>
                  <a:cubicBezTo>
                    <a:pt x="41" y="162"/>
                    <a:pt x="43" y="162"/>
                    <a:pt x="43" y="162"/>
                  </a:cubicBezTo>
                  <a:cubicBezTo>
                    <a:pt x="43" y="162"/>
                    <a:pt x="43" y="162"/>
                    <a:pt x="43" y="161"/>
                  </a:cubicBezTo>
                  <a:cubicBezTo>
                    <a:pt x="43" y="161"/>
                    <a:pt x="43" y="159"/>
                    <a:pt x="44" y="159"/>
                  </a:cubicBezTo>
                  <a:cubicBezTo>
                    <a:pt x="44" y="159"/>
                    <a:pt x="43" y="157"/>
                    <a:pt x="43" y="156"/>
                  </a:cubicBezTo>
                  <a:cubicBezTo>
                    <a:pt x="43" y="155"/>
                    <a:pt x="43" y="153"/>
                    <a:pt x="43" y="152"/>
                  </a:cubicBezTo>
                  <a:cubicBezTo>
                    <a:pt x="43" y="150"/>
                    <a:pt x="44" y="142"/>
                    <a:pt x="44" y="141"/>
                  </a:cubicBezTo>
                  <a:cubicBezTo>
                    <a:pt x="44" y="140"/>
                    <a:pt x="43" y="136"/>
                    <a:pt x="43" y="136"/>
                  </a:cubicBezTo>
                  <a:cubicBezTo>
                    <a:pt x="40" y="124"/>
                    <a:pt x="40" y="124"/>
                    <a:pt x="40" y="124"/>
                  </a:cubicBezTo>
                  <a:cubicBezTo>
                    <a:pt x="40" y="124"/>
                    <a:pt x="40" y="125"/>
                    <a:pt x="39" y="125"/>
                  </a:cubicBezTo>
                  <a:cubicBezTo>
                    <a:pt x="39" y="125"/>
                    <a:pt x="39" y="127"/>
                    <a:pt x="39" y="128"/>
                  </a:cubicBezTo>
                  <a:cubicBezTo>
                    <a:pt x="38" y="129"/>
                    <a:pt x="39" y="129"/>
                    <a:pt x="38" y="130"/>
                  </a:cubicBezTo>
                  <a:cubicBezTo>
                    <a:pt x="37" y="131"/>
                    <a:pt x="37" y="132"/>
                    <a:pt x="37" y="133"/>
                  </a:cubicBezTo>
                  <a:cubicBezTo>
                    <a:pt x="37" y="134"/>
                    <a:pt x="37" y="135"/>
                    <a:pt x="37" y="136"/>
                  </a:cubicBezTo>
                  <a:cubicBezTo>
                    <a:pt x="36" y="137"/>
                    <a:pt x="37" y="138"/>
                    <a:pt x="37" y="139"/>
                  </a:cubicBezTo>
                  <a:cubicBezTo>
                    <a:pt x="37" y="139"/>
                    <a:pt x="36" y="141"/>
                    <a:pt x="36" y="142"/>
                  </a:cubicBezTo>
                  <a:cubicBezTo>
                    <a:pt x="35" y="143"/>
                    <a:pt x="35" y="144"/>
                    <a:pt x="35" y="145"/>
                  </a:cubicBezTo>
                  <a:cubicBezTo>
                    <a:pt x="35" y="146"/>
                    <a:pt x="35" y="148"/>
                    <a:pt x="35" y="149"/>
                  </a:cubicBezTo>
                  <a:cubicBezTo>
                    <a:pt x="34" y="149"/>
                    <a:pt x="35" y="149"/>
                    <a:pt x="34" y="150"/>
                  </a:cubicBezTo>
                  <a:cubicBezTo>
                    <a:pt x="34" y="150"/>
                    <a:pt x="33" y="151"/>
                    <a:pt x="33" y="152"/>
                  </a:cubicBezTo>
                  <a:cubicBezTo>
                    <a:pt x="33" y="152"/>
                    <a:pt x="33" y="153"/>
                    <a:pt x="33" y="153"/>
                  </a:cubicBezTo>
                  <a:cubicBezTo>
                    <a:pt x="33" y="154"/>
                    <a:pt x="33" y="154"/>
                    <a:pt x="32" y="156"/>
                  </a:cubicBezTo>
                  <a:cubicBezTo>
                    <a:pt x="31" y="158"/>
                    <a:pt x="31" y="159"/>
                    <a:pt x="31" y="160"/>
                  </a:cubicBezTo>
                  <a:cubicBezTo>
                    <a:pt x="31" y="160"/>
                    <a:pt x="30" y="163"/>
                    <a:pt x="30" y="163"/>
                  </a:cubicBezTo>
                  <a:cubicBezTo>
                    <a:pt x="30" y="164"/>
                    <a:pt x="29" y="166"/>
                    <a:pt x="29" y="166"/>
                  </a:cubicBezTo>
                  <a:cubicBezTo>
                    <a:pt x="29" y="167"/>
                    <a:pt x="28" y="169"/>
                    <a:pt x="28" y="169"/>
                  </a:cubicBezTo>
                  <a:cubicBezTo>
                    <a:pt x="27" y="170"/>
                    <a:pt x="26" y="174"/>
                    <a:pt x="25" y="175"/>
                  </a:cubicBezTo>
                  <a:cubicBezTo>
                    <a:pt x="25" y="176"/>
                    <a:pt x="25" y="177"/>
                    <a:pt x="24" y="178"/>
                  </a:cubicBezTo>
                  <a:cubicBezTo>
                    <a:pt x="24" y="180"/>
                    <a:pt x="23" y="182"/>
                    <a:pt x="22" y="185"/>
                  </a:cubicBezTo>
                  <a:cubicBezTo>
                    <a:pt x="20" y="187"/>
                    <a:pt x="18" y="193"/>
                    <a:pt x="17" y="194"/>
                  </a:cubicBezTo>
                  <a:cubicBezTo>
                    <a:pt x="17" y="195"/>
                    <a:pt x="15" y="198"/>
                    <a:pt x="15" y="199"/>
                  </a:cubicBezTo>
                  <a:cubicBezTo>
                    <a:pt x="15" y="200"/>
                    <a:pt x="15" y="203"/>
                    <a:pt x="15" y="203"/>
                  </a:cubicBezTo>
                  <a:cubicBezTo>
                    <a:pt x="15" y="203"/>
                    <a:pt x="15" y="203"/>
                    <a:pt x="15" y="203"/>
                  </a:cubicBezTo>
                  <a:cubicBezTo>
                    <a:pt x="15" y="204"/>
                    <a:pt x="15" y="204"/>
                    <a:pt x="15" y="204"/>
                  </a:cubicBezTo>
                  <a:cubicBezTo>
                    <a:pt x="15" y="204"/>
                    <a:pt x="16" y="206"/>
                    <a:pt x="16" y="207"/>
                  </a:cubicBezTo>
                  <a:cubicBezTo>
                    <a:pt x="17" y="207"/>
                    <a:pt x="17" y="209"/>
                    <a:pt x="18" y="210"/>
                  </a:cubicBezTo>
                  <a:cubicBezTo>
                    <a:pt x="18" y="211"/>
                    <a:pt x="18" y="213"/>
                    <a:pt x="19" y="215"/>
                  </a:cubicBezTo>
                  <a:cubicBezTo>
                    <a:pt x="19" y="216"/>
                    <a:pt x="19" y="221"/>
                    <a:pt x="19" y="222"/>
                  </a:cubicBezTo>
                  <a:cubicBezTo>
                    <a:pt x="19" y="223"/>
                    <a:pt x="20" y="223"/>
                    <a:pt x="20" y="224"/>
                  </a:cubicBezTo>
                  <a:cubicBezTo>
                    <a:pt x="20" y="225"/>
                    <a:pt x="20" y="226"/>
                    <a:pt x="20" y="226"/>
                  </a:cubicBezTo>
                  <a:cubicBezTo>
                    <a:pt x="20" y="227"/>
                    <a:pt x="20" y="229"/>
                    <a:pt x="20" y="229"/>
                  </a:cubicBezTo>
                  <a:cubicBezTo>
                    <a:pt x="20" y="230"/>
                    <a:pt x="20" y="230"/>
                    <a:pt x="19" y="230"/>
                  </a:cubicBezTo>
                  <a:cubicBezTo>
                    <a:pt x="18" y="230"/>
                    <a:pt x="17" y="230"/>
                    <a:pt x="16" y="228"/>
                  </a:cubicBezTo>
                  <a:cubicBezTo>
                    <a:pt x="15" y="227"/>
                    <a:pt x="14" y="224"/>
                    <a:pt x="14" y="223"/>
                  </a:cubicBezTo>
                  <a:cubicBezTo>
                    <a:pt x="14" y="222"/>
                    <a:pt x="14" y="220"/>
                    <a:pt x="14" y="220"/>
                  </a:cubicBezTo>
                  <a:cubicBezTo>
                    <a:pt x="14" y="220"/>
                    <a:pt x="13" y="220"/>
                    <a:pt x="12" y="220"/>
                  </a:cubicBezTo>
                  <a:cubicBezTo>
                    <a:pt x="12" y="221"/>
                    <a:pt x="11" y="220"/>
                    <a:pt x="11" y="220"/>
                  </a:cubicBezTo>
                  <a:cubicBezTo>
                    <a:pt x="11" y="220"/>
                    <a:pt x="11" y="222"/>
                    <a:pt x="11" y="223"/>
                  </a:cubicBezTo>
                  <a:cubicBezTo>
                    <a:pt x="11" y="223"/>
                    <a:pt x="11" y="224"/>
                    <a:pt x="11" y="224"/>
                  </a:cubicBezTo>
                  <a:cubicBezTo>
                    <a:pt x="11" y="224"/>
                    <a:pt x="12" y="225"/>
                    <a:pt x="12" y="226"/>
                  </a:cubicBezTo>
                  <a:cubicBezTo>
                    <a:pt x="12" y="226"/>
                    <a:pt x="12" y="229"/>
                    <a:pt x="12" y="229"/>
                  </a:cubicBezTo>
                  <a:cubicBezTo>
                    <a:pt x="13" y="230"/>
                    <a:pt x="13" y="230"/>
                    <a:pt x="13" y="230"/>
                  </a:cubicBezTo>
                  <a:cubicBezTo>
                    <a:pt x="13" y="230"/>
                    <a:pt x="14" y="230"/>
                    <a:pt x="14" y="230"/>
                  </a:cubicBezTo>
                  <a:cubicBezTo>
                    <a:pt x="15" y="231"/>
                    <a:pt x="15" y="231"/>
                    <a:pt x="16" y="232"/>
                  </a:cubicBezTo>
                  <a:cubicBezTo>
                    <a:pt x="16" y="233"/>
                    <a:pt x="15" y="233"/>
                    <a:pt x="15" y="233"/>
                  </a:cubicBezTo>
                  <a:cubicBezTo>
                    <a:pt x="15" y="233"/>
                    <a:pt x="15" y="233"/>
                    <a:pt x="15" y="233"/>
                  </a:cubicBezTo>
                  <a:cubicBezTo>
                    <a:pt x="15" y="233"/>
                    <a:pt x="17" y="234"/>
                    <a:pt x="17" y="234"/>
                  </a:cubicBezTo>
                  <a:cubicBezTo>
                    <a:pt x="18" y="234"/>
                    <a:pt x="18" y="235"/>
                    <a:pt x="18" y="236"/>
                  </a:cubicBezTo>
                  <a:cubicBezTo>
                    <a:pt x="19" y="236"/>
                    <a:pt x="18" y="238"/>
                    <a:pt x="18" y="238"/>
                  </a:cubicBezTo>
                  <a:cubicBezTo>
                    <a:pt x="18" y="238"/>
                    <a:pt x="18" y="238"/>
                    <a:pt x="18" y="239"/>
                  </a:cubicBezTo>
                  <a:cubicBezTo>
                    <a:pt x="18" y="239"/>
                    <a:pt x="18" y="240"/>
                    <a:pt x="17" y="240"/>
                  </a:cubicBezTo>
                  <a:cubicBezTo>
                    <a:pt x="17" y="240"/>
                    <a:pt x="15" y="239"/>
                    <a:pt x="15" y="239"/>
                  </a:cubicBezTo>
                  <a:cubicBezTo>
                    <a:pt x="15" y="239"/>
                    <a:pt x="14" y="239"/>
                    <a:pt x="13" y="238"/>
                  </a:cubicBezTo>
                  <a:cubicBezTo>
                    <a:pt x="12" y="238"/>
                    <a:pt x="12" y="237"/>
                    <a:pt x="12" y="237"/>
                  </a:cubicBezTo>
                  <a:cubicBezTo>
                    <a:pt x="11" y="237"/>
                    <a:pt x="10" y="236"/>
                    <a:pt x="9" y="235"/>
                  </a:cubicBezTo>
                  <a:cubicBezTo>
                    <a:pt x="8" y="235"/>
                    <a:pt x="8" y="234"/>
                    <a:pt x="7" y="234"/>
                  </a:cubicBezTo>
                  <a:cubicBezTo>
                    <a:pt x="7" y="234"/>
                    <a:pt x="6" y="233"/>
                    <a:pt x="6" y="232"/>
                  </a:cubicBezTo>
                  <a:cubicBezTo>
                    <a:pt x="6" y="232"/>
                    <a:pt x="5" y="231"/>
                    <a:pt x="5" y="230"/>
                  </a:cubicBezTo>
                  <a:cubicBezTo>
                    <a:pt x="5" y="230"/>
                    <a:pt x="4" y="226"/>
                    <a:pt x="3" y="225"/>
                  </a:cubicBezTo>
                  <a:cubicBezTo>
                    <a:pt x="3" y="223"/>
                    <a:pt x="2" y="222"/>
                    <a:pt x="2" y="221"/>
                  </a:cubicBezTo>
                  <a:cubicBezTo>
                    <a:pt x="1" y="220"/>
                    <a:pt x="2" y="219"/>
                    <a:pt x="2" y="218"/>
                  </a:cubicBezTo>
                  <a:cubicBezTo>
                    <a:pt x="2" y="218"/>
                    <a:pt x="2" y="213"/>
                    <a:pt x="2" y="211"/>
                  </a:cubicBezTo>
                  <a:cubicBezTo>
                    <a:pt x="2" y="208"/>
                    <a:pt x="3" y="203"/>
                    <a:pt x="3" y="203"/>
                  </a:cubicBezTo>
                  <a:cubicBezTo>
                    <a:pt x="3" y="203"/>
                    <a:pt x="2" y="203"/>
                    <a:pt x="1" y="203"/>
                  </a:cubicBezTo>
                  <a:cubicBezTo>
                    <a:pt x="1" y="202"/>
                    <a:pt x="0" y="202"/>
                    <a:pt x="0" y="201"/>
                  </a:cubicBezTo>
                  <a:cubicBezTo>
                    <a:pt x="0" y="201"/>
                    <a:pt x="0" y="201"/>
                    <a:pt x="0" y="201"/>
                  </a:cubicBezTo>
                  <a:cubicBezTo>
                    <a:pt x="0" y="201"/>
                    <a:pt x="1" y="199"/>
                    <a:pt x="1" y="198"/>
                  </a:cubicBezTo>
                  <a:cubicBezTo>
                    <a:pt x="2" y="196"/>
                    <a:pt x="3" y="194"/>
                    <a:pt x="3" y="193"/>
                  </a:cubicBezTo>
                  <a:cubicBezTo>
                    <a:pt x="3" y="192"/>
                    <a:pt x="3" y="189"/>
                    <a:pt x="3" y="188"/>
                  </a:cubicBezTo>
                  <a:cubicBezTo>
                    <a:pt x="3" y="187"/>
                    <a:pt x="3" y="187"/>
                    <a:pt x="3" y="186"/>
                  </a:cubicBezTo>
                  <a:cubicBezTo>
                    <a:pt x="3" y="185"/>
                    <a:pt x="3" y="184"/>
                    <a:pt x="4" y="183"/>
                  </a:cubicBezTo>
                  <a:cubicBezTo>
                    <a:pt x="4" y="183"/>
                    <a:pt x="5" y="180"/>
                    <a:pt x="5" y="179"/>
                  </a:cubicBezTo>
                  <a:cubicBezTo>
                    <a:pt x="5" y="179"/>
                    <a:pt x="5" y="178"/>
                    <a:pt x="5" y="178"/>
                  </a:cubicBezTo>
                  <a:cubicBezTo>
                    <a:pt x="5" y="177"/>
                    <a:pt x="5" y="176"/>
                    <a:pt x="5" y="176"/>
                  </a:cubicBezTo>
                  <a:cubicBezTo>
                    <a:pt x="5" y="176"/>
                    <a:pt x="5" y="175"/>
                    <a:pt x="5" y="175"/>
                  </a:cubicBezTo>
                  <a:cubicBezTo>
                    <a:pt x="6" y="174"/>
                    <a:pt x="6" y="170"/>
                    <a:pt x="6" y="170"/>
                  </a:cubicBezTo>
                  <a:cubicBezTo>
                    <a:pt x="7" y="163"/>
                    <a:pt x="7" y="163"/>
                    <a:pt x="7" y="163"/>
                  </a:cubicBezTo>
                  <a:cubicBezTo>
                    <a:pt x="7" y="163"/>
                    <a:pt x="8" y="158"/>
                    <a:pt x="9" y="158"/>
                  </a:cubicBezTo>
                  <a:cubicBezTo>
                    <a:pt x="9" y="157"/>
                    <a:pt x="9" y="157"/>
                    <a:pt x="9" y="156"/>
                  </a:cubicBezTo>
                  <a:cubicBezTo>
                    <a:pt x="9" y="156"/>
                    <a:pt x="9" y="154"/>
                    <a:pt x="9" y="154"/>
                  </a:cubicBezTo>
                  <a:cubicBezTo>
                    <a:pt x="9" y="153"/>
                    <a:pt x="9" y="153"/>
                    <a:pt x="10" y="152"/>
                  </a:cubicBezTo>
                  <a:cubicBezTo>
                    <a:pt x="10" y="152"/>
                    <a:pt x="10" y="151"/>
                    <a:pt x="10" y="150"/>
                  </a:cubicBezTo>
                  <a:cubicBezTo>
                    <a:pt x="9" y="150"/>
                    <a:pt x="10" y="149"/>
                    <a:pt x="10" y="149"/>
                  </a:cubicBezTo>
                  <a:cubicBezTo>
                    <a:pt x="10" y="149"/>
                    <a:pt x="10" y="148"/>
                    <a:pt x="10" y="147"/>
                  </a:cubicBezTo>
                  <a:cubicBezTo>
                    <a:pt x="10" y="146"/>
                    <a:pt x="11" y="145"/>
                    <a:pt x="11" y="145"/>
                  </a:cubicBezTo>
                  <a:cubicBezTo>
                    <a:pt x="11" y="145"/>
                    <a:pt x="11" y="141"/>
                    <a:pt x="11" y="140"/>
                  </a:cubicBezTo>
                  <a:cubicBezTo>
                    <a:pt x="11" y="140"/>
                    <a:pt x="12" y="135"/>
                    <a:pt x="12" y="134"/>
                  </a:cubicBezTo>
                  <a:cubicBezTo>
                    <a:pt x="13" y="133"/>
                    <a:pt x="14" y="128"/>
                    <a:pt x="14" y="128"/>
                  </a:cubicBezTo>
                  <a:cubicBezTo>
                    <a:pt x="18" y="112"/>
                    <a:pt x="18" y="112"/>
                    <a:pt x="18" y="112"/>
                  </a:cubicBezTo>
                  <a:cubicBezTo>
                    <a:pt x="21" y="99"/>
                    <a:pt x="21" y="99"/>
                    <a:pt x="21" y="99"/>
                  </a:cubicBezTo>
                  <a:cubicBezTo>
                    <a:pt x="21" y="99"/>
                    <a:pt x="24" y="86"/>
                    <a:pt x="25" y="85"/>
                  </a:cubicBezTo>
                  <a:cubicBezTo>
                    <a:pt x="25" y="83"/>
                    <a:pt x="28" y="75"/>
                    <a:pt x="28" y="75"/>
                  </a:cubicBezTo>
                  <a:cubicBezTo>
                    <a:pt x="28" y="75"/>
                    <a:pt x="29" y="73"/>
                    <a:pt x="30" y="72"/>
                  </a:cubicBezTo>
                  <a:cubicBezTo>
                    <a:pt x="30" y="72"/>
                    <a:pt x="33" y="69"/>
                    <a:pt x="35" y="68"/>
                  </a:cubicBezTo>
                  <a:cubicBezTo>
                    <a:pt x="37" y="66"/>
                    <a:pt x="43" y="65"/>
                    <a:pt x="45" y="64"/>
                  </a:cubicBezTo>
                  <a:cubicBezTo>
                    <a:pt x="47" y="63"/>
                    <a:pt x="54" y="60"/>
                    <a:pt x="56" y="59"/>
                  </a:cubicBezTo>
                  <a:cubicBezTo>
                    <a:pt x="59" y="58"/>
                    <a:pt x="61" y="56"/>
                    <a:pt x="61" y="56"/>
                  </a:cubicBezTo>
                  <a:cubicBezTo>
                    <a:pt x="61" y="56"/>
                    <a:pt x="61" y="56"/>
                    <a:pt x="62" y="55"/>
                  </a:cubicBezTo>
                  <a:cubicBezTo>
                    <a:pt x="62" y="55"/>
                    <a:pt x="63" y="54"/>
                    <a:pt x="63" y="54"/>
                  </a:cubicBezTo>
                  <a:cubicBezTo>
                    <a:pt x="63" y="54"/>
                    <a:pt x="63" y="52"/>
                    <a:pt x="63" y="51"/>
                  </a:cubicBezTo>
                  <a:cubicBezTo>
                    <a:pt x="63" y="51"/>
                    <a:pt x="63" y="48"/>
                    <a:pt x="63" y="47"/>
                  </a:cubicBezTo>
                  <a:cubicBezTo>
                    <a:pt x="63" y="46"/>
                    <a:pt x="64" y="45"/>
                    <a:pt x="64" y="45"/>
                  </a:cubicBezTo>
                  <a:cubicBezTo>
                    <a:pt x="64" y="41"/>
                    <a:pt x="64" y="41"/>
                    <a:pt x="64" y="41"/>
                  </a:cubicBezTo>
                  <a:cubicBezTo>
                    <a:pt x="63" y="41"/>
                    <a:pt x="63" y="41"/>
                    <a:pt x="63" y="41"/>
                  </a:cubicBezTo>
                  <a:cubicBezTo>
                    <a:pt x="63" y="41"/>
                    <a:pt x="63" y="41"/>
                    <a:pt x="63" y="40"/>
                  </a:cubicBezTo>
                  <a:cubicBezTo>
                    <a:pt x="63" y="40"/>
                    <a:pt x="62" y="39"/>
                    <a:pt x="61" y="37"/>
                  </a:cubicBezTo>
                  <a:cubicBezTo>
                    <a:pt x="61" y="36"/>
                    <a:pt x="60" y="34"/>
                    <a:pt x="60" y="34"/>
                  </a:cubicBezTo>
                  <a:cubicBezTo>
                    <a:pt x="60" y="33"/>
                    <a:pt x="60" y="33"/>
                    <a:pt x="60" y="32"/>
                  </a:cubicBezTo>
                  <a:cubicBezTo>
                    <a:pt x="59" y="31"/>
                    <a:pt x="59" y="31"/>
                    <a:pt x="58" y="30"/>
                  </a:cubicBezTo>
                  <a:cubicBezTo>
                    <a:pt x="58" y="29"/>
                    <a:pt x="58" y="28"/>
                    <a:pt x="58" y="27"/>
                  </a:cubicBezTo>
                  <a:cubicBezTo>
                    <a:pt x="57" y="26"/>
                    <a:pt x="58" y="21"/>
                    <a:pt x="58" y="17"/>
                  </a:cubicBezTo>
                  <a:cubicBezTo>
                    <a:pt x="58" y="13"/>
                    <a:pt x="60" y="10"/>
                    <a:pt x="63" y="7"/>
                  </a:cubicBezTo>
                  <a:cubicBezTo>
                    <a:pt x="66" y="3"/>
                    <a:pt x="73" y="1"/>
                    <a:pt x="75" y="0"/>
                  </a:cubicBezTo>
                  <a:cubicBezTo>
                    <a:pt x="76" y="0"/>
                    <a:pt x="80" y="0"/>
                    <a:pt x="80" y="0"/>
                  </a:cubicBezTo>
                  <a:cubicBezTo>
                    <a:pt x="81" y="0"/>
                    <a:pt x="84" y="1"/>
                    <a:pt x="84" y="1"/>
                  </a:cubicBezTo>
                  <a:cubicBezTo>
                    <a:pt x="85" y="1"/>
                    <a:pt x="86" y="1"/>
                    <a:pt x="87" y="2"/>
                  </a:cubicBezTo>
                  <a:cubicBezTo>
                    <a:pt x="88" y="2"/>
                    <a:pt x="92" y="4"/>
                    <a:pt x="93" y="5"/>
                  </a:cubicBezTo>
                  <a:cubicBezTo>
                    <a:pt x="95" y="6"/>
                    <a:pt x="94" y="6"/>
                    <a:pt x="94" y="6"/>
                  </a:cubicBezTo>
                  <a:cubicBezTo>
                    <a:pt x="94" y="6"/>
                    <a:pt x="95" y="7"/>
                    <a:pt x="97" y="9"/>
                  </a:cubicBezTo>
                  <a:cubicBezTo>
                    <a:pt x="98" y="10"/>
                    <a:pt x="100" y="12"/>
                    <a:pt x="101" y="13"/>
                  </a:cubicBezTo>
                  <a:cubicBezTo>
                    <a:pt x="101" y="15"/>
                    <a:pt x="102" y="17"/>
                    <a:pt x="102" y="18"/>
                  </a:cubicBezTo>
                  <a:cubicBezTo>
                    <a:pt x="102" y="18"/>
                    <a:pt x="102" y="21"/>
                    <a:pt x="103" y="21"/>
                  </a:cubicBezTo>
                  <a:cubicBezTo>
                    <a:pt x="103" y="22"/>
                    <a:pt x="103" y="24"/>
                    <a:pt x="103" y="24"/>
                  </a:cubicBezTo>
                  <a:cubicBezTo>
                    <a:pt x="103" y="24"/>
                    <a:pt x="104" y="25"/>
                    <a:pt x="104" y="25"/>
                  </a:cubicBezTo>
                  <a:cubicBezTo>
                    <a:pt x="104" y="25"/>
                    <a:pt x="103" y="26"/>
                    <a:pt x="103" y="26"/>
                  </a:cubicBezTo>
                  <a:cubicBezTo>
                    <a:pt x="102" y="28"/>
                    <a:pt x="102" y="28"/>
                    <a:pt x="102" y="28"/>
                  </a:cubicBezTo>
                  <a:cubicBezTo>
                    <a:pt x="103" y="28"/>
                    <a:pt x="103" y="28"/>
                    <a:pt x="103" y="28"/>
                  </a:cubicBezTo>
                  <a:cubicBezTo>
                    <a:pt x="102" y="28"/>
                    <a:pt x="102" y="28"/>
                    <a:pt x="102" y="28"/>
                  </a:cubicBezTo>
                  <a:cubicBezTo>
                    <a:pt x="102" y="28"/>
                    <a:pt x="102" y="28"/>
                    <a:pt x="102" y="28"/>
                  </a:cubicBezTo>
                  <a:cubicBezTo>
                    <a:pt x="101" y="30"/>
                    <a:pt x="101" y="30"/>
                    <a:pt x="101" y="30"/>
                  </a:cubicBezTo>
                  <a:cubicBezTo>
                    <a:pt x="101" y="30"/>
                    <a:pt x="101" y="30"/>
                    <a:pt x="101" y="30"/>
                  </a:cubicBezTo>
                  <a:cubicBezTo>
                    <a:pt x="101" y="31"/>
                    <a:pt x="101" y="31"/>
                    <a:pt x="102" y="32"/>
                  </a:cubicBezTo>
                  <a:cubicBezTo>
                    <a:pt x="102" y="33"/>
                    <a:pt x="102" y="33"/>
                    <a:pt x="103" y="34"/>
                  </a:cubicBezTo>
                  <a:cubicBezTo>
                    <a:pt x="103" y="34"/>
                    <a:pt x="104" y="35"/>
                    <a:pt x="104" y="36"/>
                  </a:cubicBezTo>
                  <a:cubicBezTo>
                    <a:pt x="104" y="37"/>
                    <a:pt x="103" y="38"/>
                    <a:pt x="103" y="38"/>
                  </a:cubicBezTo>
                  <a:cubicBezTo>
                    <a:pt x="103" y="39"/>
                    <a:pt x="103" y="39"/>
                    <a:pt x="103" y="39"/>
                  </a:cubicBezTo>
                  <a:cubicBezTo>
                    <a:pt x="103" y="39"/>
                    <a:pt x="103" y="39"/>
                    <a:pt x="103" y="39"/>
                  </a:cubicBezTo>
                  <a:cubicBezTo>
                    <a:pt x="104" y="40"/>
                    <a:pt x="104" y="41"/>
                    <a:pt x="105" y="41"/>
                  </a:cubicBezTo>
                  <a:cubicBezTo>
                    <a:pt x="105" y="42"/>
                    <a:pt x="105" y="42"/>
                    <a:pt x="105" y="42"/>
                  </a:cubicBezTo>
                  <a:close/>
                  <a:moveTo>
                    <a:pt x="88" y="297"/>
                  </a:moveTo>
                  <a:cubicBezTo>
                    <a:pt x="88" y="296"/>
                    <a:pt x="88" y="296"/>
                    <a:pt x="88" y="296"/>
                  </a:cubicBezTo>
                  <a:cubicBezTo>
                    <a:pt x="88" y="296"/>
                    <a:pt x="90" y="292"/>
                    <a:pt x="90" y="292"/>
                  </a:cubicBezTo>
                  <a:cubicBezTo>
                    <a:pt x="90" y="291"/>
                    <a:pt x="90" y="290"/>
                    <a:pt x="90" y="290"/>
                  </a:cubicBezTo>
                  <a:cubicBezTo>
                    <a:pt x="89" y="289"/>
                    <a:pt x="89" y="287"/>
                    <a:pt x="89" y="287"/>
                  </a:cubicBezTo>
                  <a:cubicBezTo>
                    <a:pt x="88" y="287"/>
                    <a:pt x="88" y="286"/>
                    <a:pt x="89" y="286"/>
                  </a:cubicBezTo>
                  <a:cubicBezTo>
                    <a:pt x="89" y="285"/>
                    <a:pt x="88" y="282"/>
                    <a:pt x="88" y="280"/>
                  </a:cubicBezTo>
                  <a:cubicBezTo>
                    <a:pt x="88" y="278"/>
                    <a:pt x="89" y="276"/>
                    <a:pt x="89" y="274"/>
                  </a:cubicBezTo>
                  <a:cubicBezTo>
                    <a:pt x="89" y="273"/>
                    <a:pt x="88" y="271"/>
                    <a:pt x="88" y="269"/>
                  </a:cubicBezTo>
                  <a:cubicBezTo>
                    <a:pt x="88" y="268"/>
                    <a:pt x="88" y="261"/>
                    <a:pt x="88" y="260"/>
                  </a:cubicBezTo>
                  <a:cubicBezTo>
                    <a:pt x="88" y="259"/>
                    <a:pt x="90" y="254"/>
                    <a:pt x="90" y="251"/>
                  </a:cubicBezTo>
                  <a:cubicBezTo>
                    <a:pt x="91" y="249"/>
                    <a:pt x="92" y="245"/>
                    <a:pt x="92" y="245"/>
                  </a:cubicBezTo>
                  <a:cubicBezTo>
                    <a:pt x="92" y="244"/>
                    <a:pt x="91" y="243"/>
                    <a:pt x="91" y="242"/>
                  </a:cubicBezTo>
                  <a:cubicBezTo>
                    <a:pt x="91" y="241"/>
                    <a:pt x="91" y="238"/>
                    <a:pt x="90" y="237"/>
                  </a:cubicBezTo>
                  <a:cubicBezTo>
                    <a:pt x="90" y="235"/>
                    <a:pt x="88" y="228"/>
                    <a:pt x="88" y="228"/>
                  </a:cubicBezTo>
                  <a:cubicBezTo>
                    <a:pt x="87" y="228"/>
                    <a:pt x="87" y="228"/>
                    <a:pt x="87" y="228"/>
                  </a:cubicBezTo>
                  <a:cubicBezTo>
                    <a:pt x="87" y="228"/>
                    <a:pt x="88" y="233"/>
                    <a:pt x="89" y="234"/>
                  </a:cubicBezTo>
                  <a:cubicBezTo>
                    <a:pt x="89" y="235"/>
                    <a:pt x="88" y="239"/>
                    <a:pt x="87" y="242"/>
                  </a:cubicBezTo>
                  <a:cubicBezTo>
                    <a:pt x="86" y="244"/>
                    <a:pt x="84" y="248"/>
                    <a:pt x="84" y="248"/>
                  </a:cubicBezTo>
                  <a:cubicBezTo>
                    <a:pt x="84" y="248"/>
                    <a:pt x="84" y="258"/>
                    <a:pt x="84" y="260"/>
                  </a:cubicBezTo>
                  <a:cubicBezTo>
                    <a:pt x="84" y="262"/>
                    <a:pt x="86" y="271"/>
                    <a:pt x="86" y="274"/>
                  </a:cubicBezTo>
                  <a:cubicBezTo>
                    <a:pt x="86" y="277"/>
                    <a:pt x="86" y="284"/>
                    <a:pt x="86" y="284"/>
                  </a:cubicBezTo>
                  <a:cubicBezTo>
                    <a:pt x="85" y="285"/>
                    <a:pt x="86" y="286"/>
                    <a:pt x="86" y="286"/>
                  </a:cubicBezTo>
                  <a:cubicBezTo>
                    <a:pt x="86" y="287"/>
                    <a:pt x="86" y="288"/>
                    <a:pt x="86" y="289"/>
                  </a:cubicBezTo>
                  <a:cubicBezTo>
                    <a:pt x="86" y="290"/>
                    <a:pt x="88" y="296"/>
                    <a:pt x="88" y="296"/>
                  </a:cubicBezTo>
                  <a:lnTo>
                    <a:pt x="88" y="297"/>
                  </a:lnTo>
                  <a:close/>
                  <a:moveTo>
                    <a:pt x="129" y="203"/>
                  </a:moveTo>
                  <a:cubicBezTo>
                    <a:pt x="129" y="203"/>
                    <a:pt x="129" y="202"/>
                    <a:pt x="129" y="202"/>
                  </a:cubicBezTo>
                  <a:cubicBezTo>
                    <a:pt x="130" y="202"/>
                    <a:pt x="131" y="201"/>
                    <a:pt x="131" y="201"/>
                  </a:cubicBezTo>
                  <a:cubicBezTo>
                    <a:pt x="131" y="200"/>
                    <a:pt x="131" y="200"/>
                    <a:pt x="131" y="200"/>
                  </a:cubicBezTo>
                  <a:cubicBezTo>
                    <a:pt x="132" y="199"/>
                    <a:pt x="132" y="199"/>
                    <a:pt x="132" y="199"/>
                  </a:cubicBezTo>
                  <a:cubicBezTo>
                    <a:pt x="132" y="198"/>
                    <a:pt x="132" y="198"/>
                    <a:pt x="132" y="198"/>
                  </a:cubicBezTo>
                  <a:cubicBezTo>
                    <a:pt x="131" y="197"/>
                    <a:pt x="131" y="197"/>
                    <a:pt x="131" y="197"/>
                  </a:cubicBezTo>
                  <a:cubicBezTo>
                    <a:pt x="131" y="197"/>
                    <a:pt x="133" y="194"/>
                    <a:pt x="133" y="193"/>
                  </a:cubicBezTo>
                  <a:cubicBezTo>
                    <a:pt x="133" y="193"/>
                    <a:pt x="133" y="186"/>
                    <a:pt x="133" y="186"/>
                  </a:cubicBezTo>
                  <a:cubicBezTo>
                    <a:pt x="133" y="185"/>
                    <a:pt x="132" y="184"/>
                    <a:pt x="132" y="184"/>
                  </a:cubicBezTo>
                  <a:cubicBezTo>
                    <a:pt x="131" y="183"/>
                    <a:pt x="132" y="181"/>
                    <a:pt x="132" y="180"/>
                  </a:cubicBezTo>
                  <a:cubicBezTo>
                    <a:pt x="132" y="179"/>
                    <a:pt x="130" y="177"/>
                    <a:pt x="130" y="176"/>
                  </a:cubicBezTo>
                  <a:cubicBezTo>
                    <a:pt x="130" y="174"/>
                    <a:pt x="131" y="173"/>
                    <a:pt x="130" y="172"/>
                  </a:cubicBezTo>
                  <a:cubicBezTo>
                    <a:pt x="130" y="171"/>
                    <a:pt x="129" y="168"/>
                    <a:pt x="129" y="168"/>
                  </a:cubicBezTo>
                  <a:cubicBezTo>
                    <a:pt x="129" y="167"/>
                    <a:pt x="129" y="165"/>
                    <a:pt x="129" y="164"/>
                  </a:cubicBezTo>
                  <a:cubicBezTo>
                    <a:pt x="129" y="164"/>
                    <a:pt x="129" y="163"/>
                    <a:pt x="128" y="162"/>
                  </a:cubicBezTo>
                  <a:cubicBezTo>
                    <a:pt x="128" y="161"/>
                    <a:pt x="128" y="160"/>
                    <a:pt x="128" y="159"/>
                  </a:cubicBezTo>
                  <a:cubicBezTo>
                    <a:pt x="127" y="158"/>
                    <a:pt x="128" y="156"/>
                    <a:pt x="128" y="155"/>
                  </a:cubicBezTo>
                  <a:cubicBezTo>
                    <a:pt x="128" y="154"/>
                    <a:pt x="126" y="152"/>
                    <a:pt x="126" y="151"/>
                  </a:cubicBezTo>
                  <a:cubicBezTo>
                    <a:pt x="126" y="151"/>
                    <a:pt x="126" y="149"/>
                    <a:pt x="126" y="148"/>
                  </a:cubicBezTo>
                  <a:cubicBezTo>
                    <a:pt x="126" y="147"/>
                    <a:pt x="125" y="146"/>
                    <a:pt x="125" y="145"/>
                  </a:cubicBezTo>
                  <a:cubicBezTo>
                    <a:pt x="125" y="145"/>
                    <a:pt x="125" y="143"/>
                    <a:pt x="125" y="142"/>
                  </a:cubicBezTo>
                  <a:cubicBezTo>
                    <a:pt x="125" y="141"/>
                    <a:pt x="123" y="139"/>
                    <a:pt x="123" y="138"/>
                  </a:cubicBezTo>
                  <a:cubicBezTo>
                    <a:pt x="123" y="138"/>
                    <a:pt x="123" y="136"/>
                    <a:pt x="123" y="135"/>
                  </a:cubicBezTo>
                  <a:cubicBezTo>
                    <a:pt x="123" y="135"/>
                    <a:pt x="123" y="133"/>
                    <a:pt x="122" y="132"/>
                  </a:cubicBezTo>
                  <a:cubicBezTo>
                    <a:pt x="122" y="132"/>
                    <a:pt x="122" y="131"/>
                    <a:pt x="122" y="130"/>
                  </a:cubicBezTo>
                  <a:cubicBezTo>
                    <a:pt x="122" y="130"/>
                    <a:pt x="122" y="130"/>
                    <a:pt x="122" y="130"/>
                  </a:cubicBezTo>
                  <a:cubicBezTo>
                    <a:pt x="122" y="130"/>
                    <a:pt x="122" y="131"/>
                    <a:pt x="122" y="132"/>
                  </a:cubicBezTo>
                  <a:cubicBezTo>
                    <a:pt x="122" y="133"/>
                    <a:pt x="122" y="134"/>
                    <a:pt x="122" y="136"/>
                  </a:cubicBezTo>
                  <a:cubicBezTo>
                    <a:pt x="122" y="137"/>
                    <a:pt x="121" y="138"/>
                    <a:pt x="121" y="139"/>
                  </a:cubicBezTo>
                  <a:cubicBezTo>
                    <a:pt x="121" y="140"/>
                    <a:pt x="122" y="144"/>
                    <a:pt x="122" y="145"/>
                  </a:cubicBezTo>
                  <a:cubicBezTo>
                    <a:pt x="123" y="147"/>
                    <a:pt x="124" y="150"/>
                    <a:pt x="125" y="151"/>
                  </a:cubicBezTo>
                  <a:cubicBezTo>
                    <a:pt x="126" y="153"/>
                    <a:pt x="126" y="155"/>
                    <a:pt x="126" y="155"/>
                  </a:cubicBezTo>
                  <a:cubicBezTo>
                    <a:pt x="127" y="156"/>
                    <a:pt x="126" y="157"/>
                    <a:pt x="126" y="157"/>
                  </a:cubicBezTo>
                  <a:cubicBezTo>
                    <a:pt x="126" y="158"/>
                    <a:pt x="125" y="160"/>
                    <a:pt x="125" y="160"/>
                  </a:cubicBezTo>
                  <a:cubicBezTo>
                    <a:pt x="125" y="160"/>
                    <a:pt x="123" y="161"/>
                    <a:pt x="123" y="162"/>
                  </a:cubicBezTo>
                  <a:cubicBezTo>
                    <a:pt x="123" y="162"/>
                    <a:pt x="123" y="162"/>
                    <a:pt x="123" y="162"/>
                  </a:cubicBezTo>
                  <a:cubicBezTo>
                    <a:pt x="123" y="163"/>
                    <a:pt x="123" y="163"/>
                    <a:pt x="123" y="163"/>
                  </a:cubicBezTo>
                  <a:cubicBezTo>
                    <a:pt x="124" y="164"/>
                    <a:pt x="124" y="164"/>
                    <a:pt x="124" y="164"/>
                  </a:cubicBezTo>
                  <a:cubicBezTo>
                    <a:pt x="124" y="164"/>
                    <a:pt x="124" y="169"/>
                    <a:pt x="124" y="170"/>
                  </a:cubicBezTo>
                  <a:cubicBezTo>
                    <a:pt x="124" y="170"/>
                    <a:pt x="123" y="171"/>
                    <a:pt x="123" y="171"/>
                  </a:cubicBezTo>
                  <a:cubicBezTo>
                    <a:pt x="124" y="171"/>
                    <a:pt x="124" y="171"/>
                    <a:pt x="124" y="171"/>
                  </a:cubicBezTo>
                  <a:cubicBezTo>
                    <a:pt x="124" y="172"/>
                    <a:pt x="124" y="172"/>
                    <a:pt x="124" y="172"/>
                  </a:cubicBezTo>
                  <a:cubicBezTo>
                    <a:pt x="124" y="172"/>
                    <a:pt x="125" y="173"/>
                    <a:pt x="125" y="174"/>
                  </a:cubicBezTo>
                  <a:cubicBezTo>
                    <a:pt x="125" y="174"/>
                    <a:pt x="126" y="176"/>
                    <a:pt x="126" y="177"/>
                  </a:cubicBezTo>
                  <a:cubicBezTo>
                    <a:pt x="126" y="178"/>
                    <a:pt x="126" y="179"/>
                    <a:pt x="126" y="179"/>
                  </a:cubicBezTo>
                  <a:cubicBezTo>
                    <a:pt x="126" y="181"/>
                    <a:pt x="126" y="181"/>
                    <a:pt x="126" y="181"/>
                  </a:cubicBezTo>
                  <a:cubicBezTo>
                    <a:pt x="126" y="182"/>
                    <a:pt x="126" y="182"/>
                    <a:pt x="126" y="182"/>
                  </a:cubicBezTo>
                  <a:cubicBezTo>
                    <a:pt x="127" y="184"/>
                    <a:pt x="127" y="184"/>
                    <a:pt x="127" y="184"/>
                  </a:cubicBezTo>
                  <a:cubicBezTo>
                    <a:pt x="127" y="184"/>
                    <a:pt x="127" y="184"/>
                    <a:pt x="127" y="184"/>
                  </a:cubicBezTo>
                  <a:cubicBezTo>
                    <a:pt x="126" y="185"/>
                    <a:pt x="126" y="185"/>
                    <a:pt x="126" y="185"/>
                  </a:cubicBezTo>
                  <a:cubicBezTo>
                    <a:pt x="126" y="185"/>
                    <a:pt x="126" y="187"/>
                    <a:pt x="127" y="187"/>
                  </a:cubicBezTo>
                  <a:cubicBezTo>
                    <a:pt x="127" y="187"/>
                    <a:pt x="128" y="189"/>
                    <a:pt x="128" y="189"/>
                  </a:cubicBezTo>
                  <a:cubicBezTo>
                    <a:pt x="128" y="190"/>
                    <a:pt x="127" y="191"/>
                    <a:pt x="127" y="191"/>
                  </a:cubicBezTo>
                  <a:cubicBezTo>
                    <a:pt x="127" y="192"/>
                    <a:pt x="127" y="194"/>
                    <a:pt x="127" y="194"/>
                  </a:cubicBezTo>
                  <a:cubicBezTo>
                    <a:pt x="128" y="195"/>
                    <a:pt x="128" y="197"/>
                    <a:pt x="129" y="198"/>
                  </a:cubicBezTo>
                  <a:cubicBezTo>
                    <a:pt x="129" y="198"/>
                    <a:pt x="128" y="200"/>
                    <a:pt x="128" y="200"/>
                  </a:cubicBezTo>
                  <a:cubicBezTo>
                    <a:pt x="127" y="200"/>
                    <a:pt x="129" y="203"/>
                    <a:pt x="129" y="203"/>
                  </a:cubicBezTo>
                  <a:close/>
                  <a:moveTo>
                    <a:pt x="122" y="166"/>
                  </a:moveTo>
                  <a:cubicBezTo>
                    <a:pt x="122" y="165"/>
                    <a:pt x="122" y="165"/>
                    <a:pt x="122" y="165"/>
                  </a:cubicBezTo>
                  <a:cubicBezTo>
                    <a:pt x="122" y="163"/>
                    <a:pt x="122" y="163"/>
                    <a:pt x="122" y="163"/>
                  </a:cubicBezTo>
                  <a:cubicBezTo>
                    <a:pt x="121" y="164"/>
                    <a:pt x="121" y="164"/>
                    <a:pt x="121" y="164"/>
                  </a:cubicBezTo>
                  <a:cubicBezTo>
                    <a:pt x="121" y="166"/>
                    <a:pt x="121" y="166"/>
                    <a:pt x="121" y="166"/>
                  </a:cubicBezTo>
                  <a:lnTo>
                    <a:pt x="122" y="166"/>
                  </a:lnTo>
                  <a:close/>
                  <a:moveTo>
                    <a:pt x="123" y="169"/>
                  </a:moveTo>
                  <a:cubicBezTo>
                    <a:pt x="124" y="169"/>
                    <a:pt x="124" y="169"/>
                    <a:pt x="124" y="169"/>
                  </a:cubicBezTo>
                  <a:cubicBezTo>
                    <a:pt x="124" y="169"/>
                    <a:pt x="124" y="168"/>
                    <a:pt x="124" y="167"/>
                  </a:cubicBezTo>
                  <a:cubicBezTo>
                    <a:pt x="124" y="167"/>
                    <a:pt x="124" y="165"/>
                    <a:pt x="124" y="165"/>
                  </a:cubicBezTo>
                  <a:cubicBezTo>
                    <a:pt x="124" y="164"/>
                    <a:pt x="123" y="163"/>
                    <a:pt x="123" y="163"/>
                  </a:cubicBezTo>
                  <a:cubicBezTo>
                    <a:pt x="123" y="163"/>
                    <a:pt x="123" y="164"/>
                    <a:pt x="123" y="164"/>
                  </a:cubicBezTo>
                  <a:cubicBezTo>
                    <a:pt x="123" y="164"/>
                    <a:pt x="122" y="165"/>
                    <a:pt x="122" y="166"/>
                  </a:cubicBezTo>
                  <a:cubicBezTo>
                    <a:pt x="122" y="166"/>
                    <a:pt x="122" y="167"/>
                    <a:pt x="122" y="167"/>
                  </a:cubicBezTo>
                  <a:cubicBezTo>
                    <a:pt x="122" y="168"/>
                    <a:pt x="123" y="169"/>
                    <a:pt x="123" y="169"/>
                  </a:cubicBezTo>
                  <a:cubicBezTo>
                    <a:pt x="123" y="169"/>
                    <a:pt x="123" y="169"/>
                    <a:pt x="123" y="169"/>
                  </a:cubicBezTo>
                  <a:close/>
                </a:path>
              </a:pathLst>
            </a:custGeom>
            <a:grpFill/>
            <a:ln>
              <a:noFill/>
            </a:ln>
          </p:spPr>
          <p:txBody>
            <a:bodyPr vert="horz" wrap="square" lIns="91440" tIns="45720" rIns="91440" bIns="45720" numCol="1" anchor="t" anchorCtr="0" compatLnSpc="1">
              <a:prstTxWarp prst="textNoShape">
                <a:avLst/>
              </a:prstTxWarp>
            </a:bodyPr>
            <a:lstStyle/>
            <a:p>
              <a:endParaRPr lang="es"/>
            </a:p>
          </p:txBody>
        </p:sp>
        <p:sp>
          <p:nvSpPr>
            <p:cNvPr id="596" name="Freeform 108"/>
            <p:cNvSpPr>
              <a:spLocks noChangeAspect="1" noEditPoints="1"/>
            </p:cNvSpPr>
            <p:nvPr/>
          </p:nvSpPr>
          <p:spPr bwMode="auto">
            <a:xfrm>
              <a:off x="12382" y="2963196"/>
              <a:ext cx="635274" cy="1647616"/>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grpFill/>
            <a:ln>
              <a:noFill/>
            </a:ln>
          </p:spPr>
          <p:txBody>
            <a:bodyPr vert="horz" wrap="square" lIns="91440" tIns="45720" rIns="91440" bIns="45720" numCol="1" anchor="t" anchorCtr="0" compatLnSpc="1">
              <a:prstTxWarp prst="textNoShape">
                <a:avLst/>
              </a:prstTxWarp>
            </a:bodyPr>
            <a:lstStyle/>
            <a:p>
              <a:endParaRPr lang="es"/>
            </a:p>
          </p:txBody>
        </p:sp>
      </p:grpSp>
      <p:sp>
        <p:nvSpPr>
          <p:cNvPr id="597" name="TextBox 141"/>
          <p:cNvSpPr txBox="1"/>
          <p:nvPr/>
        </p:nvSpPr>
        <p:spPr>
          <a:xfrm>
            <a:off x="2080536" y="3344560"/>
            <a:ext cx="808276" cy="58721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rtl="0">
              <a:spcBef>
                <a:spcPct val="0"/>
              </a:spcBef>
            </a:pPr>
            <a:r>
              <a:rPr lang="es" sz="1600" b="0" i="0" u="none">
                <a:solidFill>
                  <a:schemeClr val="accent3"/>
                </a:solidFill>
                <a:latin typeface="+mj-lt"/>
                <a:ea typeface="+mj-ea"/>
                <a:cs typeface="+mj-cs"/>
              </a:rPr>
              <a:t>36 %</a:t>
            </a:r>
          </a:p>
        </p:txBody>
      </p:sp>
      <p:sp>
        <p:nvSpPr>
          <p:cNvPr id="598" name="Content Placeholder 2"/>
          <p:cNvSpPr txBox="1">
            <a:spLocks/>
          </p:cNvSpPr>
          <p:nvPr/>
        </p:nvSpPr>
        <p:spPr>
          <a:xfrm>
            <a:off x="2342045" y="3695731"/>
            <a:ext cx="709000" cy="351733"/>
          </a:xfrm>
          <a:prstGeom prst="rect">
            <a:avLst/>
          </a:prstGeom>
        </p:spPr>
        <p:txBody>
          <a:bodyPr vert="horz" lIns="91440" tIns="45720" rIns="91440" bIns="45720" rtlCol="0">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735"/>
              </a:spcBef>
              <a:defRPr/>
            </a:pPr>
            <a:r>
              <a:rPr lang="es" sz="600" b="0" i="0" u="none">
                <a:solidFill>
                  <a:schemeClr val="bg1"/>
                </a:solidFill>
              </a:rPr>
              <a:t>Unos amigos</a:t>
            </a:r>
          </a:p>
        </p:txBody>
      </p:sp>
      <p:sp>
        <p:nvSpPr>
          <p:cNvPr id="599" name="Freeform 30"/>
          <p:cNvSpPr>
            <a:spLocks noChangeAspect="1" noEditPoints="1"/>
          </p:cNvSpPr>
          <p:nvPr/>
        </p:nvSpPr>
        <p:spPr bwMode="auto">
          <a:xfrm>
            <a:off x="3351069" y="2955885"/>
            <a:ext cx="214859" cy="785473"/>
          </a:xfrm>
          <a:custGeom>
            <a:avLst/>
            <a:gdLst/>
            <a:ahLst/>
            <a:cxnLst>
              <a:cxn ang="0">
                <a:pos x="22" y="309"/>
              </a:cxn>
              <a:cxn ang="0">
                <a:pos x="8" y="288"/>
              </a:cxn>
              <a:cxn ang="0">
                <a:pos x="23" y="231"/>
              </a:cxn>
              <a:cxn ang="0">
                <a:pos x="30" y="186"/>
              </a:cxn>
              <a:cxn ang="0">
                <a:pos x="27" y="152"/>
              </a:cxn>
              <a:cxn ang="0">
                <a:pos x="27" y="107"/>
              </a:cxn>
              <a:cxn ang="0">
                <a:pos x="17" y="30"/>
              </a:cxn>
              <a:cxn ang="0">
                <a:pos x="35" y="49"/>
              </a:cxn>
              <a:cxn ang="0">
                <a:pos x="47" y="103"/>
              </a:cxn>
              <a:cxn ang="0">
                <a:pos x="60" y="151"/>
              </a:cxn>
              <a:cxn ang="0">
                <a:pos x="69" y="167"/>
              </a:cxn>
              <a:cxn ang="0">
                <a:pos x="73" y="153"/>
              </a:cxn>
              <a:cxn ang="0">
                <a:pos x="106" y="125"/>
              </a:cxn>
              <a:cxn ang="0">
                <a:pos x="116" y="164"/>
              </a:cxn>
              <a:cxn ang="0">
                <a:pos x="113" y="177"/>
              </a:cxn>
              <a:cxn ang="0">
                <a:pos x="100" y="200"/>
              </a:cxn>
              <a:cxn ang="0">
                <a:pos x="122" y="233"/>
              </a:cxn>
              <a:cxn ang="0">
                <a:pos x="124" y="267"/>
              </a:cxn>
              <a:cxn ang="0">
                <a:pos x="138" y="310"/>
              </a:cxn>
              <a:cxn ang="0">
                <a:pos x="162" y="367"/>
              </a:cxn>
              <a:cxn ang="0">
                <a:pos x="152" y="372"/>
              </a:cxn>
              <a:cxn ang="0">
                <a:pos x="144" y="365"/>
              </a:cxn>
              <a:cxn ang="0">
                <a:pos x="120" y="319"/>
              </a:cxn>
              <a:cxn ang="0">
                <a:pos x="101" y="274"/>
              </a:cxn>
              <a:cxn ang="0">
                <a:pos x="101" y="320"/>
              </a:cxn>
              <a:cxn ang="0">
                <a:pos x="107" y="332"/>
              </a:cxn>
              <a:cxn ang="0">
                <a:pos x="120" y="356"/>
              </a:cxn>
              <a:cxn ang="0">
                <a:pos x="143" y="405"/>
              </a:cxn>
              <a:cxn ang="0">
                <a:pos x="162" y="482"/>
              </a:cxn>
              <a:cxn ang="0">
                <a:pos x="164" y="510"/>
              </a:cxn>
              <a:cxn ang="0">
                <a:pos x="163" y="555"/>
              </a:cxn>
              <a:cxn ang="0">
                <a:pos x="162" y="587"/>
              </a:cxn>
              <a:cxn ang="0">
                <a:pos x="124" y="551"/>
              </a:cxn>
              <a:cxn ang="0">
                <a:pos x="126" y="529"/>
              </a:cxn>
              <a:cxn ang="0">
                <a:pos x="127" y="502"/>
              </a:cxn>
              <a:cxn ang="0">
                <a:pos x="120" y="449"/>
              </a:cxn>
              <a:cxn ang="0">
                <a:pos x="103" y="427"/>
              </a:cxn>
              <a:cxn ang="0">
                <a:pos x="75" y="394"/>
              </a:cxn>
              <a:cxn ang="0">
                <a:pos x="52" y="457"/>
              </a:cxn>
              <a:cxn ang="0">
                <a:pos x="45" y="504"/>
              </a:cxn>
              <a:cxn ang="0">
                <a:pos x="40" y="539"/>
              </a:cxn>
              <a:cxn ang="0">
                <a:pos x="33" y="583"/>
              </a:cxn>
              <a:cxn ang="0">
                <a:pos x="11" y="610"/>
              </a:cxn>
              <a:cxn ang="0">
                <a:pos x="5" y="561"/>
              </a:cxn>
              <a:cxn ang="0">
                <a:pos x="4" y="520"/>
              </a:cxn>
              <a:cxn ang="0">
                <a:pos x="8" y="466"/>
              </a:cxn>
              <a:cxn ang="0">
                <a:pos x="10" y="380"/>
              </a:cxn>
              <a:cxn ang="0">
                <a:pos x="11" y="360"/>
              </a:cxn>
              <a:cxn ang="0">
                <a:pos x="14" y="340"/>
              </a:cxn>
              <a:cxn ang="0">
                <a:pos x="17" y="30"/>
              </a:cxn>
              <a:cxn ang="0">
                <a:pos x="15" y="7"/>
              </a:cxn>
              <a:cxn ang="0">
                <a:pos x="26" y="2"/>
              </a:cxn>
              <a:cxn ang="0">
                <a:pos x="39" y="9"/>
              </a:cxn>
              <a:cxn ang="0">
                <a:pos x="34" y="24"/>
              </a:cxn>
              <a:cxn ang="0">
                <a:pos x="32" y="30"/>
              </a:cxn>
            </a:cxnLst>
            <a:rect l="0" t="0" r="r" b="b"/>
            <a:pathLst>
              <a:path w="176" h="617">
                <a:moveTo>
                  <a:pt x="19" y="321"/>
                </a:moveTo>
                <a:cubicBezTo>
                  <a:pt x="20" y="317"/>
                  <a:pt x="20" y="313"/>
                  <a:pt x="22" y="309"/>
                </a:cubicBezTo>
                <a:cubicBezTo>
                  <a:pt x="19" y="305"/>
                  <a:pt x="18" y="300"/>
                  <a:pt x="15" y="297"/>
                </a:cubicBezTo>
                <a:cubicBezTo>
                  <a:pt x="11" y="292"/>
                  <a:pt x="8" y="297"/>
                  <a:pt x="8" y="288"/>
                </a:cubicBezTo>
                <a:cubicBezTo>
                  <a:pt x="12" y="275"/>
                  <a:pt x="10" y="260"/>
                  <a:pt x="19" y="249"/>
                </a:cubicBezTo>
                <a:cubicBezTo>
                  <a:pt x="19" y="242"/>
                  <a:pt x="20" y="237"/>
                  <a:pt x="23" y="231"/>
                </a:cubicBezTo>
                <a:cubicBezTo>
                  <a:pt x="23" y="220"/>
                  <a:pt x="24" y="211"/>
                  <a:pt x="27" y="201"/>
                </a:cubicBezTo>
                <a:cubicBezTo>
                  <a:pt x="28" y="195"/>
                  <a:pt x="30" y="191"/>
                  <a:pt x="30" y="186"/>
                </a:cubicBezTo>
                <a:cubicBezTo>
                  <a:pt x="30" y="180"/>
                  <a:pt x="28" y="174"/>
                  <a:pt x="29" y="167"/>
                </a:cubicBezTo>
                <a:cubicBezTo>
                  <a:pt x="28" y="159"/>
                  <a:pt x="26" y="158"/>
                  <a:pt x="27" y="152"/>
                </a:cubicBezTo>
                <a:cubicBezTo>
                  <a:pt x="26" y="136"/>
                  <a:pt x="26" y="126"/>
                  <a:pt x="27" y="113"/>
                </a:cubicBezTo>
                <a:cubicBezTo>
                  <a:pt x="27" y="111"/>
                  <a:pt x="27" y="109"/>
                  <a:pt x="27" y="107"/>
                </a:cubicBezTo>
                <a:cubicBezTo>
                  <a:pt x="19" y="85"/>
                  <a:pt x="20" y="70"/>
                  <a:pt x="18" y="53"/>
                </a:cubicBezTo>
                <a:cubicBezTo>
                  <a:pt x="17" y="45"/>
                  <a:pt x="17" y="38"/>
                  <a:pt x="17" y="30"/>
                </a:cubicBezTo>
                <a:cubicBezTo>
                  <a:pt x="32" y="30"/>
                  <a:pt x="32" y="30"/>
                  <a:pt x="32" y="30"/>
                </a:cubicBezTo>
                <a:cubicBezTo>
                  <a:pt x="32" y="37"/>
                  <a:pt x="34" y="43"/>
                  <a:pt x="35" y="49"/>
                </a:cubicBezTo>
                <a:cubicBezTo>
                  <a:pt x="38" y="59"/>
                  <a:pt x="46" y="81"/>
                  <a:pt x="47" y="96"/>
                </a:cubicBezTo>
                <a:cubicBezTo>
                  <a:pt x="47" y="99"/>
                  <a:pt x="46" y="101"/>
                  <a:pt x="47" y="103"/>
                </a:cubicBezTo>
                <a:cubicBezTo>
                  <a:pt x="59" y="121"/>
                  <a:pt x="53" y="139"/>
                  <a:pt x="56" y="144"/>
                </a:cubicBezTo>
                <a:cubicBezTo>
                  <a:pt x="57" y="146"/>
                  <a:pt x="59" y="148"/>
                  <a:pt x="60" y="151"/>
                </a:cubicBezTo>
                <a:cubicBezTo>
                  <a:pt x="62" y="154"/>
                  <a:pt x="62" y="154"/>
                  <a:pt x="62" y="157"/>
                </a:cubicBezTo>
                <a:cubicBezTo>
                  <a:pt x="67" y="158"/>
                  <a:pt x="68" y="165"/>
                  <a:pt x="69" y="167"/>
                </a:cubicBezTo>
                <a:cubicBezTo>
                  <a:pt x="70" y="168"/>
                  <a:pt x="70" y="166"/>
                  <a:pt x="69" y="162"/>
                </a:cubicBezTo>
                <a:cubicBezTo>
                  <a:pt x="69" y="158"/>
                  <a:pt x="69" y="153"/>
                  <a:pt x="73" y="153"/>
                </a:cubicBezTo>
                <a:cubicBezTo>
                  <a:pt x="73" y="149"/>
                  <a:pt x="72" y="147"/>
                  <a:pt x="73" y="144"/>
                </a:cubicBezTo>
                <a:cubicBezTo>
                  <a:pt x="78" y="131"/>
                  <a:pt x="91" y="118"/>
                  <a:pt x="106" y="125"/>
                </a:cubicBezTo>
                <a:cubicBezTo>
                  <a:pt x="115" y="127"/>
                  <a:pt x="116" y="130"/>
                  <a:pt x="119" y="138"/>
                </a:cubicBezTo>
                <a:cubicBezTo>
                  <a:pt x="122" y="148"/>
                  <a:pt x="120" y="156"/>
                  <a:pt x="116" y="164"/>
                </a:cubicBezTo>
                <a:cubicBezTo>
                  <a:pt x="120" y="164"/>
                  <a:pt x="119" y="169"/>
                  <a:pt x="116" y="172"/>
                </a:cubicBezTo>
                <a:cubicBezTo>
                  <a:pt x="113" y="174"/>
                  <a:pt x="116" y="178"/>
                  <a:pt x="113" y="177"/>
                </a:cubicBezTo>
                <a:cubicBezTo>
                  <a:pt x="110" y="181"/>
                  <a:pt x="109" y="184"/>
                  <a:pt x="104" y="186"/>
                </a:cubicBezTo>
                <a:cubicBezTo>
                  <a:pt x="104" y="196"/>
                  <a:pt x="98" y="194"/>
                  <a:pt x="100" y="200"/>
                </a:cubicBezTo>
                <a:cubicBezTo>
                  <a:pt x="103" y="204"/>
                  <a:pt x="108" y="209"/>
                  <a:pt x="112" y="213"/>
                </a:cubicBezTo>
                <a:cubicBezTo>
                  <a:pt x="118" y="219"/>
                  <a:pt x="123" y="224"/>
                  <a:pt x="122" y="233"/>
                </a:cubicBezTo>
                <a:cubicBezTo>
                  <a:pt x="123" y="240"/>
                  <a:pt x="123" y="245"/>
                  <a:pt x="122" y="252"/>
                </a:cubicBezTo>
                <a:cubicBezTo>
                  <a:pt x="124" y="257"/>
                  <a:pt x="123" y="262"/>
                  <a:pt x="124" y="267"/>
                </a:cubicBezTo>
                <a:cubicBezTo>
                  <a:pt x="126" y="271"/>
                  <a:pt x="126" y="275"/>
                  <a:pt x="128" y="279"/>
                </a:cubicBezTo>
                <a:cubicBezTo>
                  <a:pt x="132" y="291"/>
                  <a:pt x="136" y="296"/>
                  <a:pt x="138" y="310"/>
                </a:cubicBezTo>
                <a:cubicBezTo>
                  <a:pt x="140" y="324"/>
                  <a:pt x="144" y="335"/>
                  <a:pt x="150" y="347"/>
                </a:cubicBezTo>
                <a:cubicBezTo>
                  <a:pt x="156" y="359"/>
                  <a:pt x="167" y="359"/>
                  <a:pt x="162" y="367"/>
                </a:cubicBezTo>
                <a:cubicBezTo>
                  <a:pt x="162" y="370"/>
                  <a:pt x="161" y="375"/>
                  <a:pt x="158" y="375"/>
                </a:cubicBezTo>
                <a:cubicBezTo>
                  <a:pt x="157" y="380"/>
                  <a:pt x="152" y="377"/>
                  <a:pt x="152" y="372"/>
                </a:cubicBezTo>
                <a:cubicBezTo>
                  <a:pt x="151" y="374"/>
                  <a:pt x="150" y="375"/>
                  <a:pt x="148" y="372"/>
                </a:cubicBezTo>
                <a:cubicBezTo>
                  <a:pt x="145" y="371"/>
                  <a:pt x="142" y="370"/>
                  <a:pt x="144" y="365"/>
                </a:cubicBezTo>
                <a:cubicBezTo>
                  <a:pt x="134" y="355"/>
                  <a:pt x="141" y="354"/>
                  <a:pt x="135" y="344"/>
                </a:cubicBezTo>
                <a:cubicBezTo>
                  <a:pt x="131" y="338"/>
                  <a:pt x="125" y="327"/>
                  <a:pt x="120" y="319"/>
                </a:cubicBezTo>
                <a:cubicBezTo>
                  <a:pt x="113" y="310"/>
                  <a:pt x="107" y="300"/>
                  <a:pt x="107" y="291"/>
                </a:cubicBezTo>
                <a:cubicBezTo>
                  <a:pt x="107" y="287"/>
                  <a:pt x="102" y="279"/>
                  <a:pt x="101" y="274"/>
                </a:cubicBezTo>
                <a:cubicBezTo>
                  <a:pt x="102" y="281"/>
                  <a:pt x="102" y="289"/>
                  <a:pt x="102" y="296"/>
                </a:cubicBezTo>
                <a:cubicBezTo>
                  <a:pt x="101" y="307"/>
                  <a:pt x="111" y="310"/>
                  <a:pt x="101" y="320"/>
                </a:cubicBezTo>
                <a:cubicBezTo>
                  <a:pt x="103" y="322"/>
                  <a:pt x="103" y="323"/>
                  <a:pt x="103" y="326"/>
                </a:cubicBezTo>
                <a:cubicBezTo>
                  <a:pt x="106" y="329"/>
                  <a:pt x="107" y="329"/>
                  <a:pt x="107" y="332"/>
                </a:cubicBezTo>
                <a:cubicBezTo>
                  <a:pt x="112" y="337"/>
                  <a:pt x="116" y="341"/>
                  <a:pt x="120" y="347"/>
                </a:cubicBezTo>
                <a:cubicBezTo>
                  <a:pt x="122" y="350"/>
                  <a:pt x="123" y="354"/>
                  <a:pt x="120" y="356"/>
                </a:cubicBezTo>
                <a:cubicBezTo>
                  <a:pt x="121" y="362"/>
                  <a:pt x="125" y="364"/>
                  <a:pt x="128" y="369"/>
                </a:cubicBezTo>
                <a:cubicBezTo>
                  <a:pt x="134" y="380"/>
                  <a:pt x="138" y="393"/>
                  <a:pt x="143" y="405"/>
                </a:cubicBezTo>
                <a:cubicBezTo>
                  <a:pt x="148" y="420"/>
                  <a:pt x="157" y="442"/>
                  <a:pt x="159" y="450"/>
                </a:cubicBezTo>
                <a:cubicBezTo>
                  <a:pt x="163" y="459"/>
                  <a:pt x="159" y="467"/>
                  <a:pt x="162" y="482"/>
                </a:cubicBezTo>
                <a:cubicBezTo>
                  <a:pt x="163" y="489"/>
                  <a:pt x="163" y="489"/>
                  <a:pt x="163" y="489"/>
                </a:cubicBezTo>
                <a:cubicBezTo>
                  <a:pt x="165" y="496"/>
                  <a:pt x="166" y="502"/>
                  <a:pt x="164" y="510"/>
                </a:cubicBezTo>
                <a:cubicBezTo>
                  <a:pt x="166" y="517"/>
                  <a:pt x="167" y="528"/>
                  <a:pt x="165" y="535"/>
                </a:cubicBezTo>
                <a:cubicBezTo>
                  <a:pt x="170" y="550"/>
                  <a:pt x="160" y="543"/>
                  <a:pt x="163" y="555"/>
                </a:cubicBezTo>
                <a:cubicBezTo>
                  <a:pt x="163" y="564"/>
                  <a:pt x="166" y="569"/>
                  <a:pt x="169" y="577"/>
                </a:cubicBezTo>
                <a:cubicBezTo>
                  <a:pt x="176" y="587"/>
                  <a:pt x="171" y="589"/>
                  <a:pt x="162" y="587"/>
                </a:cubicBezTo>
                <a:cubicBezTo>
                  <a:pt x="150" y="581"/>
                  <a:pt x="142" y="573"/>
                  <a:pt x="137" y="561"/>
                </a:cubicBezTo>
                <a:cubicBezTo>
                  <a:pt x="133" y="557"/>
                  <a:pt x="130" y="560"/>
                  <a:pt x="124" y="551"/>
                </a:cubicBezTo>
                <a:cubicBezTo>
                  <a:pt x="121" y="545"/>
                  <a:pt x="122" y="545"/>
                  <a:pt x="125" y="539"/>
                </a:cubicBezTo>
                <a:cubicBezTo>
                  <a:pt x="125" y="535"/>
                  <a:pt x="124" y="533"/>
                  <a:pt x="126" y="529"/>
                </a:cubicBezTo>
                <a:cubicBezTo>
                  <a:pt x="125" y="521"/>
                  <a:pt x="125" y="516"/>
                  <a:pt x="127" y="508"/>
                </a:cubicBezTo>
                <a:cubicBezTo>
                  <a:pt x="127" y="506"/>
                  <a:pt x="128" y="504"/>
                  <a:pt x="127" y="502"/>
                </a:cubicBezTo>
                <a:cubicBezTo>
                  <a:pt x="122" y="488"/>
                  <a:pt x="121" y="481"/>
                  <a:pt x="120" y="471"/>
                </a:cubicBezTo>
                <a:cubicBezTo>
                  <a:pt x="120" y="464"/>
                  <a:pt x="122" y="456"/>
                  <a:pt x="120" y="449"/>
                </a:cubicBezTo>
                <a:cubicBezTo>
                  <a:pt x="120" y="447"/>
                  <a:pt x="118" y="449"/>
                  <a:pt x="116" y="443"/>
                </a:cubicBezTo>
                <a:cubicBezTo>
                  <a:pt x="112" y="433"/>
                  <a:pt x="110" y="432"/>
                  <a:pt x="103" y="427"/>
                </a:cubicBezTo>
                <a:cubicBezTo>
                  <a:pt x="99" y="423"/>
                  <a:pt x="97" y="421"/>
                  <a:pt x="94" y="415"/>
                </a:cubicBezTo>
                <a:cubicBezTo>
                  <a:pt x="88" y="411"/>
                  <a:pt x="78" y="400"/>
                  <a:pt x="75" y="394"/>
                </a:cubicBezTo>
                <a:cubicBezTo>
                  <a:pt x="75" y="393"/>
                  <a:pt x="66" y="417"/>
                  <a:pt x="57" y="436"/>
                </a:cubicBezTo>
                <a:cubicBezTo>
                  <a:pt x="53" y="444"/>
                  <a:pt x="55" y="449"/>
                  <a:pt x="52" y="457"/>
                </a:cubicBezTo>
                <a:cubicBezTo>
                  <a:pt x="49" y="467"/>
                  <a:pt x="47" y="476"/>
                  <a:pt x="46" y="486"/>
                </a:cubicBezTo>
                <a:cubicBezTo>
                  <a:pt x="45" y="492"/>
                  <a:pt x="47" y="494"/>
                  <a:pt x="45" y="504"/>
                </a:cubicBezTo>
                <a:cubicBezTo>
                  <a:pt x="43" y="512"/>
                  <a:pt x="43" y="512"/>
                  <a:pt x="43" y="512"/>
                </a:cubicBezTo>
                <a:cubicBezTo>
                  <a:pt x="41" y="521"/>
                  <a:pt x="46" y="525"/>
                  <a:pt x="40" y="539"/>
                </a:cubicBezTo>
                <a:cubicBezTo>
                  <a:pt x="41" y="548"/>
                  <a:pt x="41" y="557"/>
                  <a:pt x="40" y="567"/>
                </a:cubicBezTo>
                <a:cubicBezTo>
                  <a:pt x="39" y="574"/>
                  <a:pt x="32" y="573"/>
                  <a:pt x="33" y="583"/>
                </a:cubicBezTo>
                <a:cubicBezTo>
                  <a:pt x="33" y="588"/>
                  <a:pt x="33" y="592"/>
                  <a:pt x="33" y="597"/>
                </a:cubicBezTo>
                <a:cubicBezTo>
                  <a:pt x="34" y="611"/>
                  <a:pt x="22" y="617"/>
                  <a:pt x="11" y="610"/>
                </a:cubicBezTo>
                <a:cubicBezTo>
                  <a:pt x="4" y="597"/>
                  <a:pt x="10" y="591"/>
                  <a:pt x="9" y="581"/>
                </a:cubicBezTo>
                <a:cubicBezTo>
                  <a:pt x="10" y="573"/>
                  <a:pt x="0" y="572"/>
                  <a:pt x="5" y="561"/>
                </a:cubicBezTo>
                <a:cubicBezTo>
                  <a:pt x="3" y="551"/>
                  <a:pt x="1" y="543"/>
                  <a:pt x="4" y="533"/>
                </a:cubicBezTo>
                <a:cubicBezTo>
                  <a:pt x="3" y="528"/>
                  <a:pt x="3" y="525"/>
                  <a:pt x="4" y="520"/>
                </a:cubicBezTo>
                <a:cubicBezTo>
                  <a:pt x="4" y="507"/>
                  <a:pt x="4" y="493"/>
                  <a:pt x="6" y="480"/>
                </a:cubicBezTo>
                <a:cubicBezTo>
                  <a:pt x="6" y="474"/>
                  <a:pt x="6" y="471"/>
                  <a:pt x="8" y="466"/>
                </a:cubicBezTo>
                <a:cubicBezTo>
                  <a:pt x="7" y="451"/>
                  <a:pt x="9" y="439"/>
                  <a:pt x="11" y="425"/>
                </a:cubicBezTo>
                <a:cubicBezTo>
                  <a:pt x="10" y="410"/>
                  <a:pt x="8" y="395"/>
                  <a:pt x="10" y="380"/>
                </a:cubicBezTo>
                <a:cubicBezTo>
                  <a:pt x="10" y="376"/>
                  <a:pt x="9" y="374"/>
                  <a:pt x="10" y="370"/>
                </a:cubicBezTo>
                <a:cubicBezTo>
                  <a:pt x="9" y="366"/>
                  <a:pt x="9" y="364"/>
                  <a:pt x="11" y="360"/>
                </a:cubicBezTo>
                <a:cubicBezTo>
                  <a:pt x="12" y="356"/>
                  <a:pt x="13" y="354"/>
                  <a:pt x="15" y="350"/>
                </a:cubicBezTo>
                <a:cubicBezTo>
                  <a:pt x="12" y="345"/>
                  <a:pt x="12" y="345"/>
                  <a:pt x="14" y="340"/>
                </a:cubicBezTo>
                <a:cubicBezTo>
                  <a:pt x="15" y="333"/>
                  <a:pt x="17" y="327"/>
                  <a:pt x="19" y="321"/>
                </a:cubicBezTo>
                <a:close/>
                <a:moveTo>
                  <a:pt x="17" y="30"/>
                </a:moveTo>
                <a:cubicBezTo>
                  <a:pt x="17" y="29"/>
                  <a:pt x="16" y="27"/>
                  <a:pt x="16" y="26"/>
                </a:cubicBezTo>
                <a:cubicBezTo>
                  <a:pt x="14" y="19"/>
                  <a:pt x="12" y="11"/>
                  <a:pt x="15" y="7"/>
                </a:cubicBezTo>
                <a:cubicBezTo>
                  <a:pt x="17" y="4"/>
                  <a:pt x="18" y="3"/>
                  <a:pt x="21" y="4"/>
                </a:cubicBezTo>
                <a:cubicBezTo>
                  <a:pt x="23" y="1"/>
                  <a:pt x="24" y="1"/>
                  <a:pt x="26" y="2"/>
                </a:cubicBezTo>
                <a:cubicBezTo>
                  <a:pt x="29" y="1"/>
                  <a:pt x="32" y="0"/>
                  <a:pt x="33" y="3"/>
                </a:cubicBezTo>
                <a:cubicBezTo>
                  <a:pt x="37" y="2"/>
                  <a:pt x="39" y="5"/>
                  <a:pt x="39" y="9"/>
                </a:cubicBezTo>
                <a:cubicBezTo>
                  <a:pt x="39" y="14"/>
                  <a:pt x="42" y="13"/>
                  <a:pt x="40" y="18"/>
                </a:cubicBezTo>
                <a:cubicBezTo>
                  <a:pt x="38" y="20"/>
                  <a:pt x="36" y="22"/>
                  <a:pt x="34" y="24"/>
                </a:cubicBezTo>
                <a:cubicBezTo>
                  <a:pt x="34" y="25"/>
                  <a:pt x="33" y="25"/>
                  <a:pt x="32" y="26"/>
                </a:cubicBezTo>
                <a:cubicBezTo>
                  <a:pt x="32" y="28"/>
                  <a:pt x="32" y="28"/>
                  <a:pt x="32" y="30"/>
                </a:cubicBezTo>
                <a:lnTo>
                  <a:pt x="17" y="30"/>
                </a:lnTo>
                <a:close/>
              </a:path>
            </a:pathLst>
          </a:custGeom>
          <a:solidFill>
            <a:srgbClr val="0E2231"/>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
          </a:p>
        </p:txBody>
      </p:sp>
      <p:sp>
        <p:nvSpPr>
          <p:cNvPr id="600" name="TextBox 599"/>
          <p:cNvSpPr txBox="1"/>
          <p:nvPr/>
        </p:nvSpPr>
        <p:spPr>
          <a:xfrm>
            <a:off x="3263786" y="2767641"/>
            <a:ext cx="421301" cy="230832"/>
          </a:xfrm>
          <a:prstGeom prst="rect">
            <a:avLst/>
          </a:prstGeom>
          <a:noFill/>
        </p:spPr>
        <p:txBody>
          <a:bodyPr wrap="square" rtlCol="0">
            <a:spAutoFit/>
          </a:bodyPr>
          <a:lstStyle/>
          <a:p>
            <a:pPr algn="ctr" rtl="0"/>
            <a:r>
              <a:rPr lang="es" sz="900" b="0" i="0" u="none">
                <a:solidFill>
                  <a:schemeClr val="bg1"/>
                </a:solidFill>
                <a:latin typeface="+mj-lt"/>
              </a:rPr>
              <a:t>68 %</a:t>
            </a:r>
            <a:endParaRPr lang="es" sz="900" dirty="0">
              <a:solidFill>
                <a:schemeClr val="bg1"/>
              </a:solidFill>
              <a:latin typeface="+mj-lt"/>
            </a:endParaRPr>
          </a:p>
        </p:txBody>
      </p:sp>
      <p:sp>
        <p:nvSpPr>
          <p:cNvPr id="601" name="Freeform 27"/>
          <p:cNvSpPr>
            <a:spLocks noChangeAspect="1"/>
          </p:cNvSpPr>
          <p:nvPr/>
        </p:nvSpPr>
        <p:spPr bwMode="auto">
          <a:xfrm>
            <a:off x="3691723" y="2741168"/>
            <a:ext cx="338486" cy="999117"/>
          </a:xfrm>
          <a:custGeom>
            <a:avLst/>
            <a:gdLst/>
            <a:ahLst/>
            <a:cxnLst>
              <a:cxn ang="0">
                <a:pos x="56" y="187"/>
              </a:cxn>
              <a:cxn ang="0">
                <a:pos x="45" y="189"/>
              </a:cxn>
              <a:cxn ang="0">
                <a:pos x="19" y="222"/>
              </a:cxn>
              <a:cxn ang="0">
                <a:pos x="11" y="246"/>
              </a:cxn>
              <a:cxn ang="0">
                <a:pos x="1" y="241"/>
              </a:cxn>
              <a:cxn ang="0">
                <a:pos x="7" y="219"/>
              </a:cxn>
              <a:cxn ang="0">
                <a:pos x="14" y="208"/>
              </a:cxn>
              <a:cxn ang="0">
                <a:pos x="19" y="194"/>
              </a:cxn>
              <a:cxn ang="0">
                <a:pos x="26" y="181"/>
              </a:cxn>
              <a:cxn ang="0">
                <a:pos x="43" y="140"/>
              </a:cxn>
              <a:cxn ang="0">
                <a:pos x="66" y="119"/>
              </a:cxn>
              <a:cxn ang="0">
                <a:pos x="62" y="92"/>
              </a:cxn>
              <a:cxn ang="0">
                <a:pos x="88" y="66"/>
              </a:cxn>
              <a:cxn ang="0">
                <a:pos x="103" y="67"/>
              </a:cxn>
              <a:cxn ang="0">
                <a:pos x="98" y="80"/>
              </a:cxn>
              <a:cxn ang="0">
                <a:pos x="96" y="86"/>
              </a:cxn>
              <a:cxn ang="0">
                <a:pos x="94" y="105"/>
              </a:cxn>
              <a:cxn ang="0">
                <a:pos x="101" y="108"/>
              </a:cxn>
              <a:cxn ang="0">
                <a:pos x="108" y="90"/>
              </a:cxn>
              <a:cxn ang="0">
                <a:pos x="126" y="41"/>
              </a:cxn>
              <a:cxn ang="0">
                <a:pos x="131" y="19"/>
              </a:cxn>
              <a:cxn ang="0">
                <a:pos x="138" y="5"/>
              </a:cxn>
              <a:cxn ang="0">
                <a:pos x="144" y="23"/>
              </a:cxn>
              <a:cxn ang="0">
                <a:pos x="136" y="65"/>
              </a:cxn>
              <a:cxn ang="0">
                <a:pos x="127" y="108"/>
              </a:cxn>
              <a:cxn ang="0">
                <a:pos x="123" y="180"/>
              </a:cxn>
              <a:cxn ang="0">
                <a:pos x="125" y="212"/>
              </a:cxn>
              <a:cxn ang="0">
                <a:pos x="119" y="230"/>
              </a:cxn>
              <a:cxn ang="0">
                <a:pos x="123" y="270"/>
              </a:cxn>
              <a:cxn ang="0">
                <a:pos x="124" y="317"/>
              </a:cxn>
              <a:cxn ang="0">
                <a:pos x="131" y="364"/>
              </a:cxn>
              <a:cxn ang="0">
                <a:pos x="137" y="400"/>
              </a:cxn>
              <a:cxn ang="0">
                <a:pos x="110" y="401"/>
              </a:cxn>
              <a:cxn ang="0">
                <a:pos x="104" y="380"/>
              </a:cxn>
              <a:cxn ang="0">
                <a:pos x="99" y="344"/>
              </a:cxn>
              <a:cxn ang="0">
                <a:pos x="90" y="291"/>
              </a:cxn>
              <a:cxn ang="0">
                <a:pos x="86" y="270"/>
              </a:cxn>
              <a:cxn ang="0">
                <a:pos x="79" y="304"/>
              </a:cxn>
              <a:cxn ang="0">
                <a:pos x="76" y="323"/>
              </a:cxn>
              <a:cxn ang="0">
                <a:pos x="69" y="352"/>
              </a:cxn>
              <a:cxn ang="0">
                <a:pos x="67" y="389"/>
              </a:cxn>
              <a:cxn ang="0">
                <a:pos x="58" y="403"/>
              </a:cxn>
              <a:cxn ang="0">
                <a:pos x="36" y="398"/>
              </a:cxn>
              <a:cxn ang="0">
                <a:pos x="40" y="385"/>
              </a:cxn>
              <a:cxn ang="0">
                <a:pos x="44" y="350"/>
              </a:cxn>
              <a:cxn ang="0">
                <a:pos x="49" y="310"/>
              </a:cxn>
              <a:cxn ang="0">
                <a:pos x="49" y="240"/>
              </a:cxn>
              <a:cxn ang="0">
                <a:pos x="52" y="209"/>
              </a:cxn>
            </a:cxnLst>
            <a:rect l="0" t="0" r="r" b="b"/>
            <a:pathLst>
              <a:path w="146" h="412">
                <a:moveTo>
                  <a:pt x="52" y="209"/>
                </a:moveTo>
                <a:cubicBezTo>
                  <a:pt x="52" y="205"/>
                  <a:pt x="52" y="203"/>
                  <a:pt x="55" y="200"/>
                </a:cubicBezTo>
                <a:cubicBezTo>
                  <a:pt x="56" y="198"/>
                  <a:pt x="57" y="198"/>
                  <a:pt x="56" y="196"/>
                </a:cubicBezTo>
                <a:cubicBezTo>
                  <a:pt x="55" y="193"/>
                  <a:pt x="55" y="190"/>
                  <a:pt x="56" y="187"/>
                </a:cubicBezTo>
                <a:cubicBezTo>
                  <a:pt x="54" y="183"/>
                  <a:pt x="53" y="181"/>
                  <a:pt x="54" y="176"/>
                </a:cubicBezTo>
                <a:cubicBezTo>
                  <a:pt x="54" y="172"/>
                  <a:pt x="55" y="170"/>
                  <a:pt x="53" y="175"/>
                </a:cubicBezTo>
                <a:cubicBezTo>
                  <a:pt x="51" y="180"/>
                  <a:pt x="48" y="185"/>
                  <a:pt x="46" y="188"/>
                </a:cubicBezTo>
                <a:cubicBezTo>
                  <a:pt x="45" y="189"/>
                  <a:pt x="45" y="189"/>
                  <a:pt x="45" y="189"/>
                </a:cubicBezTo>
                <a:cubicBezTo>
                  <a:pt x="45" y="192"/>
                  <a:pt x="44" y="193"/>
                  <a:pt x="42" y="195"/>
                </a:cubicBezTo>
                <a:cubicBezTo>
                  <a:pt x="40" y="201"/>
                  <a:pt x="36" y="206"/>
                  <a:pt x="31" y="210"/>
                </a:cubicBezTo>
                <a:cubicBezTo>
                  <a:pt x="26" y="216"/>
                  <a:pt x="28" y="219"/>
                  <a:pt x="21" y="222"/>
                </a:cubicBezTo>
                <a:cubicBezTo>
                  <a:pt x="19" y="222"/>
                  <a:pt x="19" y="222"/>
                  <a:pt x="19" y="222"/>
                </a:cubicBezTo>
                <a:cubicBezTo>
                  <a:pt x="19" y="224"/>
                  <a:pt x="18" y="225"/>
                  <a:pt x="17" y="226"/>
                </a:cubicBezTo>
                <a:cubicBezTo>
                  <a:pt x="17" y="228"/>
                  <a:pt x="17" y="229"/>
                  <a:pt x="15" y="230"/>
                </a:cubicBezTo>
                <a:cubicBezTo>
                  <a:pt x="16" y="238"/>
                  <a:pt x="13" y="235"/>
                  <a:pt x="12" y="239"/>
                </a:cubicBezTo>
                <a:cubicBezTo>
                  <a:pt x="12" y="242"/>
                  <a:pt x="12" y="244"/>
                  <a:pt x="11" y="246"/>
                </a:cubicBezTo>
                <a:cubicBezTo>
                  <a:pt x="14" y="246"/>
                  <a:pt x="16" y="246"/>
                  <a:pt x="14" y="249"/>
                </a:cubicBezTo>
                <a:cubicBezTo>
                  <a:pt x="11" y="250"/>
                  <a:pt x="10" y="250"/>
                  <a:pt x="7" y="250"/>
                </a:cubicBezTo>
                <a:cubicBezTo>
                  <a:pt x="5" y="250"/>
                  <a:pt x="3" y="249"/>
                  <a:pt x="3" y="248"/>
                </a:cubicBezTo>
                <a:cubicBezTo>
                  <a:pt x="1" y="246"/>
                  <a:pt x="1" y="244"/>
                  <a:pt x="1" y="241"/>
                </a:cubicBezTo>
                <a:cubicBezTo>
                  <a:pt x="1" y="238"/>
                  <a:pt x="0" y="238"/>
                  <a:pt x="2" y="235"/>
                </a:cubicBezTo>
                <a:cubicBezTo>
                  <a:pt x="3" y="233"/>
                  <a:pt x="2" y="233"/>
                  <a:pt x="2" y="231"/>
                </a:cubicBezTo>
                <a:cubicBezTo>
                  <a:pt x="4" y="229"/>
                  <a:pt x="4" y="227"/>
                  <a:pt x="5" y="224"/>
                </a:cubicBezTo>
                <a:cubicBezTo>
                  <a:pt x="5" y="218"/>
                  <a:pt x="7" y="221"/>
                  <a:pt x="7" y="219"/>
                </a:cubicBezTo>
                <a:cubicBezTo>
                  <a:pt x="8" y="217"/>
                  <a:pt x="7" y="217"/>
                  <a:pt x="9" y="215"/>
                </a:cubicBezTo>
                <a:cubicBezTo>
                  <a:pt x="10" y="214"/>
                  <a:pt x="10" y="214"/>
                  <a:pt x="10" y="214"/>
                </a:cubicBezTo>
                <a:cubicBezTo>
                  <a:pt x="10" y="213"/>
                  <a:pt x="10" y="212"/>
                  <a:pt x="11" y="211"/>
                </a:cubicBezTo>
                <a:cubicBezTo>
                  <a:pt x="11" y="209"/>
                  <a:pt x="11" y="209"/>
                  <a:pt x="14" y="208"/>
                </a:cubicBezTo>
                <a:cubicBezTo>
                  <a:pt x="13" y="207"/>
                  <a:pt x="13" y="207"/>
                  <a:pt x="14" y="206"/>
                </a:cubicBezTo>
                <a:cubicBezTo>
                  <a:pt x="14" y="205"/>
                  <a:pt x="15" y="204"/>
                  <a:pt x="16" y="203"/>
                </a:cubicBezTo>
                <a:cubicBezTo>
                  <a:pt x="16" y="201"/>
                  <a:pt x="17" y="199"/>
                  <a:pt x="18" y="197"/>
                </a:cubicBezTo>
                <a:cubicBezTo>
                  <a:pt x="18" y="196"/>
                  <a:pt x="19" y="195"/>
                  <a:pt x="19" y="194"/>
                </a:cubicBezTo>
                <a:cubicBezTo>
                  <a:pt x="19" y="192"/>
                  <a:pt x="20" y="192"/>
                  <a:pt x="21" y="190"/>
                </a:cubicBezTo>
                <a:cubicBezTo>
                  <a:pt x="22" y="188"/>
                  <a:pt x="22" y="188"/>
                  <a:pt x="22" y="188"/>
                </a:cubicBezTo>
                <a:cubicBezTo>
                  <a:pt x="22" y="187"/>
                  <a:pt x="22" y="186"/>
                  <a:pt x="24" y="185"/>
                </a:cubicBezTo>
                <a:cubicBezTo>
                  <a:pt x="25" y="182"/>
                  <a:pt x="23" y="182"/>
                  <a:pt x="26" y="181"/>
                </a:cubicBezTo>
                <a:cubicBezTo>
                  <a:pt x="28" y="172"/>
                  <a:pt x="30" y="175"/>
                  <a:pt x="31" y="171"/>
                </a:cubicBezTo>
                <a:cubicBezTo>
                  <a:pt x="31" y="169"/>
                  <a:pt x="32" y="167"/>
                  <a:pt x="33" y="165"/>
                </a:cubicBezTo>
                <a:cubicBezTo>
                  <a:pt x="35" y="156"/>
                  <a:pt x="38" y="155"/>
                  <a:pt x="39" y="150"/>
                </a:cubicBezTo>
                <a:cubicBezTo>
                  <a:pt x="40" y="146"/>
                  <a:pt x="40" y="144"/>
                  <a:pt x="43" y="140"/>
                </a:cubicBezTo>
                <a:cubicBezTo>
                  <a:pt x="43" y="138"/>
                  <a:pt x="44" y="136"/>
                  <a:pt x="46" y="134"/>
                </a:cubicBezTo>
                <a:cubicBezTo>
                  <a:pt x="47" y="132"/>
                  <a:pt x="47" y="131"/>
                  <a:pt x="50" y="130"/>
                </a:cubicBezTo>
                <a:cubicBezTo>
                  <a:pt x="53" y="129"/>
                  <a:pt x="55" y="128"/>
                  <a:pt x="59" y="127"/>
                </a:cubicBezTo>
                <a:cubicBezTo>
                  <a:pt x="65" y="125"/>
                  <a:pt x="66" y="125"/>
                  <a:pt x="66" y="119"/>
                </a:cubicBezTo>
                <a:cubicBezTo>
                  <a:pt x="60" y="114"/>
                  <a:pt x="65" y="112"/>
                  <a:pt x="69" y="112"/>
                </a:cubicBezTo>
                <a:cubicBezTo>
                  <a:pt x="68" y="111"/>
                  <a:pt x="67" y="108"/>
                  <a:pt x="66" y="106"/>
                </a:cubicBezTo>
                <a:cubicBezTo>
                  <a:pt x="64" y="107"/>
                  <a:pt x="64" y="105"/>
                  <a:pt x="64" y="103"/>
                </a:cubicBezTo>
                <a:cubicBezTo>
                  <a:pt x="64" y="100"/>
                  <a:pt x="62" y="100"/>
                  <a:pt x="62" y="92"/>
                </a:cubicBezTo>
                <a:cubicBezTo>
                  <a:pt x="63" y="85"/>
                  <a:pt x="64" y="80"/>
                  <a:pt x="67" y="77"/>
                </a:cubicBezTo>
                <a:cubicBezTo>
                  <a:pt x="72" y="72"/>
                  <a:pt x="72" y="74"/>
                  <a:pt x="74" y="72"/>
                </a:cubicBezTo>
                <a:cubicBezTo>
                  <a:pt x="77" y="69"/>
                  <a:pt x="78" y="64"/>
                  <a:pt x="82" y="66"/>
                </a:cubicBezTo>
                <a:cubicBezTo>
                  <a:pt x="86" y="64"/>
                  <a:pt x="85" y="66"/>
                  <a:pt x="88" y="66"/>
                </a:cubicBezTo>
                <a:cubicBezTo>
                  <a:pt x="94" y="64"/>
                  <a:pt x="93" y="68"/>
                  <a:pt x="94" y="67"/>
                </a:cubicBezTo>
                <a:cubicBezTo>
                  <a:pt x="96" y="67"/>
                  <a:pt x="93" y="65"/>
                  <a:pt x="98" y="65"/>
                </a:cubicBezTo>
                <a:cubicBezTo>
                  <a:pt x="98" y="63"/>
                  <a:pt x="99" y="63"/>
                  <a:pt x="100" y="65"/>
                </a:cubicBezTo>
                <a:cubicBezTo>
                  <a:pt x="100" y="66"/>
                  <a:pt x="102" y="63"/>
                  <a:pt x="103" y="67"/>
                </a:cubicBezTo>
                <a:cubicBezTo>
                  <a:pt x="105" y="68"/>
                  <a:pt x="105" y="68"/>
                  <a:pt x="105" y="70"/>
                </a:cubicBezTo>
                <a:cubicBezTo>
                  <a:pt x="105" y="71"/>
                  <a:pt x="105" y="73"/>
                  <a:pt x="105" y="74"/>
                </a:cubicBezTo>
                <a:cubicBezTo>
                  <a:pt x="104" y="75"/>
                  <a:pt x="103" y="78"/>
                  <a:pt x="100" y="78"/>
                </a:cubicBezTo>
                <a:cubicBezTo>
                  <a:pt x="99" y="78"/>
                  <a:pt x="101" y="80"/>
                  <a:pt x="98" y="80"/>
                </a:cubicBezTo>
                <a:cubicBezTo>
                  <a:pt x="98" y="77"/>
                  <a:pt x="96" y="80"/>
                  <a:pt x="96" y="79"/>
                </a:cubicBezTo>
                <a:cubicBezTo>
                  <a:pt x="95" y="78"/>
                  <a:pt x="94" y="77"/>
                  <a:pt x="95" y="77"/>
                </a:cubicBezTo>
                <a:cubicBezTo>
                  <a:pt x="95" y="76"/>
                  <a:pt x="93" y="77"/>
                  <a:pt x="92" y="76"/>
                </a:cubicBezTo>
                <a:cubicBezTo>
                  <a:pt x="92" y="76"/>
                  <a:pt x="95" y="80"/>
                  <a:pt x="96" y="86"/>
                </a:cubicBezTo>
                <a:cubicBezTo>
                  <a:pt x="97" y="88"/>
                  <a:pt x="97" y="90"/>
                  <a:pt x="96" y="92"/>
                </a:cubicBezTo>
                <a:cubicBezTo>
                  <a:pt x="97" y="93"/>
                  <a:pt x="97" y="94"/>
                  <a:pt x="97" y="96"/>
                </a:cubicBezTo>
                <a:cubicBezTo>
                  <a:pt x="97" y="97"/>
                  <a:pt x="96" y="98"/>
                  <a:pt x="96" y="99"/>
                </a:cubicBezTo>
                <a:cubicBezTo>
                  <a:pt x="95" y="101"/>
                  <a:pt x="95" y="104"/>
                  <a:pt x="94" y="105"/>
                </a:cubicBezTo>
                <a:cubicBezTo>
                  <a:pt x="93" y="106"/>
                  <a:pt x="92" y="103"/>
                  <a:pt x="92" y="106"/>
                </a:cubicBezTo>
                <a:cubicBezTo>
                  <a:pt x="93" y="109"/>
                  <a:pt x="97" y="106"/>
                  <a:pt x="94" y="111"/>
                </a:cubicBezTo>
                <a:cubicBezTo>
                  <a:pt x="94" y="115"/>
                  <a:pt x="96" y="109"/>
                  <a:pt x="98" y="111"/>
                </a:cubicBezTo>
                <a:cubicBezTo>
                  <a:pt x="99" y="108"/>
                  <a:pt x="99" y="108"/>
                  <a:pt x="101" y="108"/>
                </a:cubicBezTo>
                <a:cubicBezTo>
                  <a:pt x="102" y="106"/>
                  <a:pt x="102" y="105"/>
                  <a:pt x="104" y="104"/>
                </a:cubicBezTo>
                <a:cubicBezTo>
                  <a:pt x="104" y="102"/>
                  <a:pt x="105" y="102"/>
                  <a:pt x="107" y="100"/>
                </a:cubicBezTo>
                <a:cubicBezTo>
                  <a:pt x="107" y="93"/>
                  <a:pt x="109" y="97"/>
                  <a:pt x="109" y="95"/>
                </a:cubicBezTo>
                <a:cubicBezTo>
                  <a:pt x="109" y="92"/>
                  <a:pt x="108" y="91"/>
                  <a:pt x="108" y="90"/>
                </a:cubicBezTo>
                <a:cubicBezTo>
                  <a:pt x="108" y="87"/>
                  <a:pt x="110" y="86"/>
                  <a:pt x="111" y="82"/>
                </a:cubicBezTo>
                <a:cubicBezTo>
                  <a:pt x="113" y="77"/>
                  <a:pt x="115" y="72"/>
                  <a:pt x="117" y="66"/>
                </a:cubicBezTo>
                <a:cubicBezTo>
                  <a:pt x="119" y="59"/>
                  <a:pt x="121" y="53"/>
                  <a:pt x="124" y="46"/>
                </a:cubicBezTo>
                <a:cubicBezTo>
                  <a:pt x="124" y="44"/>
                  <a:pt x="125" y="43"/>
                  <a:pt x="126" y="41"/>
                </a:cubicBezTo>
                <a:cubicBezTo>
                  <a:pt x="126" y="39"/>
                  <a:pt x="126" y="38"/>
                  <a:pt x="127" y="36"/>
                </a:cubicBezTo>
                <a:cubicBezTo>
                  <a:pt x="127" y="34"/>
                  <a:pt x="127" y="33"/>
                  <a:pt x="129" y="30"/>
                </a:cubicBezTo>
                <a:cubicBezTo>
                  <a:pt x="130" y="27"/>
                  <a:pt x="130" y="26"/>
                  <a:pt x="129" y="23"/>
                </a:cubicBezTo>
                <a:cubicBezTo>
                  <a:pt x="129" y="21"/>
                  <a:pt x="129" y="19"/>
                  <a:pt x="131" y="19"/>
                </a:cubicBezTo>
                <a:cubicBezTo>
                  <a:pt x="130" y="16"/>
                  <a:pt x="126" y="14"/>
                  <a:pt x="128" y="11"/>
                </a:cubicBezTo>
                <a:cubicBezTo>
                  <a:pt x="128" y="9"/>
                  <a:pt x="131" y="0"/>
                  <a:pt x="134" y="3"/>
                </a:cubicBezTo>
                <a:cubicBezTo>
                  <a:pt x="135" y="3"/>
                  <a:pt x="137" y="3"/>
                  <a:pt x="136" y="4"/>
                </a:cubicBezTo>
                <a:cubicBezTo>
                  <a:pt x="137" y="4"/>
                  <a:pt x="137" y="4"/>
                  <a:pt x="138" y="5"/>
                </a:cubicBezTo>
                <a:cubicBezTo>
                  <a:pt x="140" y="5"/>
                  <a:pt x="141" y="6"/>
                  <a:pt x="142" y="7"/>
                </a:cubicBezTo>
                <a:cubicBezTo>
                  <a:pt x="145" y="7"/>
                  <a:pt x="145" y="9"/>
                  <a:pt x="145" y="11"/>
                </a:cubicBezTo>
                <a:cubicBezTo>
                  <a:pt x="146" y="14"/>
                  <a:pt x="146" y="16"/>
                  <a:pt x="144" y="19"/>
                </a:cubicBezTo>
                <a:cubicBezTo>
                  <a:pt x="144" y="23"/>
                  <a:pt x="146" y="21"/>
                  <a:pt x="144" y="23"/>
                </a:cubicBezTo>
                <a:cubicBezTo>
                  <a:pt x="141" y="29"/>
                  <a:pt x="143" y="29"/>
                  <a:pt x="141" y="33"/>
                </a:cubicBezTo>
                <a:cubicBezTo>
                  <a:pt x="142" y="35"/>
                  <a:pt x="141" y="38"/>
                  <a:pt x="141" y="41"/>
                </a:cubicBezTo>
                <a:cubicBezTo>
                  <a:pt x="140" y="44"/>
                  <a:pt x="139" y="46"/>
                  <a:pt x="139" y="49"/>
                </a:cubicBezTo>
                <a:cubicBezTo>
                  <a:pt x="138" y="54"/>
                  <a:pt x="137" y="60"/>
                  <a:pt x="136" y="65"/>
                </a:cubicBezTo>
                <a:cubicBezTo>
                  <a:pt x="135" y="67"/>
                  <a:pt x="135" y="68"/>
                  <a:pt x="134" y="70"/>
                </a:cubicBezTo>
                <a:cubicBezTo>
                  <a:pt x="134" y="73"/>
                  <a:pt x="136" y="73"/>
                  <a:pt x="134" y="79"/>
                </a:cubicBezTo>
                <a:cubicBezTo>
                  <a:pt x="135" y="85"/>
                  <a:pt x="133" y="88"/>
                  <a:pt x="131" y="93"/>
                </a:cubicBezTo>
                <a:cubicBezTo>
                  <a:pt x="128" y="98"/>
                  <a:pt x="128" y="102"/>
                  <a:pt x="127" y="108"/>
                </a:cubicBezTo>
                <a:cubicBezTo>
                  <a:pt x="127" y="112"/>
                  <a:pt x="126" y="115"/>
                  <a:pt x="124" y="119"/>
                </a:cubicBezTo>
                <a:cubicBezTo>
                  <a:pt x="124" y="122"/>
                  <a:pt x="123" y="125"/>
                  <a:pt x="122" y="128"/>
                </a:cubicBezTo>
                <a:cubicBezTo>
                  <a:pt x="120" y="137"/>
                  <a:pt x="123" y="141"/>
                  <a:pt x="121" y="156"/>
                </a:cubicBezTo>
                <a:cubicBezTo>
                  <a:pt x="120" y="165"/>
                  <a:pt x="121" y="172"/>
                  <a:pt x="123" y="180"/>
                </a:cubicBezTo>
                <a:cubicBezTo>
                  <a:pt x="125" y="188"/>
                  <a:pt x="125" y="188"/>
                  <a:pt x="125" y="188"/>
                </a:cubicBezTo>
                <a:cubicBezTo>
                  <a:pt x="126" y="191"/>
                  <a:pt x="127" y="194"/>
                  <a:pt x="127" y="197"/>
                </a:cubicBezTo>
                <a:cubicBezTo>
                  <a:pt x="129" y="200"/>
                  <a:pt x="130" y="203"/>
                  <a:pt x="131" y="206"/>
                </a:cubicBezTo>
                <a:cubicBezTo>
                  <a:pt x="132" y="209"/>
                  <a:pt x="128" y="210"/>
                  <a:pt x="125" y="212"/>
                </a:cubicBezTo>
                <a:cubicBezTo>
                  <a:pt x="121" y="213"/>
                  <a:pt x="118" y="214"/>
                  <a:pt x="115" y="215"/>
                </a:cubicBezTo>
                <a:cubicBezTo>
                  <a:pt x="114" y="218"/>
                  <a:pt x="115" y="219"/>
                  <a:pt x="116" y="221"/>
                </a:cubicBezTo>
                <a:cubicBezTo>
                  <a:pt x="116" y="222"/>
                  <a:pt x="116" y="223"/>
                  <a:pt x="116" y="224"/>
                </a:cubicBezTo>
                <a:cubicBezTo>
                  <a:pt x="119" y="226"/>
                  <a:pt x="119" y="226"/>
                  <a:pt x="119" y="230"/>
                </a:cubicBezTo>
                <a:cubicBezTo>
                  <a:pt x="120" y="234"/>
                  <a:pt x="122" y="238"/>
                  <a:pt x="121" y="243"/>
                </a:cubicBezTo>
                <a:cubicBezTo>
                  <a:pt x="121" y="246"/>
                  <a:pt x="122" y="246"/>
                  <a:pt x="122" y="248"/>
                </a:cubicBezTo>
                <a:cubicBezTo>
                  <a:pt x="124" y="254"/>
                  <a:pt x="124" y="257"/>
                  <a:pt x="122" y="265"/>
                </a:cubicBezTo>
                <a:cubicBezTo>
                  <a:pt x="122" y="267"/>
                  <a:pt x="123" y="268"/>
                  <a:pt x="123" y="270"/>
                </a:cubicBezTo>
                <a:cubicBezTo>
                  <a:pt x="122" y="274"/>
                  <a:pt x="124" y="275"/>
                  <a:pt x="124" y="291"/>
                </a:cubicBezTo>
                <a:cubicBezTo>
                  <a:pt x="125" y="299"/>
                  <a:pt x="125" y="299"/>
                  <a:pt x="125" y="299"/>
                </a:cubicBezTo>
                <a:cubicBezTo>
                  <a:pt x="125" y="302"/>
                  <a:pt x="125" y="305"/>
                  <a:pt x="125" y="307"/>
                </a:cubicBezTo>
                <a:cubicBezTo>
                  <a:pt x="125" y="311"/>
                  <a:pt x="124" y="314"/>
                  <a:pt x="124" y="317"/>
                </a:cubicBezTo>
                <a:cubicBezTo>
                  <a:pt x="125" y="320"/>
                  <a:pt x="125" y="324"/>
                  <a:pt x="126" y="327"/>
                </a:cubicBezTo>
                <a:cubicBezTo>
                  <a:pt x="127" y="330"/>
                  <a:pt x="128" y="333"/>
                  <a:pt x="128" y="337"/>
                </a:cubicBezTo>
                <a:cubicBezTo>
                  <a:pt x="130" y="344"/>
                  <a:pt x="130" y="350"/>
                  <a:pt x="130" y="358"/>
                </a:cubicBezTo>
                <a:cubicBezTo>
                  <a:pt x="131" y="360"/>
                  <a:pt x="131" y="362"/>
                  <a:pt x="131" y="364"/>
                </a:cubicBezTo>
                <a:cubicBezTo>
                  <a:pt x="133" y="368"/>
                  <a:pt x="134" y="373"/>
                  <a:pt x="134" y="378"/>
                </a:cubicBezTo>
                <a:cubicBezTo>
                  <a:pt x="134" y="380"/>
                  <a:pt x="134" y="382"/>
                  <a:pt x="133" y="384"/>
                </a:cubicBezTo>
                <a:cubicBezTo>
                  <a:pt x="133" y="387"/>
                  <a:pt x="131" y="387"/>
                  <a:pt x="132" y="390"/>
                </a:cubicBezTo>
                <a:cubicBezTo>
                  <a:pt x="135" y="398"/>
                  <a:pt x="136" y="397"/>
                  <a:pt x="137" y="400"/>
                </a:cubicBezTo>
                <a:cubicBezTo>
                  <a:pt x="140" y="402"/>
                  <a:pt x="143" y="403"/>
                  <a:pt x="142" y="407"/>
                </a:cubicBezTo>
                <a:cubicBezTo>
                  <a:pt x="141" y="411"/>
                  <a:pt x="138" y="412"/>
                  <a:pt x="134" y="412"/>
                </a:cubicBezTo>
                <a:cubicBezTo>
                  <a:pt x="127" y="412"/>
                  <a:pt x="121" y="408"/>
                  <a:pt x="118" y="404"/>
                </a:cubicBezTo>
                <a:cubicBezTo>
                  <a:pt x="116" y="404"/>
                  <a:pt x="108" y="404"/>
                  <a:pt x="110" y="401"/>
                </a:cubicBezTo>
                <a:cubicBezTo>
                  <a:pt x="108" y="400"/>
                  <a:pt x="108" y="400"/>
                  <a:pt x="108" y="398"/>
                </a:cubicBezTo>
                <a:cubicBezTo>
                  <a:pt x="107" y="396"/>
                  <a:pt x="106" y="396"/>
                  <a:pt x="107" y="394"/>
                </a:cubicBezTo>
                <a:cubicBezTo>
                  <a:pt x="106" y="392"/>
                  <a:pt x="106" y="392"/>
                  <a:pt x="106" y="392"/>
                </a:cubicBezTo>
                <a:cubicBezTo>
                  <a:pt x="105" y="389"/>
                  <a:pt x="104" y="384"/>
                  <a:pt x="104" y="380"/>
                </a:cubicBezTo>
                <a:cubicBezTo>
                  <a:pt x="104" y="379"/>
                  <a:pt x="105" y="377"/>
                  <a:pt x="104" y="376"/>
                </a:cubicBezTo>
                <a:cubicBezTo>
                  <a:pt x="100" y="375"/>
                  <a:pt x="102" y="374"/>
                  <a:pt x="101" y="371"/>
                </a:cubicBezTo>
                <a:cubicBezTo>
                  <a:pt x="100" y="368"/>
                  <a:pt x="99" y="365"/>
                  <a:pt x="99" y="362"/>
                </a:cubicBezTo>
                <a:cubicBezTo>
                  <a:pt x="99" y="356"/>
                  <a:pt x="98" y="350"/>
                  <a:pt x="99" y="344"/>
                </a:cubicBezTo>
                <a:cubicBezTo>
                  <a:pt x="99" y="340"/>
                  <a:pt x="98" y="336"/>
                  <a:pt x="99" y="332"/>
                </a:cubicBezTo>
                <a:cubicBezTo>
                  <a:pt x="98" y="328"/>
                  <a:pt x="97" y="324"/>
                  <a:pt x="97" y="320"/>
                </a:cubicBezTo>
                <a:cubicBezTo>
                  <a:pt x="94" y="313"/>
                  <a:pt x="93" y="307"/>
                  <a:pt x="92" y="300"/>
                </a:cubicBezTo>
                <a:cubicBezTo>
                  <a:pt x="90" y="297"/>
                  <a:pt x="90" y="295"/>
                  <a:pt x="90" y="291"/>
                </a:cubicBezTo>
                <a:cubicBezTo>
                  <a:pt x="89" y="285"/>
                  <a:pt x="89" y="285"/>
                  <a:pt x="89" y="285"/>
                </a:cubicBezTo>
                <a:cubicBezTo>
                  <a:pt x="88" y="280"/>
                  <a:pt x="88" y="280"/>
                  <a:pt x="88" y="280"/>
                </a:cubicBezTo>
                <a:cubicBezTo>
                  <a:pt x="87" y="279"/>
                  <a:pt x="87" y="278"/>
                  <a:pt x="87" y="276"/>
                </a:cubicBezTo>
                <a:cubicBezTo>
                  <a:pt x="84" y="271"/>
                  <a:pt x="87" y="270"/>
                  <a:pt x="86" y="270"/>
                </a:cubicBezTo>
                <a:cubicBezTo>
                  <a:pt x="86" y="270"/>
                  <a:pt x="85" y="270"/>
                  <a:pt x="84" y="272"/>
                </a:cubicBezTo>
                <a:cubicBezTo>
                  <a:pt x="84" y="276"/>
                  <a:pt x="84" y="283"/>
                  <a:pt x="82" y="289"/>
                </a:cubicBezTo>
                <a:cubicBezTo>
                  <a:pt x="82" y="291"/>
                  <a:pt x="81" y="292"/>
                  <a:pt x="81" y="293"/>
                </a:cubicBezTo>
                <a:cubicBezTo>
                  <a:pt x="80" y="297"/>
                  <a:pt x="80" y="301"/>
                  <a:pt x="79" y="304"/>
                </a:cubicBezTo>
                <a:cubicBezTo>
                  <a:pt x="79" y="306"/>
                  <a:pt x="79" y="307"/>
                  <a:pt x="78" y="309"/>
                </a:cubicBezTo>
                <a:cubicBezTo>
                  <a:pt x="78" y="312"/>
                  <a:pt x="78" y="313"/>
                  <a:pt x="77" y="316"/>
                </a:cubicBezTo>
                <a:cubicBezTo>
                  <a:pt x="77" y="318"/>
                  <a:pt x="77" y="319"/>
                  <a:pt x="76" y="321"/>
                </a:cubicBezTo>
                <a:cubicBezTo>
                  <a:pt x="76" y="323"/>
                  <a:pt x="76" y="323"/>
                  <a:pt x="76" y="323"/>
                </a:cubicBezTo>
                <a:cubicBezTo>
                  <a:pt x="76" y="325"/>
                  <a:pt x="75" y="326"/>
                  <a:pt x="74" y="328"/>
                </a:cubicBezTo>
                <a:cubicBezTo>
                  <a:pt x="74" y="330"/>
                  <a:pt x="74" y="331"/>
                  <a:pt x="73" y="333"/>
                </a:cubicBezTo>
                <a:cubicBezTo>
                  <a:pt x="73" y="337"/>
                  <a:pt x="72" y="340"/>
                  <a:pt x="71" y="343"/>
                </a:cubicBezTo>
                <a:cubicBezTo>
                  <a:pt x="71" y="346"/>
                  <a:pt x="71" y="349"/>
                  <a:pt x="69" y="352"/>
                </a:cubicBezTo>
                <a:cubicBezTo>
                  <a:pt x="70" y="357"/>
                  <a:pt x="68" y="358"/>
                  <a:pt x="67" y="360"/>
                </a:cubicBezTo>
                <a:cubicBezTo>
                  <a:pt x="67" y="364"/>
                  <a:pt x="66" y="366"/>
                  <a:pt x="65" y="369"/>
                </a:cubicBezTo>
                <a:cubicBezTo>
                  <a:pt x="66" y="373"/>
                  <a:pt x="67" y="374"/>
                  <a:pt x="67" y="378"/>
                </a:cubicBezTo>
                <a:cubicBezTo>
                  <a:pt x="68" y="383"/>
                  <a:pt x="71" y="385"/>
                  <a:pt x="67" y="389"/>
                </a:cubicBezTo>
                <a:cubicBezTo>
                  <a:pt x="67" y="392"/>
                  <a:pt x="68" y="394"/>
                  <a:pt x="66" y="397"/>
                </a:cubicBezTo>
                <a:cubicBezTo>
                  <a:pt x="65" y="399"/>
                  <a:pt x="65" y="399"/>
                  <a:pt x="65" y="399"/>
                </a:cubicBezTo>
                <a:cubicBezTo>
                  <a:pt x="64" y="402"/>
                  <a:pt x="63" y="401"/>
                  <a:pt x="61" y="402"/>
                </a:cubicBezTo>
                <a:cubicBezTo>
                  <a:pt x="58" y="403"/>
                  <a:pt x="58" y="403"/>
                  <a:pt x="58" y="403"/>
                </a:cubicBezTo>
                <a:cubicBezTo>
                  <a:pt x="55" y="403"/>
                  <a:pt x="55" y="403"/>
                  <a:pt x="53" y="405"/>
                </a:cubicBezTo>
                <a:cubicBezTo>
                  <a:pt x="47" y="409"/>
                  <a:pt x="41" y="409"/>
                  <a:pt x="35" y="409"/>
                </a:cubicBezTo>
                <a:cubicBezTo>
                  <a:pt x="30" y="409"/>
                  <a:pt x="32" y="407"/>
                  <a:pt x="31" y="406"/>
                </a:cubicBezTo>
                <a:cubicBezTo>
                  <a:pt x="31" y="403"/>
                  <a:pt x="34" y="399"/>
                  <a:pt x="36" y="398"/>
                </a:cubicBezTo>
                <a:cubicBezTo>
                  <a:pt x="37" y="396"/>
                  <a:pt x="37" y="396"/>
                  <a:pt x="37" y="396"/>
                </a:cubicBezTo>
                <a:cubicBezTo>
                  <a:pt x="38" y="395"/>
                  <a:pt x="38" y="395"/>
                  <a:pt x="39" y="394"/>
                </a:cubicBezTo>
                <a:cubicBezTo>
                  <a:pt x="40" y="390"/>
                  <a:pt x="41" y="389"/>
                  <a:pt x="42" y="387"/>
                </a:cubicBezTo>
                <a:cubicBezTo>
                  <a:pt x="42" y="386"/>
                  <a:pt x="41" y="385"/>
                  <a:pt x="40" y="385"/>
                </a:cubicBezTo>
                <a:cubicBezTo>
                  <a:pt x="38" y="382"/>
                  <a:pt x="39" y="380"/>
                  <a:pt x="40" y="377"/>
                </a:cubicBezTo>
                <a:cubicBezTo>
                  <a:pt x="40" y="373"/>
                  <a:pt x="40" y="370"/>
                  <a:pt x="41" y="367"/>
                </a:cubicBezTo>
                <a:cubicBezTo>
                  <a:pt x="41" y="363"/>
                  <a:pt x="41" y="362"/>
                  <a:pt x="43" y="360"/>
                </a:cubicBezTo>
                <a:cubicBezTo>
                  <a:pt x="43" y="356"/>
                  <a:pt x="43" y="354"/>
                  <a:pt x="44" y="350"/>
                </a:cubicBezTo>
                <a:cubicBezTo>
                  <a:pt x="43" y="346"/>
                  <a:pt x="44" y="344"/>
                  <a:pt x="44" y="340"/>
                </a:cubicBezTo>
                <a:cubicBezTo>
                  <a:pt x="44" y="337"/>
                  <a:pt x="44" y="335"/>
                  <a:pt x="45" y="333"/>
                </a:cubicBezTo>
                <a:cubicBezTo>
                  <a:pt x="45" y="329"/>
                  <a:pt x="46" y="326"/>
                  <a:pt x="47" y="322"/>
                </a:cubicBezTo>
                <a:cubicBezTo>
                  <a:pt x="48" y="312"/>
                  <a:pt x="49" y="314"/>
                  <a:pt x="49" y="310"/>
                </a:cubicBezTo>
                <a:cubicBezTo>
                  <a:pt x="47" y="300"/>
                  <a:pt x="46" y="287"/>
                  <a:pt x="46" y="276"/>
                </a:cubicBezTo>
                <a:cubicBezTo>
                  <a:pt x="46" y="271"/>
                  <a:pt x="46" y="267"/>
                  <a:pt x="47" y="263"/>
                </a:cubicBezTo>
                <a:cubicBezTo>
                  <a:pt x="47" y="258"/>
                  <a:pt x="47" y="254"/>
                  <a:pt x="48" y="249"/>
                </a:cubicBezTo>
                <a:cubicBezTo>
                  <a:pt x="48" y="245"/>
                  <a:pt x="48" y="243"/>
                  <a:pt x="49" y="240"/>
                </a:cubicBezTo>
                <a:cubicBezTo>
                  <a:pt x="49" y="236"/>
                  <a:pt x="49" y="233"/>
                  <a:pt x="51" y="229"/>
                </a:cubicBezTo>
                <a:cubicBezTo>
                  <a:pt x="48" y="229"/>
                  <a:pt x="49" y="227"/>
                  <a:pt x="50" y="225"/>
                </a:cubicBezTo>
                <a:cubicBezTo>
                  <a:pt x="51" y="218"/>
                  <a:pt x="52" y="220"/>
                  <a:pt x="53" y="217"/>
                </a:cubicBezTo>
                <a:cubicBezTo>
                  <a:pt x="53" y="214"/>
                  <a:pt x="52" y="212"/>
                  <a:pt x="52" y="209"/>
                </a:cubicBezTo>
                <a:close/>
              </a:path>
            </a:pathLst>
          </a:custGeom>
          <a:solidFill>
            <a:schemeClr val="accent4"/>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
          </a:p>
        </p:txBody>
      </p:sp>
      <p:sp>
        <p:nvSpPr>
          <p:cNvPr id="602" name="TextBox 601"/>
          <p:cNvSpPr txBox="1"/>
          <p:nvPr/>
        </p:nvSpPr>
        <p:spPr>
          <a:xfrm>
            <a:off x="3682528" y="2568609"/>
            <a:ext cx="410069" cy="230832"/>
          </a:xfrm>
          <a:prstGeom prst="rect">
            <a:avLst/>
          </a:prstGeom>
          <a:noFill/>
        </p:spPr>
        <p:txBody>
          <a:bodyPr wrap="square" rtlCol="0">
            <a:spAutoFit/>
          </a:bodyPr>
          <a:lstStyle/>
          <a:p>
            <a:pPr algn="ctr" rtl="0"/>
            <a:r>
              <a:rPr lang="es" sz="900" b="0" i="0" u="none">
                <a:solidFill>
                  <a:schemeClr val="bg1"/>
                </a:solidFill>
                <a:latin typeface="+mj-lt"/>
              </a:rPr>
              <a:t>74 %</a:t>
            </a:r>
            <a:endParaRPr lang="es" sz="900" dirty="0">
              <a:solidFill>
                <a:schemeClr val="bg1"/>
              </a:solidFill>
              <a:latin typeface="+mj-lt"/>
            </a:endParaRPr>
          </a:p>
        </p:txBody>
      </p:sp>
      <p:sp>
        <p:nvSpPr>
          <p:cNvPr id="603" name="Freeform 21"/>
          <p:cNvSpPr>
            <a:spLocks noChangeAspect="1" noEditPoints="1"/>
          </p:cNvSpPr>
          <p:nvPr/>
        </p:nvSpPr>
        <p:spPr bwMode="auto">
          <a:xfrm>
            <a:off x="4083130" y="2566222"/>
            <a:ext cx="419626" cy="1166635"/>
          </a:xfrm>
          <a:custGeom>
            <a:avLst/>
            <a:gdLst/>
            <a:ahLst/>
            <a:cxnLst>
              <a:cxn ang="0">
                <a:pos x="35" y="168"/>
              </a:cxn>
              <a:cxn ang="0">
                <a:pos x="35" y="137"/>
              </a:cxn>
              <a:cxn ang="0">
                <a:pos x="31" y="86"/>
              </a:cxn>
              <a:cxn ang="0">
                <a:pos x="8" y="50"/>
              </a:cxn>
              <a:cxn ang="0">
                <a:pos x="9" y="23"/>
              </a:cxn>
              <a:cxn ang="0">
                <a:pos x="47" y="9"/>
              </a:cxn>
              <a:cxn ang="0">
                <a:pos x="68" y="1"/>
              </a:cxn>
              <a:cxn ang="0">
                <a:pos x="82" y="3"/>
              </a:cxn>
              <a:cxn ang="0">
                <a:pos x="96" y="12"/>
              </a:cxn>
              <a:cxn ang="0">
                <a:pos x="127" y="17"/>
              </a:cxn>
              <a:cxn ang="0">
                <a:pos x="131" y="55"/>
              </a:cxn>
              <a:cxn ang="0">
                <a:pos x="113" y="83"/>
              </a:cxn>
              <a:cxn ang="0">
                <a:pos x="109" y="103"/>
              </a:cxn>
              <a:cxn ang="0">
                <a:pos x="113" y="162"/>
              </a:cxn>
              <a:cxn ang="0">
                <a:pos x="112" y="169"/>
              </a:cxn>
              <a:cxn ang="0">
                <a:pos x="122" y="237"/>
              </a:cxn>
              <a:cxn ang="0">
                <a:pos x="123" y="244"/>
              </a:cxn>
              <a:cxn ang="0">
                <a:pos x="115" y="263"/>
              </a:cxn>
              <a:cxn ang="0">
                <a:pos x="120" y="306"/>
              </a:cxn>
              <a:cxn ang="0">
                <a:pos x="119" y="350"/>
              </a:cxn>
              <a:cxn ang="0">
                <a:pos x="128" y="363"/>
              </a:cxn>
              <a:cxn ang="0">
                <a:pos x="126" y="383"/>
              </a:cxn>
              <a:cxn ang="0">
                <a:pos x="107" y="375"/>
              </a:cxn>
              <a:cxn ang="0">
                <a:pos x="103" y="354"/>
              </a:cxn>
              <a:cxn ang="0">
                <a:pos x="98" y="317"/>
              </a:cxn>
              <a:cxn ang="0">
                <a:pos x="93" y="276"/>
              </a:cxn>
              <a:cxn ang="0">
                <a:pos x="80" y="242"/>
              </a:cxn>
              <a:cxn ang="0">
                <a:pos x="76" y="237"/>
              </a:cxn>
              <a:cxn ang="0">
                <a:pos x="66" y="254"/>
              </a:cxn>
              <a:cxn ang="0">
                <a:pos x="59" y="290"/>
              </a:cxn>
              <a:cxn ang="0">
                <a:pos x="54" y="352"/>
              </a:cxn>
              <a:cxn ang="0">
                <a:pos x="57" y="365"/>
              </a:cxn>
              <a:cxn ang="0">
                <a:pos x="56" y="372"/>
              </a:cxn>
              <a:cxn ang="0">
                <a:pos x="34" y="386"/>
              </a:cxn>
              <a:cxn ang="0">
                <a:pos x="24" y="375"/>
              </a:cxn>
              <a:cxn ang="0">
                <a:pos x="34" y="359"/>
              </a:cxn>
              <a:cxn ang="0">
                <a:pos x="40" y="347"/>
              </a:cxn>
              <a:cxn ang="0">
                <a:pos x="37" y="279"/>
              </a:cxn>
              <a:cxn ang="0">
                <a:pos x="34" y="252"/>
              </a:cxn>
              <a:cxn ang="0">
                <a:pos x="32" y="221"/>
              </a:cxn>
              <a:cxn ang="0">
                <a:pos x="35" y="202"/>
              </a:cxn>
              <a:cxn ang="0">
                <a:pos x="39" y="170"/>
              </a:cxn>
              <a:cxn ang="0">
                <a:pos x="97" y="24"/>
              </a:cxn>
              <a:cxn ang="0">
                <a:pos x="86" y="27"/>
              </a:cxn>
              <a:cxn ang="0">
                <a:pos x="88" y="34"/>
              </a:cxn>
              <a:cxn ang="0">
                <a:pos x="83" y="38"/>
              </a:cxn>
              <a:cxn ang="0">
                <a:pos x="82" y="54"/>
              </a:cxn>
              <a:cxn ang="0">
                <a:pos x="89" y="54"/>
              </a:cxn>
              <a:cxn ang="0">
                <a:pos x="99" y="49"/>
              </a:cxn>
              <a:cxn ang="0">
                <a:pos x="107" y="44"/>
              </a:cxn>
              <a:cxn ang="0">
                <a:pos x="25" y="37"/>
              </a:cxn>
              <a:cxn ang="0">
                <a:pos x="44" y="51"/>
              </a:cxn>
              <a:cxn ang="0">
                <a:pos x="53" y="56"/>
              </a:cxn>
              <a:cxn ang="0">
                <a:pos x="56" y="44"/>
              </a:cxn>
              <a:cxn ang="0">
                <a:pos x="50" y="36"/>
              </a:cxn>
              <a:cxn ang="0">
                <a:pos x="52" y="28"/>
              </a:cxn>
              <a:cxn ang="0">
                <a:pos x="46" y="23"/>
              </a:cxn>
              <a:cxn ang="0">
                <a:pos x="29" y="32"/>
              </a:cxn>
            </a:cxnLst>
            <a:rect l="0" t="0" r="r" b="b"/>
            <a:pathLst>
              <a:path w="145" h="386">
                <a:moveTo>
                  <a:pt x="39" y="170"/>
                </a:moveTo>
                <a:cubicBezTo>
                  <a:pt x="38" y="170"/>
                  <a:pt x="36" y="168"/>
                  <a:pt x="35" y="168"/>
                </a:cubicBezTo>
                <a:cubicBezTo>
                  <a:pt x="32" y="167"/>
                  <a:pt x="29" y="170"/>
                  <a:pt x="31" y="164"/>
                </a:cubicBezTo>
                <a:cubicBezTo>
                  <a:pt x="32" y="155"/>
                  <a:pt x="34" y="146"/>
                  <a:pt x="35" y="137"/>
                </a:cubicBezTo>
                <a:cubicBezTo>
                  <a:pt x="35" y="130"/>
                  <a:pt x="36" y="122"/>
                  <a:pt x="36" y="116"/>
                </a:cubicBezTo>
                <a:cubicBezTo>
                  <a:pt x="36" y="106"/>
                  <a:pt x="34" y="96"/>
                  <a:pt x="31" y="86"/>
                </a:cubicBezTo>
                <a:cubicBezTo>
                  <a:pt x="26" y="80"/>
                  <a:pt x="23" y="75"/>
                  <a:pt x="20" y="68"/>
                </a:cubicBezTo>
                <a:cubicBezTo>
                  <a:pt x="14" y="61"/>
                  <a:pt x="11" y="57"/>
                  <a:pt x="8" y="50"/>
                </a:cubicBezTo>
                <a:cubicBezTo>
                  <a:pt x="5" y="43"/>
                  <a:pt x="5" y="43"/>
                  <a:pt x="5" y="43"/>
                </a:cubicBezTo>
                <a:cubicBezTo>
                  <a:pt x="0" y="31"/>
                  <a:pt x="3" y="27"/>
                  <a:pt x="9" y="23"/>
                </a:cubicBezTo>
                <a:cubicBezTo>
                  <a:pt x="14" y="20"/>
                  <a:pt x="24" y="15"/>
                  <a:pt x="33" y="13"/>
                </a:cubicBezTo>
                <a:cubicBezTo>
                  <a:pt x="38" y="11"/>
                  <a:pt x="43" y="11"/>
                  <a:pt x="47" y="9"/>
                </a:cubicBezTo>
                <a:cubicBezTo>
                  <a:pt x="52" y="6"/>
                  <a:pt x="52" y="3"/>
                  <a:pt x="59" y="1"/>
                </a:cubicBezTo>
                <a:cubicBezTo>
                  <a:pt x="63" y="1"/>
                  <a:pt x="64" y="0"/>
                  <a:pt x="68" y="1"/>
                </a:cubicBezTo>
                <a:cubicBezTo>
                  <a:pt x="70" y="0"/>
                  <a:pt x="72" y="0"/>
                  <a:pt x="74" y="2"/>
                </a:cubicBezTo>
                <a:cubicBezTo>
                  <a:pt x="77" y="1"/>
                  <a:pt x="79" y="2"/>
                  <a:pt x="82" y="3"/>
                </a:cubicBezTo>
                <a:cubicBezTo>
                  <a:pt x="84" y="4"/>
                  <a:pt x="86" y="4"/>
                  <a:pt x="88" y="7"/>
                </a:cubicBezTo>
                <a:cubicBezTo>
                  <a:pt x="91" y="9"/>
                  <a:pt x="91" y="11"/>
                  <a:pt x="96" y="12"/>
                </a:cubicBezTo>
                <a:cubicBezTo>
                  <a:pt x="98" y="12"/>
                  <a:pt x="101" y="13"/>
                  <a:pt x="103" y="13"/>
                </a:cubicBezTo>
                <a:cubicBezTo>
                  <a:pt x="109" y="13"/>
                  <a:pt x="119" y="14"/>
                  <a:pt x="127" y="17"/>
                </a:cubicBezTo>
                <a:cubicBezTo>
                  <a:pt x="136" y="19"/>
                  <a:pt x="144" y="22"/>
                  <a:pt x="142" y="30"/>
                </a:cubicBezTo>
                <a:cubicBezTo>
                  <a:pt x="137" y="40"/>
                  <a:pt x="137" y="47"/>
                  <a:pt x="131" y="55"/>
                </a:cubicBezTo>
                <a:cubicBezTo>
                  <a:pt x="127" y="59"/>
                  <a:pt x="125" y="62"/>
                  <a:pt x="122" y="65"/>
                </a:cubicBezTo>
                <a:cubicBezTo>
                  <a:pt x="118" y="74"/>
                  <a:pt x="115" y="77"/>
                  <a:pt x="113" y="83"/>
                </a:cubicBezTo>
                <a:cubicBezTo>
                  <a:pt x="111" y="86"/>
                  <a:pt x="112" y="89"/>
                  <a:pt x="111" y="93"/>
                </a:cubicBezTo>
                <a:cubicBezTo>
                  <a:pt x="111" y="97"/>
                  <a:pt x="110" y="100"/>
                  <a:pt x="109" y="103"/>
                </a:cubicBezTo>
                <a:cubicBezTo>
                  <a:pt x="111" y="117"/>
                  <a:pt x="107" y="124"/>
                  <a:pt x="111" y="146"/>
                </a:cubicBezTo>
                <a:cubicBezTo>
                  <a:pt x="113" y="153"/>
                  <a:pt x="115" y="156"/>
                  <a:pt x="113" y="162"/>
                </a:cubicBezTo>
                <a:cubicBezTo>
                  <a:pt x="114" y="166"/>
                  <a:pt x="114" y="166"/>
                  <a:pt x="114" y="166"/>
                </a:cubicBezTo>
                <a:cubicBezTo>
                  <a:pt x="114" y="168"/>
                  <a:pt x="114" y="168"/>
                  <a:pt x="112" y="169"/>
                </a:cubicBezTo>
                <a:cubicBezTo>
                  <a:pt x="113" y="174"/>
                  <a:pt x="114" y="179"/>
                  <a:pt x="115" y="185"/>
                </a:cubicBezTo>
                <a:cubicBezTo>
                  <a:pt x="118" y="202"/>
                  <a:pt x="120" y="220"/>
                  <a:pt x="122" y="237"/>
                </a:cubicBezTo>
                <a:cubicBezTo>
                  <a:pt x="122" y="241"/>
                  <a:pt x="122" y="241"/>
                  <a:pt x="122" y="241"/>
                </a:cubicBezTo>
                <a:cubicBezTo>
                  <a:pt x="123" y="244"/>
                  <a:pt x="123" y="244"/>
                  <a:pt x="123" y="244"/>
                </a:cubicBezTo>
                <a:cubicBezTo>
                  <a:pt x="124" y="248"/>
                  <a:pt x="120" y="249"/>
                  <a:pt x="116" y="249"/>
                </a:cubicBezTo>
                <a:cubicBezTo>
                  <a:pt x="116" y="254"/>
                  <a:pt x="116" y="258"/>
                  <a:pt x="115" y="263"/>
                </a:cubicBezTo>
                <a:cubicBezTo>
                  <a:pt x="115" y="269"/>
                  <a:pt x="114" y="272"/>
                  <a:pt x="116" y="278"/>
                </a:cubicBezTo>
                <a:cubicBezTo>
                  <a:pt x="120" y="287"/>
                  <a:pt x="120" y="297"/>
                  <a:pt x="120" y="306"/>
                </a:cubicBezTo>
                <a:cubicBezTo>
                  <a:pt x="119" y="319"/>
                  <a:pt x="117" y="332"/>
                  <a:pt x="117" y="344"/>
                </a:cubicBezTo>
                <a:cubicBezTo>
                  <a:pt x="117" y="347"/>
                  <a:pt x="117" y="348"/>
                  <a:pt x="119" y="350"/>
                </a:cubicBezTo>
                <a:cubicBezTo>
                  <a:pt x="123" y="347"/>
                  <a:pt x="123" y="353"/>
                  <a:pt x="123" y="356"/>
                </a:cubicBezTo>
                <a:cubicBezTo>
                  <a:pt x="125" y="358"/>
                  <a:pt x="127" y="360"/>
                  <a:pt x="128" y="363"/>
                </a:cubicBezTo>
                <a:cubicBezTo>
                  <a:pt x="130" y="365"/>
                  <a:pt x="131" y="366"/>
                  <a:pt x="132" y="369"/>
                </a:cubicBezTo>
                <a:cubicBezTo>
                  <a:pt x="145" y="378"/>
                  <a:pt x="137" y="383"/>
                  <a:pt x="126" y="383"/>
                </a:cubicBezTo>
                <a:cubicBezTo>
                  <a:pt x="121" y="384"/>
                  <a:pt x="119" y="381"/>
                  <a:pt x="115" y="378"/>
                </a:cubicBezTo>
                <a:cubicBezTo>
                  <a:pt x="112" y="375"/>
                  <a:pt x="111" y="375"/>
                  <a:pt x="107" y="375"/>
                </a:cubicBezTo>
                <a:cubicBezTo>
                  <a:pt x="100" y="373"/>
                  <a:pt x="101" y="371"/>
                  <a:pt x="100" y="365"/>
                </a:cubicBezTo>
                <a:cubicBezTo>
                  <a:pt x="100" y="354"/>
                  <a:pt x="102" y="357"/>
                  <a:pt x="103" y="354"/>
                </a:cubicBezTo>
                <a:cubicBezTo>
                  <a:pt x="103" y="351"/>
                  <a:pt x="100" y="352"/>
                  <a:pt x="102" y="347"/>
                </a:cubicBezTo>
                <a:cubicBezTo>
                  <a:pt x="101" y="336"/>
                  <a:pt x="100" y="327"/>
                  <a:pt x="98" y="317"/>
                </a:cubicBezTo>
                <a:cubicBezTo>
                  <a:pt x="96" y="310"/>
                  <a:pt x="95" y="304"/>
                  <a:pt x="95" y="297"/>
                </a:cubicBezTo>
                <a:cubicBezTo>
                  <a:pt x="94" y="291"/>
                  <a:pt x="96" y="283"/>
                  <a:pt x="93" y="276"/>
                </a:cubicBezTo>
                <a:cubicBezTo>
                  <a:pt x="88" y="267"/>
                  <a:pt x="89" y="258"/>
                  <a:pt x="87" y="248"/>
                </a:cubicBezTo>
                <a:cubicBezTo>
                  <a:pt x="83" y="245"/>
                  <a:pt x="78" y="250"/>
                  <a:pt x="80" y="242"/>
                </a:cubicBezTo>
                <a:cubicBezTo>
                  <a:pt x="79" y="235"/>
                  <a:pt x="79" y="235"/>
                  <a:pt x="79" y="235"/>
                </a:cubicBezTo>
                <a:cubicBezTo>
                  <a:pt x="78" y="227"/>
                  <a:pt x="78" y="231"/>
                  <a:pt x="76" y="237"/>
                </a:cubicBezTo>
                <a:cubicBezTo>
                  <a:pt x="76" y="239"/>
                  <a:pt x="76" y="240"/>
                  <a:pt x="74" y="241"/>
                </a:cubicBezTo>
                <a:cubicBezTo>
                  <a:pt x="73" y="249"/>
                  <a:pt x="74" y="255"/>
                  <a:pt x="66" y="254"/>
                </a:cubicBezTo>
                <a:cubicBezTo>
                  <a:pt x="65" y="263"/>
                  <a:pt x="64" y="270"/>
                  <a:pt x="61" y="278"/>
                </a:cubicBezTo>
                <a:cubicBezTo>
                  <a:pt x="59" y="282"/>
                  <a:pt x="59" y="285"/>
                  <a:pt x="59" y="290"/>
                </a:cubicBezTo>
                <a:cubicBezTo>
                  <a:pt x="62" y="309"/>
                  <a:pt x="56" y="327"/>
                  <a:pt x="54" y="346"/>
                </a:cubicBezTo>
                <a:cubicBezTo>
                  <a:pt x="53" y="350"/>
                  <a:pt x="59" y="349"/>
                  <a:pt x="54" y="352"/>
                </a:cubicBezTo>
                <a:cubicBezTo>
                  <a:pt x="56" y="355"/>
                  <a:pt x="54" y="355"/>
                  <a:pt x="54" y="357"/>
                </a:cubicBezTo>
                <a:cubicBezTo>
                  <a:pt x="56" y="360"/>
                  <a:pt x="56" y="362"/>
                  <a:pt x="57" y="365"/>
                </a:cubicBezTo>
                <a:cubicBezTo>
                  <a:pt x="58" y="367"/>
                  <a:pt x="58" y="367"/>
                  <a:pt x="57" y="370"/>
                </a:cubicBezTo>
                <a:cubicBezTo>
                  <a:pt x="56" y="372"/>
                  <a:pt x="56" y="372"/>
                  <a:pt x="56" y="372"/>
                </a:cubicBezTo>
                <a:cubicBezTo>
                  <a:pt x="54" y="375"/>
                  <a:pt x="51" y="375"/>
                  <a:pt x="49" y="377"/>
                </a:cubicBezTo>
                <a:cubicBezTo>
                  <a:pt x="43" y="382"/>
                  <a:pt x="42" y="385"/>
                  <a:pt x="34" y="386"/>
                </a:cubicBezTo>
                <a:cubicBezTo>
                  <a:pt x="29" y="385"/>
                  <a:pt x="24" y="386"/>
                  <a:pt x="23" y="381"/>
                </a:cubicBezTo>
                <a:cubicBezTo>
                  <a:pt x="22" y="378"/>
                  <a:pt x="22" y="377"/>
                  <a:pt x="24" y="375"/>
                </a:cubicBezTo>
                <a:cubicBezTo>
                  <a:pt x="27" y="371"/>
                  <a:pt x="28" y="370"/>
                  <a:pt x="30" y="366"/>
                </a:cubicBezTo>
                <a:cubicBezTo>
                  <a:pt x="32" y="362"/>
                  <a:pt x="30" y="361"/>
                  <a:pt x="34" y="359"/>
                </a:cubicBezTo>
                <a:cubicBezTo>
                  <a:pt x="35" y="355"/>
                  <a:pt x="35" y="350"/>
                  <a:pt x="40" y="351"/>
                </a:cubicBezTo>
                <a:cubicBezTo>
                  <a:pt x="39" y="349"/>
                  <a:pt x="38" y="349"/>
                  <a:pt x="40" y="347"/>
                </a:cubicBezTo>
                <a:cubicBezTo>
                  <a:pt x="39" y="338"/>
                  <a:pt x="37" y="328"/>
                  <a:pt x="35" y="318"/>
                </a:cubicBezTo>
                <a:cubicBezTo>
                  <a:pt x="34" y="305"/>
                  <a:pt x="34" y="293"/>
                  <a:pt x="37" y="279"/>
                </a:cubicBezTo>
                <a:cubicBezTo>
                  <a:pt x="39" y="270"/>
                  <a:pt x="36" y="262"/>
                  <a:pt x="37" y="253"/>
                </a:cubicBezTo>
                <a:cubicBezTo>
                  <a:pt x="34" y="252"/>
                  <a:pt x="34" y="252"/>
                  <a:pt x="34" y="252"/>
                </a:cubicBezTo>
                <a:cubicBezTo>
                  <a:pt x="29" y="253"/>
                  <a:pt x="33" y="248"/>
                  <a:pt x="33" y="240"/>
                </a:cubicBezTo>
                <a:cubicBezTo>
                  <a:pt x="32" y="233"/>
                  <a:pt x="32" y="228"/>
                  <a:pt x="32" y="221"/>
                </a:cubicBezTo>
                <a:cubicBezTo>
                  <a:pt x="32" y="218"/>
                  <a:pt x="32" y="216"/>
                  <a:pt x="33" y="213"/>
                </a:cubicBezTo>
                <a:cubicBezTo>
                  <a:pt x="33" y="209"/>
                  <a:pt x="32" y="206"/>
                  <a:pt x="35" y="202"/>
                </a:cubicBezTo>
                <a:cubicBezTo>
                  <a:pt x="35" y="195"/>
                  <a:pt x="35" y="188"/>
                  <a:pt x="36" y="181"/>
                </a:cubicBezTo>
                <a:cubicBezTo>
                  <a:pt x="37" y="176"/>
                  <a:pt x="37" y="175"/>
                  <a:pt x="39" y="170"/>
                </a:cubicBezTo>
                <a:close/>
                <a:moveTo>
                  <a:pt x="118" y="33"/>
                </a:moveTo>
                <a:cubicBezTo>
                  <a:pt x="110" y="28"/>
                  <a:pt x="105" y="26"/>
                  <a:pt x="97" y="24"/>
                </a:cubicBezTo>
                <a:cubicBezTo>
                  <a:pt x="95" y="24"/>
                  <a:pt x="94" y="24"/>
                  <a:pt x="91" y="23"/>
                </a:cubicBezTo>
                <a:cubicBezTo>
                  <a:pt x="90" y="26"/>
                  <a:pt x="89" y="26"/>
                  <a:pt x="86" y="27"/>
                </a:cubicBezTo>
                <a:cubicBezTo>
                  <a:pt x="85" y="28"/>
                  <a:pt x="85" y="28"/>
                  <a:pt x="85" y="28"/>
                </a:cubicBezTo>
                <a:cubicBezTo>
                  <a:pt x="90" y="27"/>
                  <a:pt x="90" y="30"/>
                  <a:pt x="88" y="34"/>
                </a:cubicBezTo>
                <a:cubicBezTo>
                  <a:pt x="87" y="37"/>
                  <a:pt x="87" y="37"/>
                  <a:pt x="87" y="37"/>
                </a:cubicBezTo>
                <a:cubicBezTo>
                  <a:pt x="86" y="38"/>
                  <a:pt x="85" y="41"/>
                  <a:pt x="83" y="38"/>
                </a:cubicBezTo>
                <a:cubicBezTo>
                  <a:pt x="83" y="40"/>
                  <a:pt x="82" y="41"/>
                  <a:pt x="81" y="43"/>
                </a:cubicBezTo>
                <a:cubicBezTo>
                  <a:pt x="81" y="46"/>
                  <a:pt x="82" y="49"/>
                  <a:pt x="82" y="54"/>
                </a:cubicBezTo>
                <a:cubicBezTo>
                  <a:pt x="85" y="53"/>
                  <a:pt x="85" y="53"/>
                  <a:pt x="85" y="53"/>
                </a:cubicBezTo>
                <a:cubicBezTo>
                  <a:pt x="87" y="52"/>
                  <a:pt x="87" y="53"/>
                  <a:pt x="89" y="54"/>
                </a:cubicBezTo>
                <a:cubicBezTo>
                  <a:pt x="91" y="55"/>
                  <a:pt x="91" y="54"/>
                  <a:pt x="92" y="53"/>
                </a:cubicBezTo>
                <a:cubicBezTo>
                  <a:pt x="94" y="50"/>
                  <a:pt x="95" y="48"/>
                  <a:pt x="99" y="49"/>
                </a:cubicBezTo>
                <a:cubicBezTo>
                  <a:pt x="100" y="48"/>
                  <a:pt x="101" y="47"/>
                  <a:pt x="103" y="46"/>
                </a:cubicBezTo>
                <a:cubicBezTo>
                  <a:pt x="105" y="45"/>
                  <a:pt x="106" y="45"/>
                  <a:pt x="107" y="44"/>
                </a:cubicBezTo>
                <a:cubicBezTo>
                  <a:pt x="110" y="39"/>
                  <a:pt x="113" y="37"/>
                  <a:pt x="118" y="33"/>
                </a:cubicBezTo>
                <a:close/>
                <a:moveTo>
                  <a:pt x="25" y="37"/>
                </a:moveTo>
                <a:cubicBezTo>
                  <a:pt x="31" y="39"/>
                  <a:pt x="34" y="42"/>
                  <a:pt x="37" y="47"/>
                </a:cubicBezTo>
                <a:cubicBezTo>
                  <a:pt x="39" y="51"/>
                  <a:pt x="41" y="48"/>
                  <a:pt x="44" y="51"/>
                </a:cubicBezTo>
                <a:cubicBezTo>
                  <a:pt x="46" y="50"/>
                  <a:pt x="45" y="51"/>
                  <a:pt x="46" y="53"/>
                </a:cubicBezTo>
                <a:cubicBezTo>
                  <a:pt x="50" y="56"/>
                  <a:pt x="52" y="54"/>
                  <a:pt x="53" y="56"/>
                </a:cubicBezTo>
                <a:cubicBezTo>
                  <a:pt x="54" y="57"/>
                  <a:pt x="56" y="56"/>
                  <a:pt x="58" y="55"/>
                </a:cubicBezTo>
                <a:cubicBezTo>
                  <a:pt x="57" y="51"/>
                  <a:pt x="57" y="48"/>
                  <a:pt x="56" y="44"/>
                </a:cubicBezTo>
                <a:cubicBezTo>
                  <a:pt x="55" y="42"/>
                  <a:pt x="54" y="41"/>
                  <a:pt x="54" y="39"/>
                </a:cubicBezTo>
                <a:cubicBezTo>
                  <a:pt x="51" y="40"/>
                  <a:pt x="51" y="38"/>
                  <a:pt x="50" y="36"/>
                </a:cubicBezTo>
                <a:cubicBezTo>
                  <a:pt x="50" y="35"/>
                  <a:pt x="50" y="33"/>
                  <a:pt x="49" y="31"/>
                </a:cubicBezTo>
                <a:cubicBezTo>
                  <a:pt x="49" y="28"/>
                  <a:pt x="50" y="28"/>
                  <a:pt x="52" y="28"/>
                </a:cubicBezTo>
                <a:cubicBezTo>
                  <a:pt x="51" y="26"/>
                  <a:pt x="51" y="25"/>
                  <a:pt x="51" y="25"/>
                </a:cubicBezTo>
                <a:cubicBezTo>
                  <a:pt x="49" y="24"/>
                  <a:pt x="48" y="27"/>
                  <a:pt x="46" y="23"/>
                </a:cubicBezTo>
                <a:cubicBezTo>
                  <a:pt x="45" y="22"/>
                  <a:pt x="44" y="22"/>
                  <a:pt x="42" y="23"/>
                </a:cubicBezTo>
                <a:cubicBezTo>
                  <a:pt x="37" y="26"/>
                  <a:pt x="33" y="28"/>
                  <a:pt x="29" y="32"/>
                </a:cubicBezTo>
                <a:cubicBezTo>
                  <a:pt x="28" y="34"/>
                  <a:pt x="27" y="35"/>
                  <a:pt x="25" y="37"/>
                </a:cubicBezTo>
                <a:close/>
              </a:path>
            </a:pathLst>
          </a:custGeom>
          <a:solidFill>
            <a:srgbClr val="0E2231"/>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
          </a:p>
        </p:txBody>
      </p:sp>
      <p:sp>
        <p:nvSpPr>
          <p:cNvPr id="604" name="TextBox 603"/>
          <p:cNvSpPr txBox="1"/>
          <p:nvPr/>
        </p:nvSpPr>
        <p:spPr>
          <a:xfrm>
            <a:off x="4068713" y="2364392"/>
            <a:ext cx="422674" cy="246221"/>
          </a:xfrm>
          <a:prstGeom prst="rect">
            <a:avLst/>
          </a:prstGeom>
          <a:noFill/>
        </p:spPr>
        <p:txBody>
          <a:bodyPr wrap="square" rtlCol="0">
            <a:spAutoFit/>
          </a:bodyPr>
          <a:lstStyle/>
          <a:p>
            <a:pPr algn="ctr" rtl="0"/>
            <a:r>
              <a:rPr lang="es" sz="1000" b="0" i="0" u="none">
                <a:solidFill>
                  <a:schemeClr val="bg1"/>
                </a:solidFill>
                <a:latin typeface="+mj-lt"/>
              </a:rPr>
              <a:t>79 %</a:t>
            </a:r>
            <a:endParaRPr lang="es" sz="1000" dirty="0">
              <a:solidFill>
                <a:schemeClr val="bg1"/>
              </a:solidFill>
              <a:latin typeface="+mj-lt"/>
            </a:endParaRPr>
          </a:p>
        </p:txBody>
      </p:sp>
      <p:sp>
        <p:nvSpPr>
          <p:cNvPr id="605" name="TextBox 604"/>
          <p:cNvSpPr txBox="1"/>
          <p:nvPr/>
        </p:nvSpPr>
        <p:spPr>
          <a:xfrm>
            <a:off x="4466827" y="2488427"/>
            <a:ext cx="421412" cy="230832"/>
          </a:xfrm>
          <a:prstGeom prst="rect">
            <a:avLst/>
          </a:prstGeom>
          <a:noFill/>
        </p:spPr>
        <p:txBody>
          <a:bodyPr wrap="square" rtlCol="0">
            <a:spAutoFit/>
          </a:bodyPr>
          <a:lstStyle/>
          <a:p>
            <a:pPr algn="ctr" rtl="0"/>
            <a:r>
              <a:rPr lang="es" sz="900" b="0" i="0" u="none">
                <a:solidFill>
                  <a:schemeClr val="bg1"/>
                </a:solidFill>
                <a:latin typeface="+mj-lt"/>
              </a:rPr>
              <a:t>78 %</a:t>
            </a:r>
            <a:endParaRPr lang="es" sz="900" dirty="0">
              <a:solidFill>
                <a:schemeClr val="bg1"/>
              </a:solidFill>
              <a:latin typeface="+mj-lt"/>
            </a:endParaRPr>
          </a:p>
        </p:txBody>
      </p:sp>
      <p:sp>
        <p:nvSpPr>
          <p:cNvPr id="606" name="Freeform 6"/>
          <p:cNvSpPr>
            <a:spLocks noChangeAspect="1"/>
          </p:cNvSpPr>
          <p:nvPr/>
        </p:nvSpPr>
        <p:spPr bwMode="auto">
          <a:xfrm>
            <a:off x="4525973" y="2675339"/>
            <a:ext cx="420410" cy="1043460"/>
          </a:xfrm>
          <a:custGeom>
            <a:avLst/>
            <a:gdLst/>
            <a:ahLst/>
            <a:cxnLst>
              <a:cxn ang="0">
                <a:pos x="89" y="544"/>
              </a:cxn>
              <a:cxn ang="0">
                <a:pos x="64" y="580"/>
              </a:cxn>
              <a:cxn ang="0">
                <a:pos x="88" y="610"/>
              </a:cxn>
              <a:cxn ang="0">
                <a:pos x="123" y="644"/>
              </a:cxn>
              <a:cxn ang="0">
                <a:pos x="111" y="679"/>
              </a:cxn>
              <a:cxn ang="0">
                <a:pos x="87" y="722"/>
              </a:cxn>
              <a:cxn ang="0">
                <a:pos x="83" y="678"/>
              </a:cxn>
              <a:cxn ang="0">
                <a:pos x="54" y="646"/>
              </a:cxn>
              <a:cxn ang="0">
                <a:pos x="9" y="596"/>
              </a:cxn>
              <a:cxn ang="0">
                <a:pos x="63" y="464"/>
              </a:cxn>
              <a:cxn ang="0">
                <a:pos x="80" y="394"/>
              </a:cxn>
              <a:cxn ang="0">
                <a:pos x="81" y="296"/>
              </a:cxn>
              <a:cxn ang="0">
                <a:pos x="89" y="265"/>
              </a:cxn>
              <a:cxn ang="0">
                <a:pos x="31" y="262"/>
              </a:cxn>
              <a:cxn ang="0">
                <a:pos x="12" y="195"/>
              </a:cxn>
              <a:cxn ang="0">
                <a:pos x="6" y="141"/>
              </a:cxn>
              <a:cxn ang="0">
                <a:pos x="1" y="126"/>
              </a:cxn>
              <a:cxn ang="0">
                <a:pos x="12" y="118"/>
              </a:cxn>
              <a:cxn ang="0">
                <a:pos x="16" y="113"/>
              </a:cxn>
              <a:cxn ang="0">
                <a:pos x="24" y="111"/>
              </a:cxn>
              <a:cxn ang="0">
                <a:pos x="26" y="159"/>
              </a:cxn>
              <a:cxn ang="0">
                <a:pos x="46" y="230"/>
              </a:cxn>
              <a:cxn ang="0">
                <a:pos x="94" y="227"/>
              </a:cxn>
              <a:cxn ang="0">
                <a:pos x="128" y="216"/>
              </a:cxn>
              <a:cxn ang="0">
                <a:pos x="127" y="167"/>
              </a:cxn>
              <a:cxn ang="0">
                <a:pos x="119" y="168"/>
              </a:cxn>
              <a:cxn ang="0">
                <a:pos x="118" y="166"/>
              </a:cxn>
              <a:cxn ang="0">
                <a:pos x="129" y="151"/>
              </a:cxn>
              <a:cxn ang="0">
                <a:pos x="123" y="153"/>
              </a:cxn>
              <a:cxn ang="0">
                <a:pos x="126" y="147"/>
              </a:cxn>
              <a:cxn ang="0">
                <a:pos x="136" y="138"/>
              </a:cxn>
              <a:cxn ang="0">
                <a:pos x="159" y="126"/>
              </a:cxn>
              <a:cxn ang="0">
                <a:pos x="184" y="143"/>
              </a:cxn>
              <a:cxn ang="0">
                <a:pos x="185" y="179"/>
              </a:cxn>
              <a:cxn ang="0">
                <a:pos x="177" y="196"/>
              </a:cxn>
              <a:cxn ang="0">
                <a:pos x="163" y="218"/>
              </a:cxn>
              <a:cxn ang="0">
                <a:pos x="188" y="197"/>
              </a:cxn>
              <a:cxn ang="0">
                <a:pos x="245" y="153"/>
              </a:cxn>
              <a:cxn ang="0">
                <a:pos x="270" y="62"/>
              </a:cxn>
              <a:cxn ang="0">
                <a:pos x="278" y="20"/>
              </a:cxn>
              <a:cxn ang="0">
                <a:pos x="296" y="2"/>
              </a:cxn>
              <a:cxn ang="0">
                <a:pos x="296" y="16"/>
              </a:cxn>
              <a:cxn ang="0">
                <a:pos x="289" y="63"/>
              </a:cxn>
              <a:cxn ang="0">
                <a:pos x="284" y="119"/>
              </a:cxn>
              <a:cxn ang="0">
                <a:pos x="272" y="171"/>
              </a:cxn>
              <a:cxn ang="0">
                <a:pos x="239" y="203"/>
              </a:cxn>
              <a:cxn ang="0">
                <a:pos x="195" y="237"/>
              </a:cxn>
              <a:cxn ang="0">
                <a:pos x="173" y="330"/>
              </a:cxn>
              <a:cxn ang="0">
                <a:pos x="169" y="379"/>
              </a:cxn>
              <a:cxn ang="0">
                <a:pos x="178" y="425"/>
              </a:cxn>
              <a:cxn ang="0">
                <a:pos x="177" y="499"/>
              </a:cxn>
              <a:cxn ang="0">
                <a:pos x="169" y="562"/>
              </a:cxn>
              <a:cxn ang="0">
                <a:pos x="191" y="575"/>
              </a:cxn>
              <a:cxn ang="0">
                <a:pos x="247" y="588"/>
              </a:cxn>
              <a:cxn ang="0">
                <a:pos x="284" y="616"/>
              </a:cxn>
              <a:cxn ang="0">
                <a:pos x="301" y="677"/>
              </a:cxn>
              <a:cxn ang="0">
                <a:pos x="270" y="661"/>
              </a:cxn>
              <a:cxn ang="0">
                <a:pos x="234" y="642"/>
              </a:cxn>
              <a:cxn ang="0">
                <a:pos x="145" y="632"/>
              </a:cxn>
              <a:cxn ang="0">
                <a:pos x="117" y="594"/>
              </a:cxn>
              <a:cxn ang="0">
                <a:pos x="117" y="505"/>
              </a:cxn>
            </a:cxnLst>
            <a:rect l="0" t="0" r="r" b="b"/>
            <a:pathLst>
              <a:path w="306" h="724">
                <a:moveTo>
                  <a:pt x="117" y="505"/>
                </a:moveTo>
                <a:cubicBezTo>
                  <a:pt x="111" y="508"/>
                  <a:pt x="95" y="537"/>
                  <a:pt x="89" y="544"/>
                </a:cubicBezTo>
                <a:cubicBezTo>
                  <a:pt x="83" y="551"/>
                  <a:pt x="74" y="563"/>
                  <a:pt x="71" y="567"/>
                </a:cubicBezTo>
                <a:cubicBezTo>
                  <a:pt x="68" y="570"/>
                  <a:pt x="65" y="576"/>
                  <a:pt x="64" y="580"/>
                </a:cubicBezTo>
                <a:cubicBezTo>
                  <a:pt x="62" y="583"/>
                  <a:pt x="58" y="585"/>
                  <a:pt x="64" y="589"/>
                </a:cubicBezTo>
                <a:cubicBezTo>
                  <a:pt x="71" y="593"/>
                  <a:pt x="84" y="606"/>
                  <a:pt x="88" y="610"/>
                </a:cubicBezTo>
                <a:cubicBezTo>
                  <a:pt x="92" y="614"/>
                  <a:pt x="100" y="627"/>
                  <a:pt x="106" y="630"/>
                </a:cubicBezTo>
                <a:cubicBezTo>
                  <a:pt x="113" y="632"/>
                  <a:pt x="123" y="638"/>
                  <a:pt x="123" y="644"/>
                </a:cubicBezTo>
                <a:cubicBezTo>
                  <a:pt x="124" y="650"/>
                  <a:pt x="124" y="658"/>
                  <a:pt x="120" y="664"/>
                </a:cubicBezTo>
                <a:cubicBezTo>
                  <a:pt x="116" y="670"/>
                  <a:pt x="113" y="672"/>
                  <a:pt x="111" y="679"/>
                </a:cubicBezTo>
                <a:cubicBezTo>
                  <a:pt x="110" y="686"/>
                  <a:pt x="107" y="701"/>
                  <a:pt x="104" y="707"/>
                </a:cubicBezTo>
                <a:cubicBezTo>
                  <a:pt x="100" y="713"/>
                  <a:pt x="91" y="724"/>
                  <a:pt x="87" y="722"/>
                </a:cubicBezTo>
                <a:cubicBezTo>
                  <a:pt x="84" y="719"/>
                  <a:pt x="83" y="709"/>
                  <a:pt x="83" y="700"/>
                </a:cubicBezTo>
                <a:cubicBezTo>
                  <a:pt x="83" y="690"/>
                  <a:pt x="88" y="684"/>
                  <a:pt x="83" y="678"/>
                </a:cubicBezTo>
                <a:cubicBezTo>
                  <a:pt x="79" y="672"/>
                  <a:pt x="78" y="669"/>
                  <a:pt x="73" y="664"/>
                </a:cubicBezTo>
                <a:cubicBezTo>
                  <a:pt x="69" y="659"/>
                  <a:pt x="64" y="653"/>
                  <a:pt x="54" y="646"/>
                </a:cubicBezTo>
                <a:cubicBezTo>
                  <a:pt x="44" y="640"/>
                  <a:pt x="26" y="631"/>
                  <a:pt x="20" y="625"/>
                </a:cubicBezTo>
                <a:cubicBezTo>
                  <a:pt x="13" y="619"/>
                  <a:pt x="5" y="609"/>
                  <a:pt x="9" y="596"/>
                </a:cubicBezTo>
                <a:cubicBezTo>
                  <a:pt x="12" y="583"/>
                  <a:pt x="27" y="538"/>
                  <a:pt x="33" y="526"/>
                </a:cubicBezTo>
                <a:cubicBezTo>
                  <a:pt x="38" y="514"/>
                  <a:pt x="59" y="471"/>
                  <a:pt x="63" y="464"/>
                </a:cubicBezTo>
                <a:cubicBezTo>
                  <a:pt x="66" y="457"/>
                  <a:pt x="74" y="442"/>
                  <a:pt x="77" y="432"/>
                </a:cubicBezTo>
                <a:cubicBezTo>
                  <a:pt x="79" y="423"/>
                  <a:pt x="80" y="408"/>
                  <a:pt x="80" y="394"/>
                </a:cubicBezTo>
                <a:cubicBezTo>
                  <a:pt x="80" y="379"/>
                  <a:pt x="84" y="331"/>
                  <a:pt x="84" y="324"/>
                </a:cubicBezTo>
                <a:cubicBezTo>
                  <a:pt x="83" y="316"/>
                  <a:pt x="82" y="304"/>
                  <a:pt x="81" y="296"/>
                </a:cubicBezTo>
                <a:cubicBezTo>
                  <a:pt x="81" y="288"/>
                  <a:pt x="82" y="280"/>
                  <a:pt x="86" y="274"/>
                </a:cubicBezTo>
                <a:cubicBezTo>
                  <a:pt x="90" y="268"/>
                  <a:pt x="95" y="262"/>
                  <a:pt x="89" y="265"/>
                </a:cubicBezTo>
                <a:cubicBezTo>
                  <a:pt x="84" y="267"/>
                  <a:pt x="68" y="270"/>
                  <a:pt x="61" y="269"/>
                </a:cubicBezTo>
                <a:cubicBezTo>
                  <a:pt x="53" y="268"/>
                  <a:pt x="36" y="264"/>
                  <a:pt x="31" y="262"/>
                </a:cubicBezTo>
                <a:cubicBezTo>
                  <a:pt x="26" y="259"/>
                  <a:pt x="22" y="257"/>
                  <a:pt x="19" y="246"/>
                </a:cubicBezTo>
                <a:cubicBezTo>
                  <a:pt x="17" y="235"/>
                  <a:pt x="12" y="203"/>
                  <a:pt x="12" y="195"/>
                </a:cubicBezTo>
                <a:cubicBezTo>
                  <a:pt x="12" y="187"/>
                  <a:pt x="12" y="167"/>
                  <a:pt x="10" y="163"/>
                </a:cubicBezTo>
                <a:cubicBezTo>
                  <a:pt x="9" y="159"/>
                  <a:pt x="7" y="146"/>
                  <a:pt x="6" y="141"/>
                </a:cubicBezTo>
                <a:cubicBezTo>
                  <a:pt x="6" y="136"/>
                  <a:pt x="7" y="132"/>
                  <a:pt x="5" y="131"/>
                </a:cubicBezTo>
                <a:cubicBezTo>
                  <a:pt x="2" y="129"/>
                  <a:pt x="0" y="127"/>
                  <a:pt x="1" y="126"/>
                </a:cubicBezTo>
                <a:cubicBezTo>
                  <a:pt x="2" y="126"/>
                  <a:pt x="5" y="125"/>
                  <a:pt x="7" y="124"/>
                </a:cubicBezTo>
                <a:cubicBezTo>
                  <a:pt x="8" y="122"/>
                  <a:pt x="10" y="118"/>
                  <a:pt x="12" y="118"/>
                </a:cubicBezTo>
                <a:cubicBezTo>
                  <a:pt x="15" y="118"/>
                  <a:pt x="19" y="119"/>
                  <a:pt x="19" y="118"/>
                </a:cubicBezTo>
                <a:cubicBezTo>
                  <a:pt x="19" y="117"/>
                  <a:pt x="18" y="114"/>
                  <a:pt x="16" y="113"/>
                </a:cubicBezTo>
                <a:cubicBezTo>
                  <a:pt x="15" y="112"/>
                  <a:pt x="11" y="108"/>
                  <a:pt x="13" y="108"/>
                </a:cubicBezTo>
                <a:cubicBezTo>
                  <a:pt x="16" y="108"/>
                  <a:pt x="21" y="108"/>
                  <a:pt x="24" y="111"/>
                </a:cubicBezTo>
                <a:cubicBezTo>
                  <a:pt x="26" y="115"/>
                  <a:pt x="30" y="124"/>
                  <a:pt x="29" y="130"/>
                </a:cubicBezTo>
                <a:cubicBezTo>
                  <a:pt x="28" y="136"/>
                  <a:pt x="25" y="150"/>
                  <a:pt x="26" y="159"/>
                </a:cubicBezTo>
                <a:cubicBezTo>
                  <a:pt x="28" y="167"/>
                  <a:pt x="30" y="185"/>
                  <a:pt x="32" y="192"/>
                </a:cubicBezTo>
                <a:cubicBezTo>
                  <a:pt x="35" y="199"/>
                  <a:pt x="46" y="228"/>
                  <a:pt x="46" y="230"/>
                </a:cubicBezTo>
                <a:cubicBezTo>
                  <a:pt x="46" y="232"/>
                  <a:pt x="56" y="231"/>
                  <a:pt x="66" y="231"/>
                </a:cubicBezTo>
                <a:cubicBezTo>
                  <a:pt x="75" y="232"/>
                  <a:pt x="88" y="229"/>
                  <a:pt x="94" y="227"/>
                </a:cubicBezTo>
                <a:cubicBezTo>
                  <a:pt x="100" y="226"/>
                  <a:pt x="113" y="223"/>
                  <a:pt x="119" y="225"/>
                </a:cubicBezTo>
                <a:cubicBezTo>
                  <a:pt x="125" y="227"/>
                  <a:pt x="128" y="225"/>
                  <a:pt x="128" y="216"/>
                </a:cubicBezTo>
                <a:cubicBezTo>
                  <a:pt x="128" y="207"/>
                  <a:pt x="131" y="191"/>
                  <a:pt x="129" y="186"/>
                </a:cubicBezTo>
                <a:cubicBezTo>
                  <a:pt x="128" y="181"/>
                  <a:pt x="126" y="172"/>
                  <a:pt x="127" y="167"/>
                </a:cubicBezTo>
                <a:cubicBezTo>
                  <a:pt x="128" y="161"/>
                  <a:pt x="125" y="160"/>
                  <a:pt x="124" y="162"/>
                </a:cubicBezTo>
                <a:cubicBezTo>
                  <a:pt x="123" y="164"/>
                  <a:pt x="118" y="162"/>
                  <a:pt x="119" y="168"/>
                </a:cubicBezTo>
                <a:cubicBezTo>
                  <a:pt x="121" y="173"/>
                  <a:pt x="124" y="181"/>
                  <a:pt x="121" y="176"/>
                </a:cubicBezTo>
                <a:cubicBezTo>
                  <a:pt x="118" y="171"/>
                  <a:pt x="117" y="170"/>
                  <a:pt x="118" y="166"/>
                </a:cubicBezTo>
                <a:cubicBezTo>
                  <a:pt x="118" y="162"/>
                  <a:pt x="118" y="161"/>
                  <a:pt x="122" y="158"/>
                </a:cubicBezTo>
                <a:cubicBezTo>
                  <a:pt x="125" y="155"/>
                  <a:pt x="129" y="152"/>
                  <a:pt x="129" y="151"/>
                </a:cubicBezTo>
                <a:cubicBezTo>
                  <a:pt x="129" y="149"/>
                  <a:pt x="128" y="146"/>
                  <a:pt x="126" y="149"/>
                </a:cubicBezTo>
                <a:cubicBezTo>
                  <a:pt x="124" y="152"/>
                  <a:pt x="126" y="150"/>
                  <a:pt x="123" y="153"/>
                </a:cubicBezTo>
                <a:cubicBezTo>
                  <a:pt x="121" y="157"/>
                  <a:pt x="120" y="157"/>
                  <a:pt x="121" y="155"/>
                </a:cubicBezTo>
                <a:cubicBezTo>
                  <a:pt x="122" y="153"/>
                  <a:pt x="126" y="147"/>
                  <a:pt x="126" y="147"/>
                </a:cubicBezTo>
                <a:cubicBezTo>
                  <a:pt x="126" y="147"/>
                  <a:pt x="129" y="144"/>
                  <a:pt x="131" y="143"/>
                </a:cubicBezTo>
                <a:cubicBezTo>
                  <a:pt x="132" y="141"/>
                  <a:pt x="134" y="140"/>
                  <a:pt x="136" y="138"/>
                </a:cubicBezTo>
                <a:cubicBezTo>
                  <a:pt x="137" y="136"/>
                  <a:pt x="137" y="131"/>
                  <a:pt x="143" y="129"/>
                </a:cubicBezTo>
                <a:cubicBezTo>
                  <a:pt x="148" y="127"/>
                  <a:pt x="152" y="125"/>
                  <a:pt x="159" y="126"/>
                </a:cubicBezTo>
                <a:cubicBezTo>
                  <a:pt x="166" y="128"/>
                  <a:pt x="169" y="129"/>
                  <a:pt x="174" y="132"/>
                </a:cubicBezTo>
                <a:cubicBezTo>
                  <a:pt x="179" y="135"/>
                  <a:pt x="182" y="139"/>
                  <a:pt x="184" y="143"/>
                </a:cubicBezTo>
                <a:cubicBezTo>
                  <a:pt x="186" y="148"/>
                  <a:pt x="188" y="155"/>
                  <a:pt x="188" y="163"/>
                </a:cubicBezTo>
                <a:cubicBezTo>
                  <a:pt x="188" y="171"/>
                  <a:pt x="187" y="175"/>
                  <a:pt x="185" y="179"/>
                </a:cubicBezTo>
                <a:cubicBezTo>
                  <a:pt x="184" y="182"/>
                  <a:pt x="184" y="181"/>
                  <a:pt x="182" y="186"/>
                </a:cubicBezTo>
                <a:cubicBezTo>
                  <a:pt x="180" y="191"/>
                  <a:pt x="179" y="193"/>
                  <a:pt x="177" y="196"/>
                </a:cubicBezTo>
                <a:cubicBezTo>
                  <a:pt x="175" y="200"/>
                  <a:pt x="170" y="207"/>
                  <a:pt x="167" y="209"/>
                </a:cubicBezTo>
                <a:cubicBezTo>
                  <a:pt x="164" y="211"/>
                  <a:pt x="163" y="215"/>
                  <a:pt x="163" y="218"/>
                </a:cubicBezTo>
                <a:cubicBezTo>
                  <a:pt x="162" y="220"/>
                  <a:pt x="163" y="215"/>
                  <a:pt x="167" y="211"/>
                </a:cubicBezTo>
                <a:cubicBezTo>
                  <a:pt x="172" y="207"/>
                  <a:pt x="181" y="199"/>
                  <a:pt x="188" y="197"/>
                </a:cubicBezTo>
                <a:cubicBezTo>
                  <a:pt x="195" y="195"/>
                  <a:pt x="216" y="176"/>
                  <a:pt x="224" y="171"/>
                </a:cubicBezTo>
                <a:cubicBezTo>
                  <a:pt x="232" y="166"/>
                  <a:pt x="243" y="158"/>
                  <a:pt x="245" y="153"/>
                </a:cubicBezTo>
                <a:cubicBezTo>
                  <a:pt x="247" y="148"/>
                  <a:pt x="261" y="107"/>
                  <a:pt x="263" y="98"/>
                </a:cubicBezTo>
                <a:cubicBezTo>
                  <a:pt x="264" y="89"/>
                  <a:pt x="271" y="69"/>
                  <a:pt x="270" y="62"/>
                </a:cubicBezTo>
                <a:cubicBezTo>
                  <a:pt x="270" y="56"/>
                  <a:pt x="266" y="40"/>
                  <a:pt x="269" y="36"/>
                </a:cubicBezTo>
                <a:cubicBezTo>
                  <a:pt x="271" y="31"/>
                  <a:pt x="275" y="25"/>
                  <a:pt x="278" y="20"/>
                </a:cubicBezTo>
                <a:cubicBezTo>
                  <a:pt x="280" y="15"/>
                  <a:pt x="287" y="7"/>
                  <a:pt x="289" y="5"/>
                </a:cubicBezTo>
                <a:cubicBezTo>
                  <a:pt x="292" y="2"/>
                  <a:pt x="295" y="0"/>
                  <a:pt x="296" y="2"/>
                </a:cubicBezTo>
                <a:cubicBezTo>
                  <a:pt x="298" y="5"/>
                  <a:pt x="296" y="9"/>
                  <a:pt x="296" y="11"/>
                </a:cubicBezTo>
                <a:cubicBezTo>
                  <a:pt x="297" y="12"/>
                  <a:pt x="298" y="9"/>
                  <a:pt x="296" y="16"/>
                </a:cubicBezTo>
                <a:cubicBezTo>
                  <a:pt x="295" y="23"/>
                  <a:pt x="290" y="28"/>
                  <a:pt x="290" y="34"/>
                </a:cubicBezTo>
                <a:cubicBezTo>
                  <a:pt x="290" y="39"/>
                  <a:pt x="290" y="57"/>
                  <a:pt x="289" y="63"/>
                </a:cubicBezTo>
                <a:cubicBezTo>
                  <a:pt x="288" y="69"/>
                  <a:pt x="287" y="68"/>
                  <a:pt x="286" y="77"/>
                </a:cubicBezTo>
                <a:cubicBezTo>
                  <a:pt x="285" y="87"/>
                  <a:pt x="285" y="112"/>
                  <a:pt x="284" y="119"/>
                </a:cubicBezTo>
                <a:cubicBezTo>
                  <a:pt x="282" y="127"/>
                  <a:pt x="279" y="143"/>
                  <a:pt x="277" y="149"/>
                </a:cubicBezTo>
                <a:cubicBezTo>
                  <a:pt x="276" y="155"/>
                  <a:pt x="276" y="165"/>
                  <a:pt x="272" y="171"/>
                </a:cubicBezTo>
                <a:cubicBezTo>
                  <a:pt x="269" y="175"/>
                  <a:pt x="263" y="180"/>
                  <a:pt x="257" y="185"/>
                </a:cubicBezTo>
                <a:cubicBezTo>
                  <a:pt x="251" y="191"/>
                  <a:pt x="246" y="196"/>
                  <a:pt x="239" y="203"/>
                </a:cubicBezTo>
                <a:cubicBezTo>
                  <a:pt x="233" y="209"/>
                  <a:pt x="220" y="219"/>
                  <a:pt x="214" y="223"/>
                </a:cubicBezTo>
                <a:cubicBezTo>
                  <a:pt x="208" y="227"/>
                  <a:pt x="198" y="231"/>
                  <a:pt x="195" y="237"/>
                </a:cubicBezTo>
                <a:cubicBezTo>
                  <a:pt x="192" y="244"/>
                  <a:pt x="187" y="261"/>
                  <a:pt x="185" y="272"/>
                </a:cubicBezTo>
                <a:cubicBezTo>
                  <a:pt x="183" y="284"/>
                  <a:pt x="175" y="321"/>
                  <a:pt x="173" y="330"/>
                </a:cubicBezTo>
                <a:cubicBezTo>
                  <a:pt x="171" y="339"/>
                  <a:pt x="167" y="349"/>
                  <a:pt x="167" y="357"/>
                </a:cubicBezTo>
                <a:cubicBezTo>
                  <a:pt x="166" y="364"/>
                  <a:pt x="167" y="373"/>
                  <a:pt x="169" y="379"/>
                </a:cubicBezTo>
                <a:cubicBezTo>
                  <a:pt x="170" y="385"/>
                  <a:pt x="170" y="388"/>
                  <a:pt x="171" y="396"/>
                </a:cubicBezTo>
                <a:cubicBezTo>
                  <a:pt x="172" y="403"/>
                  <a:pt x="177" y="418"/>
                  <a:pt x="178" y="425"/>
                </a:cubicBezTo>
                <a:cubicBezTo>
                  <a:pt x="180" y="433"/>
                  <a:pt x="182" y="456"/>
                  <a:pt x="181" y="466"/>
                </a:cubicBezTo>
                <a:cubicBezTo>
                  <a:pt x="180" y="475"/>
                  <a:pt x="179" y="491"/>
                  <a:pt x="177" y="499"/>
                </a:cubicBezTo>
                <a:cubicBezTo>
                  <a:pt x="175" y="506"/>
                  <a:pt x="172" y="526"/>
                  <a:pt x="171" y="534"/>
                </a:cubicBezTo>
                <a:cubicBezTo>
                  <a:pt x="170" y="543"/>
                  <a:pt x="171" y="556"/>
                  <a:pt x="169" y="562"/>
                </a:cubicBezTo>
                <a:cubicBezTo>
                  <a:pt x="168" y="567"/>
                  <a:pt x="163" y="575"/>
                  <a:pt x="166" y="574"/>
                </a:cubicBezTo>
                <a:cubicBezTo>
                  <a:pt x="170" y="573"/>
                  <a:pt x="184" y="574"/>
                  <a:pt x="191" y="575"/>
                </a:cubicBezTo>
                <a:cubicBezTo>
                  <a:pt x="198" y="576"/>
                  <a:pt x="210" y="579"/>
                  <a:pt x="215" y="581"/>
                </a:cubicBezTo>
                <a:cubicBezTo>
                  <a:pt x="221" y="582"/>
                  <a:pt x="240" y="587"/>
                  <a:pt x="247" y="588"/>
                </a:cubicBezTo>
                <a:cubicBezTo>
                  <a:pt x="253" y="589"/>
                  <a:pt x="264" y="591"/>
                  <a:pt x="269" y="592"/>
                </a:cubicBezTo>
                <a:cubicBezTo>
                  <a:pt x="273" y="593"/>
                  <a:pt x="279" y="610"/>
                  <a:pt x="284" y="616"/>
                </a:cubicBezTo>
                <a:cubicBezTo>
                  <a:pt x="288" y="621"/>
                  <a:pt x="297" y="639"/>
                  <a:pt x="300" y="648"/>
                </a:cubicBezTo>
                <a:cubicBezTo>
                  <a:pt x="302" y="656"/>
                  <a:pt x="306" y="672"/>
                  <a:pt x="301" y="677"/>
                </a:cubicBezTo>
                <a:cubicBezTo>
                  <a:pt x="297" y="683"/>
                  <a:pt x="291" y="685"/>
                  <a:pt x="283" y="679"/>
                </a:cubicBezTo>
                <a:cubicBezTo>
                  <a:pt x="276" y="673"/>
                  <a:pt x="275" y="667"/>
                  <a:pt x="270" y="661"/>
                </a:cubicBezTo>
                <a:cubicBezTo>
                  <a:pt x="266" y="655"/>
                  <a:pt x="264" y="649"/>
                  <a:pt x="257" y="646"/>
                </a:cubicBezTo>
                <a:cubicBezTo>
                  <a:pt x="251" y="643"/>
                  <a:pt x="248" y="645"/>
                  <a:pt x="234" y="642"/>
                </a:cubicBezTo>
                <a:cubicBezTo>
                  <a:pt x="220" y="639"/>
                  <a:pt x="196" y="633"/>
                  <a:pt x="188" y="633"/>
                </a:cubicBezTo>
                <a:cubicBezTo>
                  <a:pt x="181" y="633"/>
                  <a:pt x="150" y="633"/>
                  <a:pt x="145" y="632"/>
                </a:cubicBezTo>
                <a:cubicBezTo>
                  <a:pt x="141" y="631"/>
                  <a:pt x="130" y="625"/>
                  <a:pt x="126" y="620"/>
                </a:cubicBezTo>
                <a:cubicBezTo>
                  <a:pt x="122" y="614"/>
                  <a:pt x="117" y="604"/>
                  <a:pt x="117" y="594"/>
                </a:cubicBezTo>
                <a:cubicBezTo>
                  <a:pt x="116" y="585"/>
                  <a:pt x="118" y="538"/>
                  <a:pt x="118" y="529"/>
                </a:cubicBezTo>
                <a:cubicBezTo>
                  <a:pt x="118" y="520"/>
                  <a:pt x="117" y="505"/>
                  <a:pt x="117" y="505"/>
                </a:cubicBezTo>
                <a:close/>
              </a:path>
            </a:pathLst>
          </a:custGeom>
          <a:solidFill>
            <a:schemeClr val="accent4"/>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
          </a:p>
        </p:txBody>
      </p:sp>
      <p:sp>
        <p:nvSpPr>
          <p:cNvPr id="607" name="Freeform 17"/>
          <p:cNvSpPr>
            <a:spLocks noChangeAspect="1"/>
          </p:cNvSpPr>
          <p:nvPr/>
        </p:nvSpPr>
        <p:spPr bwMode="auto">
          <a:xfrm>
            <a:off x="4964074" y="2766378"/>
            <a:ext cx="287580" cy="973907"/>
          </a:xfrm>
          <a:custGeom>
            <a:avLst/>
            <a:gdLst/>
            <a:ahLst/>
            <a:cxnLst>
              <a:cxn ang="0">
                <a:pos x="33" y="203"/>
              </a:cxn>
              <a:cxn ang="0">
                <a:pos x="23" y="171"/>
              </a:cxn>
              <a:cxn ang="0">
                <a:pos x="11" y="124"/>
              </a:cxn>
              <a:cxn ang="0">
                <a:pos x="6" y="52"/>
              </a:cxn>
              <a:cxn ang="0">
                <a:pos x="5" y="29"/>
              </a:cxn>
              <a:cxn ang="0">
                <a:pos x="11" y="17"/>
              </a:cxn>
              <a:cxn ang="0">
                <a:pos x="14" y="5"/>
              </a:cxn>
              <a:cxn ang="0">
                <a:pos x="19" y="20"/>
              </a:cxn>
              <a:cxn ang="0">
                <a:pos x="26" y="7"/>
              </a:cxn>
              <a:cxn ang="0">
                <a:pos x="23" y="24"/>
              </a:cxn>
              <a:cxn ang="0">
                <a:pos x="20" y="49"/>
              </a:cxn>
              <a:cxn ang="0">
                <a:pos x="28" y="108"/>
              </a:cxn>
              <a:cxn ang="0">
                <a:pos x="41" y="145"/>
              </a:cxn>
              <a:cxn ang="0">
                <a:pos x="60" y="159"/>
              </a:cxn>
              <a:cxn ang="0">
                <a:pos x="59" y="153"/>
              </a:cxn>
              <a:cxn ang="0">
                <a:pos x="65" y="113"/>
              </a:cxn>
              <a:cxn ang="0">
                <a:pos x="98" y="134"/>
              </a:cxn>
              <a:cxn ang="0">
                <a:pos x="91" y="163"/>
              </a:cxn>
              <a:cxn ang="0">
                <a:pos x="103" y="158"/>
              </a:cxn>
              <a:cxn ang="0">
                <a:pos x="116" y="145"/>
              </a:cxn>
              <a:cxn ang="0">
                <a:pos x="130" y="96"/>
              </a:cxn>
              <a:cxn ang="0">
                <a:pos x="136" y="51"/>
              </a:cxn>
              <a:cxn ang="0">
                <a:pos x="133" y="6"/>
              </a:cxn>
              <a:cxn ang="0">
                <a:pos x="139" y="20"/>
              </a:cxn>
              <a:cxn ang="0">
                <a:pos x="147" y="8"/>
              </a:cxn>
              <a:cxn ang="0">
                <a:pos x="149" y="15"/>
              </a:cxn>
              <a:cxn ang="0">
                <a:pos x="153" y="30"/>
              </a:cxn>
              <a:cxn ang="0">
                <a:pos x="151" y="47"/>
              </a:cxn>
              <a:cxn ang="0">
                <a:pos x="151" y="89"/>
              </a:cxn>
              <a:cxn ang="0">
                <a:pos x="147" y="122"/>
              </a:cxn>
              <a:cxn ang="0">
                <a:pos x="137" y="163"/>
              </a:cxn>
              <a:cxn ang="0">
                <a:pos x="122" y="209"/>
              </a:cxn>
              <a:cxn ang="0">
                <a:pos x="120" y="255"/>
              </a:cxn>
              <a:cxn ang="0">
                <a:pos x="122" y="282"/>
              </a:cxn>
              <a:cxn ang="0">
                <a:pos x="120" y="298"/>
              </a:cxn>
              <a:cxn ang="0">
                <a:pos x="129" y="338"/>
              </a:cxn>
              <a:cxn ang="0">
                <a:pos x="132" y="375"/>
              </a:cxn>
              <a:cxn ang="0">
                <a:pos x="132" y="418"/>
              </a:cxn>
              <a:cxn ang="0">
                <a:pos x="137" y="498"/>
              </a:cxn>
              <a:cxn ang="0">
                <a:pos x="145" y="506"/>
              </a:cxn>
              <a:cxn ang="0">
                <a:pos x="155" y="521"/>
              </a:cxn>
              <a:cxn ang="0">
                <a:pos x="132" y="528"/>
              </a:cxn>
              <a:cxn ang="0">
                <a:pos x="119" y="511"/>
              </a:cxn>
              <a:cxn ang="0">
                <a:pos x="120" y="497"/>
              </a:cxn>
              <a:cxn ang="0">
                <a:pos x="104" y="415"/>
              </a:cxn>
              <a:cxn ang="0">
                <a:pos x="83" y="383"/>
              </a:cxn>
              <a:cxn ang="0">
                <a:pos x="81" y="367"/>
              </a:cxn>
              <a:cxn ang="0">
                <a:pos x="71" y="393"/>
              </a:cxn>
              <a:cxn ang="0">
                <a:pos x="56" y="414"/>
              </a:cxn>
              <a:cxn ang="0">
                <a:pos x="42" y="498"/>
              </a:cxn>
              <a:cxn ang="0">
                <a:pos x="44" y="517"/>
              </a:cxn>
              <a:cxn ang="0">
                <a:pos x="23" y="538"/>
              </a:cxn>
              <a:cxn ang="0">
                <a:pos x="10" y="523"/>
              </a:cxn>
              <a:cxn ang="0">
                <a:pos x="18" y="507"/>
              </a:cxn>
              <a:cxn ang="0">
                <a:pos x="26" y="493"/>
              </a:cxn>
              <a:cxn ang="0">
                <a:pos x="30" y="392"/>
              </a:cxn>
              <a:cxn ang="0">
                <a:pos x="25" y="388"/>
              </a:cxn>
              <a:cxn ang="0">
                <a:pos x="30" y="330"/>
              </a:cxn>
              <a:cxn ang="0">
                <a:pos x="37" y="298"/>
              </a:cxn>
              <a:cxn ang="0">
                <a:pos x="29" y="287"/>
              </a:cxn>
              <a:cxn ang="0">
                <a:pos x="34" y="230"/>
              </a:cxn>
            </a:cxnLst>
            <a:rect l="0" t="0" r="r" b="b"/>
            <a:pathLst>
              <a:path w="167" h="541">
                <a:moveTo>
                  <a:pt x="34" y="230"/>
                </a:moveTo>
                <a:cubicBezTo>
                  <a:pt x="33" y="222"/>
                  <a:pt x="31" y="209"/>
                  <a:pt x="33" y="203"/>
                </a:cubicBezTo>
                <a:cubicBezTo>
                  <a:pt x="34" y="197"/>
                  <a:pt x="29" y="196"/>
                  <a:pt x="31" y="185"/>
                </a:cubicBezTo>
                <a:cubicBezTo>
                  <a:pt x="27" y="180"/>
                  <a:pt x="25" y="177"/>
                  <a:pt x="23" y="171"/>
                </a:cubicBezTo>
                <a:cubicBezTo>
                  <a:pt x="20" y="163"/>
                  <a:pt x="18" y="156"/>
                  <a:pt x="15" y="149"/>
                </a:cubicBezTo>
                <a:cubicBezTo>
                  <a:pt x="13" y="140"/>
                  <a:pt x="12" y="133"/>
                  <a:pt x="11" y="124"/>
                </a:cubicBezTo>
                <a:cubicBezTo>
                  <a:pt x="4" y="105"/>
                  <a:pt x="4" y="84"/>
                  <a:pt x="5" y="65"/>
                </a:cubicBezTo>
                <a:cubicBezTo>
                  <a:pt x="6" y="52"/>
                  <a:pt x="6" y="52"/>
                  <a:pt x="6" y="52"/>
                </a:cubicBezTo>
                <a:cubicBezTo>
                  <a:pt x="6" y="48"/>
                  <a:pt x="3" y="48"/>
                  <a:pt x="3" y="42"/>
                </a:cubicBezTo>
                <a:cubicBezTo>
                  <a:pt x="2" y="37"/>
                  <a:pt x="0" y="30"/>
                  <a:pt x="5" y="29"/>
                </a:cubicBezTo>
                <a:cubicBezTo>
                  <a:pt x="2" y="22"/>
                  <a:pt x="8" y="23"/>
                  <a:pt x="12" y="25"/>
                </a:cubicBezTo>
                <a:cubicBezTo>
                  <a:pt x="13" y="26"/>
                  <a:pt x="11" y="19"/>
                  <a:pt x="11" y="17"/>
                </a:cubicBezTo>
                <a:cubicBezTo>
                  <a:pt x="9" y="8"/>
                  <a:pt x="9" y="8"/>
                  <a:pt x="9" y="8"/>
                </a:cubicBezTo>
                <a:cubicBezTo>
                  <a:pt x="7" y="2"/>
                  <a:pt x="13" y="0"/>
                  <a:pt x="14" y="5"/>
                </a:cubicBezTo>
                <a:cubicBezTo>
                  <a:pt x="15" y="10"/>
                  <a:pt x="16" y="14"/>
                  <a:pt x="17" y="19"/>
                </a:cubicBezTo>
                <a:cubicBezTo>
                  <a:pt x="18" y="23"/>
                  <a:pt x="17" y="24"/>
                  <a:pt x="19" y="20"/>
                </a:cubicBezTo>
                <a:cubicBezTo>
                  <a:pt x="20" y="17"/>
                  <a:pt x="21" y="13"/>
                  <a:pt x="21" y="10"/>
                </a:cubicBezTo>
                <a:cubicBezTo>
                  <a:pt x="22" y="4"/>
                  <a:pt x="25" y="4"/>
                  <a:pt x="26" y="7"/>
                </a:cubicBezTo>
                <a:cubicBezTo>
                  <a:pt x="27" y="8"/>
                  <a:pt x="26" y="10"/>
                  <a:pt x="26" y="12"/>
                </a:cubicBezTo>
                <a:cubicBezTo>
                  <a:pt x="25" y="17"/>
                  <a:pt x="25" y="20"/>
                  <a:pt x="23" y="24"/>
                </a:cubicBezTo>
                <a:cubicBezTo>
                  <a:pt x="23" y="30"/>
                  <a:pt x="22" y="35"/>
                  <a:pt x="21" y="40"/>
                </a:cubicBezTo>
                <a:cubicBezTo>
                  <a:pt x="21" y="43"/>
                  <a:pt x="20" y="46"/>
                  <a:pt x="20" y="49"/>
                </a:cubicBezTo>
                <a:cubicBezTo>
                  <a:pt x="20" y="55"/>
                  <a:pt x="21" y="61"/>
                  <a:pt x="22" y="68"/>
                </a:cubicBezTo>
                <a:cubicBezTo>
                  <a:pt x="23" y="81"/>
                  <a:pt x="28" y="89"/>
                  <a:pt x="28" y="108"/>
                </a:cubicBezTo>
                <a:cubicBezTo>
                  <a:pt x="28" y="113"/>
                  <a:pt x="29" y="113"/>
                  <a:pt x="31" y="117"/>
                </a:cubicBezTo>
                <a:cubicBezTo>
                  <a:pt x="37" y="126"/>
                  <a:pt x="40" y="134"/>
                  <a:pt x="41" y="145"/>
                </a:cubicBezTo>
                <a:cubicBezTo>
                  <a:pt x="45" y="147"/>
                  <a:pt x="45" y="146"/>
                  <a:pt x="46" y="150"/>
                </a:cubicBezTo>
                <a:cubicBezTo>
                  <a:pt x="55" y="158"/>
                  <a:pt x="61" y="153"/>
                  <a:pt x="60" y="159"/>
                </a:cubicBezTo>
                <a:cubicBezTo>
                  <a:pt x="63" y="166"/>
                  <a:pt x="63" y="163"/>
                  <a:pt x="62" y="157"/>
                </a:cubicBezTo>
                <a:cubicBezTo>
                  <a:pt x="62" y="155"/>
                  <a:pt x="60" y="154"/>
                  <a:pt x="59" y="153"/>
                </a:cubicBezTo>
                <a:cubicBezTo>
                  <a:pt x="50" y="145"/>
                  <a:pt x="41" y="129"/>
                  <a:pt x="54" y="122"/>
                </a:cubicBezTo>
                <a:cubicBezTo>
                  <a:pt x="59" y="120"/>
                  <a:pt x="61" y="117"/>
                  <a:pt x="65" y="113"/>
                </a:cubicBezTo>
                <a:cubicBezTo>
                  <a:pt x="79" y="101"/>
                  <a:pt x="91" y="109"/>
                  <a:pt x="95" y="119"/>
                </a:cubicBezTo>
                <a:cubicBezTo>
                  <a:pt x="98" y="125"/>
                  <a:pt x="95" y="131"/>
                  <a:pt x="98" y="134"/>
                </a:cubicBezTo>
                <a:cubicBezTo>
                  <a:pt x="113" y="141"/>
                  <a:pt x="102" y="152"/>
                  <a:pt x="91" y="158"/>
                </a:cubicBezTo>
                <a:cubicBezTo>
                  <a:pt x="91" y="163"/>
                  <a:pt x="91" y="163"/>
                  <a:pt x="91" y="163"/>
                </a:cubicBezTo>
                <a:cubicBezTo>
                  <a:pt x="94" y="163"/>
                  <a:pt x="95" y="163"/>
                  <a:pt x="98" y="164"/>
                </a:cubicBezTo>
                <a:cubicBezTo>
                  <a:pt x="99" y="159"/>
                  <a:pt x="98" y="159"/>
                  <a:pt x="103" y="158"/>
                </a:cubicBezTo>
                <a:cubicBezTo>
                  <a:pt x="106" y="155"/>
                  <a:pt x="107" y="153"/>
                  <a:pt x="111" y="152"/>
                </a:cubicBezTo>
                <a:cubicBezTo>
                  <a:pt x="113" y="148"/>
                  <a:pt x="112" y="147"/>
                  <a:pt x="116" y="145"/>
                </a:cubicBezTo>
                <a:cubicBezTo>
                  <a:pt x="120" y="135"/>
                  <a:pt x="122" y="125"/>
                  <a:pt x="129" y="116"/>
                </a:cubicBezTo>
                <a:cubicBezTo>
                  <a:pt x="132" y="112"/>
                  <a:pt x="130" y="105"/>
                  <a:pt x="130" y="96"/>
                </a:cubicBezTo>
                <a:cubicBezTo>
                  <a:pt x="131" y="88"/>
                  <a:pt x="133" y="82"/>
                  <a:pt x="134" y="73"/>
                </a:cubicBezTo>
                <a:cubicBezTo>
                  <a:pt x="135" y="66"/>
                  <a:pt x="135" y="59"/>
                  <a:pt x="136" y="51"/>
                </a:cubicBezTo>
                <a:cubicBezTo>
                  <a:pt x="136" y="44"/>
                  <a:pt x="135" y="35"/>
                  <a:pt x="135" y="27"/>
                </a:cubicBezTo>
                <a:cubicBezTo>
                  <a:pt x="134" y="20"/>
                  <a:pt x="131" y="8"/>
                  <a:pt x="133" y="6"/>
                </a:cubicBezTo>
                <a:cubicBezTo>
                  <a:pt x="136" y="5"/>
                  <a:pt x="136" y="9"/>
                  <a:pt x="137" y="10"/>
                </a:cubicBezTo>
                <a:cubicBezTo>
                  <a:pt x="138" y="14"/>
                  <a:pt x="139" y="17"/>
                  <a:pt x="139" y="20"/>
                </a:cubicBezTo>
                <a:cubicBezTo>
                  <a:pt x="141" y="28"/>
                  <a:pt x="141" y="26"/>
                  <a:pt x="142" y="20"/>
                </a:cubicBezTo>
                <a:cubicBezTo>
                  <a:pt x="144" y="16"/>
                  <a:pt x="145" y="12"/>
                  <a:pt x="147" y="8"/>
                </a:cubicBezTo>
                <a:cubicBezTo>
                  <a:pt x="148" y="3"/>
                  <a:pt x="153" y="5"/>
                  <a:pt x="151" y="9"/>
                </a:cubicBezTo>
                <a:cubicBezTo>
                  <a:pt x="149" y="15"/>
                  <a:pt x="149" y="15"/>
                  <a:pt x="149" y="15"/>
                </a:cubicBezTo>
                <a:cubicBezTo>
                  <a:pt x="149" y="15"/>
                  <a:pt x="149" y="18"/>
                  <a:pt x="148" y="20"/>
                </a:cubicBezTo>
                <a:cubicBezTo>
                  <a:pt x="142" y="36"/>
                  <a:pt x="153" y="20"/>
                  <a:pt x="153" y="30"/>
                </a:cubicBezTo>
                <a:cubicBezTo>
                  <a:pt x="158" y="30"/>
                  <a:pt x="155" y="34"/>
                  <a:pt x="153" y="35"/>
                </a:cubicBezTo>
                <a:cubicBezTo>
                  <a:pt x="153" y="39"/>
                  <a:pt x="153" y="43"/>
                  <a:pt x="151" y="47"/>
                </a:cubicBezTo>
                <a:cubicBezTo>
                  <a:pt x="151" y="50"/>
                  <a:pt x="151" y="52"/>
                  <a:pt x="149" y="54"/>
                </a:cubicBezTo>
                <a:cubicBezTo>
                  <a:pt x="149" y="66"/>
                  <a:pt x="151" y="76"/>
                  <a:pt x="151" y="89"/>
                </a:cubicBezTo>
                <a:cubicBezTo>
                  <a:pt x="152" y="96"/>
                  <a:pt x="150" y="106"/>
                  <a:pt x="149" y="114"/>
                </a:cubicBezTo>
                <a:cubicBezTo>
                  <a:pt x="149" y="117"/>
                  <a:pt x="149" y="119"/>
                  <a:pt x="147" y="122"/>
                </a:cubicBezTo>
                <a:cubicBezTo>
                  <a:pt x="146" y="127"/>
                  <a:pt x="146" y="127"/>
                  <a:pt x="146" y="127"/>
                </a:cubicBezTo>
                <a:cubicBezTo>
                  <a:pt x="144" y="140"/>
                  <a:pt x="142" y="151"/>
                  <a:pt x="137" y="163"/>
                </a:cubicBezTo>
                <a:cubicBezTo>
                  <a:pt x="137" y="168"/>
                  <a:pt x="134" y="171"/>
                  <a:pt x="132" y="175"/>
                </a:cubicBezTo>
                <a:cubicBezTo>
                  <a:pt x="124" y="190"/>
                  <a:pt x="124" y="197"/>
                  <a:pt x="122" y="209"/>
                </a:cubicBezTo>
                <a:cubicBezTo>
                  <a:pt x="122" y="216"/>
                  <a:pt x="125" y="214"/>
                  <a:pt x="120" y="227"/>
                </a:cubicBezTo>
                <a:cubicBezTo>
                  <a:pt x="120" y="237"/>
                  <a:pt x="120" y="246"/>
                  <a:pt x="120" y="255"/>
                </a:cubicBezTo>
                <a:cubicBezTo>
                  <a:pt x="121" y="260"/>
                  <a:pt x="121" y="263"/>
                  <a:pt x="120" y="269"/>
                </a:cubicBezTo>
                <a:cubicBezTo>
                  <a:pt x="120" y="273"/>
                  <a:pt x="121" y="279"/>
                  <a:pt x="122" y="282"/>
                </a:cubicBezTo>
                <a:cubicBezTo>
                  <a:pt x="123" y="286"/>
                  <a:pt x="128" y="289"/>
                  <a:pt x="122" y="291"/>
                </a:cubicBezTo>
                <a:cubicBezTo>
                  <a:pt x="116" y="293"/>
                  <a:pt x="119" y="293"/>
                  <a:pt x="120" y="298"/>
                </a:cubicBezTo>
                <a:cubicBezTo>
                  <a:pt x="125" y="306"/>
                  <a:pt x="127" y="313"/>
                  <a:pt x="127" y="323"/>
                </a:cubicBezTo>
                <a:cubicBezTo>
                  <a:pt x="129" y="328"/>
                  <a:pt x="129" y="332"/>
                  <a:pt x="129" y="338"/>
                </a:cubicBezTo>
                <a:cubicBezTo>
                  <a:pt x="130" y="344"/>
                  <a:pt x="130" y="351"/>
                  <a:pt x="130" y="357"/>
                </a:cubicBezTo>
                <a:cubicBezTo>
                  <a:pt x="131" y="363"/>
                  <a:pt x="131" y="369"/>
                  <a:pt x="132" y="375"/>
                </a:cubicBezTo>
                <a:cubicBezTo>
                  <a:pt x="133" y="380"/>
                  <a:pt x="136" y="388"/>
                  <a:pt x="127" y="390"/>
                </a:cubicBezTo>
                <a:cubicBezTo>
                  <a:pt x="128" y="399"/>
                  <a:pt x="129" y="409"/>
                  <a:pt x="132" y="418"/>
                </a:cubicBezTo>
                <a:cubicBezTo>
                  <a:pt x="139" y="436"/>
                  <a:pt x="138" y="455"/>
                  <a:pt x="137" y="474"/>
                </a:cubicBezTo>
                <a:cubicBezTo>
                  <a:pt x="137" y="481"/>
                  <a:pt x="136" y="491"/>
                  <a:pt x="137" y="498"/>
                </a:cubicBezTo>
                <a:cubicBezTo>
                  <a:pt x="138" y="498"/>
                  <a:pt x="139" y="499"/>
                  <a:pt x="140" y="499"/>
                </a:cubicBezTo>
                <a:cubicBezTo>
                  <a:pt x="145" y="499"/>
                  <a:pt x="145" y="497"/>
                  <a:pt x="145" y="506"/>
                </a:cubicBezTo>
                <a:cubicBezTo>
                  <a:pt x="150" y="510"/>
                  <a:pt x="148" y="512"/>
                  <a:pt x="150" y="515"/>
                </a:cubicBezTo>
                <a:cubicBezTo>
                  <a:pt x="151" y="517"/>
                  <a:pt x="154" y="519"/>
                  <a:pt x="155" y="521"/>
                </a:cubicBezTo>
                <a:cubicBezTo>
                  <a:pt x="162" y="527"/>
                  <a:pt x="167" y="535"/>
                  <a:pt x="155" y="538"/>
                </a:cubicBezTo>
                <a:cubicBezTo>
                  <a:pt x="139" y="539"/>
                  <a:pt x="139" y="532"/>
                  <a:pt x="132" y="528"/>
                </a:cubicBezTo>
                <a:cubicBezTo>
                  <a:pt x="130" y="527"/>
                  <a:pt x="127" y="528"/>
                  <a:pt x="124" y="527"/>
                </a:cubicBezTo>
                <a:cubicBezTo>
                  <a:pt x="117" y="524"/>
                  <a:pt x="119" y="517"/>
                  <a:pt x="119" y="511"/>
                </a:cubicBezTo>
                <a:cubicBezTo>
                  <a:pt x="119" y="508"/>
                  <a:pt x="121" y="506"/>
                  <a:pt x="121" y="504"/>
                </a:cubicBezTo>
                <a:cubicBezTo>
                  <a:pt x="121" y="501"/>
                  <a:pt x="117" y="501"/>
                  <a:pt x="120" y="497"/>
                </a:cubicBezTo>
                <a:cubicBezTo>
                  <a:pt x="116" y="475"/>
                  <a:pt x="109" y="455"/>
                  <a:pt x="106" y="433"/>
                </a:cubicBezTo>
                <a:cubicBezTo>
                  <a:pt x="106" y="426"/>
                  <a:pt x="107" y="422"/>
                  <a:pt x="104" y="415"/>
                </a:cubicBezTo>
                <a:cubicBezTo>
                  <a:pt x="100" y="408"/>
                  <a:pt x="98" y="402"/>
                  <a:pt x="98" y="394"/>
                </a:cubicBezTo>
                <a:cubicBezTo>
                  <a:pt x="92" y="391"/>
                  <a:pt x="88" y="389"/>
                  <a:pt x="83" y="383"/>
                </a:cubicBezTo>
                <a:cubicBezTo>
                  <a:pt x="79" y="382"/>
                  <a:pt x="80" y="381"/>
                  <a:pt x="80" y="377"/>
                </a:cubicBezTo>
                <a:cubicBezTo>
                  <a:pt x="81" y="367"/>
                  <a:pt x="81" y="367"/>
                  <a:pt x="81" y="367"/>
                </a:cubicBezTo>
                <a:cubicBezTo>
                  <a:pt x="78" y="356"/>
                  <a:pt x="80" y="369"/>
                  <a:pt x="75" y="379"/>
                </a:cubicBezTo>
                <a:cubicBezTo>
                  <a:pt x="75" y="387"/>
                  <a:pt x="77" y="391"/>
                  <a:pt x="71" y="393"/>
                </a:cubicBezTo>
                <a:cubicBezTo>
                  <a:pt x="69" y="396"/>
                  <a:pt x="67" y="396"/>
                  <a:pt x="62" y="396"/>
                </a:cubicBezTo>
                <a:cubicBezTo>
                  <a:pt x="60" y="403"/>
                  <a:pt x="59" y="408"/>
                  <a:pt x="56" y="414"/>
                </a:cubicBezTo>
                <a:cubicBezTo>
                  <a:pt x="50" y="424"/>
                  <a:pt x="55" y="440"/>
                  <a:pt x="49" y="463"/>
                </a:cubicBezTo>
                <a:cubicBezTo>
                  <a:pt x="46" y="474"/>
                  <a:pt x="42" y="486"/>
                  <a:pt x="42" y="498"/>
                </a:cubicBezTo>
                <a:cubicBezTo>
                  <a:pt x="48" y="502"/>
                  <a:pt x="40" y="499"/>
                  <a:pt x="42" y="506"/>
                </a:cubicBezTo>
                <a:cubicBezTo>
                  <a:pt x="44" y="510"/>
                  <a:pt x="44" y="513"/>
                  <a:pt x="44" y="517"/>
                </a:cubicBezTo>
                <a:cubicBezTo>
                  <a:pt x="45" y="522"/>
                  <a:pt x="41" y="528"/>
                  <a:pt x="33" y="530"/>
                </a:cubicBezTo>
                <a:cubicBezTo>
                  <a:pt x="29" y="531"/>
                  <a:pt x="29" y="537"/>
                  <a:pt x="23" y="538"/>
                </a:cubicBezTo>
                <a:cubicBezTo>
                  <a:pt x="18" y="539"/>
                  <a:pt x="4" y="541"/>
                  <a:pt x="3" y="534"/>
                </a:cubicBezTo>
                <a:cubicBezTo>
                  <a:pt x="2" y="526"/>
                  <a:pt x="6" y="527"/>
                  <a:pt x="10" y="523"/>
                </a:cubicBezTo>
                <a:cubicBezTo>
                  <a:pt x="11" y="519"/>
                  <a:pt x="12" y="517"/>
                  <a:pt x="15" y="513"/>
                </a:cubicBezTo>
                <a:cubicBezTo>
                  <a:pt x="15" y="510"/>
                  <a:pt x="16" y="509"/>
                  <a:pt x="18" y="507"/>
                </a:cubicBezTo>
                <a:cubicBezTo>
                  <a:pt x="19" y="503"/>
                  <a:pt x="18" y="498"/>
                  <a:pt x="23" y="499"/>
                </a:cubicBezTo>
                <a:cubicBezTo>
                  <a:pt x="29" y="500"/>
                  <a:pt x="24" y="497"/>
                  <a:pt x="26" y="493"/>
                </a:cubicBezTo>
                <a:cubicBezTo>
                  <a:pt x="24" y="465"/>
                  <a:pt x="21" y="437"/>
                  <a:pt x="28" y="414"/>
                </a:cubicBezTo>
                <a:cubicBezTo>
                  <a:pt x="31" y="407"/>
                  <a:pt x="29" y="400"/>
                  <a:pt x="30" y="392"/>
                </a:cubicBezTo>
                <a:cubicBezTo>
                  <a:pt x="28" y="391"/>
                  <a:pt x="28" y="391"/>
                  <a:pt x="28" y="391"/>
                </a:cubicBezTo>
                <a:cubicBezTo>
                  <a:pt x="27" y="390"/>
                  <a:pt x="25" y="390"/>
                  <a:pt x="25" y="388"/>
                </a:cubicBezTo>
                <a:cubicBezTo>
                  <a:pt x="27" y="378"/>
                  <a:pt x="29" y="350"/>
                  <a:pt x="29" y="343"/>
                </a:cubicBezTo>
                <a:cubicBezTo>
                  <a:pt x="29" y="338"/>
                  <a:pt x="28" y="334"/>
                  <a:pt x="30" y="330"/>
                </a:cubicBezTo>
                <a:cubicBezTo>
                  <a:pt x="31" y="327"/>
                  <a:pt x="31" y="324"/>
                  <a:pt x="33" y="321"/>
                </a:cubicBezTo>
                <a:cubicBezTo>
                  <a:pt x="32" y="313"/>
                  <a:pt x="31" y="305"/>
                  <a:pt x="37" y="298"/>
                </a:cubicBezTo>
                <a:cubicBezTo>
                  <a:pt x="39" y="295"/>
                  <a:pt x="39" y="295"/>
                  <a:pt x="39" y="295"/>
                </a:cubicBezTo>
                <a:cubicBezTo>
                  <a:pt x="32" y="294"/>
                  <a:pt x="27" y="295"/>
                  <a:pt x="29" y="287"/>
                </a:cubicBezTo>
                <a:cubicBezTo>
                  <a:pt x="30" y="273"/>
                  <a:pt x="32" y="277"/>
                  <a:pt x="33" y="272"/>
                </a:cubicBezTo>
                <a:cubicBezTo>
                  <a:pt x="34" y="258"/>
                  <a:pt x="35" y="244"/>
                  <a:pt x="34" y="230"/>
                </a:cubicBezTo>
                <a:close/>
              </a:path>
            </a:pathLst>
          </a:custGeom>
          <a:solidFill>
            <a:srgbClr val="0E2231"/>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
          </a:p>
        </p:txBody>
      </p:sp>
      <p:sp>
        <p:nvSpPr>
          <p:cNvPr id="608" name="TextBox 607"/>
          <p:cNvSpPr txBox="1"/>
          <p:nvPr/>
        </p:nvSpPr>
        <p:spPr>
          <a:xfrm>
            <a:off x="4897009" y="2568609"/>
            <a:ext cx="429843" cy="230832"/>
          </a:xfrm>
          <a:prstGeom prst="rect">
            <a:avLst/>
          </a:prstGeom>
          <a:noFill/>
        </p:spPr>
        <p:txBody>
          <a:bodyPr wrap="square" rtlCol="0">
            <a:spAutoFit/>
          </a:bodyPr>
          <a:lstStyle/>
          <a:p>
            <a:pPr algn="ctr" rtl="0"/>
            <a:r>
              <a:rPr lang="es" sz="900" b="0" i="0" u="none">
                <a:solidFill>
                  <a:schemeClr val="bg1"/>
                </a:solidFill>
                <a:latin typeface="+mj-lt"/>
              </a:rPr>
              <a:t>74 %</a:t>
            </a:r>
            <a:endParaRPr lang="es" sz="900" dirty="0">
              <a:solidFill>
                <a:schemeClr val="bg1"/>
              </a:solidFill>
              <a:latin typeface="+mj-lt"/>
            </a:endParaRPr>
          </a:p>
        </p:txBody>
      </p:sp>
      <p:sp>
        <p:nvSpPr>
          <p:cNvPr id="609" name="Freeform 6"/>
          <p:cNvSpPr>
            <a:spLocks noChangeAspect="1"/>
          </p:cNvSpPr>
          <p:nvPr/>
        </p:nvSpPr>
        <p:spPr bwMode="auto">
          <a:xfrm>
            <a:off x="5364502" y="3019059"/>
            <a:ext cx="284206" cy="705398"/>
          </a:xfrm>
          <a:custGeom>
            <a:avLst/>
            <a:gdLst/>
            <a:ahLst/>
            <a:cxnLst>
              <a:cxn ang="0">
                <a:pos x="89" y="544"/>
              </a:cxn>
              <a:cxn ang="0">
                <a:pos x="64" y="580"/>
              </a:cxn>
              <a:cxn ang="0">
                <a:pos x="88" y="610"/>
              </a:cxn>
              <a:cxn ang="0">
                <a:pos x="123" y="644"/>
              </a:cxn>
              <a:cxn ang="0">
                <a:pos x="111" y="679"/>
              </a:cxn>
              <a:cxn ang="0">
                <a:pos x="87" y="722"/>
              </a:cxn>
              <a:cxn ang="0">
                <a:pos x="83" y="678"/>
              </a:cxn>
              <a:cxn ang="0">
                <a:pos x="54" y="646"/>
              </a:cxn>
              <a:cxn ang="0">
                <a:pos x="9" y="596"/>
              </a:cxn>
              <a:cxn ang="0">
                <a:pos x="63" y="464"/>
              </a:cxn>
              <a:cxn ang="0">
                <a:pos x="80" y="394"/>
              </a:cxn>
              <a:cxn ang="0">
                <a:pos x="81" y="296"/>
              </a:cxn>
              <a:cxn ang="0">
                <a:pos x="89" y="265"/>
              </a:cxn>
              <a:cxn ang="0">
                <a:pos x="31" y="262"/>
              </a:cxn>
              <a:cxn ang="0">
                <a:pos x="12" y="195"/>
              </a:cxn>
              <a:cxn ang="0">
                <a:pos x="6" y="141"/>
              </a:cxn>
              <a:cxn ang="0">
                <a:pos x="1" y="126"/>
              </a:cxn>
              <a:cxn ang="0">
                <a:pos x="12" y="118"/>
              </a:cxn>
              <a:cxn ang="0">
                <a:pos x="16" y="113"/>
              </a:cxn>
              <a:cxn ang="0">
                <a:pos x="24" y="111"/>
              </a:cxn>
              <a:cxn ang="0">
                <a:pos x="26" y="159"/>
              </a:cxn>
              <a:cxn ang="0">
                <a:pos x="46" y="230"/>
              </a:cxn>
              <a:cxn ang="0">
                <a:pos x="94" y="227"/>
              </a:cxn>
              <a:cxn ang="0">
                <a:pos x="128" y="216"/>
              </a:cxn>
              <a:cxn ang="0">
                <a:pos x="127" y="167"/>
              </a:cxn>
              <a:cxn ang="0">
                <a:pos x="119" y="168"/>
              </a:cxn>
              <a:cxn ang="0">
                <a:pos x="118" y="166"/>
              </a:cxn>
              <a:cxn ang="0">
                <a:pos x="129" y="151"/>
              </a:cxn>
              <a:cxn ang="0">
                <a:pos x="123" y="153"/>
              </a:cxn>
              <a:cxn ang="0">
                <a:pos x="126" y="147"/>
              </a:cxn>
              <a:cxn ang="0">
                <a:pos x="136" y="138"/>
              </a:cxn>
              <a:cxn ang="0">
                <a:pos x="159" y="126"/>
              </a:cxn>
              <a:cxn ang="0">
                <a:pos x="184" y="143"/>
              </a:cxn>
              <a:cxn ang="0">
                <a:pos x="185" y="179"/>
              </a:cxn>
              <a:cxn ang="0">
                <a:pos x="177" y="196"/>
              </a:cxn>
              <a:cxn ang="0">
                <a:pos x="163" y="218"/>
              </a:cxn>
              <a:cxn ang="0">
                <a:pos x="188" y="197"/>
              </a:cxn>
              <a:cxn ang="0">
                <a:pos x="245" y="153"/>
              </a:cxn>
              <a:cxn ang="0">
                <a:pos x="270" y="62"/>
              </a:cxn>
              <a:cxn ang="0">
                <a:pos x="278" y="20"/>
              </a:cxn>
              <a:cxn ang="0">
                <a:pos x="296" y="2"/>
              </a:cxn>
              <a:cxn ang="0">
                <a:pos x="296" y="16"/>
              </a:cxn>
              <a:cxn ang="0">
                <a:pos x="289" y="63"/>
              </a:cxn>
              <a:cxn ang="0">
                <a:pos x="284" y="119"/>
              </a:cxn>
              <a:cxn ang="0">
                <a:pos x="272" y="171"/>
              </a:cxn>
              <a:cxn ang="0">
                <a:pos x="239" y="203"/>
              </a:cxn>
              <a:cxn ang="0">
                <a:pos x="195" y="237"/>
              </a:cxn>
              <a:cxn ang="0">
                <a:pos x="173" y="330"/>
              </a:cxn>
              <a:cxn ang="0">
                <a:pos x="169" y="379"/>
              </a:cxn>
              <a:cxn ang="0">
                <a:pos x="178" y="425"/>
              </a:cxn>
              <a:cxn ang="0">
                <a:pos x="177" y="499"/>
              </a:cxn>
              <a:cxn ang="0">
                <a:pos x="169" y="562"/>
              </a:cxn>
              <a:cxn ang="0">
                <a:pos x="191" y="575"/>
              </a:cxn>
              <a:cxn ang="0">
                <a:pos x="247" y="588"/>
              </a:cxn>
              <a:cxn ang="0">
                <a:pos x="284" y="616"/>
              </a:cxn>
              <a:cxn ang="0">
                <a:pos x="301" y="677"/>
              </a:cxn>
              <a:cxn ang="0">
                <a:pos x="270" y="661"/>
              </a:cxn>
              <a:cxn ang="0">
                <a:pos x="234" y="642"/>
              </a:cxn>
              <a:cxn ang="0">
                <a:pos x="145" y="632"/>
              </a:cxn>
              <a:cxn ang="0">
                <a:pos x="117" y="594"/>
              </a:cxn>
              <a:cxn ang="0">
                <a:pos x="117" y="505"/>
              </a:cxn>
            </a:cxnLst>
            <a:rect l="0" t="0" r="r" b="b"/>
            <a:pathLst>
              <a:path w="306" h="724">
                <a:moveTo>
                  <a:pt x="117" y="505"/>
                </a:moveTo>
                <a:cubicBezTo>
                  <a:pt x="111" y="508"/>
                  <a:pt x="95" y="537"/>
                  <a:pt x="89" y="544"/>
                </a:cubicBezTo>
                <a:cubicBezTo>
                  <a:pt x="83" y="551"/>
                  <a:pt x="74" y="563"/>
                  <a:pt x="71" y="567"/>
                </a:cubicBezTo>
                <a:cubicBezTo>
                  <a:pt x="68" y="570"/>
                  <a:pt x="65" y="576"/>
                  <a:pt x="64" y="580"/>
                </a:cubicBezTo>
                <a:cubicBezTo>
                  <a:pt x="62" y="583"/>
                  <a:pt x="58" y="585"/>
                  <a:pt x="64" y="589"/>
                </a:cubicBezTo>
                <a:cubicBezTo>
                  <a:pt x="71" y="593"/>
                  <a:pt x="84" y="606"/>
                  <a:pt x="88" y="610"/>
                </a:cubicBezTo>
                <a:cubicBezTo>
                  <a:pt x="92" y="614"/>
                  <a:pt x="100" y="627"/>
                  <a:pt x="106" y="630"/>
                </a:cubicBezTo>
                <a:cubicBezTo>
                  <a:pt x="113" y="632"/>
                  <a:pt x="123" y="638"/>
                  <a:pt x="123" y="644"/>
                </a:cubicBezTo>
                <a:cubicBezTo>
                  <a:pt x="124" y="650"/>
                  <a:pt x="124" y="658"/>
                  <a:pt x="120" y="664"/>
                </a:cubicBezTo>
                <a:cubicBezTo>
                  <a:pt x="116" y="670"/>
                  <a:pt x="113" y="672"/>
                  <a:pt x="111" y="679"/>
                </a:cubicBezTo>
                <a:cubicBezTo>
                  <a:pt x="110" y="686"/>
                  <a:pt x="107" y="701"/>
                  <a:pt x="104" y="707"/>
                </a:cubicBezTo>
                <a:cubicBezTo>
                  <a:pt x="100" y="713"/>
                  <a:pt x="91" y="724"/>
                  <a:pt x="87" y="722"/>
                </a:cubicBezTo>
                <a:cubicBezTo>
                  <a:pt x="84" y="719"/>
                  <a:pt x="83" y="709"/>
                  <a:pt x="83" y="700"/>
                </a:cubicBezTo>
                <a:cubicBezTo>
                  <a:pt x="83" y="690"/>
                  <a:pt x="88" y="684"/>
                  <a:pt x="83" y="678"/>
                </a:cubicBezTo>
                <a:cubicBezTo>
                  <a:pt x="79" y="672"/>
                  <a:pt x="78" y="669"/>
                  <a:pt x="73" y="664"/>
                </a:cubicBezTo>
                <a:cubicBezTo>
                  <a:pt x="69" y="659"/>
                  <a:pt x="64" y="653"/>
                  <a:pt x="54" y="646"/>
                </a:cubicBezTo>
                <a:cubicBezTo>
                  <a:pt x="44" y="640"/>
                  <a:pt x="26" y="631"/>
                  <a:pt x="20" y="625"/>
                </a:cubicBezTo>
                <a:cubicBezTo>
                  <a:pt x="13" y="619"/>
                  <a:pt x="5" y="609"/>
                  <a:pt x="9" y="596"/>
                </a:cubicBezTo>
                <a:cubicBezTo>
                  <a:pt x="12" y="583"/>
                  <a:pt x="27" y="538"/>
                  <a:pt x="33" y="526"/>
                </a:cubicBezTo>
                <a:cubicBezTo>
                  <a:pt x="38" y="514"/>
                  <a:pt x="59" y="471"/>
                  <a:pt x="63" y="464"/>
                </a:cubicBezTo>
                <a:cubicBezTo>
                  <a:pt x="66" y="457"/>
                  <a:pt x="74" y="442"/>
                  <a:pt x="77" y="432"/>
                </a:cubicBezTo>
                <a:cubicBezTo>
                  <a:pt x="79" y="423"/>
                  <a:pt x="80" y="408"/>
                  <a:pt x="80" y="394"/>
                </a:cubicBezTo>
                <a:cubicBezTo>
                  <a:pt x="80" y="379"/>
                  <a:pt x="84" y="331"/>
                  <a:pt x="84" y="324"/>
                </a:cubicBezTo>
                <a:cubicBezTo>
                  <a:pt x="83" y="316"/>
                  <a:pt x="82" y="304"/>
                  <a:pt x="81" y="296"/>
                </a:cubicBezTo>
                <a:cubicBezTo>
                  <a:pt x="81" y="288"/>
                  <a:pt x="82" y="280"/>
                  <a:pt x="86" y="274"/>
                </a:cubicBezTo>
                <a:cubicBezTo>
                  <a:pt x="90" y="268"/>
                  <a:pt x="95" y="262"/>
                  <a:pt x="89" y="265"/>
                </a:cubicBezTo>
                <a:cubicBezTo>
                  <a:pt x="84" y="267"/>
                  <a:pt x="68" y="270"/>
                  <a:pt x="61" y="269"/>
                </a:cubicBezTo>
                <a:cubicBezTo>
                  <a:pt x="53" y="268"/>
                  <a:pt x="36" y="264"/>
                  <a:pt x="31" y="262"/>
                </a:cubicBezTo>
                <a:cubicBezTo>
                  <a:pt x="26" y="259"/>
                  <a:pt x="22" y="257"/>
                  <a:pt x="19" y="246"/>
                </a:cubicBezTo>
                <a:cubicBezTo>
                  <a:pt x="17" y="235"/>
                  <a:pt x="12" y="203"/>
                  <a:pt x="12" y="195"/>
                </a:cubicBezTo>
                <a:cubicBezTo>
                  <a:pt x="12" y="187"/>
                  <a:pt x="12" y="167"/>
                  <a:pt x="10" y="163"/>
                </a:cubicBezTo>
                <a:cubicBezTo>
                  <a:pt x="9" y="159"/>
                  <a:pt x="7" y="146"/>
                  <a:pt x="6" y="141"/>
                </a:cubicBezTo>
                <a:cubicBezTo>
                  <a:pt x="6" y="136"/>
                  <a:pt x="7" y="132"/>
                  <a:pt x="5" y="131"/>
                </a:cubicBezTo>
                <a:cubicBezTo>
                  <a:pt x="2" y="129"/>
                  <a:pt x="0" y="127"/>
                  <a:pt x="1" y="126"/>
                </a:cubicBezTo>
                <a:cubicBezTo>
                  <a:pt x="2" y="126"/>
                  <a:pt x="5" y="125"/>
                  <a:pt x="7" y="124"/>
                </a:cubicBezTo>
                <a:cubicBezTo>
                  <a:pt x="8" y="122"/>
                  <a:pt x="10" y="118"/>
                  <a:pt x="12" y="118"/>
                </a:cubicBezTo>
                <a:cubicBezTo>
                  <a:pt x="15" y="118"/>
                  <a:pt x="19" y="119"/>
                  <a:pt x="19" y="118"/>
                </a:cubicBezTo>
                <a:cubicBezTo>
                  <a:pt x="19" y="117"/>
                  <a:pt x="18" y="114"/>
                  <a:pt x="16" y="113"/>
                </a:cubicBezTo>
                <a:cubicBezTo>
                  <a:pt x="15" y="112"/>
                  <a:pt x="11" y="108"/>
                  <a:pt x="13" y="108"/>
                </a:cubicBezTo>
                <a:cubicBezTo>
                  <a:pt x="16" y="108"/>
                  <a:pt x="21" y="108"/>
                  <a:pt x="24" y="111"/>
                </a:cubicBezTo>
                <a:cubicBezTo>
                  <a:pt x="26" y="115"/>
                  <a:pt x="30" y="124"/>
                  <a:pt x="29" y="130"/>
                </a:cubicBezTo>
                <a:cubicBezTo>
                  <a:pt x="28" y="136"/>
                  <a:pt x="25" y="150"/>
                  <a:pt x="26" y="159"/>
                </a:cubicBezTo>
                <a:cubicBezTo>
                  <a:pt x="28" y="167"/>
                  <a:pt x="30" y="185"/>
                  <a:pt x="32" y="192"/>
                </a:cubicBezTo>
                <a:cubicBezTo>
                  <a:pt x="35" y="199"/>
                  <a:pt x="46" y="228"/>
                  <a:pt x="46" y="230"/>
                </a:cubicBezTo>
                <a:cubicBezTo>
                  <a:pt x="46" y="232"/>
                  <a:pt x="56" y="231"/>
                  <a:pt x="66" y="231"/>
                </a:cubicBezTo>
                <a:cubicBezTo>
                  <a:pt x="75" y="232"/>
                  <a:pt x="88" y="229"/>
                  <a:pt x="94" y="227"/>
                </a:cubicBezTo>
                <a:cubicBezTo>
                  <a:pt x="100" y="226"/>
                  <a:pt x="113" y="223"/>
                  <a:pt x="119" y="225"/>
                </a:cubicBezTo>
                <a:cubicBezTo>
                  <a:pt x="125" y="227"/>
                  <a:pt x="128" y="225"/>
                  <a:pt x="128" y="216"/>
                </a:cubicBezTo>
                <a:cubicBezTo>
                  <a:pt x="128" y="207"/>
                  <a:pt x="131" y="191"/>
                  <a:pt x="129" y="186"/>
                </a:cubicBezTo>
                <a:cubicBezTo>
                  <a:pt x="128" y="181"/>
                  <a:pt x="126" y="172"/>
                  <a:pt x="127" y="167"/>
                </a:cubicBezTo>
                <a:cubicBezTo>
                  <a:pt x="128" y="161"/>
                  <a:pt x="125" y="160"/>
                  <a:pt x="124" y="162"/>
                </a:cubicBezTo>
                <a:cubicBezTo>
                  <a:pt x="123" y="164"/>
                  <a:pt x="118" y="162"/>
                  <a:pt x="119" y="168"/>
                </a:cubicBezTo>
                <a:cubicBezTo>
                  <a:pt x="121" y="173"/>
                  <a:pt x="124" y="181"/>
                  <a:pt x="121" y="176"/>
                </a:cubicBezTo>
                <a:cubicBezTo>
                  <a:pt x="118" y="171"/>
                  <a:pt x="117" y="170"/>
                  <a:pt x="118" y="166"/>
                </a:cubicBezTo>
                <a:cubicBezTo>
                  <a:pt x="118" y="162"/>
                  <a:pt x="118" y="161"/>
                  <a:pt x="122" y="158"/>
                </a:cubicBezTo>
                <a:cubicBezTo>
                  <a:pt x="125" y="155"/>
                  <a:pt x="129" y="152"/>
                  <a:pt x="129" y="151"/>
                </a:cubicBezTo>
                <a:cubicBezTo>
                  <a:pt x="129" y="149"/>
                  <a:pt x="128" y="146"/>
                  <a:pt x="126" y="149"/>
                </a:cubicBezTo>
                <a:cubicBezTo>
                  <a:pt x="124" y="152"/>
                  <a:pt x="126" y="150"/>
                  <a:pt x="123" y="153"/>
                </a:cubicBezTo>
                <a:cubicBezTo>
                  <a:pt x="121" y="157"/>
                  <a:pt x="120" y="157"/>
                  <a:pt x="121" y="155"/>
                </a:cubicBezTo>
                <a:cubicBezTo>
                  <a:pt x="122" y="153"/>
                  <a:pt x="126" y="147"/>
                  <a:pt x="126" y="147"/>
                </a:cubicBezTo>
                <a:cubicBezTo>
                  <a:pt x="126" y="147"/>
                  <a:pt x="129" y="144"/>
                  <a:pt x="131" y="143"/>
                </a:cubicBezTo>
                <a:cubicBezTo>
                  <a:pt x="132" y="141"/>
                  <a:pt x="134" y="140"/>
                  <a:pt x="136" y="138"/>
                </a:cubicBezTo>
                <a:cubicBezTo>
                  <a:pt x="137" y="136"/>
                  <a:pt x="137" y="131"/>
                  <a:pt x="143" y="129"/>
                </a:cubicBezTo>
                <a:cubicBezTo>
                  <a:pt x="148" y="127"/>
                  <a:pt x="152" y="125"/>
                  <a:pt x="159" y="126"/>
                </a:cubicBezTo>
                <a:cubicBezTo>
                  <a:pt x="166" y="128"/>
                  <a:pt x="169" y="129"/>
                  <a:pt x="174" y="132"/>
                </a:cubicBezTo>
                <a:cubicBezTo>
                  <a:pt x="179" y="135"/>
                  <a:pt x="182" y="139"/>
                  <a:pt x="184" y="143"/>
                </a:cubicBezTo>
                <a:cubicBezTo>
                  <a:pt x="186" y="148"/>
                  <a:pt x="188" y="155"/>
                  <a:pt x="188" y="163"/>
                </a:cubicBezTo>
                <a:cubicBezTo>
                  <a:pt x="188" y="171"/>
                  <a:pt x="187" y="175"/>
                  <a:pt x="185" y="179"/>
                </a:cubicBezTo>
                <a:cubicBezTo>
                  <a:pt x="184" y="182"/>
                  <a:pt x="184" y="181"/>
                  <a:pt x="182" y="186"/>
                </a:cubicBezTo>
                <a:cubicBezTo>
                  <a:pt x="180" y="191"/>
                  <a:pt x="179" y="193"/>
                  <a:pt x="177" y="196"/>
                </a:cubicBezTo>
                <a:cubicBezTo>
                  <a:pt x="175" y="200"/>
                  <a:pt x="170" y="207"/>
                  <a:pt x="167" y="209"/>
                </a:cubicBezTo>
                <a:cubicBezTo>
                  <a:pt x="164" y="211"/>
                  <a:pt x="163" y="215"/>
                  <a:pt x="163" y="218"/>
                </a:cubicBezTo>
                <a:cubicBezTo>
                  <a:pt x="162" y="220"/>
                  <a:pt x="163" y="215"/>
                  <a:pt x="167" y="211"/>
                </a:cubicBezTo>
                <a:cubicBezTo>
                  <a:pt x="172" y="207"/>
                  <a:pt x="181" y="199"/>
                  <a:pt x="188" y="197"/>
                </a:cubicBezTo>
                <a:cubicBezTo>
                  <a:pt x="195" y="195"/>
                  <a:pt x="216" y="176"/>
                  <a:pt x="224" y="171"/>
                </a:cubicBezTo>
                <a:cubicBezTo>
                  <a:pt x="232" y="166"/>
                  <a:pt x="243" y="158"/>
                  <a:pt x="245" y="153"/>
                </a:cubicBezTo>
                <a:cubicBezTo>
                  <a:pt x="247" y="148"/>
                  <a:pt x="261" y="107"/>
                  <a:pt x="263" y="98"/>
                </a:cubicBezTo>
                <a:cubicBezTo>
                  <a:pt x="264" y="89"/>
                  <a:pt x="271" y="69"/>
                  <a:pt x="270" y="62"/>
                </a:cubicBezTo>
                <a:cubicBezTo>
                  <a:pt x="270" y="56"/>
                  <a:pt x="266" y="40"/>
                  <a:pt x="269" y="36"/>
                </a:cubicBezTo>
                <a:cubicBezTo>
                  <a:pt x="271" y="31"/>
                  <a:pt x="275" y="25"/>
                  <a:pt x="278" y="20"/>
                </a:cubicBezTo>
                <a:cubicBezTo>
                  <a:pt x="280" y="15"/>
                  <a:pt x="287" y="7"/>
                  <a:pt x="289" y="5"/>
                </a:cubicBezTo>
                <a:cubicBezTo>
                  <a:pt x="292" y="2"/>
                  <a:pt x="295" y="0"/>
                  <a:pt x="296" y="2"/>
                </a:cubicBezTo>
                <a:cubicBezTo>
                  <a:pt x="298" y="5"/>
                  <a:pt x="296" y="9"/>
                  <a:pt x="296" y="11"/>
                </a:cubicBezTo>
                <a:cubicBezTo>
                  <a:pt x="297" y="12"/>
                  <a:pt x="298" y="9"/>
                  <a:pt x="296" y="16"/>
                </a:cubicBezTo>
                <a:cubicBezTo>
                  <a:pt x="295" y="23"/>
                  <a:pt x="290" y="28"/>
                  <a:pt x="290" y="34"/>
                </a:cubicBezTo>
                <a:cubicBezTo>
                  <a:pt x="290" y="39"/>
                  <a:pt x="290" y="57"/>
                  <a:pt x="289" y="63"/>
                </a:cubicBezTo>
                <a:cubicBezTo>
                  <a:pt x="288" y="69"/>
                  <a:pt x="287" y="68"/>
                  <a:pt x="286" y="77"/>
                </a:cubicBezTo>
                <a:cubicBezTo>
                  <a:pt x="285" y="87"/>
                  <a:pt x="285" y="112"/>
                  <a:pt x="284" y="119"/>
                </a:cubicBezTo>
                <a:cubicBezTo>
                  <a:pt x="282" y="127"/>
                  <a:pt x="279" y="143"/>
                  <a:pt x="277" y="149"/>
                </a:cubicBezTo>
                <a:cubicBezTo>
                  <a:pt x="276" y="155"/>
                  <a:pt x="276" y="165"/>
                  <a:pt x="272" y="171"/>
                </a:cubicBezTo>
                <a:cubicBezTo>
                  <a:pt x="269" y="175"/>
                  <a:pt x="263" y="180"/>
                  <a:pt x="257" y="185"/>
                </a:cubicBezTo>
                <a:cubicBezTo>
                  <a:pt x="251" y="191"/>
                  <a:pt x="246" y="196"/>
                  <a:pt x="239" y="203"/>
                </a:cubicBezTo>
                <a:cubicBezTo>
                  <a:pt x="233" y="209"/>
                  <a:pt x="220" y="219"/>
                  <a:pt x="214" y="223"/>
                </a:cubicBezTo>
                <a:cubicBezTo>
                  <a:pt x="208" y="227"/>
                  <a:pt x="198" y="231"/>
                  <a:pt x="195" y="237"/>
                </a:cubicBezTo>
                <a:cubicBezTo>
                  <a:pt x="192" y="244"/>
                  <a:pt x="187" y="261"/>
                  <a:pt x="185" y="272"/>
                </a:cubicBezTo>
                <a:cubicBezTo>
                  <a:pt x="183" y="284"/>
                  <a:pt x="175" y="321"/>
                  <a:pt x="173" y="330"/>
                </a:cubicBezTo>
                <a:cubicBezTo>
                  <a:pt x="171" y="339"/>
                  <a:pt x="167" y="349"/>
                  <a:pt x="167" y="357"/>
                </a:cubicBezTo>
                <a:cubicBezTo>
                  <a:pt x="166" y="364"/>
                  <a:pt x="167" y="373"/>
                  <a:pt x="169" y="379"/>
                </a:cubicBezTo>
                <a:cubicBezTo>
                  <a:pt x="170" y="385"/>
                  <a:pt x="170" y="388"/>
                  <a:pt x="171" y="396"/>
                </a:cubicBezTo>
                <a:cubicBezTo>
                  <a:pt x="172" y="403"/>
                  <a:pt x="177" y="418"/>
                  <a:pt x="178" y="425"/>
                </a:cubicBezTo>
                <a:cubicBezTo>
                  <a:pt x="180" y="433"/>
                  <a:pt x="182" y="456"/>
                  <a:pt x="181" y="466"/>
                </a:cubicBezTo>
                <a:cubicBezTo>
                  <a:pt x="180" y="475"/>
                  <a:pt x="179" y="491"/>
                  <a:pt x="177" y="499"/>
                </a:cubicBezTo>
                <a:cubicBezTo>
                  <a:pt x="175" y="506"/>
                  <a:pt x="172" y="526"/>
                  <a:pt x="171" y="534"/>
                </a:cubicBezTo>
                <a:cubicBezTo>
                  <a:pt x="170" y="543"/>
                  <a:pt x="171" y="556"/>
                  <a:pt x="169" y="562"/>
                </a:cubicBezTo>
                <a:cubicBezTo>
                  <a:pt x="168" y="567"/>
                  <a:pt x="163" y="575"/>
                  <a:pt x="166" y="574"/>
                </a:cubicBezTo>
                <a:cubicBezTo>
                  <a:pt x="170" y="573"/>
                  <a:pt x="184" y="574"/>
                  <a:pt x="191" y="575"/>
                </a:cubicBezTo>
                <a:cubicBezTo>
                  <a:pt x="198" y="576"/>
                  <a:pt x="210" y="579"/>
                  <a:pt x="215" y="581"/>
                </a:cubicBezTo>
                <a:cubicBezTo>
                  <a:pt x="221" y="582"/>
                  <a:pt x="240" y="587"/>
                  <a:pt x="247" y="588"/>
                </a:cubicBezTo>
                <a:cubicBezTo>
                  <a:pt x="253" y="589"/>
                  <a:pt x="264" y="591"/>
                  <a:pt x="269" y="592"/>
                </a:cubicBezTo>
                <a:cubicBezTo>
                  <a:pt x="273" y="593"/>
                  <a:pt x="279" y="610"/>
                  <a:pt x="284" y="616"/>
                </a:cubicBezTo>
                <a:cubicBezTo>
                  <a:pt x="288" y="621"/>
                  <a:pt x="297" y="639"/>
                  <a:pt x="300" y="648"/>
                </a:cubicBezTo>
                <a:cubicBezTo>
                  <a:pt x="302" y="656"/>
                  <a:pt x="306" y="672"/>
                  <a:pt x="301" y="677"/>
                </a:cubicBezTo>
                <a:cubicBezTo>
                  <a:pt x="297" y="683"/>
                  <a:pt x="291" y="685"/>
                  <a:pt x="283" y="679"/>
                </a:cubicBezTo>
                <a:cubicBezTo>
                  <a:pt x="276" y="673"/>
                  <a:pt x="275" y="667"/>
                  <a:pt x="270" y="661"/>
                </a:cubicBezTo>
                <a:cubicBezTo>
                  <a:pt x="266" y="655"/>
                  <a:pt x="264" y="649"/>
                  <a:pt x="257" y="646"/>
                </a:cubicBezTo>
                <a:cubicBezTo>
                  <a:pt x="251" y="643"/>
                  <a:pt x="248" y="645"/>
                  <a:pt x="234" y="642"/>
                </a:cubicBezTo>
                <a:cubicBezTo>
                  <a:pt x="220" y="639"/>
                  <a:pt x="196" y="633"/>
                  <a:pt x="188" y="633"/>
                </a:cubicBezTo>
                <a:cubicBezTo>
                  <a:pt x="181" y="633"/>
                  <a:pt x="150" y="633"/>
                  <a:pt x="145" y="632"/>
                </a:cubicBezTo>
                <a:cubicBezTo>
                  <a:pt x="141" y="631"/>
                  <a:pt x="130" y="625"/>
                  <a:pt x="126" y="620"/>
                </a:cubicBezTo>
                <a:cubicBezTo>
                  <a:pt x="122" y="614"/>
                  <a:pt x="117" y="604"/>
                  <a:pt x="117" y="594"/>
                </a:cubicBezTo>
                <a:cubicBezTo>
                  <a:pt x="116" y="585"/>
                  <a:pt x="118" y="538"/>
                  <a:pt x="118" y="529"/>
                </a:cubicBezTo>
                <a:cubicBezTo>
                  <a:pt x="118" y="520"/>
                  <a:pt x="117" y="505"/>
                  <a:pt x="117" y="505"/>
                </a:cubicBezTo>
                <a:close/>
              </a:path>
            </a:pathLst>
          </a:custGeom>
          <a:solidFill>
            <a:schemeClr val="accent4"/>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
          </a:p>
        </p:txBody>
      </p:sp>
      <p:sp>
        <p:nvSpPr>
          <p:cNvPr id="610" name="TextBox 609"/>
          <p:cNvSpPr txBox="1"/>
          <p:nvPr/>
        </p:nvSpPr>
        <p:spPr>
          <a:xfrm>
            <a:off x="5271904" y="2928748"/>
            <a:ext cx="442938" cy="230832"/>
          </a:xfrm>
          <a:prstGeom prst="rect">
            <a:avLst/>
          </a:prstGeom>
          <a:noFill/>
        </p:spPr>
        <p:txBody>
          <a:bodyPr wrap="square" rtlCol="0">
            <a:spAutoFit/>
          </a:bodyPr>
          <a:lstStyle/>
          <a:p>
            <a:pPr algn="ctr" rtl="0"/>
            <a:r>
              <a:rPr lang="es" sz="900" b="0" i="0" u="none">
                <a:solidFill>
                  <a:schemeClr val="bg1"/>
                </a:solidFill>
                <a:latin typeface="+mj-lt"/>
              </a:rPr>
              <a:t>61 %</a:t>
            </a:r>
            <a:endParaRPr lang="es" sz="900" dirty="0">
              <a:solidFill>
                <a:schemeClr val="bg1"/>
              </a:solidFill>
              <a:latin typeface="+mj-lt"/>
            </a:endParaRPr>
          </a:p>
        </p:txBody>
      </p:sp>
      <p:sp>
        <p:nvSpPr>
          <p:cNvPr id="611" name="TextBox 610"/>
          <p:cNvSpPr txBox="1"/>
          <p:nvPr/>
        </p:nvSpPr>
        <p:spPr>
          <a:xfrm rot="16200000">
            <a:off x="7469630" y="3186336"/>
            <a:ext cx="534728" cy="230832"/>
          </a:xfrm>
          <a:prstGeom prst="rect">
            <a:avLst/>
          </a:prstGeom>
          <a:noFill/>
        </p:spPr>
        <p:txBody>
          <a:bodyPr wrap="square" rtlCol="0">
            <a:spAutoFit/>
          </a:bodyPr>
          <a:lstStyle/>
          <a:p>
            <a:pPr algn="ctr" rtl="0"/>
            <a:r>
              <a:rPr lang="es" sz="900" b="0" i="0" u="none">
                <a:solidFill>
                  <a:schemeClr val="bg1"/>
                </a:solidFill>
                <a:latin typeface="Impact"/>
                <a:cs typeface="Impact"/>
              </a:rPr>
              <a:t>CASA</a:t>
            </a:r>
          </a:p>
        </p:txBody>
      </p:sp>
      <p:sp>
        <p:nvSpPr>
          <p:cNvPr id="612" name="TextBox 611"/>
          <p:cNvSpPr txBox="1"/>
          <p:nvPr/>
        </p:nvSpPr>
        <p:spPr>
          <a:xfrm rot="16200000">
            <a:off x="7469630" y="3686699"/>
            <a:ext cx="534728" cy="230832"/>
          </a:xfrm>
          <a:prstGeom prst="rect">
            <a:avLst/>
          </a:prstGeom>
          <a:noFill/>
        </p:spPr>
        <p:txBody>
          <a:bodyPr wrap="square" rtlCol="0">
            <a:spAutoFit/>
          </a:bodyPr>
          <a:lstStyle/>
          <a:p>
            <a:pPr algn="ctr" rtl="0"/>
            <a:r>
              <a:rPr lang="es" sz="900" b="0" i="0" u="none">
                <a:solidFill>
                  <a:schemeClr val="bg1"/>
                </a:solidFill>
                <a:latin typeface="Impact"/>
                <a:cs typeface="Impact"/>
              </a:rPr>
              <a:t>TRABAJO</a:t>
            </a:r>
            <a:endParaRPr lang="es" sz="900" dirty="0">
              <a:solidFill>
                <a:schemeClr val="bg1"/>
              </a:solidFill>
              <a:latin typeface="Impact"/>
              <a:cs typeface="Impact"/>
            </a:endParaRPr>
          </a:p>
        </p:txBody>
      </p:sp>
      <p:sp>
        <p:nvSpPr>
          <p:cNvPr id="613" name="TextBox 612"/>
          <p:cNvSpPr txBox="1"/>
          <p:nvPr/>
        </p:nvSpPr>
        <p:spPr>
          <a:xfrm rot="16200000">
            <a:off x="7469630" y="4230580"/>
            <a:ext cx="534728" cy="230832"/>
          </a:xfrm>
          <a:prstGeom prst="rect">
            <a:avLst/>
          </a:prstGeom>
          <a:noFill/>
        </p:spPr>
        <p:txBody>
          <a:bodyPr wrap="square" rtlCol="0">
            <a:spAutoFit/>
          </a:bodyPr>
          <a:lstStyle/>
          <a:p>
            <a:pPr algn="ctr" rtl="0"/>
            <a:r>
              <a:rPr lang="es" sz="900" b="0" i="0" u="none">
                <a:solidFill>
                  <a:schemeClr val="bg1"/>
                </a:solidFill>
                <a:latin typeface="Impact"/>
                <a:cs typeface="Impact"/>
              </a:rPr>
              <a:t>FUERA</a:t>
            </a:r>
            <a:endParaRPr lang="es" sz="900" dirty="0">
              <a:solidFill>
                <a:schemeClr val="bg1"/>
              </a:solidFill>
              <a:latin typeface="Impact"/>
              <a:cs typeface="Impact"/>
            </a:endParaRPr>
          </a:p>
        </p:txBody>
      </p:sp>
      <p:sp>
        <p:nvSpPr>
          <p:cNvPr id="614" name="TextBox 613"/>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a:t>
            </a:r>
            <a:endParaRPr lang="es" sz="700" dirty="0">
              <a:solidFill>
                <a:schemeClr val="bg1"/>
              </a:solidFill>
            </a:endParaRPr>
          </a:p>
        </p:txBody>
      </p:sp>
      <p:sp>
        <p:nvSpPr>
          <p:cNvPr id="615" name="TextBox 614"/>
          <p:cNvSpPr txBox="1"/>
          <p:nvPr/>
        </p:nvSpPr>
        <p:spPr>
          <a:xfrm>
            <a:off x="3045350" y="457703"/>
            <a:ext cx="2133224" cy="338554"/>
          </a:xfrm>
          <a:prstGeom prst="rect">
            <a:avLst/>
          </a:prstGeom>
          <a:noFill/>
        </p:spPr>
        <p:txBody>
          <a:bodyPr wrap="square" rtlCol="0">
            <a:spAutoFit/>
          </a:bodyPr>
          <a:lstStyle/>
          <a:p>
            <a:pPr algn="l" rtl="0"/>
            <a:r>
              <a:rPr lang="es" sz="800" b="0" i="0" u="none">
                <a:latin typeface="Impact"/>
                <a:cs typeface="Impact"/>
              </a:rPr>
              <a:t>¿CUÁL ES SU GRADO DE INTERÉS EN LOS PRÓXIMOS EVENTOS DEPORTIVOS?</a:t>
            </a:r>
            <a:endParaRPr lang="es" sz="800" dirty="0">
              <a:latin typeface="Impact"/>
              <a:cs typeface="Impact"/>
            </a:endParaRPr>
          </a:p>
        </p:txBody>
      </p:sp>
      <p:sp>
        <p:nvSpPr>
          <p:cNvPr id="616" name="TextBox 615"/>
          <p:cNvSpPr txBox="1"/>
          <p:nvPr/>
        </p:nvSpPr>
        <p:spPr>
          <a:xfrm>
            <a:off x="5306450" y="457703"/>
            <a:ext cx="2268666" cy="338554"/>
          </a:xfrm>
          <a:prstGeom prst="rect">
            <a:avLst/>
          </a:prstGeom>
          <a:noFill/>
        </p:spPr>
        <p:txBody>
          <a:bodyPr wrap="square" rtlCol="0">
            <a:spAutoFit/>
          </a:bodyPr>
          <a:lstStyle/>
          <a:p>
            <a:pPr algn="l" rtl="0"/>
            <a:r>
              <a:rPr lang="es" sz="800" b="0" i="0" u="none">
                <a:latin typeface="Impact"/>
                <a:cs typeface="Impact"/>
              </a:rPr>
              <a:t>¿CUÁL ES LA PROBABILIDAD DE QUE HABLEN SOBRE EL PATROCINIO DE LA COPA MUNDIAL?</a:t>
            </a:r>
            <a:endParaRPr lang="es" sz="800" dirty="0">
              <a:latin typeface="Impact"/>
              <a:cs typeface="Impact"/>
            </a:endParaRPr>
          </a:p>
        </p:txBody>
      </p:sp>
      <p:sp>
        <p:nvSpPr>
          <p:cNvPr id="617" name="Rectangle 616"/>
          <p:cNvSpPr/>
          <p:nvPr/>
        </p:nvSpPr>
        <p:spPr>
          <a:xfrm>
            <a:off x="3047405" y="705599"/>
            <a:ext cx="1280811" cy="153888"/>
          </a:xfrm>
          <a:prstGeom prst="rect">
            <a:avLst/>
          </a:prstGeom>
        </p:spPr>
        <p:txBody>
          <a:bodyPr wrap="square">
            <a:spAutoFit/>
          </a:bodyPr>
          <a:lstStyle>
            <a:defPPr>
              <a:defRPr lang="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rtl="0"/>
            <a:r>
              <a:rPr lang="es" sz="400" b="0" i="0" u="none">
                <a:solidFill>
                  <a:schemeClr val="bg1"/>
                </a:solidFill>
              </a:rPr>
              <a:t>Respuestas con puntuación superior a 7 en una escala de 1 a 10. </a:t>
            </a:r>
          </a:p>
        </p:txBody>
      </p:sp>
      <p:sp>
        <p:nvSpPr>
          <p:cNvPr id="618" name="Rectangle 617"/>
          <p:cNvSpPr/>
          <p:nvPr/>
        </p:nvSpPr>
        <p:spPr>
          <a:xfrm>
            <a:off x="5323407" y="685129"/>
            <a:ext cx="1280811" cy="153888"/>
          </a:xfrm>
          <a:prstGeom prst="rect">
            <a:avLst/>
          </a:prstGeom>
        </p:spPr>
        <p:txBody>
          <a:bodyPr wrap="square">
            <a:spAutoFit/>
          </a:bodyPr>
          <a:lstStyle>
            <a:defPPr>
              <a:defRPr lang="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rtl="0"/>
            <a:r>
              <a:rPr lang="es" sz="400" b="0" i="0" u="none">
                <a:solidFill>
                  <a:schemeClr val="bg1"/>
                </a:solidFill>
              </a:rPr>
              <a:t>Respuestas con puntuación superior a 7 en una escala de 1 a 10. </a:t>
            </a:r>
          </a:p>
        </p:txBody>
      </p:sp>
      <p:sp>
        <p:nvSpPr>
          <p:cNvPr id="619" name="Rectangle 618"/>
          <p:cNvSpPr/>
          <p:nvPr/>
        </p:nvSpPr>
        <p:spPr>
          <a:xfrm>
            <a:off x="3003410" y="2284020"/>
            <a:ext cx="1280811" cy="153888"/>
          </a:xfrm>
          <a:prstGeom prst="rect">
            <a:avLst/>
          </a:prstGeom>
        </p:spPr>
        <p:txBody>
          <a:bodyPr wrap="square">
            <a:spAutoFit/>
          </a:bodyPr>
          <a:lstStyle>
            <a:defPPr>
              <a:defRPr lang="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rtl="0"/>
            <a:r>
              <a:rPr lang="es" sz="400" b="0" i="0" u="none">
                <a:solidFill>
                  <a:schemeClr val="bg1"/>
                </a:solidFill>
              </a:rPr>
              <a:t>Respuestas con puntuación superior a 7 en una escala de 1 a 10. </a:t>
            </a:r>
          </a:p>
        </p:txBody>
      </p:sp>
      <p:sp>
        <p:nvSpPr>
          <p:cNvPr id="620" name="Chevron 619">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621" name="Chevron 620">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622" name="Rectangle 621"/>
          <p:cNvSpPr/>
          <p:nvPr/>
        </p:nvSpPr>
        <p:spPr>
          <a:xfrm>
            <a:off x="7705849" y="130859"/>
            <a:ext cx="1268650" cy="314067"/>
          </a:xfrm>
          <a:prstGeom prst="rect">
            <a:avLst/>
          </a:prstGeom>
        </p:spPr>
        <p:txBody>
          <a:bodyPr wrap="square" lIns="67190" tIns="33595" rIns="67190" bIns="33595">
            <a:spAutoFit/>
          </a:bodyPr>
          <a:lstStyle/>
          <a:p>
            <a:pPr>
              <a:spcBef>
                <a:spcPts val="200"/>
              </a:spcBef>
            </a:pPr>
            <a:r>
              <a:rPr lang="en-GB" sz="800" dirty="0" err="1" smtClean="0">
                <a:solidFill>
                  <a:schemeClr val="bg1"/>
                </a:solidFill>
                <a:latin typeface="Impact"/>
                <a:cs typeface="Impact"/>
              </a:rPr>
              <a:t>Interés</a:t>
            </a:r>
            <a:r>
              <a:rPr lang="en-GB" sz="800" dirty="0">
                <a:solidFill>
                  <a:schemeClr val="bg1"/>
                </a:solidFill>
                <a:latin typeface="Impact"/>
                <a:cs typeface="Impact"/>
              </a:rPr>
              <a:t> en  </a:t>
            </a:r>
            <a:r>
              <a:rPr lang="en-GB" sz="800" dirty="0" err="1" smtClean="0">
                <a:solidFill>
                  <a:schemeClr val="bg1"/>
                </a:solidFill>
                <a:latin typeface="Impact"/>
                <a:cs typeface="Impact"/>
              </a:rPr>
              <a:t>fútbol</a:t>
            </a:r>
            <a:r>
              <a:rPr lang="en-GB" sz="800" dirty="0" smtClean="0">
                <a:solidFill>
                  <a:schemeClr val="bg1"/>
                </a:solidFill>
                <a:latin typeface="Impact"/>
                <a:cs typeface="Impact"/>
              </a:rPr>
              <a:t> y la Copa Mundial</a:t>
            </a:r>
            <a:endParaRPr lang="en-GB" sz="600" dirty="0">
              <a:solidFill>
                <a:schemeClr val="bg1"/>
              </a:solidFill>
            </a:endParaRPr>
          </a:p>
        </p:txBody>
      </p:sp>
      <p:sp>
        <p:nvSpPr>
          <p:cNvPr id="623" name="TextBox 121"/>
          <p:cNvSpPr txBox="1"/>
          <p:nvPr/>
        </p:nvSpPr>
        <p:spPr>
          <a:xfrm>
            <a:off x="8214958" y="3196701"/>
            <a:ext cx="1596001"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60000"/>
              </a:lnSpc>
              <a:spcBef>
                <a:spcPct val="0"/>
              </a:spcBef>
            </a:pPr>
            <a:r>
              <a:rPr lang="es" sz="2000" b="0" i="0" u="none" dirty="0">
                <a:solidFill>
                  <a:schemeClr val="bg1"/>
                </a:solidFill>
                <a:latin typeface="+mj-lt"/>
                <a:ea typeface="+mj-ea"/>
                <a:cs typeface="+mj-cs"/>
              </a:rPr>
              <a:t>91 %</a:t>
            </a:r>
          </a:p>
          <a:p>
            <a:pPr lvl="0" algn="l" defTabSz="914400" rtl="0">
              <a:lnSpc>
                <a:spcPct val="60000"/>
              </a:lnSpc>
              <a:spcBef>
                <a:spcPct val="0"/>
              </a:spcBef>
            </a:pPr>
            <a:r>
              <a:rPr lang="es" sz="600" b="0" i="0" u="none" dirty="0">
                <a:solidFill>
                  <a:prstClr val="white"/>
                </a:solidFill>
                <a:latin typeface="Impact"/>
              </a:rPr>
              <a:t>59 %</a:t>
            </a:r>
            <a:r>
              <a:rPr lang="es" b="0" i="0" u="none" dirty="0">
                <a:solidFill>
                  <a:prstClr val="white"/>
                </a:solidFill>
                <a:latin typeface="Impact"/>
              </a:rPr>
              <a:t> </a:t>
            </a:r>
            <a:r>
              <a:rPr lang="es" sz="600" b="0" i="0" u="none" dirty="0">
                <a:solidFill>
                  <a:prstClr val="white"/>
                </a:solidFill>
                <a:latin typeface="Impact"/>
              </a:rPr>
              <a:t>usará portátiles</a:t>
            </a:r>
            <a:endParaRPr lang="es" sz="1400" dirty="0">
              <a:solidFill>
                <a:prstClr val="white"/>
              </a:solidFill>
              <a:latin typeface="Impact"/>
            </a:endParaRPr>
          </a:p>
        </p:txBody>
      </p:sp>
      <p:sp>
        <p:nvSpPr>
          <p:cNvPr id="624" name="TextBox 121"/>
          <p:cNvSpPr txBox="1"/>
          <p:nvPr/>
        </p:nvSpPr>
        <p:spPr>
          <a:xfrm>
            <a:off x="8214958" y="3685871"/>
            <a:ext cx="1596001"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60000"/>
              </a:lnSpc>
              <a:spcBef>
                <a:spcPct val="0"/>
              </a:spcBef>
            </a:pPr>
            <a:r>
              <a:rPr lang="es" sz="2000" b="0" i="0" u="none">
                <a:solidFill>
                  <a:schemeClr val="bg1"/>
                </a:solidFill>
                <a:latin typeface="+mj-lt"/>
                <a:ea typeface="+mj-ea"/>
                <a:cs typeface="+mj-cs"/>
              </a:rPr>
              <a:t>73 %</a:t>
            </a:r>
          </a:p>
          <a:p>
            <a:pPr lvl="0" algn="l" defTabSz="914400" rtl="0">
              <a:lnSpc>
                <a:spcPct val="60000"/>
              </a:lnSpc>
              <a:spcBef>
                <a:spcPct val="0"/>
              </a:spcBef>
            </a:pPr>
            <a:r>
              <a:rPr lang="es" sz="600" b="0" i="0" u="none">
                <a:solidFill>
                  <a:prstClr val="white"/>
                </a:solidFill>
                <a:latin typeface="Impact"/>
              </a:rPr>
              <a:t>41 % usará móviles</a:t>
            </a:r>
          </a:p>
        </p:txBody>
      </p:sp>
      <p:sp>
        <p:nvSpPr>
          <p:cNvPr id="625" name="TextBox 121"/>
          <p:cNvSpPr txBox="1"/>
          <p:nvPr/>
        </p:nvSpPr>
        <p:spPr>
          <a:xfrm>
            <a:off x="8214958" y="4227493"/>
            <a:ext cx="1596001"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60000"/>
              </a:lnSpc>
              <a:spcBef>
                <a:spcPct val="0"/>
              </a:spcBef>
            </a:pPr>
            <a:r>
              <a:rPr lang="es" sz="2000" b="0" i="0" u="none">
                <a:solidFill>
                  <a:schemeClr val="bg1"/>
                </a:solidFill>
                <a:latin typeface="+mj-lt"/>
                <a:ea typeface="+mj-ea"/>
                <a:cs typeface="+mj-cs"/>
              </a:rPr>
              <a:t>78 %</a:t>
            </a:r>
          </a:p>
          <a:p>
            <a:pPr lvl="0" algn="l" defTabSz="914400" rtl="0">
              <a:lnSpc>
                <a:spcPct val="60000"/>
              </a:lnSpc>
              <a:spcBef>
                <a:spcPct val="0"/>
              </a:spcBef>
            </a:pPr>
            <a:r>
              <a:rPr lang="es" sz="600" b="0" i="0" u="none">
                <a:solidFill>
                  <a:prstClr val="white"/>
                </a:solidFill>
                <a:latin typeface="Impact"/>
              </a:rPr>
              <a:t>64 % usará móviles</a:t>
            </a:r>
          </a:p>
        </p:txBody>
      </p:sp>
      <p:grpSp>
        <p:nvGrpSpPr>
          <p:cNvPr id="626" name="Group 625"/>
          <p:cNvGrpSpPr/>
          <p:nvPr/>
        </p:nvGrpSpPr>
        <p:grpSpPr>
          <a:xfrm>
            <a:off x="869635" y="4734632"/>
            <a:ext cx="8274365" cy="424215"/>
            <a:chOff x="869635" y="4734632"/>
            <a:chExt cx="8274365" cy="424215"/>
          </a:xfrm>
        </p:grpSpPr>
        <p:grpSp>
          <p:nvGrpSpPr>
            <p:cNvPr id="627" name="Group 626"/>
            <p:cNvGrpSpPr/>
            <p:nvPr/>
          </p:nvGrpSpPr>
          <p:grpSpPr>
            <a:xfrm>
              <a:off x="1637994" y="4734632"/>
              <a:ext cx="7506006" cy="417693"/>
              <a:chOff x="1637994" y="4734632"/>
              <a:chExt cx="7506006" cy="417693"/>
            </a:xfrm>
          </p:grpSpPr>
          <p:grpSp>
            <p:nvGrpSpPr>
              <p:cNvPr id="629" name="Group 628"/>
              <p:cNvGrpSpPr/>
              <p:nvPr/>
            </p:nvGrpSpPr>
            <p:grpSpPr>
              <a:xfrm>
                <a:off x="1637994" y="4835525"/>
                <a:ext cx="7506006" cy="316800"/>
                <a:chOff x="1914453" y="4835525"/>
                <a:chExt cx="8255647" cy="316800"/>
              </a:xfrm>
            </p:grpSpPr>
            <p:sp>
              <p:nvSpPr>
                <p:cNvPr id="631" name="Rectangle 630">
                  <a:hlinkClick r:id="rId2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632" name="Rectangle 631">
                  <a:hlinkClick r:id="rId2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633" name="Rectangle 632">
                  <a:hlinkClick r:id="rId2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634" name="Rectangle 633">
                  <a:hlinkClick r:id="rId2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635" name="Rectangle 634">
                  <a:hlinkClick r:id="rId2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636" name="Rectangle 635">
                  <a:hlinkClick r:id="rId28"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637" name="Rectangle 636">
                  <a:hlinkClick r:id="rId2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638" name="Rectangle 637">
                  <a:hlinkClick r:id="rId3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30" name="Isosceles Triangle 629"/>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28" name="Rectangle 627">
              <a:hlinkClick r:id="rId3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Tree>
    <p:extLst>
      <p:ext uri="{BB962C8B-B14F-4D97-AF65-F5344CB8AC3E}">
        <p14:creationId xmlns:p14="http://schemas.microsoft.com/office/powerpoint/2010/main" val="3864095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311430172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03196"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8" y="1588"/>
                        <a:ext cx="1587" cy="1587"/>
                      </a:xfrm>
                      <a:prstGeom prst="rect">
                        <a:avLst/>
                      </a:prstGeom>
                    </p:spPr>
                  </p:pic>
                </p:oleObj>
              </mc:Fallback>
            </mc:AlternateContent>
          </a:graphicData>
        </a:graphic>
      </p:graphicFrame>
      <p:sp>
        <p:nvSpPr>
          <p:cNvPr id="6" name="AutoShape 37" descr="http://www.iconarchive.com/download/i73816/visualpharm/icons8-metro-style/Management-Comments.ico"/>
          <p:cNvSpPr>
            <a:spLocks noChangeAspect="1" noChangeArrowheads="1"/>
          </p:cNvSpPr>
          <p:nvPr/>
        </p:nvSpPr>
        <p:spPr bwMode="auto">
          <a:xfrm>
            <a:off x="155575" y="-163125"/>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 name="AutoShape 39" descr="http://www.iconarchive.com/download/i73816/visualpharm/icons8-metro-style/Management-Comments.ico"/>
          <p:cNvSpPr>
            <a:spLocks noChangeAspect="1" noChangeArrowheads="1"/>
          </p:cNvSpPr>
          <p:nvPr/>
        </p:nvSpPr>
        <p:spPr bwMode="auto">
          <a:xfrm>
            <a:off x="307975" y="-197345"/>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1" name="AutoShape 37" descr="http://www.iconarchive.com/download/i73816/visualpharm/icons8-metro-style/Management-Comments.ico"/>
          <p:cNvSpPr>
            <a:spLocks noChangeAspect="1" noChangeArrowheads="1"/>
          </p:cNvSpPr>
          <p:nvPr/>
        </p:nvSpPr>
        <p:spPr bwMode="auto">
          <a:xfrm>
            <a:off x="155575" y="-163125"/>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
          </a:p>
        </p:txBody>
      </p:sp>
      <p:sp>
        <p:nvSpPr>
          <p:cNvPr id="239" name="AutoShape 39" descr="http://www.iconarchive.com/download/i73816/visualpharm/icons8-metro-style/Management-Comments.ico"/>
          <p:cNvSpPr>
            <a:spLocks noChangeAspect="1" noChangeArrowheads="1"/>
          </p:cNvSpPr>
          <p:nvPr/>
        </p:nvSpPr>
        <p:spPr bwMode="auto">
          <a:xfrm>
            <a:off x="307975" y="-197345"/>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
          </a:p>
        </p:txBody>
      </p:sp>
      <p:sp>
        <p:nvSpPr>
          <p:cNvPr id="251" name="Title 13"/>
          <p:cNvSpPr>
            <a:spLocks noGrp="1"/>
          </p:cNvSpPr>
          <p:nvPr>
            <p:ph type="title"/>
          </p:nvPr>
        </p:nvSpPr>
        <p:spPr>
          <a:xfrm>
            <a:off x="105520" y="75354"/>
            <a:ext cx="8229600" cy="376826"/>
          </a:xfrm>
        </p:spPr>
        <p:txBody>
          <a:bodyPr/>
          <a:lstStyle/>
          <a:p>
            <a:pPr algn="l" rtl="0"/>
            <a:r>
              <a:rPr lang="es" b="0" i="0" u="none">
                <a:solidFill>
                  <a:schemeClr val="accent4"/>
                </a:solidFill>
              </a:rPr>
              <a:t>¿CÓMO</a:t>
            </a:r>
            <a:r>
              <a:rPr lang="es" b="0" i="0" u="none"/>
              <a:t> LA SEGUIRÁN</a:t>
            </a:r>
            <a:r>
              <a:rPr lang="es" b="0" i="0" u="none">
                <a:solidFill>
                  <a:schemeClr val="accent4"/>
                </a:solidFill>
              </a:rPr>
              <a:t>? APAC</a:t>
            </a:r>
            <a:endParaRPr lang="es" dirty="0">
              <a:solidFill>
                <a:schemeClr val="accent4"/>
              </a:solidFill>
            </a:endParaRPr>
          </a:p>
        </p:txBody>
      </p:sp>
      <p:grpSp>
        <p:nvGrpSpPr>
          <p:cNvPr id="252" name="Group 251"/>
          <p:cNvGrpSpPr/>
          <p:nvPr/>
        </p:nvGrpSpPr>
        <p:grpSpPr>
          <a:xfrm>
            <a:off x="232414" y="468877"/>
            <a:ext cx="8852421" cy="1741305"/>
            <a:chOff x="116418" y="531284"/>
            <a:chExt cx="8852421" cy="1741305"/>
          </a:xfrm>
        </p:grpSpPr>
        <p:sp>
          <p:nvSpPr>
            <p:cNvPr id="253" name="Rectangle 252"/>
            <p:cNvSpPr/>
            <p:nvPr/>
          </p:nvSpPr>
          <p:spPr>
            <a:xfrm>
              <a:off x="2276418" y="531284"/>
              <a:ext cx="1219293" cy="1735666"/>
            </a:xfrm>
            <a:prstGeom prst="rect">
              <a:avLst/>
            </a:prstGeom>
            <a:solidFill>
              <a:schemeClr val="accent6">
                <a:lumMod val="60000"/>
                <a:lumOff val="40000"/>
              </a:schemeClr>
            </a:solidFill>
          </p:spPr>
          <p:txBody>
            <a:bodyPr wrap="square" lIns="18000" rIns="18000" rtlCol="0" anchor="ctr">
              <a:spAutoFit/>
            </a:bodyPr>
            <a:lstStyle/>
            <a:p>
              <a:pPr marL="0" algn="ctr" rtl="0"/>
              <a:endParaRPr lang="es" sz="900" b="1" kern="0" cap="all" dirty="0">
                <a:solidFill>
                  <a:schemeClr val="bg1"/>
                </a:solidFill>
              </a:endParaRPr>
            </a:p>
          </p:txBody>
        </p:sp>
        <p:sp>
          <p:nvSpPr>
            <p:cNvPr id="254" name="Rectangle 253"/>
            <p:cNvSpPr/>
            <p:nvPr/>
          </p:nvSpPr>
          <p:spPr>
            <a:xfrm>
              <a:off x="6015990" y="531284"/>
              <a:ext cx="1365574" cy="1735666"/>
            </a:xfrm>
            <a:prstGeom prst="rect">
              <a:avLst/>
            </a:prstGeom>
            <a:solidFill>
              <a:srgbClr val="6CBCE6"/>
            </a:solidFill>
          </p:spPr>
          <p:txBody>
            <a:bodyPr wrap="square" lIns="18000" rIns="18000" rtlCol="0" anchor="ctr">
              <a:spAutoFit/>
            </a:bodyPr>
            <a:lstStyle/>
            <a:p>
              <a:pPr marL="0" algn="ctr" rtl="0"/>
              <a:endParaRPr lang="es" sz="900" b="1" kern="0" cap="all" dirty="0">
                <a:solidFill>
                  <a:schemeClr val="bg1"/>
                </a:solidFill>
              </a:endParaRPr>
            </a:p>
          </p:txBody>
        </p:sp>
        <p:sp>
          <p:nvSpPr>
            <p:cNvPr id="255" name="Rectangle 254"/>
            <p:cNvSpPr/>
            <p:nvPr/>
          </p:nvSpPr>
          <p:spPr>
            <a:xfrm>
              <a:off x="116418" y="531284"/>
              <a:ext cx="2160000" cy="1735666"/>
            </a:xfrm>
            <a:prstGeom prst="rect">
              <a:avLst/>
            </a:prstGeom>
            <a:solidFill>
              <a:srgbClr val="6CBCE6"/>
            </a:solidFill>
          </p:spPr>
          <p:txBody>
            <a:bodyPr wrap="square" lIns="18000" rIns="18000" rtlCol="0" anchor="ctr">
              <a:spAutoFit/>
            </a:bodyPr>
            <a:lstStyle/>
            <a:p>
              <a:pPr marL="0" algn="ctr" rtl="0"/>
              <a:endParaRPr lang="es" sz="900" b="1" kern="0" cap="all" dirty="0">
                <a:solidFill>
                  <a:schemeClr val="bg1"/>
                </a:solidFill>
              </a:endParaRPr>
            </a:p>
          </p:txBody>
        </p:sp>
        <p:sp>
          <p:nvSpPr>
            <p:cNvPr id="256" name="Rectangle 255"/>
            <p:cNvSpPr/>
            <p:nvPr/>
          </p:nvSpPr>
          <p:spPr>
            <a:xfrm>
              <a:off x="7381564" y="531284"/>
              <a:ext cx="1587275" cy="1735666"/>
            </a:xfrm>
            <a:prstGeom prst="rect">
              <a:avLst/>
            </a:prstGeom>
            <a:solidFill>
              <a:srgbClr val="4197FC"/>
            </a:solidFill>
          </p:spPr>
          <p:txBody>
            <a:bodyPr wrap="square" lIns="18000" rIns="18000" rtlCol="0" anchor="ctr">
              <a:spAutoFit/>
            </a:bodyPr>
            <a:lstStyle/>
            <a:p>
              <a:pPr marL="0" algn="ctr" rtl="0"/>
              <a:endParaRPr lang="es" sz="900" b="1" kern="0" cap="all" dirty="0">
                <a:solidFill>
                  <a:schemeClr val="bg1"/>
                </a:solidFill>
              </a:endParaRPr>
            </a:p>
          </p:txBody>
        </p:sp>
        <p:sp>
          <p:nvSpPr>
            <p:cNvPr id="257" name="Rectangle 256"/>
            <p:cNvSpPr/>
            <p:nvPr/>
          </p:nvSpPr>
          <p:spPr>
            <a:xfrm rot="2700000">
              <a:off x="7298739" y="1316294"/>
              <a:ext cx="165650" cy="165649"/>
            </a:xfrm>
            <a:prstGeom prst="rect">
              <a:avLst/>
            </a:prstGeom>
            <a:solidFill>
              <a:srgbClr val="6CBCE6"/>
            </a:solidFill>
          </p:spPr>
          <p:txBody>
            <a:bodyPr wrap="none" lIns="18000" rIns="18000" rtlCol="0" anchor="ctr">
              <a:spAutoFit/>
            </a:bodyPr>
            <a:lstStyle/>
            <a:p>
              <a:pPr marL="0" algn="ctr" rtl="0"/>
              <a:endParaRPr lang="es" sz="900" b="1" kern="0" cap="all" dirty="0">
                <a:solidFill>
                  <a:schemeClr val="bg1"/>
                </a:solidFill>
              </a:endParaRPr>
            </a:p>
          </p:txBody>
        </p:sp>
        <p:grpSp>
          <p:nvGrpSpPr>
            <p:cNvPr id="258" name="Group 257"/>
            <p:cNvGrpSpPr/>
            <p:nvPr/>
          </p:nvGrpSpPr>
          <p:grpSpPr>
            <a:xfrm>
              <a:off x="3488689" y="535204"/>
              <a:ext cx="2533831" cy="1737385"/>
              <a:chOff x="3488689" y="535204"/>
              <a:chExt cx="2533831" cy="1737385"/>
            </a:xfrm>
          </p:grpSpPr>
          <p:sp>
            <p:nvSpPr>
              <p:cNvPr id="259" name="Rectangle 258"/>
              <p:cNvSpPr/>
              <p:nvPr/>
            </p:nvSpPr>
            <p:spPr>
              <a:xfrm>
                <a:off x="3488689" y="535204"/>
                <a:ext cx="2531111" cy="1331284"/>
              </a:xfrm>
              <a:prstGeom prst="rect">
                <a:avLst/>
              </a:prstGeom>
              <a:solidFill>
                <a:srgbClr val="4197FC"/>
              </a:solidFill>
            </p:spPr>
            <p:txBody>
              <a:bodyPr wrap="square" lIns="18000" rIns="18000" rtlCol="0" anchor="ctr">
                <a:noAutofit/>
              </a:bodyPr>
              <a:lstStyle/>
              <a:p>
                <a:pPr marL="0" algn="ctr" rtl="0"/>
                <a:endParaRPr lang="es" sz="900" b="1" kern="0" cap="all" dirty="0" smtClean="0">
                  <a:solidFill>
                    <a:schemeClr val="bg1"/>
                  </a:solidFill>
                </a:endParaRPr>
              </a:p>
              <a:p>
                <a:pPr marL="0" algn="ctr" rtl="0"/>
                <a:endParaRPr lang="es" sz="900" b="1" kern="0" cap="all" dirty="0">
                  <a:solidFill>
                    <a:schemeClr val="bg1"/>
                  </a:solidFill>
                </a:endParaRPr>
              </a:p>
              <a:p>
                <a:pPr marL="0" algn="ctr" rtl="0"/>
                <a:endParaRPr lang="es" sz="900" b="1" kern="0" cap="all" dirty="0" smtClean="0">
                  <a:solidFill>
                    <a:schemeClr val="bg1"/>
                  </a:solidFill>
                </a:endParaRPr>
              </a:p>
              <a:p>
                <a:pPr marL="0" algn="ctr" rtl="0"/>
                <a:endParaRPr lang="es" sz="900" b="1" kern="0" cap="all" dirty="0">
                  <a:solidFill>
                    <a:schemeClr val="bg1"/>
                  </a:solidFill>
                </a:endParaRPr>
              </a:p>
              <a:p>
                <a:pPr marL="0" algn="ctr" rtl="0"/>
                <a:endParaRPr lang="es" sz="900" b="1" kern="0" cap="all" dirty="0" smtClean="0">
                  <a:solidFill>
                    <a:schemeClr val="bg1"/>
                  </a:solidFill>
                </a:endParaRPr>
              </a:p>
              <a:p>
                <a:pPr marL="0" algn="ctr" rtl="0"/>
                <a:endParaRPr lang="es" sz="900" b="1" kern="0" cap="all" dirty="0">
                  <a:solidFill>
                    <a:schemeClr val="bg1"/>
                  </a:solidFill>
                </a:endParaRPr>
              </a:p>
              <a:p>
                <a:pPr marL="0" algn="ctr" rtl="0"/>
                <a:endParaRPr lang="es" sz="900" b="1" kern="0" cap="all" dirty="0" smtClean="0">
                  <a:solidFill>
                    <a:schemeClr val="bg1"/>
                  </a:solidFill>
                </a:endParaRPr>
              </a:p>
              <a:p>
                <a:pPr marL="0" algn="ctr" rtl="0"/>
                <a:endParaRPr lang="es" sz="900" b="1" kern="0" cap="all" dirty="0">
                  <a:solidFill>
                    <a:schemeClr val="bg1"/>
                  </a:solidFill>
                </a:endParaRPr>
              </a:p>
              <a:p>
                <a:pPr marL="0" algn="ctr" rtl="0"/>
                <a:endParaRPr lang="es" sz="300" b="1" kern="0" cap="all" dirty="0">
                  <a:solidFill>
                    <a:schemeClr val="bg1"/>
                  </a:solidFill>
                </a:endParaRPr>
              </a:p>
            </p:txBody>
          </p:sp>
          <p:sp>
            <p:nvSpPr>
              <p:cNvPr id="260" name="Rectangle 259"/>
              <p:cNvSpPr/>
              <p:nvPr/>
            </p:nvSpPr>
            <p:spPr>
              <a:xfrm>
                <a:off x="3488767" y="1818182"/>
                <a:ext cx="2533753" cy="454407"/>
              </a:xfrm>
              <a:prstGeom prst="rect">
                <a:avLst/>
              </a:prstGeom>
              <a:solidFill>
                <a:srgbClr val="10486B"/>
              </a:solidFill>
            </p:spPr>
            <p:txBody>
              <a:bodyPr wrap="square" lIns="18000" rIns="18000" rtlCol="0" anchor="ctr">
                <a:noAutofit/>
              </a:bodyPr>
              <a:lstStyle/>
              <a:p>
                <a:pPr marL="0" algn="ctr" rtl="0"/>
                <a:endParaRPr lang="es" sz="600" b="1" kern="0" cap="all" dirty="0" smtClean="0">
                  <a:solidFill>
                    <a:schemeClr val="bg1"/>
                  </a:solidFill>
                </a:endParaRPr>
              </a:p>
              <a:p>
                <a:pPr marL="0" algn="ctr" rtl="0"/>
                <a:endParaRPr lang="es" sz="300" b="1" kern="0" cap="all" dirty="0">
                  <a:solidFill>
                    <a:schemeClr val="bg1"/>
                  </a:solidFill>
                </a:endParaRPr>
              </a:p>
              <a:p>
                <a:pPr marL="0" algn="ctr" rtl="0"/>
                <a:endParaRPr lang="es" sz="300" b="1" kern="0" cap="all" dirty="0" smtClean="0">
                  <a:solidFill>
                    <a:schemeClr val="bg1"/>
                  </a:solidFill>
                </a:endParaRPr>
              </a:p>
              <a:p>
                <a:pPr marL="0" algn="ctr" rtl="0"/>
                <a:endParaRPr lang="es" sz="300" b="1" kern="0" cap="all" dirty="0">
                  <a:solidFill>
                    <a:schemeClr val="bg1"/>
                  </a:solidFill>
                </a:endParaRPr>
              </a:p>
              <a:p>
                <a:pPr marL="0" algn="ctr" rtl="0"/>
                <a:endParaRPr lang="es" sz="300" b="1" kern="0" cap="all" dirty="0" smtClean="0">
                  <a:solidFill>
                    <a:schemeClr val="bg1"/>
                  </a:solidFill>
                </a:endParaRPr>
              </a:p>
              <a:p>
                <a:pPr marL="0" algn="ctr" rtl="0"/>
                <a:endParaRPr lang="es" sz="300" b="1" kern="0" cap="all" dirty="0">
                  <a:solidFill>
                    <a:schemeClr val="bg1"/>
                  </a:solidFill>
                </a:endParaRPr>
              </a:p>
              <a:p>
                <a:pPr marL="0" algn="ctr" rtl="0"/>
                <a:endParaRPr lang="es" sz="300" b="1" kern="0" cap="all" dirty="0" smtClean="0">
                  <a:solidFill>
                    <a:schemeClr val="bg1"/>
                  </a:solidFill>
                </a:endParaRPr>
              </a:p>
              <a:p>
                <a:pPr marL="0" algn="ctr" rtl="0"/>
                <a:endParaRPr lang="es" sz="300" b="1" kern="0" cap="all" dirty="0" smtClean="0">
                  <a:solidFill>
                    <a:schemeClr val="bg1"/>
                  </a:solidFill>
                </a:endParaRPr>
              </a:p>
            </p:txBody>
          </p:sp>
        </p:grpSp>
      </p:grpSp>
      <p:sp>
        <p:nvSpPr>
          <p:cNvPr id="261" name="TextBox 260"/>
          <p:cNvSpPr txBox="1"/>
          <p:nvPr/>
        </p:nvSpPr>
        <p:spPr>
          <a:xfrm>
            <a:off x="156210" y="442418"/>
            <a:ext cx="1785616" cy="415498"/>
          </a:xfrm>
          <a:prstGeom prst="rect">
            <a:avLst/>
          </a:prstGeom>
          <a:noFill/>
        </p:spPr>
        <p:txBody>
          <a:bodyPr wrap="square" rtlCol="0">
            <a:spAutoFit/>
          </a:bodyPr>
          <a:lstStyle/>
          <a:p>
            <a:pPr algn="l" rtl="0"/>
            <a:r>
              <a:rPr lang="es" sz="1000" b="0" i="0" u="none">
                <a:solidFill>
                  <a:schemeClr val="bg2"/>
                </a:solidFill>
                <a:latin typeface="Impact"/>
                <a:cs typeface="Impact"/>
              </a:rPr>
              <a:t>¿CÓMO</a:t>
            </a:r>
            <a:r>
              <a:rPr lang="es" sz="1000" b="0" i="0" u="none">
                <a:latin typeface="Impact"/>
                <a:cs typeface="Impact"/>
              </a:rPr>
              <a:t> SEGUIRÁN LA </a:t>
            </a:r>
            <a:r>
              <a:rPr lang="es" sz="1000" b="0" i="0" u="none">
                <a:solidFill>
                  <a:schemeClr val="bg2"/>
                </a:solidFill>
                <a:latin typeface="Impact"/>
                <a:cs typeface="Impact"/>
              </a:rPr>
              <a:t>COPA MUNDIAL 2014?</a:t>
            </a:r>
          </a:p>
        </p:txBody>
      </p:sp>
      <p:sp>
        <p:nvSpPr>
          <p:cNvPr id="262" name="TextBox 261"/>
          <p:cNvSpPr txBox="1"/>
          <p:nvPr/>
        </p:nvSpPr>
        <p:spPr>
          <a:xfrm>
            <a:off x="3551282" y="422195"/>
            <a:ext cx="2214686" cy="261610"/>
          </a:xfrm>
          <a:prstGeom prst="rect">
            <a:avLst/>
          </a:prstGeom>
          <a:noFill/>
        </p:spPr>
        <p:txBody>
          <a:bodyPr wrap="square" rtlCol="0">
            <a:spAutoFit/>
          </a:bodyPr>
          <a:lstStyle/>
          <a:p>
            <a:r>
              <a:rPr lang="en-GB" sz="1100" dirty="0">
                <a:solidFill>
                  <a:schemeClr val="bg1"/>
                </a:solidFill>
                <a:latin typeface="Impact"/>
              </a:rPr>
              <a:t>¿DÓNDE LA </a:t>
            </a:r>
            <a:r>
              <a:rPr lang="en-GB" sz="1100" dirty="0">
                <a:latin typeface="Impact"/>
              </a:rPr>
              <a:t>VERÁN</a:t>
            </a:r>
            <a:r>
              <a:rPr lang="en-GB" sz="1100" dirty="0">
                <a:solidFill>
                  <a:schemeClr val="bg2"/>
                </a:solidFill>
                <a:latin typeface="Impact"/>
              </a:rPr>
              <a:t>?</a:t>
            </a:r>
          </a:p>
        </p:txBody>
      </p:sp>
      <p:sp>
        <p:nvSpPr>
          <p:cNvPr id="263" name="Freeform 262"/>
          <p:cNvSpPr/>
          <p:nvPr/>
        </p:nvSpPr>
        <p:spPr>
          <a:xfrm>
            <a:off x="5918906" y="967441"/>
            <a:ext cx="177103" cy="114910"/>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s"/>
          </a:p>
        </p:txBody>
      </p:sp>
      <p:sp>
        <p:nvSpPr>
          <p:cNvPr id="264" name="Rectangle 263"/>
          <p:cNvSpPr/>
          <p:nvPr/>
        </p:nvSpPr>
        <p:spPr>
          <a:xfrm>
            <a:off x="5920740" y="468877"/>
            <a:ext cx="1543050" cy="54205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s" sz="1000" dirty="0">
              <a:solidFill>
                <a:schemeClr val="bg1"/>
              </a:solidFill>
              <a:latin typeface="+mj-lt"/>
            </a:endParaRPr>
          </a:p>
        </p:txBody>
      </p:sp>
      <p:sp>
        <p:nvSpPr>
          <p:cNvPr id="265" name="Rectangle 264"/>
          <p:cNvSpPr/>
          <p:nvPr/>
        </p:nvSpPr>
        <p:spPr>
          <a:xfrm>
            <a:off x="7475220" y="442418"/>
            <a:ext cx="1668780" cy="683399"/>
          </a:xfrm>
          <a:prstGeom prst="rect">
            <a:avLst/>
          </a:prstGeom>
        </p:spPr>
        <p:txBody>
          <a:bodyPr wrap="square" lIns="67190" tIns="33595" rIns="67190" bIns="33595">
            <a:spAutoFit/>
          </a:bodyPr>
          <a:lstStyle/>
          <a:p>
            <a:pPr algn="l" rtl="0">
              <a:spcBef>
                <a:spcPts val="368"/>
              </a:spcBef>
            </a:pPr>
            <a:r>
              <a:rPr lang="es" sz="800" b="0" i="0" u="none" dirty="0">
                <a:solidFill>
                  <a:schemeClr val="bg1"/>
                </a:solidFill>
                <a:latin typeface="Impact"/>
                <a:cs typeface="Impact"/>
              </a:rPr>
              <a:t>USUARIOS DE VARIOS MEDIOS SIMULTÁNEMENTE </a:t>
            </a:r>
            <a:r>
              <a:rPr lang="es" sz="800" b="0" i="0" u="none" dirty="0">
                <a:latin typeface="Impact"/>
                <a:cs typeface="Impact"/>
              </a:rPr>
              <a:t> </a:t>
            </a:r>
            <a:r>
              <a:rPr lang="es" sz="800" b="0" i="0" u="none" dirty="0">
                <a:solidFill>
                  <a:schemeClr val="accent3"/>
                </a:solidFill>
                <a:latin typeface="Impact"/>
                <a:cs typeface="Impact"/>
              </a:rPr>
              <a:t>(UTILIZAN UN DISPOSITIVO ADICIONAL MIENTRAS VEN LA COPA MUNDIAL) TIENEN EN GENERAL </a:t>
            </a:r>
            <a:r>
              <a:rPr lang="es" sz="800" b="0" i="0" u="none" dirty="0">
                <a:solidFill>
                  <a:schemeClr val="bg1"/>
                </a:solidFill>
                <a:latin typeface="Impact"/>
                <a:cs typeface="Impact"/>
              </a:rPr>
              <a:t>DE 24 A 44 AÑOS</a:t>
            </a:r>
            <a:r>
              <a:rPr lang="es" sz="800" b="0" i="0" u="none" dirty="0">
                <a:solidFill>
                  <a:schemeClr val="accent3"/>
                </a:solidFill>
                <a:latin typeface="Impact"/>
                <a:cs typeface="Impact"/>
              </a:rPr>
              <a:t>.</a:t>
            </a:r>
          </a:p>
        </p:txBody>
      </p:sp>
      <p:grpSp>
        <p:nvGrpSpPr>
          <p:cNvPr id="266" name="Group 265"/>
          <p:cNvGrpSpPr/>
          <p:nvPr/>
        </p:nvGrpSpPr>
        <p:grpSpPr>
          <a:xfrm>
            <a:off x="196427" y="2204541"/>
            <a:ext cx="8852422" cy="2345234"/>
            <a:chOff x="93557" y="2352673"/>
            <a:chExt cx="8852422" cy="2345234"/>
          </a:xfrm>
        </p:grpSpPr>
        <p:sp>
          <p:nvSpPr>
            <p:cNvPr id="267" name="Rounded Rectangle 266"/>
            <p:cNvSpPr/>
            <p:nvPr/>
          </p:nvSpPr>
          <p:spPr>
            <a:xfrm>
              <a:off x="4328569" y="2352673"/>
              <a:ext cx="4617410" cy="2345234"/>
            </a:xfrm>
            <a:prstGeom prst="roundRect">
              <a:avLst>
                <a:gd name="adj" fmla="val 0"/>
              </a:avLst>
            </a:prstGeom>
            <a:solidFill>
              <a:srgbClr val="8CC628"/>
            </a:solidFill>
            <a:ln>
              <a:noFill/>
            </a:ln>
          </p:spPr>
          <p:txBody>
            <a:bodyPr wrap="square" lIns="18000" rIns="18000" rtlCol="0" anchor="ctr">
              <a:noAutofit/>
            </a:bodyPr>
            <a:lstStyle/>
            <a:p>
              <a:pPr marL="0" algn="ctr" rtl="0"/>
              <a:endParaRPr lang="es" sz="900" b="1" kern="0" cap="all" dirty="0">
                <a:solidFill>
                  <a:schemeClr val="bg1"/>
                </a:solidFill>
              </a:endParaRPr>
            </a:p>
          </p:txBody>
        </p:sp>
        <p:sp>
          <p:nvSpPr>
            <p:cNvPr id="268" name="Rectangle 267"/>
            <p:cNvSpPr/>
            <p:nvPr/>
          </p:nvSpPr>
          <p:spPr>
            <a:xfrm>
              <a:off x="93557" y="2895600"/>
              <a:ext cx="4456139" cy="18023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s" sz="1000" dirty="0">
                <a:solidFill>
                  <a:schemeClr val="bg1"/>
                </a:solidFill>
                <a:latin typeface="+mj-lt"/>
              </a:endParaRPr>
            </a:p>
          </p:txBody>
        </p:sp>
        <p:sp>
          <p:nvSpPr>
            <p:cNvPr id="269" name="Rectangle 268"/>
            <p:cNvSpPr/>
            <p:nvPr/>
          </p:nvSpPr>
          <p:spPr>
            <a:xfrm>
              <a:off x="93557" y="2352674"/>
              <a:ext cx="4456140" cy="877459"/>
            </a:xfrm>
            <a:prstGeom prst="rect">
              <a:avLst/>
            </a:prstGeom>
            <a:solidFill>
              <a:srgbClr val="3BB54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s" sz="1000" dirty="0">
                <a:solidFill>
                  <a:schemeClr val="bg1"/>
                </a:solidFill>
                <a:latin typeface="+mj-lt"/>
              </a:endParaRPr>
            </a:p>
          </p:txBody>
        </p:sp>
        <p:sp>
          <p:nvSpPr>
            <p:cNvPr id="270" name="Rectangle 269"/>
            <p:cNvSpPr/>
            <p:nvPr/>
          </p:nvSpPr>
          <p:spPr>
            <a:xfrm rot="2700000">
              <a:off x="4440053" y="2610193"/>
              <a:ext cx="165650" cy="165649"/>
            </a:xfrm>
            <a:prstGeom prst="rect">
              <a:avLst/>
            </a:prstGeom>
            <a:solidFill>
              <a:srgbClr val="3BB54A"/>
            </a:solidFill>
          </p:spPr>
          <p:txBody>
            <a:bodyPr wrap="none" lIns="18000" rIns="18000" rtlCol="0" anchor="ctr">
              <a:spAutoFit/>
            </a:bodyPr>
            <a:lstStyle/>
            <a:p>
              <a:pPr marL="0" algn="ctr" rtl="0"/>
              <a:endParaRPr lang="es" sz="900" b="1" kern="0" cap="all" dirty="0">
                <a:solidFill>
                  <a:schemeClr val="bg1"/>
                </a:solidFill>
              </a:endParaRPr>
            </a:p>
          </p:txBody>
        </p:sp>
        <p:sp>
          <p:nvSpPr>
            <p:cNvPr id="271" name="Rectangle 270"/>
            <p:cNvSpPr/>
            <p:nvPr/>
          </p:nvSpPr>
          <p:spPr>
            <a:xfrm rot="2700000">
              <a:off x="3390027" y="3132244"/>
              <a:ext cx="165650" cy="165649"/>
            </a:xfrm>
            <a:prstGeom prst="rect">
              <a:avLst/>
            </a:prstGeom>
            <a:solidFill>
              <a:srgbClr val="3BB54A"/>
            </a:solidFill>
          </p:spPr>
          <p:txBody>
            <a:bodyPr wrap="none" lIns="18000" rIns="18000" rtlCol="0" anchor="ctr">
              <a:spAutoFit/>
            </a:bodyPr>
            <a:lstStyle/>
            <a:p>
              <a:pPr marL="0" algn="ctr" rtl="0"/>
              <a:endParaRPr lang="es" sz="900" b="1" kern="0" cap="all" dirty="0">
                <a:solidFill>
                  <a:schemeClr val="bg1"/>
                </a:solidFill>
              </a:endParaRPr>
            </a:p>
          </p:txBody>
        </p:sp>
        <p:sp>
          <p:nvSpPr>
            <p:cNvPr id="272" name="Rectangle 271"/>
            <p:cNvSpPr/>
            <p:nvPr/>
          </p:nvSpPr>
          <p:spPr>
            <a:xfrm rot="2700000">
              <a:off x="4435807" y="4183436"/>
              <a:ext cx="165650" cy="165649"/>
            </a:xfrm>
            <a:prstGeom prst="rect">
              <a:avLst/>
            </a:prstGeom>
            <a:solidFill>
              <a:schemeClr val="accent2"/>
            </a:solidFill>
          </p:spPr>
          <p:txBody>
            <a:bodyPr wrap="none" lIns="18000" rIns="18000" rtlCol="0" anchor="ctr">
              <a:spAutoFit/>
            </a:bodyPr>
            <a:lstStyle/>
            <a:p>
              <a:pPr marL="0" algn="ctr" rtl="0"/>
              <a:endParaRPr lang="es" sz="900" b="1" kern="0" cap="all" dirty="0">
                <a:solidFill>
                  <a:schemeClr val="bg1"/>
                </a:solidFill>
              </a:endParaRPr>
            </a:p>
          </p:txBody>
        </p:sp>
      </p:grpSp>
      <p:sp>
        <p:nvSpPr>
          <p:cNvPr id="273" name="Rectangle 272"/>
          <p:cNvSpPr/>
          <p:nvPr/>
        </p:nvSpPr>
        <p:spPr>
          <a:xfrm>
            <a:off x="4653316" y="2188452"/>
            <a:ext cx="4216363" cy="246221"/>
          </a:xfrm>
          <a:prstGeom prst="rect">
            <a:avLst/>
          </a:prstGeom>
        </p:spPr>
        <p:txBody>
          <a:bodyPr wrap="square">
            <a:spAutoFit/>
          </a:bodyPr>
          <a:lstStyle/>
          <a:p>
            <a:pPr algn="l" rtl="0"/>
            <a:r>
              <a:rPr lang="es" sz="1000" b="0" i="0" u="none">
                <a:latin typeface="Impact"/>
                <a:cs typeface="Impact"/>
              </a:rPr>
              <a:t>MIENTRAS VEN LA COPA MUNDIAL, LOS AFICIONADOS USARÁN LOS SIGUIENES DISPOSITIVOS</a:t>
            </a:r>
            <a:endParaRPr lang="es" sz="900" b="1" dirty="0">
              <a:latin typeface="Impact"/>
              <a:cs typeface="Impact"/>
            </a:endParaRPr>
          </a:p>
        </p:txBody>
      </p:sp>
      <p:sp>
        <p:nvSpPr>
          <p:cNvPr id="274" name="TextBox 273"/>
          <p:cNvSpPr txBox="1"/>
          <p:nvPr/>
        </p:nvSpPr>
        <p:spPr>
          <a:xfrm>
            <a:off x="184464" y="2188452"/>
            <a:ext cx="4504830" cy="246221"/>
          </a:xfrm>
          <a:prstGeom prst="rect">
            <a:avLst/>
          </a:prstGeom>
          <a:noFill/>
        </p:spPr>
        <p:txBody>
          <a:bodyPr wrap="square" rtlCol="0">
            <a:spAutoFit/>
          </a:bodyPr>
          <a:lstStyle/>
          <a:p>
            <a:pPr algn="l" rtl="0"/>
            <a:r>
              <a:rPr lang="es" sz="1000" b="0" i="0" u="none">
                <a:solidFill>
                  <a:schemeClr val="bg1"/>
                </a:solidFill>
                <a:latin typeface="Impact"/>
                <a:cs typeface="Impact"/>
              </a:rPr>
              <a:t>CREAR</a:t>
            </a:r>
            <a:r>
              <a:rPr lang="es" sz="1000" b="0" i="0" u="none">
                <a:solidFill>
                  <a:schemeClr val="accent3"/>
                </a:solidFill>
                <a:latin typeface="Impact"/>
                <a:cs typeface="Impact"/>
              </a:rPr>
              <a:t>, </a:t>
            </a:r>
            <a:r>
              <a:rPr lang="es" sz="1000" b="0" i="0" u="none">
                <a:solidFill>
                  <a:schemeClr val="bg1"/>
                </a:solidFill>
                <a:latin typeface="Impact"/>
                <a:cs typeface="Impact"/>
              </a:rPr>
              <a:t>COMPARTIR</a:t>
            </a:r>
            <a:r>
              <a:rPr lang="es" sz="1000" b="0" i="0" u="none">
                <a:solidFill>
                  <a:schemeClr val="accent3"/>
                </a:solidFill>
                <a:latin typeface="Impact"/>
                <a:cs typeface="Impact"/>
              </a:rPr>
              <a:t> E </a:t>
            </a:r>
            <a:r>
              <a:rPr lang="es" sz="1000" b="0" i="0" u="none">
                <a:solidFill>
                  <a:schemeClr val="bg1"/>
                </a:solidFill>
                <a:latin typeface="Impact"/>
                <a:cs typeface="Impact"/>
              </a:rPr>
              <a:t>INTERACTUAR CON MARCAS EN LA </a:t>
            </a:r>
            <a:r>
              <a:rPr lang="es" sz="1000" b="0" i="0" u="none">
                <a:solidFill>
                  <a:schemeClr val="accent3"/>
                </a:solidFill>
                <a:latin typeface="Impact"/>
                <a:cs typeface="Impact"/>
              </a:rPr>
              <a:t>WEB DURANTE EL MUNDIAL</a:t>
            </a:r>
            <a:endParaRPr lang="es" sz="1000" dirty="0">
              <a:solidFill>
                <a:schemeClr val="accent3"/>
              </a:solidFill>
              <a:latin typeface="Impact"/>
              <a:cs typeface="Impact"/>
            </a:endParaRPr>
          </a:p>
        </p:txBody>
      </p:sp>
      <p:grpSp>
        <p:nvGrpSpPr>
          <p:cNvPr id="275" name="Group 274"/>
          <p:cNvGrpSpPr>
            <a:grpSpLocks noChangeAspect="1"/>
          </p:cNvGrpSpPr>
          <p:nvPr/>
        </p:nvGrpSpPr>
        <p:grpSpPr>
          <a:xfrm>
            <a:off x="276225" y="823986"/>
            <a:ext cx="867409" cy="949987"/>
            <a:chOff x="279854" y="1827374"/>
            <a:chExt cx="2308345" cy="2492922"/>
          </a:xfrm>
        </p:grpSpPr>
        <p:sp>
          <p:nvSpPr>
            <p:cNvPr id="282" name="TextBox 82"/>
            <p:cNvSpPr txBox="1"/>
            <p:nvPr/>
          </p:nvSpPr>
          <p:spPr>
            <a:xfrm>
              <a:off x="468533" y="2623490"/>
              <a:ext cx="1828800" cy="129487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70000"/>
                </a:lnSpc>
                <a:spcBef>
                  <a:spcPct val="0"/>
                </a:spcBef>
              </a:pPr>
              <a:r>
                <a:rPr lang="es" sz="2000" b="0" i="0" u="none">
                  <a:solidFill>
                    <a:schemeClr val="bg1"/>
                  </a:solidFill>
                  <a:latin typeface="+mj-lt"/>
                  <a:ea typeface="+mj-ea"/>
                  <a:cs typeface="+mj-cs"/>
                </a:rPr>
                <a:t>95 %</a:t>
              </a:r>
              <a:r>
                <a:rPr lang="es" sz="2000">
                  <a:solidFill>
                    <a:schemeClr val="bg1"/>
                  </a:solidFill>
                  <a:latin typeface="+mj-lt"/>
                  <a:ea typeface="+mj-ea"/>
                  <a:cs typeface="+mj-cs"/>
                </a:rPr>
                <a:t/>
              </a:r>
              <a:br>
                <a:rPr lang="es" sz="2000">
                  <a:solidFill>
                    <a:schemeClr val="bg1"/>
                  </a:solidFill>
                  <a:latin typeface="+mj-lt"/>
                  <a:ea typeface="+mj-ea"/>
                  <a:cs typeface="+mj-cs"/>
                </a:rPr>
              </a:br>
              <a:endParaRPr lang="es" sz="700" dirty="0">
                <a:solidFill>
                  <a:schemeClr val="bg1"/>
                </a:solidFill>
                <a:ea typeface="+mj-ea"/>
                <a:cs typeface="+mj-cs"/>
              </a:endParaRPr>
            </a:p>
          </p:txBody>
        </p:sp>
        <p:sp>
          <p:nvSpPr>
            <p:cNvPr id="284" name="Freeform 283"/>
            <p:cNvSpPr>
              <a:spLocks noChangeAspect="1" noEditPoints="1"/>
            </p:cNvSpPr>
            <p:nvPr/>
          </p:nvSpPr>
          <p:spPr bwMode="auto">
            <a:xfrm>
              <a:off x="279854" y="1827374"/>
              <a:ext cx="2308345" cy="2358410"/>
            </a:xfrm>
            <a:custGeom>
              <a:avLst/>
              <a:gdLst/>
              <a:ahLst/>
              <a:cxnLst>
                <a:cxn ang="0">
                  <a:pos x="69" y="300"/>
                </a:cxn>
                <a:cxn ang="0">
                  <a:pos x="69" y="365"/>
                </a:cxn>
                <a:cxn ang="0">
                  <a:pos x="95" y="439"/>
                </a:cxn>
                <a:cxn ang="0">
                  <a:pos x="80" y="379"/>
                </a:cxn>
                <a:cxn ang="0">
                  <a:pos x="80" y="310"/>
                </a:cxn>
                <a:cxn ang="0">
                  <a:pos x="186" y="192"/>
                </a:cxn>
                <a:cxn ang="0">
                  <a:pos x="194" y="191"/>
                </a:cxn>
                <a:cxn ang="0">
                  <a:pos x="169" y="191"/>
                </a:cxn>
                <a:cxn ang="0">
                  <a:pos x="69" y="300"/>
                </a:cxn>
                <a:cxn ang="0">
                  <a:pos x="376" y="118"/>
                </a:cxn>
                <a:cxn ang="0">
                  <a:pos x="310" y="118"/>
                </a:cxn>
                <a:cxn ang="0">
                  <a:pos x="310" y="117"/>
                </a:cxn>
                <a:cxn ang="0">
                  <a:pos x="305" y="101"/>
                </a:cxn>
                <a:cxn ang="0">
                  <a:pos x="395" y="10"/>
                </a:cxn>
                <a:cxn ang="0">
                  <a:pos x="394" y="3"/>
                </a:cxn>
                <a:cxn ang="0">
                  <a:pos x="387" y="2"/>
                </a:cxn>
                <a:cxn ang="0">
                  <a:pos x="297" y="92"/>
                </a:cxn>
                <a:cxn ang="0">
                  <a:pos x="270" y="83"/>
                </a:cxn>
                <a:cxn ang="0">
                  <a:pos x="243" y="91"/>
                </a:cxn>
                <a:cxn ang="0">
                  <a:pos x="158" y="6"/>
                </a:cxn>
                <a:cxn ang="0">
                  <a:pos x="151" y="7"/>
                </a:cxn>
                <a:cxn ang="0">
                  <a:pos x="150" y="15"/>
                </a:cxn>
                <a:cxn ang="0">
                  <a:pos x="235" y="100"/>
                </a:cxn>
                <a:cxn ang="0">
                  <a:pos x="229" y="117"/>
                </a:cxn>
                <a:cxn ang="0">
                  <a:pos x="229" y="118"/>
                </a:cxn>
                <a:cxn ang="0">
                  <a:pos x="169" y="118"/>
                </a:cxn>
                <a:cxn ang="0">
                  <a:pos x="0" y="286"/>
                </a:cxn>
                <a:cxn ang="0">
                  <a:pos x="0" y="386"/>
                </a:cxn>
                <a:cxn ang="0">
                  <a:pos x="169" y="555"/>
                </a:cxn>
                <a:cxn ang="0">
                  <a:pos x="376" y="555"/>
                </a:cxn>
                <a:cxn ang="0">
                  <a:pos x="544" y="386"/>
                </a:cxn>
                <a:cxn ang="0">
                  <a:pos x="544" y="286"/>
                </a:cxn>
                <a:cxn ang="0">
                  <a:pos x="376" y="118"/>
                </a:cxn>
                <a:cxn ang="0">
                  <a:pos x="491" y="274"/>
                </a:cxn>
                <a:cxn ang="0">
                  <a:pos x="502" y="283"/>
                </a:cxn>
                <a:cxn ang="0">
                  <a:pos x="491" y="292"/>
                </a:cxn>
                <a:cxn ang="0">
                  <a:pos x="480" y="283"/>
                </a:cxn>
                <a:cxn ang="0">
                  <a:pos x="491" y="274"/>
                </a:cxn>
                <a:cxn ang="0">
                  <a:pos x="491" y="302"/>
                </a:cxn>
                <a:cxn ang="0">
                  <a:pos x="502" y="310"/>
                </a:cxn>
                <a:cxn ang="0">
                  <a:pos x="491" y="319"/>
                </a:cxn>
                <a:cxn ang="0">
                  <a:pos x="480" y="310"/>
                </a:cxn>
                <a:cxn ang="0">
                  <a:pos x="491" y="302"/>
                </a:cxn>
                <a:cxn ang="0">
                  <a:pos x="491" y="329"/>
                </a:cxn>
                <a:cxn ang="0">
                  <a:pos x="502" y="338"/>
                </a:cxn>
                <a:cxn ang="0">
                  <a:pos x="491" y="347"/>
                </a:cxn>
                <a:cxn ang="0">
                  <a:pos x="480" y="338"/>
                </a:cxn>
                <a:cxn ang="0">
                  <a:pos x="491" y="329"/>
                </a:cxn>
                <a:cxn ang="0">
                  <a:pos x="441" y="376"/>
                </a:cxn>
                <a:cxn ang="0">
                  <a:pos x="317" y="510"/>
                </a:cxn>
                <a:cxn ang="0">
                  <a:pos x="166" y="510"/>
                </a:cxn>
                <a:cxn ang="0">
                  <a:pos x="42" y="376"/>
                </a:cxn>
                <a:cxn ang="0">
                  <a:pos x="42" y="297"/>
                </a:cxn>
                <a:cxn ang="0">
                  <a:pos x="166" y="162"/>
                </a:cxn>
                <a:cxn ang="0">
                  <a:pos x="317" y="162"/>
                </a:cxn>
                <a:cxn ang="0">
                  <a:pos x="441" y="297"/>
                </a:cxn>
                <a:cxn ang="0">
                  <a:pos x="441" y="376"/>
                </a:cxn>
                <a:cxn ang="0">
                  <a:pos x="491" y="410"/>
                </a:cxn>
                <a:cxn ang="0">
                  <a:pos x="468" y="388"/>
                </a:cxn>
                <a:cxn ang="0">
                  <a:pos x="491" y="366"/>
                </a:cxn>
                <a:cxn ang="0">
                  <a:pos x="513" y="388"/>
                </a:cxn>
                <a:cxn ang="0">
                  <a:pos x="491" y="410"/>
                </a:cxn>
              </a:cxnLst>
              <a:rect l="0" t="0" r="r" b="b"/>
              <a:pathLst>
                <a:path w="544" h="555">
                  <a:moveTo>
                    <a:pt x="69" y="300"/>
                  </a:moveTo>
                  <a:cubicBezTo>
                    <a:pt x="69" y="365"/>
                    <a:pt x="69" y="365"/>
                    <a:pt x="69" y="365"/>
                  </a:cubicBezTo>
                  <a:cubicBezTo>
                    <a:pt x="69" y="394"/>
                    <a:pt x="79" y="419"/>
                    <a:pt x="95" y="439"/>
                  </a:cubicBezTo>
                  <a:cubicBezTo>
                    <a:pt x="85" y="421"/>
                    <a:pt x="80" y="401"/>
                    <a:pt x="80" y="379"/>
                  </a:cubicBezTo>
                  <a:cubicBezTo>
                    <a:pt x="80" y="310"/>
                    <a:pt x="80" y="310"/>
                    <a:pt x="80" y="310"/>
                  </a:cubicBezTo>
                  <a:cubicBezTo>
                    <a:pt x="80" y="246"/>
                    <a:pt x="127" y="194"/>
                    <a:pt x="186" y="192"/>
                  </a:cubicBezTo>
                  <a:cubicBezTo>
                    <a:pt x="194" y="191"/>
                    <a:pt x="194" y="191"/>
                    <a:pt x="194" y="191"/>
                  </a:cubicBezTo>
                  <a:cubicBezTo>
                    <a:pt x="169" y="191"/>
                    <a:pt x="169" y="191"/>
                    <a:pt x="169" y="191"/>
                  </a:cubicBezTo>
                  <a:cubicBezTo>
                    <a:pt x="114" y="191"/>
                    <a:pt x="69" y="240"/>
                    <a:pt x="69" y="300"/>
                  </a:cubicBezTo>
                  <a:close/>
                  <a:moveTo>
                    <a:pt x="376" y="118"/>
                  </a:moveTo>
                  <a:cubicBezTo>
                    <a:pt x="310" y="118"/>
                    <a:pt x="310" y="118"/>
                    <a:pt x="310" y="118"/>
                  </a:cubicBezTo>
                  <a:cubicBezTo>
                    <a:pt x="310" y="117"/>
                    <a:pt x="310" y="117"/>
                    <a:pt x="310" y="117"/>
                  </a:cubicBezTo>
                  <a:cubicBezTo>
                    <a:pt x="310" y="111"/>
                    <a:pt x="308" y="105"/>
                    <a:pt x="305" y="101"/>
                  </a:cubicBezTo>
                  <a:cubicBezTo>
                    <a:pt x="395" y="10"/>
                    <a:pt x="395" y="10"/>
                    <a:pt x="395" y="10"/>
                  </a:cubicBezTo>
                  <a:cubicBezTo>
                    <a:pt x="397" y="9"/>
                    <a:pt x="397" y="5"/>
                    <a:pt x="394" y="3"/>
                  </a:cubicBezTo>
                  <a:cubicBezTo>
                    <a:pt x="392" y="0"/>
                    <a:pt x="388" y="0"/>
                    <a:pt x="387" y="2"/>
                  </a:cubicBezTo>
                  <a:cubicBezTo>
                    <a:pt x="297" y="92"/>
                    <a:pt x="297" y="92"/>
                    <a:pt x="297" y="92"/>
                  </a:cubicBezTo>
                  <a:cubicBezTo>
                    <a:pt x="289" y="86"/>
                    <a:pt x="280" y="83"/>
                    <a:pt x="270" y="83"/>
                  </a:cubicBezTo>
                  <a:cubicBezTo>
                    <a:pt x="260" y="83"/>
                    <a:pt x="251" y="86"/>
                    <a:pt x="243" y="91"/>
                  </a:cubicBezTo>
                  <a:cubicBezTo>
                    <a:pt x="158" y="6"/>
                    <a:pt x="158" y="6"/>
                    <a:pt x="158" y="6"/>
                  </a:cubicBezTo>
                  <a:cubicBezTo>
                    <a:pt x="157" y="5"/>
                    <a:pt x="153" y="5"/>
                    <a:pt x="151" y="7"/>
                  </a:cubicBezTo>
                  <a:cubicBezTo>
                    <a:pt x="148" y="10"/>
                    <a:pt x="148" y="13"/>
                    <a:pt x="150" y="15"/>
                  </a:cubicBezTo>
                  <a:cubicBezTo>
                    <a:pt x="235" y="100"/>
                    <a:pt x="235" y="100"/>
                    <a:pt x="235" y="100"/>
                  </a:cubicBezTo>
                  <a:cubicBezTo>
                    <a:pt x="231" y="105"/>
                    <a:pt x="229" y="111"/>
                    <a:pt x="229" y="117"/>
                  </a:cubicBezTo>
                  <a:cubicBezTo>
                    <a:pt x="229" y="117"/>
                    <a:pt x="229" y="117"/>
                    <a:pt x="229" y="118"/>
                  </a:cubicBezTo>
                  <a:cubicBezTo>
                    <a:pt x="169" y="118"/>
                    <a:pt x="169" y="118"/>
                    <a:pt x="169" y="118"/>
                  </a:cubicBezTo>
                  <a:cubicBezTo>
                    <a:pt x="76" y="118"/>
                    <a:pt x="0" y="193"/>
                    <a:pt x="0" y="286"/>
                  </a:cubicBezTo>
                  <a:cubicBezTo>
                    <a:pt x="0" y="386"/>
                    <a:pt x="0" y="386"/>
                    <a:pt x="0" y="386"/>
                  </a:cubicBezTo>
                  <a:cubicBezTo>
                    <a:pt x="0" y="479"/>
                    <a:pt x="76" y="555"/>
                    <a:pt x="169" y="555"/>
                  </a:cubicBezTo>
                  <a:cubicBezTo>
                    <a:pt x="376" y="555"/>
                    <a:pt x="376" y="555"/>
                    <a:pt x="376" y="555"/>
                  </a:cubicBezTo>
                  <a:cubicBezTo>
                    <a:pt x="469" y="555"/>
                    <a:pt x="544" y="479"/>
                    <a:pt x="544" y="386"/>
                  </a:cubicBezTo>
                  <a:cubicBezTo>
                    <a:pt x="544" y="286"/>
                    <a:pt x="544" y="286"/>
                    <a:pt x="544" y="286"/>
                  </a:cubicBezTo>
                  <a:cubicBezTo>
                    <a:pt x="544" y="193"/>
                    <a:pt x="469" y="118"/>
                    <a:pt x="376" y="118"/>
                  </a:cubicBezTo>
                  <a:close/>
                  <a:moveTo>
                    <a:pt x="491" y="274"/>
                  </a:moveTo>
                  <a:cubicBezTo>
                    <a:pt x="497" y="274"/>
                    <a:pt x="502" y="278"/>
                    <a:pt x="502" y="283"/>
                  </a:cubicBezTo>
                  <a:cubicBezTo>
                    <a:pt x="502" y="288"/>
                    <a:pt x="497" y="292"/>
                    <a:pt x="491" y="292"/>
                  </a:cubicBezTo>
                  <a:cubicBezTo>
                    <a:pt x="485" y="292"/>
                    <a:pt x="480" y="288"/>
                    <a:pt x="480" y="283"/>
                  </a:cubicBezTo>
                  <a:cubicBezTo>
                    <a:pt x="480" y="278"/>
                    <a:pt x="485" y="274"/>
                    <a:pt x="491" y="274"/>
                  </a:cubicBezTo>
                  <a:close/>
                  <a:moveTo>
                    <a:pt x="491" y="302"/>
                  </a:moveTo>
                  <a:cubicBezTo>
                    <a:pt x="497" y="302"/>
                    <a:pt x="502" y="306"/>
                    <a:pt x="502" y="310"/>
                  </a:cubicBezTo>
                  <a:cubicBezTo>
                    <a:pt x="502" y="315"/>
                    <a:pt x="497" y="319"/>
                    <a:pt x="491" y="319"/>
                  </a:cubicBezTo>
                  <a:cubicBezTo>
                    <a:pt x="485" y="319"/>
                    <a:pt x="480" y="315"/>
                    <a:pt x="480" y="310"/>
                  </a:cubicBezTo>
                  <a:cubicBezTo>
                    <a:pt x="480" y="306"/>
                    <a:pt x="485" y="302"/>
                    <a:pt x="491" y="302"/>
                  </a:cubicBezTo>
                  <a:close/>
                  <a:moveTo>
                    <a:pt x="491" y="329"/>
                  </a:moveTo>
                  <a:cubicBezTo>
                    <a:pt x="497" y="329"/>
                    <a:pt x="502" y="333"/>
                    <a:pt x="502" y="338"/>
                  </a:cubicBezTo>
                  <a:cubicBezTo>
                    <a:pt x="502" y="343"/>
                    <a:pt x="497" y="347"/>
                    <a:pt x="491" y="347"/>
                  </a:cubicBezTo>
                  <a:cubicBezTo>
                    <a:pt x="485" y="347"/>
                    <a:pt x="480" y="343"/>
                    <a:pt x="480" y="338"/>
                  </a:cubicBezTo>
                  <a:cubicBezTo>
                    <a:pt x="480" y="333"/>
                    <a:pt x="485" y="329"/>
                    <a:pt x="491" y="329"/>
                  </a:cubicBezTo>
                  <a:close/>
                  <a:moveTo>
                    <a:pt x="441" y="376"/>
                  </a:moveTo>
                  <a:cubicBezTo>
                    <a:pt x="441" y="450"/>
                    <a:pt x="385" y="510"/>
                    <a:pt x="317" y="510"/>
                  </a:cubicBezTo>
                  <a:cubicBezTo>
                    <a:pt x="166" y="510"/>
                    <a:pt x="166" y="510"/>
                    <a:pt x="166" y="510"/>
                  </a:cubicBezTo>
                  <a:cubicBezTo>
                    <a:pt x="98" y="510"/>
                    <a:pt x="42" y="450"/>
                    <a:pt x="42" y="376"/>
                  </a:cubicBezTo>
                  <a:cubicBezTo>
                    <a:pt x="42" y="297"/>
                    <a:pt x="42" y="297"/>
                    <a:pt x="42" y="297"/>
                  </a:cubicBezTo>
                  <a:cubicBezTo>
                    <a:pt x="42" y="222"/>
                    <a:pt x="98" y="162"/>
                    <a:pt x="166" y="162"/>
                  </a:cubicBezTo>
                  <a:cubicBezTo>
                    <a:pt x="317" y="162"/>
                    <a:pt x="317" y="162"/>
                    <a:pt x="317" y="162"/>
                  </a:cubicBezTo>
                  <a:cubicBezTo>
                    <a:pt x="385" y="162"/>
                    <a:pt x="441" y="222"/>
                    <a:pt x="441" y="297"/>
                  </a:cubicBezTo>
                  <a:lnTo>
                    <a:pt x="441" y="376"/>
                  </a:lnTo>
                  <a:close/>
                  <a:moveTo>
                    <a:pt x="491" y="410"/>
                  </a:moveTo>
                  <a:cubicBezTo>
                    <a:pt x="478" y="410"/>
                    <a:pt x="468" y="400"/>
                    <a:pt x="468" y="388"/>
                  </a:cubicBezTo>
                  <a:cubicBezTo>
                    <a:pt x="468" y="376"/>
                    <a:pt x="478" y="366"/>
                    <a:pt x="491" y="366"/>
                  </a:cubicBezTo>
                  <a:cubicBezTo>
                    <a:pt x="503" y="366"/>
                    <a:pt x="513" y="376"/>
                    <a:pt x="513" y="388"/>
                  </a:cubicBezTo>
                  <a:cubicBezTo>
                    <a:pt x="513" y="400"/>
                    <a:pt x="503" y="410"/>
                    <a:pt x="491" y="41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700"/>
            </a:p>
          </p:txBody>
        </p:sp>
        <p:sp>
          <p:nvSpPr>
            <p:cNvPr id="286" name="TextBox 82"/>
            <p:cNvSpPr txBox="1"/>
            <p:nvPr/>
          </p:nvSpPr>
          <p:spPr>
            <a:xfrm>
              <a:off x="468533" y="3025426"/>
              <a:ext cx="1828800" cy="129487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5000"/>
                </a:lnSpc>
                <a:spcBef>
                  <a:spcPct val="0"/>
                </a:spcBef>
              </a:pPr>
              <a:r>
                <a:rPr lang="es" sz="600" b="0" i="0" u="none">
                  <a:solidFill>
                    <a:schemeClr val="bg1"/>
                  </a:solidFill>
                  <a:ea typeface="+mj-ea"/>
                  <a:cs typeface="+mj-cs"/>
                </a:rPr>
                <a:t>verá la TV en directo</a:t>
              </a:r>
            </a:p>
          </p:txBody>
        </p:sp>
      </p:grpSp>
      <p:grpSp>
        <p:nvGrpSpPr>
          <p:cNvPr id="287" name="Group 286"/>
          <p:cNvGrpSpPr/>
          <p:nvPr/>
        </p:nvGrpSpPr>
        <p:grpSpPr>
          <a:xfrm>
            <a:off x="1802398" y="475049"/>
            <a:ext cx="599135" cy="511255"/>
            <a:chOff x="1914452" y="667652"/>
            <a:chExt cx="677390" cy="578032"/>
          </a:xfrm>
        </p:grpSpPr>
        <p:grpSp>
          <p:nvGrpSpPr>
            <p:cNvPr id="290" name="Group 289"/>
            <p:cNvGrpSpPr>
              <a:grpSpLocks noChangeAspect="1"/>
            </p:cNvGrpSpPr>
            <p:nvPr/>
          </p:nvGrpSpPr>
          <p:grpSpPr>
            <a:xfrm>
              <a:off x="2015091" y="892870"/>
              <a:ext cx="331697" cy="352814"/>
              <a:chOff x="-2151173" y="516850"/>
              <a:chExt cx="1527175" cy="1601787"/>
            </a:xfrm>
            <a:solidFill>
              <a:schemeClr val="accent3"/>
            </a:solidFill>
          </p:grpSpPr>
          <p:sp>
            <p:nvSpPr>
              <p:cNvPr id="292" name="Freeform 291"/>
              <p:cNvSpPr>
                <a:spLocks noEditPoints="1"/>
              </p:cNvSpPr>
              <p:nvPr/>
            </p:nvSpPr>
            <p:spPr bwMode="auto">
              <a:xfrm>
                <a:off x="-1930005" y="1350907"/>
                <a:ext cx="596900" cy="596898"/>
              </a:xfrm>
              <a:custGeom>
                <a:avLst/>
                <a:gdLst/>
                <a:ahLst/>
                <a:cxnLst>
                  <a:cxn ang="0">
                    <a:pos x="79" y="0"/>
                  </a:cxn>
                  <a:cxn ang="0">
                    <a:pos x="0" y="79"/>
                  </a:cxn>
                  <a:cxn ang="0">
                    <a:pos x="79" y="158"/>
                  </a:cxn>
                  <a:cxn ang="0">
                    <a:pos x="158" y="79"/>
                  </a:cxn>
                  <a:cxn ang="0">
                    <a:pos x="79" y="0"/>
                  </a:cxn>
                  <a:cxn ang="0">
                    <a:pos x="28" y="33"/>
                  </a:cxn>
                  <a:cxn ang="0">
                    <a:pos x="127" y="33"/>
                  </a:cxn>
                  <a:cxn ang="0">
                    <a:pos x="127" y="42"/>
                  </a:cxn>
                  <a:cxn ang="0">
                    <a:pos x="28" y="42"/>
                  </a:cxn>
                  <a:cxn ang="0">
                    <a:pos x="28" y="33"/>
                  </a:cxn>
                  <a:cxn ang="0">
                    <a:pos x="127" y="119"/>
                  </a:cxn>
                  <a:cxn ang="0">
                    <a:pos x="28" y="119"/>
                  </a:cxn>
                  <a:cxn ang="0">
                    <a:pos x="28" y="110"/>
                  </a:cxn>
                  <a:cxn ang="0">
                    <a:pos x="127" y="110"/>
                  </a:cxn>
                  <a:cxn ang="0">
                    <a:pos x="127" y="119"/>
                  </a:cxn>
                  <a:cxn ang="0">
                    <a:pos x="149" y="80"/>
                  </a:cxn>
                  <a:cxn ang="0">
                    <a:pos x="6" y="80"/>
                  </a:cxn>
                  <a:cxn ang="0">
                    <a:pos x="6" y="71"/>
                  </a:cxn>
                  <a:cxn ang="0">
                    <a:pos x="149" y="71"/>
                  </a:cxn>
                  <a:cxn ang="0">
                    <a:pos x="149" y="80"/>
                  </a:cxn>
                </a:cxnLst>
                <a:rect l="0" t="0" r="r" b="b"/>
                <a:pathLst>
                  <a:path w="158" h="158">
                    <a:moveTo>
                      <a:pt x="79" y="0"/>
                    </a:moveTo>
                    <a:cubicBezTo>
                      <a:pt x="36" y="0"/>
                      <a:pt x="0" y="36"/>
                      <a:pt x="0" y="79"/>
                    </a:cubicBezTo>
                    <a:cubicBezTo>
                      <a:pt x="0" y="123"/>
                      <a:pt x="36" y="158"/>
                      <a:pt x="79" y="158"/>
                    </a:cubicBezTo>
                    <a:cubicBezTo>
                      <a:pt x="123" y="158"/>
                      <a:pt x="158" y="123"/>
                      <a:pt x="158" y="79"/>
                    </a:cubicBezTo>
                    <a:cubicBezTo>
                      <a:pt x="158" y="36"/>
                      <a:pt x="123" y="0"/>
                      <a:pt x="79" y="0"/>
                    </a:cubicBezTo>
                    <a:close/>
                    <a:moveTo>
                      <a:pt x="28" y="33"/>
                    </a:moveTo>
                    <a:cubicBezTo>
                      <a:pt x="127" y="33"/>
                      <a:pt x="127" y="33"/>
                      <a:pt x="127" y="33"/>
                    </a:cubicBezTo>
                    <a:cubicBezTo>
                      <a:pt x="127" y="42"/>
                      <a:pt x="127" y="42"/>
                      <a:pt x="127" y="42"/>
                    </a:cubicBezTo>
                    <a:cubicBezTo>
                      <a:pt x="28" y="42"/>
                      <a:pt x="28" y="42"/>
                      <a:pt x="28" y="42"/>
                    </a:cubicBezTo>
                    <a:lnTo>
                      <a:pt x="28" y="33"/>
                    </a:lnTo>
                    <a:close/>
                    <a:moveTo>
                      <a:pt x="127" y="119"/>
                    </a:moveTo>
                    <a:cubicBezTo>
                      <a:pt x="28" y="119"/>
                      <a:pt x="28" y="119"/>
                      <a:pt x="28" y="119"/>
                    </a:cubicBezTo>
                    <a:cubicBezTo>
                      <a:pt x="28" y="110"/>
                      <a:pt x="28" y="110"/>
                      <a:pt x="28" y="110"/>
                    </a:cubicBezTo>
                    <a:cubicBezTo>
                      <a:pt x="127" y="110"/>
                      <a:pt x="127" y="110"/>
                      <a:pt x="127" y="110"/>
                    </a:cubicBezTo>
                    <a:lnTo>
                      <a:pt x="127" y="119"/>
                    </a:lnTo>
                    <a:close/>
                    <a:moveTo>
                      <a:pt x="149" y="80"/>
                    </a:moveTo>
                    <a:cubicBezTo>
                      <a:pt x="6" y="80"/>
                      <a:pt x="6" y="80"/>
                      <a:pt x="6" y="80"/>
                    </a:cubicBezTo>
                    <a:cubicBezTo>
                      <a:pt x="6" y="71"/>
                      <a:pt x="6" y="71"/>
                      <a:pt x="6" y="71"/>
                    </a:cubicBezTo>
                    <a:cubicBezTo>
                      <a:pt x="149" y="71"/>
                      <a:pt x="149" y="71"/>
                      <a:pt x="149" y="71"/>
                    </a:cubicBezTo>
                    <a:lnTo>
                      <a:pt x="149" y="8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294" name="Freeform 293"/>
              <p:cNvSpPr>
                <a:spLocks noEditPoints="1"/>
              </p:cNvSpPr>
              <p:nvPr/>
            </p:nvSpPr>
            <p:spPr bwMode="auto">
              <a:xfrm>
                <a:off x="-2151173" y="516850"/>
                <a:ext cx="1527175" cy="1601787"/>
              </a:xfrm>
              <a:custGeom>
                <a:avLst/>
                <a:gdLst/>
                <a:ahLst/>
                <a:cxnLst>
                  <a:cxn ang="0">
                    <a:pos x="369" y="123"/>
                  </a:cxn>
                  <a:cxn ang="0">
                    <a:pos x="322" y="123"/>
                  </a:cxn>
                  <a:cxn ang="0">
                    <a:pos x="77" y="18"/>
                  </a:cxn>
                  <a:cxn ang="0">
                    <a:pos x="68" y="3"/>
                  </a:cxn>
                  <a:cxn ang="0">
                    <a:pos x="47" y="11"/>
                  </a:cxn>
                  <a:cxn ang="0">
                    <a:pos x="55" y="32"/>
                  </a:cxn>
                  <a:cxn ang="0">
                    <a:pos x="73" y="29"/>
                  </a:cxn>
                  <a:cxn ang="0">
                    <a:pos x="293" y="123"/>
                  </a:cxn>
                  <a:cxn ang="0">
                    <a:pos x="35" y="123"/>
                  </a:cxn>
                  <a:cxn ang="0">
                    <a:pos x="0" y="159"/>
                  </a:cxn>
                  <a:cxn ang="0">
                    <a:pos x="0" y="388"/>
                  </a:cxn>
                  <a:cxn ang="0">
                    <a:pos x="35" y="424"/>
                  </a:cxn>
                  <a:cxn ang="0">
                    <a:pos x="369" y="424"/>
                  </a:cxn>
                  <a:cxn ang="0">
                    <a:pos x="404" y="388"/>
                  </a:cxn>
                  <a:cxn ang="0">
                    <a:pos x="404" y="159"/>
                  </a:cxn>
                  <a:cxn ang="0">
                    <a:pos x="369" y="123"/>
                  </a:cxn>
                  <a:cxn ang="0">
                    <a:pos x="135" y="392"/>
                  </a:cxn>
                  <a:cxn ang="0">
                    <a:pos x="43" y="299"/>
                  </a:cxn>
                  <a:cxn ang="0">
                    <a:pos x="135" y="207"/>
                  </a:cxn>
                  <a:cxn ang="0">
                    <a:pos x="228" y="299"/>
                  </a:cxn>
                  <a:cxn ang="0">
                    <a:pos x="135" y="392"/>
                  </a:cxn>
                  <a:cxn ang="0">
                    <a:pos x="349" y="392"/>
                  </a:cxn>
                  <a:cxn ang="0">
                    <a:pos x="328" y="371"/>
                  </a:cxn>
                  <a:cxn ang="0">
                    <a:pos x="349" y="349"/>
                  </a:cxn>
                  <a:cxn ang="0">
                    <a:pos x="370" y="371"/>
                  </a:cxn>
                  <a:cxn ang="0">
                    <a:pos x="349" y="392"/>
                  </a:cxn>
                  <a:cxn ang="0">
                    <a:pos x="349" y="326"/>
                  </a:cxn>
                  <a:cxn ang="0">
                    <a:pos x="328" y="305"/>
                  </a:cxn>
                  <a:cxn ang="0">
                    <a:pos x="349" y="284"/>
                  </a:cxn>
                  <a:cxn ang="0">
                    <a:pos x="370" y="305"/>
                  </a:cxn>
                  <a:cxn ang="0">
                    <a:pos x="349" y="326"/>
                  </a:cxn>
                  <a:cxn ang="0">
                    <a:pos x="359" y="181"/>
                  </a:cxn>
                  <a:cxn ang="0">
                    <a:pos x="328" y="181"/>
                  </a:cxn>
                  <a:cxn ang="0">
                    <a:pos x="317" y="162"/>
                  </a:cxn>
                  <a:cxn ang="0">
                    <a:pos x="306" y="181"/>
                  </a:cxn>
                  <a:cxn ang="0">
                    <a:pos x="44" y="181"/>
                  </a:cxn>
                  <a:cxn ang="0">
                    <a:pos x="28" y="164"/>
                  </a:cxn>
                  <a:cxn ang="0">
                    <a:pos x="28" y="159"/>
                  </a:cxn>
                  <a:cxn ang="0">
                    <a:pos x="44" y="142"/>
                  </a:cxn>
                  <a:cxn ang="0">
                    <a:pos x="359" y="142"/>
                  </a:cxn>
                  <a:cxn ang="0">
                    <a:pos x="376" y="159"/>
                  </a:cxn>
                  <a:cxn ang="0">
                    <a:pos x="376" y="164"/>
                  </a:cxn>
                  <a:cxn ang="0">
                    <a:pos x="359" y="181"/>
                  </a:cxn>
                </a:cxnLst>
                <a:rect l="0" t="0" r="r" b="b"/>
                <a:pathLst>
                  <a:path w="404" h="424">
                    <a:moveTo>
                      <a:pt x="369" y="123"/>
                    </a:moveTo>
                    <a:cubicBezTo>
                      <a:pt x="322" y="123"/>
                      <a:pt x="322" y="123"/>
                      <a:pt x="322" y="123"/>
                    </a:cubicBezTo>
                    <a:cubicBezTo>
                      <a:pt x="77" y="18"/>
                      <a:pt x="77" y="18"/>
                      <a:pt x="77" y="18"/>
                    </a:cubicBezTo>
                    <a:cubicBezTo>
                      <a:pt x="78" y="12"/>
                      <a:pt x="74" y="6"/>
                      <a:pt x="68" y="3"/>
                    </a:cubicBezTo>
                    <a:cubicBezTo>
                      <a:pt x="60" y="0"/>
                      <a:pt x="50" y="3"/>
                      <a:pt x="47" y="11"/>
                    </a:cubicBezTo>
                    <a:cubicBezTo>
                      <a:pt x="43" y="19"/>
                      <a:pt x="47" y="29"/>
                      <a:pt x="55" y="32"/>
                    </a:cubicBezTo>
                    <a:cubicBezTo>
                      <a:pt x="61" y="35"/>
                      <a:pt x="68" y="33"/>
                      <a:pt x="73" y="29"/>
                    </a:cubicBezTo>
                    <a:cubicBezTo>
                      <a:pt x="293" y="123"/>
                      <a:pt x="293" y="123"/>
                      <a:pt x="293" y="123"/>
                    </a:cubicBezTo>
                    <a:cubicBezTo>
                      <a:pt x="35" y="123"/>
                      <a:pt x="35" y="123"/>
                      <a:pt x="35" y="123"/>
                    </a:cubicBezTo>
                    <a:cubicBezTo>
                      <a:pt x="16" y="123"/>
                      <a:pt x="0" y="139"/>
                      <a:pt x="0" y="159"/>
                    </a:cubicBezTo>
                    <a:cubicBezTo>
                      <a:pt x="0" y="388"/>
                      <a:pt x="0" y="388"/>
                      <a:pt x="0" y="388"/>
                    </a:cubicBezTo>
                    <a:cubicBezTo>
                      <a:pt x="0" y="408"/>
                      <a:pt x="16" y="424"/>
                      <a:pt x="35" y="424"/>
                    </a:cubicBezTo>
                    <a:cubicBezTo>
                      <a:pt x="369" y="424"/>
                      <a:pt x="369" y="424"/>
                      <a:pt x="369" y="424"/>
                    </a:cubicBezTo>
                    <a:cubicBezTo>
                      <a:pt x="388" y="424"/>
                      <a:pt x="404" y="408"/>
                      <a:pt x="404" y="388"/>
                    </a:cubicBezTo>
                    <a:cubicBezTo>
                      <a:pt x="404" y="159"/>
                      <a:pt x="404" y="159"/>
                      <a:pt x="404" y="159"/>
                    </a:cubicBezTo>
                    <a:cubicBezTo>
                      <a:pt x="404" y="139"/>
                      <a:pt x="388" y="123"/>
                      <a:pt x="369" y="123"/>
                    </a:cubicBezTo>
                    <a:close/>
                    <a:moveTo>
                      <a:pt x="135" y="392"/>
                    </a:moveTo>
                    <a:cubicBezTo>
                      <a:pt x="84" y="392"/>
                      <a:pt x="43" y="350"/>
                      <a:pt x="43" y="299"/>
                    </a:cubicBezTo>
                    <a:cubicBezTo>
                      <a:pt x="43" y="248"/>
                      <a:pt x="84" y="207"/>
                      <a:pt x="135" y="207"/>
                    </a:cubicBezTo>
                    <a:cubicBezTo>
                      <a:pt x="186" y="207"/>
                      <a:pt x="228" y="248"/>
                      <a:pt x="228" y="299"/>
                    </a:cubicBezTo>
                    <a:cubicBezTo>
                      <a:pt x="228" y="350"/>
                      <a:pt x="186" y="392"/>
                      <a:pt x="135" y="392"/>
                    </a:cubicBezTo>
                    <a:close/>
                    <a:moveTo>
                      <a:pt x="349" y="392"/>
                    </a:moveTo>
                    <a:cubicBezTo>
                      <a:pt x="338" y="392"/>
                      <a:pt x="328" y="382"/>
                      <a:pt x="328" y="371"/>
                    </a:cubicBezTo>
                    <a:cubicBezTo>
                      <a:pt x="328" y="359"/>
                      <a:pt x="338" y="349"/>
                      <a:pt x="349" y="349"/>
                    </a:cubicBezTo>
                    <a:cubicBezTo>
                      <a:pt x="361" y="349"/>
                      <a:pt x="370" y="359"/>
                      <a:pt x="370" y="371"/>
                    </a:cubicBezTo>
                    <a:cubicBezTo>
                      <a:pt x="370" y="382"/>
                      <a:pt x="361" y="392"/>
                      <a:pt x="349" y="392"/>
                    </a:cubicBezTo>
                    <a:close/>
                    <a:moveTo>
                      <a:pt x="349" y="326"/>
                    </a:moveTo>
                    <a:cubicBezTo>
                      <a:pt x="338" y="326"/>
                      <a:pt x="328" y="317"/>
                      <a:pt x="328" y="305"/>
                    </a:cubicBezTo>
                    <a:cubicBezTo>
                      <a:pt x="328" y="293"/>
                      <a:pt x="338" y="284"/>
                      <a:pt x="349" y="284"/>
                    </a:cubicBezTo>
                    <a:cubicBezTo>
                      <a:pt x="361" y="284"/>
                      <a:pt x="370" y="293"/>
                      <a:pt x="370" y="305"/>
                    </a:cubicBezTo>
                    <a:cubicBezTo>
                      <a:pt x="370" y="317"/>
                      <a:pt x="361" y="326"/>
                      <a:pt x="349" y="326"/>
                    </a:cubicBezTo>
                    <a:close/>
                    <a:moveTo>
                      <a:pt x="359" y="181"/>
                    </a:moveTo>
                    <a:cubicBezTo>
                      <a:pt x="328" y="181"/>
                      <a:pt x="328" y="181"/>
                      <a:pt x="328" y="181"/>
                    </a:cubicBezTo>
                    <a:cubicBezTo>
                      <a:pt x="317" y="162"/>
                      <a:pt x="317" y="162"/>
                      <a:pt x="317" y="162"/>
                    </a:cubicBezTo>
                    <a:cubicBezTo>
                      <a:pt x="306" y="181"/>
                      <a:pt x="306" y="181"/>
                      <a:pt x="306" y="181"/>
                    </a:cubicBezTo>
                    <a:cubicBezTo>
                      <a:pt x="44" y="181"/>
                      <a:pt x="44" y="181"/>
                      <a:pt x="44" y="181"/>
                    </a:cubicBezTo>
                    <a:cubicBezTo>
                      <a:pt x="35" y="181"/>
                      <a:pt x="28" y="173"/>
                      <a:pt x="28" y="164"/>
                    </a:cubicBezTo>
                    <a:cubicBezTo>
                      <a:pt x="28" y="159"/>
                      <a:pt x="28" y="159"/>
                      <a:pt x="28" y="159"/>
                    </a:cubicBezTo>
                    <a:cubicBezTo>
                      <a:pt x="28" y="150"/>
                      <a:pt x="35" y="142"/>
                      <a:pt x="44" y="142"/>
                    </a:cubicBezTo>
                    <a:cubicBezTo>
                      <a:pt x="359" y="142"/>
                      <a:pt x="359" y="142"/>
                      <a:pt x="359" y="142"/>
                    </a:cubicBezTo>
                    <a:cubicBezTo>
                      <a:pt x="368" y="142"/>
                      <a:pt x="376" y="150"/>
                      <a:pt x="376" y="159"/>
                    </a:cubicBezTo>
                    <a:cubicBezTo>
                      <a:pt x="376" y="164"/>
                      <a:pt x="376" y="164"/>
                      <a:pt x="376" y="164"/>
                    </a:cubicBezTo>
                    <a:cubicBezTo>
                      <a:pt x="376" y="173"/>
                      <a:pt x="368" y="181"/>
                      <a:pt x="359" y="1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grpSp>
        <p:sp>
          <p:nvSpPr>
            <p:cNvPr id="291" name="TextBox 86"/>
            <p:cNvSpPr txBox="1"/>
            <p:nvPr/>
          </p:nvSpPr>
          <p:spPr>
            <a:xfrm rot="1382568">
              <a:off x="1914452" y="667652"/>
              <a:ext cx="677390" cy="41445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1200" b="0" i="0" u="none" dirty="0">
                  <a:solidFill>
                    <a:schemeClr val="bg1"/>
                  </a:solidFill>
                  <a:latin typeface="+mj-lt"/>
                  <a:ea typeface="+mj-ea"/>
                  <a:cs typeface="+mj-cs"/>
                </a:rPr>
                <a:t>44 %</a:t>
              </a:r>
            </a:p>
          </p:txBody>
        </p:sp>
      </p:grpSp>
      <p:grpSp>
        <p:nvGrpSpPr>
          <p:cNvPr id="295" name="Group 294"/>
          <p:cNvGrpSpPr>
            <a:grpSpLocks noChangeAspect="1"/>
          </p:cNvGrpSpPr>
          <p:nvPr/>
        </p:nvGrpSpPr>
        <p:grpSpPr bwMode="auto">
          <a:xfrm>
            <a:off x="1591489" y="1596885"/>
            <a:ext cx="648000" cy="538549"/>
            <a:chOff x="963" y="1228"/>
            <a:chExt cx="1884" cy="1544"/>
          </a:xfrm>
          <a:solidFill>
            <a:schemeClr val="bg1"/>
          </a:solidFill>
        </p:grpSpPr>
        <p:sp>
          <p:nvSpPr>
            <p:cNvPr id="296" name="Freeform 295"/>
            <p:cNvSpPr>
              <a:spLocks/>
            </p:cNvSpPr>
            <p:nvPr/>
          </p:nvSpPr>
          <p:spPr bwMode="auto">
            <a:xfrm>
              <a:off x="1094" y="1228"/>
              <a:ext cx="1623" cy="1155"/>
            </a:xfrm>
            <a:custGeom>
              <a:avLst/>
              <a:gdLst/>
              <a:ahLst/>
              <a:cxnLst>
                <a:cxn ang="0">
                  <a:pos x="36" y="58"/>
                </a:cxn>
                <a:cxn ang="0">
                  <a:pos x="59" y="35"/>
                </a:cxn>
                <a:cxn ang="0">
                  <a:pos x="626" y="35"/>
                </a:cxn>
                <a:cxn ang="0">
                  <a:pos x="649" y="58"/>
                </a:cxn>
                <a:cxn ang="0">
                  <a:pos x="649" y="487"/>
                </a:cxn>
                <a:cxn ang="0">
                  <a:pos x="685" y="487"/>
                </a:cxn>
                <a:cxn ang="0">
                  <a:pos x="685" y="46"/>
                </a:cxn>
                <a:cxn ang="0">
                  <a:pos x="639" y="0"/>
                </a:cxn>
                <a:cxn ang="0">
                  <a:pos x="46" y="0"/>
                </a:cxn>
                <a:cxn ang="0">
                  <a:pos x="0" y="46"/>
                </a:cxn>
                <a:cxn ang="0">
                  <a:pos x="0" y="487"/>
                </a:cxn>
                <a:cxn ang="0">
                  <a:pos x="36" y="487"/>
                </a:cxn>
                <a:cxn ang="0">
                  <a:pos x="36" y="58"/>
                </a:cxn>
              </a:cxnLst>
              <a:rect l="0" t="0" r="r" b="b"/>
              <a:pathLst>
                <a:path w="685" h="487">
                  <a:moveTo>
                    <a:pt x="36" y="58"/>
                  </a:moveTo>
                  <a:cubicBezTo>
                    <a:pt x="36" y="45"/>
                    <a:pt x="47" y="35"/>
                    <a:pt x="59" y="35"/>
                  </a:cubicBezTo>
                  <a:cubicBezTo>
                    <a:pt x="626" y="35"/>
                    <a:pt x="626" y="35"/>
                    <a:pt x="626" y="35"/>
                  </a:cubicBezTo>
                  <a:cubicBezTo>
                    <a:pt x="638" y="35"/>
                    <a:pt x="649" y="45"/>
                    <a:pt x="649" y="58"/>
                  </a:cubicBezTo>
                  <a:cubicBezTo>
                    <a:pt x="649" y="487"/>
                    <a:pt x="649" y="487"/>
                    <a:pt x="649" y="487"/>
                  </a:cubicBezTo>
                  <a:cubicBezTo>
                    <a:pt x="685" y="487"/>
                    <a:pt x="685" y="487"/>
                    <a:pt x="685" y="487"/>
                  </a:cubicBezTo>
                  <a:cubicBezTo>
                    <a:pt x="685" y="46"/>
                    <a:pt x="685" y="46"/>
                    <a:pt x="685" y="46"/>
                  </a:cubicBezTo>
                  <a:cubicBezTo>
                    <a:pt x="685" y="21"/>
                    <a:pt x="664" y="0"/>
                    <a:pt x="639" y="0"/>
                  </a:cubicBezTo>
                  <a:cubicBezTo>
                    <a:pt x="46" y="0"/>
                    <a:pt x="46" y="0"/>
                    <a:pt x="46" y="0"/>
                  </a:cubicBezTo>
                  <a:cubicBezTo>
                    <a:pt x="20" y="0"/>
                    <a:pt x="0" y="21"/>
                    <a:pt x="0" y="46"/>
                  </a:cubicBezTo>
                  <a:cubicBezTo>
                    <a:pt x="0" y="487"/>
                    <a:pt x="0" y="487"/>
                    <a:pt x="0" y="487"/>
                  </a:cubicBezTo>
                  <a:cubicBezTo>
                    <a:pt x="36" y="487"/>
                    <a:pt x="36" y="487"/>
                    <a:pt x="36" y="487"/>
                  </a:cubicBezTo>
                  <a:lnTo>
                    <a:pt x="36" y="5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298" name="Freeform 297"/>
            <p:cNvSpPr>
              <a:spLocks noEditPoints="1"/>
            </p:cNvSpPr>
            <p:nvPr/>
          </p:nvSpPr>
          <p:spPr bwMode="auto">
            <a:xfrm>
              <a:off x="1259" y="1408"/>
              <a:ext cx="1283" cy="892"/>
            </a:xfrm>
            <a:custGeom>
              <a:avLst/>
              <a:gdLst/>
              <a:ahLst/>
              <a:cxnLst>
                <a:cxn ang="0">
                  <a:pos x="541" y="376"/>
                </a:cxn>
                <a:cxn ang="0">
                  <a:pos x="541" y="0"/>
                </a:cxn>
                <a:cxn ang="0">
                  <a:pos x="0" y="0"/>
                </a:cxn>
                <a:cxn ang="0">
                  <a:pos x="0" y="376"/>
                </a:cxn>
                <a:cxn ang="0">
                  <a:pos x="541" y="376"/>
                </a:cxn>
                <a:cxn ang="0">
                  <a:pos x="336" y="135"/>
                </a:cxn>
                <a:cxn ang="0">
                  <a:pos x="282" y="167"/>
                </a:cxn>
                <a:cxn ang="0">
                  <a:pos x="358" y="243"/>
                </a:cxn>
                <a:cxn ang="0">
                  <a:pos x="359" y="256"/>
                </a:cxn>
                <a:cxn ang="0">
                  <a:pos x="335" y="280"/>
                </a:cxn>
                <a:cxn ang="0">
                  <a:pos x="322" y="280"/>
                </a:cxn>
                <a:cxn ang="0">
                  <a:pos x="245" y="203"/>
                </a:cxn>
                <a:cxn ang="0">
                  <a:pos x="214" y="257"/>
                </a:cxn>
                <a:cxn ang="0">
                  <a:pos x="180" y="102"/>
                </a:cxn>
                <a:cxn ang="0">
                  <a:pos x="336" y="135"/>
                </a:cxn>
              </a:cxnLst>
              <a:rect l="0" t="0" r="r" b="b"/>
              <a:pathLst>
                <a:path w="541" h="376">
                  <a:moveTo>
                    <a:pt x="541" y="376"/>
                  </a:moveTo>
                  <a:cubicBezTo>
                    <a:pt x="541" y="0"/>
                    <a:pt x="541" y="0"/>
                    <a:pt x="541" y="0"/>
                  </a:cubicBezTo>
                  <a:cubicBezTo>
                    <a:pt x="0" y="0"/>
                    <a:pt x="0" y="0"/>
                    <a:pt x="0" y="0"/>
                  </a:cubicBezTo>
                  <a:cubicBezTo>
                    <a:pt x="0" y="376"/>
                    <a:pt x="0" y="376"/>
                    <a:pt x="0" y="376"/>
                  </a:cubicBezTo>
                  <a:lnTo>
                    <a:pt x="541" y="376"/>
                  </a:lnTo>
                  <a:close/>
                  <a:moveTo>
                    <a:pt x="336" y="135"/>
                  </a:moveTo>
                  <a:cubicBezTo>
                    <a:pt x="282" y="167"/>
                    <a:pt x="282" y="167"/>
                    <a:pt x="282" y="167"/>
                  </a:cubicBezTo>
                  <a:cubicBezTo>
                    <a:pt x="358" y="243"/>
                    <a:pt x="358" y="243"/>
                    <a:pt x="358" y="243"/>
                  </a:cubicBezTo>
                  <a:cubicBezTo>
                    <a:pt x="362" y="247"/>
                    <a:pt x="362" y="253"/>
                    <a:pt x="359" y="256"/>
                  </a:cubicBezTo>
                  <a:cubicBezTo>
                    <a:pt x="335" y="280"/>
                    <a:pt x="335" y="280"/>
                    <a:pt x="335" y="280"/>
                  </a:cubicBezTo>
                  <a:cubicBezTo>
                    <a:pt x="331" y="284"/>
                    <a:pt x="325" y="284"/>
                    <a:pt x="322" y="280"/>
                  </a:cubicBezTo>
                  <a:cubicBezTo>
                    <a:pt x="245" y="203"/>
                    <a:pt x="245" y="203"/>
                    <a:pt x="245" y="203"/>
                  </a:cubicBezTo>
                  <a:cubicBezTo>
                    <a:pt x="214" y="257"/>
                    <a:pt x="214" y="257"/>
                    <a:pt x="214" y="257"/>
                  </a:cubicBezTo>
                  <a:cubicBezTo>
                    <a:pt x="180" y="102"/>
                    <a:pt x="180" y="102"/>
                    <a:pt x="180" y="102"/>
                  </a:cubicBezTo>
                  <a:lnTo>
                    <a:pt x="336" y="13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299" name="Freeform 298"/>
            <p:cNvSpPr>
              <a:spLocks/>
            </p:cNvSpPr>
            <p:nvPr/>
          </p:nvSpPr>
          <p:spPr bwMode="auto">
            <a:xfrm>
              <a:off x="963" y="2456"/>
              <a:ext cx="1884" cy="316"/>
            </a:xfrm>
            <a:custGeom>
              <a:avLst/>
              <a:gdLst/>
              <a:ahLst/>
              <a:cxnLst>
                <a:cxn ang="0">
                  <a:pos x="774" y="0"/>
                </a:cxn>
                <a:cxn ang="0">
                  <a:pos x="21" y="0"/>
                </a:cxn>
                <a:cxn ang="0">
                  <a:pos x="4" y="22"/>
                </a:cxn>
                <a:cxn ang="0">
                  <a:pos x="29" y="110"/>
                </a:cxn>
                <a:cxn ang="0">
                  <a:pos x="59" y="133"/>
                </a:cxn>
                <a:cxn ang="0">
                  <a:pos x="736" y="133"/>
                </a:cxn>
                <a:cxn ang="0">
                  <a:pos x="766" y="110"/>
                </a:cxn>
                <a:cxn ang="0">
                  <a:pos x="791" y="22"/>
                </a:cxn>
                <a:cxn ang="0">
                  <a:pos x="774" y="0"/>
                </a:cxn>
              </a:cxnLst>
              <a:rect l="0" t="0" r="r" b="b"/>
              <a:pathLst>
                <a:path w="795" h="133">
                  <a:moveTo>
                    <a:pt x="774" y="0"/>
                  </a:moveTo>
                  <a:cubicBezTo>
                    <a:pt x="21" y="0"/>
                    <a:pt x="21" y="0"/>
                    <a:pt x="21" y="0"/>
                  </a:cubicBezTo>
                  <a:cubicBezTo>
                    <a:pt x="8" y="0"/>
                    <a:pt x="0" y="10"/>
                    <a:pt x="4" y="22"/>
                  </a:cubicBezTo>
                  <a:cubicBezTo>
                    <a:pt x="29" y="110"/>
                    <a:pt x="29" y="110"/>
                    <a:pt x="29" y="110"/>
                  </a:cubicBezTo>
                  <a:cubicBezTo>
                    <a:pt x="33" y="123"/>
                    <a:pt x="46" y="133"/>
                    <a:pt x="59" y="133"/>
                  </a:cubicBezTo>
                  <a:cubicBezTo>
                    <a:pt x="736" y="133"/>
                    <a:pt x="736" y="133"/>
                    <a:pt x="736" y="133"/>
                  </a:cubicBezTo>
                  <a:cubicBezTo>
                    <a:pt x="749" y="133"/>
                    <a:pt x="762" y="123"/>
                    <a:pt x="766" y="110"/>
                  </a:cubicBezTo>
                  <a:cubicBezTo>
                    <a:pt x="791" y="22"/>
                    <a:pt x="791" y="22"/>
                    <a:pt x="791" y="22"/>
                  </a:cubicBezTo>
                  <a:cubicBezTo>
                    <a:pt x="795" y="10"/>
                    <a:pt x="787" y="0"/>
                    <a:pt x="77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grpSp>
      <p:sp>
        <p:nvSpPr>
          <p:cNvPr id="300" name="Content Placeholder 2"/>
          <p:cNvSpPr>
            <a:spLocks noGrp="1"/>
          </p:cNvSpPr>
          <p:nvPr/>
        </p:nvSpPr>
        <p:spPr>
          <a:xfrm>
            <a:off x="5901764" y="452826"/>
            <a:ext cx="1621118" cy="555703"/>
          </a:xfrm>
          <a:prstGeom prst="rect">
            <a:avLst/>
          </a:prstGeom>
        </p:spPr>
        <p:txBody>
          <a:bodyPr vert="horz" lIns="56007" tIns="28004" rIns="56007" bIns="28004" rtlCol="0">
            <a:noAutofit/>
          </a:bodyPr>
          <a:lstStyle>
            <a:lvl1pPr marL="0" indent="0" algn="l" defTabSz="560070" rtl="0" eaLnBrk="1" latinLnBrk="0" hangingPunct="1">
              <a:spcBef>
                <a:spcPts val="735"/>
              </a:spcBef>
              <a:buFontTx/>
              <a:buNone/>
              <a:defRPr sz="600" kern="1200">
                <a:solidFill>
                  <a:schemeClr val="bg1"/>
                </a:solidFill>
                <a:latin typeface="+mn-lt"/>
                <a:ea typeface="+mn-ea"/>
                <a:cs typeface="+mn-cs"/>
              </a:defRPr>
            </a:lvl1pPr>
            <a:lvl2pPr marL="109875" indent="-109875"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2pPr>
            <a:lvl3pPr marL="247948" indent="-128349"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3pPr>
            <a:lvl4pPr marL="394772" indent="-146824"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4pPr>
            <a:lvl5pPr marL="551319" indent="-147796"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5pPr>
            <a:lvl6pPr marL="1540193"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6pPr>
            <a:lvl7pPr marL="1820228"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7pPr>
            <a:lvl8pPr marL="2100263"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8pPr>
            <a:lvl9pPr marL="2380298"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9pPr>
          </a:lstStyle>
          <a:p>
            <a:pPr algn="l" defTabSz="914400" rtl="0">
              <a:spcBef>
                <a:spcPts val="368"/>
              </a:spcBef>
            </a:pPr>
            <a:r>
              <a:rPr lang="es" sz="750" b="0" i="0" u="none" dirty="0">
                <a:solidFill>
                  <a:schemeClr val="accent3"/>
                </a:solidFill>
                <a:latin typeface="Impact"/>
                <a:cs typeface="Impact"/>
              </a:rPr>
              <a:t>LOS HOMBRES</a:t>
            </a:r>
            <a:r>
              <a:rPr lang="es" sz="750" b="0" i="0" u="none" dirty="0">
                <a:latin typeface="Impact"/>
                <a:cs typeface="Impact"/>
              </a:rPr>
              <a:t> SON </a:t>
            </a:r>
            <a:r>
              <a:rPr lang="es" sz="750" b="0" i="0" u="none" dirty="0">
                <a:solidFill>
                  <a:schemeClr val="accent3"/>
                </a:solidFill>
                <a:latin typeface="Impact"/>
                <a:cs typeface="Impact"/>
              </a:rPr>
              <a:t>MÁS PROPENSOS A UTILIZAR SIMULTÁNEAMENTE VARIOS MEDIOS</a:t>
            </a:r>
            <a:r>
              <a:rPr lang="es" sz="750" b="0" i="0" u="none" dirty="0">
                <a:latin typeface="Impact"/>
                <a:cs typeface="Impact"/>
              </a:rPr>
              <a:t> CUANDO VEAN LA COPA MUNDIAL 2014, MEDIANTE UN </a:t>
            </a:r>
            <a:r>
              <a:rPr lang="es" sz="750" b="0" i="0" u="none" dirty="0">
                <a:solidFill>
                  <a:schemeClr val="accent3"/>
                </a:solidFill>
                <a:latin typeface="Impact"/>
                <a:cs typeface="Impact"/>
              </a:rPr>
              <a:t>MÓVIL </a:t>
            </a:r>
            <a:r>
              <a:rPr lang="es" sz="750" b="0" i="0" u="none" dirty="0">
                <a:latin typeface="Impact"/>
                <a:cs typeface="Impact"/>
              </a:rPr>
              <a:t>(74 %).</a:t>
            </a:r>
            <a:endParaRPr lang="es" sz="750" dirty="0">
              <a:latin typeface="Impact"/>
              <a:cs typeface="Impact"/>
            </a:endParaRPr>
          </a:p>
        </p:txBody>
      </p:sp>
      <p:grpSp>
        <p:nvGrpSpPr>
          <p:cNvPr id="301" name="Group 300"/>
          <p:cNvGrpSpPr/>
          <p:nvPr/>
        </p:nvGrpSpPr>
        <p:grpSpPr>
          <a:xfrm>
            <a:off x="1133885" y="788549"/>
            <a:ext cx="730464" cy="741455"/>
            <a:chOff x="1143410" y="817124"/>
            <a:chExt cx="730464" cy="741455"/>
          </a:xfrm>
        </p:grpSpPr>
        <p:grpSp>
          <p:nvGrpSpPr>
            <p:cNvPr id="302" name="Group 301"/>
            <p:cNvGrpSpPr>
              <a:grpSpLocks noChangeAspect="1"/>
            </p:cNvGrpSpPr>
            <p:nvPr/>
          </p:nvGrpSpPr>
          <p:grpSpPr>
            <a:xfrm>
              <a:off x="1219473" y="817124"/>
              <a:ext cx="564522" cy="468000"/>
              <a:chOff x="-5020415" y="4651375"/>
              <a:chExt cx="1590675" cy="1220788"/>
            </a:xfrm>
            <a:solidFill>
              <a:srgbClr val="002060"/>
            </a:solidFill>
          </p:grpSpPr>
          <p:sp>
            <p:nvSpPr>
              <p:cNvPr id="304" name="Freeform 303"/>
              <p:cNvSpPr>
                <a:spLocks noEditPoints="1"/>
              </p:cNvSpPr>
              <p:nvPr/>
            </p:nvSpPr>
            <p:spPr bwMode="auto">
              <a:xfrm>
                <a:off x="-5020415" y="4651375"/>
                <a:ext cx="1590675" cy="1220788"/>
              </a:xfrm>
              <a:custGeom>
                <a:avLst/>
                <a:gdLst/>
                <a:ahLst/>
                <a:cxnLst>
                  <a:cxn ang="0">
                    <a:pos x="413" y="6"/>
                  </a:cxn>
                  <a:cxn ang="0">
                    <a:pos x="367" y="5"/>
                  </a:cxn>
                  <a:cxn ang="0">
                    <a:pos x="211" y="29"/>
                  </a:cxn>
                  <a:cxn ang="0">
                    <a:pos x="54" y="5"/>
                  </a:cxn>
                  <a:cxn ang="0">
                    <a:pos x="8" y="6"/>
                  </a:cxn>
                  <a:cxn ang="0">
                    <a:pos x="0" y="14"/>
                  </a:cxn>
                  <a:cxn ang="0">
                    <a:pos x="0" y="292"/>
                  </a:cxn>
                  <a:cxn ang="0">
                    <a:pos x="8" y="300"/>
                  </a:cxn>
                  <a:cxn ang="0">
                    <a:pos x="55" y="298"/>
                  </a:cxn>
                  <a:cxn ang="0">
                    <a:pos x="206" y="322"/>
                  </a:cxn>
                  <a:cxn ang="0">
                    <a:pos x="211" y="324"/>
                  </a:cxn>
                  <a:cxn ang="0">
                    <a:pos x="215" y="322"/>
                  </a:cxn>
                  <a:cxn ang="0">
                    <a:pos x="366" y="298"/>
                  </a:cxn>
                  <a:cxn ang="0">
                    <a:pos x="413" y="300"/>
                  </a:cxn>
                  <a:cxn ang="0">
                    <a:pos x="421" y="292"/>
                  </a:cxn>
                  <a:cxn ang="0">
                    <a:pos x="421" y="14"/>
                  </a:cxn>
                  <a:cxn ang="0">
                    <a:pos x="413" y="6"/>
                  </a:cxn>
                  <a:cxn ang="0">
                    <a:pos x="203" y="303"/>
                  </a:cxn>
                  <a:cxn ang="0">
                    <a:pos x="54" y="283"/>
                  </a:cxn>
                  <a:cxn ang="0">
                    <a:pos x="16" y="284"/>
                  </a:cxn>
                  <a:cxn ang="0">
                    <a:pos x="16" y="22"/>
                  </a:cxn>
                  <a:cxn ang="0">
                    <a:pos x="55" y="20"/>
                  </a:cxn>
                  <a:cxn ang="0">
                    <a:pos x="203" y="43"/>
                  </a:cxn>
                  <a:cxn ang="0">
                    <a:pos x="203" y="303"/>
                  </a:cxn>
                  <a:cxn ang="0">
                    <a:pos x="405" y="284"/>
                  </a:cxn>
                  <a:cxn ang="0">
                    <a:pos x="367" y="283"/>
                  </a:cxn>
                  <a:cxn ang="0">
                    <a:pos x="218" y="303"/>
                  </a:cxn>
                  <a:cxn ang="0">
                    <a:pos x="218" y="43"/>
                  </a:cxn>
                  <a:cxn ang="0">
                    <a:pos x="366" y="20"/>
                  </a:cxn>
                  <a:cxn ang="0">
                    <a:pos x="405" y="22"/>
                  </a:cxn>
                  <a:cxn ang="0">
                    <a:pos x="405" y="284"/>
                  </a:cxn>
                </a:cxnLst>
                <a:rect l="0" t="0" r="r" b="b"/>
                <a:pathLst>
                  <a:path w="421" h="324">
                    <a:moveTo>
                      <a:pt x="413" y="6"/>
                    </a:moveTo>
                    <a:cubicBezTo>
                      <a:pt x="397" y="6"/>
                      <a:pt x="382" y="5"/>
                      <a:pt x="367" y="5"/>
                    </a:cubicBezTo>
                    <a:cubicBezTo>
                      <a:pt x="313" y="2"/>
                      <a:pt x="261" y="0"/>
                      <a:pt x="211" y="29"/>
                    </a:cubicBezTo>
                    <a:cubicBezTo>
                      <a:pt x="160" y="0"/>
                      <a:pt x="109" y="2"/>
                      <a:pt x="54" y="5"/>
                    </a:cubicBezTo>
                    <a:cubicBezTo>
                      <a:pt x="39" y="5"/>
                      <a:pt x="24" y="6"/>
                      <a:pt x="8" y="6"/>
                    </a:cubicBezTo>
                    <a:cubicBezTo>
                      <a:pt x="4" y="6"/>
                      <a:pt x="0" y="10"/>
                      <a:pt x="0" y="14"/>
                    </a:cubicBezTo>
                    <a:cubicBezTo>
                      <a:pt x="0" y="292"/>
                      <a:pt x="0" y="292"/>
                      <a:pt x="0" y="292"/>
                    </a:cubicBezTo>
                    <a:cubicBezTo>
                      <a:pt x="0" y="296"/>
                      <a:pt x="4" y="300"/>
                      <a:pt x="8" y="300"/>
                    </a:cubicBezTo>
                    <a:cubicBezTo>
                      <a:pt x="23" y="300"/>
                      <a:pt x="39" y="299"/>
                      <a:pt x="55" y="298"/>
                    </a:cubicBezTo>
                    <a:cubicBezTo>
                      <a:pt x="108" y="296"/>
                      <a:pt x="159" y="294"/>
                      <a:pt x="206" y="322"/>
                    </a:cubicBezTo>
                    <a:cubicBezTo>
                      <a:pt x="207" y="323"/>
                      <a:pt x="209" y="324"/>
                      <a:pt x="211" y="324"/>
                    </a:cubicBezTo>
                    <a:cubicBezTo>
                      <a:pt x="212" y="324"/>
                      <a:pt x="214" y="323"/>
                      <a:pt x="215" y="322"/>
                    </a:cubicBezTo>
                    <a:cubicBezTo>
                      <a:pt x="262" y="294"/>
                      <a:pt x="313" y="296"/>
                      <a:pt x="366" y="298"/>
                    </a:cubicBezTo>
                    <a:cubicBezTo>
                      <a:pt x="382" y="299"/>
                      <a:pt x="398" y="300"/>
                      <a:pt x="413" y="300"/>
                    </a:cubicBezTo>
                    <a:cubicBezTo>
                      <a:pt x="418" y="300"/>
                      <a:pt x="421" y="296"/>
                      <a:pt x="421" y="292"/>
                    </a:cubicBezTo>
                    <a:cubicBezTo>
                      <a:pt x="421" y="14"/>
                      <a:pt x="421" y="14"/>
                      <a:pt x="421" y="14"/>
                    </a:cubicBezTo>
                    <a:cubicBezTo>
                      <a:pt x="421" y="10"/>
                      <a:pt x="418" y="6"/>
                      <a:pt x="413" y="6"/>
                    </a:cubicBezTo>
                    <a:close/>
                    <a:moveTo>
                      <a:pt x="203" y="303"/>
                    </a:moveTo>
                    <a:cubicBezTo>
                      <a:pt x="155" y="278"/>
                      <a:pt x="106" y="280"/>
                      <a:pt x="54" y="283"/>
                    </a:cubicBezTo>
                    <a:cubicBezTo>
                      <a:pt x="42" y="283"/>
                      <a:pt x="29" y="284"/>
                      <a:pt x="16" y="284"/>
                    </a:cubicBezTo>
                    <a:cubicBezTo>
                      <a:pt x="16" y="22"/>
                      <a:pt x="16" y="22"/>
                      <a:pt x="16" y="22"/>
                    </a:cubicBezTo>
                    <a:cubicBezTo>
                      <a:pt x="29" y="22"/>
                      <a:pt x="42" y="21"/>
                      <a:pt x="55" y="20"/>
                    </a:cubicBezTo>
                    <a:cubicBezTo>
                      <a:pt x="107" y="18"/>
                      <a:pt x="156" y="16"/>
                      <a:pt x="203" y="43"/>
                    </a:cubicBezTo>
                    <a:lnTo>
                      <a:pt x="203" y="303"/>
                    </a:lnTo>
                    <a:close/>
                    <a:moveTo>
                      <a:pt x="405" y="284"/>
                    </a:moveTo>
                    <a:cubicBezTo>
                      <a:pt x="392" y="284"/>
                      <a:pt x="379" y="283"/>
                      <a:pt x="367" y="283"/>
                    </a:cubicBezTo>
                    <a:cubicBezTo>
                      <a:pt x="315" y="280"/>
                      <a:pt x="266" y="278"/>
                      <a:pt x="218" y="303"/>
                    </a:cubicBezTo>
                    <a:cubicBezTo>
                      <a:pt x="218" y="43"/>
                      <a:pt x="218" y="43"/>
                      <a:pt x="218" y="43"/>
                    </a:cubicBezTo>
                    <a:cubicBezTo>
                      <a:pt x="265" y="16"/>
                      <a:pt x="314" y="18"/>
                      <a:pt x="366" y="20"/>
                    </a:cubicBezTo>
                    <a:cubicBezTo>
                      <a:pt x="379" y="21"/>
                      <a:pt x="392" y="22"/>
                      <a:pt x="405" y="22"/>
                    </a:cubicBezTo>
                    <a:lnTo>
                      <a:pt x="405" y="28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05" name="Freeform 304"/>
              <p:cNvSpPr>
                <a:spLocks/>
              </p:cNvSpPr>
              <p:nvPr/>
            </p:nvSpPr>
            <p:spPr bwMode="auto">
              <a:xfrm>
                <a:off x="-4124325" y="5295900"/>
                <a:ext cx="579438" cy="96838"/>
              </a:xfrm>
              <a:custGeom>
                <a:avLst/>
                <a:gdLst/>
                <a:ahLst/>
                <a:cxnLst>
                  <a:cxn ang="0">
                    <a:pos x="148" y="6"/>
                  </a:cxn>
                  <a:cxn ang="0">
                    <a:pos x="5" y="15"/>
                  </a:cxn>
                  <a:cxn ang="0">
                    <a:pos x="1" y="22"/>
                  </a:cxn>
                  <a:cxn ang="0">
                    <a:pos x="8" y="25"/>
                  </a:cxn>
                  <a:cxn ang="0">
                    <a:pos x="148" y="16"/>
                  </a:cxn>
                  <a:cxn ang="0">
                    <a:pos x="153" y="11"/>
                  </a:cxn>
                  <a:cxn ang="0">
                    <a:pos x="148" y="6"/>
                  </a:cxn>
                </a:cxnLst>
                <a:rect l="0" t="0" r="r" b="b"/>
                <a:pathLst>
                  <a:path w="153" h="26">
                    <a:moveTo>
                      <a:pt x="148" y="6"/>
                    </a:moveTo>
                    <a:cubicBezTo>
                      <a:pt x="100" y="4"/>
                      <a:pt x="51" y="0"/>
                      <a:pt x="5" y="15"/>
                    </a:cubicBezTo>
                    <a:cubicBezTo>
                      <a:pt x="2" y="16"/>
                      <a:pt x="0" y="19"/>
                      <a:pt x="1" y="22"/>
                    </a:cubicBezTo>
                    <a:cubicBezTo>
                      <a:pt x="2" y="24"/>
                      <a:pt x="5" y="26"/>
                      <a:pt x="8" y="25"/>
                    </a:cubicBezTo>
                    <a:cubicBezTo>
                      <a:pt x="52" y="11"/>
                      <a:pt x="100" y="15"/>
                      <a:pt x="148" y="16"/>
                    </a:cubicBezTo>
                    <a:cubicBezTo>
                      <a:pt x="151" y="17"/>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07" name="Freeform 306"/>
              <p:cNvSpPr>
                <a:spLocks/>
              </p:cNvSpPr>
              <p:nvPr/>
            </p:nvSpPr>
            <p:spPr bwMode="auto">
              <a:xfrm>
                <a:off x="-4124325" y="5175250"/>
                <a:ext cx="579438" cy="101600"/>
              </a:xfrm>
              <a:custGeom>
                <a:avLst/>
                <a:gdLst/>
                <a:ahLst/>
                <a:cxnLst>
                  <a:cxn ang="0">
                    <a:pos x="148" y="7"/>
                  </a:cxn>
                  <a:cxn ang="0">
                    <a:pos x="4" y="16"/>
                  </a:cxn>
                  <a:cxn ang="0">
                    <a:pos x="1" y="23"/>
                  </a:cxn>
                  <a:cxn ang="0">
                    <a:pos x="8" y="26"/>
                  </a:cxn>
                  <a:cxn ang="0">
                    <a:pos x="148" y="17"/>
                  </a:cxn>
                  <a:cxn ang="0">
                    <a:pos x="153" y="12"/>
                  </a:cxn>
                  <a:cxn ang="0">
                    <a:pos x="148" y="7"/>
                  </a:cxn>
                </a:cxnLst>
                <a:rect l="0" t="0" r="r" b="b"/>
                <a:pathLst>
                  <a:path w="153" h="27">
                    <a:moveTo>
                      <a:pt x="148" y="7"/>
                    </a:moveTo>
                    <a:cubicBezTo>
                      <a:pt x="100" y="5"/>
                      <a:pt x="51" y="0"/>
                      <a:pt x="4" y="16"/>
                    </a:cubicBezTo>
                    <a:cubicBezTo>
                      <a:pt x="2" y="17"/>
                      <a:pt x="0" y="20"/>
                      <a:pt x="1" y="23"/>
                    </a:cubicBezTo>
                    <a:cubicBezTo>
                      <a:pt x="2" y="26"/>
                      <a:pt x="5" y="27"/>
                      <a:pt x="8" y="26"/>
                    </a:cubicBezTo>
                    <a:cubicBezTo>
                      <a:pt x="52" y="11"/>
                      <a:pt x="101" y="15"/>
                      <a:pt x="148" y="17"/>
                    </a:cubicBezTo>
                    <a:cubicBezTo>
                      <a:pt x="151" y="17"/>
                      <a:pt x="153" y="15"/>
                      <a:pt x="153" y="12"/>
                    </a:cubicBezTo>
                    <a:cubicBezTo>
                      <a:pt x="153" y="9"/>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08" name="Freeform 307"/>
              <p:cNvSpPr>
                <a:spLocks/>
              </p:cNvSpPr>
              <p:nvPr/>
            </p:nvSpPr>
            <p:spPr bwMode="auto">
              <a:xfrm>
                <a:off x="-4124325" y="5411788"/>
                <a:ext cx="579438" cy="93663"/>
              </a:xfrm>
              <a:custGeom>
                <a:avLst/>
                <a:gdLst/>
                <a:ahLst/>
                <a:cxnLst>
                  <a:cxn ang="0">
                    <a:pos x="148" y="6"/>
                  </a:cxn>
                  <a:cxn ang="0">
                    <a:pos x="5" y="15"/>
                  </a:cxn>
                  <a:cxn ang="0">
                    <a:pos x="1" y="21"/>
                  </a:cxn>
                  <a:cxn ang="0">
                    <a:pos x="8" y="25"/>
                  </a:cxn>
                  <a:cxn ang="0">
                    <a:pos x="148" y="17"/>
                  </a:cxn>
                  <a:cxn ang="0">
                    <a:pos x="153" y="12"/>
                  </a:cxn>
                  <a:cxn ang="0">
                    <a:pos x="148" y="6"/>
                  </a:cxn>
                </a:cxnLst>
                <a:rect l="0" t="0" r="r" b="b"/>
                <a:pathLst>
                  <a:path w="153" h="25">
                    <a:moveTo>
                      <a:pt x="148" y="6"/>
                    </a:moveTo>
                    <a:cubicBezTo>
                      <a:pt x="99" y="5"/>
                      <a:pt x="52" y="0"/>
                      <a:pt x="5" y="15"/>
                    </a:cubicBezTo>
                    <a:cubicBezTo>
                      <a:pt x="2" y="15"/>
                      <a:pt x="0" y="18"/>
                      <a:pt x="1" y="21"/>
                    </a:cubicBezTo>
                    <a:cubicBezTo>
                      <a:pt x="2" y="24"/>
                      <a:pt x="5" y="25"/>
                      <a:pt x="8" y="25"/>
                    </a:cubicBezTo>
                    <a:cubicBezTo>
                      <a:pt x="53" y="11"/>
                      <a:pt x="100"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09" name="Freeform 308"/>
              <p:cNvSpPr>
                <a:spLocks/>
              </p:cNvSpPr>
              <p:nvPr/>
            </p:nvSpPr>
            <p:spPr bwMode="auto">
              <a:xfrm>
                <a:off x="-4124325" y="4819650"/>
                <a:ext cx="579438" cy="109538"/>
              </a:xfrm>
              <a:custGeom>
                <a:avLst/>
                <a:gdLst/>
                <a:ahLst/>
                <a:cxnLst>
                  <a:cxn ang="0">
                    <a:pos x="4" y="19"/>
                  </a:cxn>
                  <a:cxn ang="0">
                    <a:pos x="1" y="25"/>
                  </a:cxn>
                  <a:cxn ang="0">
                    <a:pos x="8" y="28"/>
                  </a:cxn>
                  <a:cxn ang="0">
                    <a:pos x="148" y="17"/>
                  </a:cxn>
                  <a:cxn ang="0">
                    <a:pos x="153" y="12"/>
                  </a:cxn>
                  <a:cxn ang="0">
                    <a:pos x="148" y="7"/>
                  </a:cxn>
                  <a:cxn ang="0">
                    <a:pos x="4" y="19"/>
                  </a:cxn>
                </a:cxnLst>
                <a:rect l="0" t="0" r="r" b="b"/>
                <a:pathLst>
                  <a:path w="153" h="29">
                    <a:moveTo>
                      <a:pt x="4" y="19"/>
                    </a:moveTo>
                    <a:cubicBezTo>
                      <a:pt x="1" y="20"/>
                      <a:pt x="0" y="23"/>
                      <a:pt x="1" y="25"/>
                    </a:cubicBezTo>
                    <a:cubicBezTo>
                      <a:pt x="2" y="28"/>
                      <a:pt x="6" y="29"/>
                      <a:pt x="8" y="28"/>
                    </a:cubicBezTo>
                    <a:cubicBezTo>
                      <a:pt x="51" y="10"/>
                      <a:pt x="101" y="15"/>
                      <a:pt x="148" y="17"/>
                    </a:cubicBezTo>
                    <a:cubicBezTo>
                      <a:pt x="151" y="17"/>
                      <a:pt x="153" y="15"/>
                      <a:pt x="153" y="12"/>
                    </a:cubicBezTo>
                    <a:cubicBezTo>
                      <a:pt x="153" y="9"/>
                      <a:pt x="151" y="7"/>
                      <a:pt x="148" y="7"/>
                    </a:cubicBezTo>
                    <a:cubicBezTo>
                      <a:pt x="100" y="5"/>
                      <a:pt x="49" y="0"/>
                      <a:pt x="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10" name="Freeform 309"/>
              <p:cNvSpPr>
                <a:spLocks/>
              </p:cNvSpPr>
              <p:nvPr/>
            </p:nvSpPr>
            <p:spPr bwMode="auto">
              <a:xfrm>
                <a:off x="-4124325" y="5532438"/>
                <a:ext cx="579438" cy="90488"/>
              </a:xfrm>
              <a:custGeom>
                <a:avLst/>
                <a:gdLst/>
                <a:ahLst/>
                <a:cxnLst>
                  <a:cxn ang="0">
                    <a:pos x="148" y="6"/>
                  </a:cxn>
                  <a:cxn ang="0">
                    <a:pos x="5" y="13"/>
                  </a:cxn>
                  <a:cxn ang="0">
                    <a:pos x="1" y="20"/>
                  </a:cxn>
                  <a:cxn ang="0">
                    <a:pos x="8" y="23"/>
                  </a:cxn>
                  <a:cxn ang="0">
                    <a:pos x="148" y="16"/>
                  </a:cxn>
                  <a:cxn ang="0">
                    <a:pos x="153" y="11"/>
                  </a:cxn>
                  <a:cxn ang="0">
                    <a:pos x="148" y="6"/>
                  </a:cxn>
                </a:cxnLst>
                <a:rect l="0" t="0" r="r" b="b"/>
                <a:pathLst>
                  <a:path w="153" h="24">
                    <a:moveTo>
                      <a:pt x="148" y="6"/>
                    </a:moveTo>
                    <a:cubicBezTo>
                      <a:pt x="99" y="4"/>
                      <a:pt x="52" y="0"/>
                      <a:pt x="5" y="13"/>
                    </a:cubicBezTo>
                    <a:cubicBezTo>
                      <a:pt x="2" y="14"/>
                      <a:pt x="0" y="17"/>
                      <a:pt x="1" y="20"/>
                    </a:cubicBezTo>
                    <a:cubicBezTo>
                      <a:pt x="2" y="22"/>
                      <a:pt x="5" y="24"/>
                      <a:pt x="8" y="23"/>
                    </a:cubicBezTo>
                    <a:cubicBezTo>
                      <a:pt x="53" y="11"/>
                      <a:pt x="100" y="14"/>
                      <a:pt x="148" y="16"/>
                    </a:cubicBezTo>
                    <a:cubicBezTo>
                      <a:pt x="151" y="16"/>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12" name="Freeform 311"/>
              <p:cNvSpPr>
                <a:spLocks/>
              </p:cNvSpPr>
              <p:nvPr/>
            </p:nvSpPr>
            <p:spPr bwMode="auto">
              <a:xfrm>
                <a:off x="-4872038" y="5532438"/>
                <a:ext cx="577850" cy="90488"/>
              </a:xfrm>
              <a:custGeom>
                <a:avLst/>
                <a:gdLst/>
                <a:ahLst/>
                <a:cxnLst>
                  <a:cxn ang="0">
                    <a:pos x="148" y="13"/>
                  </a:cxn>
                  <a:cxn ang="0">
                    <a:pos x="5" y="6"/>
                  </a:cxn>
                  <a:cxn ang="0">
                    <a:pos x="0" y="11"/>
                  </a:cxn>
                  <a:cxn ang="0">
                    <a:pos x="5" y="16"/>
                  </a:cxn>
                  <a:cxn ang="0">
                    <a:pos x="146" y="23"/>
                  </a:cxn>
                  <a:cxn ang="0">
                    <a:pos x="152" y="20"/>
                  </a:cxn>
                  <a:cxn ang="0">
                    <a:pos x="148" y="13"/>
                  </a:cxn>
                </a:cxnLst>
                <a:rect l="0" t="0" r="r" b="b"/>
                <a:pathLst>
                  <a:path w="153" h="24">
                    <a:moveTo>
                      <a:pt x="148" y="13"/>
                    </a:moveTo>
                    <a:cubicBezTo>
                      <a:pt x="101" y="0"/>
                      <a:pt x="54" y="4"/>
                      <a:pt x="5" y="6"/>
                    </a:cubicBezTo>
                    <a:cubicBezTo>
                      <a:pt x="2" y="6"/>
                      <a:pt x="0" y="8"/>
                      <a:pt x="0" y="11"/>
                    </a:cubicBezTo>
                    <a:cubicBezTo>
                      <a:pt x="0" y="14"/>
                      <a:pt x="2" y="16"/>
                      <a:pt x="5" y="16"/>
                    </a:cubicBezTo>
                    <a:cubicBezTo>
                      <a:pt x="53" y="14"/>
                      <a:pt x="100" y="11"/>
                      <a:pt x="146" y="23"/>
                    </a:cubicBezTo>
                    <a:cubicBezTo>
                      <a:pt x="148" y="24"/>
                      <a:pt x="151" y="22"/>
                      <a:pt x="152" y="20"/>
                    </a:cubicBezTo>
                    <a:cubicBezTo>
                      <a:pt x="153" y="17"/>
                      <a:pt x="151" y="14"/>
                      <a:pt x="148"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13" name="Freeform 312"/>
              <p:cNvSpPr>
                <a:spLocks/>
              </p:cNvSpPr>
              <p:nvPr/>
            </p:nvSpPr>
            <p:spPr bwMode="auto">
              <a:xfrm>
                <a:off x="-4124325" y="5057775"/>
                <a:ext cx="579438" cy="104775"/>
              </a:xfrm>
              <a:custGeom>
                <a:avLst/>
                <a:gdLst/>
                <a:ahLst/>
                <a:cxnLst>
                  <a:cxn ang="0">
                    <a:pos x="148" y="6"/>
                  </a:cxn>
                  <a:cxn ang="0">
                    <a:pos x="4" y="17"/>
                  </a:cxn>
                  <a:cxn ang="0">
                    <a:pos x="1" y="24"/>
                  </a:cxn>
                  <a:cxn ang="0">
                    <a:pos x="8" y="27"/>
                  </a:cxn>
                  <a:cxn ang="0">
                    <a:pos x="148" y="17"/>
                  </a:cxn>
                  <a:cxn ang="0">
                    <a:pos x="153" y="12"/>
                  </a:cxn>
                  <a:cxn ang="0">
                    <a:pos x="148" y="6"/>
                  </a:cxn>
                </a:cxnLst>
                <a:rect l="0" t="0" r="r" b="b"/>
                <a:pathLst>
                  <a:path w="153" h="28">
                    <a:moveTo>
                      <a:pt x="148" y="6"/>
                    </a:moveTo>
                    <a:cubicBezTo>
                      <a:pt x="100" y="4"/>
                      <a:pt x="50" y="0"/>
                      <a:pt x="4" y="17"/>
                    </a:cubicBezTo>
                    <a:cubicBezTo>
                      <a:pt x="2" y="18"/>
                      <a:pt x="0" y="21"/>
                      <a:pt x="1" y="24"/>
                    </a:cubicBezTo>
                    <a:cubicBezTo>
                      <a:pt x="2" y="26"/>
                      <a:pt x="5" y="28"/>
                      <a:pt x="8" y="27"/>
                    </a:cubicBezTo>
                    <a:cubicBezTo>
                      <a:pt x="52" y="10"/>
                      <a:pt x="101"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14" name="Freeform 313"/>
              <p:cNvSpPr>
                <a:spLocks/>
              </p:cNvSpPr>
              <p:nvPr/>
            </p:nvSpPr>
            <p:spPr bwMode="auto">
              <a:xfrm>
                <a:off x="-4124325" y="4937125"/>
                <a:ext cx="579438" cy="109538"/>
              </a:xfrm>
              <a:custGeom>
                <a:avLst/>
                <a:gdLst/>
                <a:ahLst/>
                <a:cxnLst>
                  <a:cxn ang="0">
                    <a:pos x="148" y="7"/>
                  </a:cxn>
                  <a:cxn ang="0">
                    <a:pos x="4" y="18"/>
                  </a:cxn>
                  <a:cxn ang="0">
                    <a:pos x="1" y="25"/>
                  </a:cxn>
                  <a:cxn ang="0">
                    <a:pos x="8" y="28"/>
                  </a:cxn>
                  <a:cxn ang="0">
                    <a:pos x="148" y="17"/>
                  </a:cxn>
                  <a:cxn ang="0">
                    <a:pos x="153" y="12"/>
                  </a:cxn>
                  <a:cxn ang="0">
                    <a:pos x="148" y="7"/>
                  </a:cxn>
                </a:cxnLst>
                <a:rect l="0" t="0" r="r" b="b"/>
                <a:pathLst>
                  <a:path w="153" h="29">
                    <a:moveTo>
                      <a:pt x="148" y="7"/>
                    </a:moveTo>
                    <a:cubicBezTo>
                      <a:pt x="100" y="5"/>
                      <a:pt x="50" y="0"/>
                      <a:pt x="4" y="18"/>
                    </a:cubicBezTo>
                    <a:cubicBezTo>
                      <a:pt x="2" y="19"/>
                      <a:pt x="0" y="22"/>
                      <a:pt x="1" y="25"/>
                    </a:cubicBezTo>
                    <a:cubicBezTo>
                      <a:pt x="2" y="28"/>
                      <a:pt x="5" y="29"/>
                      <a:pt x="8" y="28"/>
                    </a:cubicBezTo>
                    <a:cubicBezTo>
                      <a:pt x="51" y="11"/>
                      <a:pt x="101" y="16"/>
                      <a:pt x="148" y="17"/>
                    </a:cubicBezTo>
                    <a:cubicBezTo>
                      <a:pt x="151" y="18"/>
                      <a:pt x="153" y="15"/>
                      <a:pt x="153" y="12"/>
                    </a:cubicBezTo>
                    <a:cubicBezTo>
                      <a:pt x="153" y="10"/>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15" name="Freeform 314"/>
              <p:cNvSpPr>
                <a:spLocks/>
              </p:cNvSpPr>
              <p:nvPr/>
            </p:nvSpPr>
            <p:spPr bwMode="auto">
              <a:xfrm>
                <a:off x="-4872038" y="5295900"/>
                <a:ext cx="577850" cy="96838"/>
              </a:xfrm>
              <a:custGeom>
                <a:avLst/>
                <a:gdLst/>
                <a:ahLst/>
                <a:cxnLst>
                  <a:cxn ang="0">
                    <a:pos x="5" y="16"/>
                  </a:cxn>
                  <a:cxn ang="0">
                    <a:pos x="145" y="25"/>
                  </a:cxn>
                  <a:cxn ang="0">
                    <a:pos x="152" y="22"/>
                  </a:cxn>
                  <a:cxn ang="0">
                    <a:pos x="149" y="15"/>
                  </a:cxn>
                  <a:cxn ang="0">
                    <a:pos x="5" y="6"/>
                  </a:cxn>
                  <a:cxn ang="0">
                    <a:pos x="0" y="11"/>
                  </a:cxn>
                  <a:cxn ang="0">
                    <a:pos x="5" y="16"/>
                  </a:cxn>
                </a:cxnLst>
                <a:rect l="0" t="0" r="r" b="b"/>
                <a:pathLst>
                  <a:path w="153" h="26">
                    <a:moveTo>
                      <a:pt x="5" y="16"/>
                    </a:moveTo>
                    <a:cubicBezTo>
                      <a:pt x="53" y="15"/>
                      <a:pt x="101" y="11"/>
                      <a:pt x="145" y="25"/>
                    </a:cubicBezTo>
                    <a:cubicBezTo>
                      <a:pt x="148" y="26"/>
                      <a:pt x="151" y="24"/>
                      <a:pt x="152" y="22"/>
                    </a:cubicBezTo>
                    <a:cubicBezTo>
                      <a:pt x="153" y="19"/>
                      <a:pt x="151" y="16"/>
                      <a:pt x="149" y="15"/>
                    </a:cubicBezTo>
                    <a:cubicBezTo>
                      <a:pt x="102" y="0"/>
                      <a:pt x="54" y="4"/>
                      <a:pt x="5" y="6"/>
                    </a:cubicBezTo>
                    <a:cubicBezTo>
                      <a:pt x="2" y="6"/>
                      <a:pt x="0" y="8"/>
                      <a:pt x="0" y="11"/>
                    </a:cubicBezTo>
                    <a:cubicBezTo>
                      <a:pt x="0" y="14"/>
                      <a:pt x="2" y="17"/>
                      <a:pt x="5"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16" name="Freeform 315"/>
              <p:cNvSpPr>
                <a:spLocks/>
              </p:cNvSpPr>
              <p:nvPr/>
            </p:nvSpPr>
            <p:spPr bwMode="auto">
              <a:xfrm>
                <a:off x="-4872038" y="5175250"/>
                <a:ext cx="577850" cy="101600"/>
              </a:xfrm>
              <a:custGeom>
                <a:avLst/>
                <a:gdLst/>
                <a:ahLst/>
                <a:cxnLst>
                  <a:cxn ang="0">
                    <a:pos x="149" y="16"/>
                  </a:cxn>
                  <a:cxn ang="0">
                    <a:pos x="5" y="7"/>
                  </a:cxn>
                  <a:cxn ang="0">
                    <a:pos x="0" y="12"/>
                  </a:cxn>
                  <a:cxn ang="0">
                    <a:pos x="5" y="17"/>
                  </a:cxn>
                  <a:cxn ang="0">
                    <a:pos x="145" y="26"/>
                  </a:cxn>
                  <a:cxn ang="0">
                    <a:pos x="152" y="23"/>
                  </a:cxn>
                  <a:cxn ang="0">
                    <a:pos x="149" y="16"/>
                  </a:cxn>
                </a:cxnLst>
                <a:rect l="0" t="0" r="r" b="b"/>
                <a:pathLst>
                  <a:path w="153" h="27">
                    <a:moveTo>
                      <a:pt x="149" y="16"/>
                    </a:moveTo>
                    <a:cubicBezTo>
                      <a:pt x="102" y="0"/>
                      <a:pt x="53" y="5"/>
                      <a:pt x="5" y="7"/>
                    </a:cubicBezTo>
                    <a:cubicBezTo>
                      <a:pt x="2" y="7"/>
                      <a:pt x="0" y="9"/>
                      <a:pt x="0" y="12"/>
                    </a:cubicBezTo>
                    <a:cubicBezTo>
                      <a:pt x="0" y="15"/>
                      <a:pt x="2" y="17"/>
                      <a:pt x="5" y="17"/>
                    </a:cubicBezTo>
                    <a:cubicBezTo>
                      <a:pt x="53" y="15"/>
                      <a:pt x="101" y="11"/>
                      <a:pt x="145" y="26"/>
                    </a:cubicBezTo>
                    <a:cubicBezTo>
                      <a:pt x="148" y="27"/>
                      <a:pt x="151" y="26"/>
                      <a:pt x="152" y="23"/>
                    </a:cubicBezTo>
                    <a:cubicBezTo>
                      <a:pt x="153" y="20"/>
                      <a:pt x="151" y="17"/>
                      <a:pt x="149"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18" name="Freeform 317"/>
              <p:cNvSpPr>
                <a:spLocks/>
              </p:cNvSpPr>
              <p:nvPr/>
            </p:nvSpPr>
            <p:spPr bwMode="auto">
              <a:xfrm>
                <a:off x="-4872038" y="4819650"/>
                <a:ext cx="577850" cy="109538"/>
              </a:xfrm>
              <a:custGeom>
                <a:avLst/>
                <a:gdLst/>
                <a:ahLst/>
                <a:cxnLst>
                  <a:cxn ang="0">
                    <a:pos x="0" y="12"/>
                  </a:cxn>
                  <a:cxn ang="0">
                    <a:pos x="5" y="17"/>
                  </a:cxn>
                  <a:cxn ang="0">
                    <a:pos x="145" y="28"/>
                  </a:cxn>
                  <a:cxn ang="0">
                    <a:pos x="152" y="25"/>
                  </a:cxn>
                  <a:cxn ang="0">
                    <a:pos x="149" y="19"/>
                  </a:cxn>
                  <a:cxn ang="0">
                    <a:pos x="5" y="7"/>
                  </a:cxn>
                  <a:cxn ang="0">
                    <a:pos x="0" y="12"/>
                  </a:cxn>
                </a:cxnLst>
                <a:rect l="0" t="0" r="r" b="b"/>
                <a:pathLst>
                  <a:path w="153" h="29">
                    <a:moveTo>
                      <a:pt x="0" y="12"/>
                    </a:moveTo>
                    <a:cubicBezTo>
                      <a:pt x="0" y="15"/>
                      <a:pt x="2" y="17"/>
                      <a:pt x="5" y="17"/>
                    </a:cubicBezTo>
                    <a:cubicBezTo>
                      <a:pt x="52" y="15"/>
                      <a:pt x="102" y="10"/>
                      <a:pt x="145" y="28"/>
                    </a:cubicBezTo>
                    <a:cubicBezTo>
                      <a:pt x="148" y="29"/>
                      <a:pt x="151" y="28"/>
                      <a:pt x="152" y="25"/>
                    </a:cubicBezTo>
                    <a:cubicBezTo>
                      <a:pt x="153" y="23"/>
                      <a:pt x="152" y="20"/>
                      <a:pt x="149" y="19"/>
                    </a:cubicBezTo>
                    <a:cubicBezTo>
                      <a:pt x="104" y="0"/>
                      <a:pt x="53" y="5"/>
                      <a:pt x="5" y="7"/>
                    </a:cubicBezTo>
                    <a:cubicBezTo>
                      <a:pt x="2" y="7"/>
                      <a:pt x="0" y="9"/>
                      <a:pt x="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27" name="Freeform 326"/>
              <p:cNvSpPr>
                <a:spLocks/>
              </p:cNvSpPr>
              <p:nvPr/>
            </p:nvSpPr>
            <p:spPr bwMode="auto">
              <a:xfrm>
                <a:off x="-4872038" y="5411788"/>
                <a:ext cx="577850" cy="93663"/>
              </a:xfrm>
              <a:custGeom>
                <a:avLst/>
                <a:gdLst/>
                <a:ahLst/>
                <a:cxnLst>
                  <a:cxn ang="0">
                    <a:pos x="148" y="15"/>
                  </a:cxn>
                  <a:cxn ang="0">
                    <a:pos x="5" y="6"/>
                  </a:cxn>
                  <a:cxn ang="0">
                    <a:pos x="0" y="12"/>
                  </a:cxn>
                  <a:cxn ang="0">
                    <a:pos x="5" y="17"/>
                  </a:cxn>
                  <a:cxn ang="0">
                    <a:pos x="145" y="25"/>
                  </a:cxn>
                  <a:cxn ang="0">
                    <a:pos x="152" y="21"/>
                  </a:cxn>
                  <a:cxn ang="0">
                    <a:pos x="148" y="15"/>
                  </a:cxn>
                </a:cxnLst>
                <a:rect l="0" t="0" r="r" b="b"/>
                <a:pathLst>
                  <a:path w="153" h="25">
                    <a:moveTo>
                      <a:pt x="148" y="15"/>
                    </a:moveTo>
                    <a:cubicBezTo>
                      <a:pt x="101" y="0"/>
                      <a:pt x="54" y="5"/>
                      <a:pt x="5" y="6"/>
                    </a:cubicBezTo>
                    <a:cubicBezTo>
                      <a:pt x="2" y="6"/>
                      <a:pt x="0" y="9"/>
                      <a:pt x="0" y="12"/>
                    </a:cubicBezTo>
                    <a:cubicBezTo>
                      <a:pt x="0" y="15"/>
                      <a:pt x="2" y="17"/>
                      <a:pt x="5" y="17"/>
                    </a:cubicBezTo>
                    <a:cubicBezTo>
                      <a:pt x="53" y="15"/>
                      <a:pt x="100" y="11"/>
                      <a:pt x="145" y="25"/>
                    </a:cubicBezTo>
                    <a:cubicBezTo>
                      <a:pt x="148" y="25"/>
                      <a:pt x="151" y="24"/>
                      <a:pt x="152" y="21"/>
                    </a:cubicBezTo>
                    <a:cubicBezTo>
                      <a:pt x="153" y="18"/>
                      <a:pt x="151" y="15"/>
                      <a:pt x="148"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28" name="Freeform 327"/>
              <p:cNvSpPr>
                <a:spLocks/>
              </p:cNvSpPr>
              <p:nvPr/>
            </p:nvSpPr>
            <p:spPr bwMode="auto">
              <a:xfrm>
                <a:off x="-4872038" y="4937125"/>
                <a:ext cx="577850" cy="109538"/>
              </a:xfrm>
              <a:custGeom>
                <a:avLst/>
                <a:gdLst/>
                <a:ahLst/>
                <a:cxnLst>
                  <a:cxn ang="0">
                    <a:pos x="149" y="18"/>
                  </a:cxn>
                  <a:cxn ang="0">
                    <a:pos x="5" y="7"/>
                  </a:cxn>
                  <a:cxn ang="0">
                    <a:pos x="0" y="12"/>
                  </a:cxn>
                  <a:cxn ang="0">
                    <a:pos x="5" y="17"/>
                  </a:cxn>
                  <a:cxn ang="0">
                    <a:pos x="145" y="28"/>
                  </a:cxn>
                  <a:cxn ang="0">
                    <a:pos x="152" y="25"/>
                  </a:cxn>
                  <a:cxn ang="0">
                    <a:pos x="149" y="18"/>
                  </a:cxn>
                </a:cxnLst>
                <a:rect l="0" t="0" r="r" b="b"/>
                <a:pathLst>
                  <a:path w="153" h="29">
                    <a:moveTo>
                      <a:pt x="149" y="18"/>
                    </a:moveTo>
                    <a:cubicBezTo>
                      <a:pt x="104" y="0"/>
                      <a:pt x="53" y="5"/>
                      <a:pt x="5" y="7"/>
                    </a:cubicBezTo>
                    <a:cubicBezTo>
                      <a:pt x="2" y="7"/>
                      <a:pt x="0" y="10"/>
                      <a:pt x="0" y="12"/>
                    </a:cubicBezTo>
                    <a:cubicBezTo>
                      <a:pt x="0" y="15"/>
                      <a:pt x="2" y="18"/>
                      <a:pt x="5" y="17"/>
                    </a:cubicBezTo>
                    <a:cubicBezTo>
                      <a:pt x="52" y="16"/>
                      <a:pt x="102" y="11"/>
                      <a:pt x="145" y="28"/>
                    </a:cubicBezTo>
                    <a:cubicBezTo>
                      <a:pt x="148" y="29"/>
                      <a:pt x="151" y="28"/>
                      <a:pt x="152" y="25"/>
                    </a:cubicBezTo>
                    <a:cubicBezTo>
                      <a:pt x="153" y="22"/>
                      <a:pt x="152" y="19"/>
                      <a:pt x="149"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29" name="Freeform 328"/>
              <p:cNvSpPr>
                <a:spLocks/>
              </p:cNvSpPr>
              <p:nvPr/>
            </p:nvSpPr>
            <p:spPr bwMode="auto">
              <a:xfrm>
                <a:off x="-4872038" y="5057775"/>
                <a:ext cx="577850" cy="104775"/>
              </a:xfrm>
              <a:custGeom>
                <a:avLst/>
                <a:gdLst/>
                <a:ahLst/>
                <a:cxnLst>
                  <a:cxn ang="0">
                    <a:pos x="149" y="17"/>
                  </a:cxn>
                  <a:cxn ang="0">
                    <a:pos x="5" y="6"/>
                  </a:cxn>
                  <a:cxn ang="0">
                    <a:pos x="0" y="12"/>
                  </a:cxn>
                  <a:cxn ang="0">
                    <a:pos x="5" y="17"/>
                  </a:cxn>
                  <a:cxn ang="0">
                    <a:pos x="145" y="27"/>
                  </a:cxn>
                  <a:cxn ang="0">
                    <a:pos x="152" y="24"/>
                  </a:cxn>
                  <a:cxn ang="0">
                    <a:pos x="149" y="17"/>
                  </a:cxn>
                </a:cxnLst>
                <a:rect l="0" t="0" r="r" b="b"/>
                <a:pathLst>
                  <a:path w="153" h="28">
                    <a:moveTo>
                      <a:pt x="149" y="17"/>
                    </a:moveTo>
                    <a:cubicBezTo>
                      <a:pt x="103" y="0"/>
                      <a:pt x="53" y="5"/>
                      <a:pt x="5" y="6"/>
                    </a:cubicBezTo>
                    <a:cubicBezTo>
                      <a:pt x="2" y="6"/>
                      <a:pt x="0" y="9"/>
                      <a:pt x="0" y="12"/>
                    </a:cubicBezTo>
                    <a:cubicBezTo>
                      <a:pt x="0" y="15"/>
                      <a:pt x="2" y="17"/>
                      <a:pt x="5" y="17"/>
                    </a:cubicBezTo>
                    <a:cubicBezTo>
                      <a:pt x="52" y="15"/>
                      <a:pt x="102" y="10"/>
                      <a:pt x="145" y="27"/>
                    </a:cubicBezTo>
                    <a:cubicBezTo>
                      <a:pt x="148" y="28"/>
                      <a:pt x="151" y="26"/>
                      <a:pt x="152" y="24"/>
                    </a:cubicBezTo>
                    <a:cubicBezTo>
                      <a:pt x="153" y="21"/>
                      <a:pt x="152" y="18"/>
                      <a:pt x="149"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grpSp>
        <p:sp>
          <p:nvSpPr>
            <p:cNvPr id="303" name="TextBox 121"/>
            <p:cNvSpPr txBox="1"/>
            <p:nvPr/>
          </p:nvSpPr>
          <p:spPr>
            <a:xfrm>
              <a:off x="1143410" y="1329109"/>
              <a:ext cx="730464" cy="229470"/>
            </a:xfrm>
            <a:prstGeom prst="rect">
              <a:avLst/>
            </a:prstGeom>
            <a:ln>
              <a:noFill/>
            </a:ln>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1600" b="0" i="0" u="none">
                  <a:solidFill>
                    <a:srgbClr val="002060"/>
                  </a:solidFill>
                  <a:latin typeface="+mj-lt"/>
                  <a:ea typeface="+mj-ea"/>
                  <a:cs typeface="+mj-cs"/>
                </a:rPr>
                <a:t>76 %</a:t>
              </a:r>
            </a:p>
            <a:p>
              <a:pPr algn="ctr" rtl="0">
                <a:lnSpc>
                  <a:spcPct val="80000"/>
                </a:lnSpc>
                <a:spcBef>
                  <a:spcPct val="0"/>
                </a:spcBef>
              </a:pPr>
              <a:r>
                <a:rPr lang="es" sz="600" b="0" i="0" u="none">
                  <a:solidFill>
                    <a:schemeClr val="bg1"/>
                  </a:solidFill>
                  <a:ea typeface="+mj-ea"/>
                  <a:cs typeface="Arial"/>
                </a:rPr>
                <a:t>usará la prensa</a:t>
              </a:r>
              <a:endParaRPr lang="es" sz="1400" b="1" dirty="0" smtClean="0">
                <a:solidFill>
                  <a:schemeClr val="bg1"/>
                </a:solidFill>
                <a:latin typeface="+mj-lt"/>
                <a:ea typeface="+mj-ea"/>
                <a:cs typeface="+mj-cs"/>
              </a:endParaRPr>
            </a:p>
          </p:txBody>
        </p:sp>
      </p:grpSp>
      <p:grpSp>
        <p:nvGrpSpPr>
          <p:cNvPr id="332" name="Group 331"/>
          <p:cNvGrpSpPr/>
          <p:nvPr/>
        </p:nvGrpSpPr>
        <p:grpSpPr>
          <a:xfrm>
            <a:off x="384535" y="1782849"/>
            <a:ext cx="1444192" cy="428930"/>
            <a:chOff x="384535" y="1782849"/>
            <a:chExt cx="1444192" cy="428930"/>
          </a:xfrm>
        </p:grpSpPr>
        <p:sp>
          <p:nvSpPr>
            <p:cNvPr id="333" name="Freeform 5"/>
            <p:cNvSpPr>
              <a:spLocks noChangeAspect="1" noEditPoints="1"/>
            </p:cNvSpPr>
            <p:nvPr/>
          </p:nvSpPr>
          <p:spPr bwMode="auto">
            <a:xfrm>
              <a:off x="384535" y="1782849"/>
              <a:ext cx="306195" cy="356007"/>
            </a:xfrm>
            <a:custGeom>
              <a:avLst/>
              <a:gdLst>
                <a:gd name="T0" fmla="*/ 469 w 528"/>
                <a:gd name="T1" fmla="*/ 184 h 614"/>
                <a:gd name="T2" fmla="*/ 528 w 528"/>
                <a:gd name="T3" fmla="*/ 300 h 614"/>
                <a:gd name="T4" fmla="*/ 473 w 528"/>
                <a:gd name="T5" fmla="*/ 452 h 614"/>
                <a:gd name="T6" fmla="*/ 408 w 528"/>
                <a:gd name="T7" fmla="*/ 499 h 614"/>
                <a:gd name="T8" fmla="*/ 380 w 528"/>
                <a:gd name="T9" fmla="*/ 589 h 614"/>
                <a:gd name="T10" fmla="*/ 48 w 528"/>
                <a:gd name="T11" fmla="*/ 593 h 614"/>
                <a:gd name="T12" fmla="*/ 40 w 528"/>
                <a:gd name="T13" fmla="*/ 156 h 614"/>
                <a:gd name="T14" fmla="*/ 60 w 528"/>
                <a:gd name="T15" fmla="*/ 185 h 614"/>
                <a:gd name="T16" fmla="*/ 59 w 528"/>
                <a:gd name="T17" fmla="*/ 280 h 614"/>
                <a:gd name="T18" fmla="*/ 52 w 528"/>
                <a:gd name="T19" fmla="*/ 540 h 614"/>
                <a:gd name="T20" fmla="*/ 213 w 528"/>
                <a:gd name="T21" fmla="*/ 583 h 614"/>
                <a:gd name="T22" fmla="*/ 373 w 528"/>
                <a:gd name="T23" fmla="*/ 538 h 614"/>
                <a:gd name="T24" fmla="*/ 339 w 528"/>
                <a:gd name="T25" fmla="*/ 159 h 614"/>
                <a:gd name="T26" fmla="*/ 270 w 528"/>
                <a:gd name="T27" fmla="*/ 135 h 614"/>
                <a:gd name="T28" fmla="*/ 376 w 528"/>
                <a:gd name="T29" fmla="*/ 130 h 614"/>
                <a:gd name="T30" fmla="*/ 379 w 528"/>
                <a:gd name="T31" fmla="*/ 160 h 614"/>
                <a:gd name="T32" fmla="*/ 398 w 528"/>
                <a:gd name="T33" fmla="*/ 170 h 614"/>
                <a:gd name="T34" fmla="*/ 409 w 528"/>
                <a:gd name="T35" fmla="*/ 421 h 614"/>
                <a:gd name="T36" fmla="*/ 444 w 528"/>
                <a:gd name="T37" fmla="*/ 420 h 614"/>
                <a:gd name="T38" fmla="*/ 448 w 528"/>
                <a:gd name="T39" fmla="*/ 234 h 614"/>
                <a:gd name="T40" fmla="*/ 388 w 528"/>
                <a:gd name="T41" fmla="*/ 238 h 614"/>
                <a:gd name="T42" fmla="*/ 77 w 528"/>
                <a:gd name="T43" fmla="*/ 282 h 614"/>
                <a:gd name="T44" fmla="*/ 69 w 528"/>
                <a:gd name="T45" fmla="*/ 531 h 614"/>
                <a:gd name="T46" fmla="*/ 213 w 528"/>
                <a:gd name="T47" fmla="*/ 565 h 614"/>
                <a:gd name="T48" fmla="*/ 356 w 528"/>
                <a:gd name="T49" fmla="*/ 531 h 614"/>
                <a:gd name="T50" fmla="*/ 340 w 528"/>
                <a:gd name="T51" fmla="*/ 256 h 614"/>
                <a:gd name="T52" fmla="*/ 101 w 528"/>
                <a:gd name="T53" fmla="*/ 406 h 614"/>
                <a:gd name="T54" fmla="*/ 80 w 528"/>
                <a:gd name="T55" fmla="*/ 256 h 614"/>
                <a:gd name="T56" fmla="*/ 378 w 528"/>
                <a:gd name="T57" fmla="*/ 122 h 614"/>
                <a:gd name="T58" fmla="*/ 388 w 528"/>
                <a:gd name="T59" fmla="*/ 107 h 614"/>
                <a:gd name="T60" fmla="*/ 246 w 528"/>
                <a:gd name="T61" fmla="*/ 44 h 614"/>
                <a:gd name="T62" fmla="*/ 51 w 528"/>
                <a:gd name="T63" fmla="*/ 135 h 614"/>
                <a:gd name="T64" fmla="*/ 211 w 528"/>
                <a:gd name="T65" fmla="*/ 181 h 614"/>
                <a:gd name="T66" fmla="*/ 241 w 528"/>
                <a:gd name="T67" fmla="*/ 108 h 614"/>
                <a:gd name="T68" fmla="*/ 241 w 528"/>
                <a:gd name="T69" fmla="*/ 135 h 614"/>
                <a:gd name="T70" fmla="*/ 111 w 528"/>
                <a:gd name="T71" fmla="*/ 177 h 614"/>
                <a:gd name="T72" fmla="*/ 123 w 528"/>
                <a:gd name="T73" fmla="*/ 64 h 614"/>
                <a:gd name="T74" fmla="*/ 307 w 528"/>
                <a:gd name="T75" fmla="*/ 75 h 614"/>
                <a:gd name="T76" fmla="*/ 372 w 528"/>
                <a:gd name="T77" fmla="*/ 113 h 614"/>
                <a:gd name="T78" fmla="*/ 417 w 528"/>
                <a:gd name="T79" fmla="*/ 181 h 614"/>
                <a:gd name="T80" fmla="*/ 416 w 528"/>
                <a:gd name="T81" fmla="*/ 189 h 614"/>
                <a:gd name="T82" fmla="*/ 492 w 528"/>
                <a:gd name="T83" fmla="*/ 21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8" h="614">
                  <a:moveTo>
                    <a:pt x="398" y="170"/>
                  </a:moveTo>
                  <a:cubicBezTo>
                    <a:pt x="425" y="170"/>
                    <a:pt x="449" y="174"/>
                    <a:pt x="469" y="184"/>
                  </a:cubicBezTo>
                  <a:cubicBezTo>
                    <a:pt x="490" y="195"/>
                    <a:pt x="506" y="213"/>
                    <a:pt x="517" y="240"/>
                  </a:cubicBezTo>
                  <a:cubicBezTo>
                    <a:pt x="524" y="259"/>
                    <a:pt x="527" y="280"/>
                    <a:pt x="528" y="300"/>
                  </a:cubicBezTo>
                  <a:cubicBezTo>
                    <a:pt x="528" y="324"/>
                    <a:pt x="525" y="347"/>
                    <a:pt x="520" y="368"/>
                  </a:cubicBezTo>
                  <a:cubicBezTo>
                    <a:pt x="512" y="404"/>
                    <a:pt x="497" y="432"/>
                    <a:pt x="473" y="452"/>
                  </a:cubicBezTo>
                  <a:cubicBezTo>
                    <a:pt x="460" y="463"/>
                    <a:pt x="444" y="471"/>
                    <a:pt x="426" y="476"/>
                  </a:cubicBezTo>
                  <a:cubicBezTo>
                    <a:pt x="416" y="481"/>
                    <a:pt x="410" y="488"/>
                    <a:pt x="408" y="499"/>
                  </a:cubicBezTo>
                  <a:cubicBezTo>
                    <a:pt x="407" y="513"/>
                    <a:pt x="406" y="528"/>
                    <a:pt x="404" y="543"/>
                  </a:cubicBezTo>
                  <a:cubicBezTo>
                    <a:pt x="401" y="565"/>
                    <a:pt x="404" y="582"/>
                    <a:pt x="380" y="589"/>
                  </a:cubicBezTo>
                  <a:cubicBezTo>
                    <a:pt x="328" y="605"/>
                    <a:pt x="272" y="613"/>
                    <a:pt x="214" y="614"/>
                  </a:cubicBezTo>
                  <a:cubicBezTo>
                    <a:pt x="155" y="614"/>
                    <a:pt x="100" y="608"/>
                    <a:pt x="48" y="593"/>
                  </a:cubicBezTo>
                  <a:cubicBezTo>
                    <a:pt x="27" y="588"/>
                    <a:pt x="24" y="566"/>
                    <a:pt x="22" y="546"/>
                  </a:cubicBezTo>
                  <a:cubicBezTo>
                    <a:pt x="0" y="386"/>
                    <a:pt x="34" y="287"/>
                    <a:pt x="40" y="156"/>
                  </a:cubicBezTo>
                  <a:cubicBezTo>
                    <a:pt x="40" y="149"/>
                    <a:pt x="43" y="149"/>
                    <a:pt x="44" y="153"/>
                  </a:cubicBezTo>
                  <a:cubicBezTo>
                    <a:pt x="47" y="161"/>
                    <a:pt x="47" y="171"/>
                    <a:pt x="60" y="185"/>
                  </a:cubicBezTo>
                  <a:cubicBezTo>
                    <a:pt x="66" y="191"/>
                    <a:pt x="69" y="190"/>
                    <a:pt x="68" y="198"/>
                  </a:cubicBezTo>
                  <a:cubicBezTo>
                    <a:pt x="66" y="226"/>
                    <a:pt x="63" y="252"/>
                    <a:pt x="59" y="280"/>
                  </a:cubicBezTo>
                  <a:cubicBezTo>
                    <a:pt x="55" y="321"/>
                    <a:pt x="50" y="362"/>
                    <a:pt x="48" y="403"/>
                  </a:cubicBezTo>
                  <a:cubicBezTo>
                    <a:pt x="46" y="449"/>
                    <a:pt x="47" y="494"/>
                    <a:pt x="52" y="540"/>
                  </a:cubicBezTo>
                  <a:cubicBezTo>
                    <a:pt x="54" y="555"/>
                    <a:pt x="53" y="562"/>
                    <a:pt x="70" y="566"/>
                  </a:cubicBezTo>
                  <a:cubicBezTo>
                    <a:pt x="117" y="578"/>
                    <a:pt x="165" y="583"/>
                    <a:pt x="213" y="583"/>
                  </a:cubicBezTo>
                  <a:cubicBezTo>
                    <a:pt x="263" y="582"/>
                    <a:pt x="312" y="576"/>
                    <a:pt x="360" y="563"/>
                  </a:cubicBezTo>
                  <a:cubicBezTo>
                    <a:pt x="367" y="560"/>
                    <a:pt x="371" y="551"/>
                    <a:pt x="373" y="538"/>
                  </a:cubicBezTo>
                  <a:cubicBezTo>
                    <a:pt x="397" y="387"/>
                    <a:pt x="359" y="285"/>
                    <a:pt x="349" y="170"/>
                  </a:cubicBezTo>
                  <a:cubicBezTo>
                    <a:pt x="349" y="163"/>
                    <a:pt x="345" y="159"/>
                    <a:pt x="339" y="159"/>
                  </a:cubicBezTo>
                  <a:cubicBezTo>
                    <a:pt x="313" y="157"/>
                    <a:pt x="291" y="156"/>
                    <a:pt x="266" y="155"/>
                  </a:cubicBezTo>
                  <a:cubicBezTo>
                    <a:pt x="268" y="149"/>
                    <a:pt x="270" y="142"/>
                    <a:pt x="270" y="135"/>
                  </a:cubicBezTo>
                  <a:cubicBezTo>
                    <a:pt x="270" y="131"/>
                    <a:pt x="269" y="128"/>
                    <a:pt x="269" y="124"/>
                  </a:cubicBezTo>
                  <a:cubicBezTo>
                    <a:pt x="306" y="125"/>
                    <a:pt x="339" y="127"/>
                    <a:pt x="376" y="130"/>
                  </a:cubicBezTo>
                  <a:cubicBezTo>
                    <a:pt x="381" y="131"/>
                    <a:pt x="383" y="143"/>
                    <a:pt x="379" y="147"/>
                  </a:cubicBezTo>
                  <a:cubicBezTo>
                    <a:pt x="379" y="151"/>
                    <a:pt x="379" y="156"/>
                    <a:pt x="379" y="160"/>
                  </a:cubicBezTo>
                  <a:cubicBezTo>
                    <a:pt x="380" y="167"/>
                    <a:pt x="384" y="170"/>
                    <a:pt x="393" y="171"/>
                  </a:cubicBezTo>
                  <a:cubicBezTo>
                    <a:pt x="395" y="171"/>
                    <a:pt x="397" y="170"/>
                    <a:pt x="398" y="170"/>
                  </a:cubicBezTo>
                  <a:close/>
                  <a:moveTo>
                    <a:pt x="388" y="238"/>
                  </a:moveTo>
                  <a:cubicBezTo>
                    <a:pt x="397" y="298"/>
                    <a:pt x="407" y="355"/>
                    <a:pt x="409" y="421"/>
                  </a:cubicBezTo>
                  <a:cubicBezTo>
                    <a:pt x="410" y="432"/>
                    <a:pt x="416" y="435"/>
                    <a:pt x="427" y="431"/>
                  </a:cubicBezTo>
                  <a:cubicBezTo>
                    <a:pt x="433" y="428"/>
                    <a:pt x="439" y="424"/>
                    <a:pt x="444" y="420"/>
                  </a:cubicBezTo>
                  <a:cubicBezTo>
                    <a:pt x="460" y="406"/>
                    <a:pt x="471" y="386"/>
                    <a:pt x="477" y="359"/>
                  </a:cubicBezTo>
                  <a:cubicBezTo>
                    <a:pt x="487" y="320"/>
                    <a:pt x="493" y="257"/>
                    <a:pt x="448" y="234"/>
                  </a:cubicBezTo>
                  <a:cubicBezTo>
                    <a:pt x="436" y="228"/>
                    <a:pt x="420" y="225"/>
                    <a:pt x="401" y="225"/>
                  </a:cubicBezTo>
                  <a:cubicBezTo>
                    <a:pt x="392" y="225"/>
                    <a:pt x="387" y="228"/>
                    <a:pt x="388" y="238"/>
                  </a:cubicBezTo>
                  <a:close/>
                  <a:moveTo>
                    <a:pt x="80" y="256"/>
                  </a:moveTo>
                  <a:cubicBezTo>
                    <a:pt x="79" y="264"/>
                    <a:pt x="78" y="273"/>
                    <a:pt x="77" y="282"/>
                  </a:cubicBezTo>
                  <a:cubicBezTo>
                    <a:pt x="72" y="322"/>
                    <a:pt x="68" y="363"/>
                    <a:pt x="66" y="404"/>
                  </a:cubicBezTo>
                  <a:cubicBezTo>
                    <a:pt x="64" y="446"/>
                    <a:pt x="65" y="489"/>
                    <a:pt x="69" y="531"/>
                  </a:cubicBezTo>
                  <a:cubicBezTo>
                    <a:pt x="70" y="544"/>
                    <a:pt x="77" y="550"/>
                    <a:pt x="87" y="552"/>
                  </a:cubicBezTo>
                  <a:cubicBezTo>
                    <a:pt x="128" y="561"/>
                    <a:pt x="171" y="565"/>
                    <a:pt x="213" y="565"/>
                  </a:cubicBezTo>
                  <a:cubicBezTo>
                    <a:pt x="256" y="565"/>
                    <a:pt x="300" y="562"/>
                    <a:pt x="341" y="550"/>
                  </a:cubicBezTo>
                  <a:cubicBezTo>
                    <a:pt x="351" y="547"/>
                    <a:pt x="355" y="542"/>
                    <a:pt x="356" y="531"/>
                  </a:cubicBezTo>
                  <a:cubicBezTo>
                    <a:pt x="364" y="477"/>
                    <a:pt x="364" y="426"/>
                    <a:pt x="358" y="373"/>
                  </a:cubicBezTo>
                  <a:cubicBezTo>
                    <a:pt x="354" y="333"/>
                    <a:pt x="346" y="295"/>
                    <a:pt x="340" y="256"/>
                  </a:cubicBezTo>
                  <a:cubicBezTo>
                    <a:pt x="269" y="249"/>
                    <a:pt x="198" y="248"/>
                    <a:pt x="127" y="252"/>
                  </a:cubicBezTo>
                  <a:cubicBezTo>
                    <a:pt x="107" y="316"/>
                    <a:pt x="105" y="421"/>
                    <a:pt x="101" y="406"/>
                  </a:cubicBezTo>
                  <a:cubicBezTo>
                    <a:pt x="91" y="368"/>
                    <a:pt x="96" y="304"/>
                    <a:pt x="100" y="254"/>
                  </a:cubicBezTo>
                  <a:cubicBezTo>
                    <a:pt x="94" y="255"/>
                    <a:pt x="87" y="255"/>
                    <a:pt x="80" y="256"/>
                  </a:cubicBezTo>
                  <a:close/>
                  <a:moveTo>
                    <a:pt x="372" y="113"/>
                  </a:moveTo>
                  <a:cubicBezTo>
                    <a:pt x="371" y="117"/>
                    <a:pt x="374" y="121"/>
                    <a:pt x="378" y="122"/>
                  </a:cubicBezTo>
                  <a:cubicBezTo>
                    <a:pt x="383" y="122"/>
                    <a:pt x="387" y="119"/>
                    <a:pt x="387" y="115"/>
                  </a:cubicBezTo>
                  <a:cubicBezTo>
                    <a:pt x="388" y="112"/>
                    <a:pt x="388" y="110"/>
                    <a:pt x="388" y="107"/>
                  </a:cubicBezTo>
                  <a:cubicBezTo>
                    <a:pt x="390" y="66"/>
                    <a:pt x="350" y="39"/>
                    <a:pt x="310" y="56"/>
                  </a:cubicBezTo>
                  <a:cubicBezTo>
                    <a:pt x="293" y="38"/>
                    <a:pt x="268" y="34"/>
                    <a:pt x="246" y="44"/>
                  </a:cubicBezTo>
                  <a:cubicBezTo>
                    <a:pt x="213" y="0"/>
                    <a:pt x="149" y="0"/>
                    <a:pt x="117" y="45"/>
                  </a:cubicBezTo>
                  <a:cubicBezTo>
                    <a:pt x="67" y="23"/>
                    <a:pt x="3" y="85"/>
                    <a:pt x="51" y="135"/>
                  </a:cubicBezTo>
                  <a:cubicBezTo>
                    <a:pt x="50" y="165"/>
                    <a:pt x="71" y="194"/>
                    <a:pt x="102" y="193"/>
                  </a:cubicBezTo>
                  <a:cubicBezTo>
                    <a:pt x="128" y="241"/>
                    <a:pt x="196" y="234"/>
                    <a:pt x="211" y="181"/>
                  </a:cubicBezTo>
                  <a:cubicBezTo>
                    <a:pt x="254" y="181"/>
                    <a:pt x="271" y="146"/>
                    <a:pt x="252" y="112"/>
                  </a:cubicBezTo>
                  <a:cubicBezTo>
                    <a:pt x="250" y="108"/>
                    <a:pt x="245" y="106"/>
                    <a:pt x="241" y="108"/>
                  </a:cubicBezTo>
                  <a:cubicBezTo>
                    <a:pt x="237" y="109"/>
                    <a:pt x="236" y="114"/>
                    <a:pt x="237" y="118"/>
                  </a:cubicBezTo>
                  <a:cubicBezTo>
                    <a:pt x="240" y="124"/>
                    <a:pt x="241" y="130"/>
                    <a:pt x="241" y="135"/>
                  </a:cubicBezTo>
                  <a:cubicBezTo>
                    <a:pt x="241" y="160"/>
                    <a:pt x="219" y="166"/>
                    <a:pt x="198" y="166"/>
                  </a:cubicBezTo>
                  <a:cubicBezTo>
                    <a:pt x="189" y="216"/>
                    <a:pt x="131" y="217"/>
                    <a:pt x="111" y="177"/>
                  </a:cubicBezTo>
                  <a:cubicBezTo>
                    <a:pt x="79" y="180"/>
                    <a:pt x="65" y="157"/>
                    <a:pt x="68" y="127"/>
                  </a:cubicBezTo>
                  <a:cubicBezTo>
                    <a:pt x="29" y="95"/>
                    <a:pt x="81" y="44"/>
                    <a:pt x="123" y="64"/>
                  </a:cubicBezTo>
                  <a:cubicBezTo>
                    <a:pt x="152" y="26"/>
                    <a:pt x="211" y="25"/>
                    <a:pt x="241" y="63"/>
                  </a:cubicBezTo>
                  <a:cubicBezTo>
                    <a:pt x="267" y="52"/>
                    <a:pt x="286" y="55"/>
                    <a:pt x="307" y="75"/>
                  </a:cubicBezTo>
                  <a:cubicBezTo>
                    <a:pt x="336" y="60"/>
                    <a:pt x="371" y="73"/>
                    <a:pt x="372" y="107"/>
                  </a:cubicBezTo>
                  <a:cubicBezTo>
                    <a:pt x="372" y="109"/>
                    <a:pt x="372" y="111"/>
                    <a:pt x="372" y="113"/>
                  </a:cubicBezTo>
                  <a:close/>
                  <a:moveTo>
                    <a:pt x="492" y="215"/>
                  </a:moveTo>
                  <a:cubicBezTo>
                    <a:pt x="473" y="192"/>
                    <a:pt x="446" y="183"/>
                    <a:pt x="417" y="181"/>
                  </a:cubicBezTo>
                  <a:cubicBezTo>
                    <a:pt x="414" y="181"/>
                    <a:pt x="412" y="182"/>
                    <a:pt x="412" y="185"/>
                  </a:cubicBezTo>
                  <a:cubicBezTo>
                    <a:pt x="412" y="187"/>
                    <a:pt x="414" y="189"/>
                    <a:pt x="416" y="189"/>
                  </a:cubicBezTo>
                  <a:cubicBezTo>
                    <a:pt x="447" y="192"/>
                    <a:pt x="465" y="201"/>
                    <a:pt x="490" y="216"/>
                  </a:cubicBezTo>
                  <a:cubicBezTo>
                    <a:pt x="491" y="217"/>
                    <a:pt x="495" y="218"/>
                    <a:pt x="492" y="21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 sz="1000"/>
            </a:p>
          </p:txBody>
        </p:sp>
        <p:sp>
          <p:nvSpPr>
            <p:cNvPr id="334" name="TextBox 101"/>
            <p:cNvSpPr txBox="1"/>
            <p:nvPr/>
          </p:nvSpPr>
          <p:spPr>
            <a:xfrm>
              <a:off x="643799" y="1804081"/>
              <a:ext cx="1184928" cy="25639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chemeClr val="bg1"/>
                  </a:solidFill>
                  <a:latin typeface="+mj-lt"/>
                  <a:ea typeface="+mj-ea"/>
                  <a:cs typeface="+mj-cs"/>
                </a:rPr>
                <a:t>48 % </a:t>
              </a:r>
              <a:endParaRPr lang="es" sz="400" dirty="0" smtClean="0">
                <a:solidFill>
                  <a:schemeClr val="bg1"/>
                </a:solidFill>
                <a:latin typeface="Arial"/>
                <a:ea typeface="+mj-ea"/>
                <a:cs typeface="Arial"/>
              </a:endParaRPr>
            </a:p>
          </p:txBody>
        </p:sp>
        <p:sp>
          <p:nvSpPr>
            <p:cNvPr id="335" name="TextBox 101"/>
            <p:cNvSpPr txBox="1"/>
            <p:nvPr/>
          </p:nvSpPr>
          <p:spPr>
            <a:xfrm>
              <a:off x="643799" y="1955388"/>
              <a:ext cx="864000" cy="25639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500" b="0" i="0" u="none">
                  <a:solidFill>
                    <a:schemeClr val="bg1"/>
                  </a:solidFill>
                  <a:latin typeface="Arial"/>
                  <a:ea typeface="+mj-ea"/>
                  <a:cs typeface="Arial"/>
                </a:rPr>
                <a:t>La verá en pantalla en un bar/pub/restaurante</a:t>
              </a:r>
              <a:endParaRPr lang="es" sz="400" dirty="0" smtClean="0">
                <a:solidFill>
                  <a:schemeClr val="bg1"/>
                </a:solidFill>
                <a:latin typeface="Arial"/>
                <a:ea typeface="+mj-ea"/>
                <a:cs typeface="Arial"/>
              </a:endParaRPr>
            </a:p>
          </p:txBody>
        </p:sp>
      </p:grpSp>
      <p:sp>
        <p:nvSpPr>
          <p:cNvPr id="336" name="TextBox 335"/>
          <p:cNvSpPr txBox="1"/>
          <p:nvPr/>
        </p:nvSpPr>
        <p:spPr>
          <a:xfrm>
            <a:off x="1670516" y="1091237"/>
            <a:ext cx="801606" cy="575582"/>
          </a:xfrm>
          <a:prstGeom prst="rect">
            <a:avLst/>
          </a:prstGeom>
          <a:noFill/>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2000" b="0" i="0" u="none">
                <a:solidFill>
                  <a:schemeClr val="bg1"/>
                </a:solidFill>
                <a:latin typeface="+mj-lt"/>
                <a:ea typeface="+mj-ea"/>
                <a:cs typeface="+mj-cs"/>
              </a:rPr>
              <a:t>84 %</a:t>
            </a:r>
            <a:endParaRPr lang="es" sz="1050" dirty="0" smtClean="0">
              <a:solidFill>
                <a:schemeClr val="bg1"/>
              </a:solidFill>
              <a:latin typeface="+mj-lt"/>
              <a:ea typeface="+mj-ea"/>
              <a:cs typeface="+mj-cs"/>
            </a:endParaRPr>
          </a:p>
          <a:p>
            <a:pPr algn="ctr" rtl="0">
              <a:lnSpc>
                <a:spcPct val="80000"/>
              </a:lnSpc>
              <a:spcBef>
                <a:spcPct val="0"/>
              </a:spcBef>
            </a:pPr>
            <a:r>
              <a:rPr lang="es" sz="600" b="0" i="0" u="none">
                <a:solidFill>
                  <a:schemeClr val="bg1"/>
                </a:solidFill>
                <a:latin typeface="Arial"/>
                <a:ea typeface="+mj-ea"/>
                <a:cs typeface="Arial"/>
              </a:rPr>
              <a:t>usará sitios web de noticias</a:t>
            </a:r>
          </a:p>
        </p:txBody>
      </p:sp>
      <p:graphicFrame>
        <p:nvGraphicFramePr>
          <p:cNvPr id="337" name="Chart 336"/>
          <p:cNvGraphicFramePr/>
          <p:nvPr>
            <p:extLst>
              <p:ext uri="{D42A27DB-BD31-4B8C-83A1-F6EECF244321}">
                <p14:modId xmlns:p14="http://schemas.microsoft.com/office/powerpoint/2010/main" val="2166718926"/>
              </p:ext>
            </p:extLst>
          </p:nvPr>
        </p:nvGraphicFramePr>
        <p:xfrm>
          <a:off x="2157093" y="406730"/>
          <a:ext cx="926011" cy="576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338" name="Chart 337"/>
          <p:cNvGraphicFramePr/>
          <p:nvPr>
            <p:extLst>
              <p:ext uri="{D42A27DB-BD31-4B8C-83A1-F6EECF244321}">
                <p14:modId xmlns:p14="http://schemas.microsoft.com/office/powerpoint/2010/main" val="2009626421"/>
              </p:ext>
            </p:extLst>
          </p:nvPr>
        </p:nvGraphicFramePr>
        <p:xfrm>
          <a:off x="2157093" y="735167"/>
          <a:ext cx="926011" cy="576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39" name="Chart 338"/>
          <p:cNvGraphicFramePr/>
          <p:nvPr>
            <p:extLst>
              <p:ext uri="{D42A27DB-BD31-4B8C-83A1-F6EECF244321}">
                <p14:modId xmlns:p14="http://schemas.microsoft.com/office/powerpoint/2010/main" val="3171333395"/>
              </p:ext>
            </p:extLst>
          </p:nvPr>
        </p:nvGraphicFramePr>
        <p:xfrm>
          <a:off x="2157093" y="1063604"/>
          <a:ext cx="926011" cy="576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340" name="Chart 339"/>
          <p:cNvGraphicFramePr/>
          <p:nvPr>
            <p:extLst>
              <p:ext uri="{D42A27DB-BD31-4B8C-83A1-F6EECF244321}">
                <p14:modId xmlns:p14="http://schemas.microsoft.com/office/powerpoint/2010/main" val="821814083"/>
              </p:ext>
            </p:extLst>
          </p:nvPr>
        </p:nvGraphicFramePr>
        <p:xfrm>
          <a:off x="2157093" y="1392041"/>
          <a:ext cx="926011" cy="576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343" name="Chart 342"/>
          <p:cNvGraphicFramePr/>
          <p:nvPr>
            <p:extLst>
              <p:ext uri="{D42A27DB-BD31-4B8C-83A1-F6EECF244321}">
                <p14:modId xmlns:p14="http://schemas.microsoft.com/office/powerpoint/2010/main" val="838597847"/>
              </p:ext>
            </p:extLst>
          </p:nvPr>
        </p:nvGraphicFramePr>
        <p:xfrm>
          <a:off x="2157093" y="1720477"/>
          <a:ext cx="926011" cy="576000"/>
        </p:xfrm>
        <a:graphic>
          <a:graphicData uri="http://schemas.openxmlformats.org/drawingml/2006/chart">
            <c:chart xmlns:c="http://schemas.openxmlformats.org/drawingml/2006/chart" xmlns:r="http://schemas.openxmlformats.org/officeDocument/2006/relationships" r:id="rId12"/>
          </a:graphicData>
        </a:graphic>
      </p:graphicFrame>
      <p:sp>
        <p:nvSpPr>
          <p:cNvPr id="344" name="TextBox 86"/>
          <p:cNvSpPr txBox="1"/>
          <p:nvPr/>
        </p:nvSpPr>
        <p:spPr>
          <a:xfrm>
            <a:off x="2708799" y="590395"/>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800" b="0" i="0" u="none">
                <a:solidFill>
                  <a:schemeClr val="bg1"/>
                </a:solidFill>
                <a:latin typeface="+mj-lt"/>
                <a:ea typeface="+mj-ea"/>
                <a:cs typeface="+mj-cs"/>
              </a:rPr>
              <a:t>76 %</a:t>
            </a:r>
          </a:p>
        </p:txBody>
      </p:sp>
      <p:sp>
        <p:nvSpPr>
          <p:cNvPr id="345" name="TextBox 86"/>
          <p:cNvSpPr txBox="1"/>
          <p:nvPr/>
        </p:nvSpPr>
        <p:spPr>
          <a:xfrm>
            <a:off x="2708799" y="914874"/>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600" b="0" i="0" u="none">
                <a:solidFill>
                  <a:schemeClr val="bg1"/>
                </a:solidFill>
                <a:latin typeface="+mj-lt"/>
                <a:ea typeface="+mj-ea"/>
                <a:cs typeface="+mj-cs"/>
              </a:rPr>
              <a:t>67 %</a:t>
            </a:r>
          </a:p>
        </p:txBody>
      </p:sp>
      <p:sp>
        <p:nvSpPr>
          <p:cNvPr id="347" name="TextBox 86"/>
          <p:cNvSpPr txBox="1"/>
          <p:nvPr/>
        </p:nvSpPr>
        <p:spPr>
          <a:xfrm>
            <a:off x="2708799" y="1239353"/>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chemeClr val="bg1"/>
                </a:solidFill>
                <a:latin typeface="+mj-lt"/>
                <a:ea typeface="+mj-ea"/>
                <a:cs typeface="+mj-cs"/>
              </a:rPr>
              <a:t>58 %</a:t>
            </a:r>
          </a:p>
        </p:txBody>
      </p:sp>
      <p:sp>
        <p:nvSpPr>
          <p:cNvPr id="348" name="TextBox 86"/>
          <p:cNvSpPr txBox="1"/>
          <p:nvPr/>
        </p:nvSpPr>
        <p:spPr>
          <a:xfrm>
            <a:off x="2708799" y="1573357"/>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200" b="0" i="0" u="none" dirty="0" smtClean="0">
                <a:solidFill>
                  <a:schemeClr val="bg1"/>
                </a:solidFill>
                <a:latin typeface="+mj-lt"/>
                <a:ea typeface="+mj-ea"/>
                <a:cs typeface="+mj-cs"/>
              </a:rPr>
              <a:t>37</a:t>
            </a:r>
            <a:r>
              <a:rPr lang="es" sz="1200" b="0" i="0" u="none" dirty="0">
                <a:solidFill>
                  <a:schemeClr val="bg1"/>
                </a:solidFill>
                <a:latin typeface="+mj-lt"/>
                <a:ea typeface="+mj-ea"/>
                <a:cs typeface="+mj-cs"/>
              </a:rPr>
              <a:t> %</a:t>
            </a:r>
          </a:p>
        </p:txBody>
      </p:sp>
      <p:sp>
        <p:nvSpPr>
          <p:cNvPr id="349" name="TextBox 86"/>
          <p:cNvSpPr txBox="1"/>
          <p:nvPr/>
        </p:nvSpPr>
        <p:spPr>
          <a:xfrm>
            <a:off x="2708799" y="1907361"/>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dirty="0" smtClean="0">
                <a:solidFill>
                  <a:schemeClr val="bg1"/>
                </a:solidFill>
                <a:latin typeface="+mj-lt"/>
                <a:ea typeface="+mj-ea"/>
                <a:cs typeface="+mj-cs"/>
              </a:rPr>
              <a:t>26</a:t>
            </a:r>
            <a:r>
              <a:rPr lang="es" b="0" i="0" u="none" dirty="0">
                <a:solidFill>
                  <a:schemeClr val="bg1"/>
                </a:solidFill>
                <a:latin typeface="+mj-lt"/>
                <a:ea typeface="+mj-ea"/>
                <a:cs typeface="+mj-cs"/>
              </a:rPr>
              <a:t> %</a:t>
            </a:r>
          </a:p>
        </p:txBody>
      </p:sp>
      <p:pic>
        <p:nvPicPr>
          <p:cNvPr id="350" name="Picture 128" descr="http://www.iconsdb.com/icons/download/gray/instagram-256.png"/>
          <p:cNvPicPr>
            <a:picLocks noChangeAspect="1" noChangeArrowheads="1"/>
          </p:cNvPicPr>
          <p:nvPr/>
        </p:nvPicPr>
        <p:blipFill>
          <a:blip r:embed="rId13" cstate="screen">
            <a:biLevel thresh="25000"/>
            <a:extLst>
              <a:ext uri="{28A0092B-C50C-407E-A947-70E740481C1C}">
                <a14:useLocalDpi xmlns:a14="http://schemas.microsoft.com/office/drawing/2010/main"/>
              </a:ext>
            </a:extLst>
          </a:blip>
          <a:srcRect/>
          <a:stretch>
            <a:fillRect/>
          </a:stretch>
        </p:blipFill>
        <p:spPr bwMode="auto">
          <a:xfrm>
            <a:off x="3100438" y="1915197"/>
            <a:ext cx="180000" cy="180000"/>
          </a:xfrm>
          <a:prstGeom prst="rect">
            <a:avLst/>
          </a:prstGeom>
          <a:noFill/>
          <a:extLst>
            <a:ext uri="{909E8E84-426E-40dd-AFC4-6F175D3DCCD1}">
              <a14:hiddenFill xmlns:a14="http://schemas.microsoft.com/office/drawing/2010/main">
                <a:solidFill>
                  <a:srgbClr val="FFFFFF"/>
                </a:solidFill>
              </a14:hiddenFill>
            </a:ext>
          </a:extLst>
        </p:spPr>
      </p:pic>
      <p:sp>
        <p:nvSpPr>
          <p:cNvPr id="352" name="Rectangle 351"/>
          <p:cNvSpPr/>
          <p:nvPr/>
        </p:nvSpPr>
        <p:spPr>
          <a:xfrm>
            <a:off x="3127885" y="532500"/>
            <a:ext cx="531949" cy="313932"/>
          </a:xfrm>
          <a:prstGeom prst="rect">
            <a:avLst/>
          </a:prstGeom>
        </p:spPr>
        <p:txBody>
          <a:bodyPr wrap="square">
            <a:spAutoFit/>
          </a:bodyPr>
          <a:lstStyle/>
          <a:p>
            <a:pPr lvl="0" algn="l" rtl="0">
              <a:lnSpc>
                <a:spcPct val="80000"/>
              </a:lnSpc>
              <a:spcBef>
                <a:spcPct val="0"/>
              </a:spcBef>
            </a:pPr>
            <a:r>
              <a:rPr lang="es" sz="600" b="0" i="0" u="none">
                <a:solidFill>
                  <a:prstClr val="white"/>
                </a:solidFill>
                <a:cs typeface="Arial"/>
              </a:rPr>
              <a:t>sitios web de deportes</a:t>
            </a:r>
          </a:p>
        </p:txBody>
      </p:sp>
      <p:sp>
        <p:nvSpPr>
          <p:cNvPr id="354" name="Rectangle 353"/>
          <p:cNvSpPr/>
          <p:nvPr/>
        </p:nvSpPr>
        <p:spPr>
          <a:xfrm>
            <a:off x="3127885" y="865062"/>
            <a:ext cx="531949" cy="313932"/>
          </a:xfrm>
          <a:prstGeom prst="rect">
            <a:avLst/>
          </a:prstGeom>
        </p:spPr>
        <p:txBody>
          <a:bodyPr wrap="square">
            <a:spAutoFit/>
          </a:bodyPr>
          <a:lstStyle/>
          <a:p>
            <a:pPr lvl="0" algn="l" rtl="0">
              <a:lnSpc>
                <a:spcPct val="80000"/>
              </a:lnSpc>
              <a:spcBef>
                <a:spcPct val="0"/>
              </a:spcBef>
            </a:pPr>
            <a:r>
              <a:rPr lang="es" sz="600" b="0" i="0" u="none">
                <a:solidFill>
                  <a:prstClr val="white"/>
                </a:solidFill>
                <a:cs typeface="Arial"/>
              </a:rPr>
              <a:t>sitios web oficiales</a:t>
            </a:r>
            <a:endParaRPr lang="es" sz="600" dirty="0">
              <a:solidFill>
                <a:prstClr val="white"/>
              </a:solidFill>
              <a:cs typeface="Arial"/>
            </a:endParaRPr>
          </a:p>
        </p:txBody>
      </p:sp>
      <p:pic>
        <p:nvPicPr>
          <p:cNvPr id="358" name="Picture 357" descr="twitter logo.emf"/>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3127886" y="1592407"/>
            <a:ext cx="255590" cy="180000"/>
          </a:xfrm>
          <a:prstGeom prst="rect">
            <a:avLst/>
          </a:prstGeom>
        </p:spPr>
      </p:pic>
      <p:pic>
        <p:nvPicPr>
          <p:cNvPr id="359" name="Picture 358" descr="facebook loog.emf"/>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180912" y="1221625"/>
            <a:ext cx="103590" cy="216000"/>
          </a:xfrm>
          <a:prstGeom prst="rect">
            <a:avLst/>
          </a:prstGeom>
        </p:spPr>
      </p:pic>
      <p:grpSp>
        <p:nvGrpSpPr>
          <p:cNvPr id="360" name="Group 359"/>
          <p:cNvGrpSpPr>
            <a:grpSpLocks noChangeAspect="1"/>
          </p:cNvGrpSpPr>
          <p:nvPr/>
        </p:nvGrpSpPr>
        <p:grpSpPr>
          <a:xfrm>
            <a:off x="3492064" y="712812"/>
            <a:ext cx="1224000" cy="724705"/>
            <a:chOff x="9142664" y="1124311"/>
            <a:chExt cx="1884878" cy="1116000"/>
          </a:xfrm>
        </p:grpSpPr>
        <p:graphicFrame>
          <p:nvGraphicFramePr>
            <p:cNvPr id="361" name="Chart 360"/>
            <p:cNvGraphicFramePr/>
            <p:nvPr>
              <p:extLst>
                <p:ext uri="{D42A27DB-BD31-4B8C-83A1-F6EECF244321}">
                  <p14:modId xmlns:p14="http://schemas.microsoft.com/office/powerpoint/2010/main" val="1792456878"/>
                </p:ext>
              </p:extLst>
            </p:nvPr>
          </p:nvGraphicFramePr>
          <p:xfrm>
            <a:off x="9142664" y="1124311"/>
            <a:ext cx="1884878" cy="1116000"/>
          </p:xfrm>
          <a:graphic>
            <a:graphicData uri="http://schemas.openxmlformats.org/drawingml/2006/chart">
              <c:chart xmlns:c="http://schemas.openxmlformats.org/drawingml/2006/chart" xmlns:r="http://schemas.openxmlformats.org/officeDocument/2006/relationships" r:id="rId16"/>
            </a:graphicData>
          </a:graphic>
        </p:graphicFrame>
        <p:sp>
          <p:nvSpPr>
            <p:cNvPr id="362" name="Freeform 4"/>
            <p:cNvSpPr>
              <a:spLocks noChangeAspect="1" noEditPoints="1"/>
            </p:cNvSpPr>
            <p:nvPr/>
          </p:nvSpPr>
          <p:spPr bwMode="auto">
            <a:xfrm>
              <a:off x="9904060" y="1492829"/>
              <a:ext cx="360000" cy="349067"/>
            </a:xfrm>
            <a:custGeom>
              <a:avLst/>
              <a:gdLst>
                <a:gd name="T0" fmla="*/ 0 w 494"/>
                <a:gd name="T1" fmla="*/ 479 h 479"/>
                <a:gd name="T2" fmla="*/ 0 w 494"/>
                <a:gd name="T3" fmla="*/ 249 h 479"/>
                <a:gd name="T4" fmla="*/ 0 w 494"/>
                <a:gd name="T5" fmla="*/ 230 h 479"/>
                <a:gd name="T6" fmla="*/ 15 w 494"/>
                <a:gd name="T7" fmla="*/ 218 h 479"/>
                <a:gd name="T8" fmla="*/ 75 w 494"/>
                <a:gd name="T9" fmla="*/ 161 h 479"/>
                <a:gd name="T10" fmla="*/ 75 w 494"/>
                <a:gd name="T11" fmla="*/ 7 h 479"/>
                <a:gd name="T12" fmla="*/ 161 w 494"/>
                <a:gd name="T13" fmla="*/ 7 h 479"/>
                <a:gd name="T14" fmla="*/ 161 w 494"/>
                <a:gd name="T15" fmla="*/ 81 h 479"/>
                <a:gd name="T16" fmla="*/ 218 w 494"/>
                <a:gd name="T17" fmla="*/ 26 h 479"/>
                <a:gd name="T18" fmla="*/ 247 w 494"/>
                <a:gd name="T19" fmla="*/ 0 h 479"/>
                <a:gd name="T20" fmla="*/ 276 w 494"/>
                <a:gd name="T21" fmla="*/ 26 h 479"/>
                <a:gd name="T22" fmla="*/ 480 w 494"/>
                <a:gd name="T23" fmla="*/ 218 h 479"/>
                <a:gd name="T24" fmla="*/ 494 w 494"/>
                <a:gd name="T25" fmla="*/ 230 h 479"/>
                <a:gd name="T26" fmla="*/ 494 w 494"/>
                <a:gd name="T27" fmla="*/ 249 h 479"/>
                <a:gd name="T28" fmla="*/ 494 w 494"/>
                <a:gd name="T29" fmla="*/ 479 h 479"/>
                <a:gd name="T30" fmla="*/ 410 w 494"/>
                <a:gd name="T31" fmla="*/ 479 h 479"/>
                <a:gd name="T32" fmla="*/ 410 w 494"/>
                <a:gd name="T33" fmla="*/ 266 h 479"/>
                <a:gd name="T34" fmla="*/ 247 w 494"/>
                <a:gd name="T35" fmla="*/ 115 h 479"/>
                <a:gd name="T36" fmla="*/ 87 w 494"/>
                <a:gd name="T37" fmla="*/ 266 h 479"/>
                <a:gd name="T38" fmla="*/ 87 w 494"/>
                <a:gd name="T39" fmla="*/ 479 h 479"/>
                <a:gd name="T40" fmla="*/ 0 w 494"/>
                <a:gd name="T41" fmla="*/ 479 h 479"/>
                <a:gd name="T42" fmla="*/ 139 w 494"/>
                <a:gd name="T43" fmla="*/ 479 h 479"/>
                <a:gd name="T44" fmla="*/ 235 w 494"/>
                <a:gd name="T45" fmla="*/ 479 h 479"/>
                <a:gd name="T46" fmla="*/ 235 w 494"/>
                <a:gd name="T47" fmla="*/ 386 h 479"/>
                <a:gd name="T48" fmla="*/ 139 w 494"/>
                <a:gd name="T49" fmla="*/ 386 h 479"/>
                <a:gd name="T50" fmla="*/ 139 w 494"/>
                <a:gd name="T51" fmla="*/ 479 h 479"/>
                <a:gd name="T52" fmla="*/ 259 w 494"/>
                <a:gd name="T53" fmla="*/ 362 h 479"/>
                <a:gd name="T54" fmla="*/ 355 w 494"/>
                <a:gd name="T55" fmla="*/ 362 h 479"/>
                <a:gd name="T56" fmla="*/ 355 w 494"/>
                <a:gd name="T57" fmla="*/ 266 h 479"/>
                <a:gd name="T58" fmla="*/ 259 w 494"/>
                <a:gd name="T59" fmla="*/ 266 h 479"/>
                <a:gd name="T60" fmla="*/ 259 w 494"/>
                <a:gd name="T61" fmla="*/ 362 h 479"/>
                <a:gd name="T62" fmla="*/ 259 w 494"/>
                <a:gd name="T63" fmla="*/ 479 h 479"/>
                <a:gd name="T64" fmla="*/ 355 w 494"/>
                <a:gd name="T65" fmla="*/ 479 h 479"/>
                <a:gd name="T66" fmla="*/ 355 w 494"/>
                <a:gd name="T67" fmla="*/ 386 h 479"/>
                <a:gd name="T68" fmla="*/ 259 w 494"/>
                <a:gd name="T69" fmla="*/ 386 h 479"/>
                <a:gd name="T70" fmla="*/ 259 w 494"/>
                <a:gd name="T71" fmla="*/ 479 h 479"/>
                <a:gd name="T72" fmla="*/ 139 w 494"/>
                <a:gd name="T73" fmla="*/ 362 h 479"/>
                <a:gd name="T74" fmla="*/ 235 w 494"/>
                <a:gd name="T75" fmla="*/ 362 h 479"/>
                <a:gd name="T76" fmla="*/ 235 w 494"/>
                <a:gd name="T77" fmla="*/ 266 h 479"/>
                <a:gd name="T78" fmla="*/ 139 w 494"/>
                <a:gd name="T79" fmla="*/ 266 h 479"/>
                <a:gd name="T80" fmla="*/ 139 w 494"/>
                <a:gd name="T81" fmla="*/ 36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l" defTabSz="914298" rtl="0"/>
              <a:endParaRPr lang="es">
                <a:solidFill>
                  <a:schemeClr val="bg1"/>
                </a:solidFill>
              </a:endParaRPr>
            </a:p>
          </p:txBody>
        </p:sp>
      </p:grpSp>
      <p:grpSp>
        <p:nvGrpSpPr>
          <p:cNvPr id="363" name="Group 362"/>
          <p:cNvGrpSpPr>
            <a:grpSpLocks noChangeAspect="1"/>
          </p:cNvGrpSpPr>
          <p:nvPr/>
        </p:nvGrpSpPr>
        <p:grpSpPr>
          <a:xfrm>
            <a:off x="4218241" y="712812"/>
            <a:ext cx="1224000" cy="724705"/>
            <a:chOff x="10344948" y="1124311"/>
            <a:chExt cx="1884878" cy="1116000"/>
          </a:xfrm>
        </p:grpSpPr>
        <p:graphicFrame>
          <p:nvGraphicFramePr>
            <p:cNvPr id="364" name="Chart 363"/>
            <p:cNvGraphicFramePr/>
            <p:nvPr>
              <p:extLst>
                <p:ext uri="{D42A27DB-BD31-4B8C-83A1-F6EECF244321}">
                  <p14:modId xmlns:p14="http://schemas.microsoft.com/office/powerpoint/2010/main" val="2967946784"/>
                </p:ext>
              </p:extLst>
            </p:nvPr>
          </p:nvGraphicFramePr>
          <p:xfrm>
            <a:off x="10344948" y="1124311"/>
            <a:ext cx="1884878" cy="1116000"/>
          </p:xfrm>
          <a:graphic>
            <a:graphicData uri="http://schemas.openxmlformats.org/drawingml/2006/chart">
              <c:chart xmlns:c="http://schemas.openxmlformats.org/drawingml/2006/chart" xmlns:r="http://schemas.openxmlformats.org/officeDocument/2006/relationships" r:id="rId17"/>
            </a:graphicData>
          </a:graphic>
        </p:graphicFrame>
        <p:pic>
          <p:nvPicPr>
            <p:cNvPr id="365" name="Picture 2" descr="http://www.primitive-designs.com/images/Briefcase.png"/>
            <p:cNvPicPr>
              <a:picLocks noChangeAspect="1" noChangeArrowheads="1"/>
            </p:cNvPicPr>
            <p:nvPr/>
          </p:nvPicPr>
          <p:blipFill rotWithShape="1">
            <a:blip r:embed="rId18" cstate="screen">
              <a:biLevel thresh="25000"/>
              <a:extLst>
                <a:ext uri="{28A0092B-C50C-407E-A947-70E740481C1C}">
                  <a14:useLocalDpi xmlns:a14="http://schemas.microsoft.com/office/drawing/2010/main"/>
                </a:ext>
              </a:extLst>
            </a:blip>
            <a:srcRect/>
            <a:stretch/>
          </p:blipFill>
          <p:spPr bwMode="auto">
            <a:xfrm>
              <a:off x="11090390" y="1494741"/>
              <a:ext cx="393481" cy="332626"/>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366" name="Group 365"/>
          <p:cNvGrpSpPr>
            <a:grpSpLocks noChangeAspect="1"/>
          </p:cNvGrpSpPr>
          <p:nvPr/>
        </p:nvGrpSpPr>
        <p:grpSpPr>
          <a:xfrm>
            <a:off x="4944418" y="712812"/>
            <a:ext cx="1224000" cy="724705"/>
            <a:chOff x="11547231" y="1124311"/>
            <a:chExt cx="1884878" cy="1116000"/>
          </a:xfrm>
        </p:grpSpPr>
        <p:graphicFrame>
          <p:nvGraphicFramePr>
            <p:cNvPr id="367" name="Chart 366"/>
            <p:cNvGraphicFramePr/>
            <p:nvPr>
              <p:extLst>
                <p:ext uri="{D42A27DB-BD31-4B8C-83A1-F6EECF244321}">
                  <p14:modId xmlns:p14="http://schemas.microsoft.com/office/powerpoint/2010/main" val="1374332413"/>
                </p:ext>
              </p:extLst>
            </p:nvPr>
          </p:nvGraphicFramePr>
          <p:xfrm>
            <a:off x="11547231" y="1124311"/>
            <a:ext cx="1884878" cy="1116000"/>
          </p:xfrm>
          <a:graphic>
            <a:graphicData uri="http://schemas.openxmlformats.org/drawingml/2006/chart">
              <c:chart xmlns:c="http://schemas.openxmlformats.org/drawingml/2006/chart" xmlns:r="http://schemas.openxmlformats.org/officeDocument/2006/relationships" r:id="rId19"/>
            </a:graphicData>
          </a:graphic>
        </p:graphicFrame>
        <p:pic>
          <p:nvPicPr>
            <p:cNvPr id="369" name="Picture 4" descr="http://vector-magz.com/wp-content/uploads/2014/01/person-walking-icon.png"/>
            <p:cNvPicPr>
              <a:picLocks noChangeAspect="1" noChangeArrowheads="1"/>
            </p:cNvPicPr>
            <p:nvPr/>
          </p:nvPicPr>
          <p:blipFill>
            <a:blip r:embed="rId20" cstate="screen">
              <a:lum bright="70000" contrast="-70000"/>
              <a:extLst>
                <a:ext uri="{BEBA8EAE-BF5A-486C-A8C5-ECC9F3942E4B}">
                  <a14:imgProps xmlns:a14="http://schemas.microsoft.com/office/drawing/2010/main">
                    <a14:imgLayer r:embed="rId21">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12367385" y="1446532"/>
              <a:ext cx="255732" cy="432000"/>
            </a:xfrm>
            <a:prstGeom prst="rect">
              <a:avLst/>
            </a:prstGeom>
            <a:noFill/>
            <a:extLst>
              <a:ext uri="{909E8E84-426E-40dd-AFC4-6F175D3DCCD1}">
                <a14:hiddenFill xmlns:a14="http://schemas.microsoft.com/office/drawing/2010/main">
                  <a:solidFill>
                    <a:srgbClr val="FFFFFF"/>
                  </a:solidFill>
                </a14:hiddenFill>
              </a:ext>
            </a:extLst>
          </p:spPr>
        </p:pic>
      </p:grpSp>
      <p:sp>
        <p:nvSpPr>
          <p:cNvPr id="374" name="TextBox 86"/>
          <p:cNvSpPr txBox="1"/>
          <p:nvPr/>
        </p:nvSpPr>
        <p:spPr>
          <a:xfrm rot="21078007">
            <a:off x="3813177" y="647701"/>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a:solidFill>
                  <a:schemeClr val="accent3"/>
                </a:solidFill>
                <a:latin typeface="+mj-lt"/>
                <a:ea typeface="+mj-ea"/>
                <a:cs typeface="+mj-cs"/>
              </a:rPr>
              <a:t>CASA</a:t>
            </a:r>
          </a:p>
        </p:txBody>
      </p:sp>
      <p:sp>
        <p:nvSpPr>
          <p:cNvPr id="375" name="TextBox 86"/>
          <p:cNvSpPr txBox="1"/>
          <p:nvPr/>
        </p:nvSpPr>
        <p:spPr>
          <a:xfrm rot="21078007">
            <a:off x="4546010" y="647701"/>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a:solidFill>
                  <a:schemeClr val="accent5"/>
                </a:solidFill>
                <a:latin typeface="+mj-lt"/>
                <a:ea typeface="+mj-ea"/>
                <a:cs typeface="+mj-cs"/>
              </a:rPr>
              <a:t>TRABAJO</a:t>
            </a:r>
          </a:p>
        </p:txBody>
      </p:sp>
      <p:sp>
        <p:nvSpPr>
          <p:cNvPr id="376" name="TextBox 86"/>
          <p:cNvSpPr txBox="1"/>
          <p:nvPr/>
        </p:nvSpPr>
        <p:spPr>
          <a:xfrm rot="21078007">
            <a:off x="5278844" y="647701"/>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a:solidFill>
                  <a:schemeClr val="accent4"/>
                </a:solidFill>
                <a:latin typeface="+mj-lt"/>
                <a:ea typeface="+mj-ea"/>
                <a:cs typeface="+mj-cs"/>
              </a:rPr>
              <a:t>FUERA</a:t>
            </a:r>
          </a:p>
        </p:txBody>
      </p:sp>
      <p:sp>
        <p:nvSpPr>
          <p:cNvPr id="377" name="TextBox 121"/>
          <p:cNvSpPr txBox="1"/>
          <p:nvPr/>
        </p:nvSpPr>
        <p:spPr>
          <a:xfrm>
            <a:off x="3659835" y="1299702"/>
            <a:ext cx="903667"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spcBef>
                <a:spcPct val="0"/>
              </a:spcBef>
            </a:pPr>
            <a:r>
              <a:rPr lang="es" sz="2000" b="0" i="0" u="none">
                <a:solidFill>
                  <a:schemeClr val="bg1"/>
                </a:solidFill>
                <a:latin typeface="+mj-lt"/>
                <a:ea typeface="+mj-ea"/>
                <a:cs typeface="+mj-cs"/>
              </a:rPr>
              <a:t>98 %</a:t>
            </a:r>
          </a:p>
        </p:txBody>
      </p:sp>
      <p:sp>
        <p:nvSpPr>
          <p:cNvPr id="378" name="TextBox 107"/>
          <p:cNvSpPr txBox="1"/>
          <p:nvPr/>
        </p:nvSpPr>
        <p:spPr>
          <a:xfrm>
            <a:off x="4556925" y="1313599"/>
            <a:ext cx="567144" cy="289034"/>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spcBef>
                <a:spcPct val="0"/>
              </a:spcBef>
            </a:pPr>
            <a:r>
              <a:rPr lang="es" sz="1200" b="0" i="0" u="none">
                <a:solidFill>
                  <a:schemeClr val="bg1"/>
                </a:solidFill>
                <a:latin typeface="+mj-lt"/>
                <a:ea typeface="+mj-ea"/>
                <a:cs typeface="+mj-cs"/>
              </a:rPr>
              <a:t>45 %</a:t>
            </a:r>
          </a:p>
        </p:txBody>
      </p:sp>
      <p:sp>
        <p:nvSpPr>
          <p:cNvPr id="379" name="TextBox 101"/>
          <p:cNvSpPr txBox="1"/>
          <p:nvPr/>
        </p:nvSpPr>
        <p:spPr>
          <a:xfrm>
            <a:off x="5276123" y="1325040"/>
            <a:ext cx="567146" cy="289034"/>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spcBef>
                <a:spcPct val="0"/>
              </a:spcBef>
            </a:pPr>
            <a:r>
              <a:rPr lang="es" sz="1200" b="0" i="0" u="none">
                <a:solidFill>
                  <a:schemeClr val="bg1"/>
                </a:solidFill>
                <a:latin typeface="+mj-lt"/>
                <a:ea typeface="+mj-ea"/>
                <a:cs typeface="+mj-cs"/>
              </a:rPr>
              <a:t>47 %</a:t>
            </a:r>
          </a:p>
        </p:txBody>
      </p:sp>
      <p:pic>
        <p:nvPicPr>
          <p:cNvPr id="391" name="Picture 10" descr="http://ninjaorderflowtrader.com/wp-content/uploads/2013/11/Video1.png"/>
          <p:cNvPicPr>
            <a:picLocks noChangeAspect="1" noChangeArrowheads="1"/>
          </p:cNvPicPr>
          <p:nvPr/>
        </p:nvPicPr>
        <p:blipFill>
          <a:blip r:embed="rId22" cstate="screen">
            <a:biLevel thresh="25000"/>
            <a:extLst>
              <a:ext uri="{28A0092B-C50C-407E-A947-70E740481C1C}">
                <a14:useLocalDpi xmlns:a14="http://schemas.microsoft.com/office/drawing/2010/main"/>
              </a:ext>
            </a:extLst>
          </a:blip>
          <a:srcRect/>
          <a:stretch>
            <a:fillRect/>
          </a:stretch>
        </p:blipFill>
        <p:spPr bwMode="auto">
          <a:xfrm>
            <a:off x="4047597" y="1799461"/>
            <a:ext cx="172678" cy="172678"/>
          </a:xfrm>
          <a:prstGeom prst="rect">
            <a:avLst/>
          </a:prstGeom>
          <a:noFill/>
          <a:extLst>
            <a:ext uri="{909E8E84-426E-40dd-AFC4-6F175D3DCCD1}">
              <a14:hiddenFill xmlns:a14="http://schemas.microsoft.com/office/drawing/2010/main">
                <a:solidFill>
                  <a:srgbClr val="FFFFFF"/>
                </a:solidFill>
              </a14:hiddenFill>
            </a:ext>
          </a:extLst>
        </p:spPr>
      </p:pic>
      <p:pic>
        <p:nvPicPr>
          <p:cNvPr id="392" name="Picture 12" descr="http://www.minnick.com/wp-content/uploads/2014/03/video.png"/>
          <p:cNvPicPr>
            <a:picLocks noChangeAspect="1" noChangeArrowheads="1"/>
          </p:cNvPicPr>
          <p:nvPr/>
        </p:nvPicPr>
        <p:blipFill>
          <a:blip r:embed="rId23"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058621" y="2016590"/>
            <a:ext cx="161653" cy="157756"/>
          </a:xfrm>
          <a:prstGeom prst="rect">
            <a:avLst/>
          </a:prstGeom>
          <a:noFill/>
          <a:extLst>
            <a:ext uri="{909E8E84-426E-40dd-AFC4-6F175D3DCCD1}">
              <a14:hiddenFill xmlns:a14="http://schemas.microsoft.com/office/drawing/2010/main">
                <a:solidFill>
                  <a:srgbClr val="FFFFFF"/>
                </a:solidFill>
              </a14:hiddenFill>
            </a:ext>
          </a:extLst>
        </p:spPr>
      </p:pic>
      <p:sp>
        <p:nvSpPr>
          <p:cNvPr id="393" name="TextBox 392"/>
          <p:cNvSpPr txBox="1"/>
          <p:nvPr/>
        </p:nvSpPr>
        <p:spPr>
          <a:xfrm>
            <a:off x="3604575" y="1777009"/>
            <a:ext cx="462850" cy="261610"/>
          </a:xfrm>
          <a:prstGeom prst="rect">
            <a:avLst/>
          </a:prstGeom>
          <a:noFill/>
        </p:spPr>
        <p:txBody>
          <a:bodyPr wrap="square" rtlCol="0">
            <a:spAutoFit/>
          </a:bodyPr>
          <a:lstStyle/>
          <a:p>
            <a:pPr algn="r" rtl="0"/>
            <a:r>
              <a:rPr lang="es" sz="550" b="0" i="0" u="none">
                <a:solidFill>
                  <a:schemeClr val="bg1"/>
                </a:solidFill>
                <a:latin typeface="+mj-lt"/>
              </a:rPr>
              <a:t>VÍDEO A LA CARTA</a:t>
            </a:r>
            <a:endParaRPr lang="es" sz="550" dirty="0">
              <a:solidFill>
                <a:schemeClr val="bg1"/>
              </a:solidFill>
              <a:latin typeface="+mj-lt"/>
            </a:endParaRPr>
          </a:p>
        </p:txBody>
      </p:sp>
      <p:sp>
        <p:nvSpPr>
          <p:cNvPr id="394" name="TextBox 121"/>
          <p:cNvSpPr txBox="1"/>
          <p:nvPr/>
        </p:nvSpPr>
        <p:spPr>
          <a:xfrm>
            <a:off x="4147118" y="1767337"/>
            <a:ext cx="903667"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b="0" i="0" u="none">
                <a:solidFill>
                  <a:schemeClr val="accent3"/>
                </a:solidFill>
                <a:latin typeface="+mj-lt"/>
                <a:ea typeface="+mj-ea"/>
                <a:cs typeface="+mj-cs"/>
              </a:rPr>
              <a:t>49 %</a:t>
            </a:r>
          </a:p>
        </p:txBody>
      </p:sp>
      <p:sp>
        <p:nvSpPr>
          <p:cNvPr id="395" name="TextBox 394"/>
          <p:cNvSpPr txBox="1"/>
          <p:nvPr/>
        </p:nvSpPr>
        <p:spPr>
          <a:xfrm>
            <a:off x="3609961" y="1965241"/>
            <a:ext cx="435615" cy="261610"/>
          </a:xfrm>
          <a:prstGeom prst="rect">
            <a:avLst/>
          </a:prstGeom>
          <a:noFill/>
        </p:spPr>
        <p:txBody>
          <a:bodyPr wrap="square" rtlCol="0">
            <a:spAutoFit/>
          </a:bodyPr>
          <a:lstStyle/>
          <a:p>
            <a:pPr algn="r" rtl="0"/>
            <a:r>
              <a:rPr lang="es" sz="550" b="0" i="0" u="none">
                <a:solidFill>
                  <a:schemeClr val="bg1"/>
                </a:solidFill>
                <a:latin typeface="+mj-lt"/>
              </a:rPr>
              <a:t>RETRANSMISIÓN EN VIVO</a:t>
            </a:r>
            <a:endParaRPr lang="es" sz="550" dirty="0">
              <a:solidFill>
                <a:schemeClr val="bg1"/>
              </a:solidFill>
              <a:latin typeface="+mj-lt"/>
            </a:endParaRPr>
          </a:p>
        </p:txBody>
      </p:sp>
      <p:sp>
        <p:nvSpPr>
          <p:cNvPr id="399" name="TextBox 121"/>
          <p:cNvSpPr txBox="1"/>
          <p:nvPr/>
        </p:nvSpPr>
        <p:spPr>
          <a:xfrm>
            <a:off x="4838910" y="1767337"/>
            <a:ext cx="437213"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1000" b="0" i="0" u="none">
                <a:solidFill>
                  <a:schemeClr val="accent3"/>
                </a:solidFill>
                <a:latin typeface="+mj-lt"/>
                <a:ea typeface="+mj-ea"/>
                <a:cs typeface="+mj-cs"/>
              </a:rPr>
              <a:t>18 %</a:t>
            </a:r>
          </a:p>
        </p:txBody>
      </p:sp>
      <p:sp>
        <p:nvSpPr>
          <p:cNvPr id="400" name="TextBox 121"/>
          <p:cNvSpPr txBox="1"/>
          <p:nvPr/>
        </p:nvSpPr>
        <p:spPr>
          <a:xfrm>
            <a:off x="4150595" y="1951495"/>
            <a:ext cx="551720"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1400" b="0" i="0" u="none">
                <a:solidFill>
                  <a:schemeClr val="accent6"/>
                </a:solidFill>
                <a:latin typeface="+mj-lt"/>
                <a:ea typeface="+mj-ea"/>
                <a:cs typeface="+mj-cs"/>
              </a:rPr>
              <a:t>90 %</a:t>
            </a:r>
          </a:p>
        </p:txBody>
      </p:sp>
      <p:sp>
        <p:nvSpPr>
          <p:cNvPr id="401" name="TextBox 121"/>
          <p:cNvSpPr txBox="1"/>
          <p:nvPr/>
        </p:nvSpPr>
        <p:spPr>
          <a:xfrm>
            <a:off x="4838910" y="1937744"/>
            <a:ext cx="468000"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1000" b="0" i="0" u="none">
                <a:solidFill>
                  <a:schemeClr val="accent6"/>
                </a:solidFill>
                <a:latin typeface="+mj-lt"/>
                <a:ea typeface="+mj-ea"/>
                <a:cs typeface="+mj-cs"/>
              </a:rPr>
              <a:t>19 %</a:t>
            </a:r>
          </a:p>
        </p:txBody>
      </p:sp>
      <p:sp>
        <p:nvSpPr>
          <p:cNvPr id="402" name="TextBox 121"/>
          <p:cNvSpPr txBox="1"/>
          <p:nvPr/>
        </p:nvSpPr>
        <p:spPr>
          <a:xfrm>
            <a:off x="5505416" y="1951495"/>
            <a:ext cx="468000"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1000" b="0" i="0" u="none">
                <a:solidFill>
                  <a:schemeClr val="accent6"/>
                </a:solidFill>
                <a:latin typeface="+mj-lt"/>
                <a:ea typeface="+mj-ea"/>
                <a:cs typeface="+mj-cs"/>
              </a:rPr>
              <a:t>33 %</a:t>
            </a:r>
          </a:p>
        </p:txBody>
      </p:sp>
      <p:sp>
        <p:nvSpPr>
          <p:cNvPr id="403" name="TextBox 402"/>
          <p:cNvSpPr txBox="1"/>
          <p:nvPr/>
        </p:nvSpPr>
        <p:spPr>
          <a:xfrm>
            <a:off x="4151769" y="1720890"/>
            <a:ext cx="378630" cy="169277"/>
          </a:xfrm>
          <a:prstGeom prst="rect">
            <a:avLst/>
          </a:prstGeom>
          <a:noFill/>
        </p:spPr>
        <p:txBody>
          <a:bodyPr wrap="none" rtlCol="0">
            <a:spAutoFit/>
          </a:bodyPr>
          <a:lstStyle/>
          <a:p>
            <a:pPr algn="l" rtl="0"/>
            <a:r>
              <a:rPr lang="es" sz="500" b="0" i="0" u="none">
                <a:solidFill>
                  <a:schemeClr val="bg1"/>
                </a:solidFill>
              </a:rPr>
              <a:t>Para TV</a:t>
            </a:r>
            <a:endParaRPr lang="es" sz="500" dirty="0">
              <a:solidFill>
                <a:schemeClr val="bg1"/>
              </a:solidFill>
            </a:endParaRPr>
          </a:p>
        </p:txBody>
      </p:sp>
      <p:sp>
        <p:nvSpPr>
          <p:cNvPr id="404" name="TextBox 403"/>
          <p:cNvSpPr txBox="1"/>
          <p:nvPr/>
        </p:nvSpPr>
        <p:spPr>
          <a:xfrm>
            <a:off x="4853412" y="1721776"/>
            <a:ext cx="562975" cy="169277"/>
          </a:xfrm>
          <a:prstGeom prst="rect">
            <a:avLst/>
          </a:prstGeom>
          <a:noFill/>
        </p:spPr>
        <p:txBody>
          <a:bodyPr wrap="none" rtlCol="0">
            <a:spAutoFit/>
          </a:bodyPr>
          <a:lstStyle/>
          <a:p>
            <a:pPr algn="l" rtl="0"/>
            <a:r>
              <a:rPr lang="es" sz="500" b="0" i="0" u="none">
                <a:solidFill>
                  <a:schemeClr val="bg1"/>
                </a:solidFill>
              </a:rPr>
              <a:t>Para ordenadores</a:t>
            </a:r>
            <a:endParaRPr lang="es" sz="500" dirty="0">
              <a:solidFill>
                <a:schemeClr val="bg1"/>
              </a:solidFill>
            </a:endParaRPr>
          </a:p>
        </p:txBody>
      </p:sp>
      <p:sp>
        <p:nvSpPr>
          <p:cNvPr id="405" name="TextBox 404"/>
          <p:cNvSpPr txBox="1"/>
          <p:nvPr/>
        </p:nvSpPr>
        <p:spPr>
          <a:xfrm>
            <a:off x="5501400" y="1723477"/>
            <a:ext cx="516488" cy="169277"/>
          </a:xfrm>
          <a:prstGeom prst="rect">
            <a:avLst/>
          </a:prstGeom>
          <a:noFill/>
        </p:spPr>
        <p:txBody>
          <a:bodyPr wrap="none" rtlCol="0">
            <a:spAutoFit/>
          </a:bodyPr>
          <a:lstStyle/>
          <a:p>
            <a:pPr algn="l" rtl="0"/>
            <a:r>
              <a:rPr lang="es" sz="500" b="0" i="0" u="none">
                <a:solidFill>
                  <a:schemeClr val="bg1"/>
                </a:solidFill>
              </a:rPr>
              <a:t>Para móviles</a:t>
            </a:r>
            <a:endParaRPr lang="es" sz="500" dirty="0">
              <a:solidFill>
                <a:schemeClr val="bg1"/>
              </a:solidFill>
            </a:endParaRPr>
          </a:p>
        </p:txBody>
      </p:sp>
      <p:pic>
        <p:nvPicPr>
          <p:cNvPr id="406" name="Picture 12" descr="http://www.minnick.com/wp-content/uploads/2014/03/video.png"/>
          <p:cNvPicPr>
            <a:picLocks noChangeAspect="1" noChangeArrowheads="1"/>
          </p:cNvPicPr>
          <p:nvPr/>
        </p:nvPicPr>
        <p:blipFill>
          <a:blip r:embed="rId23"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737762" y="2016590"/>
            <a:ext cx="161653" cy="157756"/>
          </a:xfrm>
          <a:prstGeom prst="rect">
            <a:avLst/>
          </a:prstGeom>
          <a:noFill/>
          <a:extLst>
            <a:ext uri="{909E8E84-426E-40dd-AFC4-6F175D3DCCD1}">
              <a14:hiddenFill xmlns:a14="http://schemas.microsoft.com/office/drawing/2010/main">
                <a:solidFill>
                  <a:srgbClr val="FFFFFF"/>
                </a:solidFill>
              </a14:hiddenFill>
            </a:ext>
          </a:extLst>
        </p:spPr>
      </p:pic>
      <p:pic>
        <p:nvPicPr>
          <p:cNvPr id="407" name="Picture 12" descr="http://www.minnick.com/wp-content/uploads/2014/03/video.png"/>
          <p:cNvPicPr>
            <a:picLocks noChangeAspect="1" noChangeArrowheads="1"/>
          </p:cNvPicPr>
          <p:nvPr/>
        </p:nvPicPr>
        <p:blipFill>
          <a:blip r:embed="rId23"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5416902" y="2016590"/>
            <a:ext cx="161653" cy="157756"/>
          </a:xfrm>
          <a:prstGeom prst="rect">
            <a:avLst/>
          </a:prstGeom>
          <a:noFill/>
          <a:extLst>
            <a:ext uri="{909E8E84-426E-40dd-AFC4-6F175D3DCCD1}">
              <a14:hiddenFill xmlns:a14="http://schemas.microsoft.com/office/drawing/2010/main">
                <a:solidFill>
                  <a:srgbClr val="FFFFFF"/>
                </a:solidFill>
              </a14:hiddenFill>
            </a:ext>
          </a:extLst>
        </p:spPr>
      </p:pic>
      <p:pic>
        <p:nvPicPr>
          <p:cNvPr id="408" name="Picture 10" descr="http://ninjaorderflowtrader.com/wp-content/uploads/2013/11/Video1.png"/>
          <p:cNvPicPr>
            <a:picLocks noChangeAspect="1" noChangeArrowheads="1"/>
          </p:cNvPicPr>
          <p:nvPr/>
        </p:nvPicPr>
        <p:blipFill>
          <a:blip r:embed="rId22" cstate="screen">
            <a:biLevel thresh="25000"/>
            <a:extLst>
              <a:ext uri="{28A0092B-C50C-407E-A947-70E740481C1C}">
                <a14:useLocalDpi xmlns:a14="http://schemas.microsoft.com/office/drawing/2010/main"/>
              </a:ext>
            </a:extLst>
          </a:blip>
          <a:srcRect/>
          <a:stretch>
            <a:fillRect/>
          </a:stretch>
        </p:blipFill>
        <p:spPr bwMode="auto">
          <a:xfrm>
            <a:off x="4732249" y="1799461"/>
            <a:ext cx="172678" cy="172678"/>
          </a:xfrm>
          <a:prstGeom prst="rect">
            <a:avLst/>
          </a:prstGeom>
          <a:noFill/>
          <a:extLst>
            <a:ext uri="{909E8E84-426E-40dd-AFC4-6F175D3DCCD1}">
              <a14:hiddenFill xmlns:a14="http://schemas.microsoft.com/office/drawing/2010/main">
                <a:solidFill>
                  <a:srgbClr val="FFFFFF"/>
                </a:solidFill>
              </a14:hiddenFill>
            </a:ext>
          </a:extLst>
        </p:spPr>
      </p:pic>
      <p:pic>
        <p:nvPicPr>
          <p:cNvPr id="409" name="Picture 10" descr="http://ninjaorderflowtrader.com/wp-content/uploads/2013/11/Video1.png"/>
          <p:cNvPicPr>
            <a:picLocks noChangeAspect="1" noChangeArrowheads="1"/>
          </p:cNvPicPr>
          <p:nvPr/>
        </p:nvPicPr>
        <p:blipFill>
          <a:blip r:embed="rId22" cstate="screen">
            <a:biLevel thresh="25000"/>
            <a:extLst>
              <a:ext uri="{28A0092B-C50C-407E-A947-70E740481C1C}">
                <a14:useLocalDpi xmlns:a14="http://schemas.microsoft.com/office/drawing/2010/main"/>
              </a:ext>
            </a:extLst>
          </a:blip>
          <a:srcRect/>
          <a:stretch>
            <a:fillRect/>
          </a:stretch>
        </p:blipFill>
        <p:spPr bwMode="auto">
          <a:xfrm>
            <a:off x="5410534" y="1799461"/>
            <a:ext cx="172678" cy="172678"/>
          </a:xfrm>
          <a:prstGeom prst="rect">
            <a:avLst/>
          </a:prstGeom>
          <a:noFill/>
          <a:extLst>
            <a:ext uri="{909E8E84-426E-40dd-AFC4-6F175D3DCCD1}">
              <a14:hiddenFill xmlns:a14="http://schemas.microsoft.com/office/drawing/2010/main">
                <a:solidFill>
                  <a:srgbClr val="FFFFFF"/>
                </a:solidFill>
              </a14:hiddenFill>
            </a:ext>
          </a:extLst>
        </p:spPr>
      </p:pic>
      <p:sp>
        <p:nvSpPr>
          <p:cNvPr id="410" name="TextBox 121"/>
          <p:cNvSpPr txBox="1"/>
          <p:nvPr/>
        </p:nvSpPr>
        <p:spPr>
          <a:xfrm>
            <a:off x="5511018" y="1767337"/>
            <a:ext cx="437213"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1000" b="0" i="0" u="none">
                <a:solidFill>
                  <a:schemeClr val="accent3"/>
                </a:solidFill>
                <a:latin typeface="+mj-lt"/>
                <a:ea typeface="+mj-ea"/>
                <a:cs typeface="+mj-cs"/>
              </a:rPr>
              <a:t>28 %</a:t>
            </a:r>
          </a:p>
        </p:txBody>
      </p:sp>
      <p:grpSp>
        <p:nvGrpSpPr>
          <p:cNvPr id="411" name="Group 410"/>
          <p:cNvGrpSpPr/>
          <p:nvPr/>
        </p:nvGrpSpPr>
        <p:grpSpPr>
          <a:xfrm>
            <a:off x="6255993" y="971836"/>
            <a:ext cx="1172898" cy="1285782"/>
            <a:chOff x="6255992" y="788612"/>
            <a:chExt cx="1360889" cy="1491866"/>
          </a:xfrm>
        </p:grpSpPr>
        <p:sp>
          <p:nvSpPr>
            <p:cNvPr id="412" name="Freeform 83"/>
            <p:cNvSpPr>
              <a:spLocks noEditPoints="1"/>
            </p:cNvSpPr>
            <p:nvPr/>
          </p:nvSpPr>
          <p:spPr bwMode="auto">
            <a:xfrm>
              <a:off x="6431104" y="1303118"/>
              <a:ext cx="303993" cy="880846"/>
            </a:xfrm>
            <a:custGeom>
              <a:avLst/>
              <a:gdLst>
                <a:gd name="T0" fmla="*/ 104 w 123"/>
                <a:gd name="T1" fmla="*/ 273 h 407"/>
                <a:gd name="T2" fmla="*/ 94 w 123"/>
                <a:gd name="T3" fmla="*/ 350 h 407"/>
                <a:gd name="T4" fmla="*/ 101 w 123"/>
                <a:gd name="T5" fmla="*/ 369 h 407"/>
                <a:gd name="T6" fmla="*/ 85 w 123"/>
                <a:gd name="T7" fmla="*/ 394 h 407"/>
                <a:gd name="T8" fmla="*/ 81 w 123"/>
                <a:gd name="T9" fmla="*/ 370 h 407"/>
                <a:gd name="T10" fmla="*/ 78 w 123"/>
                <a:gd name="T11" fmla="*/ 333 h 407"/>
                <a:gd name="T12" fmla="*/ 65 w 123"/>
                <a:gd name="T13" fmla="*/ 321 h 407"/>
                <a:gd name="T14" fmla="*/ 70 w 123"/>
                <a:gd name="T15" fmla="*/ 393 h 407"/>
                <a:gd name="T16" fmla="*/ 54 w 123"/>
                <a:gd name="T17" fmla="*/ 402 h 407"/>
                <a:gd name="T18" fmla="*/ 50 w 123"/>
                <a:gd name="T19" fmla="*/ 388 h 407"/>
                <a:gd name="T20" fmla="*/ 40 w 123"/>
                <a:gd name="T21" fmla="*/ 317 h 407"/>
                <a:gd name="T22" fmla="*/ 16 w 123"/>
                <a:gd name="T23" fmla="*/ 296 h 407"/>
                <a:gd name="T24" fmla="*/ 9 w 123"/>
                <a:gd name="T25" fmla="*/ 266 h 407"/>
                <a:gd name="T26" fmla="*/ 9 w 123"/>
                <a:gd name="T27" fmla="*/ 234 h 407"/>
                <a:gd name="T28" fmla="*/ 0 w 123"/>
                <a:gd name="T29" fmla="*/ 214 h 407"/>
                <a:gd name="T30" fmla="*/ 3 w 123"/>
                <a:gd name="T31" fmla="*/ 184 h 407"/>
                <a:gd name="T32" fmla="*/ 8 w 123"/>
                <a:gd name="T33" fmla="*/ 158 h 407"/>
                <a:gd name="T34" fmla="*/ 11 w 123"/>
                <a:gd name="T35" fmla="*/ 141 h 407"/>
                <a:gd name="T36" fmla="*/ 17 w 123"/>
                <a:gd name="T37" fmla="*/ 100 h 407"/>
                <a:gd name="T38" fmla="*/ 25 w 123"/>
                <a:gd name="T39" fmla="*/ 63 h 407"/>
                <a:gd name="T40" fmla="*/ 28 w 123"/>
                <a:gd name="T41" fmla="*/ 62 h 407"/>
                <a:gd name="T42" fmla="*/ 29 w 123"/>
                <a:gd name="T43" fmla="*/ 58 h 407"/>
                <a:gd name="T44" fmla="*/ 39 w 123"/>
                <a:gd name="T45" fmla="*/ 27 h 407"/>
                <a:gd name="T46" fmla="*/ 57 w 123"/>
                <a:gd name="T47" fmla="*/ 0 h 407"/>
                <a:gd name="T48" fmla="*/ 75 w 123"/>
                <a:gd name="T49" fmla="*/ 6 h 407"/>
                <a:gd name="T50" fmla="*/ 90 w 123"/>
                <a:gd name="T51" fmla="*/ 45 h 407"/>
                <a:gd name="T52" fmla="*/ 103 w 123"/>
                <a:gd name="T53" fmla="*/ 67 h 407"/>
                <a:gd name="T54" fmla="*/ 106 w 123"/>
                <a:gd name="T55" fmla="*/ 74 h 407"/>
                <a:gd name="T56" fmla="*/ 114 w 123"/>
                <a:gd name="T57" fmla="*/ 110 h 407"/>
                <a:gd name="T58" fmla="*/ 118 w 123"/>
                <a:gd name="T59" fmla="*/ 151 h 407"/>
                <a:gd name="T60" fmla="*/ 119 w 123"/>
                <a:gd name="T61" fmla="*/ 177 h 407"/>
                <a:gd name="T62" fmla="*/ 122 w 123"/>
                <a:gd name="T63" fmla="*/ 205 h 407"/>
                <a:gd name="T64" fmla="*/ 121 w 123"/>
                <a:gd name="T65" fmla="*/ 209 h 407"/>
                <a:gd name="T66" fmla="*/ 115 w 123"/>
                <a:gd name="T67" fmla="*/ 240 h 407"/>
                <a:gd name="T68" fmla="*/ 108 w 123"/>
                <a:gd name="T69" fmla="*/ 228 h 407"/>
                <a:gd name="T70" fmla="*/ 7 w 123"/>
                <a:gd name="T71" fmla="*/ 216 h 407"/>
                <a:gd name="T72" fmla="*/ 19 w 123"/>
                <a:gd name="T73" fmla="*/ 186 h 407"/>
                <a:gd name="T74" fmla="*/ 27 w 123"/>
                <a:gd name="T75" fmla="*/ 164 h 407"/>
                <a:gd name="T76" fmla="*/ 35 w 123"/>
                <a:gd name="T77" fmla="*/ 140 h 407"/>
                <a:gd name="T78" fmla="*/ 30 w 123"/>
                <a:gd name="T79" fmla="*/ 145 h 407"/>
                <a:gd name="T80" fmla="*/ 17 w 123"/>
                <a:gd name="T81" fmla="*/ 187 h 407"/>
                <a:gd name="T82" fmla="*/ 103 w 123"/>
                <a:gd name="T83" fmla="*/ 224 h 407"/>
                <a:gd name="T84" fmla="*/ 106 w 123"/>
                <a:gd name="T85" fmla="*/ 196 h 407"/>
                <a:gd name="T86" fmla="*/ 100 w 123"/>
                <a:gd name="T87" fmla="*/ 165 h 407"/>
                <a:gd name="T88" fmla="*/ 96 w 123"/>
                <a:gd name="T89" fmla="*/ 134 h 407"/>
                <a:gd name="T90" fmla="*/ 91 w 123"/>
                <a:gd name="T91" fmla="*/ 145 h 407"/>
                <a:gd name="T92" fmla="*/ 97 w 123"/>
                <a:gd name="T93" fmla="*/ 163 h 407"/>
                <a:gd name="T94" fmla="*/ 102 w 123"/>
                <a:gd name="T95" fmla="*/ 209 h 407"/>
                <a:gd name="T96" fmla="*/ 38 w 123"/>
                <a:gd name="T97" fmla="*/ 59 h 407"/>
                <a:gd name="T98" fmla="*/ 97 w 123"/>
                <a:gd name="T99" fmla="*/ 58 h 407"/>
                <a:gd name="T100" fmla="*/ 93 w 123"/>
                <a:gd name="T101" fmla="*/ 53 h 407"/>
                <a:gd name="T102" fmla="*/ 94 w 123"/>
                <a:gd name="T103" fmla="*/ 56 h 407"/>
                <a:gd name="T104" fmla="*/ 98 w 123"/>
                <a:gd name="T105" fmla="*/ 62 h 407"/>
                <a:gd name="T106" fmla="*/ 94 w 123"/>
                <a:gd name="T107" fmla="*/ 59 h 407"/>
                <a:gd name="T108" fmla="*/ 92 w 123"/>
                <a:gd name="T109" fmla="*/ 53 h 407"/>
                <a:gd name="T110" fmla="*/ 91 w 123"/>
                <a:gd name="T111"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
            </a:p>
          </p:txBody>
        </p:sp>
        <p:sp>
          <p:nvSpPr>
            <p:cNvPr id="413" name="Freeform 112"/>
            <p:cNvSpPr>
              <a:spLocks noEditPoints="1"/>
            </p:cNvSpPr>
            <p:nvPr/>
          </p:nvSpPr>
          <p:spPr bwMode="auto">
            <a:xfrm>
              <a:off x="6870378" y="1111641"/>
              <a:ext cx="474064" cy="1069547"/>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
            </a:p>
          </p:txBody>
        </p:sp>
        <p:sp>
          <p:nvSpPr>
            <p:cNvPr id="414" name="TextBox 413"/>
            <p:cNvSpPr txBox="1"/>
            <p:nvPr/>
          </p:nvSpPr>
          <p:spPr>
            <a:xfrm>
              <a:off x="6982272" y="788612"/>
              <a:ext cx="634609" cy="392817"/>
            </a:xfrm>
            <a:prstGeom prst="rect">
              <a:avLst/>
            </a:prstGeom>
            <a:noFill/>
          </p:spPr>
          <p:txBody>
            <a:bodyPr wrap="none" rtlCol="0">
              <a:spAutoFit/>
            </a:bodyPr>
            <a:lstStyle/>
            <a:p>
              <a:pPr algn="l" rtl="0"/>
              <a:r>
                <a:rPr lang="es" sz="1600" b="0" i="0" u="none">
                  <a:solidFill>
                    <a:schemeClr val="bg1"/>
                  </a:solidFill>
                  <a:latin typeface="Impact"/>
                  <a:cs typeface="Impact"/>
                </a:rPr>
                <a:t>52 %</a:t>
              </a:r>
              <a:endParaRPr lang="es" sz="1600" dirty="0">
                <a:solidFill>
                  <a:schemeClr val="bg1"/>
                </a:solidFill>
                <a:latin typeface="Impact"/>
                <a:cs typeface="Impact"/>
              </a:endParaRPr>
            </a:p>
          </p:txBody>
        </p:sp>
        <p:sp>
          <p:nvSpPr>
            <p:cNvPr id="415" name="TextBox 414"/>
            <p:cNvSpPr txBox="1"/>
            <p:nvPr/>
          </p:nvSpPr>
          <p:spPr>
            <a:xfrm>
              <a:off x="6325877" y="990875"/>
              <a:ext cx="523012" cy="321396"/>
            </a:xfrm>
            <a:prstGeom prst="rect">
              <a:avLst/>
            </a:prstGeom>
            <a:noFill/>
          </p:spPr>
          <p:txBody>
            <a:bodyPr wrap="none" rtlCol="0">
              <a:spAutoFit/>
            </a:bodyPr>
            <a:lstStyle/>
            <a:p>
              <a:pPr algn="l" rtl="0"/>
              <a:r>
                <a:rPr lang="es" sz="1200" b="0" i="0" u="none">
                  <a:solidFill>
                    <a:schemeClr val="bg1"/>
                  </a:solidFill>
                  <a:latin typeface="Impact"/>
                  <a:cs typeface="Impact"/>
                </a:rPr>
                <a:t>48 %</a:t>
              </a:r>
              <a:endParaRPr lang="es" sz="1200" dirty="0">
                <a:solidFill>
                  <a:schemeClr val="bg1"/>
                </a:solidFill>
                <a:latin typeface="Impact"/>
                <a:cs typeface="Impact"/>
              </a:endParaRPr>
            </a:p>
          </p:txBody>
        </p:sp>
        <p:grpSp>
          <p:nvGrpSpPr>
            <p:cNvPr id="416" name="Group 415"/>
            <p:cNvGrpSpPr/>
            <p:nvPr/>
          </p:nvGrpSpPr>
          <p:grpSpPr>
            <a:xfrm>
              <a:off x="6255992" y="1159768"/>
              <a:ext cx="699540" cy="1120710"/>
              <a:chOff x="227195" y="2552963"/>
              <a:chExt cx="649514" cy="1111117"/>
            </a:xfrm>
          </p:grpSpPr>
          <p:sp>
            <p:nvSpPr>
              <p:cNvPr id="417" name="TextBox 122"/>
              <p:cNvSpPr txBox="1"/>
              <p:nvPr/>
            </p:nvSpPr>
            <p:spPr>
              <a:xfrm rot="16200000">
                <a:off x="241525" y="3016687"/>
                <a:ext cx="1098908" cy="171460"/>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r>
                  <a:rPr lang="es" sz="600" b="0" i="0" u="none">
                    <a:solidFill>
                      <a:schemeClr val="bg1"/>
                    </a:solidFill>
                  </a:rPr>
                  <a:t>HOMBRES</a:t>
                </a:r>
                <a:endParaRPr lang="es" sz="600" dirty="0">
                  <a:solidFill>
                    <a:schemeClr val="bg1"/>
                  </a:solidFill>
                </a:endParaRPr>
              </a:p>
            </p:txBody>
          </p:sp>
          <p:sp>
            <p:nvSpPr>
              <p:cNvPr id="418" name="TextBox 123"/>
              <p:cNvSpPr txBox="1"/>
              <p:nvPr/>
            </p:nvSpPr>
            <p:spPr>
              <a:xfrm rot="16200000">
                <a:off x="-236529" y="3028896"/>
                <a:ext cx="1098908" cy="171460"/>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r>
                  <a:rPr lang="es" sz="600" b="0" i="0" u="none">
                    <a:solidFill>
                      <a:schemeClr val="bg1"/>
                    </a:solidFill>
                  </a:rPr>
                  <a:t>MUJERES</a:t>
                </a:r>
                <a:endParaRPr lang="es" sz="600" dirty="0">
                  <a:solidFill>
                    <a:schemeClr val="bg1"/>
                  </a:solidFill>
                </a:endParaRPr>
              </a:p>
            </p:txBody>
          </p:sp>
        </p:grpSp>
      </p:grpSp>
      <p:graphicFrame>
        <p:nvGraphicFramePr>
          <p:cNvPr id="419" name="Chart 418"/>
          <p:cNvGraphicFramePr/>
          <p:nvPr>
            <p:extLst>
              <p:ext uri="{D42A27DB-BD31-4B8C-83A1-F6EECF244321}">
                <p14:modId xmlns:p14="http://schemas.microsoft.com/office/powerpoint/2010/main" val="2475707178"/>
              </p:ext>
            </p:extLst>
          </p:nvPr>
        </p:nvGraphicFramePr>
        <p:xfrm>
          <a:off x="7452359" y="953302"/>
          <a:ext cx="1620000" cy="1296558"/>
        </p:xfrm>
        <a:graphic>
          <a:graphicData uri="http://schemas.openxmlformats.org/drawingml/2006/chart">
            <c:chart xmlns:c="http://schemas.openxmlformats.org/drawingml/2006/chart" xmlns:r="http://schemas.openxmlformats.org/officeDocument/2006/relationships" r:id="rId24"/>
          </a:graphicData>
        </a:graphic>
      </p:graphicFrame>
      <p:grpSp>
        <p:nvGrpSpPr>
          <p:cNvPr id="420" name="Group 419"/>
          <p:cNvGrpSpPr/>
          <p:nvPr/>
        </p:nvGrpSpPr>
        <p:grpSpPr>
          <a:xfrm>
            <a:off x="327044" y="2427753"/>
            <a:ext cx="360253" cy="360253"/>
            <a:chOff x="2647503" y="1402831"/>
            <a:chExt cx="567407" cy="567407"/>
          </a:xfrm>
        </p:grpSpPr>
        <p:sp>
          <p:nvSpPr>
            <p:cNvPr id="421" name="Oval 420"/>
            <p:cNvSpPr>
              <a:spLocks noChangeAspect="1"/>
            </p:cNvSpPr>
            <p:nvPr/>
          </p:nvSpPr>
          <p:spPr>
            <a:xfrm>
              <a:off x="2647503" y="1402831"/>
              <a:ext cx="567407" cy="567407"/>
            </a:xfrm>
            <a:prstGeom prst="ellipse">
              <a:avLst/>
            </a:prstGeom>
            <a:solidFill>
              <a:schemeClr val="tx1"/>
            </a:solidFill>
            <a:ln w="19050">
              <a:solidFill>
                <a:schemeClr val="accent6"/>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22" name="Picture 421" descr="facebook loog.emf"/>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2850599" y="1485130"/>
              <a:ext cx="193180" cy="402808"/>
            </a:xfrm>
            <a:prstGeom prst="rect">
              <a:avLst/>
            </a:prstGeom>
          </p:spPr>
        </p:pic>
      </p:grpSp>
      <p:grpSp>
        <p:nvGrpSpPr>
          <p:cNvPr id="423" name="Group 422"/>
          <p:cNvGrpSpPr/>
          <p:nvPr/>
        </p:nvGrpSpPr>
        <p:grpSpPr>
          <a:xfrm>
            <a:off x="837961" y="2427753"/>
            <a:ext cx="360253" cy="360253"/>
            <a:chOff x="3282986" y="1402831"/>
            <a:chExt cx="567407" cy="567407"/>
          </a:xfrm>
        </p:grpSpPr>
        <p:sp>
          <p:nvSpPr>
            <p:cNvPr id="424" name="Oval 423"/>
            <p:cNvSpPr>
              <a:spLocks noChangeAspect="1"/>
            </p:cNvSpPr>
            <p:nvPr/>
          </p:nvSpPr>
          <p:spPr>
            <a:xfrm>
              <a:off x="3282986" y="1402831"/>
              <a:ext cx="567407" cy="567407"/>
            </a:xfrm>
            <a:prstGeom prst="ellipse">
              <a:avLst/>
            </a:prstGeom>
            <a:solidFill>
              <a:schemeClr val="tx1"/>
            </a:solidFill>
            <a:ln w="19050">
              <a:solidFill>
                <a:schemeClr val="accent2"/>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25" name="Picture 424" descr="twitter logo.emf"/>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3405696" y="1559036"/>
              <a:ext cx="362080" cy="254996"/>
            </a:xfrm>
            <a:prstGeom prst="rect">
              <a:avLst/>
            </a:prstGeom>
          </p:spPr>
        </p:pic>
      </p:grpSp>
      <p:grpSp>
        <p:nvGrpSpPr>
          <p:cNvPr id="426" name="Group 425"/>
          <p:cNvGrpSpPr/>
          <p:nvPr/>
        </p:nvGrpSpPr>
        <p:grpSpPr>
          <a:xfrm>
            <a:off x="1859795" y="2427753"/>
            <a:ext cx="360253" cy="360253"/>
            <a:chOff x="4553951" y="1402831"/>
            <a:chExt cx="567407" cy="567407"/>
          </a:xfrm>
        </p:grpSpPr>
        <p:sp>
          <p:nvSpPr>
            <p:cNvPr id="427" name="Oval 426"/>
            <p:cNvSpPr>
              <a:spLocks noChangeAspect="1"/>
            </p:cNvSpPr>
            <p:nvPr/>
          </p:nvSpPr>
          <p:spPr>
            <a:xfrm>
              <a:off x="4553951" y="1402831"/>
              <a:ext cx="567407" cy="567407"/>
            </a:xfrm>
            <a:prstGeom prst="ellipse">
              <a:avLst/>
            </a:prstGeom>
            <a:solidFill>
              <a:schemeClr val="tx1"/>
            </a:solidFill>
            <a:ln w="19050">
              <a:solidFill>
                <a:schemeClr val="accent3"/>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28" name="Picture 8" descr="http://www.iconsdb.com/icons/download/black/instagram-512.gif"/>
            <p:cNvPicPr>
              <a:picLocks noChangeAspect="1" noChangeArrowheads="1"/>
            </p:cNvPicPr>
            <p:nvPr/>
          </p:nvPicPr>
          <p:blipFill>
            <a:blip r:embed="rId25" cstate="screen">
              <a:lum bright="70000" contrast="-70000"/>
              <a:extLst>
                <a:ext uri="{BEBA8EAE-BF5A-486C-A8C5-ECC9F3942E4B}">
                  <a14:imgProps xmlns:a14="http://schemas.microsoft.com/office/drawing/2010/main">
                    <a14:imgLayer r:embed="rId26">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4671443" y="1521722"/>
              <a:ext cx="353687" cy="35368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29" name="Group 428"/>
          <p:cNvGrpSpPr/>
          <p:nvPr/>
        </p:nvGrpSpPr>
        <p:grpSpPr>
          <a:xfrm>
            <a:off x="2370712" y="2427753"/>
            <a:ext cx="360253" cy="360253"/>
            <a:chOff x="5189433" y="1402831"/>
            <a:chExt cx="567407" cy="567407"/>
          </a:xfrm>
        </p:grpSpPr>
        <p:sp>
          <p:nvSpPr>
            <p:cNvPr id="430" name="Oval 429"/>
            <p:cNvSpPr>
              <a:spLocks noChangeAspect="1"/>
            </p:cNvSpPr>
            <p:nvPr/>
          </p:nvSpPr>
          <p:spPr>
            <a:xfrm>
              <a:off x="5189433" y="1402831"/>
              <a:ext cx="567407" cy="567407"/>
            </a:xfrm>
            <a:prstGeom prst="ellipse">
              <a:avLst/>
            </a:prstGeom>
            <a:solidFill>
              <a:schemeClr val="tx1"/>
            </a:solidFill>
            <a:ln w="19050">
              <a:solidFill>
                <a:schemeClr val="accent5"/>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31" name="Picture 10" descr="http://www.authormedia.com/wp-content/uploads/2013/04/pinterest_badge_red.png"/>
            <p:cNvPicPr>
              <a:picLocks noChangeAspect="1" noChangeArrowheads="1"/>
            </p:cNvPicPr>
            <p:nvPr/>
          </p:nvPicPr>
          <p:blipFill>
            <a:blip r:embed="rId27" cstate="screen">
              <a:biLevel thresh="25000"/>
              <a:extLst>
                <a:ext uri="{28A0092B-C50C-407E-A947-70E740481C1C}">
                  <a14:useLocalDpi xmlns:a14="http://schemas.microsoft.com/office/drawing/2010/main"/>
                </a:ext>
              </a:extLst>
            </a:blip>
            <a:srcRect/>
            <a:stretch>
              <a:fillRect/>
            </a:stretch>
          </p:blipFill>
          <p:spPr bwMode="auto">
            <a:xfrm>
              <a:off x="5295099" y="1499262"/>
              <a:ext cx="377339" cy="37733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32" name="Group 431"/>
          <p:cNvGrpSpPr/>
          <p:nvPr/>
        </p:nvGrpSpPr>
        <p:grpSpPr>
          <a:xfrm>
            <a:off x="2881628" y="2427753"/>
            <a:ext cx="360253" cy="360253"/>
            <a:chOff x="5824914" y="1402831"/>
            <a:chExt cx="567407" cy="567407"/>
          </a:xfrm>
        </p:grpSpPr>
        <p:sp>
          <p:nvSpPr>
            <p:cNvPr id="433" name="Oval 432"/>
            <p:cNvSpPr>
              <a:spLocks noChangeAspect="1"/>
            </p:cNvSpPr>
            <p:nvPr/>
          </p:nvSpPr>
          <p:spPr>
            <a:xfrm>
              <a:off x="5824914" y="1402831"/>
              <a:ext cx="567407" cy="567407"/>
            </a:xfrm>
            <a:prstGeom prst="ellipse">
              <a:avLst/>
            </a:prstGeom>
            <a:solidFill>
              <a:schemeClr val="tx1"/>
            </a:solidFill>
            <a:ln w="19050">
              <a:solidFill>
                <a:schemeClr val="accent4"/>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34" name="Picture 28" descr="https://vine.co/static/images/vine_glyph_2x.png"/>
            <p:cNvPicPr>
              <a:picLocks noChangeAspect="1" noChangeArrowheads="1"/>
            </p:cNvPicPr>
            <p:nvPr/>
          </p:nvPicPr>
          <p:blipFill>
            <a:blip r:embed="rId28" cstate="screen">
              <a:biLevel thresh="25000"/>
              <a:extLst>
                <a:ext uri="{28A0092B-C50C-407E-A947-70E740481C1C}">
                  <a14:useLocalDpi xmlns:a14="http://schemas.microsoft.com/office/drawing/2010/main"/>
                </a:ext>
              </a:extLst>
            </a:blip>
            <a:srcRect/>
            <a:stretch>
              <a:fillRect/>
            </a:stretch>
          </p:blipFill>
          <p:spPr bwMode="auto">
            <a:xfrm>
              <a:off x="5952400" y="1543842"/>
              <a:ext cx="312433" cy="2853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60" name="Group 459"/>
          <p:cNvGrpSpPr/>
          <p:nvPr/>
        </p:nvGrpSpPr>
        <p:grpSpPr>
          <a:xfrm>
            <a:off x="1348878" y="2427753"/>
            <a:ext cx="360253" cy="360253"/>
            <a:chOff x="3918468" y="1402831"/>
            <a:chExt cx="567407" cy="567407"/>
          </a:xfrm>
        </p:grpSpPr>
        <p:sp>
          <p:nvSpPr>
            <p:cNvPr id="461" name="Oval 460"/>
            <p:cNvSpPr>
              <a:spLocks noChangeAspect="1"/>
            </p:cNvSpPr>
            <p:nvPr/>
          </p:nvSpPr>
          <p:spPr>
            <a:xfrm>
              <a:off x="3918468" y="1402831"/>
              <a:ext cx="567407" cy="567407"/>
            </a:xfrm>
            <a:prstGeom prst="ellipse">
              <a:avLst/>
            </a:prstGeom>
            <a:solidFill>
              <a:schemeClr val="tx1"/>
            </a:solidFill>
            <a:ln w="19050">
              <a:solidFill>
                <a:schemeClr val="accent1"/>
              </a:solidFill>
            </a:ln>
          </p:spPr>
          <p:txBody>
            <a:bodyPr wrap="none" lIns="18000" rIns="18000" rtlCol="0" anchor="ctr">
              <a:noAutofit/>
            </a:bodyPr>
            <a:lstStyle/>
            <a:p>
              <a:pPr marL="0" algn="ctr" rtl="0"/>
              <a:endParaRPr lang="es" sz="900" b="1" kern="0" cap="all" dirty="0">
                <a:solidFill>
                  <a:schemeClr val="bg1"/>
                </a:solidFill>
              </a:endParaRPr>
            </a:p>
          </p:txBody>
        </p:sp>
        <p:sp>
          <p:nvSpPr>
            <p:cNvPr id="462" name="Flowchart: Extract 461"/>
            <p:cNvSpPr/>
            <p:nvPr/>
          </p:nvSpPr>
          <p:spPr>
            <a:xfrm rot="5400000">
              <a:off x="4098281" y="1564923"/>
              <a:ext cx="318704" cy="243311"/>
            </a:xfrm>
            <a:prstGeom prst="flowChartExtract">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rtl="0"/>
              <a:endParaRPr lang="es" sz="900" b="1" kern="0" cap="all" dirty="0">
                <a:solidFill>
                  <a:schemeClr val="bg1"/>
                </a:solidFill>
              </a:endParaRPr>
            </a:p>
          </p:txBody>
        </p:sp>
      </p:grpSp>
      <p:graphicFrame>
        <p:nvGraphicFramePr>
          <p:cNvPr id="470" name="Chart 469"/>
          <p:cNvGraphicFramePr/>
          <p:nvPr>
            <p:extLst>
              <p:ext uri="{D42A27DB-BD31-4B8C-83A1-F6EECF244321}">
                <p14:modId xmlns:p14="http://schemas.microsoft.com/office/powerpoint/2010/main" val="2260071402"/>
              </p:ext>
            </p:extLst>
          </p:nvPr>
        </p:nvGraphicFramePr>
        <p:xfrm>
          <a:off x="4669182" y="2286276"/>
          <a:ext cx="4428000" cy="813662"/>
        </p:xfrm>
        <a:graphic>
          <a:graphicData uri="http://schemas.openxmlformats.org/drawingml/2006/chart">
            <c:chart xmlns:c="http://schemas.openxmlformats.org/drawingml/2006/chart" xmlns:r="http://schemas.openxmlformats.org/officeDocument/2006/relationships" r:id="rId29"/>
          </a:graphicData>
        </a:graphic>
      </p:graphicFrame>
      <p:sp>
        <p:nvSpPr>
          <p:cNvPr id="471" name="TextBox 82"/>
          <p:cNvSpPr txBox="1"/>
          <p:nvPr/>
        </p:nvSpPr>
        <p:spPr>
          <a:xfrm>
            <a:off x="4771772" y="2505561"/>
            <a:ext cx="1010540" cy="28553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rgbClr val="0E2231"/>
                </a:solidFill>
                <a:latin typeface="+mj-lt"/>
                <a:ea typeface="+mj-ea"/>
                <a:cs typeface="+mj-cs"/>
              </a:rPr>
              <a:t>80 %</a:t>
            </a:r>
          </a:p>
          <a:p>
            <a:pPr algn="l" rtl="0">
              <a:lnSpc>
                <a:spcPct val="80000"/>
              </a:lnSpc>
              <a:spcBef>
                <a:spcPct val="0"/>
              </a:spcBef>
            </a:pPr>
            <a:r>
              <a:rPr lang="es" sz="600" b="0" i="0" u="none">
                <a:solidFill>
                  <a:srgbClr val="0E2231"/>
                </a:solidFill>
                <a:latin typeface="Arial"/>
                <a:ea typeface="+mj-ea"/>
                <a:cs typeface="Arial"/>
              </a:rPr>
              <a:t>usará el móvil</a:t>
            </a:r>
            <a:r>
              <a:rPr lang="es" sz="600">
                <a:solidFill>
                  <a:srgbClr val="0E2231"/>
                </a:solidFill>
                <a:latin typeface="Arial"/>
                <a:ea typeface="+mj-ea"/>
                <a:cs typeface="Arial"/>
              </a:rPr>
              <a:t/>
            </a:r>
            <a:br>
              <a:rPr lang="es" sz="600">
                <a:solidFill>
                  <a:srgbClr val="0E2231"/>
                </a:solidFill>
                <a:latin typeface="Arial"/>
                <a:ea typeface="+mj-ea"/>
                <a:cs typeface="Arial"/>
              </a:rPr>
            </a:br>
            <a:endParaRPr lang="es" sz="600" dirty="0">
              <a:solidFill>
                <a:srgbClr val="0E2231"/>
              </a:solidFill>
              <a:latin typeface="Arial"/>
              <a:ea typeface="+mj-ea"/>
              <a:cs typeface="Arial"/>
            </a:endParaRPr>
          </a:p>
        </p:txBody>
      </p:sp>
      <p:sp>
        <p:nvSpPr>
          <p:cNvPr id="472" name="TextBox 82"/>
          <p:cNvSpPr txBox="1"/>
          <p:nvPr/>
        </p:nvSpPr>
        <p:spPr>
          <a:xfrm>
            <a:off x="5828032" y="2494131"/>
            <a:ext cx="720000" cy="27410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chemeClr val="bg1"/>
                </a:solidFill>
                <a:latin typeface="+mj-lt"/>
                <a:ea typeface="+mj-ea"/>
                <a:cs typeface="+mj-cs"/>
              </a:rPr>
              <a:t>56 %</a:t>
            </a:r>
          </a:p>
          <a:p>
            <a:pPr algn="l" rtl="0">
              <a:lnSpc>
                <a:spcPct val="80000"/>
              </a:lnSpc>
              <a:spcBef>
                <a:spcPct val="0"/>
              </a:spcBef>
            </a:pPr>
            <a:r>
              <a:rPr lang="es" sz="600" b="0" i="0" u="none">
                <a:solidFill>
                  <a:schemeClr val="bg1"/>
                </a:solidFill>
                <a:latin typeface="Arial"/>
                <a:ea typeface="+mj-ea"/>
                <a:cs typeface="Arial"/>
              </a:rPr>
              <a:t>usará la </a:t>
            </a:r>
            <a:r>
              <a:rPr lang="es" sz="600">
                <a:solidFill>
                  <a:schemeClr val="bg1"/>
                </a:solidFill>
                <a:latin typeface="Arial"/>
                <a:ea typeface="+mj-ea"/>
                <a:cs typeface="Arial"/>
              </a:rPr>
              <a:t/>
            </a:r>
            <a:br>
              <a:rPr lang="es" sz="600">
                <a:solidFill>
                  <a:schemeClr val="bg1"/>
                </a:solidFill>
                <a:latin typeface="Arial"/>
                <a:ea typeface="+mj-ea"/>
                <a:cs typeface="Arial"/>
              </a:rPr>
            </a:br>
            <a:r>
              <a:rPr lang="es" sz="600" b="0" i="0" u="none">
                <a:solidFill>
                  <a:schemeClr val="bg1"/>
                </a:solidFill>
                <a:latin typeface="Arial"/>
                <a:ea typeface="+mj-ea"/>
                <a:cs typeface="Arial"/>
              </a:rPr>
              <a:t>tableta</a:t>
            </a:r>
          </a:p>
        </p:txBody>
      </p:sp>
      <p:sp>
        <p:nvSpPr>
          <p:cNvPr id="475" name="TextBox 82"/>
          <p:cNvSpPr txBox="1"/>
          <p:nvPr/>
        </p:nvSpPr>
        <p:spPr>
          <a:xfrm>
            <a:off x="6557105" y="2494131"/>
            <a:ext cx="994540" cy="29696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rgbClr val="0E2231"/>
                </a:solidFill>
                <a:latin typeface="+mj-lt"/>
                <a:ea typeface="+mj-ea"/>
                <a:cs typeface="+mj-cs"/>
              </a:rPr>
              <a:t>78 %</a:t>
            </a:r>
          </a:p>
          <a:p>
            <a:pPr algn="l" rtl="0">
              <a:lnSpc>
                <a:spcPct val="80000"/>
              </a:lnSpc>
              <a:spcBef>
                <a:spcPct val="0"/>
              </a:spcBef>
            </a:pPr>
            <a:r>
              <a:rPr lang="es" sz="600" b="0" i="0" u="none">
                <a:solidFill>
                  <a:srgbClr val="0E2231"/>
                </a:solidFill>
                <a:latin typeface="Arial"/>
                <a:ea typeface="+mj-ea"/>
                <a:cs typeface="Arial"/>
              </a:rPr>
              <a:t>usará el </a:t>
            </a:r>
            <a:r>
              <a:rPr lang="es" sz="600">
                <a:solidFill>
                  <a:srgbClr val="0E2231"/>
                </a:solidFill>
                <a:latin typeface="Arial"/>
                <a:ea typeface="+mj-ea"/>
                <a:cs typeface="Arial"/>
              </a:rPr>
              <a:t/>
            </a:r>
            <a:br>
              <a:rPr lang="es" sz="600">
                <a:solidFill>
                  <a:srgbClr val="0E2231"/>
                </a:solidFill>
                <a:latin typeface="Arial"/>
                <a:ea typeface="+mj-ea"/>
                <a:cs typeface="Arial"/>
              </a:rPr>
            </a:br>
            <a:r>
              <a:rPr lang="es" sz="600" b="0" i="0" u="none">
                <a:solidFill>
                  <a:srgbClr val="0E2231"/>
                </a:solidFill>
                <a:latin typeface="Arial"/>
                <a:ea typeface="+mj-ea"/>
                <a:cs typeface="Arial"/>
              </a:rPr>
              <a:t>portátil</a:t>
            </a:r>
            <a:endParaRPr lang="es" sz="600" dirty="0">
              <a:solidFill>
                <a:srgbClr val="0E2231"/>
              </a:solidFill>
              <a:latin typeface="Arial"/>
              <a:ea typeface="+mj-ea"/>
              <a:cs typeface="Arial"/>
            </a:endParaRPr>
          </a:p>
        </p:txBody>
      </p:sp>
      <p:sp>
        <p:nvSpPr>
          <p:cNvPr id="476" name="TextBox 82"/>
          <p:cNvSpPr txBox="1"/>
          <p:nvPr/>
        </p:nvSpPr>
        <p:spPr>
          <a:xfrm>
            <a:off x="7577795" y="2494131"/>
            <a:ext cx="1044000" cy="27410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chemeClr val="bg1"/>
                </a:solidFill>
                <a:latin typeface="+mj-lt"/>
                <a:ea typeface="+mj-ea"/>
                <a:cs typeface="+mj-cs"/>
              </a:rPr>
              <a:t>72 %</a:t>
            </a:r>
          </a:p>
          <a:p>
            <a:pPr algn="l" rtl="0">
              <a:lnSpc>
                <a:spcPct val="80000"/>
              </a:lnSpc>
              <a:spcBef>
                <a:spcPct val="0"/>
              </a:spcBef>
            </a:pPr>
            <a:r>
              <a:rPr lang="es" sz="600" b="0" i="0" u="none">
                <a:solidFill>
                  <a:schemeClr val="bg1"/>
                </a:solidFill>
                <a:latin typeface="Arial"/>
                <a:ea typeface="+mj-ea"/>
                <a:cs typeface="Arial"/>
              </a:rPr>
              <a:t>usará el </a:t>
            </a:r>
            <a:r>
              <a:rPr lang="es" sz="600">
                <a:solidFill>
                  <a:schemeClr val="bg1"/>
                </a:solidFill>
                <a:latin typeface="Arial"/>
                <a:ea typeface="+mj-ea"/>
                <a:cs typeface="Arial"/>
              </a:rPr>
              <a:t/>
            </a:r>
            <a:br>
              <a:rPr lang="es" sz="600">
                <a:solidFill>
                  <a:schemeClr val="bg1"/>
                </a:solidFill>
                <a:latin typeface="Arial"/>
                <a:ea typeface="+mj-ea"/>
                <a:cs typeface="Arial"/>
              </a:rPr>
            </a:br>
            <a:r>
              <a:rPr lang="es" sz="600" b="0" i="0" u="none">
                <a:solidFill>
                  <a:schemeClr val="bg1"/>
                </a:solidFill>
                <a:latin typeface="Arial"/>
                <a:ea typeface="+mj-ea"/>
                <a:cs typeface="Arial"/>
              </a:rPr>
              <a:t>ordenador</a:t>
            </a:r>
            <a:endParaRPr lang="es" sz="600" dirty="0">
              <a:solidFill>
                <a:schemeClr val="bg1"/>
              </a:solidFill>
              <a:latin typeface="Arial"/>
              <a:ea typeface="+mj-ea"/>
              <a:cs typeface="Arial"/>
            </a:endParaRPr>
          </a:p>
        </p:txBody>
      </p:sp>
      <p:sp>
        <p:nvSpPr>
          <p:cNvPr id="477" name="TextBox 82"/>
          <p:cNvSpPr txBox="1"/>
          <p:nvPr/>
        </p:nvSpPr>
        <p:spPr>
          <a:xfrm>
            <a:off x="8486829" y="2505561"/>
            <a:ext cx="720000" cy="27410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dirty="0">
                <a:solidFill>
                  <a:schemeClr val="bg1"/>
                </a:solidFill>
                <a:latin typeface="+mj-lt"/>
                <a:ea typeface="+mj-ea"/>
                <a:cs typeface="+mj-cs"/>
              </a:rPr>
              <a:t>33 %</a:t>
            </a:r>
          </a:p>
          <a:p>
            <a:pPr algn="l" rtl="0">
              <a:lnSpc>
                <a:spcPct val="80000"/>
              </a:lnSpc>
              <a:spcBef>
                <a:spcPct val="0"/>
              </a:spcBef>
            </a:pPr>
            <a:r>
              <a:rPr lang="es-ES_tradnl" sz="600" b="0" i="0" u="none" dirty="0" smtClean="0">
                <a:solidFill>
                  <a:schemeClr val="bg1"/>
                </a:solidFill>
                <a:latin typeface="Arial"/>
                <a:ea typeface="+mj-ea"/>
                <a:cs typeface="Arial"/>
              </a:rPr>
              <a:t>E-</a:t>
            </a:r>
            <a:r>
              <a:rPr lang="es-ES_tradnl" sz="600" b="0" i="0" u="none" dirty="0" err="1" smtClean="0">
                <a:solidFill>
                  <a:schemeClr val="bg1"/>
                </a:solidFill>
                <a:latin typeface="Arial"/>
                <a:ea typeface="+mj-ea"/>
                <a:cs typeface="Arial"/>
              </a:rPr>
              <a:t>readers</a:t>
            </a:r>
            <a:endParaRPr lang="es" sz="600" b="0" i="0" u="none" dirty="0">
              <a:solidFill>
                <a:schemeClr val="bg1"/>
              </a:solidFill>
              <a:latin typeface="Arial"/>
              <a:ea typeface="+mj-ea"/>
              <a:cs typeface="Arial"/>
            </a:endParaRPr>
          </a:p>
        </p:txBody>
      </p:sp>
      <p:sp>
        <p:nvSpPr>
          <p:cNvPr id="478" name="Freeform 477"/>
          <p:cNvSpPr>
            <a:spLocks noChangeAspect="1" noEditPoints="1"/>
          </p:cNvSpPr>
          <p:nvPr/>
        </p:nvSpPr>
        <p:spPr bwMode="auto">
          <a:xfrm>
            <a:off x="5675164" y="2583676"/>
            <a:ext cx="121077" cy="216000"/>
          </a:xfrm>
          <a:custGeom>
            <a:avLst/>
            <a:gdLst/>
            <a:ahLst/>
            <a:cxnLst>
              <a:cxn ang="0">
                <a:pos x="64" y="4"/>
              </a:cxn>
              <a:cxn ang="0">
                <a:pos x="54" y="4"/>
              </a:cxn>
              <a:cxn ang="0">
                <a:pos x="15" y="10"/>
              </a:cxn>
              <a:cxn ang="0">
                <a:pos x="0" y="114"/>
              </a:cxn>
              <a:cxn ang="0">
                <a:pos x="57" y="129"/>
              </a:cxn>
              <a:cxn ang="0">
                <a:pos x="72" y="25"/>
              </a:cxn>
              <a:cxn ang="0">
                <a:pos x="18" y="120"/>
              </a:cxn>
              <a:cxn ang="0">
                <a:pos x="18" y="107"/>
              </a:cxn>
              <a:cxn ang="0">
                <a:pos x="18" y="120"/>
              </a:cxn>
              <a:cxn ang="0">
                <a:pos x="11" y="97"/>
              </a:cxn>
              <a:cxn ang="0">
                <a:pos x="25" y="97"/>
              </a:cxn>
              <a:cxn ang="0">
                <a:pos x="18" y="87"/>
              </a:cxn>
              <a:cxn ang="0">
                <a:pos x="18" y="74"/>
              </a:cxn>
              <a:cxn ang="0">
                <a:pos x="18" y="87"/>
              </a:cxn>
              <a:cxn ang="0">
                <a:pos x="29" y="113"/>
              </a:cxn>
              <a:cxn ang="0">
                <a:pos x="43" y="113"/>
              </a:cxn>
              <a:cxn ang="0">
                <a:pos x="36" y="104"/>
              </a:cxn>
              <a:cxn ang="0">
                <a:pos x="36" y="90"/>
              </a:cxn>
              <a:cxn ang="0">
                <a:pos x="36" y="104"/>
              </a:cxn>
              <a:cxn ang="0">
                <a:pos x="29" y="81"/>
              </a:cxn>
              <a:cxn ang="0">
                <a:pos x="43" y="81"/>
              </a:cxn>
              <a:cxn ang="0">
                <a:pos x="54" y="120"/>
              </a:cxn>
              <a:cxn ang="0">
                <a:pos x="54" y="107"/>
              </a:cxn>
              <a:cxn ang="0">
                <a:pos x="54" y="120"/>
              </a:cxn>
              <a:cxn ang="0">
                <a:pos x="47" y="97"/>
              </a:cxn>
              <a:cxn ang="0">
                <a:pos x="61" y="97"/>
              </a:cxn>
              <a:cxn ang="0">
                <a:pos x="54" y="87"/>
              </a:cxn>
              <a:cxn ang="0">
                <a:pos x="54" y="74"/>
              </a:cxn>
              <a:cxn ang="0">
                <a:pos x="54" y="87"/>
              </a:cxn>
              <a:cxn ang="0">
                <a:pos x="47" y="63"/>
              </a:cxn>
              <a:cxn ang="0">
                <a:pos x="10" y="48"/>
              </a:cxn>
              <a:cxn ang="0">
                <a:pos x="25" y="18"/>
              </a:cxn>
              <a:cxn ang="0">
                <a:pos x="62" y="33"/>
              </a:cxn>
            </a:cxnLst>
            <a:rect l="0" t="0" r="r" b="b"/>
            <a:pathLst>
              <a:path w="72" h="129">
                <a:moveTo>
                  <a:pt x="64" y="12"/>
                </a:moveTo>
                <a:cubicBezTo>
                  <a:pt x="64" y="4"/>
                  <a:pt x="64" y="4"/>
                  <a:pt x="64" y="4"/>
                </a:cubicBezTo>
                <a:cubicBezTo>
                  <a:pt x="64" y="2"/>
                  <a:pt x="62" y="0"/>
                  <a:pt x="59" y="0"/>
                </a:cubicBezTo>
                <a:cubicBezTo>
                  <a:pt x="56" y="0"/>
                  <a:pt x="54" y="2"/>
                  <a:pt x="54" y="4"/>
                </a:cubicBezTo>
                <a:cubicBezTo>
                  <a:pt x="54" y="10"/>
                  <a:pt x="54" y="10"/>
                  <a:pt x="54" y="10"/>
                </a:cubicBezTo>
                <a:cubicBezTo>
                  <a:pt x="15" y="10"/>
                  <a:pt x="15" y="10"/>
                  <a:pt x="15" y="10"/>
                </a:cubicBezTo>
                <a:cubicBezTo>
                  <a:pt x="7" y="10"/>
                  <a:pt x="0" y="17"/>
                  <a:pt x="0" y="25"/>
                </a:cubicBezTo>
                <a:cubicBezTo>
                  <a:pt x="0" y="114"/>
                  <a:pt x="0" y="114"/>
                  <a:pt x="0" y="114"/>
                </a:cubicBezTo>
                <a:cubicBezTo>
                  <a:pt x="0" y="122"/>
                  <a:pt x="7" y="129"/>
                  <a:pt x="15" y="129"/>
                </a:cubicBezTo>
                <a:cubicBezTo>
                  <a:pt x="57" y="129"/>
                  <a:pt x="57" y="129"/>
                  <a:pt x="57" y="129"/>
                </a:cubicBezTo>
                <a:cubicBezTo>
                  <a:pt x="65" y="129"/>
                  <a:pt x="72" y="122"/>
                  <a:pt x="72" y="114"/>
                </a:cubicBezTo>
                <a:cubicBezTo>
                  <a:pt x="72" y="25"/>
                  <a:pt x="72" y="25"/>
                  <a:pt x="72" y="25"/>
                </a:cubicBezTo>
                <a:cubicBezTo>
                  <a:pt x="72" y="19"/>
                  <a:pt x="69" y="14"/>
                  <a:pt x="64" y="12"/>
                </a:cubicBezTo>
                <a:close/>
                <a:moveTo>
                  <a:pt x="18" y="120"/>
                </a:moveTo>
                <a:cubicBezTo>
                  <a:pt x="14" y="120"/>
                  <a:pt x="11" y="117"/>
                  <a:pt x="11" y="113"/>
                </a:cubicBezTo>
                <a:cubicBezTo>
                  <a:pt x="11" y="110"/>
                  <a:pt x="14" y="107"/>
                  <a:pt x="18" y="107"/>
                </a:cubicBezTo>
                <a:cubicBezTo>
                  <a:pt x="22" y="107"/>
                  <a:pt x="25" y="110"/>
                  <a:pt x="25" y="113"/>
                </a:cubicBezTo>
                <a:cubicBezTo>
                  <a:pt x="25" y="117"/>
                  <a:pt x="22" y="120"/>
                  <a:pt x="18" y="120"/>
                </a:cubicBezTo>
                <a:close/>
                <a:moveTo>
                  <a:pt x="18" y="104"/>
                </a:moveTo>
                <a:cubicBezTo>
                  <a:pt x="14" y="104"/>
                  <a:pt x="11" y="101"/>
                  <a:pt x="11" y="97"/>
                </a:cubicBezTo>
                <a:cubicBezTo>
                  <a:pt x="11" y="93"/>
                  <a:pt x="14" y="90"/>
                  <a:pt x="18" y="90"/>
                </a:cubicBezTo>
                <a:cubicBezTo>
                  <a:pt x="22" y="90"/>
                  <a:pt x="25" y="93"/>
                  <a:pt x="25" y="97"/>
                </a:cubicBezTo>
                <a:cubicBezTo>
                  <a:pt x="25" y="101"/>
                  <a:pt x="22" y="104"/>
                  <a:pt x="18" y="104"/>
                </a:cubicBezTo>
                <a:close/>
                <a:moveTo>
                  <a:pt x="18" y="87"/>
                </a:moveTo>
                <a:cubicBezTo>
                  <a:pt x="14" y="87"/>
                  <a:pt x="11" y="84"/>
                  <a:pt x="11" y="81"/>
                </a:cubicBezTo>
                <a:cubicBezTo>
                  <a:pt x="11" y="77"/>
                  <a:pt x="14" y="74"/>
                  <a:pt x="18" y="74"/>
                </a:cubicBezTo>
                <a:cubicBezTo>
                  <a:pt x="22" y="74"/>
                  <a:pt x="25" y="77"/>
                  <a:pt x="25" y="81"/>
                </a:cubicBezTo>
                <a:cubicBezTo>
                  <a:pt x="25" y="84"/>
                  <a:pt x="22" y="87"/>
                  <a:pt x="18" y="87"/>
                </a:cubicBezTo>
                <a:close/>
                <a:moveTo>
                  <a:pt x="36" y="120"/>
                </a:moveTo>
                <a:cubicBezTo>
                  <a:pt x="32" y="120"/>
                  <a:pt x="29" y="117"/>
                  <a:pt x="29" y="113"/>
                </a:cubicBezTo>
                <a:cubicBezTo>
                  <a:pt x="29" y="110"/>
                  <a:pt x="32" y="107"/>
                  <a:pt x="36" y="107"/>
                </a:cubicBezTo>
                <a:cubicBezTo>
                  <a:pt x="40" y="107"/>
                  <a:pt x="43" y="110"/>
                  <a:pt x="43" y="113"/>
                </a:cubicBezTo>
                <a:cubicBezTo>
                  <a:pt x="43" y="117"/>
                  <a:pt x="40" y="120"/>
                  <a:pt x="36" y="120"/>
                </a:cubicBezTo>
                <a:close/>
                <a:moveTo>
                  <a:pt x="36" y="104"/>
                </a:moveTo>
                <a:cubicBezTo>
                  <a:pt x="32" y="104"/>
                  <a:pt x="29" y="101"/>
                  <a:pt x="29" y="97"/>
                </a:cubicBezTo>
                <a:cubicBezTo>
                  <a:pt x="29" y="93"/>
                  <a:pt x="32" y="90"/>
                  <a:pt x="36" y="90"/>
                </a:cubicBezTo>
                <a:cubicBezTo>
                  <a:pt x="40" y="90"/>
                  <a:pt x="43" y="93"/>
                  <a:pt x="43" y="97"/>
                </a:cubicBezTo>
                <a:cubicBezTo>
                  <a:pt x="43" y="101"/>
                  <a:pt x="40" y="104"/>
                  <a:pt x="36" y="104"/>
                </a:cubicBezTo>
                <a:close/>
                <a:moveTo>
                  <a:pt x="36" y="87"/>
                </a:moveTo>
                <a:cubicBezTo>
                  <a:pt x="32" y="87"/>
                  <a:pt x="29" y="84"/>
                  <a:pt x="29" y="81"/>
                </a:cubicBezTo>
                <a:cubicBezTo>
                  <a:pt x="29" y="77"/>
                  <a:pt x="32" y="74"/>
                  <a:pt x="36" y="74"/>
                </a:cubicBezTo>
                <a:cubicBezTo>
                  <a:pt x="40" y="74"/>
                  <a:pt x="43" y="77"/>
                  <a:pt x="43" y="81"/>
                </a:cubicBezTo>
                <a:cubicBezTo>
                  <a:pt x="43" y="84"/>
                  <a:pt x="40" y="87"/>
                  <a:pt x="36" y="87"/>
                </a:cubicBezTo>
                <a:close/>
                <a:moveTo>
                  <a:pt x="54" y="120"/>
                </a:moveTo>
                <a:cubicBezTo>
                  <a:pt x="50" y="120"/>
                  <a:pt x="47" y="117"/>
                  <a:pt x="47" y="113"/>
                </a:cubicBezTo>
                <a:cubicBezTo>
                  <a:pt x="47" y="110"/>
                  <a:pt x="50" y="107"/>
                  <a:pt x="54" y="107"/>
                </a:cubicBezTo>
                <a:cubicBezTo>
                  <a:pt x="58" y="107"/>
                  <a:pt x="61" y="110"/>
                  <a:pt x="61" y="113"/>
                </a:cubicBezTo>
                <a:cubicBezTo>
                  <a:pt x="61" y="117"/>
                  <a:pt x="58" y="120"/>
                  <a:pt x="54" y="120"/>
                </a:cubicBezTo>
                <a:close/>
                <a:moveTo>
                  <a:pt x="54" y="104"/>
                </a:moveTo>
                <a:cubicBezTo>
                  <a:pt x="50" y="104"/>
                  <a:pt x="47" y="101"/>
                  <a:pt x="47" y="97"/>
                </a:cubicBezTo>
                <a:cubicBezTo>
                  <a:pt x="47" y="93"/>
                  <a:pt x="50" y="90"/>
                  <a:pt x="54" y="90"/>
                </a:cubicBezTo>
                <a:cubicBezTo>
                  <a:pt x="58" y="90"/>
                  <a:pt x="61" y="93"/>
                  <a:pt x="61" y="97"/>
                </a:cubicBezTo>
                <a:cubicBezTo>
                  <a:pt x="61" y="101"/>
                  <a:pt x="58" y="104"/>
                  <a:pt x="54" y="104"/>
                </a:cubicBezTo>
                <a:close/>
                <a:moveTo>
                  <a:pt x="54" y="87"/>
                </a:moveTo>
                <a:cubicBezTo>
                  <a:pt x="50" y="87"/>
                  <a:pt x="47" y="84"/>
                  <a:pt x="47" y="81"/>
                </a:cubicBezTo>
                <a:cubicBezTo>
                  <a:pt x="47" y="77"/>
                  <a:pt x="50" y="74"/>
                  <a:pt x="54" y="74"/>
                </a:cubicBezTo>
                <a:cubicBezTo>
                  <a:pt x="58" y="74"/>
                  <a:pt x="61" y="77"/>
                  <a:pt x="61" y="81"/>
                </a:cubicBezTo>
                <a:cubicBezTo>
                  <a:pt x="61" y="84"/>
                  <a:pt x="58" y="87"/>
                  <a:pt x="54" y="87"/>
                </a:cubicBezTo>
                <a:close/>
                <a:moveTo>
                  <a:pt x="62" y="48"/>
                </a:moveTo>
                <a:cubicBezTo>
                  <a:pt x="62" y="57"/>
                  <a:pt x="55" y="63"/>
                  <a:pt x="47" y="63"/>
                </a:cubicBezTo>
                <a:cubicBezTo>
                  <a:pt x="25" y="63"/>
                  <a:pt x="25" y="63"/>
                  <a:pt x="25" y="63"/>
                </a:cubicBezTo>
                <a:cubicBezTo>
                  <a:pt x="17" y="63"/>
                  <a:pt x="10" y="57"/>
                  <a:pt x="10" y="48"/>
                </a:cubicBezTo>
                <a:cubicBezTo>
                  <a:pt x="10" y="33"/>
                  <a:pt x="10" y="33"/>
                  <a:pt x="10" y="33"/>
                </a:cubicBezTo>
                <a:cubicBezTo>
                  <a:pt x="10" y="25"/>
                  <a:pt x="17" y="18"/>
                  <a:pt x="25" y="18"/>
                </a:cubicBezTo>
                <a:cubicBezTo>
                  <a:pt x="47" y="18"/>
                  <a:pt x="47" y="18"/>
                  <a:pt x="47" y="18"/>
                </a:cubicBezTo>
                <a:cubicBezTo>
                  <a:pt x="55" y="18"/>
                  <a:pt x="62" y="25"/>
                  <a:pt x="62" y="33"/>
                </a:cubicBezTo>
                <a:lnTo>
                  <a:pt x="62" y="48"/>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1000" b="1" dirty="0">
              <a:solidFill>
                <a:schemeClr val="bg1"/>
              </a:solidFill>
            </a:endParaRPr>
          </a:p>
        </p:txBody>
      </p:sp>
      <p:sp>
        <p:nvSpPr>
          <p:cNvPr id="493" name="Freeform 149"/>
          <p:cNvSpPr>
            <a:spLocks noChangeAspect="1" noEditPoints="1"/>
          </p:cNvSpPr>
          <p:nvPr/>
        </p:nvSpPr>
        <p:spPr bwMode="auto">
          <a:xfrm>
            <a:off x="7285564" y="2575168"/>
            <a:ext cx="271305" cy="216000"/>
          </a:xfrm>
          <a:custGeom>
            <a:avLst/>
            <a:gdLst>
              <a:gd name="T0" fmla="*/ 161 w 934"/>
              <a:gd name="T1" fmla="*/ 529 h 743"/>
              <a:gd name="T2" fmla="*/ 773 w 934"/>
              <a:gd name="T3" fmla="*/ 529 h 743"/>
              <a:gd name="T4" fmla="*/ 839 w 934"/>
              <a:gd name="T5" fmla="*/ 464 h 743"/>
              <a:gd name="T6" fmla="*/ 839 w 934"/>
              <a:gd name="T7" fmla="*/ 464 h 743"/>
              <a:gd name="T8" fmla="*/ 839 w 934"/>
              <a:gd name="T9" fmla="*/ 65 h 743"/>
              <a:gd name="T10" fmla="*/ 773 w 934"/>
              <a:gd name="T11" fmla="*/ 0 h 743"/>
              <a:gd name="T12" fmla="*/ 161 w 934"/>
              <a:gd name="T13" fmla="*/ 0 h 743"/>
              <a:gd name="T14" fmla="*/ 96 w 934"/>
              <a:gd name="T15" fmla="*/ 65 h 743"/>
              <a:gd name="T16" fmla="*/ 96 w 934"/>
              <a:gd name="T17" fmla="*/ 464 h 743"/>
              <a:gd name="T18" fmla="*/ 161 w 934"/>
              <a:gd name="T19" fmla="*/ 529 h 743"/>
              <a:gd name="T20" fmla="*/ 167 w 934"/>
              <a:gd name="T21" fmla="*/ 71 h 743"/>
              <a:gd name="T22" fmla="*/ 767 w 934"/>
              <a:gd name="T23" fmla="*/ 71 h 743"/>
              <a:gd name="T24" fmla="*/ 767 w 934"/>
              <a:gd name="T25" fmla="*/ 457 h 743"/>
              <a:gd name="T26" fmla="*/ 167 w 934"/>
              <a:gd name="T27" fmla="*/ 457 h 743"/>
              <a:gd name="T28" fmla="*/ 167 w 934"/>
              <a:gd name="T29" fmla="*/ 71 h 743"/>
              <a:gd name="T30" fmla="*/ 915 w 934"/>
              <a:gd name="T31" fmla="*/ 663 h 743"/>
              <a:gd name="T32" fmla="*/ 837 w 934"/>
              <a:gd name="T33" fmla="*/ 585 h 743"/>
              <a:gd name="T34" fmla="*/ 763 w 934"/>
              <a:gd name="T35" fmla="*/ 553 h 743"/>
              <a:gd name="T36" fmla="*/ 171 w 934"/>
              <a:gd name="T37" fmla="*/ 553 h 743"/>
              <a:gd name="T38" fmla="*/ 98 w 934"/>
              <a:gd name="T39" fmla="*/ 585 h 743"/>
              <a:gd name="T40" fmla="*/ 19 w 934"/>
              <a:gd name="T41" fmla="*/ 663 h 743"/>
              <a:gd name="T42" fmla="*/ 0 w 934"/>
              <a:gd name="T43" fmla="*/ 712 h 743"/>
              <a:gd name="T44" fmla="*/ 25 w 934"/>
              <a:gd name="T45" fmla="*/ 743 h 743"/>
              <a:gd name="T46" fmla="*/ 909 w 934"/>
              <a:gd name="T47" fmla="*/ 743 h 743"/>
              <a:gd name="T48" fmla="*/ 934 w 934"/>
              <a:gd name="T49" fmla="*/ 712 h 743"/>
              <a:gd name="T50" fmla="*/ 915 w 934"/>
              <a:gd name="T51" fmla="*/ 663 h 743"/>
              <a:gd name="T52" fmla="*/ 555 w 934"/>
              <a:gd name="T53" fmla="*/ 677 h 743"/>
              <a:gd name="T54" fmla="*/ 379 w 934"/>
              <a:gd name="T55" fmla="*/ 677 h 743"/>
              <a:gd name="T56" fmla="*/ 374 w 934"/>
              <a:gd name="T57" fmla="*/ 668 h 743"/>
              <a:gd name="T58" fmla="*/ 378 w 934"/>
              <a:gd name="T59" fmla="*/ 652 h 743"/>
              <a:gd name="T60" fmla="*/ 394 w 934"/>
              <a:gd name="T61" fmla="*/ 627 h 743"/>
              <a:gd name="T62" fmla="*/ 408 w 934"/>
              <a:gd name="T63" fmla="*/ 617 h 743"/>
              <a:gd name="T64" fmla="*/ 526 w 934"/>
              <a:gd name="T65" fmla="*/ 617 h 743"/>
              <a:gd name="T66" fmla="*/ 541 w 934"/>
              <a:gd name="T67" fmla="*/ 627 h 743"/>
              <a:gd name="T68" fmla="*/ 556 w 934"/>
              <a:gd name="T69" fmla="*/ 652 h 743"/>
              <a:gd name="T70" fmla="*/ 560 w 934"/>
              <a:gd name="T71" fmla="*/ 668 h 743"/>
              <a:gd name="T72" fmla="*/ 555 w 934"/>
              <a:gd name="T73" fmla="*/ 677 h 743"/>
              <a:gd name="T74" fmla="*/ 507 w 934"/>
              <a:gd name="T75" fmla="*/ 267 h 743"/>
              <a:gd name="T76" fmla="*/ 507 w 934"/>
              <a:gd name="T77" fmla="*/ 255 h 743"/>
              <a:gd name="T78" fmla="*/ 520 w 934"/>
              <a:gd name="T79" fmla="*/ 242 h 743"/>
              <a:gd name="T80" fmla="*/ 510 w 934"/>
              <a:gd name="T81" fmla="*/ 218 h 743"/>
              <a:gd name="T82" fmla="*/ 386 w 934"/>
              <a:gd name="T83" fmla="*/ 170 h 743"/>
              <a:gd name="T84" fmla="*/ 376 w 934"/>
              <a:gd name="T85" fmla="*/ 181 h 743"/>
              <a:gd name="T86" fmla="*/ 423 w 934"/>
              <a:gd name="T87" fmla="*/ 304 h 743"/>
              <a:gd name="T88" fmla="*/ 448 w 934"/>
              <a:gd name="T89" fmla="*/ 314 h 743"/>
              <a:gd name="T90" fmla="*/ 461 w 934"/>
              <a:gd name="T91" fmla="*/ 301 h 743"/>
              <a:gd name="T92" fmla="*/ 473 w 934"/>
              <a:gd name="T93" fmla="*/ 301 h 743"/>
              <a:gd name="T94" fmla="*/ 524 w 934"/>
              <a:gd name="T95" fmla="*/ 352 h 743"/>
              <a:gd name="T96" fmla="*/ 549 w 934"/>
              <a:gd name="T97" fmla="*/ 343 h 743"/>
              <a:gd name="T98" fmla="*/ 558 w 934"/>
              <a:gd name="T99" fmla="*/ 318 h 743"/>
              <a:gd name="T100" fmla="*/ 507 w 934"/>
              <a:gd name="T101" fmla="*/ 267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4" h="743">
                <a:moveTo>
                  <a:pt x="161" y="529"/>
                </a:moveTo>
                <a:cubicBezTo>
                  <a:pt x="773" y="529"/>
                  <a:pt x="773" y="529"/>
                  <a:pt x="773" y="529"/>
                </a:cubicBezTo>
                <a:cubicBezTo>
                  <a:pt x="809" y="529"/>
                  <a:pt x="839" y="500"/>
                  <a:pt x="839" y="464"/>
                </a:cubicBezTo>
                <a:cubicBezTo>
                  <a:pt x="839" y="464"/>
                  <a:pt x="839" y="464"/>
                  <a:pt x="839" y="464"/>
                </a:cubicBezTo>
                <a:cubicBezTo>
                  <a:pt x="839" y="65"/>
                  <a:pt x="839" y="65"/>
                  <a:pt x="839" y="65"/>
                </a:cubicBezTo>
                <a:cubicBezTo>
                  <a:pt x="839" y="29"/>
                  <a:pt x="809" y="0"/>
                  <a:pt x="773" y="0"/>
                </a:cubicBezTo>
                <a:cubicBezTo>
                  <a:pt x="161" y="0"/>
                  <a:pt x="161" y="0"/>
                  <a:pt x="161" y="0"/>
                </a:cubicBezTo>
                <a:cubicBezTo>
                  <a:pt x="125" y="0"/>
                  <a:pt x="96" y="29"/>
                  <a:pt x="96" y="65"/>
                </a:cubicBezTo>
                <a:cubicBezTo>
                  <a:pt x="96" y="464"/>
                  <a:pt x="96" y="464"/>
                  <a:pt x="96" y="464"/>
                </a:cubicBezTo>
                <a:cubicBezTo>
                  <a:pt x="96" y="500"/>
                  <a:pt x="125" y="529"/>
                  <a:pt x="161" y="529"/>
                </a:cubicBezTo>
                <a:close/>
                <a:moveTo>
                  <a:pt x="167" y="71"/>
                </a:moveTo>
                <a:cubicBezTo>
                  <a:pt x="767" y="71"/>
                  <a:pt x="767" y="71"/>
                  <a:pt x="767" y="71"/>
                </a:cubicBezTo>
                <a:cubicBezTo>
                  <a:pt x="767" y="457"/>
                  <a:pt x="767" y="457"/>
                  <a:pt x="767" y="457"/>
                </a:cubicBezTo>
                <a:cubicBezTo>
                  <a:pt x="167" y="457"/>
                  <a:pt x="167" y="457"/>
                  <a:pt x="167" y="457"/>
                </a:cubicBezTo>
                <a:lnTo>
                  <a:pt x="167" y="71"/>
                </a:lnTo>
                <a:close/>
                <a:moveTo>
                  <a:pt x="915" y="663"/>
                </a:moveTo>
                <a:cubicBezTo>
                  <a:pt x="837" y="585"/>
                  <a:pt x="837" y="585"/>
                  <a:pt x="837" y="585"/>
                </a:cubicBezTo>
                <a:cubicBezTo>
                  <a:pt x="819" y="567"/>
                  <a:pt x="786" y="553"/>
                  <a:pt x="763" y="553"/>
                </a:cubicBezTo>
                <a:cubicBezTo>
                  <a:pt x="171" y="553"/>
                  <a:pt x="171" y="553"/>
                  <a:pt x="171" y="553"/>
                </a:cubicBezTo>
                <a:cubicBezTo>
                  <a:pt x="148" y="553"/>
                  <a:pt x="115" y="567"/>
                  <a:pt x="98" y="585"/>
                </a:cubicBezTo>
                <a:cubicBezTo>
                  <a:pt x="19" y="663"/>
                  <a:pt x="19" y="663"/>
                  <a:pt x="19" y="663"/>
                </a:cubicBezTo>
                <a:cubicBezTo>
                  <a:pt x="9" y="673"/>
                  <a:pt x="0" y="696"/>
                  <a:pt x="0" y="712"/>
                </a:cubicBezTo>
                <a:cubicBezTo>
                  <a:pt x="0" y="729"/>
                  <a:pt x="11" y="743"/>
                  <a:pt x="25" y="743"/>
                </a:cubicBezTo>
                <a:cubicBezTo>
                  <a:pt x="909" y="743"/>
                  <a:pt x="909" y="743"/>
                  <a:pt x="909" y="743"/>
                </a:cubicBezTo>
                <a:cubicBezTo>
                  <a:pt x="923" y="743"/>
                  <a:pt x="934" y="729"/>
                  <a:pt x="934" y="712"/>
                </a:cubicBezTo>
                <a:cubicBezTo>
                  <a:pt x="934" y="696"/>
                  <a:pt x="925" y="673"/>
                  <a:pt x="915" y="663"/>
                </a:cubicBezTo>
                <a:close/>
                <a:moveTo>
                  <a:pt x="555" y="677"/>
                </a:moveTo>
                <a:cubicBezTo>
                  <a:pt x="379" y="677"/>
                  <a:pt x="379" y="677"/>
                  <a:pt x="379" y="677"/>
                </a:cubicBezTo>
                <a:cubicBezTo>
                  <a:pt x="376" y="677"/>
                  <a:pt x="374" y="673"/>
                  <a:pt x="374" y="668"/>
                </a:cubicBezTo>
                <a:cubicBezTo>
                  <a:pt x="374" y="662"/>
                  <a:pt x="376" y="655"/>
                  <a:pt x="378" y="652"/>
                </a:cubicBezTo>
                <a:cubicBezTo>
                  <a:pt x="394" y="627"/>
                  <a:pt x="394" y="627"/>
                  <a:pt x="394" y="627"/>
                </a:cubicBezTo>
                <a:cubicBezTo>
                  <a:pt x="397" y="622"/>
                  <a:pt x="404" y="617"/>
                  <a:pt x="408" y="617"/>
                </a:cubicBezTo>
                <a:cubicBezTo>
                  <a:pt x="526" y="617"/>
                  <a:pt x="526" y="617"/>
                  <a:pt x="526" y="617"/>
                </a:cubicBezTo>
                <a:cubicBezTo>
                  <a:pt x="531" y="617"/>
                  <a:pt x="537" y="622"/>
                  <a:pt x="541" y="627"/>
                </a:cubicBezTo>
                <a:cubicBezTo>
                  <a:pt x="556" y="652"/>
                  <a:pt x="556" y="652"/>
                  <a:pt x="556" y="652"/>
                </a:cubicBezTo>
                <a:cubicBezTo>
                  <a:pt x="558" y="655"/>
                  <a:pt x="560" y="662"/>
                  <a:pt x="560" y="668"/>
                </a:cubicBezTo>
                <a:cubicBezTo>
                  <a:pt x="560" y="673"/>
                  <a:pt x="558" y="677"/>
                  <a:pt x="555" y="677"/>
                </a:cubicBezTo>
                <a:close/>
                <a:moveTo>
                  <a:pt x="507" y="267"/>
                </a:moveTo>
                <a:cubicBezTo>
                  <a:pt x="504" y="264"/>
                  <a:pt x="504" y="258"/>
                  <a:pt x="507" y="255"/>
                </a:cubicBezTo>
                <a:cubicBezTo>
                  <a:pt x="510" y="252"/>
                  <a:pt x="517" y="246"/>
                  <a:pt x="520" y="242"/>
                </a:cubicBezTo>
                <a:cubicBezTo>
                  <a:pt x="528" y="234"/>
                  <a:pt x="524" y="223"/>
                  <a:pt x="510" y="218"/>
                </a:cubicBezTo>
                <a:cubicBezTo>
                  <a:pt x="386" y="170"/>
                  <a:pt x="386" y="170"/>
                  <a:pt x="386" y="170"/>
                </a:cubicBezTo>
                <a:cubicBezTo>
                  <a:pt x="377" y="167"/>
                  <a:pt x="372" y="172"/>
                  <a:pt x="376" y="181"/>
                </a:cubicBezTo>
                <a:cubicBezTo>
                  <a:pt x="423" y="304"/>
                  <a:pt x="423" y="304"/>
                  <a:pt x="423" y="304"/>
                </a:cubicBezTo>
                <a:cubicBezTo>
                  <a:pt x="429" y="318"/>
                  <a:pt x="440" y="322"/>
                  <a:pt x="448" y="314"/>
                </a:cubicBezTo>
                <a:cubicBezTo>
                  <a:pt x="461" y="301"/>
                  <a:pt x="461" y="301"/>
                  <a:pt x="461" y="301"/>
                </a:cubicBezTo>
                <a:cubicBezTo>
                  <a:pt x="464" y="298"/>
                  <a:pt x="470" y="298"/>
                  <a:pt x="473" y="301"/>
                </a:cubicBezTo>
                <a:cubicBezTo>
                  <a:pt x="524" y="352"/>
                  <a:pt x="524" y="352"/>
                  <a:pt x="524" y="352"/>
                </a:cubicBezTo>
                <a:cubicBezTo>
                  <a:pt x="529" y="357"/>
                  <a:pt x="540" y="351"/>
                  <a:pt x="549" y="343"/>
                </a:cubicBezTo>
                <a:cubicBezTo>
                  <a:pt x="557" y="334"/>
                  <a:pt x="563" y="323"/>
                  <a:pt x="558" y="318"/>
                </a:cubicBezTo>
                <a:lnTo>
                  <a:pt x="507" y="2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1" i="0" u="none" strike="noStrike" kern="0" cap="none" spc="0" normalizeH="0" baseline="0" noProof="0" dirty="0">
              <a:ln>
                <a:noFill/>
              </a:ln>
              <a:solidFill>
                <a:schemeClr val="bg1"/>
              </a:solidFill>
              <a:effectLst/>
              <a:uLnTx/>
              <a:uFillTx/>
            </a:endParaRPr>
          </a:p>
        </p:txBody>
      </p:sp>
      <p:sp>
        <p:nvSpPr>
          <p:cNvPr id="494" name="Freeform 7"/>
          <p:cNvSpPr>
            <a:spLocks noChangeAspect="1" noEditPoints="1"/>
          </p:cNvSpPr>
          <p:nvPr/>
        </p:nvSpPr>
        <p:spPr bwMode="auto">
          <a:xfrm rot="5400000">
            <a:off x="6379225" y="2546578"/>
            <a:ext cx="144000" cy="180624"/>
          </a:xfrm>
          <a:custGeom>
            <a:avLst/>
            <a:gdLst>
              <a:gd name="T0" fmla="*/ 403 w 438"/>
              <a:gd name="T1" fmla="*/ 0 h 550"/>
              <a:gd name="T2" fmla="*/ 35 w 438"/>
              <a:gd name="T3" fmla="*/ 0 h 550"/>
              <a:gd name="T4" fmla="*/ 0 w 438"/>
              <a:gd name="T5" fmla="*/ 34 h 550"/>
              <a:gd name="T6" fmla="*/ 0 w 438"/>
              <a:gd name="T7" fmla="*/ 516 h 550"/>
              <a:gd name="T8" fmla="*/ 35 w 438"/>
              <a:gd name="T9" fmla="*/ 550 h 550"/>
              <a:gd name="T10" fmla="*/ 403 w 438"/>
              <a:gd name="T11" fmla="*/ 550 h 550"/>
              <a:gd name="T12" fmla="*/ 438 w 438"/>
              <a:gd name="T13" fmla="*/ 516 h 550"/>
              <a:gd name="T14" fmla="*/ 438 w 438"/>
              <a:gd name="T15" fmla="*/ 34 h 550"/>
              <a:gd name="T16" fmla="*/ 403 w 438"/>
              <a:gd name="T17" fmla="*/ 0 h 550"/>
              <a:gd name="T18" fmla="*/ 219 w 438"/>
              <a:gd name="T19" fmla="*/ 539 h 550"/>
              <a:gd name="T20" fmla="*/ 200 w 438"/>
              <a:gd name="T21" fmla="*/ 520 h 550"/>
              <a:gd name="T22" fmla="*/ 219 w 438"/>
              <a:gd name="T23" fmla="*/ 501 h 550"/>
              <a:gd name="T24" fmla="*/ 238 w 438"/>
              <a:gd name="T25" fmla="*/ 520 h 550"/>
              <a:gd name="T26" fmla="*/ 219 w 438"/>
              <a:gd name="T27" fmla="*/ 539 h 550"/>
              <a:gd name="T28" fmla="*/ 393 w 438"/>
              <a:gd name="T29" fmla="*/ 488 h 550"/>
              <a:gd name="T30" fmla="*/ 390 w 438"/>
              <a:gd name="T31" fmla="*/ 491 h 550"/>
              <a:gd name="T32" fmla="*/ 48 w 438"/>
              <a:gd name="T33" fmla="*/ 491 h 550"/>
              <a:gd name="T34" fmla="*/ 46 w 438"/>
              <a:gd name="T35" fmla="*/ 488 h 550"/>
              <a:gd name="T36" fmla="*/ 46 w 438"/>
              <a:gd name="T37" fmla="*/ 44 h 550"/>
              <a:gd name="T38" fmla="*/ 48 w 438"/>
              <a:gd name="T39" fmla="*/ 41 h 550"/>
              <a:gd name="T40" fmla="*/ 390 w 438"/>
              <a:gd name="T41" fmla="*/ 41 h 550"/>
              <a:gd name="T42" fmla="*/ 393 w 438"/>
              <a:gd name="T43" fmla="*/ 44 h 550"/>
              <a:gd name="T44" fmla="*/ 393 w 438"/>
              <a:gd name="T45" fmla="*/ 488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8" h="550">
                <a:moveTo>
                  <a:pt x="403" y="0"/>
                </a:moveTo>
                <a:cubicBezTo>
                  <a:pt x="35" y="0"/>
                  <a:pt x="35" y="0"/>
                  <a:pt x="35" y="0"/>
                </a:cubicBezTo>
                <a:cubicBezTo>
                  <a:pt x="16" y="0"/>
                  <a:pt x="0" y="15"/>
                  <a:pt x="0" y="34"/>
                </a:cubicBezTo>
                <a:cubicBezTo>
                  <a:pt x="0" y="516"/>
                  <a:pt x="0" y="516"/>
                  <a:pt x="0" y="516"/>
                </a:cubicBezTo>
                <a:cubicBezTo>
                  <a:pt x="0" y="535"/>
                  <a:pt x="16" y="550"/>
                  <a:pt x="35" y="550"/>
                </a:cubicBezTo>
                <a:cubicBezTo>
                  <a:pt x="403" y="550"/>
                  <a:pt x="403" y="550"/>
                  <a:pt x="403" y="550"/>
                </a:cubicBezTo>
                <a:cubicBezTo>
                  <a:pt x="422" y="550"/>
                  <a:pt x="438" y="535"/>
                  <a:pt x="438" y="516"/>
                </a:cubicBezTo>
                <a:cubicBezTo>
                  <a:pt x="438" y="34"/>
                  <a:pt x="438" y="34"/>
                  <a:pt x="438" y="34"/>
                </a:cubicBezTo>
                <a:cubicBezTo>
                  <a:pt x="438" y="15"/>
                  <a:pt x="422" y="0"/>
                  <a:pt x="403" y="0"/>
                </a:cubicBezTo>
                <a:close/>
                <a:moveTo>
                  <a:pt x="219" y="539"/>
                </a:moveTo>
                <a:cubicBezTo>
                  <a:pt x="209" y="539"/>
                  <a:pt x="200" y="531"/>
                  <a:pt x="200" y="520"/>
                </a:cubicBezTo>
                <a:cubicBezTo>
                  <a:pt x="200" y="510"/>
                  <a:pt x="209" y="501"/>
                  <a:pt x="219" y="501"/>
                </a:cubicBezTo>
                <a:cubicBezTo>
                  <a:pt x="230" y="501"/>
                  <a:pt x="238" y="510"/>
                  <a:pt x="238" y="520"/>
                </a:cubicBezTo>
                <a:cubicBezTo>
                  <a:pt x="238" y="531"/>
                  <a:pt x="230" y="539"/>
                  <a:pt x="219" y="539"/>
                </a:cubicBezTo>
                <a:close/>
                <a:moveTo>
                  <a:pt x="393" y="488"/>
                </a:moveTo>
                <a:cubicBezTo>
                  <a:pt x="393" y="490"/>
                  <a:pt x="391" y="491"/>
                  <a:pt x="390" y="491"/>
                </a:cubicBezTo>
                <a:cubicBezTo>
                  <a:pt x="48" y="491"/>
                  <a:pt x="48" y="491"/>
                  <a:pt x="48" y="491"/>
                </a:cubicBezTo>
                <a:cubicBezTo>
                  <a:pt x="47" y="491"/>
                  <a:pt x="46" y="490"/>
                  <a:pt x="46" y="488"/>
                </a:cubicBezTo>
                <a:cubicBezTo>
                  <a:pt x="46" y="44"/>
                  <a:pt x="46" y="44"/>
                  <a:pt x="46" y="44"/>
                </a:cubicBezTo>
                <a:cubicBezTo>
                  <a:pt x="46" y="43"/>
                  <a:pt x="47" y="41"/>
                  <a:pt x="48" y="41"/>
                </a:cubicBezTo>
                <a:cubicBezTo>
                  <a:pt x="390" y="41"/>
                  <a:pt x="390" y="41"/>
                  <a:pt x="390" y="41"/>
                </a:cubicBezTo>
                <a:cubicBezTo>
                  <a:pt x="391" y="41"/>
                  <a:pt x="393" y="43"/>
                  <a:pt x="393" y="44"/>
                </a:cubicBezTo>
                <a:lnTo>
                  <a:pt x="393" y="48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b="1" dirty="0">
              <a:solidFill>
                <a:schemeClr val="bg1"/>
              </a:solidFill>
            </a:endParaRPr>
          </a:p>
        </p:txBody>
      </p:sp>
      <p:grpSp>
        <p:nvGrpSpPr>
          <p:cNvPr id="496" name="Group 495"/>
          <p:cNvGrpSpPr>
            <a:grpSpLocks noChangeAspect="1"/>
          </p:cNvGrpSpPr>
          <p:nvPr/>
        </p:nvGrpSpPr>
        <p:grpSpPr>
          <a:xfrm>
            <a:off x="8203884" y="2599598"/>
            <a:ext cx="288000" cy="196977"/>
            <a:chOff x="1728289" y="4059154"/>
            <a:chExt cx="269670" cy="184441"/>
          </a:xfrm>
          <a:solidFill>
            <a:srgbClr val="FFFFFF"/>
          </a:solidFill>
        </p:grpSpPr>
        <p:sp>
          <p:nvSpPr>
            <p:cNvPr id="497" name="Freeform 5"/>
            <p:cNvSpPr>
              <a:spLocks/>
            </p:cNvSpPr>
            <p:nvPr/>
          </p:nvSpPr>
          <p:spPr bwMode="auto">
            <a:xfrm>
              <a:off x="1800867" y="4226283"/>
              <a:ext cx="124514" cy="17312"/>
            </a:xfrm>
            <a:custGeom>
              <a:avLst/>
              <a:gdLst>
                <a:gd name="T0" fmla="*/ 149 w 158"/>
                <a:gd name="T1" fmla="*/ 16 h 22"/>
                <a:gd name="T2" fmla="*/ 139 w 158"/>
                <a:gd name="T3" fmla="*/ 16 h 22"/>
                <a:gd name="T4" fmla="*/ 135 w 158"/>
                <a:gd name="T5" fmla="*/ 13 h 22"/>
                <a:gd name="T6" fmla="*/ 132 w 158"/>
                <a:gd name="T7" fmla="*/ 0 h 22"/>
                <a:gd name="T8" fmla="*/ 25 w 158"/>
                <a:gd name="T9" fmla="*/ 0 h 22"/>
                <a:gd name="T10" fmla="*/ 23 w 158"/>
                <a:gd name="T11" fmla="*/ 13 h 22"/>
                <a:gd name="T12" fmla="*/ 19 w 158"/>
                <a:gd name="T13" fmla="*/ 16 h 22"/>
                <a:gd name="T14" fmla="*/ 9 w 158"/>
                <a:gd name="T15" fmla="*/ 16 h 22"/>
                <a:gd name="T16" fmla="*/ 0 w 158"/>
                <a:gd name="T17" fmla="*/ 22 h 22"/>
                <a:gd name="T18" fmla="*/ 158 w 158"/>
                <a:gd name="T19" fmla="*/ 22 h 22"/>
                <a:gd name="T20" fmla="*/ 149 w 158"/>
                <a:gd name="T2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22">
                  <a:moveTo>
                    <a:pt x="149" y="16"/>
                  </a:moveTo>
                  <a:cubicBezTo>
                    <a:pt x="139" y="16"/>
                    <a:pt x="139" y="16"/>
                    <a:pt x="139" y="16"/>
                  </a:cubicBezTo>
                  <a:cubicBezTo>
                    <a:pt x="136" y="16"/>
                    <a:pt x="135" y="15"/>
                    <a:pt x="135" y="13"/>
                  </a:cubicBezTo>
                  <a:cubicBezTo>
                    <a:pt x="132" y="0"/>
                    <a:pt x="132" y="0"/>
                    <a:pt x="132" y="0"/>
                  </a:cubicBezTo>
                  <a:cubicBezTo>
                    <a:pt x="25" y="0"/>
                    <a:pt x="25" y="0"/>
                    <a:pt x="25" y="0"/>
                  </a:cubicBezTo>
                  <a:cubicBezTo>
                    <a:pt x="23" y="13"/>
                    <a:pt x="23" y="13"/>
                    <a:pt x="23" y="13"/>
                  </a:cubicBezTo>
                  <a:cubicBezTo>
                    <a:pt x="22" y="15"/>
                    <a:pt x="21" y="16"/>
                    <a:pt x="19" y="16"/>
                  </a:cubicBezTo>
                  <a:cubicBezTo>
                    <a:pt x="9" y="16"/>
                    <a:pt x="9" y="16"/>
                    <a:pt x="9" y="16"/>
                  </a:cubicBezTo>
                  <a:cubicBezTo>
                    <a:pt x="5" y="16"/>
                    <a:pt x="0" y="17"/>
                    <a:pt x="0" y="22"/>
                  </a:cubicBezTo>
                  <a:cubicBezTo>
                    <a:pt x="52" y="22"/>
                    <a:pt x="105" y="22"/>
                    <a:pt x="158" y="22"/>
                  </a:cubicBezTo>
                  <a:cubicBezTo>
                    <a:pt x="157" y="17"/>
                    <a:pt x="152" y="16"/>
                    <a:pt x="149" y="1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1" i="0" u="none" strike="noStrike" kern="0" cap="none" spc="0" normalizeH="0" baseline="0" noProof="0" dirty="0" smtClean="0">
                <a:ln>
                  <a:noFill/>
                </a:ln>
                <a:solidFill>
                  <a:schemeClr val="bg1"/>
                </a:solidFill>
                <a:effectLst/>
                <a:uLnTx/>
                <a:uFillTx/>
              </a:endParaRPr>
            </a:p>
          </p:txBody>
        </p:sp>
        <p:sp>
          <p:nvSpPr>
            <p:cNvPr id="515" name="Freeform 6"/>
            <p:cNvSpPr>
              <a:spLocks noEditPoints="1"/>
            </p:cNvSpPr>
            <p:nvPr/>
          </p:nvSpPr>
          <p:spPr bwMode="auto">
            <a:xfrm>
              <a:off x="1728289" y="4059154"/>
              <a:ext cx="269670" cy="163134"/>
            </a:xfrm>
            <a:custGeom>
              <a:avLst/>
              <a:gdLst>
                <a:gd name="T0" fmla="*/ 337 w 342"/>
                <a:gd name="T1" fmla="*/ 0 h 207"/>
                <a:gd name="T2" fmla="*/ 4 w 342"/>
                <a:gd name="T3" fmla="*/ 0 h 207"/>
                <a:gd name="T4" fmla="*/ 0 w 342"/>
                <a:gd name="T5" fmla="*/ 5 h 207"/>
                <a:gd name="T6" fmla="*/ 0 w 342"/>
                <a:gd name="T7" fmla="*/ 202 h 207"/>
                <a:gd name="T8" fmla="*/ 4 w 342"/>
                <a:gd name="T9" fmla="*/ 207 h 207"/>
                <a:gd name="T10" fmla="*/ 337 w 342"/>
                <a:gd name="T11" fmla="*/ 207 h 207"/>
                <a:gd name="T12" fmla="*/ 342 w 342"/>
                <a:gd name="T13" fmla="*/ 202 h 207"/>
                <a:gd name="T14" fmla="*/ 342 w 342"/>
                <a:gd name="T15" fmla="*/ 5 h 207"/>
                <a:gd name="T16" fmla="*/ 337 w 342"/>
                <a:gd name="T17" fmla="*/ 0 h 207"/>
                <a:gd name="T18" fmla="*/ 32 w 342"/>
                <a:gd name="T19" fmla="*/ 199 h 207"/>
                <a:gd name="T20" fmla="*/ 21 w 342"/>
                <a:gd name="T21" fmla="*/ 199 h 207"/>
                <a:gd name="T22" fmla="*/ 21 w 342"/>
                <a:gd name="T23" fmla="*/ 195 h 207"/>
                <a:gd name="T24" fmla="*/ 32 w 342"/>
                <a:gd name="T25" fmla="*/ 195 h 207"/>
                <a:gd name="T26" fmla="*/ 32 w 342"/>
                <a:gd name="T27" fmla="*/ 199 h 207"/>
                <a:gd name="T28" fmla="*/ 327 w 342"/>
                <a:gd name="T29" fmla="*/ 187 h 207"/>
                <a:gd name="T30" fmla="*/ 14 w 342"/>
                <a:gd name="T31" fmla="*/ 187 h 207"/>
                <a:gd name="T32" fmla="*/ 14 w 342"/>
                <a:gd name="T33" fmla="*/ 15 h 207"/>
                <a:gd name="T34" fmla="*/ 327 w 342"/>
                <a:gd name="T35" fmla="*/ 15 h 207"/>
                <a:gd name="T36" fmla="*/ 327 w 342"/>
                <a:gd name="T37" fmla="*/ 18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2" h="207">
                  <a:moveTo>
                    <a:pt x="337" y="0"/>
                  </a:moveTo>
                  <a:cubicBezTo>
                    <a:pt x="4" y="0"/>
                    <a:pt x="4" y="0"/>
                    <a:pt x="4" y="0"/>
                  </a:cubicBezTo>
                  <a:cubicBezTo>
                    <a:pt x="2" y="0"/>
                    <a:pt x="0" y="2"/>
                    <a:pt x="0" y="5"/>
                  </a:cubicBezTo>
                  <a:cubicBezTo>
                    <a:pt x="0" y="202"/>
                    <a:pt x="0" y="202"/>
                    <a:pt x="0" y="202"/>
                  </a:cubicBezTo>
                  <a:cubicBezTo>
                    <a:pt x="0" y="205"/>
                    <a:pt x="2" y="207"/>
                    <a:pt x="4" y="207"/>
                  </a:cubicBezTo>
                  <a:cubicBezTo>
                    <a:pt x="337" y="207"/>
                    <a:pt x="337" y="207"/>
                    <a:pt x="337" y="207"/>
                  </a:cubicBezTo>
                  <a:cubicBezTo>
                    <a:pt x="340" y="207"/>
                    <a:pt x="342" y="205"/>
                    <a:pt x="342" y="202"/>
                  </a:cubicBezTo>
                  <a:cubicBezTo>
                    <a:pt x="342" y="5"/>
                    <a:pt x="342" y="5"/>
                    <a:pt x="342" y="5"/>
                  </a:cubicBezTo>
                  <a:cubicBezTo>
                    <a:pt x="342" y="2"/>
                    <a:pt x="340" y="0"/>
                    <a:pt x="337" y="0"/>
                  </a:cubicBezTo>
                  <a:close/>
                  <a:moveTo>
                    <a:pt x="32" y="199"/>
                  </a:moveTo>
                  <a:cubicBezTo>
                    <a:pt x="21" y="199"/>
                    <a:pt x="21" y="199"/>
                    <a:pt x="21" y="199"/>
                  </a:cubicBezTo>
                  <a:cubicBezTo>
                    <a:pt x="21" y="195"/>
                    <a:pt x="21" y="195"/>
                    <a:pt x="21" y="195"/>
                  </a:cubicBezTo>
                  <a:cubicBezTo>
                    <a:pt x="32" y="195"/>
                    <a:pt x="32" y="195"/>
                    <a:pt x="32" y="195"/>
                  </a:cubicBezTo>
                  <a:lnTo>
                    <a:pt x="32" y="199"/>
                  </a:lnTo>
                  <a:close/>
                  <a:moveTo>
                    <a:pt x="327" y="187"/>
                  </a:moveTo>
                  <a:cubicBezTo>
                    <a:pt x="14" y="187"/>
                    <a:pt x="14" y="187"/>
                    <a:pt x="14" y="187"/>
                  </a:cubicBezTo>
                  <a:cubicBezTo>
                    <a:pt x="14" y="15"/>
                    <a:pt x="14" y="15"/>
                    <a:pt x="14" y="15"/>
                  </a:cubicBezTo>
                  <a:cubicBezTo>
                    <a:pt x="327" y="15"/>
                    <a:pt x="327" y="15"/>
                    <a:pt x="327" y="15"/>
                  </a:cubicBezTo>
                  <a:lnTo>
                    <a:pt x="327" y="18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1" i="0" u="none" strike="noStrike" kern="0" cap="none" spc="0" normalizeH="0" baseline="0" noProof="0" dirty="0" smtClean="0">
                <a:ln>
                  <a:noFill/>
                </a:ln>
                <a:solidFill>
                  <a:schemeClr val="bg1"/>
                </a:solidFill>
                <a:effectLst/>
                <a:uLnTx/>
                <a:uFillTx/>
              </a:endParaRPr>
            </a:p>
          </p:txBody>
        </p:sp>
      </p:grpSp>
      <p:grpSp>
        <p:nvGrpSpPr>
          <p:cNvPr id="516" name="Group 515"/>
          <p:cNvGrpSpPr/>
          <p:nvPr/>
        </p:nvGrpSpPr>
        <p:grpSpPr>
          <a:xfrm>
            <a:off x="437663" y="3044703"/>
            <a:ext cx="4684303" cy="1584000"/>
            <a:chOff x="318723" y="2962800"/>
            <a:chExt cx="4437733" cy="1780357"/>
          </a:xfrm>
        </p:grpSpPr>
        <p:graphicFrame>
          <p:nvGraphicFramePr>
            <p:cNvPr id="517" name="Chart 516"/>
            <p:cNvGraphicFramePr/>
            <p:nvPr>
              <p:extLst>
                <p:ext uri="{D42A27DB-BD31-4B8C-83A1-F6EECF244321}">
                  <p14:modId xmlns:p14="http://schemas.microsoft.com/office/powerpoint/2010/main" val="3565253149"/>
                </p:ext>
              </p:extLst>
            </p:nvPr>
          </p:nvGraphicFramePr>
          <p:xfrm>
            <a:off x="389971" y="2962800"/>
            <a:ext cx="4366485" cy="1780357"/>
          </p:xfrm>
          <a:graphic>
            <a:graphicData uri="http://schemas.openxmlformats.org/drawingml/2006/chart">
              <c:chart xmlns:c="http://schemas.openxmlformats.org/drawingml/2006/chart" xmlns:r="http://schemas.openxmlformats.org/officeDocument/2006/relationships" r:id="rId30"/>
            </a:graphicData>
          </a:graphic>
        </p:graphicFrame>
        <p:sp>
          <p:nvSpPr>
            <p:cNvPr id="518" name="TextBox 101"/>
            <p:cNvSpPr txBox="1"/>
            <p:nvPr/>
          </p:nvSpPr>
          <p:spPr>
            <a:xfrm>
              <a:off x="328873" y="3160246"/>
              <a:ext cx="1014432"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dirty="0">
                  <a:solidFill>
                    <a:schemeClr val="bg1"/>
                  </a:solidFill>
                  <a:latin typeface="Arial"/>
                  <a:ea typeface="+mj-ea"/>
                  <a:cs typeface="Arial"/>
                </a:rPr>
                <a:t>Compartirá una foto</a:t>
              </a:r>
            </a:p>
          </p:txBody>
        </p:sp>
        <p:sp>
          <p:nvSpPr>
            <p:cNvPr id="519" name="TextBox 101"/>
            <p:cNvSpPr txBox="1"/>
            <p:nvPr/>
          </p:nvSpPr>
          <p:spPr>
            <a:xfrm>
              <a:off x="328153" y="3415506"/>
              <a:ext cx="908265"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solidFill>
                    <a:schemeClr val="bg1"/>
                  </a:solidFill>
                  <a:latin typeface="Arial"/>
                  <a:ea typeface="+mj-ea"/>
                  <a:cs typeface="Arial"/>
                </a:rPr>
                <a:t>Compartirá un enlace</a:t>
              </a:r>
            </a:p>
          </p:txBody>
        </p:sp>
        <p:sp>
          <p:nvSpPr>
            <p:cNvPr id="520" name="TextBox 101"/>
            <p:cNvSpPr txBox="1"/>
            <p:nvPr/>
          </p:nvSpPr>
          <p:spPr>
            <a:xfrm>
              <a:off x="325337" y="3664735"/>
              <a:ext cx="1824685" cy="192594"/>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dirty="0">
                  <a:latin typeface="Arial"/>
                  <a:ea typeface="+mj-ea"/>
                  <a:cs typeface="Arial"/>
                </a:rPr>
                <a:t>Responderá a un comentario</a:t>
              </a:r>
            </a:p>
          </p:txBody>
        </p:sp>
        <p:sp>
          <p:nvSpPr>
            <p:cNvPr id="521" name="TextBox 101"/>
            <p:cNvSpPr txBox="1"/>
            <p:nvPr/>
          </p:nvSpPr>
          <p:spPr>
            <a:xfrm>
              <a:off x="318723" y="3919476"/>
              <a:ext cx="1014432"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Compartirá un vídeo</a:t>
              </a:r>
            </a:p>
          </p:txBody>
        </p:sp>
        <p:sp>
          <p:nvSpPr>
            <p:cNvPr id="522" name="TextBox 101"/>
            <p:cNvSpPr txBox="1"/>
            <p:nvPr/>
          </p:nvSpPr>
          <p:spPr>
            <a:xfrm>
              <a:off x="322058" y="4155677"/>
              <a:ext cx="2545282" cy="193587"/>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s" sz="500" dirty="0">
                  <a:solidFill>
                    <a:schemeClr val="bg1"/>
                  </a:solidFill>
                  <a:cs typeface="Arial"/>
                </a:rPr>
                <a:t>Dará un </a:t>
              </a:r>
              <a:r>
                <a:rPr lang="es-ES_tradnl" sz="500" dirty="0" err="1">
                  <a:solidFill>
                    <a:schemeClr val="bg1"/>
                  </a:solidFill>
                  <a:cs typeface="Arial"/>
                </a:rPr>
                <a:t>like</a:t>
              </a:r>
              <a:r>
                <a:rPr lang="es-ES_tradnl" sz="500" dirty="0">
                  <a:solidFill>
                    <a:schemeClr val="bg1"/>
                  </a:solidFill>
                  <a:cs typeface="Arial"/>
                </a:rPr>
                <a:t> </a:t>
              </a:r>
              <a:r>
                <a:rPr lang="es" sz="500" dirty="0">
                  <a:solidFill>
                    <a:schemeClr val="bg1"/>
                  </a:solidFill>
                  <a:cs typeface="Arial"/>
                </a:rPr>
                <a:t>a un futbolista</a:t>
              </a:r>
              <a:r>
                <a:rPr lang="es-ES_tradnl" sz="500" dirty="0">
                  <a:solidFill>
                    <a:schemeClr val="bg1"/>
                  </a:solidFill>
                  <a:cs typeface="Arial"/>
                </a:rPr>
                <a:t> </a:t>
              </a:r>
              <a:r>
                <a:rPr lang="es-ES_tradnl" sz="500" dirty="0" smtClean="0">
                  <a:solidFill>
                    <a:schemeClr val="bg1"/>
                  </a:solidFill>
                  <a:cs typeface="Arial"/>
                </a:rPr>
                <a:t>(barra blanca) </a:t>
              </a:r>
              <a:r>
                <a:rPr lang="es-ES_tradnl" sz="500" dirty="0">
                  <a:solidFill>
                    <a:schemeClr val="bg1"/>
                  </a:solidFill>
                  <a:cs typeface="Arial"/>
                </a:rPr>
                <a:t>o a la página de una marca </a:t>
              </a:r>
              <a:r>
                <a:rPr lang="es-ES_tradnl" sz="500" dirty="0" smtClean="0">
                  <a:solidFill>
                    <a:schemeClr val="bg1"/>
                  </a:solidFill>
                  <a:cs typeface="Arial"/>
                </a:rPr>
                <a:t>(barra naranja</a:t>
              </a:r>
              <a:r>
                <a:rPr lang="es-ES_tradnl" sz="500" dirty="0">
                  <a:solidFill>
                    <a:schemeClr val="bg1"/>
                  </a:solidFill>
                  <a:cs typeface="Arial"/>
                </a:rPr>
                <a:t>)</a:t>
              </a:r>
              <a:endParaRPr lang="es" sz="500" dirty="0">
                <a:solidFill>
                  <a:schemeClr val="bg1"/>
                </a:solidFill>
                <a:cs typeface="Arial"/>
              </a:endParaRPr>
            </a:p>
          </p:txBody>
        </p:sp>
      </p:grpSp>
      <p:grpSp>
        <p:nvGrpSpPr>
          <p:cNvPr id="523" name="Group 522"/>
          <p:cNvGrpSpPr/>
          <p:nvPr/>
        </p:nvGrpSpPr>
        <p:grpSpPr>
          <a:xfrm>
            <a:off x="4158158" y="4184882"/>
            <a:ext cx="664090" cy="305670"/>
            <a:chOff x="3844526" y="4132207"/>
            <a:chExt cx="664090" cy="305670"/>
          </a:xfrm>
        </p:grpSpPr>
        <p:grpSp>
          <p:nvGrpSpPr>
            <p:cNvPr id="524" name="Group 523"/>
            <p:cNvGrpSpPr/>
            <p:nvPr/>
          </p:nvGrpSpPr>
          <p:grpSpPr>
            <a:xfrm>
              <a:off x="3844526" y="4132207"/>
              <a:ext cx="664090" cy="227279"/>
              <a:chOff x="3844526" y="4132207"/>
              <a:chExt cx="664090" cy="227279"/>
            </a:xfrm>
          </p:grpSpPr>
          <p:sp>
            <p:nvSpPr>
              <p:cNvPr id="526" name="Rectangle 525"/>
              <p:cNvSpPr/>
              <p:nvPr/>
            </p:nvSpPr>
            <p:spPr>
              <a:xfrm>
                <a:off x="3844526" y="4189578"/>
                <a:ext cx="72000" cy="72000"/>
              </a:xfrm>
              <a:prstGeom prst="rect">
                <a:avLst/>
              </a:prstGeom>
              <a:solidFill>
                <a:schemeClr val="bg1"/>
              </a:solidFill>
            </p:spPr>
            <p:txBody>
              <a:bodyPr wrap="square" lIns="18000" rIns="18000" rtlCol="0" anchor="ctr">
                <a:spAutoFit/>
              </a:bodyPr>
              <a:lstStyle/>
              <a:p>
                <a:pPr marL="0" algn="ctr" rtl="0"/>
                <a:endParaRPr lang="es" sz="900" b="1" kern="0" cap="all" dirty="0">
                  <a:solidFill>
                    <a:schemeClr val="bg1"/>
                  </a:solidFill>
                </a:endParaRPr>
              </a:p>
            </p:txBody>
          </p:sp>
          <p:sp>
            <p:nvSpPr>
              <p:cNvPr id="527" name="TextBox 101"/>
              <p:cNvSpPr txBox="1"/>
              <p:nvPr/>
            </p:nvSpPr>
            <p:spPr>
              <a:xfrm>
                <a:off x="3846859" y="4132207"/>
                <a:ext cx="661757"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General</a:t>
                </a:r>
              </a:p>
            </p:txBody>
          </p:sp>
          <p:sp>
            <p:nvSpPr>
              <p:cNvPr id="528" name="Rectangle 527"/>
              <p:cNvSpPr/>
              <p:nvPr/>
            </p:nvSpPr>
            <p:spPr>
              <a:xfrm>
                <a:off x="3844526" y="4287486"/>
                <a:ext cx="72000" cy="72000"/>
              </a:xfrm>
              <a:prstGeom prst="rect">
                <a:avLst/>
              </a:prstGeom>
              <a:solidFill>
                <a:schemeClr val="tx1"/>
              </a:solidFill>
            </p:spPr>
            <p:txBody>
              <a:bodyPr wrap="square" lIns="18000" rIns="18000" rtlCol="0" anchor="ctr">
                <a:spAutoFit/>
              </a:bodyPr>
              <a:lstStyle/>
              <a:p>
                <a:pPr marL="0" algn="ctr" rtl="0"/>
                <a:endParaRPr lang="es" sz="900" b="1" kern="0" cap="all" dirty="0">
                  <a:solidFill>
                    <a:schemeClr val="bg1"/>
                  </a:solidFill>
                </a:endParaRPr>
              </a:p>
            </p:txBody>
          </p:sp>
        </p:grpSp>
        <p:sp>
          <p:nvSpPr>
            <p:cNvPr id="525" name="TextBox 101"/>
            <p:cNvSpPr txBox="1"/>
            <p:nvPr/>
          </p:nvSpPr>
          <p:spPr>
            <a:xfrm>
              <a:off x="3852617" y="4230115"/>
              <a:ext cx="597149"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Marcas</a:t>
              </a:r>
            </a:p>
          </p:txBody>
        </p:sp>
      </p:grpSp>
      <p:pic>
        <p:nvPicPr>
          <p:cNvPr id="529" name="Picture 33" descr="http://icons.iconarchive.com/icons/visualpharm/icons8-metro-style/512/Very-Basic-Link-icon.png"/>
          <p:cNvPicPr>
            <a:picLocks noChangeAspect="1" noChangeArrowheads="1"/>
          </p:cNvPicPr>
          <p:nvPr/>
        </p:nvPicPr>
        <p:blipFill>
          <a:blip r:embed="rId31" cstate="screen">
            <a:lum bright="70000" contrast="-70000"/>
            <a:extLst>
              <a:ext uri="{BEBA8EAE-BF5A-486C-A8C5-ECC9F3942E4B}">
                <a14:imgProps xmlns:a14="http://schemas.microsoft.com/office/drawing/2010/main">
                  <a14:imgLayer r:embed="rId32">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16534" y="3432754"/>
            <a:ext cx="144000" cy="139025"/>
          </a:xfrm>
          <a:prstGeom prst="rect">
            <a:avLst/>
          </a:prstGeom>
          <a:noFill/>
          <a:extLst>
            <a:ext uri="{909E8E84-426E-40dd-AFC4-6F175D3DCCD1}">
              <a14:hiddenFill xmlns:a14="http://schemas.microsoft.com/office/drawing/2010/main">
                <a:solidFill>
                  <a:srgbClr val="FFFFFF"/>
                </a:solidFill>
              </a14:hiddenFill>
            </a:ext>
          </a:extLst>
        </p:spPr>
      </p:pic>
      <p:pic>
        <p:nvPicPr>
          <p:cNvPr id="556" name="Picture 35" descr="http://icons.iconarchive.com/icons/visualpharm/icons8-metro-style/512/Photo-Video-Slr-camera-icon.png"/>
          <p:cNvPicPr>
            <a:picLocks noChangeAspect="1" noChangeArrowheads="1"/>
          </p:cNvPicPr>
          <p:nvPr/>
        </p:nvPicPr>
        <p:blipFill>
          <a:blip r:embed="rId33" cstate="screen">
            <a:lum bright="70000" contrast="-70000"/>
            <a:extLst>
              <a:ext uri="{BEBA8EAE-BF5A-486C-A8C5-ECC9F3942E4B}">
                <a14:imgProps xmlns:a14="http://schemas.microsoft.com/office/drawing/2010/main">
                  <a14:imgLayer r:embed="rId34">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07975" y="3184069"/>
            <a:ext cx="165964" cy="160231"/>
          </a:xfrm>
          <a:prstGeom prst="rect">
            <a:avLst/>
          </a:prstGeom>
          <a:noFill/>
          <a:extLst>
            <a:ext uri="{909E8E84-426E-40dd-AFC4-6F175D3DCCD1}">
              <a14:hiddenFill xmlns:a14="http://schemas.microsoft.com/office/drawing/2010/main">
                <a:solidFill>
                  <a:srgbClr val="FFFFFF"/>
                </a:solidFill>
              </a14:hiddenFill>
            </a:ext>
          </a:extLst>
        </p:spPr>
      </p:pic>
      <p:pic>
        <p:nvPicPr>
          <p:cNvPr id="557" name="Picture 43" descr="http://www.endlessicons.com/wp-content/uploads/2013/05/comments-icon-614x460.png"/>
          <p:cNvPicPr>
            <a:picLocks noChangeAspect="1" noChangeArrowheads="1"/>
          </p:cNvPicPr>
          <p:nvPr/>
        </p:nvPicPr>
        <p:blipFill rotWithShape="1">
          <a:blip r:embed="rId35" cstate="screen">
            <a:lum bright="70000" contrast="-70000"/>
            <a:extLst>
              <a:ext uri="{BEBA8EAE-BF5A-486C-A8C5-ECC9F3942E4B}">
                <a14:imgProps xmlns:a14="http://schemas.microsoft.com/office/drawing/2010/main">
                  <a14:imgLayer r:embed="rId36">
                    <a14:imgEffect>
                      <a14:artisticPhotocopy/>
                    </a14:imgEffect>
                  </a14:imgLayer>
                </a14:imgProps>
              </a:ext>
              <a:ext uri="{28A0092B-C50C-407E-A947-70E740481C1C}">
                <a14:useLocalDpi xmlns:a14="http://schemas.microsoft.com/office/drawing/2010/main"/>
              </a:ext>
            </a:extLst>
          </a:blip>
          <a:srcRect/>
          <a:stretch/>
        </p:blipFill>
        <p:spPr bwMode="auto">
          <a:xfrm>
            <a:off x="302094" y="3660233"/>
            <a:ext cx="172320" cy="129197"/>
          </a:xfrm>
          <a:prstGeom prst="rect">
            <a:avLst/>
          </a:prstGeom>
          <a:noFill/>
          <a:extLst>
            <a:ext uri="{909E8E84-426E-40dd-AFC4-6F175D3DCCD1}">
              <a14:hiddenFill xmlns:a14="http://schemas.microsoft.com/office/drawing/2010/main">
                <a:solidFill>
                  <a:srgbClr val="FFFFFF"/>
                </a:solidFill>
              </a14:hiddenFill>
            </a:ext>
          </a:extLst>
        </p:spPr>
      </p:pic>
      <p:pic>
        <p:nvPicPr>
          <p:cNvPr id="558" name="Picture 45" descr="http://sensatejournal.com/wp-content/themes/sensate/images/icon_video.png"/>
          <p:cNvPicPr>
            <a:picLocks noChangeAspect="1" noChangeArrowheads="1"/>
          </p:cNvPicPr>
          <p:nvPr/>
        </p:nvPicPr>
        <p:blipFill>
          <a:blip r:embed="rId37" cstate="screen">
            <a:lum bright="70000" contrast="-70000"/>
            <a:extLst>
              <a:ext uri="{BEBA8EAE-BF5A-486C-A8C5-ECC9F3942E4B}">
                <a14:imgProps xmlns:a14="http://schemas.microsoft.com/office/drawing/2010/main">
                  <a14:imgLayer r:embed="rId38">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27045" y="3877884"/>
            <a:ext cx="139696" cy="134869"/>
          </a:xfrm>
          <a:prstGeom prst="rect">
            <a:avLst/>
          </a:prstGeom>
          <a:noFill/>
          <a:extLst>
            <a:ext uri="{909E8E84-426E-40dd-AFC4-6F175D3DCCD1}">
              <a14:hiddenFill xmlns:a14="http://schemas.microsoft.com/office/drawing/2010/main">
                <a:solidFill>
                  <a:srgbClr val="FFFFFF"/>
                </a:solidFill>
              </a14:hiddenFill>
            </a:ext>
          </a:extLst>
        </p:spPr>
      </p:pic>
      <p:pic>
        <p:nvPicPr>
          <p:cNvPr id="559" name="Picture 49" descr="http://upload.wikimedia.org/wikipedia/commons/1/13/Facebook_like_thumb.png"/>
          <p:cNvPicPr>
            <a:picLocks noChangeAspect="1" noChangeArrowheads="1"/>
          </p:cNvPicPr>
          <p:nvPr/>
        </p:nvPicPr>
        <p:blipFill>
          <a:blip r:embed="rId39" cstate="screen">
            <a:lum bright="70000" contrast="-70000"/>
            <a:extLst>
              <a:ext uri="{28A0092B-C50C-407E-A947-70E740481C1C}">
                <a14:useLocalDpi xmlns:a14="http://schemas.microsoft.com/office/drawing/2010/main"/>
              </a:ext>
            </a:extLst>
          </a:blip>
          <a:srcRect/>
          <a:stretch>
            <a:fillRect/>
          </a:stretch>
        </p:blipFill>
        <p:spPr bwMode="auto">
          <a:xfrm>
            <a:off x="321071" y="4101207"/>
            <a:ext cx="153743" cy="127131"/>
          </a:xfrm>
          <a:prstGeom prst="rect">
            <a:avLst/>
          </a:prstGeom>
          <a:noFill/>
          <a:extLst>
            <a:ext uri="{909E8E84-426E-40dd-AFC4-6F175D3DCCD1}">
              <a14:hiddenFill xmlns:a14="http://schemas.microsoft.com/office/drawing/2010/main">
                <a:solidFill>
                  <a:srgbClr val="FFFFFF"/>
                </a:solidFill>
              </a14:hiddenFill>
            </a:ext>
          </a:extLst>
        </p:spPr>
      </p:pic>
      <p:pic>
        <p:nvPicPr>
          <p:cNvPr id="560" name="Picture 559"/>
          <p:cNvPicPr>
            <a:picLocks noChangeAspect="1"/>
          </p:cNvPicPr>
          <p:nvPr/>
        </p:nvPicPr>
        <p:blipFill>
          <a:blip r:embed="rId40" cstate="screen">
            <a:extLst>
              <a:ext uri="{28A0092B-C50C-407E-A947-70E740481C1C}">
                <a14:useLocalDpi xmlns:a14="http://schemas.microsoft.com/office/drawing/2010/main"/>
              </a:ext>
            </a:extLst>
          </a:blip>
          <a:stretch>
            <a:fillRect/>
          </a:stretch>
        </p:blipFill>
        <p:spPr>
          <a:xfrm>
            <a:off x="323247" y="4316792"/>
            <a:ext cx="151167" cy="145945"/>
          </a:xfrm>
          <a:prstGeom prst="rect">
            <a:avLst/>
          </a:prstGeom>
        </p:spPr>
      </p:pic>
      <p:sp>
        <p:nvSpPr>
          <p:cNvPr id="561" name="Rectangle 560"/>
          <p:cNvSpPr/>
          <p:nvPr/>
        </p:nvSpPr>
        <p:spPr>
          <a:xfrm>
            <a:off x="4653316" y="2993513"/>
            <a:ext cx="4042567" cy="246221"/>
          </a:xfrm>
          <a:prstGeom prst="rect">
            <a:avLst/>
          </a:prstGeom>
        </p:spPr>
        <p:txBody>
          <a:bodyPr wrap="square">
            <a:spAutoFit/>
          </a:bodyPr>
          <a:lstStyle/>
          <a:p>
            <a:pPr algn="l" rtl="0"/>
            <a:r>
              <a:rPr lang="es" sz="1000" b="0" i="0" u="none" dirty="0">
                <a:latin typeface="Impact"/>
                <a:cs typeface="Impact"/>
              </a:rPr>
              <a:t>Y PRETENDEN REALIZAR LAS SIGUIENTES </a:t>
            </a:r>
            <a:r>
              <a:rPr lang="es" sz="1000" b="0" i="0" u="none" dirty="0">
                <a:solidFill>
                  <a:schemeClr val="bg1"/>
                </a:solidFill>
                <a:latin typeface="Impact"/>
                <a:cs typeface="Impact"/>
              </a:rPr>
              <a:t>ACTIVIDADES:</a:t>
            </a:r>
          </a:p>
        </p:txBody>
      </p:sp>
      <p:grpSp>
        <p:nvGrpSpPr>
          <p:cNvPr id="562" name="Group 561"/>
          <p:cNvGrpSpPr/>
          <p:nvPr/>
        </p:nvGrpSpPr>
        <p:grpSpPr>
          <a:xfrm>
            <a:off x="7480058" y="3544068"/>
            <a:ext cx="1681666" cy="865974"/>
            <a:chOff x="7517694" y="3420084"/>
            <a:chExt cx="1681666" cy="865974"/>
          </a:xfrm>
        </p:grpSpPr>
        <p:grpSp>
          <p:nvGrpSpPr>
            <p:cNvPr id="563" name="Group 562"/>
            <p:cNvGrpSpPr/>
            <p:nvPr/>
          </p:nvGrpSpPr>
          <p:grpSpPr>
            <a:xfrm>
              <a:off x="7517694" y="3420084"/>
              <a:ext cx="72000" cy="857772"/>
              <a:chOff x="7517694" y="3420084"/>
              <a:chExt cx="72000" cy="857772"/>
            </a:xfrm>
          </p:grpSpPr>
          <p:sp>
            <p:nvSpPr>
              <p:cNvPr id="572" name="Rectangle 571"/>
              <p:cNvSpPr/>
              <p:nvPr/>
            </p:nvSpPr>
            <p:spPr>
              <a:xfrm>
                <a:off x="7517694" y="3420084"/>
                <a:ext cx="72000" cy="72000"/>
              </a:xfrm>
              <a:prstGeom prst="rect">
                <a:avLst/>
              </a:prstGeom>
              <a:solidFill>
                <a:schemeClr val="accent1">
                  <a:lumMod val="75000"/>
                </a:schemeClr>
              </a:solidFill>
            </p:spPr>
            <p:txBody>
              <a:bodyPr wrap="square" lIns="18000" rIns="18000" rtlCol="0" anchor="ctr">
                <a:spAutoFit/>
              </a:bodyPr>
              <a:lstStyle/>
              <a:p>
                <a:pPr marL="0" algn="ctr" rtl="0"/>
                <a:endParaRPr lang="es" sz="900" b="1" kern="0" cap="all" dirty="0">
                  <a:solidFill>
                    <a:schemeClr val="bg1"/>
                  </a:solidFill>
                </a:endParaRPr>
              </a:p>
            </p:txBody>
          </p:sp>
          <p:sp>
            <p:nvSpPr>
              <p:cNvPr id="573" name="Rectangle 572"/>
              <p:cNvSpPr/>
              <p:nvPr/>
            </p:nvSpPr>
            <p:spPr>
              <a:xfrm>
                <a:off x="7517694" y="3532337"/>
                <a:ext cx="72000" cy="72000"/>
              </a:xfrm>
              <a:prstGeom prst="rect">
                <a:avLst/>
              </a:prstGeom>
              <a:solidFill>
                <a:schemeClr val="accent2">
                  <a:lumMod val="75000"/>
                </a:schemeClr>
              </a:solidFill>
            </p:spPr>
            <p:txBody>
              <a:bodyPr wrap="square" lIns="18000" rIns="18000" rtlCol="0" anchor="ctr">
                <a:spAutoFit/>
              </a:bodyPr>
              <a:lstStyle/>
              <a:p>
                <a:pPr marL="0" algn="ctr" rtl="0"/>
                <a:endParaRPr lang="es" sz="900" b="1" kern="0" cap="all" dirty="0">
                  <a:solidFill>
                    <a:schemeClr val="bg1"/>
                  </a:solidFill>
                </a:endParaRPr>
              </a:p>
            </p:txBody>
          </p:sp>
          <p:sp>
            <p:nvSpPr>
              <p:cNvPr id="582" name="Rectangle 581"/>
              <p:cNvSpPr/>
              <p:nvPr/>
            </p:nvSpPr>
            <p:spPr>
              <a:xfrm>
                <a:off x="7517694" y="3644590"/>
                <a:ext cx="72000" cy="72000"/>
              </a:xfrm>
              <a:prstGeom prst="rect">
                <a:avLst/>
              </a:prstGeom>
              <a:solidFill>
                <a:schemeClr val="accent3"/>
              </a:solidFill>
            </p:spPr>
            <p:txBody>
              <a:bodyPr wrap="square" lIns="18000" rIns="18000" rtlCol="0" anchor="ctr">
                <a:spAutoFit/>
              </a:bodyPr>
              <a:lstStyle/>
              <a:p>
                <a:pPr marL="0" algn="ctr" rtl="0"/>
                <a:endParaRPr lang="es" sz="900" b="1" kern="0" cap="all" dirty="0">
                  <a:solidFill>
                    <a:schemeClr val="bg1"/>
                  </a:solidFill>
                </a:endParaRPr>
              </a:p>
            </p:txBody>
          </p:sp>
          <p:sp>
            <p:nvSpPr>
              <p:cNvPr id="583" name="Rectangle 582"/>
              <p:cNvSpPr/>
              <p:nvPr/>
            </p:nvSpPr>
            <p:spPr>
              <a:xfrm>
                <a:off x="7517694" y="3756843"/>
                <a:ext cx="72000" cy="72000"/>
              </a:xfrm>
              <a:prstGeom prst="rect">
                <a:avLst/>
              </a:prstGeom>
              <a:solidFill>
                <a:schemeClr val="accent4"/>
              </a:solidFill>
            </p:spPr>
            <p:txBody>
              <a:bodyPr wrap="square" lIns="18000" rIns="18000" rtlCol="0" anchor="ctr">
                <a:spAutoFit/>
              </a:bodyPr>
              <a:lstStyle/>
              <a:p>
                <a:pPr marL="0" algn="ctr" rtl="0"/>
                <a:endParaRPr lang="es" sz="900" b="1" kern="0" cap="all" dirty="0">
                  <a:solidFill>
                    <a:schemeClr val="bg1"/>
                  </a:solidFill>
                </a:endParaRPr>
              </a:p>
            </p:txBody>
          </p:sp>
          <p:sp>
            <p:nvSpPr>
              <p:cNvPr id="584" name="Rectangle 583"/>
              <p:cNvSpPr/>
              <p:nvPr/>
            </p:nvSpPr>
            <p:spPr>
              <a:xfrm>
                <a:off x="7517694" y="3869096"/>
                <a:ext cx="72000" cy="72000"/>
              </a:xfrm>
              <a:prstGeom prst="rect">
                <a:avLst/>
              </a:prstGeom>
              <a:solidFill>
                <a:schemeClr val="accent5"/>
              </a:solidFill>
            </p:spPr>
            <p:txBody>
              <a:bodyPr wrap="square" lIns="18000" rIns="18000" rtlCol="0" anchor="ctr">
                <a:spAutoFit/>
              </a:bodyPr>
              <a:lstStyle/>
              <a:p>
                <a:pPr marL="0" algn="ctr" rtl="0"/>
                <a:endParaRPr lang="es" sz="900" b="1" kern="0" cap="all" dirty="0">
                  <a:solidFill>
                    <a:schemeClr val="bg1"/>
                  </a:solidFill>
                </a:endParaRPr>
              </a:p>
            </p:txBody>
          </p:sp>
          <p:sp>
            <p:nvSpPr>
              <p:cNvPr id="589" name="Rectangle 588"/>
              <p:cNvSpPr/>
              <p:nvPr/>
            </p:nvSpPr>
            <p:spPr>
              <a:xfrm>
                <a:off x="7517694" y="3981349"/>
                <a:ext cx="72000" cy="72000"/>
              </a:xfrm>
              <a:prstGeom prst="rect">
                <a:avLst/>
              </a:prstGeom>
              <a:solidFill>
                <a:schemeClr val="accent6"/>
              </a:solidFill>
            </p:spPr>
            <p:txBody>
              <a:bodyPr wrap="square" lIns="18000" rIns="18000" rtlCol="0" anchor="ctr">
                <a:spAutoFit/>
              </a:bodyPr>
              <a:lstStyle/>
              <a:p>
                <a:pPr marL="0" algn="ctr" rtl="0"/>
                <a:endParaRPr lang="es" sz="900" b="1" kern="0" cap="all" dirty="0">
                  <a:solidFill>
                    <a:schemeClr val="bg1"/>
                  </a:solidFill>
                </a:endParaRPr>
              </a:p>
            </p:txBody>
          </p:sp>
          <p:sp>
            <p:nvSpPr>
              <p:cNvPr id="590" name="Rectangle 589"/>
              <p:cNvSpPr/>
              <p:nvPr/>
            </p:nvSpPr>
            <p:spPr>
              <a:xfrm>
                <a:off x="7517694" y="4093602"/>
                <a:ext cx="72000" cy="72000"/>
              </a:xfrm>
              <a:prstGeom prst="rect">
                <a:avLst/>
              </a:prstGeom>
              <a:solidFill>
                <a:schemeClr val="tx2"/>
              </a:solidFill>
            </p:spPr>
            <p:txBody>
              <a:bodyPr wrap="square" lIns="18000" rIns="18000" rtlCol="0" anchor="ctr">
                <a:spAutoFit/>
              </a:bodyPr>
              <a:lstStyle/>
              <a:p>
                <a:pPr marL="0" algn="ctr" rtl="0"/>
                <a:endParaRPr lang="es" sz="900" b="1" kern="0" cap="all" dirty="0">
                  <a:solidFill>
                    <a:schemeClr val="bg1"/>
                  </a:solidFill>
                </a:endParaRPr>
              </a:p>
            </p:txBody>
          </p:sp>
          <p:sp>
            <p:nvSpPr>
              <p:cNvPr id="591" name="Rectangle 590"/>
              <p:cNvSpPr/>
              <p:nvPr/>
            </p:nvSpPr>
            <p:spPr>
              <a:xfrm>
                <a:off x="7517694" y="4205856"/>
                <a:ext cx="72000" cy="72000"/>
              </a:xfrm>
              <a:prstGeom prst="rect">
                <a:avLst/>
              </a:prstGeom>
              <a:solidFill>
                <a:schemeClr val="bg1">
                  <a:lumMod val="50000"/>
                </a:schemeClr>
              </a:solidFill>
            </p:spPr>
            <p:txBody>
              <a:bodyPr wrap="square" lIns="18000" rIns="18000" rtlCol="0" anchor="ctr">
                <a:spAutoFit/>
              </a:bodyPr>
              <a:lstStyle/>
              <a:p>
                <a:pPr marL="0" algn="ctr" rtl="0"/>
                <a:endParaRPr lang="es" sz="900" b="1" kern="0" cap="all" dirty="0">
                  <a:solidFill>
                    <a:schemeClr val="bg1"/>
                  </a:solidFill>
                </a:endParaRPr>
              </a:p>
            </p:txBody>
          </p:sp>
        </p:grpSp>
        <p:sp>
          <p:nvSpPr>
            <p:cNvPr id="564" name="TextBox 101"/>
            <p:cNvSpPr txBox="1"/>
            <p:nvPr/>
          </p:nvSpPr>
          <p:spPr>
            <a:xfrm>
              <a:off x="7535677" y="3430012"/>
              <a:ext cx="1194298"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Chatear con amigos</a:t>
              </a:r>
            </a:p>
          </p:txBody>
        </p:sp>
        <p:sp>
          <p:nvSpPr>
            <p:cNvPr id="565" name="TextBox 101"/>
            <p:cNvSpPr txBox="1"/>
            <p:nvPr/>
          </p:nvSpPr>
          <p:spPr>
            <a:xfrm>
              <a:off x="7535677" y="3542019"/>
              <a:ext cx="1194297"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Jugar</a:t>
              </a:r>
            </a:p>
          </p:txBody>
        </p:sp>
        <p:sp>
          <p:nvSpPr>
            <p:cNvPr id="566" name="TextBox 101"/>
            <p:cNvSpPr txBox="1"/>
            <p:nvPr/>
          </p:nvSpPr>
          <p:spPr>
            <a:xfrm>
              <a:off x="7535677" y="3654026"/>
              <a:ext cx="1190537"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Buscar productos que comprar</a:t>
              </a:r>
            </a:p>
          </p:txBody>
        </p:sp>
        <p:sp>
          <p:nvSpPr>
            <p:cNvPr id="567" name="TextBox 101"/>
            <p:cNvSpPr txBox="1"/>
            <p:nvPr/>
          </p:nvSpPr>
          <p:spPr>
            <a:xfrm>
              <a:off x="7535677" y="3766033"/>
              <a:ext cx="1194297"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Leer noticias</a:t>
              </a:r>
            </a:p>
          </p:txBody>
        </p:sp>
        <p:sp>
          <p:nvSpPr>
            <p:cNvPr id="568" name="TextBox 101"/>
            <p:cNvSpPr txBox="1"/>
            <p:nvPr/>
          </p:nvSpPr>
          <p:spPr>
            <a:xfrm>
              <a:off x="7535677" y="3878040"/>
              <a:ext cx="1663683"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Buscar información sobre la Copa Mundial</a:t>
              </a:r>
            </a:p>
          </p:txBody>
        </p:sp>
        <p:sp>
          <p:nvSpPr>
            <p:cNvPr id="569" name="TextBox 101"/>
            <p:cNvSpPr txBox="1"/>
            <p:nvPr/>
          </p:nvSpPr>
          <p:spPr>
            <a:xfrm>
              <a:off x="7535677" y="3990047"/>
              <a:ext cx="1536431"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Compartir opiniones sobre el evento</a:t>
              </a:r>
            </a:p>
          </p:txBody>
        </p:sp>
        <p:sp>
          <p:nvSpPr>
            <p:cNvPr id="570" name="TextBox 101"/>
            <p:cNvSpPr txBox="1"/>
            <p:nvPr/>
          </p:nvSpPr>
          <p:spPr>
            <a:xfrm>
              <a:off x="7535677" y="4102054"/>
              <a:ext cx="1663682"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Interactuar con contenido digital sobre la Copa Mundial</a:t>
              </a:r>
            </a:p>
          </p:txBody>
        </p:sp>
        <p:sp>
          <p:nvSpPr>
            <p:cNvPr id="571" name="TextBox 101"/>
            <p:cNvSpPr txBox="1"/>
            <p:nvPr/>
          </p:nvSpPr>
          <p:spPr>
            <a:xfrm>
              <a:off x="7535677" y="4214058"/>
              <a:ext cx="1194297"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Otros</a:t>
              </a:r>
            </a:p>
          </p:txBody>
        </p:sp>
      </p:grpSp>
      <p:sp>
        <p:nvSpPr>
          <p:cNvPr id="592" name="Rectangle 591"/>
          <p:cNvSpPr/>
          <p:nvPr/>
        </p:nvSpPr>
        <p:spPr>
          <a:xfrm>
            <a:off x="4280638" y="3300584"/>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rtl="0"/>
            <a:r>
              <a:rPr lang="es-ES_tradnl" sz="700" b="1" i="0" u="none" dirty="0" smtClean="0">
                <a:solidFill>
                  <a:schemeClr val="bg1"/>
                </a:solidFill>
              </a:rPr>
              <a:t>E-</a:t>
            </a:r>
            <a:r>
              <a:rPr lang="es-ES_tradnl" sz="700" b="1" i="0" u="none" dirty="0" err="1" smtClean="0">
                <a:solidFill>
                  <a:schemeClr val="bg1"/>
                </a:solidFill>
              </a:rPr>
              <a:t>reader</a:t>
            </a:r>
            <a:endParaRPr lang="es" sz="700" b="1" dirty="0">
              <a:solidFill>
                <a:schemeClr val="bg1"/>
              </a:solidFill>
            </a:endParaRPr>
          </a:p>
        </p:txBody>
      </p:sp>
      <p:sp>
        <p:nvSpPr>
          <p:cNvPr id="593" name="Rectangle 592"/>
          <p:cNvSpPr/>
          <p:nvPr/>
        </p:nvSpPr>
        <p:spPr>
          <a:xfrm>
            <a:off x="4280638" y="3538063"/>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rtl="0"/>
            <a:r>
              <a:rPr lang="es" sz="700" b="1" i="0" u="none" dirty="0">
                <a:solidFill>
                  <a:schemeClr val="bg1"/>
                </a:solidFill>
              </a:rPr>
              <a:t>Ordenador</a:t>
            </a:r>
            <a:endParaRPr lang="es" sz="700" b="1" dirty="0">
              <a:solidFill>
                <a:schemeClr val="bg1"/>
              </a:solidFill>
            </a:endParaRPr>
          </a:p>
        </p:txBody>
      </p:sp>
      <p:sp>
        <p:nvSpPr>
          <p:cNvPr id="602" name="Rectangle 601"/>
          <p:cNvSpPr/>
          <p:nvPr/>
        </p:nvSpPr>
        <p:spPr>
          <a:xfrm>
            <a:off x="4280638" y="3775542"/>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rtl="0"/>
            <a:r>
              <a:rPr lang="es" sz="700" b="1" i="0" u="none" dirty="0">
                <a:solidFill>
                  <a:schemeClr val="bg1"/>
                </a:solidFill>
              </a:rPr>
              <a:t>Tableta</a:t>
            </a:r>
            <a:endParaRPr lang="es" sz="700" b="1" dirty="0">
              <a:solidFill>
                <a:schemeClr val="bg1"/>
              </a:solidFill>
            </a:endParaRPr>
          </a:p>
        </p:txBody>
      </p:sp>
      <p:sp>
        <p:nvSpPr>
          <p:cNvPr id="603" name="Rectangle 602"/>
          <p:cNvSpPr/>
          <p:nvPr/>
        </p:nvSpPr>
        <p:spPr>
          <a:xfrm>
            <a:off x="4280638" y="4013021"/>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rtl="0"/>
            <a:r>
              <a:rPr lang="es" sz="700" b="1" i="0" u="none">
                <a:solidFill>
                  <a:schemeClr val="bg1"/>
                </a:solidFill>
              </a:rPr>
              <a:t>Móvil</a:t>
            </a:r>
            <a:endParaRPr lang="es" sz="700" b="1" dirty="0">
              <a:solidFill>
                <a:schemeClr val="bg1"/>
              </a:solidFill>
            </a:endParaRPr>
          </a:p>
        </p:txBody>
      </p:sp>
      <p:sp>
        <p:nvSpPr>
          <p:cNvPr id="604" name="Rectangle 603"/>
          <p:cNvSpPr/>
          <p:nvPr/>
        </p:nvSpPr>
        <p:spPr>
          <a:xfrm>
            <a:off x="4280638" y="4250502"/>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rtl="0"/>
            <a:r>
              <a:rPr lang="es" sz="700" b="1" i="0" u="none" dirty="0">
                <a:solidFill>
                  <a:schemeClr val="bg1"/>
                </a:solidFill>
              </a:rPr>
              <a:t>Portátil</a:t>
            </a:r>
            <a:endParaRPr lang="es" sz="700" b="1" dirty="0">
              <a:solidFill>
                <a:schemeClr val="bg1"/>
              </a:solidFill>
            </a:endParaRPr>
          </a:p>
        </p:txBody>
      </p:sp>
      <p:graphicFrame>
        <p:nvGraphicFramePr>
          <p:cNvPr id="605" name="Chart 604"/>
          <p:cNvGraphicFramePr/>
          <p:nvPr>
            <p:extLst>
              <p:ext uri="{D42A27DB-BD31-4B8C-83A1-F6EECF244321}">
                <p14:modId xmlns:p14="http://schemas.microsoft.com/office/powerpoint/2010/main" val="2530114855"/>
              </p:ext>
            </p:extLst>
          </p:nvPr>
        </p:nvGraphicFramePr>
        <p:xfrm>
          <a:off x="5074128" y="3195147"/>
          <a:ext cx="3108018" cy="324000"/>
        </p:xfrm>
        <a:graphic>
          <a:graphicData uri="http://schemas.openxmlformats.org/drawingml/2006/chart">
            <c:chart xmlns:c="http://schemas.openxmlformats.org/drawingml/2006/chart" xmlns:r="http://schemas.openxmlformats.org/officeDocument/2006/relationships" r:id="rId41"/>
          </a:graphicData>
        </a:graphic>
      </p:graphicFrame>
      <p:graphicFrame>
        <p:nvGraphicFramePr>
          <p:cNvPr id="606" name="Chart 605"/>
          <p:cNvGraphicFramePr/>
          <p:nvPr>
            <p:extLst>
              <p:ext uri="{D42A27DB-BD31-4B8C-83A1-F6EECF244321}">
                <p14:modId xmlns:p14="http://schemas.microsoft.com/office/powerpoint/2010/main" val="3026367950"/>
              </p:ext>
            </p:extLst>
          </p:nvPr>
        </p:nvGraphicFramePr>
        <p:xfrm>
          <a:off x="5074128" y="3435327"/>
          <a:ext cx="3108018" cy="324000"/>
        </p:xfrm>
        <a:graphic>
          <a:graphicData uri="http://schemas.openxmlformats.org/drawingml/2006/chart">
            <c:chart xmlns:c="http://schemas.openxmlformats.org/drawingml/2006/chart" xmlns:r="http://schemas.openxmlformats.org/officeDocument/2006/relationships" r:id="rId42"/>
          </a:graphicData>
        </a:graphic>
      </p:graphicFrame>
      <p:graphicFrame>
        <p:nvGraphicFramePr>
          <p:cNvPr id="607" name="Chart 606"/>
          <p:cNvGraphicFramePr/>
          <p:nvPr>
            <p:extLst>
              <p:ext uri="{D42A27DB-BD31-4B8C-83A1-F6EECF244321}">
                <p14:modId xmlns:p14="http://schemas.microsoft.com/office/powerpoint/2010/main" val="3980889616"/>
              </p:ext>
            </p:extLst>
          </p:nvPr>
        </p:nvGraphicFramePr>
        <p:xfrm>
          <a:off x="5074128" y="3915687"/>
          <a:ext cx="3108018" cy="324000"/>
        </p:xfrm>
        <a:graphic>
          <a:graphicData uri="http://schemas.openxmlformats.org/drawingml/2006/chart">
            <c:chart xmlns:c="http://schemas.openxmlformats.org/drawingml/2006/chart" xmlns:r="http://schemas.openxmlformats.org/officeDocument/2006/relationships" r:id="rId43"/>
          </a:graphicData>
        </a:graphic>
      </p:graphicFrame>
      <p:graphicFrame>
        <p:nvGraphicFramePr>
          <p:cNvPr id="608" name="Chart 607"/>
          <p:cNvGraphicFramePr/>
          <p:nvPr>
            <p:extLst>
              <p:ext uri="{D42A27DB-BD31-4B8C-83A1-F6EECF244321}">
                <p14:modId xmlns:p14="http://schemas.microsoft.com/office/powerpoint/2010/main" val="2250858837"/>
              </p:ext>
            </p:extLst>
          </p:nvPr>
        </p:nvGraphicFramePr>
        <p:xfrm>
          <a:off x="5074128" y="4155865"/>
          <a:ext cx="3108018" cy="324000"/>
        </p:xfrm>
        <a:graphic>
          <a:graphicData uri="http://schemas.openxmlformats.org/drawingml/2006/chart">
            <c:chart xmlns:c="http://schemas.openxmlformats.org/drawingml/2006/chart" xmlns:r="http://schemas.openxmlformats.org/officeDocument/2006/relationships" r:id="rId44"/>
          </a:graphicData>
        </a:graphic>
      </p:graphicFrame>
      <p:graphicFrame>
        <p:nvGraphicFramePr>
          <p:cNvPr id="609" name="Chart 608"/>
          <p:cNvGraphicFramePr/>
          <p:nvPr>
            <p:extLst>
              <p:ext uri="{D42A27DB-BD31-4B8C-83A1-F6EECF244321}">
                <p14:modId xmlns:p14="http://schemas.microsoft.com/office/powerpoint/2010/main" val="2942484317"/>
              </p:ext>
            </p:extLst>
          </p:nvPr>
        </p:nvGraphicFramePr>
        <p:xfrm>
          <a:off x="5074128" y="3675507"/>
          <a:ext cx="3108018" cy="324000"/>
        </p:xfrm>
        <a:graphic>
          <a:graphicData uri="http://schemas.openxmlformats.org/drawingml/2006/chart">
            <c:chart xmlns:c="http://schemas.openxmlformats.org/drawingml/2006/chart" xmlns:r="http://schemas.openxmlformats.org/officeDocument/2006/relationships" r:id="rId45"/>
          </a:graphicData>
        </a:graphic>
      </p:graphicFrame>
      <p:sp>
        <p:nvSpPr>
          <p:cNvPr id="624" name="TextBox 623"/>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a:t>
            </a:r>
            <a:r>
              <a:rPr lang="es" sz="650" b="0" i="0" u="none" dirty="0" smtClean="0">
                <a:solidFill>
                  <a:schemeClr val="bg1"/>
                </a:solidFill>
              </a:rPr>
              <a:t>China (China excluida en as perguntas de redes sociales) , </a:t>
            </a:r>
            <a:r>
              <a:rPr lang="es" sz="650" b="0" i="0" u="none" dirty="0">
                <a:solidFill>
                  <a:schemeClr val="bg1"/>
                </a:solidFill>
              </a:rPr>
              <a:t>Corea del Sur, Japón</a:t>
            </a:r>
            <a:r>
              <a:rPr lang="es" sz="650" b="0" i="0" u="none" dirty="0" smtClean="0">
                <a:solidFill>
                  <a:schemeClr val="bg1"/>
                </a:solidFill>
              </a:rPr>
              <a:t>). </a:t>
            </a:r>
            <a:endParaRPr lang="es" sz="700" dirty="0">
              <a:solidFill>
                <a:schemeClr val="bg1"/>
              </a:solidFill>
            </a:endParaRPr>
          </a:p>
        </p:txBody>
      </p:sp>
      <p:sp>
        <p:nvSpPr>
          <p:cNvPr id="625" name="TextBox 101"/>
          <p:cNvSpPr txBox="1"/>
          <p:nvPr/>
        </p:nvSpPr>
        <p:spPr>
          <a:xfrm>
            <a:off x="449133" y="4332185"/>
            <a:ext cx="2513437" cy="184848"/>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dirty="0">
                <a:solidFill>
                  <a:schemeClr val="bg1"/>
                </a:solidFill>
                <a:latin typeface="Arial"/>
                <a:ea typeface="+mj-ea"/>
                <a:cs typeface="Arial"/>
              </a:rPr>
              <a:t>Usará una app de la Copa Mundial FIFA</a:t>
            </a:r>
          </a:p>
        </p:txBody>
      </p:sp>
      <p:sp>
        <p:nvSpPr>
          <p:cNvPr id="626" name="Chevron 625">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627" name="Chevron 626">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628" name="TextBox 121"/>
          <p:cNvSpPr txBox="1"/>
          <p:nvPr/>
        </p:nvSpPr>
        <p:spPr>
          <a:xfrm>
            <a:off x="5054997" y="1532197"/>
            <a:ext cx="1209271" cy="249254"/>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prstClr val="white"/>
                </a:solidFill>
                <a:latin typeface="Impact"/>
              </a:rPr>
              <a:t>v</a:t>
            </a:r>
            <a:r>
              <a:rPr lang="en-GB" sz="600" dirty="0" err="1" smtClean="0">
                <a:solidFill>
                  <a:prstClr val="white"/>
                </a:solidFill>
                <a:latin typeface="Impact"/>
              </a:rPr>
              <a:t>era</a:t>
            </a:r>
            <a:r>
              <a:rPr lang="en-GB" sz="600" dirty="0" smtClean="0">
                <a:solidFill>
                  <a:prstClr val="white"/>
                </a:solidFill>
                <a:latin typeface="Impact"/>
              </a:rPr>
              <a:t> </a:t>
            </a:r>
            <a:r>
              <a:rPr lang="en-GB" sz="700" dirty="0" smtClean="0">
                <a:solidFill>
                  <a:schemeClr val="accent4"/>
                </a:solidFill>
                <a:latin typeface="+mj-lt"/>
              </a:rPr>
              <a:t>MIENTRAS ESTÉ FUERA</a:t>
            </a:r>
            <a:endParaRPr lang="es-ES" sz="600" dirty="0">
              <a:solidFill>
                <a:schemeClr val="bg1"/>
              </a:solidFill>
              <a:latin typeface="+mj-lt"/>
              <a:ea typeface="+mj-ea"/>
              <a:cs typeface="+mj-cs"/>
            </a:endParaRPr>
          </a:p>
        </p:txBody>
      </p:sp>
      <p:sp>
        <p:nvSpPr>
          <p:cNvPr id="629" name="TextBox 121"/>
          <p:cNvSpPr txBox="1"/>
          <p:nvPr/>
        </p:nvSpPr>
        <p:spPr>
          <a:xfrm>
            <a:off x="4495505" y="1553907"/>
            <a:ext cx="724637" cy="207456"/>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smtClean="0">
                <a:solidFill>
                  <a:prstClr val="white"/>
                </a:solidFill>
                <a:latin typeface="Impact"/>
              </a:rPr>
              <a:t>vera</a:t>
            </a:r>
            <a:r>
              <a:rPr lang="en-GB" sz="600" dirty="0" smtClean="0">
                <a:solidFill>
                  <a:prstClr val="white"/>
                </a:solidFill>
                <a:latin typeface="Impact"/>
              </a:rPr>
              <a:t> el </a:t>
            </a:r>
            <a:r>
              <a:rPr lang="en-GB" sz="700" dirty="0" smtClean="0">
                <a:solidFill>
                  <a:schemeClr val="accent5"/>
                </a:solidFill>
                <a:latin typeface="+mj-lt"/>
              </a:rPr>
              <a:t>TRABAJO</a:t>
            </a:r>
            <a:endParaRPr lang="es-ES" sz="600" dirty="0">
              <a:solidFill>
                <a:schemeClr val="bg1"/>
              </a:solidFill>
              <a:latin typeface="+mj-lt"/>
              <a:ea typeface="+mj-ea"/>
              <a:cs typeface="+mj-cs"/>
            </a:endParaRPr>
          </a:p>
        </p:txBody>
      </p:sp>
      <p:sp>
        <p:nvSpPr>
          <p:cNvPr id="636" name="TextBox 121"/>
          <p:cNvSpPr txBox="1"/>
          <p:nvPr/>
        </p:nvSpPr>
        <p:spPr>
          <a:xfrm>
            <a:off x="3688187" y="1558730"/>
            <a:ext cx="821823" cy="2058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schemeClr val="bg1"/>
                </a:solidFill>
                <a:latin typeface="+mj-lt"/>
              </a:rPr>
              <a:t>v</a:t>
            </a:r>
            <a:r>
              <a:rPr lang="en-GB" sz="600" dirty="0" err="1" smtClean="0">
                <a:solidFill>
                  <a:schemeClr val="bg1"/>
                </a:solidFill>
                <a:latin typeface="+mj-lt"/>
              </a:rPr>
              <a:t>era</a:t>
            </a:r>
            <a:r>
              <a:rPr lang="en-GB" sz="600" dirty="0" smtClean="0">
                <a:solidFill>
                  <a:schemeClr val="bg1"/>
                </a:solidFill>
                <a:latin typeface="+mj-lt"/>
              </a:rPr>
              <a:t> en </a:t>
            </a:r>
            <a:r>
              <a:rPr lang="en-GB" sz="600" dirty="0" smtClean="0">
                <a:solidFill>
                  <a:schemeClr val="accent3"/>
                </a:solidFill>
                <a:latin typeface="+mj-lt"/>
              </a:rPr>
              <a:t>CASA</a:t>
            </a:r>
            <a:endParaRPr lang="es-ES" sz="1000" dirty="0" smtClean="0">
              <a:solidFill>
                <a:schemeClr val="accent3"/>
              </a:solidFill>
              <a:latin typeface="+mj-lt"/>
              <a:ea typeface="+mj-ea"/>
              <a:cs typeface="+mj-cs"/>
            </a:endParaRPr>
          </a:p>
        </p:txBody>
      </p:sp>
      <p:sp>
        <p:nvSpPr>
          <p:cNvPr id="637" name="Rectangle 636"/>
          <p:cNvSpPr/>
          <p:nvPr/>
        </p:nvSpPr>
        <p:spPr>
          <a:xfrm>
            <a:off x="1676389" y="953361"/>
            <a:ext cx="759963" cy="240066"/>
          </a:xfrm>
          <a:prstGeom prst="rect">
            <a:avLst/>
          </a:prstGeom>
        </p:spPr>
        <p:txBody>
          <a:bodyPr wrap="square">
            <a:spAutoFit/>
          </a:bodyPr>
          <a:lstStyle/>
          <a:p>
            <a:pPr algn="ctr">
              <a:lnSpc>
                <a:spcPct val="80000"/>
              </a:lnSpc>
              <a:spcBef>
                <a:spcPct val="0"/>
              </a:spcBef>
            </a:pPr>
            <a:r>
              <a:rPr lang="en-GB" sz="600" dirty="0" err="1">
                <a:solidFill>
                  <a:schemeClr val="bg1"/>
                </a:solidFill>
              </a:rPr>
              <a:t>Escucharán</a:t>
            </a:r>
            <a:r>
              <a:rPr lang="en-GB" sz="600" dirty="0">
                <a:solidFill>
                  <a:schemeClr val="bg1"/>
                </a:solidFill>
              </a:rPr>
              <a:t> en la radio</a:t>
            </a:r>
            <a:endParaRPr lang="es-ES" sz="600" b="1" dirty="0">
              <a:solidFill>
                <a:schemeClr val="bg1"/>
              </a:solidFill>
            </a:endParaRPr>
          </a:p>
        </p:txBody>
      </p:sp>
      <p:sp>
        <p:nvSpPr>
          <p:cNvPr id="638" name="TextBox 637"/>
          <p:cNvSpPr txBox="1"/>
          <p:nvPr/>
        </p:nvSpPr>
        <p:spPr>
          <a:xfrm>
            <a:off x="201943" y="2788015"/>
            <a:ext cx="679637"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800" dirty="0">
                <a:solidFill>
                  <a:schemeClr val="bg1"/>
                </a:solidFill>
                <a:latin typeface="+mj-lt"/>
                <a:ea typeface="+mj-ea"/>
                <a:cs typeface="+mj-cs"/>
              </a:rPr>
              <a:t>6</a:t>
            </a:r>
            <a:r>
              <a:rPr lang="en-GB" sz="1800" dirty="0" smtClean="0">
                <a:solidFill>
                  <a:schemeClr val="bg1"/>
                </a:solidFill>
                <a:latin typeface="+mj-lt"/>
                <a:ea typeface="+mj-ea"/>
                <a:cs typeface="+mj-cs"/>
              </a:rPr>
              <a:t>9%</a:t>
            </a:r>
            <a:endParaRPr lang="en-GB" sz="1000" dirty="0" smtClean="0">
              <a:solidFill>
                <a:schemeClr val="bg1"/>
              </a:solidFill>
              <a:latin typeface="+mj-lt"/>
              <a:ea typeface="+mj-ea"/>
              <a:cs typeface="+mj-cs"/>
            </a:endParaRPr>
          </a:p>
        </p:txBody>
      </p:sp>
      <p:sp>
        <p:nvSpPr>
          <p:cNvPr id="639" name="TextBox 638"/>
          <p:cNvSpPr txBox="1"/>
          <p:nvPr/>
        </p:nvSpPr>
        <p:spPr>
          <a:xfrm>
            <a:off x="74787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400" dirty="0" smtClean="0">
                <a:solidFill>
                  <a:schemeClr val="bg1"/>
                </a:solidFill>
                <a:latin typeface="+mj-lt"/>
                <a:ea typeface="+mj-ea"/>
                <a:cs typeface="+mj-cs"/>
              </a:rPr>
              <a:t>49%</a:t>
            </a:r>
            <a:endParaRPr lang="en-GB" sz="800" dirty="0" smtClean="0">
              <a:solidFill>
                <a:schemeClr val="bg1"/>
              </a:solidFill>
              <a:latin typeface="+mj-lt"/>
              <a:ea typeface="+mj-ea"/>
              <a:cs typeface="+mj-cs"/>
            </a:endParaRPr>
          </a:p>
        </p:txBody>
      </p:sp>
      <p:sp>
        <p:nvSpPr>
          <p:cNvPr id="640" name="TextBox 639"/>
          <p:cNvSpPr txBox="1"/>
          <p:nvPr/>
        </p:nvSpPr>
        <p:spPr>
          <a:xfrm>
            <a:off x="125951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600" dirty="0" smtClean="0">
                <a:solidFill>
                  <a:schemeClr val="bg1"/>
                </a:solidFill>
                <a:latin typeface="+mj-lt"/>
                <a:ea typeface="+mj-ea"/>
                <a:cs typeface="+mj-cs"/>
              </a:rPr>
              <a:t>63%</a:t>
            </a:r>
            <a:endParaRPr lang="en-GB" sz="900" dirty="0" smtClean="0">
              <a:solidFill>
                <a:schemeClr val="bg1"/>
              </a:solidFill>
              <a:latin typeface="+mj-lt"/>
              <a:ea typeface="+mj-ea"/>
              <a:cs typeface="+mj-cs"/>
            </a:endParaRPr>
          </a:p>
        </p:txBody>
      </p:sp>
      <p:sp>
        <p:nvSpPr>
          <p:cNvPr id="641" name="TextBox 640"/>
          <p:cNvSpPr txBox="1"/>
          <p:nvPr/>
        </p:nvSpPr>
        <p:spPr>
          <a:xfrm>
            <a:off x="177115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200" dirty="0" smtClean="0">
                <a:solidFill>
                  <a:schemeClr val="bg1"/>
                </a:solidFill>
                <a:latin typeface="+mj-lt"/>
                <a:ea typeface="+mj-ea"/>
                <a:cs typeface="+mj-cs"/>
              </a:rPr>
              <a:t>36%</a:t>
            </a:r>
            <a:endParaRPr lang="en-GB" sz="700" dirty="0" smtClean="0">
              <a:solidFill>
                <a:schemeClr val="bg1"/>
              </a:solidFill>
              <a:latin typeface="+mj-lt"/>
              <a:ea typeface="+mj-ea"/>
              <a:cs typeface="+mj-cs"/>
            </a:endParaRPr>
          </a:p>
        </p:txBody>
      </p:sp>
      <p:sp>
        <p:nvSpPr>
          <p:cNvPr id="648" name="TextBox 647"/>
          <p:cNvSpPr txBox="1"/>
          <p:nvPr/>
        </p:nvSpPr>
        <p:spPr>
          <a:xfrm>
            <a:off x="228279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dirty="0" smtClean="0">
                <a:solidFill>
                  <a:schemeClr val="bg1"/>
                </a:solidFill>
                <a:latin typeface="+mj-lt"/>
                <a:ea typeface="+mj-ea"/>
                <a:cs typeface="+mj-cs"/>
              </a:rPr>
              <a:t>28%</a:t>
            </a:r>
            <a:endParaRPr lang="en-GB" sz="600" dirty="0" smtClean="0">
              <a:solidFill>
                <a:schemeClr val="bg1"/>
              </a:solidFill>
              <a:latin typeface="+mj-lt"/>
              <a:ea typeface="+mj-ea"/>
              <a:cs typeface="+mj-cs"/>
            </a:endParaRPr>
          </a:p>
        </p:txBody>
      </p:sp>
      <p:sp>
        <p:nvSpPr>
          <p:cNvPr id="649" name="TextBox 648"/>
          <p:cNvSpPr txBox="1"/>
          <p:nvPr/>
        </p:nvSpPr>
        <p:spPr>
          <a:xfrm>
            <a:off x="2794432" y="2777741"/>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050" dirty="0" smtClean="0">
                <a:solidFill>
                  <a:schemeClr val="bg1"/>
                </a:solidFill>
                <a:latin typeface="+mj-lt"/>
                <a:ea typeface="+mj-ea"/>
                <a:cs typeface="+mj-cs"/>
              </a:rPr>
              <a:t>25%</a:t>
            </a:r>
            <a:endParaRPr lang="en-GB" sz="500" dirty="0" smtClean="0">
              <a:solidFill>
                <a:schemeClr val="bg1"/>
              </a:solidFill>
              <a:latin typeface="+mj-lt"/>
              <a:ea typeface="+mj-ea"/>
              <a:cs typeface="+mj-cs"/>
            </a:endParaRPr>
          </a:p>
        </p:txBody>
      </p:sp>
      <p:sp>
        <p:nvSpPr>
          <p:cNvPr id="650" name="Rounded Rectangular Callout 649"/>
          <p:cNvSpPr/>
          <p:nvPr/>
        </p:nvSpPr>
        <p:spPr>
          <a:xfrm>
            <a:off x="3497330" y="2434673"/>
            <a:ext cx="1059595" cy="515131"/>
          </a:xfrm>
          <a:prstGeom prst="wedgeRoundRectCallout">
            <a:avLst>
              <a:gd name="adj1" fmla="val -61171"/>
              <a:gd name="adj2" fmla="val 26998"/>
              <a:gd name="adj3" fmla="val 16667"/>
            </a:avLst>
          </a:prstGeom>
          <a:solidFill>
            <a:schemeClr val="bg1"/>
          </a:solidFill>
        </p:spPr>
        <p:txBody>
          <a:bodyPr wrap="none" lIns="18000" rIns="18000" rtlCol="0" anchor="ctr">
            <a:noAutofit/>
          </a:bodyPr>
          <a:lstStyle/>
          <a:p>
            <a:pPr lvl="0">
              <a:lnSpc>
                <a:spcPct val="80000"/>
              </a:lnSpc>
              <a:spcBef>
                <a:spcPct val="0"/>
              </a:spcBef>
            </a:pPr>
            <a:r>
              <a:rPr lang="en-GB" sz="2000" dirty="0" smtClean="0">
                <a:solidFill>
                  <a:srgbClr val="F72CAC"/>
                </a:solidFill>
                <a:latin typeface="Impact"/>
              </a:rPr>
              <a:t>59%</a:t>
            </a:r>
            <a:endParaRPr lang="en-GB" sz="1050" dirty="0">
              <a:solidFill>
                <a:srgbClr val="F72CAC"/>
              </a:solidFill>
              <a:latin typeface="Impact"/>
            </a:endParaRPr>
          </a:p>
          <a:p>
            <a:pPr lvl="0">
              <a:lnSpc>
                <a:spcPct val="80000"/>
              </a:lnSpc>
              <a:spcBef>
                <a:spcPct val="0"/>
              </a:spcBef>
            </a:pPr>
            <a:r>
              <a:rPr lang="es" sz="700" dirty="0">
                <a:solidFill>
                  <a:srgbClr val="262626"/>
                </a:solidFill>
                <a:cs typeface="Arial"/>
              </a:rPr>
              <a:t>Publicará un comentario</a:t>
            </a:r>
          </a:p>
        </p:txBody>
      </p:sp>
      <p:grpSp>
        <p:nvGrpSpPr>
          <p:cNvPr id="651" name="Group 650"/>
          <p:cNvGrpSpPr/>
          <p:nvPr/>
        </p:nvGrpSpPr>
        <p:grpSpPr>
          <a:xfrm>
            <a:off x="869635" y="4734632"/>
            <a:ext cx="8274365" cy="424215"/>
            <a:chOff x="869635" y="4734632"/>
            <a:chExt cx="8274365" cy="424215"/>
          </a:xfrm>
        </p:grpSpPr>
        <p:grpSp>
          <p:nvGrpSpPr>
            <p:cNvPr id="652" name="Group 651"/>
            <p:cNvGrpSpPr/>
            <p:nvPr/>
          </p:nvGrpSpPr>
          <p:grpSpPr>
            <a:xfrm>
              <a:off x="1637994" y="4734632"/>
              <a:ext cx="7506006" cy="417693"/>
              <a:chOff x="1637994" y="4734632"/>
              <a:chExt cx="7506006" cy="417693"/>
            </a:xfrm>
          </p:grpSpPr>
          <p:grpSp>
            <p:nvGrpSpPr>
              <p:cNvPr id="654" name="Group 653"/>
              <p:cNvGrpSpPr/>
              <p:nvPr/>
            </p:nvGrpSpPr>
            <p:grpSpPr>
              <a:xfrm>
                <a:off x="1637994" y="4835525"/>
                <a:ext cx="7506006" cy="316800"/>
                <a:chOff x="1914453" y="4835525"/>
                <a:chExt cx="8255647" cy="316800"/>
              </a:xfrm>
            </p:grpSpPr>
            <p:sp>
              <p:nvSpPr>
                <p:cNvPr id="656" name="Rectangle 655">
                  <a:hlinkClick r:id="rId46"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657" name="Rectangle 656">
                  <a:hlinkClick r:id="rId47"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658" name="Rectangle 657">
                  <a:hlinkClick r:id="rId48"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659" name="Rectangle 658">
                  <a:hlinkClick r:id="rId49"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660" name="Rectangle 659">
                  <a:hlinkClick r:id="rId50"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661" name="Rectangle 660">
                  <a:hlinkClick r:id="rId51"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662" name="Rectangle 661">
                  <a:hlinkClick r:id="rId52"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663" name="Rectangle 662">
                  <a:hlinkClick r:id="rId53"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55" name="Isosceles Triangle 654"/>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53" name="Rectangle 652">
              <a:hlinkClick r:id="rId54"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Tree>
    <p:custDataLst>
      <p:tags r:id="rId2"/>
    </p:custDataLst>
    <p:extLst>
      <p:ext uri="{BB962C8B-B14F-4D97-AF65-F5344CB8AC3E}">
        <p14:creationId xmlns:p14="http://schemas.microsoft.com/office/powerpoint/2010/main" val="716824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3"/>
            </p:custDataLst>
            <p:extLst>
              <p:ext uri="{D42A27DB-BD31-4B8C-83A1-F6EECF244321}">
                <p14:modId xmlns:p14="http://schemas.microsoft.com/office/powerpoint/2010/main" val="155943250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04221"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grpSp>
        <p:nvGrpSpPr>
          <p:cNvPr id="277" name="Group 276"/>
          <p:cNvGrpSpPr/>
          <p:nvPr/>
        </p:nvGrpSpPr>
        <p:grpSpPr>
          <a:xfrm>
            <a:off x="3492068" y="1475086"/>
            <a:ext cx="2449983" cy="3160374"/>
            <a:chOff x="5793441" y="2127444"/>
            <a:chExt cx="1763319" cy="2269258"/>
          </a:xfrm>
        </p:grpSpPr>
        <p:pic>
          <p:nvPicPr>
            <p:cNvPr id="278" name="Picture 277"/>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5839953" y="2195533"/>
              <a:ext cx="1453480" cy="2201169"/>
            </a:xfrm>
            <a:prstGeom prst="rect">
              <a:avLst/>
            </a:prstGeom>
          </p:spPr>
        </p:pic>
        <p:grpSp>
          <p:nvGrpSpPr>
            <p:cNvPr id="279" name="Group 278"/>
            <p:cNvGrpSpPr/>
            <p:nvPr/>
          </p:nvGrpSpPr>
          <p:grpSpPr>
            <a:xfrm>
              <a:off x="5793441" y="2127444"/>
              <a:ext cx="1763319" cy="2043293"/>
              <a:chOff x="5793441" y="2127444"/>
              <a:chExt cx="1763319" cy="2043293"/>
            </a:xfrm>
          </p:grpSpPr>
          <p:pic>
            <p:nvPicPr>
              <p:cNvPr id="280" name="Picture 279"/>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rot="20512214">
                <a:off x="6644734" y="2433825"/>
                <a:ext cx="333677" cy="443735"/>
              </a:xfrm>
              <a:prstGeom prst="rect">
                <a:avLst/>
              </a:prstGeom>
            </p:spPr>
          </p:pic>
          <p:grpSp>
            <p:nvGrpSpPr>
              <p:cNvPr id="281" name="Group 280"/>
              <p:cNvGrpSpPr/>
              <p:nvPr/>
            </p:nvGrpSpPr>
            <p:grpSpPr>
              <a:xfrm>
                <a:off x="5793441" y="2127444"/>
                <a:ext cx="1763319" cy="2043293"/>
                <a:chOff x="5793441" y="2127444"/>
                <a:chExt cx="1763319" cy="2043293"/>
              </a:xfrm>
            </p:grpSpPr>
            <p:grpSp>
              <p:nvGrpSpPr>
                <p:cNvPr id="282" name="Group 281"/>
                <p:cNvGrpSpPr/>
                <p:nvPr/>
              </p:nvGrpSpPr>
              <p:grpSpPr>
                <a:xfrm>
                  <a:off x="6592255" y="2399557"/>
                  <a:ext cx="259799" cy="1361956"/>
                  <a:chOff x="6592255" y="2399557"/>
                  <a:chExt cx="259799" cy="1361956"/>
                </a:xfrm>
                <a:solidFill>
                  <a:schemeClr val="accent4"/>
                </a:solidFill>
              </p:grpSpPr>
              <p:sp>
                <p:nvSpPr>
                  <p:cNvPr id="284" name="Oval 283"/>
                  <p:cNvSpPr/>
                  <p:nvPr/>
                </p:nvSpPr>
                <p:spPr>
                  <a:xfrm>
                    <a:off x="6595072" y="239955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85" name="Oval 284"/>
                  <p:cNvSpPr/>
                  <p:nvPr/>
                </p:nvSpPr>
                <p:spPr>
                  <a:xfrm>
                    <a:off x="6780054" y="254067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86" name="Oval 285"/>
                  <p:cNvSpPr/>
                  <p:nvPr/>
                </p:nvSpPr>
                <p:spPr>
                  <a:xfrm>
                    <a:off x="6592255" y="368951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283" name="Freeform 5"/>
                <p:cNvSpPr>
                  <a:spLocks noChangeAspect="1"/>
                </p:cNvSpPr>
                <p:nvPr/>
              </p:nvSpPr>
              <p:spPr bwMode="auto">
                <a:xfrm>
                  <a:off x="5793441" y="2127444"/>
                  <a:ext cx="1763319" cy="20432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grpSp>
      </p:grpSp>
      <p:sp>
        <p:nvSpPr>
          <p:cNvPr id="2" name="Title 1"/>
          <p:cNvSpPr>
            <a:spLocks noGrp="1"/>
          </p:cNvSpPr>
          <p:nvPr>
            <p:ph type="title"/>
          </p:nvPr>
        </p:nvSpPr>
        <p:spPr>
          <a:xfrm>
            <a:off x="364733" y="205978"/>
            <a:ext cx="4649687" cy="857250"/>
          </a:xfrm>
        </p:spPr>
        <p:txBody>
          <a:bodyPr/>
          <a:lstStyle/>
          <a:p>
            <a:r>
              <a:rPr lang="en-GB" sz="3600" dirty="0">
                <a:solidFill>
                  <a:srgbClr val="ED7E12"/>
                </a:solidFill>
              </a:rPr>
              <a:t>MEJORES FUTBOLISTAS</a:t>
            </a:r>
            <a:r>
              <a:rPr lang="es" sz="3600" dirty="0">
                <a:solidFill>
                  <a:srgbClr val="ED7E12"/>
                </a:solidFill>
              </a:rPr>
              <a:t/>
            </a:r>
            <a:br>
              <a:rPr lang="es" sz="3600" dirty="0">
                <a:solidFill>
                  <a:srgbClr val="ED7E12"/>
                </a:solidFill>
              </a:rPr>
            </a:br>
            <a:r>
              <a:rPr lang="es" dirty="0">
                <a:solidFill>
                  <a:prstClr val="white"/>
                </a:solidFill>
              </a:rPr>
              <a:t>POR PAÍS</a:t>
            </a:r>
            <a:endParaRPr lang="en-GB" sz="1800" dirty="0"/>
          </a:p>
        </p:txBody>
      </p:sp>
      <p:sp>
        <p:nvSpPr>
          <p:cNvPr id="271" name="Rectangle 270"/>
          <p:cNvSpPr/>
          <p:nvPr/>
        </p:nvSpPr>
        <p:spPr>
          <a:xfrm>
            <a:off x="624331" y="1074275"/>
            <a:ext cx="1440005" cy="707886"/>
          </a:xfrm>
          <a:prstGeom prst="rect">
            <a:avLst/>
          </a:prstGeom>
        </p:spPr>
        <p:txBody>
          <a:bodyPr wrap="square">
            <a:spAutoFit/>
          </a:bodyPr>
          <a:lstStyle/>
          <a:p>
            <a:r>
              <a:rPr lang="es-ES" sz="800" b="1" dirty="0">
                <a:solidFill>
                  <a:schemeClr val="bg1"/>
                </a:solidFill>
              </a:rPr>
              <a:t>HAZ CLIC EN LOS SIGNOS DE INFORMACIÓN para obtener más datos sobre los futbolistas</a:t>
            </a:r>
          </a:p>
        </p:txBody>
      </p:sp>
      <p:grpSp>
        <p:nvGrpSpPr>
          <p:cNvPr id="180" name="Group 179"/>
          <p:cNvGrpSpPr/>
          <p:nvPr/>
        </p:nvGrpSpPr>
        <p:grpSpPr>
          <a:xfrm flipH="1" flipV="1">
            <a:off x="4905454" y="2008622"/>
            <a:ext cx="2144626" cy="790937"/>
            <a:chOff x="1632857" y="4152721"/>
            <a:chExt cx="1494127" cy="1093703"/>
          </a:xfrm>
        </p:grpSpPr>
        <p:sp>
          <p:nvSpPr>
            <p:cNvPr id="181" name="Rectangle 180"/>
            <p:cNvSpPr/>
            <p:nvPr/>
          </p:nvSpPr>
          <p:spPr>
            <a:xfrm rot="10800000">
              <a:off x="1640356" y="4167655"/>
              <a:ext cx="840177" cy="297915"/>
            </a:xfrm>
            <a:prstGeom prst="rect">
              <a:avLst/>
            </a:prstGeom>
          </p:spPr>
          <p:txBody>
            <a:bodyPr wrap="square" lIns="18000" rIns="18000">
              <a:spAutoFit/>
            </a:bodyPr>
            <a:lstStyle/>
            <a:p>
              <a:pPr marL="0" lvl="1" algn="r">
                <a:defRPr/>
              </a:pPr>
              <a:r>
                <a:rPr lang="es" sz="800" b="1" kern="0" cap="all" dirty="0">
                  <a:solidFill>
                    <a:prstClr val="white"/>
                  </a:solidFill>
                </a:rPr>
                <a:t>Japón</a:t>
              </a:r>
            </a:p>
          </p:txBody>
        </p:sp>
        <p:sp>
          <p:nvSpPr>
            <p:cNvPr id="182" name="Freeform 181"/>
            <p:cNvSpPr/>
            <p:nvPr/>
          </p:nvSpPr>
          <p:spPr>
            <a:xfrm>
              <a:off x="1632857" y="4152721"/>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4"/>
              </a:solidFill>
              <a:tailEnd type="oval"/>
            </a:ln>
          </p:spPr>
          <p:txBody>
            <a:bodyPr rtlCol="0" anchor="ctr"/>
            <a:lstStyle/>
            <a:p>
              <a:pPr algn="ctr"/>
              <a:endParaRPr lang="en-GB"/>
            </a:p>
          </p:txBody>
        </p:sp>
      </p:grpSp>
      <p:grpSp>
        <p:nvGrpSpPr>
          <p:cNvPr id="183" name="Group 182"/>
          <p:cNvGrpSpPr/>
          <p:nvPr/>
        </p:nvGrpSpPr>
        <p:grpSpPr>
          <a:xfrm flipH="1">
            <a:off x="1823417" y="3693621"/>
            <a:ext cx="2840313" cy="847306"/>
            <a:chOff x="2041469" y="3584086"/>
            <a:chExt cx="1245082" cy="194325"/>
          </a:xfrm>
        </p:grpSpPr>
        <p:sp>
          <p:nvSpPr>
            <p:cNvPr id="184" name="Rectangle 183"/>
            <p:cNvSpPr/>
            <p:nvPr/>
          </p:nvSpPr>
          <p:spPr>
            <a:xfrm>
              <a:off x="2616511" y="3729000"/>
              <a:ext cx="670040" cy="49411"/>
            </a:xfrm>
            <a:prstGeom prst="rect">
              <a:avLst/>
            </a:prstGeom>
          </p:spPr>
          <p:txBody>
            <a:bodyPr wrap="square" lIns="18000" rIns="18000">
              <a:spAutoFit/>
            </a:bodyPr>
            <a:lstStyle/>
            <a:p>
              <a:pPr marL="0" lvl="1">
                <a:defRPr/>
              </a:pPr>
              <a:r>
                <a:rPr lang="en-GB" sz="800" b="1" kern="0" cap="all" dirty="0" smtClean="0">
                  <a:solidFill>
                    <a:schemeClr val="bg1"/>
                  </a:solidFill>
                </a:rPr>
                <a:t>Australia</a:t>
              </a:r>
              <a:endParaRPr lang="en-GB" sz="800" b="1" kern="0" cap="all" dirty="0">
                <a:solidFill>
                  <a:schemeClr val="bg1"/>
                </a:solidFill>
              </a:endParaRPr>
            </a:p>
          </p:txBody>
        </p:sp>
        <p:sp>
          <p:nvSpPr>
            <p:cNvPr id="185" name="Freeform 184"/>
            <p:cNvSpPr/>
            <p:nvPr/>
          </p:nvSpPr>
          <p:spPr>
            <a:xfrm flipH="1">
              <a:off x="2041469" y="3584086"/>
              <a:ext cx="1236074"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4"/>
              </a:solidFill>
              <a:tailEnd type="oval"/>
            </a:ln>
          </p:spPr>
          <p:txBody>
            <a:bodyPr rtlCol="0" anchor="ctr"/>
            <a:lstStyle/>
            <a:p>
              <a:pPr algn="ctr"/>
              <a:endParaRPr lang="en-GB"/>
            </a:p>
          </p:txBody>
        </p:sp>
      </p:grpSp>
      <p:grpSp>
        <p:nvGrpSpPr>
          <p:cNvPr id="186" name="Group 185"/>
          <p:cNvGrpSpPr/>
          <p:nvPr/>
        </p:nvGrpSpPr>
        <p:grpSpPr>
          <a:xfrm flipH="1">
            <a:off x="4660008" y="734568"/>
            <a:ext cx="1818431" cy="1156751"/>
            <a:chOff x="1632857" y="3819389"/>
            <a:chExt cx="1494127" cy="1323800"/>
          </a:xfrm>
        </p:grpSpPr>
        <p:sp>
          <p:nvSpPr>
            <p:cNvPr id="199" name="Rectangle 198"/>
            <p:cNvSpPr/>
            <p:nvPr/>
          </p:nvSpPr>
          <p:spPr>
            <a:xfrm>
              <a:off x="1633199" y="3819389"/>
              <a:ext cx="1173233" cy="246557"/>
            </a:xfrm>
            <a:prstGeom prst="rect">
              <a:avLst/>
            </a:prstGeom>
          </p:spPr>
          <p:txBody>
            <a:bodyPr wrap="square" lIns="18000" rIns="18000">
              <a:spAutoFit/>
            </a:bodyPr>
            <a:lstStyle/>
            <a:p>
              <a:pPr marL="0" lvl="1" algn="r">
                <a:defRPr/>
              </a:pPr>
              <a:r>
                <a:rPr lang="es" sz="800" b="1" kern="0" cap="all" dirty="0">
                  <a:solidFill>
                    <a:schemeClr val="bg1"/>
                  </a:solidFill>
                </a:rPr>
                <a:t>República de Corea</a:t>
              </a:r>
            </a:p>
          </p:txBody>
        </p:sp>
        <p:sp>
          <p:nvSpPr>
            <p:cNvPr id="200" name="Freeform 199"/>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4"/>
              </a:solidFill>
              <a:tailEnd type="oval"/>
            </a:ln>
          </p:spPr>
          <p:txBody>
            <a:bodyPr rtlCol="0" anchor="ctr"/>
            <a:lstStyle/>
            <a:p>
              <a:pPr algn="ctr"/>
              <a:endParaRPr lang="en-GB"/>
            </a:p>
          </p:txBody>
        </p:sp>
      </p:grpSp>
      <p:sp>
        <p:nvSpPr>
          <p:cNvPr id="287" name="Rectangle 286"/>
          <p:cNvSpPr/>
          <p:nvPr/>
        </p:nvSpPr>
        <p:spPr>
          <a:xfrm>
            <a:off x="5629213" y="1769860"/>
            <a:ext cx="949808" cy="41549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GB" sz="1050" dirty="0">
                <a:solidFill>
                  <a:schemeClr val="bg1"/>
                </a:solidFill>
                <a:latin typeface="+mj-lt"/>
              </a:rPr>
              <a:t>SON HEUNGMIN</a:t>
            </a:r>
          </a:p>
        </p:txBody>
      </p:sp>
      <p:sp>
        <p:nvSpPr>
          <p:cNvPr id="289" name="Rectangle 288"/>
          <p:cNvSpPr/>
          <p:nvPr/>
        </p:nvSpPr>
        <p:spPr>
          <a:xfrm>
            <a:off x="6343900" y="3709742"/>
            <a:ext cx="797929" cy="41549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GB" sz="1050" dirty="0">
                <a:solidFill>
                  <a:schemeClr val="bg1"/>
                </a:solidFill>
                <a:latin typeface="+mj-lt"/>
              </a:rPr>
              <a:t>SHINJI KAGAWA</a:t>
            </a:r>
          </a:p>
        </p:txBody>
      </p:sp>
      <p:sp>
        <p:nvSpPr>
          <p:cNvPr id="291" name="Rectangle 290"/>
          <p:cNvSpPr/>
          <p:nvPr/>
        </p:nvSpPr>
        <p:spPr>
          <a:xfrm>
            <a:off x="1761774" y="3081548"/>
            <a:ext cx="1742972" cy="41549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050" dirty="0">
                <a:solidFill>
                  <a:schemeClr val="bg1"/>
                </a:solidFill>
                <a:latin typeface="+mj-lt"/>
              </a:rPr>
              <a:t>TIM </a:t>
            </a:r>
          </a:p>
          <a:p>
            <a:r>
              <a:rPr lang="en-GB" sz="1050" dirty="0">
                <a:solidFill>
                  <a:schemeClr val="bg1"/>
                </a:solidFill>
                <a:latin typeface="+mj-lt"/>
              </a:rPr>
              <a:t>CAHILL</a:t>
            </a:r>
          </a:p>
        </p:txBody>
      </p:sp>
      <p:grpSp>
        <p:nvGrpSpPr>
          <p:cNvPr id="64" name="Group 162"/>
          <p:cNvGrpSpPr>
            <a:grpSpLocks noChangeAspect="1"/>
          </p:cNvGrpSpPr>
          <p:nvPr/>
        </p:nvGrpSpPr>
        <p:grpSpPr bwMode="auto">
          <a:xfrm>
            <a:off x="455381" y="1132439"/>
            <a:ext cx="216000" cy="216000"/>
            <a:chOff x="1804" y="543"/>
            <a:chExt cx="2152" cy="2152"/>
          </a:xfrm>
        </p:grpSpPr>
        <p:sp>
          <p:nvSpPr>
            <p:cNvPr id="65"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0" name="Group 162"/>
          <p:cNvGrpSpPr>
            <a:grpSpLocks noChangeAspect="1"/>
          </p:cNvGrpSpPr>
          <p:nvPr/>
        </p:nvGrpSpPr>
        <p:grpSpPr bwMode="auto">
          <a:xfrm>
            <a:off x="1525737" y="2978489"/>
            <a:ext cx="216000" cy="216000"/>
            <a:chOff x="1804" y="543"/>
            <a:chExt cx="2152" cy="2152"/>
          </a:xfrm>
        </p:grpSpPr>
        <p:sp>
          <p:nvSpPr>
            <p:cNvPr id="71"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Oval 163">
              <a:hlinkClick r:id="rId9" action="ppaction://hlinksldjump"/>
            </p:cNvPr>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6" name="Group 162"/>
          <p:cNvGrpSpPr>
            <a:grpSpLocks noChangeAspect="1"/>
          </p:cNvGrpSpPr>
          <p:nvPr/>
        </p:nvGrpSpPr>
        <p:grpSpPr bwMode="auto">
          <a:xfrm>
            <a:off x="6559033" y="960489"/>
            <a:ext cx="216000" cy="216000"/>
            <a:chOff x="1804" y="543"/>
            <a:chExt cx="2152" cy="2152"/>
          </a:xfrm>
        </p:grpSpPr>
        <p:sp>
          <p:nvSpPr>
            <p:cNvPr id="77"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Oval 163">
              <a:hlinkClick r:id="rId10" action="ppaction://hlinksldjump"/>
            </p:cNvPr>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2" name="Group 162"/>
          <p:cNvGrpSpPr>
            <a:grpSpLocks noChangeAspect="1"/>
          </p:cNvGrpSpPr>
          <p:nvPr/>
        </p:nvGrpSpPr>
        <p:grpSpPr bwMode="auto">
          <a:xfrm>
            <a:off x="7118923" y="2917557"/>
            <a:ext cx="216000" cy="216000"/>
            <a:chOff x="1804" y="543"/>
            <a:chExt cx="2152" cy="2152"/>
          </a:xfrm>
        </p:grpSpPr>
        <p:sp>
          <p:nvSpPr>
            <p:cNvPr id="83" name="Oval 163">
              <a:hlinkClick r:id="rId11" action="ppaction://hlinksldjump"/>
            </p:cNvPr>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Oval 163">
              <a:hlinkClick r:id="rId11" action="ppaction://hlinksldjump"/>
            </p:cNvPr>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88" name="Picture 2" descr="http://i.smimg.net/13/06/300x225/dortmund-hamburg_2.jpg">
            <a:hlinkClick r:id="rId10" action="ppaction://hlinksldjump"/>
          </p:cNvPr>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a:off x="5670308" y="980262"/>
            <a:ext cx="828000" cy="828000"/>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 descr="http://fergiesgum.com/wp-content/uploads/2013/09/Shinji-Kagawa-2.jpg">
            <a:hlinkClick r:id="rId11" action="ppaction://hlinksldjump"/>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6234520" y="2913648"/>
            <a:ext cx="828000" cy="828000"/>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89">
            <a:hlinkClick r:id="rId9" action="ppaction://hlinksldjump"/>
          </p:cNvPr>
          <p:cNvPicPr>
            <a:picLocks noChangeAspect="1"/>
          </p:cNvPicPr>
          <p:nvPr/>
        </p:nvPicPr>
        <p:blipFill rotWithShape="1">
          <a:blip r:embed="rId14" cstate="screen">
            <a:extLst>
              <a:ext uri="{28A0092B-C50C-407E-A947-70E740481C1C}">
                <a14:useLocalDpi xmlns:a14="http://schemas.microsoft.com/office/drawing/2010/main"/>
              </a:ext>
            </a:extLst>
          </a:blip>
          <a:srcRect/>
          <a:stretch/>
        </p:blipFill>
        <p:spPr>
          <a:xfrm>
            <a:off x="1843966" y="3465400"/>
            <a:ext cx="828000" cy="828000"/>
          </a:xfrm>
          <a:prstGeom prst="rect">
            <a:avLst/>
          </a:prstGeom>
        </p:spPr>
      </p:pic>
      <p:sp>
        <p:nvSpPr>
          <p:cNvPr id="105" name="Chevron 104">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7" name="Chevron 106">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4" name="TextBox 103"/>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grpSp>
        <p:nvGrpSpPr>
          <p:cNvPr id="106" name="Group 105"/>
          <p:cNvGrpSpPr/>
          <p:nvPr/>
        </p:nvGrpSpPr>
        <p:grpSpPr>
          <a:xfrm>
            <a:off x="869635" y="4734632"/>
            <a:ext cx="8274365" cy="424215"/>
            <a:chOff x="869635" y="4734632"/>
            <a:chExt cx="8274365" cy="424215"/>
          </a:xfrm>
        </p:grpSpPr>
        <p:grpSp>
          <p:nvGrpSpPr>
            <p:cNvPr id="108" name="Group 107"/>
            <p:cNvGrpSpPr/>
            <p:nvPr/>
          </p:nvGrpSpPr>
          <p:grpSpPr>
            <a:xfrm>
              <a:off x="1637994" y="4734632"/>
              <a:ext cx="7506006" cy="417693"/>
              <a:chOff x="1637994" y="4734632"/>
              <a:chExt cx="7506006" cy="417693"/>
            </a:xfrm>
          </p:grpSpPr>
          <p:grpSp>
            <p:nvGrpSpPr>
              <p:cNvPr id="110" name="Group 109"/>
              <p:cNvGrpSpPr/>
              <p:nvPr/>
            </p:nvGrpSpPr>
            <p:grpSpPr>
              <a:xfrm>
                <a:off x="1637994" y="4835525"/>
                <a:ext cx="7506006" cy="316800"/>
                <a:chOff x="1914453" y="4835525"/>
                <a:chExt cx="8255647" cy="316800"/>
              </a:xfrm>
            </p:grpSpPr>
            <p:sp>
              <p:nvSpPr>
                <p:cNvPr id="112" name="Rectangle 111">
                  <a:hlinkClick r:id="rId15"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13" name="Rectangle 112">
                  <a:hlinkClick r:id="rId16"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14" name="Rectangle 113">
                  <a:hlinkClick r:id="rId17"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15" name="Rectangle 114">
                  <a:hlinkClick r:id="rId18"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16" name="Rectangle 115">
                  <a:hlinkClick r:id="rId19"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7" name="Rectangle 116">
                  <a:hlinkClick r:id="rId20"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18" name="Rectangle 117">
                  <a:hlinkClick r:id="rId21"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19" name="Rectangle 118">
                  <a:hlinkClick r:id="rId22"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11" name="Isosceles Triangle 110"/>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109" name="Rectangle 108">
              <a:hlinkClick r:id="rId23"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Tree>
    <p:custDataLst>
      <p:tags r:id="rId2"/>
    </p:custDataLst>
    <p:extLst>
      <p:ext uri="{BB962C8B-B14F-4D97-AF65-F5344CB8AC3E}">
        <p14:creationId xmlns:p14="http://schemas.microsoft.com/office/powerpoint/2010/main" val="3458198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1437573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0778"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12" name="TextBox 111"/>
          <p:cNvSpPr txBox="1"/>
          <p:nvPr/>
        </p:nvSpPr>
        <p:spPr>
          <a:xfrm>
            <a:off x="6155967" y="1406755"/>
            <a:ext cx="598215" cy="200055"/>
          </a:xfrm>
          <a:prstGeom prst="rect">
            <a:avLst/>
          </a:prstGeom>
          <a:noFill/>
        </p:spPr>
        <p:txBody>
          <a:bodyPr wrap="square" rtlCol="0">
            <a:spAutoFit/>
          </a:bodyPr>
          <a:lstStyle/>
          <a:p>
            <a:pPr lvl="0" algn="r"/>
            <a:r>
              <a:rPr lang="en-GB" sz="700" cap="all" dirty="0">
                <a:solidFill>
                  <a:prstClr val="white"/>
                </a:solidFill>
                <a:latin typeface="Impact"/>
                <a:ea typeface="+mj-ea"/>
                <a:cs typeface="+mj-cs"/>
              </a:rPr>
              <a:t>SIGUIENTE</a:t>
            </a:r>
          </a:p>
        </p:txBody>
      </p:sp>
      <p:sp>
        <p:nvSpPr>
          <p:cNvPr id="2" name="Title 1"/>
          <p:cNvSpPr>
            <a:spLocks noGrp="1"/>
          </p:cNvSpPr>
          <p:nvPr>
            <p:ph type="title"/>
          </p:nvPr>
        </p:nvSpPr>
        <p:spPr>
          <a:xfrm>
            <a:off x="105520" y="147272"/>
            <a:ext cx="8229600" cy="376826"/>
          </a:xfrm>
        </p:spPr>
        <p:txBody>
          <a:bodyPr anchor="t"/>
          <a:lstStyle/>
          <a:p>
            <a:r>
              <a:rPr lang="es" sz="4000" dirty="0">
                <a:solidFill>
                  <a:schemeClr val="accent4"/>
                </a:solidFill>
              </a:rPr>
              <a:t>Futbolistas destacados:</a:t>
            </a:r>
            <a:r>
              <a:rPr lang="es" sz="4000" dirty="0"/>
              <a:t> </a:t>
            </a:r>
            <a:r>
              <a:rPr lang="en-GB" sz="4000" dirty="0" smtClean="0"/>
              <a:t>HEUNGMIN</a:t>
            </a:r>
            <a:endParaRPr lang="en-GB" sz="4000" dirty="0"/>
          </a:p>
        </p:txBody>
      </p:sp>
      <p:sp>
        <p:nvSpPr>
          <p:cNvPr id="5" name="Rectangle 4"/>
          <p:cNvSpPr/>
          <p:nvPr/>
        </p:nvSpPr>
        <p:spPr>
          <a:xfrm>
            <a:off x="150293" y="538997"/>
            <a:ext cx="2299027" cy="369332"/>
          </a:xfrm>
          <a:prstGeom prst="rect">
            <a:avLst/>
          </a:prstGeom>
        </p:spPr>
        <p:txBody>
          <a:bodyPr wrap="none">
            <a:spAutoFit/>
          </a:bodyPr>
          <a:lstStyle/>
          <a:p>
            <a:pPr lvl="0"/>
            <a:r>
              <a:rPr lang="es" cap="all" dirty="0">
                <a:solidFill>
                  <a:prstClr val="white"/>
                </a:solidFill>
                <a:latin typeface="Impact"/>
                <a:ea typeface="+mj-ea"/>
                <a:cs typeface="+mj-cs"/>
              </a:rPr>
              <a:t>Perfiles y seguidores</a:t>
            </a:r>
          </a:p>
        </p:txBody>
      </p:sp>
      <p:sp>
        <p:nvSpPr>
          <p:cNvPr id="51" name="Freeform 5"/>
          <p:cNvSpPr>
            <a:spLocks noChangeAspect="1"/>
          </p:cNvSpPr>
          <p:nvPr/>
        </p:nvSpPr>
        <p:spPr bwMode="auto">
          <a:xfrm>
            <a:off x="2526786"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a:extLst>
                <a:ext uri="{28A0092B-C50C-407E-A947-70E740481C1C}">
                  <a14:useLocalDpi xmlns:a14="http://schemas.microsoft.com/office/drawing/2010/main"/>
                </a:ext>
              </a:extLst>
            </a:blip>
            <a:srcRect/>
            <a:stretch>
              <a:fillRect/>
            </a:stretch>
          </a:blipFill>
          <a:ln w="19050">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nvGrpSpPr>
          <p:cNvPr id="56" name="Group 55"/>
          <p:cNvGrpSpPr/>
          <p:nvPr/>
        </p:nvGrpSpPr>
        <p:grpSpPr>
          <a:xfrm>
            <a:off x="1501118" y="1956760"/>
            <a:ext cx="4317112" cy="2765396"/>
            <a:chOff x="259359" y="1956760"/>
            <a:chExt cx="4317112" cy="2765396"/>
          </a:xfrm>
        </p:grpSpPr>
        <p:sp>
          <p:nvSpPr>
            <p:cNvPr id="57"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4"/>
              </a:solidFill>
            </a:ln>
          </p:spPr>
          <p:txBody>
            <a:bodyPr vert="horz" wrap="square" lIns="91440" tIns="45720" rIns="91440" bIns="45720" numCol="1" anchor="t" anchorCtr="0" compatLnSpc="1">
              <a:prstTxWarp prst="textNoShape">
                <a:avLst/>
              </a:prstTxWarp>
            </a:bodyPr>
            <a:lstStyle/>
            <a:p>
              <a:endParaRPr lang="en-GB"/>
            </a:p>
          </p:txBody>
        </p:sp>
        <p:cxnSp>
          <p:nvCxnSpPr>
            <p:cNvPr id="58" name="Straight Connector 57"/>
            <p:cNvCxnSpPr>
              <a:endCxn id="57" idx="1"/>
            </p:cNvCxnSpPr>
            <p:nvPr/>
          </p:nvCxnSpPr>
          <p:spPr>
            <a:xfrm flipH="1">
              <a:off x="1673776" y="2008145"/>
              <a:ext cx="0" cy="84196"/>
            </a:xfrm>
            <a:prstGeom prst="line">
              <a:avLst/>
            </a:prstGeom>
            <a:ln>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rot="19834873">
              <a:off x="259359" y="1956760"/>
              <a:ext cx="1248930" cy="590931"/>
            </a:xfrm>
            <a:prstGeom prst="rect">
              <a:avLst/>
            </a:prstGeom>
            <a:noFill/>
          </p:spPr>
          <p:txBody>
            <a:bodyPr wrap="square" rtlCol="0">
              <a:spAutoFit/>
            </a:bodyPr>
            <a:lstStyle/>
            <a:p>
              <a:pPr>
                <a:lnSpc>
                  <a:spcPct val="90000"/>
                </a:lnSpc>
              </a:pPr>
              <a:r>
                <a:rPr lang="en-GB" dirty="0">
                  <a:solidFill>
                    <a:schemeClr val="bg1"/>
                  </a:solidFill>
                  <a:latin typeface="+mj-lt"/>
                </a:rPr>
                <a:t>SON HEUNGMIN</a:t>
              </a:r>
            </a:p>
          </p:txBody>
        </p:sp>
        <p:sp>
          <p:nvSpPr>
            <p:cNvPr id="60" name="TextBox 59"/>
            <p:cNvSpPr txBox="1"/>
            <p:nvPr/>
          </p:nvSpPr>
          <p:spPr>
            <a:xfrm>
              <a:off x="945969" y="3545469"/>
              <a:ext cx="1488254" cy="276999"/>
            </a:xfrm>
            <a:prstGeom prst="rect">
              <a:avLst/>
            </a:prstGeom>
            <a:noFill/>
          </p:spPr>
          <p:txBody>
            <a:bodyPr wrap="square" rtlCol="0">
              <a:spAutoFit/>
            </a:bodyPr>
            <a:lstStyle/>
            <a:p>
              <a:pPr algn="ctr" defTabSz="631825"/>
              <a:r>
                <a:rPr lang="en-GB" sz="1200" dirty="0" smtClean="0">
                  <a:solidFill>
                    <a:schemeClr val="accent4"/>
                  </a:solidFill>
                  <a:latin typeface="+mj-lt"/>
                </a:rPr>
                <a:t>PATROCINADORES:</a:t>
              </a:r>
              <a:endParaRPr lang="en-GB" sz="1200" dirty="0">
                <a:solidFill>
                  <a:schemeClr val="accent4"/>
                </a:solidFill>
                <a:latin typeface="+mj-lt"/>
              </a:endParaRPr>
            </a:p>
          </p:txBody>
        </p:sp>
        <p:sp>
          <p:nvSpPr>
            <p:cNvPr id="61" name="TextBox 60"/>
            <p:cNvSpPr txBox="1"/>
            <p:nvPr/>
          </p:nvSpPr>
          <p:spPr>
            <a:xfrm>
              <a:off x="945461" y="2358916"/>
              <a:ext cx="1482695" cy="276999"/>
            </a:xfrm>
            <a:prstGeom prst="rect">
              <a:avLst/>
            </a:prstGeom>
            <a:noFill/>
          </p:spPr>
          <p:txBody>
            <a:bodyPr wrap="square" rtlCol="0">
              <a:spAutoFit/>
            </a:bodyPr>
            <a:lstStyle/>
            <a:p>
              <a:pPr algn="ctr" defTabSz="631825"/>
              <a:r>
                <a:rPr lang="en-GB" sz="1200" dirty="0" smtClean="0">
                  <a:solidFill>
                    <a:schemeClr val="accent4"/>
                  </a:solidFill>
                  <a:latin typeface="+mj-lt"/>
                </a:rPr>
                <a:t>SEGUIDORES:</a:t>
              </a:r>
              <a:endParaRPr lang="en-GB" sz="1200" dirty="0">
                <a:solidFill>
                  <a:schemeClr val="accent4"/>
                </a:solidFill>
                <a:latin typeface="+mj-lt"/>
              </a:endParaRPr>
            </a:p>
          </p:txBody>
        </p:sp>
        <p:sp>
          <p:nvSpPr>
            <p:cNvPr id="62" name="Rectangle 61"/>
            <p:cNvSpPr/>
            <p:nvPr/>
          </p:nvSpPr>
          <p:spPr>
            <a:xfrm>
              <a:off x="708066" y="3107779"/>
              <a:ext cx="998992" cy="438582"/>
            </a:xfrm>
            <a:prstGeom prst="rect">
              <a:avLst/>
            </a:prstGeom>
          </p:spPr>
          <p:txBody>
            <a:bodyPr wrap="none">
              <a:spAutoFit/>
            </a:bodyPr>
            <a:lstStyle/>
            <a:p>
              <a:pPr algn="ctr">
                <a:lnSpc>
                  <a:spcPct val="90000"/>
                </a:lnSpc>
              </a:pPr>
              <a:r>
                <a:rPr lang="en-GB" sz="1600" dirty="0">
                  <a:solidFill>
                    <a:schemeClr val="bg1"/>
                  </a:solidFill>
                  <a:latin typeface="+mj-lt"/>
                </a:rPr>
                <a:t>202,187 </a:t>
              </a:r>
              <a:br>
                <a:rPr lang="en-GB" sz="1600" dirty="0">
                  <a:solidFill>
                    <a:schemeClr val="bg1"/>
                  </a:solidFill>
                  <a:latin typeface="+mj-lt"/>
                </a:rPr>
              </a:br>
              <a:r>
                <a:rPr lang="es" sz="900" dirty="0">
                  <a:solidFill>
                    <a:schemeClr val="bg1"/>
                  </a:solidFill>
                </a:rPr>
                <a:t>Me gusta en FB</a:t>
              </a:r>
              <a:endParaRPr lang="en-GB" sz="900" dirty="0">
                <a:solidFill>
                  <a:schemeClr val="bg1"/>
                </a:solidFill>
              </a:endParaRPr>
            </a:p>
          </p:txBody>
        </p:sp>
        <p:sp>
          <p:nvSpPr>
            <p:cNvPr id="63" name="Freeform 73"/>
            <p:cNvSpPr>
              <a:spLocks noChangeAspect="1"/>
            </p:cNvSpPr>
            <p:nvPr/>
          </p:nvSpPr>
          <p:spPr bwMode="auto">
            <a:xfrm>
              <a:off x="1117583" y="2679700"/>
              <a:ext cx="182333" cy="374497"/>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64" name="Freeform 237"/>
            <p:cNvSpPr>
              <a:spLocks noChangeAspect="1"/>
            </p:cNvSpPr>
            <p:nvPr/>
          </p:nvSpPr>
          <p:spPr bwMode="auto">
            <a:xfrm>
              <a:off x="1903007" y="2668142"/>
              <a:ext cx="545409" cy="41150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65" name="Rectangle 64"/>
            <p:cNvSpPr/>
            <p:nvPr/>
          </p:nvSpPr>
          <p:spPr>
            <a:xfrm>
              <a:off x="1770052" y="3107779"/>
              <a:ext cx="841898" cy="438582"/>
            </a:xfrm>
            <a:prstGeom prst="rect">
              <a:avLst/>
            </a:prstGeom>
          </p:spPr>
          <p:txBody>
            <a:bodyPr wrap="none">
              <a:spAutoFit/>
            </a:bodyPr>
            <a:lstStyle/>
            <a:p>
              <a:pPr algn="ctr">
                <a:lnSpc>
                  <a:spcPct val="90000"/>
                </a:lnSpc>
              </a:pPr>
              <a:r>
                <a:rPr lang="en-GB" sz="1600" dirty="0">
                  <a:solidFill>
                    <a:schemeClr val="bg1"/>
                  </a:solidFill>
                  <a:latin typeface="+mj-lt"/>
                </a:rPr>
                <a:t>194,930</a:t>
              </a:r>
              <a:br>
                <a:rPr lang="en-GB" sz="1600" dirty="0">
                  <a:solidFill>
                    <a:schemeClr val="bg1"/>
                  </a:solidFill>
                  <a:latin typeface="+mj-lt"/>
                </a:rPr>
              </a:br>
              <a:r>
                <a:rPr lang="en-GB" sz="900" dirty="0" smtClean="0">
                  <a:solidFill>
                    <a:schemeClr val="bg1"/>
                  </a:solidFill>
                </a:rPr>
                <a:t>Twitter</a:t>
              </a:r>
              <a:endParaRPr lang="en-GB" sz="900" dirty="0">
                <a:solidFill>
                  <a:schemeClr val="bg1"/>
                </a:solidFill>
              </a:endParaRPr>
            </a:p>
          </p:txBody>
        </p:sp>
        <p:sp>
          <p:nvSpPr>
            <p:cNvPr id="66" name="TextBox 65"/>
            <p:cNvSpPr txBox="1"/>
            <p:nvPr/>
          </p:nvSpPr>
          <p:spPr>
            <a:xfrm rot="1823170">
              <a:off x="1866953" y="2065938"/>
              <a:ext cx="1185718" cy="480131"/>
            </a:xfrm>
            <a:prstGeom prst="rect">
              <a:avLst/>
            </a:prstGeom>
            <a:noFill/>
          </p:spPr>
          <p:txBody>
            <a:bodyPr wrap="square" rtlCol="0">
              <a:spAutoFit/>
            </a:bodyPr>
            <a:lstStyle/>
            <a:p>
              <a:pPr lvl="0" algn="r">
                <a:lnSpc>
                  <a:spcPct val="90000"/>
                </a:lnSpc>
              </a:pPr>
              <a:r>
                <a:rPr lang="es" sz="1400" dirty="0">
                  <a:solidFill>
                    <a:srgbClr val="E5CE12"/>
                  </a:solidFill>
                  <a:latin typeface="Impact"/>
                </a:rPr>
                <a:t>REPÚBLICA DE COREA</a:t>
              </a:r>
            </a:p>
          </p:txBody>
        </p:sp>
        <p:sp>
          <p:nvSpPr>
            <p:cNvPr id="67" name="Oval 66"/>
            <p:cNvSpPr/>
            <p:nvPr/>
          </p:nvSpPr>
          <p:spPr>
            <a:xfrm>
              <a:off x="1240426" y="3818709"/>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68" name="Oval 67"/>
            <p:cNvSpPr/>
            <p:nvPr/>
          </p:nvSpPr>
          <p:spPr>
            <a:xfrm>
              <a:off x="1681143" y="3818709"/>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71" name="Freeform 5"/>
            <p:cNvSpPr>
              <a:spLocks noChangeAspect="1"/>
            </p:cNvSpPr>
            <p:nvPr/>
          </p:nvSpPr>
          <p:spPr bwMode="auto">
            <a:xfrm>
              <a:off x="3060003"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4"/>
              </a:solidFill>
            </a:ln>
          </p:spPr>
          <p:txBody>
            <a:bodyPr vert="horz" wrap="square" lIns="91440" tIns="45720" rIns="91440" bIns="45720" numCol="1" anchor="ctr" anchorCtr="0" compatLnSpc="1">
              <a:prstTxWarp prst="textNoShape">
                <a:avLst/>
              </a:prstTxWarp>
            </a:bodyPr>
            <a:lstStyle/>
            <a:p>
              <a:pPr lvl="0" algn="ctr" defTabSz="500063"/>
              <a:r>
                <a:rPr lang="en-GB" sz="1100" dirty="0" smtClean="0">
                  <a:solidFill>
                    <a:prstClr val="white"/>
                  </a:solidFill>
                  <a:latin typeface="Impact"/>
                </a:rPr>
                <a:t>CLUB:</a:t>
              </a:r>
              <a:r>
                <a:rPr lang="en-GB" sz="1000" dirty="0">
                  <a:solidFill>
                    <a:prstClr val="white"/>
                  </a:solidFill>
                </a:rPr>
                <a:t/>
              </a:r>
              <a:br>
                <a:rPr lang="en-GB" sz="1000" dirty="0">
                  <a:solidFill>
                    <a:prstClr val="white"/>
                  </a:solidFill>
                </a:rPr>
              </a:br>
              <a:r>
                <a:rPr lang="en-GB" sz="1000" dirty="0">
                  <a:solidFill>
                    <a:prstClr val="white"/>
                  </a:solidFill>
                </a:rPr>
                <a:t>Bayer Leverkusen</a:t>
              </a:r>
            </a:p>
            <a:p>
              <a:pPr lvl="0" algn="ctr" defTabSz="500063">
                <a:spcBef>
                  <a:spcPts val="300"/>
                </a:spcBef>
              </a:pPr>
              <a:r>
                <a:rPr lang="en-GB" sz="1100" dirty="0" smtClean="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smtClean="0">
                  <a:solidFill>
                    <a:prstClr val="white"/>
                  </a:solidFill>
                </a:rPr>
                <a:t>22</a:t>
              </a:r>
              <a:endParaRPr lang="en-GB" sz="1000" dirty="0">
                <a:solidFill>
                  <a:prstClr val="white"/>
                </a:solidFill>
              </a:endParaRPr>
            </a:p>
            <a:p>
              <a:pPr lvl="0" algn="ctr" defTabSz="500063">
                <a:spcBef>
                  <a:spcPts val="300"/>
                </a:spcBef>
              </a:pPr>
              <a:r>
                <a:rPr lang="es" sz="1400" dirty="0">
                  <a:solidFill>
                    <a:prstClr val="white"/>
                  </a:solidFill>
                  <a:latin typeface="Impact"/>
                </a:rPr>
                <a:t>POSICIÓN:</a:t>
              </a:r>
              <a:r>
                <a:rPr lang="es" sz="1100" b="1" dirty="0">
                  <a:solidFill>
                    <a:prstClr val="white"/>
                  </a:solidFill>
                </a:rPr>
                <a:t/>
              </a:r>
              <a:br>
                <a:rPr lang="es" sz="1100" b="1" dirty="0">
                  <a:solidFill>
                    <a:prstClr val="white"/>
                  </a:solidFill>
                </a:rPr>
              </a:br>
              <a:r>
                <a:rPr lang="es" sz="1100" dirty="0">
                  <a:solidFill>
                    <a:prstClr val="white"/>
                  </a:solidFill>
                </a:rPr>
                <a:t>delantero</a:t>
              </a:r>
            </a:p>
          </p:txBody>
        </p:sp>
        <p:cxnSp>
          <p:nvCxnSpPr>
            <p:cNvPr id="72" name="Straight Connector 71"/>
            <p:cNvCxnSpPr/>
            <p:nvPr/>
          </p:nvCxnSpPr>
          <p:spPr>
            <a:xfrm>
              <a:off x="2808513" y="3358397"/>
              <a:ext cx="25149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324981" y="3358397"/>
              <a:ext cx="25149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82" name="TextBox 81"/>
          <p:cNvSpPr txBox="1"/>
          <p:nvPr/>
        </p:nvSpPr>
        <p:spPr>
          <a:xfrm>
            <a:off x="5731115" y="2109545"/>
            <a:ext cx="2858062" cy="276999"/>
          </a:xfrm>
          <a:prstGeom prst="rect">
            <a:avLst/>
          </a:prstGeom>
          <a:noFill/>
        </p:spPr>
        <p:txBody>
          <a:bodyPr wrap="square" rtlCol="0">
            <a:spAutoFit/>
          </a:bodyPr>
          <a:lstStyle/>
          <a:p>
            <a:pPr lvl="0" defTabSz="631825"/>
            <a:r>
              <a:rPr lang="es" sz="1200" dirty="0">
                <a:solidFill>
                  <a:prstClr val="white"/>
                </a:solidFill>
                <a:latin typeface="Impact"/>
              </a:rPr>
              <a:t>Mostrando emoción por la Copa Mundial:</a:t>
            </a:r>
          </a:p>
        </p:txBody>
      </p:sp>
      <p:grpSp>
        <p:nvGrpSpPr>
          <p:cNvPr id="77" name="Group 76"/>
          <p:cNvGrpSpPr/>
          <p:nvPr/>
        </p:nvGrpSpPr>
        <p:grpSpPr>
          <a:xfrm>
            <a:off x="8325107" y="93663"/>
            <a:ext cx="552074" cy="630000"/>
            <a:chOff x="8325107" y="93663"/>
            <a:chExt cx="552074" cy="630000"/>
          </a:xfrm>
        </p:grpSpPr>
        <p:sp>
          <p:nvSpPr>
            <p:cNvPr id="78"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81" name="Rectangle 80"/>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pic>
        <p:nvPicPr>
          <p:cNvPr id="103" name="Picture 4" descr="http://upload.wikimedia.org/wikipedia/commons/thumb/2/20/Adidas_Logo.svg/562px-Adidas_Logo.svg.png"/>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521415" y="3902138"/>
            <a:ext cx="288000" cy="191659"/>
          </a:xfrm>
          <a:prstGeom prst="rect">
            <a:avLst/>
          </a:prstGeom>
          <a:noFill/>
          <a:extLst>
            <a:ext uri="{909E8E84-426E-40dd-AFC4-6F175D3DCCD1}">
              <a14:hiddenFill xmlns:a14="http://schemas.microsoft.com/office/drawing/2010/main">
                <a:solidFill>
                  <a:srgbClr val="FFFFFF"/>
                </a:solidFill>
              </a14:hiddenFill>
            </a:ext>
          </a:extLst>
        </p:spPr>
      </p:pic>
      <p:pic>
        <p:nvPicPr>
          <p:cNvPr id="104" name="Picture 103"/>
          <p:cNvPicPr>
            <a:picLocks noChangeAspect="1"/>
          </p:cNvPicPr>
          <p:nvPr/>
        </p:nvPicPr>
        <p:blipFill rotWithShape="1">
          <a:blip r:embed="rId9" cstate="screen">
            <a:clrChange>
              <a:clrFrom>
                <a:srgbClr val="FFFFFF"/>
              </a:clrFrom>
              <a:clrTo>
                <a:srgbClr val="FFFFFF">
                  <a:alpha val="0"/>
                </a:srgbClr>
              </a:clrTo>
            </a:clrChange>
            <a:extLst>
              <a:ext uri="{28A0092B-C50C-407E-A947-70E740481C1C}">
                <a14:useLocalDpi xmlns:a14="http://schemas.microsoft.com/office/drawing/2010/main"/>
              </a:ext>
            </a:extLst>
          </a:blip>
          <a:srcRect l="-327"/>
          <a:stretch/>
        </p:blipFill>
        <p:spPr>
          <a:xfrm>
            <a:off x="2930341" y="3926561"/>
            <a:ext cx="360746" cy="156454"/>
          </a:xfrm>
          <a:prstGeom prst="rect">
            <a:avLst/>
          </a:prstGeom>
        </p:spPr>
      </p:pic>
      <p:pic>
        <p:nvPicPr>
          <p:cNvPr id="105" name="Picture 104"/>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5840414" y="2369811"/>
            <a:ext cx="1515884" cy="1948457"/>
          </a:xfrm>
          <a:prstGeom prst="rect">
            <a:avLst/>
          </a:prstGeom>
        </p:spPr>
      </p:pic>
      <p:sp>
        <p:nvSpPr>
          <p:cNvPr id="106" name="Freeform 5"/>
          <p:cNvSpPr>
            <a:spLocks noChangeAspect="1"/>
          </p:cNvSpPr>
          <p:nvPr/>
        </p:nvSpPr>
        <p:spPr bwMode="auto">
          <a:xfrm>
            <a:off x="4000938"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1">
              <a:duotone>
                <a:schemeClr val="accent4">
                  <a:shade val="45000"/>
                  <a:satMod val="135000"/>
                </a:schemeClr>
                <a:prstClr val="white"/>
              </a:duotone>
              <a:extLst>
                <a:ext uri="{28A0092B-C50C-407E-A947-70E740481C1C}">
                  <a14:useLocalDpi xmlns:a14="http://schemas.microsoft.com/office/drawing/2010/main"/>
                </a:ext>
              </a:extLst>
            </a:blip>
            <a:srcRect/>
            <a:stretch>
              <a:fillRect/>
            </a:stretch>
          </a:blipFill>
          <a:ln w="19050">
            <a:noFill/>
          </a:ln>
        </p:spPr>
        <p:txBody>
          <a:bodyPr vert="horz" wrap="square" lIns="91440" tIns="45720" rIns="91440" bIns="45720" numCol="1" anchor="t" anchorCtr="0" compatLnSpc="1">
            <a:prstTxWarp prst="textNoShape">
              <a:avLst/>
            </a:prstTxWarp>
          </a:bodyPr>
          <a:lstStyle/>
          <a:p>
            <a:endParaRPr lang="en-GB"/>
          </a:p>
        </p:txBody>
      </p:sp>
      <p:sp>
        <p:nvSpPr>
          <p:cNvPr id="107" name="Freeform 5"/>
          <p:cNvSpPr>
            <a:spLocks noChangeAspect="1"/>
          </p:cNvSpPr>
          <p:nvPr/>
        </p:nvSpPr>
        <p:spPr bwMode="auto">
          <a:xfrm>
            <a:off x="5475090"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2">
              <a:duotone>
                <a:schemeClr val="accent4">
                  <a:shade val="45000"/>
                  <a:satMod val="135000"/>
                </a:schemeClr>
                <a:prstClr val="white"/>
              </a:duotone>
              <a:extLst>
                <a:ext uri="{28A0092B-C50C-407E-A947-70E740481C1C}">
                  <a14:useLocalDpi xmlns:a14="http://schemas.microsoft.com/office/drawing/2010/main"/>
                </a:ext>
              </a:extLst>
            </a:blip>
            <a:srcRect/>
            <a:stretch>
              <a:fillRect/>
            </a:stretch>
          </a:blip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108" name="Group 107"/>
          <p:cNvGrpSpPr/>
          <p:nvPr/>
        </p:nvGrpSpPr>
        <p:grpSpPr>
          <a:xfrm>
            <a:off x="1867445" y="1366204"/>
            <a:ext cx="572441" cy="415498"/>
            <a:chOff x="521551" y="1294286"/>
            <a:chExt cx="572441" cy="415498"/>
          </a:xfrm>
        </p:grpSpPr>
        <p:sp>
          <p:nvSpPr>
            <p:cNvPr id="109" name="Chevron 108">
              <a:hlinkClick r:id="rId13" action="ppaction://hlinksldjump"/>
            </p:cNvPr>
            <p:cNvSpPr/>
            <p:nvPr/>
          </p:nvSpPr>
          <p:spPr>
            <a:xfrm rot="10800000">
              <a:off x="521551" y="1335124"/>
              <a:ext cx="176523" cy="215872"/>
            </a:xfrm>
            <a:prstGeom prst="chevron">
              <a:avLst/>
            </a:prstGeom>
            <a:solidFill>
              <a:srgbClr val="ED7E12"/>
            </a:solidFill>
          </p:spPr>
          <p:txBody>
            <a:bodyPr wrap="none" lIns="18000" rIns="18000" rtlCol="0" anchor="ctr">
              <a:spAutoFit/>
            </a:bodyPr>
            <a:lstStyle/>
            <a:p>
              <a:pPr marL="0" algn="ctr"/>
              <a:endParaRPr lang="en-GB" sz="900" b="1" kern="0" cap="all" dirty="0">
                <a:solidFill>
                  <a:schemeClr val="bg1"/>
                </a:solidFill>
              </a:endParaRPr>
            </a:p>
          </p:txBody>
        </p:sp>
        <p:sp>
          <p:nvSpPr>
            <p:cNvPr id="110" name="TextBox 109">
              <a:hlinkClick r:id="rId13"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rPr>
                <a:t>vOLVER</a:t>
              </a:r>
              <a:r>
                <a:rPr lang="es-ES_tradnl" sz="700" cap="all" dirty="0">
                  <a:solidFill>
                    <a:prstClr val="white"/>
                  </a:solidFill>
                  <a:latin typeface="Impact"/>
                </a:rPr>
                <a:t> AL Mapa</a:t>
              </a:r>
            </a:p>
          </p:txBody>
        </p:sp>
      </p:grpSp>
      <p:sp>
        <p:nvSpPr>
          <p:cNvPr id="111" name="Chevron 110">
            <a:hlinkClick r:id="" action="ppaction://hlinkshowjump?jump=nextslide"/>
          </p:cNvPr>
          <p:cNvSpPr/>
          <p:nvPr/>
        </p:nvSpPr>
        <p:spPr>
          <a:xfrm>
            <a:off x="6665921" y="1407042"/>
            <a:ext cx="176523" cy="215872"/>
          </a:xfrm>
          <a:prstGeom prst="chevron">
            <a:avLst/>
          </a:prstGeom>
          <a:solidFill>
            <a:srgbClr val="ED7E12"/>
          </a:solidFill>
        </p:spPr>
        <p:txBody>
          <a:bodyPr wrap="none" lIns="18000" rIns="18000" rtlCol="0" anchor="ctr">
            <a:spAutoFit/>
          </a:bodyPr>
          <a:lstStyle/>
          <a:p>
            <a:pPr marL="0" algn="ctr"/>
            <a:endParaRPr lang="en-GB" sz="900" b="1" kern="0" cap="all" dirty="0">
              <a:solidFill>
                <a:schemeClr val="bg1"/>
              </a:solidFill>
            </a:endParaRPr>
          </a:p>
        </p:txBody>
      </p:sp>
      <p:pic>
        <p:nvPicPr>
          <p:cNvPr id="4" name="Picture 3"/>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2348300" y="1085266"/>
            <a:ext cx="317115" cy="317115"/>
          </a:xfrm>
          <a:prstGeom prst="rect">
            <a:avLst/>
          </a:prstGeom>
        </p:spPr>
      </p:pic>
      <p:sp>
        <p:nvSpPr>
          <p:cNvPr id="3" name="Rectangle 2">
            <a:hlinkClick r:id="rId15" action="ppaction://hlinksldjump"/>
          </p:cNvPr>
          <p:cNvSpPr/>
          <p:nvPr/>
        </p:nvSpPr>
        <p:spPr>
          <a:xfrm>
            <a:off x="2482185" y="1093848"/>
            <a:ext cx="8336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76" name="Rectangle 75">
            <a:hlinkClick r:id="rId16" action="ppaction://hlinksldjump"/>
          </p:cNvPr>
          <p:cNvSpPr/>
          <p:nvPr/>
        </p:nvSpPr>
        <p:spPr>
          <a:xfrm>
            <a:off x="3961004" y="1093848"/>
            <a:ext cx="8336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79" name="Rectangle 78">
            <a:hlinkClick r:id="rId17" action="ppaction://hlinksldjump"/>
          </p:cNvPr>
          <p:cNvSpPr/>
          <p:nvPr/>
        </p:nvSpPr>
        <p:spPr>
          <a:xfrm>
            <a:off x="5430489" y="1093848"/>
            <a:ext cx="8336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80" name="TextBox 79"/>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grpSp>
        <p:nvGrpSpPr>
          <p:cNvPr id="84" name="Group 83"/>
          <p:cNvGrpSpPr/>
          <p:nvPr/>
        </p:nvGrpSpPr>
        <p:grpSpPr>
          <a:xfrm>
            <a:off x="869635" y="4734632"/>
            <a:ext cx="8274365" cy="424215"/>
            <a:chOff x="869635" y="4734632"/>
            <a:chExt cx="8274365" cy="424215"/>
          </a:xfrm>
        </p:grpSpPr>
        <p:grpSp>
          <p:nvGrpSpPr>
            <p:cNvPr id="85" name="Group 84"/>
            <p:cNvGrpSpPr/>
            <p:nvPr/>
          </p:nvGrpSpPr>
          <p:grpSpPr>
            <a:xfrm>
              <a:off x="1637994" y="4734632"/>
              <a:ext cx="7506006" cy="417693"/>
              <a:chOff x="1637994" y="4734632"/>
              <a:chExt cx="7506006" cy="417693"/>
            </a:xfrm>
          </p:grpSpPr>
          <p:grpSp>
            <p:nvGrpSpPr>
              <p:cNvPr id="87" name="Group 86"/>
              <p:cNvGrpSpPr/>
              <p:nvPr/>
            </p:nvGrpSpPr>
            <p:grpSpPr>
              <a:xfrm>
                <a:off x="1637994" y="4835525"/>
                <a:ext cx="7506006" cy="316800"/>
                <a:chOff x="1914453" y="4835525"/>
                <a:chExt cx="8255647" cy="316800"/>
              </a:xfrm>
            </p:grpSpPr>
            <p:sp>
              <p:nvSpPr>
                <p:cNvPr id="89" name="Rectangle 88">
                  <a:hlinkClick r:id="rId1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0" name="Rectangle 89">
                  <a:hlinkClick r:id="rId1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1" name="Rectangle 90">
                  <a:hlinkClick r:id="rId2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2" name="Rectangle 91">
                  <a:hlinkClick r:id="rId2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3" name="Rectangle 92">
                  <a:hlinkClick r:id="rId2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4" name="Rectangle 93">
                  <a:hlinkClick r:id="rId23"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5" name="Rectangle 94">
                  <a:hlinkClick r:id="rId2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6" name="Rectangle 95">
                  <a:hlinkClick r:id="rId2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88" name="Isosceles Triangle 87"/>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6" name="Rectangle 85">
              <a:hlinkClick r:id="rId2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Tree>
    <p:extLst>
      <p:ext uri="{BB962C8B-B14F-4D97-AF65-F5344CB8AC3E}">
        <p14:creationId xmlns:p14="http://schemas.microsoft.com/office/powerpoint/2010/main" val="1965654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05520" y="147272"/>
            <a:ext cx="8229600" cy="376826"/>
          </a:xfrm>
        </p:spPr>
        <p:txBody>
          <a:bodyPr anchor="t"/>
          <a:lstStyle/>
          <a:p>
            <a:r>
              <a:rPr lang="es" sz="4000" dirty="0">
                <a:solidFill>
                  <a:schemeClr val="accent4"/>
                </a:solidFill>
              </a:rPr>
              <a:t>Futbolistas destacados:</a:t>
            </a:r>
            <a:r>
              <a:rPr lang="es" sz="4000" dirty="0"/>
              <a:t> </a:t>
            </a:r>
            <a:r>
              <a:rPr lang="en-GB" sz="4000" dirty="0" smtClean="0"/>
              <a:t>KAGAWA</a:t>
            </a:r>
            <a:endParaRPr lang="en-GB" sz="4000" dirty="0"/>
          </a:p>
        </p:txBody>
      </p:sp>
      <p:sp>
        <p:nvSpPr>
          <p:cNvPr id="51" name="Freeform 5"/>
          <p:cNvSpPr>
            <a:spLocks noChangeAspect="1"/>
          </p:cNvSpPr>
          <p:nvPr/>
        </p:nvSpPr>
        <p:spPr bwMode="auto">
          <a:xfrm>
            <a:off x="2526786"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a:duotone>
                <a:schemeClr val="accent4">
                  <a:shade val="45000"/>
                  <a:satMod val="135000"/>
                </a:schemeClr>
                <a:prstClr val="white"/>
              </a:duotone>
              <a:extLst>
                <a:ext uri="{28A0092B-C50C-407E-A947-70E740481C1C}">
                  <a14:useLocalDpi xmlns:a14="http://schemas.microsoft.com/office/drawing/2010/main"/>
                </a:ext>
              </a:extLst>
            </a:blip>
            <a:srcRect/>
            <a:stretch>
              <a:fillRect/>
            </a:stretch>
          </a:blip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56" name="Group 55"/>
          <p:cNvGrpSpPr/>
          <p:nvPr/>
        </p:nvGrpSpPr>
        <p:grpSpPr>
          <a:xfrm>
            <a:off x="2970300" y="1956760"/>
            <a:ext cx="4317112" cy="2765396"/>
            <a:chOff x="259359" y="1956760"/>
            <a:chExt cx="4317112" cy="2765396"/>
          </a:xfrm>
        </p:grpSpPr>
        <p:sp>
          <p:nvSpPr>
            <p:cNvPr id="57"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4"/>
              </a:solidFill>
            </a:ln>
          </p:spPr>
          <p:txBody>
            <a:bodyPr vert="horz" wrap="square" lIns="91440" tIns="45720" rIns="91440" bIns="45720" numCol="1" anchor="t" anchorCtr="0" compatLnSpc="1">
              <a:prstTxWarp prst="textNoShape">
                <a:avLst/>
              </a:prstTxWarp>
            </a:bodyPr>
            <a:lstStyle/>
            <a:p>
              <a:endParaRPr lang="en-GB"/>
            </a:p>
          </p:txBody>
        </p:sp>
        <p:cxnSp>
          <p:nvCxnSpPr>
            <p:cNvPr id="58" name="Straight Connector 57"/>
            <p:cNvCxnSpPr>
              <a:endCxn id="57" idx="1"/>
            </p:cNvCxnSpPr>
            <p:nvPr/>
          </p:nvCxnSpPr>
          <p:spPr>
            <a:xfrm flipH="1">
              <a:off x="1673776" y="2008145"/>
              <a:ext cx="0" cy="84196"/>
            </a:xfrm>
            <a:prstGeom prst="line">
              <a:avLst/>
            </a:prstGeom>
            <a:ln>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rot="19834873">
              <a:off x="259359" y="1956760"/>
              <a:ext cx="1248930" cy="590931"/>
            </a:xfrm>
            <a:prstGeom prst="rect">
              <a:avLst/>
            </a:prstGeom>
            <a:noFill/>
          </p:spPr>
          <p:txBody>
            <a:bodyPr wrap="square" rtlCol="0">
              <a:spAutoFit/>
            </a:bodyPr>
            <a:lstStyle/>
            <a:p>
              <a:pPr>
                <a:lnSpc>
                  <a:spcPct val="90000"/>
                </a:lnSpc>
              </a:pPr>
              <a:r>
                <a:rPr lang="en-GB" dirty="0">
                  <a:solidFill>
                    <a:schemeClr val="bg1"/>
                  </a:solidFill>
                  <a:latin typeface="+mj-lt"/>
                </a:rPr>
                <a:t>SHINJI KAGAWA</a:t>
              </a:r>
            </a:p>
          </p:txBody>
        </p:sp>
        <p:sp>
          <p:nvSpPr>
            <p:cNvPr id="60" name="TextBox 59"/>
            <p:cNvSpPr txBox="1"/>
            <p:nvPr/>
          </p:nvSpPr>
          <p:spPr>
            <a:xfrm>
              <a:off x="945969" y="3545469"/>
              <a:ext cx="1488254" cy="276999"/>
            </a:xfrm>
            <a:prstGeom prst="rect">
              <a:avLst/>
            </a:prstGeom>
            <a:noFill/>
          </p:spPr>
          <p:txBody>
            <a:bodyPr wrap="square" rtlCol="0">
              <a:spAutoFit/>
            </a:bodyPr>
            <a:lstStyle/>
            <a:p>
              <a:pPr algn="ctr" defTabSz="631825"/>
              <a:r>
                <a:rPr lang="en-GB" sz="1200" dirty="0" smtClean="0">
                  <a:solidFill>
                    <a:schemeClr val="accent4"/>
                  </a:solidFill>
                  <a:latin typeface="+mj-lt"/>
                </a:rPr>
                <a:t>PATROCINADORES:</a:t>
              </a:r>
              <a:endParaRPr lang="en-GB" sz="1200" dirty="0">
                <a:solidFill>
                  <a:schemeClr val="accent4"/>
                </a:solidFill>
                <a:latin typeface="+mj-lt"/>
              </a:endParaRPr>
            </a:p>
          </p:txBody>
        </p:sp>
        <p:sp>
          <p:nvSpPr>
            <p:cNvPr id="61" name="TextBox 60"/>
            <p:cNvSpPr txBox="1"/>
            <p:nvPr/>
          </p:nvSpPr>
          <p:spPr>
            <a:xfrm>
              <a:off x="945461" y="2358916"/>
              <a:ext cx="1482695" cy="276999"/>
            </a:xfrm>
            <a:prstGeom prst="rect">
              <a:avLst/>
            </a:prstGeom>
            <a:noFill/>
          </p:spPr>
          <p:txBody>
            <a:bodyPr wrap="square" rtlCol="0">
              <a:spAutoFit/>
            </a:bodyPr>
            <a:lstStyle/>
            <a:p>
              <a:pPr algn="ctr" defTabSz="631825"/>
              <a:r>
                <a:rPr lang="en-GB" sz="1200" dirty="0" smtClean="0">
                  <a:solidFill>
                    <a:schemeClr val="accent4"/>
                  </a:solidFill>
                  <a:latin typeface="+mj-lt"/>
                </a:rPr>
                <a:t>SEGUIDORES:</a:t>
              </a:r>
              <a:endParaRPr lang="en-GB" sz="1200" dirty="0">
                <a:solidFill>
                  <a:schemeClr val="accent4"/>
                </a:solidFill>
                <a:latin typeface="+mj-lt"/>
              </a:endParaRPr>
            </a:p>
          </p:txBody>
        </p:sp>
        <p:sp>
          <p:nvSpPr>
            <p:cNvPr id="62" name="Rectangle 61"/>
            <p:cNvSpPr/>
            <p:nvPr/>
          </p:nvSpPr>
          <p:spPr>
            <a:xfrm>
              <a:off x="646351" y="3107779"/>
              <a:ext cx="1122423" cy="466281"/>
            </a:xfrm>
            <a:prstGeom prst="rect">
              <a:avLst/>
            </a:prstGeom>
          </p:spPr>
          <p:txBody>
            <a:bodyPr wrap="none">
              <a:spAutoFit/>
            </a:bodyPr>
            <a:lstStyle/>
            <a:p>
              <a:pPr algn="ctr">
                <a:lnSpc>
                  <a:spcPct val="90000"/>
                </a:lnSpc>
              </a:pPr>
              <a:r>
                <a:rPr lang="en-GB" dirty="0">
                  <a:solidFill>
                    <a:schemeClr val="bg1"/>
                  </a:solidFill>
                  <a:latin typeface="+mj-lt"/>
                </a:rPr>
                <a:t>2,050,136 </a:t>
              </a:r>
              <a:br>
                <a:rPr lang="en-GB" dirty="0">
                  <a:solidFill>
                    <a:schemeClr val="bg1"/>
                  </a:solidFill>
                  <a:latin typeface="+mj-lt"/>
                </a:rPr>
              </a:br>
              <a:r>
                <a:rPr lang="es" sz="900" dirty="0">
                  <a:solidFill>
                    <a:schemeClr val="bg1"/>
                  </a:solidFill>
                </a:rPr>
                <a:t>Me gusta en FB</a:t>
              </a:r>
              <a:endParaRPr lang="en-GB" sz="900" dirty="0">
                <a:solidFill>
                  <a:schemeClr val="bg1"/>
                </a:solidFill>
              </a:endParaRPr>
            </a:p>
          </p:txBody>
        </p:sp>
        <p:sp>
          <p:nvSpPr>
            <p:cNvPr id="63" name="Freeform 73"/>
            <p:cNvSpPr>
              <a:spLocks noChangeAspect="1"/>
            </p:cNvSpPr>
            <p:nvPr/>
          </p:nvSpPr>
          <p:spPr bwMode="auto">
            <a:xfrm>
              <a:off x="1117583" y="2679700"/>
              <a:ext cx="182333" cy="374497"/>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64" name="Freeform 237"/>
            <p:cNvSpPr>
              <a:spLocks noChangeAspect="1"/>
            </p:cNvSpPr>
            <p:nvPr/>
          </p:nvSpPr>
          <p:spPr bwMode="auto">
            <a:xfrm>
              <a:off x="1903007" y="2668142"/>
              <a:ext cx="545409" cy="41150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65" name="Rectangle 64"/>
            <p:cNvSpPr/>
            <p:nvPr/>
          </p:nvSpPr>
          <p:spPr>
            <a:xfrm>
              <a:off x="1711543" y="3107779"/>
              <a:ext cx="958917" cy="466281"/>
            </a:xfrm>
            <a:prstGeom prst="rect">
              <a:avLst/>
            </a:prstGeom>
          </p:spPr>
          <p:txBody>
            <a:bodyPr wrap="none">
              <a:spAutoFit/>
            </a:bodyPr>
            <a:lstStyle/>
            <a:p>
              <a:pPr algn="ctr">
                <a:lnSpc>
                  <a:spcPct val="90000"/>
                </a:lnSpc>
              </a:pPr>
              <a:r>
                <a:rPr lang="en-GB" dirty="0">
                  <a:solidFill>
                    <a:schemeClr val="bg1"/>
                  </a:solidFill>
                  <a:latin typeface="+mj-lt"/>
                </a:rPr>
                <a:t>802,659</a:t>
              </a:r>
              <a:br>
                <a:rPr lang="en-GB" dirty="0">
                  <a:solidFill>
                    <a:schemeClr val="bg1"/>
                  </a:solidFill>
                  <a:latin typeface="+mj-lt"/>
                </a:rPr>
              </a:br>
              <a:r>
                <a:rPr lang="en-GB" sz="900" dirty="0">
                  <a:solidFill>
                    <a:schemeClr val="bg1"/>
                  </a:solidFill>
                </a:rPr>
                <a:t>T</a:t>
              </a:r>
              <a:r>
                <a:rPr lang="en-GB" sz="900" dirty="0" smtClean="0">
                  <a:solidFill>
                    <a:schemeClr val="bg1"/>
                  </a:solidFill>
                </a:rPr>
                <a:t>witter</a:t>
              </a:r>
              <a:endParaRPr lang="en-GB" sz="900" dirty="0">
                <a:solidFill>
                  <a:schemeClr val="bg1"/>
                </a:solidFill>
              </a:endParaRPr>
            </a:p>
          </p:txBody>
        </p:sp>
        <p:sp>
          <p:nvSpPr>
            <p:cNvPr id="66" name="TextBox 65"/>
            <p:cNvSpPr txBox="1"/>
            <p:nvPr/>
          </p:nvSpPr>
          <p:spPr>
            <a:xfrm rot="1823170">
              <a:off x="1712843" y="2190133"/>
              <a:ext cx="1185718" cy="313932"/>
            </a:xfrm>
            <a:prstGeom prst="rect">
              <a:avLst/>
            </a:prstGeom>
            <a:noFill/>
          </p:spPr>
          <p:txBody>
            <a:bodyPr wrap="square" rtlCol="0">
              <a:spAutoFit/>
            </a:bodyPr>
            <a:lstStyle/>
            <a:p>
              <a:pPr lvl="0">
                <a:lnSpc>
                  <a:spcPct val="90000"/>
                </a:lnSpc>
              </a:pPr>
              <a:r>
                <a:rPr lang="es" sz="1600" dirty="0">
                  <a:solidFill>
                    <a:srgbClr val="E5CE12"/>
                  </a:solidFill>
                  <a:latin typeface="Impact"/>
                </a:rPr>
                <a:t>JAPÓN</a:t>
              </a:r>
            </a:p>
          </p:txBody>
        </p:sp>
        <p:sp>
          <p:nvSpPr>
            <p:cNvPr id="67" name="Oval 66"/>
            <p:cNvSpPr/>
            <p:nvPr/>
          </p:nvSpPr>
          <p:spPr>
            <a:xfrm>
              <a:off x="1240426" y="3818709"/>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68" name="Oval 67"/>
            <p:cNvSpPr/>
            <p:nvPr/>
          </p:nvSpPr>
          <p:spPr>
            <a:xfrm>
              <a:off x="1681143" y="3818709"/>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71" name="Freeform 5"/>
            <p:cNvSpPr>
              <a:spLocks noChangeAspect="1"/>
            </p:cNvSpPr>
            <p:nvPr/>
          </p:nvSpPr>
          <p:spPr bwMode="auto">
            <a:xfrm>
              <a:off x="3060003"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4"/>
              </a:solidFill>
            </a:ln>
          </p:spPr>
          <p:txBody>
            <a:bodyPr vert="horz" wrap="square" lIns="91440" tIns="45720" rIns="91440" bIns="45720" numCol="1" anchor="ctr" anchorCtr="0" compatLnSpc="1">
              <a:prstTxWarp prst="textNoShape">
                <a:avLst/>
              </a:prstTxWarp>
            </a:bodyPr>
            <a:lstStyle/>
            <a:p>
              <a:pPr lvl="0" algn="ctr" defTabSz="500063"/>
              <a:r>
                <a:rPr lang="en-GB" sz="1100" dirty="0" smtClean="0">
                  <a:solidFill>
                    <a:prstClr val="white"/>
                  </a:solidFill>
                  <a:latin typeface="Impact"/>
                </a:rPr>
                <a:t>CLUB:</a:t>
              </a:r>
              <a:r>
                <a:rPr lang="en-GB" sz="1000" dirty="0">
                  <a:solidFill>
                    <a:prstClr val="white"/>
                  </a:solidFill>
                </a:rPr>
                <a:t/>
              </a:r>
              <a:br>
                <a:rPr lang="en-GB" sz="1000" dirty="0">
                  <a:solidFill>
                    <a:prstClr val="white"/>
                  </a:solidFill>
                </a:rPr>
              </a:br>
              <a:r>
                <a:rPr lang="en-GB" sz="1000" dirty="0">
                  <a:solidFill>
                    <a:prstClr val="white"/>
                  </a:solidFill>
                </a:rPr>
                <a:t>Manchester United</a:t>
              </a:r>
            </a:p>
            <a:p>
              <a:pPr lvl="0" algn="ctr" defTabSz="500063">
                <a:spcBef>
                  <a:spcPts val="300"/>
                </a:spcBef>
              </a:pPr>
              <a:r>
                <a:rPr lang="en-GB" sz="1100" dirty="0" smtClean="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smtClean="0">
                  <a:solidFill>
                    <a:prstClr val="white"/>
                  </a:solidFill>
                </a:rPr>
                <a:t>25</a:t>
              </a:r>
              <a:endParaRPr lang="en-GB" sz="1000" dirty="0">
                <a:solidFill>
                  <a:prstClr val="white"/>
                </a:solidFill>
              </a:endParaRPr>
            </a:p>
            <a:p>
              <a:pPr lvl="0" algn="ctr" defTabSz="500063">
                <a:spcBef>
                  <a:spcPts val="300"/>
                </a:spcBef>
              </a:pPr>
              <a:r>
                <a:rPr lang="es" sz="1100" dirty="0">
                  <a:solidFill>
                    <a:prstClr val="white"/>
                  </a:solidFill>
                  <a:latin typeface="Impact"/>
                </a:rPr>
                <a:t>POSICIÓN:</a:t>
              </a:r>
              <a:r>
                <a:rPr lang="es" sz="1000" b="1" dirty="0">
                  <a:solidFill>
                    <a:prstClr val="white"/>
                  </a:solidFill>
                </a:rPr>
                <a:t/>
              </a:r>
              <a:br>
                <a:rPr lang="es" sz="1000" b="1" dirty="0">
                  <a:solidFill>
                    <a:prstClr val="white"/>
                  </a:solidFill>
                </a:rPr>
              </a:br>
              <a:r>
                <a:rPr lang="es" sz="1000" dirty="0">
                  <a:solidFill>
                    <a:prstClr val="white"/>
                  </a:solidFill>
                </a:rPr>
                <a:t>centrocampista</a:t>
              </a:r>
            </a:p>
          </p:txBody>
        </p:sp>
        <p:cxnSp>
          <p:nvCxnSpPr>
            <p:cNvPr id="72" name="Straight Connector 71"/>
            <p:cNvCxnSpPr/>
            <p:nvPr/>
          </p:nvCxnSpPr>
          <p:spPr>
            <a:xfrm>
              <a:off x="2808513" y="3358397"/>
              <a:ext cx="25149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324981" y="3358397"/>
              <a:ext cx="25149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87" name="Group 86"/>
          <p:cNvGrpSpPr/>
          <p:nvPr/>
        </p:nvGrpSpPr>
        <p:grpSpPr>
          <a:xfrm>
            <a:off x="1867445" y="1366204"/>
            <a:ext cx="572441" cy="415498"/>
            <a:chOff x="521551" y="1294286"/>
            <a:chExt cx="572441" cy="415498"/>
          </a:xfrm>
        </p:grpSpPr>
        <p:sp>
          <p:nvSpPr>
            <p:cNvPr id="88" name="Chevron 87">
              <a:hlinkClick r:id="rId3" action="ppaction://hlinksldjump"/>
            </p:cNvPr>
            <p:cNvSpPr/>
            <p:nvPr/>
          </p:nvSpPr>
          <p:spPr>
            <a:xfrm rot="10800000">
              <a:off x="521551" y="1335124"/>
              <a:ext cx="176523" cy="215872"/>
            </a:xfrm>
            <a:prstGeom prst="chevron">
              <a:avLst/>
            </a:prstGeom>
            <a:solidFill>
              <a:srgbClr val="ED7E12"/>
            </a:solidFill>
          </p:spPr>
          <p:txBody>
            <a:bodyPr wrap="none" lIns="18000" rIns="18000" rtlCol="0" anchor="ctr">
              <a:spAutoFit/>
            </a:bodyPr>
            <a:lstStyle/>
            <a:p>
              <a:pPr marL="0" algn="ctr"/>
              <a:endParaRPr lang="en-GB" sz="900" b="1" kern="0" cap="all" dirty="0">
                <a:solidFill>
                  <a:schemeClr val="bg1"/>
                </a:solidFill>
              </a:endParaRPr>
            </a:p>
          </p:txBody>
        </p:sp>
        <p:sp>
          <p:nvSpPr>
            <p:cNvPr id="89" name="TextBox 88">
              <a:hlinkClick r:id="rId3"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rPr>
                <a:t>vOLVER</a:t>
              </a:r>
              <a:r>
                <a:rPr lang="es-ES_tradnl" sz="700" cap="all" dirty="0">
                  <a:solidFill>
                    <a:prstClr val="white"/>
                  </a:solidFill>
                  <a:latin typeface="Impact"/>
                </a:rPr>
                <a:t> AL Mapa</a:t>
              </a:r>
            </a:p>
          </p:txBody>
        </p:sp>
      </p:grpSp>
      <p:sp>
        <p:nvSpPr>
          <p:cNvPr id="91" name="Chevron 90">
            <a:hlinkClick r:id="" action="ppaction://hlinkshowjump?jump=nextslide"/>
          </p:cNvPr>
          <p:cNvSpPr/>
          <p:nvPr/>
        </p:nvSpPr>
        <p:spPr>
          <a:xfrm>
            <a:off x="6665921" y="1407042"/>
            <a:ext cx="176523" cy="215872"/>
          </a:xfrm>
          <a:prstGeom prst="chevron">
            <a:avLst/>
          </a:prstGeom>
          <a:solidFill>
            <a:srgbClr val="ED7E12"/>
          </a:solidFill>
        </p:spPr>
        <p:txBody>
          <a:bodyPr wrap="none" lIns="18000" rIns="18000" rtlCol="0" anchor="ctr">
            <a:spAutoFit/>
          </a:bodyPr>
          <a:lstStyle/>
          <a:p>
            <a:pPr marL="0" algn="ctr"/>
            <a:endParaRPr lang="en-GB" sz="900" b="1" kern="0" cap="all" dirty="0">
              <a:solidFill>
                <a:schemeClr val="bg1"/>
              </a:solidFill>
            </a:endParaRPr>
          </a:p>
        </p:txBody>
      </p:sp>
      <p:grpSp>
        <p:nvGrpSpPr>
          <p:cNvPr id="77" name="Group 76"/>
          <p:cNvGrpSpPr/>
          <p:nvPr/>
        </p:nvGrpSpPr>
        <p:grpSpPr>
          <a:xfrm>
            <a:off x="8325107" y="93663"/>
            <a:ext cx="552074" cy="630000"/>
            <a:chOff x="8325107" y="93663"/>
            <a:chExt cx="552074" cy="630000"/>
          </a:xfrm>
        </p:grpSpPr>
        <p:sp>
          <p:nvSpPr>
            <p:cNvPr id="78"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81" name="Rectangle 80"/>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sp>
        <p:nvSpPr>
          <p:cNvPr id="93" name="TextBox 92"/>
          <p:cNvSpPr txBox="1"/>
          <p:nvPr/>
        </p:nvSpPr>
        <p:spPr>
          <a:xfrm>
            <a:off x="6158600" y="1411644"/>
            <a:ext cx="598215" cy="200055"/>
          </a:xfrm>
          <a:prstGeom prst="rect">
            <a:avLst/>
          </a:prstGeom>
          <a:noFill/>
        </p:spPr>
        <p:txBody>
          <a:bodyPr wrap="square" rtlCol="0">
            <a:spAutoFit/>
          </a:bodyPr>
          <a:lstStyle/>
          <a:p>
            <a:pPr lvl="0" algn="r"/>
            <a:r>
              <a:rPr lang="en-GB" sz="700" cap="all" dirty="0">
                <a:solidFill>
                  <a:prstClr val="white"/>
                </a:solidFill>
                <a:latin typeface="Impact"/>
              </a:rPr>
              <a:t>SIGUIENTE</a:t>
            </a:r>
          </a:p>
        </p:txBody>
      </p:sp>
      <p:sp>
        <p:nvSpPr>
          <p:cNvPr id="106" name="Freeform 5"/>
          <p:cNvSpPr>
            <a:spLocks noChangeAspect="1"/>
          </p:cNvSpPr>
          <p:nvPr/>
        </p:nvSpPr>
        <p:spPr bwMode="auto">
          <a:xfrm>
            <a:off x="4000938"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a:extLst>
                <a:ext uri="{28A0092B-C50C-407E-A947-70E740481C1C}">
                  <a14:useLocalDpi xmlns:a14="http://schemas.microsoft.com/office/drawing/2010/main"/>
                </a:ext>
              </a:extLst>
            </a:blip>
            <a:srcRect/>
            <a:stretch>
              <a:fillRect/>
            </a:stretch>
          </a:blipFill>
          <a:ln w="19050">
            <a:solidFill>
              <a:schemeClr val="accent4"/>
            </a:solidFill>
          </a:ln>
        </p:spPr>
        <p:txBody>
          <a:bodyPr vert="horz" wrap="square" lIns="91440" tIns="45720" rIns="91440" bIns="45720" numCol="1" anchor="t" anchorCtr="0" compatLnSpc="1">
            <a:prstTxWarp prst="textNoShape">
              <a:avLst/>
            </a:prstTxWarp>
          </a:bodyPr>
          <a:lstStyle/>
          <a:p>
            <a:endParaRPr lang="en-GB"/>
          </a:p>
        </p:txBody>
      </p:sp>
      <p:sp>
        <p:nvSpPr>
          <p:cNvPr id="107" name="Freeform 5"/>
          <p:cNvSpPr>
            <a:spLocks noChangeAspect="1"/>
          </p:cNvSpPr>
          <p:nvPr/>
        </p:nvSpPr>
        <p:spPr bwMode="auto">
          <a:xfrm>
            <a:off x="5475090"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a:duotone>
                <a:schemeClr val="accent4">
                  <a:shade val="45000"/>
                  <a:satMod val="135000"/>
                </a:schemeClr>
                <a:prstClr val="white"/>
              </a:duotone>
              <a:extLst>
                <a:ext uri="{28A0092B-C50C-407E-A947-70E740481C1C}">
                  <a14:useLocalDpi xmlns:a14="http://schemas.microsoft.com/office/drawing/2010/main"/>
                </a:ext>
              </a:extLst>
            </a:blip>
            <a:srcRect/>
            <a:stretch>
              <a:fillRect/>
            </a:stretch>
          </a:blipFill>
          <a:ln w="19050">
            <a:noFill/>
          </a:ln>
        </p:spPr>
        <p:txBody>
          <a:bodyPr vert="horz" wrap="square" lIns="91440" tIns="45720" rIns="91440" bIns="45720" numCol="1" anchor="t" anchorCtr="0" compatLnSpc="1">
            <a:prstTxWarp prst="textNoShape">
              <a:avLst/>
            </a:prstTxWarp>
          </a:bodyPr>
          <a:lstStyle/>
          <a:p>
            <a:endParaRPr lang="en-GB"/>
          </a:p>
        </p:txBody>
      </p:sp>
      <p:pic>
        <p:nvPicPr>
          <p:cNvPr id="47" name="Picture 4" descr="http://upload.wikimedia.org/wikipedia/commons/thumb/2/20/Adidas_Logo.svg/562px-Adidas_Logo.svg.png"/>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011841" y="3901442"/>
            <a:ext cx="270481" cy="180000"/>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6" descr="http://freetexturesblueprints.com/albums/userpics/10001/thumb_audi-logo.jpg"/>
          <p:cNvPicPr>
            <a:picLocks noChangeAspect="1" noChangeArrowheads="1"/>
          </p:cNvPicPr>
          <p:nvPr/>
        </p:nvPicPr>
        <p:blipFill rotWithShape="1">
          <a:blip r:embed="rId8" cstate="screen">
            <a:clrChange>
              <a:clrFrom>
                <a:srgbClr val="FBFDFC"/>
              </a:clrFrom>
              <a:clrTo>
                <a:srgbClr val="FBFDFC">
                  <a:alpha val="0"/>
                </a:srgbClr>
              </a:clrTo>
            </a:clrChange>
            <a:extLst>
              <a:ext uri="{28A0092B-C50C-407E-A947-70E740481C1C}">
                <a14:useLocalDpi xmlns:a14="http://schemas.microsoft.com/office/drawing/2010/main"/>
              </a:ext>
            </a:extLst>
          </a:blip>
          <a:srcRect/>
          <a:stretch/>
        </p:blipFill>
        <p:spPr bwMode="auto">
          <a:xfrm>
            <a:off x="4395447" y="3901442"/>
            <a:ext cx="343768" cy="212987"/>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8"/>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126884" y="2383034"/>
            <a:ext cx="1871913" cy="1459182"/>
          </a:xfrm>
          <a:prstGeom prst="rect">
            <a:avLst/>
          </a:prstGeom>
        </p:spPr>
      </p:pic>
      <p:sp>
        <p:nvSpPr>
          <p:cNvPr id="50" name="TextBox 49"/>
          <p:cNvSpPr txBox="1"/>
          <p:nvPr/>
        </p:nvSpPr>
        <p:spPr>
          <a:xfrm>
            <a:off x="6901711" y="2133378"/>
            <a:ext cx="2858062" cy="276999"/>
          </a:xfrm>
          <a:prstGeom prst="rect">
            <a:avLst/>
          </a:prstGeom>
          <a:noFill/>
        </p:spPr>
        <p:txBody>
          <a:bodyPr wrap="square" rtlCol="0">
            <a:spAutoFit/>
          </a:bodyPr>
          <a:lstStyle/>
          <a:p>
            <a:pPr lvl="0" defTabSz="631825"/>
            <a:r>
              <a:rPr lang="es" sz="1200" dirty="0">
                <a:solidFill>
                  <a:prstClr val="white"/>
                </a:solidFill>
                <a:latin typeface="Impact"/>
              </a:rPr>
              <a:t>Causas sociales a las que apoya:</a:t>
            </a:r>
          </a:p>
        </p:txBody>
      </p:sp>
      <p:sp>
        <p:nvSpPr>
          <p:cNvPr id="90" name="Rectangle 89">
            <a:hlinkClick r:id="rId10" action="ppaction://hlinksldjump"/>
          </p:cNvPr>
          <p:cNvSpPr/>
          <p:nvPr/>
        </p:nvSpPr>
        <p:spPr>
          <a:xfrm>
            <a:off x="2482185" y="1093848"/>
            <a:ext cx="8336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94" name="Rectangle 93">
            <a:hlinkClick r:id="rId11" action="ppaction://hlinksldjump"/>
          </p:cNvPr>
          <p:cNvSpPr/>
          <p:nvPr/>
        </p:nvSpPr>
        <p:spPr>
          <a:xfrm>
            <a:off x="5430489" y="1093848"/>
            <a:ext cx="8336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85" name="Picture 84"/>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3820676" y="1085266"/>
            <a:ext cx="317115" cy="317115"/>
          </a:xfrm>
          <a:prstGeom prst="rect">
            <a:avLst/>
          </a:prstGeom>
        </p:spPr>
      </p:pic>
      <p:sp>
        <p:nvSpPr>
          <p:cNvPr id="92" name="Rectangle 91">
            <a:hlinkClick r:id="rId13" action="ppaction://hlinksldjump"/>
          </p:cNvPr>
          <p:cNvSpPr/>
          <p:nvPr/>
        </p:nvSpPr>
        <p:spPr>
          <a:xfrm>
            <a:off x="3961004" y="1093848"/>
            <a:ext cx="8336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84" name="Rectangle 83"/>
          <p:cNvSpPr/>
          <p:nvPr/>
        </p:nvSpPr>
        <p:spPr>
          <a:xfrm>
            <a:off x="131574" y="527552"/>
            <a:ext cx="2299027" cy="369332"/>
          </a:xfrm>
          <a:prstGeom prst="rect">
            <a:avLst/>
          </a:prstGeom>
        </p:spPr>
        <p:txBody>
          <a:bodyPr wrap="none">
            <a:spAutoFit/>
          </a:bodyPr>
          <a:lstStyle/>
          <a:p>
            <a:pPr lvl="0"/>
            <a:r>
              <a:rPr lang="es" cap="all" dirty="0">
                <a:solidFill>
                  <a:prstClr val="white"/>
                </a:solidFill>
                <a:latin typeface="Impact"/>
                <a:ea typeface="+mj-ea"/>
                <a:cs typeface="+mj-cs"/>
              </a:rPr>
              <a:t>Perfiles y seguidores</a:t>
            </a:r>
          </a:p>
        </p:txBody>
      </p:sp>
      <p:sp>
        <p:nvSpPr>
          <p:cNvPr id="86" name="TextBox 85"/>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grpSp>
        <p:nvGrpSpPr>
          <p:cNvPr id="95" name="Group 94"/>
          <p:cNvGrpSpPr/>
          <p:nvPr/>
        </p:nvGrpSpPr>
        <p:grpSpPr>
          <a:xfrm>
            <a:off x="869635" y="4734632"/>
            <a:ext cx="8274365" cy="424215"/>
            <a:chOff x="869635" y="4734632"/>
            <a:chExt cx="8274365" cy="424215"/>
          </a:xfrm>
        </p:grpSpPr>
        <p:grpSp>
          <p:nvGrpSpPr>
            <p:cNvPr id="96" name="Group 95"/>
            <p:cNvGrpSpPr/>
            <p:nvPr/>
          </p:nvGrpSpPr>
          <p:grpSpPr>
            <a:xfrm>
              <a:off x="1637994" y="4734632"/>
              <a:ext cx="7506006" cy="417693"/>
              <a:chOff x="1637994" y="4734632"/>
              <a:chExt cx="7506006" cy="417693"/>
            </a:xfrm>
          </p:grpSpPr>
          <p:grpSp>
            <p:nvGrpSpPr>
              <p:cNvPr id="98" name="Group 97"/>
              <p:cNvGrpSpPr/>
              <p:nvPr/>
            </p:nvGrpSpPr>
            <p:grpSpPr>
              <a:xfrm>
                <a:off x="1637994" y="4835525"/>
                <a:ext cx="7506006" cy="316800"/>
                <a:chOff x="1914453" y="4835525"/>
                <a:chExt cx="8255647" cy="316800"/>
              </a:xfrm>
            </p:grpSpPr>
            <p:sp>
              <p:nvSpPr>
                <p:cNvPr id="100" name="Rectangle 99">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01" name="Rectangle 100">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02" name="Rectangle 101">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03" name="Rectangle 102">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04" name="Rectangle 103">
                  <a:hlinkClick r:id="rId1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05" name="Rectangle 104">
                  <a:hlinkClick r:id="rId19"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08" name="Rectangle 107">
                  <a:hlinkClick r:id="rId2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9" name="Rectangle 108">
                  <a:hlinkClick r:id="rId2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99" name="Isosceles Triangle 98"/>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97" name="Rectangle 96">
              <a:hlinkClick r:id="rId2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Tree>
    <p:extLst>
      <p:ext uri="{BB962C8B-B14F-4D97-AF65-F5344CB8AC3E}">
        <p14:creationId xmlns:p14="http://schemas.microsoft.com/office/powerpoint/2010/main" val="10208999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05520" y="147272"/>
            <a:ext cx="8229600" cy="376826"/>
          </a:xfrm>
        </p:spPr>
        <p:txBody>
          <a:bodyPr anchor="t"/>
          <a:lstStyle/>
          <a:p>
            <a:r>
              <a:rPr lang="es" sz="4000" dirty="0">
                <a:solidFill>
                  <a:schemeClr val="accent4"/>
                </a:solidFill>
              </a:rPr>
              <a:t>Futbolistas destacados:</a:t>
            </a:r>
            <a:r>
              <a:rPr lang="es" sz="4000" dirty="0"/>
              <a:t> </a:t>
            </a:r>
            <a:r>
              <a:rPr lang="en-GB" sz="4000" dirty="0" smtClean="0"/>
              <a:t>CAHILL</a:t>
            </a:r>
            <a:endParaRPr lang="en-GB" sz="4000" dirty="0"/>
          </a:p>
        </p:txBody>
      </p:sp>
      <p:sp>
        <p:nvSpPr>
          <p:cNvPr id="5" name="Rectangle 4"/>
          <p:cNvSpPr/>
          <p:nvPr/>
        </p:nvSpPr>
        <p:spPr>
          <a:xfrm>
            <a:off x="131574" y="527552"/>
            <a:ext cx="2299027" cy="369332"/>
          </a:xfrm>
          <a:prstGeom prst="rect">
            <a:avLst/>
          </a:prstGeom>
        </p:spPr>
        <p:txBody>
          <a:bodyPr wrap="none">
            <a:spAutoFit/>
          </a:bodyPr>
          <a:lstStyle/>
          <a:p>
            <a:pPr lvl="0"/>
            <a:r>
              <a:rPr lang="es" cap="all" dirty="0">
                <a:solidFill>
                  <a:prstClr val="white"/>
                </a:solidFill>
                <a:latin typeface="Impact"/>
                <a:ea typeface="+mj-ea"/>
                <a:cs typeface="+mj-cs"/>
              </a:rPr>
              <a:t>Perfiles y seguidores</a:t>
            </a:r>
          </a:p>
        </p:txBody>
      </p:sp>
      <p:sp>
        <p:nvSpPr>
          <p:cNvPr id="51" name="Freeform 5"/>
          <p:cNvSpPr>
            <a:spLocks noChangeAspect="1"/>
          </p:cNvSpPr>
          <p:nvPr/>
        </p:nvSpPr>
        <p:spPr bwMode="auto">
          <a:xfrm>
            <a:off x="2526786"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a:duotone>
                <a:schemeClr val="accent4">
                  <a:shade val="45000"/>
                  <a:satMod val="135000"/>
                </a:schemeClr>
                <a:prstClr val="white"/>
              </a:duotone>
              <a:extLst>
                <a:ext uri="{28A0092B-C50C-407E-A947-70E740481C1C}">
                  <a14:useLocalDpi xmlns:a14="http://schemas.microsoft.com/office/drawing/2010/main"/>
                </a:ext>
              </a:extLst>
            </a:blip>
            <a:srcRect/>
            <a:stretch>
              <a:fillRect/>
            </a:stretch>
          </a:blip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56" name="Group 55"/>
          <p:cNvGrpSpPr/>
          <p:nvPr/>
        </p:nvGrpSpPr>
        <p:grpSpPr>
          <a:xfrm>
            <a:off x="4449756" y="1956760"/>
            <a:ext cx="4065622" cy="2765396"/>
            <a:chOff x="259359" y="1956760"/>
            <a:chExt cx="4065622" cy="2765396"/>
          </a:xfrm>
        </p:grpSpPr>
        <p:sp>
          <p:nvSpPr>
            <p:cNvPr id="57"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4"/>
              </a:solidFill>
            </a:ln>
          </p:spPr>
          <p:txBody>
            <a:bodyPr vert="horz" wrap="square" lIns="91440" tIns="45720" rIns="91440" bIns="45720" numCol="1" anchor="t" anchorCtr="0" compatLnSpc="1">
              <a:prstTxWarp prst="textNoShape">
                <a:avLst/>
              </a:prstTxWarp>
            </a:bodyPr>
            <a:lstStyle/>
            <a:p>
              <a:endParaRPr lang="en-GB"/>
            </a:p>
          </p:txBody>
        </p:sp>
        <p:cxnSp>
          <p:nvCxnSpPr>
            <p:cNvPr id="58" name="Straight Connector 57"/>
            <p:cNvCxnSpPr>
              <a:endCxn id="57" idx="1"/>
            </p:cNvCxnSpPr>
            <p:nvPr/>
          </p:nvCxnSpPr>
          <p:spPr>
            <a:xfrm flipH="1">
              <a:off x="1673776" y="2008145"/>
              <a:ext cx="0" cy="84196"/>
            </a:xfrm>
            <a:prstGeom prst="line">
              <a:avLst/>
            </a:prstGeom>
            <a:ln>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rot="19834873">
              <a:off x="259359" y="1956760"/>
              <a:ext cx="1248930" cy="590931"/>
            </a:xfrm>
            <a:prstGeom prst="rect">
              <a:avLst/>
            </a:prstGeom>
            <a:noFill/>
          </p:spPr>
          <p:txBody>
            <a:bodyPr wrap="square" rtlCol="0">
              <a:spAutoFit/>
            </a:bodyPr>
            <a:lstStyle/>
            <a:p>
              <a:pPr>
                <a:lnSpc>
                  <a:spcPct val="90000"/>
                </a:lnSpc>
              </a:pPr>
              <a:r>
                <a:rPr lang="en-GB" dirty="0">
                  <a:solidFill>
                    <a:schemeClr val="bg1"/>
                  </a:solidFill>
                  <a:latin typeface="+mj-lt"/>
                </a:rPr>
                <a:t>TIM </a:t>
              </a:r>
            </a:p>
            <a:p>
              <a:pPr>
                <a:lnSpc>
                  <a:spcPct val="90000"/>
                </a:lnSpc>
              </a:pPr>
              <a:r>
                <a:rPr lang="en-GB" dirty="0">
                  <a:solidFill>
                    <a:schemeClr val="bg1"/>
                  </a:solidFill>
                  <a:latin typeface="+mj-lt"/>
                </a:rPr>
                <a:t>CAHILL</a:t>
              </a:r>
            </a:p>
          </p:txBody>
        </p:sp>
        <p:sp>
          <p:nvSpPr>
            <p:cNvPr id="61" name="TextBox 60"/>
            <p:cNvSpPr txBox="1"/>
            <p:nvPr/>
          </p:nvSpPr>
          <p:spPr>
            <a:xfrm>
              <a:off x="945461" y="2358916"/>
              <a:ext cx="1482695" cy="276999"/>
            </a:xfrm>
            <a:prstGeom prst="rect">
              <a:avLst/>
            </a:prstGeom>
            <a:noFill/>
          </p:spPr>
          <p:txBody>
            <a:bodyPr wrap="square" rtlCol="0">
              <a:spAutoFit/>
            </a:bodyPr>
            <a:lstStyle/>
            <a:p>
              <a:pPr algn="ctr" defTabSz="631825"/>
              <a:r>
                <a:rPr lang="en-GB" sz="1200" dirty="0" smtClean="0">
                  <a:solidFill>
                    <a:schemeClr val="accent4"/>
                  </a:solidFill>
                  <a:latin typeface="+mj-lt"/>
                </a:rPr>
                <a:t>SEGUIDORES:</a:t>
              </a:r>
              <a:endParaRPr lang="en-GB" sz="1200" dirty="0">
                <a:solidFill>
                  <a:schemeClr val="accent4"/>
                </a:solidFill>
                <a:latin typeface="+mj-lt"/>
              </a:endParaRPr>
            </a:p>
          </p:txBody>
        </p:sp>
        <p:sp>
          <p:nvSpPr>
            <p:cNvPr id="62" name="Rectangle 61"/>
            <p:cNvSpPr/>
            <p:nvPr/>
          </p:nvSpPr>
          <p:spPr>
            <a:xfrm>
              <a:off x="708066" y="3107779"/>
              <a:ext cx="998992" cy="410882"/>
            </a:xfrm>
            <a:prstGeom prst="rect">
              <a:avLst/>
            </a:prstGeom>
          </p:spPr>
          <p:txBody>
            <a:bodyPr wrap="none">
              <a:spAutoFit/>
            </a:bodyPr>
            <a:lstStyle/>
            <a:p>
              <a:pPr algn="ctr">
                <a:lnSpc>
                  <a:spcPct val="90000"/>
                </a:lnSpc>
              </a:pPr>
              <a:r>
                <a:rPr lang="en-GB" sz="1400" dirty="0">
                  <a:solidFill>
                    <a:schemeClr val="bg1"/>
                  </a:solidFill>
                  <a:latin typeface="+mj-lt"/>
                </a:rPr>
                <a:t>100,091 </a:t>
              </a:r>
              <a:br>
                <a:rPr lang="en-GB" sz="1400" dirty="0">
                  <a:solidFill>
                    <a:schemeClr val="bg1"/>
                  </a:solidFill>
                  <a:latin typeface="+mj-lt"/>
                </a:rPr>
              </a:br>
              <a:r>
                <a:rPr lang="es" sz="900" dirty="0">
                  <a:solidFill>
                    <a:schemeClr val="bg1"/>
                  </a:solidFill>
                </a:rPr>
                <a:t>Me gusta en FB</a:t>
              </a:r>
              <a:endParaRPr lang="en-GB" sz="900" dirty="0">
                <a:solidFill>
                  <a:schemeClr val="bg1"/>
                </a:solidFill>
              </a:endParaRPr>
            </a:p>
          </p:txBody>
        </p:sp>
        <p:sp>
          <p:nvSpPr>
            <p:cNvPr id="63" name="Freeform 73"/>
            <p:cNvSpPr>
              <a:spLocks noChangeAspect="1"/>
            </p:cNvSpPr>
            <p:nvPr/>
          </p:nvSpPr>
          <p:spPr bwMode="auto">
            <a:xfrm>
              <a:off x="1117583" y="2679700"/>
              <a:ext cx="182333" cy="374497"/>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64" name="Freeform 237"/>
            <p:cNvSpPr>
              <a:spLocks noChangeAspect="1"/>
            </p:cNvSpPr>
            <p:nvPr/>
          </p:nvSpPr>
          <p:spPr bwMode="auto">
            <a:xfrm>
              <a:off x="1903007" y="2668142"/>
              <a:ext cx="545409" cy="41150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65" name="Rectangle 64"/>
            <p:cNvSpPr/>
            <p:nvPr/>
          </p:nvSpPr>
          <p:spPr>
            <a:xfrm>
              <a:off x="1749214" y="3107779"/>
              <a:ext cx="883575" cy="438582"/>
            </a:xfrm>
            <a:prstGeom prst="rect">
              <a:avLst/>
            </a:prstGeom>
          </p:spPr>
          <p:txBody>
            <a:bodyPr wrap="none">
              <a:spAutoFit/>
            </a:bodyPr>
            <a:lstStyle/>
            <a:p>
              <a:pPr algn="ctr">
                <a:lnSpc>
                  <a:spcPct val="90000"/>
                </a:lnSpc>
              </a:pPr>
              <a:r>
                <a:rPr lang="en-GB" sz="1600" dirty="0">
                  <a:solidFill>
                    <a:schemeClr val="bg1"/>
                  </a:solidFill>
                  <a:latin typeface="+mj-lt"/>
                </a:rPr>
                <a:t>590,000</a:t>
              </a:r>
            </a:p>
            <a:p>
              <a:pPr algn="ctr">
                <a:lnSpc>
                  <a:spcPct val="90000"/>
                </a:lnSpc>
              </a:pPr>
              <a:r>
                <a:rPr lang="en-GB" sz="900" dirty="0" smtClean="0">
                  <a:solidFill>
                    <a:schemeClr val="bg1"/>
                  </a:solidFill>
                </a:rPr>
                <a:t>Twitter</a:t>
              </a:r>
              <a:endParaRPr lang="en-GB" sz="900" dirty="0">
                <a:solidFill>
                  <a:schemeClr val="bg1"/>
                </a:solidFill>
              </a:endParaRPr>
            </a:p>
          </p:txBody>
        </p:sp>
        <p:sp>
          <p:nvSpPr>
            <p:cNvPr id="66" name="TextBox 65"/>
            <p:cNvSpPr txBox="1"/>
            <p:nvPr/>
          </p:nvSpPr>
          <p:spPr>
            <a:xfrm rot="1823170">
              <a:off x="1712843" y="2190133"/>
              <a:ext cx="1185718" cy="313932"/>
            </a:xfrm>
            <a:prstGeom prst="rect">
              <a:avLst/>
            </a:prstGeom>
            <a:noFill/>
          </p:spPr>
          <p:txBody>
            <a:bodyPr wrap="square" rtlCol="0">
              <a:spAutoFit/>
            </a:bodyPr>
            <a:lstStyle/>
            <a:p>
              <a:pPr>
                <a:lnSpc>
                  <a:spcPct val="90000"/>
                </a:lnSpc>
              </a:pPr>
              <a:r>
                <a:rPr lang="en-GB" sz="1600" dirty="0">
                  <a:solidFill>
                    <a:schemeClr val="accent3"/>
                  </a:solidFill>
                  <a:latin typeface="+mj-lt"/>
                </a:rPr>
                <a:t>AUSTRALIA</a:t>
              </a:r>
            </a:p>
          </p:txBody>
        </p:sp>
        <p:sp>
          <p:nvSpPr>
            <p:cNvPr id="71" name="Freeform 5"/>
            <p:cNvSpPr>
              <a:spLocks noChangeAspect="1"/>
            </p:cNvSpPr>
            <p:nvPr/>
          </p:nvSpPr>
          <p:spPr bwMode="auto">
            <a:xfrm>
              <a:off x="3060003"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4"/>
              </a:solidFill>
            </a:ln>
          </p:spPr>
          <p:txBody>
            <a:bodyPr vert="horz" wrap="square" lIns="91440" tIns="45720" rIns="91440" bIns="45720" numCol="1" anchor="ctr" anchorCtr="0" compatLnSpc="1">
              <a:prstTxWarp prst="textNoShape">
                <a:avLst/>
              </a:prstTxWarp>
            </a:bodyPr>
            <a:lstStyle/>
            <a:p>
              <a:pPr lvl="0" algn="ctr" defTabSz="500063"/>
              <a:r>
                <a:rPr lang="en-GB" sz="1100" dirty="0" smtClean="0">
                  <a:solidFill>
                    <a:prstClr val="white"/>
                  </a:solidFill>
                  <a:latin typeface="Impact"/>
                </a:rPr>
                <a:t>CLUB:</a:t>
              </a:r>
              <a:r>
                <a:rPr lang="en-GB" sz="1000" dirty="0">
                  <a:solidFill>
                    <a:prstClr val="white"/>
                  </a:solidFill>
                </a:rPr>
                <a:t/>
              </a:r>
              <a:br>
                <a:rPr lang="en-GB" sz="1000" dirty="0">
                  <a:solidFill>
                    <a:prstClr val="white"/>
                  </a:solidFill>
                </a:rPr>
              </a:br>
              <a:r>
                <a:rPr lang="en-GB" sz="1000" dirty="0">
                  <a:solidFill>
                    <a:prstClr val="white"/>
                  </a:solidFill>
                </a:rPr>
                <a:t>New York Red </a:t>
              </a:r>
              <a:r>
                <a:rPr lang="en-GB" sz="1000" dirty="0" smtClean="0">
                  <a:solidFill>
                    <a:prstClr val="white"/>
                  </a:solidFill>
                </a:rPr>
                <a:t>Bulls</a:t>
              </a:r>
            </a:p>
            <a:p>
              <a:pPr lvl="0" algn="ctr" defTabSz="500063"/>
              <a:r>
                <a:rPr lang="en-GB" sz="1100" dirty="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smtClean="0">
                  <a:solidFill>
                    <a:prstClr val="white"/>
                  </a:solidFill>
                </a:rPr>
                <a:t>35</a:t>
              </a:r>
              <a:endParaRPr lang="en-GB" sz="1000" dirty="0">
                <a:solidFill>
                  <a:prstClr val="white"/>
                </a:solidFill>
              </a:endParaRPr>
            </a:p>
            <a:p>
              <a:pPr algn="ctr" defTabSz="500063">
                <a:spcBef>
                  <a:spcPts val="100"/>
                </a:spcBef>
              </a:pPr>
              <a:r>
                <a:rPr lang="en-GB" sz="1100" dirty="0">
                  <a:solidFill>
                    <a:prstClr val="white"/>
                  </a:solidFill>
                  <a:latin typeface="Impact"/>
                </a:rPr>
                <a:t>POSICIÓN:</a:t>
              </a:r>
              <a:br>
                <a:rPr lang="en-GB" sz="1100" dirty="0">
                  <a:solidFill>
                    <a:prstClr val="white"/>
                  </a:solidFill>
                  <a:latin typeface="Impact"/>
                </a:rPr>
              </a:br>
              <a:r>
                <a:rPr lang="en-GB" sz="1000" dirty="0" err="1">
                  <a:solidFill>
                    <a:prstClr val="white"/>
                  </a:solidFill>
                </a:rPr>
                <a:t>delantero</a:t>
              </a:r>
              <a:endParaRPr lang="en-GB" sz="1000" dirty="0">
                <a:solidFill>
                  <a:prstClr val="white"/>
                </a:solidFill>
              </a:endParaRPr>
            </a:p>
          </p:txBody>
        </p:sp>
        <p:cxnSp>
          <p:nvCxnSpPr>
            <p:cNvPr id="72" name="Straight Connector 71"/>
            <p:cNvCxnSpPr/>
            <p:nvPr/>
          </p:nvCxnSpPr>
          <p:spPr>
            <a:xfrm>
              <a:off x="2808513" y="3358397"/>
              <a:ext cx="25149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67000" y="3358397"/>
              <a:ext cx="25149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87" name="Group 86"/>
          <p:cNvGrpSpPr/>
          <p:nvPr/>
        </p:nvGrpSpPr>
        <p:grpSpPr>
          <a:xfrm>
            <a:off x="1867445" y="1366204"/>
            <a:ext cx="572441" cy="415498"/>
            <a:chOff x="521551" y="1294286"/>
            <a:chExt cx="572441" cy="415498"/>
          </a:xfrm>
        </p:grpSpPr>
        <p:sp>
          <p:nvSpPr>
            <p:cNvPr id="88" name="Chevron 87">
              <a:hlinkClick r:id="rId3" action="ppaction://hlinksldjump"/>
            </p:cNvPr>
            <p:cNvSpPr/>
            <p:nvPr/>
          </p:nvSpPr>
          <p:spPr>
            <a:xfrm rot="10800000">
              <a:off x="521551" y="1335124"/>
              <a:ext cx="176523" cy="215872"/>
            </a:xfrm>
            <a:prstGeom prst="chevron">
              <a:avLst/>
            </a:prstGeom>
            <a:solidFill>
              <a:srgbClr val="ED7E12"/>
            </a:solidFill>
          </p:spPr>
          <p:txBody>
            <a:bodyPr wrap="none" lIns="18000" rIns="18000" rtlCol="0" anchor="ctr">
              <a:spAutoFit/>
            </a:bodyPr>
            <a:lstStyle/>
            <a:p>
              <a:pPr marL="0" algn="ctr"/>
              <a:endParaRPr lang="en-GB" sz="900" b="1" kern="0" cap="all" dirty="0">
                <a:solidFill>
                  <a:schemeClr val="bg1"/>
                </a:solidFill>
              </a:endParaRPr>
            </a:p>
          </p:txBody>
        </p:sp>
        <p:sp>
          <p:nvSpPr>
            <p:cNvPr id="89" name="TextBox 88">
              <a:hlinkClick r:id="rId3"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rPr>
                <a:t>vOLVER</a:t>
              </a:r>
              <a:r>
                <a:rPr lang="es-ES_tradnl" sz="700" cap="all" dirty="0">
                  <a:solidFill>
                    <a:prstClr val="white"/>
                  </a:solidFill>
                  <a:latin typeface="Impact"/>
                </a:rPr>
                <a:t> AL Mapa</a:t>
              </a:r>
            </a:p>
          </p:txBody>
        </p:sp>
      </p:grpSp>
      <p:sp>
        <p:nvSpPr>
          <p:cNvPr id="91" name="Chevron 90">
            <a:hlinkClick r:id="" action="ppaction://hlinkshowjump?jump=nextslide"/>
          </p:cNvPr>
          <p:cNvSpPr/>
          <p:nvPr/>
        </p:nvSpPr>
        <p:spPr>
          <a:xfrm>
            <a:off x="6665921" y="1407042"/>
            <a:ext cx="176523" cy="215872"/>
          </a:xfrm>
          <a:prstGeom prst="chevron">
            <a:avLst/>
          </a:prstGeom>
          <a:solidFill>
            <a:srgbClr val="ED7E12"/>
          </a:solidFill>
        </p:spPr>
        <p:txBody>
          <a:bodyPr wrap="none" lIns="18000" rIns="18000" rtlCol="0" anchor="ctr">
            <a:spAutoFit/>
          </a:bodyPr>
          <a:lstStyle/>
          <a:p>
            <a:pPr marL="0" algn="ctr"/>
            <a:endParaRPr lang="en-GB" sz="900" b="1" kern="0" cap="all" dirty="0">
              <a:solidFill>
                <a:schemeClr val="bg1"/>
              </a:solidFill>
            </a:endParaRPr>
          </a:p>
        </p:txBody>
      </p:sp>
      <p:grpSp>
        <p:nvGrpSpPr>
          <p:cNvPr id="77" name="Group 76"/>
          <p:cNvGrpSpPr/>
          <p:nvPr/>
        </p:nvGrpSpPr>
        <p:grpSpPr>
          <a:xfrm>
            <a:off x="8325107" y="93663"/>
            <a:ext cx="552074" cy="630000"/>
            <a:chOff x="8325107" y="93663"/>
            <a:chExt cx="552074" cy="630000"/>
          </a:xfrm>
        </p:grpSpPr>
        <p:sp>
          <p:nvSpPr>
            <p:cNvPr id="78"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81" name="Rectangle 80"/>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sp>
        <p:nvSpPr>
          <p:cNvPr id="93" name="TextBox 92">
            <a:hlinkClick r:id="" action="ppaction://hlinkshowjump?jump=nextslide"/>
          </p:cNvPr>
          <p:cNvSpPr txBox="1"/>
          <p:nvPr/>
        </p:nvSpPr>
        <p:spPr>
          <a:xfrm>
            <a:off x="6196991" y="1422859"/>
            <a:ext cx="598215" cy="200055"/>
          </a:xfrm>
          <a:prstGeom prst="rect">
            <a:avLst/>
          </a:prstGeom>
          <a:noFill/>
        </p:spPr>
        <p:txBody>
          <a:bodyPr wrap="square" rtlCol="0">
            <a:spAutoFit/>
          </a:bodyPr>
          <a:lstStyle/>
          <a:p>
            <a:pPr lvl="0" algn="r"/>
            <a:r>
              <a:rPr lang="en-GB" sz="700" cap="all" dirty="0">
                <a:solidFill>
                  <a:prstClr val="white"/>
                </a:solidFill>
                <a:latin typeface="Impact"/>
              </a:rPr>
              <a:t>SIGUIENTE</a:t>
            </a:r>
          </a:p>
        </p:txBody>
      </p:sp>
      <p:sp>
        <p:nvSpPr>
          <p:cNvPr id="106" name="Freeform 5"/>
          <p:cNvSpPr>
            <a:spLocks noChangeAspect="1"/>
          </p:cNvSpPr>
          <p:nvPr/>
        </p:nvSpPr>
        <p:spPr bwMode="auto">
          <a:xfrm>
            <a:off x="4000938"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a:duotone>
                <a:schemeClr val="accent4">
                  <a:shade val="45000"/>
                  <a:satMod val="135000"/>
                </a:schemeClr>
                <a:prstClr val="white"/>
              </a:duotone>
              <a:extLst>
                <a:ext uri="{28A0092B-C50C-407E-A947-70E740481C1C}">
                  <a14:useLocalDpi xmlns:a14="http://schemas.microsoft.com/office/drawing/2010/main"/>
                </a:ext>
              </a:extLst>
            </a:blip>
            <a:srcRect/>
            <a:stretch>
              <a:fillRect/>
            </a:stretch>
          </a:blipFill>
          <a:ln w="19050">
            <a:noFill/>
          </a:ln>
        </p:spPr>
        <p:txBody>
          <a:bodyPr vert="horz" wrap="square" lIns="91440" tIns="45720" rIns="91440" bIns="45720" numCol="1" anchor="t" anchorCtr="0" compatLnSpc="1">
            <a:prstTxWarp prst="textNoShape">
              <a:avLst/>
            </a:prstTxWarp>
          </a:bodyPr>
          <a:lstStyle/>
          <a:p>
            <a:endParaRPr lang="en-GB"/>
          </a:p>
        </p:txBody>
      </p:sp>
      <p:sp>
        <p:nvSpPr>
          <p:cNvPr id="107" name="Freeform 5"/>
          <p:cNvSpPr>
            <a:spLocks noChangeAspect="1"/>
          </p:cNvSpPr>
          <p:nvPr/>
        </p:nvSpPr>
        <p:spPr bwMode="auto">
          <a:xfrm>
            <a:off x="5475090"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a:extLst>
                <a:ext uri="{28A0092B-C50C-407E-A947-70E740481C1C}">
                  <a14:useLocalDpi xmlns:a14="http://schemas.microsoft.com/office/drawing/2010/main"/>
                </a:ext>
              </a:extLst>
            </a:blip>
            <a:srcRect/>
            <a:stretch>
              <a:fillRect/>
            </a:stretch>
          </a:blipFill>
          <a:ln w="19050">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nvGrpSpPr>
          <p:cNvPr id="3" name="Group 2"/>
          <p:cNvGrpSpPr/>
          <p:nvPr/>
        </p:nvGrpSpPr>
        <p:grpSpPr>
          <a:xfrm>
            <a:off x="2197914" y="2594818"/>
            <a:ext cx="2286338" cy="2076551"/>
            <a:chOff x="598255" y="2678923"/>
            <a:chExt cx="1800000" cy="1634838"/>
          </a:xfrm>
        </p:grpSpPr>
        <p:pic>
          <p:nvPicPr>
            <p:cNvPr id="53" name="Picture 52"/>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98255" y="2678923"/>
              <a:ext cx="1800000" cy="625352"/>
            </a:xfrm>
            <a:prstGeom prst="rect">
              <a:avLst/>
            </a:prstGeom>
            <a:ln>
              <a:noFill/>
            </a:ln>
            <a:effectLst/>
          </p:spPr>
        </p:pic>
        <p:pic>
          <p:nvPicPr>
            <p:cNvPr id="54" name="Picture 53"/>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98255" y="3300223"/>
              <a:ext cx="1800000" cy="1013538"/>
            </a:xfrm>
            <a:prstGeom prst="rect">
              <a:avLst/>
            </a:prstGeom>
            <a:ln>
              <a:noFill/>
            </a:ln>
            <a:effectLst/>
          </p:spPr>
        </p:pic>
      </p:grpSp>
      <p:sp>
        <p:nvSpPr>
          <p:cNvPr id="55" name="TextBox 54"/>
          <p:cNvSpPr txBox="1"/>
          <p:nvPr/>
        </p:nvSpPr>
        <p:spPr>
          <a:xfrm>
            <a:off x="2102844" y="2334381"/>
            <a:ext cx="2858062" cy="461665"/>
          </a:xfrm>
          <a:prstGeom prst="rect">
            <a:avLst/>
          </a:prstGeom>
          <a:noFill/>
        </p:spPr>
        <p:txBody>
          <a:bodyPr wrap="square" rtlCol="0">
            <a:spAutoFit/>
          </a:bodyPr>
          <a:lstStyle/>
          <a:p>
            <a:pPr lvl="0" defTabSz="631825"/>
            <a:r>
              <a:rPr lang="es" sz="1200" dirty="0">
                <a:solidFill>
                  <a:prstClr val="white"/>
                </a:solidFill>
                <a:latin typeface="Impact"/>
              </a:rPr>
              <a:t>Causas sociales a las que apoya:</a:t>
            </a:r>
          </a:p>
          <a:p>
            <a:pPr defTabSz="631825"/>
            <a:r>
              <a:rPr lang="en-GB" sz="1200" dirty="0" smtClean="0">
                <a:solidFill>
                  <a:schemeClr val="bg1"/>
                </a:solidFill>
                <a:latin typeface="+mj-lt"/>
              </a:rPr>
              <a:t>:</a:t>
            </a:r>
            <a:endParaRPr lang="en-GB" sz="1200" dirty="0">
              <a:solidFill>
                <a:schemeClr val="bg1"/>
              </a:solidFill>
              <a:latin typeface="+mj-lt"/>
            </a:endParaRPr>
          </a:p>
        </p:txBody>
      </p:sp>
      <p:sp>
        <p:nvSpPr>
          <p:cNvPr id="74" name="Rectangle 73">
            <a:hlinkClick r:id="rId9" action="ppaction://hlinksldjump"/>
          </p:cNvPr>
          <p:cNvSpPr/>
          <p:nvPr/>
        </p:nvSpPr>
        <p:spPr>
          <a:xfrm>
            <a:off x="2482185" y="1093848"/>
            <a:ext cx="8336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75" name="Rectangle 74">
            <a:hlinkClick r:id="rId10" action="ppaction://hlinksldjump"/>
          </p:cNvPr>
          <p:cNvSpPr/>
          <p:nvPr/>
        </p:nvSpPr>
        <p:spPr>
          <a:xfrm>
            <a:off x="3961004" y="1093848"/>
            <a:ext cx="8336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80" name="Picture 79"/>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312271" y="1085266"/>
            <a:ext cx="317115" cy="317115"/>
          </a:xfrm>
          <a:prstGeom prst="rect">
            <a:avLst/>
          </a:prstGeom>
        </p:spPr>
      </p:pic>
      <p:sp>
        <p:nvSpPr>
          <p:cNvPr id="76" name="Rectangle 75">
            <a:hlinkClick r:id="rId12" action="ppaction://hlinksldjump"/>
          </p:cNvPr>
          <p:cNvSpPr/>
          <p:nvPr/>
        </p:nvSpPr>
        <p:spPr>
          <a:xfrm>
            <a:off x="5430489" y="1093848"/>
            <a:ext cx="8336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79" name="TextBox 78"/>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grpSp>
        <p:nvGrpSpPr>
          <p:cNvPr id="82" name="Group 81"/>
          <p:cNvGrpSpPr/>
          <p:nvPr/>
        </p:nvGrpSpPr>
        <p:grpSpPr>
          <a:xfrm>
            <a:off x="869635" y="4734632"/>
            <a:ext cx="8274365" cy="424215"/>
            <a:chOff x="869635" y="4734632"/>
            <a:chExt cx="8274365" cy="424215"/>
          </a:xfrm>
        </p:grpSpPr>
        <p:grpSp>
          <p:nvGrpSpPr>
            <p:cNvPr id="83" name="Group 82"/>
            <p:cNvGrpSpPr/>
            <p:nvPr/>
          </p:nvGrpSpPr>
          <p:grpSpPr>
            <a:xfrm>
              <a:off x="1637994" y="4734632"/>
              <a:ext cx="7506006" cy="417693"/>
              <a:chOff x="1637994" y="4734632"/>
              <a:chExt cx="7506006" cy="417693"/>
            </a:xfrm>
          </p:grpSpPr>
          <p:grpSp>
            <p:nvGrpSpPr>
              <p:cNvPr id="85" name="Group 84"/>
              <p:cNvGrpSpPr/>
              <p:nvPr/>
            </p:nvGrpSpPr>
            <p:grpSpPr>
              <a:xfrm>
                <a:off x="1637994" y="4835525"/>
                <a:ext cx="7506006" cy="316800"/>
                <a:chOff x="1914453" y="4835525"/>
                <a:chExt cx="8255647" cy="316800"/>
              </a:xfrm>
            </p:grpSpPr>
            <p:sp>
              <p:nvSpPr>
                <p:cNvPr id="90" name="Rectangle 89">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2" name="Rectangle 91">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4" name="Rectangle 93">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5" name="Rectangle 94">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6" name="Rectangle 95">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7" name="Rectangle 96">
                  <a:hlinkClick r:id="rId18"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8" name="Rectangle 97">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9" name="Rectangle 98">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86" name="Isosceles Triangle 85"/>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4" name="Rectangle 83">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Tree>
    <p:extLst>
      <p:ext uri="{BB962C8B-B14F-4D97-AF65-F5344CB8AC3E}">
        <p14:creationId xmlns:p14="http://schemas.microsoft.com/office/powerpoint/2010/main" val="14858633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2049" y="70363"/>
            <a:ext cx="8229600" cy="376826"/>
          </a:xfrm>
        </p:spPr>
        <p:txBody>
          <a:bodyPr/>
          <a:lstStyle/>
          <a:p>
            <a:r>
              <a:rPr lang="es" dirty="0">
                <a:solidFill>
                  <a:schemeClr val="accent4"/>
                </a:solidFill>
              </a:rPr>
              <a:t>patrocinadores</a:t>
            </a:r>
            <a:r>
              <a:rPr lang="es" dirty="0"/>
              <a:t> de la Copa Mundial 2014 </a:t>
            </a:r>
            <a:r>
              <a:rPr lang="es" dirty="0">
                <a:solidFill>
                  <a:schemeClr val="accent4"/>
                </a:solidFill>
              </a:rPr>
              <a:t>- APAC</a:t>
            </a:r>
            <a:endParaRPr lang="en-GB" dirty="0">
              <a:solidFill>
                <a:schemeClr val="accent4"/>
              </a:solidFill>
            </a:endParaRPr>
          </a:p>
        </p:txBody>
      </p:sp>
      <p:sp>
        <p:nvSpPr>
          <p:cNvPr id="19" name="Rectangle 18"/>
          <p:cNvSpPr/>
          <p:nvPr/>
        </p:nvSpPr>
        <p:spPr>
          <a:xfrm>
            <a:off x="104026" y="449965"/>
            <a:ext cx="2789546" cy="261610"/>
          </a:xfrm>
          <a:prstGeom prst="rect">
            <a:avLst/>
          </a:prstGeom>
        </p:spPr>
        <p:txBody>
          <a:bodyPr wrap="none">
            <a:spAutoFit/>
          </a:bodyPr>
          <a:lstStyle/>
          <a:p>
            <a:r>
              <a:rPr lang="es" sz="1100" cap="all" dirty="0">
                <a:solidFill>
                  <a:prstClr val="white"/>
                </a:solidFill>
                <a:latin typeface="Impact"/>
              </a:rPr>
              <a:t>HAZ CLIC EN la marca para más información</a:t>
            </a:r>
            <a:endParaRPr lang="es" sz="1600" dirty="0"/>
          </a:p>
        </p:txBody>
      </p:sp>
      <p:grpSp>
        <p:nvGrpSpPr>
          <p:cNvPr id="22" name="Group 21"/>
          <p:cNvGrpSpPr/>
          <p:nvPr/>
        </p:nvGrpSpPr>
        <p:grpSpPr>
          <a:xfrm>
            <a:off x="94469" y="837691"/>
            <a:ext cx="1856955" cy="700192"/>
            <a:chOff x="4276397" y="162005"/>
            <a:chExt cx="1856955" cy="700192"/>
          </a:xfrm>
        </p:grpSpPr>
        <p:sp>
          <p:nvSpPr>
            <p:cNvPr id="23" name="TextBox 22"/>
            <p:cNvSpPr txBox="1"/>
            <p:nvPr/>
          </p:nvSpPr>
          <p:spPr>
            <a:xfrm>
              <a:off x="4276397" y="162005"/>
              <a:ext cx="1614545" cy="700192"/>
            </a:xfrm>
            <a:prstGeom prst="rect">
              <a:avLst/>
            </a:prstGeom>
            <a:noFill/>
          </p:spPr>
          <p:txBody>
            <a:bodyPr wrap="none" rtlCol="0">
              <a:spAutoFit/>
            </a:bodyPr>
            <a:lstStyle/>
            <a:p>
              <a:pPr algn="r">
                <a:spcBef>
                  <a:spcPts val="300"/>
                </a:spcBef>
              </a:pPr>
              <a:r>
                <a:rPr lang="es-ES" sz="800" dirty="0">
                  <a:solidFill>
                    <a:schemeClr val="bg1"/>
                  </a:solidFill>
                </a:rPr>
                <a:t>Recuerdo espontáneo </a:t>
              </a:r>
            </a:p>
            <a:p>
              <a:pPr algn="r">
                <a:spcBef>
                  <a:spcPts val="300"/>
                </a:spcBef>
              </a:pPr>
              <a:r>
                <a:rPr lang="es-ES" sz="800" dirty="0">
                  <a:solidFill>
                    <a:schemeClr val="bg1"/>
                  </a:solidFill>
                </a:rPr>
                <a:t>Recuerdo motivado </a:t>
              </a:r>
            </a:p>
            <a:p>
              <a:pPr algn="r">
                <a:spcBef>
                  <a:spcPts val="300"/>
                </a:spcBef>
              </a:pPr>
              <a:r>
                <a:rPr lang="es-ES" sz="800" dirty="0">
                  <a:solidFill>
                    <a:schemeClr val="bg1"/>
                  </a:solidFill>
                </a:rPr>
                <a:t>Cambio de percepción </a:t>
              </a:r>
            </a:p>
            <a:p>
              <a:pPr algn="r">
                <a:spcBef>
                  <a:spcPts val="300"/>
                </a:spcBef>
              </a:pPr>
              <a:r>
                <a:rPr lang="es-ES" sz="800" dirty="0">
                  <a:solidFill>
                    <a:schemeClr val="bg1"/>
                  </a:solidFill>
                </a:rPr>
                <a:t>Adecuación a la Copa Mundial </a:t>
              </a:r>
            </a:p>
          </p:txBody>
        </p:sp>
        <p:sp>
          <p:nvSpPr>
            <p:cNvPr id="24" name="Rectangle 23"/>
            <p:cNvSpPr/>
            <p:nvPr/>
          </p:nvSpPr>
          <p:spPr>
            <a:xfrm>
              <a:off x="5845352" y="222319"/>
              <a:ext cx="288000"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5845352" y="383355"/>
              <a:ext cx="288000"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845352" y="544391"/>
              <a:ext cx="288000"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5845352" y="705427"/>
              <a:ext cx="288000"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27"/>
          <p:cNvGrpSpPr/>
          <p:nvPr/>
        </p:nvGrpSpPr>
        <p:grpSpPr>
          <a:xfrm>
            <a:off x="417018" y="310106"/>
            <a:ext cx="8594306" cy="4106434"/>
            <a:chOff x="419571" y="934289"/>
            <a:chExt cx="7518549" cy="3592428"/>
          </a:xfrm>
        </p:grpSpPr>
        <p:grpSp>
          <p:nvGrpSpPr>
            <p:cNvPr id="29" name="Group 28"/>
            <p:cNvGrpSpPr/>
            <p:nvPr/>
          </p:nvGrpSpPr>
          <p:grpSpPr>
            <a:xfrm>
              <a:off x="2940088" y="934289"/>
              <a:ext cx="4998032" cy="3592427"/>
              <a:chOff x="1636009" y="1057522"/>
              <a:chExt cx="4998032" cy="3592427"/>
            </a:xfrm>
          </p:grpSpPr>
          <p:sp>
            <p:nvSpPr>
              <p:cNvPr id="42" name="Freeform 5"/>
              <p:cNvSpPr>
                <a:spLocks/>
              </p:cNvSpPr>
              <p:nvPr/>
            </p:nvSpPr>
            <p:spPr bwMode="auto">
              <a:xfrm>
                <a:off x="163600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3" name="Freeform 5"/>
              <p:cNvSpPr>
                <a:spLocks/>
              </p:cNvSpPr>
              <p:nvPr/>
            </p:nvSpPr>
            <p:spPr bwMode="auto">
              <a:xfrm>
                <a:off x="28966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4" name="Freeform 5"/>
              <p:cNvSpPr>
                <a:spLocks/>
              </p:cNvSpPr>
              <p:nvPr/>
            </p:nvSpPr>
            <p:spPr bwMode="auto">
              <a:xfrm>
                <a:off x="415727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5417904" y="3240718"/>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0" name="Group 29"/>
            <p:cNvGrpSpPr/>
            <p:nvPr/>
          </p:nvGrpSpPr>
          <p:grpSpPr>
            <a:xfrm>
              <a:off x="1040375" y="2027663"/>
              <a:ext cx="6275094" cy="1409231"/>
              <a:chOff x="-901684" y="1055746"/>
              <a:chExt cx="6275094" cy="1409231"/>
            </a:xfrm>
          </p:grpSpPr>
          <p:sp>
            <p:nvSpPr>
              <p:cNvPr id="37" name="Freeform 5"/>
              <p:cNvSpPr>
                <a:spLocks/>
              </p:cNvSpPr>
              <p:nvPr/>
            </p:nvSpPr>
            <p:spPr bwMode="auto">
              <a:xfrm>
                <a:off x="375377"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8" name="Freeform 5"/>
              <p:cNvSpPr>
                <a:spLocks/>
              </p:cNvSpPr>
              <p:nvPr/>
            </p:nvSpPr>
            <p:spPr bwMode="auto">
              <a:xfrm>
                <a:off x="1636009"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9" name="Freeform 5"/>
              <p:cNvSpPr>
                <a:spLocks/>
              </p:cNvSpPr>
              <p:nvPr/>
            </p:nvSpPr>
            <p:spPr bwMode="auto">
              <a:xfrm>
                <a:off x="2896641"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0" name="Freeform 5"/>
              <p:cNvSpPr>
                <a:spLocks/>
              </p:cNvSpPr>
              <p:nvPr/>
            </p:nvSpPr>
            <p:spPr bwMode="auto">
              <a:xfrm>
                <a:off x="4157273"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1" name="Freeform 5"/>
              <p:cNvSpPr>
                <a:spLocks/>
              </p:cNvSpPr>
              <p:nvPr/>
            </p:nvSpPr>
            <p:spPr bwMode="auto">
              <a:xfrm>
                <a:off x="-901684"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1" name="Group 30"/>
            <p:cNvGrpSpPr/>
            <p:nvPr/>
          </p:nvGrpSpPr>
          <p:grpSpPr>
            <a:xfrm>
              <a:off x="419571" y="3117486"/>
              <a:ext cx="6258065" cy="1409231"/>
              <a:chOff x="375377" y="1057522"/>
              <a:chExt cx="6258065" cy="1409231"/>
            </a:xfrm>
          </p:grpSpPr>
          <p:sp>
            <p:nvSpPr>
              <p:cNvPr id="32" name="Freeform 5"/>
              <p:cNvSpPr>
                <a:spLocks/>
              </p:cNvSpPr>
              <p:nvPr/>
            </p:nvSpPr>
            <p:spPr bwMode="auto">
              <a:xfrm>
                <a:off x="375377"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3" name="Freeform 5"/>
              <p:cNvSpPr>
                <a:spLocks/>
              </p:cNvSpPr>
              <p:nvPr/>
            </p:nvSpPr>
            <p:spPr bwMode="auto">
              <a:xfrm>
                <a:off x="163585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 name="Freeform 5"/>
              <p:cNvSpPr>
                <a:spLocks/>
              </p:cNvSpPr>
              <p:nvPr/>
            </p:nvSpPr>
            <p:spPr bwMode="auto">
              <a:xfrm>
                <a:off x="28963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5" name="Freeform 5"/>
              <p:cNvSpPr>
                <a:spLocks/>
              </p:cNvSpPr>
              <p:nvPr/>
            </p:nvSpPr>
            <p:spPr bwMode="auto">
              <a:xfrm>
                <a:off x="415682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6" name="Freeform 5"/>
              <p:cNvSpPr>
                <a:spLocks/>
              </p:cNvSpPr>
              <p:nvPr/>
            </p:nvSpPr>
            <p:spPr bwMode="auto">
              <a:xfrm>
                <a:off x="5417305"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graphicFrame>
        <p:nvGraphicFramePr>
          <p:cNvPr id="200" name="Chart 199"/>
          <p:cNvGraphicFramePr/>
          <p:nvPr>
            <p:extLst>
              <p:ext uri="{D42A27DB-BD31-4B8C-83A1-F6EECF244321}">
                <p14:modId xmlns:p14="http://schemas.microsoft.com/office/powerpoint/2010/main" val="3791991362"/>
              </p:ext>
            </p:extLst>
          </p:nvPr>
        </p:nvGraphicFramePr>
        <p:xfrm>
          <a:off x="1207774" y="1798685"/>
          <a:ext cx="1198772" cy="120959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01" name="Chart 200"/>
          <p:cNvGraphicFramePr/>
          <p:nvPr>
            <p:extLst>
              <p:ext uri="{D42A27DB-BD31-4B8C-83A1-F6EECF244321}">
                <p14:modId xmlns:p14="http://schemas.microsoft.com/office/powerpoint/2010/main" val="4110039081"/>
              </p:ext>
            </p:extLst>
          </p:nvPr>
        </p:nvGraphicFramePr>
        <p:xfrm>
          <a:off x="3394367" y="547507"/>
          <a:ext cx="1198772" cy="120959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2" name="Chart 201"/>
          <p:cNvGraphicFramePr/>
          <p:nvPr>
            <p:extLst>
              <p:ext uri="{D42A27DB-BD31-4B8C-83A1-F6EECF244321}">
                <p14:modId xmlns:p14="http://schemas.microsoft.com/office/powerpoint/2010/main" val="1596640359"/>
              </p:ext>
            </p:extLst>
          </p:nvPr>
        </p:nvGraphicFramePr>
        <p:xfrm>
          <a:off x="4834861" y="547507"/>
          <a:ext cx="1198772" cy="120959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3" name="Chart 202"/>
          <p:cNvGraphicFramePr/>
          <p:nvPr>
            <p:extLst>
              <p:ext uri="{D42A27DB-BD31-4B8C-83A1-F6EECF244321}">
                <p14:modId xmlns:p14="http://schemas.microsoft.com/office/powerpoint/2010/main" val="2912397889"/>
              </p:ext>
            </p:extLst>
          </p:nvPr>
        </p:nvGraphicFramePr>
        <p:xfrm>
          <a:off x="6281413" y="547507"/>
          <a:ext cx="1198772" cy="120959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4" name="Chart 203"/>
          <p:cNvGraphicFramePr/>
          <p:nvPr>
            <p:extLst>
              <p:ext uri="{D42A27DB-BD31-4B8C-83A1-F6EECF244321}">
                <p14:modId xmlns:p14="http://schemas.microsoft.com/office/powerpoint/2010/main" val="1721516642"/>
              </p:ext>
            </p:extLst>
          </p:nvPr>
        </p:nvGraphicFramePr>
        <p:xfrm>
          <a:off x="2656185" y="1798685"/>
          <a:ext cx="1198772" cy="120959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5" name="Chart 204"/>
          <p:cNvGraphicFramePr/>
          <p:nvPr>
            <p:extLst>
              <p:ext uri="{D42A27DB-BD31-4B8C-83A1-F6EECF244321}">
                <p14:modId xmlns:p14="http://schemas.microsoft.com/office/powerpoint/2010/main" val="3819942199"/>
              </p:ext>
            </p:extLst>
          </p:nvPr>
        </p:nvGraphicFramePr>
        <p:xfrm>
          <a:off x="4104597" y="1798685"/>
          <a:ext cx="1198772" cy="1209593"/>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6" name="Chart 205"/>
          <p:cNvGraphicFramePr/>
          <p:nvPr>
            <p:extLst>
              <p:ext uri="{D42A27DB-BD31-4B8C-83A1-F6EECF244321}">
                <p14:modId xmlns:p14="http://schemas.microsoft.com/office/powerpoint/2010/main" val="4034247583"/>
              </p:ext>
            </p:extLst>
          </p:nvPr>
        </p:nvGraphicFramePr>
        <p:xfrm>
          <a:off x="5553009" y="1798685"/>
          <a:ext cx="1198772" cy="120959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07" name="Chart 206"/>
          <p:cNvGraphicFramePr/>
          <p:nvPr>
            <p:extLst>
              <p:ext uri="{D42A27DB-BD31-4B8C-83A1-F6EECF244321}">
                <p14:modId xmlns:p14="http://schemas.microsoft.com/office/powerpoint/2010/main" val="509912615"/>
              </p:ext>
            </p:extLst>
          </p:nvPr>
        </p:nvGraphicFramePr>
        <p:xfrm>
          <a:off x="7001420" y="1798685"/>
          <a:ext cx="1198772" cy="120959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08" name="Chart 207"/>
          <p:cNvGraphicFramePr/>
          <p:nvPr>
            <p:extLst>
              <p:ext uri="{D42A27DB-BD31-4B8C-83A1-F6EECF244321}">
                <p14:modId xmlns:p14="http://schemas.microsoft.com/office/powerpoint/2010/main" val="1563020301"/>
              </p:ext>
            </p:extLst>
          </p:nvPr>
        </p:nvGraphicFramePr>
        <p:xfrm>
          <a:off x="511360" y="3062577"/>
          <a:ext cx="1198772" cy="1209593"/>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09" name="Chart 208"/>
          <p:cNvGraphicFramePr/>
          <p:nvPr>
            <p:extLst>
              <p:ext uri="{D42A27DB-BD31-4B8C-83A1-F6EECF244321}">
                <p14:modId xmlns:p14="http://schemas.microsoft.com/office/powerpoint/2010/main" val="381239334"/>
              </p:ext>
            </p:extLst>
          </p:nvPr>
        </p:nvGraphicFramePr>
        <p:xfrm>
          <a:off x="1988195" y="3090470"/>
          <a:ext cx="1198772" cy="1209593"/>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10" name="Chart 209"/>
          <p:cNvGraphicFramePr/>
          <p:nvPr>
            <p:extLst>
              <p:ext uri="{D42A27DB-BD31-4B8C-83A1-F6EECF244321}">
                <p14:modId xmlns:p14="http://schemas.microsoft.com/office/powerpoint/2010/main" val="3467721077"/>
              </p:ext>
            </p:extLst>
          </p:nvPr>
        </p:nvGraphicFramePr>
        <p:xfrm>
          <a:off x="3408183" y="3062577"/>
          <a:ext cx="1198772" cy="1209593"/>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211" name="Chart 210"/>
          <p:cNvGraphicFramePr/>
          <p:nvPr>
            <p:extLst>
              <p:ext uri="{D42A27DB-BD31-4B8C-83A1-F6EECF244321}">
                <p14:modId xmlns:p14="http://schemas.microsoft.com/office/powerpoint/2010/main" val="3078442607"/>
              </p:ext>
            </p:extLst>
          </p:nvPr>
        </p:nvGraphicFramePr>
        <p:xfrm>
          <a:off x="4856595" y="3062577"/>
          <a:ext cx="1198772" cy="1209593"/>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212" name="Chart 211"/>
          <p:cNvGraphicFramePr/>
          <p:nvPr>
            <p:extLst>
              <p:ext uri="{D42A27DB-BD31-4B8C-83A1-F6EECF244321}">
                <p14:modId xmlns:p14="http://schemas.microsoft.com/office/powerpoint/2010/main" val="3985556411"/>
              </p:ext>
            </p:extLst>
          </p:nvPr>
        </p:nvGraphicFramePr>
        <p:xfrm>
          <a:off x="6305006" y="3062577"/>
          <a:ext cx="1198772" cy="1209593"/>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213" name="Chart 212"/>
          <p:cNvGraphicFramePr/>
          <p:nvPr>
            <p:extLst>
              <p:ext uri="{D42A27DB-BD31-4B8C-83A1-F6EECF244321}">
                <p14:modId xmlns:p14="http://schemas.microsoft.com/office/powerpoint/2010/main" val="3837012888"/>
              </p:ext>
            </p:extLst>
          </p:nvPr>
        </p:nvGraphicFramePr>
        <p:xfrm>
          <a:off x="7720746" y="3062577"/>
          <a:ext cx="1198772" cy="1209593"/>
        </p:xfrm>
        <a:graphic>
          <a:graphicData uri="http://schemas.openxmlformats.org/drawingml/2006/chart">
            <c:chart xmlns:c="http://schemas.openxmlformats.org/drawingml/2006/chart" xmlns:r="http://schemas.openxmlformats.org/officeDocument/2006/relationships" r:id="rId15"/>
          </a:graphicData>
        </a:graphic>
      </p:graphicFrame>
      <p:grpSp>
        <p:nvGrpSpPr>
          <p:cNvPr id="150" name="Group 149"/>
          <p:cNvGrpSpPr/>
          <p:nvPr/>
        </p:nvGrpSpPr>
        <p:grpSpPr>
          <a:xfrm>
            <a:off x="3327713" y="484111"/>
            <a:ext cx="1667186" cy="570745"/>
            <a:chOff x="1157524" y="1790915"/>
            <a:chExt cx="1667186" cy="570745"/>
          </a:xfrm>
        </p:grpSpPr>
        <p:grpSp>
          <p:nvGrpSpPr>
            <p:cNvPr id="151" name="Group 150"/>
            <p:cNvGrpSpPr/>
            <p:nvPr/>
          </p:nvGrpSpPr>
          <p:grpSpPr>
            <a:xfrm>
              <a:off x="1157524" y="1790915"/>
              <a:ext cx="566383" cy="570745"/>
              <a:chOff x="676119" y="1816521"/>
              <a:chExt cx="833517" cy="833517"/>
            </a:xfrm>
          </p:grpSpPr>
          <p:grpSp>
            <p:nvGrpSpPr>
              <p:cNvPr id="153" name="Group 48"/>
              <p:cNvGrpSpPr>
                <a:grpSpLocks noChangeAspect="1"/>
              </p:cNvGrpSpPr>
              <p:nvPr/>
            </p:nvGrpSpPr>
            <p:grpSpPr>
              <a:xfrm>
                <a:off x="713622" y="1854864"/>
                <a:ext cx="756000" cy="756000"/>
                <a:chOff x="3639697" y="2022734"/>
                <a:chExt cx="1347333" cy="1347333"/>
              </a:xfrm>
            </p:grpSpPr>
            <p:sp>
              <p:nvSpPr>
                <p:cNvPr id="155" name="Oval 1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6" name="Oval 1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7" name="Oval 1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54" name="Oval 1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52" name="TextBox 151"/>
            <p:cNvSpPr txBox="1"/>
            <p:nvPr/>
          </p:nvSpPr>
          <p:spPr>
            <a:xfrm rot="1862503">
              <a:off x="1606189" y="1839398"/>
              <a:ext cx="1218521" cy="276999"/>
            </a:xfrm>
            <a:prstGeom prst="rect">
              <a:avLst/>
            </a:prstGeom>
            <a:noFill/>
          </p:spPr>
          <p:txBody>
            <a:bodyPr wrap="square" rtlCol="0">
              <a:spAutoFit/>
            </a:bodyPr>
            <a:lstStyle/>
            <a:p>
              <a:r>
                <a:rPr lang="en-GB" sz="1200" dirty="0">
                  <a:solidFill>
                    <a:schemeClr val="bg1"/>
                  </a:solidFill>
                  <a:latin typeface="+mj-lt"/>
                </a:rPr>
                <a:t>Adidas</a:t>
              </a:r>
            </a:p>
          </p:txBody>
        </p:sp>
      </p:grpSp>
      <p:grpSp>
        <p:nvGrpSpPr>
          <p:cNvPr id="158" name="Group 157"/>
          <p:cNvGrpSpPr/>
          <p:nvPr/>
        </p:nvGrpSpPr>
        <p:grpSpPr>
          <a:xfrm>
            <a:off x="4780834" y="484111"/>
            <a:ext cx="1656912" cy="570745"/>
            <a:chOff x="1157524" y="1790915"/>
            <a:chExt cx="1656912" cy="570745"/>
          </a:xfrm>
        </p:grpSpPr>
        <p:grpSp>
          <p:nvGrpSpPr>
            <p:cNvPr id="159" name="Group 158"/>
            <p:cNvGrpSpPr/>
            <p:nvPr/>
          </p:nvGrpSpPr>
          <p:grpSpPr>
            <a:xfrm>
              <a:off x="1157524" y="1790915"/>
              <a:ext cx="566383" cy="570745"/>
              <a:chOff x="676119" y="1816521"/>
              <a:chExt cx="833517" cy="833517"/>
            </a:xfrm>
          </p:grpSpPr>
          <p:grpSp>
            <p:nvGrpSpPr>
              <p:cNvPr id="161" name="Group 48"/>
              <p:cNvGrpSpPr>
                <a:grpSpLocks noChangeAspect="1"/>
              </p:cNvGrpSpPr>
              <p:nvPr/>
            </p:nvGrpSpPr>
            <p:grpSpPr>
              <a:xfrm>
                <a:off x="713622" y="1854864"/>
                <a:ext cx="756000" cy="756000"/>
                <a:chOff x="3639697" y="2022734"/>
                <a:chExt cx="1347333" cy="1347333"/>
              </a:xfrm>
            </p:grpSpPr>
            <p:sp>
              <p:nvSpPr>
                <p:cNvPr id="163" name="Oval 16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4" name="Oval 16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5" name="Oval 16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62" name="Oval 16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0" name="TextBox 159"/>
            <p:cNvSpPr txBox="1"/>
            <p:nvPr/>
          </p:nvSpPr>
          <p:spPr>
            <a:xfrm rot="1862503">
              <a:off x="1595915" y="1862569"/>
              <a:ext cx="1218521" cy="353943"/>
            </a:xfrm>
            <a:prstGeom prst="rect">
              <a:avLst/>
            </a:prstGeom>
            <a:noFill/>
          </p:spPr>
          <p:txBody>
            <a:bodyPr wrap="square" rtlCol="0">
              <a:spAutoFit/>
            </a:bodyPr>
            <a:lstStyle/>
            <a:p>
              <a:pPr>
                <a:lnSpc>
                  <a:spcPct val="85000"/>
                </a:lnSpc>
              </a:pPr>
              <a:r>
                <a:rPr lang="en-GB" sz="1000" dirty="0" smtClean="0">
                  <a:solidFill>
                    <a:schemeClr val="bg1"/>
                  </a:solidFill>
                  <a:latin typeface="+mj-lt"/>
                </a:rPr>
                <a:t>Hyundai/Kia </a:t>
              </a:r>
              <a:br>
                <a:rPr lang="en-GB" sz="1000" dirty="0" smtClean="0">
                  <a:solidFill>
                    <a:schemeClr val="bg1"/>
                  </a:solidFill>
                  <a:latin typeface="+mj-lt"/>
                </a:rPr>
              </a:br>
              <a:r>
                <a:rPr lang="en-GB" sz="1000" dirty="0" smtClean="0">
                  <a:solidFill>
                    <a:schemeClr val="bg1"/>
                  </a:solidFill>
                  <a:latin typeface="+mj-lt"/>
                </a:rPr>
                <a:t>Motors</a:t>
              </a:r>
              <a:endParaRPr lang="en-GB" sz="1000" dirty="0">
                <a:solidFill>
                  <a:schemeClr val="bg1"/>
                </a:solidFill>
                <a:latin typeface="+mj-lt"/>
              </a:endParaRPr>
            </a:p>
          </p:txBody>
        </p:sp>
      </p:grpSp>
      <p:grpSp>
        <p:nvGrpSpPr>
          <p:cNvPr id="166" name="Group 165"/>
          <p:cNvGrpSpPr/>
          <p:nvPr/>
        </p:nvGrpSpPr>
        <p:grpSpPr>
          <a:xfrm>
            <a:off x="6225297" y="484111"/>
            <a:ext cx="1667186" cy="570745"/>
            <a:chOff x="1157524" y="1790915"/>
            <a:chExt cx="1667186" cy="570745"/>
          </a:xfrm>
        </p:grpSpPr>
        <p:grpSp>
          <p:nvGrpSpPr>
            <p:cNvPr id="167" name="Group 166"/>
            <p:cNvGrpSpPr/>
            <p:nvPr/>
          </p:nvGrpSpPr>
          <p:grpSpPr>
            <a:xfrm>
              <a:off x="1157524" y="1790915"/>
              <a:ext cx="566383" cy="570745"/>
              <a:chOff x="676119" y="1816521"/>
              <a:chExt cx="833517" cy="833517"/>
            </a:xfrm>
          </p:grpSpPr>
          <p:grpSp>
            <p:nvGrpSpPr>
              <p:cNvPr id="169" name="Group 48"/>
              <p:cNvGrpSpPr>
                <a:grpSpLocks noChangeAspect="1"/>
              </p:cNvGrpSpPr>
              <p:nvPr/>
            </p:nvGrpSpPr>
            <p:grpSpPr>
              <a:xfrm>
                <a:off x="713622" y="1854864"/>
                <a:ext cx="756000" cy="756000"/>
                <a:chOff x="3639697" y="2022734"/>
                <a:chExt cx="1347333" cy="1347333"/>
              </a:xfrm>
            </p:grpSpPr>
            <p:sp>
              <p:nvSpPr>
                <p:cNvPr id="171" name="Oval 17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2" name="Oval 17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3" name="Oval 17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70" name="Oval 16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8" name="TextBox 16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Budweiser</a:t>
              </a:r>
            </a:p>
          </p:txBody>
        </p:sp>
      </p:grpSp>
      <p:pic>
        <p:nvPicPr>
          <p:cNvPr id="176" name="Picture 12"/>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6341202" y="695247"/>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7" name="Picture 3"/>
          <p:cNvPicPr>
            <a:picLocks noChangeAspect="1" noChangeArrowheads="1"/>
          </p:cNvPicPr>
          <p:nvPr/>
        </p:nvPicPr>
        <p:blipFill>
          <a:blip r:embed="rId1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83274" y="650970"/>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8" name="Picture 5" descr="http://www.carsuk.net/wp-content/uploads/2013/02/Hyundai-Kia-Logos.jpg"/>
          <p:cNvPicPr>
            <a:picLocks noChangeAspect="1" noChangeArrowheads="1"/>
          </p:cNvPicPr>
          <p:nvPr/>
        </p:nvPicPr>
        <p:blipFill>
          <a:blip r:embed="rId1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68558" y="678382"/>
            <a:ext cx="397030" cy="148045"/>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59"/>
          <p:cNvGrpSpPr/>
          <p:nvPr/>
        </p:nvGrpSpPr>
        <p:grpSpPr>
          <a:xfrm>
            <a:off x="1157524" y="1729271"/>
            <a:ext cx="1667186" cy="570745"/>
            <a:chOff x="1157524" y="1790915"/>
            <a:chExt cx="1667186" cy="570745"/>
          </a:xfrm>
        </p:grpSpPr>
        <p:grpSp>
          <p:nvGrpSpPr>
            <p:cNvPr id="63" name="Group 62"/>
            <p:cNvGrpSpPr/>
            <p:nvPr/>
          </p:nvGrpSpPr>
          <p:grpSpPr>
            <a:xfrm>
              <a:off x="1157524" y="1790915"/>
              <a:ext cx="566383" cy="570745"/>
              <a:chOff x="676119" y="1816521"/>
              <a:chExt cx="833517" cy="833517"/>
            </a:xfrm>
          </p:grpSpPr>
          <p:grpSp>
            <p:nvGrpSpPr>
              <p:cNvPr id="65" name="Group 48"/>
              <p:cNvGrpSpPr>
                <a:grpSpLocks noChangeAspect="1"/>
              </p:cNvGrpSpPr>
              <p:nvPr/>
            </p:nvGrpSpPr>
            <p:grpSpPr>
              <a:xfrm>
                <a:off x="713622" y="1854864"/>
                <a:ext cx="756000" cy="756000"/>
                <a:chOff x="3639697" y="2022734"/>
                <a:chExt cx="1347333" cy="1347333"/>
              </a:xfrm>
            </p:grpSpPr>
            <p:sp>
              <p:nvSpPr>
                <p:cNvPr id="67" name="Oval 6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8" name="Oval 6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9" name="Oval 6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66" name="Oval 6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62" name="TextBox 61"/>
            <p:cNvSpPr txBox="1"/>
            <p:nvPr/>
          </p:nvSpPr>
          <p:spPr>
            <a:xfrm rot="1862503">
              <a:off x="1606189" y="1839397"/>
              <a:ext cx="1218521" cy="276999"/>
            </a:xfrm>
            <a:prstGeom prst="rect">
              <a:avLst/>
            </a:prstGeom>
            <a:noFill/>
          </p:spPr>
          <p:txBody>
            <a:bodyPr wrap="square" rtlCol="0">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grpSp>
        <p:nvGrpSpPr>
          <p:cNvPr id="70" name="Group 69"/>
          <p:cNvGrpSpPr/>
          <p:nvPr/>
        </p:nvGrpSpPr>
        <p:grpSpPr>
          <a:xfrm>
            <a:off x="2633267" y="1729271"/>
            <a:ext cx="1667186" cy="570745"/>
            <a:chOff x="1157524" y="1790915"/>
            <a:chExt cx="1667186" cy="570745"/>
          </a:xfrm>
        </p:grpSpPr>
        <p:grpSp>
          <p:nvGrpSpPr>
            <p:cNvPr id="71" name="Group 70"/>
            <p:cNvGrpSpPr/>
            <p:nvPr/>
          </p:nvGrpSpPr>
          <p:grpSpPr>
            <a:xfrm>
              <a:off x="1157524" y="1790915"/>
              <a:ext cx="566383" cy="570745"/>
              <a:chOff x="676119" y="1816521"/>
              <a:chExt cx="833517" cy="833517"/>
            </a:xfrm>
          </p:grpSpPr>
          <p:grpSp>
            <p:nvGrpSpPr>
              <p:cNvPr id="73" name="Group 48"/>
              <p:cNvGrpSpPr>
                <a:grpSpLocks noChangeAspect="1"/>
              </p:cNvGrpSpPr>
              <p:nvPr/>
            </p:nvGrpSpPr>
            <p:grpSpPr>
              <a:xfrm>
                <a:off x="713622" y="1854864"/>
                <a:ext cx="756000" cy="756000"/>
                <a:chOff x="3639697" y="2022734"/>
                <a:chExt cx="1347333" cy="1347333"/>
              </a:xfrm>
            </p:grpSpPr>
            <p:sp>
              <p:nvSpPr>
                <p:cNvPr id="75" name="Oval 7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6" name="Oval 7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7" name="Oval 7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74" name="Oval 73"/>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72" name="TextBox 7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Continental</a:t>
              </a:r>
            </a:p>
          </p:txBody>
        </p:sp>
      </p:grpSp>
      <p:grpSp>
        <p:nvGrpSpPr>
          <p:cNvPr id="78" name="Group 77"/>
          <p:cNvGrpSpPr/>
          <p:nvPr/>
        </p:nvGrpSpPr>
        <p:grpSpPr>
          <a:xfrm>
            <a:off x="4067847" y="1729271"/>
            <a:ext cx="1667186" cy="570745"/>
            <a:chOff x="1157524" y="1790915"/>
            <a:chExt cx="1667186" cy="570745"/>
          </a:xfrm>
        </p:grpSpPr>
        <p:grpSp>
          <p:nvGrpSpPr>
            <p:cNvPr id="79" name="Group 78"/>
            <p:cNvGrpSpPr/>
            <p:nvPr/>
          </p:nvGrpSpPr>
          <p:grpSpPr>
            <a:xfrm>
              <a:off x="1157524" y="1790915"/>
              <a:ext cx="566383" cy="570745"/>
              <a:chOff x="676119" y="1816521"/>
              <a:chExt cx="833517" cy="833517"/>
            </a:xfrm>
          </p:grpSpPr>
          <p:grpSp>
            <p:nvGrpSpPr>
              <p:cNvPr id="81" name="Group 48"/>
              <p:cNvGrpSpPr>
                <a:grpSpLocks noChangeAspect="1"/>
              </p:cNvGrpSpPr>
              <p:nvPr/>
            </p:nvGrpSpPr>
            <p:grpSpPr>
              <a:xfrm>
                <a:off x="713622" y="1854864"/>
                <a:ext cx="756000" cy="756000"/>
                <a:chOff x="3639697" y="2022734"/>
                <a:chExt cx="1347333" cy="1347333"/>
              </a:xfrm>
            </p:grpSpPr>
            <p:sp>
              <p:nvSpPr>
                <p:cNvPr id="83" name="Oval 8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4" name="Oval 8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5" name="Oval 8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82" name="Oval 8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0" name="TextBox 7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McDonald’s</a:t>
              </a:r>
            </a:p>
          </p:txBody>
        </p:sp>
      </p:grpSp>
      <p:grpSp>
        <p:nvGrpSpPr>
          <p:cNvPr id="86" name="Group 85"/>
          <p:cNvGrpSpPr/>
          <p:nvPr/>
        </p:nvGrpSpPr>
        <p:grpSpPr>
          <a:xfrm>
            <a:off x="5503301" y="1729271"/>
            <a:ext cx="1667186" cy="570745"/>
            <a:chOff x="1157524" y="1790915"/>
            <a:chExt cx="1667186" cy="570745"/>
          </a:xfrm>
        </p:grpSpPr>
        <p:grpSp>
          <p:nvGrpSpPr>
            <p:cNvPr id="87" name="Group 86"/>
            <p:cNvGrpSpPr/>
            <p:nvPr/>
          </p:nvGrpSpPr>
          <p:grpSpPr>
            <a:xfrm>
              <a:off x="1157524" y="1790915"/>
              <a:ext cx="566383" cy="570745"/>
              <a:chOff x="676119" y="1816521"/>
              <a:chExt cx="833517" cy="833517"/>
            </a:xfrm>
          </p:grpSpPr>
          <p:grpSp>
            <p:nvGrpSpPr>
              <p:cNvPr id="89" name="Group 48"/>
              <p:cNvGrpSpPr>
                <a:grpSpLocks noChangeAspect="1"/>
              </p:cNvGrpSpPr>
              <p:nvPr/>
            </p:nvGrpSpPr>
            <p:grpSpPr>
              <a:xfrm>
                <a:off x="713622" y="1854864"/>
                <a:ext cx="756000" cy="756000"/>
                <a:chOff x="3639697" y="2022734"/>
                <a:chExt cx="1347333" cy="1347333"/>
              </a:xfrm>
            </p:grpSpPr>
            <p:sp>
              <p:nvSpPr>
                <p:cNvPr id="91" name="Oval 9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2" name="Oval 9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3" name="Oval 9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0" name="Oval 8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8" name="TextBox 8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Coca-Cola</a:t>
              </a:r>
            </a:p>
          </p:txBody>
        </p:sp>
      </p:grpSp>
      <p:grpSp>
        <p:nvGrpSpPr>
          <p:cNvPr id="94" name="Group 93"/>
          <p:cNvGrpSpPr/>
          <p:nvPr/>
        </p:nvGrpSpPr>
        <p:grpSpPr>
          <a:xfrm>
            <a:off x="6947542" y="1729271"/>
            <a:ext cx="1667186" cy="570745"/>
            <a:chOff x="1157524" y="1790915"/>
            <a:chExt cx="1667186" cy="570745"/>
          </a:xfrm>
        </p:grpSpPr>
        <p:grpSp>
          <p:nvGrpSpPr>
            <p:cNvPr id="95" name="Group 94"/>
            <p:cNvGrpSpPr/>
            <p:nvPr/>
          </p:nvGrpSpPr>
          <p:grpSpPr>
            <a:xfrm>
              <a:off x="1157524" y="1790915"/>
              <a:ext cx="566383" cy="570745"/>
              <a:chOff x="676119" y="1816521"/>
              <a:chExt cx="833517" cy="833517"/>
            </a:xfrm>
          </p:grpSpPr>
          <p:grpSp>
            <p:nvGrpSpPr>
              <p:cNvPr id="97" name="Group 48"/>
              <p:cNvGrpSpPr>
                <a:grpSpLocks noChangeAspect="1"/>
              </p:cNvGrpSpPr>
              <p:nvPr/>
            </p:nvGrpSpPr>
            <p:grpSpPr>
              <a:xfrm>
                <a:off x="713622" y="1854864"/>
                <a:ext cx="756000" cy="756000"/>
                <a:chOff x="3639697" y="2022734"/>
                <a:chExt cx="1347333" cy="1347333"/>
              </a:xfrm>
            </p:grpSpPr>
            <p:sp>
              <p:nvSpPr>
                <p:cNvPr id="99" name="Oval 9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0" name="Oval 9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1" name="Oval 10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8" name="Oval 97"/>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96" name="TextBox 95"/>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Oi</a:t>
              </a:r>
              <a:endParaRPr lang="en-GB" sz="1200" dirty="0">
                <a:solidFill>
                  <a:schemeClr val="bg1"/>
                </a:solidFill>
                <a:latin typeface="+mj-lt"/>
              </a:endParaRPr>
            </a:p>
          </p:txBody>
        </p:sp>
      </p:grpSp>
      <p:pic>
        <p:nvPicPr>
          <p:cNvPr id="177" name="Picture 176" descr="http://www.popandroll.com/coke-art/Coca-Cola_Logo_Script.jpg"/>
          <p:cNvPicPr>
            <a:picLocks noChangeAspect="1" noChangeArrowheads="1"/>
          </p:cNvPicPr>
          <p:nvPr/>
        </p:nvPicPr>
        <p:blipFill>
          <a:blip r:embed="rId1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635753" y="1947805"/>
            <a:ext cx="309801" cy="117359"/>
          </a:xfrm>
          <a:prstGeom prst="rect">
            <a:avLst/>
          </a:prstGeom>
          <a:noFill/>
          <a:extLst>
            <a:ext uri="{909E8E84-426E-40dd-AFC4-6F175D3DCCD1}">
              <a14:hiddenFill xmlns:a14="http://schemas.microsoft.com/office/drawing/2010/main">
                <a:solidFill>
                  <a:srgbClr val="FFFFFF"/>
                </a:solidFill>
              </a14:hiddenFill>
            </a:ext>
          </a:extLst>
        </p:spPr>
      </p:pic>
      <p:pic>
        <p:nvPicPr>
          <p:cNvPr id="178" name="Picture 177"/>
          <p:cNvPicPr>
            <a:picLocks noChangeAspect="1" noChangeArrowheads="1"/>
          </p:cNvPicPr>
          <p:nvPr/>
        </p:nvPicPr>
        <p:blipFill>
          <a:blip r:embed="rId20"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43373" y="1912126"/>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9" name="Picture 17"/>
          <p:cNvPicPr>
            <a:picLocks noChangeAspect="1" noChangeArrowheads="1"/>
          </p:cNvPicPr>
          <p:nvPr/>
        </p:nvPicPr>
        <p:blipFill>
          <a:blip r:embed="rId21"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674527" y="1926034"/>
            <a:ext cx="472150" cy="176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0" name="Picture 19"/>
          <p:cNvPicPr>
            <a:picLocks noChangeAspect="1" noChangeArrowheads="1"/>
          </p:cNvPicPr>
          <p:nvPr/>
        </p:nvPicPr>
        <p:blipFill>
          <a:blip r:embed="rId2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121496" y="1911269"/>
            <a:ext cx="218473" cy="2061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9" name="Picture 11"/>
          <p:cNvPicPr>
            <a:picLocks noChangeAspect="1" noChangeArrowheads="1"/>
          </p:cNvPicPr>
          <p:nvPr/>
        </p:nvPicPr>
        <p:blipFill>
          <a:blip r:embed="rId2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276267" y="1893552"/>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02" name="Group 101"/>
          <p:cNvGrpSpPr/>
          <p:nvPr/>
        </p:nvGrpSpPr>
        <p:grpSpPr>
          <a:xfrm>
            <a:off x="448960" y="2979691"/>
            <a:ext cx="1667186" cy="570745"/>
            <a:chOff x="1157524" y="1790915"/>
            <a:chExt cx="1667186" cy="570745"/>
          </a:xfrm>
        </p:grpSpPr>
        <p:grpSp>
          <p:nvGrpSpPr>
            <p:cNvPr id="103" name="Group 102"/>
            <p:cNvGrpSpPr/>
            <p:nvPr/>
          </p:nvGrpSpPr>
          <p:grpSpPr>
            <a:xfrm>
              <a:off x="1157524" y="1790915"/>
              <a:ext cx="566383" cy="570745"/>
              <a:chOff x="676119" y="1816521"/>
              <a:chExt cx="833517" cy="833517"/>
            </a:xfrm>
          </p:grpSpPr>
          <p:grpSp>
            <p:nvGrpSpPr>
              <p:cNvPr id="105" name="Group 48"/>
              <p:cNvGrpSpPr>
                <a:grpSpLocks noChangeAspect="1"/>
              </p:cNvGrpSpPr>
              <p:nvPr/>
            </p:nvGrpSpPr>
            <p:grpSpPr>
              <a:xfrm>
                <a:off x="713622" y="1854864"/>
                <a:ext cx="756000" cy="756000"/>
                <a:chOff x="3639697" y="2022734"/>
                <a:chExt cx="1347333" cy="1347333"/>
              </a:xfrm>
            </p:grpSpPr>
            <p:sp>
              <p:nvSpPr>
                <p:cNvPr id="107" name="Oval 10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8" name="Oval 10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9" name="Oval 10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06" name="Oval 10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04" name="TextBox 103"/>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Emirates</a:t>
              </a:r>
            </a:p>
          </p:txBody>
        </p:sp>
      </p:grpSp>
      <p:grpSp>
        <p:nvGrpSpPr>
          <p:cNvPr id="110" name="Group 109"/>
          <p:cNvGrpSpPr/>
          <p:nvPr/>
        </p:nvGrpSpPr>
        <p:grpSpPr>
          <a:xfrm>
            <a:off x="1894615" y="2979691"/>
            <a:ext cx="1667186" cy="570745"/>
            <a:chOff x="1157524" y="1790915"/>
            <a:chExt cx="1667186" cy="570745"/>
          </a:xfrm>
        </p:grpSpPr>
        <p:grpSp>
          <p:nvGrpSpPr>
            <p:cNvPr id="111" name="Group 110"/>
            <p:cNvGrpSpPr/>
            <p:nvPr/>
          </p:nvGrpSpPr>
          <p:grpSpPr>
            <a:xfrm>
              <a:off x="1157524" y="1790915"/>
              <a:ext cx="566383" cy="570745"/>
              <a:chOff x="676119" y="1816521"/>
              <a:chExt cx="833517" cy="833517"/>
            </a:xfrm>
          </p:grpSpPr>
          <p:grpSp>
            <p:nvGrpSpPr>
              <p:cNvPr id="113" name="Group 48"/>
              <p:cNvGrpSpPr>
                <a:grpSpLocks noChangeAspect="1"/>
              </p:cNvGrpSpPr>
              <p:nvPr/>
            </p:nvGrpSpPr>
            <p:grpSpPr>
              <a:xfrm>
                <a:off x="713622" y="1854864"/>
                <a:ext cx="756000" cy="756000"/>
                <a:chOff x="3639697" y="2022734"/>
                <a:chExt cx="1347333" cy="1347333"/>
              </a:xfrm>
            </p:grpSpPr>
            <p:sp>
              <p:nvSpPr>
                <p:cNvPr id="115" name="Oval 11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6" name="Oval 11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7" name="Oval 11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14" name="Oval 11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12" name="TextBox 11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Visa</a:t>
              </a:r>
            </a:p>
          </p:txBody>
        </p:sp>
      </p:grpSp>
      <p:grpSp>
        <p:nvGrpSpPr>
          <p:cNvPr id="118" name="Group 117"/>
          <p:cNvGrpSpPr/>
          <p:nvPr/>
        </p:nvGrpSpPr>
        <p:grpSpPr>
          <a:xfrm>
            <a:off x="3327713" y="2979691"/>
            <a:ext cx="1667186" cy="570745"/>
            <a:chOff x="1157524" y="1790915"/>
            <a:chExt cx="1667186" cy="570745"/>
          </a:xfrm>
        </p:grpSpPr>
        <p:grpSp>
          <p:nvGrpSpPr>
            <p:cNvPr id="119" name="Group 118"/>
            <p:cNvGrpSpPr/>
            <p:nvPr/>
          </p:nvGrpSpPr>
          <p:grpSpPr>
            <a:xfrm>
              <a:off x="1157524" y="1790915"/>
              <a:ext cx="566383" cy="570745"/>
              <a:chOff x="676119" y="1816521"/>
              <a:chExt cx="833517" cy="833517"/>
            </a:xfrm>
          </p:grpSpPr>
          <p:grpSp>
            <p:nvGrpSpPr>
              <p:cNvPr id="121" name="Group 48"/>
              <p:cNvGrpSpPr>
                <a:grpSpLocks noChangeAspect="1"/>
              </p:cNvGrpSpPr>
              <p:nvPr/>
            </p:nvGrpSpPr>
            <p:grpSpPr>
              <a:xfrm>
                <a:off x="713622" y="1854864"/>
                <a:ext cx="756000" cy="756000"/>
                <a:chOff x="3639697" y="2022734"/>
                <a:chExt cx="1347333" cy="1347333"/>
              </a:xfrm>
            </p:grpSpPr>
            <p:sp>
              <p:nvSpPr>
                <p:cNvPr id="123" name="Oval 12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4" name="Oval 12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5" name="Oval 12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22" name="Oval 12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0" name="TextBox 11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Castrol</a:t>
              </a:r>
            </a:p>
          </p:txBody>
        </p:sp>
      </p:grpSp>
      <p:grpSp>
        <p:nvGrpSpPr>
          <p:cNvPr id="126" name="Group 125"/>
          <p:cNvGrpSpPr/>
          <p:nvPr/>
        </p:nvGrpSpPr>
        <p:grpSpPr>
          <a:xfrm>
            <a:off x="4780834" y="2979691"/>
            <a:ext cx="1667186" cy="570745"/>
            <a:chOff x="1157524" y="1790915"/>
            <a:chExt cx="1667186" cy="570745"/>
          </a:xfrm>
        </p:grpSpPr>
        <p:grpSp>
          <p:nvGrpSpPr>
            <p:cNvPr id="127" name="Group 126"/>
            <p:cNvGrpSpPr/>
            <p:nvPr/>
          </p:nvGrpSpPr>
          <p:grpSpPr>
            <a:xfrm>
              <a:off x="1157524" y="1790915"/>
              <a:ext cx="566383" cy="570745"/>
              <a:chOff x="676119" y="1816521"/>
              <a:chExt cx="833517" cy="833517"/>
            </a:xfrm>
          </p:grpSpPr>
          <p:grpSp>
            <p:nvGrpSpPr>
              <p:cNvPr id="129" name="Group 48"/>
              <p:cNvGrpSpPr>
                <a:grpSpLocks noChangeAspect="1"/>
              </p:cNvGrpSpPr>
              <p:nvPr/>
            </p:nvGrpSpPr>
            <p:grpSpPr>
              <a:xfrm>
                <a:off x="713622" y="1854864"/>
                <a:ext cx="756000" cy="756000"/>
                <a:chOff x="3639697" y="2022734"/>
                <a:chExt cx="1347333" cy="1347333"/>
              </a:xfrm>
            </p:grpSpPr>
            <p:sp>
              <p:nvSpPr>
                <p:cNvPr id="131" name="Oval 13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2" name="Oval 13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3" name="Oval 13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0" name="Oval 129"/>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8" name="TextBox 127"/>
            <p:cNvSpPr txBox="1"/>
            <p:nvPr/>
          </p:nvSpPr>
          <p:spPr>
            <a:xfrm rot="1862503">
              <a:off x="1606189" y="1851124"/>
              <a:ext cx="1218521" cy="215444"/>
            </a:xfrm>
            <a:prstGeom prst="rect">
              <a:avLst/>
            </a:prstGeom>
            <a:noFill/>
          </p:spPr>
          <p:txBody>
            <a:bodyPr wrap="square" rtlCol="0">
              <a:spAutoFit/>
            </a:bodyPr>
            <a:lstStyle/>
            <a:p>
              <a:r>
                <a:rPr lang="en-GB" sz="800" dirty="0">
                  <a:solidFill>
                    <a:schemeClr val="bg1"/>
                  </a:solidFill>
                  <a:latin typeface="+mj-lt"/>
                </a:rPr>
                <a:t>Johnson &amp; Johnson</a:t>
              </a:r>
            </a:p>
          </p:txBody>
        </p:sp>
      </p:grpSp>
      <p:grpSp>
        <p:nvGrpSpPr>
          <p:cNvPr id="134" name="Group 133"/>
          <p:cNvGrpSpPr/>
          <p:nvPr/>
        </p:nvGrpSpPr>
        <p:grpSpPr>
          <a:xfrm>
            <a:off x="6225297" y="2979691"/>
            <a:ext cx="1667186" cy="570745"/>
            <a:chOff x="1157524" y="1790915"/>
            <a:chExt cx="1667186" cy="570745"/>
          </a:xfrm>
        </p:grpSpPr>
        <p:grpSp>
          <p:nvGrpSpPr>
            <p:cNvPr id="135" name="Group 134"/>
            <p:cNvGrpSpPr/>
            <p:nvPr/>
          </p:nvGrpSpPr>
          <p:grpSpPr>
            <a:xfrm>
              <a:off x="1157524" y="1790915"/>
              <a:ext cx="566383" cy="570745"/>
              <a:chOff x="676119" y="1816521"/>
              <a:chExt cx="833517" cy="833517"/>
            </a:xfrm>
          </p:grpSpPr>
          <p:grpSp>
            <p:nvGrpSpPr>
              <p:cNvPr id="137" name="Group 48"/>
              <p:cNvGrpSpPr>
                <a:grpSpLocks noChangeAspect="1"/>
              </p:cNvGrpSpPr>
              <p:nvPr/>
            </p:nvGrpSpPr>
            <p:grpSpPr>
              <a:xfrm>
                <a:off x="713622" y="1854864"/>
                <a:ext cx="756000" cy="756000"/>
                <a:chOff x="3639697" y="2022734"/>
                <a:chExt cx="1347333" cy="1347333"/>
              </a:xfrm>
            </p:grpSpPr>
            <p:sp>
              <p:nvSpPr>
                <p:cNvPr id="139" name="Oval 13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0" name="Oval 13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1" name="Oval 14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8" name="Oval 137"/>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36" name="TextBox 135"/>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Moy Park</a:t>
              </a:r>
            </a:p>
          </p:txBody>
        </p:sp>
      </p:grpSp>
      <p:pic>
        <p:nvPicPr>
          <p:cNvPr id="182" name="Picture 10"/>
          <p:cNvPicPr>
            <a:picLocks noChangeAspect="1" noChangeArrowheads="1"/>
          </p:cNvPicPr>
          <p:nvPr/>
        </p:nvPicPr>
        <p:blipFill>
          <a:blip r:embed="rId2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97321" y="3163583"/>
            <a:ext cx="267953" cy="183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3" name="Picture 13"/>
          <p:cNvPicPr>
            <a:picLocks noChangeAspect="1" noChangeArrowheads="1"/>
          </p:cNvPicPr>
          <p:nvPr/>
        </p:nvPicPr>
        <p:blipFill>
          <a:blip r:embed="rId2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17039" y="3125521"/>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4" name="Picture 14"/>
          <p:cNvPicPr>
            <a:picLocks noChangeAspect="1" noChangeArrowheads="1"/>
          </p:cNvPicPr>
          <p:nvPr/>
        </p:nvPicPr>
        <p:blipFill>
          <a:blip r:embed="rId2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44931" y="3090470"/>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5" name="Picture 18"/>
          <p:cNvPicPr>
            <a:picLocks noChangeAspect="1" noChangeArrowheads="1"/>
          </p:cNvPicPr>
          <p:nvPr/>
        </p:nvPicPr>
        <p:blipFill>
          <a:blip r:embed="rId27" cstate="screen">
            <a:clrChange>
              <a:clrFrom>
                <a:srgbClr val="FEFEFE"/>
              </a:clrFrom>
              <a:clrTo>
                <a:srgbClr val="FEFEFE">
                  <a:alpha val="0"/>
                </a:srgbClr>
              </a:clrTo>
            </a:clrChange>
            <a:extLst>
              <a:ext uri="{28A0092B-C50C-407E-A947-70E740481C1C}">
                <a14:useLocalDpi xmlns:a14="http://schemas.microsoft.com/office/drawing/2010/main"/>
              </a:ext>
            </a:extLst>
          </a:blip>
          <a:srcRect/>
          <a:stretch>
            <a:fillRect/>
          </a:stretch>
        </p:blipFill>
        <p:spPr bwMode="auto">
          <a:xfrm>
            <a:off x="6321019" y="3092950"/>
            <a:ext cx="343227" cy="3432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0" name="TextBox 219"/>
          <p:cNvSpPr txBox="1"/>
          <p:nvPr/>
        </p:nvSpPr>
        <p:spPr>
          <a:xfrm>
            <a:off x="7815803" y="171024"/>
            <a:ext cx="1273668" cy="492443"/>
          </a:xfrm>
          <a:prstGeom prst="rect">
            <a:avLst/>
          </a:prstGeom>
          <a:noFill/>
        </p:spPr>
        <p:txBody>
          <a:bodyPr wrap="square" rtlCol="0">
            <a:spAutoFit/>
          </a:bodyPr>
          <a:lstStyle/>
          <a:p>
            <a:r>
              <a:rPr lang="es-ES" sz="650" b="1" dirty="0">
                <a:solidFill>
                  <a:schemeClr val="bg1"/>
                </a:solidFill>
              </a:rPr>
              <a:t>Préstese atención a las muestras de menor tamaño, inferiores a N = 200.</a:t>
            </a:r>
          </a:p>
        </p:txBody>
      </p:sp>
      <p:grpSp>
        <p:nvGrpSpPr>
          <p:cNvPr id="221" name="Group 220"/>
          <p:cNvGrpSpPr/>
          <p:nvPr/>
        </p:nvGrpSpPr>
        <p:grpSpPr>
          <a:xfrm>
            <a:off x="7398400" y="99717"/>
            <a:ext cx="442479" cy="445887"/>
            <a:chOff x="676119" y="1816521"/>
            <a:chExt cx="833517" cy="833517"/>
          </a:xfrm>
        </p:grpSpPr>
        <p:grpSp>
          <p:nvGrpSpPr>
            <p:cNvPr id="222" name="Group 48"/>
            <p:cNvGrpSpPr>
              <a:grpSpLocks noChangeAspect="1"/>
            </p:cNvGrpSpPr>
            <p:nvPr/>
          </p:nvGrpSpPr>
          <p:grpSpPr>
            <a:xfrm>
              <a:off x="713622" y="1854864"/>
              <a:ext cx="756000" cy="756000"/>
              <a:chOff x="3639697" y="2022734"/>
              <a:chExt cx="1347333" cy="1347333"/>
            </a:xfrm>
          </p:grpSpPr>
          <p:sp>
            <p:nvSpPr>
              <p:cNvPr id="224" name="Oval 22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25" name="Oval 22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26" name="Oval 22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223" name="Oval 222"/>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236" name="Freeform 5">
            <a:hlinkClick r:id="rId28" action="ppaction://hlinksldjump"/>
          </p:cNvPr>
          <p:cNvSpPr>
            <a:spLocks/>
          </p:cNvSpPr>
          <p:nvPr/>
        </p:nvSpPr>
        <p:spPr bwMode="auto">
          <a:xfrm>
            <a:off x="1930416" y="4671638"/>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216" name="Group 162"/>
          <p:cNvGrpSpPr>
            <a:grpSpLocks noChangeAspect="1"/>
          </p:cNvGrpSpPr>
          <p:nvPr/>
        </p:nvGrpSpPr>
        <p:grpSpPr bwMode="auto">
          <a:xfrm>
            <a:off x="3363471" y="1109098"/>
            <a:ext cx="144000" cy="144000"/>
            <a:chOff x="1804" y="543"/>
            <a:chExt cx="2152" cy="2152"/>
          </a:xfrm>
        </p:grpSpPr>
        <p:sp>
          <p:nvSpPr>
            <p:cNvPr id="234"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5"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9"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1"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4"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45" name="Group 162"/>
          <p:cNvGrpSpPr>
            <a:grpSpLocks noChangeAspect="1"/>
          </p:cNvGrpSpPr>
          <p:nvPr/>
        </p:nvGrpSpPr>
        <p:grpSpPr bwMode="auto">
          <a:xfrm>
            <a:off x="4806318" y="1109098"/>
            <a:ext cx="144000" cy="144000"/>
            <a:chOff x="1804" y="543"/>
            <a:chExt cx="2152" cy="2152"/>
          </a:xfrm>
        </p:grpSpPr>
        <p:sp>
          <p:nvSpPr>
            <p:cNvPr id="246"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7"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8"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9"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0"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51" name="Group 162"/>
          <p:cNvGrpSpPr>
            <a:grpSpLocks noChangeAspect="1"/>
          </p:cNvGrpSpPr>
          <p:nvPr/>
        </p:nvGrpSpPr>
        <p:grpSpPr bwMode="auto">
          <a:xfrm>
            <a:off x="6248314" y="1109098"/>
            <a:ext cx="144000" cy="144000"/>
            <a:chOff x="1804" y="543"/>
            <a:chExt cx="2152" cy="2152"/>
          </a:xfrm>
        </p:grpSpPr>
        <p:sp>
          <p:nvSpPr>
            <p:cNvPr id="252"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3"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4"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5"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6"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57" name="Group 162"/>
          <p:cNvGrpSpPr>
            <a:grpSpLocks noChangeAspect="1"/>
          </p:cNvGrpSpPr>
          <p:nvPr/>
        </p:nvGrpSpPr>
        <p:grpSpPr bwMode="auto">
          <a:xfrm>
            <a:off x="1204267" y="2361438"/>
            <a:ext cx="144000" cy="144000"/>
            <a:chOff x="1804" y="543"/>
            <a:chExt cx="2152" cy="2152"/>
          </a:xfrm>
        </p:grpSpPr>
        <p:sp>
          <p:nvSpPr>
            <p:cNvPr id="258"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9"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0"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1"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2"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63" name="Group 162"/>
          <p:cNvGrpSpPr>
            <a:grpSpLocks noChangeAspect="1"/>
          </p:cNvGrpSpPr>
          <p:nvPr/>
        </p:nvGrpSpPr>
        <p:grpSpPr bwMode="auto">
          <a:xfrm>
            <a:off x="4099373" y="2361438"/>
            <a:ext cx="144000" cy="144000"/>
            <a:chOff x="1804" y="543"/>
            <a:chExt cx="2152" cy="2152"/>
          </a:xfrm>
        </p:grpSpPr>
        <p:sp>
          <p:nvSpPr>
            <p:cNvPr id="264"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6"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7"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8"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69" name="Group 162"/>
          <p:cNvGrpSpPr>
            <a:grpSpLocks noChangeAspect="1"/>
          </p:cNvGrpSpPr>
          <p:nvPr/>
        </p:nvGrpSpPr>
        <p:grpSpPr bwMode="auto">
          <a:xfrm>
            <a:off x="5520763" y="2361438"/>
            <a:ext cx="144000" cy="144000"/>
            <a:chOff x="1804" y="543"/>
            <a:chExt cx="2152" cy="2152"/>
          </a:xfrm>
        </p:grpSpPr>
        <p:sp>
          <p:nvSpPr>
            <p:cNvPr id="270"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2"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3"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4"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76" name="Group 162"/>
          <p:cNvGrpSpPr>
            <a:grpSpLocks noChangeAspect="1"/>
          </p:cNvGrpSpPr>
          <p:nvPr/>
        </p:nvGrpSpPr>
        <p:grpSpPr bwMode="auto">
          <a:xfrm>
            <a:off x="1926031" y="3604167"/>
            <a:ext cx="144000" cy="144000"/>
            <a:chOff x="1804" y="543"/>
            <a:chExt cx="2152" cy="2152"/>
          </a:xfrm>
        </p:grpSpPr>
        <p:sp>
          <p:nvSpPr>
            <p:cNvPr id="277"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8"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9"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0"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1"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82" name="Group 162"/>
          <p:cNvGrpSpPr>
            <a:grpSpLocks noChangeAspect="1"/>
          </p:cNvGrpSpPr>
          <p:nvPr/>
        </p:nvGrpSpPr>
        <p:grpSpPr bwMode="auto">
          <a:xfrm>
            <a:off x="3374708" y="3604167"/>
            <a:ext cx="144000" cy="144000"/>
            <a:chOff x="1804" y="543"/>
            <a:chExt cx="2152" cy="2152"/>
          </a:xfrm>
        </p:grpSpPr>
        <p:sp>
          <p:nvSpPr>
            <p:cNvPr id="283"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4"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5"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6"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7"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88" name="Group 162"/>
          <p:cNvGrpSpPr>
            <a:grpSpLocks noChangeAspect="1"/>
          </p:cNvGrpSpPr>
          <p:nvPr/>
        </p:nvGrpSpPr>
        <p:grpSpPr bwMode="auto">
          <a:xfrm>
            <a:off x="4810140" y="3604167"/>
            <a:ext cx="144000" cy="144000"/>
            <a:chOff x="1804" y="543"/>
            <a:chExt cx="2152" cy="2152"/>
          </a:xfrm>
        </p:grpSpPr>
        <p:sp>
          <p:nvSpPr>
            <p:cNvPr id="289" name="Oval 163"/>
            <p:cNvSpPr>
              <a:spLocks noChangeArrowheads="1"/>
            </p:cNvSpPr>
            <p:nvPr/>
          </p:nvSpPr>
          <p:spPr bwMode="auto">
            <a:xfrm>
              <a:off x="1804" y="543"/>
              <a:ext cx="2152" cy="2152"/>
            </a:xfrm>
            <a:prstGeom prst="ellipse">
              <a:avLst/>
            </a:prstGeom>
            <a:solidFill>
              <a:srgbClr val="ED7E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0" name="Freeform 164"/>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1" name="Freeform 165"/>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2" name="Freeform 166"/>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3" name="Oval 163"/>
            <p:cNvSpPr>
              <a:spLocks noChangeArrowheads="1"/>
            </p:cNvSpPr>
            <p:nvPr/>
          </p:nvSpPr>
          <p:spPr bwMode="auto">
            <a:xfrm>
              <a:off x="1804" y="543"/>
              <a:ext cx="2152" cy="2152"/>
            </a:xfrm>
            <a:prstGeom prst="ellipse">
              <a:avLst/>
            </a:prstGeom>
            <a:solidFill>
              <a:srgbClr val="ED7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14" name="Freeform 5">
            <a:hlinkClick r:id="rId29" action="ppaction://hlinksldjump"/>
          </p:cNvPr>
          <p:cNvSpPr>
            <a:spLocks/>
          </p:cNvSpPr>
          <p:nvPr/>
        </p:nvSpPr>
        <p:spPr bwMode="auto">
          <a:xfrm>
            <a:off x="4769637"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15" name="Freeform 5">
            <a:hlinkClick r:id="rId30" action="ppaction://hlinksldjump"/>
          </p:cNvPr>
          <p:cNvSpPr>
            <a:spLocks/>
          </p:cNvSpPr>
          <p:nvPr/>
        </p:nvSpPr>
        <p:spPr bwMode="auto">
          <a:xfrm>
            <a:off x="6209039"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17" name="Freeform 5">
            <a:hlinkClick r:id="rId31" action="ppaction://hlinksldjump"/>
          </p:cNvPr>
          <p:cNvSpPr>
            <a:spLocks/>
          </p:cNvSpPr>
          <p:nvPr/>
        </p:nvSpPr>
        <p:spPr bwMode="auto">
          <a:xfrm>
            <a:off x="4043947"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18" name="Freeform 5">
            <a:hlinkClick r:id="rId32" action="ppaction://hlinksldjump"/>
          </p:cNvPr>
          <p:cNvSpPr>
            <a:spLocks/>
          </p:cNvSpPr>
          <p:nvPr/>
        </p:nvSpPr>
        <p:spPr bwMode="auto">
          <a:xfrm>
            <a:off x="54945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37" name="Freeform 5">
            <a:hlinkClick r:id="rId33" action="ppaction://hlinksldjump"/>
          </p:cNvPr>
          <p:cNvSpPr>
            <a:spLocks/>
          </p:cNvSpPr>
          <p:nvPr/>
        </p:nvSpPr>
        <p:spPr bwMode="auto">
          <a:xfrm>
            <a:off x="3335132"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38" name="Freeform 5">
            <a:hlinkClick r:id="rId34" action="ppaction://hlinksldjump"/>
          </p:cNvPr>
          <p:cNvSpPr>
            <a:spLocks/>
          </p:cNvSpPr>
          <p:nvPr/>
        </p:nvSpPr>
        <p:spPr bwMode="auto">
          <a:xfrm>
            <a:off x="4785690"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40" name="Freeform 5">
            <a:hlinkClick r:id="rId35" action="ppaction://hlinksldjump"/>
          </p:cNvPr>
          <p:cNvSpPr>
            <a:spLocks/>
          </p:cNvSpPr>
          <p:nvPr/>
        </p:nvSpPr>
        <p:spPr bwMode="auto">
          <a:xfrm>
            <a:off x="3332325"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75" name="Freeform 5">
            <a:hlinkClick r:id="rId28" action="ppaction://hlinksldjump"/>
          </p:cNvPr>
          <p:cNvSpPr>
            <a:spLocks/>
          </p:cNvSpPr>
          <p:nvPr/>
        </p:nvSpPr>
        <p:spPr bwMode="auto">
          <a:xfrm>
            <a:off x="1887664" y="282687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295" name="Group 294"/>
          <p:cNvGrpSpPr/>
          <p:nvPr/>
        </p:nvGrpSpPr>
        <p:grpSpPr>
          <a:xfrm>
            <a:off x="7660999" y="2979691"/>
            <a:ext cx="1667186" cy="570745"/>
            <a:chOff x="1157524" y="1790915"/>
            <a:chExt cx="1667186" cy="570745"/>
          </a:xfrm>
        </p:grpSpPr>
        <p:grpSp>
          <p:nvGrpSpPr>
            <p:cNvPr id="296" name="Group 295"/>
            <p:cNvGrpSpPr/>
            <p:nvPr/>
          </p:nvGrpSpPr>
          <p:grpSpPr>
            <a:xfrm>
              <a:off x="1157524" y="1790915"/>
              <a:ext cx="566383" cy="570745"/>
              <a:chOff x="676119" y="1816521"/>
              <a:chExt cx="833517" cy="833517"/>
            </a:xfrm>
          </p:grpSpPr>
          <p:grpSp>
            <p:nvGrpSpPr>
              <p:cNvPr id="298" name="Group 48"/>
              <p:cNvGrpSpPr>
                <a:grpSpLocks noChangeAspect="1"/>
              </p:cNvGrpSpPr>
              <p:nvPr/>
            </p:nvGrpSpPr>
            <p:grpSpPr>
              <a:xfrm>
                <a:off x="713622" y="1854864"/>
                <a:ext cx="756000" cy="756000"/>
                <a:chOff x="3639697" y="2022734"/>
                <a:chExt cx="1347333" cy="1347333"/>
              </a:xfrm>
            </p:grpSpPr>
            <p:sp>
              <p:nvSpPr>
                <p:cNvPr id="300" name="Oval 299"/>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01" name="Oval 300"/>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02" name="Oval 301"/>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299" name="Oval 298"/>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297" name="TextBox 296"/>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Yingli</a:t>
              </a:r>
              <a:endParaRPr lang="en-GB" sz="1200" dirty="0">
                <a:solidFill>
                  <a:schemeClr val="bg1"/>
                </a:solidFill>
                <a:latin typeface="+mj-lt"/>
              </a:endParaRPr>
            </a:p>
          </p:txBody>
        </p:sp>
      </p:grpSp>
      <p:pic>
        <p:nvPicPr>
          <p:cNvPr id="303" name="Picture 20"/>
          <p:cNvPicPr>
            <a:picLocks noChangeAspect="1" noChangeArrowheads="1"/>
          </p:cNvPicPr>
          <p:nvPr/>
        </p:nvPicPr>
        <p:blipFill rotWithShape="1">
          <a:blip r:embed="rId3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7784332" y="3163583"/>
            <a:ext cx="367730" cy="2010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4" name="Chevron 303">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305" name="Chevron 304">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306" name="Picture 2" descr="C:\Users\chelsea.horncastle\Desktop\VISA LOGO.png"/>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1953410" y="3194301"/>
            <a:ext cx="431474" cy="141523"/>
          </a:xfrm>
          <a:prstGeom prst="rect">
            <a:avLst/>
          </a:prstGeom>
          <a:noFill/>
          <a:extLst>
            <a:ext uri="{909E8E84-426E-40dd-AFC4-6F175D3DCCD1}">
              <a14:hiddenFill xmlns:a14="http://schemas.microsoft.com/office/drawing/2010/main">
                <a:solidFill>
                  <a:srgbClr val="FFFFFF"/>
                </a:solidFill>
              </a14:hiddenFill>
            </a:ext>
          </a:extLst>
        </p:spPr>
      </p:pic>
      <p:sp>
        <p:nvSpPr>
          <p:cNvPr id="294" name="Freeform 5">
            <a:hlinkClick r:id="rId38" action="ppaction://hlinksldjump"/>
          </p:cNvPr>
          <p:cNvSpPr>
            <a:spLocks/>
          </p:cNvSpPr>
          <p:nvPr/>
        </p:nvSpPr>
        <p:spPr bwMode="auto">
          <a:xfrm>
            <a:off x="11419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07" name="TextBox 306"/>
          <p:cNvSpPr txBox="1"/>
          <p:nvPr/>
        </p:nvSpPr>
        <p:spPr>
          <a:xfrm>
            <a:off x="123536" y="4554279"/>
            <a:ext cx="5935827"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a:t>
            </a:r>
            <a:endParaRPr lang="es" sz="700" dirty="0">
              <a:solidFill>
                <a:schemeClr val="bg1"/>
              </a:solidFill>
            </a:endParaRPr>
          </a:p>
        </p:txBody>
      </p:sp>
      <p:sp>
        <p:nvSpPr>
          <p:cNvPr id="308" name="Rectangle 307"/>
          <p:cNvSpPr/>
          <p:nvPr/>
        </p:nvSpPr>
        <p:spPr>
          <a:xfrm>
            <a:off x="5954059" y="4459272"/>
            <a:ext cx="3189941" cy="424732"/>
          </a:xfrm>
          <a:prstGeom prst="rect">
            <a:avLst/>
          </a:prstGeom>
        </p:spPr>
        <p:txBody>
          <a:bodyPr wrap="square">
            <a:spAutoFit/>
          </a:bodyPr>
          <a:lstStyle/>
          <a:p>
            <a:pPr algn="l" rtl="0">
              <a:lnSpc>
                <a:spcPct val="90000"/>
              </a:lnSpc>
            </a:pPr>
            <a:r>
              <a:rPr lang="es" sz="600" b="0" i="0" u="none" dirty="0">
                <a:solidFill>
                  <a:schemeClr val="bg1"/>
                </a:solidFill>
              </a:rPr>
              <a:t>Las respuestas de «Cambio de percepción» y «Adecuación» superan el 7 en una escala de 1-10. El «Cambio de percepción» se basa en el conocimiento que el encuestado tiene de los patrocinadores: «Evalúe cómo ha cambiado su percepción como resultado de su patrocinio de la Copa Mundial 2014». </a:t>
            </a:r>
            <a:endParaRPr lang="es" sz="600" dirty="0">
              <a:solidFill>
                <a:schemeClr val="bg1"/>
              </a:solidFill>
            </a:endParaRPr>
          </a:p>
        </p:txBody>
      </p:sp>
      <p:grpSp>
        <p:nvGrpSpPr>
          <p:cNvPr id="309" name="Group 308"/>
          <p:cNvGrpSpPr/>
          <p:nvPr/>
        </p:nvGrpSpPr>
        <p:grpSpPr>
          <a:xfrm>
            <a:off x="869635" y="4734632"/>
            <a:ext cx="8274365" cy="424215"/>
            <a:chOff x="869635" y="4734632"/>
            <a:chExt cx="8274365" cy="424215"/>
          </a:xfrm>
        </p:grpSpPr>
        <p:grpSp>
          <p:nvGrpSpPr>
            <p:cNvPr id="310" name="Group 309"/>
            <p:cNvGrpSpPr/>
            <p:nvPr/>
          </p:nvGrpSpPr>
          <p:grpSpPr>
            <a:xfrm>
              <a:off x="1637994" y="4734632"/>
              <a:ext cx="7506006" cy="417693"/>
              <a:chOff x="1637994" y="4734632"/>
              <a:chExt cx="7506006" cy="417693"/>
            </a:xfrm>
          </p:grpSpPr>
          <p:grpSp>
            <p:nvGrpSpPr>
              <p:cNvPr id="312" name="Group 311"/>
              <p:cNvGrpSpPr/>
              <p:nvPr/>
            </p:nvGrpSpPr>
            <p:grpSpPr>
              <a:xfrm>
                <a:off x="1637994" y="4835525"/>
                <a:ext cx="7506006" cy="316800"/>
                <a:chOff x="1914453" y="4835525"/>
                <a:chExt cx="8255647" cy="316800"/>
              </a:xfrm>
            </p:grpSpPr>
            <p:sp>
              <p:nvSpPr>
                <p:cNvPr id="314" name="Rectangle 313">
                  <a:hlinkClick r:id="rId3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315" name="Rectangle 314">
                  <a:hlinkClick r:id="rId4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316" name="Rectangle 315">
                  <a:hlinkClick r:id="rId4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317" name="Rectangle 316">
                  <a:hlinkClick r:id="rId4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318" name="Rectangle 317">
                  <a:hlinkClick r:id="rId4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319" name="Rectangle 318">
                  <a:hlinkClick r:id="rId44"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320" name="Rectangle 319">
                  <a:hlinkClick r:id="rId4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321" name="Rectangle 320">
                  <a:hlinkClick r:id="rId4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313" name="Isosceles Triangle 312"/>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311" name="Rectangle 310">
              <a:hlinkClick r:id="rId4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Tree>
    <p:extLst>
      <p:ext uri="{BB962C8B-B14F-4D97-AF65-F5344CB8AC3E}">
        <p14:creationId xmlns:p14="http://schemas.microsoft.com/office/powerpoint/2010/main" val="1715785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 name="250 Rectángulo"/>
          <p:cNvSpPr/>
          <p:nvPr/>
        </p:nvSpPr>
        <p:spPr>
          <a:xfrm>
            <a:off x="258063" y="2655487"/>
            <a:ext cx="8620125" cy="2038350"/>
          </a:xfrm>
          <a:prstGeom prst="rect">
            <a:avLst/>
          </a:prstGeom>
          <a:solidFill>
            <a:schemeClr val="accent3">
              <a:alpha val="57000"/>
            </a:schemeClr>
          </a:solidFill>
        </p:spPr>
        <p:txBody>
          <a:bodyPr wrap="none" lIns="18000" rIns="18000" rtlCol="0" anchor="ctr">
            <a:spAutoFit/>
          </a:bodyPr>
          <a:lstStyle/>
          <a:p>
            <a:pPr marL="0" algn="ctr"/>
            <a:endParaRPr lang="es-AR" sz="900" b="1" kern="0" cap="all" dirty="0">
              <a:solidFill>
                <a:schemeClr val="bg1"/>
              </a:solidFill>
            </a:endParaRPr>
          </a:p>
        </p:txBody>
      </p:sp>
      <p:graphicFrame>
        <p:nvGraphicFramePr>
          <p:cNvPr id="36" name="Chart 35"/>
          <p:cNvGraphicFramePr/>
          <p:nvPr>
            <p:extLst>
              <p:ext uri="{D42A27DB-BD31-4B8C-83A1-F6EECF244321}">
                <p14:modId xmlns:p14="http://schemas.microsoft.com/office/powerpoint/2010/main" val="2423726973"/>
              </p:ext>
            </p:extLst>
          </p:nvPr>
        </p:nvGraphicFramePr>
        <p:xfrm>
          <a:off x="188114" y="2848294"/>
          <a:ext cx="3458853" cy="1735894"/>
        </p:xfrm>
        <a:graphic>
          <a:graphicData uri="http://schemas.openxmlformats.org/drawingml/2006/chart">
            <c:chart xmlns:c="http://schemas.openxmlformats.org/drawingml/2006/chart" xmlns:r="http://schemas.openxmlformats.org/officeDocument/2006/relationships" r:id="rId2"/>
          </a:graphicData>
        </a:graphic>
      </p:graphicFrame>
      <p:sp>
        <p:nvSpPr>
          <p:cNvPr id="183" name="182 Rectángulo"/>
          <p:cNvSpPr/>
          <p:nvPr/>
        </p:nvSpPr>
        <p:spPr>
          <a:xfrm>
            <a:off x="257175" y="730870"/>
            <a:ext cx="8635117" cy="1820849"/>
          </a:xfrm>
          <a:prstGeom prst="rect">
            <a:avLst/>
          </a:prstGeom>
          <a:solidFill>
            <a:srgbClr val="00B050">
              <a:alpha val="38000"/>
            </a:srgbClr>
          </a:solidFill>
        </p:spPr>
        <p:txBody>
          <a:bodyPr wrap="none" lIns="18000" rIns="18000" rtlCol="0" anchor="ctr">
            <a:spAutoFit/>
          </a:bodyPr>
          <a:lstStyle/>
          <a:p>
            <a:pPr marL="0" algn="ctr"/>
            <a:endParaRPr lang="es-AR" sz="900" b="1" kern="0" cap="all" dirty="0">
              <a:solidFill>
                <a:schemeClr val="bg1"/>
              </a:solidFill>
            </a:endParaRPr>
          </a:p>
        </p:txBody>
      </p:sp>
      <p:sp>
        <p:nvSpPr>
          <p:cNvPr id="23" name="TextBox 22"/>
          <p:cNvSpPr txBox="1"/>
          <p:nvPr/>
        </p:nvSpPr>
        <p:spPr>
          <a:xfrm>
            <a:off x="240486" y="2732801"/>
            <a:ext cx="2634054" cy="246221"/>
          </a:xfrm>
          <a:prstGeom prst="rect">
            <a:avLst/>
          </a:prstGeom>
          <a:noFill/>
        </p:spPr>
        <p:txBody>
          <a:bodyPr wrap="none" rtlCol="0">
            <a:spAutoFit/>
          </a:bodyPr>
          <a:lstStyle/>
          <a:p>
            <a:r>
              <a:rPr lang="en-GB" sz="1000" dirty="0" smtClean="0">
                <a:solidFill>
                  <a:srgbClr val="FFC000"/>
                </a:solidFill>
                <a:latin typeface="Impact"/>
                <a:cs typeface="Impact"/>
              </a:rPr>
              <a:t>MOTIVACIONES PARA SEGUIR LA COPA DEL MUNDO</a:t>
            </a:r>
            <a:endParaRPr lang="en-GB" sz="1000" dirty="0">
              <a:solidFill>
                <a:srgbClr val="FFC000"/>
              </a:solidFill>
              <a:latin typeface="Impact"/>
              <a:cs typeface="Impact"/>
            </a:endParaRPr>
          </a:p>
        </p:txBody>
      </p:sp>
      <p:sp>
        <p:nvSpPr>
          <p:cNvPr id="31" name="TextBox 30"/>
          <p:cNvSpPr txBox="1"/>
          <p:nvPr/>
        </p:nvSpPr>
        <p:spPr>
          <a:xfrm>
            <a:off x="275486" y="766249"/>
            <a:ext cx="2137823" cy="246221"/>
          </a:xfrm>
          <a:prstGeom prst="rect">
            <a:avLst/>
          </a:prstGeom>
          <a:noFill/>
        </p:spPr>
        <p:txBody>
          <a:bodyPr wrap="square" rtlCol="0">
            <a:spAutoFit/>
          </a:bodyPr>
          <a:lstStyle/>
          <a:p>
            <a:r>
              <a:rPr lang="en-GB" sz="1000" dirty="0" smtClean="0">
                <a:solidFill>
                  <a:srgbClr val="FFC000"/>
                </a:solidFill>
                <a:latin typeface="Impact"/>
                <a:cs typeface="Impact"/>
              </a:rPr>
              <a:t>SEXO Y EDAD DE LOS SEGUIDORES </a:t>
            </a:r>
            <a:endParaRPr lang="en-GB" sz="1000" dirty="0">
              <a:solidFill>
                <a:srgbClr val="FFC000"/>
              </a:solidFill>
              <a:latin typeface="Impact"/>
              <a:cs typeface="Impact"/>
            </a:endParaRPr>
          </a:p>
        </p:txBody>
      </p:sp>
      <p:sp>
        <p:nvSpPr>
          <p:cNvPr id="37" name="TextBox 98"/>
          <p:cNvSpPr txBox="1"/>
          <p:nvPr/>
        </p:nvSpPr>
        <p:spPr>
          <a:xfrm>
            <a:off x="289967" y="3000645"/>
            <a:ext cx="1965726" cy="215444"/>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800" dirty="0" err="1" smtClean="0">
                <a:solidFill>
                  <a:schemeClr val="bg1"/>
                </a:solidFill>
                <a:latin typeface="+mj-lt"/>
              </a:rPr>
              <a:t>Alentar</a:t>
            </a:r>
            <a:r>
              <a:rPr lang="en-GB" sz="800" dirty="0" smtClean="0">
                <a:solidFill>
                  <a:schemeClr val="bg1"/>
                </a:solidFill>
                <a:latin typeface="+mj-lt"/>
              </a:rPr>
              <a:t> a mi </a:t>
            </a:r>
            <a:r>
              <a:rPr lang="en-GB" sz="800" dirty="0" err="1" smtClean="0">
                <a:solidFill>
                  <a:schemeClr val="bg1"/>
                </a:solidFill>
                <a:latin typeface="+mj-lt"/>
              </a:rPr>
              <a:t>equipo</a:t>
            </a:r>
            <a:endParaRPr lang="en-GB" sz="800" dirty="0" smtClean="0">
              <a:solidFill>
                <a:schemeClr val="bg1"/>
              </a:solidFill>
              <a:latin typeface="+mj-lt"/>
            </a:endParaRPr>
          </a:p>
        </p:txBody>
      </p:sp>
      <p:sp>
        <p:nvSpPr>
          <p:cNvPr id="38" name="TextBox 98"/>
          <p:cNvSpPr txBox="1"/>
          <p:nvPr/>
        </p:nvSpPr>
        <p:spPr>
          <a:xfrm>
            <a:off x="610398" y="4018672"/>
            <a:ext cx="1965726" cy="215444"/>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800" dirty="0" err="1" smtClean="0">
                <a:solidFill>
                  <a:schemeClr val="tx2"/>
                </a:solidFill>
                <a:latin typeface="+mj-lt"/>
              </a:rPr>
              <a:t>Alentar</a:t>
            </a:r>
            <a:r>
              <a:rPr lang="en-GB" sz="800" dirty="0" smtClean="0">
                <a:solidFill>
                  <a:schemeClr val="tx2"/>
                </a:solidFill>
                <a:latin typeface="+mj-lt"/>
              </a:rPr>
              <a:t> al </a:t>
            </a:r>
            <a:r>
              <a:rPr lang="en-GB" sz="800" dirty="0" err="1" smtClean="0">
                <a:solidFill>
                  <a:schemeClr val="tx2"/>
                </a:solidFill>
                <a:latin typeface="+mj-lt"/>
              </a:rPr>
              <a:t>equipo</a:t>
            </a:r>
            <a:r>
              <a:rPr lang="en-GB" sz="800" dirty="0" smtClean="0">
                <a:solidFill>
                  <a:schemeClr val="tx2"/>
                </a:solidFill>
                <a:latin typeface="+mj-lt"/>
              </a:rPr>
              <a:t>  de </a:t>
            </a:r>
            <a:r>
              <a:rPr lang="en-GB" sz="800" dirty="0" err="1" smtClean="0">
                <a:solidFill>
                  <a:schemeClr val="tx2"/>
                </a:solidFill>
                <a:latin typeface="+mj-lt"/>
              </a:rPr>
              <a:t>otro</a:t>
            </a:r>
            <a:r>
              <a:rPr lang="en-GB" sz="800" dirty="0" smtClean="0">
                <a:solidFill>
                  <a:schemeClr val="tx2"/>
                </a:solidFill>
                <a:latin typeface="+mj-lt"/>
              </a:rPr>
              <a:t> </a:t>
            </a:r>
            <a:r>
              <a:rPr lang="en-GB" sz="800" dirty="0" err="1" smtClean="0">
                <a:solidFill>
                  <a:schemeClr val="tx2"/>
                </a:solidFill>
                <a:latin typeface="+mj-lt"/>
              </a:rPr>
              <a:t>país</a:t>
            </a:r>
            <a:endParaRPr lang="en-GB" sz="800" dirty="0">
              <a:solidFill>
                <a:schemeClr val="tx2"/>
              </a:solidFill>
              <a:latin typeface="+mj-lt"/>
            </a:endParaRPr>
          </a:p>
        </p:txBody>
      </p:sp>
      <p:sp>
        <p:nvSpPr>
          <p:cNvPr id="39" name="TextBox 98"/>
          <p:cNvSpPr txBox="1"/>
          <p:nvPr/>
        </p:nvSpPr>
        <p:spPr>
          <a:xfrm>
            <a:off x="612939" y="3807278"/>
            <a:ext cx="1965726" cy="215444"/>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800" dirty="0" err="1" smtClean="0">
                <a:solidFill>
                  <a:schemeClr val="tx2"/>
                </a:solidFill>
                <a:latin typeface="+mj-lt"/>
              </a:rPr>
              <a:t>Alentar</a:t>
            </a:r>
            <a:r>
              <a:rPr lang="en-GB" sz="800" dirty="0" smtClean="0">
                <a:solidFill>
                  <a:schemeClr val="tx2"/>
                </a:solidFill>
                <a:latin typeface="+mj-lt"/>
              </a:rPr>
              <a:t> a un </a:t>
            </a:r>
            <a:r>
              <a:rPr lang="en-GB" sz="800" dirty="0" err="1" smtClean="0">
                <a:solidFill>
                  <a:schemeClr val="tx2"/>
                </a:solidFill>
                <a:latin typeface="+mj-lt"/>
              </a:rPr>
              <a:t>atleta</a:t>
            </a:r>
            <a:r>
              <a:rPr lang="en-GB" sz="800" dirty="0" smtClean="0">
                <a:solidFill>
                  <a:schemeClr val="tx2"/>
                </a:solidFill>
                <a:latin typeface="+mj-lt"/>
              </a:rPr>
              <a:t> en particular</a:t>
            </a:r>
            <a:endParaRPr lang="en-GB" sz="800" dirty="0">
              <a:solidFill>
                <a:schemeClr val="tx2"/>
              </a:solidFill>
              <a:latin typeface="+mj-lt"/>
            </a:endParaRPr>
          </a:p>
        </p:txBody>
      </p:sp>
      <p:sp>
        <p:nvSpPr>
          <p:cNvPr id="40" name="TextBox 98"/>
          <p:cNvSpPr txBox="1"/>
          <p:nvPr/>
        </p:nvSpPr>
        <p:spPr>
          <a:xfrm>
            <a:off x="284861" y="3197838"/>
            <a:ext cx="1965726" cy="215444"/>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800" dirty="0" err="1" smtClean="0">
                <a:latin typeface="+mj-lt"/>
              </a:rPr>
              <a:t>Experiencia</a:t>
            </a:r>
            <a:r>
              <a:rPr lang="en-GB" sz="800" dirty="0" smtClean="0">
                <a:latin typeface="+mj-lt"/>
              </a:rPr>
              <a:t> de un </a:t>
            </a:r>
            <a:r>
              <a:rPr lang="en-GB" sz="800" dirty="0" err="1" smtClean="0">
                <a:latin typeface="+mj-lt"/>
              </a:rPr>
              <a:t>evento</a:t>
            </a:r>
            <a:r>
              <a:rPr lang="en-GB" sz="800" dirty="0" smtClean="0">
                <a:latin typeface="+mj-lt"/>
              </a:rPr>
              <a:t> </a:t>
            </a:r>
            <a:r>
              <a:rPr lang="en-GB" sz="800" dirty="0" err="1" smtClean="0">
                <a:latin typeface="+mj-lt"/>
              </a:rPr>
              <a:t>internacional</a:t>
            </a:r>
            <a:endParaRPr lang="en-GB" sz="800" dirty="0">
              <a:latin typeface="+mj-lt"/>
            </a:endParaRPr>
          </a:p>
        </p:txBody>
      </p:sp>
      <p:sp>
        <p:nvSpPr>
          <p:cNvPr id="41" name="TextBox 98"/>
          <p:cNvSpPr txBox="1"/>
          <p:nvPr/>
        </p:nvSpPr>
        <p:spPr>
          <a:xfrm>
            <a:off x="265284" y="3610509"/>
            <a:ext cx="1965726" cy="200055"/>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700" dirty="0" err="1" smtClean="0">
                <a:solidFill>
                  <a:schemeClr val="tx2"/>
                </a:solidFill>
                <a:latin typeface="+mj-lt"/>
              </a:rPr>
              <a:t>Estar</a:t>
            </a:r>
            <a:r>
              <a:rPr lang="en-GB" sz="700" dirty="0" smtClean="0">
                <a:solidFill>
                  <a:schemeClr val="tx2"/>
                </a:solidFill>
                <a:latin typeface="+mj-lt"/>
              </a:rPr>
              <a:t> al </a:t>
            </a:r>
            <a:r>
              <a:rPr lang="en-GB" sz="700" dirty="0" err="1" smtClean="0">
                <a:solidFill>
                  <a:schemeClr val="tx2"/>
                </a:solidFill>
                <a:latin typeface="+mj-lt"/>
              </a:rPr>
              <a:t>día</a:t>
            </a:r>
            <a:r>
              <a:rPr lang="en-GB" sz="700" dirty="0" smtClean="0">
                <a:solidFill>
                  <a:schemeClr val="tx2"/>
                </a:solidFill>
                <a:latin typeface="+mj-lt"/>
              </a:rPr>
              <a:t> de un </a:t>
            </a:r>
            <a:r>
              <a:rPr lang="en-GB" sz="700" dirty="0" err="1" smtClean="0">
                <a:solidFill>
                  <a:schemeClr val="tx2"/>
                </a:solidFill>
                <a:latin typeface="+mj-lt"/>
              </a:rPr>
              <a:t>gran</a:t>
            </a:r>
            <a:r>
              <a:rPr lang="en-GB" sz="700" dirty="0" smtClean="0">
                <a:solidFill>
                  <a:schemeClr val="tx2"/>
                </a:solidFill>
                <a:latin typeface="+mj-lt"/>
              </a:rPr>
              <a:t> </a:t>
            </a:r>
            <a:r>
              <a:rPr lang="en-GB" sz="700" dirty="0" err="1" smtClean="0">
                <a:solidFill>
                  <a:schemeClr val="tx2"/>
                </a:solidFill>
                <a:latin typeface="+mj-lt"/>
              </a:rPr>
              <a:t>evento</a:t>
            </a:r>
            <a:endParaRPr lang="en-GB" sz="700" dirty="0">
              <a:solidFill>
                <a:schemeClr val="tx2"/>
              </a:solidFill>
              <a:latin typeface="+mj-lt"/>
            </a:endParaRPr>
          </a:p>
        </p:txBody>
      </p:sp>
      <p:sp>
        <p:nvSpPr>
          <p:cNvPr id="42" name="TextBox 98"/>
          <p:cNvSpPr txBox="1"/>
          <p:nvPr/>
        </p:nvSpPr>
        <p:spPr>
          <a:xfrm>
            <a:off x="278511" y="3404522"/>
            <a:ext cx="1965726" cy="215444"/>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800" dirty="0" err="1" smtClean="0">
                <a:solidFill>
                  <a:schemeClr val="bg1"/>
                </a:solidFill>
                <a:latin typeface="+mj-lt"/>
              </a:rPr>
              <a:t>Amo</a:t>
            </a:r>
            <a:r>
              <a:rPr lang="en-GB" sz="800" dirty="0" smtClean="0">
                <a:solidFill>
                  <a:schemeClr val="bg1"/>
                </a:solidFill>
                <a:latin typeface="+mj-lt"/>
              </a:rPr>
              <a:t> el </a:t>
            </a:r>
            <a:r>
              <a:rPr lang="en-GB" sz="800" dirty="0" err="1" smtClean="0">
                <a:solidFill>
                  <a:schemeClr val="bg1"/>
                </a:solidFill>
                <a:latin typeface="+mj-lt"/>
              </a:rPr>
              <a:t>fútbol</a:t>
            </a:r>
            <a:endParaRPr lang="en-GB" sz="800" dirty="0">
              <a:solidFill>
                <a:schemeClr val="bg1"/>
              </a:solidFill>
              <a:latin typeface="+mj-lt"/>
            </a:endParaRPr>
          </a:p>
        </p:txBody>
      </p:sp>
      <p:graphicFrame>
        <p:nvGraphicFramePr>
          <p:cNvPr id="170" name="Chart 169"/>
          <p:cNvGraphicFramePr/>
          <p:nvPr>
            <p:extLst>
              <p:ext uri="{D42A27DB-BD31-4B8C-83A1-F6EECF244321}">
                <p14:modId xmlns:p14="http://schemas.microsoft.com/office/powerpoint/2010/main" val="3253333667"/>
              </p:ext>
            </p:extLst>
          </p:nvPr>
        </p:nvGraphicFramePr>
        <p:xfrm>
          <a:off x="1614319" y="943900"/>
          <a:ext cx="2347384" cy="1669774"/>
        </p:xfrm>
        <a:graphic>
          <a:graphicData uri="http://schemas.openxmlformats.org/drawingml/2006/chart">
            <c:chart xmlns:c="http://schemas.openxmlformats.org/drawingml/2006/chart" xmlns:r="http://schemas.openxmlformats.org/officeDocument/2006/relationships" r:id="rId3"/>
          </a:graphicData>
        </a:graphic>
      </p:graphicFrame>
      <p:sp>
        <p:nvSpPr>
          <p:cNvPr id="171" name="TextBox 170"/>
          <p:cNvSpPr txBox="1"/>
          <p:nvPr/>
        </p:nvSpPr>
        <p:spPr>
          <a:xfrm>
            <a:off x="3920342" y="767469"/>
            <a:ext cx="2358338" cy="246221"/>
          </a:xfrm>
          <a:prstGeom prst="rect">
            <a:avLst/>
          </a:prstGeom>
          <a:noFill/>
        </p:spPr>
        <p:txBody>
          <a:bodyPr wrap="none" rtlCol="0">
            <a:spAutoFit/>
          </a:bodyPr>
          <a:lstStyle/>
          <a:p>
            <a:r>
              <a:rPr lang="en-GB" sz="1000" dirty="0" smtClean="0">
                <a:solidFill>
                  <a:srgbClr val="FFC000"/>
                </a:solidFill>
                <a:latin typeface="Impact"/>
                <a:cs typeface="Impact"/>
              </a:rPr>
              <a:t>¿CON QUIEN MIRARÁN LA COPA DEL MUNDO?</a:t>
            </a:r>
            <a:endParaRPr lang="en-GB" sz="1000" dirty="0">
              <a:solidFill>
                <a:srgbClr val="FFC000"/>
              </a:solidFill>
              <a:latin typeface="Impact"/>
              <a:cs typeface="Impact"/>
            </a:endParaRPr>
          </a:p>
        </p:txBody>
      </p:sp>
      <p:sp>
        <p:nvSpPr>
          <p:cNvPr id="172" name="Freeform 171"/>
          <p:cNvSpPr>
            <a:spLocks noChangeAspect="1"/>
          </p:cNvSpPr>
          <p:nvPr/>
        </p:nvSpPr>
        <p:spPr bwMode="auto">
          <a:xfrm>
            <a:off x="4528733" y="1437190"/>
            <a:ext cx="1160103" cy="892791"/>
          </a:xfrm>
          <a:custGeom>
            <a:avLst/>
            <a:gdLst/>
            <a:ahLst/>
            <a:cxnLst>
              <a:cxn ang="0">
                <a:pos x="304" y="322"/>
              </a:cxn>
              <a:cxn ang="0">
                <a:pos x="408" y="162"/>
              </a:cxn>
              <a:cxn ang="0">
                <a:pos x="440" y="3"/>
              </a:cxn>
              <a:cxn ang="0">
                <a:pos x="510" y="120"/>
              </a:cxn>
              <a:cxn ang="0">
                <a:pos x="642" y="265"/>
              </a:cxn>
              <a:cxn ang="0">
                <a:pos x="739" y="343"/>
              </a:cxn>
              <a:cxn ang="0">
                <a:pos x="782" y="179"/>
              </a:cxn>
              <a:cxn ang="0">
                <a:pos x="807" y="124"/>
              </a:cxn>
              <a:cxn ang="0">
                <a:pos x="877" y="29"/>
              </a:cxn>
              <a:cxn ang="0">
                <a:pos x="929" y="178"/>
              </a:cxn>
              <a:cxn ang="0">
                <a:pos x="1007" y="347"/>
              </a:cxn>
              <a:cxn ang="0">
                <a:pos x="1070" y="536"/>
              </a:cxn>
              <a:cxn ang="0">
                <a:pos x="1119" y="414"/>
              </a:cxn>
              <a:cxn ang="0">
                <a:pos x="1158" y="274"/>
              </a:cxn>
              <a:cxn ang="0">
                <a:pos x="1257" y="339"/>
              </a:cxn>
              <a:cxn ang="0">
                <a:pos x="1309" y="422"/>
              </a:cxn>
              <a:cxn ang="0">
                <a:pos x="1342" y="541"/>
              </a:cxn>
              <a:cxn ang="0">
                <a:pos x="1333" y="647"/>
              </a:cxn>
              <a:cxn ang="0">
                <a:pos x="1330" y="805"/>
              </a:cxn>
              <a:cxn ang="0">
                <a:pos x="1363" y="1045"/>
              </a:cxn>
              <a:cxn ang="0">
                <a:pos x="1284" y="928"/>
              </a:cxn>
              <a:cxn ang="0">
                <a:pos x="1212" y="880"/>
              </a:cxn>
              <a:cxn ang="0">
                <a:pos x="1127" y="1032"/>
              </a:cxn>
              <a:cxn ang="0">
                <a:pos x="1166" y="856"/>
              </a:cxn>
              <a:cxn ang="0">
                <a:pos x="1143" y="626"/>
              </a:cxn>
              <a:cxn ang="0">
                <a:pos x="1060" y="600"/>
              </a:cxn>
              <a:cxn ang="0">
                <a:pos x="1002" y="602"/>
              </a:cxn>
              <a:cxn ang="0">
                <a:pos x="941" y="992"/>
              </a:cxn>
              <a:cxn ang="0">
                <a:pos x="862" y="958"/>
              </a:cxn>
              <a:cxn ang="0">
                <a:pos x="882" y="690"/>
              </a:cxn>
              <a:cxn ang="0">
                <a:pos x="840" y="825"/>
              </a:cxn>
              <a:cxn ang="0">
                <a:pos x="742" y="1045"/>
              </a:cxn>
              <a:cxn ang="0">
                <a:pos x="733" y="748"/>
              </a:cxn>
              <a:cxn ang="0">
                <a:pos x="756" y="573"/>
              </a:cxn>
              <a:cxn ang="0">
                <a:pos x="781" y="398"/>
              </a:cxn>
              <a:cxn ang="0">
                <a:pos x="742" y="444"/>
              </a:cxn>
              <a:cxn ang="0">
                <a:pos x="743" y="564"/>
              </a:cxn>
              <a:cxn ang="0">
                <a:pos x="689" y="551"/>
              </a:cxn>
              <a:cxn ang="0">
                <a:pos x="644" y="487"/>
              </a:cxn>
              <a:cxn ang="0">
                <a:pos x="575" y="401"/>
              </a:cxn>
              <a:cxn ang="0">
                <a:pos x="576" y="746"/>
              </a:cxn>
              <a:cxn ang="0">
                <a:pos x="606" y="988"/>
              </a:cxn>
              <a:cxn ang="0">
                <a:pos x="513" y="1035"/>
              </a:cxn>
              <a:cxn ang="0">
                <a:pos x="488" y="784"/>
              </a:cxn>
              <a:cxn ang="0">
                <a:pos x="428" y="776"/>
              </a:cxn>
              <a:cxn ang="0">
                <a:pos x="385" y="1015"/>
              </a:cxn>
              <a:cxn ang="0">
                <a:pos x="323" y="885"/>
              </a:cxn>
              <a:cxn ang="0">
                <a:pos x="290" y="604"/>
              </a:cxn>
              <a:cxn ang="0">
                <a:pos x="197" y="622"/>
              </a:cxn>
              <a:cxn ang="0">
                <a:pos x="190" y="862"/>
              </a:cxn>
              <a:cxn ang="0">
                <a:pos x="193" y="1009"/>
              </a:cxn>
              <a:cxn ang="0">
                <a:pos x="116" y="899"/>
              </a:cxn>
              <a:cxn ang="0">
                <a:pos x="102" y="881"/>
              </a:cxn>
              <a:cxn ang="0">
                <a:pos x="82" y="1015"/>
              </a:cxn>
              <a:cxn ang="0">
                <a:pos x="14" y="899"/>
              </a:cxn>
              <a:cxn ang="0">
                <a:pos x="30" y="664"/>
              </a:cxn>
              <a:cxn ang="0">
                <a:pos x="3" y="552"/>
              </a:cxn>
              <a:cxn ang="0">
                <a:pos x="92" y="376"/>
              </a:cxn>
              <a:cxn ang="0">
                <a:pos x="153" y="247"/>
              </a:cxn>
              <a:cxn ang="0">
                <a:pos x="157" y="359"/>
              </a:cxn>
              <a:cxn ang="0">
                <a:pos x="253" y="484"/>
              </a:cxn>
            </a:cxnLst>
            <a:rect l="0" t="0" r="r" b="b"/>
            <a:pathLst>
              <a:path w="1363" h="1071">
                <a:moveTo>
                  <a:pt x="301" y="559"/>
                </a:moveTo>
                <a:cubicBezTo>
                  <a:pt x="301" y="517"/>
                  <a:pt x="301" y="517"/>
                  <a:pt x="301" y="517"/>
                </a:cubicBezTo>
                <a:cubicBezTo>
                  <a:pt x="301" y="517"/>
                  <a:pt x="286" y="506"/>
                  <a:pt x="285" y="501"/>
                </a:cubicBezTo>
                <a:cubicBezTo>
                  <a:pt x="285" y="496"/>
                  <a:pt x="282" y="478"/>
                  <a:pt x="285" y="474"/>
                </a:cubicBezTo>
                <a:cubicBezTo>
                  <a:pt x="289" y="470"/>
                  <a:pt x="292" y="468"/>
                  <a:pt x="292" y="463"/>
                </a:cubicBezTo>
                <a:cubicBezTo>
                  <a:pt x="292" y="459"/>
                  <a:pt x="292" y="401"/>
                  <a:pt x="292" y="401"/>
                </a:cubicBezTo>
                <a:cubicBezTo>
                  <a:pt x="292" y="401"/>
                  <a:pt x="303" y="327"/>
                  <a:pt x="304" y="322"/>
                </a:cubicBezTo>
                <a:cubicBezTo>
                  <a:pt x="304" y="316"/>
                  <a:pt x="303" y="311"/>
                  <a:pt x="304" y="307"/>
                </a:cubicBezTo>
                <a:cubicBezTo>
                  <a:pt x="305" y="303"/>
                  <a:pt x="310" y="248"/>
                  <a:pt x="311" y="245"/>
                </a:cubicBezTo>
                <a:cubicBezTo>
                  <a:pt x="311" y="242"/>
                  <a:pt x="320" y="219"/>
                  <a:pt x="323" y="214"/>
                </a:cubicBezTo>
                <a:cubicBezTo>
                  <a:pt x="326" y="210"/>
                  <a:pt x="351" y="195"/>
                  <a:pt x="353" y="195"/>
                </a:cubicBezTo>
                <a:cubicBezTo>
                  <a:pt x="355" y="195"/>
                  <a:pt x="364" y="187"/>
                  <a:pt x="370" y="185"/>
                </a:cubicBezTo>
                <a:cubicBezTo>
                  <a:pt x="376" y="184"/>
                  <a:pt x="389" y="177"/>
                  <a:pt x="389" y="177"/>
                </a:cubicBezTo>
                <a:cubicBezTo>
                  <a:pt x="389" y="177"/>
                  <a:pt x="405" y="166"/>
                  <a:pt x="408" y="162"/>
                </a:cubicBezTo>
                <a:cubicBezTo>
                  <a:pt x="411" y="158"/>
                  <a:pt x="417" y="150"/>
                  <a:pt x="417" y="150"/>
                </a:cubicBezTo>
                <a:cubicBezTo>
                  <a:pt x="433" y="150"/>
                  <a:pt x="433" y="150"/>
                  <a:pt x="433" y="150"/>
                </a:cubicBezTo>
                <a:cubicBezTo>
                  <a:pt x="433" y="150"/>
                  <a:pt x="435" y="128"/>
                  <a:pt x="429" y="123"/>
                </a:cubicBezTo>
                <a:cubicBezTo>
                  <a:pt x="423" y="117"/>
                  <a:pt x="415" y="97"/>
                  <a:pt x="413" y="92"/>
                </a:cubicBezTo>
                <a:cubicBezTo>
                  <a:pt x="411" y="86"/>
                  <a:pt x="407" y="59"/>
                  <a:pt x="407" y="53"/>
                </a:cubicBezTo>
                <a:cubicBezTo>
                  <a:pt x="407" y="46"/>
                  <a:pt x="410" y="20"/>
                  <a:pt x="412" y="19"/>
                </a:cubicBezTo>
                <a:cubicBezTo>
                  <a:pt x="414" y="17"/>
                  <a:pt x="429" y="6"/>
                  <a:pt x="440" y="3"/>
                </a:cubicBezTo>
                <a:cubicBezTo>
                  <a:pt x="451" y="0"/>
                  <a:pt x="470" y="0"/>
                  <a:pt x="476" y="3"/>
                </a:cubicBezTo>
                <a:cubicBezTo>
                  <a:pt x="481" y="5"/>
                  <a:pt x="495" y="19"/>
                  <a:pt x="495" y="19"/>
                </a:cubicBezTo>
                <a:cubicBezTo>
                  <a:pt x="495" y="19"/>
                  <a:pt x="501" y="25"/>
                  <a:pt x="503" y="30"/>
                </a:cubicBezTo>
                <a:cubicBezTo>
                  <a:pt x="505" y="34"/>
                  <a:pt x="512" y="37"/>
                  <a:pt x="515" y="42"/>
                </a:cubicBezTo>
                <a:cubicBezTo>
                  <a:pt x="518" y="46"/>
                  <a:pt x="521" y="55"/>
                  <a:pt x="521" y="66"/>
                </a:cubicBezTo>
                <a:cubicBezTo>
                  <a:pt x="520" y="77"/>
                  <a:pt x="522" y="92"/>
                  <a:pt x="521" y="99"/>
                </a:cubicBezTo>
                <a:cubicBezTo>
                  <a:pt x="520" y="106"/>
                  <a:pt x="510" y="115"/>
                  <a:pt x="510" y="120"/>
                </a:cubicBezTo>
                <a:cubicBezTo>
                  <a:pt x="510" y="125"/>
                  <a:pt x="510" y="148"/>
                  <a:pt x="510" y="148"/>
                </a:cubicBezTo>
                <a:cubicBezTo>
                  <a:pt x="517" y="151"/>
                  <a:pt x="517" y="151"/>
                  <a:pt x="517" y="151"/>
                </a:cubicBezTo>
                <a:cubicBezTo>
                  <a:pt x="517" y="151"/>
                  <a:pt x="525" y="163"/>
                  <a:pt x="535" y="172"/>
                </a:cubicBezTo>
                <a:cubicBezTo>
                  <a:pt x="545" y="181"/>
                  <a:pt x="559" y="183"/>
                  <a:pt x="565" y="186"/>
                </a:cubicBezTo>
                <a:cubicBezTo>
                  <a:pt x="572" y="189"/>
                  <a:pt x="582" y="189"/>
                  <a:pt x="587" y="190"/>
                </a:cubicBezTo>
                <a:cubicBezTo>
                  <a:pt x="593" y="191"/>
                  <a:pt x="605" y="195"/>
                  <a:pt x="608" y="200"/>
                </a:cubicBezTo>
                <a:cubicBezTo>
                  <a:pt x="611" y="205"/>
                  <a:pt x="638" y="256"/>
                  <a:pt x="642" y="265"/>
                </a:cubicBezTo>
                <a:cubicBezTo>
                  <a:pt x="646" y="274"/>
                  <a:pt x="656" y="299"/>
                  <a:pt x="659" y="309"/>
                </a:cubicBezTo>
                <a:cubicBezTo>
                  <a:pt x="661" y="319"/>
                  <a:pt x="684" y="371"/>
                  <a:pt x="687" y="381"/>
                </a:cubicBezTo>
                <a:cubicBezTo>
                  <a:pt x="690" y="392"/>
                  <a:pt x="701" y="421"/>
                  <a:pt x="701" y="421"/>
                </a:cubicBezTo>
                <a:cubicBezTo>
                  <a:pt x="707" y="445"/>
                  <a:pt x="707" y="445"/>
                  <a:pt x="707" y="445"/>
                </a:cubicBezTo>
                <a:cubicBezTo>
                  <a:pt x="713" y="444"/>
                  <a:pt x="713" y="444"/>
                  <a:pt x="713" y="444"/>
                </a:cubicBezTo>
                <a:cubicBezTo>
                  <a:pt x="713" y="444"/>
                  <a:pt x="718" y="398"/>
                  <a:pt x="724" y="381"/>
                </a:cubicBezTo>
                <a:cubicBezTo>
                  <a:pt x="731" y="364"/>
                  <a:pt x="736" y="356"/>
                  <a:pt x="739" y="343"/>
                </a:cubicBezTo>
                <a:cubicBezTo>
                  <a:pt x="743" y="330"/>
                  <a:pt x="747" y="299"/>
                  <a:pt x="748" y="291"/>
                </a:cubicBezTo>
                <a:cubicBezTo>
                  <a:pt x="749" y="282"/>
                  <a:pt x="756" y="266"/>
                  <a:pt x="756" y="266"/>
                </a:cubicBezTo>
                <a:cubicBezTo>
                  <a:pt x="739" y="258"/>
                  <a:pt x="739" y="258"/>
                  <a:pt x="739" y="258"/>
                </a:cubicBezTo>
                <a:cubicBezTo>
                  <a:pt x="739" y="258"/>
                  <a:pt x="737" y="250"/>
                  <a:pt x="741" y="242"/>
                </a:cubicBezTo>
                <a:cubicBezTo>
                  <a:pt x="744" y="234"/>
                  <a:pt x="752" y="221"/>
                  <a:pt x="752" y="216"/>
                </a:cubicBezTo>
                <a:cubicBezTo>
                  <a:pt x="753" y="210"/>
                  <a:pt x="766" y="194"/>
                  <a:pt x="769" y="190"/>
                </a:cubicBezTo>
                <a:cubicBezTo>
                  <a:pt x="772" y="187"/>
                  <a:pt x="779" y="181"/>
                  <a:pt x="782" y="179"/>
                </a:cubicBezTo>
                <a:cubicBezTo>
                  <a:pt x="784" y="177"/>
                  <a:pt x="795" y="176"/>
                  <a:pt x="800" y="174"/>
                </a:cubicBezTo>
                <a:cubicBezTo>
                  <a:pt x="804" y="172"/>
                  <a:pt x="816" y="169"/>
                  <a:pt x="816" y="169"/>
                </a:cubicBezTo>
                <a:cubicBezTo>
                  <a:pt x="816" y="169"/>
                  <a:pt x="815" y="165"/>
                  <a:pt x="816" y="151"/>
                </a:cubicBezTo>
                <a:cubicBezTo>
                  <a:pt x="817" y="138"/>
                  <a:pt x="820" y="129"/>
                  <a:pt x="816" y="135"/>
                </a:cubicBezTo>
                <a:cubicBezTo>
                  <a:pt x="812" y="142"/>
                  <a:pt x="810" y="152"/>
                  <a:pt x="808" y="149"/>
                </a:cubicBezTo>
                <a:cubicBezTo>
                  <a:pt x="806" y="147"/>
                  <a:pt x="804" y="143"/>
                  <a:pt x="803" y="138"/>
                </a:cubicBezTo>
                <a:cubicBezTo>
                  <a:pt x="803" y="133"/>
                  <a:pt x="807" y="127"/>
                  <a:pt x="807" y="124"/>
                </a:cubicBezTo>
                <a:cubicBezTo>
                  <a:pt x="808" y="122"/>
                  <a:pt x="806" y="120"/>
                  <a:pt x="803" y="114"/>
                </a:cubicBezTo>
                <a:cubicBezTo>
                  <a:pt x="800" y="108"/>
                  <a:pt x="808" y="95"/>
                  <a:pt x="812" y="92"/>
                </a:cubicBezTo>
                <a:cubicBezTo>
                  <a:pt x="816" y="90"/>
                  <a:pt x="826" y="78"/>
                  <a:pt x="829" y="73"/>
                </a:cubicBezTo>
                <a:cubicBezTo>
                  <a:pt x="831" y="69"/>
                  <a:pt x="834" y="60"/>
                  <a:pt x="837" y="57"/>
                </a:cubicBezTo>
                <a:cubicBezTo>
                  <a:pt x="840" y="54"/>
                  <a:pt x="848" y="45"/>
                  <a:pt x="850" y="43"/>
                </a:cubicBezTo>
                <a:cubicBezTo>
                  <a:pt x="853" y="41"/>
                  <a:pt x="862" y="36"/>
                  <a:pt x="864" y="35"/>
                </a:cubicBezTo>
                <a:cubicBezTo>
                  <a:pt x="866" y="35"/>
                  <a:pt x="874" y="28"/>
                  <a:pt x="877" y="29"/>
                </a:cubicBezTo>
                <a:cubicBezTo>
                  <a:pt x="880" y="30"/>
                  <a:pt x="911" y="23"/>
                  <a:pt x="924" y="47"/>
                </a:cubicBezTo>
                <a:cubicBezTo>
                  <a:pt x="937" y="71"/>
                  <a:pt x="938" y="86"/>
                  <a:pt x="939" y="90"/>
                </a:cubicBezTo>
                <a:cubicBezTo>
                  <a:pt x="939" y="94"/>
                  <a:pt x="940" y="104"/>
                  <a:pt x="936" y="114"/>
                </a:cubicBezTo>
                <a:cubicBezTo>
                  <a:pt x="932" y="124"/>
                  <a:pt x="932" y="131"/>
                  <a:pt x="926" y="135"/>
                </a:cubicBezTo>
                <a:cubicBezTo>
                  <a:pt x="920" y="140"/>
                  <a:pt x="914" y="143"/>
                  <a:pt x="913" y="147"/>
                </a:cubicBezTo>
                <a:cubicBezTo>
                  <a:pt x="911" y="150"/>
                  <a:pt x="915" y="161"/>
                  <a:pt x="915" y="161"/>
                </a:cubicBezTo>
                <a:cubicBezTo>
                  <a:pt x="915" y="161"/>
                  <a:pt x="924" y="175"/>
                  <a:pt x="929" y="178"/>
                </a:cubicBezTo>
                <a:cubicBezTo>
                  <a:pt x="934" y="182"/>
                  <a:pt x="974" y="201"/>
                  <a:pt x="982" y="205"/>
                </a:cubicBezTo>
                <a:cubicBezTo>
                  <a:pt x="991" y="208"/>
                  <a:pt x="1000" y="216"/>
                  <a:pt x="1003" y="226"/>
                </a:cubicBezTo>
                <a:cubicBezTo>
                  <a:pt x="1007" y="237"/>
                  <a:pt x="1021" y="270"/>
                  <a:pt x="1021" y="270"/>
                </a:cubicBezTo>
                <a:cubicBezTo>
                  <a:pt x="1024" y="280"/>
                  <a:pt x="1024" y="280"/>
                  <a:pt x="1024" y="280"/>
                </a:cubicBezTo>
                <a:cubicBezTo>
                  <a:pt x="1024" y="280"/>
                  <a:pt x="1027" y="288"/>
                  <a:pt x="1020" y="291"/>
                </a:cubicBezTo>
                <a:cubicBezTo>
                  <a:pt x="1013" y="293"/>
                  <a:pt x="1004" y="293"/>
                  <a:pt x="1004" y="293"/>
                </a:cubicBezTo>
                <a:cubicBezTo>
                  <a:pt x="1004" y="293"/>
                  <a:pt x="1003" y="323"/>
                  <a:pt x="1007" y="347"/>
                </a:cubicBezTo>
                <a:cubicBezTo>
                  <a:pt x="1011" y="371"/>
                  <a:pt x="1016" y="384"/>
                  <a:pt x="1018" y="387"/>
                </a:cubicBezTo>
                <a:cubicBezTo>
                  <a:pt x="1020" y="391"/>
                  <a:pt x="1028" y="413"/>
                  <a:pt x="1028" y="442"/>
                </a:cubicBezTo>
                <a:cubicBezTo>
                  <a:pt x="1027" y="471"/>
                  <a:pt x="1028" y="536"/>
                  <a:pt x="1028" y="536"/>
                </a:cubicBezTo>
                <a:cubicBezTo>
                  <a:pt x="1028" y="568"/>
                  <a:pt x="1028" y="568"/>
                  <a:pt x="1028" y="568"/>
                </a:cubicBezTo>
                <a:cubicBezTo>
                  <a:pt x="1044" y="564"/>
                  <a:pt x="1044" y="564"/>
                  <a:pt x="1044" y="564"/>
                </a:cubicBezTo>
                <a:cubicBezTo>
                  <a:pt x="1044" y="564"/>
                  <a:pt x="1063" y="557"/>
                  <a:pt x="1065" y="552"/>
                </a:cubicBezTo>
                <a:cubicBezTo>
                  <a:pt x="1068" y="547"/>
                  <a:pt x="1069" y="542"/>
                  <a:pt x="1070" y="536"/>
                </a:cubicBezTo>
                <a:cubicBezTo>
                  <a:pt x="1072" y="531"/>
                  <a:pt x="1079" y="528"/>
                  <a:pt x="1080" y="523"/>
                </a:cubicBezTo>
                <a:cubicBezTo>
                  <a:pt x="1081" y="517"/>
                  <a:pt x="1082" y="507"/>
                  <a:pt x="1083" y="501"/>
                </a:cubicBezTo>
                <a:cubicBezTo>
                  <a:pt x="1084" y="494"/>
                  <a:pt x="1083" y="490"/>
                  <a:pt x="1085" y="486"/>
                </a:cubicBezTo>
                <a:cubicBezTo>
                  <a:pt x="1087" y="482"/>
                  <a:pt x="1091" y="476"/>
                  <a:pt x="1090" y="473"/>
                </a:cubicBezTo>
                <a:cubicBezTo>
                  <a:pt x="1089" y="469"/>
                  <a:pt x="1082" y="445"/>
                  <a:pt x="1084" y="442"/>
                </a:cubicBezTo>
                <a:cubicBezTo>
                  <a:pt x="1085" y="440"/>
                  <a:pt x="1092" y="429"/>
                  <a:pt x="1093" y="425"/>
                </a:cubicBezTo>
                <a:cubicBezTo>
                  <a:pt x="1095" y="422"/>
                  <a:pt x="1114" y="416"/>
                  <a:pt x="1119" y="414"/>
                </a:cubicBezTo>
                <a:cubicBezTo>
                  <a:pt x="1124" y="411"/>
                  <a:pt x="1136" y="408"/>
                  <a:pt x="1140" y="406"/>
                </a:cubicBezTo>
                <a:cubicBezTo>
                  <a:pt x="1144" y="405"/>
                  <a:pt x="1152" y="395"/>
                  <a:pt x="1155" y="393"/>
                </a:cubicBezTo>
                <a:cubicBezTo>
                  <a:pt x="1159" y="390"/>
                  <a:pt x="1164" y="388"/>
                  <a:pt x="1165" y="384"/>
                </a:cubicBezTo>
                <a:cubicBezTo>
                  <a:pt x="1166" y="380"/>
                  <a:pt x="1169" y="371"/>
                  <a:pt x="1162" y="363"/>
                </a:cubicBezTo>
                <a:cubicBezTo>
                  <a:pt x="1154" y="355"/>
                  <a:pt x="1151" y="338"/>
                  <a:pt x="1151" y="336"/>
                </a:cubicBezTo>
                <a:cubicBezTo>
                  <a:pt x="1151" y="333"/>
                  <a:pt x="1149" y="300"/>
                  <a:pt x="1150" y="297"/>
                </a:cubicBezTo>
                <a:cubicBezTo>
                  <a:pt x="1150" y="294"/>
                  <a:pt x="1155" y="281"/>
                  <a:pt x="1158" y="274"/>
                </a:cubicBezTo>
                <a:cubicBezTo>
                  <a:pt x="1161" y="268"/>
                  <a:pt x="1170" y="262"/>
                  <a:pt x="1176" y="259"/>
                </a:cubicBezTo>
                <a:cubicBezTo>
                  <a:pt x="1183" y="257"/>
                  <a:pt x="1194" y="246"/>
                  <a:pt x="1197" y="247"/>
                </a:cubicBezTo>
                <a:cubicBezTo>
                  <a:pt x="1199" y="247"/>
                  <a:pt x="1217" y="248"/>
                  <a:pt x="1226" y="256"/>
                </a:cubicBezTo>
                <a:cubicBezTo>
                  <a:pt x="1235" y="263"/>
                  <a:pt x="1243" y="279"/>
                  <a:pt x="1246" y="284"/>
                </a:cubicBezTo>
                <a:cubicBezTo>
                  <a:pt x="1248" y="290"/>
                  <a:pt x="1252" y="298"/>
                  <a:pt x="1255" y="300"/>
                </a:cubicBezTo>
                <a:cubicBezTo>
                  <a:pt x="1259" y="303"/>
                  <a:pt x="1262" y="314"/>
                  <a:pt x="1261" y="318"/>
                </a:cubicBezTo>
                <a:cubicBezTo>
                  <a:pt x="1261" y="323"/>
                  <a:pt x="1259" y="332"/>
                  <a:pt x="1257" y="339"/>
                </a:cubicBezTo>
                <a:cubicBezTo>
                  <a:pt x="1256" y="345"/>
                  <a:pt x="1257" y="352"/>
                  <a:pt x="1254" y="354"/>
                </a:cubicBezTo>
                <a:cubicBezTo>
                  <a:pt x="1252" y="356"/>
                  <a:pt x="1252" y="360"/>
                  <a:pt x="1247" y="363"/>
                </a:cubicBezTo>
                <a:cubicBezTo>
                  <a:pt x="1241" y="366"/>
                  <a:pt x="1240" y="373"/>
                  <a:pt x="1240" y="375"/>
                </a:cubicBezTo>
                <a:cubicBezTo>
                  <a:pt x="1240" y="377"/>
                  <a:pt x="1241" y="379"/>
                  <a:pt x="1242" y="381"/>
                </a:cubicBezTo>
                <a:cubicBezTo>
                  <a:pt x="1244" y="383"/>
                  <a:pt x="1255" y="383"/>
                  <a:pt x="1257" y="388"/>
                </a:cubicBezTo>
                <a:cubicBezTo>
                  <a:pt x="1259" y="392"/>
                  <a:pt x="1277" y="403"/>
                  <a:pt x="1282" y="407"/>
                </a:cubicBezTo>
                <a:cubicBezTo>
                  <a:pt x="1287" y="411"/>
                  <a:pt x="1307" y="421"/>
                  <a:pt x="1309" y="422"/>
                </a:cubicBezTo>
                <a:cubicBezTo>
                  <a:pt x="1311" y="423"/>
                  <a:pt x="1332" y="439"/>
                  <a:pt x="1333" y="441"/>
                </a:cubicBezTo>
                <a:cubicBezTo>
                  <a:pt x="1334" y="443"/>
                  <a:pt x="1336" y="457"/>
                  <a:pt x="1335" y="461"/>
                </a:cubicBezTo>
                <a:cubicBezTo>
                  <a:pt x="1335" y="464"/>
                  <a:pt x="1331" y="495"/>
                  <a:pt x="1333" y="497"/>
                </a:cubicBezTo>
                <a:cubicBezTo>
                  <a:pt x="1336" y="499"/>
                  <a:pt x="1341" y="501"/>
                  <a:pt x="1340" y="504"/>
                </a:cubicBezTo>
                <a:cubicBezTo>
                  <a:pt x="1338" y="507"/>
                  <a:pt x="1350" y="511"/>
                  <a:pt x="1351" y="519"/>
                </a:cubicBezTo>
                <a:cubicBezTo>
                  <a:pt x="1351" y="527"/>
                  <a:pt x="1355" y="532"/>
                  <a:pt x="1351" y="534"/>
                </a:cubicBezTo>
                <a:cubicBezTo>
                  <a:pt x="1347" y="535"/>
                  <a:pt x="1341" y="536"/>
                  <a:pt x="1342" y="541"/>
                </a:cubicBezTo>
                <a:cubicBezTo>
                  <a:pt x="1343" y="545"/>
                  <a:pt x="1346" y="554"/>
                  <a:pt x="1346" y="556"/>
                </a:cubicBezTo>
                <a:cubicBezTo>
                  <a:pt x="1346" y="557"/>
                  <a:pt x="1344" y="558"/>
                  <a:pt x="1344" y="564"/>
                </a:cubicBezTo>
                <a:cubicBezTo>
                  <a:pt x="1343" y="569"/>
                  <a:pt x="1345" y="568"/>
                  <a:pt x="1343" y="572"/>
                </a:cubicBezTo>
                <a:cubicBezTo>
                  <a:pt x="1340" y="577"/>
                  <a:pt x="1340" y="582"/>
                  <a:pt x="1340" y="586"/>
                </a:cubicBezTo>
                <a:cubicBezTo>
                  <a:pt x="1339" y="590"/>
                  <a:pt x="1346" y="603"/>
                  <a:pt x="1346" y="610"/>
                </a:cubicBezTo>
                <a:cubicBezTo>
                  <a:pt x="1346" y="616"/>
                  <a:pt x="1347" y="621"/>
                  <a:pt x="1342" y="631"/>
                </a:cubicBezTo>
                <a:cubicBezTo>
                  <a:pt x="1336" y="641"/>
                  <a:pt x="1333" y="647"/>
                  <a:pt x="1333" y="647"/>
                </a:cubicBezTo>
                <a:cubicBezTo>
                  <a:pt x="1333" y="647"/>
                  <a:pt x="1334" y="672"/>
                  <a:pt x="1335" y="684"/>
                </a:cubicBezTo>
                <a:cubicBezTo>
                  <a:pt x="1336" y="696"/>
                  <a:pt x="1341" y="721"/>
                  <a:pt x="1341" y="721"/>
                </a:cubicBezTo>
                <a:cubicBezTo>
                  <a:pt x="1341" y="735"/>
                  <a:pt x="1341" y="735"/>
                  <a:pt x="1341" y="735"/>
                </a:cubicBezTo>
                <a:cubicBezTo>
                  <a:pt x="1335" y="747"/>
                  <a:pt x="1335" y="747"/>
                  <a:pt x="1335" y="747"/>
                </a:cubicBezTo>
                <a:cubicBezTo>
                  <a:pt x="1325" y="756"/>
                  <a:pt x="1325" y="756"/>
                  <a:pt x="1325" y="756"/>
                </a:cubicBezTo>
                <a:cubicBezTo>
                  <a:pt x="1325" y="756"/>
                  <a:pt x="1330" y="789"/>
                  <a:pt x="1330" y="794"/>
                </a:cubicBezTo>
                <a:cubicBezTo>
                  <a:pt x="1331" y="799"/>
                  <a:pt x="1330" y="805"/>
                  <a:pt x="1330" y="805"/>
                </a:cubicBezTo>
                <a:cubicBezTo>
                  <a:pt x="1313" y="805"/>
                  <a:pt x="1313" y="805"/>
                  <a:pt x="1313" y="805"/>
                </a:cubicBezTo>
                <a:cubicBezTo>
                  <a:pt x="1313" y="805"/>
                  <a:pt x="1311" y="830"/>
                  <a:pt x="1316" y="838"/>
                </a:cubicBezTo>
                <a:cubicBezTo>
                  <a:pt x="1320" y="846"/>
                  <a:pt x="1332" y="875"/>
                  <a:pt x="1336" y="888"/>
                </a:cubicBezTo>
                <a:cubicBezTo>
                  <a:pt x="1339" y="902"/>
                  <a:pt x="1344" y="949"/>
                  <a:pt x="1343" y="966"/>
                </a:cubicBezTo>
                <a:cubicBezTo>
                  <a:pt x="1343" y="982"/>
                  <a:pt x="1343" y="1005"/>
                  <a:pt x="1343" y="1007"/>
                </a:cubicBezTo>
                <a:cubicBezTo>
                  <a:pt x="1343" y="1009"/>
                  <a:pt x="1357" y="1027"/>
                  <a:pt x="1357" y="1027"/>
                </a:cubicBezTo>
                <a:cubicBezTo>
                  <a:pt x="1357" y="1027"/>
                  <a:pt x="1363" y="1041"/>
                  <a:pt x="1363" y="1045"/>
                </a:cubicBezTo>
                <a:cubicBezTo>
                  <a:pt x="1363" y="1049"/>
                  <a:pt x="1363" y="1062"/>
                  <a:pt x="1363" y="1062"/>
                </a:cubicBezTo>
                <a:cubicBezTo>
                  <a:pt x="1363" y="1062"/>
                  <a:pt x="1352" y="1068"/>
                  <a:pt x="1346" y="1068"/>
                </a:cubicBezTo>
                <a:cubicBezTo>
                  <a:pt x="1341" y="1067"/>
                  <a:pt x="1328" y="1069"/>
                  <a:pt x="1326" y="1068"/>
                </a:cubicBezTo>
                <a:cubicBezTo>
                  <a:pt x="1323" y="1067"/>
                  <a:pt x="1321" y="1040"/>
                  <a:pt x="1319" y="1037"/>
                </a:cubicBezTo>
                <a:cubicBezTo>
                  <a:pt x="1317" y="1033"/>
                  <a:pt x="1312" y="1019"/>
                  <a:pt x="1312" y="1015"/>
                </a:cubicBezTo>
                <a:cubicBezTo>
                  <a:pt x="1312" y="1011"/>
                  <a:pt x="1313" y="997"/>
                  <a:pt x="1311" y="988"/>
                </a:cubicBezTo>
                <a:cubicBezTo>
                  <a:pt x="1308" y="978"/>
                  <a:pt x="1293" y="945"/>
                  <a:pt x="1284" y="928"/>
                </a:cubicBezTo>
                <a:cubicBezTo>
                  <a:pt x="1274" y="910"/>
                  <a:pt x="1279" y="904"/>
                  <a:pt x="1278" y="894"/>
                </a:cubicBezTo>
                <a:cubicBezTo>
                  <a:pt x="1276" y="884"/>
                  <a:pt x="1276" y="872"/>
                  <a:pt x="1268" y="864"/>
                </a:cubicBezTo>
                <a:cubicBezTo>
                  <a:pt x="1261" y="855"/>
                  <a:pt x="1255" y="841"/>
                  <a:pt x="1253" y="834"/>
                </a:cubicBezTo>
                <a:cubicBezTo>
                  <a:pt x="1252" y="827"/>
                  <a:pt x="1249" y="808"/>
                  <a:pt x="1249" y="808"/>
                </a:cubicBezTo>
                <a:cubicBezTo>
                  <a:pt x="1229" y="809"/>
                  <a:pt x="1229" y="809"/>
                  <a:pt x="1229" y="809"/>
                </a:cubicBezTo>
                <a:cubicBezTo>
                  <a:pt x="1229" y="809"/>
                  <a:pt x="1222" y="849"/>
                  <a:pt x="1220" y="858"/>
                </a:cubicBezTo>
                <a:cubicBezTo>
                  <a:pt x="1218" y="867"/>
                  <a:pt x="1211" y="875"/>
                  <a:pt x="1212" y="880"/>
                </a:cubicBezTo>
                <a:cubicBezTo>
                  <a:pt x="1213" y="886"/>
                  <a:pt x="1217" y="917"/>
                  <a:pt x="1211" y="935"/>
                </a:cubicBezTo>
                <a:cubicBezTo>
                  <a:pt x="1206" y="953"/>
                  <a:pt x="1200" y="1004"/>
                  <a:pt x="1201" y="1014"/>
                </a:cubicBezTo>
                <a:cubicBezTo>
                  <a:pt x="1202" y="1024"/>
                  <a:pt x="1198" y="1049"/>
                  <a:pt x="1198" y="1049"/>
                </a:cubicBezTo>
                <a:cubicBezTo>
                  <a:pt x="1198" y="1049"/>
                  <a:pt x="1201" y="1060"/>
                  <a:pt x="1196" y="1063"/>
                </a:cubicBezTo>
                <a:cubicBezTo>
                  <a:pt x="1192" y="1066"/>
                  <a:pt x="1182" y="1071"/>
                  <a:pt x="1177" y="1068"/>
                </a:cubicBezTo>
                <a:cubicBezTo>
                  <a:pt x="1172" y="1065"/>
                  <a:pt x="1160" y="1056"/>
                  <a:pt x="1154" y="1052"/>
                </a:cubicBezTo>
                <a:cubicBezTo>
                  <a:pt x="1147" y="1048"/>
                  <a:pt x="1127" y="1032"/>
                  <a:pt x="1127" y="1032"/>
                </a:cubicBezTo>
                <a:cubicBezTo>
                  <a:pt x="1120" y="1020"/>
                  <a:pt x="1120" y="1020"/>
                  <a:pt x="1120" y="1020"/>
                </a:cubicBezTo>
                <a:cubicBezTo>
                  <a:pt x="1120" y="1020"/>
                  <a:pt x="1131" y="1014"/>
                  <a:pt x="1137" y="1014"/>
                </a:cubicBezTo>
                <a:cubicBezTo>
                  <a:pt x="1143" y="1015"/>
                  <a:pt x="1149" y="1015"/>
                  <a:pt x="1149" y="1015"/>
                </a:cubicBezTo>
                <a:cubicBezTo>
                  <a:pt x="1168" y="1014"/>
                  <a:pt x="1168" y="1014"/>
                  <a:pt x="1168" y="1014"/>
                </a:cubicBezTo>
                <a:cubicBezTo>
                  <a:pt x="1168" y="1014"/>
                  <a:pt x="1165" y="971"/>
                  <a:pt x="1164" y="953"/>
                </a:cubicBezTo>
                <a:cubicBezTo>
                  <a:pt x="1162" y="936"/>
                  <a:pt x="1157" y="907"/>
                  <a:pt x="1158" y="897"/>
                </a:cubicBezTo>
                <a:cubicBezTo>
                  <a:pt x="1159" y="887"/>
                  <a:pt x="1167" y="863"/>
                  <a:pt x="1166" y="856"/>
                </a:cubicBezTo>
                <a:cubicBezTo>
                  <a:pt x="1165" y="849"/>
                  <a:pt x="1162" y="805"/>
                  <a:pt x="1162" y="805"/>
                </a:cubicBezTo>
                <a:cubicBezTo>
                  <a:pt x="1142" y="805"/>
                  <a:pt x="1142" y="805"/>
                  <a:pt x="1142" y="805"/>
                </a:cubicBezTo>
                <a:cubicBezTo>
                  <a:pt x="1128" y="800"/>
                  <a:pt x="1128" y="800"/>
                  <a:pt x="1128" y="800"/>
                </a:cubicBezTo>
                <a:cubicBezTo>
                  <a:pt x="1128" y="800"/>
                  <a:pt x="1135" y="758"/>
                  <a:pt x="1134" y="743"/>
                </a:cubicBezTo>
                <a:cubicBezTo>
                  <a:pt x="1134" y="728"/>
                  <a:pt x="1140" y="712"/>
                  <a:pt x="1139" y="705"/>
                </a:cubicBezTo>
                <a:cubicBezTo>
                  <a:pt x="1138" y="697"/>
                  <a:pt x="1142" y="664"/>
                  <a:pt x="1142" y="657"/>
                </a:cubicBezTo>
                <a:cubicBezTo>
                  <a:pt x="1142" y="650"/>
                  <a:pt x="1145" y="628"/>
                  <a:pt x="1143" y="626"/>
                </a:cubicBezTo>
                <a:cubicBezTo>
                  <a:pt x="1140" y="624"/>
                  <a:pt x="1137" y="621"/>
                  <a:pt x="1137" y="621"/>
                </a:cubicBezTo>
                <a:cubicBezTo>
                  <a:pt x="1137" y="621"/>
                  <a:pt x="1137" y="601"/>
                  <a:pt x="1137" y="589"/>
                </a:cubicBezTo>
                <a:cubicBezTo>
                  <a:pt x="1136" y="577"/>
                  <a:pt x="1136" y="567"/>
                  <a:pt x="1134" y="563"/>
                </a:cubicBezTo>
                <a:cubicBezTo>
                  <a:pt x="1132" y="559"/>
                  <a:pt x="1130" y="550"/>
                  <a:pt x="1128" y="551"/>
                </a:cubicBezTo>
                <a:cubicBezTo>
                  <a:pt x="1127" y="552"/>
                  <a:pt x="1120" y="569"/>
                  <a:pt x="1113" y="575"/>
                </a:cubicBezTo>
                <a:cubicBezTo>
                  <a:pt x="1107" y="582"/>
                  <a:pt x="1096" y="588"/>
                  <a:pt x="1091" y="589"/>
                </a:cubicBezTo>
                <a:cubicBezTo>
                  <a:pt x="1085" y="591"/>
                  <a:pt x="1065" y="599"/>
                  <a:pt x="1060" y="600"/>
                </a:cubicBezTo>
                <a:cubicBezTo>
                  <a:pt x="1056" y="601"/>
                  <a:pt x="1044" y="602"/>
                  <a:pt x="1044" y="602"/>
                </a:cubicBezTo>
                <a:cubicBezTo>
                  <a:pt x="1044" y="592"/>
                  <a:pt x="1044" y="592"/>
                  <a:pt x="1044" y="592"/>
                </a:cubicBezTo>
                <a:cubicBezTo>
                  <a:pt x="1032" y="594"/>
                  <a:pt x="1032" y="594"/>
                  <a:pt x="1032" y="594"/>
                </a:cubicBezTo>
                <a:cubicBezTo>
                  <a:pt x="1032" y="594"/>
                  <a:pt x="1027" y="605"/>
                  <a:pt x="1026" y="607"/>
                </a:cubicBezTo>
                <a:cubicBezTo>
                  <a:pt x="1025" y="609"/>
                  <a:pt x="1027" y="611"/>
                  <a:pt x="1020" y="614"/>
                </a:cubicBezTo>
                <a:cubicBezTo>
                  <a:pt x="1014" y="617"/>
                  <a:pt x="1011" y="617"/>
                  <a:pt x="1008" y="614"/>
                </a:cubicBezTo>
                <a:cubicBezTo>
                  <a:pt x="1005" y="612"/>
                  <a:pt x="1005" y="605"/>
                  <a:pt x="1002" y="602"/>
                </a:cubicBezTo>
                <a:cubicBezTo>
                  <a:pt x="1000" y="599"/>
                  <a:pt x="990" y="599"/>
                  <a:pt x="990" y="599"/>
                </a:cubicBezTo>
                <a:cubicBezTo>
                  <a:pt x="990" y="599"/>
                  <a:pt x="978" y="662"/>
                  <a:pt x="975" y="708"/>
                </a:cubicBezTo>
                <a:cubicBezTo>
                  <a:pt x="971" y="755"/>
                  <a:pt x="974" y="809"/>
                  <a:pt x="971" y="817"/>
                </a:cubicBezTo>
                <a:cubicBezTo>
                  <a:pt x="968" y="825"/>
                  <a:pt x="959" y="878"/>
                  <a:pt x="956" y="890"/>
                </a:cubicBezTo>
                <a:cubicBezTo>
                  <a:pt x="953" y="902"/>
                  <a:pt x="945" y="931"/>
                  <a:pt x="947" y="939"/>
                </a:cubicBezTo>
                <a:cubicBezTo>
                  <a:pt x="948" y="948"/>
                  <a:pt x="945" y="963"/>
                  <a:pt x="945" y="963"/>
                </a:cubicBezTo>
                <a:cubicBezTo>
                  <a:pt x="945" y="963"/>
                  <a:pt x="942" y="989"/>
                  <a:pt x="941" y="992"/>
                </a:cubicBezTo>
                <a:cubicBezTo>
                  <a:pt x="941" y="996"/>
                  <a:pt x="941" y="1008"/>
                  <a:pt x="942" y="1013"/>
                </a:cubicBezTo>
                <a:cubicBezTo>
                  <a:pt x="944" y="1018"/>
                  <a:pt x="942" y="1029"/>
                  <a:pt x="938" y="1030"/>
                </a:cubicBezTo>
                <a:cubicBezTo>
                  <a:pt x="934" y="1031"/>
                  <a:pt x="931" y="1034"/>
                  <a:pt x="922" y="1037"/>
                </a:cubicBezTo>
                <a:cubicBezTo>
                  <a:pt x="914" y="1041"/>
                  <a:pt x="906" y="1043"/>
                  <a:pt x="897" y="1045"/>
                </a:cubicBezTo>
                <a:cubicBezTo>
                  <a:pt x="888" y="1046"/>
                  <a:pt x="869" y="1042"/>
                  <a:pt x="869" y="1042"/>
                </a:cubicBezTo>
                <a:cubicBezTo>
                  <a:pt x="869" y="1042"/>
                  <a:pt x="860" y="1021"/>
                  <a:pt x="861" y="1019"/>
                </a:cubicBezTo>
                <a:cubicBezTo>
                  <a:pt x="862" y="1017"/>
                  <a:pt x="864" y="970"/>
                  <a:pt x="862" y="958"/>
                </a:cubicBezTo>
                <a:cubicBezTo>
                  <a:pt x="860" y="946"/>
                  <a:pt x="863" y="914"/>
                  <a:pt x="860" y="904"/>
                </a:cubicBezTo>
                <a:cubicBezTo>
                  <a:pt x="858" y="894"/>
                  <a:pt x="863" y="855"/>
                  <a:pt x="864" y="845"/>
                </a:cubicBezTo>
                <a:cubicBezTo>
                  <a:pt x="865" y="835"/>
                  <a:pt x="865" y="810"/>
                  <a:pt x="865" y="801"/>
                </a:cubicBezTo>
                <a:cubicBezTo>
                  <a:pt x="866" y="792"/>
                  <a:pt x="873" y="782"/>
                  <a:pt x="876" y="775"/>
                </a:cubicBezTo>
                <a:cubicBezTo>
                  <a:pt x="879" y="769"/>
                  <a:pt x="877" y="746"/>
                  <a:pt x="878" y="741"/>
                </a:cubicBezTo>
                <a:cubicBezTo>
                  <a:pt x="878" y="736"/>
                  <a:pt x="875" y="713"/>
                  <a:pt x="877" y="709"/>
                </a:cubicBezTo>
                <a:cubicBezTo>
                  <a:pt x="878" y="704"/>
                  <a:pt x="883" y="694"/>
                  <a:pt x="882" y="690"/>
                </a:cubicBezTo>
                <a:cubicBezTo>
                  <a:pt x="881" y="685"/>
                  <a:pt x="881" y="676"/>
                  <a:pt x="879" y="670"/>
                </a:cubicBezTo>
                <a:cubicBezTo>
                  <a:pt x="878" y="664"/>
                  <a:pt x="875" y="630"/>
                  <a:pt x="875" y="630"/>
                </a:cubicBezTo>
                <a:cubicBezTo>
                  <a:pt x="875" y="630"/>
                  <a:pt x="873" y="653"/>
                  <a:pt x="873" y="657"/>
                </a:cubicBezTo>
                <a:cubicBezTo>
                  <a:pt x="872" y="662"/>
                  <a:pt x="860" y="695"/>
                  <a:pt x="861" y="703"/>
                </a:cubicBezTo>
                <a:cubicBezTo>
                  <a:pt x="861" y="711"/>
                  <a:pt x="852" y="743"/>
                  <a:pt x="852" y="749"/>
                </a:cubicBezTo>
                <a:cubicBezTo>
                  <a:pt x="851" y="756"/>
                  <a:pt x="847" y="780"/>
                  <a:pt x="848" y="784"/>
                </a:cubicBezTo>
                <a:cubicBezTo>
                  <a:pt x="848" y="789"/>
                  <a:pt x="841" y="817"/>
                  <a:pt x="840" y="825"/>
                </a:cubicBezTo>
                <a:cubicBezTo>
                  <a:pt x="839" y="833"/>
                  <a:pt x="837" y="858"/>
                  <a:pt x="835" y="863"/>
                </a:cubicBezTo>
                <a:cubicBezTo>
                  <a:pt x="833" y="869"/>
                  <a:pt x="826" y="892"/>
                  <a:pt x="826" y="897"/>
                </a:cubicBezTo>
                <a:cubicBezTo>
                  <a:pt x="826" y="901"/>
                  <a:pt x="817" y="929"/>
                  <a:pt x="817" y="936"/>
                </a:cubicBezTo>
                <a:cubicBezTo>
                  <a:pt x="818" y="943"/>
                  <a:pt x="799" y="999"/>
                  <a:pt x="797" y="1002"/>
                </a:cubicBezTo>
                <a:cubicBezTo>
                  <a:pt x="795" y="1005"/>
                  <a:pt x="783" y="1029"/>
                  <a:pt x="782" y="1032"/>
                </a:cubicBezTo>
                <a:cubicBezTo>
                  <a:pt x="780" y="1036"/>
                  <a:pt x="779" y="1042"/>
                  <a:pt x="773" y="1044"/>
                </a:cubicBezTo>
                <a:cubicBezTo>
                  <a:pt x="766" y="1046"/>
                  <a:pt x="751" y="1048"/>
                  <a:pt x="742" y="1045"/>
                </a:cubicBezTo>
                <a:cubicBezTo>
                  <a:pt x="732" y="1041"/>
                  <a:pt x="718" y="1037"/>
                  <a:pt x="718" y="1037"/>
                </a:cubicBezTo>
                <a:cubicBezTo>
                  <a:pt x="718" y="1037"/>
                  <a:pt x="703" y="1031"/>
                  <a:pt x="700" y="1028"/>
                </a:cubicBezTo>
                <a:cubicBezTo>
                  <a:pt x="697" y="1025"/>
                  <a:pt x="683" y="1008"/>
                  <a:pt x="683" y="1008"/>
                </a:cubicBezTo>
                <a:cubicBezTo>
                  <a:pt x="683" y="1008"/>
                  <a:pt x="681" y="961"/>
                  <a:pt x="682" y="954"/>
                </a:cubicBezTo>
                <a:cubicBezTo>
                  <a:pt x="682" y="946"/>
                  <a:pt x="691" y="883"/>
                  <a:pt x="695" y="872"/>
                </a:cubicBezTo>
                <a:cubicBezTo>
                  <a:pt x="698" y="861"/>
                  <a:pt x="709" y="820"/>
                  <a:pt x="713" y="809"/>
                </a:cubicBezTo>
                <a:cubicBezTo>
                  <a:pt x="716" y="798"/>
                  <a:pt x="733" y="752"/>
                  <a:pt x="733" y="748"/>
                </a:cubicBezTo>
                <a:cubicBezTo>
                  <a:pt x="733" y="744"/>
                  <a:pt x="737" y="734"/>
                  <a:pt x="741" y="730"/>
                </a:cubicBezTo>
                <a:cubicBezTo>
                  <a:pt x="744" y="726"/>
                  <a:pt x="751" y="724"/>
                  <a:pt x="750" y="718"/>
                </a:cubicBezTo>
                <a:cubicBezTo>
                  <a:pt x="749" y="712"/>
                  <a:pt x="752" y="703"/>
                  <a:pt x="752" y="703"/>
                </a:cubicBezTo>
                <a:cubicBezTo>
                  <a:pt x="752" y="703"/>
                  <a:pt x="757" y="662"/>
                  <a:pt x="756" y="656"/>
                </a:cubicBezTo>
                <a:cubicBezTo>
                  <a:pt x="756" y="650"/>
                  <a:pt x="754" y="615"/>
                  <a:pt x="754" y="610"/>
                </a:cubicBezTo>
                <a:cubicBezTo>
                  <a:pt x="754" y="605"/>
                  <a:pt x="755" y="597"/>
                  <a:pt x="756" y="594"/>
                </a:cubicBezTo>
                <a:cubicBezTo>
                  <a:pt x="758" y="591"/>
                  <a:pt x="755" y="576"/>
                  <a:pt x="756" y="573"/>
                </a:cubicBezTo>
                <a:cubicBezTo>
                  <a:pt x="756" y="570"/>
                  <a:pt x="761" y="556"/>
                  <a:pt x="761" y="554"/>
                </a:cubicBezTo>
                <a:cubicBezTo>
                  <a:pt x="761" y="553"/>
                  <a:pt x="769" y="524"/>
                  <a:pt x="772" y="517"/>
                </a:cubicBezTo>
                <a:cubicBezTo>
                  <a:pt x="775" y="510"/>
                  <a:pt x="777" y="497"/>
                  <a:pt x="780" y="492"/>
                </a:cubicBezTo>
                <a:cubicBezTo>
                  <a:pt x="783" y="487"/>
                  <a:pt x="786" y="477"/>
                  <a:pt x="788" y="474"/>
                </a:cubicBezTo>
                <a:cubicBezTo>
                  <a:pt x="789" y="471"/>
                  <a:pt x="785" y="463"/>
                  <a:pt x="785" y="463"/>
                </a:cubicBezTo>
                <a:cubicBezTo>
                  <a:pt x="785" y="463"/>
                  <a:pt x="780" y="457"/>
                  <a:pt x="782" y="450"/>
                </a:cubicBezTo>
                <a:cubicBezTo>
                  <a:pt x="784" y="442"/>
                  <a:pt x="781" y="407"/>
                  <a:pt x="781" y="398"/>
                </a:cubicBezTo>
                <a:cubicBezTo>
                  <a:pt x="781" y="389"/>
                  <a:pt x="784" y="370"/>
                  <a:pt x="786" y="363"/>
                </a:cubicBezTo>
                <a:cubicBezTo>
                  <a:pt x="787" y="355"/>
                  <a:pt x="789" y="343"/>
                  <a:pt x="789" y="338"/>
                </a:cubicBezTo>
                <a:cubicBezTo>
                  <a:pt x="789" y="333"/>
                  <a:pt x="795" y="311"/>
                  <a:pt x="791" y="308"/>
                </a:cubicBezTo>
                <a:cubicBezTo>
                  <a:pt x="788" y="305"/>
                  <a:pt x="784" y="305"/>
                  <a:pt x="784" y="305"/>
                </a:cubicBezTo>
                <a:cubicBezTo>
                  <a:pt x="784" y="305"/>
                  <a:pt x="775" y="356"/>
                  <a:pt x="774" y="365"/>
                </a:cubicBezTo>
                <a:cubicBezTo>
                  <a:pt x="772" y="374"/>
                  <a:pt x="773" y="386"/>
                  <a:pt x="765" y="397"/>
                </a:cubicBezTo>
                <a:cubicBezTo>
                  <a:pt x="757" y="407"/>
                  <a:pt x="742" y="444"/>
                  <a:pt x="742" y="444"/>
                </a:cubicBezTo>
                <a:cubicBezTo>
                  <a:pt x="734" y="464"/>
                  <a:pt x="734" y="464"/>
                  <a:pt x="734" y="464"/>
                </a:cubicBezTo>
                <a:cubicBezTo>
                  <a:pt x="731" y="484"/>
                  <a:pt x="731" y="484"/>
                  <a:pt x="731" y="484"/>
                </a:cubicBezTo>
                <a:cubicBezTo>
                  <a:pt x="722" y="489"/>
                  <a:pt x="722" y="489"/>
                  <a:pt x="722" y="489"/>
                </a:cubicBezTo>
                <a:cubicBezTo>
                  <a:pt x="729" y="513"/>
                  <a:pt x="729" y="513"/>
                  <a:pt x="729" y="513"/>
                </a:cubicBezTo>
                <a:cubicBezTo>
                  <a:pt x="729" y="513"/>
                  <a:pt x="741" y="524"/>
                  <a:pt x="741" y="531"/>
                </a:cubicBezTo>
                <a:cubicBezTo>
                  <a:pt x="741" y="537"/>
                  <a:pt x="740" y="550"/>
                  <a:pt x="742" y="552"/>
                </a:cubicBezTo>
                <a:cubicBezTo>
                  <a:pt x="743" y="553"/>
                  <a:pt x="743" y="564"/>
                  <a:pt x="743" y="564"/>
                </a:cubicBezTo>
                <a:cubicBezTo>
                  <a:pt x="729" y="573"/>
                  <a:pt x="729" y="573"/>
                  <a:pt x="729" y="573"/>
                </a:cubicBezTo>
                <a:cubicBezTo>
                  <a:pt x="722" y="582"/>
                  <a:pt x="722" y="582"/>
                  <a:pt x="722" y="582"/>
                </a:cubicBezTo>
                <a:cubicBezTo>
                  <a:pt x="722" y="582"/>
                  <a:pt x="709" y="587"/>
                  <a:pt x="707" y="586"/>
                </a:cubicBezTo>
                <a:cubicBezTo>
                  <a:pt x="705" y="585"/>
                  <a:pt x="694" y="583"/>
                  <a:pt x="694" y="583"/>
                </a:cubicBezTo>
                <a:cubicBezTo>
                  <a:pt x="694" y="583"/>
                  <a:pt x="686" y="578"/>
                  <a:pt x="686" y="576"/>
                </a:cubicBezTo>
                <a:cubicBezTo>
                  <a:pt x="686" y="574"/>
                  <a:pt x="682" y="565"/>
                  <a:pt x="683" y="564"/>
                </a:cubicBezTo>
                <a:cubicBezTo>
                  <a:pt x="684" y="562"/>
                  <a:pt x="689" y="551"/>
                  <a:pt x="689" y="551"/>
                </a:cubicBezTo>
                <a:cubicBezTo>
                  <a:pt x="689" y="551"/>
                  <a:pt x="695" y="541"/>
                  <a:pt x="695" y="535"/>
                </a:cubicBezTo>
                <a:cubicBezTo>
                  <a:pt x="695" y="529"/>
                  <a:pt x="686" y="500"/>
                  <a:pt x="686" y="500"/>
                </a:cubicBezTo>
                <a:cubicBezTo>
                  <a:pt x="675" y="506"/>
                  <a:pt x="675" y="506"/>
                  <a:pt x="675" y="506"/>
                </a:cubicBezTo>
                <a:cubicBezTo>
                  <a:pt x="666" y="513"/>
                  <a:pt x="666" y="513"/>
                  <a:pt x="666" y="513"/>
                </a:cubicBezTo>
                <a:cubicBezTo>
                  <a:pt x="634" y="506"/>
                  <a:pt x="634" y="506"/>
                  <a:pt x="634" y="506"/>
                </a:cubicBezTo>
                <a:cubicBezTo>
                  <a:pt x="634" y="506"/>
                  <a:pt x="633" y="498"/>
                  <a:pt x="635" y="498"/>
                </a:cubicBezTo>
                <a:cubicBezTo>
                  <a:pt x="636" y="498"/>
                  <a:pt x="643" y="492"/>
                  <a:pt x="644" y="487"/>
                </a:cubicBezTo>
                <a:cubicBezTo>
                  <a:pt x="645" y="483"/>
                  <a:pt x="650" y="470"/>
                  <a:pt x="650" y="470"/>
                </a:cubicBezTo>
                <a:cubicBezTo>
                  <a:pt x="650" y="470"/>
                  <a:pt x="624" y="414"/>
                  <a:pt x="621" y="412"/>
                </a:cubicBezTo>
                <a:cubicBezTo>
                  <a:pt x="618" y="409"/>
                  <a:pt x="612" y="390"/>
                  <a:pt x="608" y="384"/>
                </a:cubicBezTo>
                <a:cubicBezTo>
                  <a:pt x="605" y="378"/>
                  <a:pt x="600" y="363"/>
                  <a:pt x="596" y="358"/>
                </a:cubicBezTo>
                <a:cubicBezTo>
                  <a:pt x="593" y="353"/>
                  <a:pt x="590" y="339"/>
                  <a:pt x="587" y="338"/>
                </a:cubicBezTo>
                <a:cubicBezTo>
                  <a:pt x="584" y="337"/>
                  <a:pt x="576" y="344"/>
                  <a:pt x="577" y="348"/>
                </a:cubicBezTo>
                <a:cubicBezTo>
                  <a:pt x="578" y="353"/>
                  <a:pt x="575" y="398"/>
                  <a:pt x="575" y="401"/>
                </a:cubicBezTo>
                <a:cubicBezTo>
                  <a:pt x="576" y="404"/>
                  <a:pt x="575" y="447"/>
                  <a:pt x="576" y="450"/>
                </a:cubicBezTo>
                <a:cubicBezTo>
                  <a:pt x="577" y="453"/>
                  <a:pt x="567" y="468"/>
                  <a:pt x="576" y="478"/>
                </a:cubicBezTo>
                <a:cubicBezTo>
                  <a:pt x="584" y="488"/>
                  <a:pt x="587" y="498"/>
                  <a:pt x="589" y="504"/>
                </a:cubicBezTo>
                <a:cubicBezTo>
                  <a:pt x="591" y="510"/>
                  <a:pt x="597" y="527"/>
                  <a:pt x="597" y="530"/>
                </a:cubicBezTo>
                <a:cubicBezTo>
                  <a:pt x="597" y="534"/>
                  <a:pt x="591" y="648"/>
                  <a:pt x="591" y="660"/>
                </a:cubicBezTo>
                <a:cubicBezTo>
                  <a:pt x="590" y="673"/>
                  <a:pt x="588" y="706"/>
                  <a:pt x="587" y="712"/>
                </a:cubicBezTo>
                <a:cubicBezTo>
                  <a:pt x="586" y="718"/>
                  <a:pt x="581" y="740"/>
                  <a:pt x="576" y="746"/>
                </a:cubicBezTo>
                <a:cubicBezTo>
                  <a:pt x="571" y="752"/>
                  <a:pt x="572" y="772"/>
                  <a:pt x="572" y="780"/>
                </a:cubicBezTo>
                <a:cubicBezTo>
                  <a:pt x="573" y="789"/>
                  <a:pt x="572" y="918"/>
                  <a:pt x="570" y="923"/>
                </a:cubicBezTo>
                <a:cubicBezTo>
                  <a:pt x="568" y="928"/>
                  <a:pt x="567" y="952"/>
                  <a:pt x="567" y="952"/>
                </a:cubicBezTo>
                <a:cubicBezTo>
                  <a:pt x="567" y="952"/>
                  <a:pt x="568" y="967"/>
                  <a:pt x="569" y="968"/>
                </a:cubicBezTo>
                <a:cubicBezTo>
                  <a:pt x="571" y="969"/>
                  <a:pt x="578" y="975"/>
                  <a:pt x="584" y="977"/>
                </a:cubicBezTo>
                <a:cubicBezTo>
                  <a:pt x="590" y="979"/>
                  <a:pt x="599" y="978"/>
                  <a:pt x="602" y="980"/>
                </a:cubicBezTo>
                <a:cubicBezTo>
                  <a:pt x="604" y="981"/>
                  <a:pt x="605" y="986"/>
                  <a:pt x="606" y="988"/>
                </a:cubicBezTo>
                <a:cubicBezTo>
                  <a:pt x="606" y="990"/>
                  <a:pt x="610" y="1010"/>
                  <a:pt x="608" y="1011"/>
                </a:cubicBezTo>
                <a:cubicBezTo>
                  <a:pt x="605" y="1011"/>
                  <a:pt x="588" y="1024"/>
                  <a:pt x="585" y="1026"/>
                </a:cubicBezTo>
                <a:cubicBezTo>
                  <a:pt x="582" y="1028"/>
                  <a:pt x="559" y="1045"/>
                  <a:pt x="557" y="1045"/>
                </a:cubicBezTo>
                <a:cubicBezTo>
                  <a:pt x="556" y="1046"/>
                  <a:pt x="542" y="1055"/>
                  <a:pt x="542" y="1055"/>
                </a:cubicBezTo>
                <a:cubicBezTo>
                  <a:pt x="542" y="1055"/>
                  <a:pt x="526" y="1057"/>
                  <a:pt x="525" y="1058"/>
                </a:cubicBezTo>
                <a:cubicBezTo>
                  <a:pt x="523" y="1058"/>
                  <a:pt x="516" y="1055"/>
                  <a:pt x="516" y="1055"/>
                </a:cubicBezTo>
                <a:cubicBezTo>
                  <a:pt x="516" y="1055"/>
                  <a:pt x="512" y="1040"/>
                  <a:pt x="513" y="1035"/>
                </a:cubicBezTo>
                <a:cubicBezTo>
                  <a:pt x="514" y="1029"/>
                  <a:pt x="512" y="1019"/>
                  <a:pt x="512" y="1019"/>
                </a:cubicBezTo>
                <a:cubicBezTo>
                  <a:pt x="496" y="1019"/>
                  <a:pt x="496" y="1019"/>
                  <a:pt x="496" y="1019"/>
                </a:cubicBezTo>
                <a:cubicBezTo>
                  <a:pt x="496" y="1019"/>
                  <a:pt x="488" y="1019"/>
                  <a:pt x="486" y="1012"/>
                </a:cubicBezTo>
                <a:cubicBezTo>
                  <a:pt x="484" y="1006"/>
                  <a:pt x="483" y="995"/>
                  <a:pt x="483" y="995"/>
                </a:cubicBezTo>
                <a:cubicBezTo>
                  <a:pt x="483" y="995"/>
                  <a:pt x="484" y="880"/>
                  <a:pt x="485" y="871"/>
                </a:cubicBezTo>
                <a:cubicBezTo>
                  <a:pt x="486" y="861"/>
                  <a:pt x="489" y="825"/>
                  <a:pt x="489" y="818"/>
                </a:cubicBezTo>
                <a:cubicBezTo>
                  <a:pt x="490" y="812"/>
                  <a:pt x="488" y="791"/>
                  <a:pt x="488" y="784"/>
                </a:cubicBezTo>
                <a:cubicBezTo>
                  <a:pt x="488" y="777"/>
                  <a:pt x="484" y="762"/>
                  <a:pt x="483" y="754"/>
                </a:cubicBezTo>
                <a:cubicBezTo>
                  <a:pt x="482" y="746"/>
                  <a:pt x="475" y="734"/>
                  <a:pt x="474" y="730"/>
                </a:cubicBezTo>
                <a:cubicBezTo>
                  <a:pt x="473" y="725"/>
                  <a:pt x="474" y="677"/>
                  <a:pt x="474" y="671"/>
                </a:cubicBezTo>
                <a:cubicBezTo>
                  <a:pt x="475" y="665"/>
                  <a:pt x="472" y="643"/>
                  <a:pt x="472" y="639"/>
                </a:cubicBezTo>
                <a:cubicBezTo>
                  <a:pt x="472" y="635"/>
                  <a:pt x="468" y="618"/>
                  <a:pt x="468" y="618"/>
                </a:cubicBezTo>
                <a:cubicBezTo>
                  <a:pt x="468" y="618"/>
                  <a:pt x="453" y="700"/>
                  <a:pt x="445" y="717"/>
                </a:cubicBezTo>
                <a:cubicBezTo>
                  <a:pt x="436" y="733"/>
                  <a:pt x="428" y="774"/>
                  <a:pt x="428" y="776"/>
                </a:cubicBezTo>
                <a:cubicBezTo>
                  <a:pt x="428" y="777"/>
                  <a:pt x="417" y="822"/>
                  <a:pt x="417" y="822"/>
                </a:cubicBezTo>
                <a:cubicBezTo>
                  <a:pt x="417" y="822"/>
                  <a:pt x="412" y="871"/>
                  <a:pt x="413" y="875"/>
                </a:cubicBezTo>
                <a:cubicBezTo>
                  <a:pt x="413" y="879"/>
                  <a:pt x="410" y="936"/>
                  <a:pt x="410" y="936"/>
                </a:cubicBezTo>
                <a:cubicBezTo>
                  <a:pt x="405" y="968"/>
                  <a:pt x="405" y="968"/>
                  <a:pt x="405" y="968"/>
                </a:cubicBezTo>
                <a:cubicBezTo>
                  <a:pt x="405" y="968"/>
                  <a:pt x="400" y="987"/>
                  <a:pt x="400" y="990"/>
                </a:cubicBezTo>
                <a:cubicBezTo>
                  <a:pt x="400" y="992"/>
                  <a:pt x="400" y="1004"/>
                  <a:pt x="397" y="1009"/>
                </a:cubicBezTo>
                <a:cubicBezTo>
                  <a:pt x="395" y="1014"/>
                  <a:pt x="385" y="1015"/>
                  <a:pt x="385" y="1015"/>
                </a:cubicBezTo>
                <a:cubicBezTo>
                  <a:pt x="385" y="1015"/>
                  <a:pt x="385" y="1035"/>
                  <a:pt x="384" y="1037"/>
                </a:cubicBezTo>
                <a:cubicBezTo>
                  <a:pt x="383" y="1039"/>
                  <a:pt x="371" y="1048"/>
                  <a:pt x="364" y="1047"/>
                </a:cubicBezTo>
                <a:cubicBezTo>
                  <a:pt x="356" y="1046"/>
                  <a:pt x="345" y="1047"/>
                  <a:pt x="345" y="1047"/>
                </a:cubicBezTo>
                <a:cubicBezTo>
                  <a:pt x="337" y="1031"/>
                  <a:pt x="337" y="1031"/>
                  <a:pt x="337" y="1031"/>
                </a:cubicBezTo>
                <a:cubicBezTo>
                  <a:pt x="333" y="1014"/>
                  <a:pt x="333" y="1014"/>
                  <a:pt x="333" y="1014"/>
                </a:cubicBezTo>
                <a:cubicBezTo>
                  <a:pt x="322" y="1009"/>
                  <a:pt x="322" y="1009"/>
                  <a:pt x="322" y="1009"/>
                </a:cubicBezTo>
                <a:cubicBezTo>
                  <a:pt x="322" y="1009"/>
                  <a:pt x="321" y="908"/>
                  <a:pt x="323" y="885"/>
                </a:cubicBezTo>
                <a:cubicBezTo>
                  <a:pt x="324" y="862"/>
                  <a:pt x="334" y="813"/>
                  <a:pt x="333" y="801"/>
                </a:cubicBezTo>
                <a:cubicBezTo>
                  <a:pt x="333" y="790"/>
                  <a:pt x="336" y="755"/>
                  <a:pt x="336" y="744"/>
                </a:cubicBezTo>
                <a:cubicBezTo>
                  <a:pt x="336" y="732"/>
                  <a:pt x="337" y="712"/>
                  <a:pt x="333" y="706"/>
                </a:cubicBezTo>
                <a:cubicBezTo>
                  <a:pt x="329" y="701"/>
                  <a:pt x="328" y="676"/>
                  <a:pt x="327" y="667"/>
                </a:cubicBezTo>
                <a:cubicBezTo>
                  <a:pt x="326" y="657"/>
                  <a:pt x="327" y="623"/>
                  <a:pt x="327" y="623"/>
                </a:cubicBezTo>
                <a:cubicBezTo>
                  <a:pt x="327" y="623"/>
                  <a:pt x="314" y="622"/>
                  <a:pt x="307" y="619"/>
                </a:cubicBezTo>
                <a:cubicBezTo>
                  <a:pt x="300" y="616"/>
                  <a:pt x="290" y="610"/>
                  <a:pt x="290" y="604"/>
                </a:cubicBezTo>
                <a:cubicBezTo>
                  <a:pt x="290" y="597"/>
                  <a:pt x="289" y="588"/>
                  <a:pt x="289" y="588"/>
                </a:cubicBezTo>
                <a:cubicBezTo>
                  <a:pt x="289" y="588"/>
                  <a:pt x="247" y="573"/>
                  <a:pt x="234" y="563"/>
                </a:cubicBezTo>
                <a:cubicBezTo>
                  <a:pt x="222" y="554"/>
                  <a:pt x="202" y="536"/>
                  <a:pt x="202" y="536"/>
                </a:cubicBezTo>
                <a:cubicBezTo>
                  <a:pt x="197" y="552"/>
                  <a:pt x="197" y="552"/>
                  <a:pt x="197" y="552"/>
                </a:cubicBezTo>
                <a:cubicBezTo>
                  <a:pt x="197" y="552"/>
                  <a:pt x="198" y="569"/>
                  <a:pt x="200" y="574"/>
                </a:cubicBezTo>
                <a:cubicBezTo>
                  <a:pt x="202" y="579"/>
                  <a:pt x="203" y="595"/>
                  <a:pt x="203" y="602"/>
                </a:cubicBezTo>
                <a:cubicBezTo>
                  <a:pt x="203" y="610"/>
                  <a:pt x="194" y="614"/>
                  <a:pt x="197" y="622"/>
                </a:cubicBezTo>
                <a:cubicBezTo>
                  <a:pt x="199" y="629"/>
                  <a:pt x="205" y="656"/>
                  <a:pt x="205" y="656"/>
                </a:cubicBezTo>
                <a:cubicBezTo>
                  <a:pt x="200" y="668"/>
                  <a:pt x="200" y="668"/>
                  <a:pt x="200" y="668"/>
                </a:cubicBezTo>
                <a:cubicBezTo>
                  <a:pt x="200" y="730"/>
                  <a:pt x="200" y="730"/>
                  <a:pt x="200" y="730"/>
                </a:cubicBezTo>
                <a:cubicBezTo>
                  <a:pt x="200" y="730"/>
                  <a:pt x="197" y="765"/>
                  <a:pt x="198" y="768"/>
                </a:cubicBezTo>
                <a:cubicBezTo>
                  <a:pt x="200" y="770"/>
                  <a:pt x="199" y="781"/>
                  <a:pt x="198" y="785"/>
                </a:cubicBezTo>
                <a:cubicBezTo>
                  <a:pt x="198" y="790"/>
                  <a:pt x="200" y="817"/>
                  <a:pt x="197" y="822"/>
                </a:cubicBezTo>
                <a:cubicBezTo>
                  <a:pt x="193" y="828"/>
                  <a:pt x="188" y="852"/>
                  <a:pt x="190" y="862"/>
                </a:cubicBezTo>
                <a:cubicBezTo>
                  <a:pt x="192" y="873"/>
                  <a:pt x="190" y="899"/>
                  <a:pt x="190" y="899"/>
                </a:cubicBezTo>
                <a:cubicBezTo>
                  <a:pt x="175" y="903"/>
                  <a:pt x="175" y="903"/>
                  <a:pt x="175" y="903"/>
                </a:cubicBezTo>
                <a:cubicBezTo>
                  <a:pt x="170" y="981"/>
                  <a:pt x="170" y="981"/>
                  <a:pt x="170" y="981"/>
                </a:cubicBezTo>
                <a:cubicBezTo>
                  <a:pt x="196" y="986"/>
                  <a:pt x="196" y="986"/>
                  <a:pt x="196" y="986"/>
                </a:cubicBezTo>
                <a:cubicBezTo>
                  <a:pt x="215" y="988"/>
                  <a:pt x="215" y="988"/>
                  <a:pt x="215" y="988"/>
                </a:cubicBezTo>
                <a:cubicBezTo>
                  <a:pt x="219" y="996"/>
                  <a:pt x="219" y="996"/>
                  <a:pt x="219" y="996"/>
                </a:cubicBezTo>
                <a:cubicBezTo>
                  <a:pt x="219" y="996"/>
                  <a:pt x="199" y="1006"/>
                  <a:pt x="193" y="1009"/>
                </a:cubicBezTo>
                <a:cubicBezTo>
                  <a:pt x="188" y="1012"/>
                  <a:pt x="170" y="1021"/>
                  <a:pt x="167" y="1023"/>
                </a:cubicBezTo>
                <a:cubicBezTo>
                  <a:pt x="165" y="1024"/>
                  <a:pt x="153" y="1029"/>
                  <a:pt x="146" y="1028"/>
                </a:cubicBezTo>
                <a:cubicBezTo>
                  <a:pt x="140" y="1027"/>
                  <a:pt x="134" y="1025"/>
                  <a:pt x="134" y="1025"/>
                </a:cubicBezTo>
                <a:cubicBezTo>
                  <a:pt x="134" y="1025"/>
                  <a:pt x="135" y="999"/>
                  <a:pt x="134" y="995"/>
                </a:cubicBezTo>
                <a:cubicBezTo>
                  <a:pt x="133" y="990"/>
                  <a:pt x="137" y="951"/>
                  <a:pt x="137" y="947"/>
                </a:cubicBezTo>
                <a:cubicBezTo>
                  <a:pt x="137" y="943"/>
                  <a:pt x="134" y="905"/>
                  <a:pt x="134" y="905"/>
                </a:cubicBezTo>
                <a:cubicBezTo>
                  <a:pt x="116" y="899"/>
                  <a:pt x="116" y="899"/>
                  <a:pt x="116" y="899"/>
                </a:cubicBezTo>
                <a:cubicBezTo>
                  <a:pt x="116" y="899"/>
                  <a:pt x="105" y="888"/>
                  <a:pt x="106" y="881"/>
                </a:cubicBezTo>
                <a:cubicBezTo>
                  <a:pt x="107" y="874"/>
                  <a:pt x="106" y="839"/>
                  <a:pt x="106" y="839"/>
                </a:cubicBezTo>
                <a:cubicBezTo>
                  <a:pt x="112" y="796"/>
                  <a:pt x="112" y="796"/>
                  <a:pt x="112" y="796"/>
                </a:cubicBezTo>
                <a:cubicBezTo>
                  <a:pt x="109" y="757"/>
                  <a:pt x="109" y="757"/>
                  <a:pt x="109" y="757"/>
                </a:cubicBezTo>
                <a:cubicBezTo>
                  <a:pt x="101" y="812"/>
                  <a:pt x="101" y="812"/>
                  <a:pt x="101" y="812"/>
                </a:cubicBezTo>
                <a:cubicBezTo>
                  <a:pt x="100" y="855"/>
                  <a:pt x="100" y="855"/>
                  <a:pt x="100" y="855"/>
                </a:cubicBezTo>
                <a:cubicBezTo>
                  <a:pt x="102" y="881"/>
                  <a:pt x="102" y="881"/>
                  <a:pt x="102" y="881"/>
                </a:cubicBezTo>
                <a:cubicBezTo>
                  <a:pt x="102" y="881"/>
                  <a:pt x="101" y="887"/>
                  <a:pt x="96" y="889"/>
                </a:cubicBezTo>
                <a:cubicBezTo>
                  <a:pt x="92" y="891"/>
                  <a:pt x="85" y="892"/>
                  <a:pt x="85" y="892"/>
                </a:cubicBezTo>
                <a:cubicBezTo>
                  <a:pt x="82" y="963"/>
                  <a:pt x="82" y="963"/>
                  <a:pt x="82" y="963"/>
                </a:cubicBezTo>
                <a:cubicBezTo>
                  <a:pt x="91" y="978"/>
                  <a:pt x="91" y="978"/>
                  <a:pt x="91" y="978"/>
                </a:cubicBezTo>
                <a:cubicBezTo>
                  <a:pt x="91" y="978"/>
                  <a:pt x="93" y="985"/>
                  <a:pt x="90" y="988"/>
                </a:cubicBezTo>
                <a:cubicBezTo>
                  <a:pt x="87" y="991"/>
                  <a:pt x="82" y="1003"/>
                  <a:pt x="82" y="1003"/>
                </a:cubicBezTo>
                <a:cubicBezTo>
                  <a:pt x="82" y="1003"/>
                  <a:pt x="86" y="1011"/>
                  <a:pt x="82" y="1015"/>
                </a:cubicBezTo>
                <a:cubicBezTo>
                  <a:pt x="77" y="1018"/>
                  <a:pt x="69" y="1022"/>
                  <a:pt x="64" y="1023"/>
                </a:cubicBezTo>
                <a:cubicBezTo>
                  <a:pt x="60" y="1023"/>
                  <a:pt x="53" y="1017"/>
                  <a:pt x="53" y="1017"/>
                </a:cubicBezTo>
                <a:cubicBezTo>
                  <a:pt x="53" y="1001"/>
                  <a:pt x="53" y="1001"/>
                  <a:pt x="53" y="1001"/>
                </a:cubicBezTo>
                <a:cubicBezTo>
                  <a:pt x="53" y="1001"/>
                  <a:pt x="53" y="984"/>
                  <a:pt x="53" y="973"/>
                </a:cubicBezTo>
                <a:cubicBezTo>
                  <a:pt x="52" y="963"/>
                  <a:pt x="50" y="937"/>
                  <a:pt x="49" y="929"/>
                </a:cubicBezTo>
                <a:cubicBezTo>
                  <a:pt x="48" y="922"/>
                  <a:pt x="45" y="896"/>
                  <a:pt x="45" y="896"/>
                </a:cubicBezTo>
                <a:cubicBezTo>
                  <a:pt x="14" y="899"/>
                  <a:pt x="14" y="899"/>
                  <a:pt x="14" y="899"/>
                </a:cubicBezTo>
                <a:cubicBezTo>
                  <a:pt x="14" y="899"/>
                  <a:pt x="6" y="900"/>
                  <a:pt x="5" y="890"/>
                </a:cubicBezTo>
                <a:cubicBezTo>
                  <a:pt x="5" y="880"/>
                  <a:pt x="0" y="850"/>
                  <a:pt x="3" y="845"/>
                </a:cubicBezTo>
                <a:cubicBezTo>
                  <a:pt x="6" y="840"/>
                  <a:pt x="14" y="823"/>
                  <a:pt x="14" y="817"/>
                </a:cubicBezTo>
                <a:cubicBezTo>
                  <a:pt x="14" y="811"/>
                  <a:pt x="15" y="769"/>
                  <a:pt x="15" y="764"/>
                </a:cubicBezTo>
                <a:cubicBezTo>
                  <a:pt x="16" y="758"/>
                  <a:pt x="21" y="730"/>
                  <a:pt x="21" y="725"/>
                </a:cubicBezTo>
                <a:cubicBezTo>
                  <a:pt x="21" y="720"/>
                  <a:pt x="25" y="693"/>
                  <a:pt x="26" y="688"/>
                </a:cubicBezTo>
                <a:cubicBezTo>
                  <a:pt x="28" y="683"/>
                  <a:pt x="30" y="664"/>
                  <a:pt x="30" y="664"/>
                </a:cubicBezTo>
                <a:cubicBezTo>
                  <a:pt x="26" y="658"/>
                  <a:pt x="26" y="658"/>
                  <a:pt x="26" y="658"/>
                </a:cubicBezTo>
                <a:cubicBezTo>
                  <a:pt x="26" y="658"/>
                  <a:pt x="31" y="641"/>
                  <a:pt x="31" y="635"/>
                </a:cubicBezTo>
                <a:cubicBezTo>
                  <a:pt x="31" y="630"/>
                  <a:pt x="34" y="612"/>
                  <a:pt x="32" y="610"/>
                </a:cubicBezTo>
                <a:cubicBezTo>
                  <a:pt x="30" y="608"/>
                  <a:pt x="25" y="597"/>
                  <a:pt x="22" y="587"/>
                </a:cubicBezTo>
                <a:cubicBezTo>
                  <a:pt x="20" y="578"/>
                  <a:pt x="20" y="562"/>
                  <a:pt x="20" y="562"/>
                </a:cubicBezTo>
                <a:cubicBezTo>
                  <a:pt x="7" y="561"/>
                  <a:pt x="7" y="561"/>
                  <a:pt x="7" y="561"/>
                </a:cubicBezTo>
                <a:cubicBezTo>
                  <a:pt x="7" y="561"/>
                  <a:pt x="4" y="555"/>
                  <a:pt x="3" y="552"/>
                </a:cubicBezTo>
                <a:cubicBezTo>
                  <a:pt x="2" y="548"/>
                  <a:pt x="4" y="523"/>
                  <a:pt x="4" y="512"/>
                </a:cubicBezTo>
                <a:cubicBezTo>
                  <a:pt x="4" y="500"/>
                  <a:pt x="6" y="481"/>
                  <a:pt x="7" y="475"/>
                </a:cubicBezTo>
                <a:cubicBezTo>
                  <a:pt x="8" y="470"/>
                  <a:pt x="8" y="450"/>
                  <a:pt x="11" y="445"/>
                </a:cubicBezTo>
                <a:cubicBezTo>
                  <a:pt x="13" y="440"/>
                  <a:pt x="18" y="430"/>
                  <a:pt x="22" y="422"/>
                </a:cubicBezTo>
                <a:cubicBezTo>
                  <a:pt x="27" y="413"/>
                  <a:pt x="48" y="395"/>
                  <a:pt x="56" y="395"/>
                </a:cubicBezTo>
                <a:cubicBezTo>
                  <a:pt x="63" y="394"/>
                  <a:pt x="74" y="387"/>
                  <a:pt x="78" y="383"/>
                </a:cubicBezTo>
                <a:cubicBezTo>
                  <a:pt x="82" y="379"/>
                  <a:pt x="89" y="380"/>
                  <a:pt x="92" y="376"/>
                </a:cubicBezTo>
                <a:cubicBezTo>
                  <a:pt x="95" y="371"/>
                  <a:pt x="92" y="343"/>
                  <a:pt x="92" y="343"/>
                </a:cubicBezTo>
                <a:cubicBezTo>
                  <a:pt x="80" y="330"/>
                  <a:pt x="80" y="330"/>
                  <a:pt x="80" y="330"/>
                </a:cubicBezTo>
                <a:cubicBezTo>
                  <a:pt x="80" y="330"/>
                  <a:pt x="70" y="316"/>
                  <a:pt x="72" y="313"/>
                </a:cubicBezTo>
                <a:cubicBezTo>
                  <a:pt x="74" y="309"/>
                  <a:pt x="78" y="308"/>
                  <a:pt x="78" y="308"/>
                </a:cubicBezTo>
                <a:cubicBezTo>
                  <a:pt x="80" y="281"/>
                  <a:pt x="80" y="281"/>
                  <a:pt x="80" y="281"/>
                </a:cubicBezTo>
                <a:cubicBezTo>
                  <a:pt x="80" y="281"/>
                  <a:pt x="86" y="251"/>
                  <a:pt x="102" y="243"/>
                </a:cubicBezTo>
                <a:cubicBezTo>
                  <a:pt x="119" y="235"/>
                  <a:pt x="142" y="239"/>
                  <a:pt x="153" y="247"/>
                </a:cubicBezTo>
                <a:cubicBezTo>
                  <a:pt x="163" y="255"/>
                  <a:pt x="173" y="270"/>
                  <a:pt x="174" y="279"/>
                </a:cubicBezTo>
                <a:cubicBezTo>
                  <a:pt x="175" y="289"/>
                  <a:pt x="175" y="305"/>
                  <a:pt x="175" y="305"/>
                </a:cubicBezTo>
                <a:cubicBezTo>
                  <a:pt x="175" y="305"/>
                  <a:pt x="185" y="313"/>
                  <a:pt x="183" y="317"/>
                </a:cubicBezTo>
                <a:cubicBezTo>
                  <a:pt x="181" y="322"/>
                  <a:pt x="178" y="332"/>
                  <a:pt x="175" y="334"/>
                </a:cubicBezTo>
                <a:cubicBezTo>
                  <a:pt x="172" y="337"/>
                  <a:pt x="166" y="339"/>
                  <a:pt x="166" y="339"/>
                </a:cubicBezTo>
                <a:cubicBezTo>
                  <a:pt x="166" y="339"/>
                  <a:pt x="159" y="344"/>
                  <a:pt x="160" y="347"/>
                </a:cubicBezTo>
                <a:cubicBezTo>
                  <a:pt x="160" y="351"/>
                  <a:pt x="159" y="355"/>
                  <a:pt x="157" y="359"/>
                </a:cubicBezTo>
                <a:cubicBezTo>
                  <a:pt x="155" y="364"/>
                  <a:pt x="148" y="371"/>
                  <a:pt x="148" y="371"/>
                </a:cubicBezTo>
                <a:cubicBezTo>
                  <a:pt x="149" y="375"/>
                  <a:pt x="149" y="375"/>
                  <a:pt x="149" y="375"/>
                </a:cubicBezTo>
                <a:cubicBezTo>
                  <a:pt x="149" y="375"/>
                  <a:pt x="165" y="382"/>
                  <a:pt x="173" y="385"/>
                </a:cubicBezTo>
                <a:cubicBezTo>
                  <a:pt x="182" y="388"/>
                  <a:pt x="201" y="388"/>
                  <a:pt x="205" y="390"/>
                </a:cubicBezTo>
                <a:cubicBezTo>
                  <a:pt x="209" y="392"/>
                  <a:pt x="222" y="405"/>
                  <a:pt x="228" y="414"/>
                </a:cubicBezTo>
                <a:cubicBezTo>
                  <a:pt x="234" y="422"/>
                  <a:pt x="239" y="454"/>
                  <a:pt x="243" y="461"/>
                </a:cubicBezTo>
                <a:cubicBezTo>
                  <a:pt x="246" y="468"/>
                  <a:pt x="252" y="478"/>
                  <a:pt x="253" y="484"/>
                </a:cubicBezTo>
                <a:cubicBezTo>
                  <a:pt x="255" y="490"/>
                  <a:pt x="257" y="505"/>
                  <a:pt x="260" y="511"/>
                </a:cubicBezTo>
                <a:cubicBezTo>
                  <a:pt x="264" y="517"/>
                  <a:pt x="266" y="522"/>
                  <a:pt x="266" y="522"/>
                </a:cubicBezTo>
                <a:cubicBezTo>
                  <a:pt x="253" y="527"/>
                  <a:pt x="253" y="527"/>
                  <a:pt x="253" y="527"/>
                </a:cubicBezTo>
                <a:cubicBezTo>
                  <a:pt x="253" y="527"/>
                  <a:pt x="272" y="543"/>
                  <a:pt x="278" y="548"/>
                </a:cubicBezTo>
                <a:cubicBezTo>
                  <a:pt x="283" y="553"/>
                  <a:pt x="294" y="559"/>
                  <a:pt x="294" y="559"/>
                </a:cubicBezTo>
                <a:lnTo>
                  <a:pt x="301" y="559"/>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endParaRPr lang="en-GB">
              <a:solidFill>
                <a:schemeClr val="tx2">
                  <a:lumMod val="50000"/>
                </a:schemeClr>
              </a:solidFill>
            </a:endParaRPr>
          </a:p>
        </p:txBody>
      </p:sp>
      <p:sp>
        <p:nvSpPr>
          <p:cNvPr id="178" name="TextBox 146"/>
          <p:cNvSpPr txBox="1"/>
          <p:nvPr/>
        </p:nvSpPr>
        <p:spPr>
          <a:xfrm>
            <a:off x="3878794" y="1074311"/>
            <a:ext cx="999419" cy="60325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a:spcBef>
                <a:spcPct val="0"/>
              </a:spcBef>
            </a:pPr>
            <a:r>
              <a:rPr lang="en-GB" sz="3200" dirty="0" smtClean="0">
                <a:solidFill>
                  <a:schemeClr val="bg1"/>
                </a:solidFill>
                <a:latin typeface="+mj-lt"/>
                <a:ea typeface="+mj-ea"/>
                <a:cs typeface="+mj-cs"/>
              </a:rPr>
              <a:t>86%</a:t>
            </a:r>
          </a:p>
        </p:txBody>
      </p:sp>
      <p:sp>
        <p:nvSpPr>
          <p:cNvPr id="179" name="Content Placeholder 2"/>
          <p:cNvSpPr txBox="1">
            <a:spLocks/>
          </p:cNvSpPr>
          <p:nvPr/>
        </p:nvSpPr>
        <p:spPr>
          <a:xfrm>
            <a:off x="3991901" y="1512184"/>
            <a:ext cx="1058219" cy="399908"/>
          </a:xfrm>
          <a:prstGeom prst="rect">
            <a:avLst/>
          </a:prstGeom>
        </p:spPr>
        <p:txBody>
          <a:bodyPr vert="horz" lIns="91440" tIns="45720" rIns="91440" bIns="45720" rtlCol="0">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735"/>
              </a:spcBef>
              <a:defRPr/>
            </a:pPr>
            <a:r>
              <a:rPr lang="en-GB" sz="800" dirty="0" err="1" smtClean="0">
                <a:solidFill>
                  <a:schemeClr val="bg1"/>
                </a:solidFill>
                <a:latin typeface="+mj-lt"/>
              </a:rPr>
              <a:t>Familia</a:t>
            </a:r>
            <a:endParaRPr lang="en-GB" sz="800" dirty="0" smtClean="0">
              <a:solidFill>
                <a:schemeClr val="bg1"/>
              </a:solidFill>
              <a:latin typeface="+mj-lt"/>
            </a:endParaRPr>
          </a:p>
        </p:txBody>
      </p:sp>
      <p:sp>
        <p:nvSpPr>
          <p:cNvPr id="201" name="TextBox 200"/>
          <p:cNvSpPr txBox="1"/>
          <p:nvPr/>
        </p:nvSpPr>
        <p:spPr>
          <a:xfrm>
            <a:off x="7009889" y="770702"/>
            <a:ext cx="1824171" cy="246221"/>
          </a:xfrm>
          <a:prstGeom prst="rect">
            <a:avLst/>
          </a:prstGeom>
          <a:noFill/>
        </p:spPr>
        <p:txBody>
          <a:bodyPr wrap="square" rtlCol="0">
            <a:spAutoFit/>
          </a:bodyPr>
          <a:lstStyle/>
          <a:p>
            <a:r>
              <a:rPr lang="en-GB" sz="1000" dirty="0" smtClean="0">
                <a:solidFill>
                  <a:srgbClr val="FFC000"/>
                </a:solidFill>
                <a:latin typeface="Impact"/>
                <a:cs typeface="Impact"/>
              </a:rPr>
              <a:t>MUY INTERESADOS EN EL FÚTBOL</a:t>
            </a:r>
            <a:endParaRPr lang="en-GB" sz="1000" dirty="0">
              <a:solidFill>
                <a:srgbClr val="FFC000"/>
              </a:solidFill>
              <a:latin typeface="Impact"/>
              <a:cs typeface="Impact"/>
            </a:endParaRPr>
          </a:p>
        </p:txBody>
      </p:sp>
      <p:grpSp>
        <p:nvGrpSpPr>
          <p:cNvPr id="4" name="Group 201"/>
          <p:cNvGrpSpPr/>
          <p:nvPr/>
        </p:nvGrpSpPr>
        <p:grpSpPr>
          <a:xfrm>
            <a:off x="7935789" y="1181105"/>
            <a:ext cx="1001478" cy="1106564"/>
            <a:chOff x="10032473" y="2092789"/>
            <a:chExt cx="2007698" cy="1493345"/>
          </a:xfrm>
        </p:grpSpPr>
        <p:sp>
          <p:nvSpPr>
            <p:cNvPr id="203" name="Title 1"/>
            <p:cNvSpPr txBox="1">
              <a:spLocks/>
            </p:cNvSpPr>
            <p:nvPr/>
          </p:nvSpPr>
          <p:spPr>
            <a:xfrm>
              <a:off x="10042344" y="2502537"/>
              <a:ext cx="1997827" cy="1083597"/>
            </a:xfrm>
            <a:prstGeom prst="rect">
              <a:avLst/>
            </a:prstGeom>
          </p:spPr>
          <p:txBody>
            <a:bodyPr vert="horz" lIns="91440" tIns="45720" rIns="91440" bIns="45720" rtlCol="0" anchor="ctr">
              <a:noAutofit/>
            </a:bodyPr>
            <a:lstStyle/>
            <a:p>
              <a:pPr>
                <a:spcBef>
                  <a:spcPct val="0"/>
                </a:spcBef>
                <a:defRPr/>
              </a:pPr>
              <a:r>
                <a:rPr lang="en-US" sz="800" dirty="0" err="1" smtClean="0">
                  <a:solidFill>
                    <a:schemeClr val="bg1"/>
                  </a:solidFill>
                  <a:latin typeface="+mj-lt"/>
                  <a:ea typeface="+mj-ea"/>
                  <a:cs typeface="+mj-cs"/>
                </a:rPr>
                <a:t>están</a:t>
              </a:r>
              <a:r>
                <a:rPr lang="en-US" sz="800" dirty="0" smtClean="0">
                  <a:solidFill>
                    <a:schemeClr val="bg1"/>
                  </a:solidFill>
                  <a:latin typeface="+mj-lt"/>
                  <a:ea typeface="+mj-ea"/>
                  <a:cs typeface="+mj-cs"/>
                </a:rPr>
                <a:t> </a:t>
              </a:r>
              <a:r>
                <a:rPr lang="en-US" sz="800" dirty="0" err="1" smtClean="0">
                  <a:solidFill>
                    <a:schemeClr val="bg1"/>
                  </a:solidFill>
                  <a:latin typeface="+mj-lt"/>
                  <a:ea typeface="+mj-ea"/>
                  <a:cs typeface="+mj-cs"/>
                </a:rPr>
                <a:t>muy</a:t>
              </a:r>
              <a:r>
                <a:rPr lang="en-US" sz="800" dirty="0" smtClean="0">
                  <a:solidFill>
                    <a:schemeClr val="bg1"/>
                  </a:solidFill>
                  <a:latin typeface="+mj-lt"/>
                  <a:ea typeface="+mj-ea"/>
                  <a:cs typeface="+mj-cs"/>
                </a:rPr>
                <a:t> </a:t>
              </a:r>
              <a:r>
                <a:rPr lang="en-US" sz="800" dirty="0" err="1" smtClean="0">
                  <a:solidFill>
                    <a:schemeClr val="bg1"/>
                  </a:solidFill>
                  <a:latin typeface="+mj-lt"/>
                  <a:ea typeface="+mj-ea"/>
                  <a:cs typeface="+mj-cs"/>
                </a:rPr>
                <a:t>interesados</a:t>
              </a:r>
              <a:r>
                <a:rPr lang="en-US" sz="800" dirty="0" smtClean="0">
                  <a:solidFill>
                    <a:schemeClr val="bg1"/>
                  </a:solidFill>
                  <a:latin typeface="+mj-lt"/>
                  <a:ea typeface="+mj-ea"/>
                  <a:cs typeface="+mj-cs"/>
                </a:rPr>
                <a:t> en el </a:t>
              </a:r>
              <a:r>
                <a:rPr lang="en-US" sz="800" dirty="0" err="1" smtClean="0">
                  <a:solidFill>
                    <a:schemeClr val="bg1"/>
                  </a:solidFill>
                  <a:latin typeface="+mj-lt"/>
                  <a:ea typeface="+mj-ea"/>
                  <a:cs typeface="+mj-cs"/>
                </a:rPr>
                <a:t>fútbol</a:t>
              </a:r>
              <a:endParaRPr lang="en-US" sz="800" dirty="0">
                <a:solidFill>
                  <a:schemeClr val="bg1"/>
                </a:solidFill>
                <a:latin typeface="+mj-lt"/>
                <a:ea typeface="+mj-ea"/>
                <a:cs typeface="+mj-cs"/>
              </a:endParaRPr>
            </a:p>
          </p:txBody>
        </p:sp>
        <p:sp>
          <p:nvSpPr>
            <p:cNvPr id="204" name="Title 1"/>
            <p:cNvSpPr txBox="1">
              <a:spLocks/>
            </p:cNvSpPr>
            <p:nvPr/>
          </p:nvSpPr>
          <p:spPr>
            <a:xfrm>
              <a:off x="10032473" y="2092789"/>
              <a:ext cx="1716088" cy="860187"/>
            </a:xfrm>
            <a:prstGeom prst="rect">
              <a:avLst/>
            </a:prstGeom>
          </p:spPr>
          <p:txBody>
            <a:bodyPr vert="horz" lIns="91440" tIns="45720" rIns="91440" bIns="45720" rtlCol="0" anchor="ctr">
              <a:noAutofit/>
            </a:bodyPr>
            <a:lstStyle/>
            <a:p>
              <a:pPr>
                <a:spcBef>
                  <a:spcPct val="0"/>
                </a:spcBef>
                <a:defRPr/>
              </a:pPr>
              <a:r>
                <a:rPr lang="en-US" sz="2900" dirty="0" smtClean="0">
                  <a:solidFill>
                    <a:schemeClr val="bg1"/>
                  </a:solidFill>
                  <a:latin typeface="+mj-lt"/>
                  <a:ea typeface="+mj-ea"/>
                  <a:cs typeface="+mj-cs"/>
                </a:rPr>
                <a:t>62%</a:t>
              </a:r>
              <a:endParaRPr lang="en-US" sz="2900" dirty="0">
                <a:solidFill>
                  <a:schemeClr val="bg1"/>
                </a:solidFill>
                <a:latin typeface="+mj-lt"/>
                <a:ea typeface="+mj-ea"/>
                <a:cs typeface="+mj-cs"/>
              </a:endParaRPr>
            </a:p>
          </p:txBody>
        </p:sp>
      </p:grpSp>
      <p:sp>
        <p:nvSpPr>
          <p:cNvPr id="283" name="Rectangle 282"/>
          <p:cNvSpPr/>
          <p:nvPr/>
        </p:nvSpPr>
        <p:spPr>
          <a:xfrm>
            <a:off x="8491707" y="3710228"/>
            <a:ext cx="467988" cy="400111"/>
          </a:xfrm>
          <a:prstGeom prst="rect">
            <a:avLst/>
          </a:prstGeom>
        </p:spPr>
        <p:txBody>
          <a:bodyPr wrap="square">
            <a:spAutoFit/>
          </a:bodyPr>
          <a:lstStyle/>
          <a:p>
            <a:r>
              <a:rPr lang="en-GB" sz="1000" dirty="0" smtClean="0">
                <a:solidFill>
                  <a:schemeClr val="bg1"/>
                </a:solidFill>
                <a:latin typeface="+mj-lt"/>
              </a:rPr>
              <a:t>51%</a:t>
            </a:r>
          </a:p>
          <a:p>
            <a:r>
              <a:rPr lang="en-GB" sz="1000" dirty="0" smtClean="0">
                <a:solidFill>
                  <a:schemeClr val="bg1"/>
                </a:solidFill>
                <a:latin typeface="+mj-lt"/>
              </a:rPr>
              <a:t>      </a:t>
            </a:r>
            <a:endParaRPr lang="en-GB" sz="1000" dirty="0">
              <a:solidFill>
                <a:schemeClr val="bg1"/>
              </a:solidFill>
              <a:latin typeface="+mj-lt"/>
            </a:endParaRPr>
          </a:p>
        </p:txBody>
      </p:sp>
      <p:sp>
        <p:nvSpPr>
          <p:cNvPr id="274" name="Rectangle 273"/>
          <p:cNvSpPr/>
          <p:nvPr/>
        </p:nvSpPr>
        <p:spPr>
          <a:xfrm>
            <a:off x="8491707" y="3944710"/>
            <a:ext cx="467988" cy="400109"/>
          </a:xfrm>
          <a:prstGeom prst="rect">
            <a:avLst/>
          </a:prstGeom>
        </p:spPr>
        <p:txBody>
          <a:bodyPr wrap="square">
            <a:spAutoFit/>
          </a:bodyPr>
          <a:lstStyle/>
          <a:p>
            <a:r>
              <a:rPr lang="en-GB" sz="1000" dirty="0" smtClean="0">
                <a:solidFill>
                  <a:schemeClr val="bg1"/>
                </a:solidFill>
                <a:latin typeface="+mj-lt"/>
              </a:rPr>
              <a:t>27%</a:t>
            </a:r>
          </a:p>
          <a:p>
            <a:r>
              <a:rPr lang="en-GB" sz="1000" dirty="0" smtClean="0">
                <a:solidFill>
                  <a:schemeClr val="bg1"/>
                </a:solidFill>
                <a:latin typeface="+mj-lt"/>
              </a:rPr>
              <a:t>      </a:t>
            </a:r>
            <a:endParaRPr lang="en-GB" sz="1000" dirty="0">
              <a:solidFill>
                <a:schemeClr val="bg1"/>
              </a:solidFill>
              <a:latin typeface="+mj-lt"/>
            </a:endParaRPr>
          </a:p>
        </p:txBody>
      </p:sp>
      <p:sp>
        <p:nvSpPr>
          <p:cNvPr id="259" name="Rectangle 258"/>
          <p:cNvSpPr/>
          <p:nvPr/>
        </p:nvSpPr>
        <p:spPr>
          <a:xfrm>
            <a:off x="8491707" y="4189209"/>
            <a:ext cx="467988" cy="400111"/>
          </a:xfrm>
          <a:prstGeom prst="rect">
            <a:avLst/>
          </a:prstGeom>
        </p:spPr>
        <p:txBody>
          <a:bodyPr wrap="square">
            <a:spAutoFit/>
          </a:bodyPr>
          <a:lstStyle/>
          <a:p>
            <a:r>
              <a:rPr lang="en-GB" sz="1000" dirty="0" smtClean="0">
                <a:solidFill>
                  <a:schemeClr val="bg1"/>
                </a:solidFill>
                <a:latin typeface="+mj-lt"/>
              </a:rPr>
              <a:t>24%</a:t>
            </a:r>
          </a:p>
          <a:p>
            <a:r>
              <a:rPr lang="en-GB" sz="1000" dirty="0" smtClean="0">
                <a:solidFill>
                  <a:schemeClr val="bg1"/>
                </a:solidFill>
                <a:latin typeface="+mj-lt"/>
              </a:rPr>
              <a:t>      </a:t>
            </a:r>
            <a:endParaRPr lang="en-GB" sz="1000" dirty="0">
              <a:solidFill>
                <a:schemeClr val="bg1"/>
              </a:solidFill>
              <a:latin typeface="+mj-lt"/>
            </a:endParaRPr>
          </a:p>
        </p:txBody>
      </p:sp>
      <p:sp>
        <p:nvSpPr>
          <p:cNvPr id="244" name="Rectangle 243"/>
          <p:cNvSpPr/>
          <p:nvPr/>
        </p:nvSpPr>
        <p:spPr>
          <a:xfrm>
            <a:off x="8491707" y="3465730"/>
            <a:ext cx="467988" cy="400111"/>
          </a:xfrm>
          <a:prstGeom prst="rect">
            <a:avLst/>
          </a:prstGeom>
        </p:spPr>
        <p:txBody>
          <a:bodyPr wrap="square">
            <a:spAutoFit/>
          </a:bodyPr>
          <a:lstStyle/>
          <a:p>
            <a:r>
              <a:rPr lang="en-GB" sz="1000" dirty="0" smtClean="0">
                <a:solidFill>
                  <a:schemeClr val="bg1"/>
                </a:solidFill>
                <a:latin typeface="+mj-lt"/>
              </a:rPr>
              <a:t>91%</a:t>
            </a:r>
          </a:p>
          <a:p>
            <a:r>
              <a:rPr lang="en-GB" sz="1000" dirty="0" smtClean="0">
                <a:solidFill>
                  <a:schemeClr val="bg1"/>
                </a:solidFill>
                <a:latin typeface="+mj-lt"/>
              </a:rPr>
              <a:t>      </a:t>
            </a:r>
            <a:endParaRPr lang="en-GB" sz="1000" dirty="0">
              <a:solidFill>
                <a:schemeClr val="bg1"/>
              </a:solidFill>
              <a:latin typeface="+mj-lt"/>
            </a:endParaRPr>
          </a:p>
        </p:txBody>
      </p:sp>
      <p:grpSp>
        <p:nvGrpSpPr>
          <p:cNvPr id="5" name="Group 315"/>
          <p:cNvGrpSpPr/>
          <p:nvPr/>
        </p:nvGrpSpPr>
        <p:grpSpPr>
          <a:xfrm>
            <a:off x="7033392" y="953646"/>
            <a:ext cx="1029231" cy="1640337"/>
            <a:chOff x="6395062" y="2446548"/>
            <a:chExt cx="1206937" cy="1729364"/>
          </a:xfrm>
        </p:grpSpPr>
        <p:graphicFrame>
          <p:nvGraphicFramePr>
            <p:cNvPr id="317" name="Chart 316"/>
            <p:cNvGraphicFramePr/>
            <p:nvPr>
              <p:extLst>
                <p:ext uri="{D42A27DB-BD31-4B8C-83A1-F6EECF244321}">
                  <p14:modId xmlns:p14="http://schemas.microsoft.com/office/powerpoint/2010/main" val="1687174187"/>
                </p:ext>
              </p:extLst>
            </p:nvPr>
          </p:nvGraphicFramePr>
          <p:xfrm>
            <a:off x="6395062" y="2446548"/>
            <a:ext cx="1206937" cy="1729364"/>
          </p:xfrm>
          <a:graphic>
            <a:graphicData uri="http://schemas.openxmlformats.org/drawingml/2006/chart">
              <c:chart xmlns:c="http://schemas.openxmlformats.org/drawingml/2006/chart" xmlns:r="http://schemas.openxmlformats.org/officeDocument/2006/relationships" r:id="rId4"/>
            </a:graphicData>
          </a:graphic>
        </p:graphicFrame>
        <p:grpSp>
          <p:nvGrpSpPr>
            <p:cNvPr id="6" name="Group 317"/>
            <p:cNvGrpSpPr/>
            <p:nvPr/>
          </p:nvGrpSpPr>
          <p:grpSpPr>
            <a:xfrm>
              <a:off x="7006545" y="2710864"/>
              <a:ext cx="249670" cy="1147988"/>
              <a:chOff x="7031349" y="2757617"/>
              <a:chExt cx="170605" cy="1077272"/>
            </a:xfrm>
          </p:grpSpPr>
          <p:pic>
            <p:nvPicPr>
              <p:cNvPr id="319" name="Picture 318" descr="BALL.png"/>
              <p:cNvPicPr preferRelativeResize="0">
                <a:picLocks/>
              </p:cNvPicPr>
              <p:nvPr/>
            </p:nvPicPr>
            <p:blipFill>
              <a:blip r:embed="rId5" cstate="email"/>
              <a:stretch>
                <a:fillRect/>
              </a:stretch>
            </p:blipFill>
            <p:spPr>
              <a:xfrm>
                <a:off x="7031349" y="3668436"/>
                <a:ext cx="162368" cy="166453"/>
              </a:xfrm>
              <a:prstGeom prst="rect">
                <a:avLst/>
              </a:prstGeom>
            </p:spPr>
          </p:pic>
          <p:pic>
            <p:nvPicPr>
              <p:cNvPr id="320" name="Picture 319" descr="BALL.png"/>
              <p:cNvPicPr preferRelativeResize="0">
                <a:picLocks/>
              </p:cNvPicPr>
              <p:nvPr/>
            </p:nvPicPr>
            <p:blipFill>
              <a:blip r:embed="rId5" cstate="email"/>
              <a:stretch>
                <a:fillRect/>
              </a:stretch>
            </p:blipFill>
            <p:spPr>
              <a:xfrm>
                <a:off x="7031349" y="3496318"/>
                <a:ext cx="162368" cy="166453"/>
              </a:xfrm>
              <a:prstGeom prst="rect">
                <a:avLst/>
              </a:prstGeom>
            </p:spPr>
          </p:pic>
          <p:pic>
            <p:nvPicPr>
              <p:cNvPr id="321" name="Picture 320" descr="BALL.png"/>
              <p:cNvPicPr preferRelativeResize="0">
                <a:picLocks/>
              </p:cNvPicPr>
              <p:nvPr/>
            </p:nvPicPr>
            <p:blipFill>
              <a:blip r:embed="rId5" cstate="email"/>
              <a:stretch>
                <a:fillRect/>
              </a:stretch>
            </p:blipFill>
            <p:spPr>
              <a:xfrm>
                <a:off x="7031349" y="3324200"/>
                <a:ext cx="162368" cy="166453"/>
              </a:xfrm>
              <a:prstGeom prst="rect">
                <a:avLst/>
              </a:prstGeom>
            </p:spPr>
          </p:pic>
          <p:pic>
            <p:nvPicPr>
              <p:cNvPr id="322" name="Picture 321" descr="BALL.png"/>
              <p:cNvPicPr preferRelativeResize="0">
                <a:picLocks/>
              </p:cNvPicPr>
              <p:nvPr/>
            </p:nvPicPr>
            <p:blipFill>
              <a:blip r:embed="rId5" cstate="email"/>
              <a:stretch>
                <a:fillRect/>
              </a:stretch>
            </p:blipFill>
            <p:spPr>
              <a:xfrm>
                <a:off x="7031349" y="3152082"/>
                <a:ext cx="162368" cy="166453"/>
              </a:xfrm>
              <a:prstGeom prst="rect">
                <a:avLst/>
              </a:prstGeom>
            </p:spPr>
          </p:pic>
          <p:pic>
            <p:nvPicPr>
              <p:cNvPr id="323" name="Picture 322" descr="BALL.png"/>
              <p:cNvPicPr preferRelativeResize="0">
                <a:picLocks/>
              </p:cNvPicPr>
              <p:nvPr/>
            </p:nvPicPr>
            <p:blipFill>
              <a:blip r:embed="rId5" cstate="email"/>
              <a:stretch>
                <a:fillRect/>
              </a:stretch>
            </p:blipFill>
            <p:spPr>
              <a:xfrm>
                <a:off x="7031349" y="2979965"/>
                <a:ext cx="162368" cy="166453"/>
              </a:xfrm>
              <a:prstGeom prst="rect">
                <a:avLst/>
              </a:prstGeom>
            </p:spPr>
          </p:pic>
          <p:pic>
            <p:nvPicPr>
              <p:cNvPr id="324" name="Picture 323" descr="BALL.png"/>
              <p:cNvPicPr preferRelativeResize="0">
                <a:picLocks/>
              </p:cNvPicPr>
              <p:nvPr/>
            </p:nvPicPr>
            <p:blipFill>
              <a:blip r:embed="rId5" cstate="email"/>
              <a:stretch>
                <a:fillRect/>
              </a:stretch>
            </p:blipFill>
            <p:spPr>
              <a:xfrm>
                <a:off x="7031349" y="2807847"/>
                <a:ext cx="162368" cy="166453"/>
              </a:xfrm>
              <a:prstGeom prst="rect">
                <a:avLst/>
              </a:prstGeom>
            </p:spPr>
          </p:pic>
          <p:pic>
            <p:nvPicPr>
              <p:cNvPr id="325" name="Picture 324" descr="BALL.png"/>
              <p:cNvPicPr preferRelativeResize="0">
                <a:picLocks/>
              </p:cNvPicPr>
              <p:nvPr/>
            </p:nvPicPr>
            <p:blipFill rotWithShape="1">
              <a:blip r:embed="rId6" cstate="email"/>
              <a:srcRect t="31551" b="-1"/>
              <a:stretch/>
            </p:blipFill>
            <p:spPr>
              <a:xfrm>
                <a:off x="7039586" y="2757617"/>
                <a:ext cx="162368" cy="44565"/>
              </a:xfrm>
              <a:prstGeom prst="rect">
                <a:avLst/>
              </a:prstGeom>
            </p:spPr>
          </p:pic>
        </p:grpSp>
      </p:grpSp>
      <p:grpSp>
        <p:nvGrpSpPr>
          <p:cNvPr id="11" name="Group 352"/>
          <p:cNvGrpSpPr/>
          <p:nvPr/>
        </p:nvGrpSpPr>
        <p:grpSpPr>
          <a:xfrm>
            <a:off x="6591299" y="3374513"/>
            <a:ext cx="1958125" cy="1035175"/>
            <a:chOff x="2694978" y="1846676"/>
            <a:chExt cx="3174180" cy="1692176"/>
          </a:xfrm>
        </p:grpSpPr>
        <p:grpSp>
          <p:nvGrpSpPr>
            <p:cNvPr id="12" name="Group 353"/>
            <p:cNvGrpSpPr/>
            <p:nvPr/>
          </p:nvGrpSpPr>
          <p:grpSpPr>
            <a:xfrm>
              <a:off x="2694979" y="2293016"/>
              <a:ext cx="3174179" cy="371441"/>
              <a:chOff x="3013969" y="1994789"/>
              <a:chExt cx="3174179" cy="510406"/>
            </a:xfrm>
          </p:grpSpPr>
          <p:grpSp>
            <p:nvGrpSpPr>
              <p:cNvPr id="13" name="Group 378"/>
              <p:cNvGrpSpPr/>
              <p:nvPr/>
            </p:nvGrpSpPr>
            <p:grpSpPr>
              <a:xfrm>
                <a:off x="3954476" y="1994789"/>
                <a:ext cx="2233672" cy="510406"/>
                <a:chOff x="3986375" y="2037321"/>
                <a:chExt cx="1442026" cy="510406"/>
              </a:xfrm>
            </p:grpSpPr>
            <p:sp>
              <p:nvSpPr>
                <p:cNvPr id="384" name="Rectangle 383"/>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385" name="Rectangle 384"/>
                <p:cNvSpPr/>
                <p:nvPr/>
              </p:nvSpPr>
              <p:spPr>
                <a:xfrm>
                  <a:off x="3986375" y="2037321"/>
                  <a:ext cx="800939" cy="510406"/>
                </a:xfrm>
                <a:prstGeom prst="rect">
                  <a:avLst/>
                </a:prstGeom>
                <a:solidFill>
                  <a:schemeClr val="accent1"/>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386" name="Straight Connector 385"/>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14" name="Group 379"/>
              <p:cNvGrpSpPr/>
              <p:nvPr/>
            </p:nvGrpSpPr>
            <p:grpSpPr>
              <a:xfrm>
                <a:off x="3013969" y="1994789"/>
                <a:ext cx="1037988" cy="510406"/>
                <a:chOff x="5690466" y="2460629"/>
                <a:chExt cx="1037988" cy="510406"/>
              </a:xfrm>
            </p:grpSpPr>
            <p:sp>
              <p:nvSpPr>
                <p:cNvPr id="381" name="Rectangle 380"/>
                <p:cNvSpPr/>
                <p:nvPr/>
              </p:nvSpPr>
              <p:spPr>
                <a:xfrm>
                  <a:off x="5690466" y="2460629"/>
                  <a:ext cx="950039" cy="51040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fontAlgn="base">
                    <a:lnSpc>
                      <a:spcPct val="80000"/>
                    </a:lnSpc>
                    <a:spcBef>
                      <a:spcPts val="2400"/>
                    </a:spcBef>
                    <a:buClr>
                      <a:srgbClr val="3DB7E4"/>
                    </a:buClr>
                    <a:buSzPct val="100000"/>
                  </a:pPr>
                  <a:r>
                    <a:rPr lang="en-GB" sz="600" kern="0" cap="all" dirty="0">
                      <a:solidFill>
                        <a:srgbClr val="FFFFFF"/>
                      </a:solidFill>
                      <a:latin typeface="+mj-lt"/>
                      <a:ea typeface="ＭＳ Ｐゴシック" pitchFamily="1" charset="-128"/>
                    </a:rPr>
                    <a:t>2016 </a:t>
                  </a:r>
                  <a:r>
                    <a:rPr lang="en-GB" sz="600" kern="0" cap="all" dirty="0" err="1">
                      <a:solidFill>
                        <a:srgbClr val="FFFFFF"/>
                      </a:solidFill>
                      <a:latin typeface="+mj-lt"/>
                      <a:ea typeface="ＭＳ Ｐゴシック" pitchFamily="1" charset="-128"/>
                    </a:rPr>
                    <a:t>rio</a:t>
                  </a:r>
                  <a:r>
                    <a:rPr lang="en-GB" sz="600" kern="0" cap="all" dirty="0">
                      <a:solidFill>
                        <a:srgbClr val="FFFFFF"/>
                      </a:solidFill>
                      <a:latin typeface="+mj-lt"/>
                      <a:ea typeface="ＭＳ Ｐゴシック" pitchFamily="1" charset="-128"/>
                    </a:rPr>
                    <a:t> </a:t>
                  </a:r>
                  <a:r>
                    <a:rPr lang="en-GB" sz="600" kern="0" cap="all" dirty="0" smtClean="0">
                      <a:solidFill>
                        <a:srgbClr val="FFFFFF"/>
                      </a:solidFill>
                      <a:latin typeface="+mj-lt"/>
                      <a:ea typeface="ＭＳ Ｐゴシック" pitchFamily="1" charset="-128"/>
                    </a:rPr>
                    <a:t>OLIMPIADAS</a:t>
                  </a:r>
                  <a:endParaRPr lang="en-GB" sz="600" kern="0" cap="all" dirty="0">
                    <a:solidFill>
                      <a:srgbClr val="FFFFFF"/>
                    </a:solidFill>
                    <a:latin typeface="+mj-lt"/>
                    <a:ea typeface="ＭＳ Ｐゴシック" pitchFamily="1" charset="-128"/>
                  </a:endParaRPr>
                </a:p>
              </p:txBody>
            </p:sp>
            <p:sp>
              <p:nvSpPr>
                <p:cNvPr id="383" name="Isosceles Triangle 382"/>
                <p:cNvSpPr/>
                <p:nvPr/>
              </p:nvSpPr>
              <p:spPr bwMode="auto">
                <a:xfrm rot="5400000">
                  <a:off x="6564590" y="2652246"/>
                  <a:ext cx="219727" cy="108000"/>
                </a:xfrm>
                <a:prstGeom prst="triangle">
                  <a:avLst/>
                </a:prstGeom>
                <a:solidFill>
                  <a:schemeClr val="accent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9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nvGrpSpPr>
            <p:cNvPr id="16" name="Group 354"/>
            <p:cNvGrpSpPr/>
            <p:nvPr/>
          </p:nvGrpSpPr>
          <p:grpSpPr>
            <a:xfrm>
              <a:off x="2694978" y="2742910"/>
              <a:ext cx="3174180" cy="371441"/>
              <a:chOff x="3013968" y="1994789"/>
              <a:chExt cx="3174180" cy="510406"/>
            </a:xfrm>
          </p:grpSpPr>
          <p:grpSp>
            <p:nvGrpSpPr>
              <p:cNvPr id="22" name="Group 371"/>
              <p:cNvGrpSpPr/>
              <p:nvPr/>
            </p:nvGrpSpPr>
            <p:grpSpPr>
              <a:xfrm>
                <a:off x="3954476" y="1994789"/>
                <a:ext cx="2233672" cy="510406"/>
                <a:chOff x="3986375" y="2037321"/>
                <a:chExt cx="1442026" cy="510406"/>
              </a:xfrm>
            </p:grpSpPr>
            <p:sp>
              <p:nvSpPr>
                <p:cNvPr id="376" name="Rectangle 375"/>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377" name="Rectangle 376"/>
                <p:cNvSpPr/>
                <p:nvPr/>
              </p:nvSpPr>
              <p:spPr>
                <a:xfrm>
                  <a:off x="3986376" y="2037321"/>
                  <a:ext cx="474442" cy="510406"/>
                </a:xfrm>
                <a:prstGeom prst="rect">
                  <a:avLst/>
                </a:prstGeom>
                <a:solidFill>
                  <a:schemeClr val="accent5"/>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378" name="Straight Connector 377"/>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24" name="Group 372"/>
              <p:cNvGrpSpPr/>
              <p:nvPr/>
            </p:nvGrpSpPr>
            <p:grpSpPr>
              <a:xfrm>
                <a:off x="3013968" y="1994789"/>
                <a:ext cx="1037989" cy="510406"/>
                <a:chOff x="5690465" y="2460629"/>
                <a:chExt cx="1037989" cy="510406"/>
              </a:xfrm>
            </p:grpSpPr>
            <p:sp>
              <p:nvSpPr>
                <p:cNvPr id="374" name="Rectangle 373"/>
                <p:cNvSpPr/>
                <p:nvPr/>
              </p:nvSpPr>
              <p:spPr>
                <a:xfrm>
                  <a:off x="5690465" y="2460629"/>
                  <a:ext cx="950039" cy="510406"/>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fontAlgn="base">
                    <a:lnSpc>
                      <a:spcPct val="80000"/>
                    </a:lnSpc>
                    <a:spcBef>
                      <a:spcPts val="2400"/>
                    </a:spcBef>
                    <a:buClr>
                      <a:srgbClr val="3DB7E4"/>
                    </a:buClr>
                    <a:buSzPct val="100000"/>
                  </a:pPr>
                  <a:r>
                    <a:rPr lang="en-GB" sz="600" kern="0" cap="all" dirty="0" err="1" smtClean="0">
                      <a:solidFill>
                        <a:srgbClr val="FFFFFF"/>
                      </a:solidFill>
                      <a:latin typeface="+mj-lt"/>
                      <a:ea typeface="ＭＳ Ｐゴシック" pitchFamily="1" charset="-128"/>
                    </a:rPr>
                    <a:t>uefa</a:t>
                  </a:r>
                  <a:r>
                    <a:rPr lang="en-GB" sz="600" kern="0" cap="all" dirty="0" smtClean="0">
                      <a:solidFill>
                        <a:srgbClr val="FFFFFF"/>
                      </a:solidFill>
                      <a:latin typeface="+mj-lt"/>
                      <a:ea typeface="ＭＳ Ｐゴシック" pitchFamily="1" charset="-128"/>
                    </a:rPr>
                    <a:t> </a:t>
                  </a:r>
                  <a:r>
                    <a:rPr lang="en-GB" sz="600" kern="0" cap="all" dirty="0">
                      <a:solidFill>
                        <a:srgbClr val="FFFFFF"/>
                      </a:solidFill>
                      <a:latin typeface="+mj-lt"/>
                      <a:ea typeface="ＭＳ Ｐゴシック" pitchFamily="1" charset="-128"/>
                    </a:rPr>
                    <a:t>2016 </a:t>
                  </a:r>
                  <a:r>
                    <a:rPr lang="en-GB" sz="600" kern="0" cap="all" dirty="0" smtClean="0">
                      <a:solidFill>
                        <a:srgbClr val="FFFFFF"/>
                      </a:solidFill>
                      <a:latin typeface="+mj-lt"/>
                      <a:ea typeface="ＭＳ Ｐゴシック" pitchFamily="1" charset="-128"/>
                    </a:rPr>
                    <a:t>FRANCIA</a:t>
                  </a:r>
                  <a:endParaRPr lang="en-GB" sz="600" kern="0" cap="all" dirty="0">
                    <a:solidFill>
                      <a:srgbClr val="FFFFFF"/>
                    </a:solidFill>
                    <a:latin typeface="+mj-lt"/>
                    <a:ea typeface="ＭＳ Ｐゴシック" pitchFamily="1" charset="-128"/>
                  </a:endParaRPr>
                </a:p>
              </p:txBody>
            </p:sp>
            <p:sp>
              <p:nvSpPr>
                <p:cNvPr id="375" name="Isosceles Triangle 374"/>
                <p:cNvSpPr/>
                <p:nvPr/>
              </p:nvSpPr>
              <p:spPr bwMode="auto">
                <a:xfrm rot="5400000">
                  <a:off x="6564590" y="2652246"/>
                  <a:ext cx="219727" cy="108000"/>
                </a:xfrm>
                <a:prstGeom prst="triangle">
                  <a:avLst/>
                </a:prstGeom>
                <a:solidFill>
                  <a:schemeClr val="accent5">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9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nvGrpSpPr>
            <p:cNvPr id="27" name="Group 355"/>
            <p:cNvGrpSpPr/>
            <p:nvPr/>
          </p:nvGrpSpPr>
          <p:grpSpPr>
            <a:xfrm>
              <a:off x="2694978" y="3167411"/>
              <a:ext cx="3174180" cy="371441"/>
              <a:chOff x="3013968" y="1994789"/>
              <a:chExt cx="3174180" cy="510406"/>
            </a:xfrm>
          </p:grpSpPr>
          <p:grpSp>
            <p:nvGrpSpPr>
              <p:cNvPr id="35" name="Group 364"/>
              <p:cNvGrpSpPr/>
              <p:nvPr/>
            </p:nvGrpSpPr>
            <p:grpSpPr>
              <a:xfrm>
                <a:off x="3954476" y="1994789"/>
                <a:ext cx="2233672" cy="510406"/>
                <a:chOff x="3986375" y="2037321"/>
                <a:chExt cx="1442026" cy="510406"/>
              </a:xfrm>
            </p:grpSpPr>
            <p:sp>
              <p:nvSpPr>
                <p:cNvPr id="369" name="Rectangle 368"/>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370" name="Rectangle 369"/>
                <p:cNvSpPr/>
                <p:nvPr/>
              </p:nvSpPr>
              <p:spPr>
                <a:xfrm>
                  <a:off x="3986375" y="2037321"/>
                  <a:ext cx="370939" cy="510406"/>
                </a:xfrm>
                <a:prstGeom prst="rect">
                  <a:avLst/>
                </a:prstGeom>
                <a:solidFill>
                  <a:schemeClr val="accent6">
                    <a:lumMod val="75000"/>
                  </a:schemeClr>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371" name="Straight Connector 370"/>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43" name="Group 365"/>
              <p:cNvGrpSpPr/>
              <p:nvPr/>
            </p:nvGrpSpPr>
            <p:grpSpPr>
              <a:xfrm>
                <a:off x="3013968" y="1994789"/>
                <a:ext cx="1037989" cy="510406"/>
                <a:chOff x="5690465" y="2460629"/>
                <a:chExt cx="1037989" cy="510406"/>
              </a:xfrm>
            </p:grpSpPr>
            <p:sp>
              <p:nvSpPr>
                <p:cNvPr id="367" name="Rectangle 366"/>
                <p:cNvSpPr/>
                <p:nvPr/>
              </p:nvSpPr>
              <p:spPr>
                <a:xfrm>
                  <a:off x="5690465" y="2460629"/>
                  <a:ext cx="950040" cy="51040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fontAlgn="base">
                    <a:lnSpc>
                      <a:spcPct val="80000"/>
                    </a:lnSpc>
                    <a:spcBef>
                      <a:spcPts val="2400"/>
                    </a:spcBef>
                    <a:buClr>
                      <a:srgbClr val="3DB7E4"/>
                    </a:buClr>
                    <a:buSzPct val="100000"/>
                  </a:pPr>
                  <a:r>
                    <a:rPr lang="en-GB" sz="600" kern="0" cap="all" dirty="0" smtClean="0">
                      <a:solidFill>
                        <a:srgbClr val="FFFFFF"/>
                      </a:solidFill>
                      <a:latin typeface="+mj-lt"/>
                      <a:ea typeface="ＭＳ Ｐゴシック" pitchFamily="1" charset="-128"/>
                    </a:rPr>
                    <a:t>2018 OLIMPIADAS   DE INVIERNO</a:t>
                  </a:r>
                  <a:endParaRPr lang="en-GB" sz="600" kern="0" cap="all" dirty="0">
                    <a:solidFill>
                      <a:srgbClr val="FFFFFF"/>
                    </a:solidFill>
                    <a:latin typeface="+mj-lt"/>
                    <a:ea typeface="ＭＳ Ｐゴシック" pitchFamily="1" charset="-128"/>
                  </a:endParaRPr>
                </a:p>
              </p:txBody>
            </p:sp>
            <p:sp>
              <p:nvSpPr>
                <p:cNvPr id="368" name="Isosceles Triangle 367"/>
                <p:cNvSpPr/>
                <p:nvPr/>
              </p:nvSpPr>
              <p:spPr bwMode="auto">
                <a:xfrm rot="5400000">
                  <a:off x="6564590" y="2652246"/>
                  <a:ext cx="219727" cy="108000"/>
                </a:xfrm>
                <a:prstGeom prst="triangle">
                  <a:avLst/>
                </a:prstGeom>
                <a:solidFill>
                  <a:schemeClr val="accent6">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9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nvGrpSpPr>
            <p:cNvPr id="44" name="Group 356"/>
            <p:cNvGrpSpPr/>
            <p:nvPr/>
          </p:nvGrpSpPr>
          <p:grpSpPr>
            <a:xfrm>
              <a:off x="2694979" y="1846676"/>
              <a:ext cx="3174179" cy="371441"/>
              <a:chOff x="3013969" y="1994789"/>
              <a:chExt cx="3174179" cy="510406"/>
            </a:xfrm>
          </p:grpSpPr>
          <p:grpSp>
            <p:nvGrpSpPr>
              <p:cNvPr id="45" name="Group 357"/>
              <p:cNvGrpSpPr/>
              <p:nvPr/>
            </p:nvGrpSpPr>
            <p:grpSpPr>
              <a:xfrm>
                <a:off x="3954476" y="1994789"/>
                <a:ext cx="2233672" cy="510406"/>
                <a:chOff x="3986375" y="2037321"/>
                <a:chExt cx="1442026" cy="510406"/>
              </a:xfrm>
            </p:grpSpPr>
            <p:sp>
              <p:nvSpPr>
                <p:cNvPr id="362" name="Rectangle 361"/>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363" name="Rectangle 362"/>
                <p:cNvSpPr/>
                <p:nvPr/>
              </p:nvSpPr>
              <p:spPr>
                <a:xfrm>
                  <a:off x="3986375" y="2037321"/>
                  <a:ext cx="1305723" cy="510406"/>
                </a:xfrm>
                <a:prstGeom prst="rect">
                  <a:avLst/>
                </a:prstGeom>
                <a:solidFill>
                  <a:schemeClr val="accent3"/>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364" name="Straight Connector 363"/>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46" name="Group 358"/>
              <p:cNvGrpSpPr/>
              <p:nvPr/>
            </p:nvGrpSpPr>
            <p:grpSpPr>
              <a:xfrm>
                <a:off x="3013969" y="1994789"/>
                <a:ext cx="1037988" cy="510406"/>
                <a:chOff x="5690466" y="2460629"/>
                <a:chExt cx="1037988" cy="510406"/>
              </a:xfrm>
            </p:grpSpPr>
            <p:sp>
              <p:nvSpPr>
                <p:cNvPr id="360" name="Rectangle 359"/>
                <p:cNvSpPr/>
                <p:nvPr/>
              </p:nvSpPr>
              <p:spPr>
                <a:xfrm>
                  <a:off x="5690466" y="2460629"/>
                  <a:ext cx="950039" cy="5104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fontAlgn="base">
                    <a:lnSpc>
                      <a:spcPct val="80000"/>
                    </a:lnSpc>
                    <a:spcBef>
                      <a:spcPts val="2400"/>
                    </a:spcBef>
                    <a:buClr>
                      <a:srgbClr val="3DB7E4"/>
                    </a:buClr>
                    <a:buSzPct val="100000"/>
                  </a:pPr>
                  <a:r>
                    <a:rPr lang="en-GB" sz="600" kern="0" cap="all" dirty="0" smtClean="0">
                      <a:solidFill>
                        <a:srgbClr val="FFFFFF"/>
                      </a:solidFill>
                      <a:latin typeface="+mj-lt"/>
                      <a:ea typeface="ＭＳ Ｐゴシック" pitchFamily="1" charset="-128"/>
                    </a:rPr>
                    <a:t>COPA DEL MUNDO </a:t>
                  </a:r>
                  <a:r>
                    <a:rPr lang="en-GB" sz="600" kern="0" cap="all" dirty="0" err="1" smtClean="0">
                      <a:solidFill>
                        <a:srgbClr val="FFFFFF"/>
                      </a:solidFill>
                      <a:latin typeface="+mj-lt"/>
                      <a:ea typeface="ＭＳ Ｐゴシック" pitchFamily="1" charset="-128"/>
                    </a:rPr>
                    <a:t>BraSil</a:t>
                  </a:r>
                  <a:r>
                    <a:rPr lang="en-GB" sz="600" kern="0" cap="all" dirty="0" smtClean="0">
                      <a:solidFill>
                        <a:srgbClr val="FFFFFF"/>
                      </a:solidFill>
                      <a:latin typeface="+mj-lt"/>
                      <a:ea typeface="ＭＳ Ｐゴシック" pitchFamily="1" charset="-128"/>
                    </a:rPr>
                    <a:t> 2014</a:t>
                  </a:r>
                  <a:endParaRPr lang="en-GB" sz="600" kern="0" cap="all" dirty="0">
                    <a:solidFill>
                      <a:srgbClr val="FFFFFF"/>
                    </a:solidFill>
                    <a:latin typeface="+mj-lt"/>
                    <a:ea typeface="ＭＳ Ｐゴシック" pitchFamily="1" charset="-128"/>
                  </a:endParaRPr>
                </a:p>
              </p:txBody>
            </p:sp>
            <p:sp>
              <p:nvSpPr>
                <p:cNvPr id="361" name="Isosceles Triangle 360"/>
                <p:cNvSpPr/>
                <p:nvPr/>
              </p:nvSpPr>
              <p:spPr bwMode="auto">
                <a:xfrm rot="5400000">
                  <a:off x="6564590" y="2652246"/>
                  <a:ext cx="219727" cy="108000"/>
                </a:xfrm>
                <a:prstGeom prst="triangle">
                  <a:avLst/>
                </a:prstGeom>
                <a:solidFill>
                  <a:schemeClr val="accent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9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grpSp>
        <p:nvGrpSpPr>
          <p:cNvPr id="47" name="Group 386"/>
          <p:cNvGrpSpPr/>
          <p:nvPr/>
        </p:nvGrpSpPr>
        <p:grpSpPr>
          <a:xfrm>
            <a:off x="8206529" y="3206349"/>
            <a:ext cx="436293" cy="1381351"/>
            <a:chOff x="4305801" y="589729"/>
            <a:chExt cx="436293" cy="1381351"/>
          </a:xfrm>
        </p:grpSpPr>
        <p:grpSp>
          <p:nvGrpSpPr>
            <p:cNvPr id="48" name="Group 4"/>
            <p:cNvGrpSpPr>
              <a:grpSpLocks noChangeAspect="1"/>
            </p:cNvGrpSpPr>
            <p:nvPr/>
          </p:nvGrpSpPr>
          <p:grpSpPr bwMode="auto">
            <a:xfrm rot="373324">
              <a:off x="4448697" y="589729"/>
              <a:ext cx="293397" cy="164505"/>
              <a:chOff x="0" y="-2"/>
              <a:chExt cx="5759" cy="3229"/>
            </a:xfrm>
            <a:solidFill>
              <a:schemeClr val="bg1"/>
            </a:solidFill>
          </p:grpSpPr>
          <p:sp>
            <p:nvSpPr>
              <p:cNvPr id="482" name="Freeform 5"/>
              <p:cNvSpPr>
                <a:spLocks/>
              </p:cNvSpPr>
              <p:nvPr/>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3" name="Freeform 7"/>
              <p:cNvSpPr>
                <a:spLocks/>
              </p:cNvSpPr>
              <p:nvPr/>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4" name="Freeform 8"/>
              <p:cNvSpPr>
                <a:spLocks/>
              </p:cNvSpPr>
              <p:nvPr/>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5" name="Freeform 9"/>
              <p:cNvSpPr>
                <a:spLocks/>
              </p:cNvSpPr>
              <p:nvPr/>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6" name="Freeform 10"/>
              <p:cNvSpPr>
                <a:spLocks/>
              </p:cNvSpPr>
              <p:nvPr/>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7" name="Freeform 11"/>
              <p:cNvSpPr>
                <a:spLocks/>
              </p:cNvSpPr>
              <p:nvPr/>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8" name="Freeform 12"/>
              <p:cNvSpPr>
                <a:spLocks/>
              </p:cNvSpPr>
              <p:nvPr/>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9" name="Freeform 13"/>
              <p:cNvSpPr>
                <a:spLocks/>
              </p:cNvSpPr>
              <p:nvPr/>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0" name="Freeform 14"/>
              <p:cNvSpPr>
                <a:spLocks/>
              </p:cNvSpPr>
              <p:nvPr/>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1" name="Freeform 15"/>
              <p:cNvSpPr>
                <a:spLocks/>
              </p:cNvSpPr>
              <p:nvPr/>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2" name="Freeform 16"/>
              <p:cNvSpPr>
                <a:spLocks/>
              </p:cNvSpPr>
              <p:nvPr/>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3" name="Freeform 17"/>
              <p:cNvSpPr>
                <a:spLocks noEditPoints="1"/>
              </p:cNvSpPr>
              <p:nvPr/>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4" name="Freeform 18"/>
              <p:cNvSpPr>
                <a:spLocks/>
              </p:cNvSpPr>
              <p:nvPr/>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5" name="Freeform 19"/>
              <p:cNvSpPr>
                <a:spLocks/>
              </p:cNvSpPr>
              <p:nvPr/>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6" name="Freeform 20"/>
              <p:cNvSpPr>
                <a:spLocks/>
              </p:cNvSpPr>
              <p:nvPr/>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7" name="Freeform 21"/>
              <p:cNvSpPr>
                <a:spLocks/>
              </p:cNvSpPr>
              <p:nvPr/>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8" name="Freeform 22"/>
              <p:cNvSpPr>
                <a:spLocks/>
              </p:cNvSpPr>
              <p:nvPr/>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9" name="Freeform 23"/>
              <p:cNvSpPr>
                <a:spLocks/>
              </p:cNvSpPr>
              <p:nvPr/>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0" name="Freeform 24"/>
              <p:cNvSpPr>
                <a:spLocks/>
              </p:cNvSpPr>
              <p:nvPr/>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1" name="Freeform 25"/>
              <p:cNvSpPr>
                <a:spLocks/>
              </p:cNvSpPr>
              <p:nvPr/>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2" name="Freeform 26"/>
              <p:cNvSpPr>
                <a:spLocks/>
              </p:cNvSpPr>
              <p:nvPr/>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3" name="Freeform 27"/>
              <p:cNvSpPr>
                <a:spLocks/>
              </p:cNvSpPr>
              <p:nvPr/>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4" name="Freeform 28"/>
              <p:cNvSpPr>
                <a:spLocks/>
              </p:cNvSpPr>
              <p:nvPr/>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5" name="Freeform 29"/>
              <p:cNvSpPr>
                <a:spLocks/>
              </p:cNvSpPr>
              <p:nvPr/>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6" name="Freeform 30"/>
              <p:cNvSpPr>
                <a:spLocks/>
              </p:cNvSpPr>
              <p:nvPr/>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grpSp>
        <p:grpSp>
          <p:nvGrpSpPr>
            <p:cNvPr id="49" name="Group 4"/>
            <p:cNvGrpSpPr>
              <a:grpSpLocks noChangeAspect="1"/>
            </p:cNvGrpSpPr>
            <p:nvPr/>
          </p:nvGrpSpPr>
          <p:grpSpPr bwMode="auto">
            <a:xfrm rot="373324">
              <a:off x="4305801" y="1806575"/>
              <a:ext cx="293397" cy="164505"/>
              <a:chOff x="0" y="-2"/>
              <a:chExt cx="5759" cy="3229"/>
            </a:xfrm>
            <a:solidFill>
              <a:schemeClr val="bg1"/>
            </a:solidFill>
          </p:grpSpPr>
          <p:sp>
            <p:nvSpPr>
              <p:cNvPr id="398" name="Freeform 5"/>
              <p:cNvSpPr>
                <a:spLocks/>
              </p:cNvSpPr>
              <p:nvPr/>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21" name="Freeform 7"/>
              <p:cNvSpPr>
                <a:spLocks/>
              </p:cNvSpPr>
              <p:nvPr/>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23" name="Freeform 8"/>
              <p:cNvSpPr>
                <a:spLocks/>
              </p:cNvSpPr>
              <p:nvPr/>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24" name="Freeform 9"/>
              <p:cNvSpPr>
                <a:spLocks/>
              </p:cNvSpPr>
              <p:nvPr/>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61" name="Freeform 10"/>
              <p:cNvSpPr>
                <a:spLocks/>
              </p:cNvSpPr>
              <p:nvPr/>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62" name="Freeform 11"/>
              <p:cNvSpPr>
                <a:spLocks/>
              </p:cNvSpPr>
              <p:nvPr/>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63" name="Freeform 12"/>
              <p:cNvSpPr>
                <a:spLocks/>
              </p:cNvSpPr>
              <p:nvPr/>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64" name="Freeform 13"/>
              <p:cNvSpPr>
                <a:spLocks/>
              </p:cNvSpPr>
              <p:nvPr/>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65" name="Freeform 14"/>
              <p:cNvSpPr>
                <a:spLocks/>
              </p:cNvSpPr>
              <p:nvPr/>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66" name="Freeform 15"/>
              <p:cNvSpPr>
                <a:spLocks/>
              </p:cNvSpPr>
              <p:nvPr/>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67" name="Freeform 16"/>
              <p:cNvSpPr>
                <a:spLocks/>
              </p:cNvSpPr>
              <p:nvPr/>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68" name="Freeform 17"/>
              <p:cNvSpPr>
                <a:spLocks noEditPoints="1"/>
              </p:cNvSpPr>
              <p:nvPr/>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69" name="Freeform 18"/>
              <p:cNvSpPr>
                <a:spLocks/>
              </p:cNvSpPr>
              <p:nvPr/>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0" name="Freeform 19"/>
              <p:cNvSpPr>
                <a:spLocks/>
              </p:cNvSpPr>
              <p:nvPr/>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1" name="Freeform 20"/>
              <p:cNvSpPr>
                <a:spLocks/>
              </p:cNvSpPr>
              <p:nvPr/>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2" name="Freeform 21"/>
              <p:cNvSpPr>
                <a:spLocks/>
              </p:cNvSpPr>
              <p:nvPr/>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3" name="Freeform 22"/>
              <p:cNvSpPr>
                <a:spLocks/>
              </p:cNvSpPr>
              <p:nvPr/>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4" name="Freeform 23"/>
              <p:cNvSpPr>
                <a:spLocks/>
              </p:cNvSpPr>
              <p:nvPr/>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5" name="Freeform 24"/>
              <p:cNvSpPr>
                <a:spLocks/>
              </p:cNvSpPr>
              <p:nvPr/>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6" name="Freeform 25"/>
              <p:cNvSpPr>
                <a:spLocks/>
              </p:cNvSpPr>
              <p:nvPr/>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7" name="Freeform 26"/>
              <p:cNvSpPr>
                <a:spLocks/>
              </p:cNvSpPr>
              <p:nvPr/>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8" name="Freeform 27"/>
              <p:cNvSpPr>
                <a:spLocks/>
              </p:cNvSpPr>
              <p:nvPr/>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79" name="Freeform 28"/>
              <p:cNvSpPr>
                <a:spLocks/>
              </p:cNvSpPr>
              <p:nvPr/>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0" name="Freeform 29"/>
              <p:cNvSpPr>
                <a:spLocks/>
              </p:cNvSpPr>
              <p:nvPr/>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1" name="Freeform 30"/>
              <p:cNvSpPr>
                <a:spLocks/>
              </p:cNvSpPr>
              <p:nvPr/>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grpSp>
        <p:cxnSp>
          <p:nvCxnSpPr>
            <p:cNvPr id="395" name="Straight Connector 394"/>
            <p:cNvCxnSpPr/>
            <p:nvPr/>
          </p:nvCxnSpPr>
          <p:spPr>
            <a:xfrm>
              <a:off x="4525759" y="760086"/>
              <a:ext cx="0" cy="104400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grpSp>
      <p:sp>
        <p:nvSpPr>
          <p:cNvPr id="525" name="Freeform 83"/>
          <p:cNvSpPr>
            <a:spLocks noEditPoints="1"/>
          </p:cNvSpPr>
          <p:nvPr/>
        </p:nvSpPr>
        <p:spPr bwMode="auto">
          <a:xfrm>
            <a:off x="1164350" y="1430781"/>
            <a:ext cx="349665" cy="1013183"/>
          </a:xfrm>
          <a:custGeom>
            <a:avLst/>
            <a:gdLst>
              <a:gd name="T0" fmla="*/ 104 w 123"/>
              <a:gd name="T1" fmla="*/ 273 h 407"/>
              <a:gd name="T2" fmla="*/ 94 w 123"/>
              <a:gd name="T3" fmla="*/ 350 h 407"/>
              <a:gd name="T4" fmla="*/ 101 w 123"/>
              <a:gd name="T5" fmla="*/ 369 h 407"/>
              <a:gd name="T6" fmla="*/ 85 w 123"/>
              <a:gd name="T7" fmla="*/ 394 h 407"/>
              <a:gd name="T8" fmla="*/ 81 w 123"/>
              <a:gd name="T9" fmla="*/ 370 h 407"/>
              <a:gd name="T10" fmla="*/ 78 w 123"/>
              <a:gd name="T11" fmla="*/ 333 h 407"/>
              <a:gd name="T12" fmla="*/ 65 w 123"/>
              <a:gd name="T13" fmla="*/ 321 h 407"/>
              <a:gd name="T14" fmla="*/ 70 w 123"/>
              <a:gd name="T15" fmla="*/ 393 h 407"/>
              <a:gd name="T16" fmla="*/ 54 w 123"/>
              <a:gd name="T17" fmla="*/ 402 h 407"/>
              <a:gd name="T18" fmla="*/ 50 w 123"/>
              <a:gd name="T19" fmla="*/ 388 h 407"/>
              <a:gd name="T20" fmla="*/ 40 w 123"/>
              <a:gd name="T21" fmla="*/ 317 h 407"/>
              <a:gd name="T22" fmla="*/ 16 w 123"/>
              <a:gd name="T23" fmla="*/ 296 h 407"/>
              <a:gd name="T24" fmla="*/ 9 w 123"/>
              <a:gd name="T25" fmla="*/ 266 h 407"/>
              <a:gd name="T26" fmla="*/ 9 w 123"/>
              <a:gd name="T27" fmla="*/ 234 h 407"/>
              <a:gd name="T28" fmla="*/ 0 w 123"/>
              <a:gd name="T29" fmla="*/ 214 h 407"/>
              <a:gd name="T30" fmla="*/ 3 w 123"/>
              <a:gd name="T31" fmla="*/ 184 h 407"/>
              <a:gd name="T32" fmla="*/ 8 w 123"/>
              <a:gd name="T33" fmla="*/ 158 h 407"/>
              <a:gd name="T34" fmla="*/ 11 w 123"/>
              <a:gd name="T35" fmla="*/ 141 h 407"/>
              <a:gd name="T36" fmla="*/ 17 w 123"/>
              <a:gd name="T37" fmla="*/ 100 h 407"/>
              <a:gd name="T38" fmla="*/ 25 w 123"/>
              <a:gd name="T39" fmla="*/ 63 h 407"/>
              <a:gd name="T40" fmla="*/ 28 w 123"/>
              <a:gd name="T41" fmla="*/ 62 h 407"/>
              <a:gd name="T42" fmla="*/ 29 w 123"/>
              <a:gd name="T43" fmla="*/ 58 h 407"/>
              <a:gd name="T44" fmla="*/ 39 w 123"/>
              <a:gd name="T45" fmla="*/ 27 h 407"/>
              <a:gd name="T46" fmla="*/ 57 w 123"/>
              <a:gd name="T47" fmla="*/ 0 h 407"/>
              <a:gd name="T48" fmla="*/ 75 w 123"/>
              <a:gd name="T49" fmla="*/ 6 h 407"/>
              <a:gd name="T50" fmla="*/ 90 w 123"/>
              <a:gd name="T51" fmla="*/ 45 h 407"/>
              <a:gd name="T52" fmla="*/ 103 w 123"/>
              <a:gd name="T53" fmla="*/ 67 h 407"/>
              <a:gd name="T54" fmla="*/ 106 w 123"/>
              <a:gd name="T55" fmla="*/ 74 h 407"/>
              <a:gd name="T56" fmla="*/ 114 w 123"/>
              <a:gd name="T57" fmla="*/ 110 h 407"/>
              <a:gd name="T58" fmla="*/ 118 w 123"/>
              <a:gd name="T59" fmla="*/ 151 h 407"/>
              <a:gd name="T60" fmla="*/ 119 w 123"/>
              <a:gd name="T61" fmla="*/ 177 h 407"/>
              <a:gd name="T62" fmla="*/ 122 w 123"/>
              <a:gd name="T63" fmla="*/ 205 h 407"/>
              <a:gd name="T64" fmla="*/ 121 w 123"/>
              <a:gd name="T65" fmla="*/ 209 h 407"/>
              <a:gd name="T66" fmla="*/ 115 w 123"/>
              <a:gd name="T67" fmla="*/ 240 h 407"/>
              <a:gd name="T68" fmla="*/ 108 w 123"/>
              <a:gd name="T69" fmla="*/ 228 h 407"/>
              <a:gd name="T70" fmla="*/ 7 w 123"/>
              <a:gd name="T71" fmla="*/ 216 h 407"/>
              <a:gd name="T72" fmla="*/ 19 w 123"/>
              <a:gd name="T73" fmla="*/ 186 h 407"/>
              <a:gd name="T74" fmla="*/ 27 w 123"/>
              <a:gd name="T75" fmla="*/ 164 h 407"/>
              <a:gd name="T76" fmla="*/ 35 w 123"/>
              <a:gd name="T77" fmla="*/ 140 h 407"/>
              <a:gd name="T78" fmla="*/ 30 w 123"/>
              <a:gd name="T79" fmla="*/ 145 h 407"/>
              <a:gd name="T80" fmla="*/ 17 w 123"/>
              <a:gd name="T81" fmla="*/ 187 h 407"/>
              <a:gd name="T82" fmla="*/ 103 w 123"/>
              <a:gd name="T83" fmla="*/ 224 h 407"/>
              <a:gd name="T84" fmla="*/ 106 w 123"/>
              <a:gd name="T85" fmla="*/ 196 h 407"/>
              <a:gd name="T86" fmla="*/ 100 w 123"/>
              <a:gd name="T87" fmla="*/ 165 h 407"/>
              <a:gd name="T88" fmla="*/ 96 w 123"/>
              <a:gd name="T89" fmla="*/ 134 h 407"/>
              <a:gd name="T90" fmla="*/ 91 w 123"/>
              <a:gd name="T91" fmla="*/ 145 h 407"/>
              <a:gd name="T92" fmla="*/ 97 w 123"/>
              <a:gd name="T93" fmla="*/ 163 h 407"/>
              <a:gd name="T94" fmla="*/ 102 w 123"/>
              <a:gd name="T95" fmla="*/ 209 h 407"/>
              <a:gd name="T96" fmla="*/ 38 w 123"/>
              <a:gd name="T97" fmla="*/ 59 h 407"/>
              <a:gd name="T98" fmla="*/ 97 w 123"/>
              <a:gd name="T99" fmla="*/ 58 h 407"/>
              <a:gd name="T100" fmla="*/ 93 w 123"/>
              <a:gd name="T101" fmla="*/ 53 h 407"/>
              <a:gd name="T102" fmla="*/ 94 w 123"/>
              <a:gd name="T103" fmla="*/ 56 h 407"/>
              <a:gd name="T104" fmla="*/ 98 w 123"/>
              <a:gd name="T105" fmla="*/ 62 h 407"/>
              <a:gd name="T106" fmla="*/ 94 w 123"/>
              <a:gd name="T107" fmla="*/ 59 h 407"/>
              <a:gd name="T108" fmla="*/ 92 w 123"/>
              <a:gd name="T109" fmla="*/ 53 h 407"/>
              <a:gd name="T110" fmla="*/ 91 w 123"/>
              <a:gd name="T111"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GB">
              <a:solidFill>
                <a:schemeClr val="tx2"/>
              </a:solidFill>
            </a:endParaRPr>
          </a:p>
        </p:txBody>
      </p:sp>
      <p:sp>
        <p:nvSpPr>
          <p:cNvPr id="526" name="Freeform 112"/>
          <p:cNvSpPr>
            <a:spLocks noEditPoints="1"/>
          </p:cNvSpPr>
          <p:nvPr/>
        </p:nvSpPr>
        <p:spPr bwMode="auto">
          <a:xfrm>
            <a:off x="484647" y="1295209"/>
            <a:ext cx="512164" cy="1155505"/>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rgbClr val="B3D5FE"/>
          </a:solidFill>
          <a:ln>
            <a:noFill/>
          </a:ln>
        </p:spPr>
        <p:txBody>
          <a:bodyPr vert="horz" wrap="square" lIns="91440" tIns="45720" rIns="91440" bIns="45720" numCol="1" anchor="t" anchorCtr="0" compatLnSpc="1">
            <a:prstTxWarp prst="textNoShape">
              <a:avLst/>
            </a:prstTxWarp>
          </a:bodyPr>
          <a:lstStyle/>
          <a:p>
            <a:endParaRPr lang="en-GB" dirty="0">
              <a:solidFill>
                <a:srgbClr val="B3D5FE"/>
              </a:solidFill>
            </a:endParaRPr>
          </a:p>
        </p:txBody>
      </p:sp>
      <p:sp>
        <p:nvSpPr>
          <p:cNvPr id="527" name="TextBox 526"/>
          <p:cNvSpPr txBox="1"/>
          <p:nvPr/>
        </p:nvSpPr>
        <p:spPr>
          <a:xfrm>
            <a:off x="456739" y="1003743"/>
            <a:ext cx="606747" cy="369332"/>
          </a:xfrm>
          <a:prstGeom prst="rect">
            <a:avLst/>
          </a:prstGeom>
          <a:noFill/>
        </p:spPr>
        <p:txBody>
          <a:bodyPr wrap="square" rtlCol="0">
            <a:spAutoFit/>
          </a:bodyPr>
          <a:lstStyle/>
          <a:p>
            <a:r>
              <a:rPr lang="en-GB" dirty="0" smtClean="0">
                <a:solidFill>
                  <a:schemeClr val="bg1"/>
                </a:solidFill>
                <a:latin typeface="Impact"/>
                <a:cs typeface="Impact"/>
              </a:rPr>
              <a:t>51%</a:t>
            </a:r>
            <a:endParaRPr lang="en-GB" dirty="0">
              <a:solidFill>
                <a:schemeClr val="bg1"/>
              </a:solidFill>
              <a:latin typeface="Impact"/>
              <a:cs typeface="Impact"/>
            </a:endParaRPr>
          </a:p>
        </p:txBody>
      </p:sp>
      <p:sp>
        <p:nvSpPr>
          <p:cNvPr id="528" name="TextBox 527"/>
          <p:cNvSpPr txBox="1"/>
          <p:nvPr/>
        </p:nvSpPr>
        <p:spPr>
          <a:xfrm>
            <a:off x="1078126" y="1117642"/>
            <a:ext cx="497252" cy="307777"/>
          </a:xfrm>
          <a:prstGeom prst="rect">
            <a:avLst/>
          </a:prstGeom>
          <a:noFill/>
        </p:spPr>
        <p:txBody>
          <a:bodyPr wrap="none" rtlCol="0">
            <a:spAutoFit/>
          </a:bodyPr>
          <a:lstStyle/>
          <a:p>
            <a:r>
              <a:rPr lang="en-GB" sz="1400" dirty="0" smtClean="0">
                <a:solidFill>
                  <a:schemeClr val="bg1"/>
                </a:solidFill>
                <a:latin typeface="Impact"/>
                <a:cs typeface="Impact"/>
              </a:rPr>
              <a:t>49%</a:t>
            </a:r>
            <a:endParaRPr lang="en-GB" sz="1400" dirty="0">
              <a:solidFill>
                <a:schemeClr val="bg1"/>
              </a:solidFill>
              <a:latin typeface="Impact"/>
              <a:cs typeface="Impact"/>
            </a:endParaRPr>
          </a:p>
        </p:txBody>
      </p:sp>
      <p:grpSp>
        <p:nvGrpSpPr>
          <p:cNvPr id="50" name="Group 528"/>
          <p:cNvGrpSpPr/>
          <p:nvPr/>
        </p:nvGrpSpPr>
        <p:grpSpPr>
          <a:xfrm>
            <a:off x="323823" y="1393985"/>
            <a:ext cx="892092" cy="1108843"/>
            <a:chOff x="-636450" y="1970233"/>
            <a:chExt cx="828297" cy="1099351"/>
          </a:xfrm>
        </p:grpSpPr>
        <p:sp>
          <p:nvSpPr>
            <p:cNvPr id="530" name="TextBox 122"/>
            <p:cNvSpPr txBox="1"/>
            <p:nvPr/>
          </p:nvSpPr>
          <p:spPr>
            <a:xfrm rot="16200000">
              <a:off x="-1085885" y="2420111"/>
              <a:ext cx="1098908" cy="200037"/>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lang="en-GB" sz="800" dirty="0" smtClean="0">
                  <a:solidFill>
                    <a:schemeClr val="bg1"/>
                  </a:solidFill>
                  <a:latin typeface="+mj-lt"/>
                </a:rPr>
                <a:t>HOMBRE</a:t>
              </a:r>
              <a:endParaRPr lang="en-GB" sz="800" dirty="0">
                <a:solidFill>
                  <a:schemeClr val="bg1"/>
                </a:solidFill>
                <a:latin typeface="+mj-lt"/>
              </a:endParaRPr>
            </a:p>
          </p:txBody>
        </p:sp>
        <p:sp>
          <p:nvSpPr>
            <p:cNvPr id="531" name="TextBox 123"/>
            <p:cNvSpPr txBox="1"/>
            <p:nvPr/>
          </p:nvSpPr>
          <p:spPr>
            <a:xfrm rot="16200000">
              <a:off x="-457625" y="2419668"/>
              <a:ext cx="1098908" cy="200037"/>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lang="en-GB" sz="800" dirty="0" smtClean="0">
                  <a:solidFill>
                    <a:schemeClr val="bg1"/>
                  </a:solidFill>
                  <a:latin typeface="+mj-lt"/>
                </a:rPr>
                <a:t>MUJER</a:t>
              </a:r>
              <a:endParaRPr lang="en-GB" sz="800" dirty="0">
                <a:solidFill>
                  <a:schemeClr val="bg1"/>
                </a:solidFill>
                <a:latin typeface="+mj-lt"/>
              </a:endParaRPr>
            </a:p>
          </p:txBody>
        </p:sp>
      </p:grpSp>
      <p:grpSp>
        <p:nvGrpSpPr>
          <p:cNvPr id="51" name="Group 546"/>
          <p:cNvGrpSpPr>
            <a:grpSpLocks noChangeAspect="1"/>
          </p:cNvGrpSpPr>
          <p:nvPr/>
        </p:nvGrpSpPr>
        <p:grpSpPr>
          <a:xfrm>
            <a:off x="5752655" y="1622773"/>
            <a:ext cx="673635" cy="644689"/>
            <a:chOff x="-577369" y="2963196"/>
            <a:chExt cx="1759483" cy="1683880"/>
          </a:xfrm>
          <a:solidFill>
            <a:schemeClr val="accent6">
              <a:lumMod val="60000"/>
              <a:lumOff val="40000"/>
            </a:schemeClr>
          </a:solidFill>
        </p:grpSpPr>
        <p:sp>
          <p:nvSpPr>
            <p:cNvPr id="548" name="Freeform 227"/>
            <p:cNvSpPr>
              <a:spLocks noEditPoints="1"/>
            </p:cNvSpPr>
            <p:nvPr/>
          </p:nvSpPr>
          <p:spPr bwMode="auto">
            <a:xfrm>
              <a:off x="647656" y="2987784"/>
              <a:ext cx="534458" cy="1623028"/>
            </a:xfrm>
            <a:custGeom>
              <a:avLst/>
              <a:gdLst>
                <a:gd name="T0" fmla="*/ 93 w 138"/>
                <a:gd name="T1" fmla="*/ 24 h 418"/>
                <a:gd name="T2" fmla="*/ 89 w 138"/>
                <a:gd name="T3" fmla="*/ 39 h 418"/>
                <a:gd name="T4" fmla="*/ 85 w 138"/>
                <a:gd name="T5" fmla="*/ 48 h 418"/>
                <a:gd name="T6" fmla="*/ 98 w 138"/>
                <a:gd name="T7" fmla="*/ 62 h 418"/>
                <a:gd name="T8" fmla="*/ 122 w 138"/>
                <a:gd name="T9" fmla="*/ 77 h 418"/>
                <a:gd name="T10" fmla="*/ 137 w 138"/>
                <a:gd name="T11" fmla="*/ 116 h 418"/>
                <a:gd name="T12" fmla="*/ 136 w 138"/>
                <a:gd name="T13" fmla="*/ 198 h 418"/>
                <a:gd name="T14" fmla="*/ 120 w 138"/>
                <a:gd name="T15" fmla="*/ 236 h 418"/>
                <a:gd name="T16" fmla="*/ 109 w 138"/>
                <a:gd name="T17" fmla="*/ 274 h 418"/>
                <a:gd name="T18" fmla="*/ 106 w 138"/>
                <a:gd name="T19" fmla="*/ 305 h 418"/>
                <a:gd name="T20" fmla="*/ 93 w 138"/>
                <a:gd name="T21" fmla="*/ 351 h 418"/>
                <a:gd name="T22" fmla="*/ 92 w 138"/>
                <a:gd name="T23" fmla="*/ 364 h 418"/>
                <a:gd name="T24" fmla="*/ 104 w 138"/>
                <a:gd name="T25" fmla="*/ 371 h 418"/>
                <a:gd name="T26" fmla="*/ 99 w 138"/>
                <a:gd name="T27" fmla="*/ 377 h 418"/>
                <a:gd name="T28" fmla="*/ 101 w 138"/>
                <a:gd name="T29" fmla="*/ 386 h 418"/>
                <a:gd name="T30" fmla="*/ 100 w 138"/>
                <a:gd name="T31" fmla="*/ 391 h 418"/>
                <a:gd name="T32" fmla="*/ 89 w 138"/>
                <a:gd name="T33" fmla="*/ 403 h 418"/>
                <a:gd name="T34" fmla="*/ 83 w 138"/>
                <a:gd name="T35" fmla="*/ 413 h 418"/>
                <a:gd name="T36" fmla="*/ 59 w 138"/>
                <a:gd name="T37" fmla="*/ 415 h 418"/>
                <a:gd name="T38" fmla="*/ 64 w 138"/>
                <a:gd name="T39" fmla="*/ 391 h 418"/>
                <a:gd name="T40" fmla="*/ 67 w 138"/>
                <a:gd name="T41" fmla="*/ 376 h 418"/>
                <a:gd name="T42" fmla="*/ 56 w 138"/>
                <a:gd name="T43" fmla="*/ 338 h 418"/>
                <a:gd name="T44" fmla="*/ 47 w 138"/>
                <a:gd name="T45" fmla="*/ 275 h 418"/>
                <a:gd name="T46" fmla="*/ 42 w 138"/>
                <a:gd name="T47" fmla="*/ 232 h 418"/>
                <a:gd name="T48" fmla="*/ 38 w 138"/>
                <a:gd name="T49" fmla="*/ 218 h 418"/>
                <a:gd name="T50" fmla="*/ 29 w 138"/>
                <a:gd name="T51" fmla="*/ 206 h 418"/>
                <a:gd name="T52" fmla="*/ 17 w 138"/>
                <a:gd name="T53" fmla="*/ 213 h 418"/>
                <a:gd name="T54" fmla="*/ 21 w 138"/>
                <a:gd name="T55" fmla="*/ 237 h 418"/>
                <a:gd name="T56" fmla="*/ 2 w 138"/>
                <a:gd name="T57" fmla="*/ 230 h 418"/>
                <a:gd name="T58" fmla="*/ 1 w 138"/>
                <a:gd name="T59" fmla="*/ 214 h 418"/>
                <a:gd name="T60" fmla="*/ 6 w 138"/>
                <a:gd name="T61" fmla="*/ 176 h 418"/>
                <a:gd name="T62" fmla="*/ 15 w 138"/>
                <a:gd name="T63" fmla="*/ 130 h 418"/>
                <a:gd name="T64" fmla="*/ 41 w 138"/>
                <a:gd name="T65" fmla="*/ 68 h 418"/>
                <a:gd name="T66" fmla="*/ 57 w 138"/>
                <a:gd name="T67" fmla="*/ 58 h 418"/>
                <a:gd name="T68" fmla="*/ 48 w 138"/>
                <a:gd name="T69" fmla="*/ 52 h 418"/>
                <a:gd name="T70" fmla="*/ 46 w 138"/>
                <a:gd name="T71" fmla="*/ 41 h 418"/>
                <a:gd name="T72" fmla="*/ 45 w 138"/>
                <a:gd name="T73" fmla="*/ 31 h 418"/>
                <a:gd name="T74" fmla="*/ 45 w 138"/>
                <a:gd name="T75" fmla="*/ 19 h 418"/>
                <a:gd name="T76" fmla="*/ 43 w 138"/>
                <a:gd name="T77" fmla="*/ 12 h 418"/>
                <a:gd name="T78" fmla="*/ 51 w 138"/>
                <a:gd name="T79" fmla="*/ 6 h 418"/>
                <a:gd name="T80" fmla="*/ 69 w 138"/>
                <a:gd name="T81" fmla="*/ 1 h 418"/>
                <a:gd name="T82" fmla="*/ 84 w 138"/>
                <a:gd name="T83" fmla="*/ 0 h 418"/>
                <a:gd name="T84" fmla="*/ 87 w 138"/>
                <a:gd name="T85" fmla="*/ 1 h 418"/>
                <a:gd name="T86" fmla="*/ 88 w 138"/>
                <a:gd name="T87" fmla="*/ 4 h 418"/>
                <a:gd name="T88" fmla="*/ 115 w 138"/>
                <a:gd name="T89" fmla="*/ 164 h 418"/>
                <a:gd name="T90" fmla="*/ 108 w 138"/>
                <a:gd name="T91" fmla="*/ 124 h 418"/>
                <a:gd name="T92" fmla="*/ 37 w 138"/>
                <a:gd name="T93" fmla="*/ 128 h 418"/>
                <a:gd name="T94" fmla="*/ 116 w 138"/>
                <a:gd name="T95" fmla="*/ 167 h 418"/>
                <a:gd name="T96" fmla="*/ 119 w 138"/>
                <a:gd name="T97" fmla="*/ 203 h 418"/>
                <a:gd name="T98" fmla="*/ 118 w 138"/>
                <a:gd name="T99" fmla="*/ 175 h 418"/>
                <a:gd name="T100" fmla="*/ 120 w 138"/>
                <a:gd name="T101" fmla="*/ 227 h 418"/>
                <a:gd name="T102" fmla="*/ 122 w 138"/>
                <a:gd name="T103" fmla="*/ 216 h 418"/>
                <a:gd name="T104" fmla="*/ 79 w 138"/>
                <a:gd name="T105" fmla="*/ 253 h 418"/>
                <a:gd name="T106" fmla="*/ 78 w 138"/>
                <a:gd name="T107" fmla="*/ 278 h 418"/>
                <a:gd name="T108" fmla="*/ 79 w 138"/>
                <a:gd name="T109" fmla="*/ 306 h 418"/>
                <a:gd name="T110" fmla="*/ 81 w 138"/>
                <a:gd name="T111" fmla="*/ 265 h 418"/>
                <a:gd name="T112" fmla="*/ 80 w 138"/>
                <a:gd name="T113" fmla="*/ 238 h 418"/>
                <a:gd name="T114" fmla="*/ 102 w 138"/>
                <a:gd name="T115" fmla="*/ 377 h 418"/>
                <a:gd name="T116" fmla="*/ 97 w 138"/>
                <a:gd name="T117" fmla="*/ 37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418">
                  <a:moveTo>
                    <a:pt x="88" y="4"/>
                  </a:moveTo>
                  <a:cubicBezTo>
                    <a:pt x="88" y="4"/>
                    <a:pt x="91" y="7"/>
                    <a:pt x="91" y="8"/>
                  </a:cubicBezTo>
                  <a:cubicBezTo>
                    <a:pt x="91" y="8"/>
                    <a:pt x="92" y="10"/>
                    <a:pt x="91" y="13"/>
                  </a:cubicBezTo>
                  <a:cubicBezTo>
                    <a:pt x="90" y="14"/>
                    <a:pt x="93" y="20"/>
                    <a:pt x="93" y="24"/>
                  </a:cubicBezTo>
                  <a:cubicBezTo>
                    <a:pt x="93" y="24"/>
                    <a:pt x="93" y="30"/>
                    <a:pt x="92" y="31"/>
                  </a:cubicBezTo>
                  <a:cubicBezTo>
                    <a:pt x="92" y="32"/>
                    <a:pt x="91" y="32"/>
                    <a:pt x="90" y="33"/>
                  </a:cubicBezTo>
                  <a:cubicBezTo>
                    <a:pt x="90" y="35"/>
                    <a:pt x="90" y="37"/>
                    <a:pt x="90" y="38"/>
                  </a:cubicBezTo>
                  <a:cubicBezTo>
                    <a:pt x="90" y="38"/>
                    <a:pt x="89" y="39"/>
                    <a:pt x="89" y="39"/>
                  </a:cubicBezTo>
                  <a:cubicBezTo>
                    <a:pt x="89" y="39"/>
                    <a:pt x="89" y="40"/>
                    <a:pt x="89" y="41"/>
                  </a:cubicBezTo>
                  <a:cubicBezTo>
                    <a:pt x="89" y="41"/>
                    <a:pt x="88" y="41"/>
                    <a:pt x="88" y="41"/>
                  </a:cubicBezTo>
                  <a:cubicBezTo>
                    <a:pt x="87" y="43"/>
                    <a:pt x="88" y="45"/>
                    <a:pt x="88" y="46"/>
                  </a:cubicBezTo>
                  <a:cubicBezTo>
                    <a:pt x="87" y="47"/>
                    <a:pt x="85" y="47"/>
                    <a:pt x="85" y="48"/>
                  </a:cubicBezTo>
                  <a:cubicBezTo>
                    <a:pt x="83" y="51"/>
                    <a:pt x="84" y="52"/>
                    <a:pt x="84" y="56"/>
                  </a:cubicBezTo>
                  <a:cubicBezTo>
                    <a:pt x="85" y="56"/>
                    <a:pt x="86" y="58"/>
                    <a:pt x="87" y="59"/>
                  </a:cubicBezTo>
                  <a:cubicBezTo>
                    <a:pt x="91" y="59"/>
                    <a:pt x="92" y="61"/>
                    <a:pt x="96" y="62"/>
                  </a:cubicBezTo>
                  <a:cubicBezTo>
                    <a:pt x="97" y="62"/>
                    <a:pt x="97" y="62"/>
                    <a:pt x="98" y="62"/>
                  </a:cubicBezTo>
                  <a:cubicBezTo>
                    <a:pt x="100" y="62"/>
                    <a:pt x="103" y="63"/>
                    <a:pt x="105" y="64"/>
                  </a:cubicBezTo>
                  <a:cubicBezTo>
                    <a:pt x="107" y="65"/>
                    <a:pt x="109" y="68"/>
                    <a:pt x="111" y="69"/>
                  </a:cubicBezTo>
                  <a:cubicBezTo>
                    <a:pt x="111" y="69"/>
                    <a:pt x="112" y="69"/>
                    <a:pt x="112" y="69"/>
                  </a:cubicBezTo>
                  <a:cubicBezTo>
                    <a:pt x="116" y="70"/>
                    <a:pt x="120" y="74"/>
                    <a:pt x="122" y="77"/>
                  </a:cubicBezTo>
                  <a:cubicBezTo>
                    <a:pt x="126" y="83"/>
                    <a:pt x="127" y="91"/>
                    <a:pt x="129" y="98"/>
                  </a:cubicBezTo>
                  <a:cubicBezTo>
                    <a:pt x="130" y="100"/>
                    <a:pt x="132" y="103"/>
                    <a:pt x="133" y="106"/>
                  </a:cubicBezTo>
                  <a:cubicBezTo>
                    <a:pt x="134" y="108"/>
                    <a:pt x="134" y="110"/>
                    <a:pt x="135" y="112"/>
                  </a:cubicBezTo>
                  <a:cubicBezTo>
                    <a:pt x="135" y="113"/>
                    <a:pt x="138" y="115"/>
                    <a:pt x="137" y="116"/>
                  </a:cubicBezTo>
                  <a:cubicBezTo>
                    <a:pt x="135" y="119"/>
                    <a:pt x="130" y="118"/>
                    <a:pt x="129" y="122"/>
                  </a:cubicBezTo>
                  <a:cubicBezTo>
                    <a:pt x="131" y="125"/>
                    <a:pt x="131" y="135"/>
                    <a:pt x="132" y="139"/>
                  </a:cubicBezTo>
                  <a:cubicBezTo>
                    <a:pt x="136" y="155"/>
                    <a:pt x="136" y="176"/>
                    <a:pt x="133" y="193"/>
                  </a:cubicBezTo>
                  <a:cubicBezTo>
                    <a:pt x="133" y="196"/>
                    <a:pt x="135" y="197"/>
                    <a:pt x="136" y="198"/>
                  </a:cubicBezTo>
                  <a:cubicBezTo>
                    <a:pt x="137" y="200"/>
                    <a:pt x="137" y="203"/>
                    <a:pt x="137" y="205"/>
                  </a:cubicBezTo>
                  <a:cubicBezTo>
                    <a:pt x="136" y="206"/>
                    <a:pt x="135" y="206"/>
                    <a:pt x="134" y="207"/>
                  </a:cubicBezTo>
                  <a:cubicBezTo>
                    <a:pt x="136" y="216"/>
                    <a:pt x="135" y="224"/>
                    <a:pt x="129" y="228"/>
                  </a:cubicBezTo>
                  <a:cubicBezTo>
                    <a:pt x="127" y="230"/>
                    <a:pt x="120" y="232"/>
                    <a:pt x="120" y="236"/>
                  </a:cubicBezTo>
                  <a:cubicBezTo>
                    <a:pt x="121" y="237"/>
                    <a:pt x="120" y="241"/>
                    <a:pt x="120" y="243"/>
                  </a:cubicBezTo>
                  <a:cubicBezTo>
                    <a:pt x="120" y="250"/>
                    <a:pt x="119" y="256"/>
                    <a:pt x="117" y="262"/>
                  </a:cubicBezTo>
                  <a:cubicBezTo>
                    <a:pt x="117" y="266"/>
                    <a:pt x="118" y="270"/>
                    <a:pt x="117" y="272"/>
                  </a:cubicBezTo>
                  <a:cubicBezTo>
                    <a:pt x="115" y="274"/>
                    <a:pt x="112" y="274"/>
                    <a:pt x="109" y="274"/>
                  </a:cubicBezTo>
                  <a:cubicBezTo>
                    <a:pt x="108" y="277"/>
                    <a:pt x="107" y="280"/>
                    <a:pt x="106" y="283"/>
                  </a:cubicBezTo>
                  <a:cubicBezTo>
                    <a:pt x="106" y="286"/>
                    <a:pt x="106" y="288"/>
                    <a:pt x="106" y="290"/>
                  </a:cubicBezTo>
                  <a:cubicBezTo>
                    <a:pt x="105" y="292"/>
                    <a:pt x="106" y="294"/>
                    <a:pt x="106" y="295"/>
                  </a:cubicBezTo>
                  <a:cubicBezTo>
                    <a:pt x="106" y="298"/>
                    <a:pt x="106" y="302"/>
                    <a:pt x="106" y="305"/>
                  </a:cubicBezTo>
                  <a:cubicBezTo>
                    <a:pt x="103" y="316"/>
                    <a:pt x="102" y="326"/>
                    <a:pt x="98" y="336"/>
                  </a:cubicBezTo>
                  <a:cubicBezTo>
                    <a:pt x="98" y="339"/>
                    <a:pt x="96" y="342"/>
                    <a:pt x="96" y="344"/>
                  </a:cubicBezTo>
                  <a:cubicBezTo>
                    <a:pt x="96" y="345"/>
                    <a:pt x="96" y="345"/>
                    <a:pt x="96" y="346"/>
                  </a:cubicBezTo>
                  <a:cubicBezTo>
                    <a:pt x="95" y="348"/>
                    <a:pt x="94" y="349"/>
                    <a:pt x="93" y="351"/>
                  </a:cubicBezTo>
                  <a:cubicBezTo>
                    <a:pt x="93" y="353"/>
                    <a:pt x="93" y="356"/>
                    <a:pt x="93" y="356"/>
                  </a:cubicBezTo>
                  <a:cubicBezTo>
                    <a:pt x="93" y="359"/>
                    <a:pt x="92" y="359"/>
                    <a:pt x="93" y="361"/>
                  </a:cubicBezTo>
                  <a:cubicBezTo>
                    <a:pt x="92" y="362"/>
                    <a:pt x="92" y="362"/>
                    <a:pt x="92" y="362"/>
                  </a:cubicBezTo>
                  <a:cubicBezTo>
                    <a:pt x="92" y="362"/>
                    <a:pt x="92" y="363"/>
                    <a:pt x="92" y="364"/>
                  </a:cubicBezTo>
                  <a:cubicBezTo>
                    <a:pt x="93" y="363"/>
                    <a:pt x="94" y="362"/>
                    <a:pt x="94" y="363"/>
                  </a:cubicBezTo>
                  <a:cubicBezTo>
                    <a:pt x="97" y="364"/>
                    <a:pt x="95" y="368"/>
                    <a:pt x="95" y="371"/>
                  </a:cubicBezTo>
                  <a:cubicBezTo>
                    <a:pt x="95" y="371"/>
                    <a:pt x="96" y="371"/>
                    <a:pt x="96" y="371"/>
                  </a:cubicBezTo>
                  <a:cubicBezTo>
                    <a:pt x="96" y="371"/>
                    <a:pt x="102" y="371"/>
                    <a:pt x="104" y="371"/>
                  </a:cubicBezTo>
                  <a:cubicBezTo>
                    <a:pt x="104" y="371"/>
                    <a:pt x="104" y="371"/>
                    <a:pt x="105" y="372"/>
                  </a:cubicBezTo>
                  <a:cubicBezTo>
                    <a:pt x="106" y="373"/>
                    <a:pt x="105" y="375"/>
                    <a:pt x="105" y="376"/>
                  </a:cubicBezTo>
                  <a:cubicBezTo>
                    <a:pt x="103" y="377"/>
                    <a:pt x="103" y="377"/>
                    <a:pt x="101" y="378"/>
                  </a:cubicBezTo>
                  <a:cubicBezTo>
                    <a:pt x="100" y="377"/>
                    <a:pt x="100" y="377"/>
                    <a:pt x="99" y="377"/>
                  </a:cubicBezTo>
                  <a:cubicBezTo>
                    <a:pt x="99" y="377"/>
                    <a:pt x="99" y="377"/>
                    <a:pt x="99" y="377"/>
                  </a:cubicBezTo>
                  <a:cubicBezTo>
                    <a:pt x="100" y="379"/>
                    <a:pt x="101" y="383"/>
                    <a:pt x="101" y="386"/>
                  </a:cubicBezTo>
                  <a:cubicBezTo>
                    <a:pt x="101" y="386"/>
                    <a:pt x="101" y="386"/>
                    <a:pt x="101" y="386"/>
                  </a:cubicBezTo>
                  <a:cubicBezTo>
                    <a:pt x="101" y="386"/>
                    <a:pt x="101" y="386"/>
                    <a:pt x="101" y="386"/>
                  </a:cubicBezTo>
                  <a:cubicBezTo>
                    <a:pt x="99" y="383"/>
                    <a:pt x="100" y="376"/>
                    <a:pt x="96" y="375"/>
                  </a:cubicBezTo>
                  <a:cubicBezTo>
                    <a:pt x="96" y="375"/>
                    <a:pt x="96" y="376"/>
                    <a:pt x="96" y="376"/>
                  </a:cubicBezTo>
                  <a:cubicBezTo>
                    <a:pt x="97" y="378"/>
                    <a:pt x="97" y="384"/>
                    <a:pt x="98" y="386"/>
                  </a:cubicBezTo>
                  <a:cubicBezTo>
                    <a:pt x="99" y="387"/>
                    <a:pt x="99" y="390"/>
                    <a:pt x="100" y="391"/>
                  </a:cubicBezTo>
                  <a:cubicBezTo>
                    <a:pt x="101" y="392"/>
                    <a:pt x="102" y="393"/>
                    <a:pt x="102" y="393"/>
                  </a:cubicBezTo>
                  <a:cubicBezTo>
                    <a:pt x="103" y="395"/>
                    <a:pt x="102" y="399"/>
                    <a:pt x="102" y="402"/>
                  </a:cubicBezTo>
                  <a:cubicBezTo>
                    <a:pt x="102" y="402"/>
                    <a:pt x="101" y="403"/>
                    <a:pt x="100" y="404"/>
                  </a:cubicBezTo>
                  <a:cubicBezTo>
                    <a:pt x="96" y="404"/>
                    <a:pt x="92" y="403"/>
                    <a:pt x="89" y="403"/>
                  </a:cubicBezTo>
                  <a:cubicBezTo>
                    <a:pt x="89" y="404"/>
                    <a:pt x="89" y="404"/>
                    <a:pt x="89" y="404"/>
                  </a:cubicBezTo>
                  <a:cubicBezTo>
                    <a:pt x="88" y="405"/>
                    <a:pt x="88" y="410"/>
                    <a:pt x="88" y="412"/>
                  </a:cubicBezTo>
                  <a:cubicBezTo>
                    <a:pt x="88" y="412"/>
                    <a:pt x="88" y="412"/>
                    <a:pt x="88" y="412"/>
                  </a:cubicBezTo>
                  <a:cubicBezTo>
                    <a:pt x="86" y="413"/>
                    <a:pt x="84" y="412"/>
                    <a:pt x="83" y="413"/>
                  </a:cubicBezTo>
                  <a:cubicBezTo>
                    <a:pt x="82" y="414"/>
                    <a:pt x="82" y="416"/>
                    <a:pt x="82" y="417"/>
                  </a:cubicBezTo>
                  <a:cubicBezTo>
                    <a:pt x="80" y="417"/>
                    <a:pt x="78" y="417"/>
                    <a:pt x="76" y="417"/>
                  </a:cubicBezTo>
                  <a:cubicBezTo>
                    <a:pt x="74" y="418"/>
                    <a:pt x="65" y="416"/>
                    <a:pt x="63" y="416"/>
                  </a:cubicBezTo>
                  <a:cubicBezTo>
                    <a:pt x="62" y="416"/>
                    <a:pt x="60" y="416"/>
                    <a:pt x="59" y="415"/>
                  </a:cubicBezTo>
                  <a:cubicBezTo>
                    <a:pt x="58" y="414"/>
                    <a:pt x="58" y="414"/>
                    <a:pt x="58" y="413"/>
                  </a:cubicBezTo>
                  <a:cubicBezTo>
                    <a:pt x="61" y="411"/>
                    <a:pt x="59" y="408"/>
                    <a:pt x="60" y="405"/>
                  </a:cubicBezTo>
                  <a:cubicBezTo>
                    <a:pt x="61" y="402"/>
                    <a:pt x="64" y="399"/>
                    <a:pt x="64" y="396"/>
                  </a:cubicBezTo>
                  <a:cubicBezTo>
                    <a:pt x="65" y="394"/>
                    <a:pt x="63" y="393"/>
                    <a:pt x="64" y="391"/>
                  </a:cubicBezTo>
                  <a:cubicBezTo>
                    <a:pt x="65" y="389"/>
                    <a:pt x="67" y="389"/>
                    <a:pt x="67" y="386"/>
                  </a:cubicBezTo>
                  <a:cubicBezTo>
                    <a:pt x="67" y="386"/>
                    <a:pt x="66" y="381"/>
                    <a:pt x="67" y="380"/>
                  </a:cubicBezTo>
                  <a:cubicBezTo>
                    <a:pt x="67" y="379"/>
                    <a:pt x="67" y="378"/>
                    <a:pt x="67" y="376"/>
                  </a:cubicBezTo>
                  <a:cubicBezTo>
                    <a:pt x="67" y="376"/>
                    <a:pt x="67" y="376"/>
                    <a:pt x="67" y="376"/>
                  </a:cubicBezTo>
                  <a:cubicBezTo>
                    <a:pt x="67" y="376"/>
                    <a:pt x="67" y="376"/>
                    <a:pt x="66" y="376"/>
                  </a:cubicBezTo>
                  <a:cubicBezTo>
                    <a:pt x="66" y="370"/>
                    <a:pt x="65" y="370"/>
                    <a:pt x="64" y="367"/>
                  </a:cubicBezTo>
                  <a:cubicBezTo>
                    <a:pt x="63" y="366"/>
                    <a:pt x="63" y="363"/>
                    <a:pt x="63" y="362"/>
                  </a:cubicBezTo>
                  <a:cubicBezTo>
                    <a:pt x="60" y="354"/>
                    <a:pt x="58" y="346"/>
                    <a:pt x="56" y="338"/>
                  </a:cubicBezTo>
                  <a:cubicBezTo>
                    <a:pt x="54" y="330"/>
                    <a:pt x="52" y="320"/>
                    <a:pt x="52" y="311"/>
                  </a:cubicBezTo>
                  <a:cubicBezTo>
                    <a:pt x="52" y="306"/>
                    <a:pt x="54" y="299"/>
                    <a:pt x="53" y="294"/>
                  </a:cubicBezTo>
                  <a:cubicBezTo>
                    <a:pt x="51" y="289"/>
                    <a:pt x="51" y="283"/>
                    <a:pt x="50" y="277"/>
                  </a:cubicBezTo>
                  <a:cubicBezTo>
                    <a:pt x="49" y="276"/>
                    <a:pt x="48" y="276"/>
                    <a:pt x="47" y="275"/>
                  </a:cubicBezTo>
                  <a:cubicBezTo>
                    <a:pt x="47" y="275"/>
                    <a:pt x="47" y="274"/>
                    <a:pt x="47" y="273"/>
                  </a:cubicBezTo>
                  <a:cubicBezTo>
                    <a:pt x="48" y="272"/>
                    <a:pt x="47" y="262"/>
                    <a:pt x="47" y="261"/>
                  </a:cubicBezTo>
                  <a:cubicBezTo>
                    <a:pt x="46" y="257"/>
                    <a:pt x="44" y="254"/>
                    <a:pt x="42" y="250"/>
                  </a:cubicBezTo>
                  <a:cubicBezTo>
                    <a:pt x="41" y="246"/>
                    <a:pt x="41" y="237"/>
                    <a:pt x="42" y="232"/>
                  </a:cubicBezTo>
                  <a:cubicBezTo>
                    <a:pt x="41" y="232"/>
                    <a:pt x="40" y="232"/>
                    <a:pt x="39" y="232"/>
                  </a:cubicBezTo>
                  <a:cubicBezTo>
                    <a:pt x="39" y="230"/>
                    <a:pt x="39" y="228"/>
                    <a:pt x="39" y="226"/>
                  </a:cubicBezTo>
                  <a:cubicBezTo>
                    <a:pt x="39" y="225"/>
                    <a:pt x="41" y="224"/>
                    <a:pt x="40" y="223"/>
                  </a:cubicBezTo>
                  <a:cubicBezTo>
                    <a:pt x="40" y="221"/>
                    <a:pt x="39" y="219"/>
                    <a:pt x="38" y="218"/>
                  </a:cubicBezTo>
                  <a:cubicBezTo>
                    <a:pt x="38" y="216"/>
                    <a:pt x="38" y="214"/>
                    <a:pt x="36" y="213"/>
                  </a:cubicBezTo>
                  <a:cubicBezTo>
                    <a:pt x="35" y="212"/>
                    <a:pt x="34" y="213"/>
                    <a:pt x="33" y="213"/>
                  </a:cubicBezTo>
                  <a:cubicBezTo>
                    <a:pt x="33" y="212"/>
                    <a:pt x="30" y="211"/>
                    <a:pt x="30" y="211"/>
                  </a:cubicBezTo>
                  <a:cubicBezTo>
                    <a:pt x="29" y="210"/>
                    <a:pt x="28" y="207"/>
                    <a:pt x="29" y="206"/>
                  </a:cubicBezTo>
                  <a:cubicBezTo>
                    <a:pt x="28" y="204"/>
                    <a:pt x="20" y="199"/>
                    <a:pt x="17" y="199"/>
                  </a:cubicBezTo>
                  <a:cubicBezTo>
                    <a:pt x="16" y="202"/>
                    <a:pt x="15" y="204"/>
                    <a:pt x="14" y="208"/>
                  </a:cubicBezTo>
                  <a:cubicBezTo>
                    <a:pt x="15" y="208"/>
                    <a:pt x="15" y="208"/>
                    <a:pt x="16" y="208"/>
                  </a:cubicBezTo>
                  <a:cubicBezTo>
                    <a:pt x="16" y="210"/>
                    <a:pt x="18" y="212"/>
                    <a:pt x="17" y="213"/>
                  </a:cubicBezTo>
                  <a:cubicBezTo>
                    <a:pt x="17" y="214"/>
                    <a:pt x="16" y="214"/>
                    <a:pt x="15" y="215"/>
                  </a:cubicBezTo>
                  <a:cubicBezTo>
                    <a:pt x="19" y="218"/>
                    <a:pt x="17" y="224"/>
                    <a:pt x="18" y="229"/>
                  </a:cubicBezTo>
                  <a:cubicBezTo>
                    <a:pt x="18" y="230"/>
                    <a:pt x="19" y="232"/>
                    <a:pt x="19" y="234"/>
                  </a:cubicBezTo>
                  <a:cubicBezTo>
                    <a:pt x="20" y="235"/>
                    <a:pt x="20" y="236"/>
                    <a:pt x="21" y="237"/>
                  </a:cubicBezTo>
                  <a:cubicBezTo>
                    <a:pt x="21" y="238"/>
                    <a:pt x="20" y="239"/>
                    <a:pt x="20" y="240"/>
                  </a:cubicBezTo>
                  <a:cubicBezTo>
                    <a:pt x="17" y="242"/>
                    <a:pt x="10" y="242"/>
                    <a:pt x="7" y="241"/>
                  </a:cubicBezTo>
                  <a:cubicBezTo>
                    <a:pt x="6" y="239"/>
                    <a:pt x="5" y="236"/>
                    <a:pt x="4" y="234"/>
                  </a:cubicBezTo>
                  <a:cubicBezTo>
                    <a:pt x="3" y="232"/>
                    <a:pt x="2" y="232"/>
                    <a:pt x="2" y="230"/>
                  </a:cubicBezTo>
                  <a:cubicBezTo>
                    <a:pt x="2" y="229"/>
                    <a:pt x="2" y="227"/>
                    <a:pt x="2" y="227"/>
                  </a:cubicBezTo>
                  <a:cubicBezTo>
                    <a:pt x="2" y="223"/>
                    <a:pt x="2" y="219"/>
                    <a:pt x="3" y="215"/>
                  </a:cubicBezTo>
                  <a:cubicBezTo>
                    <a:pt x="2" y="215"/>
                    <a:pt x="2" y="215"/>
                    <a:pt x="2" y="215"/>
                  </a:cubicBezTo>
                  <a:cubicBezTo>
                    <a:pt x="1" y="214"/>
                    <a:pt x="1" y="214"/>
                    <a:pt x="1" y="214"/>
                  </a:cubicBezTo>
                  <a:cubicBezTo>
                    <a:pt x="1" y="213"/>
                    <a:pt x="1" y="213"/>
                    <a:pt x="0" y="213"/>
                  </a:cubicBezTo>
                  <a:cubicBezTo>
                    <a:pt x="3" y="211"/>
                    <a:pt x="4" y="210"/>
                    <a:pt x="3" y="206"/>
                  </a:cubicBezTo>
                  <a:cubicBezTo>
                    <a:pt x="6" y="202"/>
                    <a:pt x="6" y="190"/>
                    <a:pt x="6" y="183"/>
                  </a:cubicBezTo>
                  <a:cubicBezTo>
                    <a:pt x="6" y="180"/>
                    <a:pt x="6" y="178"/>
                    <a:pt x="6" y="176"/>
                  </a:cubicBezTo>
                  <a:cubicBezTo>
                    <a:pt x="7" y="170"/>
                    <a:pt x="6" y="164"/>
                    <a:pt x="8" y="159"/>
                  </a:cubicBezTo>
                  <a:cubicBezTo>
                    <a:pt x="9" y="153"/>
                    <a:pt x="10" y="148"/>
                    <a:pt x="12" y="144"/>
                  </a:cubicBezTo>
                  <a:cubicBezTo>
                    <a:pt x="14" y="141"/>
                    <a:pt x="14" y="138"/>
                    <a:pt x="15" y="135"/>
                  </a:cubicBezTo>
                  <a:cubicBezTo>
                    <a:pt x="15" y="134"/>
                    <a:pt x="15" y="131"/>
                    <a:pt x="15" y="130"/>
                  </a:cubicBezTo>
                  <a:cubicBezTo>
                    <a:pt x="14" y="129"/>
                    <a:pt x="12" y="129"/>
                    <a:pt x="11" y="127"/>
                  </a:cubicBezTo>
                  <a:cubicBezTo>
                    <a:pt x="14" y="124"/>
                    <a:pt x="14" y="117"/>
                    <a:pt x="15" y="112"/>
                  </a:cubicBezTo>
                  <a:cubicBezTo>
                    <a:pt x="18" y="102"/>
                    <a:pt x="19" y="87"/>
                    <a:pt x="25" y="79"/>
                  </a:cubicBezTo>
                  <a:cubicBezTo>
                    <a:pt x="29" y="74"/>
                    <a:pt x="36" y="71"/>
                    <a:pt x="41" y="68"/>
                  </a:cubicBezTo>
                  <a:cubicBezTo>
                    <a:pt x="43" y="68"/>
                    <a:pt x="44" y="67"/>
                    <a:pt x="46" y="66"/>
                  </a:cubicBezTo>
                  <a:cubicBezTo>
                    <a:pt x="47" y="65"/>
                    <a:pt x="49" y="64"/>
                    <a:pt x="50" y="63"/>
                  </a:cubicBezTo>
                  <a:cubicBezTo>
                    <a:pt x="52" y="61"/>
                    <a:pt x="56" y="61"/>
                    <a:pt x="57" y="58"/>
                  </a:cubicBezTo>
                  <a:cubicBezTo>
                    <a:pt x="57" y="58"/>
                    <a:pt x="57" y="58"/>
                    <a:pt x="57" y="58"/>
                  </a:cubicBezTo>
                  <a:cubicBezTo>
                    <a:pt x="57" y="58"/>
                    <a:pt x="57" y="58"/>
                    <a:pt x="57" y="58"/>
                  </a:cubicBezTo>
                  <a:cubicBezTo>
                    <a:pt x="54" y="58"/>
                    <a:pt x="52" y="57"/>
                    <a:pt x="50" y="57"/>
                  </a:cubicBezTo>
                  <a:cubicBezTo>
                    <a:pt x="49" y="56"/>
                    <a:pt x="48" y="55"/>
                    <a:pt x="48" y="54"/>
                  </a:cubicBezTo>
                  <a:cubicBezTo>
                    <a:pt x="48" y="53"/>
                    <a:pt x="48" y="52"/>
                    <a:pt x="48" y="52"/>
                  </a:cubicBezTo>
                  <a:cubicBezTo>
                    <a:pt x="48" y="51"/>
                    <a:pt x="47" y="50"/>
                    <a:pt x="47" y="50"/>
                  </a:cubicBezTo>
                  <a:cubicBezTo>
                    <a:pt x="47" y="49"/>
                    <a:pt x="47" y="49"/>
                    <a:pt x="47" y="48"/>
                  </a:cubicBezTo>
                  <a:cubicBezTo>
                    <a:pt x="47" y="47"/>
                    <a:pt x="46" y="47"/>
                    <a:pt x="46" y="47"/>
                  </a:cubicBezTo>
                  <a:cubicBezTo>
                    <a:pt x="46" y="45"/>
                    <a:pt x="46" y="43"/>
                    <a:pt x="46" y="41"/>
                  </a:cubicBezTo>
                  <a:cubicBezTo>
                    <a:pt x="45" y="41"/>
                    <a:pt x="44" y="40"/>
                    <a:pt x="44" y="38"/>
                  </a:cubicBezTo>
                  <a:cubicBezTo>
                    <a:pt x="46" y="37"/>
                    <a:pt x="47" y="34"/>
                    <a:pt x="47" y="32"/>
                  </a:cubicBezTo>
                  <a:cubicBezTo>
                    <a:pt x="46" y="32"/>
                    <a:pt x="46" y="32"/>
                    <a:pt x="45" y="32"/>
                  </a:cubicBezTo>
                  <a:cubicBezTo>
                    <a:pt x="45" y="31"/>
                    <a:pt x="45" y="31"/>
                    <a:pt x="45" y="31"/>
                  </a:cubicBezTo>
                  <a:cubicBezTo>
                    <a:pt x="46" y="30"/>
                    <a:pt x="44" y="29"/>
                    <a:pt x="45" y="27"/>
                  </a:cubicBezTo>
                  <a:cubicBezTo>
                    <a:pt x="45" y="26"/>
                    <a:pt x="46" y="26"/>
                    <a:pt x="46" y="25"/>
                  </a:cubicBezTo>
                  <a:cubicBezTo>
                    <a:pt x="47" y="24"/>
                    <a:pt x="47" y="22"/>
                    <a:pt x="47" y="20"/>
                  </a:cubicBezTo>
                  <a:cubicBezTo>
                    <a:pt x="46" y="20"/>
                    <a:pt x="46" y="19"/>
                    <a:pt x="45" y="19"/>
                  </a:cubicBezTo>
                  <a:cubicBezTo>
                    <a:pt x="45" y="19"/>
                    <a:pt x="44" y="18"/>
                    <a:pt x="44" y="18"/>
                  </a:cubicBezTo>
                  <a:cubicBezTo>
                    <a:pt x="43" y="18"/>
                    <a:pt x="43" y="17"/>
                    <a:pt x="43" y="16"/>
                  </a:cubicBezTo>
                  <a:cubicBezTo>
                    <a:pt x="42" y="15"/>
                    <a:pt x="43" y="14"/>
                    <a:pt x="44" y="13"/>
                  </a:cubicBezTo>
                  <a:cubicBezTo>
                    <a:pt x="43" y="13"/>
                    <a:pt x="43" y="13"/>
                    <a:pt x="43" y="12"/>
                  </a:cubicBezTo>
                  <a:cubicBezTo>
                    <a:pt x="44" y="11"/>
                    <a:pt x="46" y="10"/>
                    <a:pt x="47" y="9"/>
                  </a:cubicBezTo>
                  <a:cubicBezTo>
                    <a:pt x="47" y="9"/>
                    <a:pt x="47" y="8"/>
                    <a:pt x="47" y="8"/>
                  </a:cubicBezTo>
                  <a:cubicBezTo>
                    <a:pt x="48" y="7"/>
                    <a:pt x="50" y="7"/>
                    <a:pt x="51" y="7"/>
                  </a:cubicBezTo>
                  <a:cubicBezTo>
                    <a:pt x="51" y="6"/>
                    <a:pt x="51" y="6"/>
                    <a:pt x="51" y="6"/>
                  </a:cubicBezTo>
                  <a:cubicBezTo>
                    <a:pt x="52" y="5"/>
                    <a:pt x="55" y="5"/>
                    <a:pt x="57" y="5"/>
                  </a:cubicBezTo>
                  <a:cubicBezTo>
                    <a:pt x="58" y="4"/>
                    <a:pt x="61" y="2"/>
                    <a:pt x="63" y="2"/>
                  </a:cubicBezTo>
                  <a:cubicBezTo>
                    <a:pt x="65" y="2"/>
                    <a:pt x="67" y="2"/>
                    <a:pt x="68" y="2"/>
                  </a:cubicBezTo>
                  <a:cubicBezTo>
                    <a:pt x="69" y="1"/>
                    <a:pt x="69" y="1"/>
                    <a:pt x="69" y="1"/>
                  </a:cubicBezTo>
                  <a:cubicBezTo>
                    <a:pt x="70" y="1"/>
                    <a:pt x="71" y="1"/>
                    <a:pt x="71" y="1"/>
                  </a:cubicBezTo>
                  <a:cubicBezTo>
                    <a:pt x="72" y="1"/>
                    <a:pt x="73" y="0"/>
                    <a:pt x="73" y="0"/>
                  </a:cubicBezTo>
                  <a:cubicBezTo>
                    <a:pt x="75" y="0"/>
                    <a:pt x="79" y="2"/>
                    <a:pt x="81" y="1"/>
                  </a:cubicBezTo>
                  <a:cubicBezTo>
                    <a:pt x="82" y="1"/>
                    <a:pt x="82" y="0"/>
                    <a:pt x="84" y="0"/>
                  </a:cubicBezTo>
                  <a:cubicBezTo>
                    <a:pt x="84" y="0"/>
                    <a:pt x="84" y="0"/>
                    <a:pt x="84" y="0"/>
                  </a:cubicBezTo>
                  <a:cubicBezTo>
                    <a:pt x="84" y="1"/>
                    <a:pt x="84" y="1"/>
                    <a:pt x="84" y="1"/>
                  </a:cubicBezTo>
                  <a:cubicBezTo>
                    <a:pt x="84" y="1"/>
                    <a:pt x="84" y="1"/>
                    <a:pt x="85" y="2"/>
                  </a:cubicBezTo>
                  <a:cubicBezTo>
                    <a:pt x="85" y="1"/>
                    <a:pt x="86" y="1"/>
                    <a:pt x="87" y="1"/>
                  </a:cubicBezTo>
                  <a:cubicBezTo>
                    <a:pt x="87" y="1"/>
                    <a:pt x="87" y="1"/>
                    <a:pt x="87" y="1"/>
                  </a:cubicBezTo>
                  <a:cubicBezTo>
                    <a:pt x="86" y="2"/>
                    <a:pt x="86" y="2"/>
                    <a:pt x="86" y="2"/>
                  </a:cubicBezTo>
                  <a:cubicBezTo>
                    <a:pt x="87" y="2"/>
                    <a:pt x="87" y="2"/>
                    <a:pt x="88" y="2"/>
                  </a:cubicBezTo>
                  <a:cubicBezTo>
                    <a:pt x="88" y="3"/>
                    <a:pt x="88" y="3"/>
                    <a:pt x="88" y="4"/>
                  </a:cubicBezTo>
                  <a:close/>
                  <a:moveTo>
                    <a:pt x="108" y="124"/>
                  </a:moveTo>
                  <a:cubicBezTo>
                    <a:pt x="108" y="128"/>
                    <a:pt x="107" y="136"/>
                    <a:pt x="109" y="140"/>
                  </a:cubicBezTo>
                  <a:cubicBezTo>
                    <a:pt x="110" y="144"/>
                    <a:pt x="113" y="147"/>
                    <a:pt x="114" y="151"/>
                  </a:cubicBezTo>
                  <a:cubicBezTo>
                    <a:pt x="115" y="155"/>
                    <a:pt x="113" y="161"/>
                    <a:pt x="115" y="164"/>
                  </a:cubicBezTo>
                  <a:cubicBezTo>
                    <a:pt x="115" y="155"/>
                    <a:pt x="115" y="143"/>
                    <a:pt x="112" y="136"/>
                  </a:cubicBezTo>
                  <a:cubicBezTo>
                    <a:pt x="112" y="133"/>
                    <a:pt x="111" y="130"/>
                    <a:pt x="111" y="128"/>
                  </a:cubicBezTo>
                  <a:cubicBezTo>
                    <a:pt x="110" y="127"/>
                    <a:pt x="109" y="127"/>
                    <a:pt x="109" y="127"/>
                  </a:cubicBezTo>
                  <a:cubicBezTo>
                    <a:pt x="108" y="126"/>
                    <a:pt x="109" y="124"/>
                    <a:pt x="108" y="124"/>
                  </a:cubicBezTo>
                  <a:close/>
                  <a:moveTo>
                    <a:pt x="32" y="136"/>
                  </a:moveTo>
                  <a:cubicBezTo>
                    <a:pt x="35" y="136"/>
                    <a:pt x="37" y="138"/>
                    <a:pt x="39" y="138"/>
                  </a:cubicBezTo>
                  <a:cubicBezTo>
                    <a:pt x="39" y="138"/>
                    <a:pt x="39" y="137"/>
                    <a:pt x="39" y="137"/>
                  </a:cubicBezTo>
                  <a:cubicBezTo>
                    <a:pt x="38" y="135"/>
                    <a:pt x="37" y="131"/>
                    <a:pt x="37" y="128"/>
                  </a:cubicBezTo>
                  <a:cubicBezTo>
                    <a:pt x="37" y="128"/>
                    <a:pt x="36" y="129"/>
                    <a:pt x="36" y="129"/>
                  </a:cubicBezTo>
                  <a:cubicBezTo>
                    <a:pt x="35" y="130"/>
                    <a:pt x="35" y="131"/>
                    <a:pt x="34" y="132"/>
                  </a:cubicBezTo>
                  <a:cubicBezTo>
                    <a:pt x="34" y="134"/>
                    <a:pt x="33" y="134"/>
                    <a:pt x="32" y="136"/>
                  </a:cubicBezTo>
                  <a:close/>
                  <a:moveTo>
                    <a:pt x="116" y="167"/>
                  </a:moveTo>
                  <a:cubicBezTo>
                    <a:pt x="116" y="172"/>
                    <a:pt x="116" y="179"/>
                    <a:pt x="117" y="184"/>
                  </a:cubicBezTo>
                  <a:cubicBezTo>
                    <a:pt x="118" y="187"/>
                    <a:pt x="118" y="190"/>
                    <a:pt x="118" y="192"/>
                  </a:cubicBezTo>
                  <a:cubicBezTo>
                    <a:pt x="119" y="197"/>
                    <a:pt x="117" y="201"/>
                    <a:pt x="119" y="204"/>
                  </a:cubicBezTo>
                  <a:cubicBezTo>
                    <a:pt x="119" y="204"/>
                    <a:pt x="119" y="203"/>
                    <a:pt x="119" y="203"/>
                  </a:cubicBezTo>
                  <a:cubicBezTo>
                    <a:pt x="120" y="202"/>
                    <a:pt x="119" y="200"/>
                    <a:pt x="120" y="198"/>
                  </a:cubicBezTo>
                  <a:cubicBezTo>
                    <a:pt x="120" y="197"/>
                    <a:pt x="122" y="195"/>
                    <a:pt x="122" y="194"/>
                  </a:cubicBezTo>
                  <a:cubicBezTo>
                    <a:pt x="123" y="191"/>
                    <a:pt x="121" y="188"/>
                    <a:pt x="120" y="186"/>
                  </a:cubicBezTo>
                  <a:cubicBezTo>
                    <a:pt x="119" y="182"/>
                    <a:pt x="120" y="179"/>
                    <a:pt x="118" y="175"/>
                  </a:cubicBezTo>
                  <a:cubicBezTo>
                    <a:pt x="118" y="173"/>
                    <a:pt x="116" y="171"/>
                    <a:pt x="116" y="167"/>
                  </a:cubicBezTo>
                  <a:cubicBezTo>
                    <a:pt x="116" y="167"/>
                    <a:pt x="116" y="167"/>
                    <a:pt x="116" y="167"/>
                  </a:cubicBezTo>
                  <a:close/>
                  <a:moveTo>
                    <a:pt x="121" y="216"/>
                  </a:moveTo>
                  <a:cubicBezTo>
                    <a:pt x="120" y="219"/>
                    <a:pt x="120" y="224"/>
                    <a:pt x="120" y="227"/>
                  </a:cubicBezTo>
                  <a:cubicBezTo>
                    <a:pt x="121" y="227"/>
                    <a:pt x="121" y="227"/>
                    <a:pt x="121" y="227"/>
                  </a:cubicBezTo>
                  <a:cubicBezTo>
                    <a:pt x="121" y="227"/>
                    <a:pt x="121" y="227"/>
                    <a:pt x="121" y="227"/>
                  </a:cubicBezTo>
                  <a:cubicBezTo>
                    <a:pt x="123" y="225"/>
                    <a:pt x="123" y="220"/>
                    <a:pt x="123" y="217"/>
                  </a:cubicBezTo>
                  <a:cubicBezTo>
                    <a:pt x="122" y="217"/>
                    <a:pt x="122" y="217"/>
                    <a:pt x="122" y="216"/>
                  </a:cubicBezTo>
                  <a:cubicBezTo>
                    <a:pt x="122" y="216"/>
                    <a:pt x="121" y="216"/>
                    <a:pt x="121" y="216"/>
                  </a:cubicBezTo>
                  <a:close/>
                  <a:moveTo>
                    <a:pt x="80" y="238"/>
                  </a:moveTo>
                  <a:cubicBezTo>
                    <a:pt x="80" y="241"/>
                    <a:pt x="80" y="243"/>
                    <a:pt x="81" y="245"/>
                  </a:cubicBezTo>
                  <a:cubicBezTo>
                    <a:pt x="81" y="247"/>
                    <a:pt x="80" y="251"/>
                    <a:pt x="79" y="253"/>
                  </a:cubicBezTo>
                  <a:cubicBezTo>
                    <a:pt x="79" y="256"/>
                    <a:pt x="79" y="260"/>
                    <a:pt x="78" y="263"/>
                  </a:cubicBezTo>
                  <a:cubicBezTo>
                    <a:pt x="78" y="265"/>
                    <a:pt x="79" y="268"/>
                    <a:pt x="79" y="270"/>
                  </a:cubicBezTo>
                  <a:cubicBezTo>
                    <a:pt x="79" y="271"/>
                    <a:pt x="78" y="271"/>
                    <a:pt x="78" y="271"/>
                  </a:cubicBezTo>
                  <a:cubicBezTo>
                    <a:pt x="77" y="273"/>
                    <a:pt x="78" y="276"/>
                    <a:pt x="78" y="278"/>
                  </a:cubicBezTo>
                  <a:cubicBezTo>
                    <a:pt x="79" y="282"/>
                    <a:pt x="79" y="286"/>
                    <a:pt x="79" y="290"/>
                  </a:cubicBezTo>
                  <a:cubicBezTo>
                    <a:pt x="77" y="296"/>
                    <a:pt x="74" y="311"/>
                    <a:pt x="78" y="317"/>
                  </a:cubicBezTo>
                  <a:cubicBezTo>
                    <a:pt x="78" y="316"/>
                    <a:pt x="78" y="316"/>
                    <a:pt x="78" y="316"/>
                  </a:cubicBezTo>
                  <a:cubicBezTo>
                    <a:pt x="79" y="314"/>
                    <a:pt x="79" y="309"/>
                    <a:pt x="79" y="306"/>
                  </a:cubicBezTo>
                  <a:cubicBezTo>
                    <a:pt x="80" y="302"/>
                    <a:pt x="82" y="297"/>
                    <a:pt x="83" y="292"/>
                  </a:cubicBezTo>
                  <a:cubicBezTo>
                    <a:pt x="83" y="290"/>
                    <a:pt x="82" y="281"/>
                    <a:pt x="81" y="279"/>
                  </a:cubicBezTo>
                  <a:cubicBezTo>
                    <a:pt x="81" y="275"/>
                    <a:pt x="81" y="271"/>
                    <a:pt x="81" y="267"/>
                  </a:cubicBezTo>
                  <a:cubicBezTo>
                    <a:pt x="81" y="267"/>
                    <a:pt x="82" y="266"/>
                    <a:pt x="81" y="265"/>
                  </a:cubicBezTo>
                  <a:cubicBezTo>
                    <a:pt x="81" y="263"/>
                    <a:pt x="80" y="259"/>
                    <a:pt x="80" y="257"/>
                  </a:cubicBezTo>
                  <a:cubicBezTo>
                    <a:pt x="79" y="255"/>
                    <a:pt x="80" y="252"/>
                    <a:pt x="81" y="251"/>
                  </a:cubicBezTo>
                  <a:cubicBezTo>
                    <a:pt x="82" y="247"/>
                    <a:pt x="81" y="244"/>
                    <a:pt x="81" y="241"/>
                  </a:cubicBezTo>
                  <a:cubicBezTo>
                    <a:pt x="80" y="240"/>
                    <a:pt x="81" y="239"/>
                    <a:pt x="80" y="238"/>
                  </a:cubicBezTo>
                  <a:cubicBezTo>
                    <a:pt x="80" y="238"/>
                    <a:pt x="80" y="238"/>
                    <a:pt x="80" y="238"/>
                  </a:cubicBezTo>
                  <a:close/>
                  <a:moveTo>
                    <a:pt x="97" y="372"/>
                  </a:moveTo>
                  <a:cubicBezTo>
                    <a:pt x="97" y="373"/>
                    <a:pt x="97" y="373"/>
                    <a:pt x="97" y="373"/>
                  </a:cubicBezTo>
                  <a:cubicBezTo>
                    <a:pt x="98" y="375"/>
                    <a:pt x="100" y="377"/>
                    <a:pt x="102" y="377"/>
                  </a:cubicBezTo>
                  <a:cubicBezTo>
                    <a:pt x="103" y="376"/>
                    <a:pt x="104" y="377"/>
                    <a:pt x="104" y="375"/>
                  </a:cubicBezTo>
                  <a:cubicBezTo>
                    <a:pt x="105" y="374"/>
                    <a:pt x="104" y="373"/>
                    <a:pt x="104" y="372"/>
                  </a:cubicBezTo>
                  <a:cubicBezTo>
                    <a:pt x="103" y="371"/>
                    <a:pt x="101" y="372"/>
                    <a:pt x="99" y="372"/>
                  </a:cubicBezTo>
                  <a:cubicBezTo>
                    <a:pt x="99" y="372"/>
                    <a:pt x="98" y="372"/>
                    <a:pt x="97" y="372"/>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549" name="Freeform 63"/>
            <p:cNvSpPr>
              <a:spLocks noChangeAspect="1" noEditPoints="1"/>
            </p:cNvSpPr>
            <p:nvPr/>
          </p:nvSpPr>
          <p:spPr bwMode="auto">
            <a:xfrm>
              <a:off x="-577369" y="2974872"/>
              <a:ext cx="598389" cy="1672204"/>
            </a:xfrm>
            <a:custGeom>
              <a:avLst/>
              <a:gdLst>
                <a:gd name="T0" fmla="*/ 104 w 148"/>
                <a:gd name="T1" fmla="*/ 44 h 414"/>
                <a:gd name="T2" fmla="*/ 100 w 148"/>
                <a:gd name="T3" fmla="*/ 48 h 414"/>
                <a:gd name="T4" fmla="*/ 115 w 148"/>
                <a:gd name="T5" fmla="*/ 61 h 414"/>
                <a:gd name="T6" fmla="*/ 144 w 148"/>
                <a:gd name="T7" fmla="*/ 127 h 414"/>
                <a:gd name="T8" fmla="*/ 148 w 148"/>
                <a:gd name="T9" fmla="*/ 169 h 414"/>
                <a:gd name="T10" fmla="*/ 147 w 148"/>
                <a:gd name="T11" fmla="*/ 197 h 414"/>
                <a:gd name="T12" fmla="*/ 147 w 148"/>
                <a:gd name="T13" fmla="*/ 203 h 414"/>
                <a:gd name="T14" fmla="*/ 140 w 148"/>
                <a:gd name="T15" fmla="*/ 224 h 414"/>
                <a:gd name="T16" fmla="*/ 129 w 148"/>
                <a:gd name="T17" fmla="*/ 234 h 414"/>
                <a:gd name="T18" fmla="*/ 124 w 148"/>
                <a:gd name="T19" fmla="*/ 284 h 414"/>
                <a:gd name="T20" fmla="*/ 116 w 148"/>
                <a:gd name="T21" fmla="*/ 347 h 414"/>
                <a:gd name="T22" fmla="*/ 112 w 148"/>
                <a:gd name="T23" fmla="*/ 380 h 414"/>
                <a:gd name="T24" fmla="*/ 115 w 148"/>
                <a:gd name="T25" fmla="*/ 400 h 414"/>
                <a:gd name="T26" fmla="*/ 95 w 148"/>
                <a:gd name="T27" fmla="*/ 407 h 414"/>
                <a:gd name="T28" fmla="*/ 93 w 148"/>
                <a:gd name="T29" fmla="*/ 387 h 414"/>
                <a:gd name="T30" fmla="*/ 92 w 148"/>
                <a:gd name="T31" fmla="*/ 366 h 414"/>
                <a:gd name="T32" fmla="*/ 86 w 148"/>
                <a:gd name="T33" fmla="*/ 382 h 414"/>
                <a:gd name="T34" fmla="*/ 87 w 148"/>
                <a:gd name="T35" fmla="*/ 407 h 414"/>
                <a:gd name="T36" fmla="*/ 61 w 148"/>
                <a:gd name="T37" fmla="*/ 408 h 414"/>
                <a:gd name="T38" fmla="*/ 69 w 148"/>
                <a:gd name="T39" fmla="*/ 384 h 414"/>
                <a:gd name="T40" fmla="*/ 54 w 148"/>
                <a:gd name="T41" fmla="*/ 372 h 414"/>
                <a:gd name="T42" fmla="*/ 54 w 148"/>
                <a:gd name="T43" fmla="*/ 305 h 414"/>
                <a:gd name="T44" fmla="*/ 52 w 148"/>
                <a:gd name="T45" fmla="*/ 289 h 414"/>
                <a:gd name="T46" fmla="*/ 44 w 148"/>
                <a:gd name="T47" fmla="*/ 225 h 414"/>
                <a:gd name="T48" fmla="*/ 40 w 148"/>
                <a:gd name="T49" fmla="*/ 197 h 414"/>
                <a:gd name="T50" fmla="*/ 43 w 148"/>
                <a:gd name="T51" fmla="*/ 179 h 414"/>
                <a:gd name="T52" fmla="*/ 39 w 148"/>
                <a:gd name="T53" fmla="*/ 164 h 414"/>
                <a:gd name="T54" fmla="*/ 44 w 148"/>
                <a:gd name="T55" fmla="*/ 141 h 414"/>
                <a:gd name="T56" fmla="*/ 37 w 148"/>
                <a:gd name="T57" fmla="*/ 139 h 414"/>
                <a:gd name="T58" fmla="*/ 31 w 148"/>
                <a:gd name="T59" fmla="*/ 160 h 414"/>
                <a:gd name="T60" fmla="*/ 15 w 148"/>
                <a:gd name="T61" fmla="*/ 199 h 414"/>
                <a:gd name="T62" fmla="*/ 20 w 148"/>
                <a:gd name="T63" fmla="*/ 224 h 414"/>
                <a:gd name="T64" fmla="*/ 11 w 148"/>
                <a:gd name="T65" fmla="*/ 220 h 414"/>
                <a:gd name="T66" fmla="*/ 15 w 148"/>
                <a:gd name="T67" fmla="*/ 233 h 414"/>
                <a:gd name="T68" fmla="*/ 13 w 148"/>
                <a:gd name="T69" fmla="*/ 238 h 414"/>
                <a:gd name="T70" fmla="*/ 2 w 148"/>
                <a:gd name="T71" fmla="*/ 218 h 414"/>
                <a:gd name="T72" fmla="*/ 3 w 148"/>
                <a:gd name="T73" fmla="*/ 188 h 414"/>
                <a:gd name="T74" fmla="*/ 7 w 148"/>
                <a:gd name="T75" fmla="*/ 163 h 414"/>
                <a:gd name="T76" fmla="*/ 11 w 148"/>
                <a:gd name="T77" fmla="*/ 145 h 414"/>
                <a:gd name="T78" fmla="*/ 30 w 148"/>
                <a:gd name="T79" fmla="*/ 72 h 414"/>
                <a:gd name="T80" fmla="*/ 63 w 148"/>
                <a:gd name="T81" fmla="*/ 47 h 414"/>
                <a:gd name="T82" fmla="*/ 58 w 148"/>
                <a:gd name="T83" fmla="*/ 30 h 414"/>
                <a:gd name="T84" fmla="*/ 93 w 148"/>
                <a:gd name="T85" fmla="*/ 5 h 414"/>
                <a:gd name="T86" fmla="*/ 103 w 148"/>
                <a:gd name="T87" fmla="*/ 26 h 414"/>
                <a:gd name="T88" fmla="*/ 103 w 148"/>
                <a:gd name="T89" fmla="*/ 34 h 414"/>
                <a:gd name="T90" fmla="*/ 88 w 148"/>
                <a:gd name="T91" fmla="*/ 296 h 414"/>
                <a:gd name="T92" fmla="*/ 88 w 148"/>
                <a:gd name="T93" fmla="*/ 260 h 414"/>
                <a:gd name="T94" fmla="*/ 87 w 148"/>
                <a:gd name="T95" fmla="*/ 242 h 414"/>
                <a:gd name="T96" fmla="*/ 88 w 148"/>
                <a:gd name="T97" fmla="*/ 297 h 414"/>
                <a:gd name="T98" fmla="*/ 133 w 148"/>
                <a:gd name="T99" fmla="*/ 193 h 414"/>
                <a:gd name="T100" fmla="*/ 128 w 148"/>
                <a:gd name="T101" fmla="*/ 162 h 414"/>
                <a:gd name="T102" fmla="*/ 123 w 148"/>
                <a:gd name="T103" fmla="*/ 135 h 414"/>
                <a:gd name="T104" fmla="*/ 125 w 148"/>
                <a:gd name="T105" fmla="*/ 151 h 414"/>
                <a:gd name="T106" fmla="*/ 124 w 148"/>
                <a:gd name="T107" fmla="*/ 170 h 414"/>
                <a:gd name="T108" fmla="*/ 126 w 148"/>
                <a:gd name="T109" fmla="*/ 182 h 414"/>
                <a:gd name="T110" fmla="*/ 129 w 148"/>
                <a:gd name="T111" fmla="*/ 198 h 414"/>
                <a:gd name="T112" fmla="*/ 122 w 148"/>
                <a:gd name="T113" fmla="*/ 166 h 414"/>
                <a:gd name="T114" fmla="*/ 122 w 148"/>
                <a:gd name="T115" fmla="*/ 167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414">
                  <a:moveTo>
                    <a:pt x="105" y="42"/>
                  </a:moveTo>
                  <a:cubicBezTo>
                    <a:pt x="105" y="42"/>
                    <a:pt x="105" y="42"/>
                    <a:pt x="105" y="42"/>
                  </a:cubicBezTo>
                  <a:cubicBezTo>
                    <a:pt x="106" y="43"/>
                    <a:pt x="105" y="42"/>
                    <a:pt x="105" y="42"/>
                  </a:cubicBezTo>
                  <a:cubicBezTo>
                    <a:pt x="105" y="42"/>
                    <a:pt x="105" y="43"/>
                    <a:pt x="105" y="43"/>
                  </a:cubicBezTo>
                  <a:cubicBezTo>
                    <a:pt x="105" y="43"/>
                    <a:pt x="105" y="43"/>
                    <a:pt x="105" y="43"/>
                  </a:cubicBezTo>
                  <a:cubicBezTo>
                    <a:pt x="105" y="44"/>
                    <a:pt x="105" y="44"/>
                    <a:pt x="105" y="44"/>
                  </a:cubicBezTo>
                  <a:cubicBezTo>
                    <a:pt x="104" y="44"/>
                    <a:pt x="104" y="44"/>
                    <a:pt x="104" y="44"/>
                  </a:cubicBezTo>
                  <a:cubicBezTo>
                    <a:pt x="104" y="44"/>
                    <a:pt x="104" y="44"/>
                    <a:pt x="104" y="44"/>
                  </a:cubicBezTo>
                  <a:cubicBezTo>
                    <a:pt x="103" y="45"/>
                    <a:pt x="103" y="45"/>
                    <a:pt x="103" y="45"/>
                  </a:cubicBezTo>
                  <a:cubicBezTo>
                    <a:pt x="102" y="45"/>
                    <a:pt x="102" y="45"/>
                    <a:pt x="102" y="45"/>
                  </a:cubicBezTo>
                  <a:cubicBezTo>
                    <a:pt x="102" y="45"/>
                    <a:pt x="102" y="45"/>
                    <a:pt x="102" y="45"/>
                  </a:cubicBezTo>
                  <a:cubicBezTo>
                    <a:pt x="102" y="45"/>
                    <a:pt x="102" y="45"/>
                    <a:pt x="102" y="45"/>
                  </a:cubicBezTo>
                  <a:cubicBezTo>
                    <a:pt x="101" y="46"/>
                    <a:pt x="101" y="46"/>
                    <a:pt x="101" y="46"/>
                  </a:cubicBezTo>
                  <a:cubicBezTo>
                    <a:pt x="101" y="46"/>
                    <a:pt x="101" y="46"/>
                    <a:pt x="101" y="46"/>
                  </a:cubicBezTo>
                  <a:cubicBezTo>
                    <a:pt x="100" y="47"/>
                    <a:pt x="100" y="47"/>
                    <a:pt x="100" y="47"/>
                  </a:cubicBezTo>
                  <a:cubicBezTo>
                    <a:pt x="100" y="47"/>
                    <a:pt x="100" y="48"/>
                    <a:pt x="100" y="48"/>
                  </a:cubicBezTo>
                  <a:cubicBezTo>
                    <a:pt x="100" y="48"/>
                    <a:pt x="100" y="49"/>
                    <a:pt x="100" y="49"/>
                  </a:cubicBezTo>
                  <a:cubicBezTo>
                    <a:pt x="100" y="49"/>
                    <a:pt x="100" y="49"/>
                    <a:pt x="100" y="49"/>
                  </a:cubicBezTo>
                  <a:cubicBezTo>
                    <a:pt x="100" y="50"/>
                    <a:pt x="100" y="50"/>
                    <a:pt x="100" y="50"/>
                  </a:cubicBezTo>
                  <a:cubicBezTo>
                    <a:pt x="100" y="51"/>
                    <a:pt x="100" y="51"/>
                    <a:pt x="100" y="51"/>
                  </a:cubicBezTo>
                  <a:cubicBezTo>
                    <a:pt x="100" y="53"/>
                    <a:pt x="100" y="53"/>
                    <a:pt x="100" y="53"/>
                  </a:cubicBezTo>
                  <a:cubicBezTo>
                    <a:pt x="100" y="54"/>
                    <a:pt x="100" y="54"/>
                    <a:pt x="100" y="54"/>
                  </a:cubicBezTo>
                  <a:cubicBezTo>
                    <a:pt x="99" y="55"/>
                    <a:pt x="99" y="55"/>
                    <a:pt x="99" y="55"/>
                  </a:cubicBezTo>
                  <a:cubicBezTo>
                    <a:pt x="99" y="55"/>
                    <a:pt x="112" y="61"/>
                    <a:pt x="115" y="61"/>
                  </a:cubicBezTo>
                  <a:cubicBezTo>
                    <a:pt x="117" y="62"/>
                    <a:pt x="124" y="65"/>
                    <a:pt x="125" y="65"/>
                  </a:cubicBezTo>
                  <a:cubicBezTo>
                    <a:pt x="126" y="66"/>
                    <a:pt x="127" y="67"/>
                    <a:pt x="128" y="67"/>
                  </a:cubicBezTo>
                  <a:cubicBezTo>
                    <a:pt x="128" y="68"/>
                    <a:pt x="129" y="69"/>
                    <a:pt x="129" y="69"/>
                  </a:cubicBezTo>
                  <a:cubicBezTo>
                    <a:pt x="130" y="70"/>
                    <a:pt x="132" y="74"/>
                    <a:pt x="133" y="76"/>
                  </a:cubicBezTo>
                  <a:cubicBezTo>
                    <a:pt x="134" y="78"/>
                    <a:pt x="137" y="84"/>
                    <a:pt x="138" y="87"/>
                  </a:cubicBezTo>
                  <a:cubicBezTo>
                    <a:pt x="139" y="90"/>
                    <a:pt x="140" y="97"/>
                    <a:pt x="140" y="100"/>
                  </a:cubicBezTo>
                  <a:cubicBezTo>
                    <a:pt x="140" y="104"/>
                    <a:pt x="143" y="112"/>
                    <a:pt x="143" y="115"/>
                  </a:cubicBezTo>
                  <a:cubicBezTo>
                    <a:pt x="143" y="117"/>
                    <a:pt x="144" y="124"/>
                    <a:pt x="144" y="127"/>
                  </a:cubicBezTo>
                  <a:cubicBezTo>
                    <a:pt x="145" y="130"/>
                    <a:pt x="145" y="133"/>
                    <a:pt x="146" y="135"/>
                  </a:cubicBezTo>
                  <a:cubicBezTo>
                    <a:pt x="146" y="138"/>
                    <a:pt x="146" y="141"/>
                    <a:pt x="146" y="143"/>
                  </a:cubicBezTo>
                  <a:cubicBezTo>
                    <a:pt x="146" y="144"/>
                    <a:pt x="147" y="148"/>
                    <a:pt x="147" y="149"/>
                  </a:cubicBezTo>
                  <a:cubicBezTo>
                    <a:pt x="147" y="150"/>
                    <a:pt x="147" y="151"/>
                    <a:pt x="147" y="151"/>
                  </a:cubicBezTo>
                  <a:cubicBezTo>
                    <a:pt x="147" y="152"/>
                    <a:pt x="147" y="152"/>
                    <a:pt x="147" y="154"/>
                  </a:cubicBezTo>
                  <a:cubicBezTo>
                    <a:pt x="148" y="155"/>
                    <a:pt x="148" y="157"/>
                    <a:pt x="148" y="159"/>
                  </a:cubicBezTo>
                  <a:cubicBezTo>
                    <a:pt x="148" y="161"/>
                    <a:pt x="148" y="166"/>
                    <a:pt x="148" y="166"/>
                  </a:cubicBezTo>
                  <a:cubicBezTo>
                    <a:pt x="148" y="167"/>
                    <a:pt x="148" y="168"/>
                    <a:pt x="148" y="169"/>
                  </a:cubicBezTo>
                  <a:cubicBezTo>
                    <a:pt x="148" y="169"/>
                    <a:pt x="148" y="173"/>
                    <a:pt x="148" y="174"/>
                  </a:cubicBezTo>
                  <a:cubicBezTo>
                    <a:pt x="148" y="176"/>
                    <a:pt x="148" y="178"/>
                    <a:pt x="148" y="179"/>
                  </a:cubicBezTo>
                  <a:cubicBezTo>
                    <a:pt x="147" y="180"/>
                    <a:pt x="148" y="180"/>
                    <a:pt x="148" y="181"/>
                  </a:cubicBezTo>
                  <a:cubicBezTo>
                    <a:pt x="148" y="182"/>
                    <a:pt x="148" y="183"/>
                    <a:pt x="148" y="184"/>
                  </a:cubicBezTo>
                  <a:cubicBezTo>
                    <a:pt x="148" y="185"/>
                    <a:pt x="147" y="186"/>
                    <a:pt x="147" y="187"/>
                  </a:cubicBezTo>
                  <a:cubicBezTo>
                    <a:pt x="147" y="188"/>
                    <a:pt x="146" y="189"/>
                    <a:pt x="146" y="192"/>
                  </a:cubicBezTo>
                  <a:cubicBezTo>
                    <a:pt x="146" y="194"/>
                    <a:pt x="147" y="197"/>
                    <a:pt x="147" y="197"/>
                  </a:cubicBezTo>
                  <a:cubicBezTo>
                    <a:pt x="147" y="197"/>
                    <a:pt x="147" y="197"/>
                    <a:pt x="147" y="197"/>
                  </a:cubicBezTo>
                  <a:cubicBezTo>
                    <a:pt x="148" y="198"/>
                    <a:pt x="148" y="198"/>
                    <a:pt x="148" y="198"/>
                  </a:cubicBezTo>
                  <a:cubicBezTo>
                    <a:pt x="148" y="198"/>
                    <a:pt x="148" y="198"/>
                    <a:pt x="148" y="198"/>
                  </a:cubicBezTo>
                  <a:cubicBezTo>
                    <a:pt x="148" y="198"/>
                    <a:pt x="148" y="198"/>
                    <a:pt x="148" y="198"/>
                  </a:cubicBezTo>
                  <a:cubicBezTo>
                    <a:pt x="148" y="199"/>
                    <a:pt x="148" y="199"/>
                    <a:pt x="148" y="199"/>
                  </a:cubicBezTo>
                  <a:cubicBezTo>
                    <a:pt x="148" y="200"/>
                    <a:pt x="148" y="200"/>
                    <a:pt x="148" y="200"/>
                  </a:cubicBezTo>
                  <a:cubicBezTo>
                    <a:pt x="148" y="200"/>
                    <a:pt x="148" y="200"/>
                    <a:pt x="148" y="200"/>
                  </a:cubicBezTo>
                  <a:cubicBezTo>
                    <a:pt x="148" y="200"/>
                    <a:pt x="148" y="201"/>
                    <a:pt x="148" y="201"/>
                  </a:cubicBezTo>
                  <a:cubicBezTo>
                    <a:pt x="148" y="202"/>
                    <a:pt x="148" y="202"/>
                    <a:pt x="147" y="203"/>
                  </a:cubicBezTo>
                  <a:cubicBezTo>
                    <a:pt x="147" y="204"/>
                    <a:pt x="146" y="205"/>
                    <a:pt x="146" y="205"/>
                  </a:cubicBezTo>
                  <a:cubicBezTo>
                    <a:pt x="146" y="205"/>
                    <a:pt x="146" y="206"/>
                    <a:pt x="146" y="207"/>
                  </a:cubicBezTo>
                  <a:cubicBezTo>
                    <a:pt x="146" y="208"/>
                    <a:pt x="146" y="212"/>
                    <a:pt x="145" y="213"/>
                  </a:cubicBezTo>
                  <a:cubicBezTo>
                    <a:pt x="145" y="214"/>
                    <a:pt x="145" y="217"/>
                    <a:pt x="145" y="218"/>
                  </a:cubicBezTo>
                  <a:cubicBezTo>
                    <a:pt x="144" y="219"/>
                    <a:pt x="144" y="220"/>
                    <a:pt x="143" y="221"/>
                  </a:cubicBezTo>
                  <a:cubicBezTo>
                    <a:pt x="142" y="222"/>
                    <a:pt x="141" y="222"/>
                    <a:pt x="141" y="222"/>
                  </a:cubicBezTo>
                  <a:cubicBezTo>
                    <a:pt x="140" y="222"/>
                    <a:pt x="140" y="222"/>
                    <a:pt x="140" y="222"/>
                  </a:cubicBezTo>
                  <a:cubicBezTo>
                    <a:pt x="140" y="224"/>
                    <a:pt x="140" y="224"/>
                    <a:pt x="140" y="224"/>
                  </a:cubicBezTo>
                  <a:cubicBezTo>
                    <a:pt x="140" y="224"/>
                    <a:pt x="139" y="224"/>
                    <a:pt x="138" y="224"/>
                  </a:cubicBezTo>
                  <a:cubicBezTo>
                    <a:pt x="138" y="225"/>
                    <a:pt x="137" y="225"/>
                    <a:pt x="137" y="225"/>
                  </a:cubicBezTo>
                  <a:cubicBezTo>
                    <a:pt x="137" y="225"/>
                    <a:pt x="136" y="226"/>
                    <a:pt x="136" y="226"/>
                  </a:cubicBezTo>
                  <a:cubicBezTo>
                    <a:pt x="136" y="227"/>
                    <a:pt x="134" y="227"/>
                    <a:pt x="133" y="227"/>
                  </a:cubicBezTo>
                  <a:cubicBezTo>
                    <a:pt x="133" y="227"/>
                    <a:pt x="131" y="227"/>
                    <a:pt x="131" y="227"/>
                  </a:cubicBezTo>
                  <a:cubicBezTo>
                    <a:pt x="131" y="227"/>
                    <a:pt x="130" y="228"/>
                    <a:pt x="130" y="228"/>
                  </a:cubicBezTo>
                  <a:cubicBezTo>
                    <a:pt x="129" y="229"/>
                    <a:pt x="129" y="229"/>
                    <a:pt x="129" y="229"/>
                  </a:cubicBezTo>
                  <a:cubicBezTo>
                    <a:pt x="129" y="229"/>
                    <a:pt x="129" y="231"/>
                    <a:pt x="129" y="234"/>
                  </a:cubicBezTo>
                  <a:cubicBezTo>
                    <a:pt x="129" y="236"/>
                    <a:pt x="128" y="244"/>
                    <a:pt x="128" y="247"/>
                  </a:cubicBezTo>
                  <a:cubicBezTo>
                    <a:pt x="127" y="250"/>
                    <a:pt x="127" y="252"/>
                    <a:pt x="126" y="256"/>
                  </a:cubicBezTo>
                  <a:cubicBezTo>
                    <a:pt x="126" y="258"/>
                    <a:pt x="125" y="261"/>
                    <a:pt x="125" y="263"/>
                  </a:cubicBezTo>
                  <a:cubicBezTo>
                    <a:pt x="125" y="266"/>
                    <a:pt x="125" y="268"/>
                    <a:pt x="125" y="268"/>
                  </a:cubicBezTo>
                  <a:cubicBezTo>
                    <a:pt x="125" y="269"/>
                    <a:pt x="126" y="273"/>
                    <a:pt x="126" y="273"/>
                  </a:cubicBezTo>
                  <a:cubicBezTo>
                    <a:pt x="126" y="274"/>
                    <a:pt x="125" y="277"/>
                    <a:pt x="125" y="278"/>
                  </a:cubicBezTo>
                  <a:cubicBezTo>
                    <a:pt x="124" y="280"/>
                    <a:pt x="123" y="283"/>
                    <a:pt x="123" y="283"/>
                  </a:cubicBezTo>
                  <a:cubicBezTo>
                    <a:pt x="123" y="283"/>
                    <a:pt x="123" y="284"/>
                    <a:pt x="124" y="284"/>
                  </a:cubicBezTo>
                  <a:cubicBezTo>
                    <a:pt x="125" y="284"/>
                    <a:pt x="125" y="285"/>
                    <a:pt x="125" y="286"/>
                  </a:cubicBezTo>
                  <a:cubicBezTo>
                    <a:pt x="125" y="286"/>
                    <a:pt x="125" y="289"/>
                    <a:pt x="124" y="289"/>
                  </a:cubicBezTo>
                  <a:cubicBezTo>
                    <a:pt x="124" y="290"/>
                    <a:pt x="121" y="293"/>
                    <a:pt x="121" y="294"/>
                  </a:cubicBezTo>
                  <a:cubicBezTo>
                    <a:pt x="120" y="295"/>
                    <a:pt x="123" y="298"/>
                    <a:pt x="123" y="298"/>
                  </a:cubicBezTo>
                  <a:cubicBezTo>
                    <a:pt x="124" y="298"/>
                    <a:pt x="124" y="299"/>
                    <a:pt x="124" y="300"/>
                  </a:cubicBezTo>
                  <a:cubicBezTo>
                    <a:pt x="124" y="302"/>
                    <a:pt x="124" y="309"/>
                    <a:pt x="124" y="313"/>
                  </a:cubicBezTo>
                  <a:cubicBezTo>
                    <a:pt x="123" y="317"/>
                    <a:pt x="119" y="335"/>
                    <a:pt x="117" y="339"/>
                  </a:cubicBezTo>
                  <a:cubicBezTo>
                    <a:pt x="116" y="343"/>
                    <a:pt x="116" y="345"/>
                    <a:pt x="116" y="347"/>
                  </a:cubicBezTo>
                  <a:cubicBezTo>
                    <a:pt x="116" y="349"/>
                    <a:pt x="116" y="353"/>
                    <a:pt x="116" y="354"/>
                  </a:cubicBezTo>
                  <a:cubicBezTo>
                    <a:pt x="116" y="354"/>
                    <a:pt x="115" y="358"/>
                    <a:pt x="115" y="359"/>
                  </a:cubicBezTo>
                  <a:cubicBezTo>
                    <a:pt x="115" y="360"/>
                    <a:pt x="115" y="363"/>
                    <a:pt x="115" y="365"/>
                  </a:cubicBezTo>
                  <a:cubicBezTo>
                    <a:pt x="116" y="367"/>
                    <a:pt x="116" y="372"/>
                    <a:pt x="116" y="373"/>
                  </a:cubicBezTo>
                  <a:cubicBezTo>
                    <a:pt x="116" y="373"/>
                    <a:pt x="115" y="373"/>
                    <a:pt x="115" y="374"/>
                  </a:cubicBezTo>
                  <a:cubicBezTo>
                    <a:pt x="114" y="374"/>
                    <a:pt x="113" y="375"/>
                    <a:pt x="112" y="375"/>
                  </a:cubicBezTo>
                  <a:cubicBezTo>
                    <a:pt x="111" y="375"/>
                    <a:pt x="111" y="377"/>
                    <a:pt x="112" y="378"/>
                  </a:cubicBezTo>
                  <a:cubicBezTo>
                    <a:pt x="112" y="378"/>
                    <a:pt x="112" y="379"/>
                    <a:pt x="112" y="380"/>
                  </a:cubicBezTo>
                  <a:cubicBezTo>
                    <a:pt x="112" y="380"/>
                    <a:pt x="112" y="381"/>
                    <a:pt x="112" y="382"/>
                  </a:cubicBezTo>
                  <a:cubicBezTo>
                    <a:pt x="112" y="384"/>
                    <a:pt x="111" y="386"/>
                    <a:pt x="111" y="386"/>
                  </a:cubicBezTo>
                  <a:cubicBezTo>
                    <a:pt x="110" y="387"/>
                    <a:pt x="111" y="389"/>
                    <a:pt x="111" y="389"/>
                  </a:cubicBezTo>
                  <a:cubicBezTo>
                    <a:pt x="112" y="390"/>
                    <a:pt x="112" y="390"/>
                    <a:pt x="112" y="390"/>
                  </a:cubicBezTo>
                  <a:cubicBezTo>
                    <a:pt x="112" y="390"/>
                    <a:pt x="112" y="391"/>
                    <a:pt x="112" y="391"/>
                  </a:cubicBezTo>
                  <a:cubicBezTo>
                    <a:pt x="112" y="391"/>
                    <a:pt x="112" y="392"/>
                    <a:pt x="112" y="393"/>
                  </a:cubicBezTo>
                  <a:cubicBezTo>
                    <a:pt x="113" y="394"/>
                    <a:pt x="114" y="397"/>
                    <a:pt x="114" y="398"/>
                  </a:cubicBezTo>
                  <a:cubicBezTo>
                    <a:pt x="114" y="398"/>
                    <a:pt x="114" y="399"/>
                    <a:pt x="115" y="400"/>
                  </a:cubicBezTo>
                  <a:cubicBezTo>
                    <a:pt x="115" y="401"/>
                    <a:pt x="117" y="403"/>
                    <a:pt x="118" y="404"/>
                  </a:cubicBezTo>
                  <a:cubicBezTo>
                    <a:pt x="119" y="405"/>
                    <a:pt x="119" y="408"/>
                    <a:pt x="119" y="408"/>
                  </a:cubicBezTo>
                  <a:cubicBezTo>
                    <a:pt x="119" y="408"/>
                    <a:pt x="120" y="409"/>
                    <a:pt x="120" y="409"/>
                  </a:cubicBezTo>
                  <a:cubicBezTo>
                    <a:pt x="121" y="409"/>
                    <a:pt x="121" y="410"/>
                    <a:pt x="120" y="411"/>
                  </a:cubicBezTo>
                  <a:cubicBezTo>
                    <a:pt x="120" y="412"/>
                    <a:pt x="119" y="413"/>
                    <a:pt x="118" y="413"/>
                  </a:cubicBezTo>
                  <a:cubicBezTo>
                    <a:pt x="116" y="414"/>
                    <a:pt x="109" y="414"/>
                    <a:pt x="103" y="414"/>
                  </a:cubicBezTo>
                  <a:cubicBezTo>
                    <a:pt x="96" y="414"/>
                    <a:pt x="94" y="412"/>
                    <a:pt x="94" y="411"/>
                  </a:cubicBezTo>
                  <a:cubicBezTo>
                    <a:pt x="94" y="410"/>
                    <a:pt x="94" y="408"/>
                    <a:pt x="95" y="407"/>
                  </a:cubicBezTo>
                  <a:cubicBezTo>
                    <a:pt x="95" y="406"/>
                    <a:pt x="94" y="404"/>
                    <a:pt x="94" y="403"/>
                  </a:cubicBezTo>
                  <a:cubicBezTo>
                    <a:pt x="94" y="403"/>
                    <a:pt x="94" y="402"/>
                    <a:pt x="93" y="401"/>
                  </a:cubicBezTo>
                  <a:cubicBezTo>
                    <a:pt x="92" y="400"/>
                    <a:pt x="91" y="398"/>
                    <a:pt x="91" y="398"/>
                  </a:cubicBezTo>
                  <a:cubicBezTo>
                    <a:pt x="91" y="398"/>
                    <a:pt x="91" y="395"/>
                    <a:pt x="91" y="394"/>
                  </a:cubicBezTo>
                  <a:cubicBezTo>
                    <a:pt x="91" y="393"/>
                    <a:pt x="91" y="392"/>
                    <a:pt x="91" y="392"/>
                  </a:cubicBezTo>
                  <a:cubicBezTo>
                    <a:pt x="92" y="389"/>
                    <a:pt x="92" y="389"/>
                    <a:pt x="92" y="389"/>
                  </a:cubicBezTo>
                  <a:cubicBezTo>
                    <a:pt x="93" y="388"/>
                    <a:pt x="93" y="388"/>
                    <a:pt x="93" y="388"/>
                  </a:cubicBezTo>
                  <a:cubicBezTo>
                    <a:pt x="93" y="388"/>
                    <a:pt x="93" y="388"/>
                    <a:pt x="93" y="387"/>
                  </a:cubicBezTo>
                  <a:cubicBezTo>
                    <a:pt x="93" y="386"/>
                    <a:pt x="94" y="385"/>
                    <a:pt x="94" y="384"/>
                  </a:cubicBezTo>
                  <a:cubicBezTo>
                    <a:pt x="94" y="384"/>
                    <a:pt x="94" y="382"/>
                    <a:pt x="94" y="381"/>
                  </a:cubicBezTo>
                  <a:cubicBezTo>
                    <a:pt x="94" y="380"/>
                    <a:pt x="95" y="377"/>
                    <a:pt x="95" y="377"/>
                  </a:cubicBezTo>
                  <a:cubicBezTo>
                    <a:pt x="95" y="376"/>
                    <a:pt x="95" y="376"/>
                    <a:pt x="95" y="376"/>
                  </a:cubicBezTo>
                  <a:cubicBezTo>
                    <a:pt x="95" y="375"/>
                    <a:pt x="95" y="375"/>
                    <a:pt x="95" y="375"/>
                  </a:cubicBezTo>
                  <a:cubicBezTo>
                    <a:pt x="94" y="375"/>
                    <a:pt x="94" y="375"/>
                    <a:pt x="94" y="375"/>
                  </a:cubicBezTo>
                  <a:cubicBezTo>
                    <a:pt x="94" y="374"/>
                    <a:pt x="94" y="374"/>
                    <a:pt x="94" y="374"/>
                  </a:cubicBezTo>
                  <a:cubicBezTo>
                    <a:pt x="94" y="374"/>
                    <a:pt x="93" y="367"/>
                    <a:pt x="92" y="366"/>
                  </a:cubicBezTo>
                  <a:cubicBezTo>
                    <a:pt x="92" y="364"/>
                    <a:pt x="90" y="359"/>
                    <a:pt x="90" y="357"/>
                  </a:cubicBezTo>
                  <a:cubicBezTo>
                    <a:pt x="89" y="356"/>
                    <a:pt x="87" y="348"/>
                    <a:pt x="87" y="348"/>
                  </a:cubicBezTo>
                  <a:cubicBezTo>
                    <a:pt x="87" y="348"/>
                    <a:pt x="87" y="351"/>
                    <a:pt x="87" y="353"/>
                  </a:cubicBezTo>
                  <a:cubicBezTo>
                    <a:pt x="87" y="356"/>
                    <a:pt x="88" y="363"/>
                    <a:pt x="88" y="367"/>
                  </a:cubicBezTo>
                  <a:cubicBezTo>
                    <a:pt x="88" y="370"/>
                    <a:pt x="89" y="379"/>
                    <a:pt x="89" y="379"/>
                  </a:cubicBezTo>
                  <a:cubicBezTo>
                    <a:pt x="89" y="380"/>
                    <a:pt x="89" y="380"/>
                    <a:pt x="89" y="380"/>
                  </a:cubicBezTo>
                  <a:cubicBezTo>
                    <a:pt x="88" y="380"/>
                    <a:pt x="88" y="380"/>
                    <a:pt x="88" y="380"/>
                  </a:cubicBezTo>
                  <a:cubicBezTo>
                    <a:pt x="86" y="382"/>
                    <a:pt x="86" y="382"/>
                    <a:pt x="86" y="382"/>
                  </a:cubicBezTo>
                  <a:cubicBezTo>
                    <a:pt x="86" y="382"/>
                    <a:pt x="87" y="386"/>
                    <a:pt x="87" y="388"/>
                  </a:cubicBezTo>
                  <a:cubicBezTo>
                    <a:pt x="87" y="389"/>
                    <a:pt x="89" y="390"/>
                    <a:pt x="89" y="391"/>
                  </a:cubicBezTo>
                  <a:cubicBezTo>
                    <a:pt x="90" y="391"/>
                    <a:pt x="90" y="392"/>
                    <a:pt x="90" y="392"/>
                  </a:cubicBezTo>
                  <a:cubicBezTo>
                    <a:pt x="90" y="393"/>
                    <a:pt x="90" y="395"/>
                    <a:pt x="90" y="397"/>
                  </a:cubicBezTo>
                  <a:cubicBezTo>
                    <a:pt x="90" y="398"/>
                    <a:pt x="89" y="399"/>
                    <a:pt x="89" y="400"/>
                  </a:cubicBezTo>
                  <a:cubicBezTo>
                    <a:pt x="89" y="402"/>
                    <a:pt x="89" y="403"/>
                    <a:pt x="89" y="403"/>
                  </a:cubicBezTo>
                  <a:cubicBezTo>
                    <a:pt x="89" y="403"/>
                    <a:pt x="89" y="405"/>
                    <a:pt x="89" y="405"/>
                  </a:cubicBezTo>
                  <a:cubicBezTo>
                    <a:pt x="89" y="406"/>
                    <a:pt x="87" y="407"/>
                    <a:pt x="87" y="407"/>
                  </a:cubicBezTo>
                  <a:cubicBezTo>
                    <a:pt x="87" y="407"/>
                    <a:pt x="87" y="407"/>
                    <a:pt x="87" y="407"/>
                  </a:cubicBezTo>
                  <a:cubicBezTo>
                    <a:pt x="86" y="407"/>
                    <a:pt x="86" y="407"/>
                    <a:pt x="86" y="407"/>
                  </a:cubicBezTo>
                  <a:cubicBezTo>
                    <a:pt x="86" y="409"/>
                    <a:pt x="86" y="409"/>
                    <a:pt x="86" y="409"/>
                  </a:cubicBezTo>
                  <a:cubicBezTo>
                    <a:pt x="86" y="409"/>
                    <a:pt x="86" y="411"/>
                    <a:pt x="86" y="412"/>
                  </a:cubicBezTo>
                  <a:cubicBezTo>
                    <a:pt x="86" y="412"/>
                    <a:pt x="86" y="412"/>
                    <a:pt x="85" y="413"/>
                  </a:cubicBezTo>
                  <a:cubicBezTo>
                    <a:pt x="84" y="413"/>
                    <a:pt x="78" y="413"/>
                    <a:pt x="72" y="413"/>
                  </a:cubicBezTo>
                  <a:cubicBezTo>
                    <a:pt x="65" y="413"/>
                    <a:pt x="61" y="410"/>
                    <a:pt x="61" y="410"/>
                  </a:cubicBezTo>
                  <a:cubicBezTo>
                    <a:pt x="61" y="408"/>
                    <a:pt x="61" y="408"/>
                    <a:pt x="61" y="408"/>
                  </a:cubicBezTo>
                  <a:cubicBezTo>
                    <a:pt x="62" y="407"/>
                    <a:pt x="62" y="407"/>
                    <a:pt x="62" y="407"/>
                  </a:cubicBezTo>
                  <a:cubicBezTo>
                    <a:pt x="62" y="407"/>
                    <a:pt x="62" y="405"/>
                    <a:pt x="62" y="404"/>
                  </a:cubicBezTo>
                  <a:cubicBezTo>
                    <a:pt x="63" y="403"/>
                    <a:pt x="68" y="398"/>
                    <a:pt x="69" y="396"/>
                  </a:cubicBezTo>
                  <a:cubicBezTo>
                    <a:pt x="70" y="394"/>
                    <a:pt x="69" y="390"/>
                    <a:pt x="69" y="390"/>
                  </a:cubicBezTo>
                  <a:cubicBezTo>
                    <a:pt x="69" y="390"/>
                    <a:pt x="69" y="390"/>
                    <a:pt x="69" y="390"/>
                  </a:cubicBezTo>
                  <a:cubicBezTo>
                    <a:pt x="69" y="389"/>
                    <a:pt x="69" y="389"/>
                    <a:pt x="69" y="389"/>
                  </a:cubicBezTo>
                  <a:cubicBezTo>
                    <a:pt x="69" y="388"/>
                    <a:pt x="69" y="388"/>
                    <a:pt x="69" y="388"/>
                  </a:cubicBezTo>
                  <a:cubicBezTo>
                    <a:pt x="69" y="384"/>
                    <a:pt x="69" y="384"/>
                    <a:pt x="69" y="384"/>
                  </a:cubicBezTo>
                  <a:cubicBezTo>
                    <a:pt x="67" y="384"/>
                    <a:pt x="67" y="384"/>
                    <a:pt x="67" y="384"/>
                  </a:cubicBezTo>
                  <a:cubicBezTo>
                    <a:pt x="66" y="385"/>
                    <a:pt x="66" y="385"/>
                    <a:pt x="66" y="385"/>
                  </a:cubicBezTo>
                  <a:cubicBezTo>
                    <a:pt x="64" y="385"/>
                    <a:pt x="64" y="385"/>
                    <a:pt x="64" y="385"/>
                  </a:cubicBezTo>
                  <a:cubicBezTo>
                    <a:pt x="62" y="385"/>
                    <a:pt x="62" y="385"/>
                    <a:pt x="62" y="385"/>
                  </a:cubicBezTo>
                  <a:cubicBezTo>
                    <a:pt x="60" y="385"/>
                    <a:pt x="60" y="385"/>
                    <a:pt x="60" y="385"/>
                  </a:cubicBezTo>
                  <a:cubicBezTo>
                    <a:pt x="58" y="385"/>
                    <a:pt x="58" y="385"/>
                    <a:pt x="58" y="385"/>
                  </a:cubicBezTo>
                  <a:cubicBezTo>
                    <a:pt x="57" y="383"/>
                    <a:pt x="57" y="383"/>
                    <a:pt x="57" y="383"/>
                  </a:cubicBezTo>
                  <a:cubicBezTo>
                    <a:pt x="57" y="383"/>
                    <a:pt x="54" y="374"/>
                    <a:pt x="54" y="372"/>
                  </a:cubicBezTo>
                  <a:cubicBezTo>
                    <a:pt x="53" y="370"/>
                    <a:pt x="53" y="366"/>
                    <a:pt x="53" y="363"/>
                  </a:cubicBezTo>
                  <a:cubicBezTo>
                    <a:pt x="53" y="360"/>
                    <a:pt x="52" y="352"/>
                    <a:pt x="52" y="347"/>
                  </a:cubicBezTo>
                  <a:cubicBezTo>
                    <a:pt x="52" y="342"/>
                    <a:pt x="51" y="336"/>
                    <a:pt x="51" y="334"/>
                  </a:cubicBezTo>
                  <a:cubicBezTo>
                    <a:pt x="51" y="332"/>
                    <a:pt x="50" y="324"/>
                    <a:pt x="49" y="323"/>
                  </a:cubicBezTo>
                  <a:cubicBezTo>
                    <a:pt x="49" y="321"/>
                    <a:pt x="49" y="319"/>
                    <a:pt x="49" y="318"/>
                  </a:cubicBezTo>
                  <a:cubicBezTo>
                    <a:pt x="50" y="317"/>
                    <a:pt x="51" y="313"/>
                    <a:pt x="52" y="311"/>
                  </a:cubicBezTo>
                  <a:cubicBezTo>
                    <a:pt x="52" y="308"/>
                    <a:pt x="53" y="307"/>
                    <a:pt x="53" y="307"/>
                  </a:cubicBezTo>
                  <a:cubicBezTo>
                    <a:pt x="54" y="306"/>
                    <a:pt x="54" y="305"/>
                    <a:pt x="54" y="305"/>
                  </a:cubicBezTo>
                  <a:cubicBezTo>
                    <a:pt x="54" y="305"/>
                    <a:pt x="54" y="305"/>
                    <a:pt x="54" y="305"/>
                  </a:cubicBezTo>
                  <a:cubicBezTo>
                    <a:pt x="55" y="304"/>
                    <a:pt x="55" y="304"/>
                    <a:pt x="55" y="304"/>
                  </a:cubicBezTo>
                  <a:cubicBezTo>
                    <a:pt x="56" y="304"/>
                    <a:pt x="56" y="304"/>
                    <a:pt x="56" y="304"/>
                  </a:cubicBezTo>
                  <a:cubicBezTo>
                    <a:pt x="56" y="303"/>
                    <a:pt x="56" y="303"/>
                    <a:pt x="56" y="303"/>
                  </a:cubicBezTo>
                  <a:cubicBezTo>
                    <a:pt x="56" y="303"/>
                    <a:pt x="55" y="301"/>
                    <a:pt x="55" y="301"/>
                  </a:cubicBezTo>
                  <a:cubicBezTo>
                    <a:pt x="55" y="300"/>
                    <a:pt x="55" y="299"/>
                    <a:pt x="55" y="299"/>
                  </a:cubicBezTo>
                  <a:cubicBezTo>
                    <a:pt x="55" y="299"/>
                    <a:pt x="53" y="294"/>
                    <a:pt x="53" y="294"/>
                  </a:cubicBezTo>
                  <a:cubicBezTo>
                    <a:pt x="53" y="293"/>
                    <a:pt x="52" y="291"/>
                    <a:pt x="52" y="289"/>
                  </a:cubicBezTo>
                  <a:cubicBezTo>
                    <a:pt x="52" y="288"/>
                    <a:pt x="51" y="281"/>
                    <a:pt x="51" y="278"/>
                  </a:cubicBezTo>
                  <a:cubicBezTo>
                    <a:pt x="51" y="275"/>
                    <a:pt x="51" y="268"/>
                    <a:pt x="51" y="266"/>
                  </a:cubicBezTo>
                  <a:cubicBezTo>
                    <a:pt x="51" y="264"/>
                    <a:pt x="51" y="262"/>
                    <a:pt x="50" y="261"/>
                  </a:cubicBezTo>
                  <a:cubicBezTo>
                    <a:pt x="50" y="260"/>
                    <a:pt x="48" y="254"/>
                    <a:pt x="48" y="253"/>
                  </a:cubicBezTo>
                  <a:cubicBezTo>
                    <a:pt x="48" y="252"/>
                    <a:pt x="48" y="249"/>
                    <a:pt x="47" y="247"/>
                  </a:cubicBezTo>
                  <a:cubicBezTo>
                    <a:pt x="47" y="245"/>
                    <a:pt x="46" y="239"/>
                    <a:pt x="46" y="238"/>
                  </a:cubicBezTo>
                  <a:cubicBezTo>
                    <a:pt x="45" y="236"/>
                    <a:pt x="45" y="230"/>
                    <a:pt x="45" y="229"/>
                  </a:cubicBezTo>
                  <a:cubicBezTo>
                    <a:pt x="45" y="228"/>
                    <a:pt x="44" y="226"/>
                    <a:pt x="44" y="225"/>
                  </a:cubicBezTo>
                  <a:cubicBezTo>
                    <a:pt x="44" y="224"/>
                    <a:pt x="44" y="222"/>
                    <a:pt x="44" y="220"/>
                  </a:cubicBezTo>
                  <a:cubicBezTo>
                    <a:pt x="44" y="219"/>
                    <a:pt x="43" y="217"/>
                    <a:pt x="43" y="216"/>
                  </a:cubicBezTo>
                  <a:cubicBezTo>
                    <a:pt x="42" y="215"/>
                    <a:pt x="42" y="213"/>
                    <a:pt x="42" y="212"/>
                  </a:cubicBezTo>
                  <a:cubicBezTo>
                    <a:pt x="42" y="211"/>
                    <a:pt x="41" y="208"/>
                    <a:pt x="41" y="208"/>
                  </a:cubicBezTo>
                  <a:cubicBezTo>
                    <a:pt x="41" y="207"/>
                    <a:pt x="40" y="205"/>
                    <a:pt x="40" y="204"/>
                  </a:cubicBezTo>
                  <a:cubicBezTo>
                    <a:pt x="39" y="203"/>
                    <a:pt x="40" y="203"/>
                    <a:pt x="40" y="202"/>
                  </a:cubicBezTo>
                  <a:cubicBezTo>
                    <a:pt x="40" y="201"/>
                    <a:pt x="40" y="200"/>
                    <a:pt x="40" y="199"/>
                  </a:cubicBezTo>
                  <a:cubicBezTo>
                    <a:pt x="40" y="198"/>
                    <a:pt x="40" y="197"/>
                    <a:pt x="40" y="197"/>
                  </a:cubicBezTo>
                  <a:cubicBezTo>
                    <a:pt x="40" y="196"/>
                    <a:pt x="41" y="195"/>
                    <a:pt x="41" y="194"/>
                  </a:cubicBezTo>
                  <a:cubicBezTo>
                    <a:pt x="41" y="193"/>
                    <a:pt x="41" y="192"/>
                    <a:pt x="41" y="192"/>
                  </a:cubicBezTo>
                  <a:cubicBezTo>
                    <a:pt x="42" y="192"/>
                    <a:pt x="41" y="191"/>
                    <a:pt x="41" y="190"/>
                  </a:cubicBezTo>
                  <a:cubicBezTo>
                    <a:pt x="41" y="190"/>
                    <a:pt x="41" y="189"/>
                    <a:pt x="41" y="189"/>
                  </a:cubicBezTo>
                  <a:cubicBezTo>
                    <a:pt x="41" y="189"/>
                    <a:pt x="41" y="187"/>
                    <a:pt x="41" y="186"/>
                  </a:cubicBezTo>
                  <a:cubicBezTo>
                    <a:pt x="41" y="185"/>
                    <a:pt x="42" y="183"/>
                    <a:pt x="42" y="182"/>
                  </a:cubicBezTo>
                  <a:cubicBezTo>
                    <a:pt x="43" y="182"/>
                    <a:pt x="42" y="181"/>
                    <a:pt x="42" y="181"/>
                  </a:cubicBezTo>
                  <a:cubicBezTo>
                    <a:pt x="42" y="180"/>
                    <a:pt x="43" y="179"/>
                    <a:pt x="43" y="179"/>
                  </a:cubicBezTo>
                  <a:cubicBezTo>
                    <a:pt x="43" y="178"/>
                    <a:pt x="44" y="176"/>
                    <a:pt x="44" y="176"/>
                  </a:cubicBezTo>
                  <a:cubicBezTo>
                    <a:pt x="43" y="176"/>
                    <a:pt x="43" y="176"/>
                    <a:pt x="43" y="176"/>
                  </a:cubicBezTo>
                  <a:cubicBezTo>
                    <a:pt x="42" y="176"/>
                    <a:pt x="42" y="176"/>
                    <a:pt x="42" y="176"/>
                  </a:cubicBezTo>
                  <a:cubicBezTo>
                    <a:pt x="42" y="176"/>
                    <a:pt x="41" y="177"/>
                    <a:pt x="40" y="177"/>
                  </a:cubicBezTo>
                  <a:cubicBezTo>
                    <a:pt x="39" y="177"/>
                    <a:pt x="38" y="176"/>
                    <a:pt x="38" y="175"/>
                  </a:cubicBezTo>
                  <a:cubicBezTo>
                    <a:pt x="37" y="175"/>
                    <a:pt x="37" y="170"/>
                    <a:pt x="37" y="169"/>
                  </a:cubicBezTo>
                  <a:cubicBezTo>
                    <a:pt x="37" y="168"/>
                    <a:pt x="36" y="166"/>
                    <a:pt x="37" y="165"/>
                  </a:cubicBezTo>
                  <a:cubicBezTo>
                    <a:pt x="37" y="164"/>
                    <a:pt x="39" y="164"/>
                    <a:pt x="39" y="164"/>
                  </a:cubicBezTo>
                  <a:cubicBezTo>
                    <a:pt x="39" y="164"/>
                    <a:pt x="39" y="164"/>
                    <a:pt x="39" y="163"/>
                  </a:cubicBezTo>
                  <a:cubicBezTo>
                    <a:pt x="39" y="163"/>
                    <a:pt x="39" y="163"/>
                    <a:pt x="40" y="162"/>
                  </a:cubicBezTo>
                  <a:cubicBezTo>
                    <a:pt x="41" y="162"/>
                    <a:pt x="43" y="162"/>
                    <a:pt x="43" y="162"/>
                  </a:cubicBezTo>
                  <a:cubicBezTo>
                    <a:pt x="43" y="162"/>
                    <a:pt x="43" y="162"/>
                    <a:pt x="43" y="161"/>
                  </a:cubicBezTo>
                  <a:cubicBezTo>
                    <a:pt x="43" y="161"/>
                    <a:pt x="43" y="159"/>
                    <a:pt x="44" y="159"/>
                  </a:cubicBezTo>
                  <a:cubicBezTo>
                    <a:pt x="44" y="159"/>
                    <a:pt x="43" y="157"/>
                    <a:pt x="43" y="156"/>
                  </a:cubicBezTo>
                  <a:cubicBezTo>
                    <a:pt x="43" y="155"/>
                    <a:pt x="43" y="153"/>
                    <a:pt x="43" y="152"/>
                  </a:cubicBezTo>
                  <a:cubicBezTo>
                    <a:pt x="43" y="150"/>
                    <a:pt x="44" y="142"/>
                    <a:pt x="44" y="141"/>
                  </a:cubicBezTo>
                  <a:cubicBezTo>
                    <a:pt x="44" y="140"/>
                    <a:pt x="43" y="136"/>
                    <a:pt x="43" y="136"/>
                  </a:cubicBezTo>
                  <a:cubicBezTo>
                    <a:pt x="40" y="124"/>
                    <a:pt x="40" y="124"/>
                    <a:pt x="40" y="124"/>
                  </a:cubicBezTo>
                  <a:cubicBezTo>
                    <a:pt x="40" y="124"/>
                    <a:pt x="40" y="125"/>
                    <a:pt x="39" y="125"/>
                  </a:cubicBezTo>
                  <a:cubicBezTo>
                    <a:pt x="39" y="125"/>
                    <a:pt x="39" y="127"/>
                    <a:pt x="39" y="128"/>
                  </a:cubicBezTo>
                  <a:cubicBezTo>
                    <a:pt x="38" y="129"/>
                    <a:pt x="39" y="129"/>
                    <a:pt x="38" y="130"/>
                  </a:cubicBezTo>
                  <a:cubicBezTo>
                    <a:pt x="37" y="131"/>
                    <a:pt x="37" y="132"/>
                    <a:pt x="37" y="133"/>
                  </a:cubicBezTo>
                  <a:cubicBezTo>
                    <a:pt x="37" y="134"/>
                    <a:pt x="37" y="135"/>
                    <a:pt x="37" y="136"/>
                  </a:cubicBezTo>
                  <a:cubicBezTo>
                    <a:pt x="36" y="137"/>
                    <a:pt x="37" y="138"/>
                    <a:pt x="37" y="139"/>
                  </a:cubicBezTo>
                  <a:cubicBezTo>
                    <a:pt x="37" y="139"/>
                    <a:pt x="36" y="141"/>
                    <a:pt x="36" y="142"/>
                  </a:cubicBezTo>
                  <a:cubicBezTo>
                    <a:pt x="35" y="143"/>
                    <a:pt x="35" y="144"/>
                    <a:pt x="35" y="145"/>
                  </a:cubicBezTo>
                  <a:cubicBezTo>
                    <a:pt x="35" y="146"/>
                    <a:pt x="35" y="148"/>
                    <a:pt x="35" y="149"/>
                  </a:cubicBezTo>
                  <a:cubicBezTo>
                    <a:pt x="34" y="149"/>
                    <a:pt x="35" y="149"/>
                    <a:pt x="34" y="150"/>
                  </a:cubicBezTo>
                  <a:cubicBezTo>
                    <a:pt x="34" y="150"/>
                    <a:pt x="33" y="151"/>
                    <a:pt x="33" y="152"/>
                  </a:cubicBezTo>
                  <a:cubicBezTo>
                    <a:pt x="33" y="152"/>
                    <a:pt x="33" y="153"/>
                    <a:pt x="33" y="153"/>
                  </a:cubicBezTo>
                  <a:cubicBezTo>
                    <a:pt x="33" y="154"/>
                    <a:pt x="33" y="154"/>
                    <a:pt x="32" y="156"/>
                  </a:cubicBezTo>
                  <a:cubicBezTo>
                    <a:pt x="31" y="158"/>
                    <a:pt x="31" y="159"/>
                    <a:pt x="31" y="160"/>
                  </a:cubicBezTo>
                  <a:cubicBezTo>
                    <a:pt x="31" y="160"/>
                    <a:pt x="30" y="163"/>
                    <a:pt x="30" y="163"/>
                  </a:cubicBezTo>
                  <a:cubicBezTo>
                    <a:pt x="30" y="164"/>
                    <a:pt x="29" y="166"/>
                    <a:pt x="29" y="166"/>
                  </a:cubicBezTo>
                  <a:cubicBezTo>
                    <a:pt x="29" y="167"/>
                    <a:pt x="28" y="169"/>
                    <a:pt x="28" y="169"/>
                  </a:cubicBezTo>
                  <a:cubicBezTo>
                    <a:pt x="27" y="170"/>
                    <a:pt x="26" y="174"/>
                    <a:pt x="25" y="175"/>
                  </a:cubicBezTo>
                  <a:cubicBezTo>
                    <a:pt x="25" y="176"/>
                    <a:pt x="25" y="177"/>
                    <a:pt x="24" y="178"/>
                  </a:cubicBezTo>
                  <a:cubicBezTo>
                    <a:pt x="24" y="180"/>
                    <a:pt x="23" y="182"/>
                    <a:pt x="22" y="185"/>
                  </a:cubicBezTo>
                  <a:cubicBezTo>
                    <a:pt x="20" y="187"/>
                    <a:pt x="18" y="193"/>
                    <a:pt x="17" y="194"/>
                  </a:cubicBezTo>
                  <a:cubicBezTo>
                    <a:pt x="17" y="195"/>
                    <a:pt x="15" y="198"/>
                    <a:pt x="15" y="199"/>
                  </a:cubicBezTo>
                  <a:cubicBezTo>
                    <a:pt x="15" y="200"/>
                    <a:pt x="15" y="203"/>
                    <a:pt x="15" y="203"/>
                  </a:cubicBezTo>
                  <a:cubicBezTo>
                    <a:pt x="15" y="203"/>
                    <a:pt x="15" y="203"/>
                    <a:pt x="15" y="203"/>
                  </a:cubicBezTo>
                  <a:cubicBezTo>
                    <a:pt x="15" y="204"/>
                    <a:pt x="15" y="204"/>
                    <a:pt x="15" y="204"/>
                  </a:cubicBezTo>
                  <a:cubicBezTo>
                    <a:pt x="15" y="204"/>
                    <a:pt x="16" y="206"/>
                    <a:pt x="16" y="207"/>
                  </a:cubicBezTo>
                  <a:cubicBezTo>
                    <a:pt x="17" y="207"/>
                    <a:pt x="17" y="209"/>
                    <a:pt x="18" y="210"/>
                  </a:cubicBezTo>
                  <a:cubicBezTo>
                    <a:pt x="18" y="211"/>
                    <a:pt x="18" y="213"/>
                    <a:pt x="19" y="215"/>
                  </a:cubicBezTo>
                  <a:cubicBezTo>
                    <a:pt x="19" y="216"/>
                    <a:pt x="19" y="221"/>
                    <a:pt x="19" y="222"/>
                  </a:cubicBezTo>
                  <a:cubicBezTo>
                    <a:pt x="19" y="223"/>
                    <a:pt x="20" y="223"/>
                    <a:pt x="20" y="224"/>
                  </a:cubicBezTo>
                  <a:cubicBezTo>
                    <a:pt x="20" y="225"/>
                    <a:pt x="20" y="226"/>
                    <a:pt x="20" y="226"/>
                  </a:cubicBezTo>
                  <a:cubicBezTo>
                    <a:pt x="20" y="227"/>
                    <a:pt x="20" y="229"/>
                    <a:pt x="20" y="229"/>
                  </a:cubicBezTo>
                  <a:cubicBezTo>
                    <a:pt x="20" y="230"/>
                    <a:pt x="20" y="230"/>
                    <a:pt x="19" y="230"/>
                  </a:cubicBezTo>
                  <a:cubicBezTo>
                    <a:pt x="18" y="230"/>
                    <a:pt x="17" y="230"/>
                    <a:pt x="16" y="228"/>
                  </a:cubicBezTo>
                  <a:cubicBezTo>
                    <a:pt x="15" y="227"/>
                    <a:pt x="14" y="224"/>
                    <a:pt x="14" y="223"/>
                  </a:cubicBezTo>
                  <a:cubicBezTo>
                    <a:pt x="14" y="222"/>
                    <a:pt x="14" y="220"/>
                    <a:pt x="14" y="220"/>
                  </a:cubicBezTo>
                  <a:cubicBezTo>
                    <a:pt x="14" y="220"/>
                    <a:pt x="13" y="220"/>
                    <a:pt x="12" y="220"/>
                  </a:cubicBezTo>
                  <a:cubicBezTo>
                    <a:pt x="12" y="221"/>
                    <a:pt x="11" y="220"/>
                    <a:pt x="11" y="220"/>
                  </a:cubicBezTo>
                  <a:cubicBezTo>
                    <a:pt x="11" y="220"/>
                    <a:pt x="11" y="222"/>
                    <a:pt x="11" y="223"/>
                  </a:cubicBezTo>
                  <a:cubicBezTo>
                    <a:pt x="11" y="223"/>
                    <a:pt x="11" y="224"/>
                    <a:pt x="11" y="224"/>
                  </a:cubicBezTo>
                  <a:cubicBezTo>
                    <a:pt x="11" y="224"/>
                    <a:pt x="12" y="225"/>
                    <a:pt x="12" y="226"/>
                  </a:cubicBezTo>
                  <a:cubicBezTo>
                    <a:pt x="12" y="226"/>
                    <a:pt x="12" y="229"/>
                    <a:pt x="12" y="229"/>
                  </a:cubicBezTo>
                  <a:cubicBezTo>
                    <a:pt x="13" y="230"/>
                    <a:pt x="13" y="230"/>
                    <a:pt x="13" y="230"/>
                  </a:cubicBezTo>
                  <a:cubicBezTo>
                    <a:pt x="13" y="230"/>
                    <a:pt x="14" y="230"/>
                    <a:pt x="14" y="230"/>
                  </a:cubicBezTo>
                  <a:cubicBezTo>
                    <a:pt x="15" y="231"/>
                    <a:pt x="15" y="231"/>
                    <a:pt x="16" y="232"/>
                  </a:cubicBezTo>
                  <a:cubicBezTo>
                    <a:pt x="16" y="233"/>
                    <a:pt x="15" y="233"/>
                    <a:pt x="15" y="233"/>
                  </a:cubicBezTo>
                  <a:cubicBezTo>
                    <a:pt x="15" y="233"/>
                    <a:pt x="15" y="233"/>
                    <a:pt x="15" y="233"/>
                  </a:cubicBezTo>
                  <a:cubicBezTo>
                    <a:pt x="15" y="233"/>
                    <a:pt x="17" y="234"/>
                    <a:pt x="17" y="234"/>
                  </a:cubicBezTo>
                  <a:cubicBezTo>
                    <a:pt x="18" y="234"/>
                    <a:pt x="18" y="235"/>
                    <a:pt x="18" y="236"/>
                  </a:cubicBezTo>
                  <a:cubicBezTo>
                    <a:pt x="19" y="236"/>
                    <a:pt x="18" y="238"/>
                    <a:pt x="18" y="238"/>
                  </a:cubicBezTo>
                  <a:cubicBezTo>
                    <a:pt x="18" y="238"/>
                    <a:pt x="18" y="238"/>
                    <a:pt x="18" y="239"/>
                  </a:cubicBezTo>
                  <a:cubicBezTo>
                    <a:pt x="18" y="239"/>
                    <a:pt x="18" y="240"/>
                    <a:pt x="17" y="240"/>
                  </a:cubicBezTo>
                  <a:cubicBezTo>
                    <a:pt x="17" y="240"/>
                    <a:pt x="15" y="239"/>
                    <a:pt x="15" y="239"/>
                  </a:cubicBezTo>
                  <a:cubicBezTo>
                    <a:pt x="15" y="239"/>
                    <a:pt x="14" y="239"/>
                    <a:pt x="13" y="238"/>
                  </a:cubicBezTo>
                  <a:cubicBezTo>
                    <a:pt x="12" y="238"/>
                    <a:pt x="12" y="237"/>
                    <a:pt x="12" y="237"/>
                  </a:cubicBezTo>
                  <a:cubicBezTo>
                    <a:pt x="11" y="237"/>
                    <a:pt x="10" y="236"/>
                    <a:pt x="9" y="235"/>
                  </a:cubicBezTo>
                  <a:cubicBezTo>
                    <a:pt x="8" y="235"/>
                    <a:pt x="8" y="234"/>
                    <a:pt x="7" y="234"/>
                  </a:cubicBezTo>
                  <a:cubicBezTo>
                    <a:pt x="7" y="234"/>
                    <a:pt x="6" y="233"/>
                    <a:pt x="6" y="232"/>
                  </a:cubicBezTo>
                  <a:cubicBezTo>
                    <a:pt x="6" y="232"/>
                    <a:pt x="5" y="231"/>
                    <a:pt x="5" y="230"/>
                  </a:cubicBezTo>
                  <a:cubicBezTo>
                    <a:pt x="5" y="230"/>
                    <a:pt x="4" y="226"/>
                    <a:pt x="3" y="225"/>
                  </a:cubicBezTo>
                  <a:cubicBezTo>
                    <a:pt x="3" y="223"/>
                    <a:pt x="2" y="222"/>
                    <a:pt x="2" y="221"/>
                  </a:cubicBezTo>
                  <a:cubicBezTo>
                    <a:pt x="1" y="220"/>
                    <a:pt x="2" y="219"/>
                    <a:pt x="2" y="218"/>
                  </a:cubicBezTo>
                  <a:cubicBezTo>
                    <a:pt x="2" y="218"/>
                    <a:pt x="2" y="213"/>
                    <a:pt x="2" y="211"/>
                  </a:cubicBezTo>
                  <a:cubicBezTo>
                    <a:pt x="2" y="208"/>
                    <a:pt x="3" y="203"/>
                    <a:pt x="3" y="203"/>
                  </a:cubicBezTo>
                  <a:cubicBezTo>
                    <a:pt x="3" y="203"/>
                    <a:pt x="2" y="203"/>
                    <a:pt x="1" y="203"/>
                  </a:cubicBezTo>
                  <a:cubicBezTo>
                    <a:pt x="1" y="202"/>
                    <a:pt x="0" y="202"/>
                    <a:pt x="0" y="201"/>
                  </a:cubicBezTo>
                  <a:cubicBezTo>
                    <a:pt x="0" y="201"/>
                    <a:pt x="0" y="201"/>
                    <a:pt x="0" y="201"/>
                  </a:cubicBezTo>
                  <a:cubicBezTo>
                    <a:pt x="0" y="201"/>
                    <a:pt x="1" y="199"/>
                    <a:pt x="1" y="198"/>
                  </a:cubicBezTo>
                  <a:cubicBezTo>
                    <a:pt x="2" y="196"/>
                    <a:pt x="3" y="194"/>
                    <a:pt x="3" y="193"/>
                  </a:cubicBezTo>
                  <a:cubicBezTo>
                    <a:pt x="3" y="192"/>
                    <a:pt x="3" y="189"/>
                    <a:pt x="3" y="188"/>
                  </a:cubicBezTo>
                  <a:cubicBezTo>
                    <a:pt x="3" y="187"/>
                    <a:pt x="3" y="187"/>
                    <a:pt x="3" y="186"/>
                  </a:cubicBezTo>
                  <a:cubicBezTo>
                    <a:pt x="3" y="185"/>
                    <a:pt x="3" y="184"/>
                    <a:pt x="4" y="183"/>
                  </a:cubicBezTo>
                  <a:cubicBezTo>
                    <a:pt x="4" y="183"/>
                    <a:pt x="5" y="180"/>
                    <a:pt x="5" y="179"/>
                  </a:cubicBezTo>
                  <a:cubicBezTo>
                    <a:pt x="5" y="179"/>
                    <a:pt x="5" y="178"/>
                    <a:pt x="5" y="178"/>
                  </a:cubicBezTo>
                  <a:cubicBezTo>
                    <a:pt x="5" y="177"/>
                    <a:pt x="5" y="176"/>
                    <a:pt x="5" y="176"/>
                  </a:cubicBezTo>
                  <a:cubicBezTo>
                    <a:pt x="5" y="176"/>
                    <a:pt x="5" y="175"/>
                    <a:pt x="5" y="175"/>
                  </a:cubicBezTo>
                  <a:cubicBezTo>
                    <a:pt x="6" y="174"/>
                    <a:pt x="6" y="170"/>
                    <a:pt x="6" y="170"/>
                  </a:cubicBezTo>
                  <a:cubicBezTo>
                    <a:pt x="7" y="163"/>
                    <a:pt x="7" y="163"/>
                    <a:pt x="7" y="163"/>
                  </a:cubicBezTo>
                  <a:cubicBezTo>
                    <a:pt x="7" y="163"/>
                    <a:pt x="8" y="158"/>
                    <a:pt x="9" y="158"/>
                  </a:cubicBezTo>
                  <a:cubicBezTo>
                    <a:pt x="9" y="157"/>
                    <a:pt x="9" y="157"/>
                    <a:pt x="9" y="156"/>
                  </a:cubicBezTo>
                  <a:cubicBezTo>
                    <a:pt x="9" y="156"/>
                    <a:pt x="9" y="154"/>
                    <a:pt x="9" y="154"/>
                  </a:cubicBezTo>
                  <a:cubicBezTo>
                    <a:pt x="9" y="153"/>
                    <a:pt x="9" y="153"/>
                    <a:pt x="10" y="152"/>
                  </a:cubicBezTo>
                  <a:cubicBezTo>
                    <a:pt x="10" y="152"/>
                    <a:pt x="10" y="151"/>
                    <a:pt x="10" y="150"/>
                  </a:cubicBezTo>
                  <a:cubicBezTo>
                    <a:pt x="9" y="150"/>
                    <a:pt x="10" y="149"/>
                    <a:pt x="10" y="149"/>
                  </a:cubicBezTo>
                  <a:cubicBezTo>
                    <a:pt x="10" y="149"/>
                    <a:pt x="10" y="148"/>
                    <a:pt x="10" y="147"/>
                  </a:cubicBezTo>
                  <a:cubicBezTo>
                    <a:pt x="10" y="146"/>
                    <a:pt x="11" y="145"/>
                    <a:pt x="11" y="145"/>
                  </a:cubicBezTo>
                  <a:cubicBezTo>
                    <a:pt x="11" y="145"/>
                    <a:pt x="11" y="141"/>
                    <a:pt x="11" y="140"/>
                  </a:cubicBezTo>
                  <a:cubicBezTo>
                    <a:pt x="11" y="140"/>
                    <a:pt x="12" y="135"/>
                    <a:pt x="12" y="134"/>
                  </a:cubicBezTo>
                  <a:cubicBezTo>
                    <a:pt x="13" y="133"/>
                    <a:pt x="14" y="128"/>
                    <a:pt x="14" y="128"/>
                  </a:cubicBezTo>
                  <a:cubicBezTo>
                    <a:pt x="18" y="112"/>
                    <a:pt x="18" y="112"/>
                    <a:pt x="18" y="112"/>
                  </a:cubicBezTo>
                  <a:cubicBezTo>
                    <a:pt x="21" y="99"/>
                    <a:pt x="21" y="99"/>
                    <a:pt x="21" y="99"/>
                  </a:cubicBezTo>
                  <a:cubicBezTo>
                    <a:pt x="21" y="99"/>
                    <a:pt x="24" y="86"/>
                    <a:pt x="25" y="85"/>
                  </a:cubicBezTo>
                  <a:cubicBezTo>
                    <a:pt x="25" y="83"/>
                    <a:pt x="28" y="75"/>
                    <a:pt x="28" y="75"/>
                  </a:cubicBezTo>
                  <a:cubicBezTo>
                    <a:pt x="28" y="75"/>
                    <a:pt x="29" y="73"/>
                    <a:pt x="30" y="72"/>
                  </a:cubicBezTo>
                  <a:cubicBezTo>
                    <a:pt x="30" y="72"/>
                    <a:pt x="33" y="69"/>
                    <a:pt x="35" y="68"/>
                  </a:cubicBezTo>
                  <a:cubicBezTo>
                    <a:pt x="37" y="66"/>
                    <a:pt x="43" y="65"/>
                    <a:pt x="45" y="64"/>
                  </a:cubicBezTo>
                  <a:cubicBezTo>
                    <a:pt x="47" y="63"/>
                    <a:pt x="54" y="60"/>
                    <a:pt x="56" y="59"/>
                  </a:cubicBezTo>
                  <a:cubicBezTo>
                    <a:pt x="59" y="58"/>
                    <a:pt x="61" y="56"/>
                    <a:pt x="61" y="56"/>
                  </a:cubicBezTo>
                  <a:cubicBezTo>
                    <a:pt x="61" y="56"/>
                    <a:pt x="61" y="56"/>
                    <a:pt x="62" y="55"/>
                  </a:cubicBezTo>
                  <a:cubicBezTo>
                    <a:pt x="62" y="55"/>
                    <a:pt x="63" y="54"/>
                    <a:pt x="63" y="54"/>
                  </a:cubicBezTo>
                  <a:cubicBezTo>
                    <a:pt x="63" y="54"/>
                    <a:pt x="63" y="52"/>
                    <a:pt x="63" y="51"/>
                  </a:cubicBezTo>
                  <a:cubicBezTo>
                    <a:pt x="63" y="51"/>
                    <a:pt x="63" y="48"/>
                    <a:pt x="63" y="47"/>
                  </a:cubicBezTo>
                  <a:cubicBezTo>
                    <a:pt x="63" y="46"/>
                    <a:pt x="64" y="45"/>
                    <a:pt x="64" y="45"/>
                  </a:cubicBezTo>
                  <a:cubicBezTo>
                    <a:pt x="64" y="41"/>
                    <a:pt x="64" y="41"/>
                    <a:pt x="64" y="41"/>
                  </a:cubicBezTo>
                  <a:cubicBezTo>
                    <a:pt x="63" y="41"/>
                    <a:pt x="63" y="41"/>
                    <a:pt x="63" y="41"/>
                  </a:cubicBezTo>
                  <a:cubicBezTo>
                    <a:pt x="63" y="41"/>
                    <a:pt x="63" y="41"/>
                    <a:pt x="63" y="40"/>
                  </a:cubicBezTo>
                  <a:cubicBezTo>
                    <a:pt x="63" y="40"/>
                    <a:pt x="62" y="39"/>
                    <a:pt x="61" y="37"/>
                  </a:cubicBezTo>
                  <a:cubicBezTo>
                    <a:pt x="61" y="36"/>
                    <a:pt x="60" y="34"/>
                    <a:pt x="60" y="34"/>
                  </a:cubicBezTo>
                  <a:cubicBezTo>
                    <a:pt x="60" y="33"/>
                    <a:pt x="60" y="33"/>
                    <a:pt x="60" y="32"/>
                  </a:cubicBezTo>
                  <a:cubicBezTo>
                    <a:pt x="59" y="31"/>
                    <a:pt x="59" y="31"/>
                    <a:pt x="58" y="30"/>
                  </a:cubicBezTo>
                  <a:cubicBezTo>
                    <a:pt x="58" y="29"/>
                    <a:pt x="58" y="28"/>
                    <a:pt x="58" y="27"/>
                  </a:cubicBezTo>
                  <a:cubicBezTo>
                    <a:pt x="57" y="26"/>
                    <a:pt x="58" y="21"/>
                    <a:pt x="58" y="17"/>
                  </a:cubicBezTo>
                  <a:cubicBezTo>
                    <a:pt x="58" y="13"/>
                    <a:pt x="60" y="10"/>
                    <a:pt x="63" y="7"/>
                  </a:cubicBezTo>
                  <a:cubicBezTo>
                    <a:pt x="66" y="3"/>
                    <a:pt x="73" y="1"/>
                    <a:pt x="75" y="0"/>
                  </a:cubicBezTo>
                  <a:cubicBezTo>
                    <a:pt x="76" y="0"/>
                    <a:pt x="80" y="0"/>
                    <a:pt x="80" y="0"/>
                  </a:cubicBezTo>
                  <a:cubicBezTo>
                    <a:pt x="81" y="0"/>
                    <a:pt x="84" y="1"/>
                    <a:pt x="84" y="1"/>
                  </a:cubicBezTo>
                  <a:cubicBezTo>
                    <a:pt x="85" y="1"/>
                    <a:pt x="86" y="1"/>
                    <a:pt x="87" y="2"/>
                  </a:cubicBezTo>
                  <a:cubicBezTo>
                    <a:pt x="88" y="2"/>
                    <a:pt x="92" y="4"/>
                    <a:pt x="93" y="5"/>
                  </a:cubicBezTo>
                  <a:cubicBezTo>
                    <a:pt x="95" y="6"/>
                    <a:pt x="94" y="6"/>
                    <a:pt x="94" y="6"/>
                  </a:cubicBezTo>
                  <a:cubicBezTo>
                    <a:pt x="94" y="6"/>
                    <a:pt x="95" y="7"/>
                    <a:pt x="97" y="9"/>
                  </a:cubicBezTo>
                  <a:cubicBezTo>
                    <a:pt x="98" y="10"/>
                    <a:pt x="100" y="12"/>
                    <a:pt x="101" y="13"/>
                  </a:cubicBezTo>
                  <a:cubicBezTo>
                    <a:pt x="101" y="15"/>
                    <a:pt x="102" y="17"/>
                    <a:pt x="102" y="18"/>
                  </a:cubicBezTo>
                  <a:cubicBezTo>
                    <a:pt x="102" y="18"/>
                    <a:pt x="102" y="21"/>
                    <a:pt x="103" y="21"/>
                  </a:cubicBezTo>
                  <a:cubicBezTo>
                    <a:pt x="103" y="22"/>
                    <a:pt x="103" y="24"/>
                    <a:pt x="103" y="24"/>
                  </a:cubicBezTo>
                  <a:cubicBezTo>
                    <a:pt x="103" y="24"/>
                    <a:pt x="104" y="25"/>
                    <a:pt x="104" y="25"/>
                  </a:cubicBezTo>
                  <a:cubicBezTo>
                    <a:pt x="104" y="25"/>
                    <a:pt x="103" y="26"/>
                    <a:pt x="103" y="26"/>
                  </a:cubicBezTo>
                  <a:cubicBezTo>
                    <a:pt x="102" y="28"/>
                    <a:pt x="102" y="28"/>
                    <a:pt x="102" y="28"/>
                  </a:cubicBezTo>
                  <a:cubicBezTo>
                    <a:pt x="103" y="28"/>
                    <a:pt x="103" y="28"/>
                    <a:pt x="103" y="28"/>
                  </a:cubicBezTo>
                  <a:cubicBezTo>
                    <a:pt x="102" y="28"/>
                    <a:pt x="102" y="28"/>
                    <a:pt x="102" y="28"/>
                  </a:cubicBezTo>
                  <a:cubicBezTo>
                    <a:pt x="102" y="28"/>
                    <a:pt x="102" y="28"/>
                    <a:pt x="102" y="28"/>
                  </a:cubicBezTo>
                  <a:cubicBezTo>
                    <a:pt x="101" y="30"/>
                    <a:pt x="101" y="30"/>
                    <a:pt x="101" y="30"/>
                  </a:cubicBezTo>
                  <a:cubicBezTo>
                    <a:pt x="101" y="30"/>
                    <a:pt x="101" y="30"/>
                    <a:pt x="101" y="30"/>
                  </a:cubicBezTo>
                  <a:cubicBezTo>
                    <a:pt x="101" y="31"/>
                    <a:pt x="101" y="31"/>
                    <a:pt x="102" y="32"/>
                  </a:cubicBezTo>
                  <a:cubicBezTo>
                    <a:pt x="102" y="33"/>
                    <a:pt x="102" y="33"/>
                    <a:pt x="103" y="34"/>
                  </a:cubicBezTo>
                  <a:cubicBezTo>
                    <a:pt x="103" y="34"/>
                    <a:pt x="104" y="35"/>
                    <a:pt x="104" y="36"/>
                  </a:cubicBezTo>
                  <a:cubicBezTo>
                    <a:pt x="104" y="37"/>
                    <a:pt x="103" y="38"/>
                    <a:pt x="103" y="38"/>
                  </a:cubicBezTo>
                  <a:cubicBezTo>
                    <a:pt x="103" y="39"/>
                    <a:pt x="103" y="39"/>
                    <a:pt x="103" y="39"/>
                  </a:cubicBezTo>
                  <a:cubicBezTo>
                    <a:pt x="103" y="39"/>
                    <a:pt x="103" y="39"/>
                    <a:pt x="103" y="39"/>
                  </a:cubicBezTo>
                  <a:cubicBezTo>
                    <a:pt x="104" y="40"/>
                    <a:pt x="104" y="41"/>
                    <a:pt x="105" y="41"/>
                  </a:cubicBezTo>
                  <a:cubicBezTo>
                    <a:pt x="105" y="42"/>
                    <a:pt x="105" y="42"/>
                    <a:pt x="105" y="42"/>
                  </a:cubicBezTo>
                  <a:close/>
                  <a:moveTo>
                    <a:pt x="88" y="297"/>
                  </a:moveTo>
                  <a:cubicBezTo>
                    <a:pt x="88" y="296"/>
                    <a:pt x="88" y="296"/>
                    <a:pt x="88" y="296"/>
                  </a:cubicBezTo>
                  <a:cubicBezTo>
                    <a:pt x="88" y="296"/>
                    <a:pt x="90" y="292"/>
                    <a:pt x="90" y="292"/>
                  </a:cubicBezTo>
                  <a:cubicBezTo>
                    <a:pt x="90" y="291"/>
                    <a:pt x="90" y="290"/>
                    <a:pt x="90" y="290"/>
                  </a:cubicBezTo>
                  <a:cubicBezTo>
                    <a:pt x="89" y="289"/>
                    <a:pt x="89" y="287"/>
                    <a:pt x="89" y="287"/>
                  </a:cubicBezTo>
                  <a:cubicBezTo>
                    <a:pt x="88" y="287"/>
                    <a:pt x="88" y="286"/>
                    <a:pt x="89" y="286"/>
                  </a:cubicBezTo>
                  <a:cubicBezTo>
                    <a:pt x="89" y="285"/>
                    <a:pt x="88" y="282"/>
                    <a:pt x="88" y="280"/>
                  </a:cubicBezTo>
                  <a:cubicBezTo>
                    <a:pt x="88" y="278"/>
                    <a:pt x="89" y="276"/>
                    <a:pt x="89" y="274"/>
                  </a:cubicBezTo>
                  <a:cubicBezTo>
                    <a:pt x="89" y="273"/>
                    <a:pt x="88" y="271"/>
                    <a:pt x="88" y="269"/>
                  </a:cubicBezTo>
                  <a:cubicBezTo>
                    <a:pt x="88" y="268"/>
                    <a:pt x="88" y="261"/>
                    <a:pt x="88" y="260"/>
                  </a:cubicBezTo>
                  <a:cubicBezTo>
                    <a:pt x="88" y="259"/>
                    <a:pt x="90" y="254"/>
                    <a:pt x="90" y="251"/>
                  </a:cubicBezTo>
                  <a:cubicBezTo>
                    <a:pt x="91" y="249"/>
                    <a:pt x="92" y="245"/>
                    <a:pt x="92" y="245"/>
                  </a:cubicBezTo>
                  <a:cubicBezTo>
                    <a:pt x="92" y="244"/>
                    <a:pt x="91" y="243"/>
                    <a:pt x="91" y="242"/>
                  </a:cubicBezTo>
                  <a:cubicBezTo>
                    <a:pt x="91" y="241"/>
                    <a:pt x="91" y="238"/>
                    <a:pt x="90" y="237"/>
                  </a:cubicBezTo>
                  <a:cubicBezTo>
                    <a:pt x="90" y="235"/>
                    <a:pt x="88" y="228"/>
                    <a:pt x="88" y="228"/>
                  </a:cubicBezTo>
                  <a:cubicBezTo>
                    <a:pt x="87" y="228"/>
                    <a:pt x="87" y="228"/>
                    <a:pt x="87" y="228"/>
                  </a:cubicBezTo>
                  <a:cubicBezTo>
                    <a:pt x="87" y="228"/>
                    <a:pt x="88" y="233"/>
                    <a:pt x="89" y="234"/>
                  </a:cubicBezTo>
                  <a:cubicBezTo>
                    <a:pt x="89" y="235"/>
                    <a:pt x="88" y="239"/>
                    <a:pt x="87" y="242"/>
                  </a:cubicBezTo>
                  <a:cubicBezTo>
                    <a:pt x="86" y="244"/>
                    <a:pt x="84" y="248"/>
                    <a:pt x="84" y="248"/>
                  </a:cubicBezTo>
                  <a:cubicBezTo>
                    <a:pt x="84" y="248"/>
                    <a:pt x="84" y="258"/>
                    <a:pt x="84" y="260"/>
                  </a:cubicBezTo>
                  <a:cubicBezTo>
                    <a:pt x="84" y="262"/>
                    <a:pt x="86" y="271"/>
                    <a:pt x="86" y="274"/>
                  </a:cubicBezTo>
                  <a:cubicBezTo>
                    <a:pt x="86" y="277"/>
                    <a:pt x="86" y="284"/>
                    <a:pt x="86" y="284"/>
                  </a:cubicBezTo>
                  <a:cubicBezTo>
                    <a:pt x="85" y="285"/>
                    <a:pt x="86" y="286"/>
                    <a:pt x="86" y="286"/>
                  </a:cubicBezTo>
                  <a:cubicBezTo>
                    <a:pt x="86" y="287"/>
                    <a:pt x="86" y="288"/>
                    <a:pt x="86" y="289"/>
                  </a:cubicBezTo>
                  <a:cubicBezTo>
                    <a:pt x="86" y="290"/>
                    <a:pt x="88" y="296"/>
                    <a:pt x="88" y="296"/>
                  </a:cubicBezTo>
                  <a:lnTo>
                    <a:pt x="88" y="297"/>
                  </a:lnTo>
                  <a:close/>
                  <a:moveTo>
                    <a:pt x="129" y="203"/>
                  </a:moveTo>
                  <a:cubicBezTo>
                    <a:pt x="129" y="203"/>
                    <a:pt x="129" y="202"/>
                    <a:pt x="129" y="202"/>
                  </a:cubicBezTo>
                  <a:cubicBezTo>
                    <a:pt x="130" y="202"/>
                    <a:pt x="131" y="201"/>
                    <a:pt x="131" y="201"/>
                  </a:cubicBezTo>
                  <a:cubicBezTo>
                    <a:pt x="131" y="200"/>
                    <a:pt x="131" y="200"/>
                    <a:pt x="131" y="200"/>
                  </a:cubicBezTo>
                  <a:cubicBezTo>
                    <a:pt x="132" y="199"/>
                    <a:pt x="132" y="199"/>
                    <a:pt x="132" y="199"/>
                  </a:cubicBezTo>
                  <a:cubicBezTo>
                    <a:pt x="132" y="198"/>
                    <a:pt x="132" y="198"/>
                    <a:pt x="132" y="198"/>
                  </a:cubicBezTo>
                  <a:cubicBezTo>
                    <a:pt x="131" y="197"/>
                    <a:pt x="131" y="197"/>
                    <a:pt x="131" y="197"/>
                  </a:cubicBezTo>
                  <a:cubicBezTo>
                    <a:pt x="131" y="197"/>
                    <a:pt x="133" y="194"/>
                    <a:pt x="133" y="193"/>
                  </a:cubicBezTo>
                  <a:cubicBezTo>
                    <a:pt x="133" y="193"/>
                    <a:pt x="133" y="186"/>
                    <a:pt x="133" y="186"/>
                  </a:cubicBezTo>
                  <a:cubicBezTo>
                    <a:pt x="133" y="185"/>
                    <a:pt x="132" y="184"/>
                    <a:pt x="132" y="184"/>
                  </a:cubicBezTo>
                  <a:cubicBezTo>
                    <a:pt x="131" y="183"/>
                    <a:pt x="132" y="181"/>
                    <a:pt x="132" y="180"/>
                  </a:cubicBezTo>
                  <a:cubicBezTo>
                    <a:pt x="132" y="179"/>
                    <a:pt x="130" y="177"/>
                    <a:pt x="130" y="176"/>
                  </a:cubicBezTo>
                  <a:cubicBezTo>
                    <a:pt x="130" y="174"/>
                    <a:pt x="131" y="173"/>
                    <a:pt x="130" y="172"/>
                  </a:cubicBezTo>
                  <a:cubicBezTo>
                    <a:pt x="130" y="171"/>
                    <a:pt x="129" y="168"/>
                    <a:pt x="129" y="168"/>
                  </a:cubicBezTo>
                  <a:cubicBezTo>
                    <a:pt x="129" y="167"/>
                    <a:pt x="129" y="165"/>
                    <a:pt x="129" y="164"/>
                  </a:cubicBezTo>
                  <a:cubicBezTo>
                    <a:pt x="129" y="164"/>
                    <a:pt x="129" y="163"/>
                    <a:pt x="128" y="162"/>
                  </a:cubicBezTo>
                  <a:cubicBezTo>
                    <a:pt x="128" y="161"/>
                    <a:pt x="128" y="160"/>
                    <a:pt x="128" y="159"/>
                  </a:cubicBezTo>
                  <a:cubicBezTo>
                    <a:pt x="127" y="158"/>
                    <a:pt x="128" y="156"/>
                    <a:pt x="128" y="155"/>
                  </a:cubicBezTo>
                  <a:cubicBezTo>
                    <a:pt x="128" y="154"/>
                    <a:pt x="126" y="152"/>
                    <a:pt x="126" y="151"/>
                  </a:cubicBezTo>
                  <a:cubicBezTo>
                    <a:pt x="126" y="151"/>
                    <a:pt x="126" y="149"/>
                    <a:pt x="126" y="148"/>
                  </a:cubicBezTo>
                  <a:cubicBezTo>
                    <a:pt x="126" y="147"/>
                    <a:pt x="125" y="146"/>
                    <a:pt x="125" y="145"/>
                  </a:cubicBezTo>
                  <a:cubicBezTo>
                    <a:pt x="125" y="145"/>
                    <a:pt x="125" y="143"/>
                    <a:pt x="125" y="142"/>
                  </a:cubicBezTo>
                  <a:cubicBezTo>
                    <a:pt x="125" y="141"/>
                    <a:pt x="123" y="139"/>
                    <a:pt x="123" y="138"/>
                  </a:cubicBezTo>
                  <a:cubicBezTo>
                    <a:pt x="123" y="138"/>
                    <a:pt x="123" y="136"/>
                    <a:pt x="123" y="135"/>
                  </a:cubicBezTo>
                  <a:cubicBezTo>
                    <a:pt x="123" y="135"/>
                    <a:pt x="123" y="133"/>
                    <a:pt x="122" y="132"/>
                  </a:cubicBezTo>
                  <a:cubicBezTo>
                    <a:pt x="122" y="132"/>
                    <a:pt x="122" y="131"/>
                    <a:pt x="122" y="130"/>
                  </a:cubicBezTo>
                  <a:cubicBezTo>
                    <a:pt x="122" y="130"/>
                    <a:pt x="122" y="130"/>
                    <a:pt x="122" y="130"/>
                  </a:cubicBezTo>
                  <a:cubicBezTo>
                    <a:pt x="122" y="130"/>
                    <a:pt x="122" y="131"/>
                    <a:pt x="122" y="132"/>
                  </a:cubicBezTo>
                  <a:cubicBezTo>
                    <a:pt x="122" y="133"/>
                    <a:pt x="122" y="134"/>
                    <a:pt x="122" y="136"/>
                  </a:cubicBezTo>
                  <a:cubicBezTo>
                    <a:pt x="122" y="137"/>
                    <a:pt x="121" y="138"/>
                    <a:pt x="121" y="139"/>
                  </a:cubicBezTo>
                  <a:cubicBezTo>
                    <a:pt x="121" y="140"/>
                    <a:pt x="122" y="144"/>
                    <a:pt x="122" y="145"/>
                  </a:cubicBezTo>
                  <a:cubicBezTo>
                    <a:pt x="123" y="147"/>
                    <a:pt x="124" y="150"/>
                    <a:pt x="125" y="151"/>
                  </a:cubicBezTo>
                  <a:cubicBezTo>
                    <a:pt x="126" y="153"/>
                    <a:pt x="126" y="155"/>
                    <a:pt x="126" y="155"/>
                  </a:cubicBezTo>
                  <a:cubicBezTo>
                    <a:pt x="127" y="156"/>
                    <a:pt x="126" y="157"/>
                    <a:pt x="126" y="157"/>
                  </a:cubicBezTo>
                  <a:cubicBezTo>
                    <a:pt x="126" y="158"/>
                    <a:pt x="125" y="160"/>
                    <a:pt x="125" y="160"/>
                  </a:cubicBezTo>
                  <a:cubicBezTo>
                    <a:pt x="125" y="160"/>
                    <a:pt x="123" y="161"/>
                    <a:pt x="123" y="162"/>
                  </a:cubicBezTo>
                  <a:cubicBezTo>
                    <a:pt x="123" y="162"/>
                    <a:pt x="123" y="162"/>
                    <a:pt x="123" y="162"/>
                  </a:cubicBezTo>
                  <a:cubicBezTo>
                    <a:pt x="123" y="163"/>
                    <a:pt x="123" y="163"/>
                    <a:pt x="123" y="163"/>
                  </a:cubicBezTo>
                  <a:cubicBezTo>
                    <a:pt x="124" y="164"/>
                    <a:pt x="124" y="164"/>
                    <a:pt x="124" y="164"/>
                  </a:cubicBezTo>
                  <a:cubicBezTo>
                    <a:pt x="124" y="164"/>
                    <a:pt x="124" y="169"/>
                    <a:pt x="124" y="170"/>
                  </a:cubicBezTo>
                  <a:cubicBezTo>
                    <a:pt x="124" y="170"/>
                    <a:pt x="123" y="171"/>
                    <a:pt x="123" y="171"/>
                  </a:cubicBezTo>
                  <a:cubicBezTo>
                    <a:pt x="124" y="171"/>
                    <a:pt x="124" y="171"/>
                    <a:pt x="124" y="171"/>
                  </a:cubicBezTo>
                  <a:cubicBezTo>
                    <a:pt x="124" y="172"/>
                    <a:pt x="124" y="172"/>
                    <a:pt x="124" y="172"/>
                  </a:cubicBezTo>
                  <a:cubicBezTo>
                    <a:pt x="124" y="172"/>
                    <a:pt x="125" y="173"/>
                    <a:pt x="125" y="174"/>
                  </a:cubicBezTo>
                  <a:cubicBezTo>
                    <a:pt x="125" y="174"/>
                    <a:pt x="126" y="176"/>
                    <a:pt x="126" y="177"/>
                  </a:cubicBezTo>
                  <a:cubicBezTo>
                    <a:pt x="126" y="178"/>
                    <a:pt x="126" y="179"/>
                    <a:pt x="126" y="179"/>
                  </a:cubicBezTo>
                  <a:cubicBezTo>
                    <a:pt x="126" y="181"/>
                    <a:pt x="126" y="181"/>
                    <a:pt x="126" y="181"/>
                  </a:cubicBezTo>
                  <a:cubicBezTo>
                    <a:pt x="126" y="182"/>
                    <a:pt x="126" y="182"/>
                    <a:pt x="126" y="182"/>
                  </a:cubicBezTo>
                  <a:cubicBezTo>
                    <a:pt x="127" y="184"/>
                    <a:pt x="127" y="184"/>
                    <a:pt x="127" y="184"/>
                  </a:cubicBezTo>
                  <a:cubicBezTo>
                    <a:pt x="127" y="184"/>
                    <a:pt x="127" y="184"/>
                    <a:pt x="127" y="184"/>
                  </a:cubicBezTo>
                  <a:cubicBezTo>
                    <a:pt x="126" y="185"/>
                    <a:pt x="126" y="185"/>
                    <a:pt x="126" y="185"/>
                  </a:cubicBezTo>
                  <a:cubicBezTo>
                    <a:pt x="126" y="185"/>
                    <a:pt x="126" y="187"/>
                    <a:pt x="127" y="187"/>
                  </a:cubicBezTo>
                  <a:cubicBezTo>
                    <a:pt x="127" y="187"/>
                    <a:pt x="128" y="189"/>
                    <a:pt x="128" y="189"/>
                  </a:cubicBezTo>
                  <a:cubicBezTo>
                    <a:pt x="128" y="190"/>
                    <a:pt x="127" y="191"/>
                    <a:pt x="127" y="191"/>
                  </a:cubicBezTo>
                  <a:cubicBezTo>
                    <a:pt x="127" y="192"/>
                    <a:pt x="127" y="194"/>
                    <a:pt x="127" y="194"/>
                  </a:cubicBezTo>
                  <a:cubicBezTo>
                    <a:pt x="128" y="195"/>
                    <a:pt x="128" y="197"/>
                    <a:pt x="129" y="198"/>
                  </a:cubicBezTo>
                  <a:cubicBezTo>
                    <a:pt x="129" y="198"/>
                    <a:pt x="128" y="200"/>
                    <a:pt x="128" y="200"/>
                  </a:cubicBezTo>
                  <a:cubicBezTo>
                    <a:pt x="127" y="200"/>
                    <a:pt x="129" y="203"/>
                    <a:pt x="129" y="203"/>
                  </a:cubicBezTo>
                  <a:close/>
                  <a:moveTo>
                    <a:pt x="122" y="166"/>
                  </a:moveTo>
                  <a:cubicBezTo>
                    <a:pt x="122" y="165"/>
                    <a:pt x="122" y="165"/>
                    <a:pt x="122" y="165"/>
                  </a:cubicBezTo>
                  <a:cubicBezTo>
                    <a:pt x="122" y="163"/>
                    <a:pt x="122" y="163"/>
                    <a:pt x="122" y="163"/>
                  </a:cubicBezTo>
                  <a:cubicBezTo>
                    <a:pt x="121" y="164"/>
                    <a:pt x="121" y="164"/>
                    <a:pt x="121" y="164"/>
                  </a:cubicBezTo>
                  <a:cubicBezTo>
                    <a:pt x="121" y="166"/>
                    <a:pt x="121" y="166"/>
                    <a:pt x="121" y="166"/>
                  </a:cubicBezTo>
                  <a:lnTo>
                    <a:pt x="122" y="166"/>
                  </a:lnTo>
                  <a:close/>
                  <a:moveTo>
                    <a:pt x="123" y="169"/>
                  </a:moveTo>
                  <a:cubicBezTo>
                    <a:pt x="124" y="169"/>
                    <a:pt x="124" y="169"/>
                    <a:pt x="124" y="169"/>
                  </a:cubicBezTo>
                  <a:cubicBezTo>
                    <a:pt x="124" y="169"/>
                    <a:pt x="124" y="168"/>
                    <a:pt x="124" y="167"/>
                  </a:cubicBezTo>
                  <a:cubicBezTo>
                    <a:pt x="124" y="167"/>
                    <a:pt x="124" y="165"/>
                    <a:pt x="124" y="165"/>
                  </a:cubicBezTo>
                  <a:cubicBezTo>
                    <a:pt x="124" y="164"/>
                    <a:pt x="123" y="163"/>
                    <a:pt x="123" y="163"/>
                  </a:cubicBezTo>
                  <a:cubicBezTo>
                    <a:pt x="123" y="163"/>
                    <a:pt x="123" y="164"/>
                    <a:pt x="123" y="164"/>
                  </a:cubicBezTo>
                  <a:cubicBezTo>
                    <a:pt x="123" y="164"/>
                    <a:pt x="122" y="165"/>
                    <a:pt x="122" y="166"/>
                  </a:cubicBezTo>
                  <a:cubicBezTo>
                    <a:pt x="122" y="166"/>
                    <a:pt x="122" y="167"/>
                    <a:pt x="122" y="167"/>
                  </a:cubicBezTo>
                  <a:cubicBezTo>
                    <a:pt x="122" y="168"/>
                    <a:pt x="123" y="169"/>
                    <a:pt x="123" y="169"/>
                  </a:cubicBezTo>
                  <a:cubicBezTo>
                    <a:pt x="123" y="169"/>
                    <a:pt x="123" y="169"/>
                    <a:pt x="123" y="169"/>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550" name="Freeform 108"/>
            <p:cNvSpPr>
              <a:spLocks noChangeAspect="1" noEditPoints="1"/>
            </p:cNvSpPr>
            <p:nvPr/>
          </p:nvSpPr>
          <p:spPr bwMode="auto">
            <a:xfrm>
              <a:off x="12382" y="2963196"/>
              <a:ext cx="635274" cy="1647616"/>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
        <p:nvSpPr>
          <p:cNvPr id="551" name="TextBox 141"/>
          <p:cNvSpPr txBox="1"/>
          <p:nvPr/>
        </p:nvSpPr>
        <p:spPr>
          <a:xfrm>
            <a:off x="5980651" y="1066071"/>
            <a:ext cx="808276" cy="58721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a:spcBef>
                <a:spcPct val="0"/>
              </a:spcBef>
            </a:pPr>
            <a:r>
              <a:rPr lang="en-GB" sz="2000" dirty="0" smtClean="0">
                <a:solidFill>
                  <a:schemeClr val="bg1"/>
                </a:solidFill>
                <a:latin typeface="+mj-lt"/>
                <a:ea typeface="+mj-ea"/>
                <a:cs typeface="+mj-cs"/>
              </a:rPr>
              <a:t>50%</a:t>
            </a:r>
          </a:p>
        </p:txBody>
      </p:sp>
      <p:sp>
        <p:nvSpPr>
          <p:cNvPr id="552" name="Content Placeholder 2"/>
          <p:cNvSpPr txBox="1">
            <a:spLocks/>
          </p:cNvSpPr>
          <p:nvPr/>
        </p:nvSpPr>
        <p:spPr>
          <a:xfrm>
            <a:off x="6185010" y="1428672"/>
            <a:ext cx="709000" cy="351733"/>
          </a:xfrm>
          <a:prstGeom prst="rect">
            <a:avLst/>
          </a:prstGeom>
        </p:spPr>
        <p:txBody>
          <a:bodyPr vert="horz" lIns="91440" tIns="45720" rIns="91440" bIns="45720" rtlCol="0">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735"/>
              </a:spcBef>
              <a:defRPr/>
            </a:pPr>
            <a:r>
              <a:rPr lang="en-GB" sz="800" dirty="0" smtClean="0">
                <a:solidFill>
                  <a:schemeClr val="bg1"/>
                </a:solidFill>
                <a:latin typeface="+mj-lt"/>
              </a:rPr>
              <a:t>Amigos</a:t>
            </a:r>
          </a:p>
        </p:txBody>
      </p:sp>
      <p:sp>
        <p:nvSpPr>
          <p:cNvPr id="222" name="TextBox 221"/>
          <p:cNvSpPr txBox="1"/>
          <p:nvPr/>
        </p:nvSpPr>
        <p:spPr>
          <a:xfrm>
            <a:off x="1937979" y="4931741"/>
            <a:ext cx="7568313" cy="203133"/>
          </a:xfrm>
          <a:prstGeom prst="rect">
            <a:avLst/>
          </a:prstGeom>
          <a:noFill/>
        </p:spPr>
        <p:txBody>
          <a:bodyPr wrap="square" rtlCol="0">
            <a:spAutoFit/>
          </a:bodyPr>
          <a:lstStyle/>
          <a:p>
            <a:pPr>
              <a:lnSpc>
                <a:spcPct val="90000"/>
              </a:lnSpc>
            </a:pPr>
            <a:r>
              <a:rPr lang="en-GB" sz="800" b="1" dirty="0" err="1" smtClean="0">
                <a:solidFill>
                  <a:schemeClr val="bg1"/>
                </a:solidFill>
              </a:rPr>
              <a:t>Fuente</a:t>
            </a:r>
            <a:r>
              <a:rPr lang="en-GB" sz="800" b="1" dirty="0" smtClean="0">
                <a:solidFill>
                  <a:schemeClr val="bg1"/>
                </a:solidFill>
              </a:rPr>
              <a:t>: </a:t>
            </a:r>
            <a:r>
              <a:rPr lang="en-GB" sz="800" dirty="0" smtClean="0">
                <a:solidFill>
                  <a:schemeClr val="bg1"/>
                </a:solidFill>
              </a:rPr>
              <a:t>OMG Snapshots, </a:t>
            </a:r>
            <a:r>
              <a:rPr lang="en-GB" sz="800" dirty="0" err="1" smtClean="0">
                <a:solidFill>
                  <a:schemeClr val="bg1"/>
                </a:solidFill>
              </a:rPr>
              <a:t>respuestas</a:t>
            </a:r>
            <a:r>
              <a:rPr lang="en-GB" sz="800" dirty="0" smtClean="0">
                <a:solidFill>
                  <a:schemeClr val="bg1"/>
                </a:solidFill>
              </a:rPr>
              <a:t> </a:t>
            </a:r>
            <a:r>
              <a:rPr lang="en-GB" sz="800" dirty="0" err="1" smtClean="0">
                <a:solidFill>
                  <a:schemeClr val="bg1"/>
                </a:solidFill>
              </a:rPr>
              <a:t>que</a:t>
            </a:r>
            <a:r>
              <a:rPr lang="en-GB" sz="800" dirty="0" smtClean="0">
                <a:solidFill>
                  <a:schemeClr val="bg1"/>
                </a:solidFill>
              </a:rPr>
              <a:t> no </a:t>
            </a:r>
            <a:r>
              <a:rPr lang="en-GB" sz="800" dirty="0" err="1" smtClean="0">
                <a:solidFill>
                  <a:schemeClr val="bg1"/>
                </a:solidFill>
              </a:rPr>
              <a:t>rechazan</a:t>
            </a:r>
            <a:r>
              <a:rPr lang="en-GB" sz="800" dirty="0" smtClean="0">
                <a:solidFill>
                  <a:schemeClr val="bg1"/>
                </a:solidFill>
              </a:rPr>
              <a:t> el </a:t>
            </a:r>
            <a:r>
              <a:rPr lang="en-GB" sz="800" dirty="0" err="1" smtClean="0">
                <a:solidFill>
                  <a:schemeClr val="bg1"/>
                </a:solidFill>
              </a:rPr>
              <a:t>fútbol</a:t>
            </a:r>
            <a:r>
              <a:rPr lang="en-GB" sz="800" dirty="0" smtClean="0">
                <a:solidFill>
                  <a:schemeClr val="bg1"/>
                </a:solidFill>
              </a:rPr>
              <a:t> y la </a:t>
            </a:r>
            <a:r>
              <a:rPr lang="en-GB" sz="800" dirty="0" err="1" smtClean="0">
                <a:solidFill>
                  <a:schemeClr val="bg1"/>
                </a:solidFill>
              </a:rPr>
              <a:t>copa</a:t>
            </a:r>
            <a:r>
              <a:rPr lang="en-GB" sz="800" dirty="0" smtClean="0">
                <a:solidFill>
                  <a:schemeClr val="bg1"/>
                </a:solidFill>
              </a:rPr>
              <a:t> del </a:t>
            </a:r>
            <a:r>
              <a:rPr lang="en-GB" sz="800" dirty="0" err="1" smtClean="0">
                <a:solidFill>
                  <a:schemeClr val="bg1"/>
                </a:solidFill>
              </a:rPr>
              <a:t>mundo</a:t>
            </a:r>
            <a:r>
              <a:rPr lang="en-GB" sz="800" dirty="0" smtClean="0">
                <a:solidFill>
                  <a:schemeClr val="bg1"/>
                </a:solidFill>
              </a:rPr>
              <a:t> - </a:t>
            </a:r>
            <a:r>
              <a:rPr lang="en-GB" sz="800" dirty="0">
                <a:solidFill>
                  <a:schemeClr val="bg1"/>
                </a:solidFill>
              </a:rPr>
              <a:t>May 21 –28, </a:t>
            </a:r>
            <a:r>
              <a:rPr lang="en-GB" sz="800" dirty="0" smtClean="0">
                <a:solidFill>
                  <a:schemeClr val="bg1"/>
                </a:solidFill>
              </a:rPr>
              <a:t>2014</a:t>
            </a:r>
            <a:endParaRPr lang="en-GB" sz="800" dirty="0">
              <a:solidFill>
                <a:schemeClr val="bg1"/>
              </a:solidFill>
            </a:endParaRPr>
          </a:p>
        </p:txBody>
      </p:sp>
      <p:sp>
        <p:nvSpPr>
          <p:cNvPr id="214" name="TextBox 213"/>
          <p:cNvSpPr txBox="1"/>
          <p:nvPr/>
        </p:nvSpPr>
        <p:spPr>
          <a:xfrm>
            <a:off x="6480184" y="2746593"/>
            <a:ext cx="2371287" cy="400110"/>
          </a:xfrm>
          <a:prstGeom prst="rect">
            <a:avLst/>
          </a:prstGeom>
          <a:noFill/>
        </p:spPr>
        <p:txBody>
          <a:bodyPr wrap="square" rtlCol="0">
            <a:spAutoFit/>
          </a:bodyPr>
          <a:lstStyle/>
          <a:p>
            <a:r>
              <a:rPr lang="en-GB" sz="1000" dirty="0" smtClean="0">
                <a:solidFill>
                  <a:srgbClr val="FFC000"/>
                </a:solidFill>
                <a:latin typeface="Impact"/>
                <a:cs typeface="Impact"/>
              </a:rPr>
              <a:t>¿QUE TAN INTERESADOS ESTÁN POR LOS PRÓXIMOS EVENTOS DEPORTIVOS?</a:t>
            </a:r>
            <a:endParaRPr lang="en-GB" sz="1000" dirty="0">
              <a:solidFill>
                <a:srgbClr val="FFC000"/>
              </a:solidFill>
              <a:latin typeface="Impact"/>
              <a:cs typeface="Impact"/>
            </a:endParaRPr>
          </a:p>
        </p:txBody>
      </p:sp>
      <p:sp>
        <p:nvSpPr>
          <p:cNvPr id="216" name="Rectangle 215"/>
          <p:cNvSpPr/>
          <p:nvPr/>
        </p:nvSpPr>
        <p:spPr>
          <a:xfrm>
            <a:off x="6482240" y="3044729"/>
            <a:ext cx="1469463" cy="169277"/>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500" dirty="0" err="1" smtClean="0">
                <a:solidFill>
                  <a:schemeClr val="bg1"/>
                </a:solidFill>
                <a:latin typeface="+mj-lt"/>
              </a:rPr>
              <a:t>Respuestas</a:t>
            </a:r>
            <a:r>
              <a:rPr lang="en-GB" sz="500" dirty="0" smtClean="0">
                <a:solidFill>
                  <a:schemeClr val="bg1"/>
                </a:solidFill>
                <a:latin typeface="+mj-lt"/>
              </a:rPr>
              <a:t> a </a:t>
            </a:r>
            <a:r>
              <a:rPr lang="en-GB" sz="500" dirty="0" err="1" smtClean="0">
                <a:solidFill>
                  <a:schemeClr val="bg1"/>
                </a:solidFill>
                <a:latin typeface="+mj-lt"/>
              </a:rPr>
              <a:t>partitr</a:t>
            </a:r>
            <a:r>
              <a:rPr lang="en-GB" sz="500" dirty="0" smtClean="0">
                <a:solidFill>
                  <a:schemeClr val="bg1"/>
                </a:solidFill>
                <a:latin typeface="+mj-lt"/>
              </a:rPr>
              <a:t> de 7+ en la </a:t>
            </a:r>
            <a:r>
              <a:rPr lang="en-GB" sz="500" dirty="0" err="1" smtClean="0">
                <a:solidFill>
                  <a:schemeClr val="bg1"/>
                </a:solidFill>
                <a:latin typeface="+mj-lt"/>
              </a:rPr>
              <a:t>escala</a:t>
            </a:r>
            <a:r>
              <a:rPr lang="en-GB" sz="500" dirty="0" smtClean="0">
                <a:solidFill>
                  <a:schemeClr val="bg1"/>
                </a:solidFill>
                <a:latin typeface="+mj-lt"/>
              </a:rPr>
              <a:t> del 1-10  </a:t>
            </a:r>
            <a:endParaRPr lang="en-GB" sz="500" dirty="0">
              <a:solidFill>
                <a:schemeClr val="bg1"/>
              </a:solidFill>
              <a:latin typeface="+mj-lt"/>
            </a:endParaRPr>
          </a:p>
        </p:txBody>
      </p:sp>
      <p:sp>
        <p:nvSpPr>
          <p:cNvPr id="229" name="228 Rectángulo"/>
          <p:cNvSpPr/>
          <p:nvPr/>
        </p:nvSpPr>
        <p:spPr>
          <a:xfrm>
            <a:off x="605475" y="4220577"/>
            <a:ext cx="1505540" cy="215444"/>
          </a:xfrm>
          <a:prstGeom prst="rect">
            <a:avLst/>
          </a:prstGeom>
        </p:spPr>
        <p:txBody>
          <a:bodyPr wrap="none">
            <a:spAutoFit/>
          </a:bodyPr>
          <a:lstStyle/>
          <a:p>
            <a:pPr defTabSz="560070">
              <a:spcBef>
                <a:spcPts val="429"/>
              </a:spcBef>
            </a:pPr>
            <a:r>
              <a:rPr lang="en-US" sz="800" dirty="0" smtClean="0">
                <a:solidFill>
                  <a:schemeClr val="tx2"/>
                </a:solidFill>
                <a:latin typeface="+mj-lt"/>
              </a:rPr>
              <a:t>Lo </a:t>
            </a:r>
            <a:r>
              <a:rPr lang="en-US" sz="800" dirty="0" err="1" smtClean="0">
                <a:solidFill>
                  <a:schemeClr val="tx2"/>
                </a:solidFill>
                <a:latin typeface="+mj-lt"/>
              </a:rPr>
              <a:t>seguiré</a:t>
            </a:r>
            <a:r>
              <a:rPr lang="en-US" sz="800" dirty="0" smtClean="0">
                <a:solidFill>
                  <a:schemeClr val="tx2"/>
                </a:solidFill>
                <a:latin typeface="+mj-lt"/>
              </a:rPr>
              <a:t> </a:t>
            </a:r>
            <a:r>
              <a:rPr lang="en-US" sz="800" dirty="0" err="1" smtClean="0">
                <a:solidFill>
                  <a:schemeClr val="tx2"/>
                </a:solidFill>
                <a:latin typeface="+mj-lt"/>
              </a:rPr>
              <a:t>pero</a:t>
            </a:r>
            <a:r>
              <a:rPr lang="en-US" sz="800" dirty="0" smtClean="0">
                <a:solidFill>
                  <a:schemeClr val="tx2"/>
                </a:solidFill>
                <a:latin typeface="+mj-lt"/>
              </a:rPr>
              <a:t> no </a:t>
            </a:r>
            <a:r>
              <a:rPr lang="en-US" sz="800" dirty="0" err="1" smtClean="0">
                <a:solidFill>
                  <a:schemeClr val="tx2"/>
                </a:solidFill>
                <a:latin typeface="+mj-lt"/>
              </a:rPr>
              <a:t>por</a:t>
            </a:r>
            <a:r>
              <a:rPr lang="en-US" sz="800" dirty="0" smtClean="0">
                <a:solidFill>
                  <a:schemeClr val="tx2"/>
                </a:solidFill>
                <a:latin typeface="+mj-lt"/>
              </a:rPr>
              <a:t> </a:t>
            </a:r>
            <a:r>
              <a:rPr lang="en-US" sz="800" dirty="0" err="1" smtClean="0">
                <a:solidFill>
                  <a:schemeClr val="tx2"/>
                </a:solidFill>
                <a:latin typeface="+mj-lt"/>
              </a:rPr>
              <a:t>elección</a:t>
            </a:r>
            <a:endParaRPr lang="es-AR" sz="800" dirty="0">
              <a:solidFill>
                <a:schemeClr val="tx2"/>
              </a:solidFill>
              <a:latin typeface="+mj-lt"/>
            </a:endParaRPr>
          </a:p>
        </p:txBody>
      </p:sp>
      <p:pic>
        <p:nvPicPr>
          <p:cNvPr id="180" name="Picture 40"/>
          <p:cNvPicPr>
            <a:picLocks noChangeAspect="1"/>
          </p:cNvPicPr>
          <p:nvPr/>
        </p:nvPicPr>
        <p:blipFill>
          <a:blip r:embed="rId7" cstate="print"/>
          <a:stretch>
            <a:fillRect/>
          </a:stretch>
        </p:blipFill>
        <p:spPr>
          <a:xfrm>
            <a:off x="1390912" y="68631"/>
            <a:ext cx="6324231" cy="443607"/>
          </a:xfrm>
          <a:prstGeom prst="rect">
            <a:avLst/>
          </a:prstGeom>
        </p:spPr>
      </p:pic>
      <p:sp>
        <p:nvSpPr>
          <p:cNvPr id="2" name="Title 1"/>
          <p:cNvSpPr>
            <a:spLocks noGrp="1"/>
          </p:cNvSpPr>
          <p:nvPr>
            <p:ph type="title"/>
          </p:nvPr>
        </p:nvSpPr>
        <p:spPr>
          <a:xfrm>
            <a:off x="1902460" y="31899"/>
            <a:ext cx="8229600" cy="376826"/>
          </a:xfrm>
        </p:spPr>
        <p:txBody>
          <a:bodyPr/>
          <a:lstStyle/>
          <a:p>
            <a:r>
              <a:rPr lang="en-GB" dirty="0" smtClean="0">
                <a:solidFill>
                  <a:schemeClr val="tx1"/>
                </a:solidFill>
              </a:rPr>
              <a:t>¿QUIEN </a:t>
            </a:r>
            <a:r>
              <a:rPr lang="en-GB" dirty="0" err="1" smtClean="0">
                <a:solidFill>
                  <a:schemeClr val="tx1"/>
                </a:solidFill>
              </a:rPr>
              <a:t>va</a:t>
            </a:r>
            <a:r>
              <a:rPr lang="en-GB" dirty="0" smtClean="0">
                <a:solidFill>
                  <a:schemeClr val="tx1"/>
                </a:solidFill>
              </a:rPr>
              <a:t> a </a:t>
            </a:r>
            <a:r>
              <a:rPr lang="en-GB" dirty="0" err="1" smtClean="0">
                <a:solidFill>
                  <a:schemeClr val="tx1"/>
                </a:solidFill>
              </a:rPr>
              <a:t>seguir</a:t>
            </a:r>
            <a:r>
              <a:rPr lang="en-GB" dirty="0" smtClean="0">
                <a:solidFill>
                  <a:schemeClr val="tx1"/>
                </a:solidFill>
              </a:rPr>
              <a:t> la </a:t>
            </a:r>
            <a:r>
              <a:rPr lang="en-GB" dirty="0" err="1" smtClean="0">
                <a:solidFill>
                  <a:schemeClr val="tx1"/>
                </a:solidFill>
              </a:rPr>
              <a:t>copa</a:t>
            </a:r>
            <a:r>
              <a:rPr lang="en-GB" dirty="0" smtClean="0">
                <a:solidFill>
                  <a:schemeClr val="tx1"/>
                </a:solidFill>
              </a:rPr>
              <a:t> del </a:t>
            </a:r>
            <a:r>
              <a:rPr lang="en-GB" dirty="0" err="1" smtClean="0">
                <a:solidFill>
                  <a:schemeClr val="tx1"/>
                </a:solidFill>
              </a:rPr>
              <a:t>mundo</a:t>
            </a:r>
            <a:r>
              <a:rPr lang="en-GB" dirty="0" smtClean="0">
                <a:solidFill>
                  <a:schemeClr val="tx1"/>
                </a:solidFill>
              </a:rPr>
              <a:t> en </a:t>
            </a:r>
            <a:r>
              <a:rPr lang="en-GB" dirty="0" err="1" smtClean="0">
                <a:solidFill>
                  <a:schemeClr val="accent6"/>
                </a:solidFill>
              </a:rPr>
              <a:t>argentina</a:t>
            </a:r>
            <a:r>
              <a:rPr lang="en-GB" dirty="0" smtClean="0">
                <a:solidFill>
                  <a:srgbClr val="4197FC"/>
                </a:solidFill>
              </a:rPr>
              <a:t>? </a:t>
            </a:r>
            <a:endParaRPr lang="en-GB" dirty="0">
              <a:solidFill>
                <a:srgbClr val="4197FC"/>
              </a:solidFill>
            </a:endParaRPr>
          </a:p>
        </p:txBody>
      </p:sp>
      <p:sp>
        <p:nvSpPr>
          <p:cNvPr id="185" name="TextBox 287"/>
          <p:cNvSpPr txBox="1"/>
          <p:nvPr/>
        </p:nvSpPr>
        <p:spPr>
          <a:xfrm>
            <a:off x="2949668" y="2733703"/>
            <a:ext cx="1785616" cy="246221"/>
          </a:xfrm>
          <a:prstGeom prst="rect">
            <a:avLst/>
          </a:prstGeom>
          <a:noFill/>
        </p:spPr>
        <p:txBody>
          <a:bodyPr wrap="square" rtlCol="0">
            <a:spAutoFit/>
          </a:bodyPr>
          <a:lstStyle/>
          <a:p>
            <a:r>
              <a:rPr lang="en-GB" sz="1000" dirty="0" smtClean="0">
                <a:solidFill>
                  <a:srgbClr val="FFC000"/>
                </a:solidFill>
                <a:latin typeface="Impact"/>
                <a:cs typeface="Impact"/>
              </a:rPr>
              <a:t>¿COMO VAN A SEGUIRLA?</a:t>
            </a:r>
            <a:endParaRPr lang="en-GB" sz="1000" dirty="0">
              <a:solidFill>
                <a:srgbClr val="FFC000"/>
              </a:solidFill>
              <a:latin typeface="Impact"/>
              <a:cs typeface="Impact"/>
            </a:endParaRPr>
          </a:p>
        </p:txBody>
      </p:sp>
      <p:grpSp>
        <p:nvGrpSpPr>
          <p:cNvPr id="186" name="Group 325"/>
          <p:cNvGrpSpPr>
            <a:grpSpLocks noChangeAspect="1"/>
          </p:cNvGrpSpPr>
          <p:nvPr/>
        </p:nvGrpSpPr>
        <p:grpSpPr>
          <a:xfrm>
            <a:off x="3069683" y="3203051"/>
            <a:ext cx="867409" cy="949987"/>
            <a:chOff x="279854" y="1827374"/>
            <a:chExt cx="2308345" cy="2492922"/>
          </a:xfrm>
        </p:grpSpPr>
        <p:sp>
          <p:nvSpPr>
            <p:cNvPr id="187" name="TextBox 82"/>
            <p:cNvSpPr txBox="1"/>
            <p:nvPr/>
          </p:nvSpPr>
          <p:spPr>
            <a:xfrm>
              <a:off x="468533" y="2623490"/>
              <a:ext cx="1828800" cy="129487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70000"/>
                </a:lnSpc>
                <a:spcBef>
                  <a:spcPct val="0"/>
                </a:spcBef>
              </a:pPr>
              <a:r>
                <a:rPr lang="en-GB" sz="2000" dirty="0" smtClean="0">
                  <a:solidFill>
                    <a:schemeClr val="bg1"/>
                  </a:solidFill>
                  <a:latin typeface="+mj-lt"/>
                  <a:ea typeface="+mj-ea"/>
                  <a:cs typeface="+mj-cs"/>
                </a:rPr>
                <a:t>93%</a:t>
              </a:r>
              <a:br>
                <a:rPr lang="en-GB" sz="2000" dirty="0" smtClean="0">
                  <a:solidFill>
                    <a:schemeClr val="bg1"/>
                  </a:solidFill>
                  <a:latin typeface="+mj-lt"/>
                  <a:ea typeface="+mj-ea"/>
                  <a:cs typeface="+mj-cs"/>
                </a:rPr>
              </a:br>
              <a:endParaRPr lang="en-GB" sz="700" dirty="0">
                <a:solidFill>
                  <a:schemeClr val="bg1"/>
                </a:solidFill>
                <a:ea typeface="+mj-ea"/>
                <a:cs typeface="+mj-cs"/>
              </a:endParaRPr>
            </a:p>
          </p:txBody>
        </p:sp>
        <p:sp>
          <p:nvSpPr>
            <p:cNvPr id="188" name="Freeform 330"/>
            <p:cNvSpPr>
              <a:spLocks noChangeAspect="1" noEditPoints="1"/>
            </p:cNvSpPr>
            <p:nvPr/>
          </p:nvSpPr>
          <p:spPr bwMode="auto">
            <a:xfrm>
              <a:off x="279854" y="1827374"/>
              <a:ext cx="2308345" cy="2358410"/>
            </a:xfrm>
            <a:custGeom>
              <a:avLst/>
              <a:gdLst/>
              <a:ahLst/>
              <a:cxnLst>
                <a:cxn ang="0">
                  <a:pos x="69" y="300"/>
                </a:cxn>
                <a:cxn ang="0">
                  <a:pos x="69" y="365"/>
                </a:cxn>
                <a:cxn ang="0">
                  <a:pos x="95" y="439"/>
                </a:cxn>
                <a:cxn ang="0">
                  <a:pos x="80" y="379"/>
                </a:cxn>
                <a:cxn ang="0">
                  <a:pos x="80" y="310"/>
                </a:cxn>
                <a:cxn ang="0">
                  <a:pos x="186" y="192"/>
                </a:cxn>
                <a:cxn ang="0">
                  <a:pos x="194" y="191"/>
                </a:cxn>
                <a:cxn ang="0">
                  <a:pos x="169" y="191"/>
                </a:cxn>
                <a:cxn ang="0">
                  <a:pos x="69" y="300"/>
                </a:cxn>
                <a:cxn ang="0">
                  <a:pos x="376" y="118"/>
                </a:cxn>
                <a:cxn ang="0">
                  <a:pos x="310" y="118"/>
                </a:cxn>
                <a:cxn ang="0">
                  <a:pos x="310" y="117"/>
                </a:cxn>
                <a:cxn ang="0">
                  <a:pos x="305" y="101"/>
                </a:cxn>
                <a:cxn ang="0">
                  <a:pos x="395" y="10"/>
                </a:cxn>
                <a:cxn ang="0">
                  <a:pos x="394" y="3"/>
                </a:cxn>
                <a:cxn ang="0">
                  <a:pos x="387" y="2"/>
                </a:cxn>
                <a:cxn ang="0">
                  <a:pos x="297" y="92"/>
                </a:cxn>
                <a:cxn ang="0">
                  <a:pos x="270" y="83"/>
                </a:cxn>
                <a:cxn ang="0">
                  <a:pos x="243" y="91"/>
                </a:cxn>
                <a:cxn ang="0">
                  <a:pos x="158" y="6"/>
                </a:cxn>
                <a:cxn ang="0">
                  <a:pos x="151" y="7"/>
                </a:cxn>
                <a:cxn ang="0">
                  <a:pos x="150" y="15"/>
                </a:cxn>
                <a:cxn ang="0">
                  <a:pos x="235" y="100"/>
                </a:cxn>
                <a:cxn ang="0">
                  <a:pos x="229" y="117"/>
                </a:cxn>
                <a:cxn ang="0">
                  <a:pos x="229" y="118"/>
                </a:cxn>
                <a:cxn ang="0">
                  <a:pos x="169" y="118"/>
                </a:cxn>
                <a:cxn ang="0">
                  <a:pos x="0" y="286"/>
                </a:cxn>
                <a:cxn ang="0">
                  <a:pos x="0" y="386"/>
                </a:cxn>
                <a:cxn ang="0">
                  <a:pos x="169" y="555"/>
                </a:cxn>
                <a:cxn ang="0">
                  <a:pos x="376" y="555"/>
                </a:cxn>
                <a:cxn ang="0">
                  <a:pos x="544" y="386"/>
                </a:cxn>
                <a:cxn ang="0">
                  <a:pos x="544" y="286"/>
                </a:cxn>
                <a:cxn ang="0">
                  <a:pos x="376" y="118"/>
                </a:cxn>
                <a:cxn ang="0">
                  <a:pos x="491" y="274"/>
                </a:cxn>
                <a:cxn ang="0">
                  <a:pos x="502" y="283"/>
                </a:cxn>
                <a:cxn ang="0">
                  <a:pos x="491" y="292"/>
                </a:cxn>
                <a:cxn ang="0">
                  <a:pos x="480" y="283"/>
                </a:cxn>
                <a:cxn ang="0">
                  <a:pos x="491" y="274"/>
                </a:cxn>
                <a:cxn ang="0">
                  <a:pos x="491" y="302"/>
                </a:cxn>
                <a:cxn ang="0">
                  <a:pos x="502" y="310"/>
                </a:cxn>
                <a:cxn ang="0">
                  <a:pos x="491" y="319"/>
                </a:cxn>
                <a:cxn ang="0">
                  <a:pos x="480" y="310"/>
                </a:cxn>
                <a:cxn ang="0">
                  <a:pos x="491" y="302"/>
                </a:cxn>
                <a:cxn ang="0">
                  <a:pos x="491" y="329"/>
                </a:cxn>
                <a:cxn ang="0">
                  <a:pos x="502" y="338"/>
                </a:cxn>
                <a:cxn ang="0">
                  <a:pos x="491" y="347"/>
                </a:cxn>
                <a:cxn ang="0">
                  <a:pos x="480" y="338"/>
                </a:cxn>
                <a:cxn ang="0">
                  <a:pos x="491" y="329"/>
                </a:cxn>
                <a:cxn ang="0">
                  <a:pos x="441" y="376"/>
                </a:cxn>
                <a:cxn ang="0">
                  <a:pos x="317" y="510"/>
                </a:cxn>
                <a:cxn ang="0">
                  <a:pos x="166" y="510"/>
                </a:cxn>
                <a:cxn ang="0">
                  <a:pos x="42" y="376"/>
                </a:cxn>
                <a:cxn ang="0">
                  <a:pos x="42" y="297"/>
                </a:cxn>
                <a:cxn ang="0">
                  <a:pos x="166" y="162"/>
                </a:cxn>
                <a:cxn ang="0">
                  <a:pos x="317" y="162"/>
                </a:cxn>
                <a:cxn ang="0">
                  <a:pos x="441" y="297"/>
                </a:cxn>
                <a:cxn ang="0">
                  <a:pos x="441" y="376"/>
                </a:cxn>
                <a:cxn ang="0">
                  <a:pos x="491" y="410"/>
                </a:cxn>
                <a:cxn ang="0">
                  <a:pos x="468" y="388"/>
                </a:cxn>
                <a:cxn ang="0">
                  <a:pos x="491" y="366"/>
                </a:cxn>
                <a:cxn ang="0">
                  <a:pos x="513" y="388"/>
                </a:cxn>
                <a:cxn ang="0">
                  <a:pos x="491" y="410"/>
                </a:cxn>
              </a:cxnLst>
              <a:rect l="0" t="0" r="r" b="b"/>
              <a:pathLst>
                <a:path w="544" h="555">
                  <a:moveTo>
                    <a:pt x="69" y="300"/>
                  </a:moveTo>
                  <a:cubicBezTo>
                    <a:pt x="69" y="365"/>
                    <a:pt x="69" y="365"/>
                    <a:pt x="69" y="365"/>
                  </a:cubicBezTo>
                  <a:cubicBezTo>
                    <a:pt x="69" y="394"/>
                    <a:pt x="79" y="419"/>
                    <a:pt x="95" y="439"/>
                  </a:cubicBezTo>
                  <a:cubicBezTo>
                    <a:pt x="85" y="421"/>
                    <a:pt x="80" y="401"/>
                    <a:pt x="80" y="379"/>
                  </a:cubicBezTo>
                  <a:cubicBezTo>
                    <a:pt x="80" y="310"/>
                    <a:pt x="80" y="310"/>
                    <a:pt x="80" y="310"/>
                  </a:cubicBezTo>
                  <a:cubicBezTo>
                    <a:pt x="80" y="246"/>
                    <a:pt x="127" y="194"/>
                    <a:pt x="186" y="192"/>
                  </a:cubicBezTo>
                  <a:cubicBezTo>
                    <a:pt x="194" y="191"/>
                    <a:pt x="194" y="191"/>
                    <a:pt x="194" y="191"/>
                  </a:cubicBezTo>
                  <a:cubicBezTo>
                    <a:pt x="169" y="191"/>
                    <a:pt x="169" y="191"/>
                    <a:pt x="169" y="191"/>
                  </a:cubicBezTo>
                  <a:cubicBezTo>
                    <a:pt x="114" y="191"/>
                    <a:pt x="69" y="240"/>
                    <a:pt x="69" y="300"/>
                  </a:cubicBezTo>
                  <a:close/>
                  <a:moveTo>
                    <a:pt x="376" y="118"/>
                  </a:moveTo>
                  <a:cubicBezTo>
                    <a:pt x="310" y="118"/>
                    <a:pt x="310" y="118"/>
                    <a:pt x="310" y="118"/>
                  </a:cubicBezTo>
                  <a:cubicBezTo>
                    <a:pt x="310" y="117"/>
                    <a:pt x="310" y="117"/>
                    <a:pt x="310" y="117"/>
                  </a:cubicBezTo>
                  <a:cubicBezTo>
                    <a:pt x="310" y="111"/>
                    <a:pt x="308" y="105"/>
                    <a:pt x="305" y="101"/>
                  </a:cubicBezTo>
                  <a:cubicBezTo>
                    <a:pt x="395" y="10"/>
                    <a:pt x="395" y="10"/>
                    <a:pt x="395" y="10"/>
                  </a:cubicBezTo>
                  <a:cubicBezTo>
                    <a:pt x="397" y="9"/>
                    <a:pt x="397" y="5"/>
                    <a:pt x="394" y="3"/>
                  </a:cubicBezTo>
                  <a:cubicBezTo>
                    <a:pt x="392" y="0"/>
                    <a:pt x="388" y="0"/>
                    <a:pt x="387" y="2"/>
                  </a:cubicBezTo>
                  <a:cubicBezTo>
                    <a:pt x="297" y="92"/>
                    <a:pt x="297" y="92"/>
                    <a:pt x="297" y="92"/>
                  </a:cubicBezTo>
                  <a:cubicBezTo>
                    <a:pt x="289" y="86"/>
                    <a:pt x="280" y="83"/>
                    <a:pt x="270" y="83"/>
                  </a:cubicBezTo>
                  <a:cubicBezTo>
                    <a:pt x="260" y="83"/>
                    <a:pt x="251" y="86"/>
                    <a:pt x="243" y="91"/>
                  </a:cubicBezTo>
                  <a:cubicBezTo>
                    <a:pt x="158" y="6"/>
                    <a:pt x="158" y="6"/>
                    <a:pt x="158" y="6"/>
                  </a:cubicBezTo>
                  <a:cubicBezTo>
                    <a:pt x="157" y="5"/>
                    <a:pt x="153" y="5"/>
                    <a:pt x="151" y="7"/>
                  </a:cubicBezTo>
                  <a:cubicBezTo>
                    <a:pt x="148" y="10"/>
                    <a:pt x="148" y="13"/>
                    <a:pt x="150" y="15"/>
                  </a:cubicBezTo>
                  <a:cubicBezTo>
                    <a:pt x="235" y="100"/>
                    <a:pt x="235" y="100"/>
                    <a:pt x="235" y="100"/>
                  </a:cubicBezTo>
                  <a:cubicBezTo>
                    <a:pt x="231" y="105"/>
                    <a:pt x="229" y="111"/>
                    <a:pt x="229" y="117"/>
                  </a:cubicBezTo>
                  <a:cubicBezTo>
                    <a:pt x="229" y="117"/>
                    <a:pt x="229" y="117"/>
                    <a:pt x="229" y="118"/>
                  </a:cubicBezTo>
                  <a:cubicBezTo>
                    <a:pt x="169" y="118"/>
                    <a:pt x="169" y="118"/>
                    <a:pt x="169" y="118"/>
                  </a:cubicBezTo>
                  <a:cubicBezTo>
                    <a:pt x="76" y="118"/>
                    <a:pt x="0" y="193"/>
                    <a:pt x="0" y="286"/>
                  </a:cubicBezTo>
                  <a:cubicBezTo>
                    <a:pt x="0" y="386"/>
                    <a:pt x="0" y="386"/>
                    <a:pt x="0" y="386"/>
                  </a:cubicBezTo>
                  <a:cubicBezTo>
                    <a:pt x="0" y="479"/>
                    <a:pt x="76" y="555"/>
                    <a:pt x="169" y="555"/>
                  </a:cubicBezTo>
                  <a:cubicBezTo>
                    <a:pt x="376" y="555"/>
                    <a:pt x="376" y="555"/>
                    <a:pt x="376" y="555"/>
                  </a:cubicBezTo>
                  <a:cubicBezTo>
                    <a:pt x="469" y="555"/>
                    <a:pt x="544" y="479"/>
                    <a:pt x="544" y="386"/>
                  </a:cubicBezTo>
                  <a:cubicBezTo>
                    <a:pt x="544" y="286"/>
                    <a:pt x="544" y="286"/>
                    <a:pt x="544" y="286"/>
                  </a:cubicBezTo>
                  <a:cubicBezTo>
                    <a:pt x="544" y="193"/>
                    <a:pt x="469" y="118"/>
                    <a:pt x="376" y="118"/>
                  </a:cubicBezTo>
                  <a:close/>
                  <a:moveTo>
                    <a:pt x="491" y="274"/>
                  </a:moveTo>
                  <a:cubicBezTo>
                    <a:pt x="497" y="274"/>
                    <a:pt x="502" y="278"/>
                    <a:pt x="502" y="283"/>
                  </a:cubicBezTo>
                  <a:cubicBezTo>
                    <a:pt x="502" y="288"/>
                    <a:pt x="497" y="292"/>
                    <a:pt x="491" y="292"/>
                  </a:cubicBezTo>
                  <a:cubicBezTo>
                    <a:pt x="485" y="292"/>
                    <a:pt x="480" y="288"/>
                    <a:pt x="480" y="283"/>
                  </a:cubicBezTo>
                  <a:cubicBezTo>
                    <a:pt x="480" y="278"/>
                    <a:pt x="485" y="274"/>
                    <a:pt x="491" y="274"/>
                  </a:cubicBezTo>
                  <a:close/>
                  <a:moveTo>
                    <a:pt x="491" y="302"/>
                  </a:moveTo>
                  <a:cubicBezTo>
                    <a:pt x="497" y="302"/>
                    <a:pt x="502" y="306"/>
                    <a:pt x="502" y="310"/>
                  </a:cubicBezTo>
                  <a:cubicBezTo>
                    <a:pt x="502" y="315"/>
                    <a:pt x="497" y="319"/>
                    <a:pt x="491" y="319"/>
                  </a:cubicBezTo>
                  <a:cubicBezTo>
                    <a:pt x="485" y="319"/>
                    <a:pt x="480" y="315"/>
                    <a:pt x="480" y="310"/>
                  </a:cubicBezTo>
                  <a:cubicBezTo>
                    <a:pt x="480" y="306"/>
                    <a:pt x="485" y="302"/>
                    <a:pt x="491" y="302"/>
                  </a:cubicBezTo>
                  <a:close/>
                  <a:moveTo>
                    <a:pt x="491" y="329"/>
                  </a:moveTo>
                  <a:cubicBezTo>
                    <a:pt x="497" y="329"/>
                    <a:pt x="502" y="333"/>
                    <a:pt x="502" y="338"/>
                  </a:cubicBezTo>
                  <a:cubicBezTo>
                    <a:pt x="502" y="343"/>
                    <a:pt x="497" y="347"/>
                    <a:pt x="491" y="347"/>
                  </a:cubicBezTo>
                  <a:cubicBezTo>
                    <a:pt x="485" y="347"/>
                    <a:pt x="480" y="343"/>
                    <a:pt x="480" y="338"/>
                  </a:cubicBezTo>
                  <a:cubicBezTo>
                    <a:pt x="480" y="333"/>
                    <a:pt x="485" y="329"/>
                    <a:pt x="491" y="329"/>
                  </a:cubicBezTo>
                  <a:close/>
                  <a:moveTo>
                    <a:pt x="441" y="376"/>
                  </a:moveTo>
                  <a:cubicBezTo>
                    <a:pt x="441" y="450"/>
                    <a:pt x="385" y="510"/>
                    <a:pt x="317" y="510"/>
                  </a:cubicBezTo>
                  <a:cubicBezTo>
                    <a:pt x="166" y="510"/>
                    <a:pt x="166" y="510"/>
                    <a:pt x="166" y="510"/>
                  </a:cubicBezTo>
                  <a:cubicBezTo>
                    <a:pt x="98" y="510"/>
                    <a:pt x="42" y="450"/>
                    <a:pt x="42" y="376"/>
                  </a:cubicBezTo>
                  <a:cubicBezTo>
                    <a:pt x="42" y="297"/>
                    <a:pt x="42" y="297"/>
                    <a:pt x="42" y="297"/>
                  </a:cubicBezTo>
                  <a:cubicBezTo>
                    <a:pt x="42" y="222"/>
                    <a:pt x="98" y="162"/>
                    <a:pt x="166" y="162"/>
                  </a:cubicBezTo>
                  <a:cubicBezTo>
                    <a:pt x="317" y="162"/>
                    <a:pt x="317" y="162"/>
                    <a:pt x="317" y="162"/>
                  </a:cubicBezTo>
                  <a:cubicBezTo>
                    <a:pt x="385" y="162"/>
                    <a:pt x="441" y="222"/>
                    <a:pt x="441" y="297"/>
                  </a:cubicBezTo>
                  <a:lnTo>
                    <a:pt x="441" y="376"/>
                  </a:lnTo>
                  <a:close/>
                  <a:moveTo>
                    <a:pt x="491" y="410"/>
                  </a:moveTo>
                  <a:cubicBezTo>
                    <a:pt x="478" y="410"/>
                    <a:pt x="468" y="400"/>
                    <a:pt x="468" y="388"/>
                  </a:cubicBezTo>
                  <a:cubicBezTo>
                    <a:pt x="468" y="376"/>
                    <a:pt x="478" y="366"/>
                    <a:pt x="491" y="366"/>
                  </a:cubicBezTo>
                  <a:cubicBezTo>
                    <a:pt x="503" y="366"/>
                    <a:pt x="513" y="376"/>
                    <a:pt x="513" y="388"/>
                  </a:cubicBezTo>
                  <a:cubicBezTo>
                    <a:pt x="513" y="400"/>
                    <a:pt x="503" y="410"/>
                    <a:pt x="491" y="41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700"/>
            </a:p>
          </p:txBody>
        </p:sp>
        <p:sp>
          <p:nvSpPr>
            <p:cNvPr id="189" name="TextBox 82"/>
            <p:cNvSpPr txBox="1"/>
            <p:nvPr/>
          </p:nvSpPr>
          <p:spPr>
            <a:xfrm>
              <a:off x="468533" y="3025426"/>
              <a:ext cx="1828800" cy="129487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5000"/>
                </a:lnSpc>
                <a:spcBef>
                  <a:spcPct val="0"/>
                </a:spcBef>
              </a:pPr>
              <a:r>
                <a:rPr lang="en-GB" sz="600" dirty="0" err="1" smtClean="0">
                  <a:solidFill>
                    <a:schemeClr val="bg1"/>
                  </a:solidFill>
                  <a:latin typeface="+mj-lt"/>
                  <a:ea typeface="+mj-ea"/>
                  <a:cs typeface="+mj-cs"/>
                </a:rPr>
                <a:t>Transmisión</a:t>
              </a:r>
              <a:r>
                <a:rPr lang="en-GB" sz="600" dirty="0" smtClean="0">
                  <a:solidFill>
                    <a:schemeClr val="bg1"/>
                  </a:solidFill>
                  <a:latin typeface="+mj-lt"/>
                  <a:ea typeface="+mj-ea"/>
                  <a:cs typeface="+mj-cs"/>
                </a:rPr>
                <a:t> en vivo TV</a:t>
              </a:r>
              <a:endParaRPr lang="en-GB" sz="600" dirty="0">
                <a:solidFill>
                  <a:schemeClr val="bg1"/>
                </a:solidFill>
                <a:latin typeface="+mj-lt"/>
                <a:ea typeface="+mj-ea"/>
                <a:cs typeface="+mj-cs"/>
              </a:endParaRPr>
            </a:p>
          </p:txBody>
        </p:sp>
      </p:grpSp>
      <p:grpSp>
        <p:nvGrpSpPr>
          <p:cNvPr id="190" name="Group 17"/>
          <p:cNvGrpSpPr/>
          <p:nvPr/>
        </p:nvGrpSpPr>
        <p:grpSpPr>
          <a:xfrm>
            <a:off x="4573811" y="2777592"/>
            <a:ext cx="720000" cy="616849"/>
            <a:chOff x="1904786" y="663071"/>
            <a:chExt cx="677390" cy="582613"/>
          </a:xfrm>
        </p:grpSpPr>
        <p:grpSp>
          <p:nvGrpSpPr>
            <p:cNvPr id="191" name="Group 340"/>
            <p:cNvGrpSpPr>
              <a:grpSpLocks noChangeAspect="1"/>
            </p:cNvGrpSpPr>
            <p:nvPr/>
          </p:nvGrpSpPr>
          <p:grpSpPr>
            <a:xfrm>
              <a:off x="2015091" y="892870"/>
              <a:ext cx="331697" cy="352814"/>
              <a:chOff x="-2151173" y="516850"/>
              <a:chExt cx="1527175" cy="1601787"/>
            </a:xfrm>
            <a:solidFill>
              <a:schemeClr val="accent3"/>
            </a:solidFill>
          </p:grpSpPr>
          <p:sp>
            <p:nvSpPr>
              <p:cNvPr id="193" name="Freeform 345"/>
              <p:cNvSpPr>
                <a:spLocks noEditPoints="1"/>
              </p:cNvSpPr>
              <p:nvPr/>
            </p:nvSpPr>
            <p:spPr bwMode="auto">
              <a:xfrm>
                <a:off x="-1930005" y="1350907"/>
                <a:ext cx="596900" cy="596898"/>
              </a:xfrm>
              <a:custGeom>
                <a:avLst/>
                <a:gdLst/>
                <a:ahLst/>
                <a:cxnLst>
                  <a:cxn ang="0">
                    <a:pos x="79" y="0"/>
                  </a:cxn>
                  <a:cxn ang="0">
                    <a:pos x="0" y="79"/>
                  </a:cxn>
                  <a:cxn ang="0">
                    <a:pos x="79" y="158"/>
                  </a:cxn>
                  <a:cxn ang="0">
                    <a:pos x="158" y="79"/>
                  </a:cxn>
                  <a:cxn ang="0">
                    <a:pos x="79" y="0"/>
                  </a:cxn>
                  <a:cxn ang="0">
                    <a:pos x="28" y="33"/>
                  </a:cxn>
                  <a:cxn ang="0">
                    <a:pos x="127" y="33"/>
                  </a:cxn>
                  <a:cxn ang="0">
                    <a:pos x="127" y="42"/>
                  </a:cxn>
                  <a:cxn ang="0">
                    <a:pos x="28" y="42"/>
                  </a:cxn>
                  <a:cxn ang="0">
                    <a:pos x="28" y="33"/>
                  </a:cxn>
                  <a:cxn ang="0">
                    <a:pos x="127" y="119"/>
                  </a:cxn>
                  <a:cxn ang="0">
                    <a:pos x="28" y="119"/>
                  </a:cxn>
                  <a:cxn ang="0">
                    <a:pos x="28" y="110"/>
                  </a:cxn>
                  <a:cxn ang="0">
                    <a:pos x="127" y="110"/>
                  </a:cxn>
                  <a:cxn ang="0">
                    <a:pos x="127" y="119"/>
                  </a:cxn>
                  <a:cxn ang="0">
                    <a:pos x="149" y="80"/>
                  </a:cxn>
                  <a:cxn ang="0">
                    <a:pos x="6" y="80"/>
                  </a:cxn>
                  <a:cxn ang="0">
                    <a:pos x="6" y="71"/>
                  </a:cxn>
                  <a:cxn ang="0">
                    <a:pos x="149" y="71"/>
                  </a:cxn>
                  <a:cxn ang="0">
                    <a:pos x="149" y="80"/>
                  </a:cxn>
                </a:cxnLst>
                <a:rect l="0" t="0" r="r" b="b"/>
                <a:pathLst>
                  <a:path w="158" h="158">
                    <a:moveTo>
                      <a:pt x="79" y="0"/>
                    </a:moveTo>
                    <a:cubicBezTo>
                      <a:pt x="36" y="0"/>
                      <a:pt x="0" y="36"/>
                      <a:pt x="0" y="79"/>
                    </a:cubicBezTo>
                    <a:cubicBezTo>
                      <a:pt x="0" y="123"/>
                      <a:pt x="36" y="158"/>
                      <a:pt x="79" y="158"/>
                    </a:cubicBezTo>
                    <a:cubicBezTo>
                      <a:pt x="123" y="158"/>
                      <a:pt x="158" y="123"/>
                      <a:pt x="158" y="79"/>
                    </a:cubicBezTo>
                    <a:cubicBezTo>
                      <a:pt x="158" y="36"/>
                      <a:pt x="123" y="0"/>
                      <a:pt x="79" y="0"/>
                    </a:cubicBezTo>
                    <a:close/>
                    <a:moveTo>
                      <a:pt x="28" y="33"/>
                    </a:moveTo>
                    <a:cubicBezTo>
                      <a:pt x="127" y="33"/>
                      <a:pt x="127" y="33"/>
                      <a:pt x="127" y="33"/>
                    </a:cubicBezTo>
                    <a:cubicBezTo>
                      <a:pt x="127" y="42"/>
                      <a:pt x="127" y="42"/>
                      <a:pt x="127" y="42"/>
                    </a:cubicBezTo>
                    <a:cubicBezTo>
                      <a:pt x="28" y="42"/>
                      <a:pt x="28" y="42"/>
                      <a:pt x="28" y="42"/>
                    </a:cubicBezTo>
                    <a:lnTo>
                      <a:pt x="28" y="33"/>
                    </a:lnTo>
                    <a:close/>
                    <a:moveTo>
                      <a:pt x="127" y="119"/>
                    </a:moveTo>
                    <a:cubicBezTo>
                      <a:pt x="28" y="119"/>
                      <a:pt x="28" y="119"/>
                      <a:pt x="28" y="119"/>
                    </a:cubicBezTo>
                    <a:cubicBezTo>
                      <a:pt x="28" y="110"/>
                      <a:pt x="28" y="110"/>
                      <a:pt x="28" y="110"/>
                    </a:cubicBezTo>
                    <a:cubicBezTo>
                      <a:pt x="127" y="110"/>
                      <a:pt x="127" y="110"/>
                      <a:pt x="127" y="110"/>
                    </a:cubicBezTo>
                    <a:lnTo>
                      <a:pt x="127" y="119"/>
                    </a:lnTo>
                    <a:close/>
                    <a:moveTo>
                      <a:pt x="149" y="80"/>
                    </a:moveTo>
                    <a:cubicBezTo>
                      <a:pt x="6" y="80"/>
                      <a:pt x="6" y="80"/>
                      <a:pt x="6" y="80"/>
                    </a:cubicBezTo>
                    <a:cubicBezTo>
                      <a:pt x="6" y="71"/>
                      <a:pt x="6" y="71"/>
                      <a:pt x="6" y="71"/>
                    </a:cubicBezTo>
                    <a:cubicBezTo>
                      <a:pt x="149" y="71"/>
                      <a:pt x="149" y="71"/>
                      <a:pt x="149" y="71"/>
                    </a:cubicBezTo>
                    <a:lnTo>
                      <a:pt x="149" y="8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500"/>
              </a:p>
            </p:txBody>
          </p:sp>
          <p:sp>
            <p:nvSpPr>
              <p:cNvPr id="194" name="Freeform 350"/>
              <p:cNvSpPr>
                <a:spLocks noEditPoints="1"/>
              </p:cNvSpPr>
              <p:nvPr/>
            </p:nvSpPr>
            <p:spPr bwMode="auto">
              <a:xfrm>
                <a:off x="-2151173" y="516850"/>
                <a:ext cx="1527175" cy="1601787"/>
              </a:xfrm>
              <a:custGeom>
                <a:avLst/>
                <a:gdLst/>
                <a:ahLst/>
                <a:cxnLst>
                  <a:cxn ang="0">
                    <a:pos x="369" y="123"/>
                  </a:cxn>
                  <a:cxn ang="0">
                    <a:pos x="322" y="123"/>
                  </a:cxn>
                  <a:cxn ang="0">
                    <a:pos x="77" y="18"/>
                  </a:cxn>
                  <a:cxn ang="0">
                    <a:pos x="68" y="3"/>
                  </a:cxn>
                  <a:cxn ang="0">
                    <a:pos x="47" y="11"/>
                  </a:cxn>
                  <a:cxn ang="0">
                    <a:pos x="55" y="32"/>
                  </a:cxn>
                  <a:cxn ang="0">
                    <a:pos x="73" y="29"/>
                  </a:cxn>
                  <a:cxn ang="0">
                    <a:pos x="293" y="123"/>
                  </a:cxn>
                  <a:cxn ang="0">
                    <a:pos x="35" y="123"/>
                  </a:cxn>
                  <a:cxn ang="0">
                    <a:pos x="0" y="159"/>
                  </a:cxn>
                  <a:cxn ang="0">
                    <a:pos x="0" y="388"/>
                  </a:cxn>
                  <a:cxn ang="0">
                    <a:pos x="35" y="424"/>
                  </a:cxn>
                  <a:cxn ang="0">
                    <a:pos x="369" y="424"/>
                  </a:cxn>
                  <a:cxn ang="0">
                    <a:pos x="404" y="388"/>
                  </a:cxn>
                  <a:cxn ang="0">
                    <a:pos x="404" y="159"/>
                  </a:cxn>
                  <a:cxn ang="0">
                    <a:pos x="369" y="123"/>
                  </a:cxn>
                  <a:cxn ang="0">
                    <a:pos x="135" y="392"/>
                  </a:cxn>
                  <a:cxn ang="0">
                    <a:pos x="43" y="299"/>
                  </a:cxn>
                  <a:cxn ang="0">
                    <a:pos x="135" y="207"/>
                  </a:cxn>
                  <a:cxn ang="0">
                    <a:pos x="228" y="299"/>
                  </a:cxn>
                  <a:cxn ang="0">
                    <a:pos x="135" y="392"/>
                  </a:cxn>
                  <a:cxn ang="0">
                    <a:pos x="349" y="392"/>
                  </a:cxn>
                  <a:cxn ang="0">
                    <a:pos x="328" y="371"/>
                  </a:cxn>
                  <a:cxn ang="0">
                    <a:pos x="349" y="349"/>
                  </a:cxn>
                  <a:cxn ang="0">
                    <a:pos x="370" y="371"/>
                  </a:cxn>
                  <a:cxn ang="0">
                    <a:pos x="349" y="392"/>
                  </a:cxn>
                  <a:cxn ang="0">
                    <a:pos x="349" y="326"/>
                  </a:cxn>
                  <a:cxn ang="0">
                    <a:pos x="328" y="305"/>
                  </a:cxn>
                  <a:cxn ang="0">
                    <a:pos x="349" y="284"/>
                  </a:cxn>
                  <a:cxn ang="0">
                    <a:pos x="370" y="305"/>
                  </a:cxn>
                  <a:cxn ang="0">
                    <a:pos x="349" y="326"/>
                  </a:cxn>
                  <a:cxn ang="0">
                    <a:pos x="359" y="181"/>
                  </a:cxn>
                  <a:cxn ang="0">
                    <a:pos x="328" y="181"/>
                  </a:cxn>
                  <a:cxn ang="0">
                    <a:pos x="317" y="162"/>
                  </a:cxn>
                  <a:cxn ang="0">
                    <a:pos x="306" y="181"/>
                  </a:cxn>
                  <a:cxn ang="0">
                    <a:pos x="44" y="181"/>
                  </a:cxn>
                  <a:cxn ang="0">
                    <a:pos x="28" y="164"/>
                  </a:cxn>
                  <a:cxn ang="0">
                    <a:pos x="28" y="159"/>
                  </a:cxn>
                  <a:cxn ang="0">
                    <a:pos x="44" y="142"/>
                  </a:cxn>
                  <a:cxn ang="0">
                    <a:pos x="359" y="142"/>
                  </a:cxn>
                  <a:cxn ang="0">
                    <a:pos x="376" y="159"/>
                  </a:cxn>
                  <a:cxn ang="0">
                    <a:pos x="376" y="164"/>
                  </a:cxn>
                  <a:cxn ang="0">
                    <a:pos x="359" y="181"/>
                  </a:cxn>
                </a:cxnLst>
                <a:rect l="0" t="0" r="r" b="b"/>
                <a:pathLst>
                  <a:path w="404" h="424">
                    <a:moveTo>
                      <a:pt x="369" y="123"/>
                    </a:moveTo>
                    <a:cubicBezTo>
                      <a:pt x="322" y="123"/>
                      <a:pt x="322" y="123"/>
                      <a:pt x="322" y="123"/>
                    </a:cubicBezTo>
                    <a:cubicBezTo>
                      <a:pt x="77" y="18"/>
                      <a:pt x="77" y="18"/>
                      <a:pt x="77" y="18"/>
                    </a:cubicBezTo>
                    <a:cubicBezTo>
                      <a:pt x="78" y="12"/>
                      <a:pt x="74" y="6"/>
                      <a:pt x="68" y="3"/>
                    </a:cubicBezTo>
                    <a:cubicBezTo>
                      <a:pt x="60" y="0"/>
                      <a:pt x="50" y="3"/>
                      <a:pt x="47" y="11"/>
                    </a:cubicBezTo>
                    <a:cubicBezTo>
                      <a:pt x="43" y="19"/>
                      <a:pt x="47" y="29"/>
                      <a:pt x="55" y="32"/>
                    </a:cubicBezTo>
                    <a:cubicBezTo>
                      <a:pt x="61" y="35"/>
                      <a:pt x="68" y="33"/>
                      <a:pt x="73" y="29"/>
                    </a:cubicBezTo>
                    <a:cubicBezTo>
                      <a:pt x="293" y="123"/>
                      <a:pt x="293" y="123"/>
                      <a:pt x="293" y="123"/>
                    </a:cubicBezTo>
                    <a:cubicBezTo>
                      <a:pt x="35" y="123"/>
                      <a:pt x="35" y="123"/>
                      <a:pt x="35" y="123"/>
                    </a:cubicBezTo>
                    <a:cubicBezTo>
                      <a:pt x="16" y="123"/>
                      <a:pt x="0" y="139"/>
                      <a:pt x="0" y="159"/>
                    </a:cubicBezTo>
                    <a:cubicBezTo>
                      <a:pt x="0" y="388"/>
                      <a:pt x="0" y="388"/>
                      <a:pt x="0" y="388"/>
                    </a:cubicBezTo>
                    <a:cubicBezTo>
                      <a:pt x="0" y="408"/>
                      <a:pt x="16" y="424"/>
                      <a:pt x="35" y="424"/>
                    </a:cubicBezTo>
                    <a:cubicBezTo>
                      <a:pt x="369" y="424"/>
                      <a:pt x="369" y="424"/>
                      <a:pt x="369" y="424"/>
                    </a:cubicBezTo>
                    <a:cubicBezTo>
                      <a:pt x="388" y="424"/>
                      <a:pt x="404" y="408"/>
                      <a:pt x="404" y="388"/>
                    </a:cubicBezTo>
                    <a:cubicBezTo>
                      <a:pt x="404" y="159"/>
                      <a:pt x="404" y="159"/>
                      <a:pt x="404" y="159"/>
                    </a:cubicBezTo>
                    <a:cubicBezTo>
                      <a:pt x="404" y="139"/>
                      <a:pt x="388" y="123"/>
                      <a:pt x="369" y="123"/>
                    </a:cubicBezTo>
                    <a:close/>
                    <a:moveTo>
                      <a:pt x="135" y="392"/>
                    </a:moveTo>
                    <a:cubicBezTo>
                      <a:pt x="84" y="392"/>
                      <a:pt x="43" y="350"/>
                      <a:pt x="43" y="299"/>
                    </a:cubicBezTo>
                    <a:cubicBezTo>
                      <a:pt x="43" y="248"/>
                      <a:pt x="84" y="207"/>
                      <a:pt x="135" y="207"/>
                    </a:cubicBezTo>
                    <a:cubicBezTo>
                      <a:pt x="186" y="207"/>
                      <a:pt x="228" y="248"/>
                      <a:pt x="228" y="299"/>
                    </a:cubicBezTo>
                    <a:cubicBezTo>
                      <a:pt x="228" y="350"/>
                      <a:pt x="186" y="392"/>
                      <a:pt x="135" y="392"/>
                    </a:cubicBezTo>
                    <a:close/>
                    <a:moveTo>
                      <a:pt x="349" y="392"/>
                    </a:moveTo>
                    <a:cubicBezTo>
                      <a:pt x="338" y="392"/>
                      <a:pt x="328" y="382"/>
                      <a:pt x="328" y="371"/>
                    </a:cubicBezTo>
                    <a:cubicBezTo>
                      <a:pt x="328" y="359"/>
                      <a:pt x="338" y="349"/>
                      <a:pt x="349" y="349"/>
                    </a:cubicBezTo>
                    <a:cubicBezTo>
                      <a:pt x="361" y="349"/>
                      <a:pt x="370" y="359"/>
                      <a:pt x="370" y="371"/>
                    </a:cubicBezTo>
                    <a:cubicBezTo>
                      <a:pt x="370" y="382"/>
                      <a:pt x="361" y="392"/>
                      <a:pt x="349" y="392"/>
                    </a:cubicBezTo>
                    <a:close/>
                    <a:moveTo>
                      <a:pt x="349" y="326"/>
                    </a:moveTo>
                    <a:cubicBezTo>
                      <a:pt x="338" y="326"/>
                      <a:pt x="328" y="317"/>
                      <a:pt x="328" y="305"/>
                    </a:cubicBezTo>
                    <a:cubicBezTo>
                      <a:pt x="328" y="293"/>
                      <a:pt x="338" y="284"/>
                      <a:pt x="349" y="284"/>
                    </a:cubicBezTo>
                    <a:cubicBezTo>
                      <a:pt x="361" y="284"/>
                      <a:pt x="370" y="293"/>
                      <a:pt x="370" y="305"/>
                    </a:cubicBezTo>
                    <a:cubicBezTo>
                      <a:pt x="370" y="317"/>
                      <a:pt x="361" y="326"/>
                      <a:pt x="349" y="326"/>
                    </a:cubicBezTo>
                    <a:close/>
                    <a:moveTo>
                      <a:pt x="359" y="181"/>
                    </a:moveTo>
                    <a:cubicBezTo>
                      <a:pt x="328" y="181"/>
                      <a:pt x="328" y="181"/>
                      <a:pt x="328" y="181"/>
                    </a:cubicBezTo>
                    <a:cubicBezTo>
                      <a:pt x="317" y="162"/>
                      <a:pt x="317" y="162"/>
                      <a:pt x="317" y="162"/>
                    </a:cubicBezTo>
                    <a:cubicBezTo>
                      <a:pt x="306" y="181"/>
                      <a:pt x="306" y="181"/>
                      <a:pt x="306" y="181"/>
                    </a:cubicBezTo>
                    <a:cubicBezTo>
                      <a:pt x="44" y="181"/>
                      <a:pt x="44" y="181"/>
                      <a:pt x="44" y="181"/>
                    </a:cubicBezTo>
                    <a:cubicBezTo>
                      <a:pt x="35" y="181"/>
                      <a:pt x="28" y="173"/>
                      <a:pt x="28" y="164"/>
                    </a:cubicBezTo>
                    <a:cubicBezTo>
                      <a:pt x="28" y="159"/>
                      <a:pt x="28" y="159"/>
                      <a:pt x="28" y="159"/>
                    </a:cubicBezTo>
                    <a:cubicBezTo>
                      <a:pt x="28" y="150"/>
                      <a:pt x="35" y="142"/>
                      <a:pt x="44" y="142"/>
                    </a:cubicBezTo>
                    <a:cubicBezTo>
                      <a:pt x="359" y="142"/>
                      <a:pt x="359" y="142"/>
                      <a:pt x="359" y="142"/>
                    </a:cubicBezTo>
                    <a:cubicBezTo>
                      <a:pt x="368" y="142"/>
                      <a:pt x="376" y="150"/>
                      <a:pt x="376" y="159"/>
                    </a:cubicBezTo>
                    <a:cubicBezTo>
                      <a:pt x="376" y="164"/>
                      <a:pt x="376" y="164"/>
                      <a:pt x="376" y="164"/>
                    </a:cubicBezTo>
                    <a:cubicBezTo>
                      <a:pt x="376" y="173"/>
                      <a:pt x="368" y="181"/>
                      <a:pt x="359" y="1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500"/>
              </a:p>
            </p:txBody>
          </p:sp>
        </p:grpSp>
        <p:sp>
          <p:nvSpPr>
            <p:cNvPr id="192" name="TextBox 86"/>
            <p:cNvSpPr txBox="1"/>
            <p:nvPr/>
          </p:nvSpPr>
          <p:spPr>
            <a:xfrm rot="1382568">
              <a:off x="1904786" y="663071"/>
              <a:ext cx="677390" cy="41445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400" dirty="0" smtClean="0">
                  <a:solidFill>
                    <a:schemeClr val="bg1"/>
                  </a:solidFill>
                  <a:latin typeface="+mj-lt"/>
                  <a:ea typeface="+mj-ea"/>
                  <a:cs typeface="+mj-cs"/>
                </a:rPr>
                <a:t>66%</a:t>
              </a:r>
            </a:p>
          </p:txBody>
        </p:sp>
      </p:grpSp>
      <p:grpSp>
        <p:nvGrpSpPr>
          <p:cNvPr id="195" name="Group 352"/>
          <p:cNvGrpSpPr>
            <a:grpSpLocks noChangeAspect="1"/>
          </p:cNvGrpSpPr>
          <p:nvPr/>
        </p:nvGrpSpPr>
        <p:grpSpPr bwMode="auto">
          <a:xfrm>
            <a:off x="4548907" y="4000422"/>
            <a:ext cx="648000" cy="538549"/>
            <a:chOff x="963" y="1228"/>
            <a:chExt cx="1884" cy="1544"/>
          </a:xfrm>
          <a:solidFill>
            <a:schemeClr val="bg1"/>
          </a:solidFill>
        </p:grpSpPr>
        <p:sp>
          <p:nvSpPr>
            <p:cNvPr id="196" name="Freeform 354"/>
            <p:cNvSpPr>
              <a:spLocks/>
            </p:cNvSpPr>
            <p:nvPr/>
          </p:nvSpPr>
          <p:spPr bwMode="auto">
            <a:xfrm>
              <a:off x="1094" y="1228"/>
              <a:ext cx="1623" cy="1155"/>
            </a:xfrm>
            <a:custGeom>
              <a:avLst/>
              <a:gdLst/>
              <a:ahLst/>
              <a:cxnLst>
                <a:cxn ang="0">
                  <a:pos x="36" y="58"/>
                </a:cxn>
                <a:cxn ang="0">
                  <a:pos x="59" y="35"/>
                </a:cxn>
                <a:cxn ang="0">
                  <a:pos x="626" y="35"/>
                </a:cxn>
                <a:cxn ang="0">
                  <a:pos x="649" y="58"/>
                </a:cxn>
                <a:cxn ang="0">
                  <a:pos x="649" y="487"/>
                </a:cxn>
                <a:cxn ang="0">
                  <a:pos x="685" y="487"/>
                </a:cxn>
                <a:cxn ang="0">
                  <a:pos x="685" y="46"/>
                </a:cxn>
                <a:cxn ang="0">
                  <a:pos x="639" y="0"/>
                </a:cxn>
                <a:cxn ang="0">
                  <a:pos x="46" y="0"/>
                </a:cxn>
                <a:cxn ang="0">
                  <a:pos x="0" y="46"/>
                </a:cxn>
                <a:cxn ang="0">
                  <a:pos x="0" y="487"/>
                </a:cxn>
                <a:cxn ang="0">
                  <a:pos x="36" y="487"/>
                </a:cxn>
                <a:cxn ang="0">
                  <a:pos x="36" y="58"/>
                </a:cxn>
              </a:cxnLst>
              <a:rect l="0" t="0" r="r" b="b"/>
              <a:pathLst>
                <a:path w="685" h="487">
                  <a:moveTo>
                    <a:pt x="36" y="58"/>
                  </a:moveTo>
                  <a:cubicBezTo>
                    <a:pt x="36" y="45"/>
                    <a:pt x="47" y="35"/>
                    <a:pt x="59" y="35"/>
                  </a:cubicBezTo>
                  <a:cubicBezTo>
                    <a:pt x="626" y="35"/>
                    <a:pt x="626" y="35"/>
                    <a:pt x="626" y="35"/>
                  </a:cubicBezTo>
                  <a:cubicBezTo>
                    <a:pt x="638" y="35"/>
                    <a:pt x="649" y="45"/>
                    <a:pt x="649" y="58"/>
                  </a:cubicBezTo>
                  <a:cubicBezTo>
                    <a:pt x="649" y="487"/>
                    <a:pt x="649" y="487"/>
                    <a:pt x="649" y="487"/>
                  </a:cubicBezTo>
                  <a:cubicBezTo>
                    <a:pt x="685" y="487"/>
                    <a:pt x="685" y="487"/>
                    <a:pt x="685" y="487"/>
                  </a:cubicBezTo>
                  <a:cubicBezTo>
                    <a:pt x="685" y="46"/>
                    <a:pt x="685" y="46"/>
                    <a:pt x="685" y="46"/>
                  </a:cubicBezTo>
                  <a:cubicBezTo>
                    <a:pt x="685" y="21"/>
                    <a:pt x="664" y="0"/>
                    <a:pt x="639" y="0"/>
                  </a:cubicBezTo>
                  <a:cubicBezTo>
                    <a:pt x="46" y="0"/>
                    <a:pt x="46" y="0"/>
                    <a:pt x="46" y="0"/>
                  </a:cubicBezTo>
                  <a:cubicBezTo>
                    <a:pt x="20" y="0"/>
                    <a:pt x="0" y="21"/>
                    <a:pt x="0" y="46"/>
                  </a:cubicBezTo>
                  <a:cubicBezTo>
                    <a:pt x="0" y="487"/>
                    <a:pt x="0" y="487"/>
                    <a:pt x="0" y="487"/>
                  </a:cubicBezTo>
                  <a:cubicBezTo>
                    <a:pt x="36" y="487"/>
                    <a:pt x="36" y="487"/>
                    <a:pt x="36" y="487"/>
                  </a:cubicBezTo>
                  <a:lnTo>
                    <a:pt x="36" y="5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197" name="Freeform 355"/>
            <p:cNvSpPr>
              <a:spLocks noEditPoints="1"/>
            </p:cNvSpPr>
            <p:nvPr/>
          </p:nvSpPr>
          <p:spPr bwMode="auto">
            <a:xfrm>
              <a:off x="1259" y="1408"/>
              <a:ext cx="1283" cy="892"/>
            </a:xfrm>
            <a:custGeom>
              <a:avLst/>
              <a:gdLst/>
              <a:ahLst/>
              <a:cxnLst>
                <a:cxn ang="0">
                  <a:pos x="541" y="376"/>
                </a:cxn>
                <a:cxn ang="0">
                  <a:pos x="541" y="0"/>
                </a:cxn>
                <a:cxn ang="0">
                  <a:pos x="0" y="0"/>
                </a:cxn>
                <a:cxn ang="0">
                  <a:pos x="0" y="376"/>
                </a:cxn>
                <a:cxn ang="0">
                  <a:pos x="541" y="376"/>
                </a:cxn>
                <a:cxn ang="0">
                  <a:pos x="336" y="135"/>
                </a:cxn>
                <a:cxn ang="0">
                  <a:pos x="282" y="167"/>
                </a:cxn>
                <a:cxn ang="0">
                  <a:pos x="358" y="243"/>
                </a:cxn>
                <a:cxn ang="0">
                  <a:pos x="359" y="256"/>
                </a:cxn>
                <a:cxn ang="0">
                  <a:pos x="335" y="280"/>
                </a:cxn>
                <a:cxn ang="0">
                  <a:pos x="322" y="280"/>
                </a:cxn>
                <a:cxn ang="0">
                  <a:pos x="245" y="203"/>
                </a:cxn>
                <a:cxn ang="0">
                  <a:pos x="214" y="257"/>
                </a:cxn>
                <a:cxn ang="0">
                  <a:pos x="180" y="102"/>
                </a:cxn>
                <a:cxn ang="0">
                  <a:pos x="336" y="135"/>
                </a:cxn>
              </a:cxnLst>
              <a:rect l="0" t="0" r="r" b="b"/>
              <a:pathLst>
                <a:path w="541" h="376">
                  <a:moveTo>
                    <a:pt x="541" y="376"/>
                  </a:moveTo>
                  <a:cubicBezTo>
                    <a:pt x="541" y="0"/>
                    <a:pt x="541" y="0"/>
                    <a:pt x="541" y="0"/>
                  </a:cubicBezTo>
                  <a:cubicBezTo>
                    <a:pt x="0" y="0"/>
                    <a:pt x="0" y="0"/>
                    <a:pt x="0" y="0"/>
                  </a:cubicBezTo>
                  <a:cubicBezTo>
                    <a:pt x="0" y="376"/>
                    <a:pt x="0" y="376"/>
                    <a:pt x="0" y="376"/>
                  </a:cubicBezTo>
                  <a:lnTo>
                    <a:pt x="541" y="376"/>
                  </a:lnTo>
                  <a:close/>
                  <a:moveTo>
                    <a:pt x="336" y="135"/>
                  </a:moveTo>
                  <a:cubicBezTo>
                    <a:pt x="282" y="167"/>
                    <a:pt x="282" y="167"/>
                    <a:pt x="282" y="167"/>
                  </a:cubicBezTo>
                  <a:cubicBezTo>
                    <a:pt x="358" y="243"/>
                    <a:pt x="358" y="243"/>
                    <a:pt x="358" y="243"/>
                  </a:cubicBezTo>
                  <a:cubicBezTo>
                    <a:pt x="362" y="247"/>
                    <a:pt x="362" y="253"/>
                    <a:pt x="359" y="256"/>
                  </a:cubicBezTo>
                  <a:cubicBezTo>
                    <a:pt x="335" y="280"/>
                    <a:pt x="335" y="280"/>
                    <a:pt x="335" y="280"/>
                  </a:cubicBezTo>
                  <a:cubicBezTo>
                    <a:pt x="331" y="284"/>
                    <a:pt x="325" y="284"/>
                    <a:pt x="322" y="280"/>
                  </a:cubicBezTo>
                  <a:cubicBezTo>
                    <a:pt x="245" y="203"/>
                    <a:pt x="245" y="203"/>
                    <a:pt x="245" y="203"/>
                  </a:cubicBezTo>
                  <a:cubicBezTo>
                    <a:pt x="214" y="257"/>
                    <a:pt x="214" y="257"/>
                    <a:pt x="214" y="257"/>
                  </a:cubicBezTo>
                  <a:cubicBezTo>
                    <a:pt x="180" y="102"/>
                    <a:pt x="180" y="102"/>
                    <a:pt x="180" y="102"/>
                  </a:cubicBezTo>
                  <a:lnTo>
                    <a:pt x="336" y="13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198" name="Freeform 356"/>
            <p:cNvSpPr>
              <a:spLocks/>
            </p:cNvSpPr>
            <p:nvPr/>
          </p:nvSpPr>
          <p:spPr bwMode="auto">
            <a:xfrm>
              <a:off x="963" y="2456"/>
              <a:ext cx="1884" cy="316"/>
            </a:xfrm>
            <a:custGeom>
              <a:avLst/>
              <a:gdLst/>
              <a:ahLst/>
              <a:cxnLst>
                <a:cxn ang="0">
                  <a:pos x="774" y="0"/>
                </a:cxn>
                <a:cxn ang="0">
                  <a:pos x="21" y="0"/>
                </a:cxn>
                <a:cxn ang="0">
                  <a:pos x="4" y="22"/>
                </a:cxn>
                <a:cxn ang="0">
                  <a:pos x="29" y="110"/>
                </a:cxn>
                <a:cxn ang="0">
                  <a:pos x="59" y="133"/>
                </a:cxn>
                <a:cxn ang="0">
                  <a:pos x="736" y="133"/>
                </a:cxn>
                <a:cxn ang="0">
                  <a:pos x="766" y="110"/>
                </a:cxn>
                <a:cxn ang="0">
                  <a:pos x="791" y="22"/>
                </a:cxn>
                <a:cxn ang="0">
                  <a:pos x="774" y="0"/>
                </a:cxn>
              </a:cxnLst>
              <a:rect l="0" t="0" r="r" b="b"/>
              <a:pathLst>
                <a:path w="795" h="133">
                  <a:moveTo>
                    <a:pt x="774" y="0"/>
                  </a:moveTo>
                  <a:cubicBezTo>
                    <a:pt x="21" y="0"/>
                    <a:pt x="21" y="0"/>
                    <a:pt x="21" y="0"/>
                  </a:cubicBezTo>
                  <a:cubicBezTo>
                    <a:pt x="8" y="0"/>
                    <a:pt x="0" y="10"/>
                    <a:pt x="4" y="22"/>
                  </a:cubicBezTo>
                  <a:cubicBezTo>
                    <a:pt x="29" y="110"/>
                    <a:pt x="29" y="110"/>
                    <a:pt x="29" y="110"/>
                  </a:cubicBezTo>
                  <a:cubicBezTo>
                    <a:pt x="33" y="123"/>
                    <a:pt x="46" y="133"/>
                    <a:pt x="59" y="133"/>
                  </a:cubicBezTo>
                  <a:cubicBezTo>
                    <a:pt x="736" y="133"/>
                    <a:pt x="736" y="133"/>
                    <a:pt x="736" y="133"/>
                  </a:cubicBezTo>
                  <a:cubicBezTo>
                    <a:pt x="749" y="133"/>
                    <a:pt x="762" y="123"/>
                    <a:pt x="766" y="110"/>
                  </a:cubicBezTo>
                  <a:cubicBezTo>
                    <a:pt x="791" y="22"/>
                    <a:pt x="791" y="22"/>
                    <a:pt x="791" y="22"/>
                  </a:cubicBezTo>
                  <a:cubicBezTo>
                    <a:pt x="795" y="10"/>
                    <a:pt x="787" y="0"/>
                    <a:pt x="77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grpSp>
      <p:grpSp>
        <p:nvGrpSpPr>
          <p:cNvPr id="199" name="Group 18"/>
          <p:cNvGrpSpPr/>
          <p:nvPr/>
        </p:nvGrpSpPr>
        <p:grpSpPr>
          <a:xfrm>
            <a:off x="3927343" y="3167614"/>
            <a:ext cx="730464" cy="741455"/>
            <a:chOff x="1143410" y="817124"/>
            <a:chExt cx="730464" cy="741455"/>
          </a:xfrm>
        </p:grpSpPr>
        <p:grpSp>
          <p:nvGrpSpPr>
            <p:cNvPr id="200" name="Group 367"/>
            <p:cNvGrpSpPr>
              <a:grpSpLocks noChangeAspect="1"/>
            </p:cNvGrpSpPr>
            <p:nvPr/>
          </p:nvGrpSpPr>
          <p:grpSpPr>
            <a:xfrm>
              <a:off x="1219473" y="817124"/>
              <a:ext cx="564522" cy="468000"/>
              <a:chOff x="-5020415" y="4651375"/>
              <a:chExt cx="1590675" cy="1220788"/>
            </a:xfrm>
            <a:solidFill>
              <a:srgbClr val="002060"/>
            </a:solidFill>
          </p:grpSpPr>
          <p:sp>
            <p:nvSpPr>
              <p:cNvPr id="205" name="Freeform 369"/>
              <p:cNvSpPr>
                <a:spLocks noEditPoints="1"/>
              </p:cNvSpPr>
              <p:nvPr/>
            </p:nvSpPr>
            <p:spPr bwMode="auto">
              <a:xfrm>
                <a:off x="-5020415" y="4651375"/>
                <a:ext cx="1590675" cy="1220788"/>
              </a:xfrm>
              <a:custGeom>
                <a:avLst/>
                <a:gdLst/>
                <a:ahLst/>
                <a:cxnLst>
                  <a:cxn ang="0">
                    <a:pos x="413" y="6"/>
                  </a:cxn>
                  <a:cxn ang="0">
                    <a:pos x="367" y="5"/>
                  </a:cxn>
                  <a:cxn ang="0">
                    <a:pos x="211" y="29"/>
                  </a:cxn>
                  <a:cxn ang="0">
                    <a:pos x="54" y="5"/>
                  </a:cxn>
                  <a:cxn ang="0">
                    <a:pos x="8" y="6"/>
                  </a:cxn>
                  <a:cxn ang="0">
                    <a:pos x="0" y="14"/>
                  </a:cxn>
                  <a:cxn ang="0">
                    <a:pos x="0" y="292"/>
                  </a:cxn>
                  <a:cxn ang="0">
                    <a:pos x="8" y="300"/>
                  </a:cxn>
                  <a:cxn ang="0">
                    <a:pos x="55" y="298"/>
                  </a:cxn>
                  <a:cxn ang="0">
                    <a:pos x="206" y="322"/>
                  </a:cxn>
                  <a:cxn ang="0">
                    <a:pos x="211" y="324"/>
                  </a:cxn>
                  <a:cxn ang="0">
                    <a:pos x="215" y="322"/>
                  </a:cxn>
                  <a:cxn ang="0">
                    <a:pos x="366" y="298"/>
                  </a:cxn>
                  <a:cxn ang="0">
                    <a:pos x="413" y="300"/>
                  </a:cxn>
                  <a:cxn ang="0">
                    <a:pos x="421" y="292"/>
                  </a:cxn>
                  <a:cxn ang="0">
                    <a:pos x="421" y="14"/>
                  </a:cxn>
                  <a:cxn ang="0">
                    <a:pos x="413" y="6"/>
                  </a:cxn>
                  <a:cxn ang="0">
                    <a:pos x="203" y="303"/>
                  </a:cxn>
                  <a:cxn ang="0">
                    <a:pos x="54" y="283"/>
                  </a:cxn>
                  <a:cxn ang="0">
                    <a:pos x="16" y="284"/>
                  </a:cxn>
                  <a:cxn ang="0">
                    <a:pos x="16" y="22"/>
                  </a:cxn>
                  <a:cxn ang="0">
                    <a:pos x="55" y="20"/>
                  </a:cxn>
                  <a:cxn ang="0">
                    <a:pos x="203" y="43"/>
                  </a:cxn>
                  <a:cxn ang="0">
                    <a:pos x="203" y="303"/>
                  </a:cxn>
                  <a:cxn ang="0">
                    <a:pos x="405" y="284"/>
                  </a:cxn>
                  <a:cxn ang="0">
                    <a:pos x="367" y="283"/>
                  </a:cxn>
                  <a:cxn ang="0">
                    <a:pos x="218" y="303"/>
                  </a:cxn>
                  <a:cxn ang="0">
                    <a:pos x="218" y="43"/>
                  </a:cxn>
                  <a:cxn ang="0">
                    <a:pos x="366" y="20"/>
                  </a:cxn>
                  <a:cxn ang="0">
                    <a:pos x="405" y="22"/>
                  </a:cxn>
                  <a:cxn ang="0">
                    <a:pos x="405" y="284"/>
                  </a:cxn>
                </a:cxnLst>
                <a:rect l="0" t="0" r="r" b="b"/>
                <a:pathLst>
                  <a:path w="421" h="324">
                    <a:moveTo>
                      <a:pt x="413" y="6"/>
                    </a:moveTo>
                    <a:cubicBezTo>
                      <a:pt x="397" y="6"/>
                      <a:pt x="382" y="5"/>
                      <a:pt x="367" y="5"/>
                    </a:cubicBezTo>
                    <a:cubicBezTo>
                      <a:pt x="313" y="2"/>
                      <a:pt x="261" y="0"/>
                      <a:pt x="211" y="29"/>
                    </a:cubicBezTo>
                    <a:cubicBezTo>
                      <a:pt x="160" y="0"/>
                      <a:pt x="109" y="2"/>
                      <a:pt x="54" y="5"/>
                    </a:cubicBezTo>
                    <a:cubicBezTo>
                      <a:pt x="39" y="5"/>
                      <a:pt x="24" y="6"/>
                      <a:pt x="8" y="6"/>
                    </a:cubicBezTo>
                    <a:cubicBezTo>
                      <a:pt x="4" y="6"/>
                      <a:pt x="0" y="10"/>
                      <a:pt x="0" y="14"/>
                    </a:cubicBezTo>
                    <a:cubicBezTo>
                      <a:pt x="0" y="292"/>
                      <a:pt x="0" y="292"/>
                      <a:pt x="0" y="292"/>
                    </a:cubicBezTo>
                    <a:cubicBezTo>
                      <a:pt x="0" y="296"/>
                      <a:pt x="4" y="300"/>
                      <a:pt x="8" y="300"/>
                    </a:cubicBezTo>
                    <a:cubicBezTo>
                      <a:pt x="23" y="300"/>
                      <a:pt x="39" y="299"/>
                      <a:pt x="55" y="298"/>
                    </a:cubicBezTo>
                    <a:cubicBezTo>
                      <a:pt x="108" y="296"/>
                      <a:pt x="159" y="294"/>
                      <a:pt x="206" y="322"/>
                    </a:cubicBezTo>
                    <a:cubicBezTo>
                      <a:pt x="207" y="323"/>
                      <a:pt x="209" y="324"/>
                      <a:pt x="211" y="324"/>
                    </a:cubicBezTo>
                    <a:cubicBezTo>
                      <a:pt x="212" y="324"/>
                      <a:pt x="214" y="323"/>
                      <a:pt x="215" y="322"/>
                    </a:cubicBezTo>
                    <a:cubicBezTo>
                      <a:pt x="262" y="294"/>
                      <a:pt x="313" y="296"/>
                      <a:pt x="366" y="298"/>
                    </a:cubicBezTo>
                    <a:cubicBezTo>
                      <a:pt x="382" y="299"/>
                      <a:pt x="398" y="300"/>
                      <a:pt x="413" y="300"/>
                    </a:cubicBezTo>
                    <a:cubicBezTo>
                      <a:pt x="418" y="300"/>
                      <a:pt x="421" y="296"/>
                      <a:pt x="421" y="292"/>
                    </a:cubicBezTo>
                    <a:cubicBezTo>
                      <a:pt x="421" y="14"/>
                      <a:pt x="421" y="14"/>
                      <a:pt x="421" y="14"/>
                    </a:cubicBezTo>
                    <a:cubicBezTo>
                      <a:pt x="421" y="10"/>
                      <a:pt x="418" y="6"/>
                      <a:pt x="413" y="6"/>
                    </a:cubicBezTo>
                    <a:close/>
                    <a:moveTo>
                      <a:pt x="203" y="303"/>
                    </a:moveTo>
                    <a:cubicBezTo>
                      <a:pt x="155" y="278"/>
                      <a:pt x="106" y="280"/>
                      <a:pt x="54" y="283"/>
                    </a:cubicBezTo>
                    <a:cubicBezTo>
                      <a:pt x="42" y="283"/>
                      <a:pt x="29" y="284"/>
                      <a:pt x="16" y="284"/>
                    </a:cubicBezTo>
                    <a:cubicBezTo>
                      <a:pt x="16" y="22"/>
                      <a:pt x="16" y="22"/>
                      <a:pt x="16" y="22"/>
                    </a:cubicBezTo>
                    <a:cubicBezTo>
                      <a:pt x="29" y="22"/>
                      <a:pt x="42" y="21"/>
                      <a:pt x="55" y="20"/>
                    </a:cubicBezTo>
                    <a:cubicBezTo>
                      <a:pt x="107" y="18"/>
                      <a:pt x="156" y="16"/>
                      <a:pt x="203" y="43"/>
                    </a:cubicBezTo>
                    <a:lnTo>
                      <a:pt x="203" y="303"/>
                    </a:lnTo>
                    <a:close/>
                    <a:moveTo>
                      <a:pt x="405" y="284"/>
                    </a:moveTo>
                    <a:cubicBezTo>
                      <a:pt x="392" y="284"/>
                      <a:pt x="379" y="283"/>
                      <a:pt x="367" y="283"/>
                    </a:cubicBezTo>
                    <a:cubicBezTo>
                      <a:pt x="315" y="280"/>
                      <a:pt x="266" y="278"/>
                      <a:pt x="218" y="303"/>
                    </a:cubicBezTo>
                    <a:cubicBezTo>
                      <a:pt x="218" y="43"/>
                      <a:pt x="218" y="43"/>
                      <a:pt x="218" y="43"/>
                    </a:cubicBezTo>
                    <a:cubicBezTo>
                      <a:pt x="265" y="16"/>
                      <a:pt x="314" y="18"/>
                      <a:pt x="366" y="20"/>
                    </a:cubicBezTo>
                    <a:cubicBezTo>
                      <a:pt x="379" y="21"/>
                      <a:pt x="392" y="22"/>
                      <a:pt x="405" y="22"/>
                    </a:cubicBezTo>
                    <a:lnTo>
                      <a:pt x="405" y="28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06" name="Freeform 370"/>
              <p:cNvSpPr>
                <a:spLocks/>
              </p:cNvSpPr>
              <p:nvPr/>
            </p:nvSpPr>
            <p:spPr bwMode="auto">
              <a:xfrm>
                <a:off x="-4124325" y="5295900"/>
                <a:ext cx="579438" cy="96838"/>
              </a:xfrm>
              <a:custGeom>
                <a:avLst/>
                <a:gdLst/>
                <a:ahLst/>
                <a:cxnLst>
                  <a:cxn ang="0">
                    <a:pos x="148" y="6"/>
                  </a:cxn>
                  <a:cxn ang="0">
                    <a:pos x="5" y="15"/>
                  </a:cxn>
                  <a:cxn ang="0">
                    <a:pos x="1" y="22"/>
                  </a:cxn>
                  <a:cxn ang="0">
                    <a:pos x="8" y="25"/>
                  </a:cxn>
                  <a:cxn ang="0">
                    <a:pos x="148" y="16"/>
                  </a:cxn>
                  <a:cxn ang="0">
                    <a:pos x="153" y="11"/>
                  </a:cxn>
                  <a:cxn ang="0">
                    <a:pos x="148" y="6"/>
                  </a:cxn>
                </a:cxnLst>
                <a:rect l="0" t="0" r="r" b="b"/>
                <a:pathLst>
                  <a:path w="153" h="26">
                    <a:moveTo>
                      <a:pt x="148" y="6"/>
                    </a:moveTo>
                    <a:cubicBezTo>
                      <a:pt x="100" y="4"/>
                      <a:pt x="51" y="0"/>
                      <a:pt x="5" y="15"/>
                    </a:cubicBezTo>
                    <a:cubicBezTo>
                      <a:pt x="2" y="16"/>
                      <a:pt x="0" y="19"/>
                      <a:pt x="1" y="22"/>
                    </a:cubicBezTo>
                    <a:cubicBezTo>
                      <a:pt x="2" y="24"/>
                      <a:pt x="5" y="26"/>
                      <a:pt x="8" y="25"/>
                    </a:cubicBezTo>
                    <a:cubicBezTo>
                      <a:pt x="52" y="11"/>
                      <a:pt x="100" y="15"/>
                      <a:pt x="148" y="16"/>
                    </a:cubicBezTo>
                    <a:cubicBezTo>
                      <a:pt x="151" y="17"/>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07" name="Freeform 371"/>
              <p:cNvSpPr>
                <a:spLocks/>
              </p:cNvSpPr>
              <p:nvPr/>
            </p:nvSpPr>
            <p:spPr bwMode="auto">
              <a:xfrm>
                <a:off x="-4124325" y="5175250"/>
                <a:ext cx="579438" cy="101600"/>
              </a:xfrm>
              <a:custGeom>
                <a:avLst/>
                <a:gdLst/>
                <a:ahLst/>
                <a:cxnLst>
                  <a:cxn ang="0">
                    <a:pos x="148" y="7"/>
                  </a:cxn>
                  <a:cxn ang="0">
                    <a:pos x="4" y="16"/>
                  </a:cxn>
                  <a:cxn ang="0">
                    <a:pos x="1" y="23"/>
                  </a:cxn>
                  <a:cxn ang="0">
                    <a:pos x="8" y="26"/>
                  </a:cxn>
                  <a:cxn ang="0">
                    <a:pos x="148" y="17"/>
                  </a:cxn>
                  <a:cxn ang="0">
                    <a:pos x="153" y="12"/>
                  </a:cxn>
                  <a:cxn ang="0">
                    <a:pos x="148" y="7"/>
                  </a:cxn>
                </a:cxnLst>
                <a:rect l="0" t="0" r="r" b="b"/>
                <a:pathLst>
                  <a:path w="153" h="27">
                    <a:moveTo>
                      <a:pt x="148" y="7"/>
                    </a:moveTo>
                    <a:cubicBezTo>
                      <a:pt x="100" y="5"/>
                      <a:pt x="51" y="0"/>
                      <a:pt x="4" y="16"/>
                    </a:cubicBezTo>
                    <a:cubicBezTo>
                      <a:pt x="2" y="17"/>
                      <a:pt x="0" y="20"/>
                      <a:pt x="1" y="23"/>
                    </a:cubicBezTo>
                    <a:cubicBezTo>
                      <a:pt x="2" y="26"/>
                      <a:pt x="5" y="27"/>
                      <a:pt x="8" y="26"/>
                    </a:cubicBezTo>
                    <a:cubicBezTo>
                      <a:pt x="52" y="11"/>
                      <a:pt x="101" y="15"/>
                      <a:pt x="148" y="17"/>
                    </a:cubicBezTo>
                    <a:cubicBezTo>
                      <a:pt x="151" y="17"/>
                      <a:pt x="153" y="15"/>
                      <a:pt x="153" y="12"/>
                    </a:cubicBezTo>
                    <a:cubicBezTo>
                      <a:pt x="153" y="9"/>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08" name="Freeform 372"/>
              <p:cNvSpPr>
                <a:spLocks/>
              </p:cNvSpPr>
              <p:nvPr/>
            </p:nvSpPr>
            <p:spPr bwMode="auto">
              <a:xfrm>
                <a:off x="-4124325" y="5411788"/>
                <a:ext cx="579438" cy="93663"/>
              </a:xfrm>
              <a:custGeom>
                <a:avLst/>
                <a:gdLst/>
                <a:ahLst/>
                <a:cxnLst>
                  <a:cxn ang="0">
                    <a:pos x="148" y="6"/>
                  </a:cxn>
                  <a:cxn ang="0">
                    <a:pos x="5" y="15"/>
                  </a:cxn>
                  <a:cxn ang="0">
                    <a:pos x="1" y="21"/>
                  </a:cxn>
                  <a:cxn ang="0">
                    <a:pos x="8" y="25"/>
                  </a:cxn>
                  <a:cxn ang="0">
                    <a:pos x="148" y="17"/>
                  </a:cxn>
                  <a:cxn ang="0">
                    <a:pos x="153" y="12"/>
                  </a:cxn>
                  <a:cxn ang="0">
                    <a:pos x="148" y="6"/>
                  </a:cxn>
                </a:cxnLst>
                <a:rect l="0" t="0" r="r" b="b"/>
                <a:pathLst>
                  <a:path w="153" h="25">
                    <a:moveTo>
                      <a:pt x="148" y="6"/>
                    </a:moveTo>
                    <a:cubicBezTo>
                      <a:pt x="99" y="5"/>
                      <a:pt x="52" y="0"/>
                      <a:pt x="5" y="15"/>
                    </a:cubicBezTo>
                    <a:cubicBezTo>
                      <a:pt x="2" y="15"/>
                      <a:pt x="0" y="18"/>
                      <a:pt x="1" y="21"/>
                    </a:cubicBezTo>
                    <a:cubicBezTo>
                      <a:pt x="2" y="24"/>
                      <a:pt x="5" y="25"/>
                      <a:pt x="8" y="25"/>
                    </a:cubicBezTo>
                    <a:cubicBezTo>
                      <a:pt x="53" y="11"/>
                      <a:pt x="100"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09" name="Freeform 379"/>
              <p:cNvSpPr>
                <a:spLocks/>
              </p:cNvSpPr>
              <p:nvPr/>
            </p:nvSpPr>
            <p:spPr bwMode="auto">
              <a:xfrm>
                <a:off x="-4124325" y="4819650"/>
                <a:ext cx="579438" cy="109538"/>
              </a:xfrm>
              <a:custGeom>
                <a:avLst/>
                <a:gdLst/>
                <a:ahLst/>
                <a:cxnLst>
                  <a:cxn ang="0">
                    <a:pos x="4" y="19"/>
                  </a:cxn>
                  <a:cxn ang="0">
                    <a:pos x="1" y="25"/>
                  </a:cxn>
                  <a:cxn ang="0">
                    <a:pos x="8" y="28"/>
                  </a:cxn>
                  <a:cxn ang="0">
                    <a:pos x="148" y="17"/>
                  </a:cxn>
                  <a:cxn ang="0">
                    <a:pos x="153" y="12"/>
                  </a:cxn>
                  <a:cxn ang="0">
                    <a:pos x="148" y="7"/>
                  </a:cxn>
                  <a:cxn ang="0">
                    <a:pos x="4" y="19"/>
                  </a:cxn>
                </a:cxnLst>
                <a:rect l="0" t="0" r="r" b="b"/>
                <a:pathLst>
                  <a:path w="153" h="29">
                    <a:moveTo>
                      <a:pt x="4" y="19"/>
                    </a:moveTo>
                    <a:cubicBezTo>
                      <a:pt x="1" y="20"/>
                      <a:pt x="0" y="23"/>
                      <a:pt x="1" y="25"/>
                    </a:cubicBezTo>
                    <a:cubicBezTo>
                      <a:pt x="2" y="28"/>
                      <a:pt x="6" y="29"/>
                      <a:pt x="8" y="28"/>
                    </a:cubicBezTo>
                    <a:cubicBezTo>
                      <a:pt x="51" y="10"/>
                      <a:pt x="101" y="15"/>
                      <a:pt x="148" y="17"/>
                    </a:cubicBezTo>
                    <a:cubicBezTo>
                      <a:pt x="151" y="17"/>
                      <a:pt x="153" y="15"/>
                      <a:pt x="153" y="12"/>
                    </a:cubicBezTo>
                    <a:cubicBezTo>
                      <a:pt x="153" y="9"/>
                      <a:pt x="151" y="7"/>
                      <a:pt x="148" y="7"/>
                    </a:cubicBezTo>
                    <a:cubicBezTo>
                      <a:pt x="100" y="5"/>
                      <a:pt x="49" y="0"/>
                      <a:pt x="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10" name="Freeform 380"/>
              <p:cNvSpPr>
                <a:spLocks/>
              </p:cNvSpPr>
              <p:nvPr/>
            </p:nvSpPr>
            <p:spPr bwMode="auto">
              <a:xfrm>
                <a:off x="-4124325" y="5532438"/>
                <a:ext cx="579438" cy="90488"/>
              </a:xfrm>
              <a:custGeom>
                <a:avLst/>
                <a:gdLst/>
                <a:ahLst/>
                <a:cxnLst>
                  <a:cxn ang="0">
                    <a:pos x="148" y="6"/>
                  </a:cxn>
                  <a:cxn ang="0">
                    <a:pos x="5" y="13"/>
                  </a:cxn>
                  <a:cxn ang="0">
                    <a:pos x="1" y="20"/>
                  </a:cxn>
                  <a:cxn ang="0">
                    <a:pos x="8" y="23"/>
                  </a:cxn>
                  <a:cxn ang="0">
                    <a:pos x="148" y="16"/>
                  </a:cxn>
                  <a:cxn ang="0">
                    <a:pos x="153" y="11"/>
                  </a:cxn>
                  <a:cxn ang="0">
                    <a:pos x="148" y="6"/>
                  </a:cxn>
                </a:cxnLst>
                <a:rect l="0" t="0" r="r" b="b"/>
                <a:pathLst>
                  <a:path w="153" h="24">
                    <a:moveTo>
                      <a:pt x="148" y="6"/>
                    </a:moveTo>
                    <a:cubicBezTo>
                      <a:pt x="99" y="4"/>
                      <a:pt x="52" y="0"/>
                      <a:pt x="5" y="13"/>
                    </a:cubicBezTo>
                    <a:cubicBezTo>
                      <a:pt x="2" y="14"/>
                      <a:pt x="0" y="17"/>
                      <a:pt x="1" y="20"/>
                    </a:cubicBezTo>
                    <a:cubicBezTo>
                      <a:pt x="2" y="22"/>
                      <a:pt x="5" y="24"/>
                      <a:pt x="8" y="23"/>
                    </a:cubicBezTo>
                    <a:cubicBezTo>
                      <a:pt x="53" y="11"/>
                      <a:pt x="100" y="14"/>
                      <a:pt x="148" y="16"/>
                    </a:cubicBezTo>
                    <a:cubicBezTo>
                      <a:pt x="151" y="16"/>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11" name="Freeform 381"/>
              <p:cNvSpPr>
                <a:spLocks/>
              </p:cNvSpPr>
              <p:nvPr/>
            </p:nvSpPr>
            <p:spPr bwMode="auto">
              <a:xfrm>
                <a:off x="-4872038" y="5532438"/>
                <a:ext cx="577850" cy="90488"/>
              </a:xfrm>
              <a:custGeom>
                <a:avLst/>
                <a:gdLst/>
                <a:ahLst/>
                <a:cxnLst>
                  <a:cxn ang="0">
                    <a:pos x="148" y="13"/>
                  </a:cxn>
                  <a:cxn ang="0">
                    <a:pos x="5" y="6"/>
                  </a:cxn>
                  <a:cxn ang="0">
                    <a:pos x="0" y="11"/>
                  </a:cxn>
                  <a:cxn ang="0">
                    <a:pos x="5" y="16"/>
                  </a:cxn>
                  <a:cxn ang="0">
                    <a:pos x="146" y="23"/>
                  </a:cxn>
                  <a:cxn ang="0">
                    <a:pos x="152" y="20"/>
                  </a:cxn>
                  <a:cxn ang="0">
                    <a:pos x="148" y="13"/>
                  </a:cxn>
                </a:cxnLst>
                <a:rect l="0" t="0" r="r" b="b"/>
                <a:pathLst>
                  <a:path w="153" h="24">
                    <a:moveTo>
                      <a:pt x="148" y="13"/>
                    </a:moveTo>
                    <a:cubicBezTo>
                      <a:pt x="101" y="0"/>
                      <a:pt x="54" y="4"/>
                      <a:pt x="5" y="6"/>
                    </a:cubicBezTo>
                    <a:cubicBezTo>
                      <a:pt x="2" y="6"/>
                      <a:pt x="0" y="8"/>
                      <a:pt x="0" y="11"/>
                    </a:cubicBezTo>
                    <a:cubicBezTo>
                      <a:pt x="0" y="14"/>
                      <a:pt x="2" y="16"/>
                      <a:pt x="5" y="16"/>
                    </a:cubicBezTo>
                    <a:cubicBezTo>
                      <a:pt x="53" y="14"/>
                      <a:pt x="100" y="11"/>
                      <a:pt x="146" y="23"/>
                    </a:cubicBezTo>
                    <a:cubicBezTo>
                      <a:pt x="148" y="24"/>
                      <a:pt x="151" y="22"/>
                      <a:pt x="152" y="20"/>
                    </a:cubicBezTo>
                    <a:cubicBezTo>
                      <a:pt x="153" y="17"/>
                      <a:pt x="151" y="14"/>
                      <a:pt x="148"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12" name="Freeform 382"/>
              <p:cNvSpPr>
                <a:spLocks/>
              </p:cNvSpPr>
              <p:nvPr/>
            </p:nvSpPr>
            <p:spPr bwMode="auto">
              <a:xfrm>
                <a:off x="-4124325" y="5057775"/>
                <a:ext cx="579438" cy="104775"/>
              </a:xfrm>
              <a:custGeom>
                <a:avLst/>
                <a:gdLst/>
                <a:ahLst/>
                <a:cxnLst>
                  <a:cxn ang="0">
                    <a:pos x="148" y="6"/>
                  </a:cxn>
                  <a:cxn ang="0">
                    <a:pos x="4" y="17"/>
                  </a:cxn>
                  <a:cxn ang="0">
                    <a:pos x="1" y="24"/>
                  </a:cxn>
                  <a:cxn ang="0">
                    <a:pos x="8" y="27"/>
                  </a:cxn>
                  <a:cxn ang="0">
                    <a:pos x="148" y="17"/>
                  </a:cxn>
                  <a:cxn ang="0">
                    <a:pos x="153" y="12"/>
                  </a:cxn>
                  <a:cxn ang="0">
                    <a:pos x="148" y="6"/>
                  </a:cxn>
                </a:cxnLst>
                <a:rect l="0" t="0" r="r" b="b"/>
                <a:pathLst>
                  <a:path w="153" h="28">
                    <a:moveTo>
                      <a:pt x="148" y="6"/>
                    </a:moveTo>
                    <a:cubicBezTo>
                      <a:pt x="100" y="4"/>
                      <a:pt x="50" y="0"/>
                      <a:pt x="4" y="17"/>
                    </a:cubicBezTo>
                    <a:cubicBezTo>
                      <a:pt x="2" y="18"/>
                      <a:pt x="0" y="21"/>
                      <a:pt x="1" y="24"/>
                    </a:cubicBezTo>
                    <a:cubicBezTo>
                      <a:pt x="2" y="26"/>
                      <a:pt x="5" y="28"/>
                      <a:pt x="8" y="27"/>
                    </a:cubicBezTo>
                    <a:cubicBezTo>
                      <a:pt x="52" y="10"/>
                      <a:pt x="101"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13" name="Freeform 383"/>
              <p:cNvSpPr>
                <a:spLocks/>
              </p:cNvSpPr>
              <p:nvPr/>
            </p:nvSpPr>
            <p:spPr bwMode="auto">
              <a:xfrm>
                <a:off x="-4124325" y="4937125"/>
                <a:ext cx="579438" cy="109538"/>
              </a:xfrm>
              <a:custGeom>
                <a:avLst/>
                <a:gdLst/>
                <a:ahLst/>
                <a:cxnLst>
                  <a:cxn ang="0">
                    <a:pos x="148" y="7"/>
                  </a:cxn>
                  <a:cxn ang="0">
                    <a:pos x="4" y="18"/>
                  </a:cxn>
                  <a:cxn ang="0">
                    <a:pos x="1" y="25"/>
                  </a:cxn>
                  <a:cxn ang="0">
                    <a:pos x="8" y="28"/>
                  </a:cxn>
                  <a:cxn ang="0">
                    <a:pos x="148" y="17"/>
                  </a:cxn>
                  <a:cxn ang="0">
                    <a:pos x="153" y="12"/>
                  </a:cxn>
                  <a:cxn ang="0">
                    <a:pos x="148" y="7"/>
                  </a:cxn>
                </a:cxnLst>
                <a:rect l="0" t="0" r="r" b="b"/>
                <a:pathLst>
                  <a:path w="153" h="29">
                    <a:moveTo>
                      <a:pt x="148" y="7"/>
                    </a:moveTo>
                    <a:cubicBezTo>
                      <a:pt x="100" y="5"/>
                      <a:pt x="50" y="0"/>
                      <a:pt x="4" y="18"/>
                    </a:cubicBezTo>
                    <a:cubicBezTo>
                      <a:pt x="2" y="19"/>
                      <a:pt x="0" y="22"/>
                      <a:pt x="1" y="25"/>
                    </a:cubicBezTo>
                    <a:cubicBezTo>
                      <a:pt x="2" y="28"/>
                      <a:pt x="5" y="29"/>
                      <a:pt x="8" y="28"/>
                    </a:cubicBezTo>
                    <a:cubicBezTo>
                      <a:pt x="51" y="11"/>
                      <a:pt x="101" y="16"/>
                      <a:pt x="148" y="17"/>
                    </a:cubicBezTo>
                    <a:cubicBezTo>
                      <a:pt x="151" y="18"/>
                      <a:pt x="153" y="15"/>
                      <a:pt x="153" y="12"/>
                    </a:cubicBezTo>
                    <a:cubicBezTo>
                      <a:pt x="153" y="10"/>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15" name="Freeform 384"/>
              <p:cNvSpPr>
                <a:spLocks/>
              </p:cNvSpPr>
              <p:nvPr/>
            </p:nvSpPr>
            <p:spPr bwMode="auto">
              <a:xfrm>
                <a:off x="-4872038" y="5295900"/>
                <a:ext cx="577850" cy="96838"/>
              </a:xfrm>
              <a:custGeom>
                <a:avLst/>
                <a:gdLst/>
                <a:ahLst/>
                <a:cxnLst>
                  <a:cxn ang="0">
                    <a:pos x="5" y="16"/>
                  </a:cxn>
                  <a:cxn ang="0">
                    <a:pos x="145" y="25"/>
                  </a:cxn>
                  <a:cxn ang="0">
                    <a:pos x="152" y="22"/>
                  </a:cxn>
                  <a:cxn ang="0">
                    <a:pos x="149" y="15"/>
                  </a:cxn>
                  <a:cxn ang="0">
                    <a:pos x="5" y="6"/>
                  </a:cxn>
                  <a:cxn ang="0">
                    <a:pos x="0" y="11"/>
                  </a:cxn>
                  <a:cxn ang="0">
                    <a:pos x="5" y="16"/>
                  </a:cxn>
                </a:cxnLst>
                <a:rect l="0" t="0" r="r" b="b"/>
                <a:pathLst>
                  <a:path w="153" h="26">
                    <a:moveTo>
                      <a:pt x="5" y="16"/>
                    </a:moveTo>
                    <a:cubicBezTo>
                      <a:pt x="53" y="15"/>
                      <a:pt x="101" y="11"/>
                      <a:pt x="145" y="25"/>
                    </a:cubicBezTo>
                    <a:cubicBezTo>
                      <a:pt x="148" y="26"/>
                      <a:pt x="151" y="24"/>
                      <a:pt x="152" y="22"/>
                    </a:cubicBezTo>
                    <a:cubicBezTo>
                      <a:pt x="153" y="19"/>
                      <a:pt x="151" y="16"/>
                      <a:pt x="149" y="15"/>
                    </a:cubicBezTo>
                    <a:cubicBezTo>
                      <a:pt x="102" y="0"/>
                      <a:pt x="54" y="4"/>
                      <a:pt x="5" y="6"/>
                    </a:cubicBezTo>
                    <a:cubicBezTo>
                      <a:pt x="2" y="6"/>
                      <a:pt x="0" y="8"/>
                      <a:pt x="0" y="11"/>
                    </a:cubicBezTo>
                    <a:cubicBezTo>
                      <a:pt x="0" y="14"/>
                      <a:pt x="2" y="17"/>
                      <a:pt x="5"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17" name="Freeform 385"/>
              <p:cNvSpPr>
                <a:spLocks/>
              </p:cNvSpPr>
              <p:nvPr/>
            </p:nvSpPr>
            <p:spPr bwMode="auto">
              <a:xfrm>
                <a:off x="-4872038" y="5175250"/>
                <a:ext cx="577850" cy="101600"/>
              </a:xfrm>
              <a:custGeom>
                <a:avLst/>
                <a:gdLst/>
                <a:ahLst/>
                <a:cxnLst>
                  <a:cxn ang="0">
                    <a:pos x="149" y="16"/>
                  </a:cxn>
                  <a:cxn ang="0">
                    <a:pos x="5" y="7"/>
                  </a:cxn>
                  <a:cxn ang="0">
                    <a:pos x="0" y="12"/>
                  </a:cxn>
                  <a:cxn ang="0">
                    <a:pos x="5" y="17"/>
                  </a:cxn>
                  <a:cxn ang="0">
                    <a:pos x="145" y="26"/>
                  </a:cxn>
                  <a:cxn ang="0">
                    <a:pos x="152" y="23"/>
                  </a:cxn>
                  <a:cxn ang="0">
                    <a:pos x="149" y="16"/>
                  </a:cxn>
                </a:cxnLst>
                <a:rect l="0" t="0" r="r" b="b"/>
                <a:pathLst>
                  <a:path w="153" h="27">
                    <a:moveTo>
                      <a:pt x="149" y="16"/>
                    </a:moveTo>
                    <a:cubicBezTo>
                      <a:pt x="102" y="0"/>
                      <a:pt x="53" y="5"/>
                      <a:pt x="5" y="7"/>
                    </a:cubicBezTo>
                    <a:cubicBezTo>
                      <a:pt x="2" y="7"/>
                      <a:pt x="0" y="9"/>
                      <a:pt x="0" y="12"/>
                    </a:cubicBezTo>
                    <a:cubicBezTo>
                      <a:pt x="0" y="15"/>
                      <a:pt x="2" y="17"/>
                      <a:pt x="5" y="17"/>
                    </a:cubicBezTo>
                    <a:cubicBezTo>
                      <a:pt x="53" y="15"/>
                      <a:pt x="101" y="11"/>
                      <a:pt x="145" y="26"/>
                    </a:cubicBezTo>
                    <a:cubicBezTo>
                      <a:pt x="148" y="27"/>
                      <a:pt x="151" y="26"/>
                      <a:pt x="152" y="23"/>
                    </a:cubicBezTo>
                    <a:cubicBezTo>
                      <a:pt x="153" y="20"/>
                      <a:pt x="151" y="17"/>
                      <a:pt x="149"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18" name="Freeform 386"/>
              <p:cNvSpPr>
                <a:spLocks/>
              </p:cNvSpPr>
              <p:nvPr/>
            </p:nvSpPr>
            <p:spPr bwMode="auto">
              <a:xfrm>
                <a:off x="-4872038" y="4819650"/>
                <a:ext cx="577850" cy="109538"/>
              </a:xfrm>
              <a:custGeom>
                <a:avLst/>
                <a:gdLst/>
                <a:ahLst/>
                <a:cxnLst>
                  <a:cxn ang="0">
                    <a:pos x="0" y="12"/>
                  </a:cxn>
                  <a:cxn ang="0">
                    <a:pos x="5" y="17"/>
                  </a:cxn>
                  <a:cxn ang="0">
                    <a:pos x="145" y="28"/>
                  </a:cxn>
                  <a:cxn ang="0">
                    <a:pos x="152" y="25"/>
                  </a:cxn>
                  <a:cxn ang="0">
                    <a:pos x="149" y="19"/>
                  </a:cxn>
                  <a:cxn ang="0">
                    <a:pos x="5" y="7"/>
                  </a:cxn>
                  <a:cxn ang="0">
                    <a:pos x="0" y="12"/>
                  </a:cxn>
                </a:cxnLst>
                <a:rect l="0" t="0" r="r" b="b"/>
                <a:pathLst>
                  <a:path w="153" h="29">
                    <a:moveTo>
                      <a:pt x="0" y="12"/>
                    </a:moveTo>
                    <a:cubicBezTo>
                      <a:pt x="0" y="15"/>
                      <a:pt x="2" y="17"/>
                      <a:pt x="5" y="17"/>
                    </a:cubicBezTo>
                    <a:cubicBezTo>
                      <a:pt x="52" y="15"/>
                      <a:pt x="102" y="10"/>
                      <a:pt x="145" y="28"/>
                    </a:cubicBezTo>
                    <a:cubicBezTo>
                      <a:pt x="148" y="29"/>
                      <a:pt x="151" y="28"/>
                      <a:pt x="152" y="25"/>
                    </a:cubicBezTo>
                    <a:cubicBezTo>
                      <a:pt x="153" y="23"/>
                      <a:pt x="152" y="20"/>
                      <a:pt x="149" y="19"/>
                    </a:cubicBezTo>
                    <a:cubicBezTo>
                      <a:pt x="104" y="0"/>
                      <a:pt x="53" y="5"/>
                      <a:pt x="5" y="7"/>
                    </a:cubicBezTo>
                    <a:cubicBezTo>
                      <a:pt x="2" y="7"/>
                      <a:pt x="0" y="9"/>
                      <a:pt x="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19" name="Freeform 387"/>
              <p:cNvSpPr>
                <a:spLocks/>
              </p:cNvSpPr>
              <p:nvPr/>
            </p:nvSpPr>
            <p:spPr bwMode="auto">
              <a:xfrm>
                <a:off x="-4872038" y="5411788"/>
                <a:ext cx="577850" cy="93663"/>
              </a:xfrm>
              <a:custGeom>
                <a:avLst/>
                <a:gdLst/>
                <a:ahLst/>
                <a:cxnLst>
                  <a:cxn ang="0">
                    <a:pos x="148" y="15"/>
                  </a:cxn>
                  <a:cxn ang="0">
                    <a:pos x="5" y="6"/>
                  </a:cxn>
                  <a:cxn ang="0">
                    <a:pos x="0" y="12"/>
                  </a:cxn>
                  <a:cxn ang="0">
                    <a:pos x="5" y="17"/>
                  </a:cxn>
                  <a:cxn ang="0">
                    <a:pos x="145" y="25"/>
                  </a:cxn>
                  <a:cxn ang="0">
                    <a:pos x="152" y="21"/>
                  </a:cxn>
                  <a:cxn ang="0">
                    <a:pos x="148" y="15"/>
                  </a:cxn>
                </a:cxnLst>
                <a:rect l="0" t="0" r="r" b="b"/>
                <a:pathLst>
                  <a:path w="153" h="25">
                    <a:moveTo>
                      <a:pt x="148" y="15"/>
                    </a:moveTo>
                    <a:cubicBezTo>
                      <a:pt x="101" y="0"/>
                      <a:pt x="54" y="5"/>
                      <a:pt x="5" y="6"/>
                    </a:cubicBezTo>
                    <a:cubicBezTo>
                      <a:pt x="2" y="6"/>
                      <a:pt x="0" y="9"/>
                      <a:pt x="0" y="12"/>
                    </a:cubicBezTo>
                    <a:cubicBezTo>
                      <a:pt x="0" y="15"/>
                      <a:pt x="2" y="17"/>
                      <a:pt x="5" y="17"/>
                    </a:cubicBezTo>
                    <a:cubicBezTo>
                      <a:pt x="53" y="15"/>
                      <a:pt x="100" y="11"/>
                      <a:pt x="145" y="25"/>
                    </a:cubicBezTo>
                    <a:cubicBezTo>
                      <a:pt x="148" y="25"/>
                      <a:pt x="151" y="24"/>
                      <a:pt x="152" y="21"/>
                    </a:cubicBezTo>
                    <a:cubicBezTo>
                      <a:pt x="153" y="18"/>
                      <a:pt x="151" y="15"/>
                      <a:pt x="148"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20" name="Freeform 388"/>
              <p:cNvSpPr>
                <a:spLocks/>
              </p:cNvSpPr>
              <p:nvPr/>
            </p:nvSpPr>
            <p:spPr bwMode="auto">
              <a:xfrm>
                <a:off x="-4872038" y="4937125"/>
                <a:ext cx="577850" cy="109538"/>
              </a:xfrm>
              <a:custGeom>
                <a:avLst/>
                <a:gdLst/>
                <a:ahLst/>
                <a:cxnLst>
                  <a:cxn ang="0">
                    <a:pos x="149" y="18"/>
                  </a:cxn>
                  <a:cxn ang="0">
                    <a:pos x="5" y="7"/>
                  </a:cxn>
                  <a:cxn ang="0">
                    <a:pos x="0" y="12"/>
                  </a:cxn>
                  <a:cxn ang="0">
                    <a:pos x="5" y="17"/>
                  </a:cxn>
                  <a:cxn ang="0">
                    <a:pos x="145" y="28"/>
                  </a:cxn>
                  <a:cxn ang="0">
                    <a:pos x="152" y="25"/>
                  </a:cxn>
                  <a:cxn ang="0">
                    <a:pos x="149" y="18"/>
                  </a:cxn>
                </a:cxnLst>
                <a:rect l="0" t="0" r="r" b="b"/>
                <a:pathLst>
                  <a:path w="153" h="29">
                    <a:moveTo>
                      <a:pt x="149" y="18"/>
                    </a:moveTo>
                    <a:cubicBezTo>
                      <a:pt x="104" y="0"/>
                      <a:pt x="53" y="5"/>
                      <a:pt x="5" y="7"/>
                    </a:cubicBezTo>
                    <a:cubicBezTo>
                      <a:pt x="2" y="7"/>
                      <a:pt x="0" y="10"/>
                      <a:pt x="0" y="12"/>
                    </a:cubicBezTo>
                    <a:cubicBezTo>
                      <a:pt x="0" y="15"/>
                      <a:pt x="2" y="18"/>
                      <a:pt x="5" y="17"/>
                    </a:cubicBezTo>
                    <a:cubicBezTo>
                      <a:pt x="52" y="16"/>
                      <a:pt x="102" y="11"/>
                      <a:pt x="145" y="28"/>
                    </a:cubicBezTo>
                    <a:cubicBezTo>
                      <a:pt x="148" y="29"/>
                      <a:pt x="151" y="28"/>
                      <a:pt x="152" y="25"/>
                    </a:cubicBezTo>
                    <a:cubicBezTo>
                      <a:pt x="153" y="22"/>
                      <a:pt x="152" y="19"/>
                      <a:pt x="149"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221" name="Freeform 389"/>
              <p:cNvSpPr>
                <a:spLocks/>
              </p:cNvSpPr>
              <p:nvPr/>
            </p:nvSpPr>
            <p:spPr bwMode="auto">
              <a:xfrm>
                <a:off x="-4872038" y="5057775"/>
                <a:ext cx="577850" cy="104775"/>
              </a:xfrm>
              <a:custGeom>
                <a:avLst/>
                <a:gdLst/>
                <a:ahLst/>
                <a:cxnLst>
                  <a:cxn ang="0">
                    <a:pos x="149" y="17"/>
                  </a:cxn>
                  <a:cxn ang="0">
                    <a:pos x="5" y="6"/>
                  </a:cxn>
                  <a:cxn ang="0">
                    <a:pos x="0" y="12"/>
                  </a:cxn>
                  <a:cxn ang="0">
                    <a:pos x="5" y="17"/>
                  </a:cxn>
                  <a:cxn ang="0">
                    <a:pos x="145" y="27"/>
                  </a:cxn>
                  <a:cxn ang="0">
                    <a:pos x="152" y="24"/>
                  </a:cxn>
                  <a:cxn ang="0">
                    <a:pos x="149" y="17"/>
                  </a:cxn>
                </a:cxnLst>
                <a:rect l="0" t="0" r="r" b="b"/>
                <a:pathLst>
                  <a:path w="153" h="28">
                    <a:moveTo>
                      <a:pt x="149" y="17"/>
                    </a:moveTo>
                    <a:cubicBezTo>
                      <a:pt x="103" y="0"/>
                      <a:pt x="53" y="5"/>
                      <a:pt x="5" y="6"/>
                    </a:cubicBezTo>
                    <a:cubicBezTo>
                      <a:pt x="2" y="6"/>
                      <a:pt x="0" y="9"/>
                      <a:pt x="0" y="12"/>
                    </a:cubicBezTo>
                    <a:cubicBezTo>
                      <a:pt x="0" y="15"/>
                      <a:pt x="2" y="17"/>
                      <a:pt x="5" y="17"/>
                    </a:cubicBezTo>
                    <a:cubicBezTo>
                      <a:pt x="52" y="15"/>
                      <a:pt x="102" y="10"/>
                      <a:pt x="145" y="27"/>
                    </a:cubicBezTo>
                    <a:cubicBezTo>
                      <a:pt x="148" y="28"/>
                      <a:pt x="151" y="26"/>
                      <a:pt x="152" y="24"/>
                    </a:cubicBezTo>
                    <a:cubicBezTo>
                      <a:pt x="153" y="21"/>
                      <a:pt x="152" y="18"/>
                      <a:pt x="149"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grpSp>
        <p:sp>
          <p:nvSpPr>
            <p:cNvPr id="202" name="TextBox 121"/>
            <p:cNvSpPr txBox="1"/>
            <p:nvPr/>
          </p:nvSpPr>
          <p:spPr>
            <a:xfrm>
              <a:off x="1143410" y="1329109"/>
              <a:ext cx="730464" cy="229470"/>
            </a:xfrm>
            <a:prstGeom prst="rect">
              <a:avLst/>
            </a:prstGeom>
            <a:ln>
              <a:noFill/>
            </a:ln>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600" dirty="0" smtClean="0">
                  <a:solidFill>
                    <a:srgbClr val="002060"/>
                  </a:solidFill>
                  <a:latin typeface="+mj-lt"/>
                  <a:ea typeface="+mj-ea"/>
                  <a:cs typeface="+mj-cs"/>
                </a:rPr>
                <a:t>77%</a:t>
              </a:r>
            </a:p>
            <a:p>
              <a:pPr algn="ctr">
                <a:lnSpc>
                  <a:spcPct val="80000"/>
                </a:lnSpc>
                <a:spcBef>
                  <a:spcPct val="0"/>
                </a:spcBef>
              </a:pPr>
              <a:r>
                <a:rPr lang="en-GB" sz="600" dirty="0" err="1" smtClean="0">
                  <a:solidFill>
                    <a:schemeClr val="bg1"/>
                  </a:solidFill>
                  <a:latin typeface="+mj-lt"/>
                  <a:ea typeface="+mj-ea"/>
                  <a:cs typeface="Arial"/>
                </a:rPr>
                <a:t>Prensa</a:t>
              </a:r>
              <a:endParaRPr lang="en-GB" sz="1400" b="1" dirty="0" smtClean="0">
                <a:solidFill>
                  <a:schemeClr val="bg1"/>
                </a:solidFill>
                <a:latin typeface="+mj-lt"/>
                <a:ea typeface="+mj-ea"/>
                <a:cs typeface="+mj-cs"/>
              </a:endParaRPr>
            </a:p>
          </p:txBody>
        </p:sp>
      </p:grpSp>
      <p:grpSp>
        <p:nvGrpSpPr>
          <p:cNvPr id="223" name="Group 19"/>
          <p:cNvGrpSpPr/>
          <p:nvPr/>
        </p:nvGrpSpPr>
        <p:grpSpPr>
          <a:xfrm>
            <a:off x="3177992" y="4131091"/>
            <a:ext cx="1495563" cy="459753"/>
            <a:chOff x="384534" y="1752026"/>
            <a:chExt cx="1495563" cy="459753"/>
          </a:xfrm>
        </p:grpSpPr>
        <p:sp>
          <p:nvSpPr>
            <p:cNvPr id="224" name="Freeform 5"/>
            <p:cNvSpPr>
              <a:spLocks noChangeAspect="1" noEditPoints="1"/>
            </p:cNvSpPr>
            <p:nvPr/>
          </p:nvSpPr>
          <p:spPr bwMode="auto">
            <a:xfrm>
              <a:off x="384534" y="1752026"/>
              <a:ext cx="371555" cy="432000"/>
            </a:xfrm>
            <a:custGeom>
              <a:avLst/>
              <a:gdLst>
                <a:gd name="T0" fmla="*/ 469 w 528"/>
                <a:gd name="T1" fmla="*/ 184 h 614"/>
                <a:gd name="T2" fmla="*/ 528 w 528"/>
                <a:gd name="T3" fmla="*/ 300 h 614"/>
                <a:gd name="T4" fmla="*/ 473 w 528"/>
                <a:gd name="T5" fmla="*/ 452 h 614"/>
                <a:gd name="T6" fmla="*/ 408 w 528"/>
                <a:gd name="T7" fmla="*/ 499 h 614"/>
                <a:gd name="T8" fmla="*/ 380 w 528"/>
                <a:gd name="T9" fmla="*/ 589 h 614"/>
                <a:gd name="T10" fmla="*/ 48 w 528"/>
                <a:gd name="T11" fmla="*/ 593 h 614"/>
                <a:gd name="T12" fmla="*/ 40 w 528"/>
                <a:gd name="T13" fmla="*/ 156 h 614"/>
                <a:gd name="T14" fmla="*/ 60 w 528"/>
                <a:gd name="T15" fmla="*/ 185 h 614"/>
                <a:gd name="T16" fmla="*/ 59 w 528"/>
                <a:gd name="T17" fmla="*/ 280 h 614"/>
                <a:gd name="T18" fmla="*/ 52 w 528"/>
                <a:gd name="T19" fmla="*/ 540 h 614"/>
                <a:gd name="T20" fmla="*/ 213 w 528"/>
                <a:gd name="T21" fmla="*/ 583 h 614"/>
                <a:gd name="T22" fmla="*/ 373 w 528"/>
                <a:gd name="T23" fmla="*/ 538 h 614"/>
                <a:gd name="T24" fmla="*/ 339 w 528"/>
                <a:gd name="T25" fmla="*/ 159 h 614"/>
                <a:gd name="T26" fmla="*/ 270 w 528"/>
                <a:gd name="T27" fmla="*/ 135 h 614"/>
                <a:gd name="T28" fmla="*/ 376 w 528"/>
                <a:gd name="T29" fmla="*/ 130 h 614"/>
                <a:gd name="T30" fmla="*/ 379 w 528"/>
                <a:gd name="T31" fmla="*/ 160 h 614"/>
                <a:gd name="T32" fmla="*/ 398 w 528"/>
                <a:gd name="T33" fmla="*/ 170 h 614"/>
                <a:gd name="T34" fmla="*/ 409 w 528"/>
                <a:gd name="T35" fmla="*/ 421 h 614"/>
                <a:gd name="T36" fmla="*/ 444 w 528"/>
                <a:gd name="T37" fmla="*/ 420 h 614"/>
                <a:gd name="T38" fmla="*/ 448 w 528"/>
                <a:gd name="T39" fmla="*/ 234 h 614"/>
                <a:gd name="T40" fmla="*/ 388 w 528"/>
                <a:gd name="T41" fmla="*/ 238 h 614"/>
                <a:gd name="T42" fmla="*/ 77 w 528"/>
                <a:gd name="T43" fmla="*/ 282 h 614"/>
                <a:gd name="T44" fmla="*/ 69 w 528"/>
                <a:gd name="T45" fmla="*/ 531 h 614"/>
                <a:gd name="T46" fmla="*/ 213 w 528"/>
                <a:gd name="T47" fmla="*/ 565 h 614"/>
                <a:gd name="T48" fmla="*/ 356 w 528"/>
                <a:gd name="T49" fmla="*/ 531 h 614"/>
                <a:gd name="T50" fmla="*/ 340 w 528"/>
                <a:gd name="T51" fmla="*/ 256 h 614"/>
                <a:gd name="T52" fmla="*/ 101 w 528"/>
                <a:gd name="T53" fmla="*/ 406 h 614"/>
                <a:gd name="T54" fmla="*/ 80 w 528"/>
                <a:gd name="T55" fmla="*/ 256 h 614"/>
                <a:gd name="T56" fmla="*/ 378 w 528"/>
                <a:gd name="T57" fmla="*/ 122 h 614"/>
                <a:gd name="T58" fmla="*/ 388 w 528"/>
                <a:gd name="T59" fmla="*/ 107 h 614"/>
                <a:gd name="T60" fmla="*/ 246 w 528"/>
                <a:gd name="T61" fmla="*/ 44 h 614"/>
                <a:gd name="T62" fmla="*/ 51 w 528"/>
                <a:gd name="T63" fmla="*/ 135 h 614"/>
                <a:gd name="T64" fmla="*/ 211 w 528"/>
                <a:gd name="T65" fmla="*/ 181 h 614"/>
                <a:gd name="T66" fmla="*/ 241 w 528"/>
                <a:gd name="T67" fmla="*/ 108 h 614"/>
                <a:gd name="T68" fmla="*/ 241 w 528"/>
                <a:gd name="T69" fmla="*/ 135 h 614"/>
                <a:gd name="T70" fmla="*/ 111 w 528"/>
                <a:gd name="T71" fmla="*/ 177 h 614"/>
                <a:gd name="T72" fmla="*/ 123 w 528"/>
                <a:gd name="T73" fmla="*/ 64 h 614"/>
                <a:gd name="T74" fmla="*/ 307 w 528"/>
                <a:gd name="T75" fmla="*/ 75 h 614"/>
                <a:gd name="T76" fmla="*/ 372 w 528"/>
                <a:gd name="T77" fmla="*/ 113 h 614"/>
                <a:gd name="T78" fmla="*/ 417 w 528"/>
                <a:gd name="T79" fmla="*/ 181 h 614"/>
                <a:gd name="T80" fmla="*/ 416 w 528"/>
                <a:gd name="T81" fmla="*/ 189 h 614"/>
                <a:gd name="T82" fmla="*/ 492 w 528"/>
                <a:gd name="T83" fmla="*/ 21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8" h="614">
                  <a:moveTo>
                    <a:pt x="398" y="170"/>
                  </a:moveTo>
                  <a:cubicBezTo>
                    <a:pt x="425" y="170"/>
                    <a:pt x="449" y="174"/>
                    <a:pt x="469" y="184"/>
                  </a:cubicBezTo>
                  <a:cubicBezTo>
                    <a:pt x="490" y="195"/>
                    <a:pt x="506" y="213"/>
                    <a:pt x="517" y="240"/>
                  </a:cubicBezTo>
                  <a:cubicBezTo>
                    <a:pt x="524" y="259"/>
                    <a:pt x="527" y="280"/>
                    <a:pt x="528" y="300"/>
                  </a:cubicBezTo>
                  <a:cubicBezTo>
                    <a:pt x="528" y="324"/>
                    <a:pt x="525" y="347"/>
                    <a:pt x="520" y="368"/>
                  </a:cubicBezTo>
                  <a:cubicBezTo>
                    <a:pt x="512" y="404"/>
                    <a:pt x="497" y="432"/>
                    <a:pt x="473" y="452"/>
                  </a:cubicBezTo>
                  <a:cubicBezTo>
                    <a:pt x="460" y="463"/>
                    <a:pt x="444" y="471"/>
                    <a:pt x="426" y="476"/>
                  </a:cubicBezTo>
                  <a:cubicBezTo>
                    <a:pt x="416" y="481"/>
                    <a:pt x="410" y="488"/>
                    <a:pt x="408" y="499"/>
                  </a:cubicBezTo>
                  <a:cubicBezTo>
                    <a:pt x="407" y="513"/>
                    <a:pt x="406" y="528"/>
                    <a:pt x="404" y="543"/>
                  </a:cubicBezTo>
                  <a:cubicBezTo>
                    <a:pt x="401" y="565"/>
                    <a:pt x="404" y="582"/>
                    <a:pt x="380" y="589"/>
                  </a:cubicBezTo>
                  <a:cubicBezTo>
                    <a:pt x="328" y="605"/>
                    <a:pt x="272" y="613"/>
                    <a:pt x="214" y="614"/>
                  </a:cubicBezTo>
                  <a:cubicBezTo>
                    <a:pt x="155" y="614"/>
                    <a:pt x="100" y="608"/>
                    <a:pt x="48" y="593"/>
                  </a:cubicBezTo>
                  <a:cubicBezTo>
                    <a:pt x="27" y="588"/>
                    <a:pt x="24" y="566"/>
                    <a:pt x="22" y="546"/>
                  </a:cubicBezTo>
                  <a:cubicBezTo>
                    <a:pt x="0" y="386"/>
                    <a:pt x="34" y="287"/>
                    <a:pt x="40" y="156"/>
                  </a:cubicBezTo>
                  <a:cubicBezTo>
                    <a:pt x="40" y="149"/>
                    <a:pt x="43" y="149"/>
                    <a:pt x="44" y="153"/>
                  </a:cubicBezTo>
                  <a:cubicBezTo>
                    <a:pt x="47" y="161"/>
                    <a:pt x="47" y="171"/>
                    <a:pt x="60" y="185"/>
                  </a:cubicBezTo>
                  <a:cubicBezTo>
                    <a:pt x="66" y="191"/>
                    <a:pt x="69" y="190"/>
                    <a:pt x="68" y="198"/>
                  </a:cubicBezTo>
                  <a:cubicBezTo>
                    <a:pt x="66" y="226"/>
                    <a:pt x="63" y="252"/>
                    <a:pt x="59" y="280"/>
                  </a:cubicBezTo>
                  <a:cubicBezTo>
                    <a:pt x="55" y="321"/>
                    <a:pt x="50" y="362"/>
                    <a:pt x="48" y="403"/>
                  </a:cubicBezTo>
                  <a:cubicBezTo>
                    <a:pt x="46" y="449"/>
                    <a:pt x="47" y="494"/>
                    <a:pt x="52" y="540"/>
                  </a:cubicBezTo>
                  <a:cubicBezTo>
                    <a:pt x="54" y="555"/>
                    <a:pt x="53" y="562"/>
                    <a:pt x="70" y="566"/>
                  </a:cubicBezTo>
                  <a:cubicBezTo>
                    <a:pt x="117" y="578"/>
                    <a:pt x="165" y="583"/>
                    <a:pt x="213" y="583"/>
                  </a:cubicBezTo>
                  <a:cubicBezTo>
                    <a:pt x="263" y="582"/>
                    <a:pt x="312" y="576"/>
                    <a:pt x="360" y="563"/>
                  </a:cubicBezTo>
                  <a:cubicBezTo>
                    <a:pt x="367" y="560"/>
                    <a:pt x="371" y="551"/>
                    <a:pt x="373" y="538"/>
                  </a:cubicBezTo>
                  <a:cubicBezTo>
                    <a:pt x="397" y="387"/>
                    <a:pt x="359" y="285"/>
                    <a:pt x="349" y="170"/>
                  </a:cubicBezTo>
                  <a:cubicBezTo>
                    <a:pt x="349" y="163"/>
                    <a:pt x="345" y="159"/>
                    <a:pt x="339" y="159"/>
                  </a:cubicBezTo>
                  <a:cubicBezTo>
                    <a:pt x="313" y="157"/>
                    <a:pt x="291" y="156"/>
                    <a:pt x="266" y="155"/>
                  </a:cubicBezTo>
                  <a:cubicBezTo>
                    <a:pt x="268" y="149"/>
                    <a:pt x="270" y="142"/>
                    <a:pt x="270" y="135"/>
                  </a:cubicBezTo>
                  <a:cubicBezTo>
                    <a:pt x="270" y="131"/>
                    <a:pt x="269" y="128"/>
                    <a:pt x="269" y="124"/>
                  </a:cubicBezTo>
                  <a:cubicBezTo>
                    <a:pt x="306" y="125"/>
                    <a:pt x="339" y="127"/>
                    <a:pt x="376" y="130"/>
                  </a:cubicBezTo>
                  <a:cubicBezTo>
                    <a:pt x="381" y="131"/>
                    <a:pt x="383" y="143"/>
                    <a:pt x="379" y="147"/>
                  </a:cubicBezTo>
                  <a:cubicBezTo>
                    <a:pt x="379" y="151"/>
                    <a:pt x="379" y="156"/>
                    <a:pt x="379" y="160"/>
                  </a:cubicBezTo>
                  <a:cubicBezTo>
                    <a:pt x="380" y="167"/>
                    <a:pt x="384" y="170"/>
                    <a:pt x="393" y="171"/>
                  </a:cubicBezTo>
                  <a:cubicBezTo>
                    <a:pt x="395" y="171"/>
                    <a:pt x="397" y="170"/>
                    <a:pt x="398" y="170"/>
                  </a:cubicBezTo>
                  <a:close/>
                  <a:moveTo>
                    <a:pt x="388" y="238"/>
                  </a:moveTo>
                  <a:cubicBezTo>
                    <a:pt x="397" y="298"/>
                    <a:pt x="407" y="355"/>
                    <a:pt x="409" y="421"/>
                  </a:cubicBezTo>
                  <a:cubicBezTo>
                    <a:pt x="410" y="432"/>
                    <a:pt x="416" y="435"/>
                    <a:pt x="427" y="431"/>
                  </a:cubicBezTo>
                  <a:cubicBezTo>
                    <a:pt x="433" y="428"/>
                    <a:pt x="439" y="424"/>
                    <a:pt x="444" y="420"/>
                  </a:cubicBezTo>
                  <a:cubicBezTo>
                    <a:pt x="460" y="406"/>
                    <a:pt x="471" y="386"/>
                    <a:pt x="477" y="359"/>
                  </a:cubicBezTo>
                  <a:cubicBezTo>
                    <a:pt x="487" y="320"/>
                    <a:pt x="493" y="257"/>
                    <a:pt x="448" y="234"/>
                  </a:cubicBezTo>
                  <a:cubicBezTo>
                    <a:pt x="436" y="228"/>
                    <a:pt x="420" y="225"/>
                    <a:pt x="401" y="225"/>
                  </a:cubicBezTo>
                  <a:cubicBezTo>
                    <a:pt x="392" y="225"/>
                    <a:pt x="387" y="228"/>
                    <a:pt x="388" y="238"/>
                  </a:cubicBezTo>
                  <a:close/>
                  <a:moveTo>
                    <a:pt x="80" y="256"/>
                  </a:moveTo>
                  <a:cubicBezTo>
                    <a:pt x="79" y="264"/>
                    <a:pt x="78" y="273"/>
                    <a:pt x="77" y="282"/>
                  </a:cubicBezTo>
                  <a:cubicBezTo>
                    <a:pt x="72" y="322"/>
                    <a:pt x="68" y="363"/>
                    <a:pt x="66" y="404"/>
                  </a:cubicBezTo>
                  <a:cubicBezTo>
                    <a:pt x="64" y="446"/>
                    <a:pt x="65" y="489"/>
                    <a:pt x="69" y="531"/>
                  </a:cubicBezTo>
                  <a:cubicBezTo>
                    <a:pt x="70" y="544"/>
                    <a:pt x="77" y="550"/>
                    <a:pt x="87" y="552"/>
                  </a:cubicBezTo>
                  <a:cubicBezTo>
                    <a:pt x="128" y="561"/>
                    <a:pt x="171" y="565"/>
                    <a:pt x="213" y="565"/>
                  </a:cubicBezTo>
                  <a:cubicBezTo>
                    <a:pt x="256" y="565"/>
                    <a:pt x="300" y="562"/>
                    <a:pt x="341" y="550"/>
                  </a:cubicBezTo>
                  <a:cubicBezTo>
                    <a:pt x="351" y="547"/>
                    <a:pt x="355" y="542"/>
                    <a:pt x="356" y="531"/>
                  </a:cubicBezTo>
                  <a:cubicBezTo>
                    <a:pt x="364" y="477"/>
                    <a:pt x="364" y="426"/>
                    <a:pt x="358" y="373"/>
                  </a:cubicBezTo>
                  <a:cubicBezTo>
                    <a:pt x="354" y="333"/>
                    <a:pt x="346" y="295"/>
                    <a:pt x="340" y="256"/>
                  </a:cubicBezTo>
                  <a:cubicBezTo>
                    <a:pt x="269" y="249"/>
                    <a:pt x="198" y="248"/>
                    <a:pt x="127" y="252"/>
                  </a:cubicBezTo>
                  <a:cubicBezTo>
                    <a:pt x="107" y="316"/>
                    <a:pt x="105" y="421"/>
                    <a:pt x="101" y="406"/>
                  </a:cubicBezTo>
                  <a:cubicBezTo>
                    <a:pt x="91" y="368"/>
                    <a:pt x="96" y="304"/>
                    <a:pt x="100" y="254"/>
                  </a:cubicBezTo>
                  <a:cubicBezTo>
                    <a:pt x="94" y="255"/>
                    <a:pt x="87" y="255"/>
                    <a:pt x="80" y="256"/>
                  </a:cubicBezTo>
                  <a:close/>
                  <a:moveTo>
                    <a:pt x="372" y="113"/>
                  </a:moveTo>
                  <a:cubicBezTo>
                    <a:pt x="371" y="117"/>
                    <a:pt x="374" y="121"/>
                    <a:pt x="378" y="122"/>
                  </a:cubicBezTo>
                  <a:cubicBezTo>
                    <a:pt x="383" y="122"/>
                    <a:pt x="387" y="119"/>
                    <a:pt x="387" y="115"/>
                  </a:cubicBezTo>
                  <a:cubicBezTo>
                    <a:pt x="388" y="112"/>
                    <a:pt x="388" y="110"/>
                    <a:pt x="388" y="107"/>
                  </a:cubicBezTo>
                  <a:cubicBezTo>
                    <a:pt x="390" y="66"/>
                    <a:pt x="350" y="39"/>
                    <a:pt x="310" y="56"/>
                  </a:cubicBezTo>
                  <a:cubicBezTo>
                    <a:pt x="293" y="38"/>
                    <a:pt x="268" y="34"/>
                    <a:pt x="246" y="44"/>
                  </a:cubicBezTo>
                  <a:cubicBezTo>
                    <a:pt x="213" y="0"/>
                    <a:pt x="149" y="0"/>
                    <a:pt x="117" y="45"/>
                  </a:cubicBezTo>
                  <a:cubicBezTo>
                    <a:pt x="67" y="23"/>
                    <a:pt x="3" y="85"/>
                    <a:pt x="51" y="135"/>
                  </a:cubicBezTo>
                  <a:cubicBezTo>
                    <a:pt x="50" y="165"/>
                    <a:pt x="71" y="194"/>
                    <a:pt x="102" y="193"/>
                  </a:cubicBezTo>
                  <a:cubicBezTo>
                    <a:pt x="128" y="241"/>
                    <a:pt x="196" y="234"/>
                    <a:pt x="211" y="181"/>
                  </a:cubicBezTo>
                  <a:cubicBezTo>
                    <a:pt x="254" y="181"/>
                    <a:pt x="271" y="146"/>
                    <a:pt x="252" y="112"/>
                  </a:cubicBezTo>
                  <a:cubicBezTo>
                    <a:pt x="250" y="108"/>
                    <a:pt x="245" y="106"/>
                    <a:pt x="241" y="108"/>
                  </a:cubicBezTo>
                  <a:cubicBezTo>
                    <a:pt x="237" y="109"/>
                    <a:pt x="236" y="114"/>
                    <a:pt x="237" y="118"/>
                  </a:cubicBezTo>
                  <a:cubicBezTo>
                    <a:pt x="240" y="124"/>
                    <a:pt x="241" y="130"/>
                    <a:pt x="241" y="135"/>
                  </a:cubicBezTo>
                  <a:cubicBezTo>
                    <a:pt x="241" y="160"/>
                    <a:pt x="219" y="166"/>
                    <a:pt x="198" y="166"/>
                  </a:cubicBezTo>
                  <a:cubicBezTo>
                    <a:pt x="189" y="216"/>
                    <a:pt x="131" y="217"/>
                    <a:pt x="111" y="177"/>
                  </a:cubicBezTo>
                  <a:cubicBezTo>
                    <a:pt x="79" y="180"/>
                    <a:pt x="65" y="157"/>
                    <a:pt x="68" y="127"/>
                  </a:cubicBezTo>
                  <a:cubicBezTo>
                    <a:pt x="29" y="95"/>
                    <a:pt x="81" y="44"/>
                    <a:pt x="123" y="64"/>
                  </a:cubicBezTo>
                  <a:cubicBezTo>
                    <a:pt x="152" y="26"/>
                    <a:pt x="211" y="25"/>
                    <a:pt x="241" y="63"/>
                  </a:cubicBezTo>
                  <a:cubicBezTo>
                    <a:pt x="267" y="52"/>
                    <a:pt x="286" y="55"/>
                    <a:pt x="307" y="75"/>
                  </a:cubicBezTo>
                  <a:cubicBezTo>
                    <a:pt x="336" y="60"/>
                    <a:pt x="371" y="73"/>
                    <a:pt x="372" y="107"/>
                  </a:cubicBezTo>
                  <a:cubicBezTo>
                    <a:pt x="372" y="109"/>
                    <a:pt x="372" y="111"/>
                    <a:pt x="372" y="113"/>
                  </a:cubicBezTo>
                  <a:close/>
                  <a:moveTo>
                    <a:pt x="492" y="215"/>
                  </a:moveTo>
                  <a:cubicBezTo>
                    <a:pt x="473" y="192"/>
                    <a:pt x="446" y="183"/>
                    <a:pt x="417" y="181"/>
                  </a:cubicBezTo>
                  <a:cubicBezTo>
                    <a:pt x="414" y="181"/>
                    <a:pt x="412" y="182"/>
                    <a:pt x="412" y="185"/>
                  </a:cubicBezTo>
                  <a:cubicBezTo>
                    <a:pt x="412" y="187"/>
                    <a:pt x="414" y="189"/>
                    <a:pt x="416" y="189"/>
                  </a:cubicBezTo>
                  <a:cubicBezTo>
                    <a:pt x="447" y="192"/>
                    <a:pt x="465" y="201"/>
                    <a:pt x="490" y="216"/>
                  </a:cubicBezTo>
                  <a:cubicBezTo>
                    <a:pt x="491" y="217"/>
                    <a:pt x="495" y="218"/>
                    <a:pt x="492" y="21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GB" sz="1000"/>
            </a:p>
          </p:txBody>
        </p:sp>
        <p:sp>
          <p:nvSpPr>
            <p:cNvPr id="225" name="TextBox 101"/>
            <p:cNvSpPr txBox="1"/>
            <p:nvPr/>
          </p:nvSpPr>
          <p:spPr>
            <a:xfrm>
              <a:off x="695169" y="1804081"/>
              <a:ext cx="1184928" cy="2563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600" dirty="0" smtClean="0">
                  <a:solidFill>
                    <a:schemeClr val="bg1"/>
                  </a:solidFill>
                  <a:latin typeface="+mj-lt"/>
                  <a:ea typeface="+mj-ea"/>
                  <a:cs typeface="+mj-cs"/>
                </a:rPr>
                <a:t>58% </a:t>
              </a:r>
              <a:endParaRPr lang="en-GB" sz="500" dirty="0" smtClean="0">
                <a:solidFill>
                  <a:schemeClr val="bg1"/>
                </a:solidFill>
                <a:latin typeface="Arial"/>
                <a:ea typeface="+mj-ea"/>
                <a:cs typeface="Arial"/>
              </a:endParaRPr>
            </a:p>
          </p:txBody>
        </p:sp>
        <p:sp>
          <p:nvSpPr>
            <p:cNvPr id="226" name="TextBox 101"/>
            <p:cNvSpPr txBox="1"/>
            <p:nvPr/>
          </p:nvSpPr>
          <p:spPr>
            <a:xfrm>
              <a:off x="695169" y="1955388"/>
              <a:ext cx="864000" cy="2563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500" dirty="0" smtClean="0">
                  <a:solidFill>
                    <a:schemeClr val="bg1"/>
                  </a:solidFill>
                  <a:latin typeface="+mj-lt"/>
                  <a:ea typeface="+mj-ea"/>
                  <a:cs typeface="Arial"/>
                </a:rPr>
                <a:t>En la </a:t>
              </a:r>
              <a:r>
                <a:rPr lang="en-GB" sz="500" dirty="0" err="1" smtClean="0">
                  <a:solidFill>
                    <a:schemeClr val="bg1"/>
                  </a:solidFill>
                  <a:latin typeface="+mj-lt"/>
                  <a:ea typeface="+mj-ea"/>
                  <a:cs typeface="Arial"/>
                </a:rPr>
                <a:t>proyección</a:t>
              </a:r>
              <a:r>
                <a:rPr lang="en-GB" sz="500" dirty="0" smtClean="0">
                  <a:solidFill>
                    <a:schemeClr val="bg1"/>
                  </a:solidFill>
                  <a:latin typeface="+mj-lt"/>
                  <a:ea typeface="+mj-ea"/>
                  <a:cs typeface="Arial"/>
                </a:rPr>
                <a:t> del bar/pub/restaurant</a:t>
              </a:r>
              <a:endParaRPr lang="en-GB" sz="400" dirty="0" smtClean="0">
                <a:solidFill>
                  <a:schemeClr val="bg1"/>
                </a:solidFill>
                <a:latin typeface="+mj-lt"/>
                <a:ea typeface="+mj-ea"/>
                <a:cs typeface="Arial"/>
              </a:endParaRPr>
            </a:p>
          </p:txBody>
        </p:sp>
      </p:grpSp>
      <p:sp>
        <p:nvSpPr>
          <p:cNvPr id="227" name="TextBox 438"/>
          <p:cNvSpPr txBox="1"/>
          <p:nvPr/>
        </p:nvSpPr>
        <p:spPr>
          <a:xfrm>
            <a:off x="4483024" y="3502622"/>
            <a:ext cx="801606" cy="575582"/>
          </a:xfrm>
          <a:prstGeom prst="rect">
            <a:avLst/>
          </a:prstGeom>
          <a:noFill/>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800" dirty="0" smtClean="0">
                <a:solidFill>
                  <a:schemeClr val="bg1"/>
                </a:solidFill>
                <a:latin typeface="+mj-lt"/>
                <a:ea typeface="+mj-ea"/>
                <a:cs typeface="+mj-cs"/>
              </a:rPr>
              <a:t>82%</a:t>
            </a:r>
            <a:endParaRPr lang="en-GB" sz="1000" dirty="0" smtClean="0">
              <a:solidFill>
                <a:schemeClr val="bg1"/>
              </a:solidFill>
              <a:latin typeface="+mj-lt"/>
              <a:ea typeface="+mj-ea"/>
              <a:cs typeface="+mj-cs"/>
            </a:endParaRPr>
          </a:p>
          <a:p>
            <a:pPr algn="ctr">
              <a:lnSpc>
                <a:spcPct val="80000"/>
              </a:lnSpc>
              <a:spcBef>
                <a:spcPct val="0"/>
              </a:spcBef>
            </a:pPr>
            <a:r>
              <a:rPr lang="en-GB" sz="600" dirty="0" err="1" smtClean="0">
                <a:solidFill>
                  <a:schemeClr val="bg1"/>
                </a:solidFill>
                <a:latin typeface="+mj-lt"/>
                <a:ea typeface="+mj-ea"/>
                <a:cs typeface="Arial"/>
              </a:rPr>
              <a:t>Sitios</a:t>
            </a:r>
            <a:r>
              <a:rPr lang="en-GB" sz="600" dirty="0" smtClean="0">
                <a:solidFill>
                  <a:schemeClr val="bg1"/>
                </a:solidFill>
                <a:latin typeface="+mj-lt"/>
                <a:ea typeface="+mj-ea"/>
                <a:cs typeface="Arial"/>
              </a:rPr>
              <a:t> de </a:t>
            </a:r>
            <a:r>
              <a:rPr lang="en-GB" sz="600" dirty="0" err="1" smtClean="0">
                <a:solidFill>
                  <a:schemeClr val="bg1"/>
                </a:solidFill>
                <a:latin typeface="+mj-lt"/>
                <a:ea typeface="+mj-ea"/>
                <a:cs typeface="Arial"/>
              </a:rPr>
              <a:t>noticias</a:t>
            </a:r>
            <a:endParaRPr lang="en-GB" sz="600" dirty="0" smtClean="0">
              <a:solidFill>
                <a:schemeClr val="bg1"/>
              </a:solidFill>
              <a:latin typeface="+mj-lt"/>
              <a:ea typeface="+mj-ea"/>
              <a:cs typeface="Arial"/>
            </a:endParaRPr>
          </a:p>
        </p:txBody>
      </p:sp>
      <p:graphicFrame>
        <p:nvGraphicFramePr>
          <p:cNvPr id="228" name="Chart 21"/>
          <p:cNvGraphicFramePr/>
          <p:nvPr>
            <p:extLst>
              <p:ext uri="{D42A27DB-BD31-4B8C-83A1-F6EECF244321}">
                <p14:modId xmlns:p14="http://schemas.microsoft.com/office/powerpoint/2010/main" val="2382661125"/>
              </p:ext>
            </p:extLst>
          </p:nvPr>
        </p:nvGraphicFramePr>
        <p:xfrm>
          <a:off x="4950551" y="2785795"/>
          <a:ext cx="926011" cy="576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31" name="Chart 439"/>
          <p:cNvGraphicFramePr/>
          <p:nvPr>
            <p:extLst>
              <p:ext uri="{D42A27DB-BD31-4B8C-83A1-F6EECF244321}">
                <p14:modId xmlns:p14="http://schemas.microsoft.com/office/powerpoint/2010/main" val="4243067920"/>
              </p:ext>
            </p:extLst>
          </p:nvPr>
        </p:nvGraphicFramePr>
        <p:xfrm>
          <a:off x="4950551" y="3114232"/>
          <a:ext cx="926011" cy="576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32" name="Chart 440"/>
          <p:cNvGraphicFramePr/>
          <p:nvPr>
            <p:extLst>
              <p:ext uri="{D42A27DB-BD31-4B8C-83A1-F6EECF244321}">
                <p14:modId xmlns:p14="http://schemas.microsoft.com/office/powerpoint/2010/main" val="2055155056"/>
              </p:ext>
            </p:extLst>
          </p:nvPr>
        </p:nvGraphicFramePr>
        <p:xfrm>
          <a:off x="4950551" y="3442669"/>
          <a:ext cx="926011" cy="576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33" name="Chart 441"/>
          <p:cNvGraphicFramePr/>
          <p:nvPr>
            <p:extLst>
              <p:ext uri="{D42A27DB-BD31-4B8C-83A1-F6EECF244321}">
                <p14:modId xmlns:p14="http://schemas.microsoft.com/office/powerpoint/2010/main" val="2185421210"/>
              </p:ext>
            </p:extLst>
          </p:nvPr>
        </p:nvGraphicFramePr>
        <p:xfrm>
          <a:off x="4950551" y="3771106"/>
          <a:ext cx="926011" cy="576000"/>
        </p:xfrm>
        <a:graphic>
          <a:graphicData uri="http://schemas.openxmlformats.org/drawingml/2006/chart">
            <c:chart xmlns:c="http://schemas.openxmlformats.org/drawingml/2006/chart" xmlns:r="http://schemas.openxmlformats.org/officeDocument/2006/relationships" r:id="rId11"/>
          </a:graphicData>
        </a:graphic>
      </p:graphicFrame>
      <p:sp>
        <p:nvSpPr>
          <p:cNvPr id="234" name="TextBox 86"/>
          <p:cNvSpPr txBox="1"/>
          <p:nvPr/>
        </p:nvSpPr>
        <p:spPr>
          <a:xfrm>
            <a:off x="5502257" y="2969460"/>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800" dirty="0" smtClean="0">
                <a:solidFill>
                  <a:schemeClr val="bg1"/>
                </a:solidFill>
                <a:latin typeface="+mj-lt"/>
                <a:ea typeface="+mj-ea"/>
                <a:cs typeface="+mj-cs"/>
              </a:rPr>
              <a:t>78%</a:t>
            </a:r>
          </a:p>
        </p:txBody>
      </p:sp>
      <p:sp>
        <p:nvSpPr>
          <p:cNvPr id="235" name="TextBox 86"/>
          <p:cNvSpPr txBox="1"/>
          <p:nvPr/>
        </p:nvSpPr>
        <p:spPr>
          <a:xfrm>
            <a:off x="5502257" y="3293939"/>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600" dirty="0" smtClean="0">
                <a:solidFill>
                  <a:schemeClr val="bg1"/>
                </a:solidFill>
                <a:latin typeface="+mj-lt"/>
                <a:ea typeface="+mj-ea"/>
                <a:cs typeface="+mj-cs"/>
              </a:rPr>
              <a:t>72%</a:t>
            </a:r>
          </a:p>
        </p:txBody>
      </p:sp>
      <p:sp>
        <p:nvSpPr>
          <p:cNvPr id="236" name="TextBox 86"/>
          <p:cNvSpPr txBox="1"/>
          <p:nvPr/>
        </p:nvSpPr>
        <p:spPr>
          <a:xfrm>
            <a:off x="5502257" y="3618418"/>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400" dirty="0" smtClean="0">
                <a:solidFill>
                  <a:schemeClr val="bg1"/>
                </a:solidFill>
                <a:latin typeface="+mj-lt"/>
                <a:ea typeface="+mj-ea"/>
                <a:cs typeface="+mj-cs"/>
              </a:rPr>
              <a:t>65%</a:t>
            </a:r>
          </a:p>
        </p:txBody>
      </p:sp>
      <p:sp>
        <p:nvSpPr>
          <p:cNvPr id="237" name="TextBox 86"/>
          <p:cNvSpPr txBox="1"/>
          <p:nvPr/>
        </p:nvSpPr>
        <p:spPr>
          <a:xfrm>
            <a:off x="5502257" y="3952422"/>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200" dirty="0" smtClean="0">
                <a:solidFill>
                  <a:schemeClr val="bg1"/>
                </a:solidFill>
                <a:latin typeface="+mj-lt"/>
                <a:ea typeface="+mj-ea"/>
                <a:cs typeface="+mj-cs"/>
              </a:rPr>
              <a:t>27%</a:t>
            </a:r>
          </a:p>
        </p:txBody>
      </p:sp>
      <p:sp>
        <p:nvSpPr>
          <p:cNvPr id="238" name="TextBox 86"/>
          <p:cNvSpPr txBox="1"/>
          <p:nvPr/>
        </p:nvSpPr>
        <p:spPr>
          <a:xfrm>
            <a:off x="5502257" y="4286426"/>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dirty="0" smtClean="0">
                <a:solidFill>
                  <a:schemeClr val="bg1"/>
                </a:solidFill>
                <a:latin typeface="+mj-lt"/>
                <a:ea typeface="+mj-ea"/>
                <a:cs typeface="+mj-cs"/>
              </a:rPr>
              <a:t>12%</a:t>
            </a:r>
          </a:p>
        </p:txBody>
      </p:sp>
      <p:pic>
        <p:nvPicPr>
          <p:cNvPr id="239" name="Picture 128" descr="http://www.iconsdb.com/icons/download/gray/instagram-256.png"/>
          <p:cNvPicPr>
            <a:picLocks noChangeAspect="1" noChangeArrowheads="1"/>
          </p:cNvPicPr>
          <p:nvPr/>
        </p:nvPicPr>
        <p:blipFill>
          <a:blip r:embed="rId12" cstate="print">
            <a:biLevel thresh="25000"/>
            <a:extLst>
              <a:ext uri="{28A0092B-C50C-407E-A947-70E740481C1C}">
                <a14:useLocalDpi xmlns:a14="http://schemas.microsoft.com/office/drawing/2010/main" val="0"/>
              </a:ext>
            </a:extLst>
          </a:blip>
          <a:srcRect/>
          <a:stretch>
            <a:fillRect/>
          </a:stretch>
        </p:blipFill>
        <p:spPr bwMode="auto">
          <a:xfrm>
            <a:off x="5893896" y="4294262"/>
            <a:ext cx="180000" cy="180000"/>
          </a:xfrm>
          <a:prstGeom prst="rect">
            <a:avLst/>
          </a:prstGeom>
          <a:noFill/>
          <a:extLst>
            <a:ext uri="{909E8E84-426E-40dd-AFC4-6F175D3DCCD1}">
              <a14:hiddenFill xmlns:a14="http://schemas.microsoft.com/office/drawing/2010/main">
                <a:solidFill>
                  <a:srgbClr val="FFFFFF"/>
                </a:solidFill>
              </a14:hiddenFill>
            </a:ext>
          </a:extLst>
        </p:spPr>
      </p:pic>
      <p:sp>
        <p:nvSpPr>
          <p:cNvPr id="240" name="Rectangle 27"/>
          <p:cNvSpPr/>
          <p:nvPr/>
        </p:nvSpPr>
        <p:spPr>
          <a:xfrm>
            <a:off x="5921343" y="2911565"/>
            <a:ext cx="551330" cy="240066"/>
          </a:xfrm>
          <a:prstGeom prst="rect">
            <a:avLst/>
          </a:prstGeom>
        </p:spPr>
        <p:txBody>
          <a:bodyPr wrap="square">
            <a:spAutoFit/>
          </a:bodyPr>
          <a:lstStyle/>
          <a:p>
            <a:pPr lvl="0">
              <a:lnSpc>
                <a:spcPct val="80000"/>
              </a:lnSpc>
              <a:spcBef>
                <a:spcPct val="0"/>
              </a:spcBef>
            </a:pPr>
            <a:r>
              <a:rPr lang="en-GB" sz="600" dirty="0" err="1" smtClean="0">
                <a:solidFill>
                  <a:prstClr val="white"/>
                </a:solidFill>
                <a:latin typeface="+mj-lt"/>
                <a:cs typeface="Arial"/>
              </a:rPr>
              <a:t>Sitios</a:t>
            </a:r>
            <a:r>
              <a:rPr lang="en-GB" sz="600" dirty="0" smtClean="0">
                <a:solidFill>
                  <a:prstClr val="white"/>
                </a:solidFill>
                <a:latin typeface="+mj-lt"/>
                <a:cs typeface="Arial"/>
              </a:rPr>
              <a:t> </a:t>
            </a:r>
            <a:r>
              <a:rPr lang="en-GB" sz="600" dirty="0" err="1" smtClean="0">
                <a:solidFill>
                  <a:prstClr val="white"/>
                </a:solidFill>
                <a:latin typeface="+mj-lt"/>
                <a:cs typeface="Arial"/>
              </a:rPr>
              <a:t>deportivos</a:t>
            </a:r>
            <a:endParaRPr lang="en-GB" sz="600" dirty="0">
              <a:solidFill>
                <a:prstClr val="white"/>
              </a:solidFill>
              <a:latin typeface="+mj-lt"/>
              <a:cs typeface="Arial"/>
            </a:endParaRPr>
          </a:p>
        </p:txBody>
      </p:sp>
      <p:sp>
        <p:nvSpPr>
          <p:cNvPr id="241" name="Rectangle 449"/>
          <p:cNvSpPr/>
          <p:nvPr/>
        </p:nvSpPr>
        <p:spPr>
          <a:xfrm>
            <a:off x="5921343" y="3244127"/>
            <a:ext cx="482075" cy="240066"/>
          </a:xfrm>
          <a:prstGeom prst="rect">
            <a:avLst/>
          </a:prstGeom>
        </p:spPr>
        <p:txBody>
          <a:bodyPr wrap="square">
            <a:spAutoFit/>
          </a:bodyPr>
          <a:lstStyle/>
          <a:p>
            <a:pPr lvl="0">
              <a:lnSpc>
                <a:spcPct val="80000"/>
              </a:lnSpc>
              <a:spcBef>
                <a:spcPct val="0"/>
              </a:spcBef>
            </a:pPr>
            <a:r>
              <a:rPr lang="en-GB" sz="600" dirty="0" err="1" smtClean="0">
                <a:solidFill>
                  <a:prstClr val="white"/>
                </a:solidFill>
                <a:latin typeface="+mj-lt"/>
                <a:cs typeface="Arial"/>
              </a:rPr>
              <a:t>Sitios</a:t>
            </a:r>
            <a:r>
              <a:rPr lang="en-GB" sz="600" dirty="0" smtClean="0">
                <a:solidFill>
                  <a:prstClr val="white"/>
                </a:solidFill>
                <a:latin typeface="+mj-lt"/>
                <a:cs typeface="Arial"/>
              </a:rPr>
              <a:t> </a:t>
            </a:r>
            <a:r>
              <a:rPr lang="en-GB" sz="600" dirty="0" err="1" smtClean="0">
                <a:solidFill>
                  <a:prstClr val="white"/>
                </a:solidFill>
                <a:latin typeface="+mj-lt"/>
                <a:cs typeface="Arial"/>
              </a:rPr>
              <a:t>oficiales</a:t>
            </a:r>
            <a:endParaRPr lang="en-GB" sz="600" dirty="0">
              <a:solidFill>
                <a:prstClr val="white"/>
              </a:solidFill>
              <a:latin typeface="+mj-lt"/>
              <a:cs typeface="Arial"/>
            </a:endParaRPr>
          </a:p>
        </p:txBody>
      </p:sp>
      <p:pic>
        <p:nvPicPr>
          <p:cNvPr id="242" name="Picture 450" descr="twitter logo.emf"/>
          <p:cNvPicPr>
            <a:picLocks noChangeAspect="1"/>
          </p:cNvPicPr>
          <p:nvPr/>
        </p:nvPicPr>
        <p:blipFill>
          <a:blip r:embed="rId13" cstate="email"/>
          <a:stretch>
            <a:fillRect/>
          </a:stretch>
        </p:blipFill>
        <p:spPr>
          <a:xfrm>
            <a:off x="5921344" y="3971472"/>
            <a:ext cx="255590" cy="180000"/>
          </a:xfrm>
          <a:prstGeom prst="rect">
            <a:avLst/>
          </a:prstGeom>
        </p:spPr>
      </p:pic>
      <p:pic>
        <p:nvPicPr>
          <p:cNvPr id="243" name="Picture 451" descr="facebook loog.emf"/>
          <p:cNvPicPr>
            <a:picLocks noChangeAspect="1"/>
          </p:cNvPicPr>
          <p:nvPr/>
        </p:nvPicPr>
        <p:blipFill>
          <a:blip r:embed="rId14" cstate="email"/>
          <a:stretch>
            <a:fillRect/>
          </a:stretch>
        </p:blipFill>
        <p:spPr>
          <a:xfrm>
            <a:off x="5974370" y="3600690"/>
            <a:ext cx="103590" cy="216000"/>
          </a:xfrm>
          <a:prstGeom prst="rect">
            <a:avLst/>
          </a:prstGeom>
        </p:spPr>
      </p:pic>
      <p:graphicFrame>
        <p:nvGraphicFramePr>
          <p:cNvPr id="252" name="Chart 442"/>
          <p:cNvGraphicFramePr/>
          <p:nvPr>
            <p:extLst>
              <p:ext uri="{D42A27DB-BD31-4B8C-83A1-F6EECF244321}">
                <p14:modId xmlns:p14="http://schemas.microsoft.com/office/powerpoint/2010/main" val="402563430"/>
              </p:ext>
            </p:extLst>
          </p:nvPr>
        </p:nvGraphicFramePr>
        <p:xfrm>
          <a:off x="4948667" y="4103502"/>
          <a:ext cx="926011" cy="576000"/>
        </p:xfrm>
        <a:graphic>
          <a:graphicData uri="http://schemas.openxmlformats.org/drawingml/2006/chart">
            <c:chart xmlns:c="http://schemas.openxmlformats.org/drawingml/2006/chart" xmlns:r="http://schemas.openxmlformats.org/officeDocument/2006/relationships" r:id="rId15"/>
          </a:graphicData>
        </a:graphic>
      </p:graphicFrame>
      <p:sp>
        <p:nvSpPr>
          <p:cNvPr id="253" name="252 CuadroTexto"/>
          <p:cNvSpPr txBox="1"/>
          <p:nvPr/>
        </p:nvSpPr>
        <p:spPr>
          <a:xfrm>
            <a:off x="4662669" y="3353396"/>
            <a:ext cx="365806" cy="184666"/>
          </a:xfrm>
          <a:prstGeom prst="rect">
            <a:avLst/>
          </a:prstGeom>
          <a:noFill/>
        </p:spPr>
        <p:txBody>
          <a:bodyPr wrap="none" rtlCol="0">
            <a:spAutoFit/>
          </a:bodyPr>
          <a:lstStyle/>
          <a:p>
            <a:r>
              <a:rPr lang="es-AR" sz="600" dirty="0" smtClean="0">
                <a:solidFill>
                  <a:schemeClr val="bg1"/>
                </a:solidFill>
                <a:latin typeface="+mj-lt"/>
              </a:rPr>
              <a:t>Radio</a:t>
            </a:r>
            <a:endParaRPr lang="es-AR" sz="600" dirty="0">
              <a:solidFill>
                <a:schemeClr val="bg1"/>
              </a:solidFill>
              <a:latin typeface="+mj-lt"/>
            </a:endParaRPr>
          </a:p>
        </p:txBody>
      </p:sp>
    </p:spTree>
    <p:extLst>
      <p:ext uri="{BB962C8B-B14F-4D97-AF65-F5344CB8AC3E}">
        <p14:creationId xmlns:p14="http://schemas.microsoft.com/office/powerpoint/2010/main" val="1456930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203831700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0225"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6" name="Chart 85"/>
          <p:cNvGraphicFramePr/>
          <p:nvPr>
            <p:extLst>
              <p:ext uri="{D42A27DB-BD31-4B8C-83A1-F6EECF244321}">
                <p14:modId xmlns:p14="http://schemas.microsoft.com/office/powerpoint/2010/main" val="3404141090"/>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21413" y="-567"/>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47895"/>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Adidas</a:t>
              </a:r>
              <a:endParaRPr lang="en-GB" dirty="0">
                <a:solidFill>
                  <a:prstClr val="white"/>
                </a:solidFill>
                <a:latin typeface="+mj-lt"/>
                <a:cs typeface="Arial" pitchFamily="34" charset="0"/>
              </a:endParaRPr>
            </a:p>
          </p:txBody>
        </p:sp>
      </p:grpSp>
      <p:sp>
        <p:nvSpPr>
          <p:cNvPr id="29" name="TextBox 28"/>
          <p:cNvSpPr txBox="1"/>
          <p:nvPr/>
        </p:nvSpPr>
        <p:spPr>
          <a:xfrm>
            <a:off x="885990" y="900795"/>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grpSp>
        <p:nvGrpSpPr>
          <p:cNvPr id="30" name="Group 29"/>
          <p:cNvGrpSpPr/>
          <p:nvPr/>
        </p:nvGrpSpPr>
        <p:grpSpPr>
          <a:xfrm>
            <a:off x="258110" y="658429"/>
            <a:ext cx="660484" cy="665570"/>
            <a:chOff x="412220" y="1151581"/>
            <a:chExt cx="660484" cy="665570"/>
          </a:xfrm>
        </p:grpSpPr>
        <p:grpSp>
          <p:nvGrpSpPr>
            <p:cNvPr id="31" name="Group 30"/>
            <p:cNvGrpSpPr/>
            <p:nvPr/>
          </p:nvGrpSpPr>
          <p:grpSpPr>
            <a:xfrm>
              <a:off x="412220" y="1151581"/>
              <a:ext cx="660484" cy="665570"/>
              <a:chOff x="611438" y="1730773"/>
              <a:chExt cx="972000" cy="972000"/>
            </a:xfrm>
          </p:grpSpPr>
          <p:sp>
            <p:nvSpPr>
              <p:cNvPr id="33" name="TextBox 32"/>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Adidas</a:t>
                </a:r>
                <a:endParaRPr lang="en-GB" sz="1400" dirty="0">
                  <a:solidFill>
                    <a:schemeClr val="bg1"/>
                  </a:solidFill>
                  <a:latin typeface="+mj-lt"/>
                </a:endParaRPr>
              </a:p>
            </p:txBody>
          </p:sp>
          <p:grpSp>
            <p:nvGrpSpPr>
              <p:cNvPr id="34" name="Group 48"/>
              <p:cNvGrpSpPr>
                <a:grpSpLocks noChangeAspect="1"/>
              </p:cNvGrpSpPr>
              <p:nvPr/>
            </p:nvGrpSpPr>
            <p:grpSpPr>
              <a:xfrm>
                <a:off x="713622" y="1854864"/>
                <a:ext cx="756000" cy="756000"/>
                <a:chOff x="3639697" y="2022734"/>
                <a:chExt cx="1347333" cy="1347333"/>
              </a:xfrm>
            </p:grpSpPr>
            <p:sp>
              <p:nvSpPr>
                <p:cNvPr id="36" name="Oval 35"/>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7" name="Oval 36"/>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8" name="Oval 37"/>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35" name="Oval 34"/>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32" name="Picture 3"/>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15794" y="1393947"/>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3" name="Group 2"/>
          <p:cNvGrpSpPr/>
          <p:nvPr/>
        </p:nvGrpSpPr>
        <p:grpSpPr>
          <a:xfrm>
            <a:off x="8325107" y="93663"/>
            <a:ext cx="552074" cy="630000"/>
            <a:chOff x="8325107" y="93663"/>
            <a:chExt cx="552074" cy="630000"/>
          </a:xfrm>
        </p:grpSpPr>
        <p:sp>
          <p:nvSpPr>
            <p:cNvPr id="46"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47" name="Rectangle 46"/>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15" name="Group 14"/>
          <p:cNvGrpSpPr/>
          <p:nvPr/>
        </p:nvGrpSpPr>
        <p:grpSpPr>
          <a:xfrm>
            <a:off x="6410260" y="763587"/>
            <a:ext cx="2055649" cy="2566271"/>
            <a:chOff x="6461630" y="607563"/>
            <a:chExt cx="1800000" cy="2247119"/>
          </a:xfrm>
        </p:grpSpPr>
        <p:grpSp>
          <p:nvGrpSpPr>
            <p:cNvPr id="58" name="Group 57"/>
            <p:cNvGrpSpPr>
              <a:grpSpLocks noChangeAspect="1"/>
            </p:cNvGrpSpPr>
            <p:nvPr/>
          </p:nvGrpSpPr>
          <p:grpSpPr>
            <a:xfrm>
              <a:off x="6461630" y="607563"/>
              <a:ext cx="1800000" cy="954572"/>
              <a:chOff x="6452572" y="2934836"/>
              <a:chExt cx="2448777" cy="1298630"/>
            </a:xfrm>
          </p:grpSpPr>
          <p:pic>
            <p:nvPicPr>
              <p:cNvPr id="59" name="Picture 13"/>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bwMode="auto">
              <a:xfrm>
                <a:off x="6452572" y="2936911"/>
                <a:ext cx="2001112" cy="1294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14"/>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324625" y="2934836"/>
                <a:ext cx="576724" cy="1298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1" name="Picture 60"/>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6461630" y="1587966"/>
              <a:ext cx="1800000" cy="1266716"/>
            </a:xfrm>
            <a:prstGeom prst="rect">
              <a:avLst/>
            </a:prstGeom>
          </p:spPr>
        </p:pic>
      </p:grpSp>
      <p:pic>
        <p:nvPicPr>
          <p:cNvPr id="63" name="Picture 3"/>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a:off x="4164521" y="2763750"/>
            <a:ext cx="2106651" cy="1528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6314957" y="679281"/>
            <a:ext cx="252000" cy="252000"/>
          </a:xfrm>
          <a:prstGeom prst="rect">
            <a:avLst/>
          </a:prstGeom>
        </p:spPr>
      </p:pic>
      <p:pic>
        <p:nvPicPr>
          <p:cNvPr id="65" name="Picture 64"/>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4069343" y="2636826"/>
            <a:ext cx="252000" cy="252000"/>
          </a:xfrm>
          <a:prstGeom prst="rect">
            <a:avLst/>
          </a:prstGeom>
        </p:spPr>
      </p:pic>
      <p:sp>
        <p:nvSpPr>
          <p:cNvPr id="48" name="Title 2"/>
          <p:cNvSpPr>
            <a:spLocks noGrp="1"/>
          </p:cNvSpPr>
          <p:nvPr>
            <p:ph type="title"/>
          </p:nvPr>
        </p:nvSpPr>
        <p:spPr>
          <a:xfrm rot="5400000">
            <a:off x="-1403824" y="897313"/>
            <a:ext cx="2072601" cy="376826"/>
          </a:xfrm>
        </p:spPr>
        <p:txBody>
          <a:bodyPr/>
          <a:lstStyle/>
          <a:p>
            <a:r>
              <a:rPr lang="en-GB" dirty="0" smtClean="0"/>
              <a:t>APAC ADIDAS</a:t>
            </a:r>
            <a:endParaRPr lang="en-GB" dirty="0"/>
          </a:p>
        </p:txBody>
      </p:sp>
      <p:sp>
        <p:nvSpPr>
          <p:cNvPr id="51" name="Chevron 50">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2" name="Rectangle 51">
            <a:hlinkClick r:id="" action="ppaction://hlinkshowjump?jump=nextslide"/>
          </p:cNvPr>
          <p:cNvSpPr/>
          <p:nvPr/>
        </p:nvSpPr>
        <p:spPr>
          <a:xfrm>
            <a:off x="8388665"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53" name="Chevron 52">
            <a:hlinkClick r:id="rId15"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4" name="Rectangle 53">
            <a:hlinkClick r:id="rId15"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grpSp>
        <p:nvGrpSpPr>
          <p:cNvPr id="50" name="Group 49"/>
          <p:cNvGrpSpPr/>
          <p:nvPr/>
        </p:nvGrpSpPr>
        <p:grpSpPr>
          <a:xfrm>
            <a:off x="869635" y="4734632"/>
            <a:ext cx="8274365" cy="424215"/>
            <a:chOff x="869635" y="4734632"/>
            <a:chExt cx="8274365" cy="424215"/>
          </a:xfrm>
        </p:grpSpPr>
        <p:grpSp>
          <p:nvGrpSpPr>
            <p:cNvPr id="55" name="Group 54"/>
            <p:cNvGrpSpPr/>
            <p:nvPr/>
          </p:nvGrpSpPr>
          <p:grpSpPr>
            <a:xfrm>
              <a:off x="1637994" y="4734632"/>
              <a:ext cx="7506006" cy="417693"/>
              <a:chOff x="1637994" y="4734632"/>
              <a:chExt cx="7506006" cy="417693"/>
            </a:xfrm>
          </p:grpSpPr>
          <p:grpSp>
            <p:nvGrpSpPr>
              <p:cNvPr id="75" name="Group 74"/>
              <p:cNvGrpSpPr/>
              <p:nvPr/>
            </p:nvGrpSpPr>
            <p:grpSpPr>
              <a:xfrm>
                <a:off x="1637994" y="4835525"/>
                <a:ext cx="7506006" cy="316800"/>
                <a:chOff x="1914453" y="4835525"/>
                <a:chExt cx="8255647" cy="316800"/>
              </a:xfrm>
            </p:grpSpPr>
            <p:sp>
              <p:nvSpPr>
                <p:cNvPr id="77" name="Rectangle 76">
                  <a:hlinkClick r:id="rId16"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8" name="Rectangle 77">
                  <a:hlinkClick r:id="rId17"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9" name="Rectangle 78">
                  <a:hlinkClick r:id="rId18"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0" name="Rectangle 79">
                  <a:hlinkClick r:id="rId19"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1" name="Rectangle 80">
                  <a:hlinkClick r:id="rId20"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2" name="Rectangle 81">
                  <a:hlinkClick r:id="rId21"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3" name="Rectangle 82">
                  <a:hlinkClick r:id="rId22"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84" name="Rectangle 83">
                  <a:hlinkClick r:id="rId23"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6" name="Isosceles Triangle 75"/>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56" name="Rectangle 55">
              <a:hlinkClick r:id="rId24"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85" name="Title 1"/>
          <p:cNvSpPr txBox="1">
            <a:spLocks/>
          </p:cNvSpPr>
          <p:nvPr/>
        </p:nvSpPr>
        <p:spPr>
          <a:xfrm>
            <a:off x="105520" y="7535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400" dirty="0">
                <a:solidFill>
                  <a:schemeClr val="accent4"/>
                </a:solidFill>
              </a:rPr>
              <a:t>patrocinadores</a:t>
            </a:r>
            <a:r>
              <a:rPr lang="es" sz="1400" dirty="0"/>
              <a:t> de la Copa Mundial 2014 </a:t>
            </a:r>
            <a:r>
              <a:rPr lang="es" sz="1400" dirty="0">
                <a:solidFill>
                  <a:schemeClr val="accent4"/>
                </a:solidFill>
              </a:rPr>
              <a:t>- </a:t>
            </a:r>
            <a:r>
              <a:rPr lang="es" sz="1400" dirty="0" smtClean="0">
                <a:solidFill>
                  <a:schemeClr val="accent4"/>
                </a:solidFill>
              </a:rPr>
              <a:t>APAC</a:t>
            </a:r>
            <a:endParaRPr lang="es" sz="1400" dirty="0">
              <a:solidFill>
                <a:schemeClr val="accent4"/>
              </a:solidFill>
            </a:endParaRPr>
          </a:p>
        </p:txBody>
      </p:sp>
      <p:sp>
        <p:nvSpPr>
          <p:cNvPr id="87" name="Rectangle 86"/>
          <p:cNvSpPr/>
          <p:nvPr/>
        </p:nvSpPr>
        <p:spPr>
          <a:xfrm>
            <a:off x="3972604" y="666750"/>
            <a:ext cx="2437656" cy="1418904"/>
          </a:xfrm>
          <a:prstGeom prst="rect">
            <a:avLst/>
          </a:prstGeom>
        </p:spPr>
        <p:txBody>
          <a:bodyPr wrap="square">
            <a:noAutofit/>
          </a:bodyPr>
          <a:lstStyle/>
          <a:p>
            <a:pPr algn="l" rtl="0">
              <a:spcBef>
                <a:spcPts val="200"/>
              </a:spcBef>
            </a:pPr>
            <a:r>
              <a:rPr lang="es" sz="1000" b="0" i="0" u="none" cap="all" dirty="0">
                <a:solidFill>
                  <a:schemeClr val="accent3"/>
                </a:solidFill>
                <a:latin typeface="+mj-lt"/>
              </a:rPr>
              <a:t>Corea del Sur </a:t>
            </a:r>
          </a:p>
          <a:p>
            <a:pPr algn="l" rtl="0">
              <a:spcBef>
                <a:spcPts val="200"/>
              </a:spcBef>
            </a:pPr>
            <a:r>
              <a:rPr lang="es" sz="700" b="0" i="0" u="none" dirty="0">
                <a:solidFill>
                  <a:schemeClr val="bg2"/>
                </a:solidFill>
              </a:rPr>
              <a:t>Al igual que en el resto del mundo, la campaña </a:t>
            </a:r>
            <a:r>
              <a:rPr lang="es" sz="700" b="0" i="1" u="none" dirty="0">
                <a:solidFill>
                  <a:schemeClr val="bg2"/>
                </a:solidFill>
              </a:rPr>
              <a:t>All in or nothing</a:t>
            </a:r>
            <a:r>
              <a:rPr lang="es" sz="700" b="0" i="0" u="none" dirty="0">
                <a:solidFill>
                  <a:schemeClr val="bg2"/>
                </a:solidFill>
              </a:rPr>
              <a:t> de Adidas se ha vuelto viral en la región, </a:t>
            </a:r>
            <a:r>
              <a:rPr lang="es-ES_tradnl" sz="700" b="0" i="0" u="none" dirty="0" smtClean="0">
                <a:solidFill>
                  <a:schemeClr val="bg2"/>
                </a:solidFill>
              </a:rPr>
              <a:t>y ha venido seguida por</a:t>
            </a:r>
            <a:r>
              <a:rPr lang="es" sz="700" b="0" i="0" u="none" dirty="0" smtClean="0">
                <a:solidFill>
                  <a:schemeClr val="bg2"/>
                </a:solidFill>
              </a:rPr>
              <a:t> </a:t>
            </a:r>
            <a:r>
              <a:rPr lang="es" sz="700" b="0" i="0" u="none" dirty="0">
                <a:solidFill>
                  <a:schemeClr val="bg2"/>
                </a:solidFill>
              </a:rPr>
              <a:t>varias actividades promocionales del mercado local relativas a la campaña, como en Corea del Sur, cuyo anuncio de TV con Lionel Messi recibió 29.553.876 de visitas en 4 días. </a:t>
            </a:r>
          </a:p>
          <a:p>
            <a:pPr algn="l" rtl="0">
              <a:spcBef>
                <a:spcPts val="200"/>
              </a:spcBef>
            </a:pPr>
            <a:r>
              <a:rPr lang="es" sz="700" b="0" i="0" u="none" dirty="0">
                <a:solidFill>
                  <a:schemeClr val="bg2"/>
                </a:solidFill>
              </a:rPr>
              <a:t>Junto con la campaña y el evento se lanzó la nueva colección </a:t>
            </a:r>
            <a:r>
              <a:rPr lang="es" sz="700" b="0" i="1" u="none" dirty="0">
                <a:solidFill>
                  <a:schemeClr val="bg2"/>
                </a:solidFill>
              </a:rPr>
              <a:t>Battle Pack,</a:t>
            </a:r>
            <a:r>
              <a:rPr lang="es" sz="700" b="0" i="0" u="none" dirty="0">
                <a:solidFill>
                  <a:schemeClr val="bg2"/>
                </a:solidFill>
              </a:rPr>
              <a:t> cuyo lanzamiento generó varias actividades promocionales y aprovechó la emoción sobre la Copa Mundial para generar comentarios.</a:t>
            </a:r>
          </a:p>
          <a:p>
            <a:pPr algn="l" rtl="0">
              <a:spcBef>
                <a:spcPts val="200"/>
              </a:spcBef>
            </a:pPr>
            <a:endParaRPr lang="es" altLang="ru-RU" sz="700" dirty="0" smtClean="0">
              <a:solidFill>
                <a:schemeClr val="bg2"/>
              </a:solidFill>
            </a:endParaRPr>
          </a:p>
          <a:p>
            <a:pPr algn="l" rtl="0">
              <a:spcBef>
                <a:spcPts val="200"/>
              </a:spcBef>
            </a:pPr>
            <a:endParaRPr lang="es" altLang="ru-RU" sz="700" dirty="0" smtClean="0">
              <a:solidFill>
                <a:schemeClr val="bg2"/>
              </a:solidFill>
            </a:endParaRPr>
          </a:p>
          <a:p>
            <a:pPr algn="l" rtl="0">
              <a:spcBef>
                <a:spcPts val="200"/>
              </a:spcBef>
            </a:pPr>
            <a:endParaRPr lang="es" altLang="ru-RU" sz="700" dirty="0">
              <a:solidFill>
                <a:schemeClr val="bg2"/>
              </a:solidFill>
            </a:endParaRPr>
          </a:p>
        </p:txBody>
      </p:sp>
      <p:sp>
        <p:nvSpPr>
          <p:cNvPr id="88" name="Rectangle 87"/>
          <p:cNvSpPr/>
          <p:nvPr/>
        </p:nvSpPr>
        <p:spPr>
          <a:xfrm>
            <a:off x="6273861" y="3422324"/>
            <a:ext cx="2376000" cy="1079426"/>
          </a:xfrm>
          <a:prstGeom prst="rect">
            <a:avLst/>
          </a:prstGeom>
        </p:spPr>
        <p:txBody>
          <a:bodyPr wrap="square">
            <a:noAutofit/>
          </a:bodyPr>
          <a:lstStyle/>
          <a:p>
            <a:pPr algn="l" rtl="0">
              <a:spcBef>
                <a:spcPts val="200"/>
              </a:spcBef>
            </a:pPr>
            <a:r>
              <a:rPr lang="es" sz="1000" b="0" i="0" u="none" cap="all">
                <a:solidFill>
                  <a:schemeClr val="accent3"/>
                </a:solidFill>
                <a:latin typeface="+mj-lt"/>
              </a:rPr>
              <a:t>JAPÓN</a:t>
            </a:r>
            <a:endParaRPr lang="es" altLang="ru-RU" sz="1000" cap="all" dirty="0">
              <a:solidFill>
                <a:schemeClr val="accent3"/>
              </a:solidFill>
              <a:latin typeface="+mj-lt"/>
            </a:endParaRPr>
          </a:p>
          <a:p>
            <a:pPr algn="l" rtl="0">
              <a:spcBef>
                <a:spcPts val="200"/>
              </a:spcBef>
            </a:pPr>
            <a:r>
              <a:rPr lang="es" sz="700" b="0" i="0" u="none">
                <a:solidFill>
                  <a:schemeClr val="bg2"/>
                </a:solidFill>
              </a:rPr>
              <a:t>En Japón, Adidas colaboró con la aplicación LINE para compartir sellos de la Copa Mundial entre sus usuarios. También inauguraron un estadio de la Copa Mundial FIFA 2014 de Brasil en las colinas de Roppongi y planean crear un espacio en el que el público pueda ver los partidos y presentar nuevos productos y tecnologías.</a:t>
            </a:r>
          </a:p>
          <a:p>
            <a:pPr algn="l" rtl="0">
              <a:spcBef>
                <a:spcPts val="200"/>
              </a:spcBef>
            </a:pPr>
            <a:endParaRPr lang="es" altLang="ru-RU" sz="700" dirty="0" smtClean="0">
              <a:solidFill>
                <a:schemeClr val="bg2"/>
              </a:solidFill>
            </a:endParaRPr>
          </a:p>
          <a:p>
            <a:pPr algn="l" rtl="0">
              <a:spcBef>
                <a:spcPts val="200"/>
              </a:spcBef>
            </a:pPr>
            <a:endParaRPr lang="es" altLang="ru-RU" sz="700" dirty="0" smtClean="0">
              <a:solidFill>
                <a:schemeClr val="bg2"/>
              </a:solidFill>
            </a:endParaRPr>
          </a:p>
          <a:p>
            <a:pPr algn="l" rtl="0">
              <a:spcBef>
                <a:spcPts val="200"/>
              </a:spcBef>
            </a:pPr>
            <a:endParaRPr lang="es" altLang="ru-RU" sz="700" dirty="0">
              <a:solidFill>
                <a:schemeClr val="bg2"/>
              </a:solidFill>
            </a:endParaRPr>
          </a:p>
        </p:txBody>
      </p:sp>
      <p:sp>
        <p:nvSpPr>
          <p:cNvPr id="89" name="TextBox 88"/>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 Adidas N = 820.</a:t>
            </a:r>
            <a:endParaRPr lang="es" sz="700" dirty="0">
              <a:solidFill>
                <a:schemeClr val="bg1"/>
              </a:solidFill>
            </a:endParaRPr>
          </a:p>
        </p:txBody>
      </p:sp>
    </p:spTree>
    <p:extLst>
      <p:ext uri="{BB962C8B-B14F-4D97-AF65-F5344CB8AC3E}">
        <p14:creationId xmlns:p14="http://schemas.microsoft.com/office/powerpoint/2010/main" val="24296699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414280858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1249"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6" name="Chart 85"/>
          <p:cNvGraphicFramePr/>
          <p:nvPr>
            <p:extLst>
              <p:ext uri="{D42A27DB-BD31-4B8C-83A1-F6EECF244321}">
                <p14:modId xmlns:p14="http://schemas.microsoft.com/office/powerpoint/2010/main" val="294093619"/>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Hyundai/Kia </a:t>
              </a:r>
              <a:r>
                <a:rPr lang="en-GB" dirty="0">
                  <a:solidFill>
                    <a:prstClr val="white"/>
                  </a:solidFill>
                  <a:latin typeface="+mj-lt"/>
                  <a:cs typeface="Arial" pitchFamily="34" charset="0"/>
                </a:rPr>
                <a:t>Motors</a:t>
              </a:r>
            </a:p>
          </p:txBody>
        </p:sp>
      </p:grpSp>
      <p:sp>
        <p:nvSpPr>
          <p:cNvPr id="29" name="TextBox 28"/>
          <p:cNvSpPr txBox="1"/>
          <p:nvPr/>
        </p:nvSpPr>
        <p:spPr>
          <a:xfrm>
            <a:off x="1029493" y="911944"/>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grpSp>
        <p:nvGrpSpPr>
          <p:cNvPr id="3" name="Group 2"/>
          <p:cNvGrpSpPr/>
          <p:nvPr/>
        </p:nvGrpSpPr>
        <p:grpSpPr>
          <a:xfrm>
            <a:off x="8325107" y="93663"/>
            <a:ext cx="552074" cy="630000"/>
            <a:chOff x="8325107" y="93663"/>
            <a:chExt cx="552074" cy="630000"/>
          </a:xfrm>
        </p:grpSpPr>
        <p:sp>
          <p:nvSpPr>
            <p:cNvPr id="46"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47" name="Rectangle 46"/>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40" name="Group 39"/>
          <p:cNvGrpSpPr/>
          <p:nvPr/>
        </p:nvGrpSpPr>
        <p:grpSpPr>
          <a:xfrm>
            <a:off x="260378" y="655681"/>
            <a:ext cx="660484" cy="665570"/>
            <a:chOff x="611438" y="1730773"/>
            <a:chExt cx="972000" cy="972000"/>
          </a:xfrm>
        </p:grpSpPr>
        <p:sp>
          <p:nvSpPr>
            <p:cNvPr id="41" name="TextBox 40"/>
            <p:cNvSpPr txBox="1">
              <a:spLocks noChangeAspect="1"/>
            </p:cNvSpPr>
            <p:nvPr/>
          </p:nvSpPr>
          <p:spPr>
            <a:xfrm>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Hyundai/Kia Motors</a:t>
              </a:r>
              <a:endParaRPr lang="en-GB" sz="1200" dirty="0">
                <a:solidFill>
                  <a:schemeClr val="bg1"/>
                </a:solidFill>
                <a:latin typeface="+mj-lt"/>
              </a:endParaRPr>
            </a:p>
          </p:txBody>
        </p:sp>
        <p:grpSp>
          <p:nvGrpSpPr>
            <p:cNvPr id="42" name="Group 48"/>
            <p:cNvGrpSpPr>
              <a:grpSpLocks noChangeAspect="1"/>
            </p:cNvGrpSpPr>
            <p:nvPr/>
          </p:nvGrpSpPr>
          <p:grpSpPr>
            <a:xfrm>
              <a:off x="713622" y="1854864"/>
              <a:ext cx="756000" cy="756000"/>
              <a:chOff x="3639697" y="2022734"/>
              <a:chExt cx="1347333" cy="1347333"/>
            </a:xfrm>
          </p:grpSpPr>
          <p:sp>
            <p:nvSpPr>
              <p:cNvPr id="45" name="Oval 4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8" name="Oval 5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9" name="Oval 5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44" name="Oval 4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60" name="Picture 5" descr="http://www.carsuk.net/wp-content/uploads/2013/02/Hyundai-Kia-Logos.jpg"/>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6744" y="931275"/>
            <a:ext cx="397030" cy="148045"/>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p:cNvGrpSpPr/>
          <p:nvPr/>
        </p:nvGrpSpPr>
        <p:grpSpPr>
          <a:xfrm>
            <a:off x="5753528" y="757834"/>
            <a:ext cx="2703085" cy="3216940"/>
            <a:chOff x="6178365" y="757834"/>
            <a:chExt cx="2661500" cy="3167448"/>
          </a:xfrm>
        </p:grpSpPr>
        <p:pic>
          <p:nvPicPr>
            <p:cNvPr id="61" name="Picture 16" descr="http://worldwide.hyundai.com/worldwide/images/experience/sponsorship/fifa_banner.jpg"/>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178365" y="757834"/>
              <a:ext cx="2661500" cy="1084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61"/>
            <p:cNvPicPr>
              <a:picLocks noChangeAspect="1"/>
            </p:cNvPicPr>
            <p:nvPr/>
          </p:nvPicPr>
          <p:blipFill>
            <a:blip r:embed="rId10"/>
            <a:stretch>
              <a:fillRect/>
            </a:stretch>
          </p:blipFill>
          <p:spPr>
            <a:xfrm>
              <a:off x="6178365" y="2201512"/>
              <a:ext cx="2661500" cy="1723770"/>
            </a:xfrm>
            <a:prstGeom prst="rect">
              <a:avLst/>
            </a:prstGeom>
          </p:spPr>
        </p:pic>
      </p:grpSp>
      <p:pic>
        <p:nvPicPr>
          <p:cNvPr id="63" name="Picture 62"/>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661061" y="735227"/>
            <a:ext cx="252000" cy="252000"/>
          </a:xfrm>
          <a:prstGeom prst="rect">
            <a:avLst/>
          </a:prstGeom>
        </p:spPr>
      </p:pic>
      <p:pic>
        <p:nvPicPr>
          <p:cNvPr id="64" name="Picture 63"/>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5661061" y="2065780"/>
            <a:ext cx="252000" cy="252000"/>
          </a:xfrm>
          <a:prstGeom prst="rect">
            <a:avLst/>
          </a:prstGeom>
        </p:spPr>
      </p:pic>
      <p:sp>
        <p:nvSpPr>
          <p:cNvPr id="7" name="Title 6"/>
          <p:cNvSpPr>
            <a:spLocks noGrp="1"/>
          </p:cNvSpPr>
          <p:nvPr>
            <p:ph type="title"/>
          </p:nvPr>
        </p:nvSpPr>
        <p:spPr>
          <a:xfrm rot="5400000">
            <a:off x="-963425" y="737170"/>
            <a:ext cx="1319208" cy="376826"/>
          </a:xfrm>
        </p:spPr>
        <p:txBody>
          <a:bodyPr/>
          <a:lstStyle/>
          <a:p>
            <a:r>
              <a:rPr lang="en-GB" dirty="0"/>
              <a:t>APAC </a:t>
            </a:r>
            <a:r>
              <a:rPr lang="en-GB" dirty="0" smtClean="0"/>
              <a:t>HY</a:t>
            </a:r>
            <a:endParaRPr lang="en-GB" dirty="0"/>
          </a:p>
        </p:txBody>
      </p:sp>
      <p:sp>
        <p:nvSpPr>
          <p:cNvPr id="53" name="Rectangle 52">
            <a:hlinkClick r:id="rId13"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
        <p:nvSpPr>
          <p:cNvPr id="55" name="Rectangle 54">
            <a:hlinkClick r:id="" action="ppaction://hlinkshowjump?jump=nextslide"/>
          </p:cNvPr>
          <p:cNvSpPr/>
          <p:nvPr/>
        </p:nvSpPr>
        <p:spPr>
          <a:xfrm>
            <a:off x="8467246"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50" name="Chevron 49">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1" name="Chevron 50">
            <a:hlinkClick r:id="rId13"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48" name="Group 47"/>
          <p:cNvGrpSpPr/>
          <p:nvPr/>
        </p:nvGrpSpPr>
        <p:grpSpPr>
          <a:xfrm>
            <a:off x="869635" y="4734632"/>
            <a:ext cx="8274365" cy="424215"/>
            <a:chOff x="869635" y="4734632"/>
            <a:chExt cx="8274365" cy="424215"/>
          </a:xfrm>
        </p:grpSpPr>
        <p:grpSp>
          <p:nvGrpSpPr>
            <p:cNvPr id="52" name="Group 51"/>
            <p:cNvGrpSpPr/>
            <p:nvPr/>
          </p:nvGrpSpPr>
          <p:grpSpPr>
            <a:xfrm>
              <a:off x="1637994" y="4734632"/>
              <a:ext cx="7506006" cy="417693"/>
              <a:chOff x="1637994" y="4734632"/>
              <a:chExt cx="7506006" cy="417693"/>
            </a:xfrm>
          </p:grpSpPr>
          <p:grpSp>
            <p:nvGrpSpPr>
              <p:cNvPr id="56" name="Group 55"/>
              <p:cNvGrpSpPr/>
              <p:nvPr/>
            </p:nvGrpSpPr>
            <p:grpSpPr>
              <a:xfrm>
                <a:off x="1637994" y="4835525"/>
                <a:ext cx="7506006" cy="316800"/>
                <a:chOff x="1914453" y="4835525"/>
                <a:chExt cx="8255647" cy="316800"/>
              </a:xfrm>
            </p:grpSpPr>
            <p:sp>
              <p:nvSpPr>
                <p:cNvPr id="77" name="Rectangle 76">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8" name="Rectangle 77">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9" name="Rectangle 78">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0" name="Rectangle 79">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1" name="Rectangle 80">
                  <a:hlinkClick r:id="rId1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2" name="Rectangle 81">
                  <a:hlinkClick r:id="rId19"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3" name="Rectangle 82">
                  <a:hlinkClick r:id="rId2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84" name="Rectangle 83">
                  <a:hlinkClick r:id="rId2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6" name="Isosceles Triangle 75"/>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54" name="Rectangle 53">
              <a:hlinkClick r:id="rId2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85" name="Title 1"/>
          <p:cNvSpPr txBox="1">
            <a:spLocks/>
          </p:cNvSpPr>
          <p:nvPr/>
        </p:nvSpPr>
        <p:spPr>
          <a:xfrm>
            <a:off x="105520" y="7535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400" dirty="0">
                <a:solidFill>
                  <a:schemeClr val="accent4"/>
                </a:solidFill>
              </a:rPr>
              <a:t>patrocinadores</a:t>
            </a:r>
            <a:r>
              <a:rPr lang="es" sz="1400" dirty="0"/>
              <a:t> de la Copa Mundial 2014 </a:t>
            </a:r>
            <a:r>
              <a:rPr lang="es" sz="1400" dirty="0">
                <a:solidFill>
                  <a:schemeClr val="accent4"/>
                </a:solidFill>
              </a:rPr>
              <a:t>- </a:t>
            </a:r>
            <a:r>
              <a:rPr lang="es" sz="1400" dirty="0" smtClean="0">
                <a:solidFill>
                  <a:schemeClr val="accent4"/>
                </a:solidFill>
              </a:rPr>
              <a:t>APAC</a:t>
            </a:r>
            <a:endParaRPr lang="es" sz="1400" dirty="0">
              <a:solidFill>
                <a:schemeClr val="accent4"/>
              </a:solidFill>
            </a:endParaRPr>
          </a:p>
        </p:txBody>
      </p:sp>
      <p:sp>
        <p:nvSpPr>
          <p:cNvPr id="87" name="Rectangle 86"/>
          <p:cNvSpPr/>
          <p:nvPr/>
        </p:nvSpPr>
        <p:spPr>
          <a:xfrm>
            <a:off x="3972604" y="666750"/>
            <a:ext cx="1688457" cy="3730588"/>
          </a:xfrm>
          <a:prstGeom prst="rect">
            <a:avLst/>
          </a:prstGeom>
        </p:spPr>
        <p:txBody>
          <a:bodyPr wrap="square">
            <a:noAutofit/>
          </a:bodyPr>
          <a:lstStyle/>
          <a:p>
            <a:pPr algn="l" rtl="0">
              <a:spcBef>
                <a:spcPts val="200"/>
              </a:spcBef>
            </a:pPr>
            <a:r>
              <a:rPr lang="es" sz="1000" b="0" i="0" u="none" dirty="0">
                <a:solidFill>
                  <a:schemeClr val="accent3"/>
                </a:solidFill>
                <a:latin typeface="+mj-lt"/>
              </a:rPr>
              <a:t>SINGAPUR</a:t>
            </a:r>
          </a:p>
          <a:p>
            <a:pPr algn="l" rtl="0">
              <a:spcBef>
                <a:spcPts val="200"/>
              </a:spcBef>
            </a:pPr>
            <a:r>
              <a:rPr lang="es" sz="700" b="0" i="0" u="none" dirty="0">
                <a:solidFill>
                  <a:schemeClr val="bg2"/>
                </a:solidFill>
              </a:rPr>
              <a:t>En Singapur, la asociación con Komoco Motors, único </a:t>
            </a:r>
            <a:r>
              <a:rPr lang="es" sz="700" b="0" i="0" u="none" dirty="0" smtClean="0">
                <a:solidFill>
                  <a:schemeClr val="bg2"/>
                </a:solidFill>
              </a:rPr>
              <a:t>distribuido</a:t>
            </a:r>
            <a:r>
              <a:rPr lang="es-ES_tradnl" sz="700" b="0" i="0" u="none" dirty="0" smtClean="0">
                <a:solidFill>
                  <a:schemeClr val="bg2"/>
                </a:solidFill>
              </a:rPr>
              <a:t>r</a:t>
            </a:r>
            <a:r>
              <a:rPr lang="es" sz="700" b="0" i="0" u="none" dirty="0" smtClean="0">
                <a:solidFill>
                  <a:schemeClr val="bg2"/>
                </a:solidFill>
              </a:rPr>
              <a:t> </a:t>
            </a:r>
            <a:r>
              <a:rPr lang="es" sz="700" b="0" i="0" u="none" dirty="0">
                <a:solidFill>
                  <a:schemeClr val="bg2"/>
                </a:solidFill>
              </a:rPr>
              <a:t>de vehículos Hyundai, y Straits Times, ofreció a dos lectores la oportunidad de viajar para ver tres partidos en Río de Janeiro y Brasilia.</a:t>
            </a:r>
          </a:p>
          <a:p>
            <a:pPr algn="l" rtl="0">
              <a:spcBef>
                <a:spcPts val="1200"/>
              </a:spcBef>
            </a:pPr>
            <a:r>
              <a:rPr lang="es" sz="1000" b="0" i="0" u="none" dirty="0">
                <a:solidFill>
                  <a:schemeClr val="accent3"/>
                </a:solidFill>
                <a:latin typeface="+mj-lt"/>
              </a:rPr>
              <a:t>TAILANDIA </a:t>
            </a:r>
          </a:p>
          <a:p>
            <a:pPr algn="l" rtl="0">
              <a:spcBef>
                <a:spcPts val="200"/>
              </a:spcBef>
            </a:pPr>
            <a:r>
              <a:rPr lang="es" sz="700" b="0" i="0" u="none" dirty="0">
                <a:solidFill>
                  <a:schemeClr val="bg2"/>
                </a:solidFill>
              </a:rPr>
              <a:t>Hyundai ha lanzado en Tailandia una campaña de ventas para llevar la fiebre de la Copa Mundial FIFA a la escuela en el Bangkok suburbano y rural para que todos los niños puedan disfrutar del evento.</a:t>
            </a:r>
          </a:p>
          <a:p>
            <a:pPr algn="l" rtl="0">
              <a:spcBef>
                <a:spcPts val="1200"/>
              </a:spcBef>
            </a:pPr>
            <a:r>
              <a:rPr lang="es" sz="1000" b="0" i="0" u="none" dirty="0">
                <a:solidFill>
                  <a:schemeClr val="accent3"/>
                </a:solidFill>
                <a:latin typeface="+mj-lt"/>
              </a:rPr>
              <a:t>MALASIA</a:t>
            </a:r>
          </a:p>
          <a:p>
            <a:pPr algn="l" rtl="0">
              <a:spcBef>
                <a:spcPts val="200"/>
              </a:spcBef>
            </a:pPr>
            <a:r>
              <a:rPr lang="en-GB" sz="700" b="0" i="0" u="none" dirty="0" smtClean="0">
                <a:solidFill>
                  <a:schemeClr val="bg2"/>
                </a:solidFill>
              </a:rPr>
              <a:t>Kia</a:t>
            </a:r>
            <a:r>
              <a:rPr lang="es" sz="700" b="0" i="0" u="none" dirty="0" smtClean="0">
                <a:solidFill>
                  <a:schemeClr val="bg2"/>
                </a:solidFill>
              </a:rPr>
              <a:t> </a:t>
            </a:r>
            <a:r>
              <a:rPr lang="es" sz="700" b="0" i="0" u="none" dirty="0">
                <a:solidFill>
                  <a:schemeClr val="bg2"/>
                </a:solidFill>
              </a:rPr>
              <a:t>Malasia llevó a cabo el concurso </a:t>
            </a:r>
            <a:r>
              <a:rPr lang="es" sz="700" b="0" i="1" u="none" dirty="0">
                <a:solidFill>
                  <a:schemeClr val="bg2"/>
                </a:solidFill>
              </a:rPr>
              <a:t>Fuleco Friend Search</a:t>
            </a:r>
            <a:r>
              <a:rPr lang="es" sz="700" b="0" i="0" u="none" dirty="0">
                <a:solidFill>
                  <a:schemeClr val="bg2"/>
                </a:solidFill>
              </a:rPr>
              <a:t> en el que los padres competían para que sus hijos pudiesen tener la oportunidad única de acompañar a Fuleco (la mascota de la Copa Mundial FIFA 2014) al campo en las semifinales.</a:t>
            </a:r>
          </a:p>
          <a:p>
            <a:pPr algn="l" rtl="0">
              <a:spcBef>
                <a:spcPts val="200"/>
              </a:spcBef>
            </a:pPr>
            <a:endParaRPr lang="es" altLang="ru-RU" sz="700" dirty="0">
              <a:solidFill>
                <a:schemeClr val="bg2"/>
              </a:solidFill>
            </a:endParaRPr>
          </a:p>
        </p:txBody>
      </p:sp>
      <p:sp>
        <p:nvSpPr>
          <p:cNvPr id="88" name="TextBox 87"/>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 Hyundai </a:t>
            </a:r>
            <a:r>
              <a:rPr lang="en-GB" sz="650" b="0" i="0" u="none" dirty="0" smtClean="0">
                <a:solidFill>
                  <a:schemeClr val="bg1"/>
                </a:solidFill>
              </a:rPr>
              <a:t>Kia</a:t>
            </a:r>
            <a:r>
              <a:rPr lang="es" sz="650" b="0" i="0" u="none" dirty="0" smtClean="0">
                <a:solidFill>
                  <a:schemeClr val="bg1"/>
                </a:solidFill>
              </a:rPr>
              <a:t> </a:t>
            </a:r>
            <a:r>
              <a:rPr lang="es" sz="650" b="0" i="0" u="none" dirty="0">
                <a:solidFill>
                  <a:schemeClr val="bg1"/>
                </a:solidFill>
              </a:rPr>
              <a:t>Motors N = 350.</a:t>
            </a:r>
            <a:endParaRPr lang="es" sz="700" dirty="0">
              <a:solidFill>
                <a:schemeClr val="bg1"/>
              </a:solidFill>
            </a:endParaRPr>
          </a:p>
        </p:txBody>
      </p:sp>
    </p:spTree>
    <p:extLst>
      <p:ext uri="{BB962C8B-B14F-4D97-AF65-F5344CB8AC3E}">
        <p14:creationId xmlns:p14="http://schemas.microsoft.com/office/powerpoint/2010/main" val="28816320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127628444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2273"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0" name="Chart 79"/>
          <p:cNvGraphicFramePr/>
          <p:nvPr>
            <p:extLst>
              <p:ext uri="{D42A27DB-BD31-4B8C-83A1-F6EECF244321}">
                <p14:modId xmlns:p14="http://schemas.microsoft.com/office/powerpoint/2010/main" val="338745635"/>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SONY</a:t>
              </a:r>
              <a:endParaRPr lang="en-GB" dirty="0">
                <a:solidFill>
                  <a:prstClr val="white"/>
                </a:solidFill>
                <a:latin typeface="+mj-lt"/>
                <a:cs typeface="Arial" pitchFamily="34" charset="0"/>
              </a:endParaRPr>
            </a:p>
          </p:txBody>
        </p:sp>
      </p:grpSp>
      <p:grpSp>
        <p:nvGrpSpPr>
          <p:cNvPr id="3" name="Group 2"/>
          <p:cNvGrpSpPr/>
          <p:nvPr/>
        </p:nvGrpSpPr>
        <p:grpSpPr>
          <a:xfrm>
            <a:off x="8325107" y="93663"/>
            <a:ext cx="552074" cy="630000"/>
            <a:chOff x="8325107" y="93663"/>
            <a:chExt cx="552074" cy="630000"/>
          </a:xfrm>
        </p:grpSpPr>
        <p:sp>
          <p:nvSpPr>
            <p:cNvPr id="46"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47" name="Rectangle 46"/>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30" name="Group 29"/>
          <p:cNvGrpSpPr/>
          <p:nvPr/>
        </p:nvGrpSpPr>
        <p:grpSpPr>
          <a:xfrm>
            <a:off x="260764" y="658429"/>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11"/>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0379" y="897825"/>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 name="Group 4"/>
          <p:cNvGrpSpPr/>
          <p:nvPr/>
        </p:nvGrpSpPr>
        <p:grpSpPr>
          <a:xfrm>
            <a:off x="6108435" y="763951"/>
            <a:ext cx="2348179" cy="3260166"/>
            <a:chOff x="6190297" y="606581"/>
            <a:chExt cx="2483014" cy="3447369"/>
          </a:xfrm>
        </p:grpSpPr>
        <p:pic>
          <p:nvPicPr>
            <p:cNvPr id="38" name="Picture 37"/>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190297" y="606581"/>
              <a:ext cx="2483014" cy="1387990"/>
            </a:xfrm>
            <a:prstGeom prst="rect">
              <a:avLst/>
            </a:prstGeom>
          </p:spPr>
        </p:pic>
        <p:pic>
          <p:nvPicPr>
            <p:cNvPr id="40" name="Picture 18"/>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6190298" y="2265041"/>
              <a:ext cx="2483013" cy="1788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1" name="Picture 40"/>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992708" y="727159"/>
            <a:ext cx="252000" cy="252000"/>
          </a:xfrm>
          <a:prstGeom prst="rect">
            <a:avLst/>
          </a:prstGeom>
        </p:spPr>
      </p:pic>
      <p:pic>
        <p:nvPicPr>
          <p:cNvPr id="42" name="Picture 41"/>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5992708" y="2330827"/>
            <a:ext cx="252000" cy="252000"/>
          </a:xfrm>
          <a:prstGeom prst="rect">
            <a:avLst/>
          </a:prstGeom>
        </p:spPr>
      </p:pic>
      <p:sp>
        <p:nvSpPr>
          <p:cNvPr id="48" name="Title 2"/>
          <p:cNvSpPr>
            <a:spLocks noGrp="1"/>
          </p:cNvSpPr>
          <p:nvPr>
            <p:ph type="title"/>
          </p:nvPr>
        </p:nvSpPr>
        <p:spPr>
          <a:xfrm rot="5400000">
            <a:off x="-1403824" y="897313"/>
            <a:ext cx="2072601" cy="376826"/>
          </a:xfrm>
        </p:spPr>
        <p:txBody>
          <a:bodyPr/>
          <a:lstStyle/>
          <a:p>
            <a:r>
              <a:rPr lang="en-GB" dirty="0" smtClean="0"/>
              <a:t>APAC SONY</a:t>
            </a:r>
            <a:endParaRPr lang="en-GB" dirty="0"/>
          </a:p>
        </p:txBody>
      </p:sp>
      <p:sp>
        <p:nvSpPr>
          <p:cNvPr id="54" name="Rectangle 53">
            <a:hlinkClick r:id="rId13"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
        <p:nvSpPr>
          <p:cNvPr id="56" name="Rectangle 55">
            <a:hlinkClick r:id="" action="ppaction://hlinkshowjump?jump=nextslide"/>
          </p:cNvPr>
          <p:cNvSpPr/>
          <p:nvPr/>
        </p:nvSpPr>
        <p:spPr>
          <a:xfrm>
            <a:off x="8467246"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50" name="Chevron 49">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1" name="Chevron 50">
            <a:hlinkClick r:id="rId13"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52" name="Group 51"/>
          <p:cNvGrpSpPr/>
          <p:nvPr/>
        </p:nvGrpSpPr>
        <p:grpSpPr>
          <a:xfrm>
            <a:off x="869635" y="4734632"/>
            <a:ext cx="8274365" cy="424215"/>
            <a:chOff x="869635" y="4734632"/>
            <a:chExt cx="8274365" cy="424215"/>
          </a:xfrm>
        </p:grpSpPr>
        <p:grpSp>
          <p:nvGrpSpPr>
            <p:cNvPr id="53" name="Group 52"/>
            <p:cNvGrpSpPr/>
            <p:nvPr/>
          </p:nvGrpSpPr>
          <p:grpSpPr>
            <a:xfrm>
              <a:off x="1637994" y="4734632"/>
              <a:ext cx="7506006" cy="417693"/>
              <a:chOff x="1637994" y="4734632"/>
              <a:chExt cx="7506006" cy="417693"/>
            </a:xfrm>
          </p:grpSpPr>
          <p:grpSp>
            <p:nvGrpSpPr>
              <p:cNvPr id="68" name="Group 67"/>
              <p:cNvGrpSpPr/>
              <p:nvPr/>
            </p:nvGrpSpPr>
            <p:grpSpPr>
              <a:xfrm>
                <a:off x="1637994" y="4835525"/>
                <a:ext cx="7506006" cy="316800"/>
                <a:chOff x="1914453" y="4835525"/>
                <a:chExt cx="8255647" cy="316800"/>
              </a:xfrm>
            </p:grpSpPr>
            <p:sp>
              <p:nvSpPr>
                <p:cNvPr id="70" name="Rectangle 69">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1" name="Rectangle 70">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2" name="Rectangle 71">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3" name="Rectangle 72">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4" name="Rectangle 73">
                  <a:hlinkClick r:id="rId1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5" name="Rectangle 74">
                  <a:hlinkClick r:id="rId19"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6" name="Rectangle 75">
                  <a:hlinkClick r:id="rId2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7" name="Rectangle 76">
                  <a:hlinkClick r:id="rId2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9" name="Isosceles Triangle 68"/>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55" name="Rectangle 54">
              <a:hlinkClick r:id="rId2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8" name="Title 1"/>
          <p:cNvSpPr txBox="1">
            <a:spLocks/>
          </p:cNvSpPr>
          <p:nvPr/>
        </p:nvSpPr>
        <p:spPr>
          <a:xfrm>
            <a:off x="105520" y="7535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400" dirty="0">
                <a:solidFill>
                  <a:schemeClr val="accent4"/>
                </a:solidFill>
              </a:rPr>
              <a:t>patrocinadores</a:t>
            </a:r>
            <a:r>
              <a:rPr lang="es" sz="1400" dirty="0"/>
              <a:t> de la Copa Mundial 2014 </a:t>
            </a:r>
            <a:r>
              <a:rPr lang="es" sz="1400" dirty="0">
                <a:solidFill>
                  <a:schemeClr val="accent4"/>
                </a:solidFill>
              </a:rPr>
              <a:t>- </a:t>
            </a:r>
            <a:r>
              <a:rPr lang="es" sz="1400" dirty="0" smtClean="0">
                <a:solidFill>
                  <a:schemeClr val="accent4"/>
                </a:solidFill>
              </a:rPr>
              <a:t>APAC</a:t>
            </a:r>
            <a:endParaRPr lang="es" sz="1400" dirty="0">
              <a:solidFill>
                <a:schemeClr val="accent4"/>
              </a:solidFill>
            </a:endParaRPr>
          </a:p>
        </p:txBody>
      </p:sp>
      <p:sp>
        <p:nvSpPr>
          <p:cNvPr id="79" name="TextBox 78"/>
          <p:cNvSpPr txBox="1"/>
          <p:nvPr/>
        </p:nvSpPr>
        <p:spPr>
          <a:xfrm>
            <a:off x="1029493" y="911944"/>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1" name="Rectangle 80"/>
          <p:cNvSpPr/>
          <p:nvPr/>
        </p:nvSpPr>
        <p:spPr>
          <a:xfrm>
            <a:off x="3972604" y="669888"/>
            <a:ext cx="1976133" cy="3717176"/>
          </a:xfrm>
          <a:prstGeom prst="rect">
            <a:avLst/>
          </a:prstGeom>
        </p:spPr>
        <p:txBody>
          <a:bodyPr wrap="square">
            <a:noAutofit/>
          </a:bodyPr>
          <a:lstStyle/>
          <a:p>
            <a:pPr algn="l" rtl="0">
              <a:spcBef>
                <a:spcPts val="200"/>
              </a:spcBef>
            </a:pPr>
            <a:r>
              <a:rPr lang="es" sz="1050" b="0" i="0" u="none">
                <a:solidFill>
                  <a:schemeClr val="bg1"/>
                </a:solidFill>
                <a:latin typeface="+mj-lt"/>
              </a:rPr>
              <a:t>En una apuesta por poner varios productos en circulación para la Copa Mundial FIFA, Sony presentó una serie de campañas y concursos para aumentar la emoción. </a:t>
            </a:r>
            <a:endParaRPr lang="es" altLang="ru-RU" sz="1050" dirty="0" smtClean="0">
              <a:solidFill>
                <a:schemeClr val="bg1"/>
              </a:solidFill>
              <a:latin typeface="+mj-lt"/>
            </a:endParaRPr>
          </a:p>
          <a:p>
            <a:pPr algn="l" rtl="0">
              <a:spcBef>
                <a:spcPts val="1200"/>
              </a:spcBef>
            </a:pPr>
            <a:r>
              <a:rPr lang="es" sz="1000" b="0" i="0" u="none">
                <a:solidFill>
                  <a:schemeClr val="accent3"/>
                </a:solidFill>
                <a:latin typeface="+mj-lt"/>
              </a:rPr>
              <a:t>AUSTRALIA</a:t>
            </a:r>
          </a:p>
          <a:p>
            <a:pPr algn="l" rtl="0">
              <a:spcBef>
                <a:spcPts val="200"/>
              </a:spcBef>
            </a:pPr>
            <a:r>
              <a:rPr lang="es" sz="700" b="0" i="0" u="none">
                <a:solidFill>
                  <a:schemeClr val="bg2"/>
                </a:solidFill>
              </a:rPr>
              <a:t>En Australia, una campaña digital de seis semanas permitió a los consumidores «marcar dos veces». Los que adquirieron una de las TV seleccionadas recibirán una Playstation 4 (limitado a 9000 unidades).</a:t>
            </a:r>
          </a:p>
          <a:p>
            <a:pPr algn="l" rtl="0">
              <a:spcBef>
                <a:spcPts val="1200"/>
              </a:spcBef>
            </a:pPr>
            <a:r>
              <a:rPr lang="es" sz="1000" b="0" i="0" u="none">
                <a:solidFill>
                  <a:schemeClr val="accent3"/>
                </a:solidFill>
                <a:latin typeface="+mj-lt"/>
              </a:rPr>
              <a:t>TAILANDIA </a:t>
            </a:r>
          </a:p>
          <a:p>
            <a:pPr algn="l" rtl="0">
              <a:spcBef>
                <a:spcPts val="200"/>
              </a:spcBef>
            </a:pPr>
            <a:r>
              <a:rPr lang="es" sz="700" b="0" i="0" u="none">
                <a:solidFill>
                  <a:schemeClr val="bg2"/>
                </a:solidFill>
              </a:rPr>
              <a:t>En Tailandia, Sony Xperia lanzó el concurso </a:t>
            </a:r>
            <a:r>
              <a:rPr lang="es" sz="700" b="0" i="1" u="none">
                <a:solidFill>
                  <a:schemeClr val="bg2"/>
                </a:solidFill>
              </a:rPr>
              <a:t>Sony World Cup Guru Battle</a:t>
            </a:r>
            <a:r>
              <a:rPr lang="es" sz="700" b="0" i="0" u="none">
                <a:solidFill>
                  <a:schemeClr val="bg2"/>
                </a:solidFill>
              </a:rPr>
              <a:t> en el que los ganadores recibieron un viaje con todo pagado a Brasil y entradas para la Copa Mundial FIFA.</a:t>
            </a:r>
          </a:p>
          <a:p>
            <a:pPr algn="l" rtl="0">
              <a:spcBef>
                <a:spcPts val="200"/>
              </a:spcBef>
            </a:pPr>
            <a:endParaRPr lang="es" altLang="ru-RU" sz="700" dirty="0">
              <a:solidFill>
                <a:schemeClr val="bg2"/>
              </a:solidFill>
            </a:endParaRPr>
          </a:p>
        </p:txBody>
      </p:sp>
      <p:sp>
        <p:nvSpPr>
          <p:cNvPr id="82" name="TextBox 81"/>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 Sony N = 480.</a:t>
            </a:r>
            <a:endParaRPr lang="es" sz="700" dirty="0">
              <a:solidFill>
                <a:schemeClr val="bg1"/>
              </a:solidFill>
            </a:endParaRPr>
          </a:p>
        </p:txBody>
      </p:sp>
    </p:spTree>
    <p:extLst>
      <p:ext uri="{BB962C8B-B14F-4D97-AF65-F5344CB8AC3E}">
        <p14:creationId xmlns:p14="http://schemas.microsoft.com/office/powerpoint/2010/main" val="1337941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111062547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3297"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79" name="Chart 78"/>
          <p:cNvGraphicFramePr/>
          <p:nvPr>
            <p:extLst>
              <p:ext uri="{D42A27DB-BD31-4B8C-83A1-F6EECF244321}">
                <p14:modId xmlns:p14="http://schemas.microsoft.com/office/powerpoint/2010/main" val="531474459"/>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Budweiser</a:t>
              </a:r>
            </a:p>
          </p:txBody>
        </p:sp>
      </p:grpSp>
      <p:grpSp>
        <p:nvGrpSpPr>
          <p:cNvPr id="3" name="Group 2"/>
          <p:cNvGrpSpPr/>
          <p:nvPr/>
        </p:nvGrpSpPr>
        <p:grpSpPr>
          <a:xfrm>
            <a:off x="8325107" y="93663"/>
            <a:ext cx="552074" cy="630000"/>
            <a:chOff x="8325107" y="93663"/>
            <a:chExt cx="552074" cy="630000"/>
          </a:xfrm>
        </p:grpSpPr>
        <p:sp>
          <p:nvSpPr>
            <p:cNvPr id="46"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47" name="Rectangle 46"/>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30" name="Group 29"/>
          <p:cNvGrpSpPr/>
          <p:nvPr/>
        </p:nvGrpSpPr>
        <p:grpSpPr>
          <a:xfrm>
            <a:off x="261746" y="656455"/>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Budweiser</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12"/>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23111" y="950781"/>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 name="Group 4"/>
          <p:cNvGrpSpPr/>
          <p:nvPr/>
        </p:nvGrpSpPr>
        <p:grpSpPr>
          <a:xfrm>
            <a:off x="4065474" y="671123"/>
            <a:ext cx="3911576" cy="2709076"/>
            <a:chOff x="5067926" y="757190"/>
            <a:chExt cx="3123480" cy="2163257"/>
          </a:xfrm>
        </p:grpSpPr>
        <p:pic>
          <p:nvPicPr>
            <p:cNvPr id="38" name="Picture 37"/>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796879" y="760447"/>
              <a:ext cx="1394527" cy="2160000"/>
            </a:xfrm>
            <a:prstGeom prst="rect">
              <a:avLst/>
            </a:prstGeom>
          </p:spPr>
        </p:pic>
        <p:pic>
          <p:nvPicPr>
            <p:cNvPr id="40" name="Content Placeholder 7"/>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5067926" y="757190"/>
              <a:ext cx="1709219" cy="2160000"/>
            </a:xfrm>
            <a:prstGeom prst="rect">
              <a:avLst/>
            </a:prstGeom>
          </p:spPr>
        </p:pic>
      </p:grpSp>
      <p:pic>
        <p:nvPicPr>
          <p:cNvPr id="41" name="Picture 40"/>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4031813" y="658136"/>
            <a:ext cx="252000" cy="252000"/>
          </a:xfrm>
          <a:prstGeom prst="rect">
            <a:avLst/>
          </a:prstGeom>
        </p:spPr>
      </p:pic>
      <p:sp>
        <p:nvSpPr>
          <p:cNvPr id="48" name="Title 2"/>
          <p:cNvSpPr>
            <a:spLocks noGrp="1"/>
          </p:cNvSpPr>
          <p:nvPr>
            <p:ph type="title"/>
          </p:nvPr>
        </p:nvSpPr>
        <p:spPr>
          <a:xfrm rot="5400000">
            <a:off x="-1403824" y="897313"/>
            <a:ext cx="2072601" cy="376826"/>
          </a:xfrm>
        </p:spPr>
        <p:txBody>
          <a:bodyPr/>
          <a:lstStyle/>
          <a:p>
            <a:r>
              <a:rPr lang="en-GB" dirty="0" smtClean="0"/>
              <a:t>APAC BUD</a:t>
            </a:r>
            <a:endParaRPr lang="en-GB" dirty="0"/>
          </a:p>
        </p:txBody>
      </p:sp>
      <p:sp>
        <p:nvSpPr>
          <p:cNvPr id="54" name="Rectangle 53">
            <a:hlinkClick r:id="rId12"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
        <p:nvSpPr>
          <p:cNvPr id="56" name="Rectangle 55">
            <a:hlinkClick r:id="" action="ppaction://hlinkshowjump?jump=nextslide"/>
          </p:cNvPr>
          <p:cNvSpPr/>
          <p:nvPr/>
        </p:nvSpPr>
        <p:spPr>
          <a:xfrm>
            <a:off x="8467246"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50" name="Chevron 49">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1" name="Chevron 50">
            <a:hlinkClick r:id="rId12"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52" name="Group 51"/>
          <p:cNvGrpSpPr/>
          <p:nvPr/>
        </p:nvGrpSpPr>
        <p:grpSpPr>
          <a:xfrm>
            <a:off x="869635" y="4734632"/>
            <a:ext cx="8274365" cy="424215"/>
            <a:chOff x="869635" y="4734632"/>
            <a:chExt cx="8274365" cy="424215"/>
          </a:xfrm>
        </p:grpSpPr>
        <p:grpSp>
          <p:nvGrpSpPr>
            <p:cNvPr id="53" name="Group 52"/>
            <p:cNvGrpSpPr/>
            <p:nvPr/>
          </p:nvGrpSpPr>
          <p:grpSpPr>
            <a:xfrm>
              <a:off x="1637994" y="4734632"/>
              <a:ext cx="7506006" cy="417693"/>
              <a:chOff x="1637994" y="4734632"/>
              <a:chExt cx="7506006" cy="417693"/>
            </a:xfrm>
          </p:grpSpPr>
          <p:grpSp>
            <p:nvGrpSpPr>
              <p:cNvPr id="67" name="Group 66"/>
              <p:cNvGrpSpPr/>
              <p:nvPr/>
            </p:nvGrpSpPr>
            <p:grpSpPr>
              <a:xfrm>
                <a:off x="1637994" y="4835525"/>
                <a:ext cx="7506006" cy="316800"/>
                <a:chOff x="1914453" y="4835525"/>
                <a:chExt cx="8255647" cy="316800"/>
              </a:xfrm>
            </p:grpSpPr>
            <p:sp>
              <p:nvSpPr>
                <p:cNvPr id="69" name="Rectangle 68">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0" name="Rectangle 69">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1" name="Rectangle 70">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2" name="Rectangle 71">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3" name="Rectangle 72">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4" name="Rectangle 73">
                  <a:hlinkClick r:id="rId18"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5" name="Rectangle 74">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6" name="Rectangle 75">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8" name="Isosceles Triangle 67"/>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55" name="Rectangle 54">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7" name="Title 1"/>
          <p:cNvSpPr txBox="1">
            <a:spLocks/>
          </p:cNvSpPr>
          <p:nvPr/>
        </p:nvSpPr>
        <p:spPr>
          <a:xfrm>
            <a:off x="105520" y="7535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400" dirty="0">
                <a:solidFill>
                  <a:schemeClr val="accent4"/>
                </a:solidFill>
              </a:rPr>
              <a:t>patrocinadores</a:t>
            </a:r>
            <a:r>
              <a:rPr lang="es" sz="1400" dirty="0"/>
              <a:t> de la Copa Mundial 2014 </a:t>
            </a:r>
            <a:r>
              <a:rPr lang="es" sz="1400" dirty="0">
                <a:solidFill>
                  <a:schemeClr val="accent4"/>
                </a:solidFill>
              </a:rPr>
              <a:t>- </a:t>
            </a:r>
            <a:r>
              <a:rPr lang="es" sz="1400" dirty="0" smtClean="0">
                <a:solidFill>
                  <a:schemeClr val="accent4"/>
                </a:solidFill>
              </a:rPr>
              <a:t>APAC</a:t>
            </a:r>
            <a:endParaRPr lang="es" sz="1400" dirty="0">
              <a:solidFill>
                <a:schemeClr val="accent4"/>
              </a:solidFill>
            </a:endParaRPr>
          </a:p>
        </p:txBody>
      </p:sp>
      <p:sp>
        <p:nvSpPr>
          <p:cNvPr id="78" name="TextBox 77"/>
          <p:cNvSpPr txBox="1"/>
          <p:nvPr/>
        </p:nvSpPr>
        <p:spPr>
          <a:xfrm>
            <a:off x="1029493" y="911944"/>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0" name="Rectangle 79"/>
          <p:cNvSpPr/>
          <p:nvPr/>
        </p:nvSpPr>
        <p:spPr>
          <a:xfrm>
            <a:off x="3972603" y="3380198"/>
            <a:ext cx="4004447" cy="914400"/>
          </a:xfrm>
          <a:prstGeom prst="rect">
            <a:avLst/>
          </a:prstGeom>
        </p:spPr>
        <p:txBody>
          <a:bodyPr wrap="square">
            <a:noAutofit/>
          </a:bodyPr>
          <a:lstStyle/>
          <a:p>
            <a:pPr algn="l" rtl="0">
              <a:spcBef>
                <a:spcPts val="200"/>
              </a:spcBef>
            </a:pPr>
            <a:r>
              <a:rPr lang="es" sz="1000" b="0" i="0" u="none" dirty="0">
                <a:solidFill>
                  <a:schemeClr val="accent3"/>
                </a:solidFill>
                <a:latin typeface="+mj-lt"/>
              </a:rPr>
              <a:t>Malasia</a:t>
            </a:r>
          </a:p>
          <a:p>
            <a:pPr algn="l" rtl="0">
              <a:spcBef>
                <a:spcPts val="200"/>
              </a:spcBef>
            </a:pPr>
            <a:r>
              <a:rPr lang="es" sz="700" b="0" i="0" u="none" dirty="0">
                <a:solidFill>
                  <a:schemeClr val="bg2"/>
                </a:solidFill>
              </a:rPr>
              <a:t>En Malasia, Budweiser, como parte de la campaña </a:t>
            </a:r>
            <a:r>
              <a:rPr lang="es" sz="700" b="0" i="1" u="none" dirty="0">
                <a:solidFill>
                  <a:schemeClr val="bg2"/>
                </a:solidFill>
              </a:rPr>
              <a:t>Rise as One</a:t>
            </a:r>
            <a:r>
              <a:rPr lang="es" sz="700" b="0" i="0" u="none" dirty="0">
                <a:solidFill>
                  <a:schemeClr val="bg2"/>
                </a:solidFill>
              </a:rPr>
              <a:t>, lanzó una botella de la Copa Mundial FIFA parecida al trofeo dorado del torneo. </a:t>
            </a:r>
          </a:p>
          <a:p>
            <a:pPr algn="l" rtl="0">
              <a:spcBef>
                <a:spcPts val="200"/>
              </a:spcBef>
            </a:pPr>
            <a:r>
              <a:rPr lang="es" sz="700" b="0" i="0" u="none" dirty="0">
                <a:solidFill>
                  <a:schemeClr val="bg2"/>
                </a:solidFill>
              </a:rPr>
              <a:t>También realizaron un concurso en Facebook en el que los ganadores ganaban un viaje al torneo </a:t>
            </a:r>
            <a:r>
              <a:rPr lang="es" sz="700" b="0" i="0" u="none" dirty="0" smtClean="0">
                <a:solidFill>
                  <a:schemeClr val="bg2"/>
                </a:solidFill>
              </a:rPr>
              <a:t>y </a:t>
            </a:r>
            <a:r>
              <a:rPr lang="es" sz="700" b="0" i="0" u="none" dirty="0">
                <a:solidFill>
                  <a:schemeClr val="bg2"/>
                </a:solidFill>
              </a:rPr>
              <a:t>que formaba parte de una actividad promocional de más de 40 países.</a:t>
            </a:r>
          </a:p>
          <a:p>
            <a:pPr algn="l" rtl="0">
              <a:spcBef>
                <a:spcPts val="200"/>
              </a:spcBef>
            </a:pPr>
            <a:endParaRPr lang="es" altLang="ru-RU" sz="700" dirty="0" smtClean="0">
              <a:solidFill>
                <a:schemeClr val="bg2"/>
              </a:solidFill>
            </a:endParaRPr>
          </a:p>
          <a:p>
            <a:pPr algn="l" rtl="0">
              <a:spcBef>
                <a:spcPts val="200"/>
              </a:spcBef>
            </a:pPr>
            <a:endParaRPr lang="es" altLang="ru-RU" sz="700" dirty="0">
              <a:solidFill>
                <a:schemeClr val="bg2"/>
              </a:solidFill>
            </a:endParaRPr>
          </a:p>
        </p:txBody>
      </p:sp>
      <p:sp>
        <p:nvSpPr>
          <p:cNvPr id="81" name="TextBox 80"/>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 Budweiser N = 213.</a:t>
            </a:r>
            <a:endParaRPr lang="es" sz="700" dirty="0">
              <a:solidFill>
                <a:schemeClr val="bg1"/>
              </a:solidFill>
            </a:endParaRPr>
          </a:p>
        </p:txBody>
      </p:sp>
    </p:spTree>
    <p:extLst>
      <p:ext uri="{BB962C8B-B14F-4D97-AF65-F5344CB8AC3E}">
        <p14:creationId xmlns:p14="http://schemas.microsoft.com/office/powerpoint/2010/main" val="21968610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106110706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4321"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91" name="Chart 90"/>
          <p:cNvGraphicFramePr/>
          <p:nvPr>
            <p:extLst>
              <p:ext uri="{D42A27DB-BD31-4B8C-83A1-F6EECF244321}">
                <p14:modId xmlns:p14="http://schemas.microsoft.com/office/powerpoint/2010/main" val="947112440"/>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McDonald’s</a:t>
              </a:r>
            </a:p>
          </p:txBody>
        </p:sp>
      </p:grpSp>
      <p:grpSp>
        <p:nvGrpSpPr>
          <p:cNvPr id="3" name="Group 2"/>
          <p:cNvGrpSpPr/>
          <p:nvPr/>
        </p:nvGrpSpPr>
        <p:grpSpPr>
          <a:xfrm>
            <a:off x="8325107" y="93663"/>
            <a:ext cx="552074" cy="630000"/>
            <a:chOff x="8325107" y="93663"/>
            <a:chExt cx="552074" cy="630000"/>
          </a:xfrm>
        </p:grpSpPr>
        <p:sp>
          <p:nvSpPr>
            <p:cNvPr id="46"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47" name="Rectangle 46"/>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30" name="Group 29"/>
          <p:cNvGrpSpPr/>
          <p:nvPr/>
        </p:nvGrpSpPr>
        <p:grpSpPr>
          <a:xfrm>
            <a:off x="253541" y="661561"/>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McDonald’s</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36"/>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61265" y="911004"/>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5500688" y="763587"/>
            <a:ext cx="1072393" cy="960437"/>
          </a:xfrm>
          <a:prstGeom prst="rect">
            <a:avLst/>
          </a:prstGeom>
          <a:solidFill>
            <a:schemeClr val="bg1"/>
          </a:solidFill>
        </p:spPr>
        <p:txBody>
          <a:bodyPr wrap="square" lIns="18000" rIns="18000" rtlCol="0" anchor="ctr">
            <a:noAutofit/>
          </a:bodyPr>
          <a:lstStyle/>
          <a:p>
            <a:pPr marL="0" algn="ctr"/>
            <a:endParaRPr lang="en-GB" sz="900" b="1" kern="0" cap="all" dirty="0">
              <a:solidFill>
                <a:schemeClr val="bg1"/>
              </a:solidFill>
            </a:endParaRPr>
          </a:p>
        </p:txBody>
      </p:sp>
      <p:pic>
        <p:nvPicPr>
          <p:cNvPr id="38" name="Picture 1"/>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bwMode="auto">
          <a:xfrm>
            <a:off x="6292495" y="763587"/>
            <a:ext cx="2150752" cy="960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0" descr="https://www.mcdonalds.com.sg/wp-content/themes/mcd/images/world-cup/desktop/pep/pep-program-1.jpg"/>
          <p:cNvPicPr>
            <a:picLocks noChangeAspect="1" noChangeArrowheads="1"/>
          </p:cNvPicPr>
          <p:nvPr/>
        </p:nvPicPr>
        <p:blipFill>
          <a:blip r:embed="rId10"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569882" y="850300"/>
            <a:ext cx="696201" cy="72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5"/>
          <p:cNvGrpSpPr/>
          <p:nvPr/>
        </p:nvGrpSpPr>
        <p:grpSpPr>
          <a:xfrm>
            <a:off x="5500688" y="1929507"/>
            <a:ext cx="2942559" cy="1098154"/>
            <a:chOff x="6275326" y="1907005"/>
            <a:chExt cx="2713925" cy="1012828"/>
          </a:xfrm>
        </p:grpSpPr>
        <p:pic>
          <p:nvPicPr>
            <p:cNvPr id="41" name="Picture 23"/>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bwMode="auto">
            <a:xfrm>
              <a:off x="7575804" y="1907005"/>
              <a:ext cx="1413447" cy="1012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6"/>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bwMode="auto">
            <a:xfrm>
              <a:off x="6275326" y="1907005"/>
              <a:ext cx="1302518" cy="1012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 name="Group 6"/>
          <p:cNvGrpSpPr/>
          <p:nvPr/>
        </p:nvGrpSpPr>
        <p:grpSpPr>
          <a:xfrm>
            <a:off x="5492812" y="3387062"/>
            <a:ext cx="2950435" cy="755374"/>
            <a:chOff x="5492813" y="2914458"/>
            <a:chExt cx="2812264" cy="720000"/>
          </a:xfrm>
        </p:grpSpPr>
        <p:pic>
          <p:nvPicPr>
            <p:cNvPr id="58" name="Picture 17"/>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6583546" y="2914458"/>
              <a:ext cx="1115634"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2"/>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5492813" y="2914458"/>
              <a:ext cx="1136460"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5"/>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7646216" y="2914458"/>
              <a:ext cx="65886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0" name="Picture 59"/>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5468734" y="1829711"/>
            <a:ext cx="252000" cy="252000"/>
          </a:xfrm>
          <a:prstGeom prst="rect">
            <a:avLst/>
          </a:prstGeom>
        </p:spPr>
      </p:pic>
      <p:pic>
        <p:nvPicPr>
          <p:cNvPr id="61" name="Picture 60"/>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5468734" y="3257121"/>
            <a:ext cx="252000" cy="252000"/>
          </a:xfrm>
          <a:prstGeom prst="rect">
            <a:avLst/>
          </a:prstGeom>
        </p:spPr>
      </p:pic>
      <p:sp>
        <p:nvSpPr>
          <p:cNvPr id="49" name="Title 2"/>
          <p:cNvSpPr>
            <a:spLocks noGrp="1"/>
          </p:cNvSpPr>
          <p:nvPr>
            <p:ph type="title"/>
          </p:nvPr>
        </p:nvSpPr>
        <p:spPr>
          <a:xfrm rot="5400000">
            <a:off x="-1403824" y="897313"/>
            <a:ext cx="2072601" cy="376826"/>
          </a:xfrm>
        </p:spPr>
        <p:txBody>
          <a:bodyPr/>
          <a:lstStyle/>
          <a:p>
            <a:r>
              <a:rPr lang="en-GB" dirty="0" smtClean="0"/>
              <a:t>APAC MC</a:t>
            </a:r>
            <a:endParaRPr lang="en-GB" dirty="0"/>
          </a:p>
        </p:txBody>
      </p:sp>
      <p:sp>
        <p:nvSpPr>
          <p:cNvPr id="55" name="Rectangle 54">
            <a:hlinkClick r:id="rId18"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
        <p:nvSpPr>
          <p:cNvPr id="73" name="Rectangle 72">
            <a:hlinkClick r:id="" action="ppaction://hlinkshowjump?jump=nextslide"/>
          </p:cNvPr>
          <p:cNvSpPr/>
          <p:nvPr/>
        </p:nvSpPr>
        <p:spPr>
          <a:xfrm>
            <a:off x="8467246"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52" name="Chevron 51">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3" name="Chevron 52">
            <a:hlinkClick r:id="rId18"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56" name="Group 55"/>
          <p:cNvGrpSpPr/>
          <p:nvPr/>
        </p:nvGrpSpPr>
        <p:grpSpPr>
          <a:xfrm>
            <a:off x="869635" y="4734632"/>
            <a:ext cx="8274365" cy="424215"/>
            <a:chOff x="869635" y="4734632"/>
            <a:chExt cx="8274365" cy="424215"/>
          </a:xfrm>
        </p:grpSpPr>
        <p:grpSp>
          <p:nvGrpSpPr>
            <p:cNvPr id="74" name="Group 73"/>
            <p:cNvGrpSpPr/>
            <p:nvPr/>
          </p:nvGrpSpPr>
          <p:grpSpPr>
            <a:xfrm>
              <a:off x="1637994" y="4734632"/>
              <a:ext cx="7506006" cy="417693"/>
              <a:chOff x="1637994" y="4734632"/>
              <a:chExt cx="7506006" cy="417693"/>
            </a:xfrm>
          </p:grpSpPr>
          <p:grpSp>
            <p:nvGrpSpPr>
              <p:cNvPr id="76" name="Group 75"/>
              <p:cNvGrpSpPr/>
              <p:nvPr/>
            </p:nvGrpSpPr>
            <p:grpSpPr>
              <a:xfrm>
                <a:off x="1637994" y="4835525"/>
                <a:ext cx="7506006" cy="316800"/>
                <a:chOff x="1914453" y="4835525"/>
                <a:chExt cx="8255647" cy="316800"/>
              </a:xfrm>
            </p:grpSpPr>
            <p:sp>
              <p:nvSpPr>
                <p:cNvPr id="78" name="Rectangle 77">
                  <a:hlinkClick r:id="rId1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9" name="Rectangle 78">
                  <a:hlinkClick r:id="rId2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0" name="Rectangle 79">
                  <a:hlinkClick r:id="rId2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1" name="Rectangle 80">
                  <a:hlinkClick r:id="rId2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2" name="Rectangle 81">
                  <a:hlinkClick r:id="rId2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3" name="Rectangle 82">
                  <a:hlinkClick r:id="rId24"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4" name="Rectangle 83">
                  <a:hlinkClick r:id="rId2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85" name="Rectangle 84">
                  <a:hlinkClick r:id="rId2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7" name="Isosceles Triangle 76"/>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75" name="Rectangle 74">
              <a:hlinkClick r:id="rId2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86" name="Title 1"/>
          <p:cNvSpPr txBox="1">
            <a:spLocks/>
          </p:cNvSpPr>
          <p:nvPr/>
        </p:nvSpPr>
        <p:spPr>
          <a:xfrm>
            <a:off x="105520" y="7535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400" dirty="0">
                <a:solidFill>
                  <a:schemeClr val="accent4"/>
                </a:solidFill>
              </a:rPr>
              <a:t>patrocinadores</a:t>
            </a:r>
            <a:r>
              <a:rPr lang="es" sz="1400" dirty="0"/>
              <a:t> de la Copa Mundial 2014 </a:t>
            </a:r>
            <a:r>
              <a:rPr lang="es" sz="1400" dirty="0">
                <a:solidFill>
                  <a:schemeClr val="accent4"/>
                </a:solidFill>
              </a:rPr>
              <a:t>- </a:t>
            </a:r>
            <a:r>
              <a:rPr lang="es" sz="1400" dirty="0" smtClean="0">
                <a:solidFill>
                  <a:schemeClr val="accent4"/>
                </a:solidFill>
              </a:rPr>
              <a:t>APAC</a:t>
            </a:r>
            <a:endParaRPr lang="es" sz="1400" dirty="0">
              <a:solidFill>
                <a:schemeClr val="accent4"/>
              </a:solidFill>
            </a:endParaRPr>
          </a:p>
        </p:txBody>
      </p:sp>
      <p:sp>
        <p:nvSpPr>
          <p:cNvPr id="87" name="TextBox 86"/>
          <p:cNvSpPr txBox="1"/>
          <p:nvPr/>
        </p:nvSpPr>
        <p:spPr>
          <a:xfrm>
            <a:off x="1029493" y="911944"/>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92" name="Rectangle 91"/>
          <p:cNvSpPr/>
          <p:nvPr/>
        </p:nvSpPr>
        <p:spPr>
          <a:xfrm>
            <a:off x="3972603" y="697572"/>
            <a:ext cx="1533221" cy="3627848"/>
          </a:xfrm>
          <a:prstGeom prst="rect">
            <a:avLst/>
          </a:prstGeom>
        </p:spPr>
        <p:txBody>
          <a:bodyPr wrap="square">
            <a:noAutofit/>
          </a:bodyPr>
          <a:lstStyle/>
          <a:p>
            <a:pPr algn="l" rtl="0">
              <a:spcBef>
                <a:spcPts val="200"/>
              </a:spcBef>
            </a:pPr>
            <a:r>
              <a:rPr lang="es" sz="1100" b="0" i="0" u="none" dirty="0">
                <a:solidFill>
                  <a:schemeClr val="bg1"/>
                </a:solidFill>
                <a:latin typeface="+mj-lt"/>
              </a:rPr>
              <a:t>McDonald’s cambió el aspecto de sus icónicas cajas rojas de patatas para coincidir con la Copa Mundial de Brasil.</a:t>
            </a:r>
          </a:p>
          <a:p>
            <a:pPr algn="l" rtl="0">
              <a:spcBef>
                <a:spcPts val="1200"/>
              </a:spcBef>
            </a:pPr>
            <a:r>
              <a:rPr lang="es" sz="1000" b="0" i="0" u="none" dirty="0">
                <a:solidFill>
                  <a:schemeClr val="accent3"/>
                </a:solidFill>
                <a:latin typeface="+mj-lt"/>
              </a:rPr>
              <a:t>SINGAPUR </a:t>
            </a:r>
          </a:p>
          <a:p>
            <a:pPr algn="l" rtl="0">
              <a:spcBef>
                <a:spcPts val="200"/>
              </a:spcBef>
            </a:pPr>
            <a:r>
              <a:rPr lang="es" sz="700" b="0" i="0" u="none" dirty="0">
                <a:solidFill>
                  <a:schemeClr val="bg2"/>
                </a:solidFill>
              </a:rPr>
              <a:t>En Singapur y Tailandia, un concurso de votos llamado </a:t>
            </a:r>
            <a:r>
              <a:rPr lang="es" sz="700" b="0" i="1" u="none" dirty="0">
                <a:solidFill>
                  <a:schemeClr val="bg2"/>
                </a:solidFill>
              </a:rPr>
              <a:t>World Cup 2014 – Player Escort Programme</a:t>
            </a:r>
            <a:r>
              <a:rPr lang="es" sz="700" b="0" i="0" u="none" dirty="0">
                <a:solidFill>
                  <a:schemeClr val="bg2"/>
                </a:solidFill>
              </a:rPr>
              <a:t> </a:t>
            </a:r>
            <a:r>
              <a:rPr lang="es-ES_tradnl" sz="700" b="0" i="0" u="none" dirty="0" smtClean="0">
                <a:solidFill>
                  <a:schemeClr val="bg2"/>
                </a:solidFill>
              </a:rPr>
              <a:t>(Programa de Acompañamiento a Futbolistas) </a:t>
            </a:r>
            <a:r>
              <a:rPr lang="es" sz="700" b="0" i="0" u="none" dirty="0" smtClean="0">
                <a:solidFill>
                  <a:schemeClr val="bg2"/>
                </a:solidFill>
              </a:rPr>
              <a:t>dio </a:t>
            </a:r>
            <a:r>
              <a:rPr lang="es" sz="700" b="0" i="0" u="none" dirty="0">
                <a:solidFill>
                  <a:schemeClr val="bg2"/>
                </a:solidFill>
              </a:rPr>
              <a:t>a tres niños la oportunidad de representar a Singapur como acompañantes de los jugadores durante los partidos.</a:t>
            </a:r>
          </a:p>
          <a:p>
            <a:pPr algn="l" rtl="0">
              <a:spcBef>
                <a:spcPts val="200"/>
              </a:spcBef>
            </a:pPr>
            <a:r>
              <a:rPr lang="es" sz="700" b="0" i="0" u="none" dirty="0">
                <a:solidFill>
                  <a:schemeClr val="bg2"/>
                </a:solidFill>
              </a:rPr>
              <a:t>McDonald's también promovió su juego de goles que se puede descargar escaneando el código QR de sus cajas de patatas de edición limitada. </a:t>
            </a:r>
          </a:p>
          <a:p>
            <a:pPr algn="l" rtl="0">
              <a:spcBef>
                <a:spcPts val="1200"/>
              </a:spcBef>
            </a:pPr>
            <a:r>
              <a:rPr lang="es" sz="1000" b="0" i="0" u="none" dirty="0">
                <a:solidFill>
                  <a:schemeClr val="accent3"/>
                </a:solidFill>
                <a:latin typeface="+mj-lt"/>
              </a:rPr>
              <a:t>JAPÓN</a:t>
            </a:r>
          </a:p>
          <a:p>
            <a:pPr algn="l" rtl="0">
              <a:spcBef>
                <a:spcPts val="200"/>
              </a:spcBef>
            </a:pPr>
            <a:r>
              <a:rPr lang="es" sz="700" b="0" i="0" u="none" dirty="0">
                <a:solidFill>
                  <a:schemeClr val="bg2"/>
                </a:solidFill>
              </a:rPr>
              <a:t>Japón cuenta con tarjetas de prepago de edición limitada y nuevas hamburguesas.</a:t>
            </a:r>
          </a:p>
          <a:p>
            <a:pPr algn="l" rtl="0">
              <a:spcBef>
                <a:spcPts val="200"/>
              </a:spcBef>
            </a:pPr>
            <a:endParaRPr lang="es" altLang="ru-RU" sz="700" dirty="0">
              <a:solidFill>
                <a:schemeClr val="bg2"/>
              </a:solidFill>
            </a:endParaRPr>
          </a:p>
          <a:p>
            <a:pPr algn="l" rtl="0">
              <a:spcBef>
                <a:spcPts val="200"/>
              </a:spcBef>
            </a:pPr>
            <a:endParaRPr lang="es" altLang="ru-RU" sz="700" dirty="0" smtClean="0">
              <a:solidFill>
                <a:schemeClr val="bg2"/>
              </a:solidFill>
            </a:endParaRPr>
          </a:p>
          <a:p>
            <a:pPr algn="l" rtl="0">
              <a:spcBef>
                <a:spcPts val="200"/>
              </a:spcBef>
            </a:pPr>
            <a:endParaRPr lang="es" altLang="ru-RU" sz="700" dirty="0">
              <a:solidFill>
                <a:schemeClr val="bg2"/>
              </a:solidFill>
            </a:endParaRPr>
          </a:p>
        </p:txBody>
      </p:sp>
      <p:sp>
        <p:nvSpPr>
          <p:cNvPr id="93" name="TextBox 92"/>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 McDonald’s N = 523.</a:t>
            </a:r>
            <a:endParaRPr lang="es" sz="700" dirty="0">
              <a:solidFill>
                <a:schemeClr val="bg1"/>
              </a:solidFill>
            </a:endParaRPr>
          </a:p>
        </p:txBody>
      </p:sp>
    </p:spTree>
    <p:extLst>
      <p:ext uri="{BB962C8B-B14F-4D97-AF65-F5344CB8AC3E}">
        <p14:creationId xmlns:p14="http://schemas.microsoft.com/office/powerpoint/2010/main" val="18944573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336689861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5345"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101" name="Chart 100"/>
          <p:cNvGraphicFramePr/>
          <p:nvPr>
            <p:extLst>
              <p:ext uri="{D42A27DB-BD31-4B8C-83A1-F6EECF244321}">
                <p14:modId xmlns:p14="http://schemas.microsoft.com/office/powerpoint/2010/main" val="1021771987"/>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Coca-Cola</a:t>
              </a:r>
            </a:p>
          </p:txBody>
        </p:sp>
      </p:grpSp>
      <p:grpSp>
        <p:nvGrpSpPr>
          <p:cNvPr id="3" name="Group 2"/>
          <p:cNvGrpSpPr/>
          <p:nvPr/>
        </p:nvGrpSpPr>
        <p:grpSpPr>
          <a:xfrm>
            <a:off x="8325107" y="93663"/>
            <a:ext cx="552074" cy="630000"/>
            <a:chOff x="8325107" y="93663"/>
            <a:chExt cx="552074" cy="630000"/>
          </a:xfrm>
        </p:grpSpPr>
        <p:sp>
          <p:nvSpPr>
            <p:cNvPr id="46"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47" name="Rectangle 46"/>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30" name="Group 29"/>
          <p:cNvGrpSpPr/>
          <p:nvPr/>
        </p:nvGrpSpPr>
        <p:grpSpPr>
          <a:xfrm>
            <a:off x="253541" y="653427"/>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Coca-Cola</a:t>
              </a:r>
              <a:endParaRPr lang="en-GB" sz="14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37" name="Picture 36" descr="http://www.popandroll.com/coke-art/Coca-Cola_Logo_Script.jpg"/>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1416" y="939369"/>
            <a:ext cx="309801" cy="117359"/>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37"/>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387741" y="2856557"/>
            <a:ext cx="1329889" cy="1422796"/>
          </a:xfrm>
          <a:prstGeom prst="rect">
            <a:avLst/>
          </a:prstGeom>
        </p:spPr>
      </p:pic>
      <p:grpSp>
        <p:nvGrpSpPr>
          <p:cNvPr id="40" name="Group 23"/>
          <p:cNvGrpSpPr>
            <a:grpSpLocks/>
          </p:cNvGrpSpPr>
          <p:nvPr/>
        </p:nvGrpSpPr>
        <p:grpSpPr bwMode="auto">
          <a:xfrm>
            <a:off x="6047512" y="762449"/>
            <a:ext cx="2435214" cy="3582827"/>
            <a:chOff x="662483" y="1872264"/>
            <a:chExt cx="3186510" cy="4965553"/>
          </a:xfrm>
        </p:grpSpPr>
        <p:pic>
          <p:nvPicPr>
            <p:cNvPr id="41" name="Picture 4"/>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2250530" y="1872264"/>
              <a:ext cx="1556295" cy="1500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5"/>
            <p:cNvPicPr>
              <a:picLocks noChangeAspect="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71621" y="3405311"/>
              <a:ext cx="1421192" cy="1152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TextBox 43"/>
            <p:cNvSpPr txBox="1"/>
            <p:nvPr/>
          </p:nvSpPr>
          <p:spPr>
            <a:xfrm>
              <a:off x="2165620" y="3158531"/>
              <a:ext cx="707663" cy="434425"/>
            </a:xfrm>
            <a:prstGeom prst="rect">
              <a:avLst/>
            </a:prstGeom>
            <a:noFill/>
          </p:spPr>
          <p:txBody>
            <a:bodyPr>
              <a:spAutoFit/>
            </a:bodyPr>
            <a:lstStyle/>
            <a:p>
              <a:pPr>
                <a:defRPr/>
              </a:pPr>
              <a:r>
                <a:rPr lang="en-US" sz="700" b="1" dirty="0">
                  <a:solidFill>
                    <a:schemeClr val="bg1"/>
                  </a:solidFill>
                  <a:effectLst>
                    <a:glow rad="101600">
                      <a:schemeClr val="accent4">
                        <a:satMod val="175000"/>
                        <a:alpha val="40000"/>
                      </a:schemeClr>
                    </a:glow>
                  </a:effectLst>
                </a:rPr>
                <a:t>Online ad</a:t>
              </a:r>
              <a:endParaRPr lang="en-US" sz="700" b="1" dirty="0">
                <a:solidFill>
                  <a:schemeClr val="bg1"/>
                </a:solidFill>
                <a:effectLst>
                  <a:glow rad="139700">
                    <a:schemeClr val="accent4">
                      <a:satMod val="175000"/>
                      <a:alpha val="40000"/>
                    </a:schemeClr>
                  </a:glow>
                </a:effectLst>
              </a:endParaRPr>
            </a:p>
          </p:txBody>
        </p:sp>
        <p:sp>
          <p:nvSpPr>
            <p:cNvPr id="45" name="TextBox 44"/>
            <p:cNvSpPr txBox="1"/>
            <p:nvPr/>
          </p:nvSpPr>
          <p:spPr>
            <a:xfrm>
              <a:off x="751424" y="4297653"/>
              <a:ext cx="707663" cy="282376"/>
            </a:xfrm>
            <a:prstGeom prst="rect">
              <a:avLst/>
            </a:prstGeom>
            <a:noFill/>
          </p:spPr>
          <p:txBody>
            <a:bodyPr>
              <a:spAutoFit/>
            </a:bodyPr>
            <a:lstStyle/>
            <a:p>
              <a:pPr>
                <a:defRPr/>
              </a:pPr>
              <a:r>
                <a:rPr lang="en-US" sz="700" b="1" dirty="0">
                  <a:solidFill>
                    <a:schemeClr val="bg1"/>
                  </a:solidFill>
                  <a:effectLst>
                    <a:glow rad="101600">
                      <a:schemeClr val="accent4">
                        <a:satMod val="175000"/>
                        <a:alpha val="40000"/>
                      </a:schemeClr>
                    </a:glow>
                  </a:effectLst>
                </a:rPr>
                <a:t>TVC ad</a:t>
              </a:r>
              <a:endParaRPr lang="en-US" sz="700" b="1" dirty="0">
                <a:solidFill>
                  <a:schemeClr val="bg1"/>
                </a:solidFill>
                <a:effectLst>
                  <a:glow rad="139700">
                    <a:schemeClr val="accent4">
                      <a:satMod val="175000"/>
                      <a:alpha val="40000"/>
                    </a:schemeClr>
                  </a:glow>
                </a:effectLst>
              </a:endParaRPr>
            </a:p>
          </p:txBody>
        </p:sp>
        <p:pic>
          <p:nvPicPr>
            <p:cNvPr id="58" name="Picture 7"/>
            <p:cNvPicPr>
              <a:picLocks noChangeAspect="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762737" y="5682515"/>
              <a:ext cx="3044089" cy="113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14"/>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2250530" y="3405311"/>
              <a:ext cx="1556295" cy="1152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16"/>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771621" y="4589751"/>
              <a:ext cx="1438211" cy="1071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18"/>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2237264" y="4581870"/>
              <a:ext cx="1569562" cy="10793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19"/>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771621" y="1872264"/>
              <a:ext cx="1441461" cy="1512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 name="TextBox 62"/>
            <p:cNvSpPr txBox="1"/>
            <p:nvPr/>
          </p:nvSpPr>
          <p:spPr>
            <a:xfrm>
              <a:off x="727467" y="3155949"/>
              <a:ext cx="856691" cy="282376"/>
            </a:xfrm>
            <a:prstGeom prst="rect">
              <a:avLst/>
            </a:prstGeom>
            <a:noFill/>
          </p:spPr>
          <p:txBody>
            <a:bodyPr>
              <a:spAutoFit/>
            </a:bodyPr>
            <a:lstStyle/>
            <a:p>
              <a:pPr>
                <a:defRPr/>
              </a:pPr>
              <a:r>
                <a:rPr lang="en-US" sz="700" b="1" dirty="0">
                  <a:solidFill>
                    <a:schemeClr val="bg1"/>
                  </a:solidFill>
                  <a:effectLst>
                    <a:glow rad="101600">
                      <a:schemeClr val="accent4">
                        <a:satMod val="175000"/>
                        <a:alpha val="40000"/>
                      </a:schemeClr>
                    </a:glow>
                  </a:effectLst>
                </a:rPr>
                <a:t>OOH ad.</a:t>
              </a:r>
              <a:endParaRPr lang="en-US" sz="700" b="1" dirty="0">
                <a:solidFill>
                  <a:schemeClr val="bg1"/>
                </a:solidFill>
                <a:effectLst>
                  <a:glow rad="139700">
                    <a:schemeClr val="accent4">
                      <a:satMod val="175000"/>
                      <a:alpha val="40000"/>
                    </a:schemeClr>
                  </a:glow>
                </a:effectLst>
              </a:endParaRPr>
            </a:p>
          </p:txBody>
        </p:sp>
        <p:sp>
          <p:nvSpPr>
            <p:cNvPr id="64" name="TextBox 63"/>
            <p:cNvSpPr txBox="1"/>
            <p:nvPr/>
          </p:nvSpPr>
          <p:spPr>
            <a:xfrm>
              <a:off x="2173831" y="4318920"/>
              <a:ext cx="1451372" cy="282376"/>
            </a:xfrm>
            <a:prstGeom prst="rect">
              <a:avLst/>
            </a:prstGeom>
            <a:noFill/>
          </p:spPr>
          <p:txBody>
            <a:bodyPr wrap="square">
              <a:spAutoFit/>
            </a:bodyPr>
            <a:lstStyle/>
            <a:p>
              <a:pPr>
                <a:defRPr/>
              </a:pPr>
              <a:r>
                <a:rPr lang="en-US" sz="700" b="1" dirty="0">
                  <a:solidFill>
                    <a:schemeClr val="bg1"/>
                  </a:solidFill>
                  <a:effectLst>
                    <a:glow rad="101600">
                      <a:schemeClr val="accent4">
                        <a:satMod val="175000"/>
                        <a:alpha val="40000"/>
                      </a:schemeClr>
                    </a:glow>
                  </a:effectLst>
                </a:rPr>
                <a:t>Coke PET bottle</a:t>
              </a:r>
              <a:endParaRPr lang="en-US" sz="700" b="1" dirty="0">
                <a:solidFill>
                  <a:schemeClr val="bg1"/>
                </a:solidFill>
                <a:effectLst>
                  <a:glow rad="139700">
                    <a:schemeClr val="accent4">
                      <a:satMod val="175000"/>
                      <a:alpha val="40000"/>
                    </a:schemeClr>
                  </a:glow>
                </a:effectLst>
              </a:endParaRPr>
            </a:p>
          </p:txBody>
        </p:sp>
        <p:sp>
          <p:nvSpPr>
            <p:cNvPr id="65" name="TextBox 64"/>
            <p:cNvSpPr txBox="1"/>
            <p:nvPr/>
          </p:nvSpPr>
          <p:spPr>
            <a:xfrm>
              <a:off x="662483" y="5408178"/>
              <a:ext cx="1516999" cy="282376"/>
            </a:xfrm>
            <a:prstGeom prst="rect">
              <a:avLst/>
            </a:prstGeom>
            <a:noFill/>
          </p:spPr>
          <p:txBody>
            <a:bodyPr>
              <a:spAutoFit/>
            </a:bodyPr>
            <a:lstStyle/>
            <a:p>
              <a:pPr>
                <a:defRPr/>
              </a:pPr>
              <a:r>
                <a:rPr lang="en-US" sz="700" b="1" dirty="0">
                  <a:solidFill>
                    <a:schemeClr val="bg1"/>
                  </a:solidFill>
                  <a:effectLst>
                    <a:glow rad="101600">
                      <a:schemeClr val="accent4">
                        <a:satMod val="175000"/>
                        <a:alpha val="40000"/>
                      </a:schemeClr>
                    </a:glow>
                  </a:effectLst>
                </a:rPr>
                <a:t>5 Brand ambassadors</a:t>
              </a:r>
              <a:endParaRPr lang="en-US" sz="700" b="1" dirty="0">
                <a:solidFill>
                  <a:schemeClr val="bg1"/>
                </a:solidFill>
                <a:effectLst>
                  <a:glow rad="139700">
                    <a:schemeClr val="accent4">
                      <a:satMod val="175000"/>
                      <a:alpha val="40000"/>
                    </a:schemeClr>
                  </a:glow>
                </a:effectLst>
              </a:endParaRPr>
            </a:p>
          </p:txBody>
        </p:sp>
        <p:sp>
          <p:nvSpPr>
            <p:cNvPr id="66" name="TextBox 65"/>
            <p:cNvSpPr txBox="1"/>
            <p:nvPr/>
          </p:nvSpPr>
          <p:spPr>
            <a:xfrm>
              <a:off x="2206224" y="5443200"/>
              <a:ext cx="1642769" cy="282376"/>
            </a:xfrm>
            <a:prstGeom prst="rect">
              <a:avLst/>
            </a:prstGeom>
            <a:noFill/>
          </p:spPr>
          <p:txBody>
            <a:bodyPr>
              <a:spAutoFit/>
            </a:bodyPr>
            <a:lstStyle/>
            <a:p>
              <a:pPr>
                <a:defRPr/>
              </a:pPr>
              <a:r>
                <a:rPr lang="en-US" sz="700" b="1" dirty="0">
                  <a:solidFill>
                    <a:schemeClr val="bg1"/>
                  </a:solidFill>
                  <a:effectLst>
                    <a:glow rad="101600">
                      <a:schemeClr val="accent4">
                        <a:satMod val="175000"/>
                        <a:alpha val="40000"/>
                      </a:schemeClr>
                    </a:glow>
                  </a:effectLst>
                </a:rPr>
                <a:t>Promotion activity</a:t>
              </a:r>
              <a:endParaRPr lang="en-US" sz="700" b="1" dirty="0">
                <a:solidFill>
                  <a:schemeClr val="bg1"/>
                </a:solidFill>
                <a:effectLst>
                  <a:glow rad="139700">
                    <a:schemeClr val="accent4">
                      <a:satMod val="175000"/>
                      <a:alpha val="40000"/>
                    </a:schemeClr>
                  </a:glow>
                </a:effectLst>
              </a:endParaRPr>
            </a:p>
          </p:txBody>
        </p:sp>
        <p:sp>
          <p:nvSpPr>
            <p:cNvPr id="67" name="TextBox 66"/>
            <p:cNvSpPr txBox="1"/>
            <p:nvPr/>
          </p:nvSpPr>
          <p:spPr>
            <a:xfrm>
              <a:off x="713045" y="6555441"/>
              <a:ext cx="1642769" cy="282376"/>
            </a:xfrm>
            <a:prstGeom prst="rect">
              <a:avLst/>
            </a:prstGeom>
            <a:noFill/>
          </p:spPr>
          <p:txBody>
            <a:bodyPr>
              <a:spAutoFit/>
            </a:bodyPr>
            <a:lstStyle/>
            <a:p>
              <a:pPr>
                <a:defRPr/>
              </a:pPr>
              <a:r>
                <a:rPr lang="en-US" sz="700" b="1" dirty="0" smtClean="0">
                  <a:solidFill>
                    <a:schemeClr val="bg1"/>
                  </a:solidFill>
                  <a:effectLst>
                    <a:glow rad="101600">
                      <a:schemeClr val="accent4">
                        <a:satMod val="175000"/>
                        <a:alpha val="40000"/>
                      </a:schemeClr>
                    </a:glow>
                  </a:effectLst>
                </a:rPr>
                <a:t>FIFA </a:t>
              </a:r>
              <a:r>
                <a:rPr lang="en-US" sz="700" b="1" dirty="0">
                  <a:solidFill>
                    <a:schemeClr val="bg1"/>
                  </a:solidFill>
                  <a:effectLst>
                    <a:glow rad="101600">
                      <a:schemeClr val="accent4">
                        <a:satMod val="175000"/>
                        <a:alpha val="40000"/>
                      </a:schemeClr>
                    </a:glow>
                  </a:effectLst>
                </a:rPr>
                <a:t>World Cup Trophy</a:t>
              </a:r>
              <a:endParaRPr lang="en-US" sz="700" b="1" dirty="0">
                <a:solidFill>
                  <a:schemeClr val="bg1"/>
                </a:solidFill>
                <a:effectLst>
                  <a:glow rad="139700">
                    <a:schemeClr val="accent4">
                      <a:satMod val="175000"/>
                      <a:alpha val="40000"/>
                    </a:schemeClr>
                  </a:glow>
                </a:effectLst>
              </a:endParaRPr>
            </a:p>
          </p:txBody>
        </p:sp>
      </p:grpSp>
      <p:pic>
        <p:nvPicPr>
          <p:cNvPr id="68" name="Picture 67"/>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6074900" y="727159"/>
            <a:ext cx="252000" cy="252000"/>
          </a:xfrm>
          <a:prstGeom prst="rect">
            <a:avLst/>
          </a:prstGeom>
        </p:spPr>
      </p:pic>
      <p:pic>
        <p:nvPicPr>
          <p:cNvPr id="69" name="Picture 68"/>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4278056" y="2754405"/>
            <a:ext cx="219369" cy="219369"/>
          </a:xfrm>
          <a:prstGeom prst="rect">
            <a:avLst/>
          </a:prstGeom>
        </p:spPr>
      </p:pic>
      <p:sp>
        <p:nvSpPr>
          <p:cNvPr id="55" name="Title 2"/>
          <p:cNvSpPr>
            <a:spLocks noGrp="1"/>
          </p:cNvSpPr>
          <p:nvPr>
            <p:ph type="title"/>
          </p:nvPr>
        </p:nvSpPr>
        <p:spPr>
          <a:xfrm rot="5400000">
            <a:off x="-1403824" y="897313"/>
            <a:ext cx="2072601" cy="376826"/>
          </a:xfrm>
        </p:spPr>
        <p:txBody>
          <a:bodyPr/>
          <a:lstStyle/>
          <a:p>
            <a:r>
              <a:rPr lang="en-GB" dirty="0" smtClean="0"/>
              <a:t>APAC COJE</a:t>
            </a:r>
            <a:endParaRPr lang="en-GB" dirty="0"/>
          </a:p>
        </p:txBody>
      </p:sp>
      <p:sp>
        <p:nvSpPr>
          <p:cNvPr id="86" name="Rectangle 85">
            <a:hlinkClick r:id="rId19"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
        <p:nvSpPr>
          <p:cNvPr id="88" name="Rectangle 87">
            <a:hlinkClick r:id="" action="ppaction://hlinkshowjump?jump=nextslide"/>
          </p:cNvPr>
          <p:cNvSpPr/>
          <p:nvPr/>
        </p:nvSpPr>
        <p:spPr>
          <a:xfrm>
            <a:off x="8467246"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82" name="Chevron 81">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3" name="Chevron 82">
            <a:hlinkClick r:id="rId19"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4" name="Group 83"/>
          <p:cNvGrpSpPr/>
          <p:nvPr/>
        </p:nvGrpSpPr>
        <p:grpSpPr>
          <a:xfrm>
            <a:off x="869635" y="4734632"/>
            <a:ext cx="8274365" cy="424215"/>
            <a:chOff x="869635" y="4734632"/>
            <a:chExt cx="8274365" cy="424215"/>
          </a:xfrm>
        </p:grpSpPr>
        <p:grpSp>
          <p:nvGrpSpPr>
            <p:cNvPr id="85" name="Group 84"/>
            <p:cNvGrpSpPr/>
            <p:nvPr/>
          </p:nvGrpSpPr>
          <p:grpSpPr>
            <a:xfrm>
              <a:off x="1637994" y="4734632"/>
              <a:ext cx="7506006" cy="417693"/>
              <a:chOff x="1637994" y="4734632"/>
              <a:chExt cx="7506006" cy="417693"/>
            </a:xfrm>
          </p:grpSpPr>
          <p:grpSp>
            <p:nvGrpSpPr>
              <p:cNvPr id="89" name="Group 88"/>
              <p:cNvGrpSpPr/>
              <p:nvPr/>
            </p:nvGrpSpPr>
            <p:grpSpPr>
              <a:xfrm>
                <a:off x="1637994" y="4835525"/>
                <a:ext cx="7506006" cy="316800"/>
                <a:chOff x="1914453" y="4835525"/>
                <a:chExt cx="8255647" cy="316800"/>
              </a:xfrm>
            </p:grpSpPr>
            <p:sp>
              <p:nvSpPr>
                <p:cNvPr id="91" name="Rectangle 90">
                  <a:hlinkClick r:id="rId2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2" name="Rectangle 91">
                  <a:hlinkClick r:id="rId2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3" name="Rectangle 92">
                  <a:hlinkClick r:id="rId2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4" name="Rectangle 93">
                  <a:hlinkClick r:id="rId2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5" name="Rectangle 94">
                  <a:hlinkClick r:id="rId2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6" name="Rectangle 95">
                  <a:hlinkClick r:id="rId25"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7" name="Rectangle 96">
                  <a:hlinkClick r:id="rId2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8" name="Rectangle 97">
                  <a:hlinkClick r:id="rId2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90" name="Isosceles Triangle 89"/>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7" name="Rectangle 86">
              <a:hlinkClick r:id="rId2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99" name="Title 1"/>
          <p:cNvSpPr txBox="1">
            <a:spLocks/>
          </p:cNvSpPr>
          <p:nvPr/>
        </p:nvSpPr>
        <p:spPr>
          <a:xfrm>
            <a:off x="105520" y="7535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400" dirty="0">
                <a:solidFill>
                  <a:schemeClr val="accent4"/>
                </a:solidFill>
              </a:rPr>
              <a:t>patrocinadores</a:t>
            </a:r>
            <a:r>
              <a:rPr lang="es" sz="1400" dirty="0"/>
              <a:t> de la Copa Mundial 2014 </a:t>
            </a:r>
            <a:r>
              <a:rPr lang="es" sz="1400" dirty="0">
                <a:solidFill>
                  <a:schemeClr val="accent4"/>
                </a:solidFill>
              </a:rPr>
              <a:t>- </a:t>
            </a:r>
            <a:r>
              <a:rPr lang="es" sz="1400" dirty="0" smtClean="0">
                <a:solidFill>
                  <a:schemeClr val="accent4"/>
                </a:solidFill>
              </a:rPr>
              <a:t>APAC</a:t>
            </a:r>
            <a:endParaRPr lang="es" sz="1400" dirty="0">
              <a:solidFill>
                <a:schemeClr val="accent4"/>
              </a:solidFill>
            </a:endParaRPr>
          </a:p>
        </p:txBody>
      </p:sp>
      <p:sp>
        <p:nvSpPr>
          <p:cNvPr id="100" name="TextBox 99"/>
          <p:cNvSpPr txBox="1"/>
          <p:nvPr/>
        </p:nvSpPr>
        <p:spPr>
          <a:xfrm>
            <a:off x="1029493" y="911944"/>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102" name="Rectangle 101"/>
          <p:cNvSpPr/>
          <p:nvPr/>
        </p:nvSpPr>
        <p:spPr>
          <a:xfrm>
            <a:off x="3972603" y="666750"/>
            <a:ext cx="2088000" cy="3627848"/>
          </a:xfrm>
          <a:prstGeom prst="rect">
            <a:avLst/>
          </a:prstGeom>
        </p:spPr>
        <p:txBody>
          <a:bodyPr wrap="square">
            <a:noAutofit/>
          </a:bodyPr>
          <a:lstStyle/>
          <a:p>
            <a:pPr algn="l" rtl="0">
              <a:spcBef>
                <a:spcPts val="200"/>
              </a:spcBef>
            </a:pPr>
            <a:r>
              <a:rPr lang="es" sz="1000" b="0" i="0" u="none" dirty="0">
                <a:solidFill>
                  <a:schemeClr val="accent3"/>
                </a:solidFill>
                <a:latin typeface="+mj-lt"/>
              </a:rPr>
              <a:t>TAILANDIA</a:t>
            </a:r>
            <a:endParaRPr lang="es" altLang="ru-RU" sz="1000" dirty="0">
              <a:solidFill>
                <a:schemeClr val="accent3"/>
              </a:solidFill>
              <a:latin typeface="+mj-lt"/>
            </a:endParaRPr>
          </a:p>
          <a:p>
            <a:pPr algn="l" rtl="0">
              <a:spcBef>
                <a:spcPts val="200"/>
              </a:spcBef>
            </a:pPr>
            <a:r>
              <a:rPr lang="es" sz="700" b="0" i="0" u="none" dirty="0">
                <a:solidFill>
                  <a:schemeClr val="bg2"/>
                </a:solidFill>
              </a:rPr>
              <a:t>Coca-cola lanzó varias actividades en conjunto con la Copa Mundial. En Tailandia, la campaña </a:t>
            </a:r>
            <a:r>
              <a:rPr lang="es" sz="700" b="0" i="1" u="none" dirty="0">
                <a:solidFill>
                  <a:schemeClr val="bg2"/>
                </a:solidFill>
              </a:rPr>
              <a:t>Coke Let’s Join</a:t>
            </a:r>
            <a:r>
              <a:rPr lang="es" sz="700" b="0" i="0" u="none" dirty="0">
                <a:solidFill>
                  <a:schemeClr val="bg2"/>
                </a:solidFill>
              </a:rPr>
              <a:t> dio a los consumidores la oportunidad de tener botellas PET diseñadas a medida con su retrato con familiares y amigos. </a:t>
            </a:r>
          </a:p>
          <a:p>
            <a:pPr algn="l" rtl="0">
              <a:spcBef>
                <a:spcPts val="200"/>
              </a:spcBef>
            </a:pPr>
            <a:r>
              <a:rPr lang="es" sz="700" b="0" i="0" u="none" dirty="0">
                <a:solidFill>
                  <a:schemeClr val="bg2"/>
                </a:solidFill>
              </a:rPr>
              <a:t>Coca-cola también dio a tres jóvenes la posibilidad de unirse al campamento Copa Coca Cola, un campamento de fútbol internacional en Brasil que da a más de 60 jóvenes de todo el mundo la oportunidad de entrenar y aprender.</a:t>
            </a:r>
          </a:p>
          <a:p>
            <a:pPr algn="l" rtl="0">
              <a:spcBef>
                <a:spcPts val="600"/>
              </a:spcBef>
            </a:pPr>
            <a:r>
              <a:rPr lang="es" sz="1000" b="0" i="0" u="none" dirty="0">
                <a:solidFill>
                  <a:schemeClr val="accent3"/>
                </a:solidFill>
                <a:latin typeface="+mj-lt"/>
              </a:rPr>
              <a:t>SINGAPUR</a:t>
            </a:r>
          </a:p>
          <a:p>
            <a:pPr algn="l" rtl="0">
              <a:spcBef>
                <a:spcPts val="200"/>
              </a:spcBef>
            </a:pPr>
            <a:r>
              <a:rPr lang="es" sz="600" b="0" i="0" u="none" dirty="0">
                <a:solidFill>
                  <a:schemeClr val="bg2"/>
                </a:solidFill>
              </a:rPr>
              <a:t>En Singapur, Coca-cola se asoció con varias empresas para que los consumidores pudiesen ganar una Playstation 4 o productos Coca-cola.</a:t>
            </a:r>
          </a:p>
          <a:p>
            <a:pPr algn="l" rtl="0">
              <a:spcBef>
                <a:spcPts val="200"/>
              </a:spcBef>
            </a:pPr>
            <a:endParaRPr lang="es" altLang="ru-RU" sz="700" dirty="0" smtClean="0">
              <a:solidFill>
                <a:schemeClr val="bg2"/>
              </a:solidFill>
            </a:endParaRPr>
          </a:p>
          <a:p>
            <a:pPr algn="l" rtl="0">
              <a:spcBef>
                <a:spcPts val="200"/>
              </a:spcBef>
            </a:pPr>
            <a:endParaRPr lang="es" altLang="ru-RU" sz="700" dirty="0">
              <a:solidFill>
                <a:schemeClr val="bg2"/>
              </a:solidFill>
            </a:endParaRPr>
          </a:p>
        </p:txBody>
      </p:sp>
      <p:sp>
        <p:nvSpPr>
          <p:cNvPr id="103" name="TextBox 102"/>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 Coca-Cola N = 843.</a:t>
            </a:r>
            <a:endParaRPr lang="es" sz="700" dirty="0">
              <a:solidFill>
                <a:schemeClr val="bg1"/>
              </a:solidFill>
            </a:endParaRPr>
          </a:p>
        </p:txBody>
      </p:sp>
    </p:spTree>
    <p:extLst>
      <p:ext uri="{BB962C8B-B14F-4D97-AF65-F5344CB8AC3E}">
        <p14:creationId xmlns:p14="http://schemas.microsoft.com/office/powerpoint/2010/main" val="13501577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339857371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6369"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1" name="Chart 80"/>
          <p:cNvGraphicFramePr/>
          <p:nvPr>
            <p:extLst>
              <p:ext uri="{D42A27DB-BD31-4B8C-83A1-F6EECF244321}">
                <p14:modId xmlns:p14="http://schemas.microsoft.com/office/powerpoint/2010/main" val="3696083658"/>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Visa</a:t>
              </a:r>
              <a:endParaRPr lang="en-GB" dirty="0">
                <a:solidFill>
                  <a:prstClr val="white"/>
                </a:solidFill>
                <a:latin typeface="+mj-lt"/>
                <a:cs typeface="Arial" pitchFamily="34" charset="0"/>
              </a:endParaRPr>
            </a:p>
          </p:txBody>
        </p:sp>
      </p:grpSp>
      <p:grpSp>
        <p:nvGrpSpPr>
          <p:cNvPr id="3" name="Group 2"/>
          <p:cNvGrpSpPr/>
          <p:nvPr/>
        </p:nvGrpSpPr>
        <p:grpSpPr>
          <a:xfrm>
            <a:off x="8325107" y="93663"/>
            <a:ext cx="552074" cy="630000"/>
            <a:chOff x="8325107" y="93663"/>
            <a:chExt cx="552074" cy="630000"/>
          </a:xfrm>
        </p:grpSpPr>
        <p:sp>
          <p:nvSpPr>
            <p:cNvPr id="46"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47" name="Rectangle 46"/>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30" name="Group 29"/>
          <p:cNvGrpSpPr/>
          <p:nvPr/>
        </p:nvGrpSpPr>
        <p:grpSpPr>
          <a:xfrm>
            <a:off x="253541" y="653801"/>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Visa</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5" name="Oval 3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7" name="Oval 3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8" name="Picture 37"/>
          <p:cNvPicPr>
            <a:picLocks noChangeAspect="1"/>
          </p:cNvPicPr>
          <p:nvPr/>
        </p:nvPicPr>
        <p:blipFill rotWithShape="1">
          <a:blip r:embed="rId8" cstate="screen">
            <a:extLst>
              <a:ext uri="{28A0092B-C50C-407E-A947-70E740481C1C}">
                <a14:useLocalDpi xmlns:a14="http://schemas.microsoft.com/office/drawing/2010/main"/>
              </a:ext>
            </a:extLst>
          </a:blip>
          <a:srcRect l="2078" r="1"/>
          <a:stretch/>
        </p:blipFill>
        <p:spPr>
          <a:xfrm>
            <a:off x="6456027" y="763588"/>
            <a:ext cx="1957439" cy="3550842"/>
          </a:xfrm>
          <a:prstGeom prst="rect">
            <a:avLst/>
          </a:prstGeom>
        </p:spPr>
      </p:pic>
      <p:pic>
        <p:nvPicPr>
          <p:cNvPr id="40" name="Picture 39"/>
          <p:cNvPicPr>
            <a:picLocks noChangeAspect="1"/>
          </p:cNvPicPr>
          <p:nvPr/>
        </p:nvPicPr>
        <p:blipFill>
          <a:blip r:embed="rId9"/>
          <a:stretch>
            <a:fillRect/>
          </a:stretch>
        </p:blipFill>
        <p:spPr>
          <a:xfrm>
            <a:off x="4075995" y="2335402"/>
            <a:ext cx="2252886" cy="1644693"/>
          </a:xfrm>
          <a:prstGeom prst="rect">
            <a:avLst/>
          </a:prstGeom>
        </p:spPr>
      </p:pic>
      <p:pic>
        <p:nvPicPr>
          <p:cNvPr id="41" name="Picture 40"/>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6372846" y="727159"/>
            <a:ext cx="252000" cy="252000"/>
          </a:xfrm>
          <a:prstGeom prst="rect">
            <a:avLst/>
          </a:prstGeom>
        </p:spPr>
      </p:pic>
      <p:pic>
        <p:nvPicPr>
          <p:cNvPr id="42" name="Picture 41"/>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4048242" y="2287009"/>
            <a:ext cx="252000" cy="252000"/>
          </a:xfrm>
          <a:prstGeom prst="rect">
            <a:avLst/>
          </a:prstGeom>
        </p:spPr>
      </p:pic>
      <p:sp>
        <p:nvSpPr>
          <p:cNvPr id="48" name="Title 2"/>
          <p:cNvSpPr>
            <a:spLocks noGrp="1"/>
          </p:cNvSpPr>
          <p:nvPr>
            <p:ph type="title"/>
          </p:nvPr>
        </p:nvSpPr>
        <p:spPr>
          <a:xfrm rot="5400000">
            <a:off x="-1403824" y="897313"/>
            <a:ext cx="2072601" cy="376826"/>
          </a:xfrm>
        </p:spPr>
        <p:txBody>
          <a:bodyPr/>
          <a:lstStyle/>
          <a:p>
            <a:r>
              <a:rPr lang="en-GB" dirty="0" smtClean="0"/>
              <a:t>APAC VISA</a:t>
            </a:r>
            <a:endParaRPr lang="en-GB" dirty="0"/>
          </a:p>
        </p:txBody>
      </p:sp>
      <p:sp>
        <p:nvSpPr>
          <p:cNvPr id="54" name="Rectangle 53">
            <a:hlinkClick r:id="rId12"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
        <p:nvSpPr>
          <p:cNvPr id="56" name="Rectangle 55">
            <a:hlinkClick r:id="" action="ppaction://hlinkshowjump?jump=nextslide"/>
          </p:cNvPr>
          <p:cNvSpPr/>
          <p:nvPr/>
        </p:nvSpPr>
        <p:spPr>
          <a:xfrm>
            <a:off x="8467246"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50" name="Chevron 49">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1" name="Chevron 50">
            <a:hlinkClick r:id="rId12"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52" name="Picture 2" descr="C:\Users\chelsea.horncastle\Desktop\VISA LOGO.png"/>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346744" y="927126"/>
            <a:ext cx="431474" cy="141523"/>
          </a:xfrm>
          <a:prstGeom prst="rect">
            <a:avLst/>
          </a:prstGeom>
          <a:noFill/>
          <a:extLst>
            <a:ext uri="{909E8E84-426E-40dd-AFC4-6F175D3DCCD1}">
              <a14:hiddenFill xmlns:a14="http://schemas.microsoft.com/office/drawing/2010/main">
                <a:solidFill>
                  <a:srgbClr val="FFFFFF"/>
                </a:solidFill>
              </a14:hiddenFill>
            </a:ext>
          </a:extLst>
        </p:spPr>
      </p:pic>
      <p:grpSp>
        <p:nvGrpSpPr>
          <p:cNvPr id="53" name="Group 52"/>
          <p:cNvGrpSpPr/>
          <p:nvPr/>
        </p:nvGrpSpPr>
        <p:grpSpPr>
          <a:xfrm>
            <a:off x="869635" y="4734632"/>
            <a:ext cx="8274365" cy="424215"/>
            <a:chOff x="869635" y="4734632"/>
            <a:chExt cx="8274365" cy="424215"/>
          </a:xfrm>
        </p:grpSpPr>
        <p:grpSp>
          <p:nvGrpSpPr>
            <p:cNvPr id="55" name="Group 54"/>
            <p:cNvGrpSpPr/>
            <p:nvPr/>
          </p:nvGrpSpPr>
          <p:grpSpPr>
            <a:xfrm>
              <a:off x="1637994" y="4734632"/>
              <a:ext cx="7506006" cy="417693"/>
              <a:chOff x="1637994" y="4734632"/>
              <a:chExt cx="7506006" cy="417693"/>
            </a:xfrm>
          </p:grpSpPr>
          <p:grpSp>
            <p:nvGrpSpPr>
              <p:cNvPr id="69" name="Group 68"/>
              <p:cNvGrpSpPr/>
              <p:nvPr/>
            </p:nvGrpSpPr>
            <p:grpSpPr>
              <a:xfrm>
                <a:off x="1637994" y="4835525"/>
                <a:ext cx="7506006" cy="316800"/>
                <a:chOff x="1914453" y="4835525"/>
                <a:chExt cx="8255647" cy="316800"/>
              </a:xfrm>
            </p:grpSpPr>
            <p:sp>
              <p:nvSpPr>
                <p:cNvPr id="71" name="Rectangle 70">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2" name="Rectangle 71">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3" name="Rectangle 72">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4" name="Rectangle 73">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5" name="Rectangle 74">
                  <a:hlinkClick r:id="rId1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6" name="Rectangle 75">
                  <a:hlinkClick r:id="rId19"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7" name="Rectangle 76">
                  <a:hlinkClick r:id="rId2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8" name="Rectangle 77">
                  <a:hlinkClick r:id="rId2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0" name="Isosceles Triangle 69"/>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8" name="Rectangle 67">
              <a:hlinkClick r:id="rId2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9" name="Title 1"/>
          <p:cNvSpPr txBox="1">
            <a:spLocks/>
          </p:cNvSpPr>
          <p:nvPr/>
        </p:nvSpPr>
        <p:spPr>
          <a:xfrm>
            <a:off x="105520" y="7535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400" dirty="0">
                <a:solidFill>
                  <a:schemeClr val="accent4"/>
                </a:solidFill>
              </a:rPr>
              <a:t>patrocinadores</a:t>
            </a:r>
            <a:r>
              <a:rPr lang="es" sz="1400" dirty="0"/>
              <a:t> de la Copa Mundial 2014 </a:t>
            </a:r>
            <a:r>
              <a:rPr lang="es" sz="1400" dirty="0">
                <a:solidFill>
                  <a:schemeClr val="accent4"/>
                </a:solidFill>
              </a:rPr>
              <a:t>- </a:t>
            </a:r>
            <a:r>
              <a:rPr lang="es" sz="1400" dirty="0" smtClean="0">
                <a:solidFill>
                  <a:schemeClr val="accent4"/>
                </a:solidFill>
              </a:rPr>
              <a:t>APAC</a:t>
            </a:r>
            <a:endParaRPr lang="es" sz="1400" dirty="0">
              <a:solidFill>
                <a:schemeClr val="accent4"/>
              </a:solidFill>
            </a:endParaRPr>
          </a:p>
        </p:txBody>
      </p:sp>
      <p:sp>
        <p:nvSpPr>
          <p:cNvPr id="80" name="TextBox 79"/>
          <p:cNvSpPr txBox="1"/>
          <p:nvPr/>
        </p:nvSpPr>
        <p:spPr>
          <a:xfrm>
            <a:off x="1029493" y="911944"/>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2" name="Rectangle 81"/>
          <p:cNvSpPr/>
          <p:nvPr/>
        </p:nvSpPr>
        <p:spPr>
          <a:xfrm>
            <a:off x="3972604" y="666750"/>
            <a:ext cx="2447870" cy="3627848"/>
          </a:xfrm>
          <a:prstGeom prst="rect">
            <a:avLst/>
          </a:prstGeom>
        </p:spPr>
        <p:txBody>
          <a:bodyPr wrap="square">
            <a:noAutofit/>
          </a:bodyPr>
          <a:lstStyle/>
          <a:p>
            <a:pPr algn="l" rtl="0">
              <a:spcBef>
                <a:spcPts val="200"/>
              </a:spcBef>
            </a:pPr>
            <a:r>
              <a:rPr lang="es" sz="1000" b="0" i="0" u="none" dirty="0">
                <a:solidFill>
                  <a:schemeClr val="accent3"/>
                </a:solidFill>
                <a:latin typeface="+mj-lt"/>
              </a:rPr>
              <a:t>AUSTRALIA</a:t>
            </a:r>
            <a:endParaRPr lang="es" altLang="ru-RU" sz="1000" dirty="0">
              <a:solidFill>
                <a:schemeClr val="accent3"/>
              </a:solidFill>
              <a:latin typeface="+mj-lt"/>
            </a:endParaRPr>
          </a:p>
          <a:p>
            <a:pPr algn="l" rtl="0">
              <a:spcBef>
                <a:spcPts val="200"/>
              </a:spcBef>
            </a:pPr>
            <a:r>
              <a:rPr lang="es" sz="700" b="0" i="0" u="none" dirty="0">
                <a:solidFill>
                  <a:schemeClr val="bg2"/>
                </a:solidFill>
              </a:rPr>
              <a:t>Visa Australia lanzó la promoción </a:t>
            </a:r>
            <a:r>
              <a:rPr lang="es" sz="700" b="0" i="1" u="none" dirty="0">
                <a:solidFill>
                  <a:schemeClr val="bg2"/>
                </a:solidFill>
              </a:rPr>
              <a:t>Pass the Ball</a:t>
            </a:r>
            <a:r>
              <a:rPr lang="es" sz="700" b="0" i="0" u="none" dirty="0">
                <a:solidFill>
                  <a:schemeClr val="bg2"/>
                </a:solidFill>
              </a:rPr>
              <a:t> </a:t>
            </a:r>
            <a:r>
              <a:rPr lang="es-ES_tradnl" sz="700" b="0" i="0" u="none" dirty="0" smtClean="0">
                <a:solidFill>
                  <a:schemeClr val="bg2"/>
                </a:solidFill>
              </a:rPr>
              <a:t>(Pasa la Pelota) </a:t>
            </a:r>
            <a:r>
              <a:rPr lang="es" sz="700" b="0" i="0" u="none" dirty="0" smtClean="0">
                <a:solidFill>
                  <a:schemeClr val="bg2"/>
                </a:solidFill>
              </a:rPr>
              <a:t>en </a:t>
            </a:r>
            <a:r>
              <a:rPr lang="es" sz="700" b="0" i="0" u="none" dirty="0">
                <a:solidFill>
                  <a:schemeClr val="bg2"/>
                </a:solidFill>
              </a:rPr>
              <a:t>Facebook para que los usuarios le diesen a Me gusta Visa, compartiesen sus vídeos de celebración y etiquetasen a amigos para poder concursar. </a:t>
            </a:r>
          </a:p>
          <a:p>
            <a:pPr algn="l" rtl="0">
              <a:spcBef>
                <a:spcPts val="1200"/>
              </a:spcBef>
            </a:pPr>
            <a:r>
              <a:rPr lang="es" sz="1000" b="0" i="0" u="none" dirty="0">
                <a:solidFill>
                  <a:schemeClr val="accent3"/>
                </a:solidFill>
                <a:latin typeface="+mj-lt"/>
              </a:rPr>
              <a:t>SINGAPUR</a:t>
            </a:r>
            <a:endParaRPr lang="es" altLang="ru-RU" sz="1000" dirty="0">
              <a:solidFill>
                <a:schemeClr val="accent3"/>
              </a:solidFill>
              <a:latin typeface="+mj-lt"/>
            </a:endParaRPr>
          </a:p>
          <a:p>
            <a:pPr algn="l" rtl="0">
              <a:spcBef>
                <a:spcPts val="200"/>
              </a:spcBef>
            </a:pPr>
            <a:r>
              <a:rPr lang="es" sz="700" b="0" i="0" u="none" dirty="0">
                <a:solidFill>
                  <a:schemeClr val="bg2"/>
                </a:solidFill>
              </a:rPr>
              <a:t>En Singapur, Visa se asoció con el aeropuerto de Changi, donde los consumidores que gastasen un mínimo de 60 SGD con la Visa en el aeropuerto podrían ganar premios temáticos de la Copa Mundial y un gran premio de viajes exclusivos a Brasil para disfrutar del evento en vivo. </a:t>
            </a:r>
          </a:p>
          <a:p>
            <a:pPr algn="l" rtl="0">
              <a:spcBef>
                <a:spcPts val="200"/>
              </a:spcBef>
            </a:pPr>
            <a:endParaRPr lang="es" altLang="ru-RU" sz="700" dirty="0" smtClean="0">
              <a:solidFill>
                <a:schemeClr val="bg2"/>
              </a:solidFill>
            </a:endParaRPr>
          </a:p>
          <a:p>
            <a:pPr algn="l" rtl="0">
              <a:spcBef>
                <a:spcPts val="200"/>
              </a:spcBef>
            </a:pPr>
            <a:endParaRPr lang="es" altLang="ru-RU" sz="700" dirty="0">
              <a:solidFill>
                <a:schemeClr val="bg2"/>
              </a:solidFill>
            </a:endParaRPr>
          </a:p>
        </p:txBody>
      </p:sp>
      <p:sp>
        <p:nvSpPr>
          <p:cNvPr id="83" name="TextBox 82"/>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a:t>
            </a:r>
            <a:r>
              <a:rPr lang="es-ES_tradnl" sz="650" dirty="0" err="1" smtClean="0">
                <a:solidFill>
                  <a:schemeClr val="bg1"/>
                </a:solidFill>
              </a:rPr>
              <a:t>s</a:t>
            </a:r>
            <a:r>
              <a:rPr lang="es-ES_tradnl" sz="650"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 Visa N = 574.</a:t>
            </a:r>
            <a:endParaRPr lang="es" sz="700" dirty="0">
              <a:solidFill>
                <a:schemeClr val="bg1"/>
              </a:solidFill>
            </a:endParaRPr>
          </a:p>
        </p:txBody>
      </p:sp>
    </p:spTree>
    <p:extLst>
      <p:ext uri="{BB962C8B-B14F-4D97-AF65-F5344CB8AC3E}">
        <p14:creationId xmlns:p14="http://schemas.microsoft.com/office/powerpoint/2010/main" val="30419551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1299011978"/>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7393"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0" name="Chart 79"/>
          <p:cNvGraphicFramePr/>
          <p:nvPr>
            <p:extLst>
              <p:ext uri="{D42A27DB-BD31-4B8C-83A1-F6EECF244321}">
                <p14:modId xmlns:p14="http://schemas.microsoft.com/office/powerpoint/2010/main" val="1010336325"/>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Castrol</a:t>
              </a:r>
            </a:p>
          </p:txBody>
        </p:sp>
      </p:grpSp>
      <p:grpSp>
        <p:nvGrpSpPr>
          <p:cNvPr id="3" name="Group 2"/>
          <p:cNvGrpSpPr/>
          <p:nvPr/>
        </p:nvGrpSpPr>
        <p:grpSpPr>
          <a:xfrm>
            <a:off x="8325107" y="93663"/>
            <a:ext cx="552074" cy="630000"/>
            <a:chOff x="8325107" y="93663"/>
            <a:chExt cx="552074" cy="630000"/>
          </a:xfrm>
        </p:grpSpPr>
        <p:sp>
          <p:nvSpPr>
            <p:cNvPr id="46"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47" name="Rectangle 46"/>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30" name="Group 29"/>
          <p:cNvGrpSpPr/>
          <p:nvPr/>
        </p:nvGrpSpPr>
        <p:grpSpPr>
          <a:xfrm>
            <a:off x="258110" y="658429"/>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Castrol</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13"/>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10514" y="885657"/>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8" name="Picture 1"/>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077599" y="2421919"/>
            <a:ext cx="3340343" cy="1878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3"/>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bwMode="auto">
          <a:xfrm>
            <a:off x="5805648" y="763588"/>
            <a:ext cx="1612293" cy="1608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40"/>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715310" y="727159"/>
            <a:ext cx="252000" cy="252000"/>
          </a:xfrm>
          <a:prstGeom prst="rect">
            <a:avLst/>
          </a:prstGeom>
        </p:spPr>
      </p:pic>
      <p:pic>
        <p:nvPicPr>
          <p:cNvPr id="42" name="Picture 41"/>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4036503" y="2337015"/>
            <a:ext cx="252000" cy="252000"/>
          </a:xfrm>
          <a:prstGeom prst="rect">
            <a:avLst/>
          </a:prstGeom>
        </p:spPr>
      </p:pic>
      <p:sp>
        <p:nvSpPr>
          <p:cNvPr id="48" name="Title 2"/>
          <p:cNvSpPr>
            <a:spLocks noGrp="1"/>
          </p:cNvSpPr>
          <p:nvPr>
            <p:ph type="title"/>
          </p:nvPr>
        </p:nvSpPr>
        <p:spPr>
          <a:xfrm rot="5400000">
            <a:off x="-1403824" y="897313"/>
            <a:ext cx="2072601" cy="376826"/>
          </a:xfrm>
        </p:spPr>
        <p:txBody>
          <a:bodyPr/>
          <a:lstStyle/>
          <a:p>
            <a:r>
              <a:rPr lang="en-GB" dirty="0" smtClean="0"/>
              <a:t>APAC CAS</a:t>
            </a:r>
            <a:endParaRPr lang="en-GB" dirty="0"/>
          </a:p>
        </p:txBody>
      </p:sp>
      <p:sp>
        <p:nvSpPr>
          <p:cNvPr id="54" name="Rectangle 53">
            <a:hlinkClick r:id="rId13"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
        <p:nvSpPr>
          <p:cNvPr id="56" name="Rectangle 55">
            <a:hlinkClick r:id="" action="ppaction://hlinkshowjump?jump=nextslide"/>
          </p:cNvPr>
          <p:cNvSpPr/>
          <p:nvPr/>
        </p:nvSpPr>
        <p:spPr>
          <a:xfrm>
            <a:off x="8467246"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50" name="Chevron 49">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1" name="Chevron 50">
            <a:hlinkClick r:id="rId13"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52" name="Group 51"/>
          <p:cNvGrpSpPr/>
          <p:nvPr/>
        </p:nvGrpSpPr>
        <p:grpSpPr>
          <a:xfrm>
            <a:off x="869635" y="4734632"/>
            <a:ext cx="8274365" cy="424215"/>
            <a:chOff x="869635" y="4734632"/>
            <a:chExt cx="8274365" cy="424215"/>
          </a:xfrm>
        </p:grpSpPr>
        <p:grpSp>
          <p:nvGrpSpPr>
            <p:cNvPr id="53" name="Group 52"/>
            <p:cNvGrpSpPr/>
            <p:nvPr/>
          </p:nvGrpSpPr>
          <p:grpSpPr>
            <a:xfrm>
              <a:off x="1637994" y="4734632"/>
              <a:ext cx="7506006" cy="417693"/>
              <a:chOff x="1637994" y="4734632"/>
              <a:chExt cx="7506006" cy="417693"/>
            </a:xfrm>
          </p:grpSpPr>
          <p:grpSp>
            <p:nvGrpSpPr>
              <p:cNvPr id="68" name="Group 67"/>
              <p:cNvGrpSpPr/>
              <p:nvPr/>
            </p:nvGrpSpPr>
            <p:grpSpPr>
              <a:xfrm>
                <a:off x="1637994" y="4835525"/>
                <a:ext cx="7506006" cy="316800"/>
                <a:chOff x="1914453" y="4835525"/>
                <a:chExt cx="8255647" cy="316800"/>
              </a:xfrm>
            </p:grpSpPr>
            <p:sp>
              <p:nvSpPr>
                <p:cNvPr id="70" name="Rectangle 69">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1" name="Rectangle 70">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2" name="Rectangle 71">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3" name="Rectangle 72">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4" name="Rectangle 73">
                  <a:hlinkClick r:id="rId1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5" name="Rectangle 74">
                  <a:hlinkClick r:id="rId19"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6" name="Rectangle 75">
                  <a:hlinkClick r:id="rId2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7" name="Rectangle 76">
                  <a:hlinkClick r:id="rId2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9" name="Isosceles Triangle 68"/>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55" name="Rectangle 54">
              <a:hlinkClick r:id="rId2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8" name="Title 1"/>
          <p:cNvSpPr txBox="1">
            <a:spLocks/>
          </p:cNvSpPr>
          <p:nvPr/>
        </p:nvSpPr>
        <p:spPr>
          <a:xfrm>
            <a:off x="105520" y="7535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400" dirty="0">
                <a:solidFill>
                  <a:schemeClr val="accent4"/>
                </a:solidFill>
              </a:rPr>
              <a:t>patrocinadores</a:t>
            </a:r>
            <a:r>
              <a:rPr lang="es" sz="1400" dirty="0"/>
              <a:t> de la Copa Mundial 2014 </a:t>
            </a:r>
            <a:r>
              <a:rPr lang="es" sz="1400" dirty="0">
                <a:solidFill>
                  <a:schemeClr val="accent4"/>
                </a:solidFill>
              </a:rPr>
              <a:t>- </a:t>
            </a:r>
            <a:r>
              <a:rPr lang="es" sz="1400" dirty="0" smtClean="0">
                <a:solidFill>
                  <a:schemeClr val="accent4"/>
                </a:solidFill>
              </a:rPr>
              <a:t>APAC</a:t>
            </a:r>
            <a:endParaRPr lang="es" sz="1400" dirty="0">
              <a:solidFill>
                <a:schemeClr val="accent4"/>
              </a:solidFill>
            </a:endParaRPr>
          </a:p>
        </p:txBody>
      </p:sp>
      <p:sp>
        <p:nvSpPr>
          <p:cNvPr id="79" name="TextBox 78"/>
          <p:cNvSpPr txBox="1"/>
          <p:nvPr/>
        </p:nvSpPr>
        <p:spPr>
          <a:xfrm>
            <a:off x="1029493" y="911944"/>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1" name="Rectangle 80"/>
          <p:cNvSpPr/>
          <p:nvPr/>
        </p:nvSpPr>
        <p:spPr>
          <a:xfrm>
            <a:off x="3972603" y="666750"/>
            <a:ext cx="1561305" cy="3627848"/>
          </a:xfrm>
          <a:prstGeom prst="rect">
            <a:avLst/>
          </a:prstGeom>
        </p:spPr>
        <p:txBody>
          <a:bodyPr wrap="square">
            <a:noAutofit/>
          </a:bodyPr>
          <a:lstStyle/>
          <a:p>
            <a:pPr algn="l" rtl="0">
              <a:spcBef>
                <a:spcPts val="200"/>
              </a:spcBef>
            </a:pPr>
            <a:r>
              <a:rPr lang="es" sz="1000" b="0" i="0" u="none" dirty="0">
                <a:solidFill>
                  <a:schemeClr val="accent3"/>
                </a:solidFill>
                <a:latin typeface="+mj-lt"/>
              </a:rPr>
              <a:t>MALASIA</a:t>
            </a:r>
            <a:endParaRPr lang="es" altLang="ru-RU" sz="1000" dirty="0">
              <a:solidFill>
                <a:schemeClr val="accent3"/>
              </a:solidFill>
              <a:latin typeface="+mj-lt"/>
            </a:endParaRPr>
          </a:p>
          <a:p>
            <a:pPr algn="l" rtl="0">
              <a:spcBef>
                <a:spcPts val="200"/>
              </a:spcBef>
            </a:pPr>
            <a:r>
              <a:rPr lang="es" sz="700" b="0" i="0" u="none" dirty="0">
                <a:solidFill>
                  <a:schemeClr val="bg2"/>
                </a:solidFill>
              </a:rPr>
              <a:t>Castrol Malasia fue uno de los países que participaron en el concurso </a:t>
            </a:r>
            <a:r>
              <a:rPr lang="es" sz="700" b="0" i="1" u="none" dirty="0">
                <a:solidFill>
                  <a:schemeClr val="bg2"/>
                </a:solidFill>
              </a:rPr>
              <a:t>Win World Cup and Signed Neymar Jr.</a:t>
            </a:r>
            <a:r>
              <a:rPr lang="es" sz="700" b="0" i="0" u="none" dirty="0">
                <a:solidFill>
                  <a:schemeClr val="bg2"/>
                </a:solidFill>
              </a:rPr>
              <a:t> </a:t>
            </a:r>
            <a:r>
              <a:rPr lang="es" sz="700" b="0" i="1" u="none" dirty="0">
                <a:solidFill>
                  <a:schemeClr val="bg2"/>
                </a:solidFill>
              </a:rPr>
              <a:t>Merchandises</a:t>
            </a:r>
            <a:r>
              <a:rPr lang="es" sz="700" b="0" i="0" u="none" dirty="0" smtClean="0">
                <a:solidFill>
                  <a:schemeClr val="bg2"/>
                </a:solidFill>
              </a:rPr>
              <a:t>.</a:t>
            </a:r>
            <a:r>
              <a:rPr lang="es-ES_tradnl" sz="700" b="0" i="0" u="none" dirty="0" smtClean="0">
                <a:solidFill>
                  <a:schemeClr val="bg2"/>
                </a:solidFill>
              </a:rPr>
              <a:t> </a:t>
            </a:r>
            <a:r>
              <a:rPr lang="es-ES_tradnl" sz="700" b="0" u="none" dirty="0" smtClean="0">
                <a:solidFill>
                  <a:schemeClr val="bg2"/>
                </a:solidFill>
              </a:rPr>
              <a:t>(Gana </a:t>
            </a:r>
            <a:r>
              <a:rPr lang="es-ES_tradnl" sz="700" b="0" u="none" dirty="0" err="1" smtClean="0">
                <a:solidFill>
                  <a:schemeClr val="bg2"/>
                </a:solidFill>
              </a:rPr>
              <a:t>Merchandising</a:t>
            </a:r>
            <a:r>
              <a:rPr lang="es-ES_tradnl" sz="700" b="0" u="none" dirty="0" smtClean="0">
                <a:solidFill>
                  <a:schemeClr val="bg2"/>
                </a:solidFill>
              </a:rPr>
              <a:t> de la Copa Mundial y firmada por </a:t>
            </a:r>
            <a:r>
              <a:rPr lang="es-ES_tradnl" sz="700" b="0" u="none" dirty="0" err="1" smtClean="0">
                <a:solidFill>
                  <a:schemeClr val="bg2"/>
                </a:solidFill>
              </a:rPr>
              <a:t>Neymar</a:t>
            </a:r>
            <a:r>
              <a:rPr lang="es-ES_tradnl" sz="700" b="0" u="none" dirty="0" smtClean="0">
                <a:solidFill>
                  <a:schemeClr val="bg2"/>
                </a:solidFill>
              </a:rPr>
              <a:t> Jr.)</a:t>
            </a:r>
            <a:r>
              <a:rPr lang="es" sz="700" b="0" i="0" u="none" dirty="0" smtClean="0">
                <a:solidFill>
                  <a:schemeClr val="bg2"/>
                </a:solidFill>
              </a:rPr>
              <a:t> </a:t>
            </a:r>
            <a:endParaRPr lang="es" altLang="ru-RU" sz="700" dirty="0" smtClean="0">
              <a:solidFill>
                <a:schemeClr val="bg2"/>
              </a:solidFill>
            </a:endParaRPr>
          </a:p>
          <a:p>
            <a:pPr algn="l" rtl="0">
              <a:spcBef>
                <a:spcPts val="1200"/>
              </a:spcBef>
            </a:pPr>
            <a:r>
              <a:rPr lang="es" sz="1000" b="0" i="0" u="none" dirty="0">
                <a:solidFill>
                  <a:schemeClr val="accent3"/>
                </a:solidFill>
                <a:latin typeface="+mj-lt"/>
              </a:rPr>
              <a:t>TAILANDIA</a:t>
            </a:r>
          </a:p>
          <a:p>
            <a:pPr algn="l" rtl="0">
              <a:spcBef>
                <a:spcPts val="200"/>
              </a:spcBef>
            </a:pPr>
            <a:r>
              <a:rPr lang="es" sz="700" b="0" i="0" u="none" dirty="0">
                <a:solidFill>
                  <a:schemeClr val="bg2"/>
                </a:solidFill>
              </a:rPr>
              <a:t>Los concursantes también podían ganar entradas para una fiesta para ver partidos en Phuket.</a:t>
            </a:r>
          </a:p>
          <a:p>
            <a:pPr algn="l" rtl="0">
              <a:spcBef>
                <a:spcPts val="200"/>
              </a:spcBef>
            </a:pPr>
            <a:endParaRPr lang="es" altLang="ru-RU" sz="700" dirty="0" smtClean="0">
              <a:solidFill>
                <a:schemeClr val="bg2"/>
              </a:solidFill>
            </a:endParaRPr>
          </a:p>
          <a:p>
            <a:pPr algn="l" rtl="0">
              <a:spcBef>
                <a:spcPts val="200"/>
              </a:spcBef>
            </a:pPr>
            <a:endParaRPr lang="es" altLang="ru-RU" sz="700" dirty="0">
              <a:solidFill>
                <a:schemeClr val="bg2"/>
              </a:solidFill>
            </a:endParaRPr>
          </a:p>
        </p:txBody>
      </p:sp>
      <p:sp>
        <p:nvSpPr>
          <p:cNvPr id="82" name="TextBox 81"/>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 Castrol N = 243.</a:t>
            </a:r>
            <a:endParaRPr lang="es" sz="700" dirty="0">
              <a:solidFill>
                <a:schemeClr val="bg1"/>
              </a:solidFill>
            </a:endParaRPr>
          </a:p>
        </p:txBody>
      </p:sp>
    </p:spTree>
    <p:extLst>
      <p:ext uri="{BB962C8B-B14F-4D97-AF65-F5344CB8AC3E}">
        <p14:creationId xmlns:p14="http://schemas.microsoft.com/office/powerpoint/2010/main" val="32827517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285134153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58417"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4" name="Chart 83"/>
          <p:cNvGraphicFramePr/>
          <p:nvPr>
            <p:extLst>
              <p:ext uri="{D42A27DB-BD31-4B8C-83A1-F6EECF244321}">
                <p14:modId xmlns:p14="http://schemas.microsoft.com/office/powerpoint/2010/main" val="3925486385"/>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Johnson &amp; Johnson</a:t>
              </a:r>
            </a:p>
          </p:txBody>
        </p:sp>
      </p:grpSp>
      <p:grpSp>
        <p:nvGrpSpPr>
          <p:cNvPr id="3" name="Group 2"/>
          <p:cNvGrpSpPr/>
          <p:nvPr/>
        </p:nvGrpSpPr>
        <p:grpSpPr>
          <a:xfrm>
            <a:off x="8325107" y="93663"/>
            <a:ext cx="552074" cy="630000"/>
            <a:chOff x="8325107" y="93663"/>
            <a:chExt cx="552074" cy="630000"/>
          </a:xfrm>
        </p:grpSpPr>
        <p:sp>
          <p:nvSpPr>
            <p:cNvPr id="46"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47" name="Rectangle 46"/>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30" name="Group 29"/>
          <p:cNvGrpSpPr/>
          <p:nvPr/>
        </p:nvGrpSpPr>
        <p:grpSpPr>
          <a:xfrm>
            <a:off x="258110" y="658429"/>
            <a:ext cx="660484" cy="665570"/>
            <a:chOff x="611438" y="1730773"/>
            <a:chExt cx="972000" cy="972000"/>
          </a:xfrm>
        </p:grpSpPr>
        <p:sp>
          <p:nvSpPr>
            <p:cNvPr id="31" name="TextBox 30"/>
            <p:cNvSpPr txBox="1">
              <a:spLocks noChangeAspect="1"/>
            </p:cNvSpPr>
            <p:nvPr/>
          </p:nvSpPr>
          <p:spPr>
            <a:xfrm rot="909891">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Johnson &amp; Johnson</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14"/>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65645" y="830535"/>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 name="Group 4"/>
          <p:cNvGrpSpPr/>
          <p:nvPr/>
        </p:nvGrpSpPr>
        <p:grpSpPr>
          <a:xfrm>
            <a:off x="5527170" y="761508"/>
            <a:ext cx="2520000" cy="3603335"/>
            <a:chOff x="6194980" y="720412"/>
            <a:chExt cx="2520000" cy="3603335"/>
          </a:xfrm>
        </p:grpSpPr>
        <p:pic>
          <p:nvPicPr>
            <p:cNvPr id="38" name="Picture 2"/>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6194980" y="720412"/>
              <a:ext cx="2520000" cy="18813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Picture 39"/>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6194980" y="2643747"/>
              <a:ext cx="2520000" cy="1680000"/>
            </a:xfrm>
            <a:prstGeom prst="rect">
              <a:avLst/>
            </a:prstGeom>
          </p:spPr>
        </p:pic>
      </p:grpSp>
      <p:pic>
        <p:nvPicPr>
          <p:cNvPr id="41" name="Picture 40"/>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448186" y="727159"/>
            <a:ext cx="252000" cy="252000"/>
          </a:xfrm>
          <a:prstGeom prst="rect">
            <a:avLst/>
          </a:prstGeom>
        </p:spPr>
      </p:pic>
      <p:pic>
        <p:nvPicPr>
          <p:cNvPr id="42" name="Picture 41"/>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5448186" y="2663372"/>
            <a:ext cx="252000" cy="252000"/>
          </a:xfrm>
          <a:prstGeom prst="rect">
            <a:avLst/>
          </a:prstGeom>
        </p:spPr>
      </p:pic>
      <p:sp>
        <p:nvSpPr>
          <p:cNvPr id="48" name="Title 2"/>
          <p:cNvSpPr>
            <a:spLocks noGrp="1"/>
          </p:cNvSpPr>
          <p:nvPr>
            <p:ph type="title"/>
          </p:nvPr>
        </p:nvSpPr>
        <p:spPr>
          <a:xfrm rot="5400000">
            <a:off x="-1403824" y="897313"/>
            <a:ext cx="2072601" cy="376826"/>
          </a:xfrm>
        </p:spPr>
        <p:txBody>
          <a:bodyPr/>
          <a:lstStyle/>
          <a:p>
            <a:r>
              <a:rPr lang="en-GB" dirty="0" smtClean="0"/>
              <a:t>APAC JOHN</a:t>
            </a:r>
            <a:endParaRPr lang="en-GB" dirty="0"/>
          </a:p>
        </p:txBody>
      </p:sp>
      <p:sp>
        <p:nvSpPr>
          <p:cNvPr id="52" name="Rectangle 51">
            <a:hlinkClick r:id="rId13" action="ppaction://hlinksldjump"/>
          </p:cNvPr>
          <p:cNvSpPr/>
          <p:nvPr/>
        </p:nvSpPr>
        <p:spPr>
          <a:xfrm>
            <a:off x="8467246"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54" name="Rectangle 53">
            <a:hlinkClick r:id="rId13"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
        <p:nvSpPr>
          <p:cNvPr id="50" name="Chevron 49">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8" name="Chevron 67">
            <a:hlinkClick r:id="rId13"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51" name="Group 50"/>
          <p:cNvGrpSpPr/>
          <p:nvPr/>
        </p:nvGrpSpPr>
        <p:grpSpPr>
          <a:xfrm>
            <a:off x="869635" y="4734632"/>
            <a:ext cx="8274365" cy="424215"/>
            <a:chOff x="869635" y="4734632"/>
            <a:chExt cx="8274365" cy="424215"/>
          </a:xfrm>
        </p:grpSpPr>
        <p:grpSp>
          <p:nvGrpSpPr>
            <p:cNvPr id="53" name="Group 52"/>
            <p:cNvGrpSpPr/>
            <p:nvPr/>
          </p:nvGrpSpPr>
          <p:grpSpPr>
            <a:xfrm>
              <a:off x="1637994" y="4734632"/>
              <a:ext cx="7506006" cy="417693"/>
              <a:chOff x="1637994" y="4734632"/>
              <a:chExt cx="7506006" cy="417693"/>
            </a:xfrm>
          </p:grpSpPr>
          <p:grpSp>
            <p:nvGrpSpPr>
              <p:cNvPr id="70" name="Group 69"/>
              <p:cNvGrpSpPr/>
              <p:nvPr/>
            </p:nvGrpSpPr>
            <p:grpSpPr>
              <a:xfrm>
                <a:off x="1637994" y="4835525"/>
                <a:ext cx="7506006" cy="316800"/>
                <a:chOff x="1914453" y="4835525"/>
                <a:chExt cx="8255647" cy="316800"/>
              </a:xfrm>
            </p:grpSpPr>
            <p:sp>
              <p:nvSpPr>
                <p:cNvPr id="72" name="Rectangle 71">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3" name="Rectangle 72">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4" name="Rectangle 73">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5" name="Rectangle 74">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6" name="Rectangle 75">
                  <a:hlinkClick r:id="rId1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7" name="Rectangle 76">
                  <a:hlinkClick r:id="rId19"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8" name="Rectangle 77">
                  <a:hlinkClick r:id="rId2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9" name="Rectangle 78">
                  <a:hlinkClick r:id="rId2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1" name="Isosceles Triangle 70"/>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9" name="Rectangle 68">
              <a:hlinkClick r:id="rId2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80" name="Title 1"/>
          <p:cNvSpPr txBox="1">
            <a:spLocks/>
          </p:cNvSpPr>
          <p:nvPr/>
        </p:nvSpPr>
        <p:spPr>
          <a:xfrm>
            <a:off x="105520" y="7535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400" dirty="0">
                <a:solidFill>
                  <a:schemeClr val="accent4"/>
                </a:solidFill>
              </a:rPr>
              <a:t>patrocinadores</a:t>
            </a:r>
            <a:r>
              <a:rPr lang="es" sz="1400" dirty="0"/>
              <a:t> de la Copa Mundial 2014 </a:t>
            </a:r>
            <a:r>
              <a:rPr lang="es" sz="1400" dirty="0">
                <a:solidFill>
                  <a:schemeClr val="accent4"/>
                </a:solidFill>
              </a:rPr>
              <a:t>- </a:t>
            </a:r>
            <a:r>
              <a:rPr lang="es" sz="1400" dirty="0" smtClean="0">
                <a:solidFill>
                  <a:schemeClr val="accent4"/>
                </a:solidFill>
              </a:rPr>
              <a:t>APAC</a:t>
            </a:r>
            <a:endParaRPr lang="es" sz="1400" dirty="0">
              <a:solidFill>
                <a:schemeClr val="accent4"/>
              </a:solidFill>
            </a:endParaRPr>
          </a:p>
        </p:txBody>
      </p:sp>
      <p:sp>
        <p:nvSpPr>
          <p:cNvPr id="81" name="TextBox 80"/>
          <p:cNvSpPr txBox="1"/>
          <p:nvPr/>
        </p:nvSpPr>
        <p:spPr>
          <a:xfrm>
            <a:off x="1029493" y="911944"/>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2" name="Rectangle 81"/>
          <p:cNvSpPr/>
          <p:nvPr/>
        </p:nvSpPr>
        <p:spPr>
          <a:xfrm>
            <a:off x="3972603" y="666750"/>
            <a:ext cx="1462425" cy="3627848"/>
          </a:xfrm>
          <a:prstGeom prst="rect">
            <a:avLst/>
          </a:prstGeom>
        </p:spPr>
        <p:txBody>
          <a:bodyPr wrap="square">
            <a:noAutofit/>
          </a:bodyPr>
          <a:lstStyle/>
          <a:p>
            <a:pPr algn="l" rtl="0">
              <a:spcBef>
                <a:spcPts val="200"/>
              </a:spcBef>
            </a:pPr>
            <a:r>
              <a:rPr lang="es" sz="1000" b="0" i="0" u="none" dirty="0">
                <a:solidFill>
                  <a:schemeClr val="accent3"/>
                </a:solidFill>
                <a:latin typeface="+mj-lt"/>
              </a:rPr>
              <a:t>AUSTRALIA</a:t>
            </a:r>
            <a:endParaRPr lang="es" altLang="ru-RU" sz="1000" dirty="0">
              <a:solidFill>
                <a:schemeClr val="accent3"/>
              </a:solidFill>
              <a:latin typeface="+mj-lt"/>
            </a:endParaRPr>
          </a:p>
          <a:p>
            <a:pPr algn="l" rtl="0">
              <a:spcBef>
                <a:spcPts val="200"/>
              </a:spcBef>
            </a:pPr>
            <a:r>
              <a:rPr lang="es" sz="700" b="0" i="0" u="none" dirty="0">
                <a:solidFill>
                  <a:schemeClr val="bg2"/>
                </a:solidFill>
              </a:rPr>
              <a:t>Campaña global de Listerine en Facebook dirigida a usuarios australianos con contenido especial para ellos. El objetivo era usar el hashtag de la marca #powertoyourmouth para crear un comentario de la actuación australiana, activado en línea con los partidos de la selección australiana.</a:t>
            </a:r>
          </a:p>
          <a:p>
            <a:pPr algn="l" rtl="0">
              <a:spcBef>
                <a:spcPts val="6000"/>
              </a:spcBef>
            </a:pPr>
            <a:r>
              <a:rPr lang="es" sz="1000" b="0" i="0" u="none" dirty="0">
                <a:solidFill>
                  <a:schemeClr val="accent3"/>
                </a:solidFill>
                <a:latin typeface="+mj-lt"/>
              </a:rPr>
              <a:t>COREA DEL SUR</a:t>
            </a:r>
          </a:p>
          <a:p>
            <a:pPr algn="l" rtl="0">
              <a:spcBef>
                <a:spcPts val="200"/>
              </a:spcBef>
            </a:pPr>
            <a:r>
              <a:rPr lang="es" sz="700" b="0" i="0" u="none" dirty="0">
                <a:solidFill>
                  <a:schemeClr val="bg2"/>
                </a:solidFill>
              </a:rPr>
              <a:t>En Corea se presentaron nuevos envases de productos Johnson &amp; Johnson con temática de la Copa Mundial.</a:t>
            </a:r>
          </a:p>
          <a:p>
            <a:pPr algn="l" rtl="0">
              <a:spcBef>
                <a:spcPts val="200"/>
              </a:spcBef>
            </a:pPr>
            <a:endParaRPr lang="es" altLang="ru-RU" sz="700" dirty="0" smtClean="0">
              <a:solidFill>
                <a:schemeClr val="bg2"/>
              </a:solidFill>
            </a:endParaRPr>
          </a:p>
          <a:p>
            <a:pPr algn="l" rtl="0">
              <a:spcBef>
                <a:spcPts val="200"/>
              </a:spcBef>
            </a:pPr>
            <a:endParaRPr lang="es" altLang="ru-RU" sz="700" dirty="0">
              <a:solidFill>
                <a:schemeClr val="bg2"/>
              </a:solidFill>
            </a:endParaRPr>
          </a:p>
        </p:txBody>
      </p:sp>
      <p:sp>
        <p:nvSpPr>
          <p:cNvPr id="83" name="TextBox 82"/>
          <p:cNvSpPr txBox="1"/>
          <p:nvPr/>
        </p:nvSpPr>
        <p:spPr>
          <a:xfrm>
            <a:off x="1235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APAC N = 1202 (Australia, Tailandia, Indonesia, China, Corea del Sur, Japón). No hay datos dado el reducido tamaño de la muestra.</a:t>
            </a:r>
            <a:endParaRPr lang="es" sz="700" dirty="0">
              <a:solidFill>
                <a:schemeClr val="bg1"/>
              </a:solidFill>
            </a:endParaRPr>
          </a:p>
        </p:txBody>
      </p:sp>
      <p:sp>
        <p:nvSpPr>
          <p:cNvPr id="85" name="Rectangle 84"/>
          <p:cNvSpPr/>
          <p:nvPr/>
        </p:nvSpPr>
        <p:spPr>
          <a:xfrm rot="16200000">
            <a:off x="903875" y="2475068"/>
            <a:ext cx="3004686" cy="627999"/>
          </a:xfrm>
          <a:prstGeom prst="rect">
            <a:avLst/>
          </a:prstGeom>
        </p:spPr>
        <p:txBody>
          <a:bodyPr wrap="square" lIns="67190" tIns="33595" rIns="67190" bIns="33595">
            <a:spAutoFit/>
          </a:bodyPr>
          <a:lstStyle/>
          <a:p>
            <a:pPr lvl="0">
              <a:lnSpc>
                <a:spcPct val="65000"/>
              </a:lnSpc>
            </a:pPr>
            <a:r>
              <a:rPr lang="en-GB" sz="2800" dirty="0" smtClean="0">
                <a:solidFill>
                  <a:schemeClr val="accent1"/>
                </a:solidFill>
                <a:latin typeface="+mj-lt"/>
                <a:cs typeface="Arial" pitchFamily="34" charset="0"/>
              </a:rPr>
              <a:t>MUESTRA DE DADOS INSUFICIENTE</a:t>
            </a:r>
            <a:endParaRPr lang="en-GB" sz="2800" dirty="0">
              <a:solidFill>
                <a:schemeClr val="accent1"/>
              </a:solidFill>
              <a:latin typeface="+mj-lt"/>
              <a:cs typeface="Arial" pitchFamily="34" charset="0"/>
            </a:endParaRPr>
          </a:p>
        </p:txBody>
      </p:sp>
    </p:spTree>
    <p:extLst>
      <p:ext uri="{BB962C8B-B14F-4D97-AF65-F5344CB8AC3E}">
        <p14:creationId xmlns:p14="http://schemas.microsoft.com/office/powerpoint/2010/main" val="27435296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23650" y="449567"/>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err="1" smtClean="0">
                <a:solidFill>
                  <a:prstClr val="white"/>
                </a:solidFill>
              </a:rPr>
              <a:t>Otras</a:t>
            </a:r>
            <a:r>
              <a:rPr lang="en-GB" dirty="0" smtClean="0">
                <a:solidFill>
                  <a:prstClr val="white"/>
                </a:solidFill>
              </a:rPr>
              <a:t> </a:t>
            </a:r>
            <a:r>
              <a:rPr lang="es" sz="3600" dirty="0">
                <a:solidFill>
                  <a:schemeClr val="accent4"/>
                </a:solidFill>
              </a:rPr>
              <a:t>actividades promocionales </a:t>
            </a:r>
            <a:endParaRPr lang="es" sz="3600" dirty="0" smtClean="0">
              <a:solidFill>
                <a:schemeClr val="accent4"/>
              </a:solidFill>
            </a:endParaRPr>
          </a:p>
          <a:p>
            <a:r>
              <a:rPr lang="es" dirty="0" smtClean="0">
                <a:solidFill>
                  <a:prstClr val="white"/>
                </a:solidFill>
              </a:rPr>
              <a:t>de la </a:t>
            </a:r>
            <a:r>
              <a:rPr lang="es" dirty="0">
                <a:solidFill>
                  <a:prstClr val="white"/>
                </a:solidFill>
              </a:rPr>
              <a:t>Copa Mundial </a:t>
            </a:r>
          </a:p>
        </p:txBody>
      </p:sp>
      <p:grpSp>
        <p:nvGrpSpPr>
          <p:cNvPr id="31" name="Group 30"/>
          <p:cNvGrpSpPr/>
          <p:nvPr/>
        </p:nvGrpSpPr>
        <p:grpSpPr>
          <a:xfrm>
            <a:off x="410764" y="925769"/>
            <a:ext cx="2316081" cy="1920728"/>
            <a:chOff x="105520" y="955261"/>
            <a:chExt cx="2316081" cy="1920728"/>
          </a:xfrm>
        </p:grpSpPr>
        <p:pic>
          <p:nvPicPr>
            <p:cNvPr id="4" name="Picture 9"/>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a:xfrm>
              <a:off x="209550" y="1022152"/>
              <a:ext cx="2212051" cy="1255878"/>
            </a:xfrm>
            <a:prstGeom prst="rect">
              <a:avLst/>
            </a:prstGeom>
            <a:ln>
              <a:noFill/>
            </a:ln>
            <a:effectLst/>
          </p:spPr>
        </p:pic>
        <p:pic>
          <p:nvPicPr>
            <p:cNvPr id="9" name="Picture 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5520" y="955261"/>
              <a:ext cx="318285" cy="318285"/>
            </a:xfrm>
            <a:prstGeom prst="rect">
              <a:avLst/>
            </a:prstGeom>
          </p:spPr>
        </p:pic>
        <p:sp>
          <p:nvSpPr>
            <p:cNvPr id="11" name="Rectangle 10"/>
            <p:cNvSpPr/>
            <p:nvPr/>
          </p:nvSpPr>
          <p:spPr>
            <a:xfrm rot="21442500">
              <a:off x="187796" y="2123708"/>
              <a:ext cx="2233104" cy="752281"/>
            </a:xfrm>
            <a:prstGeom prst="rect">
              <a:avLst/>
            </a:prstGeom>
            <a:solidFill>
              <a:schemeClr val="accent4"/>
            </a:solidFill>
            <a:effectLst>
              <a:outerShdw blurRad="50800" dist="38100" dir="2700000" algn="tl" rotWithShape="0">
                <a:prstClr val="black">
                  <a:alpha val="40000"/>
                </a:prstClr>
              </a:outerShdw>
            </a:effectLst>
          </p:spPr>
          <p:txBody>
            <a:bodyPr wrap="square">
              <a:noAutofit/>
            </a:bodyPr>
            <a:lstStyle/>
            <a:p>
              <a:pPr lvl="0"/>
              <a:r>
                <a:rPr lang="es" sz="1000" dirty="0">
                  <a:solidFill>
                    <a:prstClr val="white"/>
                  </a:solidFill>
                  <a:latin typeface="Impact"/>
                </a:rPr>
                <a:t>COREA DEL SUR	</a:t>
              </a:r>
            </a:p>
            <a:p>
              <a:pPr lvl="0"/>
              <a:r>
                <a:rPr lang="es" sz="800" dirty="0">
                  <a:solidFill>
                    <a:prstClr val="white"/>
                  </a:solidFill>
                </a:rPr>
                <a:t>LG está difundiendo un anuncio de TV para promocionar sus TV Ultra HD. El anuncio contó con los conocidos futbolistas Koo Ja Chul y Son Heungmin.</a:t>
              </a:r>
            </a:p>
            <a:p>
              <a:pPr lvl="0"/>
              <a:r>
                <a:rPr lang="en-GB" sz="800" dirty="0" smtClean="0">
                  <a:solidFill>
                    <a:prstClr val="white"/>
                  </a:solidFill>
                </a:rPr>
                <a:t>.</a:t>
              </a:r>
              <a:endParaRPr lang="en-GB" sz="800" dirty="0">
                <a:solidFill>
                  <a:prstClr val="white"/>
                </a:solidFill>
              </a:endParaRPr>
            </a:p>
          </p:txBody>
        </p:sp>
      </p:grpSp>
      <p:grpSp>
        <p:nvGrpSpPr>
          <p:cNvPr id="12" name="Group 11"/>
          <p:cNvGrpSpPr/>
          <p:nvPr/>
        </p:nvGrpSpPr>
        <p:grpSpPr>
          <a:xfrm>
            <a:off x="8325107" y="93663"/>
            <a:ext cx="552074" cy="630000"/>
            <a:chOff x="8325107" y="93663"/>
            <a:chExt cx="552074" cy="630000"/>
          </a:xfrm>
        </p:grpSpPr>
        <p:sp>
          <p:nvSpPr>
            <p:cNvPr id="13" name="Freeform 5"/>
            <p:cNvSpPr>
              <a:spLocks noChangeAspect="1"/>
            </p:cNvSpPr>
            <p:nvPr/>
          </p:nvSpPr>
          <p:spPr bwMode="auto">
            <a:xfrm>
              <a:off x="8327493" y="93663"/>
              <a:ext cx="542399"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extLst>
                  <a:ext uri="{28A0092B-C50C-407E-A947-70E740481C1C}">
                    <a14:useLocalDpi xmlns:a14="http://schemas.microsoft.com/office/drawing/2010/main"/>
                  </a:ext>
                </a:extLst>
              </a:blip>
              <a:srcRect/>
              <a:stretch>
                <a:fillRect/>
              </a:stretch>
            </a:blipFill>
            <a:ln>
              <a:solidFill>
                <a:schemeClr val="accent4"/>
              </a:solidFill>
            </a:ln>
          </p:spPr>
          <p:txBody>
            <a:bodyPr vert="horz" wrap="square" lIns="91440" tIns="45720" rIns="91440" bIns="45720" numCol="1" anchor="t" anchorCtr="0" compatLnSpc="1">
              <a:prstTxWarp prst="textNoShape">
                <a:avLst/>
              </a:prstTxWarp>
            </a:bodyPr>
            <a:lstStyle/>
            <a:p>
              <a:endParaRPr lang="en-GB" dirty="0"/>
            </a:p>
          </p:txBody>
        </p:sp>
        <p:sp>
          <p:nvSpPr>
            <p:cNvPr id="14" name="Rectangle 13"/>
            <p:cNvSpPr/>
            <p:nvPr/>
          </p:nvSpPr>
          <p:spPr>
            <a:xfrm>
              <a:off x="8325107" y="263685"/>
              <a:ext cx="552074" cy="307777"/>
            </a:xfrm>
            <a:prstGeom prst="rect">
              <a:avLst/>
            </a:prstGeom>
          </p:spPr>
          <p:txBody>
            <a:bodyPr wrap="none">
              <a:spAutoFit/>
            </a:bodyPr>
            <a:lstStyle/>
            <a:p>
              <a:pPr algn="ctr"/>
              <a:r>
                <a:rPr lang="en-GB" sz="1400" cap="all" dirty="0" smtClean="0">
                  <a:solidFill>
                    <a:prstClr val="white"/>
                  </a:solidFill>
                  <a:latin typeface="Impact"/>
                  <a:ea typeface="+mj-ea"/>
                  <a:cs typeface="+mj-cs"/>
                </a:rPr>
                <a:t>APAC</a:t>
              </a:r>
              <a:endParaRPr lang="en-GB" sz="2000" dirty="0"/>
            </a:p>
          </p:txBody>
        </p:sp>
      </p:grpSp>
      <p:grpSp>
        <p:nvGrpSpPr>
          <p:cNvPr id="30" name="Group 29"/>
          <p:cNvGrpSpPr/>
          <p:nvPr/>
        </p:nvGrpSpPr>
        <p:grpSpPr>
          <a:xfrm>
            <a:off x="1354600" y="2853091"/>
            <a:ext cx="2412360" cy="1861645"/>
            <a:chOff x="1145205" y="3037950"/>
            <a:chExt cx="2412360" cy="1861645"/>
          </a:xfrm>
        </p:grpSpPr>
        <p:pic>
          <p:nvPicPr>
            <p:cNvPr id="15"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327743" y="3851475"/>
              <a:ext cx="2229822" cy="1048120"/>
            </a:xfrm>
            <a:prstGeom prst="rect">
              <a:avLst/>
            </a:prstGeom>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15"/>
            <p:cNvSpPr/>
            <p:nvPr/>
          </p:nvSpPr>
          <p:spPr>
            <a:xfrm rot="21439659">
              <a:off x="1305049" y="3037950"/>
              <a:ext cx="2233104" cy="884819"/>
            </a:xfrm>
            <a:prstGeom prst="rect">
              <a:avLst/>
            </a:prstGeom>
            <a:solidFill>
              <a:schemeClr val="accent4"/>
            </a:solidFill>
            <a:effectLst>
              <a:outerShdw blurRad="50800" dist="38100" dir="2700000" algn="tl" rotWithShape="0">
                <a:prstClr val="black">
                  <a:alpha val="40000"/>
                </a:prstClr>
              </a:outerShdw>
            </a:effectLst>
          </p:spPr>
          <p:txBody>
            <a:bodyPr wrap="square">
              <a:noAutofit/>
            </a:bodyPr>
            <a:lstStyle/>
            <a:p>
              <a:pPr lvl="0"/>
              <a:r>
                <a:rPr lang="es" sz="1000" dirty="0">
                  <a:solidFill>
                    <a:prstClr val="white"/>
                  </a:solidFill>
                  <a:latin typeface="Impact"/>
                </a:rPr>
                <a:t>AUSTRALIA</a:t>
              </a:r>
            </a:p>
            <a:p>
              <a:pPr lvl="0"/>
              <a:r>
                <a:rPr lang="es" sz="800" dirty="0">
                  <a:solidFill>
                    <a:prstClr val="white"/>
                  </a:solidFill>
                </a:rPr>
                <a:t>El </a:t>
              </a:r>
              <a:r>
                <a:rPr lang="es-ES_tradnl" sz="800" dirty="0">
                  <a:solidFill>
                    <a:prstClr val="white"/>
                  </a:solidFill>
                </a:rPr>
                <a:t>periódico </a:t>
              </a:r>
              <a:r>
                <a:rPr lang="es" sz="800" dirty="0">
                  <a:solidFill>
                    <a:prstClr val="white"/>
                  </a:solidFill>
                </a:rPr>
                <a:t>Sydney Morning Herald está preparando secciones dedicadas a cubrir la Copa Mundial con noticias, vídeos, una página de Socceroos, listas de equipos y gráficos imprimibles en su plataforma digital.</a:t>
              </a:r>
            </a:p>
          </p:txBody>
        </p:sp>
        <p:pic>
          <p:nvPicPr>
            <p:cNvPr id="17" name="Picture 16"/>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145205" y="3815204"/>
              <a:ext cx="318285" cy="318285"/>
            </a:xfrm>
            <a:prstGeom prst="rect">
              <a:avLst/>
            </a:prstGeom>
          </p:spPr>
        </p:pic>
      </p:grpSp>
      <p:grpSp>
        <p:nvGrpSpPr>
          <p:cNvPr id="29" name="Group 28"/>
          <p:cNvGrpSpPr/>
          <p:nvPr/>
        </p:nvGrpSpPr>
        <p:grpSpPr>
          <a:xfrm>
            <a:off x="3657920" y="835145"/>
            <a:ext cx="2722603" cy="2459245"/>
            <a:chOff x="3349372" y="850899"/>
            <a:chExt cx="2722603" cy="2459245"/>
          </a:xfrm>
        </p:grpSpPr>
        <p:pic>
          <p:nvPicPr>
            <p:cNvPr id="18" name="Picture 2"/>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557565" y="850899"/>
              <a:ext cx="2456697" cy="857418"/>
            </a:xfrm>
            <a:prstGeom prst="rect">
              <a:avLst/>
            </a:prstGeom>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Rectangle 18"/>
            <p:cNvSpPr/>
            <p:nvPr/>
          </p:nvSpPr>
          <p:spPr>
            <a:xfrm rot="21439659">
              <a:off x="3574196" y="1657020"/>
              <a:ext cx="2497779" cy="1653124"/>
            </a:xfrm>
            <a:prstGeom prst="rect">
              <a:avLst/>
            </a:prstGeom>
            <a:solidFill>
              <a:schemeClr val="accent4"/>
            </a:solidFill>
            <a:effectLst>
              <a:outerShdw blurRad="50800" dist="38100" dir="2700000" algn="tl" rotWithShape="0">
                <a:prstClr val="black">
                  <a:alpha val="40000"/>
                </a:prstClr>
              </a:outerShdw>
            </a:effectLst>
          </p:spPr>
          <p:txBody>
            <a:bodyPr wrap="square">
              <a:noAutofit/>
            </a:bodyPr>
            <a:lstStyle/>
            <a:p>
              <a:pPr lvl="0"/>
              <a:r>
                <a:rPr lang="es" sz="1000" dirty="0">
                  <a:solidFill>
                    <a:prstClr val="white"/>
                  </a:solidFill>
                  <a:latin typeface="Impact"/>
                </a:rPr>
                <a:t>REGIÓN APAC</a:t>
              </a:r>
            </a:p>
            <a:p>
              <a:pPr lvl="0"/>
              <a:r>
                <a:rPr lang="es" sz="800" dirty="0">
                  <a:solidFill>
                    <a:prstClr val="white"/>
                  </a:solidFill>
                </a:rPr>
                <a:t>Volkswagen lanzó la aplicación Onefootball Brasil antes de la Copa Mundial. Actualmente gratuita, Onefootball Brasil funciona como plataforma única para que aficionados con teléfonos inteligentes dispongan de las últimas noticias e información del evento. La afición también puede recibir actualizaciones y resultados inmediatos por medio de servicios de noticias en vivo y participar realizando previsiones y votando por un </a:t>
              </a:r>
              <a:r>
                <a:rPr lang="es" sz="800" i="1" dirty="0">
                  <a:solidFill>
                    <a:prstClr val="white"/>
                  </a:solidFill>
                </a:rPr>
                <a:t>Man of the Match</a:t>
              </a:r>
              <a:r>
                <a:rPr lang="es" sz="800" dirty="0">
                  <a:solidFill>
                    <a:prstClr val="white"/>
                  </a:solidFill>
                </a:rPr>
                <a:t> </a:t>
              </a:r>
              <a:r>
                <a:rPr lang="es-ES_tradnl" sz="800" dirty="0">
                  <a:solidFill>
                    <a:prstClr val="white"/>
                  </a:solidFill>
                </a:rPr>
                <a:t>(Hombre del Partido) </a:t>
              </a:r>
              <a:r>
                <a:rPr lang="es" sz="800" dirty="0">
                  <a:solidFill>
                    <a:prstClr val="white"/>
                  </a:solidFill>
                </a:rPr>
                <a:t>preferido en cada partido.</a:t>
              </a:r>
            </a:p>
          </p:txBody>
        </p:sp>
        <p:pic>
          <p:nvPicPr>
            <p:cNvPr id="20" name="Picture 2" descr="http://www.imm-international.com/wp-content/uploads/south-america-globe.jpg"/>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3349372" y="1558594"/>
              <a:ext cx="288000" cy="288000"/>
            </a:xfrm>
            <a:prstGeom prst="ellipse">
              <a:avLst/>
            </a:prstGeom>
            <a:noFill/>
            <a:extLst>
              <a:ext uri="{909E8E84-426E-40dd-AFC4-6F175D3DCCD1}">
                <a14:hiddenFill xmlns:a14="http://schemas.microsoft.com/office/drawing/2010/main">
                  <a:solidFill>
                    <a:srgbClr val="FFFFFF"/>
                  </a:solidFill>
                </a14:hiddenFill>
              </a:ext>
            </a:extLst>
          </p:spPr>
        </p:pic>
      </p:grpSp>
      <p:grpSp>
        <p:nvGrpSpPr>
          <p:cNvPr id="28" name="Group 27"/>
          <p:cNvGrpSpPr/>
          <p:nvPr/>
        </p:nvGrpSpPr>
        <p:grpSpPr>
          <a:xfrm>
            <a:off x="4219304" y="3336926"/>
            <a:ext cx="2908778" cy="1407808"/>
            <a:chOff x="3758630" y="3293671"/>
            <a:chExt cx="2908778" cy="1407808"/>
          </a:xfrm>
        </p:grpSpPr>
        <p:pic>
          <p:nvPicPr>
            <p:cNvPr id="21" name="Picture 3"/>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917773" y="3452814"/>
              <a:ext cx="2065016" cy="1248665"/>
            </a:xfrm>
            <a:prstGeom prst="rect">
              <a:avLst/>
            </a:prstGeom>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21"/>
            <p:cNvSpPr/>
            <p:nvPr/>
          </p:nvSpPr>
          <p:spPr>
            <a:xfrm rot="21439659">
              <a:off x="5547954" y="3425120"/>
              <a:ext cx="1119454" cy="1272516"/>
            </a:xfrm>
            <a:prstGeom prst="rect">
              <a:avLst/>
            </a:prstGeom>
            <a:solidFill>
              <a:schemeClr val="accent4"/>
            </a:solidFill>
            <a:effectLst>
              <a:outerShdw blurRad="50800" dist="38100" dir="2700000" algn="tl" rotWithShape="0">
                <a:prstClr val="black">
                  <a:alpha val="40000"/>
                </a:prstClr>
              </a:outerShdw>
            </a:effectLst>
          </p:spPr>
          <p:txBody>
            <a:bodyPr wrap="square">
              <a:noAutofit/>
            </a:bodyPr>
            <a:lstStyle/>
            <a:p>
              <a:pPr lvl="0"/>
              <a:r>
                <a:rPr lang="es" sz="1000" dirty="0">
                  <a:solidFill>
                    <a:prstClr val="white"/>
                  </a:solidFill>
                  <a:latin typeface="Impact"/>
                </a:rPr>
                <a:t>JAPÓN</a:t>
              </a:r>
            </a:p>
            <a:p>
              <a:pPr lvl="0"/>
              <a:r>
                <a:rPr lang="es" sz="800" dirty="0">
                  <a:solidFill>
                    <a:prstClr val="white"/>
                  </a:solidFill>
                </a:rPr>
                <a:t>Las tarjetas Saison y la cerveza Kirin de Japón han presentado tarjetas de crédito y botellas con diseños de edición limitada de su selección. </a:t>
              </a:r>
            </a:p>
          </p:txBody>
        </p:sp>
        <p:pic>
          <p:nvPicPr>
            <p:cNvPr id="23" name="Picture 22"/>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758630" y="3293671"/>
              <a:ext cx="318285" cy="318285"/>
            </a:xfrm>
            <a:prstGeom prst="rect">
              <a:avLst/>
            </a:prstGeom>
          </p:spPr>
        </p:pic>
      </p:grpSp>
      <p:grpSp>
        <p:nvGrpSpPr>
          <p:cNvPr id="27" name="Group 26"/>
          <p:cNvGrpSpPr/>
          <p:nvPr/>
        </p:nvGrpSpPr>
        <p:grpSpPr>
          <a:xfrm>
            <a:off x="6642227" y="826393"/>
            <a:ext cx="2300587" cy="2521592"/>
            <a:chOff x="6266275" y="706970"/>
            <a:chExt cx="2300587" cy="2521592"/>
          </a:xfrm>
        </p:grpSpPr>
        <p:pic>
          <p:nvPicPr>
            <p:cNvPr id="24" name="Picture 5"/>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bwMode="auto">
            <a:xfrm>
              <a:off x="6584560" y="2158673"/>
              <a:ext cx="1910306" cy="1069889"/>
            </a:xfrm>
            <a:prstGeom prst="rect">
              <a:avLst/>
            </a:prstGeom>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24"/>
            <p:cNvSpPr/>
            <p:nvPr/>
          </p:nvSpPr>
          <p:spPr>
            <a:xfrm rot="211590">
              <a:off x="6374754" y="975049"/>
              <a:ext cx="2192108" cy="1182182"/>
            </a:xfrm>
            <a:prstGeom prst="rect">
              <a:avLst/>
            </a:prstGeom>
            <a:solidFill>
              <a:schemeClr val="accent4"/>
            </a:solidFill>
            <a:effectLst>
              <a:outerShdw blurRad="50800" dist="38100" dir="2700000" algn="tl" rotWithShape="0">
                <a:prstClr val="black">
                  <a:alpha val="40000"/>
                </a:prstClr>
              </a:outerShdw>
            </a:effectLst>
          </p:spPr>
          <p:txBody>
            <a:bodyPr wrap="square">
              <a:noAutofit/>
            </a:bodyPr>
            <a:lstStyle/>
            <a:p>
              <a:pPr lvl="0"/>
              <a:r>
                <a:rPr lang="es" sz="1000" dirty="0">
                  <a:solidFill>
                    <a:prstClr val="white"/>
                  </a:solidFill>
                  <a:latin typeface="Impact"/>
                </a:rPr>
                <a:t>TAILANDIA</a:t>
              </a:r>
            </a:p>
            <a:p>
              <a:pPr lvl="0"/>
              <a:r>
                <a:rPr lang="es" sz="800" dirty="0">
                  <a:solidFill>
                    <a:prstClr val="white"/>
                  </a:solidFill>
                </a:rPr>
                <a:t>El proveedor de telecomunicaciones AIS fue la única empresa del sector de Tailandia que obtuvo los derechos para retransmitir los partidos de la Copa Mundial FIFA en vivo en teléfonos inteligentes y lanzó la campaña </a:t>
              </a:r>
              <a:r>
                <a:rPr lang="es" sz="800" i="1" dirty="0">
                  <a:solidFill>
                    <a:prstClr val="white"/>
                  </a:solidFill>
                </a:rPr>
                <a:t>AIS Let’s Goal Brazil 2014</a:t>
              </a:r>
              <a:r>
                <a:rPr lang="es" sz="800" dirty="0">
                  <a:solidFill>
                    <a:prstClr val="white"/>
                  </a:solidFill>
                </a:rPr>
                <a:t> para dar a los usuarios la oportunidad de ir a Brasil p</a:t>
              </a:r>
              <a:r>
                <a:rPr lang="es-ES_tradnl" sz="800" dirty="0">
                  <a:solidFill>
                    <a:prstClr val="white"/>
                  </a:solidFill>
                </a:rPr>
                <a:t>ara</a:t>
              </a:r>
              <a:r>
                <a:rPr lang="es" sz="800" dirty="0">
                  <a:solidFill>
                    <a:prstClr val="white"/>
                  </a:solidFill>
                </a:rPr>
                <a:t> el evento</a:t>
              </a:r>
              <a:endParaRPr lang="en-GB" sz="800" dirty="0">
                <a:solidFill>
                  <a:prstClr val="white"/>
                </a:solidFill>
              </a:endParaRPr>
            </a:p>
          </p:txBody>
        </p:sp>
        <p:pic>
          <p:nvPicPr>
            <p:cNvPr id="26" name="Picture 25"/>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266275" y="706970"/>
              <a:ext cx="318285" cy="318285"/>
            </a:xfrm>
            <a:prstGeom prst="rect">
              <a:avLst/>
            </a:prstGeom>
          </p:spPr>
        </p:pic>
      </p:grpSp>
      <p:sp>
        <p:nvSpPr>
          <p:cNvPr id="54" name="Chevron 53">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5" name="Chevron 54">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56" name="Group 55"/>
          <p:cNvGrpSpPr/>
          <p:nvPr/>
        </p:nvGrpSpPr>
        <p:grpSpPr>
          <a:xfrm>
            <a:off x="869635" y="4734632"/>
            <a:ext cx="8274365" cy="424215"/>
            <a:chOff x="869635" y="4734632"/>
            <a:chExt cx="8274365" cy="424215"/>
          </a:xfrm>
        </p:grpSpPr>
        <p:grpSp>
          <p:nvGrpSpPr>
            <p:cNvPr id="57" name="Group 56"/>
            <p:cNvGrpSpPr/>
            <p:nvPr/>
          </p:nvGrpSpPr>
          <p:grpSpPr>
            <a:xfrm>
              <a:off x="1637994" y="4734632"/>
              <a:ext cx="7506006" cy="417693"/>
              <a:chOff x="1637994" y="4734632"/>
              <a:chExt cx="7506006" cy="417693"/>
            </a:xfrm>
          </p:grpSpPr>
          <p:grpSp>
            <p:nvGrpSpPr>
              <p:cNvPr id="59" name="Group 58"/>
              <p:cNvGrpSpPr/>
              <p:nvPr/>
            </p:nvGrpSpPr>
            <p:grpSpPr>
              <a:xfrm>
                <a:off x="1637994" y="4835525"/>
                <a:ext cx="7506006" cy="316800"/>
                <a:chOff x="1914453" y="4835525"/>
                <a:chExt cx="8255647" cy="316800"/>
              </a:xfrm>
            </p:grpSpPr>
            <p:sp>
              <p:nvSpPr>
                <p:cNvPr id="61" name="Rectangle 60">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62" name="Rectangle 61">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63" name="Rectangle 62">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64" name="Rectangle 63">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65" name="Rectangle 64">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66" name="Rectangle 65">
                  <a:hlinkClick r:id="rId18"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67" name="Rectangle 66">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68" name="Rectangle 67">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0" name="Isosceles Triangle 59"/>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58" name="Rectangle 57">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69" name="TextBox 68"/>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Tree>
    <p:extLst>
      <p:ext uri="{BB962C8B-B14F-4D97-AF65-F5344CB8AC3E}">
        <p14:creationId xmlns:p14="http://schemas.microsoft.com/office/powerpoint/2010/main" val="2960873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5" name="Group 27"/>
          <p:cNvGrpSpPr/>
          <p:nvPr/>
        </p:nvGrpSpPr>
        <p:grpSpPr>
          <a:xfrm>
            <a:off x="675811" y="675826"/>
            <a:ext cx="7153304" cy="4106434"/>
            <a:chOff x="419571" y="934289"/>
            <a:chExt cx="6257918" cy="3592428"/>
          </a:xfrm>
        </p:grpSpPr>
        <p:grpSp>
          <p:nvGrpSpPr>
            <p:cNvPr id="476" name="Group 28"/>
            <p:cNvGrpSpPr/>
            <p:nvPr/>
          </p:nvGrpSpPr>
          <p:grpSpPr>
            <a:xfrm>
              <a:off x="2940088" y="934289"/>
              <a:ext cx="3737401" cy="1409231"/>
              <a:chOff x="1636009" y="1057522"/>
              <a:chExt cx="3737401" cy="1409231"/>
            </a:xfrm>
          </p:grpSpPr>
          <p:sp>
            <p:nvSpPr>
              <p:cNvPr id="487" name="Freeform 5"/>
              <p:cNvSpPr>
                <a:spLocks/>
              </p:cNvSpPr>
              <p:nvPr/>
            </p:nvSpPr>
            <p:spPr bwMode="auto">
              <a:xfrm>
                <a:off x="163600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88" name="Freeform 5"/>
              <p:cNvSpPr>
                <a:spLocks/>
              </p:cNvSpPr>
              <p:nvPr/>
            </p:nvSpPr>
            <p:spPr bwMode="auto">
              <a:xfrm>
                <a:off x="28966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89" name="Freeform 5"/>
              <p:cNvSpPr>
                <a:spLocks/>
              </p:cNvSpPr>
              <p:nvPr/>
            </p:nvSpPr>
            <p:spPr bwMode="auto">
              <a:xfrm>
                <a:off x="415727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477" name="Group 29"/>
            <p:cNvGrpSpPr/>
            <p:nvPr/>
          </p:nvGrpSpPr>
          <p:grpSpPr>
            <a:xfrm>
              <a:off x="1040375" y="2027663"/>
              <a:ext cx="5014462" cy="1409231"/>
              <a:chOff x="-901684" y="1055746"/>
              <a:chExt cx="5014462" cy="1409231"/>
            </a:xfrm>
          </p:grpSpPr>
          <p:sp>
            <p:nvSpPr>
              <p:cNvPr id="483" name="Freeform 5"/>
              <p:cNvSpPr>
                <a:spLocks/>
              </p:cNvSpPr>
              <p:nvPr/>
            </p:nvSpPr>
            <p:spPr bwMode="auto">
              <a:xfrm>
                <a:off x="375377"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84" name="Freeform 5"/>
              <p:cNvSpPr>
                <a:spLocks/>
              </p:cNvSpPr>
              <p:nvPr/>
            </p:nvSpPr>
            <p:spPr bwMode="auto">
              <a:xfrm>
                <a:off x="1636009"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85" name="Freeform 5"/>
              <p:cNvSpPr>
                <a:spLocks/>
              </p:cNvSpPr>
              <p:nvPr/>
            </p:nvSpPr>
            <p:spPr bwMode="auto">
              <a:xfrm>
                <a:off x="2896641"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86" name="Freeform 5"/>
              <p:cNvSpPr>
                <a:spLocks/>
              </p:cNvSpPr>
              <p:nvPr/>
            </p:nvSpPr>
            <p:spPr bwMode="auto">
              <a:xfrm>
                <a:off x="-901684"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478" name="Group 30"/>
            <p:cNvGrpSpPr/>
            <p:nvPr/>
          </p:nvGrpSpPr>
          <p:grpSpPr>
            <a:xfrm>
              <a:off x="419571" y="3117486"/>
              <a:ext cx="4997583" cy="1409231"/>
              <a:chOff x="375377" y="1057522"/>
              <a:chExt cx="4997583" cy="1409231"/>
            </a:xfrm>
          </p:grpSpPr>
          <p:sp>
            <p:nvSpPr>
              <p:cNvPr id="479" name="Freeform 5"/>
              <p:cNvSpPr>
                <a:spLocks/>
              </p:cNvSpPr>
              <p:nvPr/>
            </p:nvSpPr>
            <p:spPr bwMode="auto">
              <a:xfrm>
                <a:off x="375377"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80" name="Freeform 5"/>
              <p:cNvSpPr>
                <a:spLocks/>
              </p:cNvSpPr>
              <p:nvPr/>
            </p:nvSpPr>
            <p:spPr bwMode="auto">
              <a:xfrm>
                <a:off x="163585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81" name="Freeform 5"/>
              <p:cNvSpPr>
                <a:spLocks/>
              </p:cNvSpPr>
              <p:nvPr/>
            </p:nvSpPr>
            <p:spPr bwMode="auto">
              <a:xfrm>
                <a:off x="28963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82" name="Freeform 5"/>
              <p:cNvSpPr>
                <a:spLocks/>
              </p:cNvSpPr>
              <p:nvPr/>
            </p:nvSpPr>
            <p:spPr bwMode="auto">
              <a:xfrm>
                <a:off x="415682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grpSp>
        <p:nvGrpSpPr>
          <p:cNvPr id="3" name="Group 21"/>
          <p:cNvGrpSpPr/>
          <p:nvPr/>
        </p:nvGrpSpPr>
        <p:grpSpPr>
          <a:xfrm>
            <a:off x="776365" y="992041"/>
            <a:ext cx="1762742" cy="591648"/>
            <a:chOff x="4882353" y="207665"/>
            <a:chExt cx="1261631" cy="423455"/>
          </a:xfrm>
        </p:grpSpPr>
        <p:sp>
          <p:nvSpPr>
            <p:cNvPr id="23" name="TextBox 22"/>
            <p:cNvSpPr txBox="1"/>
            <p:nvPr/>
          </p:nvSpPr>
          <p:spPr>
            <a:xfrm>
              <a:off x="4882353" y="207665"/>
              <a:ext cx="985762" cy="418536"/>
            </a:xfrm>
            <a:prstGeom prst="rect">
              <a:avLst/>
            </a:prstGeom>
            <a:noFill/>
          </p:spPr>
          <p:txBody>
            <a:bodyPr wrap="none" rtlCol="0">
              <a:spAutoFit/>
            </a:bodyPr>
            <a:lstStyle/>
            <a:p>
              <a:pPr algn="r">
                <a:spcBef>
                  <a:spcPts val="300"/>
                </a:spcBef>
              </a:pPr>
              <a:r>
                <a:rPr lang="en-GB" sz="900" dirty="0" err="1" smtClean="0">
                  <a:solidFill>
                    <a:schemeClr val="bg1"/>
                  </a:solidFill>
                  <a:latin typeface="+mj-lt"/>
                </a:rPr>
                <a:t>Recordación</a:t>
              </a:r>
              <a:r>
                <a:rPr lang="en-GB" sz="900" dirty="0" smtClean="0">
                  <a:solidFill>
                    <a:schemeClr val="bg1"/>
                  </a:solidFill>
                  <a:latin typeface="+mj-lt"/>
                </a:rPr>
                <a:t> </a:t>
              </a:r>
              <a:r>
                <a:rPr lang="en-GB" sz="900" dirty="0" err="1" smtClean="0">
                  <a:solidFill>
                    <a:schemeClr val="bg1"/>
                  </a:solidFill>
                  <a:latin typeface="+mj-lt"/>
                </a:rPr>
                <a:t>espontánea</a:t>
              </a:r>
              <a:endParaRPr lang="en-GB" sz="900" b="1" dirty="0" smtClean="0">
                <a:solidFill>
                  <a:schemeClr val="bg1"/>
                </a:solidFill>
                <a:latin typeface="+mj-lt"/>
              </a:endParaRPr>
            </a:p>
            <a:p>
              <a:pPr algn="r">
                <a:spcBef>
                  <a:spcPts val="300"/>
                </a:spcBef>
              </a:pPr>
              <a:r>
                <a:rPr lang="en-GB" sz="900" dirty="0" err="1" smtClean="0">
                  <a:solidFill>
                    <a:schemeClr val="bg1"/>
                  </a:solidFill>
                  <a:latin typeface="+mj-lt"/>
                </a:rPr>
                <a:t>Cambio</a:t>
              </a:r>
              <a:r>
                <a:rPr lang="en-GB" sz="900" dirty="0" smtClean="0">
                  <a:solidFill>
                    <a:schemeClr val="bg1"/>
                  </a:solidFill>
                  <a:latin typeface="+mj-lt"/>
                </a:rPr>
                <a:t> en la </a:t>
              </a:r>
              <a:r>
                <a:rPr lang="en-GB" sz="900" dirty="0" err="1" smtClean="0">
                  <a:solidFill>
                    <a:schemeClr val="bg1"/>
                  </a:solidFill>
                  <a:latin typeface="+mj-lt"/>
                </a:rPr>
                <a:t>percepción</a:t>
              </a:r>
              <a:endParaRPr lang="en-GB" sz="900" b="1" dirty="0" smtClean="0">
                <a:solidFill>
                  <a:schemeClr val="bg1"/>
                </a:solidFill>
                <a:latin typeface="+mj-lt"/>
              </a:endParaRPr>
            </a:p>
            <a:p>
              <a:pPr algn="r">
                <a:spcBef>
                  <a:spcPts val="300"/>
                </a:spcBef>
              </a:pPr>
              <a:r>
                <a:rPr lang="en-GB" sz="900" dirty="0" err="1" smtClean="0">
                  <a:solidFill>
                    <a:schemeClr val="bg1"/>
                  </a:solidFill>
                  <a:latin typeface="+mj-lt"/>
                </a:rPr>
                <a:t>Vínculo</a:t>
              </a:r>
              <a:r>
                <a:rPr lang="en-GB" sz="900" dirty="0" smtClean="0">
                  <a:solidFill>
                    <a:schemeClr val="bg1"/>
                  </a:solidFill>
                  <a:latin typeface="+mj-lt"/>
                </a:rPr>
                <a:t> con el </a:t>
              </a:r>
              <a:r>
                <a:rPr lang="en-GB" sz="900" dirty="0" err="1" smtClean="0">
                  <a:solidFill>
                    <a:schemeClr val="bg1"/>
                  </a:solidFill>
                  <a:latin typeface="+mj-lt"/>
                </a:rPr>
                <a:t>mundial</a:t>
              </a:r>
              <a:endParaRPr lang="en-GB" sz="900" b="1" dirty="0">
                <a:solidFill>
                  <a:schemeClr val="bg1"/>
                </a:solidFill>
                <a:latin typeface="+mj-lt"/>
              </a:endParaRPr>
            </a:p>
          </p:txBody>
        </p:sp>
        <p:sp>
          <p:nvSpPr>
            <p:cNvPr id="24" name="Rectangle 23"/>
            <p:cNvSpPr/>
            <p:nvPr/>
          </p:nvSpPr>
          <p:spPr>
            <a:xfrm>
              <a:off x="5845352" y="222319"/>
              <a:ext cx="288000"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a:latin typeface="+mj-lt"/>
              </a:endParaRPr>
            </a:p>
          </p:txBody>
        </p:sp>
        <p:sp>
          <p:nvSpPr>
            <p:cNvPr id="26" name="Rectangle 25"/>
            <p:cNvSpPr/>
            <p:nvPr/>
          </p:nvSpPr>
          <p:spPr>
            <a:xfrm>
              <a:off x="5855984" y="523120"/>
              <a:ext cx="288000"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a:latin typeface="+mj-lt"/>
              </a:endParaRPr>
            </a:p>
          </p:txBody>
        </p:sp>
        <p:sp>
          <p:nvSpPr>
            <p:cNvPr id="27" name="Rectangle 26"/>
            <p:cNvSpPr/>
            <p:nvPr/>
          </p:nvSpPr>
          <p:spPr>
            <a:xfrm>
              <a:off x="5845352" y="375811"/>
              <a:ext cx="288000" cy="1080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a:latin typeface="+mj-lt"/>
              </a:endParaRPr>
            </a:p>
          </p:txBody>
        </p:sp>
      </p:grpSp>
      <p:sp>
        <p:nvSpPr>
          <p:cNvPr id="220" name="TextBox 219"/>
          <p:cNvSpPr txBox="1"/>
          <p:nvPr/>
        </p:nvSpPr>
        <p:spPr>
          <a:xfrm>
            <a:off x="7555205" y="3481565"/>
            <a:ext cx="1273668" cy="461665"/>
          </a:xfrm>
          <a:prstGeom prst="rect">
            <a:avLst/>
          </a:prstGeom>
          <a:noFill/>
        </p:spPr>
        <p:txBody>
          <a:bodyPr wrap="square" rtlCol="0">
            <a:spAutoFit/>
          </a:bodyPr>
          <a:lstStyle/>
          <a:p>
            <a:r>
              <a:rPr lang="es-AR" sz="800" dirty="0" smtClean="0">
                <a:solidFill>
                  <a:schemeClr val="bg1"/>
                </a:solidFill>
                <a:latin typeface="+mj-lt"/>
              </a:rPr>
              <a:t>Por favor, tenga en cuenta los pequeños tamaños de muestra, bajo N = 200.</a:t>
            </a:r>
            <a:endParaRPr lang="en-GB" sz="800" dirty="0">
              <a:solidFill>
                <a:schemeClr val="bg1"/>
              </a:solidFill>
              <a:latin typeface="+mj-lt"/>
            </a:endParaRPr>
          </a:p>
        </p:txBody>
      </p:sp>
      <p:grpSp>
        <p:nvGrpSpPr>
          <p:cNvPr id="244" name="Group 220"/>
          <p:cNvGrpSpPr/>
          <p:nvPr/>
        </p:nvGrpSpPr>
        <p:grpSpPr>
          <a:xfrm>
            <a:off x="7137802" y="3410258"/>
            <a:ext cx="442479" cy="445887"/>
            <a:chOff x="676119" y="1816521"/>
            <a:chExt cx="833517" cy="833517"/>
          </a:xfrm>
        </p:grpSpPr>
        <p:grpSp>
          <p:nvGrpSpPr>
            <p:cNvPr id="245" name="Group 48"/>
            <p:cNvGrpSpPr>
              <a:grpSpLocks noChangeAspect="1"/>
            </p:cNvGrpSpPr>
            <p:nvPr/>
          </p:nvGrpSpPr>
          <p:grpSpPr>
            <a:xfrm>
              <a:off x="713622" y="1854864"/>
              <a:ext cx="756000" cy="756000"/>
              <a:chOff x="3639697" y="2022734"/>
              <a:chExt cx="1347333" cy="1347333"/>
            </a:xfrm>
          </p:grpSpPr>
          <p:sp>
            <p:nvSpPr>
              <p:cNvPr id="224" name="Oval 22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25" name="Oval 22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26" name="Oval 22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223" name="Oval 222"/>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227" name="Rectangle 226"/>
          <p:cNvSpPr/>
          <p:nvPr/>
        </p:nvSpPr>
        <p:spPr>
          <a:xfrm>
            <a:off x="6719775" y="3983415"/>
            <a:ext cx="2222205" cy="674031"/>
          </a:xfrm>
          <a:prstGeom prst="rect">
            <a:avLst/>
          </a:prstGeom>
        </p:spPr>
        <p:txBody>
          <a:bodyPr wrap="square">
            <a:spAutoFit/>
          </a:bodyPr>
          <a:lstStyle/>
          <a:p>
            <a:pPr algn="just">
              <a:lnSpc>
                <a:spcPct val="90000"/>
              </a:lnSpc>
            </a:pPr>
            <a:r>
              <a:rPr lang="es-AR" sz="700" dirty="0" smtClean="0">
                <a:solidFill>
                  <a:schemeClr val="bg1"/>
                </a:solidFill>
              </a:rPr>
              <a:t>Las </a:t>
            </a:r>
            <a:r>
              <a:rPr lang="es-AR" sz="700" dirty="0" smtClean="0">
                <a:solidFill>
                  <a:schemeClr val="bg1"/>
                </a:solidFill>
              </a:rPr>
              <a:t>respuetas</a:t>
            </a:r>
            <a:r>
              <a:rPr lang="es-AR" sz="700" dirty="0" smtClean="0">
                <a:solidFill>
                  <a:schemeClr val="bg1"/>
                </a:solidFill>
              </a:rPr>
              <a:t> </a:t>
            </a:r>
            <a:r>
              <a:rPr lang="es-AR" sz="700" dirty="0" smtClean="0">
                <a:solidFill>
                  <a:schemeClr val="bg1"/>
                </a:solidFill>
              </a:rPr>
              <a:t>'Cambio en la percepción' y ‘Vínculo' se basan en </a:t>
            </a:r>
            <a:r>
              <a:rPr lang="es-AR" sz="700" dirty="0" smtClean="0">
                <a:solidFill>
                  <a:schemeClr val="bg1"/>
                </a:solidFill>
              </a:rPr>
              <a:t>respuestas 7 </a:t>
            </a:r>
            <a:r>
              <a:rPr lang="es-AR" sz="700" dirty="0" smtClean="0">
                <a:solidFill>
                  <a:schemeClr val="bg1"/>
                </a:solidFill>
              </a:rPr>
              <a:t>+ en una escala de 1 a 10. ´Cambio en la percepción ´parte de la sig. pregunta: ¿cómo su percepción ha cambiado como resultado de su patrocinio de la Copa Mundial de 2014?</a:t>
            </a:r>
            <a:endParaRPr lang="en-GB" sz="700" dirty="0">
              <a:solidFill>
                <a:schemeClr val="bg1"/>
              </a:solidFill>
            </a:endParaRPr>
          </a:p>
        </p:txBody>
      </p:sp>
      <p:pic>
        <p:nvPicPr>
          <p:cNvPr id="186" name="Picture 40"/>
          <p:cNvPicPr>
            <a:picLocks noChangeAspect="1"/>
          </p:cNvPicPr>
          <p:nvPr/>
        </p:nvPicPr>
        <p:blipFill>
          <a:blip r:embed="rId2" cstate="print"/>
          <a:stretch>
            <a:fillRect/>
          </a:stretch>
        </p:blipFill>
        <p:spPr>
          <a:xfrm>
            <a:off x="1390912" y="68631"/>
            <a:ext cx="6324231" cy="443607"/>
          </a:xfrm>
          <a:prstGeom prst="rect">
            <a:avLst/>
          </a:prstGeom>
        </p:spPr>
      </p:pic>
      <p:sp>
        <p:nvSpPr>
          <p:cNvPr id="2" name="Title 1"/>
          <p:cNvSpPr>
            <a:spLocks noGrp="1"/>
          </p:cNvSpPr>
          <p:nvPr>
            <p:ph type="title"/>
          </p:nvPr>
        </p:nvSpPr>
        <p:spPr>
          <a:xfrm>
            <a:off x="2460525" y="17252"/>
            <a:ext cx="8229600" cy="376826"/>
          </a:xfrm>
        </p:spPr>
        <p:txBody>
          <a:bodyPr/>
          <a:lstStyle/>
          <a:p>
            <a:r>
              <a:rPr lang="en-GB" dirty="0" smtClean="0">
                <a:solidFill>
                  <a:schemeClr val="tx1"/>
                </a:solidFill>
              </a:rPr>
              <a:t>Sponsors </a:t>
            </a:r>
            <a:r>
              <a:rPr lang="en-GB" dirty="0" err="1" smtClean="0">
                <a:solidFill>
                  <a:schemeClr val="tx1"/>
                </a:solidFill>
              </a:rPr>
              <a:t>oficiales</a:t>
            </a:r>
            <a:r>
              <a:rPr lang="en-GB" dirty="0" smtClean="0">
                <a:solidFill>
                  <a:schemeClr val="tx1"/>
                </a:solidFill>
              </a:rPr>
              <a:t> de la </a:t>
            </a:r>
            <a:r>
              <a:rPr lang="en-GB" dirty="0" err="1" smtClean="0">
                <a:solidFill>
                  <a:schemeClr val="tx1"/>
                </a:solidFill>
              </a:rPr>
              <a:t>copa</a:t>
            </a:r>
            <a:r>
              <a:rPr lang="en-GB" dirty="0" smtClean="0">
                <a:solidFill>
                  <a:schemeClr val="tx1"/>
                </a:solidFill>
              </a:rPr>
              <a:t> del </a:t>
            </a:r>
            <a:r>
              <a:rPr lang="en-GB" dirty="0" err="1" smtClean="0">
                <a:solidFill>
                  <a:schemeClr val="tx1"/>
                </a:solidFill>
              </a:rPr>
              <a:t>mundo</a:t>
            </a:r>
            <a:endParaRPr lang="en-GB" dirty="0">
              <a:solidFill>
                <a:schemeClr val="tx1"/>
              </a:solidFill>
            </a:endParaRPr>
          </a:p>
        </p:txBody>
      </p:sp>
      <p:sp>
        <p:nvSpPr>
          <p:cNvPr id="192" name="Title 1"/>
          <p:cNvSpPr txBox="1">
            <a:spLocks/>
          </p:cNvSpPr>
          <p:nvPr/>
        </p:nvSpPr>
        <p:spPr>
          <a:xfrm>
            <a:off x="3721128" y="253909"/>
            <a:ext cx="4132931" cy="376826"/>
          </a:xfrm>
          <a:prstGeom prst="rect">
            <a:avLst/>
          </a:prstGeom>
        </p:spPr>
        <p:txBody>
          <a:bodyPr vert="horz" lIns="91440" tIns="45720" rIns="91440" bIns="45720" rtlCol="0" anchor="b">
            <a:noAutofit/>
          </a:body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GB" sz="1200" b="0" i="0" u="none" strike="noStrike" kern="1200" cap="all" spc="0" normalizeH="0" baseline="0" noProof="0" dirty="0" err="1" smtClean="0">
                <a:ln>
                  <a:noFill/>
                </a:ln>
                <a:solidFill>
                  <a:schemeClr val="bg1"/>
                </a:solidFill>
                <a:effectLst/>
                <a:uLnTx/>
                <a:uFillTx/>
                <a:latin typeface="+mj-lt"/>
                <a:ea typeface="+mj-ea"/>
                <a:cs typeface="+mj-cs"/>
              </a:rPr>
              <a:t>Percepción</a:t>
            </a:r>
            <a:r>
              <a:rPr kumimoji="0" lang="en-GB" sz="1200" b="0" i="0" u="none" strike="noStrike" kern="1200" cap="all" spc="0" normalizeH="0" baseline="0" noProof="0" dirty="0" smtClean="0">
                <a:ln>
                  <a:noFill/>
                </a:ln>
                <a:solidFill>
                  <a:schemeClr val="bg1"/>
                </a:solidFill>
                <a:effectLst/>
                <a:uLnTx/>
                <a:uFillTx/>
                <a:latin typeface="+mj-lt"/>
                <a:ea typeface="+mj-ea"/>
                <a:cs typeface="+mj-cs"/>
              </a:rPr>
              <a:t> en </a:t>
            </a:r>
            <a:r>
              <a:rPr kumimoji="0" lang="en-GB" sz="1200" b="0" i="0" u="none" strike="noStrike" kern="1200" cap="all" spc="0" normalizeH="0" baseline="0" noProof="0" dirty="0" err="1" smtClean="0">
                <a:ln>
                  <a:noFill/>
                </a:ln>
                <a:solidFill>
                  <a:schemeClr val="bg1"/>
                </a:solidFill>
                <a:effectLst/>
                <a:uLnTx/>
                <a:uFillTx/>
                <a:latin typeface="+mj-lt"/>
                <a:ea typeface="+mj-ea"/>
                <a:cs typeface="+mj-cs"/>
              </a:rPr>
              <a:t>argentina</a:t>
            </a:r>
            <a:endParaRPr kumimoji="0" lang="en-GB" sz="1200" b="0" i="0" u="none" strike="noStrike" kern="1200" cap="all" spc="0" normalizeH="0" baseline="0" noProof="0" dirty="0">
              <a:ln>
                <a:noFill/>
              </a:ln>
              <a:solidFill>
                <a:schemeClr val="bg1"/>
              </a:solidFill>
              <a:effectLst/>
              <a:uLnTx/>
              <a:uFillTx/>
              <a:latin typeface="+mj-lt"/>
              <a:ea typeface="+mj-ea"/>
              <a:cs typeface="+mj-cs"/>
            </a:endParaRPr>
          </a:p>
        </p:txBody>
      </p:sp>
      <p:grpSp>
        <p:nvGrpSpPr>
          <p:cNvPr id="490" name="Group 59"/>
          <p:cNvGrpSpPr/>
          <p:nvPr/>
        </p:nvGrpSpPr>
        <p:grpSpPr>
          <a:xfrm>
            <a:off x="1416317" y="2094991"/>
            <a:ext cx="1667186" cy="570745"/>
            <a:chOff x="1157524" y="1790915"/>
            <a:chExt cx="1667186" cy="570745"/>
          </a:xfrm>
        </p:grpSpPr>
        <p:grpSp>
          <p:nvGrpSpPr>
            <p:cNvPr id="491" name="Group 62"/>
            <p:cNvGrpSpPr/>
            <p:nvPr/>
          </p:nvGrpSpPr>
          <p:grpSpPr>
            <a:xfrm>
              <a:off x="1157524" y="1790915"/>
              <a:ext cx="566383" cy="570745"/>
              <a:chOff x="676119" y="1816521"/>
              <a:chExt cx="833517" cy="833517"/>
            </a:xfrm>
          </p:grpSpPr>
          <p:grpSp>
            <p:nvGrpSpPr>
              <p:cNvPr id="493" name="Group 48"/>
              <p:cNvGrpSpPr>
                <a:grpSpLocks noChangeAspect="1"/>
              </p:cNvGrpSpPr>
              <p:nvPr/>
            </p:nvGrpSpPr>
            <p:grpSpPr>
              <a:xfrm>
                <a:off x="713622" y="1854864"/>
                <a:ext cx="756000" cy="756000"/>
                <a:chOff x="3639697" y="2022734"/>
                <a:chExt cx="1347333" cy="1347333"/>
              </a:xfrm>
            </p:grpSpPr>
            <p:sp>
              <p:nvSpPr>
                <p:cNvPr id="495" name="Oval 6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496" name="Oval 6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497" name="Oval 6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494" name="Oval 6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492" name="TextBox 61"/>
            <p:cNvSpPr txBox="1"/>
            <p:nvPr/>
          </p:nvSpPr>
          <p:spPr>
            <a:xfrm rot="1862503">
              <a:off x="1606189" y="1839397"/>
              <a:ext cx="1218521" cy="276999"/>
            </a:xfrm>
            <a:prstGeom prst="rect">
              <a:avLst/>
            </a:prstGeom>
            <a:noFill/>
          </p:spPr>
          <p:txBody>
            <a:bodyPr wrap="square" rtlCol="0">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grpSp>
        <p:nvGrpSpPr>
          <p:cNvPr id="498" name="Group 69"/>
          <p:cNvGrpSpPr/>
          <p:nvPr/>
        </p:nvGrpSpPr>
        <p:grpSpPr>
          <a:xfrm>
            <a:off x="2892060" y="2094991"/>
            <a:ext cx="1667186" cy="570745"/>
            <a:chOff x="1157524" y="1790915"/>
            <a:chExt cx="1667186" cy="570745"/>
          </a:xfrm>
        </p:grpSpPr>
        <p:grpSp>
          <p:nvGrpSpPr>
            <p:cNvPr id="499" name="Group 70"/>
            <p:cNvGrpSpPr/>
            <p:nvPr/>
          </p:nvGrpSpPr>
          <p:grpSpPr>
            <a:xfrm>
              <a:off x="1157524" y="1790915"/>
              <a:ext cx="566383" cy="570745"/>
              <a:chOff x="676119" y="1816521"/>
              <a:chExt cx="833517" cy="833517"/>
            </a:xfrm>
          </p:grpSpPr>
          <p:grpSp>
            <p:nvGrpSpPr>
              <p:cNvPr id="501" name="Group 48"/>
              <p:cNvGrpSpPr>
                <a:grpSpLocks noChangeAspect="1"/>
              </p:cNvGrpSpPr>
              <p:nvPr/>
            </p:nvGrpSpPr>
            <p:grpSpPr>
              <a:xfrm>
                <a:off x="713622" y="1854864"/>
                <a:ext cx="756000" cy="756000"/>
                <a:chOff x="3639697" y="2022734"/>
                <a:chExt cx="1347333" cy="1347333"/>
              </a:xfrm>
            </p:grpSpPr>
            <p:sp>
              <p:nvSpPr>
                <p:cNvPr id="503" name="Oval 7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04" name="Oval 7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05" name="Oval 7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02" name="Oval 73"/>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00" name="TextBox 7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Continental</a:t>
              </a:r>
            </a:p>
          </p:txBody>
        </p:sp>
      </p:grpSp>
      <p:grpSp>
        <p:nvGrpSpPr>
          <p:cNvPr id="506" name="Group 77"/>
          <p:cNvGrpSpPr/>
          <p:nvPr/>
        </p:nvGrpSpPr>
        <p:grpSpPr>
          <a:xfrm>
            <a:off x="4326640" y="2094991"/>
            <a:ext cx="1667186" cy="570745"/>
            <a:chOff x="1157524" y="1790915"/>
            <a:chExt cx="1667186" cy="570745"/>
          </a:xfrm>
        </p:grpSpPr>
        <p:grpSp>
          <p:nvGrpSpPr>
            <p:cNvPr id="507" name="Group 78"/>
            <p:cNvGrpSpPr/>
            <p:nvPr/>
          </p:nvGrpSpPr>
          <p:grpSpPr>
            <a:xfrm>
              <a:off x="1157524" y="1790915"/>
              <a:ext cx="566383" cy="570745"/>
              <a:chOff x="676119" y="1816521"/>
              <a:chExt cx="833517" cy="833517"/>
            </a:xfrm>
          </p:grpSpPr>
          <p:grpSp>
            <p:nvGrpSpPr>
              <p:cNvPr id="509" name="Group 48"/>
              <p:cNvGrpSpPr>
                <a:grpSpLocks noChangeAspect="1"/>
              </p:cNvGrpSpPr>
              <p:nvPr/>
            </p:nvGrpSpPr>
            <p:grpSpPr>
              <a:xfrm>
                <a:off x="713622" y="1854864"/>
                <a:ext cx="756000" cy="756000"/>
                <a:chOff x="3639697" y="2022734"/>
                <a:chExt cx="1347333" cy="1347333"/>
              </a:xfrm>
            </p:grpSpPr>
            <p:sp>
              <p:nvSpPr>
                <p:cNvPr id="511" name="Oval 8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12" name="Oval 8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13" name="Oval 8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10" name="Oval 8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08" name="TextBox 7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McDonald’s</a:t>
              </a:r>
            </a:p>
          </p:txBody>
        </p:sp>
      </p:grpSp>
      <p:grpSp>
        <p:nvGrpSpPr>
          <p:cNvPr id="514" name="Group 85"/>
          <p:cNvGrpSpPr/>
          <p:nvPr/>
        </p:nvGrpSpPr>
        <p:grpSpPr>
          <a:xfrm>
            <a:off x="5645131" y="2094991"/>
            <a:ext cx="1805415" cy="570745"/>
            <a:chOff x="1157524" y="1790915"/>
            <a:chExt cx="1805415" cy="570745"/>
          </a:xfrm>
        </p:grpSpPr>
        <p:grpSp>
          <p:nvGrpSpPr>
            <p:cNvPr id="515" name="Group 86"/>
            <p:cNvGrpSpPr/>
            <p:nvPr/>
          </p:nvGrpSpPr>
          <p:grpSpPr>
            <a:xfrm>
              <a:off x="1157524" y="1790915"/>
              <a:ext cx="566383" cy="570745"/>
              <a:chOff x="676119" y="1816521"/>
              <a:chExt cx="833517" cy="833517"/>
            </a:xfrm>
          </p:grpSpPr>
          <p:grpSp>
            <p:nvGrpSpPr>
              <p:cNvPr id="517" name="Group 48"/>
              <p:cNvGrpSpPr>
                <a:grpSpLocks noChangeAspect="1"/>
              </p:cNvGrpSpPr>
              <p:nvPr/>
            </p:nvGrpSpPr>
            <p:grpSpPr>
              <a:xfrm>
                <a:off x="713622" y="1854864"/>
                <a:ext cx="756000" cy="756000"/>
                <a:chOff x="3639697" y="2022734"/>
                <a:chExt cx="1347333" cy="1347333"/>
              </a:xfrm>
            </p:grpSpPr>
            <p:sp>
              <p:nvSpPr>
                <p:cNvPr id="519" name="Oval 9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20" name="Oval 91"/>
                <p:cNvSpPr>
                  <a:spLocks noChangeAspect="1"/>
                </p:cNvSpPr>
                <p:nvPr/>
              </p:nvSpPr>
              <p:spPr>
                <a:xfrm>
                  <a:off x="3740128" y="2151050"/>
                  <a:ext cx="1090699"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21" name="Oval 92"/>
                <p:cNvSpPr>
                  <a:spLocks noChangeAspect="1"/>
                </p:cNvSpPr>
                <p:nvPr/>
              </p:nvSpPr>
              <p:spPr>
                <a:xfrm>
                  <a:off x="3868443" y="2279369"/>
                  <a:ext cx="834062" cy="834064"/>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18" name="Oval 8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16" name="TextBox 87"/>
            <p:cNvSpPr txBox="1"/>
            <p:nvPr/>
          </p:nvSpPr>
          <p:spPr>
            <a:xfrm rot="1862503">
              <a:off x="1744418" y="1850030"/>
              <a:ext cx="1218521" cy="276999"/>
            </a:xfrm>
            <a:prstGeom prst="rect">
              <a:avLst/>
            </a:prstGeom>
            <a:noFill/>
          </p:spPr>
          <p:txBody>
            <a:bodyPr wrap="square" rtlCol="0">
              <a:spAutoFit/>
            </a:bodyPr>
            <a:lstStyle/>
            <a:p>
              <a:r>
                <a:rPr lang="en-GB" sz="1200" dirty="0">
                  <a:solidFill>
                    <a:schemeClr val="bg1"/>
                  </a:solidFill>
                  <a:latin typeface="+mj-lt"/>
                </a:rPr>
                <a:t>Coca-Cola</a:t>
              </a:r>
            </a:p>
          </p:txBody>
        </p:sp>
      </p:grpSp>
      <p:grpSp>
        <p:nvGrpSpPr>
          <p:cNvPr id="522" name="Group 101"/>
          <p:cNvGrpSpPr/>
          <p:nvPr/>
        </p:nvGrpSpPr>
        <p:grpSpPr>
          <a:xfrm>
            <a:off x="707753" y="3345411"/>
            <a:ext cx="1667186" cy="570745"/>
            <a:chOff x="1157524" y="1790915"/>
            <a:chExt cx="1667186" cy="570745"/>
          </a:xfrm>
        </p:grpSpPr>
        <p:grpSp>
          <p:nvGrpSpPr>
            <p:cNvPr id="523" name="Group 102"/>
            <p:cNvGrpSpPr/>
            <p:nvPr/>
          </p:nvGrpSpPr>
          <p:grpSpPr>
            <a:xfrm>
              <a:off x="1157524" y="1790915"/>
              <a:ext cx="566383" cy="570745"/>
              <a:chOff x="676119" y="1816521"/>
              <a:chExt cx="833517" cy="833517"/>
            </a:xfrm>
          </p:grpSpPr>
          <p:grpSp>
            <p:nvGrpSpPr>
              <p:cNvPr id="525" name="Group 48"/>
              <p:cNvGrpSpPr>
                <a:grpSpLocks noChangeAspect="1"/>
              </p:cNvGrpSpPr>
              <p:nvPr/>
            </p:nvGrpSpPr>
            <p:grpSpPr>
              <a:xfrm>
                <a:off x="713622" y="1854864"/>
                <a:ext cx="756000" cy="756000"/>
                <a:chOff x="3639697" y="2022734"/>
                <a:chExt cx="1347333" cy="1347333"/>
              </a:xfrm>
            </p:grpSpPr>
            <p:sp>
              <p:nvSpPr>
                <p:cNvPr id="527" name="Oval 10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28" name="Oval 10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29" name="Oval 10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26" name="Oval 105"/>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24" name="TextBox 103"/>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Emirates</a:t>
              </a:r>
            </a:p>
          </p:txBody>
        </p:sp>
      </p:grpSp>
      <p:grpSp>
        <p:nvGrpSpPr>
          <p:cNvPr id="530" name="Group 109"/>
          <p:cNvGrpSpPr/>
          <p:nvPr/>
        </p:nvGrpSpPr>
        <p:grpSpPr>
          <a:xfrm>
            <a:off x="2036445" y="3345411"/>
            <a:ext cx="1847947" cy="570745"/>
            <a:chOff x="1157524" y="1790915"/>
            <a:chExt cx="1847947" cy="570745"/>
          </a:xfrm>
        </p:grpSpPr>
        <p:grpSp>
          <p:nvGrpSpPr>
            <p:cNvPr id="531" name="Group 110"/>
            <p:cNvGrpSpPr/>
            <p:nvPr/>
          </p:nvGrpSpPr>
          <p:grpSpPr>
            <a:xfrm>
              <a:off x="1157524" y="1790915"/>
              <a:ext cx="566383" cy="570745"/>
              <a:chOff x="676119" y="1816521"/>
              <a:chExt cx="833517" cy="833517"/>
            </a:xfrm>
          </p:grpSpPr>
          <p:grpSp>
            <p:nvGrpSpPr>
              <p:cNvPr id="533" name="Group 48"/>
              <p:cNvGrpSpPr>
                <a:grpSpLocks noChangeAspect="1"/>
              </p:cNvGrpSpPr>
              <p:nvPr/>
            </p:nvGrpSpPr>
            <p:grpSpPr>
              <a:xfrm>
                <a:off x="713622" y="1854864"/>
                <a:ext cx="756000" cy="756000"/>
                <a:chOff x="3639697" y="2022734"/>
                <a:chExt cx="1347333" cy="1347333"/>
              </a:xfrm>
            </p:grpSpPr>
            <p:sp>
              <p:nvSpPr>
                <p:cNvPr id="535" name="Oval 11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36" name="Oval 11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37" name="Oval 11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34" name="Oval 11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32" name="TextBox 111"/>
            <p:cNvSpPr txBox="1"/>
            <p:nvPr/>
          </p:nvSpPr>
          <p:spPr>
            <a:xfrm rot="1862503">
              <a:off x="1786950" y="1871296"/>
              <a:ext cx="1218521" cy="276999"/>
            </a:xfrm>
            <a:prstGeom prst="rect">
              <a:avLst/>
            </a:prstGeom>
            <a:noFill/>
          </p:spPr>
          <p:txBody>
            <a:bodyPr wrap="square" rtlCol="0">
              <a:spAutoFit/>
            </a:bodyPr>
            <a:lstStyle/>
            <a:p>
              <a:r>
                <a:rPr lang="en-GB" sz="1200" dirty="0">
                  <a:solidFill>
                    <a:schemeClr val="bg1"/>
                  </a:solidFill>
                  <a:latin typeface="+mj-lt"/>
                </a:rPr>
                <a:t>Visa</a:t>
              </a:r>
            </a:p>
          </p:txBody>
        </p:sp>
      </p:grpSp>
      <p:grpSp>
        <p:nvGrpSpPr>
          <p:cNvPr id="538" name="Group 117"/>
          <p:cNvGrpSpPr/>
          <p:nvPr/>
        </p:nvGrpSpPr>
        <p:grpSpPr>
          <a:xfrm>
            <a:off x="3586506" y="3345411"/>
            <a:ext cx="1667186" cy="570745"/>
            <a:chOff x="1157524" y="1790915"/>
            <a:chExt cx="1667186" cy="570745"/>
          </a:xfrm>
        </p:grpSpPr>
        <p:grpSp>
          <p:nvGrpSpPr>
            <p:cNvPr id="539" name="Group 118"/>
            <p:cNvGrpSpPr/>
            <p:nvPr/>
          </p:nvGrpSpPr>
          <p:grpSpPr>
            <a:xfrm>
              <a:off x="1157524" y="1790915"/>
              <a:ext cx="566383" cy="570745"/>
              <a:chOff x="676119" y="1816521"/>
              <a:chExt cx="833517" cy="833517"/>
            </a:xfrm>
          </p:grpSpPr>
          <p:grpSp>
            <p:nvGrpSpPr>
              <p:cNvPr id="541" name="Group 48"/>
              <p:cNvGrpSpPr>
                <a:grpSpLocks noChangeAspect="1"/>
              </p:cNvGrpSpPr>
              <p:nvPr/>
            </p:nvGrpSpPr>
            <p:grpSpPr>
              <a:xfrm>
                <a:off x="713622" y="1854864"/>
                <a:ext cx="756000" cy="756000"/>
                <a:chOff x="3639697" y="2022734"/>
                <a:chExt cx="1347333" cy="1347333"/>
              </a:xfrm>
            </p:grpSpPr>
            <p:sp>
              <p:nvSpPr>
                <p:cNvPr id="543" name="Oval 12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44" name="Oval 12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45" name="Oval 12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42" name="Oval 121"/>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40" name="TextBox 11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Castrol</a:t>
              </a:r>
            </a:p>
          </p:txBody>
        </p:sp>
      </p:grpSp>
      <p:grpSp>
        <p:nvGrpSpPr>
          <p:cNvPr id="546" name="Group 125"/>
          <p:cNvGrpSpPr/>
          <p:nvPr/>
        </p:nvGrpSpPr>
        <p:grpSpPr>
          <a:xfrm>
            <a:off x="5039627" y="3345411"/>
            <a:ext cx="1667186" cy="570745"/>
            <a:chOff x="1157524" y="1790915"/>
            <a:chExt cx="1667186" cy="570745"/>
          </a:xfrm>
        </p:grpSpPr>
        <p:grpSp>
          <p:nvGrpSpPr>
            <p:cNvPr id="547" name="Group 126"/>
            <p:cNvGrpSpPr/>
            <p:nvPr/>
          </p:nvGrpSpPr>
          <p:grpSpPr>
            <a:xfrm>
              <a:off x="1157524" y="1790915"/>
              <a:ext cx="566383" cy="570745"/>
              <a:chOff x="676119" y="1816521"/>
              <a:chExt cx="833517" cy="833517"/>
            </a:xfrm>
          </p:grpSpPr>
          <p:grpSp>
            <p:nvGrpSpPr>
              <p:cNvPr id="549" name="Group 48"/>
              <p:cNvGrpSpPr>
                <a:grpSpLocks noChangeAspect="1"/>
              </p:cNvGrpSpPr>
              <p:nvPr/>
            </p:nvGrpSpPr>
            <p:grpSpPr>
              <a:xfrm>
                <a:off x="713622" y="1854864"/>
                <a:ext cx="756000" cy="756000"/>
                <a:chOff x="3639697" y="2022734"/>
                <a:chExt cx="1347333" cy="1347333"/>
              </a:xfrm>
            </p:grpSpPr>
            <p:sp>
              <p:nvSpPr>
                <p:cNvPr id="551" name="Oval 13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52" name="Oval 13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53" name="Oval 13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50" name="Oval 129"/>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48" name="TextBox 127"/>
            <p:cNvSpPr txBox="1"/>
            <p:nvPr/>
          </p:nvSpPr>
          <p:spPr>
            <a:xfrm rot="1862503">
              <a:off x="1606189" y="1851124"/>
              <a:ext cx="1218521" cy="215444"/>
            </a:xfrm>
            <a:prstGeom prst="rect">
              <a:avLst/>
            </a:prstGeom>
            <a:noFill/>
          </p:spPr>
          <p:txBody>
            <a:bodyPr wrap="square" rtlCol="0">
              <a:spAutoFit/>
            </a:bodyPr>
            <a:lstStyle/>
            <a:p>
              <a:r>
                <a:rPr lang="en-GB" sz="800" dirty="0">
                  <a:solidFill>
                    <a:schemeClr val="bg1"/>
                  </a:solidFill>
                  <a:latin typeface="+mj-lt"/>
                </a:rPr>
                <a:t>Johnson &amp; Johnson</a:t>
              </a:r>
            </a:p>
          </p:txBody>
        </p:sp>
      </p:grpSp>
      <p:grpSp>
        <p:nvGrpSpPr>
          <p:cNvPr id="554" name="Group 149"/>
          <p:cNvGrpSpPr/>
          <p:nvPr/>
        </p:nvGrpSpPr>
        <p:grpSpPr>
          <a:xfrm>
            <a:off x="3480176" y="849831"/>
            <a:ext cx="1784149" cy="570745"/>
            <a:chOff x="1157524" y="1790915"/>
            <a:chExt cx="1784149" cy="570745"/>
          </a:xfrm>
        </p:grpSpPr>
        <p:grpSp>
          <p:nvGrpSpPr>
            <p:cNvPr id="555" name="Group 150"/>
            <p:cNvGrpSpPr/>
            <p:nvPr/>
          </p:nvGrpSpPr>
          <p:grpSpPr>
            <a:xfrm>
              <a:off x="1157524" y="1790915"/>
              <a:ext cx="566383" cy="570745"/>
              <a:chOff x="676119" y="1816521"/>
              <a:chExt cx="833517" cy="833517"/>
            </a:xfrm>
          </p:grpSpPr>
          <p:grpSp>
            <p:nvGrpSpPr>
              <p:cNvPr id="557" name="Group 48"/>
              <p:cNvGrpSpPr>
                <a:grpSpLocks noChangeAspect="1"/>
              </p:cNvGrpSpPr>
              <p:nvPr/>
            </p:nvGrpSpPr>
            <p:grpSpPr>
              <a:xfrm>
                <a:off x="713622" y="1854864"/>
                <a:ext cx="756000" cy="756000"/>
                <a:chOff x="3639697" y="2022734"/>
                <a:chExt cx="1347333" cy="1347333"/>
              </a:xfrm>
            </p:grpSpPr>
            <p:sp>
              <p:nvSpPr>
                <p:cNvPr id="559" name="Oval 1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60" name="Oval 155"/>
                <p:cNvSpPr>
                  <a:spLocks noChangeAspect="1"/>
                </p:cNvSpPr>
                <p:nvPr/>
              </p:nvSpPr>
              <p:spPr>
                <a:xfrm>
                  <a:off x="3768015" y="2151050"/>
                  <a:ext cx="1090699"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61" name="Oval 1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58" name="Oval 1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56" name="TextBox 151"/>
            <p:cNvSpPr txBox="1"/>
            <p:nvPr/>
          </p:nvSpPr>
          <p:spPr>
            <a:xfrm rot="1862503">
              <a:off x="1723152" y="1839398"/>
              <a:ext cx="1218521" cy="276999"/>
            </a:xfrm>
            <a:prstGeom prst="rect">
              <a:avLst/>
            </a:prstGeom>
            <a:noFill/>
          </p:spPr>
          <p:txBody>
            <a:bodyPr wrap="square" rtlCol="0">
              <a:spAutoFit/>
            </a:bodyPr>
            <a:lstStyle/>
            <a:p>
              <a:r>
                <a:rPr lang="en-GB" sz="1200" dirty="0">
                  <a:solidFill>
                    <a:schemeClr val="bg1"/>
                  </a:solidFill>
                  <a:latin typeface="+mj-lt"/>
                </a:rPr>
                <a:t>Adidas</a:t>
              </a:r>
            </a:p>
          </p:txBody>
        </p:sp>
      </p:grpSp>
      <p:grpSp>
        <p:nvGrpSpPr>
          <p:cNvPr id="562" name="Group 157"/>
          <p:cNvGrpSpPr/>
          <p:nvPr/>
        </p:nvGrpSpPr>
        <p:grpSpPr>
          <a:xfrm>
            <a:off x="5039627" y="849831"/>
            <a:ext cx="1656912" cy="570745"/>
            <a:chOff x="1157524" y="1790915"/>
            <a:chExt cx="1656912" cy="570745"/>
          </a:xfrm>
        </p:grpSpPr>
        <p:grpSp>
          <p:nvGrpSpPr>
            <p:cNvPr id="563" name="Group 158"/>
            <p:cNvGrpSpPr/>
            <p:nvPr/>
          </p:nvGrpSpPr>
          <p:grpSpPr>
            <a:xfrm>
              <a:off x="1157524" y="1790915"/>
              <a:ext cx="566383" cy="570745"/>
              <a:chOff x="676119" y="1816521"/>
              <a:chExt cx="833517" cy="833517"/>
            </a:xfrm>
          </p:grpSpPr>
          <p:grpSp>
            <p:nvGrpSpPr>
              <p:cNvPr id="565" name="Group 48"/>
              <p:cNvGrpSpPr>
                <a:grpSpLocks noChangeAspect="1"/>
              </p:cNvGrpSpPr>
              <p:nvPr/>
            </p:nvGrpSpPr>
            <p:grpSpPr>
              <a:xfrm>
                <a:off x="713622" y="1854864"/>
                <a:ext cx="756000" cy="756000"/>
                <a:chOff x="3639697" y="2022734"/>
                <a:chExt cx="1347333" cy="1347333"/>
              </a:xfrm>
            </p:grpSpPr>
            <p:sp>
              <p:nvSpPr>
                <p:cNvPr id="567" name="Oval 16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68" name="Oval 16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69" name="Oval 16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66" name="Oval 161"/>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64" name="TextBox 159"/>
            <p:cNvSpPr txBox="1"/>
            <p:nvPr/>
          </p:nvSpPr>
          <p:spPr>
            <a:xfrm rot="1862503">
              <a:off x="1595915" y="1862569"/>
              <a:ext cx="1218521" cy="353943"/>
            </a:xfrm>
            <a:prstGeom prst="rect">
              <a:avLst/>
            </a:prstGeom>
            <a:noFill/>
          </p:spPr>
          <p:txBody>
            <a:bodyPr wrap="square" rtlCol="0">
              <a:spAutoFit/>
            </a:bodyPr>
            <a:lstStyle/>
            <a:p>
              <a:pPr>
                <a:lnSpc>
                  <a:spcPct val="85000"/>
                </a:lnSpc>
              </a:pPr>
              <a:r>
                <a:rPr lang="en-GB" sz="1000" dirty="0" smtClean="0">
                  <a:solidFill>
                    <a:schemeClr val="bg1"/>
                  </a:solidFill>
                  <a:latin typeface="+mj-lt"/>
                </a:rPr>
                <a:t>Hyundai/</a:t>
              </a:r>
              <a:r>
                <a:rPr lang="en-GB" sz="1000" dirty="0">
                  <a:solidFill>
                    <a:schemeClr val="bg1"/>
                  </a:solidFill>
                  <a:latin typeface="+mj-lt"/>
                </a:rPr>
                <a:t>K</a:t>
              </a:r>
              <a:r>
                <a:rPr lang="en-GB" sz="1000" dirty="0" smtClean="0">
                  <a:solidFill>
                    <a:schemeClr val="bg1"/>
                  </a:solidFill>
                  <a:latin typeface="+mj-lt"/>
                </a:rPr>
                <a:t>ia </a:t>
              </a:r>
              <a:br>
                <a:rPr lang="en-GB" sz="1000" dirty="0" smtClean="0">
                  <a:solidFill>
                    <a:schemeClr val="bg1"/>
                  </a:solidFill>
                  <a:latin typeface="+mj-lt"/>
                </a:rPr>
              </a:br>
              <a:r>
                <a:rPr lang="en-GB" sz="1000" dirty="0" smtClean="0">
                  <a:solidFill>
                    <a:schemeClr val="bg1"/>
                  </a:solidFill>
                  <a:latin typeface="+mj-lt"/>
                </a:rPr>
                <a:t>Motors</a:t>
              </a:r>
              <a:endParaRPr lang="en-GB" sz="1000" dirty="0">
                <a:solidFill>
                  <a:schemeClr val="bg1"/>
                </a:solidFill>
                <a:latin typeface="+mj-lt"/>
              </a:endParaRPr>
            </a:p>
          </p:txBody>
        </p:sp>
      </p:grpSp>
      <p:grpSp>
        <p:nvGrpSpPr>
          <p:cNvPr id="570" name="Group 165"/>
          <p:cNvGrpSpPr/>
          <p:nvPr/>
        </p:nvGrpSpPr>
        <p:grpSpPr>
          <a:xfrm>
            <a:off x="6484090" y="849831"/>
            <a:ext cx="1667186" cy="570745"/>
            <a:chOff x="1157524" y="1790915"/>
            <a:chExt cx="1667186" cy="570745"/>
          </a:xfrm>
        </p:grpSpPr>
        <p:grpSp>
          <p:nvGrpSpPr>
            <p:cNvPr id="571" name="Group 166"/>
            <p:cNvGrpSpPr/>
            <p:nvPr/>
          </p:nvGrpSpPr>
          <p:grpSpPr>
            <a:xfrm>
              <a:off x="1157524" y="1790915"/>
              <a:ext cx="566383" cy="570745"/>
              <a:chOff x="676119" y="1816521"/>
              <a:chExt cx="833517" cy="833517"/>
            </a:xfrm>
          </p:grpSpPr>
          <p:grpSp>
            <p:nvGrpSpPr>
              <p:cNvPr id="573" name="Group 48"/>
              <p:cNvGrpSpPr>
                <a:grpSpLocks noChangeAspect="1"/>
              </p:cNvGrpSpPr>
              <p:nvPr/>
            </p:nvGrpSpPr>
            <p:grpSpPr>
              <a:xfrm>
                <a:off x="713622" y="1854864"/>
                <a:ext cx="756000" cy="756000"/>
                <a:chOff x="3639697" y="2022734"/>
                <a:chExt cx="1347333" cy="1347333"/>
              </a:xfrm>
            </p:grpSpPr>
            <p:sp>
              <p:nvSpPr>
                <p:cNvPr id="575" name="Oval 17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76" name="Oval 17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77" name="Oval 17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74" name="Oval 16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572" name="TextBox 16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Budweiser</a:t>
              </a:r>
            </a:p>
          </p:txBody>
        </p:sp>
      </p:grpSp>
      <p:pic>
        <p:nvPicPr>
          <p:cNvPr id="578"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99995" y="1060967"/>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79" name="Picture 176" descr="http://www.popandroll.com/coke-art/Coca-Cola_Logo_Script.jpg"/>
          <p:cNvPicPr>
            <a:picLocks noChangeAspect="1" noChangeArrowheads="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777583" y="2313525"/>
            <a:ext cx="309801" cy="117359"/>
          </a:xfrm>
          <a:prstGeom prst="rect">
            <a:avLst/>
          </a:prstGeom>
          <a:noFill/>
          <a:extLst>
            <a:ext uri="{909E8E84-426E-40dd-AFC4-6F175D3DCCD1}">
              <a14:hiddenFill xmlns:a14="http://schemas.microsoft.com/office/drawing/2010/main">
                <a:solidFill>
                  <a:srgbClr val="FFFFFF"/>
                </a:solidFill>
              </a14:hiddenFill>
            </a:ext>
          </a:extLst>
        </p:spPr>
      </p:pic>
      <p:pic>
        <p:nvPicPr>
          <p:cNvPr id="580" name="Picture 177"/>
          <p:cNvPicPr>
            <a:picLocks noChangeAspect="1" noChangeArrowheads="1"/>
          </p:cNvPicPr>
          <p:nvPr/>
        </p:nvPicPr>
        <p:blipFill>
          <a:blip r:embed="rId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502166" y="2277846"/>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81" name="Picture 17"/>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33320" y="2291754"/>
            <a:ext cx="472150" cy="176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82" name="Picture 11"/>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169700" y="3556546"/>
            <a:ext cx="253101" cy="1479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83" name="Picture 10"/>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6114" y="3529303"/>
            <a:ext cx="267953" cy="183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84" name="Picture 13"/>
          <p:cNvPicPr>
            <a:picLocks noChangeAspect="1" noChangeArrowheads="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75832" y="3491241"/>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85" name="Picture 14"/>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03724" y="3456190"/>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86" name="Picture 3"/>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35737" y="1016690"/>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87" name="Picture 5" descr="http://www.carsuk.net/wp-content/uploads/2013/02/Hyundai-Kia-Logos.jpg"/>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27351" y="1044102"/>
            <a:ext cx="397030" cy="148045"/>
          </a:xfrm>
          <a:prstGeom prst="rect">
            <a:avLst/>
          </a:prstGeom>
          <a:noFill/>
          <a:extLst>
            <a:ext uri="{909E8E84-426E-40dd-AFC4-6F175D3DCCD1}">
              <a14:hiddenFill xmlns:a14="http://schemas.microsoft.com/office/drawing/2010/main">
                <a:solidFill>
                  <a:srgbClr val="FFFFFF"/>
                </a:solidFill>
              </a14:hiddenFill>
            </a:ext>
          </a:extLst>
        </p:spPr>
      </p:pic>
      <p:pic>
        <p:nvPicPr>
          <p:cNvPr id="588" name="Picture 11"/>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35060" y="2259272"/>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589" name="Chart 199"/>
          <p:cNvGraphicFramePr/>
          <p:nvPr>
            <p:extLst>
              <p:ext uri="{D42A27DB-BD31-4B8C-83A1-F6EECF244321}">
                <p14:modId xmlns:p14="http://schemas.microsoft.com/office/powerpoint/2010/main" val="3165966184"/>
              </p:ext>
            </p:extLst>
          </p:nvPr>
        </p:nvGraphicFramePr>
        <p:xfrm>
          <a:off x="1466567" y="2164405"/>
          <a:ext cx="1198772" cy="1209593"/>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90" name="Chart 200"/>
          <p:cNvGraphicFramePr/>
          <p:nvPr>
            <p:extLst>
              <p:ext uri="{D42A27DB-BD31-4B8C-83A1-F6EECF244321}">
                <p14:modId xmlns:p14="http://schemas.microsoft.com/office/powerpoint/2010/main" val="3887390941"/>
              </p:ext>
            </p:extLst>
          </p:nvPr>
        </p:nvGraphicFramePr>
        <p:xfrm>
          <a:off x="3855179" y="913227"/>
          <a:ext cx="1198772" cy="1209593"/>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91" name="Chart 201"/>
          <p:cNvGraphicFramePr/>
          <p:nvPr>
            <p:extLst>
              <p:ext uri="{D42A27DB-BD31-4B8C-83A1-F6EECF244321}">
                <p14:modId xmlns:p14="http://schemas.microsoft.com/office/powerpoint/2010/main" val="2990842247"/>
              </p:ext>
            </p:extLst>
          </p:nvPr>
        </p:nvGraphicFramePr>
        <p:xfrm>
          <a:off x="5093654" y="913227"/>
          <a:ext cx="1198772" cy="1209593"/>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92" name="Chart 202"/>
          <p:cNvGraphicFramePr/>
          <p:nvPr>
            <p:extLst>
              <p:ext uri="{D42A27DB-BD31-4B8C-83A1-F6EECF244321}">
                <p14:modId xmlns:p14="http://schemas.microsoft.com/office/powerpoint/2010/main" val="4252044847"/>
              </p:ext>
            </p:extLst>
          </p:nvPr>
        </p:nvGraphicFramePr>
        <p:xfrm>
          <a:off x="6540206" y="913227"/>
          <a:ext cx="1198772" cy="1209593"/>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93" name="Chart 203"/>
          <p:cNvGraphicFramePr/>
          <p:nvPr>
            <p:extLst>
              <p:ext uri="{D42A27DB-BD31-4B8C-83A1-F6EECF244321}">
                <p14:modId xmlns:p14="http://schemas.microsoft.com/office/powerpoint/2010/main" val="3971997038"/>
              </p:ext>
            </p:extLst>
          </p:nvPr>
        </p:nvGraphicFramePr>
        <p:xfrm>
          <a:off x="2914978" y="2164405"/>
          <a:ext cx="1198772" cy="1209593"/>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94" name="Chart 204"/>
          <p:cNvGraphicFramePr/>
          <p:nvPr>
            <p:extLst>
              <p:ext uri="{D42A27DB-BD31-4B8C-83A1-F6EECF244321}">
                <p14:modId xmlns:p14="http://schemas.microsoft.com/office/powerpoint/2010/main" val="1173867443"/>
              </p:ext>
            </p:extLst>
          </p:nvPr>
        </p:nvGraphicFramePr>
        <p:xfrm>
          <a:off x="4363390" y="2164405"/>
          <a:ext cx="1198772" cy="1209593"/>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595" name="Chart 205"/>
          <p:cNvGraphicFramePr/>
          <p:nvPr>
            <p:extLst>
              <p:ext uri="{D42A27DB-BD31-4B8C-83A1-F6EECF244321}">
                <p14:modId xmlns:p14="http://schemas.microsoft.com/office/powerpoint/2010/main" val="1636995830"/>
              </p:ext>
            </p:extLst>
          </p:nvPr>
        </p:nvGraphicFramePr>
        <p:xfrm>
          <a:off x="6013821" y="2164405"/>
          <a:ext cx="1198772" cy="1209593"/>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596" name="Chart 207"/>
          <p:cNvGraphicFramePr/>
          <p:nvPr>
            <p:extLst>
              <p:ext uri="{D42A27DB-BD31-4B8C-83A1-F6EECF244321}">
                <p14:modId xmlns:p14="http://schemas.microsoft.com/office/powerpoint/2010/main" val="3174963635"/>
              </p:ext>
            </p:extLst>
          </p:nvPr>
        </p:nvGraphicFramePr>
        <p:xfrm>
          <a:off x="770153" y="3428297"/>
          <a:ext cx="1198772" cy="1209593"/>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597" name="Chart 208"/>
          <p:cNvGraphicFramePr/>
          <p:nvPr>
            <p:extLst>
              <p:ext uri="{D42A27DB-BD31-4B8C-83A1-F6EECF244321}">
                <p14:modId xmlns:p14="http://schemas.microsoft.com/office/powerpoint/2010/main" val="1078189615"/>
              </p:ext>
            </p:extLst>
          </p:nvPr>
        </p:nvGraphicFramePr>
        <p:xfrm>
          <a:off x="2356787" y="3449563"/>
          <a:ext cx="1198772" cy="1209593"/>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598" name="Chart 209"/>
          <p:cNvGraphicFramePr/>
          <p:nvPr>
            <p:extLst>
              <p:ext uri="{D42A27DB-BD31-4B8C-83A1-F6EECF244321}">
                <p14:modId xmlns:p14="http://schemas.microsoft.com/office/powerpoint/2010/main" val="958738784"/>
              </p:ext>
            </p:extLst>
          </p:nvPr>
        </p:nvGraphicFramePr>
        <p:xfrm>
          <a:off x="3666976" y="3428297"/>
          <a:ext cx="1198772" cy="1209593"/>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599" name="Chart 210"/>
          <p:cNvGraphicFramePr/>
          <p:nvPr>
            <p:extLst>
              <p:ext uri="{D42A27DB-BD31-4B8C-83A1-F6EECF244321}">
                <p14:modId xmlns:p14="http://schemas.microsoft.com/office/powerpoint/2010/main" val="3282173236"/>
              </p:ext>
            </p:extLst>
          </p:nvPr>
        </p:nvGraphicFramePr>
        <p:xfrm>
          <a:off x="5115388" y="3428297"/>
          <a:ext cx="1198772" cy="1209593"/>
        </p:xfrm>
        <a:graphic>
          <a:graphicData uri="http://schemas.openxmlformats.org/drawingml/2006/chart">
            <c:chart xmlns:c="http://schemas.openxmlformats.org/drawingml/2006/chart" xmlns:r="http://schemas.openxmlformats.org/officeDocument/2006/relationships" r:id="rId24"/>
          </a:graphicData>
        </a:graphic>
      </p:graphicFrame>
      <p:sp>
        <p:nvSpPr>
          <p:cNvPr id="600" name="TextBox 221"/>
          <p:cNvSpPr txBox="1"/>
          <p:nvPr/>
        </p:nvSpPr>
        <p:spPr>
          <a:xfrm>
            <a:off x="1937979" y="4931741"/>
            <a:ext cx="7568313" cy="203133"/>
          </a:xfrm>
          <a:prstGeom prst="rect">
            <a:avLst/>
          </a:prstGeom>
          <a:noFill/>
        </p:spPr>
        <p:txBody>
          <a:bodyPr wrap="square" rtlCol="0">
            <a:spAutoFit/>
          </a:bodyPr>
          <a:lstStyle/>
          <a:p>
            <a:pPr>
              <a:lnSpc>
                <a:spcPct val="90000"/>
              </a:lnSpc>
            </a:pPr>
            <a:r>
              <a:rPr lang="en-GB" sz="800" b="1" dirty="0" err="1" smtClean="0">
                <a:solidFill>
                  <a:schemeClr val="bg1"/>
                </a:solidFill>
              </a:rPr>
              <a:t>Fuente</a:t>
            </a:r>
            <a:r>
              <a:rPr lang="en-GB" sz="800" b="1" dirty="0" smtClean="0">
                <a:solidFill>
                  <a:schemeClr val="bg1"/>
                </a:solidFill>
              </a:rPr>
              <a:t>: </a:t>
            </a:r>
            <a:r>
              <a:rPr lang="en-GB" sz="800" dirty="0" smtClean="0">
                <a:solidFill>
                  <a:schemeClr val="bg1"/>
                </a:solidFill>
              </a:rPr>
              <a:t>OMG Snapshots, </a:t>
            </a:r>
            <a:r>
              <a:rPr lang="en-GB" sz="800" dirty="0" err="1" smtClean="0">
                <a:solidFill>
                  <a:schemeClr val="bg1"/>
                </a:solidFill>
              </a:rPr>
              <a:t>respuestas</a:t>
            </a:r>
            <a:r>
              <a:rPr lang="en-GB" sz="800" dirty="0" smtClean="0">
                <a:solidFill>
                  <a:schemeClr val="bg1"/>
                </a:solidFill>
              </a:rPr>
              <a:t> </a:t>
            </a:r>
            <a:r>
              <a:rPr lang="en-GB" sz="800" dirty="0" err="1" smtClean="0">
                <a:solidFill>
                  <a:schemeClr val="bg1"/>
                </a:solidFill>
              </a:rPr>
              <a:t>que</a:t>
            </a:r>
            <a:r>
              <a:rPr lang="en-GB" sz="800" dirty="0" smtClean="0">
                <a:solidFill>
                  <a:schemeClr val="bg1"/>
                </a:solidFill>
              </a:rPr>
              <a:t> no </a:t>
            </a:r>
            <a:r>
              <a:rPr lang="en-GB" sz="800" dirty="0" err="1" smtClean="0">
                <a:solidFill>
                  <a:schemeClr val="bg1"/>
                </a:solidFill>
              </a:rPr>
              <a:t>rechazan</a:t>
            </a:r>
            <a:r>
              <a:rPr lang="en-GB" sz="800" dirty="0" smtClean="0">
                <a:solidFill>
                  <a:schemeClr val="bg1"/>
                </a:solidFill>
              </a:rPr>
              <a:t> el </a:t>
            </a:r>
            <a:r>
              <a:rPr lang="en-GB" sz="800" dirty="0" err="1" smtClean="0">
                <a:solidFill>
                  <a:schemeClr val="bg1"/>
                </a:solidFill>
              </a:rPr>
              <a:t>fútbol</a:t>
            </a:r>
            <a:r>
              <a:rPr lang="en-GB" sz="800" dirty="0" smtClean="0">
                <a:solidFill>
                  <a:schemeClr val="bg1"/>
                </a:solidFill>
              </a:rPr>
              <a:t> y la </a:t>
            </a:r>
            <a:r>
              <a:rPr lang="en-GB" sz="800" dirty="0" err="1" smtClean="0">
                <a:solidFill>
                  <a:schemeClr val="bg1"/>
                </a:solidFill>
              </a:rPr>
              <a:t>copa</a:t>
            </a:r>
            <a:r>
              <a:rPr lang="en-GB" sz="800" dirty="0" smtClean="0">
                <a:solidFill>
                  <a:schemeClr val="bg1"/>
                </a:solidFill>
              </a:rPr>
              <a:t> del </a:t>
            </a:r>
            <a:r>
              <a:rPr lang="en-GB" sz="800" dirty="0" err="1" smtClean="0">
                <a:solidFill>
                  <a:schemeClr val="bg1"/>
                </a:solidFill>
              </a:rPr>
              <a:t>mundo</a:t>
            </a:r>
            <a:r>
              <a:rPr lang="en-GB" sz="800" dirty="0" smtClean="0">
                <a:solidFill>
                  <a:schemeClr val="bg1"/>
                </a:solidFill>
              </a:rPr>
              <a:t> - </a:t>
            </a:r>
            <a:r>
              <a:rPr lang="en-GB" sz="800" dirty="0">
                <a:solidFill>
                  <a:schemeClr val="bg1"/>
                </a:solidFill>
              </a:rPr>
              <a:t>May 21 –28, </a:t>
            </a:r>
            <a:r>
              <a:rPr lang="en-GB" sz="800" dirty="0" smtClean="0">
                <a:solidFill>
                  <a:schemeClr val="bg1"/>
                </a:solidFill>
              </a:rPr>
              <a:t>2014</a:t>
            </a:r>
            <a:endParaRPr lang="en-GB" sz="800" dirty="0">
              <a:solidFill>
                <a:schemeClr val="bg1"/>
              </a:solidFill>
            </a:endParaRPr>
          </a:p>
        </p:txBody>
      </p:sp>
    </p:spTree>
    <p:extLst>
      <p:ext uri="{BB962C8B-B14F-4D97-AF65-F5344CB8AC3E}">
        <p14:creationId xmlns:p14="http://schemas.microsoft.com/office/powerpoint/2010/main" val="3130422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33394404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2825"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05" name="Freeform 5"/>
          <p:cNvSpPr>
            <a:spLocks/>
          </p:cNvSpPr>
          <p:nvPr/>
        </p:nvSpPr>
        <p:spPr bwMode="auto">
          <a:xfrm>
            <a:off x="6455894" y="-410633"/>
            <a:ext cx="4410024" cy="504570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9804"/>
            </a:srgbClr>
          </a:solidFill>
          <a:ln>
            <a:noFill/>
          </a:ln>
        </p:spPr>
        <p:txBody>
          <a:bodyPr vert="horz" wrap="square" lIns="91440" tIns="45720" rIns="91440" bIns="45720" numCol="1" anchor="t" anchorCtr="0" compatLnSpc="1">
            <a:prstTxWarp prst="textNoShape">
              <a:avLst/>
            </a:prstTxWarp>
          </a:bodyPr>
          <a:lstStyle/>
          <a:p>
            <a:endParaRPr lang="es"/>
          </a:p>
        </p:txBody>
      </p:sp>
      <p:sp>
        <p:nvSpPr>
          <p:cNvPr id="66" name="Freeform 65"/>
          <p:cNvSpPr/>
          <p:nvPr/>
        </p:nvSpPr>
        <p:spPr>
          <a:xfrm>
            <a:off x="-49984" y="-47501"/>
            <a:ext cx="6905224" cy="4156363"/>
          </a:xfrm>
          <a:custGeom>
            <a:avLst/>
            <a:gdLst>
              <a:gd name="connsiteX0" fmla="*/ 6127667 w 6531428"/>
              <a:gd name="connsiteY0" fmla="*/ 3883231 h 3883231"/>
              <a:gd name="connsiteX1" fmla="*/ 0 w 6531428"/>
              <a:gd name="connsiteY1" fmla="*/ 1757548 h 3883231"/>
              <a:gd name="connsiteX2" fmla="*/ 1591293 w 6531428"/>
              <a:gd name="connsiteY2" fmla="*/ 427512 h 3883231"/>
              <a:gd name="connsiteX3" fmla="*/ 5617028 w 6531428"/>
              <a:gd name="connsiteY3" fmla="*/ 0 h 3883231"/>
              <a:gd name="connsiteX4" fmla="*/ 6531428 w 6531428"/>
              <a:gd name="connsiteY4" fmla="*/ 3396343 h 3883231"/>
              <a:gd name="connsiteX0" fmla="*/ 6127667 w 6531428"/>
              <a:gd name="connsiteY0" fmla="*/ 3788229 h 3788229"/>
              <a:gd name="connsiteX1" fmla="*/ 0 w 6531428"/>
              <a:gd name="connsiteY1" fmla="*/ 1662546 h 3788229"/>
              <a:gd name="connsiteX2" fmla="*/ 1591293 w 6531428"/>
              <a:gd name="connsiteY2" fmla="*/ 332510 h 3788229"/>
              <a:gd name="connsiteX3" fmla="*/ 4892633 w 6531428"/>
              <a:gd name="connsiteY3" fmla="*/ 0 h 3788229"/>
              <a:gd name="connsiteX4" fmla="*/ 6531428 w 6531428"/>
              <a:gd name="connsiteY4" fmla="*/ 3301341 h 3788229"/>
              <a:gd name="connsiteX0" fmla="*/ 6127667 w 6531428"/>
              <a:gd name="connsiteY0" fmla="*/ 3633849 h 3633849"/>
              <a:gd name="connsiteX1" fmla="*/ 0 w 6531428"/>
              <a:gd name="connsiteY1" fmla="*/ 1508166 h 3633849"/>
              <a:gd name="connsiteX2" fmla="*/ 1591293 w 6531428"/>
              <a:gd name="connsiteY2" fmla="*/ 178130 h 3633849"/>
              <a:gd name="connsiteX3" fmla="*/ 4358244 w 6531428"/>
              <a:gd name="connsiteY3" fmla="*/ 0 h 3633849"/>
              <a:gd name="connsiteX4" fmla="*/ 6531428 w 6531428"/>
              <a:gd name="connsiteY4" fmla="*/ 3146961 h 3633849"/>
              <a:gd name="connsiteX0" fmla="*/ 6127667 w 6531428"/>
              <a:gd name="connsiteY0" fmla="*/ 3491345 h 3491345"/>
              <a:gd name="connsiteX1" fmla="*/ 0 w 6531428"/>
              <a:gd name="connsiteY1" fmla="*/ 1365662 h 3491345"/>
              <a:gd name="connsiteX2" fmla="*/ 1591293 w 6531428"/>
              <a:gd name="connsiteY2" fmla="*/ 35626 h 3491345"/>
              <a:gd name="connsiteX3" fmla="*/ 4073236 w 6531428"/>
              <a:gd name="connsiteY3" fmla="*/ 0 h 3491345"/>
              <a:gd name="connsiteX4" fmla="*/ 6531428 w 6531428"/>
              <a:gd name="connsiteY4" fmla="*/ 3004457 h 3491345"/>
              <a:gd name="connsiteX0" fmla="*/ 6127667 w 6531428"/>
              <a:gd name="connsiteY0" fmla="*/ 3788229 h 3788229"/>
              <a:gd name="connsiteX1" fmla="*/ 0 w 6531428"/>
              <a:gd name="connsiteY1" fmla="*/ 1662546 h 3788229"/>
              <a:gd name="connsiteX2" fmla="*/ 1591293 w 6531428"/>
              <a:gd name="connsiteY2" fmla="*/ 332510 h 3788229"/>
              <a:gd name="connsiteX3" fmla="*/ 4607626 w 6531428"/>
              <a:gd name="connsiteY3" fmla="*/ 0 h 3788229"/>
              <a:gd name="connsiteX4" fmla="*/ 6531428 w 6531428"/>
              <a:gd name="connsiteY4" fmla="*/ 3301341 h 3788229"/>
              <a:gd name="connsiteX0" fmla="*/ 6448301 w 6852062"/>
              <a:gd name="connsiteY0" fmla="*/ 3788229 h 3788229"/>
              <a:gd name="connsiteX1" fmla="*/ 0 w 6852062"/>
              <a:gd name="connsiteY1" fmla="*/ 1662546 h 3788229"/>
              <a:gd name="connsiteX2" fmla="*/ 1911927 w 6852062"/>
              <a:gd name="connsiteY2" fmla="*/ 332510 h 3788229"/>
              <a:gd name="connsiteX3" fmla="*/ 4928260 w 6852062"/>
              <a:gd name="connsiteY3" fmla="*/ 0 h 3788229"/>
              <a:gd name="connsiteX4" fmla="*/ 6852062 w 6852062"/>
              <a:gd name="connsiteY4" fmla="*/ 3301341 h 3788229"/>
              <a:gd name="connsiteX0" fmla="*/ 6448301 w 6852062"/>
              <a:gd name="connsiteY0" fmla="*/ 4156363 h 4156363"/>
              <a:gd name="connsiteX1" fmla="*/ 0 w 6852062"/>
              <a:gd name="connsiteY1" fmla="*/ 2030680 h 4156363"/>
              <a:gd name="connsiteX2" fmla="*/ 11875 w 6852062"/>
              <a:gd name="connsiteY2" fmla="*/ 0 h 4156363"/>
              <a:gd name="connsiteX3" fmla="*/ 4928260 w 6852062"/>
              <a:gd name="connsiteY3" fmla="*/ 368134 h 4156363"/>
              <a:gd name="connsiteX4" fmla="*/ 6852062 w 6852062"/>
              <a:gd name="connsiteY4" fmla="*/ 3669475 h 4156363"/>
              <a:gd name="connsiteX0" fmla="*/ 6448301 w 6852062"/>
              <a:gd name="connsiteY0" fmla="*/ 4156363 h 4156363"/>
              <a:gd name="connsiteX1" fmla="*/ 0 w 6852062"/>
              <a:gd name="connsiteY1" fmla="*/ 2030680 h 4156363"/>
              <a:gd name="connsiteX2" fmla="*/ 11875 w 6852062"/>
              <a:gd name="connsiteY2" fmla="*/ 0 h 4156363"/>
              <a:gd name="connsiteX3" fmla="*/ 4750130 w 6852062"/>
              <a:gd name="connsiteY3" fmla="*/ 23749 h 4156363"/>
              <a:gd name="connsiteX4" fmla="*/ 6852062 w 6852062"/>
              <a:gd name="connsiteY4" fmla="*/ 3669475 h 4156363"/>
              <a:gd name="connsiteX0" fmla="*/ 6469566 w 6873327"/>
              <a:gd name="connsiteY0" fmla="*/ 4156363 h 4156363"/>
              <a:gd name="connsiteX1" fmla="*/ 0 w 6873327"/>
              <a:gd name="connsiteY1" fmla="*/ 2222066 h 4156363"/>
              <a:gd name="connsiteX2" fmla="*/ 33140 w 6873327"/>
              <a:gd name="connsiteY2" fmla="*/ 0 h 4156363"/>
              <a:gd name="connsiteX3" fmla="*/ 4771395 w 6873327"/>
              <a:gd name="connsiteY3" fmla="*/ 23749 h 4156363"/>
              <a:gd name="connsiteX4" fmla="*/ 6873327 w 6873327"/>
              <a:gd name="connsiteY4" fmla="*/ 3669475 h 4156363"/>
              <a:gd name="connsiteX0" fmla="*/ 6501463 w 6905224"/>
              <a:gd name="connsiteY0" fmla="*/ 4156363 h 4156363"/>
              <a:gd name="connsiteX1" fmla="*/ 0 w 6905224"/>
              <a:gd name="connsiteY1" fmla="*/ 2275229 h 4156363"/>
              <a:gd name="connsiteX2" fmla="*/ 65037 w 6905224"/>
              <a:gd name="connsiteY2" fmla="*/ 0 h 4156363"/>
              <a:gd name="connsiteX3" fmla="*/ 4803292 w 6905224"/>
              <a:gd name="connsiteY3" fmla="*/ 23749 h 4156363"/>
              <a:gd name="connsiteX4" fmla="*/ 6905224 w 6905224"/>
              <a:gd name="connsiteY4" fmla="*/ 3669475 h 4156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5224" h="4156363">
                <a:moveTo>
                  <a:pt x="6501463" y="4156363"/>
                </a:moveTo>
                <a:cubicBezTo>
                  <a:pt x="4352029" y="3447802"/>
                  <a:pt x="2149434" y="2983790"/>
                  <a:pt x="0" y="2275229"/>
                </a:cubicBezTo>
                <a:cubicBezTo>
                  <a:pt x="3958" y="1598336"/>
                  <a:pt x="61079" y="676893"/>
                  <a:pt x="65037" y="0"/>
                </a:cubicBezTo>
                <a:lnTo>
                  <a:pt x="4803292" y="23749"/>
                </a:lnTo>
                <a:lnTo>
                  <a:pt x="6905224" y="3669475"/>
                </a:lnTo>
              </a:path>
            </a:pathLst>
          </a:custGeom>
          <a:gradFill flip="none" rotWithShape="1">
            <a:gsLst>
              <a:gs pos="0">
                <a:schemeClr val="bg1">
                  <a:alpha val="1000"/>
                </a:schemeClr>
              </a:gs>
              <a:gs pos="100000">
                <a:schemeClr val="bg2">
                  <a:alpha val="28000"/>
                </a:schemeClr>
              </a:gs>
            </a:gsLst>
            <a:lin ang="13500000" scaled="1"/>
            <a:tileRect/>
          </a:gradFill>
        </p:spPr>
        <p:txBody>
          <a:bodyPr rtlCol="0" anchor="ctr"/>
          <a:lstStyle/>
          <a:p>
            <a:pPr algn="ctr"/>
            <a:endParaRPr lang="en-GB"/>
          </a:p>
        </p:txBody>
      </p:sp>
      <p:pic>
        <p:nvPicPr>
          <p:cNvPr id="246808" name="Picture 24"/>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5910796" y="3573206"/>
            <a:ext cx="1492594" cy="1262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TextBox 19"/>
          <p:cNvSpPr txBox="1"/>
          <p:nvPr/>
        </p:nvSpPr>
        <p:spPr>
          <a:xfrm>
            <a:off x="110166" y="345711"/>
            <a:ext cx="6197915" cy="923330"/>
          </a:xfrm>
          <a:prstGeom prst="rect">
            <a:avLst/>
          </a:prstGeom>
          <a:noFill/>
        </p:spPr>
        <p:txBody>
          <a:bodyPr wrap="none" rtlCol="0">
            <a:spAutoFit/>
          </a:bodyPr>
          <a:lstStyle/>
          <a:p>
            <a:pPr lvl="0"/>
            <a:r>
              <a:rPr lang="en-GB" sz="5400" cap="all" dirty="0">
                <a:solidFill>
                  <a:srgbClr val="ED7E12"/>
                </a:solidFill>
                <a:latin typeface="Impact"/>
              </a:rPr>
              <a:t>3 </a:t>
            </a:r>
            <a:r>
              <a:rPr lang="es" sz="5400" cap="all" dirty="0">
                <a:solidFill>
                  <a:prstClr val="white"/>
                </a:solidFill>
                <a:latin typeface="Impact"/>
                <a:ea typeface="+mj-ea"/>
                <a:cs typeface="+mj-cs"/>
              </a:rPr>
              <a:t>TEMAS  PRINCIPALES</a:t>
            </a:r>
          </a:p>
        </p:txBody>
      </p:sp>
      <p:grpSp>
        <p:nvGrpSpPr>
          <p:cNvPr id="26" name="Group 25"/>
          <p:cNvGrpSpPr/>
          <p:nvPr/>
        </p:nvGrpSpPr>
        <p:grpSpPr>
          <a:xfrm rot="21175619">
            <a:off x="686692" y="2652518"/>
            <a:ext cx="1283969" cy="1301323"/>
            <a:chOff x="416465" y="2896819"/>
            <a:chExt cx="1113808" cy="1128860"/>
          </a:xfrm>
        </p:grpSpPr>
        <p:pic>
          <p:nvPicPr>
            <p:cNvPr id="27" name="Picture 26">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28" name="Rectangle 27"/>
            <p:cNvSpPr/>
            <p:nvPr/>
          </p:nvSpPr>
          <p:spPr>
            <a:xfrm>
              <a:off x="435542" y="2896819"/>
              <a:ext cx="1064292" cy="213590"/>
            </a:xfrm>
            <a:prstGeom prst="rect">
              <a:avLst/>
            </a:prstGeom>
          </p:spPr>
          <p:txBody>
            <a:bodyPr wrap="square">
              <a:spAutoFit/>
            </a:bodyPr>
            <a:lstStyle/>
            <a:p>
              <a:pPr algn="ctr">
                <a:buSzPct val="100000"/>
              </a:pPr>
              <a:r>
                <a:rPr lang="en-US" sz="1000" dirty="0">
                  <a:solidFill>
                    <a:srgbClr val="FFFFFF"/>
                  </a:solidFill>
                  <a:latin typeface="Impact" charset="0"/>
                </a:rPr>
                <a:t>CON MÁS INFLUENCIA</a:t>
              </a:r>
            </a:p>
          </p:txBody>
        </p:sp>
        <p:sp>
          <p:nvSpPr>
            <p:cNvPr id="92" name="Rectangle 91"/>
            <p:cNvSpPr/>
            <p:nvPr/>
          </p:nvSpPr>
          <p:spPr>
            <a:xfrm>
              <a:off x="438355" y="3379959"/>
              <a:ext cx="1064292" cy="400481"/>
            </a:xfrm>
            <a:prstGeom prst="rect">
              <a:avLst/>
            </a:prstGeom>
          </p:spPr>
          <p:txBody>
            <a:bodyPr wrap="square">
              <a:spAutoFit/>
            </a:bodyPr>
            <a:lstStyle/>
            <a:p>
              <a:pPr lvl="0" algn="ctr"/>
              <a:r>
                <a:rPr lang="es" sz="800" kern="0" cap="all" dirty="0">
                  <a:solidFill>
                    <a:srgbClr val="262626"/>
                  </a:solidFill>
                  <a:latin typeface="Impact"/>
                </a:rPr>
                <a:t>En Japón, @APPLTABLET (40.300 seguidores) </a:t>
              </a:r>
              <a:endParaRPr lang="es-ES_tradnl" sz="800" kern="0" cap="all" dirty="0">
                <a:solidFill>
                  <a:srgbClr val="262626"/>
                </a:solidFill>
                <a:latin typeface="Impact"/>
              </a:endParaRPr>
            </a:p>
            <a:p>
              <a:pPr lvl="0" algn="ctr"/>
              <a:r>
                <a:rPr lang="es" sz="800" kern="0" cap="all" dirty="0">
                  <a:solidFill>
                    <a:srgbClr val="262626"/>
                  </a:solidFill>
                  <a:latin typeface="Impact"/>
                </a:rPr>
                <a:t>usa #worldcup</a:t>
              </a:r>
            </a:p>
          </p:txBody>
        </p:sp>
      </p:grpSp>
      <p:grpSp>
        <p:nvGrpSpPr>
          <p:cNvPr id="30" name="Group 29"/>
          <p:cNvGrpSpPr/>
          <p:nvPr/>
        </p:nvGrpSpPr>
        <p:grpSpPr>
          <a:xfrm rot="509742">
            <a:off x="2669512" y="2590090"/>
            <a:ext cx="1269063" cy="1395703"/>
            <a:chOff x="416465" y="2800725"/>
            <a:chExt cx="1113808" cy="1224954"/>
          </a:xfrm>
        </p:grpSpPr>
        <p:pic>
          <p:nvPicPr>
            <p:cNvPr id="31" name="Picture 30"/>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2" name="Rectangle 31"/>
            <p:cNvSpPr/>
            <p:nvPr/>
          </p:nvSpPr>
          <p:spPr>
            <a:xfrm>
              <a:off x="443983" y="2800725"/>
              <a:ext cx="1064292" cy="351161"/>
            </a:xfrm>
            <a:prstGeom prst="rect">
              <a:avLst/>
            </a:prstGeom>
          </p:spPr>
          <p:txBody>
            <a:bodyPr wrap="square">
              <a:spAutoFit/>
            </a:bodyPr>
            <a:lstStyle/>
            <a:p>
              <a:pPr algn="ctr">
                <a:buSzPct val="100000"/>
              </a:pPr>
              <a:r>
                <a:rPr lang="en-US" sz="1000" dirty="0">
                  <a:solidFill>
                    <a:srgbClr val="FFFFFF"/>
                  </a:solidFill>
                  <a:latin typeface="Impact" charset="0"/>
                </a:rPr>
                <a:t>PORCENTAJE DE FANS  EN FACEBOOK</a:t>
              </a:r>
            </a:p>
          </p:txBody>
        </p:sp>
      </p:grpSp>
      <p:grpSp>
        <p:nvGrpSpPr>
          <p:cNvPr id="34" name="Group 33"/>
          <p:cNvGrpSpPr/>
          <p:nvPr/>
        </p:nvGrpSpPr>
        <p:grpSpPr>
          <a:xfrm rot="21236501">
            <a:off x="4454620" y="2618740"/>
            <a:ext cx="1573840" cy="1550810"/>
            <a:chOff x="416465" y="2928171"/>
            <a:chExt cx="1113808" cy="1097508"/>
          </a:xfrm>
        </p:grpSpPr>
        <p:pic>
          <p:nvPicPr>
            <p:cNvPr id="35" name="Picture 34"/>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6" name="Rectangle 35"/>
            <p:cNvSpPr/>
            <p:nvPr/>
          </p:nvSpPr>
          <p:spPr>
            <a:xfrm>
              <a:off x="441223" y="2928171"/>
              <a:ext cx="1064292" cy="174251"/>
            </a:xfrm>
            <a:prstGeom prst="rect">
              <a:avLst/>
            </a:prstGeom>
          </p:spPr>
          <p:txBody>
            <a:bodyPr wrap="square">
              <a:spAutoFit/>
            </a:bodyPr>
            <a:lstStyle/>
            <a:p>
              <a:pPr algn="ctr"/>
              <a:r>
                <a:rPr lang="en-GB" sz="1000" kern="0" cap="all" dirty="0">
                  <a:solidFill>
                    <a:schemeClr val="bg1"/>
                  </a:solidFill>
                  <a:latin typeface="+mj-lt"/>
                </a:rPr>
                <a:t>VÍDEO MÁS </a:t>
              </a:r>
              <a:r>
                <a:rPr lang="en-GB" sz="1000" kern="0" cap="all" dirty="0" smtClean="0">
                  <a:solidFill>
                    <a:schemeClr val="bg1"/>
                  </a:solidFill>
                  <a:latin typeface="+mj-lt"/>
                </a:rPr>
                <a:t>COMPARTIDO</a:t>
              </a:r>
              <a:endParaRPr lang="en-GB" sz="1200" kern="0" cap="all" dirty="0">
                <a:solidFill>
                  <a:schemeClr val="bg1"/>
                </a:solidFill>
                <a:latin typeface="+mj-lt"/>
              </a:endParaRPr>
            </a:p>
          </p:txBody>
        </p:sp>
      </p:grpSp>
      <p:sp>
        <p:nvSpPr>
          <p:cNvPr id="3" name="Rectangle 2"/>
          <p:cNvSpPr/>
          <p:nvPr/>
        </p:nvSpPr>
        <p:spPr>
          <a:xfrm rot="21224734">
            <a:off x="737784" y="2994548"/>
            <a:ext cx="1216080" cy="911135"/>
          </a:xfrm>
          <a:prstGeom prst="rect">
            <a:avLst/>
          </a:prstGeom>
          <a:noFill/>
        </p:spPr>
        <p:txBody>
          <a:bodyPr wrap="none" lIns="18000" rIns="18000" rtlCol="0" anchor="ctr">
            <a:noAutofit/>
          </a:bodyPr>
          <a:lstStyle/>
          <a:p>
            <a:pPr marL="0" algn="ctr"/>
            <a:endParaRPr lang="en-GB" sz="900" b="1" kern="0" cap="all" dirty="0">
              <a:solidFill>
                <a:schemeClr val="bg1"/>
              </a:solidFill>
            </a:endParaRPr>
          </a:p>
        </p:txBody>
      </p:sp>
      <p:sp>
        <p:nvSpPr>
          <p:cNvPr id="85" name="Chevron 84">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39" name="Picture 38"/>
          <p:cNvPicPr>
            <a:picLocks noChangeAspect="1"/>
          </p:cNvPicPr>
          <p:nvPr/>
        </p:nvPicPr>
        <p:blipFill rotWithShape="1">
          <a:blip r:embed="rId9" cstate="screen">
            <a:extLst>
              <a:ext uri="{28A0092B-C50C-407E-A947-70E740481C1C}">
                <a14:useLocalDpi xmlns:a14="http://schemas.microsoft.com/office/drawing/2010/main"/>
              </a:ext>
            </a:extLst>
          </a:blip>
          <a:srcRect l="26674" t="-4091" r="66013" b="37210"/>
          <a:stretch/>
        </p:blipFill>
        <p:spPr>
          <a:xfrm rot="21175619">
            <a:off x="1129547" y="3716505"/>
            <a:ext cx="392120" cy="987853"/>
          </a:xfrm>
          <a:prstGeom prst="rect">
            <a:avLst/>
          </a:prstGeom>
          <a:ln>
            <a:noFill/>
          </a:ln>
        </p:spPr>
      </p:pic>
      <p:sp>
        <p:nvSpPr>
          <p:cNvPr id="2" name="Title 1"/>
          <p:cNvSpPr>
            <a:spLocks noGrp="1"/>
          </p:cNvSpPr>
          <p:nvPr>
            <p:ph type="title"/>
          </p:nvPr>
        </p:nvSpPr>
        <p:spPr/>
        <p:txBody>
          <a:bodyPr/>
          <a:lstStyle/>
          <a:p>
            <a:r>
              <a:rPr lang="es" dirty="0"/>
              <a:t>QUÉ PASA EN LAS REDES EN APAC</a:t>
            </a:r>
            <a:endParaRPr lang="en-GB" dirty="0"/>
          </a:p>
        </p:txBody>
      </p:sp>
      <p:pic>
        <p:nvPicPr>
          <p:cNvPr id="41" name="Picture 40"/>
          <p:cNvPicPr>
            <a:picLocks noChangeAspect="1"/>
          </p:cNvPicPr>
          <p:nvPr/>
        </p:nvPicPr>
        <p:blipFill rotWithShape="1">
          <a:blip r:embed="rId9" cstate="screen">
            <a:extLst>
              <a:ext uri="{28A0092B-C50C-407E-A947-70E740481C1C}">
                <a14:useLocalDpi xmlns:a14="http://schemas.microsoft.com/office/drawing/2010/main"/>
              </a:ext>
            </a:extLst>
          </a:blip>
          <a:srcRect l="41320" t="-4091" r="48572" b="37210"/>
          <a:stretch/>
        </p:blipFill>
        <p:spPr>
          <a:xfrm rot="509742">
            <a:off x="2782860" y="3668058"/>
            <a:ext cx="535722" cy="976386"/>
          </a:xfrm>
          <a:prstGeom prst="rect">
            <a:avLst/>
          </a:prstGeom>
          <a:ln>
            <a:noFill/>
          </a:ln>
        </p:spPr>
      </p:pic>
      <p:pic>
        <p:nvPicPr>
          <p:cNvPr id="93" name="Picture 3"/>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2957441" y="3256582"/>
            <a:ext cx="633787" cy="37726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5" name="Rectangle 94"/>
          <p:cNvSpPr/>
          <p:nvPr/>
        </p:nvSpPr>
        <p:spPr>
          <a:xfrm>
            <a:off x="1868925" y="3978176"/>
            <a:ext cx="1092933" cy="707886"/>
          </a:xfrm>
          <a:prstGeom prst="rect">
            <a:avLst/>
          </a:prstGeom>
        </p:spPr>
        <p:txBody>
          <a:bodyPr wrap="square">
            <a:spAutoFit/>
          </a:bodyPr>
          <a:lstStyle/>
          <a:p>
            <a:pPr algn="r" fontAlgn="base"/>
            <a:r>
              <a:rPr lang="es-ES" sz="800" dirty="0">
                <a:solidFill>
                  <a:schemeClr val="bg1"/>
                </a:solidFill>
              </a:rPr>
              <a:t>Indonesia e India representan el 10,4 % de los seguidores de la página de Nike</a:t>
            </a:r>
          </a:p>
        </p:txBody>
      </p:sp>
      <p:grpSp>
        <p:nvGrpSpPr>
          <p:cNvPr id="46" name="Group 45"/>
          <p:cNvGrpSpPr/>
          <p:nvPr/>
        </p:nvGrpSpPr>
        <p:grpSpPr>
          <a:xfrm>
            <a:off x="212635" y="1394630"/>
            <a:ext cx="4619579" cy="847584"/>
            <a:chOff x="499726" y="1426529"/>
            <a:chExt cx="4619579" cy="847584"/>
          </a:xfrm>
        </p:grpSpPr>
        <p:grpSp>
          <p:nvGrpSpPr>
            <p:cNvPr id="71" name="Group 70"/>
            <p:cNvGrpSpPr/>
            <p:nvPr/>
          </p:nvGrpSpPr>
          <p:grpSpPr>
            <a:xfrm>
              <a:off x="499726" y="1426529"/>
              <a:ext cx="4619579" cy="252000"/>
              <a:chOff x="606056" y="1490327"/>
              <a:chExt cx="4619579" cy="333781"/>
            </a:xfrm>
          </p:grpSpPr>
          <p:sp>
            <p:nvSpPr>
              <p:cNvPr id="73" name="Rectangle 72"/>
              <p:cNvSpPr/>
              <p:nvPr/>
            </p:nvSpPr>
            <p:spPr>
              <a:xfrm>
                <a:off x="606056" y="1490327"/>
                <a:ext cx="284622" cy="333781"/>
              </a:xfrm>
              <a:prstGeom prst="rect">
                <a:avLst/>
              </a:prstGeom>
              <a:solidFill>
                <a:schemeClr val="accent4">
                  <a:lumMod val="60000"/>
                  <a:lumOff val="40000"/>
                </a:schemeClr>
              </a:solidFill>
            </p:spPr>
            <p:txBody>
              <a:bodyPr wrap="none" lIns="18000" rIns="18000" rtlCol="0" anchor="ctr">
                <a:noAutofit/>
              </a:bodyPr>
              <a:lstStyle/>
              <a:p>
                <a:pPr marL="0" algn="ctr"/>
                <a:r>
                  <a:rPr lang="en-GB" sz="1600" kern="0" cap="all" dirty="0">
                    <a:solidFill>
                      <a:schemeClr val="bg1"/>
                    </a:solidFill>
                    <a:latin typeface="Impact"/>
                  </a:rPr>
                  <a:t>1</a:t>
                </a:r>
              </a:p>
            </p:txBody>
          </p:sp>
          <p:sp>
            <p:nvSpPr>
              <p:cNvPr id="74" name="Rectangle 73"/>
              <p:cNvSpPr/>
              <p:nvPr/>
            </p:nvSpPr>
            <p:spPr>
              <a:xfrm>
                <a:off x="869635" y="1490327"/>
                <a:ext cx="4356000" cy="333781"/>
              </a:xfrm>
              <a:prstGeom prst="rect">
                <a:avLst/>
              </a:prstGeom>
              <a:solidFill>
                <a:schemeClr val="accent4"/>
              </a:solidFill>
            </p:spPr>
            <p:txBody>
              <a:bodyPr wrap="square" lIns="72000" rIns="36000" rtlCol="0" anchor="ctr">
                <a:noAutofit/>
              </a:bodyPr>
              <a:lstStyle/>
              <a:p>
                <a:r>
                  <a:rPr lang="en-US" sz="900" kern="0" cap="all" dirty="0">
                    <a:solidFill>
                      <a:schemeClr val="bg1"/>
                    </a:solidFill>
                    <a:latin typeface="Impact"/>
                  </a:rPr>
                  <a:t>AUSTRALIA </a:t>
                </a:r>
                <a:r>
                  <a:rPr lang="en-US" sz="1200" kern="0" cap="all" dirty="0">
                    <a:solidFill>
                      <a:schemeClr val="bg1"/>
                    </a:solidFill>
                    <a:latin typeface="Impact"/>
                  </a:rPr>
                  <a:t> TODO SOBRE SOCCEROOS</a:t>
                </a:r>
              </a:p>
            </p:txBody>
          </p:sp>
        </p:grpSp>
        <p:grpSp>
          <p:nvGrpSpPr>
            <p:cNvPr id="60" name="Group 59"/>
            <p:cNvGrpSpPr/>
            <p:nvPr/>
          </p:nvGrpSpPr>
          <p:grpSpPr>
            <a:xfrm>
              <a:off x="499726" y="1724321"/>
              <a:ext cx="4619579" cy="252000"/>
              <a:chOff x="606056" y="1490327"/>
              <a:chExt cx="4619579" cy="333781"/>
            </a:xfrm>
          </p:grpSpPr>
          <p:sp>
            <p:nvSpPr>
              <p:cNvPr id="61" name="Rectangle 60"/>
              <p:cNvSpPr/>
              <p:nvPr/>
            </p:nvSpPr>
            <p:spPr>
              <a:xfrm>
                <a:off x="606056" y="1490327"/>
                <a:ext cx="284622" cy="333781"/>
              </a:xfrm>
              <a:prstGeom prst="rect">
                <a:avLst/>
              </a:prstGeom>
              <a:solidFill>
                <a:schemeClr val="accent4">
                  <a:lumMod val="60000"/>
                  <a:lumOff val="40000"/>
                </a:schemeClr>
              </a:solidFill>
            </p:spPr>
            <p:txBody>
              <a:bodyPr wrap="none" lIns="18000" rIns="18000" rtlCol="0" anchor="ctr">
                <a:noAutofit/>
              </a:bodyPr>
              <a:lstStyle/>
              <a:p>
                <a:pPr algn="ctr"/>
                <a:r>
                  <a:rPr lang="en-GB" sz="1600" kern="0" cap="all" dirty="0">
                    <a:solidFill>
                      <a:schemeClr val="bg1"/>
                    </a:solidFill>
                    <a:latin typeface="Impact"/>
                  </a:rPr>
                  <a:t>2</a:t>
                </a:r>
              </a:p>
            </p:txBody>
          </p:sp>
          <p:sp>
            <p:nvSpPr>
              <p:cNvPr id="62" name="Rectangle 61"/>
              <p:cNvSpPr/>
              <p:nvPr/>
            </p:nvSpPr>
            <p:spPr>
              <a:xfrm>
                <a:off x="869635" y="1490327"/>
                <a:ext cx="4356000" cy="333781"/>
              </a:xfrm>
              <a:prstGeom prst="rect">
                <a:avLst/>
              </a:prstGeom>
              <a:solidFill>
                <a:schemeClr val="accent4"/>
              </a:solidFill>
            </p:spPr>
            <p:txBody>
              <a:bodyPr wrap="square" lIns="72000" rIns="36000" rtlCol="0" anchor="ctr">
                <a:noAutofit/>
              </a:bodyPr>
              <a:lstStyle/>
              <a:p>
                <a:r>
                  <a:rPr lang="en-GB" sz="900" kern="0" cap="all" dirty="0">
                    <a:solidFill>
                      <a:schemeClr val="bg1"/>
                    </a:solidFill>
                    <a:latin typeface="Impact"/>
                  </a:rPr>
                  <a:t>CHINA </a:t>
                </a:r>
                <a:r>
                  <a:rPr lang="en-GB" sz="1200" kern="0" cap="all" dirty="0">
                    <a:solidFill>
                      <a:schemeClr val="bg1"/>
                    </a:solidFill>
                    <a:latin typeface="Impact"/>
                  </a:rPr>
                  <a:t>TODO SOBRE FÚTBOL</a:t>
                </a:r>
              </a:p>
            </p:txBody>
          </p:sp>
        </p:grpSp>
        <p:grpSp>
          <p:nvGrpSpPr>
            <p:cNvPr id="55" name="Group 54"/>
            <p:cNvGrpSpPr/>
            <p:nvPr/>
          </p:nvGrpSpPr>
          <p:grpSpPr>
            <a:xfrm>
              <a:off x="499726" y="2022113"/>
              <a:ext cx="4619579" cy="252000"/>
              <a:chOff x="606056" y="1490327"/>
              <a:chExt cx="4619579" cy="333781"/>
            </a:xfrm>
          </p:grpSpPr>
          <p:sp>
            <p:nvSpPr>
              <p:cNvPr id="56" name="Rectangle 55"/>
              <p:cNvSpPr/>
              <p:nvPr/>
            </p:nvSpPr>
            <p:spPr>
              <a:xfrm>
                <a:off x="606056" y="1490327"/>
                <a:ext cx="284622" cy="333781"/>
              </a:xfrm>
              <a:prstGeom prst="rect">
                <a:avLst/>
              </a:prstGeom>
              <a:solidFill>
                <a:schemeClr val="accent4">
                  <a:lumMod val="60000"/>
                  <a:lumOff val="40000"/>
                </a:schemeClr>
              </a:solidFill>
            </p:spPr>
            <p:txBody>
              <a:bodyPr wrap="none" lIns="18000" rIns="18000" rtlCol="0" anchor="ctr">
                <a:noAutofit/>
              </a:bodyPr>
              <a:lstStyle/>
              <a:p>
                <a:pPr algn="ctr"/>
                <a:r>
                  <a:rPr lang="en-GB" sz="1600" kern="0" cap="all" dirty="0">
                    <a:solidFill>
                      <a:schemeClr val="bg1"/>
                    </a:solidFill>
                    <a:latin typeface="Impact"/>
                  </a:rPr>
                  <a:t>3</a:t>
                </a:r>
              </a:p>
            </p:txBody>
          </p:sp>
          <p:sp>
            <p:nvSpPr>
              <p:cNvPr id="57" name="Rectangle 56"/>
              <p:cNvSpPr/>
              <p:nvPr/>
            </p:nvSpPr>
            <p:spPr>
              <a:xfrm>
                <a:off x="869635" y="1490327"/>
                <a:ext cx="4356000" cy="333781"/>
              </a:xfrm>
              <a:prstGeom prst="rect">
                <a:avLst/>
              </a:prstGeom>
              <a:solidFill>
                <a:schemeClr val="accent4"/>
              </a:solidFill>
            </p:spPr>
            <p:txBody>
              <a:bodyPr wrap="square" lIns="72000" rIns="36000" rtlCol="0" anchor="ctr">
                <a:noAutofit/>
              </a:bodyPr>
              <a:lstStyle/>
              <a:p>
                <a:r>
                  <a:rPr lang="en-GB" sz="900" kern="0" cap="all" dirty="0" smtClean="0">
                    <a:solidFill>
                      <a:schemeClr val="bg1"/>
                    </a:solidFill>
                    <a:latin typeface="Impact"/>
                  </a:rPr>
                  <a:t>THAILAND </a:t>
                </a:r>
                <a:r>
                  <a:rPr lang="es-ES" sz="1200" kern="0" cap="all" dirty="0">
                    <a:solidFill>
                      <a:schemeClr val="bg1"/>
                    </a:solidFill>
                    <a:latin typeface="Impact"/>
                  </a:rPr>
                  <a:t>«LOCOS» POR EL FÚTBOL (EUROPEO</a:t>
                </a:r>
                <a:r>
                  <a:rPr lang="es-ES" sz="1200" kern="0" cap="all" dirty="0" smtClean="0">
                    <a:solidFill>
                      <a:schemeClr val="bg1"/>
                    </a:solidFill>
                    <a:latin typeface="Impact"/>
                  </a:rPr>
                  <a:t>)</a:t>
                </a:r>
                <a:endParaRPr lang="es-ES" sz="1200" kern="0" cap="all" dirty="0">
                  <a:solidFill>
                    <a:schemeClr val="bg1"/>
                  </a:solidFill>
                  <a:latin typeface="Impact"/>
                </a:endParaRPr>
              </a:p>
            </p:txBody>
          </p:sp>
        </p:grpSp>
      </p:grpSp>
      <p:pic>
        <p:nvPicPr>
          <p:cNvPr id="278530" name="Picture 2" descr="http://themusicnewssite.com/wp-content/uploads/2014/05/official-fifa-world-cup-song-pit.jpg"/>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rot="21229867">
            <a:off x="4612766" y="3062012"/>
            <a:ext cx="1332000" cy="978852"/>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rotWithShape="1">
          <a:blip r:embed="rId9" cstate="screen">
            <a:extLst>
              <a:ext uri="{28A0092B-C50C-407E-A947-70E740481C1C}">
                <a14:useLocalDpi xmlns:a14="http://schemas.microsoft.com/office/drawing/2010/main"/>
              </a:ext>
            </a:extLst>
          </a:blip>
          <a:srcRect l="62337" t="-4091" r="-360" b="37210"/>
          <a:stretch/>
        </p:blipFill>
        <p:spPr>
          <a:xfrm rot="21236501">
            <a:off x="4379874" y="3808764"/>
            <a:ext cx="1768652" cy="856936"/>
          </a:xfrm>
          <a:prstGeom prst="rect">
            <a:avLst/>
          </a:prstGeom>
          <a:ln>
            <a:noFill/>
          </a:ln>
        </p:spPr>
      </p:pic>
      <p:sp>
        <p:nvSpPr>
          <p:cNvPr id="76" name="Chevron 75">
            <a:hlinkClick r:id="rId12"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0" name="Group 4"/>
          <p:cNvGrpSpPr>
            <a:grpSpLocks noChangeAspect="1"/>
          </p:cNvGrpSpPr>
          <p:nvPr/>
        </p:nvGrpSpPr>
        <p:grpSpPr bwMode="auto">
          <a:xfrm>
            <a:off x="4543268" y="2935215"/>
            <a:ext cx="347183" cy="347183"/>
            <a:chOff x="1804" y="543"/>
            <a:chExt cx="2152" cy="2152"/>
          </a:xfrm>
        </p:grpSpPr>
        <p:sp>
          <p:nvSpPr>
            <p:cNvPr id="83" name="Oval 5"/>
            <p:cNvSpPr>
              <a:spLocks noChangeArrowheads="1"/>
            </p:cNvSpPr>
            <p:nvPr/>
          </p:nvSpPr>
          <p:spPr bwMode="auto">
            <a:xfrm>
              <a:off x="1804" y="543"/>
              <a:ext cx="2152" cy="2152"/>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98" name="Oval 5">
            <a:hlinkClick r:id="rId13"/>
          </p:cNvPr>
          <p:cNvSpPr>
            <a:spLocks noChangeArrowheads="1"/>
          </p:cNvSpPr>
          <p:nvPr/>
        </p:nvSpPr>
        <p:spPr bwMode="auto">
          <a:xfrm>
            <a:off x="4539205" y="2940195"/>
            <a:ext cx="347183" cy="347183"/>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63" name="Group 62"/>
          <p:cNvGrpSpPr/>
          <p:nvPr/>
        </p:nvGrpSpPr>
        <p:grpSpPr>
          <a:xfrm>
            <a:off x="869635" y="4734632"/>
            <a:ext cx="8274365" cy="424215"/>
            <a:chOff x="869635" y="4734632"/>
            <a:chExt cx="8274365" cy="424215"/>
          </a:xfrm>
        </p:grpSpPr>
        <p:grpSp>
          <p:nvGrpSpPr>
            <p:cNvPr id="68" name="Group 67"/>
            <p:cNvGrpSpPr/>
            <p:nvPr/>
          </p:nvGrpSpPr>
          <p:grpSpPr>
            <a:xfrm>
              <a:off x="1637994" y="4734632"/>
              <a:ext cx="7506006" cy="417693"/>
              <a:chOff x="1637994" y="4734632"/>
              <a:chExt cx="7506006" cy="417693"/>
            </a:xfrm>
          </p:grpSpPr>
          <p:grpSp>
            <p:nvGrpSpPr>
              <p:cNvPr id="77" name="Group 76"/>
              <p:cNvGrpSpPr/>
              <p:nvPr/>
            </p:nvGrpSpPr>
            <p:grpSpPr>
              <a:xfrm>
                <a:off x="1637994" y="4835525"/>
                <a:ext cx="7506006" cy="316800"/>
                <a:chOff x="1914453" y="4835525"/>
                <a:chExt cx="8255647" cy="316800"/>
              </a:xfrm>
            </p:grpSpPr>
            <p:sp>
              <p:nvSpPr>
                <p:cNvPr id="81" name="Rectangle 80">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4" name="Rectangle 83">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6" name="Rectangle 85">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8" name="Rectangle 87">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9" name="Rectangle 98">
                  <a:hlinkClick r:id="rId1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00" name="Rectangle 99">
                  <a:hlinkClick r:id="rId12"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01" name="Rectangle 100">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2" name="Rectangle 101">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8" name="Isosceles Triangle 77"/>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75" name="Rectangle 74">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103" name="TextBox 102"/>
          <p:cNvSpPr txBox="1"/>
          <p:nvPr/>
        </p:nvSpPr>
        <p:spPr>
          <a:xfrm>
            <a:off x="4682467" y="4193976"/>
            <a:ext cx="1448389" cy="523220"/>
          </a:xfrm>
          <a:prstGeom prst="rect">
            <a:avLst/>
          </a:prstGeom>
          <a:noFill/>
        </p:spPr>
        <p:txBody>
          <a:bodyPr wrap="square" rtlCol="0">
            <a:spAutoFit/>
          </a:bodyPr>
          <a:lstStyle/>
          <a:p>
            <a:pPr algn="l" rtl="0"/>
            <a:r>
              <a:rPr lang="es" sz="700" b="0" i="0" u="none" dirty="0">
                <a:solidFill>
                  <a:schemeClr val="bg1"/>
                </a:solidFill>
              </a:rPr>
              <a:t>«Durante el último mes, este vídeo encabezó la lista de tendencias </a:t>
            </a:r>
          </a:p>
          <a:p>
            <a:pPr algn="l" rtl="0"/>
            <a:r>
              <a:rPr lang="es" sz="700" b="0" i="0" u="none" dirty="0">
                <a:solidFill>
                  <a:schemeClr val="bg1"/>
                </a:solidFill>
              </a:rPr>
              <a:t>de Indonesia (24%), India (27%) y Malasia (17%).» </a:t>
            </a:r>
            <a:endParaRPr lang="es" sz="700" dirty="0">
              <a:solidFill>
                <a:schemeClr val="bg1"/>
              </a:solidFill>
            </a:endParaRPr>
          </a:p>
        </p:txBody>
      </p:sp>
      <p:sp>
        <p:nvSpPr>
          <p:cNvPr id="104" name="TextBox 103"/>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
        <p:nvSpPr>
          <p:cNvPr id="106" name="TextBox 105"/>
          <p:cNvSpPr txBox="1"/>
          <p:nvPr/>
        </p:nvSpPr>
        <p:spPr>
          <a:xfrm rot="19855106">
            <a:off x="6369929" y="337168"/>
            <a:ext cx="2251795" cy="400110"/>
          </a:xfrm>
          <a:prstGeom prst="rect">
            <a:avLst/>
          </a:prstGeom>
          <a:noFill/>
        </p:spPr>
        <p:txBody>
          <a:bodyPr wrap="square" rtlCol="0">
            <a:spAutoFit/>
          </a:bodyPr>
          <a:lstStyle/>
          <a:p>
            <a:pPr algn="l" rtl="0">
              <a:defRPr/>
            </a:pPr>
            <a:r>
              <a:rPr lang="es" sz="1000" b="0" i="0" u="none" dirty="0">
                <a:solidFill>
                  <a:srgbClr val="FFFFFF"/>
                </a:solidFill>
                <a:latin typeface="Impact"/>
                <a:cs typeface="Impact"/>
              </a:rPr>
              <a:t>CONTRIBUYENTES PRINCIPALES DE LAS REDES SOCIALES</a:t>
            </a:r>
          </a:p>
        </p:txBody>
      </p:sp>
      <p:sp>
        <p:nvSpPr>
          <p:cNvPr id="107" name="TextBox 106"/>
          <p:cNvSpPr txBox="1"/>
          <p:nvPr/>
        </p:nvSpPr>
        <p:spPr>
          <a:xfrm>
            <a:off x="6983327" y="878348"/>
            <a:ext cx="1471050" cy="1015663"/>
          </a:xfrm>
          <a:prstGeom prst="rect">
            <a:avLst/>
          </a:prstGeom>
          <a:noFill/>
        </p:spPr>
        <p:txBody>
          <a:bodyPr wrap="square" rtlCol="0">
            <a:spAutoFit/>
          </a:bodyPr>
          <a:lstStyle/>
          <a:p>
            <a:pPr algn="ctr" rtl="0">
              <a:defRPr/>
            </a:pPr>
            <a:r>
              <a:rPr lang="es" sz="1200" b="0" i="0" u="none">
                <a:solidFill>
                  <a:schemeClr val="bg1"/>
                </a:solidFill>
                <a:latin typeface="Impact"/>
                <a:cs typeface="Impact"/>
              </a:rPr>
              <a:t>Australia</a:t>
            </a:r>
          </a:p>
          <a:p>
            <a:pPr algn="ctr" rtl="0">
              <a:defRPr/>
            </a:pPr>
            <a:r>
              <a:rPr lang="es" sz="800" b="1" i="0" u="none">
                <a:solidFill>
                  <a:schemeClr val="bg1"/>
                </a:solidFill>
              </a:rPr>
              <a:t>twitter.com</a:t>
            </a:r>
          </a:p>
          <a:p>
            <a:pPr algn="ctr" rtl="0">
              <a:defRPr/>
            </a:pPr>
            <a:r>
              <a:rPr lang="es" sz="800" b="1" i="0" u="none">
                <a:solidFill>
                  <a:schemeClr val="bg1"/>
                </a:solidFill>
              </a:rPr>
              <a:t>bigfooty.com</a:t>
            </a:r>
          </a:p>
          <a:p>
            <a:pPr algn="ctr" rtl="0">
              <a:defRPr/>
            </a:pPr>
            <a:r>
              <a:rPr lang="es" sz="800" b="1" i="0" u="none">
                <a:solidFill>
                  <a:schemeClr val="bg1"/>
                </a:solidFill>
              </a:rPr>
              <a:t>au.fourfourtwo.com</a:t>
            </a:r>
          </a:p>
          <a:p>
            <a:pPr algn="ctr" rtl="0">
              <a:defRPr/>
            </a:pPr>
            <a:r>
              <a:rPr lang="es" sz="800" b="1" i="0" u="none">
                <a:solidFill>
                  <a:schemeClr val="bg1"/>
                </a:solidFill>
              </a:rPr>
              <a:t>@Socceroos</a:t>
            </a:r>
            <a:endParaRPr lang="es" sz="800" b="1" dirty="0" smtClean="0">
              <a:solidFill>
                <a:schemeClr val="bg1"/>
              </a:solidFill>
            </a:endParaRPr>
          </a:p>
          <a:p>
            <a:pPr algn="ctr" rtl="0">
              <a:defRPr/>
            </a:pPr>
            <a:r>
              <a:rPr lang="es" sz="800" b="1" i="0" u="none">
                <a:solidFill>
                  <a:schemeClr val="bg1"/>
                </a:solidFill>
              </a:rPr>
              <a:t>@FifaWorldCup</a:t>
            </a:r>
            <a:endParaRPr lang="es" sz="800" b="1" dirty="0" smtClean="0">
              <a:solidFill>
                <a:schemeClr val="bg1"/>
              </a:solidFill>
            </a:endParaRPr>
          </a:p>
          <a:p>
            <a:pPr algn="ctr" rtl="0">
              <a:defRPr/>
            </a:pPr>
            <a:r>
              <a:rPr lang="es" sz="800" b="1" i="0" u="none">
                <a:solidFill>
                  <a:schemeClr val="bg1"/>
                </a:solidFill>
              </a:rPr>
              <a:t>@QantasAirways</a:t>
            </a:r>
            <a:endParaRPr lang="es" sz="800" b="1" dirty="0" smtClean="0">
              <a:solidFill>
                <a:schemeClr val="bg1"/>
              </a:solidFill>
            </a:endParaRPr>
          </a:p>
        </p:txBody>
      </p:sp>
      <p:sp>
        <p:nvSpPr>
          <p:cNvPr id="108" name="TextBox 107"/>
          <p:cNvSpPr txBox="1"/>
          <p:nvPr/>
        </p:nvSpPr>
        <p:spPr>
          <a:xfrm>
            <a:off x="6983327" y="1932300"/>
            <a:ext cx="1471050" cy="892552"/>
          </a:xfrm>
          <a:prstGeom prst="rect">
            <a:avLst/>
          </a:prstGeom>
          <a:noFill/>
        </p:spPr>
        <p:txBody>
          <a:bodyPr wrap="square" rtlCol="0">
            <a:spAutoFit/>
          </a:bodyPr>
          <a:lstStyle/>
          <a:p>
            <a:pPr algn="ctr" rtl="0">
              <a:defRPr/>
            </a:pPr>
            <a:r>
              <a:rPr lang="es" sz="1200" b="0" i="0" u="none">
                <a:solidFill>
                  <a:schemeClr val="bg1"/>
                </a:solidFill>
                <a:latin typeface="Impact"/>
                <a:cs typeface="Impact"/>
              </a:rPr>
              <a:t>China</a:t>
            </a:r>
          </a:p>
          <a:p>
            <a:pPr algn="ctr" rtl="0">
              <a:defRPr/>
            </a:pPr>
            <a:r>
              <a:rPr lang="es" sz="800" b="1" i="0" u="none">
                <a:solidFill>
                  <a:schemeClr val="bg1"/>
                </a:solidFill>
              </a:rPr>
              <a:t>www.7po.com</a:t>
            </a:r>
          </a:p>
          <a:p>
            <a:pPr algn="ctr" rtl="0">
              <a:defRPr/>
            </a:pPr>
            <a:r>
              <a:rPr lang="es" sz="800" b="1" i="0" u="none">
                <a:solidFill>
                  <a:schemeClr val="bg1"/>
                </a:solidFill>
              </a:rPr>
              <a:t>tieba.baidu.com</a:t>
            </a:r>
          </a:p>
          <a:p>
            <a:pPr algn="ctr" rtl="0">
              <a:defRPr/>
            </a:pPr>
            <a:r>
              <a:rPr lang="es" sz="800" b="1" i="0" u="none">
                <a:solidFill>
                  <a:schemeClr val="bg1"/>
                </a:solidFill>
              </a:rPr>
              <a:t>bbs.zhibo8.cc</a:t>
            </a:r>
          </a:p>
          <a:p>
            <a:pPr algn="ctr" rtl="0">
              <a:defRPr/>
            </a:pPr>
            <a:r>
              <a:rPr lang="es" sz="800" b="1" i="0" u="none">
                <a:solidFill>
                  <a:schemeClr val="bg1"/>
                </a:solidFill>
              </a:rPr>
              <a:t>@iFiFa2014</a:t>
            </a:r>
          </a:p>
          <a:p>
            <a:pPr algn="ctr" rtl="0">
              <a:defRPr/>
            </a:pPr>
            <a:r>
              <a:rPr lang="es" sz="800" b="1" i="0" u="none">
                <a:solidFill>
                  <a:schemeClr val="bg1"/>
                </a:solidFill>
              </a:rPr>
              <a:t>@nanyangpost</a:t>
            </a:r>
            <a:endParaRPr lang="es" sz="800" b="1" dirty="0" smtClean="0">
              <a:solidFill>
                <a:schemeClr val="bg1"/>
              </a:solidFill>
            </a:endParaRPr>
          </a:p>
        </p:txBody>
      </p:sp>
      <p:sp>
        <p:nvSpPr>
          <p:cNvPr id="109" name="TextBox 108"/>
          <p:cNvSpPr txBox="1"/>
          <p:nvPr/>
        </p:nvSpPr>
        <p:spPr>
          <a:xfrm>
            <a:off x="6983327" y="2878530"/>
            <a:ext cx="1471050" cy="769441"/>
          </a:xfrm>
          <a:prstGeom prst="rect">
            <a:avLst/>
          </a:prstGeom>
          <a:noFill/>
        </p:spPr>
        <p:txBody>
          <a:bodyPr wrap="square" rtlCol="0">
            <a:spAutoFit/>
          </a:bodyPr>
          <a:lstStyle/>
          <a:p>
            <a:pPr algn="ctr" rtl="0">
              <a:defRPr/>
            </a:pPr>
            <a:r>
              <a:rPr lang="es" sz="1200" b="0" i="0" u="none">
                <a:solidFill>
                  <a:schemeClr val="bg1"/>
                </a:solidFill>
                <a:latin typeface="Impact"/>
                <a:cs typeface="Impact"/>
              </a:rPr>
              <a:t>Tailandia</a:t>
            </a:r>
          </a:p>
          <a:p>
            <a:pPr algn="ctr" rtl="0">
              <a:defRPr/>
            </a:pPr>
            <a:r>
              <a:rPr lang="es" sz="800" b="1" i="0" u="none">
                <a:solidFill>
                  <a:schemeClr val="bg1"/>
                </a:solidFill>
              </a:rPr>
              <a:t>twitter.com</a:t>
            </a:r>
          </a:p>
          <a:p>
            <a:pPr algn="ctr" rtl="0">
              <a:defRPr/>
            </a:pPr>
            <a:r>
              <a:rPr lang="es" sz="800" b="1" i="0" u="none">
                <a:solidFill>
                  <a:schemeClr val="bg1"/>
                </a:solidFill>
              </a:rPr>
              <a:t>@conceptzozo</a:t>
            </a:r>
            <a:endParaRPr lang="es" sz="800" b="1" dirty="0" smtClean="0">
              <a:solidFill>
                <a:schemeClr val="bg1"/>
              </a:solidFill>
            </a:endParaRPr>
          </a:p>
          <a:p>
            <a:pPr algn="ctr" rtl="0">
              <a:defRPr/>
            </a:pPr>
            <a:r>
              <a:rPr lang="es" sz="800" b="1" i="0" u="none">
                <a:solidFill>
                  <a:schemeClr val="bg1"/>
                </a:solidFill>
              </a:rPr>
              <a:t>@goalthailand</a:t>
            </a:r>
            <a:endParaRPr lang="es" sz="800" b="1" dirty="0" smtClean="0">
              <a:solidFill>
                <a:schemeClr val="bg1"/>
              </a:solidFill>
            </a:endParaRPr>
          </a:p>
          <a:p>
            <a:pPr algn="ctr" rtl="0">
              <a:defRPr/>
            </a:pPr>
            <a:r>
              <a:rPr lang="es" sz="800" b="1" i="0" u="none">
                <a:solidFill>
                  <a:schemeClr val="bg1"/>
                </a:solidFill>
              </a:rPr>
              <a:t>@krishofam</a:t>
            </a:r>
            <a:endParaRPr lang="es" sz="800" b="1" dirty="0" smtClean="0">
              <a:solidFill>
                <a:schemeClr val="bg1"/>
              </a:solidFill>
            </a:endParaRPr>
          </a:p>
        </p:txBody>
      </p:sp>
    </p:spTree>
    <p:extLst>
      <p:ext uri="{BB962C8B-B14F-4D97-AF65-F5344CB8AC3E}">
        <p14:creationId xmlns:p14="http://schemas.microsoft.com/office/powerpoint/2010/main" val="4267376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3"/>
            </p:custDataLst>
            <p:extLst>
              <p:ext uri="{D42A27DB-BD31-4B8C-83A1-F6EECF244321}">
                <p14:modId xmlns:p14="http://schemas.microsoft.com/office/powerpoint/2010/main" val="238573020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05246"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4901637" y="-40440"/>
            <a:ext cx="6995612" cy="857250"/>
          </a:xfrm>
        </p:spPr>
        <p:txBody>
          <a:bodyPr/>
          <a:lstStyle/>
          <a:p>
            <a:r>
              <a:rPr lang="es" sz="4000" dirty="0">
                <a:solidFill>
                  <a:prstClr val="white"/>
                </a:solidFill>
              </a:rPr>
              <a:t>APAC </a:t>
            </a:r>
            <a:r>
              <a:rPr lang="es" dirty="0">
                <a:solidFill>
                  <a:prstClr val="white"/>
                </a:solidFill>
              </a:rPr>
              <a:t>Información regional</a:t>
            </a:r>
            <a:endParaRPr lang="en-GB" sz="4000" dirty="0"/>
          </a:p>
        </p:txBody>
      </p:sp>
      <p:sp>
        <p:nvSpPr>
          <p:cNvPr id="32" name="Freeform 31"/>
          <p:cNvSpPr/>
          <p:nvPr/>
        </p:nvSpPr>
        <p:spPr>
          <a:xfrm>
            <a:off x="156762" y="517424"/>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3" name="Snip Single Corner Rectangle 32"/>
          <p:cNvSpPr/>
          <p:nvPr/>
        </p:nvSpPr>
        <p:spPr>
          <a:xfrm rot="10800000">
            <a:off x="269331" y="-4265"/>
            <a:ext cx="4440892" cy="4607472"/>
          </a:xfrm>
          <a:prstGeom prst="snip1Rect">
            <a:avLst>
              <a:gd name="adj" fmla="val 4690"/>
            </a:avLst>
          </a:prstGeom>
          <a:solidFill>
            <a:schemeClr val="accent4"/>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grpSp>
        <p:nvGrpSpPr>
          <p:cNvPr id="135" name="Group 134"/>
          <p:cNvGrpSpPr/>
          <p:nvPr/>
        </p:nvGrpSpPr>
        <p:grpSpPr>
          <a:xfrm>
            <a:off x="5375708" y="1495779"/>
            <a:ext cx="2449983" cy="3160374"/>
            <a:chOff x="5793441" y="2127444"/>
            <a:chExt cx="1763319" cy="2269258"/>
          </a:xfrm>
        </p:grpSpPr>
        <p:pic>
          <p:nvPicPr>
            <p:cNvPr id="136" name="Picture 135"/>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5839953" y="2195533"/>
              <a:ext cx="1453480" cy="2201169"/>
            </a:xfrm>
            <a:prstGeom prst="rect">
              <a:avLst/>
            </a:prstGeom>
          </p:spPr>
        </p:pic>
        <p:grpSp>
          <p:nvGrpSpPr>
            <p:cNvPr id="137" name="Group 136"/>
            <p:cNvGrpSpPr/>
            <p:nvPr/>
          </p:nvGrpSpPr>
          <p:grpSpPr>
            <a:xfrm>
              <a:off x="5793441" y="2127444"/>
              <a:ext cx="1763319" cy="2043293"/>
              <a:chOff x="5793441" y="2127444"/>
              <a:chExt cx="1763319" cy="2043293"/>
            </a:xfrm>
          </p:grpSpPr>
          <p:pic>
            <p:nvPicPr>
              <p:cNvPr id="138" name="Picture 137"/>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rot="20512214">
                <a:off x="6644734" y="2433825"/>
                <a:ext cx="333677" cy="443735"/>
              </a:xfrm>
              <a:prstGeom prst="rect">
                <a:avLst/>
              </a:prstGeom>
            </p:spPr>
          </p:pic>
          <p:grpSp>
            <p:nvGrpSpPr>
              <p:cNvPr id="139" name="Group 138"/>
              <p:cNvGrpSpPr/>
              <p:nvPr/>
            </p:nvGrpSpPr>
            <p:grpSpPr>
              <a:xfrm>
                <a:off x="5793441" y="2127444"/>
                <a:ext cx="1763319" cy="2043293"/>
                <a:chOff x="5793441" y="2127444"/>
                <a:chExt cx="1763319" cy="2043293"/>
              </a:xfrm>
            </p:grpSpPr>
            <p:grpSp>
              <p:nvGrpSpPr>
                <p:cNvPr id="140" name="Group 139"/>
                <p:cNvGrpSpPr/>
                <p:nvPr/>
              </p:nvGrpSpPr>
              <p:grpSpPr>
                <a:xfrm>
                  <a:off x="6592255" y="2399557"/>
                  <a:ext cx="259799" cy="1361956"/>
                  <a:chOff x="6592255" y="2399557"/>
                  <a:chExt cx="259799" cy="1361956"/>
                </a:xfrm>
                <a:solidFill>
                  <a:schemeClr val="accent4"/>
                </a:solidFill>
              </p:grpSpPr>
              <p:sp>
                <p:nvSpPr>
                  <p:cNvPr id="142" name="Oval 141"/>
                  <p:cNvSpPr/>
                  <p:nvPr/>
                </p:nvSpPr>
                <p:spPr>
                  <a:xfrm>
                    <a:off x="6595072" y="239955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43" name="Oval 142"/>
                  <p:cNvSpPr/>
                  <p:nvPr/>
                </p:nvSpPr>
                <p:spPr>
                  <a:xfrm>
                    <a:off x="6780054" y="254067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53" name="Oval 152"/>
                  <p:cNvSpPr/>
                  <p:nvPr/>
                </p:nvSpPr>
                <p:spPr>
                  <a:xfrm>
                    <a:off x="6592255" y="368951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141" name="Freeform 5"/>
                <p:cNvSpPr>
                  <a:spLocks noChangeAspect="1"/>
                </p:cNvSpPr>
                <p:nvPr/>
              </p:nvSpPr>
              <p:spPr bwMode="auto">
                <a:xfrm>
                  <a:off x="5793441" y="2127444"/>
                  <a:ext cx="1763319" cy="20432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grpSp>
      </p:grpSp>
      <p:grpSp>
        <p:nvGrpSpPr>
          <p:cNvPr id="154" name="Group 153"/>
          <p:cNvGrpSpPr/>
          <p:nvPr/>
        </p:nvGrpSpPr>
        <p:grpSpPr>
          <a:xfrm flipH="1">
            <a:off x="6789083" y="1409661"/>
            <a:ext cx="1583863" cy="694314"/>
            <a:chOff x="2023534" y="3220355"/>
            <a:chExt cx="1103451" cy="1922837"/>
          </a:xfrm>
        </p:grpSpPr>
        <p:sp>
          <p:nvSpPr>
            <p:cNvPr id="155" name="Rectangle 154"/>
            <p:cNvSpPr/>
            <p:nvPr/>
          </p:nvSpPr>
          <p:spPr>
            <a:xfrm>
              <a:off x="2023534" y="3220355"/>
              <a:ext cx="840177" cy="596652"/>
            </a:xfrm>
            <a:prstGeom prst="rect">
              <a:avLst/>
            </a:prstGeom>
          </p:spPr>
          <p:txBody>
            <a:bodyPr wrap="square" lIns="18000" rIns="18000">
              <a:spAutoFit/>
            </a:bodyPr>
            <a:lstStyle/>
            <a:p>
              <a:pPr marL="0" lvl="1" algn="r">
                <a:defRPr/>
              </a:pPr>
              <a:r>
                <a:rPr lang="es" sz="800" b="1" kern="0" cap="all" dirty="0">
                  <a:solidFill>
                    <a:schemeClr val="bg1"/>
                  </a:solidFill>
                </a:rPr>
                <a:t>Japón</a:t>
              </a:r>
            </a:p>
          </p:txBody>
        </p:sp>
        <p:sp>
          <p:nvSpPr>
            <p:cNvPr id="156" name="Freeform 155"/>
            <p:cNvSpPr/>
            <p:nvPr/>
          </p:nvSpPr>
          <p:spPr>
            <a:xfrm>
              <a:off x="2031110" y="3721468"/>
              <a:ext cx="1095875" cy="1421724"/>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4"/>
              </a:solidFill>
              <a:tailEnd type="oval"/>
            </a:ln>
          </p:spPr>
          <p:txBody>
            <a:bodyPr rtlCol="0" anchor="ctr"/>
            <a:lstStyle/>
            <a:p>
              <a:pPr algn="ctr"/>
              <a:endParaRPr lang="en-GB"/>
            </a:p>
          </p:txBody>
        </p:sp>
      </p:grpSp>
      <p:grpSp>
        <p:nvGrpSpPr>
          <p:cNvPr id="157" name="Group 156"/>
          <p:cNvGrpSpPr/>
          <p:nvPr/>
        </p:nvGrpSpPr>
        <p:grpSpPr>
          <a:xfrm flipH="1">
            <a:off x="5105959" y="3714305"/>
            <a:ext cx="1528502" cy="680792"/>
            <a:chOff x="2003312" y="3584086"/>
            <a:chExt cx="670040" cy="156136"/>
          </a:xfrm>
        </p:grpSpPr>
        <p:sp>
          <p:nvSpPr>
            <p:cNvPr id="158" name="Rectangle 157"/>
            <p:cNvSpPr/>
            <p:nvPr/>
          </p:nvSpPr>
          <p:spPr>
            <a:xfrm>
              <a:off x="2003312" y="3690811"/>
              <a:ext cx="670040" cy="49411"/>
            </a:xfrm>
            <a:prstGeom prst="rect">
              <a:avLst/>
            </a:prstGeom>
          </p:spPr>
          <p:txBody>
            <a:bodyPr wrap="square" lIns="18000" rIns="18000">
              <a:spAutoFit/>
            </a:bodyPr>
            <a:lstStyle/>
            <a:p>
              <a:pPr marL="0" lvl="1">
                <a:defRPr/>
              </a:pPr>
              <a:r>
                <a:rPr lang="en-GB" sz="800" b="1" kern="0" cap="all" dirty="0" smtClean="0">
                  <a:solidFill>
                    <a:schemeClr val="bg1"/>
                  </a:solidFill>
                </a:rPr>
                <a:t>Australia</a:t>
              </a:r>
              <a:endParaRPr lang="en-GB" sz="800" b="1" kern="0" cap="all" dirty="0">
                <a:solidFill>
                  <a:schemeClr val="bg1"/>
                </a:solidFill>
              </a:endParaRPr>
            </a:p>
          </p:txBody>
        </p:sp>
        <p:sp>
          <p:nvSpPr>
            <p:cNvPr id="159" name="Freeform 158"/>
            <p:cNvSpPr/>
            <p:nvPr/>
          </p:nvSpPr>
          <p:spPr>
            <a:xfrm flipH="1">
              <a:off x="2041469" y="3584086"/>
              <a:ext cx="623329"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4"/>
              </a:solidFill>
              <a:tailEnd type="oval"/>
            </a:ln>
          </p:spPr>
          <p:txBody>
            <a:bodyPr rtlCol="0" anchor="ctr"/>
            <a:lstStyle/>
            <a:p>
              <a:pPr algn="ctr"/>
              <a:endParaRPr lang="en-GB"/>
            </a:p>
          </p:txBody>
        </p:sp>
      </p:grpSp>
      <p:grpSp>
        <p:nvGrpSpPr>
          <p:cNvPr id="160" name="Group 159"/>
          <p:cNvGrpSpPr/>
          <p:nvPr/>
        </p:nvGrpSpPr>
        <p:grpSpPr>
          <a:xfrm flipH="1">
            <a:off x="6543650" y="819033"/>
            <a:ext cx="1818431" cy="1092979"/>
            <a:chOff x="1632857" y="3593204"/>
            <a:chExt cx="1494127" cy="1549985"/>
          </a:xfrm>
        </p:grpSpPr>
        <p:sp>
          <p:nvSpPr>
            <p:cNvPr id="161" name="Rectangle 160"/>
            <p:cNvSpPr/>
            <p:nvPr/>
          </p:nvSpPr>
          <p:spPr>
            <a:xfrm>
              <a:off x="1633199" y="3593204"/>
              <a:ext cx="920961" cy="480113"/>
            </a:xfrm>
            <a:prstGeom prst="rect">
              <a:avLst/>
            </a:prstGeom>
          </p:spPr>
          <p:txBody>
            <a:bodyPr wrap="square" lIns="18000" rIns="18000">
              <a:spAutoFit/>
            </a:bodyPr>
            <a:lstStyle/>
            <a:p>
              <a:pPr marL="0" lvl="1" algn="r">
                <a:defRPr/>
              </a:pPr>
              <a:r>
                <a:rPr lang="es" sz="800" b="1" kern="0" cap="all" dirty="0">
                  <a:solidFill>
                    <a:schemeClr val="bg1"/>
                  </a:solidFill>
                </a:rPr>
                <a:t>República de </a:t>
              </a:r>
              <a:br>
                <a:rPr lang="es" sz="800" b="1" kern="0" cap="all" dirty="0">
                  <a:solidFill>
                    <a:schemeClr val="bg1"/>
                  </a:solidFill>
                </a:rPr>
              </a:br>
              <a:r>
                <a:rPr lang="es" sz="800" b="1" kern="0" cap="all" dirty="0">
                  <a:solidFill>
                    <a:schemeClr val="bg1"/>
                  </a:solidFill>
                </a:rPr>
                <a:t>Corea</a:t>
              </a:r>
            </a:p>
          </p:txBody>
        </p:sp>
        <p:sp>
          <p:nvSpPr>
            <p:cNvPr id="162" name="Freeform 161"/>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4"/>
              </a:solidFill>
              <a:tailEnd type="oval"/>
            </a:ln>
          </p:spPr>
          <p:txBody>
            <a:bodyPr rtlCol="0" anchor="ctr"/>
            <a:lstStyle/>
            <a:p>
              <a:pPr algn="ctr"/>
              <a:endParaRPr lang="en-GB"/>
            </a:p>
          </p:txBody>
        </p:sp>
      </p:grpSp>
      <p:pic>
        <p:nvPicPr>
          <p:cNvPr id="6" name="Picture 5"/>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493576" y="713000"/>
            <a:ext cx="1073264" cy="682413"/>
          </a:xfrm>
          <a:prstGeom prst="rect">
            <a:avLst/>
          </a:prstGeom>
          <a:effectLst/>
        </p:spPr>
      </p:pic>
      <p:pic>
        <p:nvPicPr>
          <p:cNvPr id="4" name="Picture 3"/>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486700" y="2236051"/>
            <a:ext cx="1063372" cy="601697"/>
          </a:xfrm>
          <a:prstGeom prst="rect">
            <a:avLst/>
          </a:prstGeom>
          <a:ln>
            <a:noFill/>
          </a:ln>
          <a:effectLst/>
        </p:spPr>
      </p:pic>
      <p:pic>
        <p:nvPicPr>
          <p:cNvPr id="228366" name="Picture 14" descr="ON THE BALL: Fifa president Sepp Blatter, listens to Fifa communications and public affairs deputy director Nicholas Maingot during a news conference in Hong Kong on Thursday. Picture: REUTERS"/>
          <p:cNvPicPr>
            <a:picLocks noChangeAspect="1" noChangeArrowheads="1"/>
          </p:cNvPicPr>
          <p:nvPr/>
        </p:nvPicPr>
        <p:blipFill>
          <a:blip r:embed="rId12" cstate="print">
            <a:extLst>
              <a:ext uri="{28A0092B-C50C-407E-A947-70E740481C1C}">
                <a14:useLocalDpi xmlns:a14="http://schemas.microsoft.com/office/drawing/2010/main"/>
              </a:ext>
            </a:extLst>
          </a:blip>
          <a:srcRect/>
          <a:stretch>
            <a:fillRect/>
          </a:stretch>
        </p:blipFill>
        <p:spPr bwMode="auto">
          <a:xfrm>
            <a:off x="486700" y="3659870"/>
            <a:ext cx="1055752" cy="659845"/>
          </a:xfrm>
          <a:prstGeom prst="rect">
            <a:avLst/>
          </a:prstGeom>
          <a:noFill/>
          <a:effectLst/>
          <a:extLst>
            <a:ext uri="{909E8E84-426E-40dd-AFC4-6F175D3DCCD1}">
              <a14:hiddenFill xmlns:a14="http://schemas.microsoft.com/office/drawing/2010/main">
                <a:solidFill>
                  <a:srgbClr val="FFFFFF"/>
                </a:solidFill>
              </a14:hiddenFill>
            </a:ext>
          </a:extLst>
        </p:spPr>
      </p:pic>
      <p:grpSp>
        <p:nvGrpSpPr>
          <p:cNvPr id="9" name="Group 8"/>
          <p:cNvGrpSpPr/>
          <p:nvPr/>
        </p:nvGrpSpPr>
        <p:grpSpPr>
          <a:xfrm>
            <a:off x="493576" y="1464475"/>
            <a:ext cx="1056496" cy="702514"/>
            <a:chOff x="365980" y="1584318"/>
            <a:chExt cx="1056496" cy="702514"/>
          </a:xfrm>
        </p:grpSpPr>
        <p:sp>
          <p:nvSpPr>
            <p:cNvPr id="8" name="Rectangle 7"/>
            <p:cNvSpPr/>
            <p:nvPr/>
          </p:nvSpPr>
          <p:spPr>
            <a:xfrm>
              <a:off x="365980" y="1584318"/>
              <a:ext cx="1056496" cy="684000"/>
            </a:xfrm>
            <a:prstGeom prst="rect">
              <a:avLst/>
            </a:prstGeom>
            <a:solidFill>
              <a:schemeClr val="bg1"/>
            </a:solidFill>
          </p:spPr>
          <p:txBody>
            <a:bodyPr wrap="square" lIns="18000" rIns="18000" rtlCol="0" anchor="ctr">
              <a:spAutoFit/>
            </a:bodyPr>
            <a:lstStyle/>
            <a:p>
              <a:pPr marL="0" algn="ctr"/>
              <a:endParaRPr lang="en-GB" sz="900" b="1" kern="0" cap="all" dirty="0">
                <a:solidFill>
                  <a:schemeClr val="bg1"/>
                </a:solidFill>
              </a:endParaRPr>
            </a:p>
          </p:txBody>
        </p:sp>
        <p:pic>
          <p:nvPicPr>
            <p:cNvPr id="106578" name="Picture 82" descr="http://www.clearedgemarketing.com/wp-content/uploads/2014/02/Social-Media-Management-Apps.png"/>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421700" y="1602832"/>
              <a:ext cx="982405" cy="684000"/>
            </a:xfrm>
            <a:prstGeom prst="rect">
              <a:avLst/>
            </a:prstGeom>
            <a:noFill/>
            <a:effectLst/>
            <a:extLst>
              <a:ext uri="{909E8E84-426E-40dd-AFC4-6F175D3DCCD1}">
                <a14:hiddenFill xmlns:a14="http://schemas.microsoft.com/office/drawing/2010/main">
                  <a:solidFill>
                    <a:srgbClr val="FFFFFF"/>
                  </a:solidFill>
                </a14:hiddenFill>
              </a:ext>
            </a:extLst>
          </p:spPr>
        </p:pic>
      </p:grpSp>
      <p:grpSp>
        <p:nvGrpSpPr>
          <p:cNvPr id="10" name="Group 9"/>
          <p:cNvGrpSpPr/>
          <p:nvPr/>
        </p:nvGrpSpPr>
        <p:grpSpPr>
          <a:xfrm>
            <a:off x="493576" y="2906810"/>
            <a:ext cx="1056496" cy="684000"/>
            <a:chOff x="365980" y="3094279"/>
            <a:chExt cx="1056496" cy="684000"/>
          </a:xfrm>
        </p:grpSpPr>
        <p:sp>
          <p:nvSpPr>
            <p:cNvPr id="61" name="Rectangle 60"/>
            <p:cNvSpPr/>
            <p:nvPr/>
          </p:nvSpPr>
          <p:spPr>
            <a:xfrm>
              <a:off x="365980" y="3094279"/>
              <a:ext cx="1056496" cy="684000"/>
            </a:xfrm>
            <a:prstGeom prst="rect">
              <a:avLst/>
            </a:prstGeom>
            <a:solidFill>
              <a:schemeClr val="bg1"/>
            </a:solidFill>
          </p:spPr>
          <p:txBody>
            <a:bodyPr wrap="square" lIns="18000" rIns="18000" rtlCol="0" anchor="ctr">
              <a:spAutoFit/>
            </a:bodyPr>
            <a:lstStyle/>
            <a:p>
              <a:pPr marL="0" algn="ctr"/>
              <a:endParaRPr lang="en-GB" sz="900" b="1" kern="0" cap="all" dirty="0">
                <a:solidFill>
                  <a:schemeClr val="bg1"/>
                </a:solidFill>
              </a:endParaRPr>
            </a:p>
          </p:txBody>
        </p:sp>
        <p:pic>
          <p:nvPicPr>
            <p:cNvPr id="5" name="Picture 4"/>
            <p:cNvPicPr>
              <a:picLocks noChangeAspect="1"/>
            </p:cNvPicPr>
            <p:nvPr/>
          </p:nvPicPr>
          <p:blipFill>
            <a:blip r:embed="rId14" cstate="screen">
              <a:clrChange>
                <a:clrFrom>
                  <a:srgbClr val="000000"/>
                </a:clrFrom>
                <a:clrTo>
                  <a:srgbClr val="000000">
                    <a:alpha val="0"/>
                  </a:srgbClr>
                </a:clrTo>
              </a:clrChange>
              <a:extLst>
                <a:ext uri="{28A0092B-C50C-407E-A947-70E740481C1C}">
                  <a14:useLocalDpi xmlns:a14="http://schemas.microsoft.com/office/drawing/2010/main"/>
                </a:ext>
              </a:extLst>
            </a:blip>
            <a:stretch>
              <a:fillRect/>
            </a:stretch>
          </p:blipFill>
          <p:spPr>
            <a:xfrm>
              <a:off x="638233" y="3126110"/>
              <a:ext cx="504000" cy="629474"/>
            </a:xfrm>
            <a:prstGeom prst="rect">
              <a:avLst/>
            </a:prstGeom>
            <a:ln>
              <a:noFill/>
            </a:ln>
            <a:effectLst/>
          </p:spPr>
        </p:pic>
      </p:grpSp>
      <p:pic>
        <p:nvPicPr>
          <p:cNvPr id="64" name="Picture 63"/>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326020" y="671343"/>
            <a:ext cx="288000" cy="288000"/>
          </a:xfrm>
          <a:prstGeom prst="rect">
            <a:avLst/>
          </a:prstGeom>
        </p:spPr>
      </p:pic>
      <p:pic>
        <p:nvPicPr>
          <p:cNvPr id="66" name="Picture 65"/>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326020" y="2189467"/>
            <a:ext cx="288000" cy="288000"/>
          </a:xfrm>
          <a:prstGeom prst="rect">
            <a:avLst/>
          </a:prstGeom>
        </p:spPr>
      </p:pic>
      <p:pic>
        <p:nvPicPr>
          <p:cNvPr id="59" name="Picture 2" descr="http://blogs.skillsoft.com/.a/6a0120a4e032ad970b0168e890c9f2970c-pi"/>
          <p:cNvPicPr>
            <a:picLocks noChangeAspect="1" noChangeArrowheads="1"/>
          </p:cNvPicPr>
          <p:nvPr/>
        </p:nvPicPr>
        <p:blipFill rotWithShape="1">
          <a:blip r:embed="rId17" cstate="screen">
            <a:extLst>
              <a:ext uri="{28A0092B-C50C-407E-A947-70E740481C1C}">
                <a14:useLocalDpi xmlns:a14="http://schemas.microsoft.com/office/drawing/2010/main"/>
              </a:ext>
            </a:extLst>
          </a:blip>
          <a:srcRect/>
          <a:stretch/>
        </p:blipFill>
        <p:spPr bwMode="auto">
          <a:xfrm>
            <a:off x="353020" y="1432576"/>
            <a:ext cx="234000" cy="234000"/>
          </a:xfrm>
          <a:prstGeom prst="ellipse">
            <a:avLst/>
          </a:prstGeom>
          <a:noFill/>
          <a:extLst>
            <a:ext uri="{909E8E84-426E-40dd-AFC4-6F175D3DCCD1}">
              <a14:hiddenFill xmlns:a14="http://schemas.microsoft.com/office/drawing/2010/main">
                <a:solidFill>
                  <a:srgbClr val="FFFFFF"/>
                </a:solidFill>
              </a14:hiddenFill>
            </a:ext>
          </a:extLst>
        </p:spPr>
      </p:pic>
      <p:pic>
        <p:nvPicPr>
          <p:cNvPr id="79" name="Picture 2" descr="http://blogs.skillsoft.com/.a/6a0120a4e032ad970b0168e890c9f2970c-pi"/>
          <p:cNvPicPr>
            <a:picLocks noChangeAspect="1" noChangeArrowheads="1"/>
          </p:cNvPicPr>
          <p:nvPr/>
        </p:nvPicPr>
        <p:blipFill rotWithShape="1">
          <a:blip r:embed="rId17" cstate="screen">
            <a:extLst>
              <a:ext uri="{28A0092B-C50C-407E-A947-70E740481C1C}">
                <a14:useLocalDpi xmlns:a14="http://schemas.microsoft.com/office/drawing/2010/main"/>
              </a:ext>
            </a:extLst>
          </a:blip>
          <a:srcRect/>
          <a:stretch/>
        </p:blipFill>
        <p:spPr bwMode="auto">
          <a:xfrm>
            <a:off x="353020" y="2879149"/>
            <a:ext cx="234000" cy="234000"/>
          </a:xfrm>
          <a:prstGeom prst="ellipse">
            <a:avLst/>
          </a:prstGeom>
          <a:noFill/>
          <a:extLst>
            <a:ext uri="{909E8E84-426E-40dd-AFC4-6F175D3DCCD1}">
              <a14:hiddenFill xmlns:a14="http://schemas.microsoft.com/office/drawing/2010/main">
                <a:solidFill>
                  <a:srgbClr val="FFFFFF"/>
                </a:solidFill>
              </a14:hiddenFill>
            </a:ext>
          </a:extLst>
        </p:spPr>
      </p:pic>
      <p:pic>
        <p:nvPicPr>
          <p:cNvPr id="80" name="Picture 2" descr="http://blogs.skillsoft.com/.a/6a0120a4e032ad970b0168e890c9f2970c-pi"/>
          <p:cNvPicPr>
            <a:picLocks noChangeAspect="1" noChangeArrowheads="1"/>
          </p:cNvPicPr>
          <p:nvPr/>
        </p:nvPicPr>
        <p:blipFill rotWithShape="1">
          <a:blip r:embed="rId17" cstate="screen">
            <a:extLst>
              <a:ext uri="{28A0092B-C50C-407E-A947-70E740481C1C}">
                <a14:useLocalDpi xmlns:a14="http://schemas.microsoft.com/office/drawing/2010/main"/>
              </a:ext>
            </a:extLst>
          </a:blip>
          <a:srcRect/>
          <a:stretch/>
        </p:blipFill>
        <p:spPr bwMode="auto">
          <a:xfrm>
            <a:off x="353020" y="3632027"/>
            <a:ext cx="234000" cy="234000"/>
          </a:xfrm>
          <a:prstGeom prst="ellipse">
            <a:avLst/>
          </a:prstGeom>
          <a:noFill/>
          <a:extLst>
            <a:ext uri="{909E8E84-426E-40dd-AFC4-6F175D3DCCD1}">
              <a14:hiddenFill xmlns:a14="http://schemas.microsoft.com/office/drawing/2010/main">
                <a:solidFill>
                  <a:srgbClr val="FFFFFF"/>
                </a:solidFill>
              </a14:hiddenFill>
            </a:ext>
          </a:extLst>
        </p:spPr>
      </p:pic>
      <p:sp>
        <p:nvSpPr>
          <p:cNvPr id="60" name="Chevron 59">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5" name="Chevron 64">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67" name="Group 66"/>
          <p:cNvGrpSpPr/>
          <p:nvPr/>
        </p:nvGrpSpPr>
        <p:grpSpPr>
          <a:xfrm>
            <a:off x="869635" y="4734632"/>
            <a:ext cx="8274365" cy="424215"/>
            <a:chOff x="869635" y="4734632"/>
            <a:chExt cx="8274365" cy="424215"/>
          </a:xfrm>
        </p:grpSpPr>
        <p:grpSp>
          <p:nvGrpSpPr>
            <p:cNvPr id="68" name="Group 67"/>
            <p:cNvGrpSpPr/>
            <p:nvPr/>
          </p:nvGrpSpPr>
          <p:grpSpPr>
            <a:xfrm>
              <a:off x="1637994" y="4734632"/>
              <a:ext cx="7506006" cy="417693"/>
              <a:chOff x="1637994" y="4734632"/>
              <a:chExt cx="7506006" cy="417693"/>
            </a:xfrm>
          </p:grpSpPr>
          <p:grpSp>
            <p:nvGrpSpPr>
              <p:cNvPr id="82" name="Group 81"/>
              <p:cNvGrpSpPr/>
              <p:nvPr/>
            </p:nvGrpSpPr>
            <p:grpSpPr>
              <a:xfrm>
                <a:off x="1637994" y="4835525"/>
                <a:ext cx="7506006" cy="316800"/>
                <a:chOff x="1914453" y="4835525"/>
                <a:chExt cx="8255647" cy="316800"/>
              </a:xfrm>
            </p:grpSpPr>
            <p:sp>
              <p:nvSpPr>
                <p:cNvPr id="84" name="Rectangle 83">
                  <a:hlinkClick r:id="rId1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5" name="Rectangle 84">
                  <a:hlinkClick r:id="rId1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6" name="Rectangle 85">
                  <a:hlinkClick r:id="rId2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7" name="Rectangle 86">
                  <a:hlinkClick r:id="rId2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8" name="Rectangle 87">
                  <a:hlinkClick r:id="rId2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9" name="Rectangle 88">
                  <a:hlinkClick r:id="rId23" action="ppaction://hlinksldjump"/>
                </p:cNvPr>
                <p:cNvSpPr/>
                <p:nvPr/>
              </p:nvSpPr>
              <p:spPr>
                <a:xfrm>
                  <a:off x="8115017" y="4835525"/>
                  <a:ext cx="1027436"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0" name="Rectangle 89">
                  <a:hlinkClick r:id="rId2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1" name="Rectangle 90">
                  <a:hlinkClick r:id="rId2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83" name="Isosceles Triangle 82"/>
              <p:cNvSpPr/>
              <p:nvPr/>
            </p:nvSpPr>
            <p:spPr>
              <a:xfrm>
                <a:off x="7580596" y="47346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1" name="Rectangle 80">
              <a:hlinkClick r:id="rId2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92" name="Rectangle 91"/>
          <p:cNvSpPr/>
          <p:nvPr/>
        </p:nvSpPr>
        <p:spPr>
          <a:xfrm>
            <a:off x="155859" y="234694"/>
            <a:ext cx="2566770" cy="349433"/>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16000" tIns="45720" rIns="91440" bIns="45720" numCol="1" spcCol="0" rtlCol="0" fromWordArt="0" anchor="ctr" anchorCtr="0" forceAA="0" compatLnSpc="1">
            <a:prstTxWarp prst="textNoShape">
              <a:avLst/>
            </a:prstTxWarp>
            <a:noAutofit/>
          </a:bodyPr>
          <a:lstStyle/>
          <a:p>
            <a:pPr lvl="0" algn="l" rtl="0"/>
            <a:r>
              <a:rPr lang="es" b="0" i="0" u="none" dirty="0">
                <a:solidFill>
                  <a:prstClr val="white"/>
                </a:solidFill>
                <a:latin typeface="Impact"/>
              </a:rPr>
              <a:t>¿QUÉ ESTÁ PASANDO?</a:t>
            </a:r>
          </a:p>
        </p:txBody>
      </p:sp>
      <p:sp>
        <p:nvSpPr>
          <p:cNvPr id="93" name="TextBox 92"/>
          <p:cNvSpPr txBox="1"/>
          <p:nvPr/>
        </p:nvSpPr>
        <p:spPr>
          <a:xfrm>
            <a:off x="1550071" y="598364"/>
            <a:ext cx="3133988" cy="1015663"/>
          </a:xfrm>
          <a:prstGeom prst="rect">
            <a:avLst/>
          </a:prstGeom>
          <a:noFill/>
        </p:spPr>
        <p:txBody>
          <a:bodyPr wrap="square" rtlCol="0" anchor="ctr">
            <a:spAutoFit/>
          </a:bodyPr>
          <a:lstStyle/>
          <a:p>
            <a:pPr algn="l" rtl="0"/>
            <a:r>
              <a:rPr lang="es" sz="750" b="0" i="0" u="none" dirty="0">
                <a:solidFill>
                  <a:schemeClr val="bg1"/>
                </a:solidFill>
              </a:rPr>
              <a:t>Singapur es posiblemente el lugar más caro en el que ver la Copa Mundial en TV, ya que la afición pagará 90 USD por este evento de un mes de duración, lo que se debe a una apuesta continua de la emisora nacional SingTel por derrotar a la competencia proporcionando este servicio. Supuestamente, Singapur desembolsó una suma equivalente a más de la décima parte de lo que el mundo pagó por los derechos de emisión del torneo.</a:t>
            </a:r>
            <a:endParaRPr lang="es" sz="750" dirty="0">
              <a:solidFill>
                <a:schemeClr val="bg1"/>
              </a:solidFill>
            </a:endParaRPr>
          </a:p>
          <a:p>
            <a:endParaRPr lang="es" sz="750" dirty="0">
              <a:solidFill>
                <a:schemeClr val="bg1"/>
              </a:solidFill>
            </a:endParaRPr>
          </a:p>
        </p:txBody>
      </p:sp>
      <p:sp>
        <p:nvSpPr>
          <p:cNvPr id="94" name="TextBox 93"/>
          <p:cNvSpPr txBox="1"/>
          <p:nvPr/>
        </p:nvSpPr>
        <p:spPr>
          <a:xfrm>
            <a:off x="1542452" y="1482655"/>
            <a:ext cx="3111724" cy="669414"/>
          </a:xfrm>
          <a:prstGeom prst="rect">
            <a:avLst/>
          </a:prstGeom>
          <a:noFill/>
        </p:spPr>
        <p:txBody>
          <a:bodyPr wrap="square" rtlCol="0" anchor="ctr">
            <a:spAutoFit/>
          </a:bodyPr>
          <a:lstStyle/>
          <a:p>
            <a:pPr algn="l" rtl="0"/>
            <a:r>
              <a:rPr lang="es" sz="750" b="0" i="0" u="none" dirty="0">
                <a:solidFill>
                  <a:schemeClr val="bg1"/>
                </a:solidFill>
              </a:rPr>
              <a:t>Es muy probable que la edición de 2014 de la Copa Mundial FIFA sea el evento de mayor actividad social hasta la fecha. El número de plataformas digitales se ha disparado en APAC en los últimos cuatro años y, </a:t>
            </a:r>
            <a:r>
              <a:rPr lang="es" sz="750" b="0" i="0" u="none" dirty="0" smtClean="0">
                <a:solidFill>
                  <a:schemeClr val="bg1"/>
                </a:solidFill>
              </a:rPr>
              <a:t>en promedio, </a:t>
            </a:r>
            <a:r>
              <a:rPr lang="es" sz="750" b="0" i="0" u="none" dirty="0">
                <a:solidFill>
                  <a:schemeClr val="bg1"/>
                </a:solidFill>
              </a:rPr>
              <a:t>los asiáticos se exponen a entre tres y cuatro pantallas al día. </a:t>
            </a:r>
            <a:endParaRPr lang="es" sz="750" dirty="0">
              <a:solidFill>
                <a:schemeClr val="bg1"/>
              </a:solidFill>
            </a:endParaRPr>
          </a:p>
        </p:txBody>
      </p:sp>
      <p:sp>
        <p:nvSpPr>
          <p:cNvPr id="95" name="TextBox 94"/>
          <p:cNvSpPr txBox="1"/>
          <p:nvPr/>
        </p:nvSpPr>
        <p:spPr>
          <a:xfrm>
            <a:off x="1542450" y="2132114"/>
            <a:ext cx="3134137" cy="784830"/>
          </a:xfrm>
          <a:prstGeom prst="rect">
            <a:avLst/>
          </a:prstGeom>
          <a:noFill/>
        </p:spPr>
        <p:txBody>
          <a:bodyPr wrap="square" rtlCol="0" anchor="ctr">
            <a:spAutoFit/>
          </a:bodyPr>
          <a:lstStyle/>
          <a:p>
            <a:pPr algn="l" rtl="0"/>
            <a:r>
              <a:rPr lang="es" sz="750" b="0" i="0" u="none" dirty="0">
                <a:solidFill>
                  <a:schemeClr val="bg1"/>
                </a:solidFill>
              </a:rPr>
              <a:t>Los surcoreanos se encuentran entre los más fervientes aficionados al fútbol de la región, tienen una selección muy fuerte y una buena trayectoria en la Copa Mundial por el momento, por lo que se espera que esta nación dé </a:t>
            </a:r>
            <a:r>
              <a:rPr lang="es" sz="750" b="0" i="0" u="none" dirty="0" smtClean="0">
                <a:solidFill>
                  <a:schemeClr val="bg1"/>
                </a:solidFill>
              </a:rPr>
              <a:t>mucho qu</a:t>
            </a:r>
            <a:r>
              <a:rPr lang="es-ES_tradnl" sz="750" b="0" i="0" u="none" dirty="0" smtClean="0">
                <a:solidFill>
                  <a:schemeClr val="bg1"/>
                </a:solidFill>
              </a:rPr>
              <a:t>e</a:t>
            </a:r>
            <a:r>
              <a:rPr lang="es" sz="750" b="0" i="0" u="none" dirty="0" smtClean="0">
                <a:solidFill>
                  <a:schemeClr val="bg1"/>
                </a:solidFill>
              </a:rPr>
              <a:t> </a:t>
            </a:r>
            <a:r>
              <a:rPr lang="es" sz="750" b="0" i="0" u="none" dirty="0">
                <a:solidFill>
                  <a:schemeClr val="bg1"/>
                </a:solidFill>
              </a:rPr>
              <a:t>hablar. De hecho, en el país, los futbolistas populares reciben trato de celebridad o de ídolo y tienen numerosos seguidores y clubs de fans.</a:t>
            </a:r>
            <a:endParaRPr lang="es" sz="750" dirty="0">
              <a:solidFill>
                <a:schemeClr val="bg1"/>
              </a:solidFill>
            </a:endParaRPr>
          </a:p>
        </p:txBody>
      </p:sp>
      <p:sp>
        <p:nvSpPr>
          <p:cNvPr id="96" name="TextBox 95"/>
          <p:cNvSpPr txBox="1"/>
          <p:nvPr/>
        </p:nvSpPr>
        <p:spPr>
          <a:xfrm>
            <a:off x="1542452" y="2868516"/>
            <a:ext cx="3104254" cy="900246"/>
          </a:xfrm>
          <a:prstGeom prst="rect">
            <a:avLst/>
          </a:prstGeom>
          <a:noFill/>
        </p:spPr>
        <p:txBody>
          <a:bodyPr wrap="square" rtlCol="0" anchor="ctr">
            <a:spAutoFit/>
          </a:bodyPr>
          <a:lstStyle/>
          <a:p>
            <a:pPr algn="l" rtl="0"/>
            <a:r>
              <a:rPr lang="es" sz="750" b="0" i="0" u="none" dirty="0">
                <a:solidFill>
                  <a:schemeClr val="bg1"/>
                </a:solidFill>
              </a:rPr>
              <a:t>Los asiáticos están dispuestos a restar horas al sueño durante la Copa Mundial y más del 75 % afirma que pretende ver los partidos que se emitirán entre las 03:00 y las 06:00 h de la región.  El 26 % sugirió que </a:t>
            </a:r>
            <a:r>
              <a:rPr lang="es" sz="750" b="0" i="0" u="none" dirty="0" smtClean="0">
                <a:solidFill>
                  <a:schemeClr val="bg1"/>
                </a:solidFill>
              </a:rPr>
              <a:t>plan</a:t>
            </a:r>
            <a:r>
              <a:rPr lang="es-ES_tradnl" sz="750" b="0" i="0" u="none" dirty="0" err="1" smtClean="0">
                <a:solidFill>
                  <a:schemeClr val="bg1"/>
                </a:solidFill>
              </a:rPr>
              <a:t>ifica</a:t>
            </a:r>
            <a:r>
              <a:rPr lang="es" sz="750" b="0" i="0" u="none" dirty="0" smtClean="0">
                <a:solidFill>
                  <a:schemeClr val="bg1"/>
                </a:solidFill>
              </a:rPr>
              <a:t> </a:t>
            </a:r>
            <a:r>
              <a:rPr lang="es" sz="750" b="0" i="0" u="none" dirty="0">
                <a:solidFill>
                  <a:schemeClr val="bg1"/>
                </a:solidFill>
              </a:rPr>
              <a:t>mantener su horario de trabajo habitual y seguir los partidos por la noche, mientras que el 10 % afirma que </a:t>
            </a:r>
            <a:r>
              <a:rPr lang="es-ES_tradnl" sz="750" dirty="0" smtClean="0">
                <a:solidFill>
                  <a:schemeClr val="bg1"/>
                </a:solidFill>
              </a:rPr>
              <a:t>planifica</a:t>
            </a:r>
            <a:r>
              <a:rPr lang="es" sz="750" b="0" i="0" u="none" dirty="0" smtClean="0">
                <a:solidFill>
                  <a:schemeClr val="bg1"/>
                </a:solidFill>
              </a:rPr>
              <a:t> </a:t>
            </a:r>
            <a:r>
              <a:rPr lang="es" sz="750" b="0" i="0" u="none" dirty="0">
                <a:solidFill>
                  <a:schemeClr val="bg1"/>
                </a:solidFill>
              </a:rPr>
              <a:t>decir que está enfermo y el 8 % pretende coger vacaciones.</a:t>
            </a:r>
            <a:endParaRPr lang="es" sz="750" dirty="0">
              <a:solidFill>
                <a:schemeClr val="bg1"/>
              </a:solidFill>
            </a:endParaRPr>
          </a:p>
          <a:p>
            <a:endParaRPr lang="es" sz="750" dirty="0">
              <a:solidFill>
                <a:schemeClr val="bg1"/>
              </a:solidFill>
            </a:endParaRPr>
          </a:p>
        </p:txBody>
      </p:sp>
      <p:sp>
        <p:nvSpPr>
          <p:cNvPr id="97" name="Rectangle 96"/>
          <p:cNvSpPr/>
          <p:nvPr/>
        </p:nvSpPr>
        <p:spPr>
          <a:xfrm>
            <a:off x="1524929" y="3809000"/>
            <a:ext cx="2643049" cy="323165"/>
          </a:xfrm>
          <a:prstGeom prst="rect">
            <a:avLst/>
          </a:prstGeom>
        </p:spPr>
        <p:txBody>
          <a:bodyPr wrap="square">
            <a:spAutoFit/>
          </a:bodyPr>
          <a:lstStyle/>
          <a:p>
            <a:pPr algn="l" rtl="0"/>
            <a:r>
              <a:rPr lang="es" sz="750" b="0" i="0" u="none" dirty="0">
                <a:solidFill>
                  <a:schemeClr val="bg1"/>
                </a:solidFill>
              </a:rPr>
              <a:t>Los correos electrónicos filtrados revelan un soborno de 5 mill. de USD que Qatar usó para ganar el sorteo para celebrar la Copa Mundial 2022</a:t>
            </a:r>
          </a:p>
        </p:txBody>
      </p:sp>
      <p:sp>
        <p:nvSpPr>
          <p:cNvPr id="98" name="TextBox 97"/>
          <p:cNvSpPr txBox="1"/>
          <p:nvPr/>
        </p:nvSpPr>
        <p:spPr>
          <a:xfrm>
            <a:off x="131574" y="4698328"/>
            <a:ext cx="3003561" cy="176972"/>
          </a:xfrm>
          <a:prstGeom prst="rect">
            <a:avLst/>
          </a:prstGeom>
          <a:noFill/>
        </p:spPr>
        <p:txBody>
          <a:bodyPr wrap="squar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Tree>
    <p:custDataLst>
      <p:tags r:id="rId2"/>
    </p:custDataLst>
    <p:extLst>
      <p:ext uri="{BB962C8B-B14F-4D97-AF65-F5344CB8AC3E}">
        <p14:creationId xmlns:p14="http://schemas.microsoft.com/office/powerpoint/2010/main" val="1243181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43193255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180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94625" y="574284"/>
            <a:ext cx="8229600" cy="376826"/>
          </a:xfrm>
        </p:spPr>
        <p:txBody>
          <a:bodyPr/>
          <a:lstStyle/>
          <a:p>
            <a:r>
              <a:rPr lang="es-ES_tradnl" sz="5400" dirty="0"/>
              <a:t>resúmenes regionales</a:t>
            </a:r>
            <a:endParaRPr lang="en-GB" sz="5400" dirty="0"/>
          </a:p>
        </p:txBody>
      </p:sp>
      <p:sp>
        <p:nvSpPr>
          <p:cNvPr id="122" name="Rectangle 121">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76" name="Title 1"/>
          <p:cNvSpPr txBox="1">
            <a:spLocks/>
          </p:cNvSpPr>
          <p:nvPr/>
        </p:nvSpPr>
        <p:spPr>
          <a:xfrm>
            <a:off x="334723" y="880131"/>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ES" sz="1400" dirty="0"/>
              <a:t>PULSA EN CADA REGIÓN PARA VER más </a:t>
            </a:r>
            <a:r>
              <a:rPr lang="es-ES" sz="1400" dirty="0" smtClean="0"/>
              <a:t>INFORMACIÓN</a:t>
            </a:r>
            <a:r>
              <a:rPr lang="en-GB" sz="1400" dirty="0" smtClean="0"/>
              <a:t/>
            </a:r>
            <a:br>
              <a:rPr lang="en-GB" sz="1400" dirty="0" smtClean="0"/>
            </a:br>
            <a:endParaRPr lang="en-GB" sz="1400" dirty="0"/>
          </a:p>
        </p:txBody>
      </p:sp>
      <p:grpSp>
        <p:nvGrpSpPr>
          <p:cNvPr id="77" name="Group 76"/>
          <p:cNvGrpSpPr>
            <a:grpSpLocks noChangeAspect="1"/>
          </p:cNvGrpSpPr>
          <p:nvPr/>
        </p:nvGrpSpPr>
        <p:grpSpPr>
          <a:xfrm>
            <a:off x="195186" y="834028"/>
            <a:ext cx="191241" cy="191418"/>
            <a:chOff x="5689078" y="733467"/>
            <a:chExt cx="440657" cy="441067"/>
          </a:xfrm>
        </p:grpSpPr>
        <p:grpSp>
          <p:nvGrpSpPr>
            <p:cNvPr id="78" name="Group 4"/>
            <p:cNvGrpSpPr>
              <a:grpSpLocks noChangeAspect="1"/>
            </p:cNvGrpSpPr>
            <p:nvPr/>
          </p:nvGrpSpPr>
          <p:grpSpPr bwMode="auto">
            <a:xfrm>
              <a:off x="5689078" y="733467"/>
              <a:ext cx="440657" cy="441067"/>
              <a:chOff x="1804" y="543"/>
              <a:chExt cx="2152" cy="2154"/>
            </a:xfrm>
          </p:grpSpPr>
          <p:sp>
            <p:nvSpPr>
              <p:cNvPr id="8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9"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13" name="Picture 12"/>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827180" y="1607417"/>
            <a:ext cx="5682007" cy="2850929"/>
          </a:xfrm>
          <a:prstGeom prst="rect">
            <a:avLst/>
          </a:prstGeom>
        </p:spPr>
      </p:pic>
      <p:grpSp>
        <p:nvGrpSpPr>
          <p:cNvPr id="229" name="Group 228"/>
          <p:cNvGrpSpPr/>
          <p:nvPr/>
        </p:nvGrpSpPr>
        <p:grpSpPr>
          <a:xfrm>
            <a:off x="3791668" y="1162992"/>
            <a:ext cx="2422192" cy="2806781"/>
            <a:chOff x="3575914" y="1101348"/>
            <a:chExt cx="2422192" cy="2806781"/>
          </a:xfrm>
        </p:grpSpPr>
        <p:grpSp>
          <p:nvGrpSpPr>
            <p:cNvPr id="24" name="Group 23"/>
            <p:cNvGrpSpPr/>
            <p:nvPr/>
          </p:nvGrpSpPr>
          <p:grpSpPr>
            <a:xfrm>
              <a:off x="3975128" y="2033672"/>
              <a:ext cx="1867586" cy="1115945"/>
              <a:chOff x="3975128" y="2033672"/>
              <a:chExt cx="1867586" cy="1115945"/>
            </a:xfrm>
            <a:solidFill>
              <a:schemeClr val="accent6"/>
            </a:solidFill>
          </p:grpSpPr>
          <p:sp>
            <p:nvSpPr>
              <p:cNvPr id="23" name="Oval 22"/>
              <p:cNvSpPr/>
              <p:nvPr/>
            </p:nvSpPr>
            <p:spPr>
              <a:xfrm>
                <a:off x="3975128" y="237227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7" name="Oval 186"/>
              <p:cNvSpPr/>
              <p:nvPr/>
            </p:nvSpPr>
            <p:spPr>
              <a:xfrm>
                <a:off x="3989473" y="228805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8" name="Oval 187"/>
              <p:cNvSpPr/>
              <p:nvPr/>
            </p:nvSpPr>
            <p:spPr>
              <a:xfrm>
                <a:off x="4078716" y="20347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9" name="Oval 188"/>
              <p:cNvSpPr/>
              <p:nvPr/>
            </p:nvSpPr>
            <p:spPr>
              <a:xfrm>
                <a:off x="4132341" y="220268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0" name="Oval 189"/>
              <p:cNvSpPr/>
              <p:nvPr/>
            </p:nvSpPr>
            <p:spPr>
              <a:xfrm>
                <a:off x="4223495" y="20810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1" name="Oval 190"/>
              <p:cNvSpPr/>
              <p:nvPr/>
            </p:nvSpPr>
            <p:spPr>
              <a:xfrm>
                <a:off x="4283559" y="203398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2" name="Oval 191"/>
              <p:cNvSpPr/>
              <p:nvPr/>
            </p:nvSpPr>
            <p:spPr>
              <a:xfrm>
                <a:off x="4307315" y="211070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3" name="Oval 192"/>
              <p:cNvSpPr/>
              <p:nvPr/>
            </p:nvSpPr>
            <p:spPr>
              <a:xfrm>
                <a:off x="4247559" y="219180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4" name="Oval 193"/>
              <p:cNvSpPr/>
              <p:nvPr/>
            </p:nvSpPr>
            <p:spPr>
              <a:xfrm>
                <a:off x="4323641" y="227036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5" name="Oval 194"/>
              <p:cNvSpPr/>
              <p:nvPr/>
            </p:nvSpPr>
            <p:spPr>
              <a:xfrm>
                <a:off x="4365853" y="232660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6" name="Oval 195"/>
              <p:cNvSpPr/>
              <p:nvPr/>
            </p:nvSpPr>
            <p:spPr>
              <a:xfrm>
                <a:off x="4437853" y="218779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7" name="Oval 196"/>
              <p:cNvSpPr/>
              <p:nvPr/>
            </p:nvSpPr>
            <p:spPr>
              <a:xfrm>
                <a:off x="4452429" y="243480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8" name="Oval 197"/>
              <p:cNvSpPr/>
              <p:nvPr/>
            </p:nvSpPr>
            <p:spPr>
              <a:xfrm>
                <a:off x="5770714" y="2033672"/>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5" name="Oval 214"/>
              <p:cNvSpPr/>
              <p:nvPr/>
            </p:nvSpPr>
            <p:spPr>
              <a:xfrm>
                <a:off x="5125617" y="253057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6" name="Oval 215"/>
              <p:cNvSpPr/>
              <p:nvPr/>
            </p:nvSpPr>
            <p:spPr>
              <a:xfrm>
                <a:off x="4209425" y="257364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7" name="Oval 216"/>
              <p:cNvSpPr/>
              <p:nvPr/>
            </p:nvSpPr>
            <p:spPr>
              <a:xfrm>
                <a:off x="4012599" y="301792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8" name="Oval 217"/>
              <p:cNvSpPr/>
              <p:nvPr/>
            </p:nvSpPr>
            <p:spPr>
              <a:xfrm>
                <a:off x="4068000"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9" name="Oval 218"/>
              <p:cNvSpPr/>
              <p:nvPr/>
            </p:nvSpPr>
            <p:spPr>
              <a:xfrm>
                <a:off x="4142645"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0" name="Oval 219"/>
              <p:cNvSpPr/>
              <p:nvPr/>
            </p:nvSpPr>
            <p:spPr>
              <a:xfrm>
                <a:off x="4187495" y="3041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grpSp>
          <p:nvGrpSpPr>
            <p:cNvPr id="63" name="Group 62"/>
            <p:cNvGrpSpPr/>
            <p:nvPr/>
          </p:nvGrpSpPr>
          <p:grpSpPr>
            <a:xfrm>
              <a:off x="3575914" y="1101348"/>
              <a:ext cx="2422192" cy="2806781"/>
              <a:chOff x="3709136" y="1101349"/>
              <a:chExt cx="2288970" cy="2652406"/>
            </a:xfrm>
          </p:grpSpPr>
          <p:sp>
            <p:nvSpPr>
              <p:cNvPr id="227" name="Freeform 5"/>
              <p:cNvSpPr>
                <a:spLocks noChangeAspect="1"/>
              </p:cNvSpPr>
              <p:nvPr/>
            </p:nvSpPr>
            <p:spPr bwMode="auto">
              <a:xfrm>
                <a:off x="3709136" y="1101349"/>
                <a:ext cx="2288970" cy="26524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228" name="Freeform 5">
                <a:hlinkClick r:id="rId9" action="ppaction://hlinksldjump"/>
              </p:cNvPr>
              <p:cNvSpPr>
                <a:spLocks noChangeAspect="1"/>
              </p:cNvSpPr>
              <p:nvPr/>
            </p:nvSpPr>
            <p:spPr bwMode="auto">
              <a:xfrm>
                <a:off x="3766268" y="1167552"/>
                <a:ext cx="2174707" cy="252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sp>
        <p:nvSpPr>
          <p:cNvPr id="3" name="TextBox 2"/>
          <p:cNvSpPr txBox="1"/>
          <p:nvPr/>
        </p:nvSpPr>
        <p:spPr>
          <a:xfrm rot="576434">
            <a:off x="23854" y="2277922"/>
            <a:ext cx="1967458" cy="437043"/>
          </a:xfrm>
          <a:prstGeom prst="rect">
            <a:avLst/>
          </a:prstGeom>
          <a:noFill/>
        </p:spPr>
        <p:txBody>
          <a:bodyPr wrap="square" rtlCol="0">
            <a:spAutoFit/>
          </a:bodyPr>
          <a:lstStyle/>
          <a:p>
            <a:pPr lvl="0" algn="r">
              <a:lnSpc>
                <a:spcPct val="80000"/>
              </a:lnSpc>
            </a:pPr>
            <a:r>
              <a:rPr lang="en-GB" sz="2800" dirty="0" smtClean="0">
                <a:solidFill>
                  <a:prstClr val="white"/>
                </a:solidFill>
                <a:latin typeface="Impact"/>
              </a:rPr>
              <a:t>N. AMÉRICA</a:t>
            </a:r>
            <a:endParaRPr lang="en-GB" sz="2800" dirty="0">
              <a:solidFill>
                <a:prstClr val="white"/>
              </a:solidFill>
              <a:latin typeface="Impact"/>
            </a:endParaRPr>
          </a:p>
        </p:txBody>
      </p:sp>
      <p:sp>
        <p:nvSpPr>
          <p:cNvPr id="163" name="TextBox 162"/>
          <p:cNvSpPr txBox="1"/>
          <p:nvPr/>
        </p:nvSpPr>
        <p:spPr>
          <a:xfrm rot="20845709">
            <a:off x="5474586" y="929775"/>
            <a:ext cx="1308197" cy="584775"/>
          </a:xfrm>
          <a:prstGeom prst="rect">
            <a:avLst/>
          </a:prstGeom>
          <a:noFill/>
        </p:spPr>
        <p:txBody>
          <a:bodyPr wrap="square" rtlCol="0">
            <a:spAutoFit/>
          </a:bodyPr>
          <a:lstStyle/>
          <a:p>
            <a:r>
              <a:rPr lang="en-GB" sz="3200" dirty="0" smtClean="0">
                <a:solidFill>
                  <a:schemeClr val="bg1"/>
                </a:solidFill>
                <a:latin typeface="+mj-lt"/>
              </a:rPr>
              <a:t>EMEA</a:t>
            </a:r>
            <a:endParaRPr lang="en-GB" sz="3200" dirty="0">
              <a:solidFill>
                <a:schemeClr val="bg1"/>
              </a:solidFill>
              <a:latin typeface="+mj-lt"/>
            </a:endParaRPr>
          </a:p>
        </p:txBody>
      </p:sp>
      <p:sp>
        <p:nvSpPr>
          <p:cNvPr id="164" name="TextBox 163"/>
          <p:cNvSpPr txBox="1"/>
          <p:nvPr/>
        </p:nvSpPr>
        <p:spPr>
          <a:xfrm rot="1031635">
            <a:off x="7762996" y="3022093"/>
            <a:ext cx="1308197" cy="584775"/>
          </a:xfrm>
          <a:prstGeom prst="rect">
            <a:avLst/>
          </a:prstGeom>
          <a:noFill/>
        </p:spPr>
        <p:txBody>
          <a:bodyPr wrap="square" rtlCol="0">
            <a:spAutoFit/>
          </a:bodyPr>
          <a:lstStyle/>
          <a:p>
            <a:r>
              <a:rPr lang="en-GB" sz="3200" dirty="0" smtClean="0">
                <a:solidFill>
                  <a:schemeClr val="bg1"/>
                </a:solidFill>
                <a:latin typeface="+mj-lt"/>
              </a:rPr>
              <a:t>APAC</a:t>
            </a:r>
            <a:endParaRPr lang="en-GB" sz="3200" dirty="0">
              <a:solidFill>
                <a:schemeClr val="bg1"/>
              </a:solidFill>
              <a:latin typeface="+mj-lt"/>
            </a:endParaRPr>
          </a:p>
        </p:txBody>
      </p:sp>
      <p:grpSp>
        <p:nvGrpSpPr>
          <p:cNvPr id="10" name="Group 9"/>
          <p:cNvGrpSpPr/>
          <p:nvPr/>
        </p:nvGrpSpPr>
        <p:grpSpPr>
          <a:xfrm>
            <a:off x="6009195" y="2189088"/>
            <a:ext cx="1763319" cy="2043293"/>
            <a:chOff x="5793441" y="2127444"/>
            <a:chExt cx="1763319" cy="2043293"/>
          </a:xfrm>
        </p:grpSpPr>
        <p:pic>
          <p:nvPicPr>
            <p:cNvPr id="70" name="Picture 69"/>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rot="20512214">
              <a:off x="6644734" y="2433825"/>
              <a:ext cx="333677" cy="443735"/>
            </a:xfrm>
            <a:prstGeom prst="rect">
              <a:avLst/>
            </a:prstGeom>
          </p:spPr>
        </p:pic>
        <p:grpSp>
          <p:nvGrpSpPr>
            <p:cNvPr id="62" name="Group 61"/>
            <p:cNvGrpSpPr/>
            <p:nvPr/>
          </p:nvGrpSpPr>
          <p:grpSpPr>
            <a:xfrm>
              <a:off x="5793441" y="2127444"/>
              <a:ext cx="1763319" cy="2043293"/>
              <a:chOff x="5793441" y="2127444"/>
              <a:chExt cx="1763319" cy="2043293"/>
            </a:xfrm>
          </p:grpSpPr>
          <p:grpSp>
            <p:nvGrpSpPr>
              <p:cNvPr id="60" name="Group 59"/>
              <p:cNvGrpSpPr/>
              <p:nvPr/>
            </p:nvGrpSpPr>
            <p:grpSpPr>
              <a:xfrm>
                <a:off x="6592255" y="2399557"/>
                <a:ext cx="259799" cy="1361956"/>
                <a:chOff x="6592255" y="2399557"/>
                <a:chExt cx="259799" cy="1361956"/>
              </a:xfrm>
              <a:solidFill>
                <a:schemeClr val="accent4"/>
              </a:solidFill>
            </p:grpSpPr>
            <p:sp>
              <p:nvSpPr>
                <p:cNvPr id="44" name="Oval 43"/>
                <p:cNvSpPr/>
                <p:nvPr/>
              </p:nvSpPr>
              <p:spPr>
                <a:xfrm>
                  <a:off x="6595072" y="239955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3" name="Oval 222"/>
                <p:cNvSpPr/>
                <p:nvPr/>
              </p:nvSpPr>
              <p:spPr>
                <a:xfrm>
                  <a:off x="6780054" y="254067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4" name="Oval 223"/>
                <p:cNvSpPr/>
                <p:nvPr/>
              </p:nvSpPr>
              <p:spPr>
                <a:xfrm>
                  <a:off x="6592255" y="368951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225" name="Freeform 5"/>
              <p:cNvSpPr>
                <a:spLocks noChangeAspect="1"/>
              </p:cNvSpPr>
              <p:nvPr/>
            </p:nvSpPr>
            <p:spPr bwMode="auto">
              <a:xfrm>
                <a:off x="5793441" y="2127444"/>
                <a:ext cx="1763319" cy="20432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sp>
          <p:nvSpPr>
            <p:cNvPr id="80" name="Freeform 5">
              <a:hlinkClick r:id="rId11" action="ppaction://hlinksldjump"/>
            </p:cNvPr>
            <p:cNvSpPr>
              <a:spLocks noChangeAspect="1"/>
            </p:cNvSpPr>
            <p:nvPr/>
          </p:nvSpPr>
          <p:spPr bwMode="auto">
            <a:xfrm>
              <a:off x="5839953" y="2195533"/>
              <a:ext cx="1658047" cy="19213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82" name="Group 81"/>
          <p:cNvGrpSpPr/>
          <p:nvPr/>
        </p:nvGrpSpPr>
        <p:grpSpPr>
          <a:xfrm>
            <a:off x="1913361" y="1130188"/>
            <a:ext cx="1685880" cy="1733725"/>
            <a:chOff x="1654970" y="1162512"/>
            <a:chExt cx="1685880" cy="1617648"/>
          </a:xfrm>
        </p:grpSpPr>
        <p:grpSp>
          <p:nvGrpSpPr>
            <p:cNvPr id="83" name="Group 82"/>
            <p:cNvGrpSpPr/>
            <p:nvPr/>
          </p:nvGrpSpPr>
          <p:grpSpPr>
            <a:xfrm>
              <a:off x="1654970" y="1162512"/>
              <a:ext cx="1685880" cy="1617648"/>
              <a:chOff x="1654970" y="1162512"/>
              <a:chExt cx="1685880" cy="1617648"/>
            </a:xfrm>
          </p:grpSpPr>
          <p:sp>
            <p:nvSpPr>
              <p:cNvPr id="85" name="Oval 84"/>
              <p:cNvSpPr/>
              <p:nvPr/>
            </p:nvSpPr>
            <p:spPr>
              <a:xfrm flipV="1">
                <a:off x="2457841" y="2274680"/>
                <a:ext cx="90326" cy="90517"/>
              </a:xfrm>
              <a:prstGeom prst="ellipse">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86" name="Freeform 5"/>
              <p:cNvSpPr>
                <a:spLocks noChangeAspect="1"/>
              </p:cNvSpPr>
              <p:nvPr/>
            </p:nvSpPr>
            <p:spPr bwMode="auto">
              <a:xfrm>
                <a:off x="1654970" y="1162512"/>
                <a:ext cx="1685880" cy="161764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grpSp>
        <p:sp>
          <p:nvSpPr>
            <p:cNvPr id="84" name="Freeform 5">
              <a:hlinkClick r:id="rId12" action="ppaction://hlinksldjump"/>
            </p:cNvPr>
            <p:cNvSpPr>
              <a:spLocks noChangeAspect="1"/>
            </p:cNvSpPr>
            <p:nvPr/>
          </p:nvSpPr>
          <p:spPr bwMode="auto">
            <a:xfrm>
              <a:off x="1726731" y="1231367"/>
              <a:ext cx="1542359" cy="14799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87" name="Group 86"/>
          <p:cNvGrpSpPr/>
          <p:nvPr/>
        </p:nvGrpSpPr>
        <p:grpSpPr>
          <a:xfrm>
            <a:off x="1938303" y="2542164"/>
            <a:ext cx="1920945" cy="2031085"/>
            <a:chOff x="1715929" y="2470801"/>
            <a:chExt cx="1920945" cy="2031085"/>
          </a:xfrm>
        </p:grpSpPr>
        <p:sp>
          <p:nvSpPr>
            <p:cNvPr id="88" name="Oval 87"/>
            <p:cNvSpPr/>
            <p:nvPr/>
          </p:nvSpPr>
          <p:spPr>
            <a:xfrm>
              <a:off x="2290383" y="275085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9" name="Group 88"/>
            <p:cNvGrpSpPr/>
            <p:nvPr/>
          </p:nvGrpSpPr>
          <p:grpSpPr>
            <a:xfrm>
              <a:off x="2678233" y="3035330"/>
              <a:ext cx="732338" cy="1105781"/>
              <a:chOff x="2678233" y="3035331"/>
              <a:chExt cx="732338" cy="1105780"/>
            </a:xfrm>
          </p:grpSpPr>
          <p:sp>
            <p:nvSpPr>
              <p:cNvPr id="95" name="Oval 94"/>
              <p:cNvSpPr/>
              <p:nvPr/>
            </p:nvSpPr>
            <p:spPr>
              <a:xfrm>
                <a:off x="2748489" y="303533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5" name="Oval 104"/>
              <p:cNvSpPr/>
              <p:nvPr/>
            </p:nvSpPr>
            <p:spPr>
              <a:xfrm>
                <a:off x="2678233" y="3152887"/>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6" name="Oval 105"/>
              <p:cNvSpPr/>
              <p:nvPr/>
            </p:nvSpPr>
            <p:spPr>
              <a:xfrm>
                <a:off x="3338571" y="3345240"/>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7" name="Oval 106"/>
              <p:cNvSpPr/>
              <p:nvPr/>
            </p:nvSpPr>
            <p:spPr>
              <a:xfrm>
                <a:off x="3218727" y="385017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8" name="Oval 107"/>
              <p:cNvSpPr/>
              <p:nvPr/>
            </p:nvSpPr>
            <p:spPr>
              <a:xfrm>
                <a:off x="2917345" y="38028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9" name="Oval 108"/>
              <p:cNvSpPr/>
              <p:nvPr/>
            </p:nvSpPr>
            <p:spPr>
              <a:xfrm>
                <a:off x="3037143" y="406911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sp>
          <p:nvSpPr>
            <p:cNvPr id="90" name="Oval 89"/>
            <p:cNvSpPr/>
            <p:nvPr/>
          </p:nvSpPr>
          <p:spPr>
            <a:xfrm>
              <a:off x="2593887" y="29510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1" name="Oval 90"/>
            <p:cNvSpPr/>
            <p:nvPr/>
          </p:nvSpPr>
          <p:spPr>
            <a:xfrm>
              <a:off x="2548167" y="290529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92" name="Group 91"/>
            <p:cNvGrpSpPr/>
            <p:nvPr/>
          </p:nvGrpSpPr>
          <p:grpSpPr>
            <a:xfrm>
              <a:off x="1715929" y="2470801"/>
              <a:ext cx="1920945" cy="2031085"/>
              <a:chOff x="2313908" y="2815162"/>
              <a:chExt cx="1455606" cy="1686723"/>
            </a:xfrm>
          </p:grpSpPr>
          <p:sp>
            <p:nvSpPr>
              <p:cNvPr id="93" name="Freeform 5"/>
              <p:cNvSpPr>
                <a:spLocks noChangeAspect="1"/>
              </p:cNvSpPr>
              <p:nvPr/>
            </p:nvSpPr>
            <p:spPr bwMode="auto">
              <a:xfrm>
                <a:off x="2313908" y="2815162"/>
                <a:ext cx="1455606" cy="16867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4" name="Freeform 5">
                <a:hlinkClick r:id="rId13" action="ppaction://hlinksldjump"/>
              </p:cNvPr>
              <p:cNvSpPr>
                <a:spLocks noChangeAspect="1"/>
              </p:cNvSpPr>
              <p:nvPr/>
            </p:nvSpPr>
            <p:spPr bwMode="auto">
              <a:xfrm>
                <a:off x="2357359" y="2865512"/>
                <a:ext cx="1368704" cy="15860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grpSp>
        <p:nvGrpSpPr>
          <p:cNvPr id="100" name="Group 99"/>
          <p:cNvGrpSpPr>
            <a:grpSpLocks noChangeAspect="1"/>
          </p:cNvGrpSpPr>
          <p:nvPr/>
        </p:nvGrpSpPr>
        <p:grpSpPr>
          <a:xfrm>
            <a:off x="2061395" y="1607418"/>
            <a:ext cx="144000" cy="144134"/>
            <a:chOff x="5689078" y="733467"/>
            <a:chExt cx="440657" cy="441067"/>
          </a:xfrm>
        </p:grpSpPr>
        <p:grpSp>
          <p:nvGrpSpPr>
            <p:cNvPr id="101" name="Group 4"/>
            <p:cNvGrpSpPr>
              <a:grpSpLocks noChangeAspect="1"/>
            </p:cNvGrpSpPr>
            <p:nvPr/>
          </p:nvGrpSpPr>
          <p:grpSpPr bwMode="auto">
            <a:xfrm>
              <a:off x="5689078" y="733467"/>
              <a:ext cx="440657" cy="441067"/>
              <a:chOff x="1804" y="543"/>
              <a:chExt cx="2152" cy="2154"/>
            </a:xfrm>
          </p:grpSpPr>
          <p:sp>
            <p:nvSpPr>
              <p:cNvPr id="10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2" name="Oval 5">
              <a:hlinkClick r:id="rId12"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0" name="Group 139"/>
          <p:cNvGrpSpPr>
            <a:grpSpLocks noChangeAspect="1"/>
          </p:cNvGrpSpPr>
          <p:nvPr/>
        </p:nvGrpSpPr>
        <p:grpSpPr>
          <a:xfrm>
            <a:off x="2051559" y="3116115"/>
            <a:ext cx="144000" cy="144134"/>
            <a:chOff x="5689078" y="733467"/>
            <a:chExt cx="440657" cy="441067"/>
          </a:xfrm>
        </p:grpSpPr>
        <p:grpSp>
          <p:nvGrpSpPr>
            <p:cNvPr id="141" name="Group 4"/>
            <p:cNvGrpSpPr>
              <a:grpSpLocks noChangeAspect="1"/>
            </p:cNvGrpSpPr>
            <p:nvPr/>
          </p:nvGrpSpPr>
          <p:grpSpPr bwMode="auto">
            <a:xfrm>
              <a:off x="5689078" y="733467"/>
              <a:ext cx="440657" cy="441067"/>
              <a:chOff x="1804" y="543"/>
              <a:chExt cx="2152" cy="2154"/>
            </a:xfrm>
          </p:grpSpPr>
          <p:sp>
            <p:nvSpPr>
              <p:cNvPr id="14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42" name="Oval 5">
              <a:hlinkClick r:id="rId13"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8" name="Group 147"/>
          <p:cNvGrpSpPr>
            <a:grpSpLocks noChangeAspect="1"/>
          </p:cNvGrpSpPr>
          <p:nvPr/>
        </p:nvGrpSpPr>
        <p:grpSpPr>
          <a:xfrm>
            <a:off x="3947977" y="1987182"/>
            <a:ext cx="144000" cy="144134"/>
            <a:chOff x="5689078" y="733467"/>
            <a:chExt cx="440657" cy="441067"/>
          </a:xfrm>
        </p:grpSpPr>
        <p:grpSp>
          <p:nvGrpSpPr>
            <p:cNvPr id="149" name="Group 4"/>
            <p:cNvGrpSpPr>
              <a:grpSpLocks noChangeAspect="1"/>
            </p:cNvGrpSpPr>
            <p:nvPr/>
          </p:nvGrpSpPr>
          <p:grpSpPr bwMode="auto">
            <a:xfrm>
              <a:off x="5689078" y="733467"/>
              <a:ext cx="440657" cy="441067"/>
              <a:chOff x="1804" y="543"/>
              <a:chExt cx="2152" cy="2154"/>
            </a:xfrm>
          </p:grpSpPr>
          <p:sp>
            <p:nvSpPr>
              <p:cNvPr id="15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0" name="Oval 5">
              <a:hlinkClick r:id="rId9"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56" name="Group 155"/>
          <p:cNvGrpSpPr>
            <a:grpSpLocks noChangeAspect="1"/>
          </p:cNvGrpSpPr>
          <p:nvPr/>
        </p:nvGrpSpPr>
        <p:grpSpPr>
          <a:xfrm>
            <a:off x="7511524" y="2764979"/>
            <a:ext cx="144000" cy="144134"/>
            <a:chOff x="5689078" y="733467"/>
            <a:chExt cx="440657" cy="441067"/>
          </a:xfrm>
        </p:grpSpPr>
        <p:grpSp>
          <p:nvGrpSpPr>
            <p:cNvPr id="157" name="Group 4"/>
            <p:cNvGrpSpPr>
              <a:grpSpLocks noChangeAspect="1"/>
            </p:cNvGrpSpPr>
            <p:nvPr/>
          </p:nvGrpSpPr>
          <p:grpSpPr bwMode="auto">
            <a:xfrm>
              <a:off x="5689078" y="733467"/>
              <a:ext cx="440657" cy="441067"/>
              <a:chOff x="1804" y="543"/>
              <a:chExt cx="2152" cy="2154"/>
            </a:xfrm>
          </p:grpSpPr>
          <p:sp>
            <p:nvSpPr>
              <p:cNvPr id="15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8" name="Oval 5">
              <a:hlinkClick r:id="rId11"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28" name="Chevron 127">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4" name="Chevron 123">
            <a:hlinkClick r:id="rId14" action="ppaction://hlinksldjump"/>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5" name="TextBox 124"/>
          <p:cNvSpPr txBox="1"/>
          <p:nvPr/>
        </p:nvSpPr>
        <p:spPr>
          <a:xfrm rot="20845709">
            <a:off x="362721" y="3476974"/>
            <a:ext cx="1469598" cy="954107"/>
          </a:xfrm>
          <a:prstGeom prst="rect">
            <a:avLst/>
          </a:prstGeom>
          <a:noFill/>
        </p:spPr>
        <p:txBody>
          <a:bodyPr wrap="square" rtlCol="0">
            <a:spAutoFit/>
          </a:bodyPr>
          <a:lstStyle/>
          <a:p>
            <a:pPr algn="r"/>
            <a:r>
              <a:rPr lang="en-GB" sz="2800" dirty="0" smtClean="0">
                <a:solidFill>
                  <a:schemeClr val="bg1"/>
                </a:solidFill>
                <a:latin typeface="+mj-lt"/>
              </a:rPr>
              <a:t>AMÉRICA LATINA </a:t>
            </a:r>
            <a:endParaRPr lang="en-GB" sz="2800" dirty="0">
              <a:solidFill>
                <a:schemeClr val="bg1"/>
              </a:solidFill>
              <a:latin typeface="+mj-lt"/>
            </a:endParaRPr>
          </a:p>
        </p:txBody>
      </p:sp>
      <p:grpSp>
        <p:nvGrpSpPr>
          <p:cNvPr id="127" name="Group 126"/>
          <p:cNvGrpSpPr/>
          <p:nvPr/>
        </p:nvGrpSpPr>
        <p:grpSpPr>
          <a:xfrm>
            <a:off x="1637994" y="4734632"/>
            <a:ext cx="7506006" cy="417693"/>
            <a:chOff x="1637994" y="4734632"/>
            <a:chExt cx="7506006" cy="417693"/>
          </a:xfrm>
        </p:grpSpPr>
        <p:grpSp>
          <p:nvGrpSpPr>
            <p:cNvPr id="129" name="Group 128"/>
            <p:cNvGrpSpPr/>
            <p:nvPr/>
          </p:nvGrpSpPr>
          <p:grpSpPr>
            <a:xfrm>
              <a:off x="1637994" y="4835525"/>
              <a:ext cx="7506006" cy="316800"/>
              <a:chOff x="1914453" y="4835525"/>
              <a:chExt cx="8255647" cy="316800"/>
            </a:xfrm>
          </p:grpSpPr>
          <p:sp>
            <p:nvSpPr>
              <p:cNvPr id="131" name="Rectangle 130">
                <a:hlinkClick r:id="rId15"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32" name="Rectangle 131">
                <a:hlinkClick r:id="rId16"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33" name="Rectangle 132">
                <a:hlinkClick r:id="rId17"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34" name="Rectangle 133">
                <a:hlinkClick r:id="rId18"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35" name="Rectangle 134">
                <a:hlinkClick r:id="rId19"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36" name="Rectangle 135">
                <a:hlinkClick r:id="rId20"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37" name="Rectangle 136">
                <a:hlinkClick r:id="rId21"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38" name="Rectangle 137">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30" name="Isosceles Triangle 129"/>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custDataLst>
      <p:tags r:id="rId2"/>
    </p:custDataLst>
    <p:extLst>
      <p:ext uri="{BB962C8B-B14F-4D97-AF65-F5344CB8AC3E}">
        <p14:creationId xmlns:p14="http://schemas.microsoft.com/office/powerpoint/2010/main" val="3736784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68416217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7711" name="think-cell Slide" r:id="rId5" imgW="270" imgH="270" progId="TCLayout.ActiveDocument.1">
                  <p:embed/>
                </p:oleObj>
              </mc:Choice>
              <mc:Fallback>
                <p:oleObj name="think-cell Slide" r:id="rId5" imgW="270" imgH="270" progId="TCLayout.ActiveDocument.1">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44463" y="601887"/>
            <a:ext cx="8229600" cy="376826"/>
          </a:xfrm>
        </p:spPr>
        <p:txBody>
          <a:bodyPr/>
          <a:lstStyle/>
          <a:p>
            <a:pPr algn="l" rtl="0"/>
            <a:r>
              <a:rPr lang="es" sz="4800" b="0" i="0" u="none"/>
              <a:t>contacto</a:t>
            </a:r>
            <a:endParaRPr lang="es" sz="4800" dirty="0"/>
          </a:p>
        </p:txBody>
      </p:sp>
      <p:pic>
        <p:nvPicPr>
          <p:cNvPr id="13" name="Picture 12"/>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611426" y="1545773"/>
            <a:ext cx="5682007" cy="2850929"/>
          </a:xfrm>
          <a:prstGeom prst="rect">
            <a:avLst/>
          </a:prstGeom>
        </p:spPr>
      </p:pic>
      <p:grpSp>
        <p:nvGrpSpPr>
          <p:cNvPr id="229" name="Group 228"/>
          <p:cNvGrpSpPr/>
          <p:nvPr/>
        </p:nvGrpSpPr>
        <p:grpSpPr>
          <a:xfrm>
            <a:off x="3575914" y="1101348"/>
            <a:ext cx="2422192" cy="2806781"/>
            <a:chOff x="3575914" y="1101348"/>
            <a:chExt cx="2422192" cy="2806781"/>
          </a:xfrm>
        </p:grpSpPr>
        <p:grpSp>
          <p:nvGrpSpPr>
            <p:cNvPr id="24" name="Group 23"/>
            <p:cNvGrpSpPr/>
            <p:nvPr/>
          </p:nvGrpSpPr>
          <p:grpSpPr>
            <a:xfrm>
              <a:off x="3975128" y="2033672"/>
              <a:ext cx="1867586" cy="1115945"/>
              <a:chOff x="3975128" y="2033672"/>
              <a:chExt cx="1867586" cy="1115945"/>
            </a:xfrm>
            <a:solidFill>
              <a:schemeClr val="accent6"/>
            </a:solidFill>
          </p:grpSpPr>
          <p:sp>
            <p:nvSpPr>
              <p:cNvPr id="23" name="Oval 22"/>
              <p:cNvSpPr/>
              <p:nvPr/>
            </p:nvSpPr>
            <p:spPr>
              <a:xfrm>
                <a:off x="3975128" y="2372279"/>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87" name="Oval 186"/>
              <p:cNvSpPr/>
              <p:nvPr/>
            </p:nvSpPr>
            <p:spPr>
              <a:xfrm>
                <a:off x="3989473" y="2288055"/>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88" name="Oval 187"/>
              <p:cNvSpPr/>
              <p:nvPr/>
            </p:nvSpPr>
            <p:spPr>
              <a:xfrm>
                <a:off x="4078716" y="2034737"/>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89" name="Oval 188"/>
              <p:cNvSpPr/>
              <p:nvPr/>
            </p:nvSpPr>
            <p:spPr>
              <a:xfrm>
                <a:off x="4132341" y="2202681"/>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90" name="Oval 189"/>
              <p:cNvSpPr/>
              <p:nvPr/>
            </p:nvSpPr>
            <p:spPr>
              <a:xfrm>
                <a:off x="4223495" y="2081037"/>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91" name="Oval 190"/>
              <p:cNvSpPr/>
              <p:nvPr/>
            </p:nvSpPr>
            <p:spPr>
              <a:xfrm>
                <a:off x="4283559" y="2033989"/>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92" name="Oval 191"/>
              <p:cNvSpPr/>
              <p:nvPr/>
            </p:nvSpPr>
            <p:spPr>
              <a:xfrm>
                <a:off x="4307315" y="2110700"/>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93" name="Oval 192"/>
              <p:cNvSpPr/>
              <p:nvPr/>
            </p:nvSpPr>
            <p:spPr>
              <a:xfrm>
                <a:off x="4247559" y="2191807"/>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94" name="Oval 193"/>
              <p:cNvSpPr/>
              <p:nvPr/>
            </p:nvSpPr>
            <p:spPr>
              <a:xfrm>
                <a:off x="4323641" y="2270368"/>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95" name="Oval 194"/>
              <p:cNvSpPr/>
              <p:nvPr/>
            </p:nvSpPr>
            <p:spPr>
              <a:xfrm>
                <a:off x="4365853" y="2326609"/>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96" name="Oval 195"/>
              <p:cNvSpPr/>
              <p:nvPr/>
            </p:nvSpPr>
            <p:spPr>
              <a:xfrm>
                <a:off x="4437853" y="2187790"/>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97" name="Oval 196"/>
              <p:cNvSpPr/>
              <p:nvPr/>
            </p:nvSpPr>
            <p:spPr>
              <a:xfrm>
                <a:off x="4452429" y="2434801"/>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198" name="Oval 197"/>
              <p:cNvSpPr/>
              <p:nvPr/>
            </p:nvSpPr>
            <p:spPr>
              <a:xfrm>
                <a:off x="5770714" y="2033672"/>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215" name="Oval 214"/>
              <p:cNvSpPr/>
              <p:nvPr/>
            </p:nvSpPr>
            <p:spPr>
              <a:xfrm>
                <a:off x="5125617" y="2530571"/>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216" name="Oval 215"/>
              <p:cNvSpPr/>
              <p:nvPr/>
            </p:nvSpPr>
            <p:spPr>
              <a:xfrm>
                <a:off x="4209425" y="2573645"/>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217" name="Oval 216"/>
              <p:cNvSpPr/>
              <p:nvPr/>
            </p:nvSpPr>
            <p:spPr>
              <a:xfrm>
                <a:off x="4012599" y="3017923"/>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218" name="Oval 217"/>
              <p:cNvSpPr/>
              <p:nvPr/>
            </p:nvSpPr>
            <p:spPr>
              <a:xfrm>
                <a:off x="4068000" y="3077617"/>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219" name="Oval 218"/>
              <p:cNvSpPr/>
              <p:nvPr/>
            </p:nvSpPr>
            <p:spPr>
              <a:xfrm>
                <a:off x="4142645" y="3077617"/>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220" name="Oval 219"/>
              <p:cNvSpPr/>
              <p:nvPr/>
            </p:nvSpPr>
            <p:spPr>
              <a:xfrm>
                <a:off x="4187495" y="3041617"/>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grpSp>
        <p:grpSp>
          <p:nvGrpSpPr>
            <p:cNvPr id="63" name="Group 62"/>
            <p:cNvGrpSpPr/>
            <p:nvPr/>
          </p:nvGrpSpPr>
          <p:grpSpPr>
            <a:xfrm>
              <a:off x="3575914" y="1101348"/>
              <a:ext cx="2422192" cy="2806781"/>
              <a:chOff x="3709136" y="1101349"/>
              <a:chExt cx="2288970" cy="2652406"/>
            </a:xfrm>
          </p:grpSpPr>
          <p:sp>
            <p:nvSpPr>
              <p:cNvPr id="227" name="Freeform 5"/>
              <p:cNvSpPr>
                <a:spLocks noChangeAspect="1"/>
              </p:cNvSpPr>
              <p:nvPr/>
            </p:nvSpPr>
            <p:spPr bwMode="auto">
              <a:xfrm>
                <a:off x="3709136" y="1101349"/>
                <a:ext cx="2288970" cy="26524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6"/>
                </a:solidFill>
              </a:ln>
            </p:spPr>
            <p:txBody>
              <a:bodyPr vert="horz" wrap="square" lIns="91440" tIns="45720" rIns="91440" bIns="45720" numCol="1" anchor="t" anchorCtr="0" compatLnSpc="1">
                <a:prstTxWarp prst="textNoShape">
                  <a:avLst/>
                </a:prstTxWarp>
              </a:bodyPr>
              <a:lstStyle/>
              <a:p>
                <a:endParaRPr lang="es"/>
              </a:p>
            </p:txBody>
          </p:sp>
          <p:sp>
            <p:nvSpPr>
              <p:cNvPr id="228" name="Freeform 5"/>
              <p:cNvSpPr>
                <a:spLocks noChangeAspect="1"/>
              </p:cNvSpPr>
              <p:nvPr/>
            </p:nvSpPr>
            <p:spPr bwMode="auto">
              <a:xfrm>
                <a:off x="3766268" y="1167552"/>
                <a:ext cx="2174707" cy="252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s"/>
              </a:p>
            </p:txBody>
          </p:sp>
        </p:grpSp>
      </p:grpSp>
      <p:sp>
        <p:nvSpPr>
          <p:cNvPr id="3" name="TextBox 2"/>
          <p:cNvSpPr txBox="1"/>
          <p:nvPr/>
        </p:nvSpPr>
        <p:spPr>
          <a:xfrm rot="576434">
            <a:off x="-356308" y="2043924"/>
            <a:ext cx="1967458" cy="781752"/>
          </a:xfrm>
          <a:prstGeom prst="rect">
            <a:avLst/>
          </a:prstGeom>
          <a:noFill/>
        </p:spPr>
        <p:txBody>
          <a:bodyPr wrap="square" rtlCol="0">
            <a:spAutoFit/>
          </a:bodyPr>
          <a:lstStyle/>
          <a:p>
            <a:pPr algn="r" rtl="0">
              <a:lnSpc>
                <a:spcPct val="80000"/>
              </a:lnSpc>
            </a:pPr>
            <a:r>
              <a:rPr lang="es" sz="2800" b="0" i="0" u="none">
                <a:solidFill>
                  <a:schemeClr val="bg1"/>
                </a:solidFill>
                <a:latin typeface="+mj-lt"/>
              </a:rPr>
              <a:t>AMÉRICA DEL NORTE</a:t>
            </a:r>
            <a:endParaRPr lang="es" sz="2800" dirty="0">
              <a:solidFill>
                <a:schemeClr val="bg1"/>
              </a:solidFill>
              <a:latin typeface="+mj-lt"/>
            </a:endParaRPr>
          </a:p>
        </p:txBody>
      </p:sp>
      <p:sp>
        <p:nvSpPr>
          <p:cNvPr id="162" name="TextBox 161"/>
          <p:cNvSpPr txBox="1"/>
          <p:nvPr/>
        </p:nvSpPr>
        <p:spPr>
          <a:xfrm rot="20845709">
            <a:off x="306433" y="3520876"/>
            <a:ext cx="1308197" cy="707886"/>
          </a:xfrm>
          <a:prstGeom prst="rect">
            <a:avLst/>
          </a:prstGeom>
          <a:noFill/>
        </p:spPr>
        <p:txBody>
          <a:bodyPr wrap="square" rtlCol="0">
            <a:spAutoFit/>
          </a:bodyPr>
          <a:lstStyle/>
          <a:p>
            <a:pPr algn="r" rtl="0"/>
            <a:r>
              <a:rPr lang="es" sz="2000" b="0" i="0" u="none" dirty="0">
                <a:solidFill>
                  <a:schemeClr val="bg1"/>
                </a:solidFill>
                <a:latin typeface="+mj-lt"/>
              </a:rPr>
              <a:t>AMÉRICA LATINA</a:t>
            </a:r>
            <a:endParaRPr lang="es" sz="2000" dirty="0">
              <a:solidFill>
                <a:schemeClr val="bg1"/>
              </a:solidFill>
              <a:latin typeface="+mj-lt"/>
            </a:endParaRPr>
          </a:p>
        </p:txBody>
      </p:sp>
      <p:sp>
        <p:nvSpPr>
          <p:cNvPr id="163" name="TextBox 162"/>
          <p:cNvSpPr txBox="1"/>
          <p:nvPr/>
        </p:nvSpPr>
        <p:spPr>
          <a:xfrm rot="20845709">
            <a:off x="5095736" y="766109"/>
            <a:ext cx="1308197" cy="584775"/>
          </a:xfrm>
          <a:prstGeom prst="rect">
            <a:avLst/>
          </a:prstGeom>
          <a:noFill/>
        </p:spPr>
        <p:txBody>
          <a:bodyPr wrap="square" rtlCol="0">
            <a:spAutoFit/>
          </a:bodyPr>
          <a:lstStyle/>
          <a:p>
            <a:pPr algn="l" rtl="0"/>
            <a:r>
              <a:rPr lang="es" sz="3200" b="0" i="0" u="none">
                <a:solidFill>
                  <a:schemeClr val="bg1"/>
                </a:solidFill>
                <a:latin typeface="+mj-lt"/>
              </a:rPr>
              <a:t>EMEA</a:t>
            </a:r>
            <a:endParaRPr lang="es" sz="3200" dirty="0">
              <a:solidFill>
                <a:schemeClr val="bg1"/>
              </a:solidFill>
              <a:latin typeface="+mj-lt"/>
            </a:endParaRPr>
          </a:p>
        </p:txBody>
      </p:sp>
      <p:sp>
        <p:nvSpPr>
          <p:cNvPr id="164" name="TextBox 163"/>
          <p:cNvSpPr txBox="1"/>
          <p:nvPr/>
        </p:nvSpPr>
        <p:spPr>
          <a:xfrm rot="1031635">
            <a:off x="7547242" y="2628979"/>
            <a:ext cx="1308197" cy="584775"/>
          </a:xfrm>
          <a:prstGeom prst="rect">
            <a:avLst/>
          </a:prstGeom>
          <a:noFill/>
        </p:spPr>
        <p:txBody>
          <a:bodyPr wrap="square" rtlCol="0">
            <a:spAutoFit/>
          </a:bodyPr>
          <a:lstStyle/>
          <a:p>
            <a:pPr algn="l" rtl="0"/>
            <a:r>
              <a:rPr lang="es" sz="3200" b="0" i="0" u="none">
                <a:solidFill>
                  <a:schemeClr val="bg1"/>
                </a:solidFill>
                <a:latin typeface="+mj-lt"/>
              </a:rPr>
              <a:t>APAC</a:t>
            </a:r>
            <a:endParaRPr lang="es" sz="3200" dirty="0">
              <a:solidFill>
                <a:schemeClr val="bg1"/>
              </a:solidFill>
              <a:latin typeface="+mj-lt"/>
            </a:endParaRPr>
          </a:p>
        </p:txBody>
      </p:sp>
      <p:grpSp>
        <p:nvGrpSpPr>
          <p:cNvPr id="10" name="Group 9"/>
          <p:cNvGrpSpPr/>
          <p:nvPr/>
        </p:nvGrpSpPr>
        <p:grpSpPr>
          <a:xfrm>
            <a:off x="5793441" y="2127444"/>
            <a:ext cx="1763319" cy="2043293"/>
            <a:chOff x="5793441" y="2127444"/>
            <a:chExt cx="1763319" cy="2043293"/>
          </a:xfrm>
        </p:grpSpPr>
        <p:pic>
          <p:nvPicPr>
            <p:cNvPr id="70" name="Picture 69"/>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rot="20512214">
              <a:off x="6644734" y="2433825"/>
              <a:ext cx="333677" cy="443735"/>
            </a:xfrm>
            <a:prstGeom prst="rect">
              <a:avLst/>
            </a:prstGeom>
          </p:spPr>
        </p:pic>
        <p:grpSp>
          <p:nvGrpSpPr>
            <p:cNvPr id="62" name="Group 61"/>
            <p:cNvGrpSpPr/>
            <p:nvPr/>
          </p:nvGrpSpPr>
          <p:grpSpPr>
            <a:xfrm>
              <a:off x="5793441" y="2127444"/>
              <a:ext cx="1763319" cy="2043293"/>
              <a:chOff x="5793441" y="2127444"/>
              <a:chExt cx="1763319" cy="2043293"/>
            </a:xfrm>
          </p:grpSpPr>
          <p:grpSp>
            <p:nvGrpSpPr>
              <p:cNvPr id="60" name="Group 59"/>
              <p:cNvGrpSpPr/>
              <p:nvPr/>
            </p:nvGrpSpPr>
            <p:grpSpPr>
              <a:xfrm>
                <a:off x="6592255" y="2399557"/>
                <a:ext cx="259799" cy="1361956"/>
                <a:chOff x="6592255" y="2399557"/>
                <a:chExt cx="259799" cy="1361956"/>
              </a:xfrm>
              <a:solidFill>
                <a:schemeClr val="accent4"/>
              </a:solidFill>
            </p:grpSpPr>
            <p:sp>
              <p:nvSpPr>
                <p:cNvPr id="44" name="Oval 43"/>
                <p:cNvSpPr/>
                <p:nvPr/>
              </p:nvSpPr>
              <p:spPr>
                <a:xfrm>
                  <a:off x="6595072" y="2399557"/>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223" name="Oval 222"/>
                <p:cNvSpPr/>
                <p:nvPr/>
              </p:nvSpPr>
              <p:spPr>
                <a:xfrm>
                  <a:off x="6780054" y="2540678"/>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sp>
              <p:nvSpPr>
                <p:cNvPr id="224" name="Oval 223"/>
                <p:cNvSpPr/>
                <p:nvPr/>
              </p:nvSpPr>
              <p:spPr>
                <a:xfrm>
                  <a:off x="6592255" y="3689513"/>
                  <a:ext cx="72000" cy="72000"/>
                </a:xfrm>
                <a:prstGeom prst="ellipse">
                  <a:avLst/>
                </a:prstGeom>
                <a:grpFill/>
              </p:spPr>
              <p:txBody>
                <a:bodyPr wrap="none" lIns="18000" rIns="18000" rtlCol="0" anchor="ctr">
                  <a:spAutoFit/>
                </a:bodyPr>
                <a:lstStyle/>
                <a:p>
                  <a:pPr marL="0" algn="ctr" rtl="0"/>
                  <a:endParaRPr lang="es" sz="900" b="1" kern="0" cap="all" dirty="0">
                    <a:solidFill>
                      <a:schemeClr val="bg1"/>
                    </a:solidFill>
                  </a:endParaRPr>
                </a:p>
              </p:txBody>
            </p:sp>
          </p:grpSp>
          <p:sp>
            <p:nvSpPr>
              <p:cNvPr id="225" name="Freeform 5"/>
              <p:cNvSpPr>
                <a:spLocks noChangeAspect="1"/>
              </p:cNvSpPr>
              <p:nvPr/>
            </p:nvSpPr>
            <p:spPr bwMode="auto">
              <a:xfrm>
                <a:off x="5793441" y="2127444"/>
                <a:ext cx="1763319" cy="20432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4"/>
                </a:solidFill>
              </a:ln>
            </p:spPr>
            <p:txBody>
              <a:bodyPr vert="horz" wrap="square" lIns="91440" tIns="45720" rIns="91440" bIns="45720" numCol="1" anchor="t" anchorCtr="0" compatLnSpc="1">
                <a:prstTxWarp prst="textNoShape">
                  <a:avLst/>
                </a:prstTxWarp>
              </a:bodyPr>
              <a:lstStyle/>
              <a:p>
                <a:endParaRPr lang="es"/>
              </a:p>
            </p:txBody>
          </p:sp>
        </p:grpSp>
        <p:sp>
          <p:nvSpPr>
            <p:cNvPr id="80" name="Freeform 5"/>
            <p:cNvSpPr>
              <a:spLocks noChangeAspect="1"/>
            </p:cNvSpPr>
            <p:nvPr/>
          </p:nvSpPr>
          <p:spPr bwMode="auto">
            <a:xfrm>
              <a:off x="5839953" y="2195533"/>
              <a:ext cx="1658047" cy="19213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s"/>
            </a:p>
          </p:txBody>
        </p:sp>
      </p:grpSp>
      <p:grpSp>
        <p:nvGrpSpPr>
          <p:cNvPr id="82" name="Group 81"/>
          <p:cNvGrpSpPr/>
          <p:nvPr/>
        </p:nvGrpSpPr>
        <p:grpSpPr>
          <a:xfrm>
            <a:off x="1697607" y="954210"/>
            <a:ext cx="1685880" cy="1848060"/>
            <a:chOff x="1654970" y="1162512"/>
            <a:chExt cx="1685880" cy="1617648"/>
          </a:xfrm>
        </p:grpSpPr>
        <p:grpSp>
          <p:nvGrpSpPr>
            <p:cNvPr id="83" name="Group 82"/>
            <p:cNvGrpSpPr/>
            <p:nvPr/>
          </p:nvGrpSpPr>
          <p:grpSpPr>
            <a:xfrm>
              <a:off x="1654970" y="1162512"/>
              <a:ext cx="1685880" cy="1617648"/>
              <a:chOff x="1654970" y="1162512"/>
              <a:chExt cx="1685880" cy="1617648"/>
            </a:xfrm>
          </p:grpSpPr>
          <p:sp>
            <p:nvSpPr>
              <p:cNvPr id="85" name="Oval 84"/>
              <p:cNvSpPr/>
              <p:nvPr/>
            </p:nvSpPr>
            <p:spPr>
              <a:xfrm flipV="1">
                <a:off x="2457841" y="2274680"/>
                <a:ext cx="90326" cy="90517"/>
              </a:xfrm>
              <a:prstGeom prst="ellipse">
                <a:avLst/>
              </a:prstGeom>
              <a:solidFill>
                <a:schemeClr val="accent5"/>
              </a:solidFill>
            </p:spPr>
            <p:txBody>
              <a:bodyPr wrap="square" lIns="18000" rIns="18000" rtlCol="0" anchor="ctr">
                <a:spAutoFit/>
              </a:bodyPr>
              <a:lstStyle/>
              <a:p>
                <a:pPr marL="0" algn="ctr" rtl="0"/>
                <a:endParaRPr lang="es" sz="900" b="1" kern="0" cap="all" dirty="0">
                  <a:solidFill>
                    <a:schemeClr val="bg1"/>
                  </a:solidFill>
                </a:endParaRPr>
              </a:p>
            </p:txBody>
          </p:sp>
          <p:sp>
            <p:nvSpPr>
              <p:cNvPr id="86" name="Freeform 5"/>
              <p:cNvSpPr>
                <a:spLocks noChangeAspect="1"/>
              </p:cNvSpPr>
              <p:nvPr/>
            </p:nvSpPr>
            <p:spPr bwMode="auto">
              <a:xfrm>
                <a:off x="1654970" y="1162512"/>
                <a:ext cx="1685880" cy="161764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5"/>
                </a:solidFill>
              </a:ln>
            </p:spPr>
            <p:txBody>
              <a:bodyPr vert="horz" wrap="square" lIns="91440" tIns="45720" rIns="91440" bIns="45720" numCol="1" anchor="t" anchorCtr="0" compatLnSpc="1">
                <a:prstTxWarp prst="textNoShape">
                  <a:avLst/>
                </a:prstTxWarp>
              </a:bodyPr>
              <a:lstStyle/>
              <a:p>
                <a:endParaRPr lang="es"/>
              </a:p>
            </p:txBody>
          </p:sp>
        </p:grpSp>
        <p:sp>
          <p:nvSpPr>
            <p:cNvPr id="84" name="Freeform 5"/>
            <p:cNvSpPr>
              <a:spLocks noChangeAspect="1"/>
            </p:cNvSpPr>
            <p:nvPr/>
          </p:nvSpPr>
          <p:spPr bwMode="auto">
            <a:xfrm>
              <a:off x="1726731" y="1231367"/>
              <a:ext cx="1542359" cy="14799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s" dirty="0"/>
            </a:p>
          </p:txBody>
        </p:sp>
      </p:grpSp>
      <p:grpSp>
        <p:nvGrpSpPr>
          <p:cNvPr id="87" name="Group 86"/>
          <p:cNvGrpSpPr/>
          <p:nvPr/>
        </p:nvGrpSpPr>
        <p:grpSpPr>
          <a:xfrm>
            <a:off x="1722549" y="2480520"/>
            <a:ext cx="1920945" cy="2031085"/>
            <a:chOff x="1715929" y="2470801"/>
            <a:chExt cx="1920945" cy="2031085"/>
          </a:xfrm>
        </p:grpSpPr>
        <p:sp>
          <p:nvSpPr>
            <p:cNvPr id="88" name="Oval 87"/>
            <p:cNvSpPr/>
            <p:nvPr/>
          </p:nvSpPr>
          <p:spPr>
            <a:xfrm>
              <a:off x="2290383" y="2750851"/>
              <a:ext cx="72000" cy="72000"/>
            </a:xfrm>
            <a:prstGeom prst="ellipse">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grpSp>
          <p:nvGrpSpPr>
            <p:cNvPr id="89" name="Group 88"/>
            <p:cNvGrpSpPr/>
            <p:nvPr/>
          </p:nvGrpSpPr>
          <p:grpSpPr>
            <a:xfrm>
              <a:off x="2678233" y="3035330"/>
              <a:ext cx="732338" cy="1105781"/>
              <a:chOff x="2678233" y="3035331"/>
              <a:chExt cx="732338" cy="1105780"/>
            </a:xfrm>
          </p:grpSpPr>
          <p:sp>
            <p:nvSpPr>
              <p:cNvPr id="95" name="Oval 94"/>
              <p:cNvSpPr/>
              <p:nvPr/>
            </p:nvSpPr>
            <p:spPr>
              <a:xfrm>
                <a:off x="2748489" y="3035331"/>
                <a:ext cx="72000" cy="72000"/>
              </a:xfrm>
              <a:prstGeom prst="ellipse">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105" name="Oval 104"/>
              <p:cNvSpPr/>
              <p:nvPr/>
            </p:nvSpPr>
            <p:spPr>
              <a:xfrm>
                <a:off x="2678233" y="3152887"/>
                <a:ext cx="72000" cy="72000"/>
              </a:xfrm>
              <a:prstGeom prst="ellipse">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106" name="Oval 105"/>
              <p:cNvSpPr/>
              <p:nvPr/>
            </p:nvSpPr>
            <p:spPr>
              <a:xfrm>
                <a:off x="3338571" y="3345240"/>
                <a:ext cx="72000" cy="72000"/>
              </a:xfrm>
              <a:prstGeom prst="ellipse">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107" name="Oval 106"/>
              <p:cNvSpPr/>
              <p:nvPr/>
            </p:nvSpPr>
            <p:spPr>
              <a:xfrm>
                <a:off x="3218727" y="3850179"/>
                <a:ext cx="72000" cy="72000"/>
              </a:xfrm>
              <a:prstGeom prst="ellipse">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108" name="Oval 107"/>
              <p:cNvSpPr/>
              <p:nvPr/>
            </p:nvSpPr>
            <p:spPr>
              <a:xfrm>
                <a:off x="2917345" y="3802819"/>
                <a:ext cx="72000" cy="72000"/>
              </a:xfrm>
              <a:prstGeom prst="ellipse">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109" name="Oval 108"/>
              <p:cNvSpPr/>
              <p:nvPr/>
            </p:nvSpPr>
            <p:spPr>
              <a:xfrm>
                <a:off x="3037143" y="4069111"/>
                <a:ext cx="72000" cy="72000"/>
              </a:xfrm>
              <a:prstGeom prst="ellipse">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grpSp>
        <p:sp>
          <p:nvSpPr>
            <p:cNvPr id="90" name="Oval 89"/>
            <p:cNvSpPr/>
            <p:nvPr/>
          </p:nvSpPr>
          <p:spPr>
            <a:xfrm>
              <a:off x="2593887" y="2951019"/>
              <a:ext cx="72000" cy="72000"/>
            </a:xfrm>
            <a:prstGeom prst="ellipse">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91" name="Oval 90"/>
            <p:cNvSpPr/>
            <p:nvPr/>
          </p:nvSpPr>
          <p:spPr>
            <a:xfrm>
              <a:off x="2548167" y="2905299"/>
              <a:ext cx="72000" cy="72000"/>
            </a:xfrm>
            <a:prstGeom prst="ellipse">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grpSp>
          <p:nvGrpSpPr>
            <p:cNvPr id="92" name="Group 91"/>
            <p:cNvGrpSpPr/>
            <p:nvPr/>
          </p:nvGrpSpPr>
          <p:grpSpPr>
            <a:xfrm>
              <a:off x="1715929" y="2470801"/>
              <a:ext cx="1920945" cy="2031085"/>
              <a:chOff x="2313908" y="2815162"/>
              <a:chExt cx="1455606" cy="1686723"/>
            </a:xfrm>
          </p:grpSpPr>
          <p:sp>
            <p:nvSpPr>
              <p:cNvPr id="93" name="Freeform 5"/>
              <p:cNvSpPr>
                <a:spLocks noChangeAspect="1"/>
              </p:cNvSpPr>
              <p:nvPr/>
            </p:nvSpPr>
            <p:spPr bwMode="auto">
              <a:xfrm>
                <a:off x="2313908" y="2815162"/>
                <a:ext cx="1455606" cy="16867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3"/>
                </a:solidFill>
              </a:ln>
            </p:spPr>
            <p:txBody>
              <a:bodyPr vert="horz" wrap="square" lIns="91440" tIns="45720" rIns="91440" bIns="45720" numCol="1" anchor="t" anchorCtr="0" compatLnSpc="1">
                <a:prstTxWarp prst="textNoShape">
                  <a:avLst/>
                </a:prstTxWarp>
              </a:bodyPr>
              <a:lstStyle/>
              <a:p>
                <a:endParaRPr lang="es"/>
              </a:p>
            </p:txBody>
          </p:sp>
          <p:sp>
            <p:nvSpPr>
              <p:cNvPr id="94" name="Freeform 5"/>
              <p:cNvSpPr>
                <a:spLocks noChangeAspect="1"/>
              </p:cNvSpPr>
              <p:nvPr/>
            </p:nvSpPr>
            <p:spPr bwMode="auto">
              <a:xfrm>
                <a:off x="2357359" y="2865512"/>
                <a:ext cx="1368704" cy="15860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s"/>
              </a:p>
            </p:txBody>
          </p:sp>
        </p:grpSp>
      </p:grpSp>
      <p:sp>
        <p:nvSpPr>
          <p:cNvPr id="72" name="Rectangle 71"/>
          <p:cNvSpPr/>
          <p:nvPr/>
        </p:nvSpPr>
        <p:spPr>
          <a:xfrm>
            <a:off x="557286" y="4162767"/>
            <a:ext cx="1760538" cy="646331"/>
          </a:xfrm>
          <a:prstGeom prst="rect">
            <a:avLst/>
          </a:prstGeom>
        </p:spPr>
        <p:txBody>
          <a:bodyPr wrap="square" lIns="18000" rIns="18000">
            <a:spAutoFit/>
          </a:bodyPr>
          <a:lstStyle/>
          <a:p>
            <a:pPr marL="0" lvl="1" algn="l" rtl="0">
              <a:defRPr/>
            </a:pPr>
            <a:r>
              <a:rPr lang="es" sz="900" b="0" i="0" u="none" kern="0" cap="all" dirty="0">
                <a:solidFill>
                  <a:schemeClr val="bg1"/>
                </a:solidFill>
                <a:latin typeface="+mj-lt"/>
              </a:rPr>
              <a:t>Karina Besprosvan </a:t>
            </a:r>
            <a:r>
              <a:rPr lang="es" sz="450" b="1" i="0" kern="0" cap="all" dirty="0" smtClean="0">
                <a:solidFill>
                  <a:schemeClr val="bg1"/>
                </a:solidFill>
              </a:rPr>
              <a:t>karina.besprosvan@omnicommediagroup.com</a:t>
            </a:r>
            <a:endParaRPr lang="es-ES_tradnl" sz="450" b="1" i="0" kern="0" cap="all" dirty="0" smtClean="0">
              <a:solidFill>
                <a:schemeClr val="bg1"/>
              </a:solidFill>
            </a:endParaRPr>
          </a:p>
          <a:p>
            <a:pPr marL="0" lvl="1" algn="l" rtl="0">
              <a:defRPr/>
            </a:pPr>
            <a:endParaRPr lang="es-ES_tradnl" sz="450" b="1" i="0" u="none" kern="0" cap="all" dirty="0" smtClean="0">
              <a:solidFill>
                <a:schemeClr val="bg1"/>
              </a:solidFill>
            </a:endParaRPr>
          </a:p>
          <a:p>
            <a:pPr marL="0" lvl="1">
              <a:defRPr/>
            </a:pPr>
            <a:r>
              <a:rPr lang="es-ES_tradnl" sz="900" kern="0" cap="all" dirty="0" smtClean="0">
                <a:solidFill>
                  <a:prstClr val="white"/>
                </a:solidFill>
                <a:latin typeface="Impact"/>
              </a:rPr>
              <a:t>HERNAN SAMPO</a:t>
            </a:r>
          </a:p>
          <a:p>
            <a:pPr marL="0" lvl="1">
              <a:defRPr/>
            </a:pPr>
            <a:r>
              <a:rPr lang="es-ES_tradnl" sz="450" b="1" kern="0" cap="all" dirty="0" smtClean="0">
                <a:solidFill>
                  <a:prstClr val="white"/>
                </a:solidFill>
              </a:rPr>
              <a:t>HERNAN.SAMPO@OMDARGENTINA.COM</a:t>
            </a:r>
            <a:endParaRPr lang="es" sz="450" b="1" kern="0" cap="all" dirty="0">
              <a:solidFill>
                <a:prstClr val="white"/>
              </a:solidFill>
            </a:endParaRPr>
          </a:p>
          <a:p>
            <a:pPr marL="0" lvl="1" algn="l" rtl="0">
              <a:defRPr/>
            </a:pPr>
            <a:endParaRPr lang="es" sz="450" b="1" kern="0" cap="all" dirty="0">
              <a:solidFill>
                <a:schemeClr val="bg1"/>
              </a:solidFill>
            </a:endParaRPr>
          </a:p>
        </p:txBody>
      </p:sp>
      <p:grpSp>
        <p:nvGrpSpPr>
          <p:cNvPr id="116" name="Group 115"/>
          <p:cNvGrpSpPr/>
          <p:nvPr/>
        </p:nvGrpSpPr>
        <p:grpSpPr>
          <a:xfrm>
            <a:off x="7635579" y="3172955"/>
            <a:ext cx="1688147" cy="884930"/>
            <a:chOff x="7270979" y="3362121"/>
            <a:chExt cx="1688147" cy="884930"/>
          </a:xfrm>
        </p:grpSpPr>
        <p:sp>
          <p:nvSpPr>
            <p:cNvPr id="120" name="Rectangle 119"/>
            <p:cNvSpPr/>
            <p:nvPr/>
          </p:nvSpPr>
          <p:spPr>
            <a:xfrm>
              <a:off x="7270979" y="3362121"/>
              <a:ext cx="1620962" cy="307778"/>
            </a:xfrm>
            <a:prstGeom prst="rect">
              <a:avLst/>
            </a:prstGeom>
          </p:spPr>
          <p:txBody>
            <a:bodyPr wrap="square" lIns="18000" rIns="18000">
              <a:spAutoFit/>
            </a:bodyPr>
            <a:lstStyle/>
            <a:p>
              <a:pPr marL="0" lvl="1" algn="l" rtl="0">
                <a:defRPr/>
              </a:pPr>
              <a:r>
                <a:rPr lang="es" sz="900" b="0" i="0" u="none" kern="0" cap="all">
                  <a:solidFill>
                    <a:schemeClr val="bg1"/>
                  </a:solidFill>
                  <a:latin typeface="+mj-lt"/>
                </a:rPr>
                <a:t>Guy Hearn</a:t>
              </a:r>
            </a:p>
            <a:p>
              <a:pPr marL="0" lvl="1" algn="l" rtl="0">
                <a:defRPr/>
              </a:pPr>
              <a:r>
                <a:rPr lang="es" sz="450" b="1" i="0" u="none" kern="0" cap="all">
                  <a:solidFill>
                    <a:schemeClr val="bg1"/>
                  </a:solidFill>
                </a:rPr>
                <a:t>Guy.Hearn@omnicommediagroup.com</a:t>
              </a:r>
            </a:p>
          </p:txBody>
        </p:sp>
        <p:sp>
          <p:nvSpPr>
            <p:cNvPr id="118" name="Rectangle 117"/>
            <p:cNvSpPr/>
            <p:nvPr/>
          </p:nvSpPr>
          <p:spPr>
            <a:xfrm>
              <a:off x="7270979" y="3650698"/>
              <a:ext cx="1688147" cy="307777"/>
            </a:xfrm>
            <a:prstGeom prst="rect">
              <a:avLst/>
            </a:prstGeom>
          </p:spPr>
          <p:txBody>
            <a:bodyPr wrap="square" lIns="18000" rIns="18000">
              <a:spAutoFit/>
            </a:bodyPr>
            <a:lstStyle/>
            <a:p>
              <a:pPr marL="0" lvl="1" algn="l" rtl="0">
                <a:defRPr/>
              </a:pPr>
              <a:r>
                <a:rPr lang="es" sz="900" b="0" i="0" u="none" kern="0" cap="all">
                  <a:solidFill>
                    <a:schemeClr val="bg1"/>
                  </a:solidFill>
                  <a:latin typeface="+mj-lt"/>
                </a:rPr>
                <a:t>Genevieve chen</a:t>
              </a:r>
              <a:endParaRPr lang="es" sz="900" kern="0" cap="all" dirty="0">
                <a:solidFill>
                  <a:schemeClr val="bg1"/>
                </a:solidFill>
                <a:latin typeface="+mj-lt"/>
              </a:endParaRPr>
            </a:p>
            <a:p>
              <a:pPr marL="0" lvl="1" algn="l" rtl="0">
                <a:defRPr/>
              </a:pPr>
              <a:r>
                <a:rPr lang="es" sz="450" b="1" i="0" u="none" kern="0" cap="all">
                  <a:solidFill>
                    <a:schemeClr val="bg1"/>
                  </a:solidFill>
                </a:rPr>
                <a:t>Genevieve.chen@omnicommediagroup.com</a:t>
              </a:r>
            </a:p>
          </p:txBody>
        </p:sp>
        <p:sp>
          <p:nvSpPr>
            <p:cNvPr id="119" name="Rectangle 118"/>
            <p:cNvSpPr/>
            <p:nvPr/>
          </p:nvSpPr>
          <p:spPr>
            <a:xfrm>
              <a:off x="7270979" y="3939274"/>
              <a:ext cx="1620959" cy="307777"/>
            </a:xfrm>
            <a:prstGeom prst="rect">
              <a:avLst/>
            </a:prstGeom>
          </p:spPr>
          <p:txBody>
            <a:bodyPr wrap="square" lIns="18000" rIns="18000">
              <a:spAutoFit/>
            </a:bodyPr>
            <a:lstStyle/>
            <a:p>
              <a:pPr marL="0" lvl="1" algn="l" rtl="0">
                <a:defRPr/>
              </a:pPr>
              <a:r>
                <a:rPr lang="es" sz="900" b="0" i="0" u="none" kern="0" cap="all">
                  <a:solidFill>
                    <a:schemeClr val="bg1"/>
                  </a:solidFill>
                  <a:latin typeface="+mj-lt"/>
                </a:rPr>
                <a:t>Yong shel vei</a:t>
              </a:r>
              <a:endParaRPr lang="es" sz="900" kern="0" cap="all" dirty="0">
                <a:solidFill>
                  <a:schemeClr val="bg1"/>
                </a:solidFill>
                <a:latin typeface="+mj-lt"/>
              </a:endParaRPr>
            </a:p>
            <a:p>
              <a:pPr marL="0" lvl="1" algn="l" rtl="0">
                <a:defRPr/>
              </a:pPr>
              <a:r>
                <a:rPr lang="es" sz="450" b="1" i="0" u="none" kern="0" cap="all">
                  <a:solidFill>
                    <a:schemeClr val="bg1"/>
                  </a:solidFill>
                </a:rPr>
                <a:t>shelvei.@omnicommediagroup.com</a:t>
              </a:r>
              <a:endParaRPr lang="es" sz="450" b="1" kern="0" cap="all" dirty="0">
                <a:solidFill>
                  <a:schemeClr val="bg1"/>
                </a:solidFill>
              </a:endParaRPr>
            </a:p>
          </p:txBody>
        </p:sp>
      </p:grpSp>
      <p:grpSp>
        <p:nvGrpSpPr>
          <p:cNvPr id="6" name="Group 5"/>
          <p:cNvGrpSpPr/>
          <p:nvPr/>
        </p:nvGrpSpPr>
        <p:grpSpPr>
          <a:xfrm>
            <a:off x="1637994" y="4734632"/>
            <a:ext cx="7506006" cy="417693"/>
            <a:chOff x="1637994" y="4734632"/>
            <a:chExt cx="7506006" cy="417693"/>
          </a:xfrm>
        </p:grpSpPr>
        <p:sp>
          <p:nvSpPr>
            <p:cNvPr id="115" name="Isosceles Triangle 114"/>
            <p:cNvSpPr/>
            <p:nvPr/>
          </p:nvSpPr>
          <p:spPr>
            <a:xfrm>
              <a:off x="8514929"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 sz="750" dirty="0">
                <a:solidFill>
                  <a:schemeClr val="bg1"/>
                </a:solidFill>
              </a:endParaRPr>
            </a:p>
          </p:txBody>
        </p:sp>
        <p:grpSp>
          <p:nvGrpSpPr>
            <p:cNvPr id="96" name="Group 95"/>
            <p:cNvGrpSpPr/>
            <p:nvPr/>
          </p:nvGrpSpPr>
          <p:grpSpPr>
            <a:xfrm>
              <a:off x="1637994" y="4835525"/>
              <a:ext cx="7506006" cy="316800"/>
              <a:chOff x="1914453" y="4835525"/>
              <a:chExt cx="8255647" cy="316800"/>
            </a:xfrm>
          </p:grpSpPr>
          <p:sp>
            <p:nvSpPr>
              <p:cNvPr id="97" name="Rectangle 96">
                <a:hlinkClick r:id="rId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rtl="0">
                  <a:lnSpc>
                    <a:spcPct val="85000"/>
                  </a:lnSpc>
                </a:pPr>
                <a:r>
                  <a:rPr lang="es" sz="750" b="0" i="0" u="none">
                    <a:solidFill>
                      <a:schemeClr val="bg1"/>
                    </a:solidFill>
                    <a:latin typeface="+mj-lt"/>
                    <a:cs typeface="Arial" pitchFamily="34" charset="0"/>
                  </a:rPr>
                  <a:t>RESUMEN</a:t>
                </a:r>
                <a:r>
                  <a:rPr lang="es" sz="750">
                    <a:solidFill>
                      <a:schemeClr val="bg1"/>
                    </a:solidFill>
                    <a:latin typeface="+mj-lt"/>
                    <a:cs typeface="Arial" pitchFamily="34" charset="0"/>
                  </a:rPr>
                  <a:t/>
                </a:r>
                <a:br>
                  <a:rPr lang="es" sz="750">
                    <a:solidFill>
                      <a:schemeClr val="bg1"/>
                    </a:solidFill>
                    <a:latin typeface="+mj-lt"/>
                    <a:cs typeface="Arial" pitchFamily="34" charset="0"/>
                  </a:rPr>
                </a:br>
                <a:r>
                  <a:rPr lang="es" sz="750" b="0" i="0" u="none">
                    <a:solidFill>
                      <a:schemeClr val="bg1"/>
                    </a:solidFill>
                    <a:latin typeface="+mj-lt"/>
                    <a:cs typeface="Arial" pitchFamily="34" charset="0"/>
                  </a:rPr>
                  <a:t> EJECUTIVO</a:t>
                </a:r>
                <a:endParaRPr lang="es" sz="750" dirty="0">
                  <a:solidFill>
                    <a:schemeClr val="bg1"/>
                  </a:solidFill>
                  <a:latin typeface="+mj-lt"/>
                  <a:cs typeface="Arial" pitchFamily="34" charset="0"/>
                </a:endParaRPr>
              </a:p>
            </p:txBody>
          </p:sp>
          <p:sp>
            <p:nvSpPr>
              <p:cNvPr id="98" name="Rectangle 97">
                <a:hlinkClick r:id="rId1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rtl="0">
                  <a:lnSpc>
                    <a:spcPct val="85000"/>
                  </a:lnSpc>
                </a:pPr>
                <a:r>
                  <a:rPr lang="es" sz="750" b="0" i="0" u="none">
                    <a:solidFill>
                      <a:schemeClr val="bg1"/>
                    </a:solidFill>
                    <a:latin typeface="+mj-lt"/>
                    <a:cs typeface="Arial" pitchFamily="34" charset="0"/>
                  </a:rPr>
                  <a:t>COPA MUNDIAL DE BRASIL </a:t>
                </a:r>
                <a:r>
                  <a:rPr lang="es" sz="750">
                    <a:solidFill>
                      <a:schemeClr val="bg1"/>
                    </a:solidFill>
                    <a:latin typeface="+mj-lt"/>
                    <a:cs typeface="Arial" pitchFamily="34" charset="0"/>
                  </a:rPr>
                  <a:t/>
                </a:r>
                <a:br>
                  <a:rPr lang="es" sz="750">
                    <a:solidFill>
                      <a:schemeClr val="bg1"/>
                    </a:solidFill>
                    <a:latin typeface="+mj-lt"/>
                    <a:cs typeface="Arial" pitchFamily="34" charset="0"/>
                  </a:rPr>
                </a:br>
                <a:r>
                  <a:rPr lang="es" sz="750" b="0" i="0" u="none">
                    <a:solidFill>
                      <a:schemeClr val="bg1"/>
                    </a:solidFill>
                    <a:latin typeface="+mj-lt"/>
                    <a:cs typeface="Arial" pitchFamily="34" charset="0"/>
                  </a:rPr>
                  <a:t>EN VIVO</a:t>
                </a:r>
                <a:endParaRPr lang="es" sz="750" dirty="0">
                  <a:solidFill>
                    <a:schemeClr val="bg1"/>
                  </a:solidFill>
                  <a:latin typeface="+mj-lt"/>
                  <a:cs typeface="Arial" pitchFamily="34" charset="0"/>
                </a:endParaRPr>
              </a:p>
            </p:txBody>
          </p:sp>
          <p:sp>
            <p:nvSpPr>
              <p:cNvPr id="99" name="Rectangle 98">
                <a:hlinkClick r:id="rId1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rtl="0">
                  <a:lnSpc>
                    <a:spcPct val="85000"/>
                  </a:lnSpc>
                </a:pPr>
                <a:r>
                  <a:rPr lang="es" sz="750" b="0" i="0" u="none">
                    <a:solidFill>
                      <a:schemeClr val="bg1"/>
                    </a:solidFill>
                    <a:latin typeface="+mj-lt"/>
                    <a:cs typeface="Arial" pitchFamily="34" charset="0"/>
                  </a:rPr>
                  <a:t>PATROCINADORES MUNDIAL 2014</a:t>
                </a:r>
              </a:p>
            </p:txBody>
          </p:sp>
          <p:sp>
            <p:nvSpPr>
              <p:cNvPr id="100" name="Rectangle 99">
                <a:hlinkClick r:id="rId1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rtl="0">
                  <a:lnSpc>
                    <a:spcPct val="85000"/>
                  </a:lnSpc>
                </a:pPr>
                <a:r>
                  <a:rPr lang="es" sz="750" b="0" i="0" u="none">
                    <a:solidFill>
                      <a:schemeClr val="bg1"/>
                    </a:solidFill>
                    <a:latin typeface="+mj-lt"/>
                    <a:cs typeface="Arial" pitchFamily="34" charset="0"/>
                  </a:rPr>
                  <a:t>INTERÉS GENERAL</a:t>
                </a:r>
                <a:r>
                  <a:rPr lang="es" sz="750">
                    <a:solidFill>
                      <a:schemeClr val="bg1"/>
                    </a:solidFill>
                    <a:latin typeface="+mj-lt"/>
                    <a:cs typeface="Arial" pitchFamily="34" charset="0"/>
                  </a:rPr>
                  <a:t/>
                </a:r>
                <a:br>
                  <a:rPr lang="es" sz="750">
                    <a:solidFill>
                      <a:schemeClr val="bg1"/>
                    </a:solidFill>
                    <a:latin typeface="+mj-lt"/>
                    <a:cs typeface="Arial" pitchFamily="34" charset="0"/>
                  </a:rPr>
                </a:br>
                <a:endParaRPr lang="es" sz="750" dirty="0">
                  <a:solidFill>
                    <a:schemeClr val="bg1"/>
                  </a:solidFill>
                  <a:latin typeface="+mj-lt"/>
                  <a:cs typeface="Arial" pitchFamily="34" charset="0"/>
                </a:endParaRPr>
              </a:p>
            </p:txBody>
          </p:sp>
          <p:sp>
            <p:nvSpPr>
              <p:cNvPr id="101" name="Rectangle 100">
                <a:hlinkClick r:id="rId1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rtl="0">
                  <a:lnSpc>
                    <a:spcPct val="85000"/>
                  </a:lnSpc>
                </a:pPr>
                <a:r>
                  <a:rPr lang="es" sz="750" b="0" i="0" u="none">
                    <a:solidFill>
                      <a:schemeClr val="bg1"/>
                    </a:solidFill>
                    <a:latin typeface="+mj-lt"/>
                    <a:cs typeface="Arial" pitchFamily="34" charset="0"/>
                  </a:rPr>
                  <a:t>EN LA WEB Y EN </a:t>
                </a:r>
                <a:r>
                  <a:rPr lang="es" sz="750">
                    <a:solidFill>
                      <a:schemeClr val="bg1"/>
                    </a:solidFill>
                    <a:latin typeface="+mj-lt"/>
                    <a:cs typeface="Arial" pitchFamily="34" charset="0"/>
                  </a:rPr>
                  <a:t/>
                </a:r>
                <a:br>
                  <a:rPr lang="es" sz="750">
                    <a:solidFill>
                      <a:schemeClr val="bg1"/>
                    </a:solidFill>
                    <a:latin typeface="+mj-lt"/>
                    <a:cs typeface="Arial" pitchFamily="34" charset="0"/>
                  </a:rPr>
                </a:br>
                <a:r>
                  <a:rPr lang="es" sz="750" b="0" i="0" u="none">
                    <a:solidFill>
                      <a:schemeClr val="bg1"/>
                    </a:solidFill>
                    <a:latin typeface="+mj-lt"/>
                    <a:cs typeface="Arial" pitchFamily="34" charset="0"/>
                  </a:rPr>
                  <a:t>REDES SOCIALES</a:t>
                </a:r>
                <a:endParaRPr lang="es" sz="750" dirty="0">
                  <a:solidFill>
                    <a:schemeClr val="bg1"/>
                  </a:solidFill>
                  <a:latin typeface="+mj-lt"/>
                  <a:cs typeface="Arial" pitchFamily="34" charset="0"/>
                </a:endParaRPr>
              </a:p>
            </p:txBody>
          </p:sp>
          <p:sp>
            <p:nvSpPr>
              <p:cNvPr id="102" name="Rectangle 101">
                <a:hlinkClick r:id="rId13"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 sz="750" dirty="0">
                    <a:solidFill>
                      <a:schemeClr val="bg1"/>
                    </a:solidFill>
                    <a:latin typeface="+mj-lt"/>
                    <a:cs typeface="Arial" pitchFamily="34" charset="0"/>
                  </a:rPr>
                  <a:t>RESÚMENES</a:t>
                </a:r>
                <a:br>
                  <a:rPr lang="es" sz="750" dirty="0">
                    <a:solidFill>
                      <a:schemeClr val="bg1"/>
                    </a:solidFill>
                    <a:latin typeface="+mj-lt"/>
                    <a:cs typeface="Arial" pitchFamily="34" charset="0"/>
                  </a:rPr>
                </a:br>
                <a:r>
                  <a:rPr lang="es" sz="750" dirty="0">
                    <a:solidFill>
                      <a:schemeClr val="bg1"/>
                    </a:solidFill>
                    <a:latin typeface="+mj-lt"/>
                    <a:cs typeface="Arial" pitchFamily="34" charset="0"/>
                  </a:rPr>
                  <a:t>REGIONALES</a:t>
                </a:r>
              </a:p>
            </p:txBody>
          </p:sp>
          <p:sp>
            <p:nvSpPr>
              <p:cNvPr id="103" name="Rectangle 102">
                <a:hlinkClick r:id="rId1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rtl="0">
                  <a:lnSpc>
                    <a:spcPct val="85000"/>
                  </a:lnSpc>
                </a:pPr>
                <a:r>
                  <a:rPr lang="es" sz="750" b="0" i="0" u="none">
                    <a:solidFill>
                      <a:schemeClr val="bg1"/>
                    </a:solidFill>
                    <a:latin typeface="+mj-lt"/>
                    <a:cs typeface="Arial" pitchFamily="34" charset="0"/>
                  </a:rPr>
                  <a:t>¿QUIÉN SEGUIRÁ LA </a:t>
                </a:r>
                <a:r>
                  <a:rPr lang="es" sz="750">
                    <a:solidFill>
                      <a:schemeClr val="bg1"/>
                    </a:solidFill>
                    <a:latin typeface="+mj-lt"/>
                    <a:cs typeface="Arial" pitchFamily="34" charset="0"/>
                  </a:rPr>
                  <a:t/>
                </a:r>
                <a:br>
                  <a:rPr lang="es" sz="750">
                    <a:solidFill>
                      <a:schemeClr val="bg1"/>
                    </a:solidFill>
                    <a:latin typeface="+mj-lt"/>
                    <a:cs typeface="Arial" pitchFamily="34" charset="0"/>
                  </a:rPr>
                </a:br>
                <a:r>
                  <a:rPr lang="es" sz="750" b="0" i="0" u="none">
                    <a:solidFill>
                      <a:schemeClr val="bg1"/>
                    </a:solidFill>
                    <a:latin typeface="+mj-lt"/>
                    <a:cs typeface="Arial" pitchFamily="34" charset="0"/>
                  </a:rPr>
                  <a:t>COPA MUNDIAL?</a:t>
                </a:r>
                <a:endParaRPr lang="es" sz="750" dirty="0">
                  <a:solidFill>
                    <a:schemeClr val="bg1"/>
                  </a:solidFill>
                  <a:latin typeface="+mj-lt"/>
                  <a:cs typeface="Arial" pitchFamily="34" charset="0"/>
                </a:endParaRPr>
              </a:p>
            </p:txBody>
          </p:sp>
          <p:sp>
            <p:nvSpPr>
              <p:cNvPr id="104" name="Rectangle 103">
                <a:hlinkClick r:id="rId15" action="ppaction://hlinksldjump"/>
              </p:cNvPr>
              <p:cNvSpPr/>
              <p:nvPr/>
            </p:nvSpPr>
            <p:spPr>
              <a:xfrm>
                <a:off x="9142664"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rtl="0">
                  <a:lnSpc>
                    <a:spcPct val="85000"/>
                  </a:lnSpc>
                </a:pPr>
                <a:r>
                  <a:rPr lang="es" sz="750" b="0" i="0" u="none">
                    <a:solidFill>
                      <a:schemeClr val="bg1"/>
                    </a:solidFill>
                    <a:latin typeface="+mj-lt"/>
                    <a:cs typeface="Arial" pitchFamily="34" charset="0"/>
                  </a:rPr>
                  <a:t>CONTACTO</a:t>
                </a:r>
                <a:endParaRPr lang="es" sz="750" dirty="0">
                  <a:solidFill>
                    <a:schemeClr val="bg1"/>
                  </a:solidFill>
                  <a:latin typeface="+mj-lt"/>
                  <a:cs typeface="Arial" pitchFamily="34" charset="0"/>
                </a:endParaRPr>
              </a:p>
            </p:txBody>
          </p:sp>
        </p:grpSp>
      </p:grpSp>
      <p:sp>
        <p:nvSpPr>
          <p:cNvPr id="117" name="Rectangle 116">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0">
              <a:lnSpc>
                <a:spcPct val="80000"/>
              </a:lnSpc>
            </a:pPr>
            <a:r>
              <a:rPr lang="es" sz="900" b="0" i="0" u="none">
                <a:solidFill>
                  <a:schemeClr val="tx1"/>
                </a:solidFill>
                <a:latin typeface="+mj-lt"/>
                <a:cs typeface="Arial" pitchFamily="34" charset="0"/>
              </a:rPr>
              <a:t>MENÚ PRINCIPAL</a:t>
            </a:r>
            <a:endParaRPr lang="es" sz="900" dirty="0">
              <a:solidFill>
                <a:schemeClr val="tx1"/>
              </a:solidFill>
              <a:latin typeface="+mj-lt"/>
              <a:cs typeface="Arial" pitchFamily="34" charset="0"/>
            </a:endParaRPr>
          </a:p>
        </p:txBody>
      </p:sp>
      <p:sp>
        <p:nvSpPr>
          <p:cNvPr id="121" name="Chevron 120">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131" name="Chevron 130">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grpSp>
        <p:nvGrpSpPr>
          <p:cNvPr id="122" name="Group 121"/>
          <p:cNvGrpSpPr/>
          <p:nvPr/>
        </p:nvGrpSpPr>
        <p:grpSpPr>
          <a:xfrm>
            <a:off x="6152333" y="361072"/>
            <a:ext cx="1838233" cy="1275655"/>
            <a:chOff x="6369142" y="231768"/>
            <a:chExt cx="1838233" cy="1275655"/>
          </a:xfrm>
        </p:grpSpPr>
        <p:sp>
          <p:nvSpPr>
            <p:cNvPr id="123" name="Rectangle 122"/>
            <p:cNvSpPr/>
            <p:nvPr/>
          </p:nvSpPr>
          <p:spPr>
            <a:xfrm flipH="1">
              <a:off x="6369142" y="231768"/>
              <a:ext cx="1771593" cy="307777"/>
            </a:xfrm>
            <a:prstGeom prst="rect">
              <a:avLst/>
            </a:prstGeom>
          </p:spPr>
          <p:txBody>
            <a:bodyPr wrap="square" lIns="18000" rIns="18000">
              <a:spAutoFit/>
            </a:bodyPr>
            <a:lstStyle/>
            <a:p>
              <a:pPr marL="0" lvl="1">
                <a:defRPr/>
              </a:pPr>
              <a:r>
                <a:rPr lang="en-GB" sz="900" kern="0" cap="all" dirty="0">
                  <a:solidFill>
                    <a:schemeClr val="bg1"/>
                  </a:solidFill>
                  <a:latin typeface="+mj-lt"/>
                </a:rPr>
                <a:t>Virginia Alvarez</a:t>
              </a:r>
            </a:p>
            <a:p>
              <a:pPr marL="0" lvl="1">
                <a:defRPr/>
              </a:pPr>
              <a:r>
                <a:rPr lang="en-GB" sz="450" b="1" kern="0" cap="all" dirty="0">
                  <a:solidFill>
                    <a:schemeClr val="bg1"/>
                  </a:solidFill>
                </a:rPr>
                <a:t>Virginia.Alvarez@OmnicomMediaGroup.com</a:t>
              </a:r>
            </a:p>
          </p:txBody>
        </p:sp>
        <p:sp>
          <p:nvSpPr>
            <p:cNvPr id="124" name="Rectangle 123"/>
            <p:cNvSpPr/>
            <p:nvPr/>
          </p:nvSpPr>
          <p:spPr>
            <a:xfrm flipH="1">
              <a:off x="6369142" y="689861"/>
              <a:ext cx="1771587" cy="307777"/>
            </a:xfrm>
            <a:prstGeom prst="rect">
              <a:avLst/>
            </a:prstGeom>
          </p:spPr>
          <p:txBody>
            <a:bodyPr wrap="square" lIns="18000" rIns="18000">
              <a:spAutoFit/>
            </a:bodyPr>
            <a:lstStyle/>
            <a:p>
              <a:pPr marL="0" lvl="1">
                <a:defRPr/>
              </a:pPr>
              <a:r>
                <a:rPr lang="en-GB" sz="900" kern="0" cap="all" dirty="0">
                  <a:solidFill>
                    <a:schemeClr val="bg1"/>
                  </a:solidFill>
                  <a:latin typeface="+mj-lt"/>
                </a:rPr>
                <a:t>Vera Simplicio</a:t>
              </a:r>
            </a:p>
            <a:p>
              <a:pPr marL="0" lvl="1">
                <a:defRPr/>
              </a:pPr>
              <a:r>
                <a:rPr lang="en-GB" sz="450" b="1" kern="0" cap="all" dirty="0" smtClean="0">
                  <a:solidFill>
                    <a:schemeClr val="bg1"/>
                  </a:solidFill>
                </a:rPr>
                <a:t>Vera.simplicio@OmnicomMediaGroup.co</a:t>
              </a:r>
              <a:r>
                <a:rPr lang="en-GB" sz="500" b="1" kern="0" cap="all" dirty="0" smtClean="0">
                  <a:solidFill>
                    <a:schemeClr val="bg1"/>
                  </a:solidFill>
                </a:rPr>
                <a:t>m</a:t>
              </a:r>
              <a:endParaRPr lang="en-GB" sz="500" b="1" kern="0" cap="all" dirty="0">
                <a:solidFill>
                  <a:schemeClr val="bg1"/>
                </a:solidFill>
              </a:endParaRPr>
            </a:p>
          </p:txBody>
        </p:sp>
        <p:sp>
          <p:nvSpPr>
            <p:cNvPr id="125" name="Rectangle 124"/>
            <p:cNvSpPr/>
            <p:nvPr/>
          </p:nvSpPr>
          <p:spPr>
            <a:xfrm flipH="1">
              <a:off x="6369142" y="944754"/>
              <a:ext cx="1838233" cy="307777"/>
            </a:xfrm>
            <a:prstGeom prst="rect">
              <a:avLst/>
            </a:prstGeom>
          </p:spPr>
          <p:txBody>
            <a:bodyPr wrap="square" lIns="18000" rIns="18000">
              <a:spAutoFit/>
            </a:bodyPr>
            <a:lstStyle/>
            <a:p>
              <a:pPr marL="0" lvl="1">
                <a:defRPr/>
              </a:pPr>
              <a:r>
                <a:rPr lang="en-GB" sz="900" kern="0" cap="all" dirty="0">
                  <a:solidFill>
                    <a:schemeClr val="bg1"/>
                  </a:solidFill>
                  <a:latin typeface="+mj-lt"/>
                </a:rPr>
                <a:t>Chelsea Horncastle</a:t>
              </a:r>
            </a:p>
            <a:p>
              <a:pPr marL="0" lvl="1">
                <a:defRPr/>
              </a:pPr>
              <a:r>
                <a:rPr lang="en-GB" sz="450" b="1" kern="0" cap="all" dirty="0" smtClean="0">
                  <a:solidFill>
                    <a:schemeClr val="bg1"/>
                  </a:solidFill>
                </a:rPr>
                <a:t>chelsea.horncastle@OmnicomMediaGroup.com</a:t>
              </a:r>
              <a:endParaRPr lang="en-GB" sz="450" b="1" kern="0" cap="all" dirty="0">
                <a:solidFill>
                  <a:schemeClr val="bg1"/>
                </a:solidFill>
              </a:endParaRPr>
            </a:p>
          </p:txBody>
        </p:sp>
        <p:sp>
          <p:nvSpPr>
            <p:cNvPr id="126" name="Rectangle 125"/>
            <p:cNvSpPr/>
            <p:nvPr/>
          </p:nvSpPr>
          <p:spPr>
            <a:xfrm flipH="1">
              <a:off x="6369142" y="1199646"/>
              <a:ext cx="1771587" cy="307777"/>
            </a:xfrm>
            <a:prstGeom prst="rect">
              <a:avLst/>
            </a:prstGeom>
          </p:spPr>
          <p:txBody>
            <a:bodyPr wrap="square" lIns="18000" rIns="18000">
              <a:spAutoFit/>
            </a:bodyPr>
            <a:lstStyle/>
            <a:p>
              <a:pPr marL="0" lvl="1">
                <a:defRPr/>
              </a:pPr>
              <a:r>
                <a:rPr lang="en-GB" sz="900" kern="0" cap="all" dirty="0">
                  <a:solidFill>
                    <a:schemeClr val="bg1"/>
                  </a:solidFill>
                  <a:latin typeface="+mj-lt"/>
                </a:rPr>
                <a:t>Liliya Grechina</a:t>
              </a:r>
            </a:p>
            <a:p>
              <a:pPr marL="0" lvl="1">
                <a:defRPr/>
              </a:pPr>
              <a:r>
                <a:rPr lang="en-GB" sz="450" b="1" kern="0" cap="all" dirty="0" smtClean="0">
                  <a:solidFill>
                    <a:schemeClr val="bg1"/>
                  </a:solidFill>
                </a:rPr>
                <a:t>Liliya.grechina@OmnicomMediaGroup.com</a:t>
              </a:r>
              <a:endParaRPr lang="en-GB" sz="450" b="1" kern="0" cap="all" dirty="0">
                <a:solidFill>
                  <a:schemeClr val="bg1"/>
                </a:solidFill>
              </a:endParaRPr>
            </a:p>
          </p:txBody>
        </p:sp>
      </p:grpSp>
      <p:sp>
        <p:nvSpPr>
          <p:cNvPr id="127" name="Rectangle 126"/>
          <p:cNvSpPr/>
          <p:nvPr/>
        </p:nvSpPr>
        <p:spPr>
          <a:xfrm flipH="1">
            <a:off x="6152333" y="589672"/>
            <a:ext cx="1771593" cy="300082"/>
          </a:xfrm>
          <a:prstGeom prst="rect">
            <a:avLst/>
          </a:prstGeom>
        </p:spPr>
        <p:txBody>
          <a:bodyPr wrap="square" lIns="18000" rIns="18000">
            <a:spAutoFit/>
          </a:bodyPr>
          <a:lstStyle/>
          <a:p>
            <a:pPr marL="0" lvl="1">
              <a:defRPr/>
            </a:pPr>
            <a:r>
              <a:rPr lang="en-GB" sz="900" kern="0" cap="all" dirty="0">
                <a:solidFill>
                  <a:schemeClr val="bg1"/>
                </a:solidFill>
                <a:latin typeface="+mj-lt"/>
              </a:rPr>
              <a:t>Tyson Henly </a:t>
            </a:r>
            <a:endParaRPr lang="en-GB" sz="900" kern="0" cap="all" dirty="0" smtClean="0">
              <a:solidFill>
                <a:schemeClr val="bg1"/>
              </a:solidFill>
              <a:latin typeface="+mj-lt"/>
            </a:endParaRPr>
          </a:p>
          <a:p>
            <a:pPr marL="0" lvl="1">
              <a:defRPr/>
            </a:pPr>
            <a:r>
              <a:rPr lang="en-GB" sz="450" b="1" kern="0" cap="all" dirty="0" smtClean="0">
                <a:solidFill>
                  <a:schemeClr val="bg1"/>
                </a:solidFill>
              </a:rPr>
              <a:t>Tyson.Henly@fuseint.com</a:t>
            </a:r>
            <a:endParaRPr lang="en-GB" sz="450" b="1" kern="0" cap="all" dirty="0">
              <a:solidFill>
                <a:schemeClr val="bg1"/>
              </a:solidFill>
            </a:endParaRPr>
          </a:p>
        </p:txBody>
      </p:sp>
      <p:grpSp>
        <p:nvGrpSpPr>
          <p:cNvPr id="128" name="Group 127"/>
          <p:cNvGrpSpPr/>
          <p:nvPr/>
        </p:nvGrpSpPr>
        <p:grpSpPr>
          <a:xfrm>
            <a:off x="309093" y="906089"/>
            <a:ext cx="1578693" cy="1181018"/>
            <a:chOff x="542924" y="1054537"/>
            <a:chExt cx="1578693" cy="1181018"/>
          </a:xfrm>
        </p:grpSpPr>
        <p:sp>
          <p:nvSpPr>
            <p:cNvPr id="129" name="Rectangle 128"/>
            <p:cNvSpPr/>
            <p:nvPr/>
          </p:nvSpPr>
          <p:spPr>
            <a:xfrm rot="10800000" flipV="1">
              <a:off x="542924" y="1054537"/>
              <a:ext cx="1349683" cy="384722"/>
            </a:xfrm>
            <a:prstGeom prst="rect">
              <a:avLst/>
            </a:prstGeom>
          </p:spPr>
          <p:txBody>
            <a:bodyPr wrap="square" lIns="18000" rIns="18000">
              <a:spAutoFit/>
            </a:bodyPr>
            <a:lstStyle/>
            <a:p>
              <a:pPr marL="0" lvl="1">
                <a:defRPr/>
              </a:pPr>
              <a:r>
                <a:rPr lang="en-GB" sz="900" kern="0" cap="all" dirty="0">
                  <a:solidFill>
                    <a:schemeClr val="bg1"/>
                  </a:solidFill>
                  <a:latin typeface="+mj-lt"/>
                </a:rPr>
                <a:t>Jed Meyer </a:t>
              </a:r>
              <a:r>
                <a:rPr lang="en-GB" sz="450" b="1" kern="0" cap="all" dirty="0" smtClean="0">
                  <a:solidFill>
                    <a:schemeClr val="bg1"/>
                  </a:solidFill>
                </a:rPr>
                <a:t>Jed.Meyer@annalect.com</a:t>
              </a:r>
            </a:p>
            <a:p>
              <a:pPr marL="0" lvl="1">
                <a:defRPr/>
              </a:pPr>
              <a:endParaRPr lang="en-GB" sz="500" b="1" kern="0" cap="all" dirty="0">
                <a:solidFill>
                  <a:schemeClr val="bg1"/>
                </a:solidFill>
              </a:endParaRPr>
            </a:p>
          </p:txBody>
        </p:sp>
        <p:sp>
          <p:nvSpPr>
            <p:cNvPr id="130" name="Rectangle 129"/>
            <p:cNvSpPr/>
            <p:nvPr/>
          </p:nvSpPr>
          <p:spPr>
            <a:xfrm rot="10800000" flipV="1">
              <a:off x="542924" y="1590555"/>
              <a:ext cx="1578693" cy="369332"/>
            </a:xfrm>
            <a:prstGeom prst="rect">
              <a:avLst/>
            </a:prstGeom>
          </p:spPr>
          <p:txBody>
            <a:bodyPr wrap="square" lIns="18000" rIns="18000">
              <a:spAutoFit/>
            </a:bodyPr>
            <a:lstStyle/>
            <a:p>
              <a:pPr marL="0" lvl="1">
                <a:defRPr/>
              </a:pPr>
              <a:r>
                <a:rPr lang="en-GB" sz="900" kern="0" cap="all" dirty="0">
                  <a:solidFill>
                    <a:schemeClr val="bg1"/>
                  </a:solidFill>
                  <a:latin typeface="+mj-lt"/>
                </a:rPr>
                <a:t>Joshua Messinger</a:t>
              </a:r>
            </a:p>
            <a:p>
              <a:pPr marL="0" lvl="1">
                <a:defRPr/>
              </a:pPr>
              <a:r>
                <a:rPr lang="en-GB" sz="450" b="1" kern="0" cap="all" dirty="0" smtClean="0">
                  <a:solidFill>
                    <a:schemeClr val="bg1"/>
                  </a:solidFill>
                </a:rPr>
                <a:t>JOSHUA.MESSINGER@annalect.com</a:t>
              </a:r>
            </a:p>
            <a:p>
              <a:pPr marL="0" lvl="1">
                <a:defRPr/>
              </a:pPr>
              <a:endParaRPr lang="en-GB" sz="450" b="1" kern="0" cap="all" dirty="0">
                <a:solidFill>
                  <a:schemeClr val="bg1"/>
                </a:solidFill>
              </a:endParaRPr>
            </a:p>
          </p:txBody>
        </p:sp>
        <p:sp>
          <p:nvSpPr>
            <p:cNvPr id="132" name="Rectangle 131"/>
            <p:cNvSpPr/>
            <p:nvPr/>
          </p:nvSpPr>
          <p:spPr>
            <a:xfrm rot="10800000" flipV="1">
              <a:off x="542924" y="1850834"/>
              <a:ext cx="1578693" cy="384721"/>
            </a:xfrm>
            <a:prstGeom prst="rect">
              <a:avLst/>
            </a:prstGeom>
          </p:spPr>
          <p:txBody>
            <a:bodyPr wrap="square" lIns="18000" rIns="18000">
              <a:spAutoFit/>
            </a:bodyPr>
            <a:lstStyle/>
            <a:p>
              <a:pPr marL="0" lvl="1">
                <a:defRPr/>
              </a:pPr>
              <a:r>
                <a:rPr lang="en-GB" sz="900" kern="0" cap="all" dirty="0">
                  <a:solidFill>
                    <a:schemeClr val="bg1"/>
                  </a:solidFill>
                  <a:latin typeface="+mj-lt"/>
                </a:rPr>
                <a:t>Kebrina Robinson</a:t>
              </a:r>
            </a:p>
            <a:p>
              <a:pPr marL="0" lvl="1">
                <a:defRPr/>
              </a:pPr>
              <a:r>
                <a:rPr lang="en-GB" sz="450" b="1" kern="0" cap="all" dirty="0" smtClean="0">
                  <a:solidFill>
                    <a:schemeClr val="bg1"/>
                  </a:solidFill>
                </a:rPr>
                <a:t>Kebrina.robinsonannalect.com</a:t>
              </a:r>
            </a:p>
            <a:p>
              <a:pPr marL="0" lvl="1">
                <a:defRPr/>
              </a:pPr>
              <a:endParaRPr lang="en-GB" sz="500" b="1" kern="0" cap="all" dirty="0">
                <a:solidFill>
                  <a:schemeClr val="bg1"/>
                </a:solidFill>
              </a:endParaRPr>
            </a:p>
          </p:txBody>
        </p:sp>
      </p:grpSp>
      <p:sp>
        <p:nvSpPr>
          <p:cNvPr id="133" name="Rectangle 132"/>
          <p:cNvSpPr/>
          <p:nvPr/>
        </p:nvSpPr>
        <p:spPr>
          <a:xfrm rot="10800000" flipV="1">
            <a:off x="309093" y="1164309"/>
            <a:ext cx="1349683" cy="300082"/>
          </a:xfrm>
          <a:prstGeom prst="rect">
            <a:avLst/>
          </a:prstGeom>
        </p:spPr>
        <p:txBody>
          <a:bodyPr wrap="square" lIns="18000" rIns="18000">
            <a:spAutoFit/>
          </a:bodyPr>
          <a:lstStyle/>
          <a:p>
            <a:pPr marL="0" lvl="1">
              <a:defRPr/>
            </a:pPr>
            <a:r>
              <a:rPr lang="en-GB" sz="900" kern="0" cap="all" dirty="0" smtClean="0">
                <a:solidFill>
                  <a:schemeClr val="bg1"/>
                </a:solidFill>
                <a:latin typeface="+mj-lt"/>
              </a:rPr>
              <a:t>Josh </a:t>
            </a:r>
            <a:r>
              <a:rPr lang="en-GB" sz="900" kern="0" cap="all" dirty="0" err="1" smtClean="0">
                <a:solidFill>
                  <a:schemeClr val="bg1"/>
                </a:solidFill>
                <a:latin typeface="+mj-lt"/>
              </a:rPr>
              <a:t>farber</a:t>
            </a:r>
            <a:endParaRPr lang="en-GB" sz="900" kern="0" cap="all" dirty="0" smtClean="0">
              <a:solidFill>
                <a:schemeClr val="bg1"/>
              </a:solidFill>
              <a:latin typeface="+mj-lt"/>
            </a:endParaRPr>
          </a:p>
          <a:p>
            <a:pPr marL="0" lvl="1">
              <a:defRPr/>
            </a:pPr>
            <a:r>
              <a:rPr lang="en-GB" sz="450" b="1" kern="0" cap="all" dirty="0">
                <a:solidFill>
                  <a:schemeClr val="bg1"/>
                </a:solidFill>
              </a:rPr>
              <a:t>Josh.farber@optimumsports.com</a:t>
            </a:r>
            <a:endParaRPr lang="en-GB" sz="500" b="1" kern="0" cap="all" dirty="0">
              <a:solidFill>
                <a:schemeClr val="bg1"/>
              </a:solidFill>
            </a:endParaRPr>
          </a:p>
        </p:txBody>
      </p:sp>
    </p:spTree>
    <p:custDataLst>
      <p:tags r:id="rId2"/>
    </p:custDataLst>
    <p:extLst>
      <p:ext uri="{BB962C8B-B14F-4D97-AF65-F5344CB8AC3E}">
        <p14:creationId xmlns:p14="http://schemas.microsoft.com/office/powerpoint/2010/main" val="179849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5588" y="2330689"/>
            <a:ext cx="3422383" cy="1077653"/>
          </a:xfrm>
        </p:spPr>
        <p:txBody>
          <a:bodyPr>
            <a:normAutofit/>
          </a:bodyPr>
          <a:lstStyle/>
          <a:p>
            <a:r>
              <a:rPr lang="en-GB" sz="3200" dirty="0" smtClean="0">
                <a:solidFill>
                  <a:schemeClr val="tx1"/>
                </a:solidFill>
              </a:rPr>
              <a:t>Impact report</a:t>
            </a:r>
            <a:endParaRPr lang="en-GB" sz="3200" dirty="0">
              <a:solidFill>
                <a:schemeClr val="tx1"/>
              </a:solidFill>
            </a:endParaRPr>
          </a:p>
        </p:txBody>
      </p:sp>
      <p:sp>
        <p:nvSpPr>
          <p:cNvPr id="6" name="Subtitle 2"/>
          <p:cNvSpPr txBox="1">
            <a:spLocks/>
          </p:cNvSpPr>
          <p:nvPr/>
        </p:nvSpPr>
        <p:spPr>
          <a:xfrm>
            <a:off x="1374428" y="3337906"/>
            <a:ext cx="6400800" cy="1314450"/>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1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12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Tx/>
              <a:buNone/>
              <a:defRPr sz="12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Tx/>
              <a:buNone/>
              <a:defRPr sz="1200" kern="1200" cap="all" baseline="0">
                <a:solidFill>
                  <a:schemeClr val="tx1">
                    <a:tint val="75000"/>
                  </a:schemeClr>
                </a:solidFill>
                <a:latin typeface="+mn-lt"/>
                <a:ea typeface="+mn-ea"/>
                <a:cs typeface="+mn-cs"/>
              </a:defRPr>
            </a:lvl4pPr>
            <a:lvl5pPr marL="1828800" indent="0" algn="ctr" defTabSz="914400" rtl="0" eaLnBrk="1" latinLnBrk="0" hangingPunct="1">
              <a:spcBef>
                <a:spcPct val="20000"/>
              </a:spcBef>
              <a:buFontTx/>
              <a:buNone/>
              <a:defRPr sz="1200" kern="1200" cap="all" baseline="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lvl="0"/>
            <a:r>
              <a:rPr lang="en-GB" sz="1400" b="1" dirty="0" err="1">
                <a:solidFill>
                  <a:srgbClr val="262626"/>
                </a:solidFill>
              </a:rPr>
              <a:t>Estudio</a:t>
            </a:r>
            <a:r>
              <a:rPr lang="en-GB" sz="1400" b="1" dirty="0">
                <a:solidFill>
                  <a:srgbClr val="262626"/>
                </a:solidFill>
              </a:rPr>
              <a:t> </a:t>
            </a:r>
            <a:r>
              <a:rPr lang="en-GB" sz="1400" b="1" dirty="0" err="1">
                <a:solidFill>
                  <a:srgbClr val="262626"/>
                </a:solidFill>
              </a:rPr>
              <a:t>sobre</a:t>
            </a:r>
            <a:r>
              <a:rPr lang="en-GB" sz="1400" b="1" dirty="0">
                <a:solidFill>
                  <a:srgbClr val="262626"/>
                </a:solidFill>
              </a:rPr>
              <a:t> la </a:t>
            </a:r>
            <a:r>
              <a:rPr lang="en-GB" sz="1400" b="1" dirty="0" err="1">
                <a:solidFill>
                  <a:srgbClr val="262626"/>
                </a:solidFill>
              </a:rPr>
              <a:t>repercusión</a:t>
            </a:r>
            <a:r>
              <a:rPr lang="en-GB" sz="1400" b="1" dirty="0">
                <a:solidFill>
                  <a:srgbClr val="262626"/>
                </a:solidFill>
              </a:rPr>
              <a:t> de la </a:t>
            </a:r>
          </a:p>
          <a:p>
            <a:pPr lvl="0"/>
            <a:r>
              <a:rPr lang="en-GB" sz="1400" b="1" dirty="0">
                <a:solidFill>
                  <a:srgbClr val="262626"/>
                </a:solidFill>
              </a:rPr>
              <a:t>Copa Mundial de </a:t>
            </a:r>
            <a:r>
              <a:rPr lang="en-GB" sz="1400" b="1" dirty="0" err="1">
                <a:solidFill>
                  <a:srgbClr val="262626"/>
                </a:solidFill>
              </a:rPr>
              <a:t>Brasil</a:t>
            </a:r>
            <a:r>
              <a:rPr lang="en-GB" sz="1400" b="1" dirty="0">
                <a:solidFill>
                  <a:srgbClr val="262626"/>
                </a:solidFill>
              </a:rPr>
              <a:t> 2014</a:t>
            </a:r>
          </a:p>
          <a:p>
            <a:pPr lvl="0"/>
            <a:r>
              <a:rPr lang="en-GB" sz="1400" dirty="0">
                <a:solidFill>
                  <a:srgbClr val="262626"/>
                </a:solidFill>
              </a:rPr>
              <a:t>11 de </a:t>
            </a:r>
            <a:r>
              <a:rPr lang="en-GB" sz="1400" dirty="0" err="1">
                <a:solidFill>
                  <a:srgbClr val="262626"/>
                </a:solidFill>
              </a:rPr>
              <a:t>junio</a:t>
            </a:r>
            <a:r>
              <a:rPr lang="en-GB" sz="1400" dirty="0">
                <a:solidFill>
                  <a:srgbClr val="262626"/>
                </a:solidFill>
              </a:rPr>
              <a:t> de 2014 |   Pre </a:t>
            </a:r>
            <a:r>
              <a:rPr lang="en-GB" sz="1400" dirty="0" err="1">
                <a:solidFill>
                  <a:srgbClr val="262626"/>
                </a:solidFill>
              </a:rPr>
              <a:t>Boletín</a:t>
            </a:r>
            <a:endParaRPr lang="en-GB" sz="1400" dirty="0">
              <a:solidFill>
                <a:srgbClr val="262626"/>
              </a:solidFill>
            </a:endParaRPr>
          </a:p>
        </p:txBody>
      </p:sp>
    </p:spTree>
    <p:custDataLst>
      <p:tags r:id="rId1"/>
    </p:custDataLst>
    <p:extLst>
      <p:ext uri="{BB962C8B-B14F-4D97-AF65-F5344CB8AC3E}">
        <p14:creationId xmlns:p14="http://schemas.microsoft.com/office/powerpoint/2010/main" val="286437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42865918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09337"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4" name="Chart 83"/>
          <p:cNvGraphicFramePr/>
          <p:nvPr>
            <p:extLst>
              <p:ext uri="{D42A27DB-BD31-4B8C-83A1-F6EECF244321}">
                <p14:modId xmlns:p14="http://schemas.microsoft.com/office/powerpoint/2010/main" val="3438442536"/>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sp>
        <p:nvSpPr>
          <p:cNvPr id="2" name="Title 1"/>
          <p:cNvSpPr>
            <a:spLocks noGrp="1"/>
          </p:cNvSpPr>
          <p:nvPr>
            <p:ph type="title"/>
          </p:nvPr>
        </p:nvSpPr>
        <p:spPr>
          <a:xfrm rot="5400000">
            <a:off x="-1254625" y="558531"/>
            <a:ext cx="1523694" cy="727308"/>
          </a:xfrm>
        </p:spPr>
        <p:txBody>
          <a:bodyPr/>
          <a:lstStyle/>
          <a:p>
            <a:r>
              <a:rPr lang="en-GB" dirty="0" smtClean="0"/>
              <a:t>1 ADIDAS</a:t>
            </a:r>
            <a:endParaRPr lang="en-GB" dirty="0">
              <a:solidFill>
                <a:schemeClr val="accent1"/>
              </a:solidFill>
            </a:endParaRPr>
          </a:p>
        </p:txBody>
      </p:sp>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47895"/>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Adidas</a:t>
              </a:r>
              <a:endParaRPr lang="en-GB" dirty="0">
                <a:solidFill>
                  <a:prstClr val="white"/>
                </a:solidFill>
                <a:latin typeface="+mj-lt"/>
                <a:cs typeface="Arial" pitchFamily="34" charset="0"/>
              </a:endParaRPr>
            </a:p>
          </p:txBody>
        </p:sp>
      </p:grpSp>
      <p:sp>
        <p:nvSpPr>
          <p:cNvPr id="29" name="TextBox 28"/>
          <p:cNvSpPr txBox="1"/>
          <p:nvPr/>
        </p:nvSpPr>
        <p:spPr>
          <a:xfrm>
            <a:off x="935906"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pSp>
        <p:nvGrpSpPr>
          <p:cNvPr id="30" name="Group 29"/>
          <p:cNvGrpSpPr/>
          <p:nvPr/>
        </p:nvGrpSpPr>
        <p:grpSpPr>
          <a:xfrm>
            <a:off x="288932" y="843361"/>
            <a:ext cx="660484" cy="665570"/>
            <a:chOff x="412220" y="1151581"/>
            <a:chExt cx="660484" cy="665570"/>
          </a:xfrm>
        </p:grpSpPr>
        <p:grpSp>
          <p:nvGrpSpPr>
            <p:cNvPr id="31" name="Group 30"/>
            <p:cNvGrpSpPr/>
            <p:nvPr/>
          </p:nvGrpSpPr>
          <p:grpSpPr>
            <a:xfrm>
              <a:off x="412220" y="1151581"/>
              <a:ext cx="660484" cy="665570"/>
              <a:chOff x="611438" y="1730773"/>
              <a:chExt cx="972000" cy="972000"/>
            </a:xfrm>
          </p:grpSpPr>
          <p:sp>
            <p:nvSpPr>
              <p:cNvPr id="33" name="TextBox 32"/>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Adidas</a:t>
                </a:r>
                <a:endParaRPr lang="en-GB" sz="1400" dirty="0">
                  <a:solidFill>
                    <a:schemeClr val="bg1"/>
                  </a:solidFill>
                  <a:latin typeface="+mj-lt"/>
                </a:endParaRPr>
              </a:p>
            </p:txBody>
          </p:sp>
          <p:grpSp>
            <p:nvGrpSpPr>
              <p:cNvPr id="34" name="Group 48"/>
              <p:cNvGrpSpPr>
                <a:grpSpLocks noChangeAspect="1"/>
              </p:cNvGrpSpPr>
              <p:nvPr/>
            </p:nvGrpSpPr>
            <p:grpSpPr>
              <a:xfrm>
                <a:off x="713622" y="1854864"/>
                <a:ext cx="756000" cy="756000"/>
                <a:chOff x="3639697" y="2022734"/>
                <a:chExt cx="1347333" cy="1347333"/>
              </a:xfrm>
            </p:grpSpPr>
            <p:sp>
              <p:nvSpPr>
                <p:cNvPr id="36" name="Oval 35"/>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7" name="Oval 36"/>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8" name="Oval 37"/>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35" name="Oval 34"/>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32" name="Picture 3"/>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15794" y="1393947"/>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5" name="AutoShape 6" descr="Thumbnail"/>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pic>
        <p:nvPicPr>
          <p:cNvPr id="266242" name="Picture 2" descr="The adidas Golden Ball Predicto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857992" y="3489234"/>
            <a:ext cx="1592563" cy="893985"/>
          </a:xfrm>
          <a:prstGeom prst="rect">
            <a:avLst/>
          </a:prstGeom>
          <a:noFill/>
          <a:extLst>
            <a:ext uri="{909E8E84-426E-40dd-AFC4-6F175D3DCCD1}">
              <a14:hiddenFill xmlns:a14="http://schemas.microsoft.com/office/drawing/2010/main">
                <a:solidFill>
                  <a:srgbClr val="FFFFFF"/>
                </a:solidFill>
              </a14:hiddenFill>
            </a:ext>
          </a:extLst>
        </p:spPr>
      </p:pic>
      <p:pic>
        <p:nvPicPr>
          <p:cNvPr id="266247" name="Picture 7">
            <a:hlinkClick r:id="rId9"/>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6857992" y="708817"/>
            <a:ext cx="1592563" cy="8958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6248" name="Picture 8"/>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6857992" y="1638689"/>
            <a:ext cx="1592563" cy="8818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2" name="Rectangle 61">
            <a:hlinkClick r:id="rId1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43"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grpSp>
        <p:nvGrpSpPr>
          <p:cNvPr id="8" name="Group 4"/>
          <p:cNvGrpSpPr>
            <a:grpSpLocks noChangeAspect="1"/>
          </p:cNvGrpSpPr>
          <p:nvPr/>
        </p:nvGrpSpPr>
        <p:grpSpPr bwMode="auto">
          <a:xfrm>
            <a:off x="8292915" y="1203252"/>
            <a:ext cx="350689" cy="350689"/>
            <a:chOff x="1804" y="543"/>
            <a:chExt cx="2152" cy="2152"/>
          </a:xfrm>
        </p:grpSpPr>
        <p:sp>
          <p:nvSpPr>
            <p:cNvPr id="10"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Oval 5">
              <a:hlinkClick r:id="rId9"/>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64" name="Picture 63" descr="http://www.adweek.com/files/imagecache/node-blog/blogs/brazuca_hed_2014.jpg">
            <a:hlinkClick r:id="rId13"/>
          </p:cNvPr>
          <p:cNvPicPr/>
          <p:nvPr/>
        </p:nvPicPr>
        <p:blipFill rotWithShape="1">
          <a:blip r:embed="rId14" cstate="screen">
            <a:extLst>
              <a:ext uri="{28A0092B-C50C-407E-A947-70E740481C1C}">
                <a14:useLocalDpi xmlns:a14="http://schemas.microsoft.com/office/drawing/2010/main"/>
              </a:ext>
            </a:extLst>
          </a:blip>
          <a:srcRect/>
          <a:stretch/>
        </p:blipFill>
        <p:spPr bwMode="auto">
          <a:xfrm>
            <a:off x="6857991" y="2552989"/>
            <a:ext cx="1592564" cy="898145"/>
          </a:xfrm>
          <a:prstGeom prst="rect">
            <a:avLst/>
          </a:prstGeom>
          <a:noFill/>
          <a:ln>
            <a:noFill/>
          </a:ln>
        </p:spPr>
      </p:pic>
      <p:grpSp>
        <p:nvGrpSpPr>
          <p:cNvPr id="65" name="Group 4"/>
          <p:cNvGrpSpPr>
            <a:grpSpLocks noChangeAspect="1"/>
          </p:cNvGrpSpPr>
          <p:nvPr/>
        </p:nvGrpSpPr>
        <p:grpSpPr bwMode="auto">
          <a:xfrm>
            <a:off x="8326215" y="2986352"/>
            <a:ext cx="350689" cy="350689"/>
            <a:chOff x="1804" y="543"/>
            <a:chExt cx="2152" cy="2152"/>
          </a:xfrm>
        </p:grpSpPr>
        <p:sp>
          <p:nvSpPr>
            <p:cNvPr id="66"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Oval 5">
              <a:hlinkClick r:id="rId13"/>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0" name="Rectangle 69"/>
          <p:cNvSpPr/>
          <p:nvPr/>
        </p:nvSpPr>
        <p:spPr>
          <a:xfrm>
            <a:off x="3979676" y="2668653"/>
            <a:ext cx="2910221" cy="846386"/>
          </a:xfrm>
          <a:prstGeom prst="rect">
            <a:avLst/>
          </a:prstGeom>
        </p:spPr>
        <p:txBody>
          <a:bodyPr wrap="square">
            <a:spAutoFit/>
          </a:bodyPr>
          <a:lstStyle/>
          <a:p>
            <a:r>
              <a:rPr lang="en-GB" sz="700" dirty="0">
                <a:solidFill>
                  <a:schemeClr val="bg1"/>
                </a:solidFill>
              </a:rPr>
              <a:t>Desde 1982, Adidas premia con su Balón de Oro al futbolista más sobresaliente de la Copa Mundial de la FIFA. El premio será concedido también este año. Se pedirá a la gente que decida quién debe ser el ganador del Balón de Oro de </a:t>
            </a:r>
            <a:r>
              <a:rPr lang="en-GB" sz="700" dirty="0" smtClean="0">
                <a:solidFill>
                  <a:schemeClr val="bg1"/>
                </a:solidFill>
              </a:rPr>
              <a:t>Adidas. </a:t>
            </a:r>
            <a:r>
              <a:rPr lang="en-GB" sz="700" dirty="0">
                <a:solidFill>
                  <a:schemeClr val="bg1"/>
                </a:solidFill>
              </a:rPr>
              <a:t>Una de las personas que hayan predicho con acierto el resultado tendrá la gran suerte de recibir uno de los balones que se utilizará durante la final de la Copa Mundial 2014 en </a:t>
            </a:r>
            <a:r>
              <a:rPr lang="en-GB" sz="700" dirty="0" err="1" smtClean="0">
                <a:solidFill>
                  <a:schemeClr val="bg1"/>
                </a:solidFill>
              </a:rPr>
              <a:t>Maracaná</a:t>
            </a:r>
            <a:r>
              <a:rPr lang="en-GB" sz="700" dirty="0" smtClean="0">
                <a:solidFill>
                  <a:schemeClr val="bg1"/>
                </a:solidFill>
              </a:rPr>
              <a:t> </a:t>
            </a:r>
            <a:r>
              <a:rPr lang="en-GB" sz="700" dirty="0">
                <a:solidFill>
                  <a:schemeClr val="bg1"/>
                </a:solidFill>
              </a:rPr>
              <a:t>el 13 de julio.</a:t>
            </a:r>
          </a:p>
        </p:txBody>
      </p:sp>
      <p:sp>
        <p:nvSpPr>
          <p:cNvPr id="72" name="Rectangle 71"/>
          <p:cNvSpPr/>
          <p:nvPr/>
        </p:nvSpPr>
        <p:spPr>
          <a:xfrm>
            <a:off x="3979677" y="3489234"/>
            <a:ext cx="2910221" cy="846386"/>
          </a:xfrm>
          <a:prstGeom prst="rect">
            <a:avLst/>
          </a:prstGeom>
        </p:spPr>
        <p:txBody>
          <a:bodyPr wrap="square">
            <a:spAutoFit/>
          </a:bodyPr>
          <a:lstStyle/>
          <a:p>
            <a:r>
              <a:rPr lang="en-GB" sz="700" dirty="0" err="1" smtClean="0">
                <a:solidFill>
                  <a:schemeClr val="bg1"/>
                </a:solidFill>
              </a:rPr>
              <a:t>Otro</a:t>
            </a:r>
            <a:r>
              <a:rPr lang="en-GB" sz="700" dirty="0" smtClean="0">
                <a:solidFill>
                  <a:schemeClr val="bg1"/>
                </a:solidFill>
              </a:rPr>
              <a:t> </a:t>
            </a:r>
            <a:r>
              <a:rPr lang="en-GB" sz="700" dirty="0" err="1" smtClean="0">
                <a:solidFill>
                  <a:schemeClr val="bg1"/>
                </a:solidFill>
              </a:rPr>
              <a:t>concurso</a:t>
            </a:r>
            <a:r>
              <a:rPr lang="en-GB" sz="700" dirty="0" smtClean="0">
                <a:solidFill>
                  <a:schemeClr val="bg1"/>
                </a:solidFill>
              </a:rPr>
              <a:t> </a:t>
            </a:r>
            <a:r>
              <a:rPr lang="en-GB" sz="700" dirty="0">
                <a:solidFill>
                  <a:schemeClr val="bg1"/>
                </a:solidFill>
              </a:rPr>
              <a:t>ofrece la oportunidad de ganar el balón utilizado para el saque de inicio de uno de los partidos del Mundial 2014. </a:t>
            </a:r>
            <a:r>
              <a:rPr lang="en-GB" sz="700" dirty="0" smtClean="0">
                <a:solidFill>
                  <a:schemeClr val="bg1"/>
                </a:solidFill>
              </a:rPr>
              <a:t>En </a:t>
            </a:r>
            <a:r>
              <a:rPr lang="en-GB" sz="700" dirty="0">
                <a:solidFill>
                  <a:schemeClr val="bg1"/>
                </a:solidFill>
              </a:rPr>
              <a:t>este último caso, los participantes tienen que responder a tres preguntas relacionadas con cada partido unas horas antes de su celebración. Quienes respondan correctamente a las tres preguntas entrarán automáticamente a </a:t>
            </a:r>
            <a:r>
              <a:rPr lang="en-GB" sz="700" dirty="0" err="1" smtClean="0">
                <a:solidFill>
                  <a:schemeClr val="bg1"/>
                </a:solidFill>
              </a:rPr>
              <a:t>formar</a:t>
            </a:r>
            <a:r>
              <a:rPr lang="en-GB" sz="700" dirty="0" smtClean="0">
                <a:solidFill>
                  <a:schemeClr val="bg1"/>
                </a:solidFill>
              </a:rPr>
              <a:t> </a:t>
            </a:r>
            <a:r>
              <a:rPr lang="en-GB" sz="700" dirty="0">
                <a:solidFill>
                  <a:schemeClr val="bg1"/>
                </a:solidFill>
              </a:rPr>
              <a:t>parte del sorteo del partido correspondiente.</a:t>
            </a:r>
          </a:p>
        </p:txBody>
      </p:sp>
      <p:sp>
        <p:nvSpPr>
          <p:cNvPr id="73" name="Rectangle 72"/>
          <p:cNvSpPr/>
          <p:nvPr/>
        </p:nvSpPr>
        <p:spPr>
          <a:xfrm>
            <a:off x="3979676" y="667166"/>
            <a:ext cx="2878315" cy="1938992"/>
          </a:xfrm>
          <a:prstGeom prst="rect">
            <a:avLst/>
          </a:prstGeom>
        </p:spPr>
        <p:txBody>
          <a:bodyPr wrap="square">
            <a:spAutoFit/>
          </a:bodyPr>
          <a:lstStyle/>
          <a:p>
            <a:r>
              <a:rPr lang="en-GB" sz="700" dirty="0">
                <a:solidFill>
                  <a:schemeClr val="bg1"/>
                </a:solidFill>
              </a:rPr>
              <a:t>La campaña «todo o nada» es la mayor campaña de la historia de Adidas en términos de gasto en medios de comunicación. Está encabezada por un anuncio en el que Lionel Messi sueña con la Copa Mundial. El anuncio ha sido dirigido por Meirelles, director de la célebre película Ciudad de Dios, junto con el codirector Cassiano Prado, y la banda sonora es de Kanye West. El fotograma final </a:t>
            </a:r>
            <a:r>
              <a:rPr lang="en-GB" sz="700" dirty="0" smtClean="0">
                <a:solidFill>
                  <a:schemeClr val="bg1"/>
                </a:solidFill>
              </a:rPr>
              <a:t>del </a:t>
            </a:r>
            <a:r>
              <a:rPr lang="en-GB" sz="700" dirty="0">
                <a:solidFill>
                  <a:schemeClr val="bg1"/>
                </a:solidFill>
              </a:rPr>
              <a:t>anuncio pedirá a la gente que pulse y elija entre «todo» o «nada». Quienes elijan «todo» serán conectados a «todo lo que Adidas te ofrece» en Twitter y a través de las iniciativas CRM que tendrán lugar a lo largo de la Copa Mundial.</a:t>
            </a:r>
          </a:p>
          <a:p>
            <a:endParaRPr lang="es-ES" sz="800" dirty="0">
              <a:solidFill>
                <a:schemeClr val="bg1"/>
              </a:solidFill>
            </a:endParaRPr>
          </a:p>
          <a:p>
            <a:r>
              <a:rPr lang="en-GB" sz="700" dirty="0">
                <a:solidFill>
                  <a:schemeClr val="bg1"/>
                </a:solidFill>
              </a:rPr>
              <a:t>Además, como parte de su campaña de promoción, Adidas ha colocado seis cámaras en el interior de una versión especial del Brazuca, que ha enviado de gira por ciudades como Londres, Múnich y Madrid, con el fin de grabar escenas de fútbol desde la perspectiva del balón y publicar los vídeos durante el periodo previo a la Copa Mundial de Brasil.</a:t>
            </a:r>
          </a:p>
        </p:txBody>
      </p:sp>
      <p:sp>
        <p:nvSpPr>
          <p:cNvPr id="83" name="TextBox 82"/>
          <p:cNvSpPr txBox="1"/>
          <p:nvPr/>
        </p:nvSpPr>
        <p:spPr>
          <a:xfrm>
            <a:off x="72736" y="4509687"/>
            <a:ext cx="7759299" cy="300082"/>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Emirates N = 878</a:t>
            </a:r>
          </a:p>
        </p:txBody>
      </p:sp>
      <p:grpSp>
        <p:nvGrpSpPr>
          <p:cNvPr id="85" name="Group 84"/>
          <p:cNvGrpSpPr/>
          <p:nvPr/>
        </p:nvGrpSpPr>
        <p:grpSpPr>
          <a:xfrm>
            <a:off x="1637994" y="4723532"/>
            <a:ext cx="7506006" cy="428793"/>
            <a:chOff x="1637994" y="4723532"/>
            <a:chExt cx="7506006" cy="428793"/>
          </a:xfrm>
        </p:grpSpPr>
        <p:sp>
          <p:nvSpPr>
            <p:cNvPr id="86" name="Isosceles Triangle 85"/>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87" name="Group 86"/>
            <p:cNvGrpSpPr/>
            <p:nvPr/>
          </p:nvGrpSpPr>
          <p:grpSpPr>
            <a:xfrm>
              <a:off x="1637994" y="4835525"/>
              <a:ext cx="7506006" cy="316800"/>
              <a:chOff x="1914453" y="4835525"/>
              <a:chExt cx="8255647" cy="316800"/>
            </a:xfrm>
          </p:grpSpPr>
          <p:sp>
            <p:nvSpPr>
              <p:cNvPr id="88" name="Rectangle 87">
                <a:hlinkClick r:id="rId15"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9" name="Rectangle 88">
                <a:hlinkClick r:id="rId16"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90" name="Rectangle 89">
                <a:hlinkClick r:id="rId17"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1" name="Rectangle 90">
                <a:hlinkClick r:id="rId18"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2" name="Rectangle 91">
                <a:hlinkClick r:id="rId19"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3" name="Rectangle 92">
                <a:hlinkClick r:id="rId20"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4" name="Rectangle 93">
                <a:hlinkClick r:id="rId21"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95" name="Rectangle 94">
                <a:hlinkClick r:id="rId22"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96" name="Chevron 95">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97" name="Rectangle 96"/>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98" name="Chevron 97">
            <a:hlinkClick r:id="rId17"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9" name="Rectangle 98"/>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Tree>
    <p:extLst>
      <p:ext uri="{BB962C8B-B14F-4D97-AF65-F5344CB8AC3E}">
        <p14:creationId xmlns:p14="http://schemas.microsoft.com/office/powerpoint/2010/main" val="34674946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 name="TextBox 28"/>
          <p:cNvSpPr txBox="1"/>
          <p:nvPr/>
        </p:nvSpPr>
        <p:spPr>
          <a:xfrm>
            <a:off x="938174" y="895699"/>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pSp>
        <p:nvGrpSpPr>
          <p:cNvPr id="40" name="Group 39"/>
          <p:cNvGrpSpPr/>
          <p:nvPr/>
        </p:nvGrpSpPr>
        <p:grpSpPr>
          <a:xfrm>
            <a:off x="291200" y="840613"/>
            <a:ext cx="660484" cy="665570"/>
            <a:chOff x="611438" y="1730773"/>
            <a:chExt cx="972000" cy="972000"/>
          </a:xfrm>
        </p:grpSpPr>
        <p:sp>
          <p:nvSpPr>
            <p:cNvPr id="41" name="TextBox 4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Hyundai/Kia Motors</a:t>
              </a:r>
              <a:endParaRPr lang="en-GB" sz="1200" dirty="0">
                <a:solidFill>
                  <a:schemeClr val="bg1"/>
                </a:solidFill>
                <a:latin typeface="+mj-lt"/>
              </a:endParaRPr>
            </a:p>
          </p:txBody>
        </p:sp>
        <p:grpSp>
          <p:nvGrpSpPr>
            <p:cNvPr id="42" name="Group 48"/>
            <p:cNvGrpSpPr>
              <a:grpSpLocks noChangeAspect="1"/>
            </p:cNvGrpSpPr>
            <p:nvPr/>
          </p:nvGrpSpPr>
          <p:grpSpPr>
            <a:xfrm>
              <a:off x="713622" y="1854864"/>
              <a:ext cx="756000" cy="756000"/>
              <a:chOff x="3639697" y="2022734"/>
              <a:chExt cx="1347333" cy="1347333"/>
            </a:xfrm>
          </p:grpSpPr>
          <p:sp>
            <p:nvSpPr>
              <p:cNvPr id="44" name="Oval 4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45" name="Oval 4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46" name="Oval 4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43" name="Oval 4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47" name="Picture 5" descr="http://www.carsuk.net/wp-content/uploads/2013/02/Hyundai-Kia-Logos.jpg"/>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17566" y="1116207"/>
            <a:ext cx="397030" cy="148045"/>
          </a:xfrm>
          <a:prstGeom prst="rect">
            <a:avLst/>
          </a:prstGeom>
          <a:noFill/>
          <a:extLst>
            <a:ext uri="{909E8E84-426E-40dd-AFC4-6F175D3DCCD1}">
              <a14:hiddenFill xmlns:a14="http://schemas.microsoft.com/office/drawing/2010/main">
                <a:solidFill>
                  <a:srgbClr val="FFFFFF"/>
                </a:solidFill>
              </a14:hiddenFill>
            </a:ext>
          </a:extLst>
        </p:spPr>
      </p:pic>
      <p:grpSp>
        <p:nvGrpSpPr>
          <p:cNvPr id="48" name="Group 47"/>
          <p:cNvGrpSpPr/>
          <p:nvPr/>
        </p:nvGrpSpPr>
        <p:grpSpPr>
          <a:xfrm>
            <a:off x="3853704" y="-566"/>
            <a:ext cx="5076935" cy="4425790"/>
            <a:chOff x="4034328" y="-566"/>
            <a:chExt cx="5076935" cy="4425790"/>
          </a:xfrm>
        </p:grpSpPr>
        <p:sp>
          <p:nvSpPr>
            <p:cNvPr id="49" name="Freeform 48"/>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50" name="Snip Single Corner Rectangle 49"/>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1" name="Rectangle 50"/>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52" name="Rectangle 51"/>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Hyundai/Kia </a:t>
              </a:r>
              <a:r>
                <a:rPr lang="en-GB" dirty="0">
                  <a:solidFill>
                    <a:prstClr val="white"/>
                  </a:solidFill>
                  <a:latin typeface="+mj-lt"/>
                  <a:cs typeface="Arial" pitchFamily="34" charset="0"/>
                </a:rPr>
                <a:t>Motors</a:t>
              </a:r>
            </a:p>
          </p:txBody>
        </p:sp>
      </p:grpSp>
      <p:sp>
        <p:nvSpPr>
          <p:cNvPr id="30" name="TextBox 29"/>
          <p:cNvSpPr txBox="1"/>
          <p:nvPr/>
        </p:nvSpPr>
        <p:spPr>
          <a:xfrm>
            <a:off x="72736" y="4509687"/>
            <a:ext cx="8344599" cy="392415"/>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a:t>
            </a:r>
            <a:r>
              <a:rPr lang="en-GB" sz="650" b="1" dirty="0">
                <a:solidFill>
                  <a:schemeClr val="bg1"/>
                </a:solidFill>
              </a:rPr>
              <a:t> </a:t>
            </a:r>
            <a:r>
              <a:rPr lang="en-GB" sz="650" dirty="0">
                <a:solidFill>
                  <a:schemeClr val="bg1"/>
                </a:solidFill>
              </a:rPr>
              <a:t>de</a:t>
            </a:r>
            <a:r>
              <a:rPr lang="en-GB" sz="650" b="1" dirty="0">
                <a:solidFill>
                  <a:schemeClr val="bg1"/>
                </a:solidFill>
              </a:rPr>
              <a:t> </a:t>
            </a:r>
            <a:r>
              <a:rPr lang="en-GB" sz="650" dirty="0">
                <a:solidFill>
                  <a:schemeClr val="bg1"/>
                </a:solidFill>
              </a:rPr>
              <a:t>OMG </a:t>
            </a:r>
            <a:r>
              <a:rPr lang="en-GB" sz="650" dirty="0" err="1">
                <a:solidFill>
                  <a:schemeClr val="bg1"/>
                </a:solidFill>
              </a:rPr>
              <a:t>basadas</a:t>
            </a:r>
            <a:r>
              <a:rPr lang="en-GB" sz="650" dirty="0">
                <a:solidFill>
                  <a:schemeClr val="bg1"/>
                </a:solidFill>
              </a:rPr>
              <a:t> en los </a:t>
            </a:r>
            <a:r>
              <a:rPr lang="en-GB" sz="650" dirty="0" err="1">
                <a:solidFill>
                  <a:schemeClr val="bg1"/>
                </a:solidFill>
              </a:rPr>
              <a:t>encuestados</a:t>
            </a:r>
            <a:r>
              <a:rPr lang="en-GB" sz="650" dirty="0">
                <a:solidFill>
                  <a:schemeClr val="bg1"/>
                </a:solidFill>
              </a:rPr>
              <a:t> </a:t>
            </a:r>
            <a:r>
              <a:rPr lang="en-GB" sz="650" dirty="0" err="1">
                <a:solidFill>
                  <a:schemeClr val="bg1"/>
                </a:solidFill>
              </a:rPr>
              <a:t>que</a:t>
            </a:r>
            <a:r>
              <a:rPr lang="en-GB" sz="650" dirty="0">
                <a:solidFill>
                  <a:schemeClr val="bg1"/>
                </a:solidFill>
              </a:rPr>
              <a:t> no </a:t>
            </a:r>
            <a:r>
              <a:rPr lang="en-GB" sz="650" dirty="0" err="1">
                <a:solidFill>
                  <a:schemeClr val="bg1"/>
                </a:solidFill>
              </a:rPr>
              <a:t>rechazan</a:t>
            </a:r>
            <a:r>
              <a:rPr lang="en-GB" sz="650" dirty="0">
                <a:solidFill>
                  <a:schemeClr val="bg1"/>
                </a:solidFill>
              </a:rPr>
              <a:t> el </a:t>
            </a:r>
            <a:r>
              <a:rPr lang="en-GB" sz="650" dirty="0" err="1">
                <a:solidFill>
                  <a:schemeClr val="bg1"/>
                </a:solidFill>
              </a:rPr>
              <a:t>fútbol</a:t>
            </a:r>
            <a:r>
              <a:rPr lang="en-GB" sz="650" dirty="0">
                <a:solidFill>
                  <a:schemeClr val="bg1"/>
                </a:solidFill>
              </a:rPr>
              <a:t> </a:t>
            </a:r>
            <a:r>
              <a:rPr lang="en-GB" sz="650" dirty="0" err="1">
                <a:solidFill>
                  <a:schemeClr val="bg1"/>
                </a:solidFill>
              </a:rPr>
              <a:t>ni</a:t>
            </a:r>
            <a:r>
              <a:rPr lang="en-GB" sz="650" dirty="0">
                <a:solidFill>
                  <a:schemeClr val="bg1"/>
                </a:solidFill>
              </a:rPr>
              <a:t> la Copa Mundial 2014. </a:t>
            </a:r>
            <a:r>
              <a:rPr lang="en-GB" sz="650" dirty="0" err="1">
                <a:solidFill>
                  <a:schemeClr val="bg1"/>
                </a:solidFill>
              </a:rPr>
              <a:t>Trabajo</a:t>
            </a:r>
            <a:r>
              <a:rPr lang="en-GB" sz="650" dirty="0">
                <a:solidFill>
                  <a:schemeClr val="bg1"/>
                </a:solidFill>
              </a:rPr>
              <a:t> de campo: 21 a 28 de mayo de 2014 (N = 3.515 en 17 </a:t>
            </a:r>
            <a:r>
              <a:rPr lang="en-GB" sz="650" dirty="0" err="1">
                <a:solidFill>
                  <a:schemeClr val="bg1"/>
                </a:solidFill>
              </a:rPr>
              <a:t>países</a:t>
            </a:r>
            <a:r>
              <a:rPr lang="en-GB" sz="650" dirty="0">
                <a:solidFill>
                  <a:schemeClr val="bg1"/>
                </a:solidFill>
              </a:rPr>
              <a:t>, </a:t>
            </a:r>
            <a:r>
              <a:rPr lang="en-GB" sz="650" dirty="0" err="1">
                <a:solidFill>
                  <a:schemeClr val="bg1"/>
                </a:solidFill>
              </a:rPr>
              <a:t>aprox</a:t>
            </a:r>
            <a:r>
              <a:rPr lang="en-GB" sz="650" dirty="0">
                <a:solidFill>
                  <a:schemeClr val="bg1"/>
                </a:solidFill>
              </a:rPr>
              <a:t>. 200 </a:t>
            </a:r>
            <a:r>
              <a:rPr lang="en-GB" sz="650" dirty="0" err="1">
                <a:solidFill>
                  <a:schemeClr val="bg1"/>
                </a:solidFill>
              </a:rPr>
              <a:t>respectivamente</a:t>
            </a:r>
            <a:r>
              <a:rPr lang="en-GB" sz="650" dirty="0">
                <a:solidFill>
                  <a:schemeClr val="bg1"/>
                </a:solidFill>
              </a:rPr>
              <a:t> en </a:t>
            </a:r>
            <a:r>
              <a:rPr lang="en-GB" sz="650" dirty="0" err="1">
                <a:solidFill>
                  <a:schemeClr val="bg1"/>
                </a:solidFill>
              </a:rPr>
              <a:t>Reino</a:t>
            </a:r>
            <a:r>
              <a:rPr lang="en-GB" sz="650" dirty="0">
                <a:solidFill>
                  <a:schemeClr val="bg1"/>
                </a:solidFill>
              </a:rPr>
              <a:t> </a:t>
            </a:r>
            <a:r>
              <a:rPr lang="en-GB" sz="650" dirty="0" err="1">
                <a:solidFill>
                  <a:schemeClr val="bg1"/>
                </a:solidFill>
              </a:rPr>
              <a:t>Unido</a:t>
            </a:r>
            <a:r>
              <a:rPr lang="en-GB" sz="650" dirty="0">
                <a:solidFill>
                  <a:schemeClr val="bg1"/>
                </a:solidFill>
              </a:rPr>
              <a:t>, </a:t>
            </a:r>
            <a:r>
              <a:rPr lang="en-GB" sz="650" dirty="0" err="1">
                <a:solidFill>
                  <a:schemeClr val="bg1"/>
                </a:solidFill>
              </a:rPr>
              <a:t>Alemania</a:t>
            </a:r>
            <a:r>
              <a:rPr lang="en-GB" sz="650" dirty="0">
                <a:solidFill>
                  <a:schemeClr val="bg1"/>
                </a:solidFill>
              </a:rPr>
              <a:t>, </a:t>
            </a:r>
            <a:r>
              <a:rPr lang="en-GB" sz="650" dirty="0" err="1">
                <a:solidFill>
                  <a:schemeClr val="bg1"/>
                </a:solidFill>
              </a:rPr>
              <a:t>Francia</a:t>
            </a:r>
            <a:r>
              <a:rPr lang="en-GB" sz="650" dirty="0">
                <a:solidFill>
                  <a:schemeClr val="bg1"/>
                </a:solidFill>
              </a:rPr>
              <a:t>, </a:t>
            </a:r>
            <a:r>
              <a:rPr lang="en-GB" sz="650" dirty="0" err="1">
                <a:solidFill>
                  <a:schemeClr val="bg1"/>
                </a:solidFill>
              </a:rPr>
              <a:t>España</a:t>
            </a:r>
            <a:r>
              <a:rPr lang="en-GB" sz="650" dirty="0">
                <a:solidFill>
                  <a:schemeClr val="bg1"/>
                </a:solidFill>
              </a:rPr>
              <a:t>, </a:t>
            </a:r>
            <a:r>
              <a:rPr lang="en-GB" sz="650" dirty="0" err="1">
                <a:solidFill>
                  <a:schemeClr val="bg1"/>
                </a:solidFill>
              </a:rPr>
              <a:t>Rusia</a:t>
            </a:r>
            <a:r>
              <a:rPr lang="en-GB" sz="650" dirty="0">
                <a:solidFill>
                  <a:schemeClr val="bg1"/>
                </a:solidFill>
              </a:rPr>
              <a:t>, Italia, </a:t>
            </a:r>
            <a:r>
              <a:rPr lang="en-GB" sz="650" dirty="0" err="1">
                <a:solidFill>
                  <a:schemeClr val="bg1"/>
                </a:solidFill>
              </a:rPr>
              <a:t>Sudáfrica</a:t>
            </a:r>
            <a:r>
              <a:rPr lang="en-GB" sz="650" dirty="0">
                <a:solidFill>
                  <a:schemeClr val="bg1"/>
                </a:solidFill>
              </a:rPr>
              <a:t>, </a:t>
            </a:r>
            <a:r>
              <a:rPr lang="en-GB" sz="650" dirty="0" err="1">
                <a:solidFill>
                  <a:schemeClr val="bg1"/>
                </a:solidFill>
              </a:rPr>
              <a:t>Japón</a:t>
            </a:r>
            <a:r>
              <a:rPr lang="en-GB" sz="650" dirty="0">
                <a:solidFill>
                  <a:schemeClr val="bg1"/>
                </a:solidFill>
              </a:rPr>
              <a:t>, </a:t>
            </a:r>
            <a:r>
              <a:rPr lang="en-GB" sz="650" dirty="0" err="1">
                <a:solidFill>
                  <a:schemeClr val="bg1"/>
                </a:solidFill>
              </a:rPr>
              <a:t>Corea</a:t>
            </a:r>
            <a:r>
              <a:rPr lang="en-GB" sz="650" dirty="0">
                <a:solidFill>
                  <a:schemeClr val="bg1"/>
                </a:solidFill>
              </a:rPr>
              <a:t> del Sur, China, Indonesia, </a:t>
            </a:r>
            <a:r>
              <a:rPr lang="en-GB" sz="650" dirty="0" err="1">
                <a:solidFill>
                  <a:schemeClr val="bg1"/>
                </a:solidFill>
              </a:rPr>
              <a:t>Tailandia</a:t>
            </a:r>
            <a:r>
              <a:rPr lang="en-GB" sz="650" dirty="0">
                <a:solidFill>
                  <a:schemeClr val="bg1"/>
                </a:solidFill>
              </a:rPr>
              <a:t>, Australia, México, </a:t>
            </a:r>
            <a:r>
              <a:rPr lang="en-GB" sz="650" dirty="0" err="1">
                <a:solidFill>
                  <a:schemeClr val="bg1"/>
                </a:solidFill>
              </a:rPr>
              <a:t>Brasil</a:t>
            </a:r>
            <a:r>
              <a:rPr lang="en-GB" sz="650" dirty="0">
                <a:solidFill>
                  <a:schemeClr val="bg1"/>
                </a:solidFill>
              </a:rPr>
              <a:t> y Argentina; </a:t>
            </a:r>
            <a:r>
              <a:rPr lang="en-GB" sz="650" dirty="0" err="1">
                <a:solidFill>
                  <a:schemeClr val="bg1"/>
                </a:solidFill>
              </a:rPr>
              <a:t>aprox</a:t>
            </a:r>
            <a:r>
              <a:rPr lang="en-GB" sz="650" dirty="0">
                <a:solidFill>
                  <a:schemeClr val="bg1"/>
                </a:solidFill>
              </a:rPr>
              <a:t>. 300 en EE.UU.). Hyundai </a:t>
            </a:r>
            <a:r>
              <a:rPr lang="en-GB" sz="650" dirty="0" smtClean="0">
                <a:solidFill>
                  <a:schemeClr val="bg1"/>
                </a:solidFill>
              </a:rPr>
              <a:t>Kia </a:t>
            </a:r>
            <a:r>
              <a:rPr lang="en-GB" sz="650" dirty="0">
                <a:solidFill>
                  <a:schemeClr val="bg1"/>
                </a:solidFill>
              </a:rPr>
              <a:t>Motors N = 929.</a:t>
            </a:r>
          </a:p>
          <a:p>
            <a:endParaRPr lang="en-GB" sz="650" dirty="0">
              <a:solidFill>
                <a:schemeClr val="bg1"/>
              </a:solidFill>
            </a:endParaRPr>
          </a:p>
        </p:txBody>
      </p:sp>
      <p:pic>
        <p:nvPicPr>
          <p:cNvPr id="34" name="Picture 135"/>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6683243" y="1679526"/>
            <a:ext cx="1764000" cy="9426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 name="Picture 138">
            <a:hlinkClick r:id="rId4"/>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6683243" y="718985"/>
            <a:ext cx="1764000" cy="9213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8" name="Picture 142" descr="http://img.fifa.com/images/fwc/2014/promos/hp_bus.jp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683243" y="3582652"/>
            <a:ext cx="1764000" cy="757904"/>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a:grpSpLocks noChangeAspect="1"/>
          </p:cNvGrpSpPr>
          <p:nvPr/>
        </p:nvGrpSpPr>
        <p:grpSpPr>
          <a:xfrm>
            <a:off x="5861766" y="2661358"/>
            <a:ext cx="2585477" cy="882070"/>
            <a:chOff x="6073157" y="2411670"/>
            <a:chExt cx="2585477" cy="882070"/>
          </a:xfrm>
        </p:grpSpPr>
        <p:pic>
          <p:nvPicPr>
            <p:cNvPr id="258050" name="Picture 2" descr="Your 11"/>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087297" y="2411670"/>
              <a:ext cx="1571337" cy="882070"/>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96"/>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6073157" y="2411670"/>
              <a:ext cx="1030485" cy="8820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53"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pPr lvl="0">
              <a:lnSpc>
                <a:spcPct val="65000"/>
              </a:lnSpc>
            </a:pPr>
            <a:r>
              <a:rPr lang="en-GB" dirty="0" smtClean="0"/>
              <a:t>1 </a:t>
            </a:r>
            <a:r>
              <a:rPr lang="en-GB" dirty="0" smtClean="0">
                <a:solidFill>
                  <a:prstClr val="white"/>
                </a:solidFill>
                <a:cs typeface="Arial" pitchFamily="34" charset="0"/>
              </a:rPr>
              <a:t>Hyundai/Kia </a:t>
            </a:r>
            <a:r>
              <a:rPr lang="en-GB" dirty="0">
                <a:solidFill>
                  <a:prstClr val="white"/>
                </a:solidFill>
                <a:cs typeface="Arial" pitchFamily="34" charset="0"/>
              </a:rPr>
              <a:t>Motors</a:t>
            </a:r>
          </a:p>
        </p:txBody>
      </p:sp>
      <p:grpSp>
        <p:nvGrpSpPr>
          <p:cNvPr id="56" name="Group 4"/>
          <p:cNvGrpSpPr>
            <a:grpSpLocks noChangeAspect="1"/>
          </p:cNvGrpSpPr>
          <p:nvPr/>
        </p:nvGrpSpPr>
        <p:grpSpPr bwMode="auto">
          <a:xfrm>
            <a:off x="8286804" y="1208064"/>
            <a:ext cx="350689" cy="350689"/>
            <a:chOff x="1804" y="543"/>
            <a:chExt cx="2152" cy="2152"/>
          </a:xfrm>
        </p:grpSpPr>
        <p:sp>
          <p:nvSpPr>
            <p:cNvPr id="57"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Oval 5">
              <a:hlinkClick r:id="rId4"/>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62"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76" name="Chevron 75">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79" name="Rectangle 78"/>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80" name="Chevron 79">
            <a:hlinkClick r:id="rId9"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1" name="Rectangle 80"/>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82" name="Rectangle 81">
            <a:hlinkClick r:id="rId1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83" name="Group 82"/>
          <p:cNvGrpSpPr/>
          <p:nvPr/>
        </p:nvGrpSpPr>
        <p:grpSpPr>
          <a:xfrm>
            <a:off x="1637994" y="4723532"/>
            <a:ext cx="7506006" cy="428793"/>
            <a:chOff x="1637994" y="4723532"/>
            <a:chExt cx="7506006" cy="428793"/>
          </a:xfrm>
        </p:grpSpPr>
        <p:sp>
          <p:nvSpPr>
            <p:cNvPr id="84" name="Isosceles Triangle 83"/>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85" name="Group 84"/>
            <p:cNvGrpSpPr/>
            <p:nvPr/>
          </p:nvGrpSpPr>
          <p:grpSpPr>
            <a:xfrm>
              <a:off x="1637994" y="4835525"/>
              <a:ext cx="7506006" cy="316800"/>
              <a:chOff x="1914453" y="4835525"/>
              <a:chExt cx="8255647" cy="316800"/>
            </a:xfrm>
          </p:grpSpPr>
          <p:sp>
            <p:nvSpPr>
              <p:cNvPr id="86" name="Rectangle 85">
                <a:hlinkClick r:id="rId11"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7" name="Rectangle 86">
                <a:hlinkClick r:id="rId12"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88" name="Rectangle 87">
                <a:hlinkClick r:id="rId9"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9" name="Rectangle 88">
                <a:hlinkClick r:id="rId1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0" name="Rectangle 89">
                <a:hlinkClick r:id="rId1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1" name="Rectangle 90">
                <a:hlinkClick r:id="rId15"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2" name="Rectangle 91">
                <a:hlinkClick r:id="rId1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93" name="Rectangle 92">
                <a:hlinkClick r:id="rId1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94" name="Rectangle 93"/>
          <p:cNvSpPr/>
          <p:nvPr/>
        </p:nvSpPr>
        <p:spPr>
          <a:xfrm>
            <a:off x="3980191" y="1822035"/>
            <a:ext cx="2703051" cy="523220"/>
          </a:xfrm>
          <a:prstGeom prst="rect">
            <a:avLst/>
          </a:prstGeom>
        </p:spPr>
        <p:txBody>
          <a:bodyPr wrap="square">
            <a:spAutoFit/>
          </a:bodyPr>
          <a:lstStyle/>
          <a:p>
            <a:r>
              <a:rPr lang="en-GB" sz="700" dirty="0" smtClean="0">
                <a:solidFill>
                  <a:schemeClr val="bg1"/>
                </a:solidFill>
              </a:rPr>
              <a:t>Hyundai ha </a:t>
            </a:r>
            <a:r>
              <a:rPr lang="en-GB" sz="700" dirty="0" err="1" smtClean="0">
                <a:solidFill>
                  <a:schemeClr val="bg1"/>
                </a:solidFill>
              </a:rPr>
              <a:t>creado</a:t>
            </a:r>
            <a:r>
              <a:rPr lang="en-GB" sz="700" dirty="0" smtClean="0">
                <a:solidFill>
                  <a:schemeClr val="bg1"/>
                </a:solidFill>
              </a:rPr>
              <a:t> el </a:t>
            </a:r>
            <a:r>
              <a:rPr lang="en-GB" sz="700" dirty="0" smtClean="0">
                <a:solidFill>
                  <a:schemeClr val="bg1"/>
                </a:solidFill>
                <a:hlinkClick r:id="rId18"/>
              </a:rPr>
              <a:t>micrositio</a:t>
            </a:r>
            <a:r>
              <a:rPr lang="en-GB" sz="700" dirty="0" smtClean="0">
                <a:solidFill>
                  <a:schemeClr val="bg1"/>
                </a:solidFill>
              </a:rPr>
              <a:t> FIFA World Cup  </a:t>
            </a:r>
            <a:r>
              <a:rPr lang="en-GB" sz="700" dirty="0" err="1" smtClean="0">
                <a:solidFill>
                  <a:schemeClr val="bg1"/>
                </a:solidFill>
              </a:rPr>
              <a:t>que</a:t>
            </a:r>
            <a:r>
              <a:rPr lang="en-GB" sz="700" dirty="0" smtClean="0">
                <a:solidFill>
                  <a:schemeClr val="bg1"/>
                </a:solidFill>
              </a:rPr>
              <a:t> </a:t>
            </a:r>
            <a:r>
              <a:rPr lang="en-GB" sz="700" dirty="0" err="1" smtClean="0">
                <a:solidFill>
                  <a:schemeClr val="bg1"/>
                </a:solidFill>
              </a:rPr>
              <a:t>ofrece</a:t>
            </a:r>
            <a:r>
              <a:rPr lang="en-GB" sz="700" dirty="0" smtClean="0">
                <a:solidFill>
                  <a:schemeClr val="bg1"/>
                </a:solidFill>
              </a:rPr>
              <a:t> </a:t>
            </a:r>
            <a:r>
              <a:rPr lang="en-GB" sz="700" dirty="0" err="1" smtClean="0">
                <a:solidFill>
                  <a:schemeClr val="bg1"/>
                </a:solidFill>
              </a:rPr>
              <a:t>contenidos</a:t>
            </a:r>
            <a:r>
              <a:rPr lang="en-GB" sz="700" dirty="0" smtClean="0">
                <a:solidFill>
                  <a:schemeClr val="bg1"/>
                </a:solidFill>
              </a:rPr>
              <a:t> </a:t>
            </a:r>
            <a:r>
              <a:rPr lang="en-GB" sz="700" dirty="0" err="1" smtClean="0">
                <a:solidFill>
                  <a:schemeClr val="bg1"/>
                </a:solidFill>
              </a:rPr>
              <a:t>entretenidos</a:t>
            </a:r>
            <a:r>
              <a:rPr lang="en-GB" sz="700" dirty="0" smtClean="0">
                <a:solidFill>
                  <a:schemeClr val="bg1"/>
                </a:solidFill>
              </a:rPr>
              <a:t> al </a:t>
            </a:r>
            <a:r>
              <a:rPr lang="en-GB" sz="700" dirty="0" err="1" smtClean="0">
                <a:solidFill>
                  <a:schemeClr val="bg1"/>
                </a:solidFill>
              </a:rPr>
              <a:t>mismo</a:t>
            </a:r>
            <a:r>
              <a:rPr lang="en-GB" sz="700" dirty="0" smtClean="0">
                <a:solidFill>
                  <a:schemeClr val="bg1"/>
                </a:solidFill>
              </a:rPr>
              <a:t> </a:t>
            </a:r>
            <a:r>
              <a:rPr lang="en-GB" sz="700" dirty="0" err="1" smtClean="0">
                <a:solidFill>
                  <a:schemeClr val="bg1"/>
                </a:solidFill>
              </a:rPr>
              <a:t>tiempo</a:t>
            </a:r>
            <a:r>
              <a:rPr lang="en-GB" sz="700" dirty="0" smtClean="0">
                <a:solidFill>
                  <a:schemeClr val="bg1"/>
                </a:solidFill>
              </a:rPr>
              <a:t> </a:t>
            </a:r>
            <a:r>
              <a:rPr lang="en-GB" sz="700" dirty="0" err="1" smtClean="0">
                <a:solidFill>
                  <a:schemeClr val="bg1"/>
                </a:solidFill>
              </a:rPr>
              <a:t>que</a:t>
            </a:r>
            <a:r>
              <a:rPr lang="en-GB" sz="700" dirty="0" smtClean="0">
                <a:solidFill>
                  <a:schemeClr val="bg1"/>
                </a:solidFill>
              </a:rPr>
              <a:t> </a:t>
            </a:r>
            <a:r>
              <a:rPr lang="en-GB" sz="700" dirty="0" err="1" smtClean="0">
                <a:solidFill>
                  <a:schemeClr val="bg1"/>
                </a:solidFill>
              </a:rPr>
              <a:t>informativos</a:t>
            </a:r>
            <a:r>
              <a:rPr lang="en-GB" sz="700" dirty="0" smtClean="0">
                <a:solidFill>
                  <a:schemeClr val="bg1"/>
                </a:solidFill>
              </a:rPr>
              <a:t>, </a:t>
            </a:r>
            <a:r>
              <a:rPr lang="en-GB" sz="700" dirty="0" err="1" smtClean="0">
                <a:solidFill>
                  <a:schemeClr val="bg1"/>
                </a:solidFill>
              </a:rPr>
              <a:t>incluyendo</a:t>
            </a:r>
            <a:r>
              <a:rPr lang="en-GB" sz="700" dirty="0" smtClean="0">
                <a:solidFill>
                  <a:schemeClr val="bg1"/>
                </a:solidFill>
              </a:rPr>
              <a:t> el «</a:t>
            </a:r>
            <a:r>
              <a:rPr lang="en-GB" sz="700" dirty="0" err="1" smtClean="0">
                <a:solidFill>
                  <a:schemeClr val="bg1"/>
                </a:solidFill>
              </a:rPr>
              <a:t>concurso</a:t>
            </a:r>
            <a:r>
              <a:rPr lang="en-GB" sz="700" dirty="0" smtClean="0">
                <a:solidFill>
                  <a:schemeClr val="bg1"/>
                </a:solidFill>
              </a:rPr>
              <a:t> </a:t>
            </a:r>
            <a:r>
              <a:rPr lang="en-GB" sz="700" dirty="0" err="1" smtClean="0">
                <a:solidFill>
                  <a:schemeClr val="bg1"/>
                </a:solidFill>
              </a:rPr>
              <a:t>definitivo</a:t>
            </a:r>
            <a:r>
              <a:rPr lang="en-GB" sz="700" dirty="0" smtClean="0">
                <a:solidFill>
                  <a:schemeClr val="bg1"/>
                </a:solidFill>
              </a:rPr>
              <a:t>», la </a:t>
            </a:r>
            <a:r>
              <a:rPr lang="en-GB" sz="700" dirty="0" err="1" smtClean="0">
                <a:solidFill>
                  <a:schemeClr val="bg1"/>
                </a:solidFill>
              </a:rPr>
              <a:t>historia</a:t>
            </a:r>
            <a:r>
              <a:rPr lang="en-GB" sz="700" dirty="0" smtClean="0">
                <a:solidFill>
                  <a:schemeClr val="bg1"/>
                </a:solidFill>
              </a:rPr>
              <a:t> del </a:t>
            </a:r>
            <a:r>
              <a:rPr lang="en-GB" sz="700" dirty="0" err="1" smtClean="0">
                <a:solidFill>
                  <a:schemeClr val="bg1"/>
                </a:solidFill>
              </a:rPr>
              <a:t>patrocinio</a:t>
            </a:r>
            <a:r>
              <a:rPr lang="en-GB" sz="700" dirty="0" smtClean="0">
                <a:solidFill>
                  <a:schemeClr val="bg1"/>
                </a:solidFill>
              </a:rPr>
              <a:t> y </a:t>
            </a:r>
            <a:r>
              <a:rPr lang="en-GB" sz="700" dirty="0" err="1" smtClean="0">
                <a:solidFill>
                  <a:schemeClr val="bg1"/>
                </a:solidFill>
              </a:rPr>
              <a:t>las</a:t>
            </a:r>
            <a:r>
              <a:rPr lang="en-GB" sz="700" dirty="0" smtClean="0">
                <a:solidFill>
                  <a:schemeClr val="bg1"/>
                </a:solidFill>
              </a:rPr>
              <a:t> </a:t>
            </a:r>
            <a:r>
              <a:rPr lang="en-GB" sz="700" dirty="0" err="1" smtClean="0">
                <a:solidFill>
                  <a:schemeClr val="bg1"/>
                </a:solidFill>
              </a:rPr>
              <a:t>últimas</a:t>
            </a:r>
            <a:r>
              <a:rPr lang="en-GB" sz="700" dirty="0" smtClean="0">
                <a:solidFill>
                  <a:schemeClr val="bg1"/>
                </a:solidFill>
              </a:rPr>
              <a:t> </a:t>
            </a:r>
            <a:r>
              <a:rPr lang="en-GB" sz="700" dirty="0" err="1" smtClean="0">
                <a:solidFill>
                  <a:schemeClr val="bg1"/>
                </a:solidFill>
              </a:rPr>
              <a:t>noticias</a:t>
            </a:r>
            <a:r>
              <a:rPr lang="en-GB" sz="700" dirty="0" smtClean="0">
                <a:solidFill>
                  <a:schemeClr val="bg1"/>
                </a:solidFill>
              </a:rPr>
              <a:t> de la Copa Mundial.</a:t>
            </a:r>
            <a:endParaRPr lang="en-GB" sz="700" dirty="0">
              <a:solidFill>
                <a:schemeClr val="bg1"/>
              </a:solidFill>
            </a:endParaRPr>
          </a:p>
        </p:txBody>
      </p:sp>
      <p:sp>
        <p:nvSpPr>
          <p:cNvPr id="95" name="Rectangle 94"/>
          <p:cNvSpPr/>
          <p:nvPr/>
        </p:nvSpPr>
        <p:spPr>
          <a:xfrm>
            <a:off x="3980191" y="672720"/>
            <a:ext cx="2664000" cy="954107"/>
          </a:xfrm>
          <a:prstGeom prst="rect">
            <a:avLst/>
          </a:prstGeom>
        </p:spPr>
        <p:txBody>
          <a:bodyPr wrap="square">
            <a:spAutoFit/>
          </a:bodyPr>
          <a:lstStyle/>
          <a:p>
            <a:r>
              <a:rPr lang="en-GB" sz="700" dirty="0" err="1" smtClean="0">
                <a:solidFill>
                  <a:schemeClr val="bg1"/>
                </a:solidFill>
              </a:rPr>
              <a:t>Movido</a:t>
            </a:r>
            <a:r>
              <a:rPr lang="en-GB" sz="700" dirty="0" smtClean="0">
                <a:solidFill>
                  <a:schemeClr val="bg1"/>
                </a:solidFill>
              </a:rPr>
              <a:t> </a:t>
            </a:r>
            <a:r>
              <a:rPr lang="en-GB" sz="700" dirty="0" err="1" smtClean="0">
                <a:solidFill>
                  <a:schemeClr val="bg1"/>
                </a:solidFill>
              </a:rPr>
              <a:t>por</a:t>
            </a:r>
            <a:r>
              <a:rPr lang="en-GB" sz="700" dirty="0" smtClean="0">
                <a:solidFill>
                  <a:schemeClr val="bg1"/>
                </a:solidFill>
              </a:rPr>
              <a:t> </a:t>
            </a:r>
            <a:r>
              <a:rPr lang="en-GB" sz="700" dirty="0">
                <a:solidFill>
                  <a:schemeClr val="bg1"/>
                </a:solidFill>
              </a:rPr>
              <a:t>el éxito de las ediciones de Hyundai Fan Park durante las Copas Mundiales 2002 y 2006, Hyundai ha llevado este año el festival más allá de las fronteras del </a:t>
            </a:r>
            <a:r>
              <a:rPr lang="en-GB" sz="700" dirty="0" err="1">
                <a:solidFill>
                  <a:schemeClr val="bg1"/>
                </a:solidFill>
              </a:rPr>
              <a:t>país</a:t>
            </a:r>
            <a:r>
              <a:rPr lang="en-GB" sz="700" dirty="0">
                <a:solidFill>
                  <a:schemeClr val="bg1"/>
                </a:solidFill>
              </a:rPr>
              <a:t> </a:t>
            </a:r>
            <a:r>
              <a:rPr lang="en-GB" sz="700" dirty="0" err="1" smtClean="0">
                <a:solidFill>
                  <a:schemeClr val="bg1"/>
                </a:solidFill>
              </a:rPr>
              <a:t>anfitrión</a:t>
            </a:r>
            <a:r>
              <a:rPr lang="en-GB" sz="700" dirty="0" smtClean="0">
                <a:solidFill>
                  <a:schemeClr val="bg1"/>
                </a:solidFill>
              </a:rPr>
              <a:t>, </a:t>
            </a:r>
            <a:r>
              <a:rPr lang="en-GB" sz="700" dirty="0">
                <a:solidFill>
                  <a:schemeClr val="bg1"/>
                </a:solidFill>
              </a:rPr>
              <a:t>a las grandes capitales del fútbol de todo el mundo, con el fin de aumentar la diversión y la visibilidad de Hyundai. Este año, el Hyundai Fan Park tendrá lugar en las principales ciudades de los países clasificados, y transmitirá emoción y entusiasmo a aficionados de todo el mundo.</a:t>
            </a:r>
          </a:p>
        </p:txBody>
      </p:sp>
      <p:sp>
        <p:nvSpPr>
          <p:cNvPr id="96" name="Rectangle 95"/>
          <p:cNvSpPr/>
          <p:nvPr/>
        </p:nvSpPr>
        <p:spPr>
          <a:xfrm>
            <a:off x="3980191" y="2799540"/>
            <a:ext cx="1772023" cy="523220"/>
          </a:xfrm>
          <a:prstGeom prst="rect">
            <a:avLst/>
          </a:prstGeom>
        </p:spPr>
        <p:txBody>
          <a:bodyPr wrap="square">
            <a:spAutoFit/>
          </a:bodyPr>
          <a:lstStyle/>
          <a:p>
            <a:r>
              <a:rPr lang="en-GB" sz="700" dirty="0">
                <a:solidFill>
                  <a:schemeClr val="bg1"/>
                </a:solidFill>
              </a:rPr>
              <a:t>Hyundai ha lanzado una serie especial de su modelo I20 con motivo de la Copa Mundial de la FIFA: el Hyundai I20 Go!</a:t>
            </a:r>
          </a:p>
        </p:txBody>
      </p:sp>
      <p:sp>
        <p:nvSpPr>
          <p:cNvPr id="97" name="Rectangle 96"/>
          <p:cNvSpPr/>
          <p:nvPr/>
        </p:nvSpPr>
        <p:spPr>
          <a:xfrm>
            <a:off x="3980191" y="3666910"/>
            <a:ext cx="2664000" cy="523220"/>
          </a:xfrm>
          <a:prstGeom prst="rect">
            <a:avLst/>
          </a:prstGeom>
        </p:spPr>
        <p:txBody>
          <a:bodyPr wrap="square">
            <a:spAutoFit/>
          </a:bodyPr>
          <a:lstStyle/>
          <a:p>
            <a:r>
              <a:rPr lang="en-GB" sz="700" dirty="0" smtClean="0">
                <a:solidFill>
                  <a:schemeClr val="bg1"/>
                </a:solidFill>
              </a:rPr>
              <a:t>El concurso «Estaremos ahí con Hyundai» ha animado a los aficionados a crear y </a:t>
            </a:r>
            <a:r>
              <a:rPr lang="en-GB" sz="700" dirty="0" err="1" smtClean="0">
                <a:solidFill>
                  <a:schemeClr val="bg1"/>
                </a:solidFill>
              </a:rPr>
              <a:t>votar</a:t>
            </a:r>
            <a:r>
              <a:rPr lang="en-GB" sz="700" dirty="0" smtClean="0">
                <a:solidFill>
                  <a:schemeClr val="bg1"/>
                </a:solidFill>
              </a:rPr>
              <a:t> los 32 eslóganes que se colocarán en los autobuses de las distintas selecciones participantes en la Copa Mundial de la FIFA 2014.</a:t>
            </a:r>
          </a:p>
        </p:txBody>
      </p:sp>
      <p:graphicFrame>
        <p:nvGraphicFramePr>
          <p:cNvPr id="98" name="Chart 97"/>
          <p:cNvGraphicFramePr/>
          <p:nvPr>
            <p:extLst>
              <p:ext uri="{D42A27DB-BD31-4B8C-83A1-F6EECF244321}">
                <p14:modId xmlns:p14="http://schemas.microsoft.com/office/powerpoint/2010/main" val="294000266"/>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9"/>
          </a:graphicData>
        </a:graphic>
      </p:graphicFrame>
    </p:spTree>
    <p:extLst>
      <p:ext uri="{BB962C8B-B14F-4D97-AF65-F5344CB8AC3E}">
        <p14:creationId xmlns:p14="http://schemas.microsoft.com/office/powerpoint/2010/main" val="1409537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 name="TextBox 28"/>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pSp>
        <p:nvGrpSpPr>
          <p:cNvPr id="37" name="Group 36"/>
          <p:cNvGrpSpPr/>
          <p:nvPr/>
        </p:nvGrpSpPr>
        <p:grpSpPr>
          <a:xfrm>
            <a:off x="291586" y="843361"/>
            <a:ext cx="660484" cy="665570"/>
            <a:chOff x="611438" y="1730773"/>
            <a:chExt cx="972000" cy="972000"/>
          </a:xfrm>
        </p:grpSpPr>
        <p:sp>
          <p:nvSpPr>
            <p:cNvPr id="38" name="TextBox 37"/>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nvGrpSpPr>
            <p:cNvPr id="48" name="Group 48"/>
            <p:cNvGrpSpPr>
              <a:grpSpLocks noChangeAspect="1"/>
            </p:cNvGrpSpPr>
            <p:nvPr/>
          </p:nvGrpSpPr>
          <p:grpSpPr>
            <a:xfrm>
              <a:off x="713622" y="1854864"/>
              <a:ext cx="756000" cy="756000"/>
              <a:chOff x="3639697" y="2022734"/>
              <a:chExt cx="1347333" cy="1347333"/>
            </a:xfrm>
          </p:grpSpPr>
          <p:sp>
            <p:nvSpPr>
              <p:cNvPr id="50" name="Oval 49"/>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1" name="Oval 50"/>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2" name="Oval 51"/>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49" name="Oval 48"/>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53" name="Picture 11"/>
          <p:cNvPicPr>
            <a:picLocks noChangeAspect="1" noChangeArrowheads="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51201" y="1082757"/>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4" name="Group 53"/>
          <p:cNvGrpSpPr/>
          <p:nvPr/>
        </p:nvGrpSpPr>
        <p:grpSpPr>
          <a:xfrm>
            <a:off x="3853704" y="14337"/>
            <a:ext cx="5076935" cy="4425790"/>
            <a:chOff x="4034328" y="-566"/>
            <a:chExt cx="5076935" cy="4425790"/>
          </a:xfrm>
        </p:grpSpPr>
        <p:sp>
          <p:nvSpPr>
            <p:cNvPr id="55" name="Freeform 5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56" name="Snip Single Corner Rectangle 5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7" name="Rectangle 56"/>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58" name="Rectangle 5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SONY</a:t>
              </a:r>
              <a:endParaRPr lang="en-GB" dirty="0">
                <a:solidFill>
                  <a:prstClr val="white"/>
                </a:solidFill>
                <a:latin typeface="+mj-lt"/>
                <a:cs typeface="Arial" pitchFamily="34" charset="0"/>
              </a:endParaRPr>
            </a:p>
          </p:txBody>
        </p:sp>
      </p:grpSp>
      <p:sp>
        <p:nvSpPr>
          <p:cNvPr id="30" name="TextBox 29"/>
          <p:cNvSpPr txBox="1"/>
          <p:nvPr/>
        </p:nvSpPr>
        <p:spPr>
          <a:xfrm>
            <a:off x="72736" y="4509687"/>
            <a:ext cx="8137123" cy="292388"/>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a:t>
            </a:r>
            <a:r>
              <a:rPr lang="en-GB" sz="650" dirty="0" err="1">
                <a:solidFill>
                  <a:schemeClr val="bg1"/>
                </a:solidFill>
              </a:rPr>
              <a:t>basados</a:t>
            </a:r>
            <a:r>
              <a:rPr lang="en-GB" sz="650" dirty="0">
                <a:solidFill>
                  <a:schemeClr val="bg1"/>
                </a:solidFill>
              </a:rPr>
              <a:t> en </a:t>
            </a:r>
            <a:r>
              <a:rPr lang="en-GB" sz="650" dirty="0" err="1">
                <a:solidFill>
                  <a:schemeClr val="bg1"/>
                </a:solidFill>
              </a:rPr>
              <a:t>encuestados</a:t>
            </a:r>
            <a:r>
              <a:rPr lang="en-GB" sz="650" dirty="0">
                <a:solidFill>
                  <a:schemeClr val="bg1"/>
                </a:solidFill>
              </a:rPr>
              <a:t> no </a:t>
            </a:r>
            <a:r>
              <a:rPr lang="en-GB" sz="650" dirty="0" err="1">
                <a:solidFill>
                  <a:schemeClr val="bg1"/>
                </a:solidFill>
              </a:rPr>
              <a:t>contrarios</a:t>
            </a:r>
            <a:r>
              <a:rPr lang="en-GB" sz="650" dirty="0">
                <a:solidFill>
                  <a:schemeClr val="bg1"/>
                </a:solidFill>
              </a:rPr>
              <a:t> al </a:t>
            </a:r>
            <a:r>
              <a:rPr lang="en-GB" sz="650" dirty="0" err="1">
                <a:solidFill>
                  <a:schemeClr val="bg1"/>
                </a:solidFill>
              </a:rPr>
              <a:t>fútbol</a:t>
            </a:r>
            <a:r>
              <a:rPr lang="en-GB" sz="650" dirty="0">
                <a:solidFill>
                  <a:schemeClr val="bg1"/>
                </a:solidFill>
              </a:rPr>
              <a:t> </a:t>
            </a:r>
            <a:r>
              <a:rPr lang="en-GB" sz="650" dirty="0" err="1">
                <a:solidFill>
                  <a:schemeClr val="bg1"/>
                </a:solidFill>
              </a:rPr>
              <a:t>ni</a:t>
            </a:r>
            <a:r>
              <a:rPr lang="en-GB" sz="650" dirty="0">
                <a:solidFill>
                  <a:schemeClr val="bg1"/>
                </a:solidFill>
              </a:rPr>
              <a:t> a la Copa Mundial 2014. </a:t>
            </a:r>
            <a:r>
              <a:rPr lang="en-GB" sz="650" dirty="0" err="1">
                <a:solidFill>
                  <a:schemeClr val="bg1"/>
                </a:solidFill>
              </a:rPr>
              <a:t>Trabajo</a:t>
            </a:r>
            <a:r>
              <a:rPr lang="en-GB" sz="650" dirty="0">
                <a:solidFill>
                  <a:schemeClr val="bg1"/>
                </a:solidFill>
              </a:rPr>
              <a:t> de campo: 21 a 28 de mayo de 2014 (N = 3.515 en 17 </a:t>
            </a:r>
            <a:r>
              <a:rPr lang="en-GB" sz="650" dirty="0" err="1">
                <a:solidFill>
                  <a:schemeClr val="bg1"/>
                </a:solidFill>
              </a:rPr>
              <a:t>países</a:t>
            </a:r>
            <a:r>
              <a:rPr lang="en-GB" sz="650" dirty="0">
                <a:solidFill>
                  <a:schemeClr val="bg1"/>
                </a:solidFill>
              </a:rPr>
              <a:t>, </a:t>
            </a:r>
            <a:r>
              <a:rPr lang="en-GB" sz="650" dirty="0" err="1">
                <a:solidFill>
                  <a:schemeClr val="bg1"/>
                </a:solidFill>
              </a:rPr>
              <a:t>aprox</a:t>
            </a:r>
            <a:r>
              <a:rPr lang="en-GB" sz="650" dirty="0">
                <a:solidFill>
                  <a:schemeClr val="bg1"/>
                </a:solidFill>
              </a:rPr>
              <a:t>. 200 </a:t>
            </a:r>
            <a:r>
              <a:rPr lang="en-GB" sz="650" dirty="0" err="1">
                <a:solidFill>
                  <a:schemeClr val="bg1"/>
                </a:solidFill>
              </a:rPr>
              <a:t>respectivamente</a:t>
            </a:r>
            <a:r>
              <a:rPr lang="en-GB" sz="650" dirty="0">
                <a:solidFill>
                  <a:schemeClr val="bg1"/>
                </a:solidFill>
              </a:rPr>
              <a:t> en </a:t>
            </a:r>
            <a:r>
              <a:rPr lang="en-GB" sz="650" dirty="0" err="1">
                <a:solidFill>
                  <a:schemeClr val="bg1"/>
                </a:solidFill>
              </a:rPr>
              <a:t>Reino</a:t>
            </a:r>
            <a:r>
              <a:rPr lang="en-GB" sz="650" dirty="0">
                <a:solidFill>
                  <a:schemeClr val="bg1"/>
                </a:solidFill>
              </a:rPr>
              <a:t> </a:t>
            </a:r>
            <a:r>
              <a:rPr lang="en-GB" sz="650" dirty="0" err="1">
                <a:solidFill>
                  <a:schemeClr val="bg1"/>
                </a:solidFill>
              </a:rPr>
              <a:t>Unido</a:t>
            </a:r>
            <a:r>
              <a:rPr lang="en-GB" sz="650" dirty="0">
                <a:solidFill>
                  <a:schemeClr val="bg1"/>
                </a:solidFill>
              </a:rPr>
              <a:t>, </a:t>
            </a:r>
            <a:r>
              <a:rPr lang="en-GB" sz="650" dirty="0" err="1">
                <a:solidFill>
                  <a:schemeClr val="bg1"/>
                </a:solidFill>
              </a:rPr>
              <a:t>Alemania</a:t>
            </a:r>
            <a:r>
              <a:rPr lang="en-GB" sz="650" dirty="0">
                <a:solidFill>
                  <a:schemeClr val="bg1"/>
                </a:solidFill>
              </a:rPr>
              <a:t>, </a:t>
            </a:r>
            <a:r>
              <a:rPr lang="en-GB" sz="650" dirty="0" err="1">
                <a:solidFill>
                  <a:schemeClr val="bg1"/>
                </a:solidFill>
              </a:rPr>
              <a:t>Francia</a:t>
            </a:r>
            <a:r>
              <a:rPr lang="en-GB" sz="650" dirty="0">
                <a:solidFill>
                  <a:schemeClr val="bg1"/>
                </a:solidFill>
              </a:rPr>
              <a:t>, </a:t>
            </a:r>
            <a:r>
              <a:rPr lang="en-GB" sz="650" dirty="0" err="1">
                <a:solidFill>
                  <a:schemeClr val="bg1"/>
                </a:solidFill>
              </a:rPr>
              <a:t>España</a:t>
            </a:r>
            <a:r>
              <a:rPr lang="en-GB" sz="650" dirty="0">
                <a:solidFill>
                  <a:schemeClr val="bg1"/>
                </a:solidFill>
              </a:rPr>
              <a:t>, </a:t>
            </a:r>
            <a:r>
              <a:rPr lang="en-GB" sz="650" dirty="0" err="1">
                <a:solidFill>
                  <a:schemeClr val="bg1"/>
                </a:solidFill>
              </a:rPr>
              <a:t>Rusia</a:t>
            </a:r>
            <a:r>
              <a:rPr lang="en-GB" sz="650" dirty="0">
                <a:solidFill>
                  <a:schemeClr val="bg1"/>
                </a:solidFill>
              </a:rPr>
              <a:t>, Italia, </a:t>
            </a:r>
            <a:r>
              <a:rPr lang="en-GB" sz="650" dirty="0" err="1">
                <a:solidFill>
                  <a:schemeClr val="bg1"/>
                </a:solidFill>
              </a:rPr>
              <a:t>Sudáfrica</a:t>
            </a:r>
            <a:r>
              <a:rPr lang="en-GB" sz="650" dirty="0">
                <a:solidFill>
                  <a:schemeClr val="bg1"/>
                </a:solidFill>
              </a:rPr>
              <a:t>, </a:t>
            </a:r>
            <a:r>
              <a:rPr lang="en-GB" sz="650" dirty="0" err="1">
                <a:solidFill>
                  <a:schemeClr val="bg1"/>
                </a:solidFill>
              </a:rPr>
              <a:t>Japón</a:t>
            </a:r>
            <a:r>
              <a:rPr lang="en-GB" sz="650" dirty="0">
                <a:solidFill>
                  <a:schemeClr val="bg1"/>
                </a:solidFill>
              </a:rPr>
              <a:t>, </a:t>
            </a:r>
            <a:r>
              <a:rPr lang="en-GB" sz="650" dirty="0" err="1">
                <a:solidFill>
                  <a:schemeClr val="bg1"/>
                </a:solidFill>
              </a:rPr>
              <a:t>Corea</a:t>
            </a:r>
            <a:r>
              <a:rPr lang="en-GB" sz="650" dirty="0">
                <a:solidFill>
                  <a:schemeClr val="bg1"/>
                </a:solidFill>
              </a:rPr>
              <a:t> del Sur, China, Indonesia, </a:t>
            </a:r>
            <a:r>
              <a:rPr lang="en-GB" sz="650" dirty="0" err="1">
                <a:solidFill>
                  <a:schemeClr val="bg1"/>
                </a:solidFill>
              </a:rPr>
              <a:t>Tailandia</a:t>
            </a:r>
            <a:r>
              <a:rPr lang="en-GB" sz="650" dirty="0">
                <a:solidFill>
                  <a:schemeClr val="bg1"/>
                </a:solidFill>
              </a:rPr>
              <a:t>, Australia, México, </a:t>
            </a:r>
            <a:r>
              <a:rPr lang="en-GB" sz="650" dirty="0" err="1">
                <a:solidFill>
                  <a:schemeClr val="bg1"/>
                </a:solidFill>
              </a:rPr>
              <a:t>Brasil</a:t>
            </a:r>
            <a:r>
              <a:rPr lang="en-GB" sz="650" dirty="0">
                <a:solidFill>
                  <a:schemeClr val="bg1"/>
                </a:solidFill>
              </a:rPr>
              <a:t> y Argentina; </a:t>
            </a:r>
            <a:r>
              <a:rPr lang="en-GB" sz="650" dirty="0" err="1">
                <a:solidFill>
                  <a:schemeClr val="bg1"/>
                </a:solidFill>
              </a:rPr>
              <a:t>aprox</a:t>
            </a:r>
            <a:r>
              <a:rPr lang="en-GB" sz="650" dirty="0">
                <a:solidFill>
                  <a:schemeClr val="bg1"/>
                </a:solidFill>
              </a:rPr>
              <a:t>. 300 en EE.UU.). Sony N = 1.378</a:t>
            </a:r>
          </a:p>
        </p:txBody>
      </p:sp>
      <p:pic>
        <p:nvPicPr>
          <p:cNvPr id="31" name="Picture 130">
            <a:hlinkClick r:id="rId4"/>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6458377" y="707574"/>
            <a:ext cx="1980000" cy="1041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7" name="Picture 3">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458377" y="2227232"/>
            <a:ext cx="1980000" cy="14634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smtClean="0"/>
              <a:t>1 SONY</a:t>
            </a:r>
            <a:endParaRPr lang="en-GB" dirty="0">
              <a:solidFill>
                <a:schemeClr val="accent1"/>
              </a:solidFill>
            </a:endParaRPr>
          </a:p>
        </p:txBody>
      </p:sp>
      <p:grpSp>
        <p:nvGrpSpPr>
          <p:cNvPr id="41" name="Group 4"/>
          <p:cNvGrpSpPr>
            <a:grpSpLocks noChangeAspect="1"/>
          </p:cNvGrpSpPr>
          <p:nvPr/>
        </p:nvGrpSpPr>
        <p:grpSpPr bwMode="auto">
          <a:xfrm>
            <a:off x="8292915" y="1370531"/>
            <a:ext cx="350689" cy="350689"/>
            <a:chOff x="1804" y="543"/>
            <a:chExt cx="2152" cy="2152"/>
          </a:xfrm>
        </p:grpSpPr>
        <p:sp>
          <p:nvSpPr>
            <p:cNvPr id="42"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Oval 5">
              <a:hlinkClick r:id="rId4"/>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2" name="Group 4"/>
          <p:cNvGrpSpPr>
            <a:grpSpLocks noChangeAspect="1"/>
          </p:cNvGrpSpPr>
          <p:nvPr/>
        </p:nvGrpSpPr>
        <p:grpSpPr bwMode="auto">
          <a:xfrm>
            <a:off x="8292915" y="3279859"/>
            <a:ext cx="350689" cy="350689"/>
            <a:chOff x="1804" y="543"/>
            <a:chExt cx="2152" cy="2152"/>
          </a:xfrm>
        </p:grpSpPr>
        <p:sp>
          <p:nvSpPr>
            <p:cNvPr id="73"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Oval 5">
              <a:hlinkClick r:id="rId6"/>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9"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82" name="Chevron 81">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83" name="Rectangle 82"/>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84" name="Chevron 83">
            <a:hlinkClick r:id="rId8"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5" name="Rectangle 84"/>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86" name="Rectangle 85">
            <a:hlinkClick r:id="rId9"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87" name="Group 86"/>
          <p:cNvGrpSpPr/>
          <p:nvPr/>
        </p:nvGrpSpPr>
        <p:grpSpPr>
          <a:xfrm>
            <a:off x="1637994" y="4723532"/>
            <a:ext cx="7506006" cy="428793"/>
            <a:chOff x="1637994" y="4723532"/>
            <a:chExt cx="7506006" cy="428793"/>
          </a:xfrm>
        </p:grpSpPr>
        <p:sp>
          <p:nvSpPr>
            <p:cNvPr id="88" name="Isosceles Triangle 87"/>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89" name="Group 88"/>
            <p:cNvGrpSpPr/>
            <p:nvPr/>
          </p:nvGrpSpPr>
          <p:grpSpPr>
            <a:xfrm>
              <a:off x="1637994" y="4835525"/>
              <a:ext cx="7506006" cy="316800"/>
              <a:chOff x="1914453" y="4835525"/>
              <a:chExt cx="8255647" cy="316800"/>
            </a:xfrm>
          </p:grpSpPr>
          <p:sp>
            <p:nvSpPr>
              <p:cNvPr id="90" name="Rectangle 89">
                <a:hlinkClick r:id="rId1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1" name="Rectangle 90">
                <a:hlinkClick r:id="rId1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92" name="Rectangle 91">
                <a:hlinkClick r:id="rId8"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3" name="Rectangle 92">
                <a:hlinkClick r:id="rId1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4" name="Rectangle 93">
                <a:hlinkClick r:id="rId1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5" name="Rectangle 94">
                <a:hlinkClick r:id="rId14"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6" name="Rectangle 95">
                <a:hlinkClick r:id="rId1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97" name="Rectangle 96">
                <a:hlinkClick r:id="rId1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98" name="Rectangle 97"/>
          <p:cNvSpPr/>
          <p:nvPr/>
        </p:nvSpPr>
        <p:spPr>
          <a:xfrm>
            <a:off x="3975872" y="2093811"/>
            <a:ext cx="2365126" cy="738664"/>
          </a:xfrm>
          <a:prstGeom prst="rect">
            <a:avLst/>
          </a:prstGeom>
        </p:spPr>
        <p:txBody>
          <a:bodyPr wrap="square">
            <a:spAutoFit/>
          </a:bodyPr>
          <a:lstStyle/>
          <a:p>
            <a:r>
              <a:rPr lang="en-GB" sz="700" dirty="0">
                <a:solidFill>
                  <a:schemeClr val="bg1"/>
                </a:solidFill>
              </a:rPr>
              <a:t>Además, se ha lanzado la aplicación «Sony Football Challenge», que pretende ser una guía personal de acompañamiento para la Copa Mundial, manteniendo a los aficionados al tanto de las noticias sobre los equipos y de los resultados de clasificación a lo largo del campeonato.</a:t>
            </a:r>
          </a:p>
        </p:txBody>
      </p:sp>
      <p:sp>
        <p:nvSpPr>
          <p:cNvPr id="99" name="Rectangle 98"/>
          <p:cNvSpPr/>
          <p:nvPr/>
        </p:nvSpPr>
        <p:spPr>
          <a:xfrm>
            <a:off x="3975871" y="665994"/>
            <a:ext cx="2444603" cy="1277273"/>
          </a:xfrm>
          <a:prstGeom prst="rect">
            <a:avLst/>
          </a:prstGeom>
        </p:spPr>
        <p:txBody>
          <a:bodyPr wrap="square">
            <a:spAutoFit/>
          </a:bodyPr>
          <a:lstStyle/>
          <a:p>
            <a:r>
              <a:rPr lang="en-GB" sz="700" dirty="0">
                <a:solidFill>
                  <a:schemeClr val="bg1"/>
                </a:solidFill>
              </a:rPr>
              <a:t>«ONE STADIUM LIVE» es una iniciativa digital creada por Sony con el objetivo de que los aficionados al fútbol de todo el mundo compartan su emoción por la Copa Mundial de la FIFA 2014. Esta iniciativa se sirve del portal «ONE STADIUM</a:t>
            </a:r>
            <a:r>
              <a:rPr lang="en-GB" sz="700" dirty="0" smtClean="0">
                <a:solidFill>
                  <a:schemeClr val="bg1"/>
                </a:solidFill>
              </a:rPr>
              <a:t>», </a:t>
            </a:r>
            <a:r>
              <a:rPr lang="en-GB" sz="700" dirty="0">
                <a:solidFill>
                  <a:schemeClr val="bg1"/>
                </a:solidFill>
              </a:rPr>
              <a:t>que ha sido optimizado para teléfonos inteligentes, tabletas y ordenadores personales. Esta novedosa plataforma reúne contenidos relacionados con el fútbol de redes sociales como Twitter, Facebook y Google+.  Los contenidos se encuentran disponibles en inglés, portugués, francés, alemán, español y japonés. </a:t>
            </a:r>
          </a:p>
        </p:txBody>
      </p:sp>
      <p:sp>
        <p:nvSpPr>
          <p:cNvPr id="100" name="Rectangle 99"/>
          <p:cNvSpPr/>
          <p:nvPr/>
        </p:nvSpPr>
        <p:spPr>
          <a:xfrm>
            <a:off x="4015512" y="2893982"/>
            <a:ext cx="2365320" cy="661720"/>
          </a:xfrm>
          <a:prstGeom prst="rect">
            <a:avLst/>
          </a:prstGeom>
        </p:spPr>
        <p:txBody>
          <a:bodyPr wrap="square">
            <a:spAutoFit/>
          </a:bodyPr>
          <a:lstStyle/>
          <a:p>
            <a:r>
              <a:rPr lang="en-GB" sz="700" dirty="0">
                <a:solidFill>
                  <a:schemeClr val="bg1"/>
                </a:solidFill>
              </a:rPr>
              <a:t>Supercanción</a:t>
            </a:r>
            <a:r>
              <a:rPr sz="1600" dirty="0" smtClean="0"/>
              <a:t> </a:t>
            </a:r>
          </a:p>
          <a:p>
            <a:r>
              <a:rPr lang="en-GB" sz="700" dirty="0">
                <a:solidFill>
                  <a:schemeClr val="bg1"/>
                </a:solidFill>
              </a:rPr>
              <a:t>La canción ganadora del concurso internacional de Sony para la Copa Mundial de la FIFA 2014 </a:t>
            </a:r>
            <a:r>
              <a:rPr lang="en-GB" sz="700" dirty="0" err="1" smtClean="0">
                <a:solidFill>
                  <a:schemeClr val="bg1"/>
                </a:solidFill>
              </a:rPr>
              <a:t>será</a:t>
            </a:r>
            <a:r>
              <a:rPr lang="en-GB" sz="700" dirty="0" smtClean="0">
                <a:solidFill>
                  <a:schemeClr val="bg1"/>
                </a:solidFill>
              </a:rPr>
              <a:t> </a:t>
            </a:r>
            <a:r>
              <a:rPr lang="en-GB" sz="700" dirty="0">
                <a:solidFill>
                  <a:schemeClr val="bg1"/>
                </a:solidFill>
              </a:rPr>
              <a:t>grabada por Ricky Martin.</a:t>
            </a:r>
            <a:endParaRPr lang="es-ES" sz="700" dirty="0">
              <a:solidFill>
                <a:schemeClr val="bg1"/>
              </a:solidFill>
            </a:endParaRPr>
          </a:p>
        </p:txBody>
      </p:sp>
      <p:graphicFrame>
        <p:nvGraphicFramePr>
          <p:cNvPr id="101" name="Chart 100"/>
          <p:cNvGraphicFramePr/>
          <p:nvPr>
            <p:extLst>
              <p:ext uri="{D42A27DB-BD31-4B8C-83A1-F6EECF244321}">
                <p14:modId xmlns:p14="http://schemas.microsoft.com/office/powerpoint/2010/main" val="1288481311"/>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7"/>
          </a:graphicData>
        </a:graphic>
      </p:graphicFrame>
    </p:spTree>
    <p:extLst>
      <p:ext uri="{BB962C8B-B14F-4D97-AF65-F5344CB8AC3E}">
        <p14:creationId xmlns:p14="http://schemas.microsoft.com/office/powerpoint/2010/main" val="20439337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0" name="Group 29"/>
          <p:cNvGrpSpPr/>
          <p:nvPr/>
        </p:nvGrpSpPr>
        <p:grpSpPr>
          <a:xfrm>
            <a:off x="292568" y="841387"/>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Budweiser</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40" name="Picture 1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53933" y="1135713"/>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1" name="Group 40"/>
          <p:cNvGrpSpPr/>
          <p:nvPr/>
        </p:nvGrpSpPr>
        <p:grpSpPr>
          <a:xfrm>
            <a:off x="3853704" y="-566"/>
            <a:ext cx="5076935" cy="4425790"/>
            <a:chOff x="4034328" y="-566"/>
            <a:chExt cx="5076935" cy="4425790"/>
          </a:xfrm>
        </p:grpSpPr>
        <p:sp>
          <p:nvSpPr>
            <p:cNvPr id="42" name="Freeform 41"/>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43" name="Snip Single Corner Rectangle 42"/>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4" name="Rectangle 43"/>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45" name="Rectangle 44"/>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Budweiser</a:t>
              </a:r>
            </a:p>
          </p:txBody>
        </p:sp>
      </p:grpSp>
      <p:sp>
        <p:nvSpPr>
          <p:cNvPr id="37" name="TextBox 36"/>
          <p:cNvSpPr txBox="1"/>
          <p:nvPr/>
        </p:nvSpPr>
        <p:spPr>
          <a:xfrm>
            <a:off x="72736" y="4509687"/>
            <a:ext cx="8193086" cy="292388"/>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a:t>
            </a:r>
            <a:r>
              <a:rPr lang="en-GB" sz="650" dirty="0" err="1">
                <a:solidFill>
                  <a:schemeClr val="bg1"/>
                </a:solidFill>
              </a:rPr>
              <a:t>basados</a:t>
            </a:r>
            <a:r>
              <a:rPr lang="en-GB" sz="650" dirty="0">
                <a:solidFill>
                  <a:schemeClr val="bg1"/>
                </a:solidFill>
              </a:rPr>
              <a:t> en </a:t>
            </a:r>
            <a:r>
              <a:rPr lang="en-GB" sz="650" dirty="0" err="1">
                <a:solidFill>
                  <a:schemeClr val="bg1"/>
                </a:solidFill>
              </a:rPr>
              <a:t>encuestados</a:t>
            </a:r>
            <a:r>
              <a:rPr lang="en-GB" sz="650" dirty="0">
                <a:solidFill>
                  <a:schemeClr val="bg1"/>
                </a:solidFill>
              </a:rPr>
              <a:t> no </a:t>
            </a:r>
            <a:r>
              <a:rPr lang="en-GB" sz="650" dirty="0" err="1">
                <a:solidFill>
                  <a:schemeClr val="bg1"/>
                </a:solidFill>
              </a:rPr>
              <a:t>contrarios</a:t>
            </a:r>
            <a:r>
              <a:rPr lang="en-GB" sz="650" dirty="0">
                <a:solidFill>
                  <a:schemeClr val="bg1"/>
                </a:solidFill>
              </a:rPr>
              <a:t> al </a:t>
            </a:r>
            <a:r>
              <a:rPr lang="en-GB" sz="650" dirty="0" err="1">
                <a:solidFill>
                  <a:schemeClr val="bg1"/>
                </a:solidFill>
              </a:rPr>
              <a:t>fútbol</a:t>
            </a:r>
            <a:r>
              <a:rPr lang="en-GB" sz="650" dirty="0">
                <a:solidFill>
                  <a:schemeClr val="bg1"/>
                </a:solidFill>
              </a:rPr>
              <a:t> </a:t>
            </a:r>
            <a:r>
              <a:rPr lang="en-GB" sz="650" dirty="0" err="1">
                <a:solidFill>
                  <a:schemeClr val="bg1"/>
                </a:solidFill>
              </a:rPr>
              <a:t>ni</a:t>
            </a:r>
            <a:r>
              <a:rPr lang="en-GB" sz="650" dirty="0">
                <a:solidFill>
                  <a:schemeClr val="bg1"/>
                </a:solidFill>
              </a:rPr>
              <a:t> a la Copa Mundial 2014. </a:t>
            </a:r>
            <a:r>
              <a:rPr lang="en-GB" sz="650" dirty="0" err="1">
                <a:solidFill>
                  <a:schemeClr val="bg1"/>
                </a:solidFill>
              </a:rPr>
              <a:t>Trabajo</a:t>
            </a:r>
            <a:r>
              <a:rPr lang="en-GB" sz="650" dirty="0">
                <a:solidFill>
                  <a:schemeClr val="bg1"/>
                </a:solidFill>
              </a:rPr>
              <a:t> de campo: 21 a 28 de mayo de 2014 (N = 3.515 en 17 </a:t>
            </a:r>
            <a:r>
              <a:rPr lang="en-GB" sz="650" dirty="0" err="1">
                <a:solidFill>
                  <a:schemeClr val="bg1"/>
                </a:solidFill>
              </a:rPr>
              <a:t>países</a:t>
            </a:r>
            <a:r>
              <a:rPr lang="en-GB" sz="650" dirty="0">
                <a:solidFill>
                  <a:schemeClr val="bg1"/>
                </a:solidFill>
              </a:rPr>
              <a:t>, </a:t>
            </a:r>
            <a:r>
              <a:rPr lang="en-GB" sz="650" dirty="0" err="1">
                <a:solidFill>
                  <a:schemeClr val="bg1"/>
                </a:solidFill>
              </a:rPr>
              <a:t>aprox</a:t>
            </a:r>
            <a:r>
              <a:rPr lang="en-GB" sz="650" dirty="0">
                <a:solidFill>
                  <a:schemeClr val="bg1"/>
                </a:solidFill>
              </a:rPr>
              <a:t>. 200 </a:t>
            </a:r>
            <a:r>
              <a:rPr lang="en-GB" sz="650" dirty="0" err="1">
                <a:solidFill>
                  <a:schemeClr val="bg1"/>
                </a:solidFill>
              </a:rPr>
              <a:t>respectivamente</a:t>
            </a:r>
            <a:r>
              <a:rPr lang="en-GB" sz="650" dirty="0">
                <a:solidFill>
                  <a:schemeClr val="bg1"/>
                </a:solidFill>
              </a:rPr>
              <a:t> en </a:t>
            </a:r>
            <a:r>
              <a:rPr lang="en-GB" sz="650" dirty="0" err="1">
                <a:solidFill>
                  <a:schemeClr val="bg1"/>
                </a:solidFill>
              </a:rPr>
              <a:t>Reino</a:t>
            </a:r>
            <a:r>
              <a:rPr lang="en-GB" sz="650" dirty="0">
                <a:solidFill>
                  <a:schemeClr val="bg1"/>
                </a:solidFill>
              </a:rPr>
              <a:t> </a:t>
            </a:r>
            <a:r>
              <a:rPr lang="en-GB" sz="650" dirty="0" err="1">
                <a:solidFill>
                  <a:schemeClr val="bg1"/>
                </a:solidFill>
              </a:rPr>
              <a:t>Unido</a:t>
            </a:r>
            <a:r>
              <a:rPr lang="en-GB" sz="650" dirty="0">
                <a:solidFill>
                  <a:schemeClr val="bg1"/>
                </a:solidFill>
              </a:rPr>
              <a:t>, </a:t>
            </a:r>
            <a:r>
              <a:rPr lang="en-GB" sz="650" dirty="0" err="1">
                <a:solidFill>
                  <a:schemeClr val="bg1"/>
                </a:solidFill>
              </a:rPr>
              <a:t>Alemania</a:t>
            </a:r>
            <a:r>
              <a:rPr lang="en-GB" sz="650" dirty="0">
                <a:solidFill>
                  <a:schemeClr val="bg1"/>
                </a:solidFill>
              </a:rPr>
              <a:t>, </a:t>
            </a:r>
            <a:r>
              <a:rPr lang="en-GB" sz="650" dirty="0" err="1">
                <a:solidFill>
                  <a:schemeClr val="bg1"/>
                </a:solidFill>
              </a:rPr>
              <a:t>Francia</a:t>
            </a:r>
            <a:r>
              <a:rPr lang="en-GB" sz="650" dirty="0">
                <a:solidFill>
                  <a:schemeClr val="bg1"/>
                </a:solidFill>
              </a:rPr>
              <a:t>, </a:t>
            </a:r>
            <a:r>
              <a:rPr lang="en-GB" sz="650" dirty="0" err="1">
                <a:solidFill>
                  <a:schemeClr val="bg1"/>
                </a:solidFill>
              </a:rPr>
              <a:t>España</a:t>
            </a:r>
            <a:r>
              <a:rPr lang="en-GB" sz="650" dirty="0">
                <a:solidFill>
                  <a:schemeClr val="bg1"/>
                </a:solidFill>
              </a:rPr>
              <a:t>, </a:t>
            </a:r>
            <a:r>
              <a:rPr lang="en-GB" sz="650" dirty="0" err="1">
                <a:solidFill>
                  <a:schemeClr val="bg1"/>
                </a:solidFill>
              </a:rPr>
              <a:t>Rusia</a:t>
            </a:r>
            <a:r>
              <a:rPr lang="en-GB" sz="650" dirty="0">
                <a:solidFill>
                  <a:schemeClr val="bg1"/>
                </a:solidFill>
              </a:rPr>
              <a:t>, Italia, </a:t>
            </a:r>
            <a:r>
              <a:rPr lang="en-GB" sz="650" dirty="0" err="1">
                <a:solidFill>
                  <a:schemeClr val="bg1"/>
                </a:solidFill>
              </a:rPr>
              <a:t>Sudáfrica</a:t>
            </a:r>
            <a:r>
              <a:rPr lang="en-GB" sz="650" dirty="0">
                <a:solidFill>
                  <a:schemeClr val="bg1"/>
                </a:solidFill>
              </a:rPr>
              <a:t>, </a:t>
            </a:r>
            <a:r>
              <a:rPr lang="en-GB" sz="650" dirty="0" err="1">
                <a:solidFill>
                  <a:schemeClr val="bg1"/>
                </a:solidFill>
              </a:rPr>
              <a:t>Japón</a:t>
            </a:r>
            <a:r>
              <a:rPr lang="en-GB" sz="650" dirty="0">
                <a:solidFill>
                  <a:schemeClr val="bg1"/>
                </a:solidFill>
              </a:rPr>
              <a:t>, </a:t>
            </a:r>
            <a:r>
              <a:rPr lang="en-GB" sz="650" dirty="0" err="1">
                <a:solidFill>
                  <a:schemeClr val="bg1"/>
                </a:solidFill>
              </a:rPr>
              <a:t>Corea</a:t>
            </a:r>
            <a:r>
              <a:rPr lang="en-GB" sz="650" dirty="0">
                <a:solidFill>
                  <a:schemeClr val="bg1"/>
                </a:solidFill>
              </a:rPr>
              <a:t> del Sur, China, Indonesia, </a:t>
            </a:r>
            <a:r>
              <a:rPr lang="en-GB" sz="650" dirty="0" err="1">
                <a:solidFill>
                  <a:schemeClr val="bg1"/>
                </a:solidFill>
              </a:rPr>
              <a:t>Tailandia</a:t>
            </a:r>
            <a:r>
              <a:rPr lang="en-GB" sz="650" dirty="0">
                <a:solidFill>
                  <a:schemeClr val="bg1"/>
                </a:solidFill>
              </a:rPr>
              <a:t>, Australia, México, </a:t>
            </a:r>
            <a:r>
              <a:rPr lang="en-GB" sz="650" dirty="0" err="1">
                <a:solidFill>
                  <a:schemeClr val="bg1"/>
                </a:solidFill>
              </a:rPr>
              <a:t>Brasil</a:t>
            </a:r>
            <a:r>
              <a:rPr lang="en-GB" sz="650" dirty="0">
                <a:solidFill>
                  <a:schemeClr val="bg1"/>
                </a:solidFill>
              </a:rPr>
              <a:t> y Argentina; </a:t>
            </a:r>
            <a:r>
              <a:rPr lang="en-GB" sz="650" dirty="0" err="1">
                <a:solidFill>
                  <a:schemeClr val="bg1"/>
                </a:solidFill>
              </a:rPr>
              <a:t>aprox</a:t>
            </a:r>
            <a:r>
              <a:rPr lang="en-GB" sz="650" dirty="0">
                <a:solidFill>
                  <a:schemeClr val="bg1"/>
                </a:solidFill>
              </a:rPr>
              <a:t>. 300 en EE.UU.). Budweiser N = 697</a:t>
            </a:r>
          </a:p>
        </p:txBody>
      </p:sp>
      <p:grpSp>
        <p:nvGrpSpPr>
          <p:cNvPr id="3" name="Group 2"/>
          <p:cNvGrpSpPr/>
          <p:nvPr/>
        </p:nvGrpSpPr>
        <p:grpSpPr>
          <a:xfrm>
            <a:off x="6719984" y="719682"/>
            <a:ext cx="1723529" cy="3629035"/>
            <a:chOff x="6424100" y="719682"/>
            <a:chExt cx="2019413" cy="4252042"/>
          </a:xfrm>
        </p:grpSpPr>
        <p:pic>
          <p:nvPicPr>
            <p:cNvPr id="261122" name="Picture 2" descr="https://fbcdn-photos-a-a.akamaihd.net/hphotos-ak-xfa1/t1.0-0/1907993_10152041502671688_763138264142192001_n.jpg"/>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6424100" y="1889677"/>
              <a:ext cx="2019413" cy="3082047"/>
            </a:xfrm>
            <a:prstGeom prst="rect">
              <a:avLst/>
            </a:prstGeom>
            <a:noFill/>
            <a:extLst>
              <a:ext uri="{909E8E84-426E-40dd-AFC4-6F175D3DCCD1}">
                <a14:hiddenFill xmlns:a14="http://schemas.microsoft.com/office/drawing/2010/main">
                  <a:solidFill>
                    <a:srgbClr val="FFFFFF"/>
                  </a:solidFill>
                </a14:hiddenFill>
              </a:ext>
            </a:extLst>
          </p:spPr>
        </p:pic>
        <p:pic>
          <p:nvPicPr>
            <p:cNvPr id="261127" name="Picture 7" descr="Thumbnail">
              <a:hlinkClick r:id="rId4"/>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424100" y="719682"/>
              <a:ext cx="2018592" cy="1135458"/>
            </a:xfrm>
            <a:prstGeom prst="rect">
              <a:avLst/>
            </a:prstGeom>
            <a:noFill/>
            <a:extLst>
              <a:ext uri="{909E8E84-426E-40dd-AFC4-6F175D3DCCD1}">
                <a14:hiddenFill xmlns:a14="http://schemas.microsoft.com/office/drawing/2010/main">
                  <a:solidFill>
                    <a:srgbClr val="FFFFFF"/>
                  </a:solidFill>
                </a14:hiddenFill>
              </a:ext>
            </a:extLst>
          </p:spPr>
        </p:pic>
      </p:grpSp>
      <p:sp>
        <p:nvSpPr>
          <p:cNvPr id="38"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smtClean="0"/>
              <a:t>1 BUD</a:t>
            </a:r>
            <a:endParaRPr lang="en-GB" dirty="0">
              <a:solidFill>
                <a:schemeClr val="accent1"/>
              </a:solidFill>
            </a:endParaRPr>
          </a:p>
        </p:txBody>
      </p:sp>
      <p:grpSp>
        <p:nvGrpSpPr>
          <p:cNvPr id="48" name="Group 4"/>
          <p:cNvGrpSpPr>
            <a:grpSpLocks noChangeAspect="1"/>
          </p:cNvGrpSpPr>
          <p:nvPr/>
        </p:nvGrpSpPr>
        <p:grpSpPr bwMode="auto">
          <a:xfrm>
            <a:off x="8265822" y="1289125"/>
            <a:ext cx="350689" cy="350689"/>
            <a:chOff x="1804" y="543"/>
            <a:chExt cx="2152" cy="2152"/>
          </a:xfrm>
        </p:grpSpPr>
        <p:sp>
          <p:nvSpPr>
            <p:cNvPr id="49"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Oval 5">
              <a:hlinkClick r:id="rId4"/>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4"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68" name="Chevron 67">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71" name="Rectangle 70"/>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72" name="Chevron 71">
            <a:hlinkClick r:id="rId6"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3" name="Rectangle 72"/>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74" name="Rectangle 73">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5" name="Group 74"/>
          <p:cNvGrpSpPr/>
          <p:nvPr/>
        </p:nvGrpSpPr>
        <p:grpSpPr>
          <a:xfrm>
            <a:off x="1637994" y="4723532"/>
            <a:ext cx="7506006" cy="428793"/>
            <a:chOff x="1637994" y="4723532"/>
            <a:chExt cx="7506006" cy="428793"/>
          </a:xfrm>
        </p:grpSpPr>
        <p:sp>
          <p:nvSpPr>
            <p:cNvPr id="76" name="Isosceles Triangle 75"/>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77" name="Group 76"/>
            <p:cNvGrpSpPr/>
            <p:nvPr/>
          </p:nvGrpSpPr>
          <p:grpSpPr>
            <a:xfrm>
              <a:off x="1637994" y="4835525"/>
              <a:ext cx="7506006" cy="316800"/>
              <a:chOff x="1914453" y="4835525"/>
              <a:chExt cx="8255647" cy="316800"/>
            </a:xfrm>
          </p:grpSpPr>
          <p:sp>
            <p:nvSpPr>
              <p:cNvPr id="78" name="Rectangle 77">
                <a:hlinkClick r:id="rId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9" name="Rectangle 78">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80" name="Rectangle 79">
                <a:hlinkClick r:id="rId6"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1" name="Rectangle 80">
                <a:hlinkClick r:id="rId1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2" name="Rectangle 81">
                <a:hlinkClick r:id="rId1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3" name="Rectangle 82">
                <a:hlinkClick r:id="rId1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4" name="Rectangle 83">
                <a:hlinkClick r:id="rId1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85" name="Rectangle 84">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86" name="TextBox 85"/>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sp>
        <p:nvSpPr>
          <p:cNvPr id="87" name="Rectangle 86"/>
          <p:cNvSpPr/>
          <p:nvPr/>
        </p:nvSpPr>
        <p:spPr>
          <a:xfrm>
            <a:off x="3972707" y="711836"/>
            <a:ext cx="2608846" cy="3139321"/>
          </a:xfrm>
          <a:prstGeom prst="rect">
            <a:avLst/>
          </a:prstGeom>
        </p:spPr>
        <p:txBody>
          <a:bodyPr wrap="square">
            <a:spAutoFit/>
          </a:bodyPr>
          <a:lstStyle/>
          <a:p>
            <a:pPr>
              <a:spcBef>
                <a:spcPts val="600"/>
              </a:spcBef>
            </a:pPr>
            <a:r>
              <a:rPr lang="en-GB" sz="700" dirty="0" smtClean="0">
                <a:solidFill>
                  <a:schemeClr val="bg1"/>
                </a:solidFill>
              </a:rPr>
              <a:t>Budweiser colabora con la cadena FOX Sports para impulsar su patrocinio de la Copa Mundial 2014 </a:t>
            </a:r>
            <a:r>
              <a:rPr lang="en-GB" sz="700" dirty="0" err="1" smtClean="0">
                <a:solidFill>
                  <a:schemeClr val="bg1"/>
                </a:solidFill>
              </a:rPr>
              <a:t>mediante</a:t>
            </a:r>
            <a:r>
              <a:rPr lang="en-GB" sz="700" dirty="0" smtClean="0">
                <a:solidFill>
                  <a:schemeClr val="bg1"/>
                </a:solidFill>
              </a:rPr>
              <a:t> </a:t>
            </a:r>
            <a:r>
              <a:rPr lang="en-GB" sz="700" dirty="0" err="1" smtClean="0">
                <a:solidFill>
                  <a:schemeClr val="bg1"/>
                </a:solidFill>
              </a:rPr>
              <a:t>una</a:t>
            </a:r>
            <a:r>
              <a:rPr lang="en-GB" sz="700" dirty="0" smtClean="0">
                <a:solidFill>
                  <a:schemeClr val="bg1"/>
                </a:solidFill>
              </a:rPr>
              <a:t> serie de documentales sobre fútbol que se emitirá en más de 55 países como parte de la campaña del fabricante de cerveza para el Mundial. Cada episodio mostrará aspectos de la historia del fútbol en una región distinta del mundo, como cuando la selección femenina japonesa inspiró a su país tras el tsunami de 2011 o el partido de 1998 entre EE.UU. e Irán, que ayudó a mejorar sus relaciones diplomáticas.</a:t>
            </a:r>
            <a:endParaRPr lang="es-ES" sz="700" dirty="0" smtClean="0">
              <a:solidFill>
                <a:schemeClr val="bg1"/>
              </a:solidFill>
            </a:endParaRPr>
          </a:p>
          <a:p>
            <a:pPr>
              <a:spcBef>
                <a:spcPts val="600"/>
              </a:spcBef>
            </a:pPr>
            <a:r>
              <a:rPr lang="en-US" sz="700" dirty="0" smtClean="0">
                <a:solidFill>
                  <a:schemeClr val="bg1"/>
                </a:solidFill>
              </a:rPr>
              <a:t>También ha creado un </a:t>
            </a:r>
            <a:r>
              <a:rPr lang="en-US" sz="700" dirty="0">
                <a:solidFill>
                  <a:srgbClr val="FF0000"/>
                </a:solidFill>
                <a:hlinkClick r:id="rId15"/>
              </a:rPr>
              <a:t>micrositio</a:t>
            </a:r>
            <a:r>
              <a:rPr sz="1600" dirty="0" smtClean="0"/>
              <a:t> </a:t>
            </a:r>
            <a:r>
              <a:rPr lang="en-US" sz="700" dirty="0">
                <a:solidFill>
                  <a:schemeClr val="bg1"/>
                </a:solidFill>
              </a:rPr>
              <a:t>para su campaña «Rise as One» que servirá como estación digital para todos los vídeos y contenidos de redes sociales. </a:t>
            </a:r>
            <a:endParaRPr lang="es-ES" sz="700" dirty="0" smtClean="0">
              <a:solidFill>
                <a:schemeClr val="bg1"/>
              </a:solidFill>
            </a:endParaRPr>
          </a:p>
          <a:p>
            <a:pPr>
              <a:spcBef>
                <a:spcPts val="600"/>
              </a:spcBef>
            </a:pPr>
            <a:r>
              <a:rPr lang="en-US" sz="700" dirty="0" smtClean="0">
                <a:solidFill>
                  <a:schemeClr val="bg1"/>
                </a:solidFill>
              </a:rPr>
              <a:t>El anuncio de Budweiser para la Copa Mundial, «Believe As One», muestra grandiosas escenas en blanco y negro de aficionados animándose para la competición, intercaladas con tomas de la deslumbrante botella dorada. </a:t>
            </a:r>
          </a:p>
          <a:p>
            <a:pPr>
              <a:spcBef>
                <a:spcPts val="600"/>
              </a:spcBef>
            </a:pPr>
            <a:r>
              <a:rPr lang="en-US" sz="700" dirty="0" smtClean="0">
                <a:solidFill>
                  <a:schemeClr val="bg1"/>
                </a:solidFill>
              </a:rPr>
              <a:t>Además, Budweiser ha diseñado un envase especial para la </a:t>
            </a:r>
            <a:r>
              <a:rPr lang="en-US" sz="700" dirty="0" err="1" smtClean="0">
                <a:solidFill>
                  <a:schemeClr val="bg1"/>
                </a:solidFill>
              </a:rPr>
              <a:t>competición</a:t>
            </a:r>
            <a:r>
              <a:rPr lang="en-US" sz="700" dirty="0" smtClean="0">
                <a:solidFill>
                  <a:schemeClr val="bg1"/>
                </a:solidFill>
              </a:rPr>
              <a:t>, inspirado en el </a:t>
            </a:r>
            <a:r>
              <a:rPr lang="en-US" sz="700" dirty="0" err="1" smtClean="0">
                <a:solidFill>
                  <a:schemeClr val="bg1"/>
                </a:solidFill>
              </a:rPr>
              <a:t>icónico</a:t>
            </a:r>
            <a:r>
              <a:rPr lang="en-US" sz="700" dirty="0" smtClean="0">
                <a:solidFill>
                  <a:schemeClr val="bg1"/>
                </a:solidFill>
              </a:rPr>
              <a:t> </a:t>
            </a:r>
            <a:r>
              <a:rPr lang="en-US" sz="700" dirty="0" err="1" smtClean="0">
                <a:solidFill>
                  <a:schemeClr val="bg1"/>
                </a:solidFill>
              </a:rPr>
              <a:t>Trofeo</a:t>
            </a:r>
            <a:r>
              <a:rPr lang="en-US" sz="700" dirty="0" smtClean="0">
                <a:solidFill>
                  <a:schemeClr val="bg1"/>
                </a:solidFill>
              </a:rPr>
              <a:t> del Mundial de la FIFA. La edición limitada de botella-trofeo se pondrá a la venta en 40 países de manera simultánea y </a:t>
            </a:r>
            <a:r>
              <a:rPr lang="en-US" sz="700" dirty="0" err="1" smtClean="0">
                <a:solidFill>
                  <a:schemeClr val="bg1"/>
                </a:solidFill>
              </a:rPr>
              <a:t>servirá</a:t>
            </a:r>
            <a:r>
              <a:rPr lang="en-US" sz="700" dirty="0" smtClean="0">
                <a:solidFill>
                  <a:schemeClr val="bg1"/>
                </a:solidFill>
              </a:rPr>
              <a:t> </a:t>
            </a:r>
            <a:r>
              <a:rPr lang="en-US" sz="700" dirty="0" err="1" smtClean="0">
                <a:solidFill>
                  <a:schemeClr val="bg1"/>
                </a:solidFill>
              </a:rPr>
              <a:t>como</a:t>
            </a:r>
            <a:r>
              <a:rPr lang="en-US" sz="700" dirty="0" smtClean="0">
                <a:solidFill>
                  <a:schemeClr val="bg1"/>
                </a:solidFill>
              </a:rPr>
              <a:t> pieza central de envasado de la marca, que incluye también botellas de vidrio, latas y envases secundarios de edición limitada. </a:t>
            </a:r>
            <a:endParaRPr lang="es-ES" sz="700" dirty="0">
              <a:solidFill>
                <a:schemeClr val="bg1"/>
              </a:solidFill>
            </a:endParaRPr>
          </a:p>
          <a:p>
            <a:pPr>
              <a:spcBef>
                <a:spcPts val="600"/>
              </a:spcBef>
            </a:pPr>
            <a:endParaRPr lang="es-ES" sz="800" dirty="0">
              <a:solidFill>
                <a:schemeClr val="bg1"/>
              </a:solidFill>
            </a:endParaRPr>
          </a:p>
        </p:txBody>
      </p:sp>
      <p:graphicFrame>
        <p:nvGraphicFramePr>
          <p:cNvPr id="88" name="Chart 87"/>
          <p:cNvGraphicFramePr/>
          <p:nvPr>
            <p:extLst>
              <p:ext uri="{D42A27DB-BD31-4B8C-83A1-F6EECF244321}">
                <p14:modId xmlns:p14="http://schemas.microsoft.com/office/powerpoint/2010/main" val="1664393783"/>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6"/>
          </a:graphicData>
        </a:graphic>
      </p:graphicFrame>
    </p:spTree>
    <p:extLst>
      <p:ext uri="{BB962C8B-B14F-4D97-AF65-F5344CB8AC3E}">
        <p14:creationId xmlns:p14="http://schemas.microsoft.com/office/powerpoint/2010/main" val="12458038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402730740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2385"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93" name="Chart 92"/>
          <p:cNvGraphicFramePr/>
          <p:nvPr>
            <p:extLst>
              <p:ext uri="{D42A27DB-BD31-4B8C-83A1-F6EECF244321}">
                <p14:modId xmlns:p14="http://schemas.microsoft.com/office/powerpoint/2010/main" val="891686246"/>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47" name="Group 46"/>
          <p:cNvGrpSpPr/>
          <p:nvPr/>
        </p:nvGrpSpPr>
        <p:grpSpPr>
          <a:xfrm>
            <a:off x="286069" y="845223"/>
            <a:ext cx="660484" cy="665570"/>
            <a:chOff x="611438" y="1730773"/>
            <a:chExt cx="972000" cy="972000"/>
          </a:xfrm>
        </p:grpSpPr>
        <p:sp>
          <p:nvSpPr>
            <p:cNvPr id="48" name="TextBox 47"/>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Continental</a:t>
              </a:r>
              <a:endParaRPr lang="en-GB" sz="1200" dirty="0">
                <a:solidFill>
                  <a:schemeClr val="bg1"/>
                </a:solidFill>
                <a:latin typeface="+mj-lt"/>
              </a:endParaRPr>
            </a:p>
          </p:txBody>
        </p:sp>
        <p:grpSp>
          <p:nvGrpSpPr>
            <p:cNvPr id="49" name="Group 48"/>
            <p:cNvGrpSpPr>
              <a:grpSpLocks noChangeAspect="1"/>
            </p:cNvGrpSpPr>
            <p:nvPr/>
          </p:nvGrpSpPr>
          <p:grpSpPr>
            <a:xfrm>
              <a:off x="713622" y="1854864"/>
              <a:ext cx="756000" cy="756000"/>
              <a:chOff x="3639697" y="2022734"/>
              <a:chExt cx="1347333" cy="1347333"/>
            </a:xfrm>
          </p:grpSpPr>
          <p:sp>
            <p:nvSpPr>
              <p:cNvPr id="51" name="Oval 5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2" name="Oval 5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3" name="Oval 5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0" name="Oval 4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54" name="Picture 17"/>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6240" y="1108015"/>
            <a:ext cx="472150" cy="176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5" name="Group 54"/>
          <p:cNvGrpSpPr/>
          <p:nvPr/>
        </p:nvGrpSpPr>
        <p:grpSpPr>
          <a:xfrm>
            <a:off x="3853704" y="-566"/>
            <a:ext cx="5076935" cy="4425790"/>
            <a:chOff x="4034328" y="-566"/>
            <a:chExt cx="5076935" cy="4425790"/>
          </a:xfrm>
        </p:grpSpPr>
        <p:sp>
          <p:nvSpPr>
            <p:cNvPr id="56" name="Freeform 55"/>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57" name="Snip Single Corner Rectangle 56"/>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8" name="Rectangle 57"/>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59" name="Rectangle 58"/>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Continental</a:t>
              </a:r>
            </a:p>
          </p:txBody>
        </p:sp>
      </p:grpSp>
      <p:sp>
        <p:nvSpPr>
          <p:cNvPr id="30" name="TextBox 29"/>
          <p:cNvSpPr txBox="1"/>
          <p:nvPr/>
        </p:nvSpPr>
        <p:spPr>
          <a:xfrm>
            <a:off x="72736" y="4509687"/>
            <a:ext cx="8257817" cy="292388"/>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a:t>
            </a:r>
            <a:r>
              <a:rPr lang="en-GB" sz="650" dirty="0" err="1">
                <a:solidFill>
                  <a:schemeClr val="bg1"/>
                </a:solidFill>
              </a:rPr>
              <a:t>basados</a:t>
            </a:r>
            <a:r>
              <a:rPr lang="en-GB" sz="650" dirty="0">
                <a:solidFill>
                  <a:schemeClr val="bg1"/>
                </a:solidFill>
              </a:rPr>
              <a:t> en </a:t>
            </a:r>
            <a:r>
              <a:rPr lang="en-GB" sz="650" dirty="0" err="1">
                <a:solidFill>
                  <a:schemeClr val="bg1"/>
                </a:solidFill>
              </a:rPr>
              <a:t>encuestados</a:t>
            </a:r>
            <a:r>
              <a:rPr lang="en-GB" sz="650" dirty="0">
                <a:solidFill>
                  <a:schemeClr val="bg1"/>
                </a:solidFill>
              </a:rPr>
              <a:t> no </a:t>
            </a:r>
            <a:r>
              <a:rPr lang="en-GB" sz="650" dirty="0" err="1">
                <a:solidFill>
                  <a:schemeClr val="bg1"/>
                </a:solidFill>
              </a:rPr>
              <a:t>contrarios</a:t>
            </a:r>
            <a:r>
              <a:rPr lang="en-GB" sz="650" dirty="0">
                <a:solidFill>
                  <a:schemeClr val="bg1"/>
                </a:solidFill>
              </a:rPr>
              <a:t> al </a:t>
            </a:r>
            <a:r>
              <a:rPr lang="en-GB" sz="650" dirty="0" err="1">
                <a:solidFill>
                  <a:schemeClr val="bg1"/>
                </a:solidFill>
              </a:rPr>
              <a:t>fútbol</a:t>
            </a:r>
            <a:r>
              <a:rPr lang="en-GB" sz="650" dirty="0">
                <a:solidFill>
                  <a:schemeClr val="bg1"/>
                </a:solidFill>
              </a:rPr>
              <a:t> </a:t>
            </a:r>
            <a:r>
              <a:rPr lang="en-GB" sz="650" dirty="0" err="1">
                <a:solidFill>
                  <a:schemeClr val="bg1"/>
                </a:solidFill>
              </a:rPr>
              <a:t>ni</a:t>
            </a:r>
            <a:r>
              <a:rPr lang="en-GB" sz="650" dirty="0">
                <a:solidFill>
                  <a:schemeClr val="bg1"/>
                </a:solidFill>
              </a:rPr>
              <a:t> a la Copa Mundial 2014. </a:t>
            </a:r>
            <a:r>
              <a:rPr lang="en-GB" sz="650" dirty="0" err="1">
                <a:solidFill>
                  <a:schemeClr val="bg1"/>
                </a:solidFill>
              </a:rPr>
              <a:t>Trabajo</a:t>
            </a:r>
            <a:r>
              <a:rPr lang="en-GB" sz="650" dirty="0">
                <a:solidFill>
                  <a:schemeClr val="bg1"/>
                </a:solidFill>
              </a:rPr>
              <a:t> de campo: 21 a 28 de mayo de 2014 (N = 3.515 en 17 </a:t>
            </a:r>
            <a:r>
              <a:rPr lang="en-GB" sz="650" dirty="0" err="1">
                <a:solidFill>
                  <a:schemeClr val="bg1"/>
                </a:solidFill>
              </a:rPr>
              <a:t>países</a:t>
            </a:r>
            <a:r>
              <a:rPr lang="en-GB" sz="650" dirty="0">
                <a:solidFill>
                  <a:schemeClr val="bg1"/>
                </a:solidFill>
              </a:rPr>
              <a:t>, </a:t>
            </a:r>
            <a:r>
              <a:rPr lang="en-GB" sz="650" dirty="0" err="1">
                <a:solidFill>
                  <a:schemeClr val="bg1"/>
                </a:solidFill>
              </a:rPr>
              <a:t>aprox</a:t>
            </a:r>
            <a:r>
              <a:rPr lang="en-GB" sz="650" dirty="0">
                <a:solidFill>
                  <a:schemeClr val="bg1"/>
                </a:solidFill>
              </a:rPr>
              <a:t>. 200 </a:t>
            </a:r>
            <a:r>
              <a:rPr lang="en-GB" sz="650" dirty="0" err="1">
                <a:solidFill>
                  <a:schemeClr val="bg1"/>
                </a:solidFill>
              </a:rPr>
              <a:t>respectivamente</a:t>
            </a:r>
            <a:r>
              <a:rPr lang="en-GB" sz="650" dirty="0">
                <a:solidFill>
                  <a:schemeClr val="bg1"/>
                </a:solidFill>
              </a:rPr>
              <a:t> en </a:t>
            </a:r>
            <a:r>
              <a:rPr lang="en-GB" sz="650" dirty="0" err="1">
                <a:solidFill>
                  <a:schemeClr val="bg1"/>
                </a:solidFill>
              </a:rPr>
              <a:t>Reino</a:t>
            </a:r>
            <a:r>
              <a:rPr lang="en-GB" sz="650" dirty="0">
                <a:solidFill>
                  <a:schemeClr val="bg1"/>
                </a:solidFill>
              </a:rPr>
              <a:t> </a:t>
            </a:r>
            <a:r>
              <a:rPr lang="en-GB" sz="650" dirty="0" err="1">
                <a:solidFill>
                  <a:schemeClr val="bg1"/>
                </a:solidFill>
              </a:rPr>
              <a:t>Unido</a:t>
            </a:r>
            <a:r>
              <a:rPr lang="en-GB" sz="650" dirty="0">
                <a:solidFill>
                  <a:schemeClr val="bg1"/>
                </a:solidFill>
              </a:rPr>
              <a:t>, </a:t>
            </a:r>
            <a:r>
              <a:rPr lang="en-GB" sz="650" dirty="0" err="1">
                <a:solidFill>
                  <a:schemeClr val="bg1"/>
                </a:solidFill>
              </a:rPr>
              <a:t>Alemania</a:t>
            </a:r>
            <a:r>
              <a:rPr lang="en-GB" sz="650" dirty="0">
                <a:solidFill>
                  <a:schemeClr val="bg1"/>
                </a:solidFill>
              </a:rPr>
              <a:t>, </a:t>
            </a:r>
            <a:r>
              <a:rPr lang="en-GB" sz="650" dirty="0" err="1">
                <a:solidFill>
                  <a:schemeClr val="bg1"/>
                </a:solidFill>
              </a:rPr>
              <a:t>Francia</a:t>
            </a:r>
            <a:r>
              <a:rPr lang="en-GB" sz="650" dirty="0">
                <a:solidFill>
                  <a:schemeClr val="bg1"/>
                </a:solidFill>
              </a:rPr>
              <a:t>, </a:t>
            </a:r>
            <a:r>
              <a:rPr lang="en-GB" sz="650" dirty="0" err="1">
                <a:solidFill>
                  <a:schemeClr val="bg1"/>
                </a:solidFill>
              </a:rPr>
              <a:t>España</a:t>
            </a:r>
            <a:r>
              <a:rPr lang="en-GB" sz="650" dirty="0">
                <a:solidFill>
                  <a:schemeClr val="bg1"/>
                </a:solidFill>
              </a:rPr>
              <a:t>, </a:t>
            </a:r>
            <a:r>
              <a:rPr lang="en-GB" sz="650" dirty="0" err="1">
                <a:solidFill>
                  <a:schemeClr val="bg1"/>
                </a:solidFill>
              </a:rPr>
              <a:t>Rusia</a:t>
            </a:r>
            <a:r>
              <a:rPr lang="en-GB" sz="650" dirty="0">
                <a:solidFill>
                  <a:schemeClr val="bg1"/>
                </a:solidFill>
              </a:rPr>
              <a:t>, Italia, </a:t>
            </a:r>
            <a:r>
              <a:rPr lang="en-GB" sz="650" dirty="0" err="1">
                <a:solidFill>
                  <a:schemeClr val="bg1"/>
                </a:solidFill>
              </a:rPr>
              <a:t>Sudáfrica</a:t>
            </a:r>
            <a:r>
              <a:rPr lang="en-GB" sz="650" dirty="0">
                <a:solidFill>
                  <a:schemeClr val="bg1"/>
                </a:solidFill>
              </a:rPr>
              <a:t>, </a:t>
            </a:r>
            <a:r>
              <a:rPr lang="en-GB" sz="650" dirty="0" err="1">
                <a:solidFill>
                  <a:schemeClr val="bg1"/>
                </a:solidFill>
              </a:rPr>
              <a:t>Japón</a:t>
            </a:r>
            <a:r>
              <a:rPr lang="en-GB" sz="650" dirty="0">
                <a:solidFill>
                  <a:schemeClr val="bg1"/>
                </a:solidFill>
              </a:rPr>
              <a:t>, </a:t>
            </a:r>
            <a:r>
              <a:rPr lang="en-GB" sz="650" dirty="0" err="1">
                <a:solidFill>
                  <a:schemeClr val="bg1"/>
                </a:solidFill>
              </a:rPr>
              <a:t>Corea</a:t>
            </a:r>
            <a:r>
              <a:rPr lang="en-GB" sz="650" dirty="0">
                <a:solidFill>
                  <a:schemeClr val="bg1"/>
                </a:solidFill>
              </a:rPr>
              <a:t> del Sur, China, Indonesia, </a:t>
            </a:r>
            <a:r>
              <a:rPr lang="en-GB" sz="650" dirty="0" err="1">
                <a:solidFill>
                  <a:schemeClr val="bg1"/>
                </a:solidFill>
              </a:rPr>
              <a:t>Tailandia</a:t>
            </a:r>
            <a:r>
              <a:rPr lang="en-GB" sz="650" dirty="0">
                <a:solidFill>
                  <a:schemeClr val="bg1"/>
                </a:solidFill>
              </a:rPr>
              <a:t>, Australia, México, </a:t>
            </a:r>
            <a:r>
              <a:rPr lang="en-GB" sz="650" dirty="0" err="1">
                <a:solidFill>
                  <a:schemeClr val="bg1"/>
                </a:solidFill>
              </a:rPr>
              <a:t>Brasil</a:t>
            </a:r>
            <a:r>
              <a:rPr lang="en-GB" sz="650" dirty="0">
                <a:solidFill>
                  <a:schemeClr val="bg1"/>
                </a:solidFill>
              </a:rPr>
              <a:t> y Argentina; </a:t>
            </a:r>
            <a:r>
              <a:rPr lang="en-GB" sz="650" dirty="0" err="1">
                <a:solidFill>
                  <a:schemeClr val="bg1"/>
                </a:solidFill>
              </a:rPr>
              <a:t>aprox</a:t>
            </a:r>
            <a:r>
              <a:rPr lang="en-GB" sz="650" dirty="0">
                <a:solidFill>
                  <a:schemeClr val="bg1"/>
                </a:solidFill>
              </a:rPr>
              <a:t>. 300 en EE.UU.). Continental N = 398</a:t>
            </a:r>
          </a:p>
        </p:txBody>
      </p:sp>
      <p:grpSp>
        <p:nvGrpSpPr>
          <p:cNvPr id="3" name="Group 2"/>
          <p:cNvGrpSpPr/>
          <p:nvPr/>
        </p:nvGrpSpPr>
        <p:grpSpPr>
          <a:xfrm>
            <a:off x="4693526" y="704465"/>
            <a:ext cx="3750010" cy="3622940"/>
            <a:chOff x="4451890" y="703140"/>
            <a:chExt cx="3991646" cy="3856389"/>
          </a:xfrm>
        </p:grpSpPr>
        <p:pic>
          <p:nvPicPr>
            <p:cNvPr id="256002" name="Picture 2"/>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6283537" y="703140"/>
              <a:ext cx="2159999" cy="19510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6003" name="Picture 3"/>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451890" y="3277880"/>
              <a:ext cx="3990118" cy="1281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6005" name="Picture 5">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6283537" y="2689468"/>
              <a:ext cx="2159999" cy="5299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37"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smtClean="0"/>
              <a:t>1 CON</a:t>
            </a:r>
            <a:endParaRPr lang="en-GB" dirty="0">
              <a:solidFill>
                <a:schemeClr val="accent1"/>
              </a:solidFill>
            </a:endParaRPr>
          </a:p>
        </p:txBody>
      </p:sp>
      <p:grpSp>
        <p:nvGrpSpPr>
          <p:cNvPr id="38" name="Group 4"/>
          <p:cNvGrpSpPr>
            <a:grpSpLocks noChangeAspect="1"/>
          </p:cNvGrpSpPr>
          <p:nvPr/>
        </p:nvGrpSpPr>
        <p:grpSpPr bwMode="auto">
          <a:xfrm>
            <a:off x="8330553" y="2678606"/>
            <a:ext cx="350689" cy="350689"/>
            <a:chOff x="1804" y="543"/>
            <a:chExt cx="2152" cy="2152"/>
          </a:xfrm>
        </p:grpSpPr>
        <p:sp>
          <p:nvSpPr>
            <p:cNvPr id="40"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Oval 5">
              <a:hlinkClick r:id="rId10"/>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0"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73" name="Chevron 72">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77" name="Rectangle 76"/>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78" name="Chevron 77">
            <a:hlinkClick r:id="rId12"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9" name="Rectangle 78"/>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80" name="Rectangle 79">
            <a:hlinkClick r:id="rId13"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81" name="Group 80"/>
          <p:cNvGrpSpPr/>
          <p:nvPr/>
        </p:nvGrpSpPr>
        <p:grpSpPr>
          <a:xfrm>
            <a:off x="1637994" y="4723532"/>
            <a:ext cx="7506006" cy="428793"/>
            <a:chOff x="1637994" y="4723532"/>
            <a:chExt cx="7506006" cy="428793"/>
          </a:xfrm>
        </p:grpSpPr>
        <p:sp>
          <p:nvSpPr>
            <p:cNvPr id="82" name="Isosceles Triangle 81"/>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83" name="Group 82"/>
            <p:cNvGrpSpPr/>
            <p:nvPr/>
          </p:nvGrpSpPr>
          <p:grpSpPr>
            <a:xfrm>
              <a:off x="1637994" y="4835525"/>
              <a:ext cx="7506006" cy="316800"/>
              <a:chOff x="1914453" y="4835525"/>
              <a:chExt cx="8255647" cy="316800"/>
            </a:xfrm>
          </p:grpSpPr>
          <p:sp>
            <p:nvSpPr>
              <p:cNvPr id="84" name="Rectangle 83">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5" name="Rectangle 84">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86" name="Rectangle 85">
                <a:hlinkClick r:id="rId12"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7" name="Rectangle 86">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8" name="Rectangle 87">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9" name="Rectangle 88">
                <a:hlinkClick r:id="rId18"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0" name="Rectangle 89">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91" name="Rectangle 90">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92" name="TextBox 91"/>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sp>
        <p:nvSpPr>
          <p:cNvPr id="94" name="Rectangle 93"/>
          <p:cNvSpPr/>
          <p:nvPr/>
        </p:nvSpPr>
        <p:spPr>
          <a:xfrm>
            <a:off x="3980193" y="671137"/>
            <a:ext cx="2210104" cy="1384995"/>
          </a:xfrm>
          <a:prstGeom prst="rect">
            <a:avLst/>
          </a:prstGeom>
        </p:spPr>
        <p:txBody>
          <a:bodyPr wrap="square">
            <a:spAutoFit/>
          </a:bodyPr>
          <a:lstStyle/>
          <a:p>
            <a:r>
              <a:rPr lang="en-GB" sz="700" dirty="0" smtClean="0">
                <a:solidFill>
                  <a:schemeClr val="bg1"/>
                </a:solidFill>
              </a:rPr>
              <a:t>Continental lanzó la aplicación de juego ContiRioKick, cuyo objetivo es lograr el pase virtual más largo entre amigos y jugadores cercanos, los </a:t>
            </a:r>
            <a:r>
              <a:rPr lang="en-GB" sz="700" dirty="0" err="1" smtClean="0">
                <a:solidFill>
                  <a:schemeClr val="bg1"/>
                </a:solidFill>
              </a:rPr>
              <a:t>cuales</a:t>
            </a:r>
            <a:r>
              <a:rPr lang="en-GB" sz="700" dirty="0" smtClean="0">
                <a:solidFill>
                  <a:schemeClr val="bg1"/>
                </a:solidFill>
              </a:rPr>
              <a:t> </a:t>
            </a:r>
            <a:r>
              <a:rPr lang="en-GB" sz="700" dirty="0" err="1" smtClean="0">
                <a:solidFill>
                  <a:schemeClr val="bg1"/>
                </a:solidFill>
              </a:rPr>
              <a:t>podían</a:t>
            </a:r>
            <a:r>
              <a:rPr lang="en-GB" sz="700" dirty="0" smtClean="0">
                <a:solidFill>
                  <a:schemeClr val="bg1"/>
                </a:solidFill>
              </a:rPr>
              <a:t> </a:t>
            </a:r>
            <a:r>
              <a:rPr lang="en-GB" sz="700" dirty="0" err="1" smtClean="0">
                <a:solidFill>
                  <a:schemeClr val="bg1"/>
                </a:solidFill>
              </a:rPr>
              <a:t>ser</a:t>
            </a:r>
            <a:r>
              <a:rPr lang="en-GB" sz="700" dirty="0" smtClean="0">
                <a:solidFill>
                  <a:schemeClr val="bg1"/>
                </a:solidFill>
              </a:rPr>
              <a:t> localizados mediante el «modo radar», otorgándose puntos por cada pase. Los sorteos mensuales incluyeron un viaje para dos personas a la Copa Mundial de la FIFA con vuelo y </a:t>
            </a:r>
            <a:r>
              <a:rPr lang="en-GB" sz="700" dirty="0" err="1" smtClean="0">
                <a:solidFill>
                  <a:schemeClr val="bg1"/>
                </a:solidFill>
              </a:rPr>
              <a:t>alojamiento</a:t>
            </a:r>
            <a:r>
              <a:rPr lang="en-GB" sz="700" dirty="0" smtClean="0">
                <a:solidFill>
                  <a:schemeClr val="bg1"/>
                </a:solidFill>
              </a:rPr>
              <a:t> </a:t>
            </a:r>
            <a:r>
              <a:rPr lang="en-GB" sz="700" dirty="0" err="1" smtClean="0">
                <a:solidFill>
                  <a:schemeClr val="bg1"/>
                </a:solidFill>
              </a:rPr>
              <a:t>incluidos</a:t>
            </a:r>
            <a:r>
              <a:rPr lang="en-GB" sz="700" dirty="0" smtClean="0">
                <a:solidFill>
                  <a:schemeClr val="bg1"/>
                </a:solidFill>
              </a:rPr>
              <a:t>. </a:t>
            </a:r>
          </a:p>
          <a:p>
            <a:endParaRPr lang="es-ES" sz="700" dirty="0">
              <a:solidFill>
                <a:schemeClr val="bg1"/>
              </a:solidFill>
            </a:endParaRPr>
          </a:p>
          <a:p>
            <a:r>
              <a:rPr lang="en-GB" sz="700" dirty="0" smtClean="0">
                <a:solidFill>
                  <a:schemeClr val="bg1"/>
                </a:solidFill>
              </a:rPr>
              <a:t>Además, Continental ha creado el sitio «ContiSoccerWorld», que reúne y clasifica noticias sobre fútbol publicadas en la web.</a:t>
            </a:r>
            <a:endParaRPr lang="es-ES" sz="700" dirty="0">
              <a:solidFill>
                <a:schemeClr val="bg1"/>
              </a:solidFill>
            </a:endParaRPr>
          </a:p>
        </p:txBody>
      </p:sp>
    </p:spTree>
    <p:extLst>
      <p:ext uri="{BB962C8B-B14F-4D97-AF65-F5344CB8AC3E}">
        <p14:creationId xmlns:p14="http://schemas.microsoft.com/office/powerpoint/2010/main" val="35461534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284363" y="846493"/>
            <a:ext cx="660484" cy="665570"/>
            <a:chOff x="611438" y="1730773"/>
            <a:chExt cx="972000" cy="972000"/>
          </a:xfrm>
        </p:grpSpPr>
        <p:sp>
          <p:nvSpPr>
            <p:cNvPr id="25" name="TextBox 24"/>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McDonald’s</a:t>
              </a:r>
              <a:endParaRPr lang="en-GB" sz="1200" dirty="0">
                <a:solidFill>
                  <a:schemeClr val="bg1"/>
                </a:solidFill>
                <a:latin typeface="+mj-lt"/>
              </a:endParaRPr>
            </a:p>
          </p:txBody>
        </p:sp>
        <p:grpSp>
          <p:nvGrpSpPr>
            <p:cNvPr id="26" name="Group 48"/>
            <p:cNvGrpSpPr>
              <a:grpSpLocks noChangeAspect="1"/>
            </p:cNvGrpSpPr>
            <p:nvPr/>
          </p:nvGrpSpPr>
          <p:grpSpPr>
            <a:xfrm>
              <a:off x="713622" y="1854864"/>
              <a:ext cx="756000" cy="756000"/>
              <a:chOff x="3639697" y="2022734"/>
              <a:chExt cx="1347333" cy="1347333"/>
            </a:xfrm>
          </p:grpSpPr>
          <p:sp>
            <p:nvSpPr>
              <p:cNvPr id="28" name="Oval 27"/>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0" name="Oval 2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1" name="Oval 3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27" name="Oval 26"/>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2" name="Picture 31"/>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92087" y="1095936"/>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3" name="Group 32"/>
          <p:cNvGrpSpPr/>
          <p:nvPr/>
        </p:nvGrpSpPr>
        <p:grpSpPr>
          <a:xfrm>
            <a:off x="3853704" y="-566"/>
            <a:ext cx="5076935" cy="4425790"/>
            <a:chOff x="4034328" y="-566"/>
            <a:chExt cx="5076935" cy="4425790"/>
          </a:xfrm>
        </p:grpSpPr>
        <p:sp>
          <p:nvSpPr>
            <p:cNvPr id="34" name="Freeform 33"/>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5" name="Snip Single Corner Rectangle 34"/>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 name="Rectangle 35"/>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7" name="Rectangle 36"/>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McDonald’s</a:t>
              </a:r>
            </a:p>
          </p:txBody>
        </p:sp>
      </p:grpSp>
      <p:pic>
        <p:nvPicPr>
          <p:cNvPr id="40" name="Picture 137">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86178" y="712472"/>
            <a:ext cx="1656000" cy="9314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 name="Group 5"/>
          <p:cNvGrpSpPr>
            <a:grpSpLocks noChangeAspect="1"/>
          </p:cNvGrpSpPr>
          <p:nvPr/>
        </p:nvGrpSpPr>
        <p:grpSpPr>
          <a:xfrm>
            <a:off x="6786178" y="1690925"/>
            <a:ext cx="1656000" cy="580148"/>
            <a:chOff x="6968871" y="1552281"/>
            <a:chExt cx="1746923" cy="612000"/>
          </a:xfrm>
        </p:grpSpPr>
        <p:pic>
          <p:nvPicPr>
            <p:cNvPr id="44" name="Picture 2" descr="http://www.evenmag.com/wp-content/uploads/2014/05/mc-donalds-yeni-ambalajlar%C4%B1.jpg">
              <a:hlinkClick r:id="rId5"/>
            </p:cNvPr>
            <p:cNvPicPr>
              <a:picLocks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574680" y="1552281"/>
              <a:ext cx="1141114" cy="612000"/>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138">
              <a:hlinkClick r:id="rId5"/>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968871" y="1552281"/>
              <a:ext cx="606351" cy="61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259073" name="Picture 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786178" y="2323029"/>
            <a:ext cx="1656000" cy="9295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9075" name="Picture 3" descr="McDonalds-ad-2014-460"/>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786178" y="3321289"/>
            <a:ext cx="1656000" cy="1022090"/>
          </a:xfrm>
          <a:prstGeom prst="rect">
            <a:avLst/>
          </a:prstGeom>
          <a:noFill/>
          <a:extLst>
            <a:ext uri="{909E8E84-426E-40dd-AFC4-6F175D3DCCD1}">
              <a14:hiddenFill xmlns:a14="http://schemas.microsoft.com/office/drawing/2010/main">
                <a:solidFill>
                  <a:srgbClr val="FFFFFF"/>
                </a:solidFill>
              </a14:hiddenFill>
            </a:ext>
          </a:extLst>
        </p:spPr>
      </p:pic>
      <p:sp>
        <p:nvSpPr>
          <p:cNvPr id="46"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smtClean="0"/>
              <a:t>1 MAC</a:t>
            </a:r>
            <a:endParaRPr lang="en-GB" dirty="0">
              <a:solidFill>
                <a:schemeClr val="accent1"/>
              </a:solidFill>
            </a:endParaRPr>
          </a:p>
        </p:txBody>
      </p:sp>
      <p:grpSp>
        <p:nvGrpSpPr>
          <p:cNvPr id="47" name="Group 4"/>
          <p:cNvGrpSpPr>
            <a:grpSpLocks noChangeAspect="1"/>
          </p:cNvGrpSpPr>
          <p:nvPr/>
        </p:nvGrpSpPr>
        <p:grpSpPr bwMode="auto">
          <a:xfrm>
            <a:off x="8292915" y="1256417"/>
            <a:ext cx="350689" cy="350689"/>
            <a:chOff x="1804" y="543"/>
            <a:chExt cx="2152" cy="2152"/>
          </a:xfrm>
        </p:grpSpPr>
        <p:sp>
          <p:nvSpPr>
            <p:cNvPr id="48"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Oval 5">
              <a:hlinkClick r:id="rId3"/>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52" name="Picture 3">
            <a:hlinkClick r:id="rId5"/>
          </p:cNvPr>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l="5158" t="3910"/>
          <a:stretch/>
        </p:blipFill>
        <p:spPr bwMode="auto">
          <a:xfrm>
            <a:off x="8343117" y="2114840"/>
            <a:ext cx="178186"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68" name="Chevron 67">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72" name="Rectangle 71"/>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73" name="Chevron 72">
            <a:hlinkClick r:id="rId11"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4" name="Rectangle 73"/>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75" name="Rectangle 74">
            <a:hlinkClick r:id="rId1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6" name="Group 75"/>
          <p:cNvGrpSpPr/>
          <p:nvPr/>
        </p:nvGrpSpPr>
        <p:grpSpPr>
          <a:xfrm>
            <a:off x="1637994" y="4723532"/>
            <a:ext cx="7506006" cy="428793"/>
            <a:chOff x="1637994" y="4723532"/>
            <a:chExt cx="7506006" cy="428793"/>
          </a:xfrm>
        </p:grpSpPr>
        <p:sp>
          <p:nvSpPr>
            <p:cNvPr id="77" name="Isosceles Triangle 76"/>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78" name="Group 77"/>
            <p:cNvGrpSpPr/>
            <p:nvPr/>
          </p:nvGrpSpPr>
          <p:grpSpPr>
            <a:xfrm>
              <a:off x="1637994" y="4835525"/>
              <a:ext cx="7506006" cy="316800"/>
              <a:chOff x="1914453" y="4835525"/>
              <a:chExt cx="8255647" cy="316800"/>
            </a:xfrm>
          </p:grpSpPr>
          <p:sp>
            <p:nvSpPr>
              <p:cNvPr id="79" name="Rectangle 78">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0" name="Rectangle 79">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81" name="Rectangle 80">
                <a:hlinkClick r:id="rId11"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2" name="Rectangle 81">
                <a:hlinkClick r:id="rId15"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3" name="Rectangle 82">
                <a:hlinkClick r:id="rId16"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4" name="Rectangle 83">
                <a:hlinkClick r:id="rId17"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5" name="Rectangle 84">
                <a:hlinkClick r:id="rId18"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86" name="Rectangle 85">
                <a:hlinkClick r:id="rId19"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87" name="TextBox 86"/>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aphicFrame>
        <p:nvGraphicFramePr>
          <p:cNvPr id="88" name="Chart 87"/>
          <p:cNvGraphicFramePr/>
          <p:nvPr>
            <p:extLst>
              <p:ext uri="{D42A27DB-BD31-4B8C-83A1-F6EECF244321}">
                <p14:modId xmlns:p14="http://schemas.microsoft.com/office/powerpoint/2010/main" val="2179806161"/>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20"/>
          </a:graphicData>
        </a:graphic>
      </p:graphicFrame>
      <p:sp>
        <p:nvSpPr>
          <p:cNvPr id="89" name="TextBox 88"/>
          <p:cNvSpPr txBox="1"/>
          <p:nvPr/>
        </p:nvSpPr>
        <p:spPr>
          <a:xfrm>
            <a:off x="72736" y="4509687"/>
            <a:ext cx="7832186" cy="300082"/>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McDonald’s N = 1.610</a:t>
            </a:r>
          </a:p>
        </p:txBody>
      </p:sp>
      <p:sp>
        <p:nvSpPr>
          <p:cNvPr id="90" name="Rectangle 89"/>
          <p:cNvSpPr/>
          <p:nvPr/>
        </p:nvSpPr>
        <p:spPr>
          <a:xfrm>
            <a:off x="3965270" y="782753"/>
            <a:ext cx="2619482" cy="954107"/>
          </a:xfrm>
          <a:prstGeom prst="rect">
            <a:avLst/>
          </a:prstGeom>
        </p:spPr>
        <p:txBody>
          <a:bodyPr wrap="square">
            <a:spAutoFit/>
          </a:bodyPr>
          <a:lstStyle/>
          <a:p>
            <a:r>
              <a:rPr lang="tr-TR" sz="700" dirty="0">
                <a:solidFill>
                  <a:schemeClr val="bg1"/>
                </a:solidFill>
              </a:rPr>
              <a:t>McDonald's ha lanzado una gran campaña a nivel mundial con nuevos envases para patatas fritas que constituyen la clave para «desbloquear» una nueva aplicación de Realidad Aumentada (RA) denominada «McDonald's Gol!», la cual premia a los clientes con un reto virtual. Los clientes pueden descargar la aplicación y comenzar a jugar colocando la pantalla de su dispositivo móvil frente al envase de patatas fritas. </a:t>
            </a:r>
          </a:p>
        </p:txBody>
      </p:sp>
      <p:sp>
        <p:nvSpPr>
          <p:cNvPr id="91" name="Rectangle 90"/>
          <p:cNvSpPr/>
          <p:nvPr/>
        </p:nvSpPr>
        <p:spPr>
          <a:xfrm>
            <a:off x="3972704" y="1922677"/>
            <a:ext cx="2715175" cy="954107"/>
          </a:xfrm>
          <a:prstGeom prst="rect">
            <a:avLst/>
          </a:prstGeom>
        </p:spPr>
        <p:txBody>
          <a:bodyPr wrap="square">
            <a:spAutoFit/>
          </a:bodyPr>
          <a:lstStyle/>
          <a:p>
            <a:r>
              <a:rPr lang="en-GB" sz="700" dirty="0">
                <a:solidFill>
                  <a:schemeClr val="bg1"/>
                </a:solidFill>
              </a:rPr>
              <a:t>Vuelve el </a:t>
            </a:r>
            <a:r>
              <a:rPr lang="en-GB" sz="700" dirty="0" err="1">
                <a:solidFill>
                  <a:schemeClr val="bg1"/>
                </a:solidFill>
              </a:rPr>
              <a:t>juego</a:t>
            </a:r>
            <a:r>
              <a:rPr lang="en-GB" sz="700" dirty="0">
                <a:solidFill>
                  <a:schemeClr val="bg1"/>
                </a:solidFill>
              </a:rPr>
              <a:t> </a:t>
            </a:r>
            <a:r>
              <a:rPr lang="en-GB" sz="700" dirty="0" smtClean="0">
                <a:solidFill>
                  <a:schemeClr val="bg1"/>
                </a:solidFill>
              </a:rPr>
              <a:t>«McDonald’s </a:t>
            </a:r>
            <a:r>
              <a:rPr lang="en-GB" sz="700" dirty="0">
                <a:solidFill>
                  <a:schemeClr val="bg1"/>
                </a:solidFill>
              </a:rPr>
              <a:t>FIFA World Cup </a:t>
            </a:r>
            <a:r>
              <a:rPr lang="en-GB" sz="700" dirty="0" smtClean="0">
                <a:solidFill>
                  <a:schemeClr val="bg1"/>
                </a:solidFill>
              </a:rPr>
              <a:t>Fantasy». </a:t>
            </a:r>
            <a:r>
              <a:rPr lang="en-GB" sz="700" dirty="0">
                <a:solidFill>
                  <a:schemeClr val="bg1"/>
                </a:solidFill>
              </a:rPr>
              <a:t>Se trata de un juego online con el que puedes formar tu equipo de ensueño para la Copa Mundial de la FIFA 2014 y llevarlo al primer puesto de los resultados del día o del cuadro clasificatorio. Entre los premios se incluye un </a:t>
            </a:r>
            <a:r>
              <a:rPr lang="en-GB" sz="700" dirty="0" smtClean="0">
                <a:solidFill>
                  <a:schemeClr val="bg1"/>
                </a:solidFill>
              </a:rPr>
              <a:t>Kia </a:t>
            </a:r>
            <a:r>
              <a:rPr lang="en-GB" sz="700" dirty="0">
                <a:solidFill>
                  <a:schemeClr val="bg1"/>
                </a:solidFill>
              </a:rPr>
              <a:t>Soul </a:t>
            </a:r>
            <a:r>
              <a:rPr lang="en-GB" sz="700" dirty="0" err="1" smtClean="0">
                <a:solidFill>
                  <a:schemeClr val="bg1"/>
                </a:solidFill>
              </a:rPr>
              <a:t>nuevo</a:t>
            </a:r>
            <a:r>
              <a:rPr lang="en-GB" sz="700" dirty="0" smtClean="0">
                <a:solidFill>
                  <a:schemeClr val="bg1"/>
                </a:solidFill>
              </a:rPr>
              <a:t>, </a:t>
            </a:r>
            <a:r>
              <a:rPr lang="en-GB" sz="700" dirty="0">
                <a:solidFill>
                  <a:schemeClr val="bg1"/>
                </a:solidFill>
              </a:rPr>
              <a:t>camisetas y botas Adidas de cada selección nacional, balones Brazuca y brazaletes firmados por los capitanes de los distintos equipos y </a:t>
            </a:r>
            <a:r>
              <a:rPr lang="en-GB" sz="700" dirty="0" err="1" smtClean="0">
                <a:solidFill>
                  <a:schemeClr val="bg1"/>
                </a:solidFill>
              </a:rPr>
              <a:t>llevados</a:t>
            </a:r>
            <a:r>
              <a:rPr lang="en-GB" sz="700" dirty="0" smtClean="0">
                <a:solidFill>
                  <a:schemeClr val="bg1"/>
                </a:solidFill>
              </a:rPr>
              <a:t> </a:t>
            </a:r>
            <a:r>
              <a:rPr lang="en-GB" sz="700" dirty="0">
                <a:solidFill>
                  <a:schemeClr val="bg1"/>
                </a:solidFill>
              </a:rPr>
              <a:t>por ellos mismos durante la Copa Mundial. </a:t>
            </a:r>
          </a:p>
        </p:txBody>
      </p:sp>
      <p:sp>
        <p:nvSpPr>
          <p:cNvPr id="92" name="Rectangle 91"/>
          <p:cNvSpPr/>
          <p:nvPr/>
        </p:nvSpPr>
        <p:spPr>
          <a:xfrm>
            <a:off x="3972704" y="3708213"/>
            <a:ext cx="2715175" cy="630942"/>
          </a:xfrm>
          <a:prstGeom prst="rect">
            <a:avLst/>
          </a:prstGeom>
        </p:spPr>
        <p:txBody>
          <a:bodyPr wrap="square">
            <a:spAutoFit/>
          </a:bodyPr>
          <a:lstStyle/>
          <a:p>
            <a:r>
              <a:rPr lang="en-GB" sz="700" dirty="0">
                <a:solidFill>
                  <a:schemeClr val="bg1"/>
                </a:solidFill>
              </a:rPr>
              <a:t>Además, McDonald’s está creando un gran entusiasmo con su patrocinio a través de las redes sociales. Se anima a los consumidores de todo el mundo a </a:t>
            </a:r>
            <a:r>
              <a:rPr lang="en-GB" sz="700" dirty="0" err="1" smtClean="0">
                <a:solidFill>
                  <a:schemeClr val="bg1"/>
                </a:solidFill>
              </a:rPr>
              <a:t>twitear</a:t>
            </a:r>
            <a:r>
              <a:rPr lang="en-GB" sz="700" dirty="0" smtClean="0">
                <a:solidFill>
                  <a:schemeClr val="bg1"/>
                </a:solidFill>
              </a:rPr>
              <a:t> </a:t>
            </a:r>
            <a:r>
              <a:rPr lang="en-GB" sz="700" dirty="0">
                <a:solidFill>
                  <a:schemeClr val="bg1"/>
                </a:solidFill>
              </a:rPr>
              <a:t>fotos que muestren sus momentos favoritos en la cadena de  </a:t>
            </a:r>
            <a:r>
              <a:rPr lang="en-GB" sz="700" dirty="0" err="1" smtClean="0">
                <a:solidFill>
                  <a:schemeClr val="bg1"/>
                </a:solidFill>
              </a:rPr>
              <a:t>restaurantes</a:t>
            </a:r>
            <a:r>
              <a:rPr lang="en-GB" sz="700" dirty="0" smtClean="0">
                <a:solidFill>
                  <a:schemeClr val="bg1"/>
                </a:solidFill>
              </a:rPr>
              <a:t> de </a:t>
            </a:r>
            <a:r>
              <a:rPr lang="en-GB" sz="700" dirty="0" err="1" smtClean="0">
                <a:solidFill>
                  <a:schemeClr val="bg1"/>
                </a:solidFill>
              </a:rPr>
              <a:t>servicio</a:t>
            </a:r>
            <a:r>
              <a:rPr lang="en-GB" sz="700" dirty="0" smtClean="0">
                <a:solidFill>
                  <a:schemeClr val="bg1"/>
                </a:solidFill>
              </a:rPr>
              <a:t> </a:t>
            </a:r>
            <a:r>
              <a:rPr lang="en-GB" sz="700" dirty="0" err="1" smtClean="0">
                <a:solidFill>
                  <a:schemeClr val="bg1"/>
                </a:solidFill>
              </a:rPr>
              <a:t>rápido</a:t>
            </a:r>
            <a:r>
              <a:rPr lang="en-GB" sz="700" dirty="0" smtClean="0">
                <a:solidFill>
                  <a:schemeClr val="bg1"/>
                </a:solidFill>
              </a:rPr>
              <a:t>.</a:t>
            </a:r>
            <a:endParaRPr lang="en-GB" sz="700" dirty="0">
              <a:solidFill>
                <a:schemeClr val="bg1"/>
              </a:solidFill>
            </a:endParaRPr>
          </a:p>
        </p:txBody>
      </p:sp>
      <p:sp>
        <p:nvSpPr>
          <p:cNvPr id="93" name="Rectangle 92"/>
          <p:cNvSpPr/>
          <p:nvPr/>
        </p:nvSpPr>
        <p:spPr>
          <a:xfrm>
            <a:off x="3972704" y="3018367"/>
            <a:ext cx="2715175" cy="630942"/>
          </a:xfrm>
          <a:prstGeom prst="rect">
            <a:avLst/>
          </a:prstGeom>
        </p:spPr>
        <p:txBody>
          <a:bodyPr wrap="square">
            <a:spAutoFit/>
          </a:bodyPr>
          <a:lstStyle/>
          <a:p>
            <a:r>
              <a:rPr lang="en-GB" sz="700" dirty="0">
                <a:solidFill>
                  <a:schemeClr val="bg1"/>
                </a:solidFill>
              </a:rPr>
              <a:t>McDonald’s ha lanzado también el Programa de </a:t>
            </a:r>
            <a:r>
              <a:rPr lang="en-GB" sz="700" dirty="0" err="1">
                <a:solidFill>
                  <a:schemeClr val="bg1"/>
                </a:solidFill>
              </a:rPr>
              <a:t>Niños</a:t>
            </a:r>
            <a:r>
              <a:rPr lang="en-GB" sz="700" dirty="0">
                <a:solidFill>
                  <a:schemeClr val="bg1"/>
                </a:solidFill>
              </a:rPr>
              <a:t> </a:t>
            </a:r>
            <a:r>
              <a:rPr lang="en-GB" sz="700" dirty="0" err="1" smtClean="0">
                <a:solidFill>
                  <a:schemeClr val="bg1"/>
                </a:solidFill>
              </a:rPr>
              <a:t>Acompañantes</a:t>
            </a:r>
            <a:r>
              <a:rPr lang="en-GB" sz="700" dirty="0" smtClean="0">
                <a:solidFill>
                  <a:schemeClr val="bg1"/>
                </a:solidFill>
              </a:rPr>
              <a:t> de </a:t>
            </a:r>
            <a:r>
              <a:rPr lang="en-GB" sz="700" dirty="0">
                <a:solidFill>
                  <a:schemeClr val="bg1"/>
                </a:solidFill>
              </a:rPr>
              <a:t>Jugadores del Mundial, internacionalmente famoso y que da a los niños de 6 </a:t>
            </a:r>
            <a:r>
              <a:rPr lang="en-GB" sz="700" dirty="0" smtClean="0">
                <a:solidFill>
                  <a:schemeClr val="bg1"/>
                </a:solidFill>
              </a:rPr>
              <a:t>a 10 </a:t>
            </a:r>
            <a:r>
              <a:rPr lang="en-GB" sz="700" dirty="0" err="1" smtClean="0">
                <a:solidFill>
                  <a:schemeClr val="bg1"/>
                </a:solidFill>
              </a:rPr>
              <a:t>años</a:t>
            </a:r>
            <a:r>
              <a:rPr lang="en-GB" sz="700" dirty="0" smtClean="0">
                <a:solidFill>
                  <a:schemeClr val="bg1"/>
                </a:solidFill>
              </a:rPr>
              <a:t> de </a:t>
            </a:r>
            <a:r>
              <a:rPr lang="en-GB" sz="700" dirty="0">
                <a:solidFill>
                  <a:schemeClr val="bg1"/>
                </a:solidFill>
              </a:rPr>
              <a:t>todo el mundo la oportunidad de conocer a sus ídolos futbolísticos e incluso de darles la mano y acompañarles al terreno de juego.</a:t>
            </a:r>
            <a:endParaRPr lang="es-ES" sz="700" dirty="0">
              <a:solidFill>
                <a:schemeClr val="bg1"/>
              </a:solidFill>
            </a:endParaRPr>
          </a:p>
        </p:txBody>
      </p:sp>
    </p:spTree>
    <p:extLst>
      <p:ext uri="{BB962C8B-B14F-4D97-AF65-F5344CB8AC3E}">
        <p14:creationId xmlns:p14="http://schemas.microsoft.com/office/powerpoint/2010/main" val="1286586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284363" y="846493"/>
            <a:ext cx="660484" cy="665570"/>
            <a:chOff x="611438" y="1730773"/>
            <a:chExt cx="972000" cy="972000"/>
          </a:xfrm>
        </p:grpSpPr>
        <p:sp>
          <p:nvSpPr>
            <p:cNvPr id="25" name="TextBox 24"/>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err="1" smtClean="0">
                  <a:solidFill>
                    <a:schemeClr val="bg1"/>
                  </a:solidFill>
                  <a:latin typeface="+mj-lt"/>
                </a:rPr>
                <a:t>Oi</a:t>
              </a:r>
              <a:endParaRPr lang="en-GB" sz="1200" dirty="0">
                <a:solidFill>
                  <a:schemeClr val="bg1"/>
                </a:solidFill>
                <a:latin typeface="+mj-lt"/>
              </a:endParaRPr>
            </a:p>
          </p:txBody>
        </p:sp>
        <p:grpSp>
          <p:nvGrpSpPr>
            <p:cNvPr id="26" name="Group 48"/>
            <p:cNvGrpSpPr>
              <a:grpSpLocks noChangeAspect="1"/>
            </p:cNvGrpSpPr>
            <p:nvPr/>
          </p:nvGrpSpPr>
          <p:grpSpPr>
            <a:xfrm>
              <a:off x="713622" y="1854864"/>
              <a:ext cx="756000" cy="756000"/>
              <a:chOff x="3639697" y="2022734"/>
              <a:chExt cx="1347333" cy="1347333"/>
            </a:xfrm>
          </p:grpSpPr>
          <p:sp>
            <p:nvSpPr>
              <p:cNvPr id="28" name="Oval 27"/>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0" name="Oval 2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1" name="Oval 3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27" name="Oval 26"/>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grpSp>
        <p:nvGrpSpPr>
          <p:cNvPr id="33" name="Group 32"/>
          <p:cNvGrpSpPr/>
          <p:nvPr/>
        </p:nvGrpSpPr>
        <p:grpSpPr>
          <a:xfrm>
            <a:off x="3853704" y="-566"/>
            <a:ext cx="5076935" cy="4425790"/>
            <a:chOff x="4034328" y="-566"/>
            <a:chExt cx="5076935" cy="4425790"/>
          </a:xfrm>
        </p:grpSpPr>
        <p:sp>
          <p:nvSpPr>
            <p:cNvPr id="34" name="Freeform 33"/>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5" name="Snip Single Corner Rectangle 34"/>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 name="Rectangle 35"/>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7" name="Rectangle 36"/>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err="1" smtClean="0">
                  <a:solidFill>
                    <a:prstClr val="white"/>
                  </a:solidFill>
                  <a:latin typeface="+mj-lt"/>
                  <a:cs typeface="Arial" pitchFamily="34" charset="0"/>
                </a:rPr>
                <a:t>Oi</a:t>
              </a:r>
              <a:endParaRPr lang="en-GB" dirty="0">
                <a:solidFill>
                  <a:prstClr val="white"/>
                </a:solidFill>
                <a:latin typeface="+mj-lt"/>
                <a:cs typeface="Arial" pitchFamily="34" charset="0"/>
              </a:endParaRPr>
            </a:p>
          </p:txBody>
        </p:sp>
      </p:grpSp>
      <p:pic>
        <p:nvPicPr>
          <p:cNvPr id="40" name="Picture 19"/>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05368" y="1087206"/>
            <a:ext cx="218473" cy="2061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 name="Group 2"/>
          <p:cNvGrpSpPr/>
          <p:nvPr/>
        </p:nvGrpSpPr>
        <p:grpSpPr>
          <a:xfrm>
            <a:off x="6039294" y="712856"/>
            <a:ext cx="2404341" cy="3576124"/>
            <a:chOff x="6283630" y="723130"/>
            <a:chExt cx="2160002" cy="3212705"/>
          </a:xfrm>
        </p:grpSpPr>
        <p:pic>
          <p:nvPicPr>
            <p:cNvPr id="38" name="Picture 37"/>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283631" y="723130"/>
              <a:ext cx="2160000" cy="1171483"/>
            </a:xfrm>
            <a:prstGeom prst="rect">
              <a:avLst/>
            </a:prstGeom>
          </p:spPr>
        </p:pic>
        <p:pic>
          <p:nvPicPr>
            <p:cNvPr id="253954" name="Picture 2"/>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6283630" y="1878579"/>
              <a:ext cx="2160002" cy="8057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3955"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283630" y="2724422"/>
              <a:ext cx="2160002" cy="12114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42"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smtClean="0"/>
              <a:t>1 OI</a:t>
            </a:r>
            <a:endParaRPr lang="en-GB" dirty="0">
              <a:solidFill>
                <a:schemeClr val="accent1"/>
              </a:solidFill>
            </a:endParaRPr>
          </a:p>
        </p:txBody>
      </p:sp>
      <p:sp>
        <p:nvSpPr>
          <p:cNvPr id="46"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49" name="Chevron 48">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52" name="Rectangle 51"/>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65" name="Chevron 64">
            <a:hlinkClick r:id="rId6"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6" name="Rectangle 65"/>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67" name="Rectangle 66">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68" name="Group 67"/>
          <p:cNvGrpSpPr/>
          <p:nvPr/>
        </p:nvGrpSpPr>
        <p:grpSpPr>
          <a:xfrm>
            <a:off x="1637994" y="4723532"/>
            <a:ext cx="7506006" cy="428793"/>
            <a:chOff x="1637994" y="4723532"/>
            <a:chExt cx="7506006" cy="428793"/>
          </a:xfrm>
        </p:grpSpPr>
        <p:sp>
          <p:nvSpPr>
            <p:cNvPr id="69" name="Isosceles Triangle 68"/>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70" name="Group 69"/>
            <p:cNvGrpSpPr/>
            <p:nvPr/>
          </p:nvGrpSpPr>
          <p:grpSpPr>
            <a:xfrm>
              <a:off x="1637994" y="4835525"/>
              <a:ext cx="7506006" cy="316800"/>
              <a:chOff x="1914453" y="4835525"/>
              <a:chExt cx="8255647" cy="316800"/>
            </a:xfrm>
          </p:grpSpPr>
          <p:sp>
            <p:nvSpPr>
              <p:cNvPr id="71" name="Rectangle 70">
                <a:hlinkClick r:id="rId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2" name="Rectangle 71">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73" name="Rectangle 72">
                <a:hlinkClick r:id="rId6"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4" name="Rectangle 73">
                <a:hlinkClick r:id="rId1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5" name="Rectangle 74">
                <a:hlinkClick r:id="rId1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6" name="Rectangle 75">
                <a:hlinkClick r:id="rId1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7" name="Rectangle 76">
                <a:hlinkClick r:id="rId1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78" name="Rectangle 77">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79" name="TextBox 78"/>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aphicFrame>
        <p:nvGraphicFramePr>
          <p:cNvPr id="80" name="Chart 79"/>
          <p:cNvGraphicFramePr/>
          <p:nvPr>
            <p:extLst>
              <p:ext uri="{D42A27DB-BD31-4B8C-83A1-F6EECF244321}">
                <p14:modId xmlns:p14="http://schemas.microsoft.com/office/powerpoint/2010/main" val="3293258181"/>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5"/>
          </a:graphicData>
        </a:graphic>
      </p:graphicFrame>
      <p:sp>
        <p:nvSpPr>
          <p:cNvPr id="81" name="TextBox 80"/>
          <p:cNvSpPr txBox="1"/>
          <p:nvPr/>
        </p:nvSpPr>
        <p:spPr>
          <a:xfrm>
            <a:off x="72736" y="4509687"/>
            <a:ext cx="7719542" cy="300082"/>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Oi N = 239</a:t>
            </a:r>
          </a:p>
        </p:txBody>
      </p:sp>
      <p:sp>
        <p:nvSpPr>
          <p:cNvPr id="82" name="TextBox 81"/>
          <p:cNvSpPr txBox="1"/>
          <p:nvPr/>
        </p:nvSpPr>
        <p:spPr>
          <a:xfrm>
            <a:off x="3976214" y="690065"/>
            <a:ext cx="2063080" cy="2185214"/>
          </a:xfrm>
          <a:prstGeom prst="rect">
            <a:avLst/>
          </a:prstGeom>
          <a:noFill/>
        </p:spPr>
        <p:txBody>
          <a:bodyPr wrap="square" rtlCol="0">
            <a:spAutoFit/>
          </a:bodyPr>
          <a:lstStyle/>
          <a:p>
            <a:pPr>
              <a:spcBef>
                <a:spcPts val="600"/>
              </a:spcBef>
            </a:pPr>
            <a:r>
              <a:rPr lang="en-GB" sz="700" dirty="0" smtClean="0">
                <a:solidFill>
                  <a:schemeClr val="bg1"/>
                </a:solidFill>
              </a:rPr>
              <a:t>Oi, un gigante de las telecomunicaciones en Brasil, aceptó ser el primer patrocinador nacional de la Copa Mundial de Brasil 2014 y </a:t>
            </a:r>
            <a:r>
              <a:rPr lang="en-GB" sz="700" dirty="0" err="1" smtClean="0">
                <a:solidFill>
                  <a:schemeClr val="bg1"/>
                </a:solidFill>
              </a:rPr>
              <a:t>será</a:t>
            </a:r>
            <a:r>
              <a:rPr lang="en-GB" sz="700" dirty="0" smtClean="0">
                <a:solidFill>
                  <a:schemeClr val="bg1"/>
                </a:solidFill>
              </a:rPr>
              <a:t> el socio oficial de telecomunicaciones de la competición. </a:t>
            </a:r>
          </a:p>
          <a:p>
            <a:pPr>
              <a:spcBef>
                <a:spcPts val="600"/>
              </a:spcBef>
            </a:pPr>
            <a:r>
              <a:rPr lang="en-GB" sz="700" dirty="0" smtClean="0">
                <a:solidFill>
                  <a:schemeClr val="bg1"/>
                </a:solidFill>
              </a:rPr>
              <a:t>Anteriormente conocido como Telemar, Oi ha adquirido recientemente la compañía Telecom Brasil y es probable que utilice su patrocinio de la Copa Mundial de la FIFA para dar a conocer su marca a lo largo y </a:t>
            </a:r>
            <a:r>
              <a:rPr lang="en-GB" sz="700" dirty="0" err="1" smtClean="0">
                <a:solidFill>
                  <a:schemeClr val="bg1"/>
                </a:solidFill>
              </a:rPr>
              <a:t>ancho</a:t>
            </a:r>
            <a:r>
              <a:rPr lang="en-GB" sz="700" dirty="0" smtClean="0">
                <a:solidFill>
                  <a:schemeClr val="bg1"/>
                </a:solidFill>
              </a:rPr>
              <a:t> de América del Sur. </a:t>
            </a:r>
          </a:p>
          <a:p>
            <a:pPr>
              <a:spcBef>
                <a:spcPts val="600"/>
              </a:spcBef>
            </a:pPr>
            <a:r>
              <a:rPr lang="en-GB" sz="700" dirty="0" smtClean="0">
                <a:solidFill>
                  <a:schemeClr val="bg1"/>
                </a:solidFill>
              </a:rPr>
              <a:t>Están ofreciendo a sus clientes promociones especiales para conseguir entradas a eventos de la FIFA si contratan uno o más servicios. Además, Oi está promocionando un paquete de prepago con mensajería de voz, datos y </a:t>
            </a:r>
            <a:r>
              <a:rPr lang="en-GB" sz="700" dirty="0" err="1" smtClean="0">
                <a:solidFill>
                  <a:schemeClr val="bg1"/>
                </a:solidFill>
              </a:rPr>
              <a:t>WiFi</a:t>
            </a:r>
            <a:r>
              <a:rPr lang="en-GB" sz="700" dirty="0" smtClean="0">
                <a:solidFill>
                  <a:schemeClr val="bg1"/>
                </a:solidFill>
              </a:rPr>
              <a:t> dentro de Brasil por tan sólo R$ 0,99 al día.</a:t>
            </a:r>
            <a:endParaRPr lang="es-ES" sz="700" dirty="0"/>
          </a:p>
        </p:txBody>
      </p:sp>
      <p:sp>
        <p:nvSpPr>
          <p:cNvPr id="83" name="TextBox 82"/>
          <p:cNvSpPr txBox="1"/>
          <p:nvPr/>
        </p:nvSpPr>
        <p:spPr>
          <a:xfrm>
            <a:off x="3972081" y="3060832"/>
            <a:ext cx="1964256" cy="846386"/>
          </a:xfrm>
          <a:prstGeom prst="rect">
            <a:avLst/>
          </a:prstGeom>
          <a:noFill/>
        </p:spPr>
        <p:txBody>
          <a:bodyPr wrap="square" rtlCol="0">
            <a:spAutoFit/>
          </a:bodyPr>
          <a:lstStyle/>
          <a:p>
            <a:r>
              <a:rPr lang="en-GB" sz="700" dirty="0" smtClean="0">
                <a:solidFill>
                  <a:schemeClr val="bg1"/>
                </a:solidFill>
              </a:rPr>
              <a:t>Oi ha creado un juego «Dream Team» para todos los miembros de su «All Club», con el que pueden elegir su equipo de ensueño a partir de los 736 futbolistas de la Copa Mundial y ganar premios. El concurso estará abierto del el 27 de junio hasta el 13 de julio de 2014.</a:t>
            </a:r>
          </a:p>
        </p:txBody>
      </p:sp>
    </p:spTree>
    <p:extLst>
      <p:ext uri="{BB962C8B-B14F-4D97-AF65-F5344CB8AC3E}">
        <p14:creationId xmlns:p14="http://schemas.microsoft.com/office/powerpoint/2010/main" val="32618215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ext uri="{D42A27DB-BD31-4B8C-83A1-F6EECF244321}">
                <p14:modId xmlns:p14="http://schemas.microsoft.com/office/powerpoint/2010/main" val="210170013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3844"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89" name="Freeform 5"/>
          <p:cNvSpPr>
            <a:spLocks/>
          </p:cNvSpPr>
          <p:nvPr/>
        </p:nvSpPr>
        <p:spPr bwMode="auto">
          <a:xfrm>
            <a:off x="15770" y="-196801"/>
            <a:ext cx="3562495" cy="41281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20000"/>
            </a:srgbClr>
          </a:solidFill>
          <a:ln>
            <a:noFill/>
          </a:ln>
        </p:spPr>
        <p:txBody>
          <a:bodyPr vert="horz" wrap="square" lIns="91440" tIns="45720" rIns="91440" bIns="45720" numCol="1" anchor="t" anchorCtr="0" compatLnSpc="1">
            <a:prstTxWarp prst="textNoShape">
              <a:avLst/>
            </a:prstTxWarp>
          </a:bodyPr>
          <a:lstStyle/>
          <a:p>
            <a:endParaRPr lang="en-GB"/>
          </a:p>
        </p:txBody>
      </p:sp>
      <p:pic>
        <p:nvPicPr>
          <p:cNvPr id="90" name="Picture 89"/>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63799" y="212274"/>
            <a:ext cx="3695183" cy="1601777"/>
          </a:xfrm>
          <a:prstGeom prst="rect">
            <a:avLst/>
          </a:prstGeom>
        </p:spPr>
      </p:pic>
      <p:sp>
        <p:nvSpPr>
          <p:cNvPr id="86" name="Freeform 85"/>
          <p:cNvSpPr/>
          <p:nvPr/>
        </p:nvSpPr>
        <p:spPr>
          <a:xfrm>
            <a:off x="6300464" y="3880634"/>
            <a:ext cx="624318" cy="1021615"/>
          </a:xfrm>
          <a:custGeom>
            <a:avLst/>
            <a:gdLst>
              <a:gd name="connsiteX0" fmla="*/ 595901 w 606175"/>
              <a:gd name="connsiteY0" fmla="*/ 0 h 1017142"/>
              <a:gd name="connsiteX1" fmla="*/ 0 w 606175"/>
              <a:gd name="connsiteY1" fmla="*/ 883578 h 1017142"/>
              <a:gd name="connsiteX2" fmla="*/ 226031 w 606175"/>
              <a:gd name="connsiteY2" fmla="*/ 1017142 h 1017142"/>
              <a:gd name="connsiteX3" fmla="*/ 606175 w 606175"/>
              <a:gd name="connsiteY3" fmla="*/ 380144 h 1017142"/>
              <a:gd name="connsiteX4" fmla="*/ 595901 w 606175"/>
              <a:gd name="connsiteY4" fmla="*/ 0 h 1017142"/>
              <a:gd name="connsiteX0" fmla="*/ 614044 w 624318"/>
              <a:gd name="connsiteY0" fmla="*/ 0 h 1017142"/>
              <a:gd name="connsiteX1" fmla="*/ 0 w 624318"/>
              <a:gd name="connsiteY1" fmla="*/ 890836 h 1017142"/>
              <a:gd name="connsiteX2" fmla="*/ 244174 w 624318"/>
              <a:gd name="connsiteY2" fmla="*/ 1017142 h 1017142"/>
              <a:gd name="connsiteX3" fmla="*/ 624318 w 624318"/>
              <a:gd name="connsiteY3" fmla="*/ 380144 h 1017142"/>
              <a:gd name="connsiteX4" fmla="*/ 614044 w 624318"/>
              <a:gd name="connsiteY4" fmla="*/ 0 h 1017142"/>
              <a:gd name="connsiteX0" fmla="*/ 614044 w 624318"/>
              <a:gd name="connsiteY0" fmla="*/ 0 h 1049799"/>
              <a:gd name="connsiteX1" fmla="*/ 0 w 624318"/>
              <a:gd name="connsiteY1" fmla="*/ 890836 h 1049799"/>
              <a:gd name="connsiteX2" fmla="*/ 218774 w 624318"/>
              <a:gd name="connsiteY2" fmla="*/ 1049799 h 1049799"/>
              <a:gd name="connsiteX3" fmla="*/ 624318 w 624318"/>
              <a:gd name="connsiteY3" fmla="*/ 380144 h 1049799"/>
              <a:gd name="connsiteX4" fmla="*/ 614044 w 624318"/>
              <a:gd name="connsiteY4" fmla="*/ 0 h 1049799"/>
              <a:gd name="connsiteX0" fmla="*/ 601518 w 624318"/>
              <a:gd name="connsiteY0" fmla="*/ 0 h 1021615"/>
              <a:gd name="connsiteX1" fmla="*/ 0 w 624318"/>
              <a:gd name="connsiteY1" fmla="*/ 862652 h 1021615"/>
              <a:gd name="connsiteX2" fmla="*/ 218774 w 624318"/>
              <a:gd name="connsiteY2" fmla="*/ 1021615 h 1021615"/>
              <a:gd name="connsiteX3" fmla="*/ 624318 w 624318"/>
              <a:gd name="connsiteY3" fmla="*/ 351960 h 1021615"/>
              <a:gd name="connsiteX4" fmla="*/ 601518 w 624318"/>
              <a:gd name="connsiteY4" fmla="*/ 0 h 1021615"/>
              <a:gd name="connsiteX0" fmla="*/ 601518 w 624318"/>
              <a:gd name="connsiteY0" fmla="*/ 0 h 1021615"/>
              <a:gd name="connsiteX1" fmla="*/ 601377 w 624318"/>
              <a:gd name="connsiteY1" fmla="*/ 2434 h 1021615"/>
              <a:gd name="connsiteX2" fmla="*/ 0 w 624318"/>
              <a:gd name="connsiteY2" fmla="*/ 862652 h 1021615"/>
              <a:gd name="connsiteX3" fmla="*/ 218774 w 624318"/>
              <a:gd name="connsiteY3" fmla="*/ 1021615 h 1021615"/>
              <a:gd name="connsiteX4" fmla="*/ 624318 w 624318"/>
              <a:gd name="connsiteY4" fmla="*/ 351960 h 1021615"/>
              <a:gd name="connsiteX5" fmla="*/ 601518 w 624318"/>
              <a:gd name="connsiteY5" fmla="*/ 0 h 102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318" h="1021615">
                <a:moveTo>
                  <a:pt x="601518" y="0"/>
                </a:moveTo>
                <a:cubicBezTo>
                  <a:pt x="597296" y="811"/>
                  <a:pt x="605599" y="1623"/>
                  <a:pt x="601377" y="2434"/>
                </a:cubicBezTo>
                <a:lnTo>
                  <a:pt x="0" y="862652"/>
                </a:lnTo>
                <a:lnTo>
                  <a:pt x="218774" y="1021615"/>
                </a:lnTo>
                <a:lnTo>
                  <a:pt x="624318" y="351960"/>
                </a:lnTo>
                <a:lnTo>
                  <a:pt x="601518" y="0"/>
                </a:lnTo>
                <a:close/>
              </a:path>
            </a:pathLst>
          </a:custGeom>
          <a:noFill/>
          <a:ln w="12700">
            <a:solidFill>
              <a:srgbClr val="F2F2F2">
                <a:alpha val="50196"/>
              </a:srgbClr>
            </a:solidFill>
          </a:ln>
        </p:spPr>
        <p:txBody>
          <a:bodyPr wrap="none" lIns="18000" rIns="18000" rtlCol="0" anchor="ctr">
            <a:spAutoFit/>
          </a:bodyPr>
          <a:lstStyle/>
          <a:p>
            <a:pPr marL="0" algn="ctr"/>
            <a:endParaRPr lang="en-GB" sz="900" b="1" kern="0" cap="all" dirty="0">
              <a:solidFill>
                <a:schemeClr val="bg1"/>
              </a:solidFill>
            </a:endParaRPr>
          </a:p>
        </p:txBody>
      </p:sp>
      <p:pic>
        <p:nvPicPr>
          <p:cNvPr id="48" name="Picture 47"/>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rot="464539">
            <a:off x="-584004" y="1326219"/>
            <a:ext cx="4453439" cy="3816692"/>
          </a:xfrm>
          <a:prstGeom prst="rect">
            <a:avLst/>
          </a:prstGeom>
        </p:spPr>
      </p:pic>
      <p:sp>
        <p:nvSpPr>
          <p:cNvPr id="105" name="Freeform 104">
            <a:hlinkClick r:id="rId8" action="ppaction://hlinksldjump"/>
          </p:cNvPr>
          <p:cNvSpPr/>
          <p:nvPr/>
        </p:nvSpPr>
        <p:spPr>
          <a:xfrm rot="1827382">
            <a:off x="6041476" y="3870251"/>
            <a:ext cx="542260" cy="988828"/>
          </a:xfrm>
          <a:custGeom>
            <a:avLst/>
            <a:gdLst>
              <a:gd name="connsiteX0" fmla="*/ 0 w 542260"/>
              <a:gd name="connsiteY0" fmla="*/ 818707 h 988828"/>
              <a:gd name="connsiteX1" fmla="*/ 520995 w 542260"/>
              <a:gd name="connsiteY1" fmla="*/ 0 h 988828"/>
              <a:gd name="connsiteX2" fmla="*/ 542260 w 542260"/>
              <a:gd name="connsiteY2" fmla="*/ 329610 h 988828"/>
              <a:gd name="connsiteX3" fmla="*/ 159488 w 542260"/>
              <a:gd name="connsiteY3" fmla="*/ 988828 h 988828"/>
              <a:gd name="connsiteX4" fmla="*/ 0 w 542260"/>
              <a:gd name="connsiteY4" fmla="*/ 818707 h 988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260" h="988828">
                <a:moveTo>
                  <a:pt x="0" y="818707"/>
                </a:moveTo>
                <a:lnTo>
                  <a:pt x="520995" y="0"/>
                </a:lnTo>
                <a:lnTo>
                  <a:pt x="542260" y="329610"/>
                </a:lnTo>
                <a:lnTo>
                  <a:pt x="159488" y="988828"/>
                </a:lnTo>
                <a:lnTo>
                  <a:pt x="0" y="818707"/>
                </a:lnTo>
                <a:close/>
              </a:path>
            </a:pathLst>
          </a:cu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grpSp>
        <p:nvGrpSpPr>
          <p:cNvPr id="74" name="Group 73"/>
          <p:cNvGrpSpPr/>
          <p:nvPr/>
        </p:nvGrpSpPr>
        <p:grpSpPr>
          <a:xfrm>
            <a:off x="5938463" y="3863083"/>
            <a:ext cx="976045" cy="883578"/>
            <a:chOff x="5938463" y="3863083"/>
            <a:chExt cx="976045" cy="883578"/>
          </a:xfrm>
        </p:grpSpPr>
        <p:sp>
          <p:nvSpPr>
            <p:cNvPr id="87" name="Rectangle 86">
              <a:hlinkClick r:id="rId8" action="ppaction://hlinksldjump"/>
            </p:cNvPr>
            <p:cNvSpPr/>
            <p:nvPr/>
          </p:nvSpPr>
          <p:spPr>
            <a:xfrm rot="18081232">
              <a:off x="5988231" y="4147622"/>
              <a:ext cx="772969" cy="261610"/>
            </a:xfrm>
            <a:prstGeom prst="rect">
              <a:avLst/>
            </a:prstGeom>
          </p:spPr>
          <p:txBody>
            <a:bodyPr wrap="none">
              <a:spAutoFit/>
            </a:bodyPr>
            <a:lstStyle/>
            <a:p>
              <a:r>
                <a:rPr lang="en-GB" sz="1100" dirty="0" smtClean="0">
                  <a:solidFill>
                    <a:schemeClr val="bg1"/>
                  </a:solidFill>
                  <a:latin typeface="+mj-lt"/>
                </a:rPr>
                <a:t>CONTACTO</a:t>
              </a:r>
              <a:endParaRPr lang="es-ES" sz="1100" dirty="0">
                <a:solidFill>
                  <a:schemeClr val="bg1"/>
                </a:solidFill>
                <a:latin typeface="+mj-lt"/>
                <a:cs typeface="Arial" pitchFamily="34" charset="0"/>
              </a:endParaRPr>
            </a:p>
          </p:txBody>
        </p:sp>
        <p:sp>
          <p:nvSpPr>
            <p:cNvPr id="88" name="Freeform 87"/>
            <p:cNvSpPr/>
            <p:nvPr/>
          </p:nvSpPr>
          <p:spPr>
            <a:xfrm>
              <a:off x="5938463" y="3863083"/>
              <a:ext cx="976045" cy="883578"/>
            </a:xfrm>
            <a:custGeom>
              <a:avLst/>
              <a:gdLst>
                <a:gd name="connsiteX0" fmla="*/ 976045 w 976045"/>
                <a:gd name="connsiteY0" fmla="*/ 0 h 883578"/>
                <a:gd name="connsiteX1" fmla="*/ 359595 w 976045"/>
                <a:gd name="connsiteY1" fmla="*/ 41097 h 883578"/>
                <a:gd name="connsiteX2" fmla="*/ 0 w 976045"/>
                <a:gd name="connsiteY2" fmla="*/ 636998 h 883578"/>
                <a:gd name="connsiteX3" fmla="*/ 359595 w 976045"/>
                <a:gd name="connsiteY3" fmla="*/ 883578 h 883578"/>
                <a:gd name="connsiteX4" fmla="*/ 976045 w 976045"/>
                <a:gd name="connsiteY4" fmla="*/ 0 h 883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045" h="883578">
                  <a:moveTo>
                    <a:pt x="976045" y="0"/>
                  </a:moveTo>
                  <a:lnTo>
                    <a:pt x="359595" y="41097"/>
                  </a:lnTo>
                  <a:lnTo>
                    <a:pt x="0" y="636998"/>
                  </a:lnTo>
                  <a:lnTo>
                    <a:pt x="359595" y="883578"/>
                  </a:lnTo>
                  <a:lnTo>
                    <a:pt x="976045" y="0"/>
                  </a:lnTo>
                  <a:close/>
                </a:path>
              </a:pathLst>
            </a:custGeom>
            <a:noFill/>
            <a:ln w="19050">
              <a:solidFill>
                <a:schemeClr val="accent6"/>
              </a:solidFill>
            </a:ln>
          </p:spPr>
          <p:txBody>
            <a:bodyPr wrap="none" lIns="18000" rIns="18000" rtlCol="0" anchor="ctr">
              <a:spAutoFit/>
            </a:bodyPr>
            <a:lstStyle/>
            <a:p>
              <a:pPr marL="0" algn="ctr"/>
              <a:endParaRPr lang="en-GB" sz="900" b="1" kern="0" cap="all" dirty="0">
                <a:solidFill>
                  <a:schemeClr val="bg1"/>
                </a:solidFill>
              </a:endParaRPr>
            </a:p>
          </p:txBody>
        </p:sp>
      </p:grpSp>
      <p:sp>
        <p:nvSpPr>
          <p:cNvPr id="91" name="Freeform 6"/>
          <p:cNvSpPr>
            <a:spLocks noEditPoints="1"/>
          </p:cNvSpPr>
          <p:nvPr/>
        </p:nvSpPr>
        <p:spPr bwMode="auto">
          <a:xfrm>
            <a:off x="3891249" y="1191263"/>
            <a:ext cx="975594" cy="852546"/>
          </a:xfrm>
          <a:custGeom>
            <a:avLst/>
            <a:gdLst>
              <a:gd name="T0" fmla="*/ 142 w 309"/>
              <a:gd name="T1" fmla="*/ 270 h 270"/>
              <a:gd name="T2" fmla="*/ 140 w 309"/>
              <a:gd name="T3" fmla="*/ 269 h 270"/>
              <a:gd name="T4" fmla="*/ 1 w 309"/>
              <a:gd name="T5" fmla="*/ 115 h 270"/>
              <a:gd name="T6" fmla="*/ 0 w 309"/>
              <a:gd name="T7" fmla="*/ 113 h 270"/>
              <a:gd name="T8" fmla="*/ 1 w 309"/>
              <a:gd name="T9" fmla="*/ 111 h 270"/>
              <a:gd name="T10" fmla="*/ 153 w 309"/>
              <a:gd name="T11" fmla="*/ 1 h 270"/>
              <a:gd name="T12" fmla="*/ 155 w 309"/>
              <a:gd name="T13" fmla="*/ 1 h 270"/>
              <a:gd name="T14" fmla="*/ 157 w 309"/>
              <a:gd name="T15" fmla="*/ 2 h 270"/>
              <a:gd name="T16" fmla="*/ 308 w 309"/>
              <a:gd name="T17" fmla="*/ 242 h 270"/>
              <a:gd name="T18" fmla="*/ 308 w 309"/>
              <a:gd name="T19" fmla="*/ 245 h 270"/>
              <a:gd name="T20" fmla="*/ 306 w 309"/>
              <a:gd name="T21" fmla="*/ 247 h 270"/>
              <a:gd name="T22" fmla="*/ 143 w 309"/>
              <a:gd name="T23" fmla="*/ 270 h 270"/>
              <a:gd name="T24" fmla="*/ 142 w 309"/>
              <a:gd name="T25" fmla="*/ 270 h 270"/>
              <a:gd name="T26" fmla="*/ 7 w 309"/>
              <a:gd name="T27" fmla="*/ 114 h 270"/>
              <a:gd name="T28" fmla="*/ 144 w 309"/>
              <a:gd name="T29" fmla="*/ 264 h 270"/>
              <a:gd name="T30" fmla="*/ 301 w 309"/>
              <a:gd name="T31" fmla="*/ 241 h 270"/>
              <a:gd name="T32" fmla="*/ 153 w 309"/>
              <a:gd name="T33" fmla="*/ 8 h 270"/>
              <a:gd name="T34" fmla="*/ 7 w 309"/>
              <a:gd name="T35" fmla="*/ 11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 h="270">
                <a:moveTo>
                  <a:pt x="142" y="270"/>
                </a:moveTo>
                <a:cubicBezTo>
                  <a:pt x="142" y="270"/>
                  <a:pt x="141" y="270"/>
                  <a:pt x="140" y="269"/>
                </a:cubicBezTo>
                <a:cubicBezTo>
                  <a:pt x="1" y="115"/>
                  <a:pt x="1" y="115"/>
                  <a:pt x="1" y="115"/>
                </a:cubicBezTo>
                <a:cubicBezTo>
                  <a:pt x="0" y="115"/>
                  <a:pt x="0" y="114"/>
                  <a:pt x="0" y="113"/>
                </a:cubicBezTo>
                <a:cubicBezTo>
                  <a:pt x="0" y="112"/>
                  <a:pt x="1" y="111"/>
                  <a:pt x="1" y="111"/>
                </a:cubicBezTo>
                <a:cubicBezTo>
                  <a:pt x="153" y="1"/>
                  <a:pt x="153" y="1"/>
                  <a:pt x="153" y="1"/>
                </a:cubicBezTo>
                <a:cubicBezTo>
                  <a:pt x="153" y="1"/>
                  <a:pt x="154" y="0"/>
                  <a:pt x="155" y="1"/>
                </a:cubicBezTo>
                <a:cubicBezTo>
                  <a:pt x="156" y="1"/>
                  <a:pt x="156" y="1"/>
                  <a:pt x="157" y="2"/>
                </a:cubicBezTo>
                <a:cubicBezTo>
                  <a:pt x="308" y="242"/>
                  <a:pt x="308" y="242"/>
                  <a:pt x="308" y="242"/>
                </a:cubicBezTo>
                <a:cubicBezTo>
                  <a:pt x="309" y="243"/>
                  <a:pt x="309" y="244"/>
                  <a:pt x="308" y="245"/>
                </a:cubicBezTo>
                <a:cubicBezTo>
                  <a:pt x="308" y="246"/>
                  <a:pt x="307" y="246"/>
                  <a:pt x="306" y="247"/>
                </a:cubicBezTo>
                <a:cubicBezTo>
                  <a:pt x="143" y="270"/>
                  <a:pt x="143" y="270"/>
                  <a:pt x="143" y="270"/>
                </a:cubicBezTo>
                <a:cubicBezTo>
                  <a:pt x="143" y="270"/>
                  <a:pt x="143" y="270"/>
                  <a:pt x="142" y="270"/>
                </a:cubicBezTo>
                <a:close/>
                <a:moveTo>
                  <a:pt x="7" y="114"/>
                </a:moveTo>
                <a:cubicBezTo>
                  <a:pt x="144" y="264"/>
                  <a:pt x="144" y="264"/>
                  <a:pt x="144" y="264"/>
                </a:cubicBezTo>
                <a:cubicBezTo>
                  <a:pt x="301" y="241"/>
                  <a:pt x="301" y="241"/>
                  <a:pt x="301" y="241"/>
                </a:cubicBezTo>
                <a:cubicBezTo>
                  <a:pt x="153" y="8"/>
                  <a:pt x="153" y="8"/>
                  <a:pt x="153" y="8"/>
                </a:cubicBezTo>
                <a:lnTo>
                  <a:pt x="7" y="114"/>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92" name="Freeform 12"/>
          <p:cNvSpPr>
            <a:spLocks noEditPoints="1"/>
          </p:cNvSpPr>
          <p:nvPr/>
        </p:nvSpPr>
        <p:spPr bwMode="auto">
          <a:xfrm>
            <a:off x="5033837" y="171723"/>
            <a:ext cx="609380" cy="366214"/>
          </a:xfrm>
          <a:custGeom>
            <a:avLst/>
            <a:gdLst>
              <a:gd name="T0" fmla="*/ 172 w 193"/>
              <a:gd name="T1" fmla="*/ 116 h 116"/>
              <a:gd name="T2" fmla="*/ 171 w 193"/>
              <a:gd name="T3" fmla="*/ 116 h 116"/>
              <a:gd name="T4" fmla="*/ 41 w 193"/>
              <a:gd name="T5" fmla="*/ 89 h 116"/>
              <a:gd name="T6" fmla="*/ 39 w 193"/>
              <a:gd name="T7" fmla="*/ 88 h 116"/>
              <a:gd name="T8" fmla="*/ 1 w 193"/>
              <a:gd name="T9" fmla="*/ 31 h 116"/>
              <a:gd name="T10" fmla="*/ 0 w 193"/>
              <a:gd name="T11" fmla="*/ 28 h 116"/>
              <a:gd name="T12" fmla="*/ 3 w 193"/>
              <a:gd name="T13" fmla="*/ 27 h 116"/>
              <a:gd name="T14" fmla="*/ 189 w 193"/>
              <a:gd name="T15" fmla="*/ 0 h 116"/>
              <a:gd name="T16" fmla="*/ 192 w 193"/>
              <a:gd name="T17" fmla="*/ 1 h 116"/>
              <a:gd name="T18" fmla="*/ 193 w 193"/>
              <a:gd name="T19" fmla="*/ 4 h 116"/>
              <a:gd name="T20" fmla="*/ 175 w 193"/>
              <a:gd name="T21" fmla="*/ 113 h 116"/>
              <a:gd name="T22" fmla="*/ 174 w 193"/>
              <a:gd name="T23" fmla="*/ 115 h 116"/>
              <a:gd name="T24" fmla="*/ 172 w 193"/>
              <a:gd name="T25" fmla="*/ 116 h 116"/>
              <a:gd name="T26" fmla="*/ 43 w 193"/>
              <a:gd name="T27" fmla="*/ 84 h 116"/>
              <a:gd name="T28" fmla="*/ 169 w 193"/>
              <a:gd name="T29" fmla="*/ 109 h 116"/>
              <a:gd name="T30" fmla="*/ 186 w 193"/>
              <a:gd name="T31" fmla="*/ 7 h 116"/>
              <a:gd name="T32" fmla="*/ 8 w 193"/>
              <a:gd name="T33" fmla="*/ 32 h 116"/>
              <a:gd name="T34" fmla="*/ 43 w 193"/>
              <a:gd name="T35" fmla="*/ 8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16">
                <a:moveTo>
                  <a:pt x="172" y="116"/>
                </a:moveTo>
                <a:cubicBezTo>
                  <a:pt x="172" y="116"/>
                  <a:pt x="171" y="116"/>
                  <a:pt x="171" y="116"/>
                </a:cubicBezTo>
                <a:cubicBezTo>
                  <a:pt x="41" y="89"/>
                  <a:pt x="41" y="89"/>
                  <a:pt x="41" y="89"/>
                </a:cubicBezTo>
                <a:cubicBezTo>
                  <a:pt x="40" y="89"/>
                  <a:pt x="39" y="88"/>
                  <a:pt x="39" y="88"/>
                </a:cubicBezTo>
                <a:cubicBezTo>
                  <a:pt x="1" y="31"/>
                  <a:pt x="1" y="31"/>
                  <a:pt x="1" y="31"/>
                </a:cubicBezTo>
                <a:cubicBezTo>
                  <a:pt x="0" y="31"/>
                  <a:pt x="0" y="29"/>
                  <a:pt x="0" y="28"/>
                </a:cubicBezTo>
                <a:cubicBezTo>
                  <a:pt x="1" y="28"/>
                  <a:pt x="2" y="27"/>
                  <a:pt x="3" y="27"/>
                </a:cubicBezTo>
                <a:cubicBezTo>
                  <a:pt x="189" y="0"/>
                  <a:pt x="189" y="0"/>
                  <a:pt x="189" y="0"/>
                </a:cubicBezTo>
                <a:cubicBezTo>
                  <a:pt x="190" y="0"/>
                  <a:pt x="191" y="0"/>
                  <a:pt x="192" y="1"/>
                </a:cubicBezTo>
                <a:cubicBezTo>
                  <a:pt x="192" y="2"/>
                  <a:pt x="193" y="3"/>
                  <a:pt x="193" y="4"/>
                </a:cubicBezTo>
                <a:cubicBezTo>
                  <a:pt x="175" y="113"/>
                  <a:pt x="175" y="113"/>
                  <a:pt x="175" y="113"/>
                </a:cubicBezTo>
                <a:cubicBezTo>
                  <a:pt x="175" y="114"/>
                  <a:pt x="174" y="115"/>
                  <a:pt x="174" y="115"/>
                </a:cubicBezTo>
                <a:cubicBezTo>
                  <a:pt x="173" y="116"/>
                  <a:pt x="172" y="116"/>
                  <a:pt x="172" y="116"/>
                </a:cubicBezTo>
                <a:close/>
                <a:moveTo>
                  <a:pt x="43" y="84"/>
                </a:moveTo>
                <a:cubicBezTo>
                  <a:pt x="169" y="109"/>
                  <a:pt x="169" y="109"/>
                  <a:pt x="169" y="109"/>
                </a:cubicBezTo>
                <a:cubicBezTo>
                  <a:pt x="186" y="7"/>
                  <a:pt x="186" y="7"/>
                  <a:pt x="186" y="7"/>
                </a:cubicBezTo>
                <a:cubicBezTo>
                  <a:pt x="8" y="32"/>
                  <a:pt x="8" y="32"/>
                  <a:pt x="8" y="32"/>
                </a:cubicBezTo>
                <a:lnTo>
                  <a:pt x="43" y="84"/>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93" name="Freeform 13"/>
          <p:cNvSpPr>
            <a:spLocks noEditPoints="1"/>
          </p:cNvSpPr>
          <p:nvPr/>
        </p:nvSpPr>
        <p:spPr bwMode="auto">
          <a:xfrm>
            <a:off x="4790671" y="433933"/>
            <a:ext cx="796882" cy="1538099"/>
          </a:xfrm>
          <a:custGeom>
            <a:avLst/>
            <a:gdLst>
              <a:gd name="T0" fmla="*/ 21 w 252"/>
              <a:gd name="T1" fmla="*/ 487 h 487"/>
              <a:gd name="T2" fmla="*/ 20 w 252"/>
              <a:gd name="T3" fmla="*/ 487 h 487"/>
              <a:gd name="T4" fmla="*/ 18 w 252"/>
              <a:gd name="T5" fmla="*/ 484 h 487"/>
              <a:gd name="T6" fmla="*/ 0 w 252"/>
              <a:gd name="T7" fmla="*/ 66 h 487"/>
              <a:gd name="T8" fmla="*/ 1 w 252"/>
              <a:gd name="T9" fmla="*/ 63 h 487"/>
              <a:gd name="T10" fmla="*/ 117 w 252"/>
              <a:gd name="T11" fmla="*/ 1 h 487"/>
              <a:gd name="T12" fmla="*/ 119 w 252"/>
              <a:gd name="T13" fmla="*/ 0 h 487"/>
              <a:gd name="T14" fmla="*/ 249 w 252"/>
              <a:gd name="T15" fmla="*/ 27 h 487"/>
              <a:gd name="T16" fmla="*/ 252 w 252"/>
              <a:gd name="T17" fmla="*/ 29 h 487"/>
              <a:gd name="T18" fmla="*/ 252 w 252"/>
              <a:gd name="T19" fmla="*/ 31 h 487"/>
              <a:gd name="T20" fmla="*/ 23 w 252"/>
              <a:gd name="T21" fmla="*/ 485 h 487"/>
              <a:gd name="T22" fmla="*/ 21 w 252"/>
              <a:gd name="T23" fmla="*/ 487 h 487"/>
              <a:gd name="T24" fmla="*/ 6 w 252"/>
              <a:gd name="T25" fmla="*/ 67 h 487"/>
              <a:gd name="T26" fmla="*/ 23 w 252"/>
              <a:gd name="T27" fmla="*/ 472 h 487"/>
              <a:gd name="T28" fmla="*/ 245 w 252"/>
              <a:gd name="T29" fmla="*/ 32 h 487"/>
              <a:gd name="T30" fmla="*/ 119 w 252"/>
              <a:gd name="T31" fmla="*/ 6 h 487"/>
              <a:gd name="T32" fmla="*/ 6 w 252"/>
              <a:gd name="T33" fmla="*/ 6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2" h="487">
                <a:moveTo>
                  <a:pt x="21" y="487"/>
                </a:moveTo>
                <a:cubicBezTo>
                  <a:pt x="20" y="487"/>
                  <a:pt x="20" y="487"/>
                  <a:pt x="20" y="487"/>
                </a:cubicBezTo>
                <a:cubicBezTo>
                  <a:pt x="19" y="486"/>
                  <a:pt x="18" y="485"/>
                  <a:pt x="18" y="484"/>
                </a:cubicBezTo>
                <a:cubicBezTo>
                  <a:pt x="0" y="66"/>
                  <a:pt x="0" y="66"/>
                  <a:pt x="0" y="66"/>
                </a:cubicBezTo>
                <a:cubicBezTo>
                  <a:pt x="0" y="64"/>
                  <a:pt x="0" y="63"/>
                  <a:pt x="1" y="63"/>
                </a:cubicBezTo>
                <a:cubicBezTo>
                  <a:pt x="117" y="1"/>
                  <a:pt x="117" y="1"/>
                  <a:pt x="117" y="1"/>
                </a:cubicBezTo>
                <a:cubicBezTo>
                  <a:pt x="118" y="0"/>
                  <a:pt x="118" y="0"/>
                  <a:pt x="119" y="0"/>
                </a:cubicBezTo>
                <a:cubicBezTo>
                  <a:pt x="249" y="27"/>
                  <a:pt x="249" y="27"/>
                  <a:pt x="249" y="27"/>
                </a:cubicBezTo>
                <a:cubicBezTo>
                  <a:pt x="250" y="27"/>
                  <a:pt x="251" y="28"/>
                  <a:pt x="252" y="29"/>
                </a:cubicBezTo>
                <a:cubicBezTo>
                  <a:pt x="252" y="29"/>
                  <a:pt x="252" y="30"/>
                  <a:pt x="252" y="31"/>
                </a:cubicBezTo>
                <a:cubicBezTo>
                  <a:pt x="23" y="485"/>
                  <a:pt x="23" y="485"/>
                  <a:pt x="23" y="485"/>
                </a:cubicBezTo>
                <a:cubicBezTo>
                  <a:pt x="23" y="486"/>
                  <a:pt x="22" y="487"/>
                  <a:pt x="21" y="487"/>
                </a:cubicBezTo>
                <a:close/>
                <a:moveTo>
                  <a:pt x="6" y="67"/>
                </a:moveTo>
                <a:cubicBezTo>
                  <a:pt x="23" y="472"/>
                  <a:pt x="23" y="472"/>
                  <a:pt x="23" y="472"/>
                </a:cubicBezTo>
                <a:cubicBezTo>
                  <a:pt x="245" y="32"/>
                  <a:pt x="245" y="32"/>
                  <a:pt x="245" y="32"/>
                </a:cubicBezTo>
                <a:cubicBezTo>
                  <a:pt x="119" y="6"/>
                  <a:pt x="119" y="6"/>
                  <a:pt x="119" y="6"/>
                </a:cubicBezTo>
                <a:lnTo>
                  <a:pt x="6" y="67"/>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94" name="Freeform 14"/>
          <p:cNvSpPr>
            <a:spLocks noEditPoints="1"/>
          </p:cNvSpPr>
          <p:nvPr/>
        </p:nvSpPr>
        <p:spPr bwMode="auto">
          <a:xfrm>
            <a:off x="4367328" y="630223"/>
            <a:ext cx="499517" cy="1341808"/>
          </a:xfrm>
          <a:custGeom>
            <a:avLst/>
            <a:gdLst>
              <a:gd name="T0" fmla="*/ 155 w 158"/>
              <a:gd name="T1" fmla="*/ 425 h 425"/>
              <a:gd name="T2" fmla="*/ 152 w 158"/>
              <a:gd name="T3" fmla="*/ 423 h 425"/>
              <a:gd name="T4" fmla="*/ 1 w 158"/>
              <a:gd name="T5" fmla="*/ 183 h 425"/>
              <a:gd name="T6" fmla="*/ 1 w 158"/>
              <a:gd name="T7" fmla="*/ 180 h 425"/>
              <a:gd name="T8" fmla="*/ 134 w 158"/>
              <a:gd name="T9" fmla="*/ 2 h 425"/>
              <a:gd name="T10" fmla="*/ 138 w 158"/>
              <a:gd name="T11" fmla="*/ 1 h 425"/>
              <a:gd name="T12" fmla="*/ 140 w 158"/>
              <a:gd name="T13" fmla="*/ 3 h 425"/>
              <a:gd name="T14" fmla="*/ 157 w 158"/>
              <a:gd name="T15" fmla="*/ 422 h 425"/>
              <a:gd name="T16" fmla="*/ 155 w 158"/>
              <a:gd name="T17" fmla="*/ 425 h 425"/>
              <a:gd name="T18" fmla="*/ 155 w 158"/>
              <a:gd name="T19" fmla="*/ 425 h 425"/>
              <a:gd name="T20" fmla="*/ 7 w 158"/>
              <a:gd name="T21" fmla="*/ 182 h 425"/>
              <a:gd name="T22" fmla="*/ 151 w 158"/>
              <a:gd name="T23" fmla="*/ 411 h 425"/>
              <a:gd name="T24" fmla="*/ 134 w 158"/>
              <a:gd name="T25" fmla="*/ 12 h 425"/>
              <a:gd name="T26" fmla="*/ 7 w 158"/>
              <a:gd name="T27" fmla="*/ 18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 h="425">
                <a:moveTo>
                  <a:pt x="155" y="425"/>
                </a:moveTo>
                <a:cubicBezTo>
                  <a:pt x="154" y="425"/>
                  <a:pt x="153" y="424"/>
                  <a:pt x="152" y="423"/>
                </a:cubicBezTo>
                <a:cubicBezTo>
                  <a:pt x="1" y="183"/>
                  <a:pt x="1" y="183"/>
                  <a:pt x="1" y="183"/>
                </a:cubicBezTo>
                <a:cubicBezTo>
                  <a:pt x="0" y="182"/>
                  <a:pt x="0" y="181"/>
                  <a:pt x="1" y="180"/>
                </a:cubicBezTo>
                <a:cubicBezTo>
                  <a:pt x="134" y="2"/>
                  <a:pt x="134" y="2"/>
                  <a:pt x="134" y="2"/>
                </a:cubicBezTo>
                <a:cubicBezTo>
                  <a:pt x="135" y="1"/>
                  <a:pt x="136" y="0"/>
                  <a:pt x="138" y="1"/>
                </a:cubicBezTo>
                <a:cubicBezTo>
                  <a:pt x="139" y="1"/>
                  <a:pt x="140" y="2"/>
                  <a:pt x="140" y="3"/>
                </a:cubicBezTo>
                <a:cubicBezTo>
                  <a:pt x="157" y="422"/>
                  <a:pt x="157" y="422"/>
                  <a:pt x="157" y="422"/>
                </a:cubicBezTo>
                <a:cubicBezTo>
                  <a:pt x="158" y="423"/>
                  <a:pt x="157" y="424"/>
                  <a:pt x="155" y="425"/>
                </a:cubicBezTo>
                <a:cubicBezTo>
                  <a:pt x="155" y="425"/>
                  <a:pt x="155" y="425"/>
                  <a:pt x="155" y="425"/>
                </a:cubicBezTo>
                <a:close/>
                <a:moveTo>
                  <a:pt x="7" y="182"/>
                </a:moveTo>
                <a:cubicBezTo>
                  <a:pt x="151" y="411"/>
                  <a:pt x="151" y="411"/>
                  <a:pt x="151" y="411"/>
                </a:cubicBezTo>
                <a:cubicBezTo>
                  <a:pt x="134" y="12"/>
                  <a:pt x="134" y="12"/>
                  <a:pt x="134" y="12"/>
                </a:cubicBezTo>
                <a:lnTo>
                  <a:pt x="7" y="182"/>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95" name="Freeform 15"/>
          <p:cNvSpPr>
            <a:spLocks noEditPoints="1"/>
          </p:cNvSpPr>
          <p:nvPr/>
        </p:nvSpPr>
        <p:spPr bwMode="auto">
          <a:xfrm>
            <a:off x="5725249" y="630223"/>
            <a:ext cx="2830103" cy="2061053"/>
          </a:xfrm>
          <a:custGeom>
            <a:avLst/>
            <a:gdLst>
              <a:gd name="T0" fmla="*/ 3 w 896"/>
              <a:gd name="T1" fmla="*/ 653 h 653"/>
              <a:gd name="T2" fmla="*/ 1 w 896"/>
              <a:gd name="T3" fmla="*/ 652 h 653"/>
              <a:gd name="T4" fmla="*/ 1 w 896"/>
              <a:gd name="T5" fmla="*/ 649 h 653"/>
              <a:gd name="T6" fmla="*/ 339 w 896"/>
              <a:gd name="T7" fmla="*/ 2 h 653"/>
              <a:gd name="T8" fmla="*/ 343 w 896"/>
              <a:gd name="T9" fmla="*/ 1 h 653"/>
              <a:gd name="T10" fmla="*/ 894 w 896"/>
              <a:gd name="T11" fmla="*/ 241 h 653"/>
              <a:gd name="T12" fmla="*/ 896 w 896"/>
              <a:gd name="T13" fmla="*/ 244 h 653"/>
              <a:gd name="T14" fmla="*/ 894 w 896"/>
              <a:gd name="T15" fmla="*/ 246 h 653"/>
              <a:gd name="T16" fmla="*/ 5 w 896"/>
              <a:gd name="T17" fmla="*/ 653 h 653"/>
              <a:gd name="T18" fmla="*/ 3 w 896"/>
              <a:gd name="T19" fmla="*/ 653 h 653"/>
              <a:gd name="T20" fmla="*/ 343 w 896"/>
              <a:gd name="T21" fmla="*/ 7 h 653"/>
              <a:gd name="T22" fmla="*/ 10 w 896"/>
              <a:gd name="T23" fmla="*/ 644 h 653"/>
              <a:gd name="T24" fmla="*/ 886 w 896"/>
              <a:gd name="T25" fmla="*/ 244 h 653"/>
              <a:gd name="T26" fmla="*/ 343 w 896"/>
              <a:gd name="T27" fmla="*/ 7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6" h="653">
                <a:moveTo>
                  <a:pt x="3" y="653"/>
                </a:moveTo>
                <a:cubicBezTo>
                  <a:pt x="3" y="653"/>
                  <a:pt x="2" y="653"/>
                  <a:pt x="1" y="652"/>
                </a:cubicBezTo>
                <a:cubicBezTo>
                  <a:pt x="0" y="651"/>
                  <a:pt x="0" y="650"/>
                  <a:pt x="1" y="649"/>
                </a:cubicBezTo>
                <a:cubicBezTo>
                  <a:pt x="339" y="2"/>
                  <a:pt x="339" y="2"/>
                  <a:pt x="339" y="2"/>
                </a:cubicBezTo>
                <a:cubicBezTo>
                  <a:pt x="340" y="1"/>
                  <a:pt x="341" y="0"/>
                  <a:pt x="343" y="1"/>
                </a:cubicBezTo>
                <a:cubicBezTo>
                  <a:pt x="894" y="241"/>
                  <a:pt x="894" y="241"/>
                  <a:pt x="894" y="241"/>
                </a:cubicBezTo>
                <a:cubicBezTo>
                  <a:pt x="895" y="241"/>
                  <a:pt x="896" y="243"/>
                  <a:pt x="896" y="244"/>
                </a:cubicBezTo>
                <a:cubicBezTo>
                  <a:pt x="896" y="245"/>
                  <a:pt x="895" y="246"/>
                  <a:pt x="894" y="246"/>
                </a:cubicBezTo>
                <a:cubicBezTo>
                  <a:pt x="5" y="653"/>
                  <a:pt x="5" y="653"/>
                  <a:pt x="5" y="653"/>
                </a:cubicBezTo>
                <a:cubicBezTo>
                  <a:pt x="4" y="653"/>
                  <a:pt x="4" y="653"/>
                  <a:pt x="3" y="653"/>
                </a:cubicBezTo>
                <a:close/>
                <a:moveTo>
                  <a:pt x="343" y="7"/>
                </a:moveTo>
                <a:cubicBezTo>
                  <a:pt x="10" y="644"/>
                  <a:pt x="10" y="644"/>
                  <a:pt x="10" y="644"/>
                </a:cubicBezTo>
                <a:cubicBezTo>
                  <a:pt x="886" y="244"/>
                  <a:pt x="886" y="244"/>
                  <a:pt x="886" y="244"/>
                </a:cubicBezTo>
                <a:lnTo>
                  <a:pt x="343" y="7"/>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96" name="Freeform 18"/>
          <p:cNvSpPr>
            <a:spLocks noEditPoints="1"/>
          </p:cNvSpPr>
          <p:nvPr/>
        </p:nvSpPr>
        <p:spPr bwMode="auto">
          <a:xfrm>
            <a:off x="5811676" y="2259144"/>
            <a:ext cx="2276387" cy="1303722"/>
          </a:xfrm>
          <a:custGeom>
            <a:avLst/>
            <a:gdLst>
              <a:gd name="T0" fmla="*/ 614 w 721"/>
              <a:gd name="T1" fmla="*/ 413 h 413"/>
              <a:gd name="T2" fmla="*/ 614 w 721"/>
              <a:gd name="T3" fmla="*/ 413 h 413"/>
              <a:gd name="T4" fmla="*/ 3 w 721"/>
              <a:gd name="T5" fmla="*/ 356 h 413"/>
              <a:gd name="T6" fmla="*/ 0 w 721"/>
              <a:gd name="T7" fmla="*/ 354 h 413"/>
              <a:gd name="T8" fmla="*/ 2 w 721"/>
              <a:gd name="T9" fmla="*/ 351 h 413"/>
              <a:gd name="T10" fmla="*/ 716 w 721"/>
              <a:gd name="T11" fmla="*/ 1 h 413"/>
              <a:gd name="T12" fmla="*/ 720 w 721"/>
              <a:gd name="T13" fmla="*/ 1 h 413"/>
              <a:gd name="T14" fmla="*/ 721 w 721"/>
              <a:gd name="T15" fmla="*/ 4 h 413"/>
              <a:gd name="T16" fmla="*/ 617 w 721"/>
              <a:gd name="T17" fmla="*/ 411 h 413"/>
              <a:gd name="T18" fmla="*/ 614 w 721"/>
              <a:gd name="T19" fmla="*/ 413 h 413"/>
              <a:gd name="T20" fmla="*/ 14 w 721"/>
              <a:gd name="T21" fmla="*/ 352 h 413"/>
              <a:gd name="T22" fmla="*/ 612 w 721"/>
              <a:gd name="T23" fmla="*/ 407 h 413"/>
              <a:gd name="T24" fmla="*/ 713 w 721"/>
              <a:gd name="T25" fmla="*/ 9 h 413"/>
              <a:gd name="T26" fmla="*/ 14 w 721"/>
              <a:gd name="T27" fmla="*/ 35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1" h="413">
                <a:moveTo>
                  <a:pt x="614" y="413"/>
                </a:moveTo>
                <a:cubicBezTo>
                  <a:pt x="614" y="413"/>
                  <a:pt x="614" y="413"/>
                  <a:pt x="614" y="413"/>
                </a:cubicBezTo>
                <a:cubicBezTo>
                  <a:pt x="3" y="356"/>
                  <a:pt x="3" y="356"/>
                  <a:pt x="3" y="356"/>
                </a:cubicBezTo>
                <a:cubicBezTo>
                  <a:pt x="1" y="356"/>
                  <a:pt x="0" y="355"/>
                  <a:pt x="0" y="354"/>
                </a:cubicBezTo>
                <a:cubicBezTo>
                  <a:pt x="0" y="353"/>
                  <a:pt x="1" y="351"/>
                  <a:pt x="2" y="351"/>
                </a:cubicBezTo>
                <a:cubicBezTo>
                  <a:pt x="716" y="1"/>
                  <a:pt x="716" y="1"/>
                  <a:pt x="716" y="1"/>
                </a:cubicBezTo>
                <a:cubicBezTo>
                  <a:pt x="718" y="0"/>
                  <a:pt x="719" y="1"/>
                  <a:pt x="720" y="1"/>
                </a:cubicBezTo>
                <a:cubicBezTo>
                  <a:pt x="721" y="2"/>
                  <a:pt x="721" y="3"/>
                  <a:pt x="721" y="4"/>
                </a:cubicBezTo>
                <a:cubicBezTo>
                  <a:pt x="617" y="411"/>
                  <a:pt x="617" y="411"/>
                  <a:pt x="617" y="411"/>
                </a:cubicBezTo>
                <a:cubicBezTo>
                  <a:pt x="617" y="412"/>
                  <a:pt x="615" y="413"/>
                  <a:pt x="614" y="413"/>
                </a:cubicBezTo>
                <a:close/>
                <a:moveTo>
                  <a:pt x="14" y="352"/>
                </a:moveTo>
                <a:cubicBezTo>
                  <a:pt x="612" y="407"/>
                  <a:pt x="612" y="407"/>
                  <a:pt x="612" y="407"/>
                </a:cubicBezTo>
                <a:cubicBezTo>
                  <a:pt x="713" y="9"/>
                  <a:pt x="713" y="9"/>
                  <a:pt x="713" y="9"/>
                </a:cubicBezTo>
                <a:lnTo>
                  <a:pt x="14" y="352"/>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04" name="Freeform 8"/>
          <p:cNvSpPr>
            <a:spLocks noEditPoints="1"/>
          </p:cNvSpPr>
          <p:nvPr/>
        </p:nvSpPr>
        <p:spPr bwMode="auto">
          <a:xfrm>
            <a:off x="4367328" y="442722"/>
            <a:ext cx="442387" cy="767585"/>
          </a:xfrm>
          <a:custGeom>
            <a:avLst/>
            <a:gdLst>
              <a:gd name="T0" fmla="*/ 3 w 140"/>
              <a:gd name="T1" fmla="*/ 243 h 243"/>
              <a:gd name="T2" fmla="*/ 2 w 140"/>
              <a:gd name="T3" fmla="*/ 243 h 243"/>
              <a:gd name="T4" fmla="*/ 0 w 140"/>
              <a:gd name="T5" fmla="*/ 240 h 243"/>
              <a:gd name="T6" fmla="*/ 21 w 140"/>
              <a:gd name="T7" fmla="*/ 128 h 243"/>
              <a:gd name="T8" fmla="*/ 0 w 140"/>
              <a:gd name="T9" fmla="*/ 36 h 243"/>
              <a:gd name="T10" fmla="*/ 2 w 140"/>
              <a:gd name="T11" fmla="*/ 33 h 243"/>
              <a:gd name="T12" fmla="*/ 88 w 140"/>
              <a:gd name="T13" fmla="*/ 0 h 243"/>
              <a:gd name="T14" fmla="*/ 92 w 140"/>
              <a:gd name="T15" fmla="*/ 1 h 243"/>
              <a:gd name="T16" fmla="*/ 139 w 140"/>
              <a:gd name="T17" fmla="*/ 61 h 243"/>
              <a:gd name="T18" fmla="*/ 139 w 140"/>
              <a:gd name="T19" fmla="*/ 64 h 243"/>
              <a:gd name="T20" fmla="*/ 6 w 140"/>
              <a:gd name="T21" fmla="*/ 242 h 243"/>
              <a:gd name="T22" fmla="*/ 3 w 140"/>
              <a:gd name="T23" fmla="*/ 243 h 243"/>
              <a:gd name="T24" fmla="*/ 7 w 140"/>
              <a:gd name="T25" fmla="*/ 38 h 243"/>
              <a:gd name="T26" fmla="*/ 27 w 140"/>
              <a:gd name="T27" fmla="*/ 127 h 243"/>
              <a:gd name="T28" fmla="*/ 27 w 140"/>
              <a:gd name="T29" fmla="*/ 128 h 243"/>
              <a:gd name="T30" fmla="*/ 8 w 140"/>
              <a:gd name="T31" fmla="*/ 229 h 243"/>
              <a:gd name="T32" fmla="*/ 133 w 140"/>
              <a:gd name="T33" fmla="*/ 63 h 243"/>
              <a:gd name="T34" fmla="*/ 88 w 140"/>
              <a:gd name="T35" fmla="*/ 7 h 243"/>
              <a:gd name="T36" fmla="*/ 7 w 140"/>
              <a:gd name="T37" fmla="*/ 3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0" h="243">
                <a:moveTo>
                  <a:pt x="3" y="243"/>
                </a:moveTo>
                <a:cubicBezTo>
                  <a:pt x="3" y="243"/>
                  <a:pt x="2" y="243"/>
                  <a:pt x="2" y="243"/>
                </a:cubicBezTo>
                <a:cubicBezTo>
                  <a:pt x="1" y="243"/>
                  <a:pt x="0" y="241"/>
                  <a:pt x="0" y="240"/>
                </a:cubicBezTo>
                <a:cubicBezTo>
                  <a:pt x="21" y="128"/>
                  <a:pt x="21" y="128"/>
                  <a:pt x="21" y="128"/>
                </a:cubicBezTo>
                <a:cubicBezTo>
                  <a:pt x="0" y="36"/>
                  <a:pt x="0" y="36"/>
                  <a:pt x="0" y="36"/>
                </a:cubicBezTo>
                <a:cubicBezTo>
                  <a:pt x="0" y="35"/>
                  <a:pt x="1" y="34"/>
                  <a:pt x="2" y="33"/>
                </a:cubicBezTo>
                <a:cubicBezTo>
                  <a:pt x="88" y="0"/>
                  <a:pt x="88" y="0"/>
                  <a:pt x="88" y="0"/>
                </a:cubicBezTo>
                <a:cubicBezTo>
                  <a:pt x="89" y="0"/>
                  <a:pt x="91" y="0"/>
                  <a:pt x="92" y="1"/>
                </a:cubicBezTo>
                <a:cubicBezTo>
                  <a:pt x="139" y="61"/>
                  <a:pt x="139" y="61"/>
                  <a:pt x="139" y="61"/>
                </a:cubicBezTo>
                <a:cubicBezTo>
                  <a:pt x="140" y="62"/>
                  <a:pt x="140" y="63"/>
                  <a:pt x="139" y="64"/>
                </a:cubicBezTo>
                <a:cubicBezTo>
                  <a:pt x="6" y="242"/>
                  <a:pt x="6" y="242"/>
                  <a:pt x="6" y="242"/>
                </a:cubicBezTo>
                <a:cubicBezTo>
                  <a:pt x="5" y="243"/>
                  <a:pt x="4" y="243"/>
                  <a:pt x="3" y="243"/>
                </a:cubicBezTo>
                <a:close/>
                <a:moveTo>
                  <a:pt x="7" y="38"/>
                </a:moveTo>
                <a:cubicBezTo>
                  <a:pt x="27" y="127"/>
                  <a:pt x="27" y="127"/>
                  <a:pt x="27" y="127"/>
                </a:cubicBezTo>
                <a:cubicBezTo>
                  <a:pt x="27" y="127"/>
                  <a:pt x="27" y="128"/>
                  <a:pt x="27" y="128"/>
                </a:cubicBezTo>
                <a:cubicBezTo>
                  <a:pt x="8" y="229"/>
                  <a:pt x="8" y="229"/>
                  <a:pt x="8" y="229"/>
                </a:cubicBezTo>
                <a:cubicBezTo>
                  <a:pt x="133" y="63"/>
                  <a:pt x="133" y="63"/>
                  <a:pt x="133" y="63"/>
                </a:cubicBezTo>
                <a:cubicBezTo>
                  <a:pt x="88" y="7"/>
                  <a:pt x="88" y="7"/>
                  <a:pt x="88" y="7"/>
                </a:cubicBezTo>
                <a:lnTo>
                  <a:pt x="7" y="38"/>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06" name="Freeform 10"/>
          <p:cNvSpPr>
            <a:spLocks noEditPoints="1"/>
          </p:cNvSpPr>
          <p:nvPr/>
        </p:nvSpPr>
        <p:spPr bwMode="auto">
          <a:xfrm>
            <a:off x="5725249" y="335787"/>
            <a:ext cx="1089853" cy="2355489"/>
          </a:xfrm>
          <a:custGeom>
            <a:avLst/>
            <a:gdLst>
              <a:gd name="T0" fmla="*/ 3 w 345"/>
              <a:gd name="T1" fmla="*/ 746 h 746"/>
              <a:gd name="T2" fmla="*/ 2 w 345"/>
              <a:gd name="T3" fmla="*/ 746 h 746"/>
              <a:gd name="T4" fmla="*/ 0 w 345"/>
              <a:gd name="T5" fmla="*/ 743 h 746"/>
              <a:gd name="T6" fmla="*/ 113 w 345"/>
              <a:gd name="T7" fmla="*/ 54 h 746"/>
              <a:gd name="T8" fmla="*/ 115 w 345"/>
              <a:gd name="T9" fmla="*/ 52 h 746"/>
              <a:gd name="T10" fmla="*/ 295 w 345"/>
              <a:gd name="T11" fmla="*/ 1 h 746"/>
              <a:gd name="T12" fmla="*/ 299 w 345"/>
              <a:gd name="T13" fmla="*/ 2 h 746"/>
              <a:gd name="T14" fmla="*/ 344 w 345"/>
              <a:gd name="T15" fmla="*/ 95 h 746"/>
              <a:gd name="T16" fmla="*/ 344 w 345"/>
              <a:gd name="T17" fmla="*/ 98 h 746"/>
              <a:gd name="T18" fmla="*/ 6 w 345"/>
              <a:gd name="T19" fmla="*/ 744 h 746"/>
              <a:gd name="T20" fmla="*/ 3 w 345"/>
              <a:gd name="T21" fmla="*/ 746 h 746"/>
              <a:gd name="T22" fmla="*/ 119 w 345"/>
              <a:gd name="T23" fmla="*/ 57 h 746"/>
              <a:gd name="T24" fmla="*/ 9 w 345"/>
              <a:gd name="T25" fmla="*/ 725 h 746"/>
              <a:gd name="T26" fmla="*/ 338 w 345"/>
              <a:gd name="T27" fmla="*/ 96 h 746"/>
              <a:gd name="T28" fmla="*/ 294 w 345"/>
              <a:gd name="T29" fmla="*/ 7 h 746"/>
              <a:gd name="T30" fmla="*/ 119 w 345"/>
              <a:gd name="T31" fmla="*/ 57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5" h="746">
                <a:moveTo>
                  <a:pt x="3" y="746"/>
                </a:moveTo>
                <a:cubicBezTo>
                  <a:pt x="3" y="746"/>
                  <a:pt x="3" y="746"/>
                  <a:pt x="2" y="746"/>
                </a:cubicBezTo>
                <a:cubicBezTo>
                  <a:pt x="1" y="745"/>
                  <a:pt x="0" y="744"/>
                  <a:pt x="0" y="743"/>
                </a:cubicBezTo>
                <a:cubicBezTo>
                  <a:pt x="113" y="54"/>
                  <a:pt x="113" y="54"/>
                  <a:pt x="113" y="54"/>
                </a:cubicBezTo>
                <a:cubicBezTo>
                  <a:pt x="113" y="53"/>
                  <a:pt x="114" y="52"/>
                  <a:pt x="115" y="52"/>
                </a:cubicBezTo>
                <a:cubicBezTo>
                  <a:pt x="295" y="1"/>
                  <a:pt x="295" y="1"/>
                  <a:pt x="295" y="1"/>
                </a:cubicBezTo>
                <a:cubicBezTo>
                  <a:pt x="296" y="0"/>
                  <a:pt x="298" y="1"/>
                  <a:pt x="299" y="2"/>
                </a:cubicBezTo>
                <a:cubicBezTo>
                  <a:pt x="344" y="95"/>
                  <a:pt x="344" y="95"/>
                  <a:pt x="344" y="95"/>
                </a:cubicBezTo>
                <a:cubicBezTo>
                  <a:pt x="345" y="96"/>
                  <a:pt x="344" y="97"/>
                  <a:pt x="344" y="98"/>
                </a:cubicBezTo>
                <a:cubicBezTo>
                  <a:pt x="6" y="744"/>
                  <a:pt x="6" y="744"/>
                  <a:pt x="6" y="744"/>
                </a:cubicBezTo>
                <a:cubicBezTo>
                  <a:pt x="5" y="745"/>
                  <a:pt x="4" y="746"/>
                  <a:pt x="3" y="746"/>
                </a:cubicBezTo>
                <a:close/>
                <a:moveTo>
                  <a:pt x="119" y="57"/>
                </a:moveTo>
                <a:cubicBezTo>
                  <a:pt x="9" y="725"/>
                  <a:pt x="9" y="725"/>
                  <a:pt x="9" y="725"/>
                </a:cubicBezTo>
                <a:cubicBezTo>
                  <a:pt x="338" y="96"/>
                  <a:pt x="338" y="96"/>
                  <a:pt x="338" y="96"/>
                </a:cubicBezTo>
                <a:cubicBezTo>
                  <a:pt x="294" y="7"/>
                  <a:pt x="294" y="7"/>
                  <a:pt x="294" y="7"/>
                </a:cubicBezTo>
                <a:lnTo>
                  <a:pt x="119" y="57"/>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07" name="Freeform 11"/>
          <p:cNvSpPr>
            <a:spLocks noEditPoints="1"/>
          </p:cNvSpPr>
          <p:nvPr/>
        </p:nvSpPr>
        <p:spPr bwMode="auto">
          <a:xfrm>
            <a:off x="4844871" y="499851"/>
            <a:ext cx="1256847" cy="2191425"/>
          </a:xfrm>
          <a:custGeom>
            <a:avLst/>
            <a:gdLst>
              <a:gd name="T0" fmla="*/ 282 w 398"/>
              <a:gd name="T1" fmla="*/ 694 h 694"/>
              <a:gd name="T2" fmla="*/ 280 w 398"/>
              <a:gd name="T3" fmla="*/ 693 h 694"/>
              <a:gd name="T4" fmla="*/ 114 w 398"/>
              <a:gd name="T5" fmla="*/ 557 h 694"/>
              <a:gd name="T6" fmla="*/ 2 w 398"/>
              <a:gd name="T7" fmla="*/ 465 h 694"/>
              <a:gd name="T8" fmla="*/ 1 w 398"/>
              <a:gd name="T9" fmla="*/ 461 h 694"/>
              <a:gd name="T10" fmla="*/ 229 w 398"/>
              <a:gd name="T11" fmla="*/ 8 h 694"/>
              <a:gd name="T12" fmla="*/ 232 w 398"/>
              <a:gd name="T13" fmla="*/ 6 h 694"/>
              <a:gd name="T14" fmla="*/ 395 w 398"/>
              <a:gd name="T15" fmla="*/ 0 h 694"/>
              <a:gd name="T16" fmla="*/ 397 w 398"/>
              <a:gd name="T17" fmla="*/ 1 h 694"/>
              <a:gd name="T18" fmla="*/ 398 w 398"/>
              <a:gd name="T19" fmla="*/ 3 h 694"/>
              <a:gd name="T20" fmla="*/ 285 w 398"/>
              <a:gd name="T21" fmla="*/ 692 h 694"/>
              <a:gd name="T22" fmla="*/ 283 w 398"/>
              <a:gd name="T23" fmla="*/ 694 h 694"/>
              <a:gd name="T24" fmla="*/ 282 w 398"/>
              <a:gd name="T25" fmla="*/ 694 h 694"/>
              <a:gd name="T26" fmla="*/ 7 w 398"/>
              <a:gd name="T27" fmla="*/ 462 h 694"/>
              <a:gd name="T28" fmla="*/ 118 w 398"/>
              <a:gd name="T29" fmla="*/ 552 h 694"/>
              <a:gd name="T30" fmla="*/ 280 w 398"/>
              <a:gd name="T31" fmla="*/ 685 h 694"/>
              <a:gd name="T32" fmla="*/ 392 w 398"/>
              <a:gd name="T33" fmla="*/ 6 h 694"/>
              <a:gd name="T34" fmla="*/ 234 w 398"/>
              <a:gd name="T35" fmla="*/ 12 h 694"/>
              <a:gd name="T36" fmla="*/ 7 w 398"/>
              <a:gd name="T37" fmla="*/ 46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694">
                <a:moveTo>
                  <a:pt x="282" y="694"/>
                </a:moveTo>
                <a:cubicBezTo>
                  <a:pt x="282" y="694"/>
                  <a:pt x="281" y="694"/>
                  <a:pt x="280" y="693"/>
                </a:cubicBezTo>
                <a:cubicBezTo>
                  <a:pt x="114" y="557"/>
                  <a:pt x="114" y="557"/>
                  <a:pt x="114" y="557"/>
                </a:cubicBezTo>
                <a:cubicBezTo>
                  <a:pt x="2" y="465"/>
                  <a:pt x="2" y="465"/>
                  <a:pt x="2" y="465"/>
                </a:cubicBezTo>
                <a:cubicBezTo>
                  <a:pt x="1" y="464"/>
                  <a:pt x="0" y="463"/>
                  <a:pt x="1" y="461"/>
                </a:cubicBezTo>
                <a:cubicBezTo>
                  <a:pt x="229" y="8"/>
                  <a:pt x="229" y="8"/>
                  <a:pt x="229" y="8"/>
                </a:cubicBezTo>
                <a:cubicBezTo>
                  <a:pt x="230" y="7"/>
                  <a:pt x="231" y="6"/>
                  <a:pt x="232" y="6"/>
                </a:cubicBezTo>
                <a:cubicBezTo>
                  <a:pt x="395" y="0"/>
                  <a:pt x="395" y="0"/>
                  <a:pt x="395" y="0"/>
                </a:cubicBezTo>
                <a:cubicBezTo>
                  <a:pt x="396" y="0"/>
                  <a:pt x="397" y="0"/>
                  <a:pt x="397" y="1"/>
                </a:cubicBezTo>
                <a:cubicBezTo>
                  <a:pt x="398" y="2"/>
                  <a:pt x="398" y="3"/>
                  <a:pt x="398" y="3"/>
                </a:cubicBezTo>
                <a:cubicBezTo>
                  <a:pt x="285" y="692"/>
                  <a:pt x="285" y="692"/>
                  <a:pt x="285" y="692"/>
                </a:cubicBezTo>
                <a:cubicBezTo>
                  <a:pt x="285" y="693"/>
                  <a:pt x="284" y="693"/>
                  <a:pt x="283" y="694"/>
                </a:cubicBezTo>
                <a:cubicBezTo>
                  <a:pt x="283" y="694"/>
                  <a:pt x="283" y="694"/>
                  <a:pt x="282" y="694"/>
                </a:cubicBezTo>
                <a:close/>
                <a:moveTo>
                  <a:pt x="7" y="462"/>
                </a:moveTo>
                <a:cubicBezTo>
                  <a:pt x="118" y="552"/>
                  <a:pt x="118" y="552"/>
                  <a:pt x="118" y="552"/>
                </a:cubicBezTo>
                <a:cubicBezTo>
                  <a:pt x="280" y="685"/>
                  <a:pt x="280" y="685"/>
                  <a:pt x="280" y="685"/>
                </a:cubicBezTo>
                <a:cubicBezTo>
                  <a:pt x="392" y="6"/>
                  <a:pt x="392" y="6"/>
                  <a:pt x="392" y="6"/>
                </a:cubicBezTo>
                <a:cubicBezTo>
                  <a:pt x="234" y="12"/>
                  <a:pt x="234" y="12"/>
                  <a:pt x="234" y="12"/>
                </a:cubicBezTo>
                <a:lnTo>
                  <a:pt x="7" y="462"/>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08" name="Freeform 19"/>
          <p:cNvSpPr>
            <a:spLocks noEditPoints="1"/>
          </p:cNvSpPr>
          <p:nvPr/>
        </p:nvSpPr>
        <p:spPr bwMode="auto">
          <a:xfrm>
            <a:off x="5725249" y="1906113"/>
            <a:ext cx="2729028" cy="1656753"/>
          </a:xfrm>
          <a:custGeom>
            <a:avLst/>
            <a:gdLst>
              <a:gd name="T0" fmla="*/ 641 w 864"/>
              <a:gd name="T1" fmla="*/ 525 h 525"/>
              <a:gd name="T2" fmla="*/ 641 w 864"/>
              <a:gd name="T3" fmla="*/ 525 h 525"/>
              <a:gd name="T4" fmla="*/ 30 w 864"/>
              <a:gd name="T5" fmla="*/ 468 h 525"/>
              <a:gd name="T6" fmla="*/ 27 w 864"/>
              <a:gd name="T7" fmla="*/ 466 h 525"/>
              <a:gd name="T8" fmla="*/ 0 w 864"/>
              <a:gd name="T9" fmla="*/ 246 h 525"/>
              <a:gd name="T10" fmla="*/ 3 w 864"/>
              <a:gd name="T11" fmla="*/ 243 h 525"/>
              <a:gd name="T12" fmla="*/ 860 w 864"/>
              <a:gd name="T13" fmla="*/ 0 h 525"/>
              <a:gd name="T14" fmla="*/ 863 w 864"/>
              <a:gd name="T15" fmla="*/ 1 h 525"/>
              <a:gd name="T16" fmla="*/ 863 w 864"/>
              <a:gd name="T17" fmla="*/ 5 h 525"/>
              <a:gd name="T18" fmla="*/ 747 w 864"/>
              <a:gd name="T19" fmla="*/ 117 h 525"/>
              <a:gd name="T20" fmla="*/ 644 w 864"/>
              <a:gd name="T21" fmla="*/ 523 h 525"/>
              <a:gd name="T22" fmla="*/ 641 w 864"/>
              <a:gd name="T23" fmla="*/ 525 h 525"/>
              <a:gd name="T24" fmla="*/ 33 w 864"/>
              <a:gd name="T25" fmla="*/ 463 h 525"/>
              <a:gd name="T26" fmla="*/ 639 w 864"/>
              <a:gd name="T27" fmla="*/ 519 h 525"/>
              <a:gd name="T28" fmla="*/ 742 w 864"/>
              <a:gd name="T29" fmla="*/ 115 h 525"/>
              <a:gd name="T30" fmla="*/ 743 w 864"/>
              <a:gd name="T31" fmla="*/ 113 h 525"/>
              <a:gd name="T32" fmla="*/ 850 w 864"/>
              <a:gd name="T33" fmla="*/ 9 h 525"/>
              <a:gd name="T34" fmla="*/ 7 w 864"/>
              <a:gd name="T35" fmla="*/ 248 h 525"/>
              <a:gd name="T36" fmla="*/ 33 w 864"/>
              <a:gd name="T37" fmla="*/ 463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4" h="525">
                <a:moveTo>
                  <a:pt x="641" y="525"/>
                </a:moveTo>
                <a:cubicBezTo>
                  <a:pt x="641" y="525"/>
                  <a:pt x="641" y="525"/>
                  <a:pt x="641" y="525"/>
                </a:cubicBezTo>
                <a:cubicBezTo>
                  <a:pt x="30" y="468"/>
                  <a:pt x="30" y="468"/>
                  <a:pt x="30" y="468"/>
                </a:cubicBezTo>
                <a:cubicBezTo>
                  <a:pt x="28" y="468"/>
                  <a:pt x="27" y="467"/>
                  <a:pt x="27" y="466"/>
                </a:cubicBezTo>
                <a:cubicBezTo>
                  <a:pt x="0" y="246"/>
                  <a:pt x="0" y="246"/>
                  <a:pt x="0" y="246"/>
                </a:cubicBezTo>
                <a:cubicBezTo>
                  <a:pt x="0" y="245"/>
                  <a:pt x="1" y="244"/>
                  <a:pt x="3" y="243"/>
                </a:cubicBezTo>
                <a:cubicBezTo>
                  <a:pt x="860" y="0"/>
                  <a:pt x="860" y="0"/>
                  <a:pt x="860" y="0"/>
                </a:cubicBezTo>
                <a:cubicBezTo>
                  <a:pt x="861" y="0"/>
                  <a:pt x="862" y="0"/>
                  <a:pt x="863" y="1"/>
                </a:cubicBezTo>
                <a:cubicBezTo>
                  <a:pt x="864" y="3"/>
                  <a:pt x="864" y="4"/>
                  <a:pt x="863" y="5"/>
                </a:cubicBezTo>
                <a:cubicBezTo>
                  <a:pt x="747" y="117"/>
                  <a:pt x="747" y="117"/>
                  <a:pt x="747" y="117"/>
                </a:cubicBezTo>
                <a:cubicBezTo>
                  <a:pt x="644" y="523"/>
                  <a:pt x="644" y="523"/>
                  <a:pt x="644" y="523"/>
                </a:cubicBezTo>
                <a:cubicBezTo>
                  <a:pt x="644" y="524"/>
                  <a:pt x="642" y="525"/>
                  <a:pt x="641" y="525"/>
                </a:cubicBezTo>
                <a:close/>
                <a:moveTo>
                  <a:pt x="33" y="463"/>
                </a:moveTo>
                <a:cubicBezTo>
                  <a:pt x="639" y="519"/>
                  <a:pt x="639" y="519"/>
                  <a:pt x="639" y="519"/>
                </a:cubicBezTo>
                <a:cubicBezTo>
                  <a:pt x="742" y="115"/>
                  <a:pt x="742" y="115"/>
                  <a:pt x="742" y="115"/>
                </a:cubicBezTo>
                <a:cubicBezTo>
                  <a:pt x="742" y="114"/>
                  <a:pt x="742" y="114"/>
                  <a:pt x="743" y="113"/>
                </a:cubicBezTo>
                <a:cubicBezTo>
                  <a:pt x="850" y="9"/>
                  <a:pt x="850" y="9"/>
                  <a:pt x="850" y="9"/>
                </a:cubicBezTo>
                <a:cubicBezTo>
                  <a:pt x="7" y="248"/>
                  <a:pt x="7" y="248"/>
                  <a:pt x="7" y="248"/>
                </a:cubicBezTo>
                <a:lnTo>
                  <a:pt x="33" y="463"/>
                </a:lnTo>
                <a:close/>
              </a:path>
            </a:pathLst>
          </a:custGeom>
          <a:solidFill>
            <a:srgbClr val="FFFFFF">
              <a:alpha val="30196"/>
            </a:srgbClr>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109" name="Group 108"/>
          <p:cNvGrpSpPr/>
          <p:nvPr/>
        </p:nvGrpSpPr>
        <p:grpSpPr>
          <a:xfrm>
            <a:off x="4844871" y="499851"/>
            <a:ext cx="1256847" cy="2191425"/>
            <a:chOff x="4844871" y="499851"/>
            <a:chExt cx="1256847" cy="2191425"/>
          </a:xfrm>
        </p:grpSpPr>
        <p:sp>
          <p:nvSpPr>
            <p:cNvPr id="110" name="Freeform 11"/>
            <p:cNvSpPr>
              <a:spLocks noEditPoints="1"/>
            </p:cNvSpPr>
            <p:nvPr/>
          </p:nvSpPr>
          <p:spPr bwMode="auto">
            <a:xfrm>
              <a:off x="4844871" y="499851"/>
              <a:ext cx="1256847" cy="2191425"/>
            </a:xfrm>
            <a:custGeom>
              <a:avLst/>
              <a:gdLst>
                <a:gd name="T0" fmla="*/ 282 w 398"/>
                <a:gd name="T1" fmla="*/ 694 h 694"/>
                <a:gd name="T2" fmla="*/ 280 w 398"/>
                <a:gd name="T3" fmla="*/ 693 h 694"/>
                <a:gd name="T4" fmla="*/ 114 w 398"/>
                <a:gd name="T5" fmla="*/ 557 h 694"/>
                <a:gd name="T6" fmla="*/ 2 w 398"/>
                <a:gd name="T7" fmla="*/ 465 h 694"/>
                <a:gd name="T8" fmla="*/ 1 w 398"/>
                <a:gd name="T9" fmla="*/ 461 h 694"/>
                <a:gd name="T10" fmla="*/ 229 w 398"/>
                <a:gd name="T11" fmla="*/ 8 h 694"/>
                <a:gd name="T12" fmla="*/ 232 w 398"/>
                <a:gd name="T13" fmla="*/ 6 h 694"/>
                <a:gd name="T14" fmla="*/ 395 w 398"/>
                <a:gd name="T15" fmla="*/ 0 h 694"/>
                <a:gd name="T16" fmla="*/ 397 w 398"/>
                <a:gd name="T17" fmla="*/ 1 h 694"/>
                <a:gd name="T18" fmla="*/ 398 w 398"/>
                <a:gd name="T19" fmla="*/ 3 h 694"/>
                <a:gd name="T20" fmla="*/ 285 w 398"/>
                <a:gd name="T21" fmla="*/ 692 h 694"/>
                <a:gd name="T22" fmla="*/ 283 w 398"/>
                <a:gd name="T23" fmla="*/ 694 h 694"/>
                <a:gd name="T24" fmla="*/ 282 w 398"/>
                <a:gd name="T25" fmla="*/ 694 h 694"/>
                <a:gd name="T26" fmla="*/ 7 w 398"/>
                <a:gd name="T27" fmla="*/ 462 h 694"/>
                <a:gd name="T28" fmla="*/ 118 w 398"/>
                <a:gd name="T29" fmla="*/ 552 h 694"/>
                <a:gd name="T30" fmla="*/ 280 w 398"/>
                <a:gd name="T31" fmla="*/ 685 h 694"/>
                <a:gd name="T32" fmla="*/ 392 w 398"/>
                <a:gd name="T33" fmla="*/ 6 h 694"/>
                <a:gd name="T34" fmla="*/ 234 w 398"/>
                <a:gd name="T35" fmla="*/ 12 h 694"/>
                <a:gd name="T36" fmla="*/ 7 w 398"/>
                <a:gd name="T37" fmla="*/ 46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694">
                  <a:moveTo>
                    <a:pt x="282" y="694"/>
                  </a:moveTo>
                  <a:cubicBezTo>
                    <a:pt x="282" y="694"/>
                    <a:pt x="281" y="694"/>
                    <a:pt x="280" y="693"/>
                  </a:cubicBezTo>
                  <a:cubicBezTo>
                    <a:pt x="114" y="557"/>
                    <a:pt x="114" y="557"/>
                    <a:pt x="114" y="557"/>
                  </a:cubicBezTo>
                  <a:cubicBezTo>
                    <a:pt x="2" y="465"/>
                    <a:pt x="2" y="465"/>
                    <a:pt x="2" y="465"/>
                  </a:cubicBezTo>
                  <a:cubicBezTo>
                    <a:pt x="1" y="464"/>
                    <a:pt x="0" y="463"/>
                    <a:pt x="1" y="461"/>
                  </a:cubicBezTo>
                  <a:cubicBezTo>
                    <a:pt x="229" y="8"/>
                    <a:pt x="229" y="8"/>
                    <a:pt x="229" y="8"/>
                  </a:cubicBezTo>
                  <a:cubicBezTo>
                    <a:pt x="230" y="7"/>
                    <a:pt x="231" y="6"/>
                    <a:pt x="232" y="6"/>
                  </a:cubicBezTo>
                  <a:cubicBezTo>
                    <a:pt x="395" y="0"/>
                    <a:pt x="395" y="0"/>
                    <a:pt x="395" y="0"/>
                  </a:cubicBezTo>
                  <a:cubicBezTo>
                    <a:pt x="396" y="0"/>
                    <a:pt x="397" y="0"/>
                    <a:pt x="397" y="1"/>
                  </a:cubicBezTo>
                  <a:cubicBezTo>
                    <a:pt x="398" y="2"/>
                    <a:pt x="398" y="3"/>
                    <a:pt x="398" y="3"/>
                  </a:cubicBezTo>
                  <a:cubicBezTo>
                    <a:pt x="285" y="692"/>
                    <a:pt x="285" y="692"/>
                    <a:pt x="285" y="692"/>
                  </a:cubicBezTo>
                  <a:cubicBezTo>
                    <a:pt x="285" y="693"/>
                    <a:pt x="284" y="693"/>
                    <a:pt x="283" y="694"/>
                  </a:cubicBezTo>
                  <a:cubicBezTo>
                    <a:pt x="283" y="694"/>
                    <a:pt x="283" y="694"/>
                    <a:pt x="282" y="694"/>
                  </a:cubicBezTo>
                  <a:close/>
                  <a:moveTo>
                    <a:pt x="7" y="462"/>
                  </a:moveTo>
                  <a:cubicBezTo>
                    <a:pt x="118" y="552"/>
                    <a:pt x="118" y="552"/>
                    <a:pt x="118" y="552"/>
                  </a:cubicBezTo>
                  <a:cubicBezTo>
                    <a:pt x="280" y="685"/>
                    <a:pt x="280" y="685"/>
                    <a:pt x="280" y="685"/>
                  </a:cubicBezTo>
                  <a:cubicBezTo>
                    <a:pt x="392" y="6"/>
                    <a:pt x="392" y="6"/>
                    <a:pt x="392" y="6"/>
                  </a:cubicBezTo>
                  <a:cubicBezTo>
                    <a:pt x="234" y="12"/>
                    <a:pt x="234" y="12"/>
                    <a:pt x="234" y="12"/>
                  </a:cubicBezTo>
                  <a:lnTo>
                    <a:pt x="7" y="462"/>
                  </a:lnTo>
                  <a:close/>
                </a:path>
              </a:pathLst>
            </a:custGeom>
            <a:solidFill>
              <a:srgbClr val="F72CAC"/>
            </a:solidFill>
            <a:ln>
              <a:noFill/>
            </a:ln>
          </p:spPr>
          <p:txBody>
            <a:bodyPr vert="horz" wrap="square" lIns="91440" tIns="45720" rIns="91440" bIns="45720" numCol="1" anchor="t" anchorCtr="0" compatLnSpc="1">
              <a:prstTxWarp prst="textNoShape">
                <a:avLst/>
              </a:prstTxWarp>
            </a:bodyPr>
            <a:lstStyle/>
            <a:p>
              <a:endParaRPr lang="en-GB"/>
            </a:p>
          </p:txBody>
        </p:sp>
        <p:sp>
          <p:nvSpPr>
            <p:cNvPr id="111" name="Rectangle 110">
              <a:hlinkClick r:id="rId9" action="ppaction://hlinksldjump"/>
            </p:cNvPr>
            <p:cNvSpPr/>
            <p:nvPr/>
          </p:nvSpPr>
          <p:spPr>
            <a:xfrm>
              <a:off x="5024652" y="1433486"/>
              <a:ext cx="933782" cy="590931"/>
            </a:xfrm>
            <a:prstGeom prst="rect">
              <a:avLst/>
            </a:prstGeom>
          </p:spPr>
          <p:txBody>
            <a:bodyPr wrap="square">
              <a:spAutoFit/>
            </a:bodyPr>
            <a:lstStyle/>
            <a:p>
              <a:pPr algn="ctr">
                <a:lnSpc>
                  <a:spcPct val="90000"/>
                </a:lnSpc>
              </a:pPr>
              <a:r>
                <a:rPr lang="en-GB" sz="1200" dirty="0" smtClean="0">
                  <a:solidFill>
                    <a:schemeClr val="bg1"/>
                  </a:solidFill>
                  <a:latin typeface="+mj-lt"/>
                </a:rPr>
                <a:t>COPA MUNDIAL DE BRASIL EN VIVO</a:t>
              </a:r>
            </a:p>
          </p:txBody>
        </p:sp>
      </p:grpSp>
      <p:grpSp>
        <p:nvGrpSpPr>
          <p:cNvPr id="112" name="Group 111"/>
          <p:cNvGrpSpPr/>
          <p:nvPr/>
        </p:nvGrpSpPr>
        <p:grpSpPr>
          <a:xfrm>
            <a:off x="5725249" y="630223"/>
            <a:ext cx="2830103" cy="2061053"/>
            <a:chOff x="5725249" y="630223"/>
            <a:chExt cx="2830103" cy="2061053"/>
          </a:xfrm>
        </p:grpSpPr>
        <p:sp>
          <p:nvSpPr>
            <p:cNvPr id="113" name="Freeform 15"/>
            <p:cNvSpPr>
              <a:spLocks noEditPoints="1"/>
            </p:cNvSpPr>
            <p:nvPr/>
          </p:nvSpPr>
          <p:spPr bwMode="auto">
            <a:xfrm>
              <a:off x="5725249" y="630223"/>
              <a:ext cx="2830103" cy="2061053"/>
            </a:xfrm>
            <a:custGeom>
              <a:avLst/>
              <a:gdLst>
                <a:gd name="T0" fmla="*/ 3 w 896"/>
                <a:gd name="T1" fmla="*/ 653 h 653"/>
                <a:gd name="T2" fmla="*/ 1 w 896"/>
                <a:gd name="T3" fmla="*/ 652 h 653"/>
                <a:gd name="T4" fmla="*/ 1 w 896"/>
                <a:gd name="T5" fmla="*/ 649 h 653"/>
                <a:gd name="T6" fmla="*/ 339 w 896"/>
                <a:gd name="T7" fmla="*/ 2 h 653"/>
                <a:gd name="T8" fmla="*/ 343 w 896"/>
                <a:gd name="T9" fmla="*/ 1 h 653"/>
                <a:gd name="T10" fmla="*/ 894 w 896"/>
                <a:gd name="T11" fmla="*/ 241 h 653"/>
                <a:gd name="T12" fmla="*/ 896 w 896"/>
                <a:gd name="T13" fmla="*/ 244 h 653"/>
                <a:gd name="T14" fmla="*/ 894 w 896"/>
                <a:gd name="T15" fmla="*/ 246 h 653"/>
                <a:gd name="T16" fmla="*/ 5 w 896"/>
                <a:gd name="T17" fmla="*/ 653 h 653"/>
                <a:gd name="T18" fmla="*/ 3 w 896"/>
                <a:gd name="T19" fmla="*/ 653 h 653"/>
                <a:gd name="T20" fmla="*/ 343 w 896"/>
                <a:gd name="T21" fmla="*/ 7 h 653"/>
                <a:gd name="T22" fmla="*/ 10 w 896"/>
                <a:gd name="T23" fmla="*/ 644 h 653"/>
                <a:gd name="T24" fmla="*/ 886 w 896"/>
                <a:gd name="T25" fmla="*/ 244 h 653"/>
                <a:gd name="T26" fmla="*/ 343 w 896"/>
                <a:gd name="T27" fmla="*/ 7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6" h="653">
                  <a:moveTo>
                    <a:pt x="3" y="653"/>
                  </a:moveTo>
                  <a:cubicBezTo>
                    <a:pt x="3" y="653"/>
                    <a:pt x="2" y="653"/>
                    <a:pt x="1" y="652"/>
                  </a:cubicBezTo>
                  <a:cubicBezTo>
                    <a:pt x="0" y="651"/>
                    <a:pt x="0" y="650"/>
                    <a:pt x="1" y="649"/>
                  </a:cubicBezTo>
                  <a:cubicBezTo>
                    <a:pt x="339" y="2"/>
                    <a:pt x="339" y="2"/>
                    <a:pt x="339" y="2"/>
                  </a:cubicBezTo>
                  <a:cubicBezTo>
                    <a:pt x="340" y="1"/>
                    <a:pt x="341" y="0"/>
                    <a:pt x="343" y="1"/>
                  </a:cubicBezTo>
                  <a:cubicBezTo>
                    <a:pt x="894" y="241"/>
                    <a:pt x="894" y="241"/>
                    <a:pt x="894" y="241"/>
                  </a:cubicBezTo>
                  <a:cubicBezTo>
                    <a:pt x="895" y="241"/>
                    <a:pt x="896" y="243"/>
                    <a:pt x="896" y="244"/>
                  </a:cubicBezTo>
                  <a:cubicBezTo>
                    <a:pt x="896" y="245"/>
                    <a:pt x="895" y="246"/>
                    <a:pt x="894" y="246"/>
                  </a:cubicBezTo>
                  <a:cubicBezTo>
                    <a:pt x="5" y="653"/>
                    <a:pt x="5" y="653"/>
                    <a:pt x="5" y="653"/>
                  </a:cubicBezTo>
                  <a:cubicBezTo>
                    <a:pt x="4" y="653"/>
                    <a:pt x="4" y="653"/>
                    <a:pt x="3" y="653"/>
                  </a:cubicBezTo>
                  <a:close/>
                  <a:moveTo>
                    <a:pt x="343" y="7"/>
                  </a:moveTo>
                  <a:cubicBezTo>
                    <a:pt x="10" y="644"/>
                    <a:pt x="10" y="644"/>
                    <a:pt x="10" y="644"/>
                  </a:cubicBezTo>
                  <a:cubicBezTo>
                    <a:pt x="886" y="244"/>
                    <a:pt x="886" y="244"/>
                    <a:pt x="886" y="244"/>
                  </a:cubicBezTo>
                  <a:lnTo>
                    <a:pt x="343" y="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GB"/>
            </a:p>
          </p:txBody>
        </p:sp>
        <p:sp>
          <p:nvSpPr>
            <p:cNvPr id="114" name="Rectangle 113">
              <a:hlinkClick r:id="rId10" action="ppaction://hlinksldjump"/>
            </p:cNvPr>
            <p:cNvSpPr/>
            <p:nvPr/>
          </p:nvSpPr>
          <p:spPr>
            <a:xfrm>
              <a:off x="6583736" y="1162550"/>
              <a:ext cx="1316329" cy="590931"/>
            </a:xfrm>
            <a:prstGeom prst="rect">
              <a:avLst/>
            </a:prstGeom>
          </p:spPr>
          <p:txBody>
            <a:bodyPr wrap="square">
              <a:spAutoFit/>
            </a:bodyPr>
            <a:lstStyle/>
            <a:p>
              <a:pPr algn="ctr">
                <a:lnSpc>
                  <a:spcPct val="90000"/>
                </a:lnSpc>
              </a:pPr>
              <a:r>
                <a:rPr lang="en-GB" sz="1200" dirty="0" smtClean="0">
                  <a:solidFill>
                    <a:schemeClr val="bg1"/>
                  </a:solidFill>
                  <a:latin typeface="+mj-lt"/>
                </a:rPr>
                <a:t>¿QUIÉN SEGUIRÁ LA COPA MUNDIAL?</a:t>
              </a:r>
            </a:p>
          </p:txBody>
        </p:sp>
      </p:grpSp>
      <p:grpSp>
        <p:nvGrpSpPr>
          <p:cNvPr id="115" name="Group 114"/>
          <p:cNvGrpSpPr/>
          <p:nvPr/>
        </p:nvGrpSpPr>
        <p:grpSpPr>
          <a:xfrm>
            <a:off x="5717981" y="1917290"/>
            <a:ext cx="2718096" cy="1457984"/>
            <a:chOff x="5717981" y="1917290"/>
            <a:chExt cx="2718096" cy="1457984"/>
          </a:xfrm>
        </p:grpSpPr>
        <p:sp>
          <p:nvSpPr>
            <p:cNvPr id="116" name="Rectangle 115">
              <a:hlinkClick r:id="" action="ppaction://noaction"/>
            </p:cNvPr>
            <p:cNvSpPr/>
            <p:nvPr/>
          </p:nvSpPr>
          <p:spPr>
            <a:xfrm rot="20659485">
              <a:off x="5717981" y="2571356"/>
              <a:ext cx="1734333" cy="258532"/>
            </a:xfrm>
            <a:prstGeom prst="rect">
              <a:avLst/>
            </a:prstGeom>
          </p:spPr>
          <p:txBody>
            <a:bodyPr wrap="square">
              <a:spAutoFit/>
            </a:bodyPr>
            <a:lstStyle/>
            <a:p>
              <a:pPr algn="ctr">
                <a:lnSpc>
                  <a:spcPct val="90000"/>
                </a:lnSpc>
              </a:pPr>
              <a:r>
                <a:rPr lang="en-GB" sz="1200" dirty="0" smtClean="0">
                  <a:solidFill>
                    <a:schemeClr val="bg1"/>
                  </a:solidFill>
                  <a:latin typeface="+mj-lt"/>
                </a:rPr>
                <a:t>INTERÉS GENERAL</a:t>
              </a:r>
            </a:p>
          </p:txBody>
        </p:sp>
        <p:sp>
          <p:nvSpPr>
            <p:cNvPr id="117" name="Freeform 116"/>
            <p:cNvSpPr/>
            <p:nvPr/>
          </p:nvSpPr>
          <p:spPr>
            <a:xfrm>
              <a:off x="5730802" y="1917290"/>
              <a:ext cx="2705275" cy="1457984"/>
            </a:xfrm>
            <a:custGeom>
              <a:avLst/>
              <a:gdLst>
                <a:gd name="connsiteX0" fmla="*/ 0 w 2705275"/>
                <a:gd name="connsiteY0" fmla="*/ 762703 h 1457984"/>
                <a:gd name="connsiteX1" fmla="*/ 2705275 w 2705275"/>
                <a:gd name="connsiteY1" fmla="*/ 0 h 1457984"/>
                <a:gd name="connsiteX2" fmla="*/ 2342886 w 2705275"/>
                <a:gd name="connsiteY2" fmla="*/ 353962 h 1457984"/>
                <a:gd name="connsiteX3" fmla="*/ 88490 w 2705275"/>
                <a:gd name="connsiteY3" fmla="*/ 1457984 h 1457984"/>
                <a:gd name="connsiteX4" fmla="*/ 0 w 2705275"/>
                <a:gd name="connsiteY4" fmla="*/ 762703 h 1457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275" h="1457984">
                  <a:moveTo>
                    <a:pt x="0" y="762703"/>
                  </a:moveTo>
                  <a:lnTo>
                    <a:pt x="2705275" y="0"/>
                  </a:lnTo>
                  <a:lnTo>
                    <a:pt x="2342886" y="353962"/>
                  </a:lnTo>
                  <a:lnTo>
                    <a:pt x="88490" y="1457984"/>
                  </a:lnTo>
                  <a:lnTo>
                    <a:pt x="0" y="762703"/>
                  </a:lnTo>
                  <a:close/>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schemeClr val="tx1"/>
                </a:solidFill>
              </a:endParaRPr>
            </a:p>
          </p:txBody>
        </p:sp>
      </p:grpSp>
      <p:grpSp>
        <p:nvGrpSpPr>
          <p:cNvPr id="118" name="Group 117"/>
          <p:cNvGrpSpPr/>
          <p:nvPr/>
        </p:nvGrpSpPr>
        <p:grpSpPr>
          <a:xfrm>
            <a:off x="5815343" y="2266384"/>
            <a:ext cx="2260348" cy="1288610"/>
            <a:chOff x="5815343" y="2266384"/>
            <a:chExt cx="2260348" cy="1288610"/>
          </a:xfrm>
        </p:grpSpPr>
        <p:sp>
          <p:nvSpPr>
            <p:cNvPr id="119" name="Freeform 118"/>
            <p:cNvSpPr/>
            <p:nvPr/>
          </p:nvSpPr>
          <p:spPr>
            <a:xfrm>
              <a:off x="5815343" y="2266384"/>
              <a:ext cx="2260348" cy="1288610"/>
            </a:xfrm>
            <a:custGeom>
              <a:avLst/>
              <a:gdLst>
                <a:gd name="connsiteX0" fmla="*/ 0 w 2260348"/>
                <a:gd name="connsiteY0" fmla="*/ 1107541 h 1288610"/>
                <a:gd name="connsiteX1" fmla="*/ 1937441 w 2260348"/>
                <a:gd name="connsiteY1" fmla="*/ 1288610 h 1288610"/>
                <a:gd name="connsiteX2" fmla="*/ 2260348 w 2260348"/>
                <a:gd name="connsiteY2" fmla="*/ 0 h 1288610"/>
                <a:gd name="connsiteX3" fmla="*/ 0 w 2260348"/>
                <a:gd name="connsiteY3" fmla="*/ 1107541 h 1288610"/>
              </a:gdLst>
              <a:ahLst/>
              <a:cxnLst>
                <a:cxn ang="0">
                  <a:pos x="connsiteX0" y="connsiteY0"/>
                </a:cxn>
                <a:cxn ang="0">
                  <a:pos x="connsiteX1" y="connsiteY1"/>
                </a:cxn>
                <a:cxn ang="0">
                  <a:pos x="connsiteX2" y="connsiteY2"/>
                </a:cxn>
                <a:cxn ang="0">
                  <a:pos x="connsiteX3" y="connsiteY3"/>
                </a:cxn>
              </a:cxnLst>
              <a:rect l="l" t="t" r="r" b="b"/>
              <a:pathLst>
                <a:path w="2260348" h="1288610">
                  <a:moveTo>
                    <a:pt x="0" y="1107541"/>
                  </a:moveTo>
                  <a:lnTo>
                    <a:pt x="1937441" y="1288610"/>
                  </a:lnTo>
                  <a:lnTo>
                    <a:pt x="2260348" y="0"/>
                  </a:lnTo>
                  <a:lnTo>
                    <a:pt x="0" y="1107541"/>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schemeClr val="tx1"/>
                </a:solidFill>
              </a:endParaRPr>
            </a:p>
          </p:txBody>
        </p:sp>
        <p:sp>
          <p:nvSpPr>
            <p:cNvPr id="120" name="Rectangle 119">
              <a:hlinkClick r:id="" action="ppaction://noaction"/>
            </p:cNvPr>
            <p:cNvSpPr/>
            <p:nvPr/>
          </p:nvSpPr>
          <p:spPr>
            <a:xfrm>
              <a:off x="6615606" y="2941831"/>
              <a:ext cx="1309198" cy="424732"/>
            </a:xfrm>
            <a:prstGeom prst="rect">
              <a:avLst/>
            </a:prstGeom>
          </p:spPr>
          <p:txBody>
            <a:bodyPr wrap="square">
              <a:spAutoFit/>
            </a:bodyPr>
            <a:lstStyle/>
            <a:p>
              <a:pPr algn="ctr">
                <a:lnSpc>
                  <a:spcPct val="90000"/>
                </a:lnSpc>
              </a:pPr>
              <a:r>
                <a:rPr lang="en-GB" sz="1200" dirty="0" smtClean="0">
                  <a:solidFill>
                    <a:schemeClr val="bg1"/>
                  </a:solidFill>
                  <a:latin typeface="+mj-lt"/>
                </a:rPr>
                <a:t>WEB Y REDES SOCIALES</a:t>
              </a:r>
            </a:p>
          </p:txBody>
        </p:sp>
      </p:grpSp>
      <p:grpSp>
        <p:nvGrpSpPr>
          <p:cNvPr id="121" name="Group 120"/>
          <p:cNvGrpSpPr/>
          <p:nvPr/>
        </p:nvGrpSpPr>
        <p:grpSpPr>
          <a:xfrm>
            <a:off x="4616116" y="433933"/>
            <a:ext cx="1044122" cy="1538099"/>
            <a:chOff x="4616116" y="433933"/>
            <a:chExt cx="1044122" cy="1538099"/>
          </a:xfrm>
        </p:grpSpPr>
        <p:sp>
          <p:nvSpPr>
            <p:cNvPr id="122" name="Freeform 13"/>
            <p:cNvSpPr>
              <a:spLocks noEditPoints="1"/>
            </p:cNvSpPr>
            <p:nvPr/>
          </p:nvSpPr>
          <p:spPr bwMode="auto">
            <a:xfrm>
              <a:off x="4790671" y="433933"/>
              <a:ext cx="796882" cy="1538099"/>
            </a:xfrm>
            <a:custGeom>
              <a:avLst/>
              <a:gdLst>
                <a:gd name="T0" fmla="*/ 21 w 252"/>
                <a:gd name="T1" fmla="*/ 487 h 487"/>
                <a:gd name="T2" fmla="*/ 20 w 252"/>
                <a:gd name="T3" fmla="*/ 487 h 487"/>
                <a:gd name="T4" fmla="*/ 18 w 252"/>
                <a:gd name="T5" fmla="*/ 484 h 487"/>
                <a:gd name="T6" fmla="*/ 0 w 252"/>
                <a:gd name="T7" fmla="*/ 66 h 487"/>
                <a:gd name="T8" fmla="*/ 1 w 252"/>
                <a:gd name="T9" fmla="*/ 63 h 487"/>
                <a:gd name="T10" fmla="*/ 117 w 252"/>
                <a:gd name="T11" fmla="*/ 1 h 487"/>
                <a:gd name="T12" fmla="*/ 119 w 252"/>
                <a:gd name="T13" fmla="*/ 0 h 487"/>
                <a:gd name="T14" fmla="*/ 249 w 252"/>
                <a:gd name="T15" fmla="*/ 27 h 487"/>
                <a:gd name="T16" fmla="*/ 252 w 252"/>
                <a:gd name="T17" fmla="*/ 29 h 487"/>
                <a:gd name="T18" fmla="*/ 252 w 252"/>
                <a:gd name="T19" fmla="*/ 31 h 487"/>
                <a:gd name="T20" fmla="*/ 23 w 252"/>
                <a:gd name="T21" fmla="*/ 485 h 487"/>
                <a:gd name="T22" fmla="*/ 21 w 252"/>
                <a:gd name="T23" fmla="*/ 487 h 487"/>
                <a:gd name="T24" fmla="*/ 6 w 252"/>
                <a:gd name="T25" fmla="*/ 67 h 487"/>
                <a:gd name="T26" fmla="*/ 23 w 252"/>
                <a:gd name="T27" fmla="*/ 472 h 487"/>
                <a:gd name="T28" fmla="*/ 245 w 252"/>
                <a:gd name="T29" fmla="*/ 32 h 487"/>
                <a:gd name="T30" fmla="*/ 119 w 252"/>
                <a:gd name="T31" fmla="*/ 6 h 487"/>
                <a:gd name="T32" fmla="*/ 6 w 252"/>
                <a:gd name="T33" fmla="*/ 6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2" h="487">
                  <a:moveTo>
                    <a:pt x="21" y="487"/>
                  </a:moveTo>
                  <a:cubicBezTo>
                    <a:pt x="20" y="487"/>
                    <a:pt x="20" y="487"/>
                    <a:pt x="20" y="487"/>
                  </a:cubicBezTo>
                  <a:cubicBezTo>
                    <a:pt x="19" y="486"/>
                    <a:pt x="18" y="485"/>
                    <a:pt x="18" y="484"/>
                  </a:cubicBezTo>
                  <a:cubicBezTo>
                    <a:pt x="0" y="66"/>
                    <a:pt x="0" y="66"/>
                    <a:pt x="0" y="66"/>
                  </a:cubicBezTo>
                  <a:cubicBezTo>
                    <a:pt x="0" y="64"/>
                    <a:pt x="0" y="63"/>
                    <a:pt x="1" y="63"/>
                  </a:cubicBezTo>
                  <a:cubicBezTo>
                    <a:pt x="117" y="1"/>
                    <a:pt x="117" y="1"/>
                    <a:pt x="117" y="1"/>
                  </a:cubicBezTo>
                  <a:cubicBezTo>
                    <a:pt x="118" y="0"/>
                    <a:pt x="118" y="0"/>
                    <a:pt x="119" y="0"/>
                  </a:cubicBezTo>
                  <a:cubicBezTo>
                    <a:pt x="249" y="27"/>
                    <a:pt x="249" y="27"/>
                    <a:pt x="249" y="27"/>
                  </a:cubicBezTo>
                  <a:cubicBezTo>
                    <a:pt x="250" y="27"/>
                    <a:pt x="251" y="28"/>
                    <a:pt x="252" y="29"/>
                  </a:cubicBezTo>
                  <a:cubicBezTo>
                    <a:pt x="252" y="29"/>
                    <a:pt x="252" y="30"/>
                    <a:pt x="252" y="31"/>
                  </a:cubicBezTo>
                  <a:cubicBezTo>
                    <a:pt x="23" y="485"/>
                    <a:pt x="23" y="485"/>
                    <a:pt x="23" y="485"/>
                  </a:cubicBezTo>
                  <a:cubicBezTo>
                    <a:pt x="23" y="486"/>
                    <a:pt x="22" y="487"/>
                    <a:pt x="21" y="487"/>
                  </a:cubicBezTo>
                  <a:close/>
                  <a:moveTo>
                    <a:pt x="6" y="67"/>
                  </a:moveTo>
                  <a:cubicBezTo>
                    <a:pt x="23" y="472"/>
                    <a:pt x="23" y="472"/>
                    <a:pt x="23" y="472"/>
                  </a:cubicBezTo>
                  <a:cubicBezTo>
                    <a:pt x="245" y="32"/>
                    <a:pt x="245" y="32"/>
                    <a:pt x="245" y="32"/>
                  </a:cubicBezTo>
                  <a:cubicBezTo>
                    <a:pt x="119" y="6"/>
                    <a:pt x="119" y="6"/>
                    <a:pt x="119" y="6"/>
                  </a:cubicBezTo>
                  <a:lnTo>
                    <a:pt x="6" y="6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123" name="Rectangle 122">
              <a:hlinkClick r:id="rId9" action="ppaction://hlinksldjump"/>
            </p:cNvPr>
            <p:cNvSpPr/>
            <p:nvPr/>
          </p:nvSpPr>
          <p:spPr>
            <a:xfrm>
              <a:off x="4616116" y="585067"/>
              <a:ext cx="1044122" cy="383182"/>
            </a:xfrm>
            <a:prstGeom prst="rect">
              <a:avLst/>
            </a:prstGeom>
          </p:spPr>
          <p:txBody>
            <a:bodyPr wrap="square">
              <a:spAutoFit/>
            </a:bodyPr>
            <a:lstStyle/>
            <a:p>
              <a:pPr algn="ctr">
                <a:lnSpc>
                  <a:spcPct val="90000"/>
                </a:lnSpc>
              </a:pPr>
              <a:r>
                <a:rPr lang="en-GB" sz="1000" dirty="0">
                  <a:solidFill>
                    <a:schemeClr val="bg1"/>
                  </a:solidFill>
                  <a:latin typeface="+mj-lt"/>
                </a:rPr>
                <a:t>RESUMEN EJECUTIVO</a:t>
              </a:r>
            </a:p>
          </p:txBody>
        </p:sp>
      </p:grpSp>
      <p:grpSp>
        <p:nvGrpSpPr>
          <p:cNvPr id="124" name="Group 123"/>
          <p:cNvGrpSpPr/>
          <p:nvPr/>
        </p:nvGrpSpPr>
        <p:grpSpPr>
          <a:xfrm>
            <a:off x="5825447" y="3380198"/>
            <a:ext cx="1910993" cy="523982"/>
            <a:chOff x="5825447" y="3380198"/>
            <a:chExt cx="1910993" cy="523982"/>
          </a:xfrm>
        </p:grpSpPr>
        <p:sp>
          <p:nvSpPr>
            <p:cNvPr id="125" name="Freeform 124"/>
            <p:cNvSpPr/>
            <p:nvPr/>
          </p:nvSpPr>
          <p:spPr>
            <a:xfrm>
              <a:off x="5825447" y="3380198"/>
              <a:ext cx="1910993" cy="523982"/>
            </a:xfrm>
            <a:custGeom>
              <a:avLst/>
              <a:gdLst>
                <a:gd name="connsiteX0" fmla="*/ 0 w 1910993"/>
                <a:gd name="connsiteY0" fmla="*/ 0 h 523982"/>
                <a:gd name="connsiteX1" fmla="*/ 1910993 w 1910993"/>
                <a:gd name="connsiteY1" fmla="*/ 184935 h 523982"/>
                <a:gd name="connsiteX2" fmla="*/ 1089061 w 1910993"/>
                <a:gd name="connsiteY2" fmla="*/ 482885 h 523982"/>
                <a:gd name="connsiteX3" fmla="*/ 472611 w 1910993"/>
                <a:gd name="connsiteY3" fmla="*/ 523982 h 523982"/>
                <a:gd name="connsiteX4" fmla="*/ 0 w 1910993"/>
                <a:gd name="connsiteY4" fmla="*/ 0 h 523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0993" h="523982">
                  <a:moveTo>
                    <a:pt x="0" y="0"/>
                  </a:moveTo>
                  <a:lnTo>
                    <a:pt x="1910993" y="184935"/>
                  </a:lnTo>
                  <a:lnTo>
                    <a:pt x="1089061" y="482885"/>
                  </a:lnTo>
                  <a:lnTo>
                    <a:pt x="472611" y="523982"/>
                  </a:lnTo>
                  <a:lnTo>
                    <a:pt x="0" y="0"/>
                  </a:lnTo>
                  <a:close/>
                </a:path>
              </a:pathLst>
            </a:custGeom>
            <a:noFill/>
            <a:ln w="19050">
              <a:solidFill>
                <a:schemeClr val="accent5"/>
              </a:solidFill>
            </a:ln>
          </p:spPr>
          <p:txBody>
            <a:bodyPr wrap="none" lIns="18000" rIns="18000" rtlCol="0" anchor="ctr">
              <a:spAutoFit/>
            </a:bodyPr>
            <a:lstStyle/>
            <a:p>
              <a:pPr marL="0" algn="ctr"/>
              <a:endParaRPr lang="en-GB" sz="900" b="1" kern="0" cap="all" dirty="0">
                <a:solidFill>
                  <a:schemeClr val="bg1"/>
                </a:solidFill>
              </a:endParaRPr>
            </a:p>
          </p:txBody>
        </p:sp>
        <p:sp>
          <p:nvSpPr>
            <p:cNvPr id="126" name="Rectangle 125">
              <a:hlinkClick r:id="" action="ppaction://noaction"/>
            </p:cNvPr>
            <p:cNvSpPr/>
            <p:nvPr/>
          </p:nvSpPr>
          <p:spPr>
            <a:xfrm rot="398877">
              <a:off x="5929137" y="3464320"/>
              <a:ext cx="1309198" cy="397032"/>
            </a:xfrm>
            <a:prstGeom prst="rect">
              <a:avLst/>
            </a:prstGeom>
          </p:spPr>
          <p:txBody>
            <a:bodyPr wrap="square">
              <a:spAutoFit/>
            </a:bodyPr>
            <a:lstStyle/>
            <a:p>
              <a:pPr algn="ctr">
                <a:lnSpc>
                  <a:spcPct val="90000"/>
                </a:lnSpc>
              </a:pPr>
              <a:r>
                <a:rPr lang="en-GB" sz="1100" dirty="0" smtClean="0">
                  <a:solidFill>
                    <a:schemeClr val="bg1"/>
                  </a:solidFill>
                  <a:latin typeface="+mj-lt"/>
                </a:rPr>
                <a:t>RESÚMENES REGIONALES</a:t>
              </a:r>
            </a:p>
          </p:txBody>
        </p:sp>
      </p:grpSp>
      <p:sp>
        <p:nvSpPr>
          <p:cNvPr id="127" name="Freeform 16"/>
          <p:cNvSpPr>
            <a:spLocks noEditPoints="1"/>
          </p:cNvSpPr>
          <p:nvPr/>
        </p:nvSpPr>
        <p:spPr bwMode="auto">
          <a:xfrm>
            <a:off x="5725249" y="1390483"/>
            <a:ext cx="2830103" cy="1300792"/>
          </a:xfrm>
          <a:custGeom>
            <a:avLst/>
            <a:gdLst>
              <a:gd name="T0" fmla="*/ 3 w 896"/>
              <a:gd name="T1" fmla="*/ 412 h 412"/>
              <a:gd name="T2" fmla="*/ 1 w 896"/>
              <a:gd name="T3" fmla="*/ 410 h 412"/>
              <a:gd name="T4" fmla="*/ 2 w 896"/>
              <a:gd name="T5" fmla="*/ 406 h 412"/>
              <a:gd name="T6" fmla="*/ 892 w 896"/>
              <a:gd name="T7" fmla="*/ 0 h 412"/>
              <a:gd name="T8" fmla="*/ 895 w 896"/>
              <a:gd name="T9" fmla="*/ 0 h 412"/>
              <a:gd name="T10" fmla="*/ 896 w 896"/>
              <a:gd name="T11" fmla="*/ 3 h 412"/>
              <a:gd name="T12" fmla="*/ 863 w 896"/>
              <a:gd name="T13" fmla="*/ 166 h 412"/>
              <a:gd name="T14" fmla="*/ 861 w 896"/>
              <a:gd name="T15" fmla="*/ 169 h 412"/>
              <a:gd name="T16" fmla="*/ 4 w 896"/>
              <a:gd name="T17" fmla="*/ 412 h 412"/>
              <a:gd name="T18" fmla="*/ 3 w 896"/>
              <a:gd name="T19" fmla="*/ 412 h 412"/>
              <a:gd name="T20" fmla="*/ 889 w 896"/>
              <a:gd name="T21" fmla="*/ 8 h 412"/>
              <a:gd name="T22" fmla="*/ 40 w 896"/>
              <a:gd name="T23" fmla="*/ 396 h 412"/>
              <a:gd name="T24" fmla="*/ 858 w 896"/>
              <a:gd name="T25" fmla="*/ 163 h 412"/>
              <a:gd name="T26" fmla="*/ 889 w 896"/>
              <a:gd name="T27" fmla="*/ 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6" h="412">
                <a:moveTo>
                  <a:pt x="3" y="412"/>
                </a:moveTo>
                <a:cubicBezTo>
                  <a:pt x="2" y="412"/>
                  <a:pt x="1" y="411"/>
                  <a:pt x="1" y="410"/>
                </a:cubicBezTo>
                <a:cubicBezTo>
                  <a:pt x="0" y="409"/>
                  <a:pt x="1" y="407"/>
                  <a:pt x="2" y="406"/>
                </a:cubicBezTo>
                <a:cubicBezTo>
                  <a:pt x="892" y="0"/>
                  <a:pt x="892" y="0"/>
                  <a:pt x="892" y="0"/>
                </a:cubicBezTo>
                <a:cubicBezTo>
                  <a:pt x="893" y="0"/>
                  <a:pt x="894" y="0"/>
                  <a:pt x="895" y="0"/>
                </a:cubicBezTo>
                <a:cubicBezTo>
                  <a:pt x="896" y="1"/>
                  <a:pt x="896" y="2"/>
                  <a:pt x="896" y="3"/>
                </a:cubicBezTo>
                <a:cubicBezTo>
                  <a:pt x="863" y="166"/>
                  <a:pt x="863" y="166"/>
                  <a:pt x="863" y="166"/>
                </a:cubicBezTo>
                <a:cubicBezTo>
                  <a:pt x="863" y="168"/>
                  <a:pt x="862" y="168"/>
                  <a:pt x="861" y="169"/>
                </a:cubicBezTo>
                <a:cubicBezTo>
                  <a:pt x="4" y="412"/>
                  <a:pt x="4" y="412"/>
                  <a:pt x="4" y="412"/>
                </a:cubicBezTo>
                <a:cubicBezTo>
                  <a:pt x="4" y="412"/>
                  <a:pt x="4" y="412"/>
                  <a:pt x="3" y="412"/>
                </a:cubicBezTo>
                <a:close/>
                <a:moveTo>
                  <a:pt x="889" y="8"/>
                </a:moveTo>
                <a:cubicBezTo>
                  <a:pt x="40" y="396"/>
                  <a:pt x="40" y="396"/>
                  <a:pt x="40" y="396"/>
                </a:cubicBezTo>
                <a:cubicBezTo>
                  <a:pt x="858" y="163"/>
                  <a:pt x="858" y="163"/>
                  <a:pt x="858" y="163"/>
                </a:cubicBezTo>
                <a:lnTo>
                  <a:pt x="889" y="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128" name="Rectangle 127"/>
          <p:cNvSpPr/>
          <p:nvPr/>
        </p:nvSpPr>
        <p:spPr>
          <a:xfrm rot="20340864">
            <a:off x="6974384" y="1827176"/>
            <a:ext cx="1572866" cy="240066"/>
          </a:xfrm>
          <a:prstGeom prst="rect">
            <a:avLst/>
          </a:prstGeom>
        </p:spPr>
        <p:txBody>
          <a:bodyPr wrap="none">
            <a:spAutoFit/>
          </a:bodyPr>
          <a:lstStyle/>
          <a:p>
            <a:pPr algn="ctr">
              <a:lnSpc>
                <a:spcPct val="80000"/>
              </a:lnSpc>
            </a:pPr>
            <a:r>
              <a:rPr lang="en-GB" sz="1200" dirty="0" smtClean="0">
                <a:solidFill>
                  <a:schemeClr val="bg1"/>
                </a:solidFill>
                <a:latin typeface="+mj-lt"/>
              </a:rPr>
              <a:t>PATROCINADORES DE LA COPA MUNDIAL</a:t>
            </a:r>
            <a:endParaRPr lang="es-ES" sz="1200" dirty="0">
              <a:solidFill>
                <a:schemeClr val="bg1"/>
              </a:solidFill>
              <a:latin typeface="+mj-lt"/>
              <a:cs typeface="Arial" pitchFamily="34" charset="0"/>
            </a:endParaRPr>
          </a:p>
        </p:txBody>
      </p:sp>
      <p:sp>
        <p:nvSpPr>
          <p:cNvPr id="129" name="Freeform 128"/>
          <p:cNvSpPr/>
          <p:nvPr/>
        </p:nvSpPr>
        <p:spPr>
          <a:xfrm>
            <a:off x="4787757" y="441789"/>
            <a:ext cx="760288" cy="1469204"/>
          </a:xfrm>
          <a:custGeom>
            <a:avLst/>
            <a:gdLst>
              <a:gd name="connsiteX0" fmla="*/ 0 w 760288"/>
              <a:gd name="connsiteY0" fmla="*/ 195209 h 1469204"/>
              <a:gd name="connsiteX1" fmla="*/ 369870 w 760288"/>
              <a:gd name="connsiteY1" fmla="*/ 0 h 1469204"/>
              <a:gd name="connsiteX2" fmla="*/ 760288 w 760288"/>
              <a:gd name="connsiteY2" fmla="*/ 102741 h 1469204"/>
              <a:gd name="connsiteX3" fmla="*/ 92468 w 760288"/>
              <a:gd name="connsiteY3" fmla="*/ 1469204 h 1469204"/>
            </a:gdLst>
            <a:ahLst/>
            <a:cxnLst>
              <a:cxn ang="0">
                <a:pos x="connsiteX0" y="connsiteY0"/>
              </a:cxn>
              <a:cxn ang="0">
                <a:pos x="connsiteX1" y="connsiteY1"/>
              </a:cxn>
              <a:cxn ang="0">
                <a:pos x="connsiteX2" y="connsiteY2"/>
              </a:cxn>
              <a:cxn ang="0">
                <a:pos x="connsiteX3" y="connsiteY3"/>
              </a:cxn>
            </a:cxnLst>
            <a:rect l="l" t="t" r="r" b="b"/>
            <a:pathLst>
              <a:path w="760288" h="1469204">
                <a:moveTo>
                  <a:pt x="0" y="195209"/>
                </a:moveTo>
                <a:lnTo>
                  <a:pt x="369870" y="0"/>
                </a:lnTo>
                <a:lnTo>
                  <a:pt x="760288" y="102741"/>
                </a:lnTo>
                <a:lnTo>
                  <a:pt x="92468" y="1469204"/>
                </a:lnTo>
              </a:path>
            </a:pathLst>
          </a:custGeom>
          <a:noFill/>
        </p:spPr>
        <p:txBody>
          <a:bodyPr rtlCol="0" anchor="ctr"/>
          <a:lstStyle/>
          <a:p>
            <a:pPr algn="ctr"/>
            <a:endParaRPr lang="en-GB"/>
          </a:p>
        </p:txBody>
      </p:sp>
      <p:sp>
        <p:nvSpPr>
          <p:cNvPr id="130" name="Freeform 129">
            <a:hlinkClick r:id="rId10" action="ppaction://hlinksldjump"/>
          </p:cNvPr>
          <p:cNvSpPr/>
          <p:nvPr/>
        </p:nvSpPr>
        <p:spPr>
          <a:xfrm>
            <a:off x="4798031" y="431515"/>
            <a:ext cx="770562" cy="1530849"/>
          </a:xfrm>
          <a:custGeom>
            <a:avLst/>
            <a:gdLst>
              <a:gd name="connsiteX0" fmla="*/ 61645 w 770562"/>
              <a:gd name="connsiteY0" fmla="*/ 1530849 h 1530849"/>
              <a:gd name="connsiteX1" fmla="*/ 0 w 770562"/>
              <a:gd name="connsiteY1" fmla="*/ 215757 h 1530849"/>
              <a:gd name="connsiteX2" fmla="*/ 369870 w 770562"/>
              <a:gd name="connsiteY2" fmla="*/ 0 h 1530849"/>
              <a:gd name="connsiteX3" fmla="*/ 770562 w 770562"/>
              <a:gd name="connsiteY3" fmla="*/ 102741 h 1530849"/>
              <a:gd name="connsiteX4" fmla="*/ 61645 w 770562"/>
              <a:gd name="connsiteY4" fmla="*/ 1530849 h 1530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562" h="1530849">
                <a:moveTo>
                  <a:pt x="61645" y="1530849"/>
                </a:moveTo>
                <a:lnTo>
                  <a:pt x="0" y="215757"/>
                </a:lnTo>
                <a:lnTo>
                  <a:pt x="369870" y="0"/>
                </a:lnTo>
                <a:lnTo>
                  <a:pt x="770562" y="102741"/>
                </a:lnTo>
                <a:lnTo>
                  <a:pt x="61645" y="1530849"/>
                </a:lnTo>
                <a:close/>
              </a:path>
            </a:pathLst>
          </a:custGeom>
          <a:solidFill>
            <a:srgbClr val="E5CE12">
              <a:alpha val="1176"/>
            </a:srgbClr>
          </a:solidFill>
        </p:spPr>
        <p:txBody>
          <a:bodyPr wrap="none" lIns="18000" rIns="18000" rtlCol="0" anchor="ctr">
            <a:spAutoFit/>
          </a:bodyPr>
          <a:lstStyle/>
          <a:p>
            <a:pPr marL="0" algn="ctr"/>
            <a:endParaRPr lang="es-ES" sz="900" b="1" kern="0" cap="all" dirty="0">
              <a:solidFill>
                <a:schemeClr val="bg1"/>
              </a:solidFill>
            </a:endParaRPr>
          </a:p>
        </p:txBody>
      </p:sp>
      <p:sp>
        <p:nvSpPr>
          <p:cNvPr id="131" name="Freeform 130">
            <a:hlinkClick r:id="rId11" action="ppaction://hlinksldjump"/>
          </p:cNvPr>
          <p:cNvSpPr/>
          <p:nvPr/>
        </p:nvSpPr>
        <p:spPr>
          <a:xfrm>
            <a:off x="4901609" y="520995"/>
            <a:ext cx="1190847" cy="2105247"/>
          </a:xfrm>
          <a:custGeom>
            <a:avLst/>
            <a:gdLst>
              <a:gd name="connsiteX0" fmla="*/ 691117 w 1190847"/>
              <a:gd name="connsiteY0" fmla="*/ 0 h 2105247"/>
              <a:gd name="connsiteX1" fmla="*/ 1190847 w 1190847"/>
              <a:gd name="connsiteY1" fmla="*/ 0 h 2105247"/>
              <a:gd name="connsiteX2" fmla="*/ 818707 w 1190847"/>
              <a:gd name="connsiteY2" fmla="*/ 2105247 h 2105247"/>
              <a:gd name="connsiteX3" fmla="*/ 0 w 1190847"/>
              <a:gd name="connsiteY3" fmla="*/ 1446028 h 2105247"/>
              <a:gd name="connsiteX4" fmla="*/ 691117 w 1190847"/>
              <a:gd name="connsiteY4" fmla="*/ 0 h 2105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47" h="2105247">
                <a:moveTo>
                  <a:pt x="691117" y="0"/>
                </a:moveTo>
                <a:lnTo>
                  <a:pt x="1190847" y="0"/>
                </a:lnTo>
                <a:lnTo>
                  <a:pt x="818707" y="2105247"/>
                </a:lnTo>
                <a:lnTo>
                  <a:pt x="0" y="1446028"/>
                </a:lnTo>
                <a:lnTo>
                  <a:pt x="691117" y="0"/>
                </a:lnTo>
                <a:close/>
              </a:path>
            </a:pathLst>
          </a:custGeom>
          <a:solidFill>
            <a:srgbClr val="E5CE12">
              <a:alpha val="1176"/>
            </a:srgbClr>
          </a:solidFill>
        </p:spPr>
        <p:txBody>
          <a:bodyPr wrap="none" lIns="18000" rIns="18000" rtlCol="0" anchor="ctr">
            <a:spAutoFit/>
          </a:bodyPr>
          <a:lstStyle/>
          <a:p>
            <a:pPr marL="0" algn="ctr"/>
            <a:endParaRPr lang="es-ES" sz="900" b="1" kern="0" cap="all" dirty="0">
              <a:solidFill>
                <a:schemeClr val="bg1"/>
              </a:solidFill>
            </a:endParaRPr>
          </a:p>
        </p:txBody>
      </p:sp>
      <p:sp>
        <p:nvSpPr>
          <p:cNvPr id="132" name="Freeform 131">
            <a:hlinkClick r:id="rId12" action="ppaction://hlinksldjump"/>
          </p:cNvPr>
          <p:cNvSpPr/>
          <p:nvPr/>
        </p:nvSpPr>
        <p:spPr>
          <a:xfrm>
            <a:off x="5741581" y="648586"/>
            <a:ext cx="2753833" cy="2009554"/>
          </a:xfrm>
          <a:custGeom>
            <a:avLst/>
            <a:gdLst>
              <a:gd name="connsiteX0" fmla="*/ 0 w 2753833"/>
              <a:gd name="connsiteY0" fmla="*/ 2009554 h 2009554"/>
              <a:gd name="connsiteX1" fmla="*/ 1052624 w 2753833"/>
              <a:gd name="connsiteY1" fmla="*/ 0 h 2009554"/>
              <a:gd name="connsiteX2" fmla="*/ 2753833 w 2753833"/>
              <a:gd name="connsiteY2" fmla="*/ 733647 h 2009554"/>
              <a:gd name="connsiteX3" fmla="*/ 53163 w 2753833"/>
              <a:gd name="connsiteY3" fmla="*/ 1967023 h 2009554"/>
              <a:gd name="connsiteX4" fmla="*/ 42531 w 2753833"/>
              <a:gd name="connsiteY4" fmla="*/ 1977656 h 2009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3833" h="2009554">
                <a:moveTo>
                  <a:pt x="0" y="2009554"/>
                </a:moveTo>
                <a:lnTo>
                  <a:pt x="1052624" y="0"/>
                </a:lnTo>
                <a:lnTo>
                  <a:pt x="2753833" y="733647"/>
                </a:lnTo>
                <a:lnTo>
                  <a:pt x="53163" y="1967023"/>
                </a:lnTo>
                <a:lnTo>
                  <a:pt x="42531" y="1977656"/>
                </a:lnTo>
              </a:path>
            </a:pathLst>
          </a:custGeom>
          <a:solidFill>
            <a:srgbClr val="E5CE12">
              <a:alpha val="1176"/>
            </a:srgbClr>
          </a:solidFill>
        </p:spPr>
        <p:txBody>
          <a:bodyPr rtlCol="0" anchor="ctr"/>
          <a:lstStyle/>
          <a:p>
            <a:pPr algn="ctr"/>
            <a:endParaRPr lang="es-ES"/>
          </a:p>
        </p:txBody>
      </p:sp>
      <p:sp>
        <p:nvSpPr>
          <p:cNvPr id="133" name="Freeform 132">
            <a:hlinkClick r:id="rId13" action="ppaction://hlinksldjump"/>
          </p:cNvPr>
          <p:cNvSpPr/>
          <p:nvPr/>
        </p:nvSpPr>
        <p:spPr>
          <a:xfrm>
            <a:off x="6794205" y="1456660"/>
            <a:ext cx="1722474" cy="861238"/>
          </a:xfrm>
          <a:custGeom>
            <a:avLst/>
            <a:gdLst>
              <a:gd name="connsiteX0" fmla="*/ 0 w 1722474"/>
              <a:gd name="connsiteY0" fmla="*/ 744280 h 861238"/>
              <a:gd name="connsiteX1" fmla="*/ 1722474 w 1722474"/>
              <a:gd name="connsiteY1" fmla="*/ 0 h 861238"/>
              <a:gd name="connsiteX2" fmla="*/ 1626781 w 1722474"/>
              <a:gd name="connsiteY2" fmla="*/ 435935 h 861238"/>
              <a:gd name="connsiteX3" fmla="*/ 42530 w 1722474"/>
              <a:gd name="connsiteY3" fmla="*/ 861238 h 861238"/>
              <a:gd name="connsiteX4" fmla="*/ 0 w 1722474"/>
              <a:gd name="connsiteY4" fmla="*/ 744280 h 86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474" h="861238">
                <a:moveTo>
                  <a:pt x="0" y="744280"/>
                </a:moveTo>
                <a:lnTo>
                  <a:pt x="1722474" y="0"/>
                </a:lnTo>
                <a:lnTo>
                  <a:pt x="1626781" y="435935"/>
                </a:lnTo>
                <a:lnTo>
                  <a:pt x="42530" y="861238"/>
                </a:lnTo>
                <a:lnTo>
                  <a:pt x="0" y="744280"/>
                </a:lnTo>
                <a:close/>
              </a:path>
            </a:pathLst>
          </a:custGeom>
          <a:solidFill>
            <a:srgbClr val="E5CE12">
              <a:alpha val="1176"/>
            </a:srgbClr>
          </a:solidFill>
        </p:spPr>
        <p:txBody>
          <a:bodyPr wrap="none" lIns="18000" rIns="18000" rtlCol="0" anchor="ctr">
            <a:spAutoFit/>
          </a:bodyPr>
          <a:lstStyle/>
          <a:p>
            <a:pPr marL="0" algn="ctr"/>
            <a:endParaRPr lang="es-ES" sz="900" b="1" kern="0" cap="all" dirty="0">
              <a:solidFill>
                <a:schemeClr val="bg1"/>
              </a:solidFill>
            </a:endParaRPr>
          </a:p>
        </p:txBody>
      </p:sp>
      <p:sp>
        <p:nvSpPr>
          <p:cNvPr id="134" name="Freeform 133">
            <a:hlinkClick r:id="rId14" action="ppaction://hlinksldjump"/>
          </p:cNvPr>
          <p:cNvSpPr/>
          <p:nvPr/>
        </p:nvSpPr>
        <p:spPr>
          <a:xfrm>
            <a:off x="5741581" y="1977656"/>
            <a:ext cx="2594345" cy="1382232"/>
          </a:xfrm>
          <a:custGeom>
            <a:avLst/>
            <a:gdLst>
              <a:gd name="connsiteX0" fmla="*/ 0 w 2594345"/>
              <a:gd name="connsiteY0" fmla="*/ 723014 h 1382232"/>
              <a:gd name="connsiteX1" fmla="*/ 74428 w 2594345"/>
              <a:gd name="connsiteY1" fmla="*/ 1382232 h 1382232"/>
              <a:gd name="connsiteX2" fmla="*/ 2349796 w 2594345"/>
              <a:gd name="connsiteY2" fmla="*/ 255181 h 1382232"/>
              <a:gd name="connsiteX3" fmla="*/ 2594345 w 2594345"/>
              <a:gd name="connsiteY3" fmla="*/ 0 h 1382232"/>
              <a:gd name="connsiteX4" fmla="*/ 0 w 2594345"/>
              <a:gd name="connsiteY4" fmla="*/ 723014 h 138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4345" h="1382232">
                <a:moveTo>
                  <a:pt x="0" y="723014"/>
                </a:moveTo>
                <a:lnTo>
                  <a:pt x="74428" y="1382232"/>
                </a:lnTo>
                <a:lnTo>
                  <a:pt x="2349796" y="255181"/>
                </a:lnTo>
                <a:lnTo>
                  <a:pt x="2594345" y="0"/>
                </a:lnTo>
                <a:lnTo>
                  <a:pt x="0" y="723014"/>
                </a:lnTo>
                <a:close/>
              </a:path>
            </a:pathLst>
          </a:custGeom>
          <a:solidFill>
            <a:srgbClr val="E5CE12">
              <a:alpha val="1176"/>
            </a:srgbClr>
          </a:solidFill>
        </p:spPr>
        <p:txBody>
          <a:bodyPr wrap="none" lIns="18000" rIns="18000" rtlCol="0" anchor="ctr">
            <a:spAutoFit/>
          </a:bodyPr>
          <a:lstStyle/>
          <a:p>
            <a:pPr marL="0" algn="ctr"/>
            <a:endParaRPr lang="es-ES" sz="900" b="1" kern="0" cap="all" dirty="0">
              <a:solidFill>
                <a:schemeClr val="bg1"/>
              </a:solidFill>
            </a:endParaRPr>
          </a:p>
        </p:txBody>
      </p:sp>
      <p:sp>
        <p:nvSpPr>
          <p:cNvPr id="135" name="Freeform 134">
            <a:hlinkClick r:id="rId15" action="ppaction://hlinksldjump"/>
          </p:cNvPr>
          <p:cNvSpPr/>
          <p:nvPr/>
        </p:nvSpPr>
        <p:spPr>
          <a:xfrm>
            <a:off x="5879805" y="2317898"/>
            <a:ext cx="2158409" cy="1212111"/>
          </a:xfrm>
          <a:custGeom>
            <a:avLst/>
            <a:gdLst>
              <a:gd name="connsiteX0" fmla="*/ 0 w 2158409"/>
              <a:gd name="connsiteY0" fmla="*/ 1031358 h 1212111"/>
              <a:gd name="connsiteX1" fmla="*/ 2158409 w 2158409"/>
              <a:gd name="connsiteY1" fmla="*/ 0 h 1212111"/>
              <a:gd name="connsiteX2" fmla="*/ 1860697 w 2158409"/>
              <a:gd name="connsiteY2" fmla="*/ 1212111 h 1212111"/>
              <a:gd name="connsiteX3" fmla="*/ 0 w 2158409"/>
              <a:gd name="connsiteY3" fmla="*/ 1031358 h 1212111"/>
            </a:gdLst>
            <a:ahLst/>
            <a:cxnLst>
              <a:cxn ang="0">
                <a:pos x="connsiteX0" y="connsiteY0"/>
              </a:cxn>
              <a:cxn ang="0">
                <a:pos x="connsiteX1" y="connsiteY1"/>
              </a:cxn>
              <a:cxn ang="0">
                <a:pos x="connsiteX2" y="connsiteY2"/>
              </a:cxn>
              <a:cxn ang="0">
                <a:pos x="connsiteX3" y="connsiteY3"/>
              </a:cxn>
            </a:cxnLst>
            <a:rect l="l" t="t" r="r" b="b"/>
            <a:pathLst>
              <a:path w="2158409" h="1212111">
                <a:moveTo>
                  <a:pt x="0" y="1031358"/>
                </a:moveTo>
                <a:lnTo>
                  <a:pt x="2158409" y="0"/>
                </a:lnTo>
                <a:lnTo>
                  <a:pt x="1860697" y="1212111"/>
                </a:lnTo>
                <a:lnTo>
                  <a:pt x="0" y="1031358"/>
                </a:lnTo>
                <a:close/>
              </a:path>
            </a:pathLst>
          </a:custGeom>
          <a:solidFill>
            <a:srgbClr val="E5CE12">
              <a:alpha val="1176"/>
            </a:srgbClr>
          </a:solidFill>
        </p:spPr>
        <p:txBody>
          <a:bodyPr wrap="none" lIns="18000" rIns="18000" rtlCol="0" anchor="ctr">
            <a:spAutoFit/>
          </a:bodyPr>
          <a:lstStyle/>
          <a:p>
            <a:pPr marL="0" algn="ctr"/>
            <a:endParaRPr lang="es-ES" sz="900" b="1" kern="0" cap="all" dirty="0">
              <a:solidFill>
                <a:schemeClr val="bg1"/>
              </a:solidFill>
            </a:endParaRPr>
          </a:p>
        </p:txBody>
      </p:sp>
      <p:sp>
        <p:nvSpPr>
          <p:cNvPr id="136" name="Freeform 135">
            <a:hlinkClick r:id="rId16" action="ppaction://hlinksldjump"/>
          </p:cNvPr>
          <p:cNvSpPr/>
          <p:nvPr/>
        </p:nvSpPr>
        <p:spPr>
          <a:xfrm>
            <a:off x="5847907" y="3381153"/>
            <a:ext cx="1775637" cy="489098"/>
          </a:xfrm>
          <a:custGeom>
            <a:avLst/>
            <a:gdLst>
              <a:gd name="connsiteX0" fmla="*/ 0 w 1775637"/>
              <a:gd name="connsiteY0" fmla="*/ 0 h 489098"/>
              <a:gd name="connsiteX1" fmla="*/ 435935 w 1775637"/>
              <a:gd name="connsiteY1" fmla="*/ 489098 h 489098"/>
              <a:gd name="connsiteX2" fmla="*/ 1105786 w 1775637"/>
              <a:gd name="connsiteY2" fmla="*/ 457200 h 489098"/>
              <a:gd name="connsiteX3" fmla="*/ 1775637 w 1775637"/>
              <a:gd name="connsiteY3" fmla="*/ 212652 h 489098"/>
              <a:gd name="connsiteX4" fmla="*/ 0 w 1775637"/>
              <a:gd name="connsiteY4" fmla="*/ 0 h 489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5637" h="489098">
                <a:moveTo>
                  <a:pt x="0" y="0"/>
                </a:moveTo>
                <a:lnTo>
                  <a:pt x="435935" y="489098"/>
                </a:lnTo>
                <a:lnTo>
                  <a:pt x="1105786" y="457200"/>
                </a:lnTo>
                <a:lnTo>
                  <a:pt x="1775637" y="212652"/>
                </a:lnTo>
                <a:lnTo>
                  <a:pt x="0" y="0"/>
                </a:lnTo>
                <a:close/>
              </a:path>
            </a:pathLst>
          </a:custGeom>
          <a:solidFill>
            <a:srgbClr val="E5CE12">
              <a:alpha val="1176"/>
            </a:srgbClr>
          </a:solidFill>
        </p:spPr>
        <p:txBody>
          <a:bodyPr wrap="none" lIns="18000" rIns="18000" rtlCol="0" anchor="ctr">
            <a:spAutoFit/>
          </a:bodyPr>
          <a:lstStyle/>
          <a:p>
            <a:pPr marL="0" algn="ctr"/>
            <a:endParaRPr lang="es-ES" sz="900" b="1" kern="0" cap="all" dirty="0">
              <a:solidFill>
                <a:schemeClr val="bg1"/>
              </a:solidFill>
            </a:endParaRPr>
          </a:p>
        </p:txBody>
      </p:sp>
      <p:sp>
        <p:nvSpPr>
          <p:cNvPr id="137" name="Title 32"/>
          <p:cNvSpPr txBox="1">
            <a:spLocks/>
          </p:cNvSpPr>
          <p:nvPr/>
        </p:nvSpPr>
        <p:spPr>
          <a:xfrm>
            <a:off x="359595" y="914937"/>
            <a:ext cx="3140433"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sz="4400" dirty="0" smtClean="0">
                <a:solidFill>
                  <a:schemeClr val="accent2"/>
                </a:solidFill>
              </a:rPr>
              <a:t>CONTENIDO</a:t>
            </a:r>
            <a:endParaRPr lang="es-ES" sz="4400" dirty="0">
              <a:solidFill>
                <a:schemeClr val="accent2"/>
              </a:solidFill>
            </a:endParaRPr>
          </a:p>
        </p:txBody>
      </p:sp>
      <p:grpSp>
        <p:nvGrpSpPr>
          <p:cNvPr id="138" name="Group 137"/>
          <p:cNvGrpSpPr/>
          <p:nvPr/>
        </p:nvGrpSpPr>
        <p:grpSpPr>
          <a:xfrm>
            <a:off x="3817752" y="2639334"/>
            <a:ext cx="1826692" cy="1766902"/>
            <a:chOff x="3817752" y="2700978"/>
            <a:chExt cx="1826692" cy="1766902"/>
          </a:xfrm>
        </p:grpSpPr>
        <p:grpSp>
          <p:nvGrpSpPr>
            <p:cNvPr id="139" name="Group 138"/>
            <p:cNvGrpSpPr/>
            <p:nvPr/>
          </p:nvGrpSpPr>
          <p:grpSpPr>
            <a:xfrm>
              <a:off x="3817752" y="2700978"/>
              <a:ext cx="1826692" cy="1766902"/>
              <a:chOff x="3703261" y="2622274"/>
              <a:chExt cx="1826692" cy="1766902"/>
            </a:xfrm>
          </p:grpSpPr>
          <p:sp>
            <p:nvSpPr>
              <p:cNvPr id="145" name="Rectangle 144"/>
              <p:cNvSpPr/>
              <p:nvPr/>
            </p:nvSpPr>
            <p:spPr>
              <a:xfrm>
                <a:off x="3703261" y="2622274"/>
                <a:ext cx="1826692" cy="393954"/>
              </a:xfrm>
              <a:prstGeom prst="rect">
                <a:avLst/>
              </a:prstGeom>
            </p:spPr>
            <p:txBody>
              <a:bodyPr wrap="square">
                <a:spAutoFit/>
              </a:bodyPr>
              <a:lstStyle/>
              <a:p>
                <a:pPr>
                  <a:lnSpc>
                    <a:spcPct val="80000"/>
                  </a:lnSpc>
                </a:pPr>
                <a:r>
                  <a:rPr lang="en-GB" sz="1200" dirty="0" smtClean="0">
                    <a:solidFill>
                      <a:schemeClr val="accent3"/>
                    </a:solidFill>
                    <a:latin typeface="+mj-lt"/>
                  </a:rPr>
                  <a:t>Pulsa </a:t>
                </a:r>
                <a:r>
                  <a:rPr lang="en-GB" sz="1200" dirty="0" err="1" smtClean="0">
                    <a:solidFill>
                      <a:schemeClr val="accent3"/>
                    </a:solidFill>
                    <a:latin typeface="+mj-lt"/>
                  </a:rPr>
                  <a:t>sobre</a:t>
                </a:r>
                <a:r>
                  <a:rPr lang="en-GB" sz="1200" dirty="0" smtClean="0">
                    <a:solidFill>
                      <a:schemeClr val="accent3"/>
                    </a:solidFill>
                    <a:latin typeface="+mj-lt"/>
                  </a:rPr>
                  <a:t> </a:t>
                </a:r>
                <a:r>
                  <a:rPr lang="en-GB" sz="1200" dirty="0" err="1" smtClean="0">
                    <a:solidFill>
                      <a:schemeClr val="accent3"/>
                    </a:solidFill>
                    <a:latin typeface="+mj-lt"/>
                  </a:rPr>
                  <a:t>las</a:t>
                </a:r>
                <a:r>
                  <a:rPr lang="en-GB" sz="1200" dirty="0">
                    <a:solidFill>
                      <a:schemeClr val="accent3"/>
                    </a:solidFill>
                    <a:latin typeface="+mj-lt"/>
                  </a:rPr>
                  <a:t> </a:t>
                </a:r>
                <a:r>
                  <a:rPr lang="en-GB" sz="1200" dirty="0" err="1" smtClean="0">
                    <a:solidFill>
                      <a:schemeClr val="accent3"/>
                    </a:solidFill>
                    <a:latin typeface="+mj-lt"/>
                  </a:rPr>
                  <a:t>secciones</a:t>
                </a:r>
                <a:r>
                  <a:rPr lang="en-GB" sz="1200" dirty="0" smtClean="0">
                    <a:solidFill>
                      <a:schemeClr val="accent3"/>
                    </a:solidFill>
                    <a:latin typeface="+mj-lt"/>
                  </a:rPr>
                  <a:t> </a:t>
                </a:r>
              </a:p>
              <a:p>
                <a:pPr>
                  <a:lnSpc>
                    <a:spcPct val="80000"/>
                  </a:lnSpc>
                </a:pPr>
                <a:r>
                  <a:rPr lang="en-GB" sz="1200" dirty="0" smtClean="0">
                    <a:solidFill>
                      <a:schemeClr val="accent3"/>
                    </a:solidFill>
                    <a:latin typeface="+mj-lt"/>
                  </a:rPr>
                  <a:t>o </a:t>
                </a:r>
                <a:r>
                  <a:rPr lang="en-GB" sz="1200" dirty="0" err="1" smtClean="0">
                    <a:solidFill>
                      <a:schemeClr val="accent3"/>
                    </a:solidFill>
                    <a:latin typeface="+mj-lt"/>
                  </a:rPr>
                  <a:t>pasa</a:t>
                </a:r>
                <a:r>
                  <a:rPr lang="en-GB" sz="1200" dirty="0" smtClean="0">
                    <a:solidFill>
                      <a:schemeClr val="accent3"/>
                    </a:solidFill>
                    <a:latin typeface="+mj-lt"/>
                  </a:rPr>
                  <a:t> las diapositivas</a:t>
                </a:r>
              </a:p>
            </p:txBody>
          </p:sp>
          <p:sp>
            <p:nvSpPr>
              <p:cNvPr id="146" name="Rectangle 145"/>
              <p:cNvSpPr/>
              <p:nvPr/>
            </p:nvSpPr>
            <p:spPr>
              <a:xfrm>
                <a:off x="3958661" y="3033650"/>
                <a:ext cx="1467339" cy="535531"/>
              </a:xfrm>
              <a:prstGeom prst="rect">
                <a:avLst/>
              </a:prstGeom>
            </p:spPr>
            <p:txBody>
              <a:bodyPr wrap="square">
                <a:spAutoFit/>
              </a:bodyPr>
              <a:lstStyle/>
              <a:p>
                <a:pPr>
                  <a:lnSpc>
                    <a:spcPct val="80000"/>
                  </a:lnSpc>
                </a:pPr>
                <a:r>
                  <a:rPr lang="en-GB" sz="1200" dirty="0" smtClean="0">
                    <a:solidFill>
                      <a:schemeClr val="bg1"/>
                    </a:solidFill>
                    <a:latin typeface="+mj-lt"/>
                  </a:rPr>
                  <a:t>Pulsa para obtener más información cuando veas este símbolo</a:t>
                </a:r>
              </a:p>
            </p:txBody>
          </p:sp>
          <p:grpSp>
            <p:nvGrpSpPr>
              <p:cNvPr id="147" name="Group 146"/>
              <p:cNvGrpSpPr/>
              <p:nvPr/>
            </p:nvGrpSpPr>
            <p:grpSpPr>
              <a:xfrm>
                <a:off x="3767459" y="3053539"/>
                <a:ext cx="212520" cy="212520"/>
                <a:chOff x="3322887" y="3506746"/>
                <a:chExt cx="324000" cy="324000"/>
              </a:xfrm>
            </p:grpSpPr>
            <p:sp>
              <p:nvSpPr>
                <p:cNvPr id="149" name="Oval 148"/>
                <p:cNvSpPr/>
                <p:nvPr/>
              </p:nvSpPr>
              <p:spPr>
                <a:xfrm>
                  <a:off x="3322887" y="3506746"/>
                  <a:ext cx="324000" cy="324000"/>
                </a:xfrm>
                <a:prstGeom prst="ellips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98"/>
                  <a:endParaRPr lang="en-GB" sz="1200" dirty="0">
                    <a:solidFill>
                      <a:prstClr val="white"/>
                    </a:solidFill>
                  </a:endParaRPr>
                </a:p>
              </p:txBody>
            </p:sp>
            <p:pic>
              <p:nvPicPr>
                <p:cNvPr id="150" name="Picture 149"/>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3427092" y="3552998"/>
                  <a:ext cx="115589" cy="219661"/>
                </a:xfrm>
                <a:prstGeom prst="rect">
                  <a:avLst/>
                </a:prstGeom>
              </p:spPr>
            </p:pic>
          </p:grpSp>
          <p:sp>
            <p:nvSpPr>
              <p:cNvPr id="148" name="Rectangle 147"/>
              <p:cNvSpPr/>
              <p:nvPr/>
            </p:nvSpPr>
            <p:spPr>
              <a:xfrm>
                <a:off x="3972088" y="3699756"/>
                <a:ext cx="1467339" cy="689420"/>
              </a:xfrm>
              <a:prstGeom prst="rect">
                <a:avLst/>
              </a:prstGeom>
            </p:spPr>
            <p:txBody>
              <a:bodyPr wrap="square">
                <a:spAutoFit/>
              </a:bodyPr>
              <a:lstStyle/>
              <a:p>
                <a:pPr>
                  <a:lnSpc>
                    <a:spcPct val="80000"/>
                  </a:lnSpc>
                </a:pPr>
                <a:r>
                  <a:rPr lang="en-GB" sz="1200" dirty="0" smtClean="0">
                    <a:solidFill>
                      <a:schemeClr val="bg1"/>
                    </a:solidFill>
                    <a:latin typeface="+mj-lt"/>
                  </a:rPr>
                  <a:t>Pulsa </a:t>
                </a:r>
                <a:r>
                  <a:rPr lang="en-GB" sz="1200" dirty="0" err="1" smtClean="0">
                    <a:solidFill>
                      <a:schemeClr val="bg1"/>
                    </a:solidFill>
                    <a:latin typeface="+mj-lt"/>
                  </a:rPr>
                  <a:t>para</a:t>
                </a:r>
                <a:r>
                  <a:rPr lang="en-GB" sz="1200" dirty="0" smtClean="0">
                    <a:solidFill>
                      <a:schemeClr val="bg1"/>
                    </a:solidFill>
                    <a:latin typeface="+mj-lt"/>
                  </a:rPr>
                  <a:t> </a:t>
                </a:r>
                <a:r>
                  <a:rPr lang="en-GB" sz="1200" dirty="0" err="1" smtClean="0">
                    <a:solidFill>
                      <a:schemeClr val="bg1"/>
                    </a:solidFill>
                    <a:latin typeface="+mj-lt"/>
                  </a:rPr>
                  <a:t>ver</a:t>
                </a:r>
                <a:r>
                  <a:rPr lang="en-GB" sz="1200" dirty="0" smtClean="0">
                    <a:solidFill>
                      <a:schemeClr val="bg1"/>
                    </a:solidFill>
                    <a:latin typeface="+mj-lt"/>
                  </a:rPr>
                  <a:t> un </a:t>
                </a:r>
                <a:r>
                  <a:rPr lang="en-GB" sz="1200" dirty="0" err="1" smtClean="0">
                    <a:solidFill>
                      <a:schemeClr val="bg1"/>
                    </a:solidFill>
                    <a:latin typeface="+mj-lt"/>
                  </a:rPr>
                  <a:t>vídeo</a:t>
                </a:r>
                <a:r>
                  <a:rPr lang="en-GB" sz="1200" dirty="0" smtClean="0">
                    <a:solidFill>
                      <a:schemeClr val="bg1"/>
                    </a:solidFill>
                    <a:latin typeface="+mj-lt"/>
                  </a:rPr>
                  <a:t> o </a:t>
                </a:r>
                <a:r>
                  <a:rPr lang="en-GB" sz="1200" dirty="0" err="1" smtClean="0">
                    <a:solidFill>
                      <a:schemeClr val="bg1"/>
                    </a:solidFill>
                    <a:latin typeface="+mj-lt"/>
                  </a:rPr>
                  <a:t>ver</a:t>
                </a:r>
                <a:r>
                  <a:rPr lang="en-GB" sz="1200" dirty="0" smtClean="0">
                    <a:solidFill>
                      <a:schemeClr val="bg1"/>
                    </a:solidFill>
                    <a:latin typeface="+mj-lt"/>
                  </a:rPr>
                  <a:t> </a:t>
                </a:r>
                <a:r>
                  <a:rPr lang="en-GB" sz="1200" dirty="0" err="1" smtClean="0">
                    <a:solidFill>
                      <a:schemeClr val="bg1"/>
                    </a:solidFill>
                    <a:latin typeface="+mj-lt"/>
                  </a:rPr>
                  <a:t>contenido</a:t>
                </a:r>
                <a:r>
                  <a:rPr lang="en-GB" sz="1200" dirty="0" smtClean="0">
                    <a:solidFill>
                      <a:schemeClr val="bg1"/>
                    </a:solidFill>
                    <a:latin typeface="+mj-lt"/>
                  </a:rPr>
                  <a:t> </a:t>
                </a:r>
                <a:r>
                  <a:rPr lang="en-GB" sz="1200" dirty="0" err="1" smtClean="0">
                    <a:solidFill>
                      <a:schemeClr val="bg1"/>
                    </a:solidFill>
                    <a:latin typeface="+mj-lt"/>
                  </a:rPr>
                  <a:t>cuando</a:t>
                </a:r>
                <a:r>
                  <a:rPr lang="en-GB" sz="1200" dirty="0" smtClean="0">
                    <a:solidFill>
                      <a:schemeClr val="bg1"/>
                    </a:solidFill>
                    <a:latin typeface="+mj-lt"/>
                  </a:rPr>
                  <a:t> veas este símbolo</a:t>
                </a:r>
              </a:p>
            </p:txBody>
          </p:sp>
        </p:grpSp>
        <p:grpSp>
          <p:nvGrpSpPr>
            <p:cNvPr id="140" name="Group 139"/>
            <p:cNvGrpSpPr>
              <a:grpSpLocks noChangeAspect="1"/>
            </p:cNvGrpSpPr>
            <p:nvPr/>
          </p:nvGrpSpPr>
          <p:grpSpPr>
            <a:xfrm>
              <a:off x="3881950" y="3752710"/>
              <a:ext cx="216000" cy="216000"/>
              <a:chOff x="3673916" y="3694906"/>
              <a:chExt cx="350689" cy="350689"/>
            </a:xfrm>
          </p:grpSpPr>
          <p:grpSp>
            <p:nvGrpSpPr>
              <p:cNvPr id="141" name="Group 4"/>
              <p:cNvGrpSpPr>
                <a:grpSpLocks noChangeAspect="1"/>
              </p:cNvGrpSpPr>
              <p:nvPr/>
            </p:nvGrpSpPr>
            <p:grpSpPr bwMode="auto">
              <a:xfrm>
                <a:off x="3673916" y="3694906"/>
                <a:ext cx="350689" cy="350689"/>
                <a:chOff x="1804" y="543"/>
                <a:chExt cx="2152" cy="2152"/>
              </a:xfrm>
            </p:grpSpPr>
            <p:sp>
              <p:nvSpPr>
                <p:cNvPr id="143" name="Oval 5"/>
                <p:cNvSpPr>
                  <a:spLocks noChangeArrowheads="1"/>
                </p:cNvSpPr>
                <p:nvPr/>
              </p:nvSpPr>
              <p:spPr bwMode="auto">
                <a:xfrm>
                  <a:off x="1804" y="543"/>
                  <a:ext cx="2152" cy="2152"/>
                </a:xfrm>
                <a:prstGeom prst="ellipse">
                  <a:avLst/>
                </a:prstGeom>
                <a:solidFill>
                  <a:srgbClr val="0305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Rectangle 6"/>
                <p:cNvSpPr>
                  <a:spLocks noChangeArrowheads="1"/>
                </p:cNvSpPr>
                <p:nvPr/>
              </p:nvSpPr>
              <p:spPr bwMode="auto">
                <a:xfrm>
                  <a:off x="2605" y="1287"/>
                  <a:ext cx="569" cy="64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42" name="Freeform 7"/>
              <p:cNvSpPr>
                <a:spLocks noEditPoints="1"/>
              </p:cNvSpPr>
              <p:nvPr/>
            </p:nvSpPr>
            <p:spPr bwMode="auto">
              <a:xfrm>
                <a:off x="3736492" y="3756994"/>
                <a:ext cx="229121" cy="229121"/>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803170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287359" y="847559"/>
            <a:ext cx="660484" cy="665570"/>
            <a:chOff x="611438" y="1730773"/>
            <a:chExt cx="972000" cy="972000"/>
          </a:xfrm>
        </p:grpSpPr>
        <p:sp>
          <p:nvSpPr>
            <p:cNvPr id="25" name="TextBox 24"/>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Coca-Cola</a:t>
              </a:r>
              <a:endParaRPr lang="en-GB" sz="1400" dirty="0">
                <a:solidFill>
                  <a:schemeClr val="bg1"/>
                </a:solidFill>
                <a:latin typeface="+mj-lt"/>
              </a:endParaRPr>
            </a:p>
          </p:txBody>
        </p:sp>
        <p:grpSp>
          <p:nvGrpSpPr>
            <p:cNvPr id="26" name="Group 48"/>
            <p:cNvGrpSpPr>
              <a:grpSpLocks noChangeAspect="1"/>
            </p:cNvGrpSpPr>
            <p:nvPr/>
          </p:nvGrpSpPr>
          <p:grpSpPr>
            <a:xfrm>
              <a:off x="713622" y="1854864"/>
              <a:ext cx="756000" cy="756000"/>
              <a:chOff x="3639697" y="2022734"/>
              <a:chExt cx="1347333" cy="1347333"/>
            </a:xfrm>
          </p:grpSpPr>
          <p:sp>
            <p:nvSpPr>
              <p:cNvPr id="28" name="Oval 27"/>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0" name="Oval 2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1" name="Oval 3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27" name="Oval 26"/>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32" name="Picture 31" descr="http://www.popandroll.com/coke-art/Coca-Cola_Logo_Script.jpg"/>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65508" y="1133501"/>
            <a:ext cx="309801" cy="117359"/>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p:cNvGrpSpPr/>
          <p:nvPr/>
        </p:nvGrpSpPr>
        <p:grpSpPr>
          <a:xfrm>
            <a:off x="3853704" y="-566"/>
            <a:ext cx="5076935" cy="4425790"/>
            <a:chOff x="4034328" y="-566"/>
            <a:chExt cx="5076935" cy="4425790"/>
          </a:xfrm>
        </p:grpSpPr>
        <p:sp>
          <p:nvSpPr>
            <p:cNvPr id="34" name="Freeform 33"/>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5" name="Snip Single Corner Rectangle 34"/>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 name="Rectangle 35"/>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7" name="Rectangle 36"/>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Coca-Cola</a:t>
              </a:r>
            </a:p>
          </p:txBody>
        </p:sp>
      </p:grpSp>
      <p:pic>
        <p:nvPicPr>
          <p:cNvPr id="38" name="Picture 87" descr="Brazil VIS 60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242235" y="707249"/>
            <a:ext cx="1202957" cy="674139"/>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10" descr="Репортаж о приключениях Кубка чемпионата мира по футболу в Москве"/>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242235" y="2120207"/>
            <a:ext cx="1202957" cy="673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128" descr="Thumbnail">
            <a:hlinkClick r:id="rId5"/>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242235" y="3589478"/>
            <a:ext cx="1202957" cy="67666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131" descr="Thumbnail">
            <a:hlinkClick r:id="rId7"/>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242235" y="1412466"/>
            <a:ext cx="1202957" cy="676663"/>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12" descr="http://www.iafrica.tv/wp-content/uploads/2014/03/Nigeria-Coca-Cola-to-take-22-winners-to-Brazil-World-Cup-iAfrica.tv_.jpg"/>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7242235" y="2825159"/>
            <a:ext cx="1202957" cy="733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smtClean="0"/>
              <a:t>1 COKE</a:t>
            </a:r>
            <a:endParaRPr lang="en-GB" dirty="0">
              <a:solidFill>
                <a:schemeClr val="accent1"/>
              </a:solidFill>
            </a:endParaRPr>
          </a:p>
        </p:txBody>
      </p:sp>
      <p:grpSp>
        <p:nvGrpSpPr>
          <p:cNvPr id="50" name="Group 4"/>
          <p:cNvGrpSpPr>
            <a:grpSpLocks noChangeAspect="1"/>
          </p:cNvGrpSpPr>
          <p:nvPr/>
        </p:nvGrpSpPr>
        <p:grpSpPr bwMode="auto">
          <a:xfrm>
            <a:off x="8292915" y="1458444"/>
            <a:ext cx="350689" cy="350689"/>
            <a:chOff x="1804" y="543"/>
            <a:chExt cx="2152" cy="2152"/>
          </a:xfrm>
        </p:grpSpPr>
        <p:sp>
          <p:nvSpPr>
            <p:cNvPr id="51"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Oval 5">
              <a:hlinkClick r:id="rId7"/>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0" name="Group 4"/>
          <p:cNvGrpSpPr>
            <a:grpSpLocks noChangeAspect="1"/>
          </p:cNvGrpSpPr>
          <p:nvPr/>
        </p:nvGrpSpPr>
        <p:grpSpPr bwMode="auto">
          <a:xfrm>
            <a:off x="8292915" y="3632010"/>
            <a:ext cx="350689" cy="350689"/>
            <a:chOff x="1804" y="543"/>
            <a:chExt cx="2152" cy="2152"/>
          </a:xfrm>
        </p:grpSpPr>
        <p:sp>
          <p:nvSpPr>
            <p:cNvPr id="71"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Oval 5">
              <a:hlinkClick r:id="rId5"/>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6"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76" name="Chevron 75">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79" name="Rectangle 78"/>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80" name="Chevron 79">
            <a:hlinkClick r:id="rId10"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1" name="Rectangle 80"/>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82" name="Rectangle 81">
            <a:hlinkClick r:id="rId1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83" name="Group 82"/>
          <p:cNvGrpSpPr/>
          <p:nvPr/>
        </p:nvGrpSpPr>
        <p:grpSpPr>
          <a:xfrm>
            <a:off x="1637994" y="4723532"/>
            <a:ext cx="7506006" cy="428793"/>
            <a:chOff x="1637994" y="4723532"/>
            <a:chExt cx="7506006" cy="428793"/>
          </a:xfrm>
        </p:grpSpPr>
        <p:sp>
          <p:nvSpPr>
            <p:cNvPr id="84" name="Isosceles Triangle 83"/>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85" name="Group 84"/>
            <p:cNvGrpSpPr/>
            <p:nvPr/>
          </p:nvGrpSpPr>
          <p:grpSpPr>
            <a:xfrm>
              <a:off x="1637994" y="4835525"/>
              <a:ext cx="7506006" cy="316800"/>
              <a:chOff x="1914453" y="4835525"/>
              <a:chExt cx="8255647" cy="316800"/>
            </a:xfrm>
          </p:grpSpPr>
          <p:sp>
            <p:nvSpPr>
              <p:cNvPr id="86" name="Rectangle 85">
                <a:hlinkClick r:id="rId1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7" name="Rectangle 86">
                <a:hlinkClick r:id="rId13"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88" name="Rectangle 87">
                <a:hlinkClick r:id="rId10"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9" name="Rectangle 88">
                <a:hlinkClick r:id="rId14"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0" name="Rectangle 89">
                <a:hlinkClick r:id="rId15"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1" name="Rectangle 90">
                <a:hlinkClick r:id="rId16"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2" name="Rectangle 91">
                <a:hlinkClick r:id="rId17"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93" name="Rectangle 92">
                <a:hlinkClick r:id="rId18"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94" name="TextBox 93"/>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aphicFrame>
        <p:nvGraphicFramePr>
          <p:cNvPr id="95" name="Chart 94"/>
          <p:cNvGraphicFramePr/>
          <p:nvPr>
            <p:extLst>
              <p:ext uri="{D42A27DB-BD31-4B8C-83A1-F6EECF244321}">
                <p14:modId xmlns:p14="http://schemas.microsoft.com/office/powerpoint/2010/main" val="3684837584"/>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9"/>
          </a:graphicData>
        </a:graphic>
      </p:graphicFrame>
      <p:sp>
        <p:nvSpPr>
          <p:cNvPr id="96" name="Rectangle 95"/>
          <p:cNvSpPr/>
          <p:nvPr/>
        </p:nvSpPr>
        <p:spPr>
          <a:xfrm>
            <a:off x="3971881" y="664729"/>
            <a:ext cx="3151933" cy="738664"/>
          </a:xfrm>
          <a:prstGeom prst="rect">
            <a:avLst/>
          </a:prstGeom>
        </p:spPr>
        <p:txBody>
          <a:bodyPr wrap="square">
            <a:spAutoFit/>
          </a:bodyPr>
          <a:lstStyle/>
          <a:p>
            <a:r>
              <a:rPr lang="en-GB" sz="700" dirty="0" smtClean="0">
                <a:solidFill>
                  <a:schemeClr val="bg1"/>
                </a:solidFill>
              </a:rPr>
              <a:t>La campaña «Copa Mundial» de Coca-Cola es el mayor programa de marketing en la historia de la compañía gracias a sus posibilidades sin igual de acceso, participación, </a:t>
            </a:r>
            <a:r>
              <a:rPr lang="en-GB" sz="700" dirty="0" err="1" smtClean="0">
                <a:solidFill>
                  <a:schemeClr val="bg1"/>
                </a:solidFill>
              </a:rPr>
              <a:t>empoderamiento</a:t>
            </a:r>
            <a:r>
              <a:rPr lang="en-GB" sz="700" dirty="0" smtClean="0">
                <a:solidFill>
                  <a:schemeClr val="bg1"/>
                </a:solidFill>
              </a:rPr>
              <a:t> y </a:t>
            </a:r>
            <a:r>
              <a:rPr lang="en-GB" sz="700" dirty="0" err="1" smtClean="0">
                <a:solidFill>
                  <a:schemeClr val="bg1"/>
                </a:solidFill>
              </a:rPr>
              <a:t>diálogo</a:t>
            </a:r>
            <a:r>
              <a:rPr lang="en-GB" sz="700" dirty="0" smtClean="0">
                <a:solidFill>
                  <a:schemeClr val="bg1"/>
                </a:solidFill>
              </a:rPr>
              <a:t>. Su objetivo es conseguir que ésta sea la Copa Mundial de la FIFA más accesible e inclusiva. Esta campaña se llevará a efecto mediante diversos elementos clave:</a:t>
            </a:r>
            <a:endParaRPr lang="es-ES" sz="700" dirty="0">
              <a:solidFill>
                <a:schemeClr val="bg1"/>
              </a:solidFill>
            </a:endParaRPr>
          </a:p>
        </p:txBody>
      </p:sp>
      <p:sp>
        <p:nvSpPr>
          <p:cNvPr id="97" name="Rectangle 96"/>
          <p:cNvSpPr/>
          <p:nvPr/>
        </p:nvSpPr>
        <p:spPr>
          <a:xfrm>
            <a:off x="3971882" y="1451546"/>
            <a:ext cx="3270353" cy="2877711"/>
          </a:xfrm>
          <a:prstGeom prst="rect">
            <a:avLst/>
          </a:prstGeom>
        </p:spPr>
        <p:txBody>
          <a:bodyPr wrap="square">
            <a:spAutoFit/>
          </a:bodyPr>
          <a:lstStyle/>
          <a:p>
            <a:pPr>
              <a:spcBef>
                <a:spcPts val="600"/>
              </a:spcBef>
            </a:pPr>
            <a:r>
              <a:rPr lang="en-GB" sz="700" dirty="0" smtClean="0">
                <a:solidFill>
                  <a:schemeClr val="bg1"/>
                </a:solidFill>
              </a:rPr>
              <a:t>Con el filme televisivo y digital «</a:t>
            </a:r>
            <a:r>
              <a:rPr lang="en-GB" sz="700" b="1" dirty="0" smtClean="0">
                <a:solidFill>
                  <a:schemeClr val="bg1"/>
                </a:solidFill>
              </a:rPr>
              <a:t>La Copa de todo el mundo</a:t>
            </a:r>
            <a:r>
              <a:rPr lang="en-GB" sz="700" dirty="0" smtClean="0">
                <a:solidFill>
                  <a:schemeClr val="bg1"/>
                </a:solidFill>
              </a:rPr>
              <a:t>», la marca invita a </a:t>
            </a:r>
            <a:r>
              <a:rPr lang="en-GB" sz="700" dirty="0" err="1" smtClean="0">
                <a:solidFill>
                  <a:schemeClr val="bg1"/>
                </a:solidFill>
              </a:rPr>
              <a:t>todos</a:t>
            </a:r>
            <a:r>
              <a:rPr lang="en-GB" sz="700" dirty="0" smtClean="0">
                <a:solidFill>
                  <a:schemeClr val="bg1"/>
                </a:solidFill>
              </a:rPr>
              <a:t> a sumarse a la Copa Mundial. El filme, creado en colaboración con Wieden + Kennedy Sao Paulo, trae a la pantalla las historias de cuatro equipos de fútbol procedentes de distintas esquinas del mundo, que han superado los desafíos de la vida por amor a su deporte. </a:t>
            </a:r>
          </a:p>
          <a:p>
            <a:pPr>
              <a:spcBef>
                <a:spcPts val="600"/>
              </a:spcBef>
            </a:pPr>
            <a:r>
              <a:rPr lang="en-GB" sz="700" dirty="0" smtClean="0">
                <a:solidFill>
                  <a:schemeClr val="bg1"/>
                </a:solidFill>
              </a:rPr>
              <a:t>La gira del </a:t>
            </a:r>
            <a:r>
              <a:rPr lang="en-GB" sz="700" b="1" dirty="0" smtClean="0">
                <a:solidFill>
                  <a:schemeClr val="bg1"/>
                </a:solidFill>
              </a:rPr>
              <a:t>Trofeo de la Copa Mundial de la FIFA </a:t>
            </a:r>
            <a:r>
              <a:rPr lang="en-GB" sz="700" dirty="0" smtClean="0">
                <a:solidFill>
                  <a:schemeClr val="bg1"/>
                </a:solidFill>
              </a:rPr>
              <a:t>más larga de todos los tiempos. Desde diciembre de 2013, Coca-Cola ha llevado el Trofeo de la Copa Mundial de la FIFA a más de 90 países como símbolo del verdadero espíritu de la campaña: que la Copa Mundial de la FIFA sea realmente la «Copa Mundial».</a:t>
            </a:r>
          </a:p>
          <a:p>
            <a:pPr>
              <a:spcBef>
                <a:spcPts val="600"/>
              </a:spcBef>
            </a:pPr>
            <a:r>
              <a:rPr lang="en-GB" sz="700" dirty="0" smtClean="0">
                <a:solidFill>
                  <a:schemeClr val="bg1"/>
                </a:solidFill>
              </a:rPr>
              <a:t>El himno oficial «</a:t>
            </a:r>
            <a:r>
              <a:rPr lang="en-GB" sz="700" b="1" dirty="0" smtClean="0">
                <a:solidFill>
                  <a:schemeClr val="bg1"/>
                </a:solidFill>
              </a:rPr>
              <a:t>El Mundo es nuestro</a:t>
            </a:r>
            <a:r>
              <a:rPr lang="en-GB" sz="700" dirty="0" smtClean="0">
                <a:solidFill>
                  <a:schemeClr val="bg1"/>
                </a:solidFill>
              </a:rPr>
              <a:t>», con la voz del cantante de origen brasileño David Correy e instrumentación de Monobloco, una banda callejera brasileña.  Durante el viaje de Correy por todo el mundo para publicitar el himno, se animó a los distintos artistas locales a dar su propio toque a la canción, con lo que se ha conseguido que comunique una sensación verdaderamente internacional. Se invitó a los consumidores de todo el mundo e enviar videoclips con «Momentos de felicidad» que se combinarán en el </a:t>
            </a:r>
            <a:r>
              <a:rPr lang="en-GB" sz="700" dirty="0" err="1" smtClean="0">
                <a:solidFill>
                  <a:schemeClr val="bg1"/>
                </a:solidFill>
              </a:rPr>
              <a:t>vídeo</a:t>
            </a:r>
            <a:r>
              <a:rPr lang="en-GB" sz="700" dirty="0" smtClean="0">
                <a:solidFill>
                  <a:schemeClr val="bg1"/>
                </a:solidFill>
              </a:rPr>
              <a:t> de la </a:t>
            </a:r>
            <a:r>
              <a:rPr lang="en-GB" sz="700" dirty="0" err="1" smtClean="0">
                <a:solidFill>
                  <a:schemeClr val="bg1"/>
                </a:solidFill>
              </a:rPr>
              <a:t>canción</a:t>
            </a:r>
            <a:r>
              <a:rPr lang="en-GB" sz="700" dirty="0" smtClean="0">
                <a:solidFill>
                  <a:schemeClr val="bg1"/>
                </a:solidFill>
              </a:rPr>
              <a:t> «El Mundo es nuestro».</a:t>
            </a:r>
          </a:p>
          <a:p>
            <a:pPr>
              <a:spcBef>
                <a:spcPts val="600"/>
              </a:spcBef>
            </a:pPr>
            <a:r>
              <a:rPr lang="en-GB" sz="700" dirty="0" smtClean="0">
                <a:solidFill>
                  <a:schemeClr val="bg1"/>
                </a:solidFill>
              </a:rPr>
              <a:t>La serie de cortometrajes de estilo documental «</a:t>
            </a:r>
            <a:r>
              <a:rPr lang="en-GB" sz="700" b="1" dirty="0" smtClean="0">
                <a:solidFill>
                  <a:schemeClr val="bg1"/>
                </a:solidFill>
              </a:rPr>
              <a:t>Where Will Happiness Strike Next</a:t>
            </a:r>
            <a:r>
              <a:rPr lang="en-GB" sz="700" dirty="0" smtClean="0">
                <a:solidFill>
                  <a:schemeClr val="bg1"/>
                </a:solidFill>
              </a:rPr>
              <a:t>», así como el fotomosaico «La Bandera de la Felicidad», el mayor jamás creado, que contiene fotos y mensajes de aficionados, y que ofrece una imagen visual única de la identidad brasileña.</a:t>
            </a:r>
          </a:p>
          <a:p>
            <a:pPr>
              <a:spcBef>
                <a:spcPts val="600"/>
              </a:spcBef>
            </a:pPr>
            <a:endParaRPr lang="es-ES" sz="700" dirty="0">
              <a:solidFill>
                <a:schemeClr val="bg1"/>
              </a:solidFill>
            </a:endParaRPr>
          </a:p>
        </p:txBody>
      </p:sp>
      <p:sp>
        <p:nvSpPr>
          <p:cNvPr id="98" name="TextBox 97"/>
          <p:cNvSpPr txBox="1"/>
          <p:nvPr/>
        </p:nvSpPr>
        <p:spPr>
          <a:xfrm>
            <a:off x="67742" y="4467749"/>
            <a:ext cx="7805681" cy="300082"/>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Coca-Cola N = 2.489</a:t>
            </a:r>
          </a:p>
        </p:txBody>
      </p:sp>
    </p:spTree>
    <p:extLst>
      <p:ext uri="{BB962C8B-B14F-4D97-AF65-F5344CB8AC3E}">
        <p14:creationId xmlns:p14="http://schemas.microsoft.com/office/powerpoint/2010/main" val="29241037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287501" y="845503"/>
            <a:ext cx="660484" cy="665570"/>
            <a:chOff x="611438" y="1730773"/>
            <a:chExt cx="972000" cy="972000"/>
          </a:xfrm>
        </p:grpSpPr>
        <p:sp>
          <p:nvSpPr>
            <p:cNvPr id="25" name="TextBox 24"/>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Emirates</a:t>
              </a:r>
              <a:endParaRPr lang="en-GB" sz="1200" dirty="0">
                <a:solidFill>
                  <a:schemeClr val="bg1"/>
                </a:solidFill>
                <a:latin typeface="+mj-lt"/>
              </a:endParaRPr>
            </a:p>
          </p:txBody>
        </p:sp>
        <p:grpSp>
          <p:nvGrpSpPr>
            <p:cNvPr id="26" name="Group 48"/>
            <p:cNvGrpSpPr>
              <a:grpSpLocks noChangeAspect="1"/>
            </p:cNvGrpSpPr>
            <p:nvPr/>
          </p:nvGrpSpPr>
          <p:grpSpPr>
            <a:xfrm>
              <a:off x="713622" y="1854864"/>
              <a:ext cx="756000" cy="756000"/>
              <a:chOff x="3639697" y="2022734"/>
              <a:chExt cx="1347333" cy="1347333"/>
            </a:xfrm>
          </p:grpSpPr>
          <p:sp>
            <p:nvSpPr>
              <p:cNvPr id="28" name="Oval 27"/>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0" name="Oval 2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1" name="Oval 3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27" name="Oval 26"/>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2" name="Picture 10"/>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3766" y="1090015"/>
            <a:ext cx="267953" cy="183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3" name="Group 32"/>
          <p:cNvGrpSpPr/>
          <p:nvPr/>
        </p:nvGrpSpPr>
        <p:grpSpPr>
          <a:xfrm>
            <a:off x="3853704" y="-566"/>
            <a:ext cx="5076935" cy="4425790"/>
            <a:chOff x="4034328" y="-566"/>
            <a:chExt cx="5076935" cy="4425790"/>
          </a:xfrm>
        </p:grpSpPr>
        <p:sp>
          <p:nvSpPr>
            <p:cNvPr id="34" name="Freeform 33"/>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5" name="Snip Single Corner Rectangle 34"/>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 name="Rectangle 35"/>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7" name="Rectangle 36"/>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Emirates</a:t>
              </a:r>
            </a:p>
          </p:txBody>
        </p:sp>
      </p:grpSp>
      <p:sp>
        <p:nvSpPr>
          <p:cNvPr id="42"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pPr lvl="0">
              <a:lnSpc>
                <a:spcPct val="65000"/>
              </a:lnSpc>
            </a:pPr>
            <a:r>
              <a:rPr lang="en-GB" dirty="0" smtClean="0"/>
              <a:t>1 </a:t>
            </a:r>
            <a:r>
              <a:rPr lang="en-GB" dirty="0">
                <a:solidFill>
                  <a:prstClr val="white"/>
                </a:solidFill>
                <a:cs typeface="Arial" pitchFamily="34" charset="0"/>
              </a:rPr>
              <a:t>Emirates</a:t>
            </a:r>
          </a:p>
        </p:txBody>
      </p:sp>
      <p:grpSp>
        <p:nvGrpSpPr>
          <p:cNvPr id="63" name="Group 62"/>
          <p:cNvGrpSpPr/>
          <p:nvPr/>
        </p:nvGrpSpPr>
        <p:grpSpPr>
          <a:xfrm>
            <a:off x="4036503" y="700226"/>
            <a:ext cx="4430743" cy="1999286"/>
            <a:chOff x="4115342" y="2117103"/>
            <a:chExt cx="3989093" cy="1800000"/>
          </a:xfrm>
        </p:grpSpPr>
        <p:pic>
          <p:nvPicPr>
            <p:cNvPr id="64"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15342" y="2117103"/>
              <a:ext cx="1545032" cy="180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5" name="Picture 3">
              <a:hlinkClick r:id="rId4"/>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5688403" y="2117103"/>
              <a:ext cx="2416032" cy="180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43" name="Group 4"/>
          <p:cNvGrpSpPr>
            <a:grpSpLocks noChangeAspect="1"/>
          </p:cNvGrpSpPr>
          <p:nvPr/>
        </p:nvGrpSpPr>
        <p:grpSpPr bwMode="auto">
          <a:xfrm>
            <a:off x="8292915" y="763254"/>
            <a:ext cx="350689" cy="350689"/>
            <a:chOff x="1804" y="543"/>
            <a:chExt cx="2152" cy="2152"/>
          </a:xfrm>
        </p:grpSpPr>
        <p:sp>
          <p:nvSpPr>
            <p:cNvPr id="44"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Oval 5">
              <a:hlinkClick r:id="rId4"/>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9"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67" name="Chevron 66">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70" name="Rectangle 69"/>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71" name="Chevron 70">
            <a:hlinkClick r:id="rId6"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2" name="Rectangle 71"/>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73" name="Rectangle 72">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4" name="Group 73"/>
          <p:cNvGrpSpPr/>
          <p:nvPr/>
        </p:nvGrpSpPr>
        <p:grpSpPr>
          <a:xfrm>
            <a:off x="1637994" y="4723532"/>
            <a:ext cx="7506006" cy="428793"/>
            <a:chOff x="1637994" y="4723532"/>
            <a:chExt cx="7506006" cy="428793"/>
          </a:xfrm>
        </p:grpSpPr>
        <p:sp>
          <p:nvSpPr>
            <p:cNvPr id="75" name="Isosceles Triangle 74"/>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76" name="Group 75"/>
            <p:cNvGrpSpPr/>
            <p:nvPr/>
          </p:nvGrpSpPr>
          <p:grpSpPr>
            <a:xfrm>
              <a:off x="1637994" y="4835525"/>
              <a:ext cx="7506006" cy="316800"/>
              <a:chOff x="1914453" y="4835525"/>
              <a:chExt cx="8255647" cy="316800"/>
            </a:xfrm>
          </p:grpSpPr>
          <p:sp>
            <p:nvSpPr>
              <p:cNvPr id="77" name="Rectangle 76">
                <a:hlinkClick r:id="rId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8" name="Rectangle 77">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79" name="Rectangle 78">
                <a:hlinkClick r:id="rId6"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0" name="Rectangle 79">
                <a:hlinkClick r:id="rId1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1" name="Rectangle 80">
                <a:hlinkClick r:id="rId1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2" name="Rectangle 81">
                <a:hlinkClick r:id="rId1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3" name="Rectangle 82">
                <a:hlinkClick r:id="rId1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84" name="Rectangle 83">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85" name="TextBox 84"/>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aphicFrame>
        <p:nvGraphicFramePr>
          <p:cNvPr id="86" name="Chart 85"/>
          <p:cNvGraphicFramePr/>
          <p:nvPr>
            <p:extLst>
              <p:ext uri="{D42A27DB-BD31-4B8C-83A1-F6EECF244321}">
                <p14:modId xmlns:p14="http://schemas.microsoft.com/office/powerpoint/2010/main" val="1170432866"/>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5"/>
          </a:graphicData>
        </a:graphic>
      </p:graphicFrame>
      <p:sp>
        <p:nvSpPr>
          <p:cNvPr id="87" name="TextBox 86"/>
          <p:cNvSpPr txBox="1"/>
          <p:nvPr/>
        </p:nvSpPr>
        <p:spPr>
          <a:xfrm>
            <a:off x="72736" y="4509687"/>
            <a:ext cx="7759299" cy="300082"/>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Emirates N = 878</a:t>
            </a:r>
          </a:p>
        </p:txBody>
      </p:sp>
      <p:sp>
        <p:nvSpPr>
          <p:cNvPr id="88" name="Rectangle 87"/>
          <p:cNvSpPr/>
          <p:nvPr/>
        </p:nvSpPr>
        <p:spPr>
          <a:xfrm>
            <a:off x="3981023" y="2754531"/>
            <a:ext cx="4535147" cy="461665"/>
          </a:xfrm>
          <a:prstGeom prst="rect">
            <a:avLst/>
          </a:prstGeom>
        </p:spPr>
        <p:txBody>
          <a:bodyPr wrap="square">
            <a:spAutoFit/>
          </a:bodyPr>
          <a:lstStyle/>
          <a:p>
            <a:r>
              <a:rPr lang="en-GB" sz="800" dirty="0" smtClean="0">
                <a:solidFill>
                  <a:schemeClr val="bg1"/>
                </a:solidFill>
              </a:rPr>
              <a:t>Además de publicar en </a:t>
            </a:r>
            <a:r>
              <a:rPr lang="en-GB" sz="800" dirty="0" err="1" smtClean="0">
                <a:solidFill>
                  <a:schemeClr val="bg1"/>
                </a:solidFill>
              </a:rPr>
              <a:t>su</a:t>
            </a:r>
            <a:r>
              <a:rPr lang="en-GB" sz="800" dirty="0" smtClean="0">
                <a:solidFill>
                  <a:schemeClr val="bg1"/>
                </a:solidFill>
              </a:rPr>
              <a:t> página de Facebook una foto del Trofeo de la Copa de la  FA viajando en su propia cabina de primera clase, Emirates ha lanzado un anuncio de la Copa Mundial con Pelé y Cristiano Ronaldo, y está promocionando el hashtag #ALLTIMEGREATS.</a:t>
            </a:r>
            <a:endParaRPr lang="es-ES" sz="800" dirty="0">
              <a:solidFill>
                <a:schemeClr val="bg1"/>
              </a:solidFill>
            </a:endParaRPr>
          </a:p>
        </p:txBody>
      </p:sp>
    </p:spTree>
    <p:extLst>
      <p:ext uri="{BB962C8B-B14F-4D97-AF65-F5344CB8AC3E}">
        <p14:creationId xmlns:p14="http://schemas.microsoft.com/office/powerpoint/2010/main" val="19813650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6" name="Group 25"/>
          <p:cNvGrpSpPr/>
          <p:nvPr/>
        </p:nvGrpSpPr>
        <p:grpSpPr>
          <a:xfrm>
            <a:off x="287359" y="837659"/>
            <a:ext cx="660484" cy="665570"/>
            <a:chOff x="611438" y="1730773"/>
            <a:chExt cx="972000" cy="972000"/>
          </a:xfrm>
        </p:grpSpPr>
        <p:sp>
          <p:nvSpPr>
            <p:cNvPr id="27" name="TextBox 26"/>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Visa</a:t>
              </a:r>
              <a:endParaRPr lang="en-GB" sz="1200" dirty="0">
                <a:solidFill>
                  <a:schemeClr val="bg1"/>
                </a:solidFill>
                <a:latin typeface="+mj-lt"/>
              </a:endParaRPr>
            </a:p>
          </p:txBody>
        </p:sp>
        <p:grpSp>
          <p:nvGrpSpPr>
            <p:cNvPr id="28" name="Group 48"/>
            <p:cNvGrpSpPr>
              <a:grpSpLocks noChangeAspect="1"/>
            </p:cNvGrpSpPr>
            <p:nvPr/>
          </p:nvGrpSpPr>
          <p:grpSpPr>
            <a:xfrm>
              <a:off x="713622" y="1854864"/>
              <a:ext cx="756000" cy="756000"/>
              <a:chOff x="3639697" y="2022734"/>
              <a:chExt cx="1347333" cy="1347333"/>
            </a:xfrm>
          </p:grpSpPr>
          <p:sp>
            <p:nvSpPr>
              <p:cNvPr id="32" name="Oval 31"/>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3" name="Oval 32"/>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4" name="Oval 33"/>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0" name="Oval 2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grpSp>
        <p:nvGrpSpPr>
          <p:cNvPr id="35" name="Group 34"/>
          <p:cNvGrpSpPr/>
          <p:nvPr/>
        </p:nvGrpSpPr>
        <p:grpSpPr>
          <a:xfrm>
            <a:off x="3853704" y="-566"/>
            <a:ext cx="5076935" cy="4425790"/>
            <a:chOff x="4034328" y="-566"/>
            <a:chExt cx="5076935" cy="4425790"/>
          </a:xfrm>
        </p:grpSpPr>
        <p:sp>
          <p:nvSpPr>
            <p:cNvPr id="36" name="Freeform 35"/>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7" name="Snip Single Corner Rectangle 36"/>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8" name="Rectangle 37"/>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40" name="Rectangle 39"/>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Visa</a:t>
              </a:r>
              <a:endParaRPr lang="en-GB" dirty="0">
                <a:solidFill>
                  <a:prstClr val="white"/>
                </a:solidFill>
                <a:latin typeface="+mj-lt"/>
                <a:cs typeface="Arial" pitchFamily="34" charset="0"/>
              </a:endParaRPr>
            </a:p>
          </p:txBody>
        </p:sp>
      </p:grpSp>
      <p:grpSp>
        <p:nvGrpSpPr>
          <p:cNvPr id="5" name="Group 4"/>
          <p:cNvGrpSpPr/>
          <p:nvPr/>
        </p:nvGrpSpPr>
        <p:grpSpPr>
          <a:xfrm>
            <a:off x="6302842" y="720823"/>
            <a:ext cx="2143136" cy="2452598"/>
            <a:chOff x="5953872" y="720823"/>
            <a:chExt cx="2492107" cy="2851959"/>
          </a:xfrm>
        </p:grpSpPr>
        <p:pic>
          <p:nvPicPr>
            <p:cNvPr id="267268" name="Picture 4">
              <a:hlinkClick r:id="rId2"/>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5953872" y="720823"/>
              <a:ext cx="2492107" cy="13809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7269" name="Picture 5"/>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5953872" y="2153248"/>
              <a:ext cx="2492107" cy="14195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43"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smtClean="0"/>
              <a:t>1 VISA</a:t>
            </a:r>
            <a:endParaRPr lang="en-GB" dirty="0">
              <a:solidFill>
                <a:schemeClr val="accent1"/>
              </a:solidFill>
            </a:endParaRPr>
          </a:p>
        </p:txBody>
      </p:sp>
      <p:grpSp>
        <p:nvGrpSpPr>
          <p:cNvPr id="44" name="Group 4"/>
          <p:cNvGrpSpPr>
            <a:grpSpLocks noChangeAspect="1"/>
          </p:cNvGrpSpPr>
          <p:nvPr/>
        </p:nvGrpSpPr>
        <p:grpSpPr bwMode="auto">
          <a:xfrm>
            <a:off x="8292915" y="789642"/>
            <a:ext cx="350689" cy="350689"/>
            <a:chOff x="1804" y="543"/>
            <a:chExt cx="2152" cy="2152"/>
          </a:xfrm>
        </p:grpSpPr>
        <p:sp>
          <p:nvSpPr>
            <p:cNvPr id="45"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Oval 5">
              <a:hlinkClick r:id="rId2"/>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50" name="Picture 2" descr="C:\Users\chelsea.horncastle\Desktop\VISA LOGO.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92339" y="1121281"/>
            <a:ext cx="431474" cy="141523"/>
          </a:xfrm>
          <a:prstGeom prst="rect">
            <a:avLst/>
          </a:prstGeom>
          <a:noFill/>
          <a:extLst>
            <a:ext uri="{909E8E84-426E-40dd-AFC4-6F175D3DCCD1}">
              <a14:hiddenFill xmlns:a14="http://schemas.microsoft.com/office/drawing/2010/main">
                <a:solidFill>
                  <a:srgbClr val="FFFFFF"/>
                </a:solidFill>
              </a14:hiddenFill>
            </a:ext>
          </a:extLst>
        </p:spPr>
      </p:pic>
      <p:sp>
        <p:nvSpPr>
          <p:cNvPr id="65"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68" name="Chevron 67">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69" name="Rectangle 68"/>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70" name="Chevron 69">
            <a:hlinkClick r:id="rId6"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1" name="Rectangle 70"/>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72" name="Rectangle 71">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3" name="Group 72"/>
          <p:cNvGrpSpPr/>
          <p:nvPr/>
        </p:nvGrpSpPr>
        <p:grpSpPr>
          <a:xfrm>
            <a:off x="1637994" y="4723532"/>
            <a:ext cx="7506006" cy="428793"/>
            <a:chOff x="1637994" y="4723532"/>
            <a:chExt cx="7506006" cy="428793"/>
          </a:xfrm>
        </p:grpSpPr>
        <p:sp>
          <p:nvSpPr>
            <p:cNvPr id="74" name="Isosceles Triangle 73"/>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75" name="Group 74"/>
            <p:cNvGrpSpPr/>
            <p:nvPr/>
          </p:nvGrpSpPr>
          <p:grpSpPr>
            <a:xfrm>
              <a:off x="1637994" y="4835525"/>
              <a:ext cx="7506006" cy="316800"/>
              <a:chOff x="1914453" y="4835525"/>
              <a:chExt cx="8255647" cy="316800"/>
            </a:xfrm>
          </p:grpSpPr>
          <p:sp>
            <p:nvSpPr>
              <p:cNvPr id="76" name="Rectangle 75">
                <a:hlinkClick r:id="rId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7" name="Rectangle 76">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78" name="Rectangle 77">
                <a:hlinkClick r:id="rId6"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9" name="Rectangle 78">
                <a:hlinkClick r:id="rId1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0" name="Rectangle 79">
                <a:hlinkClick r:id="rId1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1" name="Rectangle 80">
                <a:hlinkClick r:id="rId1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2" name="Rectangle 81">
                <a:hlinkClick r:id="rId1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83" name="Rectangle 82">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84" name="TextBox 83"/>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aphicFrame>
        <p:nvGraphicFramePr>
          <p:cNvPr id="85" name="Chart 84"/>
          <p:cNvGraphicFramePr/>
          <p:nvPr>
            <p:extLst>
              <p:ext uri="{D42A27DB-BD31-4B8C-83A1-F6EECF244321}">
                <p14:modId xmlns:p14="http://schemas.microsoft.com/office/powerpoint/2010/main" val="292809586"/>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5"/>
          </a:graphicData>
        </a:graphic>
      </p:graphicFrame>
      <p:sp>
        <p:nvSpPr>
          <p:cNvPr id="86" name="TextBox 85"/>
          <p:cNvSpPr txBox="1"/>
          <p:nvPr/>
        </p:nvSpPr>
        <p:spPr>
          <a:xfrm>
            <a:off x="77681" y="4478981"/>
            <a:ext cx="7785803" cy="300082"/>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Visa N = 1.918</a:t>
            </a:r>
          </a:p>
        </p:txBody>
      </p:sp>
      <p:sp>
        <p:nvSpPr>
          <p:cNvPr id="87" name="Rectangle 86"/>
          <p:cNvSpPr/>
          <p:nvPr/>
        </p:nvSpPr>
        <p:spPr>
          <a:xfrm>
            <a:off x="3975100" y="719756"/>
            <a:ext cx="1898826" cy="3416320"/>
          </a:xfrm>
          <a:prstGeom prst="rect">
            <a:avLst/>
          </a:prstGeom>
        </p:spPr>
        <p:txBody>
          <a:bodyPr wrap="square">
            <a:spAutoFit/>
          </a:bodyPr>
          <a:lstStyle/>
          <a:p>
            <a:pPr fontAlgn="base"/>
            <a:r>
              <a:rPr lang="en-GB" sz="900" dirty="0" smtClean="0">
                <a:solidFill>
                  <a:schemeClr val="bg1"/>
                </a:solidFill>
              </a:rPr>
              <a:t>Visa ha lanzado su campaña «La Samba del </a:t>
            </a:r>
            <a:r>
              <a:rPr lang="en-GB" sz="900" dirty="0" err="1" smtClean="0">
                <a:solidFill>
                  <a:schemeClr val="bg1"/>
                </a:solidFill>
              </a:rPr>
              <a:t>Mundo</a:t>
            </a:r>
            <a:r>
              <a:rPr lang="en-GB" sz="900" dirty="0" smtClean="0">
                <a:solidFill>
                  <a:schemeClr val="bg1"/>
                </a:solidFill>
              </a:rPr>
              <a:t>», </a:t>
            </a:r>
            <a:r>
              <a:rPr lang="en-GB" sz="900" dirty="0" err="1" smtClean="0">
                <a:solidFill>
                  <a:schemeClr val="bg1"/>
                </a:solidFill>
              </a:rPr>
              <a:t>que</a:t>
            </a:r>
            <a:r>
              <a:rPr lang="en-GB" sz="900" dirty="0" smtClean="0">
                <a:solidFill>
                  <a:schemeClr val="bg1"/>
                </a:solidFill>
              </a:rPr>
              <a:t> </a:t>
            </a:r>
            <a:r>
              <a:rPr lang="en-GB" sz="900" dirty="0" err="1" smtClean="0">
                <a:solidFill>
                  <a:schemeClr val="bg1"/>
                </a:solidFill>
              </a:rPr>
              <a:t>comprende</a:t>
            </a:r>
            <a:r>
              <a:rPr lang="en-GB" sz="900" dirty="0" smtClean="0">
                <a:solidFill>
                  <a:schemeClr val="bg1"/>
                </a:solidFill>
              </a:rPr>
              <a:t> una estación digital </a:t>
            </a:r>
            <a:r>
              <a:rPr lang="en-GB" sz="900" dirty="0" err="1">
                <a:solidFill>
                  <a:schemeClr val="bg1"/>
                </a:solidFill>
              </a:rPr>
              <a:t>interactiva</a:t>
            </a:r>
            <a:r>
              <a:rPr lang="en-GB" sz="900" dirty="0">
                <a:solidFill>
                  <a:schemeClr val="bg1"/>
                </a:solidFill>
              </a:rPr>
              <a:t> de </a:t>
            </a:r>
            <a:r>
              <a:rPr lang="en-GB" sz="900" dirty="0" err="1" smtClean="0">
                <a:solidFill>
                  <a:schemeClr val="bg1"/>
                </a:solidFill>
              </a:rPr>
              <a:t>vídeos</a:t>
            </a:r>
            <a:r>
              <a:rPr lang="en-GB" sz="900" dirty="0" smtClean="0">
                <a:solidFill>
                  <a:schemeClr val="bg1"/>
                </a:solidFill>
              </a:rPr>
              <a:t> y </a:t>
            </a:r>
            <a:r>
              <a:rPr lang="en-GB" sz="900" dirty="0" err="1" smtClean="0">
                <a:solidFill>
                  <a:schemeClr val="bg1"/>
                </a:solidFill>
              </a:rPr>
              <a:t>una</a:t>
            </a:r>
            <a:r>
              <a:rPr lang="en-GB" sz="900" dirty="0" smtClean="0">
                <a:solidFill>
                  <a:schemeClr val="bg1"/>
                </a:solidFill>
              </a:rPr>
              <a:t> «</a:t>
            </a:r>
            <a:r>
              <a:rPr lang="en-GB" sz="900" dirty="0" err="1" smtClean="0">
                <a:solidFill>
                  <a:schemeClr val="bg1"/>
                </a:solidFill>
              </a:rPr>
              <a:t>Aplicación</a:t>
            </a:r>
            <a:r>
              <a:rPr lang="en-GB" sz="900" dirty="0" smtClean="0">
                <a:solidFill>
                  <a:schemeClr val="bg1"/>
                </a:solidFill>
              </a:rPr>
              <a:t> </a:t>
            </a:r>
            <a:r>
              <a:rPr lang="en-GB" sz="900" dirty="0" err="1" smtClean="0">
                <a:solidFill>
                  <a:schemeClr val="bg1"/>
                </a:solidFill>
              </a:rPr>
              <a:t>Teletransportadora</a:t>
            </a:r>
            <a:r>
              <a:rPr lang="en-GB" sz="900" dirty="0" smtClean="0">
                <a:solidFill>
                  <a:schemeClr val="bg1"/>
                </a:solidFill>
              </a:rPr>
              <a:t>».</a:t>
            </a:r>
          </a:p>
          <a:p>
            <a:pPr fontAlgn="base"/>
            <a:endParaRPr lang="en-GB" sz="900" dirty="0" smtClean="0">
              <a:solidFill>
                <a:schemeClr val="bg1"/>
              </a:solidFill>
            </a:endParaRPr>
          </a:p>
          <a:p>
            <a:pPr fontAlgn="base"/>
            <a:r>
              <a:rPr lang="en-GB" sz="900" dirty="0" smtClean="0">
                <a:solidFill>
                  <a:schemeClr val="bg1"/>
                </a:solidFill>
              </a:rPr>
              <a:t>Visa dio a los cineastas de cada uno de los países finalistas la oportunidad de mostrar el amor que sienten sus países por sus </a:t>
            </a:r>
            <a:r>
              <a:rPr lang="en-GB" sz="900" dirty="0" err="1" smtClean="0">
                <a:solidFill>
                  <a:schemeClr val="bg1"/>
                </a:solidFill>
              </a:rPr>
              <a:t>respectivas</a:t>
            </a:r>
            <a:r>
              <a:rPr lang="en-GB" sz="900" dirty="0" smtClean="0">
                <a:solidFill>
                  <a:schemeClr val="bg1"/>
                </a:solidFill>
              </a:rPr>
              <a:t> selecciones nacionales. Como resultado, se crearon 32 </a:t>
            </a:r>
            <a:r>
              <a:rPr lang="en-GB" sz="900" dirty="0" err="1" smtClean="0">
                <a:solidFill>
                  <a:schemeClr val="bg1"/>
                </a:solidFill>
              </a:rPr>
              <a:t>cortometrajes</a:t>
            </a:r>
            <a:r>
              <a:rPr lang="en-GB" sz="900" dirty="0" smtClean="0">
                <a:solidFill>
                  <a:schemeClr val="bg1"/>
                </a:solidFill>
              </a:rPr>
              <a:t>.</a:t>
            </a:r>
          </a:p>
          <a:p>
            <a:pPr fontAlgn="base"/>
            <a:endParaRPr lang="en-GB" sz="900" dirty="0">
              <a:solidFill>
                <a:schemeClr val="bg1"/>
              </a:solidFill>
            </a:endParaRPr>
          </a:p>
          <a:p>
            <a:pPr fontAlgn="base"/>
            <a:r>
              <a:rPr lang="en-GB" sz="900" dirty="0" smtClean="0">
                <a:solidFill>
                  <a:schemeClr val="bg1"/>
                </a:solidFill>
              </a:rPr>
              <a:t>El Teletransportador, disponible a través de la </a:t>
            </a:r>
            <a:r>
              <a:rPr lang="en-GB" sz="900" dirty="0" err="1" smtClean="0">
                <a:solidFill>
                  <a:schemeClr val="bg1"/>
                </a:solidFill>
              </a:rPr>
              <a:t>página</a:t>
            </a:r>
            <a:r>
              <a:rPr lang="en-GB" sz="900" dirty="0" smtClean="0">
                <a:solidFill>
                  <a:schemeClr val="bg1"/>
                </a:solidFill>
              </a:rPr>
              <a:t> web de Visa, permite descargar una imagen y crear un vídeo privado de YouTube, que puede ser compartido posteriormente a través de las redes sociales.</a:t>
            </a:r>
            <a:endParaRPr lang="es-ES" sz="900" dirty="0">
              <a:solidFill>
                <a:schemeClr val="bg1"/>
              </a:solidFill>
            </a:endParaRPr>
          </a:p>
          <a:p>
            <a:r>
              <a:rPr dirty="0"/>
              <a:t/>
            </a:r>
            <a:br>
              <a:rPr dirty="0"/>
            </a:br>
            <a:endParaRPr lang="es-ES" sz="900" dirty="0">
              <a:solidFill>
                <a:schemeClr val="bg1"/>
              </a:solidFill>
            </a:endParaRPr>
          </a:p>
        </p:txBody>
      </p:sp>
    </p:spTree>
    <p:extLst>
      <p:ext uri="{BB962C8B-B14F-4D97-AF65-F5344CB8AC3E}">
        <p14:creationId xmlns:p14="http://schemas.microsoft.com/office/powerpoint/2010/main" val="10875730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283152" y="840789"/>
            <a:ext cx="660484" cy="665570"/>
            <a:chOff x="611438" y="1730773"/>
            <a:chExt cx="972000" cy="972000"/>
          </a:xfrm>
        </p:grpSpPr>
        <p:sp>
          <p:nvSpPr>
            <p:cNvPr id="25" name="TextBox 24"/>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Castrol</a:t>
              </a:r>
              <a:endParaRPr lang="en-GB" sz="1200" dirty="0">
                <a:solidFill>
                  <a:schemeClr val="bg1"/>
                </a:solidFill>
                <a:latin typeface="+mj-lt"/>
              </a:endParaRPr>
            </a:p>
          </p:txBody>
        </p:sp>
        <p:grpSp>
          <p:nvGrpSpPr>
            <p:cNvPr id="26" name="Group 48"/>
            <p:cNvGrpSpPr>
              <a:grpSpLocks noChangeAspect="1"/>
            </p:cNvGrpSpPr>
            <p:nvPr/>
          </p:nvGrpSpPr>
          <p:grpSpPr>
            <a:xfrm>
              <a:off x="713622" y="1854864"/>
              <a:ext cx="756000" cy="756000"/>
              <a:chOff x="3639697" y="2022734"/>
              <a:chExt cx="1347333" cy="1347333"/>
            </a:xfrm>
          </p:grpSpPr>
          <p:sp>
            <p:nvSpPr>
              <p:cNvPr id="28" name="Oval 27"/>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0" name="Oval 2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1" name="Oval 3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27" name="Oval 26"/>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2" name="Picture 13"/>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35556" y="1068017"/>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3" name="Group 32"/>
          <p:cNvGrpSpPr/>
          <p:nvPr/>
        </p:nvGrpSpPr>
        <p:grpSpPr>
          <a:xfrm>
            <a:off x="3853704" y="-566"/>
            <a:ext cx="5076935" cy="4425790"/>
            <a:chOff x="4034328" y="-566"/>
            <a:chExt cx="5076935" cy="4425790"/>
          </a:xfrm>
        </p:grpSpPr>
        <p:sp>
          <p:nvSpPr>
            <p:cNvPr id="34" name="Freeform 33"/>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5" name="Snip Single Corner Rectangle 34"/>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 name="Rectangle 35"/>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7" name="Rectangle 36"/>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Castrol</a:t>
              </a:r>
            </a:p>
          </p:txBody>
        </p:sp>
      </p:grpSp>
      <p:pic>
        <p:nvPicPr>
          <p:cNvPr id="264194" name="Picture 2"/>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6108168" y="2332769"/>
            <a:ext cx="2336544" cy="11956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4434" name="Picture 2">
            <a:hlinkClick r:id="rId4"/>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4072764" y="705477"/>
            <a:ext cx="2636380" cy="143837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pPr lvl="0">
              <a:lnSpc>
                <a:spcPct val="65000"/>
              </a:lnSpc>
            </a:pPr>
            <a:r>
              <a:rPr lang="en-GB" dirty="0" smtClean="0"/>
              <a:t>1 </a:t>
            </a:r>
            <a:r>
              <a:rPr lang="en-GB" dirty="0">
                <a:solidFill>
                  <a:prstClr val="white"/>
                </a:solidFill>
                <a:cs typeface="Arial" pitchFamily="34" charset="0"/>
              </a:rPr>
              <a:t>Castrol</a:t>
            </a:r>
          </a:p>
        </p:txBody>
      </p:sp>
      <p:grpSp>
        <p:nvGrpSpPr>
          <p:cNvPr id="42" name="Group 4"/>
          <p:cNvGrpSpPr>
            <a:grpSpLocks noChangeAspect="1"/>
          </p:cNvGrpSpPr>
          <p:nvPr/>
        </p:nvGrpSpPr>
        <p:grpSpPr bwMode="auto">
          <a:xfrm>
            <a:off x="6472342" y="1691631"/>
            <a:ext cx="350689" cy="350689"/>
            <a:chOff x="1804" y="543"/>
            <a:chExt cx="2152" cy="2152"/>
          </a:xfrm>
        </p:grpSpPr>
        <p:sp>
          <p:nvSpPr>
            <p:cNvPr id="43"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Oval 5">
              <a:hlinkClick r:id="rId4"/>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8"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63" name="Chevron 62">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66" name="Rectangle 65"/>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67" name="Chevron 66">
            <a:hlinkClick r:id="rId6"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8" name="Rectangle 67"/>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69" name="Rectangle 68">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0" name="Group 69"/>
          <p:cNvGrpSpPr/>
          <p:nvPr/>
        </p:nvGrpSpPr>
        <p:grpSpPr>
          <a:xfrm>
            <a:off x="1637994" y="4723532"/>
            <a:ext cx="7506006" cy="428793"/>
            <a:chOff x="1637994" y="4723532"/>
            <a:chExt cx="7506006" cy="428793"/>
          </a:xfrm>
        </p:grpSpPr>
        <p:sp>
          <p:nvSpPr>
            <p:cNvPr id="71" name="Isosceles Triangle 70"/>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72" name="Group 71"/>
            <p:cNvGrpSpPr/>
            <p:nvPr/>
          </p:nvGrpSpPr>
          <p:grpSpPr>
            <a:xfrm>
              <a:off x="1637994" y="4835525"/>
              <a:ext cx="7506006" cy="316800"/>
              <a:chOff x="1914453" y="4835525"/>
              <a:chExt cx="8255647" cy="316800"/>
            </a:xfrm>
          </p:grpSpPr>
          <p:sp>
            <p:nvSpPr>
              <p:cNvPr id="73" name="Rectangle 72">
                <a:hlinkClick r:id="rId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4" name="Rectangle 73">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75" name="Rectangle 74">
                <a:hlinkClick r:id="rId6"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6" name="Rectangle 75">
                <a:hlinkClick r:id="rId1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7" name="Rectangle 76">
                <a:hlinkClick r:id="rId1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8" name="Rectangle 77">
                <a:hlinkClick r:id="rId1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9" name="Rectangle 78">
                <a:hlinkClick r:id="rId1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80" name="Rectangle 79">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81" name="TextBox 80"/>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aphicFrame>
        <p:nvGraphicFramePr>
          <p:cNvPr id="82" name="Chart 81"/>
          <p:cNvGraphicFramePr/>
          <p:nvPr>
            <p:extLst>
              <p:ext uri="{D42A27DB-BD31-4B8C-83A1-F6EECF244321}">
                <p14:modId xmlns:p14="http://schemas.microsoft.com/office/powerpoint/2010/main" val="1324832630"/>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5"/>
          </a:graphicData>
        </a:graphic>
      </p:graphicFrame>
      <p:sp>
        <p:nvSpPr>
          <p:cNvPr id="83" name="TextBox 82"/>
          <p:cNvSpPr txBox="1"/>
          <p:nvPr/>
        </p:nvSpPr>
        <p:spPr>
          <a:xfrm>
            <a:off x="104026" y="4484378"/>
            <a:ext cx="7805681" cy="300082"/>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Castrol N = 568</a:t>
            </a:r>
          </a:p>
        </p:txBody>
      </p:sp>
      <p:sp>
        <p:nvSpPr>
          <p:cNvPr id="84" name="Rectangle 83"/>
          <p:cNvSpPr/>
          <p:nvPr/>
        </p:nvSpPr>
        <p:spPr>
          <a:xfrm>
            <a:off x="3975621" y="2299075"/>
            <a:ext cx="2084937" cy="1815882"/>
          </a:xfrm>
          <a:prstGeom prst="rect">
            <a:avLst/>
          </a:prstGeom>
        </p:spPr>
        <p:txBody>
          <a:bodyPr wrap="square">
            <a:spAutoFit/>
          </a:bodyPr>
          <a:lstStyle/>
          <a:p>
            <a:r>
              <a:rPr lang="en-GB" sz="700" dirty="0" smtClean="0">
                <a:solidFill>
                  <a:schemeClr val="bg1"/>
                </a:solidFill>
              </a:rPr>
              <a:t>Castrol ha lanzado el juego «FIFA World Cup Predictor Challenge», con el que los jugadores pueden hacer cinco predicciones sobre todos y cada uno de los 64 partidos de la Copa Mundial de la FIFA 2014. Habrá predicciones sobre goles, pases, balones parados, defensa, estadísticas específicas de cada jugador y muchas más. Los jugadores deben tratar de ganar puntos con cada predicción para escalar en los cuadros clasificatorios y ganar diversos premios, entre los que se incluyen diferentes productos Sony, balones Brazuca de Adidas y camisetas de la selección brasileña firmadas por la superestrella Neymar y por Cafu, dos veces ganador de la Copa Mundial y embajador de Castrol.</a:t>
            </a:r>
          </a:p>
        </p:txBody>
      </p:sp>
      <p:sp>
        <p:nvSpPr>
          <p:cNvPr id="85" name="Rectangle 84"/>
          <p:cNvSpPr/>
          <p:nvPr/>
        </p:nvSpPr>
        <p:spPr>
          <a:xfrm>
            <a:off x="6687869" y="671741"/>
            <a:ext cx="1684083" cy="954107"/>
          </a:xfrm>
          <a:prstGeom prst="rect">
            <a:avLst/>
          </a:prstGeom>
        </p:spPr>
        <p:txBody>
          <a:bodyPr wrap="square">
            <a:spAutoFit/>
          </a:bodyPr>
          <a:lstStyle/>
          <a:p>
            <a:r>
              <a:rPr lang="en-GB" sz="700" dirty="0">
                <a:solidFill>
                  <a:schemeClr val="bg1"/>
                </a:solidFill>
              </a:rPr>
              <a:t>El anuncio de Castrol «Footkhana», con Neymar Jr. frente a Ken Block, es el tercer anuncio de la Copa Mundial 2014 más visto (compartido 733.407 veces).</a:t>
            </a:r>
            <a:endParaRPr lang="es-ES" sz="700" dirty="0">
              <a:solidFill>
                <a:schemeClr val="bg1"/>
              </a:solidFill>
            </a:endParaRPr>
          </a:p>
          <a:p>
            <a:endParaRPr lang="es-ES" sz="700" dirty="0">
              <a:solidFill>
                <a:schemeClr val="bg1"/>
              </a:solidFill>
            </a:endParaRPr>
          </a:p>
          <a:p>
            <a:r>
              <a:rPr lang="en-GB" sz="700" dirty="0" smtClean="0">
                <a:solidFill>
                  <a:schemeClr val="bg1"/>
                </a:solidFill>
              </a:rPr>
              <a:t>En conjunto, ha sido visto 15.013.210 veces.</a:t>
            </a:r>
            <a:endParaRPr lang="es-ES" sz="700" dirty="0"/>
          </a:p>
        </p:txBody>
      </p:sp>
    </p:spTree>
    <p:extLst>
      <p:ext uri="{BB962C8B-B14F-4D97-AF65-F5344CB8AC3E}">
        <p14:creationId xmlns:p14="http://schemas.microsoft.com/office/powerpoint/2010/main" val="41344080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283152" y="840789"/>
            <a:ext cx="660484" cy="665570"/>
            <a:chOff x="611438" y="1730773"/>
            <a:chExt cx="972000" cy="972000"/>
          </a:xfrm>
        </p:grpSpPr>
        <p:sp>
          <p:nvSpPr>
            <p:cNvPr id="25" name="TextBox 24"/>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Johnson &amp; Johnson</a:t>
              </a:r>
              <a:endParaRPr lang="en-GB" sz="1200" dirty="0">
                <a:solidFill>
                  <a:schemeClr val="bg1"/>
                </a:solidFill>
                <a:latin typeface="+mj-lt"/>
              </a:endParaRPr>
            </a:p>
          </p:txBody>
        </p:sp>
        <p:grpSp>
          <p:nvGrpSpPr>
            <p:cNvPr id="26" name="Group 48"/>
            <p:cNvGrpSpPr>
              <a:grpSpLocks noChangeAspect="1"/>
            </p:cNvGrpSpPr>
            <p:nvPr/>
          </p:nvGrpSpPr>
          <p:grpSpPr>
            <a:xfrm>
              <a:off x="713622" y="1854864"/>
              <a:ext cx="756000" cy="756000"/>
              <a:chOff x="3639697" y="2022734"/>
              <a:chExt cx="1347333" cy="1347333"/>
            </a:xfrm>
          </p:grpSpPr>
          <p:sp>
            <p:nvSpPr>
              <p:cNvPr id="28" name="Oval 27"/>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0" name="Oval 2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1" name="Oval 3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27" name="Oval 26"/>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2" name="Picture 14"/>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90687" y="1012895"/>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3" name="Group 32"/>
          <p:cNvGrpSpPr/>
          <p:nvPr/>
        </p:nvGrpSpPr>
        <p:grpSpPr>
          <a:xfrm>
            <a:off x="3853704" y="-566"/>
            <a:ext cx="5076935" cy="4425790"/>
            <a:chOff x="4034328" y="-566"/>
            <a:chExt cx="5076935" cy="4425790"/>
          </a:xfrm>
        </p:grpSpPr>
        <p:sp>
          <p:nvSpPr>
            <p:cNvPr id="34" name="Freeform 33"/>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5" name="Snip Single Corner Rectangle 34"/>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 name="Rectangle 35"/>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7" name="Rectangle 36"/>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Johnson &amp; Johnson</a:t>
              </a:r>
            </a:p>
          </p:txBody>
        </p:sp>
      </p:grpSp>
      <p:grpSp>
        <p:nvGrpSpPr>
          <p:cNvPr id="3" name="Group 2"/>
          <p:cNvGrpSpPr/>
          <p:nvPr/>
        </p:nvGrpSpPr>
        <p:grpSpPr>
          <a:xfrm>
            <a:off x="4059955" y="2738850"/>
            <a:ext cx="4396657" cy="1190475"/>
            <a:chOff x="4145020" y="3025942"/>
            <a:chExt cx="3988652" cy="1080000"/>
          </a:xfrm>
        </p:grpSpPr>
        <p:pic>
          <p:nvPicPr>
            <p:cNvPr id="2570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366400" y="3025942"/>
              <a:ext cx="1767272" cy="108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7" name="Picture 3">
              <a:hlinkClick r:id="rId4"/>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145020" y="3025942"/>
              <a:ext cx="2203568" cy="108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257028" name="Picture 4">
            <a:hlinkClick r:id="rId6"/>
          </p:cNvPr>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6190298" y="711575"/>
            <a:ext cx="2251512" cy="173969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3"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pPr lvl="0">
              <a:lnSpc>
                <a:spcPct val="65000"/>
              </a:lnSpc>
            </a:pPr>
            <a:r>
              <a:rPr lang="en-GB" dirty="0" smtClean="0"/>
              <a:t>1 </a:t>
            </a:r>
            <a:r>
              <a:rPr lang="en-GB" dirty="0">
                <a:solidFill>
                  <a:prstClr val="white"/>
                </a:solidFill>
                <a:cs typeface="Arial" pitchFamily="34" charset="0"/>
              </a:rPr>
              <a:t>Johnson &amp; Johnson</a:t>
            </a:r>
          </a:p>
        </p:txBody>
      </p:sp>
      <p:grpSp>
        <p:nvGrpSpPr>
          <p:cNvPr id="44" name="Group 4"/>
          <p:cNvGrpSpPr>
            <a:grpSpLocks noChangeAspect="1"/>
          </p:cNvGrpSpPr>
          <p:nvPr/>
        </p:nvGrpSpPr>
        <p:grpSpPr bwMode="auto">
          <a:xfrm>
            <a:off x="8292915" y="820464"/>
            <a:ext cx="350689" cy="350689"/>
            <a:chOff x="1804" y="543"/>
            <a:chExt cx="2152" cy="2152"/>
          </a:xfrm>
        </p:grpSpPr>
        <p:sp>
          <p:nvSpPr>
            <p:cNvPr id="45"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Oval 5">
              <a:hlinkClick r:id="rId6"/>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4" name="Group 4"/>
          <p:cNvGrpSpPr>
            <a:grpSpLocks noChangeAspect="1"/>
          </p:cNvGrpSpPr>
          <p:nvPr/>
        </p:nvGrpSpPr>
        <p:grpSpPr bwMode="auto">
          <a:xfrm>
            <a:off x="4098389" y="2520973"/>
            <a:ext cx="350689" cy="350689"/>
            <a:chOff x="1804" y="543"/>
            <a:chExt cx="2152" cy="2152"/>
          </a:xfrm>
        </p:grpSpPr>
        <p:sp>
          <p:nvSpPr>
            <p:cNvPr id="65"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Oval 5">
              <a:hlinkClick r:id="rId4"/>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0"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74" name="Chevron 73">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75" name="Rectangle 74"/>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76" name="Chevron 75">
            <a:hlinkClick r:id="rId8"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7" name="Rectangle 76"/>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78" name="Rectangle 77">
            <a:hlinkClick r:id="rId9"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9" name="Group 78"/>
          <p:cNvGrpSpPr/>
          <p:nvPr/>
        </p:nvGrpSpPr>
        <p:grpSpPr>
          <a:xfrm>
            <a:off x="1637994" y="4723532"/>
            <a:ext cx="7506006" cy="428793"/>
            <a:chOff x="1637994" y="4723532"/>
            <a:chExt cx="7506006" cy="428793"/>
          </a:xfrm>
        </p:grpSpPr>
        <p:sp>
          <p:nvSpPr>
            <p:cNvPr id="80" name="Isosceles Triangle 79"/>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81" name="Group 80"/>
            <p:cNvGrpSpPr/>
            <p:nvPr/>
          </p:nvGrpSpPr>
          <p:grpSpPr>
            <a:xfrm>
              <a:off x="1637994" y="4835525"/>
              <a:ext cx="7506006" cy="316800"/>
              <a:chOff x="1914453" y="4835525"/>
              <a:chExt cx="8255647" cy="316800"/>
            </a:xfrm>
          </p:grpSpPr>
          <p:sp>
            <p:nvSpPr>
              <p:cNvPr id="82" name="Rectangle 81">
                <a:hlinkClick r:id="rId1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3" name="Rectangle 82">
                <a:hlinkClick r:id="rId1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84" name="Rectangle 83">
                <a:hlinkClick r:id="rId8"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5" name="Rectangle 84">
                <a:hlinkClick r:id="rId1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6" name="Rectangle 85">
                <a:hlinkClick r:id="rId1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7" name="Rectangle 86">
                <a:hlinkClick r:id="rId14"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8" name="Rectangle 87">
                <a:hlinkClick r:id="rId1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89" name="Rectangle 88">
                <a:hlinkClick r:id="rId1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90" name="TextBox 89"/>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graphicFrame>
        <p:nvGraphicFramePr>
          <p:cNvPr id="91" name="Chart 90"/>
          <p:cNvGraphicFramePr/>
          <p:nvPr>
            <p:extLst>
              <p:ext uri="{D42A27DB-BD31-4B8C-83A1-F6EECF244321}">
                <p14:modId xmlns:p14="http://schemas.microsoft.com/office/powerpoint/2010/main" val="29520218"/>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7"/>
          </a:graphicData>
        </a:graphic>
      </p:graphicFrame>
      <p:sp>
        <p:nvSpPr>
          <p:cNvPr id="92" name="TextBox 91"/>
          <p:cNvSpPr txBox="1"/>
          <p:nvPr/>
        </p:nvSpPr>
        <p:spPr>
          <a:xfrm>
            <a:off x="72736" y="4509687"/>
            <a:ext cx="7825560" cy="292388"/>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Johnson &amp; Johnson N = 485</a:t>
            </a:r>
          </a:p>
        </p:txBody>
      </p:sp>
      <p:sp>
        <p:nvSpPr>
          <p:cNvPr id="93" name="Rectangle 92"/>
          <p:cNvSpPr/>
          <p:nvPr/>
        </p:nvSpPr>
        <p:spPr>
          <a:xfrm>
            <a:off x="3980399" y="666922"/>
            <a:ext cx="2133321" cy="1754326"/>
          </a:xfrm>
          <a:prstGeom prst="rect">
            <a:avLst/>
          </a:prstGeom>
        </p:spPr>
        <p:txBody>
          <a:bodyPr wrap="square">
            <a:spAutoFit/>
          </a:bodyPr>
          <a:lstStyle/>
          <a:p>
            <a:pPr>
              <a:spcBef>
                <a:spcPts val="600"/>
              </a:spcBef>
            </a:pPr>
            <a:r>
              <a:rPr lang="en-GB" sz="700" dirty="0" smtClean="0">
                <a:solidFill>
                  <a:schemeClr val="bg1"/>
                </a:solidFill>
              </a:rPr>
              <a:t>Con su campaña «El Cariño Inspira Cariño», Johnson &amp; Johnson está promoviendo un movimiento internacional de cariño y cuidados mediante una plataforma global que anima a realizar actos desinteresados ​​de cariño y cuidados.</a:t>
            </a:r>
          </a:p>
          <a:p>
            <a:pPr>
              <a:spcBef>
                <a:spcPts val="600"/>
              </a:spcBef>
            </a:pPr>
            <a:r>
              <a:rPr lang="en-GB" sz="700" dirty="0" smtClean="0">
                <a:solidFill>
                  <a:schemeClr val="bg1"/>
                </a:solidFill>
              </a:rPr>
              <a:t>Otras marcas de Johnson &amp; Johnson, como Listerine y Band-Aid, también han hecho uso publicitario de la Copa Mundial.</a:t>
            </a:r>
          </a:p>
          <a:p>
            <a:pPr>
              <a:spcBef>
                <a:spcPts val="600"/>
              </a:spcBef>
            </a:pPr>
            <a:r>
              <a:rPr lang="en-GB" sz="700" dirty="0" smtClean="0">
                <a:solidFill>
                  <a:schemeClr val="bg1"/>
                </a:solidFill>
              </a:rPr>
              <a:t>Listerine ha lanzado una edición especial de su anuncio «Mira todo lo que pasa por tu boca durante el día» y Band-Aid está promocionando productos coleccionables de merchandising relacionados con la Copa Mundial. </a:t>
            </a:r>
          </a:p>
        </p:txBody>
      </p:sp>
    </p:spTree>
    <p:extLst>
      <p:ext uri="{BB962C8B-B14F-4D97-AF65-F5344CB8AC3E}">
        <p14:creationId xmlns:p14="http://schemas.microsoft.com/office/powerpoint/2010/main" val="38327640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283152" y="840789"/>
            <a:ext cx="660484" cy="665570"/>
            <a:chOff x="611438" y="1730773"/>
            <a:chExt cx="972000" cy="972000"/>
          </a:xfrm>
        </p:grpSpPr>
        <p:sp>
          <p:nvSpPr>
            <p:cNvPr id="25" name="TextBox 24"/>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Moy Park</a:t>
              </a:r>
              <a:endParaRPr lang="en-GB" sz="1200" dirty="0">
                <a:solidFill>
                  <a:schemeClr val="bg1"/>
                </a:solidFill>
                <a:latin typeface="+mj-lt"/>
              </a:endParaRPr>
            </a:p>
          </p:txBody>
        </p:sp>
        <p:grpSp>
          <p:nvGrpSpPr>
            <p:cNvPr id="26" name="Group 48"/>
            <p:cNvGrpSpPr>
              <a:grpSpLocks noChangeAspect="1"/>
            </p:cNvGrpSpPr>
            <p:nvPr/>
          </p:nvGrpSpPr>
          <p:grpSpPr>
            <a:xfrm>
              <a:off x="713622" y="1854864"/>
              <a:ext cx="756000" cy="756000"/>
              <a:chOff x="3639697" y="2022734"/>
              <a:chExt cx="1347333" cy="1347333"/>
            </a:xfrm>
          </p:grpSpPr>
          <p:sp>
            <p:nvSpPr>
              <p:cNvPr id="28" name="Oval 27"/>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0" name="Oval 2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1" name="Oval 3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27" name="Oval 26"/>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grpSp>
        <p:nvGrpSpPr>
          <p:cNvPr id="33" name="Group 32"/>
          <p:cNvGrpSpPr/>
          <p:nvPr/>
        </p:nvGrpSpPr>
        <p:grpSpPr>
          <a:xfrm>
            <a:off x="3847688" y="-567"/>
            <a:ext cx="5076935" cy="4425790"/>
            <a:chOff x="4034328" y="-566"/>
            <a:chExt cx="5076935" cy="4425790"/>
          </a:xfrm>
        </p:grpSpPr>
        <p:sp>
          <p:nvSpPr>
            <p:cNvPr id="34" name="Freeform 33"/>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5" name="Snip Single Corner Rectangle 34"/>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 name="Rectangle 35"/>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7" name="Rectangle 36"/>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Moy Park</a:t>
              </a:r>
              <a:endParaRPr lang="en-GB" dirty="0">
                <a:solidFill>
                  <a:prstClr val="white"/>
                </a:solidFill>
                <a:latin typeface="+mj-lt"/>
                <a:cs typeface="Arial" pitchFamily="34" charset="0"/>
              </a:endParaRPr>
            </a:p>
          </p:txBody>
        </p:sp>
      </p:grpSp>
      <p:pic>
        <p:nvPicPr>
          <p:cNvPr id="38" name="Picture 18"/>
          <p:cNvPicPr>
            <a:picLocks noChangeAspect="1" noChangeArrowheads="1"/>
          </p:cNvPicPr>
          <p:nvPr/>
        </p:nvPicPr>
        <p:blipFill>
          <a:blip r:embed="rId2" cstate="screen">
            <a:clrChange>
              <a:clrFrom>
                <a:srgbClr val="FEFEFE"/>
              </a:clrFrom>
              <a:clrTo>
                <a:srgbClr val="FEFEFE">
                  <a:alpha val="0"/>
                </a:srgbClr>
              </a:clrTo>
            </a:clrChange>
            <a:extLst>
              <a:ext uri="{28A0092B-C50C-407E-A947-70E740481C1C}">
                <a14:useLocalDpi xmlns:a14="http://schemas.microsoft.com/office/drawing/2010/main"/>
              </a:ext>
            </a:extLst>
          </a:blip>
          <a:srcRect/>
          <a:stretch>
            <a:fillRect/>
          </a:stretch>
        </p:blipFill>
        <p:spPr bwMode="auto">
          <a:xfrm>
            <a:off x="441780" y="1013262"/>
            <a:ext cx="343227" cy="3432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2933" name="Picture 5">
            <a:hlinkClick r:id="rId3"/>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5719772" y="2456178"/>
            <a:ext cx="2736841" cy="15219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2934"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19772" y="708855"/>
            <a:ext cx="2736842" cy="16174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9"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pPr lvl="0">
              <a:lnSpc>
                <a:spcPct val="65000"/>
              </a:lnSpc>
            </a:pPr>
            <a:r>
              <a:rPr lang="en-GB" dirty="0" smtClean="0"/>
              <a:t>1 </a:t>
            </a:r>
            <a:r>
              <a:rPr lang="en-GB" dirty="0">
                <a:solidFill>
                  <a:prstClr val="white"/>
                </a:solidFill>
                <a:cs typeface="Arial" pitchFamily="34" charset="0"/>
              </a:rPr>
              <a:t>Moy Park</a:t>
            </a:r>
          </a:p>
        </p:txBody>
      </p:sp>
      <p:grpSp>
        <p:nvGrpSpPr>
          <p:cNvPr id="40" name="Group 4"/>
          <p:cNvGrpSpPr>
            <a:grpSpLocks noChangeAspect="1"/>
          </p:cNvGrpSpPr>
          <p:nvPr/>
        </p:nvGrpSpPr>
        <p:grpSpPr bwMode="auto">
          <a:xfrm>
            <a:off x="8276455" y="2542954"/>
            <a:ext cx="350689" cy="350689"/>
            <a:chOff x="1804" y="543"/>
            <a:chExt cx="2152" cy="2152"/>
          </a:xfrm>
        </p:grpSpPr>
        <p:sp>
          <p:nvSpPr>
            <p:cNvPr id="41"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Oval 5">
              <a:hlinkClick r:id="rId3"/>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aphicFrame>
        <p:nvGraphicFramePr>
          <p:cNvPr id="65" name="Chart 64"/>
          <p:cNvGraphicFramePr/>
          <p:nvPr>
            <p:extLst>
              <p:ext uri="{D42A27DB-BD31-4B8C-83A1-F6EECF244321}">
                <p14:modId xmlns:p14="http://schemas.microsoft.com/office/powerpoint/2010/main" val="526021040"/>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sp>
        <p:nvSpPr>
          <p:cNvPr id="66" name="Rectangle 65"/>
          <p:cNvSpPr/>
          <p:nvPr/>
        </p:nvSpPr>
        <p:spPr>
          <a:xfrm rot="16200000">
            <a:off x="968663" y="2529623"/>
            <a:ext cx="3004686" cy="627999"/>
          </a:xfrm>
          <a:prstGeom prst="rect">
            <a:avLst/>
          </a:prstGeom>
        </p:spPr>
        <p:txBody>
          <a:bodyPr wrap="square" lIns="67190" tIns="33595" rIns="67190" bIns="33595">
            <a:spAutoFit/>
          </a:bodyPr>
          <a:lstStyle/>
          <a:p>
            <a:pPr lvl="0">
              <a:lnSpc>
                <a:spcPct val="65000"/>
              </a:lnSpc>
            </a:pPr>
            <a:r>
              <a:rPr lang="en-GB" sz="2800" dirty="0" smtClean="0">
                <a:solidFill>
                  <a:schemeClr val="accent1"/>
                </a:solidFill>
                <a:latin typeface="+mj-lt"/>
                <a:cs typeface="Arial" pitchFamily="34" charset="0"/>
              </a:rPr>
              <a:t>MUESTRA DE DADOS INSUFICIENTE</a:t>
            </a:r>
            <a:endParaRPr lang="en-GB" sz="2800" dirty="0">
              <a:solidFill>
                <a:schemeClr val="accent1"/>
              </a:solidFill>
              <a:latin typeface="+mj-lt"/>
              <a:cs typeface="Arial" pitchFamily="34" charset="0"/>
            </a:endParaRPr>
          </a:p>
        </p:txBody>
      </p:sp>
      <p:sp>
        <p:nvSpPr>
          <p:cNvPr id="46"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62" name="Chevron 61">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68" name="Rectangle 67"/>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69" name="Chevron 68">
            <a:hlinkClick r:id="rId7"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0" name="Rectangle 69"/>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71" name="Rectangle 70">
            <a:hlinkClick r:id="rId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2" name="Group 71"/>
          <p:cNvGrpSpPr/>
          <p:nvPr/>
        </p:nvGrpSpPr>
        <p:grpSpPr>
          <a:xfrm>
            <a:off x="1637994" y="4723532"/>
            <a:ext cx="7506006" cy="428793"/>
            <a:chOff x="1637994" y="4723532"/>
            <a:chExt cx="7506006" cy="428793"/>
          </a:xfrm>
        </p:grpSpPr>
        <p:sp>
          <p:nvSpPr>
            <p:cNvPr id="73" name="Isosceles Triangle 72"/>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74" name="Group 73"/>
            <p:cNvGrpSpPr/>
            <p:nvPr/>
          </p:nvGrpSpPr>
          <p:grpSpPr>
            <a:xfrm>
              <a:off x="1637994" y="4835525"/>
              <a:ext cx="7506006" cy="316800"/>
              <a:chOff x="1914453" y="4835525"/>
              <a:chExt cx="8255647" cy="316800"/>
            </a:xfrm>
          </p:grpSpPr>
          <p:sp>
            <p:nvSpPr>
              <p:cNvPr id="75" name="Rectangle 74">
                <a:hlinkClick r:id="rId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6" name="Rectangle 75">
                <a:hlinkClick r:id="rId1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77" name="Rectangle 76">
                <a:hlinkClick r:id="rId7"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8" name="Rectangle 77">
                <a:hlinkClick r:id="rId1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9" name="Rectangle 78">
                <a:hlinkClick r:id="rId1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0" name="Rectangle 79">
                <a:hlinkClick r:id="rId13"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1" name="Rectangle 80">
                <a:hlinkClick r:id="rId1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82" name="Rectangle 81">
                <a:hlinkClick r:id="rId1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83" name="TextBox 82"/>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sp>
        <p:nvSpPr>
          <p:cNvPr id="84" name="Rectangle 83"/>
          <p:cNvSpPr/>
          <p:nvPr/>
        </p:nvSpPr>
        <p:spPr>
          <a:xfrm>
            <a:off x="3980400" y="673219"/>
            <a:ext cx="1790728" cy="1646604"/>
          </a:xfrm>
          <a:prstGeom prst="rect">
            <a:avLst/>
          </a:prstGeom>
        </p:spPr>
        <p:txBody>
          <a:bodyPr wrap="square">
            <a:spAutoFit/>
          </a:bodyPr>
          <a:lstStyle/>
          <a:p>
            <a:pPr>
              <a:spcBef>
                <a:spcPts val="600"/>
              </a:spcBef>
            </a:pPr>
            <a:r>
              <a:rPr lang="en-GB" sz="800" dirty="0" smtClean="0">
                <a:solidFill>
                  <a:schemeClr val="bg1"/>
                </a:solidFill>
              </a:rPr>
              <a:t>«Gana un viaje a Brasil para asistir a la Copa Mundial de la FIFA 2014»</a:t>
            </a:r>
          </a:p>
          <a:p>
            <a:pPr>
              <a:spcBef>
                <a:spcPts val="600"/>
              </a:spcBef>
            </a:pPr>
            <a:r>
              <a:rPr lang="en-GB" sz="800" dirty="0" smtClean="0">
                <a:solidFill>
                  <a:schemeClr val="bg1"/>
                </a:solidFill>
              </a:rPr>
              <a:t>Moy Park, cuyo radio de acción comprende principalmente Reino Unido e Irlanda, organizó un concurso en torno a los productos de Moy Park y el sitio web </a:t>
            </a:r>
            <a:r>
              <a:rPr lang="en-GB" sz="800" dirty="0" err="1" smtClean="0">
                <a:solidFill>
                  <a:schemeClr val="bg1"/>
                </a:solidFill>
              </a:rPr>
              <a:t>moyparkchicken.com</a:t>
            </a:r>
            <a:r>
              <a:rPr lang="en-GB" sz="800" dirty="0" smtClean="0">
                <a:solidFill>
                  <a:schemeClr val="bg1"/>
                </a:solidFill>
              </a:rPr>
              <a:t>. Moy Park pretende aumentar su presencia en el mercado británico, así como fortalecer sus alianzas comerciales.</a:t>
            </a:r>
          </a:p>
        </p:txBody>
      </p:sp>
      <p:sp>
        <p:nvSpPr>
          <p:cNvPr id="85" name="TextBox 84"/>
          <p:cNvSpPr txBox="1"/>
          <p:nvPr/>
        </p:nvSpPr>
        <p:spPr>
          <a:xfrm>
            <a:off x="72736" y="4509687"/>
            <a:ext cx="8271164" cy="300082"/>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Sin datos por tamaño insuficiente de la muestra.</a:t>
            </a:r>
          </a:p>
        </p:txBody>
      </p:sp>
    </p:spTree>
    <p:extLst>
      <p:ext uri="{BB962C8B-B14F-4D97-AF65-F5344CB8AC3E}">
        <p14:creationId xmlns:p14="http://schemas.microsoft.com/office/powerpoint/2010/main" val="37513192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283152" y="840789"/>
            <a:ext cx="660484" cy="665570"/>
            <a:chOff x="611438" y="1730773"/>
            <a:chExt cx="972000" cy="972000"/>
          </a:xfrm>
        </p:grpSpPr>
        <p:sp>
          <p:nvSpPr>
            <p:cNvPr id="25" name="TextBox 24"/>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err="1" smtClean="0">
                  <a:solidFill>
                    <a:schemeClr val="bg1"/>
                  </a:solidFill>
                  <a:latin typeface="+mj-lt"/>
                </a:rPr>
                <a:t>Yingli</a:t>
              </a:r>
              <a:endParaRPr lang="en-GB" sz="1200" dirty="0">
                <a:solidFill>
                  <a:schemeClr val="bg1"/>
                </a:solidFill>
                <a:latin typeface="+mj-lt"/>
              </a:endParaRPr>
            </a:p>
          </p:txBody>
        </p:sp>
        <p:grpSp>
          <p:nvGrpSpPr>
            <p:cNvPr id="26" name="Group 48"/>
            <p:cNvGrpSpPr>
              <a:grpSpLocks noChangeAspect="1"/>
            </p:cNvGrpSpPr>
            <p:nvPr/>
          </p:nvGrpSpPr>
          <p:grpSpPr>
            <a:xfrm>
              <a:off x="713622" y="1854864"/>
              <a:ext cx="756000" cy="756000"/>
              <a:chOff x="3639697" y="2022734"/>
              <a:chExt cx="1347333" cy="1347333"/>
            </a:xfrm>
          </p:grpSpPr>
          <p:sp>
            <p:nvSpPr>
              <p:cNvPr id="28" name="Oval 27"/>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0" name="Oval 2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1" name="Oval 3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27" name="Oval 26"/>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grpSp>
        <p:nvGrpSpPr>
          <p:cNvPr id="33" name="Group 32"/>
          <p:cNvGrpSpPr/>
          <p:nvPr/>
        </p:nvGrpSpPr>
        <p:grpSpPr>
          <a:xfrm>
            <a:off x="3853704" y="-566"/>
            <a:ext cx="5076935" cy="4425790"/>
            <a:chOff x="4034328" y="-566"/>
            <a:chExt cx="5076935" cy="4425790"/>
          </a:xfrm>
        </p:grpSpPr>
        <p:sp>
          <p:nvSpPr>
            <p:cNvPr id="34" name="Freeform 33"/>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5" name="Snip Single Corner Rectangle 34"/>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 name="Rectangle 35"/>
            <p:cNvSpPr/>
            <p:nvPr/>
          </p:nvSpPr>
          <p:spPr>
            <a:xfrm>
              <a:off x="4034328" y="238393"/>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7" name="Rectangle 36"/>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err="1" smtClean="0">
                  <a:solidFill>
                    <a:prstClr val="white"/>
                  </a:solidFill>
                  <a:latin typeface="+mj-lt"/>
                  <a:cs typeface="Arial" pitchFamily="34" charset="0"/>
                </a:rPr>
                <a:t>Yingli</a:t>
              </a:r>
              <a:endParaRPr lang="en-GB" dirty="0">
                <a:solidFill>
                  <a:prstClr val="white"/>
                </a:solidFill>
                <a:latin typeface="+mj-lt"/>
                <a:cs typeface="Arial" pitchFamily="34" charset="0"/>
              </a:endParaRPr>
            </a:p>
          </p:txBody>
        </p:sp>
      </p:grpSp>
      <p:pic>
        <p:nvPicPr>
          <p:cNvPr id="38" name="Picture 20"/>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13904" y="1075741"/>
            <a:ext cx="403468" cy="2182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1906" name="Picture 2">
            <a:hlinkClick r:id="rId3"/>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r="1637"/>
          <a:stretch/>
        </p:blipFill>
        <p:spPr bwMode="auto">
          <a:xfrm>
            <a:off x="4052494" y="706126"/>
            <a:ext cx="4219155" cy="26077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9" name="Title 1"/>
          <p:cNvSpPr txBox="1">
            <a:spLocks/>
          </p:cNvSpPr>
          <p:nvPr/>
        </p:nvSpPr>
        <p:spPr>
          <a:xfrm rot="5400000">
            <a:off x="-1254625" y="558531"/>
            <a:ext cx="1523694" cy="72730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pPr lvl="0">
              <a:lnSpc>
                <a:spcPct val="65000"/>
              </a:lnSpc>
            </a:pPr>
            <a:r>
              <a:rPr lang="en-GB" dirty="0" smtClean="0"/>
              <a:t>1 </a:t>
            </a:r>
            <a:r>
              <a:rPr lang="en-GB" dirty="0" err="1">
                <a:solidFill>
                  <a:prstClr val="white"/>
                </a:solidFill>
                <a:cs typeface="Arial" pitchFamily="34" charset="0"/>
              </a:rPr>
              <a:t>Yingli</a:t>
            </a:r>
            <a:endParaRPr lang="en-GB" dirty="0">
              <a:solidFill>
                <a:prstClr val="white"/>
              </a:solidFill>
              <a:cs typeface="Arial" pitchFamily="34" charset="0"/>
            </a:endParaRPr>
          </a:p>
        </p:txBody>
      </p:sp>
      <p:grpSp>
        <p:nvGrpSpPr>
          <p:cNvPr id="40" name="Group 4"/>
          <p:cNvGrpSpPr>
            <a:grpSpLocks noChangeAspect="1"/>
          </p:cNvGrpSpPr>
          <p:nvPr/>
        </p:nvGrpSpPr>
        <p:grpSpPr bwMode="auto">
          <a:xfrm>
            <a:off x="8093866" y="969045"/>
            <a:ext cx="350689" cy="350689"/>
            <a:chOff x="1804" y="543"/>
            <a:chExt cx="2152" cy="2152"/>
          </a:xfrm>
        </p:grpSpPr>
        <p:sp>
          <p:nvSpPr>
            <p:cNvPr id="41"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Oval 5">
              <a:hlinkClick r:id="rId3"/>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aphicFrame>
        <p:nvGraphicFramePr>
          <p:cNvPr id="65" name="Chart 64"/>
          <p:cNvGraphicFramePr/>
          <p:nvPr>
            <p:extLst>
              <p:ext uri="{D42A27DB-BD31-4B8C-83A1-F6EECF244321}">
                <p14:modId xmlns:p14="http://schemas.microsoft.com/office/powerpoint/2010/main" val="2306675516"/>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5"/>
          </a:graphicData>
        </a:graphic>
      </p:graphicFrame>
      <p:sp>
        <p:nvSpPr>
          <p:cNvPr id="46" name="Title 1"/>
          <p:cNvSpPr txBox="1">
            <a:spLocks/>
          </p:cNvSpPr>
          <p:nvPr/>
        </p:nvSpPr>
        <p:spPr>
          <a:xfrm>
            <a:off x="104026" y="307924"/>
            <a:ext cx="8229600" cy="246198"/>
          </a:xfrm>
          <a:prstGeom prst="rect">
            <a:avLst/>
          </a:prstGeom>
        </p:spPr>
        <p:txBody>
          <a:bodyPr vert="horz" lIns="91440" tIns="45720" rIns="91440" bIns="45720" rtlCol="0" anchor="b">
            <a:noAutofit/>
          </a:bodyPr>
          <a:lstStyle>
            <a:lvl1pPr marL="0" algn="l" defTabSz="914400" rtl="0" eaLnBrk="1" latinLnBrk="0" hangingPunct="1">
              <a:lnSpc>
                <a:spcPct val="80000"/>
              </a:lnSpc>
              <a:spcBef>
                <a:spcPct val="0"/>
              </a:spcBef>
              <a:buNone/>
              <a:defRPr lang="en-GB" sz="1800" kern="1200" cap="all" baseline="0" dirty="0">
                <a:solidFill>
                  <a:schemeClr val="bg1"/>
                </a:solidFill>
                <a:latin typeface="+mj-lt"/>
                <a:ea typeface="+mn-ea"/>
                <a:cs typeface="Bauhaus 93"/>
              </a:defRPr>
            </a:lvl1pPr>
          </a:lstStyle>
          <a:p>
            <a:r>
              <a:rPr lang="en-GB" dirty="0" err="1">
                <a:solidFill>
                  <a:schemeClr val="accent1"/>
                </a:solidFill>
              </a:rPr>
              <a:t>Patrocinadores</a:t>
            </a:r>
            <a:r>
              <a:rPr lang="en-GB" dirty="0">
                <a:solidFill>
                  <a:schemeClr val="accent1"/>
                </a:solidFill>
              </a:rPr>
              <a:t> </a:t>
            </a:r>
            <a:r>
              <a:rPr lang="en-GB" dirty="0" err="1"/>
              <a:t>deL</a:t>
            </a:r>
            <a:r>
              <a:rPr lang="en-GB" dirty="0"/>
              <a:t> Mundial </a:t>
            </a:r>
            <a:r>
              <a:rPr lang="en-GB" dirty="0">
                <a:solidFill>
                  <a:schemeClr val="accent3"/>
                </a:solidFill>
              </a:rPr>
              <a:t>2014</a:t>
            </a:r>
          </a:p>
        </p:txBody>
      </p:sp>
      <p:sp>
        <p:nvSpPr>
          <p:cNvPr id="62" name="Chevron 61">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68" name="Rectangle 67"/>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69" name="Chevron 68">
            <a:hlinkClick r:id="rId6"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0" name="Rectangle 69"/>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71" name="Rectangle 70">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2" name="Group 71"/>
          <p:cNvGrpSpPr/>
          <p:nvPr/>
        </p:nvGrpSpPr>
        <p:grpSpPr>
          <a:xfrm>
            <a:off x="1637994" y="4723532"/>
            <a:ext cx="7506006" cy="428793"/>
            <a:chOff x="1637994" y="4723532"/>
            <a:chExt cx="7506006" cy="428793"/>
          </a:xfrm>
        </p:grpSpPr>
        <p:sp>
          <p:nvSpPr>
            <p:cNvPr id="73" name="Isosceles Triangle 72"/>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74" name="Group 73"/>
            <p:cNvGrpSpPr/>
            <p:nvPr/>
          </p:nvGrpSpPr>
          <p:grpSpPr>
            <a:xfrm>
              <a:off x="1637994" y="4835525"/>
              <a:ext cx="7506006" cy="316800"/>
              <a:chOff x="1914453" y="4835525"/>
              <a:chExt cx="8255647" cy="316800"/>
            </a:xfrm>
          </p:grpSpPr>
          <p:sp>
            <p:nvSpPr>
              <p:cNvPr id="75" name="Rectangle 74">
                <a:hlinkClick r:id="rId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6" name="Rectangle 75">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77" name="Rectangle 76">
                <a:hlinkClick r:id="rId6"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8" name="Rectangle 77">
                <a:hlinkClick r:id="rId1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9" name="Rectangle 78">
                <a:hlinkClick r:id="rId1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0" name="Rectangle 79">
                <a:hlinkClick r:id="rId1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1" name="Rectangle 80">
                <a:hlinkClick r:id="rId1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82" name="Rectangle 81">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83" name="TextBox 82"/>
          <p:cNvSpPr txBox="1"/>
          <p:nvPr/>
        </p:nvSpPr>
        <p:spPr>
          <a:xfrm>
            <a:off x="874731" y="911944"/>
            <a:ext cx="3166316" cy="307777"/>
          </a:xfrm>
          <a:prstGeom prst="rect">
            <a:avLst/>
          </a:prstGeom>
          <a:noFill/>
        </p:spPr>
        <p:txBody>
          <a:bodyPr wrap="none" rtlCol="0">
            <a:spAutoFit/>
          </a:bodyPr>
          <a:lstStyle/>
          <a:p>
            <a:pPr lvl="0"/>
            <a:r>
              <a:rPr lang="en-GB" sz="1400" dirty="0">
                <a:solidFill>
                  <a:prstClr val="white"/>
                </a:solidFill>
                <a:latin typeface="Impact"/>
              </a:rPr>
              <a:t>ACTIVIDADES DE PATROCINIO </a:t>
            </a:r>
            <a:r>
              <a:rPr lang="en-GB" sz="1400" dirty="0">
                <a:solidFill>
                  <a:srgbClr val="E5CE12"/>
                </a:solidFill>
                <a:latin typeface="Impact"/>
              </a:rPr>
              <a:t>RECORDADAS</a:t>
            </a:r>
            <a:endParaRPr lang="es-ES" sz="1400" dirty="0">
              <a:solidFill>
                <a:srgbClr val="E5CE12"/>
              </a:solidFill>
              <a:latin typeface="Impact"/>
            </a:endParaRPr>
          </a:p>
        </p:txBody>
      </p:sp>
      <p:sp>
        <p:nvSpPr>
          <p:cNvPr id="84" name="Rectangle 83"/>
          <p:cNvSpPr/>
          <p:nvPr/>
        </p:nvSpPr>
        <p:spPr>
          <a:xfrm>
            <a:off x="3979502" y="3468209"/>
            <a:ext cx="4443944" cy="1077218"/>
          </a:xfrm>
          <a:prstGeom prst="rect">
            <a:avLst/>
          </a:prstGeom>
        </p:spPr>
        <p:txBody>
          <a:bodyPr wrap="square">
            <a:spAutoFit/>
          </a:bodyPr>
          <a:lstStyle/>
          <a:p>
            <a:r>
              <a:rPr lang="en-GB" sz="800" dirty="0" smtClean="0">
                <a:solidFill>
                  <a:schemeClr val="bg1"/>
                </a:solidFill>
              </a:rPr>
              <a:t>Con un total de 1 MW, los paneles solares de Yingli Solar alimentarán por primera vez de forma completa la Copa Mundial de la FIFA mediante energía solar. Este patrocinador de la Copa Mundial ha instalado 1.500 paneles solares que proporcionan actualmente suministro energético a los estadios de Pernambuco y </a:t>
            </a:r>
            <a:r>
              <a:rPr lang="en-GB" sz="800" dirty="0" err="1" smtClean="0">
                <a:solidFill>
                  <a:schemeClr val="bg1"/>
                </a:solidFill>
              </a:rPr>
              <a:t>Maracaná</a:t>
            </a:r>
            <a:r>
              <a:rPr lang="en-GB" sz="800" dirty="0" smtClean="0">
                <a:solidFill>
                  <a:schemeClr val="bg1"/>
                </a:solidFill>
              </a:rPr>
              <a:t> en Brasil.</a:t>
            </a:r>
          </a:p>
          <a:p>
            <a:r>
              <a:rPr lang="sv-SE" sz="800" dirty="0" smtClean="0">
                <a:solidFill>
                  <a:schemeClr val="bg1"/>
                </a:solidFill>
              </a:rPr>
              <a:t>Su </a:t>
            </a:r>
            <a:r>
              <a:rPr lang="sv-SE" sz="800" dirty="0" smtClean="0">
                <a:solidFill>
                  <a:schemeClr val="bg1"/>
                </a:solidFill>
                <a:hlinkClick r:id="rId15"/>
              </a:rPr>
              <a:t>sitio web</a:t>
            </a:r>
            <a:r>
              <a:rPr lang="sv-SE" sz="800" dirty="0" smtClean="0">
                <a:solidFill>
                  <a:schemeClr val="bg1"/>
                </a:solidFill>
              </a:rPr>
              <a:t> muestra todos los esfuerzos realizados para alimentar el escenario del Mundial con energía solar.</a:t>
            </a:r>
          </a:p>
          <a:p>
            <a:endParaRPr lang="es-ES" sz="800" dirty="0">
              <a:solidFill>
                <a:schemeClr val="bg1"/>
              </a:solidFill>
            </a:endParaRPr>
          </a:p>
          <a:p>
            <a:endParaRPr lang="es-ES" sz="800" dirty="0">
              <a:solidFill>
                <a:schemeClr val="bg1"/>
              </a:solidFill>
            </a:endParaRPr>
          </a:p>
        </p:txBody>
      </p:sp>
      <p:sp>
        <p:nvSpPr>
          <p:cNvPr id="85" name="TextBox 84"/>
          <p:cNvSpPr txBox="1"/>
          <p:nvPr/>
        </p:nvSpPr>
        <p:spPr>
          <a:xfrm>
            <a:off x="72736" y="4495251"/>
            <a:ext cx="8329444" cy="292388"/>
          </a:xfrm>
          <a:prstGeom prst="rect">
            <a:avLst/>
          </a:prstGeom>
          <a:noFill/>
        </p:spPr>
        <p:txBody>
          <a:bodyPr wrap="square" rtlCol="0">
            <a:spAutoFit/>
          </a:bodyPr>
          <a:lstStyle/>
          <a:p>
            <a:r>
              <a:rPr lang="en-GB" sz="650" b="1" dirty="0">
                <a:solidFill>
                  <a:schemeClr val="bg1"/>
                </a:solidFill>
              </a:rPr>
              <a:t>Fuente: </a:t>
            </a:r>
            <a:r>
              <a:rPr lang="en-GB" sz="65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Sin datos por tamaño insuficiente de la muestra.</a:t>
            </a:r>
          </a:p>
        </p:txBody>
      </p:sp>
      <p:sp>
        <p:nvSpPr>
          <p:cNvPr id="86" name="Rectangle 85"/>
          <p:cNvSpPr/>
          <p:nvPr/>
        </p:nvSpPr>
        <p:spPr>
          <a:xfrm rot="16200000">
            <a:off x="903875" y="2475068"/>
            <a:ext cx="3004686" cy="627999"/>
          </a:xfrm>
          <a:prstGeom prst="rect">
            <a:avLst/>
          </a:prstGeom>
        </p:spPr>
        <p:txBody>
          <a:bodyPr wrap="square" lIns="67190" tIns="33595" rIns="67190" bIns="33595">
            <a:spAutoFit/>
          </a:bodyPr>
          <a:lstStyle/>
          <a:p>
            <a:pPr lvl="0">
              <a:lnSpc>
                <a:spcPct val="65000"/>
              </a:lnSpc>
            </a:pPr>
            <a:r>
              <a:rPr lang="en-GB" sz="2800" dirty="0" smtClean="0">
                <a:solidFill>
                  <a:schemeClr val="accent1"/>
                </a:solidFill>
                <a:latin typeface="+mj-lt"/>
                <a:cs typeface="Arial" pitchFamily="34" charset="0"/>
              </a:rPr>
              <a:t>MUESTRA DE DADOS INSUFICIENTE</a:t>
            </a:r>
            <a:endParaRPr lang="en-GB" sz="2800" dirty="0">
              <a:solidFill>
                <a:schemeClr val="accent1"/>
              </a:solidFill>
              <a:latin typeface="+mj-lt"/>
              <a:cs typeface="Arial" pitchFamily="34" charset="0"/>
            </a:endParaRPr>
          </a:p>
        </p:txBody>
      </p:sp>
    </p:spTree>
    <p:extLst>
      <p:ext uri="{BB962C8B-B14F-4D97-AF65-F5344CB8AC3E}">
        <p14:creationId xmlns:p14="http://schemas.microsoft.com/office/powerpoint/2010/main" val="7487282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2"/>
            </p:custDataLst>
            <p:extLst>
              <p:ext uri="{D42A27DB-BD31-4B8C-83A1-F6EECF244321}">
                <p14:modId xmlns:p14="http://schemas.microsoft.com/office/powerpoint/2010/main" val="382789703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60461"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pic>
        <p:nvPicPr>
          <p:cNvPr id="522" name="Picture 521"/>
          <p:cNvPicPr>
            <a:picLocks noChangeAspect="1"/>
          </p:cNvPicPr>
          <p:nvPr/>
        </p:nvPicPr>
        <p:blipFill rotWithShape="1">
          <a:blip r:embed="rId6" cstate="screen">
            <a:extLst>
              <a:ext uri="{28A0092B-C50C-407E-A947-70E740481C1C}">
                <a14:useLocalDpi xmlns:a14="http://schemas.microsoft.com/office/drawing/2010/main"/>
              </a:ext>
            </a:extLst>
          </a:blip>
          <a:srcRect t="1" b="30143"/>
          <a:stretch/>
        </p:blipFill>
        <p:spPr>
          <a:xfrm>
            <a:off x="6330118" y="2510728"/>
            <a:ext cx="2448000" cy="2337498"/>
          </a:xfrm>
          <a:prstGeom prst="rect">
            <a:avLst/>
          </a:prstGeom>
        </p:spPr>
      </p:pic>
      <p:sp>
        <p:nvSpPr>
          <p:cNvPr id="334" name="Freeform 5"/>
          <p:cNvSpPr>
            <a:spLocks/>
          </p:cNvSpPr>
          <p:nvPr/>
        </p:nvSpPr>
        <p:spPr bwMode="auto">
          <a:xfrm>
            <a:off x="-566316" y="289399"/>
            <a:ext cx="3996000" cy="4572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title"/>
          </p:nvPr>
        </p:nvSpPr>
        <p:spPr>
          <a:xfrm>
            <a:off x="123650" y="176849"/>
            <a:ext cx="8229600" cy="376826"/>
          </a:xfrm>
        </p:spPr>
        <p:txBody>
          <a:bodyPr/>
          <a:lstStyle/>
          <a:p>
            <a:r>
              <a:rPr lang="es-ES" dirty="0">
                <a:solidFill>
                  <a:schemeClr val="accent1"/>
                </a:solidFill>
              </a:rPr>
              <a:t>¿CUÁLES </a:t>
            </a:r>
            <a:r>
              <a:rPr lang="es-ES" dirty="0"/>
              <a:t>SON LOS RESULTADOS</a:t>
            </a:r>
            <a:br>
              <a:rPr lang="es-ES" dirty="0"/>
            </a:br>
            <a:r>
              <a:rPr lang="es-ES" dirty="0"/>
              <a:t>DE LOS PATROCINADORES </a:t>
            </a:r>
            <a:r>
              <a:rPr lang="es-ES" dirty="0">
                <a:solidFill>
                  <a:schemeClr val="accent1"/>
                </a:solidFill>
              </a:rPr>
              <a:t>EN LA WEB?</a:t>
            </a:r>
            <a:endParaRPr lang="en-GB" dirty="0">
              <a:solidFill>
                <a:schemeClr val="accent1"/>
              </a:solidFill>
            </a:endParaRPr>
          </a:p>
        </p:txBody>
      </p:sp>
      <p:sp>
        <p:nvSpPr>
          <p:cNvPr id="247" name="TextBox 246"/>
          <p:cNvSpPr txBox="1"/>
          <p:nvPr/>
        </p:nvSpPr>
        <p:spPr>
          <a:xfrm>
            <a:off x="118466" y="372224"/>
            <a:ext cx="3098925" cy="1323439"/>
          </a:xfrm>
          <a:prstGeom prst="rect">
            <a:avLst/>
          </a:prstGeom>
          <a:noFill/>
        </p:spPr>
        <p:txBody>
          <a:bodyPr wrap="none" rtlCol="0">
            <a:spAutoFit/>
          </a:bodyPr>
          <a:lstStyle/>
          <a:p>
            <a:r>
              <a:rPr lang="en-GB" sz="8000" cap="all" dirty="0" smtClean="0">
                <a:solidFill>
                  <a:schemeClr val="bg1"/>
                </a:solidFill>
                <a:latin typeface="+mj-lt"/>
                <a:ea typeface="+mj-ea"/>
                <a:cs typeface="+mj-cs"/>
              </a:rPr>
              <a:t>38,500</a:t>
            </a:r>
            <a:endParaRPr lang="en-GB" sz="8000" cap="all" dirty="0">
              <a:solidFill>
                <a:schemeClr val="bg1"/>
              </a:solidFill>
              <a:latin typeface="+mj-lt"/>
              <a:ea typeface="+mj-ea"/>
              <a:cs typeface="+mj-cs"/>
            </a:endParaRPr>
          </a:p>
        </p:txBody>
      </p:sp>
      <p:sp>
        <p:nvSpPr>
          <p:cNvPr id="248" name="TextBox 247"/>
          <p:cNvSpPr txBox="1"/>
          <p:nvPr/>
        </p:nvSpPr>
        <p:spPr>
          <a:xfrm>
            <a:off x="893849" y="1473118"/>
            <a:ext cx="3347198" cy="404726"/>
          </a:xfrm>
          <a:prstGeom prst="rect">
            <a:avLst/>
          </a:prstGeom>
          <a:noFill/>
        </p:spPr>
        <p:txBody>
          <a:bodyPr wrap="none" rtlCol="0">
            <a:spAutoFit/>
          </a:bodyPr>
          <a:lstStyle/>
          <a:p>
            <a:pPr lvl="0"/>
            <a:r>
              <a:rPr lang="en-GB" sz="1400" dirty="0">
                <a:solidFill>
                  <a:srgbClr val="E5CE12"/>
                </a:solidFill>
                <a:latin typeface="Impact"/>
              </a:rPr>
              <a:t>TOTAL DE MENCIONES A LOS PATROCINADORES</a:t>
            </a:r>
          </a:p>
          <a:p>
            <a:pPr lvl="0">
              <a:lnSpc>
                <a:spcPct val="90000"/>
              </a:lnSpc>
            </a:pPr>
            <a:r>
              <a:rPr lang="en-GB" sz="700" b="1" dirty="0" err="1">
                <a:solidFill>
                  <a:prstClr val="white"/>
                </a:solidFill>
              </a:rPr>
              <a:t>Equivalentes</a:t>
            </a:r>
            <a:r>
              <a:rPr lang="en-GB" sz="700" b="1" dirty="0">
                <a:solidFill>
                  <a:prstClr val="white"/>
                </a:solidFill>
              </a:rPr>
              <a:t> o </a:t>
            </a:r>
            <a:r>
              <a:rPr lang="en-GB" sz="700" b="1" dirty="0" err="1">
                <a:solidFill>
                  <a:prstClr val="white"/>
                </a:solidFill>
              </a:rPr>
              <a:t>adicionales</a:t>
            </a:r>
            <a:r>
              <a:rPr lang="en-GB" sz="700" b="1" dirty="0">
                <a:solidFill>
                  <a:prstClr val="white"/>
                </a:solidFill>
              </a:rPr>
              <a:t> a la Copa Mundial</a:t>
            </a:r>
            <a:endParaRPr lang="es-ES" sz="700" dirty="0">
              <a:solidFill>
                <a:prstClr val="white"/>
              </a:solidFill>
            </a:endParaRPr>
          </a:p>
        </p:txBody>
      </p:sp>
      <p:sp>
        <p:nvSpPr>
          <p:cNvPr id="335" name="Rectangle 334"/>
          <p:cNvSpPr/>
          <p:nvPr/>
        </p:nvSpPr>
        <p:spPr>
          <a:xfrm>
            <a:off x="208598" y="1851180"/>
            <a:ext cx="3060382" cy="830997"/>
          </a:xfrm>
          <a:prstGeom prst="rect">
            <a:avLst/>
          </a:prstGeom>
          <a:noFill/>
        </p:spPr>
        <p:txBody>
          <a:bodyPr wrap="square" lIns="18000" rIns="18000" rtlCol="0" anchor="t">
            <a:spAutoFit/>
          </a:bodyPr>
          <a:lstStyle/>
          <a:p>
            <a:pPr lvl="0">
              <a:spcBef>
                <a:spcPts val="600"/>
              </a:spcBef>
            </a:pPr>
            <a:r>
              <a:rPr lang="en-GB" sz="1200" kern="0" cap="all" dirty="0">
                <a:solidFill>
                  <a:prstClr val="white"/>
                </a:solidFill>
                <a:latin typeface="Impact"/>
              </a:rPr>
              <a:t>DE LOS PRINCIPALES PATROCINADORES, SÓLO ADIDAS HA OBTENIDO UN NÚMERO IMPORTANTE DE MENCIONES A TRAVÉS DE SU CAMPAÑA «TODO O NADA» Y EL HASHTAG #</a:t>
            </a:r>
            <a:r>
              <a:rPr lang="en-GB" sz="1200" kern="0" cap="all" dirty="0" err="1">
                <a:solidFill>
                  <a:prstClr val="white"/>
                </a:solidFill>
                <a:latin typeface="Impact"/>
              </a:rPr>
              <a:t>allin</a:t>
            </a:r>
            <a:r>
              <a:rPr lang="en-GB" sz="1200" kern="0" cap="all" dirty="0">
                <a:solidFill>
                  <a:prstClr val="white"/>
                </a:solidFill>
                <a:latin typeface="Impact"/>
              </a:rPr>
              <a:t>. </a:t>
            </a:r>
          </a:p>
        </p:txBody>
      </p:sp>
      <p:grpSp>
        <p:nvGrpSpPr>
          <p:cNvPr id="6" name="Group 5"/>
          <p:cNvGrpSpPr/>
          <p:nvPr/>
        </p:nvGrpSpPr>
        <p:grpSpPr>
          <a:xfrm>
            <a:off x="1926686" y="2859273"/>
            <a:ext cx="1691942" cy="1625012"/>
            <a:chOff x="3622283" y="64840"/>
            <a:chExt cx="1459182" cy="1401461"/>
          </a:xfrm>
        </p:grpSpPr>
        <p:grpSp>
          <p:nvGrpSpPr>
            <p:cNvPr id="339" name="Group 338"/>
            <p:cNvGrpSpPr/>
            <p:nvPr/>
          </p:nvGrpSpPr>
          <p:grpSpPr>
            <a:xfrm>
              <a:off x="3663034" y="745763"/>
              <a:ext cx="360253" cy="360253"/>
              <a:chOff x="3300237" y="1402831"/>
              <a:chExt cx="567407" cy="567407"/>
            </a:xfrm>
          </p:grpSpPr>
          <p:sp>
            <p:nvSpPr>
              <p:cNvPr id="340" name="Oval 339"/>
              <p:cNvSpPr>
                <a:spLocks noChangeAspect="1"/>
              </p:cNvSpPr>
              <p:nvPr/>
            </p:nvSpPr>
            <p:spPr>
              <a:xfrm>
                <a:off x="3300237" y="1402831"/>
                <a:ext cx="567407" cy="567407"/>
              </a:xfrm>
              <a:prstGeom prst="ellipse">
                <a:avLst/>
              </a:prstGeom>
              <a:solidFill>
                <a:schemeClr val="tx1"/>
              </a:solidFill>
              <a:ln w="19050">
                <a:solidFill>
                  <a:schemeClr val="accent6"/>
                </a:solidFill>
              </a:ln>
            </p:spPr>
            <p:txBody>
              <a:bodyPr wrap="none" lIns="18000" rIns="18000" rtlCol="0" anchor="ctr">
                <a:noAutofit/>
              </a:bodyPr>
              <a:lstStyle/>
              <a:p>
                <a:pPr marL="0" algn="ctr"/>
                <a:endParaRPr lang="en-GB" sz="1050" b="1" kern="0" cap="all" dirty="0">
                  <a:solidFill>
                    <a:schemeClr val="bg1"/>
                  </a:solidFill>
                </a:endParaRPr>
              </a:p>
            </p:txBody>
          </p:sp>
          <p:pic>
            <p:nvPicPr>
              <p:cNvPr id="341" name="Picture 340" descr="twitter logo.emf"/>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22946" y="1559036"/>
                <a:ext cx="362080" cy="254996"/>
              </a:xfrm>
              <a:prstGeom prst="rect">
                <a:avLst/>
              </a:prstGeom>
            </p:spPr>
          </p:pic>
        </p:grpSp>
        <p:grpSp>
          <p:nvGrpSpPr>
            <p:cNvPr id="4" name="Group 3"/>
            <p:cNvGrpSpPr/>
            <p:nvPr/>
          </p:nvGrpSpPr>
          <p:grpSpPr>
            <a:xfrm>
              <a:off x="4684863" y="745763"/>
              <a:ext cx="360253" cy="360253"/>
              <a:chOff x="5142063" y="620033"/>
              <a:chExt cx="360253" cy="360253"/>
            </a:xfrm>
          </p:grpSpPr>
          <p:sp>
            <p:nvSpPr>
              <p:cNvPr id="343" name="Oval 342"/>
              <p:cNvSpPr>
                <a:spLocks noChangeAspect="1"/>
              </p:cNvSpPr>
              <p:nvPr/>
            </p:nvSpPr>
            <p:spPr>
              <a:xfrm>
                <a:off x="5142063" y="620033"/>
                <a:ext cx="360253" cy="360253"/>
              </a:xfrm>
              <a:prstGeom prst="ellipse">
                <a:avLst/>
              </a:prstGeom>
              <a:solidFill>
                <a:schemeClr val="tx1"/>
              </a:solidFill>
              <a:ln w="19050">
                <a:solidFill>
                  <a:schemeClr val="accent3"/>
                </a:solidFill>
              </a:ln>
            </p:spPr>
            <p:txBody>
              <a:bodyPr wrap="none" lIns="18000" rIns="18000" rtlCol="0" anchor="ctr">
                <a:noAutofit/>
              </a:bodyPr>
              <a:lstStyle/>
              <a:p>
                <a:pPr marL="0" algn="ctr"/>
                <a:endParaRPr lang="en-GB" sz="1050" b="1" kern="0" cap="all" dirty="0">
                  <a:solidFill>
                    <a:schemeClr val="bg1"/>
                  </a:solidFill>
                </a:endParaRPr>
              </a:p>
            </p:txBody>
          </p:sp>
          <p:grpSp>
            <p:nvGrpSpPr>
              <p:cNvPr id="359" name="Group 56"/>
              <p:cNvGrpSpPr>
                <a:grpSpLocks noChangeAspect="1"/>
              </p:cNvGrpSpPr>
              <p:nvPr/>
            </p:nvGrpSpPr>
            <p:grpSpPr bwMode="auto">
              <a:xfrm>
                <a:off x="5203240" y="705298"/>
                <a:ext cx="216000" cy="189723"/>
                <a:chOff x="2933" y="2487"/>
                <a:chExt cx="896" cy="787"/>
              </a:xfrm>
              <a:solidFill>
                <a:schemeClr val="bg1"/>
              </a:solidFill>
            </p:grpSpPr>
            <p:sp>
              <p:nvSpPr>
                <p:cNvPr id="360" name="Freeform 57"/>
                <p:cNvSpPr>
                  <a:spLocks/>
                </p:cNvSpPr>
                <p:nvPr/>
              </p:nvSpPr>
              <p:spPr bwMode="auto">
                <a:xfrm>
                  <a:off x="2990" y="2496"/>
                  <a:ext cx="229" cy="251"/>
                </a:xfrm>
                <a:custGeom>
                  <a:avLst/>
                  <a:gdLst>
                    <a:gd name="T0" fmla="*/ 96 w 96"/>
                    <a:gd name="T1" fmla="*/ 24 h 105"/>
                    <a:gd name="T2" fmla="*/ 52 w 96"/>
                    <a:gd name="T3" fmla="*/ 0 h 105"/>
                    <a:gd name="T4" fmla="*/ 0 w 96"/>
                    <a:gd name="T5" fmla="*/ 52 h 105"/>
                    <a:gd name="T6" fmla="*/ 52 w 96"/>
                    <a:gd name="T7" fmla="*/ 105 h 105"/>
                    <a:gd name="T8" fmla="*/ 85 w 96"/>
                    <a:gd name="T9" fmla="*/ 93 h 105"/>
                    <a:gd name="T10" fmla="*/ 82 w 96"/>
                    <a:gd name="T11" fmla="*/ 70 h 105"/>
                    <a:gd name="T12" fmla="*/ 96 w 96"/>
                    <a:gd name="T13" fmla="*/ 24 h 105"/>
                  </a:gdLst>
                  <a:ahLst/>
                  <a:cxnLst>
                    <a:cxn ang="0">
                      <a:pos x="T0" y="T1"/>
                    </a:cxn>
                    <a:cxn ang="0">
                      <a:pos x="T2" y="T3"/>
                    </a:cxn>
                    <a:cxn ang="0">
                      <a:pos x="T4" y="T5"/>
                    </a:cxn>
                    <a:cxn ang="0">
                      <a:pos x="T6" y="T7"/>
                    </a:cxn>
                    <a:cxn ang="0">
                      <a:pos x="T8" y="T9"/>
                    </a:cxn>
                    <a:cxn ang="0">
                      <a:pos x="T10" y="T11"/>
                    </a:cxn>
                    <a:cxn ang="0">
                      <a:pos x="T12" y="T13"/>
                    </a:cxn>
                  </a:cxnLst>
                  <a:rect l="0" t="0" r="r" b="b"/>
                  <a:pathLst>
                    <a:path w="96" h="105">
                      <a:moveTo>
                        <a:pt x="96" y="24"/>
                      </a:moveTo>
                      <a:cubicBezTo>
                        <a:pt x="86" y="10"/>
                        <a:pt x="70" y="0"/>
                        <a:pt x="52" y="0"/>
                      </a:cubicBezTo>
                      <a:cubicBezTo>
                        <a:pt x="23" y="0"/>
                        <a:pt x="0" y="24"/>
                        <a:pt x="0" y="52"/>
                      </a:cubicBezTo>
                      <a:cubicBezTo>
                        <a:pt x="0" y="81"/>
                        <a:pt x="23" y="105"/>
                        <a:pt x="52" y="105"/>
                      </a:cubicBezTo>
                      <a:cubicBezTo>
                        <a:pt x="65" y="105"/>
                        <a:pt x="76" y="100"/>
                        <a:pt x="85" y="93"/>
                      </a:cubicBezTo>
                      <a:cubicBezTo>
                        <a:pt x="83" y="85"/>
                        <a:pt x="82" y="78"/>
                        <a:pt x="82" y="70"/>
                      </a:cubicBezTo>
                      <a:cubicBezTo>
                        <a:pt x="82" y="53"/>
                        <a:pt x="87" y="37"/>
                        <a:pt x="9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400"/>
                </a:p>
              </p:txBody>
            </p:sp>
            <p:sp>
              <p:nvSpPr>
                <p:cNvPr id="361" name="Freeform 58"/>
                <p:cNvSpPr>
                  <a:spLocks/>
                </p:cNvSpPr>
                <p:nvPr/>
              </p:nvSpPr>
              <p:spPr bwMode="auto">
                <a:xfrm>
                  <a:off x="2933" y="2778"/>
                  <a:ext cx="336" cy="279"/>
                </a:xfrm>
                <a:custGeom>
                  <a:avLst/>
                  <a:gdLst>
                    <a:gd name="T0" fmla="*/ 141 w 141"/>
                    <a:gd name="T1" fmla="*/ 43 h 117"/>
                    <a:gd name="T2" fmla="*/ 131 w 141"/>
                    <a:gd name="T3" fmla="*/ 22 h 117"/>
                    <a:gd name="T4" fmla="*/ 88 w 141"/>
                    <a:gd name="T5" fmla="*/ 3 h 117"/>
                    <a:gd name="T6" fmla="*/ 63 w 141"/>
                    <a:gd name="T7" fmla="*/ 3 h 117"/>
                    <a:gd name="T8" fmla="*/ 26 w 141"/>
                    <a:gd name="T9" fmla="*/ 21 h 117"/>
                    <a:gd name="T10" fmla="*/ 3 w 141"/>
                    <a:gd name="T11" fmla="*/ 101 h 117"/>
                    <a:gd name="T12" fmla="*/ 18 w 141"/>
                    <a:gd name="T13" fmla="*/ 116 h 117"/>
                    <a:gd name="T14" fmla="*/ 91 w 141"/>
                    <a:gd name="T15" fmla="*/ 116 h 117"/>
                    <a:gd name="T16" fmla="*/ 111 w 141"/>
                    <a:gd name="T17" fmla="*/ 67 h 117"/>
                    <a:gd name="T18" fmla="*/ 141 w 141"/>
                    <a:gd name="T19" fmla="*/ 4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17">
                      <a:moveTo>
                        <a:pt x="141" y="43"/>
                      </a:moveTo>
                      <a:cubicBezTo>
                        <a:pt x="138" y="35"/>
                        <a:pt x="135" y="27"/>
                        <a:pt x="131" y="22"/>
                      </a:cubicBezTo>
                      <a:cubicBezTo>
                        <a:pt x="118" y="0"/>
                        <a:pt x="88" y="3"/>
                        <a:pt x="88" y="3"/>
                      </a:cubicBezTo>
                      <a:cubicBezTo>
                        <a:pt x="63" y="3"/>
                        <a:pt x="63" y="3"/>
                        <a:pt x="63" y="3"/>
                      </a:cubicBezTo>
                      <a:cubicBezTo>
                        <a:pt x="63" y="3"/>
                        <a:pt x="40" y="2"/>
                        <a:pt x="26" y="21"/>
                      </a:cubicBezTo>
                      <a:cubicBezTo>
                        <a:pt x="13" y="41"/>
                        <a:pt x="3" y="101"/>
                        <a:pt x="3" y="101"/>
                      </a:cubicBezTo>
                      <a:cubicBezTo>
                        <a:pt x="3" y="101"/>
                        <a:pt x="0" y="117"/>
                        <a:pt x="18" y="116"/>
                      </a:cubicBezTo>
                      <a:cubicBezTo>
                        <a:pt x="91" y="116"/>
                        <a:pt x="91" y="116"/>
                        <a:pt x="91" y="116"/>
                      </a:cubicBezTo>
                      <a:cubicBezTo>
                        <a:pt x="97" y="97"/>
                        <a:pt x="104" y="78"/>
                        <a:pt x="111" y="67"/>
                      </a:cubicBezTo>
                      <a:cubicBezTo>
                        <a:pt x="120" y="55"/>
                        <a:pt x="131" y="47"/>
                        <a:pt x="14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400"/>
                </a:p>
              </p:txBody>
            </p:sp>
            <p:sp>
              <p:nvSpPr>
                <p:cNvPr id="362" name="Freeform 59"/>
                <p:cNvSpPr>
                  <a:spLocks/>
                </p:cNvSpPr>
                <p:nvPr/>
              </p:nvSpPr>
              <p:spPr bwMode="auto">
                <a:xfrm>
                  <a:off x="3548" y="2496"/>
                  <a:ext cx="216" cy="251"/>
                </a:xfrm>
                <a:custGeom>
                  <a:avLst/>
                  <a:gdLst>
                    <a:gd name="T0" fmla="*/ 14 w 91"/>
                    <a:gd name="T1" fmla="*/ 98 h 105"/>
                    <a:gd name="T2" fmla="*/ 39 w 91"/>
                    <a:gd name="T3" fmla="*/ 105 h 105"/>
                    <a:gd name="T4" fmla="*/ 91 w 91"/>
                    <a:gd name="T5" fmla="*/ 52 h 105"/>
                    <a:gd name="T6" fmla="*/ 39 w 91"/>
                    <a:gd name="T7" fmla="*/ 0 h 105"/>
                    <a:gd name="T8" fmla="*/ 0 w 91"/>
                    <a:gd name="T9" fmla="*/ 17 h 105"/>
                    <a:gd name="T10" fmla="*/ 19 w 91"/>
                    <a:gd name="T11" fmla="*/ 70 h 105"/>
                    <a:gd name="T12" fmla="*/ 14 w 91"/>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91" h="105">
                      <a:moveTo>
                        <a:pt x="14" y="98"/>
                      </a:moveTo>
                      <a:cubicBezTo>
                        <a:pt x="21" y="102"/>
                        <a:pt x="30" y="105"/>
                        <a:pt x="39" y="105"/>
                      </a:cubicBezTo>
                      <a:cubicBezTo>
                        <a:pt x="68" y="105"/>
                        <a:pt x="91" y="81"/>
                        <a:pt x="91" y="52"/>
                      </a:cubicBezTo>
                      <a:cubicBezTo>
                        <a:pt x="91" y="24"/>
                        <a:pt x="68" y="0"/>
                        <a:pt x="39" y="0"/>
                      </a:cubicBezTo>
                      <a:cubicBezTo>
                        <a:pt x="24" y="0"/>
                        <a:pt x="10" y="7"/>
                        <a:pt x="0" y="17"/>
                      </a:cubicBezTo>
                      <a:cubicBezTo>
                        <a:pt x="12" y="32"/>
                        <a:pt x="19" y="50"/>
                        <a:pt x="19" y="70"/>
                      </a:cubicBezTo>
                      <a:cubicBezTo>
                        <a:pt x="19" y="80"/>
                        <a:pt x="17" y="89"/>
                        <a:pt x="14"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400"/>
                </a:p>
              </p:txBody>
            </p:sp>
            <p:sp>
              <p:nvSpPr>
                <p:cNvPr id="363" name="Freeform 60"/>
                <p:cNvSpPr>
                  <a:spLocks/>
                </p:cNvSpPr>
                <p:nvPr/>
              </p:nvSpPr>
              <p:spPr bwMode="auto">
                <a:xfrm>
                  <a:off x="3500" y="2778"/>
                  <a:ext cx="329" cy="279"/>
                </a:xfrm>
                <a:custGeom>
                  <a:avLst/>
                  <a:gdLst>
                    <a:gd name="T0" fmla="*/ 114 w 138"/>
                    <a:gd name="T1" fmla="*/ 22 h 117"/>
                    <a:gd name="T2" fmla="*/ 71 w 138"/>
                    <a:gd name="T3" fmla="*/ 3 h 117"/>
                    <a:gd name="T4" fmla="*/ 46 w 138"/>
                    <a:gd name="T5" fmla="*/ 3 h 117"/>
                    <a:gd name="T6" fmla="*/ 9 w 138"/>
                    <a:gd name="T7" fmla="*/ 21 h 117"/>
                    <a:gd name="T8" fmla="*/ 0 w 138"/>
                    <a:gd name="T9" fmla="*/ 39 h 117"/>
                    <a:gd name="T10" fmla="*/ 40 w 138"/>
                    <a:gd name="T11" fmla="*/ 68 h 117"/>
                    <a:gd name="T12" fmla="*/ 62 w 138"/>
                    <a:gd name="T13" fmla="*/ 116 h 117"/>
                    <a:gd name="T14" fmla="*/ 120 w 138"/>
                    <a:gd name="T15" fmla="*/ 116 h 117"/>
                    <a:gd name="T16" fmla="*/ 138 w 138"/>
                    <a:gd name="T17" fmla="*/ 101 h 117"/>
                    <a:gd name="T18" fmla="*/ 114 w 138"/>
                    <a:gd name="T19" fmla="*/ 2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17">
                      <a:moveTo>
                        <a:pt x="114" y="22"/>
                      </a:moveTo>
                      <a:cubicBezTo>
                        <a:pt x="100" y="0"/>
                        <a:pt x="71" y="3"/>
                        <a:pt x="71" y="3"/>
                      </a:cubicBezTo>
                      <a:cubicBezTo>
                        <a:pt x="46" y="3"/>
                        <a:pt x="46" y="3"/>
                        <a:pt x="46" y="3"/>
                      </a:cubicBezTo>
                      <a:cubicBezTo>
                        <a:pt x="46" y="3"/>
                        <a:pt x="22" y="2"/>
                        <a:pt x="9" y="21"/>
                      </a:cubicBezTo>
                      <a:cubicBezTo>
                        <a:pt x="6" y="26"/>
                        <a:pt x="3" y="32"/>
                        <a:pt x="0" y="39"/>
                      </a:cubicBezTo>
                      <a:cubicBezTo>
                        <a:pt x="14" y="43"/>
                        <a:pt x="30" y="51"/>
                        <a:pt x="40" y="68"/>
                      </a:cubicBezTo>
                      <a:cubicBezTo>
                        <a:pt x="49" y="80"/>
                        <a:pt x="56" y="98"/>
                        <a:pt x="62" y="116"/>
                      </a:cubicBezTo>
                      <a:cubicBezTo>
                        <a:pt x="120" y="116"/>
                        <a:pt x="120" y="116"/>
                        <a:pt x="120" y="116"/>
                      </a:cubicBezTo>
                      <a:cubicBezTo>
                        <a:pt x="120" y="116"/>
                        <a:pt x="138" y="117"/>
                        <a:pt x="138" y="101"/>
                      </a:cubicBezTo>
                      <a:cubicBezTo>
                        <a:pt x="138" y="101"/>
                        <a:pt x="129" y="42"/>
                        <a:pt x="11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400"/>
                </a:p>
              </p:txBody>
            </p:sp>
            <p:sp>
              <p:nvSpPr>
                <p:cNvPr id="364" name="Oval 61"/>
                <p:cNvSpPr>
                  <a:spLocks noChangeArrowheads="1"/>
                </p:cNvSpPr>
                <p:nvPr/>
              </p:nvSpPr>
              <p:spPr bwMode="auto">
                <a:xfrm>
                  <a:off x="3214" y="2487"/>
                  <a:ext cx="350" cy="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400"/>
                </a:p>
              </p:txBody>
            </p:sp>
            <p:sp>
              <p:nvSpPr>
                <p:cNvPr id="365" name="Freeform 62"/>
                <p:cNvSpPr>
                  <a:spLocks/>
                </p:cNvSpPr>
                <p:nvPr/>
              </p:nvSpPr>
              <p:spPr bwMode="auto">
                <a:xfrm>
                  <a:off x="3136" y="2883"/>
                  <a:ext cx="516" cy="391"/>
                </a:xfrm>
                <a:custGeom>
                  <a:avLst/>
                  <a:gdLst>
                    <a:gd name="T0" fmla="*/ 123 w 217"/>
                    <a:gd name="T1" fmla="*/ 4 h 164"/>
                    <a:gd name="T2" fmla="*/ 88 w 217"/>
                    <a:gd name="T3" fmla="*/ 4 h 164"/>
                    <a:gd name="T4" fmla="*/ 36 w 217"/>
                    <a:gd name="T5" fmla="*/ 30 h 164"/>
                    <a:gd name="T6" fmla="*/ 3 w 217"/>
                    <a:gd name="T7" fmla="*/ 142 h 164"/>
                    <a:gd name="T8" fmla="*/ 25 w 217"/>
                    <a:gd name="T9" fmla="*/ 164 h 164"/>
                    <a:gd name="T10" fmla="*/ 193 w 217"/>
                    <a:gd name="T11" fmla="*/ 164 h 164"/>
                    <a:gd name="T12" fmla="*/ 217 w 217"/>
                    <a:gd name="T13" fmla="*/ 142 h 164"/>
                    <a:gd name="T14" fmla="*/ 183 w 217"/>
                    <a:gd name="T15" fmla="*/ 31 h 164"/>
                    <a:gd name="T16" fmla="*/ 123 w 217"/>
                    <a:gd name="T17" fmla="*/ 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164">
                      <a:moveTo>
                        <a:pt x="123" y="4"/>
                      </a:moveTo>
                      <a:cubicBezTo>
                        <a:pt x="88" y="4"/>
                        <a:pt x="88" y="4"/>
                        <a:pt x="88" y="4"/>
                      </a:cubicBezTo>
                      <a:cubicBezTo>
                        <a:pt x="88" y="4"/>
                        <a:pt x="55" y="3"/>
                        <a:pt x="36" y="30"/>
                      </a:cubicBezTo>
                      <a:cubicBezTo>
                        <a:pt x="17" y="57"/>
                        <a:pt x="3" y="142"/>
                        <a:pt x="3" y="142"/>
                      </a:cubicBezTo>
                      <a:cubicBezTo>
                        <a:pt x="3" y="142"/>
                        <a:pt x="0" y="164"/>
                        <a:pt x="25" y="164"/>
                      </a:cubicBezTo>
                      <a:cubicBezTo>
                        <a:pt x="193" y="164"/>
                        <a:pt x="193" y="164"/>
                        <a:pt x="193" y="164"/>
                      </a:cubicBezTo>
                      <a:cubicBezTo>
                        <a:pt x="193" y="164"/>
                        <a:pt x="217" y="164"/>
                        <a:pt x="217" y="142"/>
                      </a:cubicBezTo>
                      <a:cubicBezTo>
                        <a:pt x="217" y="142"/>
                        <a:pt x="206" y="60"/>
                        <a:pt x="183" y="31"/>
                      </a:cubicBezTo>
                      <a:cubicBezTo>
                        <a:pt x="165" y="0"/>
                        <a:pt x="123" y="4"/>
                        <a:pt x="1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400"/>
                </a:p>
              </p:txBody>
            </p:sp>
          </p:grpSp>
        </p:grpSp>
        <p:grpSp>
          <p:nvGrpSpPr>
            <p:cNvPr id="3" name="Group 2"/>
            <p:cNvGrpSpPr/>
            <p:nvPr/>
          </p:nvGrpSpPr>
          <p:grpSpPr>
            <a:xfrm>
              <a:off x="4173949" y="745763"/>
              <a:ext cx="360253" cy="360253"/>
              <a:chOff x="4631149" y="620033"/>
              <a:chExt cx="360253" cy="360253"/>
            </a:xfrm>
          </p:grpSpPr>
          <p:sp>
            <p:nvSpPr>
              <p:cNvPr id="352" name="Oval 351"/>
              <p:cNvSpPr>
                <a:spLocks noChangeAspect="1"/>
              </p:cNvSpPr>
              <p:nvPr/>
            </p:nvSpPr>
            <p:spPr>
              <a:xfrm>
                <a:off x="4631149" y="620033"/>
                <a:ext cx="360253" cy="360253"/>
              </a:xfrm>
              <a:prstGeom prst="ellipse">
                <a:avLst/>
              </a:prstGeom>
              <a:solidFill>
                <a:schemeClr val="tx1"/>
              </a:solidFill>
              <a:ln w="19050">
                <a:solidFill>
                  <a:schemeClr val="accent1"/>
                </a:solidFill>
              </a:ln>
            </p:spPr>
            <p:txBody>
              <a:bodyPr wrap="none" lIns="18000" rIns="18000" rtlCol="0" anchor="ctr">
                <a:noAutofit/>
              </a:bodyPr>
              <a:lstStyle/>
              <a:p>
                <a:pPr marL="0" algn="ctr"/>
                <a:endParaRPr lang="en-GB" sz="1050" b="1" kern="0" cap="all" dirty="0">
                  <a:solidFill>
                    <a:schemeClr val="bg1"/>
                  </a:solidFill>
                </a:endParaRPr>
              </a:p>
            </p:txBody>
          </p:sp>
          <p:grpSp>
            <p:nvGrpSpPr>
              <p:cNvPr id="381" name="Group 10"/>
              <p:cNvGrpSpPr>
                <a:grpSpLocks noChangeAspect="1"/>
              </p:cNvGrpSpPr>
              <p:nvPr/>
            </p:nvGrpSpPr>
            <p:grpSpPr bwMode="auto">
              <a:xfrm>
                <a:off x="4708515" y="699399"/>
                <a:ext cx="180000" cy="180585"/>
                <a:chOff x="2459" y="2553"/>
                <a:chExt cx="923" cy="926"/>
              </a:xfrm>
              <a:solidFill>
                <a:schemeClr val="bg1"/>
              </a:solidFill>
            </p:grpSpPr>
            <p:sp>
              <p:nvSpPr>
                <p:cNvPr id="382" name="Freeform 11"/>
                <p:cNvSpPr>
                  <a:spLocks/>
                </p:cNvSpPr>
                <p:nvPr/>
              </p:nvSpPr>
              <p:spPr bwMode="auto">
                <a:xfrm>
                  <a:off x="2459" y="2553"/>
                  <a:ext cx="923" cy="926"/>
                </a:xfrm>
                <a:custGeom>
                  <a:avLst/>
                  <a:gdLst>
                    <a:gd name="T0" fmla="*/ 72 w 388"/>
                    <a:gd name="T1" fmla="*/ 326 h 389"/>
                    <a:gd name="T2" fmla="*/ 326 w 388"/>
                    <a:gd name="T3" fmla="*/ 72 h 389"/>
                    <a:gd name="T4" fmla="*/ 388 w 388"/>
                    <a:gd name="T5" fmla="*/ 80 h 389"/>
                    <a:gd name="T6" fmla="*/ 388 w 388"/>
                    <a:gd name="T7" fmla="*/ 6 h 389"/>
                    <a:gd name="T8" fmla="*/ 326 w 388"/>
                    <a:gd name="T9" fmla="*/ 0 h 389"/>
                    <a:gd name="T10" fmla="*/ 0 w 388"/>
                    <a:gd name="T11" fmla="*/ 326 h 389"/>
                    <a:gd name="T12" fmla="*/ 6 w 388"/>
                    <a:gd name="T13" fmla="*/ 389 h 389"/>
                    <a:gd name="T14" fmla="*/ 79 w 388"/>
                    <a:gd name="T15" fmla="*/ 389 h 389"/>
                    <a:gd name="T16" fmla="*/ 72 w 388"/>
                    <a:gd name="T17" fmla="*/ 326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89">
                      <a:moveTo>
                        <a:pt x="72" y="326"/>
                      </a:moveTo>
                      <a:cubicBezTo>
                        <a:pt x="72" y="186"/>
                        <a:pt x="185" y="72"/>
                        <a:pt x="326" y="72"/>
                      </a:cubicBezTo>
                      <a:cubicBezTo>
                        <a:pt x="347" y="72"/>
                        <a:pt x="368" y="75"/>
                        <a:pt x="388" y="80"/>
                      </a:cubicBezTo>
                      <a:cubicBezTo>
                        <a:pt x="388" y="6"/>
                        <a:pt x="388" y="6"/>
                        <a:pt x="388" y="6"/>
                      </a:cubicBezTo>
                      <a:cubicBezTo>
                        <a:pt x="368" y="2"/>
                        <a:pt x="347" y="0"/>
                        <a:pt x="326" y="0"/>
                      </a:cubicBezTo>
                      <a:cubicBezTo>
                        <a:pt x="146" y="0"/>
                        <a:pt x="0" y="146"/>
                        <a:pt x="0" y="326"/>
                      </a:cubicBezTo>
                      <a:cubicBezTo>
                        <a:pt x="0" y="347"/>
                        <a:pt x="2" y="368"/>
                        <a:pt x="6" y="389"/>
                      </a:cubicBezTo>
                      <a:cubicBezTo>
                        <a:pt x="79" y="389"/>
                        <a:pt x="79" y="389"/>
                        <a:pt x="79" y="389"/>
                      </a:cubicBezTo>
                      <a:cubicBezTo>
                        <a:pt x="74" y="369"/>
                        <a:pt x="72" y="348"/>
                        <a:pt x="72" y="3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400"/>
                </a:p>
              </p:txBody>
            </p:sp>
            <p:sp>
              <p:nvSpPr>
                <p:cNvPr id="383" name="Freeform 12"/>
                <p:cNvSpPr>
                  <a:spLocks/>
                </p:cNvSpPr>
                <p:nvPr/>
              </p:nvSpPr>
              <p:spPr bwMode="auto">
                <a:xfrm>
                  <a:off x="2717" y="2867"/>
                  <a:ext cx="609" cy="612"/>
                </a:xfrm>
                <a:custGeom>
                  <a:avLst/>
                  <a:gdLst>
                    <a:gd name="T0" fmla="*/ 0 w 256"/>
                    <a:gd name="T1" fmla="*/ 194 h 257"/>
                    <a:gd name="T2" fmla="*/ 10 w 256"/>
                    <a:gd name="T3" fmla="*/ 257 h 257"/>
                    <a:gd name="T4" fmla="*/ 87 w 256"/>
                    <a:gd name="T5" fmla="*/ 257 h 257"/>
                    <a:gd name="T6" fmla="*/ 70 w 256"/>
                    <a:gd name="T7" fmla="*/ 194 h 257"/>
                    <a:gd name="T8" fmla="*/ 194 w 256"/>
                    <a:gd name="T9" fmla="*/ 70 h 257"/>
                    <a:gd name="T10" fmla="*/ 256 w 256"/>
                    <a:gd name="T11" fmla="*/ 87 h 257"/>
                    <a:gd name="T12" fmla="*/ 256 w 256"/>
                    <a:gd name="T13" fmla="*/ 10 h 257"/>
                    <a:gd name="T14" fmla="*/ 194 w 256"/>
                    <a:gd name="T15" fmla="*/ 0 h 257"/>
                    <a:gd name="T16" fmla="*/ 0 w 256"/>
                    <a:gd name="T17" fmla="*/ 19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7">
                      <a:moveTo>
                        <a:pt x="0" y="194"/>
                      </a:moveTo>
                      <a:cubicBezTo>
                        <a:pt x="0" y="216"/>
                        <a:pt x="3" y="237"/>
                        <a:pt x="10" y="257"/>
                      </a:cubicBezTo>
                      <a:cubicBezTo>
                        <a:pt x="87" y="257"/>
                        <a:pt x="87" y="257"/>
                        <a:pt x="87" y="257"/>
                      </a:cubicBezTo>
                      <a:cubicBezTo>
                        <a:pt x="76" y="238"/>
                        <a:pt x="70" y="217"/>
                        <a:pt x="70" y="194"/>
                      </a:cubicBezTo>
                      <a:cubicBezTo>
                        <a:pt x="70" y="126"/>
                        <a:pt x="125" y="70"/>
                        <a:pt x="194" y="70"/>
                      </a:cubicBezTo>
                      <a:cubicBezTo>
                        <a:pt x="216" y="70"/>
                        <a:pt x="238" y="76"/>
                        <a:pt x="256" y="87"/>
                      </a:cubicBezTo>
                      <a:cubicBezTo>
                        <a:pt x="256" y="10"/>
                        <a:pt x="256" y="10"/>
                        <a:pt x="256" y="10"/>
                      </a:cubicBezTo>
                      <a:cubicBezTo>
                        <a:pt x="236" y="4"/>
                        <a:pt x="216" y="0"/>
                        <a:pt x="194" y="0"/>
                      </a:cubicBezTo>
                      <a:cubicBezTo>
                        <a:pt x="87" y="0"/>
                        <a:pt x="0" y="87"/>
                        <a:pt x="0" y="1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400"/>
                </a:p>
              </p:txBody>
            </p:sp>
            <p:sp>
              <p:nvSpPr>
                <p:cNvPr id="384" name="Oval 13"/>
                <p:cNvSpPr>
                  <a:spLocks noChangeArrowheads="1"/>
                </p:cNvSpPr>
                <p:nvPr/>
              </p:nvSpPr>
              <p:spPr bwMode="auto">
                <a:xfrm>
                  <a:off x="3031" y="3182"/>
                  <a:ext cx="295" cy="2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400"/>
                </a:p>
              </p:txBody>
            </p:sp>
          </p:grpSp>
        </p:grpSp>
        <p:sp>
          <p:nvSpPr>
            <p:cNvPr id="5" name="Oval Callout 4"/>
            <p:cNvSpPr/>
            <p:nvPr/>
          </p:nvSpPr>
          <p:spPr>
            <a:xfrm>
              <a:off x="3622283" y="64840"/>
              <a:ext cx="1008000" cy="576000"/>
            </a:xfrm>
            <a:prstGeom prst="wedgeEllipseCallout">
              <a:avLst/>
            </a:prstGeom>
            <a:solidFill>
              <a:schemeClr val="accent6"/>
            </a:solidFill>
          </p:spPr>
          <p:txBody>
            <a:bodyPr wrap="none" lIns="18000" rIns="18000" rtlCol="0" anchor="ctr">
              <a:noAutofit/>
            </a:bodyPr>
            <a:lstStyle/>
            <a:p>
              <a:pPr algn="ctr">
                <a:lnSpc>
                  <a:spcPct val="85000"/>
                </a:lnSpc>
              </a:pPr>
              <a:r>
                <a:rPr lang="en-GB" sz="1000" cap="all" dirty="0" smtClean="0">
                  <a:solidFill>
                    <a:schemeClr val="bg1"/>
                  </a:solidFill>
                  <a:latin typeface="+mj-lt"/>
                  <a:ea typeface="+mj-ea"/>
                  <a:cs typeface="+mj-cs"/>
                </a:rPr>
                <a:t>TWITTER</a:t>
              </a:r>
            </a:p>
            <a:p>
              <a:pPr algn="ctr">
                <a:lnSpc>
                  <a:spcPct val="85000"/>
                </a:lnSpc>
              </a:pPr>
              <a:r>
                <a:rPr lang="en-GB" sz="2400" cap="all" dirty="0" smtClean="0">
                  <a:solidFill>
                    <a:schemeClr val="bg1"/>
                  </a:solidFill>
                  <a:latin typeface="+mj-lt"/>
                  <a:ea typeface="+mj-ea"/>
                  <a:cs typeface="+mj-cs"/>
                </a:rPr>
                <a:t>35,108 </a:t>
              </a:r>
              <a:endParaRPr lang="en-GB" sz="2400" cap="all" dirty="0">
                <a:solidFill>
                  <a:schemeClr val="bg1"/>
                </a:solidFill>
                <a:latin typeface="+mj-lt"/>
                <a:ea typeface="+mj-ea"/>
                <a:cs typeface="+mj-cs"/>
              </a:endParaRPr>
            </a:p>
          </p:txBody>
        </p:sp>
        <p:sp>
          <p:nvSpPr>
            <p:cNvPr id="385" name="Oval Callout 384"/>
            <p:cNvSpPr/>
            <p:nvPr/>
          </p:nvSpPr>
          <p:spPr>
            <a:xfrm>
              <a:off x="3999094" y="1186873"/>
              <a:ext cx="496760" cy="279428"/>
            </a:xfrm>
            <a:prstGeom prst="wedgeEllipseCallout">
              <a:avLst>
                <a:gd name="adj1" fmla="val 7600"/>
                <a:gd name="adj2" fmla="val -69981"/>
              </a:avLst>
            </a:prstGeom>
            <a:solidFill>
              <a:schemeClr val="accent1"/>
            </a:solidFill>
          </p:spPr>
          <p:txBody>
            <a:bodyPr wrap="none" lIns="18000" rIns="18000" rtlCol="0" anchor="ctr">
              <a:noAutofit/>
            </a:bodyPr>
            <a:lstStyle/>
            <a:p>
              <a:pPr algn="ctr">
                <a:lnSpc>
                  <a:spcPct val="85000"/>
                </a:lnSpc>
              </a:pPr>
              <a:r>
                <a:rPr lang="en-GB" sz="600" cap="all" dirty="0" smtClean="0">
                  <a:solidFill>
                    <a:schemeClr val="tx2"/>
                  </a:solidFill>
                  <a:latin typeface="+mj-lt"/>
                  <a:ea typeface="+mj-ea"/>
                  <a:cs typeface="+mj-cs"/>
                </a:rPr>
                <a:t>BLOGS</a:t>
              </a:r>
            </a:p>
            <a:p>
              <a:pPr algn="ctr">
                <a:lnSpc>
                  <a:spcPct val="85000"/>
                </a:lnSpc>
              </a:pPr>
              <a:r>
                <a:rPr lang="en-GB" sz="1000" cap="all" dirty="0" smtClean="0">
                  <a:solidFill>
                    <a:schemeClr val="tx2"/>
                  </a:solidFill>
                  <a:latin typeface="+mj-lt"/>
                  <a:ea typeface="+mj-ea"/>
                  <a:cs typeface="+mj-cs"/>
                </a:rPr>
                <a:t>1,768</a:t>
              </a:r>
              <a:endParaRPr lang="en-GB" sz="1000" cap="all" dirty="0">
                <a:solidFill>
                  <a:schemeClr val="tx2"/>
                </a:solidFill>
                <a:latin typeface="+mj-lt"/>
                <a:ea typeface="+mj-ea"/>
                <a:cs typeface="+mj-cs"/>
              </a:endParaRPr>
            </a:p>
          </p:txBody>
        </p:sp>
        <p:sp>
          <p:nvSpPr>
            <p:cNvPr id="386" name="Oval Callout 385"/>
            <p:cNvSpPr/>
            <p:nvPr/>
          </p:nvSpPr>
          <p:spPr>
            <a:xfrm>
              <a:off x="4584706" y="404628"/>
              <a:ext cx="496759" cy="279428"/>
            </a:xfrm>
            <a:prstGeom prst="wedgeEllipseCallout">
              <a:avLst>
                <a:gd name="adj1" fmla="val 14983"/>
                <a:gd name="adj2" fmla="val 61710"/>
              </a:avLst>
            </a:prstGeom>
            <a:solidFill>
              <a:schemeClr val="accent3"/>
            </a:solidFill>
          </p:spPr>
          <p:txBody>
            <a:bodyPr wrap="none" lIns="18000" rIns="18000" rtlCol="0" anchor="ctr">
              <a:noAutofit/>
            </a:bodyPr>
            <a:lstStyle/>
            <a:p>
              <a:pPr algn="ctr">
                <a:lnSpc>
                  <a:spcPct val="85000"/>
                </a:lnSpc>
              </a:pPr>
              <a:r>
                <a:rPr lang="en-GB" sz="600" cap="all" dirty="0" smtClean="0">
                  <a:solidFill>
                    <a:schemeClr val="tx2"/>
                  </a:solidFill>
                  <a:latin typeface="+mj-lt"/>
                  <a:ea typeface="+mj-ea"/>
                  <a:cs typeface="+mj-cs"/>
                </a:rPr>
                <a:t>FORUMS</a:t>
              </a:r>
            </a:p>
            <a:p>
              <a:pPr algn="ctr">
                <a:lnSpc>
                  <a:spcPct val="85000"/>
                </a:lnSpc>
              </a:pPr>
              <a:r>
                <a:rPr lang="en-GB" sz="1000" cap="all" dirty="0" smtClean="0">
                  <a:solidFill>
                    <a:schemeClr val="tx2"/>
                  </a:solidFill>
                  <a:latin typeface="+mj-lt"/>
                  <a:ea typeface="+mj-ea"/>
                  <a:cs typeface="+mj-cs"/>
                </a:rPr>
                <a:t>1,812</a:t>
              </a:r>
              <a:endParaRPr lang="en-GB" sz="1000" cap="all" dirty="0">
                <a:solidFill>
                  <a:schemeClr val="tx2"/>
                </a:solidFill>
                <a:latin typeface="+mj-lt"/>
                <a:ea typeface="+mj-ea"/>
                <a:cs typeface="+mj-cs"/>
              </a:endParaRPr>
            </a:p>
          </p:txBody>
        </p:sp>
      </p:grpSp>
      <p:sp>
        <p:nvSpPr>
          <p:cNvPr id="387" name="TextBox 386"/>
          <p:cNvSpPr txBox="1"/>
          <p:nvPr/>
        </p:nvSpPr>
        <p:spPr>
          <a:xfrm>
            <a:off x="123650" y="4491272"/>
            <a:ext cx="4857448" cy="341632"/>
          </a:xfrm>
          <a:prstGeom prst="rect">
            <a:avLst/>
          </a:prstGeom>
          <a:noFill/>
        </p:spPr>
        <p:txBody>
          <a:bodyPr wrap="square" rtlCol="0">
            <a:spAutoFit/>
          </a:bodyPr>
          <a:lstStyle/>
          <a:p>
            <a:pPr>
              <a:lnSpc>
                <a:spcPct val="90000"/>
              </a:lnSpc>
            </a:pPr>
            <a:r>
              <a:rPr lang="en-GB" sz="600" b="1" dirty="0">
                <a:solidFill>
                  <a:prstClr val="white"/>
                </a:solidFill>
              </a:rPr>
              <a:t>Fuente: </a:t>
            </a:r>
            <a:r>
              <a:rPr lang="en-GB" sz="600" dirty="0">
                <a:solidFill>
                  <a:prstClr val="white"/>
                </a:solidFill>
              </a:rPr>
              <a:t>Antenna de OMG </a:t>
            </a:r>
            <a:r>
              <a:rPr lang="en-GB" sz="600" dirty="0" err="1">
                <a:solidFill>
                  <a:prstClr val="white"/>
                </a:solidFill>
              </a:rPr>
              <a:t>conjuntamente</a:t>
            </a:r>
            <a:r>
              <a:rPr lang="en-GB" sz="600" dirty="0">
                <a:solidFill>
                  <a:prstClr val="white"/>
                </a:solidFill>
              </a:rPr>
              <a:t> con el </a:t>
            </a:r>
            <a:r>
              <a:rPr lang="en-GB" sz="600" dirty="0" err="1">
                <a:solidFill>
                  <a:prstClr val="white"/>
                </a:solidFill>
              </a:rPr>
              <a:t>trabajo</a:t>
            </a:r>
            <a:r>
              <a:rPr lang="en-GB" sz="600" dirty="0">
                <a:solidFill>
                  <a:prstClr val="white"/>
                </a:solidFill>
              </a:rPr>
              <a:t> de campo de </a:t>
            </a:r>
            <a:r>
              <a:rPr lang="en-GB" sz="600" dirty="0" err="1">
                <a:solidFill>
                  <a:prstClr val="white"/>
                </a:solidFill>
              </a:rPr>
              <a:t>repindex</a:t>
            </a:r>
            <a:r>
              <a:rPr lang="en-GB" sz="600" dirty="0">
                <a:solidFill>
                  <a:prstClr val="white"/>
                </a:solidFill>
              </a:rPr>
              <a:t>: 24 a 30 de mayo de 2014, en 10 </a:t>
            </a:r>
            <a:r>
              <a:rPr lang="en-GB" sz="600" dirty="0" err="1">
                <a:solidFill>
                  <a:prstClr val="white"/>
                </a:solidFill>
              </a:rPr>
              <a:t>idiomas</a:t>
            </a:r>
            <a:r>
              <a:rPr lang="en-GB" sz="600" dirty="0">
                <a:solidFill>
                  <a:prstClr val="white"/>
                </a:solidFill>
              </a:rPr>
              <a:t> (</a:t>
            </a:r>
            <a:r>
              <a:rPr lang="en-GB" sz="600" dirty="0" err="1">
                <a:solidFill>
                  <a:prstClr val="white"/>
                </a:solidFill>
              </a:rPr>
              <a:t>inglés</a:t>
            </a:r>
            <a:r>
              <a:rPr lang="en-GB" sz="600" dirty="0">
                <a:solidFill>
                  <a:prstClr val="white"/>
                </a:solidFill>
              </a:rPr>
              <a:t>, </a:t>
            </a:r>
            <a:r>
              <a:rPr lang="en-GB" sz="600" dirty="0" err="1">
                <a:solidFill>
                  <a:prstClr val="white"/>
                </a:solidFill>
              </a:rPr>
              <a:t>alemán</a:t>
            </a:r>
            <a:r>
              <a:rPr lang="en-GB" sz="600" dirty="0">
                <a:solidFill>
                  <a:prstClr val="white"/>
                </a:solidFill>
              </a:rPr>
              <a:t>, </a:t>
            </a:r>
            <a:r>
              <a:rPr lang="en-GB" sz="600" dirty="0" err="1">
                <a:solidFill>
                  <a:prstClr val="white"/>
                </a:solidFill>
              </a:rPr>
              <a:t>francés</a:t>
            </a:r>
            <a:r>
              <a:rPr lang="en-GB" sz="600" dirty="0">
                <a:solidFill>
                  <a:prstClr val="white"/>
                </a:solidFill>
              </a:rPr>
              <a:t>, </a:t>
            </a:r>
            <a:r>
              <a:rPr lang="en-GB" sz="600" dirty="0" err="1">
                <a:solidFill>
                  <a:prstClr val="white"/>
                </a:solidFill>
              </a:rPr>
              <a:t>español</a:t>
            </a:r>
            <a:r>
              <a:rPr lang="en-GB" sz="600" dirty="0">
                <a:solidFill>
                  <a:prstClr val="white"/>
                </a:solidFill>
              </a:rPr>
              <a:t>, </a:t>
            </a:r>
            <a:r>
              <a:rPr lang="en-GB" sz="600" dirty="0" err="1">
                <a:solidFill>
                  <a:prstClr val="white"/>
                </a:solidFill>
              </a:rPr>
              <a:t>italiano</a:t>
            </a:r>
            <a:r>
              <a:rPr lang="en-GB" sz="600" dirty="0">
                <a:solidFill>
                  <a:prstClr val="white"/>
                </a:solidFill>
              </a:rPr>
              <a:t>, </a:t>
            </a:r>
            <a:r>
              <a:rPr lang="en-GB" sz="600" dirty="0" err="1">
                <a:solidFill>
                  <a:prstClr val="white"/>
                </a:solidFill>
              </a:rPr>
              <a:t>tailandés</a:t>
            </a:r>
            <a:r>
              <a:rPr lang="en-GB" sz="600" dirty="0">
                <a:solidFill>
                  <a:prstClr val="white"/>
                </a:solidFill>
              </a:rPr>
              <a:t>, chino </a:t>
            </a:r>
            <a:r>
              <a:rPr lang="en-GB" sz="600" dirty="0" err="1">
                <a:solidFill>
                  <a:prstClr val="white"/>
                </a:solidFill>
              </a:rPr>
              <a:t>simplificado</a:t>
            </a:r>
            <a:r>
              <a:rPr lang="en-GB" sz="600" dirty="0">
                <a:solidFill>
                  <a:prstClr val="white"/>
                </a:solidFill>
              </a:rPr>
              <a:t>, </a:t>
            </a:r>
            <a:r>
              <a:rPr lang="en-GB" sz="600" dirty="0" err="1">
                <a:solidFill>
                  <a:prstClr val="white"/>
                </a:solidFill>
              </a:rPr>
              <a:t>portugués</a:t>
            </a:r>
            <a:r>
              <a:rPr lang="en-GB" sz="600" dirty="0">
                <a:solidFill>
                  <a:prstClr val="white"/>
                </a:solidFill>
              </a:rPr>
              <a:t>, </a:t>
            </a:r>
            <a:r>
              <a:rPr lang="en-GB" sz="600" dirty="0" err="1">
                <a:solidFill>
                  <a:prstClr val="white"/>
                </a:solidFill>
              </a:rPr>
              <a:t>ruso</a:t>
            </a:r>
            <a:r>
              <a:rPr lang="en-GB" sz="600" dirty="0">
                <a:solidFill>
                  <a:prstClr val="white"/>
                </a:solidFill>
              </a:rPr>
              <a:t>, </a:t>
            </a:r>
            <a:r>
              <a:rPr lang="en-GB" sz="600" dirty="0" err="1">
                <a:solidFill>
                  <a:prstClr val="white"/>
                </a:solidFill>
              </a:rPr>
              <a:t>árabe</a:t>
            </a:r>
            <a:r>
              <a:rPr lang="en-GB" sz="600" dirty="0">
                <a:solidFill>
                  <a:prstClr val="white"/>
                </a:solidFill>
              </a:rPr>
              <a:t>). Se ha </a:t>
            </a:r>
            <a:r>
              <a:rPr lang="en-GB" sz="600" dirty="0" err="1">
                <a:solidFill>
                  <a:prstClr val="white"/>
                </a:solidFill>
              </a:rPr>
              <a:t>monitoreado</a:t>
            </a:r>
            <a:r>
              <a:rPr lang="en-GB" sz="600" dirty="0">
                <a:solidFill>
                  <a:prstClr val="white"/>
                </a:solidFill>
              </a:rPr>
              <a:t> a </a:t>
            </a:r>
            <a:r>
              <a:rPr lang="en-GB" sz="600" dirty="0" err="1">
                <a:solidFill>
                  <a:prstClr val="white"/>
                </a:solidFill>
              </a:rPr>
              <a:t>todos</a:t>
            </a:r>
            <a:r>
              <a:rPr lang="en-GB" sz="600" dirty="0">
                <a:solidFill>
                  <a:prstClr val="white"/>
                </a:solidFill>
              </a:rPr>
              <a:t> los </a:t>
            </a:r>
            <a:r>
              <a:rPr lang="en-GB" sz="600" dirty="0" err="1">
                <a:solidFill>
                  <a:prstClr val="white"/>
                </a:solidFill>
              </a:rPr>
              <a:t>patrocinadores</a:t>
            </a:r>
            <a:r>
              <a:rPr lang="en-GB" sz="600" dirty="0">
                <a:solidFill>
                  <a:prstClr val="white"/>
                </a:solidFill>
              </a:rPr>
              <a:t> (Coca-Cola, Adidas, Hyundai, </a:t>
            </a:r>
            <a:r>
              <a:rPr lang="en-GB" sz="600" dirty="0" smtClean="0">
                <a:solidFill>
                  <a:prstClr val="white"/>
                </a:solidFill>
              </a:rPr>
              <a:t>Kia, </a:t>
            </a:r>
            <a:r>
              <a:rPr lang="en-GB" sz="600" dirty="0">
                <a:solidFill>
                  <a:prstClr val="white"/>
                </a:solidFill>
              </a:rPr>
              <a:t>Emirates, Sony, Visa, Budweiser, Castrol, Continental, Johnson &amp; Johnson, McDonald’s, Moy Park, </a:t>
            </a:r>
            <a:r>
              <a:rPr lang="en-GB" sz="600" dirty="0" err="1">
                <a:solidFill>
                  <a:prstClr val="white"/>
                </a:solidFill>
              </a:rPr>
              <a:t>Oi</a:t>
            </a:r>
            <a:r>
              <a:rPr lang="en-GB" sz="600" dirty="0">
                <a:solidFill>
                  <a:prstClr val="white"/>
                </a:solidFill>
              </a:rPr>
              <a:t>, </a:t>
            </a:r>
            <a:r>
              <a:rPr lang="en-GB" sz="600" dirty="0" err="1">
                <a:solidFill>
                  <a:prstClr val="white"/>
                </a:solidFill>
              </a:rPr>
              <a:t>Yingli</a:t>
            </a:r>
            <a:endParaRPr lang="en-GB" sz="600" dirty="0">
              <a:solidFill>
                <a:schemeClr val="bg1"/>
              </a:solidFill>
            </a:endParaRPr>
          </a:p>
        </p:txBody>
      </p:sp>
      <p:sp>
        <p:nvSpPr>
          <p:cNvPr id="389" name="Rectangle 388"/>
          <p:cNvSpPr/>
          <p:nvPr/>
        </p:nvSpPr>
        <p:spPr>
          <a:xfrm>
            <a:off x="208599" y="2708430"/>
            <a:ext cx="1692000" cy="1651734"/>
          </a:xfrm>
          <a:prstGeom prst="rect">
            <a:avLst/>
          </a:prstGeom>
          <a:noFill/>
        </p:spPr>
        <p:txBody>
          <a:bodyPr wrap="square" lIns="18000" rIns="18000" rtlCol="0" anchor="t">
            <a:spAutoFit/>
          </a:bodyPr>
          <a:lstStyle/>
          <a:p>
            <a:pPr>
              <a:spcBef>
                <a:spcPts val="400"/>
              </a:spcBef>
            </a:pPr>
            <a:r>
              <a:rPr lang="en-GB" sz="700" dirty="0">
                <a:solidFill>
                  <a:schemeClr val="bg1"/>
                </a:solidFill>
              </a:rPr>
              <a:t>A </a:t>
            </a:r>
            <a:r>
              <a:rPr lang="en-GB" sz="700" dirty="0" err="1">
                <a:solidFill>
                  <a:schemeClr val="bg1"/>
                </a:solidFill>
              </a:rPr>
              <a:t>pesar</a:t>
            </a:r>
            <a:r>
              <a:rPr lang="en-GB" sz="700" dirty="0">
                <a:solidFill>
                  <a:schemeClr val="bg1"/>
                </a:solidFill>
              </a:rPr>
              <a:t> de </a:t>
            </a:r>
            <a:r>
              <a:rPr lang="en-GB" sz="700" dirty="0" err="1">
                <a:solidFill>
                  <a:schemeClr val="bg1"/>
                </a:solidFill>
              </a:rPr>
              <a:t>este</a:t>
            </a:r>
            <a:r>
              <a:rPr lang="en-GB" sz="700" dirty="0">
                <a:solidFill>
                  <a:schemeClr val="bg1"/>
                </a:solidFill>
              </a:rPr>
              <a:t> </a:t>
            </a:r>
            <a:r>
              <a:rPr lang="en-GB" sz="700" dirty="0" err="1">
                <a:solidFill>
                  <a:schemeClr val="bg1"/>
                </a:solidFill>
              </a:rPr>
              <a:t>éxito</a:t>
            </a:r>
            <a:r>
              <a:rPr lang="en-GB" sz="700" dirty="0">
                <a:solidFill>
                  <a:schemeClr val="bg1"/>
                </a:solidFill>
              </a:rPr>
              <a:t>, </a:t>
            </a:r>
            <a:r>
              <a:rPr lang="en-GB" sz="700" dirty="0" err="1">
                <a:solidFill>
                  <a:schemeClr val="bg1"/>
                </a:solidFill>
              </a:rPr>
              <a:t>es</a:t>
            </a:r>
            <a:r>
              <a:rPr lang="en-GB" sz="700" dirty="0">
                <a:solidFill>
                  <a:schemeClr val="bg1"/>
                </a:solidFill>
              </a:rPr>
              <a:t> </a:t>
            </a:r>
            <a:r>
              <a:rPr lang="en-GB" sz="700" dirty="0" err="1">
                <a:solidFill>
                  <a:schemeClr val="bg1"/>
                </a:solidFill>
              </a:rPr>
              <a:t>posible</a:t>
            </a:r>
            <a:r>
              <a:rPr lang="en-GB" sz="700" dirty="0">
                <a:solidFill>
                  <a:schemeClr val="bg1"/>
                </a:solidFill>
              </a:rPr>
              <a:t> </a:t>
            </a:r>
            <a:r>
              <a:rPr lang="en-GB" sz="700" dirty="0" err="1">
                <a:solidFill>
                  <a:schemeClr val="bg1"/>
                </a:solidFill>
              </a:rPr>
              <a:t>que</a:t>
            </a:r>
            <a:r>
              <a:rPr lang="en-GB" sz="700" dirty="0">
                <a:solidFill>
                  <a:schemeClr val="bg1"/>
                </a:solidFill>
              </a:rPr>
              <a:t> se </a:t>
            </a:r>
            <a:r>
              <a:rPr lang="en-GB" sz="700" dirty="0" err="1">
                <a:solidFill>
                  <a:schemeClr val="bg1"/>
                </a:solidFill>
              </a:rPr>
              <a:t>hable</a:t>
            </a:r>
            <a:r>
              <a:rPr lang="en-GB" sz="700" dirty="0">
                <a:solidFill>
                  <a:schemeClr val="bg1"/>
                </a:solidFill>
              </a:rPr>
              <a:t> </a:t>
            </a:r>
            <a:r>
              <a:rPr lang="en-GB" sz="700" dirty="0" err="1">
                <a:solidFill>
                  <a:schemeClr val="bg1"/>
                </a:solidFill>
              </a:rPr>
              <a:t>sobre</a:t>
            </a:r>
            <a:r>
              <a:rPr lang="en-GB" sz="700" dirty="0">
                <a:solidFill>
                  <a:schemeClr val="bg1"/>
                </a:solidFill>
              </a:rPr>
              <a:t> los </a:t>
            </a:r>
            <a:r>
              <a:rPr lang="en-GB" sz="700" dirty="0" err="1">
                <a:solidFill>
                  <a:schemeClr val="bg1"/>
                </a:solidFill>
              </a:rPr>
              <a:t>salarios</a:t>
            </a:r>
            <a:r>
              <a:rPr lang="en-GB" sz="700" dirty="0">
                <a:solidFill>
                  <a:schemeClr val="bg1"/>
                </a:solidFill>
              </a:rPr>
              <a:t> de los </a:t>
            </a:r>
            <a:r>
              <a:rPr lang="en-GB" sz="700" dirty="0" err="1">
                <a:solidFill>
                  <a:schemeClr val="bg1"/>
                </a:solidFill>
              </a:rPr>
              <a:t>trabajadores</a:t>
            </a:r>
            <a:r>
              <a:rPr lang="en-GB" sz="700" dirty="0">
                <a:solidFill>
                  <a:schemeClr val="bg1"/>
                </a:solidFill>
              </a:rPr>
              <a:t> </a:t>
            </a:r>
            <a:r>
              <a:rPr lang="en-GB" sz="700" dirty="0" err="1">
                <a:solidFill>
                  <a:schemeClr val="bg1"/>
                </a:solidFill>
              </a:rPr>
              <a:t>paquistaníes</a:t>
            </a:r>
            <a:r>
              <a:rPr lang="en-GB" sz="700" dirty="0">
                <a:solidFill>
                  <a:schemeClr val="bg1"/>
                </a:solidFill>
              </a:rPr>
              <a:t> </a:t>
            </a:r>
            <a:r>
              <a:rPr lang="en-GB" sz="700" dirty="0" err="1">
                <a:solidFill>
                  <a:schemeClr val="bg1"/>
                </a:solidFill>
              </a:rPr>
              <a:t>que</a:t>
            </a:r>
            <a:r>
              <a:rPr lang="en-GB" sz="700" dirty="0">
                <a:solidFill>
                  <a:schemeClr val="bg1"/>
                </a:solidFill>
              </a:rPr>
              <a:t> </a:t>
            </a:r>
            <a:r>
              <a:rPr lang="en-GB" sz="700" dirty="0" err="1">
                <a:solidFill>
                  <a:schemeClr val="bg1"/>
                </a:solidFill>
              </a:rPr>
              <a:t>fabrican</a:t>
            </a:r>
            <a:r>
              <a:rPr lang="en-GB" sz="700" dirty="0">
                <a:solidFill>
                  <a:schemeClr val="bg1"/>
                </a:solidFill>
              </a:rPr>
              <a:t> el </a:t>
            </a:r>
            <a:r>
              <a:rPr lang="en-GB" sz="700" dirty="0" err="1">
                <a:solidFill>
                  <a:schemeClr val="bg1"/>
                </a:solidFill>
              </a:rPr>
              <a:t>Brazuca</a:t>
            </a:r>
            <a:r>
              <a:rPr lang="en-GB" sz="700" dirty="0">
                <a:solidFill>
                  <a:schemeClr val="bg1"/>
                </a:solidFill>
              </a:rPr>
              <a:t> (</a:t>
            </a:r>
            <a:r>
              <a:rPr lang="en-GB" sz="700" dirty="0" err="1">
                <a:solidFill>
                  <a:schemeClr val="bg1"/>
                </a:solidFill>
              </a:rPr>
              <a:t>balón</a:t>
            </a:r>
            <a:r>
              <a:rPr lang="en-GB" sz="700" dirty="0">
                <a:solidFill>
                  <a:schemeClr val="bg1"/>
                </a:solidFill>
              </a:rPr>
              <a:t> </a:t>
            </a:r>
            <a:r>
              <a:rPr lang="en-GB" sz="700" dirty="0" err="1">
                <a:solidFill>
                  <a:schemeClr val="bg1"/>
                </a:solidFill>
              </a:rPr>
              <a:t>oficial</a:t>
            </a:r>
            <a:r>
              <a:rPr lang="en-GB" sz="700" dirty="0">
                <a:solidFill>
                  <a:schemeClr val="bg1"/>
                </a:solidFill>
              </a:rPr>
              <a:t> de la </a:t>
            </a:r>
            <a:r>
              <a:rPr lang="en-GB" sz="700" dirty="0" err="1">
                <a:solidFill>
                  <a:schemeClr val="bg1"/>
                </a:solidFill>
              </a:rPr>
              <a:t>competición</a:t>
            </a:r>
            <a:r>
              <a:rPr lang="en-GB" sz="700" dirty="0">
                <a:solidFill>
                  <a:schemeClr val="bg1"/>
                </a:solidFill>
              </a:rPr>
              <a:t>). </a:t>
            </a:r>
            <a:r>
              <a:rPr lang="en-GB" sz="700" dirty="0" err="1">
                <a:solidFill>
                  <a:schemeClr val="bg1"/>
                </a:solidFill>
              </a:rPr>
              <a:t>Aunque</a:t>
            </a:r>
            <a:r>
              <a:rPr lang="en-GB" sz="700" dirty="0">
                <a:solidFill>
                  <a:schemeClr val="bg1"/>
                </a:solidFill>
              </a:rPr>
              <a:t> los </a:t>
            </a:r>
            <a:r>
              <a:rPr lang="en-GB" sz="700" dirty="0" err="1">
                <a:solidFill>
                  <a:schemeClr val="bg1"/>
                </a:solidFill>
              </a:rPr>
              <a:t>paquistaníes</a:t>
            </a:r>
            <a:r>
              <a:rPr lang="en-GB" sz="700" dirty="0">
                <a:solidFill>
                  <a:schemeClr val="bg1"/>
                </a:solidFill>
              </a:rPr>
              <a:t> </a:t>
            </a:r>
            <a:r>
              <a:rPr lang="en-GB" sz="700" dirty="0" err="1">
                <a:solidFill>
                  <a:schemeClr val="bg1"/>
                </a:solidFill>
              </a:rPr>
              <a:t>están</a:t>
            </a:r>
            <a:r>
              <a:rPr lang="en-GB" sz="700" dirty="0">
                <a:solidFill>
                  <a:schemeClr val="bg1"/>
                </a:solidFill>
              </a:rPr>
              <a:t> </a:t>
            </a:r>
            <a:r>
              <a:rPr lang="en-GB" sz="700" dirty="0" err="1">
                <a:solidFill>
                  <a:schemeClr val="bg1"/>
                </a:solidFill>
              </a:rPr>
              <a:t>orgullosos</a:t>
            </a:r>
            <a:r>
              <a:rPr lang="en-GB" sz="700" dirty="0">
                <a:solidFill>
                  <a:schemeClr val="bg1"/>
                </a:solidFill>
              </a:rPr>
              <a:t> de </a:t>
            </a:r>
            <a:r>
              <a:rPr lang="en-GB" sz="700" dirty="0" err="1">
                <a:solidFill>
                  <a:schemeClr val="bg1"/>
                </a:solidFill>
              </a:rPr>
              <a:t>fabricar</a:t>
            </a:r>
            <a:r>
              <a:rPr lang="en-GB" sz="700" dirty="0">
                <a:solidFill>
                  <a:schemeClr val="bg1"/>
                </a:solidFill>
              </a:rPr>
              <a:t> el </a:t>
            </a:r>
            <a:r>
              <a:rPr lang="en-GB" sz="700" dirty="0" err="1">
                <a:solidFill>
                  <a:schemeClr val="bg1"/>
                </a:solidFill>
              </a:rPr>
              <a:t>Brazuca</a:t>
            </a:r>
            <a:r>
              <a:rPr lang="en-GB" sz="700" dirty="0">
                <a:solidFill>
                  <a:schemeClr val="bg1"/>
                </a:solidFill>
              </a:rPr>
              <a:t>, el </a:t>
            </a:r>
            <a:r>
              <a:rPr lang="en-GB" sz="700" dirty="0" err="1">
                <a:solidFill>
                  <a:schemeClr val="bg1"/>
                </a:solidFill>
              </a:rPr>
              <a:t>reportaje</a:t>
            </a:r>
            <a:r>
              <a:rPr lang="en-GB" sz="700" dirty="0">
                <a:solidFill>
                  <a:schemeClr val="bg1"/>
                </a:solidFill>
              </a:rPr>
              <a:t> «</a:t>
            </a:r>
            <a:r>
              <a:rPr lang="en-GB" sz="700" dirty="0" err="1">
                <a:solidFill>
                  <a:schemeClr val="bg1"/>
                </a:solidFill>
              </a:rPr>
              <a:t>Fabriqué</a:t>
            </a:r>
            <a:r>
              <a:rPr lang="en-GB" sz="700" dirty="0">
                <a:solidFill>
                  <a:schemeClr val="bg1"/>
                </a:solidFill>
              </a:rPr>
              <a:t> au Pakistan», </a:t>
            </a:r>
            <a:r>
              <a:rPr lang="en-GB" sz="700" dirty="0" err="1">
                <a:solidFill>
                  <a:schemeClr val="bg1"/>
                </a:solidFill>
              </a:rPr>
              <a:t>acerca</a:t>
            </a:r>
            <a:r>
              <a:rPr lang="en-GB" sz="700" dirty="0">
                <a:solidFill>
                  <a:schemeClr val="bg1"/>
                </a:solidFill>
              </a:rPr>
              <a:t> de los (</a:t>
            </a:r>
            <a:r>
              <a:rPr lang="en-GB" sz="700" dirty="0" err="1">
                <a:solidFill>
                  <a:schemeClr val="bg1"/>
                </a:solidFill>
              </a:rPr>
              <a:t>bajos</a:t>
            </a:r>
            <a:r>
              <a:rPr lang="en-GB" sz="700" dirty="0">
                <a:solidFill>
                  <a:schemeClr val="bg1"/>
                </a:solidFill>
              </a:rPr>
              <a:t>) </a:t>
            </a:r>
            <a:r>
              <a:rPr lang="en-GB" sz="700" dirty="0" err="1">
                <a:solidFill>
                  <a:schemeClr val="bg1"/>
                </a:solidFill>
              </a:rPr>
              <a:t>salarios</a:t>
            </a:r>
            <a:r>
              <a:rPr lang="en-GB" sz="700" dirty="0">
                <a:solidFill>
                  <a:schemeClr val="bg1"/>
                </a:solidFill>
              </a:rPr>
              <a:t> de los </a:t>
            </a:r>
            <a:r>
              <a:rPr lang="en-GB" sz="700" dirty="0" err="1">
                <a:solidFill>
                  <a:schemeClr val="bg1"/>
                </a:solidFill>
              </a:rPr>
              <a:t>obreros</a:t>
            </a:r>
            <a:r>
              <a:rPr lang="en-GB" sz="700" dirty="0">
                <a:solidFill>
                  <a:schemeClr val="bg1"/>
                </a:solidFill>
              </a:rPr>
              <a:t>, ha </a:t>
            </a:r>
            <a:r>
              <a:rPr lang="en-GB" sz="700" dirty="0" err="1">
                <a:solidFill>
                  <a:schemeClr val="bg1"/>
                </a:solidFill>
              </a:rPr>
              <a:t>sido</a:t>
            </a:r>
            <a:r>
              <a:rPr lang="en-GB" sz="700" dirty="0">
                <a:solidFill>
                  <a:schemeClr val="bg1"/>
                </a:solidFill>
              </a:rPr>
              <a:t> </a:t>
            </a:r>
            <a:r>
              <a:rPr lang="en-GB" sz="700" dirty="0" err="1">
                <a:solidFill>
                  <a:schemeClr val="bg1"/>
                </a:solidFill>
              </a:rPr>
              <a:t>uno</a:t>
            </a:r>
            <a:r>
              <a:rPr lang="en-GB" sz="700" dirty="0">
                <a:solidFill>
                  <a:schemeClr val="bg1"/>
                </a:solidFill>
              </a:rPr>
              <a:t> de los </a:t>
            </a:r>
            <a:r>
              <a:rPr lang="en-GB" sz="700" dirty="0" err="1">
                <a:solidFill>
                  <a:schemeClr val="bg1"/>
                </a:solidFill>
              </a:rPr>
              <a:t>más</a:t>
            </a:r>
            <a:r>
              <a:rPr lang="en-GB" sz="700" dirty="0">
                <a:solidFill>
                  <a:schemeClr val="bg1"/>
                </a:solidFill>
              </a:rPr>
              <a:t> </a:t>
            </a:r>
            <a:r>
              <a:rPr lang="en-GB" sz="700" dirty="0" err="1">
                <a:solidFill>
                  <a:schemeClr val="bg1"/>
                </a:solidFill>
              </a:rPr>
              <a:t>compartidos</a:t>
            </a:r>
            <a:r>
              <a:rPr lang="en-GB" sz="700" dirty="0">
                <a:solidFill>
                  <a:schemeClr val="bg1"/>
                </a:solidFill>
              </a:rPr>
              <a:t>.</a:t>
            </a:r>
          </a:p>
          <a:p>
            <a:pPr>
              <a:spcBef>
                <a:spcPts val="400"/>
              </a:spcBef>
            </a:pPr>
            <a:r>
              <a:rPr lang="en-GB" sz="700" dirty="0">
                <a:solidFill>
                  <a:schemeClr val="bg1"/>
                </a:solidFill>
              </a:rPr>
              <a:t>Nike (</a:t>
            </a:r>
            <a:r>
              <a:rPr lang="en-GB" sz="700" dirty="0" err="1">
                <a:solidFill>
                  <a:schemeClr val="bg1"/>
                </a:solidFill>
              </a:rPr>
              <a:t>que</a:t>
            </a:r>
            <a:r>
              <a:rPr lang="en-GB" sz="700" dirty="0">
                <a:solidFill>
                  <a:schemeClr val="bg1"/>
                </a:solidFill>
              </a:rPr>
              <a:t> no </a:t>
            </a:r>
            <a:r>
              <a:rPr lang="en-GB" sz="700" dirty="0" err="1">
                <a:solidFill>
                  <a:schemeClr val="bg1"/>
                </a:solidFill>
              </a:rPr>
              <a:t>es</a:t>
            </a:r>
            <a:r>
              <a:rPr lang="en-GB" sz="700" dirty="0">
                <a:solidFill>
                  <a:schemeClr val="bg1"/>
                </a:solidFill>
              </a:rPr>
              <a:t> </a:t>
            </a:r>
            <a:r>
              <a:rPr lang="en-GB" sz="700" dirty="0" err="1">
                <a:solidFill>
                  <a:schemeClr val="bg1"/>
                </a:solidFill>
              </a:rPr>
              <a:t>patrocinador</a:t>
            </a:r>
            <a:r>
              <a:rPr lang="en-GB" sz="700" dirty="0">
                <a:solidFill>
                  <a:schemeClr val="bg1"/>
                </a:solidFill>
              </a:rPr>
              <a:t> </a:t>
            </a:r>
            <a:r>
              <a:rPr lang="en-GB" sz="700" dirty="0" err="1">
                <a:solidFill>
                  <a:schemeClr val="bg1"/>
                </a:solidFill>
              </a:rPr>
              <a:t>oficial</a:t>
            </a:r>
            <a:r>
              <a:rPr lang="en-GB" sz="700" dirty="0">
                <a:solidFill>
                  <a:schemeClr val="bg1"/>
                </a:solidFill>
              </a:rPr>
              <a:t>) </a:t>
            </a:r>
            <a:r>
              <a:rPr lang="en-GB" sz="700" dirty="0" err="1">
                <a:solidFill>
                  <a:schemeClr val="bg1"/>
                </a:solidFill>
              </a:rPr>
              <a:t>es</a:t>
            </a:r>
            <a:r>
              <a:rPr lang="en-GB" sz="700" dirty="0">
                <a:solidFill>
                  <a:schemeClr val="bg1"/>
                </a:solidFill>
              </a:rPr>
              <a:t> la </a:t>
            </a:r>
            <a:r>
              <a:rPr lang="en-GB" sz="700" dirty="0" err="1">
                <a:solidFill>
                  <a:schemeClr val="bg1"/>
                </a:solidFill>
              </a:rPr>
              <a:t>siguiente</a:t>
            </a:r>
            <a:r>
              <a:rPr lang="en-GB" sz="700" dirty="0">
                <a:solidFill>
                  <a:schemeClr val="bg1"/>
                </a:solidFill>
              </a:rPr>
              <a:t> </a:t>
            </a:r>
            <a:r>
              <a:rPr lang="en-GB" sz="700" dirty="0" err="1">
                <a:solidFill>
                  <a:schemeClr val="bg1"/>
                </a:solidFill>
              </a:rPr>
              <a:t>marca</a:t>
            </a:r>
            <a:r>
              <a:rPr lang="en-GB" sz="700" dirty="0">
                <a:solidFill>
                  <a:schemeClr val="bg1"/>
                </a:solidFill>
              </a:rPr>
              <a:t> </a:t>
            </a:r>
            <a:r>
              <a:rPr lang="en-GB" sz="700" dirty="0" err="1">
                <a:solidFill>
                  <a:schemeClr val="bg1"/>
                </a:solidFill>
              </a:rPr>
              <a:t>más</a:t>
            </a:r>
            <a:r>
              <a:rPr lang="en-GB" sz="700" dirty="0">
                <a:solidFill>
                  <a:schemeClr val="bg1"/>
                </a:solidFill>
              </a:rPr>
              <a:t> </a:t>
            </a:r>
            <a:r>
              <a:rPr lang="en-GB" sz="700" dirty="0" err="1">
                <a:solidFill>
                  <a:schemeClr val="bg1"/>
                </a:solidFill>
              </a:rPr>
              <a:t>mencionada</a:t>
            </a:r>
            <a:r>
              <a:rPr lang="en-GB" sz="700" dirty="0">
                <a:solidFill>
                  <a:schemeClr val="bg1"/>
                </a:solidFill>
              </a:rPr>
              <a:t>. En EE.UU., los </a:t>
            </a:r>
            <a:r>
              <a:rPr lang="en-GB" sz="700" dirty="0" err="1">
                <a:solidFill>
                  <a:schemeClr val="bg1"/>
                </a:solidFill>
              </a:rPr>
              <a:t>hispanohablantes</a:t>
            </a:r>
            <a:r>
              <a:rPr lang="en-GB" sz="700" dirty="0">
                <a:solidFill>
                  <a:schemeClr val="bg1"/>
                </a:solidFill>
              </a:rPr>
              <a:t> </a:t>
            </a:r>
            <a:r>
              <a:rPr lang="en-GB" sz="700" dirty="0" err="1">
                <a:solidFill>
                  <a:schemeClr val="bg1"/>
                </a:solidFill>
              </a:rPr>
              <a:t>mencionan</a:t>
            </a:r>
            <a:r>
              <a:rPr lang="en-GB" sz="700" dirty="0">
                <a:solidFill>
                  <a:schemeClr val="bg1"/>
                </a:solidFill>
              </a:rPr>
              <a:t> a Nike en sus </a:t>
            </a:r>
            <a:r>
              <a:rPr lang="en-GB" sz="700" dirty="0" err="1">
                <a:solidFill>
                  <a:schemeClr val="bg1"/>
                </a:solidFill>
              </a:rPr>
              <a:t>comentarios</a:t>
            </a:r>
            <a:r>
              <a:rPr lang="en-GB" sz="700" dirty="0">
                <a:solidFill>
                  <a:schemeClr val="bg1"/>
                </a:solidFill>
              </a:rPr>
              <a:t> con </a:t>
            </a:r>
            <a:r>
              <a:rPr lang="en-GB" sz="700" dirty="0" err="1">
                <a:solidFill>
                  <a:schemeClr val="bg1"/>
                </a:solidFill>
              </a:rPr>
              <a:t>más</a:t>
            </a:r>
            <a:r>
              <a:rPr lang="en-GB" sz="700" dirty="0">
                <a:solidFill>
                  <a:schemeClr val="bg1"/>
                </a:solidFill>
              </a:rPr>
              <a:t> </a:t>
            </a:r>
            <a:r>
              <a:rPr lang="en-GB" sz="700" dirty="0" err="1">
                <a:solidFill>
                  <a:schemeClr val="bg1"/>
                </a:solidFill>
              </a:rPr>
              <a:t>frecuencia</a:t>
            </a:r>
            <a:r>
              <a:rPr lang="en-GB" sz="700" dirty="0">
                <a:solidFill>
                  <a:schemeClr val="bg1"/>
                </a:solidFill>
              </a:rPr>
              <a:t> </a:t>
            </a:r>
            <a:r>
              <a:rPr lang="en-GB" sz="700" dirty="0" err="1">
                <a:solidFill>
                  <a:schemeClr val="bg1"/>
                </a:solidFill>
              </a:rPr>
              <a:t>que</a:t>
            </a:r>
            <a:r>
              <a:rPr lang="en-GB" sz="700" dirty="0">
                <a:solidFill>
                  <a:schemeClr val="bg1"/>
                </a:solidFill>
              </a:rPr>
              <a:t> a Adidas</a:t>
            </a:r>
            <a:r>
              <a:rPr lang="en-GB" sz="700" dirty="0" smtClean="0">
                <a:solidFill>
                  <a:schemeClr val="bg1"/>
                </a:solidFill>
              </a:rPr>
              <a:t>..</a:t>
            </a:r>
            <a:endParaRPr lang="en-GB" sz="700" dirty="0">
              <a:solidFill>
                <a:schemeClr val="bg1"/>
              </a:solidFill>
            </a:endParaRPr>
          </a:p>
        </p:txBody>
      </p:sp>
      <p:grpSp>
        <p:nvGrpSpPr>
          <p:cNvPr id="94" name="Group 93"/>
          <p:cNvGrpSpPr/>
          <p:nvPr/>
        </p:nvGrpSpPr>
        <p:grpSpPr>
          <a:xfrm>
            <a:off x="3260957" y="85433"/>
            <a:ext cx="3117815" cy="4609788"/>
            <a:chOff x="3249526" y="891442"/>
            <a:chExt cx="2551821" cy="3772942"/>
          </a:xfrm>
        </p:grpSpPr>
        <p:graphicFrame>
          <p:nvGraphicFramePr>
            <p:cNvPr id="401" name="Chart 400"/>
            <p:cNvGraphicFramePr/>
            <p:nvPr>
              <p:extLst>
                <p:ext uri="{D42A27DB-BD31-4B8C-83A1-F6EECF244321}">
                  <p14:modId xmlns:p14="http://schemas.microsoft.com/office/powerpoint/2010/main" val="3064494397"/>
                </p:ext>
              </p:extLst>
            </p:nvPr>
          </p:nvGraphicFramePr>
          <p:xfrm>
            <a:off x="4038723" y="2289916"/>
            <a:ext cx="1287657" cy="1155479"/>
          </p:xfrm>
          <a:graphic>
            <a:graphicData uri="http://schemas.openxmlformats.org/drawingml/2006/chart">
              <c:chart xmlns:c="http://schemas.openxmlformats.org/drawingml/2006/chart" xmlns:r="http://schemas.openxmlformats.org/officeDocument/2006/relationships" r:id="rId8"/>
            </a:graphicData>
          </a:graphic>
        </p:graphicFrame>
        <p:sp>
          <p:nvSpPr>
            <p:cNvPr id="443" name="TextBox 442"/>
            <p:cNvSpPr txBox="1"/>
            <p:nvPr/>
          </p:nvSpPr>
          <p:spPr>
            <a:xfrm>
              <a:off x="4566163" y="3601350"/>
              <a:ext cx="1235184" cy="1063034"/>
            </a:xfrm>
            <a:prstGeom prst="rect">
              <a:avLst/>
            </a:prstGeom>
            <a:noFill/>
          </p:spPr>
          <p:txBody>
            <a:bodyPr wrap="square" rtlCol="0">
              <a:spAutoFit/>
            </a:bodyPr>
            <a:lstStyle/>
            <a:p>
              <a:pPr>
                <a:lnSpc>
                  <a:spcPct val="80000"/>
                </a:lnSpc>
              </a:pPr>
              <a:r>
                <a:rPr lang="en-GB" sz="2800" dirty="0" smtClean="0">
                  <a:solidFill>
                    <a:schemeClr val="bg1"/>
                  </a:solidFill>
                  <a:latin typeface="Impact"/>
                  <a:cs typeface="Impact"/>
                </a:rPr>
                <a:t>1. Adidas</a:t>
              </a:r>
              <a:endParaRPr lang="en-GB" sz="2800" dirty="0">
                <a:solidFill>
                  <a:schemeClr val="bg1"/>
                </a:solidFill>
                <a:latin typeface="Impact"/>
                <a:cs typeface="Impact"/>
              </a:endParaRPr>
            </a:p>
            <a:p>
              <a:pPr>
                <a:lnSpc>
                  <a:spcPct val="80000"/>
                </a:lnSpc>
              </a:pPr>
              <a:r>
                <a:rPr lang="en-GB" sz="5400" dirty="0">
                  <a:solidFill>
                    <a:schemeClr val="bg1"/>
                  </a:solidFill>
                  <a:latin typeface="Impact"/>
                  <a:cs typeface="Impact"/>
                </a:rPr>
                <a:t>60</a:t>
              </a:r>
              <a:r>
                <a:rPr lang="en-GB" sz="5400" dirty="0" smtClean="0">
                  <a:solidFill>
                    <a:schemeClr val="bg1"/>
                  </a:solidFill>
                  <a:latin typeface="Impact"/>
                  <a:cs typeface="Impact"/>
                </a:rPr>
                <a:t>%</a:t>
              </a:r>
            </a:p>
            <a:p>
              <a:pPr lvl="0">
                <a:lnSpc>
                  <a:spcPct val="80000"/>
                </a:lnSpc>
              </a:pPr>
              <a:r>
                <a:rPr lang="en-GB" sz="1600" dirty="0" smtClean="0">
                  <a:solidFill>
                    <a:prstClr val="white"/>
                  </a:solidFill>
                </a:rPr>
                <a:t>(23,094)</a:t>
              </a:r>
              <a:endParaRPr lang="en-GB" sz="1600" dirty="0">
                <a:solidFill>
                  <a:prstClr val="white"/>
                </a:solidFill>
              </a:endParaRPr>
            </a:p>
          </p:txBody>
        </p:sp>
        <p:sp>
          <p:nvSpPr>
            <p:cNvPr id="444" name="TextBox 443"/>
            <p:cNvSpPr txBox="1"/>
            <p:nvPr/>
          </p:nvSpPr>
          <p:spPr>
            <a:xfrm>
              <a:off x="3336940" y="3439600"/>
              <a:ext cx="1122242" cy="579379"/>
            </a:xfrm>
            <a:prstGeom prst="rect">
              <a:avLst/>
            </a:prstGeom>
            <a:noFill/>
          </p:spPr>
          <p:txBody>
            <a:bodyPr wrap="square" rtlCol="0">
              <a:spAutoFit/>
            </a:bodyPr>
            <a:lstStyle/>
            <a:p>
              <a:pPr algn="r"/>
              <a:r>
                <a:rPr lang="en-GB" sz="1400" dirty="0" smtClean="0">
                  <a:solidFill>
                    <a:schemeClr val="bg1"/>
                  </a:solidFill>
                  <a:latin typeface="Impact"/>
                  <a:cs typeface="Impact"/>
                </a:rPr>
                <a:t>2. Budweiser</a:t>
              </a:r>
            </a:p>
            <a:p>
              <a:pPr algn="r"/>
              <a:r>
                <a:rPr lang="en-GB" sz="1600" dirty="0" smtClean="0">
                  <a:solidFill>
                    <a:schemeClr val="bg1"/>
                  </a:solidFill>
                  <a:latin typeface="Impact"/>
                  <a:cs typeface="Impact"/>
                </a:rPr>
                <a:t>10%</a:t>
              </a:r>
            </a:p>
            <a:p>
              <a:pPr lvl="0" algn="r"/>
              <a:r>
                <a:rPr lang="en-GB" sz="1000" dirty="0">
                  <a:solidFill>
                    <a:prstClr val="white"/>
                  </a:solidFill>
                </a:rPr>
                <a:t>(</a:t>
              </a:r>
              <a:r>
                <a:rPr lang="en-GB" sz="1000" dirty="0" smtClean="0">
                  <a:solidFill>
                    <a:prstClr val="white"/>
                  </a:solidFill>
                </a:rPr>
                <a:t>3,740)</a:t>
              </a:r>
              <a:endParaRPr lang="en-GB" sz="1000" dirty="0">
                <a:solidFill>
                  <a:prstClr val="white"/>
                </a:solidFill>
              </a:endParaRPr>
            </a:p>
          </p:txBody>
        </p:sp>
        <p:sp>
          <p:nvSpPr>
            <p:cNvPr id="445" name="TextBox 444"/>
            <p:cNvSpPr txBox="1"/>
            <p:nvPr/>
          </p:nvSpPr>
          <p:spPr>
            <a:xfrm>
              <a:off x="3254391" y="2919571"/>
              <a:ext cx="967651" cy="456788"/>
            </a:xfrm>
            <a:prstGeom prst="rect">
              <a:avLst/>
            </a:prstGeom>
            <a:noFill/>
          </p:spPr>
          <p:txBody>
            <a:bodyPr wrap="square" rtlCol="0">
              <a:spAutoFit/>
            </a:bodyPr>
            <a:lstStyle/>
            <a:p>
              <a:pPr algn="r"/>
              <a:r>
                <a:rPr lang="en-GB" sz="1100" dirty="0" smtClean="0">
                  <a:solidFill>
                    <a:schemeClr val="bg1"/>
                  </a:solidFill>
                  <a:latin typeface="Impact"/>
                  <a:cs typeface="Impact"/>
                </a:rPr>
                <a:t>3. Coca-Cola</a:t>
              </a:r>
            </a:p>
            <a:p>
              <a:pPr algn="r"/>
              <a:r>
                <a:rPr lang="en-GB" sz="1100" dirty="0" smtClean="0">
                  <a:solidFill>
                    <a:schemeClr val="bg1"/>
                  </a:solidFill>
                  <a:latin typeface="Impact"/>
                  <a:cs typeface="Impact"/>
                </a:rPr>
                <a:t>7%</a:t>
              </a:r>
            </a:p>
            <a:p>
              <a:pPr lvl="0" algn="r"/>
              <a:r>
                <a:rPr lang="en-GB" sz="800" dirty="0" smtClean="0">
                  <a:solidFill>
                    <a:prstClr val="white"/>
                  </a:solidFill>
                </a:rPr>
                <a:t>(2,848)</a:t>
              </a:r>
              <a:endParaRPr lang="en-GB" sz="800" dirty="0">
                <a:solidFill>
                  <a:prstClr val="white"/>
                </a:solidFill>
              </a:endParaRPr>
            </a:p>
          </p:txBody>
        </p:sp>
        <p:sp>
          <p:nvSpPr>
            <p:cNvPr id="446" name="TextBox 445"/>
            <p:cNvSpPr txBox="1"/>
            <p:nvPr/>
          </p:nvSpPr>
          <p:spPr>
            <a:xfrm>
              <a:off x="3249526" y="2463901"/>
              <a:ext cx="967651" cy="429919"/>
            </a:xfrm>
            <a:prstGeom prst="rect">
              <a:avLst/>
            </a:prstGeom>
            <a:noFill/>
          </p:spPr>
          <p:txBody>
            <a:bodyPr wrap="square" rtlCol="0">
              <a:spAutoFit/>
            </a:bodyPr>
            <a:lstStyle/>
            <a:p>
              <a:pPr algn="r"/>
              <a:r>
                <a:rPr lang="en-GB" sz="1050" dirty="0" smtClean="0">
                  <a:solidFill>
                    <a:schemeClr val="bg1"/>
                  </a:solidFill>
                  <a:latin typeface="Impact"/>
                  <a:cs typeface="Impact"/>
                </a:rPr>
                <a:t>4</a:t>
              </a:r>
              <a:r>
                <a:rPr lang="en-GB" sz="1050" dirty="0">
                  <a:solidFill>
                    <a:schemeClr val="bg1"/>
                  </a:solidFill>
                  <a:latin typeface="Impact"/>
                  <a:cs typeface="Impact"/>
                </a:rPr>
                <a:t>. </a:t>
              </a:r>
              <a:r>
                <a:rPr lang="en-GB" sz="1050" dirty="0" smtClean="0">
                  <a:solidFill>
                    <a:schemeClr val="bg1"/>
                  </a:solidFill>
                  <a:latin typeface="Impact"/>
                  <a:cs typeface="Impact"/>
                </a:rPr>
                <a:t>McDonald's</a:t>
              </a:r>
            </a:p>
            <a:p>
              <a:pPr algn="r"/>
              <a:r>
                <a:rPr lang="en-GB" sz="1050" dirty="0" smtClean="0">
                  <a:solidFill>
                    <a:schemeClr val="bg1"/>
                  </a:solidFill>
                  <a:latin typeface="Impact"/>
                  <a:cs typeface="Impact"/>
                </a:rPr>
                <a:t>7</a:t>
              </a:r>
              <a:r>
                <a:rPr lang="en-GB" sz="1050" dirty="0">
                  <a:solidFill>
                    <a:schemeClr val="bg1"/>
                  </a:solidFill>
                  <a:latin typeface="Impact"/>
                  <a:cs typeface="Impact"/>
                </a:rPr>
                <a:t>%</a:t>
              </a:r>
            </a:p>
            <a:p>
              <a:pPr lvl="0" algn="r"/>
              <a:r>
                <a:rPr lang="en-GB" sz="700" dirty="0">
                  <a:solidFill>
                    <a:prstClr val="white"/>
                  </a:solidFill>
                </a:rPr>
                <a:t>(</a:t>
              </a:r>
              <a:r>
                <a:rPr lang="en-GB" sz="700" dirty="0" smtClean="0">
                  <a:solidFill>
                    <a:prstClr val="white"/>
                  </a:solidFill>
                </a:rPr>
                <a:t>2,836)</a:t>
              </a:r>
              <a:endParaRPr lang="en-GB" sz="700" dirty="0">
                <a:solidFill>
                  <a:prstClr val="white"/>
                </a:solidFill>
              </a:endParaRPr>
            </a:p>
          </p:txBody>
        </p:sp>
        <p:cxnSp>
          <p:nvCxnSpPr>
            <p:cNvPr id="447" name="Straight Connector 446"/>
            <p:cNvCxnSpPr/>
            <p:nvPr/>
          </p:nvCxnSpPr>
          <p:spPr>
            <a:xfrm>
              <a:off x="4444172" y="2182137"/>
              <a:ext cx="0" cy="468000"/>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cxnSp>
          <p:nvCxnSpPr>
            <p:cNvPr id="448" name="Straight Connector 447"/>
            <p:cNvCxnSpPr/>
            <p:nvPr/>
          </p:nvCxnSpPr>
          <p:spPr>
            <a:xfrm>
              <a:off x="4550204" y="1763522"/>
              <a:ext cx="0" cy="795546"/>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449" name="TextBox 448"/>
            <p:cNvSpPr txBox="1"/>
            <p:nvPr/>
          </p:nvSpPr>
          <p:spPr>
            <a:xfrm>
              <a:off x="3516777" y="2106950"/>
              <a:ext cx="967651" cy="429919"/>
            </a:xfrm>
            <a:prstGeom prst="rect">
              <a:avLst/>
            </a:prstGeom>
            <a:noFill/>
          </p:spPr>
          <p:txBody>
            <a:bodyPr wrap="square" rtlCol="0" anchor="b">
              <a:spAutoFit/>
            </a:bodyPr>
            <a:lstStyle/>
            <a:p>
              <a:pPr algn="r"/>
              <a:r>
                <a:rPr lang="en-GB" sz="1050" dirty="0" smtClean="0">
                  <a:solidFill>
                    <a:schemeClr val="bg1"/>
                  </a:solidFill>
                  <a:latin typeface="Impact"/>
                  <a:cs typeface="Impact"/>
                </a:rPr>
                <a:t>5. SONY</a:t>
              </a:r>
            </a:p>
            <a:p>
              <a:pPr algn="r"/>
              <a:r>
                <a:rPr lang="en-GB" sz="1050" dirty="0">
                  <a:solidFill>
                    <a:schemeClr val="bg1"/>
                  </a:solidFill>
                  <a:latin typeface="Impact"/>
                  <a:cs typeface="Impact"/>
                </a:rPr>
                <a:t>6</a:t>
              </a:r>
              <a:r>
                <a:rPr lang="en-GB" sz="1050" dirty="0" smtClean="0">
                  <a:solidFill>
                    <a:schemeClr val="bg1"/>
                  </a:solidFill>
                  <a:latin typeface="Impact"/>
                  <a:cs typeface="Impact"/>
                </a:rPr>
                <a:t>%</a:t>
              </a:r>
              <a:endParaRPr lang="en-GB" sz="1050" dirty="0">
                <a:solidFill>
                  <a:schemeClr val="bg1"/>
                </a:solidFill>
                <a:latin typeface="Impact"/>
                <a:cs typeface="Impact"/>
              </a:endParaRPr>
            </a:p>
            <a:p>
              <a:pPr lvl="0" algn="r"/>
              <a:r>
                <a:rPr lang="en-GB" sz="700" dirty="0">
                  <a:solidFill>
                    <a:prstClr val="white"/>
                  </a:solidFill>
                </a:rPr>
                <a:t>(</a:t>
              </a:r>
              <a:r>
                <a:rPr lang="en-GB" sz="700" dirty="0" smtClean="0">
                  <a:solidFill>
                    <a:prstClr val="white"/>
                  </a:solidFill>
                </a:rPr>
                <a:t>2,192)</a:t>
              </a:r>
              <a:endParaRPr lang="en-GB" sz="700" dirty="0">
                <a:solidFill>
                  <a:prstClr val="white"/>
                </a:solidFill>
              </a:endParaRPr>
            </a:p>
          </p:txBody>
        </p:sp>
        <p:cxnSp>
          <p:nvCxnSpPr>
            <p:cNvPr id="450" name="Straight Connector 449"/>
            <p:cNvCxnSpPr/>
            <p:nvPr/>
          </p:nvCxnSpPr>
          <p:spPr>
            <a:xfrm flipH="1" flipV="1">
              <a:off x="4434598" y="3155836"/>
              <a:ext cx="1064" cy="792000"/>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cxnSp>
          <p:nvCxnSpPr>
            <p:cNvPr id="451" name="Straight Connector 450"/>
            <p:cNvCxnSpPr/>
            <p:nvPr/>
          </p:nvCxnSpPr>
          <p:spPr>
            <a:xfrm>
              <a:off x="4168047" y="3001234"/>
              <a:ext cx="216000" cy="0"/>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cxnSp>
          <p:nvCxnSpPr>
            <p:cNvPr id="452" name="Straight Connector 451"/>
            <p:cNvCxnSpPr/>
            <p:nvPr/>
          </p:nvCxnSpPr>
          <p:spPr>
            <a:xfrm>
              <a:off x="4168047" y="2811547"/>
              <a:ext cx="216000" cy="0"/>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453" name="TextBox 452"/>
            <p:cNvSpPr txBox="1"/>
            <p:nvPr/>
          </p:nvSpPr>
          <p:spPr>
            <a:xfrm>
              <a:off x="3622582" y="1707530"/>
              <a:ext cx="967651" cy="429919"/>
            </a:xfrm>
            <a:prstGeom prst="rect">
              <a:avLst/>
            </a:prstGeom>
            <a:noFill/>
          </p:spPr>
          <p:txBody>
            <a:bodyPr wrap="square" rtlCol="0" anchor="b">
              <a:spAutoFit/>
            </a:bodyPr>
            <a:lstStyle/>
            <a:p>
              <a:pPr algn="r"/>
              <a:r>
                <a:rPr lang="en-GB" sz="1050" dirty="0" smtClean="0">
                  <a:solidFill>
                    <a:schemeClr val="bg1"/>
                  </a:solidFill>
                  <a:latin typeface="Impact"/>
                  <a:cs typeface="Impact"/>
                </a:rPr>
                <a:t>6. VISA</a:t>
              </a:r>
            </a:p>
            <a:p>
              <a:pPr algn="r"/>
              <a:r>
                <a:rPr lang="en-GB" sz="1050" dirty="0" smtClean="0">
                  <a:solidFill>
                    <a:schemeClr val="bg1"/>
                  </a:solidFill>
                  <a:latin typeface="Impact"/>
                  <a:cs typeface="Impact"/>
                </a:rPr>
                <a:t>5%</a:t>
              </a:r>
              <a:endParaRPr lang="en-GB" sz="1050" dirty="0">
                <a:solidFill>
                  <a:schemeClr val="bg1"/>
                </a:solidFill>
                <a:latin typeface="Impact"/>
                <a:cs typeface="Impact"/>
              </a:endParaRPr>
            </a:p>
            <a:p>
              <a:pPr lvl="0" algn="r"/>
              <a:r>
                <a:rPr lang="en-GB" sz="700" dirty="0" smtClean="0">
                  <a:solidFill>
                    <a:prstClr val="white"/>
                  </a:solidFill>
                </a:rPr>
                <a:t>(1,879)</a:t>
              </a:r>
              <a:endParaRPr lang="en-GB" sz="700" dirty="0">
                <a:solidFill>
                  <a:prstClr val="white"/>
                </a:solidFill>
              </a:endParaRPr>
            </a:p>
          </p:txBody>
        </p:sp>
        <p:cxnSp>
          <p:nvCxnSpPr>
            <p:cNvPr id="454" name="Straight Connector 453"/>
            <p:cNvCxnSpPr/>
            <p:nvPr/>
          </p:nvCxnSpPr>
          <p:spPr>
            <a:xfrm>
              <a:off x="4653149" y="1365973"/>
              <a:ext cx="0" cy="1149122"/>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cxnSp>
          <p:nvCxnSpPr>
            <p:cNvPr id="455" name="Straight Connector 454"/>
            <p:cNvCxnSpPr/>
            <p:nvPr/>
          </p:nvCxnSpPr>
          <p:spPr>
            <a:xfrm>
              <a:off x="4692927" y="952253"/>
              <a:ext cx="0" cy="1561628"/>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458" name="TextBox 457"/>
            <p:cNvSpPr txBox="1"/>
            <p:nvPr/>
          </p:nvSpPr>
          <p:spPr>
            <a:xfrm>
              <a:off x="3722753" y="1309587"/>
              <a:ext cx="967651" cy="415641"/>
            </a:xfrm>
            <a:prstGeom prst="rect">
              <a:avLst/>
            </a:prstGeom>
            <a:noFill/>
          </p:spPr>
          <p:txBody>
            <a:bodyPr wrap="square" rtlCol="0" anchor="b">
              <a:spAutoFit/>
            </a:bodyPr>
            <a:lstStyle/>
            <a:p>
              <a:pPr algn="r"/>
              <a:r>
                <a:rPr lang="en-GB" sz="1000" dirty="0" smtClean="0">
                  <a:solidFill>
                    <a:schemeClr val="bg1"/>
                  </a:solidFill>
                  <a:latin typeface="Impact"/>
                  <a:cs typeface="Impact"/>
                </a:rPr>
                <a:t>7. HYUNDAI</a:t>
              </a:r>
            </a:p>
            <a:p>
              <a:pPr algn="r"/>
              <a:r>
                <a:rPr lang="en-GB" sz="1000" dirty="0" smtClean="0">
                  <a:solidFill>
                    <a:schemeClr val="bg1"/>
                  </a:solidFill>
                  <a:latin typeface="Impact"/>
                  <a:cs typeface="Impact"/>
                </a:rPr>
                <a:t>3%</a:t>
              </a:r>
              <a:endParaRPr lang="en-GB" sz="1000" dirty="0">
                <a:solidFill>
                  <a:schemeClr val="bg1"/>
                </a:solidFill>
                <a:latin typeface="Impact"/>
                <a:cs typeface="Impact"/>
              </a:endParaRPr>
            </a:p>
            <a:p>
              <a:pPr lvl="0" algn="r"/>
              <a:r>
                <a:rPr lang="en-GB" sz="700" dirty="0" smtClean="0">
                  <a:solidFill>
                    <a:prstClr val="white"/>
                  </a:solidFill>
                </a:rPr>
                <a:t>(976)</a:t>
              </a:r>
              <a:endParaRPr lang="en-GB" sz="700" dirty="0">
                <a:solidFill>
                  <a:prstClr val="white"/>
                </a:solidFill>
              </a:endParaRPr>
            </a:p>
          </p:txBody>
        </p:sp>
        <p:sp>
          <p:nvSpPr>
            <p:cNvPr id="459" name="TextBox 458"/>
            <p:cNvSpPr txBox="1"/>
            <p:nvPr/>
          </p:nvSpPr>
          <p:spPr>
            <a:xfrm>
              <a:off x="3780508" y="891442"/>
              <a:ext cx="967651" cy="390451"/>
            </a:xfrm>
            <a:prstGeom prst="rect">
              <a:avLst/>
            </a:prstGeom>
            <a:noFill/>
          </p:spPr>
          <p:txBody>
            <a:bodyPr wrap="square" rtlCol="0" anchor="b">
              <a:spAutoFit/>
            </a:bodyPr>
            <a:lstStyle/>
            <a:p>
              <a:pPr algn="r"/>
              <a:r>
                <a:rPr lang="en-GB" sz="900" dirty="0" smtClean="0">
                  <a:solidFill>
                    <a:schemeClr val="bg1"/>
                  </a:solidFill>
                  <a:latin typeface="Impact"/>
                  <a:cs typeface="Impact"/>
                </a:rPr>
                <a:t>8. EMIRATES</a:t>
              </a:r>
            </a:p>
            <a:p>
              <a:pPr algn="r"/>
              <a:r>
                <a:rPr lang="en-GB" sz="900" dirty="0" smtClean="0">
                  <a:solidFill>
                    <a:schemeClr val="bg1"/>
                  </a:solidFill>
                  <a:latin typeface="Impact"/>
                  <a:cs typeface="Impact"/>
                </a:rPr>
                <a:t>1%</a:t>
              </a:r>
              <a:endParaRPr lang="en-GB" sz="900" dirty="0">
                <a:solidFill>
                  <a:schemeClr val="bg1"/>
                </a:solidFill>
                <a:latin typeface="Impact"/>
                <a:cs typeface="Impact"/>
              </a:endParaRPr>
            </a:p>
            <a:p>
              <a:pPr lvl="0" algn="r"/>
              <a:r>
                <a:rPr lang="en-GB" sz="700" dirty="0" smtClean="0">
                  <a:solidFill>
                    <a:prstClr val="white"/>
                  </a:solidFill>
                </a:rPr>
                <a:t>(314)</a:t>
              </a:r>
              <a:endParaRPr lang="en-GB" sz="700" dirty="0">
                <a:solidFill>
                  <a:prstClr val="white"/>
                </a:solidFill>
              </a:endParaRPr>
            </a:p>
          </p:txBody>
        </p:sp>
        <p:cxnSp>
          <p:nvCxnSpPr>
            <p:cNvPr id="460" name="Straight Connector 459"/>
            <p:cNvCxnSpPr/>
            <p:nvPr/>
          </p:nvCxnSpPr>
          <p:spPr>
            <a:xfrm>
              <a:off x="4732823" y="1384683"/>
              <a:ext cx="0" cy="1111804"/>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cxnSp>
          <p:nvCxnSpPr>
            <p:cNvPr id="461" name="Straight Connector 460"/>
            <p:cNvCxnSpPr/>
            <p:nvPr/>
          </p:nvCxnSpPr>
          <p:spPr>
            <a:xfrm>
              <a:off x="4760508" y="1779712"/>
              <a:ext cx="0" cy="720000"/>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462" name="TextBox 461"/>
            <p:cNvSpPr txBox="1"/>
            <p:nvPr/>
          </p:nvSpPr>
          <p:spPr>
            <a:xfrm>
              <a:off x="4702014" y="1318337"/>
              <a:ext cx="967651" cy="390451"/>
            </a:xfrm>
            <a:prstGeom prst="rect">
              <a:avLst/>
            </a:prstGeom>
            <a:noFill/>
          </p:spPr>
          <p:txBody>
            <a:bodyPr wrap="square" rtlCol="0" anchor="b">
              <a:spAutoFit/>
            </a:bodyPr>
            <a:lstStyle/>
            <a:p>
              <a:r>
                <a:rPr lang="en-GB" sz="900" dirty="0" smtClean="0">
                  <a:solidFill>
                    <a:schemeClr val="bg1"/>
                  </a:solidFill>
                  <a:latin typeface="Impact"/>
                  <a:cs typeface="Impact"/>
                </a:rPr>
                <a:t>9. Kia MOTORS</a:t>
              </a:r>
            </a:p>
            <a:p>
              <a:r>
                <a:rPr lang="en-GB" sz="900" dirty="0" smtClean="0">
                  <a:solidFill>
                    <a:schemeClr val="bg1"/>
                  </a:solidFill>
                  <a:latin typeface="Impact"/>
                  <a:cs typeface="Impact"/>
                </a:rPr>
                <a:t>1%</a:t>
              </a:r>
              <a:endParaRPr lang="en-GB" sz="900" dirty="0">
                <a:solidFill>
                  <a:schemeClr val="bg1"/>
                </a:solidFill>
                <a:latin typeface="Impact"/>
                <a:cs typeface="Impact"/>
              </a:endParaRPr>
            </a:p>
            <a:p>
              <a:pPr lvl="0"/>
              <a:r>
                <a:rPr lang="en-GB" sz="700" dirty="0" smtClean="0">
                  <a:solidFill>
                    <a:prstClr val="white"/>
                  </a:solidFill>
                </a:rPr>
                <a:t>(252)</a:t>
              </a:r>
              <a:endParaRPr lang="en-GB" sz="700" dirty="0">
                <a:solidFill>
                  <a:prstClr val="white"/>
                </a:solidFill>
              </a:endParaRPr>
            </a:p>
          </p:txBody>
        </p:sp>
        <p:sp>
          <p:nvSpPr>
            <p:cNvPr id="463" name="TextBox 462"/>
            <p:cNvSpPr txBox="1"/>
            <p:nvPr/>
          </p:nvSpPr>
          <p:spPr>
            <a:xfrm>
              <a:off x="4738075" y="1716925"/>
              <a:ext cx="967651" cy="390451"/>
            </a:xfrm>
            <a:prstGeom prst="rect">
              <a:avLst/>
            </a:prstGeom>
            <a:noFill/>
          </p:spPr>
          <p:txBody>
            <a:bodyPr wrap="square" rtlCol="0" anchor="b">
              <a:spAutoFit/>
            </a:bodyPr>
            <a:lstStyle/>
            <a:p>
              <a:r>
                <a:rPr lang="en-GB" sz="900" dirty="0" smtClean="0">
                  <a:solidFill>
                    <a:schemeClr val="bg1"/>
                  </a:solidFill>
                  <a:latin typeface="Impact"/>
                  <a:cs typeface="Impact"/>
                </a:rPr>
                <a:t>10. OTHERS</a:t>
              </a:r>
            </a:p>
            <a:p>
              <a:r>
                <a:rPr lang="en-GB" sz="900" dirty="0" smtClean="0">
                  <a:solidFill>
                    <a:schemeClr val="bg1"/>
                  </a:solidFill>
                  <a:latin typeface="Impact"/>
                  <a:cs typeface="Impact"/>
                </a:rPr>
                <a:t>1%</a:t>
              </a:r>
              <a:endParaRPr lang="en-GB" sz="900" dirty="0">
                <a:solidFill>
                  <a:schemeClr val="bg1"/>
                </a:solidFill>
                <a:latin typeface="Impact"/>
                <a:cs typeface="Impact"/>
              </a:endParaRPr>
            </a:p>
            <a:p>
              <a:pPr lvl="0"/>
              <a:r>
                <a:rPr lang="en-GB" sz="700" dirty="0" smtClean="0">
                  <a:solidFill>
                    <a:prstClr val="white"/>
                  </a:solidFill>
                </a:rPr>
                <a:t>(416)</a:t>
              </a:r>
              <a:endParaRPr lang="en-GB" sz="700" dirty="0">
                <a:solidFill>
                  <a:prstClr val="white"/>
                </a:solidFill>
              </a:endParaRPr>
            </a:p>
          </p:txBody>
        </p:sp>
        <p:cxnSp>
          <p:nvCxnSpPr>
            <p:cNvPr id="465" name="Straight Connector 464"/>
            <p:cNvCxnSpPr/>
            <p:nvPr/>
          </p:nvCxnSpPr>
          <p:spPr>
            <a:xfrm flipH="1" flipV="1">
              <a:off x="4880368" y="3393217"/>
              <a:ext cx="1064" cy="157146"/>
            </a:xfrm>
            <a:prstGeom prst="line">
              <a:avLst/>
            </a:prstGeom>
            <a:ln w="3175">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grpSp>
      <p:sp>
        <p:nvSpPr>
          <p:cNvPr id="129" name="Rectangle 128"/>
          <p:cNvSpPr/>
          <p:nvPr/>
        </p:nvSpPr>
        <p:spPr>
          <a:xfrm>
            <a:off x="6081809" y="18505"/>
            <a:ext cx="3357730" cy="276999"/>
          </a:xfrm>
          <a:prstGeom prst="rect">
            <a:avLst/>
          </a:prstGeom>
        </p:spPr>
        <p:txBody>
          <a:bodyPr wrap="square">
            <a:spAutoFit/>
          </a:bodyPr>
          <a:lstStyle/>
          <a:p>
            <a:r>
              <a:rPr lang="en-GB" sz="1200" dirty="0">
                <a:latin typeface="Impact"/>
              </a:rPr>
              <a:t>DESGLOSE DE MENCIONES </a:t>
            </a:r>
            <a:r>
              <a:rPr lang="en-GB" sz="1200" dirty="0">
                <a:solidFill>
                  <a:schemeClr val="bg2"/>
                </a:solidFill>
                <a:latin typeface="Impact"/>
              </a:rPr>
              <a:t>ENTUSIASTAS </a:t>
            </a:r>
            <a:endParaRPr lang="es-ES" sz="1200" dirty="0">
              <a:latin typeface="Impact"/>
              <a:cs typeface="Impact"/>
            </a:endParaRPr>
          </a:p>
        </p:txBody>
      </p:sp>
      <p:graphicFrame>
        <p:nvGraphicFramePr>
          <p:cNvPr id="130" name="Chart 129"/>
          <p:cNvGraphicFramePr/>
          <p:nvPr>
            <p:extLst>
              <p:ext uri="{D42A27DB-BD31-4B8C-83A1-F6EECF244321}">
                <p14:modId xmlns:p14="http://schemas.microsoft.com/office/powerpoint/2010/main" val="4262492090"/>
              </p:ext>
            </p:extLst>
          </p:nvPr>
        </p:nvGraphicFramePr>
        <p:xfrm>
          <a:off x="6023043" y="271720"/>
          <a:ext cx="3132824" cy="1962977"/>
        </p:xfrm>
        <a:graphic>
          <a:graphicData uri="http://schemas.openxmlformats.org/drawingml/2006/chart">
            <c:chart xmlns:c="http://schemas.openxmlformats.org/drawingml/2006/chart" xmlns:r="http://schemas.openxmlformats.org/officeDocument/2006/relationships" r:id="rId9"/>
          </a:graphicData>
        </a:graphic>
      </p:graphicFrame>
      <p:sp>
        <p:nvSpPr>
          <p:cNvPr id="508" name="Rectangle 507"/>
          <p:cNvSpPr/>
          <p:nvPr/>
        </p:nvSpPr>
        <p:spPr>
          <a:xfrm>
            <a:off x="6196183" y="440284"/>
            <a:ext cx="1063528" cy="138618"/>
          </a:xfrm>
          <a:prstGeom prst="rect">
            <a:avLst/>
          </a:prstGeom>
        </p:spPr>
        <p:txBody>
          <a:bodyPr wrap="square" lIns="0" tIns="0" rIns="0" bIns="0" anchor="ctr">
            <a:noAutofit/>
          </a:bodyPr>
          <a:lstStyle/>
          <a:p>
            <a:r>
              <a:rPr lang="en-GB" sz="700" dirty="0" smtClean="0"/>
              <a:t>Adidas</a:t>
            </a:r>
          </a:p>
          <a:p>
            <a:r>
              <a:rPr lang="en-GB" sz="100" dirty="0" smtClean="0"/>
              <a:t>      </a:t>
            </a:r>
            <a:endParaRPr lang="en-GB" sz="100" dirty="0"/>
          </a:p>
        </p:txBody>
      </p:sp>
      <p:sp>
        <p:nvSpPr>
          <p:cNvPr id="509" name="Rectangle 508"/>
          <p:cNvSpPr/>
          <p:nvPr/>
        </p:nvSpPr>
        <p:spPr>
          <a:xfrm>
            <a:off x="6196183" y="608707"/>
            <a:ext cx="1063528" cy="138618"/>
          </a:xfrm>
          <a:prstGeom prst="rect">
            <a:avLst/>
          </a:prstGeom>
        </p:spPr>
        <p:txBody>
          <a:bodyPr wrap="square" lIns="0" tIns="0" rIns="0" bIns="0" anchor="ctr">
            <a:noAutofit/>
          </a:bodyPr>
          <a:lstStyle/>
          <a:p>
            <a:r>
              <a:rPr lang="en-GB" sz="700" dirty="0"/>
              <a:t>Budweiser</a:t>
            </a:r>
          </a:p>
          <a:p>
            <a:r>
              <a:rPr lang="en-GB" sz="100" dirty="0" smtClean="0"/>
              <a:t>      </a:t>
            </a:r>
            <a:endParaRPr lang="en-GB" sz="100" dirty="0"/>
          </a:p>
        </p:txBody>
      </p:sp>
      <p:sp>
        <p:nvSpPr>
          <p:cNvPr id="510" name="Rectangle 509"/>
          <p:cNvSpPr/>
          <p:nvPr/>
        </p:nvSpPr>
        <p:spPr>
          <a:xfrm>
            <a:off x="6196183" y="777130"/>
            <a:ext cx="1063528" cy="138618"/>
          </a:xfrm>
          <a:prstGeom prst="rect">
            <a:avLst/>
          </a:prstGeom>
        </p:spPr>
        <p:txBody>
          <a:bodyPr wrap="square" lIns="0" tIns="0" rIns="0" bIns="0" anchor="ctr">
            <a:noAutofit/>
          </a:bodyPr>
          <a:lstStyle/>
          <a:p>
            <a:r>
              <a:rPr lang="en-GB" sz="700" dirty="0" smtClean="0"/>
              <a:t>Coca-Cola</a:t>
            </a:r>
            <a:endParaRPr lang="en-GB" sz="700" dirty="0"/>
          </a:p>
          <a:p>
            <a:r>
              <a:rPr lang="en-GB" sz="100" dirty="0" smtClean="0"/>
              <a:t>      </a:t>
            </a:r>
            <a:endParaRPr lang="en-GB" sz="100" dirty="0"/>
          </a:p>
        </p:txBody>
      </p:sp>
      <p:sp>
        <p:nvSpPr>
          <p:cNvPr id="511" name="Rectangle 510"/>
          <p:cNvSpPr/>
          <p:nvPr/>
        </p:nvSpPr>
        <p:spPr>
          <a:xfrm>
            <a:off x="6196183" y="945553"/>
            <a:ext cx="1063528" cy="138618"/>
          </a:xfrm>
          <a:prstGeom prst="rect">
            <a:avLst/>
          </a:prstGeom>
        </p:spPr>
        <p:txBody>
          <a:bodyPr wrap="square" lIns="0" tIns="0" rIns="0" bIns="0" anchor="ctr">
            <a:noAutofit/>
          </a:bodyPr>
          <a:lstStyle/>
          <a:p>
            <a:r>
              <a:rPr lang="en-GB" sz="700" dirty="0"/>
              <a:t>McDonald’s</a:t>
            </a:r>
          </a:p>
          <a:p>
            <a:r>
              <a:rPr lang="en-GB" sz="100" dirty="0" smtClean="0"/>
              <a:t>      </a:t>
            </a:r>
            <a:endParaRPr lang="en-GB" sz="100" dirty="0"/>
          </a:p>
        </p:txBody>
      </p:sp>
      <p:sp>
        <p:nvSpPr>
          <p:cNvPr id="512" name="Rectangle 511"/>
          <p:cNvSpPr/>
          <p:nvPr/>
        </p:nvSpPr>
        <p:spPr>
          <a:xfrm>
            <a:off x="6196183" y="1113976"/>
            <a:ext cx="1063528" cy="138618"/>
          </a:xfrm>
          <a:prstGeom prst="rect">
            <a:avLst/>
          </a:prstGeom>
        </p:spPr>
        <p:txBody>
          <a:bodyPr wrap="square" lIns="0" tIns="0" rIns="0" bIns="0" anchor="ctr">
            <a:noAutofit/>
          </a:bodyPr>
          <a:lstStyle/>
          <a:p>
            <a:r>
              <a:rPr lang="en-GB" sz="700" dirty="0"/>
              <a:t>Sony</a:t>
            </a:r>
          </a:p>
          <a:p>
            <a:r>
              <a:rPr lang="en-GB" sz="100" dirty="0" smtClean="0"/>
              <a:t>      </a:t>
            </a:r>
            <a:endParaRPr lang="en-GB" sz="100" dirty="0"/>
          </a:p>
        </p:txBody>
      </p:sp>
      <p:sp>
        <p:nvSpPr>
          <p:cNvPr id="513" name="Rectangle 512"/>
          <p:cNvSpPr/>
          <p:nvPr/>
        </p:nvSpPr>
        <p:spPr>
          <a:xfrm>
            <a:off x="6196183" y="1282399"/>
            <a:ext cx="1063528" cy="138618"/>
          </a:xfrm>
          <a:prstGeom prst="rect">
            <a:avLst/>
          </a:prstGeom>
        </p:spPr>
        <p:txBody>
          <a:bodyPr wrap="square" lIns="0" tIns="0" rIns="0" bIns="0" anchor="ctr">
            <a:noAutofit/>
          </a:bodyPr>
          <a:lstStyle/>
          <a:p>
            <a:r>
              <a:rPr lang="en-GB" sz="700" dirty="0"/>
              <a:t>Visa</a:t>
            </a:r>
          </a:p>
          <a:p>
            <a:r>
              <a:rPr lang="en-GB" sz="100" dirty="0" smtClean="0"/>
              <a:t>      </a:t>
            </a:r>
            <a:endParaRPr lang="en-GB" sz="100" dirty="0"/>
          </a:p>
        </p:txBody>
      </p:sp>
      <p:sp>
        <p:nvSpPr>
          <p:cNvPr id="514" name="Rectangle 513"/>
          <p:cNvSpPr/>
          <p:nvPr/>
        </p:nvSpPr>
        <p:spPr>
          <a:xfrm>
            <a:off x="6196183" y="1450822"/>
            <a:ext cx="1063528" cy="138618"/>
          </a:xfrm>
          <a:prstGeom prst="rect">
            <a:avLst/>
          </a:prstGeom>
        </p:spPr>
        <p:txBody>
          <a:bodyPr wrap="square" lIns="0" tIns="0" rIns="0" bIns="0" anchor="ctr">
            <a:noAutofit/>
          </a:bodyPr>
          <a:lstStyle/>
          <a:p>
            <a:r>
              <a:rPr lang="en-GB" sz="700" dirty="0"/>
              <a:t>Hyundai</a:t>
            </a:r>
          </a:p>
        </p:txBody>
      </p:sp>
      <p:sp>
        <p:nvSpPr>
          <p:cNvPr id="515" name="Rectangle 514"/>
          <p:cNvSpPr/>
          <p:nvPr/>
        </p:nvSpPr>
        <p:spPr>
          <a:xfrm>
            <a:off x="6196183" y="1619245"/>
            <a:ext cx="1063528" cy="138618"/>
          </a:xfrm>
          <a:prstGeom prst="rect">
            <a:avLst/>
          </a:prstGeom>
        </p:spPr>
        <p:txBody>
          <a:bodyPr wrap="square" lIns="0" tIns="0" rIns="0" bIns="0" anchor="ctr">
            <a:noAutofit/>
          </a:bodyPr>
          <a:lstStyle/>
          <a:p>
            <a:r>
              <a:rPr lang="en-GB" sz="700" dirty="0"/>
              <a:t>Emirates</a:t>
            </a:r>
          </a:p>
          <a:p>
            <a:r>
              <a:rPr lang="en-GB" sz="100" dirty="0" smtClean="0"/>
              <a:t>      </a:t>
            </a:r>
            <a:endParaRPr lang="en-GB" sz="100" dirty="0"/>
          </a:p>
        </p:txBody>
      </p:sp>
      <p:sp>
        <p:nvSpPr>
          <p:cNvPr id="516" name="Rectangle 515"/>
          <p:cNvSpPr/>
          <p:nvPr/>
        </p:nvSpPr>
        <p:spPr>
          <a:xfrm>
            <a:off x="6196183" y="1787668"/>
            <a:ext cx="1063528" cy="138618"/>
          </a:xfrm>
          <a:prstGeom prst="rect">
            <a:avLst/>
          </a:prstGeom>
        </p:spPr>
        <p:txBody>
          <a:bodyPr wrap="square" lIns="0" tIns="0" rIns="0" bIns="0" anchor="ctr">
            <a:noAutofit/>
          </a:bodyPr>
          <a:lstStyle/>
          <a:p>
            <a:r>
              <a:rPr lang="en-GB" sz="700" dirty="0" smtClean="0"/>
              <a:t>Kia </a:t>
            </a:r>
            <a:r>
              <a:rPr lang="en-GB" sz="700" dirty="0"/>
              <a:t>Motors</a:t>
            </a:r>
          </a:p>
          <a:p>
            <a:r>
              <a:rPr lang="en-GB" sz="100" dirty="0" smtClean="0"/>
              <a:t>      </a:t>
            </a:r>
            <a:endParaRPr lang="en-GB" sz="100" dirty="0"/>
          </a:p>
        </p:txBody>
      </p:sp>
      <p:sp>
        <p:nvSpPr>
          <p:cNvPr id="517" name="Rectangle 516"/>
          <p:cNvSpPr/>
          <p:nvPr/>
        </p:nvSpPr>
        <p:spPr>
          <a:xfrm>
            <a:off x="6196183" y="1956094"/>
            <a:ext cx="1063528" cy="138618"/>
          </a:xfrm>
          <a:prstGeom prst="rect">
            <a:avLst/>
          </a:prstGeom>
        </p:spPr>
        <p:txBody>
          <a:bodyPr wrap="square" lIns="0" tIns="0" rIns="0" bIns="0" anchor="ctr">
            <a:noAutofit/>
          </a:bodyPr>
          <a:lstStyle/>
          <a:p>
            <a:r>
              <a:rPr lang="en-GB" sz="700" dirty="0"/>
              <a:t>Continental</a:t>
            </a:r>
          </a:p>
          <a:p>
            <a:r>
              <a:rPr lang="en-GB" sz="100" dirty="0" smtClean="0"/>
              <a:t>      </a:t>
            </a:r>
            <a:endParaRPr lang="en-GB" sz="100" dirty="0"/>
          </a:p>
        </p:txBody>
      </p:sp>
      <p:sp>
        <p:nvSpPr>
          <p:cNvPr id="131" name="Rectangle 130"/>
          <p:cNvSpPr/>
          <p:nvPr/>
        </p:nvSpPr>
        <p:spPr>
          <a:xfrm>
            <a:off x="6159924" y="2119008"/>
            <a:ext cx="72000" cy="72000"/>
          </a:xfrm>
          <a:prstGeom prst="rect">
            <a:avLst/>
          </a:prstGeom>
          <a:solidFill>
            <a:schemeClr val="accent1"/>
          </a:solidFill>
        </p:spPr>
        <p:txBody>
          <a:bodyPr wrap="none" lIns="18000" rIns="18000" rtlCol="0" anchor="ctr">
            <a:noAutofit/>
          </a:bodyPr>
          <a:lstStyle/>
          <a:p>
            <a:pPr marL="0" algn="ctr"/>
            <a:endParaRPr lang="en-GB" sz="700" b="1" kern="0" cap="all" dirty="0">
              <a:solidFill>
                <a:schemeClr val="bg1"/>
              </a:solidFill>
            </a:endParaRPr>
          </a:p>
        </p:txBody>
      </p:sp>
      <p:sp>
        <p:nvSpPr>
          <p:cNvPr id="518" name="Rectangle 517"/>
          <p:cNvSpPr/>
          <p:nvPr/>
        </p:nvSpPr>
        <p:spPr>
          <a:xfrm>
            <a:off x="6282769" y="2103699"/>
            <a:ext cx="1063528" cy="138618"/>
          </a:xfrm>
          <a:prstGeom prst="rect">
            <a:avLst/>
          </a:prstGeom>
        </p:spPr>
        <p:txBody>
          <a:bodyPr wrap="square" lIns="0" tIns="0" rIns="0" bIns="0" anchor="ctr">
            <a:noAutofit/>
          </a:bodyPr>
          <a:lstStyle/>
          <a:p>
            <a:r>
              <a:rPr lang="en-GB" sz="500" dirty="0" smtClean="0">
                <a:solidFill>
                  <a:schemeClr val="bg1"/>
                </a:solidFill>
              </a:rPr>
              <a:t>POSITIVAS</a:t>
            </a:r>
            <a:endParaRPr lang="en-GB" sz="500" dirty="0">
              <a:solidFill>
                <a:schemeClr val="bg1"/>
              </a:solidFill>
            </a:endParaRPr>
          </a:p>
          <a:p>
            <a:r>
              <a:rPr lang="en-GB" sz="100" dirty="0" smtClean="0">
                <a:solidFill>
                  <a:schemeClr val="bg1"/>
                </a:solidFill>
              </a:rPr>
              <a:t>      </a:t>
            </a:r>
            <a:endParaRPr lang="en-GB" sz="100" dirty="0">
              <a:solidFill>
                <a:schemeClr val="bg1"/>
              </a:solidFill>
            </a:endParaRPr>
          </a:p>
        </p:txBody>
      </p:sp>
      <p:sp>
        <p:nvSpPr>
          <p:cNvPr id="519" name="Rectangle 518"/>
          <p:cNvSpPr/>
          <p:nvPr/>
        </p:nvSpPr>
        <p:spPr>
          <a:xfrm>
            <a:off x="6808836" y="2119008"/>
            <a:ext cx="72000" cy="72000"/>
          </a:xfrm>
          <a:prstGeom prst="rect">
            <a:avLst/>
          </a:prstGeom>
          <a:solidFill>
            <a:schemeClr val="accent5"/>
          </a:solidFill>
        </p:spPr>
        <p:txBody>
          <a:bodyPr wrap="none" lIns="18000" rIns="18000" rtlCol="0" anchor="ctr">
            <a:noAutofit/>
          </a:bodyPr>
          <a:lstStyle/>
          <a:p>
            <a:pPr marL="0" algn="ctr"/>
            <a:endParaRPr lang="en-GB" sz="700" b="1" kern="0" cap="all" dirty="0">
              <a:solidFill>
                <a:schemeClr val="bg1"/>
              </a:solidFill>
            </a:endParaRPr>
          </a:p>
        </p:txBody>
      </p:sp>
      <p:sp>
        <p:nvSpPr>
          <p:cNvPr id="520" name="Rectangle 519"/>
          <p:cNvSpPr/>
          <p:nvPr/>
        </p:nvSpPr>
        <p:spPr>
          <a:xfrm>
            <a:off x="6931681" y="2103699"/>
            <a:ext cx="1063528" cy="138618"/>
          </a:xfrm>
          <a:prstGeom prst="rect">
            <a:avLst/>
          </a:prstGeom>
        </p:spPr>
        <p:txBody>
          <a:bodyPr wrap="square" lIns="0" tIns="0" rIns="0" bIns="0" anchor="ctr">
            <a:noAutofit/>
          </a:bodyPr>
          <a:lstStyle/>
          <a:p>
            <a:r>
              <a:rPr lang="en-GB" sz="500" dirty="0" smtClean="0">
                <a:solidFill>
                  <a:schemeClr val="bg1"/>
                </a:solidFill>
              </a:rPr>
              <a:t>NEGATIVAS</a:t>
            </a:r>
            <a:endParaRPr lang="en-GB" sz="500" dirty="0">
              <a:solidFill>
                <a:schemeClr val="bg1"/>
              </a:solidFill>
            </a:endParaRPr>
          </a:p>
          <a:p>
            <a:r>
              <a:rPr lang="en-GB" sz="100" dirty="0" smtClean="0">
                <a:solidFill>
                  <a:schemeClr val="bg1"/>
                </a:solidFill>
              </a:rPr>
              <a:t>      </a:t>
            </a:r>
            <a:endParaRPr lang="en-GB" sz="100" dirty="0">
              <a:solidFill>
                <a:schemeClr val="bg1"/>
              </a:solidFill>
            </a:endParaRPr>
          </a:p>
        </p:txBody>
      </p:sp>
      <p:sp>
        <p:nvSpPr>
          <p:cNvPr id="521" name="Rectangle 520"/>
          <p:cNvSpPr/>
          <p:nvPr/>
        </p:nvSpPr>
        <p:spPr>
          <a:xfrm>
            <a:off x="6081809" y="2213673"/>
            <a:ext cx="2696309" cy="461665"/>
          </a:xfrm>
          <a:prstGeom prst="rect">
            <a:avLst/>
          </a:prstGeom>
        </p:spPr>
        <p:txBody>
          <a:bodyPr wrap="square">
            <a:spAutoFit/>
          </a:bodyPr>
          <a:lstStyle/>
          <a:p>
            <a:pPr lvl="0"/>
            <a:r>
              <a:rPr lang="en-GB" sz="1200" dirty="0">
                <a:solidFill>
                  <a:prstClr val="white"/>
                </a:solidFill>
                <a:latin typeface="Impact"/>
              </a:rPr>
              <a:t>NÚMERO DE HASHTAGS FRENTE A NÚMERO DE </a:t>
            </a:r>
            <a:r>
              <a:rPr lang="en-GB" sz="1200" dirty="0" smtClean="0">
                <a:solidFill>
                  <a:prstClr val="white"/>
                </a:solidFill>
                <a:latin typeface="Impact"/>
              </a:rPr>
              <a:t>TWITS </a:t>
            </a:r>
            <a:r>
              <a:rPr lang="en-GB" sz="1200" dirty="0">
                <a:solidFill>
                  <a:prstClr val="white"/>
                </a:solidFill>
                <a:latin typeface="Impact"/>
              </a:rPr>
              <a:t>PARA CADA PATROCINADOR</a:t>
            </a:r>
          </a:p>
        </p:txBody>
      </p:sp>
      <p:graphicFrame>
        <p:nvGraphicFramePr>
          <p:cNvPr id="523" name="Table 522"/>
          <p:cNvGraphicFramePr>
            <a:graphicFrameLocks noGrp="1"/>
          </p:cNvGraphicFramePr>
          <p:nvPr>
            <p:extLst>
              <p:ext uri="{D42A27DB-BD31-4B8C-83A1-F6EECF244321}">
                <p14:modId xmlns:p14="http://schemas.microsoft.com/office/powerpoint/2010/main" val="1346850942"/>
              </p:ext>
            </p:extLst>
          </p:nvPr>
        </p:nvGraphicFramePr>
        <p:xfrm>
          <a:off x="6798458" y="3204558"/>
          <a:ext cx="1594882" cy="1584000"/>
        </p:xfrm>
        <a:graphic>
          <a:graphicData uri="http://schemas.openxmlformats.org/drawingml/2006/table">
            <a:tbl>
              <a:tblPr>
                <a:tableStyleId>{5C22544A-7EE6-4342-B048-85BDC9FD1C3A}</a:tableStyleId>
              </a:tblPr>
              <a:tblGrid>
                <a:gridCol w="403587"/>
                <a:gridCol w="725607"/>
                <a:gridCol w="465688"/>
              </a:tblGrid>
              <a:tr h="144000">
                <a:tc>
                  <a:txBody>
                    <a:bodyPr/>
                    <a:lstStyle/>
                    <a:p>
                      <a:pPr algn="ctr" fontAlgn="b"/>
                      <a:r>
                        <a:rPr lang="en-GB" sz="700" b="1" u="none" strike="noStrike" dirty="0" smtClean="0">
                          <a:solidFill>
                            <a:schemeClr val="accent6">
                              <a:lumMod val="60000"/>
                              <a:lumOff val="40000"/>
                            </a:schemeClr>
                          </a:solidFill>
                          <a:effectLst/>
                          <a:latin typeface="+mn-lt"/>
                        </a:rPr>
                        <a:t>#</a:t>
                      </a:r>
                      <a:endParaRPr lang="en-GB" sz="700" b="1" i="0" u="none" strike="noStrike" dirty="0">
                        <a:solidFill>
                          <a:schemeClr val="accent6">
                            <a:lumMod val="60000"/>
                            <a:lumOff val="40000"/>
                          </a:schemeClr>
                        </a:solidFill>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endParaRPr lang="en-GB" sz="700" b="0" i="0" u="none" strike="noStrike" dirty="0">
                        <a:solidFill>
                          <a:srgbClr val="EFA741"/>
                        </a:solidFill>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n-GB" sz="700" u="none" strike="noStrike" dirty="0" smtClean="0">
                          <a:solidFill>
                            <a:schemeClr val="bg1"/>
                          </a:solidFill>
                          <a:effectLst/>
                          <a:latin typeface="+mn-lt"/>
                        </a:rPr>
                        <a:t>@</a:t>
                      </a:r>
                      <a:endParaRPr lang="en-GB" sz="700" b="1" i="0" u="none" strike="noStrike" dirty="0">
                        <a:solidFill>
                          <a:schemeClr val="bg1"/>
                        </a:solidFill>
                        <a:effectLst/>
                        <a:latin typeface="+mn-lt"/>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3,276</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EFA741"/>
                          </a:solidFill>
                          <a:effectLst/>
                          <a:latin typeface="Arial"/>
                        </a:rPr>
                        <a:t>Adidas</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FFFFFF"/>
                          </a:solidFill>
                          <a:effectLst/>
                          <a:latin typeface="Arial"/>
                        </a:rPr>
                        <a:t>15,314</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452</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EFA741"/>
                          </a:solidFill>
                          <a:effectLst/>
                          <a:latin typeface="Arial"/>
                        </a:rPr>
                        <a:t>Budweiser</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FFFFFF"/>
                          </a:solidFill>
                          <a:effectLst/>
                          <a:latin typeface="Arial"/>
                        </a:rPr>
                        <a:t>7,928</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1,232</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EFA741"/>
                          </a:solidFill>
                          <a:effectLst/>
                          <a:latin typeface="Arial"/>
                        </a:rPr>
                        <a:t>Coca-Cola</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FFFFFF"/>
                          </a:solidFill>
                          <a:effectLst/>
                          <a:latin typeface="Arial"/>
                        </a:rPr>
                        <a:t>3,508</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64</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EFA741"/>
                          </a:solidFill>
                          <a:effectLst/>
                          <a:latin typeface="Arial"/>
                        </a:rPr>
                        <a:t>Visa</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FFFFFF"/>
                          </a:solidFill>
                          <a:effectLst/>
                          <a:latin typeface="Arial"/>
                        </a:rPr>
                        <a:t>3,162</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611</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EFA741"/>
                          </a:solidFill>
                          <a:effectLst/>
                          <a:latin typeface="Arial"/>
                        </a:rPr>
                        <a:t>McDonald's</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FFFFFF"/>
                          </a:solidFill>
                          <a:effectLst/>
                          <a:latin typeface="Arial"/>
                        </a:rPr>
                        <a:t>1,367</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215</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EFA741"/>
                          </a:solidFill>
                          <a:effectLst/>
                          <a:latin typeface="Arial"/>
                        </a:rPr>
                        <a:t>Sony</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FFFFFF"/>
                          </a:solidFill>
                          <a:effectLst/>
                          <a:latin typeface="Arial"/>
                        </a:rPr>
                        <a:t>614</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76</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EFA741"/>
                          </a:solidFill>
                          <a:effectLst/>
                          <a:latin typeface="Arial"/>
                        </a:rPr>
                        <a:t>Hyundai</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FFFFFF"/>
                          </a:solidFill>
                          <a:effectLst/>
                          <a:latin typeface="Arial"/>
                        </a:rPr>
                        <a:t>680</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55</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dirty="0" smtClean="0">
                          <a:solidFill>
                            <a:srgbClr val="EFA741"/>
                          </a:solidFill>
                          <a:effectLst/>
                          <a:latin typeface="Arial"/>
                        </a:rPr>
                        <a:t>Kia </a:t>
                      </a:r>
                      <a:r>
                        <a:rPr lang="en-GB" sz="700" b="0" i="0" u="none" strike="noStrike" dirty="0">
                          <a:solidFill>
                            <a:srgbClr val="EFA741"/>
                          </a:solidFill>
                          <a:effectLst/>
                          <a:latin typeface="Arial"/>
                        </a:rPr>
                        <a:t>Motors</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FFFFFF"/>
                          </a:solidFill>
                          <a:effectLst/>
                          <a:latin typeface="Arial"/>
                        </a:rPr>
                        <a:t>308</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0</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EFA741"/>
                          </a:solidFill>
                          <a:effectLst/>
                          <a:latin typeface="Arial"/>
                        </a:rPr>
                        <a:t>Continental</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FFFFFF"/>
                          </a:solidFill>
                          <a:effectLst/>
                          <a:latin typeface="Arial"/>
                        </a:rPr>
                        <a:t>296</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44000">
                <a:tc>
                  <a:txBody>
                    <a:bodyPr/>
                    <a:lstStyle/>
                    <a:p>
                      <a:pPr algn="ctr" rtl="0" fontAlgn="b"/>
                      <a:r>
                        <a:rPr lang="en-GB" sz="700" b="0" i="0" u="none" strike="noStrike">
                          <a:solidFill>
                            <a:srgbClr val="8DC1FD"/>
                          </a:solidFill>
                          <a:effectLst/>
                          <a:latin typeface="Arial"/>
                        </a:rPr>
                        <a:t>17</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a:solidFill>
                            <a:srgbClr val="EFA741"/>
                          </a:solidFill>
                          <a:effectLst/>
                          <a:latin typeface="Arial"/>
                        </a:rPr>
                        <a:t>Emirates</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rtl="0" fontAlgn="b"/>
                      <a:r>
                        <a:rPr lang="en-GB" sz="700" b="0" i="0" u="none" strike="noStrike" dirty="0">
                          <a:solidFill>
                            <a:srgbClr val="FFFFFF"/>
                          </a:solidFill>
                          <a:effectLst/>
                          <a:latin typeface="Arial"/>
                        </a:rPr>
                        <a:t>132</a:t>
                      </a: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86" name="Rectangle 85"/>
          <p:cNvSpPr/>
          <p:nvPr/>
        </p:nvSpPr>
        <p:spPr>
          <a:xfrm>
            <a:off x="6066569" y="178525"/>
            <a:ext cx="2914249" cy="276999"/>
          </a:xfrm>
          <a:prstGeom prst="rect">
            <a:avLst/>
          </a:prstGeom>
        </p:spPr>
        <p:txBody>
          <a:bodyPr wrap="square">
            <a:spAutoFit/>
          </a:bodyPr>
          <a:lstStyle/>
          <a:p>
            <a:r>
              <a:rPr lang="en-GB" sz="600" dirty="0" err="1" smtClean="0">
                <a:solidFill>
                  <a:schemeClr val="bg1"/>
                </a:solidFill>
              </a:rPr>
              <a:t>Incluyendo</a:t>
            </a:r>
            <a:r>
              <a:rPr lang="en-GB" sz="600" dirty="0" smtClean="0">
                <a:solidFill>
                  <a:schemeClr val="bg1"/>
                </a:solidFill>
              </a:rPr>
              <a:t> solo </a:t>
            </a:r>
            <a:r>
              <a:rPr lang="en-GB" sz="600" dirty="0" err="1" smtClean="0">
                <a:solidFill>
                  <a:schemeClr val="bg1"/>
                </a:solidFill>
              </a:rPr>
              <a:t>menciones</a:t>
            </a:r>
            <a:r>
              <a:rPr lang="en-GB" sz="600" dirty="0" smtClean="0">
                <a:solidFill>
                  <a:schemeClr val="bg1"/>
                </a:solidFill>
              </a:rPr>
              <a:t> </a:t>
            </a:r>
            <a:r>
              <a:rPr lang="en-GB" sz="600" dirty="0" err="1" smtClean="0">
                <a:solidFill>
                  <a:schemeClr val="bg1"/>
                </a:solidFill>
              </a:rPr>
              <a:t>que</a:t>
            </a:r>
            <a:r>
              <a:rPr lang="en-GB" sz="600" dirty="0" smtClean="0">
                <a:solidFill>
                  <a:schemeClr val="bg1"/>
                </a:solidFill>
              </a:rPr>
              <a:t> </a:t>
            </a:r>
            <a:r>
              <a:rPr lang="en-GB" sz="600" dirty="0" err="1" smtClean="0">
                <a:solidFill>
                  <a:schemeClr val="bg1"/>
                </a:solidFill>
              </a:rPr>
              <a:t>tienen</a:t>
            </a:r>
            <a:r>
              <a:rPr lang="en-GB" sz="600" dirty="0" smtClean="0">
                <a:solidFill>
                  <a:schemeClr val="bg1"/>
                </a:solidFill>
              </a:rPr>
              <a:t> </a:t>
            </a:r>
            <a:r>
              <a:rPr lang="en-GB" sz="600" dirty="0" err="1" smtClean="0">
                <a:solidFill>
                  <a:schemeClr val="bg1"/>
                </a:solidFill>
              </a:rPr>
              <a:t>connotaciones</a:t>
            </a:r>
            <a:r>
              <a:rPr lang="en-GB" sz="600" dirty="0" smtClean="0">
                <a:solidFill>
                  <a:schemeClr val="bg1"/>
                </a:solidFill>
              </a:rPr>
              <a:t> </a:t>
            </a:r>
            <a:r>
              <a:rPr lang="en-GB" sz="600" dirty="0" err="1" smtClean="0">
                <a:solidFill>
                  <a:schemeClr val="bg1"/>
                </a:solidFill>
              </a:rPr>
              <a:t>positivas</a:t>
            </a:r>
            <a:r>
              <a:rPr lang="en-GB" sz="600" dirty="0" smtClean="0">
                <a:solidFill>
                  <a:schemeClr val="bg1"/>
                </a:solidFill>
              </a:rPr>
              <a:t> o </a:t>
            </a:r>
            <a:r>
              <a:rPr lang="en-GB" sz="600" dirty="0" err="1" smtClean="0">
                <a:solidFill>
                  <a:schemeClr val="bg1"/>
                </a:solidFill>
              </a:rPr>
              <a:t>negativas</a:t>
            </a:r>
            <a:r>
              <a:rPr lang="en-GB" sz="600" dirty="0" smtClean="0">
                <a:solidFill>
                  <a:schemeClr val="bg1"/>
                </a:solidFill>
              </a:rPr>
              <a:t>, </a:t>
            </a:r>
            <a:r>
              <a:rPr lang="es-ES" sz="600" dirty="0">
                <a:solidFill>
                  <a:schemeClr val="bg1"/>
                </a:solidFill>
              </a:rPr>
              <a:t>con exclusión de los comentarios neutrales</a:t>
            </a:r>
            <a:r>
              <a:rPr lang="en-GB" sz="600" dirty="0" smtClean="0">
                <a:solidFill>
                  <a:schemeClr val="bg1"/>
                </a:solidFill>
              </a:rPr>
              <a:t> </a:t>
            </a:r>
            <a:endParaRPr lang="en-GB" sz="600" dirty="0">
              <a:solidFill>
                <a:schemeClr val="bg1"/>
              </a:solidFill>
            </a:endParaRPr>
          </a:p>
        </p:txBody>
      </p:sp>
      <p:sp>
        <p:nvSpPr>
          <p:cNvPr id="87" name="Chevron 86">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8" name="Chevron 87">
            <a:hlinkClick r:id="rId10"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9" name="Rectangle 88">
            <a:hlinkClick r:id="rId1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103" name="Group 102"/>
          <p:cNvGrpSpPr/>
          <p:nvPr/>
        </p:nvGrpSpPr>
        <p:grpSpPr>
          <a:xfrm>
            <a:off x="1637994" y="4723532"/>
            <a:ext cx="7506006" cy="428793"/>
            <a:chOff x="1637994" y="4723532"/>
            <a:chExt cx="7506006" cy="428793"/>
          </a:xfrm>
        </p:grpSpPr>
        <p:sp>
          <p:nvSpPr>
            <p:cNvPr id="104" name="Isosceles Triangle 103"/>
            <p:cNvSpPr/>
            <p:nvPr/>
          </p:nvSpPr>
          <p:spPr>
            <a:xfrm>
              <a:off x="4774083" y="4723532"/>
              <a:ext cx="324000" cy="144000"/>
            </a:xfrm>
            <a:prstGeom prst="triangle">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105" name="Group 104"/>
            <p:cNvGrpSpPr/>
            <p:nvPr/>
          </p:nvGrpSpPr>
          <p:grpSpPr>
            <a:xfrm>
              <a:off x="1637994" y="4835525"/>
              <a:ext cx="7506006" cy="316800"/>
              <a:chOff x="1914453" y="4835525"/>
              <a:chExt cx="8255647" cy="316800"/>
            </a:xfrm>
          </p:grpSpPr>
          <p:sp>
            <p:nvSpPr>
              <p:cNvPr id="106" name="Rectangle 105">
                <a:hlinkClick r:id="rId1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07" name="Rectangle 106">
                <a:hlinkClick r:id="rId13"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108" name="Rectangle 107">
                <a:hlinkClick r:id="rId10" action="ppaction://hlinksldjump"/>
              </p:cNvPr>
              <p:cNvSpPr/>
              <p:nvPr/>
            </p:nvSpPr>
            <p:spPr>
              <a:xfrm>
                <a:off x="5009379" y="4835525"/>
                <a:ext cx="1063514" cy="316800"/>
              </a:xfrm>
              <a:prstGeom prst="rect">
                <a:avLst/>
              </a:prstGeom>
              <a:solidFill>
                <a:srgbClr val="ED7E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09" name="Rectangle 108">
                <a:hlinkClick r:id="rId14"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10" name="Rectangle 109">
                <a:hlinkClick r:id="rId15"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1" name="Rectangle 110">
                <a:hlinkClick r:id="rId16"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12" name="Rectangle 111">
                <a:hlinkClick r:id="rId17"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113" name="Rectangle 112">
                <a:hlinkClick r:id="rId18"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Tree>
    <p:extLst>
      <p:ext uri="{BB962C8B-B14F-4D97-AF65-F5344CB8AC3E}">
        <p14:creationId xmlns:p14="http://schemas.microsoft.com/office/powerpoint/2010/main" val="3653920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51420" y="178094"/>
            <a:ext cx="6197958" cy="376826"/>
          </a:xfrm>
        </p:spPr>
        <p:txBody>
          <a:bodyPr/>
          <a:lstStyle/>
          <a:p>
            <a:r>
              <a:rPr lang="es-ES" sz="3200" dirty="0">
                <a:solidFill>
                  <a:srgbClr val="E5CE12"/>
                </a:solidFill>
              </a:rPr>
              <a:t>32</a:t>
            </a:r>
            <a:r>
              <a:rPr lang="es-ES" dirty="0">
                <a:solidFill>
                  <a:prstClr val="white"/>
                </a:solidFill>
              </a:rPr>
              <a:t> PAÍSES COMPITEN EN LA COPA MUNDIAL 2014</a:t>
            </a:r>
            <a:endParaRPr lang="en-GB" dirty="0"/>
          </a:p>
        </p:txBody>
      </p:sp>
      <p:sp>
        <p:nvSpPr>
          <p:cNvPr id="111" name="Freeform 110"/>
          <p:cNvSpPr/>
          <p:nvPr/>
        </p:nvSpPr>
        <p:spPr>
          <a:xfrm>
            <a:off x="151377" y="528057"/>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112" name="Snip Single Corner Rectangle 111"/>
          <p:cNvSpPr/>
          <p:nvPr/>
        </p:nvSpPr>
        <p:spPr>
          <a:xfrm rot="10800000">
            <a:off x="267357" y="6368"/>
            <a:ext cx="2709526" cy="4607472"/>
          </a:xfrm>
          <a:prstGeom prst="snip1Rect">
            <a:avLst>
              <a:gd name="adj" fmla="val 7084"/>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113" name="Rectangle 112"/>
          <p:cNvSpPr/>
          <p:nvPr/>
        </p:nvSpPr>
        <p:spPr>
          <a:xfrm>
            <a:off x="150474" y="245327"/>
            <a:ext cx="2566770" cy="3494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45720" rIns="91440" bIns="45720" numCol="1" spcCol="0" rtlCol="0" fromWordArt="0" anchor="ctr" anchorCtr="0" forceAA="0" compatLnSpc="1">
            <a:prstTxWarp prst="textNoShape">
              <a:avLst/>
            </a:prstTxWarp>
            <a:noAutofit/>
          </a:bodyPr>
          <a:lstStyle/>
          <a:p>
            <a:pPr lvl="0"/>
            <a:r>
              <a:rPr lang="en-GB" dirty="0">
                <a:solidFill>
                  <a:prstClr val="white"/>
                </a:solidFill>
                <a:latin typeface="Impact"/>
              </a:rPr>
              <a:t>¿QUÉ ESTÁ PASANDO?</a:t>
            </a:r>
          </a:p>
        </p:txBody>
      </p:sp>
      <p:pic>
        <p:nvPicPr>
          <p:cNvPr id="115" name="Picture 2"/>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437573" y="745796"/>
            <a:ext cx="757824" cy="576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7" name="Picture 133" descr="http://cached.imagescaler.hbpl.co.uk/resize/scaleWidth/614/?sUrl=http://offlinehbpl.hbpl.co.uk/news/ORP/fifa05302014-20140530041416358.jpg"/>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37573" y="2008982"/>
            <a:ext cx="754762" cy="576000"/>
          </a:xfrm>
          <a:prstGeom prst="rect">
            <a:avLst/>
          </a:prstGeom>
          <a:noFill/>
          <a:extLst>
            <a:ext uri="{909E8E84-426E-40dd-AFC4-6F175D3DCCD1}">
              <a14:hiddenFill xmlns:a14="http://schemas.microsoft.com/office/drawing/2010/main">
                <a:solidFill>
                  <a:srgbClr val="FFFFFF"/>
                </a:solidFill>
              </a14:hiddenFill>
            </a:ext>
          </a:extLst>
        </p:spPr>
      </p:pic>
      <p:pic>
        <p:nvPicPr>
          <p:cNvPr id="118" name="Picture 136" descr="Global, Tachnology, ESPN will be rolling out a new app specifically for viewing World Cup matches called ESPN FC. ESPN FC is a channel/newsroom dedicated to reporting on soccer events worldwide.ESPN FC"/>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37572" y="2640575"/>
            <a:ext cx="754763" cy="576000"/>
          </a:xfrm>
          <a:prstGeom prst="rect">
            <a:avLst/>
          </a:prstGeom>
          <a:noFill/>
          <a:extLst>
            <a:ext uri="{909E8E84-426E-40dd-AFC4-6F175D3DCCD1}">
              <a14:hiddenFill xmlns:a14="http://schemas.microsoft.com/office/drawing/2010/main">
                <a:solidFill>
                  <a:srgbClr val="FFFFFF"/>
                </a:solidFill>
              </a14:hiddenFill>
            </a:ext>
          </a:extLst>
        </p:spPr>
      </p:pic>
      <p:pic>
        <p:nvPicPr>
          <p:cNvPr id="119" name="Picture 141" descr="RonaldoNike-Person-2014-46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437573" y="3272168"/>
            <a:ext cx="756488" cy="576000"/>
          </a:xfrm>
          <a:prstGeom prst="rect">
            <a:avLst/>
          </a:prstGeom>
          <a:noFill/>
          <a:extLst>
            <a:ext uri="{909E8E84-426E-40dd-AFC4-6F175D3DCCD1}">
              <a14:hiddenFill xmlns:a14="http://schemas.microsoft.com/office/drawing/2010/main">
                <a:solidFill>
                  <a:srgbClr val="FFFFFF"/>
                </a:solidFill>
              </a14:hiddenFill>
            </a:ext>
          </a:extLst>
        </p:spPr>
      </p:pic>
      <p:cxnSp>
        <p:nvCxnSpPr>
          <p:cNvPr id="133" name="Straight Connector 132"/>
          <p:cNvCxnSpPr/>
          <p:nvPr/>
        </p:nvCxnSpPr>
        <p:spPr>
          <a:xfrm>
            <a:off x="1274527" y="1351496"/>
            <a:ext cx="1524909" cy="0"/>
          </a:xfrm>
          <a:prstGeom prst="line">
            <a:avLst/>
          </a:prstGeom>
          <a:ln>
            <a:solidFill>
              <a:srgbClr val="9BC80E">
                <a:alpha val="40000"/>
              </a:srgb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1274527" y="1981730"/>
            <a:ext cx="1524909" cy="0"/>
          </a:xfrm>
          <a:prstGeom prst="line">
            <a:avLst/>
          </a:prstGeom>
          <a:ln>
            <a:solidFill>
              <a:srgbClr val="9BC80E">
                <a:alpha val="40000"/>
              </a:srgb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1274527" y="2611964"/>
            <a:ext cx="1524909" cy="0"/>
          </a:xfrm>
          <a:prstGeom prst="line">
            <a:avLst/>
          </a:prstGeom>
          <a:ln>
            <a:solidFill>
              <a:srgbClr val="9BC80E">
                <a:alpha val="40000"/>
              </a:srgb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1274527" y="3242198"/>
            <a:ext cx="1524909" cy="0"/>
          </a:xfrm>
          <a:prstGeom prst="line">
            <a:avLst/>
          </a:prstGeom>
          <a:ln>
            <a:solidFill>
              <a:srgbClr val="9BC80E">
                <a:alpha val="40000"/>
              </a:srgb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1274527" y="3872433"/>
            <a:ext cx="1524909" cy="0"/>
          </a:xfrm>
          <a:prstGeom prst="line">
            <a:avLst/>
          </a:prstGeom>
          <a:ln>
            <a:solidFill>
              <a:srgbClr val="9BC80E">
                <a:alpha val="40000"/>
              </a:srgbClr>
            </a:solidFill>
          </a:ln>
        </p:spPr>
        <p:style>
          <a:lnRef idx="1">
            <a:schemeClr val="accent1"/>
          </a:lnRef>
          <a:fillRef idx="0">
            <a:schemeClr val="accent1"/>
          </a:fillRef>
          <a:effectRef idx="0">
            <a:schemeClr val="accent1"/>
          </a:effectRef>
          <a:fontRef idx="minor">
            <a:schemeClr val="tx1"/>
          </a:fontRef>
        </p:style>
      </p:cxnSp>
      <p:pic>
        <p:nvPicPr>
          <p:cNvPr id="130" name="Picture 129">
            <a:hlinkClick r:id="rId6"/>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437573" y="3935349"/>
            <a:ext cx="756488" cy="535821"/>
          </a:xfrm>
          <a:prstGeom prst="rect">
            <a:avLst/>
          </a:prstGeom>
        </p:spPr>
      </p:pic>
      <p:grpSp>
        <p:nvGrpSpPr>
          <p:cNvPr id="3" name="Group 2"/>
          <p:cNvGrpSpPr/>
          <p:nvPr/>
        </p:nvGrpSpPr>
        <p:grpSpPr>
          <a:xfrm>
            <a:off x="1637994" y="4734632"/>
            <a:ext cx="7506006" cy="417693"/>
            <a:chOff x="1637994" y="4734632"/>
            <a:chExt cx="7506006" cy="417693"/>
          </a:xfrm>
        </p:grpSpPr>
        <p:sp>
          <p:nvSpPr>
            <p:cNvPr id="157" name="Isosceles Triangle 156"/>
            <p:cNvSpPr/>
            <p:nvPr/>
          </p:nvSpPr>
          <p:spPr>
            <a:xfrm>
              <a:off x="571192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tx1"/>
                </a:solidFill>
              </a:endParaRPr>
            </a:p>
          </p:txBody>
        </p:sp>
        <p:grpSp>
          <p:nvGrpSpPr>
            <p:cNvPr id="138" name="Group 137"/>
            <p:cNvGrpSpPr/>
            <p:nvPr/>
          </p:nvGrpSpPr>
          <p:grpSpPr>
            <a:xfrm>
              <a:off x="1637994" y="4835525"/>
              <a:ext cx="7506006" cy="316800"/>
              <a:chOff x="1914453" y="4835525"/>
              <a:chExt cx="8255647" cy="316800"/>
            </a:xfrm>
          </p:grpSpPr>
          <p:sp>
            <p:nvSpPr>
              <p:cNvPr id="148" name="Rectangle 147">
                <a:hlinkClick r:id="rId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49" name="Rectangle 148">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50" name="Rectangle 149">
                <a:hlinkClick r:id="rId1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51" name="Rectangle 150">
                <a:hlinkClick r:id="rId11" action="ppaction://hlinksldjump"/>
              </p:cNvPr>
              <p:cNvSpPr/>
              <p:nvPr/>
            </p:nvSpPr>
            <p:spPr>
              <a:xfrm>
                <a:off x="6059719"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52" name="Rectangle 151">
                <a:hlinkClick r:id="rId1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53" name="Rectangle 152">
                <a:hlinkClick r:id="rId13"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54" name="Rectangle 153">
                <a:hlinkClick r:id="rId1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55" name="Rectangle 154">
                <a:hlinkClick r:id="rId1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grpSp>
      <p:sp>
        <p:nvSpPr>
          <p:cNvPr id="158" name="Rectangle 157">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pic>
        <p:nvPicPr>
          <p:cNvPr id="139" name="Picture 5">
            <a:hlinkClick r:id="rId17"/>
          </p:cNvPr>
          <p:cNvPicPr>
            <a:picLocks noGrp="1" noChangeAspect="1" noChangeArrowheads="1"/>
          </p:cNvPicPr>
          <p:nvPr>
            <p:ph sz="quarter" idx="4294967295"/>
          </p:nvPr>
        </p:nvPicPr>
        <p:blipFill rotWithShape="1">
          <a:blip r:embed="rId18" cstate="screen">
            <a:extLst>
              <a:ext uri="{28A0092B-C50C-407E-A947-70E740481C1C}">
                <a14:useLocalDpi xmlns:a14="http://schemas.microsoft.com/office/drawing/2010/main"/>
              </a:ext>
            </a:extLst>
          </a:blip>
          <a:srcRect/>
          <a:stretch/>
        </p:blipFill>
        <p:spPr bwMode="auto">
          <a:xfrm>
            <a:off x="437574" y="1377389"/>
            <a:ext cx="754762" cy="576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42" name="Group 4"/>
          <p:cNvGrpSpPr>
            <a:grpSpLocks noChangeAspect="1"/>
          </p:cNvGrpSpPr>
          <p:nvPr/>
        </p:nvGrpSpPr>
        <p:grpSpPr bwMode="auto">
          <a:xfrm>
            <a:off x="319826" y="1343316"/>
            <a:ext cx="235492" cy="235492"/>
            <a:chOff x="1804" y="543"/>
            <a:chExt cx="2152" cy="2152"/>
          </a:xfrm>
        </p:grpSpPr>
        <p:sp>
          <p:nvSpPr>
            <p:cNvPr id="143"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6" name="Oval 5">
              <a:hlinkClick r:id="rId17"/>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61" name="Group 4"/>
          <p:cNvGrpSpPr>
            <a:grpSpLocks noChangeAspect="1"/>
          </p:cNvGrpSpPr>
          <p:nvPr/>
        </p:nvGrpSpPr>
        <p:grpSpPr bwMode="auto">
          <a:xfrm>
            <a:off x="321030" y="3872433"/>
            <a:ext cx="235492" cy="235492"/>
            <a:chOff x="1804" y="543"/>
            <a:chExt cx="2152" cy="2152"/>
          </a:xfrm>
        </p:grpSpPr>
        <p:sp>
          <p:nvSpPr>
            <p:cNvPr id="162"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3"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4"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Oval 5">
              <a:hlinkClick r:id="rId6"/>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46" name="Chevron 145">
            <a:hlinkClick r:id="" action="ppaction://hlinkshowjump?jump=nextslide"/>
          </p:cNvPr>
          <p:cNvSpPr/>
          <p:nvPr/>
        </p:nvSpPr>
        <p:spPr>
          <a:xfrm>
            <a:off x="8887778" y="208587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66" name="Chevron 165">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59" name="TextBox 158"/>
          <p:cNvSpPr txBox="1"/>
          <p:nvPr/>
        </p:nvSpPr>
        <p:spPr>
          <a:xfrm>
            <a:off x="1148043" y="1323887"/>
            <a:ext cx="1924529" cy="677108"/>
          </a:xfrm>
          <a:prstGeom prst="rect">
            <a:avLst/>
          </a:prstGeom>
          <a:noFill/>
        </p:spPr>
        <p:txBody>
          <a:bodyPr wrap="square" rtlCol="0" anchor="ctr">
            <a:spAutoFit/>
          </a:bodyPr>
          <a:lstStyle/>
          <a:p>
            <a:r>
              <a:rPr lang="en-GB" sz="600" dirty="0">
                <a:solidFill>
                  <a:schemeClr val="bg1"/>
                </a:solidFill>
              </a:rPr>
              <a:t>Se lanzó un vídeo titulado #VEMIBRA en el que las mayores celebridades de Brasil instan a Zlatan</a:t>
            </a:r>
            <a:r>
              <a:rPr sz="600" dirty="0" smtClean="0"/>
              <a:t> </a:t>
            </a:r>
            <a:r>
              <a:rPr lang="en-GB" sz="600" dirty="0" err="1">
                <a:solidFill>
                  <a:schemeClr val="bg1"/>
                </a:solidFill>
              </a:rPr>
              <a:t>Ibrahimovic</a:t>
            </a:r>
            <a:r>
              <a:rPr lang="en-GB" sz="600" dirty="0">
                <a:solidFill>
                  <a:schemeClr val="bg1"/>
                </a:solidFill>
              </a:rPr>
              <a:t> </a:t>
            </a:r>
            <a:r>
              <a:rPr lang="en-GB" sz="600" dirty="0" smtClean="0">
                <a:solidFill>
                  <a:schemeClr val="bg1"/>
                </a:solidFill>
              </a:rPr>
              <a:t>, un </a:t>
            </a:r>
            <a:r>
              <a:rPr lang="en-GB" sz="800" dirty="0" err="1" smtClean="0">
                <a:solidFill>
                  <a:schemeClr val="bg1"/>
                </a:solidFill>
              </a:rPr>
              <a:t>j</a:t>
            </a:r>
            <a:r>
              <a:rPr lang="en-GB" sz="700" dirty="0" err="1" smtClean="0">
                <a:solidFill>
                  <a:schemeClr val="bg1"/>
                </a:solidFill>
              </a:rPr>
              <a:t>ugador</a:t>
            </a:r>
            <a:r>
              <a:rPr lang="en-GB" sz="500" dirty="0" smtClean="0">
                <a:solidFill>
                  <a:schemeClr val="bg1"/>
                </a:solidFill>
              </a:rPr>
              <a:t> </a:t>
            </a:r>
            <a:r>
              <a:rPr lang="en-GB" sz="600" dirty="0" smtClean="0">
                <a:solidFill>
                  <a:schemeClr val="bg1"/>
                </a:solidFill>
              </a:rPr>
              <a:t>de la </a:t>
            </a:r>
            <a:r>
              <a:rPr lang="en-GB" sz="600" dirty="0" err="1" smtClean="0">
                <a:solidFill>
                  <a:schemeClr val="bg1"/>
                </a:solidFill>
              </a:rPr>
              <a:t>seleccion</a:t>
            </a:r>
            <a:r>
              <a:rPr lang="en-GB" sz="600" dirty="0" smtClean="0">
                <a:solidFill>
                  <a:schemeClr val="bg1"/>
                </a:solidFill>
              </a:rPr>
              <a:t>  </a:t>
            </a:r>
            <a:r>
              <a:rPr lang="en-GB" sz="600" dirty="0" err="1" smtClean="0">
                <a:solidFill>
                  <a:schemeClr val="bg1"/>
                </a:solidFill>
              </a:rPr>
              <a:t>Sueca</a:t>
            </a:r>
            <a:r>
              <a:rPr lang="en-GB" sz="600" dirty="0" smtClean="0">
                <a:solidFill>
                  <a:schemeClr val="bg1"/>
                </a:solidFill>
              </a:rPr>
              <a:t> </a:t>
            </a:r>
            <a:r>
              <a:rPr lang="en-GB" sz="600" dirty="0" err="1" smtClean="0">
                <a:solidFill>
                  <a:schemeClr val="bg1"/>
                </a:solidFill>
              </a:rPr>
              <a:t>cuyo</a:t>
            </a:r>
            <a:r>
              <a:rPr lang="en-GB" sz="600" dirty="0" smtClean="0">
                <a:solidFill>
                  <a:schemeClr val="bg1"/>
                </a:solidFill>
              </a:rPr>
              <a:t> </a:t>
            </a:r>
            <a:r>
              <a:rPr lang="en-GB" sz="600" dirty="0" err="1" smtClean="0">
                <a:solidFill>
                  <a:schemeClr val="bg1"/>
                </a:solidFill>
              </a:rPr>
              <a:t>equipo</a:t>
            </a:r>
            <a:r>
              <a:rPr lang="en-GB" sz="600" dirty="0" smtClean="0">
                <a:solidFill>
                  <a:schemeClr val="bg1"/>
                </a:solidFill>
              </a:rPr>
              <a:t> no se </a:t>
            </a:r>
            <a:r>
              <a:rPr lang="en-GB" sz="600" dirty="0" err="1" smtClean="0">
                <a:solidFill>
                  <a:schemeClr val="bg1"/>
                </a:solidFill>
              </a:rPr>
              <a:t>califico</a:t>
            </a:r>
            <a:r>
              <a:rPr lang="en-GB" sz="600" dirty="0" smtClean="0">
                <a:solidFill>
                  <a:schemeClr val="bg1"/>
                </a:solidFill>
              </a:rPr>
              <a:t>, a </a:t>
            </a:r>
            <a:r>
              <a:rPr lang="en-GB" sz="600" dirty="0">
                <a:solidFill>
                  <a:schemeClr val="bg1"/>
                </a:solidFill>
              </a:rPr>
              <a:t>hacer una aparición en la Copa Mundial. </a:t>
            </a:r>
            <a:r>
              <a:rPr lang="en-GB" sz="600" dirty="0" err="1" smtClean="0">
                <a:solidFill>
                  <a:schemeClr val="bg1"/>
                </a:solidFill>
              </a:rPr>
              <a:t>Éste</a:t>
            </a:r>
            <a:r>
              <a:rPr lang="en-GB" sz="600" dirty="0" smtClean="0">
                <a:solidFill>
                  <a:schemeClr val="bg1"/>
                </a:solidFill>
              </a:rPr>
              <a:t> </a:t>
            </a:r>
            <a:r>
              <a:rPr lang="en-GB" sz="600" dirty="0" err="1" smtClean="0">
                <a:solidFill>
                  <a:schemeClr val="bg1"/>
                </a:solidFill>
              </a:rPr>
              <a:t>ya</a:t>
            </a:r>
            <a:r>
              <a:rPr lang="en-GB" sz="600" dirty="0" smtClean="0">
                <a:solidFill>
                  <a:schemeClr val="bg1"/>
                </a:solidFill>
              </a:rPr>
              <a:t> </a:t>
            </a:r>
            <a:r>
              <a:rPr lang="en-GB" sz="600" dirty="0">
                <a:solidFill>
                  <a:schemeClr val="bg1"/>
                </a:solidFill>
              </a:rPr>
              <a:t>ha confirmado que «cambiará sus planes para las vacaciones».</a:t>
            </a:r>
          </a:p>
        </p:txBody>
      </p:sp>
      <p:sp>
        <p:nvSpPr>
          <p:cNvPr id="160" name="TextBox 159"/>
          <p:cNvSpPr txBox="1"/>
          <p:nvPr/>
        </p:nvSpPr>
        <p:spPr>
          <a:xfrm>
            <a:off x="1148044" y="2023146"/>
            <a:ext cx="1732263" cy="461665"/>
          </a:xfrm>
          <a:prstGeom prst="rect">
            <a:avLst/>
          </a:prstGeom>
          <a:noFill/>
        </p:spPr>
        <p:txBody>
          <a:bodyPr wrap="square" rtlCol="0" anchor="ctr">
            <a:spAutoFit/>
          </a:bodyPr>
          <a:lstStyle/>
          <a:p>
            <a:r>
              <a:rPr lang="en-GB" sz="600" dirty="0">
                <a:solidFill>
                  <a:schemeClr val="bg1"/>
                </a:solidFill>
              </a:rPr>
              <a:t>FIFA se dirige a los seguidores de la Copa Mundial en las redes sociales mediante la estación digital Global Stadium, donde recibirán actualizaciones «minuto a minuto» sobre los eventos que tengan lugar en Brasil.</a:t>
            </a:r>
            <a:endParaRPr lang="es-ES" sz="900" dirty="0">
              <a:solidFill>
                <a:schemeClr val="bg1"/>
              </a:solidFill>
            </a:endParaRPr>
          </a:p>
        </p:txBody>
      </p:sp>
      <p:sp>
        <p:nvSpPr>
          <p:cNvPr id="167" name="TextBox 166"/>
          <p:cNvSpPr txBox="1"/>
          <p:nvPr/>
        </p:nvSpPr>
        <p:spPr>
          <a:xfrm>
            <a:off x="1148044" y="2637626"/>
            <a:ext cx="1732263" cy="553998"/>
          </a:xfrm>
          <a:prstGeom prst="rect">
            <a:avLst/>
          </a:prstGeom>
          <a:noFill/>
        </p:spPr>
        <p:txBody>
          <a:bodyPr wrap="square" rtlCol="0" anchor="ctr">
            <a:spAutoFit/>
          </a:bodyPr>
          <a:lstStyle/>
          <a:p>
            <a:r>
              <a:rPr lang="en-GB" sz="600" dirty="0" smtClean="0">
                <a:solidFill>
                  <a:schemeClr val="bg1"/>
                </a:solidFill>
              </a:rPr>
              <a:t>El canal ESPN desarrollará una nueva aplicación específica para ver partidos de la Copa Mundial llamada ESPN FC. Se trata de un canal / espacio de noticias dedicado a informar sobre eventos de fútbol de todo el mundo.</a:t>
            </a:r>
            <a:endParaRPr lang="es-ES" sz="900" dirty="0">
              <a:solidFill>
                <a:schemeClr val="bg1"/>
              </a:solidFill>
            </a:endParaRPr>
          </a:p>
        </p:txBody>
      </p:sp>
      <p:sp>
        <p:nvSpPr>
          <p:cNvPr id="168" name="TextBox 167"/>
          <p:cNvSpPr txBox="1"/>
          <p:nvPr/>
        </p:nvSpPr>
        <p:spPr>
          <a:xfrm>
            <a:off x="1148044" y="783433"/>
            <a:ext cx="1386489" cy="276999"/>
          </a:xfrm>
          <a:prstGeom prst="rect">
            <a:avLst/>
          </a:prstGeom>
          <a:noFill/>
        </p:spPr>
        <p:txBody>
          <a:bodyPr wrap="square" rtlCol="0" anchor="ctr">
            <a:spAutoFit/>
          </a:bodyPr>
          <a:lstStyle/>
          <a:p>
            <a:r>
              <a:rPr lang="en-GB" sz="600" dirty="0" smtClean="0">
                <a:solidFill>
                  <a:schemeClr val="bg1"/>
                </a:solidFill>
              </a:rPr>
              <a:t>FIFA legaliza el uso de turbantes y kipás en la Copa Mundial 2014</a:t>
            </a:r>
            <a:endParaRPr lang="es-ES" sz="900" dirty="0">
              <a:solidFill>
                <a:schemeClr val="bg1"/>
              </a:solidFill>
            </a:endParaRPr>
          </a:p>
        </p:txBody>
      </p:sp>
      <p:sp>
        <p:nvSpPr>
          <p:cNvPr id="169" name="TextBox 168"/>
          <p:cNvSpPr txBox="1"/>
          <p:nvPr/>
        </p:nvSpPr>
        <p:spPr>
          <a:xfrm>
            <a:off x="1148044" y="3226172"/>
            <a:ext cx="1732263" cy="461665"/>
          </a:xfrm>
          <a:prstGeom prst="rect">
            <a:avLst/>
          </a:prstGeom>
          <a:noFill/>
        </p:spPr>
        <p:txBody>
          <a:bodyPr wrap="square" rtlCol="0" anchor="ctr">
            <a:spAutoFit/>
          </a:bodyPr>
          <a:lstStyle/>
          <a:p>
            <a:r>
              <a:rPr lang="en-GB" sz="600" dirty="0">
                <a:solidFill>
                  <a:schemeClr val="bg1"/>
                </a:solidFill>
              </a:rPr>
              <a:t>Cristiano Ronaldo, la estrella del Real Madrid, ha batido a su rival Lionel Messi al ser nombrado el </a:t>
            </a:r>
            <a:r>
              <a:rPr lang="en-GB" sz="600" dirty="0" err="1">
                <a:solidFill>
                  <a:schemeClr val="bg1"/>
                </a:solidFill>
              </a:rPr>
              <a:t>futbolista</a:t>
            </a:r>
            <a:r>
              <a:rPr lang="en-GB" sz="600" dirty="0">
                <a:solidFill>
                  <a:schemeClr val="bg1"/>
                </a:solidFill>
              </a:rPr>
              <a:t> </a:t>
            </a:r>
            <a:r>
              <a:rPr lang="en-GB" sz="600" dirty="0" smtClean="0">
                <a:solidFill>
                  <a:schemeClr val="bg1"/>
                </a:solidFill>
              </a:rPr>
              <a:t>con </a:t>
            </a:r>
            <a:r>
              <a:rPr lang="en-GB" sz="600" dirty="0">
                <a:solidFill>
                  <a:schemeClr val="bg1"/>
                </a:solidFill>
              </a:rPr>
              <a:t>mayor valor comercial de todo el mundo.</a:t>
            </a:r>
            <a:endParaRPr lang="es-ES" sz="900" dirty="0">
              <a:solidFill>
                <a:schemeClr val="bg1"/>
              </a:solidFill>
            </a:endParaRPr>
          </a:p>
        </p:txBody>
      </p:sp>
      <p:sp>
        <p:nvSpPr>
          <p:cNvPr id="170" name="Rectangle 169"/>
          <p:cNvSpPr/>
          <p:nvPr/>
        </p:nvSpPr>
        <p:spPr>
          <a:xfrm>
            <a:off x="1148044" y="3888281"/>
            <a:ext cx="1779504" cy="553998"/>
          </a:xfrm>
          <a:prstGeom prst="rect">
            <a:avLst/>
          </a:prstGeom>
        </p:spPr>
        <p:txBody>
          <a:bodyPr wrap="square">
            <a:spAutoFit/>
          </a:bodyPr>
          <a:lstStyle/>
          <a:p>
            <a:r>
              <a:rPr lang="en-GB" sz="600" dirty="0">
                <a:solidFill>
                  <a:schemeClr val="bg1"/>
                </a:solidFill>
              </a:rPr>
              <a:t>#ProudToPlay: «Celebrando la igualdad para todos los atletas», fue visto hasta 2.620.264 veces en un solo día el 3 de junio de 2014. Actualmente, este vídeo de YouTube </a:t>
            </a:r>
            <a:r>
              <a:rPr lang="en-GB" sz="600" dirty="0" err="1">
                <a:solidFill>
                  <a:schemeClr val="bg1"/>
                </a:solidFill>
              </a:rPr>
              <a:t>cuenta</a:t>
            </a:r>
            <a:r>
              <a:rPr lang="en-GB" sz="600" dirty="0">
                <a:solidFill>
                  <a:schemeClr val="bg1"/>
                </a:solidFill>
              </a:rPr>
              <a:t> </a:t>
            </a:r>
            <a:r>
              <a:rPr lang="en-GB" sz="600" dirty="0" smtClean="0">
                <a:solidFill>
                  <a:schemeClr val="bg1"/>
                </a:solidFill>
              </a:rPr>
              <a:t>con </a:t>
            </a:r>
            <a:r>
              <a:rPr lang="en-GB" sz="600" dirty="0" err="1" smtClean="0">
                <a:solidFill>
                  <a:schemeClr val="bg1"/>
                </a:solidFill>
              </a:rPr>
              <a:t>más</a:t>
            </a:r>
            <a:r>
              <a:rPr lang="en-GB" sz="600" dirty="0" smtClean="0">
                <a:solidFill>
                  <a:schemeClr val="bg1"/>
                </a:solidFill>
              </a:rPr>
              <a:t> </a:t>
            </a:r>
            <a:r>
              <a:rPr lang="en-GB" sz="600" dirty="0">
                <a:solidFill>
                  <a:schemeClr val="bg1"/>
                </a:solidFill>
              </a:rPr>
              <a:t>de 4 millones de </a:t>
            </a:r>
            <a:r>
              <a:rPr lang="en-GB" sz="600" dirty="0" err="1" smtClean="0">
                <a:solidFill>
                  <a:schemeClr val="bg1"/>
                </a:solidFill>
              </a:rPr>
              <a:t>visitas</a:t>
            </a:r>
            <a:r>
              <a:rPr lang="en-GB" sz="600" dirty="0" smtClean="0">
                <a:solidFill>
                  <a:schemeClr val="bg1"/>
                </a:solidFill>
              </a:rPr>
              <a:t>.</a:t>
            </a:r>
            <a:endParaRPr lang="es-ES" sz="600" dirty="0">
              <a:solidFill>
                <a:schemeClr val="bg1"/>
              </a:solidFill>
            </a:endParaRPr>
          </a:p>
        </p:txBody>
      </p:sp>
      <p:sp>
        <p:nvSpPr>
          <p:cNvPr id="171" name="TextBox 170"/>
          <p:cNvSpPr txBox="1"/>
          <p:nvPr/>
        </p:nvSpPr>
        <p:spPr>
          <a:xfrm>
            <a:off x="131574" y="4653878"/>
            <a:ext cx="2940998" cy="176972"/>
          </a:xfrm>
          <a:prstGeom prst="rect">
            <a:avLst/>
          </a:prstGeom>
          <a:noFill/>
        </p:spPr>
        <p:txBody>
          <a:bodyPr wrap="none" rtlCol="0">
            <a:spAutoFit/>
          </a:bodyPr>
          <a:lstStyle/>
          <a:p>
            <a:r>
              <a:rPr lang="en-GB" sz="550" dirty="0">
                <a:solidFill>
                  <a:schemeClr val="bg1"/>
                </a:solidFill>
              </a:rPr>
              <a:t>Fuente: </a:t>
            </a:r>
            <a:r>
              <a:rPr lang="en-GB" sz="550" dirty="0" smtClean="0">
                <a:solidFill>
                  <a:schemeClr val="bg1"/>
                </a:solidFill>
              </a:rPr>
              <a:t>Insights de </a:t>
            </a:r>
            <a:r>
              <a:rPr lang="en-GB" sz="550" dirty="0">
                <a:solidFill>
                  <a:schemeClr val="bg1"/>
                </a:solidFill>
              </a:rPr>
              <a:t>OMG en 81 mercados. Trabajo de campo: 15 a 31 de mayo de 2014.</a:t>
            </a:r>
          </a:p>
        </p:txBody>
      </p:sp>
      <p:pic>
        <p:nvPicPr>
          <p:cNvPr id="172" name="Picture 171"/>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3185652" y="1430340"/>
            <a:ext cx="5682007" cy="2850929"/>
          </a:xfrm>
          <a:prstGeom prst="rect">
            <a:avLst/>
          </a:prstGeom>
        </p:spPr>
      </p:pic>
      <p:grpSp>
        <p:nvGrpSpPr>
          <p:cNvPr id="173" name="Group 172"/>
          <p:cNvGrpSpPr/>
          <p:nvPr/>
        </p:nvGrpSpPr>
        <p:grpSpPr>
          <a:xfrm>
            <a:off x="3585286" y="3892968"/>
            <a:ext cx="1138583" cy="443508"/>
            <a:chOff x="2235987" y="3592287"/>
            <a:chExt cx="1138583" cy="381382"/>
          </a:xfrm>
        </p:grpSpPr>
        <p:sp>
          <p:nvSpPr>
            <p:cNvPr id="174" name="Rectangle 173"/>
            <p:cNvSpPr/>
            <p:nvPr/>
          </p:nvSpPr>
          <p:spPr>
            <a:xfrm>
              <a:off x="2235987" y="3841353"/>
              <a:ext cx="840177" cy="104832"/>
            </a:xfrm>
            <a:prstGeom prst="rect">
              <a:avLst/>
            </a:prstGeom>
          </p:spPr>
          <p:txBody>
            <a:bodyPr wrap="square" lIns="18000" rIns="18000">
              <a:spAutoFit/>
            </a:bodyPr>
            <a:lstStyle/>
            <a:p>
              <a:pPr marL="0" lvl="1">
                <a:defRPr/>
              </a:pPr>
              <a:r>
                <a:rPr lang="en-GB" sz="600" b="1" kern="0" cap="all" dirty="0">
                  <a:solidFill>
                    <a:schemeClr val="bg1"/>
                  </a:solidFill>
                </a:rPr>
                <a:t>URUGUAY</a:t>
              </a:r>
            </a:p>
          </p:txBody>
        </p:sp>
        <p:sp>
          <p:nvSpPr>
            <p:cNvPr id="175" name="Freeform 174"/>
            <p:cNvSpPr/>
            <p:nvPr/>
          </p:nvSpPr>
          <p:spPr>
            <a:xfrm>
              <a:off x="2238262" y="3592287"/>
              <a:ext cx="1136308" cy="381382"/>
            </a:xfrm>
            <a:custGeom>
              <a:avLst/>
              <a:gdLst>
                <a:gd name="connsiteX0" fmla="*/ 0 w 1741714"/>
                <a:gd name="connsiteY0" fmla="*/ 457200 h 457200"/>
                <a:gd name="connsiteX1" fmla="*/ 827314 w 1741714"/>
                <a:gd name="connsiteY1" fmla="*/ 457200 h 457200"/>
                <a:gd name="connsiteX2" fmla="*/ 1741714 w 1741714"/>
                <a:gd name="connsiteY2" fmla="*/ 0 h 457200"/>
              </a:gdLst>
              <a:ahLst/>
              <a:cxnLst>
                <a:cxn ang="0">
                  <a:pos x="connsiteX0" y="connsiteY0"/>
                </a:cxn>
                <a:cxn ang="0">
                  <a:pos x="connsiteX1" y="connsiteY1"/>
                </a:cxn>
                <a:cxn ang="0">
                  <a:pos x="connsiteX2" y="connsiteY2"/>
                </a:cxn>
              </a:cxnLst>
              <a:rect l="l" t="t" r="r" b="b"/>
              <a:pathLst>
                <a:path w="1741714" h="457200">
                  <a:moveTo>
                    <a:pt x="0" y="457200"/>
                  </a:moveTo>
                  <a:lnTo>
                    <a:pt x="827314" y="457200"/>
                  </a:lnTo>
                  <a:lnTo>
                    <a:pt x="1741714" y="0"/>
                  </a:lnTo>
                </a:path>
              </a:pathLst>
            </a:custGeom>
            <a:noFill/>
            <a:ln>
              <a:solidFill>
                <a:schemeClr val="accent3"/>
              </a:solidFill>
              <a:tailEnd type="oval"/>
            </a:ln>
          </p:spPr>
          <p:txBody>
            <a:bodyPr rtlCol="0" anchor="ctr"/>
            <a:lstStyle/>
            <a:p>
              <a:pPr algn="ctr"/>
              <a:endParaRPr lang="en-GB" sz="1400"/>
            </a:p>
          </p:txBody>
        </p:sp>
      </p:grpSp>
      <p:grpSp>
        <p:nvGrpSpPr>
          <p:cNvPr id="176" name="Group 175"/>
          <p:cNvGrpSpPr/>
          <p:nvPr/>
        </p:nvGrpSpPr>
        <p:grpSpPr>
          <a:xfrm flipV="1">
            <a:off x="3185651" y="2656895"/>
            <a:ext cx="982889" cy="203015"/>
            <a:chOff x="1632857" y="3653126"/>
            <a:chExt cx="1741714" cy="270156"/>
          </a:xfrm>
        </p:grpSpPr>
        <p:sp>
          <p:nvSpPr>
            <p:cNvPr id="177" name="Rectangle 176"/>
            <p:cNvSpPr/>
            <p:nvPr/>
          </p:nvSpPr>
          <p:spPr>
            <a:xfrm rot="10800000">
              <a:off x="1633198" y="3677543"/>
              <a:ext cx="1181157" cy="245739"/>
            </a:xfrm>
            <a:prstGeom prst="rect">
              <a:avLst/>
            </a:prstGeom>
          </p:spPr>
          <p:txBody>
            <a:bodyPr wrap="square" lIns="18000" rIns="18000">
              <a:spAutoFit/>
            </a:bodyPr>
            <a:lstStyle/>
            <a:p>
              <a:pPr marL="0" lvl="1">
                <a:defRPr/>
              </a:pPr>
              <a:r>
                <a:rPr lang="en-GB" sz="600" b="1" kern="0" cap="all" dirty="0">
                  <a:solidFill>
                    <a:schemeClr val="bg1"/>
                  </a:solidFill>
                </a:rPr>
                <a:t>COSTA RICA</a:t>
              </a:r>
            </a:p>
          </p:txBody>
        </p:sp>
        <p:sp>
          <p:nvSpPr>
            <p:cNvPr id="178" name="Freeform 177"/>
            <p:cNvSpPr/>
            <p:nvPr/>
          </p:nvSpPr>
          <p:spPr>
            <a:xfrm>
              <a:off x="1632857" y="3653126"/>
              <a:ext cx="1741714" cy="0"/>
            </a:xfrm>
            <a:custGeom>
              <a:avLst/>
              <a:gdLst>
                <a:gd name="connsiteX0" fmla="*/ 0 w 1741714"/>
                <a:gd name="connsiteY0" fmla="*/ 457200 h 457200"/>
                <a:gd name="connsiteX1" fmla="*/ 827314 w 1741714"/>
                <a:gd name="connsiteY1" fmla="*/ 457200 h 457200"/>
                <a:gd name="connsiteX2" fmla="*/ 1741714 w 1741714"/>
                <a:gd name="connsiteY2" fmla="*/ 0 h 457200"/>
              </a:gdLst>
              <a:ahLst/>
              <a:cxnLst>
                <a:cxn ang="0">
                  <a:pos x="connsiteX0" y="connsiteY0"/>
                </a:cxn>
                <a:cxn ang="0">
                  <a:pos x="connsiteX1" y="connsiteY1"/>
                </a:cxn>
                <a:cxn ang="0">
                  <a:pos x="connsiteX2" y="connsiteY2"/>
                </a:cxn>
              </a:cxnLst>
              <a:rect l="l" t="t" r="r" b="b"/>
              <a:pathLst>
                <a:path w="1741714" h="457200">
                  <a:moveTo>
                    <a:pt x="0" y="457200"/>
                  </a:moveTo>
                  <a:lnTo>
                    <a:pt x="827314" y="457200"/>
                  </a:lnTo>
                  <a:lnTo>
                    <a:pt x="1741714" y="0"/>
                  </a:lnTo>
                </a:path>
              </a:pathLst>
            </a:custGeom>
            <a:noFill/>
            <a:ln>
              <a:solidFill>
                <a:schemeClr val="accent5"/>
              </a:solidFill>
              <a:tailEnd type="oval"/>
            </a:ln>
          </p:spPr>
          <p:txBody>
            <a:bodyPr rtlCol="0" anchor="ctr"/>
            <a:lstStyle/>
            <a:p>
              <a:pPr algn="ctr"/>
              <a:endParaRPr lang="en-GB" sz="1400"/>
            </a:p>
          </p:txBody>
        </p:sp>
      </p:grpSp>
      <p:grpSp>
        <p:nvGrpSpPr>
          <p:cNvPr id="179" name="Group 178"/>
          <p:cNvGrpSpPr/>
          <p:nvPr/>
        </p:nvGrpSpPr>
        <p:grpSpPr>
          <a:xfrm>
            <a:off x="4580847" y="1040706"/>
            <a:ext cx="1108094" cy="914604"/>
            <a:chOff x="1632857" y="3868796"/>
            <a:chExt cx="1325606" cy="953576"/>
          </a:xfrm>
        </p:grpSpPr>
        <p:sp>
          <p:nvSpPr>
            <p:cNvPr id="180" name="Rectangle 179"/>
            <p:cNvSpPr/>
            <p:nvPr/>
          </p:nvSpPr>
          <p:spPr>
            <a:xfrm>
              <a:off x="1633198" y="3868796"/>
              <a:ext cx="840177" cy="194370"/>
            </a:xfrm>
            <a:prstGeom prst="rect">
              <a:avLst/>
            </a:prstGeom>
          </p:spPr>
          <p:txBody>
            <a:bodyPr wrap="square" lIns="18000" rIns="18000">
              <a:spAutoFit/>
            </a:bodyPr>
            <a:lstStyle/>
            <a:p>
              <a:pPr marL="0" lvl="1">
                <a:defRPr/>
              </a:pPr>
              <a:r>
                <a:rPr lang="en-GB" sz="600" b="1" kern="0" cap="all" dirty="0" smtClean="0">
                  <a:solidFill>
                    <a:schemeClr val="bg1"/>
                  </a:solidFill>
                </a:rPr>
                <a:t>INGLATERRA</a:t>
              </a:r>
              <a:endParaRPr lang="es-ES" sz="600" b="1" kern="0" cap="all" dirty="0">
                <a:solidFill>
                  <a:schemeClr val="bg1"/>
                </a:solidFill>
              </a:endParaRPr>
            </a:p>
          </p:txBody>
        </p:sp>
        <p:sp>
          <p:nvSpPr>
            <p:cNvPr id="181" name="Freeform 180"/>
            <p:cNvSpPr/>
            <p:nvPr/>
          </p:nvSpPr>
          <p:spPr>
            <a:xfrm>
              <a:off x="1632857" y="4049486"/>
              <a:ext cx="1325606" cy="772886"/>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Lst>
              <a:ahLst/>
              <a:cxnLst>
                <a:cxn ang="0">
                  <a:pos x="connsiteX0" y="connsiteY0"/>
                </a:cxn>
                <a:cxn ang="0">
                  <a:pos x="connsiteX1" y="connsiteY1"/>
                </a:cxn>
                <a:cxn ang="0">
                  <a:pos x="connsiteX2" y="connsiteY2"/>
                </a:cxn>
              </a:cxnLst>
              <a:rect l="l" t="t" r="r" b="b"/>
              <a:pathLst>
                <a:path w="1325606" h="772886">
                  <a:moveTo>
                    <a:pt x="0" y="0"/>
                  </a:moveTo>
                  <a:lnTo>
                    <a:pt x="827314" y="0"/>
                  </a:lnTo>
                  <a:lnTo>
                    <a:pt x="1325606" y="772886"/>
                  </a:lnTo>
                </a:path>
              </a:pathLst>
            </a:custGeom>
            <a:noFill/>
            <a:ln>
              <a:solidFill>
                <a:schemeClr val="accent6"/>
              </a:solidFill>
              <a:tailEnd type="oval"/>
            </a:ln>
          </p:spPr>
          <p:txBody>
            <a:bodyPr rtlCol="0" anchor="ctr"/>
            <a:lstStyle/>
            <a:p>
              <a:pPr algn="ctr"/>
              <a:endParaRPr lang="en-GB" sz="1400"/>
            </a:p>
          </p:txBody>
        </p:sp>
      </p:grpSp>
      <p:grpSp>
        <p:nvGrpSpPr>
          <p:cNvPr id="182" name="Group 181"/>
          <p:cNvGrpSpPr/>
          <p:nvPr/>
        </p:nvGrpSpPr>
        <p:grpSpPr>
          <a:xfrm>
            <a:off x="5932538" y="2190458"/>
            <a:ext cx="1496875" cy="1202264"/>
            <a:chOff x="1333977" y="3638271"/>
            <a:chExt cx="1173696" cy="137131"/>
          </a:xfrm>
        </p:grpSpPr>
        <p:sp>
          <p:nvSpPr>
            <p:cNvPr id="183" name="Rectangle 182"/>
            <p:cNvSpPr/>
            <p:nvPr/>
          </p:nvSpPr>
          <p:spPr>
            <a:xfrm>
              <a:off x="1667496" y="3754339"/>
              <a:ext cx="840177" cy="21063"/>
            </a:xfrm>
            <a:prstGeom prst="rect">
              <a:avLst/>
            </a:prstGeom>
          </p:spPr>
          <p:txBody>
            <a:bodyPr wrap="square" lIns="18000" rIns="18000">
              <a:spAutoFit/>
            </a:bodyPr>
            <a:lstStyle/>
            <a:p>
              <a:pPr marL="0" lvl="1" algn="r">
                <a:defRPr/>
              </a:pPr>
              <a:r>
                <a:rPr lang="en-GB" sz="600" b="1" kern="0" cap="all" dirty="0" smtClean="0">
                  <a:solidFill>
                    <a:schemeClr val="bg1"/>
                  </a:solidFill>
                </a:rPr>
                <a:t>ITALIA</a:t>
              </a:r>
              <a:endParaRPr lang="es-ES" sz="600" b="1" kern="0" cap="all" dirty="0">
                <a:solidFill>
                  <a:schemeClr val="bg1"/>
                </a:solidFill>
              </a:endParaRPr>
            </a:p>
          </p:txBody>
        </p:sp>
        <p:sp>
          <p:nvSpPr>
            <p:cNvPr id="184" name="Freeform 183"/>
            <p:cNvSpPr/>
            <p:nvPr/>
          </p:nvSpPr>
          <p:spPr>
            <a:xfrm flipH="1">
              <a:off x="1333977" y="3638271"/>
              <a:ext cx="1140594" cy="136636"/>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269143"/>
                <a:gd name="connsiteY0" fmla="*/ 424542 h 424542"/>
                <a:gd name="connsiteX1" fmla="*/ 561385 w 1269143"/>
                <a:gd name="connsiteY1" fmla="*/ 424542 h 424542"/>
                <a:gd name="connsiteX2" fmla="*/ 1269143 w 1269143"/>
                <a:gd name="connsiteY2" fmla="*/ 0 h 424542"/>
              </a:gdLst>
              <a:ahLst/>
              <a:cxnLst>
                <a:cxn ang="0">
                  <a:pos x="connsiteX0" y="connsiteY0"/>
                </a:cxn>
                <a:cxn ang="0">
                  <a:pos x="connsiteX1" y="connsiteY1"/>
                </a:cxn>
                <a:cxn ang="0">
                  <a:pos x="connsiteX2" y="connsiteY2"/>
                </a:cxn>
              </a:cxnLst>
              <a:rect l="l" t="t" r="r" b="b"/>
              <a:pathLst>
                <a:path w="1269143" h="424542">
                  <a:moveTo>
                    <a:pt x="0" y="424542"/>
                  </a:moveTo>
                  <a:lnTo>
                    <a:pt x="561385" y="424542"/>
                  </a:lnTo>
                  <a:lnTo>
                    <a:pt x="1269143" y="0"/>
                  </a:lnTo>
                </a:path>
              </a:pathLst>
            </a:custGeom>
            <a:noFill/>
            <a:ln>
              <a:solidFill>
                <a:schemeClr val="accent6"/>
              </a:solidFill>
              <a:tailEnd type="oval"/>
            </a:ln>
          </p:spPr>
          <p:txBody>
            <a:bodyPr rtlCol="0" anchor="ctr"/>
            <a:lstStyle/>
            <a:p>
              <a:pPr algn="ctr"/>
              <a:endParaRPr lang="en-GB" sz="1400"/>
            </a:p>
          </p:txBody>
        </p:sp>
      </p:grpSp>
      <p:grpSp>
        <p:nvGrpSpPr>
          <p:cNvPr id="185" name="Group 184"/>
          <p:cNvGrpSpPr/>
          <p:nvPr/>
        </p:nvGrpSpPr>
        <p:grpSpPr>
          <a:xfrm>
            <a:off x="3587802" y="3265801"/>
            <a:ext cx="1361335" cy="537032"/>
            <a:chOff x="1632857" y="3592286"/>
            <a:chExt cx="1741714" cy="479489"/>
          </a:xfrm>
        </p:grpSpPr>
        <p:sp>
          <p:nvSpPr>
            <p:cNvPr id="186" name="Rectangle 185"/>
            <p:cNvSpPr/>
            <p:nvPr/>
          </p:nvSpPr>
          <p:spPr>
            <a:xfrm>
              <a:off x="1633199" y="3906896"/>
              <a:ext cx="840177" cy="164879"/>
            </a:xfrm>
            <a:prstGeom prst="rect">
              <a:avLst/>
            </a:prstGeom>
          </p:spPr>
          <p:txBody>
            <a:bodyPr wrap="square" lIns="18000" rIns="18000">
              <a:spAutoFit/>
            </a:bodyPr>
            <a:lstStyle/>
            <a:p>
              <a:pPr marL="0" lvl="1">
                <a:defRPr/>
              </a:pPr>
              <a:r>
                <a:rPr lang="en-GB" sz="600" b="1" kern="0" cap="all" dirty="0" smtClean="0">
                  <a:solidFill>
                    <a:schemeClr val="bg1"/>
                  </a:solidFill>
                </a:rPr>
                <a:t>BRASIL</a:t>
              </a:r>
              <a:endParaRPr lang="es-ES" sz="600" b="1" kern="0" cap="all" dirty="0">
                <a:solidFill>
                  <a:schemeClr val="bg1"/>
                </a:solidFill>
              </a:endParaRPr>
            </a:p>
          </p:txBody>
        </p:sp>
        <p:sp>
          <p:nvSpPr>
            <p:cNvPr id="187" name="Freeform 186"/>
            <p:cNvSpPr/>
            <p:nvPr/>
          </p:nvSpPr>
          <p:spPr>
            <a:xfrm>
              <a:off x="1632857" y="3592286"/>
              <a:ext cx="1741714" cy="457200"/>
            </a:xfrm>
            <a:custGeom>
              <a:avLst/>
              <a:gdLst>
                <a:gd name="connsiteX0" fmla="*/ 0 w 1741714"/>
                <a:gd name="connsiteY0" fmla="*/ 457200 h 457200"/>
                <a:gd name="connsiteX1" fmla="*/ 827314 w 1741714"/>
                <a:gd name="connsiteY1" fmla="*/ 457200 h 457200"/>
                <a:gd name="connsiteX2" fmla="*/ 1741714 w 1741714"/>
                <a:gd name="connsiteY2" fmla="*/ 0 h 457200"/>
              </a:gdLst>
              <a:ahLst/>
              <a:cxnLst>
                <a:cxn ang="0">
                  <a:pos x="connsiteX0" y="connsiteY0"/>
                </a:cxn>
                <a:cxn ang="0">
                  <a:pos x="connsiteX1" y="connsiteY1"/>
                </a:cxn>
                <a:cxn ang="0">
                  <a:pos x="connsiteX2" y="connsiteY2"/>
                </a:cxn>
              </a:cxnLst>
              <a:rect l="l" t="t" r="r" b="b"/>
              <a:pathLst>
                <a:path w="1741714" h="457200">
                  <a:moveTo>
                    <a:pt x="0" y="457200"/>
                  </a:moveTo>
                  <a:lnTo>
                    <a:pt x="827314" y="457200"/>
                  </a:lnTo>
                  <a:lnTo>
                    <a:pt x="1741714" y="0"/>
                  </a:lnTo>
                </a:path>
              </a:pathLst>
            </a:custGeom>
            <a:noFill/>
            <a:ln>
              <a:solidFill>
                <a:schemeClr val="accent3"/>
              </a:solidFill>
              <a:tailEnd type="oval"/>
            </a:ln>
          </p:spPr>
          <p:txBody>
            <a:bodyPr rtlCol="0" anchor="ctr"/>
            <a:lstStyle/>
            <a:p>
              <a:pPr algn="ctr"/>
              <a:endParaRPr lang="en-GB" sz="1400"/>
            </a:p>
          </p:txBody>
        </p:sp>
      </p:grpSp>
      <p:grpSp>
        <p:nvGrpSpPr>
          <p:cNvPr id="188" name="Group 187"/>
          <p:cNvGrpSpPr/>
          <p:nvPr/>
        </p:nvGrpSpPr>
        <p:grpSpPr>
          <a:xfrm flipH="1">
            <a:off x="4845005" y="2244015"/>
            <a:ext cx="1131074" cy="470407"/>
            <a:chOff x="1098990" y="3450683"/>
            <a:chExt cx="1375580" cy="324250"/>
          </a:xfrm>
        </p:grpSpPr>
        <p:sp>
          <p:nvSpPr>
            <p:cNvPr id="189" name="Rectangle 188"/>
            <p:cNvSpPr/>
            <p:nvPr/>
          </p:nvSpPr>
          <p:spPr>
            <a:xfrm>
              <a:off x="1633199" y="3647643"/>
              <a:ext cx="840177" cy="127290"/>
            </a:xfrm>
            <a:prstGeom prst="rect">
              <a:avLst/>
            </a:prstGeom>
          </p:spPr>
          <p:txBody>
            <a:bodyPr wrap="square" lIns="18000" rIns="18000">
              <a:spAutoFit/>
            </a:bodyPr>
            <a:lstStyle/>
            <a:p>
              <a:pPr marL="0" lvl="1">
                <a:defRPr/>
              </a:pPr>
              <a:r>
                <a:rPr lang="en-GB" sz="600" b="1" kern="0" cap="all" dirty="0" smtClean="0">
                  <a:solidFill>
                    <a:schemeClr val="bg1"/>
                  </a:solidFill>
                </a:rPr>
                <a:t>CROACIA</a:t>
              </a:r>
              <a:endParaRPr lang="es-ES" sz="600" b="1" kern="0" cap="all" dirty="0">
                <a:solidFill>
                  <a:schemeClr val="bg1"/>
                </a:solidFill>
              </a:endParaRPr>
            </a:p>
          </p:txBody>
        </p:sp>
        <p:sp>
          <p:nvSpPr>
            <p:cNvPr id="190" name="Freeform 189"/>
            <p:cNvSpPr/>
            <p:nvPr/>
          </p:nvSpPr>
          <p:spPr>
            <a:xfrm flipH="1">
              <a:off x="1098990" y="3450683"/>
              <a:ext cx="1375580" cy="31473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Lst>
              <a:ahLst/>
              <a:cxnLst>
                <a:cxn ang="0">
                  <a:pos x="connsiteX0" y="connsiteY0"/>
                </a:cxn>
                <a:cxn ang="0">
                  <a:pos x="connsiteX1" y="connsiteY1"/>
                </a:cxn>
                <a:cxn ang="0">
                  <a:pos x="connsiteX2" y="connsiteY2"/>
                </a:cxn>
              </a:cxnLst>
              <a:rect l="l" t="t" r="r" b="b"/>
              <a:pathLst>
                <a:path w="1530612" h="1050883">
                  <a:moveTo>
                    <a:pt x="0" y="1050883"/>
                  </a:moveTo>
                  <a:lnTo>
                    <a:pt x="827314" y="1050883"/>
                  </a:lnTo>
                  <a:lnTo>
                    <a:pt x="1530612" y="0"/>
                  </a:lnTo>
                </a:path>
              </a:pathLst>
            </a:custGeom>
            <a:noFill/>
            <a:ln>
              <a:solidFill>
                <a:schemeClr val="accent6"/>
              </a:solidFill>
              <a:tailEnd type="oval"/>
            </a:ln>
          </p:spPr>
          <p:txBody>
            <a:bodyPr rtlCol="0" anchor="ctr"/>
            <a:lstStyle/>
            <a:p>
              <a:pPr algn="ctr"/>
              <a:endParaRPr lang="en-GB" sz="1400"/>
            </a:p>
          </p:txBody>
        </p:sp>
      </p:grpSp>
      <p:grpSp>
        <p:nvGrpSpPr>
          <p:cNvPr id="191" name="Group 190"/>
          <p:cNvGrpSpPr/>
          <p:nvPr/>
        </p:nvGrpSpPr>
        <p:grpSpPr>
          <a:xfrm flipV="1">
            <a:off x="3185649" y="1930813"/>
            <a:ext cx="688971" cy="659357"/>
            <a:chOff x="1632857" y="3788229"/>
            <a:chExt cx="1569519" cy="340516"/>
          </a:xfrm>
        </p:grpSpPr>
        <p:sp>
          <p:nvSpPr>
            <p:cNvPr id="192" name="Rectangle 191"/>
            <p:cNvSpPr/>
            <p:nvPr/>
          </p:nvSpPr>
          <p:spPr>
            <a:xfrm rot="10800000">
              <a:off x="1661897" y="4033377"/>
              <a:ext cx="840174" cy="95368"/>
            </a:xfrm>
            <a:prstGeom prst="rect">
              <a:avLst/>
            </a:prstGeom>
          </p:spPr>
          <p:txBody>
            <a:bodyPr wrap="square" lIns="18000" rIns="18000">
              <a:spAutoFit/>
            </a:bodyPr>
            <a:lstStyle/>
            <a:p>
              <a:pPr marL="0" lvl="1">
                <a:defRPr/>
              </a:pPr>
              <a:r>
                <a:rPr lang="en-GB" sz="600" b="1" kern="0" cap="all" dirty="0" smtClean="0">
                  <a:solidFill>
                    <a:schemeClr val="bg1"/>
                  </a:solidFill>
                </a:rPr>
                <a:t>MÉXICO</a:t>
              </a:r>
              <a:endParaRPr lang="es-ES" sz="600" b="1" kern="0" cap="all" dirty="0">
                <a:solidFill>
                  <a:schemeClr val="bg1"/>
                </a:solidFill>
              </a:endParaRPr>
            </a:p>
          </p:txBody>
        </p:sp>
        <p:sp>
          <p:nvSpPr>
            <p:cNvPr id="193" name="Freeform 192"/>
            <p:cNvSpPr/>
            <p:nvPr/>
          </p:nvSpPr>
          <p:spPr>
            <a:xfrm>
              <a:off x="1632857" y="3788229"/>
              <a:ext cx="1569519" cy="26125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569519"/>
                <a:gd name="connsiteY0" fmla="*/ 261257 h 261257"/>
                <a:gd name="connsiteX1" fmla="*/ 827314 w 1569519"/>
                <a:gd name="connsiteY1" fmla="*/ 261257 h 261257"/>
                <a:gd name="connsiteX2" fmla="*/ 1569519 w 1569519"/>
                <a:gd name="connsiteY2" fmla="*/ 0 h 261257"/>
              </a:gdLst>
              <a:ahLst/>
              <a:cxnLst>
                <a:cxn ang="0">
                  <a:pos x="connsiteX0" y="connsiteY0"/>
                </a:cxn>
                <a:cxn ang="0">
                  <a:pos x="connsiteX1" y="connsiteY1"/>
                </a:cxn>
                <a:cxn ang="0">
                  <a:pos x="connsiteX2" y="connsiteY2"/>
                </a:cxn>
              </a:cxnLst>
              <a:rect l="l" t="t" r="r" b="b"/>
              <a:pathLst>
                <a:path w="1569519" h="261257">
                  <a:moveTo>
                    <a:pt x="0" y="261257"/>
                  </a:moveTo>
                  <a:lnTo>
                    <a:pt x="827314" y="261257"/>
                  </a:lnTo>
                  <a:lnTo>
                    <a:pt x="1569519" y="0"/>
                  </a:lnTo>
                </a:path>
              </a:pathLst>
            </a:custGeom>
            <a:noFill/>
            <a:ln>
              <a:solidFill>
                <a:schemeClr val="accent5"/>
              </a:solidFill>
              <a:tailEnd type="oval"/>
            </a:ln>
          </p:spPr>
          <p:txBody>
            <a:bodyPr rtlCol="0" anchor="ctr"/>
            <a:lstStyle/>
            <a:p>
              <a:pPr algn="ctr"/>
              <a:endParaRPr lang="en-GB" sz="1400"/>
            </a:p>
          </p:txBody>
        </p:sp>
      </p:grpSp>
      <p:grpSp>
        <p:nvGrpSpPr>
          <p:cNvPr id="194" name="Group 193"/>
          <p:cNvGrpSpPr/>
          <p:nvPr/>
        </p:nvGrpSpPr>
        <p:grpSpPr>
          <a:xfrm>
            <a:off x="5751954" y="2995545"/>
            <a:ext cx="1216737" cy="1105990"/>
            <a:chOff x="1399250" y="3240585"/>
            <a:chExt cx="1075320" cy="524835"/>
          </a:xfrm>
        </p:grpSpPr>
        <p:sp>
          <p:nvSpPr>
            <p:cNvPr id="195" name="Rectangle 194"/>
            <p:cNvSpPr/>
            <p:nvPr/>
          </p:nvSpPr>
          <p:spPr>
            <a:xfrm>
              <a:off x="1633198" y="3684541"/>
              <a:ext cx="840177" cy="79081"/>
            </a:xfrm>
            <a:prstGeom prst="rect">
              <a:avLst/>
            </a:prstGeom>
          </p:spPr>
          <p:txBody>
            <a:bodyPr wrap="square" lIns="18000" rIns="18000">
              <a:spAutoFit/>
            </a:bodyPr>
            <a:lstStyle/>
            <a:p>
              <a:pPr marL="0" lvl="1" algn="r">
                <a:defRPr/>
              </a:pPr>
              <a:r>
                <a:rPr lang="en-GB" sz="600" b="1" kern="0" cap="all" dirty="0" smtClean="0">
                  <a:solidFill>
                    <a:schemeClr val="bg1"/>
                  </a:solidFill>
                </a:rPr>
                <a:t>NIGERIA</a:t>
              </a:r>
              <a:endParaRPr lang="es-ES" sz="600" b="1" kern="0" cap="all" dirty="0">
                <a:solidFill>
                  <a:schemeClr val="bg1"/>
                </a:solidFill>
              </a:endParaRPr>
            </a:p>
          </p:txBody>
        </p:sp>
        <p:sp>
          <p:nvSpPr>
            <p:cNvPr id="196" name="Freeform 195"/>
            <p:cNvSpPr/>
            <p:nvPr/>
          </p:nvSpPr>
          <p:spPr>
            <a:xfrm flipH="1">
              <a:off x="1399250" y="3240585"/>
              <a:ext cx="1075320" cy="52483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Lst>
              <a:ahLst/>
              <a:cxnLst>
                <a:cxn ang="0">
                  <a:pos x="connsiteX0" y="connsiteY0"/>
                </a:cxn>
                <a:cxn ang="0">
                  <a:pos x="connsiteX1" y="connsiteY1"/>
                </a:cxn>
                <a:cxn ang="0">
                  <a:pos x="connsiteX2" y="connsiteY2"/>
                </a:cxn>
              </a:cxnLst>
              <a:rect l="l" t="t" r="r" b="b"/>
              <a:pathLst>
                <a:path w="1196512" h="1752383">
                  <a:moveTo>
                    <a:pt x="0" y="1752383"/>
                  </a:moveTo>
                  <a:lnTo>
                    <a:pt x="827314" y="1752383"/>
                  </a:lnTo>
                  <a:lnTo>
                    <a:pt x="1196512" y="0"/>
                  </a:lnTo>
                </a:path>
              </a:pathLst>
            </a:custGeom>
            <a:noFill/>
            <a:ln>
              <a:solidFill>
                <a:schemeClr val="accent6"/>
              </a:solidFill>
              <a:tailEnd type="oval"/>
            </a:ln>
          </p:spPr>
          <p:txBody>
            <a:bodyPr rtlCol="0" anchor="ctr"/>
            <a:lstStyle/>
            <a:p>
              <a:pPr algn="ctr"/>
              <a:endParaRPr lang="en-GB" sz="1400"/>
            </a:p>
          </p:txBody>
        </p:sp>
      </p:grpSp>
      <p:grpSp>
        <p:nvGrpSpPr>
          <p:cNvPr id="197" name="Group 196"/>
          <p:cNvGrpSpPr/>
          <p:nvPr/>
        </p:nvGrpSpPr>
        <p:grpSpPr>
          <a:xfrm flipH="1">
            <a:off x="4830047" y="2300335"/>
            <a:ext cx="755306" cy="208260"/>
            <a:chOff x="1268701" y="3600752"/>
            <a:chExt cx="1230232" cy="143552"/>
          </a:xfrm>
        </p:grpSpPr>
        <p:sp>
          <p:nvSpPr>
            <p:cNvPr id="198" name="Rectangle 197"/>
            <p:cNvSpPr/>
            <p:nvPr/>
          </p:nvSpPr>
          <p:spPr>
            <a:xfrm>
              <a:off x="1658756" y="3616390"/>
              <a:ext cx="840177" cy="127289"/>
            </a:xfrm>
            <a:prstGeom prst="rect">
              <a:avLst/>
            </a:prstGeom>
          </p:spPr>
          <p:txBody>
            <a:bodyPr wrap="square" lIns="18000" rIns="18000">
              <a:spAutoFit/>
            </a:bodyPr>
            <a:lstStyle/>
            <a:p>
              <a:pPr marL="0" lvl="1">
                <a:defRPr/>
              </a:pPr>
              <a:r>
                <a:rPr lang="en-GB" sz="600" b="1" kern="0" cap="all" dirty="0" smtClean="0">
                  <a:solidFill>
                    <a:schemeClr val="bg1"/>
                  </a:solidFill>
                </a:rPr>
                <a:t>PORTUGAL</a:t>
              </a:r>
              <a:endParaRPr lang="es-ES" sz="600" b="1" kern="0" cap="all" dirty="0">
                <a:solidFill>
                  <a:schemeClr val="bg1"/>
                </a:solidFill>
              </a:endParaRPr>
            </a:p>
          </p:txBody>
        </p:sp>
        <p:sp>
          <p:nvSpPr>
            <p:cNvPr id="199" name="Freeform 198"/>
            <p:cNvSpPr/>
            <p:nvPr/>
          </p:nvSpPr>
          <p:spPr>
            <a:xfrm flipH="1">
              <a:off x="1268701" y="3600752"/>
              <a:ext cx="1205869" cy="143552"/>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341774"/>
                <a:gd name="connsiteY0" fmla="*/ 549812 h 549812"/>
                <a:gd name="connsiteX1" fmla="*/ 827314 w 1341774"/>
                <a:gd name="connsiteY1" fmla="*/ 549812 h 549812"/>
                <a:gd name="connsiteX2" fmla="*/ 1341774 w 1341774"/>
                <a:gd name="connsiteY2" fmla="*/ 0 h 549812"/>
              </a:gdLst>
              <a:ahLst/>
              <a:cxnLst>
                <a:cxn ang="0">
                  <a:pos x="connsiteX0" y="connsiteY0"/>
                </a:cxn>
                <a:cxn ang="0">
                  <a:pos x="connsiteX1" y="connsiteY1"/>
                </a:cxn>
                <a:cxn ang="0">
                  <a:pos x="connsiteX2" y="connsiteY2"/>
                </a:cxn>
              </a:cxnLst>
              <a:rect l="l" t="t" r="r" b="b"/>
              <a:pathLst>
                <a:path w="1341774" h="549812">
                  <a:moveTo>
                    <a:pt x="0" y="549812"/>
                  </a:moveTo>
                  <a:lnTo>
                    <a:pt x="827314" y="549812"/>
                  </a:lnTo>
                  <a:lnTo>
                    <a:pt x="1341774" y="0"/>
                  </a:lnTo>
                </a:path>
              </a:pathLst>
            </a:custGeom>
            <a:noFill/>
            <a:ln>
              <a:solidFill>
                <a:schemeClr val="accent6"/>
              </a:solidFill>
              <a:tailEnd type="oval"/>
            </a:ln>
          </p:spPr>
          <p:txBody>
            <a:bodyPr rtlCol="0" anchor="ctr"/>
            <a:lstStyle/>
            <a:p>
              <a:pPr algn="ctr"/>
              <a:endParaRPr lang="en-GB" sz="1400"/>
            </a:p>
          </p:txBody>
        </p:sp>
      </p:grpSp>
      <p:grpSp>
        <p:nvGrpSpPr>
          <p:cNvPr id="200" name="Group 199"/>
          <p:cNvGrpSpPr/>
          <p:nvPr/>
        </p:nvGrpSpPr>
        <p:grpSpPr>
          <a:xfrm>
            <a:off x="4580558" y="892336"/>
            <a:ext cx="1249897" cy="1108228"/>
            <a:chOff x="1632857" y="3868796"/>
            <a:chExt cx="1494127" cy="1274393"/>
          </a:xfrm>
        </p:grpSpPr>
        <p:sp>
          <p:nvSpPr>
            <p:cNvPr id="201" name="Rectangle 200"/>
            <p:cNvSpPr/>
            <p:nvPr/>
          </p:nvSpPr>
          <p:spPr>
            <a:xfrm>
              <a:off x="1633198" y="3868796"/>
              <a:ext cx="840177" cy="194370"/>
            </a:xfrm>
            <a:prstGeom prst="rect">
              <a:avLst/>
            </a:prstGeom>
          </p:spPr>
          <p:txBody>
            <a:bodyPr wrap="square" lIns="18000" rIns="18000">
              <a:spAutoFit/>
            </a:bodyPr>
            <a:lstStyle/>
            <a:p>
              <a:pPr marL="0" lvl="1">
                <a:defRPr/>
              </a:pPr>
              <a:r>
                <a:rPr lang="en-GB" sz="600" b="1" kern="0" cap="all" dirty="0" smtClean="0">
                  <a:solidFill>
                    <a:schemeClr val="bg1"/>
                  </a:solidFill>
                </a:rPr>
                <a:t>BÉLGICA</a:t>
              </a:r>
              <a:endParaRPr lang="es-ES" sz="600" b="1" kern="0" cap="all" dirty="0">
                <a:solidFill>
                  <a:schemeClr val="bg1"/>
                </a:solidFill>
              </a:endParaRPr>
            </a:p>
          </p:txBody>
        </p:sp>
        <p:sp>
          <p:nvSpPr>
            <p:cNvPr id="202" name="Freeform 201"/>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6"/>
              </a:solidFill>
              <a:tailEnd type="oval"/>
            </a:ln>
          </p:spPr>
          <p:txBody>
            <a:bodyPr rtlCol="0" anchor="ctr"/>
            <a:lstStyle/>
            <a:p>
              <a:pPr algn="ctr"/>
              <a:endParaRPr lang="en-GB" sz="1400"/>
            </a:p>
          </p:txBody>
        </p:sp>
      </p:grpSp>
      <p:grpSp>
        <p:nvGrpSpPr>
          <p:cNvPr id="203" name="Group 202"/>
          <p:cNvGrpSpPr/>
          <p:nvPr/>
        </p:nvGrpSpPr>
        <p:grpSpPr>
          <a:xfrm>
            <a:off x="3588069" y="3006424"/>
            <a:ext cx="900688" cy="477956"/>
            <a:chOff x="1632857" y="3592286"/>
            <a:chExt cx="1741714" cy="477956"/>
          </a:xfrm>
        </p:grpSpPr>
        <p:sp>
          <p:nvSpPr>
            <p:cNvPr id="204" name="Rectangle 203"/>
            <p:cNvSpPr/>
            <p:nvPr/>
          </p:nvSpPr>
          <p:spPr>
            <a:xfrm>
              <a:off x="1633197" y="3885576"/>
              <a:ext cx="904348" cy="184666"/>
            </a:xfrm>
            <a:prstGeom prst="rect">
              <a:avLst/>
            </a:prstGeom>
          </p:spPr>
          <p:txBody>
            <a:bodyPr wrap="square" lIns="18000" rIns="18000">
              <a:spAutoFit/>
            </a:bodyPr>
            <a:lstStyle/>
            <a:p>
              <a:pPr marL="0" lvl="1">
                <a:defRPr/>
              </a:pPr>
              <a:r>
                <a:rPr lang="en-GB" sz="600" b="1" kern="0" cap="all" dirty="0">
                  <a:solidFill>
                    <a:schemeClr val="bg1"/>
                  </a:solidFill>
                </a:rPr>
                <a:t>Colombia</a:t>
              </a:r>
            </a:p>
          </p:txBody>
        </p:sp>
        <p:sp>
          <p:nvSpPr>
            <p:cNvPr id="205" name="Freeform 204"/>
            <p:cNvSpPr/>
            <p:nvPr/>
          </p:nvSpPr>
          <p:spPr>
            <a:xfrm>
              <a:off x="1632857" y="3592286"/>
              <a:ext cx="1741714" cy="457200"/>
            </a:xfrm>
            <a:custGeom>
              <a:avLst/>
              <a:gdLst>
                <a:gd name="connsiteX0" fmla="*/ 0 w 1741714"/>
                <a:gd name="connsiteY0" fmla="*/ 457200 h 457200"/>
                <a:gd name="connsiteX1" fmla="*/ 827314 w 1741714"/>
                <a:gd name="connsiteY1" fmla="*/ 457200 h 457200"/>
                <a:gd name="connsiteX2" fmla="*/ 1741714 w 1741714"/>
                <a:gd name="connsiteY2" fmla="*/ 0 h 457200"/>
              </a:gdLst>
              <a:ahLst/>
              <a:cxnLst>
                <a:cxn ang="0">
                  <a:pos x="connsiteX0" y="connsiteY0"/>
                </a:cxn>
                <a:cxn ang="0">
                  <a:pos x="connsiteX1" y="connsiteY1"/>
                </a:cxn>
                <a:cxn ang="0">
                  <a:pos x="connsiteX2" y="connsiteY2"/>
                </a:cxn>
              </a:cxnLst>
              <a:rect l="l" t="t" r="r" b="b"/>
              <a:pathLst>
                <a:path w="1741714" h="457200">
                  <a:moveTo>
                    <a:pt x="0" y="457200"/>
                  </a:moveTo>
                  <a:lnTo>
                    <a:pt x="827314" y="457200"/>
                  </a:lnTo>
                  <a:lnTo>
                    <a:pt x="1741714" y="0"/>
                  </a:lnTo>
                </a:path>
              </a:pathLst>
            </a:custGeom>
            <a:noFill/>
            <a:ln>
              <a:solidFill>
                <a:schemeClr val="accent3"/>
              </a:solidFill>
              <a:tailEnd type="oval"/>
            </a:ln>
          </p:spPr>
          <p:txBody>
            <a:bodyPr rtlCol="0" anchor="ctr"/>
            <a:lstStyle/>
            <a:p>
              <a:pPr algn="ctr"/>
              <a:endParaRPr lang="en-GB" sz="1400"/>
            </a:p>
          </p:txBody>
        </p:sp>
      </p:grpSp>
      <p:grpSp>
        <p:nvGrpSpPr>
          <p:cNvPr id="206" name="Group 205"/>
          <p:cNvGrpSpPr/>
          <p:nvPr/>
        </p:nvGrpSpPr>
        <p:grpSpPr>
          <a:xfrm>
            <a:off x="6063170" y="2360030"/>
            <a:ext cx="1518440" cy="1261861"/>
            <a:chOff x="1333977" y="3638271"/>
            <a:chExt cx="1190605" cy="127149"/>
          </a:xfrm>
        </p:grpSpPr>
        <p:sp>
          <p:nvSpPr>
            <p:cNvPr id="207" name="Rectangle 206"/>
            <p:cNvSpPr/>
            <p:nvPr/>
          </p:nvSpPr>
          <p:spPr>
            <a:xfrm>
              <a:off x="1684405" y="3744530"/>
              <a:ext cx="840177" cy="18608"/>
            </a:xfrm>
            <a:prstGeom prst="rect">
              <a:avLst/>
            </a:prstGeom>
          </p:spPr>
          <p:txBody>
            <a:bodyPr wrap="square" lIns="18000" rIns="18000">
              <a:spAutoFit/>
            </a:bodyPr>
            <a:lstStyle/>
            <a:p>
              <a:pPr marL="0" lvl="1" algn="r">
                <a:defRPr/>
              </a:pPr>
              <a:r>
                <a:rPr lang="en-GB" sz="600" b="1" kern="0" cap="all" dirty="0" smtClean="0">
                  <a:solidFill>
                    <a:schemeClr val="bg1"/>
                  </a:solidFill>
                </a:rPr>
                <a:t>GRECIA</a:t>
              </a:r>
              <a:endParaRPr lang="es-ES" sz="600" b="1" kern="0" cap="all" dirty="0">
                <a:solidFill>
                  <a:schemeClr val="bg1"/>
                </a:solidFill>
              </a:endParaRPr>
            </a:p>
          </p:txBody>
        </p:sp>
        <p:sp>
          <p:nvSpPr>
            <p:cNvPr id="208" name="Freeform 207"/>
            <p:cNvSpPr/>
            <p:nvPr/>
          </p:nvSpPr>
          <p:spPr>
            <a:xfrm flipH="1">
              <a:off x="1333977" y="3638271"/>
              <a:ext cx="1140594" cy="127149"/>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Lst>
              <a:ahLst/>
              <a:cxnLst>
                <a:cxn ang="0">
                  <a:pos x="connsiteX0" y="connsiteY0"/>
                </a:cxn>
                <a:cxn ang="0">
                  <a:pos x="connsiteX1" y="connsiteY1"/>
                </a:cxn>
                <a:cxn ang="0">
                  <a:pos x="connsiteX2" y="connsiteY2"/>
                </a:cxn>
              </a:cxnLst>
              <a:rect l="l" t="t" r="r" b="b"/>
              <a:pathLst>
                <a:path w="1269143" h="424542">
                  <a:moveTo>
                    <a:pt x="0" y="424542"/>
                  </a:moveTo>
                  <a:lnTo>
                    <a:pt x="827314" y="424542"/>
                  </a:lnTo>
                  <a:lnTo>
                    <a:pt x="1269143" y="0"/>
                  </a:lnTo>
                </a:path>
              </a:pathLst>
            </a:custGeom>
            <a:noFill/>
            <a:ln>
              <a:solidFill>
                <a:schemeClr val="accent6"/>
              </a:solidFill>
              <a:tailEnd type="oval"/>
            </a:ln>
          </p:spPr>
          <p:txBody>
            <a:bodyPr rtlCol="0" anchor="ctr"/>
            <a:lstStyle/>
            <a:p>
              <a:pPr algn="ctr"/>
              <a:endParaRPr lang="en-GB" sz="1400"/>
            </a:p>
          </p:txBody>
        </p:sp>
      </p:grpSp>
      <p:grpSp>
        <p:nvGrpSpPr>
          <p:cNvPr id="209" name="Group 208"/>
          <p:cNvGrpSpPr/>
          <p:nvPr/>
        </p:nvGrpSpPr>
        <p:grpSpPr>
          <a:xfrm>
            <a:off x="5678226" y="2995551"/>
            <a:ext cx="1334964" cy="1340924"/>
            <a:chOff x="1399249" y="3240585"/>
            <a:chExt cx="1594816" cy="524835"/>
          </a:xfrm>
        </p:grpSpPr>
        <p:sp>
          <p:nvSpPr>
            <p:cNvPr id="210" name="Rectangle 209"/>
            <p:cNvSpPr/>
            <p:nvPr/>
          </p:nvSpPr>
          <p:spPr>
            <a:xfrm>
              <a:off x="1805962" y="3693865"/>
              <a:ext cx="1188103" cy="65350"/>
            </a:xfrm>
            <a:prstGeom prst="rect">
              <a:avLst/>
            </a:prstGeom>
          </p:spPr>
          <p:txBody>
            <a:bodyPr wrap="square" lIns="18000" rIns="18000">
              <a:spAutoFit/>
            </a:bodyPr>
            <a:lstStyle/>
            <a:p>
              <a:pPr marL="0" lvl="1" algn="r">
                <a:defRPr/>
              </a:pPr>
              <a:r>
                <a:rPr lang="en-GB" sz="600" b="1" kern="0" cap="all" dirty="0" smtClean="0">
                  <a:solidFill>
                    <a:schemeClr val="bg1"/>
                  </a:solidFill>
                </a:rPr>
                <a:t>GHANA</a:t>
              </a:r>
              <a:endParaRPr lang="es-ES" sz="600" b="1" kern="0" cap="all" dirty="0">
                <a:solidFill>
                  <a:schemeClr val="bg1"/>
                </a:solidFill>
              </a:endParaRPr>
            </a:p>
          </p:txBody>
        </p:sp>
        <p:sp>
          <p:nvSpPr>
            <p:cNvPr id="211" name="Freeform 210"/>
            <p:cNvSpPr/>
            <p:nvPr/>
          </p:nvSpPr>
          <p:spPr>
            <a:xfrm flipH="1">
              <a:off x="1399249" y="3240585"/>
              <a:ext cx="1541657" cy="52483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Lst>
              <a:ahLst/>
              <a:cxnLst>
                <a:cxn ang="0">
                  <a:pos x="connsiteX0" y="connsiteY0"/>
                </a:cxn>
                <a:cxn ang="0">
                  <a:pos x="connsiteX1" y="connsiteY1"/>
                </a:cxn>
                <a:cxn ang="0">
                  <a:pos x="connsiteX2" y="connsiteY2"/>
                </a:cxn>
              </a:cxnLst>
              <a:rect l="l" t="t" r="r" b="b"/>
              <a:pathLst>
                <a:path w="1196512" h="1752383">
                  <a:moveTo>
                    <a:pt x="0" y="1752383"/>
                  </a:moveTo>
                  <a:lnTo>
                    <a:pt x="827314" y="1752383"/>
                  </a:lnTo>
                  <a:lnTo>
                    <a:pt x="1196512" y="0"/>
                  </a:lnTo>
                </a:path>
              </a:pathLst>
            </a:custGeom>
            <a:noFill/>
            <a:ln>
              <a:solidFill>
                <a:schemeClr val="accent6"/>
              </a:solidFill>
              <a:tailEnd type="oval"/>
            </a:ln>
          </p:spPr>
          <p:txBody>
            <a:bodyPr rtlCol="0" anchor="ctr"/>
            <a:lstStyle/>
            <a:p>
              <a:pPr algn="ctr"/>
              <a:endParaRPr lang="en-GB" sz="1400"/>
            </a:p>
          </p:txBody>
        </p:sp>
      </p:grpSp>
      <p:pic>
        <p:nvPicPr>
          <p:cNvPr id="212" name="Picture 211"/>
          <p:cNvPicPr>
            <a:picLocks noChangeAspect="1"/>
          </p:cNvPicPr>
          <p:nvPr/>
        </p:nvPicPr>
        <p:blipFill rotWithShape="1">
          <a:blip r:embed="rId20" cstate="screen">
            <a:extLst>
              <a:ext uri="{28A0092B-C50C-407E-A947-70E740481C1C}">
                <a14:useLocalDpi xmlns:a14="http://schemas.microsoft.com/office/drawing/2010/main"/>
              </a:ext>
            </a:extLst>
          </a:blip>
          <a:srcRect/>
          <a:stretch/>
        </p:blipFill>
        <p:spPr>
          <a:xfrm rot="20512214">
            <a:off x="8218960" y="2318392"/>
            <a:ext cx="333677" cy="443735"/>
          </a:xfrm>
          <a:prstGeom prst="rect">
            <a:avLst/>
          </a:prstGeom>
        </p:spPr>
      </p:pic>
      <p:grpSp>
        <p:nvGrpSpPr>
          <p:cNvPr id="213" name="Group 212"/>
          <p:cNvGrpSpPr/>
          <p:nvPr/>
        </p:nvGrpSpPr>
        <p:grpSpPr>
          <a:xfrm>
            <a:off x="8443621" y="2462269"/>
            <a:ext cx="658139" cy="393531"/>
            <a:chOff x="1333977" y="3638271"/>
            <a:chExt cx="975365" cy="198724"/>
          </a:xfrm>
        </p:grpSpPr>
        <p:sp>
          <p:nvSpPr>
            <p:cNvPr id="214" name="Rectangle 213"/>
            <p:cNvSpPr/>
            <p:nvPr/>
          </p:nvSpPr>
          <p:spPr>
            <a:xfrm>
              <a:off x="1469165" y="3737079"/>
              <a:ext cx="840177" cy="93252"/>
            </a:xfrm>
            <a:prstGeom prst="rect">
              <a:avLst/>
            </a:prstGeom>
          </p:spPr>
          <p:txBody>
            <a:bodyPr wrap="square" lIns="18000" rIns="18000">
              <a:spAutoFit/>
            </a:bodyPr>
            <a:lstStyle/>
            <a:p>
              <a:pPr marL="0" lvl="1" algn="r">
                <a:defRPr/>
              </a:pPr>
              <a:r>
                <a:rPr lang="en-GB" sz="600" b="1" kern="0" cap="all" dirty="0" smtClean="0">
                  <a:solidFill>
                    <a:schemeClr val="bg1"/>
                  </a:solidFill>
                </a:rPr>
                <a:t>JAPÓN</a:t>
              </a:r>
              <a:endParaRPr lang="es-ES" sz="600" b="1" kern="0" cap="all" dirty="0">
                <a:solidFill>
                  <a:schemeClr val="bg1"/>
                </a:solidFill>
              </a:endParaRPr>
            </a:p>
          </p:txBody>
        </p:sp>
        <p:sp>
          <p:nvSpPr>
            <p:cNvPr id="215" name="Freeform 214"/>
            <p:cNvSpPr/>
            <p:nvPr/>
          </p:nvSpPr>
          <p:spPr>
            <a:xfrm flipH="1">
              <a:off x="1333977" y="3638271"/>
              <a:ext cx="961643" cy="198724"/>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Lst>
              <a:ahLst/>
              <a:cxnLst>
                <a:cxn ang="0">
                  <a:pos x="connsiteX0" y="connsiteY0"/>
                </a:cxn>
                <a:cxn ang="0">
                  <a:pos x="connsiteX1" y="connsiteY1"/>
                </a:cxn>
                <a:cxn ang="0">
                  <a:pos x="connsiteX2" y="connsiteY2"/>
                </a:cxn>
              </a:cxnLst>
              <a:rect l="l" t="t" r="r" b="b"/>
              <a:pathLst>
                <a:path w="1269143" h="424542">
                  <a:moveTo>
                    <a:pt x="0" y="424542"/>
                  </a:moveTo>
                  <a:lnTo>
                    <a:pt x="827314" y="424542"/>
                  </a:lnTo>
                  <a:lnTo>
                    <a:pt x="1269143" y="0"/>
                  </a:lnTo>
                </a:path>
              </a:pathLst>
            </a:custGeom>
            <a:noFill/>
            <a:ln>
              <a:solidFill>
                <a:schemeClr val="accent4"/>
              </a:solidFill>
              <a:tailEnd type="oval"/>
            </a:ln>
          </p:spPr>
          <p:txBody>
            <a:bodyPr rtlCol="0" anchor="ctr"/>
            <a:lstStyle/>
            <a:p>
              <a:pPr algn="ctr"/>
              <a:endParaRPr lang="en-GB" sz="1400"/>
            </a:p>
          </p:txBody>
        </p:sp>
      </p:grpSp>
      <p:grpSp>
        <p:nvGrpSpPr>
          <p:cNvPr id="216" name="Group 215"/>
          <p:cNvGrpSpPr/>
          <p:nvPr/>
        </p:nvGrpSpPr>
        <p:grpSpPr>
          <a:xfrm flipH="1">
            <a:off x="5890439" y="823625"/>
            <a:ext cx="1723464" cy="1133396"/>
            <a:chOff x="1632857" y="3857338"/>
            <a:chExt cx="1494127" cy="1285851"/>
          </a:xfrm>
        </p:grpSpPr>
        <p:sp>
          <p:nvSpPr>
            <p:cNvPr id="217" name="Rectangle 216"/>
            <p:cNvSpPr/>
            <p:nvPr/>
          </p:nvSpPr>
          <p:spPr>
            <a:xfrm>
              <a:off x="1633198" y="3857338"/>
              <a:ext cx="840177" cy="181859"/>
            </a:xfrm>
            <a:prstGeom prst="rect">
              <a:avLst/>
            </a:prstGeom>
          </p:spPr>
          <p:txBody>
            <a:bodyPr wrap="square" lIns="18000" rIns="18000">
              <a:spAutoFit/>
            </a:bodyPr>
            <a:lstStyle/>
            <a:p>
              <a:pPr marL="0" lvl="1" algn="r">
                <a:defRPr/>
              </a:pPr>
              <a:r>
                <a:rPr lang="en-GB" sz="600" b="1" kern="0" cap="all" dirty="0" smtClean="0">
                  <a:solidFill>
                    <a:schemeClr val="bg1"/>
                  </a:solidFill>
                </a:rPr>
                <a:t>PAÍSES BAJOS</a:t>
              </a:r>
              <a:endParaRPr lang="es-ES" sz="600" b="1" kern="0" cap="all" dirty="0">
                <a:solidFill>
                  <a:schemeClr val="bg1"/>
                </a:solidFill>
              </a:endParaRPr>
            </a:p>
          </p:txBody>
        </p:sp>
        <p:sp>
          <p:nvSpPr>
            <p:cNvPr id="218" name="Freeform 217"/>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6"/>
              </a:solidFill>
              <a:tailEnd type="oval"/>
            </a:ln>
          </p:spPr>
          <p:txBody>
            <a:bodyPr rtlCol="0" anchor="ctr"/>
            <a:lstStyle/>
            <a:p>
              <a:pPr algn="ctr"/>
              <a:endParaRPr lang="en-GB" sz="1400"/>
            </a:p>
          </p:txBody>
        </p:sp>
      </p:grpSp>
      <p:grpSp>
        <p:nvGrpSpPr>
          <p:cNvPr id="219" name="Group 218"/>
          <p:cNvGrpSpPr/>
          <p:nvPr/>
        </p:nvGrpSpPr>
        <p:grpSpPr>
          <a:xfrm>
            <a:off x="5797721" y="2962186"/>
            <a:ext cx="1203525" cy="930782"/>
            <a:chOff x="1399249" y="3398438"/>
            <a:chExt cx="787992" cy="366982"/>
          </a:xfrm>
        </p:grpSpPr>
        <p:sp>
          <p:nvSpPr>
            <p:cNvPr id="220" name="Rectangle 219"/>
            <p:cNvSpPr/>
            <p:nvPr/>
          </p:nvSpPr>
          <p:spPr>
            <a:xfrm>
              <a:off x="1633199" y="3693865"/>
              <a:ext cx="554042" cy="70469"/>
            </a:xfrm>
            <a:prstGeom prst="rect">
              <a:avLst/>
            </a:prstGeom>
            <a:ln>
              <a:noFill/>
            </a:ln>
          </p:spPr>
          <p:txBody>
            <a:bodyPr wrap="square" lIns="18000" rIns="18000">
              <a:spAutoFit/>
            </a:bodyPr>
            <a:lstStyle/>
            <a:p>
              <a:pPr marL="0" lvl="1" algn="r">
                <a:defRPr/>
              </a:pPr>
              <a:r>
                <a:rPr lang="en-GB" sz="600" b="1" kern="0" cap="all" dirty="0">
                  <a:solidFill>
                    <a:schemeClr val="bg1"/>
                  </a:solidFill>
                </a:rPr>
                <a:t>CAMERÚN</a:t>
              </a:r>
            </a:p>
          </p:txBody>
        </p:sp>
        <p:sp>
          <p:nvSpPr>
            <p:cNvPr id="221" name="Freeform 220"/>
            <p:cNvSpPr/>
            <p:nvPr/>
          </p:nvSpPr>
          <p:spPr>
            <a:xfrm flipH="1">
              <a:off x="1399249" y="3398438"/>
              <a:ext cx="779992" cy="366982"/>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867900"/>
                <a:gd name="connsiteY0" fmla="*/ 1752383 h 1752383"/>
                <a:gd name="connsiteX1" fmla="*/ 498702 w 867900"/>
                <a:gd name="connsiteY1" fmla="*/ 1752383 h 1752383"/>
                <a:gd name="connsiteX2" fmla="*/ 867900 w 867900"/>
                <a:gd name="connsiteY2" fmla="*/ 0 h 1752383"/>
                <a:gd name="connsiteX0" fmla="*/ 0 w 867900"/>
                <a:gd name="connsiteY0" fmla="*/ 1322415 h 1322415"/>
                <a:gd name="connsiteX1" fmla="*/ 498702 w 867900"/>
                <a:gd name="connsiteY1" fmla="*/ 1322415 h 1322415"/>
                <a:gd name="connsiteX2" fmla="*/ 867900 w 867900"/>
                <a:gd name="connsiteY2" fmla="*/ 0 h 1322415"/>
                <a:gd name="connsiteX0" fmla="*/ 0 w 867900"/>
                <a:gd name="connsiteY0" fmla="*/ 1225326 h 1225326"/>
                <a:gd name="connsiteX1" fmla="*/ 498702 w 867900"/>
                <a:gd name="connsiteY1" fmla="*/ 1225326 h 1225326"/>
                <a:gd name="connsiteX2" fmla="*/ 867900 w 867900"/>
                <a:gd name="connsiteY2" fmla="*/ 0 h 1225326"/>
              </a:gdLst>
              <a:ahLst/>
              <a:cxnLst>
                <a:cxn ang="0">
                  <a:pos x="connsiteX0" y="connsiteY0"/>
                </a:cxn>
                <a:cxn ang="0">
                  <a:pos x="connsiteX1" y="connsiteY1"/>
                </a:cxn>
                <a:cxn ang="0">
                  <a:pos x="connsiteX2" y="connsiteY2"/>
                </a:cxn>
              </a:cxnLst>
              <a:rect l="l" t="t" r="r" b="b"/>
              <a:pathLst>
                <a:path w="867900" h="1225326">
                  <a:moveTo>
                    <a:pt x="0" y="1225326"/>
                  </a:moveTo>
                  <a:lnTo>
                    <a:pt x="498702" y="1225326"/>
                  </a:lnTo>
                  <a:lnTo>
                    <a:pt x="867900" y="0"/>
                  </a:lnTo>
                </a:path>
              </a:pathLst>
            </a:custGeom>
            <a:noFill/>
            <a:ln>
              <a:solidFill>
                <a:schemeClr val="accent6"/>
              </a:solidFill>
              <a:tailEnd type="oval"/>
            </a:ln>
          </p:spPr>
          <p:txBody>
            <a:bodyPr rtlCol="0" anchor="ctr"/>
            <a:lstStyle/>
            <a:p>
              <a:pPr algn="ctr"/>
              <a:endParaRPr lang="en-GB" sz="1400"/>
            </a:p>
          </p:txBody>
        </p:sp>
      </p:grpSp>
      <p:grpSp>
        <p:nvGrpSpPr>
          <p:cNvPr id="222" name="Group 221"/>
          <p:cNvGrpSpPr/>
          <p:nvPr/>
        </p:nvGrpSpPr>
        <p:grpSpPr>
          <a:xfrm flipH="1">
            <a:off x="7380940" y="1248861"/>
            <a:ext cx="1062680" cy="706443"/>
            <a:chOff x="1632857" y="3742960"/>
            <a:chExt cx="1494127" cy="1400229"/>
          </a:xfrm>
        </p:grpSpPr>
        <p:sp>
          <p:nvSpPr>
            <p:cNvPr id="223" name="Rectangle 222"/>
            <p:cNvSpPr/>
            <p:nvPr/>
          </p:nvSpPr>
          <p:spPr>
            <a:xfrm>
              <a:off x="1633197" y="3742960"/>
              <a:ext cx="840177" cy="323374"/>
            </a:xfrm>
            <a:prstGeom prst="rect">
              <a:avLst/>
            </a:prstGeom>
          </p:spPr>
          <p:txBody>
            <a:bodyPr wrap="square" lIns="18000" rIns="18000">
              <a:spAutoFit/>
            </a:bodyPr>
            <a:lstStyle/>
            <a:p>
              <a:pPr marL="0" lvl="1" algn="r">
                <a:defRPr/>
              </a:pPr>
              <a:r>
                <a:rPr lang="en-GB" sz="600" b="1" kern="0" cap="all" dirty="0">
                  <a:solidFill>
                    <a:schemeClr val="bg1"/>
                  </a:solidFill>
                </a:rPr>
                <a:t>Rusia</a:t>
              </a:r>
            </a:p>
          </p:txBody>
        </p:sp>
        <p:sp>
          <p:nvSpPr>
            <p:cNvPr id="224" name="Freeform 223"/>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6"/>
              </a:solidFill>
              <a:tailEnd type="oval"/>
            </a:ln>
          </p:spPr>
          <p:txBody>
            <a:bodyPr rtlCol="0" anchor="ctr"/>
            <a:lstStyle/>
            <a:p>
              <a:pPr algn="ctr"/>
              <a:endParaRPr lang="en-GB" sz="1400"/>
            </a:p>
          </p:txBody>
        </p:sp>
      </p:grpSp>
      <p:grpSp>
        <p:nvGrpSpPr>
          <p:cNvPr id="225" name="Group 224"/>
          <p:cNvGrpSpPr/>
          <p:nvPr/>
        </p:nvGrpSpPr>
        <p:grpSpPr>
          <a:xfrm flipV="1">
            <a:off x="8187612" y="1738446"/>
            <a:ext cx="914148" cy="615911"/>
            <a:chOff x="713641" y="3628647"/>
            <a:chExt cx="1370459" cy="172605"/>
          </a:xfrm>
        </p:grpSpPr>
        <p:sp>
          <p:nvSpPr>
            <p:cNvPr id="226" name="Rectangle 225"/>
            <p:cNvSpPr/>
            <p:nvPr/>
          </p:nvSpPr>
          <p:spPr>
            <a:xfrm rot="10800000">
              <a:off x="1028572" y="3749501"/>
              <a:ext cx="1055528" cy="51751"/>
            </a:xfrm>
            <a:prstGeom prst="rect">
              <a:avLst/>
            </a:prstGeom>
          </p:spPr>
          <p:txBody>
            <a:bodyPr wrap="square" lIns="18000" rIns="18000">
              <a:spAutoFit/>
            </a:bodyPr>
            <a:lstStyle/>
            <a:p>
              <a:pPr marL="0" lvl="1" algn="r">
                <a:defRPr/>
              </a:pPr>
              <a:r>
                <a:rPr lang="en-GB" sz="600" b="1" kern="0" cap="all" dirty="0">
                  <a:solidFill>
                    <a:schemeClr val="bg1"/>
                  </a:solidFill>
                </a:rPr>
                <a:t>COREA DEL SUR</a:t>
              </a:r>
            </a:p>
          </p:txBody>
        </p:sp>
        <p:sp>
          <p:nvSpPr>
            <p:cNvPr id="227" name="Freeform 226"/>
            <p:cNvSpPr/>
            <p:nvPr/>
          </p:nvSpPr>
          <p:spPr>
            <a:xfrm flipH="1">
              <a:off x="713641" y="3628647"/>
              <a:ext cx="1025430" cy="129939"/>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715950"/>
                <a:gd name="connsiteY0" fmla="*/ 424542 h 424542"/>
                <a:gd name="connsiteX1" fmla="*/ 827314 w 1715950"/>
                <a:gd name="connsiteY1" fmla="*/ 424542 h 424542"/>
                <a:gd name="connsiteX2" fmla="*/ 1715950 w 1715950"/>
                <a:gd name="connsiteY2" fmla="*/ 0 h 424542"/>
              </a:gdLst>
              <a:ahLst/>
              <a:cxnLst>
                <a:cxn ang="0">
                  <a:pos x="connsiteX0" y="connsiteY0"/>
                </a:cxn>
                <a:cxn ang="0">
                  <a:pos x="connsiteX1" y="connsiteY1"/>
                </a:cxn>
                <a:cxn ang="0">
                  <a:pos x="connsiteX2" y="connsiteY2"/>
                </a:cxn>
              </a:cxnLst>
              <a:rect l="l" t="t" r="r" b="b"/>
              <a:pathLst>
                <a:path w="1715950" h="424542">
                  <a:moveTo>
                    <a:pt x="0" y="424542"/>
                  </a:moveTo>
                  <a:lnTo>
                    <a:pt x="827314" y="424542"/>
                  </a:lnTo>
                  <a:lnTo>
                    <a:pt x="1715950" y="0"/>
                  </a:lnTo>
                </a:path>
              </a:pathLst>
            </a:custGeom>
            <a:noFill/>
            <a:ln>
              <a:solidFill>
                <a:schemeClr val="accent4"/>
              </a:solidFill>
              <a:tailEnd type="oval"/>
            </a:ln>
          </p:spPr>
          <p:txBody>
            <a:bodyPr rtlCol="0" anchor="ctr"/>
            <a:lstStyle/>
            <a:p>
              <a:pPr algn="ctr"/>
              <a:endParaRPr lang="en-GB" sz="1400"/>
            </a:p>
          </p:txBody>
        </p:sp>
      </p:grpSp>
      <p:grpSp>
        <p:nvGrpSpPr>
          <p:cNvPr id="228" name="Group 227"/>
          <p:cNvGrpSpPr/>
          <p:nvPr/>
        </p:nvGrpSpPr>
        <p:grpSpPr>
          <a:xfrm>
            <a:off x="3587561" y="3722290"/>
            <a:ext cx="936694" cy="440065"/>
            <a:chOff x="1632857" y="3814754"/>
            <a:chExt cx="1317172" cy="249819"/>
          </a:xfrm>
        </p:grpSpPr>
        <p:sp>
          <p:nvSpPr>
            <p:cNvPr id="229" name="Rectangle 228"/>
            <p:cNvSpPr/>
            <p:nvPr/>
          </p:nvSpPr>
          <p:spPr>
            <a:xfrm>
              <a:off x="1633197" y="3959741"/>
              <a:ext cx="840177" cy="104832"/>
            </a:xfrm>
            <a:prstGeom prst="rect">
              <a:avLst/>
            </a:prstGeom>
          </p:spPr>
          <p:txBody>
            <a:bodyPr wrap="square" lIns="18000" rIns="18000">
              <a:spAutoFit/>
            </a:bodyPr>
            <a:lstStyle/>
            <a:p>
              <a:pPr marL="0" lvl="1">
                <a:defRPr/>
              </a:pPr>
              <a:r>
                <a:rPr lang="en-GB" sz="600" b="1" kern="0" cap="all" dirty="0">
                  <a:solidFill>
                    <a:schemeClr val="bg1"/>
                  </a:solidFill>
                </a:rPr>
                <a:t>CHILE</a:t>
              </a:r>
            </a:p>
          </p:txBody>
        </p:sp>
        <p:sp>
          <p:nvSpPr>
            <p:cNvPr id="230" name="Freeform 229"/>
            <p:cNvSpPr/>
            <p:nvPr/>
          </p:nvSpPr>
          <p:spPr>
            <a:xfrm>
              <a:off x="1632857" y="3814754"/>
              <a:ext cx="1317172" cy="234732"/>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17172"/>
                <a:gd name="connsiteY0" fmla="*/ 234732 h 234732"/>
                <a:gd name="connsiteX1" fmla="*/ 827314 w 1317172"/>
                <a:gd name="connsiteY1" fmla="*/ 234732 h 234732"/>
                <a:gd name="connsiteX2" fmla="*/ 1317172 w 1317172"/>
                <a:gd name="connsiteY2" fmla="*/ 0 h 234732"/>
              </a:gdLst>
              <a:ahLst/>
              <a:cxnLst>
                <a:cxn ang="0">
                  <a:pos x="connsiteX0" y="connsiteY0"/>
                </a:cxn>
                <a:cxn ang="0">
                  <a:pos x="connsiteX1" y="connsiteY1"/>
                </a:cxn>
                <a:cxn ang="0">
                  <a:pos x="connsiteX2" y="connsiteY2"/>
                </a:cxn>
              </a:cxnLst>
              <a:rect l="l" t="t" r="r" b="b"/>
              <a:pathLst>
                <a:path w="1317172" h="234732">
                  <a:moveTo>
                    <a:pt x="0" y="234732"/>
                  </a:moveTo>
                  <a:lnTo>
                    <a:pt x="827314" y="234732"/>
                  </a:lnTo>
                  <a:lnTo>
                    <a:pt x="1317172" y="0"/>
                  </a:lnTo>
                </a:path>
              </a:pathLst>
            </a:custGeom>
            <a:noFill/>
            <a:ln>
              <a:solidFill>
                <a:schemeClr val="accent3"/>
              </a:solidFill>
              <a:tailEnd type="oval"/>
            </a:ln>
          </p:spPr>
          <p:txBody>
            <a:bodyPr rtlCol="0" anchor="ctr"/>
            <a:lstStyle/>
            <a:p>
              <a:pPr algn="ctr"/>
              <a:endParaRPr lang="en-GB" sz="1400"/>
            </a:p>
          </p:txBody>
        </p:sp>
      </p:grpSp>
      <p:grpSp>
        <p:nvGrpSpPr>
          <p:cNvPr id="231" name="Group 230"/>
          <p:cNvGrpSpPr/>
          <p:nvPr/>
        </p:nvGrpSpPr>
        <p:grpSpPr>
          <a:xfrm>
            <a:off x="8284630" y="3854419"/>
            <a:ext cx="807871" cy="393531"/>
            <a:chOff x="1333977" y="3638271"/>
            <a:chExt cx="1143521" cy="198724"/>
          </a:xfrm>
        </p:grpSpPr>
        <p:sp>
          <p:nvSpPr>
            <p:cNvPr id="232" name="Rectangle 231"/>
            <p:cNvSpPr/>
            <p:nvPr/>
          </p:nvSpPr>
          <p:spPr>
            <a:xfrm>
              <a:off x="1637321" y="3737081"/>
              <a:ext cx="840177" cy="93252"/>
            </a:xfrm>
            <a:prstGeom prst="rect">
              <a:avLst/>
            </a:prstGeom>
          </p:spPr>
          <p:txBody>
            <a:bodyPr wrap="square" lIns="18000" rIns="18000">
              <a:spAutoFit/>
            </a:bodyPr>
            <a:lstStyle/>
            <a:p>
              <a:pPr marL="0" lvl="1" algn="r">
                <a:defRPr/>
              </a:pPr>
              <a:r>
                <a:rPr lang="en-GB" sz="600" b="1" kern="0" cap="all" dirty="0">
                  <a:solidFill>
                    <a:schemeClr val="bg1"/>
                  </a:solidFill>
                </a:rPr>
                <a:t>AUSTRALIA</a:t>
              </a:r>
            </a:p>
          </p:txBody>
        </p:sp>
        <p:sp>
          <p:nvSpPr>
            <p:cNvPr id="233" name="Freeform 232"/>
            <p:cNvSpPr/>
            <p:nvPr/>
          </p:nvSpPr>
          <p:spPr>
            <a:xfrm flipH="1">
              <a:off x="1333977" y="3638271"/>
              <a:ext cx="1140594" cy="198724"/>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Lst>
              <a:ahLst/>
              <a:cxnLst>
                <a:cxn ang="0">
                  <a:pos x="connsiteX0" y="connsiteY0"/>
                </a:cxn>
                <a:cxn ang="0">
                  <a:pos x="connsiteX1" y="connsiteY1"/>
                </a:cxn>
                <a:cxn ang="0">
                  <a:pos x="connsiteX2" y="connsiteY2"/>
                </a:cxn>
              </a:cxnLst>
              <a:rect l="l" t="t" r="r" b="b"/>
              <a:pathLst>
                <a:path w="1269143" h="424542">
                  <a:moveTo>
                    <a:pt x="0" y="424542"/>
                  </a:moveTo>
                  <a:lnTo>
                    <a:pt x="827314" y="424542"/>
                  </a:lnTo>
                  <a:lnTo>
                    <a:pt x="1269143" y="0"/>
                  </a:lnTo>
                </a:path>
              </a:pathLst>
            </a:custGeom>
            <a:noFill/>
            <a:ln>
              <a:solidFill>
                <a:schemeClr val="accent4"/>
              </a:solidFill>
              <a:tailEnd type="oval"/>
            </a:ln>
          </p:spPr>
          <p:txBody>
            <a:bodyPr rtlCol="0" anchor="ctr"/>
            <a:lstStyle/>
            <a:p>
              <a:pPr algn="ctr"/>
              <a:endParaRPr lang="en-GB" sz="1400"/>
            </a:p>
          </p:txBody>
        </p:sp>
      </p:grpSp>
      <p:grpSp>
        <p:nvGrpSpPr>
          <p:cNvPr id="234" name="Group 233"/>
          <p:cNvGrpSpPr/>
          <p:nvPr/>
        </p:nvGrpSpPr>
        <p:grpSpPr>
          <a:xfrm flipH="1">
            <a:off x="5857782" y="1040705"/>
            <a:ext cx="1756121" cy="1075376"/>
            <a:chOff x="1632857" y="3857338"/>
            <a:chExt cx="1522438" cy="1205647"/>
          </a:xfrm>
        </p:grpSpPr>
        <p:sp>
          <p:nvSpPr>
            <p:cNvPr id="235" name="Rectangle 234"/>
            <p:cNvSpPr/>
            <p:nvPr/>
          </p:nvSpPr>
          <p:spPr>
            <a:xfrm>
              <a:off x="1633198" y="3857338"/>
              <a:ext cx="840177" cy="180351"/>
            </a:xfrm>
            <a:prstGeom prst="rect">
              <a:avLst/>
            </a:prstGeom>
          </p:spPr>
          <p:txBody>
            <a:bodyPr wrap="square" lIns="18000" rIns="18000">
              <a:spAutoFit/>
            </a:bodyPr>
            <a:lstStyle/>
            <a:p>
              <a:pPr marL="0" lvl="1" algn="r">
                <a:defRPr/>
              </a:pPr>
              <a:r>
                <a:rPr lang="en-GB" sz="600" b="1" kern="0" cap="all" dirty="0">
                  <a:solidFill>
                    <a:schemeClr val="bg1"/>
                  </a:solidFill>
                </a:rPr>
                <a:t>SUIZA</a:t>
              </a:r>
            </a:p>
          </p:txBody>
        </p:sp>
        <p:sp>
          <p:nvSpPr>
            <p:cNvPr id="236" name="Freeform 235"/>
            <p:cNvSpPr/>
            <p:nvPr/>
          </p:nvSpPr>
          <p:spPr>
            <a:xfrm>
              <a:off x="1632857" y="4049486"/>
              <a:ext cx="1522438" cy="1013499"/>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 name="connsiteX0" fmla="*/ 0 w 1522438"/>
                <a:gd name="connsiteY0" fmla="*/ 0 h 1013499"/>
                <a:gd name="connsiteX1" fmla="*/ 827314 w 1522438"/>
                <a:gd name="connsiteY1" fmla="*/ 0 h 1013499"/>
                <a:gd name="connsiteX2" fmla="*/ 1522438 w 1522438"/>
                <a:gd name="connsiteY2" fmla="*/ 1013499 h 1013499"/>
              </a:gdLst>
              <a:ahLst/>
              <a:cxnLst>
                <a:cxn ang="0">
                  <a:pos x="connsiteX0" y="connsiteY0"/>
                </a:cxn>
                <a:cxn ang="0">
                  <a:pos x="connsiteX1" y="connsiteY1"/>
                </a:cxn>
                <a:cxn ang="0">
                  <a:pos x="connsiteX2" y="connsiteY2"/>
                </a:cxn>
              </a:cxnLst>
              <a:rect l="l" t="t" r="r" b="b"/>
              <a:pathLst>
                <a:path w="1522438" h="1013499">
                  <a:moveTo>
                    <a:pt x="0" y="0"/>
                  </a:moveTo>
                  <a:lnTo>
                    <a:pt x="827314" y="0"/>
                  </a:lnTo>
                  <a:lnTo>
                    <a:pt x="1522438" y="1013499"/>
                  </a:lnTo>
                </a:path>
              </a:pathLst>
            </a:custGeom>
            <a:noFill/>
            <a:ln>
              <a:solidFill>
                <a:schemeClr val="accent6"/>
              </a:solidFill>
              <a:tailEnd type="oval"/>
            </a:ln>
          </p:spPr>
          <p:txBody>
            <a:bodyPr rtlCol="0" anchor="ctr"/>
            <a:lstStyle/>
            <a:p>
              <a:pPr algn="ctr"/>
              <a:endParaRPr lang="en-GB" sz="1400"/>
            </a:p>
          </p:txBody>
        </p:sp>
      </p:grpSp>
      <p:grpSp>
        <p:nvGrpSpPr>
          <p:cNvPr id="237" name="Group 236"/>
          <p:cNvGrpSpPr/>
          <p:nvPr/>
        </p:nvGrpSpPr>
        <p:grpSpPr>
          <a:xfrm>
            <a:off x="3588245" y="3018038"/>
            <a:ext cx="715454" cy="184666"/>
            <a:chOff x="1632857" y="3898276"/>
            <a:chExt cx="1556656" cy="184666"/>
          </a:xfrm>
        </p:grpSpPr>
        <p:sp>
          <p:nvSpPr>
            <p:cNvPr id="238" name="Rectangle 237"/>
            <p:cNvSpPr/>
            <p:nvPr/>
          </p:nvSpPr>
          <p:spPr>
            <a:xfrm>
              <a:off x="1633199" y="3898276"/>
              <a:ext cx="1017181" cy="184666"/>
            </a:xfrm>
            <a:prstGeom prst="rect">
              <a:avLst/>
            </a:prstGeom>
          </p:spPr>
          <p:txBody>
            <a:bodyPr wrap="square" lIns="18000" rIns="18000">
              <a:spAutoFit/>
            </a:bodyPr>
            <a:lstStyle/>
            <a:p>
              <a:pPr marL="0" lvl="1">
                <a:defRPr/>
              </a:pPr>
              <a:r>
                <a:rPr lang="en-GB" sz="600" b="1" kern="0" cap="all" dirty="0">
                  <a:solidFill>
                    <a:schemeClr val="bg1"/>
                  </a:solidFill>
                </a:rPr>
                <a:t>Ecuador</a:t>
              </a:r>
            </a:p>
          </p:txBody>
        </p:sp>
        <p:sp>
          <p:nvSpPr>
            <p:cNvPr id="239" name="Freeform 238"/>
            <p:cNvSpPr/>
            <p:nvPr/>
          </p:nvSpPr>
          <p:spPr>
            <a:xfrm>
              <a:off x="1632857" y="3907972"/>
              <a:ext cx="1556656" cy="141514"/>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556656"/>
                <a:gd name="connsiteY0" fmla="*/ 141514 h 141514"/>
                <a:gd name="connsiteX1" fmla="*/ 827314 w 1556656"/>
                <a:gd name="connsiteY1" fmla="*/ 141514 h 141514"/>
                <a:gd name="connsiteX2" fmla="*/ 1556656 w 1556656"/>
                <a:gd name="connsiteY2" fmla="*/ 0 h 141514"/>
              </a:gdLst>
              <a:ahLst/>
              <a:cxnLst>
                <a:cxn ang="0">
                  <a:pos x="connsiteX0" y="connsiteY0"/>
                </a:cxn>
                <a:cxn ang="0">
                  <a:pos x="connsiteX1" y="connsiteY1"/>
                </a:cxn>
                <a:cxn ang="0">
                  <a:pos x="connsiteX2" y="connsiteY2"/>
                </a:cxn>
              </a:cxnLst>
              <a:rect l="l" t="t" r="r" b="b"/>
              <a:pathLst>
                <a:path w="1556656" h="141514">
                  <a:moveTo>
                    <a:pt x="0" y="141514"/>
                  </a:moveTo>
                  <a:lnTo>
                    <a:pt x="827314" y="141514"/>
                  </a:lnTo>
                  <a:lnTo>
                    <a:pt x="1556656" y="0"/>
                  </a:lnTo>
                </a:path>
              </a:pathLst>
            </a:custGeom>
            <a:noFill/>
            <a:ln>
              <a:solidFill>
                <a:schemeClr val="accent3"/>
              </a:solidFill>
              <a:tailEnd type="oval"/>
            </a:ln>
          </p:spPr>
          <p:txBody>
            <a:bodyPr rtlCol="0" anchor="ctr"/>
            <a:lstStyle/>
            <a:p>
              <a:pPr algn="ctr"/>
              <a:endParaRPr lang="en-GB" sz="1400"/>
            </a:p>
          </p:txBody>
        </p:sp>
      </p:grpSp>
      <p:grpSp>
        <p:nvGrpSpPr>
          <p:cNvPr id="240" name="Group 239"/>
          <p:cNvGrpSpPr/>
          <p:nvPr/>
        </p:nvGrpSpPr>
        <p:grpSpPr>
          <a:xfrm>
            <a:off x="4580559" y="1210111"/>
            <a:ext cx="1162007" cy="916854"/>
            <a:chOff x="1632857" y="3868796"/>
            <a:chExt cx="2303024" cy="965033"/>
          </a:xfrm>
        </p:grpSpPr>
        <p:sp>
          <p:nvSpPr>
            <p:cNvPr id="241" name="Rectangle 240"/>
            <p:cNvSpPr/>
            <p:nvPr/>
          </p:nvSpPr>
          <p:spPr>
            <a:xfrm>
              <a:off x="1633198" y="3868796"/>
              <a:ext cx="840177" cy="194370"/>
            </a:xfrm>
            <a:prstGeom prst="rect">
              <a:avLst/>
            </a:prstGeom>
          </p:spPr>
          <p:txBody>
            <a:bodyPr wrap="square" lIns="18000" rIns="18000">
              <a:spAutoFit/>
            </a:bodyPr>
            <a:lstStyle/>
            <a:p>
              <a:pPr marL="0" lvl="1">
                <a:defRPr/>
              </a:pPr>
              <a:r>
                <a:rPr lang="en-GB" sz="600" b="1" kern="0" cap="all" dirty="0">
                  <a:solidFill>
                    <a:schemeClr val="bg1"/>
                  </a:solidFill>
                </a:rPr>
                <a:t>Francia</a:t>
              </a:r>
            </a:p>
          </p:txBody>
        </p:sp>
        <p:sp>
          <p:nvSpPr>
            <p:cNvPr id="242" name="Freeform 241"/>
            <p:cNvSpPr/>
            <p:nvPr/>
          </p:nvSpPr>
          <p:spPr>
            <a:xfrm>
              <a:off x="1632857" y="4049486"/>
              <a:ext cx="2303024" cy="78434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2303024"/>
                <a:gd name="connsiteY0" fmla="*/ 0 h 784343"/>
                <a:gd name="connsiteX1" fmla="*/ 827314 w 2303024"/>
                <a:gd name="connsiteY1" fmla="*/ 0 h 784343"/>
                <a:gd name="connsiteX2" fmla="*/ 2303024 w 2303024"/>
                <a:gd name="connsiteY2" fmla="*/ 784343 h 784343"/>
              </a:gdLst>
              <a:ahLst/>
              <a:cxnLst>
                <a:cxn ang="0">
                  <a:pos x="connsiteX0" y="connsiteY0"/>
                </a:cxn>
                <a:cxn ang="0">
                  <a:pos x="connsiteX1" y="connsiteY1"/>
                </a:cxn>
                <a:cxn ang="0">
                  <a:pos x="connsiteX2" y="connsiteY2"/>
                </a:cxn>
              </a:cxnLst>
              <a:rect l="l" t="t" r="r" b="b"/>
              <a:pathLst>
                <a:path w="2303024" h="784343">
                  <a:moveTo>
                    <a:pt x="0" y="0"/>
                  </a:moveTo>
                  <a:lnTo>
                    <a:pt x="827314" y="0"/>
                  </a:lnTo>
                  <a:lnTo>
                    <a:pt x="2303024" y="784343"/>
                  </a:lnTo>
                </a:path>
              </a:pathLst>
            </a:custGeom>
            <a:noFill/>
            <a:ln>
              <a:solidFill>
                <a:schemeClr val="accent6"/>
              </a:solidFill>
              <a:tailEnd type="oval"/>
            </a:ln>
          </p:spPr>
          <p:txBody>
            <a:bodyPr rtlCol="0" anchor="ctr"/>
            <a:lstStyle/>
            <a:p>
              <a:pPr algn="ctr"/>
              <a:endParaRPr lang="en-GB" sz="1400" dirty="0"/>
            </a:p>
          </p:txBody>
        </p:sp>
      </p:grpSp>
      <p:grpSp>
        <p:nvGrpSpPr>
          <p:cNvPr id="243" name="Group 242"/>
          <p:cNvGrpSpPr/>
          <p:nvPr/>
        </p:nvGrpSpPr>
        <p:grpSpPr>
          <a:xfrm flipV="1">
            <a:off x="3185650" y="2291772"/>
            <a:ext cx="1005813" cy="496082"/>
            <a:chOff x="1618842" y="3883799"/>
            <a:chExt cx="2458855" cy="256194"/>
          </a:xfrm>
        </p:grpSpPr>
        <p:sp>
          <p:nvSpPr>
            <p:cNvPr id="244" name="Rectangle 243"/>
            <p:cNvSpPr/>
            <p:nvPr/>
          </p:nvSpPr>
          <p:spPr>
            <a:xfrm rot="10800000">
              <a:off x="1618842" y="4044625"/>
              <a:ext cx="1238551" cy="95368"/>
            </a:xfrm>
            <a:prstGeom prst="rect">
              <a:avLst/>
            </a:prstGeom>
          </p:spPr>
          <p:txBody>
            <a:bodyPr wrap="square" lIns="18000" rIns="18000">
              <a:spAutoFit/>
            </a:bodyPr>
            <a:lstStyle/>
            <a:p>
              <a:pPr marL="0" lvl="1">
                <a:defRPr/>
              </a:pPr>
              <a:r>
                <a:rPr lang="en-GB" sz="600" b="1" kern="0" cap="all" dirty="0">
                  <a:solidFill>
                    <a:schemeClr val="bg1"/>
                  </a:solidFill>
                </a:rPr>
                <a:t>HONDURAS</a:t>
              </a:r>
            </a:p>
          </p:txBody>
        </p:sp>
        <p:sp>
          <p:nvSpPr>
            <p:cNvPr id="245" name="Freeform 244"/>
            <p:cNvSpPr/>
            <p:nvPr/>
          </p:nvSpPr>
          <p:spPr>
            <a:xfrm>
              <a:off x="1632857" y="3883799"/>
              <a:ext cx="2444840" cy="16568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569519"/>
                <a:gd name="connsiteY0" fmla="*/ 261257 h 261257"/>
                <a:gd name="connsiteX1" fmla="*/ 827314 w 1569519"/>
                <a:gd name="connsiteY1" fmla="*/ 261257 h 261257"/>
                <a:gd name="connsiteX2" fmla="*/ 1569519 w 1569519"/>
                <a:gd name="connsiteY2" fmla="*/ 0 h 261257"/>
                <a:gd name="connsiteX0" fmla="*/ 0 w 2444840"/>
                <a:gd name="connsiteY0" fmla="*/ 165687 h 165687"/>
                <a:gd name="connsiteX1" fmla="*/ 827314 w 2444840"/>
                <a:gd name="connsiteY1" fmla="*/ 165687 h 165687"/>
                <a:gd name="connsiteX2" fmla="*/ 2444840 w 2444840"/>
                <a:gd name="connsiteY2" fmla="*/ 0 h 165687"/>
              </a:gdLst>
              <a:ahLst/>
              <a:cxnLst>
                <a:cxn ang="0">
                  <a:pos x="connsiteX0" y="connsiteY0"/>
                </a:cxn>
                <a:cxn ang="0">
                  <a:pos x="connsiteX1" y="connsiteY1"/>
                </a:cxn>
                <a:cxn ang="0">
                  <a:pos x="connsiteX2" y="connsiteY2"/>
                </a:cxn>
              </a:cxnLst>
              <a:rect l="l" t="t" r="r" b="b"/>
              <a:pathLst>
                <a:path w="2444840" h="165687">
                  <a:moveTo>
                    <a:pt x="0" y="165687"/>
                  </a:moveTo>
                  <a:lnTo>
                    <a:pt x="827314" y="165687"/>
                  </a:lnTo>
                  <a:lnTo>
                    <a:pt x="2444840" y="0"/>
                  </a:lnTo>
                </a:path>
              </a:pathLst>
            </a:custGeom>
            <a:noFill/>
            <a:ln>
              <a:solidFill>
                <a:schemeClr val="accent5"/>
              </a:solidFill>
              <a:tailEnd type="oval"/>
            </a:ln>
          </p:spPr>
          <p:txBody>
            <a:bodyPr rtlCol="0" anchor="ctr"/>
            <a:lstStyle/>
            <a:p>
              <a:pPr algn="ctr"/>
              <a:endParaRPr lang="en-GB" sz="1400"/>
            </a:p>
          </p:txBody>
        </p:sp>
      </p:grpSp>
      <p:grpSp>
        <p:nvGrpSpPr>
          <p:cNvPr id="246" name="Group 245"/>
          <p:cNvGrpSpPr/>
          <p:nvPr/>
        </p:nvGrpSpPr>
        <p:grpSpPr>
          <a:xfrm>
            <a:off x="4659481" y="4101536"/>
            <a:ext cx="1138240" cy="234940"/>
            <a:chOff x="1173902" y="3598848"/>
            <a:chExt cx="1787970" cy="166573"/>
          </a:xfrm>
        </p:grpSpPr>
        <p:sp>
          <p:nvSpPr>
            <p:cNvPr id="247" name="Rectangle 246"/>
            <p:cNvSpPr/>
            <p:nvPr/>
          </p:nvSpPr>
          <p:spPr>
            <a:xfrm>
              <a:off x="1773768" y="3666031"/>
              <a:ext cx="1188104" cy="81024"/>
            </a:xfrm>
            <a:prstGeom prst="rect">
              <a:avLst/>
            </a:prstGeom>
          </p:spPr>
          <p:txBody>
            <a:bodyPr wrap="square" lIns="18000" rIns="18000">
              <a:spAutoFit/>
            </a:bodyPr>
            <a:lstStyle/>
            <a:p>
              <a:pPr marL="0" lvl="1" algn="r">
                <a:defRPr/>
              </a:pPr>
              <a:r>
                <a:rPr lang="en-GB" sz="600" b="1" kern="0" cap="all" dirty="0">
                  <a:solidFill>
                    <a:schemeClr val="bg1"/>
                  </a:solidFill>
                </a:rPr>
                <a:t>ARGENTINA</a:t>
              </a:r>
            </a:p>
          </p:txBody>
        </p:sp>
        <p:sp>
          <p:nvSpPr>
            <p:cNvPr id="248" name="Freeform 247"/>
            <p:cNvSpPr/>
            <p:nvPr/>
          </p:nvSpPr>
          <p:spPr>
            <a:xfrm flipH="1">
              <a:off x="1173902" y="3598848"/>
              <a:ext cx="1767004" cy="16657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371408"/>
                <a:gd name="connsiteY0" fmla="*/ 556173 h 556173"/>
                <a:gd name="connsiteX1" fmla="*/ 827314 w 1371408"/>
                <a:gd name="connsiteY1" fmla="*/ 556173 h 556173"/>
                <a:gd name="connsiteX2" fmla="*/ 1371408 w 1371408"/>
                <a:gd name="connsiteY2" fmla="*/ 0 h 556173"/>
              </a:gdLst>
              <a:ahLst/>
              <a:cxnLst>
                <a:cxn ang="0">
                  <a:pos x="connsiteX0" y="connsiteY0"/>
                </a:cxn>
                <a:cxn ang="0">
                  <a:pos x="connsiteX1" y="connsiteY1"/>
                </a:cxn>
                <a:cxn ang="0">
                  <a:pos x="connsiteX2" y="connsiteY2"/>
                </a:cxn>
              </a:cxnLst>
              <a:rect l="l" t="t" r="r" b="b"/>
              <a:pathLst>
                <a:path w="1371408" h="556173">
                  <a:moveTo>
                    <a:pt x="0" y="556173"/>
                  </a:moveTo>
                  <a:lnTo>
                    <a:pt x="827314" y="556173"/>
                  </a:lnTo>
                  <a:lnTo>
                    <a:pt x="1371408" y="0"/>
                  </a:lnTo>
                </a:path>
              </a:pathLst>
            </a:custGeom>
            <a:noFill/>
            <a:ln>
              <a:solidFill>
                <a:schemeClr val="accent3"/>
              </a:solidFill>
              <a:tailEnd type="oval"/>
            </a:ln>
          </p:spPr>
          <p:txBody>
            <a:bodyPr rtlCol="0" anchor="ctr"/>
            <a:lstStyle/>
            <a:p>
              <a:pPr algn="ctr"/>
              <a:endParaRPr lang="en-GB" sz="1400"/>
            </a:p>
          </p:txBody>
        </p:sp>
      </p:grpSp>
      <p:grpSp>
        <p:nvGrpSpPr>
          <p:cNvPr id="249" name="Group 248"/>
          <p:cNvGrpSpPr/>
          <p:nvPr/>
        </p:nvGrpSpPr>
        <p:grpSpPr>
          <a:xfrm flipH="1">
            <a:off x="6053730" y="1248861"/>
            <a:ext cx="1560174" cy="856326"/>
            <a:chOff x="1632856" y="4011902"/>
            <a:chExt cx="1352568" cy="776100"/>
          </a:xfrm>
        </p:grpSpPr>
        <p:sp>
          <p:nvSpPr>
            <p:cNvPr id="250" name="Rectangle 249"/>
            <p:cNvSpPr/>
            <p:nvPr/>
          </p:nvSpPr>
          <p:spPr>
            <a:xfrm>
              <a:off x="1633198" y="4011902"/>
              <a:ext cx="840177" cy="167365"/>
            </a:xfrm>
            <a:prstGeom prst="rect">
              <a:avLst/>
            </a:prstGeom>
          </p:spPr>
          <p:txBody>
            <a:bodyPr wrap="square" lIns="18000" rIns="18000">
              <a:spAutoFit/>
            </a:bodyPr>
            <a:lstStyle/>
            <a:p>
              <a:pPr marL="0" lvl="1" algn="r">
                <a:defRPr/>
              </a:pPr>
              <a:r>
                <a:rPr lang="en-GB" sz="600" b="1" kern="0" cap="all" dirty="0">
                  <a:solidFill>
                    <a:schemeClr val="bg1"/>
                  </a:solidFill>
                </a:rPr>
                <a:t>BOSNIA-HERZEGOVINA</a:t>
              </a:r>
            </a:p>
          </p:txBody>
        </p:sp>
        <p:sp>
          <p:nvSpPr>
            <p:cNvPr id="251" name="Freeform 250"/>
            <p:cNvSpPr/>
            <p:nvPr/>
          </p:nvSpPr>
          <p:spPr>
            <a:xfrm>
              <a:off x="1632856" y="4175524"/>
              <a:ext cx="1352568" cy="612478"/>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 name="connsiteX0" fmla="*/ 0 w 1522438"/>
                <a:gd name="connsiteY0" fmla="*/ 0 h 1013499"/>
                <a:gd name="connsiteX1" fmla="*/ 827314 w 1522438"/>
                <a:gd name="connsiteY1" fmla="*/ 0 h 1013499"/>
                <a:gd name="connsiteX2" fmla="*/ 1522438 w 1522438"/>
                <a:gd name="connsiteY2" fmla="*/ 1013499 h 1013499"/>
                <a:gd name="connsiteX0" fmla="*/ 0 w 1352568"/>
                <a:gd name="connsiteY0" fmla="*/ 0 h 612478"/>
                <a:gd name="connsiteX1" fmla="*/ 827314 w 1352568"/>
                <a:gd name="connsiteY1" fmla="*/ 0 h 612478"/>
                <a:gd name="connsiteX2" fmla="*/ 1352568 w 1352568"/>
                <a:gd name="connsiteY2" fmla="*/ 612478 h 612478"/>
              </a:gdLst>
              <a:ahLst/>
              <a:cxnLst>
                <a:cxn ang="0">
                  <a:pos x="connsiteX0" y="connsiteY0"/>
                </a:cxn>
                <a:cxn ang="0">
                  <a:pos x="connsiteX1" y="connsiteY1"/>
                </a:cxn>
                <a:cxn ang="0">
                  <a:pos x="connsiteX2" y="connsiteY2"/>
                </a:cxn>
              </a:cxnLst>
              <a:rect l="l" t="t" r="r" b="b"/>
              <a:pathLst>
                <a:path w="1352568" h="612478">
                  <a:moveTo>
                    <a:pt x="0" y="0"/>
                  </a:moveTo>
                  <a:lnTo>
                    <a:pt x="827314" y="0"/>
                  </a:lnTo>
                  <a:lnTo>
                    <a:pt x="1352568" y="612478"/>
                  </a:lnTo>
                </a:path>
              </a:pathLst>
            </a:custGeom>
            <a:noFill/>
            <a:ln>
              <a:solidFill>
                <a:schemeClr val="accent6"/>
              </a:solidFill>
              <a:tailEnd type="oval"/>
            </a:ln>
          </p:spPr>
          <p:txBody>
            <a:bodyPr rtlCol="0" anchor="ctr"/>
            <a:lstStyle/>
            <a:p>
              <a:pPr algn="ctr"/>
              <a:endParaRPr lang="en-GB" sz="1400"/>
            </a:p>
          </p:txBody>
        </p:sp>
      </p:grpSp>
      <p:grpSp>
        <p:nvGrpSpPr>
          <p:cNvPr id="252" name="Group 251"/>
          <p:cNvGrpSpPr/>
          <p:nvPr/>
        </p:nvGrpSpPr>
        <p:grpSpPr>
          <a:xfrm>
            <a:off x="6735845" y="2451135"/>
            <a:ext cx="762438" cy="717015"/>
            <a:chOff x="1399249" y="3240585"/>
            <a:chExt cx="779992" cy="528515"/>
          </a:xfrm>
        </p:grpSpPr>
        <p:sp>
          <p:nvSpPr>
            <p:cNvPr id="253" name="Rectangle 252"/>
            <p:cNvSpPr/>
            <p:nvPr/>
          </p:nvSpPr>
          <p:spPr>
            <a:xfrm>
              <a:off x="1622921" y="3632982"/>
              <a:ext cx="554042" cy="136118"/>
            </a:xfrm>
            <a:prstGeom prst="rect">
              <a:avLst/>
            </a:prstGeom>
          </p:spPr>
          <p:txBody>
            <a:bodyPr wrap="square" lIns="18000" rIns="18000">
              <a:spAutoFit/>
            </a:bodyPr>
            <a:lstStyle/>
            <a:p>
              <a:pPr marL="0" lvl="1" algn="r">
                <a:defRPr/>
              </a:pPr>
              <a:r>
                <a:rPr lang="en-GB" sz="600" b="1" kern="0" cap="all" dirty="0">
                  <a:solidFill>
                    <a:schemeClr val="bg1"/>
                  </a:solidFill>
                </a:rPr>
                <a:t>IRÁN</a:t>
              </a:r>
            </a:p>
          </p:txBody>
        </p:sp>
        <p:sp>
          <p:nvSpPr>
            <p:cNvPr id="254" name="Freeform 253"/>
            <p:cNvSpPr/>
            <p:nvPr/>
          </p:nvSpPr>
          <p:spPr>
            <a:xfrm flipH="1">
              <a:off x="1399249" y="3240585"/>
              <a:ext cx="779992" cy="52483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867900"/>
                <a:gd name="connsiteY0" fmla="*/ 1752383 h 1752383"/>
                <a:gd name="connsiteX1" fmla="*/ 498702 w 867900"/>
                <a:gd name="connsiteY1" fmla="*/ 1752383 h 1752383"/>
                <a:gd name="connsiteX2" fmla="*/ 867900 w 867900"/>
                <a:gd name="connsiteY2" fmla="*/ 0 h 1752383"/>
              </a:gdLst>
              <a:ahLst/>
              <a:cxnLst>
                <a:cxn ang="0">
                  <a:pos x="connsiteX0" y="connsiteY0"/>
                </a:cxn>
                <a:cxn ang="0">
                  <a:pos x="connsiteX1" y="connsiteY1"/>
                </a:cxn>
                <a:cxn ang="0">
                  <a:pos x="connsiteX2" y="connsiteY2"/>
                </a:cxn>
              </a:cxnLst>
              <a:rect l="l" t="t" r="r" b="b"/>
              <a:pathLst>
                <a:path w="867900" h="1752383">
                  <a:moveTo>
                    <a:pt x="0" y="1752383"/>
                  </a:moveTo>
                  <a:lnTo>
                    <a:pt x="498702" y="1752383"/>
                  </a:lnTo>
                  <a:lnTo>
                    <a:pt x="867900" y="0"/>
                  </a:lnTo>
                </a:path>
              </a:pathLst>
            </a:custGeom>
            <a:noFill/>
            <a:ln>
              <a:solidFill>
                <a:schemeClr val="accent6"/>
              </a:solidFill>
              <a:tailEnd type="oval"/>
            </a:ln>
          </p:spPr>
          <p:txBody>
            <a:bodyPr rtlCol="0" anchor="ctr"/>
            <a:lstStyle/>
            <a:p>
              <a:pPr algn="ctr"/>
              <a:endParaRPr lang="en-GB" sz="1400"/>
            </a:p>
          </p:txBody>
        </p:sp>
      </p:grpSp>
      <p:grpSp>
        <p:nvGrpSpPr>
          <p:cNvPr id="255" name="Group 254"/>
          <p:cNvGrpSpPr/>
          <p:nvPr/>
        </p:nvGrpSpPr>
        <p:grpSpPr>
          <a:xfrm flipH="1">
            <a:off x="4968797" y="1907805"/>
            <a:ext cx="635347" cy="296115"/>
            <a:chOff x="1359891" y="3396638"/>
            <a:chExt cx="864102" cy="204111"/>
          </a:xfrm>
        </p:grpSpPr>
        <p:sp>
          <p:nvSpPr>
            <p:cNvPr id="256" name="Rectangle 255"/>
            <p:cNvSpPr/>
            <p:nvPr/>
          </p:nvSpPr>
          <p:spPr>
            <a:xfrm>
              <a:off x="1566379" y="3396638"/>
              <a:ext cx="657614" cy="127290"/>
            </a:xfrm>
            <a:prstGeom prst="rect">
              <a:avLst/>
            </a:prstGeom>
          </p:spPr>
          <p:txBody>
            <a:bodyPr wrap="square" lIns="18000" rIns="18000">
              <a:spAutoFit/>
            </a:bodyPr>
            <a:lstStyle/>
            <a:p>
              <a:pPr marL="0" lvl="1">
                <a:defRPr/>
              </a:pPr>
              <a:r>
                <a:rPr lang="en-GB" sz="600" b="1" kern="0" cap="all" dirty="0" smtClean="0">
                  <a:solidFill>
                    <a:schemeClr val="bg1"/>
                  </a:solidFill>
                </a:rPr>
                <a:t>ESPAÑA</a:t>
              </a:r>
              <a:endParaRPr lang="es-ES" sz="600" b="1" kern="0" cap="all" dirty="0">
                <a:solidFill>
                  <a:schemeClr val="bg1"/>
                </a:solidFill>
              </a:endParaRPr>
            </a:p>
          </p:txBody>
        </p:sp>
        <p:sp>
          <p:nvSpPr>
            <p:cNvPr id="257" name="Freeform 256"/>
            <p:cNvSpPr/>
            <p:nvPr/>
          </p:nvSpPr>
          <p:spPr>
            <a:xfrm flipH="1" flipV="1">
              <a:off x="1359891" y="3518228"/>
              <a:ext cx="835690" cy="82521"/>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341774"/>
                <a:gd name="connsiteY0" fmla="*/ 549812 h 549812"/>
                <a:gd name="connsiteX1" fmla="*/ 827314 w 1341774"/>
                <a:gd name="connsiteY1" fmla="*/ 549812 h 549812"/>
                <a:gd name="connsiteX2" fmla="*/ 1341774 w 1341774"/>
                <a:gd name="connsiteY2" fmla="*/ 0 h 549812"/>
              </a:gdLst>
              <a:ahLst/>
              <a:cxnLst>
                <a:cxn ang="0">
                  <a:pos x="connsiteX0" y="connsiteY0"/>
                </a:cxn>
                <a:cxn ang="0">
                  <a:pos x="connsiteX1" y="connsiteY1"/>
                </a:cxn>
                <a:cxn ang="0">
                  <a:pos x="connsiteX2" y="connsiteY2"/>
                </a:cxn>
              </a:cxnLst>
              <a:rect l="l" t="t" r="r" b="b"/>
              <a:pathLst>
                <a:path w="1341774" h="549812">
                  <a:moveTo>
                    <a:pt x="0" y="549812"/>
                  </a:moveTo>
                  <a:lnTo>
                    <a:pt x="827314" y="549812"/>
                  </a:lnTo>
                  <a:lnTo>
                    <a:pt x="1341774" y="0"/>
                  </a:lnTo>
                </a:path>
              </a:pathLst>
            </a:custGeom>
            <a:noFill/>
            <a:ln>
              <a:solidFill>
                <a:schemeClr val="accent6"/>
              </a:solidFill>
              <a:tailEnd type="oval"/>
            </a:ln>
          </p:spPr>
          <p:txBody>
            <a:bodyPr rtlCol="0" anchor="ctr"/>
            <a:lstStyle/>
            <a:p>
              <a:pPr algn="ctr"/>
              <a:endParaRPr lang="en-GB" sz="1400"/>
            </a:p>
          </p:txBody>
        </p:sp>
      </p:grpSp>
      <p:grpSp>
        <p:nvGrpSpPr>
          <p:cNvPr id="258" name="Group 257"/>
          <p:cNvGrpSpPr/>
          <p:nvPr/>
        </p:nvGrpSpPr>
        <p:grpSpPr>
          <a:xfrm flipV="1">
            <a:off x="3185649" y="1418171"/>
            <a:ext cx="753436" cy="866200"/>
            <a:chOff x="1631187" y="3692659"/>
            <a:chExt cx="1468822" cy="447336"/>
          </a:xfrm>
        </p:grpSpPr>
        <p:sp>
          <p:nvSpPr>
            <p:cNvPr id="259" name="Rectangle 258"/>
            <p:cNvSpPr/>
            <p:nvPr/>
          </p:nvSpPr>
          <p:spPr>
            <a:xfrm rot="10800000">
              <a:off x="1631187" y="4044627"/>
              <a:ext cx="840176" cy="95368"/>
            </a:xfrm>
            <a:prstGeom prst="rect">
              <a:avLst/>
            </a:prstGeom>
          </p:spPr>
          <p:txBody>
            <a:bodyPr wrap="square" lIns="18000" rIns="18000">
              <a:spAutoFit/>
            </a:bodyPr>
            <a:lstStyle/>
            <a:p>
              <a:pPr marL="0" lvl="1">
                <a:defRPr/>
              </a:pPr>
              <a:r>
                <a:rPr lang="en-GB" sz="600" b="1" kern="0" cap="all" dirty="0" smtClean="0">
                  <a:solidFill>
                    <a:schemeClr val="bg1"/>
                  </a:solidFill>
                </a:rPr>
                <a:t>EE.UU.</a:t>
              </a:r>
              <a:endParaRPr lang="es-ES" sz="600" b="1" kern="0" cap="all" dirty="0">
                <a:solidFill>
                  <a:schemeClr val="bg1"/>
                </a:solidFill>
              </a:endParaRPr>
            </a:p>
          </p:txBody>
        </p:sp>
        <p:sp>
          <p:nvSpPr>
            <p:cNvPr id="260" name="Freeform 259"/>
            <p:cNvSpPr/>
            <p:nvPr/>
          </p:nvSpPr>
          <p:spPr>
            <a:xfrm>
              <a:off x="1632857" y="3692659"/>
              <a:ext cx="1467152" cy="35682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569519"/>
                <a:gd name="connsiteY0" fmla="*/ 261257 h 261257"/>
                <a:gd name="connsiteX1" fmla="*/ 827314 w 1569519"/>
                <a:gd name="connsiteY1" fmla="*/ 261257 h 261257"/>
                <a:gd name="connsiteX2" fmla="*/ 1569519 w 1569519"/>
                <a:gd name="connsiteY2" fmla="*/ 0 h 261257"/>
                <a:gd name="connsiteX0" fmla="*/ 0 w 1467152"/>
                <a:gd name="connsiteY0" fmla="*/ 356827 h 356827"/>
                <a:gd name="connsiteX1" fmla="*/ 827314 w 1467152"/>
                <a:gd name="connsiteY1" fmla="*/ 356827 h 356827"/>
                <a:gd name="connsiteX2" fmla="*/ 1467152 w 1467152"/>
                <a:gd name="connsiteY2" fmla="*/ 0 h 356827"/>
              </a:gdLst>
              <a:ahLst/>
              <a:cxnLst>
                <a:cxn ang="0">
                  <a:pos x="connsiteX0" y="connsiteY0"/>
                </a:cxn>
                <a:cxn ang="0">
                  <a:pos x="connsiteX1" y="connsiteY1"/>
                </a:cxn>
                <a:cxn ang="0">
                  <a:pos x="connsiteX2" y="connsiteY2"/>
                </a:cxn>
              </a:cxnLst>
              <a:rect l="l" t="t" r="r" b="b"/>
              <a:pathLst>
                <a:path w="1467152" h="356827">
                  <a:moveTo>
                    <a:pt x="0" y="356827"/>
                  </a:moveTo>
                  <a:lnTo>
                    <a:pt x="827314" y="356827"/>
                  </a:lnTo>
                  <a:lnTo>
                    <a:pt x="1467152" y="0"/>
                  </a:lnTo>
                </a:path>
              </a:pathLst>
            </a:custGeom>
            <a:noFill/>
            <a:ln>
              <a:solidFill>
                <a:schemeClr val="accent5"/>
              </a:solidFill>
              <a:tailEnd type="oval"/>
            </a:ln>
          </p:spPr>
          <p:txBody>
            <a:bodyPr rtlCol="0" anchor="ctr"/>
            <a:lstStyle/>
            <a:p>
              <a:pPr algn="ctr"/>
              <a:endParaRPr lang="en-GB" sz="1400"/>
            </a:p>
          </p:txBody>
        </p:sp>
      </p:grpSp>
      <p:grpSp>
        <p:nvGrpSpPr>
          <p:cNvPr id="261" name="Group 260"/>
          <p:cNvGrpSpPr/>
          <p:nvPr/>
        </p:nvGrpSpPr>
        <p:grpSpPr>
          <a:xfrm flipH="1">
            <a:off x="4892234" y="2938484"/>
            <a:ext cx="730590" cy="839393"/>
            <a:chOff x="2229260" y="3410085"/>
            <a:chExt cx="787717" cy="324379"/>
          </a:xfrm>
        </p:grpSpPr>
        <p:sp>
          <p:nvSpPr>
            <p:cNvPr id="262" name="Rectangle 261"/>
            <p:cNvSpPr/>
            <p:nvPr/>
          </p:nvSpPr>
          <p:spPr>
            <a:xfrm>
              <a:off x="2346937" y="3679009"/>
              <a:ext cx="670040" cy="50030"/>
            </a:xfrm>
            <a:prstGeom prst="rect">
              <a:avLst/>
            </a:prstGeom>
          </p:spPr>
          <p:txBody>
            <a:bodyPr wrap="square" lIns="18000" rIns="18000">
              <a:spAutoFit/>
            </a:bodyPr>
            <a:lstStyle/>
            <a:p>
              <a:pPr marL="0" lvl="1">
                <a:defRPr/>
              </a:pPr>
              <a:r>
                <a:rPr lang="en-GB" sz="600" b="1" kern="0" cap="all" dirty="0" smtClean="0">
                  <a:solidFill>
                    <a:schemeClr val="bg1"/>
                  </a:solidFill>
                </a:rPr>
                <a:t>COSTA DE MARFIL</a:t>
              </a:r>
            </a:p>
          </p:txBody>
        </p:sp>
        <p:sp>
          <p:nvSpPr>
            <p:cNvPr id="263" name="Freeform 262"/>
            <p:cNvSpPr/>
            <p:nvPr/>
          </p:nvSpPr>
          <p:spPr>
            <a:xfrm flipH="1">
              <a:off x="2229260" y="3410085"/>
              <a:ext cx="726733" cy="324379"/>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Lst>
              <a:ahLst/>
              <a:cxnLst>
                <a:cxn ang="0">
                  <a:pos x="connsiteX0" y="connsiteY0"/>
                </a:cxn>
                <a:cxn ang="0">
                  <a:pos x="connsiteX1" y="connsiteY1"/>
                </a:cxn>
                <a:cxn ang="0">
                  <a:pos x="connsiteX2" y="connsiteY2"/>
                </a:cxn>
              </a:cxnLst>
              <a:rect l="l" t="t" r="r" b="b"/>
              <a:pathLst>
                <a:path w="1012775" h="1186434">
                  <a:moveTo>
                    <a:pt x="0" y="1186434"/>
                  </a:moveTo>
                  <a:lnTo>
                    <a:pt x="743799" y="1186434"/>
                  </a:lnTo>
                  <a:lnTo>
                    <a:pt x="1012775" y="0"/>
                  </a:lnTo>
                </a:path>
              </a:pathLst>
            </a:custGeom>
            <a:noFill/>
            <a:ln>
              <a:solidFill>
                <a:schemeClr val="accent6"/>
              </a:solidFill>
              <a:tailEnd type="oval"/>
            </a:ln>
          </p:spPr>
          <p:txBody>
            <a:bodyPr rtlCol="0" anchor="ctr"/>
            <a:lstStyle/>
            <a:p>
              <a:pPr algn="ctr"/>
              <a:endParaRPr lang="en-GB" sz="1400"/>
            </a:p>
          </p:txBody>
        </p:sp>
      </p:grpSp>
      <p:grpSp>
        <p:nvGrpSpPr>
          <p:cNvPr id="264" name="Group 263"/>
          <p:cNvGrpSpPr/>
          <p:nvPr/>
        </p:nvGrpSpPr>
        <p:grpSpPr>
          <a:xfrm flipH="1">
            <a:off x="4968797" y="2496884"/>
            <a:ext cx="850854" cy="568731"/>
            <a:chOff x="2041469" y="3584086"/>
            <a:chExt cx="917385" cy="154081"/>
          </a:xfrm>
        </p:grpSpPr>
        <p:sp>
          <p:nvSpPr>
            <p:cNvPr id="265" name="Rectangle 264"/>
            <p:cNvSpPr/>
            <p:nvPr/>
          </p:nvSpPr>
          <p:spPr>
            <a:xfrm>
              <a:off x="2288814" y="3688137"/>
              <a:ext cx="670040" cy="50030"/>
            </a:xfrm>
            <a:prstGeom prst="rect">
              <a:avLst/>
            </a:prstGeom>
          </p:spPr>
          <p:txBody>
            <a:bodyPr wrap="square" lIns="18000" rIns="18000">
              <a:spAutoFit/>
            </a:bodyPr>
            <a:lstStyle/>
            <a:p>
              <a:pPr marL="0" lvl="1">
                <a:defRPr/>
              </a:pPr>
              <a:r>
                <a:rPr lang="en-GB" sz="600" b="1" kern="0" cap="all" dirty="0" smtClean="0">
                  <a:solidFill>
                    <a:schemeClr val="bg1"/>
                  </a:solidFill>
                </a:rPr>
                <a:t>ARGELIA</a:t>
              </a:r>
              <a:endParaRPr lang="es-ES" sz="600" b="1" kern="0" cap="all" dirty="0">
                <a:solidFill>
                  <a:schemeClr val="bg1"/>
                </a:solidFill>
              </a:endParaRPr>
            </a:p>
          </p:txBody>
        </p:sp>
        <p:sp>
          <p:nvSpPr>
            <p:cNvPr id="266" name="Freeform 265"/>
            <p:cNvSpPr/>
            <p:nvPr/>
          </p:nvSpPr>
          <p:spPr>
            <a:xfrm flipH="1">
              <a:off x="2041469" y="3584086"/>
              <a:ext cx="914523"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6"/>
              </a:solidFill>
              <a:tailEnd type="oval"/>
            </a:ln>
          </p:spPr>
          <p:txBody>
            <a:bodyPr rtlCol="0" anchor="ctr"/>
            <a:lstStyle/>
            <a:p>
              <a:pPr algn="ctr"/>
              <a:endParaRPr lang="en-GB" sz="1400"/>
            </a:p>
          </p:txBody>
        </p:sp>
      </p:grpSp>
    </p:spTree>
    <p:extLst>
      <p:ext uri="{BB962C8B-B14F-4D97-AF65-F5344CB8AC3E}">
        <p14:creationId xmlns:p14="http://schemas.microsoft.com/office/powerpoint/2010/main" val="1069479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dirty="0">
                <a:solidFill>
                  <a:schemeClr val="accent1"/>
                </a:solidFill>
              </a:rPr>
              <a:t>¿QUÉ</a:t>
            </a:r>
            <a:r>
              <a:rPr lang="es-ES" dirty="0"/>
              <a:t> PASA EN LA WEB?</a:t>
            </a:r>
            <a:endParaRPr lang="en-GB" dirty="0"/>
          </a:p>
        </p:txBody>
      </p:sp>
      <p:pic>
        <p:nvPicPr>
          <p:cNvPr id="13" name="Picture 1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30414" y="460668"/>
            <a:ext cx="8792936" cy="3394710"/>
          </a:xfrm>
          <a:prstGeom prst="rect">
            <a:avLst/>
          </a:prstGeom>
        </p:spPr>
      </p:pic>
      <p:sp>
        <p:nvSpPr>
          <p:cNvPr id="14" name="Rectangle 13"/>
          <p:cNvSpPr/>
          <p:nvPr/>
        </p:nvSpPr>
        <p:spPr>
          <a:xfrm>
            <a:off x="230414" y="460668"/>
            <a:ext cx="4428000" cy="1442085"/>
          </a:xfrm>
          <a:prstGeom prst="rect">
            <a:avLst/>
          </a:prstGeom>
          <a:solidFill>
            <a:schemeClr val="accent6"/>
          </a:solidFill>
        </p:spPr>
        <p:txBody>
          <a:bodyPr wrap="none" lIns="18000" rIns="18000" rtlCol="0" anchor="ctr">
            <a:noAutofit/>
          </a:bodyPr>
          <a:lstStyle/>
          <a:p>
            <a:pPr marL="0" algn="ctr"/>
            <a:endParaRPr lang="en-GB" sz="900" b="1" kern="0" cap="all" dirty="0">
              <a:solidFill>
                <a:schemeClr val="bg1"/>
              </a:solidFill>
            </a:endParaRPr>
          </a:p>
        </p:txBody>
      </p:sp>
      <p:sp>
        <p:nvSpPr>
          <p:cNvPr id="15" name="Isosceles Triangle 14"/>
          <p:cNvSpPr/>
          <p:nvPr/>
        </p:nvSpPr>
        <p:spPr>
          <a:xfrm rot="5400000">
            <a:off x="4539279" y="1082858"/>
            <a:ext cx="323486" cy="148281"/>
          </a:xfrm>
          <a:prstGeom prst="triangle">
            <a:avLst/>
          </a:prstGeom>
          <a:solidFill>
            <a:schemeClr val="accent6"/>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a:endParaRPr lang="en-GB" sz="900" b="1" kern="0" cap="all" dirty="0">
              <a:solidFill>
                <a:schemeClr val="bg1"/>
              </a:solidFill>
            </a:endParaRPr>
          </a:p>
        </p:txBody>
      </p:sp>
      <p:sp>
        <p:nvSpPr>
          <p:cNvPr id="16" name="TextBox 15"/>
          <p:cNvSpPr txBox="1"/>
          <p:nvPr/>
        </p:nvSpPr>
        <p:spPr>
          <a:xfrm>
            <a:off x="243829" y="495556"/>
            <a:ext cx="1933920" cy="286232"/>
          </a:xfrm>
          <a:prstGeom prst="rect">
            <a:avLst/>
          </a:prstGeom>
          <a:noFill/>
        </p:spPr>
        <p:txBody>
          <a:bodyPr wrap="square" rtlCol="0">
            <a:spAutoFit/>
          </a:bodyPr>
          <a:lstStyle/>
          <a:p>
            <a:pPr>
              <a:lnSpc>
                <a:spcPct val="90000"/>
              </a:lnSpc>
              <a:defRPr/>
            </a:pPr>
            <a:r>
              <a:rPr lang="en-US" sz="1400" kern="1400" dirty="0">
                <a:solidFill>
                  <a:srgbClr val="FFFFFF"/>
                </a:solidFill>
                <a:latin typeface="Impact"/>
              </a:rPr>
              <a:t>5 PRINCIPALES IDIOMAS</a:t>
            </a:r>
            <a:endParaRPr lang="es-ES" sz="1400" kern="1400" dirty="0">
              <a:solidFill>
                <a:srgbClr val="FFFFFF"/>
              </a:solidFill>
              <a:latin typeface="Impact"/>
              <a:cs typeface="Impact"/>
            </a:endParaRPr>
          </a:p>
        </p:txBody>
      </p:sp>
      <p:sp>
        <p:nvSpPr>
          <p:cNvPr id="17" name="TextBox 16"/>
          <p:cNvSpPr txBox="1"/>
          <p:nvPr/>
        </p:nvSpPr>
        <p:spPr>
          <a:xfrm>
            <a:off x="243829" y="1943194"/>
            <a:ext cx="1828800" cy="480131"/>
          </a:xfrm>
          <a:prstGeom prst="rect">
            <a:avLst/>
          </a:prstGeom>
          <a:noFill/>
        </p:spPr>
        <p:txBody>
          <a:bodyPr wrap="square" rtlCol="0">
            <a:spAutoFit/>
          </a:bodyPr>
          <a:lstStyle/>
          <a:p>
            <a:pPr>
              <a:lnSpc>
                <a:spcPct val="90000"/>
              </a:lnSpc>
              <a:defRPr/>
            </a:pPr>
            <a:r>
              <a:rPr lang="en-US" sz="1400" kern="1400" dirty="0">
                <a:solidFill>
                  <a:srgbClr val="FFFFFF"/>
                </a:solidFill>
                <a:latin typeface="Impact"/>
              </a:rPr>
              <a:t>PRINCIPALES HASHTAGS</a:t>
            </a:r>
            <a:endParaRPr lang="es-ES" sz="1400" kern="1400" dirty="0">
              <a:solidFill>
                <a:srgbClr val="FFFFFF"/>
              </a:solidFill>
              <a:latin typeface="Impact"/>
              <a:cs typeface="Impact"/>
            </a:endParaRPr>
          </a:p>
        </p:txBody>
      </p:sp>
      <p:sp>
        <p:nvSpPr>
          <p:cNvPr id="18" name="TextBox 17"/>
          <p:cNvSpPr txBox="1"/>
          <p:nvPr/>
        </p:nvSpPr>
        <p:spPr>
          <a:xfrm>
            <a:off x="177651" y="2865907"/>
            <a:ext cx="1176867" cy="674031"/>
          </a:xfrm>
          <a:prstGeom prst="rect">
            <a:avLst/>
          </a:prstGeom>
          <a:noFill/>
        </p:spPr>
        <p:txBody>
          <a:bodyPr wrap="square" rtlCol="0">
            <a:spAutoFit/>
          </a:bodyPr>
          <a:lstStyle/>
          <a:p>
            <a:pPr>
              <a:lnSpc>
                <a:spcPct val="90000"/>
              </a:lnSpc>
              <a:defRPr/>
            </a:pPr>
            <a:r>
              <a:rPr lang="en-US" sz="1400" kern="1400" dirty="0">
                <a:solidFill>
                  <a:srgbClr val="FFFFFF"/>
                </a:solidFill>
                <a:latin typeface="Impact"/>
              </a:rPr>
              <a:t>5 PRINCIPALES JUGADORES</a:t>
            </a:r>
            <a:endParaRPr lang="es-ES" sz="1400" kern="1400" dirty="0">
              <a:solidFill>
                <a:srgbClr val="FFFFFF"/>
              </a:solidFill>
              <a:latin typeface="Impact"/>
              <a:cs typeface="Impact"/>
            </a:endParaRPr>
          </a:p>
        </p:txBody>
      </p:sp>
      <p:sp>
        <p:nvSpPr>
          <p:cNvPr id="19" name="TextBox 18"/>
          <p:cNvSpPr txBox="1"/>
          <p:nvPr/>
        </p:nvSpPr>
        <p:spPr>
          <a:xfrm>
            <a:off x="5600898" y="1457099"/>
            <a:ext cx="2343015" cy="286232"/>
          </a:xfrm>
          <a:prstGeom prst="rect">
            <a:avLst/>
          </a:prstGeom>
          <a:noFill/>
        </p:spPr>
        <p:txBody>
          <a:bodyPr wrap="square" rtlCol="0">
            <a:spAutoFit/>
          </a:bodyPr>
          <a:lstStyle/>
          <a:p>
            <a:pPr algn="ctr">
              <a:lnSpc>
                <a:spcPct val="90000"/>
              </a:lnSpc>
              <a:defRPr/>
            </a:pPr>
            <a:r>
              <a:rPr lang="en-US" sz="1400" kern="1400" dirty="0">
                <a:solidFill>
                  <a:srgbClr val="002060"/>
                </a:solidFill>
                <a:latin typeface="Impact"/>
              </a:rPr>
              <a:t>PRINCIPALES PAÍSES</a:t>
            </a:r>
          </a:p>
        </p:txBody>
      </p:sp>
      <p:sp>
        <p:nvSpPr>
          <p:cNvPr id="20" name="TextBox 19"/>
          <p:cNvSpPr txBox="1"/>
          <p:nvPr/>
        </p:nvSpPr>
        <p:spPr>
          <a:xfrm>
            <a:off x="5139165" y="1695154"/>
            <a:ext cx="3360215" cy="184666"/>
          </a:xfrm>
          <a:prstGeom prst="rect">
            <a:avLst/>
          </a:prstGeom>
          <a:noFill/>
        </p:spPr>
        <p:txBody>
          <a:bodyPr wrap="none" rtlCol="0">
            <a:spAutoFit/>
          </a:bodyPr>
          <a:lstStyle/>
          <a:p>
            <a:r>
              <a:rPr lang="en-GB" sz="600" dirty="0"/>
              <a:t>* Con </a:t>
            </a:r>
            <a:r>
              <a:rPr lang="en-GB" sz="600" dirty="0" err="1"/>
              <a:t>sólo</a:t>
            </a:r>
            <a:r>
              <a:rPr lang="en-GB" sz="600" dirty="0"/>
              <a:t> </a:t>
            </a:r>
            <a:r>
              <a:rPr lang="en-GB" sz="600" dirty="0" err="1"/>
              <a:t>aprox</a:t>
            </a:r>
            <a:r>
              <a:rPr lang="en-GB" sz="600" dirty="0"/>
              <a:t>. 10 % de los </a:t>
            </a:r>
            <a:r>
              <a:rPr lang="en-GB" sz="600" dirty="0" err="1"/>
              <a:t>resultados</a:t>
            </a:r>
            <a:r>
              <a:rPr lang="en-GB" sz="600" dirty="0"/>
              <a:t> </a:t>
            </a:r>
            <a:r>
              <a:rPr lang="en-GB" sz="600" dirty="0" err="1"/>
              <a:t>automáticamente</a:t>
            </a:r>
            <a:r>
              <a:rPr lang="en-GB" sz="600" dirty="0"/>
              <a:t> </a:t>
            </a:r>
            <a:r>
              <a:rPr lang="en-GB" sz="600" dirty="0" err="1"/>
              <a:t>atribuibles</a:t>
            </a:r>
            <a:r>
              <a:rPr lang="en-GB" sz="600" dirty="0"/>
              <a:t> a un </a:t>
            </a:r>
            <a:r>
              <a:rPr lang="en-GB" sz="600" dirty="0" err="1"/>
              <a:t>país</a:t>
            </a:r>
            <a:r>
              <a:rPr lang="en-GB" sz="600" dirty="0"/>
              <a:t> </a:t>
            </a:r>
            <a:r>
              <a:rPr lang="en-GB" sz="600" dirty="0" err="1"/>
              <a:t>determinado</a:t>
            </a:r>
            <a:endParaRPr lang="en-GB" sz="600" dirty="0"/>
          </a:p>
        </p:txBody>
      </p:sp>
      <p:sp>
        <p:nvSpPr>
          <p:cNvPr id="26" name="Oval Callout 25"/>
          <p:cNvSpPr/>
          <p:nvPr/>
        </p:nvSpPr>
        <p:spPr>
          <a:xfrm>
            <a:off x="395772" y="870629"/>
            <a:ext cx="1656000" cy="900000"/>
          </a:xfrm>
          <a:prstGeom prst="wedgeEllipseCallout">
            <a:avLst>
              <a:gd name="adj1" fmla="val -37854"/>
              <a:gd name="adj2" fmla="val -55231"/>
            </a:avLst>
          </a:prstGeom>
          <a:solidFill>
            <a:schemeClr val="bg2"/>
          </a:solidFill>
        </p:spPr>
        <p:txBody>
          <a:bodyPr wrap="none" lIns="18000" rIns="18000" rtlCol="0" anchor="ctr">
            <a:noAutofit/>
          </a:bodyPr>
          <a:lstStyle/>
          <a:p>
            <a:pPr lvl="0" algn="ctr">
              <a:lnSpc>
                <a:spcPct val="85000"/>
              </a:lnSpc>
            </a:pPr>
            <a:r>
              <a:rPr lang="en-GB" sz="1050" cap="all" dirty="0">
                <a:solidFill>
                  <a:srgbClr val="002060"/>
                </a:solidFill>
                <a:latin typeface="Impact"/>
              </a:rPr>
              <a:t>INGLÉS</a:t>
            </a:r>
          </a:p>
          <a:p>
            <a:pPr algn="ctr">
              <a:lnSpc>
                <a:spcPct val="85000"/>
              </a:lnSpc>
            </a:pPr>
            <a:r>
              <a:rPr lang="en-GB" sz="2800" cap="all" dirty="0" smtClean="0">
                <a:solidFill>
                  <a:srgbClr val="002060"/>
                </a:solidFill>
                <a:latin typeface="+mj-lt"/>
                <a:ea typeface="+mj-ea"/>
                <a:cs typeface="+mj-cs"/>
              </a:rPr>
              <a:t>1,518,000</a:t>
            </a:r>
            <a:endParaRPr lang="en-GB" sz="2800" cap="all" dirty="0">
              <a:solidFill>
                <a:srgbClr val="002060"/>
              </a:solidFill>
              <a:latin typeface="+mj-lt"/>
              <a:ea typeface="+mj-ea"/>
              <a:cs typeface="+mj-cs"/>
            </a:endParaRPr>
          </a:p>
        </p:txBody>
      </p:sp>
      <p:sp>
        <p:nvSpPr>
          <p:cNvPr id="27" name="Oval Callout 26"/>
          <p:cNvSpPr/>
          <p:nvPr/>
        </p:nvSpPr>
        <p:spPr>
          <a:xfrm>
            <a:off x="1946899" y="542906"/>
            <a:ext cx="1440000" cy="828000"/>
          </a:xfrm>
          <a:prstGeom prst="wedgeEllipseCallout">
            <a:avLst>
              <a:gd name="adj1" fmla="val -30389"/>
              <a:gd name="adj2" fmla="val 55673"/>
            </a:avLst>
          </a:prstGeom>
          <a:solidFill>
            <a:schemeClr val="accent3"/>
          </a:solidFill>
        </p:spPr>
        <p:txBody>
          <a:bodyPr wrap="none" lIns="18000" rIns="18000" rtlCol="0" anchor="ctr">
            <a:noAutofit/>
          </a:bodyPr>
          <a:lstStyle/>
          <a:p>
            <a:pPr lvl="0" algn="ctr">
              <a:lnSpc>
                <a:spcPct val="85000"/>
              </a:lnSpc>
            </a:pPr>
            <a:r>
              <a:rPr lang="en-GB" sz="1000" cap="all" dirty="0">
                <a:solidFill>
                  <a:srgbClr val="002060"/>
                </a:solidFill>
                <a:latin typeface="Impact"/>
              </a:rPr>
              <a:t>ESPAÑOL</a:t>
            </a:r>
          </a:p>
          <a:p>
            <a:pPr algn="ctr">
              <a:lnSpc>
                <a:spcPct val="85000"/>
              </a:lnSpc>
            </a:pPr>
            <a:r>
              <a:rPr lang="en-GB" sz="2000" cap="all" dirty="0" smtClean="0">
                <a:solidFill>
                  <a:srgbClr val="002060"/>
                </a:solidFill>
                <a:latin typeface="+mj-lt"/>
                <a:ea typeface="+mj-ea"/>
                <a:cs typeface="+mj-cs"/>
              </a:rPr>
              <a:t>1,024,000</a:t>
            </a:r>
            <a:endParaRPr lang="en-GB" sz="2000" cap="all" dirty="0">
              <a:solidFill>
                <a:srgbClr val="002060"/>
              </a:solidFill>
              <a:latin typeface="+mj-lt"/>
              <a:ea typeface="+mj-ea"/>
              <a:cs typeface="+mj-cs"/>
            </a:endParaRPr>
          </a:p>
        </p:txBody>
      </p:sp>
      <p:sp>
        <p:nvSpPr>
          <p:cNvPr id="28" name="Oval Callout 27"/>
          <p:cNvSpPr/>
          <p:nvPr/>
        </p:nvSpPr>
        <p:spPr>
          <a:xfrm>
            <a:off x="2666899" y="1260270"/>
            <a:ext cx="1032009" cy="540000"/>
          </a:xfrm>
          <a:prstGeom prst="wedgeEllipseCallout">
            <a:avLst>
              <a:gd name="adj1" fmla="val -19234"/>
              <a:gd name="adj2" fmla="val -63767"/>
            </a:avLst>
          </a:prstGeom>
          <a:solidFill>
            <a:srgbClr val="002060"/>
          </a:solidFill>
        </p:spPr>
        <p:txBody>
          <a:bodyPr wrap="none" lIns="18000" rIns="18000" rtlCol="0" anchor="ctr">
            <a:noAutofit/>
          </a:bodyPr>
          <a:lstStyle/>
          <a:p>
            <a:pPr lvl="0" algn="ctr">
              <a:lnSpc>
                <a:spcPct val="85000"/>
              </a:lnSpc>
            </a:pPr>
            <a:r>
              <a:rPr lang="en-GB" sz="900" cap="all" dirty="0">
                <a:solidFill>
                  <a:prstClr val="white"/>
                </a:solidFill>
                <a:latin typeface="Impact"/>
              </a:rPr>
              <a:t>FRANCÉS</a:t>
            </a:r>
            <a:endParaRPr lang="es-ES" sz="900" cap="all" dirty="0">
              <a:solidFill>
                <a:prstClr val="white"/>
              </a:solidFill>
              <a:latin typeface="Impact"/>
              <a:ea typeface="+mj-ea"/>
              <a:cs typeface="+mj-cs"/>
            </a:endParaRPr>
          </a:p>
          <a:p>
            <a:pPr algn="ctr">
              <a:lnSpc>
                <a:spcPct val="85000"/>
              </a:lnSpc>
            </a:pPr>
            <a:r>
              <a:rPr lang="en-GB" sz="1400" cap="all" dirty="0" smtClean="0">
                <a:solidFill>
                  <a:schemeClr val="bg1"/>
                </a:solidFill>
                <a:latin typeface="+mj-lt"/>
                <a:ea typeface="+mj-ea"/>
                <a:cs typeface="+mj-cs"/>
              </a:rPr>
              <a:t>215,000</a:t>
            </a:r>
            <a:endParaRPr lang="en-GB" sz="1400" cap="all" dirty="0">
              <a:solidFill>
                <a:schemeClr val="bg1"/>
              </a:solidFill>
              <a:latin typeface="+mj-lt"/>
              <a:ea typeface="+mj-ea"/>
              <a:cs typeface="+mj-cs"/>
            </a:endParaRPr>
          </a:p>
        </p:txBody>
      </p:sp>
      <p:sp>
        <p:nvSpPr>
          <p:cNvPr id="29" name="Oval Callout 28"/>
          <p:cNvSpPr/>
          <p:nvPr/>
        </p:nvSpPr>
        <p:spPr>
          <a:xfrm>
            <a:off x="3565934" y="653695"/>
            <a:ext cx="829176" cy="433867"/>
          </a:xfrm>
          <a:prstGeom prst="wedgeEllipseCallout">
            <a:avLst>
              <a:gd name="adj1" fmla="val -44047"/>
              <a:gd name="adj2" fmla="val 44245"/>
            </a:avLst>
          </a:prstGeom>
          <a:solidFill>
            <a:schemeClr val="accent1"/>
          </a:solidFill>
        </p:spPr>
        <p:txBody>
          <a:bodyPr wrap="none" lIns="18000" rIns="18000" rtlCol="0" anchor="ctr">
            <a:noAutofit/>
          </a:bodyPr>
          <a:lstStyle/>
          <a:p>
            <a:pPr lvl="0" algn="ctr">
              <a:lnSpc>
                <a:spcPct val="85000"/>
              </a:lnSpc>
            </a:pPr>
            <a:r>
              <a:rPr lang="en-GB" sz="900" cap="all" dirty="0">
                <a:solidFill>
                  <a:prstClr val="white"/>
                </a:solidFill>
                <a:latin typeface="Impact"/>
              </a:rPr>
              <a:t>ÁRABE</a:t>
            </a:r>
            <a:endParaRPr lang="es-ES" sz="900" cap="all" dirty="0">
              <a:solidFill>
                <a:prstClr val="white"/>
              </a:solidFill>
              <a:latin typeface="Impact"/>
              <a:ea typeface="+mj-ea"/>
              <a:cs typeface="+mj-cs"/>
            </a:endParaRPr>
          </a:p>
          <a:p>
            <a:pPr algn="ctr">
              <a:lnSpc>
                <a:spcPct val="85000"/>
              </a:lnSpc>
            </a:pPr>
            <a:r>
              <a:rPr lang="en-GB" sz="1200" cap="all" dirty="0" smtClean="0">
                <a:solidFill>
                  <a:schemeClr val="bg1"/>
                </a:solidFill>
                <a:latin typeface="+mj-lt"/>
                <a:ea typeface="+mj-ea"/>
                <a:cs typeface="+mj-cs"/>
              </a:rPr>
              <a:t>179,000</a:t>
            </a:r>
            <a:endParaRPr lang="en-GB" sz="1200" cap="all" dirty="0">
              <a:solidFill>
                <a:schemeClr val="bg1"/>
              </a:solidFill>
              <a:latin typeface="+mj-lt"/>
              <a:ea typeface="+mj-ea"/>
              <a:cs typeface="+mj-cs"/>
            </a:endParaRPr>
          </a:p>
        </p:txBody>
      </p:sp>
      <p:sp>
        <p:nvSpPr>
          <p:cNvPr id="30" name="Oval Callout 29"/>
          <p:cNvSpPr/>
          <p:nvPr/>
        </p:nvSpPr>
        <p:spPr>
          <a:xfrm>
            <a:off x="3698908" y="1213379"/>
            <a:ext cx="829176" cy="396000"/>
          </a:xfrm>
          <a:prstGeom prst="wedgeEllipseCallout">
            <a:avLst>
              <a:gd name="adj1" fmla="val 40040"/>
              <a:gd name="adj2" fmla="val 57208"/>
            </a:avLst>
          </a:prstGeom>
          <a:solidFill>
            <a:schemeClr val="accent5"/>
          </a:solidFill>
        </p:spPr>
        <p:txBody>
          <a:bodyPr wrap="none" lIns="18000" rIns="18000" rtlCol="0" anchor="ctr">
            <a:noAutofit/>
          </a:bodyPr>
          <a:lstStyle/>
          <a:p>
            <a:pPr lvl="0" algn="ctr">
              <a:lnSpc>
                <a:spcPct val="85000"/>
              </a:lnSpc>
            </a:pPr>
            <a:r>
              <a:rPr lang="en-GB" sz="900" cap="all" dirty="0">
                <a:solidFill>
                  <a:prstClr val="white"/>
                </a:solidFill>
                <a:latin typeface="Impact"/>
              </a:rPr>
              <a:t>PORTUGUÉS</a:t>
            </a:r>
          </a:p>
          <a:p>
            <a:pPr algn="ctr">
              <a:lnSpc>
                <a:spcPct val="85000"/>
              </a:lnSpc>
            </a:pPr>
            <a:r>
              <a:rPr lang="en-GB" sz="1200" cap="all" dirty="0" smtClean="0">
                <a:solidFill>
                  <a:schemeClr val="bg1"/>
                </a:solidFill>
                <a:latin typeface="+mj-lt"/>
                <a:ea typeface="+mj-ea"/>
                <a:cs typeface="+mj-cs"/>
              </a:rPr>
              <a:t>175,000</a:t>
            </a:r>
            <a:endParaRPr lang="en-GB" sz="1200" cap="all" dirty="0">
              <a:solidFill>
                <a:schemeClr val="bg1"/>
              </a:solidFill>
              <a:latin typeface="+mj-lt"/>
              <a:ea typeface="+mj-ea"/>
              <a:cs typeface="+mj-cs"/>
            </a:endParaRPr>
          </a:p>
        </p:txBody>
      </p:sp>
      <p:pic>
        <p:nvPicPr>
          <p:cNvPr id="34" name="Picture 2" descr="http://lynduffy.co.uk/wp-content/uploads/2014/02/stock-footage-flag-of-england-waving-in-the-wind-highly-detailed-fabric-texture-seamless-looping.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76153" y="1001197"/>
            <a:ext cx="637168" cy="360000"/>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p:cNvSpPr txBox="1"/>
          <p:nvPr/>
        </p:nvSpPr>
        <p:spPr>
          <a:xfrm>
            <a:off x="5069775" y="658773"/>
            <a:ext cx="793166" cy="383182"/>
          </a:xfrm>
          <a:prstGeom prst="rect">
            <a:avLst/>
          </a:prstGeom>
          <a:noFill/>
        </p:spPr>
        <p:txBody>
          <a:bodyPr wrap="square" rtlCol="0">
            <a:spAutoFit/>
          </a:bodyPr>
          <a:lstStyle/>
          <a:p>
            <a:pPr lvl="0">
              <a:lnSpc>
                <a:spcPct val="90000"/>
              </a:lnSpc>
              <a:defRPr/>
            </a:pPr>
            <a:r>
              <a:rPr lang="en-US" sz="700" b="1" dirty="0">
                <a:solidFill>
                  <a:prstClr val="white"/>
                </a:solidFill>
              </a:rPr>
              <a:t>INGLATERRA</a:t>
            </a:r>
            <a:endParaRPr lang="es-ES" sz="700" b="1" dirty="0">
              <a:solidFill>
                <a:prstClr val="white"/>
              </a:solidFill>
            </a:endParaRPr>
          </a:p>
          <a:p>
            <a:pPr>
              <a:lnSpc>
                <a:spcPct val="90000"/>
              </a:lnSpc>
              <a:defRPr/>
            </a:pPr>
            <a:r>
              <a:rPr lang="en-US" sz="1400" cap="all" dirty="0" smtClean="0">
                <a:solidFill>
                  <a:schemeClr val="bg1"/>
                </a:solidFill>
                <a:latin typeface="+mj-lt"/>
                <a:ea typeface="+mj-ea"/>
                <a:cs typeface="+mj-cs"/>
              </a:rPr>
              <a:t>12.1</a:t>
            </a:r>
            <a:r>
              <a:rPr lang="en-US" sz="1400" cap="all" dirty="0">
                <a:solidFill>
                  <a:schemeClr val="bg1"/>
                </a:solidFill>
                <a:latin typeface="+mj-lt"/>
                <a:ea typeface="+mj-ea"/>
                <a:cs typeface="+mj-cs"/>
              </a:rPr>
              <a:t>%</a:t>
            </a:r>
          </a:p>
        </p:txBody>
      </p:sp>
      <p:sp>
        <p:nvSpPr>
          <p:cNvPr id="36" name="TextBox 35"/>
          <p:cNvSpPr txBox="1"/>
          <p:nvPr/>
        </p:nvSpPr>
        <p:spPr>
          <a:xfrm>
            <a:off x="6481776" y="459746"/>
            <a:ext cx="793166" cy="375487"/>
          </a:xfrm>
          <a:prstGeom prst="rect">
            <a:avLst/>
          </a:prstGeom>
          <a:noFill/>
        </p:spPr>
        <p:txBody>
          <a:bodyPr wrap="square" rtlCol="0">
            <a:spAutoFit/>
          </a:bodyPr>
          <a:lstStyle/>
          <a:p>
            <a:pPr>
              <a:lnSpc>
                <a:spcPct val="80000"/>
              </a:lnSpc>
              <a:defRPr/>
            </a:pPr>
            <a:r>
              <a:rPr lang="en-US" sz="700" b="1" dirty="0">
                <a:solidFill>
                  <a:schemeClr val="bg1"/>
                </a:solidFill>
              </a:rPr>
              <a:t>EE.UU.</a:t>
            </a:r>
            <a:endParaRPr lang="es-ES" sz="700" b="1" dirty="0">
              <a:solidFill>
                <a:schemeClr val="bg1"/>
              </a:solidFill>
            </a:endParaRPr>
          </a:p>
          <a:p>
            <a:pPr>
              <a:lnSpc>
                <a:spcPct val="80000"/>
              </a:lnSpc>
              <a:defRPr/>
            </a:pPr>
            <a:r>
              <a:rPr lang="en-US" sz="1600" cap="all" dirty="0" smtClean="0">
                <a:solidFill>
                  <a:schemeClr val="bg1"/>
                </a:solidFill>
                <a:latin typeface="+mj-lt"/>
                <a:ea typeface="+mj-ea"/>
                <a:cs typeface="+mj-cs"/>
              </a:rPr>
              <a:t>15.6</a:t>
            </a:r>
            <a:r>
              <a:rPr lang="en-US" sz="1600" cap="all" dirty="0">
                <a:solidFill>
                  <a:schemeClr val="bg1"/>
                </a:solidFill>
                <a:latin typeface="+mj-lt"/>
                <a:ea typeface="+mj-ea"/>
                <a:cs typeface="+mj-cs"/>
              </a:rPr>
              <a:t>%</a:t>
            </a:r>
          </a:p>
        </p:txBody>
      </p:sp>
      <p:sp>
        <p:nvSpPr>
          <p:cNvPr id="37" name="TextBox 36"/>
          <p:cNvSpPr txBox="1"/>
          <p:nvPr/>
        </p:nvSpPr>
        <p:spPr>
          <a:xfrm>
            <a:off x="7671574" y="808400"/>
            <a:ext cx="793166" cy="355482"/>
          </a:xfrm>
          <a:prstGeom prst="rect">
            <a:avLst/>
          </a:prstGeom>
          <a:noFill/>
        </p:spPr>
        <p:txBody>
          <a:bodyPr wrap="square" rtlCol="0">
            <a:spAutoFit/>
          </a:bodyPr>
          <a:lstStyle/>
          <a:p>
            <a:pPr>
              <a:lnSpc>
                <a:spcPct val="90000"/>
              </a:lnSpc>
              <a:defRPr/>
            </a:pPr>
            <a:r>
              <a:rPr lang="en-US" sz="700" b="1" dirty="0" err="1" smtClean="0">
                <a:solidFill>
                  <a:schemeClr val="bg1"/>
                </a:solidFill>
              </a:rPr>
              <a:t>Brasil</a:t>
            </a:r>
            <a:endParaRPr lang="en-US" sz="700" b="1" dirty="0">
              <a:solidFill>
                <a:schemeClr val="bg1"/>
              </a:solidFill>
            </a:endParaRPr>
          </a:p>
          <a:p>
            <a:pPr>
              <a:lnSpc>
                <a:spcPct val="90000"/>
              </a:lnSpc>
              <a:defRPr/>
            </a:pPr>
            <a:r>
              <a:rPr lang="en-US" sz="1200" cap="all" dirty="0">
                <a:solidFill>
                  <a:schemeClr val="bg1"/>
                </a:solidFill>
                <a:latin typeface="+mj-lt"/>
                <a:ea typeface="+mj-ea"/>
                <a:cs typeface="+mj-cs"/>
              </a:rPr>
              <a:t>7.0%</a:t>
            </a:r>
          </a:p>
        </p:txBody>
      </p:sp>
      <p:pic>
        <p:nvPicPr>
          <p:cNvPr id="245762" name="Picture 2" descr="http://upload.wikimedia.org/wikipedia/commons/c/c1/Visual_of_USA_Flag_stars_and_stripes_FJM88NL.jp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581754" y="766371"/>
            <a:ext cx="665869" cy="360000"/>
          </a:xfrm>
          <a:prstGeom prst="rect">
            <a:avLst/>
          </a:prstGeom>
          <a:noFill/>
          <a:extLst>
            <a:ext uri="{909E8E84-426E-40dd-AFC4-6F175D3DCCD1}">
              <a14:hiddenFill xmlns:a14="http://schemas.microsoft.com/office/drawing/2010/main">
                <a:solidFill>
                  <a:srgbClr val="FFFFFF"/>
                </a:solidFill>
              </a14:hiddenFill>
            </a:ext>
          </a:extLst>
        </p:spPr>
      </p:pic>
      <p:pic>
        <p:nvPicPr>
          <p:cNvPr id="245764" name="Picture 4" descr="http://nsnbc.me/wp-content/uploads/2013/06/brazil-flag.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778330" y="1105121"/>
            <a:ext cx="540210" cy="360000"/>
          </a:xfrm>
          <a:prstGeom prst="rect">
            <a:avLst/>
          </a:prstGeom>
          <a:noFill/>
          <a:extLst>
            <a:ext uri="{909E8E84-426E-40dd-AFC4-6F175D3DCCD1}">
              <a14:hiddenFill xmlns:a14="http://schemas.microsoft.com/office/drawing/2010/main">
                <a:solidFill>
                  <a:srgbClr val="FFFFFF"/>
                </a:solidFill>
              </a14:hiddenFill>
            </a:ext>
          </a:extLst>
        </p:spPr>
      </p:pic>
      <p:sp>
        <p:nvSpPr>
          <p:cNvPr id="40" name="TextBox 39"/>
          <p:cNvSpPr txBox="1"/>
          <p:nvPr/>
        </p:nvSpPr>
        <p:spPr>
          <a:xfrm>
            <a:off x="1454149" y="1974297"/>
            <a:ext cx="1313823" cy="307777"/>
          </a:xfrm>
          <a:prstGeom prst="rect">
            <a:avLst/>
          </a:prstGeom>
          <a:noFill/>
        </p:spPr>
        <p:txBody>
          <a:bodyPr wrap="square" rtlCol="0">
            <a:spAutoFit/>
          </a:bodyPr>
          <a:lstStyle/>
          <a:p>
            <a:r>
              <a:rPr lang="en-GB" sz="1400" dirty="0" smtClean="0">
                <a:solidFill>
                  <a:schemeClr val="bg1"/>
                </a:solidFill>
                <a:latin typeface="+mj-lt"/>
              </a:rPr>
              <a:t>#</a:t>
            </a:r>
            <a:r>
              <a:rPr lang="en-GB" sz="1400" dirty="0" err="1" smtClean="0">
                <a:solidFill>
                  <a:schemeClr val="bg1"/>
                </a:solidFill>
                <a:latin typeface="+mj-lt"/>
              </a:rPr>
              <a:t>worldcup</a:t>
            </a:r>
            <a:endParaRPr lang="en-GB" sz="1400" dirty="0">
              <a:solidFill>
                <a:schemeClr val="bg1"/>
              </a:solidFill>
              <a:latin typeface="+mj-lt"/>
            </a:endParaRPr>
          </a:p>
        </p:txBody>
      </p:sp>
      <p:sp>
        <p:nvSpPr>
          <p:cNvPr id="41" name="TextBox 40"/>
          <p:cNvSpPr txBox="1"/>
          <p:nvPr/>
        </p:nvSpPr>
        <p:spPr>
          <a:xfrm>
            <a:off x="2921267" y="1974297"/>
            <a:ext cx="1313823" cy="307777"/>
          </a:xfrm>
          <a:prstGeom prst="rect">
            <a:avLst/>
          </a:prstGeom>
          <a:noFill/>
        </p:spPr>
        <p:txBody>
          <a:bodyPr wrap="square" rtlCol="0">
            <a:spAutoFit/>
          </a:bodyPr>
          <a:lstStyle/>
          <a:p>
            <a:r>
              <a:rPr lang="en-GB" sz="1400" dirty="0" smtClean="0">
                <a:solidFill>
                  <a:schemeClr val="bg1"/>
                </a:solidFill>
                <a:latin typeface="+mj-lt"/>
              </a:rPr>
              <a:t>#brasil2014</a:t>
            </a:r>
            <a:endParaRPr lang="en-GB" sz="1400" dirty="0">
              <a:solidFill>
                <a:schemeClr val="bg1"/>
              </a:solidFill>
              <a:latin typeface="+mj-lt"/>
            </a:endParaRPr>
          </a:p>
        </p:txBody>
      </p:sp>
      <p:sp>
        <p:nvSpPr>
          <p:cNvPr id="42" name="TextBox 41"/>
          <p:cNvSpPr txBox="1"/>
          <p:nvPr/>
        </p:nvSpPr>
        <p:spPr>
          <a:xfrm>
            <a:off x="4418577" y="1974297"/>
            <a:ext cx="1313823" cy="307777"/>
          </a:xfrm>
          <a:prstGeom prst="rect">
            <a:avLst/>
          </a:prstGeom>
          <a:noFill/>
        </p:spPr>
        <p:txBody>
          <a:bodyPr wrap="square" rtlCol="0">
            <a:spAutoFit/>
          </a:bodyPr>
          <a:lstStyle/>
          <a:p>
            <a:r>
              <a:rPr lang="en-GB" sz="1400" dirty="0" smtClean="0">
                <a:solidFill>
                  <a:schemeClr val="bg1"/>
                </a:solidFill>
                <a:latin typeface="+mj-lt"/>
              </a:rPr>
              <a:t>#CM2014</a:t>
            </a:r>
            <a:endParaRPr lang="en-GB" sz="1400" dirty="0">
              <a:solidFill>
                <a:schemeClr val="bg1"/>
              </a:solidFill>
              <a:latin typeface="+mj-lt"/>
            </a:endParaRPr>
          </a:p>
        </p:txBody>
      </p:sp>
      <p:sp>
        <p:nvSpPr>
          <p:cNvPr id="43" name="TextBox 42"/>
          <p:cNvSpPr txBox="1"/>
          <p:nvPr/>
        </p:nvSpPr>
        <p:spPr>
          <a:xfrm>
            <a:off x="5881597" y="1974297"/>
            <a:ext cx="1313823" cy="307777"/>
          </a:xfrm>
          <a:prstGeom prst="rect">
            <a:avLst/>
          </a:prstGeom>
          <a:noFill/>
        </p:spPr>
        <p:txBody>
          <a:bodyPr wrap="square" rtlCol="0">
            <a:spAutoFit/>
          </a:bodyPr>
          <a:lstStyle/>
          <a:p>
            <a:r>
              <a:rPr lang="en-GB" sz="1400" dirty="0" smtClean="0">
                <a:solidFill>
                  <a:schemeClr val="bg1"/>
                </a:solidFill>
                <a:latin typeface="+mj-lt"/>
              </a:rPr>
              <a:t>#FIFA</a:t>
            </a:r>
            <a:endParaRPr lang="en-GB" sz="1400" dirty="0">
              <a:solidFill>
                <a:schemeClr val="bg1"/>
              </a:solidFill>
              <a:latin typeface="+mj-lt"/>
            </a:endParaRPr>
          </a:p>
        </p:txBody>
      </p:sp>
      <p:sp>
        <p:nvSpPr>
          <p:cNvPr id="44" name="TextBox 43"/>
          <p:cNvSpPr txBox="1"/>
          <p:nvPr/>
        </p:nvSpPr>
        <p:spPr>
          <a:xfrm>
            <a:off x="7365763" y="1974297"/>
            <a:ext cx="1313823" cy="307777"/>
          </a:xfrm>
          <a:prstGeom prst="rect">
            <a:avLst/>
          </a:prstGeom>
          <a:noFill/>
        </p:spPr>
        <p:txBody>
          <a:bodyPr wrap="square" rtlCol="0">
            <a:spAutoFit/>
          </a:bodyPr>
          <a:lstStyle/>
          <a:p>
            <a:r>
              <a:rPr lang="en-GB" sz="1400" dirty="0" smtClean="0">
                <a:solidFill>
                  <a:schemeClr val="bg1"/>
                </a:solidFill>
                <a:latin typeface="+mj-lt"/>
              </a:rPr>
              <a:t>#Brazil</a:t>
            </a:r>
            <a:endParaRPr lang="en-GB" sz="1400" dirty="0">
              <a:solidFill>
                <a:schemeClr val="bg1"/>
              </a:solidFill>
              <a:latin typeface="+mj-lt"/>
            </a:endParaRPr>
          </a:p>
        </p:txBody>
      </p:sp>
      <p:sp>
        <p:nvSpPr>
          <p:cNvPr id="45" name="TextBox 44"/>
          <p:cNvSpPr txBox="1"/>
          <p:nvPr/>
        </p:nvSpPr>
        <p:spPr>
          <a:xfrm>
            <a:off x="1454149" y="2480886"/>
            <a:ext cx="1447200" cy="307777"/>
          </a:xfrm>
          <a:prstGeom prst="rect">
            <a:avLst/>
          </a:prstGeom>
          <a:solidFill>
            <a:srgbClr val="030504"/>
          </a:solidFill>
          <a:ln>
            <a:noFill/>
          </a:ln>
        </p:spPr>
        <p:txBody>
          <a:bodyPr wrap="none" lIns="36000" tIns="0" rIns="36000" bIns="0" rtlCol="0" anchor="ctr" anchorCtr="0">
            <a:noAutofit/>
          </a:bodyPr>
          <a:lstStyle/>
          <a:p>
            <a:r>
              <a:rPr lang="en-GB" sz="2400" dirty="0">
                <a:solidFill>
                  <a:schemeClr val="bg1"/>
                </a:solidFill>
                <a:latin typeface="+mj-lt"/>
              </a:rPr>
              <a:t>153,000</a:t>
            </a:r>
          </a:p>
        </p:txBody>
      </p:sp>
      <p:sp>
        <p:nvSpPr>
          <p:cNvPr id="46" name="TextBox 45"/>
          <p:cNvSpPr txBox="1"/>
          <p:nvPr/>
        </p:nvSpPr>
        <p:spPr>
          <a:xfrm>
            <a:off x="2932052" y="2480886"/>
            <a:ext cx="1447200" cy="307777"/>
          </a:xfrm>
          <a:prstGeom prst="rect">
            <a:avLst/>
          </a:prstGeom>
          <a:solidFill>
            <a:srgbClr val="030504"/>
          </a:solidFill>
          <a:ln>
            <a:noFill/>
          </a:ln>
        </p:spPr>
        <p:txBody>
          <a:bodyPr wrap="none" lIns="36000" tIns="0" rIns="36000" bIns="0" rtlCol="0" anchor="ctr" anchorCtr="0">
            <a:noAutofit/>
          </a:bodyPr>
          <a:lstStyle/>
          <a:p>
            <a:r>
              <a:rPr lang="en-GB" dirty="0">
                <a:solidFill>
                  <a:schemeClr val="bg1"/>
                </a:solidFill>
                <a:latin typeface="+mj-lt"/>
              </a:rPr>
              <a:t>125,000</a:t>
            </a:r>
          </a:p>
        </p:txBody>
      </p:sp>
      <p:sp>
        <p:nvSpPr>
          <p:cNvPr id="47" name="TextBox 46"/>
          <p:cNvSpPr txBox="1"/>
          <p:nvPr/>
        </p:nvSpPr>
        <p:spPr>
          <a:xfrm>
            <a:off x="4432815" y="2480886"/>
            <a:ext cx="1447200" cy="307777"/>
          </a:xfrm>
          <a:prstGeom prst="rect">
            <a:avLst/>
          </a:prstGeom>
          <a:solidFill>
            <a:srgbClr val="030504"/>
          </a:solidFill>
          <a:ln>
            <a:noFill/>
          </a:ln>
        </p:spPr>
        <p:txBody>
          <a:bodyPr wrap="none" lIns="36000" tIns="0" rIns="36000" bIns="0" rtlCol="0" anchor="ctr" anchorCtr="0">
            <a:noAutofit/>
          </a:bodyPr>
          <a:lstStyle/>
          <a:p>
            <a:r>
              <a:rPr lang="en-GB" sz="1600" dirty="0">
                <a:solidFill>
                  <a:schemeClr val="bg1"/>
                </a:solidFill>
                <a:latin typeface="+mj-lt"/>
              </a:rPr>
              <a:t>46,000</a:t>
            </a:r>
          </a:p>
        </p:txBody>
      </p:sp>
      <p:sp>
        <p:nvSpPr>
          <p:cNvPr id="48" name="TextBox 47"/>
          <p:cNvSpPr txBox="1"/>
          <p:nvPr/>
        </p:nvSpPr>
        <p:spPr>
          <a:xfrm>
            <a:off x="5922148" y="2480886"/>
            <a:ext cx="1447200" cy="307777"/>
          </a:xfrm>
          <a:prstGeom prst="rect">
            <a:avLst/>
          </a:prstGeom>
          <a:solidFill>
            <a:srgbClr val="030504"/>
          </a:solidFill>
          <a:ln>
            <a:noFill/>
          </a:ln>
        </p:spPr>
        <p:txBody>
          <a:bodyPr wrap="none" lIns="36000" tIns="0" rIns="36000" bIns="0" rtlCol="0" anchor="ctr" anchorCtr="0">
            <a:noAutofit/>
          </a:bodyPr>
          <a:lstStyle/>
          <a:p>
            <a:r>
              <a:rPr lang="en-GB" sz="1600" dirty="0">
                <a:solidFill>
                  <a:schemeClr val="bg1"/>
                </a:solidFill>
                <a:latin typeface="+mj-lt"/>
              </a:rPr>
              <a:t>41,000</a:t>
            </a:r>
          </a:p>
        </p:txBody>
      </p:sp>
      <p:sp>
        <p:nvSpPr>
          <p:cNvPr id="49" name="TextBox 48"/>
          <p:cNvSpPr txBox="1"/>
          <p:nvPr/>
        </p:nvSpPr>
        <p:spPr>
          <a:xfrm>
            <a:off x="7411483" y="2480886"/>
            <a:ext cx="1447200" cy="307777"/>
          </a:xfrm>
          <a:prstGeom prst="rect">
            <a:avLst/>
          </a:prstGeom>
          <a:solidFill>
            <a:srgbClr val="030504"/>
          </a:solidFill>
          <a:ln>
            <a:noFill/>
          </a:ln>
        </p:spPr>
        <p:txBody>
          <a:bodyPr wrap="none" lIns="36000" tIns="0" rIns="36000" bIns="0" rtlCol="0" anchor="ctr" anchorCtr="0">
            <a:noAutofit/>
          </a:bodyPr>
          <a:lstStyle/>
          <a:p>
            <a:r>
              <a:rPr lang="en-GB" sz="1400" dirty="0">
                <a:solidFill>
                  <a:schemeClr val="bg1"/>
                </a:solidFill>
                <a:latin typeface="+mj-lt"/>
              </a:rPr>
              <a:t>35,000</a:t>
            </a:r>
          </a:p>
        </p:txBody>
      </p:sp>
      <p:pic>
        <p:nvPicPr>
          <p:cNvPr id="51" name="Picture 50"/>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095312" y="3083511"/>
            <a:ext cx="406400" cy="602343"/>
          </a:xfrm>
          <a:prstGeom prst="rect">
            <a:avLst/>
          </a:prstGeom>
        </p:spPr>
      </p:pic>
      <p:sp>
        <p:nvSpPr>
          <p:cNvPr id="245763" name="Freeform 245762"/>
          <p:cNvSpPr/>
          <p:nvPr/>
        </p:nvSpPr>
        <p:spPr>
          <a:xfrm>
            <a:off x="2354580" y="3146718"/>
            <a:ext cx="6286500" cy="582930"/>
          </a:xfrm>
          <a:custGeom>
            <a:avLst/>
            <a:gdLst>
              <a:gd name="connsiteX0" fmla="*/ 0 w 6286500"/>
              <a:gd name="connsiteY0" fmla="*/ 320040 h 582930"/>
              <a:gd name="connsiteX1" fmla="*/ 480060 w 6286500"/>
              <a:gd name="connsiteY1" fmla="*/ 525780 h 582930"/>
              <a:gd name="connsiteX2" fmla="*/ 1257300 w 6286500"/>
              <a:gd name="connsiteY2" fmla="*/ 171450 h 582930"/>
              <a:gd name="connsiteX3" fmla="*/ 1874520 w 6286500"/>
              <a:gd name="connsiteY3" fmla="*/ 274320 h 582930"/>
              <a:gd name="connsiteX4" fmla="*/ 2114550 w 6286500"/>
              <a:gd name="connsiteY4" fmla="*/ 0 h 582930"/>
              <a:gd name="connsiteX5" fmla="*/ 2560320 w 6286500"/>
              <a:gd name="connsiteY5" fmla="*/ 582930 h 582930"/>
              <a:gd name="connsiteX6" fmla="*/ 2926080 w 6286500"/>
              <a:gd name="connsiteY6" fmla="*/ 194310 h 582930"/>
              <a:gd name="connsiteX7" fmla="*/ 3611880 w 6286500"/>
              <a:gd name="connsiteY7" fmla="*/ 560070 h 582930"/>
              <a:gd name="connsiteX8" fmla="*/ 4034790 w 6286500"/>
              <a:gd name="connsiteY8" fmla="*/ 262890 h 582930"/>
              <a:gd name="connsiteX9" fmla="*/ 4789170 w 6286500"/>
              <a:gd name="connsiteY9" fmla="*/ 45720 h 582930"/>
              <a:gd name="connsiteX10" fmla="*/ 5383530 w 6286500"/>
              <a:gd name="connsiteY10" fmla="*/ 251460 h 582930"/>
              <a:gd name="connsiteX11" fmla="*/ 6286500 w 6286500"/>
              <a:gd name="connsiteY11" fmla="*/ 34290 h 582930"/>
              <a:gd name="connsiteX0" fmla="*/ 0 w 6286500"/>
              <a:gd name="connsiteY0" fmla="*/ 320040 h 582930"/>
              <a:gd name="connsiteX1" fmla="*/ 480060 w 6286500"/>
              <a:gd name="connsiteY1" fmla="*/ 525780 h 582930"/>
              <a:gd name="connsiteX2" fmla="*/ 1257300 w 6286500"/>
              <a:gd name="connsiteY2" fmla="*/ 171450 h 582930"/>
              <a:gd name="connsiteX3" fmla="*/ 1874520 w 6286500"/>
              <a:gd name="connsiteY3" fmla="*/ 274320 h 582930"/>
              <a:gd name="connsiteX4" fmla="*/ 2114550 w 6286500"/>
              <a:gd name="connsiteY4" fmla="*/ 0 h 582930"/>
              <a:gd name="connsiteX5" fmla="*/ 2560320 w 6286500"/>
              <a:gd name="connsiteY5" fmla="*/ 582930 h 582930"/>
              <a:gd name="connsiteX6" fmla="*/ 2926080 w 6286500"/>
              <a:gd name="connsiteY6" fmla="*/ 194310 h 582930"/>
              <a:gd name="connsiteX7" fmla="*/ 3509010 w 6286500"/>
              <a:gd name="connsiteY7" fmla="*/ 560070 h 582930"/>
              <a:gd name="connsiteX8" fmla="*/ 4034790 w 6286500"/>
              <a:gd name="connsiteY8" fmla="*/ 262890 h 582930"/>
              <a:gd name="connsiteX9" fmla="*/ 4789170 w 6286500"/>
              <a:gd name="connsiteY9" fmla="*/ 45720 h 582930"/>
              <a:gd name="connsiteX10" fmla="*/ 5383530 w 6286500"/>
              <a:gd name="connsiteY10" fmla="*/ 251460 h 582930"/>
              <a:gd name="connsiteX11" fmla="*/ 6286500 w 6286500"/>
              <a:gd name="connsiteY11" fmla="*/ 34290 h 58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6500" h="582930">
                <a:moveTo>
                  <a:pt x="0" y="320040"/>
                </a:moveTo>
                <a:lnTo>
                  <a:pt x="480060" y="525780"/>
                </a:lnTo>
                <a:lnTo>
                  <a:pt x="1257300" y="171450"/>
                </a:lnTo>
                <a:lnTo>
                  <a:pt x="1874520" y="274320"/>
                </a:lnTo>
                <a:lnTo>
                  <a:pt x="2114550" y="0"/>
                </a:lnTo>
                <a:lnTo>
                  <a:pt x="2560320" y="582930"/>
                </a:lnTo>
                <a:lnTo>
                  <a:pt x="2926080" y="194310"/>
                </a:lnTo>
                <a:lnTo>
                  <a:pt x="3509010" y="560070"/>
                </a:lnTo>
                <a:lnTo>
                  <a:pt x="4034790" y="262890"/>
                </a:lnTo>
                <a:lnTo>
                  <a:pt x="4789170" y="45720"/>
                </a:lnTo>
                <a:lnTo>
                  <a:pt x="5383530" y="251460"/>
                </a:lnTo>
                <a:lnTo>
                  <a:pt x="6286500" y="34290"/>
                </a:lnTo>
              </a:path>
            </a:pathLst>
          </a:custGeom>
          <a:noFill/>
          <a:ln w="19050" cap="rnd">
            <a:solidFill>
              <a:schemeClr val="bg1"/>
            </a:solidFill>
            <a:prstDash val="sysDot"/>
          </a:ln>
        </p:spPr>
        <p:txBody>
          <a:bodyPr rtlCol="0" anchor="ctr"/>
          <a:lstStyle/>
          <a:p>
            <a:pPr algn="ctr"/>
            <a:endParaRPr lang="en-GB"/>
          </a:p>
        </p:txBody>
      </p:sp>
      <p:pic>
        <p:nvPicPr>
          <p:cNvPr id="50" name="Picture 49"/>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8534397" y="3069943"/>
            <a:ext cx="406400" cy="602343"/>
          </a:xfrm>
          <a:prstGeom prst="rect">
            <a:avLst/>
          </a:prstGeom>
        </p:spPr>
      </p:pic>
      <p:grpSp>
        <p:nvGrpSpPr>
          <p:cNvPr id="245761" name="Group 245760"/>
          <p:cNvGrpSpPr/>
          <p:nvPr/>
        </p:nvGrpSpPr>
        <p:grpSpPr>
          <a:xfrm>
            <a:off x="1576195" y="2855329"/>
            <a:ext cx="1881291" cy="981940"/>
            <a:chOff x="1427605" y="2886151"/>
            <a:chExt cx="1881291" cy="981940"/>
          </a:xfrm>
        </p:grpSpPr>
        <p:sp>
          <p:nvSpPr>
            <p:cNvPr id="53" name="TextBox 52"/>
            <p:cNvSpPr txBox="1"/>
            <p:nvPr/>
          </p:nvSpPr>
          <p:spPr>
            <a:xfrm>
              <a:off x="2132029" y="2886151"/>
              <a:ext cx="1176867" cy="492443"/>
            </a:xfrm>
            <a:prstGeom prst="rect">
              <a:avLst/>
            </a:prstGeom>
            <a:noFill/>
          </p:spPr>
          <p:txBody>
            <a:bodyPr wrap="square" rtlCol="0">
              <a:spAutoFit/>
            </a:bodyPr>
            <a:lstStyle/>
            <a:p>
              <a:pPr>
                <a:defRPr/>
              </a:pPr>
              <a:r>
                <a:rPr lang="en-US" sz="2600" dirty="0">
                  <a:solidFill>
                    <a:schemeClr val="tx2"/>
                  </a:solidFill>
                  <a:latin typeface="+mj-lt"/>
                </a:rPr>
                <a:t>42,000</a:t>
              </a:r>
            </a:p>
          </p:txBody>
        </p:sp>
        <p:grpSp>
          <p:nvGrpSpPr>
            <p:cNvPr id="39" name="Group 38"/>
            <p:cNvGrpSpPr/>
            <p:nvPr/>
          </p:nvGrpSpPr>
          <p:grpSpPr>
            <a:xfrm>
              <a:off x="1427605" y="2968090"/>
              <a:ext cx="900001" cy="900001"/>
              <a:chOff x="1754744" y="2918752"/>
              <a:chExt cx="698875" cy="698875"/>
            </a:xfrm>
          </p:grpSpPr>
          <p:sp>
            <p:nvSpPr>
              <p:cNvPr id="54" name="TextBox 53"/>
              <p:cNvSpPr txBox="1">
                <a:spLocks noChangeAspect="1"/>
              </p:cNvSpPr>
              <p:nvPr/>
            </p:nvSpPr>
            <p:spPr>
              <a:xfrm rot="20542550">
                <a:off x="1754744" y="2918752"/>
                <a:ext cx="698875" cy="698875"/>
              </a:xfrm>
              <a:prstGeom prst="rect">
                <a:avLst/>
              </a:prstGeom>
              <a:noFill/>
            </p:spPr>
            <p:txBody>
              <a:bodyPr wrap="square" rtlCol="0">
                <a:prstTxWarp prst="textArchUp">
                  <a:avLst/>
                </a:prstTxWarp>
                <a:spAutoFit/>
              </a:bodyPr>
              <a:lstStyle/>
              <a:p>
                <a:pPr algn="ctr">
                  <a:defRPr/>
                </a:pPr>
                <a:r>
                  <a:rPr lang="en-US" sz="1000" b="1" dirty="0" smtClean="0">
                    <a:solidFill>
                      <a:schemeClr val="tx2"/>
                    </a:solidFill>
                  </a:rPr>
                  <a:t>Lionel </a:t>
                </a:r>
                <a:r>
                  <a:rPr lang="en-US" sz="1000" b="1" dirty="0" err="1" smtClean="0">
                    <a:solidFill>
                      <a:schemeClr val="tx2"/>
                    </a:solidFill>
                  </a:rPr>
                  <a:t>Messi</a:t>
                </a:r>
                <a:endParaRPr lang="en-US" sz="1000" b="1" dirty="0" smtClean="0">
                  <a:solidFill>
                    <a:schemeClr val="tx2"/>
                  </a:solidFill>
                </a:endParaRPr>
              </a:p>
            </p:txBody>
          </p:sp>
          <p:sp>
            <p:nvSpPr>
              <p:cNvPr id="38" name="Oval 37"/>
              <p:cNvSpPr>
                <a:spLocks noChangeAspect="1"/>
              </p:cNvSpPr>
              <p:nvPr/>
            </p:nvSpPr>
            <p:spPr>
              <a:xfrm>
                <a:off x="1793694" y="2960182"/>
                <a:ext cx="612000" cy="612000"/>
              </a:xfrm>
              <a:prstGeom prst="ellipse">
                <a:avLst/>
              </a:prstGeom>
              <a:blipFill dpi="0" rotWithShape="1">
                <a:blip r:embed="rId8" cstate="screen">
                  <a:extLst>
                    <a:ext uri="{28A0092B-C50C-407E-A947-70E740481C1C}">
                      <a14:useLocalDpi xmlns:a14="http://schemas.microsoft.com/office/drawing/2010/main"/>
                    </a:ext>
                  </a:extLst>
                </a:blip>
                <a:srcRect/>
                <a:stretch>
                  <a:fillRect/>
                </a:stretch>
              </a:blip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a:endParaRPr lang="en-GB" sz="1050" b="1" kern="0" cap="all" dirty="0">
                  <a:solidFill>
                    <a:schemeClr val="bg1"/>
                  </a:solidFill>
                </a:endParaRPr>
              </a:p>
            </p:txBody>
          </p:sp>
        </p:grpSp>
      </p:grpSp>
      <p:grpSp>
        <p:nvGrpSpPr>
          <p:cNvPr id="245760" name="Group 245759"/>
          <p:cNvGrpSpPr/>
          <p:nvPr/>
        </p:nvGrpSpPr>
        <p:grpSpPr>
          <a:xfrm>
            <a:off x="3271391" y="3090727"/>
            <a:ext cx="1795391" cy="740227"/>
            <a:chOff x="2837051" y="3121549"/>
            <a:chExt cx="1795391" cy="740227"/>
          </a:xfrm>
        </p:grpSpPr>
        <p:sp>
          <p:nvSpPr>
            <p:cNvPr id="57" name="TextBox 56"/>
            <p:cNvSpPr txBox="1"/>
            <p:nvPr/>
          </p:nvSpPr>
          <p:spPr>
            <a:xfrm>
              <a:off x="3455575" y="3461666"/>
              <a:ext cx="1176867" cy="400110"/>
            </a:xfrm>
            <a:prstGeom prst="rect">
              <a:avLst/>
            </a:prstGeom>
            <a:noFill/>
          </p:spPr>
          <p:txBody>
            <a:bodyPr wrap="square" rtlCol="0">
              <a:spAutoFit/>
            </a:bodyPr>
            <a:lstStyle/>
            <a:p>
              <a:pPr>
                <a:defRPr/>
              </a:pPr>
              <a:r>
                <a:rPr lang="en-US" sz="2000" dirty="0">
                  <a:solidFill>
                    <a:schemeClr val="tx2"/>
                  </a:solidFill>
                  <a:latin typeface="+mj-lt"/>
                </a:rPr>
                <a:t>37,000</a:t>
              </a:r>
            </a:p>
          </p:txBody>
        </p:sp>
        <p:grpSp>
          <p:nvGrpSpPr>
            <p:cNvPr id="58" name="Group 57"/>
            <p:cNvGrpSpPr/>
            <p:nvPr/>
          </p:nvGrpSpPr>
          <p:grpSpPr>
            <a:xfrm>
              <a:off x="2837051" y="3121549"/>
              <a:ext cx="730150" cy="730150"/>
              <a:chOff x="1754744" y="2918752"/>
              <a:chExt cx="698875" cy="698875"/>
            </a:xfrm>
          </p:grpSpPr>
          <p:sp>
            <p:nvSpPr>
              <p:cNvPr id="59" name="TextBox 58"/>
              <p:cNvSpPr txBox="1">
                <a:spLocks noChangeAspect="1"/>
              </p:cNvSpPr>
              <p:nvPr/>
            </p:nvSpPr>
            <p:spPr>
              <a:xfrm rot="1406227">
                <a:off x="1754744" y="2918752"/>
                <a:ext cx="698875" cy="698875"/>
              </a:xfrm>
              <a:prstGeom prst="rect">
                <a:avLst/>
              </a:prstGeom>
              <a:noFill/>
            </p:spPr>
            <p:txBody>
              <a:bodyPr wrap="square" rtlCol="0">
                <a:prstTxWarp prst="textArchUp">
                  <a:avLst/>
                </a:prstTxWarp>
                <a:spAutoFit/>
              </a:bodyPr>
              <a:lstStyle/>
              <a:p>
                <a:pPr algn="ctr">
                  <a:defRPr/>
                </a:pPr>
                <a:r>
                  <a:rPr lang="en-US" sz="1000" b="1" dirty="0">
                    <a:solidFill>
                      <a:schemeClr val="tx2"/>
                    </a:solidFill>
                  </a:rPr>
                  <a:t>Ronaldo</a:t>
                </a:r>
              </a:p>
            </p:txBody>
          </p:sp>
          <p:sp>
            <p:nvSpPr>
              <p:cNvPr id="60" name="Oval 59"/>
              <p:cNvSpPr>
                <a:spLocks noChangeAspect="1"/>
              </p:cNvSpPr>
              <p:nvPr/>
            </p:nvSpPr>
            <p:spPr>
              <a:xfrm>
                <a:off x="1793694" y="2960182"/>
                <a:ext cx="612000" cy="612000"/>
              </a:xfrm>
              <a:prstGeom prst="ellipse">
                <a:avLst/>
              </a:prstGeom>
              <a:blipFill dpi="0" rotWithShape="1">
                <a:blip r:embed="rId9" cstate="screen">
                  <a:extLst>
                    <a:ext uri="{28A0092B-C50C-407E-A947-70E740481C1C}">
                      <a14:useLocalDpi xmlns:a14="http://schemas.microsoft.com/office/drawing/2010/main"/>
                    </a:ext>
                  </a:extLst>
                </a:blip>
                <a:srcRect/>
                <a:stretch>
                  <a:fillRect/>
                </a:stretch>
              </a:blip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a:endParaRPr lang="en-GB" sz="1050" b="1" kern="0" cap="all" dirty="0">
                  <a:solidFill>
                    <a:schemeClr val="bg1"/>
                  </a:solidFill>
                </a:endParaRPr>
              </a:p>
            </p:txBody>
          </p:sp>
        </p:grpSp>
      </p:grpSp>
      <p:grpSp>
        <p:nvGrpSpPr>
          <p:cNvPr id="56" name="Group 55"/>
          <p:cNvGrpSpPr/>
          <p:nvPr/>
        </p:nvGrpSpPr>
        <p:grpSpPr>
          <a:xfrm>
            <a:off x="4753252" y="2823615"/>
            <a:ext cx="1690341" cy="819849"/>
            <a:chOff x="4296052" y="2957307"/>
            <a:chExt cx="1690341" cy="819849"/>
          </a:xfrm>
        </p:grpSpPr>
        <p:grpSp>
          <p:nvGrpSpPr>
            <p:cNvPr id="61" name="Group 60"/>
            <p:cNvGrpSpPr/>
            <p:nvPr/>
          </p:nvGrpSpPr>
          <p:grpSpPr>
            <a:xfrm>
              <a:off x="4296052" y="3094485"/>
              <a:ext cx="682671" cy="682671"/>
              <a:chOff x="1754744" y="2918752"/>
              <a:chExt cx="698875" cy="698875"/>
            </a:xfrm>
          </p:grpSpPr>
          <p:sp>
            <p:nvSpPr>
              <p:cNvPr id="62" name="TextBox 61"/>
              <p:cNvSpPr txBox="1">
                <a:spLocks noChangeAspect="1"/>
              </p:cNvSpPr>
              <p:nvPr/>
            </p:nvSpPr>
            <p:spPr>
              <a:xfrm rot="20044436">
                <a:off x="1754744" y="2918752"/>
                <a:ext cx="698875" cy="698875"/>
              </a:xfrm>
              <a:prstGeom prst="rect">
                <a:avLst/>
              </a:prstGeom>
              <a:noFill/>
            </p:spPr>
            <p:txBody>
              <a:bodyPr wrap="square" rtlCol="0">
                <a:prstTxWarp prst="textArchUp">
                  <a:avLst/>
                </a:prstTxWarp>
                <a:spAutoFit/>
              </a:bodyPr>
              <a:lstStyle/>
              <a:p>
                <a:pPr algn="ctr">
                  <a:defRPr/>
                </a:pPr>
                <a:r>
                  <a:rPr lang="en-US" sz="1000" b="1" dirty="0" err="1">
                    <a:solidFill>
                      <a:schemeClr val="tx2"/>
                    </a:solidFill>
                  </a:rPr>
                  <a:t>Iker</a:t>
                </a:r>
                <a:r>
                  <a:rPr lang="en-US" sz="1000" b="1" dirty="0">
                    <a:solidFill>
                      <a:schemeClr val="tx2"/>
                    </a:solidFill>
                  </a:rPr>
                  <a:t> </a:t>
                </a:r>
                <a:r>
                  <a:rPr lang="en-US" sz="1000" b="1" dirty="0" err="1">
                    <a:solidFill>
                      <a:schemeClr val="tx2"/>
                    </a:solidFill>
                  </a:rPr>
                  <a:t>Casillas</a:t>
                </a:r>
                <a:endParaRPr lang="en-US" sz="1000" b="1" dirty="0">
                  <a:solidFill>
                    <a:schemeClr val="tx2"/>
                  </a:solidFill>
                </a:endParaRPr>
              </a:p>
            </p:txBody>
          </p:sp>
          <p:sp>
            <p:nvSpPr>
              <p:cNvPr id="63" name="Oval 62"/>
              <p:cNvSpPr>
                <a:spLocks noChangeAspect="1"/>
              </p:cNvSpPr>
              <p:nvPr/>
            </p:nvSpPr>
            <p:spPr>
              <a:xfrm>
                <a:off x="1805395" y="2971883"/>
                <a:ext cx="589672" cy="589672"/>
              </a:xfrm>
              <a:prstGeom prst="ellipse">
                <a:avLst/>
              </a:prstGeom>
              <a:blipFill dpi="0" rotWithShape="1">
                <a:blip r:embed="rId10" cstate="screen">
                  <a:extLst>
                    <a:ext uri="{28A0092B-C50C-407E-A947-70E740481C1C}">
                      <a14:useLocalDpi xmlns:a14="http://schemas.microsoft.com/office/drawing/2010/main"/>
                    </a:ext>
                  </a:extLst>
                </a:blip>
                <a:srcRect/>
                <a:stretch>
                  <a:fillRect/>
                </a:stretch>
              </a:blip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a:endParaRPr lang="en-GB" sz="1050" b="1" kern="0" cap="all" dirty="0">
                  <a:solidFill>
                    <a:schemeClr val="bg1"/>
                  </a:solidFill>
                </a:endParaRPr>
              </a:p>
            </p:txBody>
          </p:sp>
        </p:grpSp>
        <p:sp>
          <p:nvSpPr>
            <p:cNvPr id="64" name="TextBox 63"/>
            <p:cNvSpPr txBox="1"/>
            <p:nvPr/>
          </p:nvSpPr>
          <p:spPr>
            <a:xfrm>
              <a:off x="4809526" y="2957307"/>
              <a:ext cx="1176867" cy="338554"/>
            </a:xfrm>
            <a:prstGeom prst="rect">
              <a:avLst/>
            </a:prstGeom>
            <a:noFill/>
          </p:spPr>
          <p:txBody>
            <a:bodyPr wrap="square" rtlCol="0">
              <a:spAutoFit/>
            </a:bodyPr>
            <a:lstStyle/>
            <a:p>
              <a:pPr>
                <a:defRPr/>
              </a:pPr>
              <a:r>
                <a:rPr lang="en-US" sz="1600" dirty="0">
                  <a:solidFill>
                    <a:schemeClr val="tx2"/>
                  </a:solidFill>
                  <a:latin typeface="+mj-lt"/>
                </a:rPr>
                <a:t>34,000</a:t>
              </a:r>
            </a:p>
          </p:txBody>
        </p:sp>
      </p:grpSp>
      <p:grpSp>
        <p:nvGrpSpPr>
          <p:cNvPr id="55" name="Group 54"/>
          <p:cNvGrpSpPr/>
          <p:nvPr/>
        </p:nvGrpSpPr>
        <p:grpSpPr>
          <a:xfrm>
            <a:off x="6073117" y="3075643"/>
            <a:ext cx="1693527" cy="630000"/>
            <a:chOff x="5707357" y="3152185"/>
            <a:chExt cx="1693527" cy="630000"/>
          </a:xfrm>
        </p:grpSpPr>
        <p:grpSp>
          <p:nvGrpSpPr>
            <p:cNvPr id="65" name="Group 64"/>
            <p:cNvGrpSpPr/>
            <p:nvPr/>
          </p:nvGrpSpPr>
          <p:grpSpPr>
            <a:xfrm>
              <a:off x="5707357" y="3152185"/>
              <a:ext cx="630000" cy="630000"/>
              <a:chOff x="1742823" y="2904621"/>
              <a:chExt cx="703929" cy="703929"/>
            </a:xfrm>
          </p:grpSpPr>
          <p:sp>
            <p:nvSpPr>
              <p:cNvPr id="66" name="TextBox 65"/>
              <p:cNvSpPr txBox="1">
                <a:spLocks noChangeAspect="1"/>
              </p:cNvSpPr>
              <p:nvPr/>
            </p:nvSpPr>
            <p:spPr>
              <a:xfrm rot="20095410">
                <a:off x="1742823" y="2904621"/>
                <a:ext cx="703929" cy="703929"/>
              </a:xfrm>
              <a:prstGeom prst="rect">
                <a:avLst/>
              </a:prstGeom>
              <a:noFill/>
            </p:spPr>
            <p:txBody>
              <a:bodyPr wrap="square" rtlCol="0">
                <a:prstTxWarp prst="textArchUp">
                  <a:avLst/>
                </a:prstTxWarp>
                <a:spAutoFit/>
              </a:bodyPr>
              <a:lstStyle/>
              <a:p>
                <a:pPr algn="ctr">
                  <a:defRPr/>
                </a:pPr>
                <a:r>
                  <a:rPr lang="en-US" sz="900" b="1" dirty="0">
                    <a:solidFill>
                      <a:schemeClr val="tx2"/>
                    </a:solidFill>
                  </a:rPr>
                  <a:t>Landon Donovan</a:t>
                </a:r>
              </a:p>
            </p:txBody>
          </p:sp>
          <p:sp>
            <p:nvSpPr>
              <p:cNvPr id="67" name="Oval 66"/>
              <p:cNvSpPr>
                <a:spLocks noChangeAspect="1"/>
              </p:cNvSpPr>
              <p:nvPr/>
            </p:nvSpPr>
            <p:spPr>
              <a:xfrm>
                <a:off x="1805395" y="2971883"/>
                <a:ext cx="589672" cy="589672"/>
              </a:xfrm>
              <a:prstGeom prst="ellipse">
                <a:avLst/>
              </a:prstGeom>
              <a:blipFill dpi="0" rotWithShape="1">
                <a:blip r:embed="rId11" cstate="screen">
                  <a:extLst>
                    <a:ext uri="{28A0092B-C50C-407E-A947-70E740481C1C}">
                      <a14:useLocalDpi xmlns:a14="http://schemas.microsoft.com/office/drawing/2010/main"/>
                    </a:ext>
                  </a:extLst>
                </a:blip>
                <a:srcRect/>
                <a:stretch>
                  <a:fillRect/>
                </a:stretch>
              </a:blip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a:endParaRPr lang="en-GB" sz="1050" b="1" kern="0" cap="all" dirty="0">
                  <a:solidFill>
                    <a:schemeClr val="bg1"/>
                  </a:solidFill>
                </a:endParaRPr>
              </a:p>
            </p:txBody>
          </p:sp>
        </p:grpSp>
        <p:sp>
          <p:nvSpPr>
            <p:cNvPr id="68" name="TextBox 67"/>
            <p:cNvSpPr txBox="1"/>
            <p:nvPr/>
          </p:nvSpPr>
          <p:spPr>
            <a:xfrm>
              <a:off x="6224017" y="3406689"/>
              <a:ext cx="1176867" cy="307777"/>
            </a:xfrm>
            <a:prstGeom prst="rect">
              <a:avLst/>
            </a:prstGeom>
            <a:noFill/>
          </p:spPr>
          <p:txBody>
            <a:bodyPr wrap="square" rtlCol="0">
              <a:spAutoFit/>
            </a:bodyPr>
            <a:lstStyle/>
            <a:p>
              <a:pPr>
                <a:defRPr/>
              </a:pPr>
              <a:r>
                <a:rPr lang="en-US" sz="1400" dirty="0">
                  <a:solidFill>
                    <a:schemeClr val="tx2"/>
                  </a:solidFill>
                  <a:latin typeface="+mj-lt"/>
                </a:rPr>
                <a:t>27,000</a:t>
              </a:r>
            </a:p>
          </p:txBody>
        </p:sp>
      </p:grpSp>
      <p:grpSp>
        <p:nvGrpSpPr>
          <p:cNvPr id="52" name="Group 51"/>
          <p:cNvGrpSpPr/>
          <p:nvPr/>
        </p:nvGrpSpPr>
        <p:grpSpPr>
          <a:xfrm>
            <a:off x="7400404" y="2919013"/>
            <a:ext cx="1638631" cy="665150"/>
            <a:chOff x="7388974" y="2984125"/>
            <a:chExt cx="1638631" cy="665150"/>
          </a:xfrm>
        </p:grpSpPr>
        <p:grpSp>
          <p:nvGrpSpPr>
            <p:cNvPr id="69" name="Group 68"/>
            <p:cNvGrpSpPr/>
            <p:nvPr/>
          </p:nvGrpSpPr>
          <p:grpSpPr>
            <a:xfrm>
              <a:off x="7388974" y="3019275"/>
              <a:ext cx="630000" cy="630000"/>
              <a:chOff x="1742823" y="2904621"/>
              <a:chExt cx="703929" cy="703929"/>
            </a:xfrm>
          </p:grpSpPr>
          <p:sp>
            <p:nvSpPr>
              <p:cNvPr id="70" name="TextBox 69"/>
              <p:cNvSpPr txBox="1">
                <a:spLocks noChangeAspect="1"/>
              </p:cNvSpPr>
              <p:nvPr/>
            </p:nvSpPr>
            <p:spPr>
              <a:xfrm rot="20044436">
                <a:off x="1742823" y="2904621"/>
                <a:ext cx="703929" cy="703929"/>
              </a:xfrm>
              <a:prstGeom prst="rect">
                <a:avLst/>
              </a:prstGeom>
              <a:noFill/>
            </p:spPr>
            <p:txBody>
              <a:bodyPr wrap="square" rtlCol="0">
                <a:prstTxWarp prst="textArchUp">
                  <a:avLst/>
                </a:prstTxWarp>
                <a:spAutoFit/>
              </a:bodyPr>
              <a:lstStyle/>
              <a:p>
                <a:pPr algn="ctr">
                  <a:defRPr/>
                </a:pPr>
                <a:r>
                  <a:rPr lang="en-US" sz="900" b="1" dirty="0" err="1">
                    <a:solidFill>
                      <a:schemeClr val="tx2"/>
                    </a:solidFill>
                  </a:rPr>
                  <a:t>Neymar</a:t>
                </a:r>
                <a:endParaRPr lang="en-US" sz="900" b="1" dirty="0">
                  <a:solidFill>
                    <a:schemeClr val="tx2"/>
                  </a:solidFill>
                </a:endParaRPr>
              </a:p>
            </p:txBody>
          </p:sp>
          <p:sp>
            <p:nvSpPr>
              <p:cNvPr id="71" name="Oval 70"/>
              <p:cNvSpPr>
                <a:spLocks noChangeAspect="1"/>
              </p:cNvSpPr>
              <p:nvPr/>
            </p:nvSpPr>
            <p:spPr>
              <a:xfrm>
                <a:off x="1805395" y="2971883"/>
                <a:ext cx="589672" cy="589672"/>
              </a:xfrm>
              <a:prstGeom prst="ellipse">
                <a:avLst/>
              </a:prstGeom>
              <a:blipFill dpi="0" rotWithShape="1">
                <a:blip r:embed="rId12" cstate="screen">
                  <a:extLst>
                    <a:ext uri="{28A0092B-C50C-407E-A947-70E740481C1C}">
                      <a14:useLocalDpi xmlns:a14="http://schemas.microsoft.com/office/drawing/2010/main"/>
                    </a:ext>
                  </a:extLst>
                </a:blip>
                <a:srcRect/>
                <a:stretch>
                  <a:fillRect/>
                </a:stretch>
              </a:blip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a:endParaRPr lang="en-GB" sz="1050" b="1" kern="0" cap="all" dirty="0">
                  <a:solidFill>
                    <a:schemeClr val="bg1"/>
                  </a:solidFill>
                </a:endParaRPr>
              </a:p>
            </p:txBody>
          </p:sp>
        </p:grpSp>
        <p:sp>
          <p:nvSpPr>
            <p:cNvPr id="72" name="TextBox 71"/>
            <p:cNvSpPr txBox="1"/>
            <p:nvPr/>
          </p:nvSpPr>
          <p:spPr>
            <a:xfrm>
              <a:off x="7850738" y="2984125"/>
              <a:ext cx="1176867" cy="307777"/>
            </a:xfrm>
            <a:prstGeom prst="rect">
              <a:avLst/>
            </a:prstGeom>
            <a:noFill/>
          </p:spPr>
          <p:txBody>
            <a:bodyPr wrap="square" rtlCol="0">
              <a:spAutoFit/>
            </a:bodyPr>
            <a:lstStyle/>
            <a:p>
              <a:pPr>
                <a:defRPr/>
              </a:pPr>
              <a:r>
                <a:rPr lang="en-US" sz="1400" dirty="0" smtClean="0">
                  <a:solidFill>
                    <a:schemeClr val="tx2"/>
                  </a:solidFill>
                  <a:latin typeface="+mj-lt"/>
                </a:rPr>
                <a:t>24,000</a:t>
              </a:r>
              <a:endParaRPr lang="en-US" sz="1400" dirty="0">
                <a:solidFill>
                  <a:schemeClr val="tx2"/>
                </a:solidFill>
                <a:latin typeface="+mj-lt"/>
              </a:endParaRPr>
            </a:p>
          </p:txBody>
        </p:sp>
      </p:grpSp>
      <p:pic>
        <p:nvPicPr>
          <p:cNvPr id="79" name="Picture 78" descr="BALL.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2754420" y="3586508"/>
            <a:ext cx="144000" cy="139533"/>
          </a:xfrm>
          <a:prstGeom prst="rect">
            <a:avLst/>
          </a:prstGeom>
        </p:spPr>
      </p:pic>
      <p:pic>
        <p:nvPicPr>
          <p:cNvPr id="80" name="Picture 79" descr="BALL.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398320" y="3105972"/>
            <a:ext cx="144000" cy="139533"/>
          </a:xfrm>
          <a:prstGeom prst="rect">
            <a:avLst/>
          </a:prstGeom>
        </p:spPr>
      </p:pic>
      <p:pic>
        <p:nvPicPr>
          <p:cNvPr id="81" name="Picture 80" descr="BALL.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841595" y="3644844"/>
            <a:ext cx="144000" cy="139533"/>
          </a:xfrm>
          <a:prstGeom prst="rect">
            <a:avLst/>
          </a:prstGeom>
        </p:spPr>
      </p:pic>
      <p:pic>
        <p:nvPicPr>
          <p:cNvPr id="82" name="Picture 81" descr="BALL.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5792998" y="3597937"/>
            <a:ext cx="144000" cy="139533"/>
          </a:xfrm>
          <a:prstGeom prst="rect">
            <a:avLst/>
          </a:prstGeom>
        </p:spPr>
      </p:pic>
      <p:pic>
        <p:nvPicPr>
          <p:cNvPr id="83" name="Picture 82" descr="BALL.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051420" y="3129418"/>
            <a:ext cx="144000" cy="139533"/>
          </a:xfrm>
          <a:prstGeom prst="rect">
            <a:avLst/>
          </a:prstGeom>
        </p:spPr>
      </p:pic>
      <p:pic>
        <p:nvPicPr>
          <p:cNvPr id="84" name="Picture 83" descr="BALL.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8441701" y="3175738"/>
            <a:ext cx="144000" cy="139533"/>
          </a:xfrm>
          <a:prstGeom prst="rect">
            <a:avLst/>
          </a:prstGeom>
        </p:spPr>
      </p:pic>
      <p:sp>
        <p:nvSpPr>
          <p:cNvPr id="88" name="TextBox 87"/>
          <p:cNvSpPr txBox="1"/>
          <p:nvPr/>
        </p:nvSpPr>
        <p:spPr>
          <a:xfrm>
            <a:off x="144563" y="3849115"/>
            <a:ext cx="2863717" cy="667490"/>
          </a:xfrm>
          <a:prstGeom prst="rect">
            <a:avLst/>
          </a:prstGeom>
          <a:noFill/>
        </p:spPr>
        <p:txBody>
          <a:bodyPr wrap="square" rtlCol="0">
            <a:spAutoFit/>
          </a:bodyPr>
          <a:lstStyle/>
          <a:p>
            <a:pPr>
              <a:lnSpc>
                <a:spcPct val="89000"/>
              </a:lnSpc>
            </a:pPr>
            <a:r>
              <a:rPr lang="en-GB" sz="1400" kern="1400" dirty="0">
                <a:solidFill>
                  <a:schemeClr val="tx2"/>
                </a:solidFill>
                <a:latin typeface="Impact"/>
              </a:rPr>
              <a:t>Lionel </a:t>
            </a:r>
            <a:r>
              <a:rPr lang="en-GB" sz="1400" kern="1400" dirty="0" err="1">
                <a:solidFill>
                  <a:schemeClr val="tx2"/>
                </a:solidFill>
                <a:latin typeface="Impact"/>
              </a:rPr>
              <a:t>Messi</a:t>
            </a:r>
            <a:r>
              <a:rPr lang="en-GB" sz="1400" kern="1400" dirty="0">
                <a:solidFill>
                  <a:schemeClr val="tx2"/>
                </a:solidFill>
                <a:latin typeface="Impact"/>
              </a:rPr>
              <a:t> no </a:t>
            </a:r>
            <a:r>
              <a:rPr lang="en-GB" sz="1400" kern="1400" dirty="0" err="1">
                <a:solidFill>
                  <a:schemeClr val="tx2"/>
                </a:solidFill>
                <a:latin typeface="Impact"/>
              </a:rPr>
              <a:t>es</a:t>
            </a:r>
            <a:r>
              <a:rPr lang="en-GB" sz="1400" kern="1400" dirty="0">
                <a:solidFill>
                  <a:schemeClr val="tx2"/>
                </a:solidFill>
                <a:latin typeface="Impact"/>
              </a:rPr>
              <a:t> el </a:t>
            </a:r>
            <a:r>
              <a:rPr lang="en-GB" sz="1400" kern="1400" dirty="0" err="1">
                <a:solidFill>
                  <a:schemeClr val="tx2"/>
                </a:solidFill>
                <a:latin typeface="Impact"/>
              </a:rPr>
              <a:t>jugador</a:t>
            </a:r>
            <a:r>
              <a:rPr lang="en-GB" sz="1400" kern="1400" dirty="0">
                <a:solidFill>
                  <a:schemeClr val="tx2"/>
                </a:solidFill>
                <a:latin typeface="Impact"/>
              </a:rPr>
              <a:t> </a:t>
            </a:r>
            <a:r>
              <a:rPr lang="en-GB" sz="1400" kern="1400" dirty="0" err="1">
                <a:solidFill>
                  <a:schemeClr val="tx2"/>
                </a:solidFill>
                <a:latin typeface="Impact"/>
              </a:rPr>
              <a:t>más</a:t>
            </a:r>
            <a:r>
              <a:rPr lang="en-GB" sz="1400" kern="1400" dirty="0">
                <a:solidFill>
                  <a:schemeClr val="tx2"/>
                </a:solidFill>
                <a:latin typeface="Impact"/>
              </a:rPr>
              <a:t> </a:t>
            </a:r>
            <a:r>
              <a:rPr lang="en-GB" sz="1400" kern="1400" dirty="0" err="1">
                <a:solidFill>
                  <a:schemeClr val="tx2"/>
                </a:solidFill>
                <a:latin typeface="Impact"/>
              </a:rPr>
              <a:t>comentado</a:t>
            </a:r>
            <a:r>
              <a:rPr lang="en-GB" sz="1400" kern="1400" dirty="0">
                <a:solidFill>
                  <a:schemeClr val="tx2"/>
                </a:solidFill>
                <a:latin typeface="Impact"/>
              </a:rPr>
              <a:t> en </a:t>
            </a:r>
            <a:r>
              <a:rPr lang="en-GB" sz="1400" kern="1400" dirty="0" err="1">
                <a:solidFill>
                  <a:schemeClr val="tx2"/>
                </a:solidFill>
                <a:latin typeface="Impact"/>
              </a:rPr>
              <a:t>ningún</a:t>
            </a:r>
            <a:r>
              <a:rPr lang="en-GB" sz="1400" kern="1400" dirty="0">
                <a:solidFill>
                  <a:schemeClr val="tx2"/>
                </a:solidFill>
                <a:latin typeface="Impact"/>
              </a:rPr>
              <a:t> </a:t>
            </a:r>
            <a:r>
              <a:rPr lang="en-GB" sz="1400" kern="1400" dirty="0" err="1">
                <a:solidFill>
                  <a:schemeClr val="tx2"/>
                </a:solidFill>
                <a:latin typeface="Impact"/>
              </a:rPr>
              <a:t>idioma</a:t>
            </a:r>
            <a:r>
              <a:rPr lang="en-GB" sz="1400" kern="1400" dirty="0">
                <a:solidFill>
                  <a:schemeClr val="tx2"/>
                </a:solidFill>
                <a:latin typeface="Impact"/>
              </a:rPr>
              <a:t> </a:t>
            </a:r>
            <a:r>
              <a:rPr lang="en-GB" sz="1400" kern="1400" dirty="0" err="1">
                <a:solidFill>
                  <a:schemeClr val="tx2"/>
                </a:solidFill>
                <a:latin typeface="Impact"/>
              </a:rPr>
              <a:t>por</a:t>
            </a:r>
            <a:r>
              <a:rPr lang="en-GB" sz="1400" kern="1400" dirty="0">
                <a:solidFill>
                  <a:schemeClr val="tx2"/>
                </a:solidFill>
                <a:latin typeface="Impact"/>
              </a:rPr>
              <a:t> </a:t>
            </a:r>
            <a:r>
              <a:rPr lang="en-GB" sz="1400" kern="1400" dirty="0" err="1">
                <a:solidFill>
                  <a:schemeClr val="tx2"/>
                </a:solidFill>
                <a:latin typeface="Impact"/>
              </a:rPr>
              <a:t>separado</a:t>
            </a:r>
            <a:r>
              <a:rPr lang="en-GB" sz="1400" kern="1400" dirty="0">
                <a:solidFill>
                  <a:schemeClr val="tx2"/>
                </a:solidFill>
                <a:latin typeface="Impact"/>
              </a:rPr>
              <a:t>, </a:t>
            </a:r>
            <a:r>
              <a:rPr lang="en-GB" sz="1400" kern="1400" dirty="0" err="1">
                <a:solidFill>
                  <a:schemeClr val="tx2"/>
                </a:solidFill>
                <a:latin typeface="Impact"/>
              </a:rPr>
              <a:t>pero</a:t>
            </a:r>
            <a:r>
              <a:rPr lang="en-GB" sz="1400" kern="1400" dirty="0">
                <a:solidFill>
                  <a:schemeClr val="tx2"/>
                </a:solidFill>
                <a:latin typeface="Impact"/>
              </a:rPr>
              <a:t> </a:t>
            </a:r>
            <a:r>
              <a:rPr lang="en-GB" sz="1400" kern="1400" dirty="0" err="1">
                <a:solidFill>
                  <a:schemeClr val="tx2"/>
                </a:solidFill>
                <a:latin typeface="Impact"/>
              </a:rPr>
              <a:t>sí</a:t>
            </a:r>
            <a:r>
              <a:rPr lang="en-GB" sz="1400" kern="1400" dirty="0">
                <a:solidFill>
                  <a:schemeClr val="tx2"/>
                </a:solidFill>
                <a:latin typeface="Impact"/>
              </a:rPr>
              <a:t> en </a:t>
            </a:r>
            <a:r>
              <a:rPr lang="en-GB" sz="1400" kern="1400" dirty="0" err="1">
                <a:solidFill>
                  <a:schemeClr val="tx2"/>
                </a:solidFill>
                <a:latin typeface="Impact"/>
              </a:rPr>
              <a:t>conjunto</a:t>
            </a:r>
            <a:r>
              <a:rPr lang="en-GB" sz="1400" kern="1400" dirty="0">
                <a:solidFill>
                  <a:schemeClr val="tx2"/>
                </a:solidFill>
                <a:latin typeface="Impact"/>
              </a:rPr>
              <a:t>.</a:t>
            </a:r>
          </a:p>
        </p:txBody>
      </p:sp>
      <p:sp>
        <p:nvSpPr>
          <p:cNvPr id="93" name="TextBox 92"/>
          <p:cNvSpPr txBox="1"/>
          <p:nvPr/>
        </p:nvSpPr>
        <p:spPr>
          <a:xfrm>
            <a:off x="3538346" y="3818428"/>
            <a:ext cx="2489072" cy="969496"/>
          </a:xfrm>
          <a:prstGeom prst="rect">
            <a:avLst/>
          </a:prstGeom>
          <a:noFill/>
        </p:spPr>
        <p:txBody>
          <a:bodyPr wrap="square" rtlCol="0">
            <a:spAutoFit/>
          </a:bodyPr>
          <a:lstStyle/>
          <a:p>
            <a:pPr lvl="0"/>
            <a:r>
              <a:rPr lang="es-ES" sz="700" dirty="0">
                <a:solidFill>
                  <a:prstClr val="white"/>
                </a:solidFill>
              </a:rPr>
              <a:t>El interés que suscita Ronaldo no sólo a los aficionados al fútbol «tradicionales» parece haberle ayudado a subir escaños en las listas, como demuestra una foto suya sin camiseta que ha sido ampliamente compartida: «</a:t>
            </a:r>
            <a:r>
              <a:rPr lang="es-ES" sz="700" dirty="0" err="1">
                <a:solidFill>
                  <a:prstClr val="white"/>
                </a:solidFill>
              </a:rPr>
              <a:t>Agora</a:t>
            </a:r>
            <a:r>
              <a:rPr lang="es-ES" sz="700" dirty="0">
                <a:solidFill>
                  <a:prstClr val="white"/>
                </a:solidFill>
              </a:rPr>
              <a:t> to vendo</a:t>
            </a:r>
            <a:r>
              <a:rPr lang="es-ES" sz="700" dirty="0">
                <a:solidFill>
                  <a:srgbClr val="262626"/>
                </a:solidFill>
              </a:rPr>
              <a:t> </a:t>
            </a:r>
            <a:r>
              <a:rPr lang="es-ES" sz="700" dirty="0" err="1">
                <a:solidFill>
                  <a:prstClr val="white"/>
                </a:solidFill>
              </a:rPr>
              <a:t>vantagem</a:t>
            </a:r>
            <a:r>
              <a:rPr lang="es-ES" sz="700" dirty="0">
                <a:solidFill>
                  <a:srgbClr val="262626"/>
                </a:solidFill>
              </a:rPr>
              <a:t> </a:t>
            </a:r>
            <a:r>
              <a:rPr lang="es-ES" sz="700" dirty="0" err="1">
                <a:solidFill>
                  <a:prstClr val="white"/>
                </a:solidFill>
              </a:rPr>
              <a:t>dessa</a:t>
            </a:r>
            <a:r>
              <a:rPr lang="es-ES" sz="700" dirty="0">
                <a:solidFill>
                  <a:srgbClr val="262626"/>
                </a:solidFill>
              </a:rPr>
              <a:t> </a:t>
            </a:r>
            <a:r>
              <a:rPr lang="es-ES" sz="700" dirty="0">
                <a:solidFill>
                  <a:prstClr val="white"/>
                </a:solidFill>
              </a:rPr>
              <a:t>copa do mundo no </a:t>
            </a:r>
            <a:r>
              <a:rPr lang="es-ES" sz="700" dirty="0" err="1">
                <a:solidFill>
                  <a:prstClr val="white"/>
                </a:solidFill>
              </a:rPr>
              <a:t>brasil</a:t>
            </a:r>
            <a:r>
              <a:rPr lang="es-ES" sz="700" dirty="0">
                <a:solidFill>
                  <a:prstClr val="white"/>
                </a:solidFill>
              </a:rPr>
              <a:t>» («Ahora veo la ventaja de celebrar la Copa Mundial en Brasil»).  </a:t>
            </a:r>
          </a:p>
          <a:p>
            <a:endParaRPr lang="en-GB" sz="800" dirty="0">
              <a:solidFill>
                <a:schemeClr val="bg1"/>
              </a:solidFill>
            </a:endParaRPr>
          </a:p>
        </p:txBody>
      </p:sp>
      <p:sp>
        <p:nvSpPr>
          <p:cNvPr id="94" name="TextBox 93"/>
          <p:cNvSpPr txBox="1"/>
          <p:nvPr/>
        </p:nvSpPr>
        <p:spPr>
          <a:xfrm>
            <a:off x="7051420" y="3820503"/>
            <a:ext cx="1971930" cy="846386"/>
          </a:xfrm>
          <a:prstGeom prst="rect">
            <a:avLst/>
          </a:prstGeom>
          <a:noFill/>
        </p:spPr>
        <p:txBody>
          <a:bodyPr wrap="square" rtlCol="0">
            <a:spAutoFit/>
          </a:bodyPr>
          <a:lstStyle/>
          <a:p>
            <a:pPr lvl="0"/>
            <a:r>
              <a:rPr lang="es-ES" sz="700" dirty="0">
                <a:solidFill>
                  <a:prstClr val="white"/>
                </a:solidFill>
              </a:rPr>
              <a:t>La controversia de la semana ha sido para </a:t>
            </a:r>
            <a:r>
              <a:rPr lang="es-ES" sz="700" dirty="0" err="1">
                <a:solidFill>
                  <a:prstClr val="white"/>
                </a:solidFill>
              </a:rPr>
              <a:t>Jurgen</a:t>
            </a:r>
            <a:r>
              <a:rPr lang="es-ES" sz="700" dirty="0">
                <a:solidFill>
                  <a:srgbClr val="262626"/>
                </a:solidFill>
              </a:rPr>
              <a:t> </a:t>
            </a:r>
            <a:r>
              <a:rPr lang="es-ES" sz="700" dirty="0" err="1">
                <a:solidFill>
                  <a:prstClr val="white"/>
                </a:solidFill>
              </a:rPr>
              <a:t>Klinsmann</a:t>
            </a:r>
            <a:r>
              <a:rPr lang="es-ES" sz="700" dirty="0">
                <a:solidFill>
                  <a:prstClr val="white"/>
                </a:solidFill>
              </a:rPr>
              <a:t>,</a:t>
            </a:r>
            <a:r>
              <a:rPr lang="es-ES" sz="700" dirty="0">
                <a:solidFill>
                  <a:srgbClr val="262626"/>
                </a:solidFill>
              </a:rPr>
              <a:t> </a:t>
            </a:r>
            <a:r>
              <a:rPr lang="es-ES" sz="700" dirty="0">
                <a:solidFill>
                  <a:prstClr val="white"/>
                </a:solidFill>
              </a:rPr>
              <a:t>por la selección del equipo estadounidense. Este hecho no sólo ha convertido a Donovan en el jugador más comentado en inglés, sino también el cuarto en todos los idiomas, a pesar de que ni siquiera acudirá a la cita de Brasil. </a:t>
            </a:r>
          </a:p>
        </p:txBody>
      </p:sp>
      <p:sp>
        <p:nvSpPr>
          <p:cNvPr id="245768" name="Freeform 10"/>
          <p:cNvSpPr>
            <a:spLocks noChangeAspect="1" noEditPoints="1"/>
          </p:cNvSpPr>
          <p:nvPr/>
        </p:nvSpPr>
        <p:spPr bwMode="auto">
          <a:xfrm>
            <a:off x="3114084" y="3809458"/>
            <a:ext cx="396000" cy="782341"/>
          </a:xfrm>
          <a:custGeom>
            <a:avLst/>
            <a:gdLst>
              <a:gd name="T0" fmla="*/ 55 w 554"/>
              <a:gd name="T1" fmla="*/ 320 h 1100"/>
              <a:gd name="T2" fmla="*/ 95 w 554"/>
              <a:gd name="T3" fmla="*/ 423 h 1100"/>
              <a:gd name="T4" fmla="*/ 89 w 554"/>
              <a:gd name="T5" fmla="*/ 435 h 1100"/>
              <a:gd name="T6" fmla="*/ 83 w 554"/>
              <a:gd name="T7" fmla="*/ 454 h 1100"/>
              <a:gd name="T8" fmla="*/ 552 w 554"/>
              <a:gd name="T9" fmla="*/ 475 h 1100"/>
              <a:gd name="T10" fmla="*/ 543 w 554"/>
              <a:gd name="T11" fmla="*/ 419 h 1100"/>
              <a:gd name="T12" fmla="*/ 479 w 554"/>
              <a:gd name="T13" fmla="*/ 304 h 1100"/>
              <a:gd name="T14" fmla="*/ 470 w 554"/>
              <a:gd name="T15" fmla="*/ 281 h 1100"/>
              <a:gd name="T16" fmla="*/ 460 w 554"/>
              <a:gd name="T17" fmla="*/ 246 h 1100"/>
              <a:gd name="T18" fmla="*/ 451 w 554"/>
              <a:gd name="T19" fmla="*/ 228 h 1100"/>
              <a:gd name="T20" fmla="*/ 357 w 554"/>
              <a:gd name="T21" fmla="*/ 132 h 1100"/>
              <a:gd name="T22" fmla="*/ 364 w 554"/>
              <a:gd name="T23" fmla="*/ 55 h 1100"/>
              <a:gd name="T24" fmla="*/ 253 w 554"/>
              <a:gd name="T25" fmla="*/ 128 h 1100"/>
              <a:gd name="T26" fmla="*/ 22 w 554"/>
              <a:gd name="T27" fmla="*/ 267 h 1100"/>
              <a:gd name="T28" fmla="*/ 16 w 554"/>
              <a:gd name="T29" fmla="*/ 274 h 1100"/>
              <a:gd name="T30" fmla="*/ 34 w 554"/>
              <a:gd name="T31" fmla="*/ 543 h 1100"/>
              <a:gd name="T32" fmla="*/ 54 w 554"/>
              <a:gd name="T33" fmla="*/ 550 h 1100"/>
              <a:gd name="T34" fmla="*/ 65 w 554"/>
              <a:gd name="T35" fmla="*/ 554 h 1100"/>
              <a:gd name="T36" fmla="*/ 69 w 554"/>
              <a:gd name="T37" fmla="*/ 559 h 1100"/>
              <a:gd name="T38" fmla="*/ 75 w 554"/>
              <a:gd name="T39" fmla="*/ 565 h 1100"/>
              <a:gd name="T40" fmla="*/ 81 w 554"/>
              <a:gd name="T41" fmla="*/ 569 h 1100"/>
              <a:gd name="T42" fmla="*/ 86 w 554"/>
              <a:gd name="T43" fmla="*/ 571 h 1100"/>
              <a:gd name="T44" fmla="*/ 146 w 554"/>
              <a:gd name="T45" fmla="*/ 744 h 1100"/>
              <a:gd name="T46" fmla="*/ 149 w 554"/>
              <a:gd name="T47" fmla="*/ 747 h 1100"/>
              <a:gd name="T48" fmla="*/ 152 w 554"/>
              <a:gd name="T49" fmla="*/ 751 h 1100"/>
              <a:gd name="T50" fmla="*/ 155 w 554"/>
              <a:gd name="T51" fmla="*/ 757 h 1100"/>
              <a:gd name="T52" fmla="*/ 157 w 554"/>
              <a:gd name="T53" fmla="*/ 764 h 1100"/>
              <a:gd name="T54" fmla="*/ 135 w 554"/>
              <a:gd name="T55" fmla="*/ 831 h 1100"/>
              <a:gd name="T56" fmla="*/ 129 w 554"/>
              <a:gd name="T57" fmla="*/ 893 h 1100"/>
              <a:gd name="T58" fmla="*/ 195 w 554"/>
              <a:gd name="T59" fmla="*/ 891 h 1100"/>
              <a:gd name="T60" fmla="*/ 217 w 554"/>
              <a:gd name="T61" fmla="*/ 868 h 1100"/>
              <a:gd name="T62" fmla="*/ 251 w 554"/>
              <a:gd name="T63" fmla="*/ 717 h 1100"/>
              <a:gd name="T64" fmla="*/ 249 w 554"/>
              <a:gd name="T65" fmla="*/ 710 h 1100"/>
              <a:gd name="T66" fmla="*/ 259 w 554"/>
              <a:gd name="T67" fmla="*/ 680 h 1100"/>
              <a:gd name="T68" fmla="*/ 359 w 554"/>
              <a:gd name="T69" fmla="*/ 966 h 1100"/>
              <a:gd name="T70" fmla="*/ 345 w 554"/>
              <a:gd name="T71" fmla="*/ 969 h 1100"/>
              <a:gd name="T72" fmla="*/ 371 w 554"/>
              <a:gd name="T73" fmla="*/ 1059 h 1100"/>
              <a:gd name="T74" fmla="*/ 424 w 554"/>
              <a:gd name="T75" fmla="*/ 1019 h 1100"/>
              <a:gd name="T76" fmla="*/ 415 w 554"/>
              <a:gd name="T77" fmla="*/ 1001 h 1100"/>
              <a:gd name="T78" fmla="*/ 431 w 554"/>
              <a:gd name="T79" fmla="*/ 926 h 1100"/>
              <a:gd name="T80" fmla="*/ 433 w 554"/>
              <a:gd name="T81" fmla="*/ 897 h 1100"/>
              <a:gd name="T82" fmla="*/ 432 w 554"/>
              <a:gd name="T83" fmla="*/ 868 h 1100"/>
              <a:gd name="T84" fmla="*/ 429 w 554"/>
              <a:gd name="T85" fmla="*/ 847 h 1100"/>
              <a:gd name="T86" fmla="*/ 355 w 554"/>
              <a:gd name="T87" fmla="*/ 542 h 1100"/>
              <a:gd name="T88" fmla="*/ 321 w 554"/>
              <a:gd name="T89" fmla="*/ 401 h 1100"/>
              <a:gd name="T90" fmla="*/ 339 w 554"/>
              <a:gd name="T91" fmla="*/ 348 h 1100"/>
              <a:gd name="T92" fmla="*/ 418 w 554"/>
              <a:gd name="T93" fmla="*/ 315 h 1100"/>
              <a:gd name="T94" fmla="*/ 427 w 554"/>
              <a:gd name="T95" fmla="*/ 323 h 1100"/>
              <a:gd name="T96" fmla="*/ 500 w 554"/>
              <a:gd name="T97" fmla="*/ 444 h 1100"/>
              <a:gd name="T98" fmla="*/ 491 w 554"/>
              <a:gd name="T99" fmla="*/ 448 h 1100"/>
              <a:gd name="T100" fmla="*/ 487 w 554"/>
              <a:gd name="T101" fmla="*/ 466 h 1100"/>
              <a:gd name="T102" fmla="*/ 494 w 554"/>
              <a:gd name="T103" fmla="*/ 493 h 1100"/>
              <a:gd name="T104" fmla="*/ 527 w 554"/>
              <a:gd name="T105" fmla="*/ 504 h 1100"/>
              <a:gd name="T106" fmla="*/ 553 w 554"/>
              <a:gd name="T107" fmla="*/ 481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4" h="1100">
                <a:moveTo>
                  <a:pt x="49" y="391"/>
                </a:moveTo>
                <a:lnTo>
                  <a:pt x="49" y="391"/>
                </a:lnTo>
                <a:cubicBezTo>
                  <a:pt x="52" y="369"/>
                  <a:pt x="53" y="346"/>
                  <a:pt x="53" y="323"/>
                </a:cubicBezTo>
                <a:cubicBezTo>
                  <a:pt x="54" y="322"/>
                  <a:pt x="54" y="321"/>
                  <a:pt x="55" y="320"/>
                </a:cubicBezTo>
                <a:lnTo>
                  <a:pt x="55" y="320"/>
                </a:lnTo>
                <a:lnTo>
                  <a:pt x="55" y="320"/>
                </a:lnTo>
                <a:cubicBezTo>
                  <a:pt x="58" y="315"/>
                  <a:pt x="60" y="314"/>
                  <a:pt x="63" y="313"/>
                </a:cubicBezTo>
                <a:cubicBezTo>
                  <a:pt x="63" y="313"/>
                  <a:pt x="63" y="312"/>
                  <a:pt x="64" y="312"/>
                </a:cubicBezTo>
                <a:cubicBezTo>
                  <a:pt x="80" y="308"/>
                  <a:pt x="92" y="303"/>
                  <a:pt x="101" y="296"/>
                </a:cubicBezTo>
                <a:cubicBezTo>
                  <a:pt x="103" y="305"/>
                  <a:pt x="99" y="310"/>
                  <a:pt x="92" y="314"/>
                </a:cubicBezTo>
                <a:cubicBezTo>
                  <a:pt x="78" y="338"/>
                  <a:pt x="88" y="382"/>
                  <a:pt x="95" y="423"/>
                </a:cubicBezTo>
                <a:cubicBezTo>
                  <a:pt x="95" y="423"/>
                  <a:pt x="95" y="423"/>
                  <a:pt x="95" y="423"/>
                </a:cubicBezTo>
                <a:lnTo>
                  <a:pt x="95" y="423"/>
                </a:lnTo>
                <a:cubicBezTo>
                  <a:pt x="95" y="423"/>
                  <a:pt x="95" y="424"/>
                  <a:pt x="95" y="424"/>
                </a:cubicBezTo>
                <a:lnTo>
                  <a:pt x="95" y="424"/>
                </a:lnTo>
                <a:cubicBezTo>
                  <a:pt x="94" y="425"/>
                  <a:pt x="93" y="427"/>
                  <a:pt x="92" y="429"/>
                </a:cubicBezTo>
                <a:lnTo>
                  <a:pt x="92" y="429"/>
                </a:lnTo>
                <a:cubicBezTo>
                  <a:pt x="91" y="431"/>
                  <a:pt x="90" y="433"/>
                  <a:pt x="89" y="435"/>
                </a:cubicBezTo>
                <a:cubicBezTo>
                  <a:pt x="89" y="435"/>
                  <a:pt x="89" y="435"/>
                  <a:pt x="89" y="435"/>
                </a:cubicBezTo>
                <a:cubicBezTo>
                  <a:pt x="89" y="435"/>
                  <a:pt x="89" y="435"/>
                  <a:pt x="89" y="436"/>
                </a:cubicBezTo>
                <a:cubicBezTo>
                  <a:pt x="87" y="439"/>
                  <a:pt x="86" y="442"/>
                  <a:pt x="85" y="446"/>
                </a:cubicBezTo>
                <a:cubicBezTo>
                  <a:pt x="85" y="446"/>
                  <a:pt x="85" y="446"/>
                  <a:pt x="85" y="446"/>
                </a:cubicBezTo>
                <a:cubicBezTo>
                  <a:pt x="85" y="447"/>
                  <a:pt x="85" y="448"/>
                  <a:pt x="84" y="449"/>
                </a:cubicBezTo>
                <a:cubicBezTo>
                  <a:pt x="84" y="451"/>
                  <a:pt x="83" y="452"/>
                  <a:pt x="83" y="454"/>
                </a:cubicBezTo>
                <a:cubicBezTo>
                  <a:pt x="83" y="455"/>
                  <a:pt x="83" y="455"/>
                  <a:pt x="82" y="456"/>
                </a:cubicBezTo>
                <a:cubicBezTo>
                  <a:pt x="81" y="464"/>
                  <a:pt x="79" y="471"/>
                  <a:pt x="78" y="479"/>
                </a:cubicBezTo>
                <a:cubicBezTo>
                  <a:pt x="54" y="469"/>
                  <a:pt x="51" y="432"/>
                  <a:pt x="49" y="391"/>
                </a:cubicBezTo>
                <a:close/>
                <a:moveTo>
                  <a:pt x="553" y="477"/>
                </a:moveTo>
                <a:lnTo>
                  <a:pt x="553" y="477"/>
                </a:lnTo>
                <a:cubicBezTo>
                  <a:pt x="553" y="476"/>
                  <a:pt x="552" y="476"/>
                  <a:pt x="552" y="475"/>
                </a:cubicBezTo>
                <a:cubicBezTo>
                  <a:pt x="552" y="475"/>
                  <a:pt x="552" y="474"/>
                  <a:pt x="552" y="473"/>
                </a:cubicBezTo>
                <a:cubicBezTo>
                  <a:pt x="550" y="471"/>
                  <a:pt x="551" y="466"/>
                  <a:pt x="550" y="463"/>
                </a:cubicBezTo>
                <a:cubicBezTo>
                  <a:pt x="547" y="459"/>
                  <a:pt x="547" y="452"/>
                  <a:pt x="547" y="446"/>
                </a:cubicBezTo>
                <a:cubicBezTo>
                  <a:pt x="547" y="442"/>
                  <a:pt x="544" y="440"/>
                  <a:pt x="544" y="436"/>
                </a:cubicBezTo>
                <a:lnTo>
                  <a:pt x="544" y="426"/>
                </a:lnTo>
                <a:cubicBezTo>
                  <a:pt x="544" y="424"/>
                  <a:pt x="544" y="421"/>
                  <a:pt x="543" y="419"/>
                </a:cubicBezTo>
                <a:cubicBezTo>
                  <a:pt x="538" y="389"/>
                  <a:pt x="526" y="364"/>
                  <a:pt x="505" y="344"/>
                </a:cubicBezTo>
                <a:cubicBezTo>
                  <a:pt x="500" y="339"/>
                  <a:pt x="496" y="333"/>
                  <a:pt x="493" y="328"/>
                </a:cubicBezTo>
                <a:cubicBezTo>
                  <a:pt x="492" y="327"/>
                  <a:pt x="492" y="327"/>
                  <a:pt x="492" y="326"/>
                </a:cubicBezTo>
                <a:cubicBezTo>
                  <a:pt x="488" y="321"/>
                  <a:pt x="485" y="316"/>
                  <a:pt x="482" y="311"/>
                </a:cubicBezTo>
                <a:cubicBezTo>
                  <a:pt x="482" y="310"/>
                  <a:pt x="482" y="310"/>
                  <a:pt x="482" y="309"/>
                </a:cubicBezTo>
                <a:cubicBezTo>
                  <a:pt x="481" y="307"/>
                  <a:pt x="480" y="306"/>
                  <a:pt x="479" y="304"/>
                </a:cubicBezTo>
                <a:cubicBezTo>
                  <a:pt x="478" y="303"/>
                  <a:pt x="478" y="302"/>
                  <a:pt x="478" y="302"/>
                </a:cubicBezTo>
                <a:cubicBezTo>
                  <a:pt x="477" y="300"/>
                  <a:pt x="476" y="298"/>
                  <a:pt x="476" y="297"/>
                </a:cubicBezTo>
                <a:cubicBezTo>
                  <a:pt x="475" y="296"/>
                  <a:pt x="475" y="295"/>
                  <a:pt x="475" y="294"/>
                </a:cubicBezTo>
                <a:cubicBezTo>
                  <a:pt x="474" y="293"/>
                  <a:pt x="473" y="291"/>
                  <a:pt x="473" y="289"/>
                </a:cubicBezTo>
                <a:cubicBezTo>
                  <a:pt x="473" y="289"/>
                  <a:pt x="472" y="288"/>
                  <a:pt x="472" y="288"/>
                </a:cubicBezTo>
                <a:cubicBezTo>
                  <a:pt x="471" y="285"/>
                  <a:pt x="471" y="283"/>
                  <a:pt x="470" y="281"/>
                </a:cubicBezTo>
                <a:cubicBezTo>
                  <a:pt x="469" y="275"/>
                  <a:pt x="467" y="269"/>
                  <a:pt x="466" y="263"/>
                </a:cubicBezTo>
                <a:lnTo>
                  <a:pt x="466" y="263"/>
                </a:lnTo>
                <a:cubicBezTo>
                  <a:pt x="465" y="261"/>
                  <a:pt x="465" y="260"/>
                  <a:pt x="464" y="259"/>
                </a:cubicBezTo>
                <a:cubicBezTo>
                  <a:pt x="464" y="257"/>
                  <a:pt x="464" y="256"/>
                  <a:pt x="463" y="255"/>
                </a:cubicBezTo>
                <a:cubicBezTo>
                  <a:pt x="463" y="253"/>
                  <a:pt x="462" y="252"/>
                  <a:pt x="462" y="251"/>
                </a:cubicBezTo>
                <a:cubicBezTo>
                  <a:pt x="461" y="249"/>
                  <a:pt x="460" y="248"/>
                  <a:pt x="460" y="246"/>
                </a:cubicBezTo>
                <a:cubicBezTo>
                  <a:pt x="459" y="245"/>
                  <a:pt x="459" y="244"/>
                  <a:pt x="458" y="243"/>
                </a:cubicBezTo>
                <a:cubicBezTo>
                  <a:pt x="457" y="241"/>
                  <a:pt x="457" y="239"/>
                  <a:pt x="456" y="238"/>
                </a:cubicBezTo>
                <a:cubicBezTo>
                  <a:pt x="455" y="237"/>
                  <a:pt x="455" y="236"/>
                  <a:pt x="454" y="235"/>
                </a:cubicBezTo>
                <a:cubicBezTo>
                  <a:pt x="454" y="233"/>
                  <a:pt x="453" y="231"/>
                  <a:pt x="452" y="230"/>
                </a:cubicBezTo>
                <a:cubicBezTo>
                  <a:pt x="451" y="229"/>
                  <a:pt x="451" y="229"/>
                  <a:pt x="451" y="228"/>
                </a:cubicBezTo>
                <a:lnTo>
                  <a:pt x="451" y="228"/>
                </a:lnTo>
                <a:cubicBezTo>
                  <a:pt x="438" y="207"/>
                  <a:pt x="421" y="191"/>
                  <a:pt x="397" y="180"/>
                </a:cubicBezTo>
                <a:cubicBezTo>
                  <a:pt x="395" y="179"/>
                  <a:pt x="394" y="178"/>
                  <a:pt x="392" y="176"/>
                </a:cubicBezTo>
                <a:cubicBezTo>
                  <a:pt x="378" y="165"/>
                  <a:pt x="365" y="156"/>
                  <a:pt x="357" y="153"/>
                </a:cubicBezTo>
                <a:cubicBezTo>
                  <a:pt x="356" y="152"/>
                  <a:pt x="354" y="152"/>
                  <a:pt x="353" y="152"/>
                </a:cubicBezTo>
                <a:cubicBezTo>
                  <a:pt x="353" y="150"/>
                  <a:pt x="354" y="148"/>
                  <a:pt x="355" y="146"/>
                </a:cubicBezTo>
                <a:cubicBezTo>
                  <a:pt x="356" y="141"/>
                  <a:pt x="355" y="136"/>
                  <a:pt x="357" y="132"/>
                </a:cubicBezTo>
                <a:cubicBezTo>
                  <a:pt x="357" y="132"/>
                  <a:pt x="357" y="132"/>
                  <a:pt x="357" y="132"/>
                </a:cubicBezTo>
                <a:cubicBezTo>
                  <a:pt x="360" y="129"/>
                  <a:pt x="360" y="124"/>
                  <a:pt x="362" y="121"/>
                </a:cubicBezTo>
                <a:cubicBezTo>
                  <a:pt x="362" y="120"/>
                  <a:pt x="362" y="118"/>
                  <a:pt x="363" y="117"/>
                </a:cubicBezTo>
                <a:cubicBezTo>
                  <a:pt x="366" y="113"/>
                  <a:pt x="366" y="107"/>
                  <a:pt x="366" y="102"/>
                </a:cubicBezTo>
                <a:lnTo>
                  <a:pt x="366" y="69"/>
                </a:lnTo>
                <a:cubicBezTo>
                  <a:pt x="366" y="64"/>
                  <a:pt x="364" y="61"/>
                  <a:pt x="364" y="55"/>
                </a:cubicBezTo>
                <a:cubicBezTo>
                  <a:pt x="359" y="20"/>
                  <a:pt x="339" y="3"/>
                  <a:pt x="307" y="0"/>
                </a:cubicBezTo>
                <a:cubicBezTo>
                  <a:pt x="275" y="3"/>
                  <a:pt x="254" y="15"/>
                  <a:pt x="252" y="47"/>
                </a:cubicBezTo>
                <a:cubicBezTo>
                  <a:pt x="251" y="56"/>
                  <a:pt x="252" y="67"/>
                  <a:pt x="252" y="76"/>
                </a:cubicBezTo>
                <a:cubicBezTo>
                  <a:pt x="246" y="76"/>
                  <a:pt x="243" y="80"/>
                  <a:pt x="246" y="90"/>
                </a:cubicBezTo>
                <a:cubicBezTo>
                  <a:pt x="247" y="99"/>
                  <a:pt x="246" y="108"/>
                  <a:pt x="257" y="116"/>
                </a:cubicBezTo>
                <a:cubicBezTo>
                  <a:pt x="259" y="120"/>
                  <a:pt x="259" y="123"/>
                  <a:pt x="253" y="128"/>
                </a:cubicBezTo>
                <a:cubicBezTo>
                  <a:pt x="253" y="128"/>
                  <a:pt x="253" y="128"/>
                  <a:pt x="252" y="128"/>
                </a:cubicBezTo>
                <a:cubicBezTo>
                  <a:pt x="252" y="128"/>
                  <a:pt x="252" y="128"/>
                  <a:pt x="252" y="129"/>
                </a:cubicBezTo>
                <a:cubicBezTo>
                  <a:pt x="251" y="129"/>
                  <a:pt x="250" y="129"/>
                  <a:pt x="250" y="130"/>
                </a:cubicBezTo>
                <a:cubicBezTo>
                  <a:pt x="238" y="136"/>
                  <a:pt x="225" y="139"/>
                  <a:pt x="213" y="140"/>
                </a:cubicBezTo>
                <a:cubicBezTo>
                  <a:pt x="178" y="151"/>
                  <a:pt x="141" y="162"/>
                  <a:pt x="127" y="173"/>
                </a:cubicBezTo>
                <a:cubicBezTo>
                  <a:pt x="92" y="198"/>
                  <a:pt x="57" y="230"/>
                  <a:pt x="22" y="267"/>
                </a:cubicBezTo>
                <a:cubicBezTo>
                  <a:pt x="21" y="268"/>
                  <a:pt x="21" y="268"/>
                  <a:pt x="20" y="269"/>
                </a:cubicBezTo>
                <a:lnTo>
                  <a:pt x="19" y="270"/>
                </a:lnTo>
                <a:cubicBezTo>
                  <a:pt x="18" y="271"/>
                  <a:pt x="18" y="271"/>
                  <a:pt x="17" y="272"/>
                </a:cubicBezTo>
                <a:cubicBezTo>
                  <a:pt x="17" y="273"/>
                  <a:pt x="17" y="273"/>
                  <a:pt x="16" y="273"/>
                </a:cubicBezTo>
                <a:cubicBezTo>
                  <a:pt x="16" y="273"/>
                  <a:pt x="16" y="274"/>
                  <a:pt x="16" y="274"/>
                </a:cubicBezTo>
                <a:lnTo>
                  <a:pt x="16" y="274"/>
                </a:lnTo>
                <a:cubicBezTo>
                  <a:pt x="5" y="290"/>
                  <a:pt x="0" y="320"/>
                  <a:pt x="1" y="336"/>
                </a:cubicBezTo>
                <a:cubicBezTo>
                  <a:pt x="3" y="367"/>
                  <a:pt x="7" y="399"/>
                  <a:pt x="14" y="432"/>
                </a:cubicBezTo>
                <a:cubicBezTo>
                  <a:pt x="15" y="446"/>
                  <a:pt x="13" y="460"/>
                  <a:pt x="22" y="474"/>
                </a:cubicBezTo>
                <a:cubicBezTo>
                  <a:pt x="22" y="496"/>
                  <a:pt x="19" y="518"/>
                  <a:pt x="31" y="538"/>
                </a:cubicBezTo>
                <a:cubicBezTo>
                  <a:pt x="31" y="538"/>
                  <a:pt x="31" y="538"/>
                  <a:pt x="31" y="538"/>
                </a:cubicBezTo>
                <a:cubicBezTo>
                  <a:pt x="32" y="540"/>
                  <a:pt x="33" y="542"/>
                  <a:pt x="34" y="543"/>
                </a:cubicBezTo>
                <a:cubicBezTo>
                  <a:pt x="35" y="543"/>
                  <a:pt x="35" y="543"/>
                  <a:pt x="35" y="543"/>
                </a:cubicBezTo>
                <a:cubicBezTo>
                  <a:pt x="35" y="544"/>
                  <a:pt x="35" y="544"/>
                  <a:pt x="35" y="544"/>
                </a:cubicBezTo>
                <a:cubicBezTo>
                  <a:pt x="37" y="546"/>
                  <a:pt x="39" y="548"/>
                  <a:pt x="41" y="549"/>
                </a:cubicBezTo>
                <a:cubicBezTo>
                  <a:pt x="42" y="549"/>
                  <a:pt x="42" y="549"/>
                  <a:pt x="43" y="549"/>
                </a:cubicBezTo>
                <a:lnTo>
                  <a:pt x="49" y="549"/>
                </a:lnTo>
                <a:cubicBezTo>
                  <a:pt x="51" y="549"/>
                  <a:pt x="52" y="550"/>
                  <a:pt x="54" y="550"/>
                </a:cubicBezTo>
                <a:cubicBezTo>
                  <a:pt x="55" y="550"/>
                  <a:pt x="57" y="550"/>
                  <a:pt x="58" y="551"/>
                </a:cubicBezTo>
                <a:cubicBezTo>
                  <a:pt x="59" y="551"/>
                  <a:pt x="60" y="551"/>
                  <a:pt x="60" y="551"/>
                </a:cubicBezTo>
                <a:cubicBezTo>
                  <a:pt x="62" y="551"/>
                  <a:pt x="63" y="550"/>
                  <a:pt x="65" y="551"/>
                </a:cubicBezTo>
                <a:cubicBezTo>
                  <a:pt x="65" y="551"/>
                  <a:pt x="65" y="551"/>
                  <a:pt x="65" y="551"/>
                </a:cubicBezTo>
                <a:cubicBezTo>
                  <a:pt x="64" y="551"/>
                  <a:pt x="64" y="553"/>
                  <a:pt x="65" y="554"/>
                </a:cubicBezTo>
                <a:lnTo>
                  <a:pt x="65" y="554"/>
                </a:lnTo>
                <a:cubicBezTo>
                  <a:pt x="65" y="554"/>
                  <a:pt x="65" y="555"/>
                  <a:pt x="65" y="555"/>
                </a:cubicBezTo>
                <a:cubicBezTo>
                  <a:pt x="65" y="555"/>
                  <a:pt x="66" y="555"/>
                  <a:pt x="66" y="555"/>
                </a:cubicBezTo>
                <a:cubicBezTo>
                  <a:pt x="66" y="556"/>
                  <a:pt x="66" y="556"/>
                  <a:pt x="67" y="557"/>
                </a:cubicBezTo>
                <a:cubicBezTo>
                  <a:pt x="67" y="557"/>
                  <a:pt x="67" y="557"/>
                  <a:pt x="67" y="557"/>
                </a:cubicBezTo>
                <a:cubicBezTo>
                  <a:pt x="67" y="558"/>
                  <a:pt x="68" y="558"/>
                  <a:pt x="68" y="558"/>
                </a:cubicBezTo>
                <a:cubicBezTo>
                  <a:pt x="68" y="559"/>
                  <a:pt x="68" y="559"/>
                  <a:pt x="69" y="559"/>
                </a:cubicBezTo>
                <a:cubicBezTo>
                  <a:pt x="69" y="559"/>
                  <a:pt x="69" y="560"/>
                  <a:pt x="70" y="560"/>
                </a:cubicBezTo>
                <a:cubicBezTo>
                  <a:pt x="70" y="560"/>
                  <a:pt x="70" y="561"/>
                  <a:pt x="70" y="561"/>
                </a:cubicBezTo>
                <a:cubicBezTo>
                  <a:pt x="71" y="561"/>
                  <a:pt x="71" y="562"/>
                  <a:pt x="72" y="562"/>
                </a:cubicBezTo>
                <a:cubicBezTo>
                  <a:pt x="72" y="562"/>
                  <a:pt x="72" y="563"/>
                  <a:pt x="73" y="563"/>
                </a:cubicBezTo>
                <a:cubicBezTo>
                  <a:pt x="73" y="563"/>
                  <a:pt x="73" y="564"/>
                  <a:pt x="74" y="564"/>
                </a:cubicBezTo>
                <a:cubicBezTo>
                  <a:pt x="74" y="564"/>
                  <a:pt x="74" y="564"/>
                  <a:pt x="75" y="565"/>
                </a:cubicBezTo>
                <a:cubicBezTo>
                  <a:pt x="75" y="565"/>
                  <a:pt x="76" y="565"/>
                  <a:pt x="76" y="566"/>
                </a:cubicBezTo>
                <a:lnTo>
                  <a:pt x="77" y="566"/>
                </a:lnTo>
                <a:cubicBezTo>
                  <a:pt x="77" y="566"/>
                  <a:pt x="78" y="567"/>
                  <a:pt x="78" y="567"/>
                </a:cubicBezTo>
                <a:cubicBezTo>
                  <a:pt x="78" y="567"/>
                  <a:pt x="79" y="567"/>
                  <a:pt x="79" y="568"/>
                </a:cubicBezTo>
                <a:cubicBezTo>
                  <a:pt x="79" y="568"/>
                  <a:pt x="80" y="568"/>
                  <a:pt x="81" y="569"/>
                </a:cubicBezTo>
                <a:cubicBezTo>
                  <a:pt x="81" y="569"/>
                  <a:pt x="81" y="569"/>
                  <a:pt x="81" y="569"/>
                </a:cubicBezTo>
                <a:cubicBezTo>
                  <a:pt x="81" y="569"/>
                  <a:pt x="82" y="569"/>
                  <a:pt x="83" y="570"/>
                </a:cubicBezTo>
                <a:cubicBezTo>
                  <a:pt x="83" y="570"/>
                  <a:pt x="83" y="570"/>
                  <a:pt x="83" y="570"/>
                </a:cubicBezTo>
                <a:cubicBezTo>
                  <a:pt x="83" y="570"/>
                  <a:pt x="84" y="570"/>
                  <a:pt x="84" y="570"/>
                </a:cubicBezTo>
                <a:cubicBezTo>
                  <a:pt x="84" y="570"/>
                  <a:pt x="85" y="571"/>
                  <a:pt x="85" y="571"/>
                </a:cubicBezTo>
                <a:cubicBezTo>
                  <a:pt x="85" y="571"/>
                  <a:pt x="85" y="571"/>
                  <a:pt x="86" y="571"/>
                </a:cubicBezTo>
                <a:cubicBezTo>
                  <a:pt x="86" y="571"/>
                  <a:pt x="86" y="571"/>
                  <a:pt x="86" y="571"/>
                </a:cubicBezTo>
                <a:cubicBezTo>
                  <a:pt x="87" y="571"/>
                  <a:pt x="87" y="571"/>
                  <a:pt x="87" y="571"/>
                </a:cubicBezTo>
                <a:cubicBezTo>
                  <a:pt x="100" y="629"/>
                  <a:pt x="138" y="744"/>
                  <a:pt x="143" y="742"/>
                </a:cubicBezTo>
                <a:cubicBezTo>
                  <a:pt x="144" y="743"/>
                  <a:pt x="144" y="743"/>
                  <a:pt x="145" y="743"/>
                </a:cubicBezTo>
                <a:cubicBezTo>
                  <a:pt x="145" y="743"/>
                  <a:pt x="145" y="743"/>
                  <a:pt x="145" y="743"/>
                </a:cubicBezTo>
                <a:cubicBezTo>
                  <a:pt x="145" y="744"/>
                  <a:pt x="145" y="744"/>
                  <a:pt x="146" y="744"/>
                </a:cubicBezTo>
                <a:cubicBezTo>
                  <a:pt x="146" y="744"/>
                  <a:pt x="146" y="744"/>
                  <a:pt x="146" y="744"/>
                </a:cubicBezTo>
                <a:cubicBezTo>
                  <a:pt x="146" y="744"/>
                  <a:pt x="146" y="745"/>
                  <a:pt x="147" y="745"/>
                </a:cubicBezTo>
                <a:cubicBezTo>
                  <a:pt x="147" y="745"/>
                  <a:pt x="147" y="745"/>
                  <a:pt x="147" y="745"/>
                </a:cubicBezTo>
                <a:cubicBezTo>
                  <a:pt x="147" y="745"/>
                  <a:pt x="147" y="745"/>
                  <a:pt x="147" y="746"/>
                </a:cubicBezTo>
                <a:cubicBezTo>
                  <a:pt x="148" y="746"/>
                  <a:pt x="148" y="746"/>
                  <a:pt x="148" y="746"/>
                </a:cubicBezTo>
                <a:cubicBezTo>
                  <a:pt x="148" y="746"/>
                  <a:pt x="148" y="746"/>
                  <a:pt x="148" y="747"/>
                </a:cubicBezTo>
                <a:cubicBezTo>
                  <a:pt x="148" y="747"/>
                  <a:pt x="149" y="747"/>
                  <a:pt x="149" y="747"/>
                </a:cubicBezTo>
                <a:cubicBezTo>
                  <a:pt x="149" y="747"/>
                  <a:pt x="149" y="747"/>
                  <a:pt x="149" y="748"/>
                </a:cubicBezTo>
                <a:cubicBezTo>
                  <a:pt x="149" y="748"/>
                  <a:pt x="150" y="748"/>
                  <a:pt x="150" y="748"/>
                </a:cubicBezTo>
                <a:cubicBezTo>
                  <a:pt x="150" y="749"/>
                  <a:pt x="150" y="749"/>
                  <a:pt x="150" y="749"/>
                </a:cubicBezTo>
                <a:cubicBezTo>
                  <a:pt x="150" y="749"/>
                  <a:pt x="151" y="749"/>
                  <a:pt x="151" y="750"/>
                </a:cubicBezTo>
                <a:cubicBezTo>
                  <a:pt x="151" y="750"/>
                  <a:pt x="151" y="750"/>
                  <a:pt x="151" y="750"/>
                </a:cubicBezTo>
                <a:cubicBezTo>
                  <a:pt x="151" y="751"/>
                  <a:pt x="151" y="751"/>
                  <a:pt x="152" y="751"/>
                </a:cubicBezTo>
                <a:cubicBezTo>
                  <a:pt x="152" y="751"/>
                  <a:pt x="152" y="752"/>
                  <a:pt x="152" y="752"/>
                </a:cubicBezTo>
                <a:cubicBezTo>
                  <a:pt x="152" y="752"/>
                  <a:pt x="152" y="753"/>
                  <a:pt x="153" y="753"/>
                </a:cubicBezTo>
                <a:cubicBezTo>
                  <a:pt x="153" y="753"/>
                  <a:pt x="153" y="753"/>
                  <a:pt x="153" y="754"/>
                </a:cubicBezTo>
                <a:cubicBezTo>
                  <a:pt x="153" y="754"/>
                  <a:pt x="153" y="754"/>
                  <a:pt x="154" y="755"/>
                </a:cubicBezTo>
                <a:cubicBezTo>
                  <a:pt x="154" y="755"/>
                  <a:pt x="154" y="755"/>
                  <a:pt x="154" y="755"/>
                </a:cubicBezTo>
                <a:cubicBezTo>
                  <a:pt x="154" y="756"/>
                  <a:pt x="154" y="756"/>
                  <a:pt x="155" y="757"/>
                </a:cubicBezTo>
                <a:cubicBezTo>
                  <a:pt x="155" y="757"/>
                  <a:pt x="155" y="757"/>
                  <a:pt x="155" y="758"/>
                </a:cubicBezTo>
                <a:cubicBezTo>
                  <a:pt x="155" y="758"/>
                  <a:pt x="155" y="758"/>
                  <a:pt x="155" y="759"/>
                </a:cubicBezTo>
                <a:cubicBezTo>
                  <a:pt x="156" y="759"/>
                  <a:pt x="156" y="760"/>
                  <a:pt x="156" y="760"/>
                </a:cubicBezTo>
                <a:cubicBezTo>
                  <a:pt x="156" y="760"/>
                  <a:pt x="156" y="761"/>
                  <a:pt x="156" y="761"/>
                </a:cubicBezTo>
                <a:cubicBezTo>
                  <a:pt x="157" y="762"/>
                  <a:pt x="157" y="762"/>
                  <a:pt x="157" y="762"/>
                </a:cubicBezTo>
                <a:cubicBezTo>
                  <a:pt x="157" y="763"/>
                  <a:pt x="157" y="763"/>
                  <a:pt x="157" y="764"/>
                </a:cubicBezTo>
                <a:cubicBezTo>
                  <a:pt x="157" y="764"/>
                  <a:pt x="158" y="765"/>
                  <a:pt x="158" y="765"/>
                </a:cubicBezTo>
                <a:cubicBezTo>
                  <a:pt x="158" y="766"/>
                  <a:pt x="158" y="767"/>
                  <a:pt x="159" y="767"/>
                </a:cubicBezTo>
                <a:lnTo>
                  <a:pt x="166" y="780"/>
                </a:lnTo>
                <a:lnTo>
                  <a:pt x="166" y="780"/>
                </a:lnTo>
                <a:lnTo>
                  <a:pt x="167" y="781"/>
                </a:lnTo>
                <a:cubicBezTo>
                  <a:pt x="150" y="782"/>
                  <a:pt x="134" y="786"/>
                  <a:pt x="135" y="831"/>
                </a:cubicBezTo>
                <a:cubicBezTo>
                  <a:pt x="133" y="849"/>
                  <a:pt x="130" y="867"/>
                  <a:pt x="129" y="884"/>
                </a:cubicBezTo>
                <a:lnTo>
                  <a:pt x="129" y="884"/>
                </a:lnTo>
                <a:cubicBezTo>
                  <a:pt x="129" y="884"/>
                  <a:pt x="129" y="884"/>
                  <a:pt x="129" y="884"/>
                </a:cubicBezTo>
                <a:cubicBezTo>
                  <a:pt x="129" y="887"/>
                  <a:pt x="129" y="889"/>
                  <a:pt x="129" y="892"/>
                </a:cubicBezTo>
                <a:cubicBezTo>
                  <a:pt x="129" y="892"/>
                  <a:pt x="129" y="893"/>
                  <a:pt x="129" y="893"/>
                </a:cubicBezTo>
                <a:lnTo>
                  <a:pt x="129" y="893"/>
                </a:lnTo>
                <a:cubicBezTo>
                  <a:pt x="129" y="914"/>
                  <a:pt x="132" y="934"/>
                  <a:pt x="143" y="950"/>
                </a:cubicBezTo>
                <a:cubicBezTo>
                  <a:pt x="151" y="961"/>
                  <a:pt x="158" y="973"/>
                  <a:pt x="177" y="971"/>
                </a:cubicBezTo>
                <a:cubicBezTo>
                  <a:pt x="186" y="967"/>
                  <a:pt x="194" y="958"/>
                  <a:pt x="198" y="922"/>
                </a:cubicBezTo>
                <a:cubicBezTo>
                  <a:pt x="198" y="921"/>
                  <a:pt x="198" y="919"/>
                  <a:pt x="198" y="918"/>
                </a:cubicBezTo>
                <a:cubicBezTo>
                  <a:pt x="197" y="917"/>
                  <a:pt x="197" y="915"/>
                  <a:pt x="197" y="914"/>
                </a:cubicBezTo>
                <a:cubicBezTo>
                  <a:pt x="196" y="907"/>
                  <a:pt x="195" y="899"/>
                  <a:pt x="195" y="891"/>
                </a:cubicBezTo>
                <a:lnTo>
                  <a:pt x="195" y="890"/>
                </a:lnTo>
                <a:cubicBezTo>
                  <a:pt x="195" y="884"/>
                  <a:pt x="196" y="877"/>
                  <a:pt x="197" y="871"/>
                </a:cubicBezTo>
                <a:cubicBezTo>
                  <a:pt x="198" y="871"/>
                  <a:pt x="200" y="870"/>
                  <a:pt x="201" y="870"/>
                </a:cubicBezTo>
                <a:cubicBezTo>
                  <a:pt x="202" y="869"/>
                  <a:pt x="204" y="869"/>
                  <a:pt x="205" y="868"/>
                </a:cubicBezTo>
                <a:lnTo>
                  <a:pt x="205" y="868"/>
                </a:lnTo>
                <a:cubicBezTo>
                  <a:pt x="210" y="867"/>
                  <a:pt x="214" y="866"/>
                  <a:pt x="217" y="868"/>
                </a:cubicBezTo>
                <a:cubicBezTo>
                  <a:pt x="243" y="869"/>
                  <a:pt x="269" y="855"/>
                  <a:pt x="273" y="813"/>
                </a:cubicBezTo>
                <a:cubicBezTo>
                  <a:pt x="272" y="786"/>
                  <a:pt x="265" y="756"/>
                  <a:pt x="250" y="722"/>
                </a:cubicBezTo>
                <a:cubicBezTo>
                  <a:pt x="251" y="721"/>
                  <a:pt x="251" y="720"/>
                  <a:pt x="251" y="719"/>
                </a:cubicBezTo>
                <a:lnTo>
                  <a:pt x="251" y="719"/>
                </a:lnTo>
                <a:cubicBezTo>
                  <a:pt x="251" y="718"/>
                  <a:pt x="251" y="718"/>
                  <a:pt x="251" y="717"/>
                </a:cubicBezTo>
                <a:cubicBezTo>
                  <a:pt x="251" y="717"/>
                  <a:pt x="251" y="717"/>
                  <a:pt x="251" y="717"/>
                </a:cubicBezTo>
                <a:cubicBezTo>
                  <a:pt x="251" y="717"/>
                  <a:pt x="251" y="716"/>
                  <a:pt x="251" y="715"/>
                </a:cubicBezTo>
                <a:cubicBezTo>
                  <a:pt x="251" y="715"/>
                  <a:pt x="251" y="715"/>
                  <a:pt x="251" y="715"/>
                </a:cubicBezTo>
                <a:cubicBezTo>
                  <a:pt x="251" y="714"/>
                  <a:pt x="250" y="714"/>
                  <a:pt x="250" y="713"/>
                </a:cubicBezTo>
                <a:cubicBezTo>
                  <a:pt x="250" y="713"/>
                  <a:pt x="250" y="713"/>
                  <a:pt x="250" y="712"/>
                </a:cubicBezTo>
                <a:cubicBezTo>
                  <a:pt x="250" y="712"/>
                  <a:pt x="249" y="711"/>
                  <a:pt x="249" y="710"/>
                </a:cubicBezTo>
                <a:cubicBezTo>
                  <a:pt x="249" y="710"/>
                  <a:pt x="249" y="710"/>
                  <a:pt x="249" y="710"/>
                </a:cubicBezTo>
                <a:cubicBezTo>
                  <a:pt x="248" y="709"/>
                  <a:pt x="248" y="708"/>
                  <a:pt x="247" y="707"/>
                </a:cubicBezTo>
                <a:cubicBezTo>
                  <a:pt x="247" y="707"/>
                  <a:pt x="247" y="707"/>
                  <a:pt x="247" y="706"/>
                </a:cubicBezTo>
                <a:cubicBezTo>
                  <a:pt x="246" y="706"/>
                  <a:pt x="245" y="705"/>
                  <a:pt x="245" y="704"/>
                </a:cubicBezTo>
                <a:cubicBezTo>
                  <a:pt x="251" y="699"/>
                  <a:pt x="257" y="695"/>
                  <a:pt x="259" y="682"/>
                </a:cubicBezTo>
                <a:lnTo>
                  <a:pt x="259" y="682"/>
                </a:lnTo>
                <a:cubicBezTo>
                  <a:pt x="259" y="681"/>
                  <a:pt x="259" y="680"/>
                  <a:pt x="259" y="680"/>
                </a:cubicBezTo>
                <a:lnTo>
                  <a:pt x="265" y="678"/>
                </a:lnTo>
                <a:lnTo>
                  <a:pt x="269" y="678"/>
                </a:lnTo>
                <a:lnTo>
                  <a:pt x="271" y="677"/>
                </a:lnTo>
                <a:cubicBezTo>
                  <a:pt x="314" y="734"/>
                  <a:pt x="365" y="791"/>
                  <a:pt x="351" y="846"/>
                </a:cubicBezTo>
                <a:cubicBezTo>
                  <a:pt x="351" y="846"/>
                  <a:pt x="351" y="846"/>
                  <a:pt x="351" y="846"/>
                </a:cubicBezTo>
                <a:cubicBezTo>
                  <a:pt x="347" y="862"/>
                  <a:pt x="346" y="893"/>
                  <a:pt x="359" y="966"/>
                </a:cubicBezTo>
                <a:cubicBezTo>
                  <a:pt x="358" y="967"/>
                  <a:pt x="358" y="967"/>
                  <a:pt x="358" y="967"/>
                </a:cubicBezTo>
                <a:cubicBezTo>
                  <a:pt x="356" y="967"/>
                  <a:pt x="354" y="967"/>
                  <a:pt x="352" y="968"/>
                </a:cubicBezTo>
                <a:cubicBezTo>
                  <a:pt x="351" y="968"/>
                  <a:pt x="350" y="968"/>
                  <a:pt x="350" y="968"/>
                </a:cubicBezTo>
                <a:cubicBezTo>
                  <a:pt x="348" y="968"/>
                  <a:pt x="347" y="968"/>
                  <a:pt x="346" y="968"/>
                </a:cubicBezTo>
                <a:cubicBezTo>
                  <a:pt x="346" y="968"/>
                  <a:pt x="345" y="969"/>
                  <a:pt x="345" y="969"/>
                </a:cubicBezTo>
                <a:lnTo>
                  <a:pt x="345" y="969"/>
                </a:lnTo>
                <a:cubicBezTo>
                  <a:pt x="334" y="970"/>
                  <a:pt x="323" y="974"/>
                  <a:pt x="315" y="978"/>
                </a:cubicBezTo>
                <a:cubicBezTo>
                  <a:pt x="317" y="996"/>
                  <a:pt x="321" y="1014"/>
                  <a:pt x="323" y="1027"/>
                </a:cubicBezTo>
                <a:cubicBezTo>
                  <a:pt x="323" y="1028"/>
                  <a:pt x="323" y="1029"/>
                  <a:pt x="323" y="1029"/>
                </a:cubicBezTo>
                <a:cubicBezTo>
                  <a:pt x="324" y="1034"/>
                  <a:pt x="305" y="1056"/>
                  <a:pt x="360" y="1056"/>
                </a:cubicBezTo>
                <a:cubicBezTo>
                  <a:pt x="362" y="1056"/>
                  <a:pt x="365" y="1056"/>
                  <a:pt x="367" y="1057"/>
                </a:cubicBezTo>
                <a:cubicBezTo>
                  <a:pt x="368" y="1058"/>
                  <a:pt x="369" y="1058"/>
                  <a:pt x="371" y="1059"/>
                </a:cubicBezTo>
                <a:lnTo>
                  <a:pt x="380" y="1065"/>
                </a:lnTo>
                <a:cubicBezTo>
                  <a:pt x="395" y="1078"/>
                  <a:pt x="405" y="1100"/>
                  <a:pt x="418" y="1085"/>
                </a:cubicBezTo>
                <a:cubicBezTo>
                  <a:pt x="432" y="1092"/>
                  <a:pt x="450" y="1094"/>
                  <a:pt x="474" y="1088"/>
                </a:cubicBezTo>
                <a:cubicBezTo>
                  <a:pt x="476" y="1084"/>
                  <a:pt x="472" y="1080"/>
                  <a:pt x="465" y="1075"/>
                </a:cubicBezTo>
                <a:cubicBezTo>
                  <a:pt x="449" y="1066"/>
                  <a:pt x="438" y="1057"/>
                  <a:pt x="429" y="1049"/>
                </a:cubicBezTo>
                <a:cubicBezTo>
                  <a:pt x="429" y="1039"/>
                  <a:pt x="428" y="1029"/>
                  <a:pt x="424" y="1019"/>
                </a:cubicBezTo>
                <a:cubicBezTo>
                  <a:pt x="424" y="1019"/>
                  <a:pt x="424" y="1019"/>
                  <a:pt x="424" y="1019"/>
                </a:cubicBezTo>
                <a:cubicBezTo>
                  <a:pt x="423" y="1017"/>
                  <a:pt x="423" y="1015"/>
                  <a:pt x="422" y="1013"/>
                </a:cubicBezTo>
                <a:cubicBezTo>
                  <a:pt x="421" y="1013"/>
                  <a:pt x="421" y="1012"/>
                  <a:pt x="421" y="1012"/>
                </a:cubicBezTo>
                <a:cubicBezTo>
                  <a:pt x="420" y="1011"/>
                  <a:pt x="420" y="1009"/>
                  <a:pt x="419" y="1008"/>
                </a:cubicBezTo>
                <a:cubicBezTo>
                  <a:pt x="419" y="1007"/>
                  <a:pt x="418" y="1007"/>
                  <a:pt x="418" y="1006"/>
                </a:cubicBezTo>
                <a:cubicBezTo>
                  <a:pt x="417" y="1004"/>
                  <a:pt x="416" y="1003"/>
                  <a:pt x="415" y="1001"/>
                </a:cubicBezTo>
                <a:cubicBezTo>
                  <a:pt x="420" y="982"/>
                  <a:pt x="424" y="964"/>
                  <a:pt x="428" y="945"/>
                </a:cubicBezTo>
                <a:lnTo>
                  <a:pt x="428" y="945"/>
                </a:lnTo>
                <a:cubicBezTo>
                  <a:pt x="428" y="942"/>
                  <a:pt x="429" y="939"/>
                  <a:pt x="429" y="936"/>
                </a:cubicBezTo>
                <a:cubicBezTo>
                  <a:pt x="429" y="936"/>
                  <a:pt x="429" y="936"/>
                  <a:pt x="429" y="935"/>
                </a:cubicBezTo>
                <a:cubicBezTo>
                  <a:pt x="430" y="933"/>
                  <a:pt x="430" y="930"/>
                  <a:pt x="430" y="927"/>
                </a:cubicBezTo>
                <a:cubicBezTo>
                  <a:pt x="430" y="927"/>
                  <a:pt x="430" y="926"/>
                  <a:pt x="431" y="926"/>
                </a:cubicBezTo>
                <a:cubicBezTo>
                  <a:pt x="431" y="923"/>
                  <a:pt x="431" y="920"/>
                  <a:pt x="431" y="918"/>
                </a:cubicBezTo>
                <a:cubicBezTo>
                  <a:pt x="431" y="917"/>
                  <a:pt x="431" y="917"/>
                  <a:pt x="432" y="916"/>
                </a:cubicBezTo>
                <a:cubicBezTo>
                  <a:pt x="432" y="914"/>
                  <a:pt x="432" y="911"/>
                  <a:pt x="432" y="908"/>
                </a:cubicBezTo>
                <a:cubicBezTo>
                  <a:pt x="432" y="908"/>
                  <a:pt x="432" y="907"/>
                  <a:pt x="432" y="907"/>
                </a:cubicBezTo>
                <a:cubicBezTo>
                  <a:pt x="432" y="904"/>
                  <a:pt x="432" y="902"/>
                  <a:pt x="433" y="899"/>
                </a:cubicBezTo>
                <a:cubicBezTo>
                  <a:pt x="433" y="898"/>
                  <a:pt x="433" y="898"/>
                  <a:pt x="433" y="897"/>
                </a:cubicBezTo>
                <a:cubicBezTo>
                  <a:pt x="433" y="895"/>
                  <a:pt x="433" y="892"/>
                  <a:pt x="433" y="890"/>
                </a:cubicBezTo>
                <a:cubicBezTo>
                  <a:pt x="433" y="889"/>
                  <a:pt x="433" y="888"/>
                  <a:pt x="433" y="888"/>
                </a:cubicBezTo>
                <a:cubicBezTo>
                  <a:pt x="433" y="885"/>
                  <a:pt x="433" y="883"/>
                  <a:pt x="432" y="880"/>
                </a:cubicBezTo>
                <a:cubicBezTo>
                  <a:pt x="432" y="879"/>
                  <a:pt x="432" y="879"/>
                  <a:pt x="432" y="878"/>
                </a:cubicBezTo>
                <a:cubicBezTo>
                  <a:pt x="432" y="875"/>
                  <a:pt x="432" y="873"/>
                  <a:pt x="432" y="871"/>
                </a:cubicBezTo>
                <a:cubicBezTo>
                  <a:pt x="432" y="870"/>
                  <a:pt x="432" y="869"/>
                  <a:pt x="432" y="868"/>
                </a:cubicBezTo>
                <a:cubicBezTo>
                  <a:pt x="432" y="866"/>
                  <a:pt x="431" y="863"/>
                  <a:pt x="431" y="861"/>
                </a:cubicBezTo>
                <a:cubicBezTo>
                  <a:pt x="431" y="860"/>
                  <a:pt x="431" y="859"/>
                  <a:pt x="431" y="858"/>
                </a:cubicBezTo>
                <a:cubicBezTo>
                  <a:pt x="430" y="856"/>
                  <a:pt x="430" y="854"/>
                  <a:pt x="430" y="851"/>
                </a:cubicBezTo>
                <a:cubicBezTo>
                  <a:pt x="430" y="851"/>
                  <a:pt x="430" y="850"/>
                  <a:pt x="429" y="849"/>
                </a:cubicBezTo>
                <a:lnTo>
                  <a:pt x="429" y="849"/>
                </a:lnTo>
                <a:cubicBezTo>
                  <a:pt x="429" y="848"/>
                  <a:pt x="429" y="848"/>
                  <a:pt x="429" y="847"/>
                </a:cubicBezTo>
                <a:cubicBezTo>
                  <a:pt x="429" y="835"/>
                  <a:pt x="427" y="824"/>
                  <a:pt x="423" y="812"/>
                </a:cubicBezTo>
                <a:cubicBezTo>
                  <a:pt x="427" y="789"/>
                  <a:pt x="427" y="768"/>
                  <a:pt x="415" y="752"/>
                </a:cubicBezTo>
                <a:cubicBezTo>
                  <a:pt x="413" y="746"/>
                  <a:pt x="412" y="741"/>
                  <a:pt x="416" y="735"/>
                </a:cubicBezTo>
                <a:cubicBezTo>
                  <a:pt x="411" y="705"/>
                  <a:pt x="405" y="674"/>
                  <a:pt x="391" y="641"/>
                </a:cubicBezTo>
                <a:lnTo>
                  <a:pt x="392" y="638"/>
                </a:lnTo>
                <a:cubicBezTo>
                  <a:pt x="378" y="606"/>
                  <a:pt x="365" y="574"/>
                  <a:pt x="355" y="542"/>
                </a:cubicBezTo>
                <a:cubicBezTo>
                  <a:pt x="350" y="511"/>
                  <a:pt x="344" y="487"/>
                  <a:pt x="334" y="477"/>
                </a:cubicBezTo>
                <a:cubicBezTo>
                  <a:pt x="334" y="472"/>
                  <a:pt x="333" y="467"/>
                  <a:pt x="333" y="461"/>
                </a:cubicBezTo>
                <a:cubicBezTo>
                  <a:pt x="333" y="461"/>
                  <a:pt x="333" y="461"/>
                  <a:pt x="333" y="461"/>
                </a:cubicBezTo>
                <a:cubicBezTo>
                  <a:pt x="332" y="460"/>
                  <a:pt x="332" y="459"/>
                  <a:pt x="332" y="458"/>
                </a:cubicBezTo>
                <a:cubicBezTo>
                  <a:pt x="330" y="446"/>
                  <a:pt x="327" y="435"/>
                  <a:pt x="321" y="426"/>
                </a:cubicBezTo>
                <a:cubicBezTo>
                  <a:pt x="324" y="419"/>
                  <a:pt x="323" y="411"/>
                  <a:pt x="321" y="401"/>
                </a:cubicBezTo>
                <a:cubicBezTo>
                  <a:pt x="326" y="391"/>
                  <a:pt x="330" y="380"/>
                  <a:pt x="331" y="368"/>
                </a:cubicBezTo>
                <a:cubicBezTo>
                  <a:pt x="332" y="365"/>
                  <a:pt x="333" y="363"/>
                  <a:pt x="334" y="360"/>
                </a:cubicBezTo>
                <a:cubicBezTo>
                  <a:pt x="335" y="359"/>
                  <a:pt x="335" y="357"/>
                  <a:pt x="336" y="355"/>
                </a:cubicBezTo>
                <a:lnTo>
                  <a:pt x="336" y="355"/>
                </a:lnTo>
                <a:cubicBezTo>
                  <a:pt x="337" y="354"/>
                  <a:pt x="337" y="352"/>
                  <a:pt x="338" y="351"/>
                </a:cubicBezTo>
                <a:cubicBezTo>
                  <a:pt x="338" y="350"/>
                  <a:pt x="339" y="349"/>
                  <a:pt x="339" y="348"/>
                </a:cubicBezTo>
                <a:cubicBezTo>
                  <a:pt x="351" y="322"/>
                  <a:pt x="363" y="298"/>
                  <a:pt x="382" y="306"/>
                </a:cubicBezTo>
                <a:cubicBezTo>
                  <a:pt x="391" y="309"/>
                  <a:pt x="398" y="312"/>
                  <a:pt x="412" y="312"/>
                </a:cubicBezTo>
                <a:cubicBezTo>
                  <a:pt x="413" y="312"/>
                  <a:pt x="414" y="313"/>
                  <a:pt x="415" y="313"/>
                </a:cubicBezTo>
                <a:cubicBezTo>
                  <a:pt x="415" y="313"/>
                  <a:pt x="415" y="313"/>
                  <a:pt x="416" y="314"/>
                </a:cubicBezTo>
                <a:cubicBezTo>
                  <a:pt x="416" y="314"/>
                  <a:pt x="417" y="314"/>
                  <a:pt x="417" y="315"/>
                </a:cubicBezTo>
                <a:cubicBezTo>
                  <a:pt x="418" y="315"/>
                  <a:pt x="418" y="315"/>
                  <a:pt x="418" y="315"/>
                </a:cubicBezTo>
                <a:cubicBezTo>
                  <a:pt x="419" y="316"/>
                  <a:pt x="420" y="316"/>
                  <a:pt x="421" y="317"/>
                </a:cubicBezTo>
                <a:lnTo>
                  <a:pt x="421" y="317"/>
                </a:lnTo>
                <a:cubicBezTo>
                  <a:pt x="422" y="318"/>
                  <a:pt x="422" y="319"/>
                  <a:pt x="423" y="319"/>
                </a:cubicBezTo>
                <a:cubicBezTo>
                  <a:pt x="424" y="320"/>
                  <a:pt x="424" y="320"/>
                  <a:pt x="424" y="320"/>
                </a:cubicBezTo>
                <a:cubicBezTo>
                  <a:pt x="425" y="321"/>
                  <a:pt x="426" y="321"/>
                  <a:pt x="426" y="322"/>
                </a:cubicBezTo>
                <a:cubicBezTo>
                  <a:pt x="427" y="322"/>
                  <a:pt x="427" y="323"/>
                  <a:pt x="427" y="323"/>
                </a:cubicBezTo>
                <a:cubicBezTo>
                  <a:pt x="429" y="325"/>
                  <a:pt x="431" y="327"/>
                  <a:pt x="434" y="330"/>
                </a:cubicBezTo>
                <a:cubicBezTo>
                  <a:pt x="434" y="330"/>
                  <a:pt x="434" y="330"/>
                  <a:pt x="434" y="330"/>
                </a:cubicBezTo>
                <a:cubicBezTo>
                  <a:pt x="445" y="343"/>
                  <a:pt x="459" y="362"/>
                  <a:pt x="479" y="388"/>
                </a:cubicBezTo>
                <a:cubicBezTo>
                  <a:pt x="485" y="415"/>
                  <a:pt x="493" y="435"/>
                  <a:pt x="505" y="438"/>
                </a:cubicBezTo>
                <a:cubicBezTo>
                  <a:pt x="504" y="441"/>
                  <a:pt x="503" y="442"/>
                  <a:pt x="501" y="443"/>
                </a:cubicBezTo>
                <a:cubicBezTo>
                  <a:pt x="501" y="443"/>
                  <a:pt x="500" y="444"/>
                  <a:pt x="500" y="444"/>
                </a:cubicBezTo>
                <a:cubicBezTo>
                  <a:pt x="500" y="444"/>
                  <a:pt x="500" y="445"/>
                  <a:pt x="500" y="445"/>
                </a:cubicBezTo>
                <a:cubicBezTo>
                  <a:pt x="499" y="445"/>
                  <a:pt x="499" y="445"/>
                  <a:pt x="498" y="445"/>
                </a:cubicBezTo>
                <a:cubicBezTo>
                  <a:pt x="498" y="445"/>
                  <a:pt x="498" y="446"/>
                  <a:pt x="497" y="446"/>
                </a:cubicBezTo>
                <a:cubicBezTo>
                  <a:pt x="497" y="446"/>
                  <a:pt x="496" y="446"/>
                  <a:pt x="495" y="446"/>
                </a:cubicBezTo>
                <a:cubicBezTo>
                  <a:pt x="495" y="446"/>
                  <a:pt x="493" y="448"/>
                  <a:pt x="493" y="448"/>
                </a:cubicBezTo>
                <a:cubicBezTo>
                  <a:pt x="492" y="448"/>
                  <a:pt x="492" y="448"/>
                  <a:pt x="491" y="448"/>
                </a:cubicBezTo>
                <a:cubicBezTo>
                  <a:pt x="491" y="448"/>
                  <a:pt x="491" y="449"/>
                  <a:pt x="491" y="449"/>
                </a:cubicBezTo>
                <a:cubicBezTo>
                  <a:pt x="489" y="450"/>
                  <a:pt x="488" y="450"/>
                  <a:pt x="487" y="452"/>
                </a:cubicBezTo>
                <a:cubicBezTo>
                  <a:pt x="487" y="453"/>
                  <a:pt x="486" y="452"/>
                  <a:pt x="486" y="452"/>
                </a:cubicBezTo>
                <a:cubicBezTo>
                  <a:pt x="486" y="454"/>
                  <a:pt x="486" y="458"/>
                  <a:pt x="486" y="460"/>
                </a:cubicBezTo>
                <a:cubicBezTo>
                  <a:pt x="486" y="461"/>
                  <a:pt x="486" y="461"/>
                  <a:pt x="486" y="462"/>
                </a:cubicBezTo>
                <a:cubicBezTo>
                  <a:pt x="487" y="463"/>
                  <a:pt x="487" y="465"/>
                  <a:pt x="487" y="466"/>
                </a:cubicBezTo>
                <a:cubicBezTo>
                  <a:pt x="488" y="467"/>
                  <a:pt x="488" y="468"/>
                  <a:pt x="488" y="469"/>
                </a:cubicBezTo>
                <a:cubicBezTo>
                  <a:pt x="488" y="469"/>
                  <a:pt x="488" y="469"/>
                  <a:pt x="489" y="469"/>
                </a:cubicBezTo>
                <a:cubicBezTo>
                  <a:pt x="489" y="471"/>
                  <a:pt x="493" y="475"/>
                  <a:pt x="493" y="478"/>
                </a:cubicBezTo>
                <a:cubicBezTo>
                  <a:pt x="493" y="479"/>
                  <a:pt x="493" y="481"/>
                  <a:pt x="492" y="481"/>
                </a:cubicBezTo>
                <a:cubicBezTo>
                  <a:pt x="490" y="482"/>
                  <a:pt x="490" y="481"/>
                  <a:pt x="489" y="483"/>
                </a:cubicBezTo>
                <a:cubicBezTo>
                  <a:pt x="488" y="487"/>
                  <a:pt x="492" y="492"/>
                  <a:pt x="494" y="493"/>
                </a:cubicBezTo>
                <a:cubicBezTo>
                  <a:pt x="495" y="493"/>
                  <a:pt x="496" y="495"/>
                  <a:pt x="496" y="495"/>
                </a:cubicBezTo>
                <a:cubicBezTo>
                  <a:pt x="500" y="499"/>
                  <a:pt x="502" y="491"/>
                  <a:pt x="504" y="493"/>
                </a:cubicBezTo>
                <a:cubicBezTo>
                  <a:pt x="506" y="495"/>
                  <a:pt x="508" y="498"/>
                  <a:pt x="512" y="499"/>
                </a:cubicBezTo>
                <a:cubicBezTo>
                  <a:pt x="514" y="500"/>
                  <a:pt x="515" y="500"/>
                  <a:pt x="516" y="501"/>
                </a:cubicBezTo>
                <a:cubicBezTo>
                  <a:pt x="518" y="502"/>
                  <a:pt x="519" y="503"/>
                  <a:pt x="521" y="504"/>
                </a:cubicBezTo>
                <a:cubicBezTo>
                  <a:pt x="523" y="504"/>
                  <a:pt x="525" y="504"/>
                  <a:pt x="527" y="504"/>
                </a:cubicBezTo>
                <a:cubicBezTo>
                  <a:pt x="527" y="504"/>
                  <a:pt x="529" y="504"/>
                  <a:pt x="530" y="504"/>
                </a:cubicBezTo>
                <a:cubicBezTo>
                  <a:pt x="531" y="503"/>
                  <a:pt x="534" y="501"/>
                  <a:pt x="535" y="500"/>
                </a:cubicBezTo>
                <a:cubicBezTo>
                  <a:pt x="535" y="499"/>
                  <a:pt x="536" y="499"/>
                  <a:pt x="537" y="498"/>
                </a:cubicBezTo>
                <a:cubicBezTo>
                  <a:pt x="540" y="496"/>
                  <a:pt x="543" y="492"/>
                  <a:pt x="546" y="489"/>
                </a:cubicBezTo>
                <a:cubicBezTo>
                  <a:pt x="546" y="489"/>
                  <a:pt x="547" y="488"/>
                  <a:pt x="547" y="488"/>
                </a:cubicBezTo>
                <a:cubicBezTo>
                  <a:pt x="549" y="486"/>
                  <a:pt x="551" y="483"/>
                  <a:pt x="553" y="481"/>
                </a:cubicBezTo>
                <a:cubicBezTo>
                  <a:pt x="553" y="481"/>
                  <a:pt x="554" y="478"/>
                  <a:pt x="553" y="477"/>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245769" name="Group 13"/>
          <p:cNvGrpSpPr>
            <a:grpSpLocks noChangeAspect="1"/>
          </p:cNvGrpSpPr>
          <p:nvPr/>
        </p:nvGrpSpPr>
        <p:grpSpPr bwMode="auto">
          <a:xfrm>
            <a:off x="6027418" y="3903013"/>
            <a:ext cx="1079500" cy="641350"/>
            <a:chOff x="3411" y="1924"/>
            <a:chExt cx="680" cy="404"/>
          </a:xfrm>
          <a:solidFill>
            <a:schemeClr val="bg1"/>
          </a:solidFill>
        </p:grpSpPr>
        <p:sp>
          <p:nvSpPr>
            <p:cNvPr id="245771" name="Freeform 14"/>
            <p:cNvSpPr>
              <a:spLocks/>
            </p:cNvSpPr>
            <p:nvPr/>
          </p:nvSpPr>
          <p:spPr bwMode="auto">
            <a:xfrm>
              <a:off x="3488" y="1981"/>
              <a:ext cx="603" cy="347"/>
            </a:xfrm>
            <a:custGeom>
              <a:avLst/>
              <a:gdLst>
                <a:gd name="T0" fmla="*/ 363 w 1373"/>
                <a:gd name="T1" fmla="*/ 672 h 777"/>
                <a:gd name="T2" fmla="*/ 363 w 1373"/>
                <a:gd name="T3" fmla="*/ 758 h 777"/>
                <a:gd name="T4" fmla="*/ 446 w 1373"/>
                <a:gd name="T5" fmla="*/ 675 h 777"/>
                <a:gd name="T6" fmla="*/ 469 w 1373"/>
                <a:gd name="T7" fmla="*/ 605 h 777"/>
                <a:gd name="T8" fmla="*/ 532 w 1373"/>
                <a:gd name="T9" fmla="*/ 593 h 777"/>
                <a:gd name="T10" fmla="*/ 659 w 1373"/>
                <a:gd name="T11" fmla="*/ 528 h 777"/>
                <a:gd name="T12" fmla="*/ 755 w 1373"/>
                <a:gd name="T13" fmla="*/ 454 h 777"/>
                <a:gd name="T14" fmla="*/ 1050 w 1373"/>
                <a:gd name="T15" fmla="*/ 329 h 777"/>
                <a:gd name="T16" fmla="*/ 1126 w 1373"/>
                <a:gd name="T17" fmla="*/ 325 h 777"/>
                <a:gd name="T18" fmla="*/ 1290 w 1373"/>
                <a:gd name="T19" fmla="*/ 351 h 777"/>
                <a:gd name="T20" fmla="*/ 1333 w 1373"/>
                <a:gd name="T21" fmla="*/ 349 h 777"/>
                <a:gd name="T22" fmla="*/ 1344 w 1373"/>
                <a:gd name="T23" fmla="*/ 322 h 777"/>
                <a:gd name="T24" fmla="*/ 1270 w 1373"/>
                <a:gd name="T25" fmla="*/ 305 h 777"/>
                <a:gd name="T26" fmla="*/ 1104 w 1373"/>
                <a:gd name="T27" fmla="*/ 252 h 777"/>
                <a:gd name="T28" fmla="*/ 870 w 1373"/>
                <a:gd name="T29" fmla="*/ 182 h 777"/>
                <a:gd name="T30" fmla="*/ 858 w 1373"/>
                <a:gd name="T31" fmla="*/ 159 h 777"/>
                <a:gd name="T32" fmla="*/ 790 w 1373"/>
                <a:gd name="T33" fmla="*/ 15 h 777"/>
                <a:gd name="T34" fmla="*/ 749 w 1373"/>
                <a:gd name="T35" fmla="*/ 86 h 777"/>
                <a:gd name="T36" fmla="*/ 748 w 1373"/>
                <a:gd name="T37" fmla="*/ 117 h 777"/>
                <a:gd name="T38" fmla="*/ 761 w 1373"/>
                <a:gd name="T39" fmla="*/ 144 h 777"/>
                <a:gd name="T40" fmla="*/ 635 w 1373"/>
                <a:gd name="T41" fmla="*/ 124 h 777"/>
                <a:gd name="T42" fmla="*/ 469 w 1373"/>
                <a:gd name="T43" fmla="*/ 81 h 777"/>
                <a:gd name="T44" fmla="*/ 413 w 1373"/>
                <a:gd name="T45" fmla="*/ 68 h 777"/>
                <a:gd name="T46" fmla="*/ 394 w 1373"/>
                <a:gd name="T47" fmla="*/ 65 h 777"/>
                <a:gd name="T48" fmla="*/ 403 w 1373"/>
                <a:gd name="T49" fmla="*/ 116 h 777"/>
                <a:gd name="T50" fmla="*/ 414 w 1373"/>
                <a:gd name="T51" fmla="*/ 119 h 777"/>
                <a:gd name="T52" fmla="*/ 427 w 1373"/>
                <a:gd name="T53" fmla="*/ 104 h 777"/>
                <a:gd name="T54" fmla="*/ 474 w 1373"/>
                <a:gd name="T55" fmla="*/ 108 h 777"/>
                <a:gd name="T56" fmla="*/ 610 w 1373"/>
                <a:gd name="T57" fmla="*/ 184 h 777"/>
                <a:gd name="T58" fmla="*/ 679 w 1373"/>
                <a:gd name="T59" fmla="*/ 244 h 777"/>
                <a:gd name="T60" fmla="*/ 595 w 1373"/>
                <a:gd name="T61" fmla="*/ 270 h 777"/>
                <a:gd name="T62" fmla="*/ 431 w 1373"/>
                <a:gd name="T63" fmla="*/ 214 h 777"/>
                <a:gd name="T64" fmla="*/ 368 w 1373"/>
                <a:gd name="T65" fmla="*/ 191 h 777"/>
                <a:gd name="T66" fmla="*/ 126 w 1373"/>
                <a:gd name="T67" fmla="*/ 141 h 777"/>
                <a:gd name="T68" fmla="*/ 47 w 1373"/>
                <a:gd name="T69" fmla="*/ 139 h 777"/>
                <a:gd name="T70" fmla="*/ 71 w 1373"/>
                <a:gd name="T71" fmla="*/ 207 h 777"/>
                <a:gd name="T72" fmla="*/ 174 w 1373"/>
                <a:gd name="T73" fmla="*/ 236 h 777"/>
                <a:gd name="T74" fmla="*/ 362 w 1373"/>
                <a:gd name="T75" fmla="*/ 273 h 777"/>
                <a:gd name="T76" fmla="*/ 418 w 1373"/>
                <a:gd name="T77" fmla="*/ 299 h 777"/>
                <a:gd name="T78" fmla="*/ 479 w 1373"/>
                <a:gd name="T79" fmla="*/ 457 h 777"/>
                <a:gd name="T80" fmla="*/ 396 w 1373"/>
                <a:gd name="T81" fmla="*/ 560 h 777"/>
                <a:gd name="T82" fmla="*/ 363 w 1373"/>
                <a:gd name="T83" fmla="*/ 67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3" h="777">
                  <a:moveTo>
                    <a:pt x="363" y="672"/>
                  </a:moveTo>
                  <a:lnTo>
                    <a:pt x="363" y="672"/>
                  </a:lnTo>
                  <a:cubicBezTo>
                    <a:pt x="363" y="672"/>
                    <a:pt x="311" y="724"/>
                    <a:pt x="309" y="728"/>
                  </a:cubicBezTo>
                  <a:cubicBezTo>
                    <a:pt x="306" y="732"/>
                    <a:pt x="281" y="777"/>
                    <a:pt x="363" y="758"/>
                  </a:cubicBezTo>
                  <a:cubicBezTo>
                    <a:pt x="430" y="722"/>
                    <a:pt x="450" y="695"/>
                    <a:pt x="451" y="687"/>
                  </a:cubicBezTo>
                  <a:cubicBezTo>
                    <a:pt x="452" y="679"/>
                    <a:pt x="446" y="675"/>
                    <a:pt x="446" y="675"/>
                  </a:cubicBezTo>
                  <a:lnTo>
                    <a:pt x="446" y="663"/>
                  </a:lnTo>
                  <a:cubicBezTo>
                    <a:pt x="446" y="663"/>
                    <a:pt x="469" y="647"/>
                    <a:pt x="469" y="605"/>
                  </a:cubicBezTo>
                  <a:cubicBezTo>
                    <a:pt x="494" y="594"/>
                    <a:pt x="526" y="586"/>
                    <a:pt x="526" y="586"/>
                  </a:cubicBezTo>
                  <a:lnTo>
                    <a:pt x="532" y="593"/>
                  </a:lnTo>
                  <a:lnTo>
                    <a:pt x="607" y="548"/>
                  </a:lnTo>
                  <a:cubicBezTo>
                    <a:pt x="607" y="548"/>
                    <a:pt x="645" y="543"/>
                    <a:pt x="659" y="528"/>
                  </a:cubicBezTo>
                  <a:cubicBezTo>
                    <a:pt x="672" y="513"/>
                    <a:pt x="698" y="531"/>
                    <a:pt x="732" y="471"/>
                  </a:cubicBezTo>
                  <a:cubicBezTo>
                    <a:pt x="744" y="451"/>
                    <a:pt x="755" y="454"/>
                    <a:pt x="755" y="454"/>
                  </a:cubicBezTo>
                  <a:cubicBezTo>
                    <a:pt x="755" y="454"/>
                    <a:pt x="829" y="411"/>
                    <a:pt x="899" y="345"/>
                  </a:cubicBezTo>
                  <a:cubicBezTo>
                    <a:pt x="987" y="341"/>
                    <a:pt x="1050" y="329"/>
                    <a:pt x="1050" y="329"/>
                  </a:cubicBezTo>
                  <a:lnTo>
                    <a:pt x="1068" y="310"/>
                  </a:lnTo>
                  <a:cubicBezTo>
                    <a:pt x="1068" y="310"/>
                    <a:pt x="1089" y="317"/>
                    <a:pt x="1126" y="325"/>
                  </a:cubicBezTo>
                  <a:cubicBezTo>
                    <a:pt x="1126" y="325"/>
                    <a:pt x="1211" y="326"/>
                    <a:pt x="1255" y="333"/>
                  </a:cubicBezTo>
                  <a:cubicBezTo>
                    <a:pt x="1266" y="334"/>
                    <a:pt x="1287" y="347"/>
                    <a:pt x="1290" y="351"/>
                  </a:cubicBezTo>
                  <a:cubicBezTo>
                    <a:pt x="1292" y="354"/>
                    <a:pt x="1321" y="366"/>
                    <a:pt x="1306" y="348"/>
                  </a:cubicBezTo>
                  <a:cubicBezTo>
                    <a:pt x="1299" y="339"/>
                    <a:pt x="1306" y="347"/>
                    <a:pt x="1333" y="349"/>
                  </a:cubicBezTo>
                  <a:cubicBezTo>
                    <a:pt x="1373" y="354"/>
                    <a:pt x="1344" y="337"/>
                    <a:pt x="1338" y="334"/>
                  </a:cubicBezTo>
                  <a:cubicBezTo>
                    <a:pt x="1362" y="344"/>
                    <a:pt x="1369" y="327"/>
                    <a:pt x="1344" y="322"/>
                  </a:cubicBezTo>
                  <a:cubicBezTo>
                    <a:pt x="1351" y="324"/>
                    <a:pt x="1367" y="322"/>
                    <a:pt x="1355" y="312"/>
                  </a:cubicBezTo>
                  <a:cubicBezTo>
                    <a:pt x="1333" y="300"/>
                    <a:pt x="1316" y="299"/>
                    <a:pt x="1270" y="305"/>
                  </a:cubicBezTo>
                  <a:cubicBezTo>
                    <a:pt x="1212" y="302"/>
                    <a:pt x="1187" y="265"/>
                    <a:pt x="1102" y="257"/>
                  </a:cubicBezTo>
                  <a:cubicBezTo>
                    <a:pt x="1101" y="255"/>
                    <a:pt x="1104" y="252"/>
                    <a:pt x="1104" y="252"/>
                  </a:cubicBezTo>
                  <a:cubicBezTo>
                    <a:pt x="1104" y="252"/>
                    <a:pt x="980" y="223"/>
                    <a:pt x="951" y="199"/>
                  </a:cubicBezTo>
                  <a:cubicBezTo>
                    <a:pt x="932" y="184"/>
                    <a:pt x="870" y="182"/>
                    <a:pt x="870" y="182"/>
                  </a:cubicBezTo>
                  <a:lnTo>
                    <a:pt x="860" y="173"/>
                  </a:lnTo>
                  <a:lnTo>
                    <a:pt x="858" y="159"/>
                  </a:lnTo>
                  <a:cubicBezTo>
                    <a:pt x="858" y="159"/>
                    <a:pt x="886" y="110"/>
                    <a:pt x="871" y="52"/>
                  </a:cubicBezTo>
                  <a:cubicBezTo>
                    <a:pt x="839" y="0"/>
                    <a:pt x="790" y="15"/>
                    <a:pt x="790" y="15"/>
                  </a:cubicBezTo>
                  <a:cubicBezTo>
                    <a:pt x="790" y="15"/>
                    <a:pt x="742" y="25"/>
                    <a:pt x="736" y="71"/>
                  </a:cubicBezTo>
                  <a:cubicBezTo>
                    <a:pt x="740" y="80"/>
                    <a:pt x="749" y="86"/>
                    <a:pt x="749" y="86"/>
                  </a:cubicBezTo>
                  <a:lnTo>
                    <a:pt x="749" y="104"/>
                  </a:lnTo>
                  <a:lnTo>
                    <a:pt x="748" y="117"/>
                  </a:lnTo>
                  <a:cubicBezTo>
                    <a:pt x="748" y="117"/>
                    <a:pt x="749" y="118"/>
                    <a:pt x="753" y="118"/>
                  </a:cubicBezTo>
                  <a:cubicBezTo>
                    <a:pt x="758" y="118"/>
                    <a:pt x="761" y="144"/>
                    <a:pt x="761" y="144"/>
                  </a:cubicBezTo>
                  <a:cubicBezTo>
                    <a:pt x="761" y="144"/>
                    <a:pt x="674" y="133"/>
                    <a:pt x="641" y="120"/>
                  </a:cubicBezTo>
                  <a:cubicBezTo>
                    <a:pt x="637" y="118"/>
                    <a:pt x="637" y="125"/>
                    <a:pt x="635" y="124"/>
                  </a:cubicBezTo>
                  <a:cubicBezTo>
                    <a:pt x="613" y="126"/>
                    <a:pt x="571" y="102"/>
                    <a:pt x="546" y="98"/>
                  </a:cubicBezTo>
                  <a:cubicBezTo>
                    <a:pt x="525" y="91"/>
                    <a:pt x="484" y="85"/>
                    <a:pt x="469" y="81"/>
                  </a:cubicBezTo>
                  <a:cubicBezTo>
                    <a:pt x="449" y="75"/>
                    <a:pt x="435" y="68"/>
                    <a:pt x="435" y="68"/>
                  </a:cubicBezTo>
                  <a:cubicBezTo>
                    <a:pt x="435" y="68"/>
                    <a:pt x="417" y="60"/>
                    <a:pt x="413" y="68"/>
                  </a:cubicBezTo>
                  <a:cubicBezTo>
                    <a:pt x="410" y="64"/>
                    <a:pt x="401" y="53"/>
                    <a:pt x="398" y="53"/>
                  </a:cubicBezTo>
                  <a:cubicBezTo>
                    <a:pt x="394" y="52"/>
                    <a:pt x="391" y="59"/>
                    <a:pt x="394" y="65"/>
                  </a:cubicBezTo>
                  <a:cubicBezTo>
                    <a:pt x="396" y="72"/>
                    <a:pt x="397" y="70"/>
                    <a:pt x="404" y="78"/>
                  </a:cubicBezTo>
                  <a:cubicBezTo>
                    <a:pt x="398" y="84"/>
                    <a:pt x="396" y="103"/>
                    <a:pt x="403" y="116"/>
                  </a:cubicBezTo>
                  <a:cubicBezTo>
                    <a:pt x="412" y="121"/>
                    <a:pt x="410" y="104"/>
                    <a:pt x="412" y="104"/>
                  </a:cubicBezTo>
                  <a:cubicBezTo>
                    <a:pt x="414" y="104"/>
                    <a:pt x="413" y="115"/>
                    <a:pt x="414" y="119"/>
                  </a:cubicBezTo>
                  <a:cubicBezTo>
                    <a:pt x="417" y="123"/>
                    <a:pt x="423" y="119"/>
                    <a:pt x="423" y="108"/>
                  </a:cubicBezTo>
                  <a:cubicBezTo>
                    <a:pt x="424" y="104"/>
                    <a:pt x="425" y="100"/>
                    <a:pt x="427" y="104"/>
                  </a:cubicBezTo>
                  <a:cubicBezTo>
                    <a:pt x="428" y="115"/>
                    <a:pt x="434" y="120"/>
                    <a:pt x="437" y="101"/>
                  </a:cubicBezTo>
                  <a:cubicBezTo>
                    <a:pt x="438" y="98"/>
                    <a:pt x="451" y="91"/>
                    <a:pt x="474" y="108"/>
                  </a:cubicBezTo>
                  <a:cubicBezTo>
                    <a:pt x="490" y="117"/>
                    <a:pt x="521" y="140"/>
                    <a:pt x="534" y="147"/>
                  </a:cubicBezTo>
                  <a:cubicBezTo>
                    <a:pt x="541" y="151"/>
                    <a:pt x="578" y="169"/>
                    <a:pt x="610" y="184"/>
                  </a:cubicBezTo>
                  <a:cubicBezTo>
                    <a:pt x="618" y="188"/>
                    <a:pt x="607" y="193"/>
                    <a:pt x="613" y="195"/>
                  </a:cubicBezTo>
                  <a:cubicBezTo>
                    <a:pt x="631" y="202"/>
                    <a:pt x="687" y="218"/>
                    <a:pt x="679" y="244"/>
                  </a:cubicBezTo>
                  <a:cubicBezTo>
                    <a:pt x="672" y="270"/>
                    <a:pt x="645" y="283"/>
                    <a:pt x="645" y="283"/>
                  </a:cubicBezTo>
                  <a:cubicBezTo>
                    <a:pt x="645" y="283"/>
                    <a:pt x="618" y="283"/>
                    <a:pt x="595" y="270"/>
                  </a:cubicBezTo>
                  <a:cubicBezTo>
                    <a:pt x="572" y="258"/>
                    <a:pt x="512" y="240"/>
                    <a:pt x="492" y="237"/>
                  </a:cubicBezTo>
                  <a:cubicBezTo>
                    <a:pt x="479" y="235"/>
                    <a:pt x="459" y="233"/>
                    <a:pt x="431" y="214"/>
                  </a:cubicBezTo>
                  <a:cubicBezTo>
                    <a:pt x="418" y="202"/>
                    <a:pt x="381" y="204"/>
                    <a:pt x="381" y="204"/>
                  </a:cubicBezTo>
                  <a:cubicBezTo>
                    <a:pt x="381" y="204"/>
                    <a:pt x="380" y="194"/>
                    <a:pt x="368" y="191"/>
                  </a:cubicBezTo>
                  <a:cubicBezTo>
                    <a:pt x="356" y="188"/>
                    <a:pt x="163" y="182"/>
                    <a:pt x="163" y="182"/>
                  </a:cubicBezTo>
                  <a:lnTo>
                    <a:pt x="126" y="141"/>
                  </a:lnTo>
                  <a:cubicBezTo>
                    <a:pt x="126" y="141"/>
                    <a:pt x="118" y="146"/>
                    <a:pt x="123" y="162"/>
                  </a:cubicBezTo>
                  <a:cubicBezTo>
                    <a:pt x="128" y="177"/>
                    <a:pt x="68" y="151"/>
                    <a:pt x="47" y="139"/>
                  </a:cubicBezTo>
                  <a:cubicBezTo>
                    <a:pt x="20" y="126"/>
                    <a:pt x="0" y="132"/>
                    <a:pt x="18" y="169"/>
                  </a:cubicBezTo>
                  <a:cubicBezTo>
                    <a:pt x="36" y="206"/>
                    <a:pt x="50" y="204"/>
                    <a:pt x="71" y="207"/>
                  </a:cubicBezTo>
                  <a:cubicBezTo>
                    <a:pt x="106" y="213"/>
                    <a:pt x="130" y="244"/>
                    <a:pt x="130" y="244"/>
                  </a:cubicBezTo>
                  <a:cubicBezTo>
                    <a:pt x="130" y="244"/>
                    <a:pt x="158" y="255"/>
                    <a:pt x="174" y="236"/>
                  </a:cubicBezTo>
                  <a:cubicBezTo>
                    <a:pt x="204" y="219"/>
                    <a:pt x="301" y="267"/>
                    <a:pt x="301" y="267"/>
                  </a:cubicBezTo>
                  <a:cubicBezTo>
                    <a:pt x="301" y="267"/>
                    <a:pt x="334" y="280"/>
                    <a:pt x="362" y="273"/>
                  </a:cubicBezTo>
                  <a:lnTo>
                    <a:pt x="361" y="270"/>
                  </a:lnTo>
                  <a:cubicBezTo>
                    <a:pt x="361" y="270"/>
                    <a:pt x="396" y="272"/>
                    <a:pt x="418" y="299"/>
                  </a:cubicBezTo>
                  <a:cubicBezTo>
                    <a:pt x="424" y="304"/>
                    <a:pt x="541" y="422"/>
                    <a:pt x="541" y="422"/>
                  </a:cubicBezTo>
                  <a:lnTo>
                    <a:pt x="479" y="457"/>
                  </a:lnTo>
                  <a:lnTo>
                    <a:pt x="491" y="496"/>
                  </a:lnTo>
                  <a:cubicBezTo>
                    <a:pt x="491" y="496"/>
                    <a:pt x="404" y="541"/>
                    <a:pt x="396" y="560"/>
                  </a:cubicBezTo>
                  <a:cubicBezTo>
                    <a:pt x="387" y="578"/>
                    <a:pt x="378" y="607"/>
                    <a:pt x="387" y="630"/>
                  </a:cubicBezTo>
                  <a:cubicBezTo>
                    <a:pt x="396" y="653"/>
                    <a:pt x="363" y="672"/>
                    <a:pt x="363" y="67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5772" name="Freeform 15"/>
            <p:cNvSpPr>
              <a:spLocks/>
            </p:cNvSpPr>
            <p:nvPr/>
          </p:nvSpPr>
          <p:spPr bwMode="auto">
            <a:xfrm>
              <a:off x="3411" y="1924"/>
              <a:ext cx="83" cy="84"/>
            </a:xfrm>
            <a:custGeom>
              <a:avLst/>
              <a:gdLst>
                <a:gd name="T0" fmla="*/ 189 w 189"/>
                <a:gd name="T1" fmla="*/ 94 h 188"/>
                <a:gd name="T2" fmla="*/ 189 w 189"/>
                <a:gd name="T3" fmla="*/ 94 h 188"/>
                <a:gd name="T4" fmla="*/ 94 w 189"/>
                <a:gd name="T5" fmla="*/ 188 h 188"/>
                <a:gd name="T6" fmla="*/ 0 w 189"/>
                <a:gd name="T7" fmla="*/ 94 h 188"/>
                <a:gd name="T8" fmla="*/ 94 w 189"/>
                <a:gd name="T9" fmla="*/ 0 h 188"/>
                <a:gd name="T10" fmla="*/ 189 w 189"/>
                <a:gd name="T11" fmla="*/ 94 h 188"/>
              </a:gdLst>
              <a:ahLst/>
              <a:cxnLst>
                <a:cxn ang="0">
                  <a:pos x="T0" y="T1"/>
                </a:cxn>
                <a:cxn ang="0">
                  <a:pos x="T2" y="T3"/>
                </a:cxn>
                <a:cxn ang="0">
                  <a:pos x="T4" y="T5"/>
                </a:cxn>
                <a:cxn ang="0">
                  <a:pos x="T6" y="T7"/>
                </a:cxn>
                <a:cxn ang="0">
                  <a:pos x="T8" y="T9"/>
                </a:cxn>
                <a:cxn ang="0">
                  <a:pos x="T10" y="T11"/>
                </a:cxn>
              </a:cxnLst>
              <a:rect l="0" t="0" r="r" b="b"/>
              <a:pathLst>
                <a:path w="189" h="188">
                  <a:moveTo>
                    <a:pt x="189" y="94"/>
                  </a:moveTo>
                  <a:lnTo>
                    <a:pt x="189" y="94"/>
                  </a:lnTo>
                  <a:cubicBezTo>
                    <a:pt x="189" y="146"/>
                    <a:pt x="146" y="188"/>
                    <a:pt x="94" y="188"/>
                  </a:cubicBezTo>
                  <a:cubicBezTo>
                    <a:pt x="42" y="188"/>
                    <a:pt x="0" y="146"/>
                    <a:pt x="0" y="94"/>
                  </a:cubicBezTo>
                  <a:cubicBezTo>
                    <a:pt x="0" y="42"/>
                    <a:pt x="42" y="0"/>
                    <a:pt x="94" y="0"/>
                  </a:cubicBezTo>
                  <a:cubicBezTo>
                    <a:pt x="146" y="0"/>
                    <a:pt x="189" y="42"/>
                    <a:pt x="189"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95" name="TextBox 94"/>
          <p:cNvSpPr txBox="1"/>
          <p:nvPr/>
        </p:nvSpPr>
        <p:spPr>
          <a:xfrm>
            <a:off x="130224" y="4579416"/>
            <a:ext cx="7659876" cy="258532"/>
          </a:xfrm>
          <a:prstGeom prst="rect">
            <a:avLst/>
          </a:prstGeom>
          <a:noFill/>
        </p:spPr>
        <p:txBody>
          <a:bodyPr wrap="square" rtlCol="0">
            <a:spAutoFit/>
          </a:bodyPr>
          <a:lstStyle/>
          <a:p>
            <a:pPr lvl="0">
              <a:lnSpc>
                <a:spcPct val="90000"/>
              </a:lnSpc>
            </a:pPr>
            <a:r>
              <a:rPr lang="en-GB" sz="600" b="1" dirty="0">
                <a:solidFill>
                  <a:prstClr val="white"/>
                </a:solidFill>
              </a:rPr>
              <a:t>Fuente: </a:t>
            </a:r>
            <a:r>
              <a:rPr lang="en-GB" sz="600" dirty="0">
                <a:solidFill>
                  <a:prstClr val="white"/>
                </a:solidFill>
              </a:rPr>
              <a:t>Antenna de OMG </a:t>
            </a:r>
            <a:r>
              <a:rPr lang="en-GB" sz="600" dirty="0" err="1">
                <a:solidFill>
                  <a:prstClr val="white"/>
                </a:solidFill>
              </a:rPr>
              <a:t>conjuntamente</a:t>
            </a:r>
            <a:r>
              <a:rPr lang="en-GB" sz="600" dirty="0">
                <a:solidFill>
                  <a:prstClr val="white"/>
                </a:solidFill>
              </a:rPr>
              <a:t> con el </a:t>
            </a:r>
            <a:r>
              <a:rPr lang="en-GB" sz="600" dirty="0" err="1">
                <a:solidFill>
                  <a:prstClr val="white"/>
                </a:solidFill>
              </a:rPr>
              <a:t>trabajo</a:t>
            </a:r>
            <a:r>
              <a:rPr lang="en-GB" sz="600" dirty="0">
                <a:solidFill>
                  <a:prstClr val="white"/>
                </a:solidFill>
              </a:rPr>
              <a:t> de campo de </a:t>
            </a:r>
            <a:r>
              <a:rPr lang="en-GB" sz="600" dirty="0" err="1">
                <a:solidFill>
                  <a:prstClr val="white"/>
                </a:solidFill>
              </a:rPr>
              <a:t>repindex</a:t>
            </a:r>
            <a:r>
              <a:rPr lang="en-GB" sz="600" dirty="0">
                <a:solidFill>
                  <a:prstClr val="white"/>
                </a:solidFill>
              </a:rPr>
              <a:t>: 24 a 30 de mayo de 2014, en 10 </a:t>
            </a:r>
            <a:r>
              <a:rPr lang="en-GB" sz="600" dirty="0" err="1">
                <a:solidFill>
                  <a:prstClr val="white"/>
                </a:solidFill>
              </a:rPr>
              <a:t>idiomas</a:t>
            </a:r>
            <a:r>
              <a:rPr lang="en-GB" sz="600" dirty="0">
                <a:solidFill>
                  <a:prstClr val="white"/>
                </a:solidFill>
              </a:rPr>
              <a:t> (</a:t>
            </a:r>
            <a:r>
              <a:rPr lang="en-GB" sz="600" dirty="0" err="1">
                <a:solidFill>
                  <a:prstClr val="white"/>
                </a:solidFill>
              </a:rPr>
              <a:t>inglés</a:t>
            </a:r>
            <a:r>
              <a:rPr lang="en-GB" sz="600" dirty="0">
                <a:solidFill>
                  <a:prstClr val="white"/>
                </a:solidFill>
              </a:rPr>
              <a:t>, </a:t>
            </a:r>
            <a:r>
              <a:rPr lang="en-GB" sz="600" dirty="0" err="1">
                <a:solidFill>
                  <a:prstClr val="white"/>
                </a:solidFill>
              </a:rPr>
              <a:t>alemán</a:t>
            </a:r>
            <a:r>
              <a:rPr lang="en-GB" sz="600" dirty="0">
                <a:solidFill>
                  <a:prstClr val="white"/>
                </a:solidFill>
              </a:rPr>
              <a:t>, </a:t>
            </a:r>
            <a:r>
              <a:rPr lang="en-GB" sz="600" dirty="0" err="1">
                <a:solidFill>
                  <a:prstClr val="white"/>
                </a:solidFill>
              </a:rPr>
              <a:t>francés</a:t>
            </a:r>
            <a:r>
              <a:rPr lang="en-GB" sz="600" dirty="0">
                <a:solidFill>
                  <a:prstClr val="white"/>
                </a:solidFill>
              </a:rPr>
              <a:t>, </a:t>
            </a:r>
            <a:r>
              <a:rPr lang="en-GB" sz="600" dirty="0" err="1">
                <a:solidFill>
                  <a:prstClr val="white"/>
                </a:solidFill>
              </a:rPr>
              <a:t>español</a:t>
            </a:r>
            <a:r>
              <a:rPr lang="en-GB" sz="600" dirty="0">
                <a:solidFill>
                  <a:prstClr val="white"/>
                </a:solidFill>
              </a:rPr>
              <a:t>, </a:t>
            </a:r>
            <a:r>
              <a:rPr lang="en-GB" sz="600" dirty="0" err="1">
                <a:solidFill>
                  <a:prstClr val="white"/>
                </a:solidFill>
              </a:rPr>
              <a:t>italiano</a:t>
            </a:r>
            <a:r>
              <a:rPr lang="en-GB" sz="600" dirty="0">
                <a:solidFill>
                  <a:prstClr val="white"/>
                </a:solidFill>
              </a:rPr>
              <a:t>, </a:t>
            </a:r>
            <a:r>
              <a:rPr lang="en-GB" sz="600" dirty="0" err="1">
                <a:solidFill>
                  <a:prstClr val="white"/>
                </a:solidFill>
              </a:rPr>
              <a:t>tailandés</a:t>
            </a:r>
            <a:r>
              <a:rPr lang="en-GB" sz="600" dirty="0">
                <a:solidFill>
                  <a:prstClr val="white"/>
                </a:solidFill>
              </a:rPr>
              <a:t>, chino </a:t>
            </a:r>
            <a:r>
              <a:rPr lang="en-GB" sz="600" dirty="0" err="1">
                <a:solidFill>
                  <a:prstClr val="white"/>
                </a:solidFill>
              </a:rPr>
              <a:t>simplificado</a:t>
            </a:r>
            <a:r>
              <a:rPr lang="en-GB" sz="600" dirty="0">
                <a:solidFill>
                  <a:prstClr val="white"/>
                </a:solidFill>
              </a:rPr>
              <a:t>, </a:t>
            </a:r>
            <a:r>
              <a:rPr lang="en-GB" sz="600" dirty="0" err="1">
                <a:solidFill>
                  <a:prstClr val="white"/>
                </a:solidFill>
              </a:rPr>
              <a:t>portugués</a:t>
            </a:r>
            <a:r>
              <a:rPr lang="en-GB" sz="600" dirty="0">
                <a:solidFill>
                  <a:prstClr val="white"/>
                </a:solidFill>
              </a:rPr>
              <a:t>, </a:t>
            </a:r>
            <a:r>
              <a:rPr lang="en-GB" sz="600" dirty="0" err="1">
                <a:solidFill>
                  <a:prstClr val="white"/>
                </a:solidFill>
              </a:rPr>
              <a:t>ruso</a:t>
            </a:r>
            <a:r>
              <a:rPr lang="en-GB" sz="600" dirty="0">
                <a:solidFill>
                  <a:prstClr val="white"/>
                </a:solidFill>
              </a:rPr>
              <a:t>, </a:t>
            </a:r>
            <a:r>
              <a:rPr lang="en-GB" sz="600" dirty="0" err="1">
                <a:solidFill>
                  <a:prstClr val="white"/>
                </a:solidFill>
              </a:rPr>
              <a:t>árabe</a:t>
            </a:r>
            <a:r>
              <a:rPr lang="en-GB" sz="600" dirty="0">
                <a:solidFill>
                  <a:prstClr val="white"/>
                </a:solidFill>
              </a:rPr>
              <a:t>). Se ha </a:t>
            </a:r>
            <a:r>
              <a:rPr lang="en-GB" sz="600" dirty="0" err="1">
                <a:solidFill>
                  <a:prstClr val="white"/>
                </a:solidFill>
              </a:rPr>
              <a:t>monitoreado</a:t>
            </a:r>
            <a:r>
              <a:rPr lang="en-GB" sz="600" dirty="0">
                <a:solidFill>
                  <a:prstClr val="white"/>
                </a:solidFill>
              </a:rPr>
              <a:t> a </a:t>
            </a:r>
            <a:r>
              <a:rPr lang="en-GB" sz="600" dirty="0" err="1">
                <a:solidFill>
                  <a:prstClr val="white"/>
                </a:solidFill>
              </a:rPr>
              <a:t>todos</a:t>
            </a:r>
            <a:r>
              <a:rPr lang="en-GB" sz="600" dirty="0">
                <a:solidFill>
                  <a:prstClr val="white"/>
                </a:solidFill>
              </a:rPr>
              <a:t> los </a:t>
            </a:r>
            <a:r>
              <a:rPr lang="en-GB" sz="600" dirty="0" err="1">
                <a:solidFill>
                  <a:prstClr val="white"/>
                </a:solidFill>
              </a:rPr>
              <a:t>patrocinadores</a:t>
            </a:r>
            <a:r>
              <a:rPr lang="en-GB" sz="600" dirty="0">
                <a:solidFill>
                  <a:prstClr val="white"/>
                </a:solidFill>
              </a:rPr>
              <a:t> (Coca-Cola, Adidas, Hyundai, </a:t>
            </a:r>
            <a:r>
              <a:rPr lang="en-GB" sz="600" dirty="0" smtClean="0">
                <a:solidFill>
                  <a:prstClr val="white"/>
                </a:solidFill>
              </a:rPr>
              <a:t>Kia, </a:t>
            </a:r>
            <a:r>
              <a:rPr lang="en-GB" sz="600" dirty="0">
                <a:solidFill>
                  <a:prstClr val="white"/>
                </a:solidFill>
              </a:rPr>
              <a:t>Emirates, Sony, Visa, Budweiser, Castrol, Continental, Johnson &amp; Johnson, McDonald’s, Moy Park, </a:t>
            </a:r>
            <a:r>
              <a:rPr lang="en-GB" sz="600" dirty="0" err="1">
                <a:solidFill>
                  <a:prstClr val="white"/>
                </a:solidFill>
              </a:rPr>
              <a:t>Oi</a:t>
            </a:r>
            <a:r>
              <a:rPr lang="en-GB" sz="600" dirty="0">
                <a:solidFill>
                  <a:prstClr val="white"/>
                </a:solidFill>
              </a:rPr>
              <a:t>, </a:t>
            </a:r>
            <a:r>
              <a:rPr lang="en-GB" sz="600" dirty="0" err="1">
                <a:solidFill>
                  <a:prstClr val="white"/>
                </a:solidFill>
              </a:rPr>
              <a:t>Yingli</a:t>
            </a:r>
            <a:r>
              <a:rPr lang="en-GB" sz="600" dirty="0">
                <a:solidFill>
                  <a:prstClr val="white"/>
                </a:solidFill>
              </a:rPr>
              <a:t>).</a:t>
            </a:r>
            <a:endParaRPr lang="es-ES" sz="600" dirty="0">
              <a:solidFill>
                <a:prstClr val="white"/>
              </a:solidFill>
            </a:endParaRPr>
          </a:p>
        </p:txBody>
      </p:sp>
      <p:grpSp>
        <p:nvGrpSpPr>
          <p:cNvPr id="21" name="Group 20"/>
          <p:cNvGrpSpPr/>
          <p:nvPr/>
        </p:nvGrpSpPr>
        <p:grpSpPr>
          <a:xfrm>
            <a:off x="1637994" y="4734632"/>
            <a:ext cx="7506006" cy="417693"/>
            <a:chOff x="1637994" y="4734632"/>
            <a:chExt cx="7506006" cy="417693"/>
          </a:xfrm>
        </p:grpSpPr>
        <p:sp>
          <p:nvSpPr>
            <p:cNvPr id="99" name="Isosceles Triangle 98"/>
            <p:cNvSpPr/>
            <p:nvPr/>
          </p:nvSpPr>
          <p:spPr>
            <a:xfrm>
              <a:off x="6628287" y="4734632"/>
              <a:ext cx="324000" cy="1440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85" name="Group 84"/>
            <p:cNvGrpSpPr/>
            <p:nvPr/>
          </p:nvGrpSpPr>
          <p:grpSpPr>
            <a:xfrm>
              <a:off x="1637994" y="4835525"/>
              <a:ext cx="7506006" cy="316800"/>
              <a:chOff x="1914453" y="4835525"/>
              <a:chExt cx="8255647" cy="316800"/>
            </a:xfrm>
          </p:grpSpPr>
          <p:sp>
            <p:nvSpPr>
              <p:cNvPr id="86" name="Rectangle 85">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7" name="Rectangle 86">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9" name="Rectangle 88">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0" name="Rectangle 89">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1" name="Rectangle 90">
                <a:hlinkClick r:id="rId18" action="ppaction://hlinksldjump"/>
              </p:cNvPr>
              <p:cNvSpPr/>
              <p:nvPr/>
            </p:nvSpPr>
            <p:spPr>
              <a:xfrm>
                <a:off x="7087368" y="4835525"/>
                <a:ext cx="1027436" cy="316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2" name="Rectangle 91">
                <a:hlinkClick r:id="rId19"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6" name="Rectangle 95">
                <a:hlinkClick r:id="rId2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7" name="Rectangle 96">
                <a:hlinkClick r:id="rId2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grpSp>
      <p:sp>
        <p:nvSpPr>
          <p:cNvPr id="100" name="Rectangle 99">
            <a:hlinkClick r:id="rId2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98" name="Chevron 97">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3" name="Chevron 102">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Tree>
    <p:extLst>
      <p:ext uri="{BB962C8B-B14F-4D97-AF65-F5344CB8AC3E}">
        <p14:creationId xmlns:p14="http://schemas.microsoft.com/office/powerpoint/2010/main" val="1525948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3"/>
            </p:custDataLst>
            <p:extLst>
              <p:ext uri="{D42A27DB-BD31-4B8C-83A1-F6EECF244321}">
                <p14:modId xmlns:p14="http://schemas.microsoft.com/office/powerpoint/2010/main" val="213691299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86821"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124" name="Snip Single Corner Rectangle 123"/>
          <p:cNvSpPr/>
          <p:nvPr/>
        </p:nvSpPr>
        <p:spPr>
          <a:xfrm rot="10800000">
            <a:off x="4092893" y="-415"/>
            <a:ext cx="4790086" cy="4703148"/>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128" name="Rectangle 127"/>
          <p:cNvSpPr/>
          <p:nvPr/>
        </p:nvSpPr>
        <p:spPr>
          <a:xfrm>
            <a:off x="4124793" y="0"/>
            <a:ext cx="4757419" cy="5047536"/>
          </a:xfrm>
          <a:prstGeom prst="rect">
            <a:avLst/>
          </a:prstGeom>
        </p:spPr>
        <p:txBody>
          <a:bodyPr wrap="square">
            <a:spAutoFit/>
          </a:bodyPr>
          <a:lstStyle/>
          <a:p>
            <a:pPr lvl="0">
              <a:spcBef>
                <a:spcPts val="200"/>
              </a:spcBef>
            </a:pPr>
            <a:r>
              <a:rPr lang="es-ES" sz="1050" dirty="0" smtClean="0">
                <a:solidFill>
                  <a:srgbClr val="9CC813"/>
                </a:solidFill>
                <a:latin typeface="Impact"/>
              </a:rPr>
              <a:t>A </a:t>
            </a:r>
            <a:r>
              <a:rPr lang="es-ES" sz="1050" dirty="0">
                <a:solidFill>
                  <a:srgbClr val="9CC813"/>
                </a:solidFill>
                <a:latin typeface="Impact"/>
              </a:rPr>
              <a:t>NIVEL INTERNACIONAL, </a:t>
            </a:r>
            <a:r>
              <a:rPr lang="es-ES" sz="1200" dirty="0">
                <a:solidFill>
                  <a:srgbClr val="E5CE12"/>
                </a:solidFill>
                <a:latin typeface="Impact"/>
              </a:rPr>
              <a:t>EL 74 % </a:t>
            </a:r>
            <a:r>
              <a:rPr lang="es-ES" sz="1050" dirty="0">
                <a:solidFill>
                  <a:srgbClr val="9CC813"/>
                </a:solidFill>
                <a:latin typeface="Impact"/>
              </a:rPr>
              <a:t>DE LOS ENCUESTADOS EN LOS 17 MERCADOS ESTÁ MUY INTERESADO EN LA COPA MUNDIAL 2014.</a:t>
            </a:r>
          </a:p>
          <a:p>
            <a:pPr lvl="0">
              <a:spcBef>
                <a:spcPts val="200"/>
              </a:spcBef>
            </a:pPr>
            <a:r>
              <a:rPr lang="es-ES" sz="800" dirty="0">
                <a:solidFill>
                  <a:prstClr val="white"/>
                </a:solidFill>
              </a:rPr>
              <a:t>La Copa Mundial de la FIFA es desde hace mucho tiempo el mayor evento deportivo y comercial del mundo. Atrae una audiencia televisiva inigualable, interés internacional e inversión constante de 20 marcas principales. Con 32 países compitiendo en 64 partidos a lo largo de un mes en Brasil, la Copa Mundial se convertirá este año en el primer evento realmente móvil y social, ya que alcanzará niveles nunca antes vistos de compromiso y consumo por parte de aficionados de todos los países. Los niveles previstos de seguimiento se ven potenciados por la necesidad de los distintos países de vivir el evento «en tiempo real» y de compartir la experiencia con las comunidades de consumidores de cada marca.</a:t>
            </a:r>
          </a:p>
          <a:p>
            <a:pPr lvl="0">
              <a:spcBef>
                <a:spcPts val="1200"/>
              </a:spcBef>
            </a:pPr>
            <a:r>
              <a:rPr lang="es-ES" sz="1200" dirty="0">
                <a:solidFill>
                  <a:srgbClr val="E5CE12"/>
                </a:solidFill>
                <a:latin typeface="Impact"/>
              </a:rPr>
              <a:t>El 64 % </a:t>
            </a:r>
            <a:r>
              <a:rPr lang="es-ES" sz="1050" dirty="0">
                <a:solidFill>
                  <a:srgbClr val="9CC813"/>
                </a:solidFill>
                <a:latin typeface="Impact"/>
              </a:rPr>
              <a:t>DE LOS ENCUESTADOS PUBLICARÁ UN COMENTARIO SOBRE LA COPA MUNDIAL Y EL 58 % SEGUIRÁ O SE MOSTRARÁ A FAVOR DE UNA MARCA RELACIONADA CON LA COPA MUNDIAL.</a:t>
            </a:r>
          </a:p>
          <a:p>
            <a:pPr lvl="0">
              <a:spcBef>
                <a:spcPts val="200"/>
              </a:spcBef>
            </a:pPr>
            <a:r>
              <a:rPr lang="es-ES" sz="800" dirty="0">
                <a:solidFill>
                  <a:prstClr val="white"/>
                </a:solidFill>
              </a:rPr>
              <a:t>Este desarrollo en la forma en que se consumirá el evento en los próximos meses requerirá que las marcas optimicen sus estrategias publicitarias y de comunicación mediante la creación de valor para los aficionados y la audiencia objetivo. Esta creación de valor solo se podrá conseguir complementando el contenido básico de fútbol con vivencias adicionales que faciliten el entretenimiento y la adquisición de conocimientos o de información.</a:t>
            </a:r>
          </a:p>
          <a:p>
            <a:pPr lvl="0">
              <a:spcBef>
                <a:spcPts val="1200"/>
              </a:spcBef>
            </a:pPr>
            <a:r>
              <a:rPr lang="es-ES" sz="1200" dirty="0">
                <a:solidFill>
                  <a:srgbClr val="E5CE12"/>
                </a:solidFill>
                <a:latin typeface="Impact"/>
              </a:rPr>
              <a:t>EL 84 % </a:t>
            </a:r>
            <a:r>
              <a:rPr lang="es-ES" sz="1050" dirty="0">
                <a:solidFill>
                  <a:srgbClr val="9CC813"/>
                </a:solidFill>
                <a:latin typeface="Impact"/>
              </a:rPr>
              <a:t>DE LOS ENCUESTADOS PRETENDE UTILIZAR VARIOS DISPOSITIVOS MIENTRAS VE LA </a:t>
            </a:r>
            <a:r>
              <a:rPr lang="es-ES" sz="1050" dirty="0" smtClean="0">
                <a:solidFill>
                  <a:srgbClr val="9CC813"/>
                </a:solidFill>
                <a:latin typeface="Impact"/>
              </a:rPr>
              <a:t>Copa Mundial </a:t>
            </a:r>
            <a:r>
              <a:rPr lang="es-ES" sz="1050" dirty="0">
                <a:solidFill>
                  <a:srgbClr val="9CC813"/>
                </a:solidFill>
                <a:latin typeface="Impact"/>
              </a:rPr>
              <a:t>EN LA TELEVISIÓN O EN OTRO DISPOSITIVO.</a:t>
            </a:r>
          </a:p>
          <a:p>
            <a:pPr lvl="0"/>
            <a:r>
              <a:rPr lang="es-ES" sz="800" dirty="0">
                <a:solidFill>
                  <a:prstClr val="white"/>
                </a:solidFill>
              </a:rPr>
              <a:t>El uso de dispositivos adicionales y la conexión constante proporcionan a las marcas nuevas oportunidades de acceder a su audiencia objetivo. Por lo tanto, ahora es más importante que nunca comprender qué percepción tiene la gente de las marcas como resultado de su patrocinio o afiliación a estos eventos, así como la experiencia del consumidor (las razones por las que participan, los dispositivos que utilizan y los medios en los que interactúan). </a:t>
            </a:r>
          </a:p>
          <a:p>
            <a:pPr lvl="0">
              <a:spcBef>
                <a:spcPts val="200"/>
              </a:spcBef>
            </a:pPr>
            <a:endParaRPr lang="es-ES" sz="200" dirty="0">
              <a:solidFill>
                <a:prstClr val="white"/>
              </a:solidFill>
            </a:endParaRPr>
          </a:p>
          <a:p>
            <a:pPr lvl="0">
              <a:spcBef>
                <a:spcPts val="200"/>
              </a:spcBef>
            </a:pPr>
            <a:r>
              <a:rPr lang="es-ES" sz="800" dirty="0">
                <a:solidFill>
                  <a:prstClr val="white"/>
                </a:solidFill>
              </a:rPr>
              <a:t>Con el fin de determinar cómo la gente percibe y siente la </a:t>
            </a:r>
            <a:r>
              <a:rPr lang="es-ES" sz="800" dirty="0" smtClean="0">
                <a:solidFill>
                  <a:prstClr val="white"/>
                </a:solidFill>
              </a:rPr>
              <a:t>Copa Mundial, </a:t>
            </a:r>
            <a:r>
              <a:rPr lang="es-ES" sz="800" dirty="0">
                <a:solidFill>
                  <a:prstClr val="white"/>
                </a:solidFill>
              </a:rPr>
              <a:t>y cómo se comporta ante ella, Omnicom Media </a:t>
            </a:r>
            <a:r>
              <a:rPr lang="es-ES" sz="800" dirty="0" err="1">
                <a:solidFill>
                  <a:prstClr val="white"/>
                </a:solidFill>
              </a:rPr>
              <a:t>Group</a:t>
            </a:r>
            <a:r>
              <a:rPr lang="es-ES" sz="800" dirty="0">
                <a:solidFill>
                  <a:prstClr val="white"/>
                </a:solidFill>
              </a:rPr>
              <a:t> está realizando estudios cuantitativos y cualitativos, sondeos sociales, análisis de mercados locales y entrevistas con expertos en redes sociales. Para obtener más información acerca de la metodología empleada, </a:t>
            </a:r>
            <a:r>
              <a:rPr lang="es-ES" sz="800" dirty="0">
                <a:solidFill>
                  <a:prstClr val="white"/>
                </a:solidFill>
                <a:hlinkClick r:id="rId7" action="ppaction://hlinksldjump"/>
              </a:rPr>
              <a:t>pulsa aquí</a:t>
            </a:r>
            <a:r>
              <a:rPr lang="es-ES" sz="800" dirty="0" smtClean="0">
                <a:solidFill>
                  <a:prstClr val="white"/>
                </a:solidFill>
                <a:hlinkClick r:id="rId7" action="ppaction://hlinksldjump"/>
              </a:rPr>
              <a:t>.	</a:t>
            </a:r>
            <a:r>
              <a:rPr lang="es-ES" sz="800" dirty="0" smtClean="0">
                <a:solidFill>
                  <a:prstClr val="white"/>
                </a:solidFill>
              </a:rPr>
              <a:t> </a:t>
            </a:r>
            <a:endParaRPr lang="es-ES" sz="800" dirty="0">
              <a:solidFill>
                <a:prstClr val="white"/>
              </a:solidFill>
            </a:endParaRPr>
          </a:p>
          <a:p>
            <a:pPr lvl="0">
              <a:spcBef>
                <a:spcPts val="200"/>
              </a:spcBef>
            </a:pPr>
            <a:r>
              <a:rPr lang="es-ES" dirty="0">
                <a:solidFill>
                  <a:srgbClr val="262626"/>
                </a:solidFill>
              </a:rPr>
              <a:t>		                       </a:t>
            </a:r>
          </a:p>
          <a:p>
            <a:pPr>
              <a:spcBef>
                <a:spcPts val="200"/>
              </a:spcBef>
            </a:pPr>
            <a:endParaRPr dirty="0" smtClean="0"/>
          </a:p>
        </p:txBody>
      </p:sp>
      <p:sp>
        <p:nvSpPr>
          <p:cNvPr id="97" name="Rectangle 96">
            <a:hlinkClick r:id="rId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a:t>
            </a:r>
            <a:r>
              <a:rPr lang="en-GB" sz="900" dirty="0" smtClean="0">
                <a:solidFill>
                  <a:srgbClr val="262626"/>
                </a:solidFill>
                <a:latin typeface="Impact"/>
              </a:rPr>
              <a:t>PRINCIPAL</a:t>
            </a:r>
            <a:endParaRPr lang="es-ES" sz="900" dirty="0">
              <a:solidFill>
                <a:srgbClr val="262626"/>
              </a:solidFill>
              <a:latin typeface="Impact"/>
              <a:cs typeface="Arial" pitchFamily="34" charset="0"/>
            </a:endParaRPr>
          </a:p>
        </p:txBody>
      </p:sp>
      <p:grpSp>
        <p:nvGrpSpPr>
          <p:cNvPr id="35" name="Group 34"/>
          <p:cNvGrpSpPr/>
          <p:nvPr/>
        </p:nvGrpSpPr>
        <p:grpSpPr>
          <a:xfrm>
            <a:off x="1637994" y="4734632"/>
            <a:ext cx="7506006" cy="417693"/>
            <a:chOff x="1637994" y="4734632"/>
            <a:chExt cx="7506006" cy="417693"/>
          </a:xfrm>
        </p:grpSpPr>
        <p:sp>
          <p:nvSpPr>
            <p:cNvPr id="103" name="Isosceles Triangle 102"/>
            <p:cNvSpPr/>
            <p:nvPr/>
          </p:nvSpPr>
          <p:spPr>
            <a:xfrm>
              <a:off x="1930218"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34" name="Group 33"/>
            <p:cNvGrpSpPr/>
            <p:nvPr/>
          </p:nvGrpSpPr>
          <p:grpSpPr>
            <a:xfrm>
              <a:off x="1637994" y="4835525"/>
              <a:ext cx="7506006" cy="316800"/>
              <a:chOff x="1914453" y="4835525"/>
              <a:chExt cx="8255647" cy="316800"/>
            </a:xfrm>
          </p:grpSpPr>
          <p:sp>
            <p:nvSpPr>
              <p:cNvPr id="92" name="Rectangle 91">
                <a:hlinkClick r:id="rId9" action="ppaction://hlinksldjump"/>
              </p:cNvPr>
              <p:cNvSpPr/>
              <p:nvPr/>
            </p:nvSpPr>
            <p:spPr>
              <a:xfrm>
                <a:off x="1914453" y="4835525"/>
                <a:ext cx="999178" cy="316800"/>
              </a:xfrm>
              <a:prstGeom prst="rect">
                <a:avLst/>
              </a:prstGeom>
              <a:solidFill>
                <a:srgbClr val="E5C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srgbClr val="262626"/>
                    </a:solidFill>
                    <a:latin typeface="Impact"/>
                  </a:rPr>
                  <a:t>RESUMEN </a:t>
                </a:r>
                <a:r>
                  <a:rPr lang="en-GB" dirty="0">
                    <a:solidFill>
                      <a:prstClr val="white"/>
                    </a:solidFill>
                  </a:rPr>
                  <a:t/>
                </a:r>
                <a:br>
                  <a:rPr lang="en-GB" dirty="0">
                    <a:solidFill>
                      <a:prstClr val="white"/>
                    </a:solidFill>
                  </a:rPr>
                </a:br>
                <a:r>
                  <a:rPr lang="en-GB" sz="750" dirty="0" smtClean="0">
                    <a:solidFill>
                      <a:srgbClr val="262626"/>
                    </a:solidFill>
                    <a:latin typeface="Impact"/>
                  </a:rPr>
                  <a:t>EJECUTIVO</a:t>
                </a:r>
                <a:endParaRPr lang="en-GB" sz="750" dirty="0">
                  <a:solidFill>
                    <a:srgbClr val="262626"/>
                  </a:solidFill>
                  <a:latin typeface="Impact"/>
                  <a:cs typeface="Arial" pitchFamily="34" charset="0"/>
                </a:endParaRPr>
              </a:p>
            </p:txBody>
          </p:sp>
          <p:sp>
            <p:nvSpPr>
              <p:cNvPr id="93" name="Rectangle 92">
                <a:hlinkClick r:id="rId1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COPA MUNDIAL DE BRASIL</a:t>
                </a:r>
                <a:r>
                  <a:rPr lang="en-GB" dirty="0">
                    <a:solidFill>
                      <a:prstClr val="white"/>
                    </a:solidFill>
                  </a:rPr>
                  <a:t/>
                </a:r>
                <a:br>
                  <a:rPr lang="en-GB" dirty="0">
                    <a:solidFill>
                      <a:prstClr val="white"/>
                    </a:solidFill>
                  </a:rPr>
                </a:br>
                <a:r>
                  <a:rPr lang="en-GB" sz="750" dirty="0">
                    <a:solidFill>
                      <a:prstClr val="white"/>
                    </a:solidFill>
                    <a:latin typeface="Impact"/>
                  </a:rPr>
                  <a:t>EN VIVO</a:t>
                </a:r>
                <a:endParaRPr lang="en-GB" sz="750" dirty="0">
                  <a:solidFill>
                    <a:prstClr val="white"/>
                  </a:solidFill>
                  <a:latin typeface="Impact"/>
                  <a:cs typeface="Arial" pitchFamily="34" charset="0"/>
                </a:endParaRPr>
              </a:p>
            </p:txBody>
          </p:sp>
          <p:sp>
            <p:nvSpPr>
              <p:cNvPr id="94" name="Rectangle 93">
                <a:hlinkClick r:id="rId1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PATROCINADORES DE </a:t>
                </a:r>
              </a:p>
              <a:p>
                <a:pPr lvl="0" algn="ctr">
                  <a:lnSpc>
                    <a:spcPct val="85000"/>
                  </a:lnSpc>
                </a:pPr>
                <a:r>
                  <a:rPr lang="en-GB" sz="750" dirty="0">
                    <a:solidFill>
                      <a:prstClr val="white"/>
                    </a:solidFill>
                    <a:latin typeface="Impact"/>
                  </a:rPr>
                  <a:t>LA COPA MUNDIAL 2014</a:t>
                </a:r>
              </a:p>
            </p:txBody>
          </p:sp>
          <p:sp>
            <p:nvSpPr>
              <p:cNvPr id="95" name="Rectangle 94">
                <a:hlinkClick r:id="rId1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dirty="0">
                    <a:solidFill>
                      <a:prstClr val="white"/>
                    </a:solidFill>
                  </a:rPr>
                  <a:t/>
                </a:r>
                <a:br>
                  <a:rPr lang="en-GB"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6" name="Rectangle 95">
                <a:hlinkClick r:id="rId1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dirty="0">
                    <a:solidFill>
                      <a:prstClr val="white"/>
                    </a:solidFill>
                  </a:rPr>
                  <a:t/>
                </a:r>
                <a:br>
                  <a:rPr lang="en-GB"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8" name="Rectangle 97">
                <a:hlinkClick r:id="rId14"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dirty="0">
                    <a:solidFill>
                      <a:prstClr val="white"/>
                    </a:solidFill>
                  </a:rPr>
                  <a:t/>
                </a:r>
                <a:br>
                  <a:rPr lang="en-GB"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9" name="Rectangle 98">
                <a:hlinkClick r:id="rId1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rPr>
                  <a:t>¿QUIÉN SEGUIRÁ</a:t>
                </a:r>
                <a:r>
                  <a:rPr lang="es-ES" dirty="0">
                    <a:solidFill>
                      <a:prstClr val="white"/>
                    </a:solidFill>
                  </a:rPr>
                  <a:t/>
                </a:r>
                <a:br>
                  <a:rPr lang="es-ES" dirty="0">
                    <a:solidFill>
                      <a:prstClr val="white"/>
                    </a:solidFill>
                  </a:rPr>
                </a:br>
                <a:r>
                  <a:rPr lang="es-ES" sz="750" dirty="0">
                    <a:solidFill>
                      <a:prstClr val="white"/>
                    </a:solidFill>
                    <a:latin typeface="Impact"/>
                  </a:rPr>
                  <a:t>LA COPA MUNDIAL?</a:t>
                </a:r>
                <a:endParaRPr lang="es-ES" sz="750" dirty="0">
                  <a:solidFill>
                    <a:prstClr val="white"/>
                  </a:solidFill>
                  <a:latin typeface="Impact"/>
                  <a:cs typeface="Arial" pitchFamily="34" charset="0"/>
                </a:endParaRPr>
              </a:p>
            </p:txBody>
          </p:sp>
          <p:sp>
            <p:nvSpPr>
              <p:cNvPr id="101" name="Rectangle 100">
                <a:hlinkClick r:id="rId1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grpSp>
      <p:sp>
        <p:nvSpPr>
          <p:cNvPr id="67" name="Freeform 5"/>
          <p:cNvSpPr>
            <a:spLocks noChangeAspect="1"/>
          </p:cNvSpPr>
          <p:nvPr/>
        </p:nvSpPr>
        <p:spPr bwMode="auto">
          <a:xfrm>
            <a:off x="-1" y="-452214"/>
            <a:ext cx="3780000" cy="436408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pic>
        <p:nvPicPr>
          <p:cNvPr id="68" name="Picture 67"/>
          <p:cNvPicPr>
            <a:picLocks noChangeAspect="1"/>
          </p:cNvPicPr>
          <p:nvPr/>
        </p:nvPicPr>
        <p:blipFill>
          <a:blip r:embed="rId17">
            <a:extLst>
              <a:ext uri="{28A0092B-C50C-407E-A947-70E740481C1C}">
                <a14:useLocalDpi xmlns:a14="http://schemas.microsoft.com/office/drawing/2010/main"/>
              </a:ext>
            </a:extLst>
          </a:blip>
          <a:stretch>
            <a:fillRect/>
          </a:stretch>
        </p:blipFill>
        <p:spPr>
          <a:xfrm>
            <a:off x="-53165" y="127181"/>
            <a:ext cx="3451956" cy="1601777"/>
          </a:xfrm>
          <a:prstGeom prst="rect">
            <a:avLst/>
          </a:prstGeom>
        </p:spPr>
      </p:pic>
      <p:sp>
        <p:nvSpPr>
          <p:cNvPr id="69" name="TextBox 68"/>
          <p:cNvSpPr txBox="1"/>
          <p:nvPr/>
        </p:nvSpPr>
        <p:spPr>
          <a:xfrm>
            <a:off x="74497" y="332703"/>
            <a:ext cx="3320143" cy="707886"/>
          </a:xfrm>
          <a:prstGeom prst="rect">
            <a:avLst/>
          </a:prstGeom>
          <a:noFill/>
        </p:spPr>
        <p:txBody>
          <a:bodyPr wrap="square" rtlCol="0">
            <a:spAutoFit/>
          </a:bodyPr>
          <a:lstStyle/>
          <a:p>
            <a:r>
              <a:rPr lang="en-GB" sz="4000" dirty="0" smtClean="0">
                <a:solidFill>
                  <a:schemeClr val="accent2"/>
                </a:solidFill>
                <a:latin typeface="+mj-lt"/>
              </a:rPr>
              <a:t>¡BIENVENIDOS!</a:t>
            </a:r>
            <a:endParaRPr lang="es-ES" sz="4000" dirty="0">
              <a:solidFill>
                <a:schemeClr val="accent2"/>
              </a:solidFill>
              <a:latin typeface="+mj-lt"/>
            </a:endParaRPr>
          </a:p>
        </p:txBody>
      </p:sp>
      <p:sp>
        <p:nvSpPr>
          <p:cNvPr id="70" name="TextBox 69"/>
          <p:cNvSpPr txBox="1"/>
          <p:nvPr/>
        </p:nvSpPr>
        <p:spPr>
          <a:xfrm>
            <a:off x="394670" y="1683680"/>
            <a:ext cx="3101960" cy="1397306"/>
          </a:xfrm>
          <a:prstGeom prst="rect">
            <a:avLst/>
          </a:prstGeom>
          <a:noFill/>
        </p:spPr>
        <p:txBody>
          <a:bodyPr wrap="square" rtlCol="0">
            <a:spAutoFit/>
          </a:bodyPr>
          <a:lstStyle/>
          <a:p>
            <a:pPr defTabSz="914298">
              <a:lnSpc>
                <a:spcPct val="95000"/>
              </a:lnSpc>
              <a:spcBef>
                <a:spcPts val="600"/>
              </a:spcBef>
              <a:buClr>
                <a:srgbClr val="3F3F3F"/>
              </a:buClr>
            </a:pPr>
            <a:r>
              <a:rPr lang="en-GB" sz="1050" dirty="0">
                <a:solidFill>
                  <a:schemeClr val="bg1"/>
                </a:solidFill>
                <a:latin typeface="+mj-lt"/>
              </a:rPr>
              <a:t>Los avances tecnológicos han permitido que los aficionados deportivos interactúen de maneras nuevas con la competición, los futbolistas y las marcas. A lo largo de los Juegos Olímpicos de Invierno de Sochi, vimos que este evento deportivo se hacía cada vez más digital, social y móvil. </a:t>
            </a:r>
          </a:p>
          <a:p>
            <a:pPr lvl="0" defTabSz="914298">
              <a:lnSpc>
                <a:spcPct val="95000"/>
              </a:lnSpc>
              <a:spcBef>
                <a:spcPts val="600"/>
              </a:spcBef>
              <a:buClr>
                <a:srgbClr val="3F3F3F"/>
              </a:buClr>
            </a:pPr>
            <a:r>
              <a:rPr lang="en-GB" sz="1050" dirty="0">
                <a:solidFill>
                  <a:schemeClr val="accent3"/>
                </a:solidFill>
                <a:latin typeface="+mj-lt"/>
              </a:rPr>
              <a:t>¡La Copa Mundial 2014, el mayor evento deportivo </a:t>
            </a:r>
            <a:r>
              <a:rPr dirty="0"/>
              <a:t/>
            </a:r>
            <a:br>
              <a:rPr dirty="0"/>
            </a:br>
            <a:r>
              <a:rPr lang="en-GB" sz="1050" dirty="0" smtClean="0">
                <a:solidFill>
                  <a:schemeClr val="accent3"/>
                </a:solidFill>
                <a:latin typeface="+mj-lt"/>
              </a:rPr>
              <a:t>del mundo, está destinado a convertirse </a:t>
            </a:r>
            <a:r>
              <a:rPr dirty="0"/>
              <a:t/>
            </a:r>
            <a:br>
              <a:rPr dirty="0"/>
            </a:br>
            <a:r>
              <a:rPr lang="en-GB" sz="1050" dirty="0" smtClean="0">
                <a:solidFill>
                  <a:schemeClr val="accent3"/>
                </a:solidFill>
                <a:latin typeface="+mj-lt"/>
              </a:rPr>
              <a:t>en un evento móvil y social nunca antes visto!</a:t>
            </a:r>
          </a:p>
        </p:txBody>
      </p:sp>
      <p:grpSp>
        <p:nvGrpSpPr>
          <p:cNvPr id="71" name="Group 4"/>
          <p:cNvGrpSpPr>
            <a:grpSpLocks noChangeAspect="1"/>
          </p:cNvGrpSpPr>
          <p:nvPr/>
        </p:nvGrpSpPr>
        <p:grpSpPr bwMode="auto">
          <a:xfrm rot="373324">
            <a:off x="2054588" y="3350989"/>
            <a:ext cx="1907384" cy="1069447"/>
            <a:chOff x="0" y="-2"/>
            <a:chExt cx="5759" cy="3229"/>
          </a:xfrm>
          <a:solidFill>
            <a:schemeClr val="bg1"/>
          </a:solidFill>
        </p:grpSpPr>
        <p:sp>
          <p:nvSpPr>
            <p:cNvPr id="72"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25" name="Title 1"/>
          <p:cNvSpPr txBox="1">
            <a:spLocks/>
          </p:cNvSpPr>
          <p:nvPr/>
        </p:nvSpPr>
        <p:spPr>
          <a:xfrm>
            <a:off x="411468" y="1006593"/>
            <a:ext cx="3015199"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pPr>
              <a:spcBef>
                <a:spcPts val="0"/>
              </a:spcBef>
            </a:pPr>
            <a:r>
              <a:rPr lang="es-ES" sz="2000" cap="none" smtClean="0">
                <a:solidFill>
                  <a:schemeClr val="tx1"/>
                </a:solidFill>
              </a:rPr>
              <a:t>RESUMEN EJECUTIVO</a:t>
            </a:r>
            <a:r>
              <a:rPr lang="es-ES" smtClean="0"/>
              <a:t/>
            </a:r>
            <a:br>
              <a:rPr lang="es-ES" smtClean="0"/>
            </a:br>
            <a:r>
              <a:rPr lang="es-ES" sz="1350" cap="none" smtClean="0">
                <a:solidFill>
                  <a:schemeClr val="tx1"/>
                </a:solidFill>
              </a:rPr>
              <a:t>Predicciones sobre el Mundial</a:t>
            </a:r>
            <a:endParaRPr lang="es-ES" dirty="0">
              <a:solidFill>
                <a:schemeClr val="tx1"/>
              </a:solidFill>
            </a:endParaRPr>
          </a:p>
        </p:txBody>
      </p:sp>
      <p:sp>
        <p:nvSpPr>
          <p:cNvPr id="126" name="Chevron 125">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127" name="Chevron 126">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129" name="Rectangle 128"/>
          <p:cNvSpPr/>
          <p:nvPr/>
        </p:nvSpPr>
        <p:spPr>
          <a:xfrm>
            <a:off x="5748015" y="4402419"/>
            <a:ext cx="3183884" cy="400110"/>
          </a:xfrm>
          <a:prstGeom prst="rect">
            <a:avLst/>
          </a:prstGeom>
        </p:spPr>
        <p:txBody>
          <a:bodyPr wrap="none">
            <a:spAutoFit/>
          </a:bodyPr>
          <a:lstStyle/>
          <a:p>
            <a:pPr lvl="0" algn="r">
              <a:spcBef>
                <a:spcPts val="200"/>
              </a:spcBef>
            </a:pPr>
            <a:r>
              <a:rPr lang="en-GB" sz="2000" dirty="0">
                <a:solidFill>
                  <a:srgbClr val="E5CE12"/>
                </a:solidFill>
                <a:latin typeface="Impact"/>
              </a:rPr>
              <a:t>¡ESPERAMOS QUE DISFRUTÉIS DEL INFORME!</a:t>
            </a:r>
          </a:p>
        </p:txBody>
      </p:sp>
      <p:pic>
        <p:nvPicPr>
          <p:cNvPr id="286815" name="Picture 95"/>
          <p:cNvPicPr>
            <a:picLocks noChangeAspect="1" noChangeArrowheads="1"/>
          </p:cNvPicPr>
          <p:nvPr/>
        </p:nvPicPr>
        <p:blipFill>
          <a:blip r:embed="rId18" cstate="email">
            <a:extLst>
              <a:ext uri="{28A0092B-C50C-407E-A947-70E740481C1C}">
                <a14:useLocalDpi xmlns:a14="http://schemas.microsoft.com/office/drawing/2010/main"/>
              </a:ext>
            </a:extLst>
          </a:blip>
          <a:srcRect/>
          <a:stretch>
            <a:fillRect/>
          </a:stretch>
        </p:blipFill>
        <p:spPr bwMode="auto">
          <a:xfrm>
            <a:off x="-1606210" y="3240999"/>
            <a:ext cx="3279024" cy="1589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2"/>
    </p:custDataLst>
    <p:extLst>
      <p:ext uri="{BB962C8B-B14F-4D97-AF65-F5344CB8AC3E}">
        <p14:creationId xmlns:p14="http://schemas.microsoft.com/office/powerpoint/2010/main" val="3514308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392113301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0350"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0" name="TextBox 19"/>
          <p:cNvSpPr txBox="1"/>
          <p:nvPr/>
        </p:nvSpPr>
        <p:spPr>
          <a:xfrm>
            <a:off x="118466" y="155054"/>
            <a:ext cx="4931158" cy="1446550"/>
          </a:xfrm>
          <a:prstGeom prst="rect">
            <a:avLst/>
          </a:prstGeom>
          <a:noFill/>
        </p:spPr>
        <p:txBody>
          <a:bodyPr wrap="none" rtlCol="0">
            <a:spAutoFit/>
          </a:bodyPr>
          <a:lstStyle/>
          <a:p>
            <a:pPr lvl="0"/>
            <a:r>
              <a:rPr lang="es-ES" sz="7200" b="1" cap="all" dirty="0">
                <a:solidFill>
                  <a:prstClr val="white"/>
                </a:solidFill>
                <a:latin typeface="Impact"/>
              </a:rPr>
              <a:t>temas t</a:t>
            </a:r>
            <a:r>
              <a:rPr lang="es-ES" sz="7200" cap="all" dirty="0">
                <a:solidFill>
                  <a:prstClr val="white"/>
                </a:solidFill>
                <a:latin typeface="Impact"/>
              </a:rPr>
              <a:t>op </a:t>
            </a:r>
            <a:r>
              <a:rPr lang="es-ES" sz="8800" cap="all" dirty="0">
                <a:solidFill>
                  <a:srgbClr val="E5CE12"/>
                </a:solidFill>
                <a:latin typeface="Impact"/>
                <a:ea typeface="+mj-ea"/>
                <a:cs typeface="+mj-cs"/>
              </a:rPr>
              <a:t>5</a:t>
            </a:r>
            <a:endParaRPr lang="es-ES" sz="7200" cap="all" dirty="0">
              <a:solidFill>
                <a:prstClr val="white"/>
              </a:solidFill>
              <a:latin typeface="Impact"/>
              <a:ea typeface="+mj-ea"/>
              <a:cs typeface="+mj-cs"/>
            </a:endParaRPr>
          </a:p>
        </p:txBody>
      </p:sp>
      <p:sp>
        <p:nvSpPr>
          <p:cNvPr id="66" name="Freeform 65"/>
          <p:cNvSpPr/>
          <p:nvPr/>
        </p:nvSpPr>
        <p:spPr>
          <a:xfrm>
            <a:off x="-81886" y="-47501"/>
            <a:ext cx="6862695" cy="4156363"/>
          </a:xfrm>
          <a:custGeom>
            <a:avLst/>
            <a:gdLst>
              <a:gd name="connsiteX0" fmla="*/ 6127667 w 6531428"/>
              <a:gd name="connsiteY0" fmla="*/ 3883231 h 3883231"/>
              <a:gd name="connsiteX1" fmla="*/ 0 w 6531428"/>
              <a:gd name="connsiteY1" fmla="*/ 1757548 h 3883231"/>
              <a:gd name="connsiteX2" fmla="*/ 1591293 w 6531428"/>
              <a:gd name="connsiteY2" fmla="*/ 427512 h 3883231"/>
              <a:gd name="connsiteX3" fmla="*/ 5617028 w 6531428"/>
              <a:gd name="connsiteY3" fmla="*/ 0 h 3883231"/>
              <a:gd name="connsiteX4" fmla="*/ 6531428 w 6531428"/>
              <a:gd name="connsiteY4" fmla="*/ 3396343 h 3883231"/>
              <a:gd name="connsiteX0" fmla="*/ 6127667 w 6531428"/>
              <a:gd name="connsiteY0" fmla="*/ 3788229 h 3788229"/>
              <a:gd name="connsiteX1" fmla="*/ 0 w 6531428"/>
              <a:gd name="connsiteY1" fmla="*/ 1662546 h 3788229"/>
              <a:gd name="connsiteX2" fmla="*/ 1591293 w 6531428"/>
              <a:gd name="connsiteY2" fmla="*/ 332510 h 3788229"/>
              <a:gd name="connsiteX3" fmla="*/ 4892633 w 6531428"/>
              <a:gd name="connsiteY3" fmla="*/ 0 h 3788229"/>
              <a:gd name="connsiteX4" fmla="*/ 6531428 w 6531428"/>
              <a:gd name="connsiteY4" fmla="*/ 3301341 h 3788229"/>
              <a:gd name="connsiteX0" fmla="*/ 6127667 w 6531428"/>
              <a:gd name="connsiteY0" fmla="*/ 3633849 h 3633849"/>
              <a:gd name="connsiteX1" fmla="*/ 0 w 6531428"/>
              <a:gd name="connsiteY1" fmla="*/ 1508166 h 3633849"/>
              <a:gd name="connsiteX2" fmla="*/ 1591293 w 6531428"/>
              <a:gd name="connsiteY2" fmla="*/ 178130 h 3633849"/>
              <a:gd name="connsiteX3" fmla="*/ 4358244 w 6531428"/>
              <a:gd name="connsiteY3" fmla="*/ 0 h 3633849"/>
              <a:gd name="connsiteX4" fmla="*/ 6531428 w 6531428"/>
              <a:gd name="connsiteY4" fmla="*/ 3146961 h 3633849"/>
              <a:gd name="connsiteX0" fmla="*/ 6127667 w 6531428"/>
              <a:gd name="connsiteY0" fmla="*/ 3491345 h 3491345"/>
              <a:gd name="connsiteX1" fmla="*/ 0 w 6531428"/>
              <a:gd name="connsiteY1" fmla="*/ 1365662 h 3491345"/>
              <a:gd name="connsiteX2" fmla="*/ 1591293 w 6531428"/>
              <a:gd name="connsiteY2" fmla="*/ 35626 h 3491345"/>
              <a:gd name="connsiteX3" fmla="*/ 4073236 w 6531428"/>
              <a:gd name="connsiteY3" fmla="*/ 0 h 3491345"/>
              <a:gd name="connsiteX4" fmla="*/ 6531428 w 6531428"/>
              <a:gd name="connsiteY4" fmla="*/ 3004457 h 3491345"/>
              <a:gd name="connsiteX0" fmla="*/ 6127667 w 6531428"/>
              <a:gd name="connsiteY0" fmla="*/ 3788229 h 3788229"/>
              <a:gd name="connsiteX1" fmla="*/ 0 w 6531428"/>
              <a:gd name="connsiteY1" fmla="*/ 1662546 h 3788229"/>
              <a:gd name="connsiteX2" fmla="*/ 1591293 w 6531428"/>
              <a:gd name="connsiteY2" fmla="*/ 332510 h 3788229"/>
              <a:gd name="connsiteX3" fmla="*/ 4607626 w 6531428"/>
              <a:gd name="connsiteY3" fmla="*/ 0 h 3788229"/>
              <a:gd name="connsiteX4" fmla="*/ 6531428 w 6531428"/>
              <a:gd name="connsiteY4" fmla="*/ 3301341 h 3788229"/>
              <a:gd name="connsiteX0" fmla="*/ 6448301 w 6852062"/>
              <a:gd name="connsiteY0" fmla="*/ 3788229 h 3788229"/>
              <a:gd name="connsiteX1" fmla="*/ 0 w 6852062"/>
              <a:gd name="connsiteY1" fmla="*/ 1662546 h 3788229"/>
              <a:gd name="connsiteX2" fmla="*/ 1911927 w 6852062"/>
              <a:gd name="connsiteY2" fmla="*/ 332510 h 3788229"/>
              <a:gd name="connsiteX3" fmla="*/ 4928260 w 6852062"/>
              <a:gd name="connsiteY3" fmla="*/ 0 h 3788229"/>
              <a:gd name="connsiteX4" fmla="*/ 6852062 w 6852062"/>
              <a:gd name="connsiteY4" fmla="*/ 3301341 h 3788229"/>
              <a:gd name="connsiteX0" fmla="*/ 6448301 w 6852062"/>
              <a:gd name="connsiteY0" fmla="*/ 4156363 h 4156363"/>
              <a:gd name="connsiteX1" fmla="*/ 0 w 6852062"/>
              <a:gd name="connsiteY1" fmla="*/ 2030680 h 4156363"/>
              <a:gd name="connsiteX2" fmla="*/ 11875 w 6852062"/>
              <a:gd name="connsiteY2" fmla="*/ 0 h 4156363"/>
              <a:gd name="connsiteX3" fmla="*/ 4928260 w 6852062"/>
              <a:gd name="connsiteY3" fmla="*/ 368134 h 4156363"/>
              <a:gd name="connsiteX4" fmla="*/ 6852062 w 6852062"/>
              <a:gd name="connsiteY4" fmla="*/ 3669475 h 4156363"/>
              <a:gd name="connsiteX0" fmla="*/ 6448301 w 6852062"/>
              <a:gd name="connsiteY0" fmla="*/ 4156363 h 4156363"/>
              <a:gd name="connsiteX1" fmla="*/ 0 w 6852062"/>
              <a:gd name="connsiteY1" fmla="*/ 2030680 h 4156363"/>
              <a:gd name="connsiteX2" fmla="*/ 11875 w 6852062"/>
              <a:gd name="connsiteY2" fmla="*/ 0 h 4156363"/>
              <a:gd name="connsiteX3" fmla="*/ 4750130 w 6852062"/>
              <a:gd name="connsiteY3" fmla="*/ 23749 h 4156363"/>
              <a:gd name="connsiteX4" fmla="*/ 6852062 w 6852062"/>
              <a:gd name="connsiteY4" fmla="*/ 3669475 h 4156363"/>
              <a:gd name="connsiteX0" fmla="*/ 6458934 w 6862695"/>
              <a:gd name="connsiteY0" fmla="*/ 4156363 h 4156363"/>
              <a:gd name="connsiteX1" fmla="*/ 0 w 6862695"/>
              <a:gd name="connsiteY1" fmla="*/ 2232699 h 4156363"/>
              <a:gd name="connsiteX2" fmla="*/ 22508 w 6862695"/>
              <a:gd name="connsiteY2" fmla="*/ 0 h 4156363"/>
              <a:gd name="connsiteX3" fmla="*/ 4760763 w 6862695"/>
              <a:gd name="connsiteY3" fmla="*/ 23749 h 4156363"/>
              <a:gd name="connsiteX4" fmla="*/ 6862695 w 6862695"/>
              <a:gd name="connsiteY4" fmla="*/ 3669475 h 4156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2695" h="4156363">
                <a:moveTo>
                  <a:pt x="6458934" y="4156363"/>
                </a:moveTo>
                <a:cubicBezTo>
                  <a:pt x="4309500" y="3447802"/>
                  <a:pt x="2149434" y="2941260"/>
                  <a:pt x="0" y="2232699"/>
                </a:cubicBezTo>
                <a:cubicBezTo>
                  <a:pt x="3958" y="1555806"/>
                  <a:pt x="18550" y="676893"/>
                  <a:pt x="22508" y="0"/>
                </a:cubicBezTo>
                <a:lnTo>
                  <a:pt x="4760763" y="23749"/>
                </a:lnTo>
                <a:lnTo>
                  <a:pt x="6862695" y="3669475"/>
                </a:lnTo>
              </a:path>
            </a:pathLst>
          </a:custGeom>
          <a:gradFill flip="none" rotWithShape="1">
            <a:gsLst>
              <a:gs pos="0">
                <a:schemeClr val="bg1">
                  <a:alpha val="1000"/>
                </a:schemeClr>
              </a:gs>
              <a:gs pos="100000">
                <a:schemeClr val="bg2">
                  <a:alpha val="28000"/>
                </a:schemeClr>
              </a:gs>
            </a:gsLst>
            <a:lin ang="13500000" scaled="1"/>
            <a:tileRect/>
          </a:gradFill>
        </p:spPr>
        <p:txBody>
          <a:bodyPr rtlCol="0" anchor="ctr"/>
          <a:lstStyle/>
          <a:p>
            <a:pPr algn="ctr"/>
            <a:endParaRPr lang="en-GB"/>
          </a:p>
        </p:txBody>
      </p:sp>
      <p:pic>
        <p:nvPicPr>
          <p:cNvPr id="246808" name="Picture 24"/>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5910796" y="3573206"/>
            <a:ext cx="1492594" cy="1262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r>
              <a:rPr lang="es-ES" dirty="0">
                <a:solidFill>
                  <a:schemeClr val="accent1"/>
                </a:solidFill>
              </a:rPr>
              <a:t>¿QUÉ </a:t>
            </a:r>
            <a:r>
              <a:rPr lang="es-ES" dirty="0"/>
              <a:t>SE COMPARTE EN LA WEB?</a:t>
            </a:r>
            <a:endParaRPr lang="en-GB" dirty="0"/>
          </a:p>
        </p:txBody>
      </p:sp>
      <p:grpSp>
        <p:nvGrpSpPr>
          <p:cNvPr id="17" name="Group 16"/>
          <p:cNvGrpSpPr/>
          <p:nvPr/>
        </p:nvGrpSpPr>
        <p:grpSpPr>
          <a:xfrm>
            <a:off x="6455894" y="-410633"/>
            <a:ext cx="4410024" cy="5045703"/>
            <a:chOff x="5441014" y="-444923"/>
            <a:chExt cx="4410024" cy="5045703"/>
          </a:xfrm>
        </p:grpSpPr>
        <p:sp>
          <p:nvSpPr>
            <p:cNvPr id="14" name="Freeform 5"/>
            <p:cNvSpPr>
              <a:spLocks/>
            </p:cNvSpPr>
            <p:nvPr/>
          </p:nvSpPr>
          <p:spPr bwMode="auto">
            <a:xfrm>
              <a:off x="5441014" y="-444923"/>
              <a:ext cx="4410024" cy="504570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9804"/>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5" name="Rectangle 14"/>
            <p:cNvSpPr/>
            <p:nvPr/>
          </p:nvSpPr>
          <p:spPr>
            <a:xfrm>
              <a:off x="5662613" y="716470"/>
              <a:ext cx="2240861" cy="955646"/>
            </a:xfrm>
            <a:prstGeom prst="rect">
              <a:avLst/>
            </a:prstGeom>
            <a:noFill/>
          </p:spPr>
          <p:txBody>
            <a:bodyPr wrap="square" lIns="18000" rIns="18000" rtlCol="0" anchor="t">
              <a:spAutoFit/>
            </a:bodyPr>
            <a:lstStyle/>
            <a:p>
              <a:pPr lvl="0">
                <a:lnSpc>
                  <a:spcPct val="85000"/>
                </a:lnSpc>
                <a:spcBef>
                  <a:spcPts val="600"/>
                </a:spcBef>
              </a:pPr>
              <a:r>
                <a:rPr lang="es-ES" sz="2200" kern="0" cap="all" dirty="0">
                  <a:solidFill>
                    <a:prstClr val="white"/>
                  </a:solidFill>
                  <a:latin typeface="Impact"/>
                </a:rPr>
                <a:t>¿De qué se </a:t>
              </a:r>
              <a:r>
                <a:rPr lang="es-ES" sz="2200" kern="0" cap="all" dirty="0">
                  <a:solidFill>
                    <a:srgbClr val="F72CAC"/>
                  </a:solidFill>
                  <a:latin typeface="Impact"/>
                </a:rPr>
                <a:t>habla </a:t>
              </a:r>
              <a:r>
                <a:rPr lang="es-ES" sz="2200" kern="0" cap="all" dirty="0">
                  <a:solidFill>
                    <a:prstClr val="white"/>
                  </a:solidFill>
                  <a:latin typeface="Impact"/>
                </a:rPr>
                <a:t>en la víspera de la Copa Mundial?</a:t>
              </a:r>
            </a:p>
          </p:txBody>
        </p:sp>
        <p:sp>
          <p:nvSpPr>
            <p:cNvPr id="16" name="Rectangle 15"/>
            <p:cNvSpPr/>
            <p:nvPr/>
          </p:nvSpPr>
          <p:spPr>
            <a:xfrm>
              <a:off x="5657850" y="1842371"/>
              <a:ext cx="2160000" cy="1669688"/>
            </a:xfrm>
            <a:prstGeom prst="rect">
              <a:avLst/>
            </a:prstGeom>
            <a:noFill/>
          </p:spPr>
          <p:txBody>
            <a:bodyPr wrap="square" lIns="18000" rIns="18000" rtlCol="0" anchor="t">
              <a:spAutoFit/>
            </a:bodyPr>
            <a:lstStyle/>
            <a:p>
              <a:pPr lvl="0">
                <a:spcBef>
                  <a:spcPts val="300"/>
                </a:spcBef>
              </a:pPr>
              <a:r>
                <a:rPr lang="es-ES" sz="750" dirty="0">
                  <a:solidFill>
                    <a:prstClr val="white"/>
                  </a:solidFill>
                </a:rPr>
                <a:t>Por todo el mundo, desde Argentina hasta Australia, desde México a Oriente Medio, las selecciones nacionales están provocando comentarios y controversia. Hay países que anuncian equipos provisionales 1 o 2 semanas antes del período de selección, y el equipo final, antes o durante este período.</a:t>
              </a:r>
            </a:p>
            <a:p>
              <a:pPr lvl="0">
                <a:spcBef>
                  <a:spcPts val="300"/>
                </a:spcBef>
              </a:pPr>
              <a:r>
                <a:rPr lang="es-ES" sz="750" dirty="0">
                  <a:solidFill>
                    <a:prstClr val="white"/>
                  </a:solidFill>
                </a:rPr>
                <a:t>Aparte de esto, la emoción generalizada por el próximo campeonato, las esperanzas sobre el equipo propio, y el interés por el contrario son los temas más comunes.</a:t>
              </a:r>
            </a:p>
            <a:p>
              <a:pPr lvl="0">
                <a:spcBef>
                  <a:spcPts val="300"/>
                </a:spcBef>
              </a:pPr>
              <a:r>
                <a:rPr lang="es-ES" sz="750" dirty="0">
                  <a:solidFill>
                    <a:prstClr val="white"/>
                  </a:solidFill>
                </a:rPr>
                <a:t>Solo Brasil y Alemania siguen hablando con frecuencia de las protestas contra el campeonato</a:t>
              </a:r>
              <a:r>
                <a:rPr lang="en-GB" sz="750" dirty="0" smtClean="0">
                  <a:solidFill>
                    <a:schemeClr val="bg1"/>
                  </a:solidFill>
                </a:rPr>
                <a:t>.</a:t>
              </a:r>
              <a:endParaRPr lang="en-GB" sz="750" dirty="0">
                <a:solidFill>
                  <a:schemeClr val="bg1"/>
                </a:solidFill>
              </a:endParaRPr>
            </a:p>
          </p:txBody>
        </p:sp>
      </p:grpSp>
      <p:grpSp>
        <p:nvGrpSpPr>
          <p:cNvPr id="25" name="Group 24"/>
          <p:cNvGrpSpPr/>
          <p:nvPr/>
        </p:nvGrpSpPr>
        <p:grpSpPr>
          <a:xfrm rot="638634">
            <a:off x="329034" y="2599762"/>
            <a:ext cx="1213996" cy="1422573"/>
            <a:chOff x="416465" y="2720507"/>
            <a:chExt cx="1113808" cy="1305172"/>
          </a:xfrm>
        </p:grpSpPr>
        <p:pic>
          <p:nvPicPr>
            <p:cNvPr id="21" name="Picture 20"/>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22" name="Rectangle 21"/>
            <p:cNvSpPr/>
            <p:nvPr/>
          </p:nvSpPr>
          <p:spPr>
            <a:xfrm>
              <a:off x="447034" y="2720507"/>
              <a:ext cx="1064292" cy="536515"/>
            </a:xfrm>
            <a:prstGeom prst="rect">
              <a:avLst/>
            </a:prstGeom>
          </p:spPr>
          <p:txBody>
            <a:bodyPr wrap="square">
              <a:spAutoFit/>
            </a:bodyPr>
            <a:lstStyle/>
            <a:p>
              <a:pPr lvl="0" algn="ctr"/>
              <a:r>
                <a:rPr lang="en-GB" sz="1200" kern="0" cap="all" dirty="0">
                  <a:solidFill>
                    <a:prstClr val="white"/>
                  </a:solidFill>
                  <a:latin typeface="Impact"/>
                </a:rPr>
                <a:t>ENLACES A NOTICIAS</a:t>
              </a:r>
              <a:r>
                <a:rPr lang="en-GB" sz="800" kern="0" cap="all" dirty="0">
                  <a:solidFill>
                    <a:prstClr val="white"/>
                  </a:solidFill>
                  <a:latin typeface="Impact"/>
                </a:rPr>
                <a:t> MÁS COMPARTIDOS</a:t>
              </a:r>
            </a:p>
          </p:txBody>
        </p:sp>
      </p:grpSp>
      <p:grpSp>
        <p:nvGrpSpPr>
          <p:cNvPr id="26" name="Group 25"/>
          <p:cNvGrpSpPr/>
          <p:nvPr/>
        </p:nvGrpSpPr>
        <p:grpSpPr>
          <a:xfrm rot="21175619">
            <a:off x="1626208" y="2372106"/>
            <a:ext cx="1283969" cy="1477192"/>
            <a:chOff x="416465" y="2744255"/>
            <a:chExt cx="1113808" cy="1281424"/>
          </a:xfrm>
        </p:grpSpPr>
        <p:pic>
          <p:nvPicPr>
            <p:cNvPr id="27" name="Picture 26">
              <a:hlinkClick r:id="rId8"/>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28" name="Rectangle 27"/>
            <p:cNvSpPr/>
            <p:nvPr/>
          </p:nvSpPr>
          <p:spPr>
            <a:xfrm>
              <a:off x="441223" y="2744255"/>
              <a:ext cx="1064292" cy="427181"/>
            </a:xfrm>
            <a:prstGeom prst="rect">
              <a:avLst/>
            </a:prstGeom>
          </p:spPr>
          <p:txBody>
            <a:bodyPr wrap="square">
              <a:spAutoFit/>
            </a:bodyPr>
            <a:lstStyle/>
            <a:p>
              <a:pPr lvl="0" algn="ctr"/>
              <a:r>
                <a:rPr lang="en-GB" sz="1600" kern="0" cap="all" dirty="0">
                  <a:solidFill>
                    <a:prstClr val="white"/>
                  </a:solidFill>
                  <a:latin typeface="Impact"/>
                </a:rPr>
                <a:t>Hashtag </a:t>
              </a:r>
              <a:r>
                <a:rPr lang="en-GB" sz="1000" kern="0" cap="all" dirty="0" err="1">
                  <a:solidFill>
                    <a:prstClr val="white"/>
                  </a:solidFill>
                  <a:latin typeface="Impact"/>
                </a:rPr>
                <a:t>Más</a:t>
              </a:r>
              <a:r>
                <a:rPr lang="en-GB" sz="1000" kern="0" cap="all" dirty="0">
                  <a:solidFill>
                    <a:prstClr val="white"/>
                  </a:solidFill>
                  <a:latin typeface="Impact"/>
                </a:rPr>
                <a:t> </a:t>
              </a:r>
              <a:r>
                <a:rPr lang="en-GB" sz="1000" kern="0" cap="all" dirty="0" err="1">
                  <a:solidFill>
                    <a:prstClr val="white"/>
                  </a:solidFill>
                  <a:latin typeface="Impact"/>
                </a:rPr>
                <a:t>Compartido</a:t>
              </a:r>
              <a:endParaRPr lang="en-GB" sz="1600" kern="0" cap="all" dirty="0">
                <a:solidFill>
                  <a:prstClr val="white"/>
                </a:solidFill>
                <a:latin typeface="Impact"/>
              </a:endParaRPr>
            </a:p>
          </p:txBody>
        </p:sp>
        <p:sp>
          <p:nvSpPr>
            <p:cNvPr id="29" name="Rectangle 28">
              <a:hlinkClick r:id="rId8"/>
            </p:cNvPr>
            <p:cNvSpPr/>
            <p:nvPr/>
          </p:nvSpPr>
          <p:spPr>
            <a:xfrm>
              <a:off x="418363" y="3436669"/>
              <a:ext cx="1064292" cy="266988"/>
            </a:xfrm>
            <a:prstGeom prst="rect">
              <a:avLst/>
            </a:prstGeom>
          </p:spPr>
          <p:txBody>
            <a:bodyPr wrap="square">
              <a:spAutoFit/>
            </a:bodyPr>
            <a:lstStyle/>
            <a:p>
              <a:pPr algn="ctr"/>
              <a:r>
                <a:rPr lang="en-GB" sz="1400" kern="0" cap="all" dirty="0">
                  <a:solidFill>
                    <a:schemeClr val="accent5"/>
                  </a:solidFill>
                  <a:latin typeface="+mj-lt"/>
                </a:rPr>
                <a:t>#</a:t>
              </a:r>
              <a:r>
                <a:rPr lang="en-GB" sz="1400" kern="0" cap="all" dirty="0" err="1">
                  <a:solidFill>
                    <a:schemeClr val="accent5"/>
                  </a:solidFill>
                  <a:latin typeface="+mj-lt"/>
                </a:rPr>
                <a:t>worldcup</a:t>
              </a:r>
              <a:endParaRPr lang="en-GB" sz="1400" kern="0" cap="all" dirty="0">
                <a:solidFill>
                  <a:schemeClr val="accent5"/>
                </a:solidFill>
                <a:latin typeface="+mj-lt"/>
              </a:endParaRPr>
            </a:p>
          </p:txBody>
        </p:sp>
      </p:grpSp>
      <p:grpSp>
        <p:nvGrpSpPr>
          <p:cNvPr id="30" name="Group 29"/>
          <p:cNvGrpSpPr/>
          <p:nvPr/>
        </p:nvGrpSpPr>
        <p:grpSpPr>
          <a:xfrm rot="509742">
            <a:off x="3110431" y="2395664"/>
            <a:ext cx="1269063" cy="1462902"/>
            <a:chOff x="416465" y="2741746"/>
            <a:chExt cx="1113808" cy="1283933"/>
          </a:xfrm>
        </p:grpSpPr>
        <p:pic>
          <p:nvPicPr>
            <p:cNvPr id="31" name="Picture 30"/>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2" name="Rectangle 31"/>
            <p:cNvSpPr/>
            <p:nvPr/>
          </p:nvSpPr>
          <p:spPr>
            <a:xfrm>
              <a:off x="441223" y="2741746"/>
              <a:ext cx="1064292" cy="432198"/>
            </a:xfrm>
            <a:prstGeom prst="rect">
              <a:avLst/>
            </a:prstGeom>
          </p:spPr>
          <p:txBody>
            <a:bodyPr wrap="square">
              <a:spAutoFit/>
            </a:bodyPr>
            <a:lstStyle/>
            <a:p>
              <a:pPr lvl="0" algn="ctr"/>
              <a:r>
                <a:rPr lang="en-GB" sz="1600" kern="0" cap="all" dirty="0" err="1">
                  <a:solidFill>
                    <a:prstClr val="white"/>
                  </a:solidFill>
                  <a:latin typeface="Impact"/>
                </a:rPr>
                <a:t>Imagen</a:t>
              </a:r>
              <a:r>
                <a:rPr lang="en-GB" sz="1600" kern="0" cap="all" dirty="0">
                  <a:solidFill>
                    <a:prstClr val="white"/>
                  </a:solidFill>
                  <a:latin typeface="Impact"/>
                </a:rPr>
                <a:t> </a:t>
              </a:r>
              <a:r>
                <a:rPr lang="en-GB" sz="1000" kern="0" cap="all" dirty="0" err="1">
                  <a:solidFill>
                    <a:prstClr val="white"/>
                  </a:solidFill>
                  <a:latin typeface="Impact"/>
                </a:rPr>
                <a:t>Más</a:t>
              </a:r>
              <a:r>
                <a:rPr lang="en-GB" sz="1000" kern="0" cap="all" dirty="0">
                  <a:solidFill>
                    <a:prstClr val="white"/>
                  </a:solidFill>
                  <a:latin typeface="Impact"/>
                </a:rPr>
                <a:t> </a:t>
              </a:r>
              <a:r>
                <a:rPr lang="en-GB" sz="1000" kern="0" cap="all" dirty="0" err="1">
                  <a:solidFill>
                    <a:prstClr val="white"/>
                  </a:solidFill>
                  <a:latin typeface="Impact"/>
                </a:rPr>
                <a:t>Compartida</a:t>
              </a:r>
              <a:endParaRPr lang="en-GB" sz="1600" kern="0" cap="all" dirty="0">
                <a:solidFill>
                  <a:prstClr val="white"/>
                </a:solidFill>
                <a:latin typeface="Impact"/>
              </a:endParaRPr>
            </a:p>
          </p:txBody>
        </p:sp>
      </p:grpSp>
      <p:grpSp>
        <p:nvGrpSpPr>
          <p:cNvPr id="34" name="Group 33"/>
          <p:cNvGrpSpPr/>
          <p:nvPr/>
        </p:nvGrpSpPr>
        <p:grpSpPr>
          <a:xfrm rot="21236501">
            <a:off x="4448123" y="2293940"/>
            <a:ext cx="1573840" cy="1673914"/>
            <a:chOff x="416465" y="2841048"/>
            <a:chExt cx="1113808" cy="1184631"/>
          </a:xfrm>
        </p:grpSpPr>
        <p:pic>
          <p:nvPicPr>
            <p:cNvPr id="35" name="Picture 34"/>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6" name="Rectangle 35"/>
            <p:cNvSpPr/>
            <p:nvPr/>
          </p:nvSpPr>
          <p:spPr>
            <a:xfrm>
              <a:off x="441223" y="2841048"/>
              <a:ext cx="1064292" cy="348502"/>
            </a:xfrm>
            <a:prstGeom prst="rect">
              <a:avLst/>
            </a:prstGeom>
          </p:spPr>
          <p:txBody>
            <a:bodyPr wrap="square">
              <a:spAutoFit/>
            </a:bodyPr>
            <a:lstStyle/>
            <a:p>
              <a:pPr lvl="0" algn="ctr"/>
              <a:r>
                <a:rPr lang="en-GB" sz="1600" kern="0" cap="all" dirty="0" err="1">
                  <a:solidFill>
                    <a:prstClr val="white"/>
                  </a:solidFill>
                  <a:latin typeface="Impact"/>
                </a:rPr>
                <a:t>Vídeo</a:t>
              </a:r>
              <a:r>
                <a:rPr lang="en-GB" sz="1000" kern="0" cap="all" dirty="0">
                  <a:solidFill>
                    <a:prstClr val="white"/>
                  </a:solidFill>
                  <a:latin typeface="Impact"/>
                </a:rPr>
                <a:t> </a:t>
              </a:r>
              <a:br>
                <a:rPr lang="en-GB" sz="1000" kern="0" cap="all" dirty="0">
                  <a:solidFill>
                    <a:prstClr val="white"/>
                  </a:solidFill>
                  <a:latin typeface="Impact"/>
                </a:rPr>
              </a:br>
              <a:r>
                <a:rPr lang="en-GB" sz="1000" kern="0" cap="all" dirty="0" err="1">
                  <a:solidFill>
                    <a:prstClr val="white"/>
                  </a:solidFill>
                  <a:latin typeface="Impact"/>
                </a:rPr>
                <a:t>Más</a:t>
              </a:r>
              <a:r>
                <a:rPr lang="en-GB" sz="1000" kern="0" cap="all" dirty="0">
                  <a:solidFill>
                    <a:prstClr val="white"/>
                  </a:solidFill>
                  <a:latin typeface="Impact"/>
                </a:rPr>
                <a:t> </a:t>
              </a:r>
              <a:r>
                <a:rPr lang="en-GB" sz="1000" kern="0" cap="all" dirty="0" err="1">
                  <a:solidFill>
                    <a:prstClr val="white"/>
                  </a:solidFill>
                  <a:latin typeface="Impact"/>
                </a:rPr>
                <a:t>Compartido</a:t>
              </a:r>
              <a:endParaRPr lang="en-GB" sz="1600" kern="0" cap="all" dirty="0">
                <a:solidFill>
                  <a:prstClr val="white"/>
                </a:solidFill>
                <a:latin typeface="Impact"/>
              </a:endParaRPr>
            </a:p>
          </p:txBody>
        </p:sp>
      </p:grpSp>
      <p:pic>
        <p:nvPicPr>
          <p:cNvPr id="58" name="Picture 57">
            <a:hlinkClick r:id="rId9"/>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rot="21246847">
            <a:off x="4607971" y="2853665"/>
            <a:ext cx="1295324" cy="926965"/>
          </a:xfrm>
          <a:prstGeom prst="rect">
            <a:avLst/>
          </a:prstGeom>
        </p:spPr>
      </p:pic>
      <p:pic>
        <p:nvPicPr>
          <p:cNvPr id="59" name="Picture 2">
            <a:hlinkClick r:id="rId11"/>
          </p:cNvPr>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rot="693092">
            <a:off x="385921" y="3152205"/>
            <a:ext cx="1001118" cy="7848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p:cNvSpPr/>
          <p:nvPr/>
        </p:nvSpPr>
        <p:spPr>
          <a:xfrm rot="21224734">
            <a:off x="1688130" y="2889343"/>
            <a:ext cx="1216080" cy="911135"/>
          </a:xfrm>
          <a:prstGeom prst="rect">
            <a:avLst/>
          </a:prstGeom>
          <a:noFill/>
        </p:spPr>
        <p:txBody>
          <a:bodyPr wrap="none" lIns="18000" rIns="18000" rtlCol="0" anchor="ctr">
            <a:noAutofit/>
          </a:bodyPr>
          <a:lstStyle/>
          <a:p>
            <a:pPr marL="0" algn="ctr"/>
            <a:endParaRPr lang="en-GB" sz="900" b="1" kern="0" cap="all" dirty="0">
              <a:solidFill>
                <a:schemeClr val="bg1"/>
              </a:solidFill>
            </a:endParaRPr>
          </a:p>
        </p:txBody>
      </p:sp>
      <p:pic>
        <p:nvPicPr>
          <p:cNvPr id="244738" name="Picture 2">
            <a:hlinkClick r:id="rId13"/>
          </p:cNvPr>
          <p:cNvPicPr>
            <a:picLocks noChangeAspect="1" noChangeArrowheads="1"/>
          </p:cNvPicPr>
          <p:nvPr/>
        </p:nvPicPr>
        <p:blipFill rotWithShape="1">
          <a:blip r:embed="rId14" cstate="screen">
            <a:extLst>
              <a:ext uri="{28A0092B-C50C-407E-A947-70E740481C1C}">
                <a14:useLocalDpi xmlns:a14="http://schemas.microsoft.com/office/drawing/2010/main"/>
              </a:ext>
            </a:extLst>
          </a:blip>
          <a:srcRect/>
          <a:stretch/>
        </p:blipFill>
        <p:spPr bwMode="auto">
          <a:xfrm rot="551230">
            <a:off x="3173014" y="2954597"/>
            <a:ext cx="1065614" cy="791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4" name="TextBox 63"/>
          <p:cNvSpPr txBox="1"/>
          <p:nvPr/>
        </p:nvSpPr>
        <p:spPr>
          <a:xfrm rot="525987">
            <a:off x="3134896" y="3537453"/>
            <a:ext cx="1053896" cy="200055"/>
          </a:xfrm>
          <a:prstGeom prst="rect">
            <a:avLst/>
          </a:prstGeom>
          <a:solidFill>
            <a:schemeClr val="bg1">
              <a:alpha val="58000"/>
            </a:schemeClr>
          </a:solidFill>
        </p:spPr>
        <p:txBody>
          <a:bodyPr wrap="square" rtlCol="0">
            <a:spAutoFit/>
          </a:bodyPr>
          <a:lstStyle/>
          <a:p>
            <a:pPr algn="ctr"/>
            <a:r>
              <a:rPr lang="en-GB" sz="700" strike="sngStrike" dirty="0" smtClean="0">
                <a:solidFill>
                  <a:schemeClr val="accent5"/>
                </a:solidFill>
              </a:rPr>
              <a:t>@</a:t>
            </a:r>
            <a:r>
              <a:rPr lang="en-GB" sz="700" b="1" dirty="0" err="1" smtClean="0">
                <a:solidFill>
                  <a:schemeClr val="accent5"/>
                </a:solidFill>
              </a:rPr>
              <a:t>barbiesemken</a:t>
            </a:r>
            <a:endParaRPr lang="en-GB" sz="700" dirty="0">
              <a:solidFill>
                <a:schemeClr val="accent5"/>
              </a:solidFill>
            </a:endParaRPr>
          </a:p>
        </p:txBody>
      </p:sp>
      <p:sp>
        <p:nvSpPr>
          <p:cNvPr id="53" name="TextBox 52"/>
          <p:cNvSpPr txBox="1"/>
          <p:nvPr/>
        </p:nvSpPr>
        <p:spPr>
          <a:xfrm>
            <a:off x="118455" y="4540629"/>
            <a:ext cx="5396519" cy="341632"/>
          </a:xfrm>
          <a:prstGeom prst="rect">
            <a:avLst/>
          </a:prstGeom>
          <a:noFill/>
        </p:spPr>
        <p:txBody>
          <a:bodyPr wrap="square" rtlCol="0">
            <a:spAutoFit/>
          </a:bodyPr>
          <a:lstStyle/>
          <a:p>
            <a:pPr lvl="0">
              <a:lnSpc>
                <a:spcPct val="90000"/>
              </a:lnSpc>
            </a:pPr>
            <a:r>
              <a:rPr lang="en-GB" sz="600" b="1" dirty="0">
                <a:solidFill>
                  <a:prstClr val="white"/>
                </a:solidFill>
              </a:rPr>
              <a:t>Fuente: </a:t>
            </a:r>
            <a:r>
              <a:rPr lang="en-GB" sz="600" dirty="0">
                <a:solidFill>
                  <a:prstClr val="white"/>
                </a:solidFill>
              </a:rPr>
              <a:t>Antenna de</a:t>
            </a:r>
            <a:r>
              <a:rPr lang="en-GB" sz="600" b="1" dirty="0">
                <a:solidFill>
                  <a:prstClr val="white"/>
                </a:solidFill>
              </a:rPr>
              <a:t> </a:t>
            </a:r>
            <a:r>
              <a:rPr lang="en-GB" sz="600" dirty="0">
                <a:solidFill>
                  <a:prstClr val="white"/>
                </a:solidFill>
              </a:rPr>
              <a:t>OMG </a:t>
            </a:r>
            <a:r>
              <a:rPr lang="en-GB" sz="600" dirty="0" err="1">
                <a:solidFill>
                  <a:prstClr val="white"/>
                </a:solidFill>
              </a:rPr>
              <a:t>realizada</a:t>
            </a:r>
            <a:r>
              <a:rPr lang="en-GB" sz="600" dirty="0">
                <a:solidFill>
                  <a:prstClr val="white"/>
                </a:solidFill>
              </a:rPr>
              <a:t> </a:t>
            </a:r>
            <a:r>
              <a:rPr lang="en-GB" sz="600" dirty="0" err="1">
                <a:solidFill>
                  <a:prstClr val="white"/>
                </a:solidFill>
              </a:rPr>
              <a:t>conjuntamente</a:t>
            </a:r>
            <a:r>
              <a:rPr lang="en-GB" sz="600" dirty="0">
                <a:solidFill>
                  <a:prstClr val="white"/>
                </a:solidFill>
              </a:rPr>
              <a:t> con el </a:t>
            </a:r>
            <a:r>
              <a:rPr lang="en-GB" sz="600" dirty="0" err="1">
                <a:solidFill>
                  <a:prstClr val="white"/>
                </a:solidFill>
              </a:rPr>
              <a:t>trabajo</a:t>
            </a:r>
            <a:r>
              <a:rPr lang="en-GB" sz="600" dirty="0">
                <a:solidFill>
                  <a:prstClr val="white"/>
                </a:solidFill>
              </a:rPr>
              <a:t> de campo Repindex : 24 –30 mayo, 2014 en 10 </a:t>
            </a:r>
            <a:r>
              <a:rPr lang="en-GB" sz="600" dirty="0" err="1">
                <a:solidFill>
                  <a:prstClr val="white"/>
                </a:solidFill>
              </a:rPr>
              <a:t>idiomas</a:t>
            </a:r>
            <a:r>
              <a:rPr lang="en-GB" sz="600" dirty="0">
                <a:solidFill>
                  <a:prstClr val="white"/>
                </a:solidFill>
              </a:rPr>
              <a:t> (</a:t>
            </a:r>
            <a:r>
              <a:rPr lang="en-GB" sz="600" dirty="0" err="1">
                <a:solidFill>
                  <a:prstClr val="white"/>
                </a:solidFill>
              </a:rPr>
              <a:t>inglés</a:t>
            </a:r>
            <a:r>
              <a:rPr lang="en-GB" sz="600" dirty="0">
                <a:solidFill>
                  <a:prstClr val="white"/>
                </a:solidFill>
              </a:rPr>
              <a:t>, </a:t>
            </a:r>
            <a:r>
              <a:rPr lang="en-GB" sz="600" dirty="0" err="1">
                <a:solidFill>
                  <a:prstClr val="white"/>
                </a:solidFill>
              </a:rPr>
              <a:t>francés</a:t>
            </a:r>
            <a:r>
              <a:rPr lang="en-GB" sz="600" dirty="0">
                <a:solidFill>
                  <a:prstClr val="white"/>
                </a:solidFill>
              </a:rPr>
              <a:t>, </a:t>
            </a:r>
            <a:r>
              <a:rPr lang="en-GB" sz="600" dirty="0" err="1">
                <a:solidFill>
                  <a:prstClr val="white"/>
                </a:solidFill>
              </a:rPr>
              <a:t>alemán</a:t>
            </a:r>
            <a:r>
              <a:rPr lang="en-GB" sz="600" dirty="0">
                <a:solidFill>
                  <a:prstClr val="white"/>
                </a:solidFill>
              </a:rPr>
              <a:t>, </a:t>
            </a:r>
            <a:r>
              <a:rPr lang="en-GB" sz="600" dirty="0" err="1">
                <a:solidFill>
                  <a:prstClr val="white"/>
                </a:solidFill>
              </a:rPr>
              <a:t>español</a:t>
            </a:r>
            <a:r>
              <a:rPr lang="en-GB" sz="600" dirty="0">
                <a:solidFill>
                  <a:prstClr val="white"/>
                </a:solidFill>
              </a:rPr>
              <a:t>, </a:t>
            </a:r>
            <a:r>
              <a:rPr lang="en-GB" sz="600" dirty="0" err="1">
                <a:solidFill>
                  <a:prstClr val="white"/>
                </a:solidFill>
              </a:rPr>
              <a:t>italiano</a:t>
            </a:r>
            <a:r>
              <a:rPr lang="en-GB" sz="600" dirty="0">
                <a:solidFill>
                  <a:prstClr val="white"/>
                </a:solidFill>
              </a:rPr>
              <a:t>, </a:t>
            </a:r>
            <a:r>
              <a:rPr lang="en-GB" sz="600" dirty="0" err="1">
                <a:solidFill>
                  <a:prstClr val="white"/>
                </a:solidFill>
              </a:rPr>
              <a:t>tailandés</a:t>
            </a:r>
            <a:r>
              <a:rPr lang="en-GB" sz="600" dirty="0">
                <a:solidFill>
                  <a:prstClr val="white"/>
                </a:solidFill>
              </a:rPr>
              <a:t>, chino </a:t>
            </a:r>
            <a:r>
              <a:rPr lang="en-GB" sz="600" dirty="0" err="1">
                <a:solidFill>
                  <a:prstClr val="white"/>
                </a:solidFill>
              </a:rPr>
              <a:t>simplificado</a:t>
            </a:r>
            <a:r>
              <a:rPr lang="en-GB" sz="600" dirty="0">
                <a:solidFill>
                  <a:prstClr val="white"/>
                </a:solidFill>
              </a:rPr>
              <a:t>, </a:t>
            </a:r>
            <a:r>
              <a:rPr lang="en-GB" sz="600" dirty="0" err="1">
                <a:solidFill>
                  <a:prstClr val="white"/>
                </a:solidFill>
              </a:rPr>
              <a:t>portugués</a:t>
            </a:r>
            <a:r>
              <a:rPr lang="en-GB" sz="600" dirty="0">
                <a:solidFill>
                  <a:prstClr val="white"/>
                </a:solidFill>
              </a:rPr>
              <a:t>, </a:t>
            </a:r>
            <a:r>
              <a:rPr lang="en-GB" sz="600" dirty="0" err="1">
                <a:solidFill>
                  <a:prstClr val="white"/>
                </a:solidFill>
              </a:rPr>
              <a:t>ruso,y</a:t>
            </a:r>
            <a:r>
              <a:rPr lang="en-GB" sz="600" dirty="0">
                <a:solidFill>
                  <a:prstClr val="white"/>
                </a:solidFill>
              </a:rPr>
              <a:t> </a:t>
            </a:r>
            <a:r>
              <a:rPr lang="en-GB" sz="600" dirty="0" err="1">
                <a:solidFill>
                  <a:prstClr val="white"/>
                </a:solidFill>
              </a:rPr>
              <a:t>árabe</a:t>
            </a:r>
            <a:r>
              <a:rPr lang="en-GB" sz="600" dirty="0">
                <a:solidFill>
                  <a:prstClr val="white"/>
                </a:solidFill>
              </a:rPr>
              <a:t>). </a:t>
            </a:r>
            <a:r>
              <a:rPr lang="en-GB" sz="600" dirty="0" err="1">
                <a:solidFill>
                  <a:prstClr val="white"/>
                </a:solidFill>
              </a:rPr>
              <a:t>Todos</a:t>
            </a:r>
            <a:r>
              <a:rPr lang="en-GB" sz="600" dirty="0">
                <a:solidFill>
                  <a:prstClr val="white"/>
                </a:solidFill>
              </a:rPr>
              <a:t> los </a:t>
            </a:r>
            <a:r>
              <a:rPr lang="en-GB" sz="600" dirty="0" err="1">
                <a:solidFill>
                  <a:prstClr val="white"/>
                </a:solidFill>
              </a:rPr>
              <a:t>patrocinadores</a:t>
            </a:r>
            <a:r>
              <a:rPr lang="en-GB" sz="600" dirty="0">
                <a:solidFill>
                  <a:prstClr val="white"/>
                </a:solidFill>
              </a:rPr>
              <a:t> </a:t>
            </a:r>
            <a:r>
              <a:rPr lang="en-GB" sz="600" dirty="0" err="1">
                <a:solidFill>
                  <a:prstClr val="white"/>
                </a:solidFill>
              </a:rPr>
              <a:t>monitoreados</a:t>
            </a:r>
            <a:r>
              <a:rPr lang="en-GB" sz="600" dirty="0">
                <a:solidFill>
                  <a:prstClr val="white"/>
                </a:solidFill>
              </a:rPr>
              <a:t> (Coca-Cola, Adidas, Hyundai, </a:t>
            </a:r>
            <a:r>
              <a:rPr lang="en-GB" sz="600" dirty="0" smtClean="0">
                <a:solidFill>
                  <a:prstClr val="white"/>
                </a:solidFill>
              </a:rPr>
              <a:t>Kia, </a:t>
            </a:r>
            <a:r>
              <a:rPr lang="en-GB" sz="600" dirty="0">
                <a:solidFill>
                  <a:prstClr val="white"/>
                </a:solidFill>
              </a:rPr>
              <a:t>Emirates, Sony, Visa, Budweiser, Castrol, Continental, Johnson &amp; Johnson, McDonald’s, Moy Park, </a:t>
            </a:r>
            <a:r>
              <a:rPr lang="en-GB" sz="600" dirty="0" err="1">
                <a:solidFill>
                  <a:prstClr val="white"/>
                </a:solidFill>
              </a:rPr>
              <a:t>Oi</a:t>
            </a:r>
            <a:r>
              <a:rPr lang="en-GB" sz="600" dirty="0">
                <a:solidFill>
                  <a:prstClr val="white"/>
                </a:solidFill>
              </a:rPr>
              <a:t>, </a:t>
            </a:r>
            <a:r>
              <a:rPr lang="en-GB" sz="600" dirty="0" err="1">
                <a:solidFill>
                  <a:prstClr val="white"/>
                </a:solidFill>
              </a:rPr>
              <a:t>Yingli</a:t>
            </a:r>
            <a:r>
              <a:rPr lang="en-GB" sz="600" dirty="0">
                <a:solidFill>
                  <a:prstClr val="white"/>
                </a:solidFill>
              </a:rPr>
              <a:t>).</a:t>
            </a:r>
          </a:p>
        </p:txBody>
      </p:sp>
      <p:sp>
        <p:nvSpPr>
          <p:cNvPr id="84" name="Rectangle 83">
            <a:hlinkClick r:id="rId15"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60" name="Group 4"/>
          <p:cNvGrpSpPr>
            <a:grpSpLocks noChangeAspect="1"/>
          </p:cNvGrpSpPr>
          <p:nvPr/>
        </p:nvGrpSpPr>
        <p:grpSpPr bwMode="auto">
          <a:xfrm>
            <a:off x="211729" y="2654622"/>
            <a:ext cx="252000" cy="252000"/>
            <a:chOff x="1804" y="543"/>
            <a:chExt cx="2152" cy="2152"/>
          </a:xfrm>
        </p:grpSpPr>
        <p:sp>
          <p:nvSpPr>
            <p:cNvPr id="61"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Oval 5">
              <a:hlinkClick r:id="rId11"/>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7" name="Group 4"/>
          <p:cNvGrpSpPr>
            <a:grpSpLocks noChangeAspect="1"/>
          </p:cNvGrpSpPr>
          <p:nvPr/>
        </p:nvGrpSpPr>
        <p:grpSpPr bwMode="auto">
          <a:xfrm>
            <a:off x="1521306" y="2473861"/>
            <a:ext cx="252000" cy="252000"/>
            <a:chOff x="1804" y="543"/>
            <a:chExt cx="2152" cy="2152"/>
          </a:xfrm>
        </p:grpSpPr>
        <p:sp>
          <p:nvSpPr>
            <p:cNvPr id="88"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Oval 5">
              <a:hlinkClick r:id="rId8"/>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2" name="Group 4"/>
          <p:cNvGrpSpPr>
            <a:grpSpLocks noChangeAspect="1"/>
          </p:cNvGrpSpPr>
          <p:nvPr/>
        </p:nvGrpSpPr>
        <p:grpSpPr bwMode="auto">
          <a:xfrm>
            <a:off x="3177321" y="2485441"/>
            <a:ext cx="252000" cy="252000"/>
            <a:chOff x="1804" y="543"/>
            <a:chExt cx="2152" cy="2152"/>
          </a:xfrm>
        </p:grpSpPr>
        <p:sp>
          <p:nvSpPr>
            <p:cNvPr id="93"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Oval 5">
              <a:hlinkClick r:id="rId13"/>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7" name="Group 4"/>
          <p:cNvGrpSpPr>
            <a:grpSpLocks noChangeAspect="1"/>
          </p:cNvGrpSpPr>
          <p:nvPr/>
        </p:nvGrpSpPr>
        <p:grpSpPr bwMode="auto">
          <a:xfrm>
            <a:off x="4482823" y="2474808"/>
            <a:ext cx="252000" cy="252000"/>
            <a:chOff x="1804" y="543"/>
            <a:chExt cx="2152" cy="2152"/>
          </a:xfrm>
        </p:grpSpPr>
        <p:sp>
          <p:nvSpPr>
            <p:cNvPr id="98"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Oval 5">
              <a:hlinkClick r:id="rId9"/>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19" name="Picture 18"/>
          <p:cNvPicPr>
            <a:picLocks noChangeAspect="1"/>
          </p:cNvPicPr>
          <p:nvPr/>
        </p:nvPicPr>
        <p:blipFill rotWithShape="1">
          <a:blip r:embed="rId16" cstate="screen">
            <a:extLst>
              <a:ext uri="{28A0092B-C50C-407E-A947-70E740481C1C}">
                <a14:useLocalDpi xmlns:a14="http://schemas.microsoft.com/office/drawing/2010/main"/>
              </a:ext>
            </a:extLst>
          </a:blip>
          <a:srcRect l="-17720" t="-4091" r="89017" b="37210"/>
          <a:stretch/>
        </p:blipFill>
        <p:spPr>
          <a:xfrm rot="638634">
            <a:off x="-261247" y="3390147"/>
            <a:ext cx="1750114" cy="1123323"/>
          </a:xfrm>
          <a:prstGeom prst="rect">
            <a:avLst/>
          </a:prstGeom>
          <a:ln>
            <a:noFill/>
          </a:ln>
        </p:spPr>
      </p:pic>
      <p:pic>
        <p:nvPicPr>
          <p:cNvPr id="39" name="Picture 38"/>
          <p:cNvPicPr>
            <a:picLocks noChangeAspect="1"/>
          </p:cNvPicPr>
          <p:nvPr/>
        </p:nvPicPr>
        <p:blipFill rotWithShape="1">
          <a:blip r:embed="rId16" cstate="screen">
            <a:extLst>
              <a:ext uri="{28A0092B-C50C-407E-A947-70E740481C1C}">
                <a14:useLocalDpi xmlns:a14="http://schemas.microsoft.com/office/drawing/2010/main"/>
              </a:ext>
            </a:extLst>
          </a:blip>
          <a:srcRect l="26674" t="-4091" r="66013" b="37210"/>
          <a:stretch/>
        </p:blipFill>
        <p:spPr>
          <a:xfrm rot="21175619">
            <a:off x="2207489" y="3600667"/>
            <a:ext cx="392120" cy="987853"/>
          </a:xfrm>
          <a:prstGeom prst="rect">
            <a:avLst/>
          </a:prstGeom>
          <a:ln>
            <a:noFill/>
          </a:ln>
        </p:spPr>
      </p:pic>
      <p:pic>
        <p:nvPicPr>
          <p:cNvPr id="41" name="Picture 40"/>
          <p:cNvPicPr>
            <a:picLocks noChangeAspect="1"/>
          </p:cNvPicPr>
          <p:nvPr/>
        </p:nvPicPr>
        <p:blipFill rotWithShape="1">
          <a:blip r:embed="rId16" cstate="screen">
            <a:extLst>
              <a:ext uri="{28A0092B-C50C-407E-A947-70E740481C1C}">
                <a14:useLocalDpi xmlns:a14="http://schemas.microsoft.com/office/drawing/2010/main"/>
              </a:ext>
            </a:extLst>
          </a:blip>
          <a:srcRect l="41320" t="-4091" r="48572" b="37210"/>
          <a:stretch/>
        </p:blipFill>
        <p:spPr>
          <a:xfrm rot="509742">
            <a:off x="3314510" y="3551095"/>
            <a:ext cx="535722" cy="976386"/>
          </a:xfrm>
          <a:prstGeom prst="rect">
            <a:avLst/>
          </a:prstGeom>
          <a:ln>
            <a:noFill/>
          </a:ln>
        </p:spPr>
      </p:pic>
      <p:pic>
        <p:nvPicPr>
          <p:cNvPr id="24" name="Picture 23"/>
          <p:cNvPicPr>
            <a:picLocks noChangeAspect="1"/>
          </p:cNvPicPr>
          <p:nvPr/>
        </p:nvPicPr>
        <p:blipFill rotWithShape="1">
          <a:blip r:embed="rId16" cstate="screen">
            <a:extLst>
              <a:ext uri="{28A0092B-C50C-407E-A947-70E740481C1C}">
                <a14:useLocalDpi xmlns:a14="http://schemas.microsoft.com/office/drawing/2010/main"/>
              </a:ext>
            </a:extLst>
          </a:blip>
          <a:srcRect l="62337" t="-4091" r="-360" b="37210"/>
          <a:stretch/>
        </p:blipFill>
        <p:spPr>
          <a:xfrm rot="21236501">
            <a:off x="4399929" y="3606737"/>
            <a:ext cx="1768652" cy="856936"/>
          </a:xfrm>
          <a:prstGeom prst="rect">
            <a:avLst/>
          </a:prstGeom>
          <a:ln>
            <a:noFill/>
          </a:ln>
        </p:spPr>
      </p:pic>
      <p:grpSp>
        <p:nvGrpSpPr>
          <p:cNvPr id="5" name="Group 4"/>
          <p:cNvGrpSpPr/>
          <p:nvPr/>
        </p:nvGrpSpPr>
        <p:grpSpPr>
          <a:xfrm>
            <a:off x="212635" y="1394630"/>
            <a:ext cx="4944175" cy="847584"/>
            <a:chOff x="212635" y="1394630"/>
            <a:chExt cx="4944175" cy="847584"/>
          </a:xfrm>
        </p:grpSpPr>
        <p:grpSp>
          <p:nvGrpSpPr>
            <p:cNvPr id="136" name="Group 135"/>
            <p:cNvGrpSpPr/>
            <p:nvPr/>
          </p:nvGrpSpPr>
          <p:grpSpPr>
            <a:xfrm>
              <a:off x="212635" y="1394630"/>
              <a:ext cx="2344167" cy="252000"/>
              <a:chOff x="606056" y="1490327"/>
              <a:chExt cx="2344167" cy="333781"/>
            </a:xfrm>
          </p:grpSpPr>
          <p:sp>
            <p:nvSpPr>
              <p:cNvPr id="137" name="Rectangle 136"/>
              <p:cNvSpPr/>
              <p:nvPr/>
            </p:nvSpPr>
            <p:spPr>
              <a:xfrm>
                <a:off x="606056" y="1490327"/>
                <a:ext cx="284622" cy="333781"/>
              </a:xfrm>
              <a:prstGeom prst="rect">
                <a:avLst/>
              </a:prstGeom>
              <a:solidFill>
                <a:schemeClr val="accent1"/>
              </a:solidFill>
            </p:spPr>
            <p:txBody>
              <a:bodyPr wrap="none" lIns="18000" rIns="18000" rtlCol="0" anchor="ctr">
                <a:noAutofit/>
              </a:bodyPr>
              <a:lstStyle/>
              <a:p>
                <a:pPr marL="0" algn="ctr"/>
                <a:r>
                  <a:rPr lang="en-GB" kern="0" cap="all" dirty="0">
                    <a:solidFill>
                      <a:schemeClr val="bg1"/>
                    </a:solidFill>
                    <a:latin typeface="Impact"/>
                  </a:rPr>
                  <a:t>1</a:t>
                </a:r>
              </a:p>
            </p:txBody>
          </p:sp>
          <p:sp>
            <p:nvSpPr>
              <p:cNvPr id="138" name="Rectangle 137"/>
              <p:cNvSpPr/>
              <p:nvPr/>
            </p:nvSpPr>
            <p:spPr>
              <a:xfrm>
                <a:off x="869635" y="1490327"/>
                <a:ext cx="2080588" cy="333781"/>
              </a:xfrm>
              <a:prstGeom prst="rect">
                <a:avLst/>
              </a:prstGeom>
              <a:solidFill>
                <a:schemeClr val="accent3"/>
              </a:solidFill>
            </p:spPr>
            <p:txBody>
              <a:bodyPr wrap="none" lIns="72000" rIns="36000" rtlCol="0" anchor="ctr">
                <a:noAutofit/>
              </a:bodyPr>
              <a:lstStyle/>
              <a:p>
                <a:r>
                  <a:rPr lang="en-US" sz="1200" kern="0" cap="all" dirty="0" err="1">
                    <a:latin typeface="Impact"/>
                  </a:rPr>
                  <a:t>Selecciones</a:t>
                </a:r>
                <a:r>
                  <a:rPr lang="en-US" sz="1200" kern="0" cap="all" dirty="0">
                    <a:latin typeface="Impact"/>
                  </a:rPr>
                  <a:t> de </a:t>
                </a:r>
                <a:r>
                  <a:rPr lang="en-US" sz="1200" kern="0" cap="all" dirty="0" err="1">
                    <a:latin typeface="Impact"/>
                  </a:rPr>
                  <a:t>Fútbol</a:t>
                </a:r>
                <a:r>
                  <a:rPr lang="en-US" sz="1200" kern="0" cap="all" dirty="0">
                    <a:latin typeface="Impact"/>
                  </a:rPr>
                  <a:t> </a:t>
                </a:r>
                <a:endParaRPr lang="en-GB" sz="1000" b="1" kern="0" cap="all" dirty="0"/>
              </a:p>
            </p:txBody>
          </p:sp>
        </p:grpSp>
        <p:grpSp>
          <p:nvGrpSpPr>
            <p:cNvPr id="139" name="Group 138"/>
            <p:cNvGrpSpPr/>
            <p:nvPr/>
          </p:nvGrpSpPr>
          <p:grpSpPr>
            <a:xfrm>
              <a:off x="2812643" y="1394630"/>
              <a:ext cx="2344167" cy="252000"/>
              <a:chOff x="606056" y="1490327"/>
              <a:chExt cx="2344167" cy="333781"/>
            </a:xfrm>
          </p:grpSpPr>
          <p:sp>
            <p:nvSpPr>
              <p:cNvPr id="140" name="Rectangle 139"/>
              <p:cNvSpPr/>
              <p:nvPr/>
            </p:nvSpPr>
            <p:spPr>
              <a:xfrm>
                <a:off x="606056" y="1490327"/>
                <a:ext cx="284622" cy="333781"/>
              </a:xfrm>
              <a:prstGeom prst="rect">
                <a:avLst/>
              </a:prstGeom>
              <a:solidFill>
                <a:schemeClr val="accent1"/>
              </a:solidFill>
            </p:spPr>
            <p:txBody>
              <a:bodyPr wrap="none" lIns="18000" rIns="18000" rtlCol="0" anchor="ctr">
                <a:noAutofit/>
              </a:bodyPr>
              <a:lstStyle/>
              <a:p>
                <a:pPr algn="ctr"/>
                <a:r>
                  <a:rPr lang="en-GB" kern="0" cap="all" dirty="0">
                    <a:solidFill>
                      <a:schemeClr val="bg1"/>
                    </a:solidFill>
                    <a:latin typeface="Impact"/>
                  </a:rPr>
                  <a:t>4</a:t>
                </a:r>
              </a:p>
            </p:txBody>
          </p:sp>
          <p:sp>
            <p:nvSpPr>
              <p:cNvPr id="141" name="Rectangle 140"/>
              <p:cNvSpPr/>
              <p:nvPr/>
            </p:nvSpPr>
            <p:spPr>
              <a:xfrm>
                <a:off x="869635" y="1490327"/>
                <a:ext cx="2080588" cy="333781"/>
              </a:xfrm>
              <a:prstGeom prst="rect">
                <a:avLst/>
              </a:prstGeom>
              <a:solidFill>
                <a:schemeClr val="accent3"/>
              </a:solidFill>
            </p:spPr>
            <p:txBody>
              <a:bodyPr wrap="none" lIns="72000" rIns="36000" rtlCol="0" anchor="ctr">
                <a:noAutofit/>
              </a:bodyPr>
              <a:lstStyle/>
              <a:p>
                <a:r>
                  <a:rPr lang="en-US" sz="1200" kern="0" cap="all" dirty="0" err="1">
                    <a:latin typeface="Impact"/>
                  </a:rPr>
                  <a:t>Fiebre</a:t>
                </a:r>
                <a:r>
                  <a:rPr lang="en-US" sz="1200" kern="0" cap="all" dirty="0">
                    <a:latin typeface="Impact"/>
                  </a:rPr>
                  <a:t> </a:t>
                </a:r>
                <a:r>
                  <a:rPr lang="en-US" sz="1200" kern="0" cap="all" dirty="0" err="1">
                    <a:latin typeface="Impact"/>
                  </a:rPr>
                  <a:t>Futbolera</a:t>
                </a:r>
                <a:r>
                  <a:rPr lang="en-US" sz="1200" kern="0" cap="all" dirty="0">
                    <a:latin typeface="Impact"/>
                  </a:rPr>
                  <a:t> </a:t>
                </a:r>
                <a:endParaRPr lang="en-GB" sz="1000" b="1" kern="0" cap="all" dirty="0"/>
              </a:p>
            </p:txBody>
          </p:sp>
        </p:grpSp>
        <p:grpSp>
          <p:nvGrpSpPr>
            <p:cNvPr id="142" name="Group 141"/>
            <p:cNvGrpSpPr/>
            <p:nvPr/>
          </p:nvGrpSpPr>
          <p:grpSpPr>
            <a:xfrm>
              <a:off x="212635" y="1692422"/>
              <a:ext cx="2344167" cy="252000"/>
              <a:chOff x="606056" y="1490327"/>
              <a:chExt cx="2344167" cy="333781"/>
            </a:xfrm>
          </p:grpSpPr>
          <p:sp>
            <p:nvSpPr>
              <p:cNvPr id="143" name="Rectangle 142"/>
              <p:cNvSpPr/>
              <p:nvPr/>
            </p:nvSpPr>
            <p:spPr>
              <a:xfrm>
                <a:off x="606056" y="1490327"/>
                <a:ext cx="284622" cy="333781"/>
              </a:xfrm>
              <a:prstGeom prst="rect">
                <a:avLst/>
              </a:prstGeom>
              <a:solidFill>
                <a:schemeClr val="accent1"/>
              </a:solidFill>
            </p:spPr>
            <p:txBody>
              <a:bodyPr wrap="none" lIns="18000" rIns="18000" rtlCol="0" anchor="ctr">
                <a:noAutofit/>
              </a:bodyPr>
              <a:lstStyle/>
              <a:p>
                <a:pPr algn="ctr"/>
                <a:r>
                  <a:rPr lang="en-GB" kern="0" cap="all" dirty="0">
                    <a:solidFill>
                      <a:schemeClr val="bg1"/>
                    </a:solidFill>
                    <a:latin typeface="Impact"/>
                  </a:rPr>
                  <a:t>2</a:t>
                </a:r>
              </a:p>
            </p:txBody>
          </p:sp>
          <p:sp>
            <p:nvSpPr>
              <p:cNvPr id="144" name="Rectangle 143"/>
              <p:cNvSpPr/>
              <p:nvPr/>
            </p:nvSpPr>
            <p:spPr>
              <a:xfrm>
                <a:off x="869635" y="1490327"/>
                <a:ext cx="2080588" cy="333781"/>
              </a:xfrm>
              <a:prstGeom prst="rect">
                <a:avLst/>
              </a:prstGeom>
              <a:solidFill>
                <a:schemeClr val="accent3"/>
              </a:solidFill>
            </p:spPr>
            <p:txBody>
              <a:bodyPr wrap="none" lIns="72000" rIns="36000" rtlCol="0" anchor="ctr">
                <a:noAutofit/>
              </a:bodyPr>
              <a:lstStyle/>
              <a:p>
                <a:r>
                  <a:rPr lang="en-US" sz="1200" kern="0" cap="all" dirty="0" err="1">
                    <a:latin typeface="Impact"/>
                  </a:rPr>
                  <a:t>Mi</a:t>
                </a:r>
                <a:r>
                  <a:rPr lang="en-US" sz="1200" kern="0" cap="all" dirty="0">
                    <a:latin typeface="Impact"/>
                  </a:rPr>
                  <a:t> </a:t>
                </a:r>
                <a:r>
                  <a:rPr lang="en-US" sz="1200" kern="0" cap="all" dirty="0" err="1">
                    <a:latin typeface="Impact"/>
                  </a:rPr>
                  <a:t>Equipo</a:t>
                </a:r>
                <a:endParaRPr lang="en-US" sz="1200" kern="0" cap="all" dirty="0">
                  <a:latin typeface="Impact"/>
                </a:endParaRPr>
              </a:p>
            </p:txBody>
          </p:sp>
        </p:grpSp>
        <p:grpSp>
          <p:nvGrpSpPr>
            <p:cNvPr id="145" name="Group 144"/>
            <p:cNvGrpSpPr/>
            <p:nvPr/>
          </p:nvGrpSpPr>
          <p:grpSpPr>
            <a:xfrm>
              <a:off x="2812643" y="1692422"/>
              <a:ext cx="2344167" cy="252000"/>
              <a:chOff x="606056" y="1490327"/>
              <a:chExt cx="2344167" cy="333781"/>
            </a:xfrm>
          </p:grpSpPr>
          <p:sp>
            <p:nvSpPr>
              <p:cNvPr id="146" name="Rectangle 145"/>
              <p:cNvSpPr/>
              <p:nvPr/>
            </p:nvSpPr>
            <p:spPr>
              <a:xfrm>
                <a:off x="606056" y="1490327"/>
                <a:ext cx="284622" cy="333781"/>
              </a:xfrm>
              <a:prstGeom prst="rect">
                <a:avLst/>
              </a:prstGeom>
              <a:solidFill>
                <a:schemeClr val="accent1"/>
              </a:solidFill>
            </p:spPr>
            <p:txBody>
              <a:bodyPr wrap="none" lIns="18000" rIns="18000" rtlCol="0" anchor="ctr">
                <a:noAutofit/>
              </a:bodyPr>
              <a:lstStyle/>
              <a:p>
                <a:pPr algn="ctr"/>
                <a:r>
                  <a:rPr lang="en-GB" kern="0" cap="all" dirty="0">
                    <a:solidFill>
                      <a:schemeClr val="bg1"/>
                    </a:solidFill>
                    <a:latin typeface="Impact"/>
                  </a:rPr>
                  <a:t>5</a:t>
                </a:r>
              </a:p>
            </p:txBody>
          </p:sp>
          <p:sp>
            <p:nvSpPr>
              <p:cNvPr id="147" name="Rectangle 146"/>
              <p:cNvSpPr/>
              <p:nvPr/>
            </p:nvSpPr>
            <p:spPr>
              <a:xfrm>
                <a:off x="869635" y="1490327"/>
                <a:ext cx="2080588" cy="333781"/>
              </a:xfrm>
              <a:prstGeom prst="rect">
                <a:avLst/>
              </a:prstGeom>
              <a:solidFill>
                <a:schemeClr val="accent3"/>
              </a:solidFill>
            </p:spPr>
            <p:txBody>
              <a:bodyPr wrap="none" lIns="72000" rIns="36000" rtlCol="0" anchor="ctr">
                <a:noAutofit/>
              </a:bodyPr>
              <a:lstStyle/>
              <a:p>
                <a:r>
                  <a:rPr lang="en-US" sz="1200" kern="0" cap="all" dirty="0">
                    <a:latin typeface="Impact"/>
                  </a:rPr>
                  <a:t>El </a:t>
                </a:r>
                <a:r>
                  <a:rPr lang="en-US" sz="1200" kern="0" cap="all" dirty="0" err="1" smtClean="0">
                    <a:latin typeface="Impact"/>
                  </a:rPr>
                  <a:t>equipo</a:t>
                </a:r>
                <a:r>
                  <a:rPr lang="en-US" sz="1200" kern="0" cap="all" dirty="0" smtClean="0">
                    <a:latin typeface="Impact"/>
                  </a:rPr>
                  <a:t> </a:t>
                </a:r>
                <a:r>
                  <a:rPr lang="en-US" sz="1200" kern="0" cap="all" dirty="0" err="1" smtClean="0">
                    <a:latin typeface="Impact"/>
                  </a:rPr>
                  <a:t>Contrario</a:t>
                </a:r>
                <a:r>
                  <a:rPr lang="en-US" sz="1200" kern="0" cap="all" dirty="0" smtClean="0">
                    <a:latin typeface="Impact"/>
                  </a:rPr>
                  <a:t> </a:t>
                </a:r>
                <a:endParaRPr lang="en-GB" sz="1000" b="1" kern="0" cap="all" dirty="0"/>
              </a:p>
            </p:txBody>
          </p:sp>
        </p:grpSp>
        <p:grpSp>
          <p:nvGrpSpPr>
            <p:cNvPr id="148" name="Group 147"/>
            <p:cNvGrpSpPr/>
            <p:nvPr/>
          </p:nvGrpSpPr>
          <p:grpSpPr>
            <a:xfrm>
              <a:off x="212635" y="1990214"/>
              <a:ext cx="2344167" cy="252000"/>
              <a:chOff x="606056" y="1490327"/>
              <a:chExt cx="2344167" cy="333781"/>
            </a:xfrm>
          </p:grpSpPr>
          <p:sp>
            <p:nvSpPr>
              <p:cNvPr id="149" name="Rectangle 148"/>
              <p:cNvSpPr/>
              <p:nvPr/>
            </p:nvSpPr>
            <p:spPr>
              <a:xfrm>
                <a:off x="606056" y="1490327"/>
                <a:ext cx="284622" cy="333781"/>
              </a:xfrm>
              <a:prstGeom prst="rect">
                <a:avLst/>
              </a:prstGeom>
              <a:solidFill>
                <a:schemeClr val="accent1"/>
              </a:solidFill>
            </p:spPr>
            <p:txBody>
              <a:bodyPr wrap="none" lIns="18000" rIns="18000" rtlCol="0" anchor="ctr">
                <a:noAutofit/>
              </a:bodyPr>
              <a:lstStyle/>
              <a:p>
                <a:pPr algn="ctr"/>
                <a:r>
                  <a:rPr lang="en-GB" kern="0" cap="all" dirty="0">
                    <a:solidFill>
                      <a:schemeClr val="bg1"/>
                    </a:solidFill>
                    <a:latin typeface="Impact"/>
                  </a:rPr>
                  <a:t>3</a:t>
                </a:r>
              </a:p>
            </p:txBody>
          </p:sp>
          <p:sp>
            <p:nvSpPr>
              <p:cNvPr id="150" name="Rectangle 149"/>
              <p:cNvSpPr/>
              <p:nvPr/>
            </p:nvSpPr>
            <p:spPr>
              <a:xfrm>
                <a:off x="869635" y="1490327"/>
                <a:ext cx="2080588" cy="333781"/>
              </a:xfrm>
              <a:prstGeom prst="rect">
                <a:avLst/>
              </a:prstGeom>
              <a:solidFill>
                <a:schemeClr val="accent3"/>
              </a:solidFill>
            </p:spPr>
            <p:txBody>
              <a:bodyPr wrap="none" lIns="72000" rIns="36000" rtlCol="0" anchor="ctr">
                <a:noAutofit/>
              </a:bodyPr>
              <a:lstStyle/>
              <a:p>
                <a:r>
                  <a:rPr lang="en-US" sz="1200" kern="0" cap="all" dirty="0" err="1">
                    <a:latin typeface="Impact"/>
                  </a:rPr>
                  <a:t>Problemas</a:t>
                </a:r>
                <a:r>
                  <a:rPr lang="en-US" sz="1200" kern="0" cap="all" dirty="0">
                    <a:latin typeface="Impact"/>
                  </a:rPr>
                  <a:t> del </a:t>
                </a:r>
                <a:r>
                  <a:rPr lang="en-US" sz="1200" kern="0" cap="all" dirty="0" smtClean="0">
                    <a:latin typeface="Impact"/>
                  </a:rPr>
                  <a:t> </a:t>
                </a:r>
                <a:r>
                  <a:rPr lang="en-US" sz="1200" kern="0" cap="all" dirty="0" err="1" smtClean="0">
                    <a:latin typeface="Impact"/>
                  </a:rPr>
                  <a:t>Anfitrión</a:t>
                </a:r>
                <a:endParaRPr lang="en-US" sz="1200" kern="0" cap="all" dirty="0">
                  <a:latin typeface="Impact"/>
                </a:endParaRPr>
              </a:p>
            </p:txBody>
          </p:sp>
        </p:grpSp>
      </p:grpSp>
      <p:sp>
        <p:nvSpPr>
          <p:cNvPr id="106" name="Chevron 105">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7" name="Chevron 106">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5" name="Group 84"/>
          <p:cNvGrpSpPr/>
          <p:nvPr/>
        </p:nvGrpSpPr>
        <p:grpSpPr>
          <a:xfrm>
            <a:off x="1637994" y="4734632"/>
            <a:ext cx="7506006" cy="417693"/>
            <a:chOff x="1637994" y="4734632"/>
            <a:chExt cx="7506006" cy="417693"/>
          </a:xfrm>
        </p:grpSpPr>
        <p:sp>
          <p:nvSpPr>
            <p:cNvPr id="86" name="Isosceles Triangle 85"/>
            <p:cNvSpPr/>
            <p:nvPr/>
          </p:nvSpPr>
          <p:spPr>
            <a:xfrm>
              <a:off x="6628287" y="4734632"/>
              <a:ext cx="324000" cy="1440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102" name="Group 101"/>
            <p:cNvGrpSpPr/>
            <p:nvPr/>
          </p:nvGrpSpPr>
          <p:grpSpPr>
            <a:xfrm>
              <a:off x="1637994" y="4835525"/>
              <a:ext cx="7506006" cy="316800"/>
              <a:chOff x="1914453" y="4835525"/>
              <a:chExt cx="8255647" cy="316800"/>
            </a:xfrm>
          </p:grpSpPr>
          <p:sp>
            <p:nvSpPr>
              <p:cNvPr id="103" name="Rectangle 102">
                <a:hlinkClick r:id="rId17"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04" name="Rectangle 103">
                <a:hlinkClick r:id="rId18"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05" name="Rectangle 104">
                <a:hlinkClick r:id="rId19"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08" name="Rectangle 107">
                <a:hlinkClick r:id="rId2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09" name="Rectangle 108">
                <a:hlinkClick r:id="rId21" action="ppaction://hlinksldjump"/>
              </p:cNvPr>
              <p:cNvSpPr/>
              <p:nvPr/>
            </p:nvSpPr>
            <p:spPr>
              <a:xfrm>
                <a:off x="7087368" y="4835525"/>
                <a:ext cx="1027436" cy="316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0" name="Rectangle 109">
                <a:hlinkClick r:id="rId2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11" name="Rectangle 110">
                <a:hlinkClick r:id="rId2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12" name="Rectangle 111">
                <a:hlinkClick r:id="rId2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grpSp>
    </p:spTree>
    <p:extLst>
      <p:ext uri="{BB962C8B-B14F-4D97-AF65-F5344CB8AC3E}">
        <p14:creationId xmlns:p14="http://schemas.microsoft.com/office/powerpoint/2010/main" val="2303660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Freeform 5"/>
          <p:cNvSpPr>
            <a:spLocks/>
          </p:cNvSpPr>
          <p:nvPr/>
        </p:nvSpPr>
        <p:spPr bwMode="auto">
          <a:xfrm>
            <a:off x="5940308" y="1077317"/>
            <a:ext cx="3145080" cy="364444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07" name="Freeform 5"/>
          <p:cNvSpPr>
            <a:spLocks/>
          </p:cNvSpPr>
          <p:nvPr/>
        </p:nvSpPr>
        <p:spPr bwMode="auto">
          <a:xfrm>
            <a:off x="2795228" y="958844"/>
            <a:ext cx="3145080" cy="364444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aphicFrame>
        <p:nvGraphicFramePr>
          <p:cNvPr id="7" name="Object 6" hidden="1"/>
          <p:cNvGraphicFramePr>
            <a:graphicFrameLocks noChangeAspect="1"/>
          </p:cNvGraphicFramePr>
          <p:nvPr>
            <p:custDataLst>
              <p:tags r:id="rId3"/>
            </p:custDataLst>
            <p:extLst>
              <p:ext uri="{D42A27DB-BD31-4B8C-83A1-F6EECF244321}">
                <p14:modId xmlns:p14="http://schemas.microsoft.com/office/powerpoint/2010/main" val="299747348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8886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36" name="Freeform 5"/>
          <p:cNvSpPr>
            <a:spLocks/>
          </p:cNvSpPr>
          <p:nvPr/>
        </p:nvSpPr>
        <p:spPr bwMode="auto">
          <a:xfrm>
            <a:off x="-14282" y="-203410"/>
            <a:ext cx="3658513" cy="4239399"/>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40" name="Rectangle 39"/>
          <p:cNvSpPr/>
          <p:nvPr/>
        </p:nvSpPr>
        <p:spPr>
          <a:xfrm>
            <a:off x="74911" y="650354"/>
            <a:ext cx="5456764" cy="289310"/>
          </a:xfrm>
          <a:prstGeom prst="rect">
            <a:avLst/>
          </a:prstGeom>
        </p:spPr>
        <p:txBody>
          <a:bodyPr wrap="square">
            <a:spAutoFit/>
          </a:bodyPr>
          <a:lstStyle/>
          <a:p>
            <a:pPr lvl="0">
              <a:lnSpc>
                <a:spcPct val="80000"/>
              </a:lnSpc>
            </a:pPr>
            <a:r>
              <a:rPr lang="es-ES" sz="1600" dirty="0">
                <a:solidFill>
                  <a:srgbClr val="9CC813"/>
                </a:solidFill>
                <a:latin typeface="Impact"/>
                <a:cs typeface="Arial"/>
              </a:rPr>
              <a:t>DE EXPERTOS EN REDES SOCIALES</a:t>
            </a:r>
            <a:endParaRPr lang="es-ES" sz="1600" dirty="0">
              <a:solidFill>
                <a:srgbClr val="9CC813"/>
              </a:solidFill>
              <a:latin typeface="Impact"/>
              <a:cs typeface="Arial" pitchFamily="34" charset="0"/>
            </a:endParaRPr>
          </a:p>
        </p:txBody>
      </p:sp>
      <p:grpSp>
        <p:nvGrpSpPr>
          <p:cNvPr id="11" name="Group 10"/>
          <p:cNvGrpSpPr>
            <a:grpSpLocks noChangeAspect="1"/>
          </p:cNvGrpSpPr>
          <p:nvPr/>
        </p:nvGrpSpPr>
        <p:grpSpPr>
          <a:xfrm>
            <a:off x="5576997" y="882835"/>
            <a:ext cx="396000" cy="396000"/>
            <a:chOff x="8688315" y="1941109"/>
            <a:chExt cx="329913" cy="282083"/>
          </a:xfrm>
        </p:grpSpPr>
        <p:sp>
          <p:nvSpPr>
            <p:cNvPr id="51" name="Oval 50">
              <a:hlinkClick r:id="rId7" action="ppaction://hlinksldjump"/>
            </p:cNvPr>
            <p:cNvSpPr/>
            <p:nvPr/>
          </p:nvSpPr>
          <p:spPr>
            <a:xfrm>
              <a:off x="8688315" y="1941109"/>
              <a:ext cx="329913" cy="282083"/>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52" name="Picture 51" descr="facebook loog.emf">
              <a:hlinkClick r:id="rId7" action="ppaction://hlinksldjump"/>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8807595" y="1990839"/>
              <a:ext cx="111900" cy="192092"/>
            </a:xfrm>
            <a:prstGeom prst="rect">
              <a:avLst/>
            </a:prstGeom>
          </p:spPr>
        </p:pic>
      </p:grpSp>
      <p:sp>
        <p:nvSpPr>
          <p:cNvPr id="70" name="Rectangle 69">
            <a:hlinkClick r:id="rId9"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2" name="Title 1"/>
          <p:cNvSpPr>
            <a:spLocks noGrp="1"/>
          </p:cNvSpPr>
          <p:nvPr>
            <p:ph type="title"/>
          </p:nvPr>
        </p:nvSpPr>
        <p:spPr>
          <a:xfrm>
            <a:off x="62005" y="489096"/>
            <a:ext cx="8228479" cy="307028"/>
          </a:xfrm>
        </p:spPr>
        <p:txBody>
          <a:bodyPr/>
          <a:lstStyle/>
          <a:p>
            <a:r>
              <a:rPr lang="en-GB" sz="4400" dirty="0" err="1"/>
              <a:t>Puntos</a:t>
            </a:r>
            <a:r>
              <a:rPr lang="en-GB" sz="4400" dirty="0"/>
              <a:t> de </a:t>
            </a:r>
            <a:r>
              <a:rPr lang="en-GB" sz="4400" dirty="0">
                <a:solidFill>
                  <a:schemeClr val="accent5"/>
                </a:solidFill>
              </a:rPr>
              <a:t>Vista</a:t>
            </a:r>
          </a:p>
        </p:txBody>
      </p:sp>
      <p:sp>
        <p:nvSpPr>
          <p:cNvPr id="17" name="TextBox 16"/>
          <p:cNvSpPr txBox="1"/>
          <p:nvPr/>
        </p:nvSpPr>
        <p:spPr>
          <a:xfrm>
            <a:off x="339022" y="929294"/>
            <a:ext cx="2321985" cy="430887"/>
          </a:xfrm>
          <a:prstGeom prst="rect">
            <a:avLst/>
          </a:prstGeom>
          <a:noFill/>
        </p:spPr>
        <p:txBody>
          <a:bodyPr wrap="square" rtlCol="0">
            <a:spAutoFit/>
          </a:bodyPr>
          <a:lstStyle/>
          <a:p>
            <a:pPr lvl="0"/>
            <a:r>
              <a:rPr lang="es-ES" sz="1100" dirty="0">
                <a:solidFill>
                  <a:prstClr val="white"/>
                </a:solidFill>
                <a:latin typeface="Impact"/>
                <a:cs typeface="Arial"/>
              </a:rPr>
              <a:t>PULSA SOBRE LOS EXPERTOS PARA CONOCER SUS OPINIONES</a:t>
            </a:r>
            <a:endParaRPr lang="es-ES" sz="1100" dirty="0">
              <a:solidFill>
                <a:prstClr val="white"/>
              </a:solidFill>
              <a:latin typeface="Impact"/>
              <a:cs typeface="Arial" pitchFamily="34" charset="0"/>
            </a:endParaRPr>
          </a:p>
        </p:txBody>
      </p:sp>
      <p:grpSp>
        <p:nvGrpSpPr>
          <p:cNvPr id="54" name="Group 53"/>
          <p:cNvGrpSpPr>
            <a:grpSpLocks noChangeAspect="1"/>
          </p:cNvGrpSpPr>
          <p:nvPr/>
        </p:nvGrpSpPr>
        <p:grpSpPr>
          <a:xfrm>
            <a:off x="195186" y="997658"/>
            <a:ext cx="191241" cy="191418"/>
            <a:chOff x="5689078" y="733467"/>
            <a:chExt cx="440657" cy="441067"/>
          </a:xfrm>
        </p:grpSpPr>
        <p:grpSp>
          <p:nvGrpSpPr>
            <p:cNvPr id="57" name="Group 4"/>
            <p:cNvGrpSpPr>
              <a:grpSpLocks noChangeAspect="1"/>
            </p:cNvGrpSpPr>
            <p:nvPr/>
          </p:nvGrpSpPr>
          <p:grpSpPr bwMode="auto">
            <a:xfrm>
              <a:off x="5689078" y="733467"/>
              <a:ext cx="440657" cy="441067"/>
              <a:chOff x="1804" y="543"/>
              <a:chExt cx="2152" cy="2154"/>
            </a:xfrm>
          </p:grpSpPr>
          <p:sp>
            <p:nvSpPr>
              <p:cNvPr id="6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60"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2" name="Group 11"/>
          <p:cNvGrpSpPr>
            <a:grpSpLocks noChangeAspect="1"/>
          </p:cNvGrpSpPr>
          <p:nvPr/>
        </p:nvGrpSpPr>
        <p:grpSpPr>
          <a:xfrm>
            <a:off x="1749541" y="3822860"/>
            <a:ext cx="395934" cy="396000"/>
            <a:chOff x="9160130" y="1941109"/>
            <a:chExt cx="357358" cy="282083"/>
          </a:xfrm>
        </p:grpSpPr>
        <p:sp>
          <p:nvSpPr>
            <p:cNvPr id="53" name="Oval 52">
              <a:hlinkClick r:id="rId10" action="ppaction://hlinksldjump"/>
            </p:cNvPr>
            <p:cNvSpPr/>
            <p:nvPr/>
          </p:nvSpPr>
          <p:spPr>
            <a:xfrm>
              <a:off x="9160130" y="1941109"/>
              <a:ext cx="357358" cy="282083"/>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55" name="Picture 54" descr="twitter logo.emf">
              <a:hlinkClick r:id="rId10" action="ppaction://hlinksldjump"/>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9209304" y="2012131"/>
              <a:ext cx="262648" cy="152282"/>
            </a:xfrm>
            <a:prstGeom prst="rect">
              <a:avLst/>
            </a:prstGeom>
          </p:spPr>
        </p:pic>
      </p:grpSp>
      <p:grpSp>
        <p:nvGrpSpPr>
          <p:cNvPr id="13" name="Group 12"/>
          <p:cNvGrpSpPr>
            <a:grpSpLocks noChangeAspect="1"/>
          </p:cNvGrpSpPr>
          <p:nvPr/>
        </p:nvGrpSpPr>
        <p:grpSpPr>
          <a:xfrm rot="328525">
            <a:off x="1928621" y="1770128"/>
            <a:ext cx="1917575" cy="2116435"/>
            <a:chOff x="4316380" y="616620"/>
            <a:chExt cx="2571750" cy="2838450"/>
          </a:xfrm>
        </p:grpSpPr>
        <p:pic>
          <p:nvPicPr>
            <p:cNvPr id="75" name="Picture 2" descr="http://www.clker.com/cliparts/X/W/T/w/C/O/polaroid-frame-md.png"/>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4316380" y="616620"/>
              <a:ext cx="2571750" cy="2838450"/>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Inline image 1"/>
            <p:cNvPicPr>
              <a:picLocks noChangeAspect="1" noChangeArrowheads="1"/>
            </p:cNvPicPr>
            <p:nvPr/>
          </p:nvPicPr>
          <p:blipFill rotWithShape="1">
            <a:blip r:embed="rId13" cstate="screen">
              <a:extLst>
                <a:ext uri="{28A0092B-C50C-407E-A947-70E740481C1C}">
                  <a14:useLocalDpi xmlns:a14="http://schemas.microsoft.com/office/drawing/2010/main"/>
                </a:ext>
              </a:extLst>
            </a:blip>
            <a:srcRect b="1826"/>
            <a:stretch/>
          </p:blipFill>
          <p:spPr bwMode="auto">
            <a:xfrm>
              <a:off x="4469213" y="735346"/>
              <a:ext cx="2269221" cy="227590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sp>
        <p:nvSpPr>
          <p:cNvPr id="81" name="TextBox 80"/>
          <p:cNvSpPr txBox="1"/>
          <p:nvPr/>
        </p:nvSpPr>
        <p:spPr>
          <a:xfrm rot="262022">
            <a:off x="-290379" y="2125434"/>
            <a:ext cx="2321985" cy="1123384"/>
          </a:xfrm>
          <a:prstGeom prst="rect">
            <a:avLst/>
          </a:prstGeom>
          <a:noFill/>
        </p:spPr>
        <p:txBody>
          <a:bodyPr wrap="square" rtlCol="0">
            <a:spAutoFit/>
          </a:bodyPr>
          <a:lstStyle/>
          <a:p>
            <a:pPr algn="r"/>
            <a:r>
              <a:rPr lang="en-GB" sz="1600" dirty="0" smtClean="0">
                <a:solidFill>
                  <a:schemeClr val="accent3"/>
                </a:solidFill>
                <a:latin typeface="+mj-lt"/>
                <a:cs typeface="Arial" pitchFamily="34" charset="0"/>
              </a:rPr>
              <a:t>ANDREW SAMMS</a:t>
            </a:r>
          </a:p>
          <a:p>
            <a:pPr algn="r"/>
            <a:r>
              <a:rPr lang="en-GB" sz="1100" dirty="0" smtClean="0">
                <a:solidFill>
                  <a:schemeClr val="bg1"/>
                </a:solidFill>
                <a:latin typeface="+mj-lt"/>
                <a:cs typeface="Arial" pitchFamily="34" charset="0"/>
              </a:rPr>
              <a:t>Senior </a:t>
            </a:r>
            <a:r>
              <a:rPr lang="en-GB" sz="1100" dirty="0">
                <a:solidFill>
                  <a:schemeClr val="bg1"/>
                </a:solidFill>
                <a:latin typeface="+mj-lt"/>
                <a:cs typeface="Arial" pitchFamily="34" charset="0"/>
              </a:rPr>
              <a:t>Sales Lead</a:t>
            </a:r>
          </a:p>
          <a:p>
            <a:pPr algn="r"/>
            <a:r>
              <a:rPr lang="en-GB" sz="2000" dirty="0">
                <a:solidFill>
                  <a:schemeClr val="accent6"/>
                </a:solidFill>
                <a:latin typeface="+mj-lt"/>
                <a:cs typeface="Arial" pitchFamily="34" charset="0"/>
              </a:rPr>
              <a:t>Twitter</a:t>
            </a:r>
          </a:p>
          <a:p>
            <a:pPr algn="r"/>
            <a:endParaRPr lang="en-GB" sz="2000" dirty="0">
              <a:solidFill>
                <a:schemeClr val="bg1"/>
              </a:solidFill>
              <a:latin typeface="+mj-lt"/>
              <a:cs typeface="Arial" pitchFamily="34" charset="0"/>
            </a:endParaRPr>
          </a:p>
        </p:txBody>
      </p:sp>
      <p:grpSp>
        <p:nvGrpSpPr>
          <p:cNvPr id="82" name="Group 81"/>
          <p:cNvGrpSpPr>
            <a:grpSpLocks noChangeAspect="1"/>
          </p:cNvGrpSpPr>
          <p:nvPr/>
        </p:nvGrpSpPr>
        <p:grpSpPr>
          <a:xfrm>
            <a:off x="2151859" y="1824838"/>
            <a:ext cx="215800" cy="216000"/>
            <a:chOff x="5689078" y="733467"/>
            <a:chExt cx="440657" cy="441067"/>
          </a:xfrm>
        </p:grpSpPr>
        <p:grpSp>
          <p:nvGrpSpPr>
            <p:cNvPr id="83" name="Group 4"/>
            <p:cNvGrpSpPr>
              <a:grpSpLocks noChangeAspect="1"/>
            </p:cNvGrpSpPr>
            <p:nvPr/>
          </p:nvGrpSpPr>
          <p:grpSpPr bwMode="auto">
            <a:xfrm>
              <a:off x="5689078" y="733467"/>
              <a:ext cx="440657" cy="441067"/>
              <a:chOff x="1804" y="543"/>
              <a:chExt cx="2152" cy="2154"/>
            </a:xfrm>
          </p:grpSpPr>
          <p:sp>
            <p:nvSpPr>
              <p:cNvPr id="85"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4"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0" name="Group 19"/>
          <p:cNvGrpSpPr/>
          <p:nvPr/>
        </p:nvGrpSpPr>
        <p:grpSpPr>
          <a:xfrm>
            <a:off x="3753599" y="1041033"/>
            <a:ext cx="1917575" cy="3452893"/>
            <a:chOff x="3375215" y="1041033"/>
            <a:chExt cx="1917575" cy="3452893"/>
          </a:xfrm>
        </p:grpSpPr>
        <p:sp>
          <p:nvSpPr>
            <p:cNvPr id="106" name="TextBox 105"/>
            <p:cNvSpPr txBox="1"/>
            <p:nvPr/>
          </p:nvSpPr>
          <p:spPr>
            <a:xfrm rot="228823">
              <a:off x="3411709" y="3201264"/>
              <a:ext cx="1772086" cy="1292662"/>
            </a:xfrm>
            <a:prstGeom prst="rect">
              <a:avLst/>
            </a:prstGeom>
            <a:noFill/>
          </p:spPr>
          <p:txBody>
            <a:bodyPr wrap="square" rtlCol="0">
              <a:spAutoFit/>
            </a:bodyPr>
            <a:lstStyle/>
            <a:p>
              <a:r>
                <a:rPr lang="en-GB" sz="1600" dirty="0" smtClean="0">
                  <a:solidFill>
                    <a:schemeClr val="accent3"/>
                  </a:solidFill>
                  <a:latin typeface="+mj-lt"/>
                  <a:cs typeface="Arial" pitchFamily="34" charset="0"/>
                </a:rPr>
                <a:t>JEN LOUIS</a:t>
              </a:r>
            </a:p>
            <a:p>
              <a:r>
                <a:rPr lang="en-GB" sz="1100" dirty="0" smtClean="0">
                  <a:solidFill>
                    <a:schemeClr val="bg1"/>
                  </a:solidFill>
                  <a:latin typeface="+mj-lt"/>
                  <a:cs typeface="Arial" pitchFamily="34" charset="0"/>
                </a:rPr>
                <a:t>Global </a:t>
              </a:r>
              <a:r>
                <a:rPr lang="en-GB" sz="1100" dirty="0">
                  <a:solidFill>
                    <a:schemeClr val="bg1"/>
                  </a:solidFill>
                  <a:latin typeface="+mj-lt"/>
                  <a:cs typeface="Arial" pitchFamily="34" charset="0"/>
                </a:rPr>
                <a:t>Creative Strategy</a:t>
              </a:r>
            </a:p>
            <a:p>
              <a:r>
                <a:rPr lang="en-GB" sz="1100" dirty="0">
                  <a:solidFill>
                    <a:schemeClr val="bg1"/>
                  </a:solidFill>
                  <a:latin typeface="+mj-lt"/>
                  <a:cs typeface="Arial" pitchFamily="34" charset="0"/>
                </a:rPr>
                <a:t>Facebook Creative Shop</a:t>
              </a:r>
            </a:p>
            <a:p>
              <a:r>
                <a:rPr lang="en-GB" sz="2000" dirty="0" smtClean="0">
                  <a:solidFill>
                    <a:schemeClr val="accent6"/>
                  </a:solidFill>
                  <a:latin typeface="+mj-lt"/>
                  <a:cs typeface="Arial" pitchFamily="34" charset="0"/>
                </a:rPr>
                <a:t>Facebook</a:t>
              </a:r>
              <a:endParaRPr lang="en-GB" sz="2000" dirty="0">
                <a:solidFill>
                  <a:schemeClr val="accent6"/>
                </a:solidFill>
                <a:latin typeface="+mj-lt"/>
                <a:cs typeface="Arial" pitchFamily="34" charset="0"/>
              </a:endParaRPr>
            </a:p>
            <a:p>
              <a:endParaRPr lang="en-GB" sz="2000" dirty="0">
                <a:solidFill>
                  <a:schemeClr val="bg1"/>
                </a:solidFill>
                <a:latin typeface="+mj-lt"/>
                <a:cs typeface="Arial" pitchFamily="34" charset="0"/>
              </a:endParaRPr>
            </a:p>
          </p:txBody>
        </p:sp>
        <p:grpSp>
          <p:nvGrpSpPr>
            <p:cNvPr id="15" name="Group 14"/>
            <p:cNvGrpSpPr>
              <a:grpSpLocks noChangeAspect="1"/>
            </p:cNvGrpSpPr>
            <p:nvPr/>
          </p:nvGrpSpPr>
          <p:grpSpPr>
            <a:xfrm rot="21225503">
              <a:off x="3375215" y="1041033"/>
              <a:ext cx="1917575" cy="2116435"/>
              <a:chOff x="6300421" y="444375"/>
              <a:chExt cx="2571750" cy="2838450"/>
            </a:xfrm>
          </p:grpSpPr>
          <p:pic>
            <p:nvPicPr>
              <p:cNvPr id="78" name="Picture 2" descr="http://www.clker.com/cliparts/X/W/T/w/C/O/polaroid-frame-md.png"/>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6300421" y="444375"/>
                <a:ext cx="2571750" cy="2838450"/>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3"/>
              <p:cNvPicPr>
                <a:picLocks noChangeAspect="1" noChangeArrowheads="1"/>
              </p:cNvPicPr>
              <p:nvPr/>
            </p:nvPicPr>
            <p:blipFill>
              <a:blip r:embed="rId14">
                <a:extLst>
                  <a:ext uri="{BEBA8EAE-BF5A-486C-A8C5-ECC9F3942E4B}">
                    <a14:imgProps xmlns:a14="http://schemas.microsoft.com/office/drawing/2010/main">
                      <a14:imgLayer r:embed="rId1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6463529" y="570560"/>
                <a:ext cx="2257650" cy="2257650"/>
              </a:xfrm>
              <a:prstGeom prst="rect">
                <a:avLst/>
              </a:prstGeom>
              <a:noFill/>
              <a:ln w="19050">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90" name="Group 89"/>
            <p:cNvGrpSpPr>
              <a:grpSpLocks noChangeAspect="1"/>
            </p:cNvGrpSpPr>
            <p:nvPr/>
          </p:nvGrpSpPr>
          <p:grpSpPr>
            <a:xfrm>
              <a:off x="3448322" y="1257735"/>
              <a:ext cx="215800" cy="216000"/>
              <a:chOff x="5689078" y="733467"/>
              <a:chExt cx="440657" cy="441067"/>
            </a:xfrm>
          </p:grpSpPr>
          <p:grpSp>
            <p:nvGrpSpPr>
              <p:cNvPr id="91" name="Group 4"/>
              <p:cNvGrpSpPr>
                <a:grpSpLocks noChangeAspect="1"/>
              </p:cNvGrpSpPr>
              <p:nvPr/>
            </p:nvGrpSpPr>
            <p:grpSpPr bwMode="auto">
              <a:xfrm>
                <a:off x="5689078" y="733467"/>
                <a:ext cx="440657" cy="441067"/>
                <a:chOff x="1804" y="543"/>
                <a:chExt cx="2152" cy="2154"/>
              </a:xfrm>
            </p:grpSpPr>
            <p:sp>
              <p:nvSpPr>
                <p:cNvPr id="9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92"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21" name="Group 20"/>
          <p:cNvGrpSpPr/>
          <p:nvPr/>
        </p:nvGrpSpPr>
        <p:grpSpPr>
          <a:xfrm>
            <a:off x="5442403" y="2422754"/>
            <a:ext cx="3671291" cy="2116435"/>
            <a:chOff x="5190147" y="2548882"/>
            <a:chExt cx="3671291" cy="2116435"/>
          </a:xfrm>
        </p:grpSpPr>
        <p:grpSp>
          <p:nvGrpSpPr>
            <p:cNvPr id="18" name="Group 17"/>
            <p:cNvGrpSpPr>
              <a:grpSpLocks noChangeAspect="1"/>
            </p:cNvGrpSpPr>
            <p:nvPr/>
          </p:nvGrpSpPr>
          <p:grpSpPr>
            <a:xfrm rot="593794">
              <a:off x="5190147" y="2548882"/>
              <a:ext cx="1917575" cy="2116435"/>
              <a:chOff x="1090706" y="1765890"/>
              <a:chExt cx="2571750" cy="2838450"/>
            </a:xfrm>
          </p:grpSpPr>
          <p:pic>
            <p:nvPicPr>
              <p:cNvPr id="73" name="Picture 2" descr="http://www.clker.com/cliparts/X/W/T/w/C/O/polaroid-frame-md.png"/>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1090706" y="1765890"/>
                <a:ext cx="2571750" cy="2838450"/>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254451" y="1881735"/>
                <a:ext cx="2257716" cy="2257716"/>
              </a:xfrm>
              <a:prstGeom prst="rect">
                <a:avLst/>
              </a:prstGeom>
              <a:noFill/>
              <a:ln w="19050">
                <a:noFill/>
                <a:miter lim="800000"/>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grpSp>
        <p:grpSp>
          <p:nvGrpSpPr>
            <p:cNvPr id="98" name="Group 97"/>
            <p:cNvGrpSpPr>
              <a:grpSpLocks noChangeAspect="1"/>
            </p:cNvGrpSpPr>
            <p:nvPr/>
          </p:nvGrpSpPr>
          <p:grpSpPr>
            <a:xfrm>
              <a:off x="6854661" y="2805852"/>
              <a:ext cx="215800" cy="216000"/>
              <a:chOff x="5689078" y="733467"/>
              <a:chExt cx="440657" cy="441067"/>
            </a:xfrm>
          </p:grpSpPr>
          <p:grpSp>
            <p:nvGrpSpPr>
              <p:cNvPr id="99" name="Group 4"/>
              <p:cNvGrpSpPr>
                <a:grpSpLocks noChangeAspect="1"/>
              </p:cNvGrpSpPr>
              <p:nvPr/>
            </p:nvGrpSpPr>
            <p:grpSpPr bwMode="auto">
              <a:xfrm>
                <a:off x="5689078" y="733467"/>
                <a:ext cx="440657" cy="441067"/>
                <a:chOff x="1804" y="543"/>
                <a:chExt cx="2152" cy="2154"/>
              </a:xfrm>
            </p:grpSpPr>
            <p:sp>
              <p:nvSpPr>
                <p:cNvPr id="10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0"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8" name="TextBox 107"/>
            <p:cNvSpPr txBox="1"/>
            <p:nvPr/>
          </p:nvSpPr>
          <p:spPr>
            <a:xfrm rot="21138366">
              <a:off x="7089352" y="3373458"/>
              <a:ext cx="1772086" cy="1123384"/>
            </a:xfrm>
            <a:prstGeom prst="rect">
              <a:avLst/>
            </a:prstGeom>
            <a:noFill/>
          </p:spPr>
          <p:txBody>
            <a:bodyPr wrap="square" rtlCol="0">
              <a:spAutoFit/>
            </a:bodyPr>
            <a:lstStyle/>
            <a:p>
              <a:r>
                <a:rPr lang="en-GB" sz="1600" dirty="0" smtClean="0">
                  <a:solidFill>
                    <a:schemeClr val="accent3"/>
                  </a:solidFill>
                  <a:latin typeface="+mj-lt"/>
                  <a:cs typeface="Arial" pitchFamily="34" charset="0"/>
                </a:rPr>
                <a:t>KJ WEIR</a:t>
              </a:r>
            </a:p>
            <a:p>
              <a:r>
                <a:rPr lang="en-GB" sz="1100" dirty="0" smtClean="0">
                  <a:solidFill>
                    <a:schemeClr val="bg1"/>
                  </a:solidFill>
                  <a:latin typeface="+mj-lt"/>
                  <a:cs typeface="Arial" pitchFamily="34" charset="0"/>
                </a:rPr>
                <a:t>Global </a:t>
              </a:r>
              <a:r>
                <a:rPr lang="en-GB" sz="1100" dirty="0">
                  <a:solidFill>
                    <a:schemeClr val="bg1"/>
                  </a:solidFill>
                  <a:latin typeface="+mj-lt"/>
                  <a:cs typeface="Arial" pitchFamily="34" charset="0"/>
                </a:rPr>
                <a:t>Agency Team </a:t>
              </a:r>
              <a:r>
                <a:rPr lang="en-GB" sz="2000" dirty="0" smtClean="0">
                  <a:solidFill>
                    <a:schemeClr val="accent6"/>
                  </a:solidFill>
                  <a:latin typeface="+mj-lt"/>
                  <a:cs typeface="Arial" pitchFamily="34" charset="0"/>
                </a:rPr>
                <a:t>Facebook</a:t>
              </a:r>
            </a:p>
            <a:p>
              <a:endParaRPr lang="en-GB" sz="2000" dirty="0">
                <a:solidFill>
                  <a:schemeClr val="bg1"/>
                </a:solidFill>
                <a:latin typeface="+mj-lt"/>
                <a:cs typeface="Arial" pitchFamily="34" charset="0"/>
              </a:endParaRPr>
            </a:p>
          </p:txBody>
        </p:sp>
      </p:grpSp>
      <p:sp>
        <p:nvSpPr>
          <p:cNvPr id="22" name="Freeform 21">
            <a:hlinkClick r:id="rId10" action="ppaction://hlinksldjump"/>
          </p:cNvPr>
          <p:cNvSpPr/>
          <p:nvPr/>
        </p:nvSpPr>
        <p:spPr>
          <a:xfrm>
            <a:off x="1921267" y="1736333"/>
            <a:ext cx="1797978" cy="2116476"/>
          </a:xfrm>
          <a:custGeom>
            <a:avLst/>
            <a:gdLst>
              <a:gd name="connsiteX0" fmla="*/ 174661 w 1797978"/>
              <a:gd name="connsiteY0" fmla="*/ 0 h 2116476"/>
              <a:gd name="connsiteX1" fmla="*/ 0 w 1797978"/>
              <a:gd name="connsiteY1" fmla="*/ 1931541 h 2116476"/>
              <a:gd name="connsiteX2" fmla="*/ 1715785 w 1797978"/>
              <a:gd name="connsiteY2" fmla="*/ 2116476 h 2116476"/>
              <a:gd name="connsiteX3" fmla="*/ 1797978 w 1797978"/>
              <a:gd name="connsiteY3" fmla="*/ 1160979 h 2116476"/>
              <a:gd name="connsiteX4" fmla="*/ 1674688 w 1797978"/>
              <a:gd name="connsiteY4" fmla="*/ 164386 h 2116476"/>
              <a:gd name="connsiteX5" fmla="*/ 174661 w 1797978"/>
              <a:gd name="connsiteY5" fmla="*/ 0 h 21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978" h="2116476">
                <a:moveTo>
                  <a:pt x="174661" y="0"/>
                </a:moveTo>
                <a:lnTo>
                  <a:pt x="0" y="1931541"/>
                </a:lnTo>
                <a:lnTo>
                  <a:pt x="1715785" y="2116476"/>
                </a:lnTo>
                <a:lnTo>
                  <a:pt x="1797978" y="1160979"/>
                </a:lnTo>
                <a:lnTo>
                  <a:pt x="1674688" y="164386"/>
                </a:lnTo>
                <a:lnTo>
                  <a:pt x="174661" y="0"/>
                </a:lnTo>
                <a:close/>
              </a:path>
            </a:pathLst>
          </a:cu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23" name="Freeform 22">
            <a:hlinkClick r:id="rId7" action="ppaction://hlinksldjump"/>
          </p:cNvPr>
          <p:cNvSpPr/>
          <p:nvPr/>
        </p:nvSpPr>
        <p:spPr>
          <a:xfrm>
            <a:off x="3719245" y="1027416"/>
            <a:ext cx="1890445" cy="2075380"/>
          </a:xfrm>
          <a:custGeom>
            <a:avLst/>
            <a:gdLst>
              <a:gd name="connsiteX0" fmla="*/ 0 w 1890445"/>
              <a:gd name="connsiteY0" fmla="*/ 164386 h 2075380"/>
              <a:gd name="connsiteX1" fmla="*/ 226031 w 1890445"/>
              <a:gd name="connsiteY1" fmla="*/ 2075380 h 2075380"/>
              <a:gd name="connsiteX2" fmla="*/ 1674688 w 1890445"/>
              <a:gd name="connsiteY2" fmla="*/ 1952090 h 2075380"/>
              <a:gd name="connsiteX3" fmla="*/ 1890445 w 1890445"/>
              <a:gd name="connsiteY3" fmla="*/ 1273995 h 2075380"/>
              <a:gd name="connsiteX4" fmla="*/ 1777429 w 1890445"/>
              <a:gd name="connsiteY4" fmla="*/ 0 h 2075380"/>
              <a:gd name="connsiteX5" fmla="*/ 0 w 1890445"/>
              <a:gd name="connsiteY5" fmla="*/ 164386 h 207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0445" h="2075380">
                <a:moveTo>
                  <a:pt x="0" y="164386"/>
                </a:moveTo>
                <a:lnTo>
                  <a:pt x="226031" y="2075380"/>
                </a:lnTo>
                <a:lnTo>
                  <a:pt x="1674688" y="1952090"/>
                </a:lnTo>
                <a:lnTo>
                  <a:pt x="1890445" y="1273995"/>
                </a:lnTo>
                <a:lnTo>
                  <a:pt x="1777429" y="0"/>
                </a:lnTo>
                <a:lnTo>
                  <a:pt x="0" y="164386"/>
                </a:lnTo>
                <a:close/>
              </a:path>
            </a:pathLst>
          </a:cu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24" name="Freeform 23">
            <a:hlinkClick r:id="rId7" action="ppaction://hlinksldjump"/>
          </p:cNvPr>
          <p:cNvSpPr/>
          <p:nvPr/>
        </p:nvSpPr>
        <p:spPr>
          <a:xfrm>
            <a:off x="5468205" y="2383454"/>
            <a:ext cx="2065106" cy="2178122"/>
          </a:xfrm>
          <a:custGeom>
            <a:avLst/>
            <a:gdLst>
              <a:gd name="connsiteX0" fmla="*/ 369870 w 2065106"/>
              <a:gd name="connsiteY0" fmla="*/ 0 h 2178122"/>
              <a:gd name="connsiteX1" fmla="*/ 0 w 2065106"/>
              <a:gd name="connsiteY1" fmla="*/ 1880171 h 2178122"/>
              <a:gd name="connsiteX2" fmla="*/ 1726059 w 2065106"/>
              <a:gd name="connsiteY2" fmla="*/ 2178122 h 2178122"/>
              <a:gd name="connsiteX3" fmla="*/ 2065106 w 2065106"/>
              <a:gd name="connsiteY3" fmla="*/ 297951 h 2178122"/>
              <a:gd name="connsiteX4" fmla="*/ 369870 w 2065106"/>
              <a:gd name="connsiteY4" fmla="*/ 0 h 217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5106" h="2178122">
                <a:moveTo>
                  <a:pt x="369870" y="0"/>
                </a:moveTo>
                <a:lnTo>
                  <a:pt x="0" y="1880171"/>
                </a:lnTo>
                <a:lnTo>
                  <a:pt x="1726059" y="2178122"/>
                </a:lnTo>
                <a:lnTo>
                  <a:pt x="2065106" y="297951"/>
                </a:lnTo>
                <a:lnTo>
                  <a:pt x="369870" y="0"/>
                </a:lnTo>
                <a:close/>
              </a:path>
            </a:pathLst>
          </a:custGeom>
          <a:solidFill>
            <a:srgbClr val="E5CE12">
              <a:alpha val="1176"/>
            </a:srgbClr>
          </a:solidFill>
          <a:effectLst/>
        </p:spPr>
        <p:txBody>
          <a:bodyPr wrap="none" lIns="18000" rIns="18000" rtlCol="0" anchor="ctr">
            <a:spAutoFit/>
          </a:bodyPr>
          <a:lstStyle/>
          <a:p>
            <a:pPr marL="0" algn="ctr"/>
            <a:endParaRPr lang="en-GB" sz="900" b="1" kern="0" cap="all" dirty="0">
              <a:solidFill>
                <a:schemeClr val="bg1"/>
              </a:solidFill>
            </a:endParaRPr>
          </a:p>
        </p:txBody>
      </p:sp>
      <p:sp>
        <p:nvSpPr>
          <p:cNvPr id="114" name="Chevron 113">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115" name="Group 114"/>
          <p:cNvGrpSpPr>
            <a:grpSpLocks noChangeAspect="1"/>
          </p:cNvGrpSpPr>
          <p:nvPr/>
        </p:nvGrpSpPr>
        <p:grpSpPr>
          <a:xfrm>
            <a:off x="7512848" y="2804944"/>
            <a:ext cx="396000" cy="396000"/>
            <a:chOff x="8688315" y="1941109"/>
            <a:chExt cx="329913" cy="282083"/>
          </a:xfrm>
        </p:grpSpPr>
        <p:sp>
          <p:nvSpPr>
            <p:cNvPr id="116" name="Oval 115">
              <a:hlinkClick r:id="rId7" action="ppaction://hlinksldjump"/>
            </p:cNvPr>
            <p:cNvSpPr/>
            <p:nvPr/>
          </p:nvSpPr>
          <p:spPr>
            <a:xfrm>
              <a:off x="8688315" y="1941109"/>
              <a:ext cx="329913" cy="282083"/>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117" name="Picture 116" descr="facebook loog.emf">
              <a:hlinkClick r:id="rId7" action="ppaction://hlinksldjump"/>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8807595" y="1990839"/>
              <a:ext cx="111900" cy="192092"/>
            </a:xfrm>
            <a:prstGeom prst="rect">
              <a:avLst/>
            </a:prstGeom>
          </p:spPr>
        </p:pic>
      </p:grpSp>
      <p:grpSp>
        <p:nvGrpSpPr>
          <p:cNvPr id="110" name="Group 109"/>
          <p:cNvGrpSpPr/>
          <p:nvPr/>
        </p:nvGrpSpPr>
        <p:grpSpPr>
          <a:xfrm>
            <a:off x="1637994" y="4734632"/>
            <a:ext cx="7506006" cy="417693"/>
            <a:chOff x="1637994" y="4734632"/>
            <a:chExt cx="7506006" cy="417693"/>
          </a:xfrm>
        </p:grpSpPr>
        <p:sp>
          <p:nvSpPr>
            <p:cNvPr id="111" name="Isosceles Triangle 110"/>
            <p:cNvSpPr/>
            <p:nvPr/>
          </p:nvSpPr>
          <p:spPr>
            <a:xfrm>
              <a:off x="6628287" y="4734632"/>
              <a:ext cx="324000" cy="1440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112" name="Group 111"/>
            <p:cNvGrpSpPr/>
            <p:nvPr/>
          </p:nvGrpSpPr>
          <p:grpSpPr>
            <a:xfrm>
              <a:off x="1637994" y="4835525"/>
              <a:ext cx="7506006" cy="316800"/>
              <a:chOff x="1914453" y="4835525"/>
              <a:chExt cx="8255647" cy="316800"/>
            </a:xfrm>
          </p:grpSpPr>
          <p:sp>
            <p:nvSpPr>
              <p:cNvPr id="118" name="Rectangle 117">
                <a:hlinkClick r:id="rId17"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19" name="Rectangle 118">
                <a:hlinkClick r:id="rId18"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20" name="Rectangle 119">
                <a:hlinkClick r:id="rId19"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21" name="Rectangle 120">
                <a:hlinkClick r:id="rId2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22" name="Rectangle 121">
                <a:hlinkClick r:id="rId21" action="ppaction://hlinksldjump"/>
              </p:cNvPr>
              <p:cNvSpPr/>
              <p:nvPr/>
            </p:nvSpPr>
            <p:spPr>
              <a:xfrm>
                <a:off x="7087368" y="4835525"/>
                <a:ext cx="1027436" cy="316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23" name="Rectangle 122">
                <a:hlinkClick r:id="rId2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24" name="Rectangle 123">
                <a:hlinkClick r:id="rId2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25" name="Rectangle 124">
                <a:hlinkClick r:id="rId2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grpSp>
      <p:sp>
        <p:nvSpPr>
          <p:cNvPr id="126" name="TextBox 125"/>
          <p:cNvSpPr txBox="1"/>
          <p:nvPr/>
        </p:nvSpPr>
        <p:spPr>
          <a:xfrm>
            <a:off x="131574" y="4698328"/>
            <a:ext cx="2416046" cy="176972"/>
          </a:xfrm>
          <a:prstGeom prst="rect">
            <a:avLst/>
          </a:prstGeom>
          <a:noFill/>
        </p:spPr>
        <p:txBody>
          <a:bodyPr wrap="none" rtlCol="0">
            <a:spAutoFit/>
          </a:bodyPr>
          <a:lstStyle/>
          <a:p>
            <a:r>
              <a:rPr sz="550" dirty="0">
                <a:solidFill>
                  <a:schemeClr val="bg1"/>
                </a:solidFill>
              </a:rPr>
              <a:t>Fuente: Twitter y </a:t>
            </a:r>
            <a:r>
              <a:rPr sz="550" dirty="0" smtClean="0">
                <a:solidFill>
                  <a:schemeClr val="bg1"/>
                </a:solidFill>
              </a:rPr>
              <a:t>Facebook</a:t>
            </a:r>
            <a:r>
              <a:rPr lang="es-ES_tradnl" sz="550" dirty="0" smtClean="0">
                <a:solidFill>
                  <a:schemeClr val="bg1"/>
                </a:solidFill>
              </a:rPr>
              <a:t>,</a:t>
            </a:r>
            <a:r>
              <a:rPr sz="550" dirty="0" smtClean="0">
                <a:solidFill>
                  <a:schemeClr val="bg1"/>
                </a:solidFill>
              </a:rPr>
              <a:t> </a:t>
            </a:r>
            <a:r>
              <a:rPr lang="es-ES_tradnl" sz="550" dirty="0">
                <a:solidFill>
                  <a:schemeClr val="bg1"/>
                </a:solidFill>
              </a:rPr>
              <a:t>t</a:t>
            </a:r>
            <a:r>
              <a:rPr sz="550" dirty="0" smtClean="0">
                <a:solidFill>
                  <a:schemeClr val="bg1"/>
                </a:solidFill>
              </a:rPr>
              <a:t>rabajo </a:t>
            </a:r>
            <a:r>
              <a:rPr sz="550" dirty="0">
                <a:solidFill>
                  <a:schemeClr val="bg1"/>
                </a:solidFill>
              </a:rPr>
              <a:t>de campo: 15 mayo - 4 junio, 2014</a:t>
            </a:r>
          </a:p>
        </p:txBody>
      </p:sp>
      <p:pic>
        <p:nvPicPr>
          <p:cNvPr id="288856" name="Picture 88"/>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929373" y="-1667997"/>
            <a:ext cx="4329113" cy="4926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3" name="Chevron 112">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Tree>
    <p:custDataLst>
      <p:tags r:id="rId2"/>
    </p:custDataLst>
    <p:extLst>
      <p:ext uri="{BB962C8B-B14F-4D97-AF65-F5344CB8AC3E}">
        <p14:creationId xmlns:p14="http://schemas.microsoft.com/office/powerpoint/2010/main" val="1540193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p:cNvGraphicFramePr>
            <a:graphicFrameLocks noChangeAspect="1"/>
          </p:cNvGraphicFramePr>
          <p:nvPr>
            <p:custDataLst>
              <p:tags r:id="rId2"/>
            </p:custDataLst>
            <p:extLst>
              <p:ext uri="{D42A27DB-BD31-4B8C-83A1-F6EECF244321}">
                <p14:modId xmlns:p14="http://schemas.microsoft.com/office/powerpoint/2010/main" val="185045501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1372"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32" name="Freeform 5"/>
          <p:cNvSpPr>
            <a:spLocks/>
          </p:cNvSpPr>
          <p:nvPr/>
        </p:nvSpPr>
        <p:spPr bwMode="auto">
          <a:xfrm>
            <a:off x="1146504" y="827678"/>
            <a:ext cx="3537142" cy="3988692"/>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 name="Rectangle 32"/>
          <p:cNvSpPr/>
          <p:nvPr/>
        </p:nvSpPr>
        <p:spPr>
          <a:xfrm>
            <a:off x="1301926" y="1723477"/>
            <a:ext cx="2168193" cy="938719"/>
          </a:xfrm>
          <a:prstGeom prst="rect">
            <a:avLst/>
          </a:prstGeom>
        </p:spPr>
        <p:txBody>
          <a:bodyPr wrap="square">
            <a:spAutoFit/>
          </a:bodyPr>
          <a:lstStyle/>
          <a:p>
            <a:r>
              <a:rPr lang="es-ES" sz="1100" dirty="0">
                <a:solidFill>
                  <a:schemeClr val="bg1"/>
                </a:solidFill>
                <a:latin typeface="+mj-lt"/>
              </a:rPr>
              <a:t>Los 5 momentos más comentados del partido entre equipos españoles en la UEFA </a:t>
            </a:r>
            <a:r>
              <a:rPr lang="es-ES" sz="1100" dirty="0" err="1">
                <a:solidFill>
                  <a:schemeClr val="bg1"/>
                </a:solidFill>
                <a:latin typeface="+mj-lt"/>
              </a:rPr>
              <a:t>Champion’s</a:t>
            </a:r>
            <a:r>
              <a:rPr lang="es-ES" sz="1100" dirty="0">
                <a:solidFill>
                  <a:schemeClr val="bg1"/>
                </a:solidFill>
                <a:latin typeface="+mj-lt"/>
              </a:rPr>
              <a:t> League: Real Madrid y Atlético Madrid:</a:t>
            </a:r>
          </a:p>
        </p:txBody>
      </p:sp>
      <p:sp>
        <p:nvSpPr>
          <p:cNvPr id="35" name="Rectangle 34"/>
          <p:cNvSpPr/>
          <p:nvPr/>
        </p:nvSpPr>
        <p:spPr>
          <a:xfrm>
            <a:off x="1309958" y="2597124"/>
            <a:ext cx="2412000" cy="1549142"/>
          </a:xfrm>
          <a:prstGeom prst="rect">
            <a:avLst/>
          </a:prstGeom>
        </p:spPr>
        <p:txBody>
          <a:bodyPr wrap="square">
            <a:spAutoFit/>
          </a:bodyPr>
          <a:lstStyle/>
          <a:p>
            <a:pPr marL="133350" lvl="0" indent="-133350">
              <a:spcBef>
                <a:spcPts val="200"/>
              </a:spcBef>
              <a:buClr>
                <a:schemeClr val="accent6"/>
              </a:buClr>
              <a:buFont typeface="+mj-lt"/>
              <a:buAutoNum type="arabicPeriod"/>
            </a:pPr>
            <a:r>
              <a:rPr lang="es-ES" sz="800" dirty="0" smtClean="0">
                <a:solidFill>
                  <a:prstClr val="white"/>
                </a:solidFill>
              </a:rPr>
              <a:t> </a:t>
            </a:r>
            <a:r>
              <a:rPr lang="es-ES" sz="800" dirty="0">
                <a:solidFill>
                  <a:prstClr val="white"/>
                </a:solidFill>
              </a:rPr>
              <a:t>Falta a Ronaldo dentro del área y penalti que llevó al 4-1 del partido.</a:t>
            </a:r>
          </a:p>
          <a:p>
            <a:pPr marL="133350" lvl="0" indent="-133350">
              <a:spcBef>
                <a:spcPts val="200"/>
              </a:spcBef>
              <a:buClr>
                <a:schemeClr val="accent6"/>
              </a:buClr>
              <a:buFont typeface="+mj-lt"/>
              <a:buAutoNum type="arabicPeriod"/>
            </a:pPr>
            <a:r>
              <a:rPr lang="es-ES" sz="800" dirty="0" smtClean="0">
                <a:solidFill>
                  <a:prstClr val="white"/>
                </a:solidFill>
              </a:rPr>
              <a:t>Suena </a:t>
            </a:r>
            <a:r>
              <a:rPr lang="es-ES" sz="800" dirty="0">
                <a:solidFill>
                  <a:prstClr val="white"/>
                </a:solidFill>
              </a:rPr>
              <a:t>el último pitido, que corona al Real Madrid en la Champions europea por 10ª vez.</a:t>
            </a:r>
          </a:p>
          <a:p>
            <a:pPr marL="133350" lvl="0" indent="-133350">
              <a:spcBef>
                <a:spcPts val="200"/>
              </a:spcBef>
              <a:buClr>
                <a:schemeClr val="accent6"/>
              </a:buClr>
              <a:buFont typeface="+mj-lt"/>
              <a:buAutoNum type="arabicPeriod"/>
            </a:pPr>
            <a:r>
              <a:rPr lang="es-ES" sz="800" dirty="0" smtClean="0">
                <a:solidFill>
                  <a:prstClr val="white"/>
                </a:solidFill>
              </a:rPr>
              <a:t>Marcelo </a:t>
            </a:r>
            <a:r>
              <a:rPr lang="es-ES" sz="800" dirty="0">
                <a:solidFill>
                  <a:prstClr val="white"/>
                </a:solidFill>
              </a:rPr>
              <a:t>sella el partido con un gol que da al Real Madrid el 3-1.</a:t>
            </a:r>
          </a:p>
          <a:p>
            <a:pPr marL="133350" lvl="0" indent="-133350">
              <a:spcBef>
                <a:spcPts val="200"/>
              </a:spcBef>
              <a:buClr>
                <a:schemeClr val="accent6"/>
              </a:buClr>
              <a:buFont typeface="+mj-lt"/>
              <a:buAutoNum type="arabicPeriod"/>
            </a:pPr>
            <a:r>
              <a:rPr lang="es-ES" sz="800" dirty="0" smtClean="0">
                <a:solidFill>
                  <a:prstClr val="white"/>
                </a:solidFill>
              </a:rPr>
              <a:t>Sergio </a:t>
            </a:r>
            <a:r>
              <a:rPr lang="es-ES" sz="800" dirty="0">
                <a:solidFill>
                  <a:prstClr val="white"/>
                </a:solidFill>
              </a:rPr>
              <a:t>Ramos empata en el minuto 93 con un remate de cabeza tras un saque de esquina del Real </a:t>
            </a:r>
            <a:r>
              <a:rPr lang="es-ES" sz="800" dirty="0" err="1">
                <a:solidFill>
                  <a:prstClr val="white"/>
                </a:solidFill>
              </a:rPr>
              <a:t>MAdrid</a:t>
            </a:r>
            <a:r>
              <a:rPr lang="es-ES" sz="800" dirty="0">
                <a:solidFill>
                  <a:prstClr val="white"/>
                </a:solidFill>
              </a:rPr>
              <a:t>.</a:t>
            </a:r>
          </a:p>
          <a:p>
            <a:pPr marL="133350" lvl="0" indent="-133350">
              <a:spcBef>
                <a:spcPts val="200"/>
              </a:spcBef>
              <a:buClr>
                <a:schemeClr val="accent6"/>
              </a:buClr>
              <a:buFont typeface="+mj-lt"/>
              <a:buAutoNum type="arabicPeriod"/>
            </a:pPr>
            <a:r>
              <a:rPr lang="es-ES" sz="800" dirty="0" err="1" smtClean="0">
                <a:solidFill>
                  <a:prstClr val="white"/>
                </a:solidFill>
              </a:rPr>
              <a:t>Gareth</a:t>
            </a:r>
            <a:r>
              <a:rPr lang="es-ES" sz="800" dirty="0" smtClean="0">
                <a:solidFill>
                  <a:prstClr val="white"/>
                </a:solidFill>
              </a:rPr>
              <a:t> </a:t>
            </a:r>
            <a:r>
              <a:rPr lang="es-ES" sz="800" dirty="0">
                <a:solidFill>
                  <a:prstClr val="white"/>
                </a:solidFill>
              </a:rPr>
              <a:t>Bale da al Real Madrid la ventaja del 2-1 en el minuto 110.</a:t>
            </a:r>
          </a:p>
        </p:txBody>
      </p:sp>
      <p:grpSp>
        <p:nvGrpSpPr>
          <p:cNvPr id="6" name="Group 5"/>
          <p:cNvGrpSpPr>
            <a:grpSpLocks noChangeAspect="1"/>
          </p:cNvGrpSpPr>
          <p:nvPr/>
        </p:nvGrpSpPr>
        <p:grpSpPr>
          <a:xfrm>
            <a:off x="412624" y="993126"/>
            <a:ext cx="841190" cy="841190"/>
            <a:chOff x="8688315" y="1941109"/>
            <a:chExt cx="329913" cy="282083"/>
          </a:xfrm>
        </p:grpSpPr>
        <p:sp>
          <p:nvSpPr>
            <p:cNvPr id="7" name="Oval 6">
              <a:hlinkClick r:id="rId6" action="ppaction://hlinksldjump"/>
            </p:cNvPr>
            <p:cNvSpPr/>
            <p:nvPr/>
          </p:nvSpPr>
          <p:spPr>
            <a:xfrm>
              <a:off x="8688315" y="1941109"/>
              <a:ext cx="329913" cy="282083"/>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8" name="Picture 7" descr="facebook loog.emf">
              <a:hlinkClick r:id="rId6" action="ppaction://hlinksldjump"/>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807595" y="1990839"/>
              <a:ext cx="111900" cy="192092"/>
            </a:xfrm>
            <a:prstGeom prst="rect">
              <a:avLst/>
            </a:prstGeom>
          </p:spPr>
        </p:pic>
      </p:grpSp>
      <p:grpSp>
        <p:nvGrpSpPr>
          <p:cNvPr id="10" name="Group 9"/>
          <p:cNvGrpSpPr>
            <a:grpSpLocks noChangeAspect="1"/>
          </p:cNvGrpSpPr>
          <p:nvPr/>
        </p:nvGrpSpPr>
        <p:grpSpPr>
          <a:xfrm>
            <a:off x="412624" y="1929953"/>
            <a:ext cx="841050" cy="841190"/>
            <a:chOff x="9160130" y="1941109"/>
            <a:chExt cx="357358" cy="282083"/>
          </a:xfrm>
        </p:grpSpPr>
        <p:sp>
          <p:nvSpPr>
            <p:cNvPr id="11" name="Oval 10">
              <a:hlinkClick r:id="rId8" action="ppaction://hlinksldjump"/>
            </p:cNvPr>
            <p:cNvSpPr/>
            <p:nvPr/>
          </p:nvSpPr>
          <p:spPr>
            <a:xfrm>
              <a:off x="9160130" y="1941109"/>
              <a:ext cx="357358" cy="282083"/>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12" name="Picture 11" descr="twitter logo.emf">
              <a:hlinkClick r:id="rId8" action="ppaction://hlinksldjump"/>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209304" y="2012131"/>
              <a:ext cx="262648" cy="152282"/>
            </a:xfrm>
            <a:prstGeom prst="rect">
              <a:avLst/>
            </a:prstGeom>
          </p:spPr>
        </p:pic>
      </p:grpSp>
      <p:sp>
        <p:nvSpPr>
          <p:cNvPr id="2" name="Title 1"/>
          <p:cNvSpPr>
            <a:spLocks noGrp="1"/>
          </p:cNvSpPr>
          <p:nvPr>
            <p:ph type="title"/>
          </p:nvPr>
        </p:nvSpPr>
        <p:spPr/>
        <p:txBody>
          <a:bodyPr/>
          <a:lstStyle/>
          <a:p>
            <a:r>
              <a:rPr lang="en-GB" dirty="0"/>
              <a:t>Facebook </a:t>
            </a:r>
            <a:r>
              <a:rPr lang="en-GB" dirty="0" smtClean="0"/>
              <a:t>y </a:t>
            </a:r>
            <a:r>
              <a:rPr lang="en-GB" dirty="0"/>
              <a:t>Twitter</a:t>
            </a:r>
          </a:p>
        </p:txBody>
      </p:sp>
      <p:sp>
        <p:nvSpPr>
          <p:cNvPr id="4" name="Title 1"/>
          <p:cNvSpPr txBox="1">
            <a:spLocks/>
          </p:cNvSpPr>
          <p:nvPr/>
        </p:nvSpPr>
        <p:spPr>
          <a:xfrm>
            <a:off x="105520" y="67266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pPr lvl="0">
              <a:lnSpc>
                <a:spcPct val="65000"/>
              </a:lnSpc>
            </a:pPr>
            <a:r>
              <a:rPr lang="en-GB" sz="4800" dirty="0" err="1">
                <a:solidFill>
                  <a:schemeClr val="accent6">
                    <a:lumMod val="60000"/>
                    <a:lumOff val="40000"/>
                  </a:schemeClr>
                </a:solidFill>
                <a:cs typeface="Arial"/>
              </a:rPr>
              <a:t>Hablando</a:t>
            </a:r>
            <a:r>
              <a:rPr lang="en-GB" sz="4800" dirty="0">
                <a:solidFill>
                  <a:schemeClr val="accent6">
                    <a:lumMod val="60000"/>
                    <a:lumOff val="40000"/>
                  </a:schemeClr>
                </a:solidFill>
                <a:cs typeface="Arial"/>
              </a:rPr>
              <a:t> de </a:t>
            </a:r>
            <a:r>
              <a:rPr lang="en-GB" sz="4800" dirty="0" err="1">
                <a:solidFill>
                  <a:schemeClr val="accent6">
                    <a:lumMod val="60000"/>
                    <a:lumOff val="40000"/>
                  </a:schemeClr>
                </a:solidFill>
                <a:cs typeface="Arial"/>
              </a:rPr>
              <a:t>Fútbol</a:t>
            </a:r>
            <a:endParaRPr lang="en-GB" sz="4800" dirty="0">
              <a:solidFill>
                <a:schemeClr val="accent6">
                  <a:lumMod val="60000"/>
                  <a:lumOff val="40000"/>
                </a:schemeClr>
              </a:solidFill>
              <a:cs typeface="Arial" pitchFamily="34" charset="0"/>
            </a:endParaRPr>
          </a:p>
        </p:txBody>
      </p:sp>
      <p:sp>
        <p:nvSpPr>
          <p:cNvPr id="25" name="Rectangle 24">
            <a:hlinkClick r:id="rId1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45" name="Group 44"/>
          <p:cNvGrpSpPr/>
          <p:nvPr/>
        </p:nvGrpSpPr>
        <p:grpSpPr>
          <a:xfrm>
            <a:off x="3679524" y="1049492"/>
            <a:ext cx="1727138" cy="1886312"/>
            <a:chOff x="3761716" y="1049492"/>
            <a:chExt cx="1727138" cy="1886312"/>
          </a:xfrm>
        </p:grpSpPr>
        <p:sp>
          <p:nvSpPr>
            <p:cNvPr id="36" name="Freeform 5"/>
            <p:cNvSpPr>
              <a:spLocks/>
            </p:cNvSpPr>
            <p:nvPr/>
          </p:nvSpPr>
          <p:spPr bwMode="auto">
            <a:xfrm>
              <a:off x="3761716" y="1049492"/>
              <a:ext cx="1727138" cy="1886312"/>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94902"/>
              </a:srgbClr>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44" name="Group 43"/>
            <p:cNvGrpSpPr/>
            <p:nvPr/>
          </p:nvGrpSpPr>
          <p:grpSpPr>
            <a:xfrm>
              <a:off x="3880005" y="1323367"/>
              <a:ext cx="1603002" cy="1381445"/>
              <a:chOff x="3756717" y="1446655"/>
              <a:chExt cx="1603002" cy="1381445"/>
            </a:xfrm>
          </p:grpSpPr>
          <p:sp>
            <p:nvSpPr>
              <p:cNvPr id="40" name="Rectangle 39"/>
              <p:cNvSpPr/>
              <p:nvPr/>
            </p:nvSpPr>
            <p:spPr>
              <a:xfrm>
                <a:off x="3756717" y="1446655"/>
                <a:ext cx="1282690" cy="400110"/>
              </a:xfrm>
              <a:prstGeom prst="rect">
                <a:avLst/>
              </a:prstGeom>
            </p:spPr>
            <p:txBody>
              <a:bodyPr wrap="square">
                <a:spAutoFit/>
              </a:bodyPr>
              <a:lstStyle/>
              <a:p>
                <a:r>
                  <a:rPr lang="en-GB" sz="2000" dirty="0">
                    <a:solidFill>
                      <a:schemeClr val="accent6"/>
                    </a:solidFill>
                    <a:latin typeface="+mj-lt"/>
                  </a:rPr>
                  <a:t>26 </a:t>
                </a:r>
                <a:r>
                  <a:rPr lang="en-GB" sz="1600" dirty="0" smtClean="0">
                    <a:solidFill>
                      <a:schemeClr val="accent6"/>
                    </a:solidFill>
                    <a:latin typeface="+mj-lt"/>
                  </a:rPr>
                  <a:t>mill.</a:t>
                </a:r>
                <a:endParaRPr lang="en-GB" sz="1600" dirty="0">
                  <a:solidFill>
                    <a:schemeClr val="accent6"/>
                  </a:solidFill>
                  <a:latin typeface="+mj-lt"/>
                </a:endParaRPr>
              </a:p>
            </p:txBody>
          </p:sp>
          <p:sp>
            <p:nvSpPr>
              <p:cNvPr id="41" name="Rectangle 40"/>
              <p:cNvSpPr/>
              <p:nvPr/>
            </p:nvSpPr>
            <p:spPr>
              <a:xfrm>
                <a:off x="3773321" y="1736291"/>
                <a:ext cx="1282690" cy="430887"/>
              </a:xfrm>
              <a:prstGeom prst="rect">
                <a:avLst/>
              </a:prstGeom>
            </p:spPr>
            <p:txBody>
              <a:bodyPr wrap="square">
                <a:spAutoFit/>
              </a:bodyPr>
              <a:lstStyle/>
              <a:p>
                <a:r>
                  <a:rPr lang="es-ES" sz="1100" dirty="0">
                    <a:solidFill>
                      <a:schemeClr val="bg1"/>
                    </a:solidFill>
                    <a:latin typeface="+mj-lt"/>
                  </a:rPr>
                  <a:t>de personas produjeron más de</a:t>
                </a:r>
                <a:endParaRPr lang="en-GB" sz="1100" dirty="0">
                  <a:solidFill>
                    <a:schemeClr val="bg1"/>
                  </a:solidFill>
                  <a:latin typeface="+mj-lt"/>
                </a:endParaRPr>
              </a:p>
            </p:txBody>
          </p:sp>
          <p:sp>
            <p:nvSpPr>
              <p:cNvPr id="42" name="Rectangle 41"/>
              <p:cNvSpPr/>
              <p:nvPr/>
            </p:nvSpPr>
            <p:spPr>
              <a:xfrm>
                <a:off x="3773321" y="2009658"/>
                <a:ext cx="1457351" cy="584775"/>
              </a:xfrm>
              <a:prstGeom prst="rect">
                <a:avLst/>
              </a:prstGeom>
            </p:spPr>
            <p:txBody>
              <a:bodyPr wrap="square">
                <a:spAutoFit/>
              </a:bodyPr>
              <a:lstStyle/>
              <a:p>
                <a:r>
                  <a:rPr lang="en-GB" sz="3200" dirty="0" smtClean="0">
                    <a:solidFill>
                      <a:schemeClr val="accent6"/>
                    </a:solidFill>
                    <a:latin typeface="+mj-lt"/>
                  </a:rPr>
                  <a:t>67</a:t>
                </a:r>
                <a:r>
                  <a:rPr lang="en-GB" sz="2000" dirty="0" smtClean="0">
                    <a:solidFill>
                      <a:schemeClr val="accent6"/>
                    </a:solidFill>
                    <a:latin typeface="+mj-lt"/>
                  </a:rPr>
                  <a:t> </a:t>
                </a:r>
                <a:r>
                  <a:rPr lang="en-GB" sz="1600" dirty="0" smtClean="0">
                    <a:solidFill>
                      <a:schemeClr val="accent6"/>
                    </a:solidFill>
                    <a:latin typeface="+mj-lt"/>
                  </a:rPr>
                  <a:t>mill.</a:t>
                </a:r>
                <a:endParaRPr lang="en-GB" sz="1600" dirty="0">
                  <a:solidFill>
                    <a:schemeClr val="accent6"/>
                  </a:solidFill>
                  <a:latin typeface="+mj-lt"/>
                </a:endParaRPr>
              </a:p>
            </p:txBody>
          </p:sp>
          <p:sp>
            <p:nvSpPr>
              <p:cNvPr id="43" name="Rectangle 42"/>
              <p:cNvSpPr/>
              <p:nvPr/>
            </p:nvSpPr>
            <p:spPr>
              <a:xfrm>
                <a:off x="3820175" y="2458768"/>
                <a:ext cx="1539544" cy="369332"/>
              </a:xfrm>
              <a:prstGeom prst="rect">
                <a:avLst/>
              </a:prstGeom>
            </p:spPr>
            <p:txBody>
              <a:bodyPr wrap="square">
                <a:spAutoFit/>
              </a:bodyPr>
              <a:lstStyle/>
              <a:p>
                <a:pPr>
                  <a:lnSpc>
                    <a:spcPct val="90000"/>
                  </a:lnSpc>
                </a:pPr>
                <a:r>
                  <a:rPr lang="es-ES" sz="1000" dirty="0">
                    <a:solidFill>
                      <a:schemeClr val="bg1"/>
                    </a:solidFill>
                    <a:latin typeface="+mj-lt"/>
                  </a:rPr>
                  <a:t>de interacciones sobre el partido en Facebook</a:t>
                </a:r>
                <a:endParaRPr lang="en-GB" sz="1000" dirty="0">
                  <a:solidFill>
                    <a:schemeClr val="bg1"/>
                  </a:solidFill>
                  <a:latin typeface="+mj-lt"/>
                </a:endParaRPr>
              </a:p>
            </p:txBody>
          </p:sp>
        </p:grpSp>
      </p:grpSp>
      <p:sp>
        <p:nvSpPr>
          <p:cNvPr id="46" name="Freeform 5"/>
          <p:cNvSpPr>
            <a:spLocks/>
          </p:cNvSpPr>
          <p:nvPr/>
        </p:nvSpPr>
        <p:spPr bwMode="auto">
          <a:xfrm>
            <a:off x="3629492" y="2586892"/>
            <a:ext cx="1860866" cy="20984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89804"/>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47" name="Rectangle 46"/>
          <p:cNvSpPr/>
          <p:nvPr/>
        </p:nvSpPr>
        <p:spPr>
          <a:xfrm>
            <a:off x="3657380" y="3394267"/>
            <a:ext cx="1785846" cy="1554272"/>
          </a:xfrm>
          <a:prstGeom prst="rect">
            <a:avLst/>
          </a:prstGeom>
        </p:spPr>
        <p:txBody>
          <a:bodyPr wrap="square" numCol="2" spcCol="72000">
            <a:spAutoFit/>
          </a:bodyPr>
          <a:lstStyle/>
          <a:p>
            <a:pPr marL="133350" lvl="0" indent="-133350">
              <a:spcBef>
                <a:spcPts val="200"/>
              </a:spcBef>
              <a:buClr>
                <a:schemeClr val="accent6"/>
              </a:buClr>
              <a:buFont typeface="+mj-lt"/>
              <a:buAutoNum type="arabicPeriod"/>
            </a:pPr>
            <a:r>
              <a:rPr lang="es-ES" sz="800" dirty="0">
                <a:solidFill>
                  <a:prstClr val="white"/>
                </a:solidFill>
              </a:rPr>
              <a:t>México</a:t>
            </a:r>
          </a:p>
          <a:p>
            <a:pPr marL="133350" lvl="0" indent="-133350">
              <a:spcBef>
                <a:spcPts val="200"/>
              </a:spcBef>
              <a:buClr>
                <a:schemeClr val="accent6"/>
              </a:buClr>
              <a:buFont typeface="+mj-lt"/>
              <a:buAutoNum type="arabicPeriod"/>
            </a:pPr>
            <a:r>
              <a:rPr lang="es-ES" sz="800" dirty="0">
                <a:solidFill>
                  <a:prstClr val="white"/>
                </a:solidFill>
              </a:rPr>
              <a:t>Indonesia</a:t>
            </a:r>
          </a:p>
          <a:p>
            <a:pPr marL="133350" lvl="0" indent="-133350">
              <a:spcBef>
                <a:spcPts val="200"/>
              </a:spcBef>
              <a:buClr>
                <a:schemeClr val="accent6"/>
              </a:buClr>
              <a:buFont typeface="+mj-lt"/>
              <a:buAutoNum type="arabicPeriod"/>
            </a:pPr>
            <a:r>
              <a:rPr lang="es-ES" sz="800" dirty="0">
                <a:solidFill>
                  <a:prstClr val="white"/>
                </a:solidFill>
              </a:rPr>
              <a:t>Brasil</a:t>
            </a:r>
          </a:p>
          <a:p>
            <a:pPr marL="133350" lvl="0" indent="-133350">
              <a:spcBef>
                <a:spcPts val="200"/>
              </a:spcBef>
              <a:buClr>
                <a:schemeClr val="accent6"/>
              </a:buClr>
              <a:buFont typeface="+mj-lt"/>
              <a:buAutoNum type="arabicPeriod"/>
            </a:pPr>
            <a:r>
              <a:rPr lang="es-ES" sz="800" dirty="0">
                <a:solidFill>
                  <a:prstClr val="white"/>
                </a:solidFill>
              </a:rPr>
              <a:t>España</a:t>
            </a:r>
          </a:p>
          <a:p>
            <a:pPr marL="133350" lvl="0" indent="-133350">
              <a:spcBef>
                <a:spcPts val="200"/>
              </a:spcBef>
              <a:buClr>
                <a:schemeClr val="accent6"/>
              </a:buClr>
              <a:buFont typeface="+mj-lt"/>
              <a:buAutoNum type="arabicPeriod"/>
            </a:pPr>
            <a:r>
              <a:rPr lang="es-ES" sz="800" dirty="0">
                <a:solidFill>
                  <a:prstClr val="white"/>
                </a:solidFill>
              </a:rPr>
              <a:t>Estados Unidos</a:t>
            </a:r>
          </a:p>
          <a:p>
            <a:pPr marL="133350" lvl="0" indent="-133350">
              <a:spcBef>
                <a:spcPts val="200"/>
              </a:spcBef>
              <a:buClr>
                <a:schemeClr val="accent6"/>
              </a:buClr>
              <a:buFont typeface="+mj-lt"/>
              <a:buAutoNum type="arabicPeriod"/>
            </a:pPr>
            <a:endParaRPr lang="es-ES" sz="800" dirty="0" smtClean="0">
              <a:solidFill>
                <a:prstClr val="white"/>
              </a:solidFill>
            </a:endParaRPr>
          </a:p>
          <a:p>
            <a:pPr marL="133350" lvl="0" indent="-133350">
              <a:spcBef>
                <a:spcPts val="200"/>
              </a:spcBef>
              <a:buClr>
                <a:schemeClr val="accent6"/>
              </a:buClr>
              <a:buFont typeface="+mj-lt"/>
              <a:buAutoNum type="arabicPeriod"/>
            </a:pPr>
            <a:endParaRPr lang="es-ES" sz="800" dirty="0">
              <a:solidFill>
                <a:prstClr val="white"/>
              </a:solidFill>
            </a:endParaRPr>
          </a:p>
          <a:p>
            <a:pPr marL="133350" lvl="0" indent="-133350">
              <a:spcBef>
                <a:spcPts val="200"/>
              </a:spcBef>
              <a:buClr>
                <a:schemeClr val="accent6"/>
              </a:buClr>
              <a:buFont typeface="+mj-lt"/>
              <a:buAutoNum type="arabicPeriod"/>
            </a:pPr>
            <a:endParaRPr lang="es-ES" sz="800" dirty="0" smtClean="0">
              <a:solidFill>
                <a:prstClr val="white"/>
              </a:solidFill>
            </a:endParaRPr>
          </a:p>
          <a:p>
            <a:pPr marL="133350" lvl="0" indent="-133350">
              <a:spcBef>
                <a:spcPts val="200"/>
              </a:spcBef>
              <a:buClr>
                <a:schemeClr val="accent6"/>
              </a:buClr>
              <a:buFont typeface="+mj-lt"/>
              <a:buAutoNum type="arabicPeriod"/>
            </a:pPr>
            <a:endParaRPr lang="es-ES" sz="800" dirty="0">
              <a:solidFill>
                <a:prstClr val="white"/>
              </a:solidFill>
            </a:endParaRPr>
          </a:p>
          <a:p>
            <a:pPr marL="133350" lvl="0" indent="-133350">
              <a:spcBef>
                <a:spcPts val="200"/>
              </a:spcBef>
              <a:buClr>
                <a:schemeClr val="accent6"/>
              </a:buClr>
              <a:buFont typeface="+mj-lt"/>
              <a:buAutoNum type="arabicPeriod"/>
            </a:pPr>
            <a:r>
              <a:rPr lang="es-ES" sz="800" dirty="0" smtClean="0">
                <a:solidFill>
                  <a:prstClr val="white"/>
                </a:solidFill>
              </a:rPr>
              <a:t>Colombia</a:t>
            </a:r>
            <a:endParaRPr lang="es-ES" sz="800" dirty="0">
              <a:solidFill>
                <a:prstClr val="white"/>
              </a:solidFill>
            </a:endParaRPr>
          </a:p>
          <a:p>
            <a:pPr marL="133350" lvl="0" indent="-133350">
              <a:spcBef>
                <a:spcPts val="200"/>
              </a:spcBef>
              <a:buClr>
                <a:schemeClr val="accent6"/>
              </a:buClr>
              <a:buFont typeface="+mj-lt"/>
              <a:buAutoNum type="arabicPeriod"/>
            </a:pPr>
            <a:r>
              <a:rPr lang="es-ES" sz="800" dirty="0">
                <a:solidFill>
                  <a:prstClr val="white"/>
                </a:solidFill>
              </a:rPr>
              <a:t>Perú</a:t>
            </a:r>
          </a:p>
          <a:p>
            <a:pPr marL="133350" lvl="0" indent="-133350">
              <a:spcBef>
                <a:spcPts val="200"/>
              </a:spcBef>
              <a:buClr>
                <a:schemeClr val="accent6"/>
              </a:buClr>
              <a:buFont typeface="+mj-lt"/>
              <a:buAutoNum type="arabicPeriod"/>
            </a:pPr>
            <a:r>
              <a:rPr lang="es-ES" sz="800" dirty="0">
                <a:solidFill>
                  <a:prstClr val="white"/>
                </a:solidFill>
              </a:rPr>
              <a:t>Inglaterra</a:t>
            </a:r>
          </a:p>
          <a:p>
            <a:pPr marL="133350" lvl="0" indent="-133350">
              <a:spcBef>
                <a:spcPts val="200"/>
              </a:spcBef>
              <a:buClr>
                <a:schemeClr val="accent6"/>
              </a:buClr>
              <a:buFont typeface="+mj-lt"/>
              <a:buAutoNum type="arabicPeriod"/>
            </a:pPr>
            <a:r>
              <a:rPr lang="es-ES" sz="800" dirty="0">
                <a:solidFill>
                  <a:prstClr val="white"/>
                </a:solidFill>
              </a:rPr>
              <a:t>Francia</a:t>
            </a:r>
          </a:p>
          <a:p>
            <a:pPr marL="133350" lvl="0" indent="-133350">
              <a:spcBef>
                <a:spcPts val="200"/>
              </a:spcBef>
              <a:buClr>
                <a:schemeClr val="accent6"/>
              </a:buClr>
              <a:buFont typeface="+mj-lt"/>
              <a:buAutoNum type="arabicPeriod"/>
            </a:pPr>
            <a:r>
              <a:rPr lang="es-ES" sz="800" dirty="0">
                <a:solidFill>
                  <a:prstClr val="white"/>
                </a:solidFill>
              </a:rPr>
              <a:t>Turquía</a:t>
            </a:r>
          </a:p>
        </p:txBody>
      </p:sp>
      <p:sp>
        <p:nvSpPr>
          <p:cNvPr id="48" name="Rectangle 47"/>
          <p:cNvSpPr/>
          <p:nvPr/>
        </p:nvSpPr>
        <p:spPr>
          <a:xfrm>
            <a:off x="3663857" y="3050688"/>
            <a:ext cx="1954027" cy="430887"/>
          </a:xfrm>
          <a:prstGeom prst="rect">
            <a:avLst/>
          </a:prstGeom>
        </p:spPr>
        <p:txBody>
          <a:bodyPr wrap="square">
            <a:spAutoFit/>
          </a:bodyPr>
          <a:lstStyle/>
          <a:p>
            <a:r>
              <a:rPr lang="es-ES" sz="1050" dirty="0">
                <a:solidFill>
                  <a:schemeClr val="bg1"/>
                </a:solidFill>
                <a:latin typeface="+mj-lt"/>
              </a:rPr>
              <a:t>Los 10 países que más hablaron del partido</a:t>
            </a:r>
            <a:endParaRPr lang="en-GB" sz="1050" dirty="0">
              <a:solidFill>
                <a:schemeClr val="bg1"/>
              </a:solidFill>
              <a:latin typeface="+mj-lt"/>
            </a:endParaRPr>
          </a:p>
        </p:txBody>
      </p:sp>
      <p:sp>
        <p:nvSpPr>
          <p:cNvPr id="49" name="Freeform 5"/>
          <p:cNvSpPr>
            <a:spLocks/>
          </p:cNvSpPr>
          <p:nvPr/>
        </p:nvSpPr>
        <p:spPr bwMode="auto">
          <a:xfrm>
            <a:off x="5406856" y="135890"/>
            <a:ext cx="3384000" cy="3816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50" name="Rectangle 49"/>
          <p:cNvSpPr/>
          <p:nvPr/>
        </p:nvSpPr>
        <p:spPr>
          <a:xfrm>
            <a:off x="5632806" y="872950"/>
            <a:ext cx="2946801" cy="1384995"/>
          </a:xfrm>
          <a:prstGeom prst="rect">
            <a:avLst/>
          </a:prstGeom>
        </p:spPr>
        <p:txBody>
          <a:bodyPr wrap="square">
            <a:spAutoFit/>
          </a:bodyPr>
          <a:lstStyle/>
          <a:p>
            <a:pPr algn="ctr"/>
            <a:r>
              <a:rPr lang="es-ES" sz="1050" dirty="0">
                <a:solidFill>
                  <a:schemeClr val="bg1"/>
                </a:solidFill>
                <a:latin typeface="+mj-lt"/>
              </a:rPr>
              <a:t>Inglaterra jugó el penúltimo amistoso contra Ecuador en Miami. Discusión centrada en dos cosas: quién estará entre los 11 primeros de Roy </a:t>
            </a:r>
            <a:r>
              <a:rPr lang="es-ES" sz="1050" dirty="0" err="1">
                <a:solidFill>
                  <a:schemeClr val="bg1"/>
                </a:solidFill>
                <a:latin typeface="+mj-lt"/>
              </a:rPr>
              <a:t>Hodgson</a:t>
            </a:r>
            <a:r>
              <a:rPr lang="es-ES" sz="1050" dirty="0">
                <a:solidFill>
                  <a:schemeClr val="bg1"/>
                </a:solidFill>
                <a:latin typeface="+mj-lt"/>
              </a:rPr>
              <a:t> en el primer partido contra Italia... y ¿quién administra la aburrida cuenta de Twitter de  'James </a:t>
            </a:r>
            <a:r>
              <a:rPr lang="es-ES" sz="1050" dirty="0" err="1">
                <a:solidFill>
                  <a:schemeClr val="bg1"/>
                </a:solidFill>
                <a:latin typeface="+mj-lt"/>
              </a:rPr>
              <a:t>Milner</a:t>
            </a:r>
            <a:r>
              <a:rPr lang="es-ES" sz="1050" dirty="0">
                <a:solidFill>
                  <a:schemeClr val="bg1"/>
                </a:solidFill>
                <a:latin typeface="+mj-lt"/>
              </a:rPr>
              <a:t> '? </a:t>
            </a:r>
            <a:r>
              <a:rPr lang="es-ES" sz="1050" dirty="0" err="1">
                <a:solidFill>
                  <a:schemeClr val="bg1"/>
                </a:solidFill>
                <a:latin typeface="+mj-lt"/>
              </a:rPr>
              <a:t>Milner</a:t>
            </a:r>
            <a:r>
              <a:rPr lang="es-ES" sz="1050" dirty="0">
                <a:solidFill>
                  <a:schemeClr val="bg1"/>
                </a:solidFill>
                <a:latin typeface="+mj-lt"/>
              </a:rPr>
              <a:t> bien pensó que podría ser el masajista del Manchester City, y luego,  que no lo era.</a:t>
            </a:r>
          </a:p>
        </p:txBody>
      </p:sp>
      <p:sp>
        <p:nvSpPr>
          <p:cNvPr id="51" name="Freeform 5"/>
          <p:cNvSpPr>
            <a:spLocks/>
          </p:cNvSpPr>
          <p:nvPr/>
        </p:nvSpPr>
        <p:spPr bwMode="auto">
          <a:xfrm>
            <a:off x="5538933" y="2059411"/>
            <a:ext cx="1873432" cy="21125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89804"/>
            </a:srgbClr>
          </a:solidFill>
          <a:ln>
            <a:noFill/>
          </a:ln>
        </p:spPr>
        <p:txBody>
          <a:bodyPr vert="horz" wrap="square" lIns="91440" tIns="45720" rIns="91440" bIns="45720" numCol="1" anchor="ctr" anchorCtr="0" compatLnSpc="1">
            <a:prstTxWarp prst="textNoShape">
              <a:avLst/>
            </a:prstTxWarp>
          </a:bodyPr>
          <a:lstStyle/>
          <a:p>
            <a:pPr marL="171450" lvl="0" indent="-171450">
              <a:buFont typeface="Arial" panose="020B0604020202020204" pitchFamily="34" charset="0"/>
              <a:buChar char="•"/>
            </a:pPr>
            <a:r>
              <a:rPr lang="es-ES" sz="800" dirty="0">
                <a:solidFill>
                  <a:prstClr val="white"/>
                </a:solidFill>
              </a:rPr>
              <a:t>A medida que avanzaba el partido, Phil </a:t>
            </a:r>
            <a:r>
              <a:rPr lang="es-ES" sz="800" dirty="0" err="1">
                <a:solidFill>
                  <a:prstClr val="white"/>
                </a:solidFill>
              </a:rPr>
              <a:t>Jagielka</a:t>
            </a:r>
            <a:r>
              <a:rPr lang="es-ES" sz="800" dirty="0">
                <a:solidFill>
                  <a:prstClr val="white"/>
                </a:solidFill>
              </a:rPr>
              <a:t> mostró que Brasil 2014 va a ser la primera Copa del Mundial </a:t>
            </a:r>
            <a:r>
              <a:rPr lang="es-ES" sz="800" dirty="0" smtClean="0">
                <a:solidFill>
                  <a:prstClr val="white"/>
                </a:solidFill>
              </a:rPr>
              <a:t>con </a:t>
            </a:r>
            <a:r>
              <a:rPr lang="es-ES" sz="800" u="sng" dirty="0" smtClean="0">
                <a:solidFill>
                  <a:prstClr val="white"/>
                </a:solidFill>
                <a:hlinkClick r:id="rId11"/>
              </a:rPr>
              <a:t>una </a:t>
            </a:r>
            <a:r>
              <a:rPr lang="es-ES" sz="800" u="sng" dirty="0" err="1">
                <a:solidFill>
                  <a:prstClr val="white"/>
                </a:solidFill>
                <a:hlinkClick r:id="rId11"/>
              </a:rPr>
              <a:t>selfie</a:t>
            </a:r>
            <a:r>
              <a:rPr lang="es-ES" sz="800" u="sng" dirty="0">
                <a:solidFill>
                  <a:prstClr val="white"/>
                </a:solidFill>
                <a:hlinkClick r:id="rId11"/>
              </a:rPr>
              <a:t> de él, Steven Gerrard y Daniel </a:t>
            </a:r>
            <a:r>
              <a:rPr lang="es-ES" sz="800" u="sng" dirty="0" err="1">
                <a:solidFill>
                  <a:prstClr val="white"/>
                </a:solidFill>
                <a:hlinkClick r:id="rId11"/>
              </a:rPr>
              <a:t>Sturridge</a:t>
            </a:r>
            <a:r>
              <a:rPr lang="es-ES" sz="800" dirty="0">
                <a:solidFill>
                  <a:prstClr val="white"/>
                </a:solidFill>
              </a:rPr>
              <a:t> en el banquillo</a:t>
            </a:r>
            <a:r>
              <a:rPr lang="es-ES" sz="900" dirty="0">
                <a:solidFill>
                  <a:prstClr val="white"/>
                </a:solidFill>
              </a:rPr>
              <a:t>.</a:t>
            </a:r>
          </a:p>
          <a:p>
            <a:pPr lvl="0" algn="ctr"/>
            <a:r>
              <a:rPr lang="en-GB" sz="900" dirty="0" smtClean="0">
                <a:solidFill>
                  <a:prstClr val="white"/>
                </a:solidFill>
              </a:rPr>
              <a:t>.</a:t>
            </a:r>
            <a:endParaRPr lang="en-GB" sz="900" dirty="0">
              <a:solidFill>
                <a:prstClr val="white"/>
              </a:solidFill>
            </a:endParaRPr>
          </a:p>
        </p:txBody>
      </p:sp>
      <p:sp>
        <p:nvSpPr>
          <p:cNvPr id="54" name="Freeform 5"/>
          <p:cNvSpPr>
            <a:spLocks/>
          </p:cNvSpPr>
          <p:nvPr/>
        </p:nvSpPr>
        <p:spPr bwMode="auto">
          <a:xfrm>
            <a:off x="7335338" y="2335480"/>
            <a:ext cx="1764000" cy="21125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89804"/>
            </a:srgbClr>
          </a:solidFill>
          <a:ln>
            <a:noFill/>
          </a:ln>
        </p:spPr>
        <p:txBody>
          <a:bodyPr vert="horz" wrap="square" lIns="91440" tIns="45720" rIns="91440" bIns="45720" numCol="1" anchor="ctr" anchorCtr="0" compatLnSpc="1">
            <a:prstTxWarp prst="textNoShape">
              <a:avLst/>
            </a:prstTxWarp>
          </a:bodyPr>
          <a:lstStyle/>
          <a:p>
            <a:pPr marL="171450" lvl="0" indent="-171450">
              <a:buFont typeface="Arial" panose="020B0604020202020204" pitchFamily="34" charset="0"/>
              <a:buChar char="•"/>
            </a:pPr>
            <a:r>
              <a:rPr lang="es-ES" sz="800" dirty="0">
                <a:solidFill>
                  <a:prstClr val="white"/>
                </a:solidFill>
              </a:rPr>
              <a:t>Los comentarios del Inglaterra - Ecuador se centran en Alex </a:t>
            </a:r>
            <a:r>
              <a:rPr lang="es-ES" sz="800" dirty="0" err="1">
                <a:solidFill>
                  <a:prstClr val="white"/>
                </a:solidFill>
              </a:rPr>
              <a:t>Oxlade</a:t>
            </a:r>
            <a:r>
              <a:rPr lang="es-ES" sz="800" dirty="0">
                <a:solidFill>
                  <a:prstClr val="white"/>
                </a:solidFill>
              </a:rPr>
              <a:t>-Chamberlain, que había mostrado un ritmo prometedor hasta que sufrió una lesión en la rodilla en el minuto 63. </a:t>
            </a:r>
            <a:r>
              <a:rPr lang="es-ES" sz="800" u="sng" dirty="0">
                <a:solidFill>
                  <a:prstClr val="white"/>
                </a:solidFill>
                <a:hlinkClick r:id="rId12"/>
              </a:rPr>
              <a:t>Jack </a:t>
            </a:r>
            <a:r>
              <a:rPr lang="es-ES" sz="800" u="sng" dirty="0" err="1">
                <a:solidFill>
                  <a:prstClr val="white"/>
                </a:solidFill>
                <a:hlinkClick r:id="rId12"/>
              </a:rPr>
              <a:t>Wilshere</a:t>
            </a:r>
            <a:r>
              <a:rPr lang="es-ES" sz="800" u="sng" dirty="0">
                <a:solidFill>
                  <a:prstClr val="white"/>
                </a:solidFill>
                <a:hlinkClick r:id="rId12"/>
              </a:rPr>
              <a:t> </a:t>
            </a:r>
            <a:r>
              <a:rPr lang="es-ES" sz="800" u="sng" dirty="0" err="1">
                <a:solidFill>
                  <a:prstClr val="white"/>
                </a:solidFill>
                <a:hlinkClick r:id="rId12"/>
              </a:rPr>
              <a:t>twiteó</a:t>
            </a:r>
            <a:r>
              <a:rPr lang="es-ES" sz="800" u="sng" dirty="0">
                <a:solidFill>
                  <a:prstClr val="white"/>
                </a:solidFill>
                <a:hlinkClick r:id="rId12"/>
              </a:rPr>
              <a:t> que esperaba</a:t>
            </a:r>
            <a:r>
              <a:rPr lang="es-ES" sz="800" dirty="0">
                <a:solidFill>
                  <a:prstClr val="white"/>
                </a:solidFill>
              </a:rPr>
              <a:t> que ”</a:t>
            </a:r>
            <a:r>
              <a:rPr lang="es-ES" sz="800" dirty="0" err="1">
                <a:solidFill>
                  <a:prstClr val="white"/>
                </a:solidFill>
              </a:rPr>
              <a:t>The</a:t>
            </a:r>
            <a:r>
              <a:rPr lang="es-ES" sz="800" dirty="0">
                <a:solidFill>
                  <a:prstClr val="white"/>
                </a:solidFill>
              </a:rPr>
              <a:t> </a:t>
            </a:r>
            <a:r>
              <a:rPr lang="es-ES" sz="800" dirty="0" err="1">
                <a:solidFill>
                  <a:prstClr val="white"/>
                </a:solidFill>
              </a:rPr>
              <a:t>Ox</a:t>
            </a:r>
            <a:r>
              <a:rPr lang="es-ES" sz="800" dirty="0">
                <a:solidFill>
                  <a:prstClr val="white"/>
                </a:solidFill>
              </a:rPr>
              <a:t>" estuviera recuperado para jugar contra Brasil. </a:t>
            </a:r>
          </a:p>
        </p:txBody>
      </p:sp>
      <p:sp>
        <p:nvSpPr>
          <p:cNvPr id="53" name="Title 1"/>
          <p:cNvSpPr txBox="1">
            <a:spLocks/>
          </p:cNvSpPr>
          <p:nvPr/>
        </p:nvSpPr>
        <p:spPr>
          <a:xfrm>
            <a:off x="1620983" y="1440539"/>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sz="1100" dirty="0" smtClean="0">
                <a:solidFill>
                  <a:schemeClr val="accent6"/>
                </a:solidFill>
              </a:rPr>
              <a:t>UEFA CHAMPIONS LEAGUE</a:t>
            </a:r>
            <a:endParaRPr lang="en-GB" sz="1100" dirty="0">
              <a:solidFill>
                <a:schemeClr val="accent6"/>
              </a:solidFill>
            </a:endParaRPr>
          </a:p>
        </p:txBody>
      </p:sp>
      <p:sp>
        <p:nvSpPr>
          <p:cNvPr id="55" name="Title 1"/>
          <p:cNvSpPr txBox="1">
            <a:spLocks/>
          </p:cNvSpPr>
          <p:nvPr/>
        </p:nvSpPr>
        <p:spPr>
          <a:xfrm>
            <a:off x="6332683" y="541464"/>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sz="1100" dirty="0" err="1">
                <a:solidFill>
                  <a:schemeClr val="accent6"/>
                </a:solidFill>
              </a:rPr>
              <a:t>Juegos</a:t>
            </a:r>
            <a:r>
              <a:rPr lang="en-GB" sz="1100" dirty="0">
                <a:solidFill>
                  <a:schemeClr val="accent6"/>
                </a:solidFill>
              </a:rPr>
              <a:t> de </a:t>
            </a:r>
            <a:r>
              <a:rPr lang="en-GB" sz="1100" dirty="0" err="1">
                <a:solidFill>
                  <a:schemeClr val="accent6"/>
                </a:solidFill>
              </a:rPr>
              <a:t>preparación</a:t>
            </a:r>
            <a:endParaRPr lang="en-GB" sz="1100" dirty="0">
              <a:solidFill>
                <a:schemeClr val="accent6"/>
              </a:solidFill>
            </a:endParaRPr>
          </a:p>
        </p:txBody>
      </p:sp>
      <p:sp>
        <p:nvSpPr>
          <p:cNvPr id="59" name="Chevron 58">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0" name="Chevron 59">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61" name="Group 60"/>
          <p:cNvGrpSpPr>
            <a:grpSpLocks noChangeAspect="1"/>
          </p:cNvGrpSpPr>
          <p:nvPr/>
        </p:nvGrpSpPr>
        <p:grpSpPr>
          <a:xfrm>
            <a:off x="2910458" y="1070062"/>
            <a:ext cx="396000" cy="396000"/>
            <a:chOff x="8688315" y="1941109"/>
            <a:chExt cx="329913" cy="282083"/>
          </a:xfrm>
        </p:grpSpPr>
        <p:sp>
          <p:nvSpPr>
            <p:cNvPr id="62" name="Oval 61">
              <a:hlinkClick r:id="rId6" action="ppaction://hlinksldjump"/>
            </p:cNvPr>
            <p:cNvSpPr/>
            <p:nvPr/>
          </p:nvSpPr>
          <p:spPr>
            <a:xfrm>
              <a:off x="8688315" y="1941109"/>
              <a:ext cx="329913" cy="282083"/>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63" name="Picture 62" descr="facebook loog.emf">
              <a:hlinkClick r:id="rId6" action="ppaction://hlinksldjump"/>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807595" y="1990839"/>
              <a:ext cx="111900" cy="192092"/>
            </a:xfrm>
            <a:prstGeom prst="rect">
              <a:avLst/>
            </a:prstGeom>
          </p:spPr>
        </p:pic>
      </p:grpSp>
      <p:grpSp>
        <p:nvGrpSpPr>
          <p:cNvPr id="64" name="Group 63"/>
          <p:cNvGrpSpPr>
            <a:grpSpLocks noChangeAspect="1"/>
          </p:cNvGrpSpPr>
          <p:nvPr/>
        </p:nvGrpSpPr>
        <p:grpSpPr>
          <a:xfrm>
            <a:off x="6975215" y="235594"/>
            <a:ext cx="395934" cy="396000"/>
            <a:chOff x="9160130" y="1941109"/>
            <a:chExt cx="357358" cy="282083"/>
          </a:xfrm>
        </p:grpSpPr>
        <p:sp>
          <p:nvSpPr>
            <p:cNvPr id="70" name="Oval 69">
              <a:hlinkClick r:id="rId8" action="ppaction://hlinksldjump"/>
            </p:cNvPr>
            <p:cNvSpPr/>
            <p:nvPr/>
          </p:nvSpPr>
          <p:spPr>
            <a:xfrm>
              <a:off x="9160130" y="1941109"/>
              <a:ext cx="357358" cy="282083"/>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71" name="Picture 70" descr="twitter logo.emf">
              <a:hlinkClick r:id="rId8" action="ppaction://hlinksldjump"/>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209304" y="2012131"/>
              <a:ext cx="262648" cy="152282"/>
            </a:xfrm>
            <a:prstGeom prst="rect">
              <a:avLst/>
            </a:prstGeom>
          </p:spPr>
        </p:pic>
      </p:grpSp>
      <p:grpSp>
        <p:nvGrpSpPr>
          <p:cNvPr id="57" name="Group 56"/>
          <p:cNvGrpSpPr/>
          <p:nvPr/>
        </p:nvGrpSpPr>
        <p:grpSpPr>
          <a:xfrm>
            <a:off x="1637994" y="4734632"/>
            <a:ext cx="7506006" cy="417693"/>
            <a:chOff x="1637994" y="4734632"/>
            <a:chExt cx="7506006" cy="417693"/>
          </a:xfrm>
        </p:grpSpPr>
        <p:sp>
          <p:nvSpPr>
            <p:cNvPr id="58" name="Isosceles Triangle 57"/>
            <p:cNvSpPr/>
            <p:nvPr/>
          </p:nvSpPr>
          <p:spPr>
            <a:xfrm>
              <a:off x="6628287" y="4734632"/>
              <a:ext cx="324000" cy="1440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72" name="Group 71"/>
            <p:cNvGrpSpPr/>
            <p:nvPr/>
          </p:nvGrpSpPr>
          <p:grpSpPr>
            <a:xfrm>
              <a:off x="1637994" y="4835525"/>
              <a:ext cx="7506006" cy="316800"/>
              <a:chOff x="1914453" y="4835525"/>
              <a:chExt cx="8255647" cy="316800"/>
            </a:xfrm>
          </p:grpSpPr>
          <p:sp>
            <p:nvSpPr>
              <p:cNvPr id="73" name="Rectangle 72">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4" name="Rectangle 73">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5" name="Rectangle 74">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6" name="Rectangle 75">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7" name="Rectangle 76">
                <a:hlinkClick r:id="rId17" action="ppaction://hlinksldjump"/>
              </p:cNvPr>
              <p:cNvSpPr/>
              <p:nvPr/>
            </p:nvSpPr>
            <p:spPr>
              <a:xfrm>
                <a:off x="7087368" y="4835525"/>
                <a:ext cx="1027436" cy="316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8" name="Rectangle 77">
                <a:hlinkClick r:id="rId18"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9" name="Rectangle 78">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80" name="Rectangle 79">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grpSp>
      <p:grpSp>
        <p:nvGrpSpPr>
          <p:cNvPr id="13" name="Group 12"/>
          <p:cNvGrpSpPr/>
          <p:nvPr/>
        </p:nvGrpSpPr>
        <p:grpSpPr>
          <a:xfrm>
            <a:off x="5706528" y="4223649"/>
            <a:ext cx="1843517" cy="461666"/>
            <a:chOff x="6366150" y="4155684"/>
            <a:chExt cx="1843517" cy="461666"/>
          </a:xfrm>
        </p:grpSpPr>
        <p:sp>
          <p:nvSpPr>
            <p:cNvPr id="5" name="TextBox 4">
              <a:hlinkClick r:id="rId21"/>
            </p:cNvPr>
            <p:cNvSpPr txBox="1"/>
            <p:nvPr/>
          </p:nvSpPr>
          <p:spPr>
            <a:xfrm>
              <a:off x="6366150" y="4155685"/>
              <a:ext cx="586137" cy="461665"/>
            </a:xfrm>
            <a:prstGeom prst="rect">
              <a:avLst/>
            </a:prstGeom>
            <a:solidFill>
              <a:schemeClr val="accent6">
                <a:lumMod val="60000"/>
                <a:lumOff val="40000"/>
              </a:schemeClr>
            </a:solidFill>
          </p:spPr>
          <p:txBody>
            <a:bodyPr wrap="square" rtlCol="0">
              <a:spAutoFit/>
            </a:bodyPr>
            <a:lstStyle/>
            <a:p>
              <a:pPr algn="ctr"/>
              <a:r>
                <a:rPr lang="en-GB" sz="1200" cap="all" dirty="0">
                  <a:solidFill>
                    <a:schemeClr val="accent6"/>
                  </a:solidFill>
                  <a:latin typeface="+mj-lt"/>
                  <a:ea typeface="+mj-ea"/>
                  <a:cs typeface="+mj-cs"/>
                </a:rPr>
                <a:t>PULSA AQUI </a:t>
              </a:r>
            </a:p>
          </p:txBody>
        </p:sp>
        <p:sp>
          <p:nvSpPr>
            <p:cNvPr id="81" name="TextBox 80">
              <a:hlinkClick r:id="rId21"/>
            </p:cNvPr>
            <p:cNvSpPr txBox="1"/>
            <p:nvPr/>
          </p:nvSpPr>
          <p:spPr>
            <a:xfrm>
              <a:off x="6929177" y="4155684"/>
              <a:ext cx="1280490" cy="461665"/>
            </a:xfrm>
            <a:prstGeom prst="rect">
              <a:avLst/>
            </a:prstGeom>
            <a:solidFill>
              <a:schemeClr val="accent6">
                <a:lumMod val="60000"/>
                <a:lumOff val="40000"/>
              </a:schemeClr>
            </a:solidFill>
          </p:spPr>
          <p:txBody>
            <a:bodyPr wrap="square" rtlCol="0" anchor="ctr">
              <a:noAutofit/>
            </a:bodyPr>
            <a:lstStyle/>
            <a:p>
              <a:pPr algn="ctr"/>
              <a:r>
                <a:rPr lang="en-GB" sz="900" dirty="0" smtClean="0">
                  <a:solidFill>
                    <a:schemeClr val="bg1"/>
                  </a:solidFill>
                  <a:latin typeface="+mj-lt"/>
                </a:rPr>
                <a:t>Para los </a:t>
              </a:r>
              <a:r>
                <a:rPr lang="en-GB" sz="900" dirty="0" err="1" smtClean="0">
                  <a:solidFill>
                    <a:schemeClr val="bg1"/>
                  </a:solidFill>
                  <a:latin typeface="+mj-lt"/>
                </a:rPr>
                <a:t>ultimos</a:t>
              </a:r>
              <a:r>
                <a:rPr lang="en-GB" sz="900" dirty="0" smtClean="0">
                  <a:solidFill>
                    <a:schemeClr val="bg1"/>
                  </a:solidFill>
                  <a:latin typeface="+mj-lt"/>
                </a:rPr>
                <a:t> tweets de la Copa Mundial</a:t>
              </a:r>
            </a:p>
          </p:txBody>
        </p:sp>
      </p:grpSp>
      <p:grpSp>
        <p:nvGrpSpPr>
          <p:cNvPr id="65" name="Group 4"/>
          <p:cNvGrpSpPr>
            <a:grpSpLocks noChangeAspect="1"/>
          </p:cNvGrpSpPr>
          <p:nvPr/>
        </p:nvGrpSpPr>
        <p:grpSpPr bwMode="auto">
          <a:xfrm>
            <a:off x="5564020" y="4449823"/>
            <a:ext cx="235492" cy="235492"/>
            <a:chOff x="1804" y="543"/>
            <a:chExt cx="2152" cy="2152"/>
          </a:xfrm>
        </p:grpSpPr>
        <p:sp>
          <p:nvSpPr>
            <p:cNvPr id="66" name="Oval 5"/>
            <p:cNvSpPr>
              <a:spLocks noChangeArrowheads="1"/>
            </p:cNvSpPr>
            <p:nvPr/>
          </p:nvSpPr>
          <p:spPr bwMode="auto">
            <a:xfrm>
              <a:off x="1804" y="543"/>
              <a:ext cx="2152" cy="215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Oval 5">
              <a:hlinkClick r:id="rId22"/>
            </p:cNvPr>
            <p:cNvSpPr>
              <a:spLocks noChangeArrowheads="1"/>
            </p:cNvSpPr>
            <p:nvPr/>
          </p:nvSpPr>
          <p:spPr bwMode="auto">
            <a:xfrm>
              <a:off x="1804" y="543"/>
              <a:ext cx="2152" cy="2152"/>
            </a:xfrm>
            <a:prstGeom prst="ellipse">
              <a:avLst/>
            </a:prstGeom>
            <a:solidFill>
              <a:srgbClr val="9CC813">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724059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 name="Snip Single Corner Rectangle 34"/>
          <p:cNvSpPr/>
          <p:nvPr/>
        </p:nvSpPr>
        <p:spPr>
          <a:xfrm rot="10800000">
            <a:off x="4561726" y="-31483"/>
            <a:ext cx="4288587" cy="468000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 name="Title 2"/>
          <p:cNvSpPr>
            <a:spLocks noGrp="1"/>
          </p:cNvSpPr>
          <p:nvPr>
            <p:ph type="title"/>
          </p:nvPr>
        </p:nvSpPr>
        <p:spPr/>
        <p:txBody>
          <a:bodyPr/>
          <a:lstStyle/>
          <a:p>
            <a:r>
              <a:rPr lang="en-GB" dirty="0"/>
              <a:t>Andrew </a:t>
            </a:r>
            <a:r>
              <a:rPr lang="en-GB" dirty="0" err="1" smtClean="0"/>
              <a:t>Samms</a:t>
            </a:r>
            <a:endParaRPr lang="en-GB" dirty="0"/>
          </a:p>
        </p:txBody>
      </p:sp>
      <p:sp>
        <p:nvSpPr>
          <p:cNvPr id="49" name="Rectangle 48"/>
          <p:cNvSpPr/>
          <p:nvPr/>
        </p:nvSpPr>
        <p:spPr>
          <a:xfrm>
            <a:off x="103024" y="416408"/>
            <a:ext cx="3040872" cy="230455"/>
          </a:xfrm>
          <a:prstGeom prst="rect">
            <a:avLst/>
          </a:prstGeom>
        </p:spPr>
        <p:txBody>
          <a:bodyPr wrap="square" lIns="67190" tIns="33595" rIns="67190" bIns="33595">
            <a:spAutoFit/>
          </a:bodyPr>
          <a:lstStyle/>
          <a:p>
            <a:pPr lvl="0">
              <a:lnSpc>
                <a:spcPct val="65000"/>
              </a:lnSpc>
            </a:pPr>
            <a:r>
              <a:rPr lang="en-GB" sz="1600" dirty="0" smtClean="0">
                <a:solidFill>
                  <a:schemeClr val="accent6">
                    <a:lumMod val="60000"/>
                    <a:lumOff val="40000"/>
                  </a:schemeClr>
                </a:solidFill>
                <a:latin typeface="+mj-lt"/>
                <a:cs typeface="Arial" pitchFamily="34" charset="0"/>
              </a:rPr>
              <a:t>SENIOR SALES LEAD EN TWITTER</a:t>
            </a:r>
            <a:endParaRPr lang="en-GB" sz="1600" dirty="0">
              <a:solidFill>
                <a:schemeClr val="accent6">
                  <a:lumMod val="60000"/>
                  <a:lumOff val="40000"/>
                </a:schemeClr>
              </a:solidFill>
              <a:latin typeface="+mj-lt"/>
              <a:cs typeface="Arial" pitchFamily="34" charset="0"/>
            </a:endParaRPr>
          </a:p>
        </p:txBody>
      </p:sp>
      <p:sp>
        <p:nvSpPr>
          <p:cNvPr id="55" name="Rectangle 54"/>
          <p:cNvSpPr/>
          <p:nvPr/>
        </p:nvSpPr>
        <p:spPr>
          <a:xfrm>
            <a:off x="4736388" y="210469"/>
            <a:ext cx="4016836" cy="4596130"/>
          </a:xfrm>
          <a:prstGeom prst="rect">
            <a:avLst/>
          </a:prstGeom>
        </p:spPr>
        <p:txBody>
          <a:bodyPr wrap="square">
            <a:spAutoFit/>
          </a:bodyPr>
          <a:lstStyle/>
          <a:p>
            <a:pPr lvl="0">
              <a:spcBef>
                <a:spcPts val="200"/>
              </a:spcBef>
            </a:pPr>
            <a:r>
              <a:rPr lang="es-ES" sz="1000" dirty="0">
                <a:solidFill>
                  <a:srgbClr val="4197FC"/>
                </a:solidFill>
                <a:latin typeface="Impact"/>
              </a:rPr>
              <a:t>¿CÓMO CREE QUE VINE/TWITTER MEJORAN LA EXPERIENCIA DE LOS EVENTOS DEPORTIVOS, ESPECIALMENTE DE LA </a:t>
            </a:r>
            <a:r>
              <a:rPr lang="es-ES" sz="1000" dirty="0" smtClean="0">
                <a:solidFill>
                  <a:srgbClr val="4197FC"/>
                </a:solidFill>
                <a:latin typeface="Impact"/>
              </a:rPr>
              <a:t>Copa Mundial?</a:t>
            </a:r>
            <a:endParaRPr lang="es-ES" sz="1000" dirty="0">
              <a:solidFill>
                <a:srgbClr val="4197FC"/>
              </a:solidFill>
              <a:latin typeface="Impact"/>
            </a:endParaRPr>
          </a:p>
          <a:p>
            <a:pPr lvl="0">
              <a:spcBef>
                <a:spcPts val="200"/>
              </a:spcBef>
            </a:pPr>
            <a:r>
              <a:rPr lang="es-ES" sz="800" dirty="0">
                <a:solidFill>
                  <a:prstClr val="white"/>
                </a:solidFill>
              </a:rPr>
              <a:t>En los Juegos de Invierno en </a:t>
            </a:r>
            <a:r>
              <a:rPr lang="es-ES" sz="800" dirty="0" err="1">
                <a:solidFill>
                  <a:prstClr val="white"/>
                </a:solidFill>
              </a:rPr>
              <a:t>Sochi</a:t>
            </a:r>
            <a:r>
              <a:rPr lang="es-ES" sz="800" dirty="0">
                <a:solidFill>
                  <a:prstClr val="white"/>
                </a:solidFill>
              </a:rPr>
              <a:t>, Visa hizo un ingenioso uso de Vine para mantener su relevancia. Al hacer esto, mostró que un vídeo impactante, desarrollado en Vine, puede servir para exhibir contenido sobre un evento deportivo global. Clave para conseguirlo fue contratar a un </a:t>
            </a:r>
            <a:r>
              <a:rPr lang="es-ES" sz="800" dirty="0" err="1">
                <a:solidFill>
                  <a:prstClr val="white"/>
                </a:solidFill>
              </a:rPr>
              <a:t>Vineógrafo</a:t>
            </a:r>
            <a:r>
              <a:rPr lang="es-ES" sz="800" dirty="0">
                <a:solidFill>
                  <a:prstClr val="white"/>
                </a:solidFill>
              </a:rPr>
              <a:t> que crease contenido enriquecido e interesante, que no sólo cautivase a sus seguidores, sino que fuese más allá, consiguiendo una amplia audiencia. </a:t>
            </a:r>
          </a:p>
          <a:p>
            <a:pPr lvl="0">
              <a:spcBef>
                <a:spcPts val="200"/>
              </a:spcBef>
            </a:pPr>
            <a:r>
              <a:rPr lang="es-ES" sz="800" dirty="0">
                <a:solidFill>
                  <a:prstClr val="white"/>
                </a:solidFill>
              </a:rPr>
              <a:t>Visa Vine - pulsa aquí, Visa Vine - pulsa </a:t>
            </a:r>
            <a:r>
              <a:rPr lang="es-ES" sz="800" u="sng" dirty="0">
                <a:solidFill>
                  <a:srgbClr val="4197FC"/>
                </a:solidFill>
                <a:hlinkClick r:id="rId2"/>
              </a:rPr>
              <a:t>aquí</a:t>
            </a:r>
            <a:endParaRPr lang="es-ES" sz="800" u="sng" dirty="0">
              <a:solidFill>
                <a:srgbClr val="4197FC"/>
              </a:solidFill>
            </a:endParaRPr>
          </a:p>
          <a:p>
            <a:pPr lvl="0">
              <a:spcBef>
                <a:spcPts val="600"/>
              </a:spcBef>
            </a:pPr>
            <a:r>
              <a:rPr lang="es-ES" sz="1000" dirty="0">
                <a:solidFill>
                  <a:srgbClr val="4197FC"/>
                </a:solidFill>
                <a:latin typeface="Impact"/>
              </a:rPr>
              <a:t>EN GENERAL, ¿CUÁL CREES QUE ES LA MAYOR OCASIÓN QUE SE HA PERDIDO USANDO VINE/TWITTER? ¿QUÉ SE PODRÍA HACER PARA SOLUCIONARLO?</a:t>
            </a:r>
          </a:p>
          <a:p>
            <a:pPr lvl="0">
              <a:spcBef>
                <a:spcPts val="200"/>
              </a:spcBef>
            </a:pPr>
            <a:r>
              <a:rPr lang="es-ES" sz="800" dirty="0">
                <a:solidFill>
                  <a:prstClr val="white"/>
                </a:solidFill>
              </a:rPr>
              <a:t>Yo no diría que se ha perdido una ocasión, sino la oportunidad de que las marcas sin relación directa con la </a:t>
            </a:r>
            <a:r>
              <a:rPr lang="es-ES" sz="800" dirty="0" smtClean="0">
                <a:solidFill>
                  <a:prstClr val="white"/>
                </a:solidFill>
              </a:rPr>
              <a:t>Copa Mundial </a:t>
            </a:r>
            <a:r>
              <a:rPr lang="es-ES" sz="800" dirty="0">
                <a:solidFill>
                  <a:prstClr val="white"/>
                </a:solidFill>
              </a:rPr>
              <a:t>creen una conexión más cercana. "Esto es lo que Vine hace, permite a las marcas tener un lienzo para crear contenidos muy atractivos.. Por ejemplo, </a:t>
            </a:r>
            <a:r>
              <a:rPr lang="es-ES" sz="800" dirty="0" err="1">
                <a:solidFill>
                  <a:prstClr val="white"/>
                </a:solidFill>
              </a:rPr>
              <a:t>Tide</a:t>
            </a:r>
            <a:r>
              <a:rPr lang="es-ES" sz="800" dirty="0">
                <a:solidFill>
                  <a:prstClr val="white"/>
                </a:solidFill>
              </a:rPr>
              <a:t> creó </a:t>
            </a:r>
            <a:r>
              <a:rPr lang="es-ES" sz="800" dirty="0" err="1">
                <a:solidFill>
                  <a:prstClr val="white"/>
                </a:solidFill>
              </a:rPr>
              <a:t>Vines</a:t>
            </a:r>
            <a:r>
              <a:rPr lang="es-ES" sz="800" dirty="0">
                <a:solidFill>
                  <a:prstClr val="white"/>
                </a:solidFill>
              </a:rPr>
              <a:t> innovadores en torno a los JJ.OO. de </a:t>
            </a:r>
            <a:r>
              <a:rPr lang="es-ES" sz="800" dirty="0" err="1">
                <a:solidFill>
                  <a:prstClr val="white"/>
                </a:solidFill>
              </a:rPr>
              <a:t>Sochi</a:t>
            </a:r>
            <a:r>
              <a:rPr lang="es-ES" sz="800" dirty="0">
                <a:solidFill>
                  <a:prstClr val="white"/>
                </a:solidFill>
              </a:rPr>
              <a:t>. Esto le facilitó el acceso a una mayor audiencia.</a:t>
            </a:r>
          </a:p>
          <a:p>
            <a:pPr lvl="0">
              <a:spcBef>
                <a:spcPts val="200"/>
              </a:spcBef>
            </a:pPr>
            <a:r>
              <a:rPr lang="es-ES" sz="800" dirty="0">
                <a:solidFill>
                  <a:prstClr val="white"/>
                </a:solidFill>
              </a:rPr>
              <a:t>Vine de </a:t>
            </a:r>
            <a:r>
              <a:rPr lang="es-ES" sz="800" dirty="0" err="1">
                <a:solidFill>
                  <a:prstClr val="white"/>
                </a:solidFill>
              </a:rPr>
              <a:t>Tide</a:t>
            </a:r>
            <a:r>
              <a:rPr lang="es-ES" sz="800" dirty="0">
                <a:solidFill>
                  <a:prstClr val="white"/>
                </a:solidFill>
              </a:rPr>
              <a:t> - pulsa </a:t>
            </a:r>
            <a:r>
              <a:rPr lang="es-ES" sz="800" u="sng" dirty="0">
                <a:solidFill>
                  <a:prstClr val="white"/>
                </a:solidFill>
                <a:hlinkClick r:id="rId3"/>
              </a:rPr>
              <a:t>aquí</a:t>
            </a:r>
            <a:r>
              <a:rPr lang="es-ES" sz="800" dirty="0">
                <a:solidFill>
                  <a:prstClr val="white"/>
                </a:solidFill>
              </a:rPr>
              <a:t>, Vine de </a:t>
            </a:r>
            <a:r>
              <a:rPr lang="es-ES" sz="800" dirty="0" err="1">
                <a:solidFill>
                  <a:prstClr val="white"/>
                </a:solidFill>
              </a:rPr>
              <a:t>Tide</a:t>
            </a:r>
            <a:r>
              <a:rPr lang="es-ES" sz="800" dirty="0">
                <a:solidFill>
                  <a:prstClr val="white"/>
                </a:solidFill>
              </a:rPr>
              <a:t> - pulsa </a:t>
            </a:r>
            <a:r>
              <a:rPr lang="es-ES" sz="800" u="sng" dirty="0">
                <a:solidFill>
                  <a:prstClr val="white"/>
                </a:solidFill>
                <a:hlinkClick r:id="rId3"/>
              </a:rPr>
              <a:t>aquí</a:t>
            </a:r>
            <a:endParaRPr lang="es-ES" sz="800" dirty="0">
              <a:solidFill>
                <a:prstClr val="white"/>
              </a:solidFill>
            </a:endParaRPr>
          </a:p>
          <a:p>
            <a:pPr lvl="0">
              <a:spcBef>
                <a:spcPts val="600"/>
              </a:spcBef>
            </a:pPr>
            <a:r>
              <a:rPr lang="es-ES" sz="1000" dirty="0">
                <a:solidFill>
                  <a:srgbClr val="4197FC"/>
                </a:solidFill>
                <a:latin typeface="Impact"/>
              </a:rPr>
              <a:t>¿HAY COMPORTAMIENTOS INCIPIENTES DE ANTERIORES EVENTOS DEPORTIVOS, COMO LA EUROCOPA 2012 O SOCHI 2014, QUE ESPERES SEGUIR VIENDO DURANTE EL MUNDIAL?</a:t>
            </a:r>
          </a:p>
          <a:p>
            <a:pPr lvl="0">
              <a:spcBef>
                <a:spcPts val="200"/>
              </a:spcBef>
            </a:pPr>
            <a:r>
              <a:rPr lang="es-ES" sz="800" dirty="0">
                <a:solidFill>
                  <a:prstClr val="white"/>
                </a:solidFill>
              </a:rPr>
              <a:t>Vemos un número de patrones de comportamiento incipientes en la plataforma.  Por ejemplo, el 66% de los </a:t>
            </a:r>
            <a:r>
              <a:rPr lang="es-ES" sz="800" dirty="0" err="1">
                <a:solidFill>
                  <a:prstClr val="white"/>
                </a:solidFill>
              </a:rPr>
              <a:t>twiteros</a:t>
            </a:r>
            <a:r>
              <a:rPr lang="es-ES" sz="800" dirty="0">
                <a:solidFill>
                  <a:prstClr val="white"/>
                </a:solidFill>
              </a:rPr>
              <a:t> ve los eventos en vivo. Esto subraya la fuerte relación entre los eventos en vivo y Twitter. Es un 11% más que otros usuarios de redes sociales. Si se añade que el 77% </a:t>
            </a:r>
            <a:r>
              <a:rPr lang="es-ES" sz="800" dirty="0" err="1" smtClean="0">
                <a:solidFill>
                  <a:prstClr val="white"/>
                </a:solidFill>
              </a:rPr>
              <a:t>twitea</a:t>
            </a:r>
            <a:r>
              <a:rPr lang="es-ES" sz="800" dirty="0" smtClean="0">
                <a:solidFill>
                  <a:prstClr val="white"/>
                </a:solidFill>
              </a:rPr>
              <a:t> </a:t>
            </a:r>
            <a:r>
              <a:rPr lang="es-ES" sz="800" dirty="0">
                <a:solidFill>
                  <a:prstClr val="white"/>
                </a:solidFill>
              </a:rPr>
              <a:t>usando los #</a:t>
            </a:r>
            <a:r>
              <a:rPr lang="es-ES" sz="800" dirty="0" err="1">
                <a:solidFill>
                  <a:prstClr val="white"/>
                </a:solidFill>
              </a:rPr>
              <a:t>hashtags</a:t>
            </a:r>
            <a:r>
              <a:rPr lang="es-ES" sz="800" dirty="0">
                <a:solidFill>
                  <a:prstClr val="white"/>
                </a:solidFill>
              </a:rPr>
              <a:t> del evento, esto apunta a que Twitter es una plataforma para las relaciones personales en tiempo real.</a:t>
            </a:r>
          </a:p>
          <a:p>
            <a:pPr lvl="0">
              <a:spcBef>
                <a:spcPts val="200"/>
              </a:spcBef>
            </a:pPr>
            <a:r>
              <a:rPr lang="es-ES" sz="800" dirty="0">
                <a:solidFill>
                  <a:prstClr val="white"/>
                </a:solidFill>
              </a:rPr>
              <a:t>La final de la Champions League generó más de 8,4 </a:t>
            </a:r>
            <a:r>
              <a:rPr lang="es-ES" sz="800" dirty="0" err="1">
                <a:solidFill>
                  <a:prstClr val="white"/>
                </a:solidFill>
              </a:rPr>
              <a:t>mill</a:t>
            </a:r>
            <a:r>
              <a:rPr lang="es-ES" sz="800" dirty="0">
                <a:solidFill>
                  <a:prstClr val="white"/>
                </a:solidFill>
              </a:rPr>
              <a:t>. de tweets, lo que da fe de que Twitter y los eventos deportivos son tal para cual. Esto quedó enfatizado por el volumen de actividad que vio la plataforma tras el gol de </a:t>
            </a:r>
            <a:r>
              <a:rPr lang="es-ES" sz="800" dirty="0" err="1">
                <a:solidFill>
                  <a:prstClr val="white"/>
                </a:solidFill>
              </a:rPr>
              <a:t>Gareth</a:t>
            </a:r>
            <a:r>
              <a:rPr lang="es-ES" sz="800" dirty="0">
                <a:solidFill>
                  <a:prstClr val="white"/>
                </a:solidFill>
              </a:rPr>
              <a:t> Bale: dio lugar a 209.594 tweets por minuto.  Usa este enlace para ver una animación de la explosión de tweets sobre el juego por todo el mundo - pulsa </a:t>
            </a:r>
            <a:r>
              <a:rPr lang="es-ES" sz="800" u="sng" dirty="0">
                <a:solidFill>
                  <a:prstClr val="white"/>
                </a:solidFill>
                <a:hlinkClick r:id="rId4"/>
              </a:rPr>
              <a:t>aquí</a:t>
            </a:r>
            <a:endParaRPr lang="es-ES" sz="800" dirty="0">
              <a:solidFill>
                <a:prstClr val="white"/>
              </a:solidFill>
            </a:endParaRPr>
          </a:p>
          <a:p>
            <a:pPr>
              <a:spcBef>
                <a:spcPts val="200"/>
              </a:spcBef>
            </a:pPr>
            <a:endParaRPr lang="en-GB" sz="900" dirty="0">
              <a:solidFill>
                <a:schemeClr val="bg1"/>
              </a:solidFill>
            </a:endParaRPr>
          </a:p>
        </p:txBody>
      </p:sp>
      <p:grpSp>
        <p:nvGrpSpPr>
          <p:cNvPr id="4" name="Group 3"/>
          <p:cNvGrpSpPr/>
          <p:nvPr/>
        </p:nvGrpSpPr>
        <p:grpSpPr>
          <a:xfrm>
            <a:off x="730045" y="1700765"/>
            <a:ext cx="2667075" cy="2981716"/>
            <a:chOff x="247167" y="1824053"/>
            <a:chExt cx="2667075" cy="2981716"/>
          </a:xfrm>
        </p:grpSpPr>
        <p:sp>
          <p:nvSpPr>
            <p:cNvPr id="58" name="Freeform 5"/>
            <p:cNvSpPr>
              <a:spLocks noChangeAspect="1"/>
            </p:cNvSpPr>
            <p:nvPr/>
          </p:nvSpPr>
          <p:spPr bwMode="auto">
            <a:xfrm>
              <a:off x="247167" y="1824053"/>
              <a:ext cx="2667075" cy="298171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59" name="Rectangle 58"/>
            <p:cNvSpPr/>
            <p:nvPr/>
          </p:nvSpPr>
          <p:spPr>
            <a:xfrm>
              <a:off x="420963" y="2238293"/>
              <a:ext cx="2404430" cy="2200602"/>
            </a:xfrm>
            <a:prstGeom prst="rect">
              <a:avLst/>
            </a:prstGeom>
          </p:spPr>
          <p:txBody>
            <a:bodyPr wrap="square">
              <a:spAutoFit/>
            </a:bodyPr>
            <a:lstStyle/>
            <a:p>
              <a:pPr lvl="0" algn="ctr">
                <a:spcBef>
                  <a:spcPts val="600"/>
                </a:spcBef>
              </a:pPr>
              <a:r>
                <a:rPr lang="es-ES" sz="1100" dirty="0">
                  <a:solidFill>
                    <a:srgbClr val="4197FC"/>
                  </a:solidFill>
                  <a:latin typeface="Impact"/>
                </a:rPr>
                <a:t>¿Crees que las marcas</a:t>
              </a:r>
              <a:br>
                <a:rPr lang="es-ES" sz="1100" dirty="0">
                  <a:solidFill>
                    <a:srgbClr val="4197FC"/>
                  </a:solidFill>
                  <a:latin typeface="Impact"/>
                </a:rPr>
              </a:br>
              <a:r>
                <a:rPr lang="es-ES" sz="1100" dirty="0">
                  <a:solidFill>
                    <a:srgbClr val="4197FC"/>
                  </a:solidFill>
                  <a:latin typeface="Impact"/>
                </a:rPr>
                <a:t>están usando suficientemente bien Vine/Twitter o que están empleando todo su potencial?</a:t>
              </a:r>
            </a:p>
            <a:p>
              <a:pPr lvl="0" algn="ctr">
                <a:spcBef>
                  <a:spcPts val="600"/>
                </a:spcBef>
              </a:pPr>
              <a:r>
                <a:rPr lang="es-ES" sz="800" dirty="0">
                  <a:solidFill>
                    <a:prstClr val="white"/>
                  </a:solidFill>
                </a:rPr>
                <a:t>Claro, se ve un cambio en la forma de usar Vine. No es sólo un añadido a un tweet, sino una parte del contenido fundamental, primordial para las campañas de </a:t>
              </a:r>
              <a:r>
                <a:rPr lang="es-ES" sz="800" dirty="0" err="1">
                  <a:solidFill>
                    <a:prstClr val="white"/>
                  </a:solidFill>
                </a:rPr>
                <a:t>márketing</a:t>
              </a:r>
              <a:r>
                <a:rPr lang="es-ES" sz="800" dirty="0">
                  <a:solidFill>
                    <a:prstClr val="white"/>
                  </a:solidFill>
                </a:rPr>
                <a:t>. Mira cómo </a:t>
              </a:r>
              <a:r>
                <a:rPr lang="es-ES" sz="800" dirty="0" err="1">
                  <a:solidFill>
                    <a:prstClr val="white"/>
                  </a:solidFill>
                </a:rPr>
                <a:t>PepsiMax</a:t>
              </a:r>
              <a:r>
                <a:rPr lang="es-ES" sz="800" dirty="0">
                  <a:solidFill>
                    <a:prstClr val="white"/>
                  </a:solidFill>
                </a:rPr>
                <a:t> traspasó fronteras con su campaña #</a:t>
              </a:r>
              <a:r>
                <a:rPr lang="es-ES" sz="800" dirty="0" err="1">
                  <a:solidFill>
                    <a:prstClr val="white"/>
                  </a:solidFill>
                </a:rPr>
                <a:t>LiveForNow</a:t>
              </a:r>
              <a:r>
                <a:rPr lang="es-ES" sz="800" dirty="0">
                  <a:solidFill>
                    <a:prstClr val="white"/>
                  </a:solidFill>
                </a:rPr>
                <a:t>. Pedía a los usuarios que enviaran sus vídeos de Vine y eligieran los mejores para presentarlos en su campaña nacional de publicidad exterior. Una bonita conexión entre </a:t>
              </a:r>
              <a:r>
                <a:rPr lang="es-ES" sz="800" dirty="0" err="1">
                  <a:solidFill>
                    <a:prstClr val="white"/>
                  </a:solidFill>
                </a:rPr>
                <a:t>on</a:t>
              </a:r>
              <a:r>
                <a:rPr lang="es-ES" sz="800" dirty="0">
                  <a:solidFill>
                    <a:prstClr val="white"/>
                  </a:solidFill>
                </a:rPr>
                <a:t> y offline, </a:t>
              </a:r>
              <a:br>
                <a:rPr lang="es-ES" sz="800" dirty="0">
                  <a:solidFill>
                    <a:prstClr val="white"/>
                  </a:solidFill>
                </a:rPr>
              </a:br>
              <a:r>
                <a:rPr lang="es-ES" sz="800" dirty="0">
                  <a:solidFill>
                    <a:prstClr val="white"/>
                  </a:solidFill>
                </a:rPr>
                <a:t>entre lo digital y la calle.</a:t>
              </a:r>
            </a:p>
          </p:txBody>
        </p:sp>
      </p:grpSp>
      <p:grpSp>
        <p:nvGrpSpPr>
          <p:cNvPr id="2" name="Group 1"/>
          <p:cNvGrpSpPr/>
          <p:nvPr/>
        </p:nvGrpSpPr>
        <p:grpSpPr>
          <a:xfrm>
            <a:off x="2424921" y="356410"/>
            <a:ext cx="2003279" cy="2187834"/>
            <a:chOff x="2178345" y="356410"/>
            <a:chExt cx="2003279" cy="2187834"/>
          </a:xfrm>
        </p:grpSpPr>
        <p:sp>
          <p:nvSpPr>
            <p:cNvPr id="60" name="Freeform 5"/>
            <p:cNvSpPr>
              <a:spLocks noChangeAspect="1"/>
            </p:cNvSpPr>
            <p:nvPr/>
          </p:nvSpPr>
          <p:spPr bwMode="auto">
            <a:xfrm>
              <a:off x="2178345" y="356410"/>
              <a:ext cx="1956966" cy="2187834"/>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61" name="Freeform 5"/>
            <p:cNvSpPr>
              <a:spLocks noEditPoints="1"/>
            </p:cNvSpPr>
            <p:nvPr/>
          </p:nvSpPr>
          <p:spPr bwMode="auto">
            <a:xfrm rot="10800000">
              <a:off x="3426601" y="1946906"/>
              <a:ext cx="755023" cy="597338"/>
            </a:xfrm>
            <a:custGeom>
              <a:avLst/>
              <a:gdLst>
                <a:gd name="T0" fmla="*/ 0 w 2075"/>
                <a:gd name="T1" fmla="*/ 1717 h 1717"/>
                <a:gd name="T2" fmla="*/ 0 w 2075"/>
                <a:gd name="T3" fmla="*/ 1242 h 1717"/>
                <a:gd name="T4" fmla="*/ 90 w 2075"/>
                <a:gd name="T5" fmla="*/ 629 h 1717"/>
                <a:gd name="T6" fmla="*/ 398 w 2075"/>
                <a:gd name="T7" fmla="*/ 222 h 1717"/>
                <a:gd name="T8" fmla="*/ 888 w 2075"/>
                <a:gd name="T9" fmla="*/ 0 h 1717"/>
                <a:gd name="T10" fmla="*/ 888 w 2075"/>
                <a:gd name="T11" fmla="*/ 380 h 1717"/>
                <a:gd name="T12" fmla="*/ 669 w 2075"/>
                <a:gd name="T13" fmla="*/ 678 h 1717"/>
                <a:gd name="T14" fmla="*/ 888 w 2075"/>
                <a:gd name="T15" fmla="*/ 678 h 1717"/>
                <a:gd name="T16" fmla="*/ 888 w 2075"/>
                <a:gd name="T17" fmla="*/ 1717 h 1717"/>
                <a:gd name="T18" fmla="*/ 0 w 2075"/>
                <a:gd name="T19" fmla="*/ 1717 h 1717"/>
                <a:gd name="T20" fmla="*/ 1187 w 2075"/>
                <a:gd name="T21" fmla="*/ 1717 h 1717"/>
                <a:gd name="T22" fmla="*/ 1187 w 2075"/>
                <a:gd name="T23" fmla="*/ 1242 h 1717"/>
                <a:gd name="T24" fmla="*/ 1277 w 2075"/>
                <a:gd name="T25" fmla="*/ 629 h 1717"/>
                <a:gd name="T26" fmla="*/ 1583 w 2075"/>
                <a:gd name="T27" fmla="*/ 222 h 1717"/>
                <a:gd name="T28" fmla="*/ 2075 w 2075"/>
                <a:gd name="T29" fmla="*/ 0 h 1717"/>
                <a:gd name="T30" fmla="*/ 2075 w 2075"/>
                <a:gd name="T31" fmla="*/ 380 h 1717"/>
                <a:gd name="T32" fmla="*/ 1855 w 2075"/>
                <a:gd name="T33" fmla="*/ 678 h 1717"/>
                <a:gd name="T34" fmla="*/ 2075 w 2075"/>
                <a:gd name="T35" fmla="*/ 678 h 1717"/>
                <a:gd name="T36" fmla="*/ 2075 w 2075"/>
                <a:gd name="T37" fmla="*/ 1717 h 1717"/>
                <a:gd name="T38" fmla="*/ 1187 w 2075"/>
                <a:gd name="T39" fmla="*/ 1717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5" h="1717">
                  <a:moveTo>
                    <a:pt x="0" y="1717"/>
                  </a:moveTo>
                  <a:cubicBezTo>
                    <a:pt x="0" y="1242"/>
                    <a:pt x="0" y="1242"/>
                    <a:pt x="0" y="1242"/>
                  </a:cubicBezTo>
                  <a:cubicBezTo>
                    <a:pt x="0" y="993"/>
                    <a:pt x="30" y="788"/>
                    <a:pt x="90" y="629"/>
                  </a:cubicBezTo>
                  <a:cubicBezTo>
                    <a:pt x="150" y="469"/>
                    <a:pt x="253" y="334"/>
                    <a:pt x="398" y="222"/>
                  </a:cubicBezTo>
                  <a:cubicBezTo>
                    <a:pt x="544" y="111"/>
                    <a:pt x="707" y="37"/>
                    <a:pt x="888" y="0"/>
                  </a:cubicBezTo>
                  <a:cubicBezTo>
                    <a:pt x="888" y="380"/>
                    <a:pt x="888" y="380"/>
                    <a:pt x="888" y="380"/>
                  </a:cubicBezTo>
                  <a:cubicBezTo>
                    <a:pt x="759" y="454"/>
                    <a:pt x="686" y="554"/>
                    <a:pt x="669" y="678"/>
                  </a:cubicBezTo>
                  <a:cubicBezTo>
                    <a:pt x="888" y="678"/>
                    <a:pt x="888" y="678"/>
                    <a:pt x="888" y="678"/>
                  </a:cubicBezTo>
                  <a:cubicBezTo>
                    <a:pt x="888" y="1717"/>
                    <a:pt x="888" y="1717"/>
                    <a:pt x="888" y="1717"/>
                  </a:cubicBezTo>
                  <a:lnTo>
                    <a:pt x="0" y="1717"/>
                  </a:lnTo>
                  <a:close/>
                  <a:moveTo>
                    <a:pt x="1187" y="1717"/>
                  </a:moveTo>
                  <a:cubicBezTo>
                    <a:pt x="1187" y="1242"/>
                    <a:pt x="1187" y="1242"/>
                    <a:pt x="1187" y="1242"/>
                  </a:cubicBezTo>
                  <a:cubicBezTo>
                    <a:pt x="1187" y="993"/>
                    <a:pt x="1217" y="788"/>
                    <a:pt x="1277" y="629"/>
                  </a:cubicBezTo>
                  <a:cubicBezTo>
                    <a:pt x="1337" y="469"/>
                    <a:pt x="1439" y="334"/>
                    <a:pt x="1583" y="222"/>
                  </a:cubicBezTo>
                  <a:cubicBezTo>
                    <a:pt x="1728" y="111"/>
                    <a:pt x="1891" y="37"/>
                    <a:pt x="2075" y="0"/>
                  </a:cubicBezTo>
                  <a:cubicBezTo>
                    <a:pt x="2075" y="380"/>
                    <a:pt x="2075" y="380"/>
                    <a:pt x="2075" y="380"/>
                  </a:cubicBezTo>
                  <a:cubicBezTo>
                    <a:pt x="1946" y="454"/>
                    <a:pt x="1873" y="554"/>
                    <a:pt x="1855" y="678"/>
                  </a:cubicBezTo>
                  <a:cubicBezTo>
                    <a:pt x="2075" y="678"/>
                    <a:pt x="2075" y="678"/>
                    <a:pt x="2075" y="678"/>
                  </a:cubicBezTo>
                  <a:cubicBezTo>
                    <a:pt x="2075" y="1717"/>
                    <a:pt x="2075" y="1717"/>
                    <a:pt x="2075" y="1717"/>
                  </a:cubicBezTo>
                  <a:lnTo>
                    <a:pt x="1187" y="1717"/>
                  </a:lnTo>
                  <a:close/>
                </a:path>
              </a:pathLst>
            </a:custGeom>
            <a:solidFill>
              <a:schemeClr val="accent6">
                <a:alpha val="69804"/>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62" name="Rectangle 61"/>
            <p:cNvSpPr/>
            <p:nvPr/>
          </p:nvSpPr>
          <p:spPr>
            <a:xfrm>
              <a:off x="2301634" y="962616"/>
              <a:ext cx="1864500" cy="1084912"/>
            </a:xfrm>
            <a:prstGeom prst="rect">
              <a:avLst/>
            </a:prstGeom>
            <a:noFill/>
          </p:spPr>
          <p:txBody>
            <a:bodyPr wrap="square">
              <a:spAutoFit/>
            </a:bodyPr>
            <a:lstStyle/>
            <a:p>
              <a:r>
                <a:rPr lang="en-GB" sz="900" i="1" dirty="0" smtClean="0">
                  <a:solidFill>
                    <a:schemeClr val="bg1"/>
                  </a:solidFill>
                </a:rPr>
                <a:t>“</a:t>
              </a:r>
              <a:r>
                <a:rPr lang="es-ES" sz="900" i="1" dirty="0">
                  <a:solidFill>
                    <a:prstClr val="white"/>
                  </a:solidFill>
                </a:rPr>
                <a:t>Vine permite capturar momentos para compartir en tiempo real. Permite a una empresa o particular crear contenido enriquecido, que puede compartir rápidamente con sus seguidores</a:t>
              </a:r>
              <a:r>
                <a:rPr lang="en-GB" sz="900" i="1" dirty="0" smtClean="0">
                  <a:solidFill>
                    <a:schemeClr val="bg1"/>
                  </a:solidFill>
                </a:rPr>
                <a:t>.</a:t>
              </a:r>
              <a:r>
                <a:rPr lang="en-GB" sz="1050" i="1" dirty="0" smtClean="0">
                  <a:solidFill>
                    <a:schemeClr val="bg1"/>
                  </a:solidFill>
                </a:rPr>
                <a:t>”</a:t>
              </a:r>
              <a:r>
                <a:rPr lang="en-GB" sz="1050" i="1" dirty="0">
                  <a:solidFill>
                    <a:schemeClr val="bg1"/>
                  </a:solidFill>
                </a:rPr>
                <a:t> </a:t>
              </a:r>
            </a:p>
          </p:txBody>
        </p:sp>
        <p:sp>
          <p:nvSpPr>
            <p:cNvPr id="63" name="Freeform 5"/>
            <p:cNvSpPr>
              <a:spLocks noEditPoints="1"/>
            </p:cNvSpPr>
            <p:nvPr/>
          </p:nvSpPr>
          <p:spPr bwMode="auto">
            <a:xfrm>
              <a:off x="2387655" y="757589"/>
              <a:ext cx="272558" cy="225575"/>
            </a:xfrm>
            <a:custGeom>
              <a:avLst/>
              <a:gdLst>
                <a:gd name="T0" fmla="*/ 0 w 2075"/>
                <a:gd name="T1" fmla="*/ 1717 h 1717"/>
                <a:gd name="T2" fmla="*/ 0 w 2075"/>
                <a:gd name="T3" fmla="*/ 1242 h 1717"/>
                <a:gd name="T4" fmla="*/ 90 w 2075"/>
                <a:gd name="T5" fmla="*/ 629 h 1717"/>
                <a:gd name="T6" fmla="*/ 398 w 2075"/>
                <a:gd name="T7" fmla="*/ 222 h 1717"/>
                <a:gd name="T8" fmla="*/ 888 w 2075"/>
                <a:gd name="T9" fmla="*/ 0 h 1717"/>
                <a:gd name="T10" fmla="*/ 888 w 2075"/>
                <a:gd name="T11" fmla="*/ 380 h 1717"/>
                <a:gd name="T12" fmla="*/ 669 w 2075"/>
                <a:gd name="T13" fmla="*/ 678 h 1717"/>
                <a:gd name="T14" fmla="*/ 888 w 2075"/>
                <a:gd name="T15" fmla="*/ 678 h 1717"/>
                <a:gd name="T16" fmla="*/ 888 w 2075"/>
                <a:gd name="T17" fmla="*/ 1717 h 1717"/>
                <a:gd name="T18" fmla="*/ 0 w 2075"/>
                <a:gd name="T19" fmla="*/ 1717 h 1717"/>
                <a:gd name="T20" fmla="*/ 1187 w 2075"/>
                <a:gd name="T21" fmla="*/ 1717 h 1717"/>
                <a:gd name="T22" fmla="*/ 1187 w 2075"/>
                <a:gd name="T23" fmla="*/ 1242 h 1717"/>
                <a:gd name="T24" fmla="*/ 1277 w 2075"/>
                <a:gd name="T25" fmla="*/ 629 h 1717"/>
                <a:gd name="T26" fmla="*/ 1583 w 2075"/>
                <a:gd name="T27" fmla="*/ 222 h 1717"/>
                <a:gd name="T28" fmla="*/ 2075 w 2075"/>
                <a:gd name="T29" fmla="*/ 0 h 1717"/>
                <a:gd name="T30" fmla="*/ 2075 w 2075"/>
                <a:gd name="T31" fmla="*/ 380 h 1717"/>
                <a:gd name="T32" fmla="*/ 1855 w 2075"/>
                <a:gd name="T33" fmla="*/ 678 h 1717"/>
                <a:gd name="T34" fmla="*/ 2075 w 2075"/>
                <a:gd name="T35" fmla="*/ 678 h 1717"/>
                <a:gd name="T36" fmla="*/ 2075 w 2075"/>
                <a:gd name="T37" fmla="*/ 1717 h 1717"/>
                <a:gd name="T38" fmla="*/ 1187 w 2075"/>
                <a:gd name="T39" fmla="*/ 1717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5" h="1717">
                  <a:moveTo>
                    <a:pt x="0" y="1717"/>
                  </a:moveTo>
                  <a:cubicBezTo>
                    <a:pt x="0" y="1242"/>
                    <a:pt x="0" y="1242"/>
                    <a:pt x="0" y="1242"/>
                  </a:cubicBezTo>
                  <a:cubicBezTo>
                    <a:pt x="0" y="993"/>
                    <a:pt x="30" y="788"/>
                    <a:pt x="90" y="629"/>
                  </a:cubicBezTo>
                  <a:cubicBezTo>
                    <a:pt x="150" y="469"/>
                    <a:pt x="253" y="334"/>
                    <a:pt x="398" y="222"/>
                  </a:cubicBezTo>
                  <a:cubicBezTo>
                    <a:pt x="544" y="111"/>
                    <a:pt x="707" y="37"/>
                    <a:pt x="888" y="0"/>
                  </a:cubicBezTo>
                  <a:cubicBezTo>
                    <a:pt x="888" y="380"/>
                    <a:pt x="888" y="380"/>
                    <a:pt x="888" y="380"/>
                  </a:cubicBezTo>
                  <a:cubicBezTo>
                    <a:pt x="759" y="454"/>
                    <a:pt x="686" y="554"/>
                    <a:pt x="669" y="678"/>
                  </a:cubicBezTo>
                  <a:cubicBezTo>
                    <a:pt x="888" y="678"/>
                    <a:pt x="888" y="678"/>
                    <a:pt x="888" y="678"/>
                  </a:cubicBezTo>
                  <a:cubicBezTo>
                    <a:pt x="888" y="1717"/>
                    <a:pt x="888" y="1717"/>
                    <a:pt x="888" y="1717"/>
                  </a:cubicBezTo>
                  <a:lnTo>
                    <a:pt x="0" y="1717"/>
                  </a:lnTo>
                  <a:close/>
                  <a:moveTo>
                    <a:pt x="1187" y="1717"/>
                  </a:moveTo>
                  <a:cubicBezTo>
                    <a:pt x="1187" y="1242"/>
                    <a:pt x="1187" y="1242"/>
                    <a:pt x="1187" y="1242"/>
                  </a:cubicBezTo>
                  <a:cubicBezTo>
                    <a:pt x="1187" y="993"/>
                    <a:pt x="1217" y="788"/>
                    <a:pt x="1277" y="629"/>
                  </a:cubicBezTo>
                  <a:cubicBezTo>
                    <a:pt x="1337" y="469"/>
                    <a:pt x="1439" y="334"/>
                    <a:pt x="1583" y="222"/>
                  </a:cubicBezTo>
                  <a:cubicBezTo>
                    <a:pt x="1728" y="111"/>
                    <a:pt x="1891" y="37"/>
                    <a:pt x="2075" y="0"/>
                  </a:cubicBezTo>
                  <a:cubicBezTo>
                    <a:pt x="2075" y="380"/>
                    <a:pt x="2075" y="380"/>
                    <a:pt x="2075" y="380"/>
                  </a:cubicBezTo>
                  <a:cubicBezTo>
                    <a:pt x="1946" y="454"/>
                    <a:pt x="1873" y="554"/>
                    <a:pt x="1855" y="678"/>
                  </a:cubicBezTo>
                  <a:cubicBezTo>
                    <a:pt x="2075" y="678"/>
                    <a:pt x="2075" y="678"/>
                    <a:pt x="2075" y="678"/>
                  </a:cubicBezTo>
                  <a:cubicBezTo>
                    <a:pt x="2075" y="1717"/>
                    <a:pt x="2075" y="1717"/>
                    <a:pt x="2075" y="1717"/>
                  </a:cubicBezTo>
                  <a:lnTo>
                    <a:pt x="1187" y="1717"/>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48" name="Rectangle 47">
            <a:hlinkClick r:id="rId5"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5" name="Group 4"/>
          <p:cNvGrpSpPr/>
          <p:nvPr/>
        </p:nvGrpSpPr>
        <p:grpSpPr>
          <a:xfrm>
            <a:off x="494395" y="701757"/>
            <a:ext cx="1748820" cy="1402974"/>
            <a:chOff x="134805" y="712031"/>
            <a:chExt cx="1442955" cy="1157597"/>
          </a:xfrm>
        </p:grpSpPr>
        <p:grpSp>
          <p:nvGrpSpPr>
            <p:cNvPr id="30" name="Group 29"/>
            <p:cNvGrpSpPr>
              <a:grpSpLocks noChangeAspect="1"/>
            </p:cNvGrpSpPr>
            <p:nvPr/>
          </p:nvGrpSpPr>
          <p:grpSpPr>
            <a:xfrm rot="328525">
              <a:off x="134805" y="712031"/>
              <a:ext cx="1048829" cy="1157597"/>
              <a:chOff x="4316380" y="616620"/>
              <a:chExt cx="2571750" cy="2838450"/>
            </a:xfrm>
          </p:grpSpPr>
          <p:pic>
            <p:nvPicPr>
              <p:cNvPr id="31" name="Picture 2" descr="http://www.clker.com/cliparts/X/W/T/w/C/O/polaroid-frame-md.p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16380" y="616620"/>
                <a:ext cx="2571750" cy="2838450"/>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Inline image 1"/>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b="1826"/>
              <a:stretch/>
            </p:blipFill>
            <p:spPr bwMode="auto">
              <a:xfrm>
                <a:off x="4469213" y="735346"/>
                <a:ext cx="2269221" cy="227590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grpSp>
          <p:nvGrpSpPr>
            <p:cNvPr id="85" name="Group 84"/>
            <p:cNvGrpSpPr>
              <a:grpSpLocks noChangeAspect="1"/>
            </p:cNvGrpSpPr>
            <p:nvPr/>
          </p:nvGrpSpPr>
          <p:grpSpPr>
            <a:xfrm>
              <a:off x="1253814" y="746807"/>
              <a:ext cx="323946" cy="324000"/>
              <a:chOff x="9160130" y="1941109"/>
              <a:chExt cx="357358" cy="282083"/>
            </a:xfrm>
          </p:grpSpPr>
          <p:sp>
            <p:nvSpPr>
              <p:cNvPr id="86" name="Oval 85"/>
              <p:cNvSpPr/>
              <p:nvPr/>
            </p:nvSpPr>
            <p:spPr>
              <a:xfrm>
                <a:off x="9160130" y="1941109"/>
                <a:ext cx="357358" cy="282083"/>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87" name="Picture 86" descr="twitter logo.emf"/>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9209304" y="2012131"/>
                <a:ext cx="262648" cy="152282"/>
              </a:xfrm>
              <a:prstGeom prst="rect">
                <a:avLst/>
              </a:prstGeom>
            </p:spPr>
          </p:pic>
        </p:grpSp>
        <p:sp>
          <p:nvSpPr>
            <p:cNvPr id="89" name="Oval 88"/>
            <p:cNvSpPr/>
            <p:nvPr/>
          </p:nvSpPr>
          <p:spPr>
            <a:xfrm>
              <a:off x="1253814" y="1118838"/>
              <a:ext cx="323946" cy="324000"/>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91" name="Picture 7"/>
            <p:cNvPicPr>
              <a:picLocks noChangeAspect="1" noChangeArrowheads="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1260971" y="1136752"/>
              <a:ext cx="288000" cy="288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95" name="Chevron 94">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6" name="Chevron 95">
            <a:hlinkClick r:id="rId11"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50" name="Group 49"/>
          <p:cNvGrpSpPr/>
          <p:nvPr/>
        </p:nvGrpSpPr>
        <p:grpSpPr>
          <a:xfrm>
            <a:off x="1637994" y="4734632"/>
            <a:ext cx="7506006" cy="417693"/>
            <a:chOff x="1637994" y="4734632"/>
            <a:chExt cx="7506006" cy="417693"/>
          </a:xfrm>
        </p:grpSpPr>
        <p:sp>
          <p:nvSpPr>
            <p:cNvPr id="51" name="Isosceles Triangle 50"/>
            <p:cNvSpPr/>
            <p:nvPr/>
          </p:nvSpPr>
          <p:spPr>
            <a:xfrm>
              <a:off x="6628287" y="4734632"/>
              <a:ext cx="324000" cy="1440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52" name="Group 51"/>
            <p:cNvGrpSpPr/>
            <p:nvPr/>
          </p:nvGrpSpPr>
          <p:grpSpPr>
            <a:xfrm>
              <a:off x="1637994" y="4835525"/>
              <a:ext cx="7506006" cy="316800"/>
              <a:chOff x="1914453" y="4835525"/>
              <a:chExt cx="8255647" cy="316800"/>
            </a:xfrm>
          </p:grpSpPr>
          <p:sp>
            <p:nvSpPr>
              <p:cNvPr id="53" name="Rectangle 52">
                <a:hlinkClick r:id="rId1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54" name="Rectangle 53">
                <a:hlinkClick r:id="rId13"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56" name="Rectangle 55">
                <a:hlinkClick r:id="rId14"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57" name="Rectangle 56">
                <a:hlinkClick r:id="rId15"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64" name="Rectangle 63">
                <a:hlinkClick r:id="rId16" action="ppaction://hlinksldjump"/>
              </p:cNvPr>
              <p:cNvSpPr/>
              <p:nvPr/>
            </p:nvSpPr>
            <p:spPr>
              <a:xfrm>
                <a:off x="7087368" y="4835525"/>
                <a:ext cx="1027436" cy="316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65" name="Rectangle 64">
                <a:hlinkClick r:id="rId17"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66" name="Rectangle 65">
                <a:hlinkClick r:id="rId18"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67" name="Rectangle 66">
                <a:hlinkClick r:id="rId19"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grpSp>
      <p:sp>
        <p:nvSpPr>
          <p:cNvPr id="68" name="Rectangle 67"/>
          <p:cNvSpPr/>
          <p:nvPr/>
        </p:nvSpPr>
        <p:spPr>
          <a:xfrm>
            <a:off x="8525544" y="2014743"/>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69" name="Rectangle 68"/>
          <p:cNvSpPr/>
          <p:nvPr/>
        </p:nvSpPr>
        <p:spPr>
          <a:xfrm>
            <a:off x="13383" y="2115005"/>
            <a:ext cx="478016" cy="230832"/>
          </a:xfrm>
          <a:prstGeom prst="rect">
            <a:avLst/>
          </a:prstGeom>
        </p:spPr>
        <p:txBody>
          <a:bodyPr wrap="none">
            <a:spAutoFit/>
          </a:bodyPr>
          <a:lstStyle/>
          <a:p>
            <a:pPr lvl="0"/>
            <a:r>
              <a:rPr lang="en-GB" sz="900" cap="all" dirty="0" err="1">
                <a:solidFill>
                  <a:prstClr val="white"/>
                </a:solidFill>
                <a:latin typeface="Impact"/>
              </a:rPr>
              <a:t>atrás</a:t>
            </a:r>
            <a:endParaRPr lang="es-ES" sz="1100" dirty="0">
              <a:solidFill>
                <a:srgbClr val="262626"/>
              </a:solidFill>
            </a:endParaRPr>
          </a:p>
        </p:txBody>
      </p:sp>
      <p:sp>
        <p:nvSpPr>
          <p:cNvPr id="70" name="TextBox 69"/>
          <p:cNvSpPr txBox="1"/>
          <p:nvPr/>
        </p:nvSpPr>
        <p:spPr>
          <a:xfrm>
            <a:off x="131574" y="4698328"/>
            <a:ext cx="2394615" cy="176972"/>
          </a:xfrm>
          <a:prstGeom prst="rect">
            <a:avLst/>
          </a:prstGeom>
          <a:noFill/>
        </p:spPr>
        <p:txBody>
          <a:bodyPr wrap="none" rtlCol="0">
            <a:spAutoFit/>
          </a:bodyPr>
          <a:lstStyle/>
          <a:p>
            <a:r>
              <a:rPr lang="en-US" sz="550" dirty="0" err="1">
                <a:solidFill>
                  <a:schemeClr val="bg1"/>
                </a:solidFill>
              </a:rPr>
              <a:t>Fuente</a:t>
            </a:r>
            <a:r>
              <a:rPr lang="en-US" sz="550" dirty="0">
                <a:solidFill>
                  <a:schemeClr val="bg1"/>
                </a:solidFill>
              </a:rPr>
              <a:t>: Twitter y Facebook, </a:t>
            </a:r>
            <a:r>
              <a:rPr lang="en-US" sz="550" dirty="0" err="1">
                <a:solidFill>
                  <a:schemeClr val="bg1"/>
                </a:solidFill>
              </a:rPr>
              <a:t>trabajo</a:t>
            </a:r>
            <a:r>
              <a:rPr lang="en-US" sz="550" dirty="0">
                <a:solidFill>
                  <a:schemeClr val="bg1"/>
                </a:solidFill>
              </a:rPr>
              <a:t> de campo: 15 mayo - 4 </a:t>
            </a:r>
            <a:r>
              <a:rPr lang="en-US" sz="550" dirty="0" err="1">
                <a:solidFill>
                  <a:schemeClr val="bg1"/>
                </a:solidFill>
              </a:rPr>
              <a:t>junio</a:t>
            </a:r>
            <a:r>
              <a:rPr lang="en-US" sz="550" dirty="0">
                <a:solidFill>
                  <a:schemeClr val="bg1"/>
                </a:solidFill>
              </a:rPr>
              <a:t>, 2014</a:t>
            </a:r>
          </a:p>
        </p:txBody>
      </p:sp>
    </p:spTree>
    <p:extLst>
      <p:ext uri="{BB962C8B-B14F-4D97-AF65-F5344CB8AC3E}">
        <p14:creationId xmlns:p14="http://schemas.microsoft.com/office/powerpoint/2010/main" val="39560643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 name="Snip Single Corner Rectangle 34"/>
          <p:cNvSpPr/>
          <p:nvPr/>
        </p:nvSpPr>
        <p:spPr>
          <a:xfrm rot="10800000">
            <a:off x="4736387" y="-566"/>
            <a:ext cx="4113926" cy="4735198"/>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 name="Title 2"/>
          <p:cNvSpPr>
            <a:spLocks noGrp="1"/>
          </p:cNvSpPr>
          <p:nvPr>
            <p:ph type="title"/>
          </p:nvPr>
        </p:nvSpPr>
        <p:spPr/>
        <p:txBody>
          <a:bodyPr/>
          <a:lstStyle/>
          <a:p>
            <a:r>
              <a:rPr lang="en-GB" dirty="0"/>
              <a:t>Jen </a:t>
            </a:r>
            <a:r>
              <a:rPr lang="en-GB" dirty="0" smtClean="0"/>
              <a:t>Louis &amp; KJ Weir</a:t>
            </a:r>
            <a:endParaRPr lang="en-GB" dirty="0"/>
          </a:p>
        </p:txBody>
      </p:sp>
      <p:sp>
        <p:nvSpPr>
          <p:cNvPr id="49" name="Rectangle 48"/>
          <p:cNvSpPr/>
          <p:nvPr/>
        </p:nvSpPr>
        <p:spPr>
          <a:xfrm>
            <a:off x="224040" y="1188431"/>
            <a:ext cx="864039" cy="566444"/>
          </a:xfrm>
          <a:prstGeom prst="rect">
            <a:avLst/>
          </a:prstGeom>
        </p:spPr>
        <p:txBody>
          <a:bodyPr wrap="square" lIns="67190" tIns="33595" rIns="67190" bIns="33595">
            <a:spAutoFit/>
          </a:bodyPr>
          <a:lstStyle/>
          <a:p>
            <a:pPr>
              <a:lnSpc>
                <a:spcPct val="90000"/>
              </a:lnSpc>
            </a:pPr>
            <a:r>
              <a:rPr lang="en-GB" sz="900" dirty="0">
                <a:solidFill>
                  <a:schemeClr val="bg1"/>
                </a:solidFill>
                <a:latin typeface="+mj-lt"/>
                <a:cs typeface="Arial" pitchFamily="34" charset="0"/>
              </a:rPr>
              <a:t>Global Creative Strategy</a:t>
            </a:r>
          </a:p>
          <a:p>
            <a:pPr>
              <a:lnSpc>
                <a:spcPct val="90000"/>
              </a:lnSpc>
            </a:pPr>
            <a:r>
              <a:rPr lang="en-GB" sz="900" dirty="0">
                <a:solidFill>
                  <a:schemeClr val="bg1"/>
                </a:solidFill>
                <a:latin typeface="+mj-lt"/>
                <a:cs typeface="Arial" pitchFamily="34" charset="0"/>
              </a:rPr>
              <a:t>Facebook Creative Shop</a:t>
            </a:r>
          </a:p>
        </p:txBody>
      </p:sp>
      <p:sp>
        <p:nvSpPr>
          <p:cNvPr id="31" name="Rectangle 30"/>
          <p:cNvSpPr/>
          <p:nvPr/>
        </p:nvSpPr>
        <p:spPr>
          <a:xfrm>
            <a:off x="1137432" y="1194243"/>
            <a:ext cx="1173526" cy="441795"/>
          </a:xfrm>
          <a:prstGeom prst="rect">
            <a:avLst/>
          </a:prstGeom>
        </p:spPr>
        <p:txBody>
          <a:bodyPr wrap="square" lIns="67190" tIns="33595" rIns="67190" bIns="33595">
            <a:spAutoFit/>
          </a:bodyPr>
          <a:lstStyle/>
          <a:p>
            <a:pPr lvl="0">
              <a:lnSpc>
                <a:spcPct val="90000"/>
              </a:lnSpc>
            </a:pPr>
            <a:r>
              <a:rPr lang="en-GB" sz="900" dirty="0">
                <a:solidFill>
                  <a:schemeClr val="bg1"/>
                </a:solidFill>
                <a:latin typeface="+mj-lt"/>
                <a:cs typeface="Arial" pitchFamily="34" charset="0"/>
              </a:rPr>
              <a:t>Global Agency </a:t>
            </a:r>
            <a:r>
              <a:rPr lang="en-GB" sz="900" dirty="0" smtClean="0">
                <a:solidFill>
                  <a:schemeClr val="bg1"/>
                </a:solidFill>
                <a:latin typeface="+mj-lt"/>
                <a:cs typeface="Arial" pitchFamily="34" charset="0"/>
              </a:rPr>
              <a:t/>
            </a:r>
            <a:br>
              <a:rPr lang="en-GB" sz="900" dirty="0" smtClean="0">
                <a:solidFill>
                  <a:schemeClr val="bg1"/>
                </a:solidFill>
                <a:latin typeface="+mj-lt"/>
                <a:cs typeface="Arial" pitchFamily="34" charset="0"/>
              </a:rPr>
            </a:br>
            <a:r>
              <a:rPr lang="en-GB" sz="900" dirty="0" smtClean="0">
                <a:solidFill>
                  <a:schemeClr val="bg1"/>
                </a:solidFill>
                <a:latin typeface="+mj-lt"/>
                <a:cs typeface="Arial" pitchFamily="34" charset="0"/>
              </a:rPr>
              <a:t>Team </a:t>
            </a:r>
          </a:p>
          <a:p>
            <a:pPr lvl="0">
              <a:lnSpc>
                <a:spcPct val="90000"/>
              </a:lnSpc>
            </a:pPr>
            <a:r>
              <a:rPr lang="en-GB" sz="900" dirty="0" smtClean="0">
                <a:solidFill>
                  <a:schemeClr val="bg1"/>
                </a:solidFill>
                <a:latin typeface="+mj-lt"/>
                <a:cs typeface="Arial" pitchFamily="34" charset="0"/>
              </a:rPr>
              <a:t>Facebook</a:t>
            </a:r>
            <a:endParaRPr lang="en-GB" sz="900" dirty="0">
              <a:solidFill>
                <a:schemeClr val="bg1"/>
              </a:solidFill>
              <a:latin typeface="+mj-lt"/>
              <a:cs typeface="Arial" pitchFamily="34" charset="0"/>
            </a:endParaRPr>
          </a:p>
        </p:txBody>
      </p:sp>
      <p:sp>
        <p:nvSpPr>
          <p:cNvPr id="54" name="Rectangle 53">
            <a:hlinkClick r:id="rId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36" name="Group 35"/>
          <p:cNvGrpSpPr>
            <a:grpSpLocks noChangeAspect="1"/>
          </p:cNvGrpSpPr>
          <p:nvPr/>
        </p:nvGrpSpPr>
        <p:grpSpPr>
          <a:xfrm rot="21225503">
            <a:off x="245766" y="443955"/>
            <a:ext cx="657360" cy="725531"/>
            <a:chOff x="6300421" y="444375"/>
            <a:chExt cx="2571750" cy="2838450"/>
          </a:xfrm>
        </p:grpSpPr>
        <p:pic>
          <p:nvPicPr>
            <p:cNvPr id="67" name="Picture 2" descr="http://www.clker.com/cliparts/X/W/T/w/C/O/polaroid-frame-md.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300421" y="444375"/>
              <a:ext cx="2571750" cy="2838450"/>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3"/>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6463529" y="570560"/>
              <a:ext cx="2257650" cy="2257650"/>
            </a:xfrm>
            <a:prstGeom prst="rect">
              <a:avLst/>
            </a:prstGeom>
            <a:noFill/>
            <a:ln w="19050">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70" name="Group 69"/>
          <p:cNvGrpSpPr>
            <a:grpSpLocks noChangeAspect="1"/>
          </p:cNvGrpSpPr>
          <p:nvPr/>
        </p:nvGrpSpPr>
        <p:grpSpPr>
          <a:xfrm rot="593794">
            <a:off x="1297631" y="456348"/>
            <a:ext cx="657360" cy="725531"/>
            <a:chOff x="1090706" y="1765890"/>
            <a:chExt cx="2571750" cy="2838450"/>
          </a:xfrm>
        </p:grpSpPr>
        <p:pic>
          <p:nvPicPr>
            <p:cNvPr id="80" name="Picture 2" descr="http://www.clker.com/cliparts/X/W/T/w/C/O/polaroid-frame-md.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90706" y="1765890"/>
              <a:ext cx="2571750" cy="2838450"/>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254451" y="1881735"/>
              <a:ext cx="2257716" cy="2257716"/>
            </a:xfrm>
            <a:prstGeom prst="rect">
              <a:avLst/>
            </a:prstGeom>
            <a:noFill/>
            <a:ln w="19050">
              <a:noFill/>
              <a:miter lim="800000"/>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grpSp>
      <p:grpSp>
        <p:nvGrpSpPr>
          <p:cNvPr id="85" name="Group 84"/>
          <p:cNvGrpSpPr>
            <a:grpSpLocks noChangeAspect="1"/>
          </p:cNvGrpSpPr>
          <p:nvPr/>
        </p:nvGrpSpPr>
        <p:grpSpPr>
          <a:xfrm>
            <a:off x="944560" y="472993"/>
            <a:ext cx="324000" cy="324000"/>
            <a:chOff x="8688315" y="1941109"/>
            <a:chExt cx="329913" cy="282083"/>
          </a:xfrm>
        </p:grpSpPr>
        <p:sp>
          <p:nvSpPr>
            <p:cNvPr id="86" name="Oval 85"/>
            <p:cNvSpPr/>
            <p:nvPr/>
          </p:nvSpPr>
          <p:spPr>
            <a:xfrm>
              <a:off x="8688315" y="1941109"/>
              <a:ext cx="329913" cy="282083"/>
            </a:xfrm>
            <a:prstGeom prst="ellipse">
              <a:avLst/>
            </a:prstGeom>
            <a:solidFill>
              <a:schemeClr val="tx1"/>
            </a:solidFill>
            <a:ln w="19050">
              <a:solidFill>
                <a:schemeClr val="accent6"/>
              </a:solidFill>
            </a:ln>
          </p:spPr>
          <p:txBody>
            <a:bodyPr wrap="square" lIns="18000" rIns="18000" rtlCol="0" anchor="ctr">
              <a:spAutoFit/>
            </a:bodyPr>
            <a:lstStyle/>
            <a:p>
              <a:pPr marL="0" algn="ctr"/>
              <a:endParaRPr lang="en-GB" sz="900" b="1" kern="0" cap="all" dirty="0">
                <a:solidFill>
                  <a:schemeClr val="bg1"/>
                </a:solidFill>
              </a:endParaRPr>
            </a:p>
          </p:txBody>
        </p:sp>
        <p:pic>
          <p:nvPicPr>
            <p:cNvPr id="87" name="Picture 86" descr="facebook loog.emf"/>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807595" y="1990839"/>
              <a:ext cx="111900" cy="192092"/>
            </a:xfrm>
            <a:prstGeom prst="rect">
              <a:avLst/>
            </a:prstGeom>
          </p:spPr>
        </p:pic>
      </p:grpSp>
      <p:sp>
        <p:nvSpPr>
          <p:cNvPr id="56" name="Chevron 55">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7" name="Chevron 56">
            <a:hlinkClick r:id="rId8"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48" name="Group 47"/>
          <p:cNvGrpSpPr/>
          <p:nvPr/>
        </p:nvGrpSpPr>
        <p:grpSpPr>
          <a:xfrm>
            <a:off x="1637994" y="4734632"/>
            <a:ext cx="7506006" cy="417693"/>
            <a:chOff x="1637994" y="4734632"/>
            <a:chExt cx="7506006" cy="417693"/>
          </a:xfrm>
        </p:grpSpPr>
        <p:sp>
          <p:nvSpPr>
            <p:cNvPr id="60" name="Isosceles Triangle 59"/>
            <p:cNvSpPr/>
            <p:nvPr/>
          </p:nvSpPr>
          <p:spPr>
            <a:xfrm>
              <a:off x="6628287" y="4734632"/>
              <a:ext cx="324000" cy="1440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61" name="Group 60"/>
            <p:cNvGrpSpPr/>
            <p:nvPr/>
          </p:nvGrpSpPr>
          <p:grpSpPr>
            <a:xfrm>
              <a:off x="1637994" y="4835525"/>
              <a:ext cx="7506006" cy="316800"/>
              <a:chOff x="1914453" y="4835525"/>
              <a:chExt cx="8255647" cy="316800"/>
            </a:xfrm>
          </p:grpSpPr>
          <p:sp>
            <p:nvSpPr>
              <p:cNvPr id="62" name="Rectangle 61">
                <a:hlinkClick r:id="rId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63" name="Rectangle 62">
                <a:hlinkClick r:id="rId1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64" name="Rectangle 63">
                <a:hlinkClick r:id="rId1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65" name="Rectangle 64">
                <a:hlinkClick r:id="rId1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66" name="Rectangle 65">
                <a:hlinkClick r:id="rId13" action="ppaction://hlinksldjump"/>
              </p:cNvPr>
              <p:cNvSpPr/>
              <p:nvPr/>
            </p:nvSpPr>
            <p:spPr>
              <a:xfrm>
                <a:off x="7087368" y="4835525"/>
                <a:ext cx="1027436" cy="316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69" name="Rectangle 68">
                <a:hlinkClick r:id="rId14"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1" name="Rectangle 70">
                <a:hlinkClick r:id="rId1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2" name="Rectangle 71">
                <a:hlinkClick r:id="rId1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grpSp>
      <p:sp>
        <p:nvSpPr>
          <p:cNvPr id="73" name="Rectangle 72"/>
          <p:cNvSpPr/>
          <p:nvPr/>
        </p:nvSpPr>
        <p:spPr>
          <a:xfrm>
            <a:off x="8575938" y="2021637"/>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74" name="Rectangle 73"/>
          <p:cNvSpPr/>
          <p:nvPr/>
        </p:nvSpPr>
        <p:spPr>
          <a:xfrm>
            <a:off x="13383" y="2115005"/>
            <a:ext cx="478016" cy="230832"/>
          </a:xfrm>
          <a:prstGeom prst="rect">
            <a:avLst/>
          </a:prstGeom>
        </p:spPr>
        <p:txBody>
          <a:bodyPr wrap="none">
            <a:spAutoFit/>
          </a:bodyPr>
          <a:lstStyle/>
          <a:p>
            <a:pPr lvl="0"/>
            <a:r>
              <a:rPr lang="en-GB" sz="900" cap="all" dirty="0" err="1">
                <a:solidFill>
                  <a:prstClr val="white"/>
                </a:solidFill>
                <a:latin typeface="Impact"/>
              </a:rPr>
              <a:t>atrás</a:t>
            </a:r>
            <a:endParaRPr lang="es-ES" sz="1100" dirty="0">
              <a:solidFill>
                <a:srgbClr val="262626"/>
              </a:solidFill>
            </a:endParaRPr>
          </a:p>
        </p:txBody>
      </p:sp>
      <p:sp>
        <p:nvSpPr>
          <p:cNvPr id="75" name="TextBox 74"/>
          <p:cNvSpPr txBox="1"/>
          <p:nvPr/>
        </p:nvSpPr>
        <p:spPr>
          <a:xfrm>
            <a:off x="131574" y="4698328"/>
            <a:ext cx="2394615" cy="176972"/>
          </a:xfrm>
          <a:prstGeom prst="rect">
            <a:avLst/>
          </a:prstGeom>
          <a:noFill/>
        </p:spPr>
        <p:txBody>
          <a:bodyPr wrap="none" rtlCol="0">
            <a:spAutoFit/>
          </a:bodyPr>
          <a:lstStyle/>
          <a:p>
            <a:r>
              <a:rPr lang="en-US" sz="550" dirty="0" err="1">
                <a:solidFill>
                  <a:schemeClr val="bg1"/>
                </a:solidFill>
              </a:rPr>
              <a:t>Fuente</a:t>
            </a:r>
            <a:r>
              <a:rPr lang="en-US" sz="550" dirty="0">
                <a:solidFill>
                  <a:schemeClr val="bg1"/>
                </a:solidFill>
              </a:rPr>
              <a:t>: Twitter y Facebook, </a:t>
            </a:r>
            <a:r>
              <a:rPr lang="en-US" sz="550" dirty="0" err="1">
                <a:solidFill>
                  <a:schemeClr val="bg1"/>
                </a:solidFill>
              </a:rPr>
              <a:t>trabajo</a:t>
            </a:r>
            <a:r>
              <a:rPr lang="en-US" sz="550" dirty="0">
                <a:solidFill>
                  <a:schemeClr val="bg1"/>
                </a:solidFill>
              </a:rPr>
              <a:t> de campo: 15 mayo - 4 </a:t>
            </a:r>
            <a:r>
              <a:rPr lang="en-US" sz="550" dirty="0" err="1">
                <a:solidFill>
                  <a:schemeClr val="bg1"/>
                </a:solidFill>
              </a:rPr>
              <a:t>junio</a:t>
            </a:r>
            <a:r>
              <a:rPr lang="en-US" sz="550" dirty="0">
                <a:solidFill>
                  <a:schemeClr val="bg1"/>
                </a:solidFill>
              </a:rPr>
              <a:t>, 2014</a:t>
            </a:r>
          </a:p>
        </p:txBody>
      </p:sp>
      <p:sp>
        <p:nvSpPr>
          <p:cNvPr id="76" name="Rectangle 75"/>
          <p:cNvSpPr/>
          <p:nvPr/>
        </p:nvSpPr>
        <p:spPr>
          <a:xfrm>
            <a:off x="4929373" y="163903"/>
            <a:ext cx="3895522" cy="4426853"/>
          </a:xfrm>
          <a:prstGeom prst="rect">
            <a:avLst/>
          </a:prstGeom>
        </p:spPr>
        <p:txBody>
          <a:bodyPr wrap="square">
            <a:spAutoFit/>
          </a:bodyPr>
          <a:lstStyle/>
          <a:p>
            <a:pPr>
              <a:spcBef>
                <a:spcPts val="200"/>
              </a:spcBef>
            </a:pPr>
            <a:r>
              <a:rPr sz="1000" dirty="0">
                <a:solidFill>
                  <a:schemeClr val="accent6"/>
                </a:solidFill>
                <a:latin typeface="+mj-lt"/>
              </a:rPr>
              <a:t>¿CÓMO CREES QUE FACEBOOK MEJORA LA EXPERIENCIA DE EVENTOS DEPORTIVOS, ESPECIALMENTE LOS DE LA COPA MUNDIAL?</a:t>
            </a:r>
          </a:p>
          <a:p>
            <a:pPr>
              <a:spcBef>
                <a:spcPts val="200"/>
              </a:spcBef>
            </a:pPr>
            <a:r>
              <a:rPr sz="800" dirty="0">
                <a:solidFill>
                  <a:schemeClr val="bg1"/>
                </a:solidFill>
              </a:rPr>
              <a:t>KJ - </a:t>
            </a:r>
            <a:r>
              <a:rPr sz="800" dirty="0" err="1">
                <a:solidFill>
                  <a:schemeClr val="bg1"/>
                </a:solidFill>
              </a:rPr>
              <a:t>Creo</a:t>
            </a:r>
            <a:r>
              <a:rPr sz="800" dirty="0">
                <a:solidFill>
                  <a:schemeClr val="bg1"/>
                </a:solidFill>
              </a:rPr>
              <a:t> </a:t>
            </a:r>
            <a:r>
              <a:rPr sz="800" dirty="0" err="1">
                <a:solidFill>
                  <a:schemeClr val="bg1"/>
                </a:solidFill>
              </a:rPr>
              <a:t>que</a:t>
            </a:r>
            <a:r>
              <a:rPr sz="800" dirty="0">
                <a:solidFill>
                  <a:schemeClr val="bg1"/>
                </a:solidFill>
              </a:rPr>
              <a:t> se </a:t>
            </a:r>
            <a:r>
              <a:rPr sz="800" dirty="0" err="1">
                <a:solidFill>
                  <a:schemeClr val="bg1"/>
                </a:solidFill>
              </a:rPr>
              <a:t>trata</a:t>
            </a:r>
            <a:r>
              <a:rPr sz="800" dirty="0">
                <a:solidFill>
                  <a:schemeClr val="bg1"/>
                </a:solidFill>
              </a:rPr>
              <a:t> de la </a:t>
            </a:r>
            <a:r>
              <a:rPr sz="800" dirty="0" err="1">
                <a:solidFill>
                  <a:schemeClr val="bg1"/>
                </a:solidFill>
              </a:rPr>
              <a:t>conexión</a:t>
            </a:r>
            <a:r>
              <a:rPr sz="800" dirty="0">
                <a:solidFill>
                  <a:schemeClr val="bg1"/>
                </a:solidFill>
              </a:rPr>
              <a:t>, </a:t>
            </a:r>
            <a:r>
              <a:rPr sz="800" dirty="0" err="1">
                <a:solidFill>
                  <a:schemeClr val="bg1"/>
                </a:solidFill>
              </a:rPr>
              <a:t>sentirse</a:t>
            </a:r>
            <a:r>
              <a:rPr sz="800" dirty="0">
                <a:solidFill>
                  <a:schemeClr val="bg1"/>
                </a:solidFill>
              </a:rPr>
              <a:t> </a:t>
            </a:r>
            <a:r>
              <a:rPr sz="800" dirty="0" err="1">
                <a:solidFill>
                  <a:schemeClr val="bg1"/>
                </a:solidFill>
              </a:rPr>
              <a:t>conectado</a:t>
            </a:r>
            <a:r>
              <a:rPr sz="800" dirty="0">
                <a:solidFill>
                  <a:schemeClr val="bg1"/>
                </a:solidFill>
              </a:rPr>
              <a:t> con </a:t>
            </a:r>
            <a:r>
              <a:rPr sz="800" dirty="0" err="1">
                <a:solidFill>
                  <a:schemeClr val="bg1"/>
                </a:solidFill>
              </a:rPr>
              <a:t>algo</a:t>
            </a:r>
            <a:r>
              <a:rPr sz="800" dirty="0">
                <a:solidFill>
                  <a:schemeClr val="bg1"/>
                </a:solidFill>
              </a:rPr>
              <a:t> </a:t>
            </a:r>
            <a:r>
              <a:rPr sz="800" dirty="0" err="1" smtClean="0">
                <a:solidFill>
                  <a:schemeClr val="bg1"/>
                </a:solidFill>
              </a:rPr>
              <a:t>grande</a:t>
            </a:r>
            <a:r>
              <a:rPr lang="es-ES_tradnl" sz="800" dirty="0" smtClean="0">
                <a:solidFill>
                  <a:schemeClr val="bg1"/>
                </a:solidFill>
              </a:rPr>
              <a:t>,</a:t>
            </a:r>
            <a:r>
              <a:rPr sz="800" dirty="0" smtClean="0">
                <a:solidFill>
                  <a:schemeClr val="bg1"/>
                </a:solidFill>
              </a:rPr>
              <a:t> </a:t>
            </a:r>
            <a:r>
              <a:rPr sz="800" dirty="0">
                <a:solidFill>
                  <a:schemeClr val="bg1"/>
                </a:solidFill>
              </a:rPr>
              <a:t>y el </a:t>
            </a:r>
            <a:r>
              <a:rPr sz="800" dirty="0" err="1">
                <a:solidFill>
                  <a:schemeClr val="bg1"/>
                </a:solidFill>
              </a:rPr>
              <a:t>fútbol</a:t>
            </a:r>
            <a:r>
              <a:rPr sz="800" dirty="0">
                <a:solidFill>
                  <a:schemeClr val="bg1"/>
                </a:solidFill>
              </a:rPr>
              <a:t> </a:t>
            </a:r>
            <a:r>
              <a:rPr sz="800" dirty="0" err="1">
                <a:solidFill>
                  <a:schemeClr val="bg1"/>
                </a:solidFill>
              </a:rPr>
              <a:t>es</a:t>
            </a:r>
            <a:r>
              <a:rPr sz="800" dirty="0">
                <a:solidFill>
                  <a:schemeClr val="bg1"/>
                </a:solidFill>
              </a:rPr>
              <a:t> el </a:t>
            </a:r>
            <a:r>
              <a:rPr sz="800" dirty="0" err="1">
                <a:solidFill>
                  <a:schemeClr val="bg1"/>
                </a:solidFill>
              </a:rPr>
              <a:t>deporte</a:t>
            </a:r>
            <a:r>
              <a:rPr sz="800" dirty="0">
                <a:solidFill>
                  <a:schemeClr val="bg1"/>
                </a:solidFill>
              </a:rPr>
              <a:t> </a:t>
            </a:r>
            <a:r>
              <a:rPr sz="800" dirty="0" err="1">
                <a:solidFill>
                  <a:schemeClr val="bg1"/>
                </a:solidFill>
              </a:rPr>
              <a:t>mundial</a:t>
            </a:r>
            <a:r>
              <a:rPr sz="800" dirty="0">
                <a:solidFill>
                  <a:schemeClr val="bg1"/>
                </a:solidFill>
              </a:rPr>
              <a:t> — hay </a:t>
            </a:r>
            <a:r>
              <a:rPr sz="800" dirty="0" err="1">
                <a:solidFill>
                  <a:schemeClr val="bg1"/>
                </a:solidFill>
              </a:rPr>
              <a:t>una</a:t>
            </a:r>
            <a:r>
              <a:rPr sz="800" dirty="0">
                <a:solidFill>
                  <a:schemeClr val="bg1"/>
                </a:solidFill>
              </a:rPr>
              <a:t> </a:t>
            </a:r>
            <a:r>
              <a:rPr sz="800" dirty="0" err="1">
                <a:solidFill>
                  <a:schemeClr val="bg1"/>
                </a:solidFill>
              </a:rPr>
              <a:t>razón</a:t>
            </a:r>
            <a:r>
              <a:rPr sz="800" dirty="0">
                <a:solidFill>
                  <a:schemeClr val="bg1"/>
                </a:solidFill>
              </a:rPr>
              <a:t> para </a:t>
            </a:r>
            <a:r>
              <a:rPr sz="800" dirty="0" err="1">
                <a:solidFill>
                  <a:schemeClr val="bg1"/>
                </a:solidFill>
              </a:rPr>
              <a:t>que</a:t>
            </a:r>
            <a:r>
              <a:rPr sz="800" dirty="0">
                <a:solidFill>
                  <a:schemeClr val="bg1"/>
                </a:solidFill>
              </a:rPr>
              <a:t> </a:t>
            </a:r>
            <a:r>
              <a:rPr sz="800" dirty="0" err="1">
                <a:solidFill>
                  <a:schemeClr val="bg1"/>
                </a:solidFill>
              </a:rPr>
              <a:t>más</a:t>
            </a:r>
            <a:r>
              <a:rPr sz="800" dirty="0">
                <a:solidFill>
                  <a:schemeClr val="bg1"/>
                </a:solidFill>
              </a:rPr>
              <a:t> de 500 </a:t>
            </a:r>
            <a:r>
              <a:rPr sz="800" dirty="0" err="1">
                <a:solidFill>
                  <a:schemeClr val="bg1"/>
                </a:solidFill>
              </a:rPr>
              <a:t>millones</a:t>
            </a:r>
            <a:r>
              <a:rPr sz="800" dirty="0">
                <a:solidFill>
                  <a:schemeClr val="bg1"/>
                </a:solidFill>
              </a:rPr>
              <a:t> de personas en Facebook </a:t>
            </a:r>
            <a:r>
              <a:rPr sz="800" dirty="0" err="1">
                <a:solidFill>
                  <a:schemeClr val="bg1"/>
                </a:solidFill>
              </a:rPr>
              <a:t>sean</a:t>
            </a:r>
            <a:r>
              <a:rPr sz="800" dirty="0">
                <a:solidFill>
                  <a:schemeClr val="bg1"/>
                </a:solidFill>
              </a:rPr>
              <a:t> </a:t>
            </a:r>
            <a:r>
              <a:rPr sz="800" dirty="0" err="1">
                <a:solidFill>
                  <a:schemeClr val="bg1"/>
                </a:solidFill>
              </a:rPr>
              <a:t>seguidores</a:t>
            </a:r>
            <a:r>
              <a:rPr sz="800" dirty="0">
                <a:solidFill>
                  <a:schemeClr val="bg1"/>
                </a:solidFill>
              </a:rPr>
              <a:t> de </a:t>
            </a:r>
            <a:r>
              <a:rPr sz="800" dirty="0" err="1">
                <a:solidFill>
                  <a:schemeClr val="bg1"/>
                </a:solidFill>
              </a:rPr>
              <a:t>este</a:t>
            </a:r>
            <a:r>
              <a:rPr sz="800" dirty="0">
                <a:solidFill>
                  <a:schemeClr val="bg1"/>
                </a:solidFill>
              </a:rPr>
              <a:t> </a:t>
            </a:r>
            <a:r>
              <a:rPr sz="800" dirty="0" err="1" smtClean="0">
                <a:solidFill>
                  <a:schemeClr val="bg1"/>
                </a:solidFill>
              </a:rPr>
              <a:t>deporte</a:t>
            </a:r>
            <a:r>
              <a:rPr sz="800" dirty="0" smtClean="0">
                <a:solidFill>
                  <a:schemeClr val="bg1"/>
                </a:solidFill>
              </a:rPr>
              <a:t>. </a:t>
            </a:r>
            <a:r>
              <a:rPr sz="800" dirty="0" err="1">
                <a:solidFill>
                  <a:schemeClr val="bg1"/>
                </a:solidFill>
              </a:rPr>
              <a:t>Nuestro</a:t>
            </a:r>
            <a:r>
              <a:rPr sz="800" dirty="0">
                <a:solidFill>
                  <a:schemeClr val="bg1"/>
                </a:solidFill>
              </a:rPr>
              <a:t> </a:t>
            </a:r>
            <a:r>
              <a:rPr sz="800" dirty="0" err="1">
                <a:solidFill>
                  <a:schemeClr val="bg1"/>
                </a:solidFill>
              </a:rPr>
              <a:t>rol</a:t>
            </a:r>
            <a:r>
              <a:rPr sz="800" dirty="0">
                <a:solidFill>
                  <a:schemeClr val="bg1"/>
                </a:solidFill>
              </a:rPr>
              <a:t> </a:t>
            </a:r>
            <a:r>
              <a:rPr sz="800" dirty="0" err="1">
                <a:solidFill>
                  <a:schemeClr val="bg1"/>
                </a:solidFill>
              </a:rPr>
              <a:t>es</a:t>
            </a:r>
            <a:r>
              <a:rPr sz="800" dirty="0">
                <a:solidFill>
                  <a:schemeClr val="bg1"/>
                </a:solidFill>
              </a:rPr>
              <a:t> </a:t>
            </a:r>
            <a:r>
              <a:rPr sz="800" dirty="0" err="1">
                <a:solidFill>
                  <a:schemeClr val="bg1"/>
                </a:solidFill>
              </a:rPr>
              <a:t>mejorar</a:t>
            </a:r>
            <a:r>
              <a:rPr sz="800" dirty="0">
                <a:solidFill>
                  <a:schemeClr val="bg1"/>
                </a:solidFill>
              </a:rPr>
              <a:t> </a:t>
            </a:r>
            <a:r>
              <a:rPr sz="800" dirty="0" err="1">
                <a:solidFill>
                  <a:schemeClr val="bg1"/>
                </a:solidFill>
              </a:rPr>
              <a:t>ese</a:t>
            </a:r>
            <a:r>
              <a:rPr sz="800" dirty="0">
                <a:solidFill>
                  <a:schemeClr val="bg1"/>
                </a:solidFill>
              </a:rPr>
              <a:t> </a:t>
            </a:r>
            <a:r>
              <a:rPr sz="800" dirty="0" err="1">
                <a:solidFill>
                  <a:schemeClr val="bg1"/>
                </a:solidFill>
              </a:rPr>
              <a:t>sentimiento</a:t>
            </a:r>
            <a:r>
              <a:rPr sz="800" dirty="0">
                <a:solidFill>
                  <a:schemeClr val="bg1"/>
                </a:solidFill>
              </a:rPr>
              <a:t> de </a:t>
            </a:r>
            <a:r>
              <a:rPr sz="800" dirty="0" err="1">
                <a:solidFill>
                  <a:schemeClr val="bg1"/>
                </a:solidFill>
              </a:rPr>
              <a:t>conexión</a:t>
            </a:r>
            <a:r>
              <a:rPr sz="800" dirty="0">
                <a:solidFill>
                  <a:schemeClr val="bg1"/>
                </a:solidFill>
              </a:rPr>
              <a:t> con la </a:t>
            </a:r>
            <a:r>
              <a:rPr sz="800" dirty="0" err="1">
                <a:solidFill>
                  <a:schemeClr val="bg1"/>
                </a:solidFill>
              </a:rPr>
              <a:t>gente</a:t>
            </a:r>
            <a:r>
              <a:rPr sz="800" dirty="0">
                <a:solidFill>
                  <a:schemeClr val="bg1"/>
                </a:solidFill>
              </a:rPr>
              <a:t> y con </a:t>
            </a:r>
            <a:r>
              <a:rPr sz="800" dirty="0" err="1">
                <a:solidFill>
                  <a:schemeClr val="bg1"/>
                </a:solidFill>
              </a:rPr>
              <a:t>las</a:t>
            </a:r>
            <a:r>
              <a:rPr sz="800" dirty="0">
                <a:solidFill>
                  <a:schemeClr val="bg1"/>
                </a:solidFill>
              </a:rPr>
              <a:t> </a:t>
            </a:r>
            <a:r>
              <a:rPr sz="800" dirty="0" err="1">
                <a:solidFill>
                  <a:schemeClr val="bg1"/>
                </a:solidFill>
              </a:rPr>
              <a:t>cosas</a:t>
            </a:r>
            <a:r>
              <a:rPr sz="800" dirty="0">
                <a:solidFill>
                  <a:schemeClr val="bg1"/>
                </a:solidFill>
              </a:rPr>
              <a:t> </a:t>
            </a:r>
            <a:r>
              <a:rPr sz="800" dirty="0" err="1">
                <a:solidFill>
                  <a:schemeClr val="bg1"/>
                </a:solidFill>
              </a:rPr>
              <a:t>que</a:t>
            </a:r>
            <a:r>
              <a:rPr sz="800" dirty="0">
                <a:solidFill>
                  <a:schemeClr val="bg1"/>
                </a:solidFill>
              </a:rPr>
              <a:t> </a:t>
            </a:r>
            <a:r>
              <a:rPr sz="800" dirty="0" err="1">
                <a:solidFill>
                  <a:schemeClr val="bg1"/>
                </a:solidFill>
              </a:rPr>
              <a:t>importan</a:t>
            </a:r>
            <a:r>
              <a:rPr sz="800" dirty="0">
                <a:solidFill>
                  <a:schemeClr val="bg1"/>
                </a:solidFill>
              </a:rPr>
              <a:t> a la </a:t>
            </a:r>
            <a:r>
              <a:rPr sz="800" dirty="0" err="1">
                <a:solidFill>
                  <a:schemeClr val="bg1"/>
                </a:solidFill>
              </a:rPr>
              <a:t>mayoría</a:t>
            </a:r>
            <a:r>
              <a:rPr sz="800" dirty="0">
                <a:solidFill>
                  <a:schemeClr val="bg1"/>
                </a:solidFill>
              </a:rPr>
              <a:t>. Sin </a:t>
            </a:r>
            <a:r>
              <a:rPr sz="800" dirty="0" err="1">
                <a:solidFill>
                  <a:schemeClr val="bg1"/>
                </a:solidFill>
              </a:rPr>
              <a:t>duda</a:t>
            </a:r>
            <a:r>
              <a:rPr sz="800" dirty="0">
                <a:solidFill>
                  <a:schemeClr val="bg1"/>
                </a:solidFill>
              </a:rPr>
              <a:t>, la Copa Mundial </a:t>
            </a:r>
            <a:r>
              <a:rPr sz="800" dirty="0" err="1">
                <a:solidFill>
                  <a:schemeClr val="bg1"/>
                </a:solidFill>
              </a:rPr>
              <a:t>es</a:t>
            </a:r>
            <a:r>
              <a:rPr sz="800" dirty="0">
                <a:solidFill>
                  <a:schemeClr val="bg1"/>
                </a:solidFill>
              </a:rPr>
              <a:t> </a:t>
            </a:r>
            <a:r>
              <a:rPr sz="800" dirty="0" err="1">
                <a:solidFill>
                  <a:schemeClr val="bg1"/>
                </a:solidFill>
              </a:rPr>
              <a:t>importante</a:t>
            </a:r>
            <a:r>
              <a:rPr sz="800" dirty="0">
                <a:solidFill>
                  <a:schemeClr val="bg1"/>
                </a:solidFill>
              </a:rPr>
              <a:t> para </a:t>
            </a:r>
            <a:r>
              <a:rPr sz="800" dirty="0" err="1">
                <a:solidFill>
                  <a:schemeClr val="bg1"/>
                </a:solidFill>
              </a:rPr>
              <a:t>mucha</a:t>
            </a:r>
            <a:r>
              <a:rPr sz="800" dirty="0">
                <a:solidFill>
                  <a:schemeClr val="bg1"/>
                </a:solidFill>
              </a:rPr>
              <a:t> </a:t>
            </a:r>
            <a:r>
              <a:rPr sz="800" dirty="0" err="1" smtClean="0">
                <a:solidFill>
                  <a:schemeClr val="bg1"/>
                </a:solidFill>
              </a:rPr>
              <a:t>gente</a:t>
            </a:r>
            <a:r>
              <a:rPr sz="800" dirty="0" smtClean="0">
                <a:solidFill>
                  <a:schemeClr val="bg1"/>
                </a:solidFill>
              </a:rPr>
              <a:t>. </a:t>
            </a:r>
            <a:endParaRPr lang="en-GB" sz="800" u="sng" dirty="0" smtClean="0">
              <a:solidFill>
                <a:schemeClr val="accent6"/>
              </a:solidFill>
            </a:endParaRPr>
          </a:p>
          <a:p>
            <a:pPr>
              <a:spcBef>
                <a:spcPts val="400"/>
              </a:spcBef>
            </a:pPr>
            <a:r>
              <a:rPr sz="1000" dirty="0">
                <a:solidFill>
                  <a:schemeClr val="accent6"/>
                </a:solidFill>
                <a:latin typeface="+mj-lt"/>
              </a:rPr>
              <a:t>EN GENERAL, ¿CUÁL CREES QUE ES LA MAYOR OCASIÓN PERDIDA USANDO FACEBOOK? ¿QUÉ SE PODRÍA HACER PARA SOLUCIONARLO?</a:t>
            </a:r>
          </a:p>
          <a:p>
            <a:pPr>
              <a:spcBef>
                <a:spcPts val="200"/>
              </a:spcBef>
            </a:pPr>
            <a:r>
              <a:rPr sz="800" dirty="0">
                <a:solidFill>
                  <a:schemeClr val="bg1"/>
                </a:solidFill>
              </a:rPr>
              <a:t>Jen - Facebook </a:t>
            </a:r>
            <a:r>
              <a:rPr sz="800" dirty="0" err="1">
                <a:solidFill>
                  <a:schemeClr val="bg1"/>
                </a:solidFill>
              </a:rPr>
              <a:t>te</a:t>
            </a:r>
            <a:r>
              <a:rPr sz="800" dirty="0">
                <a:solidFill>
                  <a:schemeClr val="bg1"/>
                </a:solidFill>
              </a:rPr>
              <a:t> da la </a:t>
            </a:r>
            <a:r>
              <a:rPr sz="800" dirty="0" err="1">
                <a:solidFill>
                  <a:schemeClr val="bg1"/>
                </a:solidFill>
              </a:rPr>
              <a:t>oportunidad</a:t>
            </a:r>
            <a:r>
              <a:rPr sz="800" dirty="0">
                <a:solidFill>
                  <a:schemeClr val="bg1"/>
                </a:solidFill>
              </a:rPr>
              <a:t> de </a:t>
            </a:r>
            <a:r>
              <a:rPr sz="800" dirty="0" err="1">
                <a:solidFill>
                  <a:schemeClr val="bg1"/>
                </a:solidFill>
              </a:rPr>
              <a:t>hablar</a:t>
            </a:r>
            <a:r>
              <a:rPr sz="800" dirty="0">
                <a:solidFill>
                  <a:schemeClr val="bg1"/>
                </a:solidFill>
              </a:rPr>
              <a:t> con </a:t>
            </a:r>
            <a:r>
              <a:rPr sz="800" dirty="0" err="1">
                <a:solidFill>
                  <a:schemeClr val="bg1"/>
                </a:solidFill>
              </a:rPr>
              <a:t>una</a:t>
            </a:r>
            <a:r>
              <a:rPr sz="800" dirty="0">
                <a:solidFill>
                  <a:schemeClr val="bg1"/>
                </a:solidFill>
              </a:rPr>
              <a:t> persona a </a:t>
            </a:r>
            <a:r>
              <a:rPr sz="800" dirty="0" err="1">
                <a:solidFill>
                  <a:schemeClr val="bg1"/>
                </a:solidFill>
              </a:rPr>
              <a:t>escala</a:t>
            </a:r>
            <a:r>
              <a:rPr sz="800" dirty="0">
                <a:solidFill>
                  <a:schemeClr val="bg1"/>
                </a:solidFill>
              </a:rPr>
              <a:t>. Tu objetivo de </a:t>
            </a:r>
            <a:r>
              <a:rPr sz="800" dirty="0" smtClean="0">
                <a:solidFill>
                  <a:schemeClr val="bg1"/>
                </a:solidFill>
              </a:rPr>
              <a:t>m</a:t>
            </a:r>
            <a:r>
              <a:rPr lang="es-ES_tradnl" sz="800" dirty="0" smtClean="0">
                <a:solidFill>
                  <a:schemeClr val="bg1"/>
                </a:solidFill>
              </a:rPr>
              <a:t>a</a:t>
            </a:r>
            <a:r>
              <a:rPr sz="800" dirty="0" smtClean="0">
                <a:solidFill>
                  <a:schemeClr val="bg1"/>
                </a:solidFill>
              </a:rPr>
              <a:t>rketing </a:t>
            </a:r>
            <a:r>
              <a:rPr sz="800" dirty="0">
                <a:solidFill>
                  <a:schemeClr val="bg1"/>
                </a:solidFill>
              </a:rPr>
              <a:t>se hace tu objetivo en </a:t>
            </a:r>
            <a:r>
              <a:rPr lang="es-ES_tradnl" sz="800" dirty="0" smtClean="0">
                <a:solidFill>
                  <a:schemeClr val="bg1"/>
                </a:solidFill>
              </a:rPr>
              <a:t>las redes</a:t>
            </a:r>
            <a:r>
              <a:rPr sz="800" dirty="0" smtClean="0">
                <a:solidFill>
                  <a:schemeClr val="bg1"/>
                </a:solidFill>
              </a:rPr>
              <a:t>.</a:t>
            </a:r>
            <a:r>
              <a:rPr lang="es-ES_tradnl" sz="800" dirty="0" smtClean="0">
                <a:solidFill>
                  <a:schemeClr val="bg1"/>
                </a:solidFill>
              </a:rPr>
              <a:t> </a:t>
            </a:r>
            <a:r>
              <a:rPr sz="800" dirty="0" smtClean="0">
                <a:solidFill>
                  <a:schemeClr val="bg1"/>
                </a:solidFill>
              </a:rPr>
              <a:t>Y </a:t>
            </a:r>
            <a:r>
              <a:rPr sz="800" dirty="0">
                <a:solidFill>
                  <a:schemeClr val="bg1"/>
                </a:solidFill>
              </a:rPr>
              <a:t>así, la persona que inventaste - Pablo, de </a:t>
            </a:r>
            <a:r>
              <a:rPr sz="800" dirty="0" smtClean="0">
                <a:solidFill>
                  <a:schemeClr val="bg1"/>
                </a:solidFill>
              </a:rPr>
              <a:t>27</a:t>
            </a:r>
            <a:r>
              <a:rPr lang="es-ES_tradnl" sz="800" dirty="0">
                <a:solidFill>
                  <a:schemeClr val="bg1"/>
                </a:solidFill>
              </a:rPr>
              <a:t> </a:t>
            </a:r>
            <a:r>
              <a:rPr lang="es-ES_tradnl" sz="800" dirty="0" smtClean="0">
                <a:solidFill>
                  <a:schemeClr val="bg1"/>
                </a:solidFill>
              </a:rPr>
              <a:t>años</a:t>
            </a:r>
            <a:r>
              <a:rPr sz="800" dirty="0" smtClean="0">
                <a:solidFill>
                  <a:schemeClr val="bg1"/>
                </a:solidFill>
              </a:rPr>
              <a:t>, </a:t>
            </a:r>
            <a:r>
              <a:rPr sz="800" dirty="0">
                <a:solidFill>
                  <a:schemeClr val="bg1"/>
                </a:solidFill>
              </a:rPr>
              <a:t>vive en Madrid y conduce un Renault, es forofo de Sergio Ramos y de la selección española  - a quien hablas, se refiere a todos los Pablos</a:t>
            </a:r>
            <a:r>
              <a:rPr sz="800" dirty="0" smtClean="0">
                <a:solidFill>
                  <a:schemeClr val="bg1"/>
                </a:solidFill>
              </a:rPr>
              <a:t>. </a:t>
            </a:r>
            <a:r>
              <a:rPr sz="800" dirty="0">
                <a:solidFill>
                  <a:schemeClr val="bg1"/>
                </a:solidFill>
              </a:rPr>
              <a:t>Y cuando hablas con una persona real, no con una muestra de prueba </a:t>
            </a:r>
            <a:r>
              <a:rPr sz="800" dirty="0" smtClean="0">
                <a:solidFill>
                  <a:schemeClr val="bg1"/>
                </a:solidFill>
              </a:rPr>
              <a:t>(</a:t>
            </a:r>
            <a:r>
              <a:rPr lang="es-ES_tradnl" sz="800" dirty="0" smtClean="0">
                <a:solidFill>
                  <a:schemeClr val="bg1"/>
                </a:solidFill>
              </a:rPr>
              <a:t>H</a:t>
            </a:r>
            <a:r>
              <a:rPr sz="800" dirty="0" smtClean="0">
                <a:solidFill>
                  <a:schemeClr val="bg1"/>
                </a:solidFill>
              </a:rPr>
              <a:t>, </a:t>
            </a:r>
            <a:r>
              <a:rPr sz="800" dirty="0">
                <a:solidFill>
                  <a:schemeClr val="bg1"/>
                </a:solidFill>
              </a:rPr>
              <a:t>18–34), puedes contar mejores historias. </a:t>
            </a:r>
            <a:r>
              <a:rPr sz="800" dirty="0" err="1">
                <a:solidFill>
                  <a:schemeClr val="bg1"/>
                </a:solidFill>
              </a:rPr>
              <a:t>Aprovechas</a:t>
            </a:r>
            <a:r>
              <a:rPr sz="800" dirty="0">
                <a:solidFill>
                  <a:schemeClr val="bg1"/>
                </a:solidFill>
              </a:rPr>
              <a:t> </a:t>
            </a:r>
            <a:r>
              <a:rPr sz="800" dirty="0" err="1">
                <a:solidFill>
                  <a:schemeClr val="bg1"/>
                </a:solidFill>
              </a:rPr>
              <a:t>esa</a:t>
            </a:r>
            <a:r>
              <a:rPr sz="800" dirty="0">
                <a:solidFill>
                  <a:schemeClr val="bg1"/>
                </a:solidFill>
              </a:rPr>
              <a:t> </a:t>
            </a:r>
            <a:r>
              <a:rPr sz="800" dirty="0" err="1">
                <a:solidFill>
                  <a:schemeClr val="bg1"/>
                </a:solidFill>
              </a:rPr>
              <a:t>oportunidad</a:t>
            </a:r>
            <a:r>
              <a:rPr sz="800" dirty="0">
                <a:solidFill>
                  <a:schemeClr val="bg1"/>
                </a:solidFill>
              </a:rPr>
              <a:t> para </a:t>
            </a:r>
            <a:r>
              <a:rPr sz="800" dirty="0" err="1">
                <a:solidFill>
                  <a:schemeClr val="bg1"/>
                </a:solidFill>
              </a:rPr>
              <a:t>contar</a:t>
            </a:r>
            <a:r>
              <a:rPr sz="800" dirty="0">
                <a:solidFill>
                  <a:schemeClr val="bg1"/>
                </a:solidFill>
              </a:rPr>
              <a:t> </a:t>
            </a:r>
            <a:r>
              <a:rPr sz="800" dirty="0" err="1">
                <a:solidFill>
                  <a:schemeClr val="bg1"/>
                </a:solidFill>
              </a:rPr>
              <a:t>historias</a:t>
            </a:r>
            <a:r>
              <a:rPr sz="800" dirty="0">
                <a:solidFill>
                  <a:schemeClr val="bg1"/>
                </a:solidFill>
              </a:rPr>
              <a:t> a </a:t>
            </a:r>
            <a:r>
              <a:rPr sz="800" dirty="0" err="1">
                <a:solidFill>
                  <a:schemeClr val="bg1"/>
                </a:solidFill>
              </a:rPr>
              <a:t>esas</a:t>
            </a:r>
            <a:r>
              <a:rPr sz="800" dirty="0">
                <a:solidFill>
                  <a:schemeClr val="bg1"/>
                </a:solidFill>
              </a:rPr>
              <a:t> personas. </a:t>
            </a:r>
          </a:p>
          <a:p>
            <a:pPr>
              <a:spcBef>
                <a:spcPts val="400"/>
              </a:spcBef>
            </a:pPr>
            <a:r>
              <a:rPr sz="1000" dirty="0">
                <a:solidFill>
                  <a:schemeClr val="accent6"/>
                </a:solidFill>
                <a:latin typeface="+mj-lt"/>
              </a:rPr>
              <a:t>¿HAY COMPORTAMIENTOS INCIPIENTES DE ANTERIORES EVENTOS DEPORTIVOS, COMO LA EUROCOPA 2012 O SOCHI 2014, QUE ESPERES SEGUIR VIENDO DURANTE EL MUNDIAL?</a:t>
            </a:r>
          </a:p>
          <a:p>
            <a:pPr>
              <a:spcBef>
                <a:spcPts val="200"/>
              </a:spcBef>
            </a:pPr>
            <a:r>
              <a:rPr sz="800" dirty="0">
                <a:solidFill>
                  <a:schemeClr val="bg1"/>
                </a:solidFill>
              </a:rPr>
              <a:t>KJ - Un par de </a:t>
            </a:r>
            <a:r>
              <a:rPr sz="800" dirty="0" smtClean="0">
                <a:solidFill>
                  <a:schemeClr val="bg1"/>
                </a:solidFill>
              </a:rPr>
              <a:t>ell</a:t>
            </a:r>
            <a:r>
              <a:rPr lang="es-ES_tradnl" sz="800" dirty="0" smtClean="0">
                <a:solidFill>
                  <a:schemeClr val="bg1"/>
                </a:solidFill>
              </a:rPr>
              <a:t>o</a:t>
            </a:r>
            <a:r>
              <a:rPr sz="800" dirty="0" smtClean="0">
                <a:solidFill>
                  <a:schemeClr val="bg1"/>
                </a:solidFill>
              </a:rPr>
              <a:t>s</a:t>
            </a:r>
            <a:r>
              <a:rPr sz="800" dirty="0">
                <a:solidFill>
                  <a:schemeClr val="bg1"/>
                </a:solidFill>
              </a:rPr>
              <a:t>… El compromiso de la gente seguirá en aumento. Los </a:t>
            </a:r>
            <a:r>
              <a:rPr lang="es-ES_tradnl" sz="800" dirty="0" smtClean="0">
                <a:solidFill>
                  <a:schemeClr val="bg1"/>
                </a:solidFill>
              </a:rPr>
              <a:t>JJ.OO. </a:t>
            </a:r>
            <a:r>
              <a:rPr sz="800" dirty="0" smtClean="0">
                <a:solidFill>
                  <a:schemeClr val="bg1"/>
                </a:solidFill>
              </a:rPr>
              <a:t>de </a:t>
            </a:r>
            <a:r>
              <a:rPr sz="800" dirty="0">
                <a:solidFill>
                  <a:schemeClr val="bg1"/>
                </a:solidFill>
              </a:rPr>
              <a:t>Londres 2012 </a:t>
            </a:r>
            <a:r>
              <a:rPr lang="es-ES_tradnl" sz="800" dirty="0" smtClean="0">
                <a:solidFill>
                  <a:schemeClr val="bg1"/>
                </a:solidFill>
              </a:rPr>
              <a:t>causaron</a:t>
            </a:r>
            <a:r>
              <a:rPr sz="800" dirty="0" smtClean="0">
                <a:solidFill>
                  <a:schemeClr val="bg1"/>
                </a:solidFill>
              </a:rPr>
              <a:t> </a:t>
            </a:r>
            <a:r>
              <a:rPr sz="800" dirty="0">
                <a:solidFill>
                  <a:schemeClr val="bg1"/>
                </a:solidFill>
              </a:rPr>
              <a:t>116 mill. de </a:t>
            </a:r>
            <a:r>
              <a:rPr sz="800" dirty="0" err="1">
                <a:solidFill>
                  <a:schemeClr val="bg1"/>
                </a:solidFill>
              </a:rPr>
              <a:t>publicaciones</a:t>
            </a:r>
            <a:r>
              <a:rPr sz="800" dirty="0">
                <a:solidFill>
                  <a:schemeClr val="bg1"/>
                </a:solidFill>
              </a:rPr>
              <a:t> y </a:t>
            </a:r>
            <a:r>
              <a:rPr sz="800" dirty="0" err="1">
                <a:solidFill>
                  <a:schemeClr val="bg1"/>
                </a:solidFill>
              </a:rPr>
              <a:t>comentarios</a:t>
            </a:r>
            <a:r>
              <a:rPr sz="800" dirty="0">
                <a:solidFill>
                  <a:schemeClr val="bg1"/>
                </a:solidFill>
              </a:rPr>
              <a:t> </a:t>
            </a:r>
            <a:r>
              <a:rPr sz="800" dirty="0" err="1">
                <a:solidFill>
                  <a:schemeClr val="bg1"/>
                </a:solidFill>
              </a:rPr>
              <a:t>sobre</a:t>
            </a:r>
            <a:r>
              <a:rPr sz="800" dirty="0">
                <a:solidFill>
                  <a:schemeClr val="bg1"/>
                </a:solidFill>
              </a:rPr>
              <a:t> los </a:t>
            </a:r>
            <a:r>
              <a:rPr sz="800" dirty="0" err="1">
                <a:solidFill>
                  <a:schemeClr val="bg1"/>
                </a:solidFill>
              </a:rPr>
              <a:t>juegos</a:t>
            </a:r>
            <a:r>
              <a:rPr sz="800" dirty="0" smtClean="0">
                <a:solidFill>
                  <a:schemeClr val="bg1"/>
                </a:solidFill>
              </a:rPr>
              <a:t>. </a:t>
            </a:r>
            <a:r>
              <a:rPr sz="800" dirty="0">
                <a:solidFill>
                  <a:schemeClr val="bg1"/>
                </a:solidFill>
              </a:rPr>
              <a:t>Sochi 2014 </a:t>
            </a:r>
            <a:r>
              <a:rPr sz="800" dirty="0" err="1">
                <a:solidFill>
                  <a:schemeClr val="bg1"/>
                </a:solidFill>
              </a:rPr>
              <a:t>tuvo</a:t>
            </a:r>
            <a:r>
              <a:rPr sz="800" dirty="0">
                <a:solidFill>
                  <a:schemeClr val="bg1"/>
                </a:solidFill>
              </a:rPr>
              <a:t> 120 mill. de publicaciones, comentarios y me gusta de casi 45 </a:t>
            </a:r>
            <a:r>
              <a:rPr sz="800" dirty="0" smtClean="0">
                <a:solidFill>
                  <a:schemeClr val="bg1"/>
                </a:solidFill>
              </a:rPr>
              <a:t>mil</a:t>
            </a:r>
            <a:r>
              <a:rPr lang="es-ES_tradnl" sz="800" dirty="0" smtClean="0">
                <a:solidFill>
                  <a:schemeClr val="bg1"/>
                </a:solidFill>
              </a:rPr>
              <a:t>l.</a:t>
            </a:r>
            <a:r>
              <a:rPr sz="800" dirty="0" smtClean="0">
                <a:solidFill>
                  <a:schemeClr val="bg1"/>
                </a:solidFill>
              </a:rPr>
              <a:t> </a:t>
            </a:r>
            <a:r>
              <a:rPr sz="800" dirty="0">
                <a:solidFill>
                  <a:schemeClr val="bg1"/>
                </a:solidFill>
              </a:rPr>
              <a:t>de personas. La final de la UEFA Champions League sola tuvo 67 mill. </a:t>
            </a:r>
            <a:r>
              <a:rPr lang="es-ES_tradnl" sz="800" dirty="0" smtClean="0">
                <a:solidFill>
                  <a:schemeClr val="bg1"/>
                </a:solidFill>
              </a:rPr>
              <a:t>de </a:t>
            </a:r>
            <a:r>
              <a:rPr sz="800" dirty="0" smtClean="0">
                <a:solidFill>
                  <a:schemeClr val="bg1"/>
                </a:solidFill>
              </a:rPr>
              <a:t>interacciones </a:t>
            </a:r>
            <a:r>
              <a:rPr sz="800" dirty="0">
                <a:solidFill>
                  <a:schemeClr val="bg1"/>
                </a:solidFill>
              </a:rPr>
              <a:t>de 26 mill. </a:t>
            </a:r>
            <a:r>
              <a:rPr lang="es-ES_tradnl" sz="800" dirty="0" smtClean="0">
                <a:solidFill>
                  <a:schemeClr val="bg1"/>
                </a:solidFill>
              </a:rPr>
              <a:t>de </a:t>
            </a:r>
            <a:r>
              <a:rPr sz="800" dirty="0" smtClean="0">
                <a:solidFill>
                  <a:schemeClr val="bg1"/>
                </a:solidFill>
              </a:rPr>
              <a:t>personas</a:t>
            </a:r>
            <a:r>
              <a:rPr sz="800" dirty="0">
                <a:solidFill>
                  <a:schemeClr val="bg1"/>
                </a:solidFill>
              </a:rPr>
              <a:t>. </a:t>
            </a:r>
            <a:r>
              <a:rPr sz="800" dirty="0" err="1">
                <a:solidFill>
                  <a:schemeClr val="bg1"/>
                </a:solidFill>
              </a:rPr>
              <a:t>Creo</a:t>
            </a:r>
            <a:r>
              <a:rPr sz="800" dirty="0">
                <a:solidFill>
                  <a:schemeClr val="bg1"/>
                </a:solidFill>
              </a:rPr>
              <a:t> </a:t>
            </a:r>
            <a:r>
              <a:rPr sz="800" dirty="0" err="1">
                <a:solidFill>
                  <a:schemeClr val="bg1"/>
                </a:solidFill>
              </a:rPr>
              <a:t>que</a:t>
            </a:r>
            <a:r>
              <a:rPr sz="800" dirty="0">
                <a:solidFill>
                  <a:schemeClr val="bg1"/>
                </a:solidFill>
              </a:rPr>
              <a:t> la Copa Mundial </a:t>
            </a:r>
            <a:r>
              <a:rPr sz="800" dirty="0" err="1">
                <a:solidFill>
                  <a:schemeClr val="bg1"/>
                </a:solidFill>
              </a:rPr>
              <a:t>obtendrá</a:t>
            </a:r>
            <a:r>
              <a:rPr sz="800" dirty="0">
                <a:solidFill>
                  <a:schemeClr val="bg1"/>
                </a:solidFill>
              </a:rPr>
              <a:t> </a:t>
            </a:r>
            <a:r>
              <a:rPr sz="800" dirty="0" err="1">
                <a:solidFill>
                  <a:schemeClr val="bg1"/>
                </a:solidFill>
              </a:rPr>
              <a:t>incluso</a:t>
            </a:r>
            <a:r>
              <a:rPr sz="800" dirty="0">
                <a:solidFill>
                  <a:schemeClr val="bg1"/>
                </a:solidFill>
              </a:rPr>
              <a:t> </a:t>
            </a:r>
            <a:r>
              <a:rPr sz="800" dirty="0" err="1">
                <a:solidFill>
                  <a:schemeClr val="bg1"/>
                </a:solidFill>
              </a:rPr>
              <a:t>más</a:t>
            </a:r>
            <a:r>
              <a:rPr sz="800" dirty="0">
                <a:solidFill>
                  <a:schemeClr val="bg1"/>
                </a:solidFill>
              </a:rPr>
              <a:t> </a:t>
            </a:r>
            <a:r>
              <a:rPr sz="800" dirty="0" err="1">
                <a:solidFill>
                  <a:schemeClr val="bg1"/>
                </a:solidFill>
              </a:rPr>
              <a:t>interacciones</a:t>
            </a:r>
            <a:r>
              <a:rPr sz="800" dirty="0">
                <a:solidFill>
                  <a:schemeClr val="bg1"/>
                </a:solidFill>
              </a:rPr>
              <a:t> de </a:t>
            </a:r>
            <a:r>
              <a:rPr sz="800" dirty="0" err="1">
                <a:solidFill>
                  <a:schemeClr val="bg1"/>
                </a:solidFill>
              </a:rPr>
              <a:t>más</a:t>
            </a:r>
            <a:r>
              <a:rPr sz="800" dirty="0">
                <a:solidFill>
                  <a:schemeClr val="bg1"/>
                </a:solidFill>
              </a:rPr>
              <a:t> personas. Parte de lo que me encanta de este tipo de eventos es que humanizan a los </a:t>
            </a:r>
            <a:r>
              <a:rPr lang="es-ES_tradnl" sz="800" dirty="0" smtClean="0">
                <a:solidFill>
                  <a:schemeClr val="bg1"/>
                </a:solidFill>
              </a:rPr>
              <a:t>atletas</a:t>
            </a:r>
            <a:r>
              <a:rPr sz="800" dirty="0" smtClean="0">
                <a:solidFill>
                  <a:schemeClr val="bg1"/>
                </a:solidFill>
              </a:rPr>
              <a:t>— </a:t>
            </a:r>
            <a:r>
              <a:rPr sz="800" dirty="0">
                <a:solidFill>
                  <a:schemeClr val="bg1"/>
                </a:solidFill>
              </a:rPr>
              <a:t>como </a:t>
            </a:r>
            <a:r>
              <a:rPr sz="800" dirty="0" smtClean="0">
                <a:solidFill>
                  <a:schemeClr val="bg1"/>
                </a:solidFill>
              </a:rPr>
              <a:t>l</a:t>
            </a:r>
            <a:r>
              <a:rPr lang="es-ES_tradnl" sz="800" dirty="0" smtClean="0">
                <a:solidFill>
                  <a:schemeClr val="bg1"/>
                </a:solidFill>
              </a:rPr>
              <a:t>o</a:t>
            </a:r>
            <a:r>
              <a:rPr sz="800" dirty="0" smtClean="0">
                <a:solidFill>
                  <a:schemeClr val="bg1"/>
                </a:solidFill>
              </a:rPr>
              <a:t>s </a:t>
            </a:r>
            <a:r>
              <a:rPr sz="800" dirty="0">
                <a:solidFill>
                  <a:schemeClr val="bg1"/>
                </a:solidFill>
              </a:rPr>
              <a:t>“selfies de Sochi” y lo rápido que los apodos entran en la cultura popular vernácula — la forma en que “la bala de Baltimore” para Michael Phelps y “ardilla voladora” para Gaby Douglas </a:t>
            </a:r>
            <a:r>
              <a:rPr sz="800" dirty="0" smtClean="0">
                <a:solidFill>
                  <a:schemeClr val="bg1"/>
                </a:solidFill>
              </a:rPr>
              <a:t>pasaron </a:t>
            </a:r>
            <a:r>
              <a:rPr sz="800" dirty="0">
                <a:solidFill>
                  <a:schemeClr val="bg1"/>
                </a:solidFill>
              </a:rPr>
              <a:t>a formar parte de la cultura. </a:t>
            </a:r>
            <a:r>
              <a:rPr sz="800" dirty="0" err="1">
                <a:solidFill>
                  <a:schemeClr val="bg1"/>
                </a:solidFill>
              </a:rPr>
              <a:t>También</a:t>
            </a:r>
            <a:r>
              <a:rPr sz="800" dirty="0">
                <a:solidFill>
                  <a:schemeClr val="bg1"/>
                </a:solidFill>
              </a:rPr>
              <a:t> </a:t>
            </a:r>
            <a:r>
              <a:rPr sz="800" dirty="0" err="1">
                <a:solidFill>
                  <a:schemeClr val="bg1"/>
                </a:solidFill>
              </a:rPr>
              <a:t>creo</a:t>
            </a:r>
            <a:r>
              <a:rPr sz="800" dirty="0">
                <a:solidFill>
                  <a:schemeClr val="bg1"/>
                </a:solidFill>
              </a:rPr>
              <a:t> </a:t>
            </a:r>
            <a:r>
              <a:rPr sz="800" dirty="0" err="1">
                <a:solidFill>
                  <a:schemeClr val="bg1"/>
                </a:solidFill>
              </a:rPr>
              <a:t>que</a:t>
            </a:r>
            <a:r>
              <a:rPr sz="800" dirty="0">
                <a:solidFill>
                  <a:schemeClr val="bg1"/>
                </a:solidFill>
              </a:rPr>
              <a:t> </a:t>
            </a:r>
            <a:r>
              <a:rPr sz="800" dirty="0" err="1">
                <a:solidFill>
                  <a:schemeClr val="bg1"/>
                </a:solidFill>
              </a:rPr>
              <a:t>nunca</a:t>
            </a:r>
            <a:r>
              <a:rPr sz="800" dirty="0">
                <a:solidFill>
                  <a:schemeClr val="bg1"/>
                </a:solidFill>
              </a:rPr>
              <a:t> </a:t>
            </a:r>
            <a:r>
              <a:rPr sz="800" dirty="0" err="1">
                <a:solidFill>
                  <a:schemeClr val="bg1"/>
                </a:solidFill>
              </a:rPr>
              <a:t>sabes</a:t>
            </a:r>
            <a:r>
              <a:rPr sz="800" dirty="0">
                <a:solidFill>
                  <a:schemeClr val="bg1"/>
                </a:solidFill>
              </a:rPr>
              <a:t> </a:t>
            </a:r>
            <a:r>
              <a:rPr sz="800" dirty="0" err="1">
                <a:solidFill>
                  <a:schemeClr val="bg1"/>
                </a:solidFill>
              </a:rPr>
              <a:t>qué</a:t>
            </a:r>
            <a:r>
              <a:rPr sz="800" dirty="0">
                <a:solidFill>
                  <a:schemeClr val="bg1"/>
                </a:solidFill>
              </a:rPr>
              <a:t> </a:t>
            </a:r>
            <a:r>
              <a:rPr sz="800" dirty="0" err="1">
                <a:solidFill>
                  <a:schemeClr val="bg1"/>
                </a:solidFill>
              </a:rPr>
              <a:t>marcas</a:t>
            </a:r>
            <a:r>
              <a:rPr sz="800" dirty="0">
                <a:solidFill>
                  <a:schemeClr val="bg1"/>
                </a:solidFill>
              </a:rPr>
              <a:t> se </a:t>
            </a:r>
            <a:r>
              <a:rPr sz="800" dirty="0" err="1">
                <a:solidFill>
                  <a:schemeClr val="bg1"/>
                </a:solidFill>
              </a:rPr>
              <a:t>recordarán</a:t>
            </a:r>
            <a:r>
              <a:rPr sz="800" dirty="0">
                <a:solidFill>
                  <a:schemeClr val="bg1"/>
                </a:solidFill>
              </a:rPr>
              <a:t> </a:t>
            </a:r>
            <a:r>
              <a:rPr sz="800" dirty="0" err="1">
                <a:solidFill>
                  <a:schemeClr val="bg1"/>
                </a:solidFill>
              </a:rPr>
              <a:t>mejor</a:t>
            </a:r>
            <a:r>
              <a:rPr sz="800" dirty="0">
                <a:solidFill>
                  <a:schemeClr val="bg1"/>
                </a:solidFill>
              </a:rPr>
              <a:t> </a:t>
            </a:r>
            <a:r>
              <a:rPr sz="800" dirty="0" err="1">
                <a:solidFill>
                  <a:schemeClr val="bg1"/>
                </a:solidFill>
              </a:rPr>
              <a:t>ni</a:t>
            </a:r>
            <a:r>
              <a:rPr sz="800" dirty="0">
                <a:solidFill>
                  <a:schemeClr val="bg1"/>
                </a:solidFill>
              </a:rPr>
              <a:t> </a:t>
            </a:r>
            <a:r>
              <a:rPr sz="800" dirty="0" err="1">
                <a:solidFill>
                  <a:schemeClr val="bg1"/>
                </a:solidFill>
              </a:rPr>
              <a:t>si</a:t>
            </a:r>
            <a:r>
              <a:rPr sz="800" dirty="0">
                <a:solidFill>
                  <a:schemeClr val="bg1"/>
                </a:solidFill>
              </a:rPr>
              <a:t> “</a:t>
            </a:r>
            <a:r>
              <a:rPr sz="800" dirty="0" err="1">
                <a:solidFill>
                  <a:schemeClr val="bg1"/>
                </a:solidFill>
              </a:rPr>
              <a:t>ganarán</a:t>
            </a:r>
            <a:r>
              <a:rPr sz="800" dirty="0">
                <a:solidFill>
                  <a:schemeClr val="bg1"/>
                </a:solidFill>
              </a:rPr>
              <a:t>” </a:t>
            </a:r>
            <a:r>
              <a:rPr sz="800" dirty="0" err="1">
                <a:solidFill>
                  <a:schemeClr val="bg1"/>
                </a:solidFill>
              </a:rPr>
              <a:t>como</a:t>
            </a:r>
            <a:r>
              <a:rPr sz="800" dirty="0">
                <a:solidFill>
                  <a:schemeClr val="bg1"/>
                </a:solidFill>
              </a:rPr>
              <a:t> lo </a:t>
            </a:r>
            <a:r>
              <a:rPr sz="800" dirty="0" err="1">
                <a:solidFill>
                  <a:schemeClr val="bg1"/>
                </a:solidFill>
              </a:rPr>
              <a:t>hizo</a:t>
            </a:r>
            <a:r>
              <a:rPr sz="800" dirty="0">
                <a:solidFill>
                  <a:schemeClr val="bg1"/>
                </a:solidFill>
              </a:rPr>
              <a:t> Oreo en la Super Bowl XLVII o </a:t>
            </a:r>
            <a:r>
              <a:rPr sz="800" dirty="0" smtClean="0">
                <a:solidFill>
                  <a:schemeClr val="bg1"/>
                </a:solidFill>
              </a:rPr>
              <a:t>Newcastle en </a:t>
            </a:r>
            <a:r>
              <a:rPr sz="800" dirty="0">
                <a:solidFill>
                  <a:schemeClr val="bg1"/>
                </a:solidFill>
              </a:rPr>
              <a:t>la de </a:t>
            </a:r>
            <a:r>
              <a:rPr sz="800" dirty="0" err="1">
                <a:solidFill>
                  <a:schemeClr val="bg1"/>
                </a:solidFill>
              </a:rPr>
              <a:t>este</a:t>
            </a:r>
            <a:r>
              <a:rPr sz="800" dirty="0">
                <a:solidFill>
                  <a:schemeClr val="bg1"/>
                </a:solidFill>
              </a:rPr>
              <a:t> </a:t>
            </a:r>
            <a:r>
              <a:rPr sz="800" dirty="0" err="1">
                <a:solidFill>
                  <a:schemeClr val="bg1"/>
                </a:solidFill>
              </a:rPr>
              <a:t>año</a:t>
            </a:r>
            <a:r>
              <a:rPr sz="800" dirty="0">
                <a:solidFill>
                  <a:schemeClr val="bg1"/>
                </a:solidFill>
              </a:rPr>
              <a:t>. </a:t>
            </a:r>
          </a:p>
        </p:txBody>
      </p:sp>
      <p:grpSp>
        <p:nvGrpSpPr>
          <p:cNvPr id="77" name="Group 76"/>
          <p:cNvGrpSpPr/>
          <p:nvPr/>
        </p:nvGrpSpPr>
        <p:grpSpPr>
          <a:xfrm>
            <a:off x="596651" y="1380482"/>
            <a:ext cx="2975446" cy="3348000"/>
            <a:chOff x="708916" y="1472199"/>
            <a:chExt cx="2975446" cy="3348000"/>
          </a:xfrm>
        </p:grpSpPr>
        <p:sp>
          <p:nvSpPr>
            <p:cNvPr id="78" name="Freeform 5"/>
            <p:cNvSpPr>
              <a:spLocks noChangeAspect="1"/>
            </p:cNvSpPr>
            <p:nvPr/>
          </p:nvSpPr>
          <p:spPr bwMode="auto">
            <a:xfrm>
              <a:off x="708916" y="1472199"/>
              <a:ext cx="2975446" cy="3348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sz="1400"/>
            </a:p>
          </p:txBody>
        </p:sp>
        <p:sp>
          <p:nvSpPr>
            <p:cNvPr id="79" name="Rectangle 78"/>
            <p:cNvSpPr/>
            <p:nvPr/>
          </p:nvSpPr>
          <p:spPr>
            <a:xfrm>
              <a:off x="897456" y="1779220"/>
              <a:ext cx="2595004" cy="2508379"/>
            </a:xfrm>
            <a:prstGeom prst="rect">
              <a:avLst/>
            </a:prstGeom>
          </p:spPr>
          <p:txBody>
            <a:bodyPr wrap="square">
              <a:spAutoFit/>
            </a:bodyPr>
            <a:lstStyle/>
            <a:p>
              <a:pPr algn="ctr"/>
              <a:endParaRPr lang="es-ES_tradnl" sz="1100" dirty="0" smtClean="0">
                <a:solidFill>
                  <a:schemeClr val="accent6"/>
                </a:solidFill>
                <a:latin typeface="+mj-lt"/>
              </a:endParaRPr>
            </a:p>
            <a:p>
              <a:pPr algn="ctr"/>
              <a:r>
                <a:rPr sz="1100" dirty="0" smtClean="0">
                  <a:solidFill>
                    <a:schemeClr val="accent6"/>
                  </a:solidFill>
                  <a:latin typeface="+mj-lt"/>
                </a:rPr>
                <a:t>¿</a:t>
              </a:r>
              <a:r>
                <a:rPr sz="1100" dirty="0" err="1">
                  <a:solidFill>
                    <a:schemeClr val="accent6"/>
                  </a:solidFill>
                  <a:latin typeface="+mj-lt"/>
                </a:rPr>
                <a:t>Crees</a:t>
              </a:r>
              <a:r>
                <a:rPr sz="1100" dirty="0">
                  <a:solidFill>
                    <a:schemeClr val="accent6"/>
                  </a:solidFill>
                  <a:latin typeface="+mj-lt"/>
                </a:rPr>
                <a:t> </a:t>
              </a:r>
              <a:r>
                <a:rPr sz="1100" dirty="0" err="1">
                  <a:solidFill>
                    <a:schemeClr val="accent6"/>
                  </a:solidFill>
                  <a:latin typeface="+mj-lt"/>
                </a:rPr>
                <a:t>que</a:t>
              </a:r>
              <a:r>
                <a:rPr sz="1100" dirty="0">
                  <a:solidFill>
                    <a:schemeClr val="accent6"/>
                  </a:solidFill>
                  <a:latin typeface="+mj-lt"/>
                </a:rPr>
                <a:t> </a:t>
              </a:r>
              <a:r>
                <a:rPr sz="1100" dirty="0" err="1">
                  <a:solidFill>
                    <a:schemeClr val="accent6"/>
                  </a:solidFill>
                  <a:latin typeface="+mj-lt"/>
                </a:rPr>
                <a:t>las</a:t>
              </a:r>
              <a:r>
                <a:rPr sz="1100" dirty="0">
                  <a:solidFill>
                    <a:schemeClr val="accent6"/>
                  </a:solidFill>
                  <a:latin typeface="+mj-lt"/>
                </a:rPr>
                <a:t> </a:t>
              </a:r>
              <a:r>
                <a:rPr sz="1100" dirty="0" err="1">
                  <a:solidFill>
                    <a:schemeClr val="accent6"/>
                  </a:solidFill>
                  <a:latin typeface="+mj-lt"/>
                </a:rPr>
                <a:t>marcas</a:t>
              </a:r>
              <a:r>
                <a:rPr sz="1100" dirty="0">
                  <a:solidFill>
                    <a:schemeClr val="accent6"/>
                  </a:solidFill>
                  <a:latin typeface="+mj-lt"/>
                </a:rPr>
                <a:t> </a:t>
              </a:r>
              <a:r>
                <a:rPr lang="es-ES_tradnl" sz="1100" dirty="0" smtClean="0">
                  <a:solidFill>
                    <a:schemeClr val="accent6"/>
                  </a:solidFill>
                  <a:latin typeface="+mj-lt"/>
                </a:rPr>
                <a:t>usan</a:t>
              </a:r>
              <a:r>
                <a:rPr sz="1100" dirty="0">
                  <a:solidFill>
                    <a:schemeClr val="accent6"/>
                  </a:solidFill>
                  <a:latin typeface="+mj-lt"/>
                </a:rPr>
                <a:t/>
              </a:r>
              <a:br>
                <a:rPr sz="1100" dirty="0">
                  <a:solidFill>
                    <a:schemeClr val="accent6"/>
                  </a:solidFill>
                  <a:latin typeface="+mj-lt"/>
                </a:rPr>
              </a:br>
              <a:r>
                <a:rPr lang="es-ES_tradnl" sz="1100" dirty="0" smtClean="0">
                  <a:solidFill>
                    <a:schemeClr val="accent6"/>
                  </a:solidFill>
                  <a:latin typeface="+mj-lt"/>
                </a:rPr>
                <a:t>suficientemente </a:t>
              </a:r>
              <a:r>
                <a:rPr sz="1100" dirty="0" smtClean="0">
                  <a:solidFill>
                    <a:schemeClr val="accent6"/>
                  </a:solidFill>
                  <a:latin typeface="+mj-lt"/>
                </a:rPr>
                <a:t>bien </a:t>
              </a:r>
              <a:r>
                <a:rPr sz="1100" dirty="0">
                  <a:solidFill>
                    <a:schemeClr val="accent6"/>
                  </a:solidFill>
                  <a:latin typeface="+mj-lt"/>
                </a:rPr>
                <a:t>FACEBOOK o están </a:t>
              </a:r>
              <a:br>
                <a:rPr sz="1100" dirty="0">
                  <a:solidFill>
                    <a:schemeClr val="accent6"/>
                  </a:solidFill>
                  <a:latin typeface="+mj-lt"/>
                </a:rPr>
              </a:br>
              <a:r>
                <a:rPr sz="1100" dirty="0">
                  <a:solidFill>
                    <a:schemeClr val="accent6"/>
                  </a:solidFill>
                  <a:latin typeface="+mj-lt"/>
                </a:rPr>
                <a:t>empleando todo su potencial?</a:t>
              </a:r>
            </a:p>
            <a:p>
              <a:pPr algn="ctr"/>
              <a:r>
                <a:rPr sz="800" dirty="0">
                  <a:solidFill>
                    <a:schemeClr val="bg1"/>
                  </a:solidFill>
                </a:rPr>
                <a:t>KJ - </a:t>
              </a:r>
              <a:r>
                <a:rPr sz="800" dirty="0" err="1">
                  <a:solidFill>
                    <a:schemeClr val="bg1"/>
                  </a:solidFill>
                </a:rPr>
                <a:t>Algunas</a:t>
              </a:r>
              <a:r>
                <a:rPr sz="800" dirty="0">
                  <a:solidFill>
                    <a:schemeClr val="bg1"/>
                  </a:solidFill>
                </a:rPr>
                <a:t> </a:t>
              </a:r>
              <a:r>
                <a:rPr sz="800" dirty="0" err="1">
                  <a:solidFill>
                    <a:schemeClr val="bg1"/>
                  </a:solidFill>
                </a:rPr>
                <a:t>sí</a:t>
              </a:r>
              <a:r>
                <a:rPr sz="800" dirty="0">
                  <a:solidFill>
                    <a:schemeClr val="bg1"/>
                  </a:solidFill>
                </a:rPr>
                <a:t>, </a:t>
              </a:r>
              <a:r>
                <a:rPr sz="800" dirty="0" err="1">
                  <a:solidFill>
                    <a:schemeClr val="bg1"/>
                  </a:solidFill>
                </a:rPr>
                <a:t>pero</a:t>
              </a:r>
              <a:r>
                <a:rPr sz="800" dirty="0">
                  <a:solidFill>
                    <a:schemeClr val="bg1"/>
                  </a:solidFill>
                </a:rPr>
                <a:t> no </a:t>
              </a:r>
              <a:r>
                <a:rPr sz="800" dirty="0" err="1">
                  <a:solidFill>
                    <a:schemeClr val="bg1"/>
                  </a:solidFill>
                </a:rPr>
                <a:t>muchas</a:t>
              </a:r>
              <a:r>
                <a:rPr sz="800" dirty="0">
                  <a:solidFill>
                    <a:schemeClr val="bg1"/>
                  </a:solidFill>
                </a:rPr>
                <a:t>. Las mejores marcas y </a:t>
              </a:r>
              <a:r>
                <a:rPr lang="es-ES_tradnl" sz="800" dirty="0" smtClean="0">
                  <a:solidFill>
                    <a:schemeClr val="bg1"/>
                  </a:solidFill>
                </a:rPr>
                <a:t>especialistas en marketing </a:t>
              </a:r>
              <a:r>
                <a:rPr sz="800" dirty="0" smtClean="0">
                  <a:solidFill>
                    <a:schemeClr val="bg1"/>
                  </a:solidFill>
                </a:rPr>
                <a:t>entienden </a:t>
              </a:r>
              <a:r>
                <a:rPr sz="800" dirty="0">
                  <a:solidFill>
                    <a:schemeClr val="bg1"/>
                  </a:solidFill>
                </a:rPr>
                <a:t>que importa tanto el alcance como el contenido. Con </a:t>
              </a:r>
              <a:r>
                <a:rPr sz="800" dirty="0" err="1">
                  <a:solidFill>
                    <a:schemeClr val="bg1"/>
                  </a:solidFill>
                </a:rPr>
                <a:t>demasiada</a:t>
              </a:r>
              <a:r>
                <a:rPr sz="800" dirty="0">
                  <a:solidFill>
                    <a:schemeClr val="bg1"/>
                  </a:solidFill>
                </a:rPr>
                <a:t> </a:t>
              </a:r>
              <a:r>
                <a:rPr sz="800" dirty="0" err="1">
                  <a:solidFill>
                    <a:schemeClr val="bg1"/>
                  </a:solidFill>
                </a:rPr>
                <a:t>frecuencia</a:t>
              </a:r>
              <a:r>
                <a:rPr sz="800" dirty="0">
                  <a:solidFill>
                    <a:schemeClr val="bg1"/>
                  </a:solidFill>
                </a:rPr>
                <a:t> se </a:t>
              </a:r>
              <a:r>
                <a:rPr sz="800" dirty="0" err="1">
                  <a:solidFill>
                    <a:schemeClr val="bg1"/>
                  </a:solidFill>
                </a:rPr>
                <a:t>ve</a:t>
              </a:r>
              <a:r>
                <a:rPr sz="800" dirty="0">
                  <a:solidFill>
                    <a:schemeClr val="bg1"/>
                  </a:solidFill>
                </a:rPr>
                <a:t> </a:t>
              </a:r>
              <a:r>
                <a:rPr sz="800" dirty="0" err="1">
                  <a:solidFill>
                    <a:schemeClr val="bg1"/>
                  </a:solidFill>
                </a:rPr>
                <a:t>uno</a:t>
              </a:r>
              <a:r>
                <a:rPr sz="800" dirty="0">
                  <a:solidFill>
                    <a:schemeClr val="bg1"/>
                  </a:solidFill>
                </a:rPr>
                <a:t> u </a:t>
              </a:r>
              <a:r>
                <a:rPr sz="800" dirty="0" err="1">
                  <a:solidFill>
                    <a:schemeClr val="bg1"/>
                  </a:solidFill>
                </a:rPr>
                <a:t>otro</a:t>
              </a:r>
              <a:r>
                <a:rPr sz="800" dirty="0">
                  <a:solidFill>
                    <a:schemeClr val="bg1"/>
                  </a:solidFill>
                </a:rPr>
                <a:t> — gran </a:t>
              </a:r>
              <a:r>
                <a:rPr sz="800" dirty="0" err="1">
                  <a:solidFill>
                    <a:schemeClr val="bg1"/>
                  </a:solidFill>
                </a:rPr>
                <a:t>contenido</a:t>
              </a:r>
              <a:r>
                <a:rPr sz="800" dirty="0">
                  <a:solidFill>
                    <a:schemeClr val="bg1"/>
                  </a:solidFill>
                </a:rPr>
                <a:t> con un </a:t>
              </a:r>
              <a:r>
                <a:rPr sz="800" dirty="0" err="1">
                  <a:solidFill>
                    <a:schemeClr val="bg1"/>
                  </a:solidFill>
                </a:rPr>
                <a:t>alcance</a:t>
              </a:r>
              <a:r>
                <a:rPr sz="800" dirty="0">
                  <a:solidFill>
                    <a:schemeClr val="bg1"/>
                  </a:solidFill>
                </a:rPr>
                <a:t> </a:t>
              </a:r>
              <a:r>
                <a:rPr sz="800" dirty="0" err="1">
                  <a:solidFill>
                    <a:schemeClr val="bg1"/>
                  </a:solidFill>
                </a:rPr>
                <a:t>ínfimo</a:t>
              </a:r>
              <a:r>
                <a:rPr sz="800" dirty="0">
                  <a:solidFill>
                    <a:schemeClr val="bg1"/>
                  </a:solidFill>
                </a:rPr>
                <a:t> o gran </a:t>
              </a:r>
              <a:r>
                <a:rPr sz="800" dirty="0" err="1">
                  <a:solidFill>
                    <a:schemeClr val="bg1"/>
                  </a:solidFill>
                </a:rPr>
                <a:t>alcance</a:t>
              </a:r>
              <a:r>
                <a:rPr sz="800" dirty="0">
                  <a:solidFill>
                    <a:schemeClr val="bg1"/>
                  </a:solidFill>
                </a:rPr>
                <a:t>, </a:t>
              </a:r>
              <a:r>
                <a:rPr sz="800" dirty="0" err="1">
                  <a:solidFill>
                    <a:schemeClr val="bg1"/>
                  </a:solidFill>
                </a:rPr>
                <a:t>pero</a:t>
              </a:r>
              <a:r>
                <a:rPr sz="800" dirty="0">
                  <a:solidFill>
                    <a:schemeClr val="bg1"/>
                  </a:solidFill>
                </a:rPr>
                <a:t> no del </a:t>
              </a:r>
              <a:r>
                <a:rPr sz="800" dirty="0" err="1">
                  <a:solidFill>
                    <a:schemeClr val="bg1"/>
                  </a:solidFill>
                </a:rPr>
                <a:t>contenido</a:t>
              </a:r>
              <a:r>
                <a:rPr sz="800" dirty="0">
                  <a:solidFill>
                    <a:schemeClr val="bg1"/>
                  </a:solidFill>
                </a:rPr>
                <a:t> </a:t>
              </a:r>
              <a:r>
                <a:rPr sz="800" dirty="0" err="1">
                  <a:solidFill>
                    <a:schemeClr val="bg1"/>
                  </a:solidFill>
                </a:rPr>
                <a:t>más</a:t>
              </a:r>
              <a:r>
                <a:rPr sz="800" dirty="0">
                  <a:solidFill>
                    <a:schemeClr val="bg1"/>
                  </a:solidFill>
                </a:rPr>
                <a:t> </a:t>
              </a:r>
              <a:r>
                <a:rPr sz="800" dirty="0" err="1">
                  <a:solidFill>
                    <a:schemeClr val="bg1"/>
                  </a:solidFill>
                </a:rPr>
                <a:t>convincente</a:t>
              </a:r>
              <a:r>
                <a:rPr sz="800" dirty="0">
                  <a:solidFill>
                    <a:schemeClr val="bg1"/>
                  </a:solidFill>
                </a:rPr>
                <a:t> o </a:t>
              </a:r>
              <a:r>
                <a:rPr sz="800" dirty="0" err="1">
                  <a:solidFill>
                    <a:schemeClr val="bg1"/>
                  </a:solidFill>
                </a:rPr>
                <a:t>bien</a:t>
              </a:r>
              <a:r>
                <a:rPr sz="800" dirty="0">
                  <a:solidFill>
                    <a:schemeClr val="bg1"/>
                  </a:solidFill>
                </a:rPr>
                <a:t> </a:t>
              </a:r>
              <a:r>
                <a:rPr sz="800" dirty="0" err="1">
                  <a:solidFill>
                    <a:schemeClr val="bg1"/>
                  </a:solidFill>
                </a:rPr>
                <a:t>enfocado</a:t>
              </a:r>
              <a:r>
                <a:rPr sz="800" dirty="0">
                  <a:solidFill>
                    <a:schemeClr val="bg1"/>
                  </a:solidFill>
                </a:rPr>
                <a:t>. </a:t>
              </a:r>
              <a:r>
                <a:rPr sz="800" dirty="0" err="1">
                  <a:solidFill>
                    <a:schemeClr val="bg1"/>
                  </a:solidFill>
                </a:rPr>
                <a:t>Una</a:t>
              </a:r>
              <a:r>
                <a:rPr sz="800" dirty="0">
                  <a:solidFill>
                    <a:schemeClr val="bg1"/>
                  </a:solidFill>
                </a:rPr>
                <a:t> </a:t>
              </a:r>
              <a:r>
                <a:rPr sz="800" dirty="0" err="1">
                  <a:solidFill>
                    <a:schemeClr val="bg1"/>
                  </a:solidFill>
                </a:rPr>
                <a:t>campaña</a:t>
              </a:r>
              <a:r>
                <a:rPr sz="800" dirty="0">
                  <a:solidFill>
                    <a:schemeClr val="bg1"/>
                  </a:solidFill>
                </a:rPr>
                <a:t> de la </a:t>
              </a:r>
              <a:r>
                <a:rPr sz="800" dirty="0" err="1">
                  <a:solidFill>
                    <a:schemeClr val="bg1"/>
                  </a:solidFill>
                </a:rPr>
                <a:t>que</a:t>
              </a:r>
              <a:r>
                <a:rPr sz="800" dirty="0">
                  <a:solidFill>
                    <a:schemeClr val="bg1"/>
                  </a:solidFill>
                </a:rPr>
                <a:t> </a:t>
              </a:r>
              <a:r>
                <a:rPr sz="800" dirty="0" err="1">
                  <a:solidFill>
                    <a:schemeClr val="bg1"/>
                  </a:solidFill>
                </a:rPr>
                <a:t>estamos</a:t>
              </a:r>
              <a:r>
                <a:rPr sz="800" dirty="0">
                  <a:solidFill>
                    <a:schemeClr val="bg1"/>
                  </a:solidFill>
                </a:rPr>
                <a:t> </a:t>
              </a:r>
              <a:r>
                <a:rPr sz="800" dirty="0" err="1">
                  <a:solidFill>
                    <a:schemeClr val="bg1"/>
                  </a:solidFill>
                </a:rPr>
                <a:t>especialmente</a:t>
              </a:r>
              <a:r>
                <a:rPr sz="800" dirty="0">
                  <a:solidFill>
                    <a:schemeClr val="bg1"/>
                  </a:solidFill>
                </a:rPr>
                <a:t> </a:t>
              </a:r>
              <a:r>
                <a:rPr sz="800" dirty="0" err="1">
                  <a:solidFill>
                    <a:schemeClr val="bg1"/>
                  </a:solidFill>
                </a:rPr>
                <a:t>orgullosos</a:t>
              </a:r>
              <a:r>
                <a:rPr sz="800" dirty="0">
                  <a:solidFill>
                    <a:schemeClr val="bg1"/>
                  </a:solidFill>
                </a:rPr>
                <a:t> </a:t>
              </a:r>
              <a:r>
                <a:rPr sz="800" dirty="0" err="1">
                  <a:solidFill>
                    <a:schemeClr val="bg1"/>
                  </a:solidFill>
                </a:rPr>
                <a:t>es</a:t>
              </a:r>
              <a:r>
                <a:rPr sz="800" dirty="0">
                  <a:solidFill>
                    <a:schemeClr val="bg1"/>
                  </a:solidFill>
                </a:rPr>
                <a:t> la </a:t>
              </a:r>
              <a:r>
                <a:rPr sz="800" dirty="0" err="1">
                  <a:solidFill>
                    <a:schemeClr val="bg1"/>
                  </a:solidFill>
                </a:rPr>
                <a:t>que</a:t>
              </a:r>
              <a:r>
                <a:rPr sz="800" dirty="0">
                  <a:solidFill>
                    <a:schemeClr val="bg1"/>
                  </a:solidFill>
                </a:rPr>
                <a:t> </a:t>
              </a:r>
              <a:r>
                <a:rPr sz="800" dirty="0" err="1">
                  <a:solidFill>
                    <a:schemeClr val="bg1"/>
                  </a:solidFill>
                </a:rPr>
                <a:t>acabamos</a:t>
              </a:r>
              <a:r>
                <a:rPr sz="800" dirty="0">
                  <a:solidFill>
                    <a:schemeClr val="bg1"/>
                  </a:solidFill>
                </a:rPr>
                <a:t> de </a:t>
              </a:r>
              <a:r>
                <a:rPr sz="800" dirty="0" err="1">
                  <a:solidFill>
                    <a:schemeClr val="bg1"/>
                  </a:solidFill>
                </a:rPr>
                <a:t>lanzar</a:t>
              </a:r>
              <a:r>
                <a:rPr sz="800" dirty="0">
                  <a:solidFill>
                    <a:schemeClr val="bg1"/>
                  </a:solidFill>
                </a:rPr>
                <a:t> para McDonald’s Europa, </a:t>
              </a:r>
              <a:r>
                <a:rPr sz="800" dirty="0" err="1">
                  <a:solidFill>
                    <a:schemeClr val="bg1"/>
                  </a:solidFill>
                </a:rPr>
                <a:t>llamada</a:t>
              </a:r>
              <a:r>
                <a:rPr sz="800" dirty="0">
                  <a:solidFill>
                    <a:schemeClr val="bg1"/>
                  </a:solidFill>
                </a:rPr>
                <a:t> Fry Football, </a:t>
              </a:r>
              <a:r>
                <a:rPr sz="800" dirty="0" err="1">
                  <a:solidFill>
                    <a:schemeClr val="bg1"/>
                  </a:solidFill>
                </a:rPr>
                <a:t>donde</a:t>
              </a:r>
              <a:r>
                <a:rPr sz="800" dirty="0">
                  <a:solidFill>
                    <a:schemeClr val="bg1"/>
                  </a:solidFill>
                </a:rPr>
                <a:t> </a:t>
              </a:r>
              <a:r>
                <a:rPr sz="800" dirty="0" err="1">
                  <a:solidFill>
                    <a:schemeClr val="bg1"/>
                  </a:solidFill>
                </a:rPr>
                <a:t>recreamos</a:t>
              </a:r>
              <a:r>
                <a:rPr sz="800" dirty="0">
                  <a:solidFill>
                    <a:schemeClr val="bg1"/>
                  </a:solidFill>
                </a:rPr>
                <a:t> </a:t>
              </a:r>
              <a:r>
                <a:rPr sz="800" dirty="0" err="1">
                  <a:solidFill>
                    <a:schemeClr val="bg1"/>
                  </a:solidFill>
                </a:rPr>
                <a:t>momentos</a:t>
              </a:r>
              <a:r>
                <a:rPr sz="800" dirty="0">
                  <a:solidFill>
                    <a:schemeClr val="bg1"/>
                  </a:solidFill>
                </a:rPr>
                <a:t> </a:t>
              </a:r>
              <a:r>
                <a:rPr sz="800" dirty="0" err="1">
                  <a:solidFill>
                    <a:schemeClr val="bg1"/>
                  </a:solidFill>
                </a:rPr>
                <a:t>icónicos</a:t>
              </a:r>
              <a:r>
                <a:rPr sz="800" dirty="0">
                  <a:solidFill>
                    <a:schemeClr val="bg1"/>
                  </a:solidFill>
                </a:rPr>
                <a:t> de </a:t>
              </a:r>
              <a:r>
                <a:rPr sz="800" dirty="0" err="1">
                  <a:solidFill>
                    <a:schemeClr val="bg1"/>
                  </a:solidFill>
                </a:rPr>
                <a:t>pasados</a:t>
              </a:r>
              <a:r>
                <a:rPr sz="800" dirty="0">
                  <a:solidFill>
                    <a:schemeClr val="bg1"/>
                  </a:solidFill>
                </a:rPr>
                <a:t> </a:t>
              </a:r>
              <a:r>
                <a:rPr sz="800" dirty="0" err="1">
                  <a:solidFill>
                    <a:schemeClr val="bg1"/>
                  </a:solidFill>
                </a:rPr>
                <a:t>Mundiales</a:t>
              </a:r>
              <a:r>
                <a:rPr sz="800" dirty="0">
                  <a:solidFill>
                    <a:schemeClr val="bg1"/>
                  </a:solidFill>
                </a:rPr>
                <a:t>. </a:t>
              </a:r>
              <a:r>
                <a:rPr sz="800" dirty="0" err="1">
                  <a:solidFill>
                    <a:schemeClr val="bg1"/>
                  </a:solidFill>
                </a:rPr>
                <a:t>Cuando</a:t>
              </a:r>
              <a:r>
                <a:rPr sz="800" dirty="0">
                  <a:solidFill>
                    <a:schemeClr val="bg1"/>
                  </a:solidFill>
                </a:rPr>
                <a:t> </a:t>
              </a:r>
              <a:r>
                <a:rPr sz="800" dirty="0" err="1">
                  <a:solidFill>
                    <a:schemeClr val="bg1"/>
                  </a:solidFill>
                </a:rPr>
                <a:t>empiece</a:t>
              </a:r>
              <a:r>
                <a:rPr sz="800" dirty="0">
                  <a:solidFill>
                    <a:schemeClr val="bg1"/>
                  </a:solidFill>
                </a:rPr>
                <a:t> el </a:t>
              </a:r>
              <a:r>
                <a:rPr sz="800" dirty="0" err="1">
                  <a:solidFill>
                    <a:schemeClr val="bg1"/>
                  </a:solidFill>
                </a:rPr>
                <a:t>juego</a:t>
              </a:r>
              <a:r>
                <a:rPr sz="800" dirty="0">
                  <a:solidFill>
                    <a:schemeClr val="bg1"/>
                  </a:solidFill>
                </a:rPr>
                <a:t> en vivo, </a:t>
              </a:r>
              <a:r>
                <a:rPr sz="800" dirty="0" err="1">
                  <a:solidFill>
                    <a:schemeClr val="bg1"/>
                  </a:solidFill>
                </a:rPr>
                <a:t>recrearemos</a:t>
              </a:r>
              <a:r>
                <a:rPr sz="800" dirty="0">
                  <a:solidFill>
                    <a:schemeClr val="bg1"/>
                  </a:solidFill>
                </a:rPr>
                <a:t> un </a:t>
              </a:r>
              <a:r>
                <a:rPr sz="800" dirty="0" err="1">
                  <a:solidFill>
                    <a:schemeClr val="bg1"/>
                  </a:solidFill>
                </a:rPr>
                <a:t>momento</a:t>
              </a:r>
              <a:r>
                <a:rPr sz="800" dirty="0">
                  <a:solidFill>
                    <a:schemeClr val="bg1"/>
                  </a:solidFill>
                </a:rPr>
                <a:t> para los </a:t>
              </a:r>
              <a:r>
                <a:rPr sz="800" dirty="0" err="1">
                  <a:solidFill>
                    <a:schemeClr val="bg1"/>
                  </a:solidFill>
                </a:rPr>
                <a:t>partidos</a:t>
              </a:r>
              <a:r>
                <a:rPr sz="800" dirty="0">
                  <a:solidFill>
                    <a:schemeClr val="bg1"/>
                  </a:solidFill>
                </a:rPr>
                <a:t> de </a:t>
              </a:r>
              <a:r>
                <a:rPr sz="800" dirty="0" err="1">
                  <a:solidFill>
                    <a:schemeClr val="bg1"/>
                  </a:solidFill>
                </a:rPr>
                <a:t>ese</a:t>
              </a:r>
              <a:r>
                <a:rPr sz="800" dirty="0">
                  <a:solidFill>
                    <a:schemeClr val="bg1"/>
                  </a:solidFill>
                </a:rPr>
                <a:t> </a:t>
              </a:r>
              <a:r>
                <a:rPr sz="800" dirty="0" err="1">
                  <a:solidFill>
                    <a:schemeClr val="bg1"/>
                  </a:solidFill>
                </a:rPr>
                <a:t>día</a:t>
              </a:r>
              <a:r>
                <a:rPr sz="800" dirty="0">
                  <a:solidFill>
                    <a:schemeClr val="bg1"/>
                  </a:solidFill>
                </a:rPr>
                <a:t>. </a:t>
              </a:r>
              <a:r>
                <a:rPr sz="800" dirty="0" err="1">
                  <a:solidFill>
                    <a:schemeClr val="bg1"/>
                  </a:solidFill>
                </a:rPr>
                <a:t>Es</a:t>
              </a:r>
              <a:r>
                <a:rPr sz="800" dirty="0">
                  <a:solidFill>
                    <a:schemeClr val="bg1"/>
                  </a:solidFill>
                </a:rPr>
                <a:t> </a:t>
              </a:r>
              <a:r>
                <a:rPr sz="800" dirty="0" err="1">
                  <a:solidFill>
                    <a:schemeClr val="bg1"/>
                  </a:solidFill>
                </a:rPr>
                <a:t>creatividad</a:t>
              </a:r>
              <a:r>
                <a:rPr sz="800" dirty="0">
                  <a:solidFill>
                    <a:schemeClr val="bg1"/>
                  </a:solidFill>
                </a:rPr>
                <a:t> a la </a:t>
              </a:r>
              <a:r>
                <a:rPr sz="800" dirty="0" err="1">
                  <a:solidFill>
                    <a:schemeClr val="bg1"/>
                  </a:solidFill>
                </a:rPr>
                <a:t>velocidad</a:t>
              </a:r>
              <a:r>
                <a:rPr sz="800" dirty="0">
                  <a:solidFill>
                    <a:schemeClr val="bg1"/>
                  </a:solidFill>
                </a:rPr>
                <a:t> de la </a:t>
              </a:r>
              <a:r>
                <a:rPr sz="800" dirty="0" err="1">
                  <a:solidFill>
                    <a:schemeClr val="bg1"/>
                  </a:solidFill>
                </a:rPr>
                <a:t>cultura</a:t>
              </a:r>
              <a:r>
                <a:rPr sz="800" dirty="0">
                  <a:solidFill>
                    <a:schemeClr val="bg1"/>
                  </a:solidFill>
                </a:rPr>
                <a:t>, </a:t>
              </a:r>
              <a:r>
                <a:rPr sz="800" dirty="0" err="1">
                  <a:solidFill>
                    <a:schemeClr val="bg1"/>
                  </a:solidFill>
                </a:rPr>
                <a:t>compartida</a:t>
              </a:r>
              <a:r>
                <a:rPr sz="800" dirty="0">
                  <a:solidFill>
                    <a:schemeClr val="bg1"/>
                  </a:solidFill>
                </a:rPr>
                <a:t> </a:t>
              </a:r>
              <a:r>
                <a:rPr sz="800" dirty="0" err="1">
                  <a:solidFill>
                    <a:schemeClr val="bg1"/>
                  </a:solidFill>
                </a:rPr>
                <a:t>por</a:t>
              </a:r>
              <a:r>
                <a:rPr sz="800" dirty="0">
                  <a:solidFill>
                    <a:schemeClr val="bg1"/>
                  </a:solidFill>
                </a:rPr>
                <a:t> 38 </a:t>
              </a:r>
              <a:r>
                <a:rPr sz="800" dirty="0" err="1">
                  <a:solidFill>
                    <a:schemeClr val="bg1"/>
                  </a:solidFill>
                </a:rPr>
                <a:t>mercados</a:t>
              </a:r>
              <a:r>
                <a:rPr sz="800" dirty="0">
                  <a:solidFill>
                    <a:schemeClr val="bg1"/>
                  </a:solidFill>
                </a:rPr>
                <a:t> </a:t>
              </a:r>
              <a:r>
                <a:rPr sz="800" dirty="0" err="1">
                  <a:solidFill>
                    <a:schemeClr val="bg1"/>
                  </a:solidFill>
                </a:rPr>
                <a:t>europeos</a:t>
              </a:r>
              <a:r>
                <a:rPr sz="900" dirty="0">
                  <a:solidFill>
                    <a:schemeClr val="bg1"/>
                  </a:solidFill>
                </a:rPr>
                <a:t>. </a:t>
              </a:r>
            </a:p>
          </p:txBody>
        </p:sp>
      </p:grpSp>
      <p:grpSp>
        <p:nvGrpSpPr>
          <p:cNvPr id="82" name="Group 81"/>
          <p:cNvGrpSpPr/>
          <p:nvPr/>
        </p:nvGrpSpPr>
        <p:grpSpPr>
          <a:xfrm>
            <a:off x="2705284" y="99742"/>
            <a:ext cx="1987789" cy="2375196"/>
            <a:chOff x="1873356" y="425804"/>
            <a:chExt cx="1987789" cy="2375196"/>
          </a:xfrm>
        </p:grpSpPr>
        <p:sp>
          <p:nvSpPr>
            <p:cNvPr id="83" name="Freeform 5"/>
            <p:cNvSpPr>
              <a:spLocks noChangeAspect="1"/>
            </p:cNvSpPr>
            <p:nvPr/>
          </p:nvSpPr>
          <p:spPr bwMode="auto">
            <a:xfrm>
              <a:off x="1873356" y="425804"/>
              <a:ext cx="1956966" cy="2187834"/>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 name="Freeform 5"/>
            <p:cNvSpPr>
              <a:spLocks noEditPoints="1"/>
            </p:cNvSpPr>
            <p:nvPr/>
          </p:nvSpPr>
          <p:spPr bwMode="auto">
            <a:xfrm rot="10800000">
              <a:off x="3106122" y="2203662"/>
              <a:ext cx="755023" cy="597338"/>
            </a:xfrm>
            <a:custGeom>
              <a:avLst/>
              <a:gdLst>
                <a:gd name="T0" fmla="*/ 0 w 2075"/>
                <a:gd name="T1" fmla="*/ 1717 h 1717"/>
                <a:gd name="T2" fmla="*/ 0 w 2075"/>
                <a:gd name="T3" fmla="*/ 1242 h 1717"/>
                <a:gd name="T4" fmla="*/ 90 w 2075"/>
                <a:gd name="T5" fmla="*/ 629 h 1717"/>
                <a:gd name="T6" fmla="*/ 398 w 2075"/>
                <a:gd name="T7" fmla="*/ 222 h 1717"/>
                <a:gd name="T8" fmla="*/ 888 w 2075"/>
                <a:gd name="T9" fmla="*/ 0 h 1717"/>
                <a:gd name="T10" fmla="*/ 888 w 2075"/>
                <a:gd name="T11" fmla="*/ 380 h 1717"/>
                <a:gd name="T12" fmla="*/ 669 w 2075"/>
                <a:gd name="T13" fmla="*/ 678 h 1717"/>
                <a:gd name="T14" fmla="*/ 888 w 2075"/>
                <a:gd name="T15" fmla="*/ 678 h 1717"/>
                <a:gd name="T16" fmla="*/ 888 w 2075"/>
                <a:gd name="T17" fmla="*/ 1717 h 1717"/>
                <a:gd name="T18" fmla="*/ 0 w 2075"/>
                <a:gd name="T19" fmla="*/ 1717 h 1717"/>
                <a:gd name="T20" fmla="*/ 1187 w 2075"/>
                <a:gd name="T21" fmla="*/ 1717 h 1717"/>
                <a:gd name="T22" fmla="*/ 1187 w 2075"/>
                <a:gd name="T23" fmla="*/ 1242 h 1717"/>
                <a:gd name="T24" fmla="*/ 1277 w 2075"/>
                <a:gd name="T25" fmla="*/ 629 h 1717"/>
                <a:gd name="T26" fmla="*/ 1583 w 2075"/>
                <a:gd name="T27" fmla="*/ 222 h 1717"/>
                <a:gd name="T28" fmla="*/ 2075 w 2075"/>
                <a:gd name="T29" fmla="*/ 0 h 1717"/>
                <a:gd name="T30" fmla="*/ 2075 w 2075"/>
                <a:gd name="T31" fmla="*/ 380 h 1717"/>
                <a:gd name="T32" fmla="*/ 1855 w 2075"/>
                <a:gd name="T33" fmla="*/ 678 h 1717"/>
                <a:gd name="T34" fmla="*/ 2075 w 2075"/>
                <a:gd name="T35" fmla="*/ 678 h 1717"/>
                <a:gd name="T36" fmla="*/ 2075 w 2075"/>
                <a:gd name="T37" fmla="*/ 1717 h 1717"/>
                <a:gd name="T38" fmla="*/ 1187 w 2075"/>
                <a:gd name="T39" fmla="*/ 1717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5" h="1717">
                  <a:moveTo>
                    <a:pt x="0" y="1717"/>
                  </a:moveTo>
                  <a:cubicBezTo>
                    <a:pt x="0" y="1242"/>
                    <a:pt x="0" y="1242"/>
                    <a:pt x="0" y="1242"/>
                  </a:cubicBezTo>
                  <a:cubicBezTo>
                    <a:pt x="0" y="993"/>
                    <a:pt x="30" y="788"/>
                    <a:pt x="90" y="629"/>
                  </a:cubicBezTo>
                  <a:cubicBezTo>
                    <a:pt x="150" y="469"/>
                    <a:pt x="253" y="334"/>
                    <a:pt x="398" y="222"/>
                  </a:cubicBezTo>
                  <a:cubicBezTo>
                    <a:pt x="544" y="111"/>
                    <a:pt x="707" y="37"/>
                    <a:pt x="888" y="0"/>
                  </a:cubicBezTo>
                  <a:cubicBezTo>
                    <a:pt x="888" y="380"/>
                    <a:pt x="888" y="380"/>
                    <a:pt x="888" y="380"/>
                  </a:cubicBezTo>
                  <a:cubicBezTo>
                    <a:pt x="759" y="454"/>
                    <a:pt x="686" y="554"/>
                    <a:pt x="669" y="678"/>
                  </a:cubicBezTo>
                  <a:cubicBezTo>
                    <a:pt x="888" y="678"/>
                    <a:pt x="888" y="678"/>
                    <a:pt x="888" y="678"/>
                  </a:cubicBezTo>
                  <a:cubicBezTo>
                    <a:pt x="888" y="1717"/>
                    <a:pt x="888" y="1717"/>
                    <a:pt x="888" y="1717"/>
                  </a:cubicBezTo>
                  <a:lnTo>
                    <a:pt x="0" y="1717"/>
                  </a:lnTo>
                  <a:close/>
                  <a:moveTo>
                    <a:pt x="1187" y="1717"/>
                  </a:moveTo>
                  <a:cubicBezTo>
                    <a:pt x="1187" y="1242"/>
                    <a:pt x="1187" y="1242"/>
                    <a:pt x="1187" y="1242"/>
                  </a:cubicBezTo>
                  <a:cubicBezTo>
                    <a:pt x="1187" y="993"/>
                    <a:pt x="1217" y="788"/>
                    <a:pt x="1277" y="629"/>
                  </a:cubicBezTo>
                  <a:cubicBezTo>
                    <a:pt x="1337" y="469"/>
                    <a:pt x="1439" y="334"/>
                    <a:pt x="1583" y="222"/>
                  </a:cubicBezTo>
                  <a:cubicBezTo>
                    <a:pt x="1728" y="111"/>
                    <a:pt x="1891" y="37"/>
                    <a:pt x="2075" y="0"/>
                  </a:cubicBezTo>
                  <a:cubicBezTo>
                    <a:pt x="2075" y="380"/>
                    <a:pt x="2075" y="380"/>
                    <a:pt x="2075" y="380"/>
                  </a:cubicBezTo>
                  <a:cubicBezTo>
                    <a:pt x="1946" y="454"/>
                    <a:pt x="1873" y="554"/>
                    <a:pt x="1855" y="678"/>
                  </a:cubicBezTo>
                  <a:cubicBezTo>
                    <a:pt x="2075" y="678"/>
                    <a:pt x="2075" y="678"/>
                    <a:pt x="2075" y="678"/>
                  </a:cubicBezTo>
                  <a:cubicBezTo>
                    <a:pt x="2075" y="1717"/>
                    <a:pt x="2075" y="1717"/>
                    <a:pt x="2075" y="1717"/>
                  </a:cubicBezTo>
                  <a:lnTo>
                    <a:pt x="1187" y="1717"/>
                  </a:lnTo>
                  <a:close/>
                </a:path>
              </a:pathLst>
            </a:custGeom>
            <a:solidFill>
              <a:schemeClr val="accent6">
                <a:alpha val="69804"/>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92" name="Rectangle 91"/>
            <p:cNvSpPr/>
            <p:nvPr/>
          </p:nvSpPr>
          <p:spPr>
            <a:xfrm>
              <a:off x="1954533" y="988919"/>
              <a:ext cx="1864500" cy="1208023"/>
            </a:xfrm>
            <a:prstGeom prst="rect">
              <a:avLst/>
            </a:prstGeom>
            <a:noFill/>
          </p:spPr>
          <p:txBody>
            <a:bodyPr wrap="square">
              <a:spAutoFit/>
            </a:bodyPr>
            <a:lstStyle/>
            <a:p>
              <a:r>
                <a:rPr sz="800" i="1" dirty="0">
                  <a:solidFill>
                    <a:schemeClr val="bg1"/>
                  </a:solidFill>
                </a:rPr>
                <a:t>“En </a:t>
              </a:r>
              <a:r>
                <a:rPr sz="800" i="1" dirty="0" err="1">
                  <a:solidFill>
                    <a:schemeClr val="bg1"/>
                  </a:solidFill>
                </a:rPr>
                <a:t>esencia</a:t>
              </a:r>
              <a:r>
                <a:rPr sz="800" i="1" dirty="0">
                  <a:solidFill>
                    <a:schemeClr val="bg1"/>
                  </a:solidFill>
                </a:rPr>
                <a:t>, Facebook </a:t>
              </a:r>
              <a:r>
                <a:rPr sz="800" i="1" dirty="0" err="1">
                  <a:solidFill>
                    <a:schemeClr val="bg1"/>
                  </a:solidFill>
                </a:rPr>
                <a:t>es</a:t>
              </a:r>
              <a:r>
                <a:rPr sz="800" i="1" dirty="0">
                  <a:solidFill>
                    <a:schemeClr val="bg1"/>
                  </a:solidFill>
                </a:rPr>
                <a:t> el </a:t>
              </a:r>
              <a:r>
                <a:rPr sz="800" i="1" dirty="0" err="1">
                  <a:solidFill>
                    <a:schemeClr val="bg1"/>
                  </a:solidFill>
                </a:rPr>
                <a:t>lugar</a:t>
              </a:r>
              <a:r>
                <a:rPr sz="800" i="1" dirty="0">
                  <a:solidFill>
                    <a:schemeClr val="bg1"/>
                  </a:solidFill>
                </a:rPr>
                <a:t> en </a:t>
              </a:r>
              <a:r>
                <a:rPr sz="800" i="1" dirty="0" err="1">
                  <a:solidFill>
                    <a:schemeClr val="bg1"/>
                  </a:solidFill>
                </a:rPr>
                <a:t>que</a:t>
              </a:r>
              <a:r>
                <a:rPr sz="800" i="1" dirty="0">
                  <a:solidFill>
                    <a:schemeClr val="bg1"/>
                  </a:solidFill>
                </a:rPr>
                <a:t> 800 mill. de personas al </a:t>
              </a:r>
              <a:r>
                <a:rPr sz="800" i="1" dirty="0" err="1">
                  <a:solidFill>
                    <a:schemeClr val="bg1"/>
                  </a:solidFill>
                </a:rPr>
                <a:t>día</a:t>
              </a:r>
              <a:r>
                <a:rPr sz="800" i="1" dirty="0">
                  <a:solidFill>
                    <a:schemeClr val="bg1"/>
                  </a:solidFill>
                </a:rPr>
                <a:t> </a:t>
              </a:r>
              <a:r>
                <a:rPr sz="800" i="1" dirty="0" err="1">
                  <a:solidFill>
                    <a:schemeClr val="bg1"/>
                  </a:solidFill>
                </a:rPr>
                <a:t>conectan</a:t>
              </a:r>
              <a:r>
                <a:rPr sz="800" i="1" dirty="0">
                  <a:solidFill>
                    <a:schemeClr val="bg1"/>
                  </a:solidFill>
                </a:rPr>
                <a:t> con personas </a:t>
              </a:r>
              <a:r>
                <a:rPr sz="800" i="1" dirty="0" err="1">
                  <a:solidFill>
                    <a:schemeClr val="bg1"/>
                  </a:solidFill>
                </a:rPr>
                <a:t>que</a:t>
              </a:r>
              <a:r>
                <a:rPr sz="800" i="1" dirty="0">
                  <a:solidFill>
                    <a:schemeClr val="bg1"/>
                  </a:solidFill>
                </a:rPr>
                <a:t> les </a:t>
              </a:r>
              <a:r>
                <a:rPr sz="800" i="1" dirty="0" err="1">
                  <a:solidFill>
                    <a:schemeClr val="bg1"/>
                  </a:solidFill>
                </a:rPr>
                <a:t>importan</a:t>
              </a:r>
              <a:r>
                <a:rPr sz="800" i="1" dirty="0">
                  <a:solidFill>
                    <a:schemeClr val="bg1"/>
                  </a:solidFill>
                </a:rPr>
                <a:t> para </a:t>
              </a:r>
              <a:r>
                <a:rPr sz="800" i="1" dirty="0" err="1">
                  <a:solidFill>
                    <a:schemeClr val="bg1"/>
                  </a:solidFill>
                </a:rPr>
                <a:t>hablar</a:t>
              </a:r>
              <a:r>
                <a:rPr sz="800" i="1" dirty="0">
                  <a:solidFill>
                    <a:schemeClr val="bg1"/>
                  </a:solidFill>
                </a:rPr>
                <a:t> de </a:t>
              </a:r>
              <a:r>
                <a:rPr sz="800" i="1" dirty="0" err="1">
                  <a:solidFill>
                    <a:schemeClr val="bg1"/>
                  </a:solidFill>
                </a:rPr>
                <a:t>las</a:t>
              </a:r>
              <a:r>
                <a:rPr sz="800" i="1" dirty="0">
                  <a:solidFill>
                    <a:schemeClr val="bg1"/>
                  </a:solidFill>
                </a:rPr>
                <a:t> </a:t>
              </a:r>
              <a:r>
                <a:rPr sz="800" i="1" dirty="0" err="1">
                  <a:solidFill>
                    <a:schemeClr val="bg1"/>
                  </a:solidFill>
                </a:rPr>
                <a:t>cosas</a:t>
              </a:r>
              <a:r>
                <a:rPr sz="800" i="1" dirty="0">
                  <a:solidFill>
                    <a:schemeClr val="bg1"/>
                  </a:solidFill>
                </a:rPr>
                <a:t> </a:t>
              </a:r>
              <a:r>
                <a:rPr sz="800" i="1" dirty="0" err="1">
                  <a:solidFill>
                    <a:schemeClr val="bg1"/>
                  </a:solidFill>
                </a:rPr>
                <a:t>que</a:t>
              </a:r>
              <a:r>
                <a:rPr sz="800" i="1" dirty="0">
                  <a:solidFill>
                    <a:schemeClr val="bg1"/>
                  </a:solidFill>
                </a:rPr>
                <a:t> </a:t>
              </a:r>
              <a:r>
                <a:rPr sz="800" i="1" dirty="0" err="1">
                  <a:solidFill>
                    <a:schemeClr val="bg1"/>
                  </a:solidFill>
                </a:rPr>
                <a:t>más</a:t>
              </a:r>
              <a:r>
                <a:rPr sz="800" i="1" dirty="0">
                  <a:solidFill>
                    <a:schemeClr val="bg1"/>
                  </a:solidFill>
                </a:rPr>
                <a:t> les </a:t>
              </a:r>
              <a:r>
                <a:rPr sz="800" i="1" dirty="0" err="1">
                  <a:solidFill>
                    <a:schemeClr val="bg1"/>
                  </a:solidFill>
                </a:rPr>
                <a:t>importan</a:t>
              </a:r>
              <a:r>
                <a:rPr sz="800" i="1" dirty="0">
                  <a:solidFill>
                    <a:schemeClr val="bg1"/>
                  </a:solidFill>
                </a:rPr>
                <a:t>. </a:t>
              </a:r>
              <a:r>
                <a:rPr sz="800" i="1" dirty="0" err="1">
                  <a:solidFill>
                    <a:schemeClr val="bg1"/>
                  </a:solidFill>
                </a:rPr>
                <a:t>Aprovechar</a:t>
              </a:r>
              <a:r>
                <a:rPr sz="800" i="1" dirty="0">
                  <a:solidFill>
                    <a:schemeClr val="bg1"/>
                  </a:solidFill>
                </a:rPr>
                <a:t> </a:t>
              </a:r>
              <a:r>
                <a:rPr sz="800" i="1" dirty="0" err="1">
                  <a:solidFill>
                    <a:schemeClr val="bg1"/>
                  </a:solidFill>
                </a:rPr>
                <a:t>historias</a:t>
              </a:r>
              <a:r>
                <a:rPr sz="800" i="1" dirty="0">
                  <a:solidFill>
                    <a:schemeClr val="bg1"/>
                  </a:solidFill>
                </a:rPr>
                <a:t> </a:t>
              </a:r>
              <a:r>
                <a:rPr sz="800" i="1" dirty="0" err="1">
                  <a:solidFill>
                    <a:schemeClr val="bg1"/>
                  </a:solidFill>
                </a:rPr>
                <a:t>relevantes</a:t>
              </a:r>
              <a:r>
                <a:rPr sz="800" i="1" dirty="0">
                  <a:solidFill>
                    <a:schemeClr val="bg1"/>
                  </a:solidFill>
                </a:rPr>
                <a:t> y </a:t>
              </a:r>
              <a:r>
                <a:rPr sz="800" i="1" dirty="0" err="1">
                  <a:solidFill>
                    <a:schemeClr val="bg1"/>
                  </a:solidFill>
                </a:rPr>
                <a:t>dirigidas</a:t>
              </a:r>
              <a:r>
                <a:rPr sz="800" i="1" dirty="0">
                  <a:solidFill>
                    <a:schemeClr val="bg1"/>
                  </a:solidFill>
                </a:rPr>
                <a:t> a </a:t>
              </a:r>
              <a:r>
                <a:rPr sz="800" i="1" dirty="0" err="1">
                  <a:solidFill>
                    <a:schemeClr val="bg1"/>
                  </a:solidFill>
                </a:rPr>
                <a:t>escala</a:t>
              </a:r>
              <a:r>
                <a:rPr sz="800" i="1" dirty="0">
                  <a:solidFill>
                    <a:schemeClr val="bg1"/>
                  </a:solidFill>
                </a:rPr>
                <a:t> </a:t>
              </a:r>
              <a:r>
                <a:rPr sz="800" i="1" dirty="0" err="1">
                  <a:solidFill>
                    <a:schemeClr val="bg1"/>
                  </a:solidFill>
                </a:rPr>
                <a:t>es</a:t>
              </a:r>
              <a:r>
                <a:rPr sz="800" i="1" dirty="0">
                  <a:solidFill>
                    <a:schemeClr val="bg1"/>
                  </a:solidFill>
                </a:rPr>
                <a:t> </a:t>
              </a:r>
              <a:r>
                <a:rPr sz="800" i="1" dirty="0" err="1">
                  <a:solidFill>
                    <a:schemeClr val="bg1"/>
                  </a:solidFill>
                </a:rPr>
                <a:t>una</a:t>
              </a:r>
              <a:r>
                <a:rPr sz="800" i="1" dirty="0">
                  <a:solidFill>
                    <a:schemeClr val="bg1"/>
                  </a:solidFill>
                </a:rPr>
                <a:t> gran </a:t>
              </a:r>
              <a:r>
                <a:rPr sz="800" i="1" dirty="0" err="1">
                  <a:solidFill>
                    <a:schemeClr val="bg1"/>
                  </a:solidFill>
                </a:rPr>
                <a:t>oportunidad</a:t>
              </a:r>
              <a:r>
                <a:rPr sz="800" i="1" dirty="0">
                  <a:solidFill>
                    <a:schemeClr val="bg1"/>
                  </a:solidFill>
                </a:rPr>
                <a:t> </a:t>
              </a:r>
              <a:r>
                <a:rPr sz="800" i="1" dirty="0" err="1">
                  <a:solidFill>
                    <a:schemeClr val="bg1"/>
                  </a:solidFill>
                </a:rPr>
                <a:t>que</a:t>
              </a:r>
              <a:r>
                <a:rPr sz="800" i="1" dirty="0">
                  <a:solidFill>
                    <a:schemeClr val="bg1"/>
                  </a:solidFill>
                </a:rPr>
                <a:t> </a:t>
              </a:r>
              <a:r>
                <a:rPr sz="800" i="1" dirty="0" err="1">
                  <a:solidFill>
                    <a:schemeClr val="bg1"/>
                  </a:solidFill>
                </a:rPr>
                <a:t>más</a:t>
              </a:r>
              <a:r>
                <a:rPr sz="800" i="1" dirty="0">
                  <a:solidFill>
                    <a:schemeClr val="bg1"/>
                  </a:solidFill>
                </a:rPr>
                <a:t> </a:t>
              </a:r>
              <a:r>
                <a:rPr sz="800" i="1" dirty="0" err="1">
                  <a:solidFill>
                    <a:schemeClr val="bg1"/>
                  </a:solidFill>
                </a:rPr>
                <a:t>marcas</a:t>
              </a:r>
              <a:r>
                <a:rPr sz="800" i="1" dirty="0">
                  <a:solidFill>
                    <a:schemeClr val="bg1"/>
                  </a:solidFill>
                </a:rPr>
                <a:t> </a:t>
              </a:r>
              <a:r>
                <a:rPr sz="800" i="1" dirty="0" err="1">
                  <a:solidFill>
                    <a:schemeClr val="bg1"/>
                  </a:solidFill>
                </a:rPr>
                <a:t>podrían</a:t>
              </a:r>
              <a:r>
                <a:rPr sz="800" i="1" dirty="0">
                  <a:solidFill>
                    <a:schemeClr val="bg1"/>
                  </a:solidFill>
                </a:rPr>
                <a:t> </a:t>
              </a:r>
              <a:r>
                <a:rPr sz="800" i="1" dirty="0" err="1">
                  <a:solidFill>
                    <a:schemeClr val="bg1"/>
                  </a:solidFill>
                </a:rPr>
                <a:t>explorar</a:t>
              </a:r>
              <a:r>
                <a:rPr sz="800" i="1" dirty="0">
                  <a:solidFill>
                    <a:schemeClr val="bg1"/>
                  </a:solidFill>
                </a:rPr>
                <a:t>.” </a:t>
              </a:r>
              <a:endParaRPr lang="en-GB" sz="800" i="1" dirty="0" smtClean="0">
                <a:solidFill>
                  <a:schemeClr val="bg1"/>
                </a:solidFill>
              </a:endParaRPr>
            </a:p>
            <a:p>
              <a:r>
                <a:rPr sz="850" i="1" dirty="0">
                  <a:solidFill>
                    <a:schemeClr val="bg1"/>
                  </a:solidFill>
                </a:rPr>
                <a:t>                                        - Jen</a:t>
              </a:r>
              <a:endParaRPr lang="en-GB" sz="850" i="1" dirty="0">
                <a:solidFill>
                  <a:schemeClr val="bg1"/>
                </a:solidFill>
              </a:endParaRPr>
            </a:p>
          </p:txBody>
        </p:sp>
        <p:sp>
          <p:nvSpPr>
            <p:cNvPr id="94" name="Freeform 5"/>
            <p:cNvSpPr>
              <a:spLocks noEditPoints="1"/>
            </p:cNvSpPr>
            <p:nvPr/>
          </p:nvSpPr>
          <p:spPr bwMode="auto">
            <a:xfrm>
              <a:off x="2040554" y="783892"/>
              <a:ext cx="272558" cy="225575"/>
            </a:xfrm>
            <a:custGeom>
              <a:avLst/>
              <a:gdLst>
                <a:gd name="T0" fmla="*/ 0 w 2075"/>
                <a:gd name="T1" fmla="*/ 1717 h 1717"/>
                <a:gd name="T2" fmla="*/ 0 w 2075"/>
                <a:gd name="T3" fmla="*/ 1242 h 1717"/>
                <a:gd name="T4" fmla="*/ 90 w 2075"/>
                <a:gd name="T5" fmla="*/ 629 h 1717"/>
                <a:gd name="T6" fmla="*/ 398 w 2075"/>
                <a:gd name="T7" fmla="*/ 222 h 1717"/>
                <a:gd name="T8" fmla="*/ 888 w 2075"/>
                <a:gd name="T9" fmla="*/ 0 h 1717"/>
                <a:gd name="T10" fmla="*/ 888 w 2075"/>
                <a:gd name="T11" fmla="*/ 380 h 1717"/>
                <a:gd name="T12" fmla="*/ 669 w 2075"/>
                <a:gd name="T13" fmla="*/ 678 h 1717"/>
                <a:gd name="T14" fmla="*/ 888 w 2075"/>
                <a:gd name="T15" fmla="*/ 678 h 1717"/>
                <a:gd name="T16" fmla="*/ 888 w 2075"/>
                <a:gd name="T17" fmla="*/ 1717 h 1717"/>
                <a:gd name="T18" fmla="*/ 0 w 2075"/>
                <a:gd name="T19" fmla="*/ 1717 h 1717"/>
                <a:gd name="T20" fmla="*/ 1187 w 2075"/>
                <a:gd name="T21" fmla="*/ 1717 h 1717"/>
                <a:gd name="T22" fmla="*/ 1187 w 2075"/>
                <a:gd name="T23" fmla="*/ 1242 h 1717"/>
                <a:gd name="T24" fmla="*/ 1277 w 2075"/>
                <a:gd name="T25" fmla="*/ 629 h 1717"/>
                <a:gd name="T26" fmla="*/ 1583 w 2075"/>
                <a:gd name="T27" fmla="*/ 222 h 1717"/>
                <a:gd name="T28" fmla="*/ 2075 w 2075"/>
                <a:gd name="T29" fmla="*/ 0 h 1717"/>
                <a:gd name="T30" fmla="*/ 2075 w 2075"/>
                <a:gd name="T31" fmla="*/ 380 h 1717"/>
                <a:gd name="T32" fmla="*/ 1855 w 2075"/>
                <a:gd name="T33" fmla="*/ 678 h 1717"/>
                <a:gd name="T34" fmla="*/ 2075 w 2075"/>
                <a:gd name="T35" fmla="*/ 678 h 1717"/>
                <a:gd name="T36" fmla="*/ 2075 w 2075"/>
                <a:gd name="T37" fmla="*/ 1717 h 1717"/>
                <a:gd name="T38" fmla="*/ 1187 w 2075"/>
                <a:gd name="T39" fmla="*/ 1717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5" h="1717">
                  <a:moveTo>
                    <a:pt x="0" y="1717"/>
                  </a:moveTo>
                  <a:cubicBezTo>
                    <a:pt x="0" y="1242"/>
                    <a:pt x="0" y="1242"/>
                    <a:pt x="0" y="1242"/>
                  </a:cubicBezTo>
                  <a:cubicBezTo>
                    <a:pt x="0" y="993"/>
                    <a:pt x="30" y="788"/>
                    <a:pt x="90" y="629"/>
                  </a:cubicBezTo>
                  <a:cubicBezTo>
                    <a:pt x="150" y="469"/>
                    <a:pt x="253" y="334"/>
                    <a:pt x="398" y="222"/>
                  </a:cubicBezTo>
                  <a:cubicBezTo>
                    <a:pt x="544" y="111"/>
                    <a:pt x="707" y="37"/>
                    <a:pt x="888" y="0"/>
                  </a:cubicBezTo>
                  <a:cubicBezTo>
                    <a:pt x="888" y="380"/>
                    <a:pt x="888" y="380"/>
                    <a:pt x="888" y="380"/>
                  </a:cubicBezTo>
                  <a:cubicBezTo>
                    <a:pt x="759" y="454"/>
                    <a:pt x="686" y="554"/>
                    <a:pt x="669" y="678"/>
                  </a:cubicBezTo>
                  <a:cubicBezTo>
                    <a:pt x="888" y="678"/>
                    <a:pt x="888" y="678"/>
                    <a:pt x="888" y="678"/>
                  </a:cubicBezTo>
                  <a:cubicBezTo>
                    <a:pt x="888" y="1717"/>
                    <a:pt x="888" y="1717"/>
                    <a:pt x="888" y="1717"/>
                  </a:cubicBezTo>
                  <a:lnTo>
                    <a:pt x="0" y="1717"/>
                  </a:lnTo>
                  <a:close/>
                  <a:moveTo>
                    <a:pt x="1187" y="1717"/>
                  </a:moveTo>
                  <a:cubicBezTo>
                    <a:pt x="1187" y="1242"/>
                    <a:pt x="1187" y="1242"/>
                    <a:pt x="1187" y="1242"/>
                  </a:cubicBezTo>
                  <a:cubicBezTo>
                    <a:pt x="1187" y="993"/>
                    <a:pt x="1217" y="788"/>
                    <a:pt x="1277" y="629"/>
                  </a:cubicBezTo>
                  <a:cubicBezTo>
                    <a:pt x="1337" y="469"/>
                    <a:pt x="1439" y="334"/>
                    <a:pt x="1583" y="222"/>
                  </a:cubicBezTo>
                  <a:cubicBezTo>
                    <a:pt x="1728" y="111"/>
                    <a:pt x="1891" y="37"/>
                    <a:pt x="2075" y="0"/>
                  </a:cubicBezTo>
                  <a:cubicBezTo>
                    <a:pt x="2075" y="380"/>
                    <a:pt x="2075" y="380"/>
                    <a:pt x="2075" y="380"/>
                  </a:cubicBezTo>
                  <a:cubicBezTo>
                    <a:pt x="1946" y="454"/>
                    <a:pt x="1873" y="554"/>
                    <a:pt x="1855" y="678"/>
                  </a:cubicBezTo>
                  <a:cubicBezTo>
                    <a:pt x="2075" y="678"/>
                    <a:pt x="2075" y="678"/>
                    <a:pt x="2075" y="678"/>
                  </a:cubicBezTo>
                  <a:cubicBezTo>
                    <a:pt x="2075" y="1717"/>
                    <a:pt x="2075" y="1717"/>
                    <a:pt x="2075" y="1717"/>
                  </a:cubicBezTo>
                  <a:lnTo>
                    <a:pt x="1187" y="1717"/>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95" name="TextBox 94"/>
          <p:cNvSpPr txBox="1"/>
          <p:nvPr/>
        </p:nvSpPr>
        <p:spPr>
          <a:xfrm>
            <a:off x="4918032" y="4424302"/>
            <a:ext cx="4315000" cy="215444"/>
          </a:xfrm>
          <a:prstGeom prst="rect">
            <a:avLst/>
          </a:prstGeom>
          <a:noFill/>
        </p:spPr>
        <p:txBody>
          <a:bodyPr wrap="square" rtlCol="0">
            <a:spAutoFit/>
          </a:bodyPr>
          <a:lstStyle/>
          <a:p>
            <a:r>
              <a:rPr sz="800" dirty="0" err="1">
                <a:solidFill>
                  <a:schemeClr val="bg1"/>
                </a:solidFill>
              </a:rPr>
              <a:t>Referencias</a:t>
            </a:r>
            <a:r>
              <a:rPr sz="800" dirty="0">
                <a:solidFill>
                  <a:schemeClr val="bg1"/>
                </a:solidFill>
              </a:rPr>
              <a:t>: </a:t>
            </a:r>
            <a:r>
              <a:rPr sz="800" dirty="0" err="1">
                <a:solidFill>
                  <a:schemeClr val="bg1"/>
                </a:solidFill>
                <a:hlinkClick r:id="rId17"/>
              </a:rPr>
              <a:t>Londres</a:t>
            </a:r>
            <a:r>
              <a:rPr sz="800" dirty="0">
                <a:solidFill>
                  <a:schemeClr val="bg1"/>
                </a:solidFill>
                <a:hlinkClick r:id="rId17"/>
              </a:rPr>
              <a:t> 2012 </a:t>
            </a:r>
            <a:r>
              <a:rPr sz="800" dirty="0">
                <a:solidFill>
                  <a:schemeClr val="bg1"/>
                </a:solidFill>
              </a:rPr>
              <a:t>, </a:t>
            </a:r>
            <a:r>
              <a:rPr sz="800" dirty="0">
                <a:solidFill>
                  <a:schemeClr val="bg1"/>
                </a:solidFill>
                <a:hlinkClick r:id="rId18"/>
              </a:rPr>
              <a:t>Sochi 2014</a:t>
            </a:r>
            <a:r>
              <a:rPr sz="800" dirty="0">
                <a:solidFill>
                  <a:schemeClr val="bg1"/>
                </a:solidFill>
              </a:rPr>
              <a:t>, </a:t>
            </a:r>
            <a:r>
              <a:rPr sz="800" dirty="0">
                <a:solidFill>
                  <a:schemeClr val="bg1"/>
                </a:solidFill>
                <a:hlinkClick r:id="rId19"/>
              </a:rPr>
              <a:t>El mayor </a:t>
            </a:r>
            <a:r>
              <a:rPr sz="800" dirty="0" err="1">
                <a:solidFill>
                  <a:schemeClr val="bg1"/>
                </a:solidFill>
                <a:hlinkClick r:id="rId19"/>
              </a:rPr>
              <a:t>estadio</a:t>
            </a:r>
            <a:r>
              <a:rPr sz="800" dirty="0">
                <a:solidFill>
                  <a:schemeClr val="bg1"/>
                </a:solidFill>
                <a:hlinkClick r:id="rId19"/>
              </a:rPr>
              <a:t> del </a:t>
            </a:r>
            <a:r>
              <a:rPr sz="800" dirty="0" err="1">
                <a:solidFill>
                  <a:schemeClr val="bg1"/>
                </a:solidFill>
                <a:hlinkClick r:id="rId19"/>
              </a:rPr>
              <a:t>mundo</a:t>
            </a:r>
            <a:r>
              <a:rPr sz="800" dirty="0">
                <a:solidFill>
                  <a:schemeClr val="bg1"/>
                </a:solidFill>
                <a:hlinkClick r:id="rId19"/>
              </a:rPr>
              <a:t> R.U. </a:t>
            </a:r>
            <a:endParaRPr lang="en-GB" sz="800" dirty="0">
              <a:solidFill>
                <a:schemeClr val="bg1"/>
              </a:solidFill>
            </a:endParaRPr>
          </a:p>
        </p:txBody>
      </p:sp>
    </p:spTree>
    <p:extLst>
      <p:ext uri="{BB962C8B-B14F-4D97-AF65-F5344CB8AC3E}">
        <p14:creationId xmlns:p14="http://schemas.microsoft.com/office/powerpoint/2010/main" val="19115983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252288017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89887"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94625" y="574284"/>
            <a:ext cx="8229600" cy="376826"/>
          </a:xfrm>
        </p:spPr>
        <p:txBody>
          <a:bodyPr/>
          <a:lstStyle/>
          <a:p>
            <a:r>
              <a:rPr lang="es-ES_tradnl" sz="5400" dirty="0"/>
              <a:t>resúmenes regionales</a:t>
            </a:r>
            <a:endParaRPr lang="en-GB" sz="5400" dirty="0"/>
          </a:p>
        </p:txBody>
      </p:sp>
      <p:grpSp>
        <p:nvGrpSpPr>
          <p:cNvPr id="111" name="Group 110"/>
          <p:cNvGrpSpPr/>
          <p:nvPr/>
        </p:nvGrpSpPr>
        <p:grpSpPr>
          <a:xfrm>
            <a:off x="1637994" y="4734632"/>
            <a:ext cx="7506006" cy="417693"/>
            <a:chOff x="1637994" y="4734632"/>
            <a:chExt cx="7506006" cy="417693"/>
          </a:xfrm>
        </p:grpSpPr>
        <p:grpSp>
          <p:nvGrpSpPr>
            <p:cNvPr id="113" name="Group 112"/>
            <p:cNvGrpSpPr/>
            <p:nvPr/>
          </p:nvGrpSpPr>
          <p:grpSpPr>
            <a:xfrm>
              <a:off x="1637994" y="4835525"/>
              <a:ext cx="7506006" cy="316800"/>
              <a:chOff x="1914453" y="4835525"/>
              <a:chExt cx="8255647" cy="316800"/>
            </a:xfrm>
          </p:grpSpPr>
          <p:sp>
            <p:nvSpPr>
              <p:cNvPr id="114" name="Rectangle 113">
                <a:hlinkClick r:id="rId7"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15" name="Rectangle 114">
                <a:hlinkClick r:id="rId8"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16" name="Rectangle 115">
                <a:hlinkClick r:id="rId9"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17" name="Rectangle 116">
                <a:hlinkClick r:id="rId1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18" name="Rectangle 117">
                <a:hlinkClick r:id="rId1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9" name="Rectangle 118">
                <a:hlinkClick r:id="rId12"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20" name="Rectangle 119">
                <a:hlinkClick r:id="rId1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21" name="Rectangle 120">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23" name="Isosceles Triangle 122"/>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122" name="Rectangle 121">
            <a:hlinkClick r:id="rId15"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76" name="Title 1"/>
          <p:cNvSpPr txBox="1">
            <a:spLocks/>
          </p:cNvSpPr>
          <p:nvPr/>
        </p:nvSpPr>
        <p:spPr>
          <a:xfrm>
            <a:off x="334723" y="880131"/>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ES" sz="1400" dirty="0"/>
              <a:t>PULSA EN CADA REGIÓN PARA VER más </a:t>
            </a:r>
            <a:r>
              <a:rPr lang="es-ES" sz="1400" dirty="0" smtClean="0"/>
              <a:t>INFORMACIÓN</a:t>
            </a:r>
            <a:r>
              <a:rPr lang="en-GB" sz="1400" dirty="0" smtClean="0"/>
              <a:t/>
            </a:r>
            <a:br>
              <a:rPr lang="en-GB" sz="1400" dirty="0" smtClean="0"/>
            </a:br>
            <a:endParaRPr lang="en-GB" sz="1400" dirty="0"/>
          </a:p>
        </p:txBody>
      </p:sp>
      <p:grpSp>
        <p:nvGrpSpPr>
          <p:cNvPr id="77" name="Group 76"/>
          <p:cNvGrpSpPr>
            <a:grpSpLocks noChangeAspect="1"/>
          </p:cNvGrpSpPr>
          <p:nvPr/>
        </p:nvGrpSpPr>
        <p:grpSpPr>
          <a:xfrm>
            <a:off x="195186" y="834028"/>
            <a:ext cx="191241" cy="191418"/>
            <a:chOff x="5689078" y="733467"/>
            <a:chExt cx="440657" cy="441067"/>
          </a:xfrm>
        </p:grpSpPr>
        <p:grpSp>
          <p:nvGrpSpPr>
            <p:cNvPr id="78" name="Group 4"/>
            <p:cNvGrpSpPr>
              <a:grpSpLocks noChangeAspect="1"/>
            </p:cNvGrpSpPr>
            <p:nvPr/>
          </p:nvGrpSpPr>
          <p:grpSpPr bwMode="auto">
            <a:xfrm>
              <a:off x="5689078" y="733467"/>
              <a:ext cx="440657" cy="441067"/>
              <a:chOff x="1804" y="543"/>
              <a:chExt cx="2152" cy="2154"/>
            </a:xfrm>
          </p:grpSpPr>
          <p:sp>
            <p:nvSpPr>
              <p:cNvPr id="8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9"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13" name="Picture 12"/>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1827180" y="1607417"/>
            <a:ext cx="5682007" cy="2850929"/>
          </a:xfrm>
          <a:prstGeom prst="rect">
            <a:avLst/>
          </a:prstGeom>
        </p:spPr>
      </p:pic>
      <p:grpSp>
        <p:nvGrpSpPr>
          <p:cNvPr id="229" name="Group 228"/>
          <p:cNvGrpSpPr/>
          <p:nvPr/>
        </p:nvGrpSpPr>
        <p:grpSpPr>
          <a:xfrm>
            <a:off x="3791668" y="1162992"/>
            <a:ext cx="2422192" cy="2806781"/>
            <a:chOff x="3575914" y="1101348"/>
            <a:chExt cx="2422192" cy="2806781"/>
          </a:xfrm>
        </p:grpSpPr>
        <p:grpSp>
          <p:nvGrpSpPr>
            <p:cNvPr id="24" name="Group 23"/>
            <p:cNvGrpSpPr/>
            <p:nvPr/>
          </p:nvGrpSpPr>
          <p:grpSpPr>
            <a:xfrm>
              <a:off x="3975128" y="2033672"/>
              <a:ext cx="1867586" cy="1115945"/>
              <a:chOff x="3975128" y="2033672"/>
              <a:chExt cx="1867586" cy="1115945"/>
            </a:xfrm>
            <a:solidFill>
              <a:schemeClr val="accent6"/>
            </a:solidFill>
          </p:grpSpPr>
          <p:sp>
            <p:nvSpPr>
              <p:cNvPr id="23" name="Oval 22"/>
              <p:cNvSpPr/>
              <p:nvPr/>
            </p:nvSpPr>
            <p:spPr>
              <a:xfrm>
                <a:off x="3975128" y="237227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7" name="Oval 186"/>
              <p:cNvSpPr/>
              <p:nvPr/>
            </p:nvSpPr>
            <p:spPr>
              <a:xfrm>
                <a:off x="3989473" y="228805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8" name="Oval 187"/>
              <p:cNvSpPr/>
              <p:nvPr/>
            </p:nvSpPr>
            <p:spPr>
              <a:xfrm>
                <a:off x="4078716" y="20347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9" name="Oval 188"/>
              <p:cNvSpPr/>
              <p:nvPr/>
            </p:nvSpPr>
            <p:spPr>
              <a:xfrm>
                <a:off x="4132341" y="220268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0" name="Oval 189"/>
              <p:cNvSpPr/>
              <p:nvPr/>
            </p:nvSpPr>
            <p:spPr>
              <a:xfrm>
                <a:off x="4223495" y="20810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1" name="Oval 190"/>
              <p:cNvSpPr/>
              <p:nvPr/>
            </p:nvSpPr>
            <p:spPr>
              <a:xfrm>
                <a:off x="4283559" y="203398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2" name="Oval 191"/>
              <p:cNvSpPr/>
              <p:nvPr/>
            </p:nvSpPr>
            <p:spPr>
              <a:xfrm>
                <a:off x="4307315" y="211070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3" name="Oval 192"/>
              <p:cNvSpPr/>
              <p:nvPr/>
            </p:nvSpPr>
            <p:spPr>
              <a:xfrm>
                <a:off x="4247559" y="219180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4" name="Oval 193"/>
              <p:cNvSpPr/>
              <p:nvPr/>
            </p:nvSpPr>
            <p:spPr>
              <a:xfrm>
                <a:off x="4323641" y="227036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5" name="Oval 194"/>
              <p:cNvSpPr/>
              <p:nvPr/>
            </p:nvSpPr>
            <p:spPr>
              <a:xfrm>
                <a:off x="4365853" y="232660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6" name="Oval 195"/>
              <p:cNvSpPr/>
              <p:nvPr/>
            </p:nvSpPr>
            <p:spPr>
              <a:xfrm>
                <a:off x="4437853" y="218779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7" name="Oval 196"/>
              <p:cNvSpPr/>
              <p:nvPr/>
            </p:nvSpPr>
            <p:spPr>
              <a:xfrm>
                <a:off x="4452429" y="243480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8" name="Oval 197"/>
              <p:cNvSpPr/>
              <p:nvPr/>
            </p:nvSpPr>
            <p:spPr>
              <a:xfrm>
                <a:off x="5770714" y="2033672"/>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5" name="Oval 214"/>
              <p:cNvSpPr/>
              <p:nvPr/>
            </p:nvSpPr>
            <p:spPr>
              <a:xfrm>
                <a:off x="5125617" y="253057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6" name="Oval 215"/>
              <p:cNvSpPr/>
              <p:nvPr/>
            </p:nvSpPr>
            <p:spPr>
              <a:xfrm>
                <a:off x="4209425" y="257364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7" name="Oval 216"/>
              <p:cNvSpPr/>
              <p:nvPr/>
            </p:nvSpPr>
            <p:spPr>
              <a:xfrm>
                <a:off x="4012599" y="301792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8" name="Oval 217"/>
              <p:cNvSpPr/>
              <p:nvPr/>
            </p:nvSpPr>
            <p:spPr>
              <a:xfrm>
                <a:off x="4068000"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9" name="Oval 218"/>
              <p:cNvSpPr/>
              <p:nvPr/>
            </p:nvSpPr>
            <p:spPr>
              <a:xfrm>
                <a:off x="4142645"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0" name="Oval 219"/>
              <p:cNvSpPr/>
              <p:nvPr/>
            </p:nvSpPr>
            <p:spPr>
              <a:xfrm>
                <a:off x="4187495" y="3041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grpSp>
          <p:nvGrpSpPr>
            <p:cNvPr id="63" name="Group 62"/>
            <p:cNvGrpSpPr/>
            <p:nvPr/>
          </p:nvGrpSpPr>
          <p:grpSpPr>
            <a:xfrm>
              <a:off x="3575914" y="1101348"/>
              <a:ext cx="2422192" cy="2806781"/>
              <a:chOff x="3709136" y="1101349"/>
              <a:chExt cx="2288970" cy="2652406"/>
            </a:xfrm>
          </p:grpSpPr>
          <p:sp>
            <p:nvSpPr>
              <p:cNvPr id="227" name="Freeform 5"/>
              <p:cNvSpPr>
                <a:spLocks noChangeAspect="1"/>
              </p:cNvSpPr>
              <p:nvPr/>
            </p:nvSpPr>
            <p:spPr bwMode="auto">
              <a:xfrm>
                <a:off x="3709136" y="1101349"/>
                <a:ext cx="2288970" cy="26524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228" name="Freeform 5">
                <a:hlinkClick r:id="rId17" action="ppaction://hlinksldjump"/>
              </p:cNvPr>
              <p:cNvSpPr>
                <a:spLocks noChangeAspect="1"/>
              </p:cNvSpPr>
              <p:nvPr/>
            </p:nvSpPr>
            <p:spPr bwMode="auto">
              <a:xfrm>
                <a:off x="3766268" y="1167552"/>
                <a:ext cx="2174707" cy="252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sp>
        <p:nvSpPr>
          <p:cNvPr id="3" name="TextBox 2"/>
          <p:cNvSpPr txBox="1"/>
          <p:nvPr/>
        </p:nvSpPr>
        <p:spPr>
          <a:xfrm rot="576434">
            <a:off x="-140554" y="2277922"/>
            <a:ext cx="1967458" cy="437043"/>
          </a:xfrm>
          <a:prstGeom prst="rect">
            <a:avLst/>
          </a:prstGeom>
          <a:noFill/>
        </p:spPr>
        <p:txBody>
          <a:bodyPr wrap="square" rtlCol="0">
            <a:spAutoFit/>
          </a:bodyPr>
          <a:lstStyle/>
          <a:p>
            <a:pPr lvl="0" algn="r">
              <a:lnSpc>
                <a:spcPct val="80000"/>
              </a:lnSpc>
            </a:pPr>
            <a:r>
              <a:rPr lang="en-GB" sz="2800" dirty="0" smtClean="0">
                <a:solidFill>
                  <a:prstClr val="white"/>
                </a:solidFill>
                <a:latin typeface="Impact"/>
              </a:rPr>
              <a:t>N. AMÉRICA</a:t>
            </a:r>
            <a:endParaRPr lang="en-GB" sz="2800" dirty="0">
              <a:solidFill>
                <a:prstClr val="white"/>
              </a:solidFill>
              <a:latin typeface="Impact"/>
            </a:endParaRPr>
          </a:p>
        </p:txBody>
      </p:sp>
      <p:sp>
        <p:nvSpPr>
          <p:cNvPr id="163" name="TextBox 162"/>
          <p:cNvSpPr txBox="1"/>
          <p:nvPr/>
        </p:nvSpPr>
        <p:spPr>
          <a:xfrm rot="20845709">
            <a:off x="5474586" y="929775"/>
            <a:ext cx="1308197" cy="584775"/>
          </a:xfrm>
          <a:prstGeom prst="rect">
            <a:avLst/>
          </a:prstGeom>
          <a:noFill/>
        </p:spPr>
        <p:txBody>
          <a:bodyPr wrap="square" rtlCol="0">
            <a:spAutoFit/>
          </a:bodyPr>
          <a:lstStyle/>
          <a:p>
            <a:r>
              <a:rPr lang="en-GB" sz="3200" dirty="0" smtClean="0">
                <a:solidFill>
                  <a:schemeClr val="bg1"/>
                </a:solidFill>
                <a:latin typeface="+mj-lt"/>
              </a:rPr>
              <a:t>EMEA</a:t>
            </a:r>
            <a:endParaRPr lang="en-GB" sz="3200" dirty="0">
              <a:solidFill>
                <a:schemeClr val="bg1"/>
              </a:solidFill>
              <a:latin typeface="+mj-lt"/>
            </a:endParaRPr>
          </a:p>
        </p:txBody>
      </p:sp>
      <p:sp>
        <p:nvSpPr>
          <p:cNvPr id="164" name="TextBox 163"/>
          <p:cNvSpPr txBox="1"/>
          <p:nvPr/>
        </p:nvSpPr>
        <p:spPr>
          <a:xfrm rot="1031635">
            <a:off x="7762996" y="3022093"/>
            <a:ext cx="1308197" cy="584775"/>
          </a:xfrm>
          <a:prstGeom prst="rect">
            <a:avLst/>
          </a:prstGeom>
          <a:noFill/>
        </p:spPr>
        <p:txBody>
          <a:bodyPr wrap="square" rtlCol="0">
            <a:spAutoFit/>
          </a:bodyPr>
          <a:lstStyle/>
          <a:p>
            <a:r>
              <a:rPr lang="en-GB" sz="3200" dirty="0" smtClean="0">
                <a:solidFill>
                  <a:schemeClr val="bg1"/>
                </a:solidFill>
                <a:latin typeface="+mj-lt"/>
              </a:rPr>
              <a:t>APAC</a:t>
            </a:r>
            <a:endParaRPr lang="en-GB" sz="3200" dirty="0">
              <a:solidFill>
                <a:schemeClr val="bg1"/>
              </a:solidFill>
              <a:latin typeface="+mj-lt"/>
            </a:endParaRPr>
          </a:p>
        </p:txBody>
      </p:sp>
      <p:grpSp>
        <p:nvGrpSpPr>
          <p:cNvPr id="10" name="Group 9"/>
          <p:cNvGrpSpPr/>
          <p:nvPr/>
        </p:nvGrpSpPr>
        <p:grpSpPr>
          <a:xfrm>
            <a:off x="6009195" y="2189088"/>
            <a:ext cx="1763319" cy="2043293"/>
            <a:chOff x="5793441" y="2127444"/>
            <a:chExt cx="1763319" cy="2043293"/>
          </a:xfrm>
        </p:grpSpPr>
        <p:pic>
          <p:nvPicPr>
            <p:cNvPr id="70" name="Picture 69"/>
            <p:cNvPicPr>
              <a:picLocks noChangeAspect="1"/>
            </p:cNvPicPr>
            <p:nvPr/>
          </p:nvPicPr>
          <p:blipFill rotWithShape="1">
            <a:blip r:embed="rId18" cstate="screen">
              <a:extLst>
                <a:ext uri="{28A0092B-C50C-407E-A947-70E740481C1C}">
                  <a14:useLocalDpi xmlns:a14="http://schemas.microsoft.com/office/drawing/2010/main"/>
                </a:ext>
              </a:extLst>
            </a:blip>
            <a:srcRect/>
            <a:stretch/>
          </p:blipFill>
          <p:spPr>
            <a:xfrm rot="20512214">
              <a:off x="6644734" y="2433825"/>
              <a:ext cx="333677" cy="443735"/>
            </a:xfrm>
            <a:prstGeom prst="rect">
              <a:avLst/>
            </a:prstGeom>
          </p:spPr>
        </p:pic>
        <p:grpSp>
          <p:nvGrpSpPr>
            <p:cNvPr id="62" name="Group 61"/>
            <p:cNvGrpSpPr/>
            <p:nvPr/>
          </p:nvGrpSpPr>
          <p:grpSpPr>
            <a:xfrm>
              <a:off x="5793441" y="2127444"/>
              <a:ext cx="1763319" cy="2043293"/>
              <a:chOff x="5793441" y="2127444"/>
              <a:chExt cx="1763319" cy="2043293"/>
            </a:xfrm>
          </p:grpSpPr>
          <p:grpSp>
            <p:nvGrpSpPr>
              <p:cNvPr id="60" name="Group 59"/>
              <p:cNvGrpSpPr/>
              <p:nvPr/>
            </p:nvGrpSpPr>
            <p:grpSpPr>
              <a:xfrm>
                <a:off x="6592255" y="2399557"/>
                <a:ext cx="259799" cy="1361956"/>
                <a:chOff x="6592255" y="2399557"/>
                <a:chExt cx="259799" cy="1361956"/>
              </a:xfrm>
              <a:solidFill>
                <a:schemeClr val="accent4"/>
              </a:solidFill>
            </p:grpSpPr>
            <p:sp>
              <p:nvSpPr>
                <p:cNvPr id="44" name="Oval 43"/>
                <p:cNvSpPr/>
                <p:nvPr/>
              </p:nvSpPr>
              <p:spPr>
                <a:xfrm>
                  <a:off x="6595072" y="239955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3" name="Oval 222"/>
                <p:cNvSpPr/>
                <p:nvPr/>
              </p:nvSpPr>
              <p:spPr>
                <a:xfrm>
                  <a:off x="6780054" y="254067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4" name="Oval 223"/>
                <p:cNvSpPr/>
                <p:nvPr/>
              </p:nvSpPr>
              <p:spPr>
                <a:xfrm>
                  <a:off x="6592255" y="368951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225" name="Freeform 5"/>
              <p:cNvSpPr>
                <a:spLocks noChangeAspect="1"/>
              </p:cNvSpPr>
              <p:nvPr/>
            </p:nvSpPr>
            <p:spPr bwMode="auto">
              <a:xfrm>
                <a:off x="5793441" y="2127444"/>
                <a:ext cx="1763319" cy="20432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sp>
          <p:nvSpPr>
            <p:cNvPr id="80" name="Freeform 5">
              <a:hlinkClick r:id="rId19" action="ppaction://hlinksldjump"/>
            </p:cNvPr>
            <p:cNvSpPr>
              <a:spLocks noChangeAspect="1"/>
            </p:cNvSpPr>
            <p:nvPr/>
          </p:nvSpPr>
          <p:spPr bwMode="auto">
            <a:xfrm>
              <a:off x="5839953" y="2195533"/>
              <a:ext cx="1658047" cy="19213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82" name="Group 81"/>
          <p:cNvGrpSpPr/>
          <p:nvPr/>
        </p:nvGrpSpPr>
        <p:grpSpPr>
          <a:xfrm>
            <a:off x="1913361" y="1130188"/>
            <a:ext cx="1685880" cy="1733725"/>
            <a:chOff x="1654970" y="1162512"/>
            <a:chExt cx="1685880" cy="1617648"/>
          </a:xfrm>
        </p:grpSpPr>
        <p:grpSp>
          <p:nvGrpSpPr>
            <p:cNvPr id="83" name="Group 82"/>
            <p:cNvGrpSpPr/>
            <p:nvPr/>
          </p:nvGrpSpPr>
          <p:grpSpPr>
            <a:xfrm>
              <a:off x="1654970" y="1162512"/>
              <a:ext cx="1685880" cy="1617648"/>
              <a:chOff x="1654970" y="1162512"/>
              <a:chExt cx="1685880" cy="1617648"/>
            </a:xfrm>
          </p:grpSpPr>
          <p:sp>
            <p:nvSpPr>
              <p:cNvPr id="85" name="Oval 84"/>
              <p:cNvSpPr/>
              <p:nvPr/>
            </p:nvSpPr>
            <p:spPr>
              <a:xfrm flipV="1">
                <a:off x="2457841" y="2274680"/>
                <a:ext cx="90326" cy="90517"/>
              </a:xfrm>
              <a:prstGeom prst="ellipse">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86" name="Freeform 5"/>
              <p:cNvSpPr>
                <a:spLocks noChangeAspect="1"/>
              </p:cNvSpPr>
              <p:nvPr/>
            </p:nvSpPr>
            <p:spPr bwMode="auto">
              <a:xfrm>
                <a:off x="1654970" y="1162512"/>
                <a:ext cx="1685880" cy="161764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grpSp>
        <p:sp>
          <p:nvSpPr>
            <p:cNvPr id="84" name="Freeform 5">
              <a:hlinkClick r:id="rId20" action="ppaction://hlinksldjump"/>
            </p:cNvPr>
            <p:cNvSpPr>
              <a:spLocks noChangeAspect="1"/>
            </p:cNvSpPr>
            <p:nvPr/>
          </p:nvSpPr>
          <p:spPr bwMode="auto">
            <a:xfrm>
              <a:off x="1726731" y="1231367"/>
              <a:ext cx="1542359" cy="14799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87" name="Group 86"/>
          <p:cNvGrpSpPr/>
          <p:nvPr/>
        </p:nvGrpSpPr>
        <p:grpSpPr>
          <a:xfrm>
            <a:off x="1938303" y="2542164"/>
            <a:ext cx="1920945" cy="2031085"/>
            <a:chOff x="1715929" y="2470801"/>
            <a:chExt cx="1920945" cy="2031085"/>
          </a:xfrm>
        </p:grpSpPr>
        <p:sp>
          <p:nvSpPr>
            <p:cNvPr id="88" name="Oval 87"/>
            <p:cNvSpPr/>
            <p:nvPr/>
          </p:nvSpPr>
          <p:spPr>
            <a:xfrm>
              <a:off x="2290383" y="275085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9" name="Group 88"/>
            <p:cNvGrpSpPr/>
            <p:nvPr/>
          </p:nvGrpSpPr>
          <p:grpSpPr>
            <a:xfrm>
              <a:off x="2678233" y="3035330"/>
              <a:ext cx="732338" cy="1105781"/>
              <a:chOff x="2678233" y="3035331"/>
              <a:chExt cx="732338" cy="1105780"/>
            </a:xfrm>
          </p:grpSpPr>
          <p:sp>
            <p:nvSpPr>
              <p:cNvPr id="95" name="Oval 94"/>
              <p:cNvSpPr/>
              <p:nvPr/>
            </p:nvSpPr>
            <p:spPr>
              <a:xfrm>
                <a:off x="2748489" y="303533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5" name="Oval 104"/>
              <p:cNvSpPr/>
              <p:nvPr/>
            </p:nvSpPr>
            <p:spPr>
              <a:xfrm>
                <a:off x="2678233" y="3152887"/>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6" name="Oval 105"/>
              <p:cNvSpPr/>
              <p:nvPr/>
            </p:nvSpPr>
            <p:spPr>
              <a:xfrm>
                <a:off x="3338571" y="3345240"/>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7" name="Oval 106"/>
              <p:cNvSpPr/>
              <p:nvPr/>
            </p:nvSpPr>
            <p:spPr>
              <a:xfrm>
                <a:off x="3218727" y="385017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8" name="Oval 107"/>
              <p:cNvSpPr/>
              <p:nvPr/>
            </p:nvSpPr>
            <p:spPr>
              <a:xfrm>
                <a:off x="2917345" y="38028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9" name="Oval 108"/>
              <p:cNvSpPr/>
              <p:nvPr/>
            </p:nvSpPr>
            <p:spPr>
              <a:xfrm>
                <a:off x="3037143" y="406911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sp>
          <p:nvSpPr>
            <p:cNvPr id="90" name="Oval 89"/>
            <p:cNvSpPr/>
            <p:nvPr/>
          </p:nvSpPr>
          <p:spPr>
            <a:xfrm>
              <a:off x="2593887" y="29510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1" name="Oval 90"/>
            <p:cNvSpPr/>
            <p:nvPr/>
          </p:nvSpPr>
          <p:spPr>
            <a:xfrm>
              <a:off x="2548167" y="290529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92" name="Group 91"/>
            <p:cNvGrpSpPr/>
            <p:nvPr/>
          </p:nvGrpSpPr>
          <p:grpSpPr>
            <a:xfrm>
              <a:off x="1715929" y="2470801"/>
              <a:ext cx="1920945" cy="2031085"/>
              <a:chOff x="2313908" y="2815162"/>
              <a:chExt cx="1455606" cy="1686723"/>
            </a:xfrm>
          </p:grpSpPr>
          <p:sp>
            <p:nvSpPr>
              <p:cNvPr id="93" name="Freeform 5"/>
              <p:cNvSpPr>
                <a:spLocks noChangeAspect="1"/>
              </p:cNvSpPr>
              <p:nvPr/>
            </p:nvSpPr>
            <p:spPr bwMode="auto">
              <a:xfrm>
                <a:off x="2313908" y="2815162"/>
                <a:ext cx="1455606" cy="16867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4" name="Freeform 5">
                <a:hlinkClick r:id="rId21" action="ppaction://hlinksldjump"/>
              </p:cNvPr>
              <p:cNvSpPr>
                <a:spLocks noChangeAspect="1"/>
              </p:cNvSpPr>
              <p:nvPr/>
            </p:nvSpPr>
            <p:spPr bwMode="auto">
              <a:xfrm>
                <a:off x="2357359" y="2865512"/>
                <a:ext cx="1368704" cy="15860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grpSp>
        <p:nvGrpSpPr>
          <p:cNvPr id="100" name="Group 99"/>
          <p:cNvGrpSpPr>
            <a:grpSpLocks noChangeAspect="1"/>
          </p:cNvGrpSpPr>
          <p:nvPr/>
        </p:nvGrpSpPr>
        <p:grpSpPr>
          <a:xfrm>
            <a:off x="2061395" y="1607418"/>
            <a:ext cx="144000" cy="144134"/>
            <a:chOff x="5689078" y="733467"/>
            <a:chExt cx="440657" cy="441067"/>
          </a:xfrm>
        </p:grpSpPr>
        <p:grpSp>
          <p:nvGrpSpPr>
            <p:cNvPr id="101" name="Group 4"/>
            <p:cNvGrpSpPr>
              <a:grpSpLocks noChangeAspect="1"/>
            </p:cNvGrpSpPr>
            <p:nvPr/>
          </p:nvGrpSpPr>
          <p:grpSpPr bwMode="auto">
            <a:xfrm>
              <a:off x="5689078" y="733467"/>
              <a:ext cx="440657" cy="441067"/>
              <a:chOff x="1804" y="543"/>
              <a:chExt cx="2152" cy="2154"/>
            </a:xfrm>
          </p:grpSpPr>
          <p:sp>
            <p:nvSpPr>
              <p:cNvPr id="10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2" name="Oval 5">
              <a:hlinkClick r:id="rId20"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0" name="Group 139"/>
          <p:cNvGrpSpPr>
            <a:grpSpLocks noChangeAspect="1"/>
          </p:cNvGrpSpPr>
          <p:nvPr/>
        </p:nvGrpSpPr>
        <p:grpSpPr>
          <a:xfrm>
            <a:off x="2051559" y="3116115"/>
            <a:ext cx="144000" cy="144134"/>
            <a:chOff x="5689078" y="733467"/>
            <a:chExt cx="440657" cy="441067"/>
          </a:xfrm>
        </p:grpSpPr>
        <p:grpSp>
          <p:nvGrpSpPr>
            <p:cNvPr id="141" name="Group 4"/>
            <p:cNvGrpSpPr>
              <a:grpSpLocks noChangeAspect="1"/>
            </p:cNvGrpSpPr>
            <p:nvPr/>
          </p:nvGrpSpPr>
          <p:grpSpPr bwMode="auto">
            <a:xfrm>
              <a:off x="5689078" y="733467"/>
              <a:ext cx="440657" cy="441067"/>
              <a:chOff x="1804" y="543"/>
              <a:chExt cx="2152" cy="2154"/>
            </a:xfrm>
          </p:grpSpPr>
          <p:sp>
            <p:nvSpPr>
              <p:cNvPr id="14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42" name="Oval 5">
              <a:hlinkClick r:id="rId21"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8" name="Group 147"/>
          <p:cNvGrpSpPr>
            <a:grpSpLocks noChangeAspect="1"/>
          </p:cNvGrpSpPr>
          <p:nvPr/>
        </p:nvGrpSpPr>
        <p:grpSpPr>
          <a:xfrm>
            <a:off x="3947977" y="1987182"/>
            <a:ext cx="144000" cy="144134"/>
            <a:chOff x="5689078" y="733467"/>
            <a:chExt cx="440657" cy="441067"/>
          </a:xfrm>
        </p:grpSpPr>
        <p:grpSp>
          <p:nvGrpSpPr>
            <p:cNvPr id="149" name="Group 4"/>
            <p:cNvGrpSpPr>
              <a:grpSpLocks noChangeAspect="1"/>
            </p:cNvGrpSpPr>
            <p:nvPr/>
          </p:nvGrpSpPr>
          <p:grpSpPr bwMode="auto">
            <a:xfrm>
              <a:off x="5689078" y="733467"/>
              <a:ext cx="440657" cy="441067"/>
              <a:chOff x="1804" y="543"/>
              <a:chExt cx="2152" cy="2154"/>
            </a:xfrm>
          </p:grpSpPr>
          <p:sp>
            <p:nvSpPr>
              <p:cNvPr id="15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0" name="Oval 5">
              <a:hlinkClick r:id="rId17"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56" name="Group 155"/>
          <p:cNvGrpSpPr>
            <a:grpSpLocks noChangeAspect="1"/>
          </p:cNvGrpSpPr>
          <p:nvPr/>
        </p:nvGrpSpPr>
        <p:grpSpPr>
          <a:xfrm>
            <a:off x="7511524" y="2764979"/>
            <a:ext cx="144000" cy="144134"/>
            <a:chOff x="5689078" y="733467"/>
            <a:chExt cx="440657" cy="441067"/>
          </a:xfrm>
        </p:grpSpPr>
        <p:grpSp>
          <p:nvGrpSpPr>
            <p:cNvPr id="157" name="Group 4"/>
            <p:cNvGrpSpPr>
              <a:grpSpLocks noChangeAspect="1"/>
            </p:cNvGrpSpPr>
            <p:nvPr/>
          </p:nvGrpSpPr>
          <p:grpSpPr bwMode="auto">
            <a:xfrm>
              <a:off x="5689078" y="733467"/>
              <a:ext cx="440657" cy="441067"/>
              <a:chOff x="1804" y="543"/>
              <a:chExt cx="2152" cy="2154"/>
            </a:xfrm>
          </p:grpSpPr>
          <p:sp>
            <p:nvSpPr>
              <p:cNvPr id="15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8" name="Oval 5">
              <a:hlinkClick r:id="rId19"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28" name="Chevron 127">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4" name="Chevron 123">
            <a:hlinkClick r:id="rId14" action="ppaction://hlinksldjump"/>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5" name="TextBox 124"/>
          <p:cNvSpPr txBox="1"/>
          <p:nvPr/>
        </p:nvSpPr>
        <p:spPr>
          <a:xfrm rot="20845709">
            <a:off x="362721" y="3476974"/>
            <a:ext cx="1469598" cy="954107"/>
          </a:xfrm>
          <a:prstGeom prst="rect">
            <a:avLst/>
          </a:prstGeom>
          <a:noFill/>
        </p:spPr>
        <p:txBody>
          <a:bodyPr wrap="square" rtlCol="0">
            <a:spAutoFit/>
          </a:bodyPr>
          <a:lstStyle/>
          <a:p>
            <a:pPr algn="r"/>
            <a:r>
              <a:rPr lang="en-GB" sz="2800" dirty="0" smtClean="0">
                <a:solidFill>
                  <a:schemeClr val="bg1"/>
                </a:solidFill>
                <a:latin typeface="+mj-lt"/>
              </a:rPr>
              <a:t>AMÉRICA LATINA </a:t>
            </a:r>
            <a:endParaRPr lang="en-GB" sz="2800" dirty="0">
              <a:solidFill>
                <a:schemeClr val="bg1"/>
              </a:solidFill>
              <a:latin typeface="+mj-lt"/>
            </a:endParaRPr>
          </a:p>
        </p:txBody>
      </p:sp>
    </p:spTree>
    <p:custDataLst>
      <p:tags r:id="rId2"/>
    </p:custDataLst>
    <p:extLst>
      <p:ext uri="{BB962C8B-B14F-4D97-AF65-F5344CB8AC3E}">
        <p14:creationId xmlns:p14="http://schemas.microsoft.com/office/powerpoint/2010/main" val="548579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 name="Freeform 5"/>
          <p:cNvSpPr>
            <a:spLocks noChangeAspect="1"/>
          </p:cNvSpPr>
          <p:nvPr/>
        </p:nvSpPr>
        <p:spPr bwMode="auto">
          <a:xfrm>
            <a:off x="3575914" y="1101348"/>
            <a:ext cx="2422192" cy="280678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a:extLst>
                <a:ext uri="{28A0092B-C50C-407E-A947-70E740481C1C}">
                  <a14:useLocalDpi xmlns:a14="http://schemas.microsoft.com/office/drawing/2010/main"/>
                </a:ext>
              </a:extLst>
            </a:blip>
            <a:srcRect/>
            <a:stretch>
              <a:fillRect/>
            </a:stretch>
          </a:blip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title"/>
          </p:nvPr>
        </p:nvSpPr>
        <p:spPr>
          <a:xfrm>
            <a:off x="64526" y="-50722"/>
            <a:ext cx="7609114" cy="857250"/>
          </a:xfrm>
        </p:spPr>
        <p:txBody>
          <a:bodyPr/>
          <a:lstStyle/>
          <a:p>
            <a:r>
              <a:rPr lang="en-GB" sz="4000" dirty="0">
                <a:solidFill>
                  <a:prstClr val="white"/>
                </a:solidFill>
              </a:rPr>
              <a:t>EMEA </a:t>
            </a:r>
            <a:r>
              <a:rPr lang="en-GB" dirty="0" err="1">
                <a:solidFill>
                  <a:prstClr val="white"/>
                </a:solidFill>
              </a:rPr>
              <a:t>Información</a:t>
            </a:r>
            <a:r>
              <a:rPr lang="en-GB" dirty="0">
                <a:solidFill>
                  <a:prstClr val="white"/>
                </a:solidFill>
              </a:rPr>
              <a:t> Regional</a:t>
            </a:r>
            <a:endParaRPr lang="en-GB" sz="4000" dirty="0"/>
          </a:p>
        </p:txBody>
      </p:sp>
      <p:grpSp>
        <p:nvGrpSpPr>
          <p:cNvPr id="24" name="Group 23"/>
          <p:cNvGrpSpPr/>
          <p:nvPr/>
        </p:nvGrpSpPr>
        <p:grpSpPr>
          <a:xfrm>
            <a:off x="3975128" y="2033672"/>
            <a:ext cx="1867586" cy="1115945"/>
            <a:chOff x="3975128" y="2033672"/>
            <a:chExt cx="1867586" cy="1115945"/>
          </a:xfrm>
          <a:solidFill>
            <a:schemeClr val="accent6"/>
          </a:solidFill>
        </p:grpSpPr>
        <p:sp>
          <p:nvSpPr>
            <p:cNvPr id="23" name="Oval 22"/>
            <p:cNvSpPr/>
            <p:nvPr/>
          </p:nvSpPr>
          <p:spPr>
            <a:xfrm>
              <a:off x="3975128" y="237227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7" name="Oval 186"/>
            <p:cNvSpPr/>
            <p:nvPr/>
          </p:nvSpPr>
          <p:spPr>
            <a:xfrm>
              <a:off x="3989473" y="228805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8" name="Oval 187"/>
            <p:cNvSpPr/>
            <p:nvPr/>
          </p:nvSpPr>
          <p:spPr>
            <a:xfrm>
              <a:off x="4078716" y="20347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9" name="Oval 188"/>
            <p:cNvSpPr/>
            <p:nvPr/>
          </p:nvSpPr>
          <p:spPr>
            <a:xfrm>
              <a:off x="4132341" y="220268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0" name="Oval 189"/>
            <p:cNvSpPr/>
            <p:nvPr/>
          </p:nvSpPr>
          <p:spPr>
            <a:xfrm>
              <a:off x="4223495" y="20810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1" name="Oval 190"/>
            <p:cNvSpPr/>
            <p:nvPr/>
          </p:nvSpPr>
          <p:spPr>
            <a:xfrm>
              <a:off x="4283559" y="203398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2" name="Oval 191"/>
            <p:cNvSpPr/>
            <p:nvPr/>
          </p:nvSpPr>
          <p:spPr>
            <a:xfrm>
              <a:off x="4307315" y="211070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3" name="Oval 192"/>
            <p:cNvSpPr/>
            <p:nvPr/>
          </p:nvSpPr>
          <p:spPr>
            <a:xfrm>
              <a:off x="4247559" y="219180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4" name="Oval 193"/>
            <p:cNvSpPr/>
            <p:nvPr/>
          </p:nvSpPr>
          <p:spPr>
            <a:xfrm>
              <a:off x="4323641" y="227036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5" name="Oval 194"/>
            <p:cNvSpPr/>
            <p:nvPr/>
          </p:nvSpPr>
          <p:spPr>
            <a:xfrm>
              <a:off x="4365853" y="232660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6" name="Oval 195"/>
            <p:cNvSpPr/>
            <p:nvPr/>
          </p:nvSpPr>
          <p:spPr>
            <a:xfrm>
              <a:off x="4437853" y="218779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7" name="Oval 196"/>
            <p:cNvSpPr/>
            <p:nvPr/>
          </p:nvSpPr>
          <p:spPr>
            <a:xfrm>
              <a:off x="4452429" y="243480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8" name="Oval 197"/>
            <p:cNvSpPr/>
            <p:nvPr/>
          </p:nvSpPr>
          <p:spPr>
            <a:xfrm>
              <a:off x="5770714" y="2033672"/>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5" name="Oval 214"/>
            <p:cNvSpPr/>
            <p:nvPr/>
          </p:nvSpPr>
          <p:spPr>
            <a:xfrm>
              <a:off x="5125617" y="253057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6" name="Oval 215"/>
            <p:cNvSpPr/>
            <p:nvPr/>
          </p:nvSpPr>
          <p:spPr>
            <a:xfrm>
              <a:off x="4209425" y="257364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7" name="Oval 216"/>
            <p:cNvSpPr/>
            <p:nvPr/>
          </p:nvSpPr>
          <p:spPr>
            <a:xfrm>
              <a:off x="4012599" y="301792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8" name="Oval 217"/>
            <p:cNvSpPr/>
            <p:nvPr/>
          </p:nvSpPr>
          <p:spPr>
            <a:xfrm>
              <a:off x="4068000"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9" name="Oval 218"/>
            <p:cNvSpPr/>
            <p:nvPr/>
          </p:nvSpPr>
          <p:spPr>
            <a:xfrm>
              <a:off x="4142645"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0" name="Oval 219"/>
            <p:cNvSpPr/>
            <p:nvPr/>
          </p:nvSpPr>
          <p:spPr>
            <a:xfrm>
              <a:off x="4187495" y="3041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36" name="TextBox 35"/>
          <p:cNvSpPr txBox="1"/>
          <p:nvPr/>
        </p:nvSpPr>
        <p:spPr>
          <a:xfrm rot="21312069">
            <a:off x="2032325" y="1848163"/>
            <a:ext cx="1335120" cy="486287"/>
          </a:xfrm>
          <a:prstGeom prst="rect">
            <a:avLst/>
          </a:prstGeom>
          <a:noFill/>
        </p:spPr>
        <p:txBody>
          <a:bodyPr wrap="square" rtlCol="0">
            <a:spAutoFit/>
          </a:bodyPr>
          <a:lstStyle/>
          <a:p>
            <a:pPr lvl="0">
              <a:lnSpc>
                <a:spcPct val="80000"/>
              </a:lnSpc>
            </a:pPr>
            <a:r>
              <a:rPr lang="en-GB" cap="all" dirty="0">
                <a:solidFill>
                  <a:srgbClr val="FFFFFF"/>
                </a:solidFill>
                <a:latin typeface="Impact"/>
              </a:rPr>
              <a:t>“</a:t>
            </a:r>
            <a:r>
              <a:rPr lang="en-GB" sz="1400" cap="all" dirty="0">
                <a:solidFill>
                  <a:srgbClr val="FFFFFF"/>
                </a:solidFill>
                <a:latin typeface="Impact"/>
              </a:rPr>
              <a:t>Las </a:t>
            </a:r>
            <a:r>
              <a:rPr lang="en-GB" sz="1400" cap="all" dirty="0" err="1">
                <a:solidFill>
                  <a:srgbClr val="FFFFFF"/>
                </a:solidFill>
                <a:latin typeface="Impact"/>
              </a:rPr>
              <a:t>naciones</a:t>
            </a:r>
            <a:r>
              <a:rPr lang="en-GB" sz="1400" cap="all" dirty="0">
                <a:solidFill>
                  <a:srgbClr val="FFFFFF"/>
                </a:solidFill>
                <a:latin typeface="Impact"/>
              </a:rPr>
              <a:t> </a:t>
            </a:r>
            <a:r>
              <a:rPr lang="en-GB" sz="1400" cap="all" dirty="0" err="1">
                <a:solidFill>
                  <a:srgbClr val="FFFFFF"/>
                </a:solidFill>
                <a:latin typeface="Impact"/>
              </a:rPr>
              <a:t>europeas</a:t>
            </a:r>
            <a:endParaRPr lang="en-GB" sz="1400" dirty="0">
              <a:solidFill>
                <a:srgbClr val="FFFFFF"/>
              </a:solidFill>
            </a:endParaRPr>
          </a:p>
        </p:txBody>
      </p:sp>
      <p:grpSp>
        <p:nvGrpSpPr>
          <p:cNvPr id="37" name="Group 4"/>
          <p:cNvGrpSpPr>
            <a:grpSpLocks noChangeAspect="1"/>
          </p:cNvGrpSpPr>
          <p:nvPr/>
        </p:nvGrpSpPr>
        <p:grpSpPr bwMode="auto">
          <a:xfrm>
            <a:off x="2083555" y="1123374"/>
            <a:ext cx="752112" cy="665380"/>
            <a:chOff x="-1641" y="2025"/>
            <a:chExt cx="555" cy="491"/>
          </a:xfrm>
          <a:solidFill>
            <a:schemeClr val="accent6"/>
          </a:solidFill>
        </p:grpSpPr>
        <p:sp>
          <p:nvSpPr>
            <p:cNvPr id="38" name="Freeform 5"/>
            <p:cNvSpPr>
              <a:spLocks/>
            </p:cNvSpPr>
            <p:nvPr userDrawn="1"/>
          </p:nvSpPr>
          <p:spPr bwMode="auto">
            <a:xfrm>
              <a:off x="-1641" y="2025"/>
              <a:ext cx="253" cy="491"/>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6"/>
            <p:cNvSpPr>
              <a:spLocks/>
            </p:cNvSpPr>
            <p:nvPr userDrawn="1"/>
          </p:nvSpPr>
          <p:spPr bwMode="auto">
            <a:xfrm>
              <a:off x="-1340" y="2025"/>
              <a:ext cx="254" cy="491"/>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1" name="Group 4"/>
          <p:cNvGrpSpPr>
            <a:grpSpLocks noChangeAspect="1"/>
          </p:cNvGrpSpPr>
          <p:nvPr/>
        </p:nvGrpSpPr>
        <p:grpSpPr bwMode="auto">
          <a:xfrm rot="10800000">
            <a:off x="3027518" y="3137131"/>
            <a:ext cx="356950" cy="315787"/>
            <a:chOff x="-1641" y="2025"/>
            <a:chExt cx="555" cy="491"/>
          </a:xfrm>
          <a:solidFill>
            <a:schemeClr val="accent1">
              <a:lumMod val="60000"/>
              <a:lumOff val="40000"/>
            </a:schemeClr>
          </a:solidFill>
        </p:grpSpPr>
        <p:sp>
          <p:nvSpPr>
            <p:cNvPr id="42" name="Freeform 5"/>
            <p:cNvSpPr>
              <a:spLocks/>
            </p:cNvSpPr>
            <p:nvPr userDrawn="1"/>
          </p:nvSpPr>
          <p:spPr bwMode="auto">
            <a:xfrm>
              <a:off x="-1641" y="2025"/>
              <a:ext cx="253" cy="491"/>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6"/>
            <p:cNvSpPr>
              <a:spLocks/>
            </p:cNvSpPr>
            <p:nvPr userDrawn="1"/>
          </p:nvSpPr>
          <p:spPr bwMode="auto">
            <a:xfrm>
              <a:off x="-1340" y="2025"/>
              <a:ext cx="254" cy="491"/>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4" name="Snip Single Corner Rectangle 43"/>
          <p:cNvSpPr/>
          <p:nvPr/>
        </p:nvSpPr>
        <p:spPr>
          <a:xfrm rot="10800000">
            <a:off x="6321462" y="0"/>
            <a:ext cx="2546341" cy="4607472"/>
          </a:xfrm>
          <a:prstGeom prst="snip1Rect">
            <a:avLst>
              <a:gd name="adj" fmla="val 7084"/>
            </a:avLst>
          </a:prstGeom>
          <a:solidFill>
            <a:schemeClr val="accent6"/>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48" name="Freeform 5"/>
          <p:cNvSpPr>
            <a:spLocks/>
          </p:cNvSpPr>
          <p:nvPr/>
        </p:nvSpPr>
        <p:spPr bwMode="auto">
          <a:xfrm>
            <a:off x="6353319" y="1037621"/>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6">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49" name="Freeform 6"/>
          <p:cNvSpPr>
            <a:spLocks/>
          </p:cNvSpPr>
          <p:nvPr/>
        </p:nvSpPr>
        <p:spPr bwMode="auto">
          <a:xfrm>
            <a:off x="6473312" y="1037621"/>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6">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0" name="Freeform 5"/>
          <p:cNvSpPr>
            <a:spLocks/>
          </p:cNvSpPr>
          <p:nvPr/>
        </p:nvSpPr>
        <p:spPr bwMode="auto">
          <a:xfrm>
            <a:off x="6353319" y="1703801"/>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6">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1" name="Freeform 6"/>
          <p:cNvSpPr>
            <a:spLocks/>
          </p:cNvSpPr>
          <p:nvPr/>
        </p:nvSpPr>
        <p:spPr bwMode="auto">
          <a:xfrm>
            <a:off x="6473312" y="1703801"/>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6">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2" name="Freeform 5"/>
          <p:cNvSpPr>
            <a:spLocks/>
          </p:cNvSpPr>
          <p:nvPr/>
        </p:nvSpPr>
        <p:spPr bwMode="auto">
          <a:xfrm>
            <a:off x="6353319" y="2591207"/>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6">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3" name="Freeform 6"/>
          <p:cNvSpPr>
            <a:spLocks/>
          </p:cNvSpPr>
          <p:nvPr/>
        </p:nvSpPr>
        <p:spPr bwMode="auto">
          <a:xfrm>
            <a:off x="6473312" y="2591207"/>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6">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4" name="Freeform 5"/>
          <p:cNvSpPr>
            <a:spLocks/>
          </p:cNvSpPr>
          <p:nvPr/>
        </p:nvSpPr>
        <p:spPr bwMode="auto">
          <a:xfrm>
            <a:off x="6343900" y="3480669"/>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6">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5" name="Freeform 6"/>
          <p:cNvSpPr>
            <a:spLocks/>
          </p:cNvSpPr>
          <p:nvPr/>
        </p:nvSpPr>
        <p:spPr bwMode="auto">
          <a:xfrm>
            <a:off x="6463893" y="3480669"/>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6">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9" name="Freeform 58"/>
          <p:cNvSpPr/>
          <p:nvPr/>
        </p:nvSpPr>
        <p:spPr>
          <a:xfrm>
            <a:off x="6132653" y="788406"/>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60" name="Rectangle 59"/>
          <p:cNvSpPr/>
          <p:nvPr/>
        </p:nvSpPr>
        <p:spPr>
          <a:xfrm>
            <a:off x="6131750" y="505676"/>
            <a:ext cx="2566770" cy="349433"/>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140" name="Rectangle 139"/>
          <p:cNvSpPr/>
          <p:nvPr/>
        </p:nvSpPr>
        <p:spPr>
          <a:xfrm>
            <a:off x="1" y="920224"/>
            <a:ext cx="1843202" cy="1397372"/>
          </a:xfrm>
          <a:prstGeom prst="rect">
            <a:avLst/>
          </a:prstGeom>
          <a:solidFill>
            <a:srgbClr val="262626">
              <a:alpha val="89804"/>
            </a:srgbClr>
          </a:solidFill>
        </p:spPr>
        <p:txBody>
          <a:bodyPr wrap="square" lIns="540000" anchor="ctr">
            <a:noAutofit/>
          </a:bodyPr>
          <a:lstStyle/>
          <a:p>
            <a:pPr lvl="0"/>
            <a:r>
              <a:rPr lang="en-GB" dirty="0">
                <a:solidFill>
                  <a:prstClr val="white"/>
                </a:solidFill>
                <a:latin typeface="Impact"/>
              </a:rPr>
              <a:t>POBLACIÓN REGIONAL</a:t>
            </a:r>
          </a:p>
          <a:p>
            <a:pPr lvl="0"/>
            <a:r>
              <a:rPr lang="en-GB" sz="1100" dirty="0">
                <a:solidFill>
                  <a:prstClr val="white"/>
                </a:solidFill>
                <a:latin typeface="Impact"/>
              </a:rPr>
              <a:t>(</a:t>
            </a:r>
            <a:r>
              <a:rPr lang="en-GB" sz="1100" dirty="0" err="1">
                <a:solidFill>
                  <a:prstClr val="white"/>
                </a:solidFill>
                <a:latin typeface="Impact"/>
              </a:rPr>
              <a:t>Millones</a:t>
            </a:r>
            <a:r>
              <a:rPr lang="en-GB" sz="1100" dirty="0">
                <a:solidFill>
                  <a:prstClr val="white"/>
                </a:solidFill>
                <a:latin typeface="Impact"/>
              </a:rPr>
              <a:t>)</a:t>
            </a:r>
          </a:p>
          <a:p>
            <a:r>
              <a:rPr lang="en-GB" sz="3600" dirty="0" smtClean="0">
                <a:solidFill>
                  <a:schemeClr val="accent6"/>
                </a:solidFill>
                <a:latin typeface="+mj-lt"/>
              </a:rPr>
              <a:t>1,835</a:t>
            </a:r>
            <a:endParaRPr lang="en-GB" sz="3600" dirty="0">
              <a:solidFill>
                <a:schemeClr val="accent6"/>
              </a:solidFill>
              <a:latin typeface="+mj-lt"/>
            </a:endParaRPr>
          </a:p>
        </p:txBody>
      </p:sp>
      <p:sp>
        <p:nvSpPr>
          <p:cNvPr id="141" name="Rectangle 140"/>
          <p:cNvSpPr/>
          <p:nvPr/>
        </p:nvSpPr>
        <p:spPr>
          <a:xfrm>
            <a:off x="1" y="2580250"/>
            <a:ext cx="1843202" cy="1397372"/>
          </a:xfrm>
          <a:prstGeom prst="rect">
            <a:avLst/>
          </a:prstGeom>
          <a:solidFill>
            <a:srgbClr val="262626">
              <a:alpha val="89804"/>
            </a:srgbClr>
          </a:solidFill>
        </p:spPr>
        <p:txBody>
          <a:bodyPr wrap="square" lIns="540000" anchor="ctr">
            <a:noAutofit/>
          </a:bodyPr>
          <a:lstStyle/>
          <a:p>
            <a:pPr lvl="0"/>
            <a:r>
              <a:rPr lang="en-GB" sz="1600" dirty="0">
                <a:solidFill>
                  <a:prstClr val="white"/>
                </a:solidFill>
                <a:latin typeface="Impact"/>
              </a:rPr>
              <a:t>NÚMERO DE PAÍSES </a:t>
            </a:r>
          </a:p>
          <a:p>
            <a:pPr lvl="0"/>
            <a:r>
              <a:rPr lang="en-GB" sz="1600" dirty="0">
                <a:solidFill>
                  <a:prstClr val="white"/>
                </a:solidFill>
                <a:latin typeface="Impact"/>
              </a:rPr>
              <a:t>QUE PARTICIPA</a:t>
            </a:r>
          </a:p>
          <a:p>
            <a:pPr>
              <a:lnSpc>
                <a:spcPct val="90000"/>
              </a:lnSpc>
            </a:pPr>
            <a:r>
              <a:rPr lang="en-GB" sz="4400" dirty="0" smtClean="0">
                <a:solidFill>
                  <a:schemeClr val="accent6"/>
                </a:solidFill>
                <a:latin typeface="+mj-lt"/>
              </a:rPr>
              <a:t>19</a:t>
            </a:r>
            <a:endParaRPr lang="en-GB" sz="4400" dirty="0">
              <a:solidFill>
                <a:schemeClr val="accent6"/>
              </a:solidFill>
              <a:latin typeface="+mj-lt"/>
            </a:endParaRPr>
          </a:p>
        </p:txBody>
      </p:sp>
      <p:sp>
        <p:nvSpPr>
          <p:cNvPr id="142" name="Chevron 141"/>
          <p:cNvSpPr/>
          <p:nvPr/>
        </p:nvSpPr>
        <p:spPr>
          <a:xfrm>
            <a:off x="114301" y="1360841"/>
            <a:ext cx="266700" cy="426791"/>
          </a:xfrm>
          <a:prstGeom prst="chevron">
            <a:avLst/>
          </a:prstGeom>
          <a:solidFill>
            <a:schemeClr val="accent6"/>
          </a:solidFill>
        </p:spPr>
        <p:txBody>
          <a:bodyPr wrap="square" lIns="18000" rIns="18000" rtlCol="0" anchor="ctr">
            <a:spAutoFit/>
          </a:bodyPr>
          <a:lstStyle/>
          <a:p>
            <a:pPr marL="0" algn="ctr"/>
            <a:endParaRPr lang="en-GB" sz="900" b="1" kern="0" cap="all" dirty="0">
              <a:solidFill>
                <a:schemeClr val="bg1"/>
              </a:solidFill>
            </a:endParaRPr>
          </a:p>
        </p:txBody>
      </p:sp>
      <p:sp>
        <p:nvSpPr>
          <p:cNvPr id="143" name="Chevron 142"/>
          <p:cNvSpPr/>
          <p:nvPr/>
        </p:nvSpPr>
        <p:spPr>
          <a:xfrm>
            <a:off x="114301" y="3040462"/>
            <a:ext cx="266700" cy="426791"/>
          </a:xfrm>
          <a:prstGeom prst="chevron">
            <a:avLst/>
          </a:prstGeom>
          <a:solidFill>
            <a:schemeClr val="accent6"/>
          </a:solidFill>
        </p:spPr>
        <p:txBody>
          <a:bodyPr wrap="square" lIns="18000" rIns="18000" rtlCol="0" anchor="ctr">
            <a:spAutoFit/>
          </a:bodyPr>
          <a:lstStyle/>
          <a:p>
            <a:pPr marL="0" algn="ctr"/>
            <a:endParaRPr lang="en-GB" sz="900" b="1" kern="0" cap="all" dirty="0">
              <a:solidFill>
                <a:schemeClr val="bg1"/>
              </a:solidFill>
            </a:endParaRPr>
          </a:p>
        </p:txBody>
      </p:sp>
      <p:sp>
        <p:nvSpPr>
          <p:cNvPr id="68" name="Chevron 67">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9" name="Chevron 68">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67" name="Group 66"/>
          <p:cNvGrpSpPr/>
          <p:nvPr/>
        </p:nvGrpSpPr>
        <p:grpSpPr>
          <a:xfrm>
            <a:off x="1637994" y="4734632"/>
            <a:ext cx="7506006" cy="417693"/>
            <a:chOff x="1637994" y="4734632"/>
            <a:chExt cx="7506006" cy="417693"/>
          </a:xfrm>
        </p:grpSpPr>
        <p:grpSp>
          <p:nvGrpSpPr>
            <p:cNvPr id="70" name="Group 69"/>
            <p:cNvGrpSpPr/>
            <p:nvPr/>
          </p:nvGrpSpPr>
          <p:grpSpPr>
            <a:xfrm>
              <a:off x="1637994" y="4835525"/>
              <a:ext cx="7506006" cy="316800"/>
              <a:chOff x="1914453" y="4835525"/>
              <a:chExt cx="8255647" cy="316800"/>
            </a:xfrm>
          </p:grpSpPr>
          <p:sp>
            <p:nvSpPr>
              <p:cNvPr id="72" name="Rectangle 71">
                <a:hlinkClick r:id="rId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3" name="Rectangle 72">
                <a:hlinkClick r:id="rId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4" name="Rectangle 73">
                <a:hlinkClick r:id="rId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5" name="Rectangle 74">
                <a:hlinkClick r:id="rId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6" name="Rectangle 75">
                <a:hlinkClick r:id="rId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7" name="Rectangle 76">
                <a:hlinkClick r:id="rId9"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8" name="Rectangle 77">
                <a:hlinkClick r:id="rId1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9" name="Rectangle 78">
                <a:hlinkClick r:id="rId1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1" name="Isosceles Triangle 70"/>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0" name="Rectangle 79">
            <a:hlinkClick r:id="rId1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81" name="TextBox 80"/>
          <p:cNvSpPr txBox="1"/>
          <p:nvPr/>
        </p:nvSpPr>
        <p:spPr>
          <a:xfrm>
            <a:off x="131574" y="4653878"/>
            <a:ext cx="2784092" cy="176972"/>
          </a:xfrm>
          <a:prstGeom prst="rect">
            <a:avLst/>
          </a:prstGeom>
          <a:noFill/>
        </p:spPr>
        <p:txBody>
          <a:bodyPr wrap="none" rtlCol="0">
            <a:spAutoFit/>
          </a:bodyPr>
          <a:lstStyle/>
          <a:p>
            <a:r>
              <a:rPr sz="550" dirty="0">
                <a:solidFill>
                  <a:schemeClr val="bg1"/>
                </a:solidFill>
              </a:rPr>
              <a:t>Fuente: </a:t>
            </a:r>
            <a:r>
              <a:rPr lang="es-ES_tradnl" sz="550" dirty="0" err="1" smtClean="0">
                <a:solidFill>
                  <a:schemeClr val="bg1"/>
                </a:solidFill>
              </a:rPr>
              <a:t>Insights</a:t>
            </a:r>
            <a:r>
              <a:rPr lang="es-ES_tradnl" sz="550" dirty="0" smtClean="0">
                <a:solidFill>
                  <a:schemeClr val="bg1"/>
                </a:solidFill>
              </a:rPr>
              <a:t> </a:t>
            </a:r>
            <a:r>
              <a:rPr sz="550" dirty="0" smtClean="0">
                <a:solidFill>
                  <a:schemeClr val="bg1"/>
                </a:solidFill>
              </a:rPr>
              <a:t>de </a:t>
            </a:r>
            <a:r>
              <a:rPr sz="550" dirty="0">
                <a:solidFill>
                  <a:schemeClr val="bg1"/>
                </a:solidFill>
              </a:rPr>
              <a:t>OMG en 81 mercados. Trabajo de campo: 15  – 31 mayo, 2014.</a:t>
            </a:r>
          </a:p>
        </p:txBody>
      </p:sp>
      <p:sp>
        <p:nvSpPr>
          <p:cNvPr id="82" name="TextBox 81"/>
          <p:cNvSpPr txBox="1"/>
          <p:nvPr/>
        </p:nvSpPr>
        <p:spPr>
          <a:xfrm>
            <a:off x="2012264" y="2281665"/>
            <a:ext cx="1375242" cy="1061829"/>
          </a:xfrm>
          <a:prstGeom prst="rect">
            <a:avLst/>
          </a:prstGeom>
          <a:noFill/>
        </p:spPr>
        <p:txBody>
          <a:bodyPr wrap="square" rtlCol="0">
            <a:spAutoFit/>
          </a:bodyPr>
          <a:lstStyle/>
          <a:p>
            <a:r>
              <a:rPr sz="900" dirty="0" err="1">
                <a:solidFill>
                  <a:schemeClr val="bg2"/>
                </a:solidFill>
              </a:rPr>
              <a:t>han</a:t>
            </a:r>
            <a:r>
              <a:rPr sz="900" dirty="0">
                <a:solidFill>
                  <a:schemeClr val="bg2"/>
                </a:solidFill>
              </a:rPr>
              <a:t> </a:t>
            </a:r>
            <a:r>
              <a:rPr sz="900" dirty="0" err="1">
                <a:solidFill>
                  <a:schemeClr val="bg2"/>
                </a:solidFill>
              </a:rPr>
              <a:t>ganado</a:t>
            </a:r>
            <a:r>
              <a:rPr sz="900" dirty="0">
                <a:solidFill>
                  <a:schemeClr val="bg2"/>
                </a:solidFill>
              </a:rPr>
              <a:t> </a:t>
            </a:r>
            <a:r>
              <a:rPr sz="900" dirty="0" err="1">
                <a:solidFill>
                  <a:schemeClr val="bg2"/>
                </a:solidFill>
              </a:rPr>
              <a:t>más</a:t>
            </a:r>
            <a:r>
              <a:rPr sz="900" dirty="0">
                <a:solidFill>
                  <a:schemeClr val="bg2"/>
                </a:solidFill>
              </a:rPr>
              <a:t> </a:t>
            </a:r>
            <a:r>
              <a:rPr sz="900" dirty="0" err="1">
                <a:solidFill>
                  <a:schemeClr val="bg2"/>
                </a:solidFill>
              </a:rPr>
              <a:t>títulos</a:t>
            </a:r>
            <a:r>
              <a:rPr sz="900" dirty="0">
                <a:solidFill>
                  <a:schemeClr val="bg2"/>
                </a:solidFill>
              </a:rPr>
              <a:t> en la </a:t>
            </a:r>
            <a:r>
              <a:rPr sz="900" dirty="0" err="1">
                <a:solidFill>
                  <a:schemeClr val="bg2"/>
                </a:solidFill>
              </a:rPr>
              <a:t>historia</a:t>
            </a:r>
            <a:r>
              <a:rPr sz="900" dirty="0">
                <a:solidFill>
                  <a:schemeClr val="bg2"/>
                </a:solidFill>
              </a:rPr>
              <a:t> de la </a:t>
            </a:r>
            <a:r>
              <a:rPr lang="en-GB" sz="900" dirty="0" smtClean="0">
                <a:solidFill>
                  <a:schemeClr val="bg2"/>
                </a:solidFill>
              </a:rPr>
              <a:t>Copa Mundial</a:t>
            </a:r>
            <a:r>
              <a:rPr sz="900" dirty="0" smtClean="0">
                <a:solidFill>
                  <a:schemeClr val="bg2"/>
                </a:solidFill>
              </a:rPr>
              <a:t>, </a:t>
            </a:r>
            <a:r>
              <a:rPr sz="900" dirty="0" err="1">
                <a:solidFill>
                  <a:schemeClr val="bg2"/>
                </a:solidFill>
              </a:rPr>
              <a:t>llegando</a:t>
            </a:r>
            <a:r>
              <a:rPr sz="900" dirty="0">
                <a:solidFill>
                  <a:schemeClr val="bg2"/>
                </a:solidFill>
              </a:rPr>
              <a:t> a la final </a:t>
            </a:r>
            <a:r>
              <a:rPr sz="900" dirty="0" err="1">
                <a:solidFill>
                  <a:schemeClr val="bg2"/>
                </a:solidFill>
              </a:rPr>
              <a:t>más</a:t>
            </a:r>
            <a:r>
              <a:rPr sz="900" dirty="0">
                <a:solidFill>
                  <a:schemeClr val="bg2"/>
                </a:solidFill>
              </a:rPr>
              <a:t> </a:t>
            </a:r>
            <a:r>
              <a:rPr sz="900" dirty="0" err="1">
                <a:solidFill>
                  <a:schemeClr val="bg2"/>
                </a:solidFill>
              </a:rPr>
              <a:t>veces</a:t>
            </a:r>
            <a:r>
              <a:rPr sz="900" dirty="0">
                <a:solidFill>
                  <a:schemeClr val="bg2"/>
                </a:solidFill>
              </a:rPr>
              <a:t> </a:t>
            </a:r>
            <a:r>
              <a:rPr sz="900" dirty="0" err="1">
                <a:solidFill>
                  <a:schemeClr val="bg2"/>
                </a:solidFill>
              </a:rPr>
              <a:t>que</a:t>
            </a:r>
            <a:r>
              <a:rPr sz="900" dirty="0">
                <a:solidFill>
                  <a:schemeClr val="bg2"/>
                </a:solidFill>
              </a:rPr>
              <a:t> </a:t>
            </a:r>
            <a:r>
              <a:rPr sz="900" dirty="0" err="1">
                <a:solidFill>
                  <a:schemeClr val="bg2"/>
                </a:solidFill>
              </a:rPr>
              <a:t>cualquier</a:t>
            </a:r>
            <a:r>
              <a:rPr sz="900" dirty="0">
                <a:solidFill>
                  <a:schemeClr val="bg2"/>
                </a:solidFill>
              </a:rPr>
              <a:t> </a:t>
            </a:r>
            <a:r>
              <a:rPr sz="900" dirty="0" err="1">
                <a:solidFill>
                  <a:schemeClr val="bg2"/>
                </a:solidFill>
              </a:rPr>
              <a:t>otra</a:t>
            </a:r>
            <a:r>
              <a:rPr sz="900" dirty="0">
                <a:solidFill>
                  <a:schemeClr val="bg2"/>
                </a:solidFill>
              </a:rPr>
              <a:t> </a:t>
            </a:r>
            <a:r>
              <a:rPr sz="900" dirty="0" err="1">
                <a:solidFill>
                  <a:schemeClr val="bg2"/>
                </a:solidFill>
              </a:rPr>
              <a:t>región</a:t>
            </a:r>
            <a:r>
              <a:rPr sz="900" dirty="0">
                <a:solidFill>
                  <a:schemeClr val="bg2"/>
                </a:solidFill>
              </a:rPr>
              <a:t>, salvo en dos </a:t>
            </a:r>
            <a:r>
              <a:rPr sz="900" dirty="0" err="1">
                <a:solidFill>
                  <a:schemeClr val="bg2"/>
                </a:solidFill>
              </a:rPr>
              <a:t>ocasiones</a:t>
            </a:r>
            <a:r>
              <a:rPr sz="900" dirty="0">
                <a:solidFill>
                  <a:schemeClr val="bg2"/>
                </a:solidFill>
              </a:rPr>
              <a:t>.”</a:t>
            </a:r>
            <a:endParaRPr lang="en-GB" sz="900" dirty="0">
              <a:solidFill>
                <a:schemeClr val="bg2"/>
              </a:solidFill>
            </a:endParaRPr>
          </a:p>
        </p:txBody>
      </p:sp>
      <p:sp>
        <p:nvSpPr>
          <p:cNvPr id="95" name="TextBox 94"/>
          <p:cNvSpPr txBox="1"/>
          <p:nvPr/>
        </p:nvSpPr>
        <p:spPr>
          <a:xfrm>
            <a:off x="6584427" y="1017416"/>
            <a:ext cx="2362286" cy="584775"/>
          </a:xfrm>
          <a:prstGeom prst="rect">
            <a:avLst/>
          </a:prstGeom>
          <a:noFill/>
        </p:spPr>
        <p:txBody>
          <a:bodyPr wrap="square" rtlCol="0">
            <a:spAutoFit/>
          </a:bodyPr>
          <a:lstStyle/>
          <a:p>
            <a:pPr lvl="0"/>
            <a:r>
              <a:rPr sz="1000" dirty="0">
                <a:solidFill>
                  <a:srgbClr val="FFFFFF"/>
                </a:solidFill>
              </a:rPr>
              <a:t>“</a:t>
            </a:r>
            <a:r>
              <a:rPr sz="1000" dirty="0" err="1">
                <a:solidFill>
                  <a:srgbClr val="FFFFFF"/>
                </a:solidFill>
              </a:rPr>
              <a:t>Brasil</a:t>
            </a:r>
            <a:r>
              <a:rPr sz="1000" dirty="0">
                <a:solidFill>
                  <a:srgbClr val="FFFFFF"/>
                </a:solidFill>
              </a:rPr>
              <a:t> </a:t>
            </a:r>
            <a:r>
              <a:rPr sz="1000" dirty="0" err="1">
                <a:solidFill>
                  <a:srgbClr val="FFFFFF"/>
                </a:solidFill>
              </a:rPr>
              <a:t>tiene</a:t>
            </a:r>
            <a:r>
              <a:rPr sz="1000" dirty="0">
                <a:solidFill>
                  <a:srgbClr val="FFFFFF"/>
                </a:solidFill>
              </a:rPr>
              <a:t> el </a:t>
            </a:r>
            <a:r>
              <a:rPr sz="1000" dirty="0" err="1">
                <a:solidFill>
                  <a:srgbClr val="FFFFFF"/>
                </a:solidFill>
              </a:rPr>
              <a:t>récord</a:t>
            </a:r>
            <a:r>
              <a:rPr sz="1000" dirty="0">
                <a:solidFill>
                  <a:srgbClr val="FFFFFF"/>
                </a:solidFill>
              </a:rPr>
              <a:t> de </a:t>
            </a:r>
            <a:r>
              <a:rPr sz="1000" dirty="0" err="1">
                <a:solidFill>
                  <a:srgbClr val="FFFFFF"/>
                </a:solidFill>
              </a:rPr>
              <a:t>títulos</a:t>
            </a:r>
            <a:r>
              <a:rPr sz="1000" dirty="0">
                <a:solidFill>
                  <a:srgbClr val="FFFFFF"/>
                </a:solidFill>
              </a:rPr>
              <a:t> </a:t>
            </a:r>
            <a:r>
              <a:rPr sz="1000" dirty="0" err="1">
                <a:solidFill>
                  <a:srgbClr val="FFFFFF"/>
                </a:solidFill>
              </a:rPr>
              <a:t>ganados</a:t>
            </a:r>
            <a:r>
              <a:rPr sz="1000" dirty="0">
                <a:solidFill>
                  <a:srgbClr val="FFFFFF"/>
                </a:solidFill>
              </a:rPr>
              <a:t>, con </a:t>
            </a:r>
            <a:r>
              <a:rPr sz="1000" dirty="0" err="1">
                <a:solidFill>
                  <a:srgbClr val="FFFFFF"/>
                </a:solidFill>
              </a:rPr>
              <a:t>cinco</a:t>
            </a:r>
            <a:r>
              <a:rPr sz="1000" dirty="0">
                <a:solidFill>
                  <a:srgbClr val="FFFFFF"/>
                </a:solidFill>
              </a:rPr>
              <a:t> </a:t>
            </a:r>
            <a:r>
              <a:rPr sz="1000" dirty="0" err="1">
                <a:solidFill>
                  <a:srgbClr val="FFFFFF"/>
                </a:solidFill>
              </a:rPr>
              <a:t>Copas</a:t>
            </a:r>
            <a:r>
              <a:rPr sz="1000" dirty="0">
                <a:solidFill>
                  <a:srgbClr val="FFFFFF"/>
                </a:solidFill>
              </a:rPr>
              <a:t>. El </a:t>
            </a:r>
            <a:r>
              <a:rPr sz="1000" dirty="0" err="1">
                <a:solidFill>
                  <a:srgbClr val="FFFFFF"/>
                </a:solidFill>
              </a:rPr>
              <a:t>subcampeón</a:t>
            </a:r>
            <a:r>
              <a:rPr sz="1000" dirty="0">
                <a:solidFill>
                  <a:srgbClr val="FFFFFF"/>
                </a:solidFill>
              </a:rPr>
              <a:t> </a:t>
            </a:r>
            <a:r>
              <a:rPr sz="1000" dirty="0" err="1">
                <a:solidFill>
                  <a:srgbClr val="FFFFFF"/>
                </a:solidFill>
              </a:rPr>
              <a:t>es</a:t>
            </a:r>
            <a:r>
              <a:rPr sz="1000" dirty="0">
                <a:solidFill>
                  <a:srgbClr val="FFFFFF"/>
                </a:solidFill>
              </a:rPr>
              <a:t> </a:t>
            </a:r>
            <a:r>
              <a:rPr sz="1200" cap="all" dirty="0">
                <a:solidFill>
                  <a:srgbClr val="FFFFFF"/>
                </a:solidFill>
                <a:latin typeface="Impact"/>
              </a:rPr>
              <a:t>Italia, </a:t>
            </a:r>
            <a:r>
              <a:rPr sz="1000" dirty="0">
                <a:solidFill>
                  <a:srgbClr val="FFFFFF"/>
                </a:solidFill>
              </a:rPr>
              <a:t>con </a:t>
            </a:r>
            <a:r>
              <a:rPr sz="1000" dirty="0" err="1">
                <a:solidFill>
                  <a:srgbClr val="FFFFFF"/>
                </a:solidFill>
              </a:rPr>
              <a:t>cuatro</a:t>
            </a:r>
            <a:r>
              <a:rPr sz="1000" dirty="0">
                <a:solidFill>
                  <a:srgbClr val="FFFFFF"/>
                </a:solidFill>
              </a:rPr>
              <a:t>.”</a:t>
            </a:r>
            <a:endParaRPr lang="en-GB" sz="1000" dirty="0">
              <a:solidFill>
                <a:srgbClr val="FFFFFF"/>
              </a:solidFill>
            </a:endParaRPr>
          </a:p>
        </p:txBody>
      </p:sp>
      <p:sp>
        <p:nvSpPr>
          <p:cNvPr id="96" name="TextBox 95"/>
          <p:cNvSpPr txBox="1"/>
          <p:nvPr/>
        </p:nvSpPr>
        <p:spPr>
          <a:xfrm>
            <a:off x="6601859" y="1657696"/>
            <a:ext cx="2344854" cy="969496"/>
          </a:xfrm>
          <a:prstGeom prst="rect">
            <a:avLst/>
          </a:prstGeom>
          <a:noFill/>
        </p:spPr>
        <p:txBody>
          <a:bodyPr wrap="square" rtlCol="0">
            <a:spAutoFit/>
          </a:bodyPr>
          <a:lstStyle/>
          <a:p>
            <a:r>
              <a:rPr sz="1200" cap="all" dirty="0">
                <a:solidFill>
                  <a:schemeClr val="bg2"/>
                </a:solidFill>
                <a:latin typeface="+mj-lt"/>
              </a:rPr>
              <a:t>“La </a:t>
            </a:r>
            <a:r>
              <a:rPr sz="1200" cap="all" dirty="0" err="1">
                <a:solidFill>
                  <a:schemeClr val="bg2"/>
                </a:solidFill>
                <a:latin typeface="+mj-lt"/>
              </a:rPr>
              <a:t>estrella</a:t>
            </a:r>
            <a:r>
              <a:rPr sz="1200" cap="all" dirty="0">
                <a:solidFill>
                  <a:schemeClr val="bg2"/>
                </a:solidFill>
                <a:latin typeface="+mj-lt"/>
              </a:rPr>
              <a:t> </a:t>
            </a:r>
            <a:r>
              <a:rPr sz="1200" cap="all" dirty="0" err="1">
                <a:solidFill>
                  <a:schemeClr val="bg2"/>
                </a:solidFill>
                <a:latin typeface="+mj-lt"/>
              </a:rPr>
              <a:t>alemana</a:t>
            </a:r>
            <a:r>
              <a:rPr sz="1200" cap="all" dirty="0">
                <a:solidFill>
                  <a:schemeClr val="bg2"/>
                </a:solidFill>
                <a:latin typeface="+mj-lt"/>
              </a:rPr>
              <a:t> </a:t>
            </a:r>
            <a:r>
              <a:rPr sz="900" dirty="0" err="1">
                <a:solidFill>
                  <a:schemeClr val="bg2"/>
                </a:solidFill>
              </a:rPr>
              <a:t>Gerd</a:t>
            </a:r>
            <a:r>
              <a:rPr sz="900" dirty="0">
                <a:solidFill>
                  <a:schemeClr val="bg2"/>
                </a:solidFill>
              </a:rPr>
              <a:t> Muller, </a:t>
            </a:r>
            <a:r>
              <a:rPr sz="900" dirty="0" err="1">
                <a:solidFill>
                  <a:schemeClr val="bg2"/>
                </a:solidFill>
              </a:rPr>
              <a:t>considerado</a:t>
            </a:r>
            <a:r>
              <a:rPr sz="900" dirty="0">
                <a:solidFill>
                  <a:schemeClr val="bg2"/>
                </a:solidFill>
              </a:rPr>
              <a:t> </a:t>
            </a:r>
            <a:r>
              <a:rPr sz="900" dirty="0" err="1">
                <a:solidFill>
                  <a:schemeClr val="bg2"/>
                </a:solidFill>
              </a:rPr>
              <a:t>uno</a:t>
            </a:r>
            <a:r>
              <a:rPr sz="900" dirty="0">
                <a:solidFill>
                  <a:schemeClr val="bg2"/>
                </a:solidFill>
              </a:rPr>
              <a:t> de los </a:t>
            </a:r>
            <a:r>
              <a:rPr sz="900" dirty="0" err="1">
                <a:solidFill>
                  <a:schemeClr val="bg2"/>
                </a:solidFill>
              </a:rPr>
              <a:t>mejores</a:t>
            </a:r>
            <a:r>
              <a:rPr sz="900" dirty="0">
                <a:solidFill>
                  <a:schemeClr val="bg2"/>
                </a:solidFill>
              </a:rPr>
              <a:t> </a:t>
            </a:r>
            <a:r>
              <a:rPr sz="900" dirty="0" err="1">
                <a:solidFill>
                  <a:schemeClr val="bg2"/>
                </a:solidFill>
              </a:rPr>
              <a:t>delanteros</a:t>
            </a:r>
            <a:r>
              <a:rPr sz="900" dirty="0">
                <a:solidFill>
                  <a:schemeClr val="bg2"/>
                </a:solidFill>
              </a:rPr>
              <a:t> </a:t>
            </a:r>
            <a:r>
              <a:rPr lang="es-ES_tradnl" sz="900" dirty="0" smtClean="0">
                <a:solidFill>
                  <a:schemeClr val="bg2"/>
                </a:solidFill>
              </a:rPr>
              <a:t>centro </a:t>
            </a:r>
            <a:r>
              <a:rPr sz="900" dirty="0" smtClean="0">
                <a:solidFill>
                  <a:schemeClr val="bg2"/>
                </a:solidFill>
              </a:rPr>
              <a:t>en </a:t>
            </a:r>
            <a:r>
              <a:rPr sz="900" dirty="0">
                <a:solidFill>
                  <a:schemeClr val="bg2"/>
                </a:solidFill>
              </a:rPr>
              <a:t>la historia del fútbol, marcó 14 goles en su carrera en la Copa Mundial. </a:t>
            </a:r>
            <a:r>
              <a:rPr lang="es-ES_tradnl" sz="900" dirty="0" smtClean="0">
                <a:solidFill>
                  <a:schemeClr val="bg2"/>
                </a:solidFill>
              </a:rPr>
              <a:t>Se quedó a solo un gol </a:t>
            </a:r>
            <a:r>
              <a:rPr sz="900" dirty="0" smtClean="0">
                <a:solidFill>
                  <a:schemeClr val="bg2"/>
                </a:solidFill>
              </a:rPr>
              <a:t>de </a:t>
            </a:r>
            <a:r>
              <a:rPr lang="es-ES_tradnl" sz="900" dirty="0" smtClean="0">
                <a:solidFill>
                  <a:schemeClr val="bg2"/>
                </a:solidFill>
              </a:rPr>
              <a:t>batir </a:t>
            </a:r>
            <a:r>
              <a:rPr sz="900" dirty="0" smtClean="0">
                <a:solidFill>
                  <a:schemeClr val="bg2"/>
                </a:solidFill>
              </a:rPr>
              <a:t>un </a:t>
            </a:r>
            <a:r>
              <a:rPr sz="900" dirty="0">
                <a:solidFill>
                  <a:schemeClr val="bg2"/>
                </a:solidFill>
              </a:rPr>
              <a:t>nuevo récord del Mundial".</a:t>
            </a:r>
            <a:endParaRPr lang="en-GB" sz="900" dirty="0">
              <a:solidFill>
                <a:schemeClr val="bg2"/>
              </a:solidFill>
            </a:endParaRPr>
          </a:p>
        </p:txBody>
      </p:sp>
      <p:sp>
        <p:nvSpPr>
          <p:cNvPr id="97" name="TextBox 96"/>
          <p:cNvSpPr txBox="1"/>
          <p:nvPr/>
        </p:nvSpPr>
        <p:spPr>
          <a:xfrm>
            <a:off x="6584427" y="2568592"/>
            <a:ext cx="2362286" cy="769441"/>
          </a:xfrm>
          <a:prstGeom prst="rect">
            <a:avLst/>
          </a:prstGeom>
          <a:noFill/>
        </p:spPr>
        <p:txBody>
          <a:bodyPr wrap="square" rtlCol="0">
            <a:spAutoFit/>
          </a:bodyPr>
          <a:lstStyle/>
          <a:p>
            <a:pPr lvl="0"/>
            <a:r>
              <a:rPr sz="1400" cap="all" dirty="0">
                <a:solidFill>
                  <a:srgbClr val="FFFFFF"/>
                </a:solidFill>
                <a:latin typeface="Impact"/>
              </a:rPr>
              <a:t>“Inglaterra y Alemania </a:t>
            </a:r>
            <a:r>
              <a:rPr sz="1000" dirty="0">
                <a:solidFill>
                  <a:srgbClr val="FFFFFF"/>
                </a:solidFill>
              </a:rPr>
              <a:t>fueron los que más entradas solicitaron de la región con 96.780 y 134.899 respectivamente.”</a:t>
            </a:r>
          </a:p>
        </p:txBody>
      </p:sp>
      <p:sp>
        <p:nvSpPr>
          <p:cNvPr id="98" name="TextBox 97"/>
          <p:cNvSpPr txBox="1"/>
          <p:nvPr/>
        </p:nvSpPr>
        <p:spPr>
          <a:xfrm>
            <a:off x="6584427" y="3452918"/>
            <a:ext cx="2362286" cy="738664"/>
          </a:xfrm>
          <a:prstGeom prst="rect">
            <a:avLst/>
          </a:prstGeom>
          <a:noFill/>
        </p:spPr>
        <p:txBody>
          <a:bodyPr wrap="square" rtlCol="0">
            <a:spAutoFit/>
          </a:bodyPr>
          <a:lstStyle/>
          <a:p>
            <a:pPr lvl="0"/>
            <a:r>
              <a:rPr sz="1200" cap="all">
                <a:solidFill>
                  <a:srgbClr val="FFFFFF"/>
                </a:solidFill>
                <a:latin typeface="Impact"/>
              </a:rPr>
              <a:t>“Bosnia-Herzegovina</a:t>
            </a:r>
            <a:r>
              <a:rPr sz="1000">
                <a:solidFill>
                  <a:srgbClr val="FFFFFF"/>
                </a:solidFill>
              </a:rPr>
              <a:t> </a:t>
            </a:r>
            <a:br>
              <a:rPr sz="1000">
                <a:solidFill>
                  <a:srgbClr val="FFFFFF"/>
                </a:solidFill>
              </a:rPr>
            </a:br>
            <a:r>
              <a:rPr sz="1000">
                <a:solidFill>
                  <a:srgbClr val="FFFFFF"/>
                </a:solidFill>
              </a:rPr>
              <a:t>hace su debut en la copa mundial. La única nueva nación entre las 32 competidoras.”  </a:t>
            </a:r>
          </a:p>
        </p:txBody>
      </p:sp>
      <p:sp>
        <p:nvSpPr>
          <p:cNvPr id="99" name="Rectangle 98"/>
          <p:cNvSpPr/>
          <p:nvPr/>
        </p:nvSpPr>
        <p:spPr>
          <a:xfrm>
            <a:off x="6345808" y="499309"/>
            <a:ext cx="2566770" cy="349433"/>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a:solidFill>
                  <a:schemeClr val="bg1"/>
                </a:solidFill>
                <a:latin typeface="+mj-lt"/>
              </a:rPr>
              <a:t>DATOS INTERESANTES</a:t>
            </a:r>
            <a:endParaRPr lang="en-GB" dirty="0">
              <a:solidFill>
                <a:schemeClr val="bg1"/>
              </a:solidFill>
              <a:latin typeface="+mj-lt"/>
            </a:endParaRPr>
          </a:p>
        </p:txBody>
      </p:sp>
    </p:spTree>
    <p:custDataLst>
      <p:tags r:id="rId1"/>
    </p:custDataLst>
    <p:extLst>
      <p:ext uri="{BB962C8B-B14F-4D97-AF65-F5344CB8AC3E}">
        <p14:creationId xmlns:p14="http://schemas.microsoft.com/office/powerpoint/2010/main" val="802949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 name="Rectangle 391">
            <a:hlinkClick r:id="rId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395" name="Title 1"/>
          <p:cNvSpPr>
            <a:spLocks noGrp="1"/>
          </p:cNvSpPr>
          <p:nvPr>
            <p:ph type="title"/>
          </p:nvPr>
        </p:nvSpPr>
        <p:spPr>
          <a:xfrm>
            <a:off x="105520" y="75354"/>
            <a:ext cx="8229600" cy="376826"/>
          </a:xfrm>
        </p:spPr>
        <p:txBody>
          <a:bodyPr/>
          <a:lstStyle/>
          <a:p>
            <a:r>
              <a:rPr dirty="0" smtClean="0">
                <a:solidFill>
                  <a:schemeClr val="accent6"/>
                </a:solidFill>
              </a:rPr>
              <a:t>¿QUIÉN</a:t>
            </a:r>
            <a:r>
              <a:rPr dirty="0" smtClean="0"/>
              <a:t> SEGUIRÁ LA COPA MUNDIAL? </a:t>
            </a:r>
            <a:r>
              <a:rPr dirty="0" err="1" smtClean="0">
                <a:solidFill>
                  <a:schemeClr val="accent6"/>
                </a:solidFill>
              </a:rPr>
              <a:t>emea</a:t>
            </a:r>
            <a:endParaRPr lang="en-GB" dirty="0">
              <a:solidFill>
                <a:schemeClr val="accent6"/>
              </a:solidFill>
            </a:endParaRPr>
          </a:p>
        </p:txBody>
      </p:sp>
      <p:sp>
        <p:nvSpPr>
          <p:cNvPr id="398" name="Rectangle 397"/>
          <p:cNvSpPr/>
          <p:nvPr/>
        </p:nvSpPr>
        <p:spPr>
          <a:xfrm rot="2700000">
            <a:off x="2861865" y="1298177"/>
            <a:ext cx="165650" cy="165649"/>
          </a:xfrm>
          <a:prstGeom prst="rect">
            <a:avLst/>
          </a:prstGeom>
          <a:solidFill>
            <a:srgbClr val="6CBCE6"/>
          </a:solidFill>
        </p:spPr>
        <p:txBody>
          <a:bodyPr wrap="none" lIns="18000" rIns="18000" rtlCol="0" anchor="ctr">
            <a:spAutoFit/>
          </a:bodyPr>
          <a:lstStyle/>
          <a:p>
            <a:pPr marL="0" algn="ctr"/>
            <a:endParaRPr lang="en-US" sz="900" b="1" kern="0" cap="all" dirty="0">
              <a:solidFill>
                <a:schemeClr val="bg1"/>
              </a:solidFill>
            </a:endParaRPr>
          </a:p>
        </p:txBody>
      </p:sp>
      <p:grpSp>
        <p:nvGrpSpPr>
          <p:cNvPr id="401" name="Group 400"/>
          <p:cNvGrpSpPr/>
          <p:nvPr/>
        </p:nvGrpSpPr>
        <p:grpSpPr>
          <a:xfrm>
            <a:off x="206587" y="456018"/>
            <a:ext cx="7490136" cy="1735666"/>
            <a:chOff x="160867" y="541867"/>
            <a:chExt cx="7490136" cy="1735666"/>
          </a:xfrm>
        </p:grpSpPr>
        <p:sp>
          <p:nvSpPr>
            <p:cNvPr id="402" name="Rectangle 401"/>
            <p:cNvSpPr/>
            <p:nvPr/>
          </p:nvSpPr>
          <p:spPr>
            <a:xfrm>
              <a:off x="160867" y="541867"/>
              <a:ext cx="2861733" cy="1735666"/>
            </a:xfrm>
            <a:prstGeom prst="rect">
              <a:avLst/>
            </a:prstGeom>
            <a:solidFill>
              <a:srgbClr val="6CBCE6"/>
            </a:solidFill>
          </p:spPr>
          <p:txBody>
            <a:bodyPr wrap="square" lIns="18000" rIns="18000" rtlCol="0" anchor="ctr">
              <a:spAutoFit/>
            </a:bodyPr>
            <a:lstStyle/>
            <a:p>
              <a:pPr marL="0" algn="ctr"/>
              <a:endParaRPr lang="en-US" sz="900" b="1" kern="0" cap="all" dirty="0">
                <a:solidFill>
                  <a:schemeClr val="bg1"/>
                </a:solidFill>
              </a:endParaRPr>
            </a:p>
          </p:txBody>
        </p:sp>
        <p:sp>
          <p:nvSpPr>
            <p:cNvPr id="403" name="Rectangle 402"/>
            <p:cNvSpPr/>
            <p:nvPr/>
          </p:nvSpPr>
          <p:spPr>
            <a:xfrm>
              <a:off x="2951820" y="541867"/>
              <a:ext cx="2341344" cy="1735666"/>
            </a:xfrm>
            <a:prstGeom prst="rect">
              <a:avLst/>
            </a:prstGeom>
            <a:solidFill>
              <a:srgbClr val="4197FC"/>
            </a:solidFill>
          </p:spPr>
          <p:txBody>
            <a:bodyPr wrap="square" lIns="18000" rIns="18000" rtlCol="0" anchor="ctr">
              <a:spAutoFit/>
            </a:bodyPr>
            <a:lstStyle/>
            <a:p>
              <a:pPr marL="0" algn="ctr"/>
              <a:endParaRPr lang="en-US" sz="900" b="1" kern="0" cap="all" dirty="0">
                <a:solidFill>
                  <a:schemeClr val="bg1"/>
                </a:solidFill>
              </a:endParaRPr>
            </a:p>
          </p:txBody>
        </p:sp>
        <p:sp>
          <p:nvSpPr>
            <p:cNvPr id="404" name="Rectangle 403"/>
            <p:cNvSpPr/>
            <p:nvPr/>
          </p:nvSpPr>
          <p:spPr>
            <a:xfrm>
              <a:off x="5292080" y="541867"/>
              <a:ext cx="2358923" cy="1735666"/>
            </a:xfrm>
            <a:prstGeom prst="rect">
              <a:avLst/>
            </a:prstGeom>
            <a:solidFill>
              <a:srgbClr val="6CBCE6"/>
            </a:solidFill>
          </p:spPr>
          <p:txBody>
            <a:bodyPr wrap="square" lIns="18000" rIns="18000" rtlCol="0" anchor="ctr">
              <a:spAutoFit/>
            </a:bodyPr>
            <a:lstStyle/>
            <a:p>
              <a:pPr marL="0" algn="ctr"/>
              <a:endParaRPr lang="en-US" sz="900" b="1" kern="0" cap="all" dirty="0">
                <a:solidFill>
                  <a:schemeClr val="bg1"/>
                </a:solidFill>
              </a:endParaRPr>
            </a:p>
          </p:txBody>
        </p:sp>
        <p:sp>
          <p:nvSpPr>
            <p:cNvPr id="405" name="Rectangle 404"/>
            <p:cNvSpPr/>
            <p:nvPr/>
          </p:nvSpPr>
          <p:spPr>
            <a:xfrm rot="2700000">
              <a:off x="5193751" y="1326876"/>
              <a:ext cx="165650" cy="165649"/>
            </a:xfrm>
            <a:prstGeom prst="rect">
              <a:avLst/>
            </a:prstGeom>
            <a:solidFill>
              <a:srgbClr val="4197FC"/>
            </a:solidFill>
          </p:spPr>
          <p:txBody>
            <a:bodyPr wrap="none" lIns="18000" rIns="18000" rtlCol="0" anchor="ctr">
              <a:spAutoFit/>
            </a:bodyPr>
            <a:lstStyle/>
            <a:p>
              <a:pPr marL="0" algn="ctr"/>
              <a:endParaRPr lang="en-US" sz="900" b="1" kern="0" cap="all" dirty="0">
                <a:solidFill>
                  <a:schemeClr val="bg1"/>
                </a:solidFill>
              </a:endParaRPr>
            </a:p>
          </p:txBody>
        </p:sp>
        <p:sp>
          <p:nvSpPr>
            <p:cNvPr id="406" name="Rectangle 405"/>
            <p:cNvSpPr/>
            <p:nvPr/>
          </p:nvSpPr>
          <p:spPr>
            <a:xfrm rot="2700000">
              <a:off x="2861865" y="1326876"/>
              <a:ext cx="165650" cy="165649"/>
            </a:xfrm>
            <a:prstGeom prst="rect">
              <a:avLst/>
            </a:prstGeom>
            <a:solidFill>
              <a:srgbClr val="6CBCE6"/>
            </a:solidFill>
          </p:spPr>
          <p:txBody>
            <a:bodyPr wrap="none" lIns="18000" rIns="18000" rtlCol="0" anchor="ctr">
              <a:spAutoFit/>
            </a:bodyPr>
            <a:lstStyle/>
            <a:p>
              <a:pPr marL="0" algn="ctr"/>
              <a:endParaRPr lang="en-US" sz="900" b="1" kern="0" cap="all" dirty="0">
                <a:solidFill>
                  <a:schemeClr val="bg1"/>
                </a:solidFill>
              </a:endParaRPr>
            </a:p>
          </p:txBody>
        </p:sp>
      </p:grpSp>
      <p:sp>
        <p:nvSpPr>
          <p:cNvPr id="407" name="TextBox 406"/>
          <p:cNvSpPr txBox="1"/>
          <p:nvPr/>
        </p:nvSpPr>
        <p:spPr>
          <a:xfrm>
            <a:off x="168741" y="457703"/>
            <a:ext cx="2210862" cy="215444"/>
          </a:xfrm>
          <a:prstGeom prst="rect">
            <a:avLst/>
          </a:prstGeom>
          <a:noFill/>
        </p:spPr>
        <p:txBody>
          <a:bodyPr wrap="none" rtlCol="0">
            <a:spAutoFit/>
          </a:bodyPr>
          <a:lstStyle/>
          <a:p>
            <a:r>
              <a:rPr sz="800">
                <a:solidFill>
                  <a:schemeClr val="tx2"/>
                </a:solidFill>
                <a:latin typeface="Impact"/>
                <a:cs typeface="Impact"/>
              </a:rPr>
              <a:t>MOTIVACIONES PRINCIPALES PARA SEGUIR LA COPA MUNDIAL</a:t>
            </a:r>
            <a:endParaRPr lang="en-GB" sz="800" dirty="0">
              <a:solidFill>
                <a:schemeClr val="tx2"/>
              </a:solidFill>
              <a:latin typeface="Impact"/>
              <a:cs typeface="Impact"/>
            </a:endParaRPr>
          </a:p>
        </p:txBody>
      </p:sp>
      <p:sp>
        <p:nvSpPr>
          <p:cNvPr id="408" name="Rounded Rectangle 407"/>
          <p:cNvSpPr/>
          <p:nvPr/>
        </p:nvSpPr>
        <p:spPr>
          <a:xfrm>
            <a:off x="206587" y="2185176"/>
            <a:ext cx="2840539" cy="2298553"/>
          </a:xfrm>
          <a:prstGeom prst="roundRect">
            <a:avLst>
              <a:gd name="adj" fmla="val 0"/>
            </a:avLst>
          </a:prstGeom>
          <a:solidFill>
            <a:srgbClr val="3BB54A"/>
          </a:solidFill>
          <a:ln>
            <a:noFill/>
          </a:ln>
        </p:spPr>
        <p:txBody>
          <a:bodyPr wrap="square" lIns="18000" rIns="18000" rtlCol="0" anchor="ctr">
            <a:spAutoFit/>
          </a:bodyPr>
          <a:lstStyle/>
          <a:p>
            <a:pPr marL="0" algn="ctr"/>
            <a:endParaRPr lang="en-GB" sz="900" b="1" kern="0" cap="all" dirty="0">
              <a:solidFill>
                <a:schemeClr val="bg1"/>
              </a:solidFill>
            </a:endParaRPr>
          </a:p>
        </p:txBody>
      </p:sp>
      <p:sp>
        <p:nvSpPr>
          <p:cNvPr id="409" name="Rounded Rectangle 408"/>
          <p:cNvSpPr/>
          <p:nvPr/>
        </p:nvSpPr>
        <p:spPr>
          <a:xfrm>
            <a:off x="3010033" y="2185176"/>
            <a:ext cx="4690328" cy="2298553"/>
          </a:xfrm>
          <a:prstGeom prst="roundRect">
            <a:avLst>
              <a:gd name="adj" fmla="val 0"/>
            </a:avLst>
          </a:prstGeom>
          <a:solidFill>
            <a:srgbClr val="8CC628"/>
          </a:solidFill>
          <a:ln>
            <a:noFill/>
          </a:ln>
        </p:spPr>
        <p:txBody>
          <a:bodyPr wrap="square" lIns="18000" rIns="18000" rtlCol="0" anchor="ctr">
            <a:spAutoFit/>
          </a:bodyPr>
          <a:lstStyle/>
          <a:p>
            <a:pPr marL="0" algn="ctr"/>
            <a:endParaRPr lang="en-GB" sz="900" b="1" kern="0" cap="all" dirty="0">
              <a:solidFill>
                <a:schemeClr val="bg1"/>
              </a:solidFill>
            </a:endParaRPr>
          </a:p>
        </p:txBody>
      </p:sp>
      <p:sp>
        <p:nvSpPr>
          <p:cNvPr id="410" name="Freeform 409"/>
          <p:cNvSpPr/>
          <p:nvPr/>
        </p:nvSpPr>
        <p:spPr>
          <a:xfrm>
            <a:off x="7582215" y="2854551"/>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cxnSp>
        <p:nvCxnSpPr>
          <p:cNvPr id="411" name="Straight Connector 410"/>
          <p:cNvCxnSpPr/>
          <p:nvPr/>
        </p:nvCxnSpPr>
        <p:spPr>
          <a:xfrm>
            <a:off x="6164474" y="2243613"/>
            <a:ext cx="0" cy="2181677"/>
          </a:xfrm>
          <a:prstGeom prst="line">
            <a:avLst/>
          </a:prstGeom>
          <a:ln w="3175" cmpd="sng">
            <a:solidFill>
              <a:schemeClr val="accent1">
                <a:lumMod val="60000"/>
                <a:lumOff val="40000"/>
              </a:schemeClr>
            </a:solidFill>
          </a:ln>
          <a:effectLst/>
        </p:spPr>
        <p:style>
          <a:lnRef idx="2">
            <a:schemeClr val="accent1"/>
          </a:lnRef>
          <a:fillRef idx="0">
            <a:schemeClr val="accent1"/>
          </a:fillRef>
          <a:effectRef idx="1">
            <a:schemeClr val="accent1"/>
          </a:effectRef>
          <a:fontRef idx="minor">
            <a:schemeClr val="tx1"/>
          </a:fontRef>
        </p:style>
      </p:cxnSp>
      <p:sp>
        <p:nvSpPr>
          <p:cNvPr id="412" name="Rectangle 411"/>
          <p:cNvSpPr/>
          <p:nvPr/>
        </p:nvSpPr>
        <p:spPr>
          <a:xfrm rot="2700000">
            <a:off x="2915589" y="3251628"/>
            <a:ext cx="165650" cy="165649"/>
          </a:xfrm>
          <a:prstGeom prst="rect">
            <a:avLst/>
          </a:prstGeom>
          <a:solidFill>
            <a:srgbClr val="3BB54A"/>
          </a:solidFill>
        </p:spPr>
        <p:txBody>
          <a:bodyPr wrap="none" lIns="18000" rIns="18000" rtlCol="0" anchor="ctr">
            <a:spAutoFit/>
          </a:bodyPr>
          <a:lstStyle/>
          <a:p>
            <a:pPr marL="0" algn="ctr"/>
            <a:endParaRPr lang="en-US" sz="900" b="1" kern="0" cap="all" dirty="0">
              <a:solidFill>
                <a:schemeClr val="bg1"/>
              </a:solidFill>
            </a:endParaRPr>
          </a:p>
        </p:txBody>
      </p:sp>
      <p:sp>
        <p:nvSpPr>
          <p:cNvPr id="413" name="TextBox 412"/>
          <p:cNvSpPr txBox="1"/>
          <p:nvPr/>
        </p:nvSpPr>
        <p:spPr>
          <a:xfrm>
            <a:off x="179927" y="2169177"/>
            <a:ext cx="2590481" cy="215444"/>
          </a:xfrm>
          <a:prstGeom prst="rect">
            <a:avLst/>
          </a:prstGeom>
          <a:noFill/>
        </p:spPr>
        <p:txBody>
          <a:bodyPr wrap="square" rtlCol="0">
            <a:spAutoFit/>
          </a:bodyPr>
          <a:lstStyle/>
          <a:p>
            <a:r>
              <a:rPr sz="800">
                <a:solidFill>
                  <a:schemeClr val="tx2"/>
                </a:solidFill>
                <a:latin typeface="Impact"/>
                <a:cs typeface="Impact"/>
              </a:rPr>
              <a:t>EDAD DE LOS INTERESADOS EN EL FÚTBOL</a:t>
            </a:r>
            <a:endParaRPr lang="en-GB" sz="800" dirty="0">
              <a:solidFill>
                <a:schemeClr val="tx2"/>
              </a:solidFill>
              <a:latin typeface="Impact"/>
              <a:cs typeface="Impact"/>
            </a:endParaRPr>
          </a:p>
        </p:txBody>
      </p:sp>
      <p:sp>
        <p:nvSpPr>
          <p:cNvPr id="414" name="Freeform 413"/>
          <p:cNvSpPr/>
          <p:nvPr/>
        </p:nvSpPr>
        <p:spPr>
          <a:xfrm>
            <a:off x="7525065" y="2952971"/>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415" name="Snip Single Corner Rectangle 414"/>
          <p:cNvSpPr/>
          <p:nvPr/>
        </p:nvSpPr>
        <p:spPr>
          <a:xfrm rot="10800000">
            <a:off x="7641043" y="0"/>
            <a:ext cx="1321982" cy="4680000"/>
          </a:xfrm>
          <a:prstGeom prst="snip1Rect">
            <a:avLst>
              <a:gd name="adj" fmla="val 9472"/>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16" name="Rectangle 415"/>
          <p:cNvSpPr/>
          <p:nvPr/>
        </p:nvSpPr>
        <p:spPr>
          <a:xfrm>
            <a:off x="7524162" y="2565522"/>
            <a:ext cx="1619838" cy="459991"/>
          </a:xfrm>
          <a:prstGeom prst="rect">
            <a:avLst/>
          </a:pr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graphicFrame>
        <p:nvGraphicFramePr>
          <p:cNvPr id="417" name="Chart 416"/>
          <p:cNvGraphicFramePr/>
          <p:nvPr>
            <p:extLst>
              <p:ext uri="{D42A27DB-BD31-4B8C-83A1-F6EECF244321}">
                <p14:modId xmlns:p14="http://schemas.microsoft.com/office/powerpoint/2010/main" val="3621570763"/>
              </p:ext>
            </p:extLst>
          </p:nvPr>
        </p:nvGraphicFramePr>
        <p:xfrm>
          <a:off x="162954" y="573196"/>
          <a:ext cx="3681163" cy="1694824"/>
        </p:xfrm>
        <a:graphic>
          <a:graphicData uri="http://schemas.openxmlformats.org/drawingml/2006/chart">
            <c:chart xmlns:c="http://schemas.openxmlformats.org/drawingml/2006/chart" xmlns:r="http://schemas.openxmlformats.org/officeDocument/2006/relationships" r:id="rId3"/>
          </a:graphicData>
        </a:graphic>
      </p:graphicFrame>
      <p:sp>
        <p:nvSpPr>
          <p:cNvPr id="418" name="TextBox 98"/>
          <p:cNvSpPr txBox="1"/>
          <p:nvPr/>
        </p:nvSpPr>
        <p:spPr>
          <a:xfrm>
            <a:off x="218222" y="725547"/>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sz="600" dirty="0" smtClean="0">
                <a:solidFill>
                  <a:schemeClr val="bg1"/>
                </a:solidFill>
              </a:rPr>
              <a:t>Apoy</a:t>
            </a:r>
            <a:r>
              <a:rPr lang="es-ES_tradnl" sz="600" dirty="0" err="1" smtClean="0">
                <a:solidFill>
                  <a:schemeClr val="bg1"/>
                </a:solidFill>
              </a:rPr>
              <a:t>ar</a:t>
            </a:r>
            <a:r>
              <a:rPr sz="600" dirty="0" smtClean="0">
                <a:solidFill>
                  <a:schemeClr val="bg1"/>
                </a:solidFill>
              </a:rPr>
              <a:t> </a:t>
            </a:r>
            <a:r>
              <a:rPr sz="600" dirty="0">
                <a:solidFill>
                  <a:schemeClr val="bg1"/>
                </a:solidFill>
              </a:rPr>
              <a:t>a la selección nacional</a:t>
            </a:r>
          </a:p>
        </p:txBody>
      </p:sp>
      <p:sp>
        <p:nvSpPr>
          <p:cNvPr id="419" name="TextBox 98"/>
          <p:cNvSpPr txBox="1"/>
          <p:nvPr/>
        </p:nvSpPr>
        <p:spPr>
          <a:xfrm>
            <a:off x="923465" y="897094"/>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sz="600">
                <a:solidFill>
                  <a:schemeClr val="tx2"/>
                </a:solidFill>
              </a:rPr>
              <a:t>Apoyar a otra selección nacional</a:t>
            </a:r>
          </a:p>
        </p:txBody>
      </p:sp>
      <p:sp>
        <p:nvSpPr>
          <p:cNvPr id="420" name="TextBox 98"/>
          <p:cNvSpPr txBox="1"/>
          <p:nvPr/>
        </p:nvSpPr>
        <p:spPr>
          <a:xfrm>
            <a:off x="629819" y="1065455"/>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sz="600">
                <a:solidFill>
                  <a:schemeClr val="tx2"/>
                </a:solidFill>
              </a:rPr>
              <a:t>Apoyar a un deportista concreto</a:t>
            </a:r>
          </a:p>
        </p:txBody>
      </p:sp>
      <p:sp>
        <p:nvSpPr>
          <p:cNvPr id="421" name="TextBox 98"/>
          <p:cNvSpPr txBox="1"/>
          <p:nvPr/>
        </p:nvSpPr>
        <p:spPr>
          <a:xfrm>
            <a:off x="237077" y="1246590"/>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s-ES_tradnl" sz="600" dirty="0" smtClean="0"/>
              <a:t>Disfrutar de </a:t>
            </a:r>
            <a:r>
              <a:rPr sz="600" dirty="0" smtClean="0"/>
              <a:t>un </a:t>
            </a:r>
            <a:r>
              <a:rPr sz="600" dirty="0"/>
              <a:t>evento internacional</a:t>
            </a:r>
          </a:p>
        </p:txBody>
      </p:sp>
      <p:sp>
        <p:nvSpPr>
          <p:cNvPr id="423" name="TextBox 98"/>
          <p:cNvSpPr txBox="1"/>
          <p:nvPr/>
        </p:nvSpPr>
        <p:spPr>
          <a:xfrm>
            <a:off x="237077" y="1408741"/>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sz="600">
                <a:solidFill>
                  <a:schemeClr val="bg1"/>
                </a:solidFill>
              </a:rPr>
              <a:t>Estar al día sobre un evento importante</a:t>
            </a:r>
          </a:p>
        </p:txBody>
      </p:sp>
      <p:sp>
        <p:nvSpPr>
          <p:cNvPr id="424" name="TextBox 98"/>
          <p:cNvSpPr txBox="1"/>
          <p:nvPr/>
        </p:nvSpPr>
        <p:spPr>
          <a:xfrm>
            <a:off x="237077" y="1583476"/>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sz="600" dirty="0">
                <a:solidFill>
                  <a:schemeClr val="bg1"/>
                </a:solidFill>
              </a:rPr>
              <a:t>Simplemente, me encanta el fútbol</a:t>
            </a:r>
            <a:endParaRPr lang="en-GB" sz="600" dirty="0">
              <a:solidFill>
                <a:schemeClr val="bg1"/>
              </a:solidFill>
            </a:endParaRPr>
          </a:p>
        </p:txBody>
      </p:sp>
      <p:sp>
        <p:nvSpPr>
          <p:cNvPr id="449" name="TextBox 98"/>
          <p:cNvSpPr txBox="1"/>
          <p:nvPr/>
        </p:nvSpPr>
        <p:spPr>
          <a:xfrm>
            <a:off x="599744" y="1758642"/>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600" dirty="0">
                <a:solidFill>
                  <a:schemeClr val="bg1"/>
                </a:solidFill>
              </a:rPr>
              <a:t>La </a:t>
            </a:r>
            <a:r>
              <a:rPr lang="en-GB" sz="600" dirty="0" err="1">
                <a:solidFill>
                  <a:schemeClr val="bg1"/>
                </a:solidFill>
              </a:rPr>
              <a:t>verá</a:t>
            </a:r>
            <a:r>
              <a:rPr lang="en-GB" sz="600" dirty="0">
                <a:solidFill>
                  <a:schemeClr val="bg1"/>
                </a:solidFill>
              </a:rPr>
              <a:t>, </a:t>
            </a:r>
            <a:r>
              <a:rPr lang="en-GB" sz="600" dirty="0" err="1">
                <a:solidFill>
                  <a:schemeClr val="bg1"/>
                </a:solidFill>
              </a:rPr>
              <a:t>pero</a:t>
            </a:r>
            <a:r>
              <a:rPr lang="en-GB" sz="600" dirty="0">
                <a:solidFill>
                  <a:schemeClr val="bg1"/>
                </a:solidFill>
              </a:rPr>
              <a:t> no </a:t>
            </a:r>
            <a:r>
              <a:rPr lang="en-GB" sz="600" dirty="0" err="1">
                <a:solidFill>
                  <a:schemeClr val="bg1"/>
                </a:solidFill>
              </a:rPr>
              <a:t>por</a:t>
            </a:r>
            <a:r>
              <a:rPr lang="en-GB" sz="600" dirty="0">
                <a:solidFill>
                  <a:schemeClr val="bg1"/>
                </a:solidFill>
              </a:rPr>
              <a:t> </a:t>
            </a:r>
            <a:r>
              <a:rPr lang="en-GB" sz="600" dirty="0" err="1">
                <a:solidFill>
                  <a:schemeClr val="bg1"/>
                </a:solidFill>
              </a:rPr>
              <a:t>voluntad</a:t>
            </a:r>
            <a:r>
              <a:rPr lang="en-GB" sz="600" dirty="0">
                <a:solidFill>
                  <a:schemeClr val="bg1"/>
                </a:solidFill>
              </a:rPr>
              <a:t> </a:t>
            </a:r>
            <a:r>
              <a:rPr lang="en-GB" sz="600" dirty="0" err="1">
                <a:solidFill>
                  <a:schemeClr val="bg1"/>
                </a:solidFill>
              </a:rPr>
              <a:t>propia</a:t>
            </a:r>
            <a:endParaRPr lang="en-GB" sz="600" dirty="0">
              <a:solidFill>
                <a:schemeClr val="bg1"/>
              </a:solidFill>
            </a:endParaRPr>
          </a:p>
        </p:txBody>
      </p:sp>
      <p:sp>
        <p:nvSpPr>
          <p:cNvPr id="450" name="TextBox 98"/>
          <p:cNvSpPr txBox="1"/>
          <p:nvPr/>
        </p:nvSpPr>
        <p:spPr>
          <a:xfrm>
            <a:off x="381440" y="1930921"/>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sz="600">
                <a:solidFill>
                  <a:schemeClr val="tx2"/>
                </a:solidFill>
              </a:rPr>
              <a:t>Otras</a:t>
            </a:r>
            <a:endParaRPr lang="en-GB" sz="600" dirty="0">
              <a:solidFill>
                <a:schemeClr val="tx2"/>
              </a:solidFill>
            </a:endParaRPr>
          </a:p>
        </p:txBody>
      </p:sp>
      <p:graphicFrame>
        <p:nvGraphicFramePr>
          <p:cNvPr id="451" name="Chart 450"/>
          <p:cNvGraphicFramePr/>
          <p:nvPr>
            <p:extLst>
              <p:ext uri="{D42A27DB-BD31-4B8C-83A1-F6EECF244321}">
                <p14:modId xmlns:p14="http://schemas.microsoft.com/office/powerpoint/2010/main" val="3962402947"/>
              </p:ext>
            </p:extLst>
          </p:nvPr>
        </p:nvGraphicFramePr>
        <p:xfrm>
          <a:off x="319586" y="1938374"/>
          <a:ext cx="1980537" cy="1748526"/>
        </p:xfrm>
        <a:graphic>
          <a:graphicData uri="http://schemas.openxmlformats.org/drawingml/2006/chart">
            <c:chart xmlns:c="http://schemas.openxmlformats.org/drawingml/2006/chart" xmlns:r="http://schemas.openxmlformats.org/officeDocument/2006/relationships" r:id="rId4"/>
          </a:graphicData>
        </a:graphic>
      </p:graphicFrame>
      <p:sp>
        <p:nvSpPr>
          <p:cNvPr id="452" name="TextBox 451"/>
          <p:cNvSpPr txBox="1"/>
          <p:nvPr/>
        </p:nvSpPr>
        <p:spPr>
          <a:xfrm>
            <a:off x="182740" y="3253354"/>
            <a:ext cx="2326278" cy="215444"/>
          </a:xfrm>
          <a:prstGeom prst="rect">
            <a:avLst/>
          </a:prstGeom>
          <a:noFill/>
        </p:spPr>
        <p:txBody>
          <a:bodyPr wrap="none" rtlCol="0">
            <a:spAutoFit/>
          </a:bodyPr>
          <a:lstStyle/>
          <a:p>
            <a:r>
              <a:rPr sz="800">
                <a:solidFill>
                  <a:schemeClr val="tx2"/>
                </a:solidFill>
                <a:latin typeface="Impact"/>
                <a:cs typeface="Impact"/>
              </a:rPr>
              <a:t>¿CON QUIÉN VERÁN LA COPA MUNDIAL?</a:t>
            </a:r>
            <a:endParaRPr lang="en-GB" sz="800" dirty="0">
              <a:solidFill>
                <a:schemeClr val="tx2"/>
              </a:solidFill>
              <a:latin typeface="Impact"/>
              <a:cs typeface="Impact"/>
            </a:endParaRPr>
          </a:p>
        </p:txBody>
      </p:sp>
      <p:sp>
        <p:nvSpPr>
          <p:cNvPr id="453" name="Freeform 452"/>
          <p:cNvSpPr>
            <a:spLocks noChangeAspect="1"/>
          </p:cNvSpPr>
          <p:nvPr/>
        </p:nvSpPr>
        <p:spPr bwMode="auto">
          <a:xfrm>
            <a:off x="754349" y="3678817"/>
            <a:ext cx="1029134" cy="792000"/>
          </a:xfrm>
          <a:custGeom>
            <a:avLst/>
            <a:gdLst/>
            <a:ahLst/>
            <a:cxnLst>
              <a:cxn ang="0">
                <a:pos x="304" y="322"/>
              </a:cxn>
              <a:cxn ang="0">
                <a:pos x="408" y="162"/>
              </a:cxn>
              <a:cxn ang="0">
                <a:pos x="440" y="3"/>
              </a:cxn>
              <a:cxn ang="0">
                <a:pos x="510" y="120"/>
              </a:cxn>
              <a:cxn ang="0">
                <a:pos x="642" y="265"/>
              </a:cxn>
              <a:cxn ang="0">
                <a:pos x="739" y="343"/>
              </a:cxn>
              <a:cxn ang="0">
                <a:pos x="782" y="179"/>
              </a:cxn>
              <a:cxn ang="0">
                <a:pos x="807" y="124"/>
              </a:cxn>
              <a:cxn ang="0">
                <a:pos x="877" y="29"/>
              </a:cxn>
              <a:cxn ang="0">
                <a:pos x="929" y="178"/>
              </a:cxn>
              <a:cxn ang="0">
                <a:pos x="1007" y="347"/>
              </a:cxn>
              <a:cxn ang="0">
                <a:pos x="1070" y="536"/>
              </a:cxn>
              <a:cxn ang="0">
                <a:pos x="1119" y="414"/>
              </a:cxn>
              <a:cxn ang="0">
                <a:pos x="1158" y="274"/>
              </a:cxn>
              <a:cxn ang="0">
                <a:pos x="1257" y="339"/>
              </a:cxn>
              <a:cxn ang="0">
                <a:pos x="1309" y="422"/>
              </a:cxn>
              <a:cxn ang="0">
                <a:pos x="1342" y="541"/>
              </a:cxn>
              <a:cxn ang="0">
                <a:pos x="1333" y="647"/>
              </a:cxn>
              <a:cxn ang="0">
                <a:pos x="1330" y="805"/>
              </a:cxn>
              <a:cxn ang="0">
                <a:pos x="1363" y="1045"/>
              </a:cxn>
              <a:cxn ang="0">
                <a:pos x="1284" y="928"/>
              </a:cxn>
              <a:cxn ang="0">
                <a:pos x="1212" y="880"/>
              </a:cxn>
              <a:cxn ang="0">
                <a:pos x="1127" y="1032"/>
              </a:cxn>
              <a:cxn ang="0">
                <a:pos x="1166" y="856"/>
              </a:cxn>
              <a:cxn ang="0">
                <a:pos x="1143" y="626"/>
              </a:cxn>
              <a:cxn ang="0">
                <a:pos x="1060" y="600"/>
              </a:cxn>
              <a:cxn ang="0">
                <a:pos x="1002" y="602"/>
              </a:cxn>
              <a:cxn ang="0">
                <a:pos x="941" y="992"/>
              </a:cxn>
              <a:cxn ang="0">
                <a:pos x="862" y="958"/>
              </a:cxn>
              <a:cxn ang="0">
                <a:pos x="882" y="690"/>
              </a:cxn>
              <a:cxn ang="0">
                <a:pos x="840" y="825"/>
              </a:cxn>
              <a:cxn ang="0">
                <a:pos x="742" y="1045"/>
              </a:cxn>
              <a:cxn ang="0">
                <a:pos x="733" y="748"/>
              </a:cxn>
              <a:cxn ang="0">
                <a:pos x="756" y="573"/>
              </a:cxn>
              <a:cxn ang="0">
                <a:pos x="781" y="398"/>
              </a:cxn>
              <a:cxn ang="0">
                <a:pos x="742" y="444"/>
              </a:cxn>
              <a:cxn ang="0">
                <a:pos x="743" y="564"/>
              </a:cxn>
              <a:cxn ang="0">
                <a:pos x="689" y="551"/>
              </a:cxn>
              <a:cxn ang="0">
                <a:pos x="644" y="487"/>
              </a:cxn>
              <a:cxn ang="0">
                <a:pos x="575" y="401"/>
              </a:cxn>
              <a:cxn ang="0">
                <a:pos x="576" y="746"/>
              </a:cxn>
              <a:cxn ang="0">
                <a:pos x="606" y="988"/>
              </a:cxn>
              <a:cxn ang="0">
                <a:pos x="513" y="1035"/>
              </a:cxn>
              <a:cxn ang="0">
                <a:pos x="488" y="784"/>
              </a:cxn>
              <a:cxn ang="0">
                <a:pos x="428" y="776"/>
              </a:cxn>
              <a:cxn ang="0">
                <a:pos x="385" y="1015"/>
              </a:cxn>
              <a:cxn ang="0">
                <a:pos x="323" y="885"/>
              </a:cxn>
              <a:cxn ang="0">
                <a:pos x="290" y="604"/>
              </a:cxn>
              <a:cxn ang="0">
                <a:pos x="197" y="622"/>
              </a:cxn>
              <a:cxn ang="0">
                <a:pos x="190" y="862"/>
              </a:cxn>
              <a:cxn ang="0">
                <a:pos x="193" y="1009"/>
              </a:cxn>
              <a:cxn ang="0">
                <a:pos x="116" y="899"/>
              </a:cxn>
              <a:cxn ang="0">
                <a:pos x="102" y="881"/>
              </a:cxn>
              <a:cxn ang="0">
                <a:pos x="82" y="1015"/>
              </a:cxn>
              <a:cxn ang="0">
                <a:pos x="14" y="899"/>
              </a:cxn>
              <a:cxn ang="0">
                <a:pos x="30" y="664"/>
              </a:cxn>
              <a:cxn ang="0">
                <a:pos x="3" y="552"/>
              </a:cxn>
              <a:cxn ang="0">
                <a:pos x="92" y="376"/>
              </a:cxn>
              <a:cxn ang="0">
                <a:pos x="153" y="247"/>
              </a:cxn>
              <a:cxn ang="0">
                <a:pos x="157" y="359"/>
              </a:cxn>
              <a:cxn ang="0">
                <a:pos x="253" y="484"/>
              </a:cxn>
            </a:cxnLst>
            <a:rect l="0" t="0" r="r" b="b"/>
            <a:pathLst>
              <a:path w="1363" h="1071">
                <a:moveTo>
                  <a:pt x="301" y="559"/>
                </a:moveTo>
                <a:cubicBezTo>
                  <a:pt x="301" y="517"/>
                  <a:pt x="301" y="517"/>
                  <a:pt x="301" y="517"/>
                </a:cubicBezTo>
                <a:cubicBezTo>
                  <a:pt x="301" y="517"/>
                  <a:pt x="286" y="506"/>
                  <a:pt x="285" y="501"/>
                </a:cubicBezTo>
                <a:cubicBezTo>
                  <a:pt x="285" y="496"/>
                  <a:pt x="282" y="478"/>
                  <a:pt x="285" y="474"/>
                </a:cubicBezTo>
                <a:cubicBezTo>
                  <a:pt x="289" y="470"/>
                  <a:pt x="292" y="468"/>
                  <a:pt x="292" y="463"/>
                </a:cubicBezTo>
                <a:cubicBezTo>
                  <a:pt x="292" y="459"/>
                  <a:pt x="292" y="401"/>
                  <a:pt x="292" y="401"/>
                </a:cubicBezTo>
                <a:cubicBezTo>
                  <a:pt x="292" y="401"/>
                  <a:pt x="303" y="327"/>
                  <a:pt x="304" y="322"/>
                </a:cubicBezTo>
                <a:cubicBezTo>
                  <a:pt x="304" y="316"/>
                  <a:pt x="303" y="311"/>
                  <a:pt x="304" y="307"/>
                </a:cubicBezTo>
                <a:cubicBezTo>
                  <a:pt x="305" y="303"/>
                  <a:pt x="310" y="248"/>
                  <a:pt x="311" y="245"/>
                </a:cubicBezTo>
                <a:cubicBezTo>
                  <a:pt x="311" y="242"/>
                  <a:pt x="320" y="219"/>
                  <a:pt x="323" y="214"/>
                </a:cubicBezTo>
                <a:cubicBezTo>
                  <a:pt x="326" y="210"/>
                  <a:pt x="351" y="195"/>
                  <a:pt x="353" y="195"/>
                </a:cubicBezTo>
                <a:cubicBezTo>
                  <a:pt x="355" y="195"/>
                  <a:pt x="364" y="187"/>
                  <a:pt x="370" y="185"/>
                </a:cubicBezTo>
                <a:cubicBezTo>
                  <a:pt x="376" y="184"/>
                  <a:pt x="389" y="177"/>
                  <a:pt x="389" y="177"/>
                </a:cubicBezTo>
                <a:cubicBezTo>
                  <a:pt x="389" y="177"/>
                  <a:pt x="405" y="166"/>
                  <a:pt x="408" y="162"/>
                </a:cubicBezTo>
                <a:cubicBezTo>
                  <a:pt x="411" y="158"/>
                  <a:pt x="417" y="150"/>
                  <a:pt x="417" y="150"/>
                </a:cubicBezTo>
                <a:cubicBezTo>
                  <a:pt x="433" y="150"/>
                  <a:pt x="433" y="150"/>
                  <a:pt x="433" y="150"/>
                </a:cubicBezTo>
                <a:cubicBezTo>
                  <a:pt x="433" y="150"/>
                  <a:pt x="435" y="128"/>
                  <a:pt x="429" y="123"/>
                </a:cubicBezTo>
                <a:cubicBezTo>
                  <a:pt x="423" y="117"/>
                  <a:pt x="415" y="97"/>
                  <a:pt x="413" y="92"/>
                </a:cubicBezTo>
                <a:cubicBezTo>
                  <a:pt x="411" y="86"/>
                  <a:pt x="407" y="59"/>
                  <a:pt x="407" y="53"/>
                </a:cubicBezTo>
                <a:cubicBezTo>
                  <a:pt x="407" y="46"/>
                  <a:pt x="410" y="20"/>
                  <a:pt x="412" y="19"/>
                </a:cubicBezTo>
                <a:cubicBezTo>
                  <a:pt x="414" y="17"/>
                  <a:pt x="429" y="6"/>
                  <a:pt x="440" y="3"/>
                </a:cubicBezTo>
                <a:cubicBezTo>
                  <a:pt x="451" y="0"/>
                  <a:pt x="470" y="0"/>
                  <a:pt x="476" y="3"/>
                </a:cubicBezTo>
                <a:cubicBezTo>
                  <a:pt x="481" y="5"/>
                  <a:pt x="495" y="19"/>
                  <a:pt x="495" y="19"/>
                </a:cubicBezTo>
                <a:cubicBezTo>
                  <a:pt x="495" y="19"/>
                  <a:pt x="501" y="25"/>
                  <a:pt x="503" y="30"/>
                </a:cubicBezTo>
                <a:cubicBezTo>
                  <a:pt x="505" y="34"/>
                  <a:pt x="512" y="37"/>
                  <a:pt x="515" y="42"/>
                </a:cubicBezTo>
                <a:cubicBezTo>
                  <a:pt x="518" y="46"/>
                  <a:pt x="521" y="55"/>
                  <a:pt x="521" y="66"/>
                </a:cubicBezTo>
                <a:cubicBezTo>
                  <a:pt x="520" y="77"/>
                  <a:pt x="522" y="92"/>
                  <a:pt x="521" y="99"/>
                </a:cubicBezTo>
                <a:cubicBezTo>
                  <a:pt x="520" y="106"/>
                  <a:pt x="510" y="115"/>
                  <a:pt x="510" y="120"/>
                </a:cubicBezTo>
                <a:cubicBezTo>
                  <a:pt x="510" y="125"/>
                  <a:pt x="510" y="148"/>
                  <a:pt x="510" y="148"/>
                </a:cubicBezTo>
                <a:cubicBezTo>
                  <a:pt x="517" y="151"/>
                  <a:pt x="517" y="151"/>
                  <a:pt x="517" y="151"/>
                </a:cubicBezTo>
                <a:cubicBezTo>
                  <a:pt x="517" y="151"/>
                  <a:pt x="525" y="163"/>
                  <a:pt x="535" y="172"/>
                </a:cubicBezTo>
                <a:cubicBezTo>
                  <a:pt x="545" y="181"/>
                  <a:pt x="559" y="183"/>
                  <a:pt x="565" y="186"/>
                </a:cubicBezTo>
                <a:cubicBezTo>
                  <a:pt x="572" y="189"/>
                  <a:pt x="582" y="189"/>
                  <a:pt x="587" y="190"/>
                </a:cubicBezTo>
                <a:cubicBezTo>
                  <a:pt x="593" y="191"/>
                  <a:pt x="605" y="195"/>
                  <a:pt x="608" y="200"/>
                </a:cubicBezTo>
                <a:cubicBezTo>
                  <a:pt x="611" y="205"/>
                  <a:pt x="638" y="256"/>
                  <a:pt x="642" y="265"/>
                </a:cubicBezTo>
                <a:cubicBezTo>
                  <a:pt x="646" y="274"/>
                  <a:pt x="656" y="299"/>
                  <a:pt x="659" y="309"/>
                </a:cubicBezTo>
                <a:cubicBezTo>
                  <a:pt x="661" y="319"/>
                  <a:pt x="684" y="371"/>
                  <a:pt x="687" y="381"/>
                </a:cubicBezTo>
                <a:cubicBezTo>
                  <a:pt x="690" y="392"/>
                  <a:pt x="701" y="421"/>
                  <a:pt x="701" y="421"/>
                </a:cubicBezTo>
                <a:cubicBezTo>
                  <a:pt x="707" y="445"/>
                  <a:pt x="707" y="445"/>
                  <a:pt x="707" y="445"/>
                </a:cubicBezTo>
                <a:cubicBezTo>
                  <a:pt x="713" y="444"/>
                  <a:pt x="713" y="444"/>
                  <a:pt x="713" y="444"/>
                </a:cubicBezTo>
                <a:cubicBezTo>
                  <a:pt x="713" y="444"/>
                  <a:pt x="718" y="398"/>
                  <a:pt x="724" y="381"/>
                </a:cubicBezTo>
                <a:cubicBezTo>
                  <a:pt x="731" y="364"/>
                  <a:pt x="736" y="356"/>
                  <a:pt x="739" y="343"/>
                </a:cubicBezTo>
                <a:cubicBezTo>
                  <a:pt x="743" y="330"/>
                  <a:pt x="747" y="299"/>
                  <a:pt x="748" y="291"/>
                </a:cubicBezTo>
                <a:cubicBezTo>
                  <a:pt x="749" y="282"/>
                  <a:pt x="756" y="266"/>
                  <a:pt x="756" y="266"/>
                </a:cubicBezTo>
                <a:cubicBezTo>
                  <a:pt x="739" y="258"/>
                  <a:pt x="739" y="258"/>
                  <a:pt x="739" y="258"/>
                </a:cubicBezTo>
                <a:cubicBezTo>
                  <a:pt x="739" y="258"/>
                  <a:pt x="737" y="250"/>
                  <a:pt x="741" y="242"/>
                </a:cubicBezTo>
                <a:cubicBezTo>
                  <a:pt x="744" y="234"/>
                  <a:pt x="752" y="221"/>
                  <a:pt x="752" y="216"/>
                </a:cubicBezTo>
                <a:cubicBezTo>
                  <a:pt x="753" y="210"/>
                  <a:pt x="766" y="194"/>
                  <a:pt x="769" y="190"/>
                </a:cubicBezTo>
                <a:cubicBezTo>
                  <a:pt x="772" y="187"/>
                  <a:pt x="779" y="181"/>
                  <a:pt x="782" y="179"/>
                </a:cubicBezTo>
                <a:cubicBezTo>
                  <a:pt x="784" y="177"/>
                  <a:pt x="795" y="176"/>
                  <a:pt x="800" y="174"/>
                </a:cubicBezTo>
                <a:cubicBezTo>
                  <a:pt x="804" y="172"/>
                  <a:pt x="816" y="169"/>
                  <a:pt x="816" y="169"/>
                </a:cubicBezTo>
                <a:cubicBezTo>
                  <a:pt x="816" y="169"/>
                  <a:pt x="815" y="165"/>
                  <a:pt x="816" y="151"/>
                </a:cubicBezTo>
                <a:cubicBezTo>
                  <a:pt x="817" y="138"/>
                  <a:pt x="820" y="129"/>
                  <a:pt x="816" y="135"/>
                </a:cubicBezTo>
                <a:cubicBezTo>
                  <a:pt x="812" y="142"/>
                  <a:pt x="810" y="152"/>
                  <a:pt x="808" y="149"/>
                </a:cubicBezTo>
                <a:cubicBezTo>
                  <a:pt x="806" y="147"/>
                  <a:pt x="804" y="143"/>
                  <a:pt x="803" y="138"/>
                </a:cubicBezTo>
                <a:cubicBezTo>
                  <a:pt x="803" y="133"/>
                  <a:pt x="807" y="127"/>
                  <a:pt x="807" y="124"/>
                </a:cubicBezTo>
                <a:cubicBezTo>
                  <a:pt x="808" y="122"/>
                  <a:pt x="806" y="120"/>
                  <a:pt x="803" y="114"/>
                </a:cubicBezTo>
                <a:cubicBezTo>
                  <a:pt x="800" y="108"/>
                  <a:pt x="808" y="95"/>
                  <a:pt x="812" y="92"/>
                </a:cubicBezTo>
                <a:cubicBezTo>
                  <a:pt x="816" y="90"/>
                  <a:pt x="826" y="78"/>
                  <a:pt x="829" y="73"/>
                </a:cubicBezTo>
                <a:cubicBezTo>
                  <a:pt x="831" y="69"/>
                  <a:pt x="834" y="60"/>
                  <a:pt x="837" y="57"/>
                </a:cubicBezTo>
                <a:cubicBezTo>
                  <a:pt x="840" y="54"/>
                  <a:pt x="848" y="45"/>
                  <a:pt x="850" y="43"/>
                </a:cubicBezTo>
                <a:cubicBezTo>
                  <a:pt x="853" y="41"/>
                  <a:pt x="862" y="36"/>
                  <a:pt x="864" y="35"/>
                </a:cubicBezTo>
                <a:cubicBezTo>
                  <a:pt x="866" y="35"/>
                  <a:pt x="874" y="28"/>
                  <a:pt x="877" y="29"/>
                </a:cubicBezTo>
                <a:cubicBezTo>
                  <a:pt x="880" y="30"/>
                  <a:pt x="911" y="23"/>
                  <a:pt x="924" y="47"/>
                </a:cubicBezTo>
                <a:cubicBezTo>
                  <a:pt x="937" y="71"/>
                  <a:pt x="938" y="86"/>
                  <a:pt x="939" y="90"/>
                </a:cubicBezTo>
                <a:cubicBezTo>
                  <a:pt x="939" y="94"/>
                  <a:pt x="940" y="104"/>
                  <a:pt x="936" y="114"/>
                </a:cubicBezTo>
                <a:cubicBezTo>
                  <a:pt x="932" y="124"/>
                  <a:pt x="932" y="131"/>
                  <a:pt x="926" y="135"/>
                </a:cubicBezTo>
                <a:cubicBezTo>
                  <a:pt x="920" y="140"/>
                  <a:pt x="914" y="143"/>
                  <a:pt x="913" y="147"/>
                </a:cubicBezTo>
                <a:cubicBezTo>
                  <a:pt x="911" y="150"/>
                  <a:pt x="915" y="161"/>
                  <a:pt x="915" y="161"/>
                </a:cubicBezTo>
                <a:cubicBezTo>
                  <a:pt x="915" y="161"/>
                  <a:pt x="924" y="175"/>
                  <a:pt x="929" y="178"/>
                </a:cubicBezTo>
                <a:cubicBezTo>
                  <a:pt x="934" y="182"/>
                  <a:pt x="974" y="201"/>
                  <a:pt x="982" y="205"/>
                </a:cubicBezTo>
                <a:cubicBezTo>
                  <a:pt x="991" y="208"/>
                  <a:pt x="1000" y="216"/>
                  <a:pt x="1003" y="226"/>
                </a:cubicBezTo>
                <a:cubicBezTo>
                  <a:pt x="1007" y="237"/>
                  <a:pt x="1021" y="270"/>
                  <a:pt x="1021" y="270"/>
                </a:cubicBezTo>
                <a:cubicBezTo>
                  <a:pt x="1024" y="280"/>
                  <a:pt x="1024" y="280"/>
                  <a:pt x="1024" y="280"/>
                </a:cubicBezTo>
                <a:cubicBezTo>
                  <a:pt x="1024" y="280"/>
                  <a:pt x="1027" y="288"/>
                  <a:pt x="1020" y="291"/>
                </a:cubicBezTo>
                <a:cubicBezTo>
                  <a:pt x="1013" y="293"/>
                  <a:pt x="1004" y="293"/>
                  <a:pt x="1004" y="293"/>
                </a:cubicBezTo>
                <a:cubicBezTo>
                  <a:pt x="1004" y="293"/>
                  <a:pt x="1003" y="323"/>
                  <a:pt x="1007" y="347"/>
                </a:cubicBezTo>
                <a:cubicBezTo>
                  <a:pt x="1011" y="371"/>
                  <a:pt x="1016" y="384"/>
                  <a:pt x="1018" y="387"/>
                </a:cubicBezTo>
                <a:cubicBezTo>
                  <a:pt x="1020" y="391"/>
                  <a:pt x="1028" y="413"/>
                  <a:pt x="1028" y="442"/>
                </a:cubicBezTo>
                <a:cubicBezTo>
                  <a:pt x="1027" y="471"/>
                  <a:pt x="1028" y="536"/>
                  <a:pt x="1028" y="536"/>
                </a:cubicBezTo>
                <a:cubicBezTo>
                  <a:pt x="1028" y="568"/>
                  <a:pt x="1028" y="568"/>
                  <a:pt x="1028" y="568"/>
                </a:cubicBezTo>
                <a:cubicBezTo>
                  <a:pt x="1044" y="564"/>
                  <a:pt x="1044" y="564"/>
                  <a:pt x="1044" y="564"/>
                </a:cubicBezTo>
                <a:cubicBezTo>
                  <a:pt x="1044" y="564"/>
                  <a:pt x="1063" y="557"/>
                  <a:pt x="1065" y="552"/>
                </a:cubicBezTo>
                <a:cubicBezTo>
                  <a:pt x="1068" y="547"/>
                  <a:pt x="1069" y="542"/>
                  <a:pt x="1070" y="536"/>
                </a:cubicBezTo>
                <a:cubicBezTo>
                  <a:pt x="1072" y="531"/>
                  <a:pt x="1079" y="528"/>
                  <a:pt x="1080" y="523"/>
                </a:cubicBezTo>
                <a:cubicBezTo>
                  <a:pt x="1081" y="517"/>
                  <a:pt x="1082" y="507"/>
                  <a:pt x="1083" y="501"/>
                </a:cubicBezTo>
                <a:cubicBezTo>
                  <a:pt x="1084" y="494"/>
                  <a:pt x="1083" y="490"/>
                  <a:pt x="1085" y="486"/>
                </a:cubicBezTo>
                <a:cubicBezTo>
                  <a:pt x="1087" y="482"/>
                  <a:pt x="1091" y="476"/>
                  <a:pt x="1090" y="473"/>
                </a:cubicBezTo>
                <a:cubicBezTo>
                  <a:pt x="1089" y="469"/>
                  <a:pt x="1082" y="445"/>
                  <a:pt x="1084" y="442"/>
                </a:cubicBezTo>
                <a:cubicBezTo>
                  <a:pt x="1085" y="440"/>
                  <a:pt x="1092" y="429"/>
                  <a:pt x="1093" y="425"/>
                </a:cubicBezTo>
                <a:cubicBezTo>
                  <a:pt x="1095" y="422"/>
                  <a:pt x="1114" y="416"/>
                  <a:pt x="1119" y="414"/>
                </a:cubicBezTo>
                <a:cubicBezTo>
                  <a:pt x="1124" y="411"/>
                  <a:pt x="1136" y="408"/>
                  <a:pt x="1140" y="406"/>
                </a:cubicBezTo>
                <a:cubicBezTo>
                  <a:pt x="1144" y="405"/>
                  <a:pt x="1152" y="395"/>
                  <a:pt x="1155" y="393"/>
                </a:cubicBezTo>
                <a:cubicBezTo>
                  <a:pt x="1159" y="390"/>
                  <a:pt x="1164" y="388"/>
                  <a:pt x="1165" y="384"/>
                </a:cubicBezTo>
                <a:cubicBezTo>
                  <a:pt x="1166" y="380"/>
                  <a:pt x="1169" y="371"/>
                  <a:pt x="1162" y="363"/>
                </a:cubicBezTo>
                <a:cubicBezTo>
                  <a:pt x="1154" y="355"/>
                  <a:pt x="1151" y="338"/>
                  <a:pt x="1151" y="336"/>
                </a:cubicBezTo>
                <a:cubicBezTo>
                  <a:pt x="1151" y="333"/>
                  <a:pt x="1149" y="300"/>
                  <a:pt x="1150" y="297"/>
                </a:cubicBezTo>
                <a:cubicBezTo>
                  <a:pt x="1150" y="294"/>
                  <a:pt x="1155" y="281"/>
                  <a:pt x="1158" y="274"/>
                </a:cubicBezTo>
                <a:cubicBezTo>
                  <a:pt x="1161" y="268"/>
                  <a:pt x="1170" y="262"/>
                  <a:pt x="1176" y="259"/>
                </a:cubicBezTo>
                <a:cubicBezTo>
                  <a:pt x="1183" y="257"/>
                  <a:pt x="1194" y="246"/>
                  <a:pt x="1197" y="247"/>
                </a:cubicBezTo>
                <a:cubicBezTo>
                  <a:pt x="1199" y="247"/>
                  <a:pt x="1217" y="248"/>
                  <a:pt x="1226" y="256"/>
                </a:cubicBezTo>
                <a:cubicBezTo>
                  <a:pt x="1235" y="263"/>
                  <a:pt x="1243" y="279"/>
                  <a:pt x="1246" y="284"/>
                </a:cubicBezTo>
                <a:cubicBezTo>
                  <a:pt x="1248" y="290"/>
                  <a:pt x="1252" y="298"/>
                  <a:pt x="1255" y="300"/>
                </a:cubicBezTo>
                <a:cubicBezTo>
                  <a:pt x="1259" y="303"/>
                  <a:pt x="1262" y="314"/>
                  <a:pt x="1261" y="318"/>
                </a:cubicBezTo>
                <a:cubicBezTo>
                  <a:pt x="1261" y="323"/>
                  <a:pt x="1259" y="332"/>
                  <a:pt x="1257" y="339"/>
                </a:cubicBezTo>
                <a:cubicBezTo>
                  <a:pt x="1256" y="345"/>
                  <a:pt x="1257" y="352"/>
                  <a:pt x="1254" y="354"/>
                </a:cubicBezTo>
                <a:cubicBezTo>
                  <a:pt x="1252" y="356"/>
                  <a:pt x="1252" y="360"/>
                  <a:pt x="1247" y="363"/>
                </a:cubicBezTo>
                <a:cubicBezTo>
                  <a:pt x="1241" y="366"/>
                  <a:pt x="1240" y="373"/>
                  <a:pt x="1240" y="375"/>
                </a:cubicBezTo>
                <a:cubicBezTo>
                  <a:pt x="1240" y="377"/>
                  <a:pt x="1241" y="379"/>
                  <a:pt x="1242" y="381"/>
                </a:cubicBezTo>
                <a:cubicBezTo>
                  <a:pt x="1244" y="383"/>
                  <a:pt x="1255" y="383"/>
                  <a:pt x="1257" y="388"/>
                </a:cubicBezTo>
                <a:cubicBezTo>
                  <a:pt x="1259" y="392"/>
                  <a:pt x="1277" y="403"/>
                  <a:pt x="1282" y="407"/>
                </a:cubicBezTo>
                <a:cubicBezTo>
                  <a:pt x="1287" y="411"/>
                  <a:pt x="1307" y="421"/>
                  <a:pt x="1309" y="422"/>
                </a:cubicBezTo>
                <a:cubicBezTo>
                  <a:pt x="1311" y="423"/>
                  <a:pt x="1332" y="439"/>
                  <a:pt x="1333" y="441"/>
                </a:cubicBezTo>
                <a:cubicBezTo>
                  <a:pt x="1334" y="443"/>
                  <a:pt x="1336" y="457"/>
                  <a:pt x="1335" y="461"/>
                </a:cubicBezTo>
                <a:cubicBezTo>
                  <a:pt x="1335" y="464"/>
                  <a:pt x="1331" y="495"/>
                  <a:pt x="1333" y="497"/>
                </a:cubicBezTo>
                <a:cubicBezTo>
                  <a:pt x="1336" y="499"/>
                  <a:pt x="1341" y="501"/>
                  <a:pt x="1340" y="504"/>
                </a:cubicBezTo>
                <a:cubicBezTo>
                  <a:pt x="1338" y="507"/>
                  <a:pt x="1350" y="511"/>
                  <a:pt x="1351" y="519"/>
                </a:cubicBezTo>
                <a:cubicBezTo>
                  <a:pt x="1351" y="527"/>
                  <a:pt x="1355" y="532"/>
                  <a:pt x="1351" y="534"/>
                </a:cubicBezTo>
                <a:cubicBezTo>
                  <a:pt x="1347" y="535"/>
                  <a:pt x="1341" y="536"/>
                  <a:pt x="1342" y="541"/>
                </a:cubicBezTo>
                <a:cubicBezTo>
                  <a:pt x="1343" y="545"/>
                  <a:pt x="1346" y="554"/>
                  <a:pt x="1346" y="556"/>
                </a:cubicBezTo>
                <a:cubicBezTo>
                  <a:pt x="1346" y="557"/>
                  <a:pt x="1344" y="558"/>
                  <a:pt x="1344" y="564"/>
                </a:cubicBezTo>
                <a:cubicBezTo>
                  <a:pt x="1343" y="569"/>
                  <a:pt x="1345" y="568"/>
                  <a:pt x="1343" y="572"/>
                </a:cubicBezTo>
                <a:cubicBezTo>
                  <a:pt x="1340" y="577"/>
                  <a:pt x="1340" y="582"/>
                  <a:pt x="1340" y="586"/>
                </a:cubicBezTo>
                <a:cubicBezTo>
                  <a:pt x="1339" y="590"/>
                  <a:pt x="1346" y="603"/>
                  <a:pt x="1346" y="610"/>
                </a:cubicBezTo>
                <a:cubicBezTo>
                  <a:pt x="1346" y="616"/>
                  <a:pt x="1347" y="621"/>
                  <a:pt x="1342" y="631"/>
                </a:cubicBezTo>
                <a:cubicBezTo>
                  <a:pt x="1336" y="641"/>
                  <a:pt x="1333" y="647"/>
                  <a:pt x="1333" y="647"/>
                </a:cubicBezTo>
                <a:cubicBezTo>
                  <a:pt x="1333" y="647"/>
                  <a:pt x="1334" y="672"/>
                  <a:pt x="1335" y="684"/>
                </a:cubicBezTo>
                <a:cubicBezTo>
                  <a:pt x="1336" y="696"/>
                  <a:pt x="1341" y="721"/>
                  <a:pt x="1341" y="721"/>
                </a:cubicBezTo>
                <a:cubicBezTo>
                  <a:pt x="1341" y="735"/>
                  <a:pt x="1341" y="735"/>
                  <a:pt x="1341" y="735"/>
                </a:cubicBezTo>
                <a:cubicBezTo>
                  <a:pt x="1335" y="747"/>
                  <a:pt x="1335" y="747"/>
                  <a:pt x="1335" y="747"/>
                </a:cubicBezTo>
                <a:cubicBezTo>
                  <a:pt x="1325" y="756"/>
                  <a:pt x="1325" y="756"/>
                  <a:pt x="1325" y="756"/>
                </a:cubicBezTo>
                <a:cubicBezTo>
                  <a:pt x="1325" y="756"/>
                  <a:pt x="1330" y="789"/>
                  <a:pt x="1330" y="794"/>
                </a:cubicBezTo>
                <a:cubicBezTo>
                  <a:pt x="1331" y="799"/>
                  <a:pt x="1330" y="805"/>
                  <a:pt x="1330" y="805"/>
                </a:cubicBezTo>
                <a:cubicBezTo>
                  <a:pt x="1313" y="805"/>
                  <a:pt x="1313" y="805"/>
                  <a:pt x="1313" y="805"/>
                </a:cubicBezTo>
                <a:cubicBezTo>
                  <a:pt x="1313" y="805"/>
                  <a:pt x="1311" y="830"/>
                  <a:pt x="1316" y="838"/>
                </a:cubicBezTo>
                <a:cubicBezTo>
                  <a:pt x="1320" y="846"/>
                  <a:pt x="1332" y="875"/>
                  <a:pt x="1336" y="888"/>
                </a:cubicBezTo>
                <a:cubicBezTo>
                  <a:pt x="1339" y="902"/>
                  <a:pt x="1344" y="949"/>
                  <a:pt x="1343" y="966"/>
                </a:cubicBezTo>
                <a:cubicBezTo>
                  <a:pt x="1343" y="982"/>
                  <a:pt x="1343" y="1005"/>
                  <a:pt x="1343" y="1007"/>
                </a:cubicBezTo>
                <a:cubicBezTo>
                  <a:pt x="1343" y="1009"/>
                  <a:pt x="1357" y="1027"/>
                  <a:pt x="1357" y="1027"/>
                </a:cubicBezTo>
                <a:cubicBezTo>
                  <a:pt x="1357" y="1027"/>
                  <a:pt x="1363" y="1041"/>
                  <a:pt x="1363" y="1045"/>
                </a:cubicBezTo>
                <a:cubicBezTo>
                  <a:pt x="1363" y="1049"/>
                  <a:pt x="1363" y="1062"/>
                  <a:pt x="1363" y="1062"/>
                </a:cubicBezTo>
                <a:cubicBezTo>
                  <a:pt x="1363" y="1062"/>
                  <a:pt x="1352" y="1068"/>
                  <a:pt x="1346" y="1068"/>
                </a:cubicBezTo>
                <a:cubicBezTo>
                  <a:pt x="1341" y="1067"/>
                  <a:pt x="1328" y="1069"/>
                  <a:pt x="1326" y="1068"/>
                </a:cubicBezTo>
                <a:cubicBezTo>
                  <a:pt x="1323" y="1067"/>
                  <a:pt x="1321" y="1040"/>
                  <a:pt x="1319" y="1037"/>
                </a:cubicBezTo>
                <a:cubicBezTo>
                  <a:pt x="1317" y="1033"/>
                  <a:pt x="1312" y="1019"/>
                  <a:pt x="1312" y="1015"/>
                </a:cubicBezTo>
                <a:cubicBezTo>
                  <a:pt x="1312" y="1011"/>
                  <a:pt x="1313" y="997"/>
                  <a:pt x="1311" y="988"/>
                </a:cubicBezTo>
                <a:cubicBezTo>
                  <a:pt x="1308" y="978"/>
                  <a:pt x="1293" y="945"/>
                  <a:pt x="1284" y="928"/>
                </a:cubicBezTo>
                <a:cubicBezTo>
                  <a:pt x="1274" y="910"/>
                  <a:pt x="1279" y="904"/>
                  <a:pt x="1278" y="894"/>
                </a:cubicBezTo>
                <a:cubicBezTo>
                  <a:pt x="1276" y="884"/>
                  <a:pt x="1276" y="872"/>
                  <a:pt x="1268" y="864"/>
                </a:cubicBezTo>
                <a:cubicBezTo>
                  <a:pt x="1261" y="855"/>
                  <a:pt x="1255" y="841"/>
                  <a:pt x="1253" y="834"/>
                </a:cubicBezTo>
                <a:cubicBezTo>
                  <a:pt x="1252" y="827"/>
                  <a:pt x="1249" y="808"/>
                  <a:pt x="1249" y="808"/>
                </a:cubicBezTo>
                <a:cubicBezTo>
                  <a:pt x="1229" y="809"/>
                  <a:pt x="1229" y="809"/>
                  <a:pt x="1229" y="809"/>
                </a:cubicBezTo>
                <a:cubicBezTo>
                  <a:pt x="1229" y="809"/>
                  <a:pt x="1222" y="849"/>
                  <a:pt x="1220" y="858"/>
                </a:cubicBezTo>
                <a:cubicBezTo>
                  <a:pt x="1218" y="867"/>
                  <a:pt x="1211" y="875"/>
                  <a:pt x="1212" y="880"/>
                </a:cubicBezTo>
                <a:cubicBezTo>
                  <a:pt x="1213" y="886"/>
                  <a:pt x="1217" y="917"/>
                  <a:pt x="1211" y="935"/>
                </a:cubicBezTo>
                <a:cubicBezTo>
                  <a:pt x="1206" y="953"/>
                  <a:pt x="1200" y="1004"/>
                  <a:pt x="1201" y="1014"/>
                </a:cubicBezTo>
                <a:cubicBezTo>
                  <a:pt x="1202" y="1024"/>
                  <a:pt x="1198" y="1049"/>
                  <a:pt x="1198" y="1049"/>
                </a:cubicBezTo>
                <a:cubicBezTo>
                  <a:pt x="1198" y="1049"/>
                  <a:pt x="1201" y="1060"/>
                  <a:pt x="1196" y="1063"/>
                </a:cubicBezTo>
                <a:cubicBezTo>
                  <a:pt x="1192" y="1066"/>
                  <a:pt x="1182" y="1071"/>
                  <a:pt x="1177" y="1068"/>
                </a:cubicBezTo>
                <a:cubicBezTo>
                  <a:pt x="1172" y="1065"/>
                  <a:pt x="1160" y="1056"/>
                  <a:pt x="1154" y="1052"/>
                </a:cubicBezTo>
                <a:cubicBezTo>
                  <a:pt x="1147" y="1048"/>
                  <a:pt x="1127" y="1032"/>
                  <a:pt x="1127" y="1032"/>
                </a:cubicBezTo>
                <a:cubicBezTo>
                  <a:pt x="1120" y="1020"/>
                  <a:pt x="1120" y="1020"/>
                  <a:pt x="1120" y="1020"/>
                </a:cubicBezTo>
                <a:cubicBezTo>
                  <a:pt x="1120" y="1020"/>
                  <a:pt x="1131" y="1014"/>
                  <a:pt x="1137" y="1014"/>
                </a:cubicBezTo>
                <a:cubicBezTo>
                  <a:pt x="1143" y="1015"/>
                  <a:pt x="1149" y="1015"/>
                  <a:pt x="1149" y="1015"/>
                </a:cubicBezTo>
                <a:cubicBezTo>
                  <a:pt x="1168" y="1014"/>
                  <a:pt x="1168" y="1014"/>
                  <a:pt x="1168" y="1014"/>
                </a:cubicBezTo>
                <a:cubicBezTo>
                  <a:pt x="1168" y="1014"/>
                  <a:pt x="1165" y="971"/>
                  <a:pt x="1164" y="953"/>
                </a:cubicBezTo>
                <a:cubicBezTo>
                  <a:pt x="1162" y="936"/>
                  <a:pt x="1157" y="907"/>
                  <a:pt x="1158" y="897"/>
                </a:cubicBezTo>
                <a:cubicBezTo>
                  <a:pt x="1159" y="887"/>
                  <a:pt x="1167" y="863"/>
                  <a:pt x="1166" y="856"/>
                </a:cubicBezTo>
                <a:cubicBezTo>
                  <a:pt x="1165" y="849"/>
                  <a:pt x="1162" y="805"/>
                  <a:pt x="1162" y="805"/>
                </a:cubicBezTo>
                <a:cubicBezTo>
                  <a:pt x="1142" y="805"/>
                  <a:pt x="1142" y="805"/>
                  <a:pt x="1142" y="805"/>
                </a:cubicBezTo>
                <a:cubicBezTo>
                  <a:pt x="1128" y="800"/>
                  <a:pt x="1128" y="800"/>
                  <a:pt x="1128" y="800"/>
                </a:cubicBezTo>
                <a:cubicBezTo>
                  <a:pt x="1128" y="800"/>
                  <a:pt x="1135" y="758"/>
                  <a:pt x="1134" y="743"/>
                </a:cubicBezTo>
                <a:cubicBezTo>
                  <a:pt x="1134" y="728"/>
                  <a:pt x="1140" y="712"/>
                  <a:pt x="1139" y="705"/>
                </a:cubicBezTo>
                <a:cubicBezTo>
                  <a:pt x="1138" y="697"/>
                  <a:pt x="1142" y="664"/>
                  <a:pt x="1142" y="657"/>
                </a:cubicBezTo>
                <a:cubicBezTo>
                  <a:pt x="1142" y="650"/>
                  <a:pt x="1145" y="628"/>
                  <a:pt x="1143" y="626"/>
                </a:cubicBezTo>
                <a:cubicBezTo>
                  <a:pt x="1140" y="624"/>
                  <a:pt x="1137" y="621"/>
                  <a:pt x="1137" y="621"/>
                </a:cubicBezTo>
                <a:cubicBezTo>
                  <a:pt x="1137" y="621"/>
                  <a:pt x="1137" y="601"/>
                  <a:pt x="1137" y="589"/>
                </a:cubicBezTo>
                <a:cubicBezTo>
                  <a:pt x="1136" y="577"/>
                  <a:pt x="1136" y="567"/>
                  <a:pt x="1134" y="563"/>
                </a:cubicBezTo>
                <a:cubicBezTo>
                  <a:pt x="1132" y="559"/>
                  <a:pt x="1130" y="550"/>
                  <a:pt x="1128" y="551"/>
                </a:cubicBezTo>
                <a:cubicBezTo>
                  <a:pt x="1127" y="552"/>
                  <a:pt x="1120" y="569"/>
                  <a:pt x="1113" y="575"/>
                </a:cubicBezTo>
                <a:cubicBezTo>
                  <a:pt x="1107" y="582"/>
                  <a:pt x="1096" y="588"/>
                  <a:pt x="1091" y="589"/>
                </a:cubicBezTo>
                <a:cubicBezTo>
                  <a:pt x="1085" y="591"/>
                  <a:pt x="1065" y="599"/>
                  <a:pt x="1060" y="600"/>
                </a:cubicBezTo>
                <a:cubicBezTo>
                  <a:pt x="1056" y="601"/>
                  <a:pt x="1044" y="602"/>
                  <a:pt x="1044" y="602"/>
                </a:cubicBezTo>
                <a:cubicBezTo>
                  <a:pt x="1044" y="592"/>
                  <a:pt x="1044" y="592"/>
                  <a:pt x="1044" y="592"/>
                </a:cubicBezTo>
                <a:cubicBezTo>
                  <a:pt x="1032" y="594"/>
                  <a:pt x="1032" y="594"/>
                  <a:pt x="1032" y="594"/>
                </a:cubicBezTo>
                <a:cubicBezTo>
                  <a:pt x="1032" y="594"/>
                  <a:pt x="1027" y="605"/>
                  <a:pt x="1026" y="607"/>
                </a:cubicBezTo>
                <a:cubicBezTo>
                  <a:pt x="1025" y="609"/>
                  <a:pt x="1027" y="611"/>
                  <a:pt x="1020" y="614"/>
                </a:cubicBezTo>
                <a:cubicBezTo>
                  <a:pt x="1014" y="617"/>
                  <a:pt x="1011" y="617"/>
                  <a:pt x="1008" y="614"/>
                </a:cubicBezTo>
                <a:cubicBezTo>
                  <a:pt x="1005" y="612"/>
                  <a:pt x="1005" y="605"/>
                  <a:pt x="1002" y="602"/>
                </a:cubicBezTo>
                <a:cubicBezTo>
                  <a:pt x="1000" y="599"/>
                  <a:pt x="990" y="599"/>
                  <a:pt x="990" y="599"/>
                </a:cubicBezTo>
                <a:cubicBezTo>
                  <a:pt x="990" y="599"/>
                  <a:pt x="978" y="662"/>
                  <a:pt x="975" y="708"/>
                </a:cubicBezTo>
                <a:cubicBezTo>
                  <a:pt x="971" y="755"/>
                  <a:pt x="974" y="809"/>
                  <a:pt x="971" y="817"/>
                </a:cubicBezTo>
                <a:cubicBezTo>
                  <a:pt x="968" y="825"/>
                  <a:pt x="959" y="878"/>
                  <a:pt x="956" y="890"/>
                </a:cubicBezTo>
                <a:cubicBezTo>
                  <a:pt x="953" y="902"/>
                  <a:pt x="945" y="931"/>
                  <a:pt x="947" y="939"/>
                </a:cubicBezTo>
                <a:cubicBezTo>
                  <a:pt x="948" y="948"/>
                  <a:pt x="945" y="963"/>
                  <a:pt x="945" y="963"/>
                </a:cubicBezTo>
                <a:cubicBezTo>
                  <a:pt x="945" y="963"/>
                  <a:pt x="942" y="989"/>
                  <a:pt x="941" y="992"/>
                </a:cubicBezTo>
                <a:cubicBezTo>
                  <a:pt x="941" y="996"/>
                  <a:pt x="941" y="1008"/>
                  <a:pt x="942" y="1013"/>
                </a:cubicBezTo>
                <a:cubicBezTo>
                  <a:pt x="944" y="1018"/>
                  <a:pt x="942" y="1029"/>
                  <a:pt x="938" y="1030"/>
                </a:cubicBezTo>
                <a:cubicBezTo>
                  <a:pt x="934" y="1031"/>
                  <a:pt x="931" y="1034"/>
                  <a:pt x="922" y="1037"/>
                </a:cubicBezTo>
                <a:cubicBezTo>
                  <a:pt x="914" y="1041"/>
                  <a:pt x="906" y="1043"/>
                  <a:pt x="897" y="1045"/>
                </a:cubicBezTo>
                <a:cubicBezTo>
                  <a:pt x="888" y="1046"/>
                  <a:pt x="869" y="1042"/>
                  <a:pt x="869" y="1042"/>
                </a:cubicBezTo>
                <a:cubicBezTo>
                  <a:pt x="869" y="1042"/>
                  <a:pt x="860" y="1021"/>
                  <a:pt x="861" y="1019"/>
                </a:cubicBezTo>
                <a:cubicBezTo>
                  <a:pt x="862" y="1017"/>
                  <a:pt x="864" y="970"/>
                  <a:pt x="862" y="958"/>
                </a:cubicBezTo>
                <a:cubicBezTo>
                  <a:pt x="860" y="946"/>
                  <a:pt x="863" y="914"/>
                  <a:pt x="860" y="904"/>
                </a:cubicBezTo>
                <a:cubicBezTo>
                  <a:pt x="858" y="894"/>
                  <a:pt x="863" y="855"/>
                  <a:pt x="864" y="845"/>
                </a:cubicBezTo>
                <a:cubicBezTo>
                  <a:pt x="865" y="835"/>
                  <a:pt x="865" y="810"/>
                  <a:pt x="865" y="801"/>
                </a:cubicBezTo>
                <a:cubicBezTo>
                  <a:pt x="866" y="792"/>
                  <a:pt x="873" y="782"/>
                  <a:pt x="876" y="775"/>
                </a:cubicBezTo>
                <a:cubicBezTo>
                  <a:pt x="879" y="769"/>
                  <a:pt x="877" y="746"/>
                  <a:pt x="878" y="741"/>
                </a:cubicBezTo>
                <a:cubicBezTo>
                  <a:pt x="878" y="736"/>
                  <a:pt x="875" y="713"/>
                  <a:pt x="877" y="709"/>
                </a:cubicBezTo>
                <a:cubicBezTo>
                  <a:pt x="878" y="704"/>
                  <a:pt x="883" y="694"/>
                  <a:pt x="882" y="690"/>
                </a:cubicBezTo>
                <a:cubicBezTo>
                  <a:pt x="881" y="685"/>
                  <a:pt x="881" y="676"/>
                  <a:pt x="879" y="670"/>
                </a:cubicBezTo>
                <a:cubicBezTo>
                  <a:pt x="878" y="664"/>
                  <a:pt x="875" y="630"/>
                  <a:pt x="875" y="630"/>
                </a:cubicBezTo>
                <a:cubicBezTo>
                  <a:pt x="875" y="630"/>
                  <a:pt x="873" y="653"/>
                  <a:pt x="873" y="657"/>
                </a:cubicBezTo>
                <a:cubicBezTo>
                  <a:pt x="872" y="662"/>
                  <a:pt x="860" y="695"/>
                  <a:pt x="861" y="703"/>
                </a:cubicBezTo>
                <a:cubicBezTo>
                  <a:pt x="861" y="711"/>
                  <a:pt x="852" y="743"/>
                  <a:pt x="852" y="749"/>
                </a:cubicBezTo>
                <a:cubicBezTo>
                  <a:pt x="851" y="756"/>
                  <a:pt x="847" y="780"/>
                  <a:pt x="848" y="784"/>
                </a:cubicBezTo>
                <a:cubicBezTo>
                  <a:pt x="848" y="789"/>
                  <a:pt x="841" y="817"/>
                  <a:pt x="840" y="825"/>
                </a:cubicBezTo>
                <a:cubicBezTo>
                  <a:pt x="839" y="833"/>
                  <a:pt x="837" y="858"/>
                  <a:pt x="835" y="863"/>
                </a:cubicBezTo>
                <a:cubicBezTo>
                  <a:pt x="833" y="869"/>
                  <a:pt x="826" y="892"/>
                  <a:pt x="826" y="897"/>
                </a:cubicBezTo>
                <a:cubicBezTo>
                  <a:pt x="826" y="901"/>
                  <a:pt x="817" y="929"/>
                  <a:pt x="817" y="936"/>
                </a:cubicBezTo>
                <a:cubicBezTo>
                  <a:pt x="818" y="943"/>
                  <a:pt x="799" y="999"/>
                  <a:pt x="797" y="1002"/>
                </a:cubicBezTo>
                <a:cubicBezTo>
                  <a:pt x="795" y="1005"/>
                  <a:pt x="783" y="1029"/>
                  <a:pt x="782" y="1032"/>
                </a:cubicBezTo>
                <a:cubicBezTo>
                  <a:pt x="780" y="1036"/>
                  <a:pt x="779" y="1042"/>
                  <a:pt x="773" y="1044"/>
                </a:cubicBezTo>
                <a:cubicBezTo>
                  <a:pt x="766" y="1046"/>
                  <a:pt x="751" y="1048"/>
                  <a:pt x="742" y="1045"/>
                </a:cubicBezTo>
                <a:cubicBezTo>
                  <a:pt x="732" y="1041"/>
                  <a:pt x="718" y="1037"/>
                  <a:pt x="718" y="1037"/>
                </a:cubicBezTo>
                <a:cubicBezTo>
                  <a:pt x="718" y="1037"/>
                  <a:pt x="703" y="1031"/>
                  <a:pt x="700" y="1028"/>
                </a:cubicBezTo>
                <a:cubicBezTo>
                  <a:pt x="697" y="1025"/>
                  <a:pt x="683" y="1008"/>
                  <a:pt x="683" y="1008"/>
                </a:cubicBezTo>
                <a:cubicBezTo>
                  <a:pt x="683" y="1008"/>
                  <a:pt x="681" y="961"/>
                  <a:pt x="682" y="954"/>
                </a:cubicBezTo>
                <a:cubicBezTo>
                  <a:pt x="682" y="946"/>
                  <a:pt x="691" y="883"/>
                  <a:pt x="695" y="872"/>
                </a:cubicBezTo>
                <a:cubicBezTo>
                  <a:pt x="698" y="861"/>
                  <a:pt x="709" y="820"/>
                  <a:pt x="713" y="809"/>
                </a:cubicBezTo>
                <a:cubicBezTo>
                  <a:pt x="716" y="798"/>
                  <a:pt x="733" y="752"/>
                  <a:pt x="733" y="748"/>
                </a:cubicBezTo>
                <a:cubicBezTo>
                  <a:pt x="733" y="744"/>
                  <a:pt x="737" y="734"/>
                  <a:pt x="741" y="730"/>
                </a:cubicBezTo>
                <a:cubicBezTo>
                  <a:pt x="744" y="726"/>
                  <a:pt x="751" y="724"/>
                  <a:pt x="750" y="718"/>
                </a:cubicBezTo>
                <a:cubicBezTo>
                  <a:pt x="749" y="712"/>
                  <a:pt x="752" y="703"/>
                  <a:pt x="752" y="703"/>
                </a:cubicBezTo>
                <a:cubicBezTo>
                  <a:pt x="752" y="703"/>
                  <a:pt x="757" y="662"/>
                  <a:pt x="756" y="656"/>
                </a:cubicBezTo>
                <a:cubicBezTo>
                  <a:pt x="756" y="650"/>
                  <a:pt x="754" y="615"/>
                  <a:pt x="754" y="610"/>
                </a:cubicBezTo>
                <a:cubicBezTo>
                  <a:pt x="754" y="605"/>
                  <a:pt x="755" y="597"/>
                  <a:pt x="756" y="594"/>
                </a:cubicBezTo>
                <a:cubicBezTo>
                  <a:pt x="758" y="591"/>
                  <a:pt x="755" y="576"/>
                  <a:pt x="756" y="573"/>
                </a:cubicBezTo>
                <a:cubicBezTo>
                  <a:pt x="756" y="570"/>
                  <a:pt x="761" y="556"/>
                  <a:pt x="761" y="554"/>
                </a:cubicBezTo>
                <a:cubicBezTo>
                  <a:pt x="761" y="553"/>
                  <a:pt x="769" y="524"/>
                  <a:pt x="772" y="517"/>
                </a:cubicBezTo>
                <a:cubicBezTo>
                  <a:pt x="775" y="510"/>
                  <a:pt x="777" y="497"/>
                  <a:pt x="780" y="492"/>
                </a:cubicBezTo>
                <a:cubicBezTo>
                  <a:pt x="783" y="487"/>
                  <a:pt x="786" y="477"/>
                  <a:pt x="788" y="474"/>
                </a:cubicBezTo>
                <a:cubicBezTo>
                  <a:pt x="789" y="471"/>
                  <a:pt x="785" y="463"/>
                  <a:pt x="785" y="463"/>
                </a:cubicBezTo>
                <a:cubicBezTo>
                  <a:pt x="785" y="463"/>
                  <a:pt x="780" y="457"/>
                  <a:pt x="782" y="450"/>
                </a:cubicBezTo>
                <a:cubicBezTo>
                  <a:pt x="784" y="442"/>
                  <a:pt x="781" y="407"/>
                  <a:pt x="781" y="398"/>
                </a:cubicBezTo>
                <a:cubicBezTo>
                  <a:pt x="781" y="389"/>
                  <a:pt x="784" y="370"/>
                  <a:pt x="786" y="363"/>
                </a:cubicBezTo>
                <a:cubicBezTo>
                  <a:pt x="787" y="355"/>
                  <a:pt x="789" y="343"/>
                  <a:pt x="789" y="338"/>
                </a:cubicBezTo>
                <a:cubicBezTo>
                  <a:pt x="789" y="333"/>
                  <a:pt x="795" y="311"/>
                  <a:pt x="791" y="308"/>
                </a:cubicBezTo>
                <a:cubicBezTo>
                  <a:pt x="788" y="305"/>
                  <a:pt x="784" y="305"/>
                  <a:pt x="784" y="305"/>
                </a:cubicBezTo>
                <a:cubicBezTo>
                  <a:pt x="784" y="305"/>
                  <a:pt x="775" y="356"/>
                  <a:pt x="774" y="365"/>
                </a:cubicBezTo>
                <a:cubicBezTo>
                  <a:pt x="772" y="374"/>
                  <a:pt x="773" y="386"/>
                  <a:pt x="765" y="397"/>
                </a:cubicBezTo>
                <a:cubicBezTo>
                  <a:pt x="757" y="407"/>
                  <a:pt x="742" y="444"/>
                  <a:pt x="742" y="444"/>
                </a:cubicBezTo>
                <a:cubicBezTo>
                  <a:pt x="734" y="464"/>
                  <a:pt x="734" y="464"/>
                  <a:pt x="734" y="464"/>
                </a:cubicBezTo>
                <a:cubicBezTo>
                  <a:pt x="731" y="484"/>
                  <a:pt x="731" y="484"/>
                  <a:pt x="731" y="484"/>
                </a:cubicBezTo>
                <a:cubicBezTo>
                  <a:pt x="722" y="489"/>
                  <a:pt x="722" y="489"/>
                  <a:pt x="722" y="489"/>
                </a:cubicBezTo>
                <a:cubicBezTo>
                  <a:pt x="729" y="513"/>
                  <a:pt x="729" y="513"/>
                  <a:pt x="729" y="513"/>
                </a:cubicBezTo>
                <a:cubicBezTo>
                  <a:pt x="729" y="513"/>
                  <a:pt x="741" y="524"/>
                  <a:pt x="741" y="531"/>
                </a:cubicBezTo>
                <a:cubicBezTo>
                  <a:pt x="741" y="537"/>
                  <a:pt x="740" y="550"/>
                  <a:pt x="742" y="552"/>
                </a:cubicBezTo>
                <a:cubicBezTo>
                  <a:pt x="743" y="553"/>
                  <a:pt x="743" y="564"/>
                  <a:pt x="743" y="564"/>
                </a:cubicBezTo>
                <a:cubicBezTo>
                  <a:pt x="729" y="573"/>
                  <a:pt x="729" y="573"/>
                  <a:pt x="729" y="573"/>
                </a:cubicBezTo>
                <a:cubicBezTo>
                  <a:pt x="722" y="582"/>
                  <a:pt x="722" y="582"/>
                  <a:pt x="722" y="582"/>
                </a:cubicBezTo>
                <a:cubicBezTo>
                  <a:pt x="722" y="582"/>
                  <a:pt x="709" y="587"/>
                  <a:pt x="707" y="586"/>
                </a:cubicBezTo>
                <a:cubicBezTo>
                  <a:pt x="705" y="585"/>
                  <a:pt x="694" y="583"/>
                  <a:pt x="694" y="583"/>
                </a:cubicBezTo>
                <a:cubicBezTo>
                  <a:pt x="694" y="583"/>
                  <a:pt x="686" y="578"/>
                  <a:pt x="686" y="576"/>
                </a:cubicBezTo>
                <a:cubicBezTo>
                  <a:pt x="686" y="574"/>
                  <a:pt x="682" y="565"/>
                  <a:pt x="683" y="564"/>
                </a:cubicBezTo>
                <a:cubicBezTo>
                  <a:pt x="684" y="562"/>
                  <a:pt x="689" y="551"/>
                  <a:pt x="689" y="551"/>
                </a:cubicBezTo>
                <a:cubicBezTo>
                  <a:pt x="689" y="551"/>
                  <a:pt x="695" y="541"/>
                  <a:pt x="695" y="535"/>
                </a:cubicBezTo>
                <a:cubicBezTo>
                  <a:pt x="695" y="529"/>
                  <a:pt x="686" y="500"/>
                  <a:pt x="686" y="500"/>
                </a:cubicBezTo>
                <a:cubicBezTo>
                  <a:pt x="675" y="506"/>
                  <a:pt x="675" y="506"/>
                  <a:pt x="675" y="506"/>
                </a:cubicBezTo>
                <a:cubicBezTo>
                  <a:pt x="666" y="513"/>
                  <a:pt x="666" y="513"/>
                  <a:pt x="666" y="513"/>
                </a:cubicBezTo>
                <a:cubicBezTo>
                  <a:pt x="634" y="506"/>
                  <a:pt x="634" y="506"/>
                  <a:pt x="634" y="506"/>
                </a:cubicBezTo>
                <a:cubicBezTo>
                  <a:pt x="634" y="506"/>
                  <a:pt x="633" y="498"/>
                  <a:pt x="635" y="498"/>
                </a:cubicBezTo>
                <a:cubicBezTo>
                  <a:pt x="636" y="498"/>
                  <a:pt x="643" y="492"/>
                  <a:pt x="644" y="487"/>
                </a:cubicBezTo>
                <a:cubicBezTo>
                  <a:pt x="645" y="483"/>
                  <a:pt x="650" y="470"/>
                  <a:pt x="650" y="470"/>
                </a:cubicBezTo>
                <a:cubicBezTo>
                  <a:pt x="650" y="470"/>
                  <a:pt x="624" y="414"/>
                  <a:pt x="621" y="412"/>
                </a:cubicBezTo>
                <a:cubicBezTo>
                  <a:pt x="618" y="409"/>
                  <a:pt x="612" y="390"/>
                  <a:pt x="608" y="384"/>
                </a:cubicBezTo>
                <a:cubicBezTo>
                  <a:pt x="605" y="378"/>
                  <a:pt x="600" y="363"/>
                  <a:pt x="596" y="358"/>
                </a:cubicBezTo>
                <a:cubicBezTo>
                  <a:pt x="593" y="353"/>
                  <a:pt x="590" y="339"/>
                  <a:pt x="587" y="338"/>
                </a:cubicBezTo>
                <a:cubicBezTo>
                  <a:pt x="584" y="337"/>
                  <a:pt x="576" y="344"/>
                  <a:pt x="577" y="348"/>
                </a:cubicBezTo>
                <a:cubicBezTo>
                  <a:pt x="578" y="353"/>
                  <a:pt x="575" y="398"/>
                  <a:pt x="575" y="401"/>
                </a:cubicBezTo>
                <a:cubicBezTo>
                  <a:pt x="576" y="404"/>
                  <a:pt x="575" y="447"/>
                  <a:pt x="576" y="450"/>
                </a:cubicBezTo>
                <a:cubicBezTo>
                  <a:pt x="577" y="453"/>
                  <a:pt x="567" y="468"/>
                  <a:pt x="576" y="478"/>
                </a:cubicBezTo>
                <a:cubicBezTo>
                  <a:pt x="584" y="488"/>
                  <a:pt x="587" y="498"/>
                  <a:pt x="589" y="504"/>
                </a:cubicBezTo>
                <a:cubicBezTo>
                  <a:pt x="591" y="510"/>
                  <a:pt x="597" y="527"/>
                  <a:pt x="597" y="530"/>
                </a:cubicBezTo>
                <a:cubicBezTo>
                  <a:pt x="597" y="534"/>
                  <a:pt x="591" y="648"/>
                  <a:pt x="591" y="660"/>
                </a:cubicBezTo>
                <a:cubicBezTo>
                  <a:pt x="590" y="673"/>
                  <a:pt x="588" y="706"/>
                  <a:pt x="587" y="712"/>
                </a:cubicBezTo>
                <a:cubicBezTo>
                  <a:pt x="586" y="718"/>
                  <a:pt x="581" y="740"/>
                  <a:pt x="576" y="746"/>
                </a:cubicBezTo>
                <a:cubicBezTo>
                  <a:pt x="571" y="752"/>
                  <a:pt x="572" y="772"/>
                  <a:pt x="572" y="780"/>
                </a:cubicBezTo>
                <a:cubicBezTo>
                  <a:pt x="573" y="789"/>
                  <a:pt x="572" y="918"/>
                  <a:pt x="570" y="923"/>
                </a:cubicBezTo>
                <a:cubicBezTo>
                  <a:pt x="568" y="928"/>
                  <a:pt x="567" y="952"/>
                  <a:pt x="567" y="952"/>
                </a:cubicBezTo>
                <a:cubicBezTo>
                  <a:pt x="567" y="952"/>
                  <a:pt x="568" y="967"/>
                  <a:pt x="569" y="968"/>
                </a:cubicBezTo>
                <a:cubicBezTo>
                  <a:pt x="571" y="969"/>
                  <a:pt x="578" y="975"/>
                  <a:pt x="584" y="977"/>
                </a:cubicBezTo>
                <a:cubicBezTo>
                  <a:pt x="590" y="979"/>
                  <a:pt x="599" y="978"/>
                  <a:pt x="602" y="980"/>
                </a:cubicBezTo>
                <a:cubicBezTo>
                  <a:pt x="604" y="981"/>
                  <a:pt x="605" y="986"/>
                  <a:pt x="606" y="988"/>
                </a:cubicBezTo>
                <a:cubicBezTo>
                  <a:pt x="606" y="990"/>
                  <a:pt x="610" y="1010"/>
                  <a:pt x="608" y="1011"/>
                </a:cubicBezTo>
                <a:cubicBezTo>
                  <a:pt x="605" y="1011"/>
                  <a:pt x="588" y="1024"/>
                  <a:pt x="585" y="1026"/>
                </a:cubicBezTo>
                <a:cubicBezTo>
                  <a:pt x="582" y="1028"/>
                  <a:pt x="559" y="1045"/>
                  <a:pt x="557" y="1045"/>
                </a:cubicBezTo>
                <a:cubicBezTo>
                  <a:pt x="556" y="1046"/>
                  <a:pt x="542" y="1055"/>
                  <a:pt x="542" y="1055"/>
                </a:cubicBezTo>
                <a:cubicBezTo>
                  <a:pt x="542" y="1055"/>
                  <a:pt x="526" y="1057"/>
                  <a:pt x="525" y="1058"/>
                </a:cubicBezTo>
                <a:cubicBezTo>
                  <a:pt x="523" y="1058"/>
                  <a:pt x="516" y="1055"/>
                  <a:pt x="516" y="1055"/>
                </a:cubicBezTo>
                <a:cubicBezTo>
                  <a:pt x="516" y="1055"/>
                  <a:pt x="512" y="1040"/>
                  <a:pt x="513" y="1035"/>
                </a:cubicBezTo>
                <a:cubicBezTo>
                  <a:pt x="514" y="1029"/>
                  <a:pt x="512" y="1019"/>
                  <a:pt x="512" y="1019"/>
                </a:cubicBezTo>
                <a:cubicBezTo>
                  <a:pt x="496" y="1019"/>
                  <a:pt x="496" y="1019"/>
                  <a:pt x="496" y="1019"/>
                </a:cubicBezTo>
                <a:cubicBezTo>
                  <a:pt x="496" y="1019"/>
                  <a:pt x="488" y="1019"/>
                  <a:pt x="486" y="1012"/>
                </a:cubicBezTo>
                <a:cubicBezTo>
                  <a:pt x="484" y="1006"/>
                  <a:pt x="483" y="995"/>
                  <a:pt x="483" y="995"/>
                </a:cubicBezTo>
                <a:cubicBezTo>
                  <a:pt x="483" y="995"/>
                  <a:pt x="484" y="880"/>
                  <a:pt x="485" y="871"/>
                </a:cubicBezTo>
                <a:cubicBezTo>
                  <a:pt x="486" y="861"/>
                  <a:pt x="489" y="825"/>
                  <a:pt x="489" y="818"/>
                </a:cubicBezTo>
                <a:cubicBezTo>
                  <a:pt x="490" y="812"/>
                  <a:pt x="488" y="791"/>
                  <a:pt x="488" y="784"/>
                </a:cubicBezTo>
                <a:cubicBezTo>
                  <a:pt x="488" y="777"/>
                  <a:pt x="484" y="762"/>
                  <a:pt x="483" y="754"/>
                </a:cubicBezTo>
                <a:cubicBezTo>
                  <a:pt x="482" y="746"/>
                  <a:pt x="475" y="734"/>
                  <a:pt x="474" y="730"/>
                </a:cubicBezTo>
                <a:cubicBezTo>
                  <a:pt x="473" y="725"/>
                  <a:pt x="474" y="677"/>
                  <a:pt x="474" y="671"/>
                </a:cubicBezTo>
                <a:cubicBezTo>
                  <a:pt x="475" y="665"/>
                  <a:pt x="472" y="643"/>
                  <a:pt x="472" y="639"/>
                </a:cubicBezTo>
                <a:cubicBezTo>
                  <a:pt x="472" y="635"/>
                  <a:pt x="468" y="618"/>
                  <a:pt x="468" y="618"/>
                </a:cubicBezTo>
                <a:cubicBezTo>
                  <a:pt x="468" y="618"/>
                  <a:pt x="453" y="700"/>
                  <a:pt x="445" y="717"/>
                </a:cubicBezTo>
                <a:cubicBezTo>
                  <a:pt x="436" y="733"/>
                  <a:pt x="428" y="774"/>
                  <a:pt x="428" y="776"/>
                </a:cubicBezTo>
                <a:cubicBezTo>
                  <a:pt x="428" y="777"/>
                  <a:pt x="417" y="822"/>
                  <a:pt x="417" y="822"/>
                </a:cubicBezTo>
                <a:cubicBezTo>
                  <a:pt x="417" y="822"/>
                  <a:pt x="412" y="871"/>
                  <a:pt x="413" y="875"/>
                </a:cubicBezTo>
                <a:cubicBezTo>
                  <a:pt x="413" y="879"/>
                  <a:pt x="410" y="936"/>
                  <a:pt x="410" y="936"/>
                </a:cubicBezTo>
                <a:cubicBezTo>
                  <a:pt x="405" y="968"/>
                  <a:pt x="405" y="968"/>
                  <a:pt x="405" y="968"/>
                </a:cubicBezTo>
                <a:cubicBezTo>
                  <a:pt x="405" y="968"/>
                  <a:pt x="400" y="987"/>
                  <a:pt x="400" y="990"/>
                </a:cubicBezTo>
                <a:cubicBezTo>
                  <a:pt x="400" y="992"/>
                  <a:pt x="400" y="1004"/>
                  <a:pt x="397" y="1009"/>
                </a:cubicBezTo>
                <a:cubicBezTo>
                  <a:pt x="395" y="1014"/>
                  <a:pt x="385" y="1015"/>
                  <a:pt x="385" y="1015"/>
                </a:cubicBezTo>
                <a:cubicBezTo>
                  <a:pt x="385" y="1015"/>
                  <a:pt x="385" y="1035"/>
                  <a:pt x="384" y="1037"/>
                </a:cubicBezTo>
                <a:cubicBezTo>
                  <a:pt x="383" y="1039"/>
                  <a:pt x="371" y="1048"/>
                  <a:pt x="364" y="1047"/>
                </a:cubicBezTo>
                <a:cubicBezTo>
                  <a:pt x="356" y="1046"/>
                  <a:pt x="345" y="1047"/>
                  <a:pt x="345" y="1047"/>
                </a:cubicBezTo>
                <a:cubicBezTo>
                  <a:pt x="337" y="1031"/>
                  <a:pt x="337" y="1031"/>
                  <a:pt x="337" y="1031"/>
                </a:cubicBezTo>
                <a:cubicBezTo>
                  <a:pt x="333" y="1014"/>
                  <a:pt x="333" y="1014"/>
                  <a:pt x="333" y="1014"/>
                </a:cubicBezTo>
                <a:cubicBezTo>
                  <a:pt x="322" y="1009"/>
                  <a:pt x="322" y="1009"/>
                  <a:pt x="322" y="1009"/>
                </a:cubicBezTo>
                <a:cubicBezTo>
                  <a:pt x="322" y="1009"/>
                  <a:pt x="321" y="908"/>
                  <a:pt x="323" y="885"/>
                </a:cubicBezTo>
                <a:cubicBezTo>
                  <a:pt x="324" y="862"/>
                  <a:pt x="334" y="813"/>
                  <a:pt x="333" y="801"/>
                </a:cubicBezTo>
                <a:cubicBezTo>
                  <a:pt x="333" y="790"/>
                  <a:pt x="336" y="755"/>
                  <a:pt x="336" y="744"/>
                </a:cubicBezTo>
                <a:cubicBezTo>
                  <a:pt x="336" y="732"/>
                  <a:pt x="337" y="712"/>
                  <a:pt x="333" y="706"/>
                </a:cubicBezTo>
                <a:cubicBezTo>
                  <a:pt x="329" y="701"/>
                  <a:pt x="328" y="676"/>
                  <a:pt x="327" y="667"/>
                </a:cubicBezTo>
                <a:cubicBezTo>
                  <a:pt x="326" y="657"/>
                  <a:pt x="327" y="623"/>
                  <a:pt x="327" y="623"/>
                </a:cubicBezTo>
                <a:cubicBezTo>
                  <a:pt x="327" y="623"/>
                  <a:pt x="314" y="622"/>
                  <a:pt x="307" y="619"/>
                </a:cubicBezTo>
                <a:cubicBezTo>
                  <a:pt x="300" y="616"/>
                  <a:pt x="290" y="610"/>
                  <a:pt x="290" y="604"/>
                </a:cubicBezTo>
                <a:cubicBezTo>
                  <a:pt x="290" y="597"/>
                  <a:pt x="289" y="588"/>
                  <a:pt x="289" y="588"/>
                </a:cubicBezTo>
                <a:cubicBezTo>
                  <a:pt x="289" y="588"/>
                  <a:pt x="247" y="573"/>
                  <a:pt x="234" y="563"/>
                </a:cubicBezTo>
                <a:cubicBezTo>
                  <a:pt x="222" y="554"/>
                  <a:pt x="202" y="536"/>
                  <a:pt x="202" y="536"/>
                </a:cubicBezTo>
                <a:cubicBezTo>
                  <a:pt x="197" y="552"/>
                  <a:pt x="197" y="552"/>
                  <a:pt x="197" y="552"/>
                </a:cubicBezTo>
                <a:cubicBezTo>
                  <a:pt x="197" y="552"/>
                  <a:pt x="198" y="569"/>
                  <a:pt x="200" y="574"/>
                </a:cubicBezTo>
                <a:cubicBezTo>
                  <a:pt x="202" y="579"/>
                  <a:pt x="203" y="595"/>
                  <a:pt x="203" y="602"/>
                </a:cubicBezTo>
                <a:cubicBezTo>
                  <a:pt x="203" y="610"/>
                  <a:pt x="194" y="614"/>
                  <a:pt x="197" y="622"/>
                </a:cubicBezTo>
                <a:cubicBezTo>
                  <a:pt x="199" y="629"/>
                  <a:pt x="205" y="656"/>
                  <a:pt x="205" y="656"/>
                </a:cubicBezTo>
                <a:cubicBezTo>
                  <a:pt x="200" y="668"/>
                  <a:pt x="200" y="668"/>
                  <a:pt x="200" y="668"/>
                </a:cubicBezTo>
                <a:cubicBezTo>
                  <a:pt x="200" y="730"/>
                  <a:pt x="200" y="730"/>
                  <a:pt x="200" y="730"/>
                </a:cubicBezTo>
                <a:cubicBezTo>
                  <a:pt x="200" y="730"/>
                  <a:pt x="197" y="765"/>
                  <a:pt x="198" y="768"/>
                </a:cubicBezTo>
                <a:cubicBezTo>
                  <a:pt x="200" y="770"/>
                  <a:pt x="199" y="781"/>
                  <a:pt x="198" y="785"/>
                </a:cubicBezTo>
                <a:cubicBezTo>
                  <a:pt x="198" y="790"/>
                  <a:pt x="200" y="817"/>
                  <a:pt x="197" y="822"/>
                </a:cubicBezTo>
                <a:cubicBezTo>
                  <a:pt x="193" y="828"/>
                  <a:pt x="188" y="852"/>
                  <a:pt x="190" y="862"/>
                </a:cubicBezTo>
                <a:cubicBezTo>
                  <a:pt x="192" y="873"/>
                  <a:pt x="190" y="899"/>
                  <a:pt x="190" y="899"/>
                </a:cubicBezTo>
                <a:cubicBezTo>
                  <a:pt x="175" y="903"/>
                  <a:pt x="175" y="903"/>
                  <a:pt x="175" y="903"/>
                </a:cubicBezTo>
                <a:cubicBezTo>
                  <a:pt x="170" y="981"/>
                  <a:pt x="170" y="981"/>
                  <a:pt x="170" y="981"/>
                </a:cubicBezTo>
                <a:cubicBezTo>
                  <a:pt x="196" y="986"/>
                  <a:pt x="196" y="986"/>
                  <a:pt x="196" y="986"/>
                </a:cubicBezTo>
                <a:cubicBezTo>
                  <a:pt x="215" y="988"/>
                  <a:pt x="215" y="988"/>
                  <a:pt x="215" y="988"/>
                </a:cubicBezTo>
                <a:cubicBezTo>
                  <a:pt x="219" y="996"/>
                  <a:pt x="219" y="996"/>
                  <a:pt x="219" y="996"/>
                </a:cubicBezTo>
                <a:cubicBezTo>
                  <a:pt x="219" y="996"/>
                  <a:pt x="199" y="1006"/>
                  <a:pt x="193" y="1009"/>
                </a:cubicBezTo>
                <a:cubicBezTo>
                  <a:pt x="188" y="1012"/>
                  <a:pt x="170" y="1021"/>
                  <a:pt x="167" y="1023"/>
                </a:cubicBezTo>
                <a:cubicBezTo>
                  <a:pt x="165" y="1024"/>
                  <a:pt x="153" y="1029"/>
                  <a:pt x="146" y="1028"/>
                </a:cubicBezTo>
                <a:cubicBezTo>
                  <a:pt x="140" y="1027"/>
                  <a:pt x="134" y="1025"/>
                  <a:pt x="134" y="1025"/>
                </a:cubicBezTo>
                <a:cubicBezTo>
                  <a:pt x="134" y="1025"/>
                  <a:pt x="135" y="999"/>
                  <a:pt x="134" y="995"/>
                </a:cubicBezTo>
                <a:cubicBezTo>
                  <a:pt x="133" y="990"/>
                  <a:pt x="137" y="951"/>
                  <a:pt x="137" y="947"/>
                </a:cubicBezTo>
                <a:cubicBezTo>
                  <a:pt x="137" y="943"/>
                  <a:pt x="134" y="905"/>
                  <a:pt x="134" y="905"/>
                </a:cubicBezTo>
                <a:cubicBezTo>
                  <a:pt x="116" y="899"/>
                  <a:pt x="116" y="899"/>
                  <a:pt x="116" y="899"/>
                </a:cubicBezTo>
                <a:cubicBezTo>
                  <a:pt x="116" y="899"/>
                  <a:pt x="105" y="888"/>
                  <a:pt x="106" y="881"/>
                </a:cubicBezTo>
                <a:cubicBezTo>
                  <a:pt x="107" y="874"/>
                  <a:pt x="106" y="839"/>
                  <a:pt x="106" y="839"/>
                </a:cubicBezTo>
                <a:cubicBezTo>
                  <a:pt x="112" y="796"/>
                  <a:pt x="112" y="796"/>
                  <a:pt x="112" y="796"/>
                </a:cubicBezTo>
                <a:cubicBezTo>
                  <a:pt x="109" y="757"/>
                  <a:pt x="109" y="757"/>
                  <a:pt x="109" y="757"/>
                </a:cubicBezTo>
                <a:cubicBezTo>
                  <a:pt x="101" y="812"/>
                  <a:pt x="101" y="812"/>
                  <a:pt x="101" y="812"/>
                </a:cubicBezTo>
                <a:cubicBezTo>
                  <a:pt x="100" y="855"/>
                  <a:pt x="100" y="855"/>
                  <a:pt x="100" y="855"/>
                </a:cubicBezTo>
                <a:cubicBezTo>
                  <a:pt x="102" y="881"/>
                  <a:pt x="102" y="881"/>
                  <a:pt x="102" y="881"/>
                </a:cubicBezTo>
                <a:cubicBezTo>
                  <a:pt x="102" y="881"/>
                  <a:pt x="101" y="887"/>
                  <a:pt x="96" y="889"/>
                </a:cubicBezTo>
                <a:cubicBezTo>
                  <a:pt x="92" y="891"/>
                  <a:pt x="85" y="892"/>
                  <a:pt x="85" y="892"/>
                </a:cubicBezTo>
                <a:cubicBezTo>
                  <a:pt x="82" y="963"/>
                  <a:pt x="82" y="963"/>
                  <a:pt x="82" y="963"/>
                </a:cubicBezTo>
                <a:cubicBezTo>
                  <a:pt x="91" y="978"/>
                  <a:pt x="91" y="978"/>
                  <a:pt x="91" y="978"/>
                </a:cubicBezTo>
                <a:cubicBezTo>
                  <a:pt x="91" y="978"/>
                  <a:pt x="93" y="985"/>
                  <a:pt x="90" y="988"/>
                </a:cubicBezTo>
                <a:cubicBezTo>
                  <a:pt x="87" y="991"/>
                  <a:pt x="82" y="1003"/>
                  <a:pt x="82" y="1003"/>
                </a:cubicBezTo>
                <a:cubicBezTo>
                  <a:pt x="82" y="1003"/>
                  <a:pt x="86" y="1011"/>
                  <a:pt x="82" y="1015"/>
                </a:cubicBezTo>
                <a:cubicBezTo>
                  <a:pt x="77" y="1018"/>
                  <a:pt x="69" y="1022"/>
                  <a:pt x="64" y="1023"/>
                </a:cubicBezTo>
                <a:cubicBezTo>
                  <a:pt x="60" y="1023"/>
                  <a:pt x="53" y="1017"/>
                  <a:pt x="53" y="1017"/>
                </a:cubicBezTo>
                <a:cubicBezTo>
                  <a:pt x="53" y="1001"/>
                  <a:pt x="53" y="1001"/>
                  <a:pt x="53" y="1001"/>
                </a:cubicBezTo>
                <a:cubicBezTo>
                  <a:pt x="53" y="1001"/>
                  <a:pt x="53" y="984"/>
                  <a:pt x="53" y="973"/>
                </a:cubicBezTo>
                <a:cubicBezTo>
                  <a:pt x="52" y="963"/>
                  <a:pt x="50" y="937"/>
                  <a:pt x="49" y="929"/>
                </a:cubicBezTo>
                <a:cubicBezTo>
                  <a:pt x="48" y="922"/>
                  <a:pt x="45" y="896"/>
                  <a:pt x="45" y="896"/>
                </a:cubicBezTo>
                <a:cubicBezTo>
                  <a:pt x="14" y="899"/>
                  <a:pt x="14" y="899"/>
                  <a:pt x="14" y="899"/>
                </a:cubicBezTo>
                <a:cubicBezTo>
                  <a:pt x="14" y="899"/>
                  <a:pt x="6" y="900"/>
                  <a:pt x="5" y="890"/>
                </a:cubicBezTo>
                <a:cubicBezTo>
                  <a:pt x="5" y="880"/>
                  <a:pt x="0" y="850"/>
                  <a:pt x="3" y="845"/>
                </a:cubicBezTo>
                <a:cubicBezTo>
                  <a:pt x="6" y="840"/>
                  <a:pt x="14" y="823"/>
                  <a:pt x="14" y="817"/>
                </a:cubicBezTo>
                <a:cubicBezTo>
                  <a:pt x="14" y="811"/>
                  <a:pt x="15" y="769"/>
                  <a:pt x="15" y="764"/>
                </a:cubicBezTo>
                <a:cubicBezTo>
                  <a:pt x="16" y="758"/>
                  <a:pt x="21" y="730"/>
                  <a:pt x="21" y="725"/>
                </a:cubicBezTo>
                <a:cubicBezTo>
                  <a:pt x="21" y="720"/>
                  <a:pt x="25" y="693"/>
                  <a:pt x="26" y="688"/>
                </a:cubicBezTo>
                <a:cubicBezTo>
                  <a:pt x="28" y="683"/>
                  <a:pt x="30" y="664"/>
                  <a:pt x="30" y="664"/>
                </a:cubicBezTo>
                <a:cubicBezTo>
                  <a:pt x="26" y="658"/>
                  <a:pt x="26" y="658"/>
                  <a:pt x="26" y="658"/>
                </a:cubicBezTo>
                <a:cubicBezTo>
                  <a:pt x="26" y="658"/>
                  <a:pt x="31" y="641"/>
                  <a:pt x="31" y="635"/>
                </a:cubicBezTo>
                <a:cubicBezTo>
                  <a:pt x="31" y="630"/>
                  <a:pt x="34" y="612"/>
                  <a:pt x="32" y="610"/>
                </a:cubicBezTo>
                <a:cubicBezTo>
                  <a:pt x="30" y="608"/>
                  <a:pt x="25" y="597"/>
                  <a:pt x="22" y="587"/>
                </a:cubicBezTo>
                <a:cubicBezTo>
                  <a:pt x="20" y="578"/>
                  <a:pt x="20" y="562"/>
                  <a:pt x="20" y="562"/>
                </a:cubicBezTo>
                <a:cubicBezTo>
                  <a:pt x="7" y="561"/>
                  <a:pt x="7" y="561"/>
                  <a:pt x="7" y="561"/>
                </a:cubicBezTo>
                <a:cubicBezTo>
                  <a:pt x="7" y="561"/>
                  <a:pt x="4" y="555"/>
                  <a:pt x="3" y="552"/>
                </a:cubicBezTo>
                <a:cubicBezTo>
                  <a:pt x="2" y="548"/>
                  <a:pt x="4" y="523"/>
                  <a:pt x="4" y="512"/>
                </a:cubicBezTo>
                <a:cubicBezTo>
                  <a:pt x="4" y="500"/>
                  <a:pt x="6" y="481"/>
                  <a:pt x="7" y="475"/>
                </a:cubicBezTo>
                <a:cubicBezTo>
                  <a:pt x="8" y="470"/>
                  <a:pt x="8" y="450"/>
                  <a:pt x="11" y="445"/>
                </a:cubicBezTo>
                <a:cubicBezTo>
                  <a:pt x="13" y="440"/>
                  <a:pt x="18" y="430"/>
                  <a:pt x="22" y="422"/>
                </a:cubicBezTo>
                <a:cubicBezTo>
                  <a:pt x="27" y="413"/>
                  <a:pt x="48" y="395"/>
                  <a:pt x="56" y="395"/>
                </a:cubicBezTo>
                <a:cubicBezTo>
                  <a:pt x="63" y="394"/>
                  <a:pt x="74" y="387"/>
                  <a:pt x="78" y="383"/>
                </a:cubicBezTo>
                <a:cubicBezTo>
                  <a:pt x="82" y="379"/>
                  <a:pt x="89" y="380"/>
                  <a:pt x="92" y="376"/>
                </a:cubicBezTo>
                <a:cubicBezTo>
                  <a:pt x="95" y="371"/>
                  <a:pt x="92" y="343"/>
                  <a:pt x="92" y="343"/>
                </a:cubicBezTo>
                <a:cubicBezTo>
                  <a:pt x="80" y="330"/>
                  <a:pt x="80" y="330"/>
                  <a:pt x="80" y="330"/>
                </a:cubicBezTo>
                <a:cubicBezTo>
                  <a:pt x="80" y="330"/>
                  <a:pt x="70" y="316"/>
                  <a:pt x="72" y="313"/>
                </a:cubicBezTo>
                <a:cubicBezTo>
                  <a:pt x="74" y="309"/>
                  <a:pt x="78" y="308"/>
                  <a:pt x="78" y="308"/>
                </a:cubicBezTo>
                <a:cubicBezTo>
                  <a:pt x="80" y="281"/>
                  <a:pt x="80" y="281"/>
                  <a:pt x="80" y="281"/>
                </a:cubicBezTo>
                <a:cubicBezTo>
                  <a:pt x="80" y="281"/>
                  <a:pt x="86" y="251"/>
                  <a:pt x="102" y="243"/>
                </a:cubicBezTo>
                <a:cubicBezTo>
                  <a:pt x="119" y="235"/>
                  <a:pt x="142" y="239"/>
                  <a:pt x="153" y="247"/>
                </a:cubicBezTo>
                <a:cubicBezTo>
                  <a:pt x="163" y="255"/>
                  <a:pt x="173" y="270"/>
                  <a:pt x="174" y="279"/>
                </a:cubicBezTo>
                <a:cubicBezTo>
                  <a:pt x="175" y="289"/>
                  <a:pt x="175" y="305"/>
                  <a:pt x="175" y="305"/>
                </a:cubicBezTo>
                <a:cubicBezTo>
                  <a:pt x="175" y="305"/>
                  <a:pt x="185" y="313"/>
                  <a:pt x="183" y="317"/>
                </a:cubicBezTo>
                <a:cubicBezTo>
                  <a:pt x="181" y="322"/>
                  <a:pt x="178" y="332"/>
                  <a:pt x="175" y="334"/>
                </a:cubicBezTo>
                <a:cubicBezTo>
                  <a:pt x="172" y="337"/>
                  <a:pt x="166" y="339"/>
                  <a:pt x="166" y="339"/>
                </a:cubicBezTo>
                <a:cubicBezTo>
                  <a:pt x="166" y="339"/>
                  <a:pt x="159" y="344"/>
                  <a:pt x="160" y="347"/>
                </a:cubicBezTo>
                <a:cubicBezTo>
                  <a:pt x="160" y="351"/>
                  <a:pt x="159" y="355"/>
                  <a:pt x="157" y="359"/>
                </a:cubicBezTo>
                <a:cubicBezTo>
                  <a:pt x="155" y="364"/>
                  <a:pt x="148" y="371"/>
                  <a:pt x="148" y="371"/>
                </a:cubicBezTo>
                <a:cubicBezTo>
                  <a:pt x="149" y="375"/>
                  <a:pt x="149" y="375"/>
                  <a:pt x="149" y="375"/>
                </a:cubicBezTo>
                <a:cubicBezTo>
                  <a:pt x="149" y="375"/>
                  <a:pt x="165" y="382"/>
                  <a:pt x="173" y="385"/>
                </a:cubicBezTo>
                <a:cubicBezTo>
                  <a:pt x="182" y="388"/>
                  <a:pt x="201" y="388"/>
                  <a:pt x="205" y="390"/>
                </a:cubicBezTo>
                <a:cubicBezTo>
                  <a:pt x="209" y="392"/>
                  <a:pt x="222" y="405"/>
                  <a:pt x="228" y="414"/>
                </a:cubicBezTo>
                <a:cubicBezTo>
                  <a:pt x="234" y="422"/>
                  <a:pt x="239" y="454"/>
                  <a:pt x="243" y="461"/>
                </a:cubicBezTo>
                <a:cubicBezTo>
                  <a:pt x="246" y="468"/>
                  <a:pt x="252" y="478"/>
                  <a:pt x="253" y="484"/>
                </a:cubicBezTo>
                <a:cubicBezTo>
                  <a:pt x="255" y="490"/>
                  <a:pt x="257" y="505"/>
                  <a:pt x="260" y="511"/>
                </a:cubicBezTo>
                <a:cubicBezTo>
                  <a:pt x="264" y="517"/>
                  <a:pt x="266" y="522"/>
                  <a:pt x="266" y="522"/>
                </a:cubicBezTo>
                <a:cubicBezTo>
                  <a:pt x="253" y="527"/>
                  <a:pt x="253" y="527"/>
                  <a:pt x="253" y="527"/>
                </a:cubicBezTo>
                <a:cubicBezTo>
                  <a:pt x="253" y="527"/>
                  <a:pt x="272" y="543"/>
                  <a:pt x="278" y="548"/>
                </a:cubicBezTo>
                <a:cubicBezTo>
                  <a:pt x="283" y="553"/>
                  <a:pt x="294" y="559"/>
                  <a:pt x="294" y="559"/>
                </a:cubicBezTo>
                <a:lnTo>
                  <a:pt x="301" y="55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endParaRPr lang="en-GB">
              <a:solidFill>
                <a:schemeClr val="tx2">
                  <a:lumMod val="50000"/>
                </a:schemeClr>
              </a:solidFill>
            </a:endParaRPr>
          </a:p>
        </p:txBody>
      </p:sp>
      <p:grpSp>
        <p:nvGrpSpPr>
          <p:cNvPr id="454" name="Group 453"/>
          <p:cNvGrpSpPr>
            <a:grpSpLocks noChangeAspect="1"/>
          </p:cNvGrpSpPr>
          <p:nvPr/>
        </p:nvGrpSpPr>
        <p:grpSpPr>
          <a:xfrm>
            <a:off x="1904225" y="3811315"/>
            <a:ext cx="673635" cy="644689"/>
            <a:chOff x="-577369" y="2963196"/>
            <a:chExt cx="1759483" cy="1683880"/>
          </a:xfrm>
          <a:solidFill>
            <a:srgbClr val="E5CE12"/>
          </a:solidFill>
        </p:grpSpPr>
        <p:sp>
          <p:nvSpPr>
            <p:cNvPr id="455" name="Freeform 227"/>
            <p:cNvSpPr>
              <a:spLocks noEditPoints="1"/>
            </p:cNvSpPr>
            <p:nvPr/>
          </p:nvSpPr>
          <p:spPr bwMode="auto">
            <a:xfrm>
              <a:off x="647656" y="2987784"/>
              <a:ext cx="534458" cy="1623028"/>
            </a:xfrm>
            <a:custGeom>
              <a:avLst/>
              <a:gdLst>
                <a:gd name="T0" fmla="*/ 93 w 138"/>
                <a:gd name="T1" fmla="*/ 24 h 418"/>
                <a:gd name="T2" fmla="*/ 89 w 138"/>
                <a:gd name="T3" fmla="*/ 39 h 418"/>
                <a:gd name="T4" fmla="*/ 85 w 138"/>
                <a:gd name="T5" fmla="*/ 48 h 418"/>
                <a:gd name="T6" fmla="*/ 98 w 138"/>
                <a:gd name="T7" fmla="*/ 62 h 418"/>
                <a:gd name="T8" fmla="*/ 122 w 138"/>
                <a:gd name="T9" fmla="*/ 77 h 418"/>
                <a:gd name="T10" fmla="*/ 137 w 138"/>
                <a:gd name="T11" fmla="*/ 116 h 418"/>
                <a:gd name="T12" fmla="*/ 136 w 138"/>
                <a:gd name="T13" fmla="*/ 198 h 418"/>
                <a:gd name="T14" fmla="*/ 120 w 138"/>
                <a:gd name="T15" fmla="*/ 236 h 418"/>
                <a:gd name="T16" fmla="*/ 109 w 138"/>
                <a:gd name="T17" fmla="*/ 274 h 418"/>
                <a:gd name="T18" fmla="*/ 106 w 138"/>
                <a:gd name="T19" fmla="*/ 305 h 418"/>
                <a:gd name="T20" fmla="*/ 93 w 138"/>
                <a:gd name="T21" fmla="*/ 351 h 418"/>
                <a:gd name="T22" fmla="*/ 92 w 138"/>
                <a:gd name="T23" fmla="*/ 364 h 418"/>
                <a:gd name="T24" fmla="*/ 104 w 138"/>
                <a:gd name="T25" fmla="*/ 371 h 418"/>
                <a:gd name="T26" fmla="*/ 99 w 138"/>
                <a:gd name="T27" fmla="*/ 377 h 418"/>
                <a:gd name="T28" fmla="*/ 101 w 138"/>
                <a:gd name="T29" fmla="*/ 386 h 418"/>
                <a:gd name="T30" fmla="*/ 100 w 138"/>
                <a:gd name="T31" fmla="*/ 391 h 418"/>
                <a:gd name="T32" fmla="*/ 89 w 138"/>
                <a:gd name="T33" fmla="*/ 403 h 418"/>
                <a:gd name="T34" fmla="*/ 83 w 138"/>
                <a:gd name="T35" fmla="*/ 413 h 418"/>
                <a:gd name="T36" fmla="*/ 59 w 138"/>
                <a:gd name="T37" fmla="*/ 415 h 418"/>
                <a:gd name="T38" fmla="*/ 64 w 138"/>
                <a:gd name="T39" fmla="*/ 391 h 418"/>
                <a:gd name="T40" fmla="*/ 67 w 138"/>
                <a:gd name="T41" fmla="*/ 376 h 418"/>
                <a:gd name="T42" fmla="*/ 56 w 138"/>
                <a:gd name="T43" fmla="*/ 338 h 418"/>
                <a:gd name="T44" fmla="*/ 47 w 138"/>
                <a:gd name="T45" fmla="*/ 275 h 418"/>
                <a:gd name="T46" fmla="*/ 42 w 138"/>
                <a:gd name="T47" fmla="*/ 232 h 418"/>
                <a:gd name="T48" fmla="*/ 38 w 138"/>
                <a:gd name="T49" fmla="*/ 218 h 418"/>
                <a:gd name="T50" fmla="*/ 29 w 138"/>
                <a:gd name="T51" fmla="*/ 206 h 418"/>
                <a:gd name="T52" fmla="*/ 17 w 138"/>
                <a:gd name="T53" fmla="*/ 213 h 418"/>
                <a:gd name="T54" fmla="*/ 21 w 138"/>
                <a:gd name="T55" fmla="*/ 237 h 418"/>
                <a:gd name="T56" fmla="*/ 2 w 138"/>
                <a:gd name="T57" fmla="*/ 230 h 418"/>
                <a:gd name="T58" fmla="*/ 1 w 138"/>
                <a:gd name="T59" fmla="*/ 214 h 418"/>
                <a:gd name="T60" fmla="*/ 6 w 138"/>
                <a:gd name="T61" fmla="*/ 176 h 418"/>
                <a:gd name="T62" fmla="*/ 15 w 138"/>
                <a:gd name="T63" fmla="*/ 130 h 418"/>
                <a:gd name="T64" fmla="*/ 41 w 138"/>
                <a:gd name="T65" fmla="*/ 68 h 418"/>
                <a:gd name="T66" fmla="*/ 57 w 138"/>
                <a:gd name="T67" fmla="*/ 58 h 418"/>
                <a:gd name="T68" fmla="*/ 48 w 138"/>
                <a:gd name="T69" fmla="*/ 52 h 418"/>
                <a:gd name="T70" fmla="*/ 46 w 138"/>
                <a:gd name="T71" fmla="*/ 41 h 418"/>
                <a:gd name="T72" fmla="*/ 45 w 138"/>
                <a:gd name="T73" fmla="*/ 31 h 418"/>
                <a:gd name="T74" fmla="*/ 45 w 138"/>
                <a:gd name="T75" fmla="*/ 19 h 418"/>
                <a:gd name="T76" fmla="*/ 43 w 138"/>
                <a:gd name="T77" fmla="*/ 12 h 418"/>
                <a:gd name="T78" fmla="*/ 51 w 138"/>
                <a:gd name="T79" fmla="*/ 6 h 418"/>
                <a:gd name="T80" fmla="*/ 69 w 138"/>
                <a:gd name="T81" fmla="*/ 1 h 418"/>
                <a:gd name="T82" fmla="*/ 84 w 138"/>
                <a:gd name="T83" fmla="*/ 0 h 418"/>
                <a:gd name="T84" fmla="*/ 87 w 138"/>
                <a:gd name="T85" fmla="*/ 1 h 418"/>
                <a:gd name="T86" fmla="*/ 88 w 138"/>
                <a:gd name="T87" fmla="*/ 4 h 418"/>
                <a:gd name="T88" fmla="*/ 115 w 138"/>
                <a:gd name="T89" fmla="*/ 164 h 418"/>
                <a:gd name="T90" fmla="*/ 108 w 138"/>
                <a:gd name="T91" fmla="*/ 124 h 418"/>
                <a:gd name="T92" fmla="*/ 37 w 138"/>
                <a:gd name="T93" fmla="*/ 128 h 418"/>
                <a:gd name="T94" fmla="*/ 116 w 138"/>
                <a:gd name="T95" fmla="*/ 167 h 418"/>
                <a:gd name="T96" fmla="*/ 119 w 138"/>
                <a:gd name="T97" fmla="*/ 203 h 418"/>
                <a:gd name="T98" fmla="*/ 118 w 138"/>
                <a:gd name="T99" fmla="*/ 175 h 418"/>
                <a:gd name="T100" fmla="*/ 120 w 138"/>
                <a:gd name="T101" fmla="*/ 227 h 418"/>
                <a:gd name="T102" fmla="*/ 122 w 138"/>
                <a:gd name="T103" fmla="*/ 216 h 418"/>
                <a:gd name="T104" fmla="*/ 79 w 138"/>
                <a:gd name="T105" fmla="*/ 253 h 418"/>
                <a:gd name="T106" fmla="*/ 78 w 138"/>
                <a:gd name="T107" fmla="*/ 278 h 418"/>
                <a:gd name="T108" fmla="*/ 79 w 138"/>
                <a:gd name="T109" fmla="*/ 306 h 418"/>
                <a:gd name="T110" fmla="*/ 81 w 138"/>
                <a:gd name="T111" fmla="*/ 265 h 418"/>
                <a:gd name="T112" fmla="*/ 80 w 138"/>
                <a:gd name="T113" fmla="*/ 238 h 418"/>
                <a:gd name="T114" fmla="*/ 102 w 138"/>
                <a:gd name="T115" fmla="*/ 377 h 418"/>
                <a:gd name="T116" fmla="*/ 97 w 138"/>
                <a:gd name="T117" fmla="*/ 37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418">
                  <a:moveTo>
                    <a:pt x="88" y="4"/>
                  </a:moveTo>
                  <a:cubicBezTo>
                    <a:pt x="88" y="4"/>
                    <a:pt x="91" y="7"/>
                    <a:pt x="91" y="8"/>
                  </a:cubicBezTo>
                  <a:cubicBezTo>
                    <a:pt x="91" y="8"/>
                    <a:pt x="92" y="10"/>
                    <a:pt x="91" y="13"/>
                  </a:cubicBezTo>
                  <a:cubicBezTo>
                    <a:pt x="90" y="14"/>
                    <a:pt x="93" y="20"/>
                    <a:pt x="93" y="24"/>
                  </a:cubicBezTo>
                  <a:cubicBezTo>
                    <a:pt x="93" y="24"/>
                    <a:pt x="93" y="30"/>
                    <a:pt x="92" y="31"/>
                  </a:cubicBezTo>
                  <a:cubicBezTo>
                    <a:pt x="92" y="32"/>
                    <a:pt x="91" y="32"/>
                    <a:pt x="90" y="33"/>
                  </a:cubicBezTo>
                  <a:cubicBezTo>
                    <a:pt x="90" y="35"/>
                    <a:pt x="90" y="37"/>
                    <a:pt x="90" y="38"/>
                  </a:cubicBezTo>
                  <a:cubicBezTo>
                    <a:pt x="90" y="38"/>
                    <a:pt x="89" y="39"/>
                    <a:pt x="89" y="39"/>
                  </a:cubicBezTo>
                  <a:cubicBezTo>
                    <a:pt x="89" y="39"/>
                    <a:pt x="89" y="40"/>
                    <a:pt x="89" y="41"/>
                  </a:cubicBezTo>
                  <a:cubicBezTo>
                    <a:pt x="89" y="41"/>
                    <a:pt x="88" y="41"/>
                    <a:pt x="88" y="41"/>
                  </a:cubicBezTo>
                  <a:cubicBezTo>
                    <a:pt x="87" y="43"/>
                    <a:pt x="88" y="45"/>
                    <a:pt x="88" y="46"/>
                  </a:cubicBezTo>
                  <a:cubicBezTo>
                    <a:pt x="87" y="47"/>
                    <a:pt x="85" y="47"/>
                    <a:pt x="85" y="48"/>
                  </a:cubicBezTo>
                  <a:cubicBezTo>
                    <a:pt x="83" y="51"/>
                    <a:pt x="84" y="52"/>
                    <a:pt x="84" y="56"/>
                  </a:cubicBezTo>
                  <a:cubicBezTo>
                    <a:pt x="85" y="56"/>
                    <a:pt x="86" y="58"/>
                    <a:pt x="87" y="59"/>
                  </a:cubicBezTo>
                  <a:cubicBezTo>
                    <a:pt x="91" y="59"/>
                    <a:pt x="92" y="61"/>
                    <a:pt x="96" y="62"/>
                  </a:cubicBezTo>
                  <a:cubicBezTo>
                    <a:pt x="97" y="62"/>
                    <a:pt x="97" y="62"/>
                    <a:pt x="98" y="62"/>
                  </a:cubicBezTo>
                  <a:cubicBezTo>
                    <a:pt x="100" y="62"/>
                    <a:pt x="103" y="63"/>
                    <a:pt x="105" y="64"/>
                  </a:cubicBezTo>
                  <a:cubicBezTo>
                    <a:pt x="107" y="65"/>
                    <a:pt x="109" y="68"/>
                    <a:pt x="111" y="69"/>
                  </a:cubicBezTo>
                  <a:cubicBezTo>
                    <a:pt x="111" y="69"/>
                    <a:pt x="112" y="69"/>
                    <a:pt x="112" y="69"/>
                  </a:cubicBezTo>
                  <a:cubicBezTo>
                    <a:pt x="116" y="70"/>
                    <a:pt x="120" y="74"/>
                    <a:pt x="122" y="77"/>
                  </a:cubicBezTo>
                  <a:cubicBezTo>
                    <a:pt x="126" y="83"/>
                    <a:pt x="127" y="91"/>
                    <a:pt x="129" y="98"/>
                  </a:cubicBezTo>
                  <a:cubicBezTo>
                    <a:pt x="130" y="100"/>
                    <a:pt x="132" y="103"/>
                    <a:pt x="133" y="106"/>
                  </a:cubicBezTo>
                  <a:cubicBezTo>
                    <a:pt x="134" y="108"/>
                    <a:pt x="134" y="110"/>
                    <a:pt x="135" y="112"/>
                  </a:cubicBezTo>
                  <a:cubicBezTo>
                    <a:pt x="135" y="113"/>
                    <a:pt x="138" y="115"/>
                    <a:pt x="137" y="116"/>
                  </a:cubicBezTo>
                  <a:cubicBezTo>
                    <a:pt x="135" y="119"/>
                    <a:pt x="130" y="118"/>
                    <a:pt x="129" y="122"/>
                  </a:cubicBezTo>
                  <a:cubicBezTo>
                    <a:pt x="131" y="125"/>
                    <a:pt x="131" y="135"/>
                    <a:pt x="132" y="139"/>
                  </a:cubicBezTo>
                  <a:cubicBezTo>
                    <a:pt x="136" y="155"/>
                    <a:pt x="136" y="176"/>
                    <a:pt x="133" y="193"/>
                  </a:cubicBezTo>
                  <a:cubicBezTo>
                    <a:pt x="133" y="196"/>
                    <a:pt x="135" y="197"/>
                    <a:pt x="136" y="198"/>
                  </a:cubicBezTo>
                  <a:cubicBezTo>
                    <a:pt x="137" y="200"/>
                    <a:pt x="137" y="203"/>
                    <a:pt x="137" y="205"/>
                  </a:cubicBezTo>
                  <a:cubicBezTo>
                    <a:pt x="136" y="206"/>
                    <a:pt x="135" y="206"/>
                    <a:pt x="134" y="207"/>
                  </a:cubicBezTo>
                  <a:cubicBezTo>
                    <a:pt x="136" y="216"/>
                    <a:pt x="135" y="224"/>
                    <a:pt x="129" y="228"/>
                  </a:cubicBezTo>
                  <a:cubicBezTo>
                    <a:pt x="127" y="230"/>
                    <a:pt x="120" y="232"/>
                    <a:pt x="120" y="236"/>
                  </a:cubicBezTo>
                  <a:cubicBezTo>
                    <a:pt x="121" y="237"/>
                    <a:pt x="120" y="241"/>
                    <a:pt x="120" y="243"/>
                  </a:cubicBezTo>
                  <a:cubicBezTo>
                    <a:pt x="120" y="250"/>
                    <a:pt x="119" y="256"/>
                    <a:pt x="117" y="262"/>
                  </a:cubicBezTo>
                  <a:cubicBezTo>
                    <a:pt x="117" y="266"/>
                    <a:pt x="118" y="270"/>
                    <a:pt x="117" y="272"/>
                  </a:cubicBezTo>
                  <a:cubicBezTo>
                    <a:pt x="115" y="274"/>
                    <a:pt x="112" y="274"/>
                    <a:pt x="109" y="274"/>
                  </a:cubicBezTo>
                  <a:cubicBezTo>
                    <a:pt x="108" y="277"/>
                    <a:pt x="107" y="280"/>
                    <a:pt x="106" y="283"/>
                  </a:cubicBezTo>
                  <a:cubicBezTo>
                    <a:pt x="106" y="286"/>
                    <a:pt x="106" y="288"/>
                    <a:pt x="106" y="290"/>
                  </a:cubicBezTo>
                  <a:cubicBezTo>
                    <a:pt x="105" y="292"/>
                    <a:pt x="106" y="294"/>
                    <a:pt x="106" y="295"/>
                  </a:cubicBezTo>
                  <a:cubicBezTo>
                    <a:pt x="106" y="298"/>
                    <a:pt x="106" y="302"/>
                    <a:pt x="106" y="305"/>
                  </a:cubicBezTo>
                  <a:cubicBezTo>
                    <a:pt x="103" y="316"/>
                    <a:pt x="102" y="326"/>
                    <a:pt x="98" y="336"/>
                  </a:cubicBezTo>
                  <a:cubicBezTo>
                    <a:pt x="98" y="339"/>
                    <a:pt x="96" y="342"/>
                    <a:pt x="96" y="344"/>
                  </a:cubicBezTo>
                  <a:cubicBezTo>
                    <a:pt x="96" y="345"/>
                    <a:pt x="96" y="345"/>
                    <a:pt x="96" y="346"/>
                  </a:cubicBezTo>
                  <a:cubicBezTo>
                    <a:pt x="95" y="348"/>
                    <a:pt x="94" y="349"/>
                    <a:pt x="93" y="351"/>
                  </a:cubicBezTo>
                  <a:cubicBezTo>
                    <a:pt x="93" y="353"/>
                    <a:pt x="93" y="356"/>
                    <a:pt x="93" y="356"/>
                  </a:cubicBezTo>
                  <a:cubicBezTo>
                    <a:pt x="93" y="359"/>
                    <a:pt x="92" y="359"/>
                    <a:pt x="93" y="361"/>
                  </a:cubicBezTo>
                  <a:cubicBezTo>
                    <a:pt x="92" y="362"/>
                    <a:pt x="92" y="362"/>
                    <a:pt x="92" y="362"/>
                  </a:cubicBezTo>
                  <a:cubicBezTo>
                    <a:pt x="92" y="362"/>
                    <a:pt x="92" y="363"/>
                    <a:pt x="92" y="364"/>
                  </a:cubicBezTo>
                  <a:cubicBezTo>
                    <a:pt x="93" y="363"/>
                    <a:pt x="94" y="362"/>
                    <a:pt x="94" y="363"/>
                  </a:cubicBezTo>
                  <a:cubicBezTo>
                    <a:pt x="97" y="364"/>
                    <a:pt x="95" y="368"/>
                    <a:pt x="95" y="371"/>
                  </a:cubicBezTo>
                  <a:cubicBezTo>
                    <a:pt x="95" y="371"/>
                    <a:pt x="96" y="371"/>
                    <a:pt x="96" y="371"/>
                  </a:cubicBezTo>
                  <a:cubicBezTo>
                    <a:pt x="96" y="371"/>
                    <a:pt x="102" y="371"/>
                    <a:pt x="104" y="371"/>
                  </a:cubicBezTo>
                  <a:cubicBezTo>
                    <a:pt x="104" y="371"/>
                    <a:pt x="104" y="371"/>
                    <a:pt x="105" y="372"/>
                  </a:cubicBezTo>
                  <a:cubicBezTo>
                    <a:pt x="106" y="373"/>
                    <a:pt x="105" y="375"/>
                    <a:pt x="105" y="376"/>
                  </a:cubicBezTo>
                  <a:cubicBezTo>
                    <a:pt x="103" y="377"/>
                    <a:pt x="103" y="377"/>
                    <a:pt x="101" y="378"/>
                  </a:cubicBezTo>
                  <a:cubicBezTo>
                    <a:pt x="100" y="377"/>
                    <a:pt x="100" y="377"/>
                    <a:pt x="99" y="377"/>
                  </a:cubicBezTo>
                  <a:cubicBezTo>
                    <a:pt x="99" y="377"/>
                    <a:pt x="99" y="377"/>
                    <a:pt x="99" y="377"/>
                  </a:cubicBezTo>
                  <a:cubicBezTo>
                    <a:pt x="100" y="379"/>
                    <a:pt x="101" y="383"/>
                    <a:pt x="101" y="386"/>
                  </a:cubicBezTo>
                  <a:cubicBezTo>
                    <a:pt x="101" y="386"/>
                    <a:pt x="101" y="386"/>
                    <a:pt x="101" y="386"/>
                  </a:cubicBezTo>
                  <a:cubicBezTo>
                    <a:pt x="101" y="386"/>
                    <a:pt x="101" y="386"/>
                    <a:pt x="101" y="386"/>
                  </a:cubicBezTo>
                  <a:cubicBezTo>
                    <a:pt x="99" y="383"/>
                    <a:pt x="100" y="376"/>
                    <a:pt x="96" y="375"/>
                  </a:cubicBezTo>
                  <a:cubicBezTo>
                    <a:pt x="96" y="375"/>
                    <a:pt x="96" y="376"/>
                    <a:pt x="96" y="376"/>
                  </a:cubicBezTo>
                  <a:cubicBezTo>
                    <a:pt x="97" y="378"/>
                    <a:pt x="97" y="384"/>
                    <a:pt x="98" y="386"/>
                  </a:cubicBezTo>
                  <a:cubicBezTo>
                    <a:pt x="99" y="387"/>
                    <a:pt x="99" y="390"/>
                    <a:pt x="100" y="391"/>
                  </a:cubicBezTo>
                  <a:cubicBezTo>
                    <a:pt x="101" y="392"/>
                    <a:pt x="102" y="393"/>
                    <a:pt x="102" y="393"/>
                  </a:cubicBezTo>
                  <a:cubicBezTo>
                    <a:pt x="103" y="395"/>
                    <a:pt x="102" y="399"/>
                    <a:pt x="102" y="402"/>
                  </a:cubicBezTo>
                  <a:cubicBezTo>
                    <a:pt x="102" y="402"/>
                    <a:pt x="101" y="403"/>
                    <a:pt x="100" y="404"/>
                  </a:cubicBezTo>
                  <a:cubicBezTo>
                    <a:pt x="96" y="404"/>
                    <a:pt x="92" y="403"/>
                    <a:pt x="89" y="403"/>
                  </a:cubicBezTo>
                  <a:cubicBezTo>
                    <a:pt x="89" y="404"/>
                    <a:pt x="89" y="404"/>
                    <a:pt x="89" y="404"/>
                  </a:cubicBezTo>
                  <a:cubicBezTo>
                    <a:pt x="88" y="405"/>
                    <a:pt x="88" y="410"/>
                    <a:pt x="88" y="412"/>
                  </a:cubicBezTo>
                  <a:cubicBezTo>
                    <a:pt x="88" y="412"/>
                    <a:pt x="88" y="412"/>
                    <a:pt x="88" y="412"/>
                  </a:cubicBezTo>
                  <a:cubicBezTo>
                    <a:pt x="86" y="413"/>
                    <a:pt x="84" y="412"/>
                    <a:pt x="83" y="413"/>
                  </a:cubicBezTo>
                  <a:cubicBezTo>
                    <a:pt x="82" y="414"/>
                    <a:pt x="82" y="416"/>
                    <a:pt x="82" y="417"/>
                  </a:cubicBezTo>
                  <a:cubicBezTo>
                    <a:pt x="80" y="417"/>
                    <a:pt x="78" y="417"/>
                    <a:pt x="76" y="417"/>
                  </a:cubicBezTo>
                  <a:cubicBezTo>
                    <a:pt x="74" y="418"/>
                    <a:pt x="65" y="416"/>
                    <a:pt x="63" y="416"/>
                  </a:cubicBezTo>
                  <a:cubicBezTo>
                    <a:pt x="62" y="416"/>
                    <a:pt x="60" y="416"/>
                    <a:pt x="59" y="415"/>
                  </a:cubicBezTo>
                  <a:cubicBezTo>
                    <a:pt x="58" y="414"/>
                    <a:pt x="58" y="414"/>
                    <a:pt x="58" y="413"/>
                  </a:cubicBezTo>
                  <a:cubicBezTo>
                    <a:pt x="61" y="411"/>
                    <a:pt x="59" y="408"/>
                    <a:pt x="60" y="405"/>
                  </a:cubicBezTo>
                  <a:cubicBezTo>
                    <a:pt x="61" y="402"/>
                    <a:pt x="64" y="399"/>
                    <a:pt x="64" y="396"/>
                  </a:cubicBezTo>
                  <a:cubicBezTo>
                    <a:pt x="65" y="394"/>
                    <a:pt x="63" y="393"/>
                    <a:pt x="64" y="391"/>
                  </a:cubicBezTo>
                  <a:cubicBezTo>
                    <a:pt x="65" y="389"/>
                    <a:pt x="67" y="389"/>
                    <a:pt x="67" y="386"/>
                  </a:cubicBezTo>
                  <a:cubicBezTo>
                    <a:pt x="67" y="386"/>
                    <a:pt x="66" y="381"/>
                    <a:pt x="67" y="380"/>
                  </a:cubicBezTo>
                  <a:cubicBezTo>
                    <a:pt x="67" y="379"/>
                    <a:pt x="67" y="378"/>
                    <a:pt x="67" y="376"/>
                  </a:cubicBezTo>
                  <a:cubicBezTo>
                    <a:pt x="67" y="376"/>
                    <a:pt x="67" y="376"/>
                    <a:pt x="67" y="376"/>
                  </a:cubicBezTo>
                  <a:cubicBezTo>
                    <a:pt x="67" y="376"/>
                    <a:pt x="67" y="376"/>
                    <a:pt x="66" y="376"/>
                  </a:cubicBezTo>
                  <a:cubicBezTo>
                    <a:pt x="66" y="370"/>
                    <a:pt x="65" y="370"/>
                    <a:pt x="64" y="367"/>
                  </a:cubicBezTo>
                  <a:cubicBezTo>
                    <a:pt x="63" y="366"/>
                    <a:pt x="63" y="363"/>
                    <a:pt x="63" y="362"/>
                  </a:cubicBezTo>
                  <a:cubicBezTo>
                    <a:pt x="60" y="354"/>
                    <a:pt x="58" y="346"/>
                    <a:pt x="56" y="338"/>
                  </a:cubicBezTo>
                  <a:cubicBezTo>
                    <a:pt x="54" y="330"/>
                    <a:pt x="52" y="320"/>
                    <a:pt x="52" y="311"/>
                  </a:cubicBezTo>
                  <a:cubicBezTo>
                    <a:pt x="52" y="306"/>
                    <a:pt x="54" y="299"/>
                    <a:pt x="53" y="294"/>
                  </a:cubicBezTo>
                  <a:cubicBezTo>
                    <a:pt x="51" y="289"/>
                    <a:pt x="51" y="283"/>
                    <a:pt x="50" y="277"/>
                  </a:cubicBezTo>
                  <a:cubicBezTo>
                    <a:pt x="49" y="276"/>
                    <a:pt x="48" y="276"/>
                    <a:pt x="47" y="275"/>
                  </a:cubicBezTo>
                  <a:cubicBezTo>
                    <a:pt x="47" y="275"/>
                    <a:pt x="47" y="274"/>
                    <a:pt x="47" y="273"/>
                  </a:cubicBezTo>
                  <a:cubicBezTo>
                    <a:pt x="48" y="272"/>
                    <a:pt x="47" y="262"/>
                    <a:pt x="47" y="261"/>
                  </a:cubicBezTo>
                  <a:cubicBezTo>
                    <a:pt x="46" y="257"/>
                    <a:pt x="44" y="254"/>
                    <a:pt x="42" y="250"/>
                  </a:cubicBezTo>
                  <a:cubicBezTo>
                    <a:pt x="41" y="246"/>
                    <a:pt x="41" y="237"/>
                    <a:pt x="42" y="232"/>
                  </a:cubicBezTo>
                  <a:cubicBezTo>
                    <a:pt x="41" y="232"/>
                    <a:pt x="40" y="232"/>
                    <a:pt x="39" y="232"/>
                  </a:cubicBezTo>
                  <a:cubicBezTo>
                    <a:pt x="39" y="230"/>
                    <a:pt x="39" y="228"/>
                    <a:pt x="39" y="226"/>
                  </a:cubicBezTo>
                  <a:cubicBezTo>
                    <a:pt x="39" y="225"/>
                    <a:pt x="41" y="224"/>
                    <a:pt x="40" y="223"/>
                  </a:cubicBezTo>
                  <a:cubicBezTo>
                    <a:pt x="40" y="221"/>
                    <a:pt x="39" y="219"/>
                    <a:pt x="38" y="218"/>
                  </a:cubicBezTo>
                  <a:cubicBezTo>
                    <a:pt x="38" y="216"/>
                    <a:pt x="38" y="214"/>
                    <a:pt x="36" y="213"/>
                  </a:cubicBezTo>
                  <a:cubicBezTo>
                    <a:pt x="35" y="212"/>
                    <a:pt x="34" y="213"/>
                    <a:pt x="33" y="213"/>
                  </a:cubicBezTo>
                  <a:cubicBezTo>
                    <a:pt x="33" y="212"/>
                    <a:pt x="30" y="211"/>
                    <a:pt x="30" y="211"/>
                  </a:cubicBezTo>
                  <a:cubicBezTo>
                    <a:pt x="29" y="210"/>
                    <a:pt x="28" y="207"/>
                    <a:pt x="29" y="206"/>
                  </a:cubicBezTo>
                  <a:cubicBezTo>
                    <a:pt x="28" y="204"/>
                    <a:pt x="20" y="199"/>
                    <a:pt x="17" y="199"/>
                  </a:cubicBezTo>
                  <a:cubicBezTo>
                    <a:pt x="16" y="202"/>
                    <a:pt x="15" y="204"/>
                    <a:pt x="14" y="208"/>
                  </a:cubicBezTo>
                  <a:cubicBezTo>
                    <a:pt x="15" y="208"/>
                    <a:pt x="15" y="208"/>
                    <a:pt x="16" y="208"/>
                  </a:cubicBezTo>
                  <a:cubicBezTo>
                    <a:pt x="16" y="210"/>
                    <a:pt x="18" y="212"/>
                    <a:pt x="17" y="213"/>
                  </a:cubicBezTo>
                  <a:cubicBezTo>
                    <a:pt x="17" y="214"/>
                    <a:pt x="16" y="214"/>
                    <a:pt x="15" y="215"/>
                  </a:cubicBezTo>
                  <a:cubicBezTo>
                    <a:pt x="19" y="218"/>
                    <a:pt x="17" y="224"/>
                    <a:pt x="18" y="229"/>
                  </a:cubicBezTo>
                  <a:cubicBezTo>
                    <a:pt x="18" y="230"/>
                    <a:pt x="19" y="232"/>
                    <a:pt x="19" y="234"/>
                  </a:cubicBezTo>
                  <a:cubicBezTo>
                    <a:pt x="20" y="235"/>
                    <a:pt x="20" y="236"/>
                    <a:pt x="21" y="237"/>
                  </a:cubicBezTo>
                  <a:cubicBezTo>
                    <a:pt x="21" y="238"/>
                    <a:pt x="20" y="239"/>
                    <a:pt x="20" y="240"/>
                  </a:cubicBezTo>
                  <a:cubicBezTo>
                    <a:pt x="17" y="242"/>
                    <a:pt x="10" y="242"/>
                    <a:pt x="7" y="241"/>
                  </a:cubicBezTo>
                  <a:cubicBezTo>
                    <a:pt x="6" y="239"/>
                    <a:pt x="5" y="236"/>
                    <a:pt x="4" y="234"/>
                  </a:cubicBezTo>
                  <a:cubicBezTo>
                    <a:pt x="3" y="232"/>
                    <a:pt x="2" y="232"/>
                    <a:pt x="2" y="230"/>
                  </a:cubicBezTo>
                  <a:cubicBezTo>
                    <a:pt x="2" y="229"/>
                    <a:pt x="2" y="227"/>
                    <a:pt x="2" y="227"/>
                  </a:cubicBezTo>
                  <a:cubicBezTo>
                    <a:pt x="2" y="223"/>
                    <a:pt x="2" y="219"/>
                    <a:pt x="3" y="215"/>
                  </a:cubicBezTo>
                  <a:cubicBezTo>
                    <a:pt x="2" y="215"/>
                    <a:pt x="2" y="215"/>
                    <a:pt x="2" y="215"/>
                  </a:cubicBezTo>
                  <a:cubicBezTo>
                    <a:pt x="1" y="214"/>
                    <a:pt x="1" y="214"/>
                    <a:pt x="1" y="214"/>
                  </a:cubicBezTo>
                  <a:cubicBezTo>
                    <a:pt x="1" y="213"/>
                    <a:pt x="1" y="213"/>
                    <a:pt x="0" y="213"/>
                  </a:cubicBezTo>
                  <a:cubicBezTo>
                    <a:pt x="3" y="211"/>
                    <a:pt x="4" y="210"/>
                    <a:pt x="3" y="206"/>
                  </a:cubicBezTo>
                  <a:cubicBezTo>
                    <a:pt x="6" y="202"/>
                    <a:pt x="6" y="190"/>
                    <a:pt x="6" y="183"/>
                  </a:cubicBezTo>
                  <a:cubicBezTo>
                    <a:pt x="6" y="180"/>
                    <a:pt x="6" y="178"/>
                    <a:pt x="6" y="176"/>
                  </a:cubicBezTo>
                  <a:cubicBezTo>
                    <a:pt x="7" y="170"/>
                    <a:pt x="6" y="164"/>
                    <a:pt x="8" y="159"/>
                  </a:cubicBezTo>
                  <a:cubicBezTo>
                    <a:pt x="9" y="153"/>
                    <a:pt x="10" y="148"/>
                    <a:pt x="12" y="144"/>
                  </a:cubicBezTo>
                  <a:cubicBezTo>
                    <a:pt x="14" y="141"/>
                    <a:pt x="14" y="138"/>
                    <a:pt x="15" y="135"/>
                  </a:cubicBezTo>
                  <a:cubicBezTo>
                    <a:pt x="15" y="134"/>
                    <a:pt x="15" y="131"/>
                    <a:pt x="15" y="130"/>
                  </a:cubicBezTo>
                  <a:cubicBezTo>
                    <a:pt x="14" y="129"/>
                    <a:pt x="12" y="129"/>
                    <a:pt x="11" y="127"/>
                  </a:cubicBezTo>
                  <a:cubicBezTo>
                    <a:pt x="14" y="124"/>
                    <a:pt x="14" y="117"/>
                    <a:pt x="15" y="112"/>
                  </a:cubicBezTo>
                  <a:cubicBezTo>
                    <a:pt x="18" y="102"/>
                    <a:pt x="19" y="87"/>
                    <a:pt x="25" y="79"/>
                  </a:cubicBezTo>
                  <a:cubicBezTo>
                    <a:pt x="29" y="74"/>
                    <a:pt x="36" y="71"/>
                    <a:pt x="41" y="68"/>
                  </a:cubicBezTo>
                  <a:cubicBezTo>
                    <a:pt x="43" y="68"/>
                    <a:pt x="44" y="67"/>
                    <a:pt x="46" y="66"/>
                  </a:cubicBezTo>
                  <a:cubicBezTo>
                    <a:pt x="47" y="65"/>
                    <a:pt x="49" y="64"/>
                    <a:pt x="50" y="63"/>
                  </a:cubicBezTo>
                  <a:cubicBezTo>
                    <a:pt x="52" y="61"/>
                    <a:pt x="56" y="61"/>
                    <a:pt x="57" y="58"/>
                  </a:cubicBezTo>
                  <a:cubicBezTo>
                    <a:pt x="57" y="58"/>
                    <a:pt x="57" y="58"/>
                    <a:pt x="57" y="58"/>
                  </a:cubicBezTo>
                  <a:cubicBezTo>
                    <a:pt x="57" y="58"/>
                    <a:pt x="57" y="58"/>
                    <a:pt x="57" y="58"/>
                  </a:cubicBezTo>
                  <a:cubicBezTo>
                    <a:pt x="54" y="58"/>
                    <a:pt x="52" y="57"/>
                    <a:pt x="50" y="57"/>
                  </a:cubicBezTo>
                  <a:cubicBezTo>
                    <a:pt x="49" y="56"/>
                    <a:pt x="48" y="55"/>
                    <a:pt x="48" y="54"/>
                  </a:cubicBezTo>
                  <a:cubicBezTo>
                    <a:pt x="48" y="53"/>
                    <a:pt x="48" y="52"/>
                    <a:pt x="48" y="52"/>
                  </a:cubicBezTo>
                  <a:cubicBezTo>
                    <a:pt x="48" y="51"/>
                    <a:pt x="47" y="50"/>
                    <a:pt x="47" y="50"/>
                  </a:cubicBezTo>
                  <a:cubicBezTo>
                    <a:pt x="47" y="49"/>
                    <a:pt x="47" y="49"/>
                    <a:pt x="47" y="48"/>
                  </a:cubicBezTo>
                  <a:cubicBezTo>
                    <a:pt x="47" y="47"/>
                    <a:pt x="46" y="47"/>
                    <a:pt x="46" y="47"/>
                  </a:cubicBezTo>
                  <a:cubicBezTo>
                    <a:pt x="46" y="45"/>
                    <a:pt x="46" y="43"/>
                    <a:pt x="46" y="41"/>
                  </a:cubicBezTo>
                  <a:cubicBezTo>
                    <a:pt x="45" y="41"/>
                    <a:pt x="44" y="40"/>
                    <a:pt x="44" y="38"/>
                  </a:cubicBezTo>
                  <a:cubicBezTo>
                    <a:pt x="46" y="37"/>
                    <a:pt x="47" y="34"/>
                    <a:pt x="47" y="32"/>
                  </a:cubicBezTo>
                  <a:cubicBezTo>
                    <a:pt x="46" y="32"/>
                    <a:pt x="46" y="32"/>
                    <a:pt x="45" y="32"/>
                  </a:cubicBezTo>
                  <a:cubicBezTo>
                    <a:pt x="45" y="31"/>
                    <a:pt x="45" y="31"/>
                    <a:pt x="45" y="31"/>
                  </a:cubicBezTo>
                  <a:cubicBezTo>
                    <a:pt x="46" y="30"/>
                    <a:pt x="44" y="29"/>
                    <a:pt x="45" y="27"/>
                  </a:cubicBezTo>
                  <a:cubicBezTo>
                    <a:pt x="45" y="26"/>
                    <a:pt x="46" y="26"/>
                    <a:pt x="46" y="25"/>
                  </a:cubicBezTo>
                  <a:cubicBezTo>
                    <a:pt x="47" y="24"/>
                    <a:pt x="47" y="22"/>
                    <a:pt x="47" y="20"/>
                  </a:cubicBezTo>
                  <a:cubicBezTo>
                    <a:pt x="46" y="20"/>
                    <a:pt x="46" y="19"/>
                    <a:pt x="45" y="19"/>
                  </a:cubicBezTo>
                  <a:cubicBezTo>
                    <a:pt x="45" y="19"/>
                    <a:pt x="44" y="18"/>
                    <a:pt x="44" y="18"/>
                  </a:cubicBezTo>
                  <a:cubicBezTo>
                    <a:pt x="43" y="18"/>
                    <a:pt x="43" y="17"/>
                    <a:pt x="43" y="16"/>
                  </a:cubicBezTo>
                  <a:cubicBezTo>
                    <a:pt x="42" y="15"/>
                    <a:pt x="43" y="14"/>
                    <a:pt x="44" y="13"/>
                  </a:cubicBezTo>
                  <a:cubicBezTo>
                    <a:pt x="43" y="13"/>
                    <a:pt x="43" y="13"/>
                    <a:pt x="43" y="12"/>
                  </a:cubicBezTo>
                  <a:cubicBezTo>
                    <a:pt x="44" y="11"/>
                    <a:pt x="46" y="10"/>
                    <a:pt x="47" y="9"/>
                  </a:cubicBezTo>
                  <a:cubicBezTo>
                    <a:pt x="47" y="9"/>
                    <a:pt x="47" y="8"/>
                    <a:pt x="47" y="8"/>
                  </a:cubicBezTo>
                  <a:cubicBezTo>
                    <a:pt x="48" y="7"/>
                    <a:pt x="50" y="7"/>
                    <a:pt x="51" y="7"/>
                  </a:cubicBezTo>
                  <a:cubicBezTo>
                    <a:pt x="51" y="6"/>
                    <a:pt x="51" y="6"/>
                    <a:pt x="51" y="6"/>
                  </a:cubicBezTo>
                  <a:cubicBezTo>
                    <a:pt x="52" y="5"/>
                    <a:pt x="55" y="5"/>
                    <a:pt x="57" y="5"/>
                  </a:cubicBezTo>
                  <a:cubicBezTo>
                    <a:pt x="58" y="4"/>
                    <a:pt x="61" y="2"/>
                    <a:pt x="63" y="2"/>
                  </a:cubicBezTo>
                  <a:cubicBezTo>
                    <a:pt x="65" y="2"/>
                    <a:pt x="67" y="2"/>
                    <a:pt x="68" y="2"/>
                  </a:cubicBezTo>
                  <a:cubicBezTo>
                    <a:pt x="69" y="1"/>
                    <a:pt x="69" y="1"/>
                    <a:pt x="69" y="1"/>
                  </a:cubicBezTo>
                  <a:cubicBezTo>
                    <a:pt x="70" y="1"/>
                    <a:pt x="71" y="1"/>
                    <a:pt x="71" y="1"/>
                  </a:cubicBezTo>
                  <a:cubicBezTo>
                    <a:pt x="72" y="1"/>
                    <a:pt x="73" y="0"/>
                    <a:pt x="73" y="0"/>
                  </a:cubicBezTo>
                  <a:cubicBezTo>
                    <a:pt x="75" y="0"/>
                    <a:pt x="79" y="2"/>
                    <a:pt x="81" y="1"/>
                  </a:cubicBezTo>
                  <a:cubicBezTo>
                    <a:pt x="82" y="1"/>
                    <a:pt x="82" y="0"/>
                    <a:pt x="84" y="0"/>
                  </a:cubicBezTo>
                  <a:cubicBezTo>
                    <a:pt x="84" y="0"/>
                    <a:pt x="84" y="0"/>
                    <a:pt x="84" y="0"/>
                  </a:cubicBezTo>
                  <a:cubicBezTo>
                    <a:pt x="84" y="1"/>
                    <a:pt x="84" y="1"/>
                    <a:pt x="84" y="1"/>
                  </a:cubicBezTo>
                  <a:cubicBezTo>
                    <a:pt x="84" y="1"/>
                    <a:pt x="84" y="1"/>
                    <a:pt x="85" y="2"/>
                  </a:cubicBezTo>
                  <a:cubicBezTo>
                    <a:pt x="85" y="1"/>
                    <a:pt x="86" y="1"/>
                    <a:pt x="87" y="1"/>
                  </a:cubicBezTo>
                  <a:cubicBezTo>
                    <a:pt x="87" y="1"/>
                    <a:pt x="87" y="1"/>
                    <a:pt x="87" y="1"/>
                  </a:cubicBezTo>
                  <a:cubicBezTo>
                    <a:pt x="86" y="2"/>
                    <a:pt x="86" y="2"/>
                    <a:pt x="86" y="2"/>
                  </a:cubicBezTo>
                  <a:cubicBezTo>
                    <a:pt x="87" y="2"/>
                    <a:pt x="87" y="2"/>
                    <a:pt x="88" y="2"/>
                  </a:cubicBezTo>
                  <a:cubicBezTo>
                    <a:pt x="88" y="3"/>
                    <a:pt x="88" y="3"/>
                    <a:pt x="88" y="4"/>
                  </a:cubicBezTo>
                  <a:close/>
                  <a:moveTo>
                    <a:pt x="108" y="124"/>
                  </a:moveTo>
                  <a:cubicBezTo>
                    <a:pt x="108" y="128"/>
                    <a:pt x="107" y="136"/>
                    <a:pt x="109" y="140"/>
                  </a:cubicBezTo>
                  <a:cubicBezTo>
                    <a:pt x="110" y="144"/>
                    <a:pt x="113" y="147"/>
                    <a:pt x="114" y="151"/>
                  </a:cubicBezTo>
                  <a:cubicBezTo>
                    <a:pt x="115" y="155"/>
                    <a:pt x="113" y="161"/>
                    <a:pt x="115" y="164"/>
                  </a:cubicBezTo>
                  <a:cubicBezTo>
                    <a:pt x="115" y="155"/>
                    <a:pt x="115" y="143"/>
                    <a:pt x="112" y="136"/>
                  </a:cubicBezTo>
                  <a:cubicBezTo>
                    <a:pt x="112" y="133"/>
                    <a:pt x="111" y="130"/>
                    <a:pt x="111" y="128"/>
                  </a:cubicBezTo>
                  <a:cubicBezTo>
                    <a:pt x="110" y="127"/>
                    <a:pt x="109" y="127"/>
                    <a:pt x="109" y="127"/>
                  </a:cubicBezTo>
                  <a:cubicBezTo>
                    <a:pt x="108" y="126"/>
                    <a:pt x="109" y="124"/>
                    <a:pt x="108" y="124"/>
                  </a:cubicBezTo>
                  <a:close/>
                  <a:moveTo>
                    <a:pt x="32" y="136"/>
                  </a:moveTo>
                  <a:cubicBezTo>
                    <a:pt x="35" y="136"/>
                    <a:pt x="37" y="138"/>
                    <a:pt x="39" y="138"/>
                  </a:cubicBezTo>
                  <a:cubicBezTo>
                    <a:pt x="39" y="138"/>
                    <a:pt x="39" y="137"/>
                    <a:pt x="39" y="137"/>
                  </a:cubicBezTo>
                  <a:cubicBezTo>
                    <a:pt x="38" y="135"/>
                    <a:pt x="37" y="131"/>
                    <a:pt x="37" y="128"/>
                  </a:cubicBezTo>
                  <a:cubicBezTo>
                    <a:pt x="37" y="128"/>
                    <a:pt x="36" y="129"/>
                    <a:pt x="36" y="129"/>
                  </a:cubicBezTo>
                  <a:cubicBezTo>
                    <a:pt x="35" y="130"/>
                    <a:pt x="35" y="131"/>
                    <a:pt x="34" y="132"/>
                  </a:cubicBezTo>
                  <a:cubicBezTo>
                    <a:pt x="34" y="134"/>
                    <a:pt x="33" y="134"/>
                    <a:pt x="32" y="136"/>
                  </a:cubicBezTo>
                  <a:close/>
                  <a:moveTo>
                    <a:pt x="116" y="167"/>
                  </a:moveTo>
                  <a:cubicBezTo>
                    <a:pt x="116" y="172"/>
                    <a:pt x="116" y="179"/>
                    <a:pt x="117" y="184"/>
                  </a:cubicBezTo>
                  <a:cubicBezTo>
                    <a:pt x="118" y="187"/>
                    <a:pt x="118" y="190"/>
                    <a:pt x="118" y="192"/>
                  </a:cubicBezTo>
                  <a:cubicBezTo>
                    <a:pt x="119" y="197"/>
                    <a:pt x="117" y="201"/>
                    <a:pt x="119" y="204"/>
                  </a:cubicBezTo>
                  <a:cubicBezTo>
                    <a:pt x="119" y="204"/>
                    <a:pt x="119" y="203"/>
                    <a:pt x="119" y="203"/>
                  </a:cubicBezTo>
                  <a:cubicBezTo>
                    <a:pt x="120" y="202"/>
                    <a:pt x="119" y="200"/>
                    <a:pt x="120" y="198"/>
                  </a:cubicBezTo>
                  <a:cubicBezTo>
                    <a:pt x="120" y="197"/>
                    <a:pt x="122" y="195"/>
                    <a:pt x="122" y="194"/>
                  </a:cubicBezTo>
                  <a:cubicBezTo>
                    <a:pt x="123" y="191"/>
                    <a:pt x="121" y="188"/>
                    <a:pt x="120" y="186"/>
                  </a:cubicBezTo>
                  <a:cubicBezTo>
                    <a:pt x="119" y="182"/>
                    <a:pt x="120" y="179"/>
                    <a:pt x="118" y="175"/>
                  </a:cubicBezTo>
                  <a:cubicBezTo>
                    <a:pt x="118" y="173"/>
                    <a:pt x="116" y="171"/>
                    <a:pt x="116" y="167"/>
                  </a:cubicBezTo>
                  <a:cubicBezTo>
                    <a:pt x="116" y="167"/>
                    <a:pt x="116" y="167"/>
                    <a:pt x="116" y="167"/>
                  </a:cubicBezTo>
                  <a:close/>
                  <a:moveTo>
                    <a:pt x="121" y="216"/>
                  </a:moveTo>
                  <a:cubicBezTo>
                    <a:pt x="120" y="219"/>
                    <a:pt x="120" y="224"/>
                    <a:pt x="120" y="227"/>
                  </a:cubicBezTo>
                  <a:cubicBezTo>
                    <a:pt x="121" y="227"/>
                    <a:pt x="121" y="227"/>
                    <a:pt x="121" y="227"/>
                  </a:cubicBezTo>
                  <a:cubicBezTo>
                    <a:pt x="121" y="227"/>
                    <a:pt x="121" y="227"/>
                    <a:pt x="121" y="227"/>
                  </a:cubicBezTo>
                  <a:cubicBezTo>
                    <a:pt x="123" y="225"/>
                    <a:pt x="123" y="220"/>
                    <a:pt x="123" y="217"/>
                  </a:cubicBezTo>
                  <a:cubicBezTo>
                    <a:pt x="122" y="217"/>
                    <a:pt x="122" y="217"/>
                    <a:pt x="122" y="216"/>
                  </a:cubicBezTo>
                  <a:cubicBezTo>
                    <a:pt x="122" y="216"/>
                    <a:pt x="121" y="216"/>
                    <a:pt x="121" y="216"/>
                  </a:cubicBezTo>
                  <a:close/>
                  <a:moveTo>
                    <a:pt x="80" y="238"/>
                  </a:moveTo>
                  <a:cubicBezTo>
                    <a:pt x="80" y="241"/>
                    <a:pt x="80" y="243"/>
                    <a:pt x="81" y="245"/>
                  </a:cubicBezTo>
                  <a:cubicBezTo>
                    <a:pt x="81" y="247"/>
                    <a:pt x="80" y="251"/>
                    <a:pt x="79" y="253"/>
                  </a:cubicBezTo>
                  <a:cubicBezTo>
                    <a:pt x="79" y="256"/>
                    <a:pt x="79" y="260"/>
                    <a:pt x="78" y="263"/>
                  </a:cubicBezTo>
                  <a:cubicBezTo>
                    <a:pt x="78" y="265"/>
                    <a:pt x="79" y="268"/>
                    <a:pt x="79" y="270"/>
                  </a:cubicBezTo>
                  <a:cubicBezTo>
                    <a:pt x="79" y="271"/>
                    <a:pt x="78" y="271"/>
                    <a:pt x="78" y="271"/>
                  </a:cubicBezTo>
                  <a:cubicBezTo>
                    <a:pt x="77" y="273"/>
                    <a:pt x="78" y="276"/>
                    <a:pt x="78" y="278"/>
                  </a:cubicBezTo>
                  <a:cubicBezTo>
                    <a:pt x="79" y="282"/>
                    <a:pt x="79" y="286"/>
                    <a:pt x="79" y="290"/>
                  </a:cubicBezTo>
                  <a:cubicBezTo>
                    <a:pt x="77" y="296"/>
                    <a:pt x="74" y="311"/>
                    <a:pt x="78" y="317"/>
                  </a:cubicBezTo>
                  <a:cubicBezTo>
                    <a:pt x="78" y="316"/>
                    <a:pt x="78" y="316"/>
                    <a:pt x="78" y="316"/>
                  </a:cubicBezTo>
                  <a:cubicBezTo>
                    <a:pt x="79" y="314"/>
                    <a:pt x="79" y="309"/>
                    <a:pt x="79" y="306"/>
                  </a:cubicBezTo>
                  <a:cubicBezTo>
                    <a:pt x="80" y="302"/>
                    <a:pt x="82" y="297"/>
                    <a:pt x="83" y="292"/>
                  </a:cubicBezTo>
                  <a:cubicBezTo>
                    <a:pt x="83" y="290"/>
                    <a:pt x="82" y="281"/>
                    <a:pt x="81" y="279"/>
                  </a:cubicBezTo>
                  <a:cubicBezTo>
                    <a:pt x="81" y="275"/>
                    <a:pt x="81" y="271"/>
                    <a:pt x="81" y="267"/>
                  </a:cubicBezTo>
                  <a:cubicBezTo>
                    <a:pt x="81" y="267"/>
                    <a:pt x="82" y="266"/>
                    <a:pt x="81" y="265"/>
                  </a:cubicBezTo>
                  <a:cubicBezTo>
                    <a:pt x="81" y="263"/>
                    <a:pt x="80" y="259"/>
                    <a:pt x="80" y="257"/>
                  </a:cubicBezTo>
                  <a:cubicBezTo>
                    <a:pt x="79" y="255"/>
                    <a:pt x="80" y="252"/>
                    <a:pt x="81" y="251"/>
                  </a:cubicBezTo>
                  <a:cubicBezTo>
                    <a:pt x="82" y="247"/>
                    <a:pt x="81" y="244"/>
                    <a:pt x="81" y="241"/>
                  </a:cubicBezTo>
                  <a:cubicBezTo>
                    <a:pt x="80" y="240"/>
                    <a:pt x="81" y="239"/>
                    <a:pt x="80" y="238"/>
                  </a:cubicBezTo>
                  <a:cubicBezTo>
                    <a:pt x="80" y="238"/>
                    <a:pt x="80" y="238"/>
                    <a:pt x="80" y="238"/>
                  </a:cubicBezTo>
                  <a:close/>
                  <a:moveTo>
                    <a:pt x="97" y="372"/>
                  </a:moveTo>
                  <a:cubicBezTo>
                    <a:pt x="97" y="373"/>
                    <a:pt x="97" y="373"/>
                    <a:pt x="97" y="373"/>
                  </a:cubicBezTo>
                  <a:cubicBezTo>
                    <a:pt x="98" y="375"/>
                    <a:pt x="100" y="377"/>
                    <a:pt x="102" y="377"/>
                  </a:cubicBezTo>
                  <a:cubicBezTo>
                    <a:pt x="103" y="376"/>
                    <a:pt x="104" y="377"/>
                    <a:pt x="104" y="375"/>
                  </a:cubicBezTo>
                  <a:cubicBezTo>
                    <a:pt x="105" y="374"/>
                    <a:pt x="104" y="373"/>
                    <a:pt x="104" y="372"/>
                  </a:cubicBezTo>
                  <a:cubicBezTo>
                    <a:pt x="103" y="371"/>
                    <a:pt x="101" y="372"/>
                    <a:pt x="99" y="372"/>
                  </a:cubicBezTo>
                  <a:cubicBezTo>
                    <a:pt x="99" y="372"/>
                    <a:pt x="98" y="372"/>
                    <a:pt x="97" y="372"/>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456" name="Freeform 63"/>
            <p:cNvSpPr>
              <a:spLocks noChangeAspect="1" noEditPoints="1"/>
            </p:cNvSpPr>
            <p:nvPr/>
          </p:nvSpPr>
          <p:spPr bwMode="auto">
            <a:xfrm>
              <a:off x="-577369" y="2974872"/>
              <a:ext cx="598389" cy="1672204"/>
            </a:xfrm>
            <a:custGeom>
              <a:avLst/>
              <a:gdLst>
                <a:gd name="T0" fmla="*/ 104 w 148"/>
                <a:gd name="T1" fmla="*/ 44 h 414"/>
                <a:gd name="T2" fmla="*/ 100 w 148"/>
                <a:gd name="T3" fmla="*/ 48 h 414"/>
                <a:gd name="T4" fmla="*/ 115 w 148"/>
                <a:gd name="T5" fmla="*/ 61 h 414"/>
                <a:gd name="T6" fmla="*/ 144 w 148"/>
                <a:gd name="T7" fmla="*/ 127 h 414"/>
                <a:gd name="T8" fmla="*/ 148 w 148"/>
                <a:gd name="T9" fmla="*/ 169 h 414"/>
                <a:gd name="T10" fmla="*/ 147 w 148"/>
                <a:gd name="T11" fmla="*/ 197 h 414"/>
                <a:gd name="T12" fmla="*/ 147 w 148"/>
                <a:gd name="T13" fmla="*/ 203 h 414"/>
                <a:gd name="T14" fmla="*/ 140 w 148"/>
                <a:gd name="T15" fmla="*/ 224 h 414"/>
                <a:gd name="T16" fmla="*/ 129 w 148"/>
                <a:gd name="T17" fmla="*/ 234 h 414"/>
                <a:gd name="T18" fmla="*/ 124 w 148"/>
                <a:gd name="T19" fmla="*/ 284 h 414"/>
                <a:gd name="T20" fmla="*/ 116 w 148"/>
                <a:gd name="T21" fmla="*/ 347 h 414"/>
                <a:gd name="T22" fmla="*/ 112 w 148"/>
                <a:gd name="T23" fmla="*/ 380 h 414"/>
                <a:gd name="T24" fmla="*/ 115 w 148"/>
                <a:gd name="T25" fmla="*/ 400 h 414"/>
                <a:gd name="T26" fmla="*/ 95 w 148"/>
                <a:gd name="T27" fmla="*/ 407 h 414"/>
                <a:gd name="T28" fmla="*/ 93 w 148"/>
                <a:gd name="T29" fmla="*/ 387 h 414"/>
                <a:gd name="T30" fmla="*/ 92 w 148"/>
                <a:gd name="T31" fmla="*/ 366 h 414"/>
                <a:gd name="T32" fmla="*/ 86 w 148"/>
                <a:gd name="T33" fmla="*/ 382 h 414"/>
                <a:gd name="T34" fmla="*/ 87 w 148"/>
                <a:gd name="T35" fmla="*/ 407 h 414"/>
                <a:gd name="T36" fmla="*/ 61 w 148"/>
                <a:gd name="T37" fmla="*/ 408 h 414"/>
                <a:gd name="T38" fmla="*/ 69 w 148"/>
                <a:gd name="T39" fmla="*/ 384 h 414"/>
                <a:gd name="T40" fmla="*/ 54 w 148"/>
                <a:gd name="T41" fmla="*/ 372 h 414"/>
                <a:gd name="T42" fmla="*/ 54 w 148"/>
                <a:gd name="T43" fmla="*/ 305 h 414"/>
                <a:gd name="T44" fmla="*/ 52 w 148"/>
                <a:gd name="T45" fmla="*/ 289 h 414"/>
                <a:gd name="T46" fmla="*/ 44 w 148"/>
                <a:gd name="T47" fmla="*/ 225 h 414"/>
                <a:gd name="T48" fmla="*/ 40 w 148"/>
                <a:gd name="T49" fmla="*/ 197 h 414"/>
                <a:gd name="T50" fmla="*/ 43 w 148"/>
                <a:gd name="T51" fmla="*/ 179 h 414"/>
                <a:gd name="T52" fmla="*/ 39 w 148"/>
                <a:gd name="T53" fmla="*/ 164 h 414"/>
                <a:gd name="T54" fmla="*/ 44 w 148"/>
                <a:gd name="T55" fmla="*/ 141 h 414"/>
                <a:gd name="T56" fmla="*/ 37 w 148"/>
                <a:gd name="T57" fmla="*/ 139 h 414"/>
                <a:gd name="T58" fmla="*/ 31 w 148"/>
                <a:gd name="T59" fmla="*/ 160 h 414"/>
                <a:gd name="T60" fmla="*/ 15 w 148"/>
                <a:gd name="T61" fmla="*/ 199 h 414"/>
                <a:gd name="T62" fmla="*/ 20 w 148"/>
                <a:gd name="T63" fmla="*/ 224 h 414"/>
                <a:gd name="T64" fmla="*/ 11 w 148"/>
                <a:gd name="T65" fmla="*/ 220 h 414"/>
                <a:gd name="T66" fmla="*/ 15 w 148"/>
                <a:gd name="T67" fmla="*/ 233 h 414"/>
                <a:gd name="T68" fmla="*/ 13 w 148"/>
                <a:gd name="T69" fmla="*/ 238 h 414"/>
                <a:gd name="T70" fmla="*/ 2 w 148"/>
                <a:gd name="T71" fmla="*/ 218 h 414"/>
                <a:gd name="T72" fmla="*/ 3 w 148"/>
                <a:gd name="T73" fmla="*/ 188 h 414"/>
                <a:gd name="T74" fmla="*/ 7 w 148"/>
                <a:gd name="T75" fmla="*/ 163 h 414"/>
                <a:gd name="T76" fmla="*/ 11 w 148"/>
                <a:gd name="T77" fmla="*/ 145 h 414"/>
                <a:gd name="T78" fmla="*/ 30 w 148"/>
                <a:gd name="T79" fmla="*/ 72 h 414"/>
                <a:gd name="T80" fmla="*/ 63 w 148"/>
                <a:gd name="T81" fmla="*/ 47 h 414"/>
                <a:gd name="T82" fmla="*/ 58 w 148"/>
                <a:gd name="T83" fmla="*/ 30 h 414"/>
                <a:gd name="T84" fmla="*/ 93 w 148"/>
                <a:gd name="T85" fmla="*/ 5 h 414"/>
                <a:gd name="T86" fmla="*/ 103 w 148"/>
                <a:gd name="T87" fmla="*/ 26 h 414"/>
                <a:gd name="T88" fmla="*/ 103 w 148"/>
                <a:gd name="T89" fmla="*/ 34 h 414"/>
                <a:gd name="T90" fmla="*/ 88 w 148"/>
                <a:gd name="T91" fmla="*/ 296 h 414"/>
                <a:gd name="T92" fmla="*/ 88 w 148"/>
                <a:gd name="T93" fmla="*/ 260 h 414"/>
                <a:gd name="T94" fmla="*/ 87 w 148"/>
                <a:gd name="T95" fmla="*/ 242 h 414"/>
                <a:gd name="T96" fmla="*/ 88 w 148"/>
                <a:gd name="T97" fmla="*/ 297 h 414"/>
                <a:gd name="T98" fmla="*/ 133 w 148"/>
                <a:gd name="T99" fmla="*/ 193 h 414"/>
                <a:gd name="T100" fmla="*/ 128 w 148"/>
                <a:gd name="T101" fmla="*/ 162 h 414"/>
                <a:gd name="T102" fmla="*/ 123 w 148"/>
                <a:gd name="T103" fmla="*/ 135 h 414"/>
                <a:gd name="T104" fmla="*/ 125 w 148"/>
                <a:gd name="T105" fmla="*/ 151 h 414"/>
                <a:gd name="T106" fmla="*/ 124 w 148"/>
                <a:gd name="T107" fmla="*/ 170 h 414"/>
                <a:gd name="T108" fmla="*/ 126 w 148"/>
                <a:gd name="T109" fmla="*/ 182 h 414"/>
                <a:gd name="T110" fmla="*/ 129 w 148"/>
                <a:gd name="T111" fmla="*/ 198 h 414"/>
                <a:gd name="T112" fmla="*/ 122 w 148"/>
                <a:gd name="T113" fmla="*/ 166 h 414"/>
                <a:gd name="T114" fmla="*/ 122 w 148"/>
                <a:gd name="T115" fmla="*/ 167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414">
                  <a:moveTo>
                    <a:pt x="105" y="42"/>
                  </a:moveTo>
                  <a:cubicBezTo>
                    <a:pt x="105" y="42"/>
                    <a:pt x="105" y="42"/>
                    <a:pt x="105" y="42"/>
                  </a:cubicBezTo>
                  <a:cubicBezTo>
                    <a:pt x="106" y="43"/>
                    <a:pt x="105" y="42"/>
                    <a:pt x="105" y="42"/>
                  </a:cubicBezTo>
                  <a:cubicBezTo>
                    <a:pt x="105" y="42"/>
                    <a:pt x="105" y="43"/>
                    <a:pt x="105" y="43"/>
                  </a:cubicBezTo>
                  <a:cubicBezTo>
                    <a:pt x="105" y="43"/>
                    <a:pt x="105" y="43"/>
                    <a:pt x="105" y="43"/>
                  </a:cubicBezTo>
                  <a:cubicBezTo>
                    <a:pt x="105" y="44"/>
                    <a:pt x="105" y="44"/>
                    <a:pt x="105" y="44"/>
                  </a:cubicBezTo>
                  <a:cubicBezTo>
                    <a:pt x="104" y="44"/>
                    <a:pt x="104" y="44"/>
                    <a:pt x="104" y="44"/>
                  </a:cubicBezTo>
                  <a:cubicBezTo>
                    <a:pt x="104" y="44"/>
                    <a:pt x="104" y="44"/>
                    <a:pt x="104" y="44"/>
                  </a:cubicBezTo>
                  <a:cubicBezTo>
                    <a:pt x="103" y="45"/>
                    <a:pt x="103" y="45"/>
                    <a:pt x="103" y="45"/>
                  </a:cubicBezTo>
                  <a:cubicBezTo>
                    <a:pt x="102" y="45"/>
                    <a:pt x="102" y="45"/>
                    <a:pt x="102" y="45"/>
                  </a:cubicBezTo>
                  <a:cubicBezTo>
                    <a:pt x="102" y="45"/>
                    <a:pt x="102" y="45"/>
                    <a:pt x="102" y="45"/>
                  </a:cubicBezTo>
                  <a:cubicBezTo>
                    <a:pt x="102" y="45"/>
                    <a:pt x="102" y="45"/>
                    <a:pt x="102" y="45"/>
                  </a:cubicBezTo>
                  <a:cubicBezTo>
                    <a:pt x="101" y="46"/>
                    <a:pt x="101" y="46"/>
                    <a:pt x="101" y="46"/>
                  </a:cubicBezTo>
                  <a:cubicBezTo>
                    <a:pt x="101" y="46"/>
                    <a:pt x="101" y="46"/>
                    <a:pt x="101" y="46"/>
                  </a:cubicBezTo>
                  <a:cubicBezTo>
                    <a:pt x="100" y="47"/>
                    <a:pt x="100" y="47"/>
                    <a:pt x="100" y="47"/>
                  </a:cubicBezTo>
                  <a:cubicBezTo>
                    <a:pt x="100" y="47"/>
                    <a:pt x="100" y="48"/>
                    <a:pt x="100" y="48"/>
                  </a:cubicBezTo>
                  <a:cubicBezTo>
                    <a:pt x="100" y="48"/>
                    <a:pt x="100" y="49"/>
                    <a:pt x="100" y="49"/>
                  </a:cubicBezTo>
                  <a:cubicBezTo>
                    <a:pt x="100" y="49"/>
                    <a:pt x="100" y="49"/>
                    <a:pt x="100" y="49"/>
                  </a:cubicBezTo>
                  <a:cubicBezTo>
                    <a:pt x="100" y="50"/>
                    <a:pt x="100" y="50"/>
                    <a:pt x="100" y="50"/>
                  </a:cubicBezTo>
                  <a:cubicBezTo>
                    <a:pt x="100" y="51"/>
                    <a:pt x="100" y="51"/>
                    <a:pt x="100" y="51"/>
                  </a:cubicBezTo>
                  <a:cubicBezTo>
                    <a:pt x="100" y="53"/>
                    <a:pt x="100" y="53"/>
                    <a:pt x="100" y="53"/>
                  </a:cubicBezTo>
                  <a:cubicBezTo>
                    <a:pt x="100" y="54"/>
                    <a:pt x="100" y="54"/>
                    <a:pt x="100" y="54"/>
                  </a:cubicBezTo>
                  <a:cubicBezTo>
                    <a:pt x="99" y="55"/>
                    <a:pt x="99" y="55"/>
                    <a:pt x="99" y="55"/>
                  </a:cubicBezTo>
                  <a:cubicBezTo>
                    <a:pt x="99" y="55"/>
                    <a:pt x="112" y="61"/>
                    <a:pt x="115" y="61"/>
                  </a:cubicBezTo>
                  <a:cubicBezTo>
                    <a:pt x="117" y="62"/>
                    <a:pt x="124" y="65"/>
                    <a:pt x="125" y="65"/>
                  </a:cubicBezTo>
                  <a:cubicBezTo>
                    <a:pt x="126" y="66"/>
                    <a:pt x="127" y="67"/>
                    <a:pt x="128" y="67"/>
                  </a:cubicBezTo>
                  <a:cubicBezTo>
                    <a:pt x="128" y="68"/>
                    <a:pt x="129" y="69"/>
                    <a:pt x="129" y="69"/>
                  </a:cubicBezTo>
                  <a:cubicBezTo>
                    <a:pt x="130" y="70"/>
                    <a:pt x="132" y="74"/>
                    <a:pt x="133" y="76"/>
                  </a:cubicBezTo>
                  <a:cubicBezTo>
                    <a:pt x="134" y="78"/>
                    <a:pt x="137" y="84"/>
                    <a:pt x="138" y="87"/>
                  </a:cubicBezTo>
                  <a:cubicBezTo>
                    <a:pt x="139" y="90"/>
                    <a:pt x="140" y="97"/>
                    <a:pt x="140" y="100"/>
                  </a:cubicBezTo>
                  <a:cubicBezTo>
                    <a:pt x="140" y="104"/>
                    <a:pt x="143" y="112"/>
                    <a:pt x="143" y="115"/>
                  </a:cubicBezTo>
                  <a:cubicBezTo>
                    <a:pt x="143" y="117"/>
                    <a:pt x="144" y="124"/>
                    <a:pt x="144" y="127"/>
                  </a:cubicBezTo>
                  <a:cubicBezTo>
                    <a:pt x="145" y="130"/>
                    <a:pt x="145" y="133"/>
                    <a:pt x="146" y="135"/>
                  </a:cubicBezTo>
                  <a:cubicBezTo>
                    <a:pt x="146" y="138"/>
                    <a:pt x="146" y="141"/>
                    <a:pt x="146" y="143"/>
                  </a:cubicBezTo>
                  <a:cubicBezTo>
                    <a:pt x="146" y="144"/>
                    <a:pt x="147" y="148"/>
                    <a:pt x="147" y="149"/>
                  </a:cubicBezTo>
                  <a:cubicBezTo>
                    <a:pt x="147" y="150"/>
                    <a:pt x="147" y="151"/>
                    <a:pt x="147" y="151"/>
                  </a:cubicBezTo>
                  <a:cubicBezTo>
                    <a:pt x="147" y="152"/>
                    <a:pt x="147" y="152"/>
                    <a:pt x="147" y="154"/>
                  </a:cubicBezTo>
                  <a:cubicBezTo>
                    <a:pt x="148" y="155"/>
                    <a:pt x="148" y="157"/>
                    <a:pt x="148" y="159"/>
                  </a:cubicBezTo>
                  <a:cubicBezTo>
                    <a:pt x="148" y="161"/>
                    <a:pt x="148" y="166"/>
                    <a:pt x="148" y="166"/>
                  </a:cubicBezTo>
                  <a:cubicBezTo>
                    <a:pt x="148" y="167"/>
                    <a:pt x="148" y="168"/>
                    <a:pt x="148" y="169"/>
                  </a:cubicBezTo>
                  <a:cubicBezTo>
                    <a:pt x="148" y="169"/>
                    <a:pt x="148" y="173"/>
                    <a:pt x="148" y="174"/>
                  </a:cubicBezTo>
                  <a:cubicBezTo>
                    <a:pt x="148" y="176"/>
                    <a:pt x="148" y="178"/>
                    <a:pt x="148" y="179"/>
                  </a:cubicBezTo>
                  <a:cubicBezTo>
                    <a:pt x="147" y="180"/>
                    <a:pt x="148" y="180"/>
                    <a:pt x="148" y="181"/>
                  </a:cubicBezTo>
                  <a:cubicBezTo>
                    <a:pt x="148" y="182"/>
                    <a:pt x="148" y="183"/>
                    <a:pt x="148" y="184"/>
                  </a:cubicBezTo>
                  <a:cubicBezTo>
                    <a:pt x="148" y="185"/>
                    <a:pt x="147" y="186"/>
                    <a:pt x="147" y="187"/>
                  </a:cubicBezTo>
                  <a:cubicBezTo>
                    <a:pt x="147" y="188"/>
                    <a:pt x="146" y="189"/>
                    <a:pt x="146" y="192"/>
                  </a:cubicBezTo>
                  <a:cubicBezTo>
                    <a:pt x="146" y="194"/>
                    <a:pt x="147" y="197"/>
                    <a:pt x="147" y="197"/>
                  </a:cubicBezTo>
                  <a:cubicBezTo>
                    <a:pt x="147" y="197"/>
                    <a:pt x="147" y="197"/>
                    <a:pt x="147" y="197"/>
                  </a:cubicBezTo>
                  <a:cubicBezTo>
                    <a:pt x="148" y="198"/>
                    <a:pt x="148" y="198"/>
                    <a:pt x="148" y="198"/>
                  </a:cubicBezTo>
                  <a:cubicBezTo>
                    <a:pt x="148" y="198"/>
                    <a:pt x="148" y="198"/>
                    <a:pt x="148" y="198"/>
                  </a:cubicBezTo>
                  <a:cubicBezTo>
                    <a:pt x="148" y="198"/>
                    <a:pt x="148" y="198"/>
                    <a:pt x="148" y="198"/>
                  </a:cubicBezTo>
                  <a:cubicBezTo>
                    <a:pt x="148" y="199"/>
                    <a:pt x="148" y="199"/>
                    <a:pt x="148" y="199"/>
                  </a:cubicBezTo>
                  <a:cubicBezTo>
                    <a:pt x="148" y="200"/>
                    <a:pt x="148" y="200"/>
                    <a:pt x="148" y="200"/>
                  </a:cubicBezTo>
                  <a:cubicBezTo>
                    <a:pt x="148" y="200"/>
                    <a:pt x="148" y="200"/>
                    <a:pt x="148" y="200"/>
                  </a:cubicBezTo>
                  <a:cubicBezTo>
                    <a:pt x="148" y="200"/>
                    <a:pt x="148" y="201"/>
                    <a:pt x="148" y="201"/>
                  </a:cubicBezTo>
                  <a:cubicBezTo>
                    <a:pt x="148" y="202"/>
                    <a:pt x="148" y="202"/>
                    <a:pt x="147" y="203"/>
                  </a:cubicBezTo>
                  <a:cubicBezTo>
                    <a:pt x="147" y="204"/>
                    <a:pt x="146" y="205"/>
                    <a:pt x="146" y="205"/>
                  </a:cubicBezTo>
                  <a:cubicBezTo>
                    <a:pt x="146" y="205"/>
                    <a:pt x="146" y="206"/>
                    <a:pt x="146" y="207"/>
                  </a:cubicBezTo>
                  <a:cubicBezTo>
                    <a:pt x="146" y="208"/>
                    <a:pt x="146" y="212"/>
                    <a:pt x="145" y="213"/>
                  </a:cubicBezTo>
                  <a:cubicBezTo>
                    <a:pt x="145" y="214"/>
                    <a:pt x="145" y="217"/>
                    <a:pt x="145" y="218"/>
                  </a:cubicBezTo>
                  <a:cubicBezTo>
                    <a:pt x="144" y="219"/>
                    <a:pt x="144" y="220"/>
                    <a:pt x="143" y="221"/>
                  </a:cubicBezTo>
                  <a:cubicBezTo>
                    <a:pt x="142" y="222"/>
                    <a:pt x="141" y="222"/>
                    <a:pt x="141" y="222"/>
                  </a:cubicBezTo>
                  <a:cubicBezTo>
                    <a:pt x="140" y="222"/>
                    <a:pt x="140" y="222"/>
                    <a:pt x="140" y="222"/>
                  </a:cubicBezTo>
                  <a:cubicBezTo>
                    <a:pt x="140" y="224"/>
                    <a:pt x="140" y="224"/>
                    <a:pt x="140" y="224"/>
                  </a:cubicBezTo>
                  <a:cubicBezTo>
                    <a:pt x="140" y="224"/>
                    <a:pt x="139" y="224"/>
                    <a:pt x="138" y="224"/>
                  </a:cubicBezTo>
                  <a:cubicBezTo>
                    <a:pt x="138" y="225"/>
                    <a:pt x="137" y="225"/>
                    <a:pt x="137" y="225"/>
                  </a:cubicBezTo>
                  <a:cubicBezTo>
                    <a:pt x="137" y="225"/>
                    <a:pt x="136" y="226"/>
                    <a:pt x="136" y="226"/>
                  </a:cubicBezTo>
                  <a:cubicBezTo>
                    <a:pt x="136" y="227"/>
                    <a:pt x="134" y="227"/>
                    <a:pt x="133" y="227"/>
                  </a:cubicBezTo>
                  <a:cubicBezTo>
                    <a:pt x="133" y="227"/>
                    <a:pt x="131" y="227"/>
                    <a:pt x="131" y="227"/>
                  </a:cubicBezTo>
                  <a:cubicBezTo>
                    <a:pt x="131" y="227"/>
                    <a:pt x="130" y="228"/>
                    <a:pt x="130" y="228"/>
                  </a:cubicBezTo>
                  <a:cubicBezTo>
                    <a:pt x="129" y="229"/>
                    <a:pt x="129" y="229"/>
                    <a:pt x="129" y="229"/>
                  </a:cubicBezTo>
                  <a:cubicBezTo>
                    <a:pt x="129" y="229"/>
                    <a:pt x="129" y="231"/>
                    <a:pt x="129" y="234"/>
                  </a:cubicBezTo>
                  <a:cubicBezTo>
                    <a:pt x="129" y="236"/>
                    <a:pt x="128" y="244"/>
                    <a:pt x="128" y="247"/>
                  </a:cubicBezTo>
                  <a:cubicBezTo>
                    <a:pt x="127" y="250"/>
                    <a:pt x="127" y="252"/>
                    <a:pt x="126" y="256"/>
                  </a:cubicBezTo>
                  <a:cubicBezTo>
                    <a:pt x="126" y="258"/>
                    <a:pt x="125" y="261"/>
                    <a:pt x="125" y="263"/>
                  </a:cubicBezTo>
                  <a:cubicBezTo>
                    <a:pt x="125" y="266"/>
                    <a:pt x="125" y="268"/>
                    <a:pt x="125" y="268"/>
                  </a:cubicBezTo>
                  <a:cubicBezTo>
                    <a:pt x="125" y="269"/>
                    <a:pt x="126" y="273"/>
                    <a:pt x="126" y="273"/>
                  </a:cubicBezTo>
                  <a:cubicBezTo>
                    <a:pt x="126" y="274"/>
                    <a:pt x="125" y="277"/>
                    <a:pt x="125" y="278"/>
                  </a:cubicBezTo>
                  <a:cubicBezTo>
                    <a:pt x="124" y="280"/>
                    <a:pt x="123" y="283"/>
                    <a:pt x="123" y="283"/>
                  </a:cubicBezTo>
                  <a:cubicBezTo>
                    <a:pt x="123" y="283"/>
                    <a:pt x="123" y="284"/>
                    <a:pt x="124" y="284"/>
                  </a:cubicBezTo>
                  <a:cubicBezTo>
                    <a:pt x="125" y="284"/>
                    <a:pt x="125" y="285"/>
                    <a:pt x="125" y="286"/>
                  </a:cubicBezTo>
                  <a:cubicBezTo>
                    <a:pt x="125" y="286"/>
                    <a:pt x="125" y="289"/>
                    <a:pt x="124" y="289"/>
                  </a:cubicBezTo>
                  <a:cubicBezTo>
                    <a:pt x="124" y="290"/>
                    <a:pt x="121" y="293"/>
                    <a:pt x="121" y="294"/>
                  </a:cubicBezTo>
                  <a:cubicBezTo>
                    <a:pt x="120" y="295"/>
                    <a:pt x="123" y="298"/>
                    <a:pt x="123" y="298"/>
                  </a:cubicBezTo>
                  <a:cubicBezTo>
                    <a:pt x="124" y="298"/>
                    <a:pt x="124" y="299"/>
                    <a:pt x="124" y="300"/>
                  </a:cubicBezTo>
                  <a:cubicBezTo>
                    <a:pt x="124" y="302"/>
                    <a:pt x="124" y="309"/>
                    <a:pt x="124" y="313"/>
                  </a:cubicBezTo>
                  <a:cubicBezTo>
                    <a:pt x="123" y="317"/>
                    <a:pt x="119" y="335"/>
                    <a:pt x="117" y="339"/>
                  </a:cubicBezTo>
                  <a:cubicBezTo>
                    <a:pt x="116" y="343"/>
                    <a:pt x="116" y="345"/>
                    <a:pt x="116" y="347"/>
                  </a:cubicBezTo>
                  <a:cubicBezTo>
                    <a:pt x="116" y="349"/>
                    <a:pt x="116" y="353"/>
                    <a:pt x="116" y="354"/>
                  </a:cubicBezTo>
                  <a:cubicBezTo>
                    <a:pt x="116" y="354"/>
                    <a:pt x="115" y="358"/>
                    <a:pt x="115" y="359"/>
                  </a:cubicBezTo>
                  <a:cubicBezTo>
                    <a:pt x="115" y="360"/>
                    <a:pt x="115" y="363"/>
                    <a:pt x="115" y="365"/>
                  </a:cubicBezTo>
                  <a:cubicBezTo>
                    <a:pt x="116" y="367"/>
                    <a:pt x="116" y="372"/>
                    <a:pt x="116" y="373"/>
                  </a:cubicBezTo>
                  <a:cubicBezTo>
                    <a:pt x="116" y="373"/>
                    <a:pt x="115" y="373"/>
                    <a:pt x="115" y="374"/>
                  </a:cubicBezTo>
                  <a:cubicBezTo>
                    <a:pt x="114" y="374"/>
                    <a:pt x="113" y="375"/>
                    <a:pt x="112" y="375"/>
                  </a:cubicBezTo>
                  <a:cubicBezTo>
                    <a:pt x="111" y="375"/>
                    <a:pt x="111" y="377"/>
                    <a:pt x="112" y="378"/>
                  </a:cubicBezTo>
                  <a:cubicBezTo>
                    <a:pt x="112" y="378"/>
                    <a:pt x="112" y="379"/>
                    <a:pt x="112" y="380"/>
                  </a:cubicBezTo>
                  <a:cubicBezTo>
                    <a:pt x="112" y="380"/>
                    <a:pt x="112" y="381"/>
                    <a:pt x="112" y="382"/>
                  </a:cubicBezTo>
                  <a:cubicBezTo>
                    <a:pt x="112" y="384"/>
                    <a:pt x="111" y="386"/>
                    <a:pt x="111" y="386"/>
                  </a:cubicBezTo>
                  <a:cubicBezTo>
                    <a:pt x="110" y="387"/>
                    <a:pt x="111" y="389"/>
                    <a:pt x="111" y="389"/>
                  </a:cubicBezTo>
                  <a:cubicBezTo>
                    <a:pt x="112" y="390"/>
                    <a:pt x="112" y="390"/>
                    <a:pt x="112" y="390"/>
                  </a:cubicBezTo>
                  <a:cubicBezTo>
                    <a:pt x="112" y="390"/>
                    <a:pt x="112" y="391"/>
                    <a:pt x="112" y="391"/>
                  </a:cubicBezTo>
                  <a:cubicBezTo>
                    <a:pt x="112" y="391"/>
                    <a:pt x="112" y="392"/>
                    <a:pt x="112" y="393"/>
                  </a:cubicBezTo>
                  <a:cubicBezTo>
                    <a:pt x="113" y="394"/>
                    <a:pt x="114" y="397"/>
                    <a:pt x="114" y="398"/>
                  </a:cubicBezTo>
                  <a:cubicBezTo>
                    <a:pt x="114" y="398"/>
                    <a:pt x="114" y="399"/>
                    <a:pt x="115" y="400"/>
                  </a:cubicBezTo>
                  <a:cubicBezTo>
                    <a:pt x="115" y="401"/>
                    <a:pt x="117" y="403"/>
                    <a:pt x="118" y="404"/>
                  </a:cubicBezTo>
                  <a:cubicBezTo>
                    <a:pt x="119" y="405"/>
                    <a:pt x="119" y="408"/>
                    <a:pt x="119" y="408"/>
                  </a:cubicBezTo>
                  <a:cubicBezTo>
                    <a:pt x="119" y="408"/>
                    <a:pt x="120" y="409"/>
                    <a:pt x="120" y="409"/>
                  </a:cubicBezTo>
                  <a:cubicBezTo>
                    <a:pt x="121" y="409"/>
                    <a:pt x="121" y="410"/>
                    <a:pt x="120" y="411"/>
                  </a:cubicBezTo>
                  <a:cubicBezTo>
                    <a:pt x="120" y="412"/>
                    <a:pt x="119" y="413"/>
                    <a:pt x="118" y="413"/>
                  </a:cubicBezTo>
                  <a:cubicBezTo>
                    <a:pt x="116" y="414"/>
                    <a:pt x="109" y="414"/>
                    <a:pt x="103" y="414"/>
                  </a:cubicBezTo>
                  <a:cubicBezTo>
                    <a:pt x="96" y="414"/>
                    <a:pt x="94" y="412"/>
                    <a:pt x="94" y="411"/>
                  </a:cubicBezTo>
                  <a:cubicBezTo>
                    <a:pt x="94" y="410"/>
                    <a:pt x="94" y="408"/>
                    <a:pt x="95" y="407"/>
                  </a:cubicBezTo>
                  <a:cubicBezTo>
                    <a:pt x="95" y="406"/>
                    <a:pt x="94" y="404"/>
                    <a:pt x="94" y="403"/>
                  </a:cubicBezTo>
                  <a:cubicBezTo>
                    <a:pt x="94" y="403"/>
                    <a:pt x="94" y="402"/>
                    <a:pt x="93" y="401"/>
                  </a:cubicBezTo>
                  <a:cubicBezTo>
                    <a:pt x="92" y="400"/>
                    <a:pt x="91" y="398"/>
                    <a:pt x="91" y="398"/>
                  </a:cubicBezTo>
                  <a:cubicBezTo>
                    <a:pt x="91" y="398"/>
                    <a:pt x="91" y="395"/>
                    <a:pt x="91" y="394"/>
                  </a:cubicBezTo>
                  <a:cubicBezTo>
                    <a:pt x="91" y="393"/>
                    <a:pt x="91" y="392"/>
                    <a:pt x="91" y="392"/>
                  </a:cubicBezTo>
                  <a:cubicBezTo>
                    <a:pt x="92" y="389"/>
                    <a:pt x="92" y="389"/>
                    <a:pt x="92" y="389"/>
                  </a:cubicBezTo>
                  <a:cubicBezTo>
                    <a:pt x="93" y="388"/>
                    <a:pt x="93" y="388"/>
                    <a:pt x="93" y="388"/>
                  </a:cubicBezTo>
                  <a:cubicBezTo>
                    <a:pt x="93" y="388"/>
                    <a:pt x="93" y="388"/>
                    <a:pt x="93" y="387"/>
                  </a:cubicBezTo>
                  <a:cubicBezTo>
                    <a:pt x="93" y="386"/>
                    <a:pt x="94" y="385"/>
                    <a:pt x="94" y="384"/>
                  </a:cubicBezTo>
                  <a:cubicBezTo>
                    <a:pt x="94" y="384"/>
                    <a:pt x="94" y="382"/>
                    <a:pt x="94" y="381"/>
                  </a:cubicBezTo>
                  <a:cubicBezTo>
                    <a:pt x="94" y="380"/>
                    <a:pt x="95" y="377"/>
                    <a:pt x="95" y="377"/>
                  </a:cubicBezTo>
                  <a:cubicBezTo>
                    <a:pt x="95" y="376"/>
                    <a:pt x="95" y="376"/>
                    <a:pt x="95" y="376"/>
                  </a:cubicBezTo>
                  <a:cubicBezTo>
                    <a:pt x="95" y="375"/>
                    <a:pt x="95" y="375"/>
                    <a:pt x="95" y="375"/>
                  </a:cubicBezTo>
                  <a:cubicBezTo>
                    <a:pt x="94" y="375"/>
                    <a:pt x="94" y="375"/>
                    <a:pt x="94" y="375"/>
                  </a:cubicBezTo>
                  <a:cubicBezTo>
                    <a:pt x="94" y="374"/>
                    <a:pt x="94" y="374"/>
                    <a:pt x="94" y="374"/>
                  </a:cubicBezTo>
                  <a:cubicBezTo>
                    <a:pt x="94" y="374"/>
                    <a:pt x="93" y="367"/>
                    <a:pt x="92" y="366"/>
                  </a:cubicBezTo>
                  <a:cubicBezTo>
                    <a:pt x="92" y="364"/>
                    <a:pt x="90" y="359"/>
                    <a:pt x="90" y="357"/>
                  </a:cubicBezTo>
                  <a:cubicBezTo>
                    <a:pt x="89" y="356"/>
                    <a:pt x="87" y="348"/>
                    <a:pt x="87" y="348"/>
                  </a:cubicBezTo>
                  <a:cubicBezTo>
                    <a:pt x="87" y="348"/>
                    <a:pt x="87" y="351"/>
                    <a:pt x="87" y="353"/>
                  </a:cubicBezTo>
                  <a:cubicBezTo>
                    <a:pt x="87" y="356"/>
                    <a:pt x="88" y="363"/>
                    <a:pt x="88" y="367"/>
                  </a:cubicBezTo>
                  <a:cubicBezTo>
                    <a:pt x="88" y="370"/>
                    <a:pt x="89" y="379"/>
                    <a:pt x="89" y="379"/>
                  </a:cubicBezTo>
                  <a:cubicBezTo>
                    <a:pt x="89" y="380"/>
                    <a:pt x="89" y="380"/>
                    <a:pt x="89" y="380"/>
                  </a:cubicBezTo>
                  <a:cubicBezTo>
                    <a:pt x="88" y="380"/>
                    <a:pt x="88" y="380"/>
                    <a:pt x="88" y="380"/>
                  </a:cubicBezTo>
                  <a:cubicBezTo>
                    <a:pt x="86" y="382"/>
                    <a:pt x="86" y="382"/>
                    <a:pt x="86" y="382"/>
                  </a:cubicBezTo>
                  <a:cubicBezTo>
                    <a:pt x="86" y="382"/>
                    <a:pt x="87" y="386"/>
                    <a:pt x="87" y="388"/>
                  </a:cubicBezTo>
                  <a:cubicBezTo>
                    <a:pt x="87" y="389"/>
                    <a:pt x="89" y="390"/>
                    <a:pt x="89" y="391"/>
                  </a:cubicBezTo>
                  <a:cubicBezTo>
                    <a:pt x="90" y="391"/>
                    <a:pt x="90" y="392"/>
                    <a:pt x="90" y="392"/>
                  </a:cubicBezTo>
                  <a:cubicBezTo>
                    <a:pt x="90" y="393"/>
                    <a:pt x="90" y="395"/>
                    <a:pt x="90" y="397"/>
                  </a:cubicBezTo>
                  <a:cubicBezTo>
                    <a:pt x="90" y="398"/>
                    <a:pt x="89" y="399"/>
                    <a:pt x="89" y="400"/>
                  </a:cubicBezTo>
                  <a:cubicBezTo>
                    <a:pt x="89" y="402"/>
                    <a:pt x="89" y="403"/>
                    <a:pt x="89" y="403"/>
                  </a:cubicBezTo>
                  <a:cubicBezTo>
                    <a:pt x="89" y="403"/>
                    <a:pt x="89" y="405"/>
                    <a:pt x="89" y="405"/>
                  </a:cubicBezTo>
                  <a:cubicBezTo>
                    <a:pt x="89" y="406"/>
                    <a:pt x="87" y="407"/>
                    <a:pt x="87" y="407"/>
                  </a:cubicBezTo>
                  <a:cubicBezTo>
                    <a:pt x="87" y="407"/>
                    <a:pt x="87" y="407"/>
                    <a:pt x="87" y="407"/>
                  </a:cubicBezTo>
                  <a:cubicBezTo>
                    <a:pt x="86" y="407"/>
                    <a:pt x="86" y="407"/>
                    <a:pt x="86" y="407"/>
                  </a:cubicBezTo>
                  <a:cubicBezTo>
                    <a:pt x="86" y="409"/>
                    <a:pt x="86" y="409"/>
                    <a:pt x="86" y="409"/>
                  </a:cubicBezTo>
                  <a:cubicBezTo>
                    <a:pt x="86" y="409"/>
                    <a:pt x="86" y="411"/>
                    <a:pt x="86" y="412"/>
                  </a:cubicBezTo>
                  <a:cubicBezTo>
                    <a:pt x="86" y="412"/>
                    <a:pt x="86" y="412"/>
                    <a:pt x="85" y="413"/>
                  </a:cubicBezTo>
                  <a:cubicBezTo>
                    <a:pt x="84" y="413"/>
                    <a:pt x="78" y="413"/>
                    <a:pt x="72" y="413"/>
                  </a:cubicBezTo>
                  <a:cubicBezTo>
                    <a:pt x="65" y="413"/>
                    <a:pt x="61" y="410"/>
                    <a:pt x="61" y="410"/>
                  </a:cubicBezTo>
                  <a:cubicBezTo>
                    <a:pt x="61" y="408"/>
                    <a:pt x="61" y="408"/>
                    <a:pt x="61" y="408"/>
                  </a:cubicBezTo>
                  <a:cubicBezTo>
                    <a:pt x="62" y="407"/>
                    <a:pt x="62" y="407"/>
                    <a:pt x="62" y="407"/>
                  </a:cubicBezTo>
                  <a:cubicBezTo>
                    <a:pt x="62" y="407"/>
                    <a:pt x="62" y="405"/>
                    <a:pt x="62" y="404"/>
                  </a:cubicBezTo>
                  <a:cubicBezTo>
                    <a:pt x="63" y="403"/>
                    <a:pt x="68" y="398"/>
                    <a:pt x="69" y="396"/>
                  </a:cubicBezTo>
                  <a:cubicBezTo>
                    <a:pt x="70" y="394"/>
                    <a:pt x="69" y="390"/>
                    <a:pt x="69" y="390"/>
                  </a:cubicBezTo>
                  <a:cubicBezTo>
                    <a:pt x="69" y="390"/>
                    <a:pt x="69" y="390"/>
                    <a:pt x="69" y="390"/>
                  </a:cubicBezTo>
                  <a:cubicBezTo>
                    <a:pt x="69" y="389"/>
                    <a:pt x="69" y="389"/>
                    <a:pt x="69" y="389"/>
                  </a:cubicBezTo>
                  <a:cubicBezTo>
                    <a:pt x="69" y="388"/>
                    <a:pt x="69" y="388"/>
                    <a:pt x="69" y="388"/>
                  </a:cubicBezTo>
                  <a:cubicBezTo>
                    <a:pt x="69" y="384"/>
                    <a:pt x="69" y="384"/>
                    <a:pt x="69" y="384"/>
                  </a:cubicBezTo>
                  <a:cubicBezTo>
                    <a:pt x="67" y="384"/>
                    <a:pt x="67" y="384"/>
                    <a:pt x="67" y="384"/>
                  </a:cubicBezTo>
                  <a:cubicBezTo>
                    <a:pt x="66" y="385"/>
                    <a:pt x="66" y="385"/>
                    <a:pt x="66" y="385"/>
                  </a:cubicBezTo>
                  <a:cubicBezTo>
                    <a:pt x="64" y="385"/>
                    <a:pt x="64" y="385"/>
                    <a:pt x="64" y="385"/>
                  </a:cubicBezTo>
                  <a:cubicBezTo>
                    <a:pt x="62" y="385"/>
                    <a:pt x="62" y="385"/>
                    <a:pt x="62" y="385"/>
                  </a:cubicBezTo>
                  <a:cubicBezTo>
                    <a:pt x="60" y="385"/>
                    <a:pt x="60" y="385"/>
                    <a:pt x="60" y="385"/>
                  </a:cubicBezTo>
                  <a:cubicBezTo>
                    <a:pt x="58" y="385"/>
                    <a:pt x="58" y="385"/>
                    <a:pt x="58" y="385"/>
                  </a:cubicBezTo>
                  <a:cubicBezTo>
                    <a:pt x="57" y="383"/>
                    <a:pt x="57" y="383"/>
                    <a:pt x="57" y="383"/>
                  </a:cubicBezTo>
                  <a:cubicBezTo>
                    <a:pt x="57" y="383"/>
                    <a:pt x="54" y="374"/>
                    <a:pt x="54" y="372"/>
                  </a:cubicBezTo>
                  <a:cubicBezTo>
                    <a:pt x="53" y="370"/>
                    <a:pt x="53" y="366"/>
                    <a:pt x="53" y="363"/>
                  </a:cubicBezTo>
                  <a:cubicBezTo>
                    <a:pt x="53" y="360"/>
                    <a:pt x="52" y="352"/>
                    <a:pt x="52" y="347"/>
                  </a:cubicBezTo>
                  <a:cubicBezTo>
                    <a:pt x="52" y="342"/>
                    <a:pt x="51" y="336"/>
                    <a:pt x="51" y="334"/>
                  </a:cubicBezTo>
                  <a:cubicBezTo>
                    <a:pt x="51" y="332"/>
                    <a:pt x="50" y="324"/>
                    <a:pt x="49" y="323"/>
                  </a:cubicBezTo>
                  <a:cubicBezTo>
                    <a:pt x="49" y="321"/>
                    <a:pt x="49" y="319"/>
                    <a:pt x="49" y="318"/>
                  </a:cubicBezTo>
                  <a:cubicBezTo>
                    <a:pt x="50" y="317"/>
                    <a:pt x="51" y="313"/>
                    <a:pt x="52" y="311"/>
                  </a:cubicBezTo>
                  <a:cubicBezTo>
                    <a:pt x="52" y="308"/>
                    <a:pt x="53" y="307"/>
                    <a:pt x="53" y="307"/>
                  </a:cubicBezTo>
                  <a:cubicBezTo>
                    <a:pt x="54" y="306"/>
                    <a:pt x="54" y="305"/>
                    <a:pt x="54" y="305"/>
                  </a:cubicBezTo>
                  <a:cubicBezTo>
                    <a:pt x="54" y="305"/>
                    <a:pt x="54" y="305"/>
                    <a:pt x="54" y="305"/>
                  </a:cubicBezTo>
                  <a:cubicBezTo>
                    <a:pt x="55" y="304"/>
                    <a:pt x="55" y="304"/>
                    <a:pt x="55" y="304"/>
                  </a:cubicBezTo>
                  <a:cubicBezTo>
                    <a:pt x="56" y="304"/>
                    <a:pt x="56" y="304"/>
                    <a:pt x="56" y="304"/>
                  </a:cubicBezTo>
                  <a:cubicBezTo>
                    <a:pt x="56" y="303"/>
                    <a:pt x="56" y="303"/>
                    <a:pt x="56" y="303"/>
                  </a:cubicBezTo>
                  <a:cubicBezTo>
                    <a:pt x="56" y="303"/>
                    <a:pt x="55" y="301"/>
                    <a:pt x="55" y="301"/>
                  </a:cubicBezTo>
                  <a:cubicBezTo>
                    <a:pt x="55" y="300"/>
                    <a:pt x="55" y="299"/>
                    <a:pt x="55" y="299"/>
                  </a:cubicBezTo>
                  <a:cubicBezTo>
                    <a:pt x="55" y="299"/>
                    <a:pt x="53" y="294"/>
                    <a:pt x="53" y="294"/>
                  </a:cubicBezTo>
                  <a:cubicBezTo>
                    <a:pt x="53" y="293"/>
                    <a:pt x="52" y="291"/>
                    <a:pt x="52" y="289"/>
                  </a:cubicBezTo>
                  <a:cubicBezTo>
                    <a:pt x="52" y="288"/>
                    <a:pt x="51" y="281"/>
                    <a:pt x="51" y="278"/>
                  </a:cubicBezTo>
                  <a:cubicBezTo>
                    <a:pt x="51" y="275"/>
                    <a:pt x="51" y="268"/>
                    <a:pt x="51" y="266"/>
                  </a:cubicBezTo>
                  <a:cubicBezTo>
                    <a:pt x="51" y="264"/>
                    <a:pt x="51" y="262"/>
                    <a:pt x="50" y="261"/>
                  </a:cubicBezTo>
                  <a:cubicBezTo>
                    <a:pt x="50" y="260"/>
                    <a:pt x="48" y="254"/>
                    <a:pt x="48" y="253"/>
                  </a:cubicBezTo>
                  <a:cubicBezTo>
                    <a:pt x="48" y="252"/>
                    <a:pt x="48" y="249"/>
                    <a:pt x="47" y="247"/>
                  </a:cubicBezTo>
                  <a:cubicBezTo>
                    <a:pt x="47" y="245"/>
                    <a:pt x="46" y="239"/>
                    <a:pt x="46" y="238"/>
                  </a:cubicBezTo>
                  <a:cubicBezTo>
                    <a:pt x="45" y="236"/>
                    <a:pt x="45" y="230"/>
                    <a:pt x="45" y="229"/>
                  </a:cubicBezTo>
                  <a:cubicBezTo>
                    <a:pt x="45" y="228"/>
                    <a:pt x="44" y="226"/>
                    <a:pt x="44" y="225"/>
                  </a:cubicBezTo>
                  <a:cubicBezTo>
                    <a:pt x="44" y="224"/>
                    <a:pt x="44" y="222"/>
                    <a:pt x="44" y="220"/>
                  </a:cubicBezTo>
                  <a:cubicBezTo>
                    <a:pt x="44" y="219"/>
                    <a:pt x="43" y="217"/>
                    <a:pt x="43" y="216"/>
                  </a:cubicBezTo>
                  <a:cubicBezTo>
                    <a:pt x="42" y="215"/>
                    <a:pt x="42" y="213"/>
                    <a:pt x="42" y="212"/>
                  </a:cubicBezTo>
                  <a:cubicBezTo>
                    <a:pt x="42" y="211"/>
                    <a:pt x="41" y="208"/>
                    <a:pt x="41" y="208"/>
                  </a:cubicBezTo>
                  <a:cubicBezTo>
                    <a:pt x="41" y="207"/>
                    <a:pt x="40" y="205"/>
                    <a:pt x="40" y="204"/>
                  </a:cubicBezTo>
                  <a:cubicBezTo>
                    <a:pt x="39" y="203"/>
                    <a:pt x="40" y="203"/>
                    <a:pt x="40" y="202"/>
                  </a:cubicBezTo>
                  <a:cubicBezTo>
                    <a:pt x="40" y="201"/>
                    <a:pt x="40" y="200"/>
                    <a:pt x="40" y="199"/>
                  </a:cubicBezTo>
                  <a:cubicBezTo>
                    <a:pt x="40" y="198"/>
                    <a:pt x="40" y="197"/>
                    <a:pt x="40" y="197"/>
                  </a:cubicBezTo>
                  <a:cubicBezTo>
                    <a:pt x="40" y="196"/>
                    <a:pt x="41" y="195"/>
                    <a:pt x="41" y="194"/>
                  </a:cubicBezTo>
                  <a:cubicBezTo>
                    <a:pt x="41" y="193"/>
                    <a:pt x="41" y="192"/>
                    <a:pt x="41" y="192"/>
                  </a:cubicBezTo>
                  <a:cubicBezTo>
                    <a:pt x="42" y="192"/>
                    <a:pt x="41" y="191"/>
                    <a:pt x="41" y="190"/>
                  </a:cubicBezTo>
                  <a:cubicBezTo>
                    <a:pt x="41" y="190"/>
                    <a:pt x="41" y="189"/>
                    <a:pt x="41" y="189"/>
                  </a:cubicBezTo>
                  <a:cubicBezTo>
                    <a:pt x="41" y="189"/>
                    <a:pt x="41" y="187"/>
                    <a:pt x="41" y="186"/>
                  </a:cubicBezTo>
                  <a:cubicBezTo>
                    <a:pt x="41" y="185"/>
                    <a:pt x="42" y="183"/>
                    <a:pt x="42" y="182"/>
                  </a:cubicBezTo>
                  <a:cubicBezTo>
                    <a:pt x="43" y="182"/>
                    <a:pt x="42" y="181"/>
                    <a:pt x="42" y="181"/>
                  </a:cubicBezTo>
                  <a:cubicBezTo>
                    <a:pt x="42" y="180"/>
                    <a:pt x="43" y="179"/>
                    <a:pt x="43" y="179"/>
                  </a:cubicBezTo>
                  <a:cubicBezTo>
                    <a:pt x="43" y="178"/>
                    <a:pt x="44" y="176"/>
                    <a:pt x="44" y="176"/>
                  </a:cubicBezTo>
                  <a:cubicBezTo>
                    <a:pt x="43" y="176"/>
                    <a:pt x="43" y="176"/>
                    <a:pt x="43" y="176"/>
                  </a:cubicBezTo>
                  <a:cubicBezTo>
                    <a:pt x="42" y="176"/>
                    <a:pt x="42" y="176"/>
                    <a:pt x="42" y="176"/>
                  </a:cubicBezTo>
                  <a:cubicBezTo>
                    <a:pt x="42" y="176"/>
                    <a:pt x="41" y="177"/>
                    <a:pt x="40" y="177"/>
                  </a:cubicBezTo>
                  <a:cubicBezTo>
                    <a:pt x="39" y="177"/>
                    <a:pt x="38" y="176"/>
                    <a:pt x="38" y="175"/>
                  </a:cubicBezTo>
                  <a:cubicBezTo>
                    <a:pt x="37" y="175"/>
                    <a:pt x="37" y="170"/>
                    <a:pt x="37" y="169"/>
                  </a:cubicBezTo>
                  <a:cubicBezTo>
                    <a:pt x="37" y="168"/>
                    <a:pt x="36" y="166"/>
                    <a:pt x="37" y="165"/>
                  </a:cubicBezTo>
                  <a:cubicBezTo>
                    <a:pt x="37" y="164"/>
                    <a:pt x="39" y="164"/>
                    <a:pt x="39" y="164"/>
                  </a:cubicBezTo>
                  <a:cubicBezTo>
                    <a:pt x="39" y="164"/>
                    <a:pt x="39" y="164"/>
                    <a:pt x="39" y="163"/>
                  </a:cubicBezTo>
                  <a:cubicBezTo>
                    <a:pt x="39" y="163"/>
                    <a:pt x="39" y="163"/>
                    <a:pt x="40" y="162"/>
                  </a:cubicBezTo>
                  <a:cubicBezTo>
                    <a:pt x="41" y="162"/>
                    <a:pt x="43" y="162"/>
                    <a:pt x="43" y="162"/>
                  </a:cubicBezTo>
                  <a:cubicBezTo>
                    <a:pt x="43" y="162"/>
                    <a:pt x="43" y="162"/>
                    <a:pt x="43" y="161"/>
                  </a:cubicBezTo>
                  <a:cubicBezTo>
                    <a:pt x="43" y="161"/>
                    <a:pt x="43" y="159"/>
                    <a:pt x="44" y="159"/>
                  </a:cubicBezTo>
                  <a:cubicBezTo>
                    <a:pt x="44" y="159"/>
                    <a:pt x="43" y="157"/>
                    <a:pt x="43" y="156"/>
                  </a:cubicBezTo>
                  <a:cubicBezTo>
                    <a:pt x="43" y="155"/>
                    <a:pt x="43" y="153"/>
                    <a:pt x="43" y="152"/>
                  </a:cubicBezTo>
                  <a:cubicBezTo>
                    <a:pt x="43" y="150"/>
                    <a:pt x="44" y="142"/>
                    <a:pt x="44" y="141"/>
                  </a:cubicBezTo>
                  <a:cubicBezTo>
                    <a:pt x="44" y="140"/>
                    <a:pt x="43" y="136"/>
                    <a:pt x="43" y="136"/>
                  </a:cubicBezTo>
                  <a:cubicBezTo>
                    <a:pt x="40" y="124"/>
                    <a:pt x="40" y="124"/>
                    <a:pt x="40" y="124"/>
                  </a:cubicBezTo>
                  <a:cubicBezTo>
                    <a:pt x="40" y="124"/>
                    <a:pt x="40" y="125"/>
                    <a:pt x="39" y="125"/>
                  </a:cubicBezTo>
                  <a:cubicBezTo>
                    <a:pt x="39" y="125"/>
                    <a:pt x="39" y="127"/>
                    <a:pt x="39" y="128"/>
                  </a:cubicBezTo>
                  <a:cubicBezTo>
                    <a:pt x="38" y="129"/>
                    <a:pt x="39" y="129"/>
                    <a:pt x="38" y="130"/>
                  </a:cubicBezTo>
                  <a:cubicBezTo>
                    <a:pt x="37" y="131"/>
                    <a:pt x="37" y="132"/>
                    <a:pt x="37" y="133"/>
                  </a:cubicBezTo>
                  <a:cubicBezTo>
                    <a:pt x="37" y="134"/>
                    <a:pt x="37" y="135"/>
                    <a:pt x="37" y="136"/>
                  </a:cubicBezTo>
                  <a:cubicBezTo>
                    <a:pt x="36" y="137"/>
                    <a:pt x="37" y="138"/>
                    <a:pt x="37" y="139"/>
                  </a:cubicBezTo>
                  <a:cubicBezTo>
                    <a:pt x="37" y="139"/>
                    <a:pt x="36" y="141"/>
                    <a:pt x="36" y="142"/>
                  </a:cubicBezTo>
                  <a:cubicBezTo>
                    <a:pt x="35" y="143"/>
                    <a:pt x="35" y="144"/>
                    <a:pt x="35" y="145"/>
                  </a:cubicBezTo>
                  <a:cubicBezTo>
                    <a:pt x="35" y="146"/>
                    <a:pt x="35" y="148"/>
                    <a:pt x="35" y="149"/>
                  </a:cubicBezTo>
                  <a:cubicBezTo>
                    <a:pt x="34" y="149"/>
                    <a:pt x="35" y="149"/>
                    <a:pt x="34" y="150"/>
                  </a:cubicBezTo>
                  <a:cubicBezTo>
                    <a:pt x="34" y="150"/>
                    <a:pt x="33" y="151"/>
                    <a:pt x="33" y="152"/>
                  </a:cubicBezTo>
                  <a:cubicBezTo>
                    <a:pt x="33" y="152"/>
                    <a:pt x="33" y="153"/>
                    <a:pt x="33" y="153"/>
                  </a:cubicBezTo>
                  <a:cubicBezTo>
                    <a:pt x="33" y="154"/>
                    <a:pt x="33" y="154"/>
                    <a:pt x="32" y="156"/>
                  </a:cubicBezTo>
                  <a:cubicBezTo>
                    <a:pt x="31" y="158"/>
                    <a:pt x="31" y="159"/>
                    <a:pt x="31" y="160"/>
                  </a:cubicBezTo>
                  <a:cubicBezTo>
                    <a:pt x="31" y="160"/>
                    <a:pt x="30" y="163"/>
                    <a:pt x="30" y="163"/>
                  </a:cubicBezTo>
                  <a:cubicBezTo>
                    <a:pt x="30" y="164"/>
                    <a:pt x="29" y="166"/>
                    <a:pt x="29" y="166"/>
                  </a:cubicBezTo>
                  <a:cubicBezTo>
                    <a:pt x="29" y="167"/>
                    <a:pt x="28" y="169"/>
                    <a:pt x="28" y="169"/>
                  </a:cubicBezTo>
                  <a:cubicBezTo>
                    <a:pt x="27" y="170"/>
                    <a:pt x="26" y="174"/>
                    <a:pt x="25" y="175"/>
                  </a:cubicBezTo>
                  <a:cubicBezTo>
                    <a:pt x="25" y="176"/>
                    <a:pt x="25" y="177"/>
                    <a:pt x="24" y="178"/>
                  </a:cubicBezTo>
                  <a:cubicBezTo>
                    <a:pt x="24" y="180"/>
                    <a:pt x="23" y="182"/>
                    <a:pt x="22" y="185"/>
                  </a:cubicBezTo>
                  <a:cubicBezTo>
                    <a:pt x="20" y="187"/>
                    <a:pt x="18" y="193"/>
                    <a:pt x="17" y="194"/>
                  </a:cubicBezTo>
                  <a:cubicBezTo>
                    <a:pt x="17" y="195"/>
                    <a:pt x="15" y="198"/>
                    <a:pt x="15" y="199"/>
                  </a:cubicBezTo>
                  <a:cubicBezTo>
                    <a:pt x="15" y="200"/>
                    <a:pt x="15" y="203"/>
                    <a:pt x="15" y="203"/>
                  </a:cubicBezTo>
                  <a:cubicBezTo>
                    <a:pt x="15" y="203"/>
                    <a:pt x="15" y="203"/>
                    <a:pt x="15" y="203"/>
                  </a:cubicBezTo>
                  <a:cubicBezTo>
                    <a:pt x="15" y="204"/>
                    <a:pt x="15" y="204"/>
                    <a:pt x="15" y="204"/>
                  </a:cubicBezTo>
                  <a:cubicBezTo>
                    <a:pt x="15" y="204"/>
                    <a:pt x="16" y="206"/>
                    <a:pt x="16" y="207"/>
                  </a:cubicBezTo>
                  <a:cubicBezTo>
                    <a:pt x="17" y="207"/>
                    <a:pt x="17" y="209"/>
                    <a:pt x="18" y="210"/>
                  </a:cubicBezTo>
                  <a:cubicBezTo>
                    <a:pt x="18" y="211"/>
                    <a:pt x="18" y="213"/>
                    <a:pt x="19" y="215"/>
                  </a:cubicBezTo>
                  <a:cubicBezTo>
                    <a:pt x="19" y="216"/>
                    <a:pt x="19" y="221"/>
                    <a:pt x="19" y="222"/>
                  </a:cubicBezTo>
                  <a:cubicBezTo>
                    <a:pt x="19" y="223"/>
                    <a:pt x="20" y="223"/>
                    <a:pt x="20" y="224"/>
                  </a:cubicBezTo>
                  <a:cubicBezTo>
                    <a:pt x="20" y="225"/>
                    <a:pt x="20" y="226"/>
                    <a:pt x="20" y="226"/>
                  </a:cubicBezTo>
                  <a:cubicBezTo>
                    <a:pt x="20" y="227"/>
                    <a:pt x="20" y="229"/>
                    <a:pt x="20" y="229"/>
                  </a:cubicBezTo>
                  <a:cubicBezTo>
                    <a:pt x="20" y="230"/>
                    <a:pt x="20" y="230"/>
                    <a:pt x="19" y="230"/>
                  </a:cubicBezTo>
                  <a:cubicBezTo>
                    <a:pt x="18" y="230"/>
                    <a:pt x="17" y="230"/>
                    <a:pt x="16" y="228"/>
                  </a:cubicBezTo>
                  <a:cubicBezTo>
                    <a:pt x="15" y="227"/>
                    <a:pt x="14" y="224"/>
                    <a:pt x="14" y="223"/>
                  </a:cubicBezTo>
                  <a:cubicBezTo>
                    <a:pt x="14" y="222"/>
                    <a:pt x="14" y="220"/>
                    <a:pt x="14" y="220"/>
                  </a:cubicBezTo>
                  <a:cubicBezTo>
                    <a:pt x="14" y="220"/>
                    <a:pt x="13" y="220"/>
                    <a:pt x="12" y="220"/>
                  </a:cubicBezTo>
                  <a:cubicBezTo>
                    <a:pt x="12" y="221"/>
                    <a:pt x="11" y="220"/>
                    <a:pt x="11" y="220"/>
                  </a:cubicBezTo>
                  <a:cubicBezTo>
                    <a:pt x="11" y="220"/>
                    <a:pt x="11" y="222"/>
                    <a:pt x="11" y="223"/>
                  </a:cubicBezTo>
                  <a:cubicBezTo>
                    <a:pt x="11" y="223"/>
                    <a:pt x="11" y="224"/>
                    <a:pt x="11" y="224"/>
                  </a:cubicBezTo>
                  <a:cubicBezTo>
                    <a:pt x="11" y="224"/>
                    <a:pt x="12" y="225"/>
                    <a:pt x="12" y="226"/>
                  </a:cubicBezTo>
                  <a:cubicBezTo>
                    <a:pt x="12" y="226"/>
                    <a:pt x="12" y="229"/>
                    <a:pt x="12" y="229"/>
                  </a:cubicBezTo>
                  <a:cubicBezTo>
                    <a:pt x="13" y="230"/>
                    <a:pt x="13" y="230"/>
                    <a:pt x="13" y="230"/>
                  </a:cubicBezTo>
                  <a:cubicBezTo>
                    <a:pt x="13" y="230"/>
                    <a:pt x="14" y="230"/>
                    <a:pt x="14" y="230"/>
                  </a:cubicBezTo>
                  <a:cubicBezTo>
                    <a:pt x="15" y="231"/>
                    <a:pt x="15" y="231"/>
                    <a:pt x="16" y="232"/>
                  </a:cubicBezTo>
                  <a:cubicBezTo>
                    <a:pt x="16" y="233"/>
                    <a:pt x="15" y="233"/>
                    <a:pt x="15" y="233"/>
                  </a:cubicBezTo>
                  <a:cubicBezTo>
                    <a:pt x="15" y="233"/>
                    <a:pt x="15" y="233"/>
                    <a:pt x="15" y="233"/>
                  </a:cubicBezTo>
                  <a:cubicBezTo>
                    <a:pt x="15" y="233"/>
                    <a:pt x="17" y="234"/>
                    <a:pt x="17" y="234"/>
                  </a:cubicBezTo>
                  <a:cubicBezTo>
                    <a:pt x="18" y="234"/>
                    <a:pt x="18" y="235"/>
                    <a:pt x="18" y="236"/>
                  </a:cubicBezTo>
                  <a:cubicBezTo>
                    <a:pt x="19" y="236"/>
                    <a:pt x="18" y="238"/>
                    <a:pt x="18" y="238"/>
                  </a:cubicBezTo>
                  <a:cubicBezTo>
                    <a:pt x="18" y="238"/>
                    <a:pt x="18" y="238"/>
                    <a:pt x="18" y="239"/>
                  </a:cubicBezTo>
                  <a:cubicBezTo>
                    <a:pt x="18" y="239"/>
                    <a:pt x="18" y="240"/>
                    <a:pt x="17" y="240"/>
                  </a:cubicBezTo>
                  <a:cubicBezTo>
                    <a:pt x="17" y="240"/>
                    <a:pt x="15" y="239"/>
                    <a:pt x="15" y="239"/>
                  </a:cubicBezTo>
                  <a:cubicBezTo>
                    <a:pt x="15" y="239"/>
                    <a:pt x="14" y="239"/>
                    <a:pt x="13" y="238"/>
                  </a:cubicBezTo>
                  <a:cubicBezTo>
                    <a:pt x="12" y="238"/>
                    <a:pt x="12" y="237"/>
                    <a:pt x="12" y="237"/>
                  </a:cubicBezTo>
                  <a:cubicBezTo>
                    <a:pt x="11" y="237"/>
                    <a:pt x="10" y="236"/>
                    <a:pt x="9" y="235"/>
                  </a:cubicBezTo>
                  <a:cubicBezTo>
                    <a:pt x="8" y="235"/>
                    <a:pt x="8" y="234"/>
                    <a:pt x="7" y="234"/>
                  </a:cubicBezTo>
                  <a:cubicBezTo>
                    <a:pt x="7" y="234"/>
                    <a:pt x="6" y="233"/>
                    <a:pt x="6" y="232"/>
                  </a:cubicBezTo>
                  <a:cubicBezTo>
                    <a:pt x="6" y="232"/>
                    <a:pt x="5" y="231"/>
                    <a:pt x="5" y="230"/>
                  </a:cubicBezTo>
                  <a:cubicBezTo>
                    <a:pt x="5" y="230"/>
                    <a:pt x="4" y="226"/>
                    <a:pt x="3" y="225"/>
                  </a:cubicBezTo>
                  <a:cubicBezTo>
                    <a:pt x="3" y="223"/>
                    <a:pt x="2" y="222"/>
                    <a:pt x="2" y="221"/>
                  </a:cubicBezTo>
                  <a:cubicBezTo>
                    <a:pt x="1" y="220"/>
                    <a:pt x="2" y="219"/>
                    <a:pt x="2" y="218"/>
                  </a:cubicBezTo>
                  <a:cubicBezTo>
                    <a:pt x="2" y="218"/>
                    <a:pt x="2" y="213"/>
                    <a:pt x="2" y="211"/>
                  </a:cubicBezTo>
                  <a:cubicBezTo>
                    <a:pt x="2" y="208"/>
                    <a:pt x="3" y="203"/>
                    <a:pt x="3" y="203"/>
                  </a:cubicBezTo>
                  <a:cubicBezTo>
                    <a:pt x="3" y="203"/>
                    <a:pt x="2" y="203"/>
                    <a:pt x="1" y="203"/>
                  </a:cubicBezTo>
                  <a:cubicBezTo>
                    <a:pt x="1" y="202"/>
                    <a:pt x="0" y="202"/>
                    <a:pt x="0" y="201"/>
                  </a:cubicBezTo>
                  <a:cubicBezTo>
                    <a:pt x="0" y="201"/>
                    <a:pt x="0" y="201"/>
                    <a:pt x="0" y="201"/>
                  </a:cubicBezTo>
                  <a:cubicBezTo>
                    <a:pt x="0" y="201"/>
                    <a:pt x="1" y="199"/>
                    <a:pt x="1" y="198"/>
                  </a:cubicBezTo>
                  <a:cubicBezTo>
                    <a:pt x="2" y="196"/>
                    <a:pt x="3" y="194"/>
                    <a:pt x="3" y="193"/>
                  </a:cubicBezTo>
                  <a:cubicBezTo>
                    <a:pt x="3" y="192"/>
                    <a:pt x="3" y="189"/>
                    <a:pt x="3" y="188"/>
                  </a:cubicBezTo>
                  <a:cubicBezTo>
                    <a:pt x="3" y="187"/>
                    <a:pt x="3" y="187"/>
                    <a:pt x="3" y="186"/>
                  </a:cubicBezTo>
                  <a:cubicBezTo>
                    <a:pt x="3" y="185"/>
                    <a:pt x="3" y="184"/>
                    <a:pt x="4" y="183"/>
                  </a:cubicBezTo>
                  <a:cubicBezTo>
                    <a:pt x="4" y="183"/>
                    <a:pt x="5" y="180"/>
                    <a:pt x="5" y="179"/>
                  </a:cubicBezTo>
                  <a:cubicBezTo>
                    <a:pt x="5" y="179"/>
                    <a:pt x="5" y="178"/>
                    <a:pt x="5" y="178"/>
                  </a:cubicBezTo>
                  <a:cubicBezTo>
                    <a:pt x="5" y="177"/>
                    <a:pt x="5" y="176"/>
                    <a:pt x="5" y="176"/>
                  </a:cubicBezTo>
                  <a:cubicBezTo>
                    <a:pt x="5" y="176"/>
                    <a:pt x="5" y="175"/>
                    <a:pt x="5" y="175"/>
                  </a:cubicBezTo>
                  <a:cubicBezTo>
                    <a:pt x="6" y="174"/>
                    <a:pt x="6" y="170"/>
                    <a:pt x="6" y="170"/>
                  </a:cubicBezTo>
                  <a:cubicBezTo>
                    <a:pt x="7" y="163"/>
                    <a:pt x="7" y="163"/>
                    <a:pt x="7" y="163"/>
                  </a:cubicBezTo>
                  <a:cubicBezTo>
                    <a:pt x="7" y="163"/>
                    <a:pt x="8" y="158"/>
                    <a:pt x="9" y="158"/>
                  </a:cubicBezTo>
                  <a:cubicBezTo>
                    <a:pt x="9" y="157"/>
                    <a:pt x="9" y="157"/>
                    <a:pt x="9" y="156"/>
                  </a:cubicBezTo>
                  <a:cubicBezTo>
                    <a:pt x="9" y="156"/>
                    <a:pt x="9" y="154"/>
                    <a:pt x="9" y="154"/>
                  </a:cubicBezTo>
                  <a:cubicBezTo>
                    <a:pt x="9" y="153"/>
                    <a:pt x="9" y="153"/>
                    <a:pt x="10" y="152"/>
                  </a:cubicBezTo>
                  <a:cubicBezTo>
                    <a:pt x="10" y="152"/>
                    <a:pt x="10" y="151"/>
                    <a:pt x="10" y="150"/>
                  </a:cubicBezTo>
                  <a:cubicBezTo>
                    <a:pt x="9" y="150"/>
                    <a:pt x="10" y="149"/>
                    <a:pt x="10" y="149"/>
                  </a:cubicBezTo>
                  <a:cubicBezTo>
                    <a:pt x="10" y="149"/>
                    <a:pt x="10" y="148"/>
                    <a:pt x="10" y="147"/>
                  </a:cubicBezTo>
                  <a:cubicBezTo>
                    <a:pt x="10" y="146"/>
                    <a:pt x="11" y="145"/>
                    <a:pt x="11" y="145"/>
                  </a:cubicBezTo>
                  <a:cubicBezTo>
                    <a:pt x="11" y="145"/>
                    <a:pt x="11" y="141"/>
                    <a:pt x="11" y="140"/>
                  </a:cubicBezTo>
                  <a:cubicBezTo>
                    <a:pt x="11" y="140"/>
                    <a:pt x="12" y="135"/>
                    <a:pt x="12" y="134"/>
                  </a:cubicBezTo>
                  <a:cubicBezTo>
                    <a:pt x="13" y="133"/>
                    <a:pt x="14" y="128"/>
                    <a:pt x="14" y="128"/>
                  </a:cubicBezTo>
                  <a:cubicBezTo>
                    <a:pt x="18" y="112"/>
                    <a:pt x="18" y="112"/>
                    <a:pt x="18" y="112"/>
                  </a:cubicBezTo>
                  <a:cubicBezTo>
                    <a:pt x="21" y="99"/>
                    <a:pt x="21" y="99"/>
                    <a:pt x="21" y="99"/>
                  </a:cubicBezTo>
                  <a:cubicBezTo>
                    <a:pt x="21" y="99"/>
                    <a:pt x="24" y="86"/>
                    <a:pt x="25" y="85"/>
                  </a:cubicBezTo>
                  <a:cubicBezTo>
                    <a:pt x="25" y="83"/>
                    <a:pt x="28" y="75"/>
                    <a:pt x="28" y="75"/>
                  </a:cubicBezTo>
                  <a:cubicBezTo>
                    <a:pt x="28" y="75"/>
                    <a:pt x="29" y="73"/>
                    <a:pt x="30" y="72"/>
                  </a:cubicBezTo>
                  <a:cubicBezTo>
                    <a:pt x="30" y="72"/>
                    <a:pt x="33" y="69"/>
                    <a:pt x="35" y="68"/>
                  </a:cubicBezTo>
                  <a:cubicBezTo>
                    <a:pt x="37" y="66"/>
                    <a:pt x="43" y="65"/>
                    <a:pt x="45" y="64"/>
                  </a:cubicBezTo>
                  <a:cubicBezTo>
                    <a:pt x="47" y="63"/>
                    <a:pt x="54" y="60"/>
                    <a:pt x="56" y="59"/>
                  </a:cubicBezTo>
                  <a:cubicBezTo>
                    <a:pt x="59" y="58"/>
                    <a:pt x="61" y="56"/>
                    <a:pt x="61" y="56"/>
                  </a:cubicBezTo>
                  <a:cubicBezTo>
                    <a:pt x="61" y="56"/>
                    <a:pt x="61" y="56"/>
                    <a:pt x="62" y="55"/>
                  </a:cubicBezTo>
                  <a:cubicBezTo>
                    <a:pt x="62" y="55"/>
                    <a:pt x="63" y="54"/>
                    <a:pt x="63" y="54"/>
                  </a:cubicBezTo>
                  <a:cubicBezTo>
                    <a:pt x="63" y="54"/>
                    <a:pt x="63" y="52"/>
                    <a:pt x="63" y="51"/>
                  </a:cubicBezTo>
                  <a:cubicBezTo>
                    <a:pt x="63" y="51"/>
                    <a:pt x="63" y="48"/>
                    <a:pt x="63" y="47"/>
                  </a:cubicBezTo>
                  <a:cubicBezTo>
                    <a:pt x="63" y="46"/>
                    <a:pt x="64" y="45"/>
                    <a:pt x="64" y="45"/>
                  </a:cubicBezTo>
                  <a:cubicBezTo>
                    <a:pt x="64" y="41"/>
                    <a:pt x="64" y="41"/>
                    <a:pt x="64" y="41"/>
                  </a:cubicBezTo>
                  <a:cubicBezTo>
                    <a:pt x="63" y="41"/>
                    <a:pt x="63" y="41"/>
                    <a:pt x="63" y="41"/>
                  </a:cubicBezTo>
                  <a:cubicBezTo>
                    <a:pt x="63" y="41"/>
                    <a:pt x="63" y="41"/>
                    <a:pt x="63" y="40"/>
                  </a:cubicBezTo>
                  <a:cubicBezTo>
                    <a:pt x="63" y="40"/>
                    <a:pt x="62" y="39"/>
                    <a:pt x="61" y="37"/>
                  </a:cubicBezTo>
                  <a:cubicBezTo>
                    <a:pt x="61" y="36"/>
                    <a:pt x="60" y="34"/>
                    <a:pt x="60" y="34"/>
                  </a:cubicBezTo>
                  <a:cubicBezTo>
                    <a:pt x="60" y="33"/>
                    <a:pt x="60" y="33"/>
                    <a:pt x="60" y="32"/>
                  </a:cubicBezTo>
                  <a:cubicBezTo>
                    <a:pt x="59" y="31"/>
                    <a:pt x="59" y="31"/>
                    <a:pt x="58" y="30"/>
                  </a:cubicBezTo>
                  <a:cubicBezTo>
                    <a:pt x="58" y="29"/>
                    <a:pt x="58" y="28"/>
                    <a:pt x="58" y="27"/>
                  </a:cubicBezTo>
                  <a:cubicBezTo>
                    <a:pt x="57" y="26"/>
                    <a:pt x="58" y="21"/>
                    <a:pt x="58" y="17"/>
                  </a:cubicBezTo>
                  <a:cubicBezTo>
                    <a:pt x="58" y="13"/>
                    <a:pt x="60" y="10"/>
                    <a:pt x="63" y="7"/>
                  </a:cubicBezTo>
                  <a:cubicBezTo>
                    <a:pt x="66" y="3"/>
                    <a:pt x="73" y="1"/>
                    <a:pt x="75" y="0"/>
                  </a:cubicBezTo>
                  <a:cubicBezTo>
                    <a:pt x="76" y="0"/>
                    <a:pt x="80" y="0"/>
                    <a:pt x="80" y="0"/>
                  </a:cubicBezTo>
                  <a:cubicBezTo>
                    <a:pt x="81" y="0"/>
                    <a:pt x="84" y="1"/>
                    <a:pt x="84" y="1"/>
                  </a:cubicBezTo>
                  <a:cubicBezTo>
                    <a:pt x="85" y="1"/>
                    <a:pt x="86" y="1"/>
                    <a:pt x="87" y="2"/>
                  </a:cubicBezTo>
                  <a:cubicBezTo>
                    <a:pt x="88" y="2"/>
                    <a:pt x="92" y="4"/>
                    <a:pt x="93" y="5"/>
                  </a:cubicBezTo>
                  <a:cubicBezTo>
                    <a:pt x="95" y="6"/>
                    <a:pt x="94" y="6"/>
                    <a:pt x="94" y="6"/>
                  </a:cubicBezTo>
                  <a:cubicBezTo>
                    <a:pt x="94" y="6"/>
                    <a:pt x="95" y="7"/>
                    <a:pt x="97" y="9"/>
                  </a:cubicBezTo>
                  <a:cubicBezTo>
                    <a:pt x="98" y="10"/>
                    <a:pt x="100" y="12"/>
                    <a:pt x="101" y="13"/>
                  </a:cubicBezTo>
                  <a:cubicBezTo>
                    <a:pt x="101" y="15"/>
                    <a:pt x="102" y="17"/>
                    <a:pt x="102" y="18"/>
                  </a:cubicBezTo>
                  <a:cubicBezTo>
                    <a:pt x="102" y="18"/>
                    <a:pt x="102" y="21"/>
                    <a:pt x="103" y="21"/>
                  </a:cubicBezTo>
                  <a:cubicBezTo>
                    <a:pt x="103" y="22"/>
                    <a:pt x="103" y="24"/>
                    <a:pt x="103" y="24"/>
                  </a:cubicBezTo>
                  <a:cubicBezTo>
                    <a:pt x="103" y="24"/>
                    <a:pt x="104" y="25"/>
                    <a:pt x="104" y="25"/>
                  </a:cubicBezTo>
                  <a:cubicBezTo>
                    <a:pt x="104" y="25"/>
                    <a:pt x="103" y="26"/>
                    <a:pt x="103" y="26"/>
                  </a:cubicBezTo>
                  <a:cubicBezTo>
                    <a:pt x="102" y="28"/>
                    <a:pt x="102" y="28"/>
                    <a:pt x="102" y="28"/>
                  </a:cubicBezTo>
                  <a:cubicBezTo>
                    <a:pt x="103" y="28"/>
                    <a:pt x="103" y="28"/>
                    <a:pt x="103" y="28"/>
                  </a:cubicBezTo>
                  <a:cubicBezTo>
                    <a:pt x="102" y="28"/>
                    <a:pt x="102" y="28"/>
                    <a:pt x="102" y="28"/>
                  </a:cubicBezTo>
                  <a:cubicBezTo>
                    <a:pt x="102" y="28"/>
                    <a:pt x="102" y="28"/>
                    <a:pt x="102" y="28"/>
                  </a:cubicBezTo>
                  <a:cubicBezTo>
                    <a:pt x="101" y="30"/>
                    <a:pt x="101" y="30"/>
                    <a:pt x="101" y="30"/>
                  </a:cubicBezTo>
                  <a:cubicBezTo>
                    <a:pt x="101" y="30"/>
                    <a:pt x="101" y="30"/>
                    <a:pt x="101" y="30"/>
                  </a:cubicBezTo>
                  <a:cubicBezTo>
                    <a:pt x="101" y="31"/>
                    <a:pt x="101" y="31"/>
                    <a:pt x="102" y="32"/>
                  </a:cubicBezTo>
                  <a:cubicBezTo>
                    <a:pt x="102" y="33"/>
                    <a:pt x="102" y="33"/>
                    <a:pt x="103" y="34"/>
                  </a:cubicBezTo>
                  <a:cubicBezTo>
                    <a:pt x="103" y="34"/>
                    <a:pt x="104" y="35"/>
                    <a:pt x="104" y="36"/>
                  </a:cubicBezTo>
                  <a:cubicBezTo>
                    <a:pt x="104" y="37"/>
                    <a:pt x="103" y="38"/>
                    <a:pt x="103" y="38"/>
                  </a:cubicBezTo>
                  <a:cubicBezTo>
                    <a:pt x="103" y="39"/>
                    <a:pt x="103" y="39"/>
                    <a:pt x="103" y="39"/>
                  </a:cubicBezTo>
                  <a:cubicBezTo>
                    <a:pt x="103" y="39"/>
                    <a:pt x="103" y="39"/>
                    <a:pt x="103" y="39"/>
                  </a:cubicBezTo>
                  <a:cubicBezTo>
                    <a:pt x="104" y="40"/>
                    <a:pt x="104" y="41"/>
                    <a:pt x="105" y="41"/>
                  </a:cubicBezTo>
                  <a:cubicBezTo>
                    <a:pt x="105" y="42"/>
                    <a:pt x="105" y="42"/>
                    <a:pt x="105" y="42"/>
                  </a:cubicBezTo>
                  <a:close/>
                  <a:moveTo>
                    <a:pt x="88" y="297"/>
                  </a:moveTo>
                  <a:cubicBezTo>
                    <a:pt x="88" y="296"/>
                    <a:pt x="88" y="296"/>
                    <a:pt x="88" y="296"/>
                  </a:cubicBezTo>
                  <a:cubicBezTo>
                    <a:pt x="88" y="296"/>
                    <a:pt x="90" y="292"/>
                    <a:pt x="90" y="292"/>
                  </a:cubicBezTo>
                  <a:cubicBezTo>
                    <a:pt x="90" y="291"/>
                    <a:pt x="90" y="290"/>
                    <a:pt x="90" y="290"/>
                  </a:cubicBezTo>
                  <a:cubicBezTo>
                    <a:pt x="89" y="289"/>
                    <a:pt x="89" y="287"/>
                    <a:pt x="89" y="287"/>
                  </a:cubicBezTo>
                  <a:cubicBezTo>
                    <a:pt x="88" y="287"/>
                    <a:pt x="88" y="286"/>
                    <a:pt x="89" y="286"/>
                  </a:cubicBezTo>
                  <a:cubicBezTo>
                    <a:pt x="89" y="285"/>
                    <a:pt x="88" y="282"/>
                    <a:pt x="88" y="280"/>
                  </a:cubicBezTo>
                  <a:cubicBezTo>
                    <a:pt x="88" y="278"/>
                    <a:pt x="89" y="276"/>
                    <a:pt x="89" y="274"/>
                  </a:cubicBezTo>
                  <a:cubicBezTo>
                    <a:pt x="89" y="273"/>
                    <a:pt x="88" y="271"/>
                    <a:pt x="88" y="269"/>
                  </a:cubicBezTo>
                  <a:cubicBezTo>
                    <a:pt x="88" y="268"/>
                    <a:pt x="88" y="261"/>
                    <a:pt x="88" y="260"/>
                  </a:cubicBezTo>
                  <a:cubicBezTo>
                    <a:pt x="88" y="259"/>
                    <a:pt x="90" y="254"/>
                    <a:pt x="90" y="251"/>
                  </a:cubicBezTo>
                  <a:cubicBezTo>
                    <a:pt x="91" y="249"/>
                    <a:pt x="92" y="245"/>
                    <a:pt x="92" y="245"/>
                  </a:cubicBezTo>
                  <a:cubicBezTo>
                    <a:pt x="92" y="244"/>
                    <a:pt x="91" y="243"/>
                    <a:pt x="91" y="242"/>
                  </a:cubicBezTo>
                  <a:cubicBezTo>
                    <a:pt x="91" y="241"/>
                    <a:pt x="91" y="238"/>
                    <a:pt x="90" y="237"/>
                  </a:cubicBezTo>
                  <a:cubicBezTo>
                    <a:pt x="90" y="235"/>
                    <a:pt x="88" y="228"/>
                    <a:pt x="88" y="228"/>
                  </a:cubicBezTo>
                  <a:cubicBezTo>
                    <a:pt x="87" y="228"/>
                    <a:pt x="87" y="228"/>
                    <a:pt x="87" y="228"/>
                  </a:cubicBezTo>
                  <a:cubicBezTo>
                    <a:pt x="87" y="228"/>
                    <a:pt x="88" y="233"/>
                    <a:pt x="89" y="234"/>
                  </a:cubicBezTo>
                  <a:cubicBezTo>
                    <a:pt x="89" y="235"/>
                    <a:pt x="88" y="239"/>
                    <a:pt x="87" y="242"/>
                  </a:cubicBezTo>
                  <a:cubicBezTo>
                    <a:pt x="86" y="244"/>
                    <a:pt x="84" y="248"/>
                    <a:pt x="84" y="248"/>
                  </a:cubicBezTo>
                  <a:cubicBezTo>
                    <a:pt x="84" y="248"/>
                    <a:pt x="84" y="258"/>
                    <a:pt x="84" y="260"/>
                  </a:cubicBezTo>
                  <a:cubicBezTo>
                    <a:pt x="84" y="262"/>
                    <a:pt x="86" y="271"/>
                    <a:pt x="86" y="274"/>
                  </a:cubicBezTo>
                  <a:cubicBezTo>
                    <a:pt x="86" y="277"/>
                    <a:pt x="86" y="284"/>
                    <a:pt x="86" y="284"/>
                  </a:cubicBezTo>
                  <a:cubicBezTo>
                    <a:pt x="85" y="285"/>
                    <a:pt x="86" y="286"/>
                    <a:pt x="86" y="286"/>
                  </a:cubicBezTo>
                  <a:cubicBezTo>
                    <a:pt x="86" y="287"/>
                    <a:pt x="86" y="288"/>
                    <a:pt x="86" y="289"/>
                  </a:cubicBezTo>
                  <a:cubicBezTo>
                    <a:pt x="86" y="290"/>
                    <a:pt x="88" y="296"/>
                    <a:pt x="88" y="296"/>
                  </a:cubicBezTo>
                  <a:lnTo>
                    <a:pt x="88" y="297"/>
                  </a:lnTo>
                  <a:close/>
                  <a:moveTo>
                    <a:pt x="129" y="203"/>
                  </a:moveTo>
                  <a:cubicBezTo>
                    <a:pt x="129" y="203"/>
                    <a:pt x="129" y="202"/>
                    <a:pt x="129" y="202"/>
                  </a:cubicBezTo>
                  <a:cubicBezTo>
                    <a:pt x="130" y="202"/>
                    <a:pt x="131" y="201"/>
                    <a:pt x="131" y="201"/>
                  </a:cubicBezTo>
                  <a:cubicBezTo>
                    <a:pt x="131" y="200"/>
                    <a:pt x="131" y="200"/>
                    <a:pt x="131" y="200"/>
                  </a:cubicBezTo>
                  <a:cubicBezTo>
                    <a:pt x="132" y="199"/>
                    <a:pt x="132" y="199"/>
                    <a:pt x="132" y="199"/>
                  </a:cubicBezTo>
                  <a:cubicBezTo>
                    <a:pt x="132" y="198"/>
                    <a:pt x="132" y="198"/>
                    <a:pt x="132" y="198"/>
                  </a:cubicBezTo>
                  <a:cubicBezTo>
                    <a:pt x="131" y="197"/>
                    <a:pt x="131" y="197"/>
                    <a:pt x="131" y="197"/>
                  </a:cubicBezTo>
                  <a:cubicBezTo>
                    <a:pt x="131" y="197"/>
                    <a:pt x="133" y="194"/>
                    <a:pt x="133" y="193"/>
                  </a:cubicBezTo>
                  <a:cubicBezTo>
                    <a:pt x="133" y="193"/>
                    <a:pt x="133" y="186"/>
                    <a:pt x="133" y="186"/>
                  </a:cubicBezTo>
                  <a:cubicBezTo>
                    <a:pt x="133" y="185"/>
                    <a:pt x="132" y="184"/>
                    <a:pt x="132" y="184"/>
                  </a:cubicBezTo>
                  <a:cubicBezTo>
                    <a:pt x="131" y="183"/>
                    <a:pt x="132" y="181"/>
                    <a:pt x="132" y="180"/>
                  </a:cubicBezTo>
                  <a:cubicBezTo>
                    <a:pt x="132" y="179"/>
                    <a:pt x="130" y="177"/>
                    <a:pt x="130" y="176"/>
                  </a:cubicBezTo>
                  <a:cubicBezTo>
                    <a:pt x="130" y="174"/>
                    <a:pt x="131" y="173"/>
                    <a:pt x="130" y="172"/>
                  </a:cubicBezTo>
                  <a:cubicBezTo>
                    <a:pt x="130" y="171"/>
                    <a:pt x="129" y="168"/>
                    <a:pt x="129" y="168"/>
                  </a:cubicBezTo>
                  <a:cubicBezTo>
                    <a:pt x="129" y="167"/>
                    <a:pt x="129" y="165"/>
                    <a:pt x="129" y="164"/>
                  </a:cubicBezTo>
                  <a:cubicBezTo>
                    <a:pt x="129" y="164"/>
                    <a:pt x="129" y="163"/>
                    <a:pt x="128" y="162"/>
                  </a:cubicBezTo>
                  <a:cubicBezTo>
                    <a:pt x="128" y="161"/>
                    <a:pt x="128" y="160"/>
                    <a:pt x="128" y="159"/>
                  </a:cubicBezTo>
                  <a:cubicBezTo>
                    <a:pt x="127" y="158"/>
                    <a:pt x="128" y="156"/>
                    <a:pt x="128" y="155"/>
                  </a:cubicBezTo>
                  <a:cubicBezTo>
                    <a:pt x="128" y="154"/>
                    <a:pt x="126" y="152"/>
                    <a:pt x="126" y="151"/>
                  </a:cubicBezTo>
                  <a:cubicBezTo>
                    <a:pt x="126" y="151"/>
                    <a:pt x="126" y="149"/>
                    <a:pt x="126" y="148"/>
                  </a:cubicBezTo>
                  <a:cubicBezTo>
                    <a:pt x="126" y="147"/>
                    <a:pt x="125" y="146"/>
                    <a:pt x="125" y="145"/>
                  </a:cubicBezTo>
                  <a:cubicBezTo>
                    <a:pt x="125" y="145"/>
                    <a:pt x="125" y="143"/>
                    <a:pt x="125" y="142"/>
                  </a:cubicBezTo>
                  <a:cubicBezTo>
                    <a:pt x="125" y="141"/>
                    <a:pt x="123" y="139"/>
                    <a:pt x="123" y="138"/>
                  </a:cubicBezTo>
                  <a:cubicBezTo>
                    <a:pt x="123" y="138"/>
                    <a:pt x="123" y="136"/>
                    <a:pt x="123" y="135"/>
                  </a:cubicBezTo>
                  <a:cubicBezTo>
                    <a:pt x="123" y="135"/>
                    <a:pt x="123" y="133"/>
                    <a:pt x="122" y="132"/>
                  </a:cubicBezTo>
                  <a:cubicBezTo>
                    <a:pt x="122" y="132"/>
                    <a:pt x="122" y="131"/>
                    <a:pt x="122" y="130"/>
                  </a:cubicBezTo>
                  <a:cubicBezTo>
                    <a:pt x="122" y="130"/>
                    <a:pt x="122" y="130"/>
                    <a:pt x="122" y="130"/>
                  </a:cubicBezTo>
                  <a:cubicBezTo>
                    <a:pt x="122" y="130"/>
                    <a:pt x="122" y="131"/>
                    <a:pt x="122" y="132"/>
                  </a:cubicBezTo>
                  <a:cubicBezTo>
                    <a:pt x="122" y="133"/>
                    <a:pt x="122" y="134"/>
                    <a:pt x="122" y="136"/>
                  </a:cubicBezTo>
                  <a:cubicBezTo>
                    <a:pt x="122" y="137"/>
                    <a:pt x="121" y="138"/>
                    <a:pt x="121" y="139"/>
                  </a:cubicBezTo>
                  <a:cubicBezTo>
                    <a:pt x="121" y="140"/>
                    <a:pt x="122" y="144"/>
                    <a:pt x="122" y="145"/>
                  </a:cubicBezTo>
                  <a:cubicBezTo>
                    <a:pt x="123" y="147"/>
                    <a:pt x="124" y="150"/>
                    <a:pt x="125" y="151"/>
                  </a:cubicBezTo>
                  <a:cubicBezTo>
                    <a:pt x="126" y="153"/>
                    <a:pt x="126" y="155"/>
                    <a:pt x="126" y="155"/>
                  </a:cubicBezTo>
                  <a:cubicBezTo>
                    <a:pt x="127" y="156"/>
                    <a:pt x="126" y="157"/>
                    <a:pt x="126" y="157"/>
                  </a:cubicBezTo>
                  <a:cubicBezTo>
                    <a:pt x="126" y="158"/>
                    <a:pt x="125" y="160"/>
                    <a:pt x="125" y="160"/>
                  </a:cubicBezTo>
                  <a:cubicBezTo>
                    <a:pt x="125" y="160"/>
                    <a:pt x="123" y="161"/>
                    <a:pt x="123" y="162"/>
                  </a:cubicBezTo>
                  <a:cubicBezTo>
                    <a:pt x="123" y="162"/>
                    <a:pt x="123" y="162"/>
                    <a:pt x="123" y="162"/>
                  </a:cubicBezTo>
                  <a:cubicBezTo>
                    <a:pt x="123" y="163"/>
                    <a:pt x="123" y="163"/>
                    <a:pt x="123" y="163"/>
                  </a:cubicBezTo>
                  <a:cubicBezTo>
                    <a:pt x="124" y="164"/>
                    <a:pt x="124" y="164"/>
                    <a:pt x="124" y="164"/>
                  </a:cubicBezTo>
                  <a:cubicBezTo>
                    <a:pt x="124" y="164"/>
                    <a:pt x="124" y="169"/>
                    <a:pt x="124" y="170"/>
                  </a:cubicBezTo>
                  <a:cubicBezTo>
                    <a:pt x="124" y="170"/>
                    <a:pt x="123" y="171"/>
                    <a:pt x="123" y="171"/>
                  </a:cubicBezTo>
                  <a:cubicBezTo>
                    <a:pt x="124" y="171"/>
                    <a:pt x="124" y="171"/>
                    <a:pt x="124" y="171"/>
                  </a:cubicBezTo>
                  <a:cubicBezTo>
                    <a:pt x="124" y="172"/>
                    <a:pt x="124" y="172"/>
                    <a:pt x="124" y="172"/>
                  </a:cubicBezTo>
                  <a:cubicBezTo>
                    <a:pt x="124" y="172"/>
                    <a:pt x="125" y="173"/>
                    <a:pt x="125" y="174"/>
                  </a:cubicBezTo>
                  <a:cubicBezTo>
                    <a:pt x="125" y="174"/>
                    <a:pt x="126" y="176"/>
                    <a:pt x="126" y="177"/>
                  </a:cubicBezTo>
                  <a:cubicBezTo>
                    <a:pt x="126" y="178"/>
                    <a:pt x="126" y="179"/>
                    <a:pt x="126" y="179"/>
                  </a:cubicBezTo>
                  <a:cubicBezTo>
                    <a:pt x="126" y="181"/>
                    <a:pt x="126" y="181"/>
                    <a:pt x="126" y="181"/>
                  </a:cubicBezTo>
                  <a:cubicBezTo>
                    <a:pt x="126" y="182"/>
                    <a:pt x="126" y="182"/>
                    <a:pt x="126" y="182"/>
                  </a:cubicBezTo>
                  <a:cubicBezTo>
                    <a:pt x="127" y="184"/>
                    <a:pt x="127" y="184"/>
                    <a:pt x="127" y="184"/>
                  </a:cubicBezTo>
                  <a:cubicBezTo>
                    <a:pt x="127" y="184"/>
                    <a:pt x="127" y="184"/>
                    <a:pt x="127" y="184"/>
                  </a:cubicBezTo>
                  <a:cubicBezTo>
                    <a:pt x="126" y="185"/>
                    <a:pt x="126" y="185"/>
                    <a:pt x="126" y="185"/>
                  </a:cubicBezTo>
                  <a:cubicBezTo>
                    <a:pt x="126" y="185"/>
                    <a:pt x="126" y="187"/>
                    <a:pt x="127" y="187"/>
                  </a:cubicBezTo>
                  <a:cubicBezTo>
                    <a:pt x="127" y="187"/>
                    <a:pt x="128" y="189"/>
                    <a:pt x="128" y="189"/>
                  </a:cubicBezTo>
                  <a:cubicBezTo>
                    <a:pt x="128" y="190"/>
                    <a:pt x="127" y="191"/>
                    <a:pt x="127" y="191"/>
                  </a:cubicBezTo>
                  <a:cubicBezTo>
                    <a:pt x="127" y="192"/>
                    <a:pt x="127" y="194"/>
                    <a:pt x="127" y="194"/>
                  </a:cubicBezTo>
                  <a:cubicBezTo>
                    <a:pt x="128" y="195"/>
                    <a:pt x="128" y="197"/>
                    <a:pt x="129" y="198"/>
                  </a:cubicBezTo>
                  <a:cubicBezTo>
                    <a:pt x="129" y="198"/>
                    <a:pt x="128" y="200"/>
                    <a:pt x="128" y="200"/>
                  </a:cubicBezTo>
                  <a:cubicBezTo>
                    <a:pt x="127" y="200"/>
                    <a:pt x="129" y="203"/>
                    <a:pt x="129" y="203"/>
                  </a:cubicBezTo>
                  <a:close/>
                  <a:moveTo>
                    <a:pt x="122" y="166"/>
                  </a:moveTo>
                  <a:cubicBezTo>
                    <a:pt x="122" y="165"/>
                    <a:pt x="122" y="165"/>
                    <a:pt x="122" y="165"/>
                  </a:cubicBezTo>
                  <a:cubicBezTo>
                    <a:pt x="122" y="163"/>
                    <a:pt x="122" y="163"/>
                    <a:pt x="122" y="163"/>
                  </a:cubicBezTo>
                  <a:cubicBezTo>
                    <a:pt x="121" y="164"/>
                    <a:pt x="121" y="164"/>
                    <a:pt x="121" y="164"/>
                  </a:cubicBezTo>
                  <a:cubicBezTo>
                    <a:pt x="121" y="166"/>
                    <a:pt x="121" y="166"/>
                    <a:pt x="121" y="166"/>
                  </a:cubicBezTo>
                  <a:lnTo>
                    <a:pt x="122" y="166"/>
                  </a:lnTo>
                  <a:close/>
                  <a:moveTo>
                    <a:pt x="123" y="169"/>
                  </a:moveTo>
                  <a:cubicBezTo>
                    <a:pt x="124" y="169"/>
                    <a:pt x="124" y="169"/>
                    <a:pt x="124" y="169"/>
                  </a:cubicBezTo>
                  <a:cubicBezTo>
                    <a:pt x="124" y="169"/>
                    <a:pt x="124" y="168"/>
                    <a:pt x="124" y="167"/>
                  </a:cubicBezTo>
                  <a:cubicBezTo>
                    <a:pt x="124" y="167"/>
                    <a:pt x="124" y="165"/>
                    <a:pt x="124" y="165"/>
                  </a:cubicBezTo>
                  <a:cubicBezTo>
                    <a:pt x="124" y="164"/>
                    <a:pt x="123" y="163"/>
                    <a:pt x="123" y="163"/>
                  </a:cubicBezTo>
                  <a:cubicBezTo>
                    <a:pt x="123" y="163"/>
                    <a:pt x="123" y="164"/>
                    <a:pt x="123" y="164"/>
                  </a:cubicBezTo>
                  <a:cubicBezTo>
                    <a:pt x="123" y="164"/>
                    <a:pt x="122" y="165"/>
                    <a:pt x="122" y="166"/>
                  </a:cubicBezTo>
                  <a:cubicBezTo>
                    <a:pt x="122" y="166"/>
                    <a:pt x="122" y="167"/>
                    <a:pt x="122" y="167"/>
                  </a:cubicBezTo>
                  <a:cubicBezTo>
                    <a:pt x="122" y="168"/>
                    <a:pt x="123" y="169"/>
                    <a:pt x="123" y="169"/>
                  </a:cubicBezTo>
                  <a:cubicBezTo>
                    <a:pt x="123" y="169"/>
                    <a:pt x="123" y="169"/>
                    <a:pt x="123" y="169"/>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457" name="Freeform 108"/>
            <p:cNvSpPr>
              <a:spLocks noChangeAspect="1" noEditPoints="1"/>
            </p:cNvSpPr>
            <p:nvPr/>
          </p:nvSpPr>
          <p:spPr bwMode="auto">
            <a:xfrm>
              <a:off x="12382" y="2963196"/>
              <a:ext cx="635274" cy="1647616"/>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sp>
        <p:nvSpPr>
          <p:cNvPr id="458" name="TextBox 141"/>
          <p:cNvSpPr txBox="1"/>
          <p:nvPr/>
        </p:nvSpPr>
        <p:spPr>
          <a:xfrm>
            <a:off x="2171976" y="3310270"/>
            <a:ext cx="808276" cy="58721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a:spcBef>
                <a:spcPct val="0"/>
              </a:spcBef>
            </a:pPr>
            <a:r>
              <a:rPr sz="2000" dirty="0">
                <a:solidFill>
                  <a:schemeClr val="accent3"/>
                </a:solidFill>
                <a:latin typeface="+mj-lt"/>
                <a:ea typeface="+mj-ea"/>
                <a:cs typeface="+mj-cs"/>
              </a:rPr>
              <a:t>50%</a:t>
            </a:r>
          </a:p>
        </p:txBody>
      </p:sp>
      <p:sp>
        <p:nvSpPr>
          <p:cNvPr id="459" name="Content Placeholder 2"/>
          <p:cNvSpPr txBox="1">
            <a:spLocks/>
          </p:cNvSpPr>
          <p:nvPr/>
        </p:nvSpPr>
        <p:spPr>
          <a:xfrm>
            <a:off x="2444726" y="3663005"/>
            <a:ext cx="709000" cy="351733"/>
          </a:xfrm>
          <a:prstGeom prst="rect">
            <a:avLst/>
          </a:prstGeom>
        </p:spPr>
        <p:txBody>
          <a:bodyPr vert="horz" lIns="91440" tIns="45720" rIns="91440" bIns="45720" rtlCol="0">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735"/>
              </a:spcBef>
              <a:defRPr/>
            </a:pPr>
            <a:r>
              <a:rPr lang="es-ES" sz="600" dirty="0" smtClean="0">
                <a:solidFill>
                  <a:schemeClr val="bg1"/>
                </a:solidFill>
              </a:rPr>
              <a:t>Algunos </a:t>
            </a:r>
            <a:r>
              <a:rPr sz="600" dirty="0" smtClean="0">
                <a:solidFill>
                  <a:schemeClr val="bg1"/>
                </a:solidFill>
              </a:rPr>
              <a:t>amigos</a:t>
            </a:r>
            <a:endParaRPr sz="600" dirty="0">
              <a:solidFill>
                <a:schemeClr val="bg1"/>
              </a:solidFill>
            </a:endParaRPr>
          </a:p>
        </p:txBody>
      </p:sp>
      <p:sp>
        <p:nvSpPr>
          <p:cNvPr id="460" name="TextBox 459"/>
          <p:cNvSpPr txBox="1"/>
          <p:nvPr/>
        </p:nvSpPr>
        <p:spPr>
          <a:xfrm>
            <a:off x="2990415" y="2176298"/>
            <a:ext cx="2565126" cy="215444"/>
          </a:xfrm>
          <a:prstGeom prst="rect">
            <a:avLst/>
          </a:prstGeom>
          <a:noFill/>
        </p:spPr>
        <p:txBody>
          <a:bodyPr wrap="none" rtlCol="0">
            <a:spAutoFit/>
          </a:bodyPr>
          <a:lstStyle/>
          <a:p>
            <a:r>
              <a:rPr sz="800">
                <a:solidFill>
                  <a:schemeClr val="tx2"/>
                </a:solidFill>
                <a:latin typeface="Impact"/>
                <a:cs typeface="Impact"/>
              </a:rPr>
              <a:t>¿CUÁNTOS ESTÁN MUY INTERESADOS EN LA COPA MUNDIAL 2014?</a:t>
            </a:r>
            <a:endParaRPr lang="en-GB" sz="800" dirty="0">
              <a:solidFill>
                <a:schemeClr val="tx2"/>
              </a:solidFill>
              <a:latin typeface="Impact"/>
              <a:cs typeface="Impact"/>
            </a:endParaRPr>
          </a:p>
        </p:txBody>
      </p:sp>
      <p:sp>
        <p:nvSpPr>
          <p:cNvPr id="461" name="TextBox 460"/>
          <p:cNvSpPr txBox="1"/>
          <p:nvPr/>
        </p:nvSpPr>
        <p:spPr>
          <a:xfrm>
            <a:off x="6165398" y="2176298"/>
            <a:ext cx="966931" cy="215444"/>
          </a:xfrm>
          <a:prstGeom prst="rect">
            <a:avLst/>
          </a:prstGeom>
          <a:noFill/>
        </p:spPr>
        <p:txBody>
          <a:bodyPr wrap="none" rtlCol="0">
            <a:spAutoFit/>
          </a:bodyPr>
          <a:lstStyle/>
          <a:p>
            <a:r>
              <a:rPr sz="800">
                <a:solidFill>
                  <a:schemeClr val="tx2"/>
                </a:solidFill>
                <a:latin typeface="Impact"/>
                <a:cs typeface="Impact"/>
              </a:rPr>
              <a:t>INTERÉS EN EL FÚTBOL</a:t>
            </a:r>
            <a:endParaRPr lang="en-GB" sz="800" dirty="0">
              <a:solidFill>
                <a:schemeClr val="tx2"/>
              </a:solidFill>
              <a:latin typeface="Impact"/>
              <a:cs typeface="Impact"/>
            </a:endParaRPr>
          </a:p>
        </p:txBody>
      </p:sp>
      <p:grpSp>
        <p:nvGrpSpPr>
          <p:cNvPr id="464" name="Group 463"/>
          <p:cNvGrpSpPr/>
          <p:nvPr/>
        </p:nvGrpSpPr>
        <p:grpSpPr>
          <a:xfrm>
            <a:off x="6147322" y="3885440"/>
            <a:ext cx="1593324" cy="770388"/>
            <a:chOff x="10020602" y="2043274"/>
            <a:chExt cx="2019569" cy="1446285"/>
          </a:xfrm>
        </p:grpSpPr>
        <p:sp>
          <p:nvSpPr>
            <p:cNvPr id="465" name="Title 1"/>
            <p:cNvSpPr txBox="1">
              <a:spLocks/>
            </p:cNvSpPr>
            <p:nvPr/>
          </p:nvSpPr>
          <p:spPr>
            <a:xfrm>
              <a:off x="10042344" y="2405962"/>
              <a:ext cx="1997827" cy="1083597"/>
            </a:xfrm>
            <a:prstGeom prst="rect">
              <a:avLst/>
            </a:prstGeom>
          </p:spPr>
          <p:txBody>
            <a:bodyPr vert="horz" lIns="91440" tIns="45720" rIns="91440" bIns="45720" rtlCol="0" anchor="ctr">
              <a:noAutofit/>
            </a:bodyPr>
            <a:lstStyle/>
            <a:p>
              <a:pPr>
                <a:spcBef>
                  <a:spcPct val="0"/>
                </a:spcBef>
                <a:defRPr/>
              </a:pPr>
              <a:r>
                <a:rPr sz="750" dirty="0" smtClean="0">
                  <a:solidFill>
                    <a:schemeClr val="tx2"/>
                  </a:solidFill>
                  <a:latin typeface="+mj-lt"/>
                  <a:ea typeface="+mj-ea"/>
                  <a:cs typeface="+mj-cs"/>
                </a:rPr>
                <a:t>está </a:t>
              </a:r>
              <a:r>
                <a:rPr sz="750" dirty="0">
                  <a:solidFill>
                    <a:schemeClr val="tx2"/>
                  </a:solidFill>
                  <a:latin typeface="+mj-lt"/>
                  <a:ea typeface="+mj-ea"/>
                  <a:cs typeface="+mj-cs"/>
                </a:rPr>
                <a:t>muy </a:t>
              </a:r>
              <a:r>
                <a:rPr sz="750" dirty="0" smtClean="0">
                  <a:solidFill>
                    <a:schemeClr val="tx2"/>
                  </a:solidFill>
                  <a:latin typeface="+mj-lt"/>
                  <a:ea typeface="+mj-ea"/>
                  <a:cs typeface="+mj-cs"/>
                </a:rPr>
                <a:t>interesado </a:t>
              </a:r>
              <a:r>
                <a:rPr sz="750" dirty="0">
                  <a:solidFill>
                    <a:schemeClr val="tx2"/>
                  </a:solidFill>
                  <a:latin typeface="+mj-lt"/>
                  <a:ea typeface="+mj-ea"/>
                  <a:cs typeface="+mj-cs"/>
                </a:rPr>
                <a:t>en el fútbol</a:t>
              </a:r>
              <a:endParaRPr lang="en-US" sz="750" dirty="0">
                <a:solidFill>
                  <a:schemeClr val="tx2"/>
                </a:solidFill>
                <a:latin typeface="+mj-lt"/>
                <a:ea typeface="+mj-ea"/>
                <a:cs typeface="+mj-cs"/>
              </a:endParaRPr>
            </a:p>
          </p:txBody>
        </p:sp>
        <p:sp>
          <p:nvSpPr>
            <p:cNvPr id="466" name="Title 1"/>
            <p:cNvSpPr txBox="1">
              <a:spLocks/>
            </p:cNvSpPr>
            <p:nvPr/>
          </p:nvSpPr>
          <p:spPr>
            <a:xfrm>
              <a:off x="10020602" y="2043274"/>
              <a:ext cx="1716090" cy="860187"/>
            </a:xfrm>
            <a:prstGeom prst="rect">
              <a:avLst/>
            </a:prstGeom>
          </p:spPr>
          <p:txBody>
            <a:bodyPr vert="horz" lIns="91440" tIns="45720" rIns="91440" bIns="45720" rtlCol="0" anchor="ctr">
              <a:noAutofit/>
            </a:bodyPr>
            <a:lstStyle/>
            <a:p>
              <a:pPr>
                <a:spcBef>
                  <a:spcPct val="0"/>
                </a:spcBef>
                <a:defRPr/>
              </a:pPr>
              <a:r>
                <a:rPr sz="2900" dirty="0">
                  <a:solidFill>
                    <a:schemeClr val="accent6"/>
                  </a:solidFill>
                  <a:latin typeface="+mj-lt"/>
                  <a:ea typeface="+mj-ea"/>
                  <a:cs typeface="+mj-cs"/>
                </a:rPr>
                <a:t>64%</a:t>
              </a:r>
              <a:endParaRPr lang="en-US" sz="2900" dirty="0">
                <a:solidFill>
                  <a:schemeClr val="accent6"/>
                </a:solidFill>
                <a:latin typeface="+mj-lt"/>
                <a:ea typeface="+mj-ea"/>
                <a:cs typeface="+mj-cs"/>
              </a:endParaRPr>
            </a:p>
          </p:txBody>
        </p:sp>
      </p:grpSp>
      <p:sp>
        <p:nvSpPr>
          <p:cNvPr id="467" name="Rectangle 466"/>
          <p:cNvSpPr/>
          <p:nvPr/>
        </p:nvSpPr>
        <p:spPr>
          <a:xfrm>
            <a:off x="7641050" y="2592578"/>
            <a:ext cx="1412112" cy="406400"/>
          </a:xfrm>
          <a:prstGeom prst="rect">
            <a:avLst/>
          </a:prstGeom>
        </p:spPr>
        <p:txBody>
          <a:bodyPr wrap="square" lIns="67190" tIns="33595" rIns="67190" bIns="33595">
            <a:spAutoFit/>
          </a:bodyPr>
          <a:lstStyle/>
          <a:p>
            <a:pPr>
              <a:spcBef>
                <a:spcPts val="200"/>
              </a:spcBef>
            </a:pPr>
            <a:r>
              <a:rPr sz="800">
                <a:solidFill>
                  <a:schemeClr val="bg1"/>
                </a:solidFill>
                <a:latin typeface="Impact"/>
                <a:cs typeface="Impact"/>
              </a:rPr>
              <a:t>¿DÓNDE PRETENDE SEGUIR LA GENTE LA COPA MUNDIAL 2014?</a:t>
            </a:r>
            <a:r>
              <a:rPr sz="700">
                <a:solidFill>
                  <a:schemeClr val="bg1"/>
                </a:solidFill>
                <a:latin typeface="Impact"/>
                <a:cs typeface="Impact"/>
              </a:rPr>
              <a:t/>
            </a:r>
            <a:br>
              <a:rPr sz="700">
                <a:solidFill>
                  <a:schemeClr val="bg1"/>
                </a:solidFill>
                <a:latin typeface="Impact"/>
                <a:cs typeface="Impact"/>
              </a:rPr>
            </a:br>
            <a:r>
              <a:rPr sz="600">
                <a:solidFill>
                  <a:schemeClr val="bg1"/>
                </a:solidFill>
              </a:rPr>
              <a:t>(se excluye por televisión) </a:t>
            </a:r>
            <a:endParaRPr lang="en-GB" sz="600" dirty="0">
              <a:solidFill>
                <a:schemeClr val="bg1"/>
              </a:solidFill>
            </a:endParaRPr>
          </a:p>
        </p:txBody>
      </p:sp>
      <p:grpSp>
        <p:nvGrpSpPr>
          <p:cNvPr id="468" name="Group 467"/>
          <p:cNvGrpSpPr>
            <a:grpSpLocks noChangeAspect="1"/>
          </p:cNvGrpSpPr>
          <p:nvPr/>
        </p:nvGrpSpPr>
        <p:grpSpPr>
          <a:xfrm>
            <a:off x="7416013" y="2922331"/>
            <a:ext cx="1224000" cy="724705"/>
            <a:chOff x="9142664" y="1124311"/>
            <a:chExt cx="1884878" cy="1116000"/>
          </a:xfrm>
        </p:grpSpPr>
        <p:graphicFrame>
          <p:nvGraphicFramePr>
            <p:cNvPr id="469" name="Chart 468"/>
            <p:cNvGraphicFramePr/>
            <p:nvPr>
              <p:extLst>
                <p:ext uri="{D42A27DB-BD31-4B8C-83A1-F6EECF244321}">
                  <p14:modId xmlns:p14="http://schemas.microsoft.com/office/powerpoint/2010/main" val="225977191"/>
                </p:ext>
              </p:extLst>
            </p:nvPr>
          </p:nvGraphicFramePr>
          <p:xfrm>
            <a:off x="9142664" y="1124311"/>
            <a:ext cx="1884878" cy="1116000"/>
          </p:xfrm>
          <a:graphic>
            <a:graphicData uri="http://schemas.openxmlformats.org/drawingml/2006/chart">
              <c:chart xmlns:c="http://schemas.openxmlformats.org/drawingml/2006/chart" xmlns:r="http://schemas.openxmlformats.org/officeDocument/2006/relationships" r:id="rId5"/>
            </a:graphicData>
          </a:graphic>
        </p:graphicFrame>
        <p:sp>
          <p:nvSpPr>
            <p:cNvPr id="470" name="Freeform 4"/>
            <p:cNvSpPr>
              <a:spLocks noChangeAspect="1" noEditPoints="1"/>
            </p:cNvSpPr>
            <p:nvPr/>
          </p:nvSpPr>
          <p:spPr bwMode="auto">
            <a:xfrm>
              <a:off x="9904060" y="1492829"/>
              <a:ext cx="360000" cy="349067"/>
            </a:xfrm>
            <a:custGeom>
              <a:avLst/>
              <a:gdLst>
                <a:gd name="T0" fmla="*/ 0 w 494"/>
                <a:gd name="T1" fmla="*/ 479 h 479"/>
                <a:gd name="T2" fmla="*/ 0 w 494"/>
                <a:gd name="T3" fmla="*/ 249 h 479"/>
                <a:gd name="T4" fmla="*/ 0 w 494"/>
                <a:gd name="T5" fmla="*/ 230 h 479"/>
                <a:gd name="T6" fmla="*/ 15 w 494"/>
                <a:gd name="T7" fmla="*/ 218 h 479"/>
                <a:gd name="T8" fmla="*/ 75 w 494"/>
                <a:gd name="T9" fmla="*/ 161 h 479"/>
                <a:gd name="T10" fmla="*/ 75 w 494"/>
                <a:gd name="T11" fmla="*/ 7 h 479"/>
                <a:gd name="T12" fmla="*/ 161 w 494"/>
                <a:gd name="T13" fmla="*/ 7 h 479"/>
                <a:gd name="T14" fmla="*/ 161 w 494"/>
                <a:gd name="T15" fmla="*/ 81 h 479"/>
                <a:gd name="T16" fmla="*/ 218 w 494"/>
                <a:gd name="T17" fmla="*/ 26 h 479"/>
                <a:gd name="T18" fmla="*/ 247 w 494"/>
                <a:gd name="T19" fmla="*/ 0 h 479"/>
                <a:gd name="T20" fmla="*/ 276 w 494"/>
                <a:gd name="T21" fmla="*/ 26 h 479"/>
                <a:gd name="T22" fmla="*/ 480 w 494"/>
                <a:gd name="T23" fmla="*/ 218 h 479"/>
                <a:gd name="T24" fmla="*/ 494 w 494"/>
                <a:gd name="T25" fmla="*/ 230 h 479"/>
                <a:gd name="T26" fmla="*/ 494 w 494"/>
                <a:gd name="T27" fmla="*/ 249 h 479"/>
                <a:gd name="T28" fmla="*/ 494 w 494"/>
                <a:gd name="T29" fmla="*/ 479 h 479"/>
                <a:gd name="T30" fmla="*/ 410 w 494"/>
                <a:gd name="T31" fmla="*/ 479 h 479"/>
                <a:gd name="T32" fmla="*/ 410 w 494"/>
                <a:gd name="T33" fmla="*/ 266 h 479"/>
                <a:gd name="T34" fmla="*/ 247 w 494"/>
                <a:gd name="T35" fmla="*/ 115 h 479"/>
                <a:gd name="T36" fmla="*/ 87 w 494"/>
                <a:gd name="T37" fmla="*/ 266 h 479"/>
                <a:gd name="T38" fmla="*/ 87 w 494"/>
                <a:gd name="T39" fmla="*/ 479 h 479"/>
                <a:gd name="T40" fmla="*/ 0 w 494"/>
                <a:gd name="T41" fmla="*/ 479 h 479"/>
                <a:gd name="T42" fmla="*/ 139 w 494"/>
                <a:gd name="T43" fmla="*/ 479 h 479"/>
                <a:gd name="T44" fmla="*/ 235 w 494"/>
                <a:gd name="T45" fmla="*/ 479 h 479"/>
                <a:gd name="T46" fmla="*/ 235 w 494"/>
                <a:gd name="T47" fmla="*/ 386 h 479"/>
                <a:gd name="T48" fmla="*/ 139 w 494"/>
                <a:gd name="T49" fmla="*/ 386 h 479"/>
                <a:gd name="T50" fmla="*/ 139 w 494"/>
                <a:gd name="T51" fmla="*/ 479 h 479"/>
                <a:gd name="T52" fmla="*/ 259 w 494"/>
                <a:gd name="T53" fmla="*/ 362 h 479"/>
                <a:gd name="T54" fmla="*/ 355 w 494"/>
                <a:gd name="T55" fmla="*/ 362 h 479"/>
                <a:gd name="T56" fmla="*/ 355 w 494"/>
                <a:gd name="T57" fmla="*/ 266 h 479"/>
                <a:gd name="T58" fmla="*/ 259 w 494"/>
                <a:gd name="T59" fmla="*/ 266 h 479"/>
                <a:gd name="T60" fmla="*/ 259 w 494"/>
                <a:gd name="T61" fmla="*/ 362 h 479"/>
                <a:gd name="T62" fmla="*/ 259 w 494"/>
                <a:gd name="T63" fmla="*/ 479 h 479"/>
                <a:gd name="T64" fmla="*/ 355 w 494"/>
                <a:gd name="T65" fmla="*/ 479 h 479"/>
                <a:gd name="T66" fmla="*/ 355 w 494"/>
                <a:gd name="T67" fmla="*/ 386 h 479"/>
                <a:gd name="T68" fmla="*/ 259 w 494"/>
                <a:gd name="T69" fmla="*/ 386 h 479"/>
                <a:gd name="T70" fmla="*/ 259 w 494"/>
                <a:gd name="T71" fmla="*/ 479 h 479"/>
                <a:gd name="T72" fmla="*/ 139 w 494"/>
                <a:gd name="T73" fmla="*/ 362 h 479"/>
                <a:gd name="T74" fmla="*/ 235 w 494"/>
                <a:gd name="T75" fmla="*/ 362 h 479"/>
                <a:gd name="T76" fmla="*/ 235 w 494"/>
                <a:gd name="T77" fmla="*/ 266 h 479"/>
                <a:gd name="T78" fmla="*/ 139 w 494"/>
                <a:gd name="T79" fmla="*/ 266 h 479"/>
                <a:gd name="T80" fmla="*/ 139 w 494"/>
                <a:gd name="T81" fmla="*/ 36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defTabSz="914298"/>
              <a:endParaRPr lang="en-GB">
                <a:solidFill>
                  <a:schemeClr val="bg1"/>
                </a:solidFill>
              </a:endParaRPr>
            </a:p>
          </p:txBody>
        </p:sp>
      </p:grpSp>
      <p:grpSp>
        <p:nvGrpSpPr>
          <p:cNvPr id="471" name="Group 470"/>
          <p:cNvGrpSpPr>
            <a:grpSpLocks noChangeAspect="1"/>
          </p:cNvGrpSpPr>
          <p:nvPr/>
        </p:nvGrpSpPr>
        <p:grpSpPr>
          <a:xfrm>
            <a:off x="7421357" y="3444496"/>
            <a:ext cx="1224000" cy="724705"/>
            <a:chOff x="10344948" y="1124311"/>
            <a:chExt cx="1884878" cy="1116000"/>
          </a:xfrm>
        </p:grpSpPr>
        <p:graphicFrame>
          <p:nvGraphicFramePr>
            <p:cNvPr id="472" name="Chart 471"/>
            <p:cNvGraphicFramePr/>
            <p:nvPr>
              <p:extLst>
                <p:ext uri="{D42A27DB-BD31-4B8C-83A1-F6EECF244321}">
                  <p14:modId xmlns:p14="http://schemas.microsoft.com/office/powerpoint/2010/main" val="123028217"/>
                </p:ext>
              </p:extLst>
            </p:nvPr>
          </p:nvGraphicFramePr>
          <p:xfrm>
            <a:off x="10344948" y="1124311"/>
            <a:ext cx="1884878" cy="1116000"/>
          </p:xfrm>
          <a:graphic>
            <a:graphicData uri="http://schemas.openxmlformats.org/drawingml/2006/chart">
              <c:chart xmlns:c="http://schemas.openxmlformats.org/drawingml/2006/chart" xmlns:r="http://schemas.openxmlformats.org/officeDocument/2006/relationships" r:id="rId6"/>
            </a:graphicData>
          </a:graphic>
        </p:graphicFrame>
        <p:pic>
          <p:nvPicPr>
            <p:cNvPr id="473" name="Picture 2" descr="http://www.primitive-designs.com/images/Briefcase.png"/>
            <p:cNvPicPr>
              <a:picLocks noChangeAspect="1" noChangeArrowheads="1"/>
            </p:cNvPicPr>
            <p:nvPr/>
          </p:nvPicPr>
          <p:blipFill rotWithShape="1">
            <a:blip r:embed="rId7" cstate="screen">
              <a:biLevel thresh="25000"/>
              <a:extLst>
                <a:ext uri="{28A0092B-C50C-407E-A947-70E740481C1C}">
                  <a14:useLocalDpi xmlns:a14="http://schemas.microsoft.com/office/drawing/2010/main"/>
                </a:ext>
              </a:extLst>
            </a:blip>
            <a:srcRect/>
            <a:stretch/>
          </p:blipFill>
          <p:spPr bwMode="auto">
            <a:xfrm>
              <a:off x="11090390" y="1494741"/>
              <a:ext cx="393481" cy="332626"/>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474" name="Group 473"/>
          <p:cNvGrpSpPr>
            <a:grpSpLocks noChangeAspect="1"/>
          </p:cNvGrpSpPr>
          <p:nvPr/>
        </p:nvGrpSpPr>
        <p:grpSpPr>
          <a:xfrm>
            <a:off x="7426470" y="3955532"/>
            <a:ext cx="1224000" cy="724705"/>
            <a:chOff x="11547231" y="1124311"/>
            <a:chExt cx="1884878" cy="1116000"/>
          </a:xfrm>
        </p:grpSpPr>
        <p:graphicFrame>
          <p:nvGraphicFramePr>
            <p:cNvPr id="475" name="Chart 474"/>
            <p:cNvGraphicFramePr/>
            <p:nvPr>
              <p:extLst>
                <p:ext uri="{D42A27DB-BD31-4B8C-83A1-F6EECF244321}">
                  <p14:modId xmlns:p14="http://schemas.microsoft.com/office/powerpoint/2010/main" val="2051614692"/>
                </p:ext>
              </p:extLst>
            </p:nvPr>
          </p:nvGraphicFramePr>
          <p:xfrm>
            <a:off x="11547231" y="1124311"/>
            <a:ext cx="1884878" cy="1116000"/>
          </p:xfrm>
          <a:graphic>
            <a:graphicData uri="http://schemas.openxmlformats.org/drawingml/2006/chart">
              <c:chart xmlns:c="http://schemas.openxmlformats.org/drawingml/2006/chart" xmlns:r="http://schemas.openxmlformats.org/officeDocument/2006/relationships" r:id="rId8"/>
            </a:graphicData>
          </a:graphic>
        </p:graphicFrame>
        <p:pic>
          <p:nvPicPr>
            <p:cNvPr id="476" name="Picture 4" descr="http://vector-magz.com/wp-content/uploads/2014/01/person-walking-icon.png"/>
            <p:cNvPicPr>
              <a:picLocks noChangeAspect="1" noChangeArrowheads="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12367385" y="1446532"/>
              <a:ext cx="255732" cy="432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77" name="Group 476"/>
          <p:cNvGrpSpPr>
            <a:grpSpLocks noChangeAspect="1"/>
          </p:cNvGrpSpPr>
          <p:nvPr/>
        </p:nvGrpSpPr>
        <p:grpSpPr>
          <a:xfrm>
            <a:off x="3152978" y="950075"/>
            <a:ext cx="2254919" cy="1123590"/>
            <a:chOff x="2694978" y="1815631"/>
            <a:chExt cx="3883893" cy="2051156"/>
          </a:xfrm>
        </p:grpSpPr>
        <p:grpSp>
          <p:nvGrpSpPr>
            <p:cNvPr id="478" name="Group 477"/>
            <p:cNvGrpSpPr/>
            <p:nvPr/>
          </p:nvGrpSpPr>
          <p:grpSpPr>
            <a:xfrm>
              <a:off x="2694979" y="2261971"/>
              <a:ext cx="3883891" cy="730417"/>
              <a:chOff x="2694979" y="1926778"/>
              <a:chExt cx="3883891" cy="849501"/>
            </a:xfrm>
          </p:grpSpPr>
          <p:grpSp>
            <p:nvGrpSpPr>
              <p:cNvPr id="509" name="Group 508"/>
              <p:cNvGrpSpPr/>
              <p:nvPr/>
            </p:nvGrpSpPr>
            <p:grpSpPr>
              <a:xfrm>
                <a:off x="2694979" y="1962890"/>
                <a:ext cx="3174179" cy="432000"/>
                <a:chOff x="3013969" y="1994789"/>
                <a:chExt cx="3174179" cy="510406"/>
              </a:xfrm>
            </p:grpSpPr>
            <p:grpSp>
              <p:nvGrpSpPr>
                <p:cNvPr id="511" name="Group 510"/>
                <p:cNvGrpSpPr/>
                <p:nvPr/>
              </p:nvGrpSpPr>
              <p:grpSpPr>
                <a:xfrm>
                  <a:off x="3954476" y="1994789"/>
                  <a:ext cx="2233672" cy="510406"/>
                  <a:chOff x="3986375" y="2037321"/>
                  <a:chExt cx="1442026" cy="510406"/>
                </a:xfrm>
              </p:grpSpPr>
              <p:sp>
                <p:nvSpPr>
                  <p:cNvPr id="515" name="Rectangle 514"/>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516" name="Rectangle 515"/>
                  <p:cNvSpPr/>
                  <p:nvPr/>
                </p:nvSpPr>
                <p:spPr>
                  <a:xfrm>
                    <a:off x="3986375" y="2037321"/>
                    <a:ext cx="902836" cy="510406"/>
                  </a:xfrm>
                  <a:prstGeom prst="rect">
                    <a:avLst/>
                  </a:prstGeom>
                  <a:solidFill>
                    <a:schemeClr val="accent1"/>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517" name="Straight Connector 516"/>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512" name="Group 511"/>
                <p:cNvGrpSpPr/>
                <p:nvPr/>
              </p:nvGrpSpPr>
              <p:grpSpPr>
                <a:xfrm>
                  <a:off x="3013969" y="1994789"/>
                  <a:ext cx="1037988" cy="510406"/>
                  <a:chOff x="5690466" y="2460629"/>
                  <a:chExt cx="1037988" cy="510406"/>
                </a:xfrm>
              </p:grpSpPr>
              <p:sp>
                <p:nvSpPr>
                  <p:cNvPr id="513" name="Rectangle 512"/>
                  <p:cNvSpPr/>
                  <p:nvPr/>
                </p:nvSpPr>
                <p:spPr>
                  <a:xfrm>
                    <a:off x="5690466" y="2460629"/>
                    <a:ext cx="950039" cy="51040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fontAlgn="base">
                      <a:lnSpc>
                        <a:spcPct val="80000"/>
                      </a:lnSpc>
                      <a:spcBef>
                        <a:spcPts val="2400"/>
                      </a:spcBef>
                      <a:buClr>
                        <a:srgbClr val="3DB7E4"/>
                      </a:buClr>
                      <a:buSzPct val="100000"/>
                    </a:pPr>
                    <a:r>
                      <a:rPr sz="600" kern="0" cap="all">
                        <a:solidFill>
                          <a:srgbClr val="FFFFFF"/>
                        </a:solidFill>
                        <a:latin typeface="+mj-lt"/>
                        <a:ea typeface="ＭＳ Ｐゴシック"/>
                      </a:rPr>
                      <a:t>olimpiadas río 2016</a:t>
                    </a:r>
                    <a:endParaRPr lang="en-GB" sz="600" kern="0" cap="all" dirty="0">
                      <a:solidFill>
                        <a:srgbClr val="FFFFFF"/>
                      </a:solidFill>
                      <a:latin typeface="+mj-lt"/>
                      <a:ea typeface="ＭＳ Ｐゴシック" pitchFamily="1" charset="-128"/>
                    </a:endParaRPr>
                  </a:p>
                </p:txBody>
              </p:sp>
              <p:sp>
                <p:nvSpPr>
                  <p:cNvPr id="514" name="Isosceles Triangle 513"/>
                  <p:cNvSpPr/>
                  <p:nvPr/>
                </p:nvSpPr>
                <p:spPr bwMode="auto">
                  <a:xfrm rot="5400000">
                    <a:off x="6564590" y="2652246"/>
                    <a:ext cx="219727" cy="108000"/>
                  </a:xfrm>
                  <a:prstGeom prst="triangle">
                    <a:avLst/>
                  </a:prstGeom>
                  <a:solidFill>
                    <a:schemeClr val="accent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0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sp>
            <p:nvSpPr>
              <p:cNvPr id="510" name="Rectangle 509"/>
              <p:cNvSpPr/>
              <p:nvPr/>
            </p:nvSpPr>
            <p:spPr>
              <a:xfrm>
                <a:off x="5772803" y="1926778"/>
                <a:ext cx="806067" cy="849501"/>
              </a:xfrm>
              <a:prstGeom prst="rect">
                <a:avLst/>
              </a:prstGeom>
            </p:spPr>
            <p:txBody>
              <a:bodyPr wrap="square">
                <a:spAutoFit/>
              </a:bodyPr>
              <a:lstStyle/>
              <a:p>
                <a:r>
                  <a:rPr sz="1000">
                    <a:solidFill>
                      <a:schemeClr val="bg1"/>
                    </a:solidFill>
                    <a:latin typeface="+mj-lt"/>
                  </a:rPr>
                  <a:t>62%</a:t>
                </a:r>
              </a:p>
              <a:p>
                <a:r>
                  <a:rPr sz="1000">
                    <a:solidFill>
                      <a:schemeClr val="bg1"/>
                    </a:solidFill>
                    <a:latin typeface="+mj-lt"/>
                  </a:rPr>
                  <a:t>      </a:t>
                </a:r>
                <a:endParaRPr lang="en-GB" sz="1000" dirty="0">
                  <a:solidFill>
                    <a:schemeClr val="bg1"/>
                  </a:solidFill>
                  <a:latin typeface="+mj-lt"/>
                </a:endParaRPr>
              </a:p>
            </p:txBody>
          </p:sp>
        </p:grpSp>
        <p:grpSp>
          <p:nvGrpSpPr>
            <p:cNvPr id="479" name="Group 478"/>
            <p:cNvGrpSpPr/>
            <p:nvPr/>
          </p:nvGrpSpPr>
          <p:grpSpPr>
            <a:xfrm>
              <a:off x="2694978" y="2690028"/>
              <a:ext cx="3883893" cy="730415"/>
              <a:chOff x="2694978" y="2464909"/>
              <a:chExt cx="3883893" cy="849500"/>
            </a:xfrm>
          </p:grpSpPr>
          <p:grpSp>
            <p:nvGrpSpPr>
              <p:cNvPr id="500" name="Group 499"/>
              <p:cNvGrpSpPr/>
              <p:nvPr/>
            </p:nvGrpSpPr>
            <p:grpSpPr>
              <a:xfrm>
                <a:off x="2694978" y="2526417"/>
                <a:ext cx="3174180" cy="432000"/>
                <a:chOff x="3013968" y="1994789"/>
                <a:chExt cx="3174180" cy="510406"/>
              </a:xfrm>
            </p:grpSpPr>
            <p:grpSp>
              <p:nvGrpSpPr>
                <p:cNvPr id="502" name="Group 501"/>
                <p:cNvGrpSpPr/>
                <p:nvPr/>
              </p:nvGrpSpPr>
              <p:grpSpPr>
                <a:xfrm>
                  <a:off x="3954476" y="1994789"/>
                  <a:ext cx="2233672" cy="510406"/>
                  <a:chOff x="3986375" y="2037321"/>
                  <a:chExt cx="1442026" cy="510406"/>
                </a:xfrm>
              </p:grpSpPr>
              <p:sp>
                <p:nvSpPr>
                  <p:cNvPr id="506" name="Rectangle 505"/>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507" name="Rectangle 506"/>
                  <p:cNvSpPr/>
                  <p:nvPr/>
                </p:nvSpPr>
                <p:spPr>
                  <a:xfrm>
                    <a:off x="3986375" y="2037321"/>
                    <a:ext cx="766529" cy="510406"/>
                  </a:xfrm>
                  <a:prstGeom prst="rect">
                    <a:avLst/>
                  </a:prstGeom>
                  <a:solidFill>
                    <a:schemeClr val="accent5"/>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508" name="Straight Connector 507"/>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503" name="Group 502"/>
                <p:cNvGrpSpPr/>
                <p:nvPr/>
              </p:nvGrpSpPr>
              <p:grpSpPr>
                <a:xfrm>
                  <a:off x="3013968" y="1994789"/>
                  <a:ext cx="1037989" cy="510406"/>
                  <a:chOff x="5690465" y="2460629"/>
                  <a:chExt cx="1037989" cy="510406"/>
                </a:xfrm>
              </p:grpSpPr>
              <p:sp>
                <p:nvSpPr>
                  <p:cNvPr id="504" name="Rectangle 503"/>
                  <p:cNvSpPr/>
                  <p:nvPr/>
                </p:nvSpPr>
                <p:spPr>
                  <a:xfrm>
                    <a:off x="5690465" y="2460629"/>
                    <a:ext cx="950039" cy="510406"/>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fontAlgn="base">
                      <a:lnSpc>
                        <a:spcPct val="80000"/>
                      </a:lnSpc>
                      <a:spcBef>
                        <a:spcPts val="2400"/>
                      </a:spcBef>
                      <a:buClr>
                        <a:srgbClr val="3DB7E4"/>
                      </a:buClr>
                      <a:buSzPct val="100000"/>
                    </a:pPr>
                    <a:r>
                      <a:rPr sz="600" kern="0" cap="all">
                        <a:solidFill>
                          <a:srgbClr val="FFFFFF"/>
                        </a:solidFill>
                        <a:latin typeface="+mj-lt"/>
                        <a:ea typeface="ＭＳ Ｐゴシック"/>
                      </a:rPr>
                      <a:t>EUROCOPA 2016 FRANCIA</a:t>
                    </a:r>
                  </a:p>
                </p:txBody>
              </p:sp>
              <p:sp>
                <p:nvSpPr>
                  <p:cNvPr id="505" name="Isosceles Triangle 504"/>
                  <p:cNvSpPr/>
                  <p:nvPr/>
                </p:nvSpPr>
                <p:spPr bwMode="auto">
                  <a:xfrm rot="5400000">
                    <a:off x="6564590" y="2652246"/>
                    <a:ext cx="219727" cy="108000"/>
                  </a:xfrm>
                  <a:prstGeom prst="triangle">
                    <a:avLst/>
                  </a:prstGeom>
                  <a:solidFill>
                    <a:schemeClr val="accent5">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0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sp>
            <p:nvSpPr>
              <p:cNvPr id="501" name="Rectangle 500"/>
              <p:cNvSpPr/>
              <p:nvPr/>
            </p:nvSpPr>
            <p:spPr>
              <a:xfrm>
                <a:off x="5772804" y="2464909"/>
                <a:ext cx="806067" cy="849500"/>
              </a:xfrm>
              <a:prstGeom prst="rect">
                <a:avLst/>
              </a:prstGeom>
            </p:spPr>
            <p:txBody>
              <a:bodyPr wrap="square">
                <a:spAutoFit/>
              </a:bodyPr>
              <a:lstStyle/>
              <a:p>
                <a:r>
                  <a:rPr sz="1000">
                    <a:solidFill>
                      <a:schemeClr val="bg1"/>
                    </a:solidFill>
                    <a:latin typeface="+mj-lt"/>
                  </a:rPr>
                  <a:t>53%</a:t>
                </a:r>
              </a:p>
              <a:p>
                <a:r>
                  <a:rPr sz="1000">
                    <a:solidFill>
                      <a:schemeClr val="bg1"/>
                    </a:solidFill>
                    <a:latin typeface="+mj-lt"/>
                  </a:rPr>
                  <a:t>      </a:t>
                </a:r>
                <a:endParaRPr lang="en-GB" sz="1000" dirty="0">
                  <a:solidFill>
                    <a:schemeClr val="bg1"/>
                  </a:solidFill>
                  <a:latin typeface="+mj-lt"/>
                </a:endParaRPr>
              </a:p>
            </p:txBody>
          </p:sp>
        </p:grpSp>
        <p:grpSp>
          <p:nvGrpSpPr>
            <p:cNvPr id="480" name="Group 479"/>
            <p:cNvGrpSpPr/>
            <p:nvPr/>
          </p:nvGrpSpPr>
          <p:grpSpPr>
            <a:xfrm>
              <a:off x="2694978" y="3136370"/>
              <a:ext cx="3883893" cy="730417"/>
              <a:chOff x="2694978" y="3053832"/>
              <a:chExt cx="3883893" cy="849501"/>
            </a:xfrm>
          </p:grpSpPr>
          <p:grpSp>
            <p:nvGrpSpPr>
              <p:cNvPr id="491" name="Group 490"/>
              <p:cNvGrpSpPr/>
              <p:nvPr/>
            </p:nvGrpSpPr>
            <p:grpSpPr>
              <a:xfrm>
                <a:off x="2694978" y="3089944"/>
                <a:ext cx="3174180" cy="432000"/>
                <a:chOff x="3013968" y="1994789"/>
                <a:chExt cx="3174180" cy="510406"/>
              </a:xfrm>
            </p:grpSpPr>
            <p:grpSp>
              <p:nvGrpSpPr>
                <p:cNvPr id="493" name="Group 492"/>
                <p:cNvGrpSpPr/>
                <p:nvPr/>
              </p:nvGrpSpPr>
              <p:grpSpPr>
                <a:xfrm>
                  <a:off x="3954476" y="1994789"/>
                  <a:ext cx="2233672" cy="510406"/>
                  <a:chOff x="3986375" y="2037321"/>
                  <a:chExt cx="1442026" cy="510406"/>
                </a:xfrm>
              </p:grpSpPr>
              <p:sp>
                <p:nvSpPr>
                  <p:cNvPr id="497" name="Rectangle 496"/>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498" name="Rectangle 497"/>
                  <p:cNvSpPr/>
                  <p:nvPr/>
                </p:nvSpPr>
                <p:spPr>
                  <a:xfrm>
                    <a:off x="3986375" y="2037321"/>
                    <a:ext cx="596401" cy="510406"/>
                  </a:xfrm>
                  <a:prstGeom prst="rect">
                    <a:avLst/>
                  </a:prstGeom>
                  <a:solidFill>
                    <a:schemeClr val="accent6">
                      <a:lumMod val="75000"/>
                    </a:schemeClr>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499" name="Straight Connector 498"/>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494" name="Group 493"/>
                <p:cNvGrpSpPr/>
                <p:nvPr/>
              </p:nvGrpSpPr>
              <p:grpSpPr>
                <a:xfrm>
                  <a:off x="3013968" y="1994789"/>
                  <a:ext cx="1037989" cy="510406"/>
                  <a:chOff x="5690465" y="2460629"/>
                  <a:chExt cx="1037989" cy="510406"/>
                </a:xfrm>
              </p:grpSpPr>
              <p:sp>
                <p:nvSpPr>
                  <p:cNvPr id="495" name="Rectangle 494"/>
                  <p:cNvSpPr/>
                  <p:nvPr/>
                </p:nvSpPr>
                <p:spPr>
                  <a:xfrm>
                    <a:off x="5690465" y="2460629"/>
                    <a:ext cx="950040" cy="51040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fontAlgn="base">
                      <a:lnSpc>
                        <a:spcPct val="80000"/>
                      </a:lnSpc>
                      <a:spcBef>
                        <a:spcPts val="2400"/>
                      </a:spcBef>
                      <a:buClr>
                        <a:srgbClr val="3DB7E4"/>
                      </a:buClr>
                      <a:buSzPct val="100000"/>
                    </a:pPr>
                    <a:r>
                      <a:rPr sz="600" kern="0" cap="all">
                        <a:solidFill>
                          <a:srgbClr val="FFFFFF"/>
                        </a:solidFill>
                        <a:latin typeface="+mj-lt"/>
                        <a:ea typeface="ＭＳ Ｐゴシック"/>
                      </a:rPr>
                      <a:t>OLIMPIADAS INVIERNO 2018</a:t>
                    </a:r>
                    <a:endParaRPr lang="en-GB" sz="600" kern="0" cap="all" dirty="0">
                      <a:solidFill>
                        <a:srgbClr val="FFFFFF"/>
                      </a:solidFill>
                      <a:latin typeface="+mj-lt"/>
                      <a:ea typeface="ＭＳ Ｐゴシック" pitchFamily="1" charset="-128"/>
                    </a:endParaRPr>
                  </a:p>
                </p:txBody>
              </p:sp>
              <p:sp>
                <p:nvSpPr>
                  <p:cNvPr id="496" name="Isosceles Triangle 495"/>
                  <p:cNvSpPr/>
                  <p:nvPr/>
                </p:nvSpPr>
                <p:spPr bwMode="auto">
                  <a:xfrm rot="5400000">
                    <a:off x="6564590" y="2652246"/>
                    <a:ext cx="219727" cy="108000"/>
                  </a:xfrm>
                  <a:prstGeom prst="triangle">
                    <a:avLst/>
                  </a:prstGeom>
                  <a:solidFill>
                    <a:schemeClr val="accent6">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0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sp>
            <p:nvSpPr>
              <p:cNvPr id="492" name="Rectangle 491"/>
              <p:cNvSpPr/>
              <p:nvPr/>
            </p:nvSpPr>
            <p:spPr>
              <a:xfrm>
                <a:off x="5772804" y="3053832"/>
                <a:ext cx="806067" cy="849501"/>
              </a:xfrm>
              <a:prstGeom prst="rect">
                <a:avLst/>
              </a:prstGeom>
            </p:spPr>
            <p:txBody>
              <a:bodyPr wrap="square">
                <a:spAutoFit/>
              </a:bodyPr>
              <a:lstStyle/>
              <a:p>
                <a:r>
                  <a:rPr sz="1000">
                    <a:solidFill>
                      <a:schemeClr val="bg1"/>
                    </a:solidFill>
                    <a:latin typeface="+mj-lt"/>
                  </a:rPr>
                  <a:t>41%</a:t>
                </a:r>
              </a:p>
              <a:p>
                <a:r>
                  <a:rPr sz="1000">
                    <a:solidFill>
                      <a:schemeClr val="bg1"/>
                    </a:solidFill>
                    <a:latin typeface="+mj-lt"/>
                  </a:rPr>
                  <a:t>      </a:t>
                </a:r>
                <a:endParaRPr lang="en-GB" sz="1000" dirty="0">
                  <a:solidFill>
                    <a:schemeClr val="bg1"/>
                  </a:solidFill>
                  <a:latin typeface="+mj-lt"/>
                </a:endParaRPr>
              </a:p>
            </p:txBody>
          </p:sp>
        </p:grpSp>
        <p:grpSp>
          <p:nvGrpSpPr>
            <p:cNvPr id="481" name="Group 480"/>
            <p:cNvGrpSpPr/>
            <p:nvPr/>
          </p:nvGrpSpPr>
          <p:grpSpPr>
            <a:xfrm>
              <a:off x="2694979" y="1815631"/>
              <a:ext cx="3883891" cy="730417"/>
              <a:chOff x="2694979" y="1926778"/>
              <a:chExt cx="3883891" cy="849501"/>
            </a:xfrm>
          </p:grpSpPr>
          <p:grpSp>
            <p:nvGrpSpPr>
              <p:cNvPr id="482" name="Group 481"/>
              <p:cNvGrpSpPr/>
              <p:nvPr/>
            </p:nvGrpSpPr>
            <p:grpSpPr>
              <a:xfrm>
                <a:off x="2694979" y="1962890"/>
                <a:ext cx="3174181" cy="432000"/>
                <a:chOff x="3013969" y="1994789"/>
                <a:chExt cx="3174181" cy="510406"/>
              </a:xfrm>
            </p:grpSpPr>
            <p:grpSp>
              <p:nvGrpSpPr>
                <p:cNvPr id="484" name="Group 483"/>
                <p:cNvGrpSpPr/>
                <p:nvPr/>
              </p:nvGrpSpPr>
              <p:grpSpPr>
                <a:xfrm>
                  <a:off x="3954476" y="1994789"/>
                  <a:ext cx="2233674" cy="510406"/>
                  <a:chOff x="3986374" y="2037321"/>
                  <a:chExt cx="1442027" cy="510406"/>
                </a:xfrm>
              </p:grpSpPr>
              <p:sp>
                <p:nvSpPr>
                  <p:cNvPr id="488" name="Rectangle 487"/>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489" name="Rectangle 488"/>
                  <p:cNvSpPr/>
                  <p:nvPr/>
                </p:nvSpPr>
                <p:spPr>
                  <a:xfrm>
                    <a:off x="3986374" y="2037321"/>
                    <a:ext cx="1017621" cy="510406"/>
                  </a:xfrm>
                  <a:prstGeom prst="rect">
                    <a:avLst/>
                  </a:prstGeom>
                  <a:solidFill>
                    <a:schemeClr val="accent3"/>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490" name="Straight Connector 489"/>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485" name="Group 484"/>
                <p:cNvGrpSpPr/>
                <p:nvPr/>
              </p:nvGrpSpPr>
              <p:grpSpPr>
                <a:xfrm>
                  <a:off x="3013969" y="1994789"/>
                  <a:ext cx="1037988" cy="510406"/>
                  <a:chOff x="5690466" y="2460629"/>
                  <a:chExt cx="1037988" cy="510406"/>
                </a:xfrm>
              </p:grpSpPr>
              <p:sp>
                <p:nvSpPr>
                  <p:cNvPr id="486" name="Rectangle 485"/>
                  <p:cNvSpPr/>
                  <p:nvPr/>
                </p:nvSpPr>
                <p:spPr>
                  <a:xfrm>
                    <a:off x="5690466" y="2460629"/>
                    <a:ext cx="950039" cy="5104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fontAlgn="base">
                      <a:lnSpc>
                        <a:spcPct val="80000"/>
                      </a:lnSpc>
                      <a:spcBef>
                        <a:spcPts val="2400"/>
                      </a:spcBef>
                      <a:buClr>
                        <a:srgbClr val="3DB7E4"/>
                      </a:buClr>
                      <a:buSzPct val="100000"/>
                    </a:pPr>
                    <a:r>
                      <a:rPr sz="600" kern="0" cap="all">
                        <a:solidFill>
                          <a:srgbClr val="FFFFFF"/>
                        </a:solidFill>
                        <a:latin typeface="+mj-lt"/>
                        <a:ea typeface="ＭＳ Ｐゴシック"/>
                      </a:rPr>
                      <a:t>COPA MUNDIAL BRASIL 2014</a:t>
                    </a:r>
                  </a:p>
                </p:txBody>
              </p:sp>
              <p:sp>
                <p:nvSpPr>
                  <p:cNvPr id="487" name="Isosceles Triangle 486"/>
                  <p:cNvSpPr/>
                  <p:nvPr/>
                </p:nvSpPr>
                <p:spPr bwMode="auto">
                  <a:xfrm rot="5400000">
                    <a:off x="6564590" y="2652246"/>
                    <a:ext cx="219727" cy="108000"/>
                  </a:xfrm>
                  <a:prstGeom prst="triangle">
                    <a:avLst/>
                  </a:prstGeom>
                  <a:solidFill>
                    <a:schemeClr val="accent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0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sp>
            <p:nvSpPr>
              <p:cNvPr id="483" name="Rectangle 482"/>
              <p:cNvSpPr/>
              <p:nvPr/>
            </p:nvSpPr>
            <p:spPr>
              <a:xfrm>
                <a:off x="5772803" y="1926778"/>
                <a:ext cx="806067" cy="849501"/>
              </a:xfrm>
              <a:prstGeom prst="rect">
                <a:avLst/>
              </a:prstGeom>
            </p:spPr>
            <p:txBody>
              <a:bodyPr wrap="square">
                <a:spAutoFit/>
              </a:bodyPr>
              <a:lstStyle/>
              <a:p>
                <a:r>
                  <a:rPr sz="1000">
                    <a:solidFill>
                      <a:schemeClr val="bg1"/>
                    </a:solidFill>
                    <a:latin typeface="+mj-lt"/>
                  </a:rPr>
                  <a:t>70%</a:t>
                </a:r>
              </a:p>
              <a:p>
                <a:r>
                  <a:rPr sz="1000">
                    <a:solidFill>
                      <a:schemeClr val="bg1"/>
                    </a:solidFill>
                    <a:latin typeface="+mj-lt"/>
                  </a:rPr>
                  <a:t>      </a:t>
                </a:r>
                <a:endParaRPr lang="en-GB" sz="1000" dirty="0">
                  <a:solidFill>
                    <a:schemeClr val="bg1"/>
                  </a:solidFill>
                  <a:latin typeface="+mj-lt"/>
                </a:endParaRPr>
              </a:p>
            </p:txBody>
          </p:sp>
        </p:grpSp>
      </p:grpSp>
      <p:grpSp>
        <p:nvGrpSpPr>
          <p:cNvPr id="518" name="Group 517"/>
          <p:cNvGrpSpPr/>
          <p:nvPr/>
        </p:nvGrpSpPr>
        <p:grpSpPr>
          <a:xfrm>
            <a:off x="4392453" y="738319"/>
            <a:ext cx="436293" cy="1381351"/>
            <a:chOff x="4305801" y="589729"/>
            <a:chExt cx="436293" cy="1381351"/>
          </a:xfrm>
        </p:grpSpPr>
        <p:grpSp>
          <p:nvGrpSpPr>
            <p:cNvPr id="519" name="Group 4"/>
            <p:cNvGrpSpPr>
              <a:grpSpLocks noChangeAspect="1"/>
            </p:cNvGrpSpPr>
            <p:nvPr/>
          </p:nvGrpSpPr>
          <p:grpSpPr bwMode="auto">
            <a:xfrm rot="373324">
              <a:off x="4448697" y="589729"/>
              <a:ext cx="293397" cy="164505"/>
              <a:chOff x="0" y="-2"/>
              <a:chExt cx="5759" cy="3229"/>
            </a:xfrm>
            <a:solidFill>
              <a:schemeClr val="bg1"/>
            </a:solidFill>
          </p:grpSpPr>
          <p:sp>
            <p:nvSpPr>
              <p:cNvPr id="547"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8"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9"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0"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1"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2"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3"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4"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5"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6"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7"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8"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59"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0"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1"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2"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3"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4"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5"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6"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7"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8"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69"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70"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71"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grpSp>
        <p:grpSp>
          <p:nvGrpSpPr>
            <p:cNvPr id="520" name="Group 4"/>
            <p:cNvGrpSpPr>
              <a:grpSpLocks noChangeAspect="1"/>
            </p:cNvGrpSpPr>
            <p:nvPr/>
          </p:nvGrpSpPr>
          <p:grpSpPr bwMode="auto">
            <a:xfrm rot="373324">
              <a:off x="4305801" y="1806575"/>
              <a:ext cx="293397" cy="164505"/>
              <a:chOff x="0" y="-2"/>
              <a:chExt cx="5759" cy="3229"/>
            </a:xfrm>
            <a:solidFill>
              <a:schemeClr val="bg1"/>
            </a:solidFill>
          </p:grpSpPr>
          <p:sp>
            <p:nvSpPr>
              <p:cNvPr id="522"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3"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4"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5"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6"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7"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8"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9"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0"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1"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2"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3"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4"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5"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6"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7"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8"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9"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0"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1"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2"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3"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4"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5"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6"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grpSp>
        <p:cxnSp>
          <p:nvCxnSpPr>
            <p:cNvPr id="521" name="Straight Connector 520"/>
            <p:cNvCxnSpPr/>
            <p:nvPr/>
          </p:nvCxnSpPr>
          <p:spPr>
            <a:xfrm>
              <a:off x="4525759" y="760086"/>
              <a:ext cx="0" cy="104400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grpSp>
      <p:grpSp>
        <p:nvGrpSpPr>
          <p:cNvPr id="572" name="Group 571"/>
          <p:cNvGrpSpPr>
            <a:grpSpLocks noChangeAspect="1"/>
          </p:cNvGrpSpPr>
          <p:nvPr/>
        </p:nvGrpSpPr>
        <p:grpSpPr>
          <a:xfrm>
            <a:off x="5403097" y="785458"/>
            <a:ext cx="2282189" cy="1291826"/>
            <a:chOff x="2885636" y="1776135"/>
            <a:chExt cx="3583458" cy="2028405"/>
          </a:xfrm>
        </p:grpSpPr>
        <p:pic>
          <p:nvPicPr>
            <p:cNvPr id="573" name="Picture 115"/>
            <p:cNvPicPr>
              <a:picLocks noChangeAspect="1" noChangeArrowheads="1"/>
            </p:cNvPicPr>
            <p:nvPr/>
          </p:nvPicPr>
          <p:blipFill rotWithShape="1">
            <a:blip r:embed="rId11" cstate="screen">
              <a:duotone>
                <a:prstClr val="black"/>
                <a:schemeClr val="accent6">
                  <a:tint val="45000"/>
                  <a:satMod val="400000"/>
                </a:schemeClr>
              </a:duotone>
              <a:extLst>
                <a:ext uri="{28A0092B-C50C-407E-A947-70E740481C1C}">
                  <a14:useLocalDpi xmlns:a14="http://schemas.microsoft.com/office/drawing/2010/main"/>
                </a:ext>
              </a:extLst>
            </a:blip>
            <a:srcRect t="18666" b="-3248"/>
            <a:stretch/>
          </p:blipFill>
          <p:spPr bwMode="auto">
            <a:xfrm>
              <a:off x="2885636" y="2171700"/>
              <a:ext cx="928723" cy="1632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4" name="Picture 116"/>
            <p:cNvPicPr>
              <a:picLocks noChangeAspect="1" noChangeArrowheads="1"/>
            </p:cNvPicPr>
            <p:nvPr/>
          </p:nvPicPr>
          <p:blipFill rotWithShape="1">
            <a:blip r:embed="rId12" cstate="screen">
              <a:duotone>
                <a:prstClr val="black"/>
                <a:schemeClr val="accent6">
                  <a:tint val="45000"/>
                  <a:satMod val="400000"/>
                </a:schemeClr>
              </a:duotone>
              <a:extLst>
                <a:ext uri="{28A0092B-C50C-407E-A947-70E740481C1C}">
                  <a14:useLocalDpi xmlns:a14="http://schemas.microsoft.com/office/drawing/2010/main"/>
                </a:ext>
              </a:extLst>
            </a:blip>
            <a:srcRect t="83856"/>
            <a:stretch/>
          </p:blipFill>
          <p:spPr bwMode="auto">
            <a:xfrm>
              <a:off x="4571073" y="3411538"/>
              <a:ext cx="1067166" cy="307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5" name="Rectangle 574"/>
            <p:cNvSpPr/>
            <p:nvPr/>
          </p:nvSpPr>
          <p:spPr>
            <a:xfrm>
              <a:off x="3745653" y="2137665"/>
              <a:ext cx="1074006" cy="1210581"/>
            </a:xfrm>
            <a:prstGeom prst="rect">
              <a:avLst/>
            </a:prstGeom>
          </p:spPr>
          <p:txBody>
            <a:bodyPr wrap="square">
              <a:spAutoFit/>
            </a:bodyPr>
            <a:lstStyle/>
            <a:p>
              <a:pPr>
                <a:lnSpc>
                  <a:spcPct val="90000"/>
                </a:lnSpc>
              </a:pPr>
              <a:r>
                <a:rPr sz="700" dirty="0">
                  <a:solidFill>
                    <a:schemeClr val="tx2"/>
                  </a:solidFill>
                </a:rPr>
                <a:t>ha </a:t>
              </a:r>
              <a:r>
                <a:rPr sz="700" dirty="0" err="1">
                  <a:solidFill>
                    <a:schemeClr val="tx2"/>
                  </a:solidFill>
                </a:rPr>
                <a:t>hablado</a:t>
              </a:r>
              <a:r>
                <a:rPr sz="700" dirty="0">
                  <a:solidFill>
                    <a:schemeClr val="tx2"/>
                  </a:solidFill>
                </a:rPr>
                <a:t> con </a:t>
              </a:r>
              <a:br>
                <a:rPr sz="700" dirty="0">
                  <a:solidFill>
                    <a:schemeClr val="tx2"/>
                  </a:solidFill>
                </a:rPr>
              </a:br>
              <a:r>
                <a:rPr sz="700" dirty="0" err="1">
                  <a:solidFill>
                    <a:schemeClr val="tx2"/>
                  </a:solidFill>
                </a:rPr>
                <a:t>otras</a:t>
              </a:r>
              <a:r>
                <a:rPr sz="700" dirty="0">
                  <a:solidFill>
                    <a:schemeClr val="tx2"/>
                  </a:solidFill>
                </a:rPr>
                <a:t> personas </a:t>
              </a:r>
              <a:br>
                <a:rPr sz="700" dirty="0">
                  <a:solidFill>
                    <a:schemeClr val="tx2"/>
                  </a:solidFill>
                </a:rPr>
              </a:br>
              <a:r>
                <a:rPr sz="700" dirty="0" err="1">
                  <a:solidFill>
                    <a:schemeClr val="tx2"/>
                  </a:solidFill>
                </a:rPr>
                <a:t>sobre</a:t>
              </a:r>
              <a:r>
                <a:rPr sz="700" dirty="0">
                  <a:solidFill>
                    <a:schemeClr val="tx2"/>
                  </a:solidFill>
                </a:rPr>
                <a:t> </a:t>
              </a:r>
              <a:r>
                <a:rPr sz="700" dirty="0" err="1">
                  <a:solidFill>
                    <a:schemeClr val="tx2"/>
                  </a:solidFill>
                </a:rPr>
                <a:t>campañas</a:t>
              </a:r>
              <a:r>
                <a:rPr sz="700" dirty="0">
                  <a:solidFill>
                    <a:schemeClr val="tx2"/>
                  </a:solidFill>
                </a:rPr>
                <a:t> de </a:t>
              </a:r>
              <a:r>
                <a:rPr sz="700" dirty="0" err="1">
                  <a:solidFill>
                    <a:schemeClr val="tx2"/>
                  </a:solidFill>
                </a:rPr>
                <a:t>patrocinio</a:t>
              </a:r>
              <a:r>
                <a:rPr sz="700" dirty="0">
                  <a:solidFill>
                    <a:schemeClr val="tx2"/>
                  </a:solidFill>
                </a:rPr>
                <a:t> </a:t>
              </a:r>
              <a:r>
                <a:rPr sz="700" dirty="0" err="1">
                  <a:solidFill>
                    <a:schemeClr val="tx2"/>
                  </a:solidFill>
                </a:rPr>
                <a:t>recordadas</a:t>
              </a:r>
              <a:endParaRPr sz="700" dirty="0">
                <a:solidFill>
                  <a:schemeClr val="tx2"/>
                </a:solidFill>
              </a:endParaRPr>
            </a:p>
          </p:txBody>
        </p:sp>
        <p:sp>
          <p:nvSpPr>
            <p:cNvPr id="576" name="Rectangle 575"/>
            <p:cNvSpPr/>
            <p:nvPr/>
          </p:nvSpPr>
          <p:spPr>
            <a:xfrm>
              <a:off x="3759152" y="1776135"/>
              <a:ext cx="821552" cy="652408"/>
            </a:xfrm>
            <a:prstGeom prst="rect">
              <a:avLst/>
            </a:prstGeom>
          </p:spPr>
          <p:txBody>
            <a:bodyPr wrap="square">
              <a:spAutoFit/>
            </a:bodyPr>
            <a:lstStyle/>
            <a:p>
              <a:r>
                <a:rPr sz="1400" dirty="0">
                  <a:solidFill>
                    <a:schemeClr val="bg1"/>
                  </a:solidFill>
                  <a:latin typeface="+mj-lt"/>
                </a:rPr>
                <a:t>18%</a:t>
              </a:r>
            </a:p>
            <a:p>
              <a:r>
                <a:rPr sz="600" dirty="0">
                  <a:solidFill>
                    <a:schemeClr val="bg1"/>
                  </a:solidFill>
                  <a:latin typeface="+mj-lt"/>
                </a:rPr>
                <a:t>      </a:t>
              </a:r>
              <a:endParaRPr lang="en-GB" sz="600" dirty="0">
                <a:solidFill>
                  <a:schemeClr val="bg1"/>
                </a:solidFill>
                <a:latin typeface="+mj-lt"/>
              </a:endParaRPr>
            </a:p>
          </p:txBody>
        </p:sp>
        <p:cxnSp>
          <p:nvCxnSpPr>
            <p:cNvPr id="577" name="Straight Connector 576"/>
            <p:cNvCxnSpPr/>
            <p:nvPr/>
          </p:nvCxnSpPr>
          <p:spPr>
            <a:xfrm flipV="1">
              <a:off x="4968313" y="3411538"/>
              <a:ext cx="1260000" cy="0"/>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sp>
          <p:nvSpPr>
            <p:cNvPr id="578" name="Rectangle 577"/>
            <p:cNvSpPr/>
            <p:nvPr/>
          </p:nvSpPr>
          <p:spPr>
            <a:xfrm>
              <a:off x="5476125" y="2082332"/>
              <a:ext cx="992969" cy="1328982"/>
            </a:xfrm>
            <a:prstGeom prst="rect">
              <a:avLst/>
            </a:prstGeom>
          </p:spPr>
          <p:txBody>
            <a:bodyPr wrap="square">
              <a:spAutoFit/>
            </a:bodyPr>
            <a:lstStyle/>
            <a:p>
              <a:r>
                <a:rPr sz="700" dirty="0">
                  <a:solidFill>
                    <a:schemeClr val="tx2"/>
                  </a:solidFill>
                </a:rPr>
                <a:t>ha </a:t>
              </a:r>
              <a:r>
                <a:rPr sz="700" dirty="0" err="1">
                  <a:solidFill>
                    <a:schemeClr val="tx2"/>
                  </a:solidFill>
                </a:rPr>
                <a:t>hablado</a:t>
              </a:r>
              <a:r>
                <a:rPr sz="700" dirty="0">
                  <a:solidFill>
                    <a:schemeClr val="tx2"/>
                  </a:solidFill>
                </a:rPr>
                <a:t> de forma </a:t>
              </a:r>
              <a:r>
                <a:rPr sz="700" dirty="0" err="1">
                  <a:solidFill>
                    <a:schemeClr val="tx2"/>
                  </a:solidFill>
                </a:rPr>
                <a:t>muy</a:t>
              </a:r>
              <a:r>
                <a:rPr sz="700" dirty="0">
                  <a:solidFill>
                    <a:schemeClr val="tx2"/>
                  </a:solidFill>
                </a:rPr>
                <a:t> </a:t>
              </a:r>
              <a:r>
                <a:rPr sz="700" dirty="0" err="1">
                  <a:solidFill>
                    <a:schemeClr val="tx2"/>
                  </a:solidFill>
                </a:rPr>
                <a:t>positiva</a:t>
              </a:r>
              <a:r>
                <a:rPr sz="700" dirty="0">
                  <a:solidFill>
                    <a:schemeClr val="tx2"/>
                  </a:solidFill>
                </a:rPr>
                <a:t> </a:t>
              </a:r>
              <a:r>
                <a:rPr sz="700" dirty="0" err="1">
                  <a:solidFill>
                    <a:schemeClr val="tx2"/>
                  </a:solidFill>
                </a:rPr>
                <a:t>sobre</a:t>
              </a:r>
              <a:r>
                <a:rPr sz="700" dirty="0">
                  <a:solidFill>
                    <a:schemeClr val="tx2"/>
                  </a:solidFill>
                </a:rPr>
                <a:t> </a:t>
              </a:r>
              <a:r>
                <a:rPr sz="700" dirty="0" err="1">
                  <a:solidFill>
                    <a:schemeClr val="tx2"/>
                  </a:solidFill>
                </a:rPr>
                <a:t>actividades</a:t>
              </a:r>
              <a:r>
                <a:rPr sz="700" dirty="0">
                  <a:solidFill>
                    <a:schemeClr val="tx2"/>
                  </a:solidFill>
                </a:rPr>
                <a:t> </a:t>
              </a:r>
              <a:r>
                <a:rPr sz="700" dirty="0" err="1">
                  <a:solidFill>
                    <a:schemeClr val="tx2"/>
                  </a:solidFill>
                </a:rPr>
                <a:t>recordadas</a:t>
              </a:r>
              <a:endParaRPr sz="700" dirty="0">
                <a:solidFill>
                  <a:schemeClr val="tx2"/>
                </a:solidFill>
              </a:endParaRPr>
            </a:p>
          </p:txBody>
        </p:sp>
        <p:cxnSp>
          <p:nvCxnSpPr>
            <p:cNvPr id="579" name="Straight Connector 578"/>
            <p:cNvCxnSpPr/>
            <p:nvPr/>
          </p:nvCxnSpPr>
          <p:spPr>
            <a:xfrm>
              <a:off x="3238162" y="2169027"/>
              <a:ext cx="1332000" cy="0"/>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pic>
          <p:nvPicPr>
            <p:cNvPr id="580" name="Picture 117"/>
            <p:cNvPicPr>
              <a:picLocks noChangeAspect="1" noChangeArrowheads="1"/>
            </p:cNvPicPr>
            <p:nvPr/>
          </p:nvPicPr>
          <p:blipFill rotWithShape="1">
            <a:blip r:embed="rId13" cstate="screen">
              <a:extLst>
                <a:ext uri="{28A0092B-C50C-407E-A947-70E740481C1C}">
                  <a14:useLocalDpi xmlns:a14="http://schemas.microsoft.com/office/drawing/2010/main"/>
                </a:ext>
              </a:extLst>
            </a:blip>
            <a:srcRect t="-1460" b="81334"/>
            <a:stretch/>
          </p:blipFill>
          <p:spPr bwMode="auto">
            <a:xfrm>
              <a:off x="2885636" y="1783157"/>
              <a:ext cx="928723" cy="388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81" name="Picture 118"/>
            <p:cNvPicPr>
              <a:picLocks noChangeAspect="1" noChangeArrowheads="1"/>
            </p:cNvPicPr>
            <p:nvPr/>
          </p:nvPicPr>
          <p:blipFill rotWithShape="1">
            <a:blip r:embed="rId14" cstate="screen">
              <a:extLst>
                <a:ext uri="{28A0092B-C50C-407E-A947-70E740481C1C}">
                  <a14:useLocalDpi xmlns:a14="http://schemas.microsoft.com/office/drawing/2010/main"/>
                </a:ext>
              </a:extLst>
            </a:blip>
            <a:srcRect t="-1" b="16146"/>
            <a:stretch/>
          </p:blipFill>
          <p:spPr bwMode="auto">
            <a:xfrm>
              <a:off x="4571073" y="1812036"/>
              <a:ext cx="1067166" cy="15995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82" name="Rectangle 581"/>
            <p:cNvSpPr/>
            <p:nvPr/>
          </p:nvSpPr>
          <p:spPr>
            <a:xfrm>
              <a:off x="4608408" y="2319398"/>
              <a:ext cx="1092822" cy="628246"/>
            </a:xfrm>
            <a:prstGeom prst="rect">
              <a:avLst/>
            </a:prstGeom>
          </p:spPr>
          <p:txBody>
            <a:bodyPr wrap="square">
              <a:spAutoFit/>
            </a:bodyPr>
            <a:lstStyle/>
            <a:p>
              <a:r>
                <a:rPr sz="2000">
                  <a:solidFill>
                    <a:schemeClr val="bg1"/>
                  </a:solidFill>
                  <a:latin typeface="+mj-lt"/>
                </a:rPr>
                <a:t>83%</a:t>
              </a:r>
              <a:endParaRPr lang="en-GB" sz="2000" dirty="0">
                <a:solidFill>
                  <a:schemeClr val="bg1"/>
                </a:solidFill>
                <a:latin typeface="+mj-lt"/>
              </a:endParaRPr>
            </a:p>
          </p:txBody>
        </p:sp>
      </p:grpSp>
      <p:sp>
        <p:nvSpPr>
          <p:cNvPr id="583" name="Freeform 83"/>
          <p:cNvSpPr>
            <a:spLocks noEditPoints="1"/>
          </p:cNvSpPr>
          <p:nvPr/>
        </p:nvSpPr>
        <p:spPr bwMode="auto">
          <a:xfrm>
            <a:off x="7863952" y="1048460"/>
            <a:ext cx="289702" cy="839436"/>
          </a:xfrm>
          <a:custGeom>
            <a:avLst/>
            <a:gdLst>
              <a:gd name="T0" fmla="*/ 104 w 123"/>
              <a:gd name="T1" fmla="*/ 273 h 407"/>
              <a:gd name="T2" fmla="*/ 94 w 123"/>
              <a:gd name="T3" fmla="*/ 350 h 407"/>
              <a:gd name="T4" fmla="*/ 101 w 123"/>
              <a:gd name="T5" fmla="*/ 369 h 407"/>
              <a:gd name="T6" fmla="*/ 85 w 123"/>
              <a:gd name="T7" fmla="*/ 394 h 407"/>
              <a:gd name="T8" fmla="*/ 81 w 123"/>
              <a:gd name="T9" fmla="*/ 370 h 407"/>
              <a:gd name="T10" fmla="*/ 78 w 123"/>
              <a:gd name="T11" fmla="*/ 333 h 407"/>
              <a:gd name="T12" fmla="*/ 65 w 123"/>
              <a:gd name="T13" fmla="*/ 321 h 407"/>
              <a:gd name="T14" fmla="*/ 70 w 123"/>
              <a:gd name="T15" fmla="*/ 393 h 407"/>
              <a:gd name="T16" fmla="*/ 54 w 123"/>
              <a:gd name="T17" fmla="*/ 402 h 407"/>
              <a:gd name="T18" fmla="*/ 50 w 123"/>
              <a:gd name="T19" fmla="*/ 388 h 407"/>
              <a:gd name="T20" fmla="*/ 40 w 123"/>
              <a:gd name="T21" fmla="*/ 317 h 407"/>
              <a:gd name="T22" fmla="*/ 16 w 123"/>
              <a:gd name="T23" fmla="*/ 296 h 407"/>
              <a:gd name="T24" fmla="*/ 9 w 123"/>
              <a:gd name="T25" fmla="*/ 266 h 407"/>
              <a:gd name="T26" fmla="*/ 9 w 123"/>
              <a:gd name="T27" fmla="*/ 234 h 407"/>
              <a:gd name="T28" fmla="*/ 0 w 123"/>
              <a:gd name="T29" fmla="*/ 214 h 407"/>
              <a:gd name="T30" fmla="*/ 3 w 123"/>
              <a:gd name="T31" fmla="*/ 184 h 407"/>
              <a:gd name="T32" fmla="*/ 8 w 123"/>
              <a:gd name="T33" fmla="*/ 158 h 407"/>
              <a:gd name="T34" fmla="*/ 11 w 123"/>
              <a:gd name="T35" fmla="*/ 141 h 407"/>
              <a:gd name="T36" fmla="*/ 17 w 123"/>
              <a:gd name="T37" fmla="*/ 100 h 407"/>
              <a:gd name="T38" fmla="*/ 25 w 123"/>
              <a:gd name="T39" fmla="*/ 63 h 407"/>
              <a:gd name="T40" fmla="*/ 28 w 123"/>
              <a:gd name="T41" fmla="*/ 62 h 407"/>
              <a:gd name="T42" fmla="*/ 29 w 123"/>
              <a:gd name="T43" fmla="*/ 58 h 407"/>
              <a:gd name="T44" fmla="*/ 39 w 123"/>
              <a:gd name="T45" fmla="*/ 27 h 407"/>
              <a:gd name="T46" fmla="*/ 57 w 123"/>
              <a:gd name="T47" fmla="*/ 0 h 407"/>
              <a:gd name="T48" fmla="*/ 75 w 123"/>
              <a:gd name="T49" fmla="*/ 6 h 407"/>
              <a:gd name="T50" fmla="*/ 90 w 123"/>
              <a:gd name="T51" fmla="*/ 45 h 407"/>
              <a:gd name="T52" fmla="*/ 103 w 123"/>
              <a:gd name="T53" fmla="*/ 67 h 407"/>
              <a:gd name="T54" fmla="*/ 106 w 123"/>
              <a:gd name="T55" fmla="*/ 74 h 407"/>
              <a:gd name="T56" fmla="*/ 114 w 123"/>
              <a:gd name="T57" fmla="*/ 110 h 407"/>
              <a:gd name="T58" fmla="*/ 118 w 123"/>
              <a:gd name="T59" fmla="*/ 151 h 407"/>
              <a:gd name="T60" fmla="*/ 119 w 123"/>
              <a:gd name="T61" fmla="*/ 177 h 407"/>
              <a:gd name="T62" fmla="*/ 122 w 123"/>
              <a:gd name="T63" fmla="*/ 205 h 407"/>
              <a:gd name="T64" fmla="*/ 121 w 123"/>
              <a:gd name="T65" fmla="*/ 209 h 407"/>
              <a:gd name="T66" fmla="*/ 115 w 123"/>
              <a:gd name="T67" fmla="*/ 240 h 407"/>
              <a:gd name="T68" fmla="*/ 108 w 123"/>
              <a:gd name="T69" fmla="*/ 228 h 407"/>
              <a:gd name="T70" fmla="*/ 7 w 123"/>
              <a:gd name="T71" fmla="*/ 216 h 407"/>
              <a:gd name="T72" fmla="*/ 19 w 123"/>
              <a:gd name="T73" fmla="*/ 186 h 407"/>
              <a:gd name="T74" fmla="*/ 27 w 123"/>
              <a:gd name="T75" fmla="*/ 164 h 407"/>
              <a:gd name="T76" fmla="*/ 35 w 123"/>
              <a:gd name="T77" fmla="*/ 140 h 407"/>
              <a:gd name="T78" fmla="*/ 30 w 123"/>
              <a:gd name="T79" fmla="*/ 145 h 407"/>
              <a:gd name="T80" fmla="*/ 17 w 123"/>
              <a:gd name="T81" fmla="*/ 187 h 407"/>
              <a:gd name="T82" fmla="*/ 103 w 123"/>
              <a:gd name="T83" fmla="*/ 224 h 407"/>
              <a:gd name="T84" fmla="*/ 106 w 123"/>
              <a:gd name="T85" fmla="*/ 196 h 407"/>
              <a:gd name="T86" fmla="*/ 100 w 123"/>
              <a:gd name="T87" fmla="*/ 165 h 407"/>
              <a:gd name="T88" fmla="*/ 96 w 123"/>
              <a:gd name="T89" fmla="*/ 134 h 407"/>
              <a:gd name="T90" fmla="*/ 91 w 123"/>
              <a:gd name="T91" fmla="*/ 145 h 407"/>
              <a:gd name="T92" fmla="*/ 97 w 123"/>
              <a:gd name="T93" fmla="*/ 163 h 407"/>
              <a:gd name="T94" fmla="*/ 102 w 123"/>
              <a:gd name="T95" fmla="*/ 209 h 407"/>
              <a:gd name="T96" fmla="*/ 38 w 123"/>
              <a:gd name="T97" fmla="*/ 59 h 407"/>
              <a:gd name="T98" fmla="*/ 97 w 123"/>
              <a:gd name="T99" fmla="*/ 58 h 407"/>
              <a:gd name="T100" fmla="*/ 93 w 123"/>
              <a:gd name="T101" fmla="*/ 53 h 407"/>
              <a:gd name="T102" fmla="*/ 94 w 123"/>
              <a:gd name="T103" fmla="*/ 56 h 407"/>
              <a:gd name="T104" fmla="*/ 98 w 123"/>
              <a:gd name="T105" fmla="*/ 62 h 407"/>
              <a:gd name="T106" fmla="*/ 94 w 123"/>
              <a:gd name="T107" fmla="*/ 59 h 407"/>
              <a:gd name="T108" fmla="*/ 92 w 123"/>
              <a:gd name="T109" fmla="*/ 53 h 407"/>
              <a:gd name="T110" fmla="*/ 91 w 123"/>
              <a:gd name="T111"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584" name="Freeform 112"/>
          <p:cNvSpPr>
            <a:spLocks noEditPoints="1"/>
          </p:cNvSpPr>
          <p:nvPr/>
        </p:nvSpPr>
        <p:spPr bwMode="auto">
          <a:xfrm>
            <a:off x="8288936" y="815574"/>
            <a:ext cx="474064" cy="1069547"/>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585" name="TextBox 584"/>
          <p:cNvSpPr txBox="1"/>
          <p:nvPr/>
        </p:nvSpPr>
        <p:spPr>
          <a:xfrm>
            <a:off x="8188639" y="519069"/>
            <a:ext cx="697627" cy="338554"/>
          </a:xfrm>
          <a:prstGeom prst="rect">
            <a:avLst/>
          </a:prstGeom>
          <a:noFill/>
        </p:spPr>
        <p:txBody>
          <a:bodyPr wrap="none" rtlCol="0">
            <a:spAutoFit/>
          </a:bodyPr>
          <a:lstStyle/>
          <a:p>
            <a:r>
              <a:rPr sz="1600">
                <a:solidFill>
                  <a:schemeClr val="bg1"/>
                </a:solidFill>
                <a:latin typeface="Impact"/>
                <a:cs typeface="Impact"/>
              </a:rPr>
              <a:t>55,0%</a:t>
            </a:r>
            <a:endParaRPr lang="en-GB" sz="1600" dirty="0">
              <a:solidFill>
                <a:schemeClr val="bg1"/>
              </a:solidFill>
              <a:latin typeface="Impact"/>
              <a:cs typeface="Impact"/>
            </a:endParaRPr>
          </a:p>
        </p:txBody>
      </p:sp>
      <p:sp>
        <p:nvSpPr>
          <p:cNvPr id="586" name="TextBox 585"/>
          <p:cNvSpPr txBox="1"/>
          <p:nvPr/>
        </p:nvSpPr>
        <p:spPr>
          <a:xfrm>
            <a:off x="7744435" y="790174"/>
            <a:ext cx="562975" cy="276999"/>
          </a:xfrm>
          <a:prstGeom prst="rect">
            <a:avLst/>
          </a:prstGeom>
          <a:noFill/>
        </p:spPr>
        <p:txBody>
          <a:bodyPr wrap="none" rtlCol="0">
            <a:spAutoFit/>
          </a:bodyPr>
          <a:lstStyle/>
          <a:p>
            <a:r>
              <a:rPr sz="1200">
                <a:solidFill>
                  <a:schemeClr val="bg1"/>
                </a:solidFill>
                <a:latin typeface="Impact"/>
                <a:cs typeface="Impact"/>
              </a:rPr>
              <a:t>45,0%</a:t>
            </a:r>
            <a:endParaRPr lang="en-GB" sz="1200" dirty="0">
              <a:solidFill>
                <a:schemeClr val="bg1"/>
              </a:solidFill>
              <a:latin typeface="Impact"/>
              <a:cs typeface="Impact"/>
            </a:endParaRPr>
          </a:p>
        </p:txBody>
      </p:sp>
      <p:grpSp>
        <p:nvGrpSpPr>
          <p:cNvPr id="587" name="Group 586"/>
          <p:cNvGrpSpPr/>
          <p:nvPr/>
        </p:nvGrpSpPr>
        <p:grpSpPr>
          <a:xfrm>
            <a:off x="7674550" y="863701"/>
            <a:ext cx="699540" cy="1120710"/>
            <a:chOff x="227195" y="2552963"/>
            <a:chExt cx="649514" cy="1111117"/>
          </a:xfrm>
        </p:grpSpPr>
        <p:sp>
          <p:nvSpPr>
            <p:cNvPr id="588" name="TextBox 122"/>
            <p:cNvSpPr txBox="1"/>
            <p:nvPr/>
          </p:nvSpPr>
          <p:spPr>
            <a:xfrm rot="16200000">
              <a:off x="241525" y="3016687"/>
              <a:ext cx="1098908" cy="171460"/>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sz="600">
                  <a:solidFill>
                    <a:schemeClr val="bg1"/>
                  </a:solidFill>
                </a:rPr>
                <a:t>HOMBRES</a:t>
              </a:r>
              <a:endParaRPr lang="en-GB" sz="600" dirty="0">
                <a:solidFill>
                  <a:schemeClr val="bg1"/>
                </a:solidFill>
              </a:endParaRPr>
            </a:p>
          </p:txBody>
        </p:sp>
        <p:sp>
          <p:nvSpPr>
            <p:cNvPr id="589" name="TextBox 123"/>
            <p:cNvSpPr txBox="1"/>
            <p:nvPr/>
          </p:nvSpPr>
          <p:spPr>
            <a:xfrm rot="16200000">
              <a:off x="-236529" y="3028896"/>
              <a:ext cx="1098908" cy="171460"/>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sz="600">
                  <a:solidFill>
                    <a:schemeClr val="bg1"/>
                  </a:solidFill>
                </a:rPr>
                <a:t>MUJERES</a:t>
              </a:r>
              <a:endParaRPr lang="en-GB" sz="600" dirty="0">
                <a:solidFill>
                  <a:schemeClr val="bg1"/>
                </a:solidFill>
              </a:endParaRPr>
            </a:p>
          </p:txBody>
        </p:sp>
      </p:grpSp>
      <p:grpSp>
        <p:nvGrpSpPr>
          <p:cNvPr id="590" name="Group 589"/>
          <p:cNvGrpSpPr/>
          <p:nvPr/>
        </p:nvGrpSpPr>
        <p:grpSpPr>
          <a:xfrm>
            <a:off x="6454437" y="2337893"/>
            <a:ext cx="1152000" cy="1836000"/>
            <a:chOff x="6395062" y="2446548"/>
            <a:chExt cx="1206937" cy="1729364"/>
          </a:xfrm>
        </p:grpSpPr>
        <p:graphicFrame>
          <p:nvGraphicFramePr>
            <p:cNvPr id="591" name="Chart 590"/>
            <p:cNvGraphicFramePr/>
            <p:nvPr>
              <p:extLst>
                <p:ext uri="{D42A27DB-BD31-4B8C-83A1-F6EECF244321}">
                  <p14:modId xmlns:p14="http://schemas.microsoft.com/office/powerpoint/2010/main" val="1862437901"/>
                </p:ext>
              </p:extLst>
            </p:nvPr>
          </p:nvGraphicFramePr>
          <p:xfrm>
            <a:off x="6395062" y="2446548"/>
            <a:ext cx="1206937" cy="1729364"/>
          </p:xfrm>
          <a:graphic>
            <a:graphicData uri="http://schemas.openxmlformats.org/drawingml/2006/chart">
              <c:chart xmlns:c="http://schemas.openxmlformats.org/drawingml/2006/chart" xmlns:r="http://schemas.openxmlformats.org/officeDocument/2006/relationships" r:id="rId15"/>
            </a:graphicData>
          </a:graphic>
        </p:graphicFrame>
        <p:grpSp>
          <p:nvGrpSpPr>
            <p:cNvPr id="592" name="Group 591"/>
            <p:cNvGrpSpPr/>
            <p:nvPr/>
          </p:nvGrpSpPr>
          <p:grpSpPr>
            <a:xfrm>
              <a:off x="7006545" y="2675050"/>
              <a:ext cx="249670" cy="1183805"/>
              <a:chOff x="7031349" y="2724007"/>
              <a:chExt cx="170605" cy="1110882"/>
            </a:xfrm>
          </p:grpSpPr>
          <p:pic>
            <p:nvPicPr>
              <p:cNvPr id="593" name="Picture 592" descr="BALL.png"/>
              <p:cNvPicPr preferRelativeResize="0">
                <a:picLocks/>
              </p:cNvPicPr>
              <p:nvPr/>
            </p:nvPicPr>
            <p:blipFill>
              <a:blip r:embed="rId16" cstate="email"/>
              <a:stretch>
                <a:fillRect/>
              </a:stretch>
            </p:blipFill>
            <p:spPr>
              <a:xfrm>
                <a:off x="7031349" y="3668436"/>
                <a:ext cx="162368" cy="166453"/>
              </a:xfrm>
              <a:prstGeom prst="rect">
                <a:avLst/>
              </a:prstGeom>
            </p:spPr>
          </p:pic>
          <p:pic>
            <p:nvPicPr>
              <p:cNvPr id="594" name="Picture 593" descr="BALL.png"/>
              <p:cNvPicPr preferRelativeResize="0">
                <a:picLocks/>
              </p:cNvPicPr>
              <p:nvPr/>
            </p:nvPicPr>
            <p:blipFill>
              <a:blip r:embed="rId16" cstate="email"/>
              <a:stretch>
                <a:fillRect/>
              </a:stretch>
            </p:blipFill>
            <p:spPr>
              <a:xfrm>
                <a:off x="7031349" y="3496318"/>
                <a:ext cx="162368" cy="166453"/>
              </a:xfrm>
              <a:prstGeom prst="rect">
                <a:avLst/>
              </a:prstGeom>
            </p:spPr>
          </p:pic>
          <p:pic>
            <p:nvPicPr>
              <p:cNvPr id="595" name="Picture 594" descr="BALL.png"/>
              <p:cNvPicPr preferRelativeResize="0">
                <a:picLocks/>
              </p:cNvPicPr>
              <p:nvPr/>
            </p:nvPicPr>
            <p:blipFill>
              <a:blip r:embed="rId16" cstate="email"/>
              <a:stretch>
                <a:fillRect/>
              </a:stretch>
            </p:blipFill>
            <p:spPr>
              <a:xfrm>
                <a:off x="7031349" y="3324200"/>
                <a:ext cx="162368" cy="166453"/>
              </a:xfrm>
              <a:prstGeom prst="rect">
                <a:avLst/>
              </a:prstGeom>
            </p:spPr>
          </p:pic>
          <p:pic>
            <p:nvPicPr>
              <p:cNvPr id="596" name="Picture 595" descr="BALL.png"/>
              <p:cNvPicPr preferRelativeResize="0">
                <a:picLocks/>
              </p:cNvPicPr>
              <p:nvPr/>
            </p:nvPicPr>
            <p:blipFill>
              <a:blip r:embed="rId16" cstate="email"/>
              <a:stretch>
                <a:fillRect/>
              </a:stretch>
            </p:blipFill>
            <p:spPr>
              <a:xfrm>
                <a:off x="7031349" y="3152082"/>
                <a:ext cx="162368" cy="166453"/>
              </a:xfrm>
              <a:prstGeom prst="rect">
                <a:avLst/>
              </a:prstGeom>
            </p:spPr>
          </p:pic>
          <p:pic>
            <p:nvPicPr>
              <p:cNvPr id="597" name="Picture 596" descr="BALL.png"/>
              <p:cNvPicPr preferRelativeResize="0">
                <a:picLocks/>
              </p:cNvPicPr>
              <p:nvPr/>
            </p:nvPicPr>
            <p:blipFill>
              <a:blip r:embed="rId16" cstate="email"/>
              <a:stretch>
                <a:fillRect/>
              </a:stretch>
            </p:blipFill>
            <p:spPr>
              <a:xfrm>
                <a:off x="7031349" y="2979965"/>
                <a:ext cx="162368" cy="166453"/>
              </a:xfrm>
              <a:prstGeom prst="rect">
                <a:avLst/>
              </a:prstGeom>
            </p:spPr>
          </p:pic>
          <p:pic>
            <p:nvPicPr>
              <p:cNvPr id="598" name="Picture 597" descr="BALL.png"/>
              <p:cNvPicPr preferRelativeResize="0">
                <a:picLocks/>
              </p:cNvPicPr>
              <p:nvPr/>
            </p:nvPicPr>
            <p:blipFill>
              <a:blip r:embed="rId16" cstate="email"/>
              <a:stretch>
                <a:fillRect/>
              </a:stretch>
            </p:blipFill>
            <p:spPr>
              <a:xfrm>
                <a:off x="7031349" y="2807847"/>
                <a:ext cx="162368" cy="166453"/>
              </a:xfrm>
              <a:prstGeom prst="rect">
                <a:avLst/>
              </a:prstGeom>
            </p:spPr>
          </p:pic>
          <p:pic>
            <p:nvPicPr>
              <p:cNvPr id="599" name="Picture 598" descr="BALL.png"/>
              <p:cNvPicPr preferRelativeResize="0">
                <a:picLocks/>
              </p:cNvPicPr>
              <p:nvPr/>
            </p:nvPicPr>
            <p:blipFill rotWithShape="1">
              <a:blip r:embed="rId17" cstate="screen">
                <a:extLst>
                  <a:ext uri="{28A0092B-C50C-407E-A947-70E740481C1C}">
                    <a14:useLocalDpi xmlns:a14="http://schemas.microsoft.com/office/drawing/2010/main"/>
                  </a:ext>
                </a:extLst>
              </a:blip>
              <a:srcRect b="-2"/>
              <a:stretch/>
            </p:blipFill>
            <p:spPr>
              <a:xfrm>
                <a:off x="7039586" y="2724007"/>
                <a:ext cx="162368" cy="78175"/>
              </a:xfrm>
              <a:prstGeom prst="rect">
                <a:avLst/>
              </a:prstGeom>
            </p:spPr>
          </p:pic>
        </p:grpSp>
      </p:grpSp>
      <p:grpSp>
        <p:nvGrpSpPr>
          <p:cNvPr id="600" name="Group 599"/>
          <p:cNvGrpSpPr/>
          <p:nvPr/>
        </p:nvGrpSpPr>
        <p:grpSpPr>
          <a:xfrm>
            <a:off x="3559255" y="2415848"/>
            <a:ext cx="1975137" cy="1331602"/>
            <a:chOff x="3197317" y="2644448"/>
            <a:chExt cx="1975137" cy="1331602"/>
          </a:xfrm>
        </p:grpSpPr>
        <p:sp>
          <p:nvSpPr>
            <p:cNvPr id="601" name="Rectangle 600"/>
            <p:cNvSpPr/>
            <p:nvPr/>
          </p:nvSpPr>
          <p:spPr>
            <a:xfrm>
              <a:off x="4894801" y="2644448"/>
              <a:ext cx="277653"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a:endParaRPr lang="en-GB" sz="1050"/>
            </a:p>
          </p:txBody>
        </p:sp>
        <p:sp>
          <p:nvSpPr>
            <p:cNvPr id="602" name="Rectangle 601"/>
            <p:cNvSpPr/>
            <p:nvPr/>
          </p:nvSpPr>
          <p:spPr>
            <a:xfrm>
              <a:off x="4611887" y="2644448"/>
              <a:ext cx="277653" cy="1331602"/>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a:endParaRPr lang="en-GB" sz="1050"/>
            </a:p>
          </p:txBody>
        </p:sp>
        <p:sp>
          <p:nvSpPr>
            <p:cNvPr id="603" name="Rectangle 602"/>
            <p:cNvSpPr/>
            <p:nvPr/>
          </p:nvSpPr>
          <p:spPr>
            <a:xfrm>
              <a:off x="4328973" y="2644448"/>
              <a:ext cx="277653"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a:endParaRPr lang="en-GB" sz="1050"/>
            </a:p>
          </p:txBody>
        </p:sp>
        <p:sp>
          <p:nvSpPr>
            <p:cNvPr id="604" name="Rectangle 603"/>
            <p:cNvSpPr/>
            <p:nvPr/>
          </p:nvSpPr>
          <p:spPr>
            <a:xfrm>
              <a:off x="4046059" y="2644448"/>
              <a:ext cx="277653" cy="1331602"/>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a:endParaRPr lang="en-GB" sz="1050"/>
            </a:p>
          </p:txBody>
        </p:sp>
        <p:sp>
          <p:nvSpPr>
            <p:cNvPr id="605" name="Rectangle 604"/>
            <p:cNvSpPr/>
            <p:nvPr/>
          </p:nvSpPr>
          <p:spPr>
            <a:xfrm>
              <a:off x="3763145" y="2644448"/>
              <a:ext cx="277653"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a:endParaRPr lang="en-GB" sz="1050"/>
            </a:p>
          </p:txBody>
        </p:sp>
        <p:sp>
          <p:nvSpPr>
            <p:cNvPr id="606" name="Rectangle 605"/>
            <p:cNvSpPr/>
            <p:nvPr/>
          </p:nvSpPr>
          <p:spPr>
            <a:xfrm>
              <a:off x="3480231" y="2644448"/>
              <a:ext cx="277653" cy="1331602"/>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a:endParaRPr lang="en-GB" sz="1050"/>
            </a:p>
          </p:txBody>
        </p:sp>
        <p:sp>
          <p:nvSpPr>
            <p:cNvPr id="607" name="Rectangle 606"/>
            <p:cNvSpPr/>
            <p:nvPr/>
          </p:nvSpPr>
          <p:spPr>
            <a:xfrm>
              <a:off x="3197317" y="2644448"/>
              <a:ext cx="277653"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a:endParaRPr lang="en-GB" sz="1050"/>
            </a:p>
          </p:txBody>
        </p:sp>
      </p:grpSp>
      <p:grpSp>
        <p:nvGrpSpPr>
          <p:cNvPr id="608" name="Group 607"/>
          <p:cNvGrpSpPr/>
          <p:nvPr/>
        </p:nvGrpSpPr>
        <p:grpSpPr>
          <a:xfrm>
            <a:off x="3499992" y="2511459"/>
            <a:ext cx="2124033" cy="1229899"/>
            <a:chOff x="3091251" y="2426909"/>
            <a:chExt cx="2325369" cy="1346481"/>
          </a:xfrm>
        </p:grpSpPr>
        <p:sp>
          <p:nvSpPr>
            <p:cNvPr id="609" name="Freeform 30"/>
            <p:cNvSpPr>
              <a:spLocks noChangeAspect="1" noEditPoints="1"/>
            </p:cNvSpPr>
            <p:nvPr/>
          </p:nvSpPr>
          <p:spPr bwMode="auto">
            <a:xfrm>
              <a:off x="3186807" y="2913462"/>
              <a:ext cx="235225" cy="859928"/>
            </a:xfrm>
            <a:custGeom>
              <a:avLst/>
              <a:gdLst/>
              <a:ahLst/>
              <a:cxnLst>
                <a:cxn ang="0">
                  <a:pos x="22" y="309"/>
                </a:cxn>
                <a:cxn ang="0">
                  <a:pos x="8" y="288"/>
                </a:cxn>
                <a:cxn ang="0">
                  <a:pos x="23" y="231"/>
                </a:cxn>
                <a:cxn ang="0">
                  <a:pos x="30" y="186"/>
                </a:cxn>
                <a:cxn ang="0">
                  <a:pos x="27" y="152"/>
                </a:cxn>
                <a:cxn ang="0">
                  <a:pos x="27" y="107"/>
                </a:cxn>
                <a:cxn ang="0">
                  <a:pos x="17" y="30"/>
                </a:cxn>
                <a:cxn ang="0">
                  <a:pos x="35" y="49"/>
                </a:cxn>
                <a:cxn ang="0">
                  <a:pos x="47" y="103"/>
                </a:cxn>
                <a:cxn ang="0">
                  <a:pos x="60" y="151"/>
                </a:cxn>
                <a:cxn ang="0">
                  <a:pos x="69" y="167"/>
                </a:cxn>
                <a:cxn ang="0">
                  <a:pos x="73" y="153"/>
                </a:cxn>
                <a:cxn ang="0">
                  <a:pos x="106" y="125"/>
                </a:cxn>
                <a:cxn ang="0">
                  <a:pos x="116" y="164"/>
                </a:cxn>
                <a:cxn ang="0">
                  <a:pos x="113" y="177"/>
                </a:cxn>
                <a:cxn ang="0">
                  <a:pos x="100" y="200"/>
                </a:cxn>
                <a:cxn ang="0">
                  <a:pos x="122" y="233"/>
                </a:cxn>
                <a:cxn ang="0">
                  <a:pos x="124" y="267"/>
                </a:cxn>
                <a:cxn ang="0">
                  <a:pos x="138" y="310"/>
                </a:cxn>
                <a:cxn ang="0">
                  <a:pos x="162" y="367"/>
                </a:cxn>
                <a:cxn ang="0">
                  <a:pos x="152" y="372"/>
                </a:cxn>
                <a:cxn ang="0">
                  <a:pos x="144" y="365"/>
                </a:cxn>
                <a:cxn ang="0">
                  <a:pos x="120" y="319"/>
                </a:cxn>
                <a:cxn ang="0">
                  <a:pos x="101" y="274"/>
                </a:cxn>
                <a:cxn ang="0">
                  <a:pos x="101" y="320"/>
                </a:cxn>
                <a:cxn ang="0">
                  <a:pos x="107" y="332"/>
                </a:cxn>
                <a:cxn ang="0">
                  <a:pos x="120" y="356"/>
                </a:cxn>
                <a:cxn ang="0">
                  <a:pos x="143" y="405"/>
                </a:cxn>
                <a:cxn ang="0">
                  <a:pos x="162" y="482"/>
                </a:cxn>
                <a:cxn ang="0">
                  <a:pos x="164" y="510"/>
                </a:cxn>
                <a:cxn ang="0">
                  <a:pos x="163" y="555"/>
                </a:cxn>
                <a:cxn ang="0">
                  <a:pos x="162" y="587"/>
                </a:cxn>
                <a:cxn ang="0">
                  <a:pos x="124" y="551"/>
                </a:cxn>
                <a:cxn ang="0">
                  <a:pos x="126" y="529"/>
                </a:cxn>
                <a:cxn ang="0">
                  <a:pos x="127" y="502"/>
                </a:cxn>
                <a:cxn ang="0">
                  <a:pos x="120" y="449"/>
                </a:cxn>
                <a:cxn ang="0">
                  <a:pos x="103" y="427"/>
                </a:cxn>
                <a:cxn ang="0">
                  <a:pos x="75" y="394"/>
                </a:cxn>
                <a:cxn ang="0">
                  <a:pos x="52" y="457"/>
                </a:cxn>
                <a:cxn ang="0">
                  <a:pos x="45" y="504"/>
                </a:cxn>
                <a:cxn ang="0">
                  <a:pos x="40" y="539"/>
                </a:cxn>
                <a:cxn ang="0">
                  <a:pos x="33" y="583"/>
                </a:cxn>
                <a:cxn ang="0">
                  <a:pos x="11" y="610"/>
                </a:cxn>
                <a:cxn ang="0">
                  <a:pos x="5" y="561"/>
                </a:cxn>
                <a:cxn ang="0">
                  <a:pos x="4" y="520"/>
                </a:cxn>
                <a:cxn ang="0">
                  <a:pos x="8" y="466"/>
                </a:cxn>
                <a:cxn ang="0">
                  <a:pos x="10" y="380"/>
                </a:cxn>
                <a:cxn ang="0">
                  <a:pos x="11" y="360"/>
                </a:cxn>
                <a:cxn ang="0">
                  <a:pos x="14" y="340"/>
                </a:cxn>
                <a:cxn ang="0">
                  <a:pos x="17" y="30"/>
                </a:cxn>
                <a:cxn ang="0">
                  <a:pos x="15" y="7"/>
                </a:cxn>
                <a:cxn ang="0">
                  <a:pos x="26" y="2"/>
                </a:cxn>
                <a:cxn ang="0">
                  <a:pos x="39" y="9"/>
                </a:cxn>
                <a:cxn ang="0">
                  <a:pos x="34" y="24"/>
                </a:cxn>
                <a:cxn ang="0">
                  <a:pos x="32" y="30"/>
                </a:cxn>
              </a:cxnLst>
              <a:rect l="0" t="0" r="r" b="b"/>
              <a:pathLst>
                <a:path w="176" h="617">
                  <a:moveTo>
                    <a:pt x="19" y="321"/>
                  </a:moveTo>
                  <a:cubicBezTo>
                    <a:pt x="20" y="317"/>
                    <a:pt x="20" y="313"/>
                    <a:pt x="22" y="309"/>
                  </a:cubicBezTo>
                  <a:cubicBezTo>
                    <a:pt x="19" y="305"/>
                    <a:pt x="18" y="300"/>
                    <a:pt x="15" y="297"/>
                  </a:cubicBezTo>
                  <a:cubicBezTo>
                    <a:pt x="11" y="292"/>
                    <a:pt x="8" y="297"/>
                    <a:pt x="8" y="288"/>
                  </a:cubicBezTo>
                  <a:cubicBezTo>
                    <a:pt x="12" y="275"/>
                    <a:pt x="10" y="260"/>
                    <a:pt x="19" y="249"/>
                  </a:cubicBezTo>
                  <a:cubicBezTo>
                    <a:pt x="19" y="242"/>
                    <a:pt x="20" y="237"/>
                    <a:pt x="23" y="231"/>
                  </a:cubicBezTo>
                  <a:cubicBezTo>
                    <a:pt x="23" y="220"/>
                    <a:pt x="24" y="211"/>
                    <a:pt x="27" y="201"/>
                  </a:cubicBezTo>
                  <a:cubicBezTo>
                    <a:pt x="28" y="195"/>
                    <a:pt x="30" y="191"/>
                    <a:pt x="30" y="186"/>
                  </a:cubicBezTo>
                  <a:cubicBezTo>
                    <a:pt x="30" y="180"/>
                    <a:pt x="28" y="174"/>
                    <a:pt x="29" y="167"/>
                  </a:cubicBezTo>
                  <a:cubicBezTo>
                    <a:pt x="28" y="159"/>
                    <a:pt x="26" y="158"/>
                    <a:pt x="27" y="152"/>
                  </a:cubicBezTo>
                  <a:cubicBezTo>
                    <a:pt x="26" y="136"/>
                    <a:pt x="26" y="126"/>
                    <a:pt x="27" y="113"/>
                  </a:cubicBezTo>
                  <a:cubicBezTo>
                    <a:pt x="27" y="111"/>
                    <a:pt x="27" y="109"/>
                    <a:pt x="27" y="107"/>
                  </a:cubicBezTo>
                  <a:cubicBezTo>
                    <a:pt x="19" y="85"/>
                    <a:pt x="20" y="70"/>
                    <a:pt x="18" y="53"/>
                  </a:cubicBezTo>
                  <a:cubicBezTo>
                    <a:pt x="17" y="45"/>
                    <a:pt x="17" y="38"/>
                    <a:pt x="17" y="30"/>
                  </a:cubicBezTo>
                  <a:cubicBezTo>
                    <a:pt x="32" y="30"/>
                    <a:pt x="32" y="30"/>
                    <a:pt x="32" y="30"/>
                  </a:cubicBezTo>
                  <a:cubicBezTo>
                    <a:pt x="32" y="37"/>
                    <a:pt x="34" y="43"/>
                    <a:pt x="35" y="49"/>
                  </a:cubicBezTo>
                  <a:cubicBezTo>
                    <a:pt x="38" y="59"/>
                    <a:pt x="46" y="81"/>
                    <a:pt x="47" y="96"/>
                  </a:cubicBezTo>
                  <a:cubicBezTo>
                    <a:pt x="47" y="99"/>
                    <a:pt x="46" y="101"/>
                    <a:pt x="47" y="103"/>
                  </a:cubicBezTo>
                  <a:cubicBezTo>
                    <a:pt x="59" y="121"/>
                    <a:pt x="53" y="139"/>
                    <a:pt x="56" y="144"/>
                  </a:cubicBezTo>
                  <a:cubicBezTo>
                    <a:pt x="57" y="146"/>
                    <a:pt x="59" y="148"/>
                    <a:pt x="60" y="151"/>
                  </a:cubicBezTo>
                  <a:cubicBezTo>
                    <a:pt x="62" y="154"/>
                    <a:pt x="62" y="154"/>
                    <a:pt x="62" y="157"/>
                  </a:cubicBezTo>
                  <a:cubicBezTo>
                    <a:pt x="67" y="158"/>
                    <a:pt x="68" y="165"/>
                    <a:pt x="69" y="167"/>
                  </a:cubicBezTo>
                  <a:cubicBezTo>
                    <a:pt x="70" y="168"/>
                    <a:pt x="70" y="166"/>
                    <a:pt x="69" y="162"/>
                  </a:cubicBezTo>
                  <a:cubicBezTo>
                    <a:pt x="69" y="158"/>
                    <a:pt x="69" y="153"/>
                    <a:pt x="73" y="153"/>
                  </a:cubicBezTo>
                  <a:cubicBezTo>
                    <a:pt x="73" y="149"/>
                    <a:pt x="72" y="147"/>
                    <a:pt x="73" y="144"/>
                  </a:cubicBezTo>
                  <a:cubicBezTo>
                    <a:pt x="78" y="131"/>
                    <a:pt x="91" y="118"/>
                    <a:pt x="106" y="125"/>
                  </a:cubicBezTo>
                  <a:cubicBezTo>
                    <a:pt x="115" y="127"/>
                    <a:pt x="116" y="130"/>
                    <a:pt x="119" y="138"/>
                  </a:cubicBezTo>
                  <a:cubicBezTo>
                    <a:pt x="122" y="148"/>
                    <a:pt x="120" y="156"/>
                    <a:pt x="116" y="164"/>
                  </a:cubicBezTo>
                  <a:cubicBezTo>
                    <a:pt x="120" y="164"/>
                    <a:pt x="119" y="169"/>
                    <a:pt x="116" y="172"/>
                  </a:cubicBezTo>
                  <a:cubicBezTo>
                    <a:pt x="113" y="174"/>
                    <a:pt x="116" y="178"/>
                    <a:pt x="113" y="177"/>
                  </a:cubicBezTo>
                  <a:cubicBezTo>
                    <a:pt x="110" y="181"/>
                    <a:pt x="109" y="184"/>
                    <a:pt x="104" y="186"/>
                  </a:cubicBezTo>
                  <a:cubicBezTo>
                    <a:pt x="104" y="196"/>
                    <a:pt x="98" y="194"/>
                    <a:pt x="100" y="200"/>
                  </a:cubicBezTo>
                  <a:cubicBezTo>
                    <a:pt x="103" y="204"/>
                    <a:pt x="108" y="209"/>
                    <a:pt x="112" y="213"/>
                  </a:cubicBezTo>
                  <a:cubicBezTo>
                    <a:pt x="118" y="219"/>
                    <a:pt x="123" y="224"/>
                    <a:pt x="122" y="233"/>
                  </a:cubicBezTo>
                  <a:cubicBezTo>
                    <a:pt x="123" y="240"/>
                    <a:pt x="123" y="245"/>
                    <a:pt x="122" y="252"/>
                  </a:cubicBezTo>
                  <a:cubicBezTo>
                    <a:pt x="124" y="257"/>
                    <a:pt x="123" y="262"/>
                    <a:pt x="124" y="267"/>
                  </a:cubicBezTo>
                  <a:cubicBezTo>
                    <a:pt x="126" y="271"/>
                    <a:pt x="126" y="275"/>
                    <a:pt x="128" y="279"/>
                  </a:cubicBezTo>
                  <a:cubicBezTo>
                    <a:pt x="132" y="291"/>
                    <a:pt x="136" y="296"/>
                    <a:pt x="138" y="310"/>
                  </a:cubicBezTo>
                  <a:cubicBezTo>
                    <a:pt x="140" y="324"/>
                    <a:pt x="144" y="335"/>
                    <a:pt x="150" y="347"/>
                  </a:cubicBezTo>
                  <a:cubicBezTo>
                    <a:pt x="156" y="359"/>
                    <a:pt x="167" y="359"/>
                    <a:pt x="162" y="367"/>
                  </a:cubicBezTo>
                  <a:cubicBezTo>
                    <a:pt x="162" y="370"/>
                    <a:pt x="161" y="375"/>
                    <a:pt x="158" y="375"/>
                  </a:cubicBezTo>
                  <a:cubicBezTo>
                    <a:pt x="157" y="380"/>
                    <a:pt x="152" y="377"/>
                    <a:pt x="152" y="372"/>
                  </a:cubicBezTo>
                  <a:cubicBezTo>
                    <a:pt x="151" y="374"/>
                    <a:pt x="150" y="375"/>
                    <a:pt x="148" y="372"/>
                  </a:cubicBezTo>
                  <a:cubicBezTo>
                    <a:pt x="145" y="371"/>
                    <a:pt x="142" y="370"/>
                    <a:pt x="144" y="365"/>
                  </a:cubicBezTo>
                  <a:cubicBezTo>
                    <a:pt x="134" y="355"/>
                    <a:pt x="141" y="354"/>
                    <a:pt x="135" y="344"/>
                  </a:cubicBezTo>
                  <a:cubicBezTo>
                    <a:pt x="131" y="338"/>
                    <a:pt x="125" y="327"/>
                    <a:pt x="120" y="319"/>
                  </a:cubicBezTo>
                  <a:cubicBezTo>
                    <a:pt x="113" y="310"/>
                    <a:pt x="107" y="300"/>
                    <a:pt x="107" y="291"/>
                  </a:cubicBezTo>
                  <a:cubicBezTo>
                    <a:pt x="107" y="287"/>
                    <a:pt x="102" y="279"/>
                    <a:pt x="101" y="274"/>
                  </a:cubicBezTo>
                  <a:cubicBezTo>
                    <a:pt x="102" y="281"/>
                    <a:pt x="102" y="289"/>
                    <a:pt x="102" y="296"/>
                  </a:cubicBezTo>
                  <a:cubicBezTo>
                    <a:pt x="101" y="307"/>
                    <a:pt x="111" y="310"/>
                    <a:pt x="101" y="320"/>
                  </a:cubicBezTo>
                  <a:cubicBezTo>
                    <a:pt x="103" y="322"/>
                    <a:pt x="103" y="323"/>
                    <a:pt x="103" y="326"/>
                  </a:cubicBezTo>
                  <a:cubicBezTo>
                    <a:pt x="106" y="329"/>
                    <a:pt x="107" y="329"/>
                    <a:pt x="107" y="332"/>
                  </a:cubicBezTo>
                  <a:cubicBezTo>
                    <a:pt x="112" y="337"/>
                    <a:pt x="116" y="341"/>
                    <a:pt x="120" y="347"/>
                  </a:cubicBezTo>
                  <a:cubicBezTo>
                    <a:pt x="122" y="350"/>
                    <a:pt x="123" y="354"/>
                    <a:pt x="120" y="356"/>
                  </a:cubicBezTo>
                  <a:cubicBezTo>
                    <a:pt x="121" y="362"/>
                    <a:pt x="125" y="364"/>
                    <a:pt x="128" y="369"/>
                  </a:cubicBezTo>
                  <a:cubicBezTo>
                    <a:pt x="134" y="380"/>
                    <a:pt x="138" y="393"/>
                    <a:pt x="143" y="405"/>
                  </a:cubicBezTo>
                  <a:cubicBezTo>
                    <a:pt x="148" y="420"/>
                    <a:pt x="157" y="442"/>
                    <a:pt x="159" y="450"/>
                  </a:cubicBezTo>
                  <a:cubicBezTo>
                    <a:pt x="163" y="459"/>
                    <a:pt x="159" y="467"/>
                    <a:pt x="162" y="482"/>
                  </a:cubicBezTo>
                  <a:cubicBezTo>
                    <a:pt x="163" y="489"/>
                    <a:pt x="163" y="489"/>
                    <a:pt x="163" y="489"/>
                  </a:cubicBezTo>
                  <a:cubicBezTo>
                    <a:pt x="165" y="496"/>
                    <a:pt x="166" y="502"/>
                    <a:pt x="164" y="510"/>
                  </a:cubicBezTo>
                  <a:cubicBezTo>
                    <a:pt x="166" y="517"/>
                    <a:pt x="167" y="528"/>
                    <a:pt x="165" y="535"/>
                  </a:cubicBezTo>
                  <a:cubicBezTo>
                    <a:pt x="170" y="550"/>
                    <a:pt x="160" y="543"/>
                    <a:pt x="163" y="555"/>
                  </a:cubicBezTo>
                  <a:cubicBezTo>
                    <a:pt x="163" y="564"/>
                    <a:pt x="166" y="569"/>
                    <a:pt x="169" y="577"/>
                  </a:cubicBezTo>
                  <a:cubicBezTo>
                    <a:pt x="176" y="587"/>
                    <a:pt x="171" y="589"/>
                    <a:pt x="162" y="587"/>
                  </a:cubicBezTo>
                  <a:cubicBezTo>
                    <a:pt x="150" y="581"/>
                    <a:pt x="142" y="573"/>
                    <a:pt x="137" y="561"/>
                  </a:cubicBezTo>
                  <a:cubicBezTo>
                    <a:pt x="133" y="557"/>
                    <a:pt x="130" y="560"/>
                    <a:pt x="124" y="551"/>
                  </a:cubicBezTo>
                  <a:cubicBezTo>
                    <a:pt x="121" y="545"/>
                    <a:pt x="122" y="545"/>
                    <a:pt x="125" y="539"/>
                  </a:cubicBezTo>
                  <a:cubicBezTo>
                    <a:pt x="125" y="535"/>
                    <a:pt x="124" y="533"/>
                    <a:pt x="126" y="529"/>
                  </a:cubicBezTo>
                  <a:cubicBezTo>
                    <a:pt x="125" y="521"/>
                    <a:pt x="125" y="516"/>
                    <a:pt x="127" y="508"/>
                  </a:cubicBezTo>
                  <a:cubicBezTo>
                    <a:pt x="127" y="506"/>
                    <a:pt x="128" y="504"/>
                    <a:pt x="127" y="502"/>
                  </a:cubicBezTo>
                  <a:cubicBezTo>
                    <a:pt x="122" y="488"/>
                    <a:pt x="121" y="481"/>
                    <a:pt x="120" y="471"/>
                  </a:cubicBezTo>
                  <a:cubicBezTo>
                    <a:pt x="120" y="464"/>
                    <a:pt x="122" y="456"/>
                    <a:pt x="120" y="449"/>
                  </a:cubicBezTo>
                  <a:cubicBezTo>
                    <a:pt x="120" y="447"/>
                    <a:pt x="118" y="449"/>
                    <a:pt x="116" y="443"/>
                  </a:cubicBezTo>
                  <a:cubicBezTo>
                    <a:pt x="112" y="433"/>
                    <a:pt x="110" y="432"/>
                    <a:pt x="103" y="427"/>
                  </a:cubicBezTo>
                  <a:cubicBezTo>
                    <a:pt x="99" y="423"/>
                    <a:pt x="97" y="421"/>
                    <a:pt x="94" y="415"/>
                  </a:cubicBezTo>
                  <a:cubicBezTo>
                    <a:pt x="88" y="411"/>
                    <a:pt x="78" y="400"/>
                    <a:pt x="75" y="394"/>
                  </a:cubicBezTo>
                  <a:cubicBezTo>
                    <a:pt x="75" y="393"/>
                    <a:pt x="66" y="417"/>
                    <a:pt x="57" y="436"/>
                  </a:cubicBezTo>
                  <a:cubicBezTo>
                    <a:pt x="53" y="444"/>
                    <a:pt x="55" y="449"/>
                    <a:pt x="52" y="457"/>
                  </a:cubicBezTo>
                  <a:cubicBezTo>
                    <a:pt x="49" y="467"/>
                    <a:pt x="47" y="476"/>
                    <a:pt x="46" y="486"/>
                  </a:cubicBezTo>
                  <a:cubicBezTo>
                    <a:pt x="45" y="492"/>
                    <a:pt x="47" y="494"/>
                    <a:pt x="45" y="504"/>
                  </a:cubicBezTo>
                  <a:cubicBezTo>
                    <a:pt x="43" y="512"/>
                    <a:pt x="43" y="512"/>
                    <a:pt x="43" y="512"/>
                  </a:cubicBezTo>
                  <a:cubicBezTo>
                    <a:pt x="41" y="521"/>
                    <a:pt x="46" y="525"/>
                    <a:pt x="40" y="539"/>
                  </a:cubicBezTo>
                  <a:cubicBezTo>
                    <a:pt x="41" y="548"/>
                    <a:pt x="41" y="557"/>
                    <a:pt x="40" y="567"/>
                  </a:cubicBezTo>
                  <a:cubicBezTo>
                    <a:pt x="39" y="574"/>
                    <a:pt x="32" y="573"/>
                    <a:pt x="33" y="583"/>
                  </a:cubicBezTo>
                  <a:cubicBezTo>
                    <a:pt x="33" y="588"/>
                    <a:pt x="33" y="592"/>
                    <a:pt x="33" y="597"/>
                  </a:cubicBezTo>
                  <a:cubicBezTo>
                    <a:pt x="34" y="611"/>
                    <a:pt x="22" y="617"/>
                    <a:pt x="11" y="610"/>
                  </a:cubicBezTo>
                  <a:cubicBezTo>
                    <a:pt x="4" y="597"/>
                    <a:pt x="10" y="591"/>
                    <a:pt x="9" y="581"/>
                  </a:cubicBezTo>
                  <a:cubicBezTo>
                    <a:pt x="10" y="573"/>
                    <a:pt x="0" y="572"/>
                    <a:pt x="5" y="561"/>
                  </a:cubicBezTo>
                  <a:cubicBezTo>
                    <a:pt x="3" y="551"/>
                    <a:pt x="1" y="543"/>
                    <a:pt x="4" y="533"/>
                  </a:cubicBezTo>
                  <a:cubicBezTo>
                    <a:pt x="3" y="528"/>
                    <a:pt x="3" y="525"/>
                    <a:pt x="4" y="520"/>
                  </a:cubicBezTo>
                  <a:cubicBezTo>
                    <a:pt x="4" y="507"/>
                    <a:pt x="4" y="493"/>
                    <a:pt x="6" y="480"/>
                  </a:cubicBezTo>
                  <a:cubicBezTo>
                    <a:pt x="6" y="474"/>
                    <a:pt x="6" y="471"/>
                    <a:pt x="8" y="466"/>
                  </a:cubicBezTo>
                  <a:cubicBezTo>
                    <a:pt x="7" y="451"/>
                    <a:pt x="9" y="439"/>
                    <a:pt x="11" y="425"/>
                  </a:cubicBezTo>
                  <a:cubicBezTo>
                    <a:pt x="10" y="410"/>
                    <a:pt x="8" y="395"/>
                    <a:pt x="10" y="380"/>
                  </a:cubicBezTo>
                  <a:cubicBezTo>
                    <a:pt x="10" y="376"/>
                    <a:pt x="9" y="374"/>
                    <a:pt x="10" y="370"/>
                  </a:cubicBezTo>
                  <a:cubicBezTo>
                    <a:pt x="9" y="366"/>
                    <a:pt x="9" y="364"/>
                    <a:pt x="11" y="360"/>
                  </a:cubicBezTo>
                  <a:cubicBezTo>
                    <a:pt x="12" y="356"/>
                    <a:pt x="13" y="354"/>
                    <a:pt x="15" y="350"/>
                  </a:cubicBezTo>
                  <a:cubicBezTo>
                    <a:pt x="12" y="345"/>
                    <a:pt x="12" y="345"/>
                    <a:pt x="14" y="340"/>
                  </a:cubicBezTo>
                  <a:cubicBezTo>
                    <a:pt x="15" y="333"/>
                    <a:pt x="17" y="327"/>
                    <a:pt x="19" y="321"/>
                  </a:cubicBezTo>
                  <a:close/>
                  <a:moveTo>
                    <a:pt x="17" y="30"/>
                  </a:moveTo>
                  <a:cubicBezTo>
                    <a:pt x="17" y="29"/>
                    <a:pt x="16" y="27"/>
                    <a:pt x="16" y="26"/>
                  </a:cubicBezTo>
                  <a:cubicBezTo>
                    <a:pt x="14" y="19"/>
                    <a:pt x="12" y="11"/>
                    <a:pt x="15" y="7"/>
                  </a:cubicBezTo>
                  <a:cubicBezTo>
                    <a:pt x="17" y="4"/>
                    <a:pt x="18" y="3"/>
                    <a:pt x="21" y="4"/>
                  </a:cubicBezTo>
                  <a:cubicBezTo>
                    <a:pt x="23" y="1"/>
                    <a:pt x="24" y="1"/>
                    <a:pt x="26" y="2"/>
                  </a:cubicBezTo>
                  <a:cubicBezTo>
                    <a:pt x="29" y="1"/>
                    <a:pt x="32" y="0"/>
                    <a:pt x="33" y="3"/>
                  </a:cubicBezTo>
                  <a:cubicBezTo>
                    <a:pt x="37" y="2"/>
                    <a:pt x="39" y="5"/>
                    <a:pt x="39" y="9"/>
                  </a:cubicBezTo>
                  <a:cubicBezTo>
                    <a:pt x="39" y="14"/>
                    <a:pt x="42" y="13"/>
                    <a:pt x="40" y="18"/>
                  </a:cubicBezTo>
                  <a:cubicBezTo>
                    <a:pt x="38" y="20"/>
                    <a:pt x="36" y="22"/>
                    <a:pt x="34" y="24"/>
                  </a:cubicBezTo>
                  <a:cubicBezTo>
                    <a:pt x="34" y="25"/>
                    <a:pt x="33" y="25"/>
                    <a:pt x="32" y="26"/>
                  </a:cubicBezTo>
                  <a:cubicBezTo>
                    <a:pt x="32" y="28"/>
                    <a:pt x="32" y="28"/>
                    <a:pt x="32" y="30"/>
                  </a:cubicBezTo>
                  <a:lnTo>
                    <a:pt x="17" y="30"/>
                  </a:lnTo>
                  <a:close/>
                </a:path>
              </a:pathLst>
            </a:custGeom>
            <a:solidFill>
              <a:srgbClr val="0E2231"/>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10" name="TextBox 609"/>
            <p:cNvSpPr txBox="1"/>
            <p:nvPr/>
          </p:nvSpPr>
          <p:spPr>
            <a:xfrm>
              <a:off x="3091251" y="2707375"/>
              <a:ext cx="461236" cy="235866"/>
            </a:xfrm>
            <a:prstGeom prst="rect">
              <a:avLst/>
            </a:prstGeom>
            <a:noFill/>
          </p:spPr>
          <p:txBody>
            <a:bodyPr wrap="square" rtlCol="0">
              <a:spAutoFit/>
            </a:bodyPr>
            <a:lstStyle/>
            <a:p>
              <a:pPr algn="ctr"/>
              <a:r>
                <a:rPr sz="800">
                  <a:solidFill>
                    <a:schemeClr val="bg1"/>
                  </a:solidFill>
                  <a:latin typeface="+mj-lt"/>
                </a:rPr>
                <a:t>75%</a:t>
              </a:r>
              <a:endParaRPr lang="en-GB" sz="800" dirty="0">
                <a:solidFill>
                  <a:schemeClr val="bg1"/>
                </a:solidFill>
                <a:latin typeface="+mj-lt"/>
              </a:endParaRPr>
            </a:p>
          </p:txBody>
        </p:sp>
        <p:sp>
          <p:nvSpPr>
            <p:cNvPr id="611" name="Freeform 27"/>
            <p:cNvSpPr>
              <a:spLocks noChangeAspect="1"/>
            </p:cNvSpPr>
            <p:nvPr/>
          </p:nvSpPr>
          <p:spPr bwMode="auto">
            <a:xfrm>
              <a:off x="3434617" y="2673947"/>
              <a:ext cx="372077" cy="1098269"/>
            </a:xfrm>
            <a:custGeom>
              <a:avLst/>
              <a:gdLst/>
              <a:ahLst/>
              <a:cxnLst>
                <a:cxn ang="0">
                  <a:pos x="56" y="187"/>
                </a:cxn>
                <a:cxn ang="0">
                  <a:pos x="45" y="189"/>
                </a:cxn>
                <a:cxn ang="0">
                  <a:pos x="19" y="222"/>
                </a:cxn>
                <a:cxn ang="0">
                  <a:pos x="11" y="246"/>
                </a:cxn>
                <a:cxn ang="0">
                  <a:pos x="1" y="241"/>
                </a:cxn>
                <a:cxn ang="0">
                  <a:pos x="7" y="219"/>
                </a:cxn>
                <a:cxn ang="0">
                  <a:pos x="14" y="208"/>
                </a:cxn>
                <a:cxn ang="0">
                  <a:pos x="19" y="194"/>
                </a:cxn>
                <a:cxn ang="0">
                  <a:pos x="26" y="181"/>
                </a:cxn>
                <a:cxn ang="0">
                  <a:pos x="43" y="140"/>
                </a:cxn>
                <a:cxn ang="0">
                  <a:pos x="66" y="119"/>
                </a:cxn>
                <a:cxn ang="0">
                  <a:pos x="62" y="92"/>
                </a:cxn>
                <a:cxn ang="0">
                  <a:pos x="88" y="66"/>
                </a:cxn>
                <a:cxn ang="0">
                  <a:pos x="103" y="67"/>
                </a:cxn>
                <a:cxn ang="0">
                  <a:pos x="98" y="80"/>
                </a:cxn>
                <a:cxn ang="0">
                  <a:pos x="96" y="86"/>
                </a:cxn>
                <a:cxn ang="0">
                  <a:pos x="94" y="105"/>
                </a:cxn>
                <a:cxn ang="0">
                  <a:pos x="101" y="108"/>
                </a:cxn>
                <a:cxn ang="0">
                  <a:pos x="108" y="90"/>
                </a:cxn>
                <a:cxn ang="0">
                  <a:pos x="126" y="41"/>
                </a:cxn>
                <a:cxn ang="0">
                  <a:pos x="131" y="19"/>
                </a:cxn>
                <a:cxn ang="0">
                  <a:pos x="138" y="5"/>
                </a:cxn>
                <a:cxn ang="0">
                  <a:pos x="144" y="23"/>
                </a:cxn>
                <a:cxn ang="0">
                  <a:pos x="136" y="65"/>
                </a:cxn>
                <a:cxn ang="0">
                  <a:pos x="127" y="108"/>
                </a:cxn>
                <a:cxn ang="0">
                  <a:pos x="123" y="180"/>
                </a:cxn>
                <a:cxn ang="0">
                  <a:pos x="125" y="212"/>
                </a:cxn>
                <a:cxn ang="0">
                  <a:pos x="119" y="230"/>
                </a:cxn>
                <a:cxn ang="0">
                  <a:pos x="123" y="270"/>
                </a:cxn>
                <a:cxn ang="0">
                  <a:pos x="124" y="317"/>
                </a:cxn>
                <a:cxn ang="0">
                  <a:pos x="131" y="364"/>
                </a:cxn>
                <a:cxn ang="0">
                  <a:pos x="137" y="400"/>
                </a:cxn>
                <a:cxn ang="0">
                  <a:pos x="110" y="401"/>
                </a:cxn>
                <a:cxn ang="0">
                  <a:pos x="104" y="380"/>
                </a:cxn>
                <a:cxn ang="0">
                  <a:pos x="99" y="344"/>
                </a:cxn>
                <a:cxn ang="0">
                  <a:pos x="90" y="291"/>
                </a:cxn>
                <a:cxn ang="0">
                  <a:pos x="86" y="270"/>
                </a:cxn>
                <a:cxn ang="0">
                  <a:pos x="79" y="304"/>
                </a:cxn>
                <a:cxn ang="0">
                  <a:pos x="76" y="323"/>
                </a:cxn>
                <a:cxn ang="0">
                  <a:pos x="69" y="352"/>
                </a:cxn>
                <a:cxn ang="0">
                  <a:pos x="67" y="389"/>
                </a:cxn>
                <a:cxn ang="0">
                  <a:pos x="58" y="403"/>
                </a:cxn>
                <a:cxn ang="0">
                  <a:pos x="36" y="398"/>
                </a:cxn>
                <a:cxn ang="0">
                  <a:pos x="40" y="385"/>
                </a:cxn>
                <a:cxn ang="0">
                  <a:pos x="44" y="350"/>
                </a:cxn>
                <a:cxn ang="0">
                  <a:pos x="49" y="310"/>
                </a:cxn>
                <a:cxn ang="0">
                  <a:pos x="49" y="240"/>
                </a:cxn>
                <a:cxn ang="0">
                  <a:pos x="52" y="209"/>
                </a:cxn>
              </a:cxnLst>
              <a:rect l="0" t="0" r="r" b="b"/>
              <a:pathLst>
                <a:path w="146" h="412">
                  <a:moveTo>
                    <a:pt x="52" y="209"/>
                  </a:moveTo>
                  <a:cubicBezTo>
                    <a:pt x="52" y="205"/>
                    <a:pt x="52" y="203"/>
                    <a:pt x="55" y="200"/>
                  </a:cubicBezTo>
                  <a:cubicBezTo>
                    <a:pt x="56" y="198"/>
                    <a:pt x="57" y="198"/>
                    <a:pt x="56" y="196"/>
                  </a:cubicBezTo>
                  <a:cubicBezTo>
                    <a:pt x="55" y="193"/>
                    <a:pt x="55" y="190"/>
                    <a:pt x="56" y="187"/>
                  </a:cubicBezTo>
                  <a:cubicBezTo>
                    <a:pt x="54" y="183"/>
                    <a:pt x="53" y="181"/>
                    <a:pt x="54" y="176"/>
                  </a:cubicBezTo>
                  <a:cubicBezTo>
                    <a:pt x="54" y="172"/>
                    <a:pt x="55" y="170"/>
                    <a:pt x="53" y="175"/>
                  </a:cubicBezTo>
                  <a:cubicBezTo>
                    <a:pt x="51" y="180"/>
                    <a:pt x="48" y="185"/>
                    <a:pt x="46" y="188"/>
                  </a:cubicBezTo>
                  <a:cubicBezTo>
                    <a:pt x="45" y="189"/>
                    <a:pt x="45" y="189"/>
                    <a:pt x="45" y="189"/>
                  </a:cubicBezTo>
                  <a:cubicBezTo>
                    <a:pt x="45" y="192"/>
                    <a:pt x="44" y="193"/>
                    <a:pt x="42" y="195"/>
                  </a:cubicBezTo>
                  <a:cubicBezTo>
                    <a:pt x="40" y="201"/>
                    <a:pt x="36" y="206"/>
                    <a:pt x="31" y="210"/>
                  </a:cubicBezTo>
                  <a:cubicBezTo>
                    <a:pt x="26" y="216"/>
                    <a:pt x="28" y="219"/>
                    <a:pt x="21" y="222"/>
                  </a:cubicBezTo>
                  <a:cubicBezTo>
                    <a:pt x="19" y="222"/>
                    <a:pt x="19" y="222"/>
                    <a:pt x="19" y="222"/>
                  </a:cubicBezTo>
                  <a:cubicBezTo>
                    <a:pt x="19" y="224"/>
                    <a:pt x="18" y="225"/>
                    <a:pt x="17" y="226"/>
                  </a:cubicBezTo>
                  <a:cubicBezTo>
                    <a:pt x="17" y="228"/>
                    <a:pt x="17" y="229"/>
                    <a:pt x="15" y="230"/>
                  </a:cubicBezTo>
                  <a:cubicBezTo>
                    <a:pt x="16" y="238"/>
                    <a:pt x="13" y="235"/>
                    <a:pt x="12" y="239"/>
                  </a:cubicBezTo>
                  <a:cubicBezTo>
                    <a:pt x="12" y="242"/>
                    <a:pt x="12" y="244"/>
                    <a:pt x="11" y="246"/>
                  </a:cubicBezTo>
                  <a:cubicBezTo>
                    <a:pt x="14" y="246"/>
                    <a:pt x="16" y="246"/>
                    <a:pt x="14" y="249"/>
                  </a:cubicBezTo>
                  <a:cubicBezTo>
                    <a:pt x="11" y="250"/>
                    <a:pt x="10" y="250"/>
                    <a:pt x="7" y="250"/>
                  </a:cubicBezTo>
                  <a:cubicBezTo>
                    <a:pt x="5" y="250"/>
                    <a:pt x="3" y="249"/>
                    <a:pt x="3" y="248"/>
                  </a:cubicBezTo>
                  <a:cubicBezTo>
                    <a:pt x="1" y="246"/>
                    <a:pt x="1" y="244"/>
                    <a:pt x="1" y="241"/>
                  </a:cubicBezTo>
                  <a:cubicBezTo>
                    <a:pt x="1" y="238"/>
                    <a:pt x="0" y="238"/>
                    <a:pt x="2" y="235"/>
                  </a:cubicBezTo>
                  <a:cubicBezTo>
                    <a:pt x="3" y="233"/>
                    <a:pt x="2" y="233"/>
                    <a:pt x="2" y="231"/>
                  </a:cubicBezTo>
                  <a:cubicBezTo>
                    <a:pt x="4" y="229"/>
                    <a:pt x="4" y="227"/>
                    <a:pt x="5" y="224"/>
                  </a:cubicBezTo>
                  <a:cubicBezTo>
                    <a:pt x="5" y="218"/>
                    <a:pt x="7" y="221"/>
                    <a:pt x="7" y="219"/>
                  </a:cubicBezTo>
                  <a:cubicBezTo>
                    <a:pt x="8" y="217"/>
                    <a:pt x="7" y="217"/>
                    <a:pt x="9" y="215"/>
                  </a:cubicBezTo>
                  <a:cubicBezTo>
                    <a:pt x="10" y="214"/>
                    <a:pt x="10" y="214"/>
                    <a:pt x="10" y="214"/>
                  </a:cubicBezTo>
                  <a:cubicBezTo>
                    <a:pt x="10" y="213"/>
                    <a:pt x="10" y="212"/>
                    <a:pt x="11" y="211"/>
                  </a:cubicBezTo>
                  <a:cubicBezTo>
                    <a:pt x="11" y="209"/>
                    <a:pt x="11" y="209"/>
                    <a:pt x="14" y="208"/>
                  </a:cubicBezTo>
                  <a:cubicBezTo>
                    <a:pt x="13" y="207"/>
                    <a:pt x="13" y="207"/>
                    <a:pt x="14" y="206"/>
                  </a:cubicBezTo>
                  <a:cubicBezTo>
                    <a:pt x="14" y="205"/>
                    <a:pt x="15" y="204"/>
                    <a:pt x="16" y="203"/>
                  </a:cubicBezTo>
                  <a:cubicBezTo>
                    <a:pt x="16" y="201"/>
                    <a:pt x="17" y="199"/>
                    <a:pt x="18" y="197"/>
                  </a:cubicBezTo>
                  <a:cubicBezTo>
                    <a:pt x="18" y="196"/>
                    <a:pt x="19" y="195"/>
                    <a:pt x="19" y="194"/>
                  </a:cubicBezTo>
                  <a:cubicBezTo>
                    <a:pt x="19" y="192"/>
                    <a:pt x="20" y="192"/>
                    <a:pt x="21" y="190"/>
                  </a:cubicBezTo>
                  <a:cubicBezTo>
                    <a:pt x="22" y="188"/>
                    <a:pt x="22" y="188"/>
                    <a:pt x="22" y="188"/>
                  </a:cubicBezTo>
                  <a:cubicBezTo>
                    <a:pt x="22" y="187"/>
                    <a:pt x="22" y="186"/>
                    <a:pt x="24" y="185"/>
                  </a:cubicBezTo>
                  <a:cubicBezTo>
                    <a:pt x="25" y="182"/>
                    <a:pt x="23" y="182"/>
                    <a:pt x="26" y="181"/>
                  </a:cubicBezTo>
                  <a:cubicBezTo>
                    <a:pt x="28" y="172"/>
                    <a:pt x="30" y="175"/>
                    <a:pt x="31" y="171"/>
                  </a:cubicBezTo>
                  <a:cubicBezTo>
                    <a:pt x="31" y="169"/>
                    <a:pt x="32" y="167"/>
                    <a:pt x="33" y="165"/>
                  </a:cubicBezTo>
                  <a:cubicBezTo>
                    <a:pt x="35" y="156"/>
                    <a:pt x="38" y="155"/>
                    <a:pt x="39" y="150"/>
                  </a:cubicBezTo>
                  <a:cubicBezTo>
                    <a:pt x="40" y="146"/>
                    <a:pt x="40" y="144"/>
                    <a:pt x="43" y="140"/>
                  </a:cubicBezTo>
                  <a:cubicBezTo>
                    <a:pt x="43" y="138"/>
                    <a:pt x="44" y="136"/>
                    <a:pt x="46" y="134"/>
                  </a:cubicBezTo>
                  <a:cubicBezTo>
                    <a:pt x="47" y="132"/>
                    <a:pt x="47" y="131"/>
                    <a:pt x="50" y="130"/>
                  </a:cubicBezTo>
                  <a:cubicBezTo>
                    <a:pt x="53" y="129"/>
                    <a:pt x="55" y="128"/>
                    <a:pt x="59" y="127"/>
                  </a:cubicBezTo>
                  <a:cubicBezTo>
                    <a:pt x="65" y="125"/>
                    <a:pt x="66" y="125"/>
                    <a:pt x="66" y="119"/>
                  </a:cubicBezTo>
                  <a:cubicBezTo>
                    <a:pt x="60" y="114"/>
                    <a:pt x="65" y="112"/>
                    <a:pt x="69" y="112"/>
                  </a:cubicBezTo>
                  <a:cubicBezTo>
                    <a:pt x="68" y="111"/>
                    <a:pt x="67" y="108"/>
                    <a:pt x="66" y="106"/>
                  </a:cubicBezTo>
                  <a:cubicBezTo>
                    <a:pt x="64" y="107"/>
                    <a:pt x="64" y="105"/>
                    <a:pt x="64" y="103"/>
                  </a:cubicBezTo>
                  <a:cubicBezTo>
                    <a:pt x="64" y="100"/>
                    <a:pt x="62" y="100"/>
                    <a:pt x="62" y="92"/>
                  </a:cubicBezTo>
                  <a:cubicBezTo>
                    <a:pt x="63" y="85"/>
                    <a:pt x="64" y="80"/>
                    <a:pt x="67" y="77"/>
                  </a:cubicBezTo>
                  <a:cubicBezTo>
                    <a:pt x="72" y="72"/>
                    <a:pt x="72" y="74"/>
                    <a:pt x="74" y="72"/>
                  </a:cubicBezTo>
                  <a:cubicBezTo>
                    <a:pt x="77" y="69"/>
                    <a:pt x="78" y="64"/>
                    <a:pt x="82" y="66"/>
                  </a:cubicBezTo>
                  <a:cubicBezTo>
                    <a:pt x="86" y="64"/>
                    <a:pt x="85" y="66"/>
                    <a:pt x="88" y="66"/>
                  </a:cubicBezTo>
                  <a:cubicBezTo>
                    <a:pt x="94" y="64"/>
                    <a:pt x="93" y="68"/>
                    <a:pt x="94" y="67"/>
                  </a:cubicBezTo>
                  <a:cubicBezTo>
                    <a:pt x="96" y="67"/>
                    <a:pt x="93" y="65"/>
                    <a:pt x="98" y="65"/>
                  </a:cubicBezTo>
                  <a:cubicBezTo>
                    <a:pt x="98" y="63"/>
                    <a:pt x="99" y="63"/>
                    <a:pt x="100" y="65"/>
                  </a:cubicBezTo>
                  <a:cubicBezTo>
                    <a:pt x="100" y="66"/>
                    <a:pt x="102" y="63"/>
                    <a:pt x="103" y="67"/>
                  </a:cubicBezTo>
                  <a:cubicBezTo>
                    <a:pt x="105" y="68"/>
                    <a:pt x="105" y="68"/>
                    <a:pt x="105" y="70"/>
                  </a:cubicBezTo>
                  <a:cubicBezTo>
                    <a:pt x="105" y="71"/>
                    <a:pt x="105" y="73"/>
                    <a:pt x="105" y="74"/>
                  </a:cubicBezTo>
                  <a:cubicBezTo>
                    <a:pt x="104" y="75"/>
                    <a:pt x="103" y="78"/>
                    <a:pt x="100" y="78"/>
                  </a:cubicBezTo>
                  <a:cubicBezTo>
                    <a:pt x="99" y="78"/>
                    <a:pt x="101" y="80"/>
                    <a:pt x="98" y="80"/>
                  </a:cubicBezTo>
                  <a:cubicBezTo>
                    <a:pt x="98" y="77"/>
                    <a:pt x="96" y="80"/>
                    <a:pt x="96" y="79"/>
                  </a:cubicBezTo>
                  <a:cubicBezTo>
                    <a:pt x="95" y="78"/>
                    <a:pt x="94" y="77"/>
                    <a:pt x="95" y="77"/>
                  </a:cubicBezTo>
                  <a:cubicBezTo>
                    <a:pt x="95" y="76"/>
                    <a:pt x="93" y="77"/>
                    <a:pt x="92" y="76"/>
                  </a:cubicBezTo>
                  <a:cubicBezTo>
                    <a:pt x="92" y="76"/>
                    <a:pt x="95" y="80"/>
                    <a:pt x="96" y="86"/>
                  </a:cubicBezTo>
                  <a:cubicBezTo>
                    <a:pt x="97" y="88"/>
                    <a:pt x="97" y="90"/>
                    <a:pt x="96" y="92"/>
                  </a:cubicBezTo>
                  <a:cubicBezTo>
                    <a:pt x="97" y="93"/>
                    <a:pt x="97" y="94"/>
                    <a:pt x="97" y="96"/>
                  </a:cubicBezTo>
                  <a:cubicBezTo>
                    <a:pt x="97" y="97"/>
                    <a:pt x="96" y="98"/>
                    <a:pt x="96" y="99"/>
                  </a:cubicBezTo>
                  <a:cubicBezTo>
                    <a:pt x="95" y="101"/>
                    <a:pt x="95" y="104"/>
                    <a:pt x="94" y="105"/>
                  </a:cubicBezTo>
                  <a:cubicBezTo>
                    <a:pt x="93" y="106"/>
                    <a:pt x="92" y="103"/>
                    <a:pt x="92" y="106"/>
                  </a:cubicBezTo>
                  <a:cubicBezTo>
                    <a:pt x="93" y="109"/>
                    <a:pt x="97" y="106"/>
                    <a:pt x="94" y="111"/>
                  </a:cubicBezTo>
                  <a:cubicBezTo>
                    <a:pt x="94" y="115"/>
                    <a:pt x="96" y="109"/>
                    <a:pt x="98" y="111"/>
                  </a:cubicBezTo>
                  <a:cubicBezTo>
                    <a:pt x="99" y="108"/>
                    <a:pt x="99" y="108"/>
                    <a:pt x="101" y="108"/>
                  </a:cubicBezTo>
                  <a:cubicBezTo>
                    <a:pt x="102" y="106"/>
                    <a:pt x="102" y="105"/>
                    <a:pt x="104" y="104"/>
                  </a:cubicBezTo>
                  <a:cubicBezTo>
                    <a:pt x="104" y="102"/>
                    <a:pt x="105" y="102"/>
                    <a:pt x="107" y="100"/>
                  </a:cubicBezTo>
                  <a:cubicBezTo>
                    <a:pt x="107" y="93"/>
                    <a:pt x="109" y="97"/>
                    <a:pt x="109" y="95"/>
                  </a:cubicBezTo>
                  <a:cubicBezTo>
                    <a:pt x="109" y="92"/>
                    <a:pt x="108" y="91"/>
                    <a:pt x="108" y="90"/>
                  </a:cubicBezTo>
                  <a:cubicBezTo>
                    <a:pt x="108" y="87"/>
                    <a:pt x="110" y="86"/>
                    <a:pt x="111" y="82"/>
                  </a:cubicBezTo>
                  <a:cubicBezTo>
                    <a:pt x="113" y="77"/>
                    <a:pt x="115" y="72"/>
                    <a:pt x="117" y="66"/>
                  </a:cubicBezTo>
                  <a:cubicBezTo>
                    <a:pt x="119" y="59"/>
                    <a:pt x="121" y="53"/>
                    <a:pt x="124" y="46"/>
                  </a:cubicBezTo>
                  <a:cubicBezTo>
                    <a:pt x="124" y="44"/>
                    <a:pt x="125" y="43"/>
                    <a:pt x="126" y="41"/>
                  </a:cubicBezTo>
                  <a:cubicBezTo>
                    <a:pt x="126" y="39"/>
                    <a:pt x="126" y="38"/>
                    <a:pt x="127" y="36"/>
                  </a:cubicBezTo>
                  <a:cubicBezTo>
                    <a:pt x="127" y="34"/>
                    <a:pt x="127" y="33"/>
                    <a:pt x="129" y="30"/>
                  </a:cubicBezTo>
                  <a:cubicBezTo>
                    <a:pt x="130" y="27"/>
                    <a:pt x="130" y="26"/>
                    <a:pt x="129" y="23"/>
                  </a:cubicBezTo>
                  <a:cubicBezTo>
                    <a:pt x="129" y="21"/>
                    <a:pt x="129" y="19"/>
                    <a:pt x="131" y="19"/>
                  </a:cubicBezTo>
                  <a:cubicBezTo>
                    <a:pt x="130" y="16"/>
                    <a:pt x="126" y="14"/>
                    <a:pt x="128" y="11"/>
                  </a:cubicBezTo>
                  <a:cubicBezTo>
                    <a:pt x="128" y="9"/>
                    <a:pt x="131" y="0"/>
                    <a:pt x="134" y="3"/>
                  </a:cubicBezTo>
                  <a:cubicBezTo>
                    <a:pt x="135" y="3"/>
                    <a:pt x="137" y="3"/>
                    <a:pt x="136" y="4"/>
                  </a:cubicBezTo>
                  <a:cubicBezTo>
                    <a:pt x="137" y="4"/>
                    <a:pt x="137" y="4"/>
                    <a:pt x="138" y="5"/>
                  </a:cubicBezTo>
                  <a:cubicBezTo>
                    <a:pt x="140" y="5"/>
                    <a:pt x="141" y="6"/>
                    <a:pt x="142" y="7"/>
                  </a:cubicBezTo>
                  <a:cubicBezTo>
                    <a:pt x="145" y="7"/>
                    <a:pt x="145" y="9"/>
                    <a:pt x="145" y="11"/>
                  </a:cubicBezTo>
                  <a:cubicBezTo>
                    <a:pt x="146" y="14"/>
                    <a:pt x="146" y="16"/>
                    <a:pt x="144" y="19"/>
                  </a:cubicBezTo>
                  <a:cubicBezTo>
                    <a:pt x="144" y="23"/>
                    <a:pt x="146" y="21"/>
                    <a:pt x="144" y="23"/>
                  </a:cubicBezTo>
                  <a:cubicBezTo>
                    <a:pt x="141" y="29"/>
                    <a:pt x="143" y="29"/>
                    <a:pt x="141" y="33"/>
                  </a:cubicBezTo>
                  <a:cubicBezTo>
                    <a:pt x="142" y="35"/>
                    <a:pt x="141" y="38"/>
                    <a:pt x="141" y="41"/>
                  </a:cubicBezTo>
                  <a:cubicBezTo>
                    <a:pt x="140" y="44"/>
                    <a:pt x="139" y="46"/>
                    <a:pt x="139" y="49"/>
                  </a:cubicBezTo>
                  <a:cubicBezTo>
                    <a:pt x="138" y="54"/>
                    <a:pt x="137" y="60"/>
                    <a:pt x="136" y="65"/>
                  </a:cubicBezTo>
                  <a:cubicBezTo>
                    <a:pt x="135" y="67"/>
                    <a:pt x="135" y="68"/>
                    <a:pt x="134" y="70"/>
                  </a:cubicBezTo>
                  <a:cubicBezTo>
                    <a:pt x="134" y="73"/>
                    <a:pt x="136" y="73"/>
                    <a:pt x="134" y="79"/>
                  </a:cubicBezTo>
                  <a:cubicBezTo>
                    <a:pt x="135" y="85"/>
                    <a:pt x="133" y="88"/>
                    <a:pt x="131" y="93"/>
                  </a:cubicBezTo>
                  <a:cubicBezTo>
                    <a:pt x="128" y="98"/>
                    <a:pt x="128" y="102"/>
                    <a:pt x="127" y="108"/>
                  </a:cubicBezTo>
                  <a:cubicBezTo>
                    <a:pt x="127" y="112"/>
                    <a:pt x="126" y="115"/>
                    <a:pt x="124" y="119"/>
                  </a:cubicBezTo>
                  <a:cubicBezTo>
                    <a:pt x="124" y="122"/>
                    <a:pt x="123" y="125"/>
                    <a:pt x="122" y="128"/>
                  </a:cubicBezTo>
                  <a:cubicBezTo>
                    <a:pt x="120" y="137"/>
                    <a:pt x="123" y="141"/>
                    <a:pt x="121" y="156"/>
                  </a:cubicBezTo>
                  <a:cubicBezTo>
                    <a:pt x="120" y="165"/>
                    <a:pt x="121" y="172"/>
                    <a:pt x="123" y="180"/>
                  </a:cubicBezTo>
                  <a:cubicBezTo>
                    <a:pt x="125" y="188"/>
                    <a:pt x="125" y="188"/>
                    <a:pt x="125" y="188"/>
                  </a:cubicBezTo>
                  <a:cubicBezTo>
                    <a:pt x="126" y="191"/>
                    <a:pt x="127" y="194"/>
                    <a:pt x="127" y="197"/>
                  </a:cubicBezTo>
                  <a:cubicBezTo>
                    <a:pt x="129" y="200"/>
                    <a:pt x="130" y="203"/>
                    <a:pt x="131" y="206"/>
                  </a:cubicBezTo>
                  <a:cubicBezTo>
                    <a:pt x="132" y="209"/>
                    <a:pt x="128" y="210"/>
                    <a:pt x="125" y="212"/>
                  </a:cubicBezTo>
                  <a:cubicBezTo>
                    <a:pt x="121" y="213"/>
                    <a:pt x="118" y="214"/>
                    <a:pt x="115" y="215"/>
                  </a:cubicBezTo>
                  <a:cubicBezTo>
                    <a:pt x="114" y="218"/>
                    <a:pt x="115" y="219"/>
                    <a:pt x="116" y="221"/>
                  </a:cubicBezTo>
                  <a:cubicBezTo>
                    <a:pt x="116" y="222"/>
                    <a:pt x="116" y="223"/>
                    <a:pt x="116" y="224"/>
                  </a:cubicBezTo>
                  <a:cubicBezTo>
                    <a:pt x="119" y="226"/>
                    <a:pt x="119" y="226"/>
                    <a:pt x="119" y="230"/>
                  </a:cubicBezTo>
                  <a:cubicBezTo>
                    <a:pt x="120" y="234"/>
                    <a:pt x="122" y="238"/>
                    <a:pt x="121" y="243"/>
                  </a:cubicBezTo>
                  <a:cubicBezTo>
                    <a:pt x="121" y="246"/>
                    <a:pt x="122" y="246"/>
                    <a:pt x="122" y="248"/>
                  </a:cubicBezTo>
                  <a:cubicBezTo>
                    <a:pt x="124" y="254"/>
                    <a:pt x="124" y="257"/>
                    <a:pt x="122" y="265"/>
                  </a:cubicBezTo>
                  <a:cubicBezTo>
                    <a:pt x="122" y="267"/>
                    <a:pt x="123" y="268"/>
                    <a:pt x="123" y="270"/>
                  </a:cubicBezTo>
                  <a:cubicBezTo>
                    <a:pt x="122" y="274"/>
                    <a:pt x="124" y="275"/>
                    <a:pt x="124" y="291"/>
                  </a:cubicBezTo>
                  <a:cubicBezTo>
                    <a:pt x="125" y="299"/>
                    <a:pt x="125" y="299"/>
                    <a:pt x="125" y="299"/>
                  </a:cubicBezTo>
                  <a:cubicBezTo>
                    <a:pt x="125" y="302"/>
                    <a:pt x="125" y="305"/>
                    <a:pt x="125" y="307"/>
                  </a:cubicBezTo>
                  <a:cubicBezTo>
                    <a:pt x="125" y="311"/>
                    <a:pt x="124" y="314"/>
                    <a:pt x="124" y="317"/>
                  </a:cubicBezTo>
                  <a:cubicBezTo>
                    <a:pt x="125" y="320"/>
                    <a:pt x="125" y="324"/>
                    <a:pt x="126" y="327"/>
                  </a:cubicBezTo>
                  <a:cubicBezTo>
                    <a:pt x="127" y="330"/>
                    <a:pt x="128" y="333"/>
                    <a:pt x="128" y="337"/>
                  </a:cubicBezTo>
                  <a:cubicBezTo>
                    <a:pt x="130" y="344"/>
                    <a:pt x="130" y="350"/>
                    <a:pt x="130" y="358"/>
                  </a:cubicBezTo>
                  <a:cubicBezTo>
                    <a:pt x="131" y="360"/>
                    <a:pt x="131" y="362"/>
                    <a:pt x="131" y="364"/>
                  </a:cubicBezTo>
                  <a:cubicBezTo>
                    <a:pt x="133" y="368"/>
                    <a:pt x="134" y="373"/>
                    <a:pt x="134" y="378"/>
                  </a:cubicBezTo>
                  <a:cubicBezTo>
                    <a:pt x="134" y="380"/>
                    <a:pt x="134" y="382"/>
                    <a:pt x="133" y="384"/>
                  </a:cubicBezTo>
                  <a:cubicBezTo>
                    <a:pt x="133" y="387"/>
                    <a:pt x="131" y="387"/>
                    <a:pt x="132" y="390"/>
                  </a:cubicBezTo>
                  <a:cubicBezTo>
                    <a:pt x="135" y="398"/>
                    <a:pt x="136" y="397"/>
                    <a:pt x="137" y="400"/>
                  </a:cubicBezTo>
                  <a:cubicBezTo>
                    <a:pt x="140" y="402"/>
                    <a:pt x="143" y="403"/>
                    <a:pt x="142" y="407"/>
                  </a:cubicBezTo>
                  <a:cubicBezTo>
                    <a:pt x="141" y="411"/>
                    <a:pt x="138" y="412"/>
                    <a:pt x="134" y="412"/>
                  </a:cubicBezTo>
                  <a:cubicBezTo>
                    <a:pt x="127" y="412"/>
                    <a:pt x="121" y="408"/>
                    <a:pt x="118" y="404"/>
                  </a:cubicBezTo>
                  <a:cubicBezTo>
                    <a:pt x="116" y="404"/>
                    <a:pt x="108" y="404"/>
                    <a:pt x="110" y="401"/>
                  </a:cubicBezTo>
                  <a:cubicBezTo>
                    <a:pt x="108" y="400"/>
                    <a:pt x="108" y="400"/>
                    <a:pt x="108" y="398"/>
                  </a:cubicBezTo>
                  <a:cubicBezTo>
                    <a:pt x="107" y="396"/>
                    <a:pt x="106" y="396"/>
                    <a:pt x="107" y="394"/>
                  </a:cubicBezTo>
                  <a:cubicBezTo>
                    <a:pt x="106" y="392"/>
                    <a:pt x="106" y="392"/>
                    <a:pt x="106" y="392"/>
                  </a:cubicBezTo>
                  <a:cubicBezTo>
                    <a:pt x="105" y="389"/>
                    <a:pt x="104" y="384"/>
                    <a:pt x="104" y="380"/>
                  </a:cubicBezTo>
                  <a:cubicBezTo>
                    <a:pt x="104" y="379"/>
                    <a:pt x="105" y="377"/>
                    <a:pt x="104" y="376"/>
                  </a:cubicBezTo>
                  <a:cubicBezTo>
                    <a:pt x="100" y="375"/>
                    <a:pt x="102" y="374"/>
                    <a:pt x="101" y="371"/>
                  </a:cubicBezTo>
                  <a:cubicBezTo>
                    <a:pt x="100" y="368"/>
                    <a:pt x="99" y="365"/>
                    <a:pt x="99" y="362"/>
                  </a:cubicBezTo>
                  <a:cubicBezTo>
                    <a:pt x="99" y="356"/>
                    <a:pt x="98" y="350"/>
                    <a:pt x="99" y="344"/>
                  </a:cubicBezTo>
                  <a:cubicBezTo>
                    <a:pt x="99" y="340"/>
                    <a:pt x="98" y="336"/>
                    <a:pt x="99" y="332"/>
                  </a:cubicBezTo>
                  <a:cubicBezTo>
                    <a:pt x="98" y="328"/>
                    <a:pt x="97" y="324"/>
                    <a:pt x="97" y="320"/>
                  </a:cubicBezTo>
                  <a:cubicBezTo>
                    <a:pt x="94" y="313"/>
                    <a:pt x="93" y="307"/>
                    <a:pt x="92" y="300"/>
                  </a:cubicBezTo>
                  <a:cubicBezTo>
                    <a:pt x="90" y="297"/>
                    <a:pt x="90" y="295"/>
                    <a:pt x="90" y="291"/>
                  </a:cubicBezTo>
                  <a:cubicBezTo>
                    <a:pt x="89" y="285"/>
                    <a:pt x="89" y="285"/>
                    <a:pt x="89" y="285"/>
                  </a:cubicBezTo>
                  <a:cubicBezTo>
                    <a:pt x="88" y="280"/>
                    <a:pt x="88" y="280"/>
                    <a:pt x="88" y="280"/>
                  </a:cubicBezTo>
                  <a:cubicBezTo>
                    <a:pt x="87" y="279"/>
                    <a:pt x="87" y="278"/>
                    <a:pt x="87" y="276"/>
                  </a:cubicBezTo>
                  <a:cubicBezTo>
                    <a:pt x="84" y="271"/>
                    <a:pt x="87" y="270"/>
                    <a:pt x="86" y="270"/>
                  </a:cubicBezTo>
                  <a:cubicBezTo>
                    <a:pt x="86" y="270"/>
                    <a:pt x="85" y="270"/>
                    <a:pt x="84" y="272"/>
                  </a:cubicBezTo>
                  <a:cubicBezTo>
                    <a:pt x="84" y="276"/>
                    <a:pt x="84" y="283"/>
                    <a:pt x="82" y="289"/>
                  </a:cubicBezTo>
                  <a:cubicBezTo>
                    <a:pt x="82" y="291"/>
                    <a:pt x="81" y="292"/>
                    <a:pt x="81" y="293"/>
                  </a:cubicBezTo>
                  <a:cubicBezTo>
                    <a:pt x="80" y="297"/>
                    <a:pt x="80" y="301"/>
                    <a:pt x="79" y="304"/>
                  </a:cubicBezTo>
                  <a:cubicBezTo>
                    <a:pt x="79" y="306"/>
                    <a:pt x="79" y="307"/>
                    <a:pt x="78" y="309"/>
                  </a:cubicBezTo>
                  <a:cubicBezTo>
                    <a:pt x="78" y="312"/>
                    <a:pt x="78" y="313"/>
                    <a:pt x="77" y="316"/>
                  </a:cubicBezTo>
                  <a:cubicBezTo>
                    <a:pt x="77" y="318"/>
                    <a:pt x="77" y="319"/>
                    <a:pt x="76" y="321"/>
                  </a:cubicBezTo>
                  <a:cubicBezTo>
                    <a:pt x="76" y="323"/>
                    <a:pt x="76" y="323"/>
                    <a:pt x="76" y="323"/>
                  </a:cubicBezTo>
                  <a:cubicBezTo>
                    <a:pt x="76" y="325"/>
                    <a:pt x="75" y="326"/>
                    <a:pt x="74" y="328"/>
                  </a:cubicBezTo>
                  <a:cubicBezTo>
                    <a:pt x="74" y="330"/>
                    <a:pt x="74" y="331"/>
                    <a:pt x="73" y="333"/>
                  </a:cubicBezTo>
                  <a:cubicBezTo>
                    <a:pt x="73" y="337"/>
                    <a:pt x="72" y="340"/>
                    <a:pt x="71" y="343"/>
                  </a:cubicBezTo>
                  <a:cubicBezTo>
                    <a:pt x="71" y="346"/>
                    <a:pt x="71" y="349"/>
                    <a:pt x="69" y="352"/>
                  </a:cubicBezTo>
                  <a:cubicBezTo>
                    <a:pt x="70" y="357"/>
                    <a:pt x="68" y="358"/>
                    <a:pt x="67" y="360"/>
                  </a:cubicBezTo>
                  <a:cubicBezTo>
                    <a:pt x="67" y="364"/>
                    <a:pt x="66" y="366"/>
                    <a:pt x="65" y="369"/>
                  </a:cubicBezTo>
                  <a:cubicBezTo>
                    <a:pt x="66" y="373"/>
                    <a:pt x="67" y="374"/>
                    <a:pt x="67" y="378"/>
                  </a:cubicBezTo>
                  <a:cubicBezTo>
                    <a:pt x="68" y="383"/>
                    <a:pt x="71" y="385"/>
                    <a:pt x="67" y="389"/>
                  </a:cubicBezTo>
                  <a:cubicBezTo>
                    <a:pt x="67" y="392"/>
                    <a:pt x="68" y="394"/>
                    <a:pt x="66" y="397"/>
                  </a:cubicBezTo>
                  <a:cubicBezTo>
                    <a:pt x="65" y="399"/>
                    <a:pt x="65" y="399"/>
                    <a:pt x="65" y="399"/>
                  </a:cubicBezTo>
                  <a:cubicBezTo>
                    <a:pt x="64" y="402"/>
                    <a:pt x="63" y="401"/>
                    <a:pt x="61" y="402"/>
                  </a:cubicBezTo>
                  <a:cubicBezTo>
                    <a:pt x="58" y="403"/>
                    <a:pt x="58" y="403"/>
                    <a:pt x="58" y="403"/>
                  </a:cubicBezTo>
                  <a:cubicBezTo>
                    <a:pt x="55" y="403"/>
                    <a:pt x="55" y="403"/>
                    <a:pt x="53" y="405"/>
                  </a:cubicBezTo>
                  <a:cubicBezTo>
                    <a:pt x="47" y="409"/>
                    <a:pt x="41" y="409"/>
                    <a:pt x="35" y="409"/>
                  </a:cubicBezTo>
                  <a:cubicBezTo>
                    <a:pt x="30" y="409"/>
                    <a:pt x="32" y="407"/>
                    <a:pt x="31" y="406"/>
                  </a:cubicBezTo>
                  <a:cubicBezTo>
                    <a:pt x="31" y="403"/>
                    <a:pt x="34" y="399"/>
                    <a:pt x="36" y="398"/>
                  </a:cubicBezTo>
                  <a:cubicBezTo>
                    <a:pt x="37" y="396"/>
                    <a:pt x="37" y="396"/>
                    <a:pt x="37" y="396"/>
                  </a:cubicBezTo>
                  <a:cubicBezTo>
                    <a:pt x="38" y="395"/>
                    <a:pt x="38" y="395"/>
                    <a:pt x="39" y="394"/>
                  </a:cubicBezTo>
                  <a:cubicBezTo>
                    <a:pt x="40" y="390"/>
                    <a:pt x="41" y="389"/>
                    <a:pt x="42" y="387"/>
                  </a:cubicBezTo>
                  <a:cubicBezTo>
                    <a:pt x="42" y="386"/>
                    <a:pt x="41" y="385"/>
                    <a:pt x="40" y="385"/>
                  </a:cubicBezTo>
                  <a:cubicBezTo>
                    <a:pt x="38" y="382"/>
                    <a:pt x="39" y="380"/>
                    <a:pt x="40" y="377"/>
                  </a:cubicBezTo>
                  <a:cubicBezTo>
                    <a:pt x="40" y="373"/>
                    <a:pt x="40" y="370"/>
                    <a:pt x="41" y="367"/>
                  </a:cubicBezTo>
                  <a:cubicBezTo>
                    <a:pt x="41" y="363"/>
                    <a:pt x="41" y="362"/>
                    <a:pt x="43" y="360"/>
                  </a:cubicBezTo>
                  <a:cubicBezTo>
                    <a:pt x="43" y="356"/>
                    <a:pt x="43" y="354"/>
                    <a:pt x="44" y="350"/>
                  </a:cubicBezTo>
                  <a:cubicBezTo>
                    <a:pt x="43" y="346"/>
                    <a:pt x="44" y="344"/>
                    <a:pt x="44" y="340"/>
                  </a:cubicBezTo>
                  <a:cubicBezTo>
                    <a:pt x="44" y="337"/>
                    <a:pt x="44" y="335"/>
                    <a:pt x="45" y="333"/>
                  </a:cubicBezTo>
                  <a:cubicBezTo>
                    <a:pt x="45" y="329"/>
                    <a:pt x="46" y="326"/>
                    <a:pt x="47" y="322"/>
                  </a:cubicBezTo>
                  <a:cubicBezTo>
                    <a:pt x="48" y="312"/>
                    <a:pt x="49" y="314"/>
                    <a:pt x="49" y="310"/>
                  </a:cubicBezTo>
                  <a:cubicBezTo>
                    <a:pt x="47" y="300"/>
                    <a:pt x="46" y="287"/>
                    <a:pt x="46" y="276"/>
                  </a:cubicBezTo>
                  <a:cubicBezTo>
                    <a:pt x="46" y="271"/>
                    <a:pt x="46" y="267"/>
                    <a:pt x="47" y="263"/>
                  </a:cubicBezTo>
                  <a:cubicBezTo>
                    <a:pt x="47" y="258"/>
                    <a:pt x="47" y="254"/>
                    <a:pt x="48" y="249"/>
                  </a:cubicBezTo>
                  <a:cubicBezTo>
                    <a:pt x="48" y="245"/>
                    <a:pt x="48" y="243"/>
                    <a:pt x="49" y="240"/>
                  </a:cubicBezTo>
                  <a:cubicBezTo>
                    <a:pt x="49" y="236"/>
                    <a:pt x="49" y="233"/>
                    <a:pt x="51" y="229"/>
                  </a:cubicBezTo>
                  <a:cubicBezTo>
                    <a:pt x="48" y="229"/>
                    <a:pt x="49" y="227"/>
                    <a:pt x="50" y="225"/>
                  </a:cubicBezTo>
                  <a:cubicBezTo>
                    <a:pt x="51" y="218"/>
                    <a:pt x="52" y="220"/>
                    <a:pt x="53" y="217"/>
                  </a:cubicBezTo>
                  <a:cubicBezTo>
                    <a:pt x="53" y="214"/>
                    <a:pt x="52" y="212"/>
                    <a:pt x="52" y="209"/>
                  </a:cubicBezTo>
                  <a:close/>
                </a:path>
              </a:pathLst>
            </a:custGeom>
            <a:solidFill>
              <a:schemeClr val="accent6"/>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12" name="TextBox 611"/>
            <p:cNvSpPr txBox="1"/>
            <p:nvPr/>
          </p:nvSpPr>
          <p:spPr>
            <a:xfrm>
              <a:off x="3424551" y="2426909"/>
              <a:ext cx="448939" cy="235866"/>
            </a:xfrm>
            <a:prstGeom prst="rect">
              <a:avLst/>
            </a:prstGeom>
            <a:noFill/>
          </p:spPr>
          <p:txBody>
            <a:bodyPr wrap="square" rtlCol="0">
              <a:spAutoFit/>
            </a:bodyPr>
            <a:lstStyle/>
            <a:p>
              <a:pPr algn="ctr"/>
              <a:r>
                <a:rPr sz="800">
                  <a:solidFill>
                    <a:schemeClr val="bg1"/>
                  </a:solidFill>
                  <a:latin typeface="+mj-lt"/>
                </a:rPr>
                <a:t>83%</a:t>
              </a:r>
              <a:endParaRPr lang="en-GB" sz="800" dirty="0">
                <a:solidFill>
                  <a:schemeClr val="bg1"/>
                </a:solidFill>
                <a:latin typeface="+mj-lt"/>
              </a:endParaRPr>
            </a:p>
          </p:txBody>
        </p:sp>
        <p:sp>
          <p:nvSpPr>
            <p:cNvPr id="613" name="Freeform 21"/>
            <p:cNvSpPr>
              <a:spLocks noChangeAspect="1" noEditPoints="1"/>
            </p:cNvSpPr>
            <p:nvPr/>
          </p:nvSpPr>
          <p:spPr bwMode="auto">
            <a:xfrm>
              <a:off x="3775532" y="2798874"/>
              <a:ext cx="347175" cy="965209"/>
            </a:xfrm>
            <a:custGeom>
              <a:avLst/>
              <a:gdLst/>
              <a:ahLst/>
              <a:cxnLst>
                <a:cxn ang="0">
                  <a:pos x="35" y="168"/>
                </a:cxn>
                <a:cxn ang="0">
                  <a:pos x="35" y="137"/>
                </a:cxn>
                <a:cxn ang="0">
                  <a:pos x="31" y="86"/>
                </a:cxn>
                <a:cxn ang="0">
                  <a:pos x="8" y="50"/>
                </a:cxn>
                <a:cxn ang="0">
                  <a:pos x="9" y="23"/>
                </a:cxn>
                <a:cxn ang="0">
                  <a:pos x="47" y="9"/>
                </a:cxn>
                <a:cxn ang="0">
                  <a:pos x="68" y="1"/>
                </a:cxn>
                <a:cxn ang="0">
                  <a:pos x="82" y="3"/>
                </a:cxn>
                <a:cxn ang="0">
                  <a:pos x="96" y="12"/>
                </a:cxn>
                <a:cxn ang="0">
                  <a:pos x="127" y="17"/>
                </a:cxn>
                <a:cxn ang="0">
                  <a:pos x="131" y="55"/>
                </a:cxn>
                <a:cxn ang="0">
                  <a:pos x="113" y="83"/>
                </a:cxn>
                <a:cxn ang="0">
                  <a:pos x="109" y="103"/>
                </a:cxn>
                <a:cxn ang="0">
                  <a:pos x="113" y="162"/>
                </a:cxn>
                <a:cxn ang="0">
                  <a:pos x="112" y="169"/>
                </a:cxn>
                <a:cxn ang="0">
                  <a:pos x="122" y="237"/>
                </a:cxn>
                <a:cxn ang="0">
                  <a:pos x="123" y="244"/>
                </a:cxn>
                <a:cxn ang="0">
                  <a:pos x="115" y="263"/>
                </a:cxn>
                <a:cxn ang="0">
                  <a:pos x="120" y="306"/>
                </a:cxn>
                <a:cxn ang="0">
                  <a:pos x="119" y="350"/>
                </a:cxn>
                <a:cxn ang="0">
                  <a:pos x="128" y="363"/>
                </a:cxn>
                <a:cxn ang="0">
                  <a:pos x="126" y="383"/>
                </a:cxn>
                <a:cxn ang="0">
                  <a:pos x="107" y="375"/>
                </a:cxn>
                <a:cxn ang="0">
                  <a:pos x="103" y="354"/>
                </a:cxn>
                <a:cxn ang="0">
                  <a:pos x="98" y="317"/>
                </a:cxn>
                <a:cxn ang="0">
                  <a:pos x="93" y="276"/>
                </a:cxn>
                <a:cxn ang="0">
                  <a:pos x="80" y="242"/>
                </a:cxn>
                <a:cxn ang="0">
                  <a:pos x="76" y="237"/>
                </a:cxn>
                <a:cxn ang="0">
                  <a:pos x="66" y="254"/>
                </a:cxn>
                <a:cxn ang="0">
                  <a:pos x="59" y="290"/>
                </a:cxn>
                <a:cxn ang="0">
                  <a:pos x="54" y="352"/>
                </a:cxn>
                <a:cxn ang="0">
                  <a:pos x="57" y="365"/>
                </a:cxn>
                <a:cxn ang="0">
                  <a:pos x="56" y="372"/>
                </a:cxn>
                <a:cxn ang="0">
                  <a:pos x="34" y="386"/>
                </a:cxn>
                <a:cxn ang="0">
                  <a:pos x="24" y="375"/>
                </a:cxn>
                <a:cxn ang="0">
                  <a:pos x="34" y="359"/>
                </a:cxn>
                <a:cxn ang="0">
                  <a:pos x="40" y="347"/>
                </a:cxn>
                <a:cxn ang="0">
                  <a:pos x="37" y="279"/>
                </a:cxn>
                <a:cxn ang="0">
                  <a:pos x="34" y="252"/>
                </a:cxn>
                <a:cxn ang="0">
                  <a:pos x="32" y="221"/>
                </a:cxn>
                <a:cxn ang="0">
                  <a:pos x="35" y="202"/>
                </a:cxn>
                <a:cxn ang="0">
                  <a:pos x="39" y="170"/>
                </a:cxn>
                <a:cxn ang="0">
                  <a:pos x="97" y="24"/>
                </a:cxn>
                <a:cxn ang="0">
                  <a:pos x="86" y="27"/>
                </a:cxn>
                <a:cxn ang="0">
                  <a:pos x="88" y="34"/>
                </a:cxn>
                <a:cxn ang="0">
                  <a:pos x="83" y="38"/>
                </a:cxn>
                <a:cxn ang="0">
                  <a:pos x="82" y="54"/>
                </a:cxn>
                <a:cxn ang="0">
                  <a:pos x="89" y="54"/>
                </a:cxn>
                <a:cxn ang="0">
                  <a:pos x="99" y="49"/>
                </a:cxn>
                <a:cxn ang="0">
                  <a:pos x="107" y="44"/>
                </a:cxn>
                <a:cxn ang="0">
                  <a:pos x="25" y="37"/>
                </a:cxn>
                <a:cxn ang="0">
                  <a:pos x="44" y="51"/>
                </a:cxn>
                <a:cxn ang="0">
                  <a:pos x="53" y="56"/>
                </a:cxn>
                <a:cxn ang="0">
                  <a:pos x="56" y="44"/>
                </a:cxn>
                <a:cxn ang="0">
                  <a:pos x="50" y="36"/>
                </a:cxn>
                <a:cxn ang="0">
                  <a:pos x="52" y="28"/>
                </a:cxn>
                <a:cxn ang="0">
                  <a:pos x="46" y="23"/>
                </a:cxn>
                <a:cxn ang="0">
                  <a:pos x="29" y="32"/>
                </a:cxn>
              </a:cxnLst>
              <a:rect l="0" t="0" r="r" b="b"/>
              <a:pathLst>
                <a:path w="145" h="386">
                  <a:moveTo>
                    <a:pt x="39" y="170"/>
                  </a:moveTo>
                  <a:cubicBezTo>
                    <a:pt x="38" y="170"/>
                    <a:pt x="36" y="168"/>
                    <a:pt x="35" y="168"/>
                  </a:cubicBezTo>
                  <a:cubicBezTo>
                    <a:pt x="32" y="167"/>
                    <a:pt x="29" y="170"/>
                    <a:pt x="31" y="164"/>
                  </a:cubicBezTo>
                  <a:cubicBezTo>
                    <a:pt x="32" y="155"/>
                    <a:pt x="34" y="146"/>
                    <a:pt x="35" y="137"/>
                  </a:cubicBezTo>
                  <a:cubicBezTo>
                    <a:pt x="35" y="130"/>
                    <a:pt x="36" y="122"/>
                    <a:pt x="36" y="116"/>
                  </a:cubicBezTo>
                  <a:cubicBezTo>
                    <a:pt x="36" y="106"/>
                    <a:pt x="34" y="96"/>
                    <a:pt x="31" y="86"/>
                  </a:cubicBezTo>
                  <a:cubicBezTo>
                    <a:pt x="26" y="80"/>
                    <a:pt x="23" y="75"/>
                    <a:pt x="20" y="68"/>
                  </a:cubicBezTo>
                  <a:cubicBezTo>
                    <a:pt x="14" y="61"/>
                    <a:pt x="11" y="57"/>
                    <a:pt x="8" y="50"/>
                  </a:cubicBezTo>
                  <a:cubicBezTo>
                    <a:pt x="5" y="43"/>
                    <a:pt x="5" y="43"/>
                    <a:pt x="5" y="43"/>
                  </a:cubicBezTo>
                  <a:cubicBezTo>
                    <a:pt x="0" y="31"/>
                    <a:pt x="3" y="27"/>
                    <a:pt x="9" y="23"/>
                  </a:cubicBezTo>
                  <a:cubicBezTo>
                    <a:pt x="14" y="20"/>
                    <a:pt x="24" y="15"/>
                    <a:pt x="33" y="13"/>
                  </a:cubicBezTo>
                  <a:cubicBezTo>
                    <a:pt x="38" y="11"/>
                    <a:pt x="43" y="11"/>
                    <a:pt x="47" y="9"/>
                  </a:cubicBezTo>
                  <a:cubicBezTo>
                    <a:pt x="52" y="6"/>
                    <a:pt x="52" y="3"/>
                    <a:pt x="59" y="1"/>
                  </a:cubicBezTo>
                  <a:cubicBezTo>
                    <a:pt x="63" y="1"/>
                    <a:pt x="64" y="0"/>
                    <a:pt x="68" y="1"/>
                  </a:cubicBezTo>
                  <a:cubicBezTo>
                    <a:pt x="70" y="0"/>
                    <a:pt x="72" y="0"/>
                    <a:pt x="74" y="2"/>
                  </a:cubicBezTo>
                  <a:cubicBezTo>
                    <a:pt x="77" y="1"/>
                    <a:pt x="79" y="2"/>
                    <a:pt x="82" y="3"/>
                  </a:cubicBezTo>
                  <a:cubicBezTo>
                    <a:pt x="84" y="4"/>
                    <a:pt x="86" y="4"/>
                    <a:pt x="88" y="7"/>
                  </a:cubicBezTo>
                  <a:cubicBezTo>
                    <a:pt x="91" y="9"/>
                    <a:pt x="91" y="11"/>
                    <a:pt x="96" y="12"/>
                  </a:cubicBezTo>
                  <a:cubicBezTo>
                    <a:pt x="98" y="12"/>
                    <a:pt x="101" y="13"/>
                    <a:pt x="103" y="13"/>
                  </a:cubicBezTo>
                  <a:cubicBezTo>
                    <a:pt x="109" y="13"/>
                    <a:pt x="119" y="14"/>
                    <a:pt x="127" y="17"/>
                  </a:cubicBezTo>
                  <a:cubicBezTo>
                    <a:pt x="136" y="19"/>
                    <a:pt x="144" y="22"/>
                    <a:pt x="142" y="30"/>
                  </a:cubicBezTo>
                  <a:cubicBezTo>
                    <a:pt x="137" y="40"/>
                    <a:pt x="137" y="47"/>
                    <a:pt x="131" y="55"/>
                  </a:cubicBezTo>
                  <a:cubicBezTo>
                    <a:pt x="127" y="59"/>
                    <a:pt x="125" y="62"/>
                    <a:pt x="122" y="65"/>
                  </a:cubicBezTo>
                  <a:cubicBezTo>
                    <a:pt x="118" y="74"/>
                    <a:pt x="115" y="77"/>
                    <a:pt x="113" y="83"/>
                  </a:cubicBezTo>
                  <a:cubicBezTo>
                    <a:pt x="111" y="86"/>
                    <a:pt x="112" y="89"/>
                    <a:pt x="111" y="93"/>
                  </a:cubicBezTo>
                  <a:cubicBezTo>
                    <a:pt x="111" y="97"/>
                    <a:pt x="110" y="100"/>
                    <a:pt x="109" y="103"/>
                  </a:cubicBezTo>
                  <a:cubicBezTo>
                    <a:pt x="111" y="117"/>
                    <a:pt x="107" y="124"/>
                    <a:pt x="111" y="146"/>
                  </a:cubicBezTo>
                  <a:cubicBezTo>
                    <a:pt x="113" y="153"/>
                    <a:pt x="115" y="156"/>
                    <a:pt x="113" y="162"/>
                  </a:cubicBezTo>
                  <a:cubicBezTo>
                    <a:pt x="114" y="166"/>
                    <a:pt x="114" y="166"/>
                    <a:pt x="114" y="166"/>
                  </a:cubicBezTo>
                  <a:cubicBezTo>
                    <a:pt x="114" y="168"/>
                    <a:pt x="114" y="168"/>
                    <a:pt x="112" y="169"/>
                  </a:cubicBezTo>
                  <a:cubicBezTo>
                    <a:pt x="113" y="174"/>
                    <a:pt x="114" y="179"/>
                    <a:pt x="115" y="185"/>
                  </a:cubicBezTo>
                  <a:cubicBezTo>
                    <a:pt x="118" y="202"/>
                    <a:pt x="120" y="220"/>
                    <a:pt x="122" y="237"/>
                  </a:cubicBezTo>
                  <a:cubicBezTo>
                    <a:pt x="122" y="241"/>
                    <a:pt x="122" y="241"/>
                    <a:pt x="122" y="241"/>
                  </a:cubicBezTo>
                  <a:cubicBezTo>
                    <a:pt x="123" y="244"/>
                    <a:pt x="123" y="244"/>
                    <a:pt x="123" y="244"/>
                  </a:cubicBezTo>
                  <a:cubicBezTo>
                    <a:pt x="124" y="248"/>
                    <a:pt x="120" y="249"/>
                    <a:pt x="116" y="249"/>
                  </a:cubicBezTo>
                  <a:cubicBezTo>
                    <a:pt x="116" y="254"/>
                    <a:pt x="116" y="258"/>
                    <a:pt x="115" y="263"/>
                  </a:cubicBezTo>
                  <a:cubicBezTo>
                    <a:pt x="115" y="269"/>
                    <a:pt x="114" y="272"/>
                    <a:pt x="116" y="278"/>
                  </a:cubicBezTo>
                  <a:cubicBezTo>
                    <a:pt x="120" y="287"/>
                    <a:pt x="120" y="297"/>
                    <a:pt x="120" y="306"/>
                  </a:cubicBezTo>
                  <a:cubicBezTo>
                    <a:pt x="119" y="319"/>
                    <a:pt x="117" y="332"/>
                    <a:pt x="117" y="344"/>
                  </a:cubicBezTo>
                  <a:cubicBezTo>
                    <a:pt x="117" y="347"/>
                    <a:pt x="117" y="348"/>
                    <a:pt x="119" y="350"/>
                  </a:cubicBezTo>
                  <a:cubicBezTo>
                    <a:pt x="123" y="347"/>
                    <a:pt x="123" y="353"/>
                    <a:pt x="123" y="356"/>
                  </a:cubicBezTo>
                  <a:cubicBezTo>
                    <a:pt x="125" y="358"/>
                    <a:pt x="127" y="360"/>
                    <a:pt x="128" y="363"/>
                  </a:cubicBezTo>
                  <a:cubicBezTo>
                    <a:pt x="130" y="365"/>
                    <a:pt x="131" y="366"/>
                    <a:pt x="132" y="369"/>
                  </a:cubicBezTo>
                  <a:cubicBezTo>
                    <a:pt x="145" y="378"/>
                    <a:pt x="137" y="383"/>
                    <a:pt x="126" y="383"/>
                  </a:cubicBezTo>
                  <a:cubicBezTo>
                    <a:pt x="121" y="384"/>
                    <a:pt x="119" y="381"/>
                    <a:pt x="115" y="378"/>
                  </a:cubicBezTo>
                  <a:cubicBezTo>
                    <a:pt x="112" y="375"/>
                    <a:pt x="111" y="375"/>
                    <a:pt x="107" y="375"/>
                  </a:cubicBezTo>
                  <a:cubicBezTo>
                    <a:pt x="100" y="373"/>
                    <a:pt x="101" y="371"/>
                    <a:pt x="100" y="365"/>
                  </a:cubicBezTo>
                  <a:cubicBezTo>
                    <a:pt x="100" y="354"/>
                    <a:pt x="102" y="357"/>
                    <a:pt x="103" y="354"/>
                  </a:cubicBezTo>
                  <a:cubicBezTo>
                    <a:pt x="103" y="351"/>
                    <a:pt x="100" y="352"/>
                    <a:pt x="102" y="347"/>
                  </a:cubicBezTo>
                  <a:cubicBezTo>
                    <a:pt x="101" y="336"/>
                    <a:pt x="100" y="327"/>
                    <a:pt x="98" y="317"/>
                  </a:cubicBezTo>
                  <a:cubicBezTo>
                    <a:pt x="96" y="310"/>
                    <a:pt x="95" y="304"/>
                    <a:pt x="95" y="297"/>
                  </a:cubicBezTo>
                  <a:cubicBezTo>
                    <a:pt x="94" y="291"/>
                    <a:pt x="96" y="283"/>
                    <a:pt x="93" y="276"/>
                  </a:cubicBezTo>
                  <a:cubicBezTo>
                    <a:pt x="88" y="267"/>
                    <a:pt x="89" y="258"/>
                    <a:pt x="87" y="248"/>
                  </a:cubicBezTo>
                  <a:cubicBezTo>
                    <a:pt x="83" y="245"/>
                    <a:pt x="78" y="250"/>
                    <a:pt x="80" y="242"/>
                  </a:cubicBezTo>
                  <a:cubicBezTo>
                    <a:pt x="79" y="235"/>
                    <a:pt x="79" y="235"/>
                    <a:pt x="79" y="235"/>
                  </a:cubicBezTo>
                  <a:cubicBezTo>
                    <a:pt x="78" y="227"/>
                    <a:pt x="78" y="231"/>
                    <a:pt x="76" y="237"/>
                  </a:cubicBezTo>
                  <a:cubicBezTo>
                    <a:pt x="76" y="239"/>
                    <a:pt x="76" y="240"/>
                    <a:pt x="74" y="241"/>
                  </a:cubicBezTo>
                  <a:cubicBezTo>
                    <a:pt x="73" y="249"/>
                    <a:pt x="74" y="255"/>
                    <a:pt x="66" y="254"/>
                  </a:cubicBezTo>
                  <a:cubicBezTo>
                    <a:pt x="65" y="263"/>
                    <a:pt x="64" y="270"/>
                    <a:pt x="61" y="278"/>
                  </a:cubicBezTo>
                  <a:cubicBezTo>
                    <a:pt x="59" y="282"/>
                    <a:pt x="59" y="285"/>
                    <a:pt x="59" y="290"/>
                  </a:cubicBezTo>
                  <a:cubicBezTo>
                    <a:pt x="62" y="309"/>
                    <a:pt x="56" y="327"/>
                    <a:pt x="54" y="346"/>
                  </a:cubicBezTo>
                  <a:cubicBezTo>
                    <a:pt x="53" y="350"/>
                    <a:pt x="59" y="349"/>
                    <a:pt x="54" y="352"/>
                  </a:cubicBezTo>
                  <a:cubicBezTo>
                    <a:pt x="56" y="355"/>
                    <a:pt x="54" y="355"/>
                    <a:pt x="54" y="357"/>
                  </a:cubicBezTo>
                  <a:cubicBezTo>
                    <a:pt x="56" y="360"/>
                    <a:pt x="56" y="362"/>
                    <a:pt x="57" y="365"/>
                  </a:cubicBezTo>
                  <a:cubicBezTo>
                    <a:pt x="58" y="367"/>
                    <a:pt x="58" y="367"/>
                    <a:pt x="57" y="370"/>
                  </a:cubicBezTo>
                  <a:cubicBezTo>
                    <a:pt x="56" y="372"/>
                    <a:pt x="56" y="372"/>
                    <a:pt x="56" y="372"/>
                  </a:cubicBezTo>
                  <a:cubicBezTo>
                    <a:pt x="54" y="375"/>
                    <a:pt x="51" y="375"/>
                    <a:pt x="49" y="377"/>
                  </a:cubicBezTo>
                  <a:cubicBezTo>
                    <a:pt x="43" y="382"/>
                    <a:pt x="42" y="385"/>
                    <a:pt x="34" y="386"/>
                  </a:cubicBezTo>
                  <a:cubicBezTo>
                    <a:pt x="29" y="385"/>
                    <a:pt x="24" y="386"/>
                    <a:pt x="23" y="381"/>
                  </a:cubicBezTo>
                  <a:cubicBezTo>
                    <a:pt x="22" y="378"/>
                    <a:pt x="22" y="377"/>
                    <a:pt x="24" y="375"/>
                  </a:cubicBezTo>
                  <a:cubicBezTo>
                    <a:pt x="27" y="371"/>
                    <a:pt x="28" y="370"/>
                    <a:pt x="30" y="366"/>
                  </a:cubicBezTo>
                  <a:cubicBezTo>
                    <a:pt x="32" y="362"/>
                    <a:pt x="30" y="361"/>
                    <a:pt x="34" y="359"/>
                  </a:cubicBezTo>
                  <a:cubicBezTo>
                    <a:pt x="35" y="355"/>
                    <a:pt x="35" y="350"/>
                    <a:pt x="40" y="351"/>
                  </a:cubicBezTo>
                  <a:cubicBezTo>
                    <a:pt x="39" y="349"/>
                    <a:pt x="38" y="349"/>
                    <a:pt x="40" y="347"/>
                  </a:cubicBezTo>
                  <a:cubicBezTo>
                    <a:pt x="39" y="338"/>
                    <a:pt x="37" y="328"/>
                    <a:pt x="35" y="318"/>
                  </a:cubicBezTo>
                  <a:cubicBezTo>
                    <a:pt x="34" y="305"/>
                    <a:pt x="34" y="293"/>
                    <a:pt x="37" y="279"/>
                  </a:cubicBezTo>
                  <a:cubicBezTo>
                    <a:pt x="39" y="270"/>
                    <a:pt x="36" y="262"/>
                    <a:pt x="37" y="253"/>
                  </a:cubicBezTo>
                  <a:cubicBezTo>
                    <a:pt x="34" y="252"/>
                    <a:pt x="34" y="252"/>
                    <a:pt x="34" y="252"/>
                  </a:cubicBezTo>
                  <a:cubicBezTo>
                    <a:pt x="29" y="253"/>
                    <a:pt x="33" y="248"/>
                    <a:pt x="33" y="240"/>
                  </a:cubicBezTo>
                  <a:cubicBezTo>
                    <a:pt x="32" y="233"/>
                    <a:pt x="32" y="228"/>
                    <a:pt x="32" y="221"/>
                  </a:cubicBezTo>
                  <a:cubicBezTo>
                    <a:pt x="32" y="218"/>
                    <a:pt x="32" y="216"/>
                    <a:pt x="33" y="213"/>
                  </a:cubicBezTo>
                  <a:cubicBezTo>
                    <a:pt x="33" y="209"/>
                    <a:pt x="32" y="206"/>
                    <a:pt x="35" y="202"/>
                  </a:cubicBezTo>
                  <a:cubicBezTo>
                    <a:pt x="35" y="195"/>
                    <a:pt x="35" y="188"/>
                    <a:pt x="36" y="181"/>
                  </a:cubicBezTo>
                  <a:cubicBezTo>
                    <a:pt x="37" y="176"/>
                    <a:pt x="37" y="175"/>
                    <a:pt x="39" y="170"/>
                  </a:cubicBezTo>
                  <a:close/>
                  <a:moveTo>
                    <a:pt x="118" y="33"/>
                  </a:moveTo>
                  <a:cubicBezTo>
                    <a:pt x="110" y="28"/>
                    <a:pt x="105" y="26"/>
                    <a:pt x="97" y="24"/>
                  </a:cubicBezTo>
                  <a:cubicBezTo>
                    <a:pt x="95" y="24"/>
                    <a:pt x="94" y="24"/>
                    <a:pt x="91" y="23"/>
                  </a:cubicBezTo>
                  <a:cubicBezTo>
                    <a:pt x="90" y="26"/>
                    <a:pt x="89" y="26"/>
                    <a:pt x="86" y="27"/>
                  </a:cubicBezTo>
                  <a:cubicBezTo>
                    <a:pt x="85" y="28"/>
                    <a:pt x="85" y="28"/>
                    <a:pt x="85" y="28"/>
                  </a:cubicBezTo>
                  <a:cubicBezTo>
                    <a:pt x="90" y="27"/>
                    <a:pt x="90" y="30"/>
                    <a:pt x="88" y="34"/>
                  </a:cubicBezTo>
                  <a:cubicBezTo>
                    <a:pt x="87" y="37"/>
                    <a:pt x="87" y="37"/>
                    <a:pt x="87" y="37"/>
                  </a:cubicBezTo>
                  <a:cubicBezTo>
                    <a:pt x="86" y="38"/>
                    <a:pt x="85" y="41"/>
                    <a:pt x="83" y="38"/>
                  </a:cubicBezTo>
                  <a:cubicBezTo>
                    <a:pt x="83" y="40"/>
                    <a:pt x="82" y="41"/>
                    <a:pt x="81" y="43"/>
                  </a:cubicBezTo>
                  <a:cubicBezTo>
                    <a:pt x="81" y="46"/>
                    <a:pt x="82" y="49"/>
                    <a:pt x="82" y="54"/>
                  </a:cubicBezTo>
                  <a:cubicBezTo>
                    <a:pt x="85" y="53"/>
                    <a:pt x="85" y="53"/>
                    <a:pt x="85" y="53"/>
                  </a:cubicBezTo>
                  <a:cubicBezTo>
                    <a:pt x="87" y="52"/>
                    <a:pt x="87" y="53"/>
                    <a:pt x="89" y="54"/>
                  </a:cubicBezTo>
                  <a:cubicBezTo>
                    <a:pt x="91" y="55"/>
                    <a:pt x="91" y="54"/>
                    <a:pt x="92" y="53"/>
                  </a:cubicBezTo>
                  <a:cubicBezTo>
                    <a:pt x="94" y="50"/>
                    <a:pt x="95" y="48"/>
                    <a:pt x="99" y="49"/>
                  </a:cubicBezTo>
                  <a:cubicBezTo>
                    <a:pt x="100" y="48"/>
                    <a:pt x="101" y="47"/>
                    <a:pt x="103" y="46"/>
                  </a:cubicBezTo>
                  <a:cubicBezTo>
                    <a:pt x="105" y="45"/>
                    <a:pt x="106" y="45"/>
                    <a:pt x="107" y="44"/>
                  </a:cubicBezTo>
                  <a:cubicBezTo>
                    <a:pt x="110" y="39"/>
                    <a:pt x="113" y="37"/>
                    <a:pt x="118" y="33"/>
                  </a:cubicBezTo>
                  <a:close/>
                  <a:moveTo>
                    <a:pt x="25" y="37"/>
                  </a:moveTo>
                  <a:cubicBezTo>
                    <a:pt x="31" y="39"/>
                    <a:pt x="34" y="42"/>
                    <a:pt x="37" y="47"/>
                  </a:cubicBezTo>
                  <a:cubicBezTo>
                    <a:pt x="39" y="51"/>
                    <a:pt x="41" y="48"/>
                    <a:pt x="44" y="51"/>
                  </a:cubicBezTo>
                  <a:cubicBezTo>
                    <a:pt x="46" y="50"/>
                    <a:pt x="45" y="51"/>
                    <a:pt x="46" y="53"/>
                  </a:cubicBezTo>
                  <a:cubicBezTo>
                    <a:pt x="50" y="56"/>
                    <a:pt x="52" y="54"/>
                    <a:pt x="53" y="56"/>
                  </a:cubicBezTo>
                  <a:cubicBezTo>
                    <a:pt x="54" y="57"/>
                    <a:pt x="56" y="56"/>
                    <a:pt x="58" y="55"/>
                  </a:cubicBezTo>
                  <a:cubicBezTo>
                    <a:pt x="57" y="51"/>
                    <a:pt x="57" y="48"/>
                    <a:pt x="56" y="44"/>
                  </a:cubicBezTo>
                  <a:cubicBezTo>
                    <a:pt x="55" y="42"/>
                    <a:pt x="54" y="41"/>
                    <a:pt x="54" y="39"/>
                  </a:cubicBezTo>
                  <a:cubicBezTo>
                    <a:pt x="51" y="40"/>
                    <a:pt x="51" y="38"/>
                    <a:pt x="50" y="36"/>
                  </a:cubicBezTo>
                  <a:cubicBezTo>
                    <a:pt x="50" y="35"/>
                    <a:pt x="50" y="33"/>
                    <a:pt x="49" y="31"/>
                  </a:cubicBezTo>
                  <a:cubicBezTo>
                    <a:pt x="49" y="28"/>
                    <a:pt x="50" y="28"/>
                    <a:pt x="52" y="28"/>
                  </a:cubicBezTo>
                  <a:cubicBezTo>
                    <a:pt x="51" y="26"/>
                    <a:pt x="51" y="25"/>
                    <a:pt x="51" y="25"/>
                  </a:cubicBezTo>
                  <a:cubicBezTo>
                    <a:pt x="49" y="24"/>
                    <a:pt x="48" y="27"/>
                    <a:pt x="46" y="23"/>
                  </a:cubicBezTo>
                  <a:cubicBezTo>
                    <a:pt x="45" y="22"/>
                    <a:pt x="44" y="22"/>
                    <a:pt x="42" y="23"/>
                  </a:cubicBezTo>
                  <a:cubicBezTo>
                    <a:pt x="37" y="26"/>
                    <a:pt x="33" y="28"/>
                    <a:pt x="29" y="32"/>
                  </a:cubicBezTo>
                  <a:cubicBezTo>
                    <a:pt x="28" y="34"/>
                    <a:pt x="27" y="35"/>
                    <a:pt x="25" y="37"/>
                  </a:cubicBezTo>
                  <a:close/>
                </a:path>
              </a:pathLst>
            </a:custGeom>
            <a:solidFill>
              <a:srgbClr val="0E2231"/>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14" name="TextBox 613"/>
            <p:cNvSpPr txBox="1"/>
            <p:nvPr/>
          </p:nvSpPr>
          <p:spPr>
            <a:xfrm>
              <a:off x="3722208" y="2566224"/>
              <a:ext cx="462739" cy="235866"/>
            </a:xfrm>
            <a:prstGeom prst="rect">
              <a:avLst/>
            </a:prstGeom>
            <a:noFill/>
          </p:spPr>
          <p:txBody>
            <a:bodyPr wrap="square" rtlCol="0">
              <a:spAutoFit/>
            </a:bodyPr>
            <a:lstStyle/>
            <a:p>
              <a:pPr algn="ctr"/>
              <a:r>
                <a:rPr sz="800">
                  <a:solidFill>
                    <a:schemeClr val="bg1"/>
                  </a:solidFill>
                  <a:latin typeface="+mj-lt"/>
                </a:rPr>
                <a:t>80%</a:t>
              </a:r>
              <a:endParaRPr lang="en-GB" sz="800" dirty="0">
                <a:solidFill>
                  <a:schemeClr val="bg1"/>
                </a:solidFill>
                <a:latin typeface="+mj-lt"/>
              </a:endParaRPr>
            </a:p>
          </p:txBody>
        </p:sp>
        <p:sp>
          <p:nvSpPr>
            <p:cNvPr id="615" name="TextBox 614"/>
            <p:cNvSpPr txBox="1"/>
            <p:nvPr/>
          </p:nvSpPr>
          <p:spPr>
            <a:xfrm>
              <a:off x="4020411" y="2864691"/>
              <a:ext cx="461357" cy="235866"/>
            </a:xfrm>
            <a:prstGeom prst="rect">
              <a:avLst/>
            </a:prstGeom>
            <a:noFill/>
          </p:spPr>
          <p:txBody>
            <a:bodyPr wrap="square" rtlCol="0">
              <a:spAutoFit/>
            </a:bodyPr>
            <a:lstStyle/>
            <a:p>
              <a:pPr algn="ctr"/>
              <a:r>
                <a:rPr sz="800">
                  <a:solidFill>
                    <a:schemeClr val="bg1"/>
                  </a:solidFill>
                  <a:latin typeface="+mj-lt"/>
                </a:rPr>
                <a:t>64%</a:t>
              </a:r>
              <a:endParaRPr lang="en-GB" sz="800" dirty="0">
                <a:solidFill>
                  <a:schemeClr val="bg1"/>
                </a:solidFill>
                <a:latin typeface="+mj-lt"/>
              </a:endParaRPr>
            </a:p>
          </p:txBody>
        </p:sp>
        <p:sp>
          <p:nvSpPr>
            <p:cNvPr id="616" name="Freeform 6"/>
            <p:cNvSpPr>
              <a:spLocks noChangeAspect="1"/>
            </p:cNvSpPr>
            <p:nvPr/>
          </p:nvSpPr>
          <p:spPr bwMode="auto">
            <a:xfrm>
              <a:off x="4110190" y="3063939"/>
              <a:ext cx="275887" cy="684753"/>
            </a:xfrm>
            <a:custGeom>
              <a:avLst/>
              <a:gdLst/>
              <a:ahLst/>
              <a:cxnLst>
                <a:cxn ang="0">
                  <a:pos x="89" y="544"/>
                </a:cxn>
                <a:cxn ang="0">
                  <a:pos x="64" y="580"/>
                </a:cxn>
                <a:cxn ang="0">
                  <a:pos x="88" y="610"/>
                </a:cxn>
                <a:cxn ang="0">
                  <a:pos x="123" y="644"/>
                </a:cxn>
                <a:cxn ang="0">
                  <a:pos x="111" y="679"/>
                </a:cxn>
                <a:cxn ang="0">
                  <a:pos x="87" y="722"/>
                </a:cxn>
                <a:cxn ang="0">
                  <a:pos x="83" y="678"/>
                </a:cxn>
                <a:cxn ang="0">
                  <a:pos x="54" y="646"/>
                </a:cxn>
                <a:cxn ang="0">
                  <a:pos x="9" y="596"/>
                </a:cxn>
                <a:cxn ang="0">
                  <a:pos x="63" y="464"/>
                </a:cxn>
                <a:cxn ang="0">
                  <a:pos x="80" y="394"/>
                </a:cxn>
                <a:cxn ang="0">
                  <a:pos x="81" y="296"/>
                </a:cxn>
                <a:cxn ang="0">
                  <a:pos x="89" y="265"/>
                </a:cxn>
                <a:cxn ang="0">
                  <a:pos x="31" y="262"/>
                </a:cxn>
                <a:cxn ang="0">
                  <a:pos x="12" y="195"/>
                </a:cxn>
                <a:cxn ang="0">
                  <a:pos x="6" y="141"/>
                </a:cxn>
                <a:cxn ang="0">
                  <a:pos x="1" y="126"/>
                </a:cxn>
                <a:cxn ang="0">
                  <a:pos x="12" y="118"/>
                </a:cxn>
                <a:cxn ang="0">
                  <a:pos x="16" y="113"/>
                </a:cxn>
                <a:cxn ang="0">
                  <a:pos x="24" y="111"/>
                </a:cxn>
                <a:cxn ang="0">
                  <a:pos x="26" y="159"/>
                </a:cxn>
                <a:cxn ang="0">
                  <a:pos x="46" y="230"/>
                </a:cxn>
                <a:cxn ang="0">
                  <a:pos x="94" y="227"/>
                </a:cxn>
                <a:cxn ang="0">
                  <a:pos x="128" y="216"/>
                </a:cxn>
                <a:cxn ang="0">
                  <a:pos x="127" y="167"/>
                </a:cxn>
                <a:cxn ang="0">
                  <a:pos x="119" y="168"/>
                </a:cxn>
                <a:cxn ang="0">
                  <a:pos x="118" y="166"/>
                </a:cxn>
                <a:cxn ang="0">
                  <a:pos x="129" y="151"/>
                </a:cxn>
                <a:cxn ang="0">
                  <a:pos x="123" y="153"/>
                </a:cxn>
                <a:cxn ang="0">
                  <a:pos x="126" y="147"/>
                </a:cxn>
                <a:cxn ang="0">
                  <a:pos x="136" y="138"/>
                </a:cxn>
                <a:cxn ang="0">
                  <a:pos x="159" y="126"/>
                </a:cxn>
                <a:cxn ang="0">
                  <a:pos x="184" y="143"/>
                </a:cxn>
                <a:cxn ang="0">
                  <a:pos x="185" y="179"/>
                </a:cxn>
                <a:cxn ang="0">
                  <a:pos x="177" y="196"/>
                </a:cxn>
                <a:cxn ang="0">
                  <a:pos x="163" y="218"/>
                </a:cxn>
                <a:cxn ang="0">
                  <a:pos x="188" y="197"/>
                </a:cxn>
                <a:cxn ang="0">
                  <a:pos x="245" y="153"/>
                </a:cxn>
                <a:cxn ang="0">
                  <a:pos x="270" y="62"/>
                </a:cxn>
                <a:cxn ang="0">
                  <a:pos x="278" y="20"/>
                </a:cxn>
                <a:cxn ang="0">
                  <a:pos x="296" y="2"/>
                </a:cxn>
                <a:cxn ang="0">
                  <a:pos x="296" y="16"/>
                </a:cxn>
                <a:cxn ang="0">
                  <a:pos x="289" y="63"/>
                </a:cxn>
                <a:cxn ang="0">
                  <a:pos x="284" y="119"/>
                </a:cxn>
                <a:cxn ang="0">
                  <a:pos x="272" y="171"/>
                </a:cxn>
                <a:cxn ang="0">
                  <a:pos x="239" y="203"/>
                </a:cxn>
                <a:cxn ang="0">
                  <a:pos x="195" y="237"/>
                </a:cxn>
                <a:cxn ang="0">
                  <a:pos x="173" y="330"/>
                </a:cxn>
                <a:cxn ang="0">
                  <a:pos x="169" y="379"/>
                </a:cxn>
                <a:cxn ang="0">
                  <a:pos x="178" y="425"/>
                </a:cxn>
                <a:cxn ang="0">
                  <a:pos x="177" y="499"/>
                </a:cxn>
                <a:cxn ang="0">
                  <a:pos x="169" y="562"/>
                </a:cxn>
                <a:cxn ang="0">
                  <a:pos x="191" y="575"/>
                </a:cxn>
                <a:cxn ang="0">
                  <a:pos x="247" y="588"/>
                </a:cxn>
                <a:cxn ang="0">
                  <a:pos x="284" y="616"/>
                </a:cxn>
                <a:cxn ang="0">
                  <a:pos x="301" y="677"/>
                </a:cxn>
                <a:cxn ang="0">
                  <a:pos x="270" y="661"/>
                </a:cxn>
                <a:cxn ang="0">
                  <a:pos x="234" y="642"/>
                </a:cxn>
                <a:cxn ang="0">
                  <a:pos x="145" y="632"/>
                </a:cxn>
                <a:cxn ang="0">
                  <a:pos x="117" y="594"/>
                </a:cxn>
                <a:cxn ang="0">
                  <a:pos x="117" y="505"/>
                </a:cxn>
              </a:cxnLst>
              <a:rect l="0" t="0" r="r" b="b"/>
              <a:pathLst>
                <a:path w="306" h="724">
                  <a:moveTo>
                    <a:pt x="117" y="505"/>
                  </a:moveTo>
                  <a:cubicBezTo>
                    <a:pt x="111" y="508"/>
                    <a:pt x="95" y="537"/>
                    <a:pt x="89" y="544"/>
                  </a:cubicBezTo>
                  <a:cubicBezTo>
                    <a:pt x="83" y="551"/>
                    <a:pt x="74" y="563"/>
                    <a:pt x="71" y="567"/>
                  </a:cubicBezTo>
                  <a:cubicBezTo>
                    <a:pt x="68" y="570"/>
                    <a:pt x="65" y="576"/>
                    <a:pt x="64" y="580"/>
                  </a:cubicBezTo>
                  <a:cubicBezTo>
                    <a:pt x="62" y="583"/>
                    <a:pt x="58" y="585"/>
                    <a:pt x="64" y="589"/>
                  </a:cubicBezTo>
                  <a:cubicBezTo>
                    <a:pt x="71" y="593"/>
                    <a:pt x="84" y="606"/>
                    <a:pt x="88" y="610"/>
                  </a:cubicBezTo>
                  <a:cubicBezTo>
                    <a:pt x="92" y="614"/>
                    <a:pt x="100" y="627"/>
                    <a:pt x="106" y="630"/>
                  </a:cubicBezTo>
                  <a:cubicBezTo>
                    <a:pt x="113" y="632"/>
                    <a:pt x="123" y="638"/>
                    <a:pt x="123" y="644"/>
                  </a:cubicBezTo>
                  <a:cubicBezTo>
                    <a:pt x="124" y="650"/>
                    <a:pt x="124" y="658"/>
                    <a:pt x="120" y="664"/>
                  </a:cubicBezTo>
                  <a:cubicBezTo>
                    <a:pt x="116" y="670"/>
                    <a:pt x="113" y="672"/>
                    <a:pt x="111" y="679"/>
                  </a:cubicBezTo>
                  <a:cubicBezTo>
                    <a:pt x="110" y="686"/>
                    <a:pt x="107" y="701"/>
                    <a:pt x="104" y="707"/>
                  </a:cubicBezTo>
                  <a:cubicBezTo>
                    <a:pt x="100" y="713"/>
                    <a:pt x="91" y="724"/>
                    <a:pt x="87" y="722"/>
                  </a:cubicBezTo>
                  <a:cubicBezTo>
                    <a:pt x="84" y="719"/>
                    <a:pt x="83" y="709"/>
                    <a:pt x="83" y="700"/>
                  </a:cubicBezTo>
                  <a:cubicBezTo>
                    <a:pt x="83" y="690"/>
                    <a:pt x="88" y="684"/>
                    <a:pt x="83" y="678"/>
                  </a:cubicBezTo>
                  <a:cubicBezTo>
                    <a:pt x="79" y="672"/>
                    <a:pt x="78" y="669"/>
                    <a:pt x="73" y="664"/>
                  </a:cubicBezTo>
                  <a:cubicBezTo>
                    <a:pt x="69" y="659"/>
                    <a:pt x="64" y="653"/>
                    <a:pt x="54" y="646"/>
                  </a:cubicBezTo>
                  <a:cubicBezTo>
                    <a:pt x="44" y="640"/>
                    <a:pt x="26" y="631"/>
                    <a:pt x="20" y="625"/>
                  </a:cubicBezTo>
                  <a:cubicBezTo>
                    <a:pt x="13" y="619"/>
                    <a:pt x="5" y="609"/>
                    <a:pt x="9" y="596"/>
                  </a:cubicBezTo>
                  <a:cubicBezTo>
                    <a:pt x="12" y="583"/>
                    <a:pt x="27" y="538"/>
                    <a:pt x="33" y="526"/>
                  </a:cubicBezTo>
                  <a:cubicBezTo>
                    <a:pt x="38" y="514"/>
                    <a:pt x="59" y="471"/>
                    <a:pt x="63" y="464"/>
                  </a:cubicBezTo>
                  <a:cubicBezTo>
                    <a:pt x="66" y="457"/>
                    <a:pt x="74" y="442"/>
                    <a:pt x="77" y="432"/>
                  </a:cubicBezTo>
                  <a:cubicBezTo>
                    <a:pt x="79" y="423"/>
                    <a:pt x="80" y="408"/>
                    <a:pt x="80" y="394"/>
                  </a:cubicBezTo>
                  <a:cubicBezTo>
                    <a:pt x="80" y="379"/>
                    <a:pt x="84" y="331"/>
                    <a:pt x="84" y="324"/>
                  </a:cubicBezTo>
                  <a:cubicBezTo>
                    <a:pt x="83" y="316"/>
                    <a:pt x="82" y="304"/>
                    <a:pt x="81" y="296"/>
                  </a:cubicBezTo>
                  <a:cubicBezTo>
                    <a:pt x="81" y="288"/>
                    <a:pt x="82" y="280"/>
                    <a:pt x="86" y="274"/>
                  </a:cubicBezTo>
                  <a:cubicBezTo>
                    <a:pt x="90" y="268"/>
                    <a:pt x="95" y="262"/>
                    <a:pt x="89" y="265"/>
                  </a:cubicBezTo>
                  <a:cubicBezTo>
                    <a:pt x="84" y="267"/>
                    <a:pt x="68" y="270"/>
                    <a:pt x="61" y="269"/>
                  </a:cubicBezTo>
                  <a:cubicBezTo>
                    <a:pt x="53" y="268"/>
                    <a:pt x="36" y="264"/>
                    <a:pt x="31" y="262"/>
                  </a:cubicBezTo>
                  <a:cubicBezTo>
                    <a:pt x="26" y="259"/>
                    <a:pt x="22" y="257"/>
                    <a:pt x="19" y="246"/>
                  </a:cubicBezTo>
                  <a:cubicBezTo>
                    <a:pt x="17" y="235"/>
                    <a:pt x="12" y="203"/>
                    <a:pt x="12" y="195"/>
                  </a:cubicBezTo>
                  <a:cubicBezTo>
                    <a:pt x="12" y="187"/>
                    <a:pt x="12" y="167"/>
                    <a:pt x="10" y="163"/>
                  </a:cubicBezTo>
                  <a:cubicBezTo>
                    <a:pt x="9" y="159"/>
                    <a:pt x="7" y="146"/>
                    <a:pt x="6" y="141"/>
                  </a:cubicBezTo>
                  <a:cubicBezTo>
                    <a:pt x="6" y="136"/>
                    <a:pt x="7" y="132"/>
                    <a:pt x="5" y="131"/>
                  </a:cubicBezTo>
                  <a:cubicBezTo>
                    <a:pt x="2" y="129"/>
                    <a:pt x="0" y="127"/>
                    <a:pt x="1" y="126"/>
                  </a:cubicBezTo>
                  <a:cubicBezTo>
                    <a:pt x="2" y="126"/>
                    <a:pt x="5" y="125"/>
                    <a:pt x="7" y="124"/>
                  </a:cubicBezTo>
                  <a:cubicBezTo>
                    <a:pt x="8" y="122"/>
                    <a:pt x="10" y="118"/>
                    <a:pt x="12" y="118"/>
                  </a:cubicBezTo>
                  <a:cubicBezTo>
                    <a:pt x="15" y="118"/>
                    <a:pt x="19" y="119"/>
                    <a:pt x="19" y="118"/>
                  </a:cubicBezTo>
                  <a:cubicBezTo>
                    <a:pt x="19" y="117"/>
                    <a:pt x="18" y="114"/>
                    <a:pt x="16" y="113"/>
                  </a:cubicBezTo>
                  <a:cubicBezTo>
                    <a:pt x="15" y="112"/>
                    <a:pt x="11" y="108"/>
                    <a:pt x="13" y="108"/>
                  </a:cubicBezTo>
                  <a:cubicBezTo>
                    <a:pt x="16" y="108"/>
                    <a:pt x="21" y="108"/>
                    <a:pt x="24" y="111"/>
                  </a:cubicBezTo>
                  <a:cubicBezTo>
                    <a:pt x="26" y="115"/>
                    <a:pt x="30" y="124"/>
                    <a:pt x="29" y="130"/>
                  </a:cubicBezTo>
                  <a:cubicBezTo>
                    <a:pt x="28" y="136"/>
                    <a:pt x="25" y="150"/>
                    <a:pt x="26" y="159"/>
                  </a:cubicBezTo>
                  <a:cubicBezTo>
                    <a:pt x="28" y="167"/>
                    <a:pt x="30" y="185"/>
                    <a:pt x="32" y="192"/>
                  </a:cubicBezTo>
                  <a:cubicBezTo>
                    <a:pt x="35" y="199"/>
                    <a:pt x="46" y="228"/>
                    <a:pt x="46" y="230"/>
                  </a:cubicBezTo>
                  <a:cubicBezTo>
                    <a:pt x="46" y="232"/>
                    <a:pt x="56" y="231"/>
                    <a:pt x="66" y="231"/>
                  </a:cubicBezTo>
                  <a:cubicBezTo>
                    <a:pt x="75" y="232"/>
                    <a:pt x="88" y="229"/>
                    <a:pt x="94" y="227"/>
                  </a:cubicBezTo>
                  <a:cubicBezTo>
                    <a:pt x="100" y="226"/>
                    <a:pt x="113" y="223"/>
                    <a:pt x="119" y="225"/>
                  </a:cubicBezTo>
                  <a:cubicBezTo>
                    <a:pt x="125" y="227"/>
                    <a:pt x="128" y="225"/>
                    <a:pt x="128" y="216"/>
                  </a:cubicBezTo>
                  <a:cubicBezTo>
                    <a:pt x="128" y="207"/>
                    <a:pt x="131" y="191"/>
                    <a:pt x="129" y="186"/>
                  </a:cubicBezTo>
                  <a:cubicBezTo>
                    <a:pt x="128" y="181"/>
                    <a:pt x="126" y="172"/>
                    <a:pt x="127" y="167"/>
                  </a:cubicBezTo>
                  <a:cubicBezTo>
                    <a:pt x="128" y="161"/>
                    <a:pt x="125" y="160"/>
                    <a:pt x="124" y="162"/>
                  </a:cubicBezTo>
                  <a:cubicBezTo>
                    <a:pt x="123" y="164"/>
                    <a:pt x="118" y="162"/>
                    <a:pt x="119" y="168"/>
                  </a:cubicBezTo>
                  <a:cubicBezTo>
                    <a:pt x="121" y="173"/>
                    <a:pt x="124" y="181"/>
                    <a:pt x="121" y="176"/>
                  </a:cubicBezTo>
                  <a:cubicBezTo>
                    <a:pt x="118" y="171"/>
                    <a:pt x="117" y="170"/>
                    <a:pt x="118" y="166"/>
                  </a:cubicBezTo>
                  <a:cubicBezTo>
                    <a:pt x="118" y="162"/>
                    <a:pt x="118" y="161"/>
                    <a:pt x="122" y="158"/>
                  </a:cubicBezTo>
                  <a:cubicBezTo>
                    <a:pt x="125" y="155"/>
                    <a:pt x="129" y="152"/>
                    <a:pt x="129" y="151"/>
                  </a:cubicBezTo>
                  <a:cubicBezTo>
                    <a:pt x="129" y="149"/>
                    <a:pt x="128" y="146"/>
                    <a:pt x="126" y="149"/>
                  </a:cubicBezTo>
                  <a:cubicBezTo>
                    <a:pt x="124" y="152"/>
                    <a:pt x="126" y="150"/>
                    <a:pt x="123" y="153"/>
                  </a:cubicBezTo>
                  <a:cubicBezTo>
                    <a:pt x="121" y="157"/>
                    <a:pt x="120" y="157"/>
                    <a:pt x="121" y="155"/>
                  </a:cubicBezTo>
                  <a:cubicBezTo>
                    <a:pt x="122" y="153"/>
                    <a:pt x="126" y="147"/>
                    <a:pt x="126" y="147"/>
                  </a:cubicBezTo>
                  <a:cubicBezTo>
                    <a:pt x="126" y="147"/>
                    <a:pt x="129" y="144"/>
                    <a:pt x="131" y="143"/>
                  </a:cubicBezTo>
                  <a:cubicBezTo>
                    <a:pt x="132" y="141"/>
                    <a:pt x="134" y="140"/>
                    <a:pt x="136" y="138"/>
                  </a:cubicBezTo>
                  <a:cubicBezTo>
                    <a:pt x="137" y="136"/>
                    <a:pt x="137" y="131"/>
                    <a:pt x="143" y="129"/>
                  </a:cubicBezTo>
                  <a:cubicBezTo>
                    <a:pt x="148" y="127"/>
                    <a:pt x="152" y="125"/>
                    <a:pt x="159" y="126"/>
                  </a:cubicBezTo>
                  <a:cubicBezTo>
                    <a:pt x="166" y="128"/>
                    <a:pt x="169" y="129"/>
                    <a:pt x="174" y="132"/>
                  </a:cubicBezTo>
                  <a:cubicBezTo>
                    <a:pt x="179" y="135"/>
                    <a:pt x="182" y="139"/>
                    <a:pt x="184" y="143"/>
                  </a:cubicBezTo>
                  <a:cubicBezTo>
                    <a:pt x="186" y="148"/>
                    <a:pt x="188" y="155"/>
                    <a:pt x="188" y="163"/>
                  </a:cubicBezTo>
                  <a:cubicBezTo>
                    <a:pt x="188" y="171"/>
                    <a:pt x="187" y="175"/>
                    <a:pt x="185" y="179"/>
                  </a:cubicBezTo>
                  <a:cubicBezTo>
                    <a:pt x="184" y="182"/>
                    <a:pt x="184" y="181"/>
                    <a:pt x="182" y="186"/>
                  </a:cubicBezTo>
                  <a:cubicBezTo>
                    <a:pt x="180" y="191"/>
                    <a:pt x="179" y="193"/>
                    <a:pt x="177" y="196"/>
                  </a:cubicBezTo>
                  <a:cubicBezTo>
                    <a:pt x="175" y="200"/>
                    <a:pt x="170" y="207"/>
                    <a:pt x="167" y="209"/>
                  </a:cubicBezTo>
                  <a:cubicBezTo>
                    <a:pt x="164" y="211"/>
                    <a:pt x="163" y="215"/>
                    <a:pt x="163" y="218"/>
                  </a:cubicBezTo>
                  <a:cubicBezTo>
                    <a:pt x="162" y="220"/>
                    <a:pt x="163" y="215"/>
                    <a:pt x="167" y="211"/>
                  </a:cubicBezTo>
                  <a:cubicBezTo>
                    <a:pt x="172" y="207"/>
                    <a:pt x="181" y="199"/>
                    <a:pt x="188" y="197"/>
                  </a:cubicBezTo>
                  <a:cubicBezTo>
                    <a:pt x="195" y="195"/>
                    <a:pt x="216" y="176"/>
                    <a:pt x="224" y="171"/>
                  </a:cubicBezTo>
                  <a:cubicBezTo>
                    <a:pt x="232" y="166"/>
                    <a:pt x="243" y="158"/>
                    <a:pt x="245" y="153"/>
                  </a:cubicBezTo>
                  <a:cubicBezTo>
                    <a:pt x="247" y="148"/>
                    <a:pt x="261" y="107"/>
                    <a:pt x="263" y="98"/>
                  </a:cubicBezTo>
                  <a:cubicBezTo>
                    <a:pt x="264" y="89"/>
                    <a:pt x="271" y="69"/>
                    <a:pt x="270" y="62"/>
                  </a:cubicBezTo>
                  <a:cubicBezTo>
                    <a:pt x="270" y="56"/>
                    <a:pt x="266" y="40"/>
                    <a:pt x="269" y="36"/>
                  </a:cubicBezTo>
                  <a:cubicBezTo>
                    <a:pt x="271" y="31"/>
                    <a:pt x="275" y="25"/>
                    <a:pt x="278" y="20"/>
                  </a:cubicBezTo>
                  <a:cubicBezTo>
                    <a:pt x="280" y="15"/>
                    <a:pt x="287" y="7"/>
                    <a:pt x="289" y="5"/>
                  </a:cubicBezTo>
                  <a:cubicBezTo>
                    <a:pt x="292" y="2"/>
                    <a:pt x="295" y="0"/>
                    <a:pt x="296" y="2"/>
                  </a:cubicBezTo>
                  <a:cubicBezTo>
                    <a:pt x="298" y="5"/>
                    <a:pt x="296" y="9"/>
                    <a:pt x="296" y="11"/>
                  </a:cubicBezTo>
                  <a:cubicBezTo>
                    <a:pt x="297" y="12"/>
                    <a:pt x="298" y="9"/>
                    <a:pt x="296" y="16"/>
                  </a:cubicBezTo>
                  <a:cubicBezTo>
                    <a:pt x="295" y="23"/>
                    <a:pt x="290" y="28"/>
                    <a:pt x="290" y="34"/>
                  </a:cubicBezTo>
                  <a:cubicBezTo>
                    <a:pt x="290" y="39"/>
                    <a:pt x="290" y="57"/>
                    <a:pt x="289" y="63"/>
                  </a:cubicBezTo>
                  <a:cubicBezTo>
                    <a:pt x="288" y="69"/>
                    <a:pt x="287" y="68"/>
                    <a:pt x="286" y="77"/>
                  </a:cubicBezTo>
                  <a:cubicBezTo>
                    <a:pt x="285" y="87"/>
                    <a:pt x="285" y="112"/>
                    <a:pt x="284" y="119"/>
                  </a:cubicBezTo>
                  <a:cubicBezTo>
                    <a:pt x="282" y="127"/>
                    <a:pt x="279" y="143"/>
                    <a:pt x="277" y="149"/>
                  </a:cubicBezTo>
                  <a:cubicBezTo>
                    <a:pt x="276" y="155"/>
                    <a:pt x="276" y="165"/>
                    <a:pt x="272" y="171"/>
                  </a:cubicBezTo>
                  <a:cubicBezTo>
                    <a:pt x="269" y="175"/>
                    <a:pt x="263" y="180"/>
                    <a:pt x="257" y="185"/>
                  </a:cubicBezTo>
                  <a:cubicBezTo>
                    <a:pt x="251" y="191"/>
                    <a:pt x="246" y="196"/>
                    <a:pt x="239" y="203"/>
                  </a:cubicBezTo>
                  <a:cubicBezTo>
                    <a:pt x="233" y="209"/>
                    <a:pt x="220" y="219"/>
                    <a:pt x="214" y="223"/>
                  </a:cubicBezTo>
                  <a:cubicBezTo>
                    <a:pt x="208" y="227"/>
                    <a:pt x="198" y="231"/>
                    <a:pt x="195" y="237"/>
                  </a:cubicBezTo>
                  <a:cubicBezTo>
                    <a:pt x="192" y="244"/>
                    <a:pt x="187" y="261"/>
                    <a:pt x="185" y="272"/>
                  </a:cubicBezTo>
                  <a:cubicBezTo>
                    <a:pt x="183" y="284"/>
                    <a:pt x="175" y="321"/>
                    <a:pt x="173" y="330"/>
                  </a:cubicBezTo>
                  <a:cubicBezTo>
                    <a:pt x="171" y="339"/>
                    <a:pt x="167" y="349"/>
                    <a:pt x="167" y="357"/>
                  </a:cubicBezTo>
                  <a:cubicBezTo>
                    <a:pt x="166" y="364"/>
                    <a:pt x="167" y="373"/>
                    <a:pt x="169" y="379"/>
                  </a:cubicBezTo>
                  <a:cubicBezTo>
                    <a:pt x="170" y="385"/>
                    <a:pt x="170" y="388"/>
                    <a:pt x="171" y="396"/>
                  </a:cubicBezTo>
                  <a:cubicBezTo>
                    <a:pt x="172" y="403"/>
                    <a:pt x="177" y="418"/>
                    <a:pt x="178" y="425"/>
                  </a:cubicBezTo>
                  <a:cubicBezTo>
                    <a:pt x="180" y="433"/>
                    <a:pt x="182" y="456"/>
                    <a:pt x="181" y="466"/>
                  </a:cubicBezTo>
                  <a:cubicBezTo>
                    <a:pt x="180" y="475"/>
                    <a:pt x="179" y="491"/>
                    <a:pt x="177" y="499"/>
                  </a:cubicBezTo>
                  <a:cubicBezTo>
                    <a:pt x="175" y="506"/>
                    <a:pt x="172" y="526"/>
                    <a:pt x="171" y="534"/>
                  </a:cubicBezTo>
                  <a:cubicBezTo>
                    <a:pt x="170" y="543"/>
                    <a:pt x="171" y="556"/>
                    <a:pt x="169" y="562"/>
                  </a:cubicBezTo>
                  <a:cubicBezTo>
                    <a:pt x="168" y="567"/>
                    <a:pt x="163" y="575"/>
                    <a:pt x="166" y="574"/>
                  </a:cubicBezTo>
                  <a:cubicBezTo>
                    <a:pt x="170" y="573"/>
                    <a:pt x="184" y="574"/>
                    <a:pt x="191" y="575"/>
                  </a:cubicBezTo>
                  <a:cubicBezTo>
                    <a:pt x="198" y="576"/>
                    <a:pt x="210" y="579"/>
                    <a:pt x="215" y="581"/>
                  </a:cubicBezTo>
                  <a:cubicBezTo>
                    <a:pt x="221" y="582"/>
                    <a:pt x="240" y="587"/>
                    <a:pt x="247" y="588"/>
                  </a:cubicBezTo>
                  <a:cubicBezTo>
                    <a:pt x="253" y="589"/>
                    <a:pt x="264" y="591"/>
                    <a:pt x="269" y="592"/>
                  </a:cubicBezTo>
                  <a:cubicBezTo>
                    <a:pt x="273" y="593"/>
                    <a:pt x="279" y="610"/>
                    <a:pt x="284" y="616"/>
                  </a:cubicBezTo>
                  <a:cubicBezTo>
                    <a:pt x="288" y="621"/>
                    <a:pt x="297" y="639"/>
                    <a:pt x="300" y="648"/>
                  </a:cubicBezTo>
                  <a:cubicBezTo>
                    <a:pt x="302" y="656"/>
                    <a:pt x="306" y="672"/>
                    <a:pt x="301" y="677"/>
                  </a:cubicBezTo>
                  <a:cubicBezTo>
                    <a:pt x="297" y="683"/>
                    <a:pt x="291" y="685"/>
                    <a:pt x="283" y="679"/>
                  </a:cubicBezTo>
                  <a:cubicBezTo>
                    <a:pt x="276" y="673"/>
                    <a:pt x="275" y="667"/>
                    <a:pt x="270" y="661"/>
                  </a:cubicBezTo>
                  <a:cubicBezTo>
                    <a:pt x="266" y="655"/>
                    <a:pt x="264" y="649"/>
                    <a:pt x="257" y="646"/>
                  </a:cubicBezTo>
                  <a:cubicBezTo>
                    <a:pt x="251" y="643"/>
                    <a:pt x="248" y="645"/>
                    <a:pt x="234" y="642"/>
                  </a:cubicBezTo>
                  <a:cubicBezTo>
                    <a:pt x="220" y="639"/>
                    <a:pt x="196" y="633"/>
                    <a:pt x="188" y="633"/>
                  </a:cubicBezTo>
                  <a:cubicBezTo>
                    <a:pt x="181" y="633"/>
                    <a:pt x="150" y="633"/>
                    <a:pt x="145" y="632"/>
                  </a:cubicBezTo>
                  <a:cubicBezTo>
                    <a:pt x="141" y="631"/>
                    <a:pt x="130" y="625"/>
                    <a:pt x="126" y="620"/>
                  </a:cubicBezTo>
                  <a:cubicBezTo>
                    <a:pt x="122" y="614"/>
                    <a:pt x="117" y="604"/>
                    <a:pt x="117" y="594"/>
                  </a:cubicBezTo>
                  <a:cubicBezTo>
                    <a:pt x="116" y="585"/>
                    <a:pt x="118" y="538"/>
                    <a:pt x="118" y="529"/>
                  </a:cubicBezTo>
                  <a:cubicBezTo>
                    <a:pt x="118" y="520"/>
                    <a:pt x="117" y="505"/>
                    <a:pt x="117" y="505"/>
                  </a:cubicBezTo>
                  <a:close/>
                </a:path>
              </a:pathLst>
            </a:custGeom>
            <a:solidFill>
              <a:schemeClr val="accent6"/>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17" name="Freeform 17"/>
            <p:cNvSpPr>
              <a:spLocks noChangeAspect="1"/>
            </p:cNvSpPr>
            <p:nvPr/>
          </p:nvSpPr>
          <p:spPr bwMode="auto">
            <a:xfrm>
              <a:off x="4439657" y="3074560"/>
              <a:ext cx="206007" cy="697655"/>
            </a:xfrm>
            <a:custGeom>
              <a:avLst/>
              <a:gdLst/>
              <a:ahLst/>
              <a:cxnLst>
                <a:cxn ang="0">
                  <a:pos x="33" y="203"/>
                </a:cxn>
                <a:cxn ang="0">
                  <a:pos x="23" y="171"/>
                </a:cxn>
                <a:cxn ang="0">
                  <a:pos x="11" y="124"/>
                </a:cxn>
                <a:cxn ang="0">
                  <a:pos x="6" y="52"/>
                </a:cxn>
                <a:cxn ang="0">
                  <a:pos x="5" y="29"/>
                </a:cxn>
                <a:cxn ang="0">
                  <a:pos x="11" y="17"/>
                </a:cxn>
                <a:cxn ang="0">
                  <a:pos x="14" y="5"/>
                </a:cxn>
                <a:cxn ang="0">
                  <a:pos x="19" y="20"/>
                </a:cxn>
                <a:cxn ang="0">
                  <a:pos x="26" y="7"/>
                </a:cxn>
                <a:cxn ang="0">
                  <a:pos x="23" y="24"/>
                </a:cxn>
                <a:cxn ang="0">
                  <a:pos x="20" y="49"/>
                </a:cxn>
                <a:cxn ang="0">
                  <a:pos x="28" y="108"/>
                </a:cxn>
                <a:cxn ang="0">
                  <a:pos x="41" y="145"/>
                </a:cxn>
                <a:cxn ang="0">
                  <a:pos x="60" y="159"/>
                </a:cxn>
                <a:cxn ang="0">
                  <a:pos x="59" y="153"/>
                </a:cxn>
                <a:cxn ang="0">
                  <a:pos x="65" y="113"/>
                </a:cxn>
                <a:cxn ang="0">
                  <a:pos x="98" y="134"/>
                </a:cxn>
                <a:cxn ang="0">
                  <a:pos x="91" y="163"/>
                </a:cxn>
                <a:cxn ang="0">
                  <a:pos x="103" y="158"/>
                </a:cxn>
                <a:cxn ang="0">
                  <a:pos x="116" y="145"/>
                </a:cxn>
                <a:cxn ang="0">
                  <a:pos x="130" y="96"/>
                </a:cxn>
                <a:cxn ang="0">
                  <a:pos x="136" y="51"/>
                </a:cxn>
                <a:cxn ang="0">
                  <a:pos x="133" y="6"/>
                </a:cxn>
                <a:cxn ang="0">
                  <a:pos x="139" y="20"/>
                </a:cxn>
                <a:cxn ang="0">
                  <a:pos x="147" y="8"/>
                </a:cxn>
                <a:cxn ang="0">
                  <a:pos x="149" y="15"/>
                </a:cxn>
                <a:cxn ang="0">
                  <a:pos x="153" y="30"/>
                </a:cxn>
                <a:cxn ang="0">
                  <a:pos x="151" y="47"/>
                </a:cxn>
                <a:cxn ang="0">
                  <a:pos x="151" y="89"/>
                </a:cxn>
                <a:cxn ang="0">
                  <a:pos x="147" y="122"/>
                </a:cxn>
                <a:cxn ang="0">
                  <a:pos x="137" y="163"/>
                </a:cxn>
                <a:cxn ang="0">
                  <a:pos x="122" y="209"/>
                </a:cxn>
                <a:cxn ang="0">
                  <a:pos x="120" y="255"/>
                </a:cxn>
                <a:cxn ang="0">
                  <a:pos x="122" y="282"/>
                </a:cxn>
                <a:cxn ang="0">
                  <a:pos x="120" y="298"/>
                </a:cxn>
                <a:cxn ang="0">
                  <a:pos x="129" y="338"/>
                </a:cxn>
                <a:cxn ang="0">
                  <a:pos x="132" y="375"/>
                </a:cxn>
                <a:cxn ang="0">
                  <a:pos x="132" y="418"/>
                </a:cxn>
                <a:cxn ang="0">
                  <a:pos x="137" y="498"/>
                </a:cxn>
                <a:cxn ang="0">
                  <a:pos x="145" y="506"/>
                </a:cxn>
                <a:cxn ang="0">
                  <a:pos x="155" y="521"/>
                </a:cxn>
                <a:cxn ang="0">
                  <a:pos x="132" y="528"/>
                </a:cxn>
                <a:cxn ang="0">
                  <a:pos x="119" y="511"/>
                </a:cxn>
                <a:cxn ang="0">
                  <a:pos x="120" y="497"/>
                </a:cxn>
                <a:cxn ang="0">
                  <a:pos x="104" y="415"/>
                </a:cxn>
                <a:cxn ang="0">
                  <a:pos x="83" y="383"/>
                </a:cxn>
                <a:cxn ang="0">
                  <a:pos x="81" y="367"/>
                </a:cxn>
                <a:cxn ang="0">
                  <a:pos x="71" y="393"/>
                </a:cxn>
                <a:cxn ang="0">
                  <a:pos x="56" y="414"/>
                </a:cxn>
                <a:cxn ang="0">
                  <a:pos x="42" y="498"/>
                </a:cxn>
                <a:cxn ang="0">
                  <a:pos x="44" y="517"/>
                </a:cxn>
                <a:cxn ang="0">
                  <a:pos x="23" y="538"/>
                </a:cxn>
                <a:cxn ang="0">
                  <a:pos x="10" y="523"/>
                </a:cxn>
                <a:cxn ang="0">
                  <a:pos x="18" y="507"/>
                </a:cxn>
                <a:cxn ang="0">
                  <a:pos x="26" y="493"/>
                </a:cxn>
                <a:cxn ang="0">
                  <a:pos x="30" y="392"/>
                </a:cxn>
                <a:cxn ang="0">
                  <a:pos x="25" y="388"/>
                </a:cxn>
                <a:cxn ang="0">
                  <a:pos x="30" y="330"/>
                </a:cxn>
                <a:cxn ang="0">
                  <a:pos x="37" y="298"/>
                </a:cxn>
                <a:cxn ang="0">
                  <a:pos x="29" y="287"/>
                </a:cxn>
                <a:cxn ang="0">
                  <a:pos x="34" y="230"/>
                </a:cxn>
              </a:cxnLst>
              <a:rect l="0" t="0" r="r" b="b"/>
              <a:pathLst>
                <a:path w="167" h="541">
                  <a:moveTo>
                    <a:pt x="34" y="230"/>
                  </a:moveTo>
                  <a:cubicBezTo>
                    <a:pt x="33" y="222"/>
                    <a:pt x="31" y="209"/>
                    <a:pt x="33" y="203"/>
                  </a:cubicBezTo>
                  <a:cubicBezTo>
                    <a:pt x="34" y="197"/>
                    <a:pt x="29" y="196"/>
                    <a:pt x="31" y="185"/>
                  </a:cubicBezTo>
                  <a:cubicBezTo>
                    <a:pt x="27" y="180"/>
                    <a:pt x="25" y="177"/>
                    <a:pt x="23" y="171"/>
                  </a:cubicBezTo>
                  <a:cubicBezTo>
                    <a:pt x="20" y="163"/>
                    <a:pt x="18" y="156"/>
                    <a:pt x="15" y="149"/>
                  </a:cubicBezTo>
                  <a:cubicBezTo>
                    <a:pt x="13" y="140"/>
                    <a:pt x="12" y="133"/>
                    <a:pt x="11" y="124"/>
                  </a:cubicBezTo>
                  <a:cubicBezTo>
                    <a:pt x="4" y="105"/>
                    <a:pt x="4" y="84"/>
                    <a:pt x="5" y="65"/>
                  </a:cubicBezTo>
                  <a:cubicBezTo>
                    <a:pt x="6" y="52"/>
                    <a:pt x="6" y="52"/>
                    <a:pt x="6" y="52"/>
                  </a:cubicBezTo>
                  <a:cubicBezTo>
                    <a:pt x="6" y="48"/>
                    <a:pt x="3" y="48"/>
                    <a:pt x="3" y="42"/>
                  </a:cubicBezTo>
                  <a:cubicBezTo>
                    <a:pt x="2" y="37"/>
                    <a:pt x="0" y="30"/>
                    <a:pt x="5" y="29"/>
                  </a:cubicBezTo>
                  <a:cubicBezTo>
                    <a:pt x="2" y="22"/>
                    <a:pt x="8" y="23"/>
                    <a:pt x="12" y="25"/>
                  </a:cubicBezTo>
                  <a:cubicBezTo>
                    <a:pt x="13" y="26"/>
                    <a:pt x="11" y="19"/>
                    <a:pt x="11" y="17"/>
                  </a:cubicBezTo>
                  <a:cubicBezTo>
                    <a:pt x="9" y="8"/>
                    <a:pt x="9" y="8"/>
                    <a:pt x="9" y="8"/>
                  </a:cubicBezTo>
                  <a:cubicBezTo>
                    <a:pt x="7" y="2"/>
                    <a:pt x="13" y="0"/>
                    <a:pt x="14" y="5"/>
                  </a:cubicBezTo>
                  <a:cubicBezTo>
                    <a:pt x="15" y="10"/>
                    <a:pt x="16" y="14"/>
                    <a:pt x="17" y="19"/>
                  </a:cubicBezTo>
                  <a:cubicBezTo>
                    <a:pt x="18" y="23"/>
                    <a:pt x="17" y="24"/>
                    <a:pt x="19" y="20"/>
                  </a:cubicBezTo>
                  <a:cubicBezTo>
                    <a:pt x="20" y="17"/>
                    <a:pt x="21" y="13"/>
                    <a:pt x="21" y="10"/>
                  </a:cubicBezTo>
                  <a:cubicBezTo>
                    <a:pt x="22" y="4"/>
                    <a:pt x="25" y="4"/>
                    <a:pt x="26" y="7"/>
                  </a:cubicBezTo>
                  <a:cubicBezTo>
                    <a:pt x="27" y="8"/>
                    <a:pt x="26" y="10"/>
                    <a:pt x="26" y="12"/>
                  </a:cubicBezTo>
                  <a:cubicBezTo>
                    <a:pt x="25" y="17"/>
                    <a:pt x="25" y="20"/>
                    <a:pt x="23" y="24"/>
                  </a:cubicBezTo>
                  <a:cubicBezTo>
                    <a:pt x="23" y="30"/>
                    <a:pt x="22" y="35"/>
                    <a:pt x="21" y="40"/>
                  </a:cubicBezTo>
                  <a:cubicBezTo>
                    <a:pt x="21" y="43"/>
                    <a:pt x="20" y="46"/>
                    <a:pt x="20" y="49"/>
                  </a:cubicBezTo>
                  <a:cubicBezTo>
                    <a:pt x="20" y="55"/>
                    <a:pt x="21" y="61"/>
                    <a:pt x="22" y="68"/>
                  </a:cubicBezTo>
                  <a:cubicBezTo>
                    <a:pt x="23" y="81"/>
                    <a:pt x="28" y="89"/>
                    <a:pt x="28" y="108"/>
                  </a:cubicBezTo>
                  <a:cubicBezTo>
                    <a:pt x="28" y="113"/>
                    <a:pt x="29" y="113"/>
                    <a:pt x="31" y="117"/>
                  </a:cubicBezTo>
                  <a:cubicBezTo>
                    <a:pt x="37" y="126"/>
                    <a:pt x="40" y="134"/>
                    <a:pt x="41" y="145"/>
                  </a:cubicBezTo>
                  <a:cubicBezTo>
                    <a:pt x="45" y="147"/>
                    <a:pt x="45" y="146"/>
                    <a:pt x="46" y="150"/>
                  </a:cubicBezTo>
                  <a:cubicBezTo>
                    <a:pt x="55" y="158"/>
                    <a:pt x="61" y="153"/>
                    <a:pt x="60" y="159"/>
                  </a:cubicBezTo>
                  <a:cubicBezTo>
                    <a:pt x="63" y="166"/>
                    <a:pt x="63" y="163"/>
                    <a:pt x="62" y="157"/>
                  </a:cubicBezTo>
                  <a:cubicBezTo>
                    <a:pt x="62" y="155"/>
                    <a:pt x="60" y="154"/>
                    <a:pt x="59" y="153"/>
                  </a:cubicBezTo>
                  <a:cubicBezTo>
                    <a:pt x="50" y="145"/>
                    <a:pt x="41" y="129"/>
                    <a:pt x="54" y="122"/>
                  </a:cubicBezTo>
                  <a:cubicBezTo>
                    <a:pt x="59" y="120"/>
                    <a:pt x="61" y="117"/>
                    <a:pt x="65" y="113"/>
                  </a:cubicBezTo>
                  <a:cubicBezTo>
                    <a:pt x="79" y="101"/>
                    <a:pt x="91" y="109"/>
                    <a:pt x="95" y="119"/>
                  </a:cubicBezTo>
                  <a:cubicBezTo>
                    <a:pt x="98" y="125"/>
                    <a:pt x="95" y="131"/>
                    <a:pt x="98" y="134"/>
                  </a:cubicBezTo>
                  <a:cubicBezTo>
                    <a:pt x="113" y="141"/>
                    <a:pt x="102" y="152"/>
                    <a:pt x="91" y="158"/>
                  </a:cubicBezTo>
                  <a:cubicBezTo>
                    <a:pt x="91" y="163"/>
                    <a:pt x="91" y="163"/>
                    <a:pt x="91" y="163"/>
                  </a:cubicBezTo>
                  <a:cubicBezTo>
                    <a:pt x="94" y="163"/>
                    <a:pt x="95" y="163"/>
                    <a:pt x="98" y="164"/>
                  </a:cubicBezTo>
                  <a:cubicBezTo>
                    <a:pt x="99" y="159"/>
                    <a:pt x="98" y="159"/>
                    <a:pt x="103" y="158"/>
                  </a:cubicBezTo>
                  <a:cubicBezTo>
                    <a:pt x="106" y="155"/>
                    <a:pt x="107" y="153"/>
                    <a:pt x="111" y="152"/>
                  </a:cubicBezTo>
                  <a:cubicBezTo>
                    <a:pt x="113" y="148"/>
                    <a:pt x="112" y="147"/>
                    <a:pt x="116" y="145"/>
                  </a:cubicBezTo>
                  <a:cubicBezTo>
                    <a:pt x="120" y="135"/>
                    <a:pt x="122" y="125"/>
                    <a:pt x="129" y="116"/>
                  </a:cubicBezTo>
                  <a:cubicBezTo>
                    <a:pt x="132" y="112"/>
                    <a:pt x="130" y="105"/>
                    <a:pt x="130" y="96"/>
                  </a:cubicBezTo>
                  <a:cubicBezTo>
                    <a:pt x="131" y="88"/>
                    <a:pt x="133" y="82"/>
                    <a:pt x="134" y="73"/>
                  </a:cubicBezTo>
                  <a:cubicBezTo>
                    <a:pt x="135" y="66"/>
                    <a:pt x="135" y="59"/>
                    <a:pt x="136" y="51"/>
                  </a:cubicBezTo>
                  <a:cubicBezTo>
                    <a:pt x="136" y="44"/>
                    <a:pt x="135" y="35"/>
                    <a:pt x="135" y="27"/>
                  </a:cubicBezTo>
                  <a:cubicBezTo>
                    <a:pt x="134" y="20"/>
                    <a:pt x="131" y="8"/>
                    <a:pt x="133" y="6"/>
                  </a:cubicBezTo>
                  <a:cubicBezTo>
                    <a:pt x="136" y="5"/>
                    <a:pt x="136" y="9"/>
                    <a:pt x="137" y="10"/>
                  </a:cubicBezTo>
                  <a:cubicBezTo>
                    <a:pt x="138" y="14"/>
                    <a:pt x="139" y="17"/>
                    <a:pt x="139" y="20"/>
                  </a:cubicBezTo>
                  <a:cubicBezTo>
                    <a:pt x="141" y="28"/>
                    <a:pt x="141" y="26"/>
                    <a:pt x="142" y="20"/>
                  </a:cubicBezTo>
                  <a:cubicBezTo>
                    <a:pt x="144" y="16"/>
                    <a:pt x="145" y="12"/>
                    <a:pt x="147" y="8"/>
                  </a:cubicBezTo>
                  <a:cubicBezTo>
                    <a:pt x="148" y="3"/>
                    <a:pt x="153" y="5"/>
                    <a:pt x="151" y="9"/>
                  </a:cubicBezTo>
                  <a:cubicBezTo>
                    <a:pt x="149" y="15"/>
                    <a:pt x="149" y="15"/>
                    <a:pt x="149" y="15"/>
                  </a:cubicBezTo>
                  <a:cubicBezTo>
                    <a:pt x="149" y="15"/>
                    <a:pt x="149" y="18"/>
                    <a:pt x="148" y="20"/>
                  </a:cubicBezTo>
                  <a:cubicBezTo>
                    <a:pt x="142" y="36"/>
                    <a:pt x="153" y="20"/>
                    <a:pt x="153" y="30"/>
                  </a:cubicBezTo>
                  <a:cubicBezTo>
                    <a:pt x="158" y="30"/>
                    <a:pt x="155" y="34"/>
                    <a:pt x="153" y="35"/>
                  </a:cubicBezTo>
                  <a:cubicBezTo>
                    <a:pt x="153" y="39"/>
                    <a:pt x="153" y="43"/>
                    <a:pt x="151" y="47"/>
                  </a:cubicBezTo>
                  <a:cubicBezTo>
                    <a:pt x="151" y="50"/>
                    <a:pt x="151" y="52"/>
                    <a:pt x="149" y="54"/>
                  </a:cubicBezTo>
                  <a:cubicBezTo>
                    <a:pt x="149" y="66"/>
                    <a:pt x="151" y="76"/>
                    <a:pt x="151" y="89"/>
                  </a:cubicBezTo>
                  <a:cubicBezTo>
                    <a:pt x="152" y="96"/>
                    <a:pt x="150" y="106"/>
                    <a:pt x="149" y="114"/>
                  </a:cubicBezTo>
                  <a:cubicBezTo>
                    <a:pt x="149" y="117"/>
                    <a:pt x="149" y="119"/>
                    <a:pt x="147" y="122"/>
                  </a:cubicBezTo>
                  <a:cubicBezTo>
                    <a:pt x="146" y="127"/>
                    <a:pt x="146" y="127"/>
                    <a:pt x="146" y="127"/>
                  </a:cubicBezTo>
                  <a:cubicBezTo>
                    <a:pt x="144" y="140"/>
                    <a:pt x="142" y="151"/>
                    <a:pt x="137" y="163"/>
                  </a:cubicBezTo>
                  <a:cubicBezTo>
                    <a:pt x="137" y="168"/>
                    <a:pt x="134" y="171"/>
                    <a:pt x="132" y="175"/>
                  </a:cubicBezTo>
                  <a:cubicBezTo>
                    <a:pt x="124" y="190"/>
                    <a:pt x="124" y="197"/>
                    <a:pt x="122" y="209"/>
                  </a:cubicBezTo>
                  <a:cubicBezTo>
                    <a:pt x="122" y="216"/>
                    <a:pt x="125" y="214"/>
                    <a:pt x="120" y="227"/>
                  </a:cubicBezTo>
                  <a:cubicBezTo>
                    <a:pt x="120" y="237"/>
                    <a:pt x="120" y="246"/>
                    <a:pt x="120" y="255"/>
                  </a:cubicBezTo>
                  <a:cubicBezTo>
                    <a:pt x="121" y="260"/>
                    <a:pt x="121" y="263"/>
                    <a:pt x="120" y="269"/>
                  </a:cubicBezTo>
                  <a:cubicBezTo>
                    <a:pt x="120" y="273"/>
                    <a:pt x="121" y="279"/>
                    <a:pt x="122" y="282"/>
                  </a:cubicBezTo>
                  <a:cubicBezTo>
                    <a:pt x="123" y="286"/>
                    <a:pt x="128" y="289"/>
                    <a:pt x="122" y="291"/>
                  </a:cubicBezTo>
                  <a:cubicBezTo>
                    <a:pt x="116" y="293"/>
                    <a:pt x="119" y="293"/>
                    <a:pt x="120" y="298"/>
                  </a:cubicBezTo>
                  <a:cubicBezTo>
                    <a:pt x="125" y="306"/>
                    <a:pt x="127" y="313"/>
                    <a:pt x="127" y="323"/>
                  </a:cubicBezTo>
                  <a:cubicBezTo>
                    <a:pt x="129" y="328"/>
                    <a:pt x="129" y="332"/>
                    <a:pt x="129" y="338"/>
                  </a:cubicBezTo>
                  <a:cubicBezTo>
                    <a:pt x="130" y="344"/>
                    <a:pt x="130" y="351"/>
                    <a:pt x="130" y="357"/>
                  </a:cubicBezTo>
                  <a:cubicBezTo>
                    <a:pt x="131" y="363"/>
                    <a:pt x="131" y="369"/>
                    <a:pt x="132" y="375"/>
                  </a:cubicBezTo>
                  <a:cubicBezTo>
                    <a:pt x="133" y="380"/>
                    <a:pt x="136" y="388"/>
                    <a:pt x="127" y="390"/>
                  </a:cubicBezTo>
                  <a:cubicBezTo>
                    <a:pt x="128" y="399"/>
                    <a:pt x="129" y="409"/>
                    <a:pt x="132" y="418"/>
                  </a:cubicBezTo>
                  <a:cubicBezTo>
                    <a:pt x="139" y="436"/>
                    <a:pt x="138" y="455"/>
                    <a:pt x="137" y="474"/>
                  </a:cubicBezTo>
                  <a:cubicBezTo>
                    <a:pt x="137" y="481"/>
                    <a:pt x="136" y="491"/>
                    <a:pt x="137" y="498"/>
                  </a:cubicBezTo>
                  <a:cubicBezTo>
                    <a:pt x="138" y="498"/>
                    <a:pt x="139" y="499"/>
                    <a:pt x="140" y="499"/>
                  </a:cubicBezTo>
                  <a:cubicBezTo>
                    <a:pt x="145" y="499"/>
                    <a:pt x="145" y="497"/>
                    <a:pt x="145" y="506"/>
                  </a:cubicBezTo>
                  <a:cubicBezTo>
                    <a:pt x="150" y="510"/>
                    <a:pt x="148" y="512"/>
                    <a:pt x="150" y="515"/>
                  </a:cubicBezTo>
                  <a:cubicBezTo>
                    <a:pt x="151" y="517"/>
                    <a:pt x="154" y="519"/>
                    <a:pt x="155" y="521"/>
                  </a:cubicBezTo>
                  <a:cubicBezTo>
                    <a:pt x="162" y="527"/>
                    <a:pt x="167" y="535"/>
                    <a:pt x="155" y="538"/>
                  </a:cubicBezTo>
                  <a:cubicBezTo>
                    <a:pt x="139" y="539"/>
                    <a:pt x="139" y="532"/>
                    <a:pt x="132" y="528"/>
                  </a:cubicBezTo>
                  <a:cubicBezTo>
                    <a:pt x="130" y="527"/>
                    <a:pt x="127" y="528"/>
                    <a:pt x="124" y="527"/>
                  </a:cubicBezTo>
                  <a:cubicBezTo>
                    <a:pt x="117" y="524"/>
                    <a:pt x="119" y="517"/>
                    <a:pt x="119" y="511"/>
                  </a:cubicBezTo>
                  <a:cubicBezTo>
                    <a:pt x="119" y="508"/>
                    <a:pt x="121" y="506"/>
                    <a:pt x="121" y="504"/>
                  </a:cubicBezTo>
                  <a:cubicBezTo>
                    <a:pt x="121" y="501"/>
                    <a:pt x="117" y="501"/>
                    <a:pt x="120" y="497"/>
                  </a:cubicBezTo>
                  <a:cubicBezTo>
                    <a:pt x="116" y="475"/>
                    <a:pt x="109" y="455"/>
                    <a:pt x="106" y="433"/>
                  </a:cubicBezTo>
                  <a:cubicBezTo>
                    <a:pt x="106" y="426"/>
                    <a:pt x="107" y="422"/>
                    <a:pt x="104" y="415"/>
                  </a:cubicBezTo>
                  <a:cubicBezTo>
                    <a:pt x="100" y="408"/>
                    <a:pt x="98" y="402"/>
                    <a:pt x="98" y="394"/>
                  </a:cubicBezTo>
                  <a:cubicBezTo>
                    <a:pt x="92" y="391"/>
                    <a:pt x="88" y="389"/>
                    <a:pt x="83" y="383"/>
                  </a:cubicBezTo>
                  <a:cubicBezTo>
                    <a:pt x="79" y="382"/>
                    <a:pt x="80" y="381"/>
                    <a:pt x="80" y="377"/>
                  </a:cubicBezTo>
                  <a:cubicBezTo>
                    <a:pt x="81" y="367"/>
                    <a:pt x="81" y="367"/>
                    <a:pt x="81" y="367"/>
                  </a:cubicBezTo>
                  <a:cubicBezTo>
                    <a:pt x="78" y="356"/>
                    <a:pt x="80" y="369"/>
                    <a:pt x="75" y="379"/>
                  </a:cubicBezTo>
                  <a:cubicBezTo>
                    <a:pt x="75" y="387"/>
                    <a:pt x="77" y="391"/>
                    <a:pt x="71" y="393"/>
                  </a:cubicBezTo>
                  <a:cubicBezTo>
                    <a:pt x="69" y="396"/>
                    <a:pt x="67" y="396"/>
                    <a:pt x="62" y="396"/>
                  </a:cubicBezTo>
                  <a:cubicBezTo>
                    <a:pt x="60" y="403"/>
                    <a:pt x="59" y="408"/>
                    <a:pt x="56" y="414"/>
                  </a:cubicBezTo>
                  <a:cubicBezTo>
                    <a:pt x="50" y="424"/>
                    <a:pt x="55" y="440"/>
                    <a:pt x="49" y="463"/>
                  </a:cubicBezTo>
                  <a:cubicBezTo>
                    <a:pt x="46" y="474"/>
                    <a:pt x="42" y="486"/>
                    <a:pt x="42" y="498"/>
                  </a:cubicBezTo>
                  <a:cubicBezTo>
                    <a:pt x="48" y="502"/>
                    <a:pt x="40" y="499"/>
                    <a:pt x="42" y="506"/>
                  </a:cubicBezTo>
                  <a:cubicBezTo>
                    <a:pt x="44" y="510"/>
                    <a:pt x="44" y="513"/>
                    <a:pt x="44" y="517"/>
                  </a:cubicBezTo>
                  <a:cubicBezTo>
                    <a:pt x="45" y="522"/>
                    <a:pt x="41" y="528"/>
                    <a:pt x="33" y="530"/>
                  </a:cubicBezTo>
                  <a:cubicBezTo>
                    <a:pt x="29" y="531"/>
                    <a:pt x="29" y="537"/>
                    <a:pt x="23" y="538"/>
                  </a:cubicBezTo>
                  <a:cubicBezTo>
                    <a:pt x="18" y="539"/>
                    <a:pt x="4" y="541"/>
                    <a:pt x="3" y="534"/>
                  </a:cubicBezTo>
                  <a:cubicBezTo>
                    <a:pt x="2" y="526"/>
                    <a:pt x="6" y="527"/>
                    <a:pt x="10" y="523"/>
                  </a:cubicBezTo>
                  <a:cubicBezTo>
                    <a:pt x="11" y="519"/>
                    <a:pt x="12" y="517"/>
                    <a:pt x="15" y="513"/>
                  </a:cubicBezTo>
                  <a:cubicBezTo>
                    <a:pt x="15" y="510"/>
                    <a:pt x="16" y="509"/>
                    <a:pt x="18" y="507"/>
                  </a:cubicBezTo>
                  <a:cubicBezTo>
                    <a:pt x="19" y="503"/>
                    <a:pt x="18" y="498"/>
                    <a:pt x="23" y="499"/>
                  </a:cubicBezTo>
                  <a:cubicBezTo>
                    <a:pt x="29" y="500"/>
                    <a:pt x="24" y="497"/>
                    <a:pt x="26" y="493"/>
                  </a:cubicBezTo>
                  <a:cubicBezTo>
                    <a:pt x="24" y="465"/>
                    <a:pt x="21" y="437"/>
                    <a:pt x="28" y="414"/>
                  </a:cubicBezTo>
                  <a:cubicBezTo>
                    <a:pt x="31" y="407"/>
                    <a:pt x="29" y="400"/>
                    <a:pt x="30" y="392"/>
                  </a:cubicBezTo>
                  <a:cubicBezTo>
                    <a:pt x="28" y="391"/>
                    <a:pt x="28" y="391"/>
                    <a:pt x="28" y="391"/>
                  </a:cubicBezTo>
                  <a:cubicBezTo>
                    <a:pt x="27" y="390"/>
                    <a:pt x="25" y="390"/>
                    <a:pt x="25" y="388"/>
                  </a:cubicBezTo>
                  <a:cubicBezTo>
                    <a:pt x="27" y="378"/>
                    <a:pt x="29" y="350"/>
                    <a:pt x="29" y="343"/>
                  </a:cubicBezTo>
                  <a:cubicBezTo>
                    <a:pt x="29" y="338"/>
                    <a:pt x="28" y="334"/>
                    <a:pt x="30" y="330"/>
                  </a:cubicBezTo>
                  <a:cubicBezTo>
                    <a:pt x="31" y="327"/>
                    <a:pt x="31" y="324"/>
                    <a:pt x="33" y="321"/>
                  </a:cubicBezTo>
                  <a:cubicBezTo>
                    <a:pt x="32" y="313"/>
                    <a:pt x="31" y="305"/>
                    <a:pt x="37" y="298"/>
                  </a:cubicBezTo>
                  <a:cubicBezTo>
                    <a:pt x="39" y="295"/>
                    <a:pt x="39" y="295"/>
                    <a:pt x="39" y="295"/>
                  </a:cubicBezTo>
                  <a:cubicBezTo>
                    <a:pt x="32" y="294"/>
                    <a:pt x="27" y="295"/>
                    <a:pt x="29" y="287"/>
                  </a:cubicBezTo>
                  <a:cubicBezTo>
                    <a:pt x="30" y="273"/>
                    <a:pt x="32" y="277"/>
                    <a:pt x="33" y="272"/>
                  </a:cubicBezTo>
                  <a:cubicBezTo>
                    <a:pt x="34" y="258"/>
                    <a:pt x="35" y="244"/>
                    <a:pt x="34" y="230"/>
                  </a:cubicBezTo>
                  <a:close/>
                </a:path>
              </a:pathLst>
            </a:custGeom>
            <a:solidFill>
              <a:srgbClr val="0E2231"/>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18" name="TextBox 617"/>
            <p:cNvSpPr txBox="1"/>
            <p:nvPr/>
          </p:nvSpPr>
          <p:spPr>
            <a:xfrm>
              <a:off x="4931696" y="2821193"/>
              <a:ext cx="484924" cy="235866"/>
            </a:xfrm>
            <a:prstGeom prst="rect">
              <a:avLst/>
            </a:prstGeom>
            <a:noFill/>
          </p:spPr>
          <p:txBody>
            <a:bodyPr wrap="square" rtlCol="0">
              <a:spAutoFit/>
            </a:bodyPr>
            <a:lstStyle/>
            <a:p>
              <a:pPr algn="ctr"/>
              <a:r>
                <a:rPr sz="800">
                  <a:solidFill>
                    <a:schemeClr val="bg1"/>
                  </a:solidFill>
                  <a:latin typeface="+mj-lt"/>
                </a:rPr>
                <a:t>67%</a:t>
              </a:r>
              <a:endParaRPr lang="en-GB" sz="800" dirty="0">
                <a:solidFill>
                  <a:schemeClr val="bg1"/>
                </a:solidFill>
                <a:latin typeface="+mj-lt"/>
              </a:endParaRPr>
            </a:p>
          </p:txBody>
        </p:sp>
        <p:sp>
          <p:nvSpPr>
            <p:cNvPr id="619" name="TextBox 618"/>
            <p:cNvSpPr txBox="1"/>
            <p:nvPr/>
          </p:nvSpPr>
          <p:spPr>
            <a:xfrm>
              <a:off x="4316181" y="2864691"/>
              <a:ext cx="470588" cy="235866"/>
            </a:xfrm>
            <a:prstGeom prst="rect">
              <a:avLst/>
            </a:prstGeom>
            <a:noFill/>
          </p:spPr>
          <p:txBody>
            <a:bodyPr wrap="square" rtlCol="0">
              <a:spAutoFit/>
            </a:bodyPr>
            <a:lstStyle/>
            <a:p>
              <a:pPr algn="ctr"/>
              <a:r>
                <a:rPr sz="800">
                  <a:solidFill>
                    <a:schemeClr val="bg1"/>
                  </a:solidFill>
                  <a:latin typeface="+mj-lt"/>
                </a:rPr>
                <a:t>63%</a:t>
              </a:r>
              <a:endParaRPr lang="en-GB" sz="800" dirty="0">
                <a:solidFill>
                  <a:schemeClr val="bg1"/>
                </a:solidFill>
                <a:latin typeface="+mj-lt"/>
              </a:endParaRPr>
            </a:p>
          </p:txBody>
        </p:sp>
        <p:sp>
          <p:nvSpPr>
            <p:cNvPr id="620" name="Freeform 8"/>
            <p:cNvSpPr>
              <a:spLocks noChangeAspect="1" noEditPoints="1"/>
            </p:cNvSpPr>
            <p:nvPr/>
          </p:nvSpPr>
          <p:spPr bwMode="auto">
            <a:xfrm>
              <a:off x="5034425" y="3045658"/>
              <a:ext cx="231873" cy="681835"/>
            </a:xfrm>
            <a:custGeom>
              <a:avLst/>
              <a:gdLst/>
              <a:ahLst/>
              <a:cxnLst>
                <a:cxn ang="0">
                  <a:pos x="242" y="169"/>
                </a:cxn>
                <a:cxn ang="0">
                  <a:pos x="204" y="91"/>
                </a:cxn>
                <a:cxn ang="0">
                  <a:pos x="174" y="38"/>
                </a:cxn>
                <a:cxn ang="0">
                  <a:pos x="161" y="23"/>
                </a:cxn>
                <a:cxn ang="0">
                  <a:pos x="153" y="7"/>
                </a:cxn>
                <a:cxn ang="0">
                  <a:pos x="147" y="26"/>
                </a:cxn>
                <a:cxn ang="0">
                  <a:pos x="143" y="31"/>
                </a:cxn>
                <a:cxn ang="0">
                  <a:pos x="154" y="54"/>
                </a:cxn>
                <a:cxn ang="0">
                  <a:pos x="172" y="94"/>
                </a:cxn>
                <a:cxn ang="0">
                  <a:pos x="138" y="138"/>
                </a:cxn>
                <a:cxn ang="0">
                  <a:pos x="142" y="137"/>
                </a:cxn>
                <a:cxn ang="0">
                  <a:pos x="146" y="149"/>
                </a:cxn>
                <a:cxn ang="0">
                  <a:pos x="146" y="157"/>
                </a:cxn>
                <a:cxn ang="0">
                  <a:pos x="155" y="180"/>
                </a:cxn>
                <a:cxn ang="0">
                  <a:pos x="138" y="175"/>
                </a:cxn>
                <a:cxn ang="0">
                  <a:pos x="64" y="97"/>
                </a:cxn>
                <a:cxn ang="0">
                  <a:pos x="20" y="42"/>
                </a:cxn>
                <a:cxn ang="0">
                  <a:pos x="1" y="41"/>
                </a:cxn>
                <a:cxn ang="0">
                  <a:pos x="12" y="55"/>
                </a:cxn>
                <a:cxn ang="0">
                  <a:pos x="12" y="65"/>
                </a:cxn>
                <a:cxn ang="0">
                  <a:pos x="29" y="83"/>
                </a:cxn>
                <a:cxn ang="0">
                  <a:pos x="83" y="157"/>
                </a:cxn>
                <a:cxn ang="0">
                  <a:pos x="143" y="214"/>
                </a:cxn>
                <a:cxn ang="0">
                  <a:pos x="141" y="238"/>
                </a:cxn>
                <a:cxn ang="0">
                  <a:pos x="149" y="272"/>
                </a:cxn>
                <a:cxn ang="0">
                  <a:pos x="145" y="305"/>
                </a:cxn>
                <a:cxn ang="0">
                  <a:pos x="129" y="350"/>
                </a:cxn>
                <a:cxn ang="0">
                  <a:pos x="123" y="385"/>
                </a:cxn>
                <a:cxn ang="0">
                  <a:pos x="122" y="395"/>
                </a:cxn>
                <a:cxn ang="0">
                  <a:pos x="121" y="410"/>
                </a:cxn>
                <a:cxn ang="0">
                  <a:pos x="121" y="440"/>
                </a:cxn>
                <a:cxn ang="0">
                  <a:pos x="128" y="479"/>
                </a:cxn>
                <a:cxn ang="0">
                  <a:pos x="135" y="519"/>
                </a:cxn>
                <a:cxn ang="0">
                  <a:pos x="139" y="543"/>
                </a:cxn>
                <a:cxn ang="0">
                  <a:pos x="148" y="623"/>
                </a:cxn>
                <a:cxn ang="0">
                  <a:pos x="149" y="639"/>
                </a:cxn>
                <a:cxn ang="0">
                  <a:pos x="151" y="673"/>
                </a:cxn>
                <a:cxn ang="0">
                  <a:pos x="131" y="716"/>
                </a:cxn>
                <a:cxn ang="0">
                  <a:pos x="225" y="719"/>
                </a:cxn>
                <a:cxn ang="0">
                  <a:pos x="211" y="624"/>
                </a:cxn>
                <a:cxn ang="0">
                  <a:pos x="197" y="540"/>
                </a:cxn>
                <a:cxn ang="0">
                  <a:pos x="193" y="518"/>
                </a:cxn>
                <a:cxn ang="0">
                  <a:pos x="196" y="494"/>
                </a:cxn>
                <a:cxn ang="0">
                  <a:pos x="214" y="451"/>
                </a:cxn>
                <a:cxn ang="0">
                  <a:pos x="227" y="382"/>
                </a:cxn>
                <a:cxn ang="0">
                  <a:pos x="226" y="373"/>
                </a:cxn>
                <a:cxn ang="0">
                  <a:pos x="225" y="360"/>
                </a:cxn>
                <a:cxn ang="0">
                  <a:pos x="232" y="305"/>
                </a:cxn>
                <a:cxn ang="0">
                  <a:pos x="251" y="203"/>
                </a:cxn>
                <a:cxn ang="0">
                  <a:pos x="181" y="641"/>
                </a:cxn>
                <a:cxn ang="0">
                  <a:pos x="179" y="629"/>
                </a:cxn>
                <a:cxn ang="0">
                  <a:pos x="181" y="628"/>
                </a:cxn>
                <a:cxn ang="0">
                  <a:pos x="183" y="640"/>
                </a:cxn>
                <a:cxn ang="0">
                  <a:pos x="206" y="174"/>
                </a:cxn>
                <a:cxn ang="0">
                  <a:pos x="202" y="153"/>
                </a:cxn>
              </a:cxnLst>
              <a:rect l="0" t="0" r="r" b="b"/>
              <a:pathLst>
                <a:path w="258" h="724">
                  <a:moveTo>
                    <a:pt x="142" y="156"/>
                  </a:moveTo>
                  <a:cubicBezTo>
                    <a:pt x="142" y="157"/>
                    <a:pt x="143" y="159"/>
                    <a:pt x="143" y="159"/>
                  </a:cubicBezTo>
                  <a:cubicBezTo>
                    <a:pt x="143" y="159"/>
                    <a:pt x="142" y="157"/>
                    <a:pt x="142" y="156"/>
                  </a:cubicBezTo>
                  <a:close/>
                  <a:moveTo>
                    <a:pt x="242" y="169"/>
                  </a:moveTo>
                  <a:cubicBezTo>
                    <a:pt x="232" y="153"/>
                    <a:pt x="230" y="151"/>
                    <a:pt x="230" y="151"/>
                  </a:cubicBezTo>
                  <a:cubicBezTo>
                    <a:pt x="230" y="151"/>
                    <a:pt x="228" y="134"/>
                    <a:pt x="226" y="129"/>
                  </a:cubicBezTo>
                  <a:cubicBezTo>
                    <a:pt x="225" y="124"/>
                    <a:pt x="223" y="113"/>
                    <a:pt x="218" y="107"/>
                  </a:cubicBezTo>
                  <a:cubicBezTo>
                    <a:pt x="215" y="99"/>
                    <a:pt x="209" y="91"/>
                    <a:pt x="204" y="91"/>
                  </a:cubicBezTo>
                  <a:cubicBezTo>
                    <a:pt x="201" y="89"/>
                    <a:pt x="199" y="89"/>
                    <a:pt x="199" y="89"/>
                  </a:cubicBezTo>
                  <a:cubicBezTo>
                    <a:pt x="199" y="89"/>
                    <a:pt x="185" y="71"/>
                    <a:pt x="181" y="65"/>
                  </a:cubicBezTo>
                  <a:cubicBezTo>
                    <a:pt x="177" y="58"/>
                    <a:pt x="174" y="54"/>
                    <a:pt x="174" y="50"/>
                  </a:cubicBezTo>
                  <a:cubicBezTo>
                    <a:pt x="173" y="46"/>
                    <a:pt x="174" y="39"/>
                    <a:pt x="174" y="38"/>
                  </a:cubicBezTo>
                  <a:cubicBezTo>
                    <a:pt x="174" y="36"/>
                    <a:pt x="174" y="35"/>
                    <a:pt x="173" y="34"/>
                  </a:cubicBezTo>
                  <a:cubicBezTo>
                    <a:pt x="172" y="32"/>
                    <a:pt x="171" y="31"/>
                    <a:pt x="170" y="30"/>
                  </a:cubicBezTo>
                  <a:cubicBezTo>
                    <a:pt x="168" y="28"/>
                    <a:pt x="167" y="27"/>
                    <a:pt x="165" y="26"/>
                  </a:cubicBezTo>
                  <a:cubicBezTo>
                    <a:pt x="164" y="25"/>
                    <a:pt x="161" y="23"/>
                    <a:pt x="161" y="23"/>
                  </a:cubicBezTo>
                  <a:cubicBezTo>
                    <a:pt x="161" y="23"/>
                    <a:pt x="159" y="19"/>
                    <a:pt x="158" y="13"/>
                  </a:cubicBezTo>
                  <a:cubicBezTo>
                    <a:pt x="157" y="6"/>
                    <a:pt x="157" y="0"/>
                    <a:pt x="155" y="0"/>
                  </a:cubicBezTo>
                  <a:cubicBezTo>
                    <a:pt x="155" y="0"/>
                    <a:pt x="153" y="0"/>
                    <a:pt x="153" y="5"/>
                  </a:cubicBezTo>
                  <a:cubicBezTo>
                    <a:pt x="154" y="9"/>
                    <a:pt x="153" y="7"/>
                    <a:pt x="153" y="7"/>
                  </a:cubicBezTo>
                  <a:cubicBezTo>
                    <a:pt x="153" y="7"/>
                    <a:pt x="153" y="10"/>
                    <a:pt x="154" y="12"/>
                  </a:cubicBezTo>
                  <a:cubicBezTo>
                    <a:pt x="154" y="14"/>
                    <a:pt x="154" y="19"/>
                    <a:pt x="154" y="19"/>
                  </a:cubicBezTo>
                  <a:cubicBezTo>
                    <a:pt x="154" y="19"/>
                    <a:pt x="152" y="21"/>
                    <a:pt x="150" y="22"/>
                  </a:cubicBezTo>
                  <a:cubicBezTo>
                    <a:pt x="148" y="24"/>
                    <a:pt x="147" y="25"/>
                    <a:pt x="147" y="26"/>
                  </a:cubicBezTo>
                  <a:cubicBezTo>
                    <a:pt x="148" y="27"/>
                    <a:pt x="148" y="29"/>
                    <a:pt x="148" y="29"/>
                  </a:cubicBezTo>
                  <a:cubicBezTo>
                    <a:pt x="148" y="29"/>
                    <a:pt x="144" y="28"/>
                    <a:pt x="143" y="28"/>
                  </a:cubicBezTo>
                  <a:cubicBezTo>
                    <a:pt x="142" y="28"/>
                    <a:pt x="141" y="28"/>
                    <a:pt x="141" y="29"/>
                  </a:cubicBezTo>
                  <a:cubicBezTo>
                    <a:pt x="141" y="30"/>
                    <a:pt x="142" y="31"/>
                    <a:pt x="143" y="31"/>
                  </a:cubicBezTo>
                  <a:cubicBezTo>
                    <a:pt x="144" y="32"/>
                    <a:pt x="145" y="33"/>
                    <a:pt x="145" y="33"/>
                  </a:cubicBezTo>
                  <a:cubicBezTo>
                    <a:pt x="145" y="34"/>
                    <a:pt x="146" y="36"/>
                    <a:pt x="146" y="36"/>
                  </a:cubicBezTo>
                  <a:cubicBezTo>
                    <a:pt x="146" y="37"/>
                    <a:pt x="148" y="41"/>
                    <a:pt x="149" y="43"/>
                  </a:cubicBezTo>
                  <a:cubicBezTo>
                    <a:pt x="150" y="45"/>
                    <a:pt x="151" y="51"/>
                    <a:pt x="154" y="54"/>
                  </a:cubicBezTo>
                  <a:cubicBezTo>
                    <a:pt x="157" y="57"/>
                    <a:pt x="161" y="61"/>
                    <a:pt x="161" y="61"/>
                  </a:cubicBezTo>
                  <a:cubicBezTo>
                    <a:pt x="161" y="61"/>
                    <a:pt x="171" y="76"/>
                    <a:pt x="174" y="82"/>
                  </a:cubicBezTo>
                  <a:cubicBezTo>
                    <a:pt x="178" y="88"/>
                    <a:pt x="178" y="91"/>
                    <a:pt x="178" y="91"/>
                  </a:cubicBezTo>
                  <a:cubicBezTo>
                    <a:pt x="178" y="91"/>
                    <a:pt x="173" y="92"/>
                    <a:pt x="172" y="94"/>
                  </a:cubicBezTo>
                  <a:cubicBezTo>
                    <a:pt x="170" y="96"/>
                    <a:pt x="169" y="99"/>
                    <a:pt x="168" y="101"/>
                  </a:cubicBezTo>
                  <a:cubicBezTo>
                    <a:pt x="164" y="102"/>
                    <a:pt x="158" y="104"/>
                    <a:pt x="153" y="108"/>
                  </a:cubicBezTo>
                  <a:cubicBezTo>
                    <a:pt x="149" y="111"/>
                    <a:pt x="147" y="114"/>
                    <a:pt x="146" y="117"/>
                  </a:cubicBezTo>
                  <a:cubicBezTo>
                    <a:pt x="142" y="121"/>
                    <a:pt x="137" y="127"/>
                    <a:pt x="138" y="138"/>
                  </a:cubicBezTo>
                  <a:cubicBezTo>
                    <a:pt x="139" y="145"/>
                    <a:pt x="141" y="152"/>
                    <a:pt x="142" y="156"/>
                  </a:cubicBezTo>
                  <a:cubicBezTo>
                    <a:pt x="141" y="151"/>
                    <a:pt x="139" y="143"/>
                    <a:pt x="140" y="135"/>
                  </a:cubicBezTo>
                  <a:cubicBezTo>
                    <a:pt x="141" y="142"/>
                    <a:pt x="141" y="145"/>
                    <a:pt x="143" y="149"/>
                  </a:cubicBezTo>
                  <a:cubicBezTo>
                    <a:pt x="141" y="144"/>
                    <a:pt x="142" y="137"/>
                    <a:pt x="142" y="137"/>
                  </a:cubicBezTo>
                  <a:cubicBezTo>
                    <a:pt x="144" y="144"/>
                    <a:pt x="144" y="144"/>
                    <a:pt x="144" y="144"/>
                  </a:cubicBezTo>
                  <a:cubicBezTo>
                    <a:pt x="144" y="144"/>
                    <a:pt x="143" y="145"/>
                    <a:pt x="144" y="145"/>
                  </a:cubicBezTo>
                  <a:cubicBezTo>
                    <a:pt x="144" y="146"/>
                    <a:pt x="144" y="146"/>
                    <a:pt x="145" y="147"/>
                  </a:cubicBezTo>
                  <a:cubicBezTo>
                    <a:pt x="145" y="148"/>
                    <a:pt x="145" y="149"/>
                    <a:pt x="146" y="149"/>
                  </a:cubicBezTo>
                  <a:cubicBezTo>
                    <a:pt x="146" y="149"/>
                    <a:pt x="146" y="152"/>
                    <a:pt x="146" y="152"/>
                  </a:cubicBezTo>
                  <a:cubicBezTo>
                    <a:pt x="146" y="152"/>
                    <a:pt x="146" y="154"/>
                    <a:pt x="143" y="154"/>
                  </a:cubicBezTo>
                  <a:cubicBezTo>
                    <a:pt x="145" y="154"/>
                    <a:pt x="146" y="153"/>
                    <a:pt x="146" y="153"/>
                  </a:cubicBezTo>
                  <a:cubicBezTo>
                    <a:pt x="146" y="153"/>
                    <a:pt x="146" y="156"/>
                    <a:pt x="146" y="157"/>
                  </a:cubicBezTo>
                  <a:cubicBezTo>
                    <a:pt x="146" y="158"/>
                    <a:pt x="146" y="163"/>
                    <a:pt x="147" y="165"/>
                  </a:cubicBezTo>
                  <a:cubicBezTo>
                    <a:pt x="149" y="167"/>
                    <a:pt x="152" y="171"/>
                    <a:pt x="154" y="174"/>
                  </a:cubicBezTo>
                  <a:cubicBezTo>
                    <a:pt x="156" y="177"/>
                    <a:pt x="160" y="184"/>
                    <a:pt x="160" y="184"/>
                  </a:cubicBezTo>
                  <a:cubicBezTo>
                    <a:pt x="160" y="184"/>
                    <a:pt x="156" y="181"/>
                    <a:pt x="155" y="180"/>
                  </a:cubicBezTo>
                  <a:cubicBezTo>
                    <a:pt x="153" y="179"/>
                    <a:pt x="153" y="179"/>
                    <a:pt x="153" y="179"/>
                  </a:cubicBezTo>
                  <a:cubicBezTo>
                    <a:pt x="152" y="179"/>
                    <a:pt x="152" y="179"/>
                    <a:pt x="152" y="179"/>
                  </a:cubicBezTo>
                  <a:cubicBezTo>
                    <a:pt x="152" y="179"/>
                    <a:pt x="152" y="179"/>
                    <a:pt x="150" y="178"/>
                  </a:cubicBezTo>
                  <a:cubicBezTo>
                    <a:pt x="148" y="177"/>
                    <a:pt x="141" y="175"/>
                    <a:pt x="138" y="175"/>
                  </a:cubicBezTo>
                  <a:cubicBezTo>
                    <a:pt x="134" y="171"/>
                    <a:pt x="122" y="160"/>
                    <a:pt x="117" y="156"/>
                  </a:cubicBezTo>
                  <a:cubicBezTo>
                    <a:pt x="111" y="151"/>
                    <a:pt x="105" y="148"/>
                    <a:pt x="103" y="144"/>
                  </a:cubicBezTo>
                  <a:cubicBezTo>
                    <a:pt x="100" y="140"/>
                    <a:pt x="92" y="127"/>
                    <a:pt x="87" y="122"/>
                  </a:cubicBezTo>
                  <a:cubicBezTo>
                    <a:pt x="82" y="117"/>
                    <a:pt x="70" y="105"/>
                    <a:pt x="64" y="97"/>
                  </a:cubicBezTo>
                  <a:cubicBezTo>
                    <a:pt x="58" y="89"/>
                    <a:pt x="48" y="76"/>
                    <a:pt x="45" y="72"/>
                  </a:cubicBezTo>
                  <a:cubicBezTo>
                    <a:pt x="43" y="67"/>
                    <a:pt x="40" y="59"/>
                    <a:pt x="37" y="55"/>
                  </a:cubicBezTo>
                  <a:cubicBezTo>
                    <a:pt x="35" y="52"/>
                    <a:pt x="30" y="46"/>
                    <a:pt x="29" y="46"/>
                  </a:cubicBezTo>
                  <a:cubicBezTo>
                    <a:pt x="28" y="45"/>
                    <a:pt x="21" y="43"/>
                    <a:pt x="20" y="42"/>
                  </a:cubicBezTo>
                  <a:cubicBezTo>
                    <a:pt x="18" y="41"/>
                    <a:pt x="18" y="42"/>
                    <a:pt x="18" y="43"/>
                  </a:cubicBezTo>
                  <a:cubicBezTo>
                    <a:pt x="17" y="44"/>
                    <a:pt x="19" y="46"/>
                    <a:pt x="19" y="46"/>
                  </a:cubicBezTo>
                  <a:cubicBezTo>
                    <a:pt x="19" y="46"/>
                    <a:pt x="4" y="37"/>
                    <a:pt x="2" y="38"/>
                  </a:cubicBezTo>
                  <a:cubicBezTo>
                    <a:pt x="1" y="38"/>
                    <a:pt x="0" y="40"/>
                    <a:pt x="1" y="41"/>
                  </a:cubicBezTo>
                  <a:cubicBezTo>
                    <a:pt x="3" y="43"/>
                    <a:pt x="12" y="48"/>
                    <a:pt x="13" y="49"/>
                  </a:cubicBezTo>
                  <a:cubicBezTo>
                    <a:pt x="14" y="50"/>
                    <a:pt x="15" y="51"/>
                    <a:pt x="15" y="51"/>
                  </a:cubicBezTo>
                  <a:cubicBezTo>
                    <a:pt x="15" y="51"/>
                    <a:pt x="13" y="51"/>
                    <a:pt x="12" y="52"/>
                  </a:cubicBezTo>
                  <a:cubicBezTo>
                    <a:pt x="11" y="53"/>
                    <a:pt x="12" y="54"/>
                    <a:pt x="12" y="55"/>
                  </a:cubicBezTo>
                  <a:cubicBezTo>
                    <a:pt x="13" y="56"/>
                    <a:pt x="14" y="57"/>
                    <a:pt x="14" y="57"/>
                  </a:cubicBezTo>
                  <a:cubicBezTo>
                    <a:pt x="14" y="57"/>
                    <a:pt x="13" y="59"/>
                    <a:pt x="13" y="59"/>
                  </a:cubicBezTo>
                  <a:cubicBezTo>
                    <a:pt x="12" y="60"/>
                    <a:pt x="11" y="62"/>
                    <a:pt x="11" y="62"/>
                  </a:cubicBezTo>
                  <a:cubicBezTo>
                    <a:pt x="11" y="63"/>
                    <a:pt x="12" y="65"/>
                    <a:pt x="12" y="65"/>
                  </a:cubicBezTo>
                  <a:cubicBezTo>
                    <a:pt x="12" y="65"/>
                    <a:pt x="10" y="67"/>
                    <a:pt x="9" y="67"/>
                  </a:cubicBezTo>
                  <a:cubicBezTo>
                    <a:pt x="9" y="68"/>
                    <a:pt x="10" y="70"/>
                    <a:pt x="10" y="70"/>
                  </a:cubicBezTo>
                  <a:cubicBezTo>
                    <a:pt x="10" y="70"/>
                    <a:pt x="16" y="75"/>
                    <a:pt x="19" y="77"/>
                  </a:cubicBezTo>
                  <a:cubicBezTo>
                    <a:pt x="22" y="79"/>
                    <a:pt x="26" y="82"/>
                    <a:pt x="29" y="83"/>
                  </a:cubicBezTo>
                  <a:cubicBezTo>
                    <a:pt x="32" y="85"/>
                    <a:pt x="33" y="85"/>
                    <a:pt x="35" y="86"/>
                  </a:cubicBezTo>
                  <a:cubicBezTo>
                    <a:pt x="36" y="87"/>
                    <a:pt x="49" y="109"/>
                    <a:pt x="49" y="109"/>
                  </a:cubicBezTo>
                  <a:cubicBezTo>
                    <a:pt x="49" y="109"/>
                    <a:pt x="59" y="130"/>
                    <a:pt x="67" y="138"/>
                  </a:cubicBezTo>
                  <a:cubicBezTo>
                    <a:pt x="74" y="146"/>
                    <a:pt x="80" y="154"/>
                    <a:pt x="83" y="157"/>
                  </a:cubicBezTo>
                  <a:cubicBezTo>
                    <a:pt x="85" y="159"/>
                    <a:pt x="102" y="176"/>
                    <a:pt x="110" y="185"/>
                  </a:cubicBezTo>
                  <a:cubicBezTo>
                    <a:pt x="119" y="194"/>
                    <a:pt x="136" y="208"/>
                    <a:pt x="136" y="208"/>
                  </a:cubicBezTo>
                  <a:cubicBezTo>
                    <a:pt x="136" y="208"/>
                    <a:pt x="136" y="209"/>
                    <a:pt x="138" y="210"/>
                  </a:cubicBezTo>
                  <a:cubicBezTo>
                    <a:pt x="139" y="211"/>
                    <a:pt x="141" y="212"/>
                    <a:pt x="143" y="214"/>
                  </a:cubicBezTo>
                  <a:cubicBezTo>
                    <a:pt x="144" y="216"/>
                    <a:pt x="146" y="219"/>
                    <a:pt x="146" y="219"/>
                  </a:cubicBezTo>
                  <a:cubicBezTo>
                    <a:pt x="146" y="219"/>
                    <a:pt x="143" y="224"/>
                    <a:pt x="143" y="226"/>
                  </a:cubicBezTo>
                  <a:cubicBezTo>
                    <a:pt x="142" y="228"/>
                    <a:pt x="143" y="232"/>
                    <a:pt x="143" y="232"/>
                  </a:cubicBezTo>
                  <a:cubicBezTo>
                    <a:pt x="143" y="232"/>
                    <a:pt x="142" y="235"/>
                    <a:pt x="141" y="238"/>
                  </a:cubicBezTo>
                  <a:cubicBezTo>
                    <a:pt x="140" y="240"/>
                    <a:pt x="137" y="248"/>
                    <a:pt x="141" y="258"/>
                  </a:cubicBezTo>
                  <a:cubicBezTo>
                    <a:pt x="145" y="267"/>
                    <a:pt x="147" y="266"/>
                    <a:pt x="147" y="266"/>
                  </a:cubicBezTo>
                  <a:cubicBezTo>
                    <a:pt x="147" y="266"/>
                    <a:pt x="146" y="269"/>
                    <a:pt x="147" y="269"/>
                  </a:cubicBezTo>
                  <a:cubicBezTo>
                    <a:pt x="148" y="270"/>
                    <a:pt x="149" y="272"/>
                    <a:pt x="149" y="272"/>
                  </a:cubicBezTo>
                  <a:cubicBezTo>
                    <a:pt x="149" y="272"/>
                    <a:pt x="150" y="278"/>
                    <a:pt x="150" y="283"/>
                  </a:cubicBezTo>
                  <a:cubicBezTo>
                    <a:pt x="149" y="289"/>
                    <a:pt x="149" y="291"/>
                    <a:pt x="148" y="293"/>
                  </a:cubicBezTo>
                  <a:cubicBezTo>
                    <a:pt x="147" y="296"/>
                    <a:pt x="145" y="299"/>
                    <a:pt x="145" y="301"/>
                  </a:cubicBezTo>
                  <a:cubicBezTo>
                    <a:pt x="145" y="303"/>
                    <a:pt x="145" y="305"/>
                    <a:pt x="145" y="305"/>
                  </a:cubicBezTo>
                  <a:cubicBezTo>
                    <a:pt x="145" y="305"/>
                    <a:pt x="141" y="310"/>
                    <a:pt x="140" y="315"/>
                  </a:cubicBezTo>
                  <a:cubicBezTo>
                    <a:pt x="139" y="321"/>
                    <a:pt x="138" y="332"/>
                    <a:pt x="138" y="332"/>
                  </a:cubicBezTo>
                  <a:cubicBezTo>
                    <a:pt x="138" y="332"/>
                    <a:pt x="133" y="340"/>
                    <a:pt x="132" y="343"/>
                  </a:cubicBezTo>
                  <a:cubicBezTo>
                    <a:pt x="130" y="346"/>
                    <a:pt x="129" y="350"/>
                    <a:pt x="129" y="350"/>
                  </a:cubicBezTo>
                  <a:cubicBezTo>
                    <a:pt x="129" y="350"/>
                    <a:pt x="125" y="361"/>
                    <a:pt x="125" y="366"/>
                  </a:cubicBezTo>
                  <a:cubicBezTo>
                    <a:pt x="125" y="370"/>
                    <a:pt x="124" y="381"/>
                    <a:pt x="124" y="381"/>
                  </a:cubicBezTo>
                  <a:cubicBezTo>
                    <a:pt x="124" y="381"/>
                    <a:pt x="123" y="382"/>
                    <a:pt x="123" y="383"/>
                  </a:cubicBezTo>
                  <a:cubicBezTo>
                    <a:pt x="123" y="383"/>
                    <a:pt x="123" y="384"/>
                    <a:pt x="123" y="385"/>
                  </a:cubicBezTo>
                  <a:cubicBezTo>
                    <a:pt x="122" y="386"/>
                    <a:pt x="122" y="386"/>
                    <a:pt x="122" y="388"/>
                  </a:cubicBezTo>
                  <a:cubicBezTo>
                    <a:pt x="122" y="391"/>
                    <a:pt x="122" y="392"/>
                    <a:pt x="122" y="392"/>
                  </a:cubicBezTo>
                  <a:cubicBezTo>
                    <a:pt x="122" y="392"/>
                    <a:pt x="121" y="393"/>
                    <a:pt x="121" y="394"/>
                  </a:cubicBezTo>
                  <a:cubicBezTo>
                    <a:pt x="121" y="394"/>
                    <a:pt x="122" y="395"/>
                    <a:pt x="122" y="395"/>
                  </a:cubicBezTo>
                  <a:cubicBezTo>
                    <a:pt x="122" y="396"/>
                    <a:pt x="122" y="396"/>
                    <a:pt x="122" y="397"/>
                  </a:cubicBezTo>
                  <a:cubicBezTo>
                    <a:pt x="122" y="397"/>
                    <a:pt x="121" y="401"/>
                    <a:pt x="121" y="403"/>
                  </a:cubicBezTo>
                  <a:cubicBezTo>
                    <a:pt x="122" y="405"/>
                    <a:pt x="122" y="405"/>
                    <a:pt x="122" y="407"/>
                  </a:cubicBezTo>
                  <a:cubicBezTo>
                    <a:pt x="122" y="408"/>
                    <a:pt x="121" y="407"/>
                    <a:pt x="121" y="410"/>
                  </a:cubicBezTo>
                  <a:cubicBezTo>
                    <a:pt x="122" y="413"/>
                    <a:pt x="121" y="419"/>
                    <a:pt x="121" y="422"/>
                  </a:cubicBezTo>
                  <a:cubicBezTo>
                    <a:pt x="121" y="425"/>
                    <a:pt x="120" y="427"/>
                    <a:pt x="121" y="428"/>
                  </a:cubicBezTo>
                  <a:cubicBezTo>
                    <a:pt x="121" y="430"/>
                    <a:pt x="121" y="431"/>
                    <a:pt x="121" y="432"/>
                  </a:cubicBezTo>
                  <a:cubicBezTo>
                    <a:pt x="121" y="433"/>
                    <a:pt x="121" y="440"/>
                    <a:pt x="121" y="440"/>
                  </a:cubicBezTo>
                  <a:cubicBezTo>
                    <a:pt x="121" y="440"/>
                    <a:pt x="120" y="440"/>
                    <a:pt x="120" y="441"/>
                  </a:cubicBezTo>
                  <a:cubicBezTo>
                    <a:pt x="120" y="441"/>
                    <a:pt x="120" y="445"/>
                    <a:pt x="120" y="446"/>
                  </a:cubicBezTo>
                  <a:cubicBezTo>
                    <a:pt x="120" y="446"/>
                    <a:pt x="121" y="446"/>
                    <a:pt x="121" y="446"/>
                  </a:cubicBezTo>
                  <a:cubicBezTo>
                    <a:pt x="121" y="446"/>
                    <a:pt x="126" y="470"/>
                    <a:pt x="128" y="479"/>
                  </a:cubicBezTo>
                  <a:cubicBezTo>
                    <a:pt x="130" y="489"/>
                    <a:pt x="132" y="493"/>
                    <a:pt x="132" y="493"/>
                  </a:cubicBezTo>
                  <a:cubicBezTo>
                    <a:pt x="132" y="493"/>
                    <a:pt x="134" y="508"/>
                    <a:pt x="134" y="511"/>
                  </a:cubicBezTo>
                  <a:cubicBezTo>
                    <a:pt x="135" y="515"/>
                    <a:pt x="135" y="515"/>
                    <a:pt x="135" y="517"/>
                  </a:cubicBezTo>
                  <a:cubicBezTo>
                    <a:pt x="135" y="518"/>
                    <a:pt x="135" y="518"/>
                    <a:pt x="135" y="519"/>
                  </a:cubicBezTo>
                  <a:cubicBezTo>
                    <a:pt x="136" y="520"/>
                    <a:pt x="136" y="520"/>
                    <a:pt x="136" y="521"/>
                  </a:cubicBezTo>
                  <a:cubicBezTo>
                    <a:pt x="136" y="523"/>
                    <a:pt x="136" y="523"/>
                    <a:pt x="136" y="525"/>
                  </a:cubicBezTo>
                  <a:cubicBezTo>
                    <a:pt x="136" y="526"/>
                    <a:pt x="137" y="531"/>
                    <a:pt x="138" y="536"/>
                  </a:cubicBezTo>
                  <a:cubicBezTo>
                    <a:pt x="139" y="540"/>
                    <a:pt x="139" y="543"/>
                    <a:pt x="139" y="543"/>
                  </a:cubicBezTo>
                  <a:cubicBezTo>
                    <a:pt x="139" y="543"/>
                    <a:pt x="137" y="544"/>
                    <a:pt x="138" y="546"/>
                  </a:cubicBezTo>
                  <a:cubicBezTo>
                    <a:pt x="138" y="547"/>
                    <a:pt x="140" y="562"/>
                    <a:pt x="141" y="568"/>
                  </a:cubicBezTo>
                  <a:cubicBezTo>
                    <a:pt x="142" y="574"/>
                    <a:pt x="144" y="591"/>
                    <a:pt x="145" y="600"/>
                  </a:cubicBezTo>
                  <a:cubicBezTo>
                    <a:pt x="146" y="609"/>
                    <a:pt x="148" y="620"/>
                    <a:pt x="148" y="623"/>
                  </a:cubicBezTo>
                  <a:cubicBezTo>
                    <a:pt x="148" y="626"/>
                    <a:pt x="147" y="626"/>
                    <a:pt x="147" y="628"/>
                  </a:cubicBezTo>
                  <a:cubicBezTo>
                    <a:pt x="148" y="630"/>
                    <a:pt x="148" y="630"/>
                    <a:pt x="148" y="631"/>
                  </a:cubicBezTo>
                  <a:cubicBezTo>
                    <a:pt x="149" y="632"/>
                    <a:pt x="149" y="634"/>
                    <a:pt x="149" y="634"/>
                  </a:cubicBezTo>
                  <a:cubicBezTo>
                    <a:pt x="149" y="634"/>
                    <a:pt x="149" y="635"/>
                    <a:pt x="149" y="639"/>
                  </a:cubicBezTo>
                  <a:cubicBezTo>
                    <a:pt x="149" y="642"/>
                    <a:pt x="150" y="643"/>
                    <a:pt x="150" y="644"/>
                  </a:cubicBezTo>
                  <a:cubicBezTo>
                    <a:pt x="150" y="646"/>
                    <a:pt x="150" y="645"/>
                    <a:pt x="151" y="647"/>
                  </a:cubicBezTo>
                  <a:cubicBezTo>
                    <a:pt x="151" y="649"/>
                    <a:pt x="151" y="655"/>
                    <a:pt x="151" y="658"/>
                  </a:cubicBezTo>
                  <a:cubicBezTo>
                    <a:pt x="151" y="662"/>
                    <a:pt x="151" y="671"/>
                    <a:pt x="151" y="673"/>
                  </a:cubicBezTo>
                  <a:cubicBezTo>
                    <a:pt x="151" y="676"/>
                    <a:pt x="150" y="689"/>
                    <a:pt x="147" y="693"/>
                  </a:cubicBezTo>
                  <a:cubicBezTo>
                    <a:pt x="144" y="697"/>
                    <a:pt x="141" y="697"/>
                    <a:pt x="138" y="699"/>
                  </a:cubicBezTo>
                  <a:cubicBezTo>
                    <a:pt x="134" y="700"/>
                    <a:pt x="129" y="701"/>
                    <a:pt x="129" y="703"/>
                  </a:cubicBezTo>
                  <a:cubicBezTo>
                    <a:pt x="129" y="704"/>
                    <a:pt x="131" y="716"/>
                    <a:pt x="131" y="716"/>
                  </a:cubicBezTo>
                  <a:cubicBezTo>
                    <a:pt x="131" y="716"/>
                    <a:pt x="134" y="719"/>
                    <a:pt x="139" y="720"/>
                  </a:cubicBezTo>
                  <a:cubicBezTo>
                    <a:pt x="144" y="721"/>
                    <a:pt x="160" y="722"/>
                    <a:pt x="168" y="720"/>
                  </a:cubicBezTo>
                  <a:cubicBezTo>
                    <a:pt x="172" y="722"/>
                    <a:pt x="190" y="724"/>
                    <a:pt x="204" y="721"/>
                  </a:cubicBezTo>
                  <a:cubicBezTo>
                    <a:pt x="218" y="719"/>
                    <a:pt x="225" y="719"/>
                    <a:pt x="225" y="719"/>
                  </a:cubicBezTo>
                  <a:cubicBezTo>
                    <a:pt x="225" y="719"/>
                    <a:pt x="224" y="681"/>
                    <a:pt x="225" y="673"/>
                  </a:cubicBezTo>
                  <a:cubicBezTo>
                    <a:pt x="225" y="665"/>
                    <a:pt x="226" y="662"/>
                    <a:pt x="222" y="656"/>
                  </a:cubicBezTo>
                  <a:cubicBezTo>
                    <a:pt x="219" y="649"/>
                    <a:pt x="214" y="639"/>
                    <a:pt x="214" y="639"/>
                  </a:cubicBezTo>
                  <a:cubicBezTo>
                    <a:pt x="213" y="638"/>
                    <a:pt x="211" y="631"/>
                    <a:pt x="211" y="624"/>
                  </a:cubicBezTo>
                  <a:cubicBezTo>
                    <a:pt x="210" y="616"/>
                    <a:pt x="209" y="595"/>
                    <a:pt x="208" y="589"/>
                  </a:cubicBezTo>
                  <a:cubicBezTo>
                    <a:pt x="208" y="582"/>
                    <a:pt x="203" y="558"/>
                    <a:pt x="203" y="554"/>
                  </a:cubicBezTo>
                  <a:cubicBezTo>
                    <a:pt x="202" y="550"/>
                    <a:pt x="200" y="545"/>
                    <a:pt x="199" y="544"/>
                  </a:cubicBezTo>
                  <a:cubicBezTo>
                    <a:pt x="198" y="542"/>
                    <a:pt x="198" y="542"/>
                    <a:pt x="197" y="540"/>
                  </a:cubicBezTo>
                  <a:cubicBezTo>
                    <a:pt x="197" y="537"/>
                    <a:pt x="195" y="529"/>
                    <a:pt x="195" y="529"/>
                  </a:cubicBezTo>
                  <a:cubicBezTo>
                    <a:pt x="195" y="529"/>
                    <a:pt x="198" y="527"/>
                    <a:pt x="197" y="525"/>
                  </a:cubicBezTo>
                  <a:cubicBezTo>
                    <a:pt x="197" y="523"/>
                    <a:pt x="197" y="522"/>
                    <a:pt x="196" y="521"/>
                  </a:cubicBezTo>
                  <a:cubicBezTo>
                    <a:pt x="195" y="520"/>
                    <a:pt x="193" y="518"/>
                    <a:pt x="193" y="518"/>
                  </a:cubicBezTo>
                  <a:cubicBezTo>
                    <a:pt x="193" y="517"/>
                    <a:pt x="195" y="516"/>
                    <a:pt x="195" y="515"/>
                  </a:cubicBezTo>
                  <a:cubicBezTo>
                    <a:pt x="195" y="514"/>
                    <a:pt x="194" y="510"/>
                    <a:pt x="194" y="507"/>
                  </a:cubicBezTo>
                  <a:cubicBezTo>
                    <a:pt x="194" y="504"/>
                    <a:pt x="195" y="499"/>
                    <a:pt x="195" y="498"/>
                  </a:cubicBezTo>
                  <a:cubicBezTo>
                    <a:pt x="195" y="497"/>
                    <a:pt x="196" y="495"/>
                    <a:pt x="196" y="494"/>
                  </a:cubicBezTo>
                  <a:cubicBezTo>
                    <a:pt x="198" y="490"/>
                    <a:pt x="211" y="458"/>
                    <a:pt x="211" y="458"/>
                  </a:cubicBezTo>
                  <a:cubicBezTo>
                    <a:pt x="211" y="458"/>
                    <a:pt x="213" y="459"/>
                    <a:pt x="213" y="458"/>
                  </a:cubicBezTo>
                  <a:cubicBezTo>
                    <a:pt x="214" y="456"/>
                    <a:pt x="214" y="453"/>
                    <a:pt x="215" y="453"/>
                  </a:cubicBezTo>
                  <a:cubicBezTo>
                    <a:pt x="215" y="452"/>
                    <a:pt x="214" y="452"/>
                    <a:pt x="214" y="451"/>
                  </a:cubicBezTo>
                  <a:cubicBezTo>
                    <a:pt x="214" y="451"/>
                    <a:pt x="218" y="436"/>
                    <a:pt x="221" y="429"/>
                  </a:cubicBezTo>
                  <a:cubicBezTo>
                    <a:pt x="223" y="423"/>
                    <a:pt x="227" y="406"/>
                    <a:pt x="228" y="398"/>
                  </a:cubicBezTo>
                  <a:cubicBezTo>
                    <a:pt x="228" y="390"/>
                    <a:pt x="228" y="385"/>
                    <a:pt x="228" y="384"/>
                  </a:cubicBezTo>
                  <a:cubicBezTo>
                    <a:pt x="227" y="383"/>
                    <a:pt x="227" y="383"/>
                    <a:pt x="227" y="382"/>
                  </a:cubicBezTo>
                  <a:cubicBezTo>
                    <a:pt x="226" y="381"/>
                    <a:pt x="226" y="380"/>
                    <a:pt x="227" y="380"/>
                  </a:cubicBezTo>
                  <a:cubicBezTo>
                    <a:pt x="227" y="379"/>
                    <a:pt x="227" y="379"/>
                    <a:pt x="227" y="378"/>
                  </a:cubicBezTo>
                  <a:cubicBezTo>
                    <a:pt x="227" y="377"/>
                    <a:pt x="226" y="377"/>
                    <a:pt x="226" y="376"/>
                  </a:cubicBezTo>
                  <a:cubicBezTo>
                    <a:pt x="226" y="375"/>
                    <a:pt x="226" y="375"/>
                    <a:pt x="226" y="373"/>
                  </a:cubicBezTo>
                  <a:cubicBezTo>
                    <a:pt x="226" y="372"/>
                    <a:pt x="226" y="372"/>
                    <a:pt x="226" y="371"/>
                  </a:cubicBezTo>
                  <a:cubicBezTo>
                    <a:pt x="225" y="370"/>
                    <a:pt x="226" y="370"/>
                    <a:pt x="226" y="369"/>
                  </a:cubicBezTo>
                  <a:cubicBezTo>
                    <a:pt x="226" y="368"/>
                    <a:pt x="226" y="368"/>
                    <a:pt x="225" y="367"/>
                  </a:cubicBezTo>
                  <a:cubicBezTo>
                    <a:pt x="225" y="366"/>
                    <a:pt x="225" y="361"/>
                    <a:pt x="225" y="360"/>
                  </a:cubicBezTo>
                  <a:cubicBezTo>
                    <a:pt x="224" y="359"/>
                    <a:pt x="225" y="358"/>
                    <a:pt x="225" y="358"/>
                  </a:cubicBezTo>
                  <a:cubicBezTo>
                    <a:pt x="232" y="356"/>
                    <a:pt x="232" y="356"/>
                    <a:pt x="232" y="356"/>
                  </a:cubicBezTo>
                  <a:cubicBezTo>
                    <a:pt x="232" y="356"/>
                    <a:pt x="232" y="347"/>
                    <a:pt x="232" y="338"/>
                  </a:cubicBezTo>
                  <a:cubicBezTo>
                    <a:pt x="233" y="328"/>
                    <a:pt x="233" y="313"/>
                    <a:pt x="232" y="305"/>
                  </a:cubicBezTo>
                  <a:cubicBezTo>
                    <a:pt x="232" y="297"/>
                    <a:pt x="230" y="295"/>
                    <a:pt x="231" y="291"/>
                  </a:cubicBezTo>
                  <a:cubicBezTo>
                    <a:pt x="232" y="287"/>
                    <a:pt x="237" y="264"/>
                    <a:pt x="238" y="258"/>
                  </a:cubicBezTo>
                  <a:cubicBezTo>
                    <a:pt x="240" y="252"/>
                    <a:pt x="243" y="245"/>
                    <a:pt x="246" y="233"/>
                  </a:cubicBezTo>
                  <a:cubicBezTo>
                    <a:pt x="248" y="221"/>
                    <a:pt x="251" y="209"/>
                    <a:pt x="251" y="203"/>
                  </a:cubicBezTo>
                  <a:cubicBezTo>
                    <a:pt x="252" y="198"/>
                    <a:pt x="258" y="185"/>
                    <a:pt x="242" y="169"/>
                  </a:cubicBezTo>
                  <a:close/>
                  <a:moveTo>
                    <a:pt x="185" y="645"/>
                  </a:moveTo>
                  <a:cubicBezTo>
                    <a:pt x="185" y="647"/>
                    <a:pt x="185" y="652"/>
                    <a:pt x="185" y="652"/>
                  </a:cubicBezTo>
                  <a:cubicBezTo>
                    <a:pt x="185" y="652"/>
                    <a:pt x="181" y="642"/>
                    <a:pt x="181" y="641"/>
                  </a:cubicBezTo>
                  <a:cubicBezTo>
                    <a:pt x="181" y="640"/>
                    <a:pt x="180" y="640"/>
                    <a:pt x="180" y="638"/>
                  </a:cubicBezTo>
                  <a:cubicBezTo>
                    <a:pt x="180" y="637"/>
                    <a:pt x="180" y="637"/>
                    <a:pt x="180" y="636"/>
                  </a:cubicBezTo>
                  <a:cubicBezTo>
                    <a:pt x="180" y="634"/>
                    <a:pt x="180" y="634"/>
                    <a:pt x="180" y="633"/>
                  </a:cubicBezTo>
                  <a:cubicBezTo>
                    <a:pt x="180" y="632"/>
                    <a:pt x="179" y="630"/>
                    <a:pt x="179" y="629"/>
                  </a:cubicBezTo>
                  <a:cubicBezTo>
                    <a:pt x="179" y="627"/>
                    <a:pt x="178" y="624"/>
                    <a:pt x="178" y="623"/>
                  </a:cubicBezTo>
                  <a:cubicBezTo>
                    <a:pt x="178" y="621"/>
                    <a:pt x="177" y="614"/>
                    <a:pt x="177" y="614"/>
                  </a:cubicBezTo>
                  <a:cubicBezTo>
                    <a:pt x="177" y="614"/>
                    <a:pt x="179" y="622"/>
                    <a:pt x="181" y="625"/>
                  </a:cubicBezTo>
                  <a:cubicBezTo>
                    <a:pt x="182" y="628"/>
                    <a:pt x="181" y="627"/>
                    <a:pt x="181" y="628"/>
                  </a:cubicBezTo>
                  <a:cubicBezTo>
                    <a:pt x="181" y="629"/>
                    <a:pt x="181" y="629"/>
                    <a:pt x="182" y="631"/>
                  </a:cubicBezTo>
                  <a:cubicBezTo>
                    <a:pt x="183" y="633"/>
                    <a:pt x="182" y="633"/>
                    <a:pt x="182" y="634"/>
                  </a:cubicBezTo>
                  <a:cubicBezTo>
                    <a:pt x="182" y="635"/>
                    <a:pt x="183" y="636"/>
                    <a:pt x="184" y="637"/>
                  </a:cubicBezTo>
                  <a:cubicBezTo>
                    <a:pt x="184" y="639"/>
                    <a:pt x="183" y="639"/>
                    <a:pt x="183" y="640"/>
                  </a:cubicBezTo>
                  <a:cubicBezTo>
                    <a:pt x="183" y="641"/>
                    <a:pt x="184" y="641"/>
                    <a:pt x="185" y="642"/>
                  </a:cubicBezTo>
                  <a:cubicBezTo>
                    <a:pt x="186" y="643"/>
                    <a:pt x="185" y="643"/>
                    <a:pt x="185" y="645"/>
                  </a:cubicBezTo>
                  <a:close/>
                  <a:moveTo>
                    <a:pt x="209" y="174"/>
                  </a:moveTo>
                  <a:cubicBezTo>
                    <a:pt x="206" y="174"/>
                    <a:pt x="206" y="174"/>
                    <a:pt x="206" y="174"/>
                  </a:cubicBezTo>
                  <a:cubicBezTo>
                    <a:pt x="206" y="174"/>
                    <a:pt x="204" y="170"/>
                    <a:pt x="202" y="168"/>
                  </a:cubicBezTo>
                  <a:cubicBezTo>
                    <a:pt x="201" y="166"/>
                    <a:pt x="200" y="163"/>
                    <a:pt x="200" y="161"/>
                  </a:cubicBezTo>
                  <a:cubicBezTo>
                    <a:pt x="200" y="159"/>
                    <a:pt x="201" y="154"/>
                    <a:pt x="201" y="154"/>
                  </a:cubicBezTo>
                  <a:cubicBezTo>
                    <a:pt x="202" y="153"/>
                    <a:pt x="202" y="153"/>
                    <a:pt x="202" y="153"/>
                  </a:cubicBezTo>
                  <a:cubicBezTo>
                    <a:pt x="202" y="153"/>
                    <a:pt x="205" y="161"/>
                    <a:pt x="206" y="163"/>
                  </a:cubicBezTo>
                  <a:cubicBezTo>
                    <a:pt x="206" y="165"/>
                    <a:pt x="206" y="166"/>
                    <a:pt x="208" y="170"/>
                  </a:cubicBezTo>
                  <a:cubicBezTo>
                    <a:pt x="209" y="174"/>
                    <a:pt x="209" y="174"/>
                    <a:pt x="209" y="174"/>
                  </a:cubicBezTo>
                  <a:close/>
                </a:path>
              </a:pathLst>
            </a:custGeom>
            <a:solidFill>
              <a:srgbClr val="0E2231"/>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21" name="Freeform 6"/>
            <p:cNvSpPr>
              <a:spLocks noChangeAspect="1"/>
            </p:cNvSpPr>
            <p:nvPr/>
          </p:nvSpPr>
          <p:spPr bwMode="auto">
            <a:xfrm>
              <a:off x="4690339" y="2914286"/>
              <a:ext cx="338678" cy="840600"/>
            </a:xfrm>
            <a:custGeom>
              <a:avLst/>
              <a:gdLst/>
              <a:ahLst/>
              <a:cxnLst>
                <a:cxn ang="0">
                  <a:pos x="89" y="544"/>
                </a:cxn>
                <a:cxn ang="0">
                  <a:pos x="64" y="580"/>
                </a:cxn>
                <a:cxn ang="0">
                  <a:pos x="88" y="610"/>
                </a:cxn>
                <a:cxn ang="0">
                  <a:pos x="123" y="644"/>
                </a:cxn>
                <a:cxn ang="0">
                  <a:pos x="111" y="679"/>
                </a:cxn>
                <a:cxn ang="0">
                  <a:pos x="87" y="722"/>
                </a:cxn>
                <a:cxn ang="0">
                  <a:pos x="83" y="678"/>
                </a:cxn>
                <a:cxn ang="0">
                  <a:pos x="54" y="646"/>
                </a:cxn>
                <a:cxn ang="0">
                  <a:pos x="9" y="596"/>
                </a:cxn>
                <a:cxn ang="0">
                  <a:pos x="63" y="464"/>
                </a:cxn>
                <a:cxn ang="0">
                  <a:pos x="80" y="394"/>
                </a:cxn>
                <a:cxn ang="0">
                  <a:pos x="81" y="296"/>
                </a:cxn>
                <a:cxn ang="0">
                  <a:pos x="89" y="265"/>
                </a:cxn>
                <a:cxn ang="0">
                  <a:pos x="31" y="262"/>
                </a:cxn>
                <a:cxn ang="0">
                  <a:pos x="12" y="195"/>
                </a:cxn>
                <a:cxn ang="0">
                  <a:pos x="6" y="141"/>
                </a:cxn>
                <a:cxn ang="0">
                  <a:pos x="1" y="126"/>
                </a:cxn>
                <a:cxn ang="0">
                  <a:pos x="12" y="118"/>
                </a:cxn>
                <a:cxn ang="0">
                  <a:pos x="16" y="113"/>
                </a:cxn>
                <a:cxn ang="0">
                  <a:pos x="24" y="111"/>
                </a:cxn>
                <a:cxn ang="0">
                  <a:pos x="26" y="159"/>
                </a:cxn>
                <a:cxn ang="0">
                  <a:pos x="46" y="230"/>
                </a:cxn>
                <a:cxn ang="0">
                  <a:pos x="94" y="227"/>
                </a:cxn>
                <a:cxn ang="0">
                  <a:pos x="128" y="216"/>
                </a:cxn>
                <a:cxn ang="0">
                  <a:pos x="127" y="167"/>
                </a:cxn>
                <a:cxn ang="0">
                  <a:pos x="119" y="168"/>
                </a:cxn>
                <a:cxn ang="0">
                  <a:pos x="118" y="166"/>
                </a:cxn>
                <a:cxn ang="0">
                  <a:pos x="129" y="151"/>
                </a:cxn>
                <a:cxn ang="0">
                  <a:pos x="123" y="153"/>
                </a:cxn>
                <a:cxn ang="0">
                  <a:pos x="126" y="147"/>
                </a:cxn>
                <a:cxn ang="0">
                  <a:pos x="136" y="138"/>
                </a:cxn>
                <a:cxn ang="0">
                  <a:pos x="159" y="126"/>
                </a:cxn>
                <a:cxn ang="0">
                  <a:pos x="184" y="143"/>
                </a:cxn>
                <a:cxn ang="0">
                  <a:pos x="185" y="179"/>
                </a:cxn>
                <a:cxn ang="0">
                  <a:pos x="177" y="196"/>
                </a:cxn>
                <a:cxn ang="0">
                  <a:pos x="163" y="218"/>
                </a:cxn>
                <a:cxn ang="0">
                  <a:pos x="188" y="197"/>
                </a:cxn>
                <a:cxn ang="0">
                  <a:pos x="245" y="153"/>
                </a:cxn>
                <a:cxn ang="0">
                  <a:pos x="270" y="62"/>
                </a:cxn>
                <a:cxn ang="0">
                  <a:pos x="278" y="20"/>
                </a:cxn>
                <a:cxn ang="0">
                  <a:pos x="296" y="2"/>
                </a:cxn>
                <a:cxn ang="0">
                  <a:pos x="296" y="16"/>
                </a:cxn>
                <a:cxn ang="0">
                  <a:pos x="289" y="63"/>
                </a:cxn>
                <a:cxn ang="0">
                  <a:pos x="284" y="119"/>
                </a:cxn>
                <a:cxn ang="0">
                  <a:pos x="272" y="171"/>
                </a:cxn>
                <a:cxn ang="0">
                  <a:pos x="239" y="203"/>
                </a:cxn>
                <a:cxn ang="0">
                  <a:pos x="195" y="237"/>
                </a:cxn>
                <a:cxn ang="0">
                  <a:pos x="173" y="330"/>
                </a:cxn>
                <a:cxn ang="0">
                  <a:pos x="169" y="379"/>
                </a:cxn>
                <a:cxn ang="0">
                  <a:pos x="178" y="425"/>
                </a:cxn>
                <a:cxn ang="0">
                  <a:pos x="177" y="499"/>
                </a:cxn>
                <a:cxn ang="0">
                  <a:pos x="169" y="562"/>
                </a:cxn>
                <a:cxn ang="0">
                  <a:pos x="191" y="575"/>
                </a:cxn>
                <a:cxn ang="0">
                  <a:pos x="247" y="588"/>
                </a:cxn>
                <a:cxn ang="0">
                  <a:pos x="284" y="616"/>
                </a:cxn>
                <a:cxn ang="0">
                  <a:pos x="301" y="677"/>
                </a:cxn>
                <a:cxn ang="0">
                  <a:pos x="270" y="661"/>
                </a:cxn>
                <a:cxn ang="0">
                  <a:pos x="234" y="642"/>
                </a:cxn>
                <a:cxn ang="0">
                  <a:pos x="145" y="632"/>
                </a:cxn>
                <a:cxn ang="0">
                  <a:pos x="117" y="594"/>
                </a:cxn>
                <a:cxn ang="0">
                  <a:pos x="117" y="505"/>
                </a:cxn>
              </a:cxnLst>
              <a:rect l="0" t="0" r="r" b="b"/>
              <a:pathLst>
                <a:path w="306" h="724">
                  <a:moveTo>
                    <a:pt x="117" y="505"/>
                  </a:moveTo>
                  <a:cubicBezTo>
                    <a:pt x="111" y="508"/>
                    <a:pt x="95" y="537"/>
                    <a:pt x="89" y="544"/>
                  </a:cubicBezTo>
                  <a:cubicBezTo>
                    <a:pt x="83" y="551"/>
                    <a:pt x="74" y="563"/>
                    <a:pt x="71" y="567"/>
                  </a:cubicBezTo>
                  <a:cubicBezTo>
                    <a:pt x="68" y="570"/>
                    <a:pt x="65" y="576"/>
                    <a:pt x="64" y="580"/>
                  </a:cubicBezTo>
                  <a:cubicBezTo>
                    <a:pt x="62" y="583"/>
                    <a:pt x="58" y="585"/>
                    <a:pt x="64" y="589"/>
                  </a:cubicBezTo>
                  <a:cubicBezTo>
                    <a:pt x="71" y="593"/>
                    <a:pt x="84" y="606"/>
                    <a:pt x="88" y="610"/>
                  </a:cubicBezTo>
                  <a:cubicBezTo>
                    <a:pt x="92" y="614"/>
                    <a:pt x="100" y="627"/>
                    <a:pt x="106" y="630"/>
                  </a:cubicBezTo>
                  <a:cubicBezTo>
                    <a:pt x="113" y="632"/>
                    <a:pt x="123" y="638"/>
                    <a:pt x="123" y="644"/>
                  </a:cubicBezTo>
                  <a:cubicBezTo>
                    <a:pt x="124" y="650"/>
                    <a:pt x="124" y="658"/>
                    <a:pt x="120" y="664"/>
                  </a:cubicBezTo>
                  <a:cubicBezTo>
                    <a:pt x="116" y="670"/>
                    <a:pt x="113" y="672"/>
                    <a:pt x="111" y="679"/>
                  </a:cubicBezTo>
                  <a:cubicBezTo>
                    <a:pt x="110" y="686"/>
                    <a:pt x="107" y="701"/>
                    <a:pt x="104" y="707"/>
                  </a:cubicBezTo>
                  <a:cubicBezTo>
                    <a:pt x="100" y="713"/>
                    <a:pt x="91" y="724"/>
                    <a:pt x="87" y="722"/>
                  </a:cubicBezTo>
                  <a:cubicBezTo>
                    <a:pt x="84" y="719"/>
                    <a:pt x="83" y="709"/>
                    <a:pt x="83" y="700"/>
                  </a:cubicBezTo>
                  <a:cubicBezTo>
                    <a:pt x="83" y="690"/>
                    <a:pt x="88" y="684"/>
                    <a:pt x="83" y="678"/>
                  </a:cubicBezTo>
                  <a:cubicBezTo>
                    <a:pt x="79" y="672"/>
                    <a:pt x="78" y="669"/>
                    <a:pt x="73" y="664"/>
                  </a:cubicBezTo>
                  <a:cubicBezTo>
                    <a:pt x="69" y="659"/>
                    <a:pt x="64" y="653"/>
                    <a:pt x="54" y="646"/>
                  </a:cubicBezTo>
                  <a:cubicBezTo>
                    <a:pt x="44" y="640"/>
                    <a:pt x="26" y="631"/>
                    <a:pt x="20" y="625"/>
                  </a:cubicBezTo>
                  <a:cubicBezTo>
                    <a:pt x="13" y="619"/>
                    <a:pt x="5" y="609"/>
                    <a:pt x="9" y="596"/>
                  </a:cubicBezTo>
                  <a:cubicBezTo>
                    <a:pt x="12" y="583"/>
                    <a:pt x="27" y="538"/>
                    <a:pt x="33" y="526"/>
                  </a:cubicBezTo>
                  <a:cubicBezTo>
                    <a:pt x="38" y="514"/>
                    <a:pt x="59" y="471"/>
                    <a:pt x="63" y="464"/>
                  </a:cubicBezTo>
                  <a:cubicBezTo>
                    <a:pt x="66" y="457"/>
                    <a:pt x="74" y="442"/>
                    <a:pt x="77" y="432"/>
                  </a:cubicBezTo>
                  <a:cubicBezTo>
                    <a:pt x="79" y="423"/>
                    <a:pt x="80" y="408"/>
                    <a:pt x="80" y="394"/>
                  </a:cubicBezTo>
                  <a:cubicBezTo>
                    <a:pt x="80" y="379"/>
                    <a:pt x="84" y="331"/>
                    <a:pt x="84" y="324"/>
                  </a:cubicBezTo>
                  <a:cubicBezTo>
                    <a:pt x="83" y="316"/>
                    <a:pt x="82" y="304"/>
                    <a:pt x="81" y="296"/>
                  </a:cubicBezTo>
                  <a:cubicBezTo>
                    <a:pt x="81" y="288"/>
                    <a:pt x="82" y="280"/>
                    <a:pt x="86" y="274"/>
                  </a:cubicBezTo>
                  <a:cubicBezTo>
                    <a:pt x="90" y="268"/>
                    <a:pt x="95" y="262"/>
                    <a:pt x="89" y="265"/>
                  </a:cubicBezTo>
                  <a:cubicBezTo>
                    <a:pt x="84" y="267"/>
                    <a:pt x="68" y="270"/>
                    <a:pt x="61" y="269"/>
                  </a:cubicBezTo>
                  <a:cubicBezTo>
                    <a:pt x="53" y="268"/>
                    <a:pt x="36" y="264"/>
                    <a:pt x="31" y="262"/>
                  </a:cubicBezTo>
                  <a:cubicBezTo>
                    <a:pt x="26" y="259"/>
                    <a:pt x="22" y="257"/>
                    <a:pt x="19" y="246"/>
                  </a:cubicBezTo>
                  <a:cubicBezTo>
                    <a:pt x="17" y="235"/>
                    <a:pt x="12" y="203"/>
                    <a:pt x="12" y="195"/>
                  </a:cubicBezTo>
                  <a:cubicBezTo>
                    <a:pt x="12" y="187"/>
                    <a:pt x="12" y="167"/>
                    <a:pt x="10" y="163"/>
                  </a:cubicBezTo>
                  <a:cubicBezTo>
                    <a:pt x="9" y="159"/>
                    <a:pt x="7" y="146"/>
                    <a:pt x="6" y="141"/>
                  </a:cubicBezTo>
                  <a:cubicBezTo>
                    <a:pt x="6" y="136"/>
                    <a:pt x="7" y="132"/>
                    <a:pt x="5" y="131"/>
                  </a:cubicBezTo>
                  <a:cubicBezTo>
                    <a:pt x="2" y="129"/>
                    <a:pt x="0" y="127"/>
                    <a:pt x="1" y="126"/>
                  </a:cubicBezTo>
                  <a:cubicBezTo>
                    <a:pt x="2" y="126"/>
                    <a:pt x="5" y="125"/>
                    <a:pt x="7" y="124"/>
                  </a:cubicBezTo>
                  <a:cubicBezTo>
                    <a:pt x="8" y="122"/>
                    <a:pt x="10" y="118"/>
                    <a:pt x="12" y="118"/>
                  </a:cubicBezTo>
                  <a:cubicBezTo>
                    <a:pt x="15" y="118"/>
                    <a:pt x="19" y="119"/>
                    <a:pt x="19" y="118"/>
                  </a:cubicBezTo>
                  <a:cubicBezTo>
                    <a:pt x="19" y="117"/>
                    <a:pt x="18" y="114"/>
                    <a:pt x="16" y="113"/>
                  </a:cubicBezTo>
                  <a:cubicBezTo>
                    <a:pt x="15" y="112"/>
                    <a:pt x="11" y="108"/>
                    <a:pt x="13" y="108"/>
                  </a:cubicBezTo>
                  <a:cubicBezTo>
                    <a:pt x="16" y="108"/>
                    <a:pt x="21" y="108"/>
                    <a:pt x="24" y="111"/>
                  </a:cubicBezTo>
                  <a:cubicBezTo>
                    <a:pt x="26" y="115"/>
                    <a:pt x="30" y="124"/>
                    <a:pt x="29" y="130"/>
                  </a:cubicBezTo>
                  <a:cubicBezTo>
                    <a:pt x="28" y="136"/>
                    <a:pt x="25" y="150"/>
                    <a:pt x="26" y="159"/>
                  </a:cubicBezTo>
                  <a:cubicBezTo>
                    <a:pt x="28" y="167"/>
                    <a:pt x="30" y="185"/>
                    <a:pt x="32" y="192"/>
                  </a:cubicBezTo>
                  <a:cubicBezTo>
                    <a:pt x="35" y="199"/>
                    <a:pt x="46" y="228"/>
                    <a:pt x="46" y="230"/>
                  </a:cubicBezTo>
                  <a:cubicBezTo>
                    <a:pt x="46" y="232"/>
                    <a:pt x="56" y="231"/>
                    <a:pt x="66" y="231"/>
                  </a:cubicBezTo>
                  <a:cubicBezTo>
                    <a:pt x="75" y="232"/>
                    <a:pt x="88" y="229"/>
                    <a:pt x="94" y="227"/>
                  </a:cubicBezTo>
                  <a:cubicBezTo>
                    <a:pt x="100" y="226"/>
                    <a:pt x="113" y="223"/>
                    <a:pt x="119" y="225"/>
                  </a:cubicBezTo>
                  <a:cubicBezTo>
                    <a:pt x="125" y="227"/>
                    <a:pt x="128" y="225"/>
                    <a:pt x="128" y="216"/>
                  </a:cubicBezTo>
                  <a:cubicBezTo>
                    <a:pt x="128" y="207"/>
                    <a:pt x="131" y="191"/>
                    <a:pt x="129" y="186"/>
                  </a:cubicBezTo>
                  <a:cubicBezTo>
                    <a:pt x="128" y="181"/>
                    <a:pt x="126" y="172"/>
                    <a:pt x="127" y="167"/>
                  </a:cubicBezTo>
                  <a:cubicBezTo>
                    <a:pt x="128" y="161"/>
                    <a:pt x="125" y="160"/>
                    <a:pt x="124" y="162"/>
                  </a:cubicBezTo>
                  <a:cubicBezTo>
                    <a:pt x="123" y="164"/>
                    <a:pt x="118" y="162"/>
                    <a:pt x="119" y="168"/>
                  </a:cubicBezTo>
                  <a:cubicBezTo>
                    <a:pt x="121" y="173"/>
                    <a:pt x="124" y="181"/>
                    <a:pt x="121" y="176"/>
                  </a:cubicBezTo>
                  <a:cubicBezTo>
                    <a:pt x="118" y="171"/>
                    <a:pt x="117" y="170"/>
                    <a:pt x="118" y="166"/>
                  </a:cubicBezTo>
                  <a:cubicBezTo>
                    <a:pt x="118" y="162"/>
                    <a:pt x="118" y="161"/>
                    <a:pt x="122" y="158"/>
                  </a:cubicBezTo>
                  <a:cubicBezTo>
                    <a:pt x="125" y="155"/>
                    <a:pt x="129" y="152"/>
                    <a:pt x="129" y="151"/>
                  </a:cubicBezTo>
                  <a:cubicBezTo>
                    <a:pt x="129" y="149"/>
                    <a:pt x="128" y="146"/>
                    <a:pt x="126" y="149"/>
                  </a:cubicBezTo>
                  <a:cubicBezTo>
                    <a:pt x="124" y="152"/>
                    <a:pt x="126" y="150"/>
                    <a:pt x="123" y="153"/>
                  </a:cubicBezTo>
                  <a:cubicBezTo>
                    <a:pt x="121" y="157"/>
                    <a:pt x="120" y="157"/>
                    <a:pt x="121" y="155"/>
                  </a:cubicBezTo>
                  <a:cubicBezTo>
                    <a:pt x="122" y="153"/>
                    <a:pt x="126" y="147"/>
                    <a:pt x="126" y="147"/>
                  </a:cubicBezTo>
                  <a:cubicBezTo>
                    <a:pt x="126" y="147"/>
                    <a:pt x="129" y="144"/>
                    <a:pt x="131" y="143"/>
                  </a:cubicBezTo>
                  <a:cubicBezTo>
                    <a:pt x="132" y="141"/>
                    <a:pt x="134" y="140"/>
                    <a:pt x="136" y="138"/>
                  </a:cubicBezTo>
                  <a:cubicBezTo>
                    <a:pt x="137" y="136"/>
                    <a:pt x="137" y="131"/>
                    <a:pt x="143" y="129"/>
                  </a:cubicBezTo>
                  <a:cubicBezTo>
                    <a:pt x="148" y="127"/>
                    <a:pt x="152" y="125"/>
                    <a:pt x="159" y="126"/>
                  </a:cubicBezTo>
                  <a:cubicBezTo>
                    <a:pt x="166" y="128"/>
                    <a:pt x="169" y="129"/>
                    <a:pt x="174" y="132"/>
                  </a:cubicBezTo>
                  <a:cubicBezTo>
                    <a:pt x="179" y="135"/>
                    <a:pt x="182" y="139"/>
                    <a:pt x="184" y="143"/>
                  </a:cubicBezTo>
                  <a:cubicBezTo>
                    <a:pt x="186" y="148"/>
                    <a:pt x="188" y="155"/>
                    <a:pt x="188" y="163"/>
                  </a:cubicBezTo>
                  <a:cubicBezTo>
                    <a:pt x="188" y="171"/>
                    <a:pt x="187" y="175"/>
                    <a:pt x="185" y="179"/>
                  </a:cubicBezTo>
                  <a:cubicBezTo>
                    <a:pt x="184" y="182"/>
                    <a:pt x="184" y="181"/>
                    <a:pt x="182" y="186"/>
                  </a:cubicBezTo>
                  <a:cubicBezTo>
                    <a:pt x="180" y="191"/>
                    <a:pt x="179" y="193"/>
                    <a:pt x="177" y="196"/>
                  </a:cubicBezTo>
                  <a:cubicBezTo>
                    <a:pt x="175" y="200"/>
                    <a:pt x="170" y="207"/>
                    <a:pt x="167" y="209"/>
                  </a:cubicBezTo>
                  <a:cubicBezTo>
                    <a:pt x="164" y="211"/>
                    <a:pt x="163" y="215"/>
                    <a:pt x="163" y="218"/>
                  </a:cubicBezTo>
                  <a:cubicBezTo>
                    <a:pt x="162" y="220"/>
                    <a:pt x="163" y="215"/>
                    <a:pt x="167" y="211"/>
                  </a:cubicBezTo>
                  <a:cubicBezTo>
                    <a:pt x="172" y="207"/>
                    <a:pt x="181" y="199"/>
                    <a:pt x="188" y="197"/>
                  </a:cubicBezTo>
                  <a:cubicBezTo>
                    <a:pt x="195" y="195"/>
                    <a:pt x="216" y="176"/>
                    <a:pt x="224" y="171"/>
                  </a:cubicBezTo>
                  <a:cubicBezTo>
                    <a:pt x="232" y="166"/>
                    <a:pt x="243" y="158"/>
                    <a:pt x="245" y="153"/>
                  </a:cubicBezTo>
                  <a:cubicBezTo>
                    <a:pt x="247" y="148"/>
                    <a:pt x="261" y="107"/>
                    <a:pt x="263" y="98"/>
                  </a:cubicBezTo>
                  <a:cubicBezTo>
                    <a:pt x="264" y="89"/>
                    <a:pt x="271" y="69"/>
                    <a:pt x="270" y="62"/>
                  </a:cubicBezTo>
                  <a:cubicBezTo>
                    <a:pt x="270" y="56"/>
                    <a:pt x="266" y="40"/>
                    <a:pt x="269" y="36"/>
                  </a:cubicBezTo>
                  <a:cubicBezTo>
                    <a:pt x="271" y="31"/>
                    <a:pt x="275" y="25"/>
                    <a:pt x="278" y="20"/>
                  </a:cubicBezTo>
                  <a:cubicBezTo>
                    <a:pt x="280" y="15"/>
                    <a:pt x="287" y="7"/>
                    <a:pt x="289" y="5"/>
                  </a:cubicBezTo>
                  <a:cubicBezTo>
                    <a:pt x="292" y="2"/>
                    <a:pt x="295" y="0"/>
                    <a:pt x="296" y="2"/>
                  </a:cubicBezTo>
                  <a:cubicBezTo>
                    <a:pt x="298" y="5"/>
                    <a:pt x="296" y="9"/>
                    <a:pt x="296" y="11"/>
                  </a:cubicBezTo>
                  <a:cubicBezTo>
                    <a:pt x="297" y="12"/>
                    <a:pt x="298" y="9"/>
                    <a:pt x="296" y="16"/>
                  </a:cubicBezTo>
                  <a:cubicBezTo>
                    <a:pt x="295" y="23"/>
                    <a:pt x="290" y="28"/>
                    <a:pt x="290" y="34"/>
                  </a:cubicBezTo>
                  <a:cubicBezTo>
                    <a:pt x="290" y="39"/>
                    <a:pt x="290" y="57"/>
                    <a:pt x="289" y="63"/>
                  </a:cubicBezTo>
                  <a:cubicBezTo>
                    <a:pt x="288" y="69"/>
                    <a:pt x="287" y="68"/>
                    <a:pt x="286" y="77"/>
                  </a:cubicBezTo>
                  <a:cubicBezTo>
                    <a:pt x="285" y="87"/>
                    <a:pt x="285" y="112"/>
                    <a:pt x="284" y="119"/>
                  </a:cubicBezTo>
                  <a:cubicBezTo>
                    <a:pt x="282" y="127"/>
                    <a:pt x="279" y="143"/>
                    <a:pt x="277" y="149"/>
                  </a:cubicBezTo>
                  <a:cubicBezTo>
                    <a:pt x="276" y="155"/>
                    <a:pt x="276" y="165"/>
                    <a:pt x="272" y="171"/>
                  </a:cubicBezTo>
                  <a:cubicBezTo>
                    <a:pt x="269" y="175"/>
                    <a:pt x="263" y="180"/>
                    <a:pt x="257" y="185"/>
                  </a:cubicBezTo>
                  <a:cubicBezTo>
                    <a:pt x="251" y="191"/>
                    <a:pt x="246" y="196"/>
                    <a:pt x="239" y="203"/>
                  </a:cubicBezTo>
                  <a:cubicBezTo>
                    <a:pt x="233" y="209"/>
                    <a:pt x="220" y="219"/>
                    <a:pt x="214" y="223"/>
                  </a:cubicBezTo>
                  <a:cubicBezTo>
                    <a:pt x="208" y="227"/>
                    <a:pt x="198" y="231"/>
                    <a:pt x="195" y="237"/>
                  </a:cubicBezTo>
                  <a:cubicBezTo>
                    <a:pt x="192" y="244"/>
                    <a:pt x="187" y="261"/>
                    <a:pt x="185" y="272"/>
                  </a:cubicBezTo>
                  <a:cubicBezTo>
                    <a:pt x="183" y="284"/>
                    <a:pt x="175" y="321"/>
                    <a:pt x="173" y="330"/>
                  </a:cubicBezTo>
                  <a:cubicBezTo>
                    <a:pt x="171" y="339"/>
                    <a:pt x="167" y="349"/>
                    <a:pt x="167" y="357"/>
                  </a:cubicBezTo>
                  <a:cubicBezTo>
                    <a:pt x="166" y="364"/>
                    <a:pt x="167" y="373"/>
                    <a:pt x="169" y="379"/>
                  </a:cubicBezTo>
                  <a:cubicBezTo>
                    <a:pt x="170" y="385"/>
                    <a:pt x="170" y="388"/>
                    <a:pt x="171" y="396"/>
                  </a:cubicBezTo>
                  <a:cubicBezTo>
                    <a:pt x="172" y="403"/>
                    <a:pt x="177" y="418"/>
                    <a:pt x="178" y="425"/>
                  </a:cubicBezTo>
                  <a:cubicBezTo>
                    <a:pt x="180" y="433"/>
                    <a:pt x="182" y="456"/>
                    <a:pt x="181" y="466"/>
                  </a:cubicBezTo>
                  <a:cubicBezTo>
                    <a:pt x="180" y="475"/>
                    <a:pt x="179" y="491"/>
                    <a:pt x="177" y="499"/>
                  </a:cubicBezTo>
                  <a:cubicBezTo>
                    <a:pt x="175" y="506"/>
                    <a:pt x="172" y="526"/>
                    <a:pt x="171" y="534"/>
                  </a:cubicBezTo>
                  <a:cubicBezTo>
                    <a:pt x="170" y="543"/>
                    <a:pt x="171" y="556"/>
                    <a:pt x="169" y="562"/>
                  </a:cubicBezTo>
                  <a:cubicBezTo>
                    <a:pt x="168" y="567"/>
                    <a:pt x="163" y="575"/>
                    <a:pt x="166" y="574"/>
                  </a:cubicBezTo>
                  <a:cubicBezTo>
                    <a:pt x="170" y="573"/>
                    <a:pt x="184" y="574"/>
                    <a:pt x="191" y="575"/>
                  </a:cubicBezTo>
                  <a:cubicBezTo>
                    <a:pt x="198" y="576"/>
                    <a:pt x="210" y="579"/>
                    <a:pt x="215" y="581"/>
                  </a:cubicBezTo>
                  <a:cubicBezTo>
                    <a:pt x="221" y="582"/>
                    <a:pt x="240" y="587"/>
                    <a:pt x="247" y="588"/>
                  </a:cubicBezTo>
                  <a:cubicBezTo>
                    <a:pt x="253" y="589"/>
                    <a:pt x="264" y="591"/>
                    <a:pt x="269" y="592"/>
                  </a:cubicBezTo>
                  <a:cubicBezTo>
                    <a:pt x="273" y="593"/>
                    <a:pt x="279" y="610"/>
                    <a:pt x="284" y="616"/>
                  </a:cubicBezTo>
                  <a:cubicBezTo>
                    <a:pt x="288" y="621"/>
                    <a:pt x="297" y="639"/>
                    <a:pt x="300" y="648"/>
                  </a:cubicBezTo>
                  <a:cubicBezTo>
                    <a:pt x="302" y="656"/>
                    <a:pt x="306" y="672"/>
                    <a:pt x="301" y="677"/>
                  </a:cubicBezTo>
                  <a:cubicBezTo>
                    <a:pt x="297" y="683"/>
                    <a:pt x="291" y="685"/>
                    <a:pt x="283" y="679"/>
                  </a:cubicBezTo>
                  <a:cubicBezTo>
                    <a:pt x="276" y="673"/>
                    <a:pt x="275" y="667"/>
                    <a:pt x="270" y="661"/>
                  </a:cubicBezTo>
                  <a:cubicBezTo>
                    <a:pt x="266" y="655"/>
                    <a:pt x="264" y="649"/>
                    <a:pt x="257" y="646"/>
                  </a:cubicBezTo>
                  <a:cubicBezTo>
                    <a:pt x="251" y="643"/>
                    <a:pt x="248" y="645"/>
                    <a:pt x="234" y="642"/>
                  </a:cubicBezTo>
                  <a:cubicBezTo>
                    <a:pt x="220" y="639"/>
                    <a:pt x="196" y="633"/>
                    <a:pt x="188" y="633"/>
                  </a:cubicBezTo>
                  <a:cubicBezTo>
                    <a:pt x="181" y="633"/>
                    <a:pt x="150" y="633"/>
                    <a:pt x="145" y="632"/>
                  </a:cubicBezTo>
                  <a:cubicBezTo>
                    <a:pt x="141" y="631"/>
                    <a:pt x="130" y="625"/>
                    <a:pt x="126" y="620"/>
                  </a:cubicBezTo>
                  <a:cubicBezTo>
                    <a:pt x="122" y="614"/>
                    <a:pt x="117" y="604"/>
                    <a:pt x="117" y="594"/>
                  </a:cubicBezTo>
                  <a:cubicBezTo>
                    <a:pt x="116" y="585"/>
                    <a:pt x="118" y="538"/>
                    <a:pt x="118" y="529"/>
                  </a:cubicBezTo>
                  <a:cubicBezTo>
                    <a:pt x="118" y="520"/>
                    <a:pt x="117" y="505"/>
                    <a:pt x="117" y="505"/>
                  </a:cubicBezTo>
                  <a:close/>
                </a:path>
              </a:pathLst>
            </a:custGeom>
            <a:solidFill>
              <a:schemeClr val="accent6"/>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22" name="TextBox 621"/>
            <p:cNvSpPr txBox="1"/>
            <p:nvPr/>
          </p:nvSpPr>
          <p:spPr>
            <a:xfrm>
              <a:off x="4613991" y="2583430"/>
              <a:ext cx="484924" cy="235866"/>
            </a:xfrm>
            <a:prstGeom prst="rect">
              <a:avLst/>
            </a:prstGeom>
            <a:noFill/>
          </p:spPr>
          <p:txBody>
            <a:bodyPr wrap="square" rtlCol="0">
              <a:spAutoFit/>
            </a:bodyPr>
            <a:lstStyle/>
            <a:p>
              <a:pPr algn="ctr"/>
              <a:r>
                <a:rPr sz="800">
                  <a:solidFill>
                    <a:schemeClr val="bg1"/>
                  </a:solidFill>
                  <a:latin typeface="+mj-lt"/>
                </a:rPr>
                <a:t>85%</a:t>
              </a:r>
              <a:endParaRPr lang="en-GB" sz="800" dirty="0">
                <a:solidFill>
                  <a:schemeClr val="bg1"/>
                </a:solidFill>
                <a:latin typeface="+mj-lt"/>
              </a:endParaRPr>
            </a:p>
          </p:txBody>
        </p:sp>
      </p:grpSp>
      <p:grpSp>
        <p:nvGrpSpPr>
          <p:cNvPr id="623" name="Group 622"/>
          <p:cNvGrpSpPr/>
          <p:nvPr/>
        </p:nvGrpSpPr>
        <p:grpSpPr>
          <a:xfrm>
            <a:off x="3464547" y="3726747"/>
            <a:ext cx="1971087" cy="699055"/>
            <a:chOff x="3159759" y="3578157"/>
            <a:chExt cx="1971087" cy="699055"/>
          </a:xfrm>
        </p:grpSpPr>
        <p:grpSp>
          <p:nvGrpSpPr>
            <p:cNvPr id="624" name="Group 623"/>
            <p:cNvGrpSpPr/>
            <p:nvPr/>
          </p:nvGrpSpPr>
          <p:grpSpPr>
            <a:xfrm>
              <a:off x="3159759" y="3578157"/>
              <a:ext cx="296793" cy="699055"/>
              <a:chOff x="3091179" y="3586731"/>
              <a:chExt cx="296793" cy="699055"/>
            </a:xfrm>
          </p:grpSpPr>
          <p:sp>
            <p:nvSpPr>
              <p:cNvPr id="649" name="TextBox 18"/>
              <p:cNvSpPr txBox="1"/>
              <p:nvPr/>
            </p:nvSpPr>
            <p:spPr>
              <a:xfrm rot="18308511">
                <a:off x="2945443" y="3769529"/>
                <a:ext cx="488707" cy="123111"/>
              </a:xfrm>
              <a:prstGeom prst="rect">
                <a:avLst/>
              </a:prstGeom>
              <a:noFill/>
            </p:spPr>
            <p:txBody>
              <a:bodyPr wrap="square" lIns="0" tIns="0" rIns="0" bIns="0" rtlCol="0">
                <a:spAutoFit/>
              </a:bodyPr>
              <a:lstStyle/>
              <a:p>
                <a:r>
                  <a:rPr sz="800">
                    <a:solidFill>
                      <a:schemeClr val="bg1"/>
                    </a:solidFill>
                    <a:latin typeface="+mj-lt"/>
                  </a:rPr>
                  <a:t>INGLATERRA</a:t>
                </a:r>
                <a:endParaRPr lang="en-GB" sz="800" dirty="0">
                  <a:solidFill>
                    <a:schemeClr val="bg1"/>
                  </a:solidFill>
                  <a:latin typeface="+mj-lt"/>
                </a:endParaRPr>
              </a:p>
            </p:txBody>
          </p:sp>
          <p:sp>
            <p:nvSpPr>
              <p:cNvPr id="650" name="Freeform 649"/>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rgbClr val="0E2231"/>
                </a:solidFill>
                <a:headEnd type="oval" w="med" len="med"/>
                <a:tailEnd type="oval" w="sm" len="sm"/>
              </a:ln>
            </p:spPr>
            <p:txBody>
              <a:bodyPr rtlCol="0" anchor="ctr"/>
              <a:lstStyle/>
              <a:p>
                <a:pPr algn="ctr"/>
                <a:endParaRPr lang="en-GB" sz="2000"/>
              </a:p>
            </p:txBody>
          </p:sp>
          <p:pic>
            <p:nvPicPr>
              <p:cNvPr id="651" name="Picture 650"/>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625" name="Group 624"/>
            <p:cNvGrpSpPr/>
            <p:nvPr/>
          </p:nvGrpSpPr>
          <p:grpSpPr>
            <a:xfrm>
              <a:off x="3438808" y="3578157"/>
              <a:ext cx="296793" cy="699055"/>
              <a:chOff x="3091179" y="3586731"/>
              <a:chExt cx="296793" cy="699055"/>
            </a:xfrm>
          </p:grpSpPr>
          <p:sp>
            <p:nvSpPr>
              <p:cNvPr id="646" name="TextBox 18"/>
              <p:cNvSpPr txBox="1"/>
              <p:nvPr/>
            </p:nvSpPr>
            <p:spPr>
              <a:xfrm rot="18308511">
                <a:off x="2945443" y="3769529"/>
                <a:ext cx="488707" cy="123111"/>
              </a:xfrm>
              <a:prstGeom prst="rect">
                <a:avLst/>
              </a:prstGeom>
              <a:noFill/>
            </p:spPr>
            <p:txBody>
              <a:bodyPr wrap="square" lIns="0" tIns="0" rIns="0" bIns="0" rtlCol="0">
                <a:spAutoFit/>
              </a:bodyPr>
              <a:lstStyle/>
              <a:p>
                <a:r>
                  <a:rPr sz="800">
                    <a:solidFill>
                      <a:schemeClr val="bg1"/>
                    </a:solidFill>
                    <a:latin typeface="+mj-lt"/>
                  </a:rPr>
                  <a:t>ALEMANIA</a:t>
                </a:r>
                <a:endParaRPr lang="en-GB" sz="800" dirty="0">
                  <a:solidFill>
                    <a:schemeClr val="bg1"/>
                  </a:solidFill>
                  <a:latin typeface="+mj-lt"/>
                </a:endParaRPr>
              </a:p>
            </p:txBody>
          </p:sp>
          <p:sp>
            <p:nvSpPr>
              <p:cNvPr id="647" name="Freeform 646"/>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chemeClr val="accent6"/>
                </a:solidFill>
                <a:headEnd type="oval" w="med" len="med"/>
                <a:tailEnd type="oval" w="sm" len="sm"/>
              </a:ln>
            </p:spPr>
            <p:txBody>
              <a:bodyPr rtlCol="0" anchor="ctr"/>
              <a:lstStyle/>
              <a:p>
                <a:pPr algn="ctr"/>
                <a:endParaRPr lang="en-GB" sz="2000"/>
              </a:p>
            </p:txBody>
          </p:sp>
          <p:pic>
            <p:nvPicPr>
              <p:cNvPr id="648" name="Picture 647"/>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626" name="Group 625"/>
            <p:cNvGrpSpPr/>
            <p:nvPr/>
          </p:nvGrpSpPr>
          <p:grpSpPr>
            <a:xfrm>
              <a:off x="3717857" y="3578157"/>
              <a:ext cx="296793" cy="699055"/>
              <a:chOff x="3091179" y="3586731"/>
              <a:chExt cx="296793" cy="699055"/>
            </a:xfrm>
          </p:grpSpPr>
          <p:sp>
            <p:nvSpPr>
              <p:cNvPr id="643" name="TextBox 18"/>
              <p:cNvSpPr txBox="1"/>
              <p:nvPr/>
            </p:nvSpPr>
            <p:spPr>
              <a:xfrm rot="18308511">
                <a:off x="2945443" y="3769529"/>
                <a:ext cx="488707" cy="123111"/>
              </a:xfrm>
              <a:prstGeom prst="rect">
                <a:avLst/>
              </a:prstGeom>
              <a:noFill/>
            </p:spPr>
            <p:txBody>
              <a:bodyPr wrap="square" lIns="0" tIns="0" rIns="0" bIns="0" rtlCol="0">
                <a:spAutoFit/>
              </a:bodyPr>
              <a:lstStyle/>
              <a:p>
                <a:r>
                  <a:rPr sz="800" dirty="0">
                    <a:solidFill>
                      <a:schemeClr val="bg1"/>
                    </a:solidFill>
                    <a:latin typeface="+mj-lt"/>
                  </a:rPr>
                  <a:t>ESPAÑA</a:t>
                </a:r>
                <a:endParaRPr lang="en-GB" sz="800" dirty="0">
                  <a:solidFill>
                    <a:schemeClr val="bg1"/>
                  </a:solidFill>
                  <a:latin typeface="+mj-lt"/>
                </a:endParaRPr>
              </a:p>
            </p:txBody>
          </p:sp>
          <p:sp>
            <p:nvSpPr>
              <p:cNvPr id="644" name="Freeform 643"/>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rgbClr val="0E2231"/>
                </a:solidFill>
                <a:headEnd type="oval" w="med" len="med"/>
                <a:tailEnd type="oval" w="sm" len="sm"/>
              </a:ln>
            </p:spPr>
            <p:txBody>
              <a:bodyPr rtlCol="0" anchor="ctr"/>
              <a:lstStyle/>
              <a:p>
                <a:pPr algn="ctr"/>
                <a:endParaRPr lang="en-GB" sz="2000"/>
              </a:p>
            </p:txBody>
          </p:sp>
          <p:pic>
            <p:nvPicPr>
              <p:cNvPr id="645" name="Picture 644"/>
              <p:cNvPicPr>
                <a:picLocks noChangeAspect="1"/>
              </p:cNvPicPr>
              <p:nvPr/>
            </p:nvPicPr>
            <p:blipFill>
              <a:blip r:embed="rId20"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627" name="Group 626"/>
            <p:cNvGrpSpPr/>
            <p:nvPr/>
          </p:nvGrpSpPr>
          <p:grpSpPr>
            <a:xfrm>
              <a:off x="3996906" y="3578157"/>
              <a:ext cx="296793" cy="699055"/>
              <a:chOff x="3091179" y="3586731"/>
              <a:chExt cx="296793" cy="699055"/>
            </a:xfrm>
          </p:grpSpPr>
          <p:sp>
            <p:nvSpPr>
              <p:cNvPr id="640" name="TextBox 18"/>
              <p:cNvSpPr txBox="1"/>
              <p:nvPr/>
            </p:nvSpPr>
            <p:spPr>
              <a:xfrm rot="18308511">
                <a:off x="2945443" y="3769529"/>
                <a:ext cx="488707" cy="123111"/>
              </a:xfrm>
              <a:prstGeom prst="rect">
                <a:avLst/>
              </a:prstGeom>
              <a:noFill/>
            </p:spPr>
            <p:txBody>
              <a:bodyPr wrap="square" lIns="0" tIns="0" rIns="0" bIns="0" rtlCol="0">
                <a:spAutoFit/>
              </a:bodyPr>
              <a:lstStyle/>
              <a:p>
                <a:r>
                  <a:rPr sz="800">
                    <a:solidFill>
                      <a:schemeClr val="bg1"/>
                    </a:solidFill>
                    <a:latin typeface="+mj-lt"/>
                  </a:rPr>
                  <a:t>FRANCIA</a:t>
                </a:r>
                <a:endParaRPr lang="en-GB" sz="800" dirty="0">
                  <a:solidFill>
                    <a:schemeClr val="bg1"/>
                  </a:solidFill>
                  <a:latin typeface="+mj-lt"/>
                </a:endParaRPr>
              </a:p>
            </p:txBody>
          </p:sp>
          <p:sp>
            <p:nvSpPr>
              <p:cNvPr id="641" name="Freeform 640"/>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chemeClr val="accent6"/>
                </a:solidFill>
                <a:headEnd type="oval" w="med" len="med"/>
                <a:tailEnd type="oval" w="sm" len="sm"/>
              </a:ln>
            </p:spPr>
            <p:txBody>
              <a:bodyPr rtlCol="0" anchor="ctr"/>
              <a:lstStyle/>
              <a:p>
                <a:pPr algn="ctr"/>
                <a:endParaRPr lang="en-GB" sz="2000"/>
              </a:p>
            </p:txBody>
          </p:sp>
          <p:pic>
            <p:nvPicPr>
              <p:cNvPr id="642" name="Picture 641"/>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628" name="Group 627"/>
            <p:cNvGrpSpPr/>
            <p:nvPr/>
          </p:nvGrpSpPr>
          <p:grpSpPr>
            <a:xfrm>
              <a:off x="4275955" y="3578157"/>
              <a:ext cx="296793" cy="699055"/>
              <a:chOff x="3091179" y="3586731"/>
              <a:chExt cx="296793" cy="699055"/>
            </a:xfrm>
          </p:grpSpPr>
          <p:sp>
            <p:nvSpPr>
              <p:cNvPr id="637" name="TextBox 18"/>
              <p:cNvSpPr txBox="1"/>
              <p:nvPr/>
            </p:nvSpPr>
            <p:spPr>
              <a:xfrm rot="18308511">
                <a:off x="2945443" y="3769529"/>
                <a:ext cx="488707" cy="123111"/>
              </a:xfrm>
              <a:prstGeom prst="rect">
                <a:avLst/>
              </a:prstGeom>
              <a:noFill/>
            </p:spPr>
            <p:txBody>
              <a:bodyPr wrap="square" lIns="0" tIns="0" rIns="0" bIns="0" rtlCol="0">
                <a:spAutoFit/>
              </a:bodyPr>
              <a:lstStyle/>
              <a:p>
                <a:r>
                  <a:rPr sz="800">
                    <a:solidFill>
                      <a:schemeClr val="bg1"/>
                    </a:solidFill>
                    <a:latin typeface="+mj-lt"/>
                  </a:rPr>
                  <a:t>RUSIA</a:t>
                </a:r>
                <a:endParaRPr lang="en-GB" sz="800" dirty="0">
                  <a:solidFill>
                    <a:schemeClr val="bg1"/>
                  </a:solidFill>
                  <a:latin typeface="+mj-lt"/>
                </a:endParaRPr>
              </a:p>
            </p:txBody>
          </p:sp>
          <p:sp>
            <p:nvSpPr>
              <p:cNvPr id="638" name="Freeform 637"/>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rgbClr val="0E2231"/>
                </a:solidFill>
                <a:headEnd type="oval" w="med" len="med"/>
                <a:tailEnd type="oval" w="sm" len="sm"/>
              </a:ln>
            </p:spPr>
            <p:txBody>
              <a:bodyPr rtlCol="0" anchor="ctr"/>
              <a:lstStyle/>
              <a:p>
                <a:pPr algn="ctr"/>
                <a:endParaRPr lang="en-GB" sz="2000"/>
              </a:p>
            </p:txBody>
          </p:sp>
          <p:pic>
            <p:nvPicPr>
              <p:cNvPr id="639" name="Picture 638"/>
              <p:cNvPicPr>
                <a:picLocks noChangeAspect="1"/>
              </p:cNvPicPr>
              <p:nvPr/>
            </p:nvPicPr>
            <p:blipFill>
              <a:blip r:embed="rId22"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629" name="Group 628"/>
            <p:cNvGrpSpPr/>
            <p:nvPr/>
          </p:nvGrpSpPr>
          <p:grpSpPr>
            <a:xfrm>
              <a:off x="4555004" y="3578157"/>
              <a:ext cx="296793" cy="699055"/>
              <a:chOff x="3091179" y="3586731"/>
              <a:chExt cx="296793" cy="699055"/>
            </a:xfrm>
          </p:grpSpPr>
          <p:sp>
            <p:nvSpPr>
              <p:cNvPr id="634" name="TextBox 18"/>
              <p:cNvSpPr txBox="1"/>
              <p:nvPr/>
            </p:nvSpPr>
            <p:spPr>
              <a:xfrm rot="18308511">
                <a:off x="2945443" y="3769529"/>
                <a:ext cx="488707" cy="123111"/>
              </a:xfrm>
              <a:prstGeom prst="rect">
                <a:avLst/>
              </a:prstGeom>
              <a:noFill/>
            </p:spPr>
            <p:txBody>
              <a:bodyPr wrap="square" lIns="0" tIns="0" rIns="0" bIns="0" rtlCol="0">
                <a:spAutoFit/>
              </a:bodyPr>
              <a:lstStyle/>
              <a:p>
                <a:r>
                  <a:rPr sz="800">
                    <a:solidFill>
                      <a:schemeClr val="bg1"/>
                    </a:solidFill>
                    <a:latin typeface="+mj-lt"/>
                  </a:rPr>
                  <a:t>ITALIA</a:t>
                </a:r>
                <a:endParaRPr lang="en-GB" sz="800" dirty="0">
                  <a:solidFill>
                    <a:schemeClr val="bg1"/>
                  </a:solidFill>
                  <a:latin typeface="+mj-lt"/>
                </a:endParaRPr>
              </a:p>
            </p:txBody>
          </p:sp>
          <p:sp>
            <p:nvSpPr>
              <p:cNvPr id="635" name="Freeform 634"/>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chemeClr val="accent6"/>
                </a:solidFill>
                <a:headEnd type="oval" w="med" len="med"/>
                <a:tailEnd type="oval" w="sm" len="sm"/>
              </a:ln>
            </p:spPr>
            <p:txBody>
              <a:bodyPr rtlCol="0" anchor="ctr"/>
              <a:lstStyle/>
              <a:p>
                <a:pPr algn="ctr"/>
                <a:endParaRPr lang="en-GB" sz="2000"/>
              </a:p>
            </p:txBody>
          </p:sp>
          <p:pic>
            <p:nvPicPr>
              <p:cNvPr id="636" name="Picture 635"/>
              <p:cNvPicPr>
                <a:picLocks noChangeAspect="1"/>
              </p:cNvPicPr>
              <p:nvPr/>
            </p:nvPicPr>
            <p:blipFill>
              <a:blip r:embed="rId23"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630" name="Group 629"/>
            <p:cNvGrpSpPr/>
            <p:nvPr/>
          </p:nvGrpSpPr>
          <p:grpSpPr>
            <a:xfrm>
              <a:off x="4834053" y="3578157"/>
              <a:ext cx="296793" cy="699055"/>
              <a:chOff x="3091179" y="3586731"/>
              <a:chExt cx="296793" cy="699055"/>
            </a:xfrm>
          </p:grpSpPr>
          <p:sp>
            <p:nvSpPr>
              <p:cNvPr id="631" name="TextBox 18"/>
              <p:cNvSpPr txBox="1"/>
              <p:nvPr/>
            </p:nvSpPr>
            <p:spPr>
              <a:xfrm rot="18308511">
                <a:off x="2945443" y="3769529"/>
                <a:ext cx="488707" cy="123111"/>
              </a:xfrm>
              <a:prstGeom prst="rect">
                <a:avLst/>
              </a:prstGeom>
              <a:noFill/>
            </p:spPr>
            <p:txBody>
              <a:bodyPr wrap="square" lIns="0" tIns="0" rIns="0" bIns="0" rtlCol="0">
                <a:spAutoFit/>
              </a:bodyPr>
              <a:lstStyle/>
              <a:p>
                <a:r>
                  <a:rPr sz="800">
                    <a:solidFill>
                      <a:schemeClr val="bg1"/>
                    </a:solidFill>
                    <a:latin typeface="+mj-lt"/>
                  </a:rPr>
                  <a:t>S. ÁFRICA</a:t>
                </a:r>
                <a:endParaRPr lang="en-GB" sz="800" dirty="0">
                  <a:solidFill>
                    <a:schemeClr val="bg1"/>
                  </a:solidFill>
                  <a:latin typeface="+mj-lt"/>
                </a:endParaRPr>
              </a:p>
            </p:txBody>
          </p:sp>
          <p:sp>
            <p:nvSpPr>
              <p:cNvPr id="632" name="Freeform 631"/>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rgbClr val="0E2231"/>
                </a:solidFill>
                <a:headEnd type="oval" w="med" len="med"/>
                <a:tailEnd type="oval" w="sm" len="sm"/>
              </a:ln>
            </p:spPr>
            <p:txBody>
              <a:bodyPr rtlCol="0" anchor="ctr"/>
              <a:lstStyle/>
              <a:p>
                <a:pPr algn="ctr"/>
                <a:endParaRPr lang="en-GB" sz="2000"/>
              </a:p>
            </p:txBody>
          </p:sp>
          <p:pic>
            <p:nvPicPr>
              <p:cNvPr id="633" name="Picture 632"/>
              <p:cNvPicPr>
                <a:picLocks noChangeAspect="1"/>
              </p:cNvPicPr>
              <p:nvPr/>
            </p:nvPicPr>
            <p:blipFill>
              <a:blip r:embed="rId24"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sp>
        <p:nvSpPr>
          <p:cNvPr id="652" name="TextBox 146"/>
          <p:cNvSpPr txBox="1"/>
          <p:nvPr/>
        </p:nvSpPr>
        <p:spPr>
          <a:xfrm>
            <a:off x="218710" y="3341370"/>
            <a:ext cx="830354" cy="60325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a:spcBef>
                <a:spcPct val="0"/>
              </a:spcBef>
            </a:pPr>
            <a:r>
              <a:rPr sz="2800">
                <a:solidFill>
                  <a:schemeClr val="bg2"/>
                </a:solidFill>
                <a:latin typeface="+mj-lt"/>
                <a:ea typeface="+mj-ea"/>
                <a:cs typeface="+mj-cs"/>
              </a:rPr>
              <a:t>66%</a:t>
            </a:r>
          </a:p>
        </p:txBody>
      </p:sp>
      <p:sp>
        <p:nvSpPr>
          <p:cNvPr id="653" name="Content Placeholder 2"/>
          <p:cNvSpPr txBox="1">
            <a:spLocks/>
          </p:cNvSpPr>
          <p:nvPr/>
        </p:nvSpPr>
        <p:spPr>
          <a:xfrm>
            <a:off x="251636" y="3765595"/>
            <a:ext cx="1058219" cy="399908"/>
          </a:xfrm>
          <a:prstGeom prst="rect">
            <a:avLst/>
          </a:prstGeom>
        </p:spPr>
        <p:txBody>
          <a:bodyPr vert="horz" lIns="91440" tIns="45720" rIns="91440" bIns="45720" rtlCol="0">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735"/>
              </a:spcBef>
              <a:defRPr/>
            </a:pPr>
            <a:r>
              <a:rPr sz="600">
                <a:solidFill>
                  <a:schemeClr val="bg1"/>
                </a:solidFill>
              </a:rPr>
              <a:t>Familia</a:t>
            </a:r>
          </a:p>
        </p:txBody>
      </p:sp>
      <p:sp>
        <p:nvSpPr>
          <p:cNvPr id="654" name="TextBox 653"/>
          <p:cNvSpPr txBox="1"/>
          <p:nvPr/>
        </p:nvSpPr>
        <p:spPr>
          <a:xfrm rot="16200000">
            <a:off x="7469630" y="3186336"/>
            <a:ext cx="534728" cy="230832"/>
          </a:xfrm>
          <a:prstGeom prst="rect">
            <a:avLst/>
          </a:prstGeom>
          <a:noFill/>
        </p:spPr>
        <p:txBody>
          <a:bodyPr wrap="square" rtlCol="0">
            <a:spAutoFit/>
          </a:bodyPr>
          <a:lstStyle/>
          <a:p>
            <a:pPr algn="ctr"/>
            <a:r>
              <a:rPr sz="900">
                <a:solidFill>
                  <a:schemeClr val="bg1"/>
                </a:solidFill>
                <a:latin typeface="Impact"/>
                <a:cs typeface="Impact"/>
              </a:rPr>
              <a:t>CASA</a:t>
            </a:r>
          </a:p>
        </p:txBody>
      </p:sp>
      <p:sp>
        <p:nvSpPr>
          <p:cNvPr id="655" name="TextBox 654"/>
          <p:cNvSpPr txBox="1"/>
          <p:nvPr/>
        </p:nvSpPr>
        <p:spPr>
          <a:xfrm rot="16200000">
            <a:off x="7469630" y="3686699"/>
            <a:ext cx="534728" cy="230832"/>
          </a:xfrm>
          <a:prstGeom prst="rect">
            <a:avLst/>
          </a:prstGeom>
          <a:noFill/>
        </p:spPr>
        <p:txBody>
          <a:bodyPr wrap="square" rtlCol="0">
            <a:spAutoFit/>
          </a:bodyPr>
          <a:lstStyle/>
          <a:p>
            <a:pPr algn="ctr"/>
            <a:r>
              <a:rPr sz="900">
                <a:solidFill>
                  <a:schemeClr val="bg1"/>
                </a:solidFill>
                <a:latin typeface="Impact"/>
                <a:cs typeface="Impact"/>
              </a:rPr>
              <a:t>TRABAJO</a:t>
            </a:r>
            <a:endParaRPr lang="en-GB" sz="900" dirty="0">
              <a:solidFill>
                <a:schemeClr val="bg1"/>
              </a:solidFill>
              <a:latin typeface="Impact"/>
              <a:cs typeface="Impact"/>
            </a:endParaRPr>
          </a:p>
        </p:txBody>
      </p:sp>
      <p:sp>
        <p:nvSpPr>
          <p:cNvPr id="656" name="TextBox 655"/>
          <p:cNvSpPr txBox="1"/>
          <p:nvPr/>
        </p:nvSpPr>
        <p:spPr>
          <a:xfrm rot="16200000">
            <a:off x="7469630" y="4230580"/>
            <a:ext cx="534728" cy="230832"/>
          </a:xfrm>
          <a:prstGeom prst="rect">
            <a:avLst/>
          </a:prstGeom>
          <a:noFill/>
        </p:spPr>
        <p:txBody>
          <a:bodyPr wrap="square" rtlCol="0">
            <a:spAutoFit/>
          </a:bodyPr>
          <a:lstStyle/>
          <a:p>
            <a:pPr algn="ctr"/>
            <a:r>
              <a:rPr sz="900">
                <a:solidFill>
                  <a:schemeClr val="bg1"/>
                </a:solidFill>
                <a:latin typeface="Impact"/>
                <a:cs typeface="Impact"/>
              </a:rPr>
              <a:t>FUERA</a:t>
            </a:r>
            <a:endParaRPr lang="en-GB" sz="900" dirty="0">
              <a:solidFill>
                <a:schemeClr val="bg1"/>
              </a:solidFill>
              <a:latin typeface="Impact"/>
              <a:cs typeface="Impact"/>
            </a:endParaRPr>
          </a:p>
        </p:txBody>
      </p:sp>
      <p:sp>
        <p:nvSpPr>
          <p:cNvPr id="657" name="TextBox 656"/>
          <p:cNvSpPr txBox="1"/>
          <p:nvPr/>
        </p:nvSpPr>
        <p:spPr>
          <a:xfrm>
            <a:off x="104486" y="4571964"/>
            <a:ext cx="7568313" cy="292388"/>
          </a:xfrm>
          <a:prstGeom prst="rect">
            <a:avLst/>
          </a:prstGeom>
          <a:noFill/>
        </p:spPr>
        <p:txBody>
          <a:bodyPr wrap="square" rtlCol="0">
            <a:spAutoFit/>
          </a:bodyPr>
          <a:lstStyle/>
          <a:p>
            <a:r>
              <a:rPr sz="650" b="1" dirty="0">
                <a:solidFill>
                  <a:schemeClr val="bg1"/>
                </a:solidFill>
              </a:rPr>
              <a:t>Fuente: </a:t>
            </a:r>
            <a:r>
              <a:rPr lang="en-US" sz="650" dirty="0">
                <a:solidFill>
                  <a:schemeClr val="bg1"/>
                </a:solidFill>
              </a:rPr>
              <a:t>Snapshots </a:t>
            </a:r>
            <a:r>
              <a:rPr sz="650" dirty="0" smtClean="0">
                <a:solidFill>
                  <a:schemeClr val="bg1"/>
                </a:solidFill>
              </a:rPr>
              <a:t>de </a:t>
            </a:r>
            <a:r>
              <a:rPr sz="650" dirty="0">
                <a:solidFill>
                  <a:schemeClr val="bg1"/>
                </a:solidFill>
              </a:rPr>
              <a:t>OMG basados en encuestados </a:t>
            </a:r>
            <a:r>
              <a:rPr sz="650" dirty="0" smtClean="0">
                <a:solidFill>
                  <a:schemeClr val="bg1"/>
                </a:solidFill>
              </a:rPr>
              <a:t>no</a:t>
            </a:r>
            <a:r>
              <a:rPr lang="es-ES" sz="650" dirty="0" smtClean="0">
                <a:solidFill>
                  <a:schemeClr val="bg1"/>
                </a:solidFill>
              </a:rPr>
              <a:t> </a:t>
            </a:r>
            <a:r>
              <a:rPr sz="650" dirty="0" err="1" smtClean="0">
                <a:solidFill>
                  <a:schemeClr val="bg1"/>
                </a:solidFill>
              </a:rPr>
              <a:t>contrarios</a:t>
            </a:r>
            <a:r>
              <a:rPr sz="650" dirty="0" smtClean="0">
                <a:solidFill>
                  <a:schemeClr val="bg1"/>
                </a:solidFill>
              </a:rPr>
              <a:t> </a:t>
            </a:r>
            <a:r>
              <a:rPr sz="650" dirty="0">
                <a:solidFill>
                  <a:schemeClr val="bg1"/>
                </a:solidFill>
              </a:rPr>
              <a:t>al </a:t>
            </a:r>
            <a:r>
              <a:rPr sz="650" dirty="0" err="1">
                <a:solidFill>
                  <a:schemeClr val="bg1"/>
                </a:solidFill>
              </a:rPr>
              <a:t>fútbol</a:t>
            </a:r>
            <a:r>
              <a:rPr sz="650" dirty="0">
                <a:solidFill>
                  <a:schemeClr val="bg1"/>
                </a:solidFill>
              </a:rPr>
              <a:t> </a:t>
            </a:r>
            <a:r>
              <a:rPr sz="650" dirty="0" err="1">
                <a:solidFill>
                  <a:schemeClr val="bg1"/>
                </a:solidFill>
              </a:rPr>
              <a:t>ni</a:t>
            </a:r>
            <a:r>
              <a:rPr sz="650" dirty="0">
                <a:solidFill>
                  <a:schemeClr val="bg1"/>
                </a:solidFill>
              </a:rPr>
              <a:t> a la Copa Mundial 2014. </a:t>
            </a:r>
            <a:r>
              <a:rPr sz="650" dirty="0" err="1">
                <a:solidFill>
                  <a:schemeClr val="bg1"/>
                </a:solidFill>
              </a:rPr>
              <a:t>Trabajo</a:t>
            </a:r>
            <a:r>
              <a:rPr sz="650" dirty="0">
                <a:solidFill>
                  <a:schemeClr val="bg1"/>
                </a:solidFill>
              </a:rPr>
              <a:t> de campo: 21 –28 mayo, 2014 </a:t>
            </a:r>
            <a:r>
              <a:rPr sz="650" dirty="0" err="1">
                <a:solidFill>
                  <a:schemeClr val="bg1"/>
                </a:solidFill>
              </a:rPr>
              <a:t>muestras</a:t>
            </a:r>
            <a:r>
              <a:rPr sz="650" dirty="0">
                <a:solidFill>
                  <a:schemeClr val="bg1"/>
                </a:solidFill>
              </a:rPr>
              <a:t> </a:t>
            </a:r>
            <a:r>
              <a:rPr sz="650" dirty="0" err="1">
                <a:solidFill>
                  <a:schemeClr val="bg1"/>
                </a:solidFill>
              </a:rPr>
              <a:t>regionales</a:t>
            </a:r>
            <a:r>
              <a:rPr sz="650" dirty="0">
                <a:solidFill>
                  <a:schemeClr val="bg1"/>
                </a:solidFill>
              </a:rPr>
              <a:t>: </a:t>
            </a:r>
            <a:r>
              <a:rPr lang="es-ES" sz="650" dirty="0" smtClean="0">
                <a:solidFill>
                  <a:schemeClr val="bg1"/>
                </a:solidFill>
              </a:rPr>
              <a:t>EMEA </a:t>
            </a:r>
            <a:r>
              <a:rPr sz="650" dirty="0" smtClean="0">
                <a:solidFill>
                  <a:schemeClr val="bg1"/>
                </a:solidFill>
              </a:rPr>
              <a:t>N </a:t>
            </a:r>
            <a:r>
              <a:rPr sz="650" dirty="0">
                <a:solidFill>
                  <a:schemeClr val="bg1"/>
                </a:solidFill>
              </a:rPr>
              <a:t>= 1202 (</a:t>
            </a:r>
            <a:r>
              <a:rPr sz="650" dirty="0" err="1">
                <a:solidFill>
                  <a:schemeClr val="bg1"/>
                </a:solidFill>
              </a:rPr>
              <a:t>aproximadamente</a:t>
            </a:r>
            <a:r>
              <a:rPr sz="650" dirty="0">
                <a:solidFill>
                  <a:schemeClr val="bg1"/>
                </a:solidFill>
              </a:rPr>
              <a:t> 200 para R.U., </a:t>
            </a:r>
            <a:r>
              <a:rPr sz="650" dirty="0" err="1">
                <a:solidFill>
                  <a:schemeClr val="bg1"/>
                </a:solidFill>
              </a:rPr>
              <a:t>Alemania</a:t>
            </a:r>
            <a:r>
              <a:rPr sz="650" dirty="0">
                <a:solidFill>
                  <a:schemeClr val="bg1"/>
                </a:solidFill>
              </a:rPr>
              <a:t>, </a:t>
            </a:r>
            <a:r>
              <a:rPr sz="650" dirty="0" err="1">
                <a:solidFill>
                  <a:schemeClr val="bg1"/>
                </a:solidFill>
              </a:rPr>
              <a:t>Francia</a:t>
            </a:r>
            <a:r>
              <a:rPr sz="650" dirty="0">
                <a:solidFill>
                  <a:schemeClr val="bg1"/>
                </a:solidFill>
              </a:rPr>
              <a:t>, </a:t>
            </a:r>
            <a:r>
              <a:rPr sz="650" dirty="0" err="1">
                <a:solidFill>
                  <a:schemeClr val="bg1"/>
                </a:solidFill>
              </a:rPr>
              <a:t>España</a:t>
            </a:r>
            <a:r>
              <a:rPr sz="650" dirty="0">
                <a:solidFill>
                  <a:schemeClr val="bg1"/>
                </a:solidFill>
              </a:rPr>
              <a:t>, </a:t>
            </a:r>
            <a:r>
              <a:rPr sz="650" dirty="0" err="1">
                <a:solidFill>
                  <a:schemeClr val="bg1"/>
                </a:solidFill>
              </a:rPr>
              <a:t>Rusia</a:t>
            </a:r>
            <a:r>
              <a:rPr sz="650" dirty="0">
                <a:solidFill>
                  <a:schemeClr val="bg1"/>
                </a:solidFill>
              </a:rPr>
              <a:t>, Italia, </a:t>
            </a:r>
            <a:r>
              <a:rPr sz="650" dirty="0" err="1">
                <a:solidFill>
                  <a:schemeClr val="bg1"/>
                </a:solidFill>
              </a:rPr>
              <a:t>Sudáfrica</a:t>
            </a:r>
            <a:r>
              <a:rPr sz="650" dirty="0">
                <a:solidFill>
                  <a:schemeClr val="bg1"/>
                </a:solidFill>
              </a:rPr>
              <a:t>).</a:t>
            </a:r>
          </a:p>
        </p:txBody>
      </p:sp>
      <p:sp>
        <p:nvSpPr>
          <p:cNvPr id="658" name="TextBox 657"/>
          <p:cNvSpPr txBox="1"/>
          <p:nvPr/>
        </p:nvSpPr>
        <p:spPr>
          <a:xfrm>
            <a:off x="3045350" y="457703"/>
            <a:ext cx="2133224" cy="338554"/>
          </a:xfrm>
          <a:prstGeom prst="rect">
            <a:avLst/>
          </a:prstGeom>
          <a:noFill/>
        </p:spPr>
        <p:txBody>
          <a:bodyPr wrap="square" rtlCol="0">
            <a:spAutoFit/>
          </a:bodyPr>
          <a:lstStyle/>
          <a:p>
            <a:r>
              <a:rPr sz="800">
                <a:latin typeface="Impact"/>
                <a:cs typeface="Impact"/>
              </a:rPr>
              <a:t>¿CUÁL ES SU GRADO DE INTERÉS EN LOS PRÓXIMOS EVENTOS DEPORTIVOS?...</a:t>
            </a:r>
            <a:endParaRPr lang="en-GB" sz="800" dirty="0">
              <a:latin typeface="Impact"/>
              <a:cs typeface="Impact"/>
            </a:endParaRPr>
          </a:p>
        </p:txBody>
      </p:sp>
      <p:sp>
        <p:nvSpPr>
          <p:cNvPr id="659" name="TextBox 658"/>
          <p:cNvSpPr txBox="1"/>
          <p:nvPr/>
        </p:nvSpPr>
        <p:spPr>
          <a:xfrm>
            <a:off x="5306450" y="457703"/>
            <a:ext cx="2268666" cy="338554"/>
          </a:xfrm>
          <a:prstGeom prst="rect">
            <a:avLst/>
          </a:prstGeom>
          <a:noFill/>
        </p:spPr>
        <p:txBody>
          <a:bodyPr wrap="square" rtlCol="0">
            <a:spAutoFit/>
          </a:bodyPr>
          <a:lstStyle/>
          <a:p>
            <a:r>
              <a:rPr sz="800">
                <a:latin typeface="Impact"/>
                <a:cs typeface="Impact"/>
              </a:rPr>
              <a:t>¿CUÁL ES LA PROBABILIDAD DE QUE HABLEN SOBRE EL PATROCINIO DE LA COPA MUNDIAL?…</a:t>
            </a:r>
            <a:endParaRPr lang="en-GB" sz="800" dirty="0">
              <a:latin typeface="Impact"/>
              <a:cs typeface="Impact"/>
            </a:endParaRPr>
          </a:p>
        </p:txBody>
      </p:sp>
      <p:sp>
        <p:nvSpPr>
          <p:cNvPr id="660" name="Rectangle 659"/>
          <p:cNvSpPr/>
          <p:nvPr/>
        </p:nvSpPr>
        <p:spPr>
          <a:xfrm>
            <a:off x="3047405" y="705599"/>
            <a:ext cx="1280811" cy="153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400">
                <a:solidFill>
                  <a:schemeClr val="bg1"/>
                </a:solidFill>
              </a:rPr>
              <a:t>Respuestas con puntuación superior a 7 en una escala de 1 a 10. </a:t>
            </a:r>
          </a:p>
        </p:txBody>
      </p:sp>
      <p:sp>
        <p:nvSpPr>
          <p:cNvPr id="661" name="Rectangle 660"/>
          <p:cNvSpPr/>
          <p:nvPr/>
        </p:nvSpPr>
        <p:spPr>
          <a:xfrm>
            <a:off x="5323407" y="685129"/>
            <a:ext cx="1280811" cy="153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400">
                <a:solidFill>
                  <a:schemeClr val="bg1"/>
                </a:solidFill>
              </a:rPr>
              <a:t>Respuestas con puntuación superior a 7 en una escala de 1 a 10. </a:t>
            </a:r>
          </a:p>
        </p:txBody>
      </p:sp>
      <p:sp>
        <p:nvSpPr>
          <p:cNvPr id="662" name="Rectangle 661"/>
          <p:cNvSpPr/>
          <p:nvPr/>
        </p:nvSpPr>
        <p:spPr>
          <a:xfrm>
            <a:off x="3003410" y="2284020"/>
            <a:ext cx="1280811" cy="153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400">
                <a:solidFill>
                  <a:schemeClr val="bg1"/>
                </a:solidFill>
              </a:rPr>
              <a:t>Respuestas con puntuación superior a 7 en una escala de 1 a 10. </a:t>
            </a:r>
          </a:p>
        </p:txBody>
      </p:sp>
      <p:sp>
        <p:nvSpPr>
          <p:cNvPr id="663" name="Chevron 662">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64" name="Chevron 663">
            <a:hlinkClick r:id="rId25"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65" name="Rectangle 664"/>
          <p:cNvSpPr/>
          <p:nvPr/>
        </p:nvSpPr>
        <p:spPr>
          <a:xfrm>
            <a:off x="7616013" y="130860"/>
            <a:ext cx="1268650" cy="314067"/>
          </a:xfrm>
          <a:prstGeom prst="rect">
            <a:avLst/>
          </a:prstGeom>
        </p:spPr>
        <p:txBody>
          <a:bodyPr wrap="square" lIns="67190" tIns="33595" rIns="67190" bIns="33595">
            <a:spAutoFit/>
          </a:bodyPr>
          <a:lstStyle/>
          <a:p>
            <a:pPr>
              <a:spcBef>
                <a:spcPts val="200"/>
              </a:spcBef>
            </a:pPr>
            <a:r>
              <a:rPr lang="en-GB" sz="800" dirty="0" err="1" smtClean="0">
                <a:solidFill>
                  <a:schemeClr val="bg1"/>
                </a:solidFill>
                <a:latin typeface="Impact"/>
                <a:cs typeface="Impact"/>
              </a:rPr>
              <a:t>Interés</a:t>
            </a:r>
            <a:r>
              <a:rPr lang="en-GB" sz="800" dirty="0">
                <a:solidFill>
                  <a:schemeClr val="bg1"/>
                </a:solidFill>
                <a:latin typeface="Impact"/>
                <a:cs typeface="Impact"/>
              </a:rPr>
              <a:t> en  </a:t>
            </a:r>
            <a:r>
              <a:rPr lang="en-GB" sz="800" dirty="0" err="1" smtClean="0">
                <a:solidFill>
                  <a:schemeClr val="bg1"/>
                </a:solidFill>
                <a:latin typeface="Impact"/>
                <a:cs typeface="Impact"/>
              </a:rPr>
              <a:t>fútbol</a:t>
            </a:r>
            <a:r>
              <a:rPr lang="en-GB" sz="800" dirty="0" smtClean="0">
                <a:solidFill>
                  <a:schemeClr val="bg1"/>
                </a:solidFill>
                <a:latin typeface="Impact"/>
                <a:cs typeface="Impact"/>
              </a:rPr>
              <a:t> y la Copa Mundial</a:t>
            </a:r>
            <a:endParaRPr lang="en-GB" sz="600" dirty="0">
              <a:solidFill>
                <a:schemeClr val="bg1"/>
              </a:solidFill>
            </a:endParaRPr>
          </a:p>
        </p:txBody>
      </p:sp>
      <p:sp>
        <p:nvSpPr>
          <p:cNvPr id="666" name="TextBox 121"/>
          <p:cNvSpPr txBox="1"/>
          <p:nvPr/>
        </p:nvSpPr>
        <p:spPr>
          <a:xfrm>
            <a:off x="8214958" y="3196701"/>
            <a:ext cx="1596001"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60000"/>
              </a:lnSpc>
              <a:spcBef>
                <a:spcPct val="0"/>
              </a:spcBef>
            </a:pPr>
            <a:r>
              <a:rPr sz="2000">
                <a:solidFill>
                  <a:schemeClr val="bg1"/>
                </a:solidFill>
                <a:latin typeface="+mj-lt"/>
                <a:ea typeface="+mj-ea"/>
                <a:cs typeface="+mj-cs"/>
              </a:rPr>
              <a:t>78%</a:t>
            </a:r>
          </a:p>
          <a:p>
            <a:pPr lvl="0" defTabSz="914400">
              <a:lnSpc>
                <a:spcPct val="60000"/>
              </a:lnSpc>
              <a:spcBef>
                <a:spcPct val="0"/>
              </a:spcBef>
            </a:pPr>
            <a:r>
              <a:rPr sz="600">
                <a:solidFill>
                  <a:prstClr val="white"/>
                </a:solidFill>
                <a:latin typeface="Impact"/>
              </a:rPr>
              <a:t>50%</a:t>
            </a:r>
            <a:r>
              <a:rPr>
                <a:solidFill>
                  <a:prstClr val="white"/>
                </a:solidFill>
                <a:latin typeface="Impact"/>
              </a:rPr>
              <a:t> </a:t>
            </a:r>
            <a:r>
              <a:rPr sz="600">
                <a:solidFill>
                  <a:prstClr val="white"/>
                </a:solidFill>
                <a:latin typeface="Impact"/>
              </a:rPr>
              <a:t>usará portátiles</a:t>
            </a:r>
            <a:endParaRPr lang="en-GB" sz="1400" dirty="0">
              <a:solidFill>
                <a:prstClr val="white"/>
              </a:solidFill>
              <a:latin typeface="Impact"/>
            </a:endParaRPr>
          </a:p>
        </p:txBody>
      </p:sp>
      <p:sp>
        <p:nvSpPr>
          <p:cNvPr id="667" name="TextBox 121"/>
          <p:cNvSpPr txBox="1"/>
          <p:nvPr/>
        </p:nvSpPr>
        <p:spPr>
          <a:xfrm>
            <a:off x="8214958" y="3685871"/>
            <a:ext cx="1596001"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60000"/>
              </a:lnSpc>
              <a:spcBef>
                <a:spcPct val="0"/>
              </a:spcBef>
            </a:pPr>
            <a:r>
              <a:rPr sz="2000">
                <a:solidFill>
                  <a:schemeClr val="bg1"/>
                </a:solidFill>
                <a:latin typeface="+mj-lt"/>
                <a:ea typeface="+mj-ea"/>
                <a:cs typeface="+mj-cs"/>
              </a:rPr>
              <a:t>52%</a:t>
            </a:r>
          </a:p>
          <a:p>
            <a:pPr lvl="0" defTabSz="914400">
              <a:lnSpc>
                <a:spcPct val="60000"/>
              </a:lnSpc>
              <a:spcBef>
                <a:spcPct val="0"/>
              </a:spcBef>
            </a:pPr>
            <a:r>
              <a:rPr sz="600">
                <a:solidFill>
                  <a:prstClr val="white"/>
                </a:solidFill>
                <a:latin typeface="Impact"/>
              </a:rPr>
              <a:t>26% usará móviles</a:t>
            </a:r>
          </a:p>
        </p:txBody>
      </p:sp>
      <p:sp>
        <p:nvSpPr>
          <p:cNvPr id="668" name="TextBox 121"/>
          <p:cNvSpPr txBox="1"/>
          <p:nvPr/>
        </p:nvSpPr>
        <p:spPr>
          <a:xfrm>
            <a:off x="8214958" y="4227493"/>
            <a:ext cx="1596001"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60000"/>
              </a:lnSpc>
              <a:spcBef>
                <a:spcPct val="0"/>
              </a:spcBef>
            </a:pPr>
            <a:r>
              <a:rPr sz="2000">
                <a:solidFill>
                  <a:schemeClr val="bg1"/>
                </a:solidFill>
                <a:latin typeface="+mj-lt"/>
                <a:ea typeface="+mj-ea"/>
                <a:cs typeface="+mj-cs"/>
              </a:rPr>
              <a:t>62%</a:t>
            </a:r>
          </a:p>
          <a:p>
            <a:pPr lvl="0" defTabSz="914400">
              <a:lnSpc>
                <a:spcPct val="60000"/>
              </a:lnSpc>
              <a:spcBef>
                <a:spcPct val="0"/>
              </a:spcBef>
            </a:pPr>
            <a:r>
              <a:rPr sz="600">
                <a:solidFill>
                  <a:prstClr val="white"/>
                </a:solidFill>
                <a:latin typeface="Impact"/>
              </a:rPr>
              <a:t>50% usará móviles</a:t>
            </a:r>
          </a:p>
        </p:txBody>
      </p:sp>
      <p:grpSp>
        <p:nvGrpSpPr>
          <p:cNvPr id="669" name="Group 668"/>
          <p:cNvGrpSpPr/>
          <p:nvPr/>
        </p:nvGrpSpPr>
        <p:grpSpPr>
          <a:xfrm>
            <a:off x="1637994" y="4734632"/>
            <a:ext cx="7506006" cy="417693"/>
            <a:chOff x="1637994" y="4734632"/>
            <a:chExt cx="7506006" cy="417693"/>
          </a:xfrm>
        </p:grpSpPr>
        <p:grpSp>
          <p:nvGrpSpPr>
            <p:cNvPr id="670" name="Group 669"/>
            <p:cNvGrpSpPr/>
            <p:nvPr/>
          </p:nvGrpSpPr>
          <p:grpSpPr>
            <a:xfrm>
              <a:off x="1637994" y="4835525"/>
              <a:ext cx="7506006" cy="316800"/>
              <a:chOff x="1914453" y="4835525"/>
              <a:chExt cx="8255647" cy="316800"/>
            </a:xfrm>
          </p:grpSpPr>
          <p:sp>
            <p:nvSpPr>
              <p:cNvPr id="672" name="Rectangle 671">
                <a:hlinkClick r:id="rId26"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673" name="Rectangle 672">
                <a:hlinkClick r:id="rId27"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674" name="Rectangle 673">
                <a:hlinkClick r:id="rId28"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675" name="Rectangle 674">
                <a:hlinkClick r:id="rId29"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676" name="Rectangle 675">
                <a:hlinkClick r:id="rId30"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677" name="Rectangle 676">
                <a:hlinkClick r:id="rId31"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678" name="Rectangle 677">
                <a:hlinkClick r:id="rId32"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679" name="Rectangle 678">
                <a:hlinkClick r:id="rId33"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71" name="Isosceles Triangle 670"/>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471549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366308677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90909"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8" y="1588"/>
                        <a:ext cx="1587" cy="1587"/>
                      </a:xfrm>
                      <a:prstGeom prst="rect">
                        <a:avLst/>
                      </a:prstGeom>
                    </p:spPr>
                  </p:pic>
                </p:oleObj>
              </mc:Fallback>
            </mc:AlternateContent>
          </a:graphicData>
        </a:graphic>
      </p:graphicFrame>
      <p:sp>
        <p:nvSpPr>
          <p:cNvPr id="6" name="AutoShape 37" descr="http://www.iconarchive.com/download/i73816/visualpharm/icons8-metro-style/Management-Comments.ico"/>
          <p:cNvSpPr>
            <a:spLocks noChangeAspect="1" noChangeArrowheads="1"/>
          </p:cNvSpPr>
          <p:nvPr/>
        </p:nvSpPr>
        <p:spPr bwMode="auto">
          <a:xfrm>
            <a:off x="155575" y="-163125"/>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 name="AutoShape 39" descr="http://www.iconarchive.com/download/i73816/visualpharm/icons8-metro-style/Management-Comments.ico"/>
          <p:cNvSpPr>
            <a:spLocks noChangeAspect="1" noChangeArrowheads="1"/>
          </p:cNvSpPr>
          <p:nvPr/>
        </p:nvSpPr>
        <p:spPr bwMode="auto">
          <a:xfrm>
            <a:off x="307975" y="-197345"/>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5" name="Rectangle 264">
            <a:hlinkClick r:id="rId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266" name="Title 1"/>
          <p:cNvSpPr>
            <a:spLocks noGrp="1"/>
          </p:cNvSpPr>
          <p:nvPr>
            <p:ph type="title"/>
          </p:nvPr>
        </p:nvSpPr>
        <p:spPr>
          <a:xfrm>
            <a:off x="105520" y="75354"/>
            <a:ext cx="8229600" cy="376826"/>
          </a:xfrm>
        </p:spPr>
        <p:txBody>
          <a:bodyPr/>
          <a:lstStyle/>
          <a:p>
            <a:r>
              <a:rPr dirty="0" smtClean="0">
                <a:solidFill>
                  <a:schemeClr val="accent6"/>
                </a:solidFill>
              </a:rPr>
              <a:t>¿QUIÉN</a:t>
            </a:r>
            <a:r>
              <a:rPr dirty="0" smtClean="0"/>
              <a:t> SEGUIRÁ LA COPA MUNDIAL? </a:t>
            </a:r>
            <a:r>
              <a:rPr dirty="0" err="1" smtClean="0">
                <a:solidFill>
                  <a:schemeClr val="accent6"/>
                </a:solidFill>
              </a:rPr>
              <a:t>emea</a:t>
            </a:r>
            <a:endParaRPr lang="en-GB" dirty="0">
              <a:solidFill>
                <a:schemeClr val="accent6"/>
              </a:solidFill>
            </a:endParaRPr>
          </a:p>
        </p:txBody>
      </p:sp>
      <p:grpSp>
        <p:nvGrpSpPr>
          <p:cNvPr id="691" name="Group 690"/>
          <p:cNvGrpSpPr/>
          <p:nvPr/>
        </p:nvGrpSpPr>
        <p:grpSpPr>
          <a:xfrm>
            <a:off x="196428" y="468877"/>
            <a:ext cx="8766597" cy="1741305"/>
            <a:chOff x="116418" y="531284"/>
            <a:chExt cx="8766597" cy="1741305"/>
          </a:xfrm>
        </p:grpSpPr>
        <p:sp>
          <p:nvSpPr>
            <p:cNvPr id="692" name="Rectangle 691"/>
            <p:cNvSpPr/>
            <p:nvPr/>
          </p:nvSpPr>
          <p:spPr>
            <a:xfrm>
              <a:off x="2276418" y="531284"/>
              <a:ext cx="1219293" cy="1735666"/>
            </a:xfrm>
            <a:prstGeom prst="rect">
              <a:avLst/>
            </a:prstGeom>
            <a:solidFill>
              <a:schemeClr val="accent6">
                <a:lumMod val="60000"/>
                <a:lumOff val="40000"/>
              </a:schemeClr>
            </a:solidFill>
          </p:spPr>
          <p:txBody>
            <a:bodyPr wrap="square" lIns="18000" rIns="18000" rtlCol="0" anchor="ctr">
              <a:spAutoFit/>
            </a:bodyPr>
            <a:lstStyle/>
            <a:p>
              <a:pPr marL="0" algn="ctr"/>
              <a:endParaRPr lang="en-US" sz="900" b="1" kern="0" cap="all" dirty="0">
                <a:solidFill>
                  <a:schemeClr val="bg1"/>
                </a:solidFill>
              </a:endParaRPr>
            </a:p>
          </p:txBody>
        </p:sp>
        <p:sp>
          <p:nvSpPr>
            <p:cNvPr id="693" name="Rectangle 692"/>
            <p:cNvSpPr/>
            <p:nvPr/>
          </p:nvSpPr>
          <p:spPr>
            <a:xfrm>
              <a:off x="6015990" y="531284"/>
              <a:ext cx="1365574" cy="1735666"/>
            </a:xfrm>
            <a:prstGeom prst="rect">
              <a:avLst/>
            </a:prstGeom>
            <a:solidFill>
              <a:srgbClr val="6CBCE6"/>
            </a:solidFill>
          </p:spPr>
          <p:txBody>
            <a:bodyPr wrap="square" lIns="18000" rIns="18000" rtlCol="0" anchor="ctr">
              <a:spAutoFit/>
            </a:bodyPr>
            <a:lstStyle/>
            <a:p>
              <a:pPr marL="0" algn="ctr"/>
              <a:endParaRPr lang="en-US" sz="900" b="1" kern="0" cap="all" dirty="0">
                <a:solidFill>
                  <a:schemeClr val="bg1"/>
                </a:solidFill>
              </a:endParaRPr>
            </a:p>
          </p:txBody>
        </p:sp>
        <p:sp>
          <p:nvSpPr>
            <p:cNvPr id="694" name="Rectangle 693"/>
            <p:cNvSpPr/>
            <p:nvPr/>
          </p:nvSpPr>
          <p:spPr>
            <a:xfrm>
              <a:off x="116418" y="531284"/>
              <a:ext cx="2160000" cy="1735666"/>
            </a:xfrm>
            <a:prstGeom prst="rect">
              <a:avLst/>
            </a:prstGeom>
            <a:solidFill>
              <a:srgbClr val="6CBCE6"/>
            </a:solidFill>
          </p:spPr>
          <p:txBody>
            <a:bodyPr wrap="square" lIns="18000" rIns="18000" rtlCol="0" anchor="ctr">
              <a:spAutoFit/>
            </a:bodyPr>
            <a:lstStyle/>
            <a:p>
              <a:pPr marL="0" algn="ctr"/>
              <a:endParaRPr lang="en-US" sz="900" b="1" kern="0" cap="all" dirty="0">
                <a:solidFill>
                  <a:schemeClr val="bg1"/>
                </a:solidFill>
              </a:endParaRPr>
            </a:p>
          </p:txBody>
        </p:sp>
        <p:sp>
          <p:nvSpPr>
            <p:cNvPr id="695" name="Rectangle 694"/>
            <p:cNvSpPr/>
            <p:nvPr/>
          </p:nvSpPr>
          <p:spPr>
            <a:xfrm>
              <a:off x="7381564" y="531284"/>
              <a:ext cx="1501451" cy="1735666"/>
            </a:xfrm>
            <a:prstGeom prst="rect">
              <a:avLst/>
            </a:prstGeom>
            <a:solidFill>
              <a:srgbClr val="4197FC"/>
            </a:solidFill>
          </p:spPr>
          <p:txBody>
            <a:bodyPr wrap="square" lIns="18000" rIns="18000" rtlCol="0" anchor="ctr">
              <a:spAutoFit/>
            </a:bodyPr>
            <a:lstStyle/>
            <a:p>
              <a:pPr marL="0" algn="ctr"/>
              <a:endParaRPr lang="en-US" sz="900" b="1" kern="0" cap="all" dirty="0">
                <a:solidFill>
                  <a:schemeClr val="bg1"/>
                </a:solidFill>
              </a:endParaRPr>
            </a:p>
          </p:txBody>
        </p:sp>
        <p:sp>
          <p:nvSpPr>
            <p:cNvPr id="696" name="Rectangle 695"/>
            <p:cNvSpPr/>
            <p:nvPr/>
          </p:nvSpPr>
          <p:spPr>
            <a:xfrm rot="2700000">
              <a:off x="7298739" y="1316294"/>
              <a:ext cx="165650" cy="165649"/>
            </a:xfrm>
            <a:prstGeom prst="rect">
              <a:avLst/>
            </a:prstGeom>
            <a:solidFill>
              <a:srgbClr val="6CBCE6"/>
            </a:solidFill>
          </p:spPr>
          <p:txBody>
            <a:bodyPr wrap="none" lIns="18000" rIns="18000" rtlCol="0" anchor="ctr">
              <a:spAutoFit/>
            </a:bodyPr>
            <a:lstStyle/>
            <a:p>
              <a:pPr marL="0" algn="ctr"/>
              <a:endParaRPr lang="en-US" sz="900" b="1" kern="0" cap="all" dirty="0">
                <a:solidFill>
                  <a:schemeClr val="bg1"/>
                </a:solidFill>
              </a:endParaRPr>
            </a:p>
          </p:txBody>
        </p:sp>
        <p:grpSp>
          <p:nvGrpSpPr>
            <p:cNvPr id="697" name="Group 696"/>
            <p:cNvGrpSpPr/>
            <p:nvPr/>
          </p:nvGrpSpPr>
          <p:grpSpPr>
            <a:xfrm>
              <a:off x="3488689" y="535204"/>
              <a:ext cx="2533831" cy="1737385"/>
              <a:chOff x="3488689" y="535204"/>
              <a:chExt cx="2533831" cy="1737385"/>
            </a:xfrm>
          </p:grpSpPr>
          <p:sp>
            <p:nvSpPr>
              <p:cNvPr id="698" name="Rectangle 697"/>
              <p:cNvSpPr/>
              <p:nvPr/>
            </p:nvSpPr>
            <p:spPr>
              <a:xfrm>
                <a:off x="3488689" y="535204"/>
                <a:ext cx="2531111" cy="1331284"/>
              </a:xfrm>
              <a:prstGeom prst="rect">
                <a:avLst/>
              </a:prstGeom>
              <a:solidFill>
                <a:srgbClr val="4197FC"/>
              </a:solidFill>
            </p:spPr>
            <p:txBody>
              <a:bodyPr wrap="square" lIns="18000" rIns="18000" rtlCol="0" anchor="ctr">
                <a:noAutofit/>
              </a:bodyPr>
              <a:lstStyle/>
              <a:p>
                <a:pPr marL="0" algn="ctr"/>
                <a:endParaRPr lang="en-US" sz="900" b="1" kern="0" cap="all" dirty="0" smtClean="0">
                  <a:solidFill>
                    <a:schemeClr val="bg1"/>
                  </a:solidFill>
                </a:endParaRPr>
              </a:p>
              <a:p>
                <a:pPr marL="0" algn="ctr"/>
                <a:endParaRPr lang="en-US" sz="900" b="1" kern="0" cap="all" dirty="0">
                  <a:solidFill>
                    <a:schemeClr val="bg1"/>
                  </a:solidFill>
                </a:endParaRPr>
              </a:p>
              <a:p>
                <a:pPr marL="0" algn="ctr"/>
                <a:endParaRPr lang="en-US" sz="900" b="1" kern="0" cap="all" dirty="0" smtClean="0">
                  <a:solidFill>
                    <a:schemeClr val="bg1"/>
                  </a:solidFill>
                </a:endParaRPr>
              </a:p>
              <a:p>
                <a:pPr marL="0" algn="ctr"/>
                <a:endParaRPr lang="en-US" sz="900" b="1" kern="0" cap="all" dirty="0">
                  <a:solidFill>
                    <a:schemeClr val="bg1"/>
                  </a:solidFill>
                </a:endParaRPr>
              </a:p>
              <a:p>
                <a:pPr marL="0" algn="ctr"/>
                <a:endParaRPr lang="en-US" sz="900" b="1" kern="0" cap="all" dirty="0" smtClean="0">
                  <a:solidFill>
                    <a:schemeClr val="bg1"/>
                  </a:solidFill>
                </a:endParaRPr>
              </a:p>
              <a:p>
                <a:pPr marL="0" algn="ctr"/>
                <a:endParaRPr lang="en-US" sz="900" b="1" kern="0" cap="all" dirty="0">
                  <a:solidFill>
                    <a:schemeClr val="bg1"/>
                  </a:solidFill>
                </a:endParaRPr>
              </a:p>
              <a:p>
                <a:pPr marL="0" algn="ctr"/>
                <a:endParaRPr lang="en-US" sz="900" b="1" kern="0" cap="all" dirty="0" smtClean="0">
                  <a:solidFill>
                    <a:schemeClr val="bg1"/>
                  </a:solidFill>
                </a:endParaRPr>
              </a:p>
              <a:p>
                <a:pPr marL="0" algn="ctr"/>
                <a:endParaRPr lang="en-US" sz="900" b="1" kern="0" cap="all" dirty="0">
                  <a:solidFill>
                    <a:schemeClr val="bg1"/>
                  </a:solidFill>
                </a:endParaRPr>
              </a:p>
              <a:p>
                <a:pPr marL="0" algn="ctr"/>
                <a:endParaRPr lang="en-US" sz="300" b="1" kern="0" cap="all" dirty="0">
                  <a:solidFill>
                    <a:schemeClr val="bg1"/>
                  </a:solidFill>
                </a:endParaRPr>
              </a:p>
            </p:txBody>
          </p:sp>
          <p:sp>
            <p:nvSpPr>
              <p:cNvPr id="699" name="Rectangle 698"/>
              <p:cNvSpPr/>
              <p:nvPr/>
            </p:nvSpPr>
            <p:spPr>
              <a:xfrm>
                <a:off x="3488767" y="1818182"/>
                <a:ext cx="2533753" cy="454407"/>
              </a:xfrm>
              <a:prstGeom prst="rect">
                <a:avLst/>
              </a:prstGeom>
              <a:solidFill>
                <a:srgbClr val="10486B"/>
              </a:solidFill>
            </p:spPr>
            <p:txBody>
              <a:bodyPr wrap="square" lIns="18000" rIns="18000" rtlCol="0" anchor="ctr">
                <a:noAutofit/>
              </a:bodyPr>
              <a:lstStyle/>
              <a:p>
                <a:pPr marL="0" algn="ctr"/>
                <a:endParaRPr lang="en-US" sz="600" b="1" kern="0" cap="all" dirty="0" smtClean="0">
                  <a:solidFill>
                    <a:schemeClr val="bg1"/>
                  </a:solidFill>
                </a:endParaRPr>
              </a:p>
              <a:p>
                <a:pPr marL="0" algn="ctr"/>
                <a:endParaRPr lang="en-US" sz="300" b="1" kern="0" cap="all" dirty="0">
                  <a:solidFill>
                    <a:schemeClr val="bg1"/>
                  </a:solidFill>
                </a:endParaRPr>
              </a:p>
              <a:p>
                <a:pPr marL="0" algn="ctr"/>
                <a:endParaRPr lang="en-US" sz="300" b="1" kern="0" cap="all" dirty="0" smtClean="0">
                  <a:solidFill>
                    <a:schemeClr val="bg1"/>
                  </a:solidFill>
                </a:endParaRPr>
              </a:p>
              <a:p>
                <a:pPr marL="0" algn="ctr"/>
                <a:endParaRPr lang="en-US" sz="300" b="1" kern="0" cap="all" dirty="0">
                  <a:solidFill>
                    <a:schemeClr val="bg1"/>
                  </a:solidFill>
                </a:endParaRPr>
              </a:p>
              <a:p>
                <a:pPr marL="0" algn="ctr"/>
                <a:endParaRPr lang="en-US" sz="300" b="1" kern="0" cap="all" dirty="0" smtClean="0">
                  <a:solidFill>
                    <a:schemeClr val="bg1"/>
                  </a:solidFill>
                </a:endParaRPr>
              </a:p>
              <a:p>
                <a:pPr marL="0" algn="ctr"/>
                <a:endParaRPr lang="en-US" sz="300" b="1" kern="0" cap="all" dirty="0">
                  <a:solidFill>
                    <a:schemeClr val="bg1"/>
                  </a:solidFill>
                </a:endParaRPr>
              </a:p>
              <a:p>
                <a:pPr marL="0" algn="ctr"/>
                <a:endParaRPr lang="en-US" sz="300" b="1" kern="0" cap="all" dirty="0" smtClean="0">
                  <a:solidFill>
                    <a:schemeClr val="bg1"/>
                  </a:solidFill>
                </a:endParaRPr>
              </a:p>
              <a:p>
                <a:pPr marL="0" algn="ctr"/>
                <a:endParaRPr lang="en-US" sz="300" b="1" kern="0" cap="all" dirty="0" smtClean="0">
                  <a:solidFill>
                    <a:schemeClr val="bg1"/>
                  </a:solidFill>
                </a:endParaRPr>
              </a:p>
            </p:txBody>
          </p:sp>
        </p:grpSp>
      </p:grpSp>
      <p:sp>
        <p:nvSpPr>
          <p:cNvPr id="700" name="TextBox 699"/>
          <p:cNvSpPr txBox="1"/>
          <p:nvPr/>
        </p:nvSpPr>
        <p:spPr>
          <a:xfrm>
            <a:off x="156210" y="442418"/>
            <a:ext cx="1785616" cy="415498"/>
          </a:xfrm>
          <a:prstGeom prst="rect">
            <a:avLst/>
          </a:prstGeom>
          <a:noFill/>
        </p:spPr>
        <p:txBody>
          <a:bodyPr wrap="square" rtlCol="0">
            <a:spAutoFit/>
          </a:bodyPr>
          <a:lstStyle/>
          <a:p>
            <a:r>
              <a:rPr sz="1000">
                <a:solidFill>
                  <a:schemeClr val="bg2"/>
                </a:solidFill>
                <a:latin typeface="Impact"/>
                <a:cs typeface="Impact"/>
              </a:rPr>
              <a:t>¿CÓMO</a:t>
            </a:r>
            <a:r>
              <a:rPr sz="1000">
                <a:latin typeface="Impact"/>
                <a:cs typeface="Impact"/>
              </a:rPr>
              <a:t> SEGUIRÁN </a:t>
            </a:r>
            <a:r>
              <a:rPr sz="1000">
                <a:solidFill>
                  <a:schemeClr val="bg2"/>
                </a:solidFill>
                <a:latin typeface="Impact"/>
                <a:cs typeface="Impact"/>
              </a:rPr>
              <a:t>LA COPA MUNDIAL 2014?…</a:t>
            </a:r>
          </a:p>
        </p:txBody>
      </p:sp>
      <p:sp>
        <p:nvSpPr>
          <p:cNvPr id="701" name="TextBox 700"/>
          <p:cNvSpPr txBox="1"/>
          <p:nvPr/>
        </p:nvSpPr>
        <p:spPr>
          <a:xfrm>
            <a:off x="3550621" y="431263"/>
            <a:ext cx="2214686" cy="261610"/>
          </a:xfrm>
          <a:prstGeom prst="rect">
            <a:avLst/>
          </a:prstGeom>
          <a:noFill/>
        </p:spPr>
        <p:txBody>
          <a:bodyPr wrap="square" rtlCol="0">
            <a:spAutoFit/>
          </a:bodyPr>
          <a:lstStyle/>
          <a:p>
            <a:r>
              <a:rPr lang="en-GB" sz="1100" dirty="0">
                <a:solidFill>
                  <a:schemeClr val="bg1"/>
                </a:solidFill>
                <a:latin typeface="Impact"/>
              </a:rPr>
              <a:t>¿DÓNDE LA </a:t>
            </a:r>
            <a:r>
              <a:rPr lang="en-GB" sz="1100" dirty="0">
                <a:latin typeface="Impact"/>
              </a:rPr>
              <a:t>VERÁN</a:t>
            </a:r>
            <a:r>
              <a:rPr lang="en-GB" sz="1100" dirty="0">
                <a:solidFill>
                  <a:schemeClr val="bg2"/>
                </a:solidFill>
                <a:latin typeface="Impact"/>
              </a:rPr>
              <a:t>?</a:t>
            </a:r>
          </a:p>
        </p:txBody>
      </p:sp>
      <p:sp>
        <p:nvSpPr>
          <p:cNvPr id="702" name="Freeform 701"/>
          <p:cNvSpPr/>
          <p:nvPr/>
        </p:nvSpPr>
        <p:spPr>
          <a:xfrm>
            <a:off x="5918906" y="967441"/>
            <a:ext cx="177103" cy="114910"/>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703" name="Rectangle 702"/>
          <p:cNvSpPr/>
          <p:nvPr/>
        </p:nvSpPr>
        <p:spPr>
          <a:xfrm>
            <a:off x="5920740" y="468877"/>
            <a:ext cx="1543050" cy="54205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grpSp>
        <p:nvGrpSpPr>
          <p:cNvPr id="704" name="Group 703"/>
          <p:cNvGrpSpPr/>
          <p:nvPr/>
        </p:nvGrpSpPr>
        <p:grpSpPr>
          <a:xfrm>
            <a:off x="196427" y="2204541"/>
            <a:ext cx="8766598" cy="2345234"/>
            <a:chOff x="93557" y="2352673"/>
            <a:chExt cx="8766598" cy="2345234"/>
          </a:xfrm>
        </p:grpSpPr>
        <p:sp>
          <p:nvSpPr>
            <p:cNvPr id="705" name="Rounded Rectangle 704"/>
            <p:cNvSpPr/>
            <p:nvPr/>
          </p:nvSpPr>
          <p:spPr>
            <a:xfrm>
              <a:off x="4328569" y="2352673"/>
              <a:ext cx="4531586" cy="2345234"/>
            </a:xfrm>
            <a:prstGeom prst="roundRect">
              <a:avLst>
                <a:gd name="adj" fmla="val 0"/>
              </a:avLst>
            </a:prstGeom>
            <a:solidFill>
              <a:srgbClr val="8CC628"/>
            </a:solidFill>
            <a:ln>
              <a:noFill/>
            </a:ln>
          </p:spPr>
          <p:txBody>
            <a:bodyPr wrap="square" lIns="18000" rIns="18000" rtlCol="0" anchor="ctr">
              <a:noAutofit/>
            </a:bodyPr>
            <a:lstStyle/>
            <a:p>
              <a:pPr marL="0" algn="ctr"/>
              <a:endParaRPr lang="en-GB" sz="900" b="1" kern="0" cap="all" dirty="0">
                <a:solidFill>
                  <a:schemeClr val="bg1"/>
                </a:solidFill>
              </a:endParaRPr>
            </a:p>
          </p:txBody>
        </p:sp>
        <p:sp>
          <p:nvSpPr>
            <p:cNvPr id="706" name="Rectangle 705"/>
            <p:cNvSpPr/>
            <p:nvPr/>
          </p:nvSpPr>
          <p:spPr>
            <a:xfrm>
              <a:off x="93557" y="2895600"/>
              <a:ext cx="4456139" cy="18023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707" name="Rectangle 706"/>
            <p:cNvSpPr/>
            <p:nvPr/>
          </p:nvSpPr>
          <p:spPr>
            <a:xfrm>
              <a:off x="93557" y="2352674"/>
              <a:ext cx="4456140" cy="877459"/>
            </a:xfrm>
            <a:prstGeom prst="rect">
              <a:avLst/>
            </a:prstGeom>
            <a:solidFill>
              <a:srgbClr val="3BB54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708" name="Rectangle 707"/>
            <p:cNvSpPr/>
            <p:nvPr/>
          </p:nvSpPr>
          <p:spPr>
            <a:xfrm rot="2700000">
              <a:off x="4440053" y="2610193"/>
              <a:ext cx="165650" cy="165649"/>
            </a:xfrm>
            <a:prstGeom prst="rect">
              <a:avLst/>
            </a:prstGeom>
            <a:solidFill>
              <a:srgbClr val="3BB54A"/>
            </a:solidFill>
          </p:spPr>
          <p:txBody>
            <a:bodyPr wrap="none" lIns="18000" rIns="18000" rtlCol="0" anchor="ctr">
              <a:spAutoFit/>
            </a:bodyPr>
            <a:lstStyle/>
            <a:p>
              <a:pPr marL="0" algn="ctr"/>
              <a:endParaRPr lang="en-US" sz="900" b="1" kern="0" cap="all" dirty="0">
                <a:solidFill>
                  <a:schemeClr val="bg1"/>
                </a:solidFill>
              </a:endParaRPr>
            </a:p>
          </p:txBody>
        </p:sp>
        <p:sp>
          <p:nvSpPr>
            <p:cNvPr id="709" name="Rectangle 708"/>
            <p:cNvSpPr/>
            <p:nvPr/>
          </p:nvSpPr>
          <p:spPr>
            <a:xfrm rot="2700000">
              <a:off x="3390027" y="3132244"/>
              <a:ext cx="165650" cy="165649"/>
            </a:xfrm>
            <a:prstGeom prst="rect">
              <a:avLst/>
            </a:prstGeom>
            <a:solidFill>
              <a:srgbClr val="3BB54A"/>
            </a:solidFill>
          </p:spPr>
          <p:txBody>
            <a:bodyPr wrap="none" lIns="18000" rIns="18000" rtlCol="0" anchor="ctr">
              <a:spAutoFit/>
            </a:bodyPr>
            <a:lstStyle/>
            <a:p>
              <a:pPr marL="0" algn="ctr"/>
              <a:endParaRPr lang="en-US" sz="900" b="1" kern="0" cap="all" dirty="0">
                <a:solidFill>
                  <a:schemeClr val="bg1"/>
                </a:solidFill>
              </a:endParaRPr>
            </a:p>
          </p:txBody>
        </p:sp>
        <p:sp>
          <p:nvSpPr>
            <p:cNvPr id="710" name="Rectangle 709"/>
            <p:cNvSpPr/>
            <p:nvPr/>
          </p:nvSpPr>
          <p:spPr>
            <a:xfrm rot="2700000">
              <a:off x="4435807" y="4183436"/>
              <a:ext cx="165650" cy="165649"/>
            </a:xfrm>
            <a:prstGeom prst="rect">
              <a:avLst/>
            </a:prstGeom>
            <a:solidFill>
              <a:schemeClr val="accent2"/>
            </a:solidFill>
          </p:spPr>
          <p:txBody>
            <a:bodyPr wrap="none" lIns="18000" rIns="18000" rtlCol="0" anchor="ctr">
              <a:spAutoFit/>
            </a:bodyPr>
            <a:lstStyle/>
            <a:p>
              <a:pPr marL="0" algn="ctr"/>
              <a:endParaRPr lang="en-US" sz="900" b="1" kern="0" cap="all" dirty="0">
                <a:solidFill>
                  <a:schemeClr val="bg1"/>
                </a:solidFill>
              </a:endParaRPr>
            </a:p>
          </p:txBody>
        </p:sp>
      </p:grpSp>
      <p:sp>
        <p:nvSpPr>
          <p:cNvPr id="711" name="Rectangle 710"/>
          <p:cNvSpPr/>
          <p:nvPr/>
        </p:nvSpPr>
        <p:spPr>
          <a:xfrm>
            <a:off x="4653316" y="2188452"/>
            <a:ext cx="4216363" cy="230832"/>
          </a:xfrm>
          <a:prstGeom prst="rect">
            <a:avLst/>
          </a:prstGeom>
        </p:spPr>
        <p:txBody>
          <a:bodyPr wrap="square">
            <a:spAutoFit/>
          </a:bodyPr>
          <a:lstStyle/>
          <a:p>
            <a:r>
              <a:rPr sz="900" dirty="0">
                <a:latin typeface="Impact"/>
                <a:cs typeface="Impact"/>
              </a:rPr>
              <a:t>LA GENTE PRETENDE USAR LOS SIGUIENTES DISPOSITIVOS MIENTRAS </a:t>
            </a:r>
            <a:r>
              <a:rPr sz="900" dirty="0">
                <a:solidFill>
                  <a:schemeClr val="bg1"/>
                </a:solidFill>
                <a:latin typeface="Impact"/>
                <a:cs typeface="Impact"/>
              </a:rPr>
              <a:t>VE </a:t>
            </a:r>
            <a:r>
              <a:rPr sz="900" dirty="0">
                <a:latin typeface="Impact"/>
                <a:cs typeface="Impact"/>
              </a:rPr>
              <a:t>LA COPA MUNDIAL</a:t>
            </a:r>
            <a:endParaRPr lang="en-GB" sz="900" b="1" dirty="0">
              <a:latin typeface="Impact"/>
              <a:cs typeface="Impact"/>
            </a:endParaRPr>
          </a:p>
        </p:txBody>
      </p:sp>
      <p:sp>
        <p:nvSpPr>
          <p:cNvPr id="712" name="TextBox 711"/>
          <p:cNvSpPr txBox="1"/>
          <p:nvPr/>
        </p:nvSpPr>
        <p:spPr>
          <a:xfrm>
            <a:off x="184464" y="2188452"/>
            <a:ext cx="4504830" cy="246221"/>
          </a:xfrm>
          <a:prstGeom prst="rect">
            <a:avLst/>
          </a:prstGeom>
          <a:noFill/>
        </p:spPr>
        <p:txBody>
          <a:bodyPr wrap="square" rtlCol="0">
            <a:spAutoFit/>
          </a:bodyPr>
          <a:lstStyle/>
          <a:p>
            <a:r>
              <a:rPr sz="1000" dirty="0">
                <a:solidFill>
                  <a:schemeClr val="bg1"/>
                </a:solidFill>
                <a:latin typeface="Impact"/>
                <a:cs typeface="Impact"/>
              </a:rPr>
              <a:t>CREAR</a:t>
            </a:r>
            <a:r>
              <a:rPr sz="1000" dirty="0">
                <a:solidFill>
                  <a:schemeClr val="accent3"/>
                </a:solidFill>
                <a:latin typeface="Impact"/>
                <a:cs typeface="Impact"/>
              </a:rPr>
              <a:t>, </a:t>
            </a:r>
            <a:r>
              <a:rPr sz="1000" dirty="0">
                <a:solidFill>
                  <a:schemeClr val="bg1"/>
                </a:solidFill>
                <a:latin typeface="Impact"/>
                <a:cs typeface="Impact"/>
              </a:rPr>
              <a:t>COMPARTIR</a:t>
            </a:r>
            <a:r>
              <a:rPr sz="1000" dirty="0">
                <a:solidFill>
                  <a:schemeClr val="accent3"/>
                </a:solidFill>
                <a:latin typeface="Impact"/>
                <a:cs typeface="Impact"/>
              </a:rPr>
              <a:t> E </a:t>
            </a:r>
            <a:r>
              <a:rPr sz="1000" dirty="0">
                <a:solidFill>
                  <a:schemeClr val="bg1"/>
                </a:solidFill>
                <a:latin typeface="Impact"/>
                <a:cs typeface="Impact"/>
              </a:rPr>
              <a:t>INTERACTUAR CON MARCAS </a:t>
            </a:r>
            <a:r>
              <a:rPr sz="1000" dirty="0">
                <a:solidFill>
                  <a:schemeClr val="accent3"/>
                </a:solidFill>
                <a:latin typeface="Impact"/>
                <a:cs typeface="Impact"/>
              </a:rPr>
              <a:t>EN LA RED DURANTE LA COPA MUNDIAL</a:t>
            </a:r>
            <a:endParaRPr lang="en-GB" sz="1000" dirty="0">
              <a:solidFill>
                <a:schemeClr val="accent3"/>
              </a:solidFill>
              <a:latin typeface="Impact"/>
              <a:cs typeface="Impact"/>
            </a:endParaRPr>
          </a:p>
        </p:txBody>
      </p:sp>
      <p:grpSp>
        <p:nvGrpSpPr>
          <p:cNvPr id="713" name="Group 712"/>
          <p:cNvGrpSpPr>
            <a:grpSpLocks noChangeAspect="1"/>
          </p:cNvGrpSpPr>
          <p:nvPr/>
        </p:nvGrpSpPr>
        <p:grpSpPr>
          <a:xfrm>
            <a:off x="276225" y="823986"/>
            <a:ext cx="867409" cy="949987"/>
            <a:chOff x="279854" y="1827374"/>
            <a:chExt cx="2308345" cy="2492922"/>
          </a:xfrm>
        </p:grpSpPr>
        <p:sp>
          <p:nvSpPr>
            <p:cNvPr id="714" name="TextBox 82"/>
            <p:cNvSpPr txBox="1"/>
            <p:nvPr/>
          </p:nvSpPr>
          <p:spPr>
            <a:xfrm>
              <a:off x="468533" y="2623490"/>
              <a:ext cx="1828800" cy="129487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70000"/>
                </a:lnSpc>
                <a:spcBef>
                  <a:spcPct val="0"/>
                </a:spcBef>
              </a:pPr>
              <a:r>
                <a:rPr sz="2000">
                  <a:solidFill>
                    <a:schemeClr val="bg1"/>
                  </a:solidFill>
                  <a:latin typeface="+mj-lt"/>
                  <a:ea typeface="+mj-ea"/>
                  <a:cs typeface="+mj-cs"/>
                </a:rPr>
                <a:t>96%</a:t>
              </a:r>
              <a:br>
                <a:rPr sz="2000">
                  <a:solidFill>
                    <a:schemeClr val="bg1"/>
                  </a:solidFill>
                  <a:latin typeface="+mj-lt"/>
                  <a:ea typeface="+mj-ea"/>
                  <a:cs typeface="+mj-cs"/>
                </a:rPr>
              </a:br>
              <a:endParaRPr lang="en-GB" sz="700" dirty="0">
                <a:solidFill>
                  <a:schemeClr val="bg1"/>
                </a:solidFill>
                <a:ea typeface="+mj-ea"/>
                <a:cs typeface="+mj-cs"/>
              </a:endParaRPr>
            </a:p>
          </p:txBody>
        </p:sp>
        <p:sp>
          <p:nvSpPr>
            <p:cNvPr id="715" name="Freeform 714"/>
            <p:cNvSpPr>
              <a:spLocks noChangeAspect="1" noEditPoints="1"/>
            </p:cNvSpPr>
            <p:nvPr/>
          </p:nvSpPr>
          <p:spPr bwMode="auto">
            <a:xfrm>
              <a:off x="279854" y="1827374"/>
              <a:ext cx="2308345" cy="2358410"/>
            </a:xfrm>
            <a:custGeom>
              <a:avLst/>
              <a:gdLst/>
              <a:ahLst/>
              <a:cxnLst>
                <a:cxn ang="0">
                  <a:pos x="69" y="300"/>
                </a:cxn>
                <a:cxn ang="0">
                  <a:pos x="69" y="365"/>
                </a:cxn>
                <a:cxn ang="0">
                  <a:pos x="95" y="439"/>
                </a:cxn>
                <a:cxn ang="0">
                  <a:pos x="80" y="379"/>
                </a:cxn>
                <a:cxn ang="0">
                  <a:pos x="80" y="310"/>
                </a:cxn>
                <a:cxn ang="0">
                  <a:pos x="186" y="192"/>
                </a:cxn>
                <a:cxn ang="0">
                  <a:pos x="194" y="191"/>
                </a:cxn>
                <a:cxn ang="0">
                  <a:pos x="169" y="191"/>
                </a:cxn>
                <a:cxn ang="0">
                  <a:pos x="69" y="300"/>
                </a:cxn>
                <a:cxn ang="0">
                  <a:pos x="376" y="118"/>
                </a:cxn>
                <a:cxn ang="0">
                  <a:pos x="310" y="118"/>
                </a:cxn>
                <a:cxn ang="0">
                  <a:pos x="310" y="117"/>
                </a:cxn>
                <a:cxn ang="0">
                  <a:pos x="305" y="101"/>
                </a:cxn>
                <a:cxn ang="0">
                  <a:pos x="395" y="10"/>
                </a:cxn>
                <a:cxn ang="0">
                  <a:pos x="394" y="3"/>
                </a:cxn>
                <a:cxn ang="0">
                  <a:pos x="387" y="2"/>
                </a:cxn>
                <a:cxn ang="0">
                  <a:pos x="297" y="92"/>
                </a:cxn>
                <a:cxn ang="0">
                  <a:pos x="270" y="83"/>
                </a:cxn>
                <a:cxn ang="0">
                  <a:pos x="243" y="91"/>
                </a:cxn>
                <a:cxn ang="0">
                  <a:pos x="158" y="6"/>
                </a:cxn>
                <a:cxn ang="0">
                  <a:pos x="151" y="7"/>
                </a:cxn>
                <a:cxn ang="0">
                  <a:pos x="150" y="15"/>
                </a:cxn>
                <a:cxn ang="0">
                  <a:pos x="235" y="100"/>
                </a:cxn>
                <a:cxn ang="0">
                  <a:pos x="229" y="117"/>
                </a:cxn>
                <a:cxn ang="0">
                  <a:pos x="229" y="118"/>
                </a:cxn>
                <a:cxn ang="0">
                  <a:pos x="169" y="118"/>
                </a:cxn>
                <a:cxn ang="0">
                  <a:pos x="0" y="286"/>
                </a:cxn>
                <a:cxn ang="0">
                  <a:pos x="0" y="386"/>
                </a:cxn>
                <a:cxn ang="0">
                  <a:pos x="169" y="555"/>
                </a:cxn>
                <a:cxn ang="0">
                  <a:pos x="376" y="555"/>
                </a:cxn>
                <a:cxn ang="0">
                  <a:pos x="544" y="386"/>
                </a:cxn>
                <a:cxn ang="0">
                  <a:pos x="544" y="286"/>
                </a:cxn>
                <a:cxn ang="0">
                  <a:pos x="376" y="118"/>
                </a:cxn>
                <a:cxn ang="0">
                  <a:pos x="491" y="274"/>
                </a:cxn>
                <a:cxn ang="0">
                  <a:pos x="502" y="283"/>
                </a:cxn>
                <a:cxn ang="0">
                  <a:pos x="491" y="292"/>
                </a:cxn>
                <a:cxn ang="0">
                  <a:pos x="480" y="283"/>
                </a:cxn>
                <a:cxn ang="0">
                  <a:pos x="491" y="274"/>
                </a:cxn>
                <a:cxn ang="0">
                  <a:pos x="491" y="302"/>
                </a:cxn>
                <a:cxn ang="0">
                  <a:pos x="502" y="310"/>
                </a:cxn>
                <a:cxn ang="0">
                  <a:pos x="491" y="319"/>
                </a:cxn>
                <a:cxn ang="0">
                  <a:pos x="480" y="310"/>
                </a:cxn>
                <a:cxn ang="0">
                  <a:pos x="491" y="302"/>
                </a:cxn>
                <a:cxn ang="0">
                  <a:pos x="491" y="329"/>
                </a:cxn>
                <a:cxn ang="0">
                  <a:pos x="502" y="338"/>
                </a:cxn>
                <a:cxn ang="0">
                  <a:pos x="491" y="347"/>
                </a:cxn>
                <a:cxn ang="0">
                  <a:pos x="480" y="338"/>
                </a:cxn>
                <a:cxn ang="0">
                  <a:pos x="491" y="329"/>
                </a:cxn>
                <a:cxn ang="0">
                  <a:pos x="441" y="376"/>
                </a:cxn>
                <a:cxn ang="0">
                  <a:pos x="317" y="510"/>
                </a:cxn>
                <a:cxn ang="0">
                  <a:pos x="166" y="510"/>
                </a:cxn>
                <a:cxn ang="0">
                  <a:pos x="42" y="376"/>
                </a:cxn>
                <a:cxn ang="0">
                  <a:pos x="42" y="297"/>
                </a:cxn>
                <a:cxn ang="0">
                  <a:pos x="166" y="162"/>
                </a:cxn>
                <a:cxn ang="0">
                  <a:pos x="317" y="162"/>
                </a:cxn>
                <a:cxn ang="0">
                  <a:pos x="441" y="297"/>
                </a:cxn>
                <a:cxn ang="0">
                  <a:pos x="441" y="376"/>
                </a:cxn>
                <a:cxn ang="0">
                  <a:pos x="491" y="410"/>
                </a:cxn>
                <a:cxn ang="0">
                  <a:pos x="468" y="388"/>
                </a:cxn>
                <a:cxn ang="0">
                  <a:pos x="491" y="366"/>
                </a:cxn>
                <a:cxn ang="0">
                  <a:pos x="513" y="388"/>
                </a:cxn>
                <a:cxn ang="0">
                  <a:pos x="491" y="410"/>
                </a:cxn>
              </a:cxnLst>
              <a:rect l="0" t="0" r="r" b="b"/>
              <a:pathLst>
                <a:path w="544" h="555">
                  <a:moveTo>
                    <a:pt x="69" y="300"/>
                  </a:moveTo>
                  <a:cubicBezTo>
                    <a:pt x="69" y="365"/>
                    <a:pt x="69" y="365"/>
                    <a:pt x="69" y="365"/>
                  </a:cubicBezTo>
                  <a:cubicBezTo>
                    <a:pt x="69" y="394"/>
                    <a:pt x="79" y="419"/>
                    <a:pt x="95" y="439"/>
                  </a:cubicBezTo>
                  <a:cubicBezTo>
                    <a:pt x="85" y="421"/>
                    <a:pt x="80" y="401"/>
                    <a:pt x="80" y="379"/>
                  </a:cubicBezTo>
                  <a:cubicBezTo>
                    <a:pt x="80" y="310"/>
                    <a:pt x="80" y="310"/>
                    <a:pt x="80" y="310"/>
                  </a:cubicBezTo>
                  <a:cubicBezTo>
                    <a:pt x="80" y="246"/>
                    <a:pt x="127" y="194"/>
                    <a:pt x="186" y="192"/>
                  </a:cubicBezTo>
                  <a:cubicBezTo>
                    <a:pt x="194" y="191"/>
                    <a:pt x="194" y="191"/>
                    <a:pt x="194" y="191"/>
                  </a:cubicBezTo>
                  <a:cubicBezTo>
                    <a:pt x="169" y="191"/>
                    <a:pt x="169" y="191"/>
                    <a:pt x="169" y="191"/>
                  </a:cubicBezTo>
                  <a:cubicBezTo>
                    <a:pt x="114" y="191"/>
                    <a:pt x="69" y="240"/>
                    <a:pt x="69" y="300"/>
                  </a:cubicBezTo>
                  <a:close/>
                  <a:moveTo>
                    <a:pt x="376" y="118"/>
                  </a:moveTo>
                  <a:cubicBezTo>
                    <a:pt x="310" y="118"/>
                    <a:pt x="310" y="118"/>
                    <a:pt x="310" y="118"/>
                  </a:cubicBezTo>
                  <a:cubicBezTo>
                    <a:pt x="310" y="117"/>
                    <a:pt x="310" y="117"/>
                    <a:pt x="310" y="117"/>
                  </a:cubicBezTo>
                  <a:cubicBezTo>
                    <a:pt x="310" y="111"/>
                    <a:pt x="308" y="105"/>
                    <a:pt x="305" y="101"/>
                  </a:cubicBezTo>
                  <a:cubicBezTo>
                    <a:pt x="395" y="10"/>
                    <a:pt x="395" y="10"/>
                    <a:pt x="395" y="10"/>
                  </a:cubicBezTo>
                  <a:cubicBezTo>
                    <a:pt x="397" y="9"/>
                    <a:pt x="397" y="5"/>
                    <a:pt x="394" y="3"/>
                  </a:cubicBezTo>
                  <a:cubicBezTo>
                    <a:pt x="392" y="0"/>
                    <a:pt x="388" y="0"/>
                    <a:pt x="387" y="2"/>
                  </a:cubicBezTo>
                  <a:cubicBezTo>
                    <a:pt x="297" y="92"/>
                    <a:pt x="297" y="92"/>
                    <a:pt x="297" y="92"/>
                  </a:cubicBezTo>
                  <a:cubicBezTo>
                    <a:pt x="289" y="86"/>
                    <a:pt x="280" y="83"/>
                    <a:pt x="270" y="83"/>
                  </a:cubicBezTo>
                  <a:cubicBezTo>
                    <a:pt x="260" y="83"/>
                    <a:pt x="251" y="86"/>
                    <a:pt x="243" y="91"/>
                  </a:cubicBezTo>
                  <a:cubicBezTo>
                    <a:pt x="158" y="6"/>
                    <a:pt x="158" y="6"/>
                    <a:pt x="158" y="6"/>
                  </a:cubicBezTo>
                  <a:cubicBezTo>
                    <a:pt x="157" y="5"/>
                    <a:pt x="153" y="5"/>
                    <a:pt x="151" y="7"/>
                  </a:cubicBezTo>
                  <a:cubicBezTo>
                    <a:pt x="148" y="10"/>
                    <a:pt x="148" y="13"/>
                    <a:pt x="150" y="15"/>
                  </a:cubicBezTo>
                  <a:cubicBezTo>
                    <a:pt x="235" y="100"/>
                    <a:pt x="235" y="100"/>
                    <a:pt x="235" y="100"/>
                  </a:cubicBezTo>
                  <a:cubicBezTo>
                    <a:pt x="231" y="105"/>
                    <a:pt x="229" y="111"/>
                    <a:pt x="229" y="117"/>
                  </a:cubicBezTo>
                  <a:cubicBezTo>
                    <a:pt x="229" y="117"/>
                    <a:pt x="229" y="117"/>
                    <a:pt x="229" y="118"/>
                  </a:cubicBezTo>
                  <a:cubicBezTo>
                    <a:pt x="169" y="118"/>
                    <a:pt x="169" y="118"/>
                    <a:pt x="169" y="118"/>
                  </a:cubicBezTo>
                  <a:cubicBezTo>
                    <a:pt x="76" y="118"/>
                    <a:pt x="0" y="193"/>
                    <a:pt x="0" y="286"/>
                  </a:cubicBezTo>
                  <a:cubicBezTo>
                    <a:pt x="0" y="386"/>
                    <a:pt x="0" y="386"/>
                    <a:pt x="0" y="386"/>
                  </a:cubicBezTo>
                  <a:cubicBezTo>
                    <a:pt x="0" y="479"/>
                    <a:pt x="76" y="555"/>
                    <a:pt x="169" y="555"/>
                  </a:cubicBezTo>
                  <a:cubicBezTo>
                    <a:pt x="376" y="555"/>
                    <a:pt x="376" y="555"/>
                    <a:pt x="376" y="555"/>
                  </a:cubicBezTo>
                  <a:cubicBezTo>
                    <a:pt x="469" y="555"/>
                    <a:pt x="544" y="479"/>
                    <a:pt x="544" y="386"/>
                  </a:cubicBezTo>
                  <a:cubicBezTo>
                    <a:pt x="544" y="286"/>
                    <a:pt x="544" y="286"/>
                    <a:pt x="544" y="286"/>
                  </a:cubicBezTo>
                  <a:cubicBezTo>
                    <a:pt x="544" y="193"/>
                    <a:pt x="469" y="118"/>
                    <a:pt x="376" y="118"/>
                  </a:cubicBezTo>
                  <a:close/>
                  <a:moveTo>
                    <a:pt x="491" y="274"/>
                  </a:moveTo>
                  <a:cubicBezTo>
                    <a:pt x="497" y="274"/>
                    <a:pt x="502" y="278"/>
                    <a:pt x="502" y="283"/>
                  </a:cubicBezTo>
                  <a:cubicBezTo>
                    <a:pt x="502" y="288"/>
                    <a:pt x="497" y="292"/>
                    <a:pt x="491" y="292"/>
                  </a:cubicBezTo>
                  <a:cubicBezTo>
                    <a:pt x="485" y="292"/>
                    <a:pt x="480" y="288"/>
                    <a:pt x="480" y="283"/>
                  </a:cubicBezTo>
                  <a:cubicBezTo>
                    <a:pt x="480" y="278"/>
                    <a:pt x="485" y="274"/>
                    <a:pt x="491" y="274"/>
                  </a:cubicBezTo>
                  <a:close/>
                  <a:moveTo>
                    <a:pt x="491" y="302"/>
                  </a:moveTo>
                  <a:cubicBezTo>
                    <a:pt x="497" y="302"/>
                    <a:pt x="502" y="306"/>
                    <a:pt x="502" y="310"/>
                  </a:cubicBezTo>
                  <a:cubicBezTo>
                    <a:pt x="502" y="315"/>
                    <a:pt x="497" y="319"/>
                    <a:pt x="491" y="319"/>
                  </a:cubicBezTo>
                  <a:cubicBezTo>
                    <a:pt x="485" y="319"/>
                    <a:pt x="480" y="315"/>
                    <a:pt x="480" y="310"/>
                  </a:cubicBezTo>
                  <a:cubicBezTo>
                    <a:pt x="480" y="306"/>
                    <a:pt x="485" y="302"/>
                    <a:pt x="491" y="302"/>
                  </a:cubicBezTo>
                  <a:close/>
                  <a:moveTo>
                    <a:pt x="491" y="329"/>
                  </a:moveTo>
                  <a:cubicBezTo>
                    <a:pt x="497" y="329"/>
                    <a:pt x="502" y="333"/>
                    <a:pt x="502" y="338"/>
                  </a:cubicBezTo>
                  <a:cubicBezTo>
                    <a:pt x="502" y="343"/>
                    <a:pt x="497" y="347"/>
                    <a:pt x="491" y="347"/>
                  </a:cubicBezTo>
                  <a:cubicBezTo>
                    <a:pt x="485" y="347"/>
                    <a:pt x="480" y="343"/>
                    <a:pt x="480" y="338"/>
                  </a:cubicBezTo>
                  <a:cubicBezTo>
                    <a:pt x="480" y="333"/>
                    <a:pt x="485" y="329"/>
                    <a:pt x="491" y="329"/>
                  </a:cubicBezTo>
                  <a:close/>
                  <a:moveTo>
                    <a:pt x="441" y="376"/>
                  </a:moveTo>
                  <a:cubicBezTo>
                    <a:pt x="441" y="450"/>
                    <a:pt x="385" y="510"/>
                    <a:pt x="317" y="510"/>
                  </a:cubicBezTo>
                  <a:cubicBezTo>
                    <a:pt x="166" y="510"/>
                    <a:pt x="166" y="510"/>
                    <a:pt x="166" y="510"/>
                  </a:cubicBezTo>
                  <a:cubicBezTo>
                    <a:pt x="98" y="510"/>
                    <a:pt x="42" y="450"/>
                    <a:pt x="42" y="376"/>
                  </a:cubicBezTo>
                  <a:cubicBezTo>
                    <a:pt x="42" y="297"/>
                    <a:pt x="42" y="297"/>
                    <a:pt x="42" y="297"/>
                  </a:cubicBezTo>
                  <a:cubicBezTo>
                    <a:pt x="42" y="222"/>
                    <a:pt x="98" y="162"/>
                    <a:pt x="166" y="162"/>
                  </a:cubicBezTo>
                  <a:cubicBezTo>
                    <a:pt x="317" y="162"/>
                    <a:pt x="317" y="162"/>
                    <a:pt x="317" y="162"/>
                  </a:cubicBezTo>
                  <a:cubicBezTo>
                    <a:pt x="385" y="162"/>
                    <a:pt x="441" y="222"/>
                    <a:pt x="441" y="297"/>
                  </a:cubicBezTo>
                  <a:lnTo>
                    <a:pt x="441" y="376"/>
                  </a:lnTo>
                  <a:close/>
                  <a:moveTo>
                    <a:pt x="491" y="410"/>
                  </a:moveTo>
                  <a:cubicBezTo>
                    <a:pt x="478" y="410"/>
                    <a:pt x="468" y="400"/>
                    <a:pt x="468" y="388"/>
                  </a:cubicBezTo>
                  <a:cubicBezTo>
                    <a:pt x="468" y="376"/>
                    <a:pt x="478" y="366"/>
                    <a:pt x="491" y="366"/>
                  </a:cubicBezTo>
                  <a:cubicBezTo>
                    <a:pt x="503" y="366"/>
                    <a:pt x="513" y="376"/>
                    <a:pt x="513" y="388"/>
                  </a:cubicBezTo>
                  <a:cubicBezTo>
                    <a:pt x="513" y="400"/>
                    <a:pt x="503" y="410"/>
                    <a:pt x="491" y="41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700"/>
            </a:p>
          </p:txBody>
        </p:sp>
        <p:sp>
          <p:nvSpPr>
            <p:cNvPr id="716" name="TextBox 82"/>
            <p:cNvSpPr txBox="1"/>
            <p:nvPr/>
          </p:nvSpPr>
          <p:spPr>
            <a:xfrm>
              <a:off x="468533" y="3025426"/>
              <a:ext cx="1828800" cy="129487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5000"/>
                </a:lnSpc>
                <a:spcBef>
                  <a:spcPct val="0"/>
                </a:spcBef>
              </a:pPr>
              <a:r>
                <a:rPr lang="en-GB" sz="600" dirty="0" err="1">
                  <a:solidFill>
                    <a:schemeClr val="bg1"/>
                  </a:solidFill>
                </a:rPr>
                <a:t>verá</a:t>
              </a:r>
              <a:r>
                <a:rPr lang="en-GB" sz="600" dirty="0">
                  <a:solidFill>
                    <a:schemeClr val="bg1"/>
                  </a:solidFill>
                </a:rPr>
                <a:t> TV con </a:t>
              </a:r>
              <a:r>
                <a:rPr lang="en-GB" sz="600" dirty="0" err="1">
                  <a:solidFill>
                    <a:schemeClr val="bg1"/>
                  </a:solidFill>
                </a:rPr>
                <a:t>retransmisión</a:t>
              </a:r>
              <a:r>
                <a:rPr lang="en-GB" sz="600" dirty="0">
                  <a:solidFill>
                    <a:schemeClr val="bg1"/>
                  </a:solidFill>
                </a:rPr>
                <a:t> en vivo</a:t>
              </a:r>
            </a:p>
          </p:txBody>
        </p:sp>
      </p:grpSp>
      <p:grpSp>
        <p:nvGrpSpPr>
          <p:cNvPr id="717" name="Group 716"/>
          <p:cNvGrpSpPr/>
          <p:nvPr/>
        </p:nvGrpSpPr>
        <p:grpSpPr>
          <a:xfrm>
            <a:off x="1716679" y="421881"/>
            <a:ext cx="792000" cy="601084"/>
            <a:chOff x="1891635" y="709502"/>
            <a:chExt cx="677390" cy="536182"/>
          </a:xfrm>
        </p:grpSpPr>
        <p:grpSp>
          <p:nvGrpSpPr>
            <p:cNvPr id="718" name="Group 717"/>
            <p:cNvGrpSpPr>
              <a:grpSpLocks noChangeAspect="1"/>
            </p:cNvGrpSpPr>
            <p:nvPr/>
          </p:nvGrpSpPr>
          <p:grpSpPr>
            <a:xfrm>
              <a:off x="2015091" y="892870"/>
              <a:ext cx="331697" cy="352814"/>
              <a:chOff x="-2151173" y="516850"/>
              <a:chExt cx="1527175" cy="1601787"/>
            </a:xfrm>
            <a:solidFill>
              <a:schemeClr val="accent3"/>
            </a:solidFill>
          </p:grpSpPr>
          <p:sp>
            <p:nvSpPr>
              <p:cNvPr id="720" name="Freeform 719"/>
              <p:cNvSpPr>
                <a:spLocks noEditPoints="1"/>
              </p:cNvSpPr>
              <p:nvPr/>
            </p:nvSpPr>
            <p:spPr bwMode="auto">
              <a:xfrm>
                <a:off x="-1930005" y="1350907"/>
                <a:ext cx="596900" cy="596898"/>
              </a:xfrm>
              <a:custGeom>
                <a:avLst/>
                <a:gdLst/>
                <a:ahLst/>
                <a:cxnLst>
                  <a:cxn ang="0">
                    <a:pos x="79" y="0"/>
                  </a:cxn>
                  <a:cxn ang="0">
                    <a:pos x="0" y="79"/>
                  </a:cxn>
                  <a:cxn ang="0">
                    <a:pos x="79" y="158"/>
                  </a:cxn>
                  <a:cxn ang="0">
                    <a:pos x="158" y="79"/>
                  </a:cxn>
                  <a:cxn ang="0">
                    <a:pos x="79" y="0"/>
                  </a:cxn>
                  <a:cxn ang="0">
                    <a:pos x="28" y="33"/>
                  </a:cxn>
                  <a:cxn ang="0">
                    <a:pos x="127" y="33"/>
                  </a:cxn>
                  <a:cxn ang="0">
                    <a:pos x="127" y="42"/>
                  </a:cxn>
                  <a:cxn ang="0">
                    <a:pos x="28" y="42"/>
                  </a:cxn>
                  <a:cxn ang="0">
                    <a:pos x="28" y="33"/>
                  </a:cxn>
                  <a:cxn ang="0">
                    <a:pos x="127" y="119"/>
                  </a:cxn>
                  <a:cxn ang="0">
                    <a:pos x="28" y="119"/>
                  </a:cxn>
                  <a:cxn ang="0">
                    <a:pos x="28" y="110"/>
                  </a:cxn>
                  <a:cxn ang="0">
                    <a:pos x="127" y="110"/>
                  </a:cxn>
                  <a:cxn ang="0">
                    <a:pos x="127" y="119"/>
                  </a:cxn>
                  <a:cxn ang="0">
                    <a:pos x="149" y="80"/>
                  </a:cxn>
                  <a:cxn ang="0">
                    <a:pos x="6" y="80"/>
                  </a:cxn>
                  <a:cxn ang="0">
                    <a:pos x="6" y="71"/>
                  </a:cxn>
                  <a:cxn ang="0">
                    <a:pos x="149" y="71"/>
                  </a:cxn>
                  <a:cxn ang="0">
                    <a:pos x="149" y="80"/>
                  </a:cxn>
                </a:cxnLst>
                <a:rect l="0" t="0" r="r" b="b"/>
                <a:pathLst>
                  <a:path w="158" h="158">
                    <a:moveTo>
                      <a:pt x="79" y="0"/>
                    </a:moveTo>
                    <a:cubicBezTo>
                      <a:pt x="36" y="0"/>
                      <a:pt x="0" y="36"/>
                      <a:pt x="0" y="79"/>
                    </a:cubicBezTo>
                    <a:cubicBezTo>
                      <a:pt x="0" y="123"/>
                      <a:pt x="36" y="158"/>
                      <a:pt x="79" y="158"/>
                    </a:cubicBezTo>
                    <a:cubicBezTo>
                      <a:pt x="123" y="158"/>
                      <a:pt x="158" y="123"/>
                      <a:pt x="158" y="79"/>
                    </a:cubicBezTo>
                    <a:cubicBezTo>
                      <a:pt x="158" y="36"/>
                      <a:pt x="123" y="0"/>
                      <a:pt x="79" y="0"/>
                    </a:cubicBezTo>
                    <a:close/>
                    <a:moveTo>
                      <a:pt x="28" y="33"/>
                    </a:moveTo>
                    <a:cubicBezTo>
                      <a:pt x="127" y="33"/>
                      <a:pt x="127" y="33"/>
                      <a:pt x="127" y="33"/>
                    </a:cubicBezTo>
                    <a:cubicBezTo>
                      <a:pt x="127" y="42"/>
                      <a:pt x="127" y="42"/>
                      <a:pt x="127" y="42"/>
                    </a:cubicBezTo>
                    <a:cubicBezTo>
                      <a:pt x="28" y="42"/>
                      <a:pt x="28" y="42"/>
                      <a:pt x="28" y="42"/>
                    </a:cubicBezTo>
                    <a:lnTo>
                      <a:pt x="28" y="33"/>
                    </a:lnTo>
                    <a:close/>
                    <a:moveTo>
                      <a:pt x="127" y="119"/>
                    </a:moveTo>
                    <a:cubicBezTo>
                      <a:pt x="28" y="119"/>
                      <a:pt x="28" y="119"/>
                      <a:pt x="28" y="119"/>
                    </a:cubicBezTo>
                    <a:cubicBezTo>
                      <a:pt x="28" y="110"/>
                      <a:pt x="28" y="110"/>
                      <a:pt x="28" y="110"/>
                    </a:cubicBezTo>
                    <a:cubicBezTo>
                      <a:pt x="127" y="110"/>
                      <a:pt x="127" y="110"/>
                      <a:pt x="127" y="110"/>
                    </a:cubicBezTo>
                    <a:lnTo>
                      <a:pt x="127" y="119"/>
                    </a:lnTo>
                    <a:close/>
                    <a:moveTo>
                      <a:pt x="149" y="80"/>
                    </a:moveTo>
                    <a:cubicBezTo>
                      <a:pt x="6" y="80"/>
                      <a:pt x="6" y="80"/>
                      <a:pt x="6" y="80"/>
                    </a:cubicBezTo>
                    <a:cubicBezTo>
                      <a:pt x="6" y="71"/>
                      <a:pt x="6" y="71"/>
                      <a:pt x="6" y="71"/>
                    </a:cubicBezTo>
                    <a:cubicBezTo>
                      <a:pt x="149" y="71"/>
                      <a:pt x="149" y="71"/>
                      <a:pt x="149" y="71"/>
                    </a:cubicBezTo>
                    <a:lnTo>
                      <a:pt x="149" y="8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500"/>
              </a:p>
            </p:txBody>
          </p:sp>
          <p:sp>
            <p:nvSpPr>
              <p:cNvPr id="721" name="Freeform 720"/>
              <p:cNvSpPr>
                <a:spLocks noEditPoints="1"/>
              </p:cNvSpPr>
              <p:nvPr/>
            </p:nvSpPr>
            <p:spPr bwMode="auto">
              <a:xfrm>
                <a:off x="-2151173" y="516850"/>
                <a:ext cx="1527175" cy="1601787"/>
              </a:xfrm>
              <a:custGeom>
                <a:avLst/>
                <a:gdLst/>
                <a:ahLst/>
                <a:cxnLst>
                  <a:cxn ang="0">
                    <a:pos x="369" y="123"/>
                  </a:cxn>
                  <a:cxn ang="0">
                    <a:pos x="322" y="123"/>
                  </a:cxn>
                  <a:cxn ang="0">
                    <a:pos x="77" y="18"/>
                  </a:cxn>
                  <a:cxn ang="0">
                    <a:pos x="68" y="3"/>
                  </a:cxn>
                  <a:cxn ang="0">
                    <a:pos x="47" y="11"/>
                  </a:cxn>
                  <a:cxn ang="0">
                    <a:pos x="55" y="32"/>
                  </a:cxn>
                  <a:cxn ang="0">
                    <a:pos x="73" y="29"/>
                  </a:cxn>
                  <a:cxn ang="0">
                    <a:pos x="293" y="123"/>
                  </a:cxn>
                  <a:cxn ang="0">
                    <a:pos x="35" y="123"/>
                  </a:cxn>
                  <a:cxn ang="0">
                    <a:pos x="0" y="159"/>
                  </a:cxn>
                  <a:cxn ang="0">
                    <a:pos x="0" y="388"/>
                  </a:cxn>
                  <a:cxn ang="0">
                    <a:pos x="35" y="424"/>
                  </a:cxn>
                  <a:cxn ang="0">
                    <a:pos x="369" y="424"/>
                  </a:cxn>
                  <a:cxn ang="0">
                    <a:pos x="404" y="388"/>
                  </a:cxn>
                  <a:cxn ang="0">
                    <a:pos x="404" y="159"/>
                  </a:cxn>
                  <a:cxn ang="0">
                    <a:pos x="369" y="123"/>
                  </a:cxn>
                  <a:cxn ang="0">
                    <a:pos x="135" y="392"/>
                  </a:cxn>
                  <a:cxn ang="0">
                    <a:pos x="43" y="299"/>
                  </a:cxn>
                  <a:cxn ang="0">
                    <a:pos x="135" y="207"/>
                  </a:cxn>
                  <a:cxn ang="0">
                    <a:pos x="228" y="299"/>
                  </a:cxn>
                  <a:cxn ang="0">
                    <a:pos x="135" y="392"/>
                  </a:cxn>
                  <a:cxn ang="0">
                    <a:pos x="349" y="392"/>
                  </a:cxn>
                  <a:cxn ang="0">
                    <a:pos x="328" y="371"/>
                  </a:cxn>
                  <a:cxn ang="0">
                    <a:pos x="349" y="349"/>
                  </a:cxn>
                  <a:cxn ang="0">
                    <a:pos x="370" y="371"/>
                  </a:cxn>
                  <a:cxn ang="0">
                    <a:pos x="349" y="392"/>
                  </a:cxn>
                  <a:cxn ang="0">
                    <a:pos x="349" y="326"/>
                  </a:cxn>
                  <a:cxn ang="0">
                    <a:pos x="328" y="305"/>
                  </a:cxn>
                  <a:cxn ang="0">
                    <a:pos x="349" y="284"/>
                  </a:cxn>
                  <a:cxn ang="0">
                    <a:pos x="370" y="305"/>
                  </a:cxn>
                  <a:cxn ang="0">
                    <a:pos x="349" y="326"/>
                  </a:cxn>
                  <a:cxn ang="0">
                    <a:pos x="359" y="181"/>
                  </a:cxn>
                  <a:cxn ang="0">
                    <a:pos x="328" y="181"/>
                  </a:cxn>
                  <a:cxn ang="0">
                    <a:pos x="317" y="162"/>
                  </a:cxn>
                  <a:cxn ang="0">
                    <a:pos x="306" y="181"/>
                  </a:cxn>
                  <a:cxn ang="0">
                    <a:pos x="44" y="181"/>
                  </a:cxn>
                  <a:cxn ang="0">
                    <a:pos x="28" y="164"/>
                  </a:cxn>
                  <a:cxn ang="0">
                    <a:pos x="28" y="159"/>
                  </a:cxn>
                  <a:cxn ang="0">
                    <a:pos x="44" y="142"/>
                  </a:cxn>
                  <a:cxn ang="0">
                    <a:pos x="359" y="142"/>
                  </a:cxn>
                  <a:cxn ang="0">
                    <a:pos x="376" y="159"/>
                  </a:cxn>
                  <a:cxn ang="0">
                    <a:pos x="376" y="164"/>
                  </a:cxn>
                  <a:cxn ang="0">
                    <a:pos x="359" y="181"/>
                  </a:cxn>
                </a:cxnLst>
                <a:rect l="0" t="0" r="r" b="b"/>
                <a:pathLst>
                  <a:path w="404" h="424">
                    <a:moveTo>
                      <a:pt x="369" y="123"/>
                    </a:moveTo>
                    <a:cubicBezTo>
                      <a:pt x="322" y="123"/>
                      <a:pt x="322" y="123"/>
                      <a:pt x="322" y="123"/>
                    </a:cubicBezTo>
                    <a:cubicBezTo>
                      <a:pt x="77" y="18"/>
                      <a:pt x="77" y="18"/>
                      <a:pt x="77" y="18"/>
                    </a:cubicBezTo>
                    <a:cubicBezTo>
                      <a:pt x="78" y="12"/>
                      <a:pt x="74" y="6"/>
                      <a:pt x="68" y="3"/>
                    </a:cubicBezTo>
                    <a:cubicBezTo>
                      <a:pt x="60" y="0"/>
                      <a:pt x="50" y="3"/>
                      <a:pt x="47" y="11"/>
                    </a:cubicBezTo>
                    <a:cubicBezTo>
                      <a:pt x="43" y="19"/>
                      <a:pt x="47" y="29"/>
                      <a:pt x="55" y="32"/>
                    </a:cubicBezTo>
                    <a:cubicBezTo>
                      <a:pt x="61" y="35"/>
                      <a:pt x="68" y="33"/>
                      <a:pt x="73" y="29"/>
                    </a:cubicBezTo>
                    <a:cubicBezTo>
                      <a:pt x="293" y="123"/>
                      <a:pt x="293" y="123"/>
                      <a:pt x="293" y="123"/>
                    </a:cubicBezTo>
                    <a:cubicBezTo>
                      <a:pt x="35" y="123"/>
                      <a:pt x="35" y="123"/>
                      <a:pt x="35" y="123"/>
                    </a:cubicBezTo>
                    <a:cubicBezTo>
                      <a:pt x="16" y="123"/>
                      <a:pt x="0" y="139"/>
                      <a:pt x="0" y="159"/>
                    </a:cubicBezTo>
                    <a:cubicBezTo>
                      <a:pt x="0" y="388"/>
                      <a:pt x="0" y="388"/>
                      <a:pt x="0" y="388"/>
                    </a:cubicBezTo>
                    <a:cubicBezTo>
                      <a:pt x="0" y="408"/>
                      <a:pt x="16" y="424"/>
                      <a:pt x="35" y="424"/>
                    </a:cubicBezTo>
                    <a:cubicBezTo>
                      <a:pt x="369" y="424"/>
                      <a:pt x="369" y="424"/>
                      <a:pt x="369" y="424"/>
                    </a:cubicBezTo>
                    <a:cubicBezTo>
                      <a:pt x="388" y="424"/>
                      <a:pt x="404" y="408"/>
                      <a:pt x="404" y="388"/>
                    </a:cubicBezTo>
                    <a:cubicBezTo>
                      <a:pt x="404" y="159"/>
                      <a:pt x="404" y="159"/>
                      <a:pt x="404" y="159"/>
                    </a:cubicBezTo>
                    <a:cubicBezTo>
                      <a:pt x="404" y="139"/>
                      <a:pt x="388" y="123"/>
                      <a:pt x="369" y="123"/>
                    </a:cubicBezTo>
                    <a:close/>
                    <a:moveTo>
                      <a:pt x="135" y="392"/>
                    </a:moveTo>
                    <a:cubicBezTo>
                      <a:pt x="84" y="392"/>
                      <a:pt x="43" y="350"/>
                      <a:pt x="43" y="299"/>
                    </a:cubicBezTo>
                    <a:cubicBezTo>
                      <a:pt x="43" y="248"/>
                      <a:pt x="84" y="207"/>
                      <a:pt x="135" y="207"/>
                    </a:cubicBezTo>
                    <a:cubicBezTo>
                      <a:pt x="186" y="207"/>
                      <a:pt x="228" y="248"/>
                      <a:pt x="228" y="299"/>
                    </a:cubicBezTo>
                    <a:cubicBezTo>
                      <a:pt x="228" y="350"/>
                      <a:pt x="186" y="392"/>
                      <a:pt x="135" y="392"/>
                    </a:cubicBezTo>
                    <a:close/>
                    <a:moveTo>
                      <a:pt x="349" y="392"/>
                    </a:moveTo>
                    <a:cubicBezTo>
                      <a:pt x="338" y="392"/>
                      <a:pt x="328" y="382"/>
                      <a:pt x="328" y="371"/>
                    </a:cubicBezTo>
                    <a:cubicBezTo>
                      <a:pt x="328" y="359"/>
                      <a:pt x="338" y="349"/>
                      <a:pt x="349" y="349"/>
                    </a:cubicBezTo>
                    <a:cubicBezTo>
                      <a:pt x="361" y="349"/>
                      <a:pt x="370" y="359"/>
                      <a:pt x="370" y="371"/>
                    </a:cubicBezTo>
                    <a:cubicBezTo>
                      <a:pt x="370" y="382"/>
                      <a:pt x="361" y="392"/>
                      <a:pt x="349" y="392"/>
                    </a:cubicBezTo>
                    <a:close/>
                    <a:moveTo>
                      <a:pt x="349" y="326"/>
                    </a:moveTo>
                    <a:cubicBezTo>
                      <a:pt x="338" y="326"/>
                      <a:pt x="328" y="317"/>
                      <a:pt x="328" y="305"/>
                    </a:cubicBezTo>
                    <a:cubicBezTo>
                      <a:pt x="328" y="293"/>
                      <a:pt x="338" y="284"/>
                      <a:pt x="349" y="284"/>
                    </a:cubicBezTo>
                    <a:cubicBezTo>
                      <a:pt x="361" y="284"/>
                      <a:pt x="370" y="293"/>
                      <a:pt x="370" y="305"/>
                    </a:cubicBezTo>
                    <a:cubicBezTo>
                      <a:pt x="370" y="317"/>
                      <a:pt x="361" y="326"/>
                      <a:pt x="349" y="326"/>
                    </a:cubicBezTo>
                    <a:close/>
                    <a:moveTo>
                      <a:pt x="359" y="181"/>
                    </a:moveTo>
                    <a:cubicBezTo>
                      <a:pt x="328" y="181"/>
                      <a:pt x="328" y="181"/>
                      <a:pt x="328" y="181"/>
                    </a:cubicBezTo>
                    <a:cubicBezTo>
                      <a:pt x="317" y="162"/>
                      <a:pt x="317" y="162"/>
                      <a:pt x="317" y="162"/>
                    </a:cubicBezTo>
                    <a:cubicBezTo>
                      <a:pt x="306" y="181"/>
                      <a:pt x="306" y="181"/>
                      <a:pt x="306" y="181"/>
                    </a:cubicBezTo>
                    <a:cubicBezTo>
                      <a:pt x="44" y="181"/>
                      <a:pt x="44" y="181"/>
                      <a:pt x="44" y="181"/>
                    </a:cubicBezTo>
                    <a:cubicBezTo>
                      <a:pt x="35" y="181"/>
                      <a:pt x="28" y="173"/>
                      <a:pt x="28" y="164"/>
                    </a:cubicBezTo>
                    <a:cubicBezTo>
                      <a:pt x="28" y="159"/>
                      <a:pt x="28" y="159"/>
                      <a:pt x="28" y="159"/>
                    </a:cubicBezTo>
                    <a:cubicBezTo>
                      <a:pt x="28" y="150"/>
                      <a:pt x="35" y="142"/>
                      <a:pt x="44" y="142"/>
                    </a:cubicBezTo>
                    <a:cubicBezTo>
                      <a:pt x="359" y="142"/>
                      <a:pt x="359" y="142"/>
                      <a:pt x="359" y="142"/>
                    </a:cubicBezTo>
                    <a:cubicBezTo>
                      <a:pt x="368" y="142"/>
                      <a:pt x="376" y="150"/>
                      <a:pt x="376" y="159"/>
                    </a:cubicBezTo>
                    <a:cubicBezTo>
                      <a:pt x="376" y="164"/>
                      <a:pt x="376" y="164"/>
                      <a:pt x="376" y="164"/>
                    </a:cubicBezTo>
                    <a:cubicBezTo>
                      <a:pt x="376" y="173"/>
                      <a:pt x="368" y="181"/>
                      <a:pt x="359" y="1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500"/>
              </a:p>
            </p:txBody>
          </p:sp>
        </p:grpSp>
        <p:sp>
          <p:nvSpPr>
            <p:cNvPr id="719" name="TextBox 86"/>
            <p:cNvSpPr txBox="1"/>
            <p:nvPr/>
          </p:nvSpPr>
          <p:spPr>
            <a:xfrm rot="1382568">
              <a:off x="1891635" y="709502"/>
              <a:ext cx="677390" cy="41445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sz="1600" dirty="0">
                  <a:solidFill>
                    <a:schemeClr val="bg1"/>
                  </a:solidFill>
                  <a:latin typeface="+mj-lt"/>
                  <a:ea typeface="+mj-ea"/>
                  <a:cs typeface="+mj-cs"/>
                </a:rPr>
                <a:t>64%</a:t>
              </a:r>
            </a:p>
          </p:txBody>
        </p:sp>
      </p:grpSp>
      <p:grpSp>
        <p:nvGrpSpPr>
          <p:cNvPr id="722" name="Group 721"/>
          <p:cNvGrpSpPr>
            <a:grpSpLocks noChangeAspect="1"/>
          </p:cNvGrpSpPr>
          <p:nvPr/>
        </p:nvGrpSpPr>
        <p:grpSpPr bwMode="auto">
          <a:xfrm>
            <a:off x="1581215" y="1658530"/>
            <a:ext cx="576000" cy="478711"/>
            <a:chOff x="963" y="1228"/>
            <a:chExt cx="1884" cy="1544"/>
          </a:xfrm>
          <a:solidFill>
            <a:schemeClr val="bg1"/>
          </a:solidFill>
        </p:grpSpPr>
        <p:sp>
          <p:nvSpPr>
            <p:cNvPr id="723" name="Freeform 722"/>
            <p:cNvSpPr>
              <a:spLocks/>
            </p:cNvSpPr>
            <p:nvPr/>
          </p:nvSpPr>
          <p:spPr bwMode="auto">
            <a:xfrm>
              <a:off x="1094" y="1228"/>
              <a:ext cx="1623" cy="1155"/>
            </a:xfrm>
            <a:custGeom>
              <a:avLst/>
              <a:gdLst/>
              <a:ahLst/>
              <a:cxnLst>
                <a:cxn ang="0">
                  <a:pos x="36" y="58"/>
                </a:cxn>
                <a:cxn ang="0">
                  <a:pos x="59" y="35"/>
                </a:cxn>
                <a:cxn ang="0">
                  <a:pos x="626" y="35"/>
                </a:cxn>
                <a:cxn ang="0">
                  <a:pos x="649" y="58"/>
                </a:cxn>
                <a:cxn ang="0">
                  <a:pos x="649" y="487"/>
                </a:cxn>
                <a:cxn ang="0">
                  <a:pos x="685" y="487"/>
                </a:cxn>
                <a:cxn ang="0">
                  <a:pos x="685" y="46"/>
                </a:cxn>
                <a:cxn ang="0">
                  <a:pos x="639" y="0"/>
                </a:cxn>
                <a:cxn ang="0">
                  <a:pos x="46" y="0"/>
                </a:cxn>
                <a:cxn ang="0">
                  <a:pos x="0" y="46"/>
                </a:cxn>
                <a:cxn ang="0">
                  <a:pos x="0" y="487"/>
                </a:cxn>
                <a:cxn ang="0">
                  <a:pos x="36" y="487"/>
                </a:cxn>
                <a:cxn ang="0">
                  <a:pos x="36" y="58"/>
                </a:cxn>
              </a:cxnLst>
              <a:rect l="0" t="0" r="r" b="b"/>
              <a:pathLst>
                <a:path w="685" h="487">
                  <a:moveTo>
                    <a:pt x="36" y="58"/>
                  </a:moveTo>
                  <a:cubicBezTo>
                    <a:pt x="36" y="45"/>
                    <a:pt x="47" y="35"/>
                    <a:pt x="59" y="35"/>
                  </a:cubicBezTo>
                  <a:cubicBezTo>
                    <a:pt x="626" y="35"/>
                    <a:pt x="626" y="35"/>
                    <a:pt x="626" y="35"/>
                  </a:cubicBezTo>
                  <a:cubicBezTo>
                    <a:pt x="638" y="35"/>
                    <a:pt x="649" y="45"/>
                    <a:pt x="649" y="58"/>
                  </a:cubicBezTo>
                  <a:cubicBezTo>
                    <a:pt x="649" y="487"/>
                    <a:pt x="649" y="487"/>
                    <a:pt x="649" y="487"/>
                  </a:cubicBezTo>
                  <a:cubicBezTo>
                    <a:pt x="685" y="487"/>
                    <a:pt x="685" y="487"/>
                    <a:pt x="685" y="487"/>
                  </a:cubicBezTo>
                  <a:cubicBezTo>
                    <a:pt x="685" y="46"/>
                    <a:pt x="685" y="46"/>
                    <a:pt x="685" y="46"/>
                  </a:cubicBezTo>
                  <a:cubicBezTo>
                    <a:pt x="685" y="21"/>
                    <a:pt x="664" y="0"/>
                    <a:pt x="639" y="0"/>
                  </a:cubicBezTo>
                  <a:cubicBezTo>
                    <a:pt x="46" y="0"/>
                    <a:pt x="46" y="0"/>
                    <a:pt x="46" y="0"/>
                  </a:cubicBezTo>
                  <a:cubicBezTo>
                    <a:pt x="20" y="0"/>
                    <a:pt x="0" y="21"/>
                    <a:pt x="0" y="46"/>
                  </a:cubicBezTo>
                  <a:cubicBezTo>
                    <a:pt x="0" y="487"/>
                    <a:pt x="0" y="487"/>
                    <a:pt x="0" y="487"/>
                  </a:cubicBezTo>
                  <a:cubicBezTo>
                    <a:pt x="36" y="487"/>
                    <a:pt x="36" y="487"/>
                    <a:pt x="36" y="487"/>
                  </a:cubicBezTo>
                  <a:lnTo>
                    <a:pt x="36" y="5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24" name="Freeform 723"/>
            <p:cNvSpPr>
              <a:spLocks noEditPoints="1"/>
            </p:cNvSpPr>
            <p:nvPr/>
          </p:nvSpPr>
          <p:spPr bwMode="auto">
            <a:xfrm>
              <a:off x="1259" y="1408"/>
              <a:ext cx="1283" cy="892"/>
            </a:xfrm>
            <a:custGeom>
              <a:avLst/>
              <a:gdLst/>
              <a:ahLst/>
              <a:cxnLst>
                <a:cxn ang="0">
                  <a:pos x="541" y="376"/>
                </a:cxn>
                <a:cxn ang="0">
                  <a:pos x="541" y="0"/>
                </a:cxn>
                <a:cxn ang="0">
                  <a:pos x="0" y="0"/>
                </a:cxn>
                <a:cxn ang="0">
                  <a:pos x="0" y="376"/>
                </a:cxn>
                <a:cxn ang="0">
                  <a:pos x="541" y="376"/>
                </a:cxn>
                <a:cxn ang="0">
                  <a:pos x="336" y="135"/>
                </a:cxn>
                <a:cxn ang="0">
                  <a:pos x="282" y="167"/>
                </a:cxn>
                <a:cxn ang="0">
                  <a:pos x="358" y="243"/>
                </a:cxn>
                <a:cxn ang="0">
                  <a:pos x="359" y="256"/>
                </a:cxn>
                <a:cxn ang="0">
                  <a:pos x="335" y="280"/>
                </a:cxn>
                <a:cxn ang="0">
                  <a:pos x="322" y="280"/>
                </a:cxn>
                <a:cxn ang="0">
                  <a:pos x="245" y="203"/>
                </a:cxn>
                <a:cxn ang="0">
                  <a:pos x="214" y="257"/>
                </a:cxn>
                <a:cxn ang="0">
                  <a:pos x="180" y="102"/>
                </a:cxn>
                <a:cxn ang="0">
                  <a:pos x="336" y="135"/>
                </a:cxn>
              </a:cxnLst>
              <a:rect l="0" t="0" r="r" b="b"/>
              <a:pathLst>
                <a:path w="541" h="376">
                  <a:moveTo>
                    <a:pt x="541" y="376"/>
                  </a:moveTo>
                  <a:cubicBezTo>
                    <a:pt x="541" y="0"/>
                    <a:pt x="541" y="0"/>
                    <a:pt x="541" y="0"/>
                  </a:cubicBezTo>
                  <a:cubicBezTo>
                    <a:pt x="0" y="0"/>
                    <a:pt x="0" y="0"/>
                    <a:pt x="0" y="0"/>
                  </a:cubicBezTo>
                  <a:cubicBezTo>
                    <a:pt x="0" y="376"/>
                    <a:pt x="0" y="376"/>
                    <a:pt x="0" y="376"/>
                  </a:cubicBezTo>
                  <a:lnTo>
                    <a:pt x="541" y="376"/>
                  </a:lnTo>
                  <a:close/>
                  <a:moveTo>
                    <a:pt x="336" y="135"/>
                  </a:moveTo>
                  <a:cubicBezTo>
                    <a:pt x="282" y="167"/>
                    <a:pt x="282" y="167"/>
                    <a:pt x="282" y="167"/>
                  </a:cubicBezTo>
                  <a:cubicBezTo>
                    <a:pt x="358" y="243"/>
                    <a:pt x="358" y="243"/>
                    <a:pt x="358" y="243"/>
                  </a:cubicBezTo>
                  <a:cubicBezTo>
                    <a:pt x="362" y="247"/>
                    <a:pt x="362" y="253"/>
                    <a:pt x="359" y="256"/>
                  </a:cubicBezTo>
                  <a:cubicBezTo>
                    <a:pt x="335" y="280"/>
                    <a:pt x="335" y="280"/>
                    <a:pt x="335" y="280"/>
                  </a:cubicBezTo>
                  <a:cubicBezTo>
                    <a:pt x="331" y="284"/>
                    <a:pt x="325" y="284"/>
                    <a:pt x="322" y="280"/>
                  </a:cubicBezTo>
                  <a:cubicBezTo>
                    <a:pt x="245" y="203"/>
                    <a:pt x="245" y="203"/>
                    <a:pt x="245" y="203"/>
                  </a:cubicBezTo>
                  <a:cubicBezTo>
                    <a:pt x="214" y="257"/>
                    <a:pt x="214" y="257"/>
                    <a:pt x="214" y="257"/>
                  </a:cubicBezTo>
                  <a:cubicBezTo>
                    <a:pt x="180" y="102"/>
                    <a:pt x="180" y="102"/>
                    <a:pt x="180" y="102"/>
                  </a:cubicBezTo>
                  <a:lnTo>
                    <a:pt x="336" y="13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25" name="Freeform 724"/>
            <p:cNvSpPr>
              <a:spLocks/>
            </p:cNvSpPr>
            <p:nvPr/>
          </p:nvSpPr>
          <p:spPr bwMode="auto">
            <a:xfrm>
              <a:off x="963" y="2456"/>
              <a:ext cx="1884" cy="316"/>
            </a:xfrm>
            <a:custGeom>
              <a:avLst/>
              <a:gdLst/>
              <a:ahLst/>
              <a:cxnLst>
                <a:cxn ang="0">
                  <a:pos x="774" y="0"/>
                </a:cxn>
                <a:cxn ang="0">
                  <a:pos x="21" y="0"/>
                </a:cxn>
                <a:cxn ang="0">
                  <a:pos x="4" y="22"/>
                </a:cxn>
                <a:cxn ang="0">
                  <a:pos x="29" y="110"/>
                </a:cxn>
                <a:cxn ang="0">
                  <a:pos x="59" y="133"/>
                </a:cxn>
                <a:cxn ang="0">
                  <a:pos x="736" y="133"/>
                </a:cxn>
                <a:cxn ang="0">
                  <a:pos x="766" y="110"/>
                </a:cxn>
                <a:cxn ang="0">
                  <a:pos x="791" y="22"/>
                </a:cxn>
                <a:cxn ang="0">
                  <a:pos x="774" y="0"/>
                </a:cxn>
              </a:cxnLst>
              <a:rect l="0" t="0" r="r" b="b"/>
              <a:pathLst>
                <a:path w="795" h="133">
                  <a:moveTo>
                    <a:pt x="774" y="0"/>
                  </a:moveTo>
                  <a:cubicBezTo>
                    <a:pt x="21" y="0"/>
                    <a:pt x="21" y="0"/>
                    <a:pt x="21" y="0"/>
                  </a:cubicBezTo>
                  <a:cubicBezTo>
                    <a:pt x="8" y="0"/>
                    <a:pt x="0" y="10"/>
                    <a:pt x="4" y="22"/>
                  </a:cubicBezTo>
                  <a:cubicBezTo>
                    <a:pt x="29" y="110"/>
                    <a:pt x="29" y="110"/>
                    <a:pt x="29" y="110"/>
                  </a:cubicBezTo>
                  <a:cubicBezTo>
                    <a:pt x="33" y="123"/>
                    <a:pt x="46" y="133"/>
                    <a:pt x="59" y="133"/>
                  </a:cubicBezTo>
                  <a:cubicBezTo>
                    <a:pt x="736" y="133"/>
                    <a:pt x="736" y="133"/>
                    <a:pt x="736" y="133"/>
                  </a:cubicBezTo>
                  <a:cubicBezTo>
                    <a:pt x="749" y="133"/>
                    <a:pt x="762" y="123"/>
                    <a:pt x="766" y="110"/>
                  </a:cubicBezTo>
                  <a:cubicBezTo>
                    <a:pt x="791" y="22"/>
                    <a:pt x="791" y="22"/>
                    <a:pt x="791" y="22"/>
                  </a:cubicBezTo>
                  <a:cubicBezTo>
                    <a:pt x="795" y="10"/>
                    <a:pt x="787" y="0"/>
                    <a:pt x="77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grpSp>
      <p:sp>
        <p:nvSpPr>
          <p:cNvPr id="726" name="Content Placeholder 2"/>
          <p:cNvSpPr>
            <a:spLocks noGrp="1"/>
          </p:cNvSpPr>
          <p:nvPr/>
        </p:nvSpPr>
        <p:spPr>
          <a:xfrm>
            <a:off x="5946212" y="452826"/>
            <a:ext cx="1517578" cy="422787"/>
          </a:xfrm>
          <a:prstGeom prst="rect">
            <a:avLst/>
          </a:prstGeom>
        </p:spPr>
        <p:txBody>
          <a:bodyPr vert="horz" lIns="56007" tIns="28004" rIns="56007" bIns="28004" rtlCol="0">
            <a:noAutofit/>
          </a:bodyPr>
          <a:lstStyle>
            <a:lvl1pPr marL="0" indent="0" algn="l" defTabSz="560070" rtl="0" eaLnBrk="1" latinLnBrk="0" hangingPunct="1">
              <a:spcBef>
                <a:spcPts val="735"/>
              </a:spcBef>
              <a:buFontTx/>
              <a:buNone/>
              <a:defRPr sz="600" kern="1200">
                <a:solidFill>
                  <a:schemeClr val="bg1"/>
                </a:solidFill>
                <a:latin typeface="+mn-lt"/>
                <a:ea typeface="+mn-ea"/>
                <a:cs typeface="+mn-cs"/>
              </a:defRPr>
            </a:lvl1pPr>
            <a:lvl2pPr marL="109875" indent="-109875"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2pPr>
            <a:lvl3pPr marL="247948" indent="-128349"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3pPr>
            <a:lvl4pPr marL="394772" indent="-146824"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4pPr>
            <a:lvl5pPr marL="551319" indent="-147796"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5pPr>
            <a:lvl6pPr marL="1540193"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6pPr>
            <a:lvl7pPr marL="1820228"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7pPr>
            <a:lvl8pPr marL="2100263"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8pPr>
            <a:lvl9pPr marL="2380298"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9pPr>
          </a:lstStyle>
          <a:p>
            <a:pPr defTabSz="914400">
              <a:spcBef>
                <a:spcPts val="368"/>
              </a:spcBef>
            </a:pPr>
            <a:r>
              <a:rPr lang="es-ES_tradnl" sz="700" dirty="0" smtClean="0">
                <a:latin typeface="Impact"/>
                <a:cs typeface="Impact"/>
              </a:rPr>
              <a:t>LOS </a:t>
            </a:r>
            <a:r>
              <a:rPr sz="700" dirty="0" smtClean="0">
                <a:solidFill>
                  <a:schemeClr val="accent3"/>
                </a:solidFill>
                <a:latin typeface="Impact"/>
                <a:cs typeface="Impact"/>
              </a:rPr>
              <a:t> HOMBRES</a:t>
            </a:r>
            <a:r>
              <a:rPr lang="es-ES_tradnl" sz="700" dirty="0" smtClean="0">
                <a:solidFill>
                  <a:schemeClr val="accent3"/>
                </a:solidFill>
                <a:latin typeface="Impact"/>
                <a:cs typeface="Impact"/>
              </a:rPr>
              <a:t> </a:t>
            </a:r>
            <a:r>
              <a:rPr lang="es-ES_tradnl" sz="700" dirty="0">
                <a:solidFill>
                  <a:schemeClr val="accent3"/>
                </a:solidFill>
                <a:latin typeface="Impact"/>
                <a:cs typeface="Impact"/>
              </a:rPr>
              <a:t>USARÁN PROBABLEMENTE </a:t>
            </a:r>
            <a:r>
              <a:rPr lang="es-ES_tradnl" sz="700" dirty="0" smtClean="0">
                <a:solidFill>
                  <a:schemeClr val="accent3"/>
                </a:solidFill>
                <a:latin typeface="Impact"/>
                <a:cs typeface="Impact"/>
              </a:rPr>
              <a:t> </a:t>
            </a:r>
            <a:r>
              <a:rPr sz="700" dirty="0" smtClean="0">
                <a:solidFill>
                  <a:schemeClr val="accent3"/>
                </a:solidFill>
                <a:latin typeface="Impact"/>
                <a:cs typeface="Impact"/>
              </a:rPr>
              <a:t>VARIOS </a:t>
            </a:r>
            <a:r>
              <a:rPr sz="700" dirty="0">
                <a:solidFill>
                  <a:schemeClr val="accent3"/>
                </a:solidFill>
                <a:latin typeface="Impact"/>
                <a:cs typeface="Impact"/>
              </a:rPr>
              <a:t>DISPOSITIVOS </a:t>
            </a:r>
            <a:r>
              <a:rPr lang="es-ES_tradnl" sz="700" dirty="0" smtClean="0">
                <a:solidFill>
                  <a:schemeClr val="accent3"/>
                </a:solidFill>
                <a:latin typeface="Impact"/>
                <a:cs typeface="Impact"/>
              </a:rPr>
              <a:t>A LA VEZ </a:t>
            </a:r>
            <a:r>
              <a:rPr sz="700" dirty="0" smtClean="0">
                <a:latin typeface="Impact"/>
                <a:cs typeface="Impact"/>
              </a:rPr>
              <a:t>MIENTRAS VEN</a:t>
            </a:r>
            <a:r>
              <a:rPr lang="es-ES_tradnl" sz="700" dirty="0" smtClean="0">
                <a:latin typeface="Impact"/>
                <a:cs typeface="Impact"/>
              </a:rPr>
              <a:t> </a:t>
            </a:r>
            <a:r>
              <a:rPr lang="es-ES" sz="700" dirty="0">
                <a:latin typeface="Impact"/>
                <a:cs typeface="Impact"/>
              </a:rPr>
              <a:t>EN UN </a:t>
            </a:r>
            <a:r>
              <a:rPr lang="es-ES" sz="700" dirty="0">
                <a:solidFill>
                  <a:schemeClr val="accent3"/>
                </a:solidFill>
                <a:latin typeface="Impact"/>
                <a:cs typeface="Impact"/>
              </a:rPr>
              <a:t>PORTÁTIL</a:t>
            </a:r>
            <a:r>
              <a:rPr sz="700" dirty="0" smtClean="0">
                <a:latin typeface="Impact"/>
                <a:cs typeface="Impact"/>
              </a:rPr>
              <a:t> </a:t>
            </a:r>
            <a:r>
              <a:rPr lang="es-ES_tradnl" sz="700" dirty="0" smtClean="0">
                <a:latin typeface="Impact"/>
                <a:cs typeface="Impact"/>
              </a:rPr>
              <a:t>EL</a:t>
            </a:r>
            <a:r>
              <a:rPr sz="700" dirty="0" smtClean="0">
                <a:latin typeface="Impact"/>
                <a:cs typeface="Impact"/>
              </a:rPr>
              <a:t> </a:t>
            </a:r>
            <a:r>
              <a:rPr sz="700" dirty="0">
                <a:latin typeface="Impact"/>
                <a:cs typeface="Impact"/>
              </a:rPr>
              <a:t>MUNDIAL </a:t>
            </a:r>
            <a:r>
              <a:rPr sz="700" dirty="0" smtClean="0">
                <a:latin typeface="Impact"/>
                <a:cs typeface="Impact"/>
              </a:rPr>
              <a:t>2014 (</a:t>
            </a:r>
            <a:r>
              <a:rPr sz="700" dirty="0">
                <a:latin typeface="Impact"/>
                <a:cs typeface="Impact"/>
              </a:rPr>
              <a:t>62%).</a:t>
            </a:r>
            <a:endParaRPr lang="en-GB" sz="700" dirty="0">
              <a:latin typeface="Impact"/>
              <a:cs typeface="Impact"/>
            </a:endParaRPr>
          </a:p>
        </p:txBody>
      </p:sp>
      <p:grpSp>
        <p:nvGrpSpPr>
          <p:cNvPr id="727" name="Group 726"/>
          <p:cNvGrpSpPr/>
          <p:nvPr/>
        </p:nvGrpSpPr>
        <p:grpSpPr>
          <a:xfrm>
            <a:off x="1114835" y="788549"/>
            <a:ext cx="730464" cy="741455"/>
            <a:chOff x="1143410" y="817124"/>
            <a:chExt cx="730464" cy="741455"/>
          </a:xfrm>
        </p:grpSpPr>
        <p:grpSp>
          <p:nvGrpSpPr>
            <p:cNvPr id="728" name="Group 727"/>
            <p:cNvGrpSpPr>
              <a:grpSpLocks noChangeAspect="1"/>
            </p:cNvGrpSpPr>
            <p:nvPr/>
          </p:nvGrpSpPr>
          <p:grpSpPr>
            <a:xfrm>
              <a:off x="1219473" y="817124"/>
              <a:ext cx="564522" cy="468000"/>
              <a:chOff x="-5020415" y="4651375"/>
              <a:chExt cx="1590675" cy="1220788"/>
            </a:xfrm>
            <a:solidFill>
              <a:srgbClr val="002060"/>
            </a:solidFill>
          </p:grpSpPr>
          <p:sp>
            <p:nvSpPr>
              <p:cNvPr id="730" name="Freeform 729"/>
              <p:cNvSpPr>
                <a:spLocks noEditPoints="1"/>
              </p:cNvSpPr>
              <p:nvPr/>
            </p:nvSpPr>
            <p:spPr bwMode="auto">
              <a:xfrm>
                <a:off x="-5020415" y="4651375"/>
                <a:ext cx="1590675" cy="1220788"/>
              </a:xfrm>
              <a:custGeom>
                <a:avLst/>
                <a:gdLst/>
                <a:ahLst/>
                <a:cxnLst>
                  <a:cxn ang="0">
                    <a:pos x="413" y="6"/>
                  </a:cxn>
                  <a:cxn ang="0">
                    <a:pos x="367" y="5"/>
                  </a:cxn>
                  <a:cxn ang="0">
                    <a:pos x="211" y="29"/>
                  </a:cxn>
                  <a:cxn ang="0">
                    <a:pos x="54" y="5"/>
                  </a:cxn>
                  <a:cxn ang="0">
                    <a:pos x="8" y="6"/>
                  </a:cxn>
                  <a:cxn ang="0">
                    <a:pos x="0" y="14"/>
                  </a:cxn>
                  <a:cxn ang="0">
                    <a:pos x="0" y="292"/>
                  </a:cxn>
                  <a:cxn ang="0">
                    <a:pos x="8" y="300"/>
                  </a:cxn>
                  <a:cxn ang="0">
                    <a:pos x="55" y="298"/>
                  </a:cxn>
                  <a:cxn ang="0">
                    <a:pos x="206" y="322"/>
                  </a:cxn>
                  <a:cxn ang="0">
                    <a:pos x="211" y="324"/>
                  </a:cxn>
                  <a:cxn ang="0">
                    <a:pos x="215" y="322"/>
                  </a:cxn>
                  <a:cxn ang="0">
                    <a:pos x="366" y="298"/>
                  </a:cxn>
                  <a:cxn ang="0">
                    <a:pos x="413" y="300"/>
                  </a:cxn>
                  <a:cxn ang="0">
                    <a:pos x="421" y="292"/>
                  </a:cxn>
                  <a:cxn ang="0">
                    <a:pos x="421" y="14"/>
                  </a:cxn>
                  <a:cxn ang="0">
                    <a:pos x="413" y="6"/>
                  </a:cxn>
                  <a:cxn ang="0">
                    <a:pos x="203" y="303"/>
                  </a:cxn>
                  <a:cxn ang="0">
                    <a:pos x="54" y="283"/>
                  </a:cxn>
                  <a:cxn ang="0">
                    <a:pos x="16" y="284"/>
                  </a:cxn>
                  <a:cxn ang="0">
                    <a:pos x="16" y="22"/>
                  </a:cxn>
                  <a:cxn ang="0">
                    <a:pos x="55" y="20"/>
                  </a:cxn>
                  <a:cxn ang="0">
                    <a:pos x="203" y="43"/>
                  </a:cxn>
                  <a:cxn ang="0">
                    <a:pos x="203" y="303"/>
                  </a:cxn>
                  <a:cxn ang="0">
                    <a:pos x="405" y="284"/>
                  </a:cxn>
                  <a:cxn ang="0">
                    <a:pos x="367" y="283"/>
                  </a:cxn>
                  <a:cxn ang="0">
                    <a:pos x="218" y="303"/>
                  </a:cxn>
                  <a:cxn ang="0">
                    <a:pos x="218" y="43"/>
                  </a:cxn>
                  <a:cxn ang="0">
                    <a:pos x="366" y="20"/>
                  </a:cxn>
                  <a:cxn ang="0">
                    <a:pos x="405" y="22"/>
                  </a:cxn>
                  <a:cxn ang="0">
                    <a:pos x="405" y="284"/>
                  </a:cxn>
                </a:cxnLst>
                <a:rect l="0" t="0" r="r" b="b"/>
                <a:pathLst>
                  <a:path w="421" h="324">
                    <a:moveTo>
                      <a:pt x="413" y="6"/>
                    </a:moveTo>
                    <a:cubicBezTo>
                      <a:pt x="397" y="6"/>
                      <a:pt x="382" y="5"/>
                      <a:pt x="367" y="5"/>
                    </a:cubicBezTo>
                    <a:cubicBezTo>
                      <a:pt x="313" y="2"/>
                      <a:pt x="261" y="0"/>
                      <a:pt x="211" y="29"/>
                    </a:cubicBezTo>
                    <a:cubicBezTo>
                      <a:pt x="160" y="0"/>
                      <a:pt x="109" y="2"/>
                      <a:pt x="54" y="5"/>
                    </a:cubicBezTo>
                    <a:cubicBezTo>
                      <a:pt x="39" y="5"/>
                      <a:pt x="24" y="6"/>
                      <a:pt x="8" y="6"/>
                    </a:cubicBezTo>
                    <a:cubicBezTo>
                      <a:pt x="4" y="6"/>
                      <a:pt x="0" y="10"/>
                      <a:pt x="0" y="14"/>
                    </a:cubicBezTo>
                    <a:cubicBezTo>
                      <a:pt x="0" y="292"/>
                      <a:pt x="0" y="292"/>
                      <a:pt x="0" y="292"/>
                    </a:cubicBezTo>
                    <a:cubicBezTo>
                      <a:pt x="0" y="296"/>
                      <a:pt x="4" y="300"/>
                      <a:pt x="8" y="300"/>
                    </a:cubicBezTo>
                    <a:cubicBezTo>
                      <a:pt x="23" y="300"/>
                      <a:pt x="39" y="299"/>
                      <a:pt x="55" y="298"/>
                    </a:cubicBezTo>
                    <a:cubicBezTo>
                      <a:pt x="108" y="296"/>
                      <a:pt x="159" y="294"/>
                      <a:pt x="206" y="322"/>
                    </a:cubicBezTo>
                    <a:cubicBezTo>
                      <a:pt x="207" y="323"/>
                      <a:pt x="209" y="324"/>
                      <a:pt x="211" y="324"/>
                    </a:cubicBezTo>
                    <a:cubicBezTo>
                      <a:pt x="212" y="324"/>
                      <a:pt x="214" y="323"/>
                      <a:pt x="215" y="322"/>
                    </a:cubicBezTo>
                    <a:cubicBezTo>
                      <a:pt x="262" y="294"/>
                      <a:pt x="313" y="296"/>
                      <a:pt x="366" y="298"/>
                    </a:cubicBezTo>
                    <a:cubicBezTo>
                      <a:pt x="382" y="299"/>
                      <a:pt x="398" y="300"/>
                      <a:pt x="413" y="300"/>
                    </a:cubicBezTo>
                    <a:cubicBezTo>
                      <a:pt x="418" y="300"/>
                      <a:pt x="421" y="296"/>
                      <a:pt x="421" y="292"/>
                    </a:cubicBezTo>
                    <a:cubicBezTo>
                      <a:pt x="421" y="14"/>
                      <a:pt x="421" y="14"/>
                      <a:pt x="421" y="14"/>
                    </a:cubicBezTo>
                    <a:cubicBezTo>
                      <a:pt x="421" y="10"/>
                      <a:pt x="418" y="6"/>
                      <a:pt x="413" y="6"/>
                    </a:cubicBezTo>
                    <a:close/>
                    <a:moveTo>
                      <a:pt x="203" y="303"/>
                    </a:moveTo>
                    <a:cubicBezTo>
                      <a:pt x="155" y="278"/>
                      <a:pt x="106" y="280"/>
                      <a:pt x="54" y="283"/>
                    </a:cubicBezTo>
                    <a:cubicBezTo>
                      <a:pt x="42" y="283"/>
                      <a:pt x="29" y="284"/>
                      <a:pt x="16" y="284"/>
                    </a:cubicBezTo>
                    <a:cubicBezTo>
                      <a:pt x="16" y="22"/>
                      <a:pt x="16" y="22"/>
                      <a:pt x="16" y="22"/>
                    </a:cubicBezTo>
                    <a:cubicBezTo>
                      <a:pt x="29" y="22"/>
                      <a:pt x="42" y="21"/>
                      <a:pt x="55" y="20"/>
                    </a:cubicBezTo>
                    <a:cubicBezTo>
                      <a:pt x="107" y="18"/>
                      <a:pt x="156" y="16"/>
                      <a:pt x="203" y="43"/>
                    </a:cubicBezTo>
                    <a:lnTo>
                      <a:pt x="203" y="303"/>
                    </a:lnTo>
                    <a:close/>
                    <a:moveTo>
                      <a:pt x="405" y="284"/>
                    </a:moveTo>
                    <a:cubicBezTo>
                      <a:pt x="392" y="284"/>
                      <a:pt x="379" y="283"/>
                      <a:pt x="367" y="283"/>
                    </a:cubicBezTo>
                    <a:cubicBezTo>
                      <a:pt x="315" y="280"/>
                      <a:pt x="266" y="278"/>
                      <a:pt x="218" y="303"/>
                    </a:cubicBezTo>
                    <a:cubicBezTo>
                      <a:pt x="218" y="43"/>
                      <a:pt x="218" y="43"/>
                      <a:pt x="218" y="43"/>
                    </a:cubicBezTo>
                    <a:cubicBezTo>
                      <a:pt x="265" y="16"/>
                      <a:pt x="314" y="18"/>
                      <a:pt x="366" y="20"/>
                    </a:cubicBezTo>
                    <a:cubicBezTo>
                      <a:pt x="379" y="21"/>
                      <a:pt x="392" y="22"/>
                      <a:pt x="405" y="22"/>
                    </a:cubicBezTo>
                    <a:lnTo>
                      <a:pt x="405" y="28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31" name="Freeform 730"/>
              <p:cNvSpPr>
                <a:spLocks/>
              </p:cNvSpPr>
              <p:nvPr/>
            </p:nvSpPr>
            <p:spPr bwMode="auto">
              <a:xfrm>
                <a:off x="-4124325" y="5295900"/>
                <a:ext cx="579438" cy="96838"/>
              </a:xfrm>
              <a:custGeom>
                <a:avLst/>
                <a:gdLst/>
                <a:ahLst/>
                <a:cxnLst>
                  <a:cxn ang="0">
                    <a:pos x="148" y="6"/>
                  </a:cxn>
                  <a:cxn ang="0">
                    <a:pos x="5" y="15"/>
                  </a:cxn>
                  <a:cxn ang="0">
                    <a:pos x="1" y="22"/>
                  </a:cxn>
                  <a:cxn ang="0">
                    <a:pos x="8" y="25"/>
                  </a:cxn>
                  <a:cxn ang="0">
                    <a:pos x="148" y="16"/>
                  </a:cxn>
                  <a:cxn ang="0">
                    <a:pos x="153" y="11"/>
                  </a:cxn>
                  <a:cxn ang="0">
                    <a:pos x="148" y="6"/>
                  </a:cxn>
                </a:cxnLst>
                <a:rect l="0" t="0" r="r" b="b"/>
                <a:pathLst>
                  <a:path w="153" h="26">
                    <a:moveTo>
                      <a:pt x="148" y="6"/>
                    </a:moveTo>
                    <a:cubicBezTo>
                      <a:pt x="100" y="4"/>
                      <a:pt x="51" y="0"/>
                      <a:pt x="5" y="15"/>
                    </a:cubicBezTo>
                    <a:cubicBezTo>
                      <a:pt x="2" y="16"/>
                      <a:pt x="0" y="19"/>
                      <a:pt x="1" y="22"/>
                    </a:cubicBezTo>
                    <a:cubicBezTo>
                      <a:pt x="2" y="24"/>
                      <a:pt x="5" y="26"/>
                      <a:pt x="8" y="25"/>
                    </a:cubicBezTo>
                    <a:cubicBezTo>
                      <a:pt x="52" y="11"/>
                      <a:pt x="100" y="15"/>
                      <a:pt x="148" y="16"/>
                    </a:cubicBezTo>
                    <a:cubicBezTo>
                      <a:pt x="151" y="17"/>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32" name="Freeform 731"/>
              <p:cNvSpPr>
                <a:spLocks/>
              </p:cNvSpPr>
              <p:nvPr/>
            </p:nvSpPr>
            <p:spPr bwMode="auto">
              <a:xfrm>
                <a:off x="-4124325" y="5175250"/>
                <a:ext cx="579438" cy="101600"/>
              </a:xfrm>
              <a:custGeom>
                <a:avLst/>
                <a:gdLst/>
                <a:ahLst/>
                <a:cxnLst>
                  <a:cxn ang="0">
                    <a:pos x="148" y="7"/>
                  </a:cxn>
                  <a:cxn ang="0">
                    <a:pos x="4" y="16"/>
                  </a:cxn>
                  <a:cxn ang="0">
                    <a:pos x="1" y="23"/>
                  </a:cxn>
                  <a:cxn ang="0">
                    <a:pos x="8" y="26"/>
                  </a:cxn>
                  <a:cxn ang="0">
                    <a:pos x="148" y="17"/>
                  </a:cxn>
                  <a:cxn ang="0">
                    <a:pos x="153" y="12"/>
                  </a:cxn>
                  <a:cxn ang="0">
                    <a:pos x="148" y="7"/>
                  </a:cxn>
                </a:cxnLst>
                <a:rect l="0" t="0" r="r" b="b"/>
                <a:pathLst>
                  <a:path w="153" h="27">
                    <a:moveTo>
                      <a:pt x="148" y="7"/>
                    </a:moveTo>
                    <a:cubicBezTo>
                      <a:pt x="100" y="5"/>
                      <a:pt x="51" y="0"/>
                      <a:pt x="4" y="16"/>
                    </a:cubicBezTo>
                    <a:cubicBezTo>
                      <a:pt x="2" y="17"/>
                      <a:pt x="0" y="20"/>
                      <a:pt x="1" y="23"/>
                    </a:cubicBezTo>
                    <a:cubicBezTo>
                      <a:pt x="2" y="26"/>
                      <a:pt x="5" y="27"/>
                      <a:pt x="8" y="26"/>
                    </a:cubicBezTo>
                    <a:cubicBezTo>
                      <a:pt x="52" y="11"/>
                      <a:pt x="101" y="15"/>
                      <a:pt x="148" y="17"/>
                    </a:cubicBezTo>
                    <a:cubicBezTo>
                      <a:pt x="151" y="17"/>
                      <a:pt x="153" y="15"/>
                      <a:pt x="153" y="12"/>
                    </a:cubicBezTo>
                    <a:cubicBezTo>
                      <a:pt x="153" y="9"/>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33" name="Freeform 732"/>
              <p:cNvSpPr>
                <a:spLocks/>
              </p:cNvSpPr>
              <p:nvPr/>
            </p:nvSpPr>
            <p:spPr bwMode="auto">
              <a:xfrm>
                <a:off x="-4124325" y="5411788"/>
                <a:ext cx="579438" cy="93663"/>
              </a:xfrm>
              <a:custGeom>
                <a:avLst/>
                <a:gdLst/>
                <a:ahLst/>
                <a:cxnLst>
                  <a:cxn ang="0">
                    <a:pos x="148" y="6"/>
                  </a:cxn>
                  <a:cxn ang="0">
                    <a:pos x="5" y="15"/>
                  </a:cxn>
                  <a:cxn ang="0">
                    <a:pos x="1" y="21"/>
                  </a:cxn>
                  <a:cxn ang="0">
                    <a:pos x="8" y="25"/>
                  </a:cxn>
                  <a:cxn ang="0">
                    <a:pos x="148" y="17"/>
                  </a:cxn>
                  <a:cxn ang="0">
                    <a:pos x="153" y="12"/>
                  </a:cxn>
                  <a:cxn ang="0">
                    <a:pos x="148" y="6"/>
                  </a:cxn>
                </a:cxnLst>
                <a:rect l="0" t="0" r="r" b="b"/>
                <a:pathLst>
                  <a:path w="153" h="25">
                    <a:moveTo>
                      <a:pt x="148" y="6"/>
                    </a:moveTo>
                    <a:cubicBezTo>
                      <a:pt x="99" y="5"/>
                      <a:pt x="52" y="0"/>
                      <a:pt x="5" y="15"/>
                    </a:cubicBezTo>
                    <a:cubicBezTo>
                      <a:pt x="2" y="15"/>
                      <a:pt x="0" y="18"/>
                      <a:pt x="1" y="21"/>
                    </a:cubicBezTo>
                    <a:cubicBezTo>
                      <a:pt x="2" y="24"/>
                      <a:pt x="5" y="25"/>
                      <a:pt x="8" y="25"/>
                    </a:cubicBezTo>
                    <a:cubicBezTo>
                      <a:pt x="53" y="11"/>
                      <a:pt x="100"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34" name="Freeform 733"/>
              <p:cNvSpPr>
                <a:spLocks/>
              </p:cNvSpPr>
              <p:nvPr/>
            </p:nvSpPr>
            <p:spPr bwMode="auto">
              <a:xfrm>
                <a:off x="-4124325" y="4819650"/>
                <a:ext cx="579438" cy="109538"/>
              </a:xfrm>
              <a:custGeom>
                <a:avLst/>
                <a:gdLst/>
                <a:ahLst/>
                <a:cxnLst>
                  <a:cxn ang="0">
                    <a:pos x="4" y="19"/>
                  </a:cxn>
                  <a:cxn ang="0">
                    <a:pos x="1" y="25"/>
                  </a:cxn>
                  <a:cxn ang="0">
                    <a:pos x="8" y="28"/>
                  </a:cxn>
                  <a:cxn ang="0">
                    <a:pos x="148" y="17"/>
                  </a:cxn>
                  <a:cxn ang="0">
                    <a:pos x="153" y="12"/>
                  </a:cxn>
                  <a:cxn ang="0">
                    <a:pos x="148" y="7"/>
                  </a:cxn>
                  <a:cxn ang="0">
                    <a:pos x="4" y="19"/>
                  </a:cxn>
                </a:cxnLst>
                <a:rect l="0" t="0" r="r" b="b"/>
                <a:pathLst>
                  <a:path w="153" h="29">
                    <a:moveTo>
                      <a:pt x="4" y="19"/>
                    </a:moveTo>
                    <a:cubicBezTo>
                      <a:pt x="1" y="20"/>
                      <a:pt x="0" y="23"/>
                      <a:pt x="1" y="25"/>
                    </a:cubicBezTo>
                    <a:cubicBezTo>
                      <a:pt x="2" y="28"/>
                      <a:pt x="6" y="29"/>
                      <a:pt x="8" y="28"/>
                    </a:cubicBezTo>
                    <a:cubicBezTo>
                      <a:pt x="51" y="10"/>
                      <a:pt x="101" y="15"/>
                      <a:pt x="148" y="17"/>
                    </a:cubicBezTo>
                    <a:cubicBezTo>
                      <a:pt x="151" y="17"/>
                      <a:pt x="153" y="15"/>
                      <a:pt x="153" y="12"/>
                    </a:cubicBezTo>
                    <a:cubicBezTo>
                      <a:pt x="153" y="9"/>
                      <a:pt x="151" y="7"/>
                      <a:pt x="148" y="7"/>
                    </a:cubicBezTo>
                    <a:cubicBezTo>
                      <a:pt x="100" y="5"/>
                      <a:pt x="49" y="0"/>
                      <a:pt x="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35" name="Freeform 734"/>
              <p:cNvSpPr>
                <a:spLocks/>
              </p:cNvSpPr>
              <p:nvPr/>
            </p:nvSpPr>
            <p:spPr bwMode="auto">
              <a:xfrm>
                <a:off x="-4124325" y="5532438"/>
                <a:ext cx="579438" cy="90488"/>
              </a:xfrm>
              <a:custGeom>
                <a:avLst/>
                <a:gdLst/>
                <a:ahLst/>
                <a:cxnLst>
                  <a:cxn ang="0">
                    <a:pos x="148" y="6"/>
                  </a:cxn>
                  <a:cxn ang="0">
                    <a:pos x="5" y="13"/>
                  </a:cxn>
                  <a:cxn ang="0">
                    <a:pos x="1" y="20"/>
                  </a:cxn>
                  <a:cxn ang="0">
                    <a:pos x="8" y="23"/>
                  </a:cxn>
                  <a:cxn ang="0">
                    <a:pos x="148" y="16"/>
                  </a:cxn>
                  <a:cxn ang="0">
                    <a:pos x="153" y="11"/>
                  </a:cxn>
                  <a:cxn ang="0">
                    <a:pos x="148" y="6"/>
                  </a:cxn>
                </a:cxnLst>
                <a:rect l="0" t="0" r="r" b="b"/>
                <a:pathLst>
                  <a:path w="153" h="24">
                    <a:moveTo>
                      <a:pt x="148" y="6"/>
                    </a:moveTo>
                    <a:cubicBezTo>
                      <a:pt x="99" y="4"/>
                      <a:pt x="52" y="0"/>
                      <a:pt x="5" y="13"/>
                    </a:cubicBezTo>
                    <a:cubicBezTo>
                      <a:pt x="2" y="14"/>
                      <a:pt x="0" y="17"/>
                      <a:pt x="1" y="20"/>
                    </a:cubicBezTo>
                    <a:cubicBezTo>
                      <a:pt x="2" y="22"/>
                      <a:pt x="5" y="24"/>
                      <a:pt x="8" y="23"/>
                    </a:cubicBezTo>
                    <a:cubicBezTo>
                      <a:pt x="53" y="11"/>
                      <a:pt x="100" y="14"/>
                      <a:pt x="148" y="16"/>
                    </a:cubicBezTo>
                    <a:cubicBezTo>
                      <a:pt x="151" y="16"/>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36" name="Freeform 735"/>
              <p:cNvSpPr>
                <a:spLocks/>
              </p:cNvSpPr>
              <p:nvPr/>
            </p:nvSpPr>
            <p:spPr bwMode="auto">
              <a:xfrm>
                <a:off x="-4872038" y="5532438"/>
                <a:ext cx="577850" cy="90488"/>
              </a:xfrm>
              <a:custGeom>
                <a:avLst/>
                <a:gdLst/>
                <a:ahLst/>
                <a:cxnLst>
                  <a:cxn ang="0">
                    <a:pos x="148" y="13"/>
                  </a:cxn>
                  <a:cxn ang="0">
                    <a:pos x="5" y="6"/>
                  </a:cxn>
                  <a:cxn ang="0">
                    <a:pos x="0" y="11"/>
                  </a:cxn>
                  <a:cxn ang="0">
                    <a:pos x="5" y="16"/>
                  </a:cxn>
                  <a:cxn ang="0">
                    <a:pos x="146" y="23"/>
                  </a:cxn>
                  <a:cxn ang="0">
                    <a:pos x="152" y="20"/>
                  </a:cxn>
                  <a:cxn ang="0">
                    <a:pos x="148" y="13"/>
                  </a:cxn>
                </a:cxnLst>
                <a:rect l="0" t="0" r="r" b="b"/>
                <a:pathLst>
                  <a:path w="153" h="24">
                    <a:moveTo>
                      <a:pt x="148" y="13"/>
                    </a:moveTo>
                    <a:cubicBezTo>
                      <a:pt x="101" y="0"/>
                      <a:pt x="54" y="4"/>
                      <a:pt x="5" y="6"/>
                    </a:cubicBezTo>
                    <a:cubicBezTo>
                      <a:pt x="2" y="6"/>
                      <a:pt x="0" y="8"/>
                      <a:pt x="0" y="11"/>
                    </a:cubicBezTo>
                    <a:cubicBezTo>
                      <a:pt x="0" y="14"/>
                      <a:pt x="2" y="16"/>
                      <a:pt x="5" y="16"/>
                    </a:cubicBezTo>
                    <a:cubicBezTo>
                      <a:pt x="53" y="14"/>
                      <a:pt x="100" y="11"/>
                      <a:pt x="146" y="23"/>
                    </a:cubicBezTo>
                    <a:cubicBezTo>
                      <a:pt x="148" y="24"/>
                      <a:pt x="151" y="22"/>
                      <a:pt x="152" y="20"/>
                    </a:cubicBezTo>
                    <a:cubicBezTo>
                      <a:pt x="153" y="17"/>
                      <a:pt x="151" y="14"/>
                      <a:pt x="148"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37" name="Freeform 736"/>
              <p:cNvSpPr>
                <a:spLocks/>
              </p:cNvSpPr>
              <p:nvPr/>
            </p:nvSpPr>
            <p:spPr bwMode="auto">
              <a:xfrm>
                <a:off x="-4124325" y="5057775"/>
                <a:ext cx="579438" cy="104775"/>
              </a:xfrm>
              <a:custGeom>
                <a:avLst/>
                <a:gdLst/>
                <a:ahLst/>
                <a:cxnLst>
                  <a:cxn ang="0">
                    <a:pos x="148" y="6"/>
                  </a:cxn>
                  <a:cxn ang="0">
                    <a:pos x="4" y="17"/>
                  </a:cxn>
                  <a:cxn ang="0">
                    <a:pos x="1" y="24"/>
                  </a:cxn>
                  <a:cxn ang="0">
                    <a:pos x="8" y="27"/>
                  </a:cxn>
                  <a:cxn ang="0">
                    <a:pos x="148" y="17"/>
                  </a:cxn>
                  <a:cxn ang="0">
                    <a:pos x="153" y="12"/>
                  </a:cxn>
                  <a:cxn ang="0">
                    <a:pos x="148" y="6"/>
                  </a:cxn>
                </a:cxnLst>
                <a:rect l="0" t="0" r="r" b="b"/>
                <a:pathLst>
                  <a:path w="153" h="28">
                    <a:moveTo>
                      <a:pt x="148" y="6"/>
                    </a:moveTo>
                    <a:cubicBezTo>
                      <a:pt x="100" y="4"/>
                      <a:pt x="50" y="0"/>
                      <a:pt x="4" y="17"/>
                    </a:cubicBezTo>
                    <a:cubicBezTo>
                      <a:pt x="2" y="18"/>
                      <a:pt x="0" y="21"/>
                      <a:pt x="1" y="24"/>
                    </a:cubicBezTo>
                    <a:cubicBezTo>
                      <a:pt x="2" y="26"/>
                      <a:pt x="5" y="28"/>
                      <a:pt x="8" y="27"/>
                    </a:cubicBezTo>
                    <a:cubicBezTo>
                      <a:pt x="52" y="10"/>
                      <a:pt x="101"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38" name="Freeform 737"/>
              <p:cNvSpPr>
                <a:spLocks/>
              </p:cNvSpPr>
              <p:nvPr/>
            </p:nvSpPr>
            <p:spPr bwMode="auto">
              <a:xfrm>
                <a:off x="-4124325" y="4937125"/>
                <a:ext cx="579438" cy="109538"/>
              </a:xfrm>
              <a:custGeom>
                <a:avLst/>
                <a:gdLst/>
                <a:ahLst/>
                <a:cxnLst>
                  <a:cxn ang="0">
                    <a:pos x="148" y="7"/>
                  </a:cxn>
                  <a:cxn ang="0">
                    <a:pos x="4" y="18"/>
                  </a:cxn>
                  <a:cxn ang="0">
                    <a:pos x="1" y="25"/>
                  </a:cxn>
                  <a:cxn ang="0">
                    <a:pos x="8" y="28"/>
                  </a:cxn>
                  <a:cxn ang="0">
                    <a:pos x="148" y="17"/>
                  </a:cxn>
                  <a:cxn ang="0">
                    <a:pos x="153" y="12"/>
                  </a:cxn>
                  <a:cxn ang="0">
                    <a:pos x="148" y="7"/>
                  </a:cxn>
                </a:cxnLst>
                <a:rect l="0" t="0" r="r" b="b"/>
                <a:pathLst>
                  <a:path w="153" h="29">
                    <a:moveTo>
                      <a:pt x="148" y="7"/>
                    </a:moveTo>
                    <a:cubicBezTo>
                      <a:pt x="100" y="5"/>
                      <a:pt x="50" y="0"/>
                      <a:pt x="4" y="18"/>
                    </a:cubicBezTo>
                    <a:cubicBezTo>
                      <a:pt x="2" y="19"/>
                      <a:pt x="0" y="22"/>
                      <a:pt x="1" y="25"/>
                    </a:cubicBezTo>
                    <a:cubicBezTo>
                      <a:pt x="2" y="28"/>
                      <a:pt x="5" y="29"/>
                      <a:pt x="8" y="28"/>
                    </a:cubicBezTo>
                    <a:cubicBezTo>
                      <a:pt x="51" y="11"/>
                      <a:pt x="101" y="16"/>
                      <a:pt x="148" y="17"/>
                    </a:cubicBezTo>
                    <a:cubicBezTo>
                      <a:pt x="151" y="18"/>
                      <a:pt x="153" y="15"/>
                      <a:pt x="153" y="12"/>
                    </a:cubicBezTo>
                    <a:cubicBezTo>
                      <a:pt x="153" y="10"/>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39" name="Freeform 738"/>
              <p:cNvSpPr>
                <a:spLocks/>
              </p:cNvSpPr>
              <p:nvPr/>
            </p:nvSpPr>
            <p:spPr bwMode="auto">
              <a:xfrm>
                <a:off x="-4872038" y="5295900"/>
                <a:ext cx="577850" cy="96838"/>
              </a:xfrm>
              <a:custGeom>
                <a:avLst/>
                <a:gdLst/>
                <a:ahLst/>
                <a:cxnLst>
                  <a:cxn ang="0">
                    <a:pos x="5" y="16"/>
                  </a:cxn>
                  <a:cxn ang="0">
                    <a:pos x="145" y="25"/>
                  </a:cxn>
                  <a:cxn ang="0">
                    <a:pos x="152" y="22"/>
                  </a:cxn>
                  <a:cxn ang="0">
                    <a:pos x="149" y="15"/>
                  </a:cxn>
                  <a:cxn ang="0">
                    <a:pos x="5" y="6"/>
                  </a:cxn>
                  <a:cxn ang="0">
                    <a:pos x="0" y="11"/>
                  </a:cxn>
                  <a:cxn ang="0">
                    <a:pos x="5" y="16"/>
                  </a:cxn>
                </a:cxnLst>
                <a:rect l="0" t="0" r="r" b="b"/>
                <a:pathLst>
                  <a:path w="153" h="26">
                    <a:moveTo>
                      <a:pt x="5" y="16"/>
                    </a:moveTo>
                    <a:cubicBezTo>
                      <a:pt x="53" y="15"/>
                      <a:pt x="101" y="11"/>
                      <a:pt x="145" y="25"/>
                    </a:cubicBezTo>
                    <a:cubicBezTo>
                      <a:pt x="148" y="26"/>
                      <a:pt x="151" y="24"/>
                      <a:pt x="152" y="22"/>
                    </a:cubicBezTo>
                    <a:cubicBezTo>
                      <a:pt x="153" y="19"/>
                      <a:pt x="151" y="16"/>
                      <a:pt x="149" y="15"/>
                    </a:cubicBezTo>
                    <a:cubicBezTo>
                      <a:pt x="102" y="0"/>
                      <a:pt x="54" y="4"/>
                      <a:pt x="5" y="6"/>
                    </a:cubicBezTo>
                    <a:cubicBezTo>
                      <a:pt x="2" y="6"/>
                      <a:pt x="0" y="8"/>
                      <a:pt x="0" y="11"/>
                    </a:cubicBezTo>
                    <a:cubicBezTo>
                      <a:pt x="0" y="14"/>
                      <a:pt x="2" y="17"/>
                      <a:pt x="5"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40" name="Freeform 739"/>
              <p:cNvSpPr>
                <a:spLocks/>
              </p:cNvSpPr>
              <p:nvPr/>
            </p:nvSpPr>
            <p:spPr bwMode="auto">
              <a:xfrm>
                <a:off x="-4872038" y="5175250"/>
                <a:ext cx="577850" cy="101600"/>
              </a:xfrm>
              <a:custGeom>
                <a:avLst/>
                <a:gdLst/>
                <a:ahLst/>
                <a:cxnLst>
                  <a:cxn ang="0">
                    <a:pos x="149" y="16"/>
                  </a:cxn>
                  <a:cxn ang="0">
                    <a:pos x="5" y="7"/>
                  </a:cxn>
                  <a:cxn ang="0">
                    <a:pos x="0" y="12"/>
                  </a:cxn>
                  <a:cxn ang="0">
                    <a:pos x="5" y="17"/>
                  </a:cxn>
                  <a:cxn ang="0">
                    <a:pos x="145" y="26"/>
                  </a:cxn>
                  <a:cxn ang="0">
                    <a:pos x="152" y="23"/>
                  </a:cxn>
                  <a:cxn ang="0">
                    <a:pos x="149" y="16"/>
                  </a:cxn>
                </a:cxnLst>
                <a:rect l="0" t="0" r="r" b="b"/>
                <a:pathLst>
                  <a:path w="153" h="27">
                    <a:moveTo>
                      <a:pt x="149" y="16"/>
                    </a:moveTo>
                    <a:cubicBezTo>
                      <a:pt x="102" y="0"/>
                      <a:pt x="53" y="5"/>
                      <a:pt x="5" y="7"/>
                    </a:cubicBezTo>
                    <a:cubicBezTo>
                      <a:pt x="2" y="7"/>
                      <a:pt x="0" y="9"/>
                      <a:pt x="0" y="12"/>
                    </a:cubicBezTo>
                    <a:cubicBezTo>
                      <a:pt x="0" y="15"/>
                      <a:pt x="2" y="17"/>
                      <a:pt x="5" y="17"/>
                    </a:cubicBezTo>
                    <a:cubicBezTo>
                      <a:pt x="53" y="15"/>
                      <a:pt x="101" y="11"/>
                      <a:pt x="145" y="26"/>
                    </a:cubicBezTo>
                    <a:cubicBezTo>
                      <a:pt x="148" y="27"/>
                      <a:pt x="151" y="26"/>
                      <a:pt x="152" y="23"/>
                    </a:cubicBezTo>
                    <a:cubicBezTo>
                      <a:pt x="153" y="20"/>
                      <a:pt x="151" y="17"/>
                      <a:pt x="149"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41" name="Freeform 740"/>
              <p:cNvSpPr>
                <a:spLocks/>
              </p:cNvSpPr>
              <p:nvPr/>
            </p:nvSpPr>
            <p:spPr bwMode="auto">
              <a:xfrm>
                <a:off x="-4872038" y="4819650"/>
                <a:ext cx="577850" cy="109538"/>
              </a:xfrm>
              <a:custGeom>
                <a:avLst/>
                <a:gdLst/>
                <a:ahLst/>
                <a:cxnLst>
                  <a:cxn ang="0">
                    <a:pos x="0" y="12"/>
                  </a:cxn>
                  <a:cxn ang="0">
                    <a:pos x="5" y="17"/>
                  </a:cxn>
                  <a:cxn ang="0">
                    <a:pos x="145" y="28"/>
                  </a:cxn>
                  <a:cxn ang="0">
                    <a:pos x="152" y="25"/>
                  </a:cxn>
                  <a:cxn ang="0">
                    <a:pos x="149" y="19"/>
                  </a:cxn>
                  <a:cxn ang="0">
                    <a:pos x="5" y="7"/>
                  </a:cxn>
                  <a:cxn ang="0">
                    <a:pos x="0" y="12"/>
                  </a:cxn>
                </a:cxnLst>
                <a:rect l="0" t="0" r="r" b="b"/>
                <a:pathLst>
                  <a:path w="153" h="29">
                    <a:moveTo>
                      <a:pt x="0" y="12"/>
                    </a:moveTo>
                    <a:cubicBezTo>
                      <a:pt x="0" y="15"/>
                      <a:pt x="2" y="17"/>
                      <a:pt x="5" y="17"/>
                    </a:cubicBezTo>
                    <a:cubicBezTo>
                      <a:pt x="52" y="15"/>
                      <a:pt x="102" y="10"/>
                      <a:pt x="145" y="28"/>
                    </a:cubicBezTo>
                    <a:cubicBezTo>
                      <a:pt x="148" y="29"/>
                      <a:pt x="151" y="28"/>
                      <a:pt x="152" y="25"/>
                    </a:cubicBezTo>
                    <a:cubicBezTo>
                      <a:pt x="153" y="23"/>
                      <a:pt x="152" y="20"/>
                      <a:pt x="149" y="19"/>
                    </a:cubicBezTo>
                    <a:cubicBezTo>
                      <a:pt x="104" y="0"/>
                      <a:pt x="53" y="5"/>
                      <a:pt x="5" y="7"/>
                    </a:cubicBezTo>
                    <a:cubicBezTo>
                      <a:pt x="2" y="7"/>
                      <a:pt x="0" y="9"/>
                      <a:pt x="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42" name="Freeform 741"/>
              <p:cNvSpPr>
                <a:spLocks/>
              </p:cNvSpPr>
              <p:nvPr/>
            </p:nvSpPr>
            <p:spPr bwMode="auto">
              <a:xfrm>
                <a:off x="-4872038" y="5411788"/>
                <a:ext cx="577850" cy="93663"/>
              </a:xfrm>
              <a:custGeom>
                <a:avLst/>
                <a:gdLst/>
                <a:ahLst/>
                <a:cxnLst>
                  <a:cxn ang="0">
                    <a:pos x="148" y="15"/>
                  </a:cxn>
                  <a:cxn ang="0">
                    <a:pos x="5" y="6"/>
                  </a:cxn>
                  <a:cxn ang="0">
                    <a:pos x="0" y="12"/>
                  </a:cxn>
                  <a:cxn ang="0">
                    <a:pos x="5" y="17"/>
                  </a:cxn>
                  <a:cxn ang="0">
                    <a:pos x="145" y="25"/>
                  </a:cxn>
                  <a:cxn ang="0">
                    <a:pos x="152" y="21"/>
                  </a:cxn>
                  <a:cxn ang="0">
                    <a:pos x="148" y="15"/>
                  </a:cxn>
                </a:cxnLst>
                <a:rect l="0" t="0" r="r" b="b"/>
                <a:pathLst>
                  <a:path w="153" h="25">
                    <a:moveTo>
                      <a:pt x="148" y="15"/>
                    </a:moveTo>
                    <a:cubicBezTo>
                      <a:pt x="101" y="0"/>
                      <a:pt x="54" y="5"/>
                      <a:pt x="5" y="6"/>
                    </a:cubicBezTo>
                    <a:cubicBezTo>
                      <a:pt x="2" y="6"/>
                      <a:pt x="0" y="9"/>
                      <a:pt x="0" y="12"/>
                    </a:cubicBezTo>
                    <a:cubicBezTo>
                      <a:pt x="0" y="15"/>
                      <a:pt x="2" y="17"/>
                      <a:pt x="5" y="17"/>
                    </a:cubicBezTo>
                    <a:cubicBezTo>
                      <a:pt x="53" y="15"/>
                      <a:pt x="100" y="11"/>
                      <a:pt x="145" y="25"/>
                    </a:cubicBezTo>
                    <a:cubicBezTo>
                      <a:pt x="148" y="25"/>
                      <a:pt x="151" y="24"/>
                      <a:pt x="152" y="21"/>
                    </a:cubicBezTo>
                    <a:cubicBezTo>
                      <a:pt x="153" y="18"/>
                      <a:pt x="151" y="15"/>
                      <a:pt x="148"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43" name="Freeform 742"/>
              <p:cNvSpPr>
                <a:spLocks/>
              </p:cNvSpPr>
              <p:nvPr/>
            </p:nvSpPr>
            <p:spPr bwMode="auto">
              <a:xfrm>
                <a:off x="-4872038" y="4937125"/>
                <a:ext cx="577850" cy="109538"/>
              </a:xfrm>
              <a:custGeom>
                <a:avLst/>
                <a:gdLst/>
                <a:ahLst/>
                <a:cxnLst>
                  <a:cxn ang="0">
                    <a:pos x="149" y="18"/>
                  </a:cxn>
                  <a:cxn ang="0">
                    <a:pos x="5" y="7"/>
                  </a:cxn>
                  <a:cxn ang="0">
                    <a:pos x="0" y="12"/>
                  </a:cxn>
                  <a:cxn ang="0">
                    <a:pos x="5" y="17"/>
                  </a:cxn>
                  <a:cxn ang="0">
                    <a:pos x="145" y="28"/>
                  </a:cxn>
                  <a:cxn ang="0">
                    <a:pos x="152" y="25"/>
                  </a:cxn>
                  <a:cxn ang="0">
                    <a:pos x="149" y="18"/>
                  </a:cxn>
                </a:cxnLst>
                <a:rect l="0" t="0" r="r" b="b"/>
                <a:pathLst>
                  <a:path w="153" h="29">
                    <a:moveTo>
                      <a:pt x="149" y="18"/>
                    </a:moveTo>
                    <a:cubicBezTo>
                      <a:pt x="104" y="0"/>
                      <a:pt x="53" y="5"/>
                      <a:pt x="5" y="7"/>
                    </a:cubicBezTo>
                    <a:cubicBezTo>
                      <a:pt x="2" y="7"/>
                      <a:pt x="0" y="10"/>
                      <a:pt x="0" y="12"/>
                    </a:cubicBezTo>
                    <a:cubicBezTo>
                      <a:pt x="0" y="15"/>
                      <a:pt x="2" y="18"/>
                      <a:pt x="5" y="17"/>
                    </a:cubicBezTo>
                    <a:cubicBezTo>
                      <a:pt x="52" y="16"/>
                      <a:pt x="102" y="11"/>
                      <a:pt x="145" y="28"/>
                    </a:cubicBezTo>
                    <a:cubicBezTo>
                      <a:pt x="148" y="29"/>
                      <a:pt x="151" y="28"/>
                      <a:pt x="152" y="25"/>
                    </a:cubicBezTo>
                    <a:cubicBezTo>
                      <a:pt x="153" y="22"/>
                      <a:pt x="152" y="19"/>
                      <a:pt x="149"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44" name="Freeform 743"/>
              <p:cNvSpPr>
                <a:spLocks/>
              </p:cNvSpPr>
              <p:nvPr/>
            </p:nvSpPr>
            <p:spPr bwMode="auto">
              <a:xfrm>
                <a:off x="-4872038" y="5057775"/>
                <a:ext cx="577850" cy="104775"/>
              </a:xfrm>
              <a:custGeom>
                <a:avLst/>
                <a:gdLst/>
                <a:ahLst/>
                <a:cxnLst>
                  <a:cxn ang="0">
                    <a:pos x="149" y="17"/>
                  </a:cxn>
                  <a:cxn ang="0">
                    <a:pos x="5" y="6"/>
                  </a:cxn>
                  <a:cxn ang="0">
                    <a:pos x="0" y="12"/>
                  </a:cxn>
                  <a:cxn ang="0">
                    <a:pos x="5" y="17"/>
                  </a:cxn>
                  <a:cxn ang="0">
                    <a:pos x="145" y="27"/>
                  </a:cxn>
                  <a:cxn ang="0">
                    <a:pos x="152" y="24"/>
                  </a:cxn>
                  <a:cxn ang="0">
                    <a:pos x="149" y="17"/>
                  </a:cxn>
                </a:cxnLst>
                <a:rect l="0" t="0" r="r" b="b"/>
                <a:pathLst>
                  <a:path w="153" h="28">
                    <a:moveTo>
                      <a:pt x="149" y="17"/>
                    </a:moveTo>
                    <a:cubicBezTo>
                      <a:pt x="103" y="0"/>
                      <a:pt x="53" y="5"/>
                      <a:pt x="5" y="6"/>
                    </a:cubicBezTo>
                    <a:cubicBezTo>
                      <a:pt x="2" y="6"/>
                      <a:pt x="0" y="9"/>
                      <a:pt x="0" y="12"/>
                    </a:cubicBezTo>
                    <a:cubicBezTo>
                      <a:pt x="0" y="15"/>
                      <a:pt x="2" y="17"/>
                      <a:pt x="5" y="17"/>
                    </a:cubicBezTo>
                    <a:cubicBezTo>
                      <a:pt x="52" y="15"/>
                      <a:pt x="102" y="10"/>
                      <a:pt x="145" y="27"/>
                    </a:cubicBezTo>
                    <a:cubicBezTo>
                      <a:pt x="148" y="28"/>
                      <a:pt x="151" y="26"/>
                      <a:pt x="152" y="24"/>
                    </a:cubicBezTo>
                    <a:cubicBezTo>
                      <a:pt x="153" y="21"/>
                      <a:pt x="152" y="18"/>
                      <a:pt x="149"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grpSp>
        <p:sp>
          <p:nvSpPr>
            <p:cNvPr id="729" name="TextBox 121"/>
            <p:cNvSpPr txBox="1"/>
            <p:nvPr/>
          </p:nvSpPr>
          <p:spPr>
            <a:xfrm>
              <a:off x="1143410" y="1329109"/>
              <a:ext cx="730464" cy="229470"/>
            </a:xfrm>
            <a:prstGeom prst="rect">
              <a:avLst/>
            </a:prstGeom>
            <a:ln>
              <a:noFill/>
            </a:ln>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sz="1600" dirty="0">
                  <a:solidFill>
                    <a:srgbClr val="002060"/>
                  </a:solidFill>
                  <a:latin typeface="+mj-lt"/>
                  <a:ea typeface="+mj-ea"/>
                  <a:cs typeface="+mj-cs"/>
                </a:rPr>
                <a:t>73%</a:t>
              </a:r>
            </a:p>
            <a:p>
              <a:pPr algn="ctr">
                <a:lnSpc>
                  <a:spcPct val="80000"/>
                </a:lnSpc>
                <a:spcBef>
                  <a:spcPct val="0"/>
                </a:spcBef>
              </a:pPr>
              <a:r>
                <a:rPr lang="es-ES_tradnl" sz="600" dirty="0">
                  <a:solidFill>
                    <a:schemeClr val="bg1"/>
                  </a:solidFill>
                  <a:ea typeface="+mj-ea"/>
                  <a:cs typeface="Arial"/>
                </a:rPr>
                <a:t>u</a:t>
              </a:r>
              <a:r>
                <a:rPr sz="600" dirty="0" smtClean="0">
                  <a:solidFill>
                    <a:schemeClr val="bg1"/>
                  </a:solidFill>
                  <a:ea typeface="+mj-ea"/>
                  <a:cs typeface="Arial"/>
                </a:rPr>
                <a:t>sará </a:t>
              </a:r>
              <a:r>
                <a:rPr sz="600" dirty="0">
                  <a:solidFill>
                    <a:schemeClr val="bg1"/>
                  </a:solidFill>
                  <a:ea typeface="+mj-ea"/>
                  <a:cs typeface="Arial"/>
                </a:rPr>
                <a:t>la prensa</a:t>
              </a:r>
              <a:endParaRPr lang="en-GB" sz="1400" b="1" dirty="0" smtClean="0">
                <a:solidFill>
                  <a:schemeClr val="bg1"/>
                </a:solidFill>
                <a:latin typeface="+mj-lt"/>
                <a:ea typeface="+mj-ea"/>
                <a:cs typeface="+mj-cs"/>
              </a:endParaRPr>
            </a:p>
          </p:txBody>
        </p:sp>
      </p:grpSp>
      <p:grpSp>
        <p:nvGrpSpPr>
          <p:cNvPr id="745" name="Group 744"/>
          <p:cNvGrpSpPr/>
          <p:nvPr/>
        </p:nvGrpSpPr>
        <p:grpSpPr>
          <a:xfrm>
            <a:off x="363986" y="1772574"/>
            <a:ext cx="1464741" cy="439205"/>
            <a:chOff x="363986" y="1772574"/>
            <a:chExt cx="1464741" cy="439205"/>
          </a:xfrm>
        </p:grpSpPr>
        <p:sp>
          <p:nvSpPr>
            <p:cNvPr id="746" name="Freeform 5"/>
            <p:cNvSpPr>
              <a:spLocks noChangeAspect="1" noEditPoints="1"/>
            </p:cNvSpPr>
            <p:nvPr/>
          </p:nvSpPr>
          <p:spPr bwMode="auto">
            <a:xfrm>
              <a:off x="363986" y="1772574"/>
              <a:ext cx="340592" cy="396000"/>
            </a:xfrm>
            <a:custGeom>
              <a:avLst/>
              <a:gdLst>
                <a:gd name="T0" fmla="*/ 469 w 528"/>
                <a:gd name="T1" fmla="*/ 184 h 614"/>
                <a:gd name="T2" fmla="*/ 528 w 528"/>
                <a:gd name="T3" fmla="*/ 300 h 614"/>
                <a:gd name="T4" fmla="*/ 473 w 528"/>
                <a:gd name="T5" fmla="*/ 452 h 614"/>
                <a:gd name="T6" fmla="*/ 408 w 528"/>
                <a:gd name="T7" fmla="*/ 499 h 614"/>
                <a:gd name="T8" fmla="*/ 380 w 528"/>
                <a:gd name="T9" fmla="*/ 589 h 614"/>
                <a:gd name="T10" fmla="*/ 48 w 528"/>
                <a:gd name="T11" fmla="*/ 593 h 614"/>
                <a:gd name="T12" fmla="*/ 40 w 528"/>
                <a:gd name="T13" fmla="*/ 156 h 614"/>
                <a:gd name="T14" fmla="*/ 60 w 528"/>
                <a:gd name="T15" fmla="*/ 185 h 614"/>
                <a:gd name="T16" fmla="*/ 59 w 528"/>
                <a:gd name="T17" fmla="*/ 280 h 614"/>
                <a:gd name="T18" fmla="*/ 52 w 528"/>
                <a:gd name="T19" fmla="*/ 540 h 614"/>
                <a:gd name="T20" fmla="*/ 213 w 528"/>
                <a:gd name="T21" fmla="*/ 583 h 614"/>
                <a:gd name="T22" fmla="*/ 373 w 528"/>
                <a:gd name="T23" fmla="*/ 538 h 614"/>
                <a:gd name="T24" fmla="*/ 339 w 528"/>
                <a:gd name="T25" fmla="*/ 159 h 614"/>
                <a:gd name="T26" fmla="*/ 270 w 528"/>
                <a:gd name="T27" fmla="*/ 135 h 614"/>
                <a:gd name="T28" fmla="*/ 376 w 528"/>
                <a:gd name="T29" fmla="*/ 130 h 614"/>
                <a:gd name="T30" fmla="*/ 379 w 528"/>
                <a:gd name="T31" fmla="*/ 160 h 614"/>
                <a:gd name="T32" fmla="*/ 398 w 528"/>
                <a:gd name="T33" fmla="*/ 170 h 614"/>
                <a:gd name="T34" fmla="*/ 409 w 528"/>
                <a:gd name="T35" fmla="*/ 421 h 614"/>
                <a:gd name="T36" fmla="*/ 444 w 528"/>
                <a:gd name="T37" fmla="*/ 420 h 614"/>
                <a:gd name="T38" fmla="*/ 448 w 528"/>
                <a:gd name="T39" fmla="*/ 234 h 614"/>
                <a:gd name="T40" fmla="*/ 388 w 528"/>
                <a:gd name="T41" fmla="*/ 238 h 614"/>
                <a:gd name="T42" fmla="*/ 77 w 528"/>
                <a:gd name="T43" fmla="*/ 282 h 614"/>
                <a:gd name="T44" fmla="*/ 69 w 528"/>
                <a:gd name="T45" fmla="*/ 531 h 614"/>
                <a:gd name="T46" fmla="*/ 213 w 528"/>
                <a:gd name="T47" fmla="*/ 565 h 614"/>
                <a:gd name="T48" fmla="*/ 356 w 528"/>
                <a:gd name="T49" fmla="*/ 531 h 614"/>
                <a:gd name="T50" fmla="*/ 340 w 528"/>
                <a:gd name="T51" fmla="*/ 256 h 614"/>
                <a:gd name="T52" fmla="*/ 101 w 528"/>
                <a:gd name="T53" fmla="*/ 406 h 614"/>
                <a:gd name="T54" fmla="*/ 80 w 528"/>
                <a:gd name="T55" fmla="*/ 256 h 614"/>
                <a:gd name="T56" fmla="*/ 378 w 528"/>
                <a:gd name="T57" fmla="*/ 122 h 614"/>
                <a:gd name="T58" fmla="*/ 388 w 528"/>
                <a:gd name="T59" fmla="*/ 107 h 614"/>
                <a:gd name="T60" fmla="*/ 246 w 528"/>
                <a:gd name="T61" fmla="*/ 44 h 614"/>
                <a:gd name="T62" fmla="*/ 51 w 528"/>
                <a:gd name="T63" fmla="*/ 135 h 614"/>
                <a:gd name="T64" fmla="*/ 211 w 528"/>
                <a:gd name="T65" fmla="*/ 181 h 614"/>
                <a:gd name="T66" fmla="*/ 241 w 528"/>
                <a:gd name="T67" fmla="*/ 108 h 614"/>
                <a:gd name="T68" fmla="*/ 241 w 528"/>
                <a:gd name="T69" fmla="*/ 135 h 614"/>
                <a:gd name="T70" fmla="*/ 111 w 528"/>
                <a:gd name="T71" fmla="*/ 177 h 614"/>
                <a:gd name="T72" fmla="*/ 123 w 528"/>
                <a:gd name="T73" fmla="*/ 64 h 614"/>
                <a:gd name="T74" fmla="*/ 307 w 528"/>
                <a:gd name="T75" fmla="*/ 75 h 614"/>
                <a:gd name="T76" fmla="*/ 372 w 528"/>
                <a:gd name="T77" fmla="*/ 113 h 614"/>
                <a:gd name="T78" fmla="*/ 417 w 528"/>
                <a:gd name="T79" fmla="*/ 181 h 614"/>
                <a:gd name="T80" fmla="*/ 416 w 528"/>
                <a:gd name="T81" fmla="*/ 189 h 614"/>
                <a:gd name="T82" fmla="*/ 492 w 528"/>
                <a:gd name="T83" fmla="*/ 21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8" h="614">
                  <a:moveTo>
                    <a:pt x="398" y="170"/>
                  </a:moveTo>
                  <a:cubicBezTo>
                    <a:pt x="425" y="170"/>
                    <a:pt x="449" y="174"/>
                    <a:pt x="469" y="184"/>
                  </a:cubicBezTo>
                  <a:cubicBezTo>
                    <a:pt x="490" y="195"/>
                    <a:pt x="506" y="213"/>
                    <a:pt x="517" y="240"/>
                  </a:cubicBezTo>
                  <a:cubicBezTo>
                    <a:pt x="524" y="259"/>
                    <a:pt x="527" y="280"/>
                    <a:pt x="528" y="300"/>
                  </a:cubicBezTo>
                  <a:cubicBezTo>
                    <a:pt x="528" y="324"/>
                    <a:pt x="525" y="347"/>
                    <a:pt x="520" y="368"/>
                  </a:cubicBezTo>
                  <a:cubicBezTo>
                    <a:pt x="512" y="404"/>
                    <a:pt x="497" y="432"/>
                    <a:pt x="473" y="452"/>
                  </a:cubicBezTo>
                  <a:cubicBezTo>
                    <a:pt x="460" y="463"/>
                    <a:pt x="444" y="471"/>
                    <a:pt x="426" y="476"/>
                  </a:cubicBezTo>
                  <a:cubicBezTo>
                    <a:pt x="416" y="481"/>
                    <a:pt x="410" y="488"/>
                    <a:pt x="408" y="499"/>
                  </a:cubicBezTo>
                  <a:cubicBezTo>
                    <a:pt x="407" y="513"/>
                    <a:pt x="406" y="528"/>
                    <a:pt x="404" y="543"/>
                  </a:cubicBezTo>
                  <a:cubicBezTo>
                    <a:pt x="401" y="565"/>
                    <a:pt x="404" y="582"/>
                    <a:pt x="380" y="589"/>
                  </a:cubicBezTo>
                  <a:cubicBezTo>
                    <a:pt x="328" y="605"/>
                    <a:pt x="272" y="613"/>
                    <a:pt x="214" y="614"/>
                  </a:cubicBezTo>
                  <a:cubicBezTo>
                    <a:pt x="155" y="614"/>
                    <a:pt x="100" y="608"/>
                    <a:pt x="48" y="593"/>
                  </a:cubicBezTo>
                  <a:cubicBezTo>
                    <a:pt x="27" y="588"/>
                    <a:pt x="24" y="566"/>
                    <a:pt x="22" y="546"/>
                  </a:cubicBezTo>
                  <a:cubicBezTo>
                    <a:pt x="0" y="386"/>
                    <a:pt x="34" y="287"/>
                    <a:pt x="40" y="156"/>
                  </a:cubicBezTo>
                  <a:cubicBezTo>
                    <a:pt x="40" y="149"/>
                    <a:pt x="43" y="149"/>
                    <a:pt x="44" y="153"/>
                  </a:cubicBezTo>
                  <a:cubicBezTo>
                    <a:pt x="47" y="161"/>
                    <a:pt x="47" y="171"/>
                    <a:pt x="60" y="185"/>
                  </a:cubicBezTo>
                  <a:cubicBezTo>
                    <a:pt x="66" y="191"/>
                    <a:pt x="69" y="190"/>
                    <a:pt x="68" y="198"/>
                  </a:cubicBezTo>
                  <a:cubicBezTo>
                    <a:pt x="66" y="226"/>
                    <a:pt x="63" y="252"/>
                    <a:pt x="59" y="280"/>
                  </a:cubicBezTo>
                  <a:cubicBezTo>
                    <a:pt x="55" y="321"/>
                    <a:pt x="50" y="362"/>
                    <a:pt x="48" y="403"/>
                  </a:cubicBezTo>
                  <a:cubicBezTo>
                    <a:pt x="46" y="449"/>
                    <a:pt x="47" y="494"/>
                    <a:pt x="52" y="540"/>
                  </a:cubicBezTo>
                  <a:cubicBezTo>
                    <a:pt x="54" y="555"/>
                    <a:pt x="53" y="562"/>
                    <a:pt x="70" y="566"/>
                  </a:cubicBezTo>
                  <a:cubicBezTo>
                    <a:pt x="117" y="578"/>
                    <a:pt x="165" y="583"/>
                    <a:pt x="213" y="583"/>
                  </a:cubicBezTo>
                  <a:cubicBezTo>
                    <a:pt x="263" y="582"/>
                    <a:pt x="312" y="576"/>
                    <a:pt x="360" y="563"/>
                  </a:cubicBezTo>
                  <a:cubicBezTo>
                    <a:pt x="367" y="560"/>
                    <a:pt x="371" y="551"/>
                    <a:pt x="373" y="538"/>
                  </a:cubicBezTo>
                  <a:cubicBezTo>
                    <a:pt x="397" y="387"/>
                    <a:pt x="359" y="285"/>
                    <a:pt x="349" y="170"/>
                  </a:cubicBezTo>
                  <a:cubicBezTo>
                    <a:pt x="349" y="163"/>
                    <a:pt x="345" y="159"/>
                    <a:pt x="339" y="159"/>
                  </a:cubicBezTo>
                  <a:cubicBezTo>
                    <a:pt x="313" y="157"/>
                    <a:pt x="291" y="156"/>
                    <a:pt x="266" y="155"/>
                  </a:cubicBezTo>
                  <a:cubicBezTo>
                    <a:pt x="268" y="149"/>
                    <a:pt x="270" y="142"/>
                    <a:pt x="270" y="135"/>
                  </a:cubicBezTo>
                  <a:cubicBezTo>
                    <a:pt x="270" y="131"/>
                    <a:pt x="269" y="128"/>
                    <a:pt x="269" y="124"/>
                  </a:cubicBezTo>
                  <a:cubicBezTo>
                    <a:pt x="306" y="125"/>
                    <a:pt x="339" y="127"/>
                    <a:pt x="376" y="130"/>
                  </a:cubicBezTo>
                  <a:cubicBezTo>
                    <a:pt x="381" y="131"/>
                    <a:pt x="383" y="143"/>
                    <a:pt x="379" y="147"/>
                  </a:cubicBezTo>
                  <a:cubicBezTo>
                    <a:pt x="379" y="151"/>
                    <a:pt x="379" y="156"/>
                    <a:pt x="379" y="160"/>
                  </a:cubicBezTo>
                  <a:cubicBezTo>
                    <a:pt x="380" y="167"/>
                    <a:pt x="384" y="170"/>
                    <a:pt x="393" y="171"/>
                  </a:cubicBezTo>
                  <a:cubicBezTo>
                    <a:pt x="395" y="171"/>
                    <a:pt x="397" y="170"/>
                    <a:pt x="398" y="170"/>
                  </a:cubicBezTo>
                  <a:close/>
                  <a:moveTo>
                    <a:pt x="388" y="238"/>
                  </a:moveTo>
                  <a:cubicBezTo>
                    <a:pt x="397" y="298"/>
                    <a:pt x="407" y="355"/>
                    <a:pt x="409" y="421"/>
                  </a:cubicBezTo>
                  <a:cubicBezTo>
                    <a:pt x="410" y="432"/>
                    <a:pt x="416" y="435"/>
                    <a:pt x="427" y="431"/>
                  </a:cubicBezTo>
                  <a:cubicBezTo>
                    <a:pt x="433" y="428"/>
                    <a:pt x="439" y="424"/>
                    <a:pt x="444" y="420"/>
                  </a:cubicBezTo>
                  <a:cubicBezTo>
                    <a:pt x="460" y="406"/>
                    <a:pt x="471" y="386"/>
                    <a:pt x="477" y="359"/>
                  </a:cubicBezTo>
                  <a:cubicBezTo>
                    <a:pt x="487" y="320"/>
                    <a:pt x="493" y="257"/>
                    <a:pt x="448" y="234"/>
                  </a:cubicBezTo>
                  <a:cubicBezTo>
                    <a:pt x="436" y="228"/>
                    <a:pt x="420" y="225"/>
                    <a:pt x="401" y="225"/>
                  </a:cubicBezTo>
                  <a:cubicBezTo>
                    <a:pt x="392" y="225"/>
                    <a:pt x="387" y="228"/>
                    <a:pt x="388" y="238"/>
                  </a:cubicBezTo>
                  <a:close/>
                  <a:moveTo>
                    <a:pt x="80" y="256"/>
                  </a:moveTo>
                  <a:cubicBezTo>
                    <a:pt x="79" y="264"/>
                    <a:pt x="78" y="273"/>
                    <a:pt x="77" y="282"/>
                  </a:cubicBezTo>
                  <a:cubicBezTo>
                    <a:pt x="72" y="322"/>
                    <a:pt x="68" y="363"/>
                    <a:pt x="66" y="404"/>
                  </a:cubicBezTo>
                  <a:cubicBezTo>
                    <a:pt x="64" y="446"/>
                    <a:pt x="65" y="489"/>
                    <a:pt x="69" y="531"/>
                  </a:cubicBezTo>
                  <a:cubicBezTo>
                    <a:pt x="70" y="544"/>
                    <a:pt x="77" y="550"/>
                    <a:pt x="87" y="552"/>
                  </a:cubicBezTo>
                  <a:cubicBezTo>
                    <a:pt x="128" y="561"/>
                    <a:pt x="171" y="565"/>
                    <a:pt x="213" y="565"/>
                  </a:cubicBezTo>
                  <a:cubicBezTo>
                    <a:pt x="256" y="565"/>
                    <a:pt x="300" y="562"/>
                    <a:pt x="341" y="550"/>
                  </a:cubicBezTo>
                  <a:cubicBezTo>
                    <a:pt x="351" y="547"/>
                    <a:pt x="355" y="542"/>
                    <a:pt x="356" y="531"/>
                  </a:cubicBezTo>
                  <a:cubicBezTo>
                    <a:pt x="364" y="477"/>
                    <a:pt x="364" y="426"/>
                    <a:pt x="358" y="373"/>
                  </a:cubicBezTo>
                  <a:cubicBezTo>
                    <a:pt x="354" y="333"/>
                    <a:pt x="346" y="295"/>
                    <a:pt x="340" y="256"/>
                  </a:cubicBezTo>
                  <a:cubicBezTo>
                    <a:pt x="269" y="249"/>
                    <a:pt x="198" y="248"/>
                    <a:pt x="127" y="252"/>
                  </a:cubicBezTo>
                  <a:cubicBezTo>
                    <a:pt x="107" y="316"/>
                    <a:pt x="105" y="421"/>
                    <a:pt x="101" y="406"/>
                  </a:cubicBezTo>
                  <a:cubicBezTo>
                    <a:pt x="91" y="368"/>
                    <a:pt x="96" y="304"/>
                    <a:pt x="100" y="254"/>
                  </a:cubicBezTo>
                  <a:cubicBezTo>
                    <a:pt x="94" y="255"/>
                    <a:pt x="87" y="255"/>
                    <a:pt x="80" y="256"/>
                  </a:cubicBezTo>
                  <a:close/>
                  <a:moveTo>
                    <a:pt x="372" y="113"/>
                  </a:moveTo>
                  <a:cubicBezTo>
                    <a:pt x="371" y="117"/>
                    <a:pt x="374" y="121"/>
                    <a:pt x="378" y="122"/>
                  </a:cubicBezTo>
                  <a:cubicBezTo>
                    <a:pt x="383" y="122"/>
                    <a:pt x="387" y="119"/>
                    <a:pt x="387" y="115"/>
                  </a:cubicBezTo>
                  <a:cubicBezTo>
                    <a:pt x="388" y="112"/>
                    <a:pt x="388" y="110"/>
                    <a:pt x="388" y="107"/>
                  </a:cubicBezTo>
                  <a:cubicBezTo>
                    <a:pt x="390" y="66"/>
                    <a:pt x="350" y="39"/>
                    <a:pt x="310" y="56"/>
                  </a:cubicBezTo>
                  <a:cubicBezTo>
                    <a:pt x="293" y="38"/>
                    <a:pt x="268" y="34"/>
                    <a:pt x="246" y="44"/>
                  </a:cubicBezTo>
                  <a:cubicBezTo>
                    <a:pt x="213" y="0"/>
                    <a:pt x="149" y="0"/>
                    <a:pt x="117" y="45"/>
                  </a:cubicBezTo>
                  <a:cubicBezTo>
                    <a:pt x="67" y="23"/>
                    <a:pt x="3" y="85"/>
                    <a:pt x="51" y="135"/>
                  </a:cubicBezTo>
                  <a:cubicBezTo>
                    <a:pt x="50" y="165"/>
                    <a:pt x="71" y="194"/>
                    <a:pt x="102" y="193"/>
                  </a:cubicBezTo>
                  <a:cubicBezTo>
                    <a:pt x="128" y="241"/>
                    <a:pt x="196" y="234"/>
                    <a:pt x="211" y="181"/>
                  </a:cubicBezTo>
                  <a:cubicBezTo>
                    <a:pt x="254" y="181"/>
                    <a:pt x="271" y="146"/>
                    <a:pt x="252" y="112"/>
                  </a:cubicBezTo>
                  <a:cubicBezTo>
                    <a:pt x="250" y="108"/>
                    <a:pt x="245" y="106"/>
                    <a:pt x="241" y="108"/>
                  </a:cubicBezTo>
                  <a:cubicBezTo>
                    <a:pt x="237" y="109"/>
                    <a:pt x="236" y="114"/>
                    <a:pt x="237" y="118"/>
                  </a:cubicBezTo>
                  <a:cubicBezTo>
                    <a:pt x="240" y="124"/>
                    <a:pt x="241" y="130"/>
                    <a:pt x="241" y="135"/>
                  </a:cubicBezTo>
                  <a:cubicBezTo>
                    <a:pt x="241" y="160"/>
                    <a:pt x="219" y="166"/>
                    <a:pt x="198" y="166"/>
                  </a:cubicBezTo>
                  <a:cubicBezTo>
                    <a:pt x="189" y="216"/>
                    <a:pt x="131" y="217"/>
                    <a:pt x="111" y="177"/>
                  </a:cubicBezTo>
                  <a:cubicBezTo>
                    <a:pt x="79" y="180"/>
                    <a:pt x="65" y="157"/>
                    <a:pt x="68" y="127"/>
                  </a:cubicBezTo>
                  <a:cubicBezTo>
                    <a:pt x="29" y="95"/>
                    <a:pt x="81" y="44"/>
                    <a:pt x="123" y="64"/>
                  </a:cubicBezTo>
                  <a:cubicBezTo>
                    <a:pt x="152" y="26"/>
                    <a:pt x="211" y="25"/>
                    <a:pt x="241" y="63"/>
                  </a:cubicBezTo>
                  <a:cubicBezTo>
                    <a:pt x="267" y="52"/>
                    <a:pt x="286" y="55"/>
                    <a:pt x="307" y="75"/>
                  </a:cubicBezTo>
                  <a:cubicBezTo>
                    <a:pt x="336" y="60"/>
                    <a:pt x="371" y="73"/>
                    <a:pt x="372" y="107"/>
                  </a:cubicBezTo>
                  <a:cubicBezTo>
                    <a:pt x="372" y="109"/>
                    <a:pt x="372" y="111"/>
                    <a:pt x="372" y="113"/>
                  </a:cubicBezTo>
                  <a:close/>
                  <a:moveTo>
                    <a:pt x="492" y="215"/>
                  </a:moveTo>
                  <a:cubicBezTo>
                    <a:pt x="473" y="192"/>
                    <a:pt x="446" y="183"/>
                    <a:pt x="417" y="181"/>
                  </a:cubicBezTo>
                  <a:cubicBezTo>
                    <a:pt x="414" y="181"/>
                    <a:pt x="412" y="182"/>
                    <a:pt x="412" y="185"/>
                  </a:cubicBezTo>
                  <a:cubicBezTo>
                    <a:pt x="412" y="187"/>
                    <a:pt x="414" y="189"/>
                    <a:pt x="416" y="189"/>
                  </a:cubicBezTo>
                  <a:cubicBezTo>
                    <a:pt x="447" y="192"/>
                    <a:pt x="465" y="201"/>
                    <a:pt x="490" y="216"/>
                  </a:cubicBezTo>
                  <a:cubicBezTo>
                    <a:pt x="491" y="217"/>
                    <a:pt x="495" y="218"/>
                    <a:pt x="492" y="21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GB" sz="1000"/>
            </a:p>
          </p:txBody>
        </p:sp>
        <p:sp>
          <p:nvSpPr>
            <p:cNvPr id="747" name="TextBox 101"/>
            <p:cNvSpPr txBox="1"/>
            <p:nvPr/>
          </p:nvSpPr>
          <p:spPr>
            <a:xfrm>
              <a:off x="643799" y="1804081"/>
              <a:ext cx="1184928" cy="2563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400">
                  <a:solidFill>
                    <a:schemeClr val="bg1"/>
                  </a:solidFill>
                  <a:latin typeface="+mj-lt"/>
                  <a:ea typeface="+mj-ea"/>
                  <a:cs typeface="+mj-cs"/>
                </a:rPr>
                <a:t>58%</a:t>
              </a:r>
              <a:endParaRPr lang="en-GB" sz="400" dirty="0" smtClean="0">
                <a:solidFill>
                  <a:schemeClr val="bg1"/>
                </a:solidFill>
                <a:latin typeface="Arial"/>
                <a:ea typeface="+mj-ea"/>
                <a:cs typeface="Arial"/>
              </a:endParaRPr>
            </a:p>
          </p:txBody>
        </p:sp>
        <p:sp>
          <p:nvSpPr>
            <p:cNvPr id="748" name="TextBox 101"/>
            <p:cNvSpPr txBox="1"/>
            <p:nvPr/>
          </p:nvSpPr>
          <p:spPr>
            <a:xfrm>
              <a:off x="643799" y="1955388"/>
              <a:ext cx="864000" cy="2563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500">
                  <a:solidFill>
                    <a:schemeClr val="bg1"/>
                  </a:solidFill>
                  <a:latin typeface="Arial"/>
                  <a:ea typeface="+mj-ea"/>
                  <a:cs typeface="Arial"/>
                </a:rPr>
                <a:t>la verá en pantalla en un bar / pub / restaurante</a:t>
              </a:r>
              <a:endParaRPr lang="en-GB" sz="400" dirty="0" smtClean="0">
                <a:solidFill>
                  <a:schemeClr val="bg1"/>
                </a:solidFill>
                <a:latin typeface="Arial"/>
                <a:ea typeface="+mj-ea"/>
                <a:cs typeface="Arial"/>
              </a:endParaRPr>
            </a:p>
          </p:txBody>
        </p:sp>
      </p:grpSp>
      <p:sp>
        <p:nvSpPr>
          <p:cNvPr id="749" name="TextBox 748"/>
          <p:cNvSpPr txBox="1"/>
          <p:nvPr/>
        </p:nvSpPr>
        <p:spPr>
          <a:xfrm>
            <a:off x="1670516" y="1164653"/>
            <a:ext cx="801606" cy="575582"/>
          </a:xfrm>
          <a:prstGeom prst="rect">
            <a:avLst/>
          </a:prstGeom>
          <a:noFill/>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sz="1600" dirty="0">
                <a:solidFill>
                  <a:schemeClr val="bg1"/>
                </a:solidFill>
                <a:latin typeface="+mj-lt"/>
                <a:ea typeface="+mj-ea"/>
                <a:cs typeface="+mj-cs"/>
              </a:rPr>
              <a:t>72%</a:t>
            </a:r>
            <a:endParaRPr lang="en-GB" sz="900" dirty="0" smtClean="0">
              <a:solidFill>
                <a:schemeClr val="bg1"/>
              </a:solidFill>
              <a:latin typeface="+mj-lt"/>
              <a:ea typeface="+mj-ea"/>
              <a:cs typeface="+mj-cs"/>
            </a:endParaRPr>
          </a:p>
          <a:p>
            <a:pPr algn="ctr">
              <a:lnSpc>
                <a:spcPct val="80000"/>
              </a:lnSpc>
              <a:spcBef>
                <a:spcPct val="0"/>
              </a:spcBef>
            </a:pPr>
            <a:r>
              <a:rPr sz="600" dirty="0" err="1">
                <a:solidFill>
                  <a:schemeClr val="bg1"/>
                </a:solidFill>
                <a:latin typeface="Arial"/>
                <a:ea typeface="+mj-ea"/>
                <a:cs typeface="Arial"/>
              </a:rPr>
              <a:t>usará</a:t>
            </a:r>
            <a:r>
              <a:rPr sz="600" dirty="0">
                <a:solidFill>
                  <a:schemeClr val="bg1"/>
                </a:solidFill>
                <a:latin typeface="Arial"/>
                <a:ea typeface="+mj-ea"/>
                <a:cs typeface="Arial"/>
              </a:rPr>
              <a:t> </a:t>
            </a:r>
            <a:r>
              <a:rPr sz="600" dirty="0" err="1">
                <a:solidFill>
                  <a:schemeClr val="bg1"/>
                </a:solidFill>
                <a:latin typeface="Arial"/>
                <a:ea typeface="+mj-ea"/>
                <a:cs typeface="Arial"/>
              </a:rPr>
              <a:t>sitios</a:t>
            </a:r>
            <a:r>
              <a:rPr sz="600" dirty="0">
                <a:solidFill>
                  <a:schemeClr val="bg1"/>
                </a:solidFill>
                <a:latin typeface="Arial"/>
                <a:ea typeface="+mj-ea"/>
                <a:cs typeface="Arial"/>
              </a:rPr>
              <a:t> web de </a:t>
            </a:r>
            <a:r>
              <a:rPr sz="600" dirty="0" err="1">
                <a:solidFill>
                  <a:schemeClr val="bg1"/>
                </a:solidFill>
                <a:latin typeface="Arial"/>
                <a:ea typeface="+mj-ea"/>
                <a:cs typeface="Arial"/>
              </a:rPr>
              <a:t>noticias</a:t>
            </a:r>
            <a:endParaRPr sz="600" dirty="0">
              <a:solidFill>
                <a:schemeClr val="bg1"/>
              </a:solidFill>
              <a:latin typeface="Arial"/>
              <a:ea typeface="+mj-ea"/>
              <a:cs typeface="Arial"/>
            </a:endParaRPr>
          </a:p>
        </p:txBody>
      </p:sp>
      <p:graphicFrame>
        <p:nvGraphicFramePr>
          <p:cNvPr id="750" name="Chart 749"/>
          <p:cNvGraphicFramePr/>
          <p:nvPr>
            <p:extLst>
              <p:ext uri="{D42A27DB-BD31-4B8C-83A1-F6EECF244321}">
                <p14:modId xmlns:p14="http://schemas.microsoft.com/office/powerpoint/2010/main" val="3634977111"/>
              </p:ext>
            </p:extLst>
          </p:nvPr>
        </p:nvGraphicFramePr>
        <p:xfrm>
          <a:off x="2157093" y="406730"/>
          <a:ext cx="926011" cy="576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751" name="Chart 750"/>
          <p:cNvGraphicFramePr/>
          <p:nvPr>
            <p:extLst>
              <p:ext uri="{D42A27DB-BD31-4B8C-83A1-F6EECF244321}">
                <p14:modId xmlns:p14="http://schemas.microsoft.com/office/powerpoint/2010/main" val="3575088509"/>
              </p:ext>
            </p:extLst>
          </p:nvPr>
        </p:nvGraphicFramePr>
        <p:xfrm>
          <a:off x="2157093" y="735167"/>
          <a:ext cx="926011" cy="576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752" name="Chart 751"/>
          <p:cNvGraphicFramePr/>
          <p:nvPr>
            <p:extLst>
              <p:ext uri="{D42A27DB-BD31-4B8C-83A1-F6EECF244321}">
                <p14:modId xmlns:p14="http://schemas.microsoft.com/office/powerpoint/2010/main" val="2403293280"/>
              </p:ext>
            </p:extLst>
          </p:nvPr>
        </p:nvGraphicFramePr>
        <p:xfrm>
          <a:off x="2157093" y="1063604"/>
          <a:ext cx="926011" cy="576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753" name="Chart 752"/>
          <p:cNvGraphicFramePr/>
          <p:nvPr>
            <p:extLst>
              <p:ext uri="{D42A27DB-BD31-4B8C-83A1-F6EECF244321}">
                <p14:modId xmlns:p14="http://schemas.microsoft.com/office/powerpoint/2010/main" val="3460106105"/>
              </p:ext>
            </p:extLst>
          </p:nvPr>
        </p:nvGraphicFramePr>
        <p:xfrm>
          <a:off x="2157093" y="1392041"/>
          <a:ext cx="926011" cy="576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754" name="Chart 753"/>
          <p:cNvGraphicFramePr/>
          <p:nvPr>
            <p:extLst>
              <p:ext uri="{D42A27DB-BD31-4B8C-83A1-F6EECF244321}">
                <p14:modId xmlns:p14="http://schemas.microsoft.com/office/powerpoint/2010/main" val="478415261"/>
              </p:ext>
            </p:extLst>
          </p:nvPr>
        </p:nvGraphicFramePr>
        <p:xfrm>
          <a:off x="2157093" y="1720477"/>
          <a:ext cx="926011" cy="576000"/>
        </p:xfrm>
        <a:graphic>
          <a:graphicData uri="http://schemas.openxmlformats.org/drawingml/2006/chart">
            <c:chart xmlns:c="http://schemas.openxmlformats.org/drawingml/2006/chart" xmlns:r="http://schemas.openxmlformats.org/officeDocument/2006/relationships" r:id="rId13"/>
          </a:graphicData>
        </a:graphic>
      </p:graphicFrame>
      <p:sp>
        <p:nvSpPr>
          <p:cNvPr id="755" name="TextBox 86"/>
          <p:cNvSpPr txBox="1"/>
          <p:nvPr/>
        </p:nvSpPr>
        <p:spPr>
          <a:xfrm>
            <a:off x="2708799" y="590395"/>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800">
                <a:solidFill>
                  <a:schemeClr val="bg1"/>
                </a:solidFill>
                <a:latin typeface="+mj-lt"/>
                <a:ea typeface="+mj-ea"/>
                <a:cs typeface="+mj-cs"/>
              </a:rPr>
              <a:t>67%</a:t>
            </a:r>
          </a:p>
        </p:txBody>
      </p:sp>
      <p:sp>
        <p:nvSpPr>
          <p:cNvPr id="756" name="TextBox 86"/>
          <p:cNvSpPr txBox="1"/>
          <p:nvPr/>
        </p:nvSpPr>
        <p:spPr>
          <a:xfrm>
            <a:off x="2708799" y="914874"/>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600">
                <a:solidFill>
                  <a:schemeClr val="bg1"/>
                </a:solidFill>
                <a:latin typeface="+mj-lt"/>
                <a:ea typeface="+mj-ea"/>
                <a:cs typeface="+mj-cs"/>
              </a:rPr>
              <a:t>57%</a:t>
            </a:r>
          </a:p>
        </p:txBody>
      </p:sp>
      <p:sp>
        <p:nvSpPr>
          <p:cNvPr id="757" name="TextBox 86"/>
          <p:cNvSpPr txBox="1"/>
          <p:nvPr/>
        </p:nvSpPr>
        <p:spPr>
          <a:xfrm>
            <a:off x="2708799" y="1239353"/>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400">
                <a:solidFill>
                  <a:schemeClr val="bg1"/>
                </a:solidFill>
                <a:latin typeface="+mj-lt"/>
                <a:ea typeface="+mj-ea"/>
                <a:cs typeface="+mj-cs"/>
              </a:rPr>
              <a:t>45%</a:t>
            </a:r>
          </a:p>
        </p:txBody>
      </p:sp>
      <p:sp>
        <p:nvSpPr>
          <p:cNvPr id="758" name="TextBox 86"/>
          <p:cNvSpPr txBox="1"/>
          <p:nvPr/>
        </p:nvSpPr>
        <p:spPr>
          <a:xfrm>
            <a:off x="2708799" y="1573357"/>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200">
                <a:solidFill>
                  <a:schemeClr val="bg1"/>
                </a:solidFill>
                <a:latin typeface="+mj-lt"/>
                <a:ea typeface="+mj-ea"/>
                <a:cs typeface="+mj-cs"/>
              </a:rPr>
              <a:t>25%</a:t>
            </a:r>
          </a:p>
        </p:txBody>
      </p:sp>
      <p:sp>
        <p:nvSpPr>
          <p:cNvPr id="759" name="TextBox 86"/>
          <p:cNvSpPr txBox="1"/>
          <p:nvPr/>
        </p:nvSpPr>
        <p:spPr>
          <a:xfrm>
            <a:off x="2708799" y="1907361"/>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a:solidFill>
                  <a:schemeClr val="bg1"/>
                </a:solidFill>
                <a:latin typeface="+mj-lt"/>
                <a:ea typeface="+mj-ea"/>
                <a:cs typeface="+mj-cs"/>
              </a:rPr>
              <a:t>13%</a:t>
            </a:r>
          </a:p>
        </p:txBody>
      </p:sp>
      <p:pic>
        <p:nvPicPr>
          <p:cNvPr id="760" name="Picture 128" descr="http://www.iconsdb.com/icons/download/gray/instagram-256.png"/>
          <p:cNvPicPr>
            <a:picLocks noChangeAspect="1" noChangeArrowheads="1"/>
          </p:cNvPicPr>
          <p:nvPr/>
        </p:nvPicPr>
        <p:blipFill>
          <a:blip r:embed="rId14" cstate="screen">
            <a:biLevel thresh="25000"/>
            <a:extLst>
              <a:ext uri="{28A0092B-C50C-407E-A947-70E740481C1C}">
                <a14:useLocalDpi xmlns:a14="http://schemas.microsoft.com/office/drawing/2010/main"/>
              </a:ext>
            </a:extLst>
          </a:blip>
          <a:srcRect/>
          <a:stretch>
            <a:fillRect/>
          </a:stretch>
        </p:blipFill>
        <p:spPr bwMode="auto">
          <a:xfrm>
            <a:off x="3100438" y="1915197"/>
            <a:ext cx="180000" cy="180000"/>
          </a:xfrm>
          <a:prstGeom prst="rect">
            <a:avLst/>
          </a:prstGeom>
          <a:noFill/>
          <a:extLst>
            <a:ext uri="{909E8E84-426E-40dd-AFC4-6F175D3DCCD1}">
              <a14:hiddenFill xmlns:a14="http://schemas.microsoft.com/office/drawing/2010/main">
                <a:solidFill>
                  <a:srgbClr val="FFFFFF"/>
                </a:solidFill>
              </a14:hiddenFill>
            </a:ext>
          </a:extLst>
        </p:spPr>
      </p:pic>
      <p:sp>
        <p:nvSpPr>
          <p:cNvPr id="761" name="Rectangle 760"/>
          <p:cNvSpPr/>
          <p:nvPr/>
        </p:nvSpPr>
        <p:spPr>
          <a:xfrm>
            <a:off x="3127885" y="532500"/>
            <a:ext cx="482075" cy="313932"/>
          </a:xfrm>
          <a:prstGeom prst="rect">
            <a:avLst/>
          </a:prstGeom>
        </p:spPr>
        <p:txBody>
          <a:bodyPr wrap="square">
            <a:spAutoFit/>
          </a:bodyPr>
          <a:lstStyle/>
          <a:p>
            <a:pPr lvl="0">
              <a:lnSpc>
                <a:spcPct val="80000"/>
              </a:lnSpc>
              <a:spcBef>
                <a:spcPct val="0"/>
              </a:spcBef>
            </a:pPr>
            <a:r>
              <a:rPr sz="600">
                <a:solidFill>
                  <a:prstClr val="white"/>
                </a:solidFill>
                <a:cs typeface="Arial"/>
              </a:rPr>
              <a:t>usará sitios web de deportes</a:t>
            </a:r>
          </a:p>
        </p:txBody>
      </p:sp>
      <p:sp>
        <p:nvSpPr>
          <p:cNvPr id="762" name="Rectangle 761"/>
          <p:cNvSpPr/>
          <p:nvPr/>
        </p:nvSpPr>
        <p:spPr>
          <a:xfrm>
            <a:off x="3127885" y="865062"/>
            <a:ext cx="482075" cy="313932"/>
          </a:xfrm>
          <a:prstGeom prst="rect">
            <a:avLst/>
          </a:prstGeom>
        </p:spPr>
        <p:txBody>
          <a:bodyPr wrap="square">
            <a:spAutoFit/>
          </a:bodyPr>
          <a:lstStyle/>
          <a:p>
            <a:pPr lvl="0">
              <a:lnSpc>
                <a:spcPct val="80000"/>
              </a:lnSpc>
              <a:spcBef>
                <a:spcPct val="0"/>
              </a:spcBef>
            </a:pPr>
            <a:r>
              <a:rPr sz="600">
                <a:solidFill>
                  <a:prstClr val="white"/>
                </a:solidFill>
                <a:cs typeface="Arial"/>
              </a:rPr>
              <a:t>usará sitios web oficiales</a:t>
            </a:r>
            <a:endParaRPr lang="en-GB" sz="600" dirty="0">
              <a:solidFill>
                <a:prstClr val="white"/>
              </a:solidFill>
              <a:cs typeface="Arial"/>
            </a:endParaRPr>
          </a:p>
        </p:txBody>
      </p:sp>
      <p:pic>
        <p:nvPicPr>
          <p:cNvPr id="763" name="Picture 762" descr="twitter logo.emf"/>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127886" y="1592407"/>
            <a:ext cx="255590" cy="180000"/>
          </a:xfrm>
          <a:prstGeom prst="rect">
            <a:avLst/>
          </a:prstGeom>
        </p:spPr>
      </p:pic>
      <p:pic>
        <p:nvPicPr>
          <p:cNvPr id="764" name="Picture 763" descr="facebook loog.emf"/>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3180912" y="1221625"/>
            <a:ext cx="103590" cy="216000"/>
          </a:xfrm>
          <a:prstGeom prst="rect">
            <a:avLst/>
          </a:prstGeom>
        </p:spPr>
      </p:pic>
      <p:grpSp>
        <p:nvGrpSpPr>
          <p:cNvPr id="765" name="Group 764"/>
          <p:cNvGrpSpPr>
            <a:grpSpLocks noChangeAspect="1"/>
          </p:cNvGrpSpPr>
          <p:nvPr/>
        </p:nvGrpSpPr>
        <p:grpSpPr>
          <a:xfrm>
            <a:off x="3492064" y="712812"/>
            <a:ext cx="1224000" cy="724705"/>
            <a:chOff x="9142664" y="1124311"/>
            <a:chExt cx="1884878" cy="1116000"/>
          </a:xfrm>
        </p:grpSpPr>
        <p:graphicFrame>
          <p:nvGraphicFramePr>
            <p:cNvPr id="766" name="Chart 765"/>
            <p:cNvGraphicFramePr/>
            <p:nvPr>
              <p:extLst>
                <p:ext uri="{D42A27DB-BD31-4B8C-83A1-F6EECF244321}">
                  <p14:modId xmlns:p14="http://schemas.microsoft.com/office/powerpoint/2010/main" val="3432271353"/>
                </p:ext>
              </p:extLst>
            </p:nvPr>
          </p:nvGraphicFramePr>
          <p:xfrm>
            <a:off x="9142664" y="1124311"/>
            <a:ext cx="1884878" cy="1116000"/>
          </p:xfrm>
          <a:graphic>
            <a:graphicData uri="http://schemas.openxmlformats.org/drawingml/2006/chart">
              <c:chart xmlns:c="http://schemas.openxmlformats.org/drawingml/2006/chart" xmlns:r="http://schemas.openxmlformats.org/officeDocument/2006/relationships" r:id="rId17"/>
            </a:graphicData>
          </a:graphic>
        </p:graphicFrame>
        <p:sp>
          <p:nvSpPr>
            <p:cNvPr id="767" name="Freeform 4"/>
            <p:cNvSpPr>
              <a:spLocks noChangeAspect="1" noEditPoints="1"/>
            </p:cNvSpPr>
            <p:nvPr/>
          </p:nvSpPr>
          <p:spPr bwMode="auto">
            <a:xfrm>
              <a:off x="9904060" y="1492829"/>
              <a:ext cx="360000" cy="349067"/>
            </a:xfrm>
            <a:custGeom>
              <a:avLst/>
              <a:gdLst>
                <a:gd name="T0" fmla="*/ 0 w 494"/>
                <a:gd name="T1" fmla="*/ 479 h 479"/>
                <a:gd name="T2" fmla="*/ 0 w 494"/>
                <a:gd name="T3" fmla="*/ 249 h 479"/>
                <a:gd name="T4" fmla="*/ 0 w 494"/>
                <a:gd name="T5" fmla="*/ 230 h 479"/>
                <a:gd name="T6" fmla="*/ 15 w 494"/>
                <a:gd name="T7" fmla="*/ 218 h 479"/>
                <a:gd name="T8" fmla="*/ 75 w 494"/>
                <a:gd name="T9" fmla="*/ 161 h 479"/>
                <a:gd name="T10" fmla="*/ 75 w 494"/>
                <a:gd name="T11" fmla="*/ 7 h 479"/>
                <a:gd name="T12" fmla="*/ 161 w 494"/>
                <a:gd name="T13" fmla="*/ 7 h 479"/>
                <a:gd name="T14" fmla="*/ 161 w 494"/>
                <a:gd name="T15" fmla="*/ 81 h 479"/>
                <a:gd name="T16" fmla="*/ 218 w 494"/>
                <a:gd name="T17" fmla="*/ 26 h 479"/>
                <a:gd name="T18" fmla="*/ 247 w 494"/>
                <a:gd name="T19" fmla="*/ 0 h 479"/>
                <a:gd name="T20" fmla="*/ 276 w 494"/>
                <a:gd name="T21" fmla="*/ 26 h 479"/>
                <a:gd name="T22" fmla="*/ 480 w 494"/>
                <a:gd name="T23" fmla="*/ 218 h 479"/>
                <a:gd name="T24" fmla="*/ 494 w 494"/>
                <a:gd name="T25" fmla="*/ 230 h 479"/>
                <a:gd name="T26" fmla="*/ 494 w 494"/>
                <a:gd name="T27" fmla="*/ 249 h 479"/>
                <a:gd name="T28" fmla="*/ 494 w 494"/>
                <a:gd name="T29" fmla="*/ 479 h 479"/>
                <a:gd name="T30" fmla="*/ 410 w 494"/>
                <a:gd name="T31" fmla="*/ 479 h 479"/>
                <a:gd name="T32" fmla="*/ 410 w 494"/>
                <a:gd name="T33" fmla="*/ 266 h 479"/>
                <a:gd name="T34" fmla="*/ 247 w 494"/>
                <a:gd name="T35" fmla="*/ 115 h 479"/>
                <a:gd name="T36" fmla="*/ 87 w 494"/>
                <a:gd name="T37" fmla="*/ 266 h 479"/>
                <a:gd name="T38" fmla="*/ 87 w 494"/>
                <a:gd name="T39" fmla="*/ 479 h 479"/>
                <a:gd name="T40" fmla="*/ 0 w 494"/>
                <a:gd name="T41" fmla="*/ 479 h 479"/>
                <a:gd name="T42" fmla="*/ 139 w 494"/>
                <a:gd name="T43" fmla="*/ 479 h 479"/>
                <a:gd name="T44" fmla="*/ 235 w 494"/>
                <a:gd name="T45" fmla="*/ 479 h 479"/>
                <a:gd name="T46" fmla="*/ 235 w 494"/>
                <a:gd name="T47" fmla="*/ 386 h 479"/>
                <a:gd name="T48" fmla="*/ 139 w 494"/>
                <a:gd name="T49" fmla="*/ 386 h 479"/>
                <a:gd name="T50" fmla="*/ 139 w 494"/>
                <a:gd name="T51" fmla="*/ 479 h 479"/>
                <a:gd name="T52" fmla="*/ 259 w 494"/>
                <a:gd name="T53" fmla="*/ 362 h 479"/>
                <a:gd name="T54" fmla="*/ 355 w 494"/>
                <a:gd name="T55" fmla="*/ 362 h 479"/>
                <a:gd name="T56" fmla="*/ 355 w 494"/>
                <a:gd name="T57" fmla="*/ 266 h 479"/>
                <a:gd name="T58" fmla="*/ 259 w 494"/>
                <a:gd name="T59" fmla="*/ 266 h 479"/>
                <a:gd name="T60" fmla="*/ 259 w 494"/>
                <a:gd name="T61" fmla="*/ 362 h 479"/>
                <a:gd name="T62" fmla="*/ 259 w 494"/>
                <a:gd name="T63" fmla="*/ 479 h 479"/>
                <a:gd name="T64" fmla="*/ 355 w 494"/>
                <a:gd name="T65" fmla="*/ 479 h 479"/>
                <a:gd name="T66" fmla="*/ 355 w 494"/>
                <a:gd name="T67" fmla="*/ 386 h 479"/>
                <a:gd name="T68" fmla="*/ 259 w 494"/>
                <a:gd name="T69" fmla="*/ 386 h 479"/>
                <a:gd name="T70" fmla="*/ 259 w 494"/>
                <a:gd name="T71" fmla="*/ 479 h 479"/>
                <a:gd name="T72" fmla="*/ 139 w 494"/>
                <a:gd name="T73" fmla="*/ 362 h 479"/>
                <a:gd name="T74" fmla="*/ 235 w 494"/>
                <a:gd name="T75" fmla="*/ 362 h 479"/>
                <a:gd name="T76" fmla="*/ 235 w 494"/>
                <a:gd name="T77" fmla="*/ 266 h 479"/>
                <a:gd name="T78" fmla="*/ 139 w 494"/>
                <a:gd name="T79" fmla="*/ 266 h 479"/>
                <a:gd name="T80" fmla="*/ 139 w 494"/>
                <a:gd name="T81" fmla="*/ 36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defTabSz="914298"/>
              <a:endParaRPr lang="en-GB">
                <a:solidFill>
                  <a:schemeClr val="bg1"/>
                </a:solidFill>
              </a:endParaRPr>
            </a:p>
          </p:txBody>
        </p:sp>
      </p:grpSp>
      <p:grpSp>
        <p:nvGrpSpPr>
          <p:cNvPr id="768" name="Group 767"/>
          <p:cNvGrpSpPr>
            <a:grpSpLocks noChangeAspect="1"/>
          </p:cNvGrpSpPr>
          <p:nvPr/>
        </p:nvGrpSpPr>
        <p:grpSpPr>
          <a:xfrm>
            <a:off x="4218241" y="712812"/>
            <a:ext cx="1224000" cy="724705"/>
            <a:chOff x="10344948" y="1124311"/>
            <a:chExt cx="1884878" cy="1116000"/>
          </a:xfrm>
        </p:grpSpPr>
        <p:graphicFrame>
          <p:nvGraphicFramePr>
            <p:cNvPr id="769" name="Chart 768"/>
            <p:cNvGraphicFramePr/>
            <p:nvPr>
              <p:extLst>
                <p:ext uri="{D42A27DB-BD31-4B8C-83A1-F6EECF244321}">
                  <p14:modId xmlns:p14="http://schemas.microsoft.com/office/powerpoint/2010/main" val="3634119074"/>
                </p:ext>
              </p:extLst>
            </p:nvPr>
          </p:nvGraphicFramePr>
          <p:xfrm>
            <a:off x="10344948" y="1124311"/>
            <a:ext cx="1884878" cy="1116000"/>
          </p:xfrm>
          <a:graphic>
            <a:graphicData uri="http://schemas.openxmlformats.org/drawingml/2006/chart">
              <c:chart xmlns:c="http://schemas.openxmlformats.org/drawingml/2006/chart" xmlns:r="http://schemas.openxmlformats.org/officeDocument/2006/relationships" r:id="rId18"/>
            </a:graphicData>
          </a:graphic>
        </p:graphicFrame>
        <p:pic>
          <p:nvPicPr>
            <p:cNvPr id="770" name="Picture 2" descr="http://www.primitive-designs.com/images/Briefcase.png"/>
            <p:cNvPicPr>
              <a:picLocks noChangeAspect="1" noChangeArrowheads="1"/>
            </p:cNvPicPr>
            <p:nvPr/>
          </p:nvPicPr>
          <p:blipFill rotWithShape="1">
            <a:blip r:embed="rId19" cstate="screen">
              <a:biLevel thresh="25000"/>
              <a:extLst>
                <a:ext uri="{28A0092B-C50C-407E-A947-70E740481C1C}">
                  <a14:useLocalDpi xmlns:a14="http://schemas.microsoft.com/office/drawing/2010/main"/>
                </a:ext>
              </a:extLst>
            </a:blip>
            <a:srcRect/>
            <a:stretch/>
          </p:blipFill>
          <p:spPr bwMode="auto">
            <a:xfrm>
              <a:off x="11090390" y="1494741"/>
              <a:ext cx="393481" cy="332626"/>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771" name="Group 770"/>
          <p:cNvGrpSpPr>
            <a:grpSpLocks noChangeAspect="1"/>
          </p:cNvGrpSpPr>
          <p:nvPr/>
        </p:nvGrpSpPr>
        <p:grpSpPr>
          <a:xfrm>
            <a:off x="4944418" y="712812"/>
            <a:ext cx="1224000" cy="724705"/>
            <a:chOff x="11547231" y="1124311"/>
            <a:chExt cx="1884878" cy="1116000"/>
          </a:xfrm>
        </p:grpSpPr>
        <p:graphicFrame>
          <p:nvGraphicFramePr>
            <p:cNvPr id="772" name="Chart 771"/>
            <p:cNvGraphicFramePr/>
            <p:nvPr>
              <p:extLst>
                <p:ext uri="{D42A27DB-BD31-4B8C-83A1-F6EECF244321}">
                  <p14:modId xmlns:p14="http://schemas.microsoft.com/office/powerpoint/2010/main" val="4212812099"/>
                </p:ext>
              </p:extLst>
            </p:nvPr>
          </p:nvGraphicFramePr>
          <p:xfrm>
            <a:off x="11547231" y="1124311"/>
            <a:ext cx="1884878" cy="1116000"/>
          </p:xfrm>
          <a:graphic>
            <a:graphicData uri="http://schemas.openxmlformats.org/drawingml/2006/chart">
              <c:chart xmlns:c="http://schemas.openxmlformats.org/drawingml/2006/chart" xmlns:r="http://schemas.openxmlformats.org/officeDocument/2006/relationships" r:id="rId20"/>
            </a:graphicData>
          </a:graphic>
        </p:graphicFrame>
        <p:pic>
          <p:nvPicPr>
            <p:cNvPr id="773" name="Picture 4" descr="http://vector-magz.com/wp-content/uploads/2014/01/person-walking-icon.png"/>
            <p:cNvPicPr>
              <a:picLocks noChangeAspect="1" noChangeArrowheads="1"/>
            </p:cNvPicPr>
            <p:nvPr/>
          </p:nvPicPr>
          <p:blipFill>
            <a:blip r:embed="rId21" cstate="screen">
              <a:lum bright="70000" contrast="-70000"/>
              <a:extLst>
                <a:ext uri="{BEBA8EAE-BF5A-486C-A8C5-ECC9F3942E4B}">
                  <a14:imgProps xmlns:a14="http://schemas.microsoft.com/office/drawing/2010/main">
                    <a14:imgLayer r:embed="rId22">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12367385" y="1446532"/>
              <a:ext cx="255732" cy="432000"/>
            </a:xfrm>
            <a:prstGeom prst="rect">
              <a:avLst/>
            </a:prstGeom>
            <a:noFill/>
            <a:extLst>
              <a:ext uri="{909E8E84-426E-40dd-AFC4-6F175D3DCCD1}">
                <a14:hiddenFill xmlns:a14="http://schemas.microsoft.com/office/drawing/2010/main">
                  <a:solidFill>
                    <a:srgbClr val="FFFFFF"/>
                  </a:solidFill>
                </a14:hiddenFill>
              </a:ext>
            </a:extLst>
          </p:spPr>
        </p:pic>
      </p:grpSp>
      <p:sp>
        <p:nvSpPr>
          <p:cNvPr id="774" name="TextBox 86"/>
          <p:cNvSpPr txBox="1"/>
          <p:nvPr/>
        </p:nvSpPr>
        <p:spPr>
          <a:xfrm rot="21078007">
            <a:off x="3813177" y="647701"/>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a:solidFill>
                  <a:schemeClr val="accent3"/>
                </a:solidFill>
                <a:latin typeface="+mj-lt"/>
                <a:ea typeface="+mj-ea"/>
                <a:cs typeface="+mj-cs"/>
              </a:rPr>
              <a:t>CASA</a:t>
            </a:r>
          </a:p>
        </p:txBody>
      </p:sp>
      <p:sp>
        <p:nvSpPr>
          <p:cNvPr id="775" name="TextBox 86"/>
          <p:cNvSpPr txBox="1"/>
          <p:nvPr/>
        </p:nvSpPr>
        <p:spPr>
          <a:xfrm rot="21078007">
            <a:off x="4546010" y="647701"/>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a:solidFill>
                  <a:schemeClr val="accent5"/>
                </a:solidFill>
                <a:latin typeface="+mj-lt"/>
                <a:ea typeface="+mj-ea"/>
                <a:cs typeface="+mj-cs"/>
              </a:rPr>
              <a:t>TRABAJO</a:t>
            </a:r>
          </a:p>
        </p:txBody>
      </p:sp>
      <p:sp>
        <p:nvSpPr>
          <p:cNvPr id="776" name="TextBox 86"/>
          <p:cNvSpPr txBox="1"/>
          <p:nvPr/>
        </p:nvSpPr>
        <p:spPr>
          <a:xfrm rot="21078007">
            <a:off x="5278844" y="647701"/>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a:solidFill>
                  <a:schemeClr val="accent4"/>
                </a:solidFill>
                <a:latin typeface="+mj-lt"/>
                <a:ea typeface="+mj-ea"/>
                <a:cs typeface="+mj-cs"/>
              </a:rPr>
              <a:t>FUERA</a:t>
            </a:r>
          </a:p>
        </p:txBody>
      </p:sp>
      <p:sp>
        <p:nvSpPr>
          <p:cNvPr id="777" name="TextBox 121"/>
          <p:cNvSpPr txBox="1"/>
          <p:nvPr/>
        </p:nvSpPr>
        <p:spPr>
          <a:xfrm>
            <a:off x="3659835" y="1299702"/>
            <a:ext cx="903667"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spcBef>
                <a:spcPct val="0"/>
              </a:spcBef>
            </a:pPr>
            <a:r>
              <a:rPr sz="2000" dirty="0">
                <a:solidFill>
                  <a:schemeClr val="bg1"/>
                </a:solidFill>
                <a:latin typeface="+mj-lt"/>
                <a:ea typeface="+mj-ea"/>
                <a:cs typeface="+mj-cs"/>
              </a:rPr>
              <a:t>98%</a:t>
            </a:r>
          </a:p>
        </p:txBody>
      </p:sp>
      <p:sp>
        <p:nvSpPr>
          <p:cNvPr id="778" name="TextBox 107"/>
          <p:cNvSpPr txBox="1"/>
          <p:nvPr/>
        </p:nvSpPr>
        <p:spPr>
          <a:xfrm>
            <a:off x="4556925" y="1313599"/>
            <a:ext cx="567144" cy="289034"/>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spcBef>
                <a:spcPct val="0"/>
              </a:spcBef>
            </a:pPr>
            <a:r>
              <a:rPr sz="1200">
                <a:solidFill>
                  <a:schemeClr val="bg1"/>
                </a:solidFill>
                <a:latin typeface="+mj-lt"/>
                <a:ea typeface="+mj-ea"/>
                <a:cs typeface="+mj-cs"/>
              </a:rPr>
              <a:t>31%</a:t>
            </a:r>
          </a:p>
        </p:txBody>
      </p:sp>
      <p:sp>
        <p:nvSpPr>
          <p:cNvPr id="779" name="TextBox 101"/>
          <p:cNvSpPr txBox="1"/>
          <p:nvPr/>
        </p:nvSpPr>
        <p:spPr>
          <a:xfrm>
            <a:off x="5276123" y="1325040"/>
            <a:ext cx="567146" cy="289034"/>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spcBef>
                <a:spcPct val="0"/>
              </a:spcBef>
            </a:pPr>
            <a:r>
              <a:rPr sz="1200">
                <a:solidFill>
                  <a:schemeClr val="bg1"/>
                </a:solidFill>
                <a:latin typeface="+mj-lt"/>
                <a:ea typeface="+mj-ea"/>
                <a:cs typeface="+mj-cs"/>
              </a:rPr>
              <a:t>38%</a:t>
            </a:r>
          </a:p>
        </p:txBody>
      </p:sp>
      <p:pic>
        <p:nvPicPr>
          <p:cNvPr id="780" name="Picture 10" descr="http://ninjaorderflowtrader.com/wp-content/uploads/2013/11/Video1.png"/>
          <p:cNvPicPr>
            <a:picLocks noChangeAspect="1" noChangeArrowheads="1"/>
          </p:cNvPicPr>
          <p:nvPr/>
        </p:nvPicPr>
        <p:blipFill>
          <a:blip r:embed="rId23" cstate="screen">
            <a:biLevel thresh="25000"/>
            <a:extLst>
              <a:ext uri="{28A0092B-C50C-407E-A947-70E740481C1C}">
                <a14:useLocalDpi xmlns:a14="http://schemas.microsoft.com/office/drawing/2010/main"/>
              </a:ext>
            </a:extLst>
          </a:blip>
          <a:srcRect/>
          <a:stretch>
            <a:fillRect/>
          </a:stretch>
        </p:blipFill>
        <p:spPr bwMode="auto">
          <a:xfrm>
            <a:off x="4047597" y="1799461"/>
            <a:ext cx="172678" cy="172678"/>
          </a:xfrm>
          <a:prstGeom prst="rect">
            <a:avLst/>
          </a:prstGeom>
          <a:noFill/>
          <a:extLst>
            <a:ext uri="{909E8E84-426E-40dd-AFC4-6F175D3DCCD1}">
              <a14:hiddenFill xmlns:a14="http://schemas.microsoft.com/office/drawing/2010/main">
                <a:solidFill>
                  <a:srgbClr val="FFFFFF"/>
                </a:solidFill>
              </a14:hiddenFill>
            </a:ext>
          </a:extLst>
        </p:spPr>
      </p:pic>
      <p:pic>
        <p:nvPicPr>
          <p:cNvPr id="781" name="Picture 12" descr="http://www.minnick.com/wp-content/uploads/2014/03/video.png"/>
          <p:cNvPicPr>
            <a:picLocks noChangeAspect="1" noChangeArrowheads="1"/>
          </p:cNvPicPr>
          <p:nvPr/>
        </p:nvPicPr>
        <p:blipFill>
          <a:blip r:embed="rId24"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058621" y="2016590"/>
            <a:ext cx="161653" cy="157756"/>
          </a:xfrm>
          <a:prstGeom prst="rect">
            <a:avLst/>
          </a:prstGeom>
          <a:noFill/>
          <a:extLst>
            <a:ext uri="{909E8E84-426E-40dd-AFC4-6F175D3DCCD1}">
              <a14:hiddenFill xmlns:a14="http://schemas.microsoft.com/office/drawing/2010/main">
                <a:solidFill>
                  <a:srgbClr val="FFFFFF"/>
                </a:solidFill>
              </a14:hiddenFill>
            </a:ext>
          </a:extLst>
        </p:spPr>
      </p:pic>
      <p:sp>
        <p:nvSpPr>
          <p:cNvPr id="782" name="TextBox 781"/>
          <p:cNvSpPr txBox="1"/>
          <p:nvPr/>
        </p:nvSpPr>
        <p:spPr>
          <a:xfrm>
            <a:off x="3593892" y="1758726"/>
            <a:ext cx="462850" cy="261610"/>
          </a:xfrm>
          <a:prstGeom prst="rect">
            <a:avLst/>
          </a:prstGeom>
          <a:noFill/>
        </p:spPr>
        <p:txBody>
          <a:bodyPr wrap="square" rtlCol="0">
            <a:spAutoFit/>
          </a:bodyPr>
          <a:lstStyle/>
          <a:p>
            <a:pPr algn="r"/>
            <a:r>
              <a:rPr sz="550" dirty="0">
                <a:solidFill>
                  <a:schemeClr val="bg1"/>
                </a:solidFill>
                <a:latin typeface="+mj-lt"/>
              </a:rPr>
              <a:t>VÍDEO A LA CARTA</a:t>
            </a:r>
            <a:endParaRPr lang="en-GB" sz="550" dirty="0">
              <a:solidFill>
                <a:schemeClr val="bg1"/>
              </a:solidFill>
              <a:latin typeface="+mj-lt"/>
            </a:endParaRPr>
          </a:p>
        </p:txBody>
      </p:sp>
      <p:sp>
        <p:nvSpPr>
          <p:cNvPr id="783" name="TextBox 121"/>
          <p:cNvSpPr txBox="1"/>
          <p:nvPr/>
        </p:nvSpPr>
        <p:spPr>
          <a:xfrm>
            <a:off x="4147118" y="1767337"/>
            <a:ext cx="903667"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a:solidFill>
                  <a:schemeClr val="accent3"/>
                </a:solidFill>
                <a:latin typeface="+mj-lt"/>
                <a:ea typeface="+mj-ea"/>
                <a:cs typeface="+mj-cs"/>
              </a:rPr>
              <a:t>42%</a:t>
            </a:r>
          </a:p>
        </p:txBody>
      </p:sp>
      <p:sp>
        <p:nvSpPr>
          <p:cNvPr id="784" name="TextBox 783"/>
          <p:cNvSpPr txBox="1"/>
          <p:nvPr/>
        </p:nvSpPr>
        <p:spPr>
          <a:xfrm>
            <a:off x="3463034" y="1939130"/>
            <a:ext cx="649782" cy="261610"/>
          </a:xfrm>
          <a:prstGeom prst="rect">
            <a:avLst/>
          </a:prstGeom>
          <a:noFill/>
        </p:spPr>
        <p:txBody>
          <a:bodyPr wrap="square" rtlCol="0">
            <a:spAutoFit/>
          </a:bodyPr>
          <a:lstStyle/>
          <a:p>
            <a:pPr algn="r"/>
            <a:r>
              <a:rPr sz="550" dirty="0">
                <a:solidFill>
                  <a:schemeClr val="bg1"/>
                </a:solidFill>
                <a:latin typeface="+mj-lt"/>
              </a:rPr>
              <a:t>RETRANSMISIÓN EN VIVO</a:t>
            </a:r>
            <a:endParaRPr lang="en-GB" sz="550" dirty="0">
              <a:solidFill>
                <a:schemeClr val="bg1"/>
              </a:solidFill>
              <a:latin typeface="+mj-lt"/>
            </a:endParaRPr>
          </a:p>
        </p:txBody>
      </p:sp>
      <p:sp>
        <p:nvSpPr>
          <p:cNvPr id="785" name="TextBox 121"/>
          <p:cNvSpPr txBox="1"/>
          <p:nvPr/>
        </p:nvSpPr>
        <p:spPr>
          <a:xfrm>
            <a:off x="4838910" y="1767337"/>
            <a:ext cx="437213"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sz="900">
                <a:solidFill>
                  <a:schemeClr val="accent3"/>
                </a:solidFill>
                <a:latin typeface="+mj-lt"/>
                <a:ea typeface="+mj-ea"/>
                <a:cs typeface="+mj-cs"/>
              </a:rPr>
              <a:t>10%</a:t>
            </a:r>
          </a:p>
        </p:txBody>
      </p:sp>
      <p:sp>
        <p:nvSpPr>
          <p:cNvPr id="786" name="TextBox 121"/>
          <p:cNvSpPr txBox="1"/>
          <p:nvPr/>
        </p:nvSpPr>
        <p:spPr>
          <a:xfrm>
            <a:off x="4150595" y="1951495"/>
            <a:ext cx="551720"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sz="1400">
                <a:solidFill>
                  <a:schemeClr val="accent6"/>
                </a:solidFill>
                <a:latin typeface="+mj-lt"/>
                <a:ea typeface="+mj-ea"/>
                <a:cs typeface="+mj-cs"/>
              </a:rPr>
              <a:t>92%</a:t>
            </a:r>
          </a:p>
        </p:txBody>
      </p:sp>
      <p:sp>
        <p:nvSpPr>
          <p:cNvPr id="787" name="TextBox 121"/>
          <p:cNvSpPr txBox="1"/>
          <p:nvPr/>
        </p:nvSpPr>
        <p:spPr>
          <a:xfrm>
            <a:off x="4838910" y="1948018"/>
            <a:ext cx="468000"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sz="1000">
                <a:solidFill>
                  <a:schemeClr val="accent6"/>
                </a:solidFill>
                <a:latin typeface="+mj-lt"/>
                <a:ea typeface="+mj-ea"/>
                <a:cs typeface="+mj-cs"/>
              </a:rPr>
              <a:t>13%</a:t>
            </a:r>
          </a:p>
        </p:txBody>
      </p:sp>
      <p:sp>
        <p:nvSpPr>
          <p:cNvPr id="788" name="TextBox 121"/>
          <p:cNvSpPr txBox="1"/>
          <p:nvPr/>
        </p:nvSpPr>
        <p:spPr>
          <a:xfrm>
            <a:off x="5505416" y="1951495"/>
            <a:ext cx="468000"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sz="900">
                <a:solidFill>
                  <a:schemeClr val="accent6"/>
                </a:solidFill>
                <a:latin typeface="+mj-lt"/>
                <a:ea typeface="+mj-ea"/>
                <a:cs typeface="+mj-cs"/>
              </a:rPr>
              <a:t>22%</a:t>
            </a:r>
          </a:p>
        </p:txBody>
      </p:sp>
      <p:sp>
        <p:nvSpPr>
          <p:cNvPr id="789" name="TextBox 788"/>
          <p:cNvSpPr txBox="1"/>
          <p:nvPr/>
        </p:nvSpPr>
        <p:spPr>
          <a:xfrm>
            <a:off x="4151769" y="1720890"/>
            <a:ext cx="362600" cy="169277"/>
          </a:xfrm>
          <a:prstGeom prst="rect">
            <a:avLst/>
          </a:prstGeom>
          <a:noFill/>
        </p:spPr>
        <p:txBody>
          <a:bodyPr wrap="none" rtlCol="0">
            <a:spAutoFit/>
          </a:bodyPr>
          <a:lstStyle/>
          <a:p>
            <a:r>
              <a:rPr lang="es-ES" sz="500" dirty="0" smtClean="0">
                <a:solidFill>
                  <a:schemeClr val="bg1"/>
                </a:solidFill>
              </a:rPr>
              <a:t>En </a:t>
            </a:r>
            <a:r>
              <a:rPr sz="500" dirty="0" smtClean="0">
                <a:solidFill>
                  <a:schemeClr val="bg1"/>
                </a:solidFill>
              </a:rPr>
              <a:t>TV</a:t>
            </a:r>
            <a:endParaRPr lang="en-GB" sz="500" dirty="0">
              <a:solidFill>
                <a:schemeClr val="bg1"/>
              </a:solidFill>
            </a:endParaRPr>
          </a:p>
        </p:txBody>
      </p:sp>
      <p:sp>
        <p:nvSpPr>
          <p:cNvPr id="790" name="TextBox 789"/>
          <p:cNvSpPr txBox="1"/>
          <p:nvPr/>
        </p:nvSpPr>
        <p:spPr>
          <a:xfrm>
            <a:off x="4853412" y="1721776"/>
            <a:ext cx="636713" cy="169277"/>
          </a:xfrm>
          <a:prstGeom prst="rect">
            <a:avLst/>
          </a:prstGeom>
          <a:noFill/>
        </p:spPr>
        <p:txBody>
          <a:bodyPr wrap="none" rtlCol="0">
            <a:spAutoFit/>
          </a:bodyPr>
          <a:lstStyle/>
          <a:p>
            <a:r>
              <a:rPr lang="es-ES" sz="500" dirty="0" smtClean="0">
                <a:solidFill>
                  <a:schemeClr val="bg1"/>
                </a:solidFill>
              </a:rPr>
              <a:t>En </a:t>
            </a:r>
            <a:r>
              <a:rPr sz="500" dirty="0" smtClean="0">
                <a:solidFill>
                  <a:schemeClr val="bg1"/>
                </a:solidFill>
              </a:rPr>
              <a:t>el </a:t>
            </a:r>
            <a:r>
              <a:rPr sz="500" dirty="0" err="1">
                <a:solidFill>
                  <a:schemeClr val="bg1"/>
                </a:solidFill>
              </a:rPr>
              <a:t>ordenador</a:t>
            </a:r>
            <a:endParaRPr lang="en-GB" sz="500" dirty="0">
              <a:solidFill>
                <a:schemeClr val="bg1"/>
              </a:solidFill>
            </a:endParaRPr>
          </a:p>
        </p:txBody>
      </p:sp>
      <p:sp>
        <p:nvSpPr>
          <p:cNvPr id="791" name="TextBox 790"/>
          <p:cNvSpPr txBox="1"/>
          <p:nvPr/>
        </p:nvSpPr>
        <p:spPr>
          <a:xfrm>
            <a:off x="5501400" y="1723477"/>
            <a:ext cx="497252" cy="169277"/>
          </a:xfrm>
          <a:prstGeom prst="rect">
            <a:avLst/>
          </a:prstGeom>
          <a:noFill/>
        </p:spPr>
        <p:txBody>
          <a:bodyPr wrap="none" rtlCol="0">
            <a:spAutoFit/>
          </a:bodyPr>
          <a:lstStyle/>
          <a:p>
            <a:r>
              <a:rPr lang="es-ES" sz="500" dirty="0" smtClean="0">
                <a:solidFill>
                  <a:schemeClr val="bg1"/>
                </a:solidFill>
              </a:rPr>
              <a:t>En </a:t>
            </a:r>
            <a:r>
              <a:rPr sz="500" dirty="0" smtClean="0">
                <a:solidFill>
                  <a:schemeClr val="bg1"/>
                </a:solidFill>
              </a:rPr>
              <a:t>el </a:t>
            </a:r>
            <a:r>
              <a:rPr sz="500" dirty="0" err="1">
                <a:solidFill>
                  <a:schemeClr val="bg1"/>
                </a:solidFill>
              </a:rPr>
              <a:t>móvil</a:t>
            </a:r>
            <a:endParaRPr lang="en-GB" sz="500" dirty="0">
              <a:solidFill>
                <a:schemeClr val="bg1"/>
              </a:solidFill>
            </a:endParaRPr>
          </a:p>
        </p:txBody>
      </p:sp>
      <p:pic>
        <p:nvPicPr>
          <p:cNvPr id="792" name="Picture 12" descr="http://www.minnick.com/wp-content/uploads/2014/03/video.png"/>
          <p:cNvPicPr>
            <a:picLocks noChangeAspect="1" noChangeArrowheads="1"/>
          </p:cNvPicPr>
          <p:nvPr/>
        </p:nvPicPr>
        <p:blipFill>
          <a:blip r:embed="rId24"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737762" y="2016590"/>
            <a:ext cx="161653" cy="157756"/>
          </a:xfrm>
          <a:prstGeom prst="rect">
            <a:avLst/>
          </a:prstGeom>
          <a:noFill/>
          <a:extLst>
            <a:ext uri="{909E8E84-426E-40dd-AFC4-6F175D3DCCD1}">
              <a14:hiddenFill xmlns:a14="http://schemas.microsoft.com/office/drawing/2010/main">
                <a:solidFill>
                  <a:srgbClr val="FFFFFF"/>
                </a:solidFill>
              </a14:hiddenFill>
            </a:ext>
          </a:extLst>
        </p:spPr>
      </p:pic>
      <p:pic>
        <p:nvPicPr>
          <p:cNvPr id="793" name="Picture 12" descr="http://www.minnick.com/wp-content/uploads/2014/03/video.png"/>
          <p:cNvPicPr>
            <a:picLocks noChangeAspect="1" noChangeArrowheads="1"/>
          </p:cNvPicPr>
          <p:nvPr/>
        </p:nvPicPr>
        <p:blipFill>
          <a:blip r:embed="rId24"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5416902" y="2016590"/>
            <a:ext cx="161653" cy="157756"/>
          </a:xfrm>
          <a:prstGeom prst="rect">
            <a:avLst/>
          </a:prstGeom>
          <a:noFill/>
          <a:extLst>
            <a:ext uri="{909E8E84-426E-40dd-AFC4-6F175D3DCCD1}">
              <a14:hiddenFill xmlns:a14="http://schemas.microsoft.com/office/drawing/2010/main">
                <a:solidFill>
                  <a:srgbClr val="FFFFFF"/>
                </a:solidFill>
              </a14:hiddenFill>
            </a:ext>
          </a:extLst>
        </p:spPr>
      </p:pic>
      <p:pic>
        <p:nvPicPr>
          <p:cNvPr id="794" name="Picture 10" descr="http://ninjaorderflowtrader.com/wp-content/uploads/2013/11/Video1.png"/>
          <p:cNvPicPr>
            <a:picLocks noChangeAspect="1" noChangeArrowheads="1"/>
          </p:cNvPicPr>
          <p:nvPr/>
        </p:nvPicPr>
        <p:blipFill>
          <a:blip r:embed="rId23" cstate="screen">
            <a:biLevel thresh="25000"/>
            <a:extLst>
              <a:ext uri="{28A0092B-C50C-407E-A947-70E740481C1C}">
                <a14:useLocalDpi xmlns:a14="http://schemas.microsoft.com/office/drawing/2010/main"/>
              </a:ext>
            </a:extLst>
          </a:blip>
          <a:srcRect/>
          <a:stretch>
            <a:fillRect/>
          </a:stretch>
        </p:blipFill>
        <p:spPr bwMode="auto">
          <a:xfrm>
            <a:off x="4732249" y="1799461"/>
            <a:ext cx="172678" cy="172678"/>
          </a:xfrm>
          <a:prstGeom prst="rect">
            <a:avLst/>
          </a:prstGeom>
          <a:noFill/>
          <a:extLst>
            <a:ext uri="{909E8E84-426E-40dd-AFC4-6F175D3DCCD1}">
              <a14:hiddenFill xmlns:a14="http://schemas.microsoft.com/office/drawing/2010/main">
                <a:solidFill>
                  <a:srgbClr val="FFFFFF"/>
                </a:solidFill>
              </a14:hiddenFill>
            </a:ext>
          </a:extLst>
        </p:spPr>
      </p:pic>
      <p:pic>
        <p:nvPicPr>
          <p:cNvPr id="795" name="Picture 10" descr="http://ninjaorderflowtrader.com/wp-content/uploads/2013/11/Video1.png"/>
          <p:cNvPicPr>
            <a:picLocks noChangeAspect="1" noChangeArrowheads="1"/>
          </p:cNvPicPr>
          <p:nvPr/>
        </p:nvPicPr>
        <p:blipFill>
          <a:blip r:embed="rId23" cstate="screen">
            <a:biLevel thresh="25000"/>
            <a:extLst>
              <a:ext uri="{28A0092B-C50C-407E-A947-70E740481C1C}">
                <a14:useLocalDpi xmlns:a14="http://schemas.microsoft.com/office/drawing/2010/main"/>
              </a:ext>
            </a:extLst>
          </a:blip>
          <a:srcRect/>
          <a:stretch>
            <a:fillRect/>
          </a:stretch>
        </p:blipFill>
        <p:spPr bwMode="auto">
          <a:xfrm>
            <a:off x="5410534" y="1799461"/>
            <a:ext cx="172678" cy="172678"/>
          </a:xfrm>
          <a:prstGeom prst="rect">
            <a:avLst/>
          </a:prstGeom>
          <a:noFill/>
          <a:extLst>
            <a:ext uri="{909E8E84-426E-40dd-AFC4-6F175D3DCCD1}">
              <a14:hiddenFill xmlns:a14="http://schemas.microsoft.com/office/drawing/2010/main">
                <a:solidFill>
                  <a:srgbClr val="FFFFFF"/>
                </a:solidFill>
              </a14:hiddenFill>
            </a:ext>
          </a:extLst>
        </p:spPr>
      </p:pic>
      <p:sp>
        <p:nvSpPr>
          <p:cNvPr id="796" name="TextBox 121"/>
          <p:cNvSpPr txBox="1"/>
          <p:nvPr/>
        </p:nvSpPr>
        <p:spPr>
          <a:xfrm>
            <a:off x="5511018" y="1767337"/>
            <a:ext cx="437213"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sz="900">
                <a:solidFill>
                  <a:schemeClr val="accent3"/>
                </a:solidFill>
                <a:latin typeface="+mj-lt"/>
                <a:ea typeface="+mj-ea"/>
                <a:cs typeface="+mj-cs"/>
              </a:rPr>
              <a:t>17%</a:t>
            </a:r>
          </a:p>
        </p:txBody>
      </p:sp>
      <p:grpSp>
        <p:nvGrpSpPr>
          <p:cNvPr id="797" name="Group 796"/>
          <p:cNvGrpSpPr/>
          <p:nvPr/>
        </p:nvGrpSpPr>
        <p:grpSpPr>
          <a:xfrm>
            <a:off x="6255993" y="971836"/>
            <a:ext cx="1172898" cy="1285782"/>
            <a:chOff x="6255992" y="788612"/>
            <a:chExt cx="1360889" cy="1491866"/>
          </a:xfrm>
        </p:grpSpPr>
        <p:sp>
          <p:nvSpPr>
            <p:cNvPr id="798" name="Freeform 83"/>
            <p:cNvSpPr>
              <a:spLocks noEditPoints="1"/>
            </p:cNvSpPr>
            <p:nvPr/>
          </p:nvSpPr>
          <p:spPr bwMode="auto">
            <a:xfrm>
              <a:off x="6445394" y="1344527"/>
              <a:ext cx="289702" cy="839436"/>
            </a:xfrm>
            <a:custGeom>
              <a:avLst/>
              <a:gdLst>
                <a:gd name="T0" fmla="*/ 104 w 123"/>
                <a:gd name="T1" fmla="*/ 273 h 407"/>
                <a:gd name="T2" fmla="*/ 94 w 123"/>
                <a:gd name="T3" fmla="*/ 350 h 407"/>
                <a:gd name="T4" fmla="*/ 101 w 123"/>
                <a:gd name="T5" fmla="*/ 369 h 407"/>
                <a:gd name="T6" fmla="*/ 85 w 123"/>
                <a:gd name="T7" fmla="*/ 394 h 407"/>
                <a:gd name="T8" fmla="*/ 81 w 123"/>
                <a:gd name="T9" fmla="*/ 370 h 407"/>
                <a:gd name="T10" fmla="*/ 78 w 123"/>
                <a:gd name="T11" fmla="*/ 333 h 407"/>
                <a:gd name="T12" fmla="*/ 65 w 123"/>
                <a:gd name="T13" fmla="*/ 321 h 407"/>
                <a:gd name="T14" fmla="*/ 70 w 123"/>
                <a:gd name="T15" fmla="*/ 393 h 407"/>
                <a:gd name="T16" fmla="*/ 54 w 123"/>
                <a:gd name="T17" fmla="*/ 402 h 407"/>
                <a:gd name="T18" fmla="*/ 50 w 123"/>
                <a:gd name="T19" fmla="*/ 388 h 407"/>
                <a:gd name="T20" fmla="*/ 40 w 123"/>
                <a:gd name="T21" fmla="*/ 317 h 407"/>
                <a:gd name="T22" fmla="*/ 16 w 123"/>
                <a:gd name="T23" fmla="*/ 296 h 407"/>
                <a:gd name="T24" fmla="*/ 9 w 123"/>
                <a:gd name="T25" fmla="*/ 266 h 407"/>
                <a:gd name="T26" fmla="*/ 9 w 123"/>
                <a:gd name="T27" fmla="*/ 234 h 407"/>
                <a:gd name="T28" fmla="*/ 0 w 123"/>
                <a:gd name="T29" fmla="*/ 214 h 407"/>
                <a:gd name="T30" fmla="*/ 3 w 123"/>
                <a:gd name="T31" fmla="*/ 184 h 407"/>
                <a:gd name="T32" fmla="*/ 8 w 123"/>
                <a:gd name="T33" fmla="*/ 158 h 407"/>
                <a:gd name="T34" fmla="*/ 11 w 123"/>
                <a:gd name="T35" fmla="*/ 141 h 407"/>
                <a:gd name="T36" fmla="*/ 17 w 123"/>
                <a:gd name="T37" fmla="*/ 100 h 407"/>
                <a:gd name="T38" fmla="*/ 25 w 123"/>
                <a:gd name="T39" fmla="*/ 63 h 407"/>
                <a:gd name="T40" fmla="*/ 28 w 123"/>
                <a:gd name="T41" fmla="*/ 62 h 407"/>
                <a:gd name="T42" fmla="*/ 29 w 123"/>
                <a:gd name="T43" fmla="*/ 58 h 407"/>
                <a:gd name="T44" fmla="*/ 39 w 123"/>
                <a:gd name="T45" fmla="*/ 27 h 407"/>
                <a:gd name="T46" fmla="*/ 57 w 123"/>
                <a:gd name="T47" fmla="*/ 0 h 407"/>
                <a:gd name="T48" fmla="*/ 75 w 123"/>
                <a:gd name="T49" fmla="*/ 6 h 407"/>
                <a:gd name="T50" fmla="*/ 90 w 123"/>
                <a:gd name="T51" fmla="*/ 45 h 407"/>
                <a:gd name="T52" fmla="*/ 103 w 123"/>
                <a:gd name="T53" fmla="*/ 67 h 407"/>
                <a:gd name="T54" fmla="*/ 106 w 123"/>
                <a:gd name="T55" fmla="*/ 74 h 407"/>
                <a:gd name="T56" fmla="*/ 114 w 123"/>
                <a:gd name="T57" fmla="*/ 110 h 407"/>
                <a:gd name="T58" fmla="*/ 118 w 123"/>
                <a:gd name="T59" fmla="*/ 151 h 407"/>
                <a:gd name="T60" fmla="*/ 119 w 123"/>
                <a:gd name="T61" fmla="*/ 177 h 407"/>
                <a:gd name="T62" fmla="*/ 122 w 123"/>
                <a:gd name="T63" fmla="*/ 205 h 407"/>
                <a:gd name="T64" fmla="*/ 121 w 123"/>
                <a:gd name="T65" fmla="*/ 209 h 407"/>
                <a:gd name="T66" fmla="*/ 115 w 123"/>
                <a:gd name="T67" fmla="*/ 240 h 407"/>
                <a:gd name="T68" fmla="*/ 108 w 123"/>
                <a:gd name="T69" fmla="*/ 228 h 407"/>
                <a:gd name="T70" fmla="*/ 7 w 123"/>
                <a:gd name="T71" fmla="*/ 216 h 407"/>
                <a:gd name="T72" fmla="*/ 19 w 123"/>
                <a:gd name="T73" fmla="*/ 186 h 407"/>
                <a:gd name="T74" fmla="*/ 27 w 123"/>
                <a:gd name="T75" fmla="*/ 164 h 407"/>
                <a:gd name="T76" fmla="*/ 35 w 123"/>
                <a:gd name="T77" fmla="*/ 140 h 407"/>
                <a:gd name="T78" fmla="*/ 30 w 123"/>
                <a:gd name="T79" fmla="*/ 145 h 407"/>
                <a:gd name="T80" fmla="*/ 17 w 123"/>
                <a:gd name="T81" fmla="*/ 187 h 407"/>
                <a:gd name="T82" fmla="*/ 103 w 123"/>
                <a:gd name="T83" fmla="*/ 224 h 407"/>
                <a:gd name="T84" fmla="*/ 106 w 123"/>
                <a:gd name="T85" fmla="*/ 196 h 407"/>
                <a:gd name="T86" fmla="*/ 100 w 123"/>
                <a:gd name="T87" fmla="*/ 165 h 407"/>
                <a:gd name="T88" fmla="*/ 96 w 123"/>
                <a:gd name="T89" fmla="*/ 134 h 407"/>
                <a:gd name="T90" fmla="*/ 91 w 123"/>
                <a:gd name="T91" fmla="*/ 145 h 407"/>
                <a:gd name="T92" fmla="*/ 97 w 123"/>
                <a:gd name="T93" fmla="*/ 163 h 407"/>
                <a:gd name="T94" fmla="*/ 102 w 123"/>
                <a:gd name="T95" fmla="*/ 209 h 407"/>
                <a:gd name="T96" fmla="*/ 38 w 123"/>
                <a:gd name="T97" fmla="*/ 59 h 407"/>
                <a:gd name="T98" fmla="*/ 97 w 123"/>
                <a:gd name="T99" fmla="*/ 58 h 407"/>
                <a:gd name="T100" fmla="*/ 93 w 123"/>
                <a:gd name="T101" fmla="*/ 53 h 407"/>
                <a:gd name="T102" fmla="*/ 94 w 123"/>
                <a:gd name="T103" fmla="*/ 56 h 407"/>
                <a:gd name="T104" fmla="*/ 98 w 123"/>
                <a:gd name="T105" fmla="*/ 62 h 407"/>
                <a:gd name="T106" fmla="*/ 94 w 123"/>
                <a:gd name="T107" fmla="*/ 59 h 407"/>
                <a:gd name="T108" fmla="*/ 92 w 123"/>
                <a:gd name="T109" fmla="*/ 53 h 407"/>
                <a:gd name="T110" fmla="*/ 91 w 123"/>
                <a:gd name="T111"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799" name="Freeform 112"/>
            <p:cNvSpPr>
              <a:spLocks noEditPoints="1"/>
            </p:cNvSpPr>
            <p:nvPr/>
          </p:nvSpPr>
          <p:spPr bwMode="auto">
            <a:xfrm>
              <a:off x="6870378" y="1111641"/>
              <a:ext cx="474064" cy="1069547"/>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800" name="TextBox 799"/>
            <p:cNvSpPr txBox="1"/>
            <p:nvPr/>
          </p:nvSpPr>
          <p:spPr>
            <a:xfrm>
              <a:off x="6982272" y="788612"/>
              <a:ext cx="634609" cy="392817"/>
            </a:xfrm>
            <a:prstGeom prst="rect">
              <a:avLst/>
            </a:prstGeom>
            <a:noFill/>
          </p:spPr>
          <p:txBody>
            <a:bodyPr wrap="none" rtlCol="0">
              <a:spAutoFit/>
            </a:bodyPr>
            <a:lstStyle/>
            <a:p>
              <a:r>
                <a:rPr sz="1600">
                  <a:solidFill>
                    <a:schemeClr val="bg1"/>
                  </a:solidFill>
                  <a:latin typeface="Impact"/>
                  <a:cs typeface="Impact"/>
                </a:rPr>
                <a:t>53%</a:t>
              </a:r>
              <a:endParaRPr lang="en-GB" sz="1600" dirty="0">
                <a:solidFill>
                  <a:schemeClr val="bg1"/>
                </a:solidFill>
                <a:latin typeface="Impact"/>
                <a:cs typeface="Impact"/>
              </a:endParaRPr>
            </a:p>
          </p:txBody>
        </p:sp>
        <p:sp>
          <p:nvSpPr>
            <p:cNvPr id="801" name="TextBox 800"/>
            <p:cNvSpPr txBox="1"/>
            <p:nvPr/>
          </p:nvSpPr>
          <p:spPr>
            <a:xfrm>
              <a:off x="6325877" y="1086241"/>
              <a:ext cx="495634" cy="321396"/>
            </a:xfrm>
            <a:prstGeom prst="rect">
              <a:avLst/>
            </a:prstGeom>
            <a:noFill/>
          </p:spPr>
          <p:txBody>
            <a:bodyPr wrap="none" rtlCol="0">
              <a:spAutoFit/>
            </a:bodyPr>
            <a:lstStyle/>
            <a:p>
              <a:r>
                <a:rPr sz="1200">
                  <a:solidFill>
                    <a:schemeClr val="bg1"/>
                  </a:solidFill>
                  <a:latin typeface="Impact"/>
                  <a:cs typeface="Impact"/>
                </a:rPr>
                <a:t>47%</a:t>
              </a:r>
              <a:endParaRPr lang="en-GB" sz="1200" dirty="0">
                <a:solidFill>
                  <a:schemeClr val="bg1"/>
                </a:solidFill>
                <a:latin typeface="Impact"/>
                <a:cs typeface="Impact"/>
              </a:endParaRPr>
            </a:p>
          </p:txBody>
        </p:sp>
        <p:grpSp>
          <p:nvGrpSpPr>
            <p:cNvPr id="802" name="Group 801"/>
            <p:cNvGrpSpPr/>
            <p:nvPr/>
          </p:nvGrpSpPr>
          <p:grpSpPr>
            <a:xfrm>
              <a:off x="6255992" y="1159768"/>
              <a:ext cx="699540" cy="1120710"/>
              <a:chOff x="227195" y="2552963"/>
              <a:chExt cx="649514" cy="1111117"/>
            </a:xfrm>
          </p:grpSpPr>
          <p:sp>
            <p:nvSpPr>
              <p:cNvPr id="803" name="TextBox 122"/>
              <p:cNvSpPr txBox="1"/>
              <p:nvPr/>
            </p:nvSpPr>
            <p:spPr>
              <a:xfrm rot="16200000">
                <a:off x="241525" y="3016687"/>
                <a:ext cx="1098908" cy="171460"/>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sz="600">
                    <a:solidFill>
                      <a:schemeClr val="bg1"/>
                    </a:solidFill>
                  </a:rPr>
                  <a:t>HOMBRES</a:t>
                </a:r>
                <a:endParaRPr lang="en-GB" sz="600" dirty="0">
                  <a:solidFill>
                    <a:schemeClr val="bg1"/>
                  </a:solidFill>
                </a:endParaRPr>
              </a:p>
            </p:txBody>
          </p:sp>
          <p:sp>
            <p:nvSpPr>
              <p:cNvPr id="804" name="TextBox 123"/>
              <p:cNvSpPr txBox="1"/>
              <p:nvPr/>
            </p:nvSpPr>
            <p:spPr>
              <a:xfrm rot="16200000">
                <a:off x="-236529" y="3028896"/>
                <a:ext cx="1098908" cy="171460"/>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sz="600">
                    <a:solidFill>
                      <a:schemeClr val="bg1"/>
                    </a:solidFill>
                  </a:rPr>
                  <a:t>MUJERES</a:t>
                </a:r>
                <a:endParaRPr lang="en-GB" sz="600" dirty="0">
                  <a:solidFill>
                    <a:schemeClr val="bg1"/>
                  </a:solidFill>
                </a:endParaRPr>
              </a:p>
            </p:txBody>
          </p:sp>
        </p:grpSp>
      </p:grpSp>
      <p:graphicFrame>
        <p:nvGraphicFramePr>
          <p:cNvPr id="805" name="Chart 804"/>
          <p:cNvGraphicFramePr/>
          <p:nvPr>
            <p:extLst>
              <p:ext uri="{D42A27DB-BD31-4B8C-83A1-F6EECF244321}">
                <p14:modId xmlns:p14="http://schemas.microsoft.com/office/powerpoint/2010/main" val="2116395981"/>
              </p:ext>
            </p:extLst>
          </p:nvPr>
        </p:nvGraphicFramePr>
        <p:xfrm>
          <a:off x="7452359" y="1084056"/>
          <a:ext cx="1530743" cy="1165804"/>
        </p:xfrm>
        <a:graphic>
          <a:graphicData uri="http://schemas.openxmlformats.org/drawingml/2006/chart">
            <c:chart xmlns:c="http://schemas.openxmlformats.org/drawingml/2006/chart" xmlns:r="http://schemas.openxmlformats.org/officeDocument/2006/relationships" r:id="rId25"/>
          </a:graphicData>
        </a:graphic>
      </p:graphicFrame>
      <p:grpSp>
        <p:nvGrpSpPr>
          <p:cNvPr id="806" name="Group 805"/>
          <p:cNvGrpSpPr/>
          <p:nvPr/>
        </p:nvGrpSpPr>
        <p:grpSpPr>
          <a:xfrm>
            <a:off x="327044" y="2427753"/>
            <a:ext cx="360253" cy="360253"/>
            <a:chOff x="2647503" y="1402831"/>
            <a:chExt cx="567407" cy="567407"/>
          </a:xfrm>
        </p:grpSpPr>
        <p:sp>
          <p:nvSpPr>
            <p:cNvPr id="807" name="Oval 806"/>
            <p:cNvSpPr>
              <a:spLocks noChangeAspect="1"/>
            </p:cNvSpPr>
            <p:nvPr/>
          </p:nvSpPr>
          <p:spPr>
            <a:xfrm>
              <a:off x="2647503" y="1402831"/>
              <a:ext cx="567407" cy="567407"/>
            </a:xfrm>
            <a:prstGeom prst="ellipse">
              <a:avLst/>
            </a:prstGeom>
            <a:solidFill>
              <a:schemeClr val="tx1"/>
            </a:solidFill>
            <a:ln w="19050">
              <a:solidFill>
                <a:schemeClr val="accent6"/>
              </a:solidFill>
            </a:ln>
          </p:spPr>
          <p:txBody>
            <a:bodyPr wrap="none" lIns="18000" rIns="18000" rtlCol="0" anchor="ctr">
              <a:noAutofit/>
            </a:bodyPr>
            <a:lstStyle/>
            <a:p>
              <a:pPr marL="0" algn="ctr"/>
              <a:endParaRPr lang="en-GB" sz="900" b="1" kern="0" cap="all" dirty="0">
                <a:solidFill>
                  <a:schemeClr val="bg1"/>
                </a:solidFill>
              </a:endParaRPr>
            </a:p>
          </p:txBody>
        </p:sp>
        <p:pic>
          <p:nvPicPr>
            <p:cNvPr id="808" name="Picture 807" descr="facebook loog.emf"/>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2850599" y="1485130"/>
              <a:ext cx="193180" cy="402808"/>
            </a:xfrm>
            <a:prstGeom prst="rect">
              <a:avLst/>
            </a:prstGeom>
          </p:spPr>
        </p:pic>
      </p:grpSp>
      <p:grpSp>
        <p:nvGrpSpPr>
          <p:cNvPr id="809" name="Group 808"/>
          <p:cNvGrpSpPr/>
          <p:nvPr/>
        </p:nvGrpSpPr>
        <p:grpSpPr>
          <a:xfrm>
            <a:off x="837961" y="2427753"/>
            <a:ext cx="360253" cy="360253"/>
            <a:chOff x="3282986" y="1402831"/>
            <a:chExt cx="567407" cy="567407"/>
          </a:xfrm>
        </p:grpSpPr>
        <p:sp>
          <p:nvSpPr>
            <p:cNvPr id="810" name="Oval 809"/>
            <p:cNvSpPr>
              <a:spLocks noChangeAspect="1"/>
            </p:cNvSpPr>
            <p:nvPr/>
          </p:nvSpPr>
          <p:spPr>
            <a:xfrm>
              <a:off x="3282986" y="1402831"/>
              <a:ext cx="567407" cy="567407"/>
            </a:xfrm>
            <a:prstGeom prst="ellipse">
              <a:avLst/>
            </a:prstGeom>
            <a:solidFill>
              <a:schemeClr val="tx1"/>
            </a:solidFill>
            <a:ln w="19050">
              <a:solidFill>
                <a:schemeClr val="accent2"/>
              </a:solidFill>
            </a:ln>
          </p:spPr>
          <p:txBody>
            <a:bodyPr wrap="none" lIns="18000" rIns="18000" rtlCol="0" anchor="ctr">
              <a:noAutofit/>
            </a:bodyPr>
            <a:lstStyle/>
            <a:p>
              <a:pPr marL="0" algn="ctr"/>
              <a:endParaRPr lang="en-GB" sz="900" b="1" kern="0" cap="all" dirty="0">
                <a:solidFill>
                  <a:schemeClr val="bg1"/>
                </a:solidFill>
              </a:endParaRPr>
            </a:p>
          </p:txBody>
        </p:sp>
        <p:pic>
          <p:nvPicPr>
            <p:cNvPr id="811" name="Picture 810" descr="twitter logo.emf"/>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405696" y="1559036"/>
              <a:ext cx="362080" cy="254996"/>
            </a:xfrm>
            <a:prstGeom prst="rect">
              <a:avLst/>
            </a:prstGeom>
          </p:spPr>
        </p:pic>
      </p:grpSp>
      <p:grpSp>
        <p:nvGrpSpPr>
          <p:cNvPr id="812" name="Group 811"/>
          <p:cNvGrpSpPr/>
          <p:nvPr/>
        </p:nvGrpSpPr>
        <p:grpSpPr>
          <a:xfrm>
            <a:off x="1859795" y="2427753"/>
            <a:ext cx="360253" cy="360253"/>
            <a:chOff x="4553951" y="1402831"/>
            <a:chExt cx="567407" cy="567407"/>
          </a:xfrm>
        </p:grpSpPr>
        <p:sp>
          <p:nvSpPr>
            <p:cNvPr id="813" name="Oval 812"/>
            <p:cNvSpPr>
              <a:spLocks noChangeAspect="1"/>
            </p:cNvSpPr>
            <p:nvPr/>
          </p:nvSpPr>
          <p:spPr>
            <a:xfrm>
              <a:off x="4553951" y="1402831"/>
              <a:ext cx="567407" cy="567407"/>
            </a:xfrm>
            <a:prstGeom prst="ellipse">
              <a:avLst/>
            </a:prstGeom>
            <a:solidFill>
              <a:schemeClr val="tx1"/>
            </a:solidFill>
            <a:ln w="19050">
              <a:solidFill>
                <a:schemeClr val="accent3"/>
              </a:solidFill>
            </a:ln>
          </p:spPr>
          <p:txBody>
            <a:bodyPr wrap="none" lIns="18000" rIns="18000" rtlCol="0" anchor="ctr">
              <a:noAutofit/>
            </a:bodyPr>
            <a:lstStyle/>
            <a:p>
              <a:pPr marL="0" algn="ctr"/>
              <a:endParaRPr lang="en-GB" sz="900" b="1" kern="0" cap="all" dirty="0">
                <a:solidFill>
                  <a:schemeClr val="bg1"/>
                </a:solidFill>
              </a:endParaRPr>
            </a:p>
          </p:txBody>
        </p:sp>
        <p:pic>
          <p:nvPicPr>
            <p:cNvPr id="814" name="Picture 8" descr="http://www.iconsdb.com/icons/download/black/instagram-512.gif"/>
            <p:cNvPicPr>
              <a:picLocks noChangeAspect="1" noChangeArrowheads="1"/>
            </p:cNvPicPr>
            <p:nvPr/>
          </p:nvPicPr>
          <p:blipFill>
            <a:blip r:embed="rId26" cstate="screen">
              <a:lum bright="70000" contrast="-70000"/>
              <a:extLst>
                <a:ext uri="{BEBA8EAE-BF5A-486C-A8C5-ECC9F3942E4B}">
                  <a14:imgProps xmlns:a14="http://schemas.microsoft.com/office/drawing/2010/main">
                    <a14:imgLayer r:embed="rId27">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4671443" y="1521722"/>
              <a:ext cx="353687" cy="35368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5" name="Group 814"/>
          <p:cNvGrpSpPr/>
          <p:nvPr/>
        </p:nvGrpSpPr>
        <p:grpSpPr>
          <a:xfrm>
            <a:off x="2370712" y="2427753"/>
            <a:ext cx="360253" cy="360253"/>
            <a:chOff x="5189433" y="1402831"/>
            <a:chExt cx="567407" cy="567407"/>
          </a:xfrm>
        </p:grpSpPr>
        <p:sp>
          <p:nvSpPr>
            <p:cNvPr id="816" name="Oval 815"/>
            <p:cNvSpPr>
              <a:spLocks noChangeAspect="1"/>
            </p:cNvSpPr>
            <p:nvPr/>
          </p:nvSpPr>
          <p:spPr>
            <a:xfrm>
              <a:off x="5189433" y="1402831"/>
              <a:ext cx="567407" cy="567407"/>
            </a:xfrm>
            <a:prstGeom prst="ellipse">
              <a:avLst/>
            </a:prstGeom>
            <a:solidFill>
              <a:schemeClr val="tx1"/>
            </a:solidFill>
            <a:ln w="19050">
              <a:solidFill>
                <a:schemeClr val="accent5"/>
              </a:solidFill>
            </a:ln>
          </p:spPr>
          <p:txBody>
            <a:bodyPr wrap="none" lIns="18000" rIns="18000" rtlCol="0" anchor="ctr">
              <a:noAutofit/>
            </a:bodyPr>
            <a:lstStyle/>
            <a:p>
              <a:pPr marL="0" algn="ctr"/>
              <a:endParaRPr lang="en-GB" sz="900" b="1" kern="0" cap="all" dirty="0">
                <a:solidFill>
                  <a:schemeClr val="bg1"/>
                </a:solidFill>
              </a:endParaRPr>
            </a:p>
          </p:txBody>
        </p:sp>
        <p:pic>
          <p:nvPicPr>
            <p:cNvPr id="817" name="Picture 10" descr="http://www.authormedia.com/wp-content/uploads/2013/04/pinterest_badge_red.png"/>
            <p:cNvPicPr>
              <a:picLocks noChangeAspect="1" noChangeArrowheads="1"/>
            </p:cNvPicPr>
            <p:nvPr/>
          </p:nvPicPr>
          <p:blipFill>
            <a:blip r:embed="rId28" cstate="screen">
              <a:biLevel thresh="25000"/>
              <a:extLst>
                <a:ext uri="{28A0092B-C50C-407E-A947-70E740481C1C}">
                  <a14:useLocalDpi xmlns:a14="http://schemas.microsoft.com/office/drawing/2010/main"/>
                </a:ext>
              </a:extLst>
            </a:blip>
            <a:srcRect/>
            <a:stretch>
              <a:fillRect/>
            </a:stretch>
          </p:blipFill>
          <p:spPr bwMode="auto">
            <a:xfrm>
              <a:off x="5295099" y="1499262"/>
              <a:ext cx="377339" cy="37733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8" name="Group 817"/>
          <p:cNvGrpSpPr/>
          <p:nvPr/>
        </p:nvGrpSpPr>
        <p:grpSpPr>
          <a:xfrm>
            <a:off x="2881628" y="2427753"/>
            <a:ext cx="360253" cy="360253"/>
            <a:chOff x="5824914" y="1402831"/>
            <a:chExt cx="567407" cy="567407"/>
          </a:xfrm>
        </p:grpSpPr>
        <p:sp>
          <p:nvSpPr>
            <p:cNvPr id="819" name="Oval 818"/>
            <p:cNvSpPr>
              <a:spLocks noChangeAspect="1"/>
            </p:cNvSpPr>
            <p:nvPr/>
          </p:nvSpPr>
          <p:spPr>
            <a:xfrm>
              <a:off x="5824914" y="1402831"/>
              <a:ext cx="567407" cy="567407"/>
            </a:xfrm>
            <a:prstGeom prst="ellipse">
              <a:avLst/>
            </a:prstGeom>
            <a:solidFill>
              <a:schemeClr val="tx1"/>
            </a:solidFill>
            <a:ln w="19050">
              <a:solidFill>
                <a:schemeClr val="accent4"/>
              </a:solidFill>
            </a:ln>
          </p:spPr>
          <p:txBody>
            <a:bodyPr wrap="none" lIns="18000" rIns="18000" rtlCol="0" anchor="ctr">
              <a:noAutofit/>
            </a:bodyPr>
            <a:lstStyle/>
            <a:p>
              <a:pPr marL="0" algn="ctr"/>
              <a:endParaRPr lang="en-GB" sz="900" b="1" kern="0" cap="all" dirty="0">
                <a:solidFill>
                  <a:schemeClr val="bg1"/>
                </a:solidFill>
              </a:endParaRPr>
            </a:p>
          </p:txBody>
        </p:sp>
        <p:pic>
          <p:nvPicPr>
            <p:cNvPr id="820" name="Picture 28" descr="https://vine.co/static/images/vine_glyph_2x.png"/>
            <p:cNvPicPr>
              <a:picLocks noChangeAspect="1" noChangeArrowheads="1"/>
            </p:cNvPicPr>
            <p:nvPr/>
          </p:nvPicPr>
          <p:blipFill>
            <a:blip r:embed="rId29" cstate="screen">
              <a:biLevel thresh="25000"/>
              <a:extLst>
                <a:ext uri="{28A0092B-C50C-407E-A947-70E740481C1C}">
                  <a14:useLocalDpi xmlns:a14="http://schemas.microsoft.com/office/drawing/2010/main"/>
                </a:ext>
              </a:extLst>
            </a:blip>
            <a:srcRect/>
            <a:stretch>
              <a:fillRect/>
            </a:stretch>
          </p:blipFill>
          <p:spPr bwMode="auto">
            <a:xfrm>
              <a:off x="5952400" y="1543842"/>
              <a:ext cx="312433" cy="2853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1" name="Group 820"/>
          <p:cNvGrpSpPr/>
          <p:nvPr/>
        </p:nvGrpSpPr>
        <p:grpSpPr>
          <a:xfrm>
            <a:off x="1348878" y="2427753"/>
            <a:ext cx="360253" cy="360253"/>
            <a:chOff x="3918468" y="1402831"/>
            <a:chExt cx="567407" cy="567407"/>
          </a:xfrm>
        </p:grpSpPr>
        <p:sp>
          <p:nvSpPr>
            <p:cNvPr id="822" name="Oval 821"/>
            <p:cNvSpPr>
              <a:spLocks noChangeAspect="1"/>
            </p:cNvSpPr>
            <p:nvPr/>
          </p:nvSpPr>
          <p:spPr>
            <a:xfrm>
              <a:off x="3918468" y="1402831"/>
              <a:ext cx="567407" cy="567407"/>
            </a:xfrm>
            <a:prstGeom prst="ellipse">
              <a:avLst/>
            </a:prstGeom>
            <a:solidFill>
              <a:schemeClr val="tx1"/>
            </a:solidFill>
            <a:ln w="19050">
              <a:solidFill>
                <a:schemeClr val="accent1"/>
              </a:solidFill>
            </a:ln>
          </p:spPr>
          <p:txBody>
            <a:bodyPr wrap="none" lIns="18000" rIns="18000" rtlCol="0" anchor="ctr">
              <a:noAutofit/>
            </a:bodyPr>
            <a:lstStyle/>
            <a:p>
              <a:pPr marL="0" algn="ctr"/>
              <a:endParaRPr lang="en-GB" sz="900" b="1" kern="0" cap="all" dirty="0">
                <a:solidFill>
                  <a:schemeClr val="bg1"/>
                </a:solidFill>
              </a:endParaRPr>
            </a:p>
          </p:txBody>
        </p:sp>
        <p:sp>
          <p:nvSpPr>
            <p:cNvPr id="823" name="Flowchart: Extract 822"/>
            <p:cNvSpPr/>
            <p:nvPr/>
          </p:nvSpPr>
          <p:spPr>
            <a:xfrm rot="5400000">
              <a:off x="4098281" y="1564923"/>
              <a:ext cx="318704" cy="243311"/>
            </a:xfrm>
            <a:prstGeom prst="flowChartExtract">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a:endParaRPr lang="en-GB" sz="900" b="1" kern="0" cap="all" dirty="0">
                <a:solidFill>
                  <a:schemeClr val="bg1"/>
                </a:solidFill>
              </a:endParaRPr>
            </a:p>
          </p:txBody>
        </p:sp>
      </p:grpSp>
      <p:sp>
        <p:nvSpPr>
          <p:cNvPr id="824" name="TextBox 823"/>
          <p:cNvSpPr txBox="1"/>
          <p:nvPr/>
        </p:nvSpPr>
        <p:spPr>
          <a:xfrm>
            <a:off x="201943" y="2788015"/>
            <a:ext cx="679637"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sz="1800">
                <a:solidFill>
                  <a:schemeClr val="bg1"/>
                </a:solidFill>
                <a:latin typeface="+mj-lt"/>
                <a:ea typeface="+mj-ea"/>
                <a:cs typeface="+mj-cs"/>
              </a:rPr>
              <a:t>63%</a:t>
            </a:r>
            <a:endParaRPr lang="en-GB" sz="1000" dirty="0" smtClean="0">
              <a:solidFill>
                <a:schemeClr val="bg1"/>
              </a:solidFill>
              <a:latin typeface="+mj-lt"/>
              <a:ea typeface="+mj-ea"/>
              <a:cs typeface="+mj-cs"/>
            </a:endParaRPr>
          </a:p>
        </p:txBody>
      </p:sp>
      <p:sp>
        <p:nvSpPr>
          <p:cNvPr id="825" name="TextBox 824"/>
          <p:cNvSpPr txBox="1"/>
          <p:nvPr/>
        </p:nvSpPr>
        <p:spPr>
          <a:xfrm>
            <a:off x="74787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sz="1200">
                <a:solidFill>
                  <a:schemeClr val="bg1"/>
                </a:solidFill>
                <a:latin typeface="+mj-lt"/>
                <a:ea typeface="+mj-ea"/>
                <a:cs typeface="+mj-cs"/>
              </a:rPr>
              <a:t>35%</a:t>
            </a:r>
            <a:endParaRPr lang="en-GB" sz="700" dirty="0" smtClean="0">
              <a:solidFill>
                <a:schemeClr val="bg1"/>
              </a:solidFill>
              <a:latin typeface="+mj-lt"/>
              <a:ea typeface="+mj-ea"/>
              <a:cs typeface="+mj-cs"/>
            </a:endParaRPr>
          </a:p>
        </p:txBody>
      </p:sp>
      <p:sp>
        <p:nvSpPr>
          <p:cNvPr id="826" name="TextBox 825"/>
          <p:cNvSpPr txBox="1"/>
          <p:nvPr/>
        </p:nvSpPr>
        <p:spPr>
          <a:xfrm>
            <a:off x="125951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sz="1400">
                <a:solidFill>
                  <a:schemeClr val="bg1"/>
                </a:solidFill>
                <a:latin typeface="+mj-lt"/>
                <a:ea typeface="+mj-ea"/>
                <a:cs typeface="+mj-cs"/>
              </a:rPr>
              <a:t>43%</a:t>
            </a:r>
            <a:endParaRPr lang="en-GB" sz="800" dirty="0" smtClean="0">
              <a:solidFill>
                <a:schemeClr val="bg1"/>
              </a:solidFill>
              <a:latin typeface="+mj-lt"/>
              <a:ea typeface="+mj-ea"/>
              <a:cs typeface="+mj-cs"/>
            </a:endParaRPr>
          </a:p>
        </p:txBody>
      </p:sp>
      <p:sp>
        <p:nvSpPr>
          <p:cNvPr id="827" name="TextBox 826"/>
          <p:cNvSpPr txBox="1"/>
          <p:nvPr/>
        </p:nvSpPr>
        <p:spPr>
          <a:xfrm>
            <a:off x="177115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a:solidFill>
                  <a:schemeClr val="bg1"/>
                </a:solidFill>
                <a:latin typeface="+mj-lt"/>
                <a:ea typeface="+mj-ea"/>
                <a:cs typeface="+mj-cs"/>
              </a:rPr>
              <a:t>24%</a:t>
            </a:r>
            <a:endParaRPr lang="en-GB" sz="600" dirty="0" smtClean="0">
              <a:solidFill>
                <a:schemeClr val="bg1"/>
              </a:solidFill>
              <a:latin typeface="+mj-lt"/>
              <a:ea typeface="+mj-ea"/>
              <a:cs typeface="+mj-cs"/>
            </a:endParaRPr>
          </a:p>
        </p:txBody>
      </p:sp>
      <p:sp>
        <p:nvSpPr>
          <p:cNvPr id="828" name="TextBox 827"/>
          <p:cNvSpPr txBox="1"/>
          <p:nvPr/>
        </p:nvSpPr>
        <p:spPr>
          <a:xfrm>
            <a:off x="228279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a:solidFill>
                  <a:schemeClr val="bg1"/>
                </a:solidFill>
                <a:latin typeface="+mj-lt"/>
                <a:ea typeface="+mj-ea"/>
                <a:cs typeface="+mj-cs"/>
              </a:rPr>
              <a:t>20%</a:t>
            </a:r>
            <a:endParaRPr lang="en-GB" sz="600" dirty="0" smtClean="0">
              <a:solidFill>
                <a:schemeClr val="bg1"/>
              </a:solidFill>
              <a:latin typeface="+mj-lt"/>
              <a:ea typeface="+mj-ea"/>
              <a:cs typeface="+mj-cs"/>
            </a:endParaRPr>
          </a:p>
        </p:txBody>
      </p:sp>
      <p:sp>
        <p:nvSpPr>
          <p:cNvPr id="829" name="TextBox 828"/>
          <p:cNvSpPr txBox="1"/>
          <p:nvPr/>
        </p:nvSpPr>
        <p:spPr>
          <a:xfrm>
            <a:off x="2794432"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sz="1050">
                <a:solidFill>
                  <a:schemeClr val="bg1"/>
                </a:solidFill>
                <a:latin typeface="+mj-lt"/>
                <a:ea typeface="+mj-ea"/>
                <a:cs typeface="+mj-cs"/>
              </a:rPr>
              <a:t>17%</a:t>
            </a:r>
            <a:endParaRPr lang="en-GB" sz="500" dirty="0" smtClean="0">
              <a:solidFill>
                <a:schemeClr val="bg1"/>
              </a:solidFill>
              <a:latin typeface="+mj-lt"/>
              <a:ea typeface="+mj-ea"/>
              <a:cs typeface="+mj-cs"/>
            </a:endParaRPr>
          </a:p>
        </p:txBody>
      </p:sp>
      <p:sp>
        <p:nvSpPr>
          <p:cNvPr id="830" name="Rounded Rectangular Callout 829"/>
          <p:cNvSpPr/>
          <p:nvPr/>
        </p:nvSpPr>
        <p:spPr>
          <a:xfrm>
            <a:off x="3497330" y="2434673"/>
            <a:ext cx="1066172" cy="515131"/>
          </a:xfrm>
          <a:prstGeom prst="wedgeRoundRectCallout">
            <a:avLst>
              <a:gd name="adj1" fmla="val -61171"/>
              <a:gd name="adj2" fmla="val 26998"/>
              <a:gd name="adj3" fmla="val 16667"/>
            </a:avLst>
          </a:prstGeom>
          <a:solidFill>
            <a:schemeClr val="bg1"/>
          </a:solidFill>
        </p:spPr>
        <p:txBody>
          <a:bodyPr wrap="none" lIns="18000" rIns="18000" rtlCol="0" anchor="ctr">
            <a:noAutofit/>
          </a:bodyPr>
          <a:lstStyle/>
          <a:p>
            <a:pPr lvl="0">
              <a:lnSpc>
                <a:spcPct val="80000"/>
              </a:lnSpc>
              <a:spcBef>
                <a:spcPct val="0"/>
              </a:spcBef>
            </a:pPr>
            <a:r>
              <a:rPr sz="2000" dirty="0">
                <a:solidFill>
                  <a:srgbClr val="F72CAC"/>
                </a:solidFill>
                <a:latin typeface="Impact"/>
              </a:rPr>
              <a:t>56%</a:t>
            </a:r>
            <a:endParaRPr lang="en-GB" sz="1050" dirty="0">
              <a:solidFill>
                <a:srgbClr val="F72CAC"/>
              </a:solidFill>
              <a:latin typeface="Impact"/>
            </a:endParaRPr>
          </a:p>
          <a:p>
            <a:pPr lvl="0">
              <a:lnSpc>
                <a:spcPct val="80000"/>
              </a:lnSpc>
              <a:spcBef>
                <a:spcPct val="0"/>
              </a:spcBef>
            </a:pPr>
            <a:r>
              <a:rPr lang="es-ES_tradnl" sz="700" dirty="0" err="1">
                <a:solidFill>
                  <a:srgbClr val="262626"/>
                </a:solidFill>
                <a:cs typeface="Arial"/>
              </a:rPr>
              <a:t>p</a:t>
            </a:r>
            <a:r>
              <a:rPr sz="700" dirty="0" smtClean="0">
                <a:solidFill>
                  <a:srgbClr val="262626"/>
                </a:solidFill>
                <a:cs typeface="Arial"/>
              </a:rPr>
              <a:t>ublicará </a:t>
            </a:r>
            <a:r>
              <a:rPr sz="700" dirty="0">
                <a:solidFill>
                  <a:srgbClr val="262626"/>
                </a:solidFill>
                <a:cs typeface="Arial"/>
              </a:rPr>
              <a:t>un comentario</a:t>
            </a:r>
          </a:p>
        </p:txBody>
      </p:sp>
      <p:graphicFrame>
        <p:nvGraphicFramePr>
          <p:cNvPr id="831" name="Chart 830"/>
          <p:cNvGraphicFramePr/>
          <p:nvPr>
            <p:extLst>
              <p:ext uri="{D42A27DB-BD31-4B8C-83A1-F6EECF244321}">
                <p14:modId xmlns:p14="http://schemas.microsoft.com/office/powerpoint/2010/main" val="69433289"/>
              </p:ext>
            </p:extLst>
          </p:nvPr>
        </p:nvGraphicFramePr>
        <p:xfrm>
          <a:off x="4628086" y="2286276"/>
          <a:ext cx="4428000" cy="813662"/>
        </p:xfrm>
        <a:graphic>
          <a:graphicData uri="http://schemas.openxmlformats.org/drawingml/2006/chart">
            <c:chart xmlns:c="http://schemas.openxmlformats.org/drawingml/2006/chart" xmlns:r="http://schemas.openxmlformats.org/officeDocument/2006/relationships" r:id="rId30"/>
          </a:graphicData>
        </a:graphic>
      </p:graphicFrame>
      <p:sp>
        <p:nvSpPr>
          <p:cNvPr id="832" name="TextBox 82"/>
          <p:cNvSpPr txBox="1"/>
          <p:nvPr/>
        </p:nvSpPr>
        <p:spPr>
          <a:xfrm>
            <a:off x="4730676" y="2505561"/>
            <a:ext cx="1010540" cy="28553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400" dirty="0">
                <a:solidFill>
                  <a:srgbClr val="0E2231"/>
                </a:solidFill>
                <a:latin typeface="+mj-lt"/>
                <a:ea typeface="+mj-ea"/>
                <a:cs typeface="+mj-cs"/>
              </a:rPr>
              <a:t>67%</a:t>
            </a:r>
          </a:p>
          <a:p>
            <a:pPr>
              <a:lnSpc>
                <a:spcPct val="80000"/>
              </a:lnSpc>
              <a:spcBef>
                <a:spcPct val="0"/>
              </a:spcBef>
            </a:pPr>
            <a:r>
              <a:rPr sz="600" dirty="0" err="1">
                <a:solidFill>
                  <a:srgbClr val="0E2231"/>
                </a:solidFill>
                <a:latin typeface="Arial"/>
                <a:ea typeface="+mj-ea"/>
                <a:cs typeface="Arial"/>
              </a:rPr>
              <a:t>usará</a:t>
            </a:r>
            <a:r>
              <a:rPr sz="600" dirty="0">
                <a:solidFill>
                  <a:srgbClr val="0E2231"/>
                </a:solidFill>
                <a:latin typeface="Arial"/>
                <a:ea typeface="+mj-ea"/>
                <a:cs typeface="Arial"/>
              </a:rPr>
              <a:t> </a:t>
            </a:r>
            <a:r>
              <a:rPr sz="600" dirty="0" err="1">
                <a:solidFill>
                  <a:srgbClr val="0E2231"/>
                </a:solidFill>
                <a:latin typeface="Arial"/>
                <a:ea typeface="+mj-ea"/>
                <a:cs typeface="Arial"/>
              </a:rPr>
              <a:t>sus</a:t>
            </a:r>
            <a:r>
              <a:rPr sz="600" dirty="0">
                <a:solidFill>
                  <a:srgbClr val="0E2231"/>
                </a:solidFill>
                <a:latin typeface="Arial"/>
                <a:ea typeface="+mj-ea"/>
                <a:cs typeface="Arial"/>
              </a:rPr>
              <a:t> </a:t>
            </a:r>
            <a:r>
              <a:rPr sz="600" dirty="0" err="1">
                <a:solidFill>
                  <a:srgbClr val="0E2231"/>
                </a:solidFill>
                <a:latin typeface="Arial"/>
                <a:ea typeface="+mj-ea"/>
                <a:cs typeface="Arial"/>
              </a:rPr>
              <a:t>móviles</a:t>
            </a:r>
            <a:endParaRPr lang="en-GB" sz="600" dirty="0">
              <a:solidFill>
                <a:srgbClr val="0E2231"/>
              </a:solidFill>
              <a:latin typeface="Arial"/>
              <a:ea typeface="+mj-ea"/>
              <a:cs typeface="Arial"/>
            </a:endParaRPr>
          </a:p>
        </p:txBody>
      </p:sp>
      <p:sp>
        <p:nvSpPr>
          <p:cNvPr id="833" name="TextBox 82"/>
          <p:cNvSpPr txBox="1"/>
          <p:nvPr/>
        </p:nvSpPr>
        <p:spPr>
          <a:xfrm>
            <a:off x="5807484" y="2494131"/>
            <a:ext cx="720000" cy="27410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400" dirty="0">
                <a:solidFill>
                  <a:schemeClr val="bg1"/>
                </a:solidFill>
                <a:latin typeface="+mj-lt"/>
                <a:ea typeface="+mj-ea"/>
                <a:cs typeface="+mj-cs"/>
              </a:rPr>
              <a:t>44%</a:t>
            </a:r>
          </a:p>
          <a:p>
            <a:pPr>
              <a:lnSpc>
                <a:spcPct val="80000"/>
              </a:lnSpc>
              <a:spcBef>
                <a:spcPct val="0"/>
              </a:spcBef>
            </a:pPr>
            <a:r>
              <a:rPr sz="600" dirty="0" err="1">
                <a:solidFill>
                  <a:schemeClr val="bg1"/>
                </a:solidFill>
                <a:latin typeface="Arial"/>
                <a:ea typeface="+mj-ea"/>
                <a:cs typeface="Arial"/>
              </a:rPr>
              <a:t>usará</a:t>
            </a:r>
            <a:r>
              <a:rPr sz="600" dirty="0">
                <a:solidFill>
                  <a:schemeClr val="bg1"/>
                </a:solidFill>
                <a:latin typeface="Arial"/>
                <a:ea typeface="+mj-ea"/>
                <a:cs typeface="Arial"/>
              </a:rPr>
              <a:t> </a:t>
            </a:r>
            <a:br>
              <a:rPr sz="600" dirty="0">
                <a:solidFill>
                  <a:schemeClr val="bg1"/>
                </a:solidFill>
                <a:latin typeface="Arial"/>
                <a:ea typeface="+mj-ea"/>
                <a:cs typeface="Arial"/>
              </a:rPr>
            </a:br>
            <a:r>
              <a:rPr sz="600" dirty="0">
                <a:solidFill>
                  <a:schemeClr val="bg1"/>
                </a:solidFill>
                <a:latin typeface="Arial"/>
                <a:ea typeface="+mj-ea"/>
                <a:cs typeface="Arial"/>
              </a:rPr>
              <a:t>tablets</a:t>
            </a:r>
          </a:p>
        </p:txBody>
      </p:sp>
      <p:sp>
        <p:nvSpPr>
          <p:cNvPr id="834" name="TextBox 82"/>
          <p:cNvSpPr txBox="1"/>
          <p:nvPr/>
        </p:nvSpPr>
        <p:spPr>
          <a:xfrm>
            <a:off x="6536557" y="2494131"/>
            <a:ext cx="994540" cy="29696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400">
                <a:solidFill>
                  <a:srgbClr val="0E2231"/>
                </a:solidFill>
                <a:latin typeface="+mj-lt"/>
                <a:ea typeface="+mj-ea"/>
                <a:cs typeface="+mj-cs"/>
              </a:rPr>
              <a:t>69%</a:t>
            </a:r>
          </a:p>
          <a:p>
            <a:pPr>
              <a:lnSpc>
                <a:spcPct val="80000"/>
              </a:lnSpc>
              <a:spcBef>
                <a:spcPct val="0"/>
              </a:spcBef>
            </a:pPr>
            <a:r>
              <a:rPr sz="600">
                <a:solidFill>
                  <a:srgbClr val="0E2231"/>
                </a:solidFill>
                <a:latin typeface="Arial"/>
                <a:ea typeface="+mj-ea"/>
                <a:cs typeface="Arial"/>
              </a:rPr>
              <a:t>usará el </a:t>
            </a:r>
            <a:br>
              <a:rPr sz="600">
                <a:solidFill>
                  <a:srgbClr val="0E2231"/>
                </a:solidFill>
                <a:latin typeface="Arial"/>
                <a:ea typeface="+mj-ea"/>
                <a:cs typeface="Arial"/>
              </a:rPr>
            </a:br>
            <a:r>
              <a:rPr sz="600">
                <a:solidFill>
                  <a:srgbClr val="0E2231"/>
                </a:solidFill>
                <a:latin typeface="Arial"/>
                <a:ea typeface="+mj-ea"/>
                <a:cs typeface="Arial"/>
              </a:rPr>
              <a:t>portátil</a:t>
            </a:r>
            <a:endParaRPr lang="en-GB" sz="600" dirty="0">
              <a:solidFill>
                <a:srgbClr val="0E2231"/>
              </a:solidFill>
              <a:latin typeface="Arial"/>
              <a:ea typeface="+mj-ea"/>
              <a:cs typeface="Arial"/>
            </a:endParaRPr>
          </a:p>
        </p:txBody>
      </p:sp>
      <p:sp>
        <p:nvSpPr>
          <p:cNvPr id="835" name="TextBox 82"/>
          <p:cNvSpPr txBox="1"/>
          <p:nvPr/>
        </p:nvSpPr>
        <p:spPr>
          <a:xfrm>
            <a:off x="7639439" y="2494131"/>
            <a:ext cx="1044000" cy="27410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400" dirty="0">
                <a:solidFill>
                  <a:schemeClr val="bg1"/>
                </a:solidFill>
                <a:latin typeface="+mj-lt"/>
                <a:ea typeface="+mj-ea"/>
                <a:cs typeface="+mj-cs"/>
              </a:rPr>
              <a:t>57%</a:t>
            </a:r>
          </a:p>
          <a:p>
            <a:pPr>
              <a:lnSpc>
                <a:spcPct val="80000"/>
              </a:lnSpc>
              <a:spcBef>
                <a:spcPct val="0"/>
              </a:spcBef>
            </a:pPr>
            <a:r>
              <a:rPr sz="600" dirty="0" err="1">
                <a:solidFill>
                  <a:schemeClr val="bg1"/>
                </a:solidFill>
                <a:latin typeface="Arial"/>
                <a:ea typeface="+mj-ea"/>
                <a:cs typeface="Arial"/>
              </a:rPr>
              <a:t>usará</a:t>
            </a:r>
            <a:r>
              <a:rPr sz="600" dirty="0">
                <a:solidFill>
                  <a:schemeClr val="bg1"/>
                </a:solidFill>
                <a:latin typeface="Arial"/>
                <a:ea typeface="+mj-ea"/>
                <a:cs typeface="Arial"/>
              </a:rPr>
              <a:t> el</a:t>
            </a:r>
            <a:br>
              <a:rPr sz="600" dirty="0">
                <a:solidFill>
                  <a:schemeClr val="bg1"/>
                </a:solidFill>
                <a:latin typeface="Arial"/>
                <a:ea typeface="+mj-ea"/>
                <a:cs typeface="Arial"/>
              </a:rPr>
            </a:br>
            <a:r>
              <a:rPr sz="600" dirty="0" err="1">
                <a:solidFill>
                  <a:schemeClr val="bg1"/>
                </a:solidFill>
                <a:latin typeface="Arial"/>
                <a:ea typeface="+mj-ea"/>
                <a:cs typeface="Arial"/>
              </a:rPr>
              <a:t>ordenador</a:t>
            </a:r>
            <a:endParaRPr lang="en-GB" sz="600" dirty="0">
              <a:solidFill>
                <a:schemeClr val="bg1"/>
              </a:solidFill>
              <a:latin typeface="Arial"/>
              <a:ea typeface="+mj-ea"/>
              <a:cs typeface="Arial"/>
            </a:endParaRPr>
          </a:p>
        </p:txBody>
      </p:sp>
      <p:sp>
        <p:nvSpPr>
          <p:cNvPr id="836" name="TextBox 82"/>
          <p:cNvSpPr txBox="1"/>
          <p:nvPr/>
        </p:nvSpPr>
        <p:spPr>
          <a:xfrm>
            <a:off x="8538199" y="2505561"/>
            <a:ext cx="720000" cy="27410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1050" dirty="0">
                <a:solidFill>
                  <a:schemeClr val="bg1"/>
                </a:solidFill>
                <a:latin typeface="+mj-lt"/>
                <a:ea typeface="+mj-ea"/>
                <a:cs typeface="+mj-cs"/>
              </a:rPr>
              <a:t>19%</a:t>
            </a:r>
          </a:p>
          <a:p>
            <a:pPr>
              <a:lnSpc>
                <a:spcPct val="80000"/>
              </a:lnSpc>
              <a:spcBef>
                <a:spcPct val="0"/>
              </a:spcBef>
            </a:pPr>
            <a:r>
              <a:rPr lang="es-ES" sz="500" dirty="0" smtClean="0">
                <a:solidFill>
                  <a:schemeClr val="bg1"/>
                </a:solidFill>
                <a:latin typeface="Arial"/>
                <a:ea typeface="+mj-ea"/>
                <a:cs typeface="Arial"/>
              </a:rPr>
              <a:t>E- </a:t>
            </a:r>
          </a:p>
          <a:p>
            <a:pPr>
              <a:lnSpc>
                <a:spcPct val="80000"/>
              </a:lnSpc>
              <a:spcBef>
                <a:spcPct val="0"/>
              </a:spcBef>
            </a:pPr>
            <a:r>
              <a:rPr lang="es-ES" sz="500" dirty="0" err="1" smtClean="0">
                <a:solidFill>
                  <a:schemeClr val="bg1"/>
                </a:solidFill>
                <a:latin typeface="Arial"/>
                <a:ea typeface="+mj-ea"/>
                <a:cs typeface="Arial"/>
              </a:rPr>
              <a:t>readers</a:t>
            </a:r>
            <a:endParaRPr sz="500" dirty="0">
              <a:solidFill>
                <a:schemeClr val="bg1"/>
              </a:solidFill>
              <a:latin typeface="Arial"/>
              <a:ea typeface="+mj-ea"/>
              <a:cs typeface="Arial"/>
            </a:endParaRPr>
          </a:p>
        </p:txBody>
      </p:sp>
      <p:sp>
        <p:nvSpPr>
          <p:cNvPr id="837" name="Freeform 836"/>
          <p:cNvSpPr>
            <a:spLocks noChangeAspect="1" noEditPoints="1"/>
          </p:cNvSpPr>
          <p:nvPr/>
        </p:nvSpPr>
        <p:spPr bwMode="auto">
          <a:xfrm>
            <a:off x="5634068" y="2583676"/>
            <a:ext cx="121077" cy="216000"/>
          </a:xfrm>
          <a:custGeom>
            <a:avLst/>
            <a:gdLst/>
            <a:ahLst/>
            <a:cxnLst>
              <a:cxn ang="0">
                <a:pos x="64" y="4"/>
              </a:cxn>
              <a:cxn ang="0">
                <a:pos x="54" y="4"/>
              </a:cxn>
              <a:cxn ang="0">
                <a:pos x="15" y="10"/>
              </a:cxn>
              <a:cxn ang="0">
                <a:pos x="0" y="114"/>
              </a:cxn>
              <a:cxn ang="0">
                <a:pos x="57" y="129"/>
              </a:cxn>
              <a:cxn ang="0">
                <a:pos x="72" y="25"/>
              </a:cxn>
              <a:cxn ang="0">
                <a:pos x="18" y="120"/>
              </a:cxn>
              <a:cxn ang="0">
                <a:pos x="18" y="107"/>
              </a:cxn>
              <a:cxn ang="0">
                <a:pos x="18" y="120"/>
              </a:cxn>
              <a:cxn ang="0">
                <a:pos x="11" y="97"/>
              </a:cxn>
              <a:cxn ang="0">
                <a:pos x="25" y="97"/>
              </a:cxn>
              <a:cxn ang="0">
                <a:pos x="18" y="87"/>
              </a:cxn>
              <a:cxn ang="0">
                <a:pos x="18" y="74"/>
              </a:cxn>
              <a:cxn ang="0">
                <a:pos x="18" y="87"/>
              </a:cxn>
              <a:cxn ang="0">
                <a:pos x="29" y="113"/>
              </a:cxn>
              <a:cxn ang="0">
                <a:pos x="43" y="113"/>
              </a:cxn>
              <a:cxn ang="0">
                <a:pos x="36" y="104"/>
              </a:cxn>
              <a:cxn ang="0">
                <a:pos x="36" y="90"/>
              </a:cxn>
              <a:cxn ang="0">
                <a:pos x="36" y="104"/>
              </a:cxn>
              <a:cxn ang="0">
                <a:pos x="29" y="81"/>
              </a:cxn>
              <a:cxn ang="0">
                <a:pos x="43" y="81"/>
              </a:cxn>
              <a:cxn ang="0">
                <a:pos x="54" y="120"/>
              </a:cxn>
              <a:cxn ang="0">
                <a:pos x="54" y="107"/>
              </a:cxn>
              <a:cxn ang="0">
                <a:pos x="54" y="120"/>
              </a:cxn>
              <a:cxn ang="0">
                <a:pos x="47" y="97"/>
              </a:cxn>
              <a:cxn ang="0">
                <a:pos x="61" y="97"/>
              </a:cxn>
              <a:cxn ang="0">
                <a:pos x="54" y="87"/>
              </a:cxn>
              <a:cxn ang="0">
                <a:pos x="54" y="74"/>
              </a:cxn>
              <a:cxn ang="0">
                <a:pos x="54" y="87"/>
              </a:cxn>
              <a:cxn ang="0">
                <a:pos x="47" y="63"/>
              </a:cxn>
              <a:cxn ang="0">
                <a:pos x="10" y="48"/>
              </a:cxn>
              <a:cxn ang="0">
                <a:pos x="25" y="18"/>
              </a:cxn>
              <a:cxn ang="0">
                <a:pos x="62" y="33"/>
              </a:cxn>
            </a:cxnLst>
            <a:rect l="0" t="0" r="r" b="b"/>
            <a:pathLst>
              <a:path w="72" h="129">
                <a:moveTo>
                  <a:pt x="64" y="12"/>
                </a:moveTo>
                <a:cubicBezTo>
                  <a:pt x="64" y="4"/>
                  <a:pt x="64" y="4"/>
                  <a:pt x="64" y="4"/>
                </a:cubicBezTo>
                <a:cubicBezTo>
                  <a:pt x="64" y="2"/>
                  <a:pt x="62" y="0"/>
                  <a:pt x="59" y="0"/>
                </a:cubicBezTo>
                <a:cubicBezTo>
                  <a:pt x="56" y="0"/>
                  <a:pt x="54" y="2"/>
                  <a:pt x="54" y="4"/>
                </a:cubicBezTo>
                <a:cubicBezTo>
                  <a:pt x="54" y="10"/>
                  <a:pt x="54" y="10"/>
                  <a:pt x="54" y="10"/>
                </a:cubicBezTo>
                <a:cubicBezTo>
                  <a:pt x="15" y="10"/>
                  <a:pt x="15" y="10"/>
                  <a:pt x="15" y="10"/>
                </a:cubicBezTo>
                <a:cubicBezTo>
                  <a:pt x="7" y="10"/>
                  <a:pt x="0" y="17"/>
                  <a:pt x="0" y="25"/>
                </a:cubicBezTo>
                <a:cubicBezTo>
                  <a:pt x="0" y="114"/>
                  <a:pt x="0" y="114"/>
                  <a:pt x="0" y="114"/>
                </a:cubicBezTo>
                <a:cubicBezTo>
                  <a:pt x="0" y="122"/>
                  <a:pt x="7" y="129"/>
                  <a:pt x="15" y="129"/>
                </a:cubicBezTo>
                <a:cubicBezTo>
                  <a:pt x="57" y="129"/>
                  <a:pt x="57" y="129"/>
                  <a:pt x="57" y="129"/>
                </a:cubicBezTo>
                <a:cubicBezTo>
                  <a:pt x="65" y="129"/>
                  <a:pt x="72" y="122"/>
                  <a:pt x="72" y="114"/>
                </a:cubicBezTo>
                <a:cubicBezTo>
                  <a:pt x="72" y="25"/>
                  <a:pt x="72" y="25"/>
                  <a:pt x="72" y="25"/>
                </a:cubicBezTo>
                <a:cubicBezTo>
                  <a:pt x="72" y="19"/>
                  <a:pt x="69" y="14"/>
                  <a:pt x="64" y="12"/>
                </a:cubicBezTo>
                <a:close/>
                <a:moveTo>
                  <a:pt x="18" y="120"/>
                </a:moveTo>
                <a:cubicBezTo>
                  <a:pt x="14" y="120"/>
                  <a:pt x="11" y="117"/>
                  <a:pt x="11" y="113"/>
                </a:cubicBezTo>
                <a:cubicBezTo>
                  <a:pt x="11" y="110"/>
                  <a:pt x="14" y="107"/>
                  <a:pt x="18" y="107"/>
                </a:cubicBezTo>
                <a:cubicBezTo>
                  <a:pt x="22" y="107"/>
                  <a:pt x="25" y="110"/>
                  <a:pt x="25" y="113"/>
                </a:cubicBezTo>
                <a:cubicBezTo>
                  <a:pt x="25" y="117"/>
                  <a:pt x="22" y="120"/>
                  <a:pt x="18" y="120"/>
                </a:cubicBezTo>
                <a:close/>
                <a:moveTo>
                  <a:pt x="18" y="104"/>
                </a:moveTo>
                <a:cubicBezTo>
                  <a:pt x="14" y="104"/>
                  <a:pt x="11" y="101"/>
                  <a:pt x="11" y="97"/>
                </a:cubicBezTo>
                <a:cubicBezTo>
                  <a:pt x="11" y="93"/>
                  <a:pt x="14" y="90"/>
                  <a:pt x="18" y="90"/>
                </a:cubicBezTo>
                <a:cubicBezTo>
                  <a:pt x="22" y="90"/>
                  <a:pt x="25" y="93"/>
                  <a:pt x="25" y="97"/>
                </a:cubicBezTo>
                <a:cubicBezTo>
                  <a:pt x="25" y="101"/>
                  <a:pt x="22" y="104"/>
                  <a:pt x="18" y="104"/>
                </a:cubicBezTo>
                <a:close/>
                <a:moveTo>
                  <a:pt x="18" y="87"/>
                </a:moveTo>
                <a:cubicBezTo>
                  <a:pt x="14" y="87"/>
                  <a:pt x="11" y="84"/>
                  <a:pt x="11" y="81"/>
                </a:cubicBezTo>
                <a:cubicBezTo>
                  <a:pt x="11" y="77"/>
                  <a:pt x="14" y="74"/>
                  <a:pt x="18" y="74"/>
                </a:cubicBezTo>
                <a:cubicBezTo>
                  <a:pt x="22" y="74"/>
                  <a:pt x="25" y="77"/>
                  <a:pt x="25" y="81"/>
                </a:cubicBezTo>
                <a:cubicBezTo>
                  <a:pt x="25" y="84"/>
                  <a:pt x="22" y="87"/>
                  <a:pt x="18" y="87"/>
                </a:cubicBezTo>
                <a:close/>
                <a:moveTo>
                  <a:pt x="36" y="120"/>
                </a:moveTo>
                <a:cubicBezTo>
                  <a:pt x="32" y="120"/>
                  <a:pt x="29" y="117"/>
                  <a:pt x="29" y="113"/>
                </a:cubicBezTo>
                <a:cubicBezTo>
                  <a:pt x="29" y="110"/>
                  <a:pt x="32" y="107"/>
                  <a:pt x="36" y="107"/>
                </a:cubicBezTo>
                <a:cubicBezTo>
                  <a:pt x="40" y="107"/>
                  <a:pt x="43" y="110"/>
                  <a:pt x="43" y="113"/>
                </a:cubicBezTo>
                <a:cubicBezTo>
                  <a:pt x="43" y="117"/>
                  <a:pt x="40" y="120"/>
                  <a:pt x="36" y="120"/>
                </a:cubicBezTo>
                <a:close/>
                <a:moveTo>
                  <a:pt x="36" y="104"/>
                </a:moveTo>
                <a:cubicBezTo>
                  <a:pt x="32" y="104"/>
                  <a:pt x="29" y="101"/>
                  <a:pt x="29" y="97"/>
                </a:cubicBezTo>
                <a:cubicBezTo>
                  <a:pt x="29" y="93"/>
                  <a:pt x="32" y="90"/>
                  <a:pt x="36" y="90"/>
                </a:cubicBezTo>
                <a:cubicBezTo>
                  <a:pt x="40" y="90"/>
                  <a:pt x="43" y="93"/>
                  <a:pt x="43" y="97"/>
                </a:cubicBezTo>
                <a:cubicBezTo>
                  <a:pt x="43" y="101"/>
                  <a:pt x="40" y="104"/>
                  <a:pt x="36" y="104"/>
                </a:cubicBezTo>
                <a:close/>
                <a:moveTo>
                  <a:pt x="36" y="87"/>
                </a:moveTo>
                <a:cubicBezTo>
                  <a:pt x="32" y="87"/>
                  <a:pt x="29" y="84"/>
                  <a:pt x="29" y="81"/>
                </a:cubicBezTo>
                <a:cubicBezTo>
                  <a:pt x="29" y="77"/>
                  <a:pt x="32" y="74"/>
                  <a:pt x="36" y="74"/>
                </a:cubicBezTo>
                <a:cubicBezTo>
                  <a:pt x="40" y="74"/>
                  <a:pt x="43" y="77"/>
                  <a:pt x="43" y="81"/>
                </a:cubicBezTo>
                <a:cubicBezTo>
                  <a:pt x="43" y="84"/>
                  <a:pt x="40" y="87"/>
                  <a:pt x="36" y="87"/>
                </a:cubicBezTo>
                <a:close/>
                <a:moveTo>
                  <a:pt x="54" y="120"/>
                </a:moveTo>
                <a:cubicBezTo>
                  <a:pt x="50" y="120"/>
                  <a:pt x="47" y="117"/>
                  <a:pt x="47" y="113"/>
                </a:cubicBezTo>
                <a:cubicBezTo>
                  <a:pt x="47" y="110"/>
                  <a:pt x="50" y="107"/>
                  <a:pt x="54" y="107"/>
                </a:cubicBezTo>
                <a:cubicBezTo>
                  <a:pt x="58" y="107"/>
                  <a:pt x="61" y="110"/>
                  <a:pt x="61" y="113"/>
                </a:cubicBezTo>
                <a:cubicBezTo>
                  <a:pt x="61" y="117"/>
                  <a:pt x="58" y="120"/>
                  <a:pt x="54" y="120"/>
                </a:cubicBezTo>
                <a:close/>
                <a:moveTo>
                  <a:pt x="54" y="104"/>
                </a:moveTo>
                <a:cubicBezTo>
                  <a:pt x="50" y="104"/>
                  <a:pt x="47" y="101"/>
                  <a:pt x="47" y="97"/>
                </a:cubicBezTo>
                <a:cubicBezTo>
                  <a:pt x="47" y="93"/>
                  <a:pt x="50" y="90"/>
                  <a:pt x="54" y="90"/>
                </a:cubicBezTo>
                <a:cubicBezTo>
                  <a:pt x="58" y="90"/>
                  <a:pt x="61" y="93"/>
                  <a:pt x="61" y="97"/>
                </a:cubicBezTo>
                <a:cubicBezTo>
                  <a:pt x="61" y="101"/>
                  <a:pt x="58" y="104"/>
                  <a:pt x="54" y="104"/>
                </a:cubicBezTo>
                <a:close/>
                <a:moveTo>
                  <a:pt x="54" y="87"/>
                </a:moveTo>
                <a:cubicBezTo>
                  <a:pt x="50" y="87"/>
                  <a:pt x="47" y="84"/>
                  <a:pt x="47" y="81"/>
                </a:cubicBezTo>
                <a:cubicBezTo>
                  <a:pt x="47" y="77"/>
                  <a:pt x="50" y="74"/>
                  <a:pt x="54" y="74"/>
                </a:cubicBezTo>
                <a:cubicBezTo>
                  <a:pt x="58" y="74"/>
                  <a:pt x="61" y="77"/>
                  <a:pt x="61" y="81"/>
                </a:cubicBezTo>
                <a:cubicBezTo>
                  <a:pt x="61" y="84"/>
                  <a:pt x="58" y="87"/>
                  <a:pt x="54" y="87"/>
                </a:cubicBezTo>
                <a:close/>
                <a:moveTo>
                  <a:pt x="62" y="48"/>
                </a:moveTo>
                <a:cubicBezTo>
                  <a:pt x="62" y="57"/>
                  <a:pt x="55" y="63"/>
                  <a:pt x="47" y="63"/>
                </a:cubicBezTo>
                <a:cubicBezTo>
                  <a:pt x="25" y="63"/>
                  <a:pt x="25" y="63"/>
                  <a:pt x="25" y="63"/>
                </a:cubicBezTo>
                <a:cubicBezTo>
                  <a:pt x="17" y="63"/>
                  <a:pt x="10" y="57"/>
                  <a:pt x="10" y="48"/>
                </a:cubicBezTo>
                <a:cubicBezTo>
                  <a:pt x="10" y="33"/>
                  <a:pt x="10" y="33"/>
                  <a:pt x="10" y="33"/>
                </a:cubicBezTo>
                <a:cubicBezTo>
                  <a:pt x="10" y="25"/>
                  <a:pt x="17" y="18"/>
                  <a:pt x="25" y="18"/>
                </a:cubicBezTo>
                <a:cubicBezTo>
                  <a:pt x="47" y="18"/>
                  <a:pt x="47" y="18"/>
                  <a:pt x="47" y="18"/>
                </a:cubicBezTo>
                <a:cubicBezTo>
                  <a:pt x="55" y="18"/>
                  <a:pt x="62" y="25"/>
                  <a:pt x="62" y="33"/>
                </a:cubicBezTo>
                <a:lnTo>
                  <a:pt x="62" y="48"/>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1000" b="1" dirty="0">
              <a:solidFill>
                <a:schemeClr val="bg1"/>
              </a:solidFill>
            </a:endParaRPr>
          </a:p>
        </p:txBody>
      </p:sp>
      <p:sp>
        <p:nvSpPr>
          <p:cNvPr id="838" name="Freeform 149"/>
          <p:cNvSpPr>
            <a:spLocks noChangeAspect="1" noEditPoints="1"/>
          </p:cNvSpPr>
          <p:nvPr/>
        </p:nvSpPr>
        <p:spPr bwMode="auto">
          <a:xfrm>
            <a:off x="7367756" y="2575168"/>
            <a:ext cx="271305" cy="216000"/>
          </a:xfrm>
          <a:custGeom>
            <a:avLst/>
            <a:gdLst>
              <a:gd name="T0" fmla="*/ 161 w 934"/>
              <a:gd name="T1" fmla="*/ 529 h 743"/>
              <a:gd name="T2" fmla="*/ 773 w 934"/>
              <a:gd name="T3" fmla="*/ 529 h 743"/>
              <a:gd name="T4" fmla="*/ 839 w 934"/>
              <a:gd name="T5" fmla="*/ 464 h 743"/>
              <a:gd name="T6" fmla="*/ 839 w 934"/>
              <a:gd name="T7" fmla="*/ 464 h 743"/>
              <a:gd name="T8" fmla="*/ 839 w 934"/>
              <a:gd name="T9" fmla="*/ 65 h 743"/>
              <a:gd name="T10" fmla="*/ 773 w 934"/>
              <a:gd name="T11" fmla="*/ 0 h 743"/>
              <a:gd name="T12" fmla="*/ 161 w 934"/>
              <a:gd name="T13" fmla="*/ 0 h 743"/>
              <a:gd name="T14" fmla="*/ 96 w 934"/>
              <a:gd name="T15" fmla="*/ 65 h 743"/>
              <a:gd name="T16" fmla="*/ 96 w 934"/>
              <a:gd name="T17" fmla="*/ 464 h 743"/>
              <a:gd name="T18" fmla="*/ 161 w 934"/>
              <a:gd name="T19" fmla="*/ 529 h 743"/>
              <a:gd name="T20" fmla="*/ 167 w 934"/>
              <a:gd name="T21" fmla="*/ 71 h 743"/>
              <a:gd name="T22" fmla="*/ 767 w 934"/>
              <a:gd name="T23" fmla="*/ 71 h 743"/>
              <a:gd name="T24" fmla="*/ 767 w 934"/>
              <a:gd name="T25" fmla="*/ 457 h 743"/>
              <a:gd name="T26" fmla="*/ 167 w 934"/>
              <a:gd name="T27" fmla="*/ 457 h 743"/>
              <a:gd name="T28" fmla="*/ 167 w 934"/>
              <a:gd name="T29" fmla="*/ 71 h 743"/>
              <a:gd name="T30" fmla="*/ 915 w 934"/>
              <a:gd name="T31" fmla="*/ 663 h 743"/>
              <a:gd name="T32" fmla="*/ 837 w 934"/>
              <a:gd name="T33" fmla="*/ 585 h 743"/>
              <a:gd name="T34" fmla="*/ 763 w 934"/>
              <a:gd name="T35" fmla="*/ 553 h 743"/>
              <a:gd name="T36" fmla="*/ 171 w 934"/>
              <a:gd name="T37" fmla="*/ 553 h 743"/>
              <a:gd name="T38" fmla="*/ 98 w 934"/>
              <a:gd name="T39" fmla="*/ 585 h 743"/>
              <a:gd name="T40" fmla="*/ 19 w 934"/>
              <a:gd name="T41" fmla="*/ 663 h 743"/>
              <a:gd name="T42" fmla="*/ 0 w 934"/>
              <a:gd name="T43" fmla="*/ 712 h 743"/>
              <a:gd name="T44" fmla="*/ 25 w 934"/>
              <a:gd name="T45" fmla="*/ 743 h 743"/>
              <a:gd name="T46" fmla="*/ 909 w 934"/>
              <a:gd name="T47" fmla="*/ 743 h 743"/>
              <a:gd name="T48" fmla="*/ 934 w 934"/>
              <a:gd name="T49" fmla="*/ 712 h 743"/>
              <a:gd name="T50" fmla="*/ 915 w 934"/>
              <a:gd name="T51" fmla="*/ 663 h 743"/>
              <a:gd name="T52" fmla="*/ 555 w 934"/>
              <a:gd name="T53" fmla="*/ 677 h 743"/>
              <a:gd name="T54" fmla="*/ 379 w 934"/>
              <a:gd name="T55" fmla="*/ 677 h 743"/>
              <a:gd name="T56" fmla="*/ 374 w 934"/>
              <a:gd name="T57" fmla="*/ 668 h 743"/>
              <a:gd name="T58" fmla="*/ 378 w 934"/>
              <a:gd name="T59" fmla="*/ 652 h 743"/>
              <a:gd name="T60" fmla="*/ 394 w 934"/>
              <a:gd name="T61" fmla="*/ 627 h 743"/>
              <a:gd name="T62" fmla="*/ 408 w 934"/>
              <a:gd name="T63" fmla="*/ 617 h 743"/>
              <a:gd name="T64" fmla="*/ 526 w 934"/>
              <a:gd name="T65" fmla="*/ 617 h 743"/>
              <a:gd name="T66" fmla="*/ 541 w 934"/>
              <a:gd name="T67" fmla="*/ 627 h 743"/>
              <a:gd name="T68" fmla="*/ 556 w 934"/>
              <a:gd name="T69" fmla="*/ 652 h 743"/>
              <a:gd name="T70" fmla="*/ 560 w 934"/>
              <a:gd name="T71" fmla="*/ 668 h 743"/>
              <a:gd name="T72" fmla="*/ 555 w 934"/>
              <a:gd name="T73" fmla="*/ 677 h 743"/>
              <a:gd name="T74" fmla="*/ 507 w 934"/>
              <a:gd name="T75" fmla="*/ 267 h 743"/>
              <a:gd name="T76" fmla="*/ 507 w 934"/>
              <a:gd name="T77" fmla="*/ 255 h 743"/>
              <a:gd name="T78" fmla="*/ 520 w 934"/>
              <a:gd name="T79" fmla="*/ 242 h 743"/>
              <a:gd name="T80" fmla="*/ 510 w 934"/>
              <a:gd name="T81" fmla="*/ 218 h 743"/>
              <a:gd name="T82" fmla="*/ 386 w 934"/>
              <a:gd name="T83" fmla="*/ 170 h 743"/>
              <a:gd name="T84" fmla="*/ 376 w 934"/>
              <a:gd name="T85" fmla="*/ 181 h 743"/>
              <a:gd name="T86" fmla="*/ 423 w 934"/>
              <a:gd name="T87" fmla="*/ 304 h 743"/>
              <a:gd name="T88" fmla="*/ 448 w 934"/>
              <a:gd name="T89" fmla="*/ 314 h 743"/>
              <a:gd name="T90" fmla="*/ 461 w 934"/>
              <a:gd name="T91" fmla="*/ 301 h 743"/>
              <a:gd name="T92" fmla="*/ 473 w 934"/>
              <a:gd name="T93" fmla="*/ 301 h 743"/>
              <a:gd name="T94" fmla="*/ 524 w 934"/>
              <a:gd name="T95" fmla="*/ 352 h 743"/>
              <a:gd name="T96" fmla="*/ 549 w 934"/>
              <a:gd name="T97" fmla="*/ 343 h 743"/>
              <a:gd name="T98" fmla="*/ 558 w 934"/>
              <a:gd name="T99" fmla="*/ 318 h 743"/>
              <a:gd name="T100" fmla="*/ 507 w 934"/>
              <a:gd name="T101" fmla="*/ 267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4" h="743">
                <a:moveTo>
                  <a:pt x="161" y="529"/>
                </a:moveTo>
                <a:cubicBezTo>
                  <a:pt x="773" y="529"/>
                  <a:pt x="773" y="529"/>
                  <a:pt x="773" y="529"/>
                </a:cubicBezTo>
                <a:cubicBezTo>
                  <a:pt x="809" y="529"/>
                  <a:pt x="839" y="500"/>
                  <a:pt x="839" y="464"/>
                </a:cubicBezTo>
                <a:cubicBezTo>
                  <a:pt x="839" y="464"/>
                  <a:pt x="839" y="464"/>
                  <a:pt x="839" y="464"/>
                </a:cubicBezTo>
                <a:cubicBezTo>
                  <a:pt x="839" y="65"/>
                  <a:pt x="839" y="65"/>
                  <a:pt x="839" y="65"/>
                </a:cubicBezTo>
                <a:cubicBezTo>
                  <a:pt x="839" y="29"/>
                  <a:pt x="809" y="0"/>
                  <a:pt x="773" y="0"/>
                </a:cubicBezTo>
                <a:cubicBezTo>
                  <a:pt x="161" y="0"/>
                  <a:pt x="161" y="0"/>
                  <a:pt x="161" y="0"/>
                </a:cubicBezTo>
                <a:cubicBezTo>
                  <a:pt x="125" y="0"/>
                  <a:pt x="96" y="29"/>
                  <a:pt x="96" y="65"/>
                </a:cubicBezTo>
                <a:cubicBezTo>
                  <a:pt x="96" y="464"/>
                  <a:pt x="96" y="464"/>
                  <a:pt x="96" y="464"/>
                </a:cubicBezTo>
                <a:cubicBezTo>
                  <a:pt x="96" y="500"/>
                  <a:pt x="125" y="529"/>
                  <a:pt x="161" y="529"/>
                </a:cubicBezTo>
                <a:close/>
                <a:moveTo>
                  <a:pt x="167" y="71"/>
                </a:moveTo>
                <a:cubicBezTo>
                  <a:pt x="767" y="71"/>
                  <a:pt x="767" y="71"/>
                  <a:pt x="767" y="71"/>
                </a:cubicBezTo>
                <a:cubicBezTo>
                  <a:pt x="767" y="457"/>
                  <a:pt x="767" y="457"/>
                  <a:pt x="767" y="457"/>
                </a:cubicBezTo>
                <a:cubicBezTo>
                  <a:pt x="167" y="457"/>
                  <a:pt x="167" y="457"/>
                  <a:pt x="167" y="457"/>
                </a:cubicBezTo>
                <a:lnTo>
                  <a:pt x="167" y="71"/>
                </a:lnTo>
                <a:close/>
                <a:moveTo>
                  <a:pt x="915" y="663"/>
                </a:moveTo>
                <a:cubicBezTo>
                  <a:pt x="837" y="585"/>
                  <a:pt x="837" y="585"/>
                  <a:pt x="837" y="585"/>
                </a:cubicBezTo>
                <a:cubicBezTo>
                  <a:pt x="819" y="567"/>
                  <a:pt x="786" y="553"/>
                  <a:pt x="763" y="553"/>
                </a:cubicBezTo>
                <a:cubicBezTo>
                  <a:pt x="171" y="553"/>
                  <a:pt x="171" y="553"/>
                  <a:pt x="171" y="553"/>
                </a:cubicBezTo>
                <a:cubicBezTo>
                  <a:pt x="148" y="553"/>
                  <a:pt x="115" y="567"/>
                  <a:pt x="98" y="585"/>
                </a:cubicBezTo>
                <a:cubicBezTo>
                  <a:pt x="19" y="663"/>
                  <a:pt x="19" y="663"/>
                  <a:pt x="19" y="663"/>
                </a:cubicBezTo>
                <a:cubicBezTo>
                  <a:pt x="9" y="673"/>
                  <a:pt x="0" y="696"/>
                  <a:pt x="0" y="712"/>
                </a:cubicBezTo>
                <a:cubicBezTo>
                  <a:pt x="0" y="729"/>
                  <a:pt x="11" y="743"/>
                  <a:pt x="25" y="743"/>
                </a:cubicBezTo>
                <a:cubicBezTo>
                  <a:pt x="909" y="743"/>
                  <a:pt x="909" y="743"/>
                  <a:pt x="909" y="743"/>
                </a:cubicBezTo>
                <a:cubicBezTo>
                  <a:pt x="923" y="743"/>
                  <a:pt x="934" y="729"/>
                  <a:pt x="934" y="712"/>
                </a:cubicBezTo>
                <a:cubicBezTo>
                  <a:pt x="934" y="696"/>
                  <a:pt x="925" y="673"/>
                  <a:pt x="915" y="663"/>
                </a:cubicBezTo>
                <a:close/>
                <a:moveTo>
                  <a:pt x="555" y="677"/>
                </a:moveTo>
                <a:cubicBezTo>
                  <a:pt x="379" y="677"/>
                  <a:pt x="379" y="677"/>
                  <a:pt x="379" y="677"/>
                </a:cubicBezTo>
                <a:cubicBezTo>
                  <a:pt x="376" y="677"/>
                  <a:pt x="374" y="673"/>
                  <a:pt x="374" y="668"/>
                </a:cubicBezTo>
                <a:cubicBezTo>
                  <a:pt x="374" y="662"/>
                  <a:pt x="376" y="655"/>
                  <a:pt x="378" y="652"/>
                </a:cubicBezTo>
                <a:cubicBezTo>
                  <a:pt x="394" y="627"/>
                  <a:pt x="394" y="627"/>
                  <a:pt x="394" y="627"/>
                </a:cubicBezTo>
                <a:cubicBezTo>
                  <a:pt x="397" y="622"/>
                  <a:pt x="404" y="617"/>
                  <a:pt x="408" y="617"/>
                </a:cubicBezTo>
                <a:cubicBezTo>
                  <a:pt x="526" y="617"/>
                  <a:pt x="526" y="617"/>
                  <a:pt x="526" y="617"/>
                </a:cubicBezTo>
                <a:cubicBezTo>
                  <a:pt x="531" y="617"/>
                  <a:pt x="537" y="622"/>
                  <a:pt x="541" y="627"/>
                </a:cubicBezTo>
                <a:cubicBezTo>
                  <a:pt x="556" y="652"/>
                  <a:pt x="556" y="652"/>
                  <a:pt x="556" y="652"/>
                </a:cubicBezTo>
                <a:cubicBezTo>
                  <a:pt x="558" y="655"/>
                  <a:pt x="560" y="662"/>
                  <a:pt x="560" y="668"/>
                </a:cubicBezTo>
                <a:cubicBezTo>
                  <a:pt x="560" y="673"/>
                  <a:pt x="558" y="677"/>
                  <a:pt x="555" y="677"/>
                </a:cubicBezTo>
                <a:close/>
                <a:moveTo>
                  <a:pt x="507" y="267"/>
                </a:moveTo>
                <a:cubicBezTo>
                  <a:pt x="504" y="264"/>
                  <a:pt x="504" y="258"/>
                  <a:pt x="507" y="255"/>
                </a:cubicBezTo>
                <a:cubicBezTo>
                  <a:pt x="510" y="252"/>
                  <a:pt x="517" y="246"/>
                  <a:pt x="520" y="242"/>
                </a:cubicBezTo>
                <a:cubicBezTo>
                  <a:pt x="528" y="234"/>
                  <a:pt x="524" y="223"/>
                  <a:pt x="510" y="218"/>
                </a:cubicBezTo>
                <a:cubicBezTo>
                  <a:pt x="386" y="170"/>
                  <a:pt x="386" y="170"/>
                  <a:pt x="386" y="170"/>
                </a:cubicBezTo>
                <a:cubicBezTo>
                  <a:pt x="377" y="167"/>
                  <a:pt x="372" y="172"/>
                  <a:pt x="376" y="181"/>
                </a:cubicBezTo>
                <a:cubicBezTo>
                  <a:pt x="423" y="304"/>
                  <a:pt x="423" y="304"/>
                  <a:pt x="423" y="304"/>
                </a:cubicBezTo>
                <a:cubicBezTo>
                  <a:pt x="429" y="318"/>
                  <a:pt x="440" y="322"/>
                  <a:pt x="448" y="314"/>
                </a:cubicBezTo>
                <a:cubicBezTo>
                  <a:pt x="461" y="301"/>
                  <a:pt x="461" y="301"/>
                  <a:pt x="461" y="301"/>
                </a:cubicBezTo>
                <a:cubicBezTo>
                  <a:pt x="464" y="298"/>
                  <a:pt x="470" y="298"/>
                  <a:pt x="473" y="301"/>
                </a:cubicBezTo>
                <a:cubicBezTo>
                  <a:pt x="524" y="352"/>
                  <a:pt x="524" y="352"/>
                  <a:pt x="524" y="352"/>
                </a:cubicBezTo>
                <a:cubicBezTo>
                  <a:pt x="529" y="357"/>
                  <a:pt x="540" y="351"/>
                  <a:pt x="549" y="343"/>
                </a:cubicBezTo>
                <a:cubicBezTo>
                  <a:pt x="557" y="334"/>
                  <a:pt x="563" y="323"/>
                  <a:pt x="558" y="318"/>
                </a:cubicBezTo>
                <a:lnTo>
                  <a:pt x="507" y="2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dirty="0">
              <a:ln>
                <a:noFill/>
              </a:ln>
              <a:solidFill>
                <a:schemeClr val="bg1"/>
              </a:solidFill>
              <a:effectLst/>
              <a:uLnTx/>
              <a:uFillTx/>
            </a:endParaRPr>
          </a:p>
        </p:txBody>
      </p:sp>
      <p:sp>
        <p:nvSpPr>
          <p:cNvPr id="839" name="Freeform 7"/>
          <p:cNvSpPr>
            <a:spLocks noChangeAspect="1" noEditPoints="1"/>
          </p:cNvSpPr>
          <p:nvPr/>
        </p:nvSpPr>
        <p:spPr bwMode="auto">
          <a:xfrm rot="5400000">
            <a:off x="6338129" y="2546578"/>
            <a:ext cx="144000" cy="180624"/>
          </a:xfrm>
          <a:custGeom>
            <a:avLst/>
            <a:gdLst>
              <a:gd name="T0" fmla="*/ 403 w 438"/>
              <a:gd name="T1" fmla="*/ 0 h 550"/>
              <a:gd name="T2" fmla="*/ 35 w 438"/>
              <a:gd name="T3" fmla="*/ 0 h 550"/>
              <a:gd name="T4" fmla="*/ 0 w 438"/>
              <a:gd name="T5" fmla="*/ 34 h 550"/>
              <a:gd name="T6" fmla="*/ 0 w 438"/>
              <a:gd name="T7" fmla="*/ 516 h 550"/>
              <a:gd name="T8" fmla="*/ 35 w 438"/>
              <a:gd name="T9" fmla="*/ 550 h 550"/>
              <a:gd name="T10" fmla="*/ 403 w 438"/>
              <a:gd name="T11" fmla="*/ 550 h 550"/>
              <a:gd name="T12" fmla="*/ 438 w 438"/>
              <a:gd name="T13" fmla="*/ 516 h 550"/>
              <a:gd name="T14" fmla="*/ 438 w 438"/>
              <a:gd name="T15" fmla="*/ 34 h 550"/>
              <a:gd name="T16" fmla="*/ 403 w 438"/>
              <a:gd name="T17" fmla="*/ 0 h 550"/>
              <a:gd name="T18" fmla="*/ 219 w 438"/>
              <a:gd name="T19" fmla="*/ 539 h 550"/>
              <a:gd name="T20" fmla="*/ 200 w 438"/>
              <a:gd name="T21" fmla="*/ 520 h 550"/>
              <a:gd name="T22" fmla="*/ 219 w 438"/>
              <a:gd name="T23" fmla="*/ 501 h 550"/>
              <a:gd name="T24" fmla="*/ 238 w 438"/>
              <a:gd name="T25" fmla="*/ 520 h 550"/>
              <a:gd name="T26" fmla="*/ 219 w 438"/>
              <a:gd name="T27" fmla="*/ 539 h 550"/>
              <a:gd name="T28" fmla="*/ 393 w 438"/>
              <a:gd name="T29" fmla="*/ 488 h 550"/>
              <a:gd name="T30" fmla="*/ 390 w 438"/>
              <a:gd name="T31" fmla="*/ 491 h 550"/>
              <a:gd name="T32" fmla="*/ 48 w 438"/>
              <a:gd name="T33" fmla="*/ 491 h 550"/>
              <a:gd name="T34" fmla="*/ 46 w 438"/>
              <a:gd name="T35" fmla="*/ 488 h 550"/>
              <a:gd name="T36" fmla="*/ 46 w 438"/>
              <a:gd name="T37" fmla="*/ 44 h 550"/>
              <a:gd name="T38" fmla="*/ 48 w 438"/>
              <a:gd name="T39" fmla="*/ 41 h 550"/>
              <a:gd name="T40" fmla="*/ 390 w 438"/>
              <a:gd name="T41" fmla="*/ 41 h 550"/>
              <a:gd name="T42" fmla="*/ 393 w 438"/>
              <a:gd name="T43" fmla="*/ 44 h 550"/>
              <a:gd name="T44" fmla="*/ 393 w 438"/>
              <a:gd name="T45" fmla="*/ 488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8" h="550">
                <a:moveTo>
                  <a:pt x="403" y="0"/>
                </a:moveTo>
                <a:cubicBezTo>
                  <a:pt x="35" y="0"/>
                  <a:pt x="35" y="0"/>
                  <a:pt x="35" y="0"/>
                </a:cubicBezTo>
                <a:cubicBezTo>
                  <a:pt x="16" y="0"/>
                  <a:pt x="0" y="15"/>
                  <a:pt x="0" y="34"/>
                </a:cubicBezTo>
                <a:cubicBezTo>
                  <a:pt x="0" y="516"/>
                  <a:pt x="0" y="516"/>
                  <a:pt x="0" y="516"/>
                </a:cubicBezTo>
                <a:cubicBezTo>
                  <a:pt x="0" y="535"/>
                  <a:pt x="16" y="550"/>
                  <a:pt x="35" y="550"/>
                </a:cubicBezTo>
                <a:cubicBezTo>
                  <a:pt x="403" y="550"/>
                  <a:pt x="403" y="550"/>
                  <a:pt x="403" y="550"/>
                </a:cubicBezTo>
                <a:cubicBezTo>
                  <a:pt x="422" y="550"/>
                  <a:pt x="438" y="535"/>
                  <a:pt x="438" y="516"/>
                </a:cubicBezTo>
                <a:cubicBezTo>
                  <a:pt x="438" y="34"/>
                  <a:pt x="438" y="34"/>
                  <a:pt x="438" y="34"/>
                </a:cubicBezTo>
                <a:cubicBezTo>
                  <a:pt x="438" y="15"/>
                  <a:pt x="422" y="0"/>
                  <a:pt x="403" y="0"/>
                </a:cubicBezTo>
                <a:close/>
                <a:moveTo>
                  <a:pt x="219" y="539"/>
                </a:moveTo>
                <a:cubicBezTo>
                  <a:pt x="209" y="539"/>
                  <a:pt x="200" y="531"/>
                  <a:pt x="200" y="520"/>
                </a:cubicBezTo>
                <a:cubicBezTo>
                  <a:pt x="200" y="510"/>
                  <a:pt x="209" y="501"/>
                  <a:pt x="219" y="501"/>
                </a:cubicBezTo>
                <a:cubicBezTo>
                  <a:pt x="230" y="501"/>
                  <a:pt x="238" y="510"/>
                  <a:pt x="238" y="520"/>
                </a:cubicBezTo>
                <a:cubicBezTo>
                  <a:pt x="238" y="531"/>
                  <a:pt x="230" y="539"/>
                  <a:pt x="219" y="539"/>
                </a:cubicBezTo>
                <a:close/>
                <a:moveTo>
                  <a:pt x="393" y="488"/>
                </a:moveTo>
                <a:cubicBezTo>
                  <a:pt x="393" y="490"/>
                  <a:pt x="391" y="491"/>
                  <a:pt x="390" y="491"/>
                </a:cubicBezTo>
                <a:cubicBezTo>
                  <a:pt x="48" y="491"/>
                  <a:pt x="48" y="491"/>
                  <a:pt x="48" y="491"/>
                </a:cubicBezTo>
                <a:cubicBezTo>
                  <a:pt x="47" y="491"/>
                  <a:pt x="46" y="490"/>
                  <a:pt x="46" y="488"/>
                </a:cubicBezTo>
                <a:cubicBezTo>
                  <a:pt x="46" y="44"/>
                  <a:pt x="46" y="44"/>
                  <a:pt x="46" y="44"/>
                </a:cubicBezTo>
                <a:cubicBezTo>
                  <a:pt x="46" y="43"/>
                  <a:pt x="47" y="41"/>
                  <a:pt x="48" y="41"/>
                </a:cubicBezTo>
                <a:cubicBezTo>
                  <a:pt x="390" y="41"/>
                  <a:pt x="390" y="41"/>
                  <a:pt x="390" y="41"/>
                </a:cubicBezTo>
                <a:cubicBezTo>
                  <a:pt x="391" y="41"/>
                  <a:pt x="393" y="43"/>
                  <a:pt x="393" y="44"/>
                </a:cubicBezTo>
                <a:lnTo>
                  <a:pt x="393" y="48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1" dirty="0">
              <a:solidFill>
                <a:schemeClr val="bg1"/>
              </a:solidFill>
            </a:endParaRPr>
          </a:p>
        </p:txBody>
      </p:sp>
      <p:grpSp>
        <p:nvGrpSpPr>
          <p:cNvPr id="840" name="Group 839"/>
          <p:cNvGrpSpPr>
            <a:grpSpLocks noChangeAspect="1"/>
          </p:cNvGrpSpPr>
          <p:nvPr/>
        </p:nvGrpSpPr>
        <p:grpSpPr>
          <a:xfrm>
            <a:off x="8214158" y="2599598"/>
            <a:ext cx="288000" cy="196977"/>
            <a:chOff x="1728289" y="4059154"/>
            <a:chExt cx="269670" cy="184441"/>
          </a:xfrm>
          <a:solidFill>
            <a:srgbClr val="FFFFFF"/>
          </a:solidFill>
        </p:grpSpPr>
        <p:sp>
          <p:nvSpPr>
            <p:cNvPr id="841" name="Freeform 5"/>
            <p:cNvSpPr>
              <a:spLocks/>
            </p:cNvSpPr>
            <p:nvPr/>
          </p:nvSpPr>
          <p:spPr bwMode="auto">
            <a:xfrm>
              <a:off x="1800867" y="4226283"/>
              <a:ext cx="124514" cy="17312"/>
            </a:xfrm>
            <a:custGeom>
              <a:avLst/>
              <a:gdLst>
                <a:gd name="T0" fmla="*/ 149 w 158"/>
                <a:gd name="T1" fmla="*/ 16 h 22"/>
                <a:gd name="T2" fmla="*/ 139 w 158"/>
                <a:gd name="T3" fmla="*/ 16 h 22"/>
                <a:gd name="T4" fmla="*/ 135 w 158"/>
                <a:gd name="T5" fmla="*/ 13 h 22"/>
                <a:gd name="T6" fmla="*/ 132 w 158"/>
                <a:gd name="T7" fmla="*/ 0 h 22"/>
                <a:gd name="T8" fmla="*/ 25 w 158"/>
                <a:gd name="T9" fmla="*/ 0 h 22"/>
                <a:gd name="T10" fmla="*/ 23 w 158"/>
                <a:gd name="T11" fmla="*/ 13 h 22"/>
                <a:gd name="T12" fmla="*/ 19 w 158"/>
                <a:gd name="T13" fmla="*/ 16 h 22"/>
                <a:gd name="T14" fmla="*/ 9 w 158"/>
                <a:gd name="T15" fmla="*/ 16 h 22"/>
                <a:gd name="T16" fmla="*/ 0 w 158"/>
                <a:gd name="T17" fmla="*/ 22 h 22"/>
                <a:gd name="T18" fmla="*/ 158 w 158"/>
                <a:gd name="T19" fmla="*/ 22 h 22"/>
                <a:gd name="T20" fmla="*/ 149 w 158"/>
                <a:gd name="T2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22">
                  <a:moveTo>
                    <a:pt x="149" y="16"/>
                  </a:moveTo>
                  <a:cubicBezTo>
                    <a:pt x="139" y="16"/>
                    <a:pt x="139" y="16"/>
                    <a:pt x="139" y="16"/>
                  </a:cubicBezTo>
                  <a:cubicBezTo>
                    <a:pt x="136" y="16"/>
                    <a:pt x="135" y="15"/>
                    <a:pt x="135" y="13"/>
                  </a:cubicBezTo>
                  <a:cubicBezTo>
                    <a:pt x="132" y="0"/>
                    <a:pt x="132" y="0"/>
                    <a:pt x="132" y="0"/>
                  </a:cubicBezTo>
                  <a:cubicBezTo>
                    <a:pt x="25" y="0"/>
                    <a:pt x="25" y="0"/>
                    <a:pt x="25" y="0"/>
                  </a:cubicBezTo>
                  <a:cubicBezTo>
                    <a:pt x="23" y="13"/>
                    <a:pt x="23" y="13"/>
                    <a:pt x="23" y="13"/>
                  </a:cubicBezTo>
                  <a:cubicBezTo>
                    <a:pt x="22" y="15"/>
                    <a:pt x="21" y="16"/>
                    <a:pt x="19" y="16"/>
                  </a:cubicBezTo>
                  <a:cubicBezTo>
                    <a:pt x="9" y="16"/>
                    <a:pt x="9" y="16"/>
                    <a:pt x="9" y="16"/>
                  </a:cubicBezTo>
                  <a:cubicBezTo>
                    <a:pt x="5" y="16"/>
                    <a:pt x="0" y="17"/>
                    <a:pt x="0" y="22"/>
                  </a:cubicBezTo>
                  <a:cubicBezTo>
                    <a:pt x="52" y="22"/>
                    <a:pt x="105" y="22"/>
                    <a:pt x="158" y="22"/>
                  </a:cubicBezTo>
                  <a:cubicBezTo>
                    <a:pt x="157" y="17"/>
                    <a:pt x="152" y="16"/>
                    <a:pt x="149" y="1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dirty="0" smtClean="0">
                <a:ln>
                  <a:noFill/>
                </a:ln>
                <a:solidFill>
                  <a:schemeClr val="bg1"/>
                </a:solidFill>
                <a:effectLst/>
                <a:uLnTx/>
                <a:uFillTx/>
              </a:endParaRPr>
            </a:p>
          </p:txBody>
        </p:sp>
        <p:sp>
          <p:nvSpPr>
            <p:cNvPr id="842" name="Freeform 6"/>
            <p:cNvSpPr>
              <a:spLocks noEditPoints="1"/>
            </p:cNvSpPr>
            <p:nvPr/>
          </p:nvSpPr>
          <p:spPr bwMode="auto">
            <a:xfrm>
              <a:off x="1728289" y="4059154"/>
              <a:ext cx="269670" cy="163134"/>
            </a:xfrm>
            <a:custGeom>
              <a:avLst/>
              <a:gdLst>
                <a:gd name="T0" fmla="*/ 337 w 342"/>
                <a:gd name="T1" fmla="*/ 0 h 207"/>
                <a:gd name="T2" fmla="*/ 4 w 342"/>
                <a:gd name="T3" fmla="*/ 0 h 207"/>
                <a:gd name="T4" fmla="*/ 0 w 342"/>
                <a:gd name="T5" fmla="*/ 5 h 207"/>
                <a:gd name="T6" fmla="*/ 0 w 342"/>
                <a:gd name="T7" fmla="*/ 202 h 207"/>
                <a:gd name="T8" fmla="*/ 4 w 342"/>
                <a:gd name="T9" fmla="*/ 207 h 207"/>
                <a:gd name="T10" fmla="*/ 337 w 342"/>
                <a:gd name="T11" fmla="*/ 207 h 207"/>
                <a:gd name="T12" fmla="*/ 342 w 342"/>
                <a:gd name="T13" fmla="*/ 202 h 207"/>
                <a:gd name="T14" fmla="*/ 342 w 342"/>
                <a:gd name="T15" fmla="*/ 5 h 207"/>
                <a:gd name="T16" fmla="*/ 337 w 342"/>
                <a:gd name="T17" fmla="*/ 0 h 207"/>
                <a:gd name="T18" fmla="*/ 32 w 342"/>
                <a:gd name="T19" fmla="*/ 199 h 207"/>
                <a:gd name="T20" fmla="*/ 21 w 342"/>
                <a:gd name="T21" fmla="*/ 199 h 207"/>
                <a:gd name="T22" fmla="*/ 21 w 342"/>
                <a:gd name="T23" fmla="*/ 195 h 207"/>
                <a:gd name="T24" fmla="*/ 32 w 342"/>
                <a:gd name="T25" fmla="*/ 195 h 207"/>
                <a:gd name="T26" fmla="*/ 32 w 342"/>
                <a:gd name="T27" fmla="*/ 199 h 207"/>
                <a:gd name="T28" fmla="*/ 327 w 342"/>
                <a:gd name="T29" fmla="*/ 187 h 207"/>
                <a:gd name="T30" fmla="*/ 14 w 342"/>
                <a:gd name="T31" fmla="*/ 187 h 207"/>
                <a:gd name="T32" fmla="*/ 14 w 342"/>
                <a:gd name="T33" fmla="*/ 15 h 207"/>
                <a:gd name="T34" fmla="*/ 327 w 342"/>
                <a:gd name="T35" fmla="*/ 15 h 207"/>
                <a:gd name="T36" fmla="*/ 327 w 342"/>
                <a:gd name="T37" fmla="*/ 18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2" h="207">
                  <a:moveTo>
                    <a:pt x="337" y="0"/>
                  </a:moveTo>
                  <a:cubicBezTo>
                    <a:pt x="4" y="0"/>
                    <a:pt x="4" y="0"/>
                    <a:pt x="4" y="0"/>
                  </a:cubicBezTo>
                  <a:cubicBezTo>
                    <a:pt x="2" y="0"/>
                    <a:pt x="0" y="2"/>
                    <a:pt x="0" y="5"/>
                  </a:cubicBezTo>
                  <a:cubicBezTo>
                    <a:pt x="0" y="202"/>
                    <a:pt x="0" y="202"/>
                    <a:pt x="0" y="202"/>
                  </a:cubicBezTo>
                  <a:cubicBezTo>
                    <a:pt x="0" y="205"/>
                    <a:pt x="2" y="207"/>
                    <a:pt x="4" y="207"/>
                  </a:cubicBezTo>
                  <a:cubicBezTo>
                    <a:pt x="337" y="207"/>
                    <a:pt x="337" y="207"/>
                    <a:pt x="337" y="207"/>
                  </a:cubicBezTo>
                  <a:cubicBezTo>
                    <a:pt x="340" y="207"/>
                    <a:pt x="342" y="205"/>
                    <a:pt x="342" y="202"/>
                  </a:cubicBezTo>
                  <a:cubicBezTo>
                    <a:pt x="342" y="5"/>
                    <a:pt x="342" y="5"/>
                    <a:pt x="342" y="5"/>
                  </a:cubicBezTo>
                  <a:cubicBezTo>
                    <a:pt x="342" y="2"/>
                    <a:pt x="340" y="0"/>
                    <a:pt x="337" y="0"/>
                  </a:cubicBezTo>
                  <a:close/>
                  <a:moveTo>
                    <a:pt x="32" y="199"/>
                  </a:moveTo>
                  <a:cubicBezTo>
                    <a:pt x="21" y="199"/>
                    <a:pt x="21" y="199"/>
                    <a:pt x="21" y="199"/>
                  </a:cubicBezTo>
                  <a:cubicBezTo>
                    <a:pt x="21" y="195"/>
                    <a:pt x="21" y="195"/>
                    <a:pt x="21" y="195"/>
                  </a:cubicBezTo>
                  <a:cubicBezTo>
                    <a:pt x="32" y="195"/>
                    <a:pt x="32" y="195"/>
                    <a:pt x="32" y="195"/>
                  </a:cubicBezTo>
                  <a:lnTo>
                    <a:pt x="32" y="199"/>
                  </a:lnTo>
                  <a:close/>
                  <a:moveTo>
                    <a:pt x="327" y="187"/>
                  </a:moveTo>
                  <a:cubicBezTo>
                    <a:pt x="14" y="187"/>
                    <a:pt x="14" y="187"/>
                    <a:pt x="14" y="187"/>
                  </a:cubicBezTo>
                  <a:cubicBezTo>
                    <a:pt x="14" y="15"/>
                    <a:pt x="14" y="15"/>
                    <a:pt x="14" y="15"/>
                  </a:cubicBezTo>
                  <a:cubicBezTo>
                    <a:pt x="327" y="15"/>
                    <a:pt x="327" y="15"/>
                    <a:pt x="327" y="15"/>
                  </a:cubicBezTo>
                  <a:lnTo>
                    <a:pt x="327" y="18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dirty="0" smtClean="0">
                <a:ln>
                  <a:noFill/>
                </a:ln>
                <a:solidFill>
                  <a:schemeClr val="bg1"/>
                </a:solidFill>
                <a:effectLst/>
                <a:uLnTx/>
                <a:uFillTx/>
              </a:endParaRPr>
            </a:p>
          </p:txBody>
        </p:sp>
      </p:grpSp>
      <p:grpSp>
        <p:nvGrpSpPr>
          <p:cNvPr id="843" name="Group 842"/>
          <p:cNvGrpSpPr/>
          <p:nvPr/>
        </p:nvGrpSpPr>
        <p:grpSpPr>
          <a:xfrm>
            <a:off x="437663" y="3044703"/>
            <a:ext cx="4613122" cy="1584000"/>
            <a:chOff x="318723" y="2962800"/>
            <a:chExt cx="4437733" cy="1780357"/>
          </a:xfrm>
        </p:grpSpPr>
        <p:graphicFrame>
          <p:nvGraphicFramePr>
            <p:cNvPr id="844" name="Chart 843"/>
            <p:cNvGraphicFramePr/>
            <p:nvPr>
              <p:extLst>
                <p:ext uri="{D42A27DB-BD31-4B8C-83A1-F6EECF244321}">
                  <p14:modId xmlns:p14="http://schemas.microsoft.com/office/powerpoint/2010/main" val="3580223264"/>
                </p:ext>
              </p:extLst>
            </p:nvPr>
          </p:nvGraphicFramePr>
          <p:xfrm>
            <a:off x="389971" y="2962800"/>
            <a:ext cx="4366485" cy="1780357"/>
          </p:xfrm>
          <a:graphic>
            <a:graphicData uri="http://schemas.openxmlformats.org/drawingml/2006/chart">
              <c:chart xmlns:c="http://schemas.openxmlformats.org/drawingml/2006/chart" xmlns:r="http://schemas.openxmlformats.org/officeDocument/2006/relationships" r:id="rId31"/>
            </a:graphicData>
          </a:graphic>
        </p:graphicFrame>
        <p:sp>
          <p:nvSpPr>
            <p:cNvPr id="845" name="TextBox 101"/>
            <p:cNvSpPr txBox="1"/>
            <p:nvPr/>
          </p:nvSpPr>
          <p:spPr>
            <a:xfrm>
              <a:off x="328873" y="3160246"/>
              <a:ext cx="1014432"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dirty="0" smtClean="0">
                  <a:solidFill>
                    <a:schemeClr val="bg1"/>
                  </a:solidFill>
                  <a:latin typeface="Arial"/>
                  <a:ea typeface="+mj-ea"/>
                  <a:cs typeface="Arial"/>
                </a:rPr>
                <a:t>Publicará </a:t>
              </a:r>
              <a:r>
                <a:rPr sz="600" dirty="0">
                  <a:solidFill>
                    <a:schemeClr val="bg1"/>
                  </a:solidFill>
                  <a:latin typeface="Arial"/>
                  <a:ea typeface="+mj-ea"/>
                  <a:cs typeface="Arial"/>
                </a:rPr>
                <a:t>una foto</a:t>
              </a:r>
            </a:p>
          </p:txBody>
        </p:sp>
        <p:sp>
          <p:nvSpPr>
            <p:cNvPr id="846" name="TextBox 101"/>
            <p:cNvSpPr txBox="1"/>
            <p:nvPr/>
          </p:nvSpPr>
          <p:spPr>
            <a:xfrm>
              <a:off x="328153" y="3415506"/>
              <a:ext cx="908265"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solidFill>
                    <a:schemeClr val="bg1"/>
                  </a:solidFill>
                  <a:latin typeface="Arial"/>
                  <a:ea typeface="+mj-ea"/>
                  <a:cs typeface="Arial"/>
                </a:rPr>
                <a:t>Publicará un enlace</a:t>
              </a:r>
            </a:p>
          </p:txBody>
        </p:sp>
        <p:sp>
          <p:nvSpPr>
            <p:cNvPr id="847" name="TextBox 101"/>
            <p:cNvSpPr txBox="1"/>
            <p:nvPr/>
          </p:nvSpPr>
          <p:spPr>
            <a:xfrm>
              <a:off x="325337" y="3664734"/>
              <a:ext cx="2389096" cy="21085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err="1"/>
                <a:t>responderá</a:t>
              </a:r>
              <a:r>
                <a:rPr lang="en-GB" sz="600" dirty="0"/>
                <a:t> a un </a:t>
              </a:r>
              <a:r>
                <a:rPr lang="en-GB" sz="600" dirty="0" err="1"/>
                <a:t>comentario</a:t>
              </a:r>
              <a:r>
                <a:rPr lang="en-GB" sz="600" dirty="0"/>
                <a:t> o </a:t>
              </a:r>
              <a:r>
                <a:rPr lang="en-GB" sz="600" dirty="0" err="1"/>
                <a:t>elemento</a:t>
              </a:r>
              <a:r>
                <a:rPr lang="en-GB" sz="600" dirty="0"/>
                <a:t> </a:t>
              </a:r>
              <a:r>
                <a:rPr lang="en-GB" sz="600" dirty="0" err="1"/>
                <a:t>compartido</a:t>
              </a:r>
              <a:endParaRPr lang="en-GB" sz="600" dirty="0"/>
            </a:p>
          </p:txBody>
        </p:sp>
        <p:sp>
          <p:nvSpPr>
            <p:cNvPr id="848" name="TextBox 101"/>
            <p:cNvSpPr txBox="1"/>
            <p:nvPr/>
          </p:nvSpPr>
          <p:spPr>
            <a:xfrm>
              <a:off x="318723" y="3919476"/>
              <a:ext cx="1014432"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Publicará un vídeo</a:t>
              </a:r>
            </a:p>
          </p:txBody>
        </p:sp>
        <p:sp>
          <p:nvSpPr>
            <p:cNvPr id="849" name="TextBox 101"/>
            <p:cNvSpPr txBox="1"/>
            <p:nvPr/>
          </p:nvSpPr>
          <p:spPr>
            <a:xfrm>
              <a:off x="322058" y="4155677"/>
              <a:ext cx="3269272" cy="20339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US" sz="600" dirty="0" smtClean="0">
                  <a:solidFill>
                    <a:schemeClr val="bg1"/>
                  </a:solidFill>
                  <a:cs typeface="Arial"/>
                </a:rPr>
                <a:t>Dará </a:t>
              </a:r>
              <a:r>
                <a:rPr lang="en-US" sz="600" dirty="0">
                  <a:solidFill>
                    <a:schemeClr val="bg1"/>
                  </a:solidFill>
                  <a:cs typeface="Arial"/>
                </a:rPr>
                <a:t>like a un </a:t>
              </a:r>
              <a:r>
                <a:rPr lang="en-US" sz="600" dirty="0" err="1">
                  <a:solidFill>
                    <a:schemeClr val="bg1"/>
                  </a:solidFill>
                  <a:cs typeface="Arial"/>
                </a:rPr>
                <a:t>futbolista</a:t>
              </a:r>
              <a:r>
                <a:rPr lang="en-US" sz="600" dirty="0">
                  <a:solidFill>
                    <a:schemeClr val="bg1"/>
                  </a:solidFill>
                  <a:cs typeface="Arial"/>
                </a:rPr>
                <a:t> </a:t>
              </a:r>
              <a:r>
                <a:rPr lang="en-US" sz="600" dirty="0" smtClean="0">
                  <a:solidFill>
                    <a:schemeClr val="bg1"/>
                  </a:solidFill>
                  <a:cs typeface="Arial"/>
                </a:rPr>
                <a:t>(</a:t>
              </a:r>
              <a:r>
                <a:rPr lang="en-US" sz="600" dirty="0" err="1" smtClean="0">
                  <a:solidFill>
                    <a:schemeClr val="bg1"/>
                  </a:solidFill>
                  <a:cs typeface="Arial"/>
                </a:rPr>
                <a:t>barra</a:t>
              </a:r>
              <a:r>
                <a:rPr lang="en-US" sz="600" dirty="0" smtClean="0">
                  <a:solidFill>
                    <a:schemeClr val="bg1"/>
                  </a:solidFill>
                  <a:cs typeface="Arial"/>
                </a:rPr>
                <a:t> </a:t>
              </a:r>
              <a:r>
                <a:rPr lang="en-US" sz="600" dirty="0" err="1" smtClean="0">
                  <a:solidFill>
                    <a:schemeClr val="bg1"/>
                  </a:solidFill>
                  <a:cs typeface="Arial"/>
                </a:rPr>
                <a:t>blanca</a:t>
              </a:r>
              <a:r>
                <a:rPr lang="en-US" sz="600" dirty="0" smtClean="0">
                  <a:solidFill>
                    <a:schemeClr val="bg1"/>
                  </a:solidFill>
                  <a:cs typeface="Arial"/>
                </a:rPr>
                <a:t>) </a:t>
              </a:r>
              <a:r>
                <a:rPr lang="en-US" sz="600" dirty="0">
                  <a:solidFill>
                    <a:schemeClr val="bg1"/>
                  </a:solidFill>
                  <a:cs typeface="Arial"/>
                </a:rPr>
                <a:t>o a la </a:t>
              </a:r>
              <a:r>
                <a:rPr lang="en-US" sz="600" dirty="0" err="1">
                  <a:solidFill>
                    <a:schemeClr val="bg1"/>
                  </a:solidFill>
                  <a:cs typeface="Arial"/>
                </a:rPr>
                <a:t>página</a:t>
              </a:r>
              <a:r>
                <a:rPr lang="en-US" sz="600" dirty="0">
                  <a:solidFill>
                    <a:schemeClr val="bg1"/>
                  </a:solidFill>
                  <a:cs typeface="Arial"/>
                </a:rPr>
                <a:t> de </a:t>
              </a:r>
              <a:r>
                <a:rPr lang="en-US" sz="600" dirty="0" err="1">
                  <a:solidFill>
                    <a:schemeClr val="bg1"/>
                  </a:solidFill>
                  <a:cs typeface="Arial"/>
                </a:rPr>
                <a:t>una</a:t>
              </a:r>
              <a:r>
                <a:rPr lang="en-US" sz="600" dirty="0">
                  <a:solidFill>
                    <a:schemeClr val="bg1"/>
                  </a:solidFill>
                  <a:cs typeface="Arial"/>
                </a:rPr>
                <a:t> </a:t>
              </a:r>
              <a:r>
                <a:rPr lang="en-US" sz="600" dirty="0" err="1">
                  <a:solidFill>
                    <a:schemeClr val="bg1"/>
                  </a:solidFill>
                  <a:cs typeface="Arial"/>
                </a:rPr>
                <a:t>marca</a:t>
              </a:r>
              <a:r>
                <a:rPr lang="en-US" sz="600" dirty="0">
                  <a:solidFill>
                    <a:schemeClr val="bg1"/>
                  </a:solidFill>
                  <a:cs typeface="Arial"/>
                </a:rPr>
                <a:t> </a:t>
              </a:r>
              <a:r>
                <a:rPr lang="en-US" sz="600" dirty="0" smtClean="0">
                  <a:solidFill>
                    <a:schemeClr val="bg1"/>
                  </a:solidFill>
                  <a:cs typeface="Arial"/>
                </a:rPr>
                <a:t>(</a:t>
              </a:r>
              <a:r>
                <a:rPr lang="en-US" sz="600" dirty="0" err="1" smtClean="0">
                  <a:solidFill>
                    <a:schemeClr val="bg1"/>
                  </a:solidFill>
                  <a:cs typeface="Arial"/>
                </a:rPr>
                <a:t>barra</a:t>
              </a:r>
              <a:r>
                <a:rPr lang="en-US" sz="600" dirty="0" smtClean="0">
                  <a:solidFill>
                    <a:schemeClr val="bg1"/>
                  </a:solidFill>
                  <a:cs typeface="Arial"/>
                </a:rPr>
                <a:t> </a:t>
              </a:r>
              <a:r>
                <a:rPr lang="en-US" sz="600" dirty="0" err="1" smtClean="0">
                  <a:solidFill>
                    <a:schemeClr val="bg1"/>
                  </a:solidFill>
                  <a:cs typeface="Arial"/>
                </a:rPr>
                <a:t>naranja</a:t>
              </a:r>
              <a:r>
                <a:rPr lang="en-US" sz="600" dirty="0">
                  <a:solidFill>
                    <a:schemeClr val="bg1"/>
                  </a:solidFill>
                  <a:cs typeface="Arial"/>
                </a:rPr>
                <a:t>)</a:t>
              </a:r>
            </a:p>
          </p:txBody>
        </p:sp>
        <p:sp>
          <p:nvSpPr>
            <p:cNvPr id="850" name="TextBox 101"/>
            <p:cNvSpPr txBox="1"/>
            <p:nvPr/>
          </p:nvSpPr>
          <p:spPr>
            <a:xfrm>
              <a:off x="329588" y="4409882"/>
              <a:ext cx="1748717" cy="185866"/>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dirty="0" err="1">
                  <a:solidFill>
                    <a:schemeClr val="bg1"/>
                  </a:solidFill>
                  <a:latin typeface="Arial"/>
                  <a:ea typeface="+mj-ea"/>
                  <a:cs typeface="Arial"/>
                </a:rPr>
                <a:t>Usará</a:t>
              </a:r>
              <a:r>
                <a:rPr sz="600" dirty="0">
                  <a:solidFill>
                    <a:schemeClr val="bg1"/>
                  </a:solidFill>
                  <a:latin typeface="Arial"/>
                  <a:ea typeface="+mj-ea"/>
                  <a:cs typeface="Arial"/>
                </a:rPr>
                <a:t> </a:t>
              </a:r>
              <a:r>
                <a:rPr sz="600" dirty="0" err="1">
                  <a:solidFill>
                    <a:schemeClr val="bg1"/>
                  </a:solidFill>
                  <a:latin typeface="Arial"/>
                  <a:ea typeface="+mj-ea"/>
                  <a:cs typeface="Arial"/>
                </a:rPr>
                <a:t>una</a:t>
              </a:r>
              <a:r>
                <a:rPr sz="600" dirty="0">
                  <a:solidFill>
                    <a:schemeClr val="bg1"/>
                  </a:solidFill>
                  <a:latin typeface="Arial"/>
                  <a:ea typeface="+mj-ea"/>
                  <a:cs typeface="Arial"/>
                </a:rPr>
                <a:t> </a:t>
              </a:r>
              <a:r>
                <a:rPr sz="600" dirty="0" err="1" smtClean="0">
                  <a:solidFill>
                    <a:schemeClr val="bg1"/>
                  </a:solidFill>
                  <a:latin typeface="Arial"/>
                  <a:ea typeface="+mj-ea"/>
                  <a:cs typeface="Arial"/>
                </a:rPr>
                <a:t>aplicación</a:t>
              </a:r>
              <a:r>
                <a:rPr sz="600" dirty="0" smtClean="0">
                  <a:solidFill>
                    <a:schemeClr val="bg1"/>
                  </a:solidFill>
                  <a:latin typeface="Arial"/>
                  <a:ea typeface="+mj-ea"/>
                  <a:cs typeface="Arial"/>
                </a:rPr>
                <a:t> de </a:t>
              </a:r>
              <a:r>
                <a:rPr sz="600" dirty="0">
                  <a:solidFill>
                    <a:schemeClr val="bg1"/>
                  </a:solidFill>
                  <a:latin typeface="Arial"/>
                  <a:ea typeface="+mj-ea"/>
                  <a:cs typeface="Arial"/>
                </a:rPr>
                <a:t>la Copa Mundial FIFA</a:t>
              </a:r>
            </a:p>
          </p:txBody>
        </p:sp>
      </p:grpSp>
      <p:grpSp>
        <p:nvGrpSpPr>
          <p:cNvPr id="851" name="Group 850"/>
          <p:cNvGrpSpPr/>
          <p:nvPr/>
        </p:nvGrpSpPr>
        <p:grpSpPr>
          <a:xfrm>
            <a:off x="4158158" y="4184882"/>
            <a:ext cx="664090" cy="305670"/>
            <a:chOff x="3844526" y="4132207"/>
            <a:chExt cx="664090" cy="305670"/>
          </a:xfrm>
        </p:grpSpPr>
        <p:grpSp>
          <p:nvGrpSpPr>
            <p:cNvPr id="852" name="Group 851"/>
            <p:cNvGrpSpPr/>
            <p:nvPr/>
          </p:nvGrpSpPr>
          <p:grpSpPr>
            <a:xfrm>
              <a:off x="3844526" y="4132207"/>
              <a:ext cx="664090" cy="227279"/>
              <a:chOff x="3844526" y="4132207"/>
              <a:chExt cx="664090" cy="227279"/>
            </a:xfrm>
          </p:grpSpPr>
          <p:sp>
            <p:nvSpPr>
              <p:cNvPr id="854" name="Rectangle 853"/>
              <p:cNvSpPr/>
              <p:nvPr/>
            </p:nvSpPr>
            <p:spPr>
              <a:xfrm>
                <a:off x="3844526" y="4189578"/>
                <a:ext cx="72000" cy="72000"/>
              </a:xfrm>
              <a:prstGeom prst="rect">
                <a:avLst/>
              </a:prstGeom>
              <a:solidFill>
                <a:schemeClr val="bg1"/>
              </a:solidFill>
            </p:spPr>
            <p:txBody>
              <a:bodyPr wrap="square" lIns="18000" rIns="18000" rtlCol="0" anchor="ctr">
                <a:spAutoFit/>
              </a:bodyPr>
              <a:lstStyle/>
              <a:p>
                <a:pPr marL="0" algn="ctr"/>
                <a:endParaRPr lang="en-GB" sz="900" b="1" kern="0" cap="all" dirty="0">
                  <a:solidFill>
                    <a:schemeClr val="bg1"/>
                  </a:solidFill>
                </a:endParaRPr>
              </a:p>
            </p:txBody>
          </p:sp>
          <p:sp>
            <p:nvSpPr>
              <p:cNvPr id="855" name="TextBox 101"/>
              <p:cNvSpPr txBox="1"/>
              <p:nvPr/>
            </p:nvSpPr>
            <p:spPr>
              <a:xfrm>
                <a:off x="3846859" y="4132207"/>
                <a:ext cx="661757"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Total</a:t>
                </a:r>
              </a:p>
            </p:txBody>
          </p:sp>
          <p:sp>
            <p:nvSpPr>
              <p:cNvPr id="856" name="Rectangle 855"/>
              <p:cNvSpPr/>
              <p:nvPr/>
            </p:nvSpPr>
            <p:spPr>
              <a:xfrm>
                <a:off x="3844526" y="4287486"/>
                <a:ext cx="72000" cy="72000"/>
              </a:xfrm>
              <a:prstGeom prst="rect">
                <a:avLst/>
              </a:prstGeom>
              <a:solidFill>
                <a:schemeClr val="tx1"/>
              </a:solidFill>
            </p:spPr>
            <p:txBody>
              <a:bodyPr wrap="square" lIns="18000" rIns="18000" rtlCol="0" anchor="ctr">
                <a:spAutoFit/>
              </a:bodyPr>
              <a:lstStyle/>
              <a:p>
                <a:pPr marL="0" algn="ctr"/>
                <a:endParaRPr lang="en-GB" sz="900" b="1" kern="0" cap="all" dirty="0">
                  <a:solidFill>
                    <a:schemeClr val="bg1"/>
                  </a:solidFill>
                </a:endParaRPr>
              </a:p>
            </p:txBody>
          </p:sp>
        </p:grpSp>
        <p:sp>
          <p:nvSpPr>
            <p:cNvPr id="853" name="TextBox 101"/>
            <p:cNvSpPr txBox="1"/>
            <p:nvPr/>
          </p:nvSpPr>
          <p:spPr>
            <a:xfrm>
              <a:off x="3852617" y="4230115"/>
              <a:ext cx="597149"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Marcas</a:t>
              </a:r>
            </a:p>
          </p:txBody>
        </p:sp>
      </p:grpSp>
      <p:pic>
        <p:nvPicPr>
          <p:cNvPr id="857" name="Picture 33" descr="http://icons.iconarchive.com/icons/visualpharm/icons8-metro-style/512/Very-Basic-Link-icon.png"/>
          <p:cNvPicPr>
            <a:picLocks noChangeAspect="1" noChangeArrowheads="1"/>
          </p:cNvPicPr>
          <p:nvPr/>
        </p:nvPicPr>
        <p:blipFill>
          <a:blip r:embed="rId32" cstate="screen">
            <a:lum bright="70000" contrast="-70000"/>
            <a:extLst>
              <a:ext uri="{BEBA8EAE-BF5A-486C-A8C5-ECC9F3942E4B}">
                <a14:imgProps xmlns:a14="http://schemas.microsoft.com/office/drawing/2010/main">
                  <a14:imgLayer r:embed="rId33">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16534" y="3432754"/>
            <a:ext cx="144000" cy="139025"/>
          </a:xfrm>
          <a:prstGeom prst="rect">
            <a:avLst/>
          </a:prstGeom>
          <a:noFill/>
          <a:extLst>
            <a:ext uri="{909E8E84-426E-40dd-AFC4-6F175D3DCCD1}">
              <a14:hiddenFill xmlns:a14="http://schemas.microsoft.com/office/drawing/2010/main">
                <a:solidFill>
                  <a:srgbClr val="FFFFFF"/>
                </a:solidFill>
              </a14:hiddenFill>
            </a:ext>
          </a:extLst>
        </p:spPr>
      </p:pic>
      <p:pic>
        <p:nvPicPr>
          <p:cNvPr id="858" name="Picture 35" descr="http://icons.iconarchive.com/icons/visualpharm/icons8-metro-style/512/Photo-Video-Slr-camera-icon.png"/>
          <p:cNvPicPr>
            <a:picLocks noChangeAspect="1" noChangeArrowheads="1"/>
          </p:cNvPicPr>
          <p:nvPr/>
        </p:nvPicPr>
        <p:blipFill>
          <a:blip r:embed="rId34" cstate="screen">
            <a:lum bright="70000" contrast="-70000"/>
            <a:extLst>
              <a:ext uri="{BEBA8EAE-BF5A-486C-A8C5-ECC9F3942E4B}">
                <a14:imgProps xmlns:a14="http://schemas.microsoft.com/office/drawing/2010/main">
                  <a14:imgLayer r:embed="rId35">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07975" y="3184069"/>
            <a:ext cx="165964" cy="160231"/>
          </a:xfrm>
          <a:prstGeom prst="rect">
            <a:avLst/>
          </a:prstGeom>
          <a:noFill/>
          <a:extLst>
            <a:ext uri="{909E8E84-426E-40dd-AFC4-6F175D3DCCD1}">
              <a14:hiddenFill xmlns:a14="http://schemas.microsoft.com/office/drawing/2010/main">
                <a:solidFill>
                  <a:srgbClr val="FFFFFF"/>
                </a:solidFill>
              </a14:hiddenFill>
            </a:ext>
          </a:extLst>
        </p:spPr>
      </p:pic>
      <p:pic>
        <p:nvPicPr>
          <p:cNvPr id="859" name="Picture 43" descr="http://www.endlessicons.com/wp-content/uploads/2013/05/comments-icon-614x460.png"/>
          <p:cNvPicPr>
            <a:picLocks noChangeAspect="1" noChangeArrowheads="1"/>
          </p:cNvPicPr>
          <p:nvPr/>
        </p:nvPicPr>
        <p:blipFill rotWithShape="1">
          <a:blip r:embed="rId36" cstate="screen">
            <a:lum bright="70000" contrast="-70000"/>
            <a:extLst>
              <a:ext uri="{BEBA8EAE-BF5A-486C-A8C5-ECC9F3942E4B}">
                <a14:imgProps xmlns:a14="http://schemas.microsoft.com/office/drawing/2010/main">
                  <a14:imgLayer r:embed="rId37">
                    <a14:imgEffect>
                      <a14:artisticPhotocopy/>
                    </a14:imgEffect>
                  </a14:imgLayer>
                </a14:imgProps>
              </a:ext>
              <a:ext uri="{28A0092B-C50C-407E-A947-70E740481C1C}">
                <a14:useLocalDpi xmlns:a14="http://schemas.microsoft.com/office/drawing/2010/main"/>
              </a:ext>
            </a:extLst>
          </a:blip>
          <a:srcRect/>
          <a:stretch/>
        </p:blipFill>
        <p:spPr bwMode="auto">
          <a:xfrm>
            <a:off x="302094" y="3660233"/>
            <a:ext cx="172320" cy="129197"/>
          </a:xfrm>
          <a:prstGeom prst="rect">
            <a:avLst/>
          </a:prstGeom>
          <a:noFill/>
          <a:extLst>
            <a:ext uri="{909E8E84-426E-40dd-AFC4-6F175D3DCCD1}">
              <a14:hiddenFill xmlns:a14="http://schemas.microsoft.com/office/drawing/2010/main">
                <a:solidFill>
                  <a:srgbClr val="FFFFFF"/>
                </a:solidFill>
              </a14:hiddenFill>
            </a:ext>
          </a:extLst>
        </p:spPr>
      </p:pic>
      <p:pic>
        <p:nvPicPr>
          <p:cNvPr id="860" name="Picture 45" descr="http://sensatejournal.com/wp-content/themes/sensate/images/icon_video.png"/>
          <p:cNvPicPr>
            <a:picLocks noChangeAspect="1" noChangeArrowheads="1"/>
          </p:cNvPicPr>
          <p:nvPr/>
        </p:nvPicPr>
        <p:blipFill>
          <a:blip r:embed="rId38" cstate="screen">
            <a:lum bright="70000" contrast="-70000"/>
            <a:extLst>
              <a:ext uri="{BEBA8EAE-BF5A-486C-A8C5-ECC9F3942E4B}">
                <a14:imgProps xmlns:a14="http://schemas.microsoft.com/office/drawing/2010/main">
                  <a14:imgLayer r:embed="rId39">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27045" y="3877884"/>
            <a:ext cx="139696" cy="134869"/>
          </a:xfrm>
          <a:prstGeom prst="rect">
            <a:avLst/>
          </a:prstGeom>
          <a:noFill/>
          <a:extLst>
            <a:ext uri="{909E8E84-426E-40dd-AFC4-6F175D3DCCD1}">
              <a14:hiddenFill xmlns:a14="http://schemas.microsoft.com/office/drawing/2010/main">
                <a:solidFill>
                  <a:srgbClr val="FFFFFF"/>
                </a:solidFill>
              </a14:hiddenFill>
            </a:ext>
          </a:extLst>
        </p:spPr>
      </p:pic>
      <p:pic>
        <p:nvPicPr>
          <p:cNvPr id="861" name="Picture 49" descr="http://upload.wikimedia.org/wikipedia/commons/1/13/Facebook_like_thumb.png"/>
          <p:cNvPicPr>
            <a:picLocks noChangeAspect="1" noChangeArrowheads="1"/>
          </p:cNvPicPr>
          <p:nvPr/>
        </p:nvPicPr>
        <p:blipFill>
          <a:blip r:embed="rId40" cstate="screen">
            <a:lum bright="70000" contrast="-70000"/>
            <a:extLst>
              <a:ext uri="{28A0092B-C50C-407E-A947-70E740481C1C}">
                <a14:useLocalDpi xmlns:a14="http://schemas.microsoft.com/office/drawing/2010/main"/>
              </a:ext>
            </a:extLst>
          </a:blip>
          <a:srcRect/>
          <a:stretch>
            <a:fillRect/>
          </a:stretch>
        </p:blipFill>
        <p:spPr bwMode="auto">
          <a:xfrm>
            <a:off x="321071" y="4101207"/>
            <a:ext cx="153743" cy="127131"/>
          </a:xfrm>
          <a:prstGeom prst="rect">
            <a:avLst/>
          </a:prstGeom>
          <a:noFill/>
          <a:extLst>
            <a:ext uri="{909E8E84-426E-40dd-AFC4-6F175D3DCCD1}">
              <a14:hiddenFill xmlns:a14="http://schemas.microsoft.com/office/drawing/2010/main">
                <a:solidFill>
                  <a:srgbClr val="FFFFFF"/>
                </a:solidFill>
              </a14:hiddenFill>
            </a:ext>
          </a:extLst>
        </p:spPr>
      </p:pic>
      <p:pic>
        <p:nvPicPr>
          <p:cNvPr id="862" name="Picture 861"/>
          <p:cNvPicPr>
            <a:picLocks noChangeAspect="1"/>
          </p:cNvPicPr>
          <p:nvPr/>
        </p:nvPicPr>
        <p:blipFill>
          <a:blip r:embed="rId41" cstate="screen">
            <a:extLst>
              <a:ext uri="{28A0092B-C50C-407E-A947-70E740481C1C}">
                <a14:useLocalDpi xmlns:a14="http://schemas.microsoft.com/office/drawing/2010/main"/>
              </a:ext>
            </a:extLst>
          </a:blip>
          <a:stretch>
            <a:fillRect/>
          </a:stretch>
        </p:blipFill>
        <p:spPr>
          <a:xfrm>
            <a:off x="323247" y="4316792"/>
            <a:ext cx="151167" cy="145945"/>
          </a:xfrm>
          <a:prstGeom prst="rect">
            <a:avLst/>
          </a:prstGeom>
        </p:spPr>
      </p:pic>
      <p:sp>
        <p:nvSpPr>
          <p:cNvPr id="863" name="Rectangle 862"/>
          <p:cNvSpPr/>
          <p:nvPr/>
        </p:nvSpPr>
        <p:spPr>
          <a:xfrm>
            <a:off x="4601946" y="2993513"/>
            <a:ext cx="4042567" cy="246221"/>
          </a:xfrm>
          <a:prstGeom prst="rect">
            <a:avLst/>
          </a:prstGeom>
        </p:spPr>
        <p:txBody>
          <a:bodyPr wrap="square">
            <a:spAutoFit/>
          </a:bodyPr>
          <a:lstStyle/>
          <a:p>
            <a:r>
              <a:rPr sz="1000" dirty="0">
                <a:latin typeface="Impact"/>
                <a:cs typeface="Impact"/>
              </a:rPr>
              <a:t>Y PRETENDEN REALIZAR LAS </a:t>
            </a:r>
            <a:r>
              <a:rPr sz="1000" dirty="0">
                <a:solidFill>
                  <a:schemeClr val="bg1"/>
                </a:solidFill>
                <a:latin typeface="Impact"/>
                <a:cs typeface="Impact"/>
              </a:rPr>
              <a:t>SIGUIENTES ACTIVIDADES:</a:t>
            </a:r>
          </a:p>
        </p:txBody>
      </p:sp>
      <p:grpSp>
        <p:nvGrpSpPr>
          <p:cNvPr id="864" name="Group 863"/>
          <p:cNvGrpSpPr/>
          <p:nvPr/>
        </p:nvGrpSpPr>
        <p:grpSpPr>
          <a:xfrm>
            <a:off x="7428688" y="3544068"/>
            <a:ext cx="1681666" cy="865974"/>
            <a:chOff x="7517694" y="3420084"/>
            <a:chExt cx="1681666" cy="865974"/>
          </a:xfrm>
        </p:grpSpPr>
        <p:grpSp>
          <p:nvGrpSpPr>
            <p:cNvPr id="865" name="Group 864"/>
            <p:cNvGrpSpPr/>
            <p:nvPr/>
          </p:nvGrpSpPr>
          <p:grpSpPr>
            <a:xfrm>
              <a:off x="7517694" y="3420084"/>
              <a:ext cx="72000" cy="857772"/>
              <a:chOff x="7517694" y="3420084"/>
              <a:chExt cx="72000" cy="857772"/>
            </a:xfrm>
          </p:grpSpPr>
          <p:sp>
            <p:nvSpPr>
              <p:cNvPr id="874" name="Rectangle 873"/>
              <p:cNvSpPr/>
              <p:nvPr/>
            </p:nvSpPr>
            <p:spPr>
              <a:xfrm>
                <a:off x="7517694" y="3420084"/>
                <a:ext cx="72000" cy="72000"/>
              </a:xfrm>
              <a:prstGeom prst="rect">
                <a:avLst/>
              </a:prstGeom>
              <a:solidFill>
                <a:schemeClr val="accent1">
                  <a:lumMod val="75000"/>
                </a:schemeClr>
              </a:solidFill>
            </p:spPr>
            <p:txBody>
              <a:bodyPr wrap="square" lIns="18000" rIns="18000" rtlCol="0" anchor="ctr">
                <a:spAutoFit/>
              </a:bodyPr>
              <a:lstStyle/>
              <a:p>
                <a:pPr marL="0" algn="ctr"/>
                <a:endParaRPr lang="en-GB" sz="900" b="1" kern="0" cap="all" dirty="0">
                  <a:solidFill>
                    <a:schemeClr val="bg1"/>
                  </a:solidFill>
                </a:endParaRPr>
              </a:p>
            </p:txBody>
          </p:sp>
          <p:sp>
            <p:nvSpPr>
              <p:cNvPr id="875" name="Rectangle 874"/>
              <p:cNvSpPr/>
              <p:nvPr/>
            </p:nvSpPr>
            <p:spPr>
              <a:xfrm>
                <a:off x="7517694" y="3532337"/>
                <a:ext cx="72000" cy="72000"/>
              </a:xfrm>
              <a:prstGeom prst="rect">
                <a:avLst/>
              </a:prstGeom>
              <a:solidFill>
                <a:schemeClr val="accent2">
                  <a:lumMod val="75000"/>
                </a:schemeClr>
              </a:solidFill>
            </p:spPr>
            <p:txBody>
              <a:bodyPr wrap="square" lIns="18000" rIns="18000" rtlCol="0" anchor="ctr">
                <a:spAutoFit/>
              </a:bodyPr>
              <a:lstStyle/>
              <a:p>
                <a:pPr marL="0" algn="ctr"/>
                <a:endParaRPr lang="en-GB" sz="900" b="1" kern="0" cap="all" dirty="0">
                  <a:solidFill>
                    <a:schemeClr val="bg1"/>
                  </a:solidFill>
                </a:endParaRPr>
              </a:p>
            </p:txBody>
          </p:sp>
          <p:sp>
            <p:nvSpPr>
              <p:cNvPr id="876" name="Rectangle 875"/>
              <p:cNvSpPr/>
              <p:nvPr/>
            </p:nvSpPr>
            <p:spPr>
              <a:xfrm>
                <a:off x="7517694" y="3644590"/>
                <a:ext cx="72000" cy="72000"/>
              </a:xfrm>
              <a:prstGeom prst="rect">
                <a:avLst/>
              </a:prstGeom>
              <a:solidFill>
                <a:schemeClr val="accent3"/>
              </a:solidFill>
            </p:spPr>
            <p:txBody>
              <a:bodyPr wrap="square" lIns="18000" rIns="18000" rtlCol="0" anchor="ctr">
                <a:spAutoFit/>
              </a:bodyPr>
              <a:lstStyle/>
              <a:p>
                <a:pPr marL="0" algn="ctr"/>
                <a:endParaRPr lang="en-GB" sz="900" b="1" kern="0" cap="all" dirty="0">
                  <a:solidFill>
                    <a:schemeClr val="bg1"/>
                  </a:solidFill>
                </a:endParaRPr>
              </a:p>
            </p:txBody>
          </p:sp>
          <p:sp>
            <p:nvSpPr>
              <p:cNvPr id="877" name="Rectangle 876"/>
              <p:cNvSpPr/>
              <p:nvPr/>
            </p:nvSpPr>
            <p:spPr>
              <a:xfrm>
                <a:off x="7517694" y="3756843"/>
                <a:ext cx="72000" cy="72000"/>
              </a:xfrm>
              <a:prstGeom prst="rect">
                <a:avLst/>
              </a:prstGeom>
              <a:solidFill>
                <a:schemeClr val="accent4"/>
              </a:solidFill>
            </p:spPr>
            <p:txBody>
              <a:bodyPr wrap="square" lIns="18000" rIns="18000" rtlCol="0" anchor="ctr">
                <a:spAutoFit/>
              </a:bodyPr>
              <a:lstStyle/>
              <a:p>
                <a:pPr marL="0" algn="ctr"/>
                <a:endParaRPr lang="en-GB" sz="900" b="1" kern="0" cap="all" dirty="0">
                  <a:solidFill>
                    <a:schemeClr val="bg1"/>
                  </a:solidFill>
                </a:endParaRPr>
              </a:p>
            </p:txBody>
          </p:sp>
          <p:sp>
            <p:nvSpPr>
              <p:cNvPr id="878" name="Rectangle 877"/>
              <p:cNvSpPr/>
              <p:nvPr/>
            </p:nvSpPr>
            <p:spPr>
              <a:xfrm>
                <a:off x="7517694" y="3869096"/>
                <a:ext cx="72000" cy="72000"/>
              </a:xfrm>
              <a:prstGeom prst="rect">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879" name="Rectangle 878"/>
              <p:cNvSpPr/>
              <p:nvPr/>
            </p:nvSpPr>
            <p:spPr>
              <a:xfrm>
                <a:off x="7517694" y="3981349"/>
                <a:ext cx="72000" cy="72000"/>
              </a:xfrm>
              <a:prstGeom prst="rect">
                <a:avLst/>
              </a:prstGeom>
              <a:solidFill>
                <a:schemeClr val="accent6"/>
              </a:solidFill>
            </p:spPr>
            <p:txBody>
              <a:bodyPr wrap="square" lIns="18000" rIns="18000" rtlCol="0" anchor="ctr">
                <a:spAutoFit/>
              </a:bodyPr>
              <a:lstStyle/>
              <a:p>
                <a:pPr marL="0" algn="ctr"/>
                <a:endParaRPr lang="en-GB" sz="900" b="1" kern="0" cap="all" dirty="0">
                  <a:solidFill>
                    <a:schemeClr val="bg1"/>
                  </a:solidFill>
                </a:endParaRPr>
              </a:p>
            </p:txBody>
          </p:sp>
          <p:sp>
            <p:nvSpPr>
              <p:cNvPr id="880" name="Rectangle 879"/>
              <p:cNvSpPr/>
              <p:nvPr/>
            </p:nvSpPr>
            <p:spPr>
              <a:xfrm>
                <a:off x="7517694" y="4093602"/>
                <a:ext cx="72000" cy="72000"/>
              </a:xfrm>
              <a:prstGeom prst="rect">
                <a:avLst/>
              </a:prstGeom>
              <a:solidFill>
                <a:schemeClr val="tx2"/>
              </a:solidFill>
            </p:spPr>
            <p:txBody>
              <a:bodyPr wrap="square" lIns="18000" rIns="18000" rtlCol="0" anchor="ctr">
                <a:spAutoFit/>
              </a:bodyPr>
              <a:lstStyle/>
              <a:p>
                <a:pPr marL="0" algn="ctr"/>
                <a:endParaRPr lang="en-GB" sz="900" b="1" kern="0" cap="all" dirty="0">
                  <a:solidFill>
                    <a:schemeClr val="bg1"/>
                  </a:solidFill>
                </a:endParaRPr>
              </a:p>
            </p:txBody>
          </p:sp>
          <p:sp>
            <p:nvSpPr>
              <p:cNvPr id="881" name="Rectangle 880"/>
              <p:cNvSpPr/>
              <p:nvPr/>
            </p:nvSpPr>
            <p:spPr>
              <a:xfrm>
                <a:off x="7517694" y="4205856"/>
                <a:ext cx="72000" cy="72000"/>
              </a:xfrm>
              <a:prstGeom prst="rect">
                <a:avLst/>
              </a:prstGeom>
              <a:solidFill>
                <a:schemeClr val="bg1">
                  <a:lumMod val="50000"/>
                </a:schemeClr>
              </a:solidFill>
            </p:spPr>
            <p:txBody>
              <a:bodyPr wrap="square" lIns="18000" rIns="18000" rtlCol="0" anchor="ctr">
                <a:spAutoFit/>
              </a:bodyPr>
              <a:lstStyle/>
              <a:p>
                <a:pPr marL="0" algn="ctr"/>
                <a:endParaRPr lang="en-GB" sz="900" b="1" kern="0" cap="all" dirty="0">
                  <a:solidFill>
                    <a:schemeClr val="bg1"/>
                  </a:solidFill>
                </a:endParaRPr>
              </a:p>
            </p:txBody>
          </p:sp>
        </p:grpSp>
        <p:sp>
          <p:nvSpPr>
            <p:cNvPr id="866" name="TextBox 101"/>
            <p:cNvSpPr txBox="1"/>
            <p:nvPr/>
          </p:nvSpPr>
          <p:spPr>
            <a:xfrm>
              <a:off x="7535677" y="3430012"/>
              <a:ext cx="1194298"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Chatear con amigos</a:t>
              </a:r>
            </a:p>
          </p:txBody>
        </p:sp>
        <p:sp>
          <p:nvSpPr>
            <p:cNvPr id="867" name="TextBox 101"/>
            <p:cNvSpPr txBox="1"/>
            <p:nvPr/>
          </p:nvSpPr>
          <p:spPr>
            <a:xfrm>
              <a:off x="7535677" y="3542019"/>
              <a:ext cx="1194297"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Jugar</a:t>
              </a:r>
            </a:p>
          </p:txBody>
        </p:sp>
        <p:sp>
          <p:nvSpPr>
            <p:cNvPr id="868" name="TextBox 101"/>
            <p:cNvSpPr txBox="1"/>
            <p:nvPr/>
          </p:nvSpPr>
          <p:spPr>
            <a:xfrm>
              <a:off x="7535677" y="3654026"/>
              <a:ext cx="1190537"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Buscar productos que comprar</a:t>
              </a:r>
            </a:p>
          </p:txBody>
        </p:sp>
        <p:sp>
          <p:nvSpPr>
            <p:cNvPr id="869" name="TextBox 101"/>
            <p:cNvSpPr txBox="1"/>
            <p:nvPr/>
          </p:nvSpPr>
          <p:spPr>
            <a:xfrm>
              <a:off x="7535677" y="3766033"/>
              <a:ext cx="1194297"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Leer las noticias</a:t>
              </a:r>
            </a:p>
          </p:txBody>
        </p:sp>
        <p:sp>
          <p:nvSpPr>
            <p:cNvPr id="870" name="TextBox 101"/>
            <p:cNvSpPr txBox="1"/>
            <p:nvPr/>
          </p:nvSpPr>
          <p:spPr>
            <a:xfrm>
              <a:off x="7535677" y="3878040"/>
              <a:ext cx="1663683"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dirty="0" err="1">
                  <a:latin typeface="Arial"/>
                  <a:ea typeface="+mj-ea"/>
                  <a:cs typeface="Arial"/>
                </a:rPr>
                <a:t>Consultar</a:t>
              </a:r>
              <a:r>
                <a:rPr sz="600" dirty="0">
                  <a:latin typeface="Arial"/>
                  <a:ea typeface="+mj-ea"/>
                  <a:cs typeface="Arial"/>
                </a:rPr>
                <a:t> </a:t>
              </a:r>
              <a:r>
                <a:rPr sz="600" dirty="0" err="1">
                  <a:latin typeface="Arial"/>
                  <a:ea typeface="+mj-ea"/>
                  <a:cs typeface="Arial"/>
                </a:rPr>
                <a:t>información</a:t>
              </a:r>
              <a:r>
                <a:rPr sz="600" dirty="0">
                  <a:latin typeface="Arial"/>
                  <a:ea typeface="+mj-ea"/>
                  <a:cs typeface="Arial"/>
                </a:rPr>
                <a:t> </a:t>
              </a:r>
              <a:r>
                <a:rPr sz="600" dirty="0" err="1">
                  <a:latin typeface="Arial"/>
                  <a:ea typeface="+mj-ea"/>
                  <a:cs typeface="Arial"/>
                </a:rPr>
                <a:t>sobre</a:t>
              </a:r>
              <a:r>
                <a:rPr sz="600" dirty="0">
                  <a:latin typeface="Arial"/>
                  <a:ea typeface="+mj-ea"/>
                  <a:cs typeface="Arial"/>
                </a:rPr>
                <a:t> la Copa Mundial</a:t>
              </a:r>
            </a:p>
          </p:txBody>
        </p:sp>
        <p:sp>
          <p:nvSpPr>
            <p:cNvPr id="871" name="TextBox 101"/>
            <p:cNvSpPr txBox="1"/>
            <p:nvPr/>
          </p:nvSpPr>
          <p:spPr>
            <a:xfrm>
              <a:off x="7535677" y="3990047"/>
              <a:ext cx="1536431"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Compartir su opinión sobre el evento</a:t>
              </a:r>
            </a:p>
          </p:txBody>
        </p:sp>
        <p:sp>
          <p:nvSpPr>
            <p:cNvPr id="872" name="TextBox 101"/>
            <p:cNvSpPr txBox="1"/>
            <p:nvPr/>
          </p:nvSpPr>
          <p:spPr>
            <a:xfrm>
              <a:off x="7535677" y="4102054"/>
              <a:ext cx="1663682"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Interactuar con contenido de la Copa Mundial en la web</a:t>
              </a:r>
            </a:p>
          </p:txBody>
        </p:sp>
        <p:sp>
          <p:nvSpPr>
            <p:cNvPr id="873" name="TextBox 101"/>
            <p:cNvSpPr txBox="1"/>
            <p:nvPr/>
          </p:nvSpPr>
          <p:spPr>
            <a:xfrm>
              <a:off x="7535677" y="4214058"/>
              <a:ext cx="1194297"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sz="600">
                  <a:latin typeface="Arial"/>
                  <a:ea typeface="+mj-ea"/>
                  <a:cs typeface="Arial"/>
                </a:rPr>
                <a:t>Otras</a:t>
              </a:r>
            </a:p>
          </p:txBody>
        </p:sp>
      </p:grpSp>
      <p:sp>
        <p:nvSpPr>
          <p:cNvPr id="882" name="Rectangle 881"/>
          <p:cNvSpPr/>
          <p:nvPr/>
        </p:nvSpPr>
        <p:spPr>
          <a:xfrm>
            <a:off x="4229268" y="3300584"/>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en-GB" sz="700" b="1" dirty="0" smtClean="0">
                <a:solidFill>
                  <a:schemeClr val="bg1"/>
                </a:solidFill>
              </a:rPr>
              <a:t>E- reader</a:t>
            </a:r>
            <a:endParaRPr lang="en-GB" sz="700" b="1" dirty="0">
              <a:solidFill>
                <a:schemeClr val="bg1"/>
              </a:solidFill>
            </a:endParaRPr>
          </a:p>
        </p:txBody>
      </p:sp>
      <p:sp>
        <p:nvSpPr>
          <p:cNvPr id="883" name="Rectangle 882"/>
          <p:cNvSpPr/>
          <p:nvPr/>
        </p:nvSpPr>
        <p:spPr>
          <a:xfrm>
            <a:off x="4229268" y="3538063"/>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es-ES_tradnl" sz="700" b="1" dirty="0" smtClean="0">
                <a:solidFill>
                  <a:schemeClr val="bg1"/>
                </a:solidFill>
              </a:rPr>
              <a:t>PC</a:t>
            </a:r>
            <a:endParaRPr lang="en-GB" sz="700" b="1" dirty="0">
              <a:solidFill>
                <a:schemeClr val="bg1"/>
              </a:solidFill>
            </a:endParaRPr>
          </a:p>
        </p:txBody>
      </p:sp>
      <p:sp>
        <p:nvSpPr>
          <p:cNvPr id="884" name="Rectangle 883"/>
          <p:cNvSpPr/>
          <p:nvPr/>
        </p:nvSpPr>
        <p:spPr>
          <a:xfrm>
            <a:off x="4229268" y="3775542"/>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sz="700" b="1" dirty="0" smtClean="0">
                <a:solidFill>
                  <a:schemeClr val="bg1"/>
                </a:solidFill>
              </a:rPr>
              <a:t>Tablet</a:t>
            </a:r>
            <a:r>
              <a:rPr lang="es-ES_tradnl" sz="700" b="1" dirty="0" smtClean="0">
                <a:solidFill>
                  <a:schemeClr val="bg1"/>
                </a:solidFill>
              </a:rPr>
              <a:t>a</a:t>
            </a:r>
            <a:endParaRPr lang="en-GB" sz="700" b="1" dirty="0">
              <a:solidFill>
                <a:schemeClr val="bg1"/>
              </a:solidFill>
            </a:endParaRPr>
          </a:p>
        </p:txBody>
      </p:sp>
      <p:sp>
        <p:nvSpPr>
          <p:cNvPr id="885" name="Rectangle 884"/>
          <p:cNvSpPr/>
          <p:nvPr/>
        </p:nvSpPr>
        <p:spPr>
          <a:xfrm>
            <a:off x="4229268" y="4013021"/>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sz="700" b="1">
                <a:solidFill>
                  <a:schemeClr val="bg1"/>
                </a:solidFill>
              </a:rPr>
              <a:t>Móvil</a:t>
            </a:r>
            <a:endParaRPr lang="en-GB" sz="700" b="1" dirty="0">
              <a:solidFill>
                <a:schemeClr val="bg1"/>
              </a:solidFill>
            </a:endParaRPr>
          </a:p>
        </p:txBody>
      </p:sp>
      <p:sp>
        <p:nvSpPr>
          <p:cNvPr id="886" name="Rectangle 885"/>
          <p:cNvSpPr/>
          <p:nvPr/>
        </p:nvSpPr>
        <p:spPr>
          <a:xfrm>
            <a:off x="4229268" y="4250502"/>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sz="700" b="1">
                <a:solidFill>
                  <a:schemeClr val="bg1"/>
                </a:solidFill>
              </a:rPr>
              <a:t>Portátil</a:t>
            </a:r>
            <a:endParaRPr lang="en-GB" sz="700" b="1" dirty="0">
              <a:solidFill>
                <a:schemeClr val="bg1"/>
              </a:solidFill>
            </a:endParaRPr>
          </a:p>
        </p:txBody>
      </p:sp>
      <p:sp>
        <p:nvSpPr>
          <p:cNvPr id="887" name="TextBox 886"/>
          <p:cNvSpPr txBox="1"/>
          <p:nvPr/>
        </p:nvSpPr>
        <p:spPr>
          <a:xfrm>
            <a:off x="104486" y="4566311"/>
            <a:ext cx="7568313" cy="292388"/>
          </a:xfrm>
          <a:prstGeom prst="rect">
            <a:avLst/>
          </a:prstGeom>
          <a:noFill/>
        </p:spPr>
        <p:txBody>
          <a:bodyPr wrap="square" rtlCol="0">
            <a:spAutoFit/>
          </a:bodyPr>
          <a:lstStyle/>
          <a:p>
            <a:r>
              <a:rPr sz="650" b="1" dirty="0">
                <a:solidFill>
                  <a:schemeClr val="bg1"/>
                </a:solidFill>
              </a:rPr>
              <a:t>Fuente: </a:t>
            </a:r>
            <a:r>
              <a:rPr lang="en-US" sz="650" dirty="0">
                <a:solidFill>
                  <a:schemeClr val="bg1"/>
                </a:solidFill>
              </a:rPr>
              <a:t>Snapshots </a:t>
            </a:r>
            <a:r>
              <a:rPr sz="650" dirty="0" smtClean="0">
                <a:solidFill>
                  <a:schemeClr val="bg1"/>
                </a:solidFill>
              </a:rPr>
              <a:t>de</a:t>
            </a:r>
            <a:r>
              <a:rPr sz="650" b="1" dirty="0" smtClean="0">
                <a:solidFill>
                  <a:schemeClr val="bg1"/>
                </a:solidFill>
              </a:rPr>
              <a:t> </a:t>
            </a:r>
            <a:r>
              <a:rPr sz="650" dirty="0">
                <a:solidFill>
                  <a:schemeClr val="bg1"/>
                </a:solidFill>
              </a:rPr>
              <a:t>OMG basados en encuestados </a:t>
            </a:r>
            <a:r>
              <a:rPr sz="650" dirty="0" smtClean="0">
                <a:solidFill>
                  <a:schemeClr val="bg1"/>
                </a:solidFill>
              </a:rPr>
              <a:t>no</a:t>
            </a:r>
            <a:r>
              <a:rPr lang="es-ES" sz="650" dirty="0" smtClean="0">
                <a:solidFill>
                  <a:schemeClr val="bg1"/>
                </a:solidFill>
              </a:rPr>
              <a:t> </a:t>
            </a:r>
            <a:r>
              <a:rPr sz="650" dirty="0" err="1" smtClean="0">
                <a:solidFill>
                  <a:schemeClr val="bg1"/>
                </a:solidFill>
              </a:rPr>
              <a:t>contrarios</a:t>
            </a:r>
            <a:r>
              <a:rPr sz="650" dirty="0" smtClean="0">
                <a:solidFill>
                  <a:schemeClr val="bg1"/>
                </a:solidFill>
              </a:rPr>
              <a:t> </a:t>
            </a:r>
            <a:r>
              <a:rPr sz="650" dirty="0">
                <a:solidFill>
                  <a:schemeClr val="bg1"/>
                </a:solidFill>
              </a:rPr>
              <a:t>al </a:t>
            </a:r>
            <a:r>
              <a:rPr sz="650" dirty="0" err="1">
                <a:solidFill>
                  <a:schemeClr val="bg1"/>
                </a:solidFill>
              </a:rPr>
              <a:t>fútbol</a:t>
            </a:r>
            <a:r>
              <a:rPr sz="650" dirty="0">
                <a:solidFill>
                  <a:schemeClr val="bg1"/>
                </a:solidFill>
              </a:rPr>
              <a:t> </a:t>
            </a:r>
            <a:r>
              <a:rPr sz="650" dirty="0" err="1">
                <a:solidFill>
                  <a:schemeClr val="bg1"/>
                </a:solidFill>
              </a:rPr>
              <a:t>ni</a:t>
            </a:r>
            <a:r>
              <a:rPr sz="650" dirty="0">
                <a:solidFill>
                  <a:schemeClr val="bg1"/>
                </a:solidFill>
              </a:rPr>
              <a:t> a la Copa Mundial 2014. </a:t>
            </a:r>
            <a:r>
              <a:rPr sz="650" dirty="0" err="1">
                <a:solidFill>
                  <a:schemeClr val="bg1"/>
                </a:solidFill>
              </a:rPr>
              <a:t>Trabajo</a:t>
            </a:r>
            <a:r>
              <a:rPr sz="650" dirty="0">
                <a:solidFill>
                  <a:schemeClr val="bg1"/>
                </a:solidFill>
              </a:rPr>
              <a:t> de campo: 21 –28 mayo, 2014 </a:t>
            </a:r>
            <a:r>
              <a:rPr sz="650" dirty="0" err="1">
                <a:solidFill>
                  <a:schemeClr val="bg1"/>
                </a:solidFill>
              </a:rPr>
              <a:t>muestras</a:t>
            </a:r>
            <a:r>
              <a:rPr sz="650" dirty="0">
                <a:solidFill>
                  <a:schemeClr val="bg1"/>
                </a:solidFill>
              </a:rPr>
              <a:t> </a:t>
            </a:r>
            <a:r>
              <a:rPr sz="650" dirty="0" err="1">
                <a:solidFill>
                  <a:schemeClr val="bg1"/>
                </a:solidFill>
              </a:rPr>
              <a:t>regionales</a:t>
            </a:r>
            <a:r>
              <a:rPr sz="650" dirty="0">
                <a:solidFill>
                  <a:schemeClr val="bg1"/>
                </a:solidFill>
              </a:rPr>
              <a:t>: </a:t>
            </a:r>
            <a:r>
              <a:rPr sz="650" dirty="0" smtClean="0">
                <a:solidFill>
                  <a:schemeClr val="bg1"/>
                </a:solidFill>
              </a:rPr>
              <a:t>E</a:t>
            </a:r>
            <a:r>
              <a:rPr lang="es-ES_tradnl" sz="650" dirty="0" smtClean="0">
                <a:solidFill>
                  <a:schemeClr val="bg1"/>
                </a:solidFill>
              </a:rPr>
              <a:t>MEA</a:t>
            </a:r>
            <a:r>
              <a:rPr sz="650" dirty="0" smtClean="0">
                <a:solidFill>
                  <a:schemeClr val="bg1"/>
                </a:solidFill>
              </a:rPr>
              <a:t> </a:t>
            </a:r>
            <a:r>
              <a:rPr sz="650" dirty="0">
                <a:solidFill>
                  <a:schemeClr val="bg1"/>
                </a:solidFill>
              </a:rPr>
              <a:t>N = 1202 (</a:t>
            </a:r>
            <a:r>
              <a:rPr sz="650" dirty="0" err="1">
                <a:solidFill>
                  <a:schemeClr val="bg1"/>
                </a:solidFill>
              </a:rPr>
              <a:t>aproximadamente</a:t>
            </a:r>
            <a:r>
              <a:rPr sz="650" dirty="0">
                <a:solidFill>
                  <a:schemeClr val="bg1"/>
                </a:solidFill>
              </a:rPr>
              <a:t> 200 para R.U., </a:t>
            </a:r>
            <a:r>
              <a:rPr sz="650" dirty="0" err="1">
                <a:solidFill>
                  <a:schemeClr val="bg1"/>
                </a:solidFill>
              </a:rPr>
              <a:t>Alemania</a:t>
            </a:r>
            <a:r>
              <a:rPr sz="650" dirty="0">
                <a:solidFill>
                  <a:schemeClr val="bg1"/>
                </a:solidFill>
              </a:rPr>
              <a:t>, </a:t>
            </a:r>
            <a:r>
              <a:rPr sz="650" dirty="0" err="1">
                <a:solidFill>
                  <a:schemeClr val="bg1"/>
                </a:solidFill>
              </a:rPr>
              <a:t>Francia</a:t>
            </a:r>
            <a:r>
              <a:rPr sz="650" dirty="0">
                <a:solidFill>
                  <a:schemeClr val="bg1"/>
                </a:solidFill>
              </a:rPr>
              <a:t>, </a:t>
            </a:r>
            <a:r>
              <a:rPr sz="650" dirty="0" err="1">
                <a:solidFill>
                  <a:schemeClr val="bg1"/>
                </a:solidFill>
              </a:rPr>
              <a:t>España</a:t>
            </a:r>
            <a:r>
              <a:rPr sz="650" dirty="0">
                <a:solidFill>
                  <a:schemeClr val="bg1"/>
                </a:solidFill>
              </a:rPr>
              <a:t>, </a:t>
            </a:r>
            <a:r>
              <a:rPr sz="650" dirty="0" err="1">
                <a:solidFill>
                  <a:schemeClr val="bg1"/>
                </a:solidFill>
              </a:rPr>
              <a:t>Rusia</a:t>
            </a:r>
            <a:r>
              <a:rPr sz="650" dirty="0">
                <a:solidFill>
                  <a:schemeClr val="bg1"/>
                </a:solidFill>
              </a:rPr>
              <a:t>, Italia, </a:t>
            </a:r>
            <a:r>
              <a:rPr sz="650" dirty="0" err="1">
                <a:solidFill>
                  <a:schemeClr val="bg1"/>
                </a:solidFill>
              </a:rPr>
              <a:t>Sudáfrica</a:t>
            </a:r>
            <a:r>
              <a:rPr sz="650" dirty="0">
                <a:solidFill>
                  <a:schemeClr val="bg1"/>
                </a:solidFill>
              </a:rPr>
              <a:t>).</a:t>
            </a:r>
          </a:p>
        </p:txBody>
      </p:sp>
      <p:graphicFrame>
        <p:nvGraphicFramePr>
          <p:cNvPr id="888" name="Chart 887"/>
          <p:cNvGraphicFramePr/>
          <p:nvPr>
            <p:extLst>
              <p:ext uri="{D42A27DB-BD31-4B8C-83A1-F6EECF244321}">
                <p14:modId xmlns:p14="http://schemas.microsoft.com/office/powerpoint/2010/main" val="656517158"/>
              </p:ext>
            </p:extLst>
          </p:nvPr>
        </p:nvGraphicFramePr>
        <p:xfrm>
          <a:off x="5033032" y="3215695"/>
          <a:ext cx="3108018" cy="324000"/>
        </p:xfrm>
        <a:graphic>
          <a:graphicData uri="http://schemas.openxmlformats.org/drawingml/2006/chart">
            <c:chart xmlns:c="http://schemas.openxmlformats.org/drawingml/2006/chart" xmlns:r="http://schemas.openxmlformats.org/officeDocument/2006/relationships" r:id="rId42"/>
          </a:graphicData>
        </a:graphic>
      </p:graphicFrame>
      <p:graphicFrame>
        <p:nvGraphicFramePr>
          <p:cNvPr id="889" name="Chart 888"/>
          <p:cNvGraphicFramePr/>
          <p:nvPr>
            <p:extLst>
              <p:ext uri="{D42A27DB-BD31-4B8C-83A1-F6EECF244321}">
                <p14:modId xmlns:p14="http://schemas.microsoft.com/office/powerpoint/2010/main" val="3753291645"/>
              </p:ext>
            </p:extLst>
          </p:nvPr>
        </p:nvGraphicFramePr>
        <p:xfrm>
          <a:off x="5033032" y="3455875"/>
          <a:ext cx="3108018" cy="324000"/>
        </p:xfrm>
        <a:graphic>
          <a:graphicData uri="http://schemas.openxmlformats.org/drawingml/2006/chart">
            <c:chart xmlns:c="http://schemas.openxmlformats.org/drawingml/2006/chart" xmlns:r="http://schemas.openxmlformats.org/officeDocument/2006/relationships" r:id="rId43"/>
          </a:graphicData>
        </a:graphic>
      </p:graphicFrame>
      <p:graphicFrame>
        <p:nvGraphicFramePr>
          <p:cNvPr id="890" name="Chart 889"/>
          <p:cNvGraphicFramePr/>
          <p:nvPr>
            <p:extLst>
              <p:ext uri="{D42A27DB-BD31-4B8C-83A1-F6EECF244321}">
                <p14:modId xmlns:p14="http://schemas.microsoft.com/office/powerpoint/2010/main" val="3331282898"/>
              </p:ext>
            </p:extLst>
          </p:nvPr>
        </p:nvGraphicFramePr>
        <p:xfrm>
          <a:off x="5033032" y="3936235"/>
          <a:ext cx="3108018" cy="324000"/>
        </p:xfrm>
        <a:graphic>
          <a:graphicData uri="http://schemas.openxmlformats.org/drawingml/2006/chart">
            <c:chart xmlns:c="http://schemas.openxmlformats.org/drawingml/2006/chart" xmlns:r="http://schemas.openxmlformats.org/officeDocument/2006/relationships" r:id="rId44"/>
          </a:graphicData>
        </a:graphic>
      </p:graphicFrame>
      <p:graphicFrame>
        <p:nvGraphicFramePr>
          <p:cNvPr id="891" name="Chart 890"/>
          <p:cNvGraphicFramePr/>
          <p:nvPr>
            <p:extLst>
              <p:ext uri="{D42A27DB-BD31-4B8C-83A1-F6EECF244321}">
                <p14:modId xmlns:p14="http://schemas.microsoft.com/office/powerpoint/2010/main" val="673183028"/>
              </p:ext>
            </p:extLst>
          </p:nvPr>
        </p:nvGraphicFramePr>
        <p:xfrm>
          <a:off x="5033032" y="4176413"/>
          <a:ext cx="3108018" cy="324000"/>
        </p:xfrm>
        <a:graphic>
          <a:graphicData uri="http://schemas.openxmlformats.org/drawingml/2006/chart">
            <c:chart xmlns:c="http://schemas.openxmlformats.org/drawingml/2006/chart" xmlns:r="http://schemas.openxmlformats.org/officeDocument/2006/relationships" r:id="rId45"/>
          </a:graphicData>
        </a:graphic>
      </p:graphicFrame>
      <p:graphicFrame>
        <p:nvGraphicFramePr>
          <p:cNvPr id="892" name="Chart 891"/>
          <p:cNvGraphicFramePr/>
          <p:nvPr>
            <p:extLst>
              <p:ext uri="{D42A27DB-BD31-4B8C-83A1-F6EECF244321}">
                <p14:modId xmlns:p14="http://schemas.microsoft.com/office/powerpoint/2010/main" val="1997844534"/>
              </p:ext>
            </p:extLst>
          </p:nvPr>
        </p:nvGraphicFramePr>
        <p:xfrm>
          <a:off x="5033032" y="3696055"/>
          <a:ext cx="3108018" cy="324000"/>
        </p:xfrm>
        <a:graphic>
          <a:graphicData uri="http://schemas.openxmlformats.org/drawingml/2006/chart">
            <c:chart xmlns:c="http://schemas.openxmlformats.org/drawingml/2006/chart" xmlns:r="http://schemas.openxmlformats.org/officeDocument/2006/relationships" r:id="rId46"/>
          </a:graphicData>
        </a:graphic>
      </p:graphicFrame>
      <p:sp>
        <p:nvSpPr>
          <p:cNvPr id="893" name="Chevron 892">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94" name="Rectangle 893"/>
          <p:cNvSpPr/>
          <p:nvPr/>
        </p:nvSpPr>
        <p:spPr>
          <a:xfrm>
            <a:off x="7475220" y="442418"/>
            <a:ext cx="1548130" cy="837288"/>
          </a:xfrm>
          <a:prstGeom prst="rect">
            <a:avLst/>
          </a:prstGeom>
        </p:spPr>
        <p:txBody>
          <a:bodyPr wrap="square" lIns="67190" tIns="33595" rIns="67190" bIns="33595">
            <a:spAutoFit/>
          </a:bodyPr>
          <a:lstStyle/>
          <a:p>
            <a:pPr>
              <a:spcBef>
                <a:spcPts val="368"/>
              </a:spcBef>
            </a:pPr>
            <a:r>
              <a:rPr sz="1000" dirty="0">
                <a:solidFill>
                  <a:schemeClr val="bg1"/>
                </a:solidFill>
                <a:latin typeface="Impact"/>
                <a:cs typeface="Impact"/>
              </a:rPr>
              <a:t>LOS USUARIOS DE OTRO DISPOSITIVO</a:t>
            </a:r>
            <a:r>
              <a:rPr sz="1000" dirty="0">
                <a:solidFill>
                  <a:schemeClr val="accent3"/>
                </a:solidFill>
                <a:latin typeface="Impact"/>
                <a:cs typeface="Impact"/>
              </a:rPr>
              <a:t> (MIENTRAS VEN LA COPA MUNDIAL) SUELEN TENER DE </a:t>
            </a:r>
            <a:r>
              <a:rPr sz="1000" dirty="0">
                <a:solidFill>
                  <a:schemeClr val="bg1"/>
                </a:solidFill>
                <a:latin typeface="Impact"/>
                <a:cs typeface="Impact"/>
              </a:rPr>
              <a:t>24-44 AÑOS</a:t>
            </a:r>
            <a:r>
              <a:rPr sz="1000" dirty="0">
                <a:solidFill>
                  <a:schemeClr val="accent3"/>
                </a:solidFill>
                <a:latin typeface="Impact"/>
                <a:cs typeface="Impact"/>
              </a:rPr>
              <a:t>.  </a:t>
            </a:r>
          </a:p>
        </p:txBody>
      </p:sp>
      <p:sp>
        <p:nvSpPr>
          <p:cNvPr id="895" name="TextBox 121"/>
          <p:cNvSpPr txBox="1"/>
          <p:nvPr/>
        </p:nvSpPr>
        <p:spPr>
          <a:xfrm>
            <a:off x="5054997" y="1532197"/>
            <a:ext cx="1209271" cy="249254"/>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prstClr val="white"/>
                </a:solidFill>
                <a:latin typeface="Impact"/>
              </a:rPr>
              <a:t>v</a:t>
            </a:r>
            <a:r>
              <a:rPr lang="en-GB" sz="600" dirty="0" err="1" smtClean="0">
                <a:solidFill>
                  <a:prstClr val="white"/>
                </a:solidFill>
                <a:latin typeface="Impact"/>
              </a:rPr>
              <a:t>era</a:t>
            </a:r>
            <a:r>
              <a:rPr lang="en-GB" sz="600" dirty="0" smtClean="0">
                <a:solidFill>
                  <a:prstClr val="white"/>
                </a:solidFill>
                <a:latin typeface="Impact"/>
              </a:rPr>
              <a:t> </a:t>
            </a:r>
            <a:r>
              <a:rPr lang="en-GB" sz="700" dirty="0" smtClean="0">
                <a:solidFill>
                  <a:schemeClr val="accent4"/>
                </a:solidFill>
                <a:latin typeface="+mj-lt"/>
              </a:rPr>
              <a:t>MIENTRAS ESTÉ FUERA</a:t>
            </a:r>
            <a:endParaRPr lang="es-ES" sz="600" dirty="0">
              <a:solidFill>
                <a:schemeClr val="bg1"/>
              </a:solidFill>
              <a:latin typeface="+mj-lt"/>
              <a:ea typeface="+mj-ea"/>
              <a:cs typeface="+mj-cs"/>
            </a:endParaRPr>
          </a:p>
        </p:txBody>
      </p:sp>
      <p:sp>
        <p:nvSpPr>
          <p:cNvPr id="896" name="TextBox 121"/>
          <p:cNvSpPr txBox="1"/>
          <p:nvPr/>
        </p:nvSpPr>
        <p:spPr>
          <a:xfrm>
            <a:off x="4495505" y="1553907"/>
            <a:ext cx="724637" cy="207456"/>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smtClean="0">
                <a:solidFill>
                  <a:prstClr val="white"/>
                </a:solidFill>
                <a:latin typeface="Impact"/>
              </a:rPr>
              <a:t>vera</a:t>
            </a:r>
            <a:r>
              <a:rPr lang="en-GB" sz="600" dirty="0" smtClean="0">
                <a:solidFill>
                  <a:prstClr val="white"/>
                </a:solidFill>
                <a:latin typeface="Impact"/>
              </a:rPr>
              <a:t> el </a:t>
            </a:r>
            <a:r>
              <a:rPr lang="en-GB" sz="700" dirty="0" smtClean="0">
                <a:solidFill>
                  <a:schemeClr val="accent5"/>
                </a:solidFill>
                <a:latin typeface="+mj-lt"/>
              </a:rPr>
              <a:t>TRABAJO</a:t>
            </a:r>
            <a:endParaRPr lang="es-ES" sz="600" dirty="0">
              <a:solidFill>
                <a:schemeClr val="bg1"/>
              </a:solidFill>
              <a:latin typeface="+mj-lt"/>
              <a:ea typeface="+mj-ea"/>
              <a:cs typeface="+mj-cs"/>
            </a:endParaRPr>
          </a:p>
        </p:txBody>
      </p:sp>
      <p:sp>
        <p:nvSpPr>
          <p:cNvPr id="897" name="TextBox 121"/>
          <p:cNvSpPr txBox="1"/>
          <p:nvPr/>
        </p:nvSpPr>
        <p:spPr>
          <a:xfrm>
            <a:off x="3688187" y="1558730"/>
            <a:ext cx="821823" cy="2058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schemeClr val="bg1"/>
                </a:solidFill>
                <a:latin typeface="+mj-lt"/>
              </a:rPr>
              <a:t>v</a:t>
            </a:r>
            <a:r>
              <a:rPr lang="en-GB" sz="600" dirty="0" err="1" smtClean="0">
                <a:solidFill>
                  <a:schemeClr val="bg1"/>
                </a:solidFill>
                <a:latin typeface="+mj-lt"/>
              </a:rPr>
              <a:t>era</a:t>
            </a:r>
            <a:r>
              <a:rPr lang="en-GB" sz="600" dirty="0" smtClean="0">
                <a:solidFill>
                  <a:schemeClr val="bg1"/>
                </a:solidFill>
                <a:latin typeface="+mj-lt"/>
              </a:rPr>
              <a:t> en </a:t>
            </a:r>
            <a:r>
              <a:rPr lang="en-GB" sz="600" dirty="0" smtClean="0">
                <a:solidFill>
                  <a:schemeClr val="accent3"/>
                </a:solidFill>
                <a:latin typeface="+mj-lt"/>
              </a:rPr>
              <a:t>CASA</a:t>
            </a:r>
            <a:endParaRPr lang="es-ES" sz="1000" dirty="0" smtClean="0">
              <a:solidFill>
                <a:schemeClr val="accent3"/>
              </a:solidFill>
              <a:latin typeface="+mj-lt"/>
              <a:ea typeface="+mj-ea"/>
              <a:cs typeface="+mj-cs"/>
            </a:endParaRPr>
          </a:p>
        </p:txBody>
      </p:sp>
      <p:sp>
        <p:nvSpPr>
          <p:cNvPr id="898" name="Rectangle 897"/>
          <p:cNvSpPr/>
          <p:nvPr/>
        </p:nvSpPr>
        <p:spPr>
          <a:xfrm>
            <a:off x="1676389" y="994162"/>
            <a:ext cx="759963" cy="240066"/>
          </a:xfrm>
          <a:prstGeom prst="rect">
            <a:avLst/>
          </a:prstGeom>
        </p:spPr>
        <p:txBody>
          <a:bodyPr wrap="square">
            <a:spAutoFit/>
          </a:bodyPr>
          <a:lstStyle/>
          <a:p>
            <a:pPr algn="ctr">
              <a:lnSpc>
                <a:spcPct val="80000"/>
              </a:lnSpc>
              <a:spcBef>
                <a:spcPct val="0"/>
              </a:spcBef>
            </a:pPr>
            <a:r>
              <a:rPr lang="en-GB" sz="600" dirty="0" err="1">
                <a:solidFill>
                  <a:schemeClr val="bg1"/>
                </a:solidFill>
              </a:rPr>
              <a:t>Escucharán</a:t>
            </a:r>
            <a:r>
              <a:rPr lang="en-GB" sz="600" dirty="0">
                <a:solidFill>
                  <a:schemeClr val="bg1"/>
                </a:solidFill>
              </a:rPr>
              <a:t> en la radio</a:t>
            </a:r>
            <a:endParaRPr lang="es-ES" sz="600" b="1" dirty="0">
              <a:solidFill>
                <a:schemeClr val="bg1"/>
              </a:solidFill>
            </a:endParaRPr>
          </a:p>
        </p:txBody>
      </p:sp>
      <p:grpSp>
        <p:nvGrpSpPr>
          <p:cNvPr id="899" name="Group 898"/>
          <p:cNvGrpSpPr/>
          <p:nvPr/>
        </p:nvGrpSpPr>
        <p:grpSpPr>
          <a:xfrm>
            <a:off x="1637994" y="4734632"/>
            <a:ext cx="7506006" cy="417693"/>
            <a:chOff x="1637994" y="4734632"/>
            <a:chExt cx="7506006" cy="417693"/>
          </a:xfrm>
        </p:grpSpPr>
        <p:grpSp>
          <p:nvGrpSpPr>
            <p:cNvPr id="900" name="Group 899"/>
            <p:cNvGrpSpPr/>
            <p:nvPr/>
          </p:nvGrpSpPr>
          <p:grpSpPr>
            <a:xfrm>
              <a:off x="1637994" y="4835525"/>
              <a:ext cx="7506006" cy="316800"/>
              <a:chOff x="1914453" y="4835525"/>
              <a:chExt cx="8255647" cy="316800"/>
            </a:xfrm>
          </p:grpSpPr>
          <p:sp>
            <p:nvSpPr>
              <p:cNvPr id="902" name="Rectangle 901">
                <a:hlinkClick r:id="rId47"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03" name="Rectangle 902">
                <a:hlinkClick r:id="rId48"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04" name="Rectangle 903">
                <a:hlinkClick r:id="rId49"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05" name="Rectangle 904">
                <a:hlinkClick r:id="rId5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06" name="Rectangle 905">
                <a:hlinkClick r:id="rId5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07" name="Rectangle 906">
                <a:hlinkClick r:id="rId52"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08" name="Rectangle 907">
                <a:hlinkClick r:id="rId5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09" name="Rectangle 908">
                <a:hlinkClick r:id="rId5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901" name="Isosceles Triangle 900"/>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custDataLst>
      <p:tags r:id="rId2"/>
    </p:custDataLst>
    <p:extLst>
      <p:ext uri="{BB962C8B-B14F-4D97-AF65-F5344CB8AC3E}">
        <p14:creationId xmlns:p14="http://schemas.microsoft.com/office/powerpoint/2010/main" val="238148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0155" y="119142"/>
            <a:ext cx="3625418" cy="857250"/>
          </a:xfrm>
        </p:spPr>
        <p:txBody>
          <a:bodyPr/>
          <a:lstStyle/>
          <a:p>
            <a:r>
              <a:rPr lang="en-US" sz="2800" cap="none" dirty="0">
                <a:solidFill>
                  <a:srgbClr val="E5CE12"/>
                </a:solidFill>
                <a:latin typeface="Impact" charset="0"/>
              </a:rPr>
              <a:t>MEJORES FUTBOLISTAS </a:t>
            </a:r>
            <a:r>
              <a:rPr lang="en-US" sz="2800" cap="none" dirty="0" smtClean="0">
                <a:solidFill>
                  <a:srgbClr val="E5CE12"/>
                </a:solidFill>
                <a:latin typeface="Impact" charset="0"/>
              </a:rPr>
              <a:t/>
            </a:r>
            <a:br>
              <a:rPr lang="en-US" sz="2800" cap="none" dirty="0" smtClean="0">
                <a:solidFill>
                  <a:srgbClr val="E5CE12"/>
                </a:solidFill>
                <a:latin typeface="Impact" charset="0"/>
              </a:rPr>
            </a:br>
            <a:r>
              <a:rPr lang="en-GB" sz="1600" dirty="0" smtClean="0"/>
              <a:t>POR </a:t>
            </a:r>
            <a:r>
              <a:rPr lang="en-GB" sz="1600" dirty="0"/>
              <a:t>PAÍS </a:t>
            </a:r>
            <a:r>
              <a:rPr lang="en-GB" sz="1600" dirty="0" err="1"/>
              <a:t>emea</a:t>
            </a:r>
            <a:endParaRPr lang="en-GB" sz="1400" dirty="0"/>
          </a:p>
        </p:txBody>
      </p:sp>
      <p:sp>
        <p:nvSpPr>
          <p:cNvPr id="117" name="Freeform 5"/>
          <p:cNvSpPr>
            <a:spLocks noChangeAspect="1"/>
          </p:cNvSpPr>
          <p:nvPr/>
        </p:nvSpPr>
        <p:spPr bwMode="auto">
          <a:xfrm>
            <a:off x="4644091" y="968888"/>
            <a:ext cx="2422192" cy="280678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a:extLst>
                <a:ext uri="{28A0092B-C50C-407E-A947-70E740481C1C}">
                  <a14:useLocalDpi xmlns:a14="http://schemas.microsoft.com/office/drawing/2010/main"/>
                </a:ext>
              </a:extLst>
            </a:blip>
            <a:srcRect/>
            <a:stretch>
              <a:fillRect/>
            </a:stretch>
          </a:blipFill>
          <a:ln w="1905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grpSp>
        <p:nvGrpSpPr>
          <p:cNvPr id="138" name="Group 137"/>
          <p:cNvGrpSpPr/>
          <p:nvPr/>
        </p:nvGrpSpPr>
        <p:grpSpPr>
          <a:xfrm>
            <a:off x="3005361" y="953895"/>
            <a:ext cx="2177532" cy="984388"/>
            <a:chOff x="1632857" y="3868796"/>
            <a:chExt cx="1325606" cy="953576"/>
          </a:xfrm>
        </p:grpSpPr>
        <p:sp>
          <p:nvSpPr>
            <p:cNvPr id="139" name="Rectangle 138"/>
            <p:cNvSpPr/>
            <p:nvPr/>
          </p:nvSpPr>
          <p:spPr>
            <a:xfrm>
              <a:off x="1633198" y="3868796"/>
              <a:ext cx="840177" cy="208700"/>
            </a:xfrm>
            <a:prstGeom prst="rect">
              <a:avLst/>
            </a:prstGeom>
          </p:spPr>
          <p:txBody>
            <a:bodyPr wrap="square" lIns="18000" rIns="18000">
              <a:spAutoFit/>
            </a:bodyPr>
            <a:lstStyle/>
            <a:p>
              <a:pPr marL="0" lvl="1">
                <a:defRPr/>
              </a:pPr>
              <a:r>
                <a:rPr lang="en-GB" sz="800" b="1" kern="0" cap="all" dirty="0">
                  <a:solidFill>
                    <a:schemeClr val="bg1"/>
                  </a:solidFill>
                </a:rPr>
                <a:t>INGLATERRA</a:t>
              </a:r>
            </a:p>
          </p:txBody>
        </p:sp>
        <p:sp>
          <p:nvSpPr>
            <p:cNvPr id="140" name="Freeform 139"/>
            <p:cNvSpPr/>
            <p:nvPr/>
          </p:nvSpPr>
          <p:spPr>
            <a:xfrm>
              <a:off x="1632857" y="4049486"/>
              <a:ext cx="1325606" cy="772886"/>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Lst>
              <a:ahLst/>
              <a:cxnLst>
                <a:cxn ang="0">
                  <a:pos x="connsiteX0" y="connsiteY0"/>
                </a:cxn>
                <a:cxn ang="0">
                  <a:pos x="connsiteX1" y="connsiteY1"/>
                </a:cxn>
                <a:cxn ang="0">
                  <a:pos x="connsiteX2" y="connsiteY2"/>
                </a:cxn>
              </a:cxnLst>
              <a:rect l="l" t="t" r="r" b="b"/>
              <a:pathLst>
                <a:path w="1325606" h="772886">
                  <a:moveTo>
                    <a:pt x="0" y="0"/>
                  </a:moveTo>
                  <a:lnTo>
                    <a:pt x="827314" y="0"/>
                  </a:lnTo>
                  <a:lnTo>
                    <a:pt x="1325606" y="772886"/>
                  </a:lnTo>
                </a:path>
              </a:pathLst>
            </a:custGeom>
            <a:noFill/>
            <a:ln>
              <a:solidFill>
                <a:schemeClr val="accent6"/>
              </a:solidFill>
              <a:tailEnd type="oval"/>
            </a:ln>
          </p:spPr>
          <p:txBody>
            <a:bodyPr rtlCol="0" anchor="ctr"/>
            <a:lstStyle/>
            <a:p>
              <a:pPr algn="ctr"/>
              <a:endParaRPr lang="en-GB"/>
            </a:p>
          </p:txBody>
        </p:sp>
      </p:grpSp>
      <p:grpSp>
        <p:nvGrpSpPr>
          <p:cNvPr id="141" name="Group 140"/>
          <p:cNvGrpSpPr/>
          <p:nvPr/>
        </p:nvGrpSpPr>
        <p:grpSpPr>
          <a:xfrm>
            <a:off x="5426489" y="2173474"/>
            <a:ext cx="3117889" cy="1057274"/>
            <a:chOff x="1333977" y="3638271"/>
            <a:chExt cx="1140594" cy="141963"/>
          </a:xfrm>
        </p:grpSpPr>
        <p:sp>
          <p:nvSpPr>
            <p:cNvPr id="142" name="Rectangle 141"/>
            <p:cNvSpPr/>
            <p:nvPr/>
          </p:nvSpPr>
          <p:spPr>
            <a:xfrm>
              <a:off x="1631432" y="3751306"/>
              <a:ext cx="840177" cy="28928"/>
            </a:xfrm>
            <a:prstGeom prst="rect">
              <a:avLst/>
            </a:prstGeom>
          </p:spPr>
          <p:txBody>
            <a:bodyPr wrap="square" lIns="18000" rIns="18000">
              <a:spAutoFit/>
            </a:bodyPr>
            <a:lstStyle/>
            <a:p>
              <a:pPr marL="0" lvl="1" algn="r">
                <a:defRPr/>
              </a:pPr>
              <a:r>
                <a:rPr lang="en-GB" sz="800" b="1" kern="0" cap="all" dirty="0">
                  <a:solidFill>
                    <a:schemeClr val="bg1"/>
                  </a:solidFill>
                </a:rPr>
                <a:t>ITALIA</a:t>
              </a:r>
            </a:p>
          </p:txBody>
        </p:sp>
        <p:sp>
          <p:nvSpPr>
            <p:cNvPr id="143" name="Freeform 142"/>
            <p:cNvSpPr/>
            <p:nvPr/>
          </p:nvSpPr>
          <p:spPr>
            <a:xfrm flipH="1">
              <a:off x="1333977" y="3638271"/>
              <a:ext cx="1140594" cy="136636"/>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269143"/>
                <a:gd name="connsiteY0" fmla="*/ 424542 h 424542"/>
                <a:gd name="connsiteX1" fmla="*/ 561385 w 1269143"/>
                <a:gd name="connsiteY1" fmla="*/ 424542 h 424542"/>
                <a:gd name="connsiteX2" fmla="*/ 1269143 w 1269143"/>
                <a:gd name="connsiteY2" fmla="*/ 0 h 424542"/>
              </a:gdLst>
              <a:ahLst/>
              <a:cxnLst>
                <a:cxn ang="0">
                  <a:pos x="connsiteX0" y="connsiteY0"/>
                </a:cxn>
                <a:cxn ang="0">
                  <a:pos x="connsiteX1" y="connsiteY1"/>
                </a:cxn>
                <a:cxn ang="0">
                  <a:pos x="connsiteX2" y="connsiteY2"/>
                </a:cxn>
              </a:cxnLst>
              <a:rect l="l" t="t" r="r" b="b"/>
              <a:pathLst>
                <a:path w="1269143" h="424542">
                  <a:moveTo>
                    <a:pt x="0" y="424542"/>
                  </a:moveTo>
                  <a:lnTo>
                    <a:pt x="561385" y="424542"/>
                  </a:lnTo>
                  <a:lnTo>
                    <a:pt x="1269143" y="0"/>
                  </a:lnTo>
                </a:path>
              </a:pathLst>
            </a:custGeom>
            <a:noFill/>
            <a:ln>
              <a:solidFill>
                <a:schemeClr val="accent6"/>
              </a:solidFill>
              <a:tailEnd type="oval"/>
            </a:ln>
          </p:spPr>
          <p:txBody>
            <a:bodyPr rtlCol="0" anchor="ctr"/>
            <a:lstStyle/>
            <a:p>
              <a:pPr algn="ctr"/>
              <a:endParaRPr lang="en-GB"/>
            </a:p>
          </p:txBody>
        </p:sp>
      </p:grpSp>
      <p:grpSp>
        <p:nvGrpSpPr>
          <p:cNvPr id="144" name="Group 143"/>
          <p:cNvGrpSpPr/>
          <p:nvPr/>
        </p:nvGrpSpPr>
        <p:grpSpPr>
          <a:xfrm flipH="1">
            <a:off x="2819904" y="2226985"/>
            <a:ext cx="2650119" cy="1315356"/>
            <a:chOff x="1098990" y="3450683"/>
            <a:chExt cx="1324919" cy="383471"/>
          </a:xfrm>
        </p:grpSpPr>
        <p:sp>
          <p:nvSpPr>
            <p:cNvPr id="145" name="Rectangle 144"/>
            <p:cNvSpPr/>
            <p:nvPr/>
          </p:nvSpPr>
          <p:spPr>
            <a:xfrm>
              <a:off x="1583732" y="3685650"/>
              <a:ext cx="840177" cy="148504"/>
            </a:xfrm>
            <a:prstGeom prst="rect">
              <a:avLst/>
            </a:prstGeom>
          </p:spPr>
          <p:txBody>
            <a:bodyPr wrap="square" lIns="18000" rIns="18000">
              <a:spAutoFit/>
            </a:bodyPr>
            <a:lstStyle/>
            <a:p>
              <a:pPr marL="0" lvl="1">
                <a:defRPr/>
              </a:pPr>
              <a:r>
                <a:rPr lang="en-GB" sz="800" b="1" kern="0" cap="all" dirty="0" smtClean="0">
                  <a:solidFill>
                    <a:schemeClr val="bg1"/>
                  </a:solidFill>
                </a:rPr>
                <a:t>CROATIA</a:t>
              </a:r>
              <a:endParaRPr lang="en-GB" sz="800" b="1" kern="0" cap="all" dirty="0">
                <a:solidFill>
                  <a:schemeClr val="bg1"/>
                </a:solidFill>
              </a:endParaRPr>
            </a:p>
          </p:txBody>
        </p:sp>
        <p:sp>
          <p:nvSpPr>
            <p:cNvPr id="146" name="Freeform 145"/>
            <p:cNvSpPr/>
            <p:nvPr/>
          </p:nvSpPr>
          <p:spPr>
            <a:xfrm flipH="1">
              <a:off x="1098990" y="3450683"/>
              <a:ext cx="1315796" cy="283174"/>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Lst>
              <a:ahLst/>
              <a:cxnLst>
                <a:cxn ang="0">
                  <a:pos x="connsiteX0" y="connsiteY0"/>
                </a:cxn>
                <a:cxn ang="0">
                  <a:pos x="connsiteX1" y="connsiteY1"/>
                </a:cxn>
                <a:cxn ang="0">
                  <a:pos x="connsiteX2" y="connsiteY2"/>
                </a:cxn>
              </a:cxnLst>
              <a:rect l="l" t="t" r="r" b="b"/>
              <a:pathLst>
                <a:path w="1530612" h="1050883">
                  <a:moveTo>
                    <a:pt x="0" y="1050883"/>
                  </a:moveTo>
                  <a:lnTo>
                    <a:pt x="827314" y="1050883"/>
                  </a:lnTo>
                  <a:lnTo>
                    <a:pt x="1530612" y="0"/>
                  </a:lnTo>
                </a:path>
              </a:pathLst>
            </a:custGeom>
            <a:noFill/>
            <a:ln>
              <a:solidFill>
                <a:schemeClr val="accent6"/>
              </a:solidFill>
              <a:tailEnd type="oval"/>
            </a:ln>
          </p:spPr>
          <p:txBody>
            <a:bodyPr rtlCol="0" anchor="ctr"/>
            <a:lstStyle/>
            <a:p>
              <a:pPr algn="ctr"/>
              <a:endParaRPr lang="en-GB"/>
            </a:p>
          </p:txBody>
        </p:sp>
      </p:grpSp>
      <p:grpSp>
        <p:nvGrpSpPr>
          <p:cNvPr id="147" name="Group 146"/>
          <p:cNvGrpSpPr/>
          <p:nvPr/>
        </p:nvGrpSpPr>
        <p:grpSpPr>
          <a:xfrm>
            <a:off x="5245906" y="2978519"/>
            <a:ext cx="856098" cy="1252155"/>
            <a:chOff x="1399250" y="3240585"/>
            <a:chExt cx="1075320" cy="536217"/>
          </a:xfrm>
        </p:grpSpPr>
        <p:sp>
          <p:nvSpPr>
            <p:cNvPr id="148" name="Rectangle 147"/>
            <p:cNvSpPr/>
            <p:nvPr/>
          </p:nvSpPr>
          <p:spPr>
            <a:xfrm>
              <a:off x="1583688" y="3684541"/>
              <a:ext cx="840177" cy="92261"/>
            </a:xfrm>
            <a:prstGeom prst="rect">
              <a:avLst/>
            </a:prstGeom>
          </p:spPr>
          <p:txBody>
            <a:bodyPr wrap="square" lIns="18000" rIns="18000">
              <a:spAutoFit/>
            </a:bodyPr>
            <a:lstStyle/>
            <a:p>
              <a:pPr marL="0" lvl="1" algn="r">
                <a:defRPr/>
              </a:pPr>
              <a:r>
                <a:rPr lang="en-GB" sz="800" b="1" kern="0" cap="all" dirty="0" smtClean="0">
                  <a:solidFill>
                    <a:schemeClr val="bg1"/>
                  </a:solidFill>
                </a:rPr>
                <a:t>NIGERIA</a:t>
              </a:r>
              <a:endParaRPr lang="en-GB" sz="800" b="1" kern="0" cap="all" dirty="0">
                <a:solidFill>
                  <a:schemeClr val="bg1"/>
                </a:solidFill>
              </a:endParaRPr>
            </a:p>
          </p:txBody>
        </p:sp>
        <p:sp>
          <p:nvSpPr>
            <p:cNvPr id="149" name="Freeform 148"/>
            <p:cNvSpPr/>
            <p:nvPr/>
          </p:nvSpPr>
          <p:spPr>
            <a:xfrm flipH="1">
              <a:off x="1399250" y="3240585"/>
              <a:ext cx="1075320" cy="52483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Lst>
              <a:ahLst/>
              <a:cxnLst>
                <a:cxn ang="0">
                  <a:pos x="connsiteX0" y="connsiteY0"/>
                </a:cxn>
                <a:cxn ang="0">
                  <a:pos x="connsiteX1" y="connsiteY1"/>
                </a:cxn>
                <a:cxn ang="0">
                  <a:pos x="connsiteX2" y="connsiteY2"/>
                </a:cxn>
              </a:cxnLst>
              <a:rect l="l" t="t" r="r" b="b"/>
              <a:pathLst>
                <a:path w="1196512" h="1752383">
                  <a:moveTo>
                    <a:pt x="0" y="1752383"/>
                  </a:moveTo>
                  <a:lnTo>
                    <a:pt x="827314" y="1752383"/>
                  </a:lnTo>
                  <a:lnTo>
                    <a:pt x="1196512" y="0"/>
                  </a:lnTo>
                </a:path>
              </a:pathLst>
            </a:custGeom>
            <a:noFill/>
            <a:ln>
              <a:solidFill>
                <a:schemeClr val="accent6"/>
              </a:solidFill>
              <a:tailEnd type="oval"/>
            </a:ln>
          </p:spPr>
          <p:txBody>
            <a:bodyPr rtlCol="0" anchor="ctr"/>
            <a:lstStyle/>
            <a:p>
              <a:pPr algn="ctr"/>
              <a:endParaRPr lang="en-GB"/>
            </a:p>
          </p:txBody>
        </p:sp>
      </p:grpSp>
      <p:grpSp>
        <p:nvGrpSpPr>
          <p:cNvPr id="150" name="Group 149"/>
          <p:cNvGrpSpPr/>
          <p:nvPr/>
        </p:nvGrpSpPr>
        <p:grpSpPr>
          <a:xfrm flipH="1">
            <a:off x="3037853" y="2283318"/>
            <a:ext cx="2041452" cy="446458"/>
            <a:chOff x="1268701" y="3600752"/>
            <a:chExt cx="1211765" cy="211939"/>
          </a:xfrm>
        </p:grpSpPr>
        <p:sp>
          <p:nvSpPr>
            <p:cNvPr id="151" name="Rectangle 150"/>
            <p:cNvSpPr/>
            <p:nvPr/>
          </p:nvSpPr>
          <p:spPr>
            <a:xfrm>
              <a:off x="1640289" y="3664187"/>
              <a:ext cx="840177" cy="148504"/>
            </a:xfrm>
            <a:prstGeom prst="rect">
              <a:avLst/>
            </a:prstGeom>
          </p:spPr>
          <p:txBody>
            <a:bodyPr wrap="square" lIns="18000" rIns="18000">
              <a:spAutoFit/>
            </a:bodyPr>
            <a:lstStyle/>
            <a:p>
              <a:pPr marL="0" lvl="1">
                <a:defRPr/>
              </a:pPr>
              <a:r>
                <a:rPr lang="en-GB" sz="800" b="1" kern="0" cap="all" dirty="0" smtClean="0">
                  <a:solidFill>
                    <a:schemeClr val="bg1"/>
                  </a:solidFill>
                </a:rPr>
                <a:t>PORTUGAL</a:t>
              </a:r>
              <a:endParaRPr lang="en-GB" sz="800" b="1" kern="0" cap="all" dirty="0">
                <a:solidFill>
                  <a:schemeClr val="bg1"/>
                </a:solidFill>
              </a:endParaRPr>
            </a:p>
          </p:txBody>
        </p:sp>
        <p:sp>
          <p:nvSpPr>
            <p:cNvPr id="152" name="Freeform 151"/>
            <p:cNvSpPr/>
            <p:nvPr/>
          </p:nvSpPr>
          <p:spPr>
            <a:xfrm flipH="1">
              <a:off x="1268701" y="3600752"/>
              <a:ext cx="1205869" cy="143552"/>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341774"/>
                <a:gd name="connsiteY0" fmla="*/ 549812 h 549812"/>
                <a:gd name="connsiteX1" fmla="*/ 827314 w 1341774"/>
                <a:gd name="connsiteY1" fmla="*/ 549812 h 549812"/>
                <a:gd name="connsiteX2" fmla="*/ 1341774 w 1341774"/>
                <a:gd name="connsiteY2" fmla="*/ 0 h 549812"/>
              </a:gdLst>
              <a:ahLst/>
              <a:cxnLst>
                <a:cxn ang="0">
                  <a:pos x="connsiteX0" y="connsiteY0"/>
                </a:cxn>
                <a:cxn ang="0">
                  <a:pos x="connsiteX1" y="connsiteY1"/>
                </a:cxn>
                <a:cxn ang="0">
                  <a:pos x="connsiteX2" y="connsiteY2"/>
                </a:cxn>
              </a:cxnLst>
              <a:rect l="l" t="t" r="r" b="b"/>
              <a:pathLst>
                <a:path w="1341774" h="549812">
                  <a:moveTo>
                    <a:pt x="0" y="549812"/>
                  </a:moveTo>
                  <a:lnTo>
                    <a:pt x="827314" y="549812"/>
                  </a:lnTo>
                  <a:lnTo>
                    <a:pt x="1341774" y="0"/>
                  </a:lnTo>
                </a:path>
              </a:pathLst>
            </a:custGeom>
            <a:noFill/>
            <a:ln>
              <a:solidFill>
                <a:schemeClr val="accent6"/>
              </a:solidFill>
              <a:tailEnd type="oval"/>
            </a:ln>
          </p:spPr>
          <p:txBody>
            <a:bodyPr rtlCol="0" anchor="ctr"/>
            <a:lstStyle/>
            <a:p>
              <a:pPr algn="ctr"/>
              <a:endParaRPr lang="en-GB"/>
            </a:p>
          </p:txBody>
        </p:sp>
      </p:grpSp>
      <p:grpSp>
        <p:nvGrpSpPr>
          <p:cNvPr id="153" name="Group 152"/>
          <p:cNvGrpSpPr/>
          <p:nvPr/>
        </p:nvGrpSpPr>
        <p:grpSpPr>
          <a:xfrm>
            <a:off x="3324647" y="503609"/>
            <a:ext cx="1973882" cy="1497186"/>
            <a:chOff x="1632857" y="3904481"/>
            <a:chExt cx="1494127" cy="1238708"/>
          </a:xfrm>
        </p:grpSpPr>
        <p:sp>
          <p:nvSpPr>
            <p:cNvPr id="154" name="Rectangle 153"/>
            <p:cNvSpPr/>
            <p:nvPr/>
          </p:nvSpPr>
          <p:spPr>
            <a:xfrm>
              <a:off x="1633198" y="3904481"/>
              <a:ext cx="840177" cy="178249"/>
            </a:xfrm>
            <a:prstGeom prst="rect">
              <a:avLst/>
            </a:prstGeom>
          </p:spPr>
          <p:txBody>
            <a:bodyPr wrap="square" lIns="18000" rIns="18000">
              <a:spAutoFit/>
            </a:bodyPr>
            <a:lstStyle/>
            <a:p>
              <a:pPr marL="0" lvl="1">
                <a:defRPr/>
              </a:pPr>
              <a:r>
                <a:rPr lang="en-GB" sz="800" b="1" kern="0" cap="all" dirty="0">
                  <a:solidFill>
                    <a:schemeClr val="bg1"/>
                  </a:solidFill>
                </a:rPr>
                <a:t>BÉLGICA</a:t>
              </a:r>
            </a:p>
          </p:txBody>
        </p:sp>
        <p:sp>
          <p:nvSpPr>
            <p:cNvPr id="155" name="Freeform 154"/>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6"/>
              </a:solidFill>
              <a:tailEnd type="oval"/>
            </a:ln>
          </p:spPr>
          <p:txBody>
            <a:bodyPr rtlCol="0" anchor="ctr"/>
            <a:lstStyle/>
            <a:p>
              <a:pPr algn="ctr"/>
              <a:endParaRPr lang="en-GB"/>
            </a:p>
          </p:txBody>
        </p:sp>
      </p:grpSp>
      <p:grpSp>
        <p:nvGrpSpPr>
          <p:cNvPr id="156" name="Group 155"/>
          <p:cNvGrpSpPr/>
          <p:nvPr/>
        </p:nvGrpSpPr>
        <p:grpSpPr>
          <a:xfrm>
            <a:off x="5557120" y="2343034"/>
            <a:ext cx="2978483" cy="1307289"/>
            <a:chOff x="1333977" y="3638271"/>
            <a:chExt cx="1141087" cy="131410"/>
          </a:xfrm>
        </p:grpSpPr>
        <p:sp>
          <p:nvSpPr>
            <p:cNvPr id="157" name="Rectangle 156"/>
            <p:cNvSpPr/>
            <p:nvPr/>
          </p:nvSpPr>
          <p:spPr>
            <a:xfrm>
              <a:off x="1634887" y="3747972"/>
              <a:ext cx="840177" cy="21709"/>
            </a:xfrm>
            <a:prstGeom prst="rect">
              <a:avLst/>
            </a:prstGeom>
          </p:spPr>
          <p:txBody>
            <a:bodyPr wrap="square" lIns="18000" rIns="18000">
              <a:spAutoFit/>
            </a:bodyPr>
            <a:lstStyle/>
            <a:p>
              <a:pPr marL="0" lvl="1" algn="r">
                <a:defRPr/>
              </a:pPr>
              <a:r>
                <a:rPr lang="en-GB" sz="800" b="1" kern="0" cap="all" dirty="0">
                  <a:solidFill>
                    <a:schemeClr val="bg1"/>
                  </a:solidFill>
                </a:rPr>
                <a:t>GRECIA</a:t>
              </a:r>
            </a:p>
          </p:txBody>
        </p:sp>
        <p:sp>
          <p:nvSpPr>
            <p:cNvPr id="158" name="Freeform 157"/>
            <p:cNvSpPr/>
            <p:nvPr/>
          </p:nvSpPr>
          <p:spPr>
            <a:xfrm flipH="1">
              <a:off x="1333977" y="3638271"/>
              <a:ext cx="1140594" cy="127149"/>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Lst>
              <a:ahLst/>
              <a:cxnLst>
                <a:cxn ang="0">
                  <a:pos x="connsiteX0" y="connsiteY0"/>
                </a:cxn>
                <a:cxn ang="0">
                  <a:pos x="connsiteX1" y="connsiteY1"/>
                </a:cxn>
                <a:cxn ang="0">
                  <a:pos x="connsiteX2" y="connsiteY2"/>
                </a:cxn>
              </a:cxnLst>
              <a:rect l="l" t="t" r="r" b="b"/>
              <a:pathLst>
                <a:path w="1269143" h="424542">
                  <a:moveTo>
                    <a:pt x="0" y="424542"/>
                  </a:moveTo>
                  <a:lnTo>
                    <a:pt x="827314" y="424542"/>
                  </a:lnTo>
                  <a:lnTo>
                    <a:pt x="1269143" y="0"/>
                  </a:lnTo>
                </a:path>
              </a:pathLst>
            </a:custGeom>
            <a:noFill/>
            <a:ln>
              <a:solidFill>
                <a:schemeClr val="accent6"/>
              </a:solidFill>
              <a:tailEnd type="oval"/>
            </a:ln>
          </p:spPr>
          <p:txBody>
            <a:bodyPr rtlCol="0" anchor="ctr"/>
            <a:lstStyle/>
            <a:p>
              <a:pPr algn="ctr"/>
              <a:endParaRPr lang="en-GB"/>
            </a:p>
          </p:txBody>
        </p:sp>
      </p:grpSp>
      <p:sp>
        <p:nvSpPr>
          <p:cNvPr id="160" name="Rectangle 159"/>
          <p:cNvSpPr/>
          <p:nvPr/>
        </p:nvSpPr>
        <p:spPr>
          <a:xfrm>
            <a:off x="3930289" y="4315312"/>
            <a:ext cx="662933" cy="215443"/>
          </a:xfrm>
          <a:prstGeom prst="rect">
            <a:avLst/>
          </a:prstGeom>
        </p:spPr>
        <p:txBody>
          <a:bodyPr wrap="square" lIns="18000" rIns="18000">
            <a:spAutoFit/>
          </a:bodyPr>
          <a:lstStyle/>
          <a:p>
            <a:pPr marL="0" lvl="1" algn="r">
              <a:defRPr/>
            </a:pPr>
            <a:r>
              <a:rPr lang="en-GB" sz="800" b="1" kern="0" cap="all" dirty="0" smtClean="0">
                <a:solidFill>
                  <a:schemeClr val="bg1"/>
                </a:solidFill>
              </a:rPr>
              <a:t>GHANA</a:t>
            </a:r>
            <a:endParaRPr lang="en-GB" sz="800" b="1" kern="0" cap="all" dirty="0">
              <a:solidFill>
                <a:schemeClr val="bg1"/>
              </a:solidFill>
            </a:endParaRPr>
          </a:p>
        </p:txBody>
      </p:sp>
      <p:grpSp>
        <p:nvGrpSpPr>
          <p:cNvPr id="162" name="Group 161"/>
          <p:cNvGrpSpPr/>
          <p:nvPr/>
        </p:nvGrpSpPr>
        <p:grpSpPr>
          <a:xfrm flipH="1">
            <a:off x="5384386" y="205997"/>
            <a:ext cx="1732593" cy="1733997"/>
            <a:chOff x="1624940" y="3929858"/>
            <a:chExt cx="1502044" cy="1213331"/>
          </a:xfrm>
        </p:grpSpPr>
        <p:sp>
          <p:nvSpPr>
            <p:cNvPr id="163" name="Rectangle 162"/>
            <p:cNvSpPr/>
            <p:nvPr/>
          </p:nvSpPr>
          <p:spPr>
            <a:xfrm>
              <a:off x="1624940" y="3929858"/>
              <a:ext cx="840177" cy="226765"/>
            </a:xfrm>
            <a:prstGeom prst="rect">
              <a:avLst/>
            </a:prstGeom>
          </p:spPr>
          <p:txBody>
            <a:bodyPr wrap="square" lIns="18000" rIns="18000">
              <a:spAutoFit/>
            </a:bodyPr>
            <a:lstStyle/>
            <a:p>
              <a:pPr marL="0" lvl="1" algn="r">
                <a:defRPr/>
              </a:pPr>
              <a:r>
                <a:rPr lang="en-GB" sz="800" b="1" kern="0" cap="all" dirty="0" smtClean="0">
                  <a:solidFill>
                    <a:schemeClr val="bg1"/>
                  </a:solidFill>
                </a:rPr>
                <a:t>NETHERLANDS</a:t>
              </a:r>
              <a:endParaRPr lang="en-GB" sz="800" b="1" kern="0" cap="all" dirty="0">
                <a:solidFill>
                  <a:schemeClr val="bg1"/>
                </a:solidFill>
              </a:endParaRPr>
            </a:p>
          </p:txBody>
        </p:sp>
        <p:sp>
          <p:nvSpPr>
            <p:cNvPr id="164" name="Freeform 163"/>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6"/>
              </a:solidFill>
              <a:tailEnd type="oval"/>
            </a:ln>
          </p:spPr>
          <p:txBody>
            <a:bodyPr rtlCol="0" anchor="ctr"/>
            <a:lstStyle/>
            <a:p>
              <a:pPr algn="ctr"/>
              <a:endParaRPr lang="en-GB"/>
            </a:p>
          </p:txBody>
        </p:sp>
      </p:grpSp>
      <p:grpSp>
        <p:nvGrpSpPr>
          <p:cNvPr id="165" name="Group 164"/>
          <p:cNvGrpSpPr/>
          <p:nvPr/>
        </p:nvGrpSpPr>
        <p:grpSpPr>
          <a:xfrm>
            <a:off x="5291670" y="2945169"/>
            <a:ext cx="1797736" cy="1012483"/>
            <a:chOff x="1399249" y="3398438"/>
            <a:chExt cx="779992" cy="386365"/>
          </a:xfrm>
        </p:grpSpPr>
        <p:sp>
          <p:nvSpPr>
            <p:cNvPr id="166" name="Rectangle 165"/>
            <p:cNvSpPr/>
            <p:nvPr/>
          </p:nvSpPr>
          <p:spPr>
            <a:xfrm>
              <a:off x="1613363" y="3702589"/>
              <a:ext cx="554042" cy="82214"/>
            </a:xfrm>
            <a:prstGeom prst="rect">
              <a:avLst/>
            </a:prstGeom>
            <a:ln>
              <a:noFill/>
            </a:ln>
          </p:spPr>
          <p:txBody>
            <a:bodyPr wrap="square" lIns="18000" rIns="18000">
              <a:spAutoFit/>
            </a:bodyPr>
            <a:lstStyle/>
            <a:p>
              <a:pPr marL="0" lvl="1" algn="r">
                <a:defRPr/>
              </a:pPr>
              <a:r>
                <a:rPr lang="en-GB" sz="800" b="1" kern="0" cap="all" dirty="0" err="1">
                  <a:solidFill>
                    <a:schemeClr val="bg1"/>
                  </a:solidFill>
                </a:rPr>
                <a:t>Camerún</a:t>
              </a:r>
              <a:endParaRPr lang="en-GB" sz="800" b="1" kern="0" cap="all" dirty="0">
                <a:solidFill>
                  <a:schemeClr val="bg1"/>
                </a:solidFill>
              </a:endParaRPr>
            </a:p>
          </p:txBody>
        </p:sp>
        <p:sp>
          <p:nvSpPr>
            <p:cNvPr id="167" name="Freeform 166"/>
            <p:cNvSpPr/>
            <p:nvPr/>
          </p:nvSpPr>
          <p:spPr>
            <a:xfrm flipH="1">
              <a:off x="1399249" y="3398438"/>
              <a:ext cx="779992" cy="366982"/>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867900"/>
                <a:gd name="connsiteY0" fmla="*/ 1752383 h 1752383"/>
                <a:gd name="connsiteX1" fmla="*/ 498702 w 867900"/>
                <a:gd name="connsiteY1" fmla="*/ 1752383 h 1752383"/>
                <a:gd name="connsiteX2" fmla="*/ 867900 w 867900"/>
                <a:gd name="connsiteY2" fmla="*/ 0 h 1752383"/>
                <a:gd name="connsiteX0" fmla="*/ 0 w 867900"/>
                <a:gd name="connsiteY0" fmla="*/ 1322415 h 1322415"/>
                <a:gd name="connsiteX1" fmla="*/ 498702 w 867900"/>
                <a:gd name="connsiteY1" fmla="*/ 1322415 h 1322415"/>
                <a:gd name="connsiteX2" fmla="*/ 867900 w 867900"/>
                <a:gd name="connsiteY2" fmla="*/ 0 h 1322415"/>
                <a:gd name="connsiteX0" fmla="*/ 0 w 867900"/>
                <a:gd name="connsiteY0" fmla="*/ 1225326 h 1225326"/>
                <a:gd name="connsiteX1" fmla="*/ 498702 w 867900"/>
                <a:gd name="connsiteY1" fmla="*/ 1225326 h 1225326"/>
                <a:gd name="connsiteX2" fmla="*/ 867900 w 867900"/>
                <a:gd name="connsiteY2" fmla="*/ 0 h 1225326"/>
              </a:gdLst>
              <a:ahLst/>
              <a:cxnLst>
                <a:cxn ang="0">
                  <a:pos x="connsiteX0" y="connsiteY0"/>
                </a:cxn>
                <a:cxn ang="0">
                  <a:pos x="connsiteX1" y="connsiteY1"/>
                </a:cxn>
                <a:cxn ang="0">
                  <a:pos x="connsiteX2" y="connsiteY2"/>
                </a:cxn>
              </a:cxnLst>
              <a:rect l="l" t="t" r="r" b="b"/>
              <a:pathLst>
                <a:path w="867900" h="1225326">
                  <a:moveTo>
                    <a:pt x="0" y="1225326"/>
                  </a:moveTo>
                  <a:lnTo>
                    <a:pt x="498702" y="1225326"/>
                  </a:lnTo>
                  <a:lnTo>
                    <a:pt x="867900" y="0"/>
                  </a:lnTo>
                </a:path>
              </a:pathLst>
            </a:custGeom>
            <a:noFill/>
            <a:ln>
              <a:solidFill>
                <a:schemeClr val="accent6"/>
              </a:solidFill>
              <a:tailEnd type="oval"/>
            </a:ln>
          </p:spPr>
          <p:txBody>
            <a:bodyPr rtlCol="0" anchor="ctr"/>
            <a:lstStyle/>
            <a:p>
              <a:pPr algn="ctr"/>
              <a:endParaRPr lang="en-GB"/>
            </a:p>
          </p:txBody>
        </p:sp>
      </p:grpSp>
      <p:grpSp>
        <p:nvGrpSpPr>
          <p:cNvPr id="168" name="Group 167"/>
          <p:cNvGrpSpPr/>
          <p:nvPr/>
        </p:nvGrpSpPr>
        <p:grpSpPr>
          <a:xfrm flipH="1">
            <a:off x="6874891" y="1609822"/>
            <a:ext cx="1679920" cy="328455"/>
            <a:chOff x="1531322" y="2696801"/>
            <a:chExt cx="1595663" cy="2446388"/>
          </a:xfrm>
        </p:grpSpPr>
        <p:sp>
          <p:nvSpPr>
            <p:cNvPr id="169" name="Rectangle 168"/>
            <p:cNvSpPr/>
            <p:nvPr/>
          </p:nvSpPr>
          <p:spPr>
            <a:xfrm>
              <a:off x="1531322" y="2696801"/>
              <a:ext cx="969192" cy="1604663"/>
            </a:xfrm>
            <a:prstGeom prst="rect">
              <a:avLst/>
            </a:prstGeom>
          </p:spPr>
          <p:txBody>
            <a:bodyPr wrap="square" lIns="18000" rIns="18000">
              <a:spAutoFit/>
            </a:bodyPr>
            <a:lstStyle/>
            <a:p>
              <a:pPr marL="0" lvl="1" algn="r">
                <a:defRPr/>
              </a:pPr>
              <a:r>
                <a:rPr lang="en-GB" sz="800" b="1" kern="0" cap="all" dirty="0" err="1">
                  <a:solidFill>
                    <a:schemeClr val="bg1"/>
                  </a:solidFill>
                </a:rPr>
                <a:t>Rusia</a:t>
              </a:r>
              <a:endParaRPr lang="en-GB" sz="800" b="1" kern="0" cap="all" dirty="0">
                <a:solidFill>
                  <a:schemeClr val="bg1"/>
                </a:solidFill>
              </a:endParaRPr>
            </a:p>
          </p:txBody>
        </p:sp>
        <p:sp>
          <p:nvSpPr>
            <p:cNvPr id="170" name="Freeform 169"/>
            <p:cNvSpPr/>
            <p:nvPr/>
          </p:nvSpPr>
          <p:spPr>
            <a:xfrm>
              <a:off x="1550789" y="4049486"/>
              <a:ext cx="1576196"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6"/>
              </a:solidFill>
              <a:tailEnd type="oval"/>
            </a:ln>
          </p:spPr>
          <p:txBody>
            <a:bodyPr rtlCol="0" anchor="ctr"/>
            <a:lstStyle/>
            <a:p>
              <a:pPr algn="ctr"/>
              <a:endParaRPr lang="en-GB"/>
            </a:p>
          </p:txBody>
        </p:sp>
      </p:grpSp>
      <p:grpSp>
        <p:nvGrpSpPr>
          <p:cNvPr id="171" name="Group 170"/>
          <p:cNvGrpSpPr/>
          <p:nvPr/>
        </p:nvGrpSpPr>
        <p:grpSpPr>
          <a:xfrm flipH="1">
            <a:off x="5351734" y="655327"/>
            <a:ext cx="2274608" cy="1443727"/>
            <a:chOff x="1632857" y="3916925"/>
            <a:chExt cx="1522438" cy="1146060"/>
          </a:xfrm>
        </p:grpSpPr>
        <p:sp>
          <p:nvSpPr>
            <p:cNvPr id="172" name="Rectangle 171"/>
            <p:cNvSpPr/>
            <p:nvPr/>
          </p:nvSpPr>
          <p:spPr>
            <a:xfrm>
              <a:off x="1633198" y="3916925"/>
              <a:ext cx="840177" cy="171024"/>
            </a:xfrm>
            <a:prstGeom prst="rect">
              <a:avLst/>
            </a:prstGeom>
          </p:spPr>
          <p:txBody>
            <a:bodyPr wrap="square" lIns="18000" rIns="18000">
              <a:spAutoFit/>
            </a:bodyPr>
            <a:lstStyle/>
            <a:p>
              <a:pPr marL="0" lvl="1" algn="r">
                <a:defRPr/>
              </a:pPr>
              <a:r>
                <a:rPr lang="en-GB" sz="800" b="1" kern="0" cap="all" dirty="0">
                  <a:solidFill>
                    <a:schemeClr val="bg1"/>
                  </a:solidFill>
                </a:rPr>
                <a:t>SUIZA</a:t>
              </a:r>
            </a:p>
          </p:txBody>
        </p:sp>
        <p:sp>
          <p:nvSpPr>
            <p:cNvPr id="187" name="Freeform 186"/>
            <p:cNvSpPr/>
            <p:nvPr/>
          </p:nvSpPr>
          <p:spPr>
            <a:xfrm>
              <a:off x="1632857" y="4049486"/>
              <a:ext cx="1522438" cy="1013499"/>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 name="connsiteX0" fmla="*/ 0 w 1522438"/>
                <a:gd name="connsiteY0" fmla="*/ 0 h 1013499"/>
                <a:gd name="connsiteX1" fmla="*/ 827314 w 1522438"/>
                <a:gd name="connsiteY1" fmla="*/ 0 h 1013499"/>
                <a:gd name="connsiteX2" fmla="*/ 1522438 w 1522438"/>
                <a:gd name="connsiteY2" fmla="*/ 1013499 h 1013499"/>
              </a:gdLst>
              <a:ahLst/>
              <a:cxnLst>
                <a:cxn ang="0">
                  <a:pos x="connsiteX0" y="connsiteY0"/>
                </a:cxn>
                <a:cxn ang="0">
                  <a:pos x="connsiteX1" y="connsiteY1"/>
                </a:cxn>
                <a:cxn ang="0">
                  <a:pos x="connsiteX2" y="connsiteY2"/>
                </a:cxn>
              </a:cxnLst>
              <a:rect l="l" t="t" r="r" b="b"/>
              <a:pathLst>
                <a:path w="1522438" h="1013499">
                  <a:moveTo>
                    <a:pt x="0" y="0"/>
                  </a:moveTo>
                  <a:lnTo>
                    <a:pt x="827314" y="0"/>
                  </a:lnTo>
                  <a:lnTo>
                    <a:pt x="1522438" y="1013499"/>
                  </a:lnTo>
                </a:path>
              </a:pathLst>
            </a:custGeom>
            <a:noFill/>
            <a:ln>
              <a:solidFill>
                <a:schemeClr val="accent6"/>
              </a:solidFill>
              <a:tailEnd type="oval"/>
            </a:ln>
          </p:spPr>
          <p:txBody>
            <a:bodyPr rtlCol="0" anchor="ctr"/>
            <a:lstStyle/>
            <a:p>
              <a:pPr algn="ctr"/>
              <a:endParaRPr lang="en-GB"/>
            </a:p>
          </p:txBody>
        </p:sp>
      </p:grpSp>
      <p:grpSp>
        <p:nvGrpSpPr>
          <p:cNvPr id="188" name="Group 187"/>
          <p:cNvGrpSpPr/>
          <p:nvPr/>
        </p:nvGrpSpPr>
        <p:grpSpPr>
          <a:xfrm>
            <a:off x="2732276" y="1404818"/>
            <a:ext cx="2504243" cy="705119"/>
            <a:chOff x="1632857" y="3828226"/>
            <a:chExt cx="2303024" cy="1005603"/>
          </a:xfrm>
        </p:grpSpPr>
        <p:sp>
          <p:nvSpPr>
            <p:cNvPr id="189" name="Rectangle 188"/>
            <p:cNvSpPr/>
            <p:nvPr/>
          </p:nvSpPr>
          <p:spPr>
            <a:xfrm>
              <a:off x="1633198" y="3828226"/>
              <a:ext cx="840177" cy="307255"/>
            </a:xfrm>
            <a:prstGeom prst="rect">
              <a:avLst/>
            </a:prstGeom>
          </p:spPr>
          <p:txBody>
            <a:bodyPr wrap="square" lIns="18000" rIns="18000">
              <a:spAutoFit/>
            </a:bodyPr>
            <a:lstStyle/>
            <a:p>
              <a:pPr marL="0" lvl="1">
                <a:defRPr/>
              </a:pPr>
              <a:r>
                <a:rPr lang="en-GB" sz="800" b="1" kern="0" cap="all" dirty="0" err="1">
                  <a:solidFill>
                    <a:schemeClr val="bg1"/>
                  </a:solidFill>
                </a:rPr>
                <a:t>Francia</a:t>
              </a:r>
              <a:endParaRPr lang="en-GB" sz="800" b="1" kern="0" cap="all" dirty="0">
                <a:solidFill>
                  <a:schemeClr val="bg1"/>
                </a:solidFill>
              </a:endParaRPr>
            </a:p>
          </p:txBody>
        </p:sp>
        <p:sp>
          <p:nvSpPr>
            <p:cNvPr id="190" name="Freeform 189"/>
            <p:cNvSpPr/>
            <p:nvPr/>
          </p:nvSpPr>
          <p:spPr>
            <a:xfrm>
              <a:off x="1632857" y="4049486"/>
              <a:ext cx="2303024" cy="78434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2303024"/>
                <a:gd name="connsiteY0" fmla="*/ 0 h 784343"/>
                <a:gd name="connsiteX1" fmla="*/ 827314 w 2303024"/>
                <a:gd name="connsiteY1" fmla="*/ 0 h 784343"/>
                <a:gd name="connsiteX2" fmla="*/ 2303024 w 2303024"/>
                <a:gd name="connsiteY2" fmla="*/ 784343 h 784343"/>
              </a:gdLst>
              <a:ahLst/>
              <a:cxnLst>
                <a:cxn ang="0">
                  <a:pos x="connsiteX0" y="connsiteY0"/>
                </a:cxn>
                <a:cxn ang="0">
                  <a:pos x="connsiteX1" y="connsiteY1"/>
                </a:cxn>
                <a:cxn ang="0">
                  <a:pos x="connsiteX2" y="connsiteY2"/>
                </a:cxn>
              </a:cxnLst>
              <a:rect l="l" t="t" r="r" b="b"/>
              <a:pathLst>
                <a:path w="2303024" h="784343">
                  <a:moveTo>
                    <a:pt x="0" y="0"/>
                  </a:moveTo>
                  <a:lnTo>
                    <a:pt x="827314" y="0"/>
                  </a:lnTo>
                  <a:lnTo>
                    <a:pt x="2303024" y="784343"/>
                  </a:lnTo>
                </a:path>
              </a:pathLst>
            </a:custGeom>
            <a:noFill/>
            <a:ln>
              <a:solidFill>
                <a:schemeClr val="accent6"/>
              </a:solidFill>
              <a:tailEnd type="oval"/>
            </a:ln>
          </p:spPr>
          <p:txBody>
            <a:bodyPr rtlCol="0" anchor="ctr"/>
            <a:lstStyle/>
            <a:p>
              <a:pPr algn="ctr"/>
              <a:endParaRPr lang="en-GB" dirty="0"/>
            </a:p>
          </p:txBody>
        </p:sp>
      </p:grpSp>
      <p:grpSp>
        <p:nvGrpSpPr>
          <p:cNvPr id="191" name="Group 190"/>
          <p:cNvGrpSpPr/>
          <p:nvPr/>
        </p:nvGrpSpPr>
        <p:grpSpPr>
          <a:xfrm flipH="1">
            <a:off x="5573556" y="1088133"/>
            <a:ext cx="2900233" cy="1033576"/>
            <a:chOff x="1632856" y="4047192"/>
            <a:chExt cx="1352568" cy="740810"/>
          </a:xfrm>
        </p:grpSpPr>
        <p:sp>
          <p:nvSpPr>
            <p:cNvPr id="192" name="Rectangle 191"/>
            <p:cNvSpPr/>
            <p:nvPr/>
          </p:nvSpPr>
          <p:spPr>
            <a:xfrm>
              <a:off x="1633198" y="4047192"/>
              <a:ext cx="840177" cy="154418"/>
            </a:xfrm>
            <a:prstGeom prst="rect">
              <a:avLst/>
            </a:prstGeom>
          </p:spPr>
          <p:txBody>
            <a:bodyPr wrap="square" lIns="18000" rIns="18000">
              <a:spAutoFit/>
            </a:bodyPr>
            <a:lstStyle/>
            <a:p>
              <a:pPr marL="0" lvl="1" algn="r">
                <a:defRPr/>
              </a:pPr>
              <a:r>
                <a:rPr lang="en-GB" sz="800" b="1" kern="0" cap="all" dirty="0">
                  <a:solidFill>
                    <a:schemeClr val="bg1"/>
                  </a:solidFill>
                </a:rPr>
                <a:t>Bosnia-Herzegovina</a:t>
              </a:r>
            </a:p>
          </p:txBody>
        </p:sp>
        <p:sp>
          <p:nvSpPr>
            <p:cNvPr id="193" name="Freeform 192"/>
            <p:cNvSpPr/>
            <p:nvPr/>
          </p:nvSpPr>
          <p:spPr>
            <a:xfrm>
              <a:off x="1632856" y="4175524"/>
              <a:ext cx="1352568" cy="612478"/>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 name="connsiteX0" fmla="*/ 0 w 1522438"/>
                <a:gd name="connsiteY0" fmla="*/ 0 h 1013499"/>
                <a:gd name="connsiteX1" fmla="*/ 827314 w 1522438"/>
                <a:gd name="connsiteY1" fmla="*/ 0 h 1013499"/>
                <a:gd name="connsiteX2" fmla="*/ 1522438 w 1522438"/>
                <a:gd name="connsiteY2" fmla="*/ 1013499 h 1013499"/>
                <a:gd name="connsiteX0" fmla="*/ 0 w 1352568"/>
                <a:gd name="connsiteY0" fmla="*/ 0 h 612478"/>
                <a:gd name="connsiteX1" fmla="*/ 827314 w 1352568"/>
                <a:gd name="connsiteY1" fmla="*/ 0 h 612478"/>
                <a:gd name="connsiteX2" fmla="*/ 1352568 w 1352568"/>
                <a:gd name="connsiteY2" fmla="*/ 612478 h 612478"/>
              </a:gdLst>
              <a:ahLst/>
              <a:cxnLst>
                <a:cxn ang="0">
                  <a:pos x="connsiteX0" y="connsiteY0"/>
                </a:cxn>
                <a:cxn ang="0">
                  <a:pos x="connsiteX1" y="connsiteY1"/>
                </a:cxn>
                <a:cxn ang="0">
                  <a:pos x="connsiteX2" y="connsiteY2"/>
                </a:cxn>
              </a:cxnLst>
              <a:rect l="l" t="t" r="r" b="b"/>
              <a:pathLst>
                <a:path w="1352568" h="612478">
                  <a:moveTo>
                    <a:pt x="0" y="0"/>
                  </a:moveTo>
                  <a:lnTo>
                    <a:pt x="827314" y="0"/>
                  </a:lnTo>
                  <a:lnTo>
                    <a:pt x="1352568" y="612478"/>
                  </a:lnTo>
                </a:path>
              </a:pathLst>
            </a:custGeom>
            <a:noFill/>
            <a:ln>
              <a:solidFill>
                <a:schemeClr val="accent6"/>
              </a:solidFill>
              <a:tailEnd type="oval"/>
            </a:ln>
          </p:spPr>
          <p:txBody>
            <a:bodyPr rtlCol="0" anchor="ctr"/>
            <a:lstStyle/>
            <a:p>
              <a:pPr algn="ctr"/>
              <a:endParaRPr lang="en-GB"/>
            </a:p>
          </p:txBody>
        </p:sp>
      </p:grpSp>
      <p:grpSp>
        <p:nvGrpSpPr>
          <p:cNvPr id="194" name="Group 193"/>
          <p:cNvGrpSpPr/>
          <p:nvPr/>
        </p:nvGrpSpPr>
        <p:grpSpPr>
          <a:xfrm>
            <a:off x="6205908" y="2146587"/>
            <a:ext cx="2642134" cy="215444"/>
            <a:chOff x="1399249" y="2753137"/>
            <a:chExt cx="779992" cy="1271161"/>
          </a:xfrm>
        </p:grpSpPr>
        <p:sp>
          <p:nvSpPr>
            <p:cNvPr id="195" name="Rectangle 194"/>
            <p:cNvSpPr/>
            <p:nvPr/>
          </p:nvSpPr>
          <p:spPr>
            <a:xfrm rot="10800000" flipV="1">
              <a:off x="1613123" y="2753137"/>
              <a:ext cx="563165" cy="1271161"/>
            </a:xfrm>
            <a:prstGeom prst="rect">
              <a:avLst/>
            </a:prstGeom>
          </p:spPr>
          <p:txBody>
            <a:bodyPr wrap="square" lIns="18000" rIns="18000">
              <a:spAutoFit/>
            </a:bodyPr>
            <a:lstStyle/>
            <a:p>
              <a:pPr marL="0" lvl="1" algn="r">
                <a:defRPr/>
              </a:pPr>
              <a:r>
                <a:rPr lang="en-GB" sz="800" b="1" kern="0" cap="all" dirty="0" err="1">
                  <a:solidFill>
                    <a:schemeClr val="bg1"/>
                  </a:solidFill>
                </a:rPr>
                <a:t>Irán</a:t>
              </a:r>
              <a:endParaRPr lang="en-GB" sz="800" b="1" kern="0" cap="all" dirty="0">
                <a:solidFill>
                  <a:schemeClr val="bg1"/>
                </a:solidFill>
              </a:endParaRPr>
            </a:p>
          </p:txBody>
        </p:sp>
        <p:sp>
          <p:nvSpPr>
            <p:cNvPr id="196" name="Freeform 195"/>
            <p:cNvSpPr/>
            <p:nvPr/>
          </p:nvSpPr>
          <p:spPr>
            <a:xfrm flipH="1">
              <a:off x="1399249" y="3240582"/>
              <a:ext cx="779992" cy="524834"/>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867900"/>
                <a:gd name="connsiteY0" fmla="*/ 1752383 h 1752383"/>
                <a:gd name="connsiteX1" fmla="*/ 498702 w 867900"/>
                <a:gd name="connsiteY1" fmla="*/ 1752383 h 1752383"/>
                <a:gd name="connsiteX2" fmla="*/ 867900 w 867900"/>
                <a:gd name="connsiteY2" fmla="*/ 0 h 1752383"/>
              </a:gdLst>
              <a:ahLst/>
              <a:cxnLst>
                <a:cxn ang="0">
                  <a:pos x="connsiteX0" y="connsiteY0"/>
                </a:cxn>
                <a:cxn ang="0">
                  <a:pos x="connsiteX1" y="connsiteY1"/>
                </a:cxn>
                <a:cxn ang="0">
                  <a:pos x="connsiteX2" y="connsiteY2"/>
                </a:cxn>
              </a:cxnLst>
              <a:rect l="l" t="t" r="r" b="b"/>
              <a:pathLst>
                <a:path w="867900" h="1752383">
                  <a:moveTo>
                    <a:pt x="0" y="1752383"/>
                  </a:moveTo>
                  <a:lnTo>
                    <a:pt x="498702" y="1752383"/>
                  </a:lnTo>
                  <a:lnTo>
                    <a:pt x="867900" y="0"/>
                  </a:lnTo>
                </a:path>
              </a:pathLst>
            </a:custGeom>
            <a:noFill/>
            <a:ln>
              <a:solidFill>
                <a:schemeClr val="accent6"/>
              </a:solidFill>
              <a:tailEnd type="oval"/>
            </a:ln>
          </p:spPr>
          <p:txBody>
            <a:bodyPr rtlCol="0" anchor="ctr"/>
            <a:lstStyle/>
            <a:p>
              <a:pPr algn="ctr"/>
              <a:endParaRPr lang="en-GB"/>
            </a:p>
          </p:txBody>
        </p:sp>
      </p:grpSp>
      <p:grpSp>
        <p:nvGrpSpPr>
          <p:cNvPr id="197" name="Group 196"/>
          <p:cNvGrpSpPr/>
          <p:nvPr/>
        </p:nvGrpSpPr>
        <p:grpSpPr>
          <a:xfrm flipH="1">
            <a:off x="3005030" y="1931859"/>
            <a:ext cx="2195487" cy="341801"/>
            <a:chOff x="1359891" y="3418546"/>
            <a:chExt cx="847200" cy="182203"/>
          </a:xfrm>
        </p:grpSpPr>
        <p:sp>
          <p:nvSpPr>
            <p:cNvPr id="198" name="Rectangle 197"/>
            <p:cNvSpPr/>
            <p:nvPr/>
          </p:nvSpPr>
          <p:spPr>
            <a:xfrm>
              <a:off x="1549477" y="3418546"/>
              <a:ext cx="657614" cy="114846"/>
            </a:xfrm>
            <a:prstGeom prst="rect">
              <a:avLst/>
            </a:prstGeom>
          </p:spPr>
          <p:txBody>
            <a:bodyPr wrap="square" lIns="18000" rIns="18000">
              <a:spAutoFit/>
            </a:bodyPr>
            <a:lstStyle/>
            <a:p>
              <a:pPr marL="0" lvl="1">
                <a:defRPr/>
              </a:pPr>
              <a:r>
                <a:rPr lang="en-GB" sz="800" b="1" kern="0" cap="all" dirty="0" err="1">
                  <a:solidFill>
                    <a:schemeClr val="bg1"/>
                  </a:solidFill>
                </a:rPr>
                <a:t>españa</a:t>
              </a:r>
              <a:endParaRPr lang="en-GB" sz="800" b="1" kern="0" cap="all" dirty="0">
                <a:solidFill>
                  <a:schemeClr val="bg1"/>
                </a:solidFill>
              </a:endParaRPr>
            </a:p>
          </p:txBody>
        </p:sp>
        <p:sp>
          <p:nvSpPr>
            <p:cNvPr id="206" name="Freeform 205"/>
            <p:cNvSpPr/>
            <p:nvPr/>
          </p:nvSpPr>
          <p:spPr>
            <a:xfrm flipH="1" flipV="1">
              <a:off x="1359891" y="3518228"/>
              <a:ext cx="835690" cy="82521"/>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341774"/>
                <a:gd name="connsiteY0" fmla="*/ 549812 h 549812"/>
                <a:gd name="connsiteX1" fmla="*/ 827314 w 1341774"/>
                <a:gd name="connsiteY1" fmla="*/ 549812 h 549812"/>
                <a:gd name="connsiteX2" fmla="*/ 1341774 w 1341774"/>
                <a:gd name="connsiteY2" fmla="*/ 0 h 549812"/>
              </a:gdLst>
              <a:ahLst/>
              <a:cxnLst>
                <a:cxn ang="0">
                  <a:pos x="connsiteX0" y="connsiteY0"/>
                </a:cxn>
                <a:cxn ang="0">
                  <a:pos x="connsiteX1" y="connsiteY1"/>
                </a:cxn>
                <a:cxn ang="0">
                  <a:pos x="connsiteX2" y="connsiteY2"/>
                </a:cxn>
              </a:cxnLst>
              <a:rect l="l" t="t" r="r" b="b"/>
              <a:pathLst>
                <a:path w="1341774" h="549812">
                  <a:moveTo>
                    <a:pt x="0" y="549812"/>
                  </a:moveTo>
                  <a:lnTo>
                    <a:pt x="827314" y="549812"/>
                  </a:lnTo>
                  <a:lnTo>
                    <a:pt x="1341774" y="0"/>
                  </a:lnTo>
                </a:path>
              </a:pathLst>
            </a:custGeom>
            <a:noFill/>
            <a:ln>
              <a:solidFill>
                <a:schemeClr val="accent6"/>
              </a:solidFill>
              <a:tailEnd type="oval"/>
            </a:ln>
          </p:spPr>
          <p:txBody>
            <a:bodyPr rtlCol="0" anchor="ctr"/>
            <a:lstStyle/>
            <a:p>
              <a:pPr algn="ctr"/>
              <a:endParaRPr lang="en-GB"/>
            </a:p>
          </p:txBody>
        </p:sp>
      </p:grpSp>
      <p:grpSp>
        <p:nvGrpSpPr>
          <p:cNvPr id="207" name="Group 206"/>
          <p:cNvGrpSpPr/>
          <p:nvPr/>
        </p:nvGrpSpPr>
        <p:grpSpPr>
          <a:xfrm>
            <a:off x="3594762" y="-30806"/>
            <a:ext cx="1875260" cy="2048499"/>
            <a:chOff x="1629740" y="3914265"/>
            <a:chExt cx="1587121" cy="1526826"/>
          </a:xfrm>
        </p:grpSpPr>
        <p:sp>
          <p:nvSpPr>
            <p:cNvPr id="208" name="Rectangle 207"/>
            <p:cNvSpPr/>
            <p:nvPr/>
          </p:nvSpPr>
          <p:spPr>
            <a:xfrm>
              <a:off x="1629740" y="3914265"/>
              <a:ext cx="781086" cy="162819"/>
            </a:xfrm>
            <a:prstGeom prst="rect">
              <a:avLst/>
            </a:prstGeom>
          </p:spPr>
          <p:txBody>
            <a:bodyPr wrap="square" lIns="18000" rIns="18000">
              <a:spAutoFit/>
            </a:bodyPr>
            <a:lstStyle/>
            <a:p>
              <a:pPr marL="0" lvl="1">
                <a:defRPr/>
              </a:pPr>
              <a:r>
                <a:rPr lang="en-GB" sz="800" b="1" kern="0" cap="all" dirty="0">
                  <a:solidFill>
                    <a:schemeClr val="bg1"/>
                  </a:solidFill>
                </a:rPr>
                <a:t>ALEMANIA</a:t>
              </a:r>
            </a:p>
          </p:txBody>
        </p:sp>
        <p:sp>
          <p:nvSpPr>
            <p:cNvPr id="209" name="Freeform 208"/>
            <p:cNvSpPr/>
            <p:nvPr/>
          </p:nvSpPr>
          <p:spPr>
            <a:xfrm>
              <a:off x="1632857" y="4049486"/>
              <a:ext cx="1584004" cy="139160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 name="connsiteX0" fmla="*/ 0 w 1584004"/>
                <a:gd name="connsiteY0" fmla="*/ 0 h 1391605"/>
                <a:gd name="connsiteX1" fmla="*/ 827314 w 1584004"/>
                <a:gd name="connsiteY1" fmla="*/ 0 h 1391605"/>
                <a:gd name="connsiteX2" fmla="*/ 1584004 w 1584004"/>
                <a:gd name="connsiteY2" fmla="*/ 1391605 h 1391605"/>
              </a:gdLst>
              <a:ahLst/>
              <a:cxnLst>
                <a:cxn ang="0">
                  <a:pos x="connsiteX0" y="connsiteY0"/>
                </a:cxn>
                <a:cxn ang="0">
                  <a:pos x="connsiteX1" y="connsiteY1"/>
                </a:cxn>
                <a:cxn ang="0">
                  <a:pos x="connsiteX2" y="connsiteY2"/>
                </a:cxn>
              </a:cxnLst>
              <a:rect l="l" t="t" r="r" b="b"/>
              <a:pathLst>
                <a:path w="1584004" h="1391605">
                  <a:moveTo>
                    <a:pt x="0" y="0"/>
                  </a:moveTo>
                  <a:lnTo>
                    <a:pt x="827314" y="0"/>
                  </a:lnTo>
                  <a:lnTo>
                    <a:pt x="1584004" y="1391605"/>
                  </a:lnTo>
                </a:path>
              </a:pathLst>
            </a:custGeom>
            <a:noFill/>
            <a:ln>
              <a:solidFill>
                <a:schemeClr val="accent6"/>
              </a:solidFill>
              <a:tailEnd type="oval"/>
            </a:ln>
          </p:spPr>
          <p:txBody>
            <a:bodyPr rtlCol="0" anchor="ctr"/>
            <a:lstStyle/>
            <a:p>
              <a:pPr algn="ctr"/>
              <a:endParaRPr lang="en-GB"/>
            </a:p>
          </p:txBody>
        </p:sp>
      </p:grpSp>
      <p:grpSp>
        <p:nvGrpSpPr>
          <p:cNvPr id="210" name="Group 209"/>
          <p:cNvGrpSpPr/>
          <p:nvPr/>
        </p:nvGrpSpPr>
        <p:grpSpPr>
          <a:xfrm flipH="1">
            <a:off x="3234163" y="2921486"/>
            <a:ext cx="1882613" cy="1247644"/>
            <a:chOff x="2229260" y="3410085"/>
            <a:chExt cx="729594" cy="338012"/>
          </a:xfrm>
        </p:grpSpPr>
        <p:sp>
          <p:nvSpPr>
            <p:cNvPr id="211" name="Rectangle 210"/>
            <p:cNvSpPr/>
            <p:nvPr/>
          </p:nvSpPr>
          <p:spPr>
            <a:xfrm>
              <a:off x="2288814" y="3689729"/>
              <a:ext cx="670040" cy="58368"/>
            </a:xfrm>
            <a:prstGeom prst="rect">
              <a:avLst/>
            </a:prstGeom>
          </p:spPr>
          <p:txBody>
            <a:bodyPr wrap="square" lIns="18000" rIns="18000">
              <a:spAutoFit/>
            </a:bodyPr>
            <a:lstStyle/>
            <a:p>
              <a:pPr marL="0" lvl="1">
                <a:defRPr/>
              </a:pPr>
              <a:r>
                <a:rPr lang="en-GB" sz="800" b="1" kern="0" cap="all" dirty="0">
                  <a:solidFill>
                    <a:schemeClr val="bg1"/>
                  </a:solidFill>
                </a:rPr>
                <a:t>COSTA DE MARFIL</a:t>
              </a:r>
            </a:p>
          </p:txBody>
        </p:sp>
        <p:sp>
          <p:nvSpPr>
            <p:cNvPr id="212" name="Freeform 211"/>
            <p:cNvSpPr/>
            <p:nvPr/>
          </p:nvSpPr>
          <p:spPr>
            <a:xfrm flipH="1">
              <a:off x="2229260" y="3410085"/>
              <a:ext cx="726733" cy="324379"/>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Lst>
              <a:ahLst/>
              <a:cxnLst>
                <a:cxn ang="0">
                  <a:pos x="connsiteX0" y="connsiteY0"/>
                </a:cxn>
                <a:cxn ang="0">
                  <a:pos x="connsiteX1" y="connsiteY1"/>
                </a:cxn>
                <a:cxn ang="0">
                  <a:pos x="connsiteX2" y="connsiteY2"/>
                </a:cxn>
              </a:cxnLst>
              <a:rect l="l" t="t" r="r" b="b"/>
              <a:pathLst>
                <a:path w="1012775" h="1186434">
                  <a:moveTo>
                    <a:pt x="0" y="1186434"/>
                  </a:moveTo>
                  <a:lnTo>
                    <a:pt x="743799" y="1186434"/>
                  </a:lnTo>
                  <a:lnTo>
                    <a:pt x="1012775" y="0"/>
                  </a:lnTo>
                </a:path>
              </a:pathLst>
            </a:custGeom>
            <a:noFill/>
            <a:ln>
              <a:solidFill>
                <a:schemeClr val="accent6"/>
              </a:solidFill>
              <a:tailEnd type="oval"/>
            </a:ln>
          </p:spPr>
          <p:txBody>
            <a:bodyPr rtlCol="0" anchor="ctr"/>
            <a:lstStyle/>
            <a:p>
              <a:pPr algn="ctr"/>
              <a:endParaRPr lang="en-GB"/>
            </a:p>
          </p:txBody>
        </p:sp>
      </p:grpSp>
      <p:grpSp>
        <p:nvGrpSpPr>
          <p:cNvPr id="213" name="Group 212"/>
          <p:cNvGrpSpPr/>
          <p:nvPr/>
        </p:nvGrpSpPr>
        <p:grpSpPr>
          <a:xfrm flipH="1">
            <a:off x="3227365" y="2374346"/>
            <a:ext cx="2086233" cy="1244281"/>
            <a:chOff x="2041469" y="3584086"/>
            <a:chExt cx="914523" cy="155621"/>
          </a:xfrm>
        </p:grpSpPr>
        <p:sp>
          <p:nvSpPr>
            <p:cNvPr id="214" name="Rectangle 213"/>
            <p:cNvSpPr/>
            <p:nvPr/>
          </p:nvSpPr>
          <p:spPr>
            <a:xfrm>
              <a:off x="2282972" y="3712762"/>
              <a:ext cx="670040" cy="26945"/>
            </a:xfrm>
            <a:prstGeom prst="rect">
              <a:avLst/>
            </a:prstGeom>
          </p:spPr>
          <p:txBody>
            <a:bodyPr wrap="square" lIns="18000" rIns="18000">
              <a:spAutoFit/>
            </a:bodyPr>
            <a:lstStyle/>
            <a:p>
              <a:pPr marL="0" lvl="1">
                <a:defRPr/>
              </a:pPr>
              <a:r>
                <a:rPr lang="en-GB" sz="800" b="1" kern="0" cap="all" dirty="0">
                  <a:solidFill>
                    <a:schemeClr val="bg1"/>
                  </a:solidFill>
                </a:rPr>
                <a:t>ARGELIA</a:t>
              </a:r>
            </a:p>
          </p:txBody>
        </p:sp>
        <p:sp>
          <p:nvSpPr>
            <p:cNvPr id="215" name="Freeform 214"/>
            <p:cNvSpPr/>
            <p:nvPr/>
          </p:nvSpPr>
          <p:spPr>
            <a:xfrm flipH="1">
              <a:off x="2041469" y="3584086"/>
              <a:ext cx="914523"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6"/>
              </a:solidFill>
              <a:tailEnd type="oval"/>
            </a:ln>
          </p:spPr>
          <p:txBody>
            <a:bodyPr rtlCol="0" anchor="ctr"/>
            <a:lstStyle/>
            <a:p>
              <a:pPr algn="ctr"/>
              <a:endParaRPr lang="en-GB"/>
            </a:p>
          </p:txBody>
        </p:sp>
      </p:grpSp>
      <p:pic>
        <p:nvPicPr>
          <p:cNvPr id="216" name="Picture 215" descr="http://www.footymatters.com/wp-content/uploads/2014/01/Eden-Hazard.jpg">
            <a:hlinkClick r:id="rId4" action="ppaction://hlinksldjump"/>
          </p:cNvPr>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3340632" y="692594"/>
            <a:ext cx="305872" cy="256013"/>
          </a:xfrm>
          <a:prstGeom prst="rect">
            <a:avLst/>
          </a:prstGeom>
          <a:noFill/>
          <a:extLst>
            <a:ext uri="{909E8E84-426E-40dd-AFC4-6F175D3DCCD1}">
              <a14:hiddenFill xmlns:a14="http://schemas.microsoft.com/office/drawing/2010/main">
                <a:solidFill>
                  <a:srgbClr val="FFFFFF"/>
                </a:solidFill>
              </a14:hiddenFill>
            </a:ext>
          </a:extLst>
        </p:spPr>
      </p:pic>
      <p:sp>
        <p:nvSpPr>
          <p:cNvPr id="217" name="Rectangle 216"/>
          <p:cNvSpPr/>
          <p:nvPr/>
        </p:nvSpPr>
        <p:spPr>
          <a:xfrm>
            <a:off x="3642525" y="678868"/>
            <a:ext cx="1152308"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a:solidFill>
                  <a:schemeClr val="bg1"/>
                </a:solidFill>
                <a:latin typeface="+mj-lt"/>
              </a:rPr>
              <a:t>Eden Hazard </a:t>
            </a:r>
          </a:p>
        </p:txBody>
      </p:sp>
      <p:sp>
        <p:nvSpPr>
          <p:cNvPr id="218" name="Rectangle 217"/>
          <p:cNvSpPr/>
          <p:nvPr/>
        </p:nvSpPr>
        <p:spPr>
          <a:xfrm>
            <a:off x="3350975" y="1156371"/>
            <a:ext cx="1325179"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a:solidFill>
                  <a:schemeClr val="bg1"/>
                </a:solidFill>
                <a:latin typeface="+mj-lt"/>
              </a:rPr>
              <a:t>Wayne Rooney </a:t>
            </a:r>
          </a:p>
        </p:txBody>
      </p:sp>
      <p:pic>
        <p:nvPicPr>
          <p:cNvPr id="219" name="Picture 218" descr="http://i4.mirror.co.uk/incoming/article97380.ece/ALTERNATES/s615/wayne-rooney-pic-getty-images-561674354-97380.jpg">
            <a:hlinkClick r:id="rId6" action="ppaction://hlinksldjump"/>
          </p:cNvPr>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3024207" y="1166645"/>
            <a:ext cx="305872" cy="256013"/>
          </a:xfrm>
          <a:prstGeom prst="rect">
            <a:avLst/>
          </a:prstGeom>
          <a:noFill/>
          <a:extLst>
            <a:ext uri="{909E8E84-426E-40dd-AFC4-6F175D3DCCD1}">
              <a14:hiddenFill xmlns:a14="http://schemas.microsoft.com/office/drawing/2010/main">
                <a:solidFill>
                  <a:srgbClr val="FFFFFF"/>
                </a:solidFill>
              </a14:hiddenFill>
            </a:ext>
          </a:extLst>
        </p:spPr>
      </p:pic>
      <p:sp>
        <p:nvSpPr>
          <p:cNvPr id="220" name="Rectangle 219"/>
          <p:cNvSpPr/>
          <p:nvPr/>
        </p:nvSpPr>
        <p:spPr>
          <a:xfrm>
            <a:off x="6421218" y="385705"/>
            <a:ext cx="1828801"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a:solidFill>
                  <a:schemeClr val="bg1"/>
                </a:solidFill>
                <a:latin typeface="+mj-lt"/>
              </a:rPr>
              <a:t>Robin Van </a:t>
            </a:r>
            <a:r>
              <a:rPr lang="en-GB" sz="900" dirty="0" err="1">
                <a:solidFill>
                  <a:schemeClr val="bg1"/>
                </a:solidFill>
                <a:latin typeface="+mj-lt"/>
              </a:rPr>
              <a:t>Persie</a:t>
            </a:r>
            <a:r>
              <a:rPr lang="en-GB" sz="900" dirty="0">
                <a:solidFill>
                  <a:schemeClr val="bg1"/>
                </a:solidFill>
                <a:latin typeface="+mj-lt"/>
              </a:rPr>
              <a:t> </a:t>
            </a:r>
          </a:p>
        </p:txBody>
      </p:sp>
      <p:pic>
        <p:nvPicPr>
          <p:cNvPr id="221" name="Picture 220" descr="http://thepeoplesperson.com/wp-content/uploads/2013/09/persie-holland.jpg"/>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6149329" y="414280"/>
            <a:ext cx="322242" cy="247336"/>
          </a:xfrm>
          <a:prstGeom prst="rect">
            <a:avLst/>
          </a:prstGeom>
          <a:noFill/>
          <a:extLst>
            <a:ext uri="{909E8E84-426E-40dd-AFC4-6F175D3DCCD1}">
              <a14:hiddenFill xmlns:a14="http://schemas.microsoft.com/office/drawing/2010/main">
                <a:solidFill>
                  <a:srgbClr val="FFFFFF"/>
                </a:solidFill>
              </a14:hiddenFill>
            </a:ext>
          </a:extLst>
        </p:spPr>
      </p:pic>
      <p:sp>
        <p:nvSpPr>
          <p:cNvPr id="222" name="Rectangle 221"/>
          <p:cNvSpPr/>
          <p:nvPr/>
        </p:nvSpPr>
        <p:spPr>
          <a:xfrm>
            <a:off x="3320153" y="2083298"/>
            <a:ext cx="1620624"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a:solidFill>
                  <a:schemeClr val="bg1"/>
                </a:solidFill>
                <a:latin typeface="+mj-lt"/>
              </a:rPr>
              <a:t>Andres </a:t>
            </a:r>
            <a:r>
              <a:rPr lang="en-GB" sz="900" dirty="0" err="1">
                <a:solidFill>
                  <a:schemeClr val="bg1"/>
                </a:solidFill>
                <a:latin typeface="+mj-lt"/>
              </a:rPr>
              <a:t>Iniesta</a:t>
            </a:r>
            <a:r>
              <a:rPr lang="en-GB" sz="900" dirty="0">
                <a:solidFill>
                  <a:schemeClr val="bg1"/>
                </a:solidFill>
                <a:latin typeface="+mj-lt"/>
              </a:rPr>
              <a:t> </a:t>
            </a:r>
          </a:p>
        </p:txBody>
      </p:sp>
      <p:pic>
        <p:nvPicPr>
          <p:cNvPr id="223" name="Picture 222" descr="http://soccertrust.com/wp-content/uploads/2014/03/andres-iniestaeuro-2012--spain-midfielder-andres-iniesta-shifts-blame-for-htytrgq4.jpg">
            <a:hlinkClick r:id="rId9" action="ppaction://hlinksldjump"/>
          </p:cNvPr>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3043741" y="2154262"/>
            <a:ext cx="305871" cy="253907"/>
          </a:xfrm>
          <a:prstGeom prst="rect">
            <a:avLst/>
          </a:prstGeom>
          <a:noFill/>
          <a:extLst>
            <a:ext uri="{909E8E84-426E-40dd-AFC4-6F175D3DCCD1}">
              <a14:hiddenFill xmlns:a14="http://schemas.microsoft.com/office/drawing/2010/main">
                <a:solidFill>
                  <a:srgbClr val="FFFFFF"/>
                </a:solidFill>
              </a14:hiddenFill>
            </a:ext>
          </a:extLst>
        </p:spPr>
      </p:pic>
      <p:sp>
        <p:nvSpPr>
          <p:cNvPr id="224" name="Rectangle 223"/>
          <p:cNvSpPr/>
          <p:nvPr/>
        </p:nvSpPr>
        <p:spPr>
          <a:xfrm>
            <a:off x="3868278" y="175533"/>
            <a:ext cx="1172300"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err="1">
                <a:solidFill>
                  <a:schemeClr val="bg1"/>
                </a:solidFill>
                <a:latin typeface="+mj-lt"/>
              </a:rPr>
              <a:t>Mesut</a:t>
            </a:r>
            <a:r>
              <a:rPr lang="en-GB" sz="900" dirty="0">
                <a:solidFill>
                  <a:schemeClr val="bg1"/>
                </a:solidFill>
                <a:latin typeface="+mj-lt"/>
              </a:rPr>
              <a:t> </a:t>
            </a:r>
            <a:r>
              <a:rPr lang="en-GB" sz="900" dirty="0" err="1">
                <a:solidFill>
                  <a:schemeClr val="bg1"/>
                </a:solidFill>
                <a:latin typeface="+mj-lt"/>
              </a:rPr>
              <a:t>Özil</a:t>
            </a:r>
            <a:endParaRPr lang="en-GB" sz="900" dirty="0">
              <a:solidFill>
                <a:schemeClr val="bg1"/>
              </a:solidFill>
              <a:latin typeface="+mj-lt"/>
            </a:endParaRPr>
          </a:p>
        </p:txBody>
      </p:sp>
      <p:sp>
        <p:nvSpPr>
          <p:cNvPr id="226" name="Rectangle 225"/>
          <p:cNvSpPr/>
          <p:nvPr/>
        </p:nvSpPr>
        <p:spPr>
          <a:xfrm>
            <a:off x="7859864" y="3175863"/>
            <a:ext cx="1116098"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a:solidFill>
                  <a:schemeClr val="bg1"/>
                </a:solidFill>
                <a:latin typeface="+mj-lt"/>
              </a:rPr>
              <a:t>Andrea </a:t>
            </a:r>
            <a:r>
              <a:rPr lang="en-GB" sz="900" dirty="0" err="1">
                <a:solidFill>
                  <a:schemeClr val="bg1"/>
                </a:solidFill>
                <a:latin typeface="+mj-lt"/>
              </a:rPr>
              <a:t>Pirlo</a:t>
            </a:r>
            <a:r>
              <a:rPr lang="en-GB" sz="900" dirty="0">
                <a:solidFill>
                  <a:schemeClr val="bg1"/>
                </a:solidFill>
                <a:latin typeface="+mj-lt"/>
              </a:rPr>
              <a:t> </a:t>
            </a:r>
          </a:p>
        </p:txBody>
      </p:sp>
      <p:pic>
        <p:nvPicPr>
          <p:cNvPr id="227" name="Picture 226" descr="http://img.thesun.co.uk/aidemitlum/archive/01536/pirlo_1536584a.jpg"/>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574580" y="3221336"/>
            <a:ext cx="302536" cy="253303"/>
          </a:xfrm>
          <a:prstGeom prst="rect">
            <a:avLst/>
          </a:prstGeom>
          <a:noFill/>
          <a:extLst>
            <a:ext uri="{909E8E84-426E-40dd-AFC4-6F175D3DCCD1}">
              <a14:hiddenFill xmlns:a14="http://schemas.microsoft.com/office/drawing/2010/main">
                <a:solidFill>
                  <a:srgbClr val="FFFFFF"/>
                </a:solidFill>
              </a14:hiddenFill>
            </a:ext>
          </a:extLst>
        </p:spPr>
      </p:pic>
      <p:sp>
        <p:nvSpPr>
          <p:cNvPr id="228" name="Rectangle 227"/>
          <p:cNvSpPr/>
          <p:nvPr/>
        </p:nvSpPr>
        <p:spPr>
          <a:xfrm>
            <a:off x="3332642" y="2573757"/>
            <a:ext cx="1643662"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err="1">
                <a:solidFill>
                  <a:schemeClr val="bg1"/>
                </a:solidFill>
                <a:latin typeface="+mj-lt"/>
              </a:rPr>
              <a:t>Christiano</a:t>
            </a:r>
            <a:r>
              <a:rPr lang="en-GB" sz="900" dirty="0">
                <a:solidFill>
                  <a:schemeClr val="bg1"/>
                </a:solidFill>
                <a:latin typeface="+mj-lt"/>
              </a:rPr>
              <a:t> Ronaldo </a:t>
            </a:r>
          </a:p>
        </p:txBody>
      </p:sp>
      <p:pic>
        <p:nvPicPr>
          <p:cNvPr id="229" name="Picture 228" descr="http://celebritiesexercise.com/wp-content/uploads/2014/01/Cristiano-Ronaldo1.jpg">
            <a:hlinkClick r:id="rId12" action="ppaction://hlinksldjump"/>
          </p:cNvPr>
          <p:cNvPicPr>
            <a:picLocks noChangeAspect="1" noChangeArrowheads="1"/>
          </p:cNvPicPr>
          <p:nvPr/>
        </p:nvPicPr>
        <p:blipFill rotWithShape="1">
          <a:blip r:embed="rId13" cstate="screen">
            <a:extLst>
              <a:ext uri="{28A0092B-C50C-407E-A947-70E740481C1C}">
                <a14:useLocalDpi xmlns:a14="http://schemas.microsoft.com/office/drawing/2010/main"/>
              </a:ext>
            </a:extLst>
          </a:blip>
          <a:srcRect/>
          <a:stretch/>
        </p:blipFill>
        <p:spPr bwMode="auto">
          <a:xfrm>
            <a:off x="3060003" y="2615055"/>
            <a:ext cx="305872" cy="236356"/>
          </a:xfrm>
          <a:prstGeom prst="rect">
            <a:avLst/>
          </a:prstGeom>
          <a:noFill/>
          <a:extLst>
            <a:ext uri="{909E8E84-426E-40dd-AFC4-6F175D3DCCD1}">
              <a14:hiddenFill xmlns:a14="http://schemas.microsoft.com/office/drawing/2010/main">
                <a:solidFill>
                  <a:srgbClr val="FFFFFF"/>
                </a:solidFill>
              </a14:hiddenFill>
            </a:ext>
          </a:extLst>
        </p:spPr>
      </p:pic>
      <p:sp>
        <p:nvSpPr>
          <p:cNvPr id="230" name="Rectangle 229"/>
          <p:cNvSpPr/>
          <p:nvPr/>
        </p:nvSpPr>
        <p:spPr>
          <a:xfrm>
            <a:off x="7646857" y="3611863"/>
            <a:ext cx="2039213"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a:solidFill>
                  <a:schemeClr val="bg1"/>
                </a:solidFill>
                <a:latin typeface="+mj-lt"/>
              </a:rPr>
              <a:t>Kostas </a:t>
            </a:r>
            <a:r>
              <a:rPr lang="en-GB" sz="900" dirty="0" err="1">
                <a:solidFill>
                  <a:schemeClr val="bg1"/>
                </a:solidFill>
                <a:latin typeface="+mj-lt"/>
              </a:rPr>
              <a:t>Mitroglou</a:t>
            </a:r>
            <a:r>
              <a:rPr lang="en-GB" sz="900" dirty="0">
                <a:solidFill>
                  <a:schemeClr val="bg1"/>
                </a:solidFill>
                <a:latin typeface="+mj-lt"/>
              </a:rPr>
              <a:t> </a:t>
            </a:r>
          </a:p>
        </p:txBody>
      </p:sp>
      <p:pic>
        <p:nvPicPr>
          <p:cNvPr id="231" name="Picture 230" descr="http://upload.wikimedia.org/wikipedia/commons/1/14/20130814_AT-GR_Kostas_Mitroglou_2795.jpg"/>
          <p:cNvPicPr>
            <a:picLocks noChangeAspect="1" noChangeArrowheads="1"/>
          </p:cNvPicPr>
          <p:nvPr/>
        </p:nvPicPr>
        <p:blipFill rotWithShape="1">
          <a:blip r:embed="rId14" cstate="screen">
            <a:extLst>
              <a:ext uri="{28A0092B-C50C-407E-A947-70E740481C1C}">
                <a14:useLocalDpi xmlns:a14="http://schemas.microsoft.com/office/drawing/2010/main"/>
              </a:ext>
            </a:extLst>
          </a:blip>
          <a:srcRect/>
          <a:stretch/>
        </p:blipFill>
        <p:spPr bwMode="auto">
          <a:xfrm>
            <a:off x="7343613" y="3635230"/>
            <a:ext cx="322431" cy="234637"/>
          </a:xfrm>
          <a:prstGeom prst="rect">
            <a:avLst/>
          </a:prstGeom>
          <a:noFill/>
          <a:extLst>
            <a:ext uri="{909E8E84-426E-40dd-AFC4-6F175D3DCCD1}">
              <a14:hiddenFill xmlns:a14="http://schemas.microsoft.com/office/drawing/2010/main">
                <a:solidFill>
                  <a:srgbClr val="FFFFFF"/>
                </a:solidFill>
              </a14:hiddenFill>
            </a:ext>
          </a:extLst>
        </p:spPr>
      </p:pic>
      <p:sp>
        <p:nvSpPr>
          <p:cNvPr id="232" name="Rectangle 231"/>
          <p:cNvSpPr/>
          <p:nvPr/>
        </p:nvSpPr>
        <p:spPr>
          <a:xfrm>
            <a:off x="7627728" y="1287803"/>
            <a:ext cx="1742972"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err="1">
                <a:solidFill>
                  <a:schemeClr val="bg1"/>
                </a:solidFill>
                <a:latin typeface="+mj-lt"/>
              </a:rPr>
              <a:t>Miralem</a:t>
            </a:r>
            <a:r>
              <a:rPr lang="en-GB" sz="900" dirty="0">
                <a:solidFill>
                  <a:schemeClr val="bg1"/>
                </a:solidFill>
                <a:latin typeface="+mj-lt"/>
              </a:rPr>
              <a:t> </a:t>
            </a:r>
            <a:r>
              <a:rPr lang="en-GB" sz="900" dirty="0" err="1">
                <a:solidFill>
                  <a:schemeClr val="bg1"/>
                </a:solidFill>
                <a:latin typeface="+mj-lt"/>
              </a:rPr>
              <a:t>Pjanic</a:t>
            </a:r>
            <a:r>
              <a:rPr lang="en-GB" sz="900" dirty="0">
                <a:solidFill>
                  <a:schemeClr val="bg1"/>
                </a:solidFill>
                <a:latin typeface="+mj-lt"/>
              </a:rPr>
              <a:t> </a:t>
            </a:r>
          </a:p>
        </p:txBody>
      </p:sp>
      <p:pic>
        <p:nvPicPr>
          <p:cNvPr id="233" name="Picture 232" descr="http://i1.mirror.co.uk/incoming/article1492179.ece/ALTERNATES/s2197/Miralem-Pjanic-1492179.jpg"/>
          <p:cNvPicPr>
            <a:picLocks noChangeAspect="1" noChangeArrowheads="1"/>
          </p:cNvPicPr>
          <p:nvPr/>
        </p:nvPicPr>
        <p:blipFill rotWithShape="1">
          <a:blip r:embed="rId15" cstate="screen">
            <a:extLst>
              <a:ext uri="{28A0092B-C50C-407E-A947-70E740481C1C}">
                <a14:useLocalDpi xmlns:a14="http://schemas.microsoft.com/office/drawing/2010/main"/>
              </a:ext>
            </a:extLst>
          </a:blip>
          <a:srcRect/>
          <a:stretch/>
        </p:blipFill>
        <p:spPr bwMode="auto">
          <a:xfrm>
            <a:off x="7337874" y="1291146"/>
            <a:ext cx="288469" cy="279361"/>
          </a:xfrm>
          <a:prstGeom prst="rect">
            <a:avLst/>
          </a:prstGeom>
          <a:noFill/>
          <a:extLst>
            <a:ext uri="{909E8E84-426E-40dd-AFC4-6F175D3DCCD1}">
              <a14:hiddenFill xmlns:a14="http://schemas.microsoft.com/office/drawing/2010/main">
                <a:solidFill>
                  <a:srgbClr val="FFFFFF"/>
                </a:solidFill>
              </a14:hiddenFill>
            </a:ext>
          </a:extLst>
        </p:spPr>
      </p:pic>
      <p:sp>
        <p:nvSpPr>
          <p:cNvPr id="234" name="Rectangle 233"/>
          <p:cNvSpPr/>
          <p:nvPr/>
        </p:nvSpPr>
        <p:spPr>
          <a:xfrm>
            <a:off x="7852884" y="1786861"/>
            <a:ext cx="1662003"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a:solidFill>
                  <a:schemeClr val="bg1"/>
                </a:solidFill>
                <a:latin typeface="+mj-lt"/>
              </a:rPr>
              <a:t>Igor </a:t>
            </a:r>
            <a:r>
              <a:rPr lang="en-GB" sz="900" dirty="0" err="1">
                <a:solidFill>
                  <a:schemeClr val="bg1"/>
                </a:solidFill>
                <a:latin typeface="+mj-lt"/>
              </a:rPr>
              <a:t>Akinfeev</a:t>
            </a:r>
            <a:r>
              <a:rPr lang="en-GB" sz="900" dirty="0">
                <a:solidFill>
                  <a:schemeClr val="bg1"/>
                </a:solidFill>
                <a:latin typeface="+mj-lt"/>
              </a:rPr>
              <a:t> </a:t>
            </a:r>
          </a:p>
        </p:txBody>
      </p:sp>
      <p:pic>
        <p:nvPicPr>
          <p:cNvPr id="235" name="Picture 234" descr="http://upload.wikimedia.org/wikipedia/commons/thumb/3/3f/Igor_Akinfeev.jpg/250px-Igor_Akinfeev.jpg"/>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7569892" y="1808238"/>
            <a:ext cx="282992" cy="266012"/>
          </a:xfrm>
          <a:prstGeom prst="rect">
            <a:avLst/>
          </a:prstGeom>
          <a:noFill/>
          <a:extLst>
            <a:ext uri="{909E8E84-426E-40dd-AFC4-6F175D3DCCD1}">
              <a14:hiddenFill xmlns:a14="http://schemas.microsoft.com/office/drawing/2010/main">
                <a:solidFill>
                  <a:srgbClr val="FFFFFF"/>
                </a:solidFill>
              </a14:hiddenFill>
            </a:ext>
          </a:extLst>
        </p:spPr>
      </p:pic>
      <p:sp>
        <p:nvSpPr>
          <p:cNvPr id="236" name="Rectangle 235"/>
          <p:cNvSpPr/>
          <p:nvPr/>
        </p:nvSpPr>
        <p:spPr>
          <a:xfrm>
            <a:off x="3111498" y="3212193"/>
            <a:ext cx="1114408" cy="230832"/>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fontAlgn="base">
              <a:spcBef>
                <a:spcPct val="0"/>
              </a:spcBef>
              <a:spcAft>
                <a:spcPct val="0"/>
              </a:spcAft>
            </a:pPr>
            <a:r>
              <a:rPr lang="hr-HR" altLang="en-US" sz="900" b="1" dirty="0">
                <a:solidFill>
                  <a:srgbClr val="FFFFFF"/>
                </a:solidFill>
                <a:latin typeface="Arial" charset="0"/>
              </a:rPr>
              <a:t>Mario Mandžukić</a:t>
            </a:r>
            <a:endParaRPr lang="en-GB" altLang="en-US" sz="900" b="1" dirty="0">
              <a:solidFill>
                <a:srgbClr val="FFFFFF"/>
              </a:solidFill>
              <a:latin typeface="Arial" charset="0"/>
            </a:endParaRPr>
          </a:p>
        </p:txBody>
      </p:sp>
      <p:sp>
        <p:nvSpPr>
          <p:cNvPr id="238" name="Rectangle 237"/>
          <p:cNvSpPr/>
          <p:nvPr/>
        </p:nvSpPr>
        <p:spPr>
          <a:xfrm>
            <a:off x="6874891" y="825574"/>
            <a:ext cx="1438416"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err="1">
                <a:solidFill>
                  <a:schemeClr val="bg1"/>
                </a:solidFill>
                <a:latin typeface="+mj-lt"/>
              </a:rPr>
              <a:t>Josip</a:t>
            </a:r>
            <a:r>
              <a:rPr lang="en-GB" sz="900" dirty="0">
                <a:solidFill>
                  <a:schemeClr val="bg1"/>
                </a:solidFill>
                <a:latin typeface="+mj-lt"/>
              </a:rPr>
              <a:t> </a:t>
            </a:r>
            <a:r>
              <a:rPr lang="en-GB" sz="900" dirty="0" err="1">
                <a:solidFill>
                  <a:schemeClr val="bg1"/>
                </a:solidFill>
                <a:latin typeface="+mj-lt"/>
              </a:rPr>
              <a:t>Drmic</a:t>
            </a:r>
            <a:r>
              <a:rPr lang="en-GB" sz="900" dirty="0">
                <a:solidFill>
                  <a:schemeClr val="bg1"/>
                </a:solidFill>
                <a:latin typeface="+mj-lt"/>
              </a:rPr>
              <a:t> </a:t>
            </a:r>
          </a:p>
        </p:txBody>
      </p:sp>
      <p:pic>
        <p:nvPicPr>
          <p:cNvPr id="239" name="Picture 238" descr="http://polpix.sueddeutsche.com/bild/1.1922767.1395903843/860x860/josip-drmic-nuernberg-stuttgart-bundesliga.jpg"/>
          <p:cNvPicPr>
            <a:picLocks noChangeAspect="1" noChangeArrowheads="1"/>
          </p:cNvPicPr>
          <p:nvPr/>
        </p:nvPicPr>
        <p:blipFill rotWithShape="1">
          <a:blip r:embed="rId17" cstate="screen">
            <a:extLst>
              <a:ext uri="{28A0092B-C50C-407E-A947-70E740481C1C}">
                <a14:useLocalDpi xmlns:a14="http://schemas.microsoft.com/office/drawing/2010/main"/>
              </a:ext>
            </a:extLst>
          </a:blip>
          <a:srcRect/>
          <a:stretch/>
        </p:blipFill>
        <p:spPr bwMode="auto">
          <a:xfrm>
            <a:off x="6583593" y="833979"/>
            <a:ext cx="288025" cy="284826"/>
          </a:xfrm>
          <a:prstGeom prst="rect">
            <a:avLst/>
          </a:prstGeom>
          <a:noFill/>
          <a:extLst>
            <a:ext uri="{909E8E84-426E-40dd-AFC4-6F175D3DCCD1}">
              <a14:hiddenFill xmlns:a14="http://schemas.microsoft.com/office/drawing/2010/main">
                <a:solidFill>
                  <a:srgbClr val="FFFFFF"/>
                </a:solidFill>
              </a14:hiddenFill>
            </a:ext>
          </a:extLst>
        </p:spPr>
      </p:pic>
      <p:sp>
        <p:nvSpPr>
          <p:cNvPr id="240" name="Rectangle 239"/>
          <p:cNvSpPr/>
          <p:nvPr/>
        </p:nvSpPr>
        <p:spPr>
          <a:xfrm>
            <a:off x="6480049" y="4138892"/>
            <a:ext cx="728084" cy="230832"/>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a:solidFill>
                  <a:schemeClr val="bg1"/>
                </a:solidFill>
                <a:latin typeface="+mj-lt"/>
              </a:rPr>
              <a:t>Samuel </a:t>
            </a:r>
            <a:r>
              <a:rPr lang="en-GB" sz="900" dirty="0" err="1">
                <a:solidFill>
                  <a:schemeClr val="bg1"/>
                </a:solidFill>
                <a:latin typeface="+mj-lt"/>
              </a:rPr>
              <a:t>Eto</a:t>
            </a:r>
            <a:r>
              <a:rPr lang="en-GB" sz="900" dirty="0">
                <a:solidFill>
                  <a:schemeClr val="bg1"/>
                </a:solidFill>
                <a:latin typeface="+mj-lt"/>
              </a:rPr>
              <a:t> </a:t>
            </a:r>
          </a:p>
        </p:txBody>
      </p:sp>
      <p:pic>
        <p:nvPicPr>
          <p:cNvPr id="241" name="Picture 240" descr="http://i.telegraph.co.uk/multimedia/archive/01603/7etoo-get_1603001i.jpg">
            <a:hlinkClick r:id="rId18" action="ppaction://hlinksldjump"/>
          </p:cNvPr>
          <p:cNvPicPr>
            <a:picLocks noChangeAspect="1" noChangeArrowheads="1"/>
          </p:cNvPicPr>
          <p:nvPr/>
        </p:nvPicPr>
        <p:blipFill rotWithShape="1">
          <a:blip r:embed="rId19" cstate="screen">
            <a:extLst>
              <a:ext uri="{28A0092B-C50C-407E-A947-70E740481C1C}">
                <a14:useLocalDpi xmlns:a14="http://schemas.microsoft.com/office/drawing/2010/main"/>
              </a:ext>
            </a:extLst>
          </a:blip>
          <a:srcRect/>
          <a:stretch/>
        </p:blipFill>
        <p:spPr bwMode="auto">
          <a:xfrm>
            <a:off x="6813147" y="3941222"/>
            <a:ext cx="273667" cy="223302"/>
          </a:xfrm>
          <a:prstGeom prst="rect">
            <a:avLst/>
          </a:prstGeom>
          <a:noFill/>
          <a:extLst>
            <a:ext uri="{909E8E84-426E-40dd-AFC4-6F175D3DCCD1}">
              <a14:hiddenFill xmlns:a14="http://schemas.microsoft.com/office/drawing/2010/main">
                <a:solidFill>
                  <a:srgbClr val="FFFFFF"/>
                </a:solidFill>
              </a14:hiddenFill>
            </a:ext>
          </a:extLst>
        </p:spPr>
      </p:pic>
      <p:sp>
        <p:nvSpPr>
          <p:cNvPr id="242" name="Rectangle 241"/>
          <p:cNvSpPr/>
          <p:nvPr/>
        </p:nvSpPr>
        <p:spPr>
          <a:xfrm>
            <a:off x="3574246" y="4122951"/>
            <a:ext cx="1288552"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err="1">
                <a:solidFill>
                  <a:schemeClr val="bg1"/>
                </a:solidFill>
                <a:latin typeface="+mj-lt"/>
              </a:rPr>
              <a:t>Yaya</a:t>
            </a:r>
            <a:r>
              <a:rPr lang="en-GB" sz="900" dirty="0">
                <a:solidFill>
                  <a:schemeClr val="bg1"/>
                </a:solidFill>
                <a:latin typeface="+mj-lt"/>
              </a:rPr>
              <a:t> </a:t>
            </a:r>
            <a:r>
              <a:rPr lang="en-GB" sz="900" dirty="0" err="1">
                <a:solidFill>
                  <a:schemeClr val="bg1"/>
                </a:solidFill>
                <a:latin typeface="+mj-lt"/>
              </a:rPr>
              <a:t>Toure</a:t>
            </a:r>
            <a:r>
              <a:rPr lang="en-GB" sz="900" dirty="0">
                <a:solidFill>
                  <a:schemeClr val="bg1"/>
                </a:solidFill>
                <a:latin typeface="+mj-lt"/>
              </a:rPr>
              <a:t> </a:t>
            </a:r>
          </a:p>
        </p:txBody>
      </p:sp>
      <p:pic>
        <p:nvPicPr>
          <p:cNvPr id="243" name="Picture 242" descr="http://scoophunters.com/wp-content/uploads/2013/01/Yaya-Toure-CIV-v-Togo1.jpg"/>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3252598" y="4140924"/>
            <a:ext cx="319604" cy="260642"/>
          </a:xfrm>
          <a:prstGeom prst="rect">
            <a:avLst/>
          </a:prstGeom>
          <a:noFill/>
          <a:extLst>
            <a:ext uri="{909E8E84-426E-40dd-AFC4-6F175D3DCCD1}">
              <a14:hiddenFill xmlns:a14="http://schemas.microsoft.com/office/drawing/2010/main">
                <a:solidFill>
                  <a:srgbClr val="FFFFFF"/>
                </a:solidFill>
              </a14:hiddenFill>
            </a:ext>
          </a:extLst>
        </p:spPr>
      </p:pic>
      <p:sp>
        <p:nvSpPr>
          <p:cNvPr id="244" name="Rectangle 243"/>
          <p:cNvSpPr/>
          <p:nvPr/>
        </p:nvSpPr>
        <p:spPr>
          <a:xfrm>
            <a:off x="5423603" y="4500996"/>
            <a:ext cx="1458688"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smtClean="0">
                <a:solidFill>
                  <a:schemeClr val="bg1"/>
                </a:solidFill>
                <a:latin typeface="+mj-lt"/>
              </a:rPr>
              <a:t>Victor Moses </a:t>
            </a:r>
            <a:endParaRPr lang="en-GB" sz="900" dirty="0">
              <a:solidFill>
                <a:schemeClr val="bg1"/>
              </a:solidFill>
              <a:latin typeface="+mj-lt"/>
            </a:endParaRPr>
          </a:p>
        </p:txBody>
      </p:sp>
      <p:pic>
        <p:nvPicPr>
          <p:cNvPr id="245" name="Picture 244" descr="http://3.bp.blogspot.com/-wsAyc_1XRM8/URSEHp53xPI/AAAAAAAAdcY/IqKrQQfb8ho/s1600/Victor-Moses.jpg">
            <a:hlinkClick r:id="rId21" action="ppaction://hlinksldjump"/>
          </p:cNvPr>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5520606" y="4248225"/>
            <a:ext cx="260266" cy="272759"/>
          </a:xfrm>
          <a:prstGeom prst="rect">
            <a:avLst/>
          </a:prstGeom>
          <a:noFill/>
          <a:extLst>
            <a:ext uri="{909E8E84-426E-40dd-AFC4-6F175D3DCCD1}">
              <a14:hiddenFill xmlns:a14="http://schemas.microsoft.com/office/drawing/2010/main">
                <a:solidFill>
                  <a:srgbClr val="FFFFFF"/>
                </a:solidFill>
              </a14:hiddenFill>
            </a:ext>
          </a:extLst>
        </p:spPr>
      </p:pic>
      <p:sp>
        <p:nvSpPr>
          <p:cNvPr id="248" name="Freeform 247"/>
          <p:cNvSpPr/>
          <p:nvPr/>
        </p:nvSpPr>
        <p:spPr>
          <a:xfrm>
            <a:off x="4218522" y="2975512"/>
            <a:ext cx="946831" cy="1518231"/>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Lst>
            <a:ahLst/>
            <a:cxnLst>
              <a:cxn ang="0">
                <a:pos x="connsiteX0" y="connsiteY0"/>
              </a:cxn>
              <a:cxn ang="0">
                <a:pos x="connsiteX1" y="connsiteY1"/>
              </a:cxn>
              <a:cxn ang="0">
                <a:pos x="connsiteX2" y="connsiteY2"/>
              </a:cxn>
            </a:cxnLst>
            <a:rect l="l" t="t" r="r" b="b"/>
            <a:pathLst>
              <a:path w="1012775" h="1186434">
                <a:moveTo>
                  <a:pt x="0" y="1186434"/>
                </a:moveTo>
                <a:lnTo>
                  <a:pt x="743799" y="1186434"/>
                </a:lnTo>
                <a:lnTo>
                  <a:pt x="1012775" y="0"/>
                </a:lnTo>
              </a:path>
            </a:pathLst>
          </a:custGeom>
          <a:noFill/>
          <a:ln>
            <a:solidFill>
              <a:schemeClr val="accent6"/>
            </a:solidFill>
            <a:tailEnd type="oval"/>
          </a:ln>
        </p:spPr>
        <p:txBody>
          <a:bodyPr rtlCol="0" anchor="ctr"/>
          <a:lstStyle/>
          <a:p>
            <a:pPr algn="ctr"/>
            <a:endParaRPr lang="en-GB"/>
          </a:p>
        </p:txBody>
      </p:sp>
      <p:sp>
        <p:nvSpPr>
          <p:cNvPr id="249" name="Rectangle 248"/>
          <p:cNvSpPr/>
          <p:nvPr/>
        </p:nvSpPr>
        <p:spPr>
          <a:xfrm>
            <a:off x="4378687" y="4479632"/>
            <a:ext cx="1005699" cy="3416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90000"/>
              </a:lnSpc>
            </a:pPr>
            <a:r>
              <a:rPr lang="en-GB" sz="900" dirty="0">
                <a:solidFill>
                  <a:schemeClr val="bg1"/>
                </a:solidFill>
                <a:latin typeface="+mj-lt"/>
              </a:rPr>
              <a:t>Kevin Prince </a:t>
            </a:r>
            <a:r>
              <a:rPr lang="en-GB" sz="900" dirty="0" err="1">
                <a:solidFill>
                  <a:schemeClr val="bg1"/>
                </a:solidFill>
                <a:latin typeface="+mj-lt"/>
              </a:rPr>
              <a:t>Boateng</a:t>
            </a:r>
            <a:endParaRPr lang="en-GB" sz="900" dirty="0">
              <a:solidFill>
                <a:schemeClr val="bg1"/>
              </a:solidFill>
              <a:latin typeface="+mj-lt"/>
            </a:endParaRPr>
          </a:p>
        </p:txBody>
      </p:sp>
      <p:sp>
        <p:nvSpPr>
          <p:cNvPr id="251" name="Rectangle 250"/>
          <p:cNvSpPr/>
          <p:nvPr/>
        </p:nvSpPr>
        <p:spPr>
          <a:xfrm>
            <a:off x="3518076" y="3603876"/>
            <a:ext cx="1389854"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err="1">
                <a:solidFill>
                  <a:schemeClr val="bg1"/>
                </a:solidFill>
                <a:latin typeface="+mj-lt"/>
              </a:rPr>
              <a:t>Sofiane</a:t>
            </a:r>
            <a:r>
              <a:rPr lang="en-GB" sz="900" dirty="0">
                <a:solidFill>
                  <a:schemeClr val="bg1"/>
                </a:solidFill>
                <a:latin typeface="+mj-lt"/>
              </a:rPr>
              <a:t> </a:t>
            </a:r>
            <a:r>
              <a:rPr lang="en-GB" sz="900" dirty="0" err="1">
                <a:solidFill>
                  <a:schemeClr val="bg1"/>
                </a:solidFill>
                <a:latin typeface="+mj-lt"/>
              </a:rPr>
              <a:t>Feghouli</a:t>
            </a:r>
            <a:r>
              <a:rPr lang="en-GB" sz="900" dirty="0">
                <a:solidFill>
                  <a:schemeClr val="bg1"/>
                </a:solidFill>
                <a:latin typeface="+mj-lt"/>
              </a:rPr>
              <a:t> </a:t>
            </a:r>
          </a:p>
        </p:txBody>
      </p:sp>
      <p:pic>
        <p:nvPicPr>
          <p:cNvPr id="252" name="Picture 251" descr="http://lfctillwedie.co.uk/home/wp-content/uploads/2013/03/Sofiane-Feghouli1.jpg"/>
          <p:cNvPicPr>
            <a:picLocks noChangeAspect="1" noChangeArrowheads="1"/>
          </p:cNvPicPr>
          <p:nvPr/>
        </p:nvPicPr>
        <p:blipFill rotWithShape="1">
          <a:blip r:embed="rId23" cstate="screen">
            <a:extLst>
              <a:ext uri="{28A0092B-C50C-407E-A947-70E740481C1C}">
                <a14:useLocalDpi xmlns:a14="http://schemas.microsoft.com/office/drawing/2010/main"/>
              </a:ext>
            </a:extLst>
          </a:blip>
          <a:srcRect/>
          <a:stretch/>
        </p:blipFill>
        <p:spPr bwMode="auto">
          <a:xfrm>
            <a:off x="3243847" y="3595557"/>
            <a:ext cx="314479" cy="273369"/>
          </a:xfrm>
          <a:prstGeom prst="rect">
            <a:avLst/>
          </a:prstGeom>
          <a:noFill/>
          <a:extLst>
            <a:ext uri="{909E8E84-426E-40dd-AFC4-6F175D3DCCD1}">
              <a14:hiddenFill xmlns:a14="http://schemas.microsoft.com/office/drawing/2010/main">
                <a:solidFill>
                  <a:srgbClr val="FFFFFF"/>
                </a:solidFill>
              </a14:hiddenFill>
            </a:ext>
          </a:extLst>
        </p:spPr>
      </p:pic>
      <p:sp>
        <p:nvSpPr>
          <p:cNvPr id="271" name="Rectangle 270"/>
          <p:cNvSpPr/>
          <p:nvPr/>
        </p:nvSpPr>
        <p:spPr>
          <a:xfrm>
            <a:off x="377755" y="992083"/>
            <a:ext cx="1440005" cy="461665"/>
          </a:xfrm>
          <a:prstGeom prst="rect">
            <a:avLst/>
          </a:prstGeom>
        </p:spPr>
        <p:txBody>
          <a:bodyPr wrap="square">
            <a:spAutoFit/>
          </a:bodyPr>
          <a:lstStyle/>
          <a:p>
            <a:pPr lvl="0"/>
            <a:r>
              <a:rPr lang="es-ES" sz="800" b="1" dirty="0">
                <a:solidFill>
                  <a:prstClr val="white"/>
                </a:solidFill>
              </a:rPr>
              <a:t>PULSA EN LOS SIGNOS INFORMACIÓN </a:t>
            </a:r>
            <a:r>
              <a:rPr lang="es-ES" sz="800" dirty="0">
                <a:solidFill>
                  <a:prstClr val="white"/>
                </a:solidFill>
              </a:rPr>
              <a:t>para saber más sobre los futbolistas</a:t>
            </a:r>
          </a:p>
        </p:txBody>
      </p:sp>
      <p:sp>
        <p:nvSpPr>
          <p:cNvPr id="3" name="TextBox 2"/>
          <p:cNvSpPr txBox="1"/>
          <p:nvPr/>
        </p:nvSpPr>
        <p:spPr>
          <a:xfrm>
            <a:off x="2965598" y="2836429"/>
            <a:ext cx="1133036" cy="276999"/>
          </a:xfrm>
          <a:prstGeom prst="rect">
            <a:avLst/>
          </a:prstGeom>
          <a:noFill/>
        </p:spPr>
        <p:txBody>
          <a:bodyPr wrap="square" rtlCol="0">
            <a:spAutoFit/>
          </a:bodyPr>
          <a:lstStyle/>
          <a:p>
            <a:pPr lvl="0"/>
            <a:r>
              <a:rPr lang="es-ES" sz="600" dirty="0">
                <a:solidFill>
                  <a:srgbClr val="E5CE12"/>
                </a:solidFill>
              </a:rPr>
              <a:t>+Apoyo de Dinamarca, Suecia y Turquía </a:t>
            </a:r>
          </a:p>
        </p:txBody>
      </p:sp>
      <p:pic>
        <p:nvPicPr>
          <p:cNvPr id="174" name="Picture 3" descr="kevin-prince-boateng.9.jpg"/>
          <p:cNvPicPr>
            <a:picLocks noChangeAspect="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4223306" y="4514831"/>
            <a:ext cx="225017" cy="171045"/>
          </a:xfrm>
          <a:prstGeom prst="rect">
            <a:avLst/>
          </a:prstGeom>
          <a:noFill/>
          <a:ln w="9525">
            <a:noFill/>
            <a:miter lim="800000"/>
            <a:headEnd/>
            <a:tailEnd/>
          </a:ln>
        </p:spPr>
      </p:pic>
      <p:pic>
        <p:nvPicPr>
          <p:cNvPr id="175" name="Picture 3"/>
          <p:cNvPicPr>
            <a:picLocks noChangeAspect="1"/>
          </p:cNvPicPr>
          <p:nvPr/>
        </p:nvPicPr>
        <p:blipFill rotWithShape="1">
          <a:blip r:embed="rId25" cstate="screen">
            <a:extLst>
              <a:ext uri="{28A0092B-C50C-407E-A947-70E740481C1C}">
                <a14:useLocalDpi xmlns:a14="http://schemas.microsoft.com/office/drawing/2010/main"/>
              </a:ext>
            </a:extLst>
          </a:blip>
          <a:srcRect/>
          <a:stretch/>
        </p:blipFill>
        <p:spPr bwMode="auto">
          <a:xfrm>
            <a:off x="2838152" y="3212193"/>
            <a:ext cx="314117" cy="268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p:cNvSpPr/>
          <p:nvPr/>
        </p:nvSpPr>
        <p:spPr>
          <a:xfrm>
            <a:off x="2941415" y="1539353"/>
            <a:ext cx="920445" cy="230832"/>
          </a:xfrm>
          <a:prstGeom prst="rect">
            <a:avLst/>
          </a:prstGeom>
        </p:spPr>
        <p:txBody>
          <a:bodyPr wrap="none">
            <a:spAutoFit/>
          </a:bodyPr>
          <a:lstStyle/>
          <a:p>
            <a:r>
              <a:rPr lang="en-GB" sz="900" dirty="0">
                <a:solidFill>
                  <a:schemeClr val="bg1"/>
                </a:solidFill>
                <a:latin typeface="+mj-lt"/>
              </a:rPr>
              <a:t>Karim </a:t>
            </a:r>
            <a:r>
              <a:rPr lang="en-GB" sz="900" dirty="0" err="1">
                <a:solidFill>
                  <a:schemeClr val="bg1"/>
                </a:solidFill>
                <a:latin typeface="+mj-lt"/>
              </a:rPr>
              <a:t>Benzema</a:t>
            </a:r>
            <a:endParaRPr lang="en-GB" sz="900" dirty="0">
              <a:solidFill>
                <a:schemeClr val="bg1"/>
              </a:solidFill>
              <a:latin typeface="+mj-lt"/>
            </a:endParaRPr>
          </a:p>
        </p:txBody>
      </p:sp>
      <p:pic>
        <p:nvPicPr>
          <p:cNvPr id="178" name="Picture 73" descr="http://jocelynemontcharmont.files.wordpress.com/2011/06/61336-karim-benzema-637x0-1.jpg"/>
          <p:cNvPicPr>
            <a:picLocks noChangeAspect="1" noChangeArrowheads="1"/>
          </p:cNvPicPr>
          <p:nvPr/>
        </p:nvPicPr>
        <p:blipFill rotWithShape="1">
          <a:blip r:embed="rId26" cstate="screen">
            <a:extLst>
              <a:ext uri="{28A0092B-C50C-407E-A947-70E740481C1C}">
                <a14:useLocalDpi xmlns:a14="http://schemas.microsoft.com/office/drawing/2010/main"/>
              </a:ext>
            </a:extLst>
          </a:blip>
          <a:srcRect/>
          <a:stretch/>
        </p:blipFill>
        <p:spPr bwMode="auto">
          <a:xfrm>
            <a:off x="2732276" y="1596269"/>
            <a:ext cx="262934" cy="25922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201" name="Picture 2" descr="Mesut Özil"/>
          <p:cNvPicPr>
            <a:picLocks noChangeAspect="1" noChangeArrowheads="1"/>
          </p:cNvPicPr>
          <p:nvPr/>
        </p:nvPicPr>
        <p:blipFill rotWithShape="1">
          <a:blip r:embed="rId27" cstate="screen">
            <a:extLst>
              <a:ext uri="{28A0092B-C50C-407E-A947-70E740481C1C}">
                <a14:useLocalDpi xmlns:a14="http://schemas.microsoft.com/office/drawing/2010/main"/>
              </a:ext>
            </a:extLst>
          </a:blip>
          <a:srcRect/>
          <a:stretch/>
        </p:blipFill>
        <p:spPr bwMode="auto">
          <a:xfrm>
            <a:off x="3625573" y="181536"/>
            <a:ext cx="268587" cy="241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8180641" y="2719143"/>
            <a:ext cx="776175" cy="230832"/>
          </a:xfrm>
          <a:prstGeom prst="rect">
            <a:avLst/>
          </a:prstGeom>
        </p:spPr>
        <p:txBody>
          <a:bodyPr wrap="none">
            <a:spAutoFit/>
          </a:bodyPr>
          <a:lstStyle/>
          <a:p>
            <a:r>
              <a:rPr lang="en-GB" sz="900" dirty="0">
                <a:solidFill>
                  <a:schemeClr val="bg1"/>
                </a:solidFill>
                <a:latin typeface="+mj-lt"/>
              </a:rPr>
              <a:t>Lionel </a:t>
            </a:r>
            <a:r>
              <a:rPr lang="en-GB" sz="900" dirty="0" err="1">
                <a:solidFill>
                  <a:schemeClr val="bg1"/>
                </a:solidFill>
                <a:latin typeface="+mj-lt"/>
              </a:rPr>
              <a:t>Messi</a:t>
            </a:r>
            <a:endParaRPr lang="en-GB" sz="900" dirty="0">
              <a:solidFill>
                <a:schemeClr val="bg1"/>
              </a:solidFill>
              <a:latin typeface="+mj-lt"/>
            </a:endParaRPr>
          </a:p>
        </p:txBody>
      </p:sp>
      <p:grpSp>
        <p:nvGrpSpPr>
          <p:cNvPr id="202" name="Group 201"/>
          <p:cNvGrpSpPr/>
          <p:nvPr/>
        </p:nvGrpSpPr>
        <p:grpSpPr>
          <a:xfrm>
            <a:off x="6185278" y="2535760"/>
            <a:ext cx="2693901" cy="250816"/>
            <a:chOff x="1399249" y="3240585"/>
            <a:chExt cx="790092" cy="629147"/>
          </a:xfrm>
        </p:grpSpPr>
        <p:sp>
          <p:nvSpPr>
            <p:cNvPr id="203" name="Rectangle 202"/>
            <p:cNvSpPr/>
            <p:nvPr/>
          </p:nvSpPr>
          <p:spPr>
            <a:xfrm>
              <a:off x="1635299" y="3329312"/>
              <a:ext cx="554042" cy="540420"/>
            </a:xfrm>
            <a:prstGeom prst="rect">
              <a:avLst/>
            </a:prstGeom>
          </p:spPr>
          <p:txBody>
            <a:bodyPr wrap="square" lIns="18000" rIns="18000">
              <a:spAutoFit/>
            </a:bodyPr>
            <a:lstStyle/>
            <a:p>
              <a:pPr marL="0" lvl="1" algn="r">
                <a:defRPr/>
              </a:pPr>
              <a:r>
                <a:rPr lang="en-GB" sz="800" b="1" kern="0" cap="all" dirty="0">
                  <a:solidFill>
                    <a:schemeClr val="bg1"/>
                  </a:solidFill>
                </a:rPr>
                <a:t>EAU, ARABIA SAUDÍ, EGIPTO</a:t>
              </a:r>
            </a:p>
          </p:txBody>
        </p:sp>
        <p:sp>
          <p:nvSpPr>
            <p:cNvPr id="204" name="Freeform 203"/>
            <p:cNvSpPr/>
            <p:nvPr/>
          </p:nvSpPr>
          <p:spPr>
            <a:xfrm flipH="1">
              <a:off x="1399249" y="3240585"/>
              <a:ext cx="779992" cy="52483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867900"/>
                <a:gd name="connsiteY0" fmla="*/ 1752383 h 1752383"/>
                <a:gd name="connsiteX1" fmla="*/ 498702 w 867900"/>
                <a:gd name="connsiteY1" fmla="*/ 1752383 h 1752383"/>
                <a:gd name="connsiteX2" fmla="*/ 867900 w 867900"/>
                <a:gd name="connsiteY2" fmla="*/ 0 h 1752383"/>
              </a:gdLst>
              <a:ahLst/>
              <a:cxnLst>
                <a:cxn ang="0">
                  <a:pos x="connsiteX0" y="connsiteY0"/>
                </a:cxn>
                <a:cxn ang="0">
                  <a:pos x="connsiteX1" y="connsiteY1"/>
                </a:cxn>
                <a:cxn ang="0">
                  <a:pos x="connsiteX2" y="connsiteY2"/>
                </a:cxn>
              </a:cxnLst>
              <a:rect l="l" t="t" r="r" b="b"/>
              <a:pathLst>
                <a:path w="867900" h="1752383">
                  <a:moveTo>
                    <a:pt x="0" y="1752383"/>
                  </a:moveTo>
                  <a:lnTo>
                    <a:pt x="498702" y="1752383"/>
                  </a:lnTo>
                  <a:lnTo>
                    <a:pt x="867900" y="0"/>
                  </a:lnTo>
                </a:path>
              </a:pathLst>
            </a:custGeom>
            <a:ln>
              <a:tailEnd type="oval"/>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en-GB">
                <a:solidFill>
                  <a:schemeClr val="bg1"/>
                </a:solidFill>
              </a:endParaRPr>
            </a:p>
          </p:txBody>
        </p:sp>
      </p:grpSp>
      <p:pic>
        <p:nvPicPr>
          <p:cNvPr id="205" name="Picture 2" descr="Lionel Messi "/>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8005284" y="2775760"/>
            <a:ext cx="237133" cy="213866"/>
          </a:xfrm>
          <a:prstGeom prst="rect">
            <a:avLst/>
          </a:prstGeom>
          <a:noFill/>
          <a:extLst>
            <a:ext uri="{909E8E84-426E-40dd-AFC4-6F175D3DCCD1}">
              <a14:hiddenFill xmlns:a14="http://schemas.microsoft.com/office/drawing/2010/main">
                <a:solidFill>
                  <a:srgbClr val="FFFFFF"/>
                </a:solidFill>
              </a14:hiddenFill>
            </a:ext>
          </a:extLst>
        </p:spPr>
      </p:pic>
      <p:sp>
        <p:nvSpPr>
          <p:cNvPr id="177" name="Rectangle 176"/>
          <p:cNvSpPr/>
          <p:nvPr/>
        </p:nvSpPr>
        <p:spPr>
          <a:xfrm>
            <a:off x="8183957" y="2851411"/>
            <a:ext cx="771365" cy="200055"/>
          </a:xfrm>
          <a:prstGeom prst="rect">
            <a:avLst/>
          </a:prstGeom>
        </p:spPr>
        <p:txBody>
          <a:bodyPr wrap="none">
            <a:spAutoFit/>
          </a:bodyPr>
          <a:lstStyle/>
          <a:p>
            <a:r>
              <a:rPr lang="en-GB" sz="600" dirty="0" smtClean="0">
                <a:solidFill>
                  <a:schemeClr val="accent3"/>
                </a:solidFill>
              </a:rPr>
              <a:t>+</a:t>
            </a:r>
            <a:r>
              <a:rPr lang="en-GB" sz="700" dirty="0">
                <a:solidFill>
                  <a:srgbClr val="FFFF00"/>
                </a:solidFill>
              </a:rPr>
              <a:t> </a:t>
            </a:r>
            <a:r>
              <a:rPr lang="en-GB" sz="600" dirty="0" err="1">
                <a:solidFill>
                  <a:srgbClr val="E5CE12"/>
                </a:solidFill>
              </a:rPr>
              <a:t>Apoyo</a:t>
            </a:r>
            <a:r>
              <a:rPr lang="en-GB" sz="600" dirty="0">
                <a:solidFill>
                  <a:srgbClr val="E5CE12"/>
                </a:solidFill>
              </a:rPr>
              <a:t> </a:t>
            </a:r>
            <a:r>
              <a:rPr lang="en-GB" sz="600" dirty="0" err="1">
                <a:solidFill>
                  <a:srgbClr val="E5CE12"/>
                </a:solidFill>
              </a:rPr>
              <a:t>Letonia</a:t>
            </a:r>
            <a:r>
              <a:rPr lang="en-GB" sz="600" dirty="0">
                <a:solidFill>
                  <a:srgbClr val="E5CE12"/>
                </a:solidFill>
              </a:rPr>
              <a:t> </a:t>
            </a:r>
          </a:p>
        </p:txBody>
      </p:sp>
      <p:sp>
        <p:nvSpPr>
          <p:cNvPr id="6" name="Rectangle 5"/>
          <p:cNvSpPr/>
          <p:nvPr/>
        </p:nvSpPr>
        <p:spPr>
          <a:xfrm>
            <a:off x="7990333" y="2283318"/>
            <a:ext cx="973343" cy="230832"/>
          </a:xfrm>
          <a:prstGeom prst="rect">
            <a:avLst/>
          </a:prstGeom>
        </p:spPr>
        <p:txBody>
          <a:bodyPr wrap="none">
            <a:spAutoFit/>
          </a:bodyPr>
          <a:lstStyle/>
          <a:p>
            <a:r>
              <a:rPr lang="en-GB" sz="900" dirty="0" err="1">
                <a:solidFill>
                  <a:schemeClr val="bg1"/>
                </a:solidFill>
                <a:latin typeface="+mj-lt"/>
              </a:rPr>
              <a:t>Javad</a:t>
            </a:r>
            <a:r>
              <a:rPr lang="en-GB" sz="900" dirty="0">
                <a:solidFill>
                  <a:schemeClr val="bg1"/>
                </a:solidFill>
                <a:latin typeface="+mj-lt"/>
              </a:rPr>
              <a:t> </a:t>
            </a:r>
            <a:r>
              <a:rPr lang="en-GB" sz="900" dirty="0" err="1">
                <a:solidFill>
                  <a:schemeClr val="bg1"/>
                </a:solidFill>
                <a:latin typeface="+mj-lt"/>
              </a:rPr>
              <a:t>Nekounam</a:t>
            </a:r>
            <a:endParaRPr lang="en-GB" sz="900" dirty="0">
              <a:solidFill>
                <a:schemeClr val="bg1"/>
              </a:solidFill>
              <a:latin typeface="+mj-lt"/>
            </a:endParaRPr>
          </a:p>
        </p:txBody>
      </p:sp>
      <p:pic>
        <p:nvPicPr>
          <p:cNvPr id="217090" name="Picture 2"/>
          <p:cNvPicPr>
            <a:picLocks noChangeAspect="1" noChangeArrowheads="1"/>
          </p:cNvPicPr>
          <p:nvPr/>
        </p:nvPicPr>
        <p:blipFill rotWithShape="1">
          <a:blip r:embed="rId29" cstate="screen">
            <a:extLst>
              <a:ext uri="{28A0092B-C50C-407E-A947-70E740481C1C}">
                <a14:useLocalDpi xmlns:a14="http://schemas.microsoft.com/office/drawing/2010/main"/>
              </a:ext>
            </a:extLst>
          </a:blip>
          <a:srcRect t="-261"/>
          <a:stretch/>
        </p:blipFill>
        <p:spPr bwMode="auto">
          <a:xfrm>
            <a:off x="7787423" y="2344331"/>
            <a:ext cx="229038" cy="2195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p:nvPr/>
        </p:nvSpPr>
        <p:spPr>
          <a:xfrm>
            <a:off x="124253" y="1404818"/>
            <a:ext cx="1967965" cy="1015663"/>
          </a:xfrm>
          <a:prstGeom prst="rect">
            <a:avLst/>
          </a:prstGeom>
          <a:noFill/>
        </p:spPr>
        <p:txBody>
          <a:bodyPr wrap="square" rtlCol="0">
            <a:spAutoFit/>
          </a:bodyPr>
          <a:lstStyle/>
          <a:p>
            <a:pPr lvl="0"/>
            <a:r>
              <a:rPr lang="es-ES" sz="1000" cap="all" dirty="0">
                <a:solidFill>
                  <a:prstClr val="white"/>
                </a:solidFill>
                <a:latin typeface="Impact"/>
                <a:ea typeface="+mj-ea"/>
                <a:cs typeface="+mj-cs"/>
              </a:rPr>
              <a:t>Préstese atención a que quienes están en azul tienen un equipo que participa en la copa mundial, aunque se ha añadido información en amarillo sobre el apoyo de otros mercados</a:t>
            </a:r>
          </a:p>
        </p:txBody>
      </p:sp>
      <p:sp>
        <p:nvSpPr>
          <p:cNvPr id="9" name="AutoShape 4" descr="http://images.mobilefun.co.uk/graphics/rebrand/buttons/first_video_overlay.ico"/>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6" descr="http://images.mobilefun.co.uk/graphics/rebrand/buttons/first_video_overlay.ico"/>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8" descr="http://images.mobilefun.co.uk/graphics/rebrand/buttons/first_video_overlay.ico"/>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15" name="Group 13"/>
          <p:cNvGrpSpPr>
            <a:grpSpLocks noChangeAspect="1"/>
          </p:cNvGrpSpPr>
          <p:nvPr/>
        </p:nvGrpSpPr>
        <p:grpSpPr bwMode="auto">
          <a:xfrm>
            <a:off x="191990" y="1038570"/>
            <a:ext cx="252000" cy="252000"/>
            <a:chOff x="1804" y="543"/>
            <a:chExt cx="2152" cy="2152"/>
          </a:xfrm>
        </p:grpSpPr>
        <p:sp>
          <p:nvSpPr>
            <p:cNvPr id="17"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Oval 14"/>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09" name="Group 13"/>
          <p:cNvGrpSpPr>
            <a:grpSpLocks noChangeAspect="1"/>
          </p:cNvGrpSpPr>
          <p:nvPr/>
        </p:nvGrpSpPr>
        <p:grpSpPr bwMode="auto">
          <a:xfrm>
            <a:off x="3088676" y="657548"/>
            <a:ext cx="198000" cy="198000"/>
            <a:chOff x="1804" y="543"/>
            <a:chExt cx="2152" cy="2152"/>
          </a:xfrm>
        </p:grpSpPr>
        <p:sp>
          <p:nvSpPr>
            <p:cNvPr id="310"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1"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2"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3"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4" name="Oval 14">
              <a:hlinkClick r:id="rId4"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15" name="Group 13"/>
          <p:cNvGrpSpPr>
            <a:grpSpLocks noChangeAspect="1"/>
          </p:cNvGrpSpPr>
          <p:nvPr/>
        </p:nvGrpSpPr>
        <p:grpSpPr bwMode="auto">
          <a:xfrm>
            <a:off x="2772285" y="1139983"/>
            <a:ext cx="198000" cy="198000"/>
            <a:chOff x="1804" y="543"/>
            <a:chExt cx="2152" cy="2152"/>
          </a:xfrm>
        </p:grpSpPr>
        <p:sp>
          <p:nvSpPr>
            <p:cNvPr id="316"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7"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8"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9"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0" name="Oval 14">
              <a:hlinkClick r:id="rId6"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21" name="Group 13"/>
          <p:cNvGrpSpPr>
            <a:grpSpLocks noChangeAspect="1"/>
          </p:cNvGrpSpPr>
          <p:nvPr/>
        </p:nvGrpSpPr>
        <p:grpSpPr bwMode="auto">
          <a:xfrm>
            <a:off x="2779308" y="2136550"/>
            <a:ext cx="198000" cy="198000"/>
            <a:chOff x="1804" y="543"/>
            <a:chExt cx="2152" cy="2152"/>
          </a:xfrm>
        </p:grpSpPr>
        <p:sp>
          <p:nvSpPr>
            <p:cNvPr id="322"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3"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4"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5"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6" name="Oval 14">
              <a:hlinkClick r:id="rId9"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27" name="Group 13"/>
          <p:cNvGrpSpPr>
            <a:grpSpLocks noChangeAspect="1"/>
          </p:cNvGrpSpPr>
          <p:nvPr/>
        </p:nvGrpSpPr>
        <p:grpSpPr bwMode="auto">
          <a:xfrm>
            <a:off x="2820530" y="2587016"/>
            <a:ext cx="198000" cy="198000"/>
            <a:chOff x="1804" y="543"/>
            <a:chExt cx="2152" cy="2152"/>
          </a:xfrm>
        </p:grpSpPr>
        <p:sp>
          <p:nvSpPr>
            <p:cNvPr id="328"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9"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0"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1"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2" name="Oval 14">
              <a:hlinkClick r:id="rId12"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33" name="Group 13"/>
          <p:cNvGrpSpPr>
            <a:grpSpLocks noChangeAspect="1"/>
          </p:cNvGrpSpPr>
          <p:nvPr/>
        </p:nvGrpSpPr>
        <p:grpSpPr bwMode="auto">
          <a:xfrm>
            <a:off x="5834639" y="4238367"/>
            <a:ext cx="198000" cy="198000"/>
            <a:chOff x="1804" y="543"/>
            <a:chExt cx="2152" cy="2152"/>
          </a:xfrm>
        </p:grpSpPr>
        <p:sp>
          <p:nvSpPr>
            <p:cNvPr id="334"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5"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6"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7"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8" name="Oval 14">
              <a:hlinkClick r:id="rId21"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39" name="Group 13"/>
          <p:cNvGrpSpPr>
            <a:grpSpLocks noChangeAspect="1"/>
          </p:cNvGrpSpPr>
          <p:nvPr/>
        </p:nvGrpSpPr>
        <p:grpSpPr bwMode="auto">
          <a:xfrm>
            <a:off x="7139720" y="3926892"/>
            <a:ext cx="198000" cy="198000"/>
            <a:chOff x="1804" y="543"/>
            <a:chExt cx="2152" cy="2152"/>
          </a:xfrm>
        </p:grpSpPr>
        <p:sp>
          <p:nvSpPr>
            <p:cNvPr id="340"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1"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2"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3"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4" name="Oval 14">
              <a:hlinkClick r:id="rId18"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54" name="Group 353"/>
          <p:cNvGrpSpPr/>
          <p:nvPr/>
        </p:nvGrpSpPr>
        <p:grpSpPr>
          <a:xfrm>
            <a:off x="8327901" y="93663"/>
            <a:ext cx="557063" cy="628047"/>
            <a:chOff x="8327901" y="93663"/>
            <a:chExt cx="557063" cy="628047"/>
          </a:xfrm>
        </p:grpSpPr>
        <p:sp>
          <p:nvSpPr>
            <p:cNvPr id="355"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0"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356" name="Rectangle 355"/>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sp>
        <p:nvSpPr>
          <p:cNvPr id="180" name="Chevron 179">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81" name="Chevron 180">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262" name="Rectangle 261">
            <a:hlinkClick r:id="rId3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263" name="TextBox 262"/>
          <p:cNvSpPr txBox="1"/>
          <p:nvPr/>
        </p:nvSpPr>
        <p:spPr>
          <a:xfrm>
            <a:off x="131574" y="4653878"/>
            <a:ext cx="2784092" cy="176972"/>
          </a:xfrm>
          <a:prstGeom prst="rect">
            <a:avLst/>
          </a:prstGeom>
          <a:noFill/>
        </p:spPr>
        <p:txBody>
          <a:bodyPr wrap="none" rtlCol="0">
            <a:spAutoFit/>
          </a:bodyPr>
          <a:lstStyle/>
          <a:p>
            <a:r>
              <a:rPr sz="550" dirty="0">
                <a:solidFill>
                  <a:schemeClr val="bg1"/>
                </a:solidFill>
              </a:rPr>
              <a:t>Fuente: </a:t>
            </a:r>
            <a:r>
              <a:rPr lang="es-ES_tradnl" sz="550" dirty="0" err="1" smtClean="0">
                <a:solidFill>
                  <a:schemeClr val="bg1"/>
                </a:solidFill>
              </a:rPr>
              <a:t>Insights</a:t>
            </a:r>
            <a:r>
              <a:rPr lang="es-ES_tradnl" sz="550" dirty="0" smtClean="0">
                <a:solidFill>
                  <a:schemeClr val="bg1"/>
                </a:solidFill>
              </a:rPr>
              <a:t> </a:t>
            </a:r>
            <a:r>
              <a:rPr sz="550" dirty="0" smtClean="0">
                <a:solidFill>
                  <a:schemeClr val="bg1"/>
                </a:solidFill>
              </a:rPr>
              <a:t>de </a:t>
            </a:r>
            <a:r>
              <a:rPr sz="550" dirty="0">
                <a:solidFill>
                  <a:schemeClr val="bg1"/>
                </a:solidFill>
              </a:rPr>
              <a:t>OMG en 81 mercados. Trabajo de campo: 15  – 31 mayo, 2014.</a:t>
            </a:r>
          </a:p>
        </p:txBody>
      </p:sp>
      <p:grpSp>
        <p:nvGrpSpPr>
          <p:cNvPr id="264" name="Group 263"/>
          <p:cNvGrpSpPr/>
          <p:nvPr/>
        </p:nvGrpSpPr>
        <p:grpSpPr>
          <a:xfrm>
            <a:off x="1637994" y="4734632"/>
            <a:ext cx="7506006" cy="417693"/>
            <a:chOff x="1637994" y="4734632"/>
            <a:chExt cx="7506006" cy="417693"/>
          </a:xfrm>
        </p:grpSpPr>
        <p:grpSp>
          <p:nvGrpSpPr>
            <p:cNvPr id="265" name="Group 264"/>
            <p:cNvGrpSpPr/>
            <p:nvPr/>
          </p:nvGrpSpPr>
          <p:grpSpPr>
            <a:xfrm>
              <a:off x="1637994" y="4835525"/>
              <a:ext cx="7506006" cy="316800"/>
              <a:chOff x="1914453" y="4835525"/>
              <a:chExt cx="8255647" cy="316800"/>
            </a:xfrm>
          </p:grpSpPr>
          <p:sp>
            <p:nvSpPr>
              <p:cNvPr id="267" name="Rectangle 266">
                <a:hlinkClick r:id="rId3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268" name="Rectangle 267">
                <a:hlinkClick r:id="rId33"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269" name="Rectangle 268">
                <a:hlinkClick r:id="rId34"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270" name="Rectangle 269">
                <a:hlinkClick r:id="rId35"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272" name="Rectangle 271">
                <a:hlinkClick r:id="rId36"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273" name="Rectangle 272">
                <a:hlinkClick r:id="rId37"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274" name="Rectangle 273">
                <a:hlinkClick r:id="rId38"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275" name="Rectangle 274">
                <a:hlinkClick r:id="rId39"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266" name="Isosceles Triangle 265"/>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custDataLst>
      <p:tags r:id="rId1"/>
    </p:custDataLst>
    <p:extLst>
      <p:ext uri="{BB962C8B-B14F-4D97-AF65-F5344CB8AC3E}">
        <p14:creationId xmlns:p14="http://schemas.microsoft.com/office/powerpoint/2010/main" val="196548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3"/>
            </p:custDataLst>
            <p:extLst>
              <p:ext uri="{D42A27DB-BD31-4B8C-83A1-F6EECF244321}">
                <p14:modId xmlns:p14="http://schemas.microsoft.com/office/powerpoint/2010/main" val="185437138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87845"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grpSp>
        <p:nvGrpSpPr>
          <p:cNvPr id="64" name="Group 63"/>
          <p:cNvGrpSpPr/>
          <p:nvPr/>
        </p:nvGrpSpPr>
        <p:grpSpPr>
          <a:xfrm>
            <a:off x="5049763" y="-404043"/>
            <a:ext cx="4480341" cy="5288485"/>
            <a:chOff x="4869002" y="-808097"/>
            <a:chExt cx="4480341" cy="5288485"/>
          </a:xfrm>
        </p:grpSpPr>
        <p:sp>
          <p:nvSpPr>
            <p:cNvPr id="65" name="Freeform 5"/>
            <p:cNvSpPr>
              <a:spLocks/>
            </p:cNvSpPr>
            <p:nvPr/>
          </p:nvSpPr>
          <p:spPr bwMode="auto">
            <a:xfrm>
              <a:off x="4869002" y="-808097"/>
              <a:ext cx="4480341" cy="528848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66" name="TextBox 65"/>
            <p:cNvSpPr txBox="1"/>
            <p:nvPr/>
          </p:nvSpPr>
          <p:spPr>
            <a:xfrm>
              <a:off x="4960182" y="561141"/>
              <a:ext cx="3735808" cy="1236492"/>
            </a:xfrm>
            <a:prstGeom prst="rect">
              <a:avLst/>
            </a:prstGeom>
            <a:noFill/>
          </p:spPr>
          <p:txBody>
            <a:bodyPr wrap="square" rtlCol="0">
              <a:spAutoFit/>
            </a:bodyPr>
            <a:lstStyle/>
            <a:p>
              <a:pPr defTabSz="914298">
                <a:lnSpc>
                  <a:spcPct val="95000"/>
                </a:lnSpc>
                <a:spcBef>
                  <a:spcPts val="600"/>
                </a:spcBef>
                <a:buClr>
                  <a:srgbClr val="3F3F3F"/>
                </a:buClr>
              </a:pPr>
              <a:r>
                <a:rPr lang="es-ES" sz="1100" kern="0" dirty="0">
                  <a:solidFill>
                    <a:schemeClr val="bg1"/>
                  </a:solidFill>
                  <a:latin typeface="+mj-lt"/>
                </a:rPr>
                <a:t>Proyecto </a:t>
              </a:r>
              <a:r>
                <a:rPr lang="es-ES" sz="1100" kern="0" dirty="0" err="1">
                  <a:solidFill>
                    <a:schemeClr val="bg1"/>
                  </a:solidFill>
                  <a:latin typeface="+mj-lt"/>
                </a:rPr>
                <a:t>Antenna</a:t>
              </a:r>
              <a:r>
                <a:rPr lang="es-ES" sz="1100" kern="0" dirty="0">
                  <a:solidFill>
                    <a:schemeClr val="bg1"/>
                  </a:solidFill>
                  <a:latin typeface="+mj-lt"/>
                </a:rPr>
                <a:t> de social </a:t>
              </a:r>
              <a:r>
                <a:rPr lang="es-ES" sz="1100" kern="0" dirty="0" err="1">
                  <a:solidFill>
                    <a:schemeClr val="bg1"/>
                  </a:solidFill>
                  <a:latin typeface="+mj-lt"/>
                </a:rPr>
                <a:t>listening</a:t>
              </a:r>
              <a:r>
                <a:rPr lang="es-ES" sz="1100" kern="0" dirty="0">
                  <a:solidFill>
                    <a:schemeClr val="bg1"/>
                  </a:solidFill>
                  <a:latin typeface="+mj-lt"/>
                </a:rPr>
                <a:t> de OMG que registra 10 idiomas (inglés, alemán, francés, español, italiano, tailandés, chino simplificado, portugués, ruso y árabe) para tener información continua sobre cómo la gente interactúa con el evento en la red, además de lo que tratan y comparten (patrocinadores, futbolistas, etc.). </a:t>
              </a:r>
            </a:p>
            <a:p>
              <a:pPr defTabSz="914298">
                <a:lnSpc>
                  <a:spcPct val="95000"/>
                </a:lnSpc>
                <a:spcBef>
                  <a:spcPts val="600"/>
                </a:spcBef>
                <a:buClr>
                  <a:srgbClr val="3F3F3F"/>
                </a:buClr>
              </a:pPr>
              <a:r>
                <a:rPr lang="es-ES" sz="700" kern="0" dirty="0">
                  <a:solidFill>
                    <a:prstClr val="white"/>
                  </a:solidFill>
                </a:rPr>
                <a:t>Período de recopilación de datos: 24-30 de mayo de 2014</a:t>
              </a:r>
            </a:p>
          </p:txBody>
        </p:sp>
        <p:sp>
          <p:nvSpPr>
            <p:cNvPr id="76" name="TextBox 75"/>
            <p:cNvSpPr txBox="1"/>
            <p:nvPr/>
          </p:nvSpPr>
          <p:spPr>
            <a:xfrm>
              <a:off x="6129257" y="1724603"/>
              <a:ext cx="2247892" cy="2362185"/>
            </a:xfrm>
            <a:prstGeom prst="rect">
              <a:avLst/>
            </a:prstGeom>
            <a:noFill/>
          </p:spPr>
          <p:txBody>
            <a:bodyPr wrap="square" rtlCol="0">
              <a:spAutoFit/>
            </a:bodyPr>
            <a:lstStyle/>
            <a:p>
              <a:pPr defTabSz="914298">
                <a:lnSpc>
                  <a:spcPct val="95000"/>
                </a:lnSpc>
                <a:spcBef>
                  <a:spcPts val="600"/>
                </a:spcBef>
                <a:buClr>
                  <a:srgbClr val="3F3F3F"/>
                </a:buClr>
              </a:pPr>
              <a:r>
                <a:rPr lang="es-ES" sz="600" kern="0" dirty="0">
                  <a:solidFill>
                    <a:schemeClr val="bg1"/>
                  </a:solidFill>
                </a:rPr>
                <a:t>Idiomas monitorizados: (inglés, alemán, francés, español, italiano, tailandés, chino simplificado, portugués, ruso y árabe), términos de búsqueda monitorizados: Copa Mundial de Brasil 2014 y sus variaciones por idioma —p.ej. CM2014 (FR), </a:t>
              </a:r>
              <a:r>
                <a:rPr lang="es-ES" sz="600" kern="0" dirty="0" err="1">
                  <a:solidFill>
                    <a:schemeClr val="bg1"/>
                  </a:solidFill>
                </a:rPr>
                <a:t>FußballWM</a:t>
              </a:r>
              <a:r>
                <a:rPr lang="es-ES" sz="600" kern="0" dirty="0">
                  <a:solidFill>
                    <a:schemeClr val="bg1"/>
                  </a:solidFill>
                </a:rPr>
                <a:t> (DE), el mundial (SP) etc.—; hoja de cálculo con lista completa de idiomas, Términos excluidos: Otros deportes (p.ej. rugby, hockey, baloncesto, etc.), otros años y torneos (p.ej. U-17, U-20, 2018, 2022, etc.) y otras distracciones (p.ej. </a:t>
              </a:r>
              <a:r>
                <a:rPr lang="es-ES" sz="600" kern="0" dirty="0" err="1">
                  <a:solidFill>
                    <a:schemeClr val="bg1"/>
                  </a:solidFill>
                </a:rPr>
                <a:t>waka</a:t>
              </a:r>
              <a:r>
                <a:rPr lang="es-ES" sz="600" kern="0" dirty="0">
                  <a:solidFill>
                    <a:schemeClr val="bg1"/>
                  </a:solidFill>
                </a:rPr>
                <a:t> </a:t>
              </a:r>
              <a:r>
                <a:rPr lang="es-ES" sz="600" kern="0" dirty="0" err="1">
                  <a:solidFill>
                    <a:schemeClr val="bg1"/>
                  </a:solidFill>
                </a:rPr>
                <a:t>waka</a:t>
              </a:r>
              <a:r>
                <a:rPr lang="es-ES" sz="600" kern="0" dirty="0">
                  <a:solidFill>
                    <a:schemeClr val="bg1"/>
                  </a:solidFill>
                </a:rPr>
                <a:t>, EA </a:t>
              </a:r>
              <a:r>
                <a:rPr lang="es-ES" sz="600" kern="0" dirty="0" err="1">
                  <a:solidFill>
                    <a:schemeClr val="bg1"/>
                  </a:solidFill>
                </a:rPr>
                <a:t>Sports</a:t>
              </a:r>
              <a:r>
                <a:rPr lang="es-ES" sz="600" kern="0" dirty="0">
                  <a:solidFill>
                    <a:schemeClr val="bg1"/>
                  </a:solidFill>
                </a:rPr>
                <a:t>, etc.), marcas monitorizadas: Todos los patrocinadores (Coca-Cola, Adidas, Hyundai, </a:t>
              </a:r>
              <a:r>
                <a:rPr lang="es-ES" sz="600" kern="0" dirty="0" err="1" smtClean="0">
                  <a:solidFill>
                    <a:schemeClr val="bg1"/>
                  </a:solidFill>
                </a:rPr>
                <a:t>Kia</a:t>
              </a:r>
              <a:r>
                <a:rPr lang="es-ES" sz="600" kern="0" dirty="0" smtClean="0">
                  <a:solidFill>
                    <a:schemeClr val="bg1"/>
                  </a:solidFill>
                </a:rPr>
                <a:t>, </a:t>
              </a:r>
              <a:r>
                <a:rPr lang="es-ES" sz="600" kern="0" dirty="0" err="1">
                  <a:solidFill>
                    <a:schemeClr val="bg1"/>
                  </a:solidFill>
                </a:rPr>
                <a:t>Emirates</a:t>
              </a:r>
              <a:r>
                <a:rPr lang="es-ES" sz="600" kern="0" dirty="0">
                  <a:solidFill>
                    <a:schemeClr val="bg1"/>
                  </a:solidFill>
                </a:rPr>
                <a:t>, Sony, Visa, </a:t>
              </a:r>
              <a:r>
                <a:rPr lang="es-ES" sz="600" kern="0" dirty="0" err="1">
                  <a:solidFill>
                    <a:schemeClr val="bg1"/>
                  </a:solidFill>
                </a:rPr>
                <a:t>Budweiser</a:t>
              </a:r>
              <a:r>
                <a:rPr lang="es-ES" sz="600" kern="0" dirty="0">
                  <a:solidFill>
                    <a:schemeClr val="bg1"/>
                  </a:solidFill>
                </a:rPr>
                <a:t>, </a:t>
              </a:r>
              <a:r>
                <a:rPr lang="es-ES" sz="600" kern="0" dirty="0" err="1">
                  <a:solidFill>
                    <a:schemeClr val="bg1"/>
                  </a:solidFill>
                </a:rPr>
                <a:t>Castrol</a:t>
              </a:r>
              <a:r>
                <a:rPr lang="es-ES" sz="600" kern="0" dirty="0">
                  <a:solidFill>
                    <a:schemeClr val="bg1"/>
                  </a:solidFill>
                </a:rPr>
                <a:t>, Continental, Johnson &amp; Johnson, McDonald's, </a:t>
              </a:r>
              <a:r>
                <a:rPr lang="es-ES" sz="600" kern="0" dirty="0" err="1">
                  <a:solidFill>
                    <a:schemeClr val="bg1"/>
                  </a:solidFill>
                </a:rPr>
                <a:t>Moy</a:t>
              </a:r>
              <a:r>
                <a:rPr lang="es-ES" sz="600" kern="0" dirty="0">
                  <a:solidFill>
                    <a:schemeClr val="bg1"/>
                  </a:solidFill>
                </a:rPr>
                <a:t> Park, </a:t>
              </a:r>
              <a:r>
                <a:rPr lang="es-ES" sz="600" kern="0" dirty="0" err="1">
                  <a:solidFill>
                    <a:schemeClr val="bg1"/>
                  </a:solidFill>
                </a:rPr>
                <a:t>Oi</a:t>
              </a:r>
              <a:r>
                <a:rPr lang="es-ES" sz="600" kern="0" dirty="0">
                  <a:solidFill>
                    <a:schemeClr val="bg1"/>
                  </a:solidFill>
                </a:rPr>
                <a:t>, </a:t>
              </a:r>
              <a:r>
                <a:rPr lang="es-ES" sz="600" kern="0" dirty="0" err="1">
                  <a:solidFill>
                    <a:schemeClr val="bg1"/>
                  </a:solidFill>
                </a:rPr>
                <a:t>Yingli</a:t>
              </a:r>
              <a:r>
                <a:rPr lang="es-ES" sz="600" kern="0" dirty="0">
                  <a:solidFill>
                    <a:schemeClr val="bg1"/>
                  </a:solidFill>
                </a:rPr>
                <a:t>) y otros patrocinadores no oficiales (Nike, Pepsi, </a:t>
              </a:r>
              <a:r>
                <a:rPr lang="es-ES" sz="600" kern="0" dirty="0" err="1">
                  <a:solidFill>
                    <a:schemeClr val="bg1"/>
                  </a:solidFill>
                </a:rPr>
                <a:t>Carlsberg</a:t>
              </a:r>
              <a:r>
                <a:rPr lang="es-ES" sz="600" kern="0" dirty="0">
                  <a:solidFill>
                    <a:schemeClr val="bg1"/>
                  </a:solidFill>
                </a:rPr>
                <a:t>, Nissan, </a:t>
              </a:r>
              <a:r>
                <a:rPr lang="es-ES" sz="600" kern="0" dirty="0" err="1">
                  <a:solidFill>
                    <a:schemeClr val="bg1"/>
                  </a:solidFill>
                </a:rPr>
                <a:t>Asics</a:t>
              </a:r>
              <a:r>
                <a:rPr lang="es-ES" sz="600" kern="0" dirty="0">
                  <a:solidFill>
                    <a:schemeClr val="bg1"/>
                  </a:solidFill>
                </a:rPr>
                <a:t>, PlayStation, GlaxoSmithKline, Unilever, Ferrero, Expedia, Canon).</a:t>
              </a:r>
            </a:p>
            <a:p>
              <a:pPr defTabSz="914298">
                <a:lnSpc>
                  <a:spcPct val="95000"/>
                </a:lnSpc>
                <a:spcBef>
                  <a:spcPts val="600"/>
                </a:spcBef>
                <a:buClr>
                  <a:srgbClr val="3F3F3F"/>
                </a:buClr>
              </a:pPr>
              <a:r>
                <a:rPr lang="es-ES" sz="600" kern="0" dirty="0">
                  <a:solidFill>
                    <a:schemeClr val="bg1"/>
                  </a:solidFill>
                </a:rPr>
                <a:t>Análisis de datos: El sistema recopiló más de 3 millones de resultados durante el período de búsqueda y realizó un análisis </a:t>
              </a:r>
              <a:r>
                <a:rPr lang="es-ES" sz="600" kern="0" dirty="0" err="1">
                  <a:solidFill>
                    <a:schemeClr val="bg1"/>
                  </a:solidFill>
                </a:rPr>
                <a:t>semiautomatizado</a:t>
              </a:r>
              <a:r>
                <a:rPr lang="es-ES" sz="600" kern="0" dirty="0">
                  <a:solidFill>
                    <a:schemeClr val="bg1"/>
                  </a:solidFill>
                </a:rPr>
                <a:t> de ellos. Se descargó aproximadamente 1 millón del sistema para realizar un análisis analógico </a:t>
              </a:r>
              <a:r>
                <a:rPr lang="es-ES" sz="600" kern="0" dirty="0" err="1">
                  <a:solidFill>
                    <a:schemeClr val="bg1"/>
                  </a:solidFill>
                </a:rPr>
                <a:t>semiautomatizado</a:t>
              </a:r>
              <a:r>
                <a:rPr lang="es-ES" sz="600" kern="0" dirty="0">
                  <a:solidFill>
                    <a:schemeClr val="bg1"/>
                  </a:solidFill>
                </a:rPr>
                <a:t> —p.ej. a nivel de país—. Solo aprox. 10 % de los resultados son automáticamente atribuibles a un país determinado. Se descargó una muestra aleatoria de 400 resultados en inglés para realizar un análisis manual.</a:t>
              </a:r>
            </a:p>
          </p:txBody>
        </p:sp>
      </p:grpSp>
      <p:sp>
        <p:nvSpPr>
          <p:cNvPr id="97" name="Rectangle 96">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a:t>
            </a:r>
            <a:r>
              <a:rPr lang="en-GB" sz="900" dirty="0" smtClean="0">
                <a:solidFill>
                  <a:srgbClr val="262626"/>
                </a:solidFill>
                <a:latin typeface="Impact"/>
              </a:rPr>
              <a:t>PRINCIPAL</a:t>
            </a:r>
            <a:endParaRPr lang="es-ES" sz="900" dirty="0">
              <a:solidFill>
                <a:srgbClr val="262626"/>
              </a:solidFill>
              <a:latin typeface="Impact"/>
              <a:cs typeface="Arial" pitchFamily="34" charset="0"/>
            </a:endParaRPr>
          </a:p>
        </p:txBody>
      </p:sp>
      <p:grpSp>
        <p:nvGrpSpPr>
          <p:cNvPr id="35" name="Group 34"/>
          <p:cNvGrpSpPr/>
          <p:nvPr/>
        </p:nvGrpSpPr>
        <p:grpSpPr>
          <a:xfrm>
            <a:off x="1637994" y="4734632"/>
            <a:ext cx="7506006" cy="417693"/>
            <a:chOff x="1637994" y="4734632"/>
            <a:chExt cx="7506006" cy="417693"/>
          </a:xfrm>
        </p:grpSpPr>
        <p:sp>
          <p:nvSpPr>
            <p:cNvPr id="103" name="Isosceles Triangle 102"/>
            <p:cNvSpPr/>
            <p:nvPr/>
          </p:nvSpPr>
          <p:spPr>
            <a:xfrm>
              <a:off x="1930218"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34" name="Group 33"/>
            <p:cNvGrpSpPr/>
            <p:nvPr/>
          </p:nvGrpSpPr>
          <p:grpSpPr>
            <a:xfrm>
              <a:off x="1637994" y="4835525"/>
              <a:ext cx="7506006" cy="316800"/>
              <a:chOff x="1914453" y="4835525"/>
              <a:chExt cx="8255647" cy="316800"/>
            </a:xfrm>
          </p:grpSpPr>
          <p:sp>
            <p:nvSpPr>
              <p:cNvPr id="92" name="Rectangle 91">
                <a:hlinkClick r:id="rId8" action="ppaction://hlinksldjump"/>
              </p:cNvPr>
              <p:cNvSpPr/>
              <p:nvPr/>
            </p:nvSpPr>
            <p:spPr>
              <a:xfrm>
                <a:off x="1914453" y="4835525"/>
                <a:ext cx="999178" cy="316800"/>
              </a:xfrm>
              <a:prstGeom prst="rect">
                <a:avLst/>
              </a:prstGeom>
              <a:solidFill>
                <a:srgbClr val="E5CE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srgbClr val="262626"/>
                    </a:solidFill>
                    <a:latin typeface="Impact"/>
                  </a:rPr>
                  <a:t>RESUMEN </a:t>
                </a:r>
                <a:r>
                  <a:rPr lang="en-GB" dirty="0">
                    <a:solidFill>
                      <a:prstClr val="white"/>
                    </a:solidFill>
                  </a:rPr>
                  <a:t/>
                </a:r>
                <a:br>
                  <a:rPr lang="en-GB" dirty="0">
                    <a:solidFill>
                      <a:prstClr val="white"/>
                    </a:solidFill>
                  </a:rPr>
                </a:br>
                <a:r>
                  <a:rPr lang="en-GB" sz="750" dirty="0" smtClean="0">
                    <a:solidFill>
                      <a:srgbClr val="262626"/>
                    </a:solidFill>
                    <a:latin typeface="Impact"/>
                  </a:rPr>
                  <a:t>EJECUTIVO</a:t>
                </a:r>
                <a:endParaRPr lang="en-GB" sz="750" dirty="0">
                  <a:solidFill>
                    <a:srgbClr val="262626"/>
                  </a:solidFill>
                  <a:latin typeface="Impact"/>
                  <a:cs typeface="Arial" pitchFamily="34" charset="0"/>
                </a:endParaRPr>
              </a:p>
            </p:txBody>
          </p:sp>
          <p:sp>
            <p:nvSpPr>
              <p:cNvPr id="93" name="Rectangle 92">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COPA MUNDIAL DE BRASIL</a:t>
                </a:r>
                <a:r>
                  <a:rPr lang="en-GB" dirty="0">
                    <a:solidFill>
                      <a:prstClr val="white"/>
                    </a:solidFill>
                  </a:rPr>
                  <a:t/>
                </a:r>
                <a:br>
                  <a:rPr lang="en-GB" dirty="0">
                    <a:solidFill>
                      <a:prstClr val="white"/>
                    </a:solidFill>
                  </a:rPr>
                </a:br>
                <a:r>
                  <a:rPr lang="en-GB" sz="750" dirty="0">
                    <a:solidFill>
                      <a:prstClr val="white"/>
                    </a:solidFill>
                    <a:latin typeface="Impact"/>
                  </a:rPr>
                  <a:t>EN VIVO</a:t>
                </a:r>
                <a:endParaRPr lang="en-GB" sz="750" dirty="0">
                  <a:solidFill>
                    <a:prstClr val="white"/>
                  </a:solidFill>
                  <a:latin typeface="Impact"/>
                  <a:cs typeface="Arial" pitchFamily="34" charset="0"/>
                </a:endParaRPr>
              </a:p>
            </p:txBody>
          </p:sp>
          <p:sp>
            <p:nvSpPr>
              <p:cNvPr id="94" name="Rectangle 93">
                <a:hlinkClick r:id="rId1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PATROCINADORES DE </a:t>
                </a:r>
              </a:p>
              <a:p>
                <a:pPr lvl="0" algn="ctr">
                  <a:lnSpc>
                    <a:spcPct val="85000"/>
                  </a:lnSpc>
                </a:pPr>
                <a:r>
                  <a:rPr lang="en-GB" sz="750" dirty="0">
                    <a:solidFill>
                      <a:prstClr val="white"/>
                    </a:solidFill>
                    <a:latin typeface="Impact"/>
                  </a:rPr>
                  <a:t>LA COPA MUNDIAL 2014</a:t>
                </a:r>
              </a:p>
            </p:txBody>
          </p:sp>
          <p:sp>
            <p:nvSpPr>
              <p:cNvPr id="95" name="Rectangle 94">
                <a:hlinkClick r:id="rId1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dirty="0">
                    <a:solidFill>
                      <a:prstClr val="white"/>
                    </a:solidFill>
                  </a:rPr>
                  <a:t/>
                </a:r>
                <a:br>
                  <a:rPr lang="en-GB"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6" name="Rectangle 95">
                <a:hlinkClick r:id="rId1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dirty="0">
                    <a:solidFill>
                      <a:prstClr val="white"/>
                    </a:solidFill>
                  </a:rPr>
                  <a:t/>
                </a:r>
                <a:br>
                  <a:rPr lang="en-GB"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8" name="Rectangle 97">
                <a:hlinkClick r:id="rId13"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dirty="0">
                    <a:solidFill>
                      <a:prstClr val="white"/>
                    </a:solidFill>
                  </a:rPr>
                  <a:t/>
                </a:r>
                <a:br>
                  <a:rPr lang="en-GB"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9" name="Rectangle 98">
                <a:hlinkClick r:id="rId1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rPr>
                  <a:t>¿QUIÉN SEGUIRÁ</a:t>
                </a:r>
                <a:r>
                  <a:rPr lang="es-ES" dirty="0">
                    <a:solidFill>
                      <a:prstClr val="white"/>
                    </a:solidFill>
                  </a:rPr>
                  <a:t/>
                </a:r>
                <a:br>
                  <a:rPr lang="es-ES" dirty="0">
                    <a:solidFill>
                      <a:prstClr val="white"/>
                    </a:solidFill>
                  </a:rPr>
                </a:br>
                <a:r>
                  <a:rPr lang="es-ES" sz="750" dirty="0">
                    <a:solidFill>
                      <a:prstClr val="white"/>
                    </a:solidFill>
                    <a:latin typeface="Impact"/>
                  </a:rPr>
                  <a:t>LA COPA MUNDIAL?</a:t>
                </a:r>
                <a:endParaRPr lang="es-ES" sz="750" dirty="0">
                  <a:solidFill>
                    <a:prstClr val="white"/>
                  </a:solidFill>
                  <a:latin typeface="Impact"/>
                  <a:cs typeface="Arial" pitchFamily="34" charset="0"/>
                </a:endParaRPr>
              </a:p>
            </p:txBody>
          </p:sp>
          <p:sp>
            <p:nvSpPr>
              <p:cNvPr id="101" name="Rectangle 100">
                <a:hlinkClick r:id="rId1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grpSp>
      <p:sp>
        <p:nvSpPr>
          <p:cNvPr id="56" name="Freeform 5"/>
          <p:cNvSpPr>
            <a:spLocks/>
          </p:cNvSpPr>
          <p:nvPr/>
        </p:nvSpPr>
        <p:spPr bwMode="auto">
          <a:xfrm>
            <a:off x="-647264" y="386820"/>
            <a:ext cx="3857189" cy="4497622"/>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57" name="Freeform 5"/>
          <p:cNvSpPr>
            <a:spLocks/>
          </p:cNvSpPr>
          <p:nvPr/>
        </p:nvSpPr>
        <p:spPr bwMode="auto">
          <a:xfrm>
            <a:off x="2728116" y="635952"/>
            <a:ext cx="2108942" cy="2375419"/>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80000"/>
            </a:srgbClr>
          </a:solidFill>
          <a:ln>
            <a:noFill/>
          </a:ln>
        </p:spPr>
        <p:txBody>
          <a:bodyPr vert="horz" wrap="square" lIns="91440" tIns="45720" rIns="91440" bIns="45720" numCol="1" anchor="ctr" anchorCtr="0" compatLnSpc="1">
            <a:prstTxWarp prst="textNoShape">
              <a:avLst/>
            </a:prstTxWarp>
          </a:bodyPr>
          <a:lstStyle/>
          <a:p>
            <a:pPr lvl="0" defTabSz="914298">
              <a:lnSpc>
                <a:spcPct val="95000"/>
              </a:lnSpc>
              <a:spcBef>
                <a:spcPts val="600"/>
              </a:spcBef>
              <a:buClr>
                <a:srgbClr val="3F3F3F"/>
              </a:buClr>
            </a:pPr>
            <a:r>
              <a:rPr lang="es-ES" sz="900" kern="0" dirty="0">
                <a:solidFill>
                  <a:schemeClr val="accent3"/>
                </a:solidFill>
                <a:latin typeface="+mj-lt"/>
              </a:rPr>
              <a:t>Resumen global de OMG sobre el análisis del mercado local para desvelar datos específicos de la región sobre cómo interactúan y disfrutan del evento, además de identificar las actividades promocionales de marcas específicas de cada mercado y los comportamientos digitales, llevado a cabo por especialistas en datos de OMG</a:t>
            </a:r>
            <a:r>
              <a:rPr lang="es-ES" sz="900" kern="0" dirty="0" smtClean="0">
                <a:solidFill>
                  <a:schemeClr val="accent3"/>
                </a:solidFill>
                <a:latin typeface="+mj-lt"/>
              </a:rPr>
              <a:t>.</a:t>
            </a:r>
            <a:r>
              <a:rPr lang="en-GB" sz="900" kern="0" dirty="0" smtClean="0">
                <a:solidFill>
                  <a:schemeClr val="accent3"/>
                </a:solidFill>
                <a:latin typeface="+mj-lt"/>
              </a:rPr>
              <a:t>.</a:t>
            </a:r>
            <a:endParaRPr lang="en-GB" sz="900" kern="0" dirty="0">
              <a:solidFill>
                <a:schemeClr val="accent3"/>
              </a:solidFill>
              <a:latin typeface="+mj-lt"/>
            </a:endParaRPr>
          </a:p>
          <a:p>
            <a:pPr lvl="0" defTabSz="914298">
              <a:lnSpc>
                <a:spcPct val="95000"/>
              </a:lnSpc>
              <a:spcBef>
                <a:spcPts val="600"/>
              </a:spcBef>
              <a:buClr>
                <a:srgbClr val="3F3F3F"/>
              </a:buClr>
            </a:pPr>
            <a:r>
              <a:rPr lang="es-ES" sz="700" kern="0" dirty="0">
                <a:solidFill>
                  <a:prstClr val="white"/>
                </a:solidFill>
              </a:rPr>
              <a:t>Trabajo de campo: 15-31 de mayo de 2014 en aproximadamente 81 mercados.</a:t>
            </a:r>
          </a:p>
        </p:txBody>
      </p:sp>
      <p:sp>
        <p:nvSpPr>
          <p:cNvPr id="58" name="Title 1"/>
          <p:cNvSpPr>
            <a:spLocks noGrp="1"/>
          </p:cNvSpPr>
          <p:nvPr>
            <p:ph type="title"/>
          </p:nvPr>
        </p:nvSpPr>
        <p:spPr>
          <a:xfrm>
            <a:off x="84972" y="702068"/>
            <a:ext cx="8229600" cy="376826"/>
          </a:xfrm>
        </p:spPr>
        <p:txBody>
          <a:bodyPr/>
          <a:lstStyle/>
          <a:p>
            <a:r>
              <a:rPr lang="en-GB" sz="5400" dirty="0" err="1"/>
              <a:t>Metodología</a:t>
            </a:r>
            <a:endParaRPr lang="en-GB" sz="5400" dirty="0"/>
          </a:p>
        </p:txBody>
      </p:sp>
      <p:sp>
        <p:nvSpPr>
          <p:cNvPr id="59" name="TextBox 58"/>
          <p:cNvSpPr txBox="1"/>
          <p:nvPr/>
        </p:nvSpPr>
        <p:spPr>
          <a:xfrm>
            <a:off x="351062" y="1280031"/>
            <a:ext cx="2268848" cy="3085717"/>
          </a:xfrm>
          <a:prstGeom prst="rect">
            <a:avLst/>
          </a:prstGeom>
          <a:noFill/>
        </p:spPr>
        <p:txBody>
          <a:bodyPr wrap="square" rtlCol="0">
            <a:spAutoFit/>
          </a:bodyPr>
          <a:lstStyle/>
          <a:p>
            <a:pPr lvl="0" defTabSz="914298">
              <a:lnSpc>
                <a:spcPct val="95000"/>
              </a:lnSpc>
              <a:spcBef>
                <a:spcPts val="600"/>
              </a:spcBef>
              <a:buClr>
                <a:srgbClr val="3F3F3F"/>
              </a:buClr>
            </a:pPr>
            <a:r>
              <a:rPr lang="es-ES" sz="1400" kern="0" dirty="0">
                <a:solidFill>
                  <a:schemeClr val="bg1"/>
                </a:solidFill>
                <a:latin typeface="+mj-lt"/>
              </a:rPr>
              <a:t>Encuesta digital cuantitativa de OMG </a:t>
            </a:r>
            <a:r>
              <a:rPr lang="es-ES" sz="1400" kern="0" dirty="0" err="1">
                <a:solidFill>
                  <a:schemeClr val="bg1"/>
                </a:solidFill>
                <a:latin typeface="+mj-lt"/>
              </a:rPr>
              <a:t>Snapshots</a:t>
            </a:r>
            <a:r>
              <a:rPr lang="es-ES" sz="1400" kern="0" dirty="0">
                <a:solidFill>
                  <a:schemeClr val="bg1"/>
                </a:solidFill>
                <a:latin typeface="+mj-lt"/>
              </a:rPr>
              <a:t> realizada a 3.515 adultos de 17 países para recopilar datos de rendimiento comparables a eventos anteriores, además de medir los comportamientos, actitudes y percepciones mencionados a medida que progresa el evento. </a:t>
            </a:r>
            <a:r>
              <a:rPr lang="en-GB" sz="1400" kern="0" dirty="0" smtClean="0">
                <a:solidFill>
                  <a:schemeClr val="bg1"/>
                </a:solidFill>
                <a:latin typeface="+mj-lt"/>
              </a:rPr>
              <a:t> </a:t>
            </a:r>
            <a:endParaRPr lang="en-GB" sz="1400" kern="0" dirty="0">
              <a:solidFill>
                <a:schemeClr val="bg1"/>
              </a:solidFill>
              <a:latin typeface="+mj-lt"/>
            </a:endParaRPr>
          </a:p>
          <a:p>
            <a:pPr lvl="0" defTabSz="914298">
              <a:lnSpc>
                <a:spcPct val="95000"/>
              </a:lnSpc>
              <a:spcBef>
                <a:spcPts val="200"/>
              </a:spcBef>
              <a:buClr>
                <a:srgbClr val="3F3F3F"/>
              </a:buClr>
            </a:pPr>
            <a:r>
              <a:rPr lang="es-ES" sz="700" kern="0" dirty="0">
                <a:solidFill>
                  <a:schemeClr val="bg1"/>
                </a:solidFill>
              </a:rPr>
              <a:t>Trabajo de campo: 21 a 28 de mayo y 14 a 23 de julio de 2014: aprox. 200 encuestados por tanda en Reino Unido, Alemania, Francia, España, Rusia, Italia, Sudáfrica, Japón, Corea del Sur, China, Indonesia, Tailandia, Australia, México, Brasil y Argentina y 300 en EE.UU. teniendo en cuenta encuestados hispanos frente a no hispanos.</a:t>
            </a:r>
          </a:p>
        </p:txBody>
      </p:sp>
      <p:sp>
        <p:nvSpPr>
          <p:cNvPr id="60" name="Freeform 5"/>
          <p:cNvSpPr>
            <a:spLocks/>
          </p:cNvSpPr>
          <p:nvPr/>
        </p:nvSpPr>
        <p:spPr bwMode="auto">
          <a:xfrm>
            <a:off x="2517170" y="2621984"/>
            <a:ext cx="1830182" cy="20614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80000"/>
            </a:srgbClr>
          </a:solidFill>
          <a:ln>
            <a:noFill/>
          </a:ln>
        </p:spPr>
        <p:txBody>
          <a:bodyPr vert="horz" wrap="square" lIns="91440" tIns="45720" rIns="91440" bIns="45720" numCol="1" anchor="ctr" anchorCtr="0" compatLnSpc="1">
            <a:prstTxWarp prst="textNoShape">
              <a:avLst/>
            </a:prstTxWarp>
          </a:bodyPr>
          <a:lstStyle/>
          <a:p>
            <a:pPr lvl="0" defTabSz="914298">
              <a:lnSpc>
                <a:spcPct val="95000"/>
              </a:lnSpc>
              <a:spcBef>
                <a:spcPts val="600"/>
              </a:spcBef>
              <a:buClr>
                <a:srgbClr val="3F3F3F"/>
              </a:buClr>
            </a:pPr>
            <a:r>
              <a:rPr lang="es-ES" sz="900" kern="0" dirty="0">
                <a:solidFill>
                  <a:schemeClr val="accent1"/>
                </a:solidFill>
                <a:latin typeface="+mj-lt"/>
              </a:rPr>
              <a:t>OMG Sonar en el que dos localizadores de tendencias brasileños de Río y Sao Paulo comprendieron cómo interactúan los brasileños con el evento y cómo lo viven en el país anfitrión.</a:t>
            </a:r>
          </a:p>
          <a:p>
            <a:pPr defTabSz="914298">
              <a:lnSpc>
                <a:spcPct val="95000"/>
              </a:lnSpc>
              <a:spcBef>
                <a:spcPts val="600"/>
              </a:spcBef>
              <a:buClr>
                <a:srgbClr val="3F3F3F"/>
              </a:buClr>
            </a:pPr>
            <a:r>
              <a:rPr lang="es-ES" sz="700" kern="0" dirty="0">
                <a:solidFill>
                  <a:prstClr val="white"/>
                </a:solidFill>
              </a:rPr>
              <a:t>Trabajo de campo: 21-30 de mayo de 2014.</a:t>
            </a:r>
          </a:p>
        </p:txBody>
      </p:sp>
      <p:sp>
        <p:nvSpPr>
          <p:cNvPr id="61" name="Freeform 5"/>
          <p:cNvSpPr>
            <a:spLocks/>
          </p:cNvSpPr>
          <p:nvPr/>
        </p:nvSpPr>
        <p:spPr bwMode="auto">
          <a:xfrm>
            <a:off x="4254886" y="2443415"/>
            <a:ext cx="2094196" cy="235881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89804"/>
            </a:srgbClr>
          </a:solidFill>
          <a:ln>
            <a:noFill/>
          </a:ln>
        </p:spPr>
        <p:txBody>
          <a:bodyPr vert="horz" wrap="square" lIns="91440" tIns="45720" rIns="91440" bIns="45720" numCol="1" anchor="ctr" anchorCtr="0" compatLnSpc="1">
            <a:prstTxWarp prst="textNoShape">
              <a:avLst/>
            </a:prstTxWarp>
          </a:bodyPr>
          <a:lstStyle/>
          <a:p>
            <a:pPr lvl="0" defTabSz="914298">
              <a:lnSpc>
                <a:spcPct val="95000"/>
              </a:lnSpc>
              <a:spcBef>
                <a:spcPts val="600"/>
              </a:spcBef>
              <a:buClr>
                <a:srgbClr val="3F3F3F"/>
              </a:buClr>
            </a:pPr>
            <a:r>
              <a:rPr lang="es-ES" sz="900" kern="0" dirty="0">
                <a:solidFill>
                  <a:schemeClr val="accent5"/>
                </a:solidFill>
                <a:latin typeface="+mj-lt"/>
              </a:rPr>
              <a:t>OMG entrevistó a expertos en redes sociales como Twitter y Facebook para obtener sus puntos de vista sobre cómo la gente y las marcas usan las redes sociales para interactuar con los eventos deportivos y para prever cómo cambiarán en el futuro. </a:t>
            </a:r>
          </a:p>
          <a:p>
            <a:pPr lvl="0" defTabSz="914298">
              <a:lnSpc>
                <a:spcPct val="95000"/>
              </a:lnSpc>
              <a:spcBef>
                <a:spcPts val="600"/>
              </a:spcBef>
              <a:buClr>
                <a:srgbClr val="3F3F3F"/>
              </a:buClr>
            </a:pPr>
            <a:r>
              <a:rPr lang="es-ES" sz="700" kern="0" dirty="0">
                <a:solidFill>
                  <a:prstClr val="white"/>
                </a:solidFill>
              </a:rPr>
              <a:t>Trabajo de campo: 15 de mayo a 4 de             junio de 2014.</a:t>
            </a:r>
          </a:p>
          <a:p>
            <a:pPr lvl="0" defTabSz="914298">
              <a:lnSpc>
                <a:spcPct val="95000"/>
              </a:lnSpc>
              <a:spcBef>
                <a:spcPts val="600"/>
              </a:spcBef>
              <a:buClr>
                <a:srgbClr val="3F3F3F"/>
              </a:buClr>
            </a:pPr>
            <a:r>
              <a:rPr lang="es-ES" sz="900" kern="0" dirty="0">
                <a:solidFill>
                  <a:schemeClr val="accent5"/>
                </a:solidFill>
                <a:latin typeface="+mj-lt"/>
              </a:rPr>
              <a:t>.</a:t>
            </a:r>
          </a:p>
        </p:txBody>
      </p:sp>
      <p:sp>
        <p:nvSpPr>
          <p:cNvPr id="62" name="Chevron 61">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3" name="Chevron 62">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Tree>
    <p:custDataLst>
      <p:tags r:id="rId2"/>
    </p:custDataLst>
    <p:extLst>
      <p:ext uri="{BB962C8B-B14F-4D97-AF65-F5344CB8AC3E}">
        <p14:creationId xmlns:p14="http://schemas.microsoft.com/office/powerpoint/2010/main" val="1552150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05520" y="147272"/>
            <a:ext cx="8229600" cy="376826"/>
          </a:xfrm>
        </p:spPr>
        <p:txBody>
          <a:bodyPr anchor="t"/>
          <a:lstStyle/>
          <a:p>
            <a:r>
              <a:rPr lang="en-GB" sz="4000" dirty="0" err="1">
                <a:solidFill>
                  <a:schemeClr val="accent6"/>
                </a:solidFill>
              </a:rPr>
              <a:t>Futbolistas</a:t>
            </a:r>
            <a:r>
              <a:rPr lang="en-GB" sz="4000" dirty="0">
                <a:solidFill>
                  <a:schemeClr val="accent6"/>
                </a:solidFill>
              </a:rPr>
              <a:t> </a:t>
            </a:r>
            <a:r>
              <a:rPr lang="en-GB" sz="4000" dirty="0" err="1"/>
              <a:t>Destacados</a:t>
            </a:r>
            <a:r>
              <a:rPr lang="en-GB" sz="4000" dirty="0"/>
              <a:t>: RONALDO </a:t>
            </a:r>
          </a:p>
        </p:txBody>
      </p:sp>
      <p:sp>
        <p:nvSpPr>
          <p:cNvPr id="5" name="Rectangle 4"/>
          <p:cNvSpPr/>
          <p:nvPr/>
        </p:nvSpPr>
        <p:spPr>
          <a:xfrm>
            <a:off x="117630" y="537044"/>
            <a:ext cx="2299027" cy="369332"/>
          </a:xfrm>
          <a:prstGeom prst="rect">
            <a:avLst/>
          </a:prstGeom>
        </p:spPr>
        <p:txBody>
          <a:bodyPr wrap="none">
            <a:spAutoFit/>
          </a:bodyPr>
          <a:lstStyle/>
          <a:p>
            <a:pPr lvl="0"/>
            <a:r>
              <a:rPr lang="en-GB" cap="all" dirty="0" err="1">
                <a:solidFill>
                  <a:prstClr val="white"/>
                </a:solidFill>
                <a:latin typeface="Impact"/>
                <a:ea typeface="+mj-ea"/>
                <a:cs typeface="+mj-cs"/>
              </a:rPr>
              <a:t>Perfiles</a:t>
            </a:r>
            <a:r>
              <a:rPr lang="en-GB" cap="all" dirty="0">
                <a:solidFill>
                  <a:prstClr val="white"/>
                </a:solidFill>
                <a:latin typeface="Impact"/>
                <a:ea typeface="+mj-ea"/>
                <a:cs typeface="+mj-cs"/>
              </a:rPr>
              <a:t> y </a:t>
            </a:r>
            <a:r>
              <a:rPr lang="en-GB" cap="all" dirty="0" err="1">
                <a:solidFill>
                  <a:prstClr val="white"/>
                </a:solidFill>
                <a:latin typeface="Impact"/>
                <a:ea typeface="+mj-ea"/>
                <a:cs typeface="+mj-cs"/>
              </a:rPr>
              <a:t>Seguidores</a:t>
            </a:r>
            <a:endParaRPr lang="en-GB" cap="all" dirty="0">
              <a:solidFill>
                <a:prstClr val="white"/>
              </a:solidFill>
              <a:latin typeface="Impact"/>
              <a:ea typeface="+mj-ea"/>
              <a:cs typeface="+mj-cs"/>
            </a:endParaRPr>
          </a:p>
        </p:txBody>
      </p:sp>
      <p:grpSp>
        <p:nvGrpSpPr>
          <p:cNvPr id="15" name="Group 14"/>
          <p:cNvGrpSpPr/>
          <p:nvPr/>
        </p:nvGrpSpPr>
        <p:grpSpPr>
          <a:xfrm>
            <a:off x="8327901" y="93663"/>
            <a:ext cx="557063" cy="628047"/>
            <a:chOff x="8327901" y="93663"/>
            <a:chExt cx="557063" cy="628047"/>
          </a:xfrm>
        </p:grpSpPr>
        <p:sp>
          <p:nvSpPr>
            <p:cNvPr id="16"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17" name="Rectangle 16"/>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sp>
        <p:nvSpPr>
          <p:cNvPr id="19" name="Freeform 5"/>
          <p:cNvSpPr>
            <a:spLocks noChangeAspect="1"/>
          </p:cNvSpPr>
          <p:nvPr/>
        </p:nvSpPr>
        <p:spPr bwMode="auto">
          <a:xfrm>
            <a:off x="2526786"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0" name="Freeform 5"/>
          <p:cNvSpPr>
            <a:spLocks noChangeAspect="1"/>
          </p:cNvSpPr>
          <p:nvPr/>
        </p:nvSpPr>
        <p:spPr bwMode="auto">
          <a:xfrm>
            <a:off x="376339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1" name="Freeform 5"/>
          <p:cNvSpPr>
            <a:spLocks noChangeAspect="1"/>
          </p:cNvSpPr>
          <p:nvPr/>
        </p:nvSpPr>
        <p:spPr bwMode="auto">
          <a:xfrm>
            <a:off x="5000012"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2" name="Freeform 5"/>
          <p:cNvSpPr>
            <a:spLocks noChangeAspect="1"/>
          </p:cNvSpPr>
          <p:nvPr/>
        </p:nvSpPr>
        <p:spPr bwMode="auto">
          <a:xfrm>
            <a:off x="6236625"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3" name="Freeform 5"/>
          <p:cNvSpPr>
            <a:spLocks noChangeAspect="1"/>
          </p:cNvSpPr>
          <p:nvPr/>
        </p:nvSpPr>
        <p:spPr bwMode="auto">
          <a:xfrm>
            <a:off x="747323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cxnSp>
        <p:nvCxnSpPr>
          <p:cNvPr id="25" name="Straight Connector 24"/>
          <p:cNvCxnSpPr/>
          <p:nvPr/>
        </p:nvCxnSpPr>
        <p:spPr>
          <a:xfrm flipH="1">
            <a:off x="1673776" y="2008145"/>
            <a:ext cx="0" cy="84196"/>
          </a:xfrm>
          <a:prstGeom prst="line">
            <a:avLst/>
          </a:prstGeom>
          <a:ln>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rot="19834873">
            <a:off x="244697" y="1900912"/>
            <a:ext cx="1476331" cy="590931"/>
          </a:xfrm>
          <a:prstGeom prst="rect">
            <a:avLst/>
          </a:prstGeom>
          <a:noFill/>
        </p:spPr>
        <p:txBody>
          <a:bodyPr wrap="square" rtlCol="0">
            <a:spAutoFit/>
          </a:bodyPr>
          <a:lstStyle/>
          <a:p>
            <a:pPr>
              <a:lnSpc>
                <a:spcPct val="90000"/>
              </a:lnSpc>
            </a:pPr>
            <a:r>
              <a:rPr lang="en-GB" dirty="0" smtClean="0">
                <a:solidFill>
                  <a:schemeClr val="bg1"/>
                </a:solidFill>
                <a:latin typeface="+mj-lt"/>
              </a:rPr>
              <a:t>CRISTIANO RONALDO</a:t>
            </a:r>
            <a:endParaRPr lang="en-GB" dirty="0">
              <a:solidFill>
                <a:schemeClr val="bg1"/>
              </a:solidFill>
              <a:latin typeface="+mj-lt"/>
            </a:endParaRPr>
          </a:p>
        </p:txBody>
      </p:sp>
      <p:sp>
        <p:nvSpPr>
          <p:cNvPr id="33" name="TextBox 32"/>
          <p:cNvSpPr txBox="1"/>
          <p:nvPr/>
        </p:nvSpPr>
        <p:spPr>
          <a:xfrm rot="1823170">
            <a:off x="1678492" y="2229648"/>
            <a:ext cx="1476331" cy="313932"/>
          </a:xfrm>
          <a:prstGeom prst="rect">
            <a:avLst/>
          </a:prstGeom>
          <a:noFill/>
        </p:spPr>
        <p:txBody>
          <a:bodyPr wrap="square" rtlCol="0">
            <a:spAutoFit/>
          </a:bodyPr>
          <a:lstStyle/>
          <a:p>
            <a:pPr>
              <a:lnSpc>
                <a:spcPct val="90000"/>
              </a:lnSpc>
            </a:pPr>
            <a:r>
              <a:rPr lang="en-GB" sz="1600" dirty="0" smtClean="0">
                <a:solidFill>
                  <a:schemeClr val="accent3"/>
                </a:solidFill>
                <a:latin typeface="+mj-lt"/>
              </a:rPr>
              <a:t>PORTUGAL</a:t>
            </a:r>
            <a:endParaRPr lang="en-GB" sz="1600" dirty="0">
              <a:solidFill>
                <a:schemeClr val="accent3"/>
              </a:solidFill>
              <a:latin typeface="+mj-lt"/>
            </a:endParaRPr>
          </a:p>
        </p:txBody>
      </p:sp>
      <p:sp>
        <p:nvSpPr>
          <p:cNvPr id="18" name="Freeform 5"/>
          <p:cNvSpPr>
            <a:spLocks noChangeAspect="1"/>
          </p:cNvSpPr>
          <p:nvPr/>
        </p:nvSpPr>
        <p:spPr bwMode="auto">
          <a:xfrm>
            <a:off x="1290173"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pic>
        <p:nvPicPr>
          <p:cNvPr id="49" name="Picture 48"/>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4576470" y="2433764"/>
            <a:ext cx="1584885" cy="1605570"/>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0" name="TextBox 49"/>
          <p:cNvSpPr txBox="1"/>
          <p:nvPr/>
        </p:nvSpPr>
        <p:spPr>
          <a:xfrm>
            <a:off x="4467413" y="2181463"/>
            <a:ext cx="2858062" cy="276999"/>
          </a:xfrm>
          <a:prstGeom prst="rect">
            <a:avLst/>
          </a:prstGeom>
          <a:noFill/>
        </p:spPr>
        <p:txBody>
          <a:bodyPr wrap="square" rtlCol="0">
            <a:spAutoFit/>
          </a:bodyPr>
          <a:lstStyle/>
          <a:p>
            <a:pPr defTabSz="631825"/>
            <a:r>
              <a:rPr lang="es-ES" sz="1200" dirty="0">
                <a:solidFill>
                  <a:prstClr val="white"/>
                </a:solidFill>
                <a:latin typeface="Impact"/>
              </a:rPr>
              <a:t>Causas Sociales a las que </a:t>
            </a:r>
            <a:r>
              <a:rPr lang="es-ES" sz="1200" dirty="0" smtClean="0">
                <a:solidFill>
                  <a:prstClr val="white"/>
                </a:solidFill>
                <a:latin typeface="Impact"/>
              </a:rPr>
              <a:t>Apoya</a:t>
            </a:r>
            <a:r>
              <a:rPr lang="en-GB" sz="1200" dirty="0" smtClean="0">
                <a:solidFill>
                  <a:schemeClr val="bg1"/>
                </a:solidFill>
                <a:latin typeface="+mj-lt"/>
              </a:rPr>
              <a:t>:</a:t>
            </a:r>
            <a:endParaRPr lang="en-GB" sz="1200" dirty="0">
              <a:solidFill>
                <a:schemeClr val="bg1"/>
              </a:solidFill>
              <a:latin typeface="+mj-lt"/>
            </a:endParaRPr>
          </a:p>
        </p:txBody>
      </p:sp>
      <p:grpSp>
        <p:nvGrpSpPr>
          <p:cNvPr id="56" name="Group 55"/>
          <p:cNvGrpSpPr/>
          <p:nvPr/>
        </p:nvGrpSpPr>
        <p:grpSpPr>
          <a:xfrm>
            <a:off x="619295" y="1392208"/>
            <a:ext cx="694783" cy="415498"/>
            <a:chOff x="521551" y="1294286"/>
            <a:chExt cx="572441" cy="415498"/>
          </a:xfrm>
        </p:grpSpPr>
        <p:sp>
          <p:nvSpPr>
            <p:cNvPr id="54" name="Chevron 53">
              <a:hlinkClick r:id="rId10" action="ppaction://hlinksldjump"/>
            </p:cNvPr>
            <p:cNvSpPr/>
            <p:nvPr/>
          </p:nvSpPr>
          <p:spPr>
            <a:xfrm rot="10800000">
              <a:off x="52155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55" name="TextBox 54">
              <a:hlinkClick r:id="rId10"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grpSp>
        <p:nvGrpSpPr>
          <p:cNvPr id="57" name="Group 56"/>
          <p:cNvGrpSpPr/>
          <p:nvPr/>
        </p:nvGrpSpPr>
        <p:grpSpPr>
          <a:xfrm>
            <a:off x="8209859" y="1407042"/>
            <a:ext cx="575796" cy="281601"/>
            <a:chOff x="631672" y="1335124"/>
            <a:chExt cx="446962" cy="281601"/>
          </a:xfrm>
        </p:grpSpPr>
        <p:sp>
          <p:nvSpPr>
            <p:cNvPr id="58" name="Chevron 57">
              <a:hlinkClick r:id="" action="ppaction://hlinkshowjump?jump=nextslide"/>
            </p:cNvPr>
            <p:cNvSpPr/>
            <p:nvPr/>
          </p:nvSpPr>
          <p:spPr>
            <a:xfrm>
              <a:off x="88223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59" name="TextBox 58">
              <a:hlinkClick r:id="" action="ppaction://hlinkshowjump?jump=nextslide"/>
            </p:cNvPr>
            <p:cNvSpPr txBox="1"/>
            <p:nvPr/>
          </p:nvSpPr>
          <p:spPr>
            <a:xfrm>
              <a:off x="631672" y="1339726"/>
              <a:ext cx="446962" cy="276999"/>
            </a:xfrm>
            <a:prstGeom prst="rect">
              <a:avLst/>
            </a:prstGeom>
            <a:noFill/>
          </p:spPr>
          <p:txBody>
            <a:bodyPr wrap="square" rtlCol="0">
              <a:spAutoFit/>
            </a:bodyPr>
            <a:lstStyle/>
            <a:p>
              <a:pPr lvl="0"/>
              <a:r>
                <a:rPr lang="en-GB" sz="600" cap="all" dirty="0">
                  <a:solidFill>
                    <a:prstClr val="white"/>
                  </a:solidFill>
                  <a:latin typeface="Impact"/>
                  <a:ea typeface="+mj-ea"/>
                  <a:cs typeface="+mj-cs"/>
                </a:rPr>
                <a:t>SIGUIENTE</a:t>
              </a:r>
            </a:p>
          </p:txBody>
        </p:sp>
      </p:grpSp>
      <p:sp>
        <p:nvSpPr>
          <p:cNvPr id="61" name="Rectangle 60">
            <a:hlinkClick r:id="rId11" action="ppaction://hlinksldjump"/>
          </p:cNvPr>
          <p:cNvSpPr/>
          <p:nvPr/>
        </p:nvSpPr>
        <p:spPr>
          <a:xfrm>
            <a:off x="2512785"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2" name="Rectangle 61">
            <a:hlinkClick r:id="rId12" action="ppaction://hlinksldjump"/>
          </p:cNvPr>
          <p:cNvSpPr/>
          <p:nvPr/>
        </p:nvSpPr>
        <p:spPr>
          <a:xfrm>
            <a:off x="3763399"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3" name="Rectangle 62">
            <a:hlinkClick r:id="rId13" action="ppaction://hlinksldjump"/>
          </p:cNvPr>
          <p:cNvSpPr/>
          <p:nvPr/>
        </p:nvSpPr>
        <p:spPr>
          <a:xfrm>
            <a:off x="5005346"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4" name="Rectangle 63">
            <a:hlinkClick r:id="rId14" action="ppaction://hlinksldjump"/>
          </p:cNvPr>
          <p:cNvSpPr/>
          <p:nvPr/>
        </p:nvSpPr>
        <p:spPr>
          <a:xfrm>
            <a:off x="6222624"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5" name="Rectangle 64">
            <a:hlinkClick r:id="rId15" action="ppaction://hlinksldjump"/>
          </p:cNvPr>
          <p:cNvSpPr/>
          <p:nvPr/>
        </p:nvSpPr>
        <p:spPr>
          <a:xfrm>
            <a:off x="7594204" y="1084826"/>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6" name="Picture 5"/>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1175064" y="1164038"/>
            <a:ext cx="252000" cy="252000"/>
          </a:xfrm>
          <a:prstGeom prst="rect">
            <a:avLst/>
          </a:prstGeom>
        </p:spPr>
      </p:pic>
      <p:sp>
        <p:nvSpPr>
          <p:cNvPr id="3" name="Rectangle 2">
            <a:hlinkClick r:id="rId17" action="ppaction://hlinksldjump"/>
          </p:cNvPr>
          <p:cNvSpPr/>
          <p:nvPr/>
        </p:nvSpPr>
        <p:spPr>
          <a:xfrm>
            <a:off x="128919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89" name="Rectangle 88">
            <a:hlinkClick r:id="rId1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92"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93" name="TextBox 92"/>
          <p:cNvSpPr txBox="1"/>
          <p:nvPr/>
        </p:nvSpPr>
        <p:spPr>
          <a:xfrm>
            <a:off x="945969" y="3545469"/>
            <a:ext cx="1488254" cy="276999"/>
          </a:xfrm>
          <a:prstGeom prst="rect">
            <a:avLst/>
          </a:prstGeom>
          <a:noFill/>
        </p:spPr>
        <p:txBody>
          <a:bodyPr wrap="square" rtlCol="0">
            <a:spAutoFit/>
          </a:bodyPr>
          <a:lstStyle/>
          <a:p>
            <a:pPr algn="ctr" defTabSz="631825"/>
            <a:r>
              <a:rPr sz="1200">
                <a:solidFill>
                  <a:schemeClr val="accent6"/>
                </a:solidFill>
                <a:latin typeface="+mj-lt"/>
              </a:rPr>
              <a:t>PATROCINADORES:</a:t>
            </a:r>
            <a:endParaRPr lang="en-GB" sz="1200" dirty="0">
              <a:solidFill>
                <a:schemeClr val="accent6"/>
              </a:solidFill>
              <a:latin typeface="+mj-lt"/>
            </a:endParaRPr>
          </a:p>
        </p:txBody>
      </p:sp>
      <p:sp>
        <p:nvSpPr>
          <p:cNvPr id="94" name="TextBox 93"/>
          <p:cNvSpPr txBox="1"/>
          <p:nvPr/>
        </p:nvSpPr>
        <p:spPr>
          <a:xfrm>
            <a:off x="935187" y="2372120"/>
            <a:ext cx="1482695" cy="276999"/>
          </a:xfrm>
          <a:prstGeom prst="rect">
            <a:avLst/>
          </a:prstGeom>
          <a:noFill/>
        </p:spPr>
        <p:txBody>
          <a:bodyPr wrap="square" rtlCol="0">
            <a:spAutoFit/>
          </a:bodyPr>
          <a:lstStyle/>
          <a:p>
            <a:pPr algn="ctr" defTabSz="631825"/>
            <a:r>
              <a:rPr sz="1200" dirty="0">
                <a:solidFill>
                  <a:schemeClr val="accent6"/>
                </a:solidFill>
                <a:latin typeface="+mj-lt"/>
              </a:rPr>
              <a:t>SEGUIDORES:</a:t>
            </a:r>
          </a:p>
        </p:txBody>
      </p:sp>
      <p:sp>
        <p:nvSpPr>
          <p:cNvPr id="95" name="Rectangle 94"/>
          <p:cNvSpPr/>
          <p:nvPr/>
        </p:nvSpPr>
        <p:spPr>
          <a:xfrm>
            <a:off x="698074" y="3182757"/>
            <a:ext cx="1121717" cy="438582"/>
          </a:xfrm>
          <a:prstGeom prst="rect">
            <a:avLst/>
          </a:prstGeom>
        </p:spPr>
        <p:txBody>
          <a:bodyPr wrap="none">
            <a:spAutoFit/>
          </a:bodyPr>
          <a:lstStyle/>
          <a:p>
            <a:pPr algn="ctr">
              <a:lnSpc>
                <a:spcPct val="90000"/>
              </a:lnSpc>
            </a:pPr>
            <a:r>
              <a:rPr sz="1600">
                <a:solidFill>
                  <a:schemeClr val="bg1"/>
                </a:solidFill>
                <a:latin typeface="+mj-lt"/>
              </a:rPr>
              <a:t>82.025.273 </a:t>
            </a:r>
            <a:br>
              <a:rPr sz="1600">
                <a:solidFill>
                  <a:schemeClr val="bg1"/>
                </a:solidFill>
                <a:latin typeface="+mj-lt"/>
              </a:rPr>
            </a:br>
            <a:r>
              <a:rPr sz="900">
                <a:solidFill>
                  <a:schemeClr val="bg1"/>
                </a:solidFill>
              </a:rPr>
              <a:t>Me gusta en FB</a:t>
            </a:r>
          </a:p>
        </p:txBody>
      </p:sp>
      <p:sp>
        <p:nvSpPr>
          <p:cNvPr id="96" name="Freeform 73"/>
          <p:cNvSpPr>
            <a:spLocks noChangeAspect="1"/>
          </p:cNvSpPr>
          <p:nvPr/>
        </p:nvSpPr>
        <p:spPr bwMode="auto">
          <a:xfrm>
            <a:off x="1117583" y="2614820"/>
            <a:ext cx="280440" cy="576000"/>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97" name="Freeform 237"/>
          <p:cNvSpPr>
            <a:spLocks noChangeAspect="1"/>
          </p:cNvSpPr>
          <p:nvPr/>
        </p:nvSpPr>
        <p:spPr bwMode="auto">
          <a:xfrm>
            <a:off x="1881235" y="2674334"/>
            <a:ext cx="690236" cy="52077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98" name="Rectangle 97"/>
          <p:cNvSpPr/>
          <p:nvPr/>
        </p:nvSpPr>
        <p:spPr>
          <a:xfrm>
            <a:off x="1772311" y="3150099"/>
            <a:ext cx="857927" cy="493981"/>
          </a:xfrm>
          <a:prstGeom prst="rect">
            <a:avLst/>
          </a:prstGeom>
        </p:spPr>
        <p:txBody>
          <a:bodyPr wrap="none">
            <a:spAutoFit/>
          </a:bodyPr>
          <a:lstStyle/>
          <a:p>
            <a:pPr algn="ctr">
              <a:lnSpc>
                <a:spcPct val="90000"/>
              </a:lnSpc>
            </a:pPr>
            <a:r>
              <a:rPr sz="2000">
                <a:solidFill>
                  <a:schemeClr val="bg1"/>
                </a:solidFill>
                <a:latin typeface="+mj-lt"/>
              </a:rPr>
              <a:t>26,2 Mill.</a:t>
            </a:r>
            <a:br>
              <a:rPr sz="2000">
                <a:solidFill>
                  <a:schemeClr val="bg1"/>
                </a:solidFill>
                <a:latin typeface="+mj-lt"/>
              </a:rPr>
            </a:br>
            <a:r>
              <a:rPr sz="900">
                <a:solidFill>
                  <a:schemeClr val="bg1"/>
                </a:solidFill>
              </a:rPr>
              <a:t>twitter</a:t>
            </a:r>
          </a:p>
        </p:txBody>
      </p:sp>
      <p:sp>
        <p:nvSpPr>
          <p:cNvPr id="99" name="Oval 98"/>
          <p:cNvSpPr/>
          <p:nvPr/>
        </p:nvSpPr>
        <p:spPr>
          <a:xfrm>
            <a:off x="1065768" y="380843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00" name="Oval 99"/>
          <p:cNvSpPr/>
          <p:nvPr/>
        </p:nvSpPr>
        <p:spPr>
          <a:xfrm>
            <a:off x="1506485" y="380843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01" name="Oval 100"/>
          <p:cNvSpPr/>
          <p:nvPr/>
        </p:nvSpPr>
        <p:spPr>
          <a:xfrm>
            <a:off x="1947204" y="380843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02" name="Oval 101"/>
          <p:cNvSpPr/>
          <p:nvPr/>
        </p:nvSpPr>
        <p:spPr>
          <a:xfrm>
            <a:off x="1493927" y="4222154"/>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pic>
        <p:nvPicPr>
          <p:cNvPr id="103" name="Picture 2" descr="http://1.bp.blogspot.com/-rU0MAHswsms/URx10AfQXvI/AAAAAAAAAQM/_Tq6WUIrBS0/s1600/Free-HD-Logo-Nike-Wallpaper.jpg"/>
          <p:cNvPicPr>
            <a:picLocks noChangeAspect="1" noChangeArrowheads="1"/>
          </p:cNvPicPr>
          <p:nvPr/>
        </p:nvPicPr>
        <p:blipFill rotWithShape="1">
          <a:blip r:embed="rId1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1087540" y="3909855"/>
            <a:ext cx="324000" cy="173477"/>
          </a:xfrm>
          <a:prstGeom prst="rect">
            <a:avLst/>
          </a:prstGeom>
          <a:noFill/>
          <a:extLst>
            <a:ext uri="{909E8E84-426E-40dd-AFC4-6F175D3DCCD1}">
              <a14:hiddenFill xmlns:a14="http://schemas.microsoft.com/office/drawing/2010/main">
                <a:solidFill>
                  <a:srgbClr val="FFFFFF"/>
                </a:solidFill>
              </a14:hiddenFill>
            </a:ext>
          </a:extLst>
        </p:spPr>
      </p:pic>
      <p:pic>
        <p:nvPicPr>
          <p:cNvPr id="104" name="Picture 4" descr="http://upload.wikimedia.org/wikipedia/commons/thumb/c/ce/Coca-Cola_logo.svg/800px-Coca-Cola_logo.svg.png"/>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1530314" y="3933224"/>
            <a:ext cx="324000" cy="106110"/>
          </a:xfrm>
          <a:prstGeom prst="rect">
            <a:avLst/>
          </a:prstGeom>
          <a:noFill/>
          <a:extLst>
            <a:ext uri="{909E8E84-426E-40dd-AFC4-6F175D3DCCD1}">
              <a14:hiddenFill xmlns:a14="http://schemas.microsoft.com/office/drawing/2010/main">
                <a:solidFill>
                  <a:srgbClr val="FFFFFF"/>
                </a:solidFill>
              </a14:hiddenFill>
            </a:ext>
          </a:extLst>
        </p:spPr>
      </p:pic>
      <p:pic>
        <p:nvPicPr>
          <p:cNvPr id="105" name="Picture 8" descr="http://www.glynjones.co.uk/wp-content/uploads/Emporio-Armani-Logo.jpg"/>
          <p:cNvPicPr>
            <a:picLocks noChangeAspect="1" noChangeArrowheads="1"/>
          </p:cNvPicPr>
          <p:nvPr/>
        </p:nvPicPr>
        <p:blipFill>
          <a:blip r:embed="rId21"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522401" y="4308464"/>
            <a:ext cx="320011" cy="209927"/>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2"/>
          <p:cNvPicPr>
            <a:picLocks noChangeAspect="1" noChangeArrowheads="1"/>
          </p:cNvPicPr>
          <p:nvPr/>
        </p:nvPicPr>
        <p:blipFill rotWithShape="1">
          <a:blip r:embed="rId22" cstate="screen">
            <a:extLst>
              <a:ext uri="{28A0092B-C50C-407E-A947-70E740481C1C}">
                <a14:useLocalDpi xmlns:a14="http://schemas.microsoft.com/office/drawing/2010/main"/>
              </a:ext>
            </a:extLst>
          </a:blip>
          <a:srcRect/>
          <a:stretch/>
        </p:blipFill>
        <p:spPr bwMode="auto">
          <a:xfrm>
            <a:off x="1969509" y="3939031"/>
            <a:ext cx="323817" cy="1069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7" name="Freeform 5"/>
          <p:cNvSpPr>
            <a:spLocks noChangeAspect="1"/>
          </p:cNvSpPr>
          <p:nvPr/>
        </p:nvSpPr>
        <p:spPr bwMode="auto">
          <a:xfrm>
            <a:off x="3060003"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6"/>
            </a:solidFill>
          </a:ln>
        </p:spPr>
        <p:txBody>
          <a:bodyPr vert="horz" wrap="square" lIns="91440" tIns="45720" rIns="91440" bIns="45720" numCol="1" anchor="ctr" anchorCtr="0" compatLnSpc="1">
            <a:prstTxWarp prst="textNoShape">
              <a:avLst/>
            </a:prstTxWarp>
          </a:bodyPr>
          <a:lstStyle/>
          <a:p>
            <a:pPr lvl="0" algn="ctr" defTabSz="500063"/>
            <a:r>
              <a:rPr sz="1100" dirty="0">
                <a:solidFill>
                  <a:prstClr val="white"/>
                </a:solidFill>
                <a:latin typeface="Impact"/>
              </a:rPr>
              <a:t>CLUB:</a:t>
            </a:r>
            <a:r>
              <a:rPr sz="1000" dirty="0">
                <a:solidFill>
                  <a:prstClr val="white"/>
                </a:solidFill>
              </a:rPr>
              <a:t/>
            </a:r>
            <a:br>
              <a:rPr sz="1000" dirty="0">
                <a:solidFill>
                  <a:prstClr val="white"/>
                </a:solidFill>
              </a:rPr>
            </a:br>
            <a:r>
              <a:rPr sz="1000" dirty="0">
                <a:solidFill>
                  <a:prstClr val="white"/>
                </a:solidFill>
              </a:rPr>
              <a:t>Real Madrid</a:t>
            </a:r>
          </a:p>
          <a:p>
            <a:pPr lvl="0" algn="ctr" defTabSz="500063">
              <a:spcBef>
                <a:spcPts val="300"/>
              </a:spcBef>
            </a:pPr>
            <a:r>
              <a:rPr sz="1100" dirty="0">
                <a:solidFill>
                  <a:prstClr val="white"/>
                </a:solidFill>
                <a:latin typeface="Impact"/>
              </a:rPr>
              <a:t>EDAD:</a:t>
            </a:r>
            <a:r>
              <a:rPr sz="1000" b="1" dirty="0">
                <a:solidFill>
                  <a:prstClr val="white"/>
                </a:solidFill>
              </a:rPr>
              <a:t/>
            </a:r>
            <a:br>
              <a:rPr sz="1000" b="1" dirty="0">
                <a:solidFill>
                  <a:prstClr val="white"/>
                </a:solidFill>
              </a:rPr>
            </a:br>
            <a:r>
              <a:rPr sz="1000" dirty="0">
                <a:solidFill>
                  <a:prstClr val="white"/>
                </a:solidFill>
              </a:rPr>
              <a:t>29</a:t>
            </a:r>
          </a:p>
          <a:p>
            <a:pPr lvl="0" algn="ctr" defTabSz="500063">
              <a:spcBef>
                <a:spcPts val="300"/>
              </a:spcBef>
            </a:pPr>
            <a:r>
              <a:rPr sz="1100" dirty="0">
                <a:solidFill>
                  <a:prstClr val="white"/>
                </a:solidFill>
                <a:latin typeface="Impact"/>
              </a:rPr>
              <a:t>POSICIÓN:</a:t>
            </a:r>
            <a:r>
              <a:rPr sz="1000" b="1" dirty="0">
                <a:solidFill>
                  <a:prstClr val="white"/>
                </a:solidFill>
              </a:rPr>
              <a:t/>
            </a:r>
            <a:br>
              <a:rPr sz="1000" b="1" dirty="0">
                <a:solidFill>
                  <a:prstClr val="white"/>
                </a:solidFill>
              </a:rPr>
            </a:br>
            <a:r>
              <a:rPr sz="1000" dirty="0" err="1">
                <a:solidFill>
                  <a:prstClr val="white"/>
                </a:solidFill>
              </a:rPr>
              <a:t>Delantero</a:t>
            </a:r>
            <a:endParaRPr sz="1000" dirty="0">
              <a:solidFill>
                <a:prstClr val="white"/>
              </a:solidFill>
            </a:endParaRPr>
          </a:p>
        </p:txBody>
      </p:sp>
      <p:cxnSp>
        <p:nvCxnSpPr>
          <p:cNvPr id="108" name="Straight Connector 107"/>
          <p:cNvCxnSpPr/>
          <p:nvPr/>
        </p:nvCxnSpPr>
        <p:spPr>
          <a:xfrm>
            <a:off x="2808513" y="3358397"/>
            <a:ext cx="25149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324981" y="3358397"/>
            <a:ext cx="25149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131574" y="4698328"/>
            <a:ext cx="2784092" cy="176972"/>
          </a:xfrm>
          <a:prstGeom prst="rect">
            <a:avLst/>
          </a:prstGeom>
          <a:noFill/>
        </p:spPr>
        <p:txBody>
          <a:bodyPr wrap="none" rtlCol="0">
            <a:spAutoFit/>
          </a:bodyPr>
          <a:lstStyle/>
          <a:p>
            <a:r>
              <a:rPr sz="550" dirty="0">
                <a:solidFill>
                  <a:schemeClr val="bg1"/>
                </a:solidFill>
              </a:rPr>
              <a:t>Fuente: </a:t>
            </a:r>
            <a:r>
              <a:rPr lang="es-ES_tradnl" sz="550" dirty="0" err="1" smtClean="0">
                <a:solidFill>
                  <a:schemeClr val="bg1"/>
                </a:solidFill>
              </a:rPr>
              <a:t>Insights</a:t>
            </a:r>
            <a:r>
              <a:rPr lang="es-ES_tradnl" sz="550" dirty="0" smtClean="0">
                <a:solidFill>
                  <a:schemeClr val="bg1"/>
                </a:solidFill>
              </a:rPr>
              <a:t> </a:t>
            </a:r>
            <a:r>
              <a:rPr sz="550" dirty="0" smtClean="0">
                <a:solidFill>
                  <a:schemeClr val="bg1"/>
                </a:solidFill>
              </a:rPr>
              <a:t>de </a:t>
            </a:r>
            <a:r>
              <a:rPr sz="550" dirty="0">
                <a:solidFill>
                  <a:schemeClr val="bg1"/>
                </a:solidFill>
              </a:rPr>
              <a:t>OMG en 81 mercados. Trabajo de campo: 15  – 31 mayo, 2014.</a:t>
            </a:r>
          </a:p>
        </p:txBody>
      </p:sp>
      <p:grpSp>
        <p:nvGrpSpPr>
          <p:cNvPr id="111" name="Group 110"/>
          <p:cNvGrpSpPr/>
          <p:nvPr/>
        </p:nvGrpSpPr>
        <p:grpSpPr>
          <a:xfrm>
            <a:off x="1637994" y="4734632"/>
            <a:ext cx="7506006" cy="417693"/>
            <a:chOff x="1637994" y="4734632"/>
            <a:chExt cx="7506006" cy="417693"/>
          </a:xfrm>
        </p:grpSpPr>
        <p:grpSp>
          <p:nvGrpSpPr>
            <p:cNvPr id="112" name="Group 111"/>
            <p:cNvGrpSpPr/>
            <p:nvPr/>
          </p:nvGrpSpPr>
          <p:grpSpPr>
            <a:xfrm>
              <a:off x="1637994" y="4835525"/>
              <a:ext cx="7506006" cy="316800"/>
              <a:chOff x="1914453" y="4835525"/>
              <a:chExt cx="8255647" cy="316800"/>
            </a:xfrm>
          </p:grpSpPr>
          <p:sp>
            <p:nvSpPr>
              <p:cNvPr id="114" name="Rectangle 113">
                <a:hlinkClick r:id="rId2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15" name="Rectangle 114">
                <a:hlinkClick r:id="rId2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16" name="Rectangle 115">
                <a:hlinkClick r:id="rId2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17" name="Rectangle 116">
                <a:hlinkClick r:id="rId2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18" name="Rectangle 117">
                <a:hlinkClick r:id="rId2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9" name="Rectangle 118">
                <a:hlinkClick r:id="rId28"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20" name="Rectangle 119">
                <a:hlinkClick r:id="rId2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21" name="Rectangle 120">
                <a:hlinkClick r:id="rId3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13" name="Isosceles Triangle 112"/>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1644217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05520" y="147272"/>
            <a:ext cx="8229600" cy="376826"/>
          </a:xfrm>
        </p:spPr>
        <p:txBody>
          <a:bodyPr anchor="t"/>
          <a:lstStyle/>
          <a:p>
            <a:r>
              <a:rPr lang="en-GB" sz="4000" dirty="0" err="1">
                <a:solidFill>
                  <a:schemeClr val="accent6"/>
                </a:solidFill>
              </a:rPr>
              <a:t>Futbolistas</a:t>
            </a:r>
            <a:r>
              <a:rPr lang="en-GB" sz="4000" dirty="0">
                <a:solidFill>
                  <a:schemeClr val="accent6"/>
                </a:solidFill>
              </a:rPr>
              <a:t> </a:t>
            </a:r>
            <a:r>
              <a:rPr lang="en-GB" sz="4000" dirty="0" err="1"/>
              <a:t>Destacados</a:t>
            </a:r>
            <a:r>
              <a:rPr lang="en-GB" sz="4000" dirty="0"/>
              <a:t> : ROONEY</a:t>
            </a:r>
          </a:p>
        </p:txBody>
      </p:sp>
      <p:sp>
        <p:nvSpPr>
          <p:cNvPr id="5" name="Rectangle 4"/>
          <p:cNvSpPr/>
          <p:nvPr/>
        </p:nvSpPr>
        <p:spPr>
          <a:xfrm>
            <a:off x="71918" y="527552"/>
            <a:ext cx="2247475" cy="369332"/>
          </a:xfrm>
          <a:prstGeom prst="rect">
            <a:avLst/>
          </a:prstGeom>
        </p:spPr>
        <p:txBody>
          <a:bodyPr wrap="none">
            <a:spAutoFit/>
          </a:bodyPr>
          <a:lstStyle/>
          <a:p>
            <a:r>
              <a:rPr lang="en-GB" cap="all" dirty="0">
                <a:solidFill>
                  <a:schemeClr val="bg1"/>
                </a:solidFill>
                <a:latin typeface="+mj-lt"/>
                <a:ea typeface="+mj-ea"/>
                <a:cs typeface="+mj-cs"/>
              </a:rPr>
              <a:t>Profiles &amp; </a:t>
            </a:r>
            <a:r>
              <a:rPr lang="en-GB" cap="all" dirty="0" smtClean="0">
                <a:solidFill>
                  <a:schemeClr val="bg1"/>
                </a:solidFill>
                <a:latin typeface="+mj-lt"/>
                <a:ea typeface="+mj-ea"/>
                <a:cs typeface="+mj-cs"/>
              </a:rPr>
              <a:t>FOLLOWING</a:t>
            </a:r>
            <a:endParaRPr lang="en-GB" cap="all" dirty="0">
              <a:solidFill>
                <a:schemeClr val="bg1"/>
              </a:solidFill>
              <a:latin typeface="+mj-lt"/>
              <a:ea typeface="+mj-ea"/>
              <a:cs typeface="+mj-cs"/>
            </a:endParaRPr>
          </a:p>
        </p:txBody>
      </p:sp>
      <p:grpSp>
        <p:nvGrpSpPr>
          <p:cNvPr id="15" name="Group 14"/>
          <p:cNvGrpSpPr/>
          <p:nvPr/>
        </p:nvGrpSpPr>
        <p:grpSpPr>
          <a:xfrm>
            <a:off x="8327901" y="93663"/>
            <a:ext cx="557063" cy="628047"/>
            <a:chOff x="8327901" y="93663"/>
            <a:chExt cx="557063" cy="628047"/>
          </a:xfrm>
        </p:grpSpPr>
        <p:sp>
          <p:nvSpPr>
            <p:cNvPr id="16"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17" name="Rectangle 16"/>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sp>
        <p:nvSpPr>
          <p:cNvPr id="45" name="Freeform 5"/>
          <p:cNvSpPr>
            <a:spLocks noChangeAspect="1"/>
          </p:cNvSpPr>
          <p:nvPr/>
        </p:nvSpPr>
        <p:spPr bwMode="auto">
          <a:xfrm>
            <a:off x="1290173"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1" name="Freeform 5"/>
          <p:cNvSpPr>
            <a:spLocks noChangeAspect="1"/>
          </p:cNvSpPr>
          <p:nvPr/>
        </p:nvSpPr>
        <p:spPr bwMode="auto">
          <a:xfrm>
            <a:off x="2526786"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extLst>
                <a:ext uri="{28A0092B-C50C-407E-A947-70E740481C1C}">
                  <a14:useLocalDpi xmlns:a14="http://schemas.microsoft.com/office/drawing/2010/main"/>
                </a:ext>
              </a:extLst>
            </a:blip>
            <a:srcRect/>
            <a:stretch>
              <a:fillRect/>
            </a:stretch>
          </a:blip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52" name="Freeform 5"/>
          <p:cNvSpPr>
            <a:spLocks noChangeAspect="1"/>
          </p:cNvSpPr>
          <p:nvPr/>
        </p:nvSpPr>
        <p:spPr bwMode="auto">
          <a:xfrm>
            <a:off x="376339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3" name="Freeform 5"/>
          <p:cNvSpPr>
            <a:spLocks noChangeAspect="1"/>
          </p:cNvSpPr>
          <p:nvPr/>
        </p:nvSpPr>
        <p:spPr bwMode="auto">
          <a:xfrm>
            <a:off x="5000012"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4" name="Freeform 5"/>
          <p:cNvSpPr>
            <a:spLocks noChangeAspect="1"/>
          </p:cNvSpPr>
          <p:nvPr/>
        </p:nvSpPr>
        <p:spPr bwMode="auto">
          <a:xfrm>
            <a:off x="6236625"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5" name="Freeform 5"/>
          <p:cNvSpPr>
            <a:spLocks noChangeAspect="1"/>
          </p:cNvSpPr>
          <p:nvPr/>
        </p:nvSpPr>
        <p:spPr bwMode="auto">
          <a:xfrm>
            <a:off x="747323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78" name="Rectangle 77">
            <a:hlinkClick r:id="rId9" action="ppaction://hlinksldjump"/>
          </p:cNvPr>
          <p:cNvSpPr/>
          <p:nvPr/>
        </p:nvSpPr>
        <p:spPr>
          <a:xfrm>
            <a:off x="128919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84" name="Rectangle 83">
            <a:hlinkClick r:id="rId10" action="ppaction://hlinksldjump"/>
          </p:cNvPr>
          <p:cNvSpPr/>
          <p:nvPr/>
        </p:nvSpPr>
        <p:spPr>
          <a:xfrm>
            <a:off x="3763399"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85" name="Rectangle 84">
            <a:hlinkClick r:id="rId11" action="ppaction://hlinksldjump"/>
          </p:cNvPr>
          <p:cNvSpPr/>
          <p:nvPr/>
        </p:nvSpPr>
        <p:spPr>
          <a:xfrm>
            <a:off x="5005346"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86" name="Rectangle 85">
            <a:hlinkClick r:id="rId12" action="ppaction://hlinksldjump"/>
          </p:cNvPr>
          <p:cNvSpPr/>
          <p:nvPr/>
        </p:nvSpPr>
        <p:spPr>
          <a:xfrm>
            <a:off x="6222624"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93" name="Rectangle 92">
            <a:hlinkClick r:id="rId13" action="ppaction://hlinksldjump"/>
          </p:cNvPr>
          <p:cNvSpPr/>
          <p:nvPr/>
        </p:nvSpPr>
        <p:spPr>
          <a:xfrm>
            <a:off x="746623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95" name="Picture 94"/>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2397553" y="1164038"/>
            <a:ext cx="252000" cy="252000"/>
          </a:xfrm>
          <a:prstGeom prst="rect">
            <a:avLst/>
          </a:prstGeom>
        </p:spPr>
      </p:pic>
      <p:sp>
        <p:nvSpPr>
          <p:cNvPr id="81" name="Rectangle 80">
            <a:hlinkClick r:id="rId15" action="ppaction://hlinksldjump"/>
          </p:cNvPr>
          <p:cNvSpPr/>
          <p:nvPr/>
        </p:nvSpPr>
        <p:spPr>
          <a:xfrm>
            <a:off x="2512785"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118" name="Rectangle 117">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119" name="TextBox 118"/>
          <p:cNvSpPr txBox="1"/>
          <p:nvPr/>
        </p:nvSpPr>
        <p:spPr>
          <a:xfrm>
            <a:off x="131574" y="4698328"/>
            <a:ext cx="2784092" cy="176972"/>
          </a:xfrm>
          <a:prstGeom prst="rect">
            <a:avLst/>
          </a:prstGeom>
          <a:noFill/>
        </p:spPr>
        <p:txBody>
          <a:bodyPr wrap="none" rtlCol="0">
            <a:spAutoFit/>
          </a:bodyPr>
          <a:lstStyle/>
          <a:p>
            <a:r>
              <a:rPr sz="550" dirty="0">
                <a:solidFill>
                  <a:schemeClr val="bg1"/>
                </a:solidFill>
              </a:rPr>
              <a:t>Fuente: </a:t>
            </a:r>
            <a:r>
              <a:rPr lang="es-ES_tradnl" sz="550" dirty="0" err="1" smtClean="0">
                <a:solidFill>
                  <a:schemeClr val="bg1"/>
                </a:solidFill>
              </a:rPr>
              <a:t>Insights</a:t>
            </a:r>
            <a:r>
              <a:rPr lang="es-ES_tradnl" sz="550" dirty="0" smtClean="0">
                <a:solidFill>
                  <a:schemeClr val="bg1"/>
                </a:solidFill>
              </a:rPr>
              <a:t> </a:t>
            </a:r>
            <a:r>
              <a:rPr sz="550" dirty="0" smtClean="0">
                <a:solidFill>
                  <a:schemeClr val="bg1"/>
                </a:solidFill>
              </a:rPr>
              <a:t>de </a:t>
            </a:r>
            <a:r>
              <a:rPr sz="550" dirty="0">
                <a:solidFill>
                  <a:schemeClr val="bg1"/>
                </a:solidFill>
              </a:rPr>
              <a:t>OMG en 81 mercados. Trabajo de campo: 15  – 31 mayo, 2014.</a:t>
            </a:r>
          </a:p>
        </p:txBody>
      </p:sp>
      <p:grpSp>
        <p:nvGrpSpPr>
          <p:cNvPr id="120" name="Group 119"/>
          <p:cNvGrpSpPr/>
          <p:nvPr/>
        </p:nvGrpSpPr>
        <p:grpSpPr>
          <a:xfrm>
            <a:off x="619295" y="1392208"/>
            <a:ext cx="694783" cy="415498"/>
            <a:chOff x="521551" y="1294286"/>
            <a:chExt cx="572441" cy="415498"/>
          </a:xfrm>
        </p:grpSpPr>
        <p:sp>
          <p:nvSpPr>
            <p:cNvPr id="121" name="Chevron 120">
              <a:hlinkClick r:id="rId17" action="ppaction://hlinksldjump"/>
            </p:cNvPr>
            <p:cNvSpPr/>
            <p:nvPr/>
          </p:nvSpPr>
          <p:spPr>
            <a:xfrm rot="10800000">
              <a:off x="52155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22" name="TextBox 121">
              <a:hlinkClick r:id="rId17"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grpSp>
        <p:nvGrpSpPr>
          <p:cNvPr id="123" name="Group 122"/>
          <p:cNvGrpSpPr/>
          <p:nvPr/>
        </p:nvGrpSpPr>
        <p:grpSpPr>
          <a:xfrm>
            <a:off x="8209859" y="1407042"/>
            <a:ext cx="575796" cy="281601"/>
            <a:chOff x="631672" y="1335124"/>
            <a:chExt cx="446962" cy="281601"/>
          </a:xfrm>
        </p:grpSpPr>
        <p:sp>
          <p:nvSpPr>
            <p:cNvPr id="124" name="Chevron 123">
              <a:hlinkClick r:id="" action="ppaction://hlinkshowjump?jump=nextslide"/>
            </p:cNvPr>
            <p:cNvSpPr/>
            <p:nvPr/>
          </p:nvSpPr>
          <p:spPr>
            <a:xfrm>
              <a:off x="88223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25" name="TextBox 124">
              <a:hlinkClick r:id="" action="ppaction://hlinkshowjump?jump=nextslide"/>
            </p:cNvPr>
            <p:cNvSpPr txBox="1"/>
            <p:nvPr/>
          </p:nvSpPr>
          <p:spPr>
            <a:xfrm>
              <a:off x="631672" y="1339726"/>
              <a:ext cx="446962" cy="276999"/>
            </a:xfrm>
            <a:prstGeom prst="rect">
              <a:avLst/>
            </a:prstGeom>
            <a:noFill/>
          </p:spPr>
          <p:txBody>
            <a:bodyPr wrap="square" rtlCol="0">
              <a:spAutoFit/>
            </a:bodyPr>
            <a:lstStyle/>
            <a:p>
              <a:pPr lvl="0"/>
              <a:r>
                <a:rPr lang="en-GB" sz="600" cap="all" dirty="0">
                  <a:solidFill>
                    <a:prstClr val="white"/>
                  </a:solidFill>
                  <a:latin typeface="Impact"/>
                  <a:ea typeface="+mj-ea"/>
                  <a:cs typeface="+mj-cs"/>
                </a:rPr>
                <a:t>SIGUIENTE</a:t>
              </a:r>
            </a:p>
          </p:txBody>
        </p:sp>
      </p:grpSp>
      <p:grpSp>
        <p:nvGrpSpPr>
          <p:cNvPr id="126" name="Group 125"/>
          <p:cNvGrpSpPr/>
          <p:nvPr/>
        </p:nvGrpSpPr>
        <p:grpSpPr>
          <a:xfrm>
            <a:off x="1486456" y="1900912"/>
            <a:ext cx="4331774" cy="2821244"/>
            <a:chOff x="244697" y="1900912"/>
            <a:chExt cx="4331774" cy="2821244"/>
          </a:xfrm>
        </p:grpSpPr>
        <p:sp>
          <p:nvSpPr>
            <p:cNvPr id="127"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cxnSp>
          <p:nvCxnSpPr>
            <p:cNvPr id="128" name="Straight Connector 127"/>
            <p:cNvCxnSpPr>
              <a:endCxn id="127" idx="1"/>
            </p:cNvCxnSpPr>
            <p:nvPr/>
          </p:nvCxnSpPr>
          <p:spPr>
            <a:xfrm flipH="1">
              <a:off x="1673776" y="2008145"/>
              <a:ext cx="0" cy="84196"/>
            </a:xfrm>
            <a:prstGeom prst="line">
              <a:avLst/>
            </a:prstGeom>
            <a:ln>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rot="19834873">
              <a:off x="244697" y="1900912"/>
              <a:ext cx="1476331" cy="590931"/>
            </a:xfrm>
            <a:prstGeom prst="rect">
              <a:avLst/>
            </a:prstGeom>
            <a:noFill/>
          </p:spPr>
          <p:txBody>
            <a:bodyPr wrap="square" rtlCol="0">
              <a:spAutoFit/>
            </a:bodyPr>
            <a:lstStyle/>
            <a:p>
              <a:pPr>
                <a:lnSpc>
                  <a:spcPct val="90000"/>
                </a:lnSpc>
              </a:pPr>
              <a:r>
                <a:rPr dirty="0">
                  <a:solidFill>
                    <a:schemeClr val="bg1"/>
                  </a:solidFill>
                  <a:latin typeface="+mj-lt"/>
                </a:rPr>
                <a:t>WAYNE ROONEY</a:t>
              </a:r>
            </a:p>
          </p:txBody>
        </p:sp>
        <p:sp>
          <p:nvSpPr>
            <p:cNvPr id="130" name="TextBox 129"/>
            <p:cNvSpPr txBox="1"/>
            <p:nvPr/>
          </p:nvSpPr>
          <p:spPr>
            <a:xfrm>
              <a:off x="945969" y="3545469"/>
              <a:ext cx="1488254" cy="276999"/>
            </a:xfrm>
            <a:prstGeom prst="rect">
              <a:avLst/>
            </a:prstGeom>
            <a:noFill/>
          </p:spPr>
          <p:txBody>
            <a:bodyPr wrap="square" rtlCol="0">
              <a:spAutoFit/>
            </a:bodyPr>
            <a:lstStyle/>
            <a:p>
              <a:pPr algn="ctr" defTabSz="631825"/>
              <a:r>
                <a:rPr sz="1200">
                  <a:solidFill>
                    <a:schemeClr val="accent6"/>
                  </a:solidFill>
                  <a:latin typeface="+mj-lt"/>
                </a:rPr>
                <a:t>PATROCINADORES:</a:t>
              </a:r>
              <a:endParaRPr lang="en-GB" sz="1200" dirty="0">
                <a:solidFill>
                  <a:schemeClr val="accent6"/>
                </a:solidFill>
                <a:latin typeface="+mj-lt"/>
              </a:endParaRPr>
            </a:p>
          </p:txBody>
        </p:sp>
        <p:sp>
          <p:nvSpPr>
            <p:cNvPr id="131" name="TextBox 130"/>
            <p:cNvSpPr txBox="1"/>
            <p:nvPr/>
          </p:nvSpPr>
          <p:spPr>
            <a:xfrm>
              <a:off x="945461" y="2358916"/>
              <a:ext cx="1482695" cy="276999"/>
            </a:xfrm>
            <a:prstGeom prst="rect">
              <a:avLst/>
            </a:prstGeom>
            <a:noFill/>
          </p:spPr>
          <p:txBody>
            <a:bodyPr wrap="square" rtlCol="0">
              <a:spAutoFit/>
            </a:bodyPr>
            <a:lstStyle/>
            <a:p>
              <a:pPr algn="ctr" defTabSz="631825"/>
              <a:r>
                <a:rPr sz="1200">
                  <a:solidFill>
                    <a:schemeClr val="accent6"/>
                  </a:solidFill>
                  <a:latin typeface="+mj-lt"/>
                </a:rPr>
                <a:t>SEGUIDORES:</a:t>
              </a:r>
            </a:p>
          </p:txBody>
        </p:sp>
        <p:sp>
          <p:nvSpPr>
            <p:cNvPr id="132" name="Rectangle 131"/>
            <p:cNvSpPr/>
            <p:nvPr/>
          </p:nvSpPr>
          <p:spPr>
            <a:xfrm>
              <a:off x="625512" y="3087231"/>
              <a:ext cx="1164100" cy="438582"/>
            </a:xfrm>
            <a:prstGeom prst="rect">
              <a:avLst/>
            </a:prstGeom>
          </p:spPr>
          <p:txBody>
            <a:bodyPr wrap="none">
              <a:spAutoFit/>
            </a:bodyPr>
            <a:lstStyle/>
            <a:p>
              <a:pPr algn="ctr">
                <a:lnSpc>
                  <a:spcPct val="90000"/>
                </a:lnSpc>
              </a:pPr>
              <a:r>
                <a:rPr sz="1600" dirty="0">
                  <a:solidFill>
                    <a:schemeClr val="bg1"/>
                  </a:solidFill>
                  <a:latin typeface="+mj-lt"/>
                </a:rPr>
                <a:t>19.846.954  </a:t>
              </a:r>
              <a:br>
                <a:rPr sz="1600" dirty="0">
                  <a:solidFill>
                    <a:schemeClr val="bg1"/>
                  </a:solidFill>
                  <a:latin typeface="+mj-lt"/>
                </a:rPr>
              </a:br>
              <a:r>
                <a:rPr sz="900" dirty="0">
                  <a:solidFill>
                    <a:schemeClr val="bg1"/>
                  </a:solidFill>
                </a:rPr>
                <a:t>Me </a:t>
              </a:r>
              <a:r>
                <a:rPr sz="900" dirty="0" err="1">
                  <a:solidFill>
                    <a:schemeClr val="bg1"/>
                  </a:solidFill>
                </a:rPr>
                <a:t>gusta</a:t>
              </a:r>
              <a:r>
                <a:rPr sz="900" dirty="0">
                  <a:solidFill>
                    <a:schemeClr val="bg1"/>
                  </a:solidFill>
                </a:rPr>
                <a:t> en FB</a:t>
              </a:r>
            </a:p>
          </p:txBody>
        </p:sp>
        <p:sp>
          <p:nvSpPr>
            <p:cNvPr id="133" name="Freeform 73"/>
            <p:cNvSpPr>
              <a:spLocks noChangeAspect="1"/>
            </p:cNvSpPr>
            <p:nvPr/>
          </p:nvSpPr>
          <p:spPr bwMode="auto">
            <a:xfrm>
              <a:off x="1117583" y="2679700"/>
              <a:ext cx="182333" cy="374497"/>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34" name="Freeform 237"/>
            <p:cNvSpPr>
              <a:spLocks noChangeAspect="1"/>
            </p:cNvSpPr>
            <p:nvPr/>
          </p:nvSpPr>
          <p:spPr bwMode="auto">
            <a:xfrm>
              <a:off x="1903007" y="2668142"/>
              <a:ext cx="545409" cy="41150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35" name="Rectangle 134"/>
            <p:cNvSpPr/>
            <p:nvPr/>
          </p:nvSpPr>
          <p:spPr>
            <a:xfrm>
              <a:off x="1840584" y="3087843"/>
              <a:ext cx="700834" cy="493981"/>
            </a:xfrm>
            <a:prstGeom prst="rect">
              <a:avLst/>
            </a:prstGeom>
          </p:spPr>
          <p:txBody>
            <a:bodyPr wrap="none">
              <a:spAutoFit/>
            </a:bodyPr>
            <a:lstStyle/>
            <a:p>
              <a:pPr algn="ctr">
                <a:lnSpc>
                  <a:spcPct val="90000"/>
                </a:lnSpc>
              </a:pPr>
              <a:r>
                <a:rPr sz="2000">
                  <a:solidFill>
                    <a:schemeClr val="bg1"/>
                  </a:solidFill>
                  <a:latin typeface="+mj-lt"/>
                </a:rPr>
                <a:t>8,7 Mill.</a:t>
              </a:r>
              <a:br>
                <a:rPr sz="2000">
                  <a:solidFill>
                    <a:schemeClr val="bg1"/>
                  </a:solidFill>
                  <a:latin typeface="+mj-lt"/>
                </a:rPr>
              </a:br>
              <a:r>
                <a:rPr sz="900">
                  <a:solidFill>
                    <a:schemeClr val="bg1"/>
                  </a:solidFill>
                </a:rPr>
                <a:t>twitter</a:t>
              </a:r>
              <a:endParaRPr lang="en-GB" sz="900" dirty="0">
                <a:solidFill>
                  <a:schemeClr val="bg1"/>
                </a:solidFill>
              </a:endParaRPr>
            </a:p>
          </p:txBody>
        </p:sp>
        <p:sp>
          <p:nvSpPr>
            <p:cNvPr id="136" name="TextBox 135"/>
            <p:cNvSpPr txBox="1"/>
            <p:nvPr/>
          </p:nvSpPr>
          <p:spPr>
            <a:xfrm rot="1823170">
              <a:off x="1678492" y="2229648"/>
              <a:ext cx="1476331" cy="313932"/>
            </a:xfrm>
            <a:prstGeom prst="rect">
              <a:avLst/>
            </a:prstGeom>
            <a:noFill/>
          </p:spPr>
          <p:txBody>
            <a:bodyPr wrap="square" rtlCol="0">
              <a:spAutoFit/>
            </a:bodyPr>
            <a:lstStyle/>
            <a:p>
              <a:pPr>
                <a:lnSpc>
                  <a:spcPct val="90000"/>
                </a:lnSpc>
              </a:pPr>
              <a:r>
                <a:rPr sz="1600">
                  <a:solidFill>
                    <a:schemeClr val="accent3"/>
                  </a:solidFill>
                  <a:latin typeface="+mj-lt"/>
                </a:rPr>
                <a:t>INGLATERRA</a:t>
              </a:r>
              <a:endParaRPr lang="en-GB" sz="1600" dirty="0">
                <a:solidFill>
                  <a:schemeClr val="accent3"/>
                </a:solidFill>
                <a:latin typeface="+mj-lt"/>
              </a:endParaRPr>
            </a:p>
          </p:txBody>
        </p:sp>
        <p:sp>
          <p:nvSpPr>
            <p:cNvPr id="137" name="Oval 136"/>
            <p:cNvSpPr/>
            <p:nvPr/>
          </p:nvSpPr>
          <p:spPr>
            <a:xfrm>
              <a:off x="1065768" y="380843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38" name="Oval 137"/>
            <p:cNvSpPr/>
            <p:nvPr/>
          </p:nvSpPr>
          <p:spPr>
            <a:xfrm>
              <a:off x="1506485" y="380843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39" name="Oval 138"/>
            <p:cNvSpPr/>
            <p:nvPr/>
          </p:nvSpPr>
          <p:spPr>
            <a:xfrm>
              <a:off x="1947204" y="380843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40" name="Oval 139"/>
            <p:cNvSpPr/>
            <p:nvPr/>
          </p:nvSpPr>
          <p:spPr>
            <a:xfrm>
              <a:off x="1493927" y="4222154"/>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41" name="Freeform 5"/>
            <p:cNvSpPr>
              <a:spLocks noChangeAspect="1"/>
            </p:cNvSpPr>
            <p:nvPr/>
          </p:nvSpPr>
          <p:spPr bwMode="auto">
            <a:xfrm>
              <a:off x="3060003"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6"/>
              </a:solidFill>
            </a:ln>
          </p:spPr>
          <p:txBody>
            <a:bodyPr vert="horz" wrap="square" lIns="91440" tIns="45720" rIns="91440" bIns="45720" numCol="1" anchor="ctr" anchorCtr="0" compatLnSpc="1">
              <a:prstTxWarp prst="textNoShape">
                <a:avLst/>
              </a:prstTxWarp>
            </a:bodyPr>
            <a:lstStyle/>
            <a:p>
              <a:pPr lvl="0" algn="ctr" defTabSz="500063"/>
              <a:r>
                <a:rPr sz="1100">
                  <a:solidFill>
                    <a:prstClr val="white"/>
                  </a:solidFill>
                  <a:latin typeface="Impact"/>
                </a:rPr>
                <a:t>CLUB:</a:t>
              </a:r>
              <a:r>
                <a:rPr sz="1000">
                  <a:solidFill>
                    <a:prstClr val="white"/>
                  </a:solidFill>
                </a:rPr>
                <a:t/>
              </a:r>
              <a:br>
                <a:rPr sz="1000">
                  <a:solidFill>
                    <a:prstClr val="white"/>
                  </a:solidFill>
                </a:rPr>
              </a:br>
              <a:r>
                <a:rPr sz="1000">
                  <a:solidFill>
                    <a:prstClr val="white"/>
                  </a:solidFill>
                </a:rPr>
                <a:t>Manchester United</a:t>
              </a:r>
            </a:p>
            <a:p>
              <a:pPr lvl="0" algn="ctr" defTabSz="500063">
                <a:spcBef>
                  <a:spcPts val="300"/>
                </a:spcBef>
              </a:pPr>
              <a:r>
                <a:rPr sz="1100">
                  <a:solidFill>
                    <a:prstClr val="white"/>
                  </a:solidFill>
                  <a:latin typeface="Impact"/>
                </a:rPr>
                <a:t>EDAD:</a:t>
              </a:r>
              <a:r>
                <a:rPr sz="1000" b="1">
                  <a:solidFill>
                    <a:prstClr val="white"/>
                  </a:solidFill>
                </a:rPr>
                <a:t/>
              </a:r>
              <a:br>
                <a:rPr sz="1000" b="1">
                  <a:solidFill>
                    <a:prstClr val="white"/>
                  </a:solidFill>
                </a:rPr>
              </a:br>
              <a:r>
                <a:rPr sz="1000">
                  <a:solidFill>
                    <a:prstClr val="white"/>
                  </a:solidFill>
                </a:rPr>
                <a:t>28</a:t>
              </a:r>
              <a:endParaRPr lang="en-GB" sz="1000" dirty="0">
                <a:solidFill>
                  <a:prstClr val="white"/>
                </a:solidFill>
              </a:endParaRPr>
            </a:p>
            <a:p>
              <a:pPr lvl="0" algn="ctr" defTabSz="500063">
                <a:spcBef>
                  <a:spcPts val="300"/>
                </a:spcBef>
              </a:pPr>
              <a:r>
                <a:rPr sz="1100">
                  <a:solidFill>
                    <a:prstClr val="white"/>
                  </a:solidFill>
                  <a:latin typeface="Impact"/>
                </a:rPr>
                <a:t>POSICIÓN:</a:t>
              </a:r>
              <a:r>
                <a:rPr sz="1000" b="1">
                  <a:solidFill>
                    <a:prstClr val="white"/>
                  </a:solidFill>
                </a:rPr>
                <a:t/>
              </a:r>
              <a:br>
                <a:rPr sz="1000" b="1">
                  <a:solidFill>
                    <a:prstClr val="white"/>
                  </a:solidFill>
                </a:rPr>
              </a:br>
              <a:r>
                <a:rPr sz="1000">
                  <a:solidFill>
                    <a:prstClr val="white"/>
                  </a:solidFill>
                </a:rPr>
                <a:t>Delantero</a:t>
              </a:r>
            </a:p>
          </p:txBody>
        </p:sp>
        <p:cxnSp>
          <p:nvCxnSpPr>
            <p:cNvPr id="142" name="Straight Connector 141"/>
            <p:cNvCxnSpPr/>
            <p:nvPr/>
          </p:nvCxnSpPr>
          <p:spPr>
            <a:xfrm>
              <a:off x="2808513" y="3358397"/>
              <a:ext cx="25149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4324981" y="3358397"/>
              <a:ext cx="25149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144" name="Group 143"/>
          <p:cNvGrpSpPr/>
          <p:nvPr/>
        </p:nvGrpSpPr>
        <p:grpSpPr>
          <a:xfrm>
            <a:off x="5840414" y="2458461"/>
            <a:ext cx="3009601" cy="1948022"/>
            <a:chOff x="5840413" y="2458461"/>
            <a:chExt cx="2488524" cy="1610745"/>
          </a:xfrm>
        </p:grpSpPr>
        <p:pic>
          <p:nvPicPr>
            <p:cNvPr id="145" name="Picture 144"/>
            <p:cNvPicPr>
              <a:picLocks noChangeAspect="1" noChangeArrowheads="1"/>
            </p:cNvPicPr>
            <p:nvPr/>
          </p:nvPicPr>
          <p:blipFill rotWithShape="1">
            <a:blip r:embed="rId18" cstate="screen">
              <a:extLst>
                <a:ext uri="{28A0092B-C50C-407E-A947-70E740481C1C}">
                  <a14:useLocalDpi xmlns:a14="http://schemas.microsoft.com/office/drawing/2010/main"/>
                </a:ext>
              </a:extLst>
            </a:blip>
            <a:srcRect/>
            <a:stretch/>
          </p:blipFill>
          <p:spPr bwMode="auto">
            <a:xfrm>
              <a:off x="5840413" y="3736515"/>
              <a:ext cx="2488523" cy="332691"/>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6" name="Picture 145"/>
            <p:cNvPicPr>
              <a:picLocks noChangeAspect="1" noChangeArrowheads="1"/>
            </p:cNvPicPr>
            <p:nvPr/>
          </p:nvPicPr>
          <p:blipFill rotWithShape="1">
            <a:blip r:embed="rId19" cstate="screen">
              <a:extLst>
                <a:ext uri="{28A0092B-C50C-407E-A947-70E740481C1C}">
                  <a14:useLocalDpi xmlns:a14="http://schemas.microsoft.com/office/drawing/2010/main"/>
                </a:ext>
              </a:extLst>
            </a:blip>
            <a:srcRect/>
            <a:stretch/>
          </p:blipFill>
          <p:spPr bwMode="auto">
            <a:xfrm>
              <a:off x="5840413" y="2458461"/>
              <a:ext cx="2488524" cy="1284770"/>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47" name="TextBox 146"/>
          <p:cNvSpPr txBox="1"/>
          <p:nvPr/>
        </p:nvSpPr>
        <p:spPr>
          <a:xfrm>
            <a:off x="5731115" y="2181463"/>
            <a:ext cx="2858062" cy="276999"/>
          </a:xfrm>
          <a:prstGeom prst="rect">
            <a:avLst/>
          </a:prstGeom>
          <a:noFill/>
        </p:spPr>
        <p:txBody>
          <a:bodyPr wrap="square" rtlCol="0">
            <a:spAutoFit/>
          </a:bodyPr>
          <a:lstStyle/>
          <a:p>
            <a:pPr defTabSz="631825"/>
            <a:r>
              <a:rPr sz="1200">
                <a:solidFill>
                  <a:schemeClr val="bg1"/>
                </a:solidFill>
                <a:latin typeface="+mj-lt"/>
              </a:rPr>
              <a:t>Causas Sociales a las que Apoya:</a:t>
            </a:r>
          </a:p>
        </p:txBody>
      </p:sp>
      <p:grpSp>
        <p:nvGrpSpPr>
          <p:cNvPr id="148" name="Group 147"/>
          <p:cNvGrpSpPr/>
          <p:nvPr/>
        </p:nvGrpSpPr>
        <p:grpSpPr>
          <a:xfrm>
            <a:off x="1637994" y="4734632"/>
            <a:ext cx="7506006" cy="417693"/>
            <a:chOff x="1637994" y="4734632"/>
            <a:chExt cx="7506006" cy="417693"/>
          </a:xfrm>
        </p:grpSpPr>
        <p:grpSp>
          <p:nvGrpSpPr>
            <p:cNvPr id="149" name="Group 148"/>
            <p:cNvGrpSpPr/>
            <p:nvPr/>
          </p:nvGrpSpPr>
          <p:grpSpPr>
            <a:xfrm>
              <a:off x="1637994" y="4835525"/>
              <a:ext cx="7506006" cy="316800"/>
              <a:chOff x="1914453" y="4835525"/>
              <a:chExt cx="8255647" cy="316800"/>
            </a:xfrm>
          </p:grpSpPr>
          <p:sp>
            <p:nvSpPr>
              <p:cNvPr id="151" name="Rectangle 150">
                <a:hlinkClick r:id="rId2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52" name="Rectangle 151">
                <a:hlinkClick r:id="rId2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53" name="Rectangle 152">
                <a:hlinkClick r:id="rId2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54" name="Rectangle 153">
                <a:hlinkClick r:id="rId2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55" name="Rectangle 154">
                <a:hlinkClick r:id="rId2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56" name="Rectangle 155">
                <a:hlinkClick r:id="rId25"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57" name="Rectangle 156">
                <a:hlinkClick r:id="rId2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58" name="Rectangle 157">
                <a:hlinkClick r:id="rId2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50" name="Isosceles Triangle 149"/>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pic>
        <p:nvPicPr>
          <p:cNvPr id="65" name="Picture 2" descr="http://1.bp.blogspot.com/-rU0MAHswsms/URx10AfQXvI/AAAAAAAAAQM/_Tq6WUIrBS0/s1600/Free-HD-Logo-Nike-Wallpaper.jpg"/>
          <p:cNvPicPr>
            <a:picLocks noChangeAspect="1" noChangeArrowheads="1"/>
          </p:cNvPicPr>
          <p:nvPr/>
        </p:nvPicPr>
        <p:blipFill rotWithShape="1">
          <a:blip r:embed="rId2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2356375" y="3909855"/>
            <a:ext cx="324000" cy="173477"/>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http://www.blufocus.com/wp-content/uploads/2012/09/Nokia-Logo.jpg"/>
          <p:cNvPicPr>
            <a:picLocks noChangeAspect="1" noChangeArrowheads="1"/>
          </p:cNvPicPr>
          <p:nvPr/>
        </p:nvPicPr>
        <p:blipFill>
          <a:blip r:embed="rId2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704853" y="3890651"/>
            <a:ext cx="468000" cy="19995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www.aplacetogrow.co.uk/wp-content/uploads/2014/04/Asda-Logo.jpg"/>
          <p:cNvPicPr>
            <a:picLocks noChangeAspect="1" noChangeArrowheads="1"/>
          </p:cNvPicPr>
          <p:nvPr/>
        </p:nvPicPr>
        <p:blipFill>
          <a:blip r:embed="rId30"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208180" y="3929953"/>
            <a:ext cx="324000" cy="162113"/>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6" descr="http://www.honestjohn.co.uk/media/3297865/ford-logo-big.jpg"/>
          <p:cNvPicPr>
            <a:picLocks noChangeAspect="1" noChangeArrowheads="1"/>
          </p:cNvPicPr>
          <p:nvPr/>
        </p:nvPicPr>
        <p:blipFill>
          <a:blip r:embed="rId31"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731733" y="4307317"/>
            <a:ext cx="396000" cy="19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378964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 name="Freeform 5"/>
          <p:cNvSpPr>
            <a:spLocks noChangeAspect="1"/>
          </p:cNvSpPr>
          <p:nvPr/>
        </p:nvSpPr>
        <p:spPr bwMode="auto">
          <a:xfrm>
            <a:off x="1290173"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9" name="Freeform 5"/>
          <p:cNvSpPr>
            <a:spLocks noChangeAspect="1"/>
          </p:cNvSpPr>
          <p:nvPr/>
        </p:nvSpPr>
        <p:spPr bwMode="auto">
          <a:xfrm>
            <a:off x="2526786"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0" name="Freeform 5"/>
          <p:cNvSpPr>
            <a:spLocks noChangeAspect="1"/>
          </p:cNvSpPr>
          <p:nvPr/>
        </p:nvSpPr>
        <p:spPr bwMode="auto">
          <a:xfrm>
            <a:off x="376339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extLst>
                <a:ext uri="{28A0092B-C50C-407E-A947-70E740481C1C}">
                  <a14:useLocalDpi xmlns:a14="http://schemas.microsoft.com/office/drawing/2010/main"/>
                </a:ext>
              </a:extLst>
            </a:blip>
            <a:srcRect/>
            <a:stretch>
              <a:fillRect/>
            </a:stretch>
          </a:blip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77" name="Freeform 5"/>
          <p:cNvSpPr>
            <a:spLocks noChangeAspect="1"/>
          </p:cNvSpPr>
          <p:nvPr/>
        </p:nvSpPr>
        <p:spPr bwMode="auto">
          <a:xfrm>
            <a:off x="5000012"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78" name="Freeform 5"/>
          <p:cNvSpPr>
            <a:spLocks noChangeAspect="1"/>
          </p:cNvSpPr>
          <p:nvPr/>
        </p:nvSpPr>
        <p:spPr bwMode="auto">
          <a:xfrm>
            <a:off x="6236625"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1" name="Freeform 5"/>
          <p:cNvSpPr>
            <a:spLocks noChangeAspect="1"/>
          </p:cNvSpPr>
          <p:nvPr/>
        </p:nvSpPr>
        <p:spPr bwMode="auto">
          <a:xfrm>
            <a:off x="747323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title"/>
          </p:nvPr>
        </p:nvSpPr>
        <p:spPr>
          <a:xfrm>
            <a:off x="105520" y="147272"/>
            <a:ext cx="8229600" cy="376826"/>
          </a:xfrm>
        </p:spPr>
        <p:txBody>
          <a:bodyPr anchor="t"/>
          <a:lstStyle/>
          <a:p>
            <a:r>
              <a:rPr lang="en-GB" sz="4000" dirty="0" err="1">
                <a:solidFill>
                  <a:schemeClr val="accent6"/>
                </a:solidFill>
              </a:rPr>
              <a:t>Futbolistas</a:t>
            </a:r>
            <a:r>
              <a:rPr lang="en-GB" sz="4000" dirty="0">
                <a:solidFill>
                  <a:schemeClr val="accent6"/>
                </a:solidFill>
              </a:rPr>
              <a:t> </a:t>
            </a:r>
            <a:r>
              <a:rPr lang="en-GB" sz="4000" dirty="0" err="1" smtClean="0"/>
              <a:t>Destacados</a:t>
            </a:r>
            <a:r>
              <a:rPr lang="en-GB" sz="4000" dirty="0" smtClean="0"/>
              <a:t>: </a:t>
            </a:r>
            <a:r>
              <a:rPr lang="en-GB" sz="4000" dirty="0"/>
              <a:t>HAZARD</a:t>
            </a:r>
          </a:p>
        </p:txBody>
      </p:sp>
      <p:sp>
        <p:nvSpPr>
          <p:cNvPr id="5" name="Rectangle 4"/>
          <p:cNvSpPr/>
          <p:nvPr/>
        </p:nvSpPr>
        <p:spPr>
          <a:xfrm>
            <a:off x="71918" y="527552"/>
            <a:ext cx="2247475" cy="369332"/>
          </a:xfrm>
          <a:prstGeom prst="rect">
            <a:avLst/>
          </a:prstGeom>
        </p:spPr>
        <p:txBody>
          <a:bodyPr wrap="none">
            <a:spAutoFit/>
          </a:bodyPr>
          <a:lstStyle/>
          <a:p>
            <a:r>
              <a:rPr lang="en-GB" cap="all" dirty="0">
                <a:solidFill>
                  <a:schemeClr val="bg1"/>
                </a:solidFill>
                <a:latin typeface="+mj-lt"/>
                <a:ea typeface="+mj-ea"/>
                <a:cs typeface="+mj-cs"/>
              </a:rPr>
              <a:t>Profiles &amp; </a:t>
            </a:r>
            <a:r>
              <a:rPr lang="en-GB" cap="all" dirty="0" smtClean="0">
                <a:solidFill>
                  <a:schemeClr val="bg1"/>
                </a:solidFill>
                <a:latin typeface="+mj-lt"/>
                <a:ea typeface="+mj-ea"/>
                <a:cs typeface="+mj-cs"/>
              </a:rPr>
              <a:t>FOLLOWING</a:t>
            </a:r>
            <a:endParaRPr lang="en-GB" cap="all" dirty="0">
              <a:solidFill>
                <a:schemeClr val="bg1"/>
              </a:solidFill>
              <a:latin typeface="+mj-lt"/>
              <a:ea typeface="+mj-ea"/>
              <a:cs typeface="+mj-cs"/>
            </a:endParaRPr>
          </a:p>
        </p:txBody>
      </p:sp>
      <p:grpSp>
        <p:nvGrpSpPr>
          <p:cNvPr id="15" name="Group 14"/>
          <p:cNvGrpSpPr/>
          <p:nvPr/>
        </p:nvGrpSpPr>
        <p:grpSpPr>
          <a:xfrm>
            <a:off x="8327901" y="93663"/>
            <a:ext cx="557063" cy="628047"/>
            <a:chOff x="8327901" y="93663"/>
            <a:chExt cx="557063" cy="628047"/>
          </a:xfrm>
        </p:grpSpPr>
        <p:sp>
          <p:nvSpPr>
            <p:cNvPr id="16"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17" name="Rectangle 16"/>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sp>
        <p:nvSpPr>
          <p:cNvPr id="53" name="Rectangle 52">
            <a:hlinkClick r:id="rId9" action="ppaction://hlinksldjump"/>
          </p:cNvPr>
          <p:cNvSpPr/>
          <p:nvPr/>
        </p:nvSpPr>
        <p:spPr>
          <a:xfrm>
            <a:off x="128919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4" name="Rectangle 53">
            <a:hlinkClick r:id="rId10" action="ppaction://hlinksldjump"/>
          </p:cNvPr>
          <p:cNvSpPr/>
          <p:nvPr/>
        </p:nvSpPr>
        <p:spPr>
          <a:xfrm>
            <a:off x="2512785"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6" name="Rectangle 55">
            <a:hlinkClick r:id="rId11" action="ppaction://hlinksldjump"/>
          </p:cNvPr>
          <p:cNvSpPr/>
          <p:nvPr/>
        </p:nvSpPr>
        <p:spPr>
          <a:xfrm>
            <a:off x="5005346"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7" name="Rectangle 56">
            <a:hlinkClick r:id="rId12" action="ppaction://hlinksldjump"/>
          </p:cNvPr>
          <p:cNvSpPr/>
          <p:nvPr/>
        </p:nvSpPr>
        <p:spPr>
          <a:xfrm>
            <a:off x="6222624"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8" name="Rectangle 57">
            <a:hlinkClick r:id="rId13" action="ppaction://hlinksldjump"/>
          </p:cNvPr>
          <p:cNvSpPr/>
          <p:nvPr/>
        </p:nvSpPr>
        <p:spPr>
          <a:xfrm>
            <a:off x="746623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60" name="Picture 59"/>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3586029" y="1185264"/>
            <a:ext cx="324000" cy="243000"/>
          </a:xfrm>
          <a:prstGeom prst="rect">
            <a:avLst/>
          </a:prstGeom>
        </p:spPr>
      </p:pic>
      <p:sp>
        <p:nvSpPr>
          <p:cNvPr id="55" name="Rectangle 54">
            <a:hlinkClick r:id="rId15" action="ppaction://hlinksldjump"/>
          </p:cNvPr>
          <p:cNvSpPr/>
          <p:nvPr/>
        </p:nvSpPr>
        <p:spPr>
          <a:xfrm>
            <a:off x="3763399"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110" name="Rectangle 109">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111" name="TextBox 110"/>
          <p:cNvSpPr txBox="1"/>
          <p:nvPr/>
        </p:nvSpPr>
        <p:spPr>
          <a:xfrm>
            <a:off x="131574" y="4698328"/>
            <a:ext cx="2784092" cy="176972"/>
          </a:xfrm>
          <a:prstGeom prst="rect">
            <a:avLst/>
          </a:prstGeom>
          <a:noFill/>
        </p:spPr>
        <p:txBody>
          <a:bodyPr wrap="none" rtlCol="0">
            <a:spAutoFit/>
          </a:bodyPr>
          <a:lstStyle/>
          <a:p>
            <a:r>
              <a:rPr sz="550" dirty="0">
                <a:solidFill>
                  <a:schemeClr val="bg1"/>
                </a:solidFill>
              </a:rPr>
              <a:t>Fuente: </a:t>
            </a:r>
            <a:r>
              <a:rPr lang="es-ES_tradnl" sz="550" dirty="0" err="1" smtClean="0">
                <a:solidFill>
                  <a:schemeClr val="bg1"/>
                </a:solidFill>
              </a:rPr>
              <a:t>Insights</a:t>
            </a:r>
            <a:r>
              <a:rPr lang="es-ES_tradnl" sz="550" dirty="0" smtClean="0">
                <a:solidFill>
                  <a:schemeClr val="bg1"/>
                </a:solidFill>
              </a:rPr>
              <a:t> </a:t>
            </a:r>
            <a:r>
              <a:rPr sz="550" dirty="0" smtClean="0">
                <a:solidFill>
                  <a:schemeClr val="bg1"/>
                </a:solidFill>
              </a:rPr>
              <a:t>de </a:t>
            </a:r>
            <a:r>
              <a:rPr sz="550" dirty="0">
                <a:solidFill>
                  <a:schemeClr val="bg1"/>
                </a:solidFill>
              </a:rPr>
              <a:t>OMG en 81 mercados. Trabajo de campo: 15  – 31 mayo, 2014.</a:t>
            </a:r>
          </a:p>
        </p:txBody>
      </p:sp>
      <p:grpSp>
        <p:nvGrpSpPr>
          <p:cNvPr id="112" name="Group 111"/>
          <p:cNvGrpSpPr/>
          <p:nvPr/>
        </p:nvGrpSpPr>
        <p:grpSpPr>
          <a:xfrm>
            <a:off x="619295" y="1392208"/>
            <a:ext cx="694783" cy="415498"/>
            <a:chOff x="521551" y="1294286"/>
            <a:chExt cx="572441" cy="415498"/>
          </a:xfrm>
        </p:grpSpPr>
        <p:sp>
          <p:nvSpPr>
            <p:cNvPr id="113" name="Chevron 112">
              <a:hlinkClick r:id="rId17" action="ppaction://hlinksldjump"/>
            </p:cNvPr>
            <p:cNvSpPr/>
            <p:nvPr/>
          </p:nvSpPr>
          <p:spPr>
            <a:xfrm rot="10800000">
              <a:off x="52155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14" name="TextBox 113">
              <a:hlinkClick r:id="rId17"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grpSp>
        <p:nvGrpSpPr>
          <p:cNvPr id="115" name="Group 114"/>
          <p:cNvGrpSpPr/>
          <p:nvPr/>
        </p:nvGrpSpPr>
        <p:grpSpPr>
          <a:xfrm>
            <a:off x="8209859" y="1407042"/>
            <a:ext cx="575796" cy="281601"/>
            <a:chOff x="631672" y="1335124"/>
            <a:chExt cx="446962" cy="281601"/>
          </a:xfrm>
        </p:grpSpPr>
        <p:sp>
          <p:nvSpPr>
            <p:cNvPr id="116" name="Chevron 115">
              <a:hlinkClick r:id="" action="ppaction://hlinkshowjump?jump=nextslide"/>
            </p:cNvPr>
            <p:cNvSpPr/>
            <p:nvPr/>
          </p:nvSpPr>
          <p:spPr>
            <a:xfrm>
              <a:off x="88223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17" name="TextBox 116">
              <a:hlinkClick r:id="" action="ppaction://hlinkshowjump?jump=nextslide"/>
            </p:cNvPr>
            <p:cNvSpPr txBox="1"/>
            <p:nvPr/>
          </p:nvSpPr>
          <p:spPr>
            <a:xfrm>
              <a:off x="631672" y="1339726"/>
              <a:ext cx="446962" cy="276999"/>
            </a:xfrm>
            <a:prstGeom prst="rect">
              <a:avLst/>
            </a:prstGeom>
            <a:noFill/>
          </p:spPr>
          <p:txBody>
            <a:bodyPr wrap="square" rtlCol="0">
              <a:spAutoFit/>
            </a:bodyPr>
            <a:lstStyle/>
            <a:p>
              <a:pPr lvl="0"/>
              <a:r>
                <a:rPr lang="en-GB" sz="600" cap="all" dirty="0">
                  <a:solidFill>
                    <a:prstClr val="white"/>
                  </a:solidFill>
                  <a:latin typeface="Impact"/>
                  <a:ea typeface="+mj-ea"/>
                  <a:cs typeface="+mj-cs"/>
                </a:rPr>
                <a:t>SIGUIENTE</a:t>
              </a:r>
            </a:p>
          </p:txBody>
        </p:sp>
      </p:grpSp>
      <p:grpSp>
        <p:nvGrpSpPr>
          <p:cNvPr id="118" name="Group 117"/>
          <p:cNvGrpSpPr/>
          <p:nvPr/>
        </p:nvGrpSpPr>
        <p:grpSpPr>
          <a:xfrm>
            <a:off x="2726972" y="1904699"/>
            <a:ext cx="4069557" cy="2821244"/>
            <a:chOff x="244697" y="1900912"/>
            <a:chExt cx="4069557" cy="2821244"/>
          </a:xfrm>
        </p:grpSpPr>
        <p:sp>
          <p:nvSpPr>
            <p:cNvPr id="119"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cxnSp>
          <p:nvCxnSpPr>
            <p:cNvPr id="120" name="Straight Connector 119"/>
            <p:cNvCxnSpPr>
              <a:endCxn id="119" idx="1"/>
            </p:cNvCxnSpPr>
            <p:nvPr/>
          </p:nvCxnSpPr>
          <p:spPr>
            <a:xfrm flipH="1">
              <a:off x="1673776" y="2008145"/>
              <a:ext cx="0" cy="84196"/>
            </a:xfrm>
            <a:prstGeom prst="line">
              <a:avLst/>
            </a:prstGeom>
            <a:ln>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21" name="TextBox 120"/>
            <p:cNvSpPr txBox="1"/>
            <p:nvPr/>
          </p:nvSpPr>
          <p:spPr>
            <a:xfrm rot="19834873">
              <a:off x="244697" y="1900912"/>
              <a:ext cx="1476331" cy="590931"/>
            </a:xfrm>
            <a:prstGeom prst="rect">
              <a:avLst/>
            </a:prstGeom>
            <a:noFill/>
          </p:spPr>
          <p:txBody>
            <a:bodyPr wrap="square" rtlCol="0">
              <a:spAutoFit/>
            </a:bodyPr>
            <a:lstStyle/>
            <a:p>
              <a:pPr>
                <a:lnSpc>
                  <a:spcPct val="90000"/>
                </a:lnSpc>
              </a:pPr>
              <a:r>
                <a:rPr>
                  <a:solidFill>
                    <a:schemeClr val="bg1"/>
                  </a:solidFill>
                  <a:latin typeface="+mj-lt"/>
                </a:rPr>
                <a:t>EDEN </a:t>
              </a:r>
              <a:br>
                <a:rPr>
                  <a:solidFill>
                    <a:schemeClr val="bg1"/>
                  </a:solidFill>
                  <a:latin typeface="+mj-lt"/>
                </a:rPr>
              </a:br>
              <a:r>
                <a:rPr>
                  <a:solidFill>
                    <a:schemeClr val="bg1"/>
                  </a:solidFill>
                  <a:latin typeface="+mj-lt"/>
                </a:rPr>
                <a:t>HAZARD</a:t>
              </a:r>
              <a:endParaRPr lang="en-GB" dirty="0">
                <a:solidFill>
                  <a:schemeClr val="bg1"/>
                </a:solidFill>
                <a:latin typeface="+mj-lt"/>
              </a:endParaRPr>
            </a:p>
          </p:txBody>
        </p:sp>
        <p:sp>
          <p:nvSpPr>
            <p:cNvPr id="122" name="TextBox 121"/>
            <p:cNvSpPr txBox="1"/>
            <p:nvPr/>
          </p:nvSpPr>
          <p:spPr>
            <a:xfrm>
              <a:off x="945969" y="3504373"/>
              <a:ext cx="1488254" cy="276999"/>
            </a:xfrm>
            <a:prstGeom prst="rect">
              <a:avLst/>
            </a:prstGeom>
            <a:noFill/>
          </p:spPr>
          <p:txBody>
            <a:bodyPr wrap="square" rtlCol="0">
              <a:spAutoFit/>
            </a:bodyPr>
            <a:lstStyle/>
            <a:p>
              <a:pPr algn="ctr" defTabSz="631825"/>
              <a:r>
                <a:rPr sz="1200">
                  <a:solidFill>
                    <a:schemeClr val="accent6"/>
                  </a:solidFill>
                  <a:latin typeface="+mj-lt"/>
                </a:rPr>
                <a:t>PATROCINADORES:</a:t>
              </a:r>
              <a:endParaRPr lang="en-GB" sz="1200" dirty="0">
                <a:solidFill>
                  <a:schemeClr val="accent6"/>
                </a:solidFill>
                <a:latin typeface="+mj-lt"/>
              </a:endParaRPr>
            </a:p>
          </p:txBody>
        </p:sp>
        <p:sp>
          <p:nvSpPr>
            <p:cNvPr id="123" name="TextBox 122"/>
            <p:cNvSpPr txBox="1"/>
            <p:nvPr/>
          </p:nvSpPr>
          <p:spPr>
            <a:xfrm>
              <a:off x="955735" y="2410286"/>
              <a:ext cx="1482695" cy="276999"/>
            </a:xfrm>
            <a:prstGeom prst="rect">
              <a:avLst/>
            </a:prstGeom>
            <a:noFill/>
          </p:spPr>
          <p:txBody>
            <a:bodyPr wrap="square" rtlCol="0">
              <a:spAutoFit/>
            </a:bodyPr>
            <a:lstStyle/>
            <a:p>
              <a:pPr algn="ctr" defTabSz="631825"/>
              <a:r>
                <a:rPr sz="1200">
                  <a:solidFill>
                    <a:schemeClr val="accent6"/>
                  </a:solidFill>
                  <a:latin typeface="+mj-lt"/>
                </a:rPr>
                <a:t>SEGUIDORES:</a:t>
              </a:r>
            </a:p>
          </p:txBody>
        </p:sp>
        <p:sp>
          <p:nvSpPr>
            <p:cNvPr id="124" name="Rectangle 123"/>
            <p:cNvSpPr/>
            <p:nvPr/>
          </p:nvSpPr>
          <p:spPr>
            <a:xfrm>
              <a:off x="665925" y="3046135"/>
              <a:ext cx="1062727" cy="438582"/>
            </a:xfrm>
            <a:prstGeom prst="rect">
              <a:avLst/>
            </a:prstGeom>
          </p:spPr>
          <p:txBody>
            <a:bodyPr wrap="none">
              <a:spAutoFit/>
            </a:bodyPr>
            <a:lstStyle/>
            <a:p>
              <a:pPr algn="ctr">
                <a:lnSpc>
                  <a:spcPct val="90000"/>
                </a:lnSpc>
              </a:pPr>
              <a:r>
                <a:rPr sz="1600">
                  <a:solidFill>
                    <a:schemeClr val="bg1"/>
                  </a:solidFill>
                  <a:latin typeface="+mj-lt"/>
                </a:rPr>
                <a:t>5.755.629  </a:t>
              </a:r>
              <a:br>
                <a:rPr sz="1600">
                  <a:solidFill>
                    <a:schemeClr val="bg1"/>
                  </a:solidFill>
                  <a:latin typeface="+mj-lt"/>
                </a:rPr>
              </a:br>
              <a:r>
                <a:rPr sz="900">
                  <a:solidFill>
                    <a:schemeClr val="bg1"/>
                  </a:solidFill>
                </a:rPr>
                <a:t>Me gusta en FB</a:t>
              </a:r>
            </a:p>
          </p:txBody>
        </p:sp>
        <p:sp>
          <p:nvSpPr>
            <p:cNvPr id="125" name="Freeform 73"/>
            <p:cNvSpPr>
              <a:spLocks noChangeAspect="1"/>
            </p:cNvSpPr>
            <p:nvPr/>
          </p:nvSpPr>
          <p:spPr bwMode="auto">
            <a:xfrm>
              <a:off x="1117583" y="2659152"/>
              <a:ext cx="182333" cy="374497"/>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26" name="Freeform 237"/>
            <p:cNvSpPr>
              <a:spLocks noChangeAspect="1"/>
            </p:cNvSpPr>
            <p:nvPr/>
          </p:nvSpPr>
          <p:spPr bwMode="auto">
            <a:xfrm>
              <a:off x="1903007" y="2637320"/>
              <a:ext cx="545409" cy="41150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27" name="Rectangle 126"/>
            <p:cNvSpPr/>
            <p:nvPr/>
          </p:nvSpPr>
          <p:spPr>
            <a:xfrm>
              <a:off x="1854867" y="3036473"/>
              <a:ext cx="692818" cy="438582"/>
            </a:xfrm>
            <a:prstGeom prst="rect">
              <a:avLst/>
            </a:prstGeom>
          </p:spPr>
          <p:txBody>
            <a:bodyPr wrap="none">
              <a:spAutoFit/>
            </a:bodyPr>
            <a:lstStyle/>
            <a:p>
              <a:pPr algn="ctr">
                <a:lnSpc>
                  <a:spcPct val="90000"/>
                </a:lnSpc>
              </a:pPr>
              <a:r>
                <a:rPr sz="1600">
                  <a:solidFill>
                    <a:schemeClr val="bg1"/>
                  </a:solidFill>
                  <a:latin typeface="+mj-lt"/>
                </a:rPr>
                <a:t>2,27 Mill.</a:t>
              </a:r>
            </a:p>
            <a:p>
              <a:pPr algn="ctr">
                <a:lnSpc>
                  <a:spcPct val="90000"/>
                </a:lnSpc>
              </a:pPr>
              <a:r>
                <a:rPr sz="900">
                  <a:solidFill>
                    <a:schemeClr val="bg1"/>
                  </a:solidFill>
                </a:rPr>
                <a:t>twitter</a:t>
              </a:r>
              <a:endParaRPr lang="en-GB" sz="900" dirty="0">
                <a:solidFill>
                  <a:schemeClr val="bg1"/>
                </a:solidFill>
              </a:endParaRPr>
            </a:p>
          </p:txBody>
        </p:sp>
        <p:sp>
          <p:nvSpPr>
            <p:cNvPr id="128" name="TextBox 127"/>
            <p:cNvSpPr txBox="1"/>
            <p:nvPr/>
          </p:nvSpPr>
          <p:spPr>
            <a:xfrm rot="1823170">
              <a:off x="1678492" y="2229648"/>
              <a:ext cx="1476331" cy="313932"/>
            </a:xfrm>
            <a:prstGeom prst="rect">
              <a:avLst/>
            </a:prstGeom>
            <a:noFill/>
          </p:spPr>
          <p:txBody>
            <a:bodyPr wrap="square" rtlCol="0">
              <a:spAutoFit/>
            </a:bodyPr>
            <a:lstStyle/>
            <a:p>
              <a:pPr>
                <a:lnSpc>
                  <a:spcPct val="90000"/>
                </a:lnSpc>
              </a:pPr>
              <a:r>
                <a:rPr sz="1600">
                  <a:solidFill>
                    <a:schemeClr val="accent3"/>
                  </a:solidFill>
                  <a:latin typeface="+mj-lt"/>
                </a:rPr>
                <a:t>BÉLGICA</a:t>
              </a:r>
              <a:endParaRPr lang="en-GB" sz="1600" dirty="0">
                <a:solidFill>
                  <a:schemeClr val="accent3"/>
                </a:solidFill>
                <a:latin typeface="+mj-lt"/>
              </a:endParaRPr>
            </a:p>
          </p:txBody>
        </p:sp>
        <p:sp>
          <p:nvSpPr>
            <p:cNvPr id="129" name="Oval 128"/>
            <p:cNvSpPr/>
            <p:nvPr/>
          </p:nvSpPr>
          <p:spPr>
            <a:xfrm>
              <a:off x="1384066" y="3841093"/>
              <a:ext cx="579417" cy="578346"/>
            </a:xfrm>
            <a:prstGeom prst="ellipse">
              <a:avLst/>
            </a:prstGeom>
            <a:solidFill>
              <a:schemeClr val="bg1"/>
            </a:solidFill>
          </p:spPr>
          <p:txBody>
            <a:bodyPr rot="0" spcFirstLastPara="0" vertOverflow="overflow" horzOverflow="overflow" vert="horz" wrap="squar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30" name="Freeform 5"/>
            <p:cNvSpPr>
              <a:spLocks noChangeAspect="1"/>
            </p:cNvSpPr>
            <p:nvPr/>
          </p:nvSpPr>
          <p:spPr bwMode="auto">
            <a:xfrm>
              <a:off x="3060003" y="2674334"/>
              <a:ext cx="1254251"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6"/>
              </a:solidFill>
            </a:ln>
          </p:spPr>
          <p:txBody>
            <a:bodyPr vert="horz" wrap="square" lIns="91440" tIns="45720" rIns="91440" bIns="45720" numCol="1" anchor="ctr" anchorCtr="0" compatLnSpc="1">
              <a:prstTxWarp prst="textNoShape">
                <a:avLst/>
              </a:prstTxWarp>
            </a:bodyPr>
            <a:lstStyle/>
            <a:p>
              <a:pPr lvl="0" algn="ctr" defTabSz="500063"/>
              <a:r>
                <a:rPr sz="1100" dirty="0">
                  <a:solidFill>
                    <a:prstClr val="white"/>
                  </a:solidFill>
                  <a:latin typeface="Impact"/>
                </a:rPr>
                <a:t>CLUB:</a:t>
              </a:r>
              <a:r>
                <a:rPr sz="1000" dirty="0">
                  <a:solidFill>
                    <a:prstClr val="white"/>
                  </a:solidFill>
                </a:rPr>
                <a:t/>
              </a:r>
              <a:br>
                <a:rPr sz="1000" dirty="0">
                  <a:solidFill>
                    <a:prstClr val="white"/>
                  </a:solidFill>
                </a:rPr>
              </a:br>
              <a:r>
                <a:rPr sz="1000" dirty="0">
                  <a:solidFill>
                    <a:prstClr val="white"/>
                  </a:solidFill>
                </a:rPr>
                <a:t>Chelsea </a:t>
              </a:r>
              <a:endParaRPr lang="en-GB" sz="1000" dirty="0">
                <a:solidFill>
                  <a:prstClr val="white"/>
                </a:solidFill>
              </a:endParaRPr>
            </a:p>
            <a:p>
              <a:pPr lvl="0" algn="ctr" defTabSz="500063">
                <a:spcBef>
                  <a:spcPts val="300"/>
                </a:spcBef>
              </a:pPr>
              <a:r>
                <a:rPr sz="1100" dirty="0">
                  <a:solidFill>
                    <a:prstClr val="white"/>
                  </a:solidFill>
                  <a:latin typeface="Impact"/>
                </a:rPr>
                <a:t>EDAD:</a:t>
              </a:r>
              <a:r>
                <a:rPr sz="1000" b="1" dirty="0">
                  <a:solidFill>
                    <a:prstClr val="white"/>
                  </a:solidFill>
                </a:rPr>
                <a:t/>
              </a:r>
              <a:br>
                <a:rPr sz="1000" b="1" dirty="0">
                  <a:solidFill>
                    <a:prstClr val="white"/>
                  </a:solidFill>
                </a:rPr>
              </a:br>
              <a:r>
                <a:rPr sz="1000" dirty="0">
                  <a:solidFill>
                    <a:prstClr val="white"/>
                  </a:solidFill>
                </a:rPr>
                <a:t>23</a:t>
              </a:r>
              <a:endParaRPr lang="en-GB" sz="1000" dirty="0">
                <a:solidFill>
                  <a:prstClr val="white"/>
                </a:solidFill>
              </a:endParaRPr>
            </a:p>
            <a:p>
              <a:pPr lvl="0" algn="ctr" defTabSz="500063">
                <a:spcBef>
                  <a:spcPts val="300"/>
                </a:spcBef>
              </a:pPr>
              <a:r>
                <a:rPr sz="1100" dirty="0">
                  <a:solidFill>
                    <a:prstClr val="white"/>
                  </a:solidFill>
                  <a:latin typeface="Impact"/>
                </a:rPr>
                <a:t>POSICIÓN:</a:t>
              </a:r>
              <a:r>
                <a:rPr sz="1000" b="1" dirty="0">
                  <a:solidFill>
                    <a:prstClr val="white"/>
                  </a:solidFill>
                </a:rPr>
                <a:t/>
              </a:r>
              <a:br>
                <a:rPr sz="1000" b="1" dirty="0">
                  <a:solidFill>
                    <a:prstClr val="white"/>
                  </a:solidFill>
                </a:rPr>
              </a:br>
              <a:r>
                <a:rPr sz="850" dirty="0" err="1">
                  <a:solidFill>
                    <a:prstClr val="white"/>
                  </a:solidFill>
                </a:rPr>
                <a:t>Centrocampista</a:t>
              </a:r>
              <a:endParaRPr sz="850" dirty="0">
                <a:solidFill>
                  <a:prstClr val="white"/>
                </a:solidFill>
              </a:endParaRPr>
            </a:p>
          </p:txBody>
        </p:sp>
        <p:cxnSp>
          <p:nvCxnSpPr>
            <p:cNvPr id="131" name="Straight Connector 130"/>
            <p:cNvCxnSpPr/>
            <p:nvPr/>
          </p:nvCxnSpPr>
          <p:spPr>
            <a:xfrm>
              <a:off x="2808513" y="3358397"/>
              <a:ext cx="25149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132" name="TextBox 131"/>
          <p:cNvSpPr txBox="1"/>
          <p:nvPr/>
        </p:nvSpPr>
        <p:spPr>
          <a:xfrm>
            <a:off x="6922899" y="2181463"/>
            <a:ext cx="2858062" cy="276999"/>
          </a:xfrm>
          <a:prstGeom prst="rect">
            <a:avLst/>
          </a:prstGeom>
          <a:noFill/>
        </p:spPr>
        <p:txBody>
          <a:bodyPr wrap="square" rtlCol="0">
            <a:spAutoFit/>
          </a:bodyPr>
          <a:lstStyle/>
          <a:p>
            <a:pPr defTabSz="631825"/>
            <a:r>
              <a:rPr sz="1200">
                <a:solidFill>
                  <a:schemeClr val="bg1"/>
                </a:solidFill>
                <a:latin typeface="+mj-lt"/>
              </a:rPr>
              <a:t>Vídeos Promocionales:</a:t>
            </a:r>
          </a:p>
        </p:txBody>
      </p:sp>
      <p:sp>
        <p:nvSpPr>
          <p:cNvPr id="133" name="TextBox 132"/>
          <p:cNvSpPr txBox="1"/>
          <p:nvPr/>
        </p:nvSpPr>
        <p:spPr>
          <a:xfrm>
            <a:off x="6922899" y="3383043"/>
            <a:ext cx="2858062" cy="276999"/>
          </a:xfrm>
          <a:prstGeom prst="rect">
            <a:avLst/>
          </a:prstGeom>
          <a:noFill/>
        </p:spPr>
        <p:txBody>
          <a:bodyPr wrap="square" rtlCol="0">
            <a:spAutoFit/>
          </a:bodyPr>
          <a:lstStyle/>
          <a:p>
            <a:pPr defTabSz="631825"/>
            <a:r>
              <a:rPr lang="es-ES_tradnl" sz="1200" dirty="0" smtClean="0">
                <a:solidFill>
                  <a:schemeClr val="bg1"/>
                </a:solidFill>
                <a:latin typeface="+mj-lt"/>
              </a:rPr>
              <a:t>Emocionado</a:t>
            </a:r>
            <a:r>
              <a:rPr sz="1200" dirty="0" smtClean="0">
                <a:solidFill>
                  <a:schemeClr val="bg1"/>
                </a:solidFill>
                <a:latin typeface="+mj-lt"/>
              </a:rPr>
              <a:t> </a:t>
            </a:r>
            <a:r>
              <a:rPr lang="es-ES_tradnl" sz="1200" dirty="0" smtClean="0">
                <a:solidFill>
                  <a:schemeClr val="bg1"/>
                </a:solidFill>
                <a:latin typeface="+mj-lt"/>
              </a:rPr>
              <a:t>con el</a:t>
            </a:r>
            <a:r>
              <a:rPr sz="1200" dirty="0" smtClean="0">
                <a:solidFill>
                  <a:schemeClr val="bg1"/>
                </a:solidFill>
                <a:latin typeface="+mj-lt"/>
              </a:rPr>
              <a:t> </a:t>
            </a:r>
            <a:r>
              <a:rPr sz="1200" dirty="0">
                <a:solidFill>
                  <a:schemeClr val="bg1"/>
                </a:solidFill>
                <a:latin typeface="+mj-lt"/>
              </a:rPr>
              <a:t>Mundial:</a:t>
            </a:r>
          </a:p>
        </p:txBody>
      </p:sp>
      <p:pic>
        <p:nvPicPr>
          <p:cNvPr id="134" name="Picture 133"/>
          <p:cNvPicPr>
            <a:picLocks noChangeAspect="1" noChangeArrowheads="1"/>
          </p:cNvPicPr>
          <p:nvPr/>
        </p:nvPicPr>
        <p:blipFill rotWithShape="1">
          <a:blip r:embed="rId18" cstate="screen">
            <a:extLst>
              <a:ext uri="{28A0092B-C50C-407E-A947-70E740481C1C}">
                <a14:useLocalDpi xmlns:a14="http://schemas.microsoft.com/office/drawing/2010/main"/>
              </a:ext>
            </a:extLst>
          </a:blip>
          <a:srcRect/>
          <a:stretch/>
        </p:blipFill>
        <p:spPr bwMode="auto">
          <a:xfrm>
            <a:off x="7015370" y="2427639"/>
            <a:ext cx="1669797" cy="934545"/>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5" name="Picture 134"/>
          <p:cNvPicPr>
            <a:picLocks noChangeAspect="1" noChangeArrowheads="1"/>
          </p:cNvPicPr>
          <p:nvPr/>
        </p:nvPicPr>
        <p:blipFill rotWithShape="1">
          <a:blip r:embed="rId19" cstate="screen">
            <a:extLst>
              <a:ext uri="{28A0092B-C50C-407E-A947-70E740481C1C}">
                <a14:useLocalDpi xmlns:a14="http://schemas.microsoft.com/office/drawing/2010/main"/>
              </a:ext>
            </a:extLst>
          </a:blip>
          <a:srcRect/>
          <a:stretch/>
        </p:blipFill>
        <p:spPr bwMode="auto">
          <a:xfrm>
            <a:off x="7025644" y="3652113"/>
            <a:ext cx="1089088" cy="1003366"/>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36" name="Group 135"/>
          <p:cNvGrpSpPr/>
          <p:nvPr/>
        </p:nvGrpSpPr>
        <p:grpSpPr>
          <a:xfrm>
            <a:off x="1637994" y="4734632"/>
            <a:ext cx="7506006" cy="417693"/>
            <a:chOff x="1637994" y="4734632"/>
            <a:chExt cx="7506006" cy="417693"/>
          </a:xfrm>
        </p:grpSpPr>
        <p:grpSp>
          <p:nvGrpSpPr>
            <p:cNvPr id="137" name="Group 136"/>
            <p:cNvGrpSpPr/>
            <p:nvPr/>
          </p:nvGrpSpPr>
          <p:grpSpPr>
            <a:xfrm>
              <a:off x="1637994" y="4835525"/>
              <a:ext cx="7506006" cy="316800"/>
              <a:chOff x="1914453" y="4835525"/>
              <a:chExt cx="8255647" cy="316800"/>
            </a:xfrm>
          </p:grpSpPr>
          <p:sp>
            <p:nvSpPr>
              <p:cNvPr id="139" name="Rectangle 138">
                <a:hlinkClick r:id="rId2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40" name="Rectangle 139">
                <a:hlinkClick r:id="rId2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41" name="Rectangle 140">
                <a:hlinkClick r:id="rId2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42" name="Rectangle 141">
                <a:hlinkClick r:id="rId2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43" name="Rectangle 142">
                <a:hlinkClick r:id="rId2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44" name="Rectangle 143">
                <a:hlinkClick r:id="rId25"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45" name="Rectangle 144">
                <a:hlinkClick r:id="rId2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46" name="Rectangle 145">
                <a:hlinkClick r:id="rId2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38" name="Isosceles Triangle 137"/>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pic>
        <p:nvPicPr>
          <p:cNvPr id="59" name="Picture 2" descr="http://1.bp.blogspot.com/-rU0MAHswsms/URx10AfQXvI/AAAAAAAAAQM/_Tq6WUIrBS0/s1600/Free-HD-Logo-Nike-Wallpaper.jpg"/>
          <p:cNvPicPr>
            <a:picLocks noChangeAspect="1" noChangeArrowheads="1"/>
          </p:cNvPicPr>
          <p:nvPr/>
        </p:nvPicPr>
        <p:blipFill rotWithShape="1">
          <a:blip r:embed="rId2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3920148" y="3997509"/>
            <a:ext cx="504000" cy="2698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096206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05520" y="147272"/>
            <a:ext cx="8229600" cy="376826"/>
          </a:xfrm>
        </p:spPr>
        <p:txBody>
          <a:bodyPr anchor="t"/>
          <a:lstStyle/>
          <a:p>
            <a:r>
              <a:rPr lang="en-GB" sz="4000" dirty="0" err="1">
                <a:solidFill>
                  <a:schemeClr val="accent6"/>
                </a:solidFill>
              </a:rPr>
              <a:t>Futbolistas</a:t>
            </a:r>
            <a:r>
              <a:rPr lang="en-GB" sz="4000" dirty="0">
                <a:solidFill>
                  <a:schemeClr val="accent6"/>
                </a:solidFill>
              </a:rPr>
              <a:t> </a:t>
            </a:r>
            <a:r>
              <a:rPr lang="en-GB" sz="4000" dirty="0" err="1" smtClean="0"/>
              <a:t>Destacados</a:t>
            </a:r>
            <a:r>
              <a:rPr lang="en-GB" sz="4000" dirty="0" smtClean="0"/>
              <a:t>: </a:t>
            </a:r>
            <a:r>
              <a:rPr lang="en-GB" sz="4000" dirty="0"/>
              <a:t>MOSES</a:t>
            </a:r>
          </a:p>
        </p:txBody>
      </p:sp>
      <p:sp>
        <p:nvSpPr>
          <p:cNvPr id="5" name="Rectangle 4"/>
          <p:cNvSpPr/>
          <p:nvPr/>
        </p:nvSpPr>
        <p:spPr>
          <a:xfrm>
            <a:off x="71918" y="527552"/>
            <a:ext cx="2247475" cy="369332"/>
          </a:xfrm>
          <a:prstGeom prst="rect">
            <a:avLst/>
          </a:prstGeom>
        </p:spPr>
        <p:txBody>
          <a:bodyPr wrap="none">
            <a:spAutoFit/>
          </a:bodyPr>
          <a:lstStyle/>
          <a:p>
            <a:r>
              <a:rPr lang="en-GB" cap="all" dirty="0">
                <a:solidFill>
                  <a:schemeClr val="bg1"/>
                </a:solidFill>
                <a:latin typeface="+mj-lt"/>
                <a:ea typeface="+mj-ea"/>
                <a:cs typeface="+mj-cs"/>
              </a:rPr>
              <a:t>Profiles &amp; </a:t>
            </a:r>
            <a:r>
              <a:rPr lang="en-GB" cap="all" dirty="0" smtClean="0">
                <a:solidFill>
                  <a:schemeClr val="bg1"/>
                </a:solidFill>
                <a:latin typeface="+mj-lt"/>
                <a:ea typeface="+mj-ea"/>
                <a:cs typeface="+mj-cs"/>
              </a:rPr>
              <a:t>FOLLOWING</a:t>
            </a:r>
            <a:endParaRPr lang="en-GB" cap="all" dirty="0">
              <a:solidFill>
                <a:schemeClr val="bg1"/>
              </a:solidFill>
              <a:latin typeface="+mj-lt"/>
              <a:ea typeface="+mj-ea"/>
              <a:cs typeface="+mj-cs"/>
            </a:endParaRPr>
          </a:p>
        </p:txBody>
      </p:sp>
      <p:grpSp>
        <p:nvGrpSpPr>
          <p:cNvPr id="15" name="Group 14"/>
          <p:cNvGrpSpPr/>
          <p:nvPr/>
        </p:nvGrpSpPr>
        <p:grpSpPr>
          <a:xfrm>
            <a:off x="8327901" y="93663"/>
            <a:ext cx="557063" cy="628047"/>
            <a:chOff x="8327901" y="93663"/>
            <a:chExt cx="557063" cy="628047"/>
          </a:xfrm>
        </p:grpSpPr>
        <p:sp>
          <p:nvSpPr>
            <p:cNvPr id="16"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17" name="Rectangle 16"/>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sp>
        <p:nvSpPr>
          <p:cNvPr id="40" name="Freeform 5"/>
          <p:cNvSpPr>
            <a:spLocks noChangeAspect="1"/>
          </p:cNvSpPr>
          <p:nvPr/>
        </p:nvSpPr>
        <p:spPr bwMode="auto">
          <a:xfrm>
            <a:off x="1290173"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1" name="Freeform 5"/>
          <p:cNvSpPr>
            <a:spLocks noChangeAspect="1"/>
          </p:cNvSpPr>
          <p:nvPr/>
        </p:nvSpPr>
        <p:spPr bwMode="auto">
          <a:xfrm>
            <a:off x="2526786"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2" name="Freeform 5"/>
          <p:cNvSpPr>
            <a:spLocks noChangeAspect="1"/>
          </p:cNvSpPr>
          <p:nvPr/>
        </p:nvSpPr>
        <p:spPr bwMode="auto">
          <a:xfrm>
            <a:off x="376339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3" name="Freeform 5"/>
          <p:cNvSpPr>
            <a:spLocks noChangeAspect="1"/>
          </p:cNvSpPr>
          <p:nvPr/>
        </p:nvSpPr>
        <p:spPr bwMode="auto">
          <a:xfrm>
            <a:off x="5000012"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cstate="screen">
              <a:extLst>
                <a:ext uri="{28A0092B-C50C-407E-A947-70E740481C1C}">
                  <a14:useLocalDpi xmlns:a14="http://schemas.microsoft.com/office/drawing/2010/main"/>
                </a:ext>
              </a:extLst>
            </a:blip>
            <a:srcRect/>
            <a:stretch>
              <a:fillRect/>
            </a:stretch>
          </a:blip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44" name="Freeform 5"/>
          <p:cNvSpPr>
            <a:spLocks noChangeAspect="1"/>
          </p:cNvSpPr>
          <p:nvPr/>
        </p:nvSpPr>
        <p:spPr bwMode="auto">
          <a:xfrm>
            <a:off x="6236625"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noChangeAspect="1"/>
          </p:cNvSpPr>
          <p:nvPr/>
        </p:nvSpPr>
        <p:spPr bwMode="auto">
          <a:xfrm>
            <a:off x="747323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9" name="Rectangle 48">
            <a:hlinkClick r:id="rId9" action="ppaction://hlinksldjump"/>
          </p:cNvPr>
          <p:cNvSpPr/>
          <p:nvPr/>
        </p:nvSpPr>
        <p:spPr>
          <a:xfrm>
            <a:off x="128919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0" name="Rectangle 49">
            <a:hlinkClick r:id="rId10" action="ppaction://hlinksldjump"/>
          </p:cNvPr>
          <p:cNvSpPr/>
          <p:nvPr/>
        </p:nvSpPr>
        <p:spPr>
          <a:xfrm>
            <a:off x="2512785"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1" name="Rectangle 60">
            <a:hlinkClick r:id="rId11" action="ppaction://hlinksldjump"/>
          </p:cNvPr>
          <p:cNvSpPr/>
          <p:nvPr/>
        </p:nvSpPr>
        <p:spPr>
          <a:xfrm>
            <a:off x="3763399"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6" name="Rectangle 65">
            <a:hlinkClick r:id="rId12" action="ppaction://hlinksldjump"/>
          </p:cNvPr>
          <p:cNvSpPr/>
          <p:nvPr/>
        </p:nvSpPr>
        <p:spPr>
          <a:xfrm>
            <a:off x="6222624"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7" name="Rectangle 66">
            <a:hlinkClick r:id="rId13" action="ppaction://hlinksldjump"/>
          </p:cNvPr>
          <p:cNvSpPr/>
          <p:nvPr/>
        </p:nvSpPr>
        <p:spPr>
          <a:xfrm>
            <a:off x="746623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75" name="Picture 74"/>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4884286" y="1164038"/>
            <a:ext cx="252000" cy="252000"/>
          </a:xfrm>
          <a:prstGeom prst="rect">
            <a:avLst/>
          </a:prstGeom>
        </p:spPr>
      </p:pic>
      <p:sp>
        <p:nvSpPr>
          <p:cNvPr id="65" name="Rectangle 64">
            <a:hlinkClick r:id="rId15" action="ppaction://hlinksldjump"/>
          </p:cNvPr>
          <p:cNvSpPr/>
          <p:nvPr/>
        </p:nvSpPr>
        <p:spPr>
          <a:xfrm>
            <a:off x="5005346"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98" name="Rectangle 97">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99" name="TextBox 98"/>
          <p:cNvSpPr txBox="1"/>
          <p:nvPr/>
        </p:nvSpPr>
        <p:spPr>
          <a:xfrm>
            <a:off x="131574" y="4698328"/>
            <a:ext cx="2784092" cy="176972"/>
          </a:xfrm>
          <a:prstGeom prst="rect">
            <a:avLst/>
          </a:prstGeom>
          <a:noFill/>
        </p:spPr>
        <p:txBody>
          <a:bodyPr wrap="none" rtlCol="0">
            <a:spAutoFit/>
          </a:bodyPr>
          <a:lstStyle/>
          <a:p>
            <a:r>
              <a:rPr sz="550" dirty="0">
                <a:solidFill>
                  <a:schemeClr val="bg1"/>
                </a:solidFill>
              </a:rPr>
              <a:t>Fuente: </a:t>
            </a:r>
            <a:r>
              <a:rPr lang="es-ES_tradnl" sz="550" dirty="0" err="1" smtClean="0">
                <a:solidFill>
                  <a:schemeClr val="bg1"/>
                </a:solidFill>
              </a:rPr>
              <a:t>Insights</a:t>
            </a:r>
            <a:r>
              <a:rPr lang="es-ES_tradnl" sz="550" dirty="0" smtClean="0">
                <a:solidFill>
                  <a:schemeClr val="bg1"/>
                </a:solidFill>
              </a:rPr>
              <a:t> </a:t>
            </a:r>
            <a:r>
              <a:rPr sz="550" dirty="0" smtClean="0">
                <a:solidFill>
                  <a:schemeClr val="bg1"/>
                </a:solidFill>
              </a:rPr>
              <a:t>de </a:t>
            </a:r>
            <a:r>
              <a:rPr sz="550" dirty="0">
                <a:solidFill>
                  <a:schemeClr val="bg1"/>
                </a:solidFill>
              </a:rPr>
              <a:t>OMG en 81 mercados. Trabajo de campo: 15  – 31 mayo, 2014.</a:t>
            </a:r>
          </a:p>
        </p:txBody>
      </p:sp>
      <p:grpSp>
        <p:nvGrpSpPr>
          <p:cNvPr id="100" name="Group 99"/>
          <p:cNvGrpSpPr/>
          <p:nvPr/>
        </p:nvGrpSpPr>
        <p:grpSpPr>
          <a:xfrm>
            <a:off x="619295" y="1392208"/>
            <a:ext cx="694783" cy="415498"/>
            <a:chOff x="521551" y="1294286"/>
            <a:chExt cx="572441" cy="415498"/>
          </a:xfrm>
        </p:grpSpPr>
        <p:sp>
          <p:nvSpPr>
            <p:cNvPr id="101" name="Chevron 100">
              <a:hlinkClick r:id="rId17" action="ppaction://hlinksldjump"/>
            </p:cNvPr>
            <p:cNvSpPr/>
            <p:nvPr/>
          </p:nvSpPr>
          <p:spPr>
            <a:xfrm rot="10800000">
              <a:off x="52155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02" name="TextBox 101">
              <a:hlinkClick r:id="rId17"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grpSp>
        <p:nvGrpSpPr>
          <p:cNvPr id="103" name="Group 102"/>
          <p:cNvGrpSpPr/>
          <p:nvPr/>
        </p:nvGrpSpPr>
        <p:grpSpPr>
          <a:xfrm>
            <a:off x="8209859" y="1407042"/>
            <a:ext cx="575796" cy="281601"/>
            <a:chOff x="631672" y="1335124"/>
            <a:chExt cx="446962" cy="281601"/>
          </a:xfrm>
        </p:grpSpPr>
        <p:sp>
          <p:nvSpPr>
            <p:cNvPr id="104" name="Chevron 103">
              <a:hlinkClick r:id="" action="ppaction://hlinkshowjump?jump=nextslide"/>
            </p:cNvPr>
            <p:cNvSpPr/>
            <p:nvPr/>
          </p:nvSpPr>
          <p:spPr>
            <a:xfrm>
              <a:off x="88223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05" name="TextBox 104">
              <a:hlinkClick r:id="" action="ppaction://hlinkshowjump?jump=nextslide"/>
            </p:cNvPr>
            <p:cNvSpPr txBox="1"/>
            <p:nvPr/>
          </p:nvSpPr>
          <p:spPr>
            <a:xfrm>
              <a:off x="631672" y="1339726"/>
              <a:ext cx="446962" cy="276999"/>
            </a:xfrm>
            <a:prstGeom prst="rect">
              <a:avLst/>
            </a:prstGeom>
            <a:noFill/>
          </p:spPr>
          <p:txBody>
            <a:bodyPr wrap="square" rtlCol="0">
              <a:spAutoFit/>
            </a:bodyPr>
            <a:lstStyle/>
            <a:p>
              <a:pPr lvl="0"/>
              <a:r>
                <a:rPr lang="en-GB" sz="600" cap="all" dirty="0">
                  <a:solidFill>
                    <a:prstClr val="white"/>
                  </a:solidFill>
                  <a:latin typeface="Impact"/>
                  <a:ea typeface="+mj-ea"/>
                  <a:cs typeface="+mj-cs"/>
                </a:rPr>
                <a:t>SIGUIENTE</a:t>
              </a:r>
            </a:p>
          </p:txBody>
        </p:sp>
      </p:grpSp>
      <p:grpSp>
        <p:nvGrpSpPr>
          <p:cNvPr id="106" name="Group 105"/>
          <p:cNvGrpSpPr/>
          <p:nvPr/>
        </p:nvGrpSpPr>
        <p:grpSpPr>
          <a:xfrm>
            <a:off x="3773288" y="1902310"/>
            <a:ext cx="4290847" cy="2821244"/>
            <a:chOff x="54624" y="1900912"/>
            <a:chExt cx="4290847" cy="2821244"/>
          </a:xfrm>
        </p:grpSpPr>
        <p:sp>
          <p:nvSpPr>
            <p:cNvPr id="107"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cxnSp>
          <p:nvCxnSpPr>
            <p:cNvPr id="108" name="Straight Connector 107"/>
            <p:cNvCxnSpPr>
              <a:endCxn id="107" idx="1"/>
            </p:cNvCxnSpPr>
            <p:nvPr/>
          </p:nvCxnSpPr>
          <p:spPr>
            <a:xfrm flipH="1">
              <a:off x="1673776" y="2008145"/>
              <a:ext cx="0" cy="84196"/>
            </a:xfrm>
            <a:prstGeom prst="line">
              <a:avLst/>
            </a:prstGeom>
            <a:ln>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rot="19834873">
              <a:off x="244697" y="1900912"/>
              <a:ext cx="1476331" cy="590931"/>
            </a:xfrm>
            <a:prstGeom prst="rect">
              <a:avLst/>
            </a:prstGeom>
            <a:noFill/>
          </p:spPr>
          <p:txBody>
            <a:bodyPr wrap="square" rtlCol="0">
              <a:spAutoFit/>
            </a:bodyPr>
            <a:lstStyle/>
            <a:p>
              <a:pPr>
                <a:lnSpc>
                  <a:spcPct val="90000"/>
                </a:lnSpc>
              </a:pPr>
              <a:r>
                <a:rPr>
                  <a:solidFill>
                    <a:schemeClr val="bg1"/>
                  </a:solidFill>
                  <a:latin typeface="+mj-lt"/>
                </a:rPr>
                <a:t>VICTOR MOSES</a:t>
              </a:r>
            </a:p>
          </p:txBody>
        </p:sp>
        <p:sp>
          <p:nvSpPr>
            <p:cNvPr id="110" name="TextBox 109"/>
            <p:cNvSpPr txBox="1"/>
            <p:nvPr/>
          </p:nvSpPr>
          <p:spPr>
            <a:xfrm>
              <a:off x="955735" y="2369190"/>
              <a:ext cx="1482695" cy="276999"/>
            </a:xfrm>
            <a:prstGeom prst="rect">
              <a:avLst/>
            </a:prstGeom>
            <a:noFill/>
          </p:spPr>
          <p:txBody>
            <a:bodyPr wrap="square" rtlCol="0">
              <a:spAutoFit/>
            </a:bodyPr>
            <a:lstStyle/>
            <a:p>
              <a:pPr algn="ctr" defTabSz="631825"/>
              <a:r>
                <a:rPr sz="1200">
                  <a:solidFill>
                    <a:schemeClr val="accent6"/>
                  </a:solidFill>
                  <a:latin typeface="+mj-lt"/>
                </a:rPr>
                <a:t>SEGUIDORES:</a:t>
              </a:r>
            </a:p>
          </p:txBody>
        </p:sp>
        <p:sp>
          <p:nvSpPr>
            <p:cNvPr id="111" name="Rectangle 110"/>
            <p:cNvSpPr/>
            <p:nvPr/>
          </p:nvSpPr>
          <p:spPr>
            <a:xfrm>
              <a:off x="748665" y="3107779"/>
              <a:ext cx="1020536" cy="438582"/>
            </a:xfrm>
            <a:prstGeom prst="rect">
              <a:avLst/>
            </a:prstGeom>
          </p:spPr>
          <p:txBody>
            <a:bodyPr wrap="none">
              <a:spAutoFit/>
            </a:bodyPr>
            <a:lstStyle/>
            <a:p>
              <a:pPr algn="ctr">
                <a:lnSpc>
                  <a:spcPct val="90000"/>
                </a:lnSpc>
              </a:pPr>
              <a:r>
                <a:rPr sz="1600">
                  <a:solidFill>
                    <a:schemeClr val="bg1"/>
                  </a:solidFill>
                  <a:latin typeface="+mj-lt"/>
                </a:rPr>
                <a:t>1.068.525 </a:t>
              </a:r>
            </a:p>
            <a:p>
              <a:pPr algn="ctr">
                <a:lnSpc>
                  <a:spcPct val="90000"/>
                </a:lnSpc>
              </a:pPr>
              <a:r>
                <a:rPr sz="900">
                  <a:solidFill>
                    <a:schemeClr val="bg1"/>
                  </a:solidFill>
                </a:rPr>
                <a:t>Me gusta en FB</a:t>
              </a:r>
            </a:p>
          </p:txBody>
        </p:sp>
        <p:sp>
          <p:nvSpPr>
            <p:cNvPr id="112" name="Freeform 73"/>
            <p:cNvSpPr>
              <a:spLocks noChangeAspect="1"/>
            </p:cNvSpPr>
            <p:nvPr/>
          </p:nvSpPr>
          <p:spPr bwMode="auto">
            <a:xfrm>
              <a:off x="1138131" y="2720796"/>
              <a:ext cx="182333" cy="374497"/>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13" name="Freeform 237"/>
            <p:cNvSpPr>
              <a:spLocks noChangeAspect="1"/>
            </p:cNvSpPr>
            <p:nvPr/>
          </p:nvSpPr>
          <p:spPr bwMode="auto">
            <a:xfrm>
              <a:off x="1903007" y="2709238"/>
              <a:ext cx="545409" cy="41150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14" name="Rectangle 113"/>
            <p:cNvSpPr/>
            <p:nvPr/>
          </p:nvSpPr>
          <p:spPr>
            <a:xfrm>
              <a:off x="1874103" y="3118665"/>
              <a:ext cx="654345" cy="438582"/>
            </a:xfrm>
            <a:prstGeom prst="rect">
              <a:avLst/>
            </a:prstGeom>
          </p:spPr>
          <p:txBody>
            <a:bodyPr wrap="none">
              <a:spAutoFit/>
            </a:bodyPr>
            <a:lstStyle/>
            <a:p>
              <a:pPr algn="ctr">
                <a:lnSpc>
                  <a:spcPct val="90000"/>
                </a:lnSpc>
              </a:pPr>
              <a:r>
                <a:rPr sz="1600">
                  <a:solidFill>
                    <a:schemeClr val="bg1"/>
                  </a:solidFill>
                  <a:latin typeface="+mj-lt"/>
                </a:rPr>
                <a:t>643 m</a:t>
              </a:r>
            </a:p>
            <a:p>
              <a:pPr algn="ctr">
                <a:lnSpc>
                  <a:spcPct val="90000"/>
                </a:lnSpc>
              </a:pPr>
              <a:r>
                <a:rPr sz="900">
                  <a:solidFill>
                    <a:schemeClr val="bg1"/>
                  </a:solidFill>
                </a:rPr>
                <a:t>twitter</a:t>
              </a:r>
              <a:endParaRPr lang="en-GB" sz="900" dirty="0">
                <a:solidFill>
                  <a:schemeClr val="bg1"/>
                </a:solidFill>
              </a:endParaRPr>
            </a:p>
          </p:txBody>
        </p:sp>
        <p:sp>
          <p:nvSpPr>
            <p:cNvPr id="115" name="TextBox 114"/>
            <p:cNvSpPr txBox="1"/>
            <p:nvPr/>
          </p:nvSpPr>
          <p:spPr>
            <a:xfrm rot="1823170">
              <a:off x="1678492" y="2229648"/>
              <a:ext cx="1476331" cy="313932"/>
            </a:xfrm>
            <a:prstGeom prst="rect">
              <a:avLst/>
            </a:prstGeom>
            <a:noFill/>
          </p:spPr>
          <p:txBody>
            <a:bodyPr wrap="square" rtlCol="0">
              <a:spAutoFit/>
            </a:bodyPr>
            <a:lstStyle/>
            <a:p>
              <a:pPr>
                <a:lnSpc>
                  <a:spcPct val="90000"/>
                </a:lnSpc>
              </a:pPr>
              <a:r>
                <a:rPr sz="1600">
                  <a:solidFill>
                    <a:schemeClr val="accent3"/>
                  </a:solidFill>
                  <a:latin typeface="+mj-lt"/>
                </a:rPr>
                <a:t>NIGERIA</a:t>
              </a:r>
              <a:endParaRPr lang="en-GB" sz="1600" dirty="0">
                <a:solidFill>
                  <a:schemeClr val="accent3"/>
                </a:solidFill>
                <a:latin typeface="+mj-lt"/>
              </a:endParaRPr>
            </a:p>
          </p:txBody>
        </p:sp>
        <p:sp>
          <p:nvSpPr>
            <p:cNvPr id="116" name="Freeform 5"/>
            <p:cNvSpPr>
              <a:spLocks noChangeAspect="1"/>
            </p:cNvSpPr>
            <p:nvPr/>
          </p:nvSpPr>
          <p:spPr bwMode="auto">
            <a:xfrm>
              <a:off x="3060003" y="2674334"/>
              <a:ext cx="128546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6"/>
              </a:solidFill>
            </a:ln>
          </p:spPr>
          <p:txBody>
            <a:bodyPr vert="horz" wrap="square" lIns="91440" tIns="45720" rIns="91440" bIns="45720" numCol="1" anchor="ctr" anchorCtr="0" compatLnSpc="1">
              <a:prstTxWarp prst="textNoShape">
                <a:avLst/>
              </a:prstTxWarp>
            </a:bodyPr>
            <a:lstStyle/>
            <a:p>
              <a:pPr lvl="0" algn="ctr" defTabSz="500063">
                <a:lnSpc>
                  <a:spcPct val="95000"/>
                </a:lnSpc>
              </a:pPr>
              <a:r>
                <a:rPr sz="1100" dirty="0">
                  <a:solidFill>
                    <a:prstClr val="white"/>
                  </a:solidFill>
                  <a:latin typeface="Impact"/>
                </a:rPr>
                <a:t>CLUB:</a:t>
              </a:r>
              <a:r>
                <a:rPr sz="1000" dirty="0">
                  <a:solidFill>
                    <a:prstClr val="white"/>
                  </a:solidFill>
                </a:rPr>
                <a:t/>
              </a:r>
              <a:br>
                <a:rPr sz="1000" dirty="0">
                  <a:solidFill>
                    <a:prstClr val="white"/>
                  </a:solidFill>
                </a:rPr>
              </a:br>
              <a:r>
                <a:rPr sz="1000" dirty="0">
                  <a:solidFill>
                    <a:prstClr val="white"/>
                  </a:solidFill>
                </a:rPr>
                <a:t>Liverpool/Chelsea </a:t>
              </a:r>
              <a:endParaRPr lang="en-GB" sz="1000" dirty="0">
                <a:solidFill>
                  <a:prstClr val="white"/>
                </a:solidFill>
              </a:endParaRPr>
            </a:p>
            <a:p>
              <a:pPr lvl="0" algn="ctr" defTabSz="500063">
                <a:lnSpc>
                  <a:spcPct val="95000"/>
                </a:lnSpc>
              </a:pPr>
              <a:r>
                <a:rPr sz="1100" dirty="0">
                  <a:solidFill>
                    <a:prstClr val="white"/>
                  </a:solidFill>
                  <a:latin typeface="Impact"/>
                </a:rPr>
                <a:t>EDAD:</a:t>
              </a:r>
              <a:r>
                <a:rPr sz="1000" b="1" dirty="0">
                  <a:solidFill>
                    <a:prstClr val="white"/>
                  </a:solidFill>
                </a:rPr>
                <a:t/>
              </a:r>
              <a:br>
                <a:rPr sz="1000" b="1" dirty="0">
                  <a:solidFill>
                    <a:prstClr val="white"/>
                  </a:solidFill>
                </a:rPr>
              </a:br>
              <a:r>
                <a:rPr sz="1000" dirty="0">
                  <a:solidFill>
                    <a:prstClr val="white"/>
                  </a:solidFill>
                </a:rPr>
                <a:t>23</a:t>
              </a:r>
              <a:endParaRPr lang="en-GB" sz="1000" dirty="0">
                <a:solidFill>
                  <a:prstClr val="white"/>
                </a:solidFill>
              </a:endParaRPr>
            </a:p>
            <a:p>
              <a:pPr lvl="0" algn="ctr" defTabSz="500063">
                <a:lnSpc>
                  <a:spcPct val="95000"/>
                </a:lnSpc>
              </a:pPr>
              <a:r>
                <a:rPr sz="1100" dirty="0">
                  <a:solidFill>
                    <a:prstClr val="white"/>
                  </a:solidFill>
                  <a:latin typeface="Impact"/>
                </a:rPr>
                <a:t>POSITION:</a:t>
              </a:r>
              <a:r>
                <a:rPr sz="1000" b="1" dirty="0">
                  <a:solidFill>
                    <a:prstClr val="white"/>
                  </a:solidFill>
                </a:rPr>
                <a:t/>
              </a:r>
              <a:br>
                <a:rPr sz="1000" b="1" dirty="0">
                  <a:solidFill>
                    <a:prstClr val="white"/>
                  </a:solidFill>
                </a:rPr>
              </a:br>
              <a:r>
                <a:rPr lang="es-ES" sz="950" dirty="0" smtClean="0">
                  <a:solidFill>
                    <a:prstClr val="white"/>
                  </a:solidFill>
                </a:rPr>
                <a:t>Delantero/Extremo</a:t>
              </a:r>
              <a:endParaRPr lang="es-ES" sz="950" dirty="0">
                <a:solidFill>
                  <a:prstClr val="white"/>
                </a:solidFill>
              </a:endParaRPr>
            </a:p>
          </p:txBody>
        </p:sp>
        <p:cxnSp>
          <p:nvCxnSpPr>
            <p:cNvPr id="117" name="Straight Connector 116"/>
            <p:cNvCxnSpPr/>
            <p:nvPr/>
          </p:nvCxnSpPr>
          <p:spPr>
            <a:xfrm>
              <a:off x="2808513" y="3358397"/>
              <a:ext cx="25149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a:stCxn id="120" idx="3"/>
            </p:cNvCxnSpPr>
            <p:nvPr/>
          </p:nvCxnSpPr>
          <p:spPr>
            <a:xfrm flipV="1">
              <a:off x="54624" y="3358397"/>
              <a:ext cx="484414"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119" name="TextBox 118"/>
          <p:cNvSpPr txBox="1"/>
          <p:nvPr/>
        </p:nvSpPr>
        <p:spPr>
          <a:xfrm>
            <a:off x="984741" y="2181463"/>
            <a:ext cx="2858062" cy="276999"/>
          </a:xfrm>
          <a:prstGeom prst="rect">
            <a:avLst/>
          </a:prstGeom>
          <a:noFill/>
        </p:spPr>
        <p:txBody>
          <a:bodyPr wrap="square" rtlCol="0">
            <a:spAutoFit/>
          </a:bodyPr>
          <a:lstStyle/>
          <a:p>
            <a:pPr algn="r" defTabSz="631825"/>
            <a:r>
              <a:rPr sz="1200">
                <a:solidFill>
                  <a:schemeClr val="bg1"/>
                </a:solidFill>
                <a:latin typeface="+mj-lt"/>
              </a:rPr>
              <a:t>Vídeos Promocionales:</a:t>
            </a:r>
          </a:p>
        </p:txBody>
      </p:sp>
      <p:pic>
        <p:nvPicPr>
          <p:cNvPr id="120" name="Picture 119"/>
          <p:cNvPicPr>
            <a:picLocks noChangeAspect="1" noChangeArrowheads="1"/>
          </p:cNvPicPr>
          <p:nvPr/>
        </p:nvPicPr>
        <p:blipFill rotWithShape="1">
          <a:blip r:embed="rId18" cstate="screen">
            <a:extLst>
              <a:ext uri="{28A0092B-C50C-407E-A947-70E740481C1C}">
                <a14:useLocalDpi xmlns:a14="http://schemas.microsoft.com/office/drawing/2010/main"/>
              </a:ext>
            </a:extLst>
          </a:blip>
          <a:srcRect/>
          <a:stretch/>
        </p:blipFill>
        <p:spPr bwMode="auto">
          <a:xfrm>
            <a:off x="1490752" y="2447442"/>
            <a:ext cx="2282536" cy="2030285"/>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21" name="Group 120"/>
          <p:cNvGrpSpPr/>
          <p:nvPr/>
        </p:nvGrpSpPr>
        <p:grpSpPr>
          <a:xfrm>
            <a:off x="1637994" y="4734632"/>
            <a:ext cx="7506006" cy="417693"/>
            <a:chOff x="1637994" y="4734632"/>
            <a:chExt cx="7506006" cy="417693"/>
          </a:xfrm>
        </p:grpSpPr>
        <p:grpSp>
          <p:nvGrpSpPr>
            <p:cNvPr id="122" name="Group 121"/>
            <p:cNvGrpSpPr/>
            <p:nvPr/>
          </p:nvGrpSpPr>
          <p:grpSpPr>
            <a:xfrm>
              <a:off x="1637994" y="4835525"/>
              <a:ext cx="7506006" cy="316800"/>
              <a:chOff x="1914453" y="4835525"/>
              <a:chExt cx="8255647" cy="316800"/>
            </a:xfrm>
          </p:grpSpPr>
          <p:sp>
            <p:nvSpPr>
              <p:cNvPr id="124" name="Rectangle 123">
                <a:hlinkClick r:id="rId1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25" name="Rectangle 124">
                <a:hlinkClick r:id="rId2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26" name="Rectangle 125">
                <a:hlinkClick r:id="rId2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27" name="Rectangle 126">
                <a:hlinkClick r:id="rId2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28" name="Rectangle 127">
                <a:hlinkClick r:id="rId2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29" name="Rectangle 128">
                <a:hlinkClick r:id="rId24"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30" name="Rectangle 129">
                <a:hlinkClick r:id="rId2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31" name="Rectangle 130">
                <a:hlinkClick r:id="rId2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23" name="Isosceles Triangle 122"/>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18232567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 name="Freeform 5"/>
          <p:cNvSpPr>
            <a:spLocks noChangeAspect="1"/>
          </p:cNvSpPr>
          <p:nvPr/>
        </p:nvSpPr>
        <p:spPr bwMode="auto">
          <a:xfrm>
            <a:off x="1290173"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38" name="Freeform 5"/>
          <p:cNvSpPr>
            <a:spLocks noChangeAspect="1"/>
          </p:cNvSpPr>
          <p:nvPr/>
        </p:nvSpPr>
        <p:spPr bwMode="auto">
          <a:xfrm>
            <a:off x="2526786"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39" name="Freeform 5"/>
          <p:cNvSpPr>
            <a:spLocks noChangeAspect="1"/>
          </p:cNvSpPr>
          <p:nvPr/>
        </p:nvSpPr>
        <p:spPr bwMode="auto">
          <a:xfrm>
            <a:off x="376339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8" name="Freeform 5"/>
          <p:cNvSpPr>
            <a:spLocks noChangeAspect="1"/>
          </p:cNvSpPr>
          <p:nvPr/>
        </p:nvSpPr>
        <p:spPr bwMode="auto">
          <a:xfrm>
            <a:off x="5000012"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9" name="Freeform 5"/>
          <p:cNvSpPr>
            <a:spLocks noChangeAspect="1"/>
          </p:cNvSpPr>
          <p:nvPr/>
        </p:nvSpPr>
        <p:spPr bwMode="auto">
          <a:xfrm>
            <a:off x="6236625"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cstate="screen">
              <a:extLst>
                <a:ext uri="{28A0092B-C50C-407E-A947-70E740481C1C}">
                  <a14:useLocalDpi xmlns:a14="http://schemas.microsoft.com/office/drawing/2010/main"/>
                </a:ext>
              </a:extLst>
            </a:blip>
            <a:srcRect/>
            <a:stretch>
              <a:fillRect/>
            </a:stretch>
          </a:blip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50" name="Freeform 5"/>
          <p:cNvSpPr>
            <a:spLocks noChangeAspect="1"/>
          </p:cNvSpPr>
          <p:nvPr/>
        </p:nvSpPr>
        <p:spPr bwMode="auto">
          <a:xfrm>
            <a:off x="747323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title"/>
          </p:nvPr>
        </p:nvSpPr>
        <p:spPr>
          <a:xfrm>
            <a:off x="105520" y="147272"/>
            <a:ext cx="8229600" cy="376826"/>
          </a:xfrm>
        </p:spPr>
        <p:txBody>
          <a:bodyPr anchor="t"/>
          <a:lstStyle/>
          <a:p>
            <a:r>
              <a:rPr lang="en-GB" sz="4000" dirty="0" err="1">
                <a:solidFill>
                  <a:schemeClr val="accent6"/>
                </a:solidFill>
              </a:rPr>
              <a:t>Futbolistas</a:t>
            </a:r>
            <a:r>
              <a:rPr lang="en-GB" sz="4000" dirty="0">
                <a:solidFill>
                  <a:schemeClr val="accent6"/>
                </a:solidFill>
              </a:rPr>
              <a:t> </a:t>
            </a:r>
            <a:r>
              <a:rPr lang="en-GB" sz="4000" dirty="0" err="1" smtClean="0"/>
              <a:t>Destacados</a:t>
            </a:r>
            <a:r>
              <a:rPr lang="en-GB" sz="4000" dirty="0" smtClean="0"/>
              <a:t>: </a:t>
            </a:r>
            <a:r>
              <a:rPr lang="en-GB" sz="4000" dirty="0"/>
              <a:t>ETO </a:t>
            </a:r>
          </a:p>
        </p:txBody>
      </p:sp>
      <p:sp>
        <p:nvSpPr>
          <p:cNvPr id="5" name="Rectangle 4"/>
          <p:cNvSpPr/>
          <p:nvPr/>
        </p:nvSpPr>
        <p:spPr>
          <a:xfrm>
            <a:off x="71918" y="527552"/>
            <a:ext cx="2247475" cy="369332"/>
          </a:xfrm>
          <a:prstGeom prst="rect">
            <a:avLst/>
          </a:prstGeom>
        </p:spPr>
        <p:txBody>
          <a:bodyPr wrap="none">
            <a:spAutoFit/>
          </a:bodyPr>
          <a:lstStyle/>
          <a:p>
            <a:r>
              <a:rPr lang="en-GB" cap="all" dirty="0">
                <a:solidFill>
                  <a:schemeClr val="bg1"/>
                </a:solidFill>
                <a:latin typeface="+mj-lt"/>
                <a:ea typeface="+mj-ea"/>
                <a:cs typeface="+mj-cs"/>
              </a:rPr>
              <a:t>Profiles &amp; </a:t>
            </a:r>
            <a:r>
              <a:rPr lang="en-GB" cap="all" dirty="0" smtClean="0">
                <a:solidFill>
                  <a:schemeClr val="bg1"/>
                </a:solidFill>
                <a:latin typeface="+mj-lt"/>
                <a:ea typeface="+mj-ea"/>
                <a:cs typeface="+mj-cs"/>
              </a:rPr>
              <a:t>FOLLOWING</a:t>
            </a:r>
            <a:endParaRPr lang="en-GB" cap="all" dirty="0">
              <a:solidFill>
                <a:schemeClr val="bg1"/>
              </a:solidFill>
              <a:latin typeface="+mj-lt"/>
              <a:ea typeface="+mj-ea"/>
              <a:cs typeface="+mj-cs"/>
            </a:endParaRPr>
          </a:p>
        </p:txBody>
      </p:sp>
      <p:grpSp>
        <p:nvGrpSpPr>
          <p:cNvPr id="15" name="Group 14"/>
          <p:cNvGrpSpPr/>
          <p:nvPr/>
        </p:nvGrpSpPr>
        <p:grpSpPr>
          <a:xfrm>
            <a:off x="8327901" y="93663"/>
            <a:ext cx="557063" cy="628047"/>
            <a:chOff x="8327901" y="93663"/>
            <a:chExt cx="557063" cy="628047"/>
          </a:xfrm>
        </p:grpSpPr>
        <p:sp>
          <p:nvSpPr>
            <p:cNvPr id="16"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17" name="Rectangle 16"/>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sp>
        <p:nvSpPr>
          <p:cNvPr id="52" name="Rectangle 51">
            <a:hlinkClick r:id="rId9" action="ppaction://hlinksldjump"/>
          </p:cNvPr>
          <p:cNvSpPr/>
          <p:nvPr/>
        </p:nvSpPr>
        <p:spPr>
          <a:xfrm>
            <a:off x="128919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3" name="Rectangle 52">
            <a:hlinkClick r:id="rId10" action="ppaction://hlinksldjump"/>
          </p:cNvPr>
          <p:cNvSpPr/>
          <p:nvPr/>
        </p:nvSpPr>
        <p:spPr>
          <a:xfrm>
            <a:off x="2512785"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4" name="Rectangle 53">
            <a:hlinkClick r:id="rId11" action="ppaction://hlinksldjump"/>
          </p:cNvPr>
          <p:cNvSpPr/>
          <p:nvPr/>
        </p:nvSpPr>
        <p:spPr>
          <a:xfrm>
            <a:off x="3763399"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5" name="Rectangle 54">
            <a:hlinkClick r:id="rId12" action="ppaction://hlinksldjump"/>
          </p:cNvPr>
          <p:cNvSpPr/>
          <p:nvPr/>
        </p:nvSpPr>
        <p:spPr>
          <a:xfrm>
            <a:off x="5005346"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7" name="Rectangle 56">
            <a:hlinkClick r:id="rId13" action="ppaction://hlinksldjump"/>
          </p:cNvPr>
          <p:cNvSpPr/>
          <p:nvPr/>
        </p:nvSpPr>
        <p:spPr>
          <a:xfrm>
            <a:off x="746623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59" name="Picture 58"/>
          <p:cNvPicPr>
            <a:picLocks noChangeAspect="1"/>
          </p:cNvPicPr>
          <p:nvPr/>
        </p:nvPicPr>
        <p:blipFill rotWithShape="1">
          <a:blip r:embed="rId14" cstate="screen">
            <a:extLst>
              <a:ext uri="{28A0092B-C50C-407E-A947-70E740481C1C}">
                <a14:useLocalDpi xmlns:a14="http://schemas.microsoft.com/office/drawing/2010/main"/>
              </a:ext>
            </a:extLst>
          </a:blip>
          <a:srcRect/>
          <a:stretch/>
        </p:blipFill>
        <p:spPr>
          <a:xfrm>
            <a:off x="6143137" y="1188118"/>
            <a:ext cx="202230" cy="208882"/>
          </a:xfrm>
          <a:prstGeom prst="ellipse">
            <a:avLst/>
          </a:prstGeom>
        </p:spPr>
      </p:pic>
      <p:sp>
        <p:nvSpPr>
          <p:cNvPr id="60" name="Rectangle 59">
            <a:hlinkClick r:id="rId15" action="ppaction://hlinksldjump"/>
          </p:cNvPr>
          <p:cNvSpPr/>
          <p:nvPr/>
        </p:nvSpPr>
        <p:spPr>
          <a:xfrm>
            <a:off x="6222624"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110" name="Rectangle 109">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111" name="TextBox 110"/>
          <p:cNvSpPr txBox="1"/>
          <p:nvPr/>
        </p:nvSpPr>
        <p:spPr>
          <a:xfrm>
            <a:off x="131574" y="4698328"/>
            <a:ext cx="2784092" cy="176972"/>
          </a:xfrm>
          <a:prstGeom prst="rect">
            <a:avLst/>
          </a:prstGeom>
          <a:noFill/>
        </p:spPr>
        <p:txBody>
          <a:bodyPr wrap="none" rtlCol="0">
            <a:spAutoFit/>
          </a:bodyPr>
          <a:lstStyle/>
          <a:p>
            <a:r>
              <a:rPr sz="550" dirty="0">
                <a:solidFill>
                  <a:schemeClr val="bg1"/>
                </a:solidFill>
              </a:rPr>
              <a:t>Fuente: </a:t>
            </a:r>
            <a:r>
              <a:rPr lang="es-ES_tradnl" sz="550" dirty="0" err="1" smtClean="0">
                <a:solidFill>
                  <a:schemeClr val="bg1"/>
                </a:solidFill>
              </a:rPr>
              <a:t>Insights</a:t>
            </a:r>
            <a:r>
              <a:rPr lang="es-ES_tradnl" sz="550" dirty="0" smtClean="0">
                <a:solidFill>
                  <a:schemeClr val="bg1"/>
                </a:solidFill>
              </a:rPr>
              <a:t> </a:t>
            </a:r>
            <a:r>
              <a:rPr sz="550" dirty="0" smtClean="0">
                <a:solidFill>
                  <a:schemeClr val="bg1"/>
                </a:solidFill>
              </a:rPr>
              <a:t>de </a:t>
            </a:r>
            <a:r>
              <a:rPr sz="550" dirty="0">
                <a:solidFill>
                  <a:schemeClr val="bg1"/>
                </a:solidFill>
              </a:rPr>
              <a:t>OMG en 81 mercados. Trabajo de campo: 15  – 31 mayo, 2014.</a:t>
            </a:r>
          </a:p>
        </p:txBody>
      </p:sp>
      <p:grpSp>
        <p:nvGrpSpPr>
          <p:cNvPr id="112" name="Group 111"/>
          <p:cNvGrpSpPr/>
          <p:nvPr/>
        </p:nvGrpSpPr>
        <p:grpSpPr>
          <a:xfrm>
            <a:off x="619295" y="1392208"/>
            <a:ext cx="694783" cy="415498"/>
            <a:chOff x="521551" y="1294286"/>
            <a:chExt cx="572441" cy="415498"/>
          </a:xfrm>
        </p:grpSpPr>
        <p:sp>
          <p:nvSpPr>
            <p:cNvPr id="113" name="Chevron 112">
              <a:hlinkClick r:id="rId17" action="ppaction://hlinksldjump"/>
            </p:cNvPr>
            <p:cNvSpPr/>
            <p:nvPr/>
          </p:nvSpPr>
          <p:spPr>
            <a:xfrm rot="10800000">
              <a:off x="52155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14" name="TextBox 113">
              <a:hlinkClick r:id="rId17"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grpSp>
        <p:nvGrpSpPr>
          <p:cNvPr id="115" name="Group 114"/>
          <p:cNvGrpSpPr/>
          <p:nvPr/>
        </p:nvGrpSpPr>
        <p:grpSpPr>
          <a:xfrm>
            <a:off x="8209859" y="1407042"/>
            <a:ext cx="575796" cy="281601"/>
            <a:chOff x="631672" y="1335124"/>
            <a:chExt cx="446962" cy="281601"/>
          </a:xfrm>
        </p:grpSpPr>
        <p:sp>
          <p:nvSpPr>
            <p:cNvPr id="116" name="Chevron 115">
              <a:hlinkClick r:id="" action="ppaction://hlinkshowjump?jump=nextslide"/>
            </p:cNvPr>
            <p:cNvSpPr/>
            <p:nvPr/>
          </p:nvSpPr>
          <p:spPr>
            <a:xfrm>
              <a:off x="88223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17" name="TextBox 116">
              <a:hlinkClick r:id="" action="ppaction://hlinkshowjump?jump=nextslide"/>
            </p:cNvPr>
            <p:cNvSpPr txBox="1"/>
            <p:nvPr/>
          </p:nvSpPr>
          <p:spPr>
            <a:xfrm>
              <a:off x="631672" y="1339726"/>
              <a:ext cx="446962" cy="276999"/>
            </a:xfrm>
            <a:prstGeom prst="rect">
              <a:avLst/>
            </a:prstGeom>
            <a:noFill/>
          </p:spPr>
          <p:txBody>
            <a:bodyPr wrap="square" rtlCol="0">
              <a:spAutoFit/>
            </a:bodyPr>
            <a:lstStyle/>
            <a:p>
              <a:pPr lvl="0"/>
              <a:r>
                <a:rPr lang="en-GB" sz="600" cap="all" dirty="0">
                  <a:solidFill>
                    <a:prstClr val="white"/>
                  </a:solidFill>
                  <a:latin typeface="Impact"/>
                  <a:ea typeface="+mj-ea"/>
                  <a:cs typeface="+mj-cs"/>
                </a:rPr>
                <a:t>SIGUIENTE</a:t>
              </a:r>
            </a:p>
          </p:txBody>
        </p:sp>
      </p:grpSp>
      <p:grpSp>
        <p:nvGrpSpPr>
          <p:cNvPr id="118" name="Group 117"/>
          <p:cNvGrpSpPr/>
          <p:nvPr/>
        </p:nvGrpSpPr>
        <p:grpSpPr>
          <a:xfrm>
            <a:off x="3624116" y="1902885"/>
            <a:ext cx="4476555" cy="2821244"/>
            <a:chOff x="-1321732" y="1900912"/>
            <a:chExt cx="4476555" cy="2821244"/>
          </a:xfrm>
        </p:grpSpPr>
        <p:sp>
          <p:nvSpPr>
            <p:cNvPr id="119"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cxnSp>
          <p:nvCxnSpPr>
            <p:cNvPr id="120" name="Straight Connector 119"/>
            <p:cNvCxnSpPr>
              <a:endCxn id="119" idx="1"/>
            </p:cNvCxnSpPr>
            <p:nvPr/>
          </p:nvCxnSpPr>
          <p:spPr>
            <a:xfrm flipH="1">
              <a:off x="1673776" y="2008145"/>
              <a:ext cx="0" cy="84196"/>
            </a:xfrm>
            <a:prstGeom prst="line">
              <a:avLst/>
            </a:prstGeom>
            <a:ln>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21" name="TextBox 120"/>
            <p:cNvSpPr txBox="1"/>
            <p:nvPr/>
          </p:nvSpPr>
          <p:spPr>
            <a:xfrm rot="19834873">
              <a:off x="244697" y="1900912"/>
              <a:ext cx="1476331" cy="590931"/>
            </a:xfrm>
            <a:prstGeom prst="rect">
              <a:avLst/>
            </a:prstGeom>
            <a:noFill/>
          </p:spPr>
          <p:txBody>
            <a:bodyPr wrap="square" rtlCol="0">
              <a:spAutoFit/>
            </a:bodyPr>
            <a:lstStyle/>
            <a:p>
              <a:pPr>
                <a:lnSpc>
                  <a:spcPct val="90000"/>
                </a:lnSpc>
              </a:pPr>
              <a:r>
                <a:rPr>
                  <a:solidFill>
                    <a:schemeClr val="bg1"/>
                  </a:solidFill>
                  <a:latin typeface="+mj-lt"/>
                </a:rPr>
                <a:t>SAMUEL </a:t>
              </a:r>
              <a:br>
                <a:rPr>
                  <a:solidFill>
                    <a:schemeClr val="bg1"/>
                  </a:solidFill>
                  <a:latin typeface="+mj-lt"/>
                </a:rPr>
              </a:br>
              <a:r>
                <a:rPr>
                  <a:solidFill>
                    <a:schemeClr val="bg1"/>
                  </a:solidFill>
                  <a:latin typeface="+mj-lt"/>
                </a:rPr>
                <a:t>ETO </a:t>
              </a:r>
              <a:endParaRPr lang="en-GB" dirty="0">
                <a:solidFill>
                  <a:schemeClr val="bg1"/>
                </a:solidFill>
                <a:latin typeface="+mj-lt"/>
              </a:endParaRPr>
            </a:p>
          </p:txBody>
        </p:sp>
        <p:sp>
          <p:nvSpPr>
            <p:cNvPr id="122" name="TextBox 121"/>
            <p:cNvSpPr txBox="1"/>
            <p:nvPr/>
          </p:nvSpPr>
          <p:spPr>
            <a:xfrm>
              <a:off x="945969" y="3576291"/>
              <a:ext cx="1488254" cy="276999"/>
            </a:xfrm>
            <a:prstGeom prst="rect">
              <a:avLst/>
            </a:prstGeom>
            <a:noFill/>
          </p:spPr>
          <p:txBody>
            <a:bodyPr wrap="square" rtlCol="0">
              <a:spAutoFit/>
            </a:bodyPr>
            <a:lstStyle/>
            <a:p>
              <a:pPr algn="ctr" defTabSz="631825"/>
              <a:r>
                <a:rPr sz="1200">
                  <a:solidFill>
                    <a:schemeClr val="accent6"/>
                  </a:solidFill>
                  <a:latin typeface="+mj-lt"/>
                </a:rPr>
                <a:t>PATROCINADORES:</a:t>
              </a:r>
              <a:endParaRPr lang="en-GB" sz="1200" dirty="0">
                <a:solidFill>
                  <a:schemeClr val="accent6"/>
                </a:solidFill>
                <a:latin typeface="+mj-lt"/>
              </a:endParaRPr>
            </a:p>
          </p:txBody>
        </p:sp>
        <p:sp>
          <p:nvSpPr>
            <p:cNvPr id="123" name="TextBox 122"/>
            <p:cNvSpPr txBox="1"/>
            <p:nvPr/>
          </p:nvSpPr>
          <p:spPr>
            <a:xfrm>
              <a:off x="955735" y="2358916"/>
              <a:ext cx="1482695" cy="276999"/>
            </a:xfrm>
            <a:prstGeom prst="rect">
              <a:avLst/>
            </a:prstGeom>
            <a:noFill/>
          </p:spPr>
          <p:txBody>
            <a:bodyPr wrap="square" rtlCol="0">
              <a:spAutoFit/>
            </a:bodyPr>
            <a:lstStyle/>
            <a:p>
              <a:pPr algn="ctr" defTabSz="631825"/>
              <a:r>
                <a:rPr sz="1200">
                  <a:solidFill>
                    <a:schemeClr val="accent6"/>
                  </a:solidFill>
                  <a:latin typeface="+mj-lt"/>
                </a:rPr>
                <a:t>SEGUIDORES:</a:t>
              </a:r>
            </a:p>
          </p:txBody>
        </p:sp>
        <p:sp>
          <p:nvSpPr>
            <p:cNvPr id="124" name="Rectangle 123"/>
            <p:cNvSpPr/>
            <p:nvPr/>
          </p:nvSpPr>
          <p:spPr>
            <a:xfrm>
              <a:off x="690580" y="3107779"/>
              <a:ext cx="1013418" cy="438582"/>
            </a:xfrm>
            <a:prstGeom prst="rect">
              <a:avLst/>
            </a:prstGeom>
          </p:spPr>
          <p:txBody>
            <a:bodyPr wrap="none">
              <a:spAutoFit/>
            </a:bodyPr>
            <a:lstStyle/>
            <a:p>
              <a:pPr algn="ctr">
                <a:lnSpc>
                  <a:spcPct val="90000"/>
                </a:lnSpc>
              </a:pPr>
              <a:r>
                <a:rPr sz="1600">
                  <a:solidFill>
                    <a:schemeClr val="bg1"/>
                  </a:solidFill>
                  <a:latin typeface="+mj-lt"/>
                </a:rPr>
                <a:t>4.200.000</a:t>
              </a:r>
            </a:p>
            <a:p>
              <a:pPr algn="ctr">
                <a:lnSpc>
                  <a:spcPct val="90000"/>
                </a:lnSpc>
              </a:pPr>
              <a:r>
                <a:rPr sz="900">
                  <a:solidFill>
                    <a:schemeClr val="bg1"/>
                  </a:solidFill>
                </a:rPr>
                <a:t>Me gusta en FB</a:t>
              </a:r>
            </a:p>
          </p:txBody>
        </p:sp>
        <p:sp>
          <p:nvSpPr>
            <p:cNvPr id="125" name="Freeform 73"/>
            <p:cNvSpPr>
              <a:spLocks noChangeAspect="1"/>
            </p:cNvSpPr>
            <p:nvPr/>
          </p:nvSpPr>
          <p:spPr bwMode="auto">
            <a:xfrm>
              <a:off x="1117583" y="2689974"/>
              <a:ext cx="182333" cy="374497"/>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26" name="Freeform 237"/>
            <p:cNvSpPr>
              <a:spLocks noChangeAspect="1"/>
            </p:cNvSpPr>
            <p:nvPr/>
          </p:nvSpPr>
          <p:spPr bwMode="auto">
            <a:xfrm>
              <a:off x="1903007" y="2709238"/>
              <a:ext cx="545409" cy="41150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27" name="Rectangle 126"/>
            <p:cNvSpPr/>
            <p:nvPr/>
          </p:nvSpPr>
          <p:spPr>
            <a:xfrm>
              <a:off x="1885324" y="3118665"/>
              <a:ext cx="631903" cy="438582"/>
            </a:xfrm>
            <a:prstGeom prst="rect">
              <a:avLst/>
            </a:prstGeom>
          </p:spPr>
          <p:txBody>
            <a:bodyPr wrap="none">
              <a:spAutoFit/>
            </a:bodyPr>
            <a:lstStyle/>
            <a:p>
              <a:pPr algn="ctr">
                <a:lnSpc>
                  <a:spcPct val="90000"/>
                </a:lnSpc>
              </a:pPr>
              <a:r>
                <a:rPr sz="1600">
                  <a:solidFill>
                    <a:schemeClr val="bg1"/>
                  </a:solidFill>
                  <a:latin typeface="+mj-lt"/>
                </a:rPr>
                <a:t>397 m.</a:t>
              </a:r>
            </a:p>
            <a:p>
              <a:pPr algn="ctr">
                <a:lnSpc>
                  <a:spcPct val="90000"/>
                </a:lnSpc>
              </a:pPr>
              <a:r>
                <a:rPr sz="900">
                  <a:solidFill>
                    <a:schemeClr val="bg1"/>
                  </a:solidFill>
                </a:rPr>
                <a:t>twitter</a:t>
              </a:r>
              <a:endParaRPr lang="en-GB" sz="900" dirty="0">
                <a:solidFill>
                  <a:schemeClr val="bg1"/>
                </a:solidFill>
              </a:endParaRPr>
            </a:p>
          </p:txBody>
        </p:sp>
        <p:sp>
          <p:nvSpPr>
            <p:cNvPr id="128" name="TextBox 127"/>
            <p:cNvSpPr txBox="1"/>
            <p:nvPr/>
          </p:nvSpPr>
          <p:spPr>
            <a:xfrm rot="1823170">
              <a:off x="1678492" y="2229648"/>
              <a:ext cx="1476331" cy="313932"/>
            </a:xfrm>
            <a:prstGeom prst="rect">
              <a:avLst/>
            </a:prstGeom>
            <a:noFill/>
          </p:spPr>
          <p:txBody>
            <a:bodyPr wrap="square" rtlCol="0">
              <a:spAutoFit/>
            </a:bodyPr>
            <a:lstStyle/>
            <a:p>
              <a:pPr>
                <a:lnSpc>
                  <a:spcPct val="90000"/>
                </a:lnSpc>
              </a:pPr>
              <a:r>
                <a:rPr sz="1600">
                  <a:solidFill>
                    <a:schemeClr val="accent3"/>
                  </a:solidFill>
                  <a:latin typeface="+mj-lt"/>
                </a:rPr>
                <a:t>CAMERÚN</a:t>
              </a:r>
              <a:endParaRPr lang="en-GB" sz="1600" dirty="0">
                <a:solidFill>
                  <a:schemeClr val="accent3"/>
                </a:solidFill>
                <a:latin typeface="+mj-lt"/>
              </a:endParaRPr>
            </a:p>
          </p:txBody>
        </p:sp>
        <p:sp>
          <p:nvSpPr>
            <p:cNvPr id="129" name="Oval 128"/>
            <p:cNvSpPr/>
            <p:nvPr/>
          </p:nvSpPr>
          <p:spPr>
            <a:xfrm>
              <a:off x="1145269" y="3849995"/>
              <a:ext cx="508498" cy="507558"/>
            </a:xfrm>
            <a:prstGeom prst="ellipse">
              <a:avLst/>
            </a:prstGeom>
            <a:solidFill>
              <a:schemeClr val="bg1"/>
            </a:solidFill>
          </p:spPr>
          <p:txBody>
            <a:bodyPr rot="0" spcFirstLastPara="0" vertOverflow="overflow" horzOverflow="overflow" vert="horz" wrap="squar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cxnSp>
          <p:nvCxnSpPr>
            <p:cNvPr id="130" name="Straight Connector 129"/>
            <p:cNvCxnSpPr/>
            <p:nvPr/>
          </p:nvCxnSpPr>
          <p:spPr>
            <a:xfrm>
              <a:off x="249945" y="3341803"/>
              <a:ext cx="288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31" name="Freeform 5"/>
            <p:cNvSpPr>
              <a:spLocks noChangeAspect="1"/>
            </p:cNvSpPr>
            <p:nvPr/>
          </p:nvSpPr>
          <p:spPr bwMode="auto">
            <a:xfrm>
              <a:off x="-1025919"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6"/>
              </a:solidFill>
            </a:ln>
          </p:spPr>
          <p:txBody>
            <a:bodyPr vert="horz" wrap="square" lIns="91440" tIns="45720" rIns="91440" bIns="45720" numCol="1" anchor="ctr" anchorCtr="0" compatLnSpc="1">
              <a:prstTxWarp prst="textNoShape">
                <a:avLst/>
              </a:prstTxWarp>
            </a:bodyPr>
            <a:lstStyle/>
            <a:p>
              <a:pPr lvl="0" algn="ctr" defTabSz="500063"/>
              <a:r>
                <a:rPr sz="1100">
                  <a:solidFill>
                    <a:prstClr val="white"/>
                  </a:solidFill>
                  <a:latin typeface="Impact"/>
                </a:rPr>
                <a:t>CLUB:</a:t>
              </a:r>
              <a:r>
                <a:rPr sz="1000">
                  <a:solidFill>
                    <a:prstClr val="white"/>
                  </a:solidFill>
                </a:rPr>
                <a:t/>
              </a:r>
              <a:br>
                <a:rPr sz="1000">
                  <a:solidFill>
                    <a:prstClr val="white"/>
                  </a:solidFill>
                </a:rPr>
              </a:br>
              <a:r>
                <a:rPr sz="1000">
                  <a:solidFill>
                    <a:prstClr val="white"/>
                  </a:solidFill>
                </a:rPr>
                <a:t>Chelsea</a:t>
              </a:r>
              <a:endParaRPr lang="en-GB" sz="1000" dirty="0">
                <a:solidFill>
                  <a:prstClr val="white"/>
                </a:solidFill>
              </a:endParaRPr>
            </a:p>
            <a:p>
              <a:pPr lvl="0" algn="ctr" defTabSz="500063">
                <a:spcBef>
                  <a:spcPts val="300"/>
                </a:spcBef>
              </a:pPr>
              <a:r>
                <a:rPr sz="1100">
                  <a:solidFill>
                    <a:prstClr val="white"/>
                  </a:solidFill>
                  <a:latin typeface="Impact"/>
                </a:rPr>
                <a:t>EDAD:</a:t>
              </a:r>
              <a:r>
                <a:rPr sz="1000" b="1">
                  <a:solidFill>
                    <a:prstClr val="white"/>
                  </a:solidFill>
                </a:rPr>
                <a:t/>
              </a:r>
              <a:br>
                <a:rPr sz="1000" b="1">
                  <a:solidFill>
                    <a:prstClr val="white"/>
                  </a:solidFill>
                </a:rPr>
              </a:br>
              <a:r>
                <a:rPr sz="1000">
                  <a:solidFill>
                    <a:prstClr val="white"/>
                  </a:solidFill>
                </a:rPr>
                <a:t>33</a:t>
              </a:r>
              <a:endParaRPr lang="en-GB" sz="1000" dirty="0">
                <a:solidFill>
                  <a:prstClr val="white"/>
                </a:solidFill>
              </a:endParaRPr>
            </a:p>
            <a:p>
              <a:pPr lvl="0" algn="ctr" defTabSz="500063">
                <a:spcBef>
                  <a:spcPts val="300"/>
                </a:spcBef>
              </a:pPr>
              <a:r>
                <a:rPr sz="1100">
                  <a:solidFill>
                    <a:prstClr val="white"/>
                  </a:solidFill>
                  <a:latin typeface="Impact"/>
                </a:rPr>
                <a:t>POSICIÓN:</a:t>
              </a:r>
              <a:r>
                <a:rPr sz="1000" b="1">
                  <a:solidFill>
                    <a:prstClr val="white"/>
                  </a:solidFill>
                </a:rPr>
                <a:t/>
              </a:r>
              <a:br>
                <a:rPr sz="1000" b="1">
                  <a:solidFill>
                    <a:prstClr val="white"/>
                  </a:solidFill>
                </a:rPr>
              </a:br>
              <a:r>
                <a:rPr sz="1000">
                  <a:solidFill>
                    <a:prstClr val="white"/>
                  </a:solidFill>
                </a:rPr>
                <a:t>Delantero</a:t>
              </a:r>
            </a:p>
          </p:txBody>
        </p:sp>
        <p:sp>
          <p:nvSpPr>
            <p:cNvPr id="132" name="Oval 131"/>
            <p:cNvSpPr/>
            <p:nvPr/>
          </p:nvSpPr>
          <p:spPr>
            <a:xfrm>
              <a:off x="1721258" y="3849995"/>
              <a:ext cx="508498" cy="507558"/>
            </a:xfrm>
            <a:prstGeom prst="ellipse">
              <a:avLst/>
            </a:prstGeom>
            <a:solidFill>
              <a:schemeClr val="bg1"/>
            </a:solidFill>
          </p:spPr>
          <p:txBody>
            <a:bodyPr rot="0" spcFirstLastPara="0" vertOverflow="overflow" horzOverflow="overflow" vert="horz" wrap="squar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cxnSp>
          <p:nvCxnSpPr>
            <p:cNvPr id="133" name="Straight Connector 132"/>
            <p:cNvCxnSpPr/>
            <p:nvPr/>
          </p:nvCxnSpPr>
          <p:spPr>
            <a:xfrm>
              <a:off x="-1321732" y="3341803"/>
              <a:ext cx="288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pic>
        <p:nvPicPr>
          <p:cNvPr id="134" name="Picture 133"/>
          <p:cNvPicPr>
            <a:picLocks noChangeAspect="1" noChangeArrowheads="1"/>
          </p:cNvPicPr>
          <p:nvPr/>
        </p:nvPicPr>
        <p:blipFill rotWithShape="1">
          <a:blip r:embed="rId18" cstate="screen">
            <a:extLst>
              <a:ext uri="{28A0092B-C50C-407E-A947-70E740481C1C}">
                <a14:useLocalDpi xmlns:a14="http://schemas.microsoft.com/office/drawing/2010/main"/>
              </a:ext>
            </a:extLst>
          </a:blip>
          <a:srcRect/>
          <a:stretch/>
        </p:blipFill>
        <p:spPr bwMode="auto">
          <a:xfrm>
            <a:off x="551679" y="2951614"/>
            <a:ext cx="3072438" cy="777898"/>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5" name="TextBox 134"/>
          <p:cNvSpPr txBox="1"/>
          <p:nvPr/>
        </p:nvSpPr>
        <p:spPr>
          <a:xfrm>
            <a:off x="871727" y="2684889"/>
            <a:ext cx="2858062" cy="276999"/>
          </a:xfrm>
          <a:prstGeom prst="rect">
            <a:avLst/>
          </a:prstGeom>
          <a:noFill/>
        </p:spPr>
        <p:txBody>
          <a:bodyPr wrap="square" rtlCol="0">
            <a:spAutoFit/>
          </a:bodyPr>
          <a:lstStyle/>
          <a:p>
            <a:pPr algn="r" defTabSz="631825"/>
            <a:r>
              <a:rPr sz="1200">
                <a:solidFill>
                  <a:schemeClr val="bg1"/>
                </a:solidFill>
                <a:latin typeface="+mj-lt"/>
              </a:rPr>
              <a:t>Interacción con sus Seguidores:</a:t>
            </a:r>
          </a:p>
        </p:txBody>
      </p:sp>
      <p:grpSp>
        <p:nvGrpSpPr>
          <p:cNvPr id="136" name="Group 135"/>
          <p:cNvGrpSpPr/>
          <p:nvPr/>
        </p:nvGrpSpPr>
        <p:grpSpPr>
          <a:xfrm>
            <a:off x="1637994" y="4734632"/>
            <a:ext cx="7506006" cy="417693"/>
            <a:chOff x="1637994" y="4734632"/>
            <a:chExt cx="7506006" cy="417693"/>
          </a:xfrm>
        </p:grpSpPr>
        <p:grpSp>
          <p:nvGrpSpPr>
            <p:cNvPr id="137" name="Group 136"/>
            <p:cNvGrpSpPr/>
            <p:nvPr/>
          </p:nvGrpSpPr>
          <p:grpSpPr>
            <a:xfrm>
              <a:off x="1637994" y="4835525"/>
              <a:ext cx="7506006" cy="316800"/>
              <a:chOff x="1914453" y="4835525"/>
              <a:chExt cx="8255647" cy="316800"/>
            </a:xfrm>
          </p:grpSpPr>
          <p:sp>
            <p:nvSpPr>
              <p:cNvPr id="139" name="Rectangle 138">
                <a:hlinkClick r:id="rId1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40" name="Rectangle 139">
                <a:hlinkClick r:id="rId2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41" name="Rectangle 140">
                <a:hlinkClick r:id="rId2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42" name="Rectangle 141">
                <a:hlinkClick r:id="rId2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43" name="Rectangle 142">
                <a:hlinkClick r:id="rId2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44" name="Rectangle 143">
                <a:hlinkClick r:id="rId24"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45" name="Rectangle 144">
                <a:hlinkClick r:id="rId2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46" name="Rectangle 145">
                <a:hlinkClick r:id="rId2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38" name="Isosceles Triangle 137"/>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pic>
        <p:nvPicPr>
          <p:cNvPr id="58" name="Picture 6" descr="http://www.honestjohn.co.uk/media/3297865/ford-logo-big.jpg"/>
          <p:cNvPicPr>
            <a:picLocks noChangeAspect="1" noChangeArrowheads="1"/>
          </p:cNvPicPr>
          <p:nvPr/>
        </p:nvPicPr>
        <p:blipFill>
          <a:blip r:embed="rId2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070821" y="3974089"/>
            <a:ext cx="540000" cy="270000"/>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2" descr="http://glints.com/portal/wp-content/uploads/job_listing_images/Puma_Logo.gif"/>
          <p:cNvPicPr>
            <a:picLocks noChangeAspect="1" noChangeArrowheads="1"/>
          </p:cNvPicPr>
          <p:nvPr/>
        </p:nvPicPr>
        <p:blipFill>
          <a:blip r:embed="rId2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716822" y="3988610"/>
            <a:ext cx="432000" cy="2306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01485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05520" y="147272"/>
            <a:ext cx="8229600" cy="376826"/>
          </a:xfrm>
        </p:spPr>
        <p:txBody>
          <a:bodyPr anchor="t"/>
          <a:lstStyle/>
          <a:p>
            <a:r>
              <a:rPr lang="en-GB" sz="4000" dirty="0" err="1">
                <a:solidFill>
                  <a:schemeClr val="accent6"/>
                </a:solidFill>
              </a:rPr>
              <a:t>Futbolistas</a:t>
            </a:r>
            <a:r>
              <a:rPr lang="en-GB" sz="4000" dirty="0">
                <a:solidFill>
                  <a:schemeClr val="accent6"/>
                </a:solidFill>
              </a:rPr>
              <a:t> </a:t>
            </a:r>
            <a:r>
              <a:rPr lang="en-GB" sz="4000" dirty="0" err="1" smtClean="0"/>
              <a:t>Destacados</a:t>
            </a:r>
            <a:r>
              <a:rPr lang="en-GB" sz="4000" dirty="0" smtClean="0"/>
              <a:t>: </a:t>
            </a:r>
            <a:r>
              <a:rPr lang="en-GB" sz="4000" dirty="0"/>
              <a:t>INIESTA </a:t>
            </a:r>
          </a:p>
        </p:txBody>
      </p:sp>
      <p:sp>
        <p:nvSpPr>
          <p:cNvPr id="5" name="Rectangle 4"/>
          <p:cNvSpPr/>
          <p:nvPr/>
        </p:nvSpPr>
        <p:spPr>
          <a:xfrm>
            <a:off x="71918" y="527552"/>
            <a:ext cx="2247475" cy="369332"/>
          </a:xfrm>
          <a:prstGeom prst="rect">
            <a:avLst/>
          </a:prstGeom>
        </p:spPr>
        <p:txBody>
          <a:bodyPr wrap="none">
            <a:spAutoFit/>
          </a:bodyPr>
          <a:lstStyle/>
          <a:p>
            <a:r>
              <a:rPr lang="en-GB" cap="all" dirty="0">
                <a:solidFill>
                  <a:schemeClr val="bg1"/>
                </a:solidFill>
                <a:latin typeface="+mj-lt"/>
                <a:ea typeface="+mj-ea"/>
                <a:cs typeface="+mj-cs"/>
              </a:rPr>
              <a:t>Profiles &amp; </a:t>
            </a:r>
            <a:r>
              <a:rPr lang="en-GB" cap="all" dirty="0" smtClean="0">
                <a:solidFill>
                  <a:schemeClr val="bg1"/>
                </a:solidFill>
                <a:latin typeface="+mj-lt"/>
                <a:ea typeface="+mj-ea"/>
                <a:cs typeface="+mj-cs"/>
              </a:rPr>
              <a:t>FOLLOWING</a:t>
            </a:r>
            <a:endParaRPr lang="en-GB" cap="all" dirty="0">
              <a:solidFill>
                <a:schemeClr val="bg1"/>
              </a:solidFill>
              <a:latin typeface="+mj-lt"/>
              <a:ea typeface="+mj-ea"/>
              <a:cs typeface="+mj-cs"/>
            </a:endParaRPr>
          </a:p>
        </p:txBody>
      </p:sp>
      <p:grpSp>
        <p:nvGrpSpPr>
          <p:cNvPr id="15" name="Group 14"/>
          <p:cNvGrpSpPr/>
          <p:nvPr/>
        </p:nvGrpSpPr>
        <p:grpSpPr>
          <a:xfrm>
            <a:off x="8327901" y="93663"/>
            <a:ext cx="557063" cy="628047"/>
            <a:chOff x="8327901" y="93663"/>
            <a:chExt cx="557063" cy="628047"/>
          </a:xfrm>
        </p:grpSpPr>
        <p:sp>
          <p:nvSpPr>
            <p:cNvPr id="16"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17" name="Rectangle 16"/>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sp>
        <p:nvSpPr>
          <p:cNvPr id="42" name="Freeform 5"/>
          <p:cNvSpPr>
            <a:spLocks noChangeAspect="1"/>
          </p:cNvSpPr>
          <p:nvPr/>
        </p:nvSpPr>
        <p:spPr bwMode="auto">
          <a:xfrm>
            <a:off x="1290173"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3" name="Freeform 5"/>
          <p:cNvSpPr>
            <a:spLocks noChangeAspect="1"/>
          </p:cNvSpPr>
          <p:nvPr/>
        </p:nvSpPr>
        <p:spPr bwMode="auto">
          <a:xfrm>
            <a:off x="2526786"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4" name="Freeform 5"/>
          <p:cNvSpPr>
            <a:spLocks noChangeAspect="1"/>
          </p:cNvSpPr>
          <p:nvPr/>
        </p:nvSpPr>
        <p:spPr bwMode="auto">
          <a:xfrm>
            <a:off x="376339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noChangeAspect="1"/>
          </p:cNvSpPr>
          <p:nvPr/>
        </p:nvSpPr>
        <p:spPr bwMode="auto">
          <a:xfrm>
            <a:off x="5000012"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noChangeAspect="1"/>
          </p:cNvSpPr>
          <p:nvPr/>
        </p:nvSpPr>
        <p:spPr bwMode="auto">
          <a:xfrm>
            <a:off x="6236625"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47" name="Freeform 5"/>
          <p:cNvSpPr>
            <a:spLocks noChangeAspect="1"/>
          </p:cNvSpPr>
          <p:nvPr/>
        </p:nvSpPr>
        <p:spPr bwMode="auto">
          <a:xfrm>
            <a:off x="7473239" y="109384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w="19050">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62" name="Rectangle 61">
            <a:hlinkClick r:id="rId9" action="ppaction://hlinksldjump"/>
          </p:cNvPr>
          <p:cNvSpPr/>
          <p:nvPr/>
        </p:nvSpPr>
        <p:spPr>
          <a:xfrm>
            <a:off x="128919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5" name="Rectangle 64">
            <a:hlinkClick r:id="rId10" action="ppaction://hlinksldjump"/>
          </p:cNvPr>
          <p:cNvSpPr/>
          <p:nvPr/>
        </p:nvSpPr>
        <p:spPr>
          <a:xfrm>
            <a:off x="2512785"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6" name="Rectangle 65">
            <a:hlinkClick r:id="rId11" action="ppaction://hlinksldjump"/>
          </p:cNvPr>
          <p:cNvSpPr/>
          <p:nvPr/>
        </p:nvSpPr>
        <p:spPr>
          <a:xfrm>
            <a:off x="3763399"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7" name="Rectangle 66">
            <a:hlinkClick r:id="rId12" action="ppaction://hlinksldjump"/>
          </p:cNvPr>
          <p:cNvSpPr/>
          <p:nvPr/>
        </p:nvSpPr>
        <p:spPr>
          <a:xfrm>
            <a:off x="5005346"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8" name="Rectangle 67">
            <a:hlinkClick r:id="rId13" action="ppaction://hlinksldjump"/>
          </p:cNvPr>
          <p:cNvSpPr/>
          <p:nvPr/>
        </p:nvSpPr>
        <p:spPr>
          <a:xfrm>
            <a:off x="6222624"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71" name="Picture 70"/>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7328596" y="1164038"/>
            <a:ext cx="252000" cy="252000"/>
          </a:xfrm>
          <a:prstGeom prst="rect">
            <a:avLst/>
          </a:prstGeom>
        </p:spPr>
      </p:pic>
      <p:sp>
        <p:nvSpPr>
          <p:cNvPr id="69" name="Rectangle 68">
            <a:hlinkClick r:id="rId15" action="ppaction://hlinksldjump"/>
          </p:cNvPr>
          <p:cNvSpPr/>
          <p:nvPr/>
        </p:nvSpPr>
        <p:spPr>
          <a:xfrm>
            <a:off x="7466238" y="1093848"/>
            <a:ext cx="803020" cy="914297"/>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110" name="Rectangle 109">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111" name="TextBox 110"/>
          <p:cNvSpPr txBox="1"/>
          <p:nvPr/>
        </p:nvSpPr>
        <p:spPr>
          <a:xfrm>
            <a:off x="131574" y="4698328"/>
            <a:ext cx="2784092" cy="176972"/>
          </a:xfrm>
          <a:prstGeom prst="rect">
            <a:avLst/>
          </a:prstGeom>
          <a:noFill/>
        </p:spPr>
        <p:txBody>
          <a:bodyPr wrap="none" rtlCol="0">
            <a:spAutoFit/>
          </a:bodyPr>
          <a:lstStyle/>
          <a:p>
            <a:r>
              <a:rPr sz="550" dirty="0">
                <a:solidFill>
                  <a:schemeClr val="bg1"/>
                </a:solidFill>
              </a:rPr>
              <a:t>Fuente: </a:t>
            </a:r>
            <a:r>
              <a:rPr lang="es-ES_tradnl" sz="550" dirty="0" err="1" smtClean="0">
                <a:solidFill>
                  <a:schemeClr val="bg1"/>
                </a:solidFill>
              </a:rPr>
              <a:t>Insights</a:t>
            </a:r>
            <a:r>
              <a:rPr lang="es-ES_tradnl" sz="550" dirty="0" smtClean="0">
                <a:solidFill>
                  <a:schemeClr val="bg1"/>
                </a:solidFill>
              </a:rPr>
              <a:t> </a:t>
            </a:r>
            <a:r>
              <a:rPr sz="550" dirty="0" smtClean="0">
                <a:solidFill>
                  <a:schemeClr val="bg1"/>
                </a:solidFill>
              </a:rPr>
              <a:t>de </a:t>
            </a:r>
            <a:r>
              <a:rPr sz="550" dirty="0">
                <a:solidFill>
                  <a:schemeClr val="bg1"/>
                </a:solidFill>
              </a:rPr>
              <a:t>OMG en 81 mercados. Trabajo de campo: 15  – 31 mayo, 2014.</a:t>
            </a:r>
          </a:p>
        </p:txBody>
      </p:sp>
      <p:grpSp>
        <p:nvGrpSpPr>
          <p:cNvPr id="112" name="Group 111"/>
          <p:cNvGrpSpPr/>
          <p:nvPr/>
        </p:nvGrpSpPr>
        <p:grpSpPr>
          <a:xfrm>
            <a:off x="619295" y="1392208"/>
            <a:ext cx="694783" cy="415498"/>
            <a:chOff x="521551" y="1294286"/>
            <a:chExt cx="572441" cy="415498"/>
          </a:xfrm>
        </p:grpSpPr>
        <p:sp>
          <p:nvSpPr>
            <p:cNvPr id="113" name="Chevron 112">
              <a:hlinkClick r:id="rId17" action="ppaction://hlinksldjump"/>
            </p:cNvPr>
            <p:cNvSpPr/>
            <p:nvPr/>
          </p:nvSpPr>
          <p:spPr>
            <a:xfrm rot="10800000">
              <a:off x="52155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14" name="TextBox 113">
              <a:hlinkClick r:id="rId17"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grpSp>
        <p:nvGrpSpPr>
          <p:cNvPr id="115" name="Group 114"/>
          <p:cNvGrpSpPr/>
          <p:nvPr/>
        </p:nvGrpSpPr>
        <p:grpSpPr>
          <a:xfrm>
            <a:off x="8209859" y="1407042"/>
            <a:ext cx="575796" cy="281601"/>
            <a:chOff x="631672" y="1335124"/>
            <a:chExt cx="446962" cy="281601"/>
          </a:xfrm>
        </p:grpSpPr>
        <p:sp>
          <p:nvSpPr>
            <p:cNvPr id="116" name="Chevron 115">
              <a:hlinkClick r:id="" action="ppaction://hlinkshowjump?jump=nextslide"/>
            </p:cNvPr>
            <p:cNvSpPr/>
            <p:nvPr/>
          </p:nvSpPr>
          <p:spPr>
            <a:xfrm>
              <a:off x="882231" y="1335124"/>
              <a:ext cx="176523" cy="215872"/>
            </a:xfrm>
            <a:prstGeom prst="chevron">
              <a:avLst/>
            </a:prstGeom>
            <a:solidFill>
              <a:schemeClr val="accent6"/>
            </a:solidFill>
          </p:spPr>
          <p:txBody>
            <a:bodyPr wrap="none" lIns="18000" rIns="18000" rtlCol="0" anchor="ctr">
              <a:spAutoFit/>
            </a:bodyPr>
            <a:lstStyle/>
            <a:p>
              <a:pPr marL="0" algn="ctr"/>
              <a:endParaRPr lang="en-GB" sz="900" b="1" kern="0" cap="all" dirty="0">
                <a:solidFill>
                  <a:schemeClr val="bg1"/>
                </a:solidFill>
              </a:endParaRPr>
            </a:p>
          </p:txBody>
        </p:sp>
        <p:sp>
          <p:nvSpPr>
            <p:cNvPr id="117" name="TextBox 116">
              <a:hlinkClick r:id="" action="ppaction://hlinkshowjump?jump=nextslide"/>
            </p:cNvPr>
            <p:cNvSpPr txBox="1"/>
            <p:nvPr/>
          </p:nvSpPr>
          <p:spPr>
            <a:xfrm>
              <a:off x="631672" y="1339726"/>
              <a:ext cx="446962" cy="276999"/>
            </a:xfrm>
            <a:prstGeom prst="rect">
              <a:avLst/>
            </a:prstGeom>
            <a:noFill/>
          </p:spPr>
          <p:txBody>
            <a:bodyPr wrap="square" rtlCol="0">
              <a:spAutoFit/>
            </a:bodyPr>
            <a:lstStyle/>
            <a:p>
              <a:pPr lvl="0"/>
              <a:r>
                <a:rPr lang="en-GB" sz="600" cap="all" dirty="0">
                  <a:solidFill>
                    <a:prstClr val="white"/>
                  </a:solidFill>
                  <a:latin typeface="Impact"/>
                  <a:ea typeface="+mj-ea"/>
                  <a:cs typeface="+mj-cs"/>
                </a:rPr>
                <a:t>SIGUIENTE</a:t>
              </a:r>
            </a:p>
          </p:txBody>
        </p:sp>
      </p:grpSp>
      <p:grpSp>
        <p:nvGrpSpPr>
          <p:cNvPr id="118" name="Group 50"/>
          <p:cNvGrpSpPr>
            <a:grpSpLocks/>
          </p:cNvGrpSpPr>
          <p:nvPr/>
        </p:nvGrpSpPr>
        <p:grpSpPr bwMode="auto">
          <a:xfrm>
            <a:off x="4867275" y="1903413"/>
            <a:ext cx="4468813" cy="2820987"/>
            <a:chOff x="-1313919" y="1900912"/>
            <a:chExt cx="4468742" cy="2821244"/>
          </a:xfrm>
        </p:grpSpPr>
        <p:sp>
          <p:nvSpPr>
            <p:cNvPr id="119" name="Freeform 5"/>
            <p:cNvSpPr>
              <a:spLocks noChangeAspect="1"/>
            </p:cNvSpPr>
            <p:nvPr/>
          </p:nvSpPr>
          <p:spPr bwMode="auto">
            <a:xfrm>
              <a:off x="538665" y="2093016"/>
              <a:ext cx="2270089" cy="262914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6"/>
              </a:solidFill>
            </a:ln>
          </p:spPr>
          <p:txBody>
            <a:bodyPr/>
            <a:lstStyle/>
            <a:p>
              <a:pPr fontAlgn="auto">
                <a:spcBef>
                  <a:spcPts val="0"/>
                </a:spcBef>
                <a:spcAft>
                  <a:spcPts val="0"/>
                </a:spcAft>
                <a:defRPr/>
              </a:pPr>
              <a:endParaRPr lang="es-ES">
                <a:latin typeface="+mn-lt"/>
                <a:ea typeface="+mn-ea"/>
                <a:cs typeface="+mn-cs"/>
              </a:endParaRPr>
            </a:p>
          </p:txBody>
        </p:sp>
        <p:cxnSp>
          <p:nvCxnSpPr>
            <p:cNvPr id="120" name="Straight Connector 119"/>
            <p:cNvCxnSpPr>
              <a:endCxn id="119" idx="1"/>
            </p:cNvCxnSpPr>
            <p:nvPr/>
          </p:nvCxnSpPr>
          <p:spPr>
            <a:xfrm flipH="1">
              <a:off x="1673709" y="2008872"/>
              <a:ext cx="0" cy="84145"/>
            </a:xfrm>
            <a:prstGeom prst="line">
              <a:avLst/>
            </a:prstGeom>
            <a:ln>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21" name="TextBox 53"/>
            <p:cNvSpPr txBox="1">
              <a:spLocks noChangeArrowheads="1"/>
            </p:cNvSpPr>
            <p:nvPr/>
          </p:nvSpPr>
          <p:spPr bwMode="auto">
            <a:xfrm rot="-1765127">
              <a:off x="244981" y="1900912"/>
              <a:ext cx="1476352" cy="590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buSzPct val="100000"/>
              </a:pPr>
              <a:r>
                <a:rPr lang="es-ES" sz="1800">
                  <a:solidFill>
                    <a:srgbClr val="FFFFFF"/>
                  </a:solidFill>
                  <a:latin typeface="Impact" charset="0"/>
                </a:rPr>
                <a:t>ANDRÉS INIESTA </a:t>
              </a:r>
            </a:p>
          </p:txBody>
        </p:sp>
        <p:sp>
          <p:nvSpPr>
            <p:cNvPr id="122" name="TextBox 54"/>
            <p:cNvSpPr txBox="1">
              <a:spLocks noChangeArrowheads="1"/>
            </p:cNvSpPr>
            <p:nvPr/>
          </p:nvSpPr>
          <p:spPr bwMode="auto">
            <a:xfrm>
              <a:off x="946645" y="3555238"/>
              <a:ext cx="1487464" cy="2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31825" eaLnBrk="0" hangingPunct="0">
                <a:defRPr sz="2400">
                  <a:solidFill>
                    <a:schemeClr val="tx1"/>
                  </a:solidFill>
                  <a:latin typeface="Arial" charset="0"/>
                  <a:ea typeface="ＭＳ Ｐゴシック" charset="0"/>
                  <a:cs typeface="ＭＳ Ｐゴシック" charset="0"/>
                </a:defRPr>
              </a:lvl1pPr>
              <a:lvl2pPr marL="742950" indent="-285750" defTabSz="631825" eaLnBrk="0" hangingPunct="0">
                <a:defRPr sz="2400">
                  <a:solidFill>
                    <a:schemeClr val="tx1"/>
                  </a:solidFill>
                  <a:latin typeface="Arial" charset="0"/>
                  <a:ea typeface="ＭＳ Ｐゴシック" charset="0"/>
                </a:defRPr>
              </a:lvl2pPr>
              <a:lvl3pPr marL="1143000" indent="-228600" defTabSz="631825" eaLnBrk="0" hangingPunct="0">
                <a:defRPr sz="2400">
                  <a:solidFill>
                    <a:schemeClr val="tx1"/>
                  </a:solidFill>
                  <a:latin typeface="Arial" charset="0"/>
                  <a:ea typeface="ＭＳ Ｐゴシック" charset="0"/>
                </a:defRPr>
              </a:lvl3pPr>
              <a:lvl4pPr marL="1600200" indent="-228600" defTabSz="631825" eaLnBrk="0" hangingPunct="0">
                <a:defRPr sz="2400">
                  <a:solidFill>
                    <a:schemeClr val="tx1"/>
                  </a:solidFill>
                  <a:latin typeface="Arial" charset="0"/>
                  <a:ea typeface="ＭＳ Ｐゴシック" charset="0"/>
                </a:defRPr>
              </a:lvl4pPr>
              <a:lvl5pPr marL="2057400" indent="-228600" defTabSz="631825" eaLnBrk="0" hangingPunct="0">
                <a:defRPr sz="2400">
                  <a:solidFill>
                    <a:schemeClr val="tx1"/>
                  </a:solidFill>
                  <a:latin typeface="Arial" charset="0"/>
                  <a:ea typeface="ＭＳ Ｐゴシック" charset="0"/>
                </a:defRPr>
              </a:lvl5pPr>
              <a:lvl6pPr marL="2514600" indent="-228600" defTabSz="631825"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631825"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631825"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631825"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s-ES" sz="1200">
                  <a:solidFill>
                    <a:srgbClr val="4197FC"/>
                  </a:solidFill>
                  <a:latin typeface="Impact" charset="0"/>
                </a:rPr>
                <a:t>PATROCINADORES:</a:t>
              </a:r>
            </a:p>
          </p:txBody>
        </p:sp>
        <p:sp>
          <p:nvSpPr>
            <p:cNvPr id="123" name="TextBox 55"/>
            <p:cNvSpPr txBox="1">
              <a:spLocks noChangeArrowheads="1"/>
            </p:cNvSpPr>
            <p:nvPr/>
          </p:nvSpPr>
          <p:spPr bwMode="auto">
            <a:xfrm>
              <a:off x="956170" y="2389907"/>
              <a:ext cx="1482701" cy="2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31825" eaLnBrk="0" hangingPunct="0">
                <a:defRPr sz="2400">
                  <a:solidFill>
                    <a:schemeClr val="tx1"/>
                  </a:solidFill>
                  <a:latin typeface="Arial" charset="0"/>
                  <a:ea typeface="ＭＳ Ｐゴシック" charset="0"/>
                  <a:cs typeface="ＭＳ Ｐゴシック" charset="0"/>
                </a:defRPr>
              </a:lvl1pPr>
              <a:lvl2pPr marL="742950" indent="-285750" defTabSz="631825" eaLnBrk="0" hangingPunct="0">
                <a:defRPr sz="2400">
                  <a:solidFill>
                    <a:schemeClr val="tx1"/>
                  </a:solidFill>
                  <a:latin typeface="Arial" charset="0"/>
                  <a:ea typeface="ＭＳ Ｐゴシック" charset="0"/>
                </a:defRPr>
              </a:lvl2pPr>
              <a:lvl3pPr marL="1143000" indent="-228600" defTabSz="631825" eaLnBrk="0" hangingPunct="0">
                <a:defRPr sz="2400">
                  <a:solidFill>
                    <a:schemeClr val="tx1"/>
                  </a:solidFill>
                  <a:latin typeface="Arial" charset="0"/>
                  <a:ea typeface="ＭＳ Ｐゴシック" charset="0"/>
                </a:defRPr>
              </a:lvl3pPr>
              <a:lvl4pPr marL="1600200" indent="-228600" defTabSz="631825" eaLnBrk="0" hangingPunct="0">
                <a:defRPr sz="2400">
                  <a:solidFill>
                    <a:schemeClr val="tx1"/>
                  </a:solidFill>
                  <a:latin typeface="Arial" charset="0"/>
                  <a:ea typeface="ＭＳ Ｐゴシック" charset="0"/>
                </a:defRPr>
              </a:lvl4pPr>
              <a:lvl5pPr marL="2057400" indent="-228600" defTabSz="631825" eaLnBrk="0" hangingPunct="0">
                <a:defRPr sz="2400">
                  <a:solidFill>
                    <a:schemeClr val="tx1"/>
                  </a:solidFill>
                  <a:latin typeface="Arial" charset="0"/>
                  <a:ea typeface="ＭＳ Ｐゴシック" charset="0"/>
                </a:defRPr>
              </a:lvl5pPr>
              <a:lvl6pPr marL="2514600" indent="-228600" defTabSz="631825"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631825"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631825"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631825"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s-ES" sz="1200">
                  <a:solidFill>
                    <a:srgbClr val="4197FC"/>
                  </a:solidFill>
                  <a:latin typeface="Impact" charset="0"/>
                </a:rPr>
                <a:t>SEGUIDORES:</a:t>
              </a:r>
            </a:p>
          </p:txBody>
        </p:sp>
        <p:sp>
          <p:nvSpPr>
            <p:cNvPr id="124" name="Rectangle 56"/>
            <p:cNvSpPr>
              <a:spLocks noChangeArrowheads="1"/>
            </p:cNvSpPr>
            <p:nvPr/>
          </p:nvSpPr>
          <p:spPr bwMode="auto">
            <a:xfrm>
              <a:off x="600576" y="3107522"/>
              <a:ext cx="1125520" cy="438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90000"/>
                </a:lnSpc>
                <a:buSzPct val="100000"/>
              </a:pPr>
              <a:r>
                <a:rPr lang="es-ES" sz="1600">
                  <a:solidFill>
                    <a:srgbClr val="FFFFFF"/>
                  </a:solidFill>
                  <a:latin typeface="Impact" charset="0"/>
                </a:rPr>
                <a:t>19.280.280 </a:t>
              </a:r>
            </a:p>
            <a:p>
              <a:pPr algn="ctr">
                <a:lnSpc>
                  <a:spcPct val="90000"/>
                </a:lnSpc>
                <a:buSzPct val="100000"/>
              </a:pPr>
              <a:r>
                <a:rPr lang="es-ES" sz="900">
                  <a:solidFill>
                    <a:srgbClr val="FFFFFF"/>
                  </a:solidFill>
                </a:rPr>
                <a:t>Me gusta en FB</a:t>
              </a:r>
            </a:p>
          </p:txBody>
        </p:sp>
        <p:sp>
          <p:nvSpPr>
            <p:cNvPr id="125" name="Freeform 73"/>
            <p:cNvSpPr>
              <a:spLocks noChangeAspect="1"/>
            </p:cNvSpPr>
            <p:nvPr/>
          </p:nvSpPr>
          <p:spPr bwMode="auto">
            <a:xfrm>
              <a:off x="1063153" y="2710522"/>
              <a:ext cx="182333" cy="374497"/>
            </a:xfrm>
            <a:custGeom>
              <a:avLst/>
              <a:gdLst>
                <a:gd name="T0" fmla="*/ 2147483647 w 853"/>
                <a:gd name="T1" fmla="*/ 2147483647 h 1755"/>
                <a:gd name="T2" fmla="*/ 2147483647 w 853"/>
                <a:gd name="T3" fmla="*/ 2147483647 h 1755"/>
                <a:gd name="T4" fmla="*/ 0 w 853"/>
                <a:gd name="T5" fmla="*/ 2147483647 h 1755"/>
                <a:gd name="T6" fmla="*/ 0 w 853"/>
                <a:gd name="T7" fmla="*/ 2147483647 h 1755"/>
                <a:gd name="T8" fmla="*/ 2147483647 w 853"/>
                <a:gd name="T9" fmla="*/ 2147483647 h 1755"/>
                <a:gd name="T10" fmla="*/ 2147483647 w 853"/>
                <a:gd name="T11" fmla="*/ 2147483647 h 1755"/>
                <a:gd name="T12" fmla="*/ 2147483647 w 853"/>
                <a:gd name="T13" fmla="*/ 0 h 1755"/>
                <a:gd name="T14" fmla="*/ 2147483647 w 853"/>
                <a:gd name="T15" fmla="*/ 2147483647 h 1755"/>
                <a:gd name="T16" fmla="*/ 2147483647 w 853"/>
                <a:gd name="T17" fmla="*/ 2147483647 h 1755"/>
                <a:gd name="T18" fmla="*/ 2147483647 w 853"/>
                <a:gd name="T19" fmla="*/ 2147483647 h 1755"/>
                <a:gd name="T20" fmla="*/ 2147483647 w 853"/>
                <a:gd name="T21" fmla="*/ 2147483647 h 1755"/>
                <a:gd name="T22" fmla="*/ 2147483647 w 853"/>
                <a:gd name="T23" fmla="*/ 2147483647 h 1755"/>
                <a:gd name="T24" fmla="*/ 2147483647 w 853"/>
                <a:gd name="T25" fmla="*/ 2147483647 h 1755"/>
                <a:gd name="T26" fmla="*/ 2147483647 w 853"/>
                <a:gd name="T27" fmla="*/ 2147483647 h 1755"/>
                <a:gd name="T28" fmla="*/ 2147483647 w 853"/>
                <a:gd name="T29" fmla="*/ 2147483647 h 1755"/>
                <a:gd name="T30" fmla="*/ 2147483647 w 853"/>
                <a:gd name="T31" fmla="*/ 2147483647 h 1755"/>
                <a:gd name="T32" fmla="*/ 2147483647 w 853"/>
                <a:gd name="T33" fmla="*/ 2147483647 h 17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3"/>
                <a:gd name="T52" fmla="*/ 0 h 1755"/>
                <a:gd name="T53" fmla="*/ 853 w 853"/>
                <a:gd name="T54" fmla="*/ 1755 h 17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237"/>
            <p:cNvSpPr>
              <a:spLocks noChangeAspect="1"/>
            </p:cNvSpPr>
            <p:nvPr/>
          </p:nvSpPr>
          <p:spPr bwMode="auto">
            <a:xfrm>
              <a:off x="1903007" y="2688690"/>
              <a:ext cx="545409" cy="411503"/>
            </a:xfrm>
            <a:custGeom>
              <a:avLst/>
              <a:gdLst>
                <a:gd name="T0" fmla="*/ 2147483647 w 1294"/>
                <a:gd name="T1" fmla="*/ 2147483647 h 975"/>
                <a:gd name="T2" fmla="*/ 2147483647 w 1294"/>
                <a:gd name="T3" fmla="*/ 2147483647 h 975"/>
                <a:gd name="T4" fmla="*/ 2147483647 w 1294"/>
                <a:gd name="T5" fmla="*/ 2147483647 h 975"/>
                <a:gd name="T6" fmla="*/ 2147483647 w 1294"/>
                <a:gd name="T7" fmla="*/ 2147483647 h 975"/>
                <a:gd name="T8" fmla="*/ 2147483647 w 1294"/>
                <a:gd name="T9" fmla="*/ 2147483647 h 975"/>
                <a:gd name="T10" fmla="*/ 2147483647 w 1294"/>
                <a:gd name="T11" fmla="*/ 2147483647 h 975"/>
                <a:gd name="T12" fmla="*/ 2147483647 w 1294"/>
                <a:gd name="T13" fmla="*/ 2147483647 h 975"/>
                <a:gd name="T14" fmla="*/ 2147483647 w 1294"/>
                <a:gd name="T15" fmla="*/ 2147483647 h 975"/>
                <a:gd name="T16" fmla="*/ 2147483647 w 1294"/>
                <a:gd name="T17" fmla="*/ 2147483647 h 975"/>
                <a:gd name="T18" fmla="*/ 2147483647 w 1294"/>
                <a:gd name="T19" fmla="*/ 2147483647 h 975"/>
                <a:gd name="T20" fmla="*/ 2147483647 w 1294"/>
                <a:gd name="T21" fmla="*/ 2147483647 h 975"/>
                <a:gd name="T22" fmla="*/ 2147483647 w 1294"/>
                <a:gd name="T23" fmla="*/ 2147483647 h 975"/>
                <a:gd name="T24" fmla="*/ 2147483647 w 1294"/>
                <a:gd name="T25" fmla="*/ 2147483647 h 975"/>
                <a:gd name="T26" fmla="*/ 2147483647 w 1294"/>
                <a:gd name="T27" fmla="*/ 2147483647 h 975"/>
                <a:gd name="T28" fmla="*/ 0 w 1294"/>
                <a:gd name="T29" fmla="*/ 2147483647 h 975"/>
                <a:gd name="T30" fmla="*/ 2147483647 w 1294"/>
                <a:gd name="T31" fmla="*/ 2147483647 h 975"/>
                <a:gd name="T32" fmla="*/ 2147483647 w 1294"/>
                <a:gd name="T33" fmla="*/ 2147483647 h 975"/>
                <a:gd name="T34" fmla="*/ 2147483647 w 1294"/>
                <a:gd name="T35" fmla="*/ 2147483647 h 975"/>
                <a:gd name="T36" fmla="*/ 2147483647 w 1294"/>
                <a:gd name="T37" fmla="*/ 2147483647 h 975"/>
                <a:gd name="T38" fmla="*/ 2147483647 w 1294"/>
                <a:gd name="T39" fmla="*/ 2147483647 h 975"/>
                <a:gd name="T40" fmla="*/ 2147483647 w 1294"/>
                <a:gd name="T41" fmla="*/ 2147483647 h 975"/>
                <a:gd name="T42" fmla="*/ 2147483647 w 1294"/>
                <a:gd name="T43" fmla="*/ 2147483647 h 975"/>
                <a:gd name="T44" fmla="*/ 2147483647 w 1294"/>
                <a:gd name="T45" fmla="*/ 2147483647 h 975"/>
                <a:gd name="T46" fmla="*/ 2147483647 w 1294"/>
                <a:gd name="T47" fmla="*/ 2147483647 h 975"/>
                <a:gd name="T48" fmla="*/ 2147483647 w 1294"/>
                <a:gd name="T49" fmla="*/ 2147483647 h 975"/>
                <a:gd name="T50" fmla="*/ 2147483647 w 1294"/>
                <a:gd name="T51" fmla="*/ 2147483647 h 97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4"/>
                <a:gd name="T79" fmla="*/ 0 h 975"/>
                <a:gd name="T80" fmla="*/ 1294 w 1294"/>
                <a:gd name="T81" fmla="*/ 975 h 97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Rectangle 59"/>
            <p:cNvSpPr>
              <a:spLocks noChangeArrowheads="1"/>
            </p:cNvSpPr>
            <p:nvPr/>
          </p:nvSpPr>
          <p:spPr bwMode="auto">
            <a:xfrm>
              <a:off x="1792770" y="3107522"/>
              <a:ext cx="846124" cy="498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80000"/>
                </a:lnSpc>
                <a:buSzPct val="100000"/>
              </a:pPr>
              <a:r>
                <a:rPr lang="es-ES" sz="2400">
                  <a:solidFill>
                    <a:srgbClr val="FFFFFF"/>
                  </a:solidFill>
                  <a:latin typeface="Impact" charset="0"/>
                </a:rPr>
                <a:t>8,5 M</a:t>
              </a:r>
            </a:p>
            <a:p>
              <a:pPr algn="ctr">
                <a:lnSpc>
                  <a:spcPct val="80000"/>
                </a:lnSpc>
                <a:buSzPct val="100000"/>
              </a:pPr>
              <a:r>
                <a:rPr lang="es-ES" sz="900">
                  <a:solidFill>
                    <a:srgbClr val="FFFFFF"/>
                  </a:solidFill>
                </a:rPr>
                <a:t>twitter</a:t>
              </a:r>
            </a:p>
          </p:txBody>
        </p:sp>
        <p:sp>
          <p:nvSpPr>
            <p:cNvPr id="128" name="TextBox 62"/>
            <p:cNvSpPr txBox="1">
              <a:spLocks noChangeArrowheads="1"/>
            </p:cNvSpPr>
            <p:nvPr/>
          </p:nvSpPr>
          <p:spPr bwMode="auto">
            <a:xfrm rot="1823170">
              <a:off x="1678471" y="2229554"/>
              <a:ext cx="1476352" cy="314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buSzPct val="100000"/>
              </a:pPr>
              <a:r>
                <a:rPr lang="es-ES" sz="1600">
                  <a:solidFill>
                    <a:srgbClr val="E5CE12"/>
                  </a:solidFill>
                  <a:latin typeface="Impact" charset="0"/>
                </a:rPr>
                <a:t>ESPAÑA</a:t>
              </a:r>
            </a:p>
          </p:txBody>
        </p:sp>
        <p:cxnSp>
          <p:nvCxnSpPr>
            <p:cNvPr id="129" name="Straight Connector 128"/>
            <p:cNvCxnSpPr/>
            <p:nvPr/>
          </p:nvCxnSpPr>
          <p:spPr>
            <a:xfrm>
              <a:off x="249744" y="3342493"/>
              <a:ext cx="28892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30" name="Freeform 5"/>
            <p:cNvSpPr>
              <a:spLocks noChangeAspect="1"/>
            </p:cNvSpPr>
            <p:nvPr/>
          </p:nvSpPr>
          <p:spPr bwMode="auto">
            <a:xfrm>
              <a:off x="-1026586" y="2634647"/>
              <a:ext cx="1265217" cy="146539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6"/>
              </a:solidFill>
            </a:ln>
          </p:spPr>
          <p:txBody>
            <a:bodyPr anchor="ctr"/>
            <a:lstStyle/>
            <a:p>
              <a:pPr algn="ctr" defTabSz="500063">
                <a:buSzPct val="100000"/>
                <a:defRPr/>
              </a:pPr>
              <a:r>
                <a:rPr lang="es-ES" sz="1100" dirty="0">
                  <a:solidFill>
                    <a:srgbClr val="FFFFFF"/>
                  </a:solidFill>
                  <a:latin typeface="Impact" charset="0"/>
                  <a:cs typeface="Arial" charset="0"/>
                </a:rPr>
                <a:t>CLUB:</a:t>
              </a:r>
              <a:r>
                <a:rPr lang="es-ES" sz="1000" dirty="0">
                  <a:solidFill>
                    <a:srgbClr val="FFFFFF"/>
                  </a:solidFill>
                  <a:cs typeface="Arial" charset="0"/>
                </a:rPr>
                <a:t/>
              </a:r>
              <a:br>
                <a:rPr lang="es-ES" sz="1000" dirty="0">
                  <a:solidFill>
                    <a:srgbClr val="FFFFFF"/>
                  </a:solidFill>
                  <a:cs typeface="Arial" charset="0"/>
                </a:rPr>
              </a:br>
              <a:r>
                <a:rPr lang="es-ES" sz="900" dirty="0">
                  <a:solidFill>
                    <a:srgbClr val="FFFFFF"/>
                  </a:solidFill>
                  <a:cs typeface="Arial" charset="0"/>
                </a:rPr>
                <a:t>Barcelona</a:t>
              </a:r>
            </a:p>
            <a:p>
              <a:pPr algn="ctr" defTabSz="500063">
                <a:spcBef>
                  <a:spcPts val="300"/>
                </a:spcBef>
                <a:buSzPct val="100000"/>
                <a:defRPr/>
              </a:pPr>
              <a:r>
                <a:rPr lang="es-ES" sz="1100" dirty="0">
                  <a:solidFill>
                    <a:srgbClr val="FFFFFF"/>
                  </a:solidFill>
                  <a:latin typeface="Impact" charset="0"/>
                  <a:cs typeface="Arial" charset="0"/>
                </a:rPr>
                <a:t>EDAD: </a:t>
              </a:r>
              <a:r>
                <a:rPr lang="es-ES" sz="1000" dirty="0">
                  <a:solidFill>
                    <a:srgbClr val="FFFFFF"/>
                  </a:solidFill>
                  <a:cs typeface="Arial" charset="0"/>
                </a:rPr>
                <a:t/>
              </a:r>
              <a:br>
                <a:rPr lang="es-ES" sz="1000" dirty="0">
                  <a:solidFill>
                    <a:srgbClr val="FFFFFF"/>
                  </a:solidFill>
                  <a:cs typeface="Arial" charset="0"/>
                </a:rPr>
              </a:br>
              <a:r>
                <a:rPr lang="es-ES" sz="1000" dirty="0">
                  <a:solidFill>
                    <a:srgbClr val="FFFFFF"/>
                  </a:solidFill>
                  <a:cs typeface="Arial" charset="0"/>
                </a:rPr>
                <a:t>29</a:t>
              </a:r>
            </a:p>
            <a:p>
              <a:pPr algn="ctr" defTabSz="500063">
                <a:spcBef>
                  <a:spcPts val="300"/>
                </a:spcBef>
                <a:buSzPct val="100000"/>
                <a:defRPr/>
              </a:pPr>
              <a:r>
                <a:rPr lang="es-ES" sz="1100" dirty="0">
                  <a:solidFill>
                    <a:srgbClr val="FFFFFF"/>
                  </a:solidFill>
                  <a:latin typeface="Impact" charset="0"/>
                  <a:cs typeface="Arial" charset="0"/>
                </a:rPr>
                <a:t>POSICIÓN:</a:t>
              </a:r>
              <a:r>
                <a:rPr lang="es-ES" sz="1000" dirty="0">
                  <a:solidFill>
                    <a:srgbClr val="FFFFFF"/>
                  </a:solidFill>
                  <a:cs typeface="Arial" charset="0"/>
                </a:rPr>
                <a:t/>
              </a:r>
              <a:br>
                <a:rPr lang="es-ES" sz="1000" dirty="0">
                  <a:solidFill>
                    <a:srgbClr val="FFFFFF"/>
                  </a:solidFill>
                  <a:cs typeface="Arial" charset="0"/>
                </a:rPr>
              </a:br>
              <a:r>
                <a:rPr lang="es-ES" sz="900" dirty="0">
                  <a:solidFill>
                    <a:srgbClr val="FFFFFF"/>
                  </a:solidFill>
                  <a:cs typeface="Arial" charset="0"/>
                </a:rPr>
                <a:t>Centrocampista</a:t>
              </a:r>
            </a:p>
          </p:txBody>
        </p:sp>
        <p:sp>
          <p:nvSpPr>
            <p:cNvPr id="131" name="Oval 130"/>
            <p:cNvSpPr/>
            <p:nvPr/>
          </p:nvSpPr>
          <p:spPr>
            <a:xfrm>
              <a:off x="1708633" y="3866416"/>
              <a:ext cx="379407" cy="325467"/>
            </a:xfrm>
            <a:prstGeom prst="ellipse">
              <a:avLst/>
            </a:prstGeom>
            <a:solidFill>
              <a:schemeClr val="bg1"/>
            </a:solidFill>
          </p:spPr>
          <p:txBody>
            <a:bodyPr lIns="18000" rIns="18000" anchor="ctr">
              <a:spAutoFit/>
            </a:bodyPr>
            <a:lstStyle/>
            <a:p>
              <a:pPr algn="ctr" fontAlgn="auto">
                <a:spcBef>
                  <a:spcPts val="0"/>
                </a:spcBef>
                <a:spcAft>
                  <a:spcPts val="0"/>
                </a:spcAft>
                <a:defRPr/>
              </a:pPr>
              <a:endParaRPr lang="es-ES" sz="900" b="1" kern="0" cap="all">
                <a:solidFill>
                  <a:schemeClr val="bg1"/>
                </a:solidFill>
                <a:latin typeface="+mn-lt"/>
                <a:ea typeface="+mn-ea"/>
                <a:cs typeface="+mn-cs"/>
              </a:endParaRPr>
            </a:p>
          </p:txBody>
        </p:sp>
        <p:sp>
          <p:nvSpPr>
            <p:cNvPr id="132" name="Oval 131"/>
            <p:cNvSpPr/>
            <p:nvPr/>
          </p:nvSpPr>
          <p:spPr>
            <a:xfrm>
              <a:off x="1249853" y="3866416"/>
              <a:ext cx="379406" cy="325467"/>
            </a:xfrm>
            <a:prstGeom prst="ellipse">
              <a:avLst/>
            </a:prstGeom>
            <a:solidFill>
              <a:schemeClr val="bg1"/>
            </a:solidFill>
          </p:spPr>
          <p:txBody>
            <a:bodyPr lIns="18000" rIns="18000" anchor="ctr">
              <a:spAutoFit/>
            </a:bodyPr>
            <a:lstStyle/>
            <a:p>
              <a:pPr algn="ctr" fontAlgn="auto">
                <a:spcBef>
                  <a:spcPts val="0"/>
                </a:spcBef>
                <a:spcAft>
                  <a:spcPts val="0"/>
                </a:spcAft>
                <a:defRPr/>
              </a:pPr>
              <a:endParaRPr lang="es-ES" sz="900" b="1" kern="0" cap="all">
                <a:solidFill>
                  <a:schemeClr val="bg1"/>
                </a:solidFill>
                <a:latin typeface="+mn-lt"/>
                <a:ea typeface="+mn-ea"/>
                <a:cs typeface="+mn-cs"/>
              </a:endParaRPr>
            </a:p>
          </p:txBody>
        </p:sp>
        <p:sp>
          <p:nvSpPr>
            <p:cNvPr id="133" name="Oval 132"/>
            <p:cNvSpPr/>
            <p:nvPr/>
          </p:nvSpPr>
          <p:spPr>
            <a:xfrm>
              <a:off x="1484800" y="4245863"/>
              <a:ext cx="380994" cy="325468"/>
            </a:xfrm>
            <a:prstGeom prst="ellipse">
              <a:avLst/>
            </a:prstGeom>
            <a:solidFill>
              <a:schemeClr val="bg1"/>
            </a:solidFill>
          </p:spPr>
          <p:txBody>
            <a:bodyPr lIns="18000" rIns="18000" anchor="ctr">
              <a:spAutoFit/>
            </a:bodyPr>
            <a:lstStyle/>
            <a:p>
              <a:pPr algn="ctr" fontAlgn="auto">
                <a:spcBef>
                  <a:spcPts val="0"/>
                </a:spcBef>
                <a:spcAft>
                  <a:spcPts val="0"/>
                </a:spcAft>
                <a:defRPr/>
              </a:pPr>
              <a:endParaRPr lang="es-ES" sz="900" b="1" kern="0" cap="all">
                <a:solidFill>
                  <a:schemeClr val="bg1"/>
                </a:solidFill>
                <a:latin typeface="+mn-lt"/>
                <a:ea typeface="+mn-ea"/>
                <a:cs typeface="+mn-cs"/>
              </a:endParaRPr>
            </a:p>
          </p:txBody>
        </p:sp>
        <p:cxnSp>
          <p:nvCxnSpPr>
            <p:cNvPr id="134" name="Straight Connector 133"/>
            <p:cNvCxnSpPr/>
            <p:nvPr/>
          </p:nvCxnSpPr>
          <p:spPr>
            <a:xfrm>
              <a:off x="-1313919" y="3342493"/>
              <a:ext cx="287333"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pic>
        <p:nvPicPr>
          <p:cNvPr id="135" name="Picture 90"/>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857250" y="2457450"/>
            <a:ext cx="4030663"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TextBox 96"/>
          <p:cNvSpPr txBox="1">
            <a:spLocks noChangeArrowheads="1"/>
          </p:cNvSpPr>
          <p:nvPr/>
        </p:nvSpPr>
        <p:spPr bwMode="auto">
          <a:xfrm>
            <a:off x="2125663" y="2181225"/>
            <a:ext cx="2857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31825" eaLnBrk="0" hangingPunct="0">
              <a:defRPr sz="2400">
                <a:solidFill>
                  <a:schemeClr val="tx1"/>
                </a:solidFill>
                <a:latin typeface="Arial" charset="0"/>
                <a:ea typeface="ＭＳ Ｐゴシック" charset="0"/>
                <a:cs typeface="ＭＳ Ｐゴシック" charset="0"/>
              </a:defRPr>
            </a:lvl1pPr>
            <a:lvl2pPr marL="742950" indent="-285750" defTabSz="631825" eaLnBrk="0" hangingPunct="0">
              <a:defRPr sz="2400">
                <a:solidFill>
                  <a:schemeClr val="tx1"/>
                </a:solidFill>
                <a:latin typeface="Arial" charset="0"/>
                <a:ea typeface="ＭＳ Ｐゴシック" charset="0"/>
              </a:defRPr>
            </a:lvl2pPr>
            <a:lvl3pPr marL="1143000" indent="-228600" defTabSz="631825" eaLnBrk="0" hangingPunct="0">
              <a:defRPr sz="2400">
                <a:solidFill>
                  <a:schemeClr val="tx1"/>
                </a:solidFill>
                <a:latin typeface="Arial" charset="0"/>
                <a:ea typeface="ＭＳ Ｐゴシック" charset="0"/>
              </a:defRPr>
            </a:lvl3pPr>
            <a:lvl4pPr marL="1600200" indent="-228600" defTabSz="631825" eaLnBrk="0" hangingPunct="0">
              <a:defRPr sz="2400">
                <a:solidFill>
                  <a:schemeClr val="tx1"/>
                </a:solidFill>
                <a:latin typeface="Arial" charset="0"/>
                <a:ea typeface="ＭＳ Ｐゴシック" charset="0"/>
              </a:defRPr>
            </a:lvl4pPr>
            <a:lvl5pPr marL="2057400" indent="-228600" defTabSz="631825" eaLnBrk="0" hangingPunct="0">
              <a:defRPr sz="2400">
                <a:solidFill>
                  <a:schemeClr val="tx1"/>
                </a:solidFill>
                <a:latin typeface="Arial" charset="0"/>
                <a:ea typeface="ＭＳ Ｐゴシック" charset="0"/>
              </a:defRPr>
            </a:lvl5pPr>
            <a:lvl6pPr marL="2514600" indent="-228600" defTabSz="631825"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631825"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631825"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631825"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buSzPct val="100000"/>
            </a:pPr>
            <a:r>
              <a:rPr lang="es-ES" sz="1200">
                <a:solidFill>
                  <a:srgbClr val="FFFFFF"/>
                </a:solidFill>
                <a:latin typeface="Impact" charset="0"/>
              </a:rPr>
              <a:t>Promoción de Marca:</a:t>
            </a:r>
          </a:p>
        </p:txBody>
      </p:sp>
      <p:grpSp>
        <p:nvGrpSpPr>
          <p:cNvPr id="137" name="Group 136"/>
          <p:cNvGrpSpPr/>
          <p:nvPr/>
        </p:nvGrpSpPr>
        <p:grpSpPr>
          <a:xfrm>
            <a:off x="1637994" y="4734632"/>
            <a:ext cx="7506006" cy="417693"/>
            <a:chOff x="1637994" y="4734632"/>
            <a:chExt cx="7506006" cy="417693"/>
          </a:xfrm>
        </p:grpSpPr>
        <p:grpSp>
          <p:nvGrpSpPr>
            <p:cNvPr id="138" name="Group 137"/>
            <p:cNvGrpSpPr/>
            <p:nvPr/>
          </p:nvGrpSpPr>
          <p:grpSpPr>
            <a:xfrm>
              <a:off x="1637994" y="4835525"/>
              <a:ext cx="7506006" cy="316800"/>
              <a:chOff x="1914453" y="4835525"/>
              <a:chExt cx="8255647" cy="316800"/>
            </a:xfrm>
          </p:grpSpPr>
          <p:sp>
            <p:nvSpPr>
              <p:cNvPr id="140" name="Rectangle 139">
                <a:hlinkClick r:id="rId1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41" name="Rectangle 140">
                <a:hlinkClick r:id="rId2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42" name="Rectangle 141">
                <a:hlinkClick r:id="rId2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43" name="Rectangle 142">
                <a:hlinkClick r:id="rId2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44" name="Rectangle 143">
                <a:hlinkClick r:id="rId2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45" name="Rectangle 144">
                <a:hlinkClick r:id="rId24"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46" name="Rectangle 145">
                <a:hlinkClick r:id="rId2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47" name="Rectangle 146">
                <a:hlinkClick r:id="rId2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39" name="Isosceles Triangle 138"/>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pic>
        <p:nvPicPr>
          <p:cNvPr id="58" name="Picture 2" descr="http://1.bp.blogspot.com/-rU0MAHswsms/URx10AfQXvI/AAAAAAAAAQM/_Tq6WUIrBS0/s1600/Free-HD-Logo-Nike-Wallpaper.jpg"/>
          <p:cNvPicPr>
            <a:picLocks noChangeAspect="1" noChangeArrowheads="1"/>
          </p:cNvPicPr>
          <p:nvPr/>
        </p:nvPicPr>
        <p:blipFill>
          <a:blip r:embed="rId2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473950" y="3943350"/>
            <a:ext cx="32385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2" descr="http://img2.wikia.nocookie.net/__cb20121225165958/logopedia/images/5/56/2000px-EA_Sports_svg.png"/>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7885113" y="3841750"/>
            <a:ext cx="396875"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4" descr="http://seeklogo.com/images/A/acros-logo-DB517E8839-seeklogo.com.gif"/>
          <p:cNvPicPr>
            <a:picLocks noChangeAspect="1" noChangeArrowheads="1"/>
          </p:cNvPicPr>
          <p:nvPr/>
        </p:nvPicPr>
        <p:blipFill>
          <a:blip r:embed="rId29" cstate="screen">
            <a:clrChange>
              <a:clrFrom>
                <a:srgbClr val="FFFFFF"/>
              </a:clrFrom>
              <a:clrTo>
                <a:srgbClr val="FFFFFF">
                  <a:alpha val="0"/>
                </a:srgbClr>
              </a:clrTo>
            </a:clrChange>
            <a:extLst>
              <a:ext uri="{28A0092B-C50C-407E-A947-70E740481C1C}">
                <a14:useLocalDpi xmlns:a14="http://schemas.microsoft.com/office/drawing/2010/main"/>
              </a:ext>
            </a:extLst>
          </a:blip>
          <a:srcRect t="24745" b="25050"/>
          <a:stretch>
            <a:fillRect/>
          </a:stretch>
        </p:blipFill>
        <p:spPr bwMode="auto">
          <a:xfrm>
            <a:off x="7712075" y="4352925"/>
            <a:ext cx="287338" cy="144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95085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9578" y="29273"/>
            <a:ext cx="8229600" cy="376826"/>
          </a:xfrm>
        </p:spPr>
        <p:txBody>
          <a:bodyPr/>
          <a:lstStyle/>
          <a:p>
            <a:r>
              <a:rPr lang="en-US" cap="none" dirty="0">
                <a:solidFill>
                  <a:srgbClr val="FFFFFF"/>
                </a:solidFill>
                <a:latin typeface="Impact" charset="0"/>
              </a:rPr>
              <a:t>PATROCINADORES DE LA COPA MUNDIAL 2014</a:t>
            </a:r>
            <a:r>
              <a:rPr lang="en-US" cap="none" dirty="0">
                <a:solidFill>
                  <a:srgbClr val="4197FC"/>
                </a:solidFill>
                <a:latin typeface="Impact" charset="0"/>
              </a:rPr>
              <a:t> - EMEA</a:t>
            </a:r>
            <a:endParaRPr lang="en-GB" dirty="0">
              <a:solidFill>
                <a:schemeClr val="accent6"/>
              </a:solidFill>
            </a:endParaRPr>
          </a:p>
        </p:txBody>
      </p:sp>
      <p:sp>
        <p:nvSpPr>
          <p:cNvPr id="19" name="Rectangle 18"/>
          <p:cNvSpPr/>
          <p:nvPr/>
        </p:nvSpPr>
        <p:spPr>
          <a:xfrm>
            <a:off x="104026" y="449965"/>
            <a:ext cx="2789546" cy="261610"/>
          </a:xfrm>
          <a:prstGeom prst="rect">
            <a:avLst/>
          </a:prstGeom>
        </p:spPr>
        <p:txBody>
          <a:bodyPr wrap="none">
            <a:spAutoFit/>
          </a:bodyPr>
          <a:lstStyle/>
          <a:p>
            <a:r>
              <a:rPr lang="es" sz="1100" cap="all" dirty="0">
                <a:solidFill>
                  <a:prstClr val="white"/>
                </a:solidFill>
                <a:latin typeface="Impact"/>
              </a:rPr>
              <a:t>HAZ CLIC EN la marca para más información</a:t>
            </a:r>
            <a:endParaRPr lang="es" sz="1600" dirty="0"/>
          </a:p>
        </p:txBody>
      </p:sp>
      <p:grpSp>
        <p:nvGrpSpPr>
          <p:cNvPr id="28" name="Group 27"/>
          <p:cNvGrpSpPr/>
          <p:nvPr/>
        </p:nvGrpSpPr>
        <p:grpSpPr>
          <a:xfrm>
            <a:off x="417018" y="310106"/>
            <a:ext cx="8594306" cy="4106434"/>
            <a:chOff x="419571" y="934289"/>
            <a:chExt cx="7518549" cy="3592428"/>
          </a:xfrm>
        </p:grpSpPr>
        <p:grpSp>
          <p:nvGrpSpPr>
            <p:cNvPr id="29" name="Group 28"/>
            <p:cNvGrpSpPr/>
            <p:nvPr/>
          </p:nvGrpSpPr>
          <p:grpSpPr>
            <a:xfrm>
              <a:off x="2940088" y="934289"/>
              <a:ext cx="4998032" cy="3592427"/>
              <a:chOff x="1636009" y="1057522"/>
              <a:chExt cx="4998032" cy="3592427"/>
            </a:xfrm>
          </p:grpSpPr>
          <p:sp>
            <p:nvSpPr>
              <p:cNvPr id="42" name="Freeform 5"/>
              <p:cNvSpPr>
                <a:spLocks/>
              </p:cNvSpPr>
              <p:nvPr/>
            </p:nvSpPr>
            <p:spPr bwMode="auto">
              <a:xfrm>
                <a:off x="163600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3" name="Freeform 5"/>
              <p:cNvSpPr>
                <a:spLocks/>
              </p:cNvSpPr>
              <p:nvPr/>
            </p:nvSpPr>
            <p:spPr bwMode="auto">
              <a:xfrm>
                <a:off x="28966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4" name="Freeform 5"/>
              <p:cNvSpPr>
                <a:spLocks/>
              </p:cNvSpPr>
              <p:nvPr/>
            </p:nvSpPr>
            <p:spPr bwMode="auto">
              <a:xfrm>
                <a:off x="415727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5417904" y="3240718"/>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0" name="Group 29"/>
            <p:cNvGrpSpPr/>
            <p:nvPr/>
          </p:nvGrpSpPr>
          <p:grpSpPr>
            <a:xfrm>
              <a:off x="1040375" y="2027663"/>
              <a:ext cx="6275094" cy="1409231"/>
              <a:chOff x="-901684" y="1055746"/>
              <a:chExt cx="6275094" cy="1409231"/>
            </a:xfrm>
          </p:grpSpPr>
          <p:sp>
            <p:nvSpPr>
              <p:cNvPr id="37" name="Freeform 5"/>
              <p:cNvSpPr>
                <a:spLocks/>
              </p:cNvSpPr>
              <p:nvPr/>
            </p:nvSpPr>
            <p:spPr bwMode="auto">
              <a:xfrm>
                <a:off x="375377"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8" name="Freeform 5"/>
              <p:cNvSpPr>
                <a:spLocks/>
              </p:cNvSpPr>
              <p:nvPr/>
            </p:nvSpPr>
            <p:spPr bwMode="auto">
              <a:xfrm>
                <a:off x="1636009"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9" name="Freeform 5"/>
              <p:cNvSpPr>
                <a:spLocks/>
              </p:cNvSpPr>
              <p:nvPr/>
            </p:nvSpPr>
            <p:spPr bwMode="auto">
              <a:xfrm>
                <a:off x="2896641"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0" name="Freeform 5"/>
              <p:cNvSpPr>
                <a:spLocks/>
              </p:cNvSpPr>
              <p:nvPr/>
            </p:nvSpPr>
            <p:spPr bwMode="auto">
              <a:xfrm>
                <a:off x="4157273"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1" name="Freeform 5"/>
              <p:cNvSpPr>
                <a:spLocks/>
              </p:cNvSpPr>
              <p:nvPr/>
            </p:nvSpPr>
            <p:spPr bwMode="auto">
              <a:xfrm>
                <a:off x="-901684"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1" name="Group 30"/>
            <p:cNvGrpSpPr/>
            <p:nvPr/>
          </p:nvGrpSpPr>
          <p:grpSpPr>
            <a:xfrm>
              <a:off x="419571" y="3117486"/>
              <a:ext cx="6258065" cy="1409231"/>
              <a:chOff x="375377" y="1057522"/>
              <a:chExt cx="6258065" cy="1409231"/>
            </a:xfrm>
          </p:grpSpPr>
          <p:sp>
            <p:nvSpPr>
              <p:cNvPr id="32" name="Freeform 5"/>
              <p:cNvSpPr>
                <a:spLocks/>
              </p:cNvSpPr>
              <p:nvPr/>
            </p:nvSpPr>
            <p:spPr bwMode="auto">
              <a:xfrm>
                <a:off x="375377"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3" name="Freeform 5"/>
              <p:cNvSpPr>
                <a:spLocks/>
              </p:cNvSpPr>
              <p:nvPr/>
            </p:nvSpPr>
            <p:spPr bwMode="auto">
              <a:xfrm>
                <a:off x="163585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 name="Freeform 5"/>
              <p:cNvSpPr>
                <a:spLocks/>
              </p:cNvSpPr>
              <p:nvPr/>
            </p:nvSpPr>
            <p:spPr bwMode="auto">
              <a:xfrm>
                <a:off x="28963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5" name="Freeform 5"/>
              <p:cNvSpPr>
                <a:spLocks/>
              </p:cNvSpPr>
              <p:nvPr/>
            </p:nvSpPr>
            <p:spPr bwMode="auto">
              <a:xfrm>
                <a:off x="415682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6" name="Freeform 5"/>
              <p:cNvSpPr>
                <a:spLocks/>
              </p:cNvSpPr>
              <p:nvPr/>
            </p:nvSpPr>
            <p:spPr bwMode="auto">
              <a:xfrm>
                <a:off x="5417305"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grpSp>
        <p:nvGrpSpPr>
          <p:cNvPr id="60" name="Group 59"/>
          <p:cNvGrpSpPr/>
          <p:nvPr/>
        </p:nvGrpSpPr>
        <p:grpSpPr>
          <a:xfrm>
            <a:off x="1157524" y="1729271"/>
            <a:ext cx="1667186" cy="570745"/>
            <a:chOff x="1157524" y="1790915"/>
            <a:chExt cx="1667186" cy="570745"/>
          </a:xfrm>
        </p:grpSpPr>
        <p:grpSp>
          <p:nvGrpSpPr>
            <p:cNvPr id="63" name="Group 62"/>
            <p:cNvGrpSpPr/>
            <p:nvPr/>
          </p:nvGrpSpPr>
          <p:grpSpPr>
            <a:xfrm>
              <a:off x="1157524" y="1790915"/>
              <a:ext cx="566383" cy="570745"/>
              <a:chOff x="676119" y="1816521"/>
              <a:chExt cx="833517" cy="833517"/>
            </a:xfrm>
          </p:grpSpPr>
          <p:grpSp>
            <p:nvGrpSpPr>
              <p:cNvPr id="65" name="Group 48"/>
              <p:cNvGrpSpPr>
                <a:grpSpLocks noChangeAspect="1"/>
              </p:cNvGrpSpPr>
              <p:nvPr/>
            </p:nvGrpSpPr>
            <p:grpSpPr>
              <a:xfrm>
                <a:off x="713622" y="1854864"/>
                <a:ext cx="756000" cy="756000"/>
                <a:chOff x="3639697" y="2022734"/>
                <a:chExt cx="1347333" cy="1347333"/>
              </a:xfrm>
            </p:grpSpPr>
            <p:sp>
              <p:nvSpPr>
                <p:cNvPr id="67" name="Oval 6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8" name="Oval 6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9" name="Oval 6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66" name="Oval 6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62" name="TextBox 61"/>
            <p:cNvSpPr txBox="1"/>
            <p:nvPr/>
          </p:nvSpPr>
          <p:spPr>
            <a:xfrm rot="1862503">
              <a:off x="1606189" y="1839397"/>
              <a:ext cx="1218521" cy="276999"/>
            </a:xfrm>
            <a:prstGeom prst="rect">
              <a:avLst/>
            </a:prstGeom>
            <a:noFill/>
          </p:spPr>
          <p:txBody>
            <a:bodyPr wrap="square" rtlCol="0">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grpSp>
        <p:nvGrpSpPr>
          <p:cNvPr id="70" name="Group 69"/>
          <p:cNvGrpSpPr/>
          <p:nvPr/>
        </p:nvGrpSpPr>
        <p:grpSpPr>
          <a:xfrm>
            <a:off x="2633267" y="1729271"/>
            <a:ext cx="1667186" cy="570745"/>
            <a:chOff x="1157524" y="1790915"/>
            <a:chExt cx="1667186" cy="570745"/>
          </a:xfrm>
        </p:grpSpPr>
        <p:grpSp>
          <p:nvGrpSpPr>
            <p:cNvPr id="71" name="Group 70"/>
            <p:cNvGrpSpPr/>
            <p:nvPr/>
          </p:nvGrpSpPr>
          <p:grpSpPr>
            <a:xfrm>
              <a:off x="1157524" y="1790915"/>
              <a:ext cx="566383" cy="570745"/>
              <a:chOff x="676119" y="1816521"/>
              <a:chExt cx="833517" cy="833517"/>
            </a:xfrm>
          </p:grpSpPr>
          <p:grpSp>
            <p:nvGrpSpPr>
              <p:cNvPr id="73" name="Group 48"/>
              <p:cNvGrpSpPr>
                <a:grpSpLocks noChangeAspect="1"/>
              </p:cNvGrpSpPr>
              <p:nvPr/>
            </p:nvGrpSpPr>
            <p:grpSpPr>
              <a:xfrm>
                <a:off x="713622" y="1854864"/>
                <a:ext cx="756000" cy="756000"/>
                <a:chOff x="3639697" y="2022734"/>
                <a:chExt cx="1347333" cy="1347333"/>
              </a:xfrm>
            </p:grpSpPr>
            <p:sp>
              <p:nvSpPr>
                <p:cNvPr id="75" name="Oval 7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6" name="Oval 7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7" name="Oval 7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74" name="Oval 73"/>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72" name="TextBox 7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Continental</a:t>
              </a:r>
            </a:p>
          </p:txBody>
        </p:sp>
      </p:grpSp>
      <p:grpSp>
        <p:nvGrpSpPr>
          <p:cNvPr id="78" name="Group 77"/>
          <p:cNvGrpSpPr/>
          <p:nvPr/>
        </p:nvGrpSpPr>
        <p:grpSpPr>
          <a:xfrm>
            <a:off x="4067847" y="1729271"/>
            <a:ext cx="1667186" cy="570745"/>
            <a:chOff x="1157524" y="1790915"/>
            <a:chExt cx="1667186" cy="570745"/>
          </a:xfrm>
        </p:grpSpPr>
        <p:grpSp>
          <p:nvGrpSpPr>
            <p:cNvPr id="79" name="Group 78"/>
            <p:cNvGrpSpPr/>
            <p:nvPr/>
          </p:nvGrpSpPr>
          <p:grpSpPr>
            <a:xfrm>
              <a:off x="1157524" y="1790915"/>
              <a:ext cx="566383" cy="570745"/>
              <a:chOff x="676119" y="1816521"/>
              <a:chExt cx="833517" cy="833517"/>
            </a:xfrm>
          </p:grpSpPr>
          <p:grpSp>
            <p:nvGrpSpPr>
              <p:cNvPr id="81" name="Group 48"/>
              <p:cNvGrpSpPr>
                <a:grpSpLocks noChangeAspect="1"/>
              </p:cNvGrpSpPr>
              <p:nvPr/>
            </p:nvGrpSpPr>
            <p:grpSpPr>
              <a:xfrm>
                <a:off x="713622" y="1854864"/>
                <a:ext cx="756000" cy="756000"/>
                <a:chOff x="3639697" y="2022734"/>
                <a:chExt cx="1347333" cy="1347333"/>
              </a:xfrm>
            </p:grpSpPr>
            <p:sp>
              <p:nvSpPr>
                <p:cNvPr id="83" name="Oval 8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4" name="Oval 8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5" name="Oval 8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82" name="Oval 8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0" name="TextBox 7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McDonald’s</a:t>
              </a:r>
            </a:p>
          </p:txBody>
        </p:sp>
      </p:grpSp>
      <p:grpSp>
        <p:nvGrpSpPr>
          <p:cNvPr id="86" name="Group 85"/>
          <p:cNvGrpSpPr/>
          <p:nvPr/>
        </p:nvGrpSpPr>
        <p:grpSpPr>
          <a:xfrm>
            <a:off x="5503301" y="1729271"/>
            <a:ext cx="1667186" cy="570745"/>
            <a:chOff x="1157524" y="1790915"/>
            <a:chExt cx="1667186" cy="570745"/>
          </a:xfrm>
        </p:grpSpPr>
        <p:grpSp>
          <p:nvGrpSpPr>
            <p:cNvPr id="87" name="Group 86"/>
            <p:cNvGrpSpPr/>
            <p:nvPr/>
          </p:nvGrpSpPr>
          <p:grpSpPr>
            <a:xfrm>
              <a:off x="1157524" y="1790915"/>
              <a:ext cx="566383" cy="570745"/>
              <a:chOff x="676119" y="1816521"/>
              <a:chExt cx="833517" cy="833517"/>
            </a:xfrm>
          </p:grpSpPr>
          <p:grpSp>
            <p:nvGrpSpPr>
              <p:cNvPr id="89" name="Group 48"/>
              <p:cNvGrpSpPr>
                <a:grpSpLocks noChangeAspect="1"/>
              </p:cNvGrpSpPr>
              <p:nvPr/>
            </p:nvGrpSpPr>
            <p:grpSpPr>
              <a:xfrm>
                <a:off x="713622" y="1854864"/>
                <a:ext cx="756000" cy="756000"/>
                <a:chOff x="3639697" y="2022734"/>
                <a:chExt cx="1347333" cy="1347333"/>
              </a:xfrm>
            </p:grpSpPr>
            <p:sp>
              <p:nvSpPr>
                <p:cNvPr id="91" name="Oval 9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2" name="Oval 9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3" name="Oval 9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0" name="Oval 8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8" name="TextBox 8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Coca-Cola</a:t>
              </a:r>
            </a:p>
          </p:txBody>
        </p:sp>
      </p:grpSp>
      <p:grpSp>
        <p:nvGrpSpPr>
          <p:cNvPr id="94" name="Group 93"/>
          <p:cNvGrpSpPr/>
          <p:nvPr/>
        </p:nvGrpSpPr>
        <p:grpSpPr>
          <a:xfrm>
            <a:off x="6947542" y="1729271"/>
            <a:ext cx="1667186" cy="570745"/>
            <a:chOff x="1157524" y="1790915"/>
            <a:chExt cx="1667186" cy="570745"/>
          </a:xfrm>
        </p:grpSpPr>
        <p:grpSp>
          <p:nvGrpSpPr>
            <p:cNvPr id="95" name="Group 94"/>
            <p:cNvGrpSpPr/>
            <p:nvPr/>
          </p:nvGrpSpPr>
          <p:grpSpPr>
            <a:xfrm>
              <a:off x="1157524" y="1790915"/>
              <a:ext cx="566383" cy="570745"/>
              <a:chOff x="676119" y="1816521"/>
              <a:chExt cx="833517" cy="833517"/>
            </a:xfrm>
          </p:grpSpPr>
          <p:grpSp>
            <p:nvGrpSpPr>
              <p:cNvPr id="97" name="Group 48"/>
              <p:cNvGrpSpPr>
                <a:grpSpLocks noChangeAspect="1"/>
              </p:cNvGrpSpPr>
              <p:nvPr/>
            </p:nvGrpSpPr>
            <p:grpSpPr>
              <a:xfrm>
                <a:off x="713622" y="1854864"/>
                <a:ext cx="756000" cy="756000"/>
                <a:chOff x="3639697" y="2022734"/>
                <a:chExt cx="1347333" cy="1347333"/>
              </a:xfrm>
            </p:grpSpPr>
            <p:sp>
              <p:nvSpPr>
                <p:cNvPr id="99" name="Oval 9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0" name="Oval 9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1" name="Oval 10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8" name="Oval 97"/>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96" name="TextBox 95"/>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Oi</a:t>
              </a:r>
              <a:endParaRPr lang="en-GB" sz="1200" dirty="0">
                <a:solidFill>
                  <a:schemeClr val="bg1"/>
                </a:solidFill>
                <a:latin typeface="+mj-lt"/>
              </a:endParaRPr>
            </a:p>
          </p:txBody>
        </p:sp>
      </p:grpSp>
      <p:grpSp>
        <p:nvGrpSpPr>
          <p:cNvPr id="102" name="Group 101"/>
          <p:cNvGrpSpPr/>
          <p:nvPr/>
        </p:nvGrpSpPr>
        <p:grpSpPr>
          <a:xfrm>
            <a:off x="448960" y="2979691"/>
            <a:ext cx="1667186" cy="570745"/>
            <a:chOff x="1157524" y="1790915"/>
            <a:chExt cx="1667186" cy="570745"/>
          </a:xfrm>
        </p:grpSpPr>
        <p:grpSp>
          <p:nvGrpSpPr>
            <p:cNvPr id="103" name="Group 102"/>
            <p:cNvGrpSpPr/>
            <p:nvPr/>
          </p:nvGrpSpPr>
          <p:grpSpPr>
            <a:xfrm>
              <a:off x="1157524" y="1790915"/>
              <a:ext cx="566383" cy="570745"/>
              <a:chOff x="676119" y="1816521"/>
              <a:chExt cx="833517" cy="833517"/>
            </a:xfrm>
          </p:grpSpPr>
          <p:grpSp>
            <p:nvGrpSpPr>
              <p:cNvPr id="105" name="Group 48"/>
              <p:cNvGrpSpPr>
                <a:grpSpLocks noChangeAspect="1"/>
              </p:cNvGrpSpPr>
              <p:nvPr/>
            </p:nvGrpSpPr>
            <p:grpSpPr>
              <a:xfrm>
                <a:off x="713622" y="1854864"/>
                <a:ext cx="756000" cy="756000"/>
                <a:chOff x="3639697" y="2022734"/>
                <a:chExt cx="1347333" cy="1347333"/>
              </a:xfrm>
            </p:grpSpPr>
            <p:sp>
              <p:nvSpPr>
                <p:cNvPr id="107" name="Oval 10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8" name="Oval 10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9" name="Oval 10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06" name="Oval 10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04" name="TextBox 103"/>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Emirates</a:t>
              </a:r>
            </a:p>
          </p:txBody>
        </p:sp>
      </p:grpSp>
      <p:grpSp>
        <p:nvGrpSpPr>
          <p:cNvPr id="110" name="Group 109"/>
          <p:cNvGrpSpPr/>
          <p:nvPr/>
        </p:nvGrpSpPr>
        <p:grpSpPr>
          <a:xfrm>
            <a:off x="1894615" y="2979691"/>
            <a:ext cx="1667186" cy="570745"/>
            <a:chOff x="1157524" y="1790915"/>
            <a:chExt cx="1667186" cy="570745"/>
          </a:xfrm>
        </p:grpSpPr>
        <p:grpSp>
          <p:nvGrpSpPr>
            <p:cNvPr id="111" name="Group 110"/>
            <p:cNvGrpSpPr/>
            <p:nvPr/>
          </p:nvGrpSpPr>
          <p:grpSpPr>
            <a:xfrm>
              <a:off x="1157524" y="1790915"/>
              <a:ext cx="566383" cy="570745"/>
              <a:chOff x="676119" y="1816521"/>
              <a:chExt cx="833517" cy="833517"/>
            </a:xfrm>
          </p:grpSpPr>
          <p:grpSp>
            <p:nvGrpSpPr>
              <p:cNvPr id="113" name="Group 48"/>
              <p:cNvGrpSpPr>
                <a:grpSpLocks noChangeAspect="1"/>
              </p:cNvGrpSpPr>
              <p:nvPr/>
            </p:nvGrpSpPr>
            <p:grpSpPr>
              <a:xfrm>
                <a:off x="713622" y="1854864"/>
                <a:ext cx="756000" cy="756000"/>
                <a:chOff x="3639697" y="2022734"/>
                <a:chExt cx="1347333" cy="1347333"/>
              </a:xfrm>
            </p:grpSpPr>
            <p:sp>
              <p:nvSpPr>
                <p:cNvPr id="115" name="Oval 11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6" name="Oval 11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7" name="Oval 11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14" name="Oval 11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12" name="TextBox 11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Visa</a:t>
              </a:r>
            </a:p>
          </p:txBody>
        </p:sp>
      </p:grpSp>
      <p:grpSp>
        <p:nvGrpSpPr>
          <p:cNvPr id="118" name="Group 117"/>
          <p:cNvGrpSpPr/>
          <p:nvPr/>
        </p:nvGrpSpPr>
        <p:grpSpPr>
          <a:xfrm>
            <a:off x="3327713" y="2979691"/>
            <a:ext cx="1667186" cy="570745"/>
            <a:chOff x="1157524" y="1790915"/>
            <a:chExt cx="1667186" cy="570745"/>
          </a:xfrm>
        </p:grpSpPr>
        <p:grpSp>
          <p:nvGrpSpPr>
            <p:cNvPr id="119" name="Group 118"/>
            <p:cNvGrpSpPr/>
            <p:nvPr/>
          </p:nvGrpSpPr>
          <p:grpSpPr>
            <a:xfrm>
              <a:off x="1157524" y="1790915"/>
              <a:ext cx="566383" cy="570745"/>
              <a:chOff x="676119" y="1816521"/>
              <a:chExt cx="833517" cy="833517"/>
            </a:xfrm>
          </p:grpSpPr>
          <p:grpSp>
            <p:nvGrpSpPr>
              <p:cNvPr id="121" name="Group 48"/>
              <p:cNvGrpSpPr>
                <a:grpSpLocks noChangeAspect="1"/>
              </p:cNvGrpSpPr>
              <p:nvPr/>
            </p:nvGrpSpPr>
            <p:grpSpPr>
              <a:xfrm>
                <a:off x="713622" y="1854864"/>
                <a:ext cx="756000" cy="756000"/>
                <a:chOff x="3639697" y="2022734"/>
                <a:chExt cx="1347333" cy="1347333"/>
              </a:xfrm>
            </p:grpSpPr>
            <p:sp>
              <p:nvSpPr>
                <p:cNvPr id="123" name="Oval 12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4" name="Oval 12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5" name="Oval 12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22" name="Oval 121"/>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0" name="TextBox 11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Castrol</a:t>
              </a:r>
            </a:p>
          </p:txBody>
        </p:sp>
      </p:grpSp>
      <p:grpSp>
        <p:nvGrpSpPr>
          <p:cNvPr id="126" name="Group 125"/>
          <p:cNvGrpSpPr/>
          <p:nvPr/>
        </p:nvGrpSpPr>
        <p:grpSpPr>
          <a:xfrm>
            <a:off x="4780834" y="2979691"/>
            <a:ext cx="1667186" cy="570745"/>
            <a:chOff x="1157524" y="1790915"/>
            <a:chExt cx="1667186" cy="570745"/>
          </a:xfrm>
        </p:grpSpPr>
        <p:grpSp>
          <p:nvGrpSpPr>
            <p:cNvPr id="127" name="Group 126"/>
            <p:cNvGrpSpPr/>
            <p:nvPr/>
          </p:nvGrpSpPr>
          <p:grpSpPr>
            <a:xfrm>
              <a:off x="1157524" y="1790915"/>
              <a:ext cx="566383" cy="570745"/>
              <a:chOff x="676119" y="1816521"/>
              <a:chExt cx="833517" cy="833517"/>
            </a:xfrm>
          </p:grpSpPr>
          <p:grpSp>
            <p:nvGrpSpPr>
              <p:cNvPr id="129" name="Group 48"/>
              <p:cNvGrpSpPr>
                <a:grpSpLocks noChangeAspect="1"/>
              </p:cNvGrpSpPr>
              <p:nvPr/>
            </p:nvGrpSpPr>
            <p:grpSpPr>
              <a:xfrm>
                <a:off x="713622" y="1854864"/>
                <a:ext cx="756000" cy="756000"/>
                <a:chOff x="3639697" y="2022734"/>
                <a:chExt cx="1347333" cy="1347333"/>
              </a:xfrm>
            </p:grpSpPr>
            <p:sp>
              <p:nvSpPr>
                <p:cNvPr id="131" name="Oval 13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2" name="Oval 13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3" name="Oval 13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0" name="Oval 129"/>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8" name="TextBox 127"/>
            <p:cNvSpPr txBox="1"/>
            <p:nvPr/>
          </p:nvSpPr>
          <p:spPr>
            <a:xfrm rot="1862503">
              <a:off x="1606189" y="1851124"/>
              <a:ext cx="1218521" cy="215444"/>
            </a:xfrm>
            <a:prstGeom prst="rect">
              <a:avLst/>
            </a:prstGeom>
            <a:noFill/>
          </p:spPr>
          <p:txBody>
            <a:bodyPr wrap="square" rtlCol="0">
              <a:spAutoFit/>
            </a:bodyPr>
            <a:lstStyle/>
            <a:p>
              <a:r>
                <a:rPr lang="en-GB" sz="800" dirty="0">
                  <a:solidFill>
                    <a:schemeClr val="bg1"/>
                  </a:solidFill>
                  <a:latin typeface="+mj-lt"/>
                </a:rPr>
                <a:t>Johnson &amp; Johnson</a:t>
              </a:r>
            </a:p>
          </p:txBody>
        </p:sp>
      </p:grpSp>
      <p:grpSp>
        <p:nvGrpSpPr>
          <p:cNvPr id="134" name="Group 133"/>
          <p:cNvGrpSpPr/>
          <p:nvPr/>
        </p:nvGrpSpPr>
        <p:grpSpPr>
          <a:xfrm>
            <a:off x="6225297" y="2979691"/>
            <a:ext cx="1667186" cy="570745"/>
            <a:chOff x="1157524" y="1790915"/>
            <a:chExt cx="1667186" cy="570745"/>
          </a:xfrm>
        </p:grpSpPr>
        <p:grpSp>
          <p:nvGrpSpPr>
            <p:cNvPr id="135" name="Group 134"/>
            <p:cNvGrpSpPr/>
            <p:nvPr/>
          </p:nvGrpSpPr>
          <p:grpSpPr>
            <a:xfrm>
              <a:off x="1157524" y="1790915"/>
              <a:ext cx="566383" cy="570745"/>
              <a:chOff x="676119" y="1816521"/>
              <a:chExt cx="833517" cy="833517"/>
            </a:xfrm>
          </p:grpSpPr>
          <p:grpSp>
            <p:nvGrpSpPr>
              <p:cNvPr id="137" name="Group 48"/>
              <p:cNvGrpSpPr>
                <a:grpSpLocks noChangeAspect="1"/>
              </p:cNvGrpSpPr>
              <p:nvPr/>
            </p:nvGrpSpPr>
            <p:grpSpPr>
              <a:xfrm>
                <a:off x="713622" y="1854864"/>
                <a:ext cx="756000" cy="756000"/>
                <a:chOff x="3639697" y="2022734"/>
                <a:chExt cx="1347333" cy="1347333"/>
              </a:xfrm>
            </p:grpSpPr>
            <p:sp>
              <p:nvSpPr>
                <p:cNvPr id="139" name="Oval 13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0" name="Oval 13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1" name="Oval 14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8" name="Oval 137"/>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36" name="TextBox 135"/>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Moy Park</a:t>
              </a:r>
            </a:p>
          </p:txBody>
        </p:sp>
      </p:grpSp>
      <p:pic>
        <p:nvPicPr>
          <p:cNvPr id="177" name="Picture 176" descr="http://www.popandroll.com/coke-art/Coca-Cola_Logo_Script.jpg"/>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635753" y="1947805"/>
            <a:ext cx="309801" cy="117359"/>
          </a:xfrm>
          <a:prstGeom prst="rect">
            <a:avLst/>
          </a:prstGeom>
          <a:noFill/>
          <a:extLst>
            <a:ext uri="{909E8E84-426E-40dd-AFC4-6F175D3DCCD1}">
              <a14:hiddenFill xmlns:a14="http://schemas.microsoft.com/office/drawing/2010/main">
                <a:solidFill>
                  <a:srgbClr val="FFFFFF"/>
                </a:solidFill>
              </a14:hiddenFill>
            </a:ext>
          </a:extLst>
        </p:spPr>
      </p:pic>
      <p:pic>
        <p:nvPicPr>
          <p:cNvPr id="178" name="Picture 177"/>
          <p:cNvPicPr>
            <a:picLocks noChangeAspect="1" noChangeArrowheads="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43373" y="1912126"/>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9" name="Picture 17"/>
          <p:cNvPicPr>
            <a:picLocks noChangeAspect="1" noChangeArrowheads="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674527" y="1926034"/>
            <a:ext cx="472150" cy="176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0" name="Picture 19"/>
          <p:cNvPicPr>
            <a:picLocks noChangeAspect="1" noChangeArrowheads="1"/>
          </p:cNvPicPr>
          <p:nvPr/>
        </p:nvPicPr>
        <p:blipFill>
          <a:blip r:embed="rId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121496" y="1911269"/>
            <a:ext cx="218473" cy="2061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2" name="Picture 10"/>
          <p:cNvPicPr>
            <a:picLocks noChangeAspect="1" noChangeArrowheads="1"/>
          </p:cNvPicPr>
          <p:nvPr/>
        </p:nvPicPr>
        <p:blipFill>
          <a:blip r:embed="rId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97321" y="3163583"/>
            <a:ext cx="267953" cy="183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3" name="Picture 13"/>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17039" y="3125521"/>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4" name="Picture 14"/>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44931" y="3090470"/>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5" name="Picture 18"/>
          <p:cNvPicPr>
            <a:picLocks noChangeAspect="1" noChangeArrowheads="1"/>
          </p:cNvPicPr>
          <p:nvPr/>
        </p:nvPicPr>
        <p:blipFill>
          <a:blip r:embed="rId9" cstate="screen">
            <a:clrChange>
              <a:clrFrom>
                <a:srgbClr val="FEFEFE"/>
              </a:clrFrom>
              <a:clrTo>
                <a:srgbClr val="FEFEFE">
                  <a:alpha val="0"/>
                </a:srgbClr>
              </a:clrTo>
            </a:clrChange>
            <a:extLst>
              <a:ext uri="{28A0092B-C50C-407E-A947-70E740481C1C}">
                <a14:useLocalDpi xmlns:a14="http://schemas.microsoft.com/office/drawing/2010/main"/>
              </a:ext>
            </a:extLst>
          </a:blip>
          <a:srcRect/>
          <a:stretch>
            <a:fillRect/>
          </a:stretch>
        </p:blipFill>
        <p:spPr bwMode="auto">
          <a:xfrm>
            <a:off x="6321019" y="3092950"/>
            <a:ext cx="343227" cy="3432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9" name="Picture 11"/>
          <p:cNvPicPr>
            <a:picLocks noChangeAspect="1" noChangeArrowheads="1"/>
          </p:cNvPicPr>
          <p:nvPr/>
        </p:nvPicPr>
        <p:blipFill>
          <a:blip r:embed="rId10"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276267" y="1893552"/>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200" name="Chart 199"/>
          <p:cNvGraphicFramePr/>
          <p:nvPr>
            <p:extLst>
              <p:ext uri="{D42A27DB-BD31-4B8C-83A1-F6EECF244321}">
                <p14:modId xmlns:p14="http://schemas.microsoft.com/office/powerpoint/2010/main" val="103801682"/>
              </p:ext>
            </p:extLst>
          </p:nvPr>
        </p:nvGraphicFramePr>
        <p:xfrm>
          <a:off x="1207774" y="1798685"/>
          <a:ext cx="1198772" cy="1209593"/>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01" name="Chart 200"/>
          <p:cNvGraphicFramePr/>
          <p:nvPr>
            <p:extLst>
              <p:ext uri="{D42A27DB-BD31-4B8C-83A1-F6EECF244321}">
                <p14:modId xmlns:p14="http://schemas.microsoft.com/office/powerpoint/2010/main" val="18790321"/>
              </p:ext>
            </p:extLst>
          </p:nvPr>
        </p:nvGraphicFramePr>
        <p:xfrm>
          <a:off x="3394367" y="547507"/>
          <a:ext cx="1198772" cy="1209593"/>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202" name="Chart 201"/>
          <p:cNvGraphicFramePr/>
          <p:nvPr>
            <p:extLst>
              <p:ext uri="{D42A27DB-BD31-4B8C-83A1-F6EECF244321}">
                <p14:modId xmlns:p14="http://schemas.microsoft.com/office/powerpoint/2010/main" val="3725589161"/>
              </p:ext>
            </p:extLst>
          </p:nvPr>
        </p:nvGraphicFramePr>
        <p:xfrm>
          <a:off x="4834861" y="547507"/>
          <a:ext cx="1198772" cy="1209593"/>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203" name="Chart 202"/>
          <p:cNvGraphicFramePr/>
          <p:nvPr>
            <p:extLst>
              <p:ext uri="{D42A27DB-BD31-4B8C-83A1-F6EECF244321}">
                <p14:modId xmlns:p14="http://schemas.microsoft.com/office/powerpoint/2010/main" val="807432644"/>
              </p:ext>
            </p:extLst>
          </p:nvPr>
        </p:nvGraphicFramePr>
        <p:xfrm>
          <a:off x="6281413" y="547507"/>
          <a:ext cx="1198772" cy="1209593"/>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204" name="Chart 203"/>
          <p:cNvGraphicFramePr/>
          <p:nvPr>
            <p:extLst>
              <p:ext uri="{D42A27DB-BD31-4B8C-83A1-F6EECF244321}">
                <p14:modId xmlns:p14="http://schemas.microsoft.com/office/powerpoint/2010/main" val="3096307098"/>
              </p:ext>
            </p:extLst>
          </p:nvPr>
        </p:nvGraphicFramePr>
        <p:xfrm>
          <a:off x="2656185" y="1798685"/>
          <a:ext cx="1198772" cy="1209593"/>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205" name="Chart 204"/>
          <p:cNvGraphicFramePr/>
          <p:nvPr>
            <p:extLst>
              <p:ext uri="{D42A27DB-BD31-4B8C-83A1-F6EECF244321}">
                <p14:modId xmlns:p14="http://schemas.microsoft.com/office/powerpoint/2010/main" val="31828848"/>
              </p:ext>
            </p:extLst>
          </p:nvPr>
        </p:nvGraphicFramePr>
        <p:xfrm>
          <a:off x="4104597" y="1798685"/>
          <a:ext cx="1198772" cy="1209593"/>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206" name="Chart 205"/>
          <p:cNvGraphicFramePr/>
          <p:nvPr>
            <p:extLst>
              <p:ext uri="{D42A27DB-BD31-4B8C-83A1-F6EECF244321}">
                <p14:modId xmlns:p14="http://schemas.microsoft.com/office/powerpoint/2010/main" val="1761084590"/>
              </p:ext>
            </p:extLst>
          </p:nvPr>
        </p:nvGraphicFramePr>
        <p:xfrm>
          <a:off x="5553009" y="1798685"/>
          <a:ext cx="1198772" cy="1209593"/>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207" name="Chart 206"/>
          <p:cNvGraphicFramePr/>
          <p:nvPr>
            <p:extLst>
              <p:ext uri="{D42A27DB-BD31-4B8C-83A1-F6EECF244321}">
                <p14:modId xmlns:p14="http://schemas.microsoft.com/office/powerpoint/2010/main" val="2334648537"/>
              </p:ext>
            </p:extLst>
          </p:nvPr>
        </p:nvGraphicFramePr>
        <p:xfrm>
          <a:off x="7001420" y="1798685"/>
          <a:ext cx="1198772" cy="1209593"/>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208" name="Chart 207"/>
          <p:cNvGraphicFramePr/>
          <p:nvPr>
            <p:extLst>
              <p:ext uri="{D42A27DB-BD31-4B8C-83A1-F6EECF244321}">
                <p14:modId xmlns:p14="http://schemas.microsoft.com/office/powerpoint/2010/main" val="3860683409"/>
              </p:ext>
            </p:extLst>
          </p:nvPr>
        </p:nvGraphicFramePr>
        <p:xfrm>
          <a:off x="511360" y="3062577"/>
          <a:ext cx="1198772" cy="1209593"/>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209" name="Chart 208"/>
          <p:cNvGraphicFramePr/>
          <p:nvPr>
            <p:extLst>
              <p:ext uri="{D42A27DB-BD31-4B8C-83A1-F6EECF244321}">
                <p14:modId xmlns:p14="http://schemas.microsoft.com/office/powerpoint/2010/main" val="102362523"/>
              </p:ext>
            </p:extLst>
          </p:nvPr>
        </p:nvGraphicFramePr>
        <p:xfrm>
          <a:off x="1957556" y="3056078"/>
          <a:ext cx="1198772" cy="1209593"/>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210" name="Chart 209"/>
          <p:cNvGraphicFramePr/>
          <p:nvPr>
            <p:extLst>
              <p:ext uri="{D42A27DB-BD31-4B8C-83A1-F6EECF244321}">
                <p14:modId xmlns:p14="http://schemas.microsoft.com/office/powerpoint/2010/main" val="761506125"/>
              </p:ext>
            </p:extLst>
          </p:nvPr>
        </p:nvGraphicFramePr>
        <p:xfrm>
          <a:off x="3408183" y="3062577"/>
          <a:ext cx="1198772" cy="1209593"/>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211" name="Chart 210"/>
          <p:cNvGraphicFramePr/>
          <p:nvPr>
            <p:extLst>
              <p:ext uri="{D42A27DB-BD31-4B8C-83A1-F6EECF244321}">
                <p14:modId xmlns:p14="http://schemas.microsoft.com/office/powerpoint/2010/main" val="911196484"/>
              </p:ext>
            </p:extLst>
          </p:nvPr>
        </p:nvGraphicFramePr>
        <p:xfrm>
          <a:off x="4856595" y="3062577"/>
          <a:ext cx="1198772" cy="1209593"/>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212" name="Chart 211"/>
          <p:cNvGraphicFramePr/>
          <p:nvPr>
            <p:extLst>
              <p:ext uri="{D42A27DB-BD31-4B8C-83A1-F6EECF244321}">
                <p14:modId xmlns:p14="http://schemas.microsoft.com/office/powerpoint/2010/main" val="2577319175"/>
              </p:ext>
            </p:extLst>
          </p:nvPr>
        </p:nvGraphicFramePr>
        <p:xfrm>
          <a:off x="6305006" y="3062577"/>
          <a:ext cx="1198772" cy="1209593"/>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213" name="Chart 212"/>
          <p:cNvGraphicFramePr/>
          <p:nvPr>
            <p:extLst>
              <p:ext uri="{D42A27DB-BD31-4B8C-83A1-F6EECF244321}">
                <p14:modId xmlns:p14="http://schemas.microsoft.com/office/powerpoint/2010/main" val="2432244669"/>
              </p:ext>
            </p:extLst>
          </p:nvPr>
        </p:nvGraphicFramePr>
        <p:xfrm>
          <a:off x="7720746" y="3062577"/>
          <a:ext cx="1198772" cy="1209593"/>
        </p:xfrm>
        <a:graphic>
          <a:graphicData uri="http://schemas.openxmlformats.org/drawingml/2006/chart">
            <c:chart xmlns:c="http://schemas.openxmlformats.org/drawingml/2006/chart" xmlns:r="http://schemas.openxmlformats.org/officeDocument/2006/relationships" r:id="rId24"/>
          </a:graphicData>
        </a:graphic>
      </p:graphicFrame>
      <p:grpSp>
        <p:nvGrpSpPr>
          <p:cNvPr id="150" name="Group 149"/>
          <p:cNvGrpSpPr/>
          <p:nvPr/>
        </p:nvGrpSpPr>
        <p:grpSpPr>
          <a:xfrm>
            <a:off x="3327713" y="484111"/>
            <a:ext cx="1667186" cy="570745"/>
            <a:chOff x="1157524" y="1790915"/>
            <a:chExt cx="1667186" cy="570745"/>
          </a:xfrm>
        </p:grpSpPr>
        <p:grpSp>
          <p:nvGrpSpPr>
            <p:cNvPr id="151" name="Group 150"/>
            <p:cNvGrpSpPr/>
            <p:nvPr/>
          </p:nvGrpSpPr>
          <p:grpSpPr>
            <a:xfrm>
              <a:off x="1157524" y="1790915"/>
              <a:ext cx="566383" cy="570745"/>
              <a:chOff x="676119" y="1816521"/>
              <a:chExt cx="833517" cy="833517"/>
            </a:xfrm>
          </p:grpSpPr>
          <p:grpSp>
            <p:nvGrpSpPr>
              <p:cNvPr id="153" name="Group 48"/>
              <p:cNvGrpSpPr>
                <a:grpSpLocks noChangeAspect="1"/>
              </p:cNvGrpSpPr>
              <p:nvPr/>
            </p:nvGrpSpPr>
            <p:grpSpPr>
              <a:xfrm>
                <a:off x="713622" y="1854864"/>
                <a:ext cx="756000" cy="756000"/>
                <a:chOff x="3639697" y="2022734"/>
                <a:chExt cx="1347333" cy="1347333"/>
              </a:xfrm>
            </p:grpSpPr>
            <p:sp>
              <p:nvSpPr>
                <p:cNvPr id="155" name="Oval 1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6" name="Oval 1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7" name="Oval 1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54" name="Oval 1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52" name="TextBox 151"/>
            <p:cNvSpPr txBox="1"/>
            <p:nvPr/>
          </p:nvSpPr>
          <p:spPr>
            <a:xfrm rot="1862503">
              <a:off x="1606189" y="1839398"/>
              <a:ext cx="1218521" cy="276999"/>
            </a:xfrm>
            <a:prstGeom prst="rect">
              <a:avLst/>
            </a:prstGeom>
            <a:noFill/>
          </p:spPr>
          <p:txBody>
            <a:bodyPr wrap="square" rtlCol="0">
              <a:spAutoFit/>
            </a:bodyPr>
            <a:lstStyle/>
            <a:p>
              <a:r>
                <a:rPr lang="en-GB" sz="1200" dirty="0">
                  <a:solidFill>
                    <a:schemeClr val="bg1"/>
                  </a:solidFill>
                  <a:latin typeface="+mj-lt"/>
                </a:rPr>
                <a:t>Adidas</a:t>
              </a:r>
            </a:p>
          </p:txBody>
        </p:sp>
      </p:grpSp>
      <p:grpSp>
        <p:nvGrpSpPr>
          <p:cNvPr id="158" name="Group 157"/>
          <p:cNvGrpSpPr/>
          <p:nvPr/>
        </p:nvGrpSpPr>
        <p:grpSpPr>
          <a:xfrm>
            <a:off x="4780834" y="484111"/>
            <a:ext cx="1656912" cy="570745"/>
            <a:chOff x="1157524" y="1790915"/>
            <a:chExt cx="1656912" cy="570745"/>
          </a:xfrm>
        </p:grpSpPr>
        <p:grpSp>
          <p:nvGrpSpPr>
            <p:cNvPr id="159" name="Group 158"/>
            <p:cNvGrpSpPr/>
            <p:nvPr/>
          </p:nvGrpSpPr>
          <p:grpSpPr>
            <a:xfrm>
              <a:off x="1157524" y="1790915"/>
              <a:ext cx="566383" cy="570745"/>
              <a:chOff x="676119" y="1816521"/>
              <a:chExt cx="833517" cy="833517"/>
            </a:xfrm>
          </p:grpSpPr>
          <p:grpSp>
            <p:nvGrpSpPr>
              <p:cNvPr id="161" name="Group 48"/>
              <p:cNvGrpSpPr>
                <a:grpSpLocks noChangeAspect="1"/>
              </p:cNvGrpSpPr>
              <p:nvPr/>
            </p:nvGrpSpPr>
            <p:grpSpPr>
              <a:xfrm>
                <a:off x="713622" y="1854864"/>
                <a:ext cx="756000" cy="756000"/>
                <a:chOff x="3639697" y="2022734"/>
                <a:chExt cx="1347333" cy="1347333"/>
              </a:xfrm>
            </p:grpSpPr>
            <p:sp>
              <p:nvSpPr>
                <p:cNvPr id="163" name="Oval 16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4" name="Oval 16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5" name="Oval 16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62" name="Oval 16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0" name="TextBox 159"/>
            <p:cNvSpPr txBox="1"/>
            <p:nvPr/>
          </p:nvSpPr>
          <p:spPr>
            <a:xfrm rot="1862503">
              <a:off x="1595915" y="1862569"/>
              <a:ext cx="1218521" cy="353943"/>
            </a:xfrm>
            <a:prstGeom prst="rect">
              <a:avLst/>
            </a:prstGeom>
            <a:noFill/>
          </p:spPr>
          <p:txBody>
            <a:bodyPr wrap="square" rtlCol="0">
              <a:spAutoFit/>
            </a:bodyPr>
            <a:lstStyle/>
            <a:p>
              <a:pPr>
                <a:lnSpc>
                  <a:spcPct val="85000"/>
                </a:lnSpc>
              </a:pPr>
              <a:r>
                <a:rPr lang="en-GB" sz="1000" dirty="0" smtClean="0">
                  <a:solidFill>
                    <a:schemeClr val="bg1"/>
                  </a:solidFill>
                  <a:latin typeface="+mj-lt"/>
                </a:rPr>
                <a:t>Hyundai/Kia </a:t>
              </a:r>
              <a:br>
                <a:rPr lang="en-GB" sz="1000" dirty="0" smtClean="0">
                  <a:solidFill>
                    <a:schemeClr val="bg1"/>
                  </a:solidFill>
                  <a:latin typeface="+mj-lt"/>
                </a:rPr>
              </a:br>
              <a:r>
                <a:rPr lang="en-GB" sz="1000" dirty="0" smtClean="0">
                  <a:solidFill>
                    <a:schemeClr val="bg1"/>
                  </a:solidFill>
                  <a:latin typeface="+mj-lt"/>
                </a:rPr>
                <a:t>Motors</a:t>
              </a:r>
              <a:endParaRPr lang="en-GB" sz="1000" dirty="0">
                <a:solidFill>
                  <a:schemeClr val="bg1"/>
                </a:solidFill>
                <a:latin typeface="+mj-lt"/>
              </a:endParaRPr>
            </a:p>
          </p:txBody>
        </p:sp>
      </p:grpSp>
      <p:grpSp>
        <p:nvGrpSpPr>
          <p:cNvPr id="166" name="Group 165"/>
          <p:cNvGrpSpPr/>
          <p:nvPr/>
        </p:nvGrpSpPr>
        <p:grpSpPr>
          <a:xfrm>
            <a:off x="6225297" y="484111"/>
            <a:ext cx="1667186" cy="570745"/>
            <a:chOff x="1157524" y="1790915"/>
            <a:chExt cx="1667186" cy="570745"/>
          </a:xfrm>
        </p:grpSpPr>
        <p:grpSp>
          <p:nvGrpSpPr>
            <p:cNvPr id="167" name="Group 166"/>
            <p:cNvGrpSpPr/>
            <p:nvPr/>
          </p:nvGrpSpPr>
          <p:grpSpPr>
            <a:xfrm>
              <a:off x="1157524" y="1790915"/>
              <a:ext cx="566383" cy="570745"/>
              <a:chOff x="676119" y="1816521"/>
              <a:chExt cx="833517" cy="833517"/>
            </a:xfrm>
          </p:grpSpPr>
          <p:grpSp>
            <p:nvGrpSpPr>
              <p:cNvPr id="169" name="Group 48"/>
              <p:cNvGrpSpPr>
                <a:grpSpLocks noChangeAspect="1"/>
              </p:cNvGrpSpPr>
              <p:nvPr/>
            </p:nvGrpSpPr>
            <p:grpSpPr>
              <a:xfrm>
                <a:off x="713622" y="1854864"/>
                <a:ext cx="756000" cy="756000"/>
                <a:chOff x="3639697" y="2022734"/>
                <a:chExt cx="1347333" cy="1347333"/>
              </a:xfrm>
            </p:grpSpPr>
            <p:sp>
              <p:nvSpPr>
                <p:cNvPr id="171" name="Oval 17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2" name="Oval 17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3" name="Oval 17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70" name="Oval 169"/>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8" name="TextBox 16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Budweiser</a:t>
              </a:r>
            </a:p>
          </p:txBody>
        </p:sp>
      </p:grpSp>
      <p:pic>
        <p:nvPicPr>
          <p:cNvPr id="176" name="Picture 12"/>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6341202" y="695247"/>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7" name="Picture 3"/>
          <p:cNvPicPr>
            <a:picLocks noChangeAspect="1" noChangeArrowheads="1"/>
          </p:cNvPicPr>
          <p:nvPr/>
        </p:nvPicPr>
        <p:blipFill>
          <a:blip r:embed="rId2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83274" y="650970"/>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8" name="Picture 5" descr="http://www.carsuk.net/wp-content/uploads/2013/02/Hyundai-Kia-Logos.jpg"/>
          <p:cNvPicPr>
            <a:picLocks noChangeAspect="1" noChangeArrowheads="1"/>
          </p:cNvPicPr>
          <p:nvPr/>
        </p:nvPicPr>
        <p:blipFill>
          <a:blip r:embed="rId2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68558" y="678382"/>
            <a:ext cx="397030" cy="148045"/>
          </a:xfrm>
          <a:prstGeom prst="rect">
            <a:avLst/>
          </a:prstGeom>
          <a:noFill/>
          <a:extLst>
            <a:ext uri="{909E8E84-426E-40dd-AFC4-6F175D3DCCD1}">
              <a14:hiddenFill xmlns:a14="http://schemas.microsoft.com/office/drawing/2010/main">
                <a:solidFill>
                  <a:srgbClr val="FFFFFF"/>
                </a:solidFill>
              </a14:hiddenFill>
            </a:ext>
          </a:extLst>
        </p:spPr>
      </p:pic>
      <p:sp>
        <p:nvSpPr>
          <p:cNvPr id="220" name="TextBox 219"/>
          <p:cNvSpPr txBox="1"/>
          <p:nvPr/>
        </p:nvSpPr>
        <p:spPr>
          <a:xfrm>
            <a:off x="8040095" y="880557"/>
            <a:ext cx="1273668" cy="369332"/>
          </a:xfrm>
          <a:prstGeom prst="rect">
            <a:avLst/>
          </a:prstGeom>
          <a:noFill/>
        </p:spPr>
        <p:txBody>
          <a:bodyPr wrap="square" rtlCol="0">
            <a:spAutoFit/>
          </a:bodyPr>
          <a:lstStyle/>
          <a:p>
            <a:pPr lvl="0">
              <a:buSzPct val="100000"/>
            </a:pPr>
            <a:r>
              <a:rPr lang="es-ES" sz="600" b="1" dirty="0">
                <a:solidFill>
                  <a:srgbClr val="FFFFFF"/>
                </a:solidFill>
              </a:rPr>
              <a:t>Préstese atención a las muestras de menor tamaño, inferiores a N = 200.</a:t>
            </a:r>
            <a:endParaRPr lang="en-US" sz="600" b="1" dirty="0">
              <a:solidFill>
                <a:srgbClr val="FFFFFF"/>
              </a:solidFill>
            </a:endParaRPr>
          </a:p>
        </p:txBody>
      </p:sp>
      <p:grpSp>
        <p:nvGrpSpPr>
          <p:cNvPr id="221" name="Group 220"/>
          <p:cNvGrpSpPr/>
          <p:nvPr/>
        </p:nvGrpSpPr>
        <p:grpSpPr>
          <a:xfrm>
            <a:off x="7622692" y="809250"/>
            <a:ext cx="442479" cy="445887"/>
            <a:chOff x="676119" y="1816521"/>
            <a:chExt cx="833517" cy="833517"/>
          </a:xfrm>
        </p:grpSpPr>
        <p:grpSp>
          <p:nvGrpSpPr>
            <p:cNvPr id="222" name="Group 48"/>
            <p:cNvGrpSpPr>
              <a:grpSpLocks noChangeAspect="1"/>
            </p:cNvGrpSpPr>
            <p:nvPr/>
          </p:nvGrpSpPr>
          <p:grpSpPr>
            <a:xfrm>
              <a:off x="713622" y="1854864"/>
              <a:ext cx="756000" cy="756000"/>
              <a:chOff x="3639697" y="2022734"/>
              <a:chExt cx="1347333" cy="1347333"/>
            </a:xfrm>
          </p:grpSpPr>
          <p:sp>
            <p:nvSpPr>
              <p:cNvPr id="224" name="Oval 22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25" name="Oval 22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26" name="Oval 22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223" name="Oval 222"/>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grpSp>
        <p:nvGrpSpPr>
          <p:cNvPr id="199" name="Group 198"/>
          <p:cNvGrpSpPr/>
          <p:nvPr/>
        </p:nvGrpSpPr>
        <p:grpSpPr>
          <a:xfrm>
            <a:off x="8327901" y="93663"/>
            <a:ext cx="557063" cy="628047"/>
            <a:chOff x="8327901" y="93663"/>
            <a:chExt cx="557063" cy="628047"/>
          </a:xfrm>
        </p:grpSpPr>
        <p:sp>
          <p:nvSpPr>
            <p:cNvPr id="214"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8"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215" name="Rectangle 214"/>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grpSp>
        <p:nvGrpSpPr>
          <p:cNvPr id="216" name="Group 13"/>
          <p:cNvGrpSpPr>
            <a:grpSpLocks noChangeAspect="1"/>
          </p:cNvGrpSpPr>
          <p:nvPr/>
        </p:nvGrpSpPr>
        <p:grpSpPr bwMode="auto">
          <a:xfrm>
            <a:off x="3338587" y="1084922"/>
            <a:ext cx="180000" cy="180000"/>
            <a:chOff x="1804" y="543"/>
            <a:chExt cx="2152" cy="2152"/>
          </a:xfrm>
        </p:grpSpPr>
        <p:sp>
          <p:nvSpPr>
            <p:cNvPr id="217"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6"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9"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0"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2" name="Oval 14">
              <a:hlinkClick r:id="rId29"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43" name="Group 13"/>
          <p:cNvGrpSpPr>
            <a:grpSpLocks noChangeAspect="1"/>
          </p:cNvGrpSpPr>
          <p:nvPr/>
        </p:nvGrpSpPr>
        <p:grpSpPr bwMode="auto">
          <a:xfrm>
            <a:off x="4788832" y="1084922"/>
            <a:ext cx="180000" cy="180000"/>
            <a:chOff x="1804" y="543"/>
            <a:chExt cx="2152" cy="2152"/>
          </a:xfrm>
        </p:grpSpPr>
        <p:sp>
          <p:nvSpPr>
            <p:cNvPr id="244"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6"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7"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8"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9" name="Oval 14">
              <a:hlinkClick r:id="rId29"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50" name="Group 13"/>
          <p:cNvGrpSpPr>
            <a:grpSpLocks noChangeAspect="1"/>
          </p:cNvGrpSpPr>
          <p:nvPr/>
        </p:nvGrpSpPr>
        <p:grpSpPr bwMode="auto">
          <a:xfrm>
            <a:off x="6231019" y="1084922"/>
            <a:ext cx="180000" cy="180000"/>
            <a:chOff x="1804" y="543"/>
            <a:chExt cx="2152" cy="2152"/>
          </a:xfrm>
        </p:grpSpPr>
        <p:sp>
          <p:nvSpPr>
            <p:cNvPr id="251"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2"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3"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4"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5" name="Oval 14">
              <a:hlinkClick r:id="rId29"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56" name="Group 13"/>
          <p:cNvGrpSpPr>
            <a:grpSpLocks noChangeAspect="1"/>
          </p:cNvGrpSpPr>
          <p:nvPr/>
        </p:nvGrpSpPr>
        <p:grpSpPr bwMode="auto">
          <a:xfrm>
            <a:off x="1172734" y="2356782"/>
            <a:ext cx="180000" cy="180000"/>
            <a:chOff x="1804" y="543"/>
            <a:chExt cx="2152" cy="2152"/>
          </a:xfrm>
        </p:grpSpPr>
        <p:sp>
          <p:nvSpPr>
            <p:cNvPr id="257"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8"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9"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0"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1" name="Oval 14">
              <a:hlinkClick r:id="rId29"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62" name="Group 13"/>
          <p:cNvGrpSpPr>
            <a:grpSpLocks noChangeAspect="1"/>
          </p:cNvGrpSpPr>
          <p:nvPr/>
        </p:nvGrpSpPr>
        <p:grpSpPr bwMode="auto">
          <a:xfrm>
            <a:off x="4082111" y="2356782"/>
            <a:ext cx="180000" cy="180000"/>
            <a:chOff x="1804" y="543"/>
            <a:chExt cx="2152" cy="2152"/>
          </a:xfrm>
        </p:grpSpPr>
        <p:sp>
          <p:nvSpPr>
            <p:cNvPr id="263"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4"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6"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7" name="Oval 14">
              <a:hlinkClick r:id="rId29"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68" name="Group 13"/>
          <p:cNvGrpSpPr>
            <a:grpSpLocks noChangeAspect="1"/>
          </p:cNvGrpSpPr>
          <p:nvPr/>
        </p:nvGrpSpPr>
        <p:grpSpPr bwMode="auto">
          <a:xfrm>
            <a:off x="5492489" y="2356782"/>
            <a:ext cx="180000" cy="180000"/>
            <a:chOff x="1804" y="543"/>
            <a:chExt cx="2152" cy="2152"/>
          </a:xfrm>
        </p:grpSpPr>
        <p:sp>
          <p:nvSpPr>
            <p:cNvPr id="269"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0"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2"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3" name="Oval 14">
              <a:hlinkClick r:id="rId29"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74" name="Group 13"/>
          <p:cNvGrpSpPr>
            <a:grpSpLocks noChangeAspect="1"/>
          </p:cNvGrpSpPr>
          <p:nvPr/>
        </p:nvGrpSpPr>
        <p:grpSpPr bwMode="auto">
          <a:xfrm>
            <a:off x="1912218" y="3611107"/>
            <a:ext cx="180000" cy="180000"/>
            <a:chOff x="1804" y="543"/>
            <a:chExt cx="2152" cy="2152"/>
          </a:xfrm>
        </p:grpSpPr>
        <p:sp>
          <p:nvSpPr>
            <p:cNvPr id="275" name="Oval 14"/>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6" name="Freeform 15"/>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7" name="Freeform 16"/>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8" name="Freeform 17"/>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9" name="Oval 14">
              <a:hlinkClick r:id="rId29" action="ppaction://hlinksldjump"/>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34" name="Freeform 5">
            <a:hlinkClick r:id="rId30" action="ppaction://hlinksldjump"/>
          </p:cNvPr>
          <p:cNvSpPr>
            <a:spLocks/>
          </p:cNvSpPr>
          <p:nvPr/>
        </p:nvSpPr>
        <p:spPr bwMode="auto">
          <a:xfrm>
            <a:off x="4769637"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35" name="Freeform 5">
            <a:hlinkClick r:id="rId31" action="ppaction://hlinksldjump"/>
          </p:cNvPr>
          <p:cNvSpPr>
            <a:spLocks/>
          </p:cNvSpPr>
          <p:nvPr/>
        </p:nvSpPr>
        <p:spPr bwMode="auto">
          <a:xfrm>
            <a:off x="6209039"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37" name="Freeform 5">
            <a:hlinkClick r:id="rId32" action="ppaction://hlinksldjump"/>
          </p:cNvPr>
          <p:cNvSpPr>
            <a:spLocks/>
          </p:cNvSpPr>
          <p:nvPr/>
        </p:nvSpPr>
        <p:spPr bwMode="auto">
          <a:xfrm>
            <a:off x="4043947"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38" name="Freeform 5">
            <a:hlinkClick r:id="rId33" action="ppaction://hlinksldjump"/>
          </p:cNvPr>
          <p:cNvSpPr>
            <a:spLocks/>
          </p:cNvSpPr>
          <p:nvPr/>
        </p:nvSpPr>
        <p:spPr bwMode="auto">
          <a:xfrm>
            <a:off x="54945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41" name="Freeform 5">
            <a:hlinkClick r:id="rId34" action="ppaction://hlinksldjump"/>
          </p:cNvPr>
          <p:cNvSpPr>
            <a:spLocks/>
          </p:cNvSpPr>
          <p:nvPr/>
        </p:nvSpPr>
        <p:spPr bwMode="auto">
          <a:xfrm>
            <a:off x="1880232" y="283911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45" name="Freeform 5">
            <a:hlinkClick r:id="rId35" action="ppaction://hlinksldjump"/>
          </p:cNvPr>
          <p:cNvSpPr>
            <a:spLocks/>
          </p:cNvSpPr>
          <p:nvPr/>
        </p:nvSpPr>
        <p:spPr bwMode="auto">
          <a:xfrm>
            <a:off x="3332325"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281" name="Group 280"/>
          <p:cNvGrpSpPr/>
          <p:nvPr/>
        </p:nvGrpSpPr>
        <p:grpSpPr>
          <a:xfrm>
            <a:off x="7660999" y="2979691"/>
            <a:ext cx="1667186" cy="570745"/>
            <a:chOff x="1157524" y="1790915"/>
            <a:chExt cx="1667186" cy="570745"/>
          </a:xfrm>
        </p:grpSpPr>
        <p:grpSp>
          <p:nvGrpSpPr>
            <p:cNvPr id="282" name="Group 281"/>
            <p:cNvGrpSpPr/>
            <p:nvPr/>
          </p:nvGrpSpPr>
          <p:grpSpPr>
            <a:xfrm>
              <a:off x="1157524" y="1790915"/>
              <a:ext cx="566383" cy="570745"/>
              <a:chOff x="676119" y="1816521"/>
              <a:chExt cx="833517" cy="833517"/>
            </a:xfrm>
          </p:grpSpPr>
          <p:grpSp>
            <p:nvGrpSpPr>
              <p:cNvPr id="284" name="Group 48"/>
              <p:cNvGrpSpPr>
                <a:grpSpLocks noChangeAspect="1"/>
              </p:cNvGrpSpPr>
              <p:nvPr/>
            </p:nvGrpSpPr>
            <p:grpSpPr>
              <a:xfrm>
                <a:off x="713622" y="1854864"/>
                <a:ext cx="756000" cy="756000"/>
                <a:chOff x="3639697" y="2022734"/>
                <a:chExt cx="1347333" cy="1347333"/>
              </a:xfrm>
            </p:grpSpPr>
            <p:sp>
              <p:nvSpPr>
                <p:cNvPr id="286" name="Oval 285"/>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87" name="Oval 286"/>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88" name="Oval 287"/>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285" name="Oval 284"/>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283" name="TextBox 282"/>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Yingli</a:t>
              </a:r>
              <a:endParaRPr lang="en-GB" sz="1200" dirty="0">
                <a:solidFill>
                  <a:schemeClr val="bg1"/>
                </a:solidFill>
                <a:latin typeface="+mj-lt"/>
              </a:endParaRPr>
            </a:p>
          </p:txBody>
        </p:sp>
      </p:grpSp>
      <p:pic>
        <p:nvPicPr>
          <p:cNvPr id="289" name="Picture 20"/>
          <p:cNvPicPr>
            <a:picLocks noChangeAspect="1" noChangeArrowheads="1"/>
          </p:cNvPicPr>
          <p:nvPr/>
        </p:nvPicPr>
        <p:blipFill rotWithShape="1">
          <a:blip r:embed="rId3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7784332" y="3163583"/>
            <a:ext cx="367730" cy="2010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90" name="Chevron 289">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291" name="Chevron 290">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292" name="Picture 2" descr="C:\Users\chelsea.horncastle\Desktop\VISA LOGO.png"/>
          <p:cNvPicPr>
            <a:picLocks noChangeAspect="1" noChangeArrowheads="1"/>
          </p:cNvPicPr>
          <p:nvPr/>
        </p:nvPicPr>
        <p:blipFill>
          <a:blip r:embed="rId37" cstate="screen">
            <a:extLst>
              <a:ext uri="{28A0092B-C50C-407E-A947-70E740481C1C}">
                <a14:useLocalDpi xmlns:a14="http://schemas.microsoft.com/office/drawing/2010/main"/>
              </a:ext>
            </a:extLst>
          </a:blip>
          <a:srcRect/>
          <a:stretch>
            <a:fillRect/>
          </a:stretch>
        </p:blipFill>
        <p:spPr bwMode="auto">
          <a:xfrm>
            <a:off x="1953410" y="3194301"/>
            <a:ext cx="431474" cy="141523"/>
          </a:xfrm>
          <a:prstGeom prst="rect">
            <a:avLst/>
          </a:prstGeom>
          <a:noFill/>
          <a:extLst>
            <a:ext uri="{909E8E84-426E-40dd-AFC4-6F175D3DCCD1}">
              <a14:hiddenFill xmlns:a14="http://schemas.microsoft.com/office/drawing/2010/main">
                <a:solidFill>
                  <a:srgbClr val="FFFFFF"/>
                </a:solidFill>
              </a14:hiddenFill>
            </a:ext>
          </a:extLst>
        </p:spPr>
      </p:pic>
      <p:sp>
        <p:nvSpPr>
          <p:cNvPr id="280" name="Freeform 5">
            <a:hlinkClick r:id="rId38" action="ppaction://hlinksldjump"/>
          </p:cNvPr>
          <p:cNvSpPr>
            <a:spLocks/>
          </p:cNvSpPr>
          <p:nvPr/>
        </p:nvSpPr>
        <p:spPr bwMode="auto">
          <a:xfrm>
            <a:off x="11419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04" name="Rectangle 303">
            <a:hlinkClick r:id="rId39"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305" name="TextBox 218"/>
          <p:cNvSpPr txBox="1">
            <a:spLocks noChangeArrowheads="1"/>
          </p:cNvSpPr>
          <p:nvPr/>
        </p:nvSpPr>
        <p:spPr bwMode="auto">
          <a:xfrm>
            <a:off x="73025" y="4554538"/>
            <a:ext cx="52466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Spapshots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EMEA N = 1202 (</a:t>
            </a:r>
            <a:r>
              <a:rPr lang="en-US" sz="600" dirty="0" err="1">
                <a:solidFill>
                  <a:srgbClr val="FFFFFF"/>
                </a:solidFill>
              </a:rPr>
              <a:t>aproximadamente</a:t>
            </a:r>
            <a:r>
              <a:rPr lang="en-US" sz="600" dirty="0">
                <a:solidFill>
                  <a:srgbClr val="FFFFFF"/>
                </a:solidFill>
              </a:rPr>
              <a:t> 200 en el </a:t>
            </a:r>
            <a:r>
              <a:rPr lang="en-US" sz="600" dirty="0" err="1">
                <a:solidFill>
                  <a:srgbClr val="FFFFFF"/>
                </a:solidFill>
              </a:rPr>
              <a:t>Reino</a:t>
            </a:r>
            <a:r>
              <a:rPr lang="en-US" sz="600" dirty="0">
                <a:solidFill>
                  <a:srgbClr val="FFFFFF"/>
                </a:solidFill>
              </a:rPr>
              <a:t> </a:t>
            </a:r>
            <a:r>
              <a:rPr lang="en-US" sz="600" dirty="0" err="1">
                <a:solidFill>
                  <a:srgbClr val="FFFFFF"/>
                </a:solidFill>
              </a:rPr>
              <a:t>Unido</a:t>
            </a:r>
            <a:r>
              <a:rPr lang="en-US" sz="600" dirty="0">
                <a:solidFill>
                  <a:srgbClr val="FFFFFF"/>
                </a:solidFill>
              </a:rPr>
              <a:t>, </a:t>
            </a:r>
            <a:r>
              <a:rPr lang="en-US" sz="600" dirty="0" err="1">
                <a:solidFill>
                  <a:srgbClr val="FFFFFF"/>
                </a:solidFill>
              </a:rPr>
              <a:t>Alemania</a:t>
            </a:r>
            <a:r>
              <a:rPr lang="en-US" sz="600" dirty="0">
                <a:solidFill>
                  <a:srgbClr val="FFFFFF"/>
                </a:solidFill>
              </a:rPr>
              <a:t>, </a:t>
            </a:r>
            <a:r>
              <a:rPr lang="en-US" sz="600" dirty="0" err="1">
                <a:solidFill>
                  <a:srgbClr val="FFFFFF"/>
                </a:solidFill>
              </a:rPr>
              <a:t>Francia</a:t>
            </a:r>
            <a:r>
              <a:rPr lang="en-US" sz="600" dirty="0">
                <a:solidFill>
                  <a:srgbClr val="FFFFFF"/>
                </a:solidFill>
              </a:rPr>
              <a:t>, </a:t>
            </a:r>
            <a:r>
              <a:rPr lang="en-US" sz="600" dirty="0" err="1">
                <a:solidFill>
                  <a:srgbClr val="FFFFFF"/>
                </a:solidFill>
              </a:rPr>
              <a:t>España</a:t>
            </a:r>
            <a:r>
              <a:rPr lang="en-US" sz="600" dirty="0">
                <a:solidFill>
                  <a:srgbClr val="FFFFFF"/>
                </a:solidFill>
              </a:rPr>
              <a:t>, </a:t>
            </a:r>
            <a:r>
              <a:rPr lang="en-US" sz="600" dirty="0" err="1">
                <a:solidFill>
                  <a:srgbClr val="FFFFFF"/>
                </a:solidFill>
              </a:rPr>
              <a:t>Rusia</a:t>
            </a:r>
            <a:r>
              <a:rPr lang="en-US" sz="600" dirty="0">
                <a:solidFill>
                  <a:srgbClr val="FFFFFF"/>
                </a:solidFill>
              </a:rPr>
              <a:t>, Italia, </a:t>
            </a:r>
            <a:r>
              <a:rPr lang="en-US" sz="600" dirty="0" err="1">
                <a:solidFill>
                  <a:srgbClr val="FFFFFF"/>
                </a:solidFill>
              </a:rPr>
              <a:t>Sudáfrica</a:t>
            </a:r>
            <a:r>
              <a:rPr lang="en-US" sz="600" dirty="0">
                <a:solidFill>
                  <a:srgbClr val="FFFFFF"/>
                </a:solidFill>
              </a:rPr>
              <a:t>).</a:t>
            </a:r>
          </a:p>
        </p:txBody>
      </p:sp>
      <p:sp>
        <p:nvSpPr>
          <p:cNvPr id="306" name="Rectangle 226"/>
          <p:cNvSpPr>
            <a:spLocks noChangeArrowheads="1"/>
          </p:cNvSpPr>
          <p:nvPr/>
        </p:nvSpPr>
        <p:spPr bwMode="auto">
          <a:xfrm>
            <a:off x="5687146" y="4426759"/>
            <a:ext cx="3456854"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90000"/>
              </a:lnSpc>
              <a:buSzPct val="100000"/>
            </a:pPr>
            <a:r>
              <a:rPr lang="en-US" sz="600" dirty="0">
                <a:solidFill>
                  <a:srgbClr val="FFFFFF"/>
                </a:solidFill>
              </a:rPr>
              <a:t>Para "</a:t>
            </a:r>
            <a:r>
              <a:rPr lang="en-US" sz="600" dirty="0" err="1">
                <a:solidFill>
                  <a:srgbClr val="FFFFFF"/>
                </a:solidFill>
              </a:rPr>
              <a:t>Cambio</a:t>
            </a:r>
            <a:r>
              <a:rPr lang="en-US" sz="600" dirty="0">
                <a:solidFill>
                  <a:srgbClr val="FFFFFF"/>
                </a:solidFill>
              </a:rPr>
              <a:t> de </a:t>
            </a:r>
            <a:r>
              <a:rPr lang="en-US" sz="600" dirty="0" err="1">
                <a:solidFill>
                  <a:srgbClr val="FFFFFF"/>
                </a:solidFill>
              </a:rPr>
              <a:t>percepción</a:t>
            </a:r>
            <a:r>
              <a:rPr lang="en-US" sz="600" dirty="0">
                <a:solidFill>
                  <a:srgbClr val="FFFFFF"/>
                </a:solidFill>
              </a:rPr>
              <a:t>" y "se </a:t>
            </a:r>
            <a:r>
              <a:rPr lang="en-US" sz="600" dirty="0" err="1">
                <a:solidFill>
                  <a:srgbClr val="FFFFFF"/>
                </a:solidFill>
              </a:rPr>
              <a:t>ajusta</a:t>
            </a:r>
            <a:r>
              <a:rPr lang="en-US" sz="600" dirty="0">
                <a:solidFill>
                  <a:srgbClr val="FFFFFF"/>
                </a:solidFill>
              </a:rPr>
              <a:t>" </a:t>
            </a:r>
            <a:r>
              <a:rPr lang="en-US" sz="600" dirty="0" err="1">
                <a:solidFill>
                  <a:srgbClr val="FFFFFF"/>
                </a:solidFill>
              </a:rPr>
              <a:t>las</a:t>
            </a:r>
            <a:r>
              <a:rPr lang="en-US" sz="600" dirty="0">
                <a:solidFill>
                  <a:srgbClr val="FFFFFF"/>
                </a:solidFill>
              </a:rPr>
              <a:t> </a:t>
            </a:r>
            <a:r>
              <a:rPr lang="en-US" sz="600" dirty="0" err="1">
                <a:solidFill>
                  <a:srgbClr val="FFFFFF"/>
                </a:solidFill>
              </a:rPr>
              <a:t>respuestas</a:t>
            </a:r>
            <a:r>
              <a:rPr lang="en-US" sz="600" dirty="0">
                <a:solidFill>
                  <a:srgbClr val="FFFFFF"/>
                </a:solidFill>
              </a:rPr>
              <a:t> se </a:t>
            </a:r>
            <a:r>
              <a:rPr lang="en-US" sz="600" dirty="0" err="1">
                <a:solidFill>
                  <a:srgbClr val="FFFFFF"/>
                </a:solidFill>
              </a:rPr>
              <a:t>basan</a:t>
            </a:r>
            <a:r>
              <a:rPr lang="en-US" sz="600" dirty="0">
                <a:solidFill>
                  <a:srgbClr val="FFFFFF"/>
                </a:solidFill>
              </a:rPr>
              <a:t> en </a:t>
            </a:r>
            <a:r>
              <a:rPr lang="en-US" sz="600" dirty="0" err="1">
                <a:solidFill>
                  <a:srgbClr val="FFFFFF"/>
                </a:solidFill>
              </a:rPr>
              <a:t>más</a:t>
            </a:r>
            <a:r>
              <a:rPr lang="en-US" sz="600" dirty="0">
                <a:solidFill>
                  <a:srgbClr val="FFFFFF"/>
                </a:solidFill>
              </a:rPr>
              <a:t> de 7 en </a:t>
            </a:r>
            <a:r>
              <a:rPr lang="en-US" sz="600" dirty="0" err="1">
                <a:solidFill>
                  <a:srgbClr val="FFFFFF"/>
                </a:solidFill>
              </a:rPr>
              <a:t>una</a:t>
            </a:r>
            <a:r>
              <a:rPr lang="en-US" sz="600" dirty="0">
                <a:solidFill>
                  <a:srgbClr val="FFFFFF"/>
                </a:solidFill>
              </a:rPr>
              <a:t> </a:t>
            </a:r>
            <a:r>
              <a:rPr lang="en-US" sz="600" dirty="0" err="1">
                <a:solidFill>
                  <a:srgbClr val="FFFFFF"/>
                </a:solidFill>
              </a:rPr>
              <a:t>escala</a:t>
            </a:r>
            <a:r>
              <a:rPr lang="en-US" sz="600" dirty="0">
                <a:solidFill>
                  <a:srgbClr val="FFFFFF"/>
                </a:solidFill>
              </a:rPr>
              <a:t> de 1-10. </a:t>
            </a:r>
            <a:r>
              <a:rPr lang="en-US" sz="600" dirty="0" err="1">
                <a:solidFill>
                  <a:srgbClr val="FFFFFF"/>
                </a:solidFill>
              </a:rPr>
              <a:t>Cambio</a:t>
            </a:r>
            <a:r>
              <a:rPr lang="en-US" sz="600" dirty="0">
                <a:solidFill>
                  <a:srgbClr val="FFFFFF"/>
                </a:solidFill>
              </a:rPr>
              <a:t> en la </a:t>
            </a:r>
            <a:r>
              <a:rPr lang="en-US" sz="600" dirty="0" err="1">
                <a:solidFill>
                  <a:srgbClr val="FFFFFF"/>
                </a:solidFill>
              </a:rPr>
              <a:t>percepción</a:t>
            </a:r>
            <a:r>
              <a:rPr lang="en-US" sz="600" dirty="0">
                <a:solidFill>
                  <a:srgbClr val="FFFFFF"/>
                </a:solidFill>
              </a:rPr>
              <a:t> se </a:t>
            </a:r>
            <a:r>
              <a:rPr lang="en-US" sz="600" dirty="0" err="1">
                <a:solidFill>
                  <a:srgbClr val="FFFFFF"/>
                </a:solidFill>
              </a:rPr>
              <a:t>basa</a:t>
            </a:r>
            <a:r>
              <a:rPr lang="en-US" sz="600" dirty="0">
                <a:solidFill>
                  <a:srgbClr val="FFFFFF"/>
                </a:solidFill>
              </a:rPr>
              <a:t> en personas </a:t>
            </a:r>
            <a:r>
              <a:rPr lang="en-US" sz="600" dirty="0" err="1">
                <a:solidFill>
                  <a:srgbClr val="FFFFFF"/>
                </a:solidFill>
              </a:rPr>
              <a:t>que</a:t>
            </a:r>
            <a:r>
              <a:rPr lang="en-US" sz="600" dirty="0">
                <a:solidFill>
                  <a:srgbClr val="FFFFFF"/>
                </a:solidFill>
              </a:rPr>
              <a:t> </a:t>
            </a:r>
            <a:r>
              <a:rPr lang="en-US" sz="600" dirty="0" err="1">
                <a:solidFill>
                  <a:srgbClr val="FFFFFF"/>
                </a:solidFill>
              </a:rPr>
              <a:t>han</a:t>
            </a:r>
            <a:r>
              <a:rPr lang="en-US" sz="600" dirty="0">
                <a:solidFill>
                  <a:srgbClr val="FFFFFF"/>
                </a:solidFill>
              </a:rPr>
              <a:t> </a:t>
            </a:r>
            <a:r>
              <a:rPr lang="en-US" sz="600" dirty="0" err="1">
                <a:solidFill>
                  <a:srgbClr val="FFFFFF"/>
                </a:solidFill>
              </a:rPr>
              <a:t>respondido</a:t>
            </a:r>
            <a:r>
              <a:rPr lang="en-US" sz="600" dirty="0">
                <a:solidFill>
                  <a:srgbClr val="FFFFFF"/>
                </a:solidFill>
              </a:rPr>
              <a:t> </a:t>
            </a:r>
            <a:r>
              <a:rPr lang="en-US" sz="600" dirty="0" err="1">
                <a:solidFill>
                  <a:srgbClr val="FFFFFF"/>
                </a:solidFill>
              </a:rPr>
              <a:t>que</a:t>
            </a:r>
            <a:r>
              <a:rPr lang="en-US" sz="600" dirty="0">
                <a:solidFill>
                  <a:srgbClr val="FFFFFF"/>
                </a:solidFill>
              </a:rPr>
              <a:t> </a:t>
            </a:r>
            <a:r>
              <a:rPr lang="en-US" sz="600" dirty="0" err="1">
                <a:solidFill>
                  <a:srgbClr val="FFFFFF"/>
                </a:solidFill>
              </a:rPr>
              <a:t>reconocen</a:t>
            </a:r>
            <a:r>
              <a:rPr lang="en-US" sz="600" dirty="0">
                <a:solidFill>
                  <a:srgbClr val="FFFFFF"/>
                </a:solidFill>
              </a:rPr>
              <a:t> al </a:t>
            </a:r>
            <a:r>
              <a:rPr lang="en-US" sz="600" dirty="0" err="1">
                <a:solidFill>
                  <a:srgbClr val="FFFFFF"/>
                </a:solidFill>
              </a:rPr>
              <a:t>patrocinador</a:t>
            </a:r>
            <a:r>
              <a:rPr lang="en-US" sz="600" dirty="0">
                <a:solidFill>
                  <a:srgbClr val="FFFFFF"/>
                </a:solidFill>
              </a:rPr>
              <a:t> - </a:t>
            </a:r>
            <a:r>
              <a:rPr lang="en-US" sz="600" dirty="0" err="1">
                <a:solidFill>
                  <a:srgbClr val="FFFFFF"/>
                </a:solidFill>
              </a:rPr>
              <a:t>Indica</a:t>
            </a:r>
            <a:r>
              <a:rPr lang="en-US" sz="600" dirty="0">
                <a:solidFill>
                  <a:srgbClr val="FFFFFF"/>
                </a:solidFill>
              </a:rPr>
              <a:t> </a:t>
            </a:r>
            <a:r>
              <a:rPr lang="en-US" sz="600" dirty="0" err="1">
                <a:solidFill>
                  <a:srgbClr val="FFFFFF"/>
                </a:solidFill>
              </a:rPr>
              <a:t>por</a:t>
            </a:r>
            <a:r>
              <a:rPr lang="en-US" sz="600" dirty="0">
                <a:solidFill>
                  <a:srgbClr val="FFFFFF"/>
                </a:solidFill>
              </a:rPr>
              <a:t> favor </a:t>
            </a:r>
            <a:r>
              <a:rPr lang="en-US" sz="600" dirty="0" err="1">
                <a:solidFill>
                  <a:srgbClr val="FFFFFF"/>
                </a:solidFill>
              </a:rPr>
              <a:t>como</a:t>
            </a:r>
            <a:r>
              <a:rPr lang="en-US" sz="600" dirty="0">
                <a:solidFill>
                  <a:srgbClr val="FFFFFF"/>
                </a:solidFill>
              </a:rPr>
              <a:t> ha </a:t>
            </a:r>
            <a:r>
              <a:rPr lang="en-US" sz="600" dirty="0" err="1">
                <a:solidFill>
                  <a:srgbClr val="FFFFFF"/>
                </a:solidFill>
              </a:rPr>
              <a:t>cambiado</a:t>
            </a:r>
            <a:r>
              <a:rPr lang="en-US" sz="600" dirty="0">
                <a:solidFill>
                  <a:srgbClr val="FFFFFF"/>
                </a:solidFill>
              </a:rPr>
              <a:t> </a:t>
            </a:r>
            <a:r>
              <a:rPr lang="en-US" sz="600" dirty="0" err="1">
                <a:solidFill>
                  <a:srgbClr val="FFFFFF"/>
                </a:solidFill>
              </a:rPr>
              <a:t>tu</a:t>
            </a:r>
            <a:r>
              <a:rPr lang="en-US" sz="600" dirty="0">
                <a:solidFill>
                  <a:srgbClr val="FFFFFF"/>
                </a:solidFill>
              </a:rPr>
              <a:t> </a:t>
            </a:r>
            <a:r>
              <a:rPr lang="en-US" sz="600" dirty="0" err="1">
                <a:solidFill>
                  <a:srgbClr val="FFFFFF"/>
                </a:solidFill>
              </a:rPr>
              <a:t>percepción</a:t>
            </a:r>
            <a:r>
              <a:rPr lang="en-US" sz="600" dirty="0">
                <a:solidFill>
                  <a:srgbClr val="FFFFFF"/>
                </a:solidFill>
              </a:rPr>
              <a:t> </a:t>
            </a:r>
            <a:r>
              <a:rPr lang="en-US" sz="600" dirty="0" err="1">
                <a:solidFill>
                  <a:srgbClr val="FFFFFF"/>
                </a:solidFill>
              </a:rPr>
              <a:t>como</a:t>
            </a:r>
            <a:r>
              <a:rPr lang="en-US" sz="600" dirty="0">
                <a:solidFill>
                  <a:srgbClr val="FFFFFF"/>
                </a:solidFill>
              </a:rPr>
              <a:t> </a:t>
            </a:r>
            <a:r>
              <a:rPr lang="en-US" sz="600" dirty="0" err="1">
                <a:solidFill>
                  <a:srgbClr val="FFFFFF"/>
                </a:solidFill>
              </a:rPr>
              <a:t>resultado</a:t>
            </a:r>
            <a:r>
              <a:rPr lang="en-US" sz="600" dirty="0">
                <a:solidFill>
                  <a:srgbClr val="FFFFFF"/>
                </a:solidFill>
              </a:rPr>
              <a:t> de </a:t>
            </a:r>
            <a:r>
              <a:rPr lang="en-US" sz="600" dirty="0" err="1">
                <a:solidFill>
                  <a:srgbClr val="FFFFFF"/>
                </a:solidFill>
              </a:rPr>
              <a:t>su</a:t>
            </a:r>
            <a:r>
              <a:rPr lang="en-US" sz="600" dirty="0">
                <a:solidFill>
                  <a:srgbClr val="FFFFFF"/>
                </a:solidFill>
              </a:rPr>
              <a:t> </a:t>
            </a:r>
            <a:r>
              <a:rPr lang="en-US" sz="600" dirty="0" err="1">
                <a:solidFill>
                  <a:srgbClr val="FFFFFF"/>
                </a:solidFill>
              </a:rPr>
              <a:t>patrocinio</a:t>
            </a:r>
            <a:r>
              <a:rPr lang="en-US" sz="600" dirty="0">
                <a:solidFill>
                  <a:srgbClr val="FFFFFF"/>
                </a:solidFill>
              </a:rPr>
              <a:t> en la Copa Mundial 2014. </a:t>
            </a:r>
          </a:p>
        </p:txBody>
      </p:sp>
      <p:grpSp>
        <p:nvGrpSpPr>
          <p:cNvPr id="307" name="Group 306"/>
          <p:cNvGrpSpPr/>
          <p:nvPr/>
        </p:nvGrpSpPr>
        <p:grpSpPr>
          <a:xfrm>
            <a:off x="1637994" y="4734632"/>
            <a:ext cx="7506006" cy="417693"/>
            <a:chOff x="1637994" y="4734632"/>
            <a:chExt cx="7506006" cy="417693"/>
          </a:xfrm>
        </p:grpSpPr>
        <p:grpSp>
          <p:nvGrpSpPr>
            <p:cNvPr id="308" name="Group 307"/>
            <p:cNvGrpSpPr/>
            <p:nvPr/>
          </p:nvGrpSpPr>
          <p:grpSpPr>
            <a:xfrm>
              <a:off x="1637994" y="4835525"/>
              <a:ext cx="7506006" cy="316800"/>
              <a:chOff x="1914453" y="4835525"/>
              <a:chExt cx="8255647" cy="316800"/>
            </a:xfrm>
          </p:grpSpPr>
          <p:sp>
            <p:nvSpPr>
              <p:cNvPr id="310" name="Rectangle 309">
                <a:hlinkClick r:id="rId4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311" name="Rectangle 310">
                <a:hlinkClick r:id="rId4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312" name="Rectangle 311">
                <a:hlinkClick r:id="rId4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313" name="Rectangle 312">
                <a:hlinkClick r:id="rId4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314" name="Rectangle 313">
                <a:hlinkClick r:id="rId4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315" name="Rectangle 314">
                <a:hlinkClick r:id="rId45"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316" name="Rectangle 315">
                <a:hlinkClick r:id="rId4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317" name="Rectangle 316">
                <a:hlinkClick r:id="rId4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309" name="Isosceles Triangle 308"/>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293" name="Group 21"/>
          <p:cNvGrpSpPr/>
          <p:nvPr/>
        </p:nvGrpSpPr>
        <p:grpSpPr>
          <a:xfrm>
            <a:off x="107326" y="848874"/>
            <a:ext cx="1700787" cy="700192"/>
            <a:chOff x="-3937390" y="162005"/>
            <a:chExt cx="10070742" cy="700192"/>
          </a:xfrm>
        </p:grpSpPr>
        <p:sp>
          <p:nvSpPr>
            <p:cNvPr id="294" name="TextBox 22"/>
            <p:cNvSpPr txBox="1"/>
            <p:nvPr/>
          </p:nvSpPr>
          <p:spPr>
            <a:xfrm>
              <a:off x="-3937390" y="162005"/>
              <a:ext cx="7943814" cy="700192"/>
            </a:xfrm>
            <a:prstGeom prst="rect">
              <a:avLst/>
            </a:prstGeom>
            <a:noFill/>
          </p:spPr>
          <p:txBody>
            <a:bodyPr wrap="square" rtlCol="0">
              <a:spAutoFit/>
            </a:bodyPr>
            <a:lstStyle/>
            <a:p>
              <a:pPr algn="r">
                <a:spcBef>
                  <a:spcPts val="300"/>
                </a:spcBef>
              </a:pPr>
              <a:r>
                <a:rPr lang="es-ES" sz="800" dirty="0">
                  <a:solidFill>
                    <a:schemeClr val="bg1"/>
                  </a:solidFill>
                </a:rPr>
                <a:t>Recuerdo espontáneo </a:t>
              </a:r>
            </a:p>
            <a:p>
              <a:pPr algn="r">
                <a:spcBef>
                  <a:spcPts val="300"/>
                </a:spcBef>
              </a:pPr>
              <a:r>
                <a:rPr lang="es-ES" sz="800" dirty="0">
                  <a:solidFill>
                    <a:schemeClr val="bg1"/>
                  </a:solidFill>
                </a:rPr>
                <a:t>Recuerdo motivado </a:t>
              </a:r>
            </a:p>
            <a:p>
              <a:pPr algn="r">
                <a:spcBef>
                  <a:spcPts val="300"/>
                </a:spcBef>
              </a:pPr>
              <a:r>
                <a:rPr lang="es-ES" sz="800" dirty="0">
                  <a:solidFill>
                    <a:schemeClr val="bg1"/>
                  </a:solidFill>
                </a:rPr>
                <a:t>Cambio de percepción </a:t>
              </a:r>
            </a:p>
            <a:p>
              <a:pPr algn="r">
                <a:spcBef>
                  <a:spcPts val="300"/>
                </a:spcBef>
              </a:pPr>
              <a:r>
                <a:rPr lang="es-ES" sz="800" dirty="0" smtClean="0">
                  <a:solidFill>
                    <a:schemeClr val="bg1"/>
                  </a:solidFill>
                </a:rPr>
                <a:t>V</a:t>
              </a:r>
              <a:r>
                <a:rPr lang="es-ES" sz="800" dirty="0" smtClean="0">
                  <a:solidFill>
                    <a:schemeClr val="bg1"/>
                  </a:solidFill>
                </a:rPr>
                <a:t>ínculo con el Mundial</a:t>
              </a:r>
              <a:endParaRPr lang="es-ES" sz="800" dirty="0">
                <a:solidFill>
                  <a:schemeClr val="bg1"/>
                </a:solidFill>
              </a:endParaRPr>
            </a:p>
          </p:txBody>
        </p:sp>
        <p:sp>
          <p:nvSpPr>
            <p:cNvPr id="295" name="Rectangle 23"/>
            <p:cNvSpPr/>
            <p:nvPr/>
          </p:nvSpPr>
          <p:spPr>
            <a:xfrm>
              <a:off x="5017550" y="228697"/>
              <a:ext cx="1115802" cy="10162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Rectangle 24"/>
            <p:cNvSpPr/>
            <p:nvPr/>
          </p:nvSpPr>
          <p:spPr>
            <a:xfrm>
              <a:off x="5017550" y="389733"/>
              <a:ext cx="1115802" cy="1016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Rectangle 25"/>
            <p:cNvSpPr/>
            <p:nvPr/>
          </p:nvSpPr>
          <p:spPr>
            <a:xfrm>
              <a:off x="5017550" y="550769"/>
              <a:ext cx="1115802" cy="10162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Rectangle 26"/>
            <p:cNvSpPr/>
            <p:nvPr/>
          </p:nvSpPr>
          <p:spPr>
            <a:xfrm>
              <a:off x="5017550" y="711805"/>
              <a:ext cx="1115802" cy="10162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0723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rot="5400000">
            <a:off x="-1419994" y="611226"/>
            <a:ext cx="1861398" cy="978587"/>
          </a:xfrm>
        </p:spPr>
        <p:txBody>
          <a:bodyPr/>
          <a:lstStyle/>
          <a:p>
            <a:r>
              <a:rPr lang="en-GB" dirty="0" smtClean="0"/>
              <a:t>EMEA ADIDAS</a:t>
            </a:r>
            <a:endParaRPr lang="en-GB" dirty="0">
              <a:solidFill>
                <a:schemeClr val="accent6"/>
              </a:solidFill>
            </a:endParaRPr>
          </a:p>
        </p:txBody>
      </p:sp>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47895"/>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Adidas</a:t>
              </a:r>
              <a:endParaRPr lang="en-GB" dirty="0">
                <a:solidFill>
                  <a:prstClr val="white"/>
                </a:solidFill>
                <a:latin typeface="+mj-lt"/>
                <a:cs typeface="Arial" pitchFamily="34" charset="0"/>
              </a:endParaRPr>
            </a:p>
          </p:txBody>
        </p:sp>
      </p:grpSp>
      <p:sp>
        <p:nvSpPr>
          <p:cNvPr id="29" name="TextBox 28"/>
          <p:cNvSpPr txBox="1"/>
          <p:nvPr/>
        </p:nvSpPr>
        <p:spPr>
          <a:xfrm>
            <a:off x="905084" y="911944"/>
            <a:ext cx="3166316" cy="307777"/>
          </a:xfrm>
          <a:prstGeom prst="rect">
            <a:avLst/>
          </a:prstGeom>
          <a:noFill/>
        </p:spPr>
        <p:txBody>
          <a:bodyPr wrap="none" rtlCol="0">
            <a:spAutoFit/>
          </a:bodyPr>
          <a:lstStyle/>
          <a:p>
            <a:pPr>
              <a:buSzPct val="100000"/>
            </a:pPr>
            <a:r>
              <a:rPr lang="en-US" sz="1400" dirty="0">
                <a:solidFill>
                  <a:srgbClr val="FFFFFF"/>
                </a:solidFill>
                <a:latin typeface="Impact" charset="0"/>
              </a:rPr>
              <a:t>ACTIVIDADES DE PATROCINIO</a:t>
            </a:r>
            <a:r>
              <a:rPr lang="en-US" sz="1400" dirty="0">
                <a:solidFill>
                  <a:srgbClr val="E5CE12"/>
                </a:solidFill>
                <a:latin typeface="Impact" charset="0"/>
              </a:rPr>
              <a:t> RECORDADAS</a:t>
            </a:r>
          </a:p>
        </p:txBody>
      </p:sp>
      <p:grpSp>
        <p:nvGrpSpPr>
          <p:cNvPr id="30" name="Group 29"/>
          <p:cNvGrpSpPr/>
          <p:nvPr/>
        </p:nvGrpSpPr>
        <p:grpSpPr>
          <a:xfrm>
            <a:off x="258110" y="658429"/>
            <a:ext cx="660484" cy="665570"/>
            <a:chOff x="412220" y="1151581"/>
            <a:chExt cx="660484" cy="665570"/>
          </a:xfrm>
        </p:grpSpPr>
        <p:grpSp>
          <p:nvGrpSpPr>
            <p:cNvPr id="31" name="Group 30"/>
            <p:cNvGrpSpPr/>
            <p:nvPr/>
          </p:nvGrpSpPr>
          <p:grpSpPr>
            <a:xfrm>
              <a:off x="412220" y="1151581"/>
              <a:ext cx="660484" cy="665570"/>
              <a:chOff x="611438" y="1730773"/>
              <a:chExt cx="972000" cy="972000"/>
            </a:xfrm>
          </p:grpSpPr>
          <p:sp>
            <p:nvSpPr>
              <p:cNvPr id="33" name="TextBox 32"/>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Adidas</a:t>
                </a:r>
                <a:endParaRPr lang="en-GB" sz="1400" dirty="0">
                  <a:solidFill>
                    <a:schemeClr val="bg1"/>
                  </a:solidFill>
                  <a:latin typeface="+mj-lt"/>
                </a:endParaRPr>
              </a:p>
            </p:txBody>
          </p:sp>
          <p:grpSp>
            <p:nvGrpSpPr>
              <p:cNvPr id="34" name="Group 48"/>
              <p:cNvGrpSpPr>
                <a:grpSpLocks noChangeAspect="1"/>
              </p:cNvGrpSpPr>
              <p:nvPr/>
            </p:nvGrpSpPr>
            <p:grpSpPr>
              <a:xfrm>
                <a:off x="713622" y="1854864"/>
                <a:ext cx="756000" cy="756000"/>
                <a:chOff x="3639697" y="2022734"/>
                <a:chExt cx="1347333" cy="1347333"/>
              </a:xfrm>
            </p:grpSpPr>
            <p:sp>
              <p:nvSpPr>
                <p:cNvPr id="36" name="Oval 35"/>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7" name="Oval 36"/>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8" name="Oval 37"/>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35" name="Oval 34"/>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32" name="Picture 3"/>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15794" y="1393947"/>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49" name="Group 48"/>
          <p:cNvGrpSpPr/>
          <p:nvPr/>
        </p:nvGrpSpPr>
        <p:grpSpPr>
          <a:xfrm>
            <a:off x="8327901" y="93663"/>
            <a:ext cx="557063" cy="628047"/>
            <a:chOff x="8327901" y="93663"/>
            <a:chExt cx="557063" cy="628047"/>
          </a:xfrm>
        </p:grpSpPr>
        <p:sp>
          <p:nvSpPr>
            <p:cNvPr id="50"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51" name="Rectangle 50"/>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pic>
        <p:nvPicPr>
          <p:cNvPr id="55" name="Рисунок 2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180600" y="724945"/>
            <a:ext cx="1260000" cy="762572"/>
          </a:xfrm>
          <a:prstGeom prst="rect">
            <a:avLst/>
          </a:prstGeom>
          <a:ln>
            <a:noFill/>
          </a:ln>
        </p:spPr>
      </p:pic>
      <p:pic>
        <p:nvPicPr>
          <p:cNvPr id="57" name="Picture 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180600" y="1509454"/>
            <a:ext cx="1260000" cy="7942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8" name="Picture 5"/>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180600" y="2325633"/>
            <a:ext cx="1260000" cy="3601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0" name="Picture 9">
            <a:hlinkClick r:id="rId7"/>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180600" y="2707712"/>
            <a:ext cx="1260000" cy="706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6" name="Picture 2" descr="Hand on heart: Lukas Podolski is pictured holding a cow's heart in a new adidas advert"/>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180600" y="3436357"/>
            <a:ext cx="1260000" cy="922145"/>
          </a:xfrm>
          <a:prstGeom prst="rect">
            <a:avLst/>
          </a:prstGeom>
          <a:noFill/>
          <a:extLst>
            <a:ext uri="{909E8E84-426E-40dd-AFC4-6F175D3DCCD1}">
              <a14:hiddenFill xmlns:a14="http://schemas.microsoft.com/office/drawing/2010/main">
                <a:solidFill>
                  <a:srgbClr val="FFFFFF"/>
                </a:solidFill>
              </a14:hiddenFill>
            </a:ext>
          </a:extLst>
        </p:spPr>
      </p:pic>
      <p:sp>
        <p:nvSpPr>
          <p:cNvPr id="80"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pPr lvl="0">
              <a:spcBef>
                <a:spcPts val="0"/>
              </a:spcBef>
              <a:buSzPct val="100000"/>
            </a:pPr>
            <a:r>
              <a:rPr lang="en-US" sz="1600" cap="none" dirty="0">
                <a:solidFill>
                  <a:srgbClr val="FFFFFF"/>
                </a:solidFill>
                <a:latin typeface="Impact" charset="0"/>
              </a:rPr>
              <a:t>PATROCINADORES DE LA COPA MUNDIAL 2014</a:t>
            </a:r>
            <a:r>
              <a:rPr lang="en-US" sz="1600" cap="none" dirty="0">
                <a:solidFill>
                  <a:srgbClr val="4197FC"/>
                </a:solidFill>
                <a:latin typeface="Impact" charset="0"/>
              </a:rPr>
              <a:t> </a:t>
            </a:r>
            <a:endParaRPr lang="en-US" sz="1600" cap="none" dirty="0" smtClean="0">
              <a:solidFill>
                <a:srgbClr val="4197FC"/>
              </a:solidFill>
              <a:latin typeface="Impact" charset="0"/>
            </a:endParaRPr>
          </a:p>
          <a:p>
            <a:pPr lvl="0">
              <a:spcBef>
                <a:spcPts val="0"/>
              </a:spcBef>
              <a:buSzPct val="100000"/>
            </a:pPr>
            <a:r>
              <a:rPr lang="en-US" sz="1600" cap="none" dirty="0" smtClean="0">
                <a:solidFill>
                  <a:srgbClr val="4197FC"/>
                </a:solidFill>
                <a:latin typeface="Impact" charset="0"/>
              </a:rPr>
              <a:t>EMEA</a:t>
            </a:r>
            <a:endParaRPr lang="en-US" sz="1600" cap="none" dirty="0">
              <a:solidFill>
                <a:srgbClr val="4197FC"/>
              </a:solidFill>
              <a:latin typeface="Impact" charset="0"/>
            </a:endParaRPr>
          </a:p>
        </p:txBody>
      </p:sp>
      <p:grpSp>
        <p:nvGrpSpPr>
          <p:cNvPr id="6" name="Group 4"/>
          <p:cNvGrpSpPr>
            <a:grpSpLocks noChangeAspect="1"/>
          </p:cNvGrpSpPr>
          <p:nvPr/>
        </p:nvGrpSpPr>
        <p:grpSpPr bwMode="auto">
          <a:xfrm>
            <a:off x="8323723" y="3022591"/>
            <a:ext cx="347183" cy="347183"/>
            <a:chOff x="1804" y="543"/>
            <a:chExt cx="2152" cy="2152"/>
          </a:xfrm>
        </p:grpSpPr>
        <p:sp>
          <p:nvSpPr>
            <p:cNvPr id="8" name="Oval 5"/>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Oval 5">
              <a:hlinkClick r:id="rId7"/>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8" name="Rectangle 87">
            <a:hlinkClick r:id="rId1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89" name="Chevron 88">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90" name="Rectangle 89"/>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92" name="Rectangle 91"/>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94" name="TextBox 52"/>
          <p:cNvSpPr txBox="1">
            <a:spLocks noChangeArrowheads="1"/>
          </p:cNvSpPr>
          <p:nvPr/>
        </p:nvSpPr>
        <p:spPr bwMode="auto">
          <a:xfrm>
            <a:off x="73025" y="4591050"/>
            <a:ext cx="75676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Snapshots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EMEA N = 1202 (</a:t>
            </a:r>
            <a:r>
              <a:rPr lang="en-US" sz="600" dirty="0" err="1">
                <a:solidFill>
                  <a:srgbClr val="FFFFFF"/>
                </a:solidFill>
              </a:rPr>
              <a:t>aproximadamente</a:t>
            </a:r>
            <a:r>
              <a:rPr lang="en-US" sz="600" dirty="0">
                <a:solidFill>
                  <a:srgbClr val="FFFFFF"/>
                </a:solidFill>
              </a:rPr>
              <a:t> 200 en el </a:t>
            </a:r>
            <a:r>
              <a:rPr lang="en-US" sz="600" dirty="0" err="1">
                <a:solidFill>
                  <a:srgbClr val="FFFFFF"/>
                </a:solidFill>
              </a:rPr>
              <a:t>Reino</a:t>
            </a:r>
            <a:r>
              <a:rPr lang="en-US" sz="600" dirty="0">
                <a:solidFill>
                  <a:srgbClr val="FFFFFF"/>
                </a:solidFill>
              </a:rPr>
              <a:t> </a:t>
            </a:r>
            <a:r>
              <a:rPr lang="en-US" sz="600" dirty="0" err="1">
                <a:solidFill>
                  <a:srgbClr val="FFFFFF"/>
                </a:solidFill>
              </a:rPr>
              <a:t>Unido</a:t>
            </a:r>
            <a:r>
              <a:rPr lang="en-US" sz="600" dirty="0">
                <a:solidFill>
                  <a:srgbClr val="FFFFFF"/>
                </a:solidFill>
              </a:rPr>
              <a:t>, </a:t>
            </a:r>
            <a:r>
              <a:rPr lang="en-US" sz="600" dirty="0" err="1">
                <a:solidFill>
                  <a:srgbClr val="FFFFFF"/>
                </a:solidFill>
              </a:rPr>
              <a:t>Alemania</a:t>
            </a:r>
            <a:r>
              <a:rPr lang="en-US" sz="600" dirty="0">
                <a:solidFill>
                  <a:srgbClr val="FFFFFF"/>
                </a:solidFill>
              </a:rPr>
              <a:t>, </a:t>
            </a:r>
            <a:r>
              <a:rPr lang="en-US" sz="600" dirty="0" err="1">
                <a:solidFill>
                  <a:srgbClr val="FFFFFF"/>
                </a:solidFill>
              </a:rPr>
              <a:t>Francia</a:t>
            </a:r>
            <a:r>
              <a:rPr lang="en-US" sz="600" dirty="0">
                <a:solidFill>
                  <a:srgbClr val="FFFFFF"/>
                </a:solidFill>
              </a:rPr>
              <a:t>, </a:t>
            </a:r>
            <a:r>
              <a:rPr lang="en-US" sz="600" dirty="0" err="1">
                <a:solidFill>
                  <a:srgbClr val="FFFFFF"/>
                </a:solidFill>
              </a:rPr>
              <a:t>España</a:t>
            </a:r>
            <a:r>
              <a:rPr lang="en-US" sz="600" dirty="0">
                <a:solidFill>
                  <a:srgbClr val="FFFFFF"/>
                </a:solidFill>
              </a:rPr>
              <a:t>, </a:t>
            </a:r>
            <a:r>
              <a:rPr lang="en-US" sz="600" dirty="0" err="1">
                <a:solidFill>
                  <a:srgbClr val="FFFFFF"/>
                </a:solidFill>
              </a:rPr>
              <a:t>Rusia</a:t>
            </a:r>
            <a:r>
              <a:rPr lang="en-US" sz="600" dirty="0">
                <a:solidFill>
                  <a:srgbClr val="FFFFFF"/>
                </a:solidFill>
              </a:rPr>
              <a:t>, Italia, </a:t>
            </a:r>
            <a:r>
              <a:rPr lang="en-US" sz="600" dirty="0" err="1">
                <a:solidFill>
                  <a:srgbClr val="FFFFFF"/>
                </a:solidFill>
              </a:rPr>
              <a:t>Sudáfrica</a:t>
            </a:r>
            <a:r>
              <a:rPr lang="en-US" sz="600" dirty="0">
                <a:solidFill>
                  <a:srgbClr val="FFFFFF"/>
                </a:solidFill>
              </a:rPr>
              <a:t>). Adidas N = 961.</a:t>
            </a:r>
          </a:p>
        </p:txBody>
      </p:sp>
      <p:sp>
        <p:nvSpPr>
          <p:cNvPr id="95" name="Rectangle 53"/>
          <p:cNvSpPr>
            <a:spLocks noChangeArrowheads="1"/>
          </p:cNvSpPr>
          <p:nvPr/>
        </p:nvSpPr>
        <p:spPr bwMode="auto">
          <a:xfrm>
            <a:off x="3967163" y="492125"/>
            <a:ext cx="2965450" cy="4157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endParaRPr lang="en-US" sz="1000" dirty="0">
              <a:solidFill>
                <a:srgbClr val="E5CE12"/>
              </a:solidFill>
              <a:latin typeface="Impact" charset="0"/>
            </a:endParaRPr>
          </a:p>
          <a:p>
            <a:pPr>
              <a:spcBef>
                <a:spcPts val="200"/>
              </a:spcBef>
              <a:buSzPct val="100000"/>
            </a:pPr>
            <a:r>
              <a:rPr lang="en-US" sz="1000" dirty="0">
                <a:solidFill>
                  <a:srgbClr val="E5CE12"/>
                </a:solidFill>
                <a:latin typeface="Impact" charset="0"/>
              </a:rPr>
              <a:t>RUSIA</a:t>
            </a:r>
          </a:p>
          <a:p>
            <a:pPr>
              <a:buSzPct val="100000"/>
            </a:pPr>
            <a:r>
              <a:rPr lang="en-US" sz="750" dirty="0">
                <a:solidFill>
                  <a:srgbClr val="F2F2F2"/>
                </a:solidFill>
              </a:rPr>
              <a:t>En </a:t>
            </a:r>
            <a:r>
              <a:rPr lang="en-US" sz="750" dirty="0" err="1">
                <a:solidFill>
                  <a:srgbClr val="F2F2F2"/>
                </a:solidFill>
              </a:rPr>
              <a:t>Rusia</a:t>
            </a:r>
            <a:r>
              <a:rPr lang="en-US" sz="750" dirty="0">
                <a:solidFill>
                  <a:srgbClr val="F2F2F2"/>
                </a:solidFill>
              </a:rPr>
              <a:t> Adidas </a:t>
            </a:r>
            <a:r>
              <a:rPr lang="en-US" sz="750" dirty="0" err="1">
                <a:solidFill>
                  <a:srgbClr val="F2F2F2"/>
                </a:solidFill>
              </a:rPr>
              <a:t>tiene</a:t>
            </a:r>
            <a:r>
              <a:rPr lang="en-US" sz="750" dirty="0">
                <a:solidFill>
                  <a:srgbClr val="F2F2F2"/>
                </a:solidFill>
              </a:rPr>
              <a:t> </a:t>
            </a:r>
            <a:r>
              <a:rPr lang="en-US" sz="750" dirty="0" err="1">
                <a:solidFill>
                  <a:srgbClr val="F2F2F2"/>
                </a:solidFill>
              </a:rPr>
              <a:t>una</a:t>
            </a:r>
            <a:r>
              <a:rPr lang="en-US" sz="750" dirty="0">
                <a:solidFill>
                  <a:srgbClr val="F2F2F2"/>
                </a:solidFill>
              </a:rPr>
              <a:t> </a:t>
            </a:r>
            <a:r>
              <a:rPr lang="en-US" sz="750" dirty="0" err="1">
                <a:solidFill>
                  <a:srgbClr val="F2F2F2"/>
                </a:solidFill>
              </a:rPr>
              <a:t>fuerte</a:t>
            </a:r>
            <a:r>
              <a:rPr lang="en-US" sz="750" dirty="0">
                <a:solidFill>
                  <a:srgbClr val="F2F2F2"/>
                </a:solidFill>
              </a:rPr>
              <a:t> </a:t>
            </a:r>
            <a:r>
              <a:rPr lang="en-US" sz="750" dirty="0" err="1">
                <a:solidFill>
                  <a:srgbClr val="F2F2F2"/>
                </a:solidFill>
              </a:rPr>
              <a:t>presencia</a:t>
            </a:r>
            <a:r>
              <a:rPr lang="en-US" sz="750" dirty="0">
                <a:solidFill>
                  <a:srgbClr val="F2F2F2"/>
                </a:solidFill>
              </a:rPr>
              <a:t> en internet </a:t>
            </a:r>
            <a:r>
              <a:rPr lang="en-US" sz="750" dirty="0" err="1">
                <a:solidFill>
                  <a:srgbClr val="F2F2F2"/>
                </a:solidFill>
              </a:rPr>
              <a:t>debido</a:t>
            </a:r>
            <a:r>
              <a:rPr lang="en-US" sz="750" dirty="0">
                <a:solidFill>
                  <a:srgbClr val="F2F2F2"/>
                </a:solidFill>
              </a:rPr>
              <a:t> al </a:t>
            </a:r>
            <a:r>
              <a:rPr lang="en-US" sz="750" dirty="0" err="1">
                <a:solidFill>
                  <a:srgbClr val="F2F2F2"/>
                </a:solidFill>
              </a:rPr>
              <a:t>lanzamiento</a:t>
            </a:r>
            <a:r>
              <a:rPr lang="en-US" sz="750" dirty="0">
                <a:solidFill>
                  <a:srgbClr val="F2F2F2"/>
                </a:solidFill>
              </a:rPr>
              <a:t> de </a:t>
            </a:r>
            <a:r>
              <a:rPr lang="en-US" sz="750" dirty="0" err="1">
                <a:solidFill>
                  <a:srgbClr val="F2F2F2"/>
                </a:solidFill>
              </a:rPr>
              <a:t>su</a:t>
            </a:r>
            <a:r>
              <a:rPr lang="en-US" sz="750" dirty="0">
                <a:solidFill>
                  <a:srgbClr val="F2F2F2"/>
                </a:solidFill>
              </a:rPr>
              <a:t> </a:t>
            </a:r>
            <a:r>
              <a:rPr lang="en-US" sz="750" dirty="0" err="1">
                <a:solidFill>
                  <a:srgbClr val="F2F2F2"/>
                </a:solidFill>
              </a:rPr>
              <a:t>competición</a:t>
            </a:r>
            <a:r>
              <a:rPr lang="en-US" sz="750" dirty="0">
                <a:solidFill>
                  <a:srgbClr val="F2F2F2"/>
                </a:solidFill>
              </a:rPr>
              <a:t> "</a:t>
            </a:r>
            <a:r>
              <a:rPr lang="en-US" sz="750" dirty="0" err="1">
                <a:solidFill>
                  <a:srgbClr val="F2F2F2"/>
                </a:solidFill>
              </a:rPr>
              <a:t>Estar</a:t>
            </a:r>
            <a:r>
              <a:rPr lang="en-US" sz="750" dirty="0">
                <a:solidFill>
                  <a:srgbClr val="F2F2F2"/>
                </a:solidFill>
              </a:rPr>
              <a:t> en el color del </a:t>
            </a:r>
            <a:r>
              <a:rPr lang="en-US" sz="750" dirty="0" err="1">
                <a:solidFill>
                  <a:srgbClr val="F2F2F2"/>
                </a:solidFill>
              </a:rPr>
              <a:t>equipo</a:t>
            </a:r>
            <a:r>
              <a:rPr lang="en-US" sz="750" dirty="0">
                <a:solidFill>
                  <a:srgbClr val="F2F2F2"/>
                </a:solidFill>
              </a:rPr>
              <a:t> </a:t>
            </a:r>
            <a:r>
              <a:rPr lang="en-US" sz="750" dirty="0" err="1">
                <a:solidFill>
                  <a:srgbClr val="F2F2F2"/>
                </a:solidFill>
              </a:rPr>
              <a:t>nacional</a:t>
            </a:r>
            <a:r>
              <a:rPr lang="en-US" sz="750" dirty="0">
                <a:solidFill>
                  <a:srgbClr val="F2F2F2"/>
                </a:solidFill>
              </a:rPr>
              <a:t>". Para </a:t>
            </a:r>
            <a:r>
              <a:rPr lang="en-US" sz="750" dirty="0" err="1">
                <a:solidFill>
                  <a:srgbClr val="F2F2F2"/>
                </a:solidFill>
              </a:rPr>
              <a:t>participar</a:t>
            </a:r>
            <a:r>
              <a:rPr lang="en-US" sz="750" dirty="0">
                <a:solidFill>
                  <a:srgbClr val="F2F2F2"/>
                </a:solidFill>
              </a:rPr>
              <a:t> los aficionados </a:t>
            </a:r>
            <a:r>
              <a:rPr lang="en-US" sz="750" dirty="0" err="1">
                <a:solidFill>
                  <a:srgbClr val="F2F2F2"/>
                </a:solidFill>
              </a:rPr>
              <a:t>deben</a:t>
            </a:r>
            <a:r>
              <a:rPr lang="en-US" sz="750" dirty="0">
                <a:solidFill>
                  <a:srgbClr val="F2F2F2"/>
                </a:solidFill>
              </a:rPr>
              <a:t> </a:t>
            </a:r>
            <a:r>
              <a:rPr lang="en-US" sz="750" dirty="0" err="1">
                <a:solidFill>
                  <a:srgbClr val="F2F2F2"/>
                </a:solidFill>
              </a:rPr>
              <a:t>subir</a:t>
            </a:r>
            <a:r>
              <a:rPr lang="en-US" sz="750" dirty="0">
                <a:solidFill>
                  <a:srgbClr val="F2F2F2"/>
                </a:solidFill>
              </a:rPr>
              <a:t>: un video de </a:t>
            </a:r>
            <a:r>
              <a:rPr lang="en-US" sz="750" dirty="0" err="1">
                <a:solidFill>
                  <a:srgbClr val="F2F2F2"/>
                </a:solidFill>
              </a:rPr>
              <a:t>sí</a:t>
            </a:r>
            <a:r>
              <a:rPr lang="en-US" sz="750" dirty="0">
                <a:solidFill>
                  <a:srgbClr val="F2F2F2"/>
                </a:solidFill>
              </a:rPr>
              <a:t> </a:t>
            </a:r>
            <a:r>
              <a:rPr lang="en-US" sz="750" dirty="0" err="1">
                <a:solidFill>
                  <a:srgbClr val="F2F2F2"/>
                </a:solidFill>
              </a:rPr>
              <a:t>mismos</a:t>
            </a:r>
            <a:r>
              <a:rPr lang="en-US" sz="750" dirty="0">
                <a:solidFill>
                  <a:srgbClr val="F2F2F2"/>
                </a:solidFill>
              </a:rPr>
              <a:t> </a:t>
            </a:r>
            <a:r>
              <a:rPr lang="en-US" sz="750" dirty="0" err="1">
                <a:solidFill>
                  <a:srgbClr val="F2F2F2"/>
                </a:solidFill>
              </a:rPr>
              <a:t>cantando</a:t>
            </a:r>
            <a:r>
              <a:rPr lang="en-US" sz="750" dirty="0">
                <a:solidFill>
                  <a:srgbClr val="F2F2F2"/>
                </a:solidFill>
              </a:rPr>
              <a:t> y </a:t>
            </a:r>
            <a:r>
              <a:rPr lang="en-US" sz="750" dirty="0" err="1">
                <a:solidFill>
                  <a:srgbClr val="F2F2F2"/>
                </a:solidFill>
              </a:rPr>
              <a:t>apoyando</a:t>
            </a:r>
            <a:r>
              <a:rPr lang="en-US" sz="750" dirty="0">
                <a:solidFill>
                  <a:srgbClr val="F2F2F2"/>
                </a:solidFill>
              </a:rPr>
              <a:t> al </a:t>
            </a:r>
            <a:r>
              <a:rPr lang="en-US" sz="750" dirty="0" err="1">
                <a:solidFill>
                  <a:srgbClr val="F2F2F2"/>
                </a:solidFill>
              </a:rPr>
              <a:t>equipo</a:t>
            </a:r>
            <a:r>
              <a:rPr lang="en-US" sz="750" dirty="0">
                <a:solidFill>
                  <a:srgbClr val="F2F2F2"/>
                </a:solidFill>
              </a:rPr>
              <a:t> </a:t>
            </a:r>
            <a:r>
              <a:rPr lang="en-US" sz="750" dirty="0" err="1">
                <a:solidFill>
                  <a:srgbClr val="F2F2F2"/>
                </a:solidFill>
              </a:rPr>
              <a:t>ruso</a:t>
            </a:r>
            <a:r>
              <a:rPr lang="en-US" sz="750" dirty="0">
                <a:solidFill>
                  <a:srgbClr val="F2F2F2"/>
                </a:solidFill>
              </a:rPr>
              <a:t>, </a:t>
            </a:r>
            <a:r>
              <a:rPr lang="en-US" sz="750" dirty="0" err="1">
                <a:solidFill>
                  <a:srgbClr val="F2F2F2"/>
                </a:solidFill>
              </a:rPr>
              <a:t>vistiendo</a:t>
            </a:r>
            <a:r>
              <a:rPr lang="en-US" sz="750" dirty="0">
                <a:solidFill>
                  <a:srgbClr val="F2F2F2"/>
                </a:solidFill>
              </a:rPr>
              <a:t> </a:t>
            </a:r>
            <a:r>
              <a:rPr lang="en-US" sz="750" dirty="0" err="1">
                <a:solidFill>
                  <a:srgbClr val="F2F2F2"/>
                </a:solidFill>
              </a:rPr>
              <a:t>una</a:t>
            </a:r>
            <a:r>
              <a:rPr lang="en-US" sz="750" dirty="0">
                <a:solidFill>
                  <a:srgbClr val="F2F2F2"/>
                </a:solidFill>
              </a:rPr>
              <a:t> </a:t>
            </a:r>
            <a:r>
              <a:rPr lang="en-US" sz="750" dirty="0" err="1">
                <a:solidFill>
                  <a:srgbClr val="F2F2F2"/>
                </a:solidFill>
              </a:rPr>
              <a:t>camiseta</a:t>
            </a:r>
            <a:r>
              <a:rPr lang="en-US" sz="750" dirty="0">
                <a:solidFill>
                  <a:srgbClr val="F2F2F2"/>
                </a:solidFill>
              </a:rPr>
              <a:t> del </a:t>
            </a:r>
            <a:r>
              <a:rPr lang="en-US" sz="750" dirty="0" err="1">
                <a:solidFill>
                  <a:srgbClr val="F2F2F2"/>
                </a:solidFill>
              </a:rPr>
              <a:t>equipo</a:t>
            </a:r>
            <a:r>
              <a:rPr lang="en-US" sz="750" dirty="0">
                <a:solidFill>
                  <a:srgbClr val="F2F2F2"/>
                </a:solidFill>
              </a:rPr>
              <a:t>, </a:t>
            </a:r>
            <a:r>
              <a:rPr lang="en-US" sz="750" dirty="0" err="1">
                <a:solidFill>
                  <a:srgbClr val="F2F2F2"/>
                </a:solidFill>
              </a:rPr>
              <a:t>una</a:t>
            </a:r>
            <a:r>
              <a:rPr lang="en-US" sz="750" dirty="0">
                <a:solidFill>
                  <a:srgbClr val="F2F2F2"/>
                </a:solidFill>
              </a:rPr>
              <a:t> </a:t>
            </a:r>
            <a:r>
              <a:rPr lang="en-US" sz="750" dirty="0" err="1">
                <a:solidFill>
                  <a:srgbClr val="F2F2F2"/>
                </a:solidFill>
              </a:rPr>
              <a:t>foto</a:t>
            </a:r>
            <a:r>
              <a:rPr lang="en-US" sz="750" dirty="0">
                <a:solidFill>
                  <a:srgbClr val="F2F2F2"/>
                </a:solidFill>
              </a:rPr>
              <a:t> de </a:t>
            </a:r>
            <a:r>
              <a:rPr lang="en-US" sz="750" dirty="0" err="1">
                <a:solidFill>
                  <a:srgbClr val="F2F2F2"/>
                </a:solidFill>
              </a:rPr>
              <a:t>algunas</a:t>
            </a:r>
            <a:r>
              <a:rPr lang="en-US" sz="750" dirty="0">
                <a:solidFill>
                  <a:srgbClr val="F2F2F2"/>
                </a:solidFill>
              </a:rPr>
              <a:t> </a:t>
            </a:r>
            <a:r>
              <a:rPr lang="en-US" sz="750" dirty="0" err="1">
                <a:solidFill>
                  <a:srgbClr val="F2F2F2"/>
                </a:solidFill>
              </a:rPr>
              <a:t>prendas</a:t>
            </a:r>
            <a:r>
              <a:rPr lang="en-US" sz="750" dirty="0">
                <a:solidFill>
                  <a:srgbClr val="F2F2F2"/>
                </a:solidFill>
              </a:rPr>
              <a:t> de </a:t>
            </a:r>
            <a:r>
              <a:rPr lang="en-US" sz="750" dirty="0" err="1">
                <a:solidFill>
                  <a:srgbClr val="F2F2F2"/>
                </a:solidFill>
              </a:rPr>
              <a:t>vestir</a:t>
            </a:r>
            <a:r>
              <a:rPr lang="en-US" sz="750" dirty="0">
                <a:solidFill>
                  <a:srgbClr val="F2F2F2"/>
                </a:solidFill>
              </a:rPr>
              <a:t> del color del </a:t>
            </a:r>
            <a:r>
              <a:rPr lang="en-US" sz="750" dirty="0" err="1">
                <a:solidFill>
                  <a:srgbClr val="F2F2F2"/>
                </a:solidFill>
              </a:rPr>
              <a:t>equipo</a:t>
            </a:r>
            <a:r>
              <a:rPr lang="en-US" sz="750" dirty="0">
                <a:solidFill>
                  <a:srgbClr val="F2F2F2"/>
                </a:solidFill>
              </a:rPr>
              <a:t> </a:t>
            </a:r>
            <a:r>
              <a:rPr lang="en-US" sz="750" dirty="0" err="1">
                <a:solidFill>
                  <a:srgbClr val="F2F2F2"/>
                </a:solidFill>
              </a:rPr>
              <a:t>ruso</a:t>
            </a:r>
            <a:r>
              <a:rPr lang="en-US" sz="750" dirty="0">
                <a:solidFill>
                  <a:srgbClr val="F2F2F2"/>
                </a:solidFill>
              </a:rPr>
              <a:t> y </a:t>
            </a:r>
            <a:r>
              <a:rPr lang="en-US" sz="750" dirty="0" err="1">
                <a:solidFill>
                  <a:srgbClr val="F2F2F2"/>
                </a:solidFill>
              </a:rPr>
              <a:t>marcando</a:t>
            </a:r>
            <a:r>
              <a:rPr lang="en-US" sz="750" dirty="0">
                <a:solidFill>
                  <a:srgbClr val="F2F2F2"/>
                </a:solidFill>
              </a:rPr>
              <a:t> </a:t>
            </a:r>
            <a:r>
              <a:rPr lang="en-US" sz="750" dirty="0" err="1">
                <a:solidFill>
                  <a:srgbClr val="F2F2F2"/>
                </a:solidFill>
              </a:rPr>
              <a:t>sus</a:t>
            </a:r>
            <a:r>
              <a:rPr lang="en-US" sz="750" dirty="0">
                <a:solidFill>
                  <a:srgbClr val="F2F2F2"/>
                </a:solidFill>
              </a:rPr>
              <a:t> </a:t>
            </a:r>
            <a:r>
              <a:rPr lang="en-US" sz="750" dirty="0" err="1" smtClean="0">
                <a:solidFill>
                  <a:srgbClr val="F2F2F2"/>
                </a:solidFill>
              </a:rPr>
              <a:t>subidas</a:t>
            </a:r>
            <a:r>
              <a:rPr lang="en-US" sz="750" dirty="0" smtClean="0">
                <a:solidFill>
                  <a:srgbClr val="F2F2F2"/>
                </a:solidFill>
              </a:rPr>
              <a:t> de </a:t>
            </a:r>
            <a:r>
              <a:rPr lang="en-US" sz="750" dirty="0" err="1" smtClean="0">
                <a:solidFill>
                  <a:srgbClr val="F2F2F2"/>
                </a:solidFill>
              </a:rPr>
              <a:t>contenido</a:t>
            </a:r>
            <a:r>
              <a:rPr lang="en-US" sz="750" dirty="0" smtClean="0">
                <a:solidFill>
                  <a:srgbClr val="F2F2F2"/>
                </a:solidFill>
              </a:rPr>
              <a:t> con </a:t>
            </a:r>
            <a:r>
              <a:rPr lang="en-US" sz="750" dirty="0">
                <a:solidFill>
                  <a:srgbClr val="F2F2F2"/>
                </a:solidFill>
              </a:rPr>
              <a:t>el </a:t>
            </a:r>
            <a:r>
              <a:rPr lang="en-US" sz="750" dirty="0" err="1">
                <a:solidFill>
                  <a:srgbClr val="F2F2F2"/>
                </a:solidFill>
              </a:rPr>
              <a:t>hashtag</a:t>
            </a:r>
            <a:r>
              <a:rPr lang="en-US" sz="750" dirty="0">
                <a:solidFill>
                  <a:srgbClr val="F2F2F2"/>
                </a:solidFill>
              </a:rPr>
              <a:t> #</a:t>
            </a:r>
            <a:r>
              <a:rPr lang="en-US" sz="750" dirty="0" err="1">
                <a:solidFill>
                  <a:srgbClr val="F2F2F2"/>
                </a:solidFill>
              </a:rPr>
              <a:t>будьвцветесборной</a:t>
            </a:r>
            <a:r>
              <a:rPr lang="en-US" sz="750" dirty="0">
                <a:solidFill>
                  <a:srgbClr val="F2F2F2"/>
                </a:solidFill>
              </a:rPr>
              <a:t> (</a:t>
            </a:r>
            <a:r>
              <a:rPr lang="en-US" sz="750" dirty="0" err="1">
                <a:solidFill>
                  <a:srgbClr val="F2F2F2"/>
                </a:solidFill>
              </a:rPr>
              <a:t>Estar</a:t>
            </a:r>
            <a:r>
              <a:rPr lang="en-US" sz="750" dirty="0">
                <a:solidFill>
                  <a:srgbClr val="F2F2F2"/>
                </a:solidFill>
              </a:rPr>
              <a:t> en el </a:t>
            </a:r>
            <a:r>
              <a:rPr lang="en-US" sz="750" dirty="0" err="1">
                <a:solidFill>
                  <a:srgbClr val="F2F2F2"/>
                </a:solidFill>
              </a:rPr>
              <a:t>equipo</a:t>
            </a:r>
            <a:r>
              <a:rPr lang="en-US" sz="750" dirty="0">
                <a:solidFill>
                  <a:srgbClr val="F2F2F2"/>
                </a:solidFill>
              </a:rPr>
              <a:t> del color </a:t>
            </a:r>
            <a:r>
              <a:rPr lang="en-US" sz="750" dirty="0" err="1">
                <a:solidFill>
                  <a:srgbClr val="F2F2F2"/>
                </a:solidFill>
              </a:rPr>
              <a:t>nacional</a:t>
            </a:r>
            <a:r>
              <a:rPr lang="en-US" sz="750" dirty="0">
                <a:solidFill>
                  <a:srgbClr val="F2F2F2"/>
                </a:solidFill>
              </a:rPr>
              <a:t>). Los </a:t>
            </a:r>
            <a:r>
              <a:rPr lang="en-US" sz="750" dirty="0" err="1">
                <a:solidFill>
                  <a:srgbClr val="F2F2F2"/>
                </a:solidFill>
              </a:rPr>
              <a:t>autores</a:t>
            </a:r>
            <a:r>
              <a:rPr lang="en-US" sz="750" dirty="0">
                <a:solidFill>
                  <a:srgbClr val="F2F2F2"/>
                </a:solidFill>
              </a:rPr>
              <a:t> de </a:t>
            </a:r>
            <a:r>
              <a:rPr lang="en-US" sz="750" dirty="0" err="1">
                <a:solidFill>
                  <a:srgbClr val="F2F2F2"/>
                </a:solidFill>
              </a:rPr>
              <a:t>las</a:t>
            </a:r>
            <a:r>
              <a:rPr lang="en-US" sz="750" dirty="0">
                <a:solidFill>
                  <a:srgbClr val="F2F2F2"/>
                </a:solidFill>
              </a:rPr>
              <a:t> </a:t>
            </a:r>
            <a:r>
              <a:rPr lang="en-US" sz="750" dirty="0" err="1">
                <a:solidFill>
                  <a:srgbClr val="F2F2F2"/>
                </a:solidFill>
              </a:rPr>
              <a:t>subidas</a:t>
            </a:r>
            <a:r>
              <a:rPr lang="en-US" sz="750" dirty="0">
                <a:solidFill>
                  <a:srgbClr val="F2F2F2"/>
                </a:solidFill>
              </a:rPr>
              <a:t> mas </a:t>
            </a:r>
            <a:r>
              <a:rPr lang="en-US" sz="750" dirty="0" err="1">
                <a:solidFill>
                  <a:srgbClr val="F2F2F2"/>
                </a:solidFill>
              </a:rPr>
              <a:t>populares</a:t>
            </a:r>
            <a:r>
              <a:rPr lang="en-US" sz="750" dirty="0">
                <a:solidFill>
                  <a:srgbClr val="F2F2F2"/>
                </a:solidFill>
              </a:rPr>
              <a:t> </a:t>
            </a:r>
            <a:r>
              <a:rPr lang="en-US" sz="750" dirty="0" err="1">
                <a:solidFill>
                  <a:srgbClr val="F2F2F2"/>
                </a:solidFill>
              </a:rPr>
              <a:t>tienen</a:t>
            </a:r>
            <a:r>
              <a:rPr lang="en-US" sz="750" dirty="0">
                <a:solidFill>
                  <a:srgbClr val="F2F2F2"/>
                </a:solidFill>
              </a:rPr>
              <a:t> la </a:t>
            </a:r>
            <a:r>
              <a:rPr lang="en-US" sz="750" dirty="0" err="1">
                <a:solidFill>
                  <a:srgbClr val="F2F2F2"/>
                </a:solidFill>
              </a:rPr>
              <a:t>posibilidad</a:t>
            </a:r>
            <a:r>
              <a:rPr lang="en-US" sz="750" dirty="0">
                <a:solidFill>
                  <a:srgbClr val="F2F2F2"/>
                </a:solidFill>
              </a:rPr>
              <a:t> de </a:t>
            </a:r>
            <a:r>
              <a:rPr lang="en-US" sz="750" dirty="0" err="1">
                <a:solidFill>
                  <a:srgbClr val="F2F2F2"/>
                </a:solidFill>
              </a:rPr>
              <a:t>conocer</a:t>
            </a:r>
            <a:r>
              <a:rPr lang="en-US" sz="750" dirty="0">
                <a:solidFill>
                  <a:srgbClr val="F2F2F2"/>
                </a:solidFill>
              </a:rPr>
              <a:t> al </a:t>
            </a:r>
            <a:r>
              <a:rPr lang="en-US" sz="750" dirty="0" err="1">
                <a:solidFill>
                  <a:srgbClr val="F2F2F2"/>
                </a:solidFill>
              </a:rPr>
              <a:t>equipo</a:t>
            </a:r>
            <a:r>
              <a:rPr lang="en-US" sz="750" dirty="0">
                <a:solidFill>
                  <a:srgbClr val="F2F2F2"/>
                </a:solidFill>
              </a:rPr>
              <a:t> y </a:t>
            </a:r>
            <a:r>
              <a:rPr lang="en-US" sz="750" dirty="0" err="1">
                <a:solidFill>
                  <a:srgbClr val="F2F2F2"/>
                </a:solidFill>
              </a:rPr>
              <a:t>desearles</a:t>
            </a:r>
            <a:r>
              <a:rPr lang="en-US" sz="750" dirty="0">
                <a:solidFill>
                  <a:srgbClr val="F2F2F2"/>
                </a:solidFill>
              </a:rPr>
              <a:t> </a:t>
            </a:r>
            <a:r>
              <a:rPr lang="en-US" sz="750" dirty="0" err="1">
                <a:solidFill>
                  <a:srgbClr val="F2F2F2"/>
                </a:solidFill>
              </a:rPr>
              <a:t>buena</a:t>
            </a:r>
            <a:r>
              <a:rPr lang="en-US" sz="750" dirty="0">
                <a:solidFill>
                  <a:srgbClr val="F2F2F2"/>
                </a:solidFill>
              </a:rPr>
              <a:t> </a:t>
            </a:r>
            <a:r>
              <a:rPr lang="en-US" sz="750" dirty="0" err="1">
                <a:solidFill>
                  <a:srgbClr val="F2F2F2"/>
                </a:solidFill>
              </a:rPr>
              <a:t>suerte</a:t>
            </a:r>
            <a:r>
              <a:rPr lang="en-US" sz="750" dirty="0">
                <a:solidFill>
                  <a:srgbClr val="F2F2F2"/>
                </a:solidFill>
              </a:rPr>
              <a:t> antes del </a:t>
            </a:r>
            <a:r>
              <a:rPr lang="en-US" sz="750" dirty="0" err="1">
                <a:solidFill>
                  <a:srgbClr val="F2F2F2"/>
                </a:solidFill>
              </a:rPr>
              <a:t>campeonato</a:t>
            </a:r>
            <a:r>
              <a:rPr lang="en-US" sz="750" dirty="0">
                <a:solidFill>
                  <a:srgbClr val="F2F2F2"/>
                </a:solidFill>
              </a:rPr>
              <a:t> en </a:t>
            </a:r>
            <a:r>
              <a:rPr lang="en-US" sz="750" dirty="0" err="1">
                <a:solidFill>
                  <a:srgbClr val="F2F2F2"/>
                </a:solidFill>
              </a:rPr>
              <a:t>Brasil</a:t>
            </a:r>
            <a:r>
              <a:rPr lang="en-US" sz="750" dirty="0">
                <a:solidFill>
                  <a:srgbClr val="F2F2F2"/>
                </a:solidFill>
              </a:rPr>
              <a:t>. </a:t>
            </a:r>
          </a:p>
          <a:p>
            <a:pPr>
              <a:spcBef>
                <a:spcPts val="200"/>
              </a:spcBef>
              <a:buSzPct val="100000"/>
            </a:pPr>
            <a:r>
              <a:rPr lang="en-US" sz="1000" dirty="0">
                <a:solidFill>
                  <a:srgbClr val="E5CE12"/>
                </a:solidFill>
                <a:latin typeface="Impact" charset="0"/>
              </a:rPr>
              <a:t>ESPAÑA</a:t>
            </a:r>
          </a:p>
          <a:p>
            <a:pPr>
              <a:buSzPct val="100000"/>
            </a:pPr>
            <a:r>
              <a:rPr lang="en-US" sz="750" dirty="0">
                <a:solidFill>
                  <a:srgbClr val="F2F2F2"/>
                </a:solidFill>
              </a:rPr>
              <a:t>En </a:t>
            </a:r>
            <a:r>
              <a:rPr lang="en-US" sz="750" dirty="0" err="1">
                <a:solidFill>
                  <a:srgbClr val="F2F2F2"/>
                </a:solidFill>
              </a:rPr>
              <a:t>España</a:t>
            </a:r>
            <a:r>
              <a:rPr lang="en-US" sz="750" dirty="0">
                <a:solidFill>
                  <a:srgbClr val="F2F2F2"/>
                </a:solidFill>
              </a:rPr>
              <a:t> Adidas ha </a:t>
            </a:r>
            <a:r>
              <a:rPr lang="en-US" sz="750" dirty="0" err="1">
                <a:solidFill>
                  <a:srgbClr val="F2F2F2"/>
                </a:solidFill>
              </a:rPr>
              <a:t>lanzado</a:t>
            </a:r>
            <a:r>
              <a:rPr lang="en-US" sz="750" dirty="0">
                <a:solidFill>
                  <a:srgbClr val="F2F2F2"/>
                </a:solidFill>
              </a:rPr>
              <a:t> la </a:t>
            </a:r>
            <a:r>
              <a:rPr lang="en-US" sz="750" dirty="0" err="1">
                <a:solidFill>
                  <a:srgbClr val="F2F2F2"/>
                </a:solidFill>
              </a:rPr>
              <a:t>campaña</a:t>
            </a:r>
            <a:r>
              <a:rPr lang="en-US" sz="750" dirty="0">
                <a:solidFill>
                  <a:srgbClr val="F2F2F2"/>
                </a:solidFill>
              </a:rPr>
              <a:t> "La </a:t>
            </a:r>
            <a:r>
              <a:rPr lang="en-US" sz="750" dirty="0" err="1">
                <a:solidFill>
                  <a:srgbClr val="F2F2F2"/>
                </a:solidFill>
              </a:rPr>
              <a:t>Roja</a:t>
            </a:r>
            <a:r>
              <a:rPr lang="en-US" sz="750" dirty="0">
                <a:solidFill>
                  <a:srgbClr val="F2F2F2"/>
                </a:solidFill>
              </a:rPr>
              <a:t> o nada" </a:t>
            </a:r>
            <a:r>
              <a:rPr lang="en-US" sz="750" dirty="0" err="1">
                <a:solidFill>
                  <a:srgbClr val="F2F2F2"/>
                </a:solidFill>
              </a:rPr>
              <a:t>pidiendo</a:t>
            </a:r>
            <a:r>
              <a:rPr lang="en-US" sz="750" dirty="0">
                <a:solidFill>
                  <a:srgbClr val="F2F2F2"/>
                </a:solidFill>
              </a:rPr>
              <a:t> a los fans </a:t>
            </a:r>
            <a:r>
              <a:rPr lang="en-US" sz="750" dirty="0" err="1">
                <a:solidFill>
                  <a:srgbClr val="F2F2F2"/>
                </a:solidFill>
              </a:rPr>
              <a:t>que</a:t>
            </a:r>
            <a:r>
              <a:rPr lang="en-US" sz="750" dirty="0">
                <a:solidFill>
                  <a:srgbClr val="F2F2F2"/>
                </a:solidFill>
              </a:rPr>
              <a:t> </a:t>
            </a:r>
            <a:r>
              <a:rPr lang="en-US" sz="750" dirty="0" err="1">
                <a:solidFill>
                  <a:srgbClr val="F2F2F2"/>
                </a:solidFill>
              </a:rPr>
              <a:t>suban</a:t>
            </a:r>
            <a:r>
              <a:rPr lang="en-US" sz="750" dirty="0">
                <a:solidFill>
                  <a:srgbClr val="F2F2F2"/>
                </a:solidFill>
              </a:rPr>
              <a:t> </a:t>
            </a:r>
            <a:r>
              <a:rPr lang="en-US" sz="750" dirty="0" err="1">
                <a:solidFill>
                  <a:srgbClr val="F2F2F2"/>
                </a:solidFill>
              </a:rPr>
              <a:t>una</a:t>
            </a:r>
            <a:r>
              <a:rPr lang="en-US" sz="750" dirty="0">
                <a:solidFill>
                  <a:srgbClr val="F2F2F2"/>
                </a:solidFill>
              </a:rPr>
              <a:t> </a:t>
            </a:r>
            <a:r>
              <a:rPr lang="en-US" sz="750" dirty="0" err="1">
                <a:solidFill>
                  <a:srgbClr val="F2F2F2"/>
                </a:solidFill>
              </a:rPr>
              <a:t>foto</a:t>
            </a:r>
            <a:r>
              <a:rPr lang="en-US" sz="750" dirty="0">
                <a:solidFill>
                  <a:srgbClr val="F2F2F2"/>
                </a:solidFill>
              </a:rPr>
              <a:t> </a:t>
            </a:r>
            <a:r>
              <a:rPr lang="en-US" sz="750" dirty="0" err="1">
                <a:solidFill>
                  <a:srgbClr val="F2F2F2"/>
                </a:solidFill>
              </a:rPr>
              <a:t>probando</a:t>
            </a:r>
            <a:r>
              <a:rPr lang="en-US" sz="750" dirty="0">
                <a:solidFill>
                  <a:srgbClr val="F2F2F2"/>
                </a:solidFill>
              </a:rPr>
              <a:t> </a:t>
            </a:r>
            <a:r>
              <a:rPr lang="en-US" sz="750" dirty="0" err="1">
                <a:solidFill>
                  <a:srgbClr val="F2F2F2"/>
                </a:solidFill>
              </a:rPr>
              <a:t>que</a:t>
            </a:r>
            <a:r>
              <a:rPr lang="en-US" sz="750" dirty="0">
                <a:solidFill>
                  <a:srgbClr val="F2F2F2"/>
                </a:solidFill>
              </a:rPr>
              <a:t> </a:t>
            </a:r>
            <a:r>
              <a:rPr lang="en-US" sz="750" dirty="0" err="1">
                <a:solidFill>
                  <a:srgbClr val="F2F2F2"/>
                </a:solidFill>
              </a:rPr>
              <a:t>realmente</a:t>
            </a:r>
            <a:r>
              <a:rPr lang="en-US" sz="750" dirty="0">
                <a:solidFill>
                  <a:srgbClr val="F2F2F2"/>
                </a:solidFill>
              </a:rPr>
              <a:t> son fans, y les </a:t>
            </a:r>
            <a:r>
              <a:rPr lang="en-US" sz="750" dirty="0" err="1">
                <a:solidFill>
                  <a:srgbClr val="F2F2F2"/>
                </a:solidFill>
              </a:rPr>
              <a:t>dan</a:t>
            </a:r>
            <a:r>
              <a:rPr lang="en-US" sz="750" dirty="0">
                <a:solidFill>
                  <a:srgbClr val="F2F2F2"/>
                </a:solidFill>
              </a:rPr>
              <a:t> la </a:t>
            </a:r>
            <a:r>
              <a:rPr lang="en-US" sz="750" dirty="0" err="1">
                <a:solidFill>
                  <a:srgbClr val="F2F2F2"/>
                </a:solidFill>
              </a:rPr>
              <a:t>oportunidad</a:t>
            </a:r>
            <a:r>
              <a:rPr lang="en-US" sz="750" dirty="0">
                <a:solidFill>
                  <a:srgbClr val="F2F2F2"/>
                </a:solidFill>
              </a:rPr>
              <a:t> de </a:t>
            </a:r>
            <a:r>
              <a:rPr lang="en-US" sz="750" dirty="0" err="1">
                <a:solidFill>
                  <a:srgbClr val="F2F2F2"/>
                </a:solidFill>
              </a:rPr>
              <a:t>ganar</a:t>
            </a:r>
            <a:r>
              <a:rPr lang="en-US" sz="750" dirty="0">
                <a:solidFill>
                  <a:srgbClr val="F2F2F2"/>
                </a:solidFill>
              </a:rPr>
              <a:t> un </a:t>
            </a:r>
            <a:r>
              <a:rPr lang="en-US" sz="750" dirty="0" err="1">
                <a:solidFill>
                  <a:srgbClr val="F2F2F2"/>
                </a:solidFill>
              </a:rPr>
              <a:t>viaje</a:t>
            </a:r>
            <a:r>
              <a:rPr lang="en-US" sz="750" dirty="0">
                <a:solidFill>
                  <a:srgbClr val="F2F2F2"/>
                </a:solidFill>
              </a:rPr>
              <a:t> a </a:t>
            </a:r>
            <a:r>
              <a:rPr lang="en-US" sz="750" dirty="0" err="1">
                <a:solidFill>
                  <a:srgbClr val="F2F2F2"/>
                </a:solidFill>
              </a:rPr>
              <a:t>Brasil</a:t>
            </a:r>
            <a:r>
              <a:rPr lang="en-US" sz="750" dirty="0">
                <a:solidFill>
                  <a:srgbClr val="F2F2F2"/>
                </a:solidFill>
              </a:rPr>
              <a:t>. </a:t>
            </a:r>
          </a:p>
          <a:p>
            <a:pPr>
              <a:spcBef>
                <a:spcPts val="200"/>
              </a:spcBef>
              <a:buSzPct val="100000"/>
            </a:pPr>
            <a:r>
              <a:rPr lang="en-US" sz="1000" dirty="0">
                <a:solidFill>
                  <a:srgbClr val="E5CE12"/>
                </a:solidFill>
                <a:latin typeface="Impact" charset="0"/>
              </a:rPr>
              <a:t>ALEMANIA</a:t>
            </a:r>
          </a:p>
          <a:p>
            <a:pPr>
              <a:buSzPct val="100000"/>
            </a:pPr>
            <a:r>
              <a:rPr lang="en-US" sz="750" dirty="0">
                <a:solidFill>
                  <a:srgbClr val="F2F2F2"/>
                </a:solidFill>
              </a:rPr>
              <a:t>En </a:t>
            </a:r>
            <a:r>
              <a:rPr lang="en-US" sz="750" dirty="0" err="1">
                <a:solidFill>
                  <a:srgbClr val="F2F2F2"/>
                </a:solidFill>
              </a:rPr>
              <a:t>su</a:t>
            </a:r>
            <a:r>
              <a:rPr lang="en-US" sz="750" dirty="0">
                <a:solidFill>
                  <a:srgbClr val="F2F2F2"/>
                </a:solidFill>
              </a:rPr>
              <a:t> </a:t>
            </a:r>
            <a:r>
              <a:rPr lang="en-US" sz="750" dirty="0" err="1">
                <a:solidFill>
                  <a:srgbClr val="F2F2F2"/>
                </a:solidFill>
              </a:rPr>
              <a:t>nuevo</a:t>
            </a:r>
            <a:r>
              <a:rPr lang="en-US" sz="750" dirty="0">
                <a:solidFill>
                  <a:srgbClr val="F2F2F2"/>
                </a:solidFill>
              </a:rPr>
              <a:t> </a:t>
            </a:r>
            <a:r>
              <a:rPr lang="en-US" sz="750" dirty="0" err="1">
                <a:solidFill>
                  <a:srgbClr val="F2F2F2"/>
                </a:solidFill>
              </a:rPr>
              <a:t>anuncio</a:t>
            </a:r>
            <a:r>
              <a:rPr lang="en-US" sz="750" dirty="0">
                <a:solidFill>
                  <a:srgbClr val="F2F2F2"/>
                </a:solidFill>
              </a:rPr>
              <a:t> de </a:t>
            </a:r>
            <a:r>
              <a:rPr lang="en-US" sz="750" dirty="0" err="1" smtClean="0">
                <a:solidFill>
                  <a:srgbClr val="F2F2F2"/>
                </a:solidFill>
              </a:rPr>
              <a:t>televisión</a:t>
            </a:r>
            <a:r>
              <a:rPr lang="en-US" sz="750" dirty="0" smtClean="0">
                <a:solidFill>
                  <a:srgbClr val="F2F2F2"/>
                </a:solidFill>
              </a:rPr>
              <a:t>, </a:t>
            </a:r>
            <a:r>
              <a:rPr lang="en-US" sz="750" dirty="0">
                <a:solidFill>
                  <a:srgbClr val="F2F2F2"/>
                </a:solidFill>
              </a:rPr>
              <a:t>Adidas </a:t>
            </a:r>
            <a:r>
              <a:rPr lang="en-US" sz="750" dirty="0" smtClean="0">
                <a:solidFill>
                  <a:srgbClr val="F2F2F2"/>
                </a:solidFill>
              </a:rPr>
              <a:t>,</a:t>
            </a:r>
            <a:r>
              <a:rPr lang="en-US" sz="750" dirty="0" err="1" smtClean="0">
                <a:solidFill>
                  <a:srgbClr val="F2F2F2"/>
                </a:solidFill>
              </a:rPr>
              <a:t>como</a:t>
            </a:r>
            <a:r>
              <a:rPr lang="en-US" sz="750" dirty="0" smtClean="0">
                <a:solidFill>
                  <a:srgbClr val="F2F2F2"/>
                </a:solidFill>
              </a:rPr>
              <a:t> </a:t>
            </a:r>
            <a:r>
              <a:rPr lang="en-US" sz="750" dirty="0">
                <a:solidFill>
                  <a:srgbClr val="F2F2F2"/>
                </a:solidFill>
              </a:rPr>
              <a:t>el </a:t>
            </a:r>
            <a:r>
              <a:rPr lang="en-US" sz="750" dirty="0" err="1">
                <a:solidFill>
                  <a:srgbClr val="F2F2F2"/>
                </a:solidFill>
              </a:rPr>
              <a:t>patrocinador</a:t>
            </a:r>
            <a:r>
              <a:rPr lang="en-US" sz="750" dirty="0">
                <a:solidFill>
                  <a:srgbClr val="F2F2F2"/>
                </a:solidFill>
              </a:rPr>
              <a:t> </a:t>
            </a:r>
            <a:r>
              <a:rPr lang="en-US" sz="750" dirty="0" err="1">
                <a:solidFill>
                  <a:srgbClr val="F2F2F2"/>
                </a:solidFill>
              </a:rPr>
              <a:t>oficial</a:t>
            </a:r>
            <a:r>
              <a:rPr lang="en-US" sz="750" dirty="0">
                <a:solidFill>
                  <a:srgbClr val="F2F2F2"/>
                </a:solidFill>
              </a:rPr>
              <a:t> de la </a:t>
            </a:r>
            <a:r>
              <a:rPr lang="en-US" sz="750" dirty="0" err="1">
                <a:solidFill>
                  <a:srgbClr val="F2F2F2"/>
                </a:solidFill>
              </a:rPr>
              <a:t>selección</a:t>
            </a:r>
            <a:r>
              <a:rPr lang="en-US" sz="750" dirty="0">
                <a:solidFill>
                  <a:srgbClr val="F2F2F2"/>
                </a:solidFill>
              </a:rPr>
              <a:t> </a:t>
            </a:r>
            <a:r>
              <a:rPr lang="en-US" sz="750" dirty="0" err="1" smtClean="0">
                <a:solidFill>
                  <a:srgbClr val="F2F2F2"/>
                </a:solidFill>
              </a:rPr>
              <a:t>alemana</a:t>
            </a:r>
            <a:r>
              <a:rPr lang="en-US" sz="750" dirty="0" smtClean="0">
                <a:solidFill>
                  <a:srgbClr val="F2F2F2"/>
                </a:solidFill>
              </a:rPr>
              <a:t>, </a:t>
            </a:r>
            <a:r>
              <a:rPr lang="en-US" sz="750" dirty="0" err="1">
                <a:solidFill>
                  <a:srgbClr val="F2F2F2"/>
                </a:solidFill>
              </a:rPr>
              <a:t>conecta</a:t>
            </a:r>
            <a:r>
              <a:rPr lang="en-US" sz="750" dirty="0">
                <a:solidFill>
                  <a:srgbClr val="F2F2F2"/>
                </a:solidFill>
              </a:rPr>
              <a:t> </a:t>
            </a:r>
            <a:r>
              <a:rPr lang="en-US" sz="750" dirty="0" err="1">
                <a:solidFill>
                  <a:srgbClr val="F2F2F2"/>
                </a:solidFill>
              </a:rPr>
              <a:t>su</a:t>
            </a:r>
            <a:r>
              <a:rPr lang="en-US" sz="750" dirty="0">
                <a:solidFill>
                  <a:srgbClr val="F2F2F2"/>
                </a:solidFill>
              </a:rPr>
              <a:t> </a:t>
            </a:r>
            <a:r>
              <a:rPr lang="en-US" sz="750" dirty="0" err="1">
                <a:solidFill>
                  <a:srgbClr val="F2F2F2"/>
                </a:solidFill>
              </a:rPr>
              <a:t>campaña</a:t>
            </a:r>
            <a:r>
              <a:rPr lang="en-US" sz="750" dirty="0">
                <a:solidFill>
                  <a:srgbClr val="F2F2F2"/>
                </a:solidFill>
              </a:rPr>
              <a:t> </a:t>
            </a:r>
            <a:r>
              <a:rPr lang="en-US" sz="750" dirty="0" err="1">
                <a:solidFill>
                  <a:srgbClr val="F2F2F2"/>
                </a:solidFill>
              </a:rPr>
              <a:t>internacional</a:t>
            </a:r>
            <a:r>
              <a:rPr lang="en-US" sz="750" dirty="0">
                <a:solidFill>
                  <a:srgbClr val="F2F2F2"/>
                </a:solidFill>
              </a:rPr>
              <a:t> de "all in or nothing" a </a:t>
            </a:r>
            <a:r>
              <a:rPr lang="en-US" sz="750" dirty="0" err="1">
                <a:solidFill>
                  <a:srgbClr val="F2F2F2"/>
                </a:solidFill>
              </a:rPr>
              <a:t>las</a:t>
            </a:r>
            <a:r>
              <a:rPr lang="en-US" sz="750" dirty="0">
                <a:solidFill>
                  <a:srgbClr val="F2F2F2"/>
                </a:solidFill>
              </a:rPr>
              <a:t> </a:t>
            </a:r>
            <a:r>
              <a:rPr lang="en-US" sz="750" dirty="0" err="1">
                <a:solidFill>
                  <a:srgbClr val="F2F2F2"/>
                </a:solidFill>
              </a:rPr>
              <a:t>nuevas</a:t>
            </a:r>
            <a:r>
              <a:rPr lang="en-US" sz="750" dirty="0">
                <a:solidFill>
                  <a:srgbClr val="F2F2F2"/>
                </a:solidFill>
              </a:rPr>
              <a:t> </a:t>
            </a:r>
            <a:r>
              <a:rPr lang="en-US" sz="750" dirty="0" err="1">
                <a:solidFill>
                  <a:srgbClr val="F2F2F2"/>
                </a:solidFill>
              </a:rPr>
              <a:t>zapatillas</a:t>
            </a:r>
            <a:r>
              <a:rPr lang="en-US" sz="750" dirty="0">
                <a:solidFill>
                  <a:srgbClr val="F2F2F2"/>
                </a:solidFill>
              </a:rPr>
              <a:t> de </a:t>
            </a:r>
            <a:r>
              <a:rPr lang="en-US" sz="750" dirty="0" err="1">
                <a:solidFill>
                  <a:srgbClr val="F2F2F2"/>
                </a:solidFill>
              </a:rPr>
              <a:t>fútbol</a:t>
            </a:r>
            <a:r>
              <a:rPr lang="en-US" sz="750" dirty="0">
                <a:solidFill>
                  <a:srgbClr val="F2F2F2"/>
                </a:solidFill>
              </a:rPr>
              <a:t> "battle pack" y la </a:t>
            </a:r>
            <a:r>
              <a:rPr lang="en-US" sz="750" dirty="0" err="1">
                <a:solidFill>
                  <a:srgbClr val="F2F2F2"/>
                </a:solidFill>
              </a:rPr>
              <a:t>selección</a:t>
            </a:r>
            <a:r>
              <a:rPr lang="en-US" sz="750" dirty="0">
                <a:solidFill>
                  <a:srgbClr val="F2F2F2"/>
                </a:solidFill>
              </a:rPr>
              <a:t> </a:t>
            </a:r>
            <a:r>
              <a:rPr lang="en-US" sz="750" dirty="0" err="1">
                <a:solidFill>
                  <a:srgbClr val="F2F2F2"/>
                </a:solidFill>
              </a:rPr>
              <a:t>alemana</a:t>
            </a:r>
            <a:r>
              <a:rPr lang="en-US" sz="750" dirty="0">
                <a:solidFill>
                  <a:srgbClr val="F2F2F2"/>
                </a:solidFill>
              </a:rPr>
              <a:t>.</a:t>
            </a:r>
          </a:p>
          <a:p>
            <a:pPr>
              <a:spcBef>
                <a:spcPts val="200"/>
              </a:spcBef>
              <a:buSzPct val="100000"/>
            </a:pPr>
            <a:r>
              <a:rPr lang="en-US" sz="1000" dirty="0">
                <a:solidFill>
                  <a:srgbClr val="E5CE12"/>
                </a:solidFill>
                <a:latin typeface="Impact" charset="0"/>
              </a:rPr>
              <a:t>ALEMANIA</a:t>
            </a:r>
          </a:p>
          <a:p>
            <a:pPr>
              <a:buSzPct val="100000"/>
            </a:pPr>
            <a:r>
              <a:rPr lang="en-US" sz="750" dirty="0" err="1">
                <a:solidFill>
                  <a:srgbClr val="F2F2F2"/>
                </a:solidFill>
              </a:rPr>
              <a:t>Otro</a:t>
            </a:r>
            <a:r>
              <a:rPr lang="en-US" sz="750" dirty="0">
                <a:solidFill>
                  <a:srgbClr val="F2F2F2"/>
                </a:solidFill>
              </a:rPr>
              <a:t> </a:t>
            </a:r>
            <a:r>
              <a:rPr lang="en-US" sz="750" dirty="0" err="1">
                <a:solidFill>
                  <a:srgbClr val="F2F2F2"/>
                </a:solidFill>
              </a:rPr>
              <a:t>anuncio</a:t>
            </a:r>
            <a:r>
              <a:rPr lang="en-US" sz="750" dirty="0">
                <a:solidFill>
                  <a:srgbClr val="F2F2F2"/>
                </a:solidFill>
              </a:rPr>
              <a:t> de </a:t>
            </a:r>
            <a:r>
              <a:rPr lang="en-US" sz="750" dirty="0" err="1">
                <a:solidFill>
                  <a:srgbClr val="F2F2F2"/>
                </a:solidFill>
              </a:rPr>
              <a:t>promoción</a:t>
            </a:r>
            <a:r>
              <a:rPr lang="en-US" sz="750" dirty="0">
                <a:solidFill>
                  <a:srgbClr val="F2F2F2"/>
                </a:solidFill>
              </a:rPr>
              <a:t> de la Copa Mundial de </a:t>
            </a:r>
            <a:r>
              <a:rPr lang="en-US" sz="750" dirty="0" err="1">
                <a:solidFill>
                  <a:srgbClr val="F2F2F2"/>
                </a:solidFill>
              </a:rPr>
              <a:t>Fútbol</a:t>
            </a:r>
            <a:r>
              <a:rPr lang="en-US" sz="750" dirty="0">
                <a:solidFill>
                  <a:srgbClr val="F2F2F2"/>
                </a:solidFill>
              </a:rPr>
              <a:t> en </a:t>
            </a:r>
            <a:r>
              <a:rPr lang="en-US" sz="750" dirty="0" err="1">
                <a:solidFill>
                  <a:srgbClr val="F2F2F2"/>
                </a:solidFill>
              </a:rPr>
              <a:t>Alemania</a:t>
            </a:r>
            <a:r>
              <a:rPr lang="en-US" sz="750" dirty="0">
                <a:solidFill>
                  <a:srgbClr val="F2F2F2"/>
                </a:solidFill>
              </a:rPr>
              <a:t> </a:t>
            </a:r>
            <a:r>
              <a:rPr lang="en-US" sz="750" dirty="0" err="1">
                <a:solidFill>
                  <a:srgbClr val="F2F2F2"/>
                </a:solidFill>
              </a:rPr>
              <a:t>muestra</a:t>
            </a:r>
            <a:r>
              <a:rPr lang="en-US" sz="750" dirty="0">
                <a:solidFill>
                  <a:srgbClr val="F2F2F2"/>
                </a:solidFill>
              </a:rPr>
              <a:t> a </a:t>
            </a:r>
            <a:r>
              <a:rPr lang="en-US" sz="750" dirty="0" err="1">
                <a:solidFill>
                  <a:srgbClr val="F2F2F2"/>
                </a:solidFill>
              </a:rPr>
              <a:t>las</a:t>
            </a:r>
            <a:r>
              <a:rPr lang="en-US" sz="750" dirty="0">
                <a:solidFill>
                  <a:srgbClr val="F2F2F2"/>
                </a:solidFill>
              </a:rPr>
              <a:t> </a:t>
            </a:r>
            <a:r>
              <a:rPr lang="en-US" sz="750" dirty="0" err="1">
                <a:solidFill>
                  <a:srgbClr val="F2F2F2"/>
                </a:solidFill>
              </a:rPr>
              <a:t>estrellas</a:t>
            </a:r>
            <a:r>
              <a:rPr lang="en-US" sz="750" dirty="0">
                <a:solidFill>
                  <a:srgbClr val="F2F2F2"/>
                </a:solidFill>
              </a:rPr>
              <a:t> de </a:t>
            </a:r>
            <a:r>
              <a:rPr lang="en-US" sz="750" dirty="0" err="1">
                <a:solidFill>
                  <a:srgbClr val="F2F2F2"/>
                </a:solidFill>
              </a:rPr>
              <a:t>fútbol</a:t>
            </a:r>
            <a:r>
              <a:rPr lang="en-US" sz="750" dirty="0">
                <a:solidFill>
                  <a:srgbClr val="F2F2F2"/>
                </a:solidFill>
              </a:rPr>
              <a:t> </a:t>
            </a:r>
            <a:r>
              <a:rPr lang="en-US" sz="750" dirty="0" err="1">
                <a:solidFill>
                  <a:srgbClr val="F2F2F2"/>
                </a:solidFill>
              </a:rPr>
              <a:t>alemanas</a:t>
            </a:r>
            <a:r>
              <a:rPr lang="en-US" sz="750" dirty="0">
                <a:solidFill>
                  <a:srgbClr val="F2F2F2"/>
                </a:solidFill>
              </a:rPr>
              <a:t> </a:t>
            </a:r>
            <a:r>
              <a:rPr lang="en-US" sz="750" dirty="0" err="1">
                <a:solidFill>
                  <a:srgbClr val="F2F2F2"/>
                </a:solidFill>
              </a:rPr>
              <a:t>sujetando</a:t>
            </a:r>
            <a:r>
              <a:rPr lang="en-US" sz="750" dirty="0">
                <a:solidFill>
                  <a:srgbClr val="F2F2F2"/>
                </a:solidFill>
              </a:rPr>
              <a:t> </a:t>
            </a:r>
            <a:r>
              <a:rPr lang="en-US" sz="750" dirty="0" smtClean="0">
                <a:solidFill>
                  <a:srgbClr val="F2F2F2"/>
                </a:solidFill>
              </a:rPr>
              <a:t>un </a:t>
            </a:r>
            <a:r>
              <a:rPr lang="en-US" sz="750" dirty="0" err="1">
                <a:solidFill>
                  <a:srgbClr val="F2F2F2"/>
                </a:solidFill>
              </a:rPr>
              <a:t>corazón</a:t>
            </a:r>
            <a:r>
              <a:rPr lang="en-US" sz="750" dirty="0">
                <a:solidFill>
                  <a:srgbClr val="F2F2F2"/>
                </a:solidFill>
              </a:rPr>
              <a:t> de </a:t>
            </a:r>
            <a:r>
              <a:rPr lang="en-US" sz="750" dirty="0" err="1">
                <a:solidFill>
                  <a:srgbClr val="F2F2F2"/>
                </a:solidFill>
              </a:rPr>
              <a:t>vaca</a:t>
            </a:r>
            <a:r>
              <a:rPr lang="en-US" sz="750" dirty="0">
                <a:solidFill>
                  <a:srgbClr val="F2F2F2"/>
                </a:solidFill>
              </a:rPr>
              <a:t> </a:t>
            </a:r>
            <a:r>
              <a:rPr lang="en-US" sz="750" dirty="0" err="1">
                <a:solidFill>
                  <a:srgbClr val="F2F2F2"/>
                </a:solidFill>
              </a:rPr>
              <a:t>junto</a:t>
            </a:r>
            <a:r>
              <a:rPr lang="en-US" sz="750" dirty="0">
                <a:solidFill>
                  <a:srgbClr val="F2F2F2"/>
                </a:solidFill>
              </a:rPr>
              <a:t> con el </a:t>
            </a:r>
            <a:r>
              <a:rPr lang="en-US" sz="750" dirty="0" err="1">
                <a:solidFill>
                  <a:srgbClr val="F2F2F2"/>
                </a:solidFill>
              </a:rPr>
              <a:t>lema</a:t>
            </a:r>
            <a:r>
              <a:rPr lang="en-US" sz="750" dirty="0">
                <a:solidFill>
                  <a:srgbClr val="F2F2F2"/>
                </a:solidFill>
              </a:rPr>
              <a:t>: "Durante la Copa Mundial, </a:t>
            </a:r>
            <a:r>
              <a:rPr lang="en-US" sz="750" dirty="0" err="1">
                <a:solidFill>
                  <a:srgbClr val="F2F2F2"/>
                </a:solidFill>
              </a:rPr>
              <a:t>daré</a:t>
            </a:r>
            <a:r>
              <a:rPr lang="en-US" sz="750" dirty="0">
                <a:solidFill>
                  <a:srgbClr val="F2F2F2"/>
                </a:solidFill>
              </a:rPr>
              <a:t> mi </a:t>
            </a:r>
            <a:r>
              <a:rPr lang="en-US" sz="750" dirty="0" err="1">
                <a:solidFill>
                  <a:srgbClr val="F2F2F2"/>
                </a:solidFill>
              </a:rPr>
              <a:t>corazón</a:t>
            </a:r>
            <a:r>
              <a:rPr lang="en-US" sz="750" dirty="0">
                <a:solidFill>
                  <a:srgbClr val="F2F2F2"/>
                </a:solidFill>
              </a:rPr>
              <a:t> a la </a:t>
            </a:r>
            <a:r>
              <a:rPr lang="en-US" sz="750" dirty="0" err="1">
                <a:solidFill>
                  <a:srgbClr val="F2F2F2"/>
                </a:solidFill>
              </a:rPr>
              <a:t>causa</a:t>
            </a:r>
            <a:r>
              <a:rPr lang="en-US" sz="750" dirty="0">
                <a:solidFill>
                  <a:srgbClr val="F2F2F2"/>
                </a:solidFill>
              </a:rPr>
              <a:t>." La </a:t>
            </a:r>
            <a:r>
              <a:rPr lang="en-US" sz="750" dirty="0" err="1">
                <a:solidFill>
                  <a:srgbClr val="F2F2F2"/>
                </a:solidFill>
              </a:rPr>
              <a:t>campaña</a:t>
            </a:r>
            <a:r>
              <a:rPr lang="en-US" sz="750" dirty="0">
                <a:solidFill>
                  <a:srgbClr val="F2F2F2"/>
                </a:solidFill>
              </a:rPr>
              <a:t> </a:t>
            </a:r>
            <a:r>
              <a:rPr lang="en-US" sz="750" dirty="0" err="1">
                <a:solidFill>
                  <a:srgbClr val="F2F2F2"/>
                </a:solidFill>
              </a:rPr>
              <a:t>tiene</a:t>
            </a:r>
            <a:r>
              <a:rPr lang="en-US" sz="750" dirty="0">
                <a:solidFill>
                  <a:srgbClr val="F2F2F2"/>
                </a:solidFill>
              </a:rPr>
              <a:t> </a:t>
            </a:r>
            <a:r>
              <a:rPr lang="en-US" sz="750" dirty="0" err="1">
                <a:solidFill>
                  <a:srgbClr val="F2F2F2"/>
                </a:solidFill>
              </a:rPr>
              <a:t>como</a:t>
            </a:r>
            <a:r>
              <a:rPr lang="en-US" sz="750" dirty="0">
                <a:solidFill>
                  <a:srgbClr val="F2F2F2"/>
                </a:solidFill>
              </a:rPr>
              <a:t> </a:t>
            </a:r>
            <a:r>
              <a:rPr lang="en-US" sz="750" dirty="0" err="1">
                <a:solidFill>
                  <a:srgbClr val="F2F2F2"/>
                </a:solidFill>
              </a:rPr>
              <a:t>protagonistas</a:t>
            </a:r>
            <a:r>
              <a:rPr lang="en-US" sz="750" dirty="0">
                <a:solidFill>
                  <a:srgbClr val="F2F2F2"/>
                </a:solidFill>
              </a:rPr>
              <a:t> a Lukas </a:t>
            </a:r>
            <a:r>
              <a:rPr lang="en-US" sz="750" dirty="0" err="1">
                <a:solidFill>
                  <a:srgbClr val="F2F2F2"/>
                </a:solidFill>
              </a:rPr>
              <a:t>Podolski</a:t>
            </a:r>
            <a:r>
              <a:rPr lang="en-US" sz="750" dirty="0">
                <a:solidFill>
                  <a:srgbClr val="F2F2F2"/>
                </a:solidFill>
              </a:rPr>
              <a:t> de </a:t>
            </a:r>
            <a:r>
              <a:rPr lang="en-US" sz="750" dirty="0" err="1">
                <a:solidFill>
                  <a:srgbClr val="F2F2F2"/>
                </a:solidFill>
              </a:rPr>
              <a:t>Alemania</a:t>
            </a:r>
            <a:r>
              <a:rPr lang="en-US" sz="750" dirty="0">
                <a:solidFill>
                  <a:srgbClr val="F2F2F2"/>
                </a:solidFill>
              </a:rPr>
              <a:t>, </a:t>
            </a:r>
            <a:r>
              <a:rPr lang="en-US" sz="750" dirty="0" smtClean="0">
                <a:solidFill>
                  <a:srgbClr val="F2F2F2"/>
                </a:solidFill>
              </a:rPr>
              <a:t>el </a:t>
            </a:r>
            <a:r>
              <a:rPr lang="en-US" sz="750" dirty="0" err="1">
                <a:solidFill>
                  <a:srgbClr val="F2F2F2"/>
                </a:solidFill>
              </a:rPr>
              <a:t>delantero</a:t>
            </a:r>
            <a:r>
              <a:rPr lang="en-US" sz="750" dirty="0">
                <a:solidFill>
                  <a:srgbClr val="F2F2F2"/>
                </a:solidFill>
              </a:rPr>
              <a:t> </a:t>
            </a:r>
            <a:r>
              <a:rPr lang="en-US" sz="750" dirty="0" err="1" smtClean="0">
                <a:solidFill>
                  <a:srgbClr val="F2F2F2"/>
                </a:solidFill>
              </a:rPr>
              <a:t>español</a:t>
            </a:r>
            <a:r>
              <a:rPr lang="en-US" sz="750" dirty="0" smtClean="0">
                <a:solidFill>
                  <a:srgbClr val="F2F2F2"/>
                </a:solidFill>
              </a:rPr>
              <a:t> Diego Costa, </a:t>
            </a:r>
            <a:r>
              <a:rPr lang="en-US" sz="750" dirty="0">
                <a:solidFill>
                  <a:srgbClr val="F2F2F2"/>
                </a:solidFill>
              </a:rPr>
              <a:t>el </a:t>
            </a:r>
            <a:r>
              <a:rPr lang="en-US" sz="750" dirty="0" err="1">
                <a:solidFill>
                  <a:srgbClr val="F2F2F2"/>
                </a:solidFill>
              </a:rPr>
              <a:t>extremo</a:t>
            </a:r>
            <a:r>
              <a:rPr lang="en-US" sz="750" dirty="0">
                <a:solidFill>
                  <a:srgbClr val="F2F2F2"/>
                </a:solidFill>
              </a:rPr>
              <a:t> </a:t>
            </a:r>
            <a:r>
              <a:rPr lang="en-US" sz="750" dirty="0" err="1" smtClean="0">
                <a:solidFill>
                  <a:srgbClr val="F2F2F2"/>
                </a:solidFill>
              </a:rPr>
              <a:t>holandés</a:t>
            </a:r>
            <a:r>
              <a:rPr lang="en-US" sz="750" dirty="0" smtClean="0">
                <a:solidFill>
                  <a:srgbClr val="F2F2F2"/>
                </a:solidFill>
              </a:rPr>
              <a:t> </a:t>
            </a:r>
            <a:r>
              <a:rPr lang="en-US" sz="750" dirty="0" err="1" smtClean="0">
                <a:solidFill>
                  <a:srgbClr val="F2F2F2"/>
                </a:solidFill>
              </a:rPr>
              <a:t>Arjen</a:t>
            </a:r>
            <a:r>
              <a:rPr lang="en-US" sz="750" dirty="0" smtClean="0">
                <a:solidFill>
                  <a:srgbClr val="F2F2F2"/>
                </a:solidFill>
              </a:rPr>
              <a:t> </a:t>
            </a:r>
            <a:r>
              <a:rPr lang="en-US" sz="750" dirty="0" err="1" smtClean="0">
                <a:solidFill>
                  <a:srgbClr val="F2F2F2"/>
                </a:solidFill>
              </a:rPr>
              <a:t>Robben</a:t>
            </a:r>
            <a:r>
              <a:rPr lang="en-US" sz="750" dirty="0" smtClean="0">
                <a:solidFill>
                  <a:srgbClr val="F2F2F2"/>
                </a:solidFill>
              </a:rPr>
              <a:t> y </a:t>
            </a:r>
            <a:r>
              <a:rPr lang="en-US" sz="750" dirty="0">
                <a:solidFill>
                  <a:srgbClr val="F2F2F2"/>
                </a:solidFill>
              </a:rPr>
              <a:t>el </a:t>
            </a:r>
            <a:r>
              <a:rPr lang="en-US" sz="750" dirty="0" err="1">
                <a:solidFill>
                  <a:srgbClr val="F2F2F2"/>
                </a:solidFill>
              </a:rPr>
              <a:t>defensor</a:t>
            </a:r>
            <a:r>
              <a:rPr lang="en-US" sz="750" dirty="0">
                <a:solidFill>
                  <a:srgbClr val="F2F2F2"/>
                </a:solidFill>
              </a:rPr>
              <a:t> </a:t>
            </a:r>
            <a:r>
              <a:rPr lang="en-US" sz="750" dirty="0" err="1">
                <a:solidFill>
                  <a:srgbClr val="F2F2F2"/>
                </a:solidFill>
              </a:rPr>
              <a:t>brasileño</a:t>
            </a:r>
            <a:r>
              <a:rPr lang="en-US" sz="750" dirty="0">
                <a:solidFill>
                  <a:srgbClr val="F2F2F2"/>
                </a:solidFill>
              </a:rPr>
              <a:t> </a:t>
            </a:r>
            <a:r>
              <a:rPr lang="en-US" sz="750" dirty="0" err="1">
                <a:solidFill>
                  <a:srgbClr val="F2F2F2"/>
                </a:solidFill>
              </a:rPr>
              <a:t>Dani</a:t>
            </a:r>
            <a:r>
              <a:rPr lang="en-US" sz="750" dirty="0">
                <a:solidFill>
                  <a:srgbClr val="F2F2F2"/>
                </a:solidFill>
              </a:rPr>
              <a:t> </a:t>
            </a:r>
            <a:r>
              <a:rPr lang="en-US" sz="750" dirty="0" err="1">
                <a:solidFill>
                  <a:srgbClr val="F2F2F2"/>
                </a:solidFill>
              </a:rPr>
              <a:t>Alves</a:t>
            </a:r>
            <a:r>
              <a:rPr lang="en-US" sz="750" dirty="0">
                <a:solidFill>
                  <a:srgbClr val="F2F2F2"/>
                </a:solidFill>
              </a:rPr>
              <a:t>. Adidas ha </a:t>
            </a:r>
            <a:r>
              <a:rPr lang="en-US" sz="750" dirty="0" err="1">
                <a:solidFill>
                  <a:srgbClr val="F2F2F2"/>
                </a:solidFill>
              </a:rPr>
              <a:t>sido</a:t>
            </a:r>
            <a:r>
              <a:rPr lang="en-US" sz="750" dirty="0">
                <a:solidFill>
                  <a:srgbClr val="F2F2F2"/>
                </a:solidFill>
              </a:rPr>
              <a:t> </a:t>
            </a:r>
            <a:r>
              <a:rPr lang="en-US" sz="750" dirty="0" err="1">
                <a:solidFill>
                  <a:srgbClr val="F2F2F2"/>
                </a:solidFill>
              </a:rPr>
              <a:t>criticado</a:t>
            </a:r>
            <a:r>
              <a:rPr lang="en-US" sz="750" dirty="0">
                <a:solidFill>
                  <a:srgbClr val="F2F2F2"/>
                </a:solidFill>
              </a:rPr>
              <a:t> </a:t>
            </a:r>
            <a:r>
              <a:rPr lang="en-US" sz="750" dirty="0" err="1">
                <a:solidFill>
                  <a:srgbClr val="F2F2F2"/>
                </a:solidFill>
              </a:rPr>
              <a:t>por</a:t>
            </a:r>
            <a:r>
              <a:rPr lang="en-US" sz="750" dirty="0">
                <a:solidFill>
                  <a:srgbClr val="F2F2F2"/>
                </a:solidFill>
              </a:rPr>
              <a:t> </a:t>
            </a:r>
            <a:r>
              <a:rPr lang="en-US" sz="750" dirty="0" err="1">
                <a:solidFill>
                  <a:srgbClr val="F2F2F2"/>
                </a:solidFill>
              </a:rPr>
              <a:t>grupos</a:t>
            </a:r>
            <a:r>
              <a:rPr lang="en-US" sz="750" dirty="0">
                <a:solidFill>
                  <a:srgbClr val="F2F2F2"/>
                </a:solidFill>
              </a:rPr>
              <a:t> de </a:t>
            </a:r>
            <a:r>
              <a:rPr lang="en-US" sz="750" dirty="0" err="1">
                <a:solidFill>
                  <a:srgbClr val="F2F2F2"/>
                </a:solidFill>
              </a:rPr>
              <a:t>derechos</a:t>
            </a:r>
            <a:r>
              <a:rPr lang="en-US" sz="750" dirty="0">
                <a:solidFill>
                  <a:srgbClr val="F2F2F2"/>
                </a:solidFill>
              </a:rPr>
              <a:t> de los </a:t>
            </a:r>
            <a:r>
              <a:rPr lang="en-US" sz="750" dirty="0" err="1">
                <a:solidFill>
                  <a:srgbClr val="F2F2F2"/>
                </a:solidFill>
              </a:rPr>
              <a:t>animales</a:t>
            </a:r>
            <a:r>
              <a:rPr lang="en-US" sz="750" dirty="0">
                <a:solidFill>
                  <a:srgbClr val="F2F2F2"/>
                </a:solidFill>
              </a:rPr>
              <a:t>.</a:t>
            </a:r>
          </a:p>
          <a:p>
            <a:pPr>
              <a:buSzPct val="100000"/>
            </a:pPr>
            <a:endParaRPr lang="en-US" sz="800" dirty="0">
              <a:solidFill>
                <a:srgbClr val="F2F2F2"/>
              </a:solidFill>
            </a:endParaRPr>
          </a:p>
          <a:p>
            <a:pPr>
              <a:buSzPct val="100000"/>
            </a:pPr>
            <a:endParaRPr lang="en-US" sz="800" dirty="0">
              <a:solidFill>
                <a:srgbClr val="F2F2F2"/>
              </a:solidFill>
            </a:endParaRPr>
          </a:p>
        </p:txBody>
      </p:sp>
      <p:graphicFrame>
        <p:nvGraphicFramePr>
          <p:cNvPr id="96" name="Chart 95"/>
          <p:cNvGraphicFramePr/>
          <p:nvPr>
            <p:extLst>
              <p:ext uri="{D42A27DB-BD31-4B8C-83A1-F6EECF244321}">
                <p14:modId xmlns:p14="http://schemas.microsoft.com/office/powerpoint/2010/main" val="1842396472"/>
              </p:ext>
            </p:extLst>
          </p:nvPr>
        </p:nvGraphicFramePr>
        <p:xfrm>
          <a:off x="155575" y="1192781"/>
          <a:ext cx="3728342" cy="3249078"/>
        </p:xfrm>
        <a:graphic>
          <a:graphicData uri="http://schemas.openxmlformats.org/drawingml/2006/chart">
            <c:chart xmlns:c="http://schemas.openxmlformats.org/drawingml/2006/chart" xmlns:r="http://schemas.openxmlformats.org/officeDocument/2006/relationships" r:id="rId11"/>
          </a:graphicData>
        </a:graphic>
      </p:graphicFrame>
      <p:sp>
        <p:nvSpPr>
          <p:cNvPr id="97" name="Chevron 96">
            <a:hlinkClick r:id="rId12"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98" name="Group 97"/>
          <p:cNvGrpSpPr/>
          <p:nvPr/>
        </p:nvGrpSpPr>
        <p:grpSpPr>
          <a:xfrm>
            <a:off x="1637994" y="4734632"/>
            <a:ext cx="7506006" cy="417693"/>
            <a:chOff x="1637994" y="4734632"/>
            <a:chExt cx="7506006" cy="417693"/>
          </a:xfrm>
        </p:grpSpPr>
        <p:grpSp>
          <p:nvGrpSpPr>
            <p:cNvPr id="99" name="Group 98"/>
            <p:cNvGrpSpPr/>
            <p:nvPr/>
          </p:nvGrpSpPr>
          <p:grpSpPr>
            <a:xfrm>
              <a:off x="1637994" y="4835525"/>
              <a:ext cx="7506006" cy="316800"/>
              <a:chOff x="1914453" y="4835525"/>
              <a:chExt cx="8255647" cy="316800"/>
            </a:xfrm>
          </p:grpSpPr>
          <p:sp>
            <p:nvSpPr>
              <p:cNvPr id="101" name="Rectangle 100">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02" name="Rectangle 101">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03" name="Rectangle 102">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04" name="Rectangle 103">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05" name="Rectangle 104">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06" name="Rectangle 105">
                <a:hlinkClick r:id="rId18"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07" name="Rectangle 106">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8" name="Rectangle 107">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00" name="Isosceles Triangle 99"/>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3841821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3627"/>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Hyundai/Kia </a:t>
              </a:r>
              <a:r>
                <a:rPr lang="en-GB" dirty="0">
                  <a:solidFill>
                    <a:prstClr val="white"/>
                  </a:solidFill>
                  <a:latin typeface="+mj-lt"/>
                  <a:cs typeface="Arial" pitchFamily="34" charset="0"/>
                </a:rPr>
                <a:t>Motors</a:t>
              </a:r>
            </a:p>
          </p:txBody>
        </p:sp>
      </p:grpSp>
      <p:grpSp>
        <p:nvGrpSpPr>
          <p:cNvPr id="49" name="Group 48"/>
          <p:cNvGrpSpPr/>
          <p:nvPr/>
        </p:nvGrpSpPr>
        <p:grpSpPr>
          <a:xfrm>
            <a:off x="8327901" y="93663"/>
            <a:ext cx="557063" cy="628047"/>
            <a:chOff x="8327901" y="93663"/>
            <a:chExt cx="557063" cy="628047"/>
          </a:xfrm>
        </p:grpSpPr>
        <p:sp>
          <p:nvSpPr>
            <p:cNvPr id="50"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51" name="Rectangle 50"/>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grpSp>
        <p:nvGrpSpPr>
          <p:cNvPr id="53" name="Group 52"/>
          <p:cNvGrpSpPr/>
          <p:nvPr/>
        </p:nvGrpSpPr>
        <p:grpSpPr>
          <a:xfrm>
            <a:off x="260378" y="655681"/>
            <a:ext cx="660484" cy="665570"/>
            <a:chOff x="611438" y="1730773"/>
            <a:chExt cx="972000" cy="972000"/>
          </a:xfrm>
        </p:grpSpPr>
        <p:sp>
          <p:nvSpPr>
            <p:cNvPr id="54" name="TextBox 53"/>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Hyundai/Kia Motors</a:t>
              </a:r>
              <a:endParaRPr lang="en-GB" sz="1200" dirty="0">
                <a:solidFill>
                  <a:schemeClr val="bg1"/>
                </a:solidFill>
                <a:latin typeface="+mj-lt"/>
              </a:endParaRPr>
            </a:p>
          </p:txBody>
        </p:sp>
        <p:grpSp>
          <p:nvGrpSpPr>
            <p:cNvPr id="55" name="Group 48"/>
            <p:cNvGrpSpPr>
              <a:grpSpLocks noChangeAspect="1"/>
            </p:cNvGrpSpPr>
            <p:nvPr/>
          </p:nvGrpSpPr>
          <p:grpSpPr>
            <a:xfrm>
              <a:off x="713622" y="1854864"/>
              <a:ext cx="756000" cy="756000"/>
              <a:chOff x="3639697" y="2022734"/>
              <a:chExt cx="1347333" cy="1347333"/>
            </a:xfrm>
          </p:grpSpPr>
          <p:sp>
            <p:nvSpPr>
              <p:cNvPr id="57" name="Oval 5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8" name="Oval 5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9" name="Oval 5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6" name="Oval 5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64" name="Picture 5" descr="http://www.carsuk.net/wp-content/uploads/2013/02/Hyundai-Kia-Logos.jpg"/>
          <p:cNvPicPr>
            <a:picLocks noChangeAspect="1" noChangeArrowheads="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7118" y="925745"/>
            <a:ext cx="397030" cy="148045"/>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6454032" y="761744"/>
            <a:ext cx="2039153" cy="3532854"/>
            <a:chOff x="7479573" y="1523851"/>
            <a:chExt cx="1768162" cy="3063365"/>
          </a:xfrm>
        </p:grpSpPr>
        <p:pic>
          <p:nvPicPr>
            <p:cNvPr id="65"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167735" y="1523851"/>
              <a:ext cx="1080000" cy="732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6" name="Picture 5" descr="http://www.spartak.com/thefiles/2014/season/04042014_ural/kia04041.jpg"/>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7479573" y="1523851"/>
              <a:ext cx="657656" cy="5987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9" descr="ru_spec_fifa_14_1"/>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8167735" y="3900121"/>
              <a:ext cx="1080000" cy="687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2"/>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8167735" y="2276631"/>
              <a:ext cx="1080000" cy="5116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9" name="Picture 2"/>
            <p:cNvPicPr>
              <a:picLocks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8167735" y="3276634"/>
              <a:ext cx="1080000" cy="593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0" name="Picture 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167735" y="2808342"/>
              <a:ext cx="1080000" cy="448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5" name="Title 1"/>
          <p:cNvSpPr>
            <a:spLocks noGrp="1"/>
          </p:cNvSpPr>
          <p:nvPr>
            <p:ph type="title"/>
          </p:nvPr>
        </p:nvSpPr>
        <p:spPr>
          <a:xfrm rot="5400000">
            <a:off x="-1419994" y="611226"/>
            <a:ext cx="1861398" cy="978587"/>
          </a:xfrm>
        </p:spPr>
        <p:txBody>
          <a:bodyPr/>
          <a:lstStyle/>
          <a:p>
            <a:r>
              <a:rPr lang="en-GB" dirty="0" smtClean="0"/>
              <a:t>EMEA HY</a:t>
            </a:r>
            <a:endParaRPr lang="en-GB" dirty="0">
              <a:solidFill>
                <a:schemeClr val="accent6"/>
              </a:solidFill>
            </a:endParaRPr>
          </a:p>
        </p:txBody>
      </p:sp>
      <p:sp>
        <p:nvSpPr>
          <p:cNvPr id="96" name="Rectangle 95">
            <a:hlinkClick r:id="rId1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97"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pPr lvl="0">
              <a:spcBef>
                <a:spcPts val="0"/>
              </a:spcBef>
              <a:buSzPct val="100000"/>
            </a:pPr>
            <a:r>
              <a:rPr lang="en-US" sz="1600" cap="none" dirty="0">
                <a:solidFill>
                  <a:srgbClr val="FFFFFF"/>
                </a:solidFill>
                <a:latin typeface="Impact" charset="0"/>
              </a:rPr>
              <a:t>PATROCINADORES DE LA COPA MUNDIAL 2014</a:t>
            </a:r>
            <a:r>
              <a:rPr lang="en-US" sz="1600" cap="none" dirty="0">
                <a:solidFill>
                  <a:srgbClr val="4197FC"/>
                </a:solidFill>
                <a:latin typeface="Impact" charset="0"/>
              </a:rPr>
              <a:t> </a:t>
            </a:r>
            <a:endParaRPr lang="en-US" sz="1600" cap="none" dirty="0" smtClean="0">
              <a:solidFill>
                <a:srgbClr val="4197FC"/>
              </a:solidFill>
              <a:latin typeface="Impact" charset="0"/>
            </a:endParaRPr>
          </a:p>
          <a:p>
            <a:pPr lvl="0">
              <a:spcBef>
                <a:spcPts val="0"/>
              </a:spcBef>
              <a:buSzPct val="100000"/>
            </a:pPr>
            <a:r>
              <a:rPr lang="en-US" sz="1600" cap="none" dirty="0" smtClean="0">
                <a:solidFill>
                  <a:srgbClr val="4197FC"/>
                </a:solidFill>
                <a:latin typeface="Impact" charset="0"/>
              </a:rPr>
              <a:t>EMEA</a:t>
            </a:r>
            <a:endParaRPr lang="en-US" sz="1600" cap="none" dirty="0">
              <a:solidFill>
                <a:srgbClr val="4197FC"/>
              </a:solidFill>
              <a:latin typeface="Impact" charset="0"/>
            </a:endParaRPr>
          </a:p>
        </p:txBody>
      </p:sp>
      <p:sp>
        <p:nvSpPr>
          <p:cNvPr id="98" name="Chevron 97">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99" name="Rectangle 98"/>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101" name="Rectangle 100"/>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102" name="Chevron 101">
            <a:hlinkClick r:id="rId11"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4" name="TextBox 103"/>
          <p:cNvSpPr txBox="1"/>
          <p:nvPr/>
        </p:nvSpPr>
        <p:spPr>
          <a:xfrm>
            <a:off x="905084" y="911944"/>
            <a:ext cx="3166316" cy="307777"/>
          </a:xfrm>
          <a:prstGeom prst="rect">
            <a:avLst/>
          </a:prstGeom>
          <a:noFill/>
        </p:spPr>
        <p:txBody>
          <a:bodyPr wrap="none" rtlCol="0">
            <a:spAutoFit/>
          </a:bodyPr>
          <a:lstStyle/>
          <a:p>
            <a:pPr>
              <a:buSzPct val="100000"/>
            </a:pPr>
            <a:r>
              <a:rPr lang="en-US" sz="1400" dirty="0">
                <a:solidFill>
                  <a:srgbClr val="FFFFFF"/>
                </a:solidFill>
                <a:latin typeface="Impact" charset="0"/>
              </a:rPr>
              <a:t>ACTIVIDADES DE PATROCINIO</a:t>
            </a:r>
            <a:r>
              <a:rPr lang="en-US" sz="1400" dirty="0">
                <a:solidFill>
                  <a:srgbClr val="E5CE12"/>
                </a:solidFill>
                <a:latin typeface="Impact" charset="0"/>
              </a:rPr>
              <a:t> RECORDADAS</a:t>
            </a:r>
          </a:p>
        </p:txBody>
      </p:sp>
      <p:sp>
        <p:nvSpPr>
          <p:cNvPr id="105" name="Rectangle 59"/>
          <p:cNvSpPr>
            <a:spLocks noChangeArrowheads="1"/>
          </p:cNvSpPr>
          <p:nvPr/>
        </p:nvSpPr>
        <p:spPr bwMode="auto">
          <a:xfrm>
            <a:off x="3946525" y="643310"/>
            <a:ext cx="2458481" cy="37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200"/>
              </a:spcBef>
              <a:buSzPct val="100000"/>
            </a:pPr>
            <a:r>
              <a:rPr lang="en-US" sz="1000" dirty="0">
                <a:solidFill>
                  <a:srgbClr val="E5CE12"/>
                </a:solidFill>
                <a:latin typeface="Impact" charset="0"/>
              </a:rPr>
              <a:t>RUSIA</a:t>
            </a:r>
          </a:p>
          <a:p>
            <a:pPr>
              <a:buSzPct val="100000"/>
            </a:pPr>
            <a:r>
              <a:rPr lang="en-US" sz="700" dirty="0" smtClean="0">
                <a:solidFill>
                  <a:srgbClr val="FFFFFF"/>
                </a:solidFill>
              </a:rPr>
              <a:t>Kia </a:t>
            </a:r>
            <a:r>
              <a:rPr lang="en-US" sz="700" dirty="0" err="1">
                <a:solidFill>
                  <a:srgbClr val="FFFFFF"/>
                </a:solidFill>
              </a:rPr>
              <a:t>es</a:t>
            </a:r>
            <a:r>
              <a:rPr lang="en-US" sz="700" dirty="0">
                <a:solidFill>
                  <a:srgbClr val="FFFFFF"/>
                </a:solidFill>
              </a:rPr>
              <a:t> </a:t>
            </a:r>
            <a:r>
              <a:rPr lang="en-US" sz="700" dirty="0" err="1">
                <a:solidFill>
                  <a:srgbClr val="FFFFFF"/>
                </a:solidFill>
              </a:rPr>
              <a:t>muy</a:t>
            </a:r>
            <a:r>
              <a:rPr lang="en-US" sz="700" dirty="0">
                <a:solidFill>
                  <a:srgbClr val="FFFFFF"/>
                </a:solidFill>
              </a:rPr>
              <a:t> </a:t>
            </a:r>
            <a:r>
              <a:rPr lang="en-US" sz="700" dirty="0" err="1">
                <a:solidFill>
                  <a:srgbClr val="FFFFFF"/>
                </a:solidFill>
              </a:rPr>
              <a:t>activa</a:t>
            </a:r>
            <a:r>
              <a:rPr lang="en-US" sz="700" dirty="0">
                <a:solidFill>
                  <a:srgbClr val="FFFFFF"/>
                </a:solidFill>
              </a:rPr>
              <a:t> en </a:t>
            </a:r>
            <a:r>
              <a:rPr lang="en-US" sz="700" dirty="0" err="1">
                <a:solidFill>
                  <a:srgbClr val="FFFFFF"/>
                </a:solidFill>
              </a:rPr>
              <a:t>Rusia</a:t>
            </a:r>
            <a:r>
              <a:rPr lang="en-US" sz="700" dirty="0">
                <a:solidFill>
                  <a:srgbClr val="FFFFFF"/>
                </a:solidFill>
              </a:rPr>
              <a:t> y </a:t>
            </a:r>
            <a:r>
              <a:rPr lang="en-US" sz="700" dirty="0" err="1">
                <a:solidFill>
                  <a:srgbClr val="FFFFFF"/>
                </a:solidFill>
              </a:rPr>
              <a:t>tiene</a:t>
            </a:r>
            <a:r>
              <a:rPr lang="en-US" sz="700" dirty="0">
                <a:solidFill>
                  <a:srgbClr val="FFFFFF"/>
                </a:solidFill>
              </a:rPr>
              <a:t> </a:t>
            </a:r>
            <a:r>
              <a:rPr lang="en-US" sz="700" dirty="0" err="1">
                <a:solidFill>
                  <a:srgbClr val="FFFFFF"/>
                </a:solidFill>
              </a:rPr>
              <a:t>varias</a:t>
            </a:r>
            <a:r>
              <a:rPr lang="en-US" sz="700" dirty="0">
                <a:solidFill>
                  <a:srgbClr val="FFFFFF"/>
                </a:solidFill>
              </a:rPr>
              <a:t> </a:t>
            </a:r>
            <a:r>
              <a:rPr lang="en-US" sz="700" dirty="0" err="1">
                <a:solidFill>
                  <a:srgbClr val="FFFFFF"/>
                </a:solidFill>
              </a:rPr>
              <a:t>campañas</a:t>
            </a:r>
            <a:r>
              <a:rPr lang="en-US" sz="700" dirty="0">
                <a:solidFill>
                  <a:srgbClr val="FFFFFF"/>
                </a:solidFill>
              </a:rPr>
              <a:t>: "El </a:t>
            </a:r>
            <a:r>
              <a:rPr lang="en-US" sz="700" dirty="0" err="1">
                <a:solidFill>
                  <a:srgbClr val="FFFFFF"/>
                </a:solidFill>
              </a:rPr>
              <a:t>corazón</a:t>
            </a:r>
            <a:r>
              <a:rPr lang="en-US" sz="700" dirty="0">
                <a:solidFill>
                  <a:srgbClr val="FFFFFF"/>
                </a:solidFill>
              </a:rPr>
              <a:t> </a:t>
            </a:r>
            <a:r>
              <a:rPr lang="en-US" sz="700" dirty="0" err="1">
                <a:solidFill>
                  <a:srgbClr val="FFFFFF"/>
                </a:solidFill>
              </a:rPr>
              <a:t>te</a:t>
            </a:r>
            <a:r>
              <a:rPr lang="en-US" sz="700" dirty="0">
                <a:solidFill>
                  <a:srgbClr val="FFFFFF"/>
                </a:solidFill>
              </a:rPr>
              <a:t> </a:t>
            </a:r>
            <a:r>
              <a:rPr lang="en-US" sz="700" dirty="0" err="1">
                <a:solidFill>
                  <a:srgbClr val="FFFFFF"/>
                </a:solidFill>
              </a:rPr>
              <a:t>guía</a:t>
            </a:r>
            <a:r>
              <a:rPr lang="en-US" sz="700" dirty="0">
                <a:solidFill>
                  <a:srgbClr val="FFFFFF"/>
                </a:solidFill>
              </a:rPr>
              <a:t> el </a:t>
            </a:r>
            <a:r>
              <a:rPr lang="en-US" sz="700" dirty="0" err="1">
                <a:solidFill>
                  <a:srgbClr val="FFFFFF"/>
                </a:solidFill>
              </a:rPr>
              <a:t>camino</a:t>
            </a:r>
            <a:r>
              <a:rPr lang="en-US" sz="700" dirty="0">
                <a:solidFill>
                  <a:srgbClr val="FFFFFF"/>
                </a:solidFill>
              </a:rPr>
              <a:t> a </a:t>
            </a:r>
            <a:r>
              <a:rPr lang="en-US" sz="700" dirty="0" err="1">
                <a:solidFill>
                  <a:srgbClr val="FFFFFF"/>
                </a:solidFill>
              </a:rPr>
              <a:t>Brasil</a:t>
            </a:r>
            <a:r>
              <a:rPr lang="en-US" sz="700" dirty="0">
                <a:solidFill>
                  <a:srgbClr val="FFFFFF"/>
                </a:solidFill>
              </a:rPr>
              <a:t>", </a:t>
            </a:r>
            <a:r>
              <a:rPr lang="en-US" sz="700" dirty="0" err="1">
                <a:solidFill>
                  <a:srgbClr val="FFFFFF"/>
                </a:solidFill>
              </a:rPr>
              <a:t>que</a:t>
            </a:r>
            <a:r>
              <a:rPr lang="en-US" sz="700" dirty="0">
                <a:solidFill>
                  <a:srgbClr val="FFFFFF"/>
                </a:solidFill>
              </a:rPr>
              <a:t> </a:t>
            </a:r>
            <a:r>
              <a:rPr lang="en-US" sz="700" dirty="0" err="1">
                <a:solidFill>
                  <a:srgbClr val="FFFFFF"/>
                </a:solidFill>
              </a:rPr>
              <a:t>incluye</a:t>
            </a:r>
            <a:r>
              <a:rPr lang="en-US" sz="700" dirty="0">
                <a:solidFill>
                  <a:srgbClr val="FFFFFF"/>
                </a:solidFill>
              </a:rPr>
              <a:t> 8 </a:t>
            </a:r>
            <a:r>
              <a:rPr lang="en-US" sz="700" dirty="0" err="1">
                <a:solidFill>
                  <a:srgbClr val="FFFFFF"/>
                </a:solidFill>
              </a:rPr>
              <a:t>diferentes</a:t>
            </a:r>
            <a:r>
              <a:rPr lang="en-US" sz="700" dirty="0">
                <a:solidFill>
                  <a:srgbClr val="FFFFFF"/>
                </a:solidFill>
              </a:rPr>
              <a:t> </a:t>
            </a:r>
            <a:r>
              <a:rPr lang="en-US" sz="700" dirty="0" err="1">
                <a:solidFill>
                  <a:srgbClr val="FFFFFF"/>
                </a:solidFill>
              </a:rPr>
              <a:t>concursos</a:t>
            </a:r>
            <a:r>
              <a:rPr lang="en-US" sz="700" dirty="0">
                <a:solidFill>
                  <a:srgbClr val="FFFFFF"/>
                </a:solidFill>
              </a:rPr>
              <a:t> con </a:t>
            </a:r>
            <a:r>
              <a:rPr lang="en-US" sz="700" dirty="0" err="1" smtClean="0">
                <a:solidFill>
                  <a:srgbClr val="FFFFFF"/>
                </a:solidFill>
              </a:rPr>
              <a:t>juegos</a:t>
            </a:r>
            <a:r>
              <a:rPr lang="en-US" sz="700" dirty="0" smtClean="0">
                <a:solidFill>
                  <a:srgbClr val="FFFFFF"/>
                </a:solidFill>
              </a:rPr>
              <a:t> y un </a:t>
            </a:r>
            <a:r>
              <a:rPr lang="en-US" sz="700" dirty="0" err="1">
                <a:solidFill>
                  <a:srgbClr val="FFFFFF"/>
                </a:solidFill>
              </a:rPr>
              <a:t>viaje</a:t>
            </a:r>
            <a:r>
              <a:rPr lang="en-US" sz="700" dirty="0">
                <a:solidFill>
                  <a:srgbClr val="FFFFFF"/>
                </a:solidFill>
              </a:rPr>
              <a:t> a </a:t>
            </a:r>
            <a:r>
              <a:rPr lang="en-US" sz="700" dirty="0" err="1" smtClean="0">
                <a:solidFill>
                  <a:srgbClr val="FFFFFF"/>
                </a:solidFill>
              </a:rPr>
              <a:t>Brasil</a:t>
            </a:r>
            <a:r>
              <a:rPr lang="en-US" sz="700" dirty="0" smtClean="0">
                <a:solidFill>
                  <a:srgbClr val="FFFFFF"/>
                </a:solidFill>
              </a:rPr>
              <a:t> </a:t>
            </a:r>
            <a:r>
              <a:rPr lang="en-US" sz="700" dirty="0" err="1" smtClean="0">
                <a:solidFill>
                  <a:srgbClr val="FFFFFF"/>
                </a:solidFill>
              </a:rPr>
              <a:t>como</a:t>
            </a:r>
            <a:r>
              <a:rPr lang="en-US" sz="700" dirty="0" smtClean="0">
                <a:solidFill>
                  <a:srgbClr val="FFFFFF"/>
                </a:solidFill>
              </a:rPr>
              <a:t> gran </a:t>
            </a:r>
            <a:r>
              <a:rPr lang="en-US" sz="700" dirty="0" err="1" smtClean="0">
                <a:solidFill>
                  <a:srgbClr val="FFFFFF"/>
                </a:solidFill>
              </a:rPr>
              <a:t>premio</a:t>
            </a:r>
            <a:r>
              <a:rPr lang="en-US" sz="700" dirty="0" smtClean="0">
                <a:solidFill>
                  <a:srgbClr val="FFFFFF"/>
                </a:solidFill>
              </a:rPr>
              <a:t>. </a:t>
            </a:r>
            <a:endParaRPr lang="en-US" sz="700" dirty="0">
              <a:solidFill>
                <a:srgbClr val="FFFFFF"/>
              </a:solidFill>
            </a:endParaRPr>
          </a:p>
          <a:p>
            <a:pPr>
              <a:spcBef>
                <a:spcPts val="200"/>
              </a:spcBef>
              <a:buSzPct val="100000"/>
            </a:pPr>
            <a:r>
              <a:rPr lang="en-US" sz="700" dirty="0">
                <a:solidFill>
                  <a:srgbClr val="FFFFFF"/>
                </a:solidFill>
              </a:rPr>
              <a:t>Como </a:t>
            </a:r>
            <a:r>
              <a:rPr lang="en-US" sz="700" dirty="0" err="1">
                <a:solidFill>
                  <a:srgbClr val="FFFFFF"/>
                </a:solidFill>
              </a:rPr>
              <a:t>patrocinador</a:t>
            </a:r>
            <a:r>
              <a:rPr lang="en-US" sz="700" dirty="0">
                <a:solidFill>
                  <a:srgbClr val="FFFFFF"/>
                </a:solidFill>
              </a:rPr>
              <a:t> </a:t>
            </a:r>
            <a:r>
              <a:rPr lang="en-US" sz="700" dirty="0" err="1">
                <a:solidFill>
                  <a:srgbClr val="FFFFFF"/>
                </a:solidFill>
              </a:rPr>
              <a:t>oficial</a:t>
            </a:r>
            <a:r>
              <a:rPr lang="en-US" sz="700" dirty="0">
                <a:solidFill>
                  <a:srgbClr val="FFFFFF"/>
                </a:solidFill>
              </a:rPr>
              <a:t> del </a:t>
            </a:r>
            <a:r>
              <a:rPr lang="en-US" sz="700" dirty="0" err="1">
                <a:solidFill>
                  <a:srgbClr val="FFFFFF"/>
                </a:solidFill>
              </a:rPr>
              <a:t>equipo</a:t>
            </a:r>
            <a:r>
              <a:rPr lang="en-US" sz="700" dirty="0">
                <a:solidFill>
                  <a:srgbClr val="FFFFFF"/>
                </a:solidFill>
              </a:rPr>
              <a:t> de </a:t>
            </a:r>
            <a:r>
              <a:rPr lang="en-US" sz="700" dirty="0" err="1">
                <a:solidFill>
                  <a:srgbClr val="FFFFFF"/>
                </a:solidFill>
              </a:rPr>
              <a:t>fútbol</a:t>
            </a:r>
            <a:r>
              <a:rPr lang="en-US" sz="700" dirty="0">
                <a:solidFill>
                  <a:srgbClr val="FFFFFF"/>
                </a:solidFill>
              </a:rPr>
              <a:t> local </a:t>
            </a:r>
            <a:r>
              <a:rPr lang="en-US" sz="700" dirty="0" err="1">
                <a:solidFill>
                  <a:srgbClr val="FFFFFF"/>
                </a:solidFill>
              </a:rPr>
              <a:t>Moscú</a:t>
            </a:r>
            <a:r>
              <a:rPr lang="en-US" sz="700" dirty="0">
                <a:solidFill>
                  <a:srgbClr val="FFFFFF"/>
                </a:solidFill>
              </a:rPr>
              <a:t> "Spartak" </a:t>
            </a:r>
            <a:r>
              <a:rPr lang="en-US" sz="700" dirty="0" smtClean="0">
                <a:solidFill>
                  <a:srgbClr val="FFFFFF"/>
                </a:solidFill>
              </a:rPr>
              <a:t>Kia </a:t>
            </a:r>
            <a:r>
              <a:rPr lang="en-US" sz="700" dirty="0" err="1">
                <a:solidFill>
                  <a:srgbClr val="FFFFFF"/>
                </a:solidFill>
              </a:rPr>
              <a:t>organizó</a:t>
            </a:r>
            <a:r>
              <a:rPr lang="en-US" sz="700" dirty="0">
                <a:solidFill>
                  <a:srgbClr val="FFFFFF"/>
                </a:solidFill>
              </a:rPr>
              <a:t> </a:t>
            </a:r>
            <a:r>
              <a:rPr lang="en-US" sz="700" dirty="0" err="1">
                <a:solidFill>
                  <a:srgbClr val="FFFFFF"/>
                </a:solidFill>
              </a:rPr>
              <a:t>una</a:t>
            </a:r>
            <a:r>
              <a:rPr lang="en-US" sz="700" dirty="0">
                <a:solidFill>
                  <a:srgbClr val="FFFFFF"/>
                </a:solidFill>
              </a:rPr>
              <a:t> </a:t>
            </a:r>
            <a:r>
              <a:rPr lang="en-US" sz="700" dirty="0" err="1">
                <a:solidFill>
                  <a:srgbClr val="FFFFFF"/>
                </a:solidFill>
              </a:rPr>
              <a:t>campaña</a:t>
            </a:r>
            <a:r>
              <a:rPr lang="en-US" sz="700" dirty="0">
                <a:solidFill>
                  <a:srgbClr val="FFFFFF"/>
                </a:solidFill>
              </a:rPr>
              <a:t> en </a:t>
            </a:r>
            <a:r>
              <a:rPr lang="en-US" sz="700" dirty="0" err="1">
                <a:solidFill>
                  <a:srgbClr val="FFFFFF"/>
                </a:solidFill>
              </a:rPr>
              <a:t>su</a:t>
            </a:r>
            <a:r>
              <a:rPr lang="en-US" sz="700" dirty="0">
                <a:solidFill>
                  <a:srgbClr val="FFFFFF"/>
                </a:solidFill>
              </a:rPr>
              <a:t> </a:t>
            </a:r>
            <a:r>
              <a:rPr lang="en-US" sz="700" dirty="0" smtClean="0">
                <a:solidFill>
                  <a:srgbClr val="FFFFFF"/>
                </a:solidFill>
              </a:rPr>
              <a:t>Kia </a:t>
            </a:r>
            <a:r>
              <a:rPr lang="en-US" sz="700" dirty="0">
                <a:solidFill>
                  <a:srgbClr val="FFFFFF"/>
                </a:solidFill>
              </a:rPr>
              <a:t>Fan Arena para </a:t>
            </a:r>
            <a:r>
              <a:rPr lang="en-US" sz="700" dirty="0" err="1">
                <a:solidFill>
                  <a:srgbClr val="FFFFFF"/>
                </a:solidFill>
              </a:rPr>
              <a:t>que</a:t>
            </a:r>
            <a:r>
              <a:rPr lang="en-US" sz="700" dirty="0">
                <a:solidFill>
                  <a:srgbClr val="FFFFFF"/>
                </a:solidFill>
              </a:rPr>
              <a:t> </a:t>
            </a:r>
            <a:r>
              <a:rPr lang="en-US" sz="700" dirty="0" err="1">
                <a:solidFill>
                  <a:srgbClr val="FFFFFF"/>
                </a:solidFill>
              </a:rPr>
              <a:t>participasen</a:t>
            </a:r>
            <a:r>
              <a:rPr lang="en-US" sz="700" dirty="0">
                <a:solidFill>
                  <a:srgbClr val="FFFFFF"/>
                </a:solidFill>
              </a:rPr>
              <a:t>  los aficionados locales.  </a:t>
            </a:r>
            <a:r>
              <a:rPr lang="en-US" sz="700" dirty="0" err="1">
                <a:solidFill>
                  <a:srgbClr val="FFFFFF"/>
                </a:solidFill>
              </a:rPr>
              <a:t>Fuleco</a:t>
            </a:r>
            <a:r>
              <a:rPr lang="en-US" sz="700" dirty="0">
                <a:solidFill>
                  <a:srgbClr val="FFFFFF"/>
                </a:solidFill>
              </a:rPr>
              <a:t> </a:t>
            </a:r>
            <a:r>
              <a:rPr lang="en-US" sz="700" dirty="0" err="1">
                <a:solidFill>
                  <a:srgbClr val="FFFFFF"/>
                </a:solidFill>
              </a:rPr>
              <a:t>dio</a:t>
            </a:r>
            <a:r>
              <a:rPr lang="en-US" sz="700" dirty="0">
                <a:solidFill>
                  <a:srgbClr val="FFFFFF"/>
                </a:solidFill>
              </a:rPr>
              <a:t> la </a:t>
            </a:r>
            <a:r>
              <a:rPr lang="en-US" sz="700" dirty="0" err="1">
                <a:solidFill>
                  <a:srgbClr val="FFFFFF"/>
                </a:solidFill>
              </a:rPr>
              <a:t>bienvenida</a:t>
            </a:r>
            <a:r>
              <a:rPr lang="en-US" sz="700" dirty="0">
                <a:solidFill>
                  <a:srgbClr val="FFFFFF"/>
                </a:solidFill>
              </a:rPr>
              <a:t> a los aficionados del </a:t>
            </a:r>
            <a:r>
              <a:rPr lang="en-US" sz="700" dirty="0" smtClean="0">
                <a:solidFill>
                  <a:srgbClr val="FFFFFF"/>
                </a:solidFill>
              </a:rPr>
              <a:t>Kia </a:t>
            </a:r>
            <a:r>
              <a:rPr lang="en-US" sz="700" dirty="0">
                <a:solidFill>
                  <a:srgbClr val="FFFFFF"/>
                </a:solidFill>
              </a:rPr>
              <a:t>Fan Arena antes </a:t>
            </a:r>
            <a:r>
              <a:rPr lang="en-US" sz="700" dirty="0" err="1">
                <a:solidFill>
                  <a:srgbClr val="FFFFFF"/>
                </a:solidFill>
              </a:rPr>
              <a:t>uno</a:t>
            </a:r>
            <a:r>
              <a:rPr lang="en-US" sz="700" dirty="0">
                <a:solidFill>
                  <a:srgbClr val="FFFFFF"/>
                </a:solidFill>
              </a:rPr>
              <a:t> de los </a:t>
            </a:r>
            <a:r>
              <a:rPr lang="en-US" sz="700" dirty="0" err="1">
                <a:solidFill>
                  <a:srgbClr val="FFFFFF"/>
                </a:solidFill>
              </a:rPr>
              <a:t>partidos</a:t>
            </a:r>
            <a:r>
              <a:rPr lang="en-US" sz="700" dirty="0">
                <a:solidFill>
                  <a:srgbClr val="FFFFFF"/>
                </a:solidFill>
              </a:rPr>
              <a:t> de Spartak </a:t>
            </a:r>
            <a:r>
              <a:rPr lang="en-US" sz="700" dirty="0" err="1">
                <a:solidFill>
                  <a:srgbClr val="FFFFFF"/>
                </a:solidFill>
              </a:rPr>
              <a:t>invitándoles</a:t>
            </a:r>
            <a:r>
              <a:rPr lang="en-US" sz="700" dirty="0">
                <a:solidFill>
                  <a:srgbClr val="FFFFFF"/>
                </a:solidFill>
              </a:rPr>
              <a:t> a </a:t>
            </a:r>
            <a:r>
              <a:rPr lang="en-US" sz="700" dirty="0" err="1">
                <a:solidFill>
                  <a:srgbClr val="FFFFFF"/>
                </a:solidFill>
              </a:rPr>
              <a:t>participar</a:t>
            </a:r>
            <a:r>
              <a:rPr lang="en-US" sz="700" dirty="0">
                <a:solidFill>
                  <a:srgbClr val="FFFFFF"/>
                </a:solidFill>
              </a:rPr>
              <a:t> en el </a:t>
            </a:r>
            <a:r>
              <a:rPr lang="en-US" sz="700" dirty="0" err="1">
                <a:solidFill>
                  <a:srgbClr val="FFFFFF"/>
                </a:solidFill>
              </a:rPr>
              <a:t>concurso</a:t>
            </a:r>
            <a:r>
              <a:rPr lang="en-US" sz="700" dirty="0">
                <a:solidFill>
                  <a:srgbClr val="FFFFFF"/>
                </a:solidFill>
              </a:rPr>
              <a:t> "Camino a </a:t>
            </a:r>
            <a:r>
              <a:rPr lang="en-US" sz="700" dirty="0" err="1">
                <a:solidFill>
                  <a:srgbClr val="FFFFFF"/>
                </a:solidFill>
              </a:rPr>
              <a:t>Brasil</a:t>
            </a:r>
            <a:r>
              <a:rPr lang="en-US" sz="700" dirty="0" smtClean="0">
                <a:solidFill>
                  <a:srgbClr val="FFFFFF"/>
                </a:solidFill>
              </a:rPr>
              <a:t>".</a:t>
            </a:r>
          </a:p>
          <a:p>
            <a:pPr>
              <a:spcBef>
                <a:spcPts val="200"/>
              </a:spcBef>
              <a:buSzPct val="100000"/>
            </a:pPr>
            <a:endParaRPr lang="en-US" sz="700" dirty="0">
              <a:solidFill>
                <a:srgbClr val="FFFFFF"/>
              </a:solidFill>
            </a:endParaRPr>
          </a:p>
          <a:p>
            <a:pPr>
              <a:spcBef>
                <a:spcPts val="200"/>
              </a:spcBef>
              <a:buSzPct val="100000"/>
            </a:pPr>
            <a:endParaRPr lang="en-US" sz="700" dirty="0">
              <a:solidFill>
                <a:srgbClr val="FFFFFF"/>
              </a:solidFill>
            </a:endParaRPr>
          </a:p>
        </p:txBody>
      </p:sp>
      <p:sp>
        <p:nvSpPr>
          <p:cNvPr id="106" name="Rectangle 70"/>
          <p:cNvSpPr>
            <a:spLocks noChangeArrowheads="1"/>
          </p:cNvSpPr>
          <p:nvPr/>
        </p:nvSpPr>
        <p:spPr bwMode="auto">
          <a:xfrm>
            <a:off x="3946525" y="1997981"/>
            <a:ext cx="3603446" cy="371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400"/>
              </a:spcBef>
              <a:buSzPct val="100000"/>
            </a:pPr>
            <a:r>
              <a:rPr lang="en-US" sz="1000" dirty="0">
                <a:solidFill>
                  <a:srgbClr val="E5CE12"/>
                </a:solidFill>
                <a:latin typeface="Impact" charset="0"/>
              </a:rPr>
              <a:t>ESPAÑA</a:t>
            </a:r>
          </a:p>
          <a:p>
            <a:pPr>
              <a:buSzPct val="100000"/>
            </a:pPr>
            <a:r>
              <a:rPr lang="en-US" sz="700" dirty="0">
                <a:solidFill>
                  <a:srgbClr val="FFFFFF"/>
                </a:solidFill>
              </a:rPr>
              <a:t>En </a:t>
            </a:r>
            <a:r>
              <a:rPr lang="en-US" sz="700" dirty="0" err="1">
                <a:solidFill>
                  <a:srgbClr val="FFFFFF"/>
                </a:solidFill>
              </a:rPr>
              <a:t>España</a:t>
            </a:r>
            <a:r>
              <a:rPr lang="en-US" sz="700" dirty="0">
                <a:solidFill>
                  <a:srgbClr val="FFFFFF"/>
                </a:solidFill>
              </a:rPr>
              <a:t> </a:t>
            </a:r>
            <a:r>
              <a:rPr lang="en-US" sz="700" dirty="0" smtClean="0">
                <a:solidFill>
                  <a:srgbClr val="FFFFFF"/>
                </a:solidFill>
              </a:rPr>
              <a:t>Kia </a:t>
            </a:r>
            <a:r>
              <a:rPr lang="en-US" sz="700" dirty="0">
                <a:solidFill>
                  <a:srgbClr val="FFFFFF"/>
                </a:solidFill>
              </a:rPr>
              <a:t>ha </a:t>
            </a:r>
            <a:r>
              <a:rPr lang="en-US" sz="700" dirty="0" err="1">
                <a:solidFill>
                  <a:srgbClr val="FFFFFF"/>
                </a:solidFill>
              </a:rPr>
              <a:t>lanzado</a:t>
            </a:r>
            <a:r>
              <a:rPr lang="en-US" sz="700" dirty="0">
                <a:solidFill>
                  <a:srgbClr val="FFFFFF"/>
                </a:solidFill>
              </a:rPr>
              <a:t> un </a:t>
            </a:r>
            <a:r>
              <a:rPr lang="en-US" sz="700" dirty="0" err="1">
                <a:solidFill>
                  <a:srgbClr val="FFFFFF"/>
                </a:solidFill>
              </a:rPr>
              <a:t>concurso</a:t>
            </a:r>
            <a:r>
              <a:rPr lang="en-US" sz="700" dirty="0">
                <a:solidFill>
                  <a:srgbClr val="FFFFFF"/>
                </a:solidFill>
              </a:rPr>
              <a:t> para </a:t>
            </a:r>
            <a:r>
              <a:rPr lang="en-US" sz="700" dirty="0" err="1">
                <a:solidFill>
                  <a:srgbClr val="FFFFFF"/>
                </a:solidFill>
              </a:rPr>
              <a:t>ganar</a:t>
            </a:r>
            <a:r>
              <a:rPr lang="en-US" sz="700" dirty="0">
                <a:solidFill>
                  <a:srgbClr val="FFFFFF"/>
                </a:solidFill>
              </a:rPr>
              <a:t> </a:t>
            </a:r>
            <a:r>
              <a:rPr lang="en-US" sz="700" dirty="0" err="1">
                <a:solidFill>
                  <a:srgbClr val="FFFFFF"/>
                </a:solidFill>
              </a:rPr>
              <a:t>viajes</a:t>
            </a:r>
            <a:r>
              <a:rPr lang="en-US" sz="700" dirty="0">
                <a:solidFill>
                  <a:srgbClr val="FFFFFF"/>
                </a:solidFill>
              </a:rPr>
              <a:t> de </a:t>
            </a:r>
            <a:r>
              <a:rPr lang="en-US" sz="700" dirty="0" err="1">
                <a:solidFill>
                  <a:srgbClr val="FFFFFF"/>
                </a:solidFill>
              </a:rPr>
              <a:t>ida</a:t>
            </a:r>
            <a:r>
              <a:rPr lang="en-US" sz="700" dirty="0">
                <a:solidFill>
                  <a:srgbClr val="FFFFFF"/>
                </a:solidFill>
              </a:rPr>
              <a:t> y </a:t>
            </a:r>
            <a:r>
              <a:rPr lang="en-US" sz="700" dirty="0" err="1">
                <a:solidFill>
                  <a:srgbClr val="FFFFFF"/>
                </a:solidFill>
              </a:rPr>
              <a:t>vuelta</a:t>
            </a:r>
            <a:r>
              <a:rPr lang="en-US" sz="700" dirty="0">
                <a:solidFill>
                  <a:srgbClr val="FFFFFF"/>
                </a:solidFill>
              </a:rPr>
              <a:t> a </a:t>
            </a:r>
            <a:r>
              <a:rPr lang="en-US" sz="700" dirty="0" err="1">
                <a:solidFill>
                  <a:srgbClr val="FFFFFF"/>
                </a:solidFill>
              </a:rPr>
              <a:t>Brasil</a:t>
            </a:r>
            <a:r>
              <a:rPr lang="en-US" sz="700" dirty="0">
                <a:solidFill>
                  <a:srgbClr val="FFFFFF"/>
                </a:solidFill>
              </a:rPr>
              <a:t> y </a:t>
            </a:r>
            <a:r>
              <a:rPr lang="en-US" sz="700" dirty="0" err="1">
                <a:solidFill>
                  <a:srgbClr val="FFFFFF"/>
                </a:solidFill>
              </a:rPr>
              <a:t>alojamiento</a:t>
            </a:r>
            <a:r>
              <a:rPr lang="en-US" sz="700" dirty="0">
                <a:solidFill>
                  <a:srgbClr val="FFFFFF"/>
                </a:solidFill>
              </a:rPr>
              <a:t> en </a:t>
            </a:r>
            <a:r>
              <a:rPr lang="en-US" sz="700" dirty="0" err="1">
                <a:solidFill>
                  <a:srgbClr val="FFFFFF"/>
                </a:solidFill>
              </a:rPr>
              <a:t>hoteles</a:t>
            </a:r>
            <a:r>
              <a:rPr lang="en-US" sz="700" dirty="0">
                <a:solidFill>
                  <a:srgbClr val="FFFFFF"/>
                </a:solidFill>
              </a:rPr>
              <a:t> entre los </a:t>
            </a:r>
            <a:r>
              <a:rPr lang="en-US" sz="700" dirty="0" err="1">
                <a:solidFill>
                  <a:srgbClr val="FFFFFF"/>
                </a:solidFill>
              </a:rPr>
              <a:t>que</a:t>
            </a:r>
            <a:r>
              <a:rPr lang="en-US" sz="700" dirty="0">
                <a:solidFill>
                  <a:srgbClr val="FFFFFF"/>
                </a:solidFill>
              </a:rPr>
              <a:t> </a:t>
            </a:r>
            <a:r>
              <a:rPr lang="en-US" sz="700" dirty="0" err="1">
                <a:solidFill>
                  <a:srgbClr val="FFFFFF"/>
                </a:solidFill>
              </a:rPr>
              <a:t>soliciten</a:t>
            </a:r>
            <a:r>
              <a:rPr lang="en-US" sz="700" dirty="0">
                <a:solidFill>
                  <a:srgbClr val="FFFFFF"/>
                </a:solidFill>
              </a:rPr>
              <a:t> </a:t>
            </a:r>
            <a:r>
              <a:rPr lang="en-US" sz="700" dirty="0" err="1">
                <a:solidFill>
                  <a:srgbClr val="FFFFFF"/>
                </a:solidFill>
              </a:rPr>
              <a:t>una</a:t>
            </a:r>
            <a:r>
              <a:rPr lang="en-US" sz="700" dirty="0">
                <a:solidFill>
                  <a:srgbClr val="FFFFFF"/>
                </a:solidFill>
              </a:rPr>
              <a:t> </a:t>
            </a:r>
            <a:r>
              <a:rPr lang="en-US" sz="700" dirty="0" err="1">
                <a:solidFill>
                  <a:srgbClr val="FFFFFF"/>
                </a:solidFill>
              </a:rPr>
              <a:t>prueba</a:t>
            </a:r>
            <a:r>
              <a:rPr lang="en-US" sz="700" dirty="0">
                <a:solidFill>
                  <a:srgbClr val="FFFFFF"/>
                </a:solidFill>
              </a:rPr>
              <a:t> de </a:t>
            </a:r>
            <a:r>
              <a:rPr lang="en-US" sz="700" dirty="0" err="1">
                <a:solidFill>
                  <a:srgbClr val="FFFFFF"/>
                </a:solidFill>
              </a:rPr>
              <a:t>conducción</a:t>
            </a:r>
            <a:r>
              <a:rPr lang="en-US" sz="700" dirty="0">
                <a:solidFill>
                  <a:srgbClr val="FFFFFF"/>
                </a:solidFill>
              </a:rPr>
              <a:t> en </a:t>
            </a:r>
            <a:r>
              <a:rPr lang="en-US" sz="700" dirty="0" smtClean="0">
                <a:solidFill>
                  <a:srgbClr val="FFFFFF"/>
                </a:solidFill>
              </a:rPr>
              <a:t>mayo</a:t>
            </a:r>
            <a:r>
              <a:rPr lang="en-US" sz="700" dirty="0">
                <a:solidFill>
                  <a:srgbClr val="FFFFFF"/>
                </a:solidFill>
              </a:rPr>
              <a:t>.</a:t>
            </a:r>
          </a:p>
          <a:p>
            <a:pPr>
              <a:spcBef>
                <a:spcPts val="400"/>
              </a:spcBef>
              <a:buSzPct val="100000"/>
            </a:pPr>
            <a:endParaRPr lang="en-US" sz="1000" dirty="0" smtClean="0">
              <a:solidFill>
                <a:srgbClr val="E5CE12"/>
              </a:solidFill>
              <a:latin typeface="Impact" charset="0"/>
            </a:endParaRPr>
          </a:p>
          <a:p>
            <a:pPr>
              <a:spcBef>
                <a:spcPts val="400"/>
              </a:spcBef>
              <a:buSzPct val="100000"/>
            </a:pPr>
            <a:r>
              <a:rPr lang="en-US" sz="1000" dirty="0" smtClean="0">
                <a:solidFill>
                  <a:srgbClr val="E5CE12"/>
                </a:solidFill>
                <a:latin typeface="Impact" charset="0"/>
              </a:rPr>
              <a:t>TURQUÍA</a:t>
            </a:r>
            <a:endParaRPr lang="en-US" sz="1000" dirty="0">
              <a:solidFill>
                <a:srgbClr val="E5CE12"/>
              </a:solidFill>
              <a:latin typeface="Impact" charset="0"/>
            </a:endParaRPr>
          </a:p>
          <a:p>
            <a:pPr>
              <a:buSzPct val="100000"/>
            </a:pPr>
            <a:r>
              <a:rPr lang="en-US" sz="700" dirty="0">
                <a:solidFill>
                  <a:srgbClr val="FFFFFF"/>
                </a:solidFill>
              </a:rPr>
              <a:t>En </a:t>
            </a:r>
            <a:r>
              <a:rPr lang="en-US" sz="700" dirty="0" err="1">
                <a:solidFill>
                  <a:srgbClr val="FFFFFF"/>
                </a:solidFill>
              </a:rPr>
              <a:t>Turquía</a:t>
            </a:r>
            <a:r>
              <a:rPr lang="en-US" sz="700" dirty="0">
                <a:solidFill>
                  <a:srgbClr val="FFFFFF"/>
                </a:solidFill>
              </a:rPr>
              <a:t> se ha </a:t>
            </a:r>
            <a:r>
              <a:rPr lang="en-US" sz="700" dirty="0" err="1">
                <a:solidFill>
                  <a:srgbClr val="FFFFFF"/>
                </a:solidFill>
              </a:rPr>
              <a:t>creado</a:t>
            </a:r>
            <a:r>
              <a:rPr lang="en-US" sz="700" dirty="0">
                <a:solidFill>
                  <a:srgbClr val="FFFFFF"/>
                </a:solidFill>
              </a:rPr>
              <a:t> </a:t>
            </a:r>
            <a:r>
              <a:rPr lang="en-US" sz="700" dirty="0" err="1">
                <a:solidFill>
                  <a:srgbClr val="FFFFFF"/>
                </a:solidFill>
              </a:rPr>
              <a:t>una</a:t>
            </a:r>
            <a:r>
              <a:rPr lang="en-US" sz="700" dirty="0">
                <a:solidFill>
                  <a:srgbClr val="FFFFFF"/>
                </a:solidFill>
              </a:rPr>
              <a:t> </a:t>
            </a:r>
            <a:r>
              <a:rPr lang="en-US" sz="700" dirty="0" err="1">
                <a:solidFill>
                  <a:srgbClr val="FFFFFF"/>
                </a:solidFill>
              </a:rPr>
              <a:t>página</a:t>
            </a:r>
            <a:r>
              <a:rPr lang="en-US" sz="700" dirty="0">
                <a:solidFill>
                  <a:srgbClr val="FFFFFF"/>
                </a:solidFill>
              </a:rPr>
              <a:t> web </a:t>
            </a:r>
            <a:r>
              <a:rPr lang="en-US" sz="700" dirty="0" err="1">
                <a:solidFill>
                  <a:srgbClr val="FFFFFF"/>
                </a:solidFill>
              </a:rPr>
              <a:t>donde</a:t>
            </a:r>
            <a:r>
              <a:rPr lang="en-US" sz="700" dirty="0">
                <a:solidFill>
                  <a:srgbClr val="FFFFFF"/>
                </a:solidFill>
              </a:rPr>
              <a:t> la </a:t>
            </a:r>
            <a:r>
              <a:rPr lang="en-US" sz="700" dirty="0" err="1">
                <a:solidFill>
                  <a:srgbClr val="FFFFFF"/>
                </a:solidFill>
              </a:rPr>
              <a:t>gente</a:t>
            </a:r>
            <a:r>
              <a:rPr lang="en-US" sz="700" dirty="0">
                <a:solidFill>
                  <a:srgbClr val="FFFFFF"/>
                </a:solidFill>
              </a:rPr>
              <a:t> </a:t>
            </a:r>
            <a:r>
              <a:rPr lang="en-US" sz="700" dirty="0" err="1">
                <a:solidFill>
                  <a:srgbClr val="FFFFFF"/>
                </a:solidFill>
              </a:rPr>
              <a:t>puede</a:t>
            </a:r>
            <a:r>
              <a:rPr lang="en-US" sz="700" dirty="0">
                <a:solidFill>
                  <a:srgbClr val="FFFFFF"/>
                </a:solidFill>
              </a:rPr>
              <a:t> </a:t>
            </a:r>
            <a:r>
              <a:rPr lang="en-US" sz="700" dirty="0" err="1">
                <a:solidFill>
                  <a:srgbClr val="FFFFFF"/>
                </a:solidFill>
              </a:rPr>
              <a:t>crear</a:t>
            </a:r>
            <a:r>
              <a:rPr lang="en-US" sz="700" dirty="0">
                <a:solidFill>
                  <a:srgbClr val="FFFFFF"/>
                </a:solidFill>
              </a:rPr>
              <a:t> </a:t>
            </a:r>
            <a:r>
              <a:rPr lang="en-US" sz="700" dirty="0" err="1">
                <a:solidFill>
                  <a:srgbClr val="FFFFFF"/>
                </a:solidFill>
              </a:rPr>
              <a:t>su</a:t>
            </a:r>
            <a:r>
              <a:rPr lang="en-US" sz="700" dirty="0">
                <a:solidFill>
                  <a:srgbClr val="FFFFFF"/>
                </a:solidFill>
              </a:rPr>
              <a:t> Fan Park </a:t>
            </a:r>
            <a:r>
              <a:rPr lang="en-US" sz="700" dirty="0" err="1">
                <a:solidFill>
                  <a:srgbClr val="FFFFFF"/>
                </a:solidFill>
              </a:rPr>
              <a:t>compartiendo</a:t>
            </a:r>
            <a:r>
              <a:rPr lang="en-US" sz="700" dirty="0">
                <a:solidFill>
                  <a:srgbClr val="FFFFFF"/>
                </a:solidFill>
              </a:rPr>
              <a:t> </a:t>
            </a:r>
            <a:r>
              <a:rPr lang="en-US" sz="700" dirty="0" err="1">
                <a:solidFill>
                  <a:srgbClr val="FFFFFF"/>
                </a:solidFill>
              </a:rPr>
              <a:t>imágenes</a:t>
            </a:r>
            <a:r>
              <a:rPr lang="en-US" sz="700" dirty="0">
                <a:solidFill>
                  <a:srgbClr val="FFFFFF"/>
                </a:solidFill>
              </a:rPr>
              <a:t> en vivo de </a:t>
            </a:r>
            <a:r>
              <a:rPr lang="en-US" sz="700" dirty="0" err="1">
                <a:solidFill>
                  <a:srgbClr val="FFFFFF"/>
                </a:solidFill>
              </a:rPr>
              <a:t>cómo</a:t>
            </a:r>
            <a:r>
              <a:rPr lang="en-US" sz="700" dirty="0">
                <a:solidFill>
                  <a:srgbClr val="FFFFFF"/>
                </a:solidFill>
              </a:rPr>
              <a:t> </a:t>
            </a:r>
            <a:r>
              <a:rPr lang="en-US" sz="700" dirty="0" err="1">
                <a:solidFill>
                  <a:srgbClr val="FFFFFF"/>
                </a:solidFill>
              </a:rPr>
              <a:t>disfrutan</a:t>
            </a:r>
            <a:r>
              <a:rPr lang="en-US" sz="700" dirty="0">
                <a:solidFill>
                  <a:srgbClr val="FFFFFF"/>
                </a:solidFill>
              </a:rPr>
              <a:t> de la </a:t>
            </a:r>
            <a:r>
              <a:rPr lang="en-US" sz="700" dirty="0" smtClean="0">
                <a:solidFill>
                  <a:srgbClr val="FFFFFF"/>
                </a:solidFill>
              </a:rPr>
              <a:t>Copa Mundial </a:t>
            </a:r>
            <a:r>
              <a:rPr lang="en-US" sz="700" dirty="0">
                <a:solidFill>
                  <a:srgbClr val="FFFFFF"/>
                </a:solidFill>
              </a:rPr>
              <a:t>FIFA 2014 </a:t>
            </a:r>
            <a:r>
              <a:rPr lang="en-US" sz="700" dirty="0" err="1">
                <a:solidFill>
                  <a:srgbClr val="FFFFFF"/>
                </a:solidFill>
              </a:rPr>
              <a:t>Brasil</a:t>
            </a:r>
            <a:r>
              <a:rPr lang="en-US" sz="700" dirty="0">
                <a:solidFill>
                  <a:srgbClr val="FFFFFF"/>
                </a:solidFill>
              </a:rPr>
              <a:t>: </a:t>
            </a:r>
            <a:r>
              <a:rPr lang="en-US" sz="700" dirty="0" err="1">
                <a:solidFill>
                  <a:srgbClr val="FFFFFF"/>
                </a:solidFill>
              </a:rPr>
              <a:t>publicando</a:t>
            </a:r>
            <a:r>
              <a:rPr lang="en-US" sz="700" dirty="0">
                <a:solidFill>
                  <a:srgbClr val="FFFFFF"/>
                </a:solidFill>
              </a:rPr>
              <a:t> </a:t>
            </a:r>
            <a:r>
              <a:rPr lang="en-US" sz="700" dirty="0" err="1">
                <a:solidFill>
                  <a:srgbClr val="FFFFFF"/>
                </a:solidFill>
              </a:rPr>
              <a:t>mensajes</a:t>
            </a:r>
            <a:r>
              <a:rPr lang="en-US" sz="700" dirty="0">
                <a:solidFill>
                  <a:srgbClr val="FFFFFF"/>
                </a:solidFill>
              </a:rPr>
              <a:t> de </a:t>
            </a:r>
            <a:r>
              <a:rPr lang="en-US" sz="700" dirty="0" err="1">
                <a:solidFill>
                  <a:srgbClr val="FFFFFF"/>
                </a:solidFill>
              </a:rPr>
              <a:t>apoyo</a:t>
            </a:r>
            <a:r>
              <a:rPr lang="en-US" sz="700" dirty="0">
                <a:solidFill>
                  <a:srgbClr val="FFFFFF"/>
                </a:solidFill>
              </a:rPr>
              <a:t>, </a:t>
            </a:r>
            <a:r>
              <a:rPr lang="en-US" sz="700" dirty="0" err="1">
                <a:solidFill>
                  <a:srgbClr val="FFFFFF"/>
                </a:solidFill>
              </a:rPr>
              <a:t>subiendo</a:t>
            </a:r>
            <a:r>
              <a:rPr lang="en-US" sz="700" dirty="0">
                <a:solidFill>
                  <a:srgbClr val="FFFFFF"/>
                </a:solidFill>
              </a:rPr>
              <a:t> </a:t>
            </a:r>
            <a:r>
              <a:rPr lang="en-US" sz="700" dirty="0" err="1">
                <a:solidFill>
                  <a:srgbClr val="FFFFFF"/>
                </a:solidFill>
              </a:rPr>
              <a:t>fotos</a:t>
            </a:r>
            <a:r>
              <a:rPr lang="en-US" sz="700" dirty="0">
                <a:solidFill>
                  <a:srgbClr val="FFFFFF"/>
                </a:solidFill>
              </a:rPr>
              <a:t> y </a:t>
            </a:r>
            <a:r>
              <a:rPr lang="en-US" sz="700" dirty="0" err="1">
                <a:solidFill>
                  <a:srgbClr val="FFFFFF"/>
                </a:solidFill>
              </a:rPr>
              <a:t>vídeos</a:t>
            </a:r>
            <a:r>
              <a:rPr lang="en-US" sz="700" dirty="0">
                <a:solidFill>
                  <a:srgbClr val="FFFFFF"/>
                </a:solidFill>
              </a:rPr>
              <a:t> y </a:t>
            </a:r>
            <a:r>
              <a:rPr lang="en-US" sz="700" dirty="0" err="1">
                <a:solidFill>
                  <a:srgbClr val="FFFFFF"/>
                </a:solidFill>
              </a:rPr>
              <a:t>haciendo</a:t>
            </a:r>
            <a:r>
              <a:rPr lang="en-US" sz="700" dirty="0">
                <a:solidFill>
                  <a:srgbClr val="FFFFFF"/>
                </a:solidFill>
              </a:rPr>
              <a:t> </a:t>
            </a:r>
            <a:r>
              <a:rPr lang="en-US" sz="700" dirty="0" err="1">
                <a:solidFill>
                  <a:srgbClr val="FFFFFF"/>
                </a:solidFill>
              </a:rPr>
              <a:t>listas</a:t>
            </a:r>
            <a:r>
              <a:rPr lang="en-US" sz="700" dirty="0">
                <a:solidFill>
                  <a:srgbClr val="FFFFFF"/>
                </a:solidFill>
              </a:rPr>
              <a:t> de </a:t>
            </a:r>
            <a:r>
              <a:rPr lang="en-US" sz="700" dirty="0" err="1">
                <a:solidFill>
                  <a:srgbClr val="FFFFFF"/>
                </a:solidFill>
              </a:rPr>
              <a:t>fútbol</a:t>
            </a:r>
            <a:r>
              <a:rPr lang="en-US" sz="700" dirty="0">
                <a:solidFill>
                  <a:srgbClr val="FFFFFF"/>
                </a:solidFill>
              </a:rPr>
              <a:t> para la Copa Mundial de la FIFA </a:t>
            </a:r>
            <a:r>
              <a:rPr lang="en-US" sz="700" dirty="0" err="1">
                <a:solidFill>
                  <a:srgbClr val="FFFFFF"/>
                </a:solidFill>
              </a:rPr>
              <a:t>Brasil</a:t>
            </a:r>
            <a:r>
              <a:rPr lang="en-US" sz="700" dirty="0">
                <a:solidFill>
                  <a:srgbClr val="FFFFFF"/>
                </a:solidFill>
              </a:rPr>
              <a:t> 2014.</a:t>
            </a:r>
          </a:p>
          <a:p>
            <a:pPr>
              <a:spcBef>
                <a:spcPts val="400"/>
              </a:spcBef>
              <a:buSzPct val="100000"/>
            </a:pPr>
            <a:endParaRPr lang="en-US" sz="1000" dirty="0" smtClean="0">
              <a:solidFill>
                <a:srgbClr val="E5CE12"/>
              </a:solidFill>
              <a:latin typeface="Impact" charset="0"/>
            </a:endParaRPr>
          </a:p>
          <a:p>
            <a:pPr>
              <a:spcBef>
                <a:spcPts val="400"/>
              </a:spcBef>
              <a:buSzPct val="100000"/>
            </a:pPr>
            <a:r>
              <a:rPr lang="en-US" sz="1000" dirty="0" smtClean="0">
                <a:solidFill>
                  <a:srgbClr val="E5CE12"/>
                </a:solidFill>
                <a:latin typeface="Impact" charset="0"/>
              </a:rPr>
              <a:t>RUSIA </a:t>
            </a:r>
            <a:r>
              <a:rPr lang="en-US" sz="1000" dirty="0">
                <a:solidFill>
                  <a:srgbClr val="E5CE12"/>
                </a:solidFill>
                <a:latin typeface="Impact" charset="0"/>
              </a:rPr>
              <a:t>| ESPAÑA</a:t>
            </a:r>
          </a:p>
          <a:p>
            <a:pPr>
              <a:buSzPct val="100000"/>
            </a:pPr>
            <a:r>
              <a:rPr lang="en-US" sz="700" dirty="0">
                <a:solidFill>
                  <a:srgbClr val="FFFFFF"/>
                </a:solidFill>
              </a:rPr>
              <a:t>Hyundai </a:t>
            </a:r>
            <a:r>
              <a:rPr lang="en-US" sz="700" dirty="0" err="1">
                <a:solidFill>
                  <a:srgbClr val="FFFFFF"/>
                </a:solidFill>
              </a:rPr>
              <a:t>tiene</a:t>
            </a:r>
            <a:r>
              <a:rPr lang="en-US" sz="700" dirty="0">
                <a:solidFill>
                  <a:srgbClr val="FFFFFF"/>
                </a:solidFill>
              </a:rPr>
              <a:t> </a:t>
            </a:r>
            <a:r>
              <a:rPr lang="en-US" sz="700" dirty="0" err="1">
                <a:solidFill>
                  <a:srgbClr val="FFFFFF"/>
                </a:solidFill>
              </a:rPr>
              <a:t>diferentes</a:t>
            </a:r>
            <a:r>
              <a:rPr lang="en-US" sz="700" dirty="0">
                <a:solidFill>
                  <a:srgbClr val="FFFFFF"/>
                </a:solidFill>
              </a:rPr>
              <a:t> </a:t>
            </a:r>
            <a:r>
              <a:rPr lang="en-US" sz="700" dirty="0" err="1">
                <a:solidFill>
                  <a:srgbClr val="FFFFFF"/>
                </a:solidFill>
              </a:rPr>
              <a:t>campañas</a:t>
            </a:r>
            <a:r>
              <a:rPr lang="en-US" sz="700" dirty="0">
                <a:solidFill>
                  <a:srgbClr val="FFFFFF"/>
                </a:solidFill>
              </a:rPr>
              <a:t> </a:t>
            </a:r>
            <a:r>
              <a:rPr lang="en-US" sz="700" dirty="0" err="1">
                <a:solidFill>
                  <a:srgbClr val="FFFFFF"/>
                </a:solidFill>
              </a:rPr>
              <a:t>promocionales</a:t>
            </a:r>
            <a:r>
              <a:rPr lang="en-US" sz="700" dirty="0">
                <a:solidFill>
                  <a:srgbClr val="FFFFFF"/>
                </a:solidFill>
              </a:rPr>
              <a:t>, </a:t>
            </a:r>
            <a:r>
              <a:rPr lang="en-US" sz="700" dirty="0" err="1">
                <a:solidFill>
                  <a:srgbClr val="FFFFFF"/>
                </a:solidFill>
              </a:rPr>
              <a:t>por</a:t>
            </a:r>
            <a:r>
              <a:rPr lang="en-US" sz="700" dirty="0">
                <a:solidFill>
                  <a:srgbClr val="FFFFFF"/>
                </a:solidFill>
              </a:rPr>
              <a:t> </a:t>
            </a:r>
            <a:r>
              <a:rPr lang="en-US" sz="700" dirty="0" err="1">
                <a:solidFill>
                  <a:srgbClr val="FFFFFF"/>
                </a:solidFill>
              </a:rPr>
              <a:t>ejemplo</a:t>
            </a:r>
            <a:r>
              <a:rPr lang="en-US" sz="700" dirty="0">
                <a:solidFill>
                  <a:srgbClr val="FFFFFF"/>
                </a:solidFill>
              </a:rPr>
              <a:t>, en </a:t>
            </a:r>
            <a:r>
              <a:rPr lang="en-US" sz="700" dirty="0" err="1">
                <a:solidFill>
                  <a:srgbClr val="FFFFFF"/>
                </a:solidFill>
              </a:rPr>
              <a:t>Rusia</a:t>
            </a:r>
            <a:r>
              <a:rPr lang="en-US" sz="700" dirty="0">
                <a:solidFill>
                  <a:srgbClr val="FFFFFF"/>
                </a:solidFill>
              </a:rPr>
              <a:t>, </a:t>
            </a:r>
            <a:r>
              <a:rPr lang="en-US" sz="700" dirty="0" err="1">
                <a:solidFill>
                  <a:srgbClr val="FFFFFF"/>
                </a:solidFill>
              </a:rPr>
              <a:t>es</a:t>
            </a:r>
            <a:r>
              <a:rPr lang="en-US" sz="700" dirty="0">
                <a:solidFill>
                  <a:srgbClr val="FFFFFF"/>
                </a:solidFill>
              </a:rPr>
              <a:t> "</a:t>
            </a:r>
            <a:r>
              <a:rPr lang="en-US" sz="700" dirty="0" err="1">
                <a:solidFill>
                  <a:srgbClr val="FFFFFF"/>
                </a:solidFill>
              </a:rPr>
              <a:t>Compra</a:t>
            </a:r>
            <a:r>
              <a:rPr lang="en-US" sz="700" dirty="0">
                <a:solidFill>
                  <a:srgbClr val="FFFFFF"/>
                </a:solidFill>
              </a:rPr>
              <a:t> un </a:t>
            </a:r>
            <a:r>
              <a:rPr lang="en-US" sz="700" dirty="0" err="1">
                <a:solidFill>
                  <a:srgbClr val="FFFFFF"/>
                </a:solidFill>
              </a:rPr>
              <a:t>coche</a:t>
            </a:r>
            <a:r>
              <a:rPr lang="en-US" sz="700" dirty="0">
                <a:solidFill>
                  <a:srgbClr val="FFFFFF"/>
                </a:solidFill>
              </a:rPr>
              <a:t> - </a:t>
            </a:r>
            <a:r>
              <a:rPr lang="en-US" sz="700" dirty="0" err="1">
                <a:solidFill>
                  <a:srgbClr val="FFFFFF"/>
                </a:solidFill>
              </a:rPr>
              <a:t>gana</a:t>
            </a:r>
            <a:r>
              <a:rPr lang="en-US" sz="700" dirty="0">
                <a:solidFill>
                  <a:srgbClr val="FFFFFF"/>
                </a:solidFill>
              </a:rPr>
              <a:t> un </a:t>
            </a:r>
            <a:r>
              <a:rPr lang="en-US" sz="700" dirty="0" err="1">
                <a:solidFill>
                  <a:srgbClr val="FFFFFF"/>
                </a:solidFill>
              </a:rPr>
              <a:t>viaje</a:t>
            </a:r>
            <a:r>
              <a:rPr lang="en-US" sz="700" dirty="0">
                <a:solidFill>
                  <a:srgbClr val="FFFFFF"/>
                </a:solidFill>
              </a:rPr>
              <a:t> a </a:t>
            </a:r>
            <a:r>
              <a:rPr lang="en-US" sz="700" dirty="0" err="1">
                <a:solidFill>
                  <a:srgbClr val="FFFFFF"/>
                </a:solidFill>
              </a:rPr>
              <a:t>Brasil</a:t>
            </a:r>
            <a:r>
              <a:rPr lang="en-US" sz="700" dirty="0">
                <a:solidFill>
                  <a:srgbClr val="FFFFFF"/>
                </a:solidFill>
              </a:rPr>
              <a:t> y </a:t>
            </a:r>
            <a:r>
              <a:rPr lang="en-US" sz="700" dirty="0" err="1">
                <a:solidFill>
                  <a:srgbClr val="FFFFFF"/>
                </a:solidFill>
              </a:rPr>
              <a:t>entradas</a:t>
            </a:r>
            <a:r>
              <a:rPr lang="en-US" sz="700" dirty="0">
                <a:solidFill>
                  <a:srgbClr val="FFFFFF"/>
                </a:solidFill>
              </a:rPr>
              <a:t> </a:t>
            </a:r>
            <a:r>
              <a:rPr lang="en-US" sz="700" dirty="0" err="1">
                <a:solidFill>
                  <a:srgbClr val="FFFFFF"/>
                </a:solidFill>
              </a:rPr>
              <a:t>para</a:t>
            </a:r>
            <a:r>
              <a:rPr lang="en-US" sz="700" dirty="0">
                <a:solidFill>
                  <a:srgbClr val="FFFFFF"/>
                </a:solidFill>
              </a:rPr>
              <a:t> la FIFA 2014" o en el </a:t>
            </a:r>
            <a:r>
              <a:rPr lang="en-US" sz="700" dirty="0" err="1">
                <a:solidFill>
                  <a:srgbClr val="FFFFFF"/>
                </a:solidFill>
              </a:rPr>
              <a:t>caso</a:t>
            </a:r>
            <a:r>
              <a:rPr lang="en-US" sz="700" dirty="0">
                <a:solidFill>
                  <a:srgbClr val="FFFFFF"/>
                </a:solidFill>
              </a:rPr>
              <a:t> de </a:t>
            </a:r>
            <a:r>
              <a:rPr lang="en-US" sz="700" dirty="0" err="1">
                <a:solidFill>
                  <a:srgbClr val="FFFFFF"/>
                </a:solidFill>
              </a:rPr>
              <a:t>España</a:t>
            </a:r>
            <a:r>
              <a:rPr lang="en-US" sz="700" dirty="0">
                <a:solidFill>
                  <a:srgbClr val="FFFFFF"/>
                </a:solidFill>
              </a:rPr>
              <a:t>, "Si el </a:t>
            </a:r>
            <a:r>
              <a:rPr lang="en-US" sz="700" dirty="0" err="1">
                <a:solidFill>
                  <a:srgbClr val="FFFFFF"/>
                </a:solidFill>
              </a:rPr>
              <a:t>equipo</a:t>
            </a:r>
            <a:r>
              <a:rPr lang="en-US" sz="700" dirty="0">
                <a:solidFill>
                  <a:srgbClr val="FFFFFF"/>
                </a:solidFill>
              </a:rPr>
              <a:t> </a:t>
            </a:r>
            <a:r>
              <a:rPr lang="en-US" sz="700" dirty="0" err="1">
                <a:solidFill>
                  <a:srgbClr val="FFFFFF"/>
                </a:solidFill>
              </a:rPr>
              <a:t>marca</a:t>
            </a:r>
            <a:r>
              <a:rPr lang="en-US" sz="700" dirty="0">
                <a:solidFill>
                  <a:srgbClr val="FFFFFF"/>
                </a:solidFill>
              </a:rPr>
              <a:t>, </a:t>
            </a:r>
            <a:r>
              <a:rPr lang="en-US" sz="700" dirty="0" err="1">
                <a:solidFill>
                  <a:srgbClr val="FFFFFF"/>
                </a:solidFill>
              </a:rPr>
              <a:t>tu</a:t>
            </a:r>
            <a:r>
              <a:rPr lang="en-US" sz="700" dirty="0">
                <a:solidFill>
                  <a:srgbClr val="FFFFFF"/>
                </a:solidFill>
              </a:rPr>
              <a:t> </a:t>
            </a:r>
            <a:r>
              <a:rPr lang="en-US" sz="700" dirty="0" err="1">
                <a:solidFill>
                  <a:srgbClr val="FFFFFF"/>
                </a:solidFill>
              </a:rPr>
              <a:t>ganas</a:t>
            </a:r>
            <a:r>
              <a:rPr lang="en-US" sz="700" dirty="0">
                <a:solidFill>
                  <a:srgbClr val="FFFFFF"/>
                </a:solidFill>
              </a:rPr>
              <a:t>" (</a:t>
            </a:r>
            <a:r>
              <a:rPr lang="en-US" sz="700" dirty="0" err="1">
                <a:solidFill>
                  <a:srgbClr val="FFFFFF"/>
                </a:solidFill>
              </a:rPr>
              <a:t>si</a:t>
            </a:r>
            <a:r>
              <a:rPr lang="en-US" sz="700" dirty="0">
                <a:solidFill>
                  <a:srgbClr val="FFFFFF"/>
                </a:solidFill>
              </a:rPr>
              <a:t> </a:t>
            </a:r>
            <a:r>
              <a:rPr lang="en-US" sz="700" dirty="0" err="1">
                <a:solidFill>
                  <a:srgbClr val="FFFFFF"/>
                </a:solidFill>
              </a:rPr>
              <a:t>compras</a:t>
            </a:r>
            <a:r>
              <a:rPr lang="en-US" sz="700" dirty="0">
                <a:solidFill>
                  <a:srgbClr val="FFFFFF"/>
                </a:solidFill>
              </a:rPr>
              <a:t> un Hyundai, </a:t>
            </a:r>
            <a:r>
              <a:rPr lang="en-US" sz="700" dirty="0" err="1">
                <a:solidFill>
                  <a:srgbClr val="FFFFFF"/>
                </a:solidFill>
              </a:rPr>
              <a:t>por</a:t>
            </a:r>
            <a:r>
              <a:rPr lang="en-US" sz="700" dirty="0">
                <a:solidFill>
                  <a:srgbClr val="FFFFFF"/>
                </a:solidFill>
              </a:rPr>
              <a:t> </a:t>
            </a:r>
            <a:r>
              <a:rPr lang="en-US" sz="700" dirty="0" err="1">
                <a:solidFill>
                  <a:srgbClr val="FFFFFF"/>
                </a:solidFill>
              </a:rPr>
              <a:t>cada</a:t>
            </a:r>
            <a:r>
              <a:rPr lang="en-US" sz="700" dirty="0">
                <a:solidFill>
                  <a:srgbClr val="FFFFFF"/>
                </a:solidFill>
              </a:rPr>
              <a:t> </a:t>
            </a:r>
            <a:r>
              <a:rPr lang="en-US" sz="700" dirty="0" err="1">
                <a:solidFill>
                  <a:srgbClr val="FFFFFF"/>
                </a:solidFill>
              </a:rPr>
              <a:t>gol</a:t>
            </a:r>
            <a:r>
              <a:rPr lang="en-US" sz="700" dirty="0">
                <a:solidFill>
                  <a:srgbClr val="FFFFFF"/>
                </a:solidFill>
              </a:rPr>
              <a:t> de la </a:t>
            </a:r>
            <a:r>
              <a:rPr lang="en-US" sz="700" dirty="0" err="1">
                <a:solidFill>
                  <a:srgbClr val="FFFFFF"/>
                </a:solidFill>
              </a:rPr>
              <a:t>selección</a:t>
            </a:r>
            <a:r>
              <a:rPr lang="en-US" sz="700" dirty="0">
                <a:solidFill>
                  <a:srgbClr val="FFFFFF"/>
                </a:solidFill>
              </a:rPr>
              <a:t> </a:t>
            </a:r>
            <a:r>
              <a:rPr lang="en-US" sz="700" dirty="0" err="1">
                <a:solidFill>
                  <a:srgbClr val="FFFFFF"/>
                </a:solidFill>
              </a:rPr>
              <a:t>que</a:t>
            </a:r>
            <a:r>
              <a:rPr lang="en-US" sz="700" dirty="0">
                <a:solidFill>
                  <a:srgbClr val="FFFFFF"/>
                </a:solidFill>
              </a:rPr>
              <a:t> </a:t>
            </a:r>
            <a:r>
              <a:rPr lang="en-US" sz="700" dirty="0" err="1">
                <a:solidFill>
                  <a:srgbClr val="FFFFFF"/>
                </a:solidFill>
              </a:rPr>
              <a:t>escojas</a:t>
            </a:r>
            <a:r>
              <a:rPr lang="en-US" sz="700" dirty="0">
                <a:solidFill>
                  <a:srgbClr val="FFFFFF"/>
                </a:solidFill>
              </a:rPr>
              <a:t> </a:t>
            </a:r>
            <a:r>
              <a:rPr lang="en-US" sz="700" dirty="0" err="1">
                <a:solidFill>
                  <a:srgbClr val="FFFFFF"/>
                </a:solidFill>
              </a:rPr>
              <a:t>te</a:t>
            </a:r>
            <a:r>
              <a:rPr lang="en-US" sz="700" dirty="0">
                <a:solidFill>
                  <a:srgbClr val="FFFFFF"/>
                </a:solidFill>
              </a:rPr>
              <a:t> </a:t>
            </a:r>
            <a:r>
              <a:rPr lang="en-US" sz="700" dirty="0" err="1">
                <a:solidFill>
                  <a:srgbClr val="FFFFFF"/>
                </a:solidFill>
              </a:rPr>
              <a:t>devolvemos</a:t>
            </a:r>
            <a:r>
              <a:rPr lang="en-US" sz="700" dirty="0">
                <a:solidFill>
                  <a:srgbClr val="FFFFFF"/>
                </a:solidFill>
              </a:rPr>
              <a:t> </a:t>
            </a:r>
            <a:r>
              <a:rPr lang="en-US" sz="700" dirty="0" err="1">
                <a:solidFill>
                  <a:srgbClr val="FFFFFF"/>
                </a:solidFill>
              </a:rPr>
              <a:t>una</a:t>
            </a:r>
            <a:r>
              <a:rPr lang="en-US" sz="700" dirty="0">
                <a:solidFill>
                  <a:srgbClr val="FFFFFF"/>
                </a:solidFill>
              </a:rPr>
              <a:t> </a:t>
            </a:r>
            <a:r>
              <a:rPr lang="en-US" sz="700" dirty="0" err="1">
                <a:solidFill>
                  <a:srgbClr val="FFFFFF"/>
                </a:solidFill>
              </a:rPr>
              <a:t>mensualidad</a:t>
            </a:r>
            <a:r>
              <a:rPr lang="en-US" sz="700" dirty="0">
                <a:solidFill>
                  <a:srgbClr val="FFFFFF"/>
                </a:solidFill>
              </a:rPr>
              <a:t> del </a:t>
            </a:r>
            <a:r>
              <a:rPr lang="en-US" sz="700" dirty="0" err="1">
                <a:solidFill>
                  <a:srgbClr val="FFFFFF"/>
                </a:solidFill>
              </a:rPr>
              <a:t>pago</a:t>
            </a:r>
            <a:r>
              <a:rPr lang="en-US" sz="700" dirty="0">
                <a:solidFill>
                  <a:srgbClr val="FFFFFF"/>
                </a:solidFill>
              </a:rPr>
              <a:t> del </a:t>
            </a:r>
            <a:r>
              <a:rPr lang="en-US" sz="700" dirty="0" err="1">
                <a:solidFill>
                  <a:srgbClr val="FFFFFF"/>
                </a:solidFill>
              </a:rPr>
              <a:t>coche</a:t>
            </a:r>
            <a:r>
              <a:rPr lang="en-US" sz="700" dirty="0">
                <a:solidFill>
                  <a:srgbClr val="FFFFFF"/>
                </a:solidFill>
              </a:rPr>
              <a:t>)</a:t>
            </a:r>
          </a:p>
          <a:p>
            <a:pPr>
              <a:spcBef>
                <a:spcPts val="200"/>
              </a:spcBef>
              <a:buSzPct val="100000"/>
            </a:pPr>
            <a:endParaRPr lang="en-US" sz="700" dirty="0">
              <a:solidFill>
                <a:srgbClr val="FFFFFF"/>
              </a:solidFill>
            </a:endParaRPr>
          </a:p>
          <a:p>
            <a:pPr>
              <a:spcBef>
                <a:spcPts val="200"/>
              </a:spcBef>
              <a:buSzPct val="100000"/>
            </a:pPr>
            <a:endParaRPr lang="en-US" sz="700" dirty="0">
              <a:solidFill>
                <a:srgbClr val="FFFFFF"/>
              </a:solidFill>
            </a:endParaRPr>
          </a:p>
        </p:txBody>
      </p:sp>
      <p:sp>
        <p:nvSpPr>
          <p:cNvPr id="107" name="TextBox 61"/>
          <p:cNvSpPr txBox="1">
            <a:spLocks noChangeArrowheads="1"/>
          </p:cNvSpPr>
          <p:nvPr/>
        </p:nvSpPr>
        <p:spPr bwMode="auto">
          <a:xfrm>
            <a:off x="73025" y="4591050"/>
            <a:ext cx="75676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Snapshots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EMEA N = 1202 (</a:t>
            </a:r>
            <a:r>
              <a:rPr lang="en-US" sz="600" dirty="0" err="1">
                <a:solidFill>
                  <a:srgbClr val="FFFFFF"/>
                </a:solidFill>
              </a:rPr>
              <a:t>aproximadamente</a:t>
            </a:r>
            <a:r>
              <a:rPr lang="en-US" sz="600" dirty="0">
                <a:solidFill>
                  <a:srgbClr val="FFFFFF"/>
                </a:solidFill>
              </a:rPr>
              <a:t> 200 en el </a:t>
            </a:r>
            <a:r>
              <a:rPr lang="en-US" sz="600" dirty="0" err="1">
                <a:solidFill>
                  <a:srgbClr val="FFFFFF"/>
                </a:solidFill>
              </a:rPr>
              <a:t>Reino</a:t>
            </a:r>
            <a:r>
              <a:rPr lang="en-US" sz="600" dirty="0">
                <a:solidFill>
                  <a:srgbClr val="FFFFFF"/>
                </a:solidFill>
              </a:rPr>
              <a:t> </a:t>
            </a:r>
            <a:r>
              <a:rPr lang="en-US" sz="600" dirty="0" err="1">
                <a:solidFill>
                  <a:srgbClr val="FFFFFF"/>
                </a:solidFill>
              </a:rPr>
              <a:t>Unido</a:t>
            </a:r>
            <a:r>
              <a:rPr lang="en-US" sz="600" dirty="0">
                <a:solidFill>
                  <a:srgbClr val="FFFFFF"/>
                </a:solidFill>
              </a:rPr>
              <a:t>, </a:t>
            </a:r>
            <a:r>
              <a:rPr lang="en-US" sz="600" dirty="0" err="1">
                <a:solidFill>
                  <a:srgbClr val="FFFFFF"/>
                </a:solidFill>
              </a:rPr>
              <a:t>Alemania</a:t>
            </a:r>
            <a:r>
              <a:rPr lang="en-US" sz="600" dirty="0">
                <a:solidFill>
                  <a:srgbClr val="FFFFFF"/>
                </a:solidFill>
              </a:rPr>
              <a:t>, </a:t>
            </a:r>
            <a:r>
              <a:rPr lang="en-US" sz="600" dirty="0" err="1">
                <a:solidFill>
                  <a:srgbClr val="FFFFFF"/>
                </a:solidFill>
              </a:rPr>
              <a:t>Francia</a:t>
            </a:r>
            <a:r>
              <a:rPr lang="en-US" sz="600" dirty="0">
                <a:solidFill>
                  <a:srgbClr val="FFFFFF"/>
                </a:solidFill>
              </a:rPr>
              <a:t>, </a:t>
            </a:r>
            <a:r>
              <a:rPr lang="en-US" sz="600" dirty="0" err="1">
                <a:solidFill>
                  <a:srgbClr val="FFFFFF"/>
                </a:solidFill>
              </a:rPr>
              <a:t>España</a:t>
            </a:r>
            <a:r>
              <a:rPr lang="en-US" sz="600" dirty="0">
                <a:solidFill>
                  <a:srgbClr val="FFFFFF"/>
                </a:solidFill>
              </a:rPr>
              <a:t>, </a:t>
            </a:r>
            <a:r>
              <a:rPr lang="en-US" sz="600" dirty="0" err="1">
                <a:solidFill>
                  <a:srgbClr val="FFFFFF"/>
                </a:solidFill>
              </a:rPr>
              <a:t>Rusia</a:t>
            </a:r>
            <a:r>
              <a:rPr lang="en-US" sz="600" dirty="0">
                <a:solidFill>
                  <a:srgbClr val="FFFFFF"/>
                </a:solidFill>
              </a:rPr>
              <a:t>, Italia, </a:t>
            </a:r>
            <a:r>
              <a:rPr lang="en-US" sz="600" dirty="0" err="1">
                <a:solidFill>
                  <a:srgbClr val="FFFFFF"/>
                </a:solidFill>
              </a:rPr>
              <a:t>Sudáfrica</a:t>
            </a:r>
            <a:r>
              <a:rPr lang="en-US" sz="600" dirty="0">
                <a:solidFill>
                  <a:srgbClr val="FFFFFF"/>
                </a:solidFill>
              </a:rPr>
              <a:t>). Hyundai </a:t>
            </a:r>
            <a:r>
              <a:rPr lang="en-US" sz="600" dirty="0" smtClean="0">
                <a:solidFill>
                  <a:srgbClr val="FFFFFF"/>
                </a:solidFill>
              </a:rPr>
              <a:t>Kia </a:t>
            </a:r>
            <a:r>
              <a:rPr lang="en-US" sz="600" dirty="0">
                <a:solidFill>
                  <a:srgbClr val="FFFFFF"/>
                </a:solidFill>
              </a:rPr>
              <a:t>Motors N = 367.</a:t>
            </a:r>
          </a:p>
        </p:txBody>
      </p:sp>
      <p:graphicFrame>
        <p:nvGraphicFramePr>
          <p:cNvPr id="108" name="Chart 107"/>
          <p:cNvGraphicFramePr/>
          <p:nvPr>
            <p:extLst>
              <p:ext uri="{D42A27DB-BD31-4B8C-83A1-F6EECF244321}">
                <p14:modId xmlns:p14="http://schemas.microsoft.com/office/powerpoint/2010/main" val="150560230"/>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2"/>
          </a:graphicData>
        </a:graphic>
      </p:graphicFrame>
      <p:grpSp>
        <p:nvGrpSpPr>
          <p:cNvPr id="109" name="Group 108"/>
          <p:cNvGrpSpPr/>
          <p:nvPr/>
        </p:nvGrpSpPr>
        <p:grpSpPr>
          <a:xfrm>
            <a:off x="1637994" y="4734632"/>
            <a:ext cx="7506006" cy="417693"/>
            <a:chOff x="1637994" y="4734632"/>
            <a:chExt cx="7506006" cy="417693"/>
          </a:xfrm>
        </p:grpSpPr>
        <p:grpSp>
          <p:nvGrpSpPr>
            <p:cNvPr id="110" name="Group 109"/>
            <p:cNvGrpSpPr/>
            <p:nvPr/>
          </p:nvGrpSpPr>
          <p:grpSpPr>
            <a:xfrm>
              <a:off x="1637994" y="4835525"/>
              <a:ext cx="7506006" cy="316800"/>
              <a:chOff x="1914453" y="4835525"/>
              <a:chExt cx="8255647" cy="316800"/>
            </a:xfrm>
          </p:grpSpPr>
          <p:sp>
            <p:nvSpPr>
              <p:cNvPr id="112" name="Rectangle 111">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13" name="Rectangle 112">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14" name="Rectangle 113">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15" name="Rectangle 114">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16" name="Rectangle 115">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7" name="Rectangle 116">
                <a:hlinkClick r:id="rId18"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18" name="Rectangle 117">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19" name="Rectangle 118">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11" name="Isosceles Triangle 110"/>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17773676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SONY</a:t>
              </a:r>
              <a:endParaRPr lang="en-GB" dirty="0">
                <a:solidFill>
                  <a:prstClr val="white"/>
                </a:solidFill>
                <a:latin typeface="+mj-lt"/>
                <a:cs typeface="Arial" pitchFamily="34" charset="0"/>
              </a:endParaRPr>
            </a:p>
          </p:txBody>
        </p:sp>
      </p:grpSp>
      <p:grpSp>
        <p:nvGrpSpPr>
          <p:cNvPr id="49" name="Group 48"/>
          <p:cNvGrpSpPr/>
          <p:nvPr/>
        </p:nvGrpSpPr>
        <p:grpSpPr>
          <a:xfrm>
            <a:off x="8327901" y="93663"/>
            <a:ext cx="557063" cy="628047"/>
            <a:chOff x="8327901" y="93663"/>
            <a:chExt cx="557063" cy="628047"/>
          </a:xfrm>
        </p:grpSpPr>
        <p:sp>
          <p:nvSpPr>
            <p:cNvPr id="50"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51" name="Rectangle 50"/>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grpSp>
        <p:nvGrpSpPr>
          <p:cNvPr id="53" name="Group 52"/>
          <p:cNvGrpSpPr/>
          <p:nvPr/>
        </p:nvGrpSpPr>
        <p:grpSpPr>
          <a:xfrm>
            <a:off x="260764" y="658429"/>
            <a:ext cx="660484" cy="665570"/>
            <a:chOff x="611438" y="1730773"/>
            <a:chExt cx="972000" cy="972000"/>
          </a:xfrm>
        </p:grpSpPr>
        <p:sp>
          <p:nvSpPr>
            <p:cNvPr id="54" name="TextBox 53"/>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nvGrpSpPr>
            <p:cNvPr id="55" name="Group 48"/>
            <p:cNvGrpSpPr>
              <a:grpSpLocks noChangeAspect="1"/>
            </p:cNvGrpSpPr>
            <p:nvPr/>
          </p:nvGrpSpPr>
          <p:grpSpPr>
            <a:xfrm>
              <a:off x="713622" y="1854864"/>
              <a:ext cx="756000" cy="756000"/>
              <a:chOff x="3639697" y="2022734"/>
              <a:chExt cx="1347333" cy="1347333"/>
            </a:xfrm>
          </p:grpSpPr>
          <p:sp>
            <p:nvSpPr>
              <p:cNvPr id="57" name="Oval 5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8" name="Oval 5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9" name="Oval 5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6" name="Oval 5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60" name="Picture 11"/>
          <p:cNvPicPr>
            <a:picLocks noChangeAspect="1" noChangeArrowheads="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0379" y="897825"/>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 name="Picture 9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5956226" y="711574"/>
            <a:ext cx="2484036" cy="16008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 name="Group 4"/>
          <p:cNvGrpSpPr/>
          <p:nvPr/>
        </p:nvGrpSpPr>
        <p:grpSpPr>
          <a:xfrm>
            <a:off x="5956226" y="2732092"/>
            <a:ext cx="2492562" cy="1010189"/>
            <a:chOff x="5815873" y="2402469"/>
            <a:chExt cx="2664814" cy="1080000"/>
          </a:xfrm>
        </p:grpSpPr>
        <p:pic>
          <p:nvPicPr>
            <p:cNvPr id="37" name="Picture 2" descr="N:\sony.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815873" y="2402469"/>
              <a:ext cx="1347111" cy="1080000"/>
            </a:xfrm>
            <a:prstGeom prst="rect">
              <a:avLst/>
            </a:prstGeom>
            <a:noFill/>
            <a:ln w="9525">
              <a:noFill/>
              <a:miter lim="800000"/>
              <a:headEnd/>
              <a:tailEnd/>
            </a:ln>
          </p:spPr>
        </p:pic>
        <p:pic>
          <p:nvPicPr>
            <p:cNvPr id="38" name="Picture 6" descr="M:\MobilePhones_Sonyxperia_worldcup_22052014_478x399.jp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186783" y="2402469"/>
              <a:ext cx="1293904" cy="1080000"/>
            </a:xfrm>
            <a:prstGeom prst="rect">
              <a:avLst/>
            </a:prstGeom>
            <a:noFill/>
            <a:ln w="9525">
              <a:noFill/>
              <a:miter lim="800000"/>
              <a:headEnd/>
              <a:tailEnd/>
            </a:ln>
          </p:spPr>
        </p:pic>
      </p:grpSp>
      <p:sp>
        <p:nvSpPr>
          <p:cNvPr id="43" name="Title 1"/>
          <p:cNvSpPr>
            <a:spLocks noGrp="1"/>
          </p:cNvSpPr>
          <p:nvPr>
            <p:ph type="title"/>
          </p:nvPr>
        </p:nvSpPr>
        <p:spPr>
          <a:xfrm rot="5400000">
            <a:off x="-1419994" y="611226"/>
            <a:ext cx="1861398" cy="978587"/>
          </a:xfrm>
        </p:spPr>
        <p:txBody>
          <a:bodyPr/>
          <a:lstStyle/>
          <a:p>
            <a:r>
              <a:rPr lang="en-GB" dirty="0" smtClean="0"/>
              <a:t>EMEA SONY</a:t>
            </a:r>
            <a:endParaRPr lang="en-GB" dirty="0">
              <a:solidFill>
                <a:schemeClr val="accent6"/>
              </a:solidFill>
            </a:endParaRPr>
          </a:p>
        </p:txBody>
      </p:sp>
      <p:sp>
        <p:nvSpPr>
          <p:cNvPr id="85" name="Rectangle 84">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86"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pPr lvl="0">
              <a:spcBef>
                <a:spcPts val="0"/>
              </a:spcBef>
              <a:buSzPct val="100000"/>
            </a:pPr>
            <a:r>
              <a:rPr lang="en-US" sz="1600" cap="none" dirty="0">
                <a:solidFill>
                  <a:srgbClr val="FFFFFF"/>
                </a:solidFill>
                <a:latin typeface="Impact" charset="0"/>
              </a:rPr>
              <a:t>PATROCINADORES DE LA COPA MUNDIAL 2014</a:t>
            </a:r>
            <a:r>
              <a:rPr lang="en-US" sz="1600" cap="none" dirty="0">
                <a:solidFill>
                  <a:srgbClr val="4197FC"/>
                </a:solidFill>
                <a:latin typeface="Impact" charset="0"/>
              </a:rPr>
              <a:t> </a:t>
            </a:r>
            <a:endParaRPr lang="en-US" sz="1600" cap="none" dirty="0" smtClean="0">
              <a:solidFill>
                <a:srgbClr val="4197FC"/>
              </a:solidFill>
              <a:latin typeface="Impact" charset="0"/>
            </a:endParaRPr>
          </a:p>
          <a:p>
            <a:pPr lvl="0">
              <a:spcBef>
                <a:spcPts val="0"/>
              </a:spcBef>
              <a:buSzPct val="100000"/>
            </a:pPr>
            <a:r>
              <a:rPr lang="en-US" sz="1600" cap="none" dirty="0" smtClean="0">
                <a:solidFill>
                  <a:srgbClr val="4197FC"/>
                </a:solidFill>
                <a:latin typeface="Impact" charset="0"/>
              </a:rPr>
              <a:t>EMEA</a:t>
            </a:r>
            <a:endParaRPr lang="en-US" sz="1600" cap="none" dirty="0">
              <a:solidFill>
                <a:srgbClr val="4197FC"/>
              </a:solidFill>
              <a:latin typeface="Impact" charset="0"/>
            </a:endParaRPr>
          </a:p>
        </p:txBody>
      </p:sp>
      <p:sp>
        <p:nvSpPr>
          <p:cNvPr id="87" name="Chevron 86">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88" name="Rectangle 87"/>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90" name="Rectangle 89"/>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91" name="Chevron 90">
            <a:hlinkClick r:id="rId8"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3" name="TextBox 92"/>
          <p:cNvSpPr txBox="1"/>
          <p:nvPr/>
        </p:nvSpPr>
        <p:spPr>
          <a:xfrm>
            <a:off x="905084" y="911944"/>
            <a:ext cx="3166316" cy="307777"/>
          </a:xfrm>
          <a:prstGeom prst="rect">
            <a:avLst/>
          </a:prstGeom>
          <a:noFill/>
        </p:spPr>
        <p:txBody>
          <a:bodyPr wrap="none" rtlCol="0">
            <a:spAutoFit/>
          </a:bodyPr>
          <a:lstStyle/>
          <a:p>
            <a:pPr>
              <a:buSzPct val="100000"/>
            </a:pPr>
            <a:r>
              <a:rPr lang="en-US" sz="1400" dirty="0">
                <a:solidFill>
                  <a:srgbClr val="FFFFFF"/>
                </a:solidFill>
                <a:latin typeface="Impact" charset="0"/>
              </a:rPr>
              <a:t>ACTIVIDADES DE PATROCINIO</a:t>
            </a:r>
            <a:r>
              <a:rPr lang="en-US" sz="1400" dirty="0">
                <a:solidFill>
                  <a:srgbClr val="E5CE12"/>
                </a:solidFill>
                <a:latin typeface="Impact" charset="0"/>
              </a:rPr>
              <a:t> RECORDADAS</a:t>
            </a:r>
          </a:p>
        </p:txBody>
      </p:sp>
      <p:sp>
        <p:nvSpPr>
          <p:cNvPr id="94" name="TextBox 32"/>
          <p:cNvSpPr txBox="1">
            <a:spLocks noChangeArrowheads="1"/>
          </p:cNvSpPr>
          <p:nvPr/>
        </p:nvSpPr>
        <p:spPr bwMode="auto">
          <a:xfrm>
            <a:off x="73025" y="4591050"/>
            <a:ext cx="75676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Snapshots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EMEA N = 1202 (</a:t>
            </a:r>
            <a:r>
              <a:rPr lang="en-US" sz="600" dirty="0" err="1">
                <a:solidFill>
                  <a:srgbClr val="FFFFFF"/>
                </a:solidFill>
              </a:rPr>
              <a:t>aproximadamente</a:t>
            </a:r>
            <a:r>
              <a:rPr lang="en-US" sz="600" dirty="0">
                <a:solidFill>
                  <a:srgbClr val="FFFFFF"/>
                </a:solidFill>
              </a:rPr>
              <a:t> 200 en el </a:t>
            </a:r>
            <a:r>
              <a:rPr lang="en-US" sz="600" dirty="0" err="1">
                <a:solidFill>
                  <a:srgbClr val="FFFFFF"/>
                </a:solidFill>
              </a:rPr>
              <a:t>Reino</a:t>
            </a:r>
            <a:r>
              <a:rPr lang="en-US" sz="600" dirty="0">
                <a:solidFill>
                  <a:srgbClr val="FFFFFF"/>
                </a:solidFill>
              </a:rPr>
              <a:t> </a:t>
            </a:r>
            <a:r>
              <a:rPr lang="en-US" sz="600" dirty="0" err="1">
                <a:solidFill>
                  <a:srgbClr val="FFFFFF"/>
                </a:solidFill>
              </a:rPr>
              <a:t>Unido</a:t>
            </a:r>
            <a:r>
              <a:rPr lang="en-US" sz="600" dirty="0">
                <a:solidFill>
                  <a:srgbClr val="FFFFFF"/>
                </a:solidFill>
              </a:rPr>
              <a:t>, </a:t>
            </a:r>
            <a:r>
              <a:rPr lang="en-US" sz="600" dirty="0" err="1">
                <a:solidFill>
                  <a:srgbClr val="FFFFFF"/>
                </a:solidFill>
              </a:rPr>
              <a:t>Alemania</a:t>
            </a:r>
            <a:r>
              <a:rPr lang="en-US" sz="600" dirty="0">
                <a:solidFill>
                  <a:srgbClr val="FFFFFF"/>
                </a:solidFill>
              </a:rPr>
              <a:t>, </a:t>
            </a:r>
            <a:r>
              <a:rPr lang="en-US" sz="600" dirty="0" err="1">
                <a:solidFill>
                  <a:srgbClr val="FFFFFF"/>
                </a:solidFill>
              </a:rPr>
              <a:t>Francia</a:t>
            </a:r>
            <a:r>
              <a:rPr lang="en-US" sz="600" dirty="0">
                <a:solidFill>
                  <a:srgbClr val="FFFFFF"/>
                </a:solidFill>
              </a:rPr>
              <a:t>, </a:t>
            </a:r>
            <a:r>
              <a:rPr lang="en-US" sz="600" dirty="0" err="1">
                <a:solidFill>
                  <a:srgbClr val="FFFFFF"/>
                </a:solidFill>
              </a:rPr>
              <a:t>España</a:t>
            </a:r>
            <a:r>
              <a:rPr lang="en-US" sz="600" dirty="0">
                <a:solidFill>
                  <a:srgbClr val="FFFFFF"/>
                </a:solidFill>
              </a:rPr>
              <a:t>, </a:t>
            </a:r>
            <a:r>
              <a:rPr lang="en-US" sz="600" dirty="0" err="1">
                <a:solidFill>
                  <a:srgbClr val="FFFFFF"/>
                </a:solidFill>
              </a:rPr>
              <a:t>Rusia</a:t>
            </a:r>
            <a:r>
              <a:rPr lang="en-US" sz="600" dirty="0">
                <a:solidFill>
                  <a:srgbClr val="FFFFFF"/>
                </a:solidFill>
              </a:rPr>
              <a:t>, Italia, </a:t>
            </a:r>
            <a:r>
              <a:rPr lang="en-US" sz="600" dirty="0" err="1">
                <a:solidFill>
                  <a:srgbClr val="FFFFFF"/>
                </a:solidFill>
              </a:rPr>
              <a:t>Sudáfrica</a:t>
            </a:r>
            <a:r>
              <a:rPr lang="en-US" sz="600" dirty="0">
                <a:solidFill>
                  <a:srgbClr val="FFFFFF"/>
                </a:solidFill>
              </a:rPr>
              <a:t>). Sony N = 503.</a:t>
            </a:r>
          </a:p>
        </p:txBody>
      </p:sp>
      <p:sp>
        <p:nvSpPr>
          <p:cNvPr id="95" name="Rectangle 33"/>
          <p:cNvSpPr>
            <a:spLocks noChangeArrowheads="1"/>
          </p:cNvSpPr>
          <p:nvPr/>
        </p:nvSpPr>
        <p:spPr bwMode="auto">
          <a:xfrm>
            <a:off x="3962400" y="644525"/>
            <a:ext cx="1954412"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ts val="200"/>
              </a:spcBef>
              <a:buSzPct val="100000"/>
            </a:pPr>
            <a:r>
              <a:rPr lang="en-US" sz="1000" dirty="0">
                <a:solidFill>
                  <a:srgbClr val="E5CE12"/>
                </a:solidFill>
                <a:latin typeface="Impact" charset="0"/>
              </a:rPr>
              <a:t>ESPAÑA</a:t>
            </a:r>
          </a:p>
          <a:p>
            <a:pPr>
              <a:buSzPct val="100000"/>
            </a:pPr>
            <a:r>
              <a:rPr lang="en-US" sz="750" dirty="0">
                <a:solidFill>
                  <a:srgbClr val="FFFFFF"/>
                </a:solidFill>
              </a:rPr>
              <a:t>En </a:t>
            </a:r>
            <a:r>
              <a:rPr lang="en-US" sz="750" dirty="0" err="1">
                <a:solidFill>
                  <a:srgbClr val="FFFFFF"/>
                </a:solidFill>
              </a:rPr>
              <a:t>España</a:t>
            </a:r>
            <a:r>
              <a:rPr lang="en-US" sz="750" dirty="0">
                <a:solidFill>
                  <a:srgbClr val="FFFFFF"/>
                </a:solidFill>
              </a:rPr>
              <a:t> Sony ha </a:t>
            </a:r>
            <a:r>
              <a:rPr lang="en-US" sz="750" dirty="0" err="1">
                <a:solidFill>
                  <a:srgbClr val="FFFFFF"/>
                </a:solidFill>
              </a:rPr>
              <a:t>lanzado</a:t>
            </a:r>
            <a:r>
              <a:rPr lang="en-US" sz="750" dirty="0">
                <a:solidFill>
                  <a:srgbClr val="FFFFFF"/>
                </a:solidFill>
              </a:rPr>
              <a:t> la </a:t>
            </a:r>
            <a:r>
              <a:rPr lang="en-US" sz="750" dirty="0" err="1">
                <a:solidFill>
                  <a:srgbClr val="FFFFFF"/>
                </a:solidFill>
              </a:rPr>
              <a:t>campaña</a:t>
            </a:r>
            <a:r>
              <a:rPr lang="en-US" sz="750" dirty="0">
                <a:solidFill>
                  <a:srgbClr val="FFFFFF"/>
                </a:solidFill>
              </a:rPr>
              <a:t> de la </a:t>
            </a:r>
            <a:r>
              <a:rPr lang="en-US" sz="750" dirty="0" err="1">
                <a:solidFill>
                  <a:srgbClr val="FFFFFF"/>
                </a:solidFill>
              </a:rPr>
              <a:t>Playstation</a:t>
            </a:r>
            <a:r>
              <a:rPr lang="en-US" sz="750" dirty="0">
                <a:solidFill>
                  <a:srgbClr val="FFFFFF"/>
                </a:solidFill>
              </a:rPr>
              <a:t> 3 FIFA14 </a:t>
            </a:r>
            <a:r>
              <a:rPr lang="en-US" sz="750" dirty="0" err="1">
                <a:solidFill>
                  <a:srgbClr val="FFFFFF"/>
                </a:solidFill>
              </a:rPr>
              <a:t>apoyando</a:t>
            </a:r>
            <a:r>
              <a:rPr lang="en-US" sz="750" dirty="0">
                <a:solidFill>
                  <a:srgbClr val="FFFFFF"/>
                </a:solidFill>
              </a:rPr>
              <a:t> la </a:t>
            </a:r>
            <a:r>
              <a:rPr lang="en-US" sz="750" dirty="0" err="1">
                <a:solidFill>
                  <a:srgbClr val="FFFFFF"/>
                </a:solidFill>
              </a:rPr>
              <a:t>Fundación</a:t>
            </a:r>
            <a:r>
              <a:rPr lang="en-US" sz="750" dirty="0">
                <a:solidFill>
                  <a:srgbClr val="FFFFFF"/>
                </a:solidFill>
              </a:rPr>
              <a:t> "</a:t>
            </a:r>
            <a:r>
              <a:rPr lang="en-US" sz="750" dirty="0" err="1">
                <a:solidFill>
                  <a:srgbClr val="FFFFFF"/>
                </a:solidFill>
              </a:rPr>
              <a:t>Juegaterapia</a:t>
            </a:r>
            <a:r>
              <a:rPr lang="en-US" sz="750" dirty="0">
                <a:solidFill>
                  <a:srgbClr val="FFFFFF"/>
                </a:solidFill>
              </a:rPr>
              <a:t>" </a:t>
            </a:r>
            <a:r>
              <a:rPr lang="en-US" sz="750" dirty="0" err="1">
                <a:solidFill>
                  <a:srgbClr val="FFFFFF"/>
                </a:solidFill>
              </a:rPr>
              <a:t>que</a:t>
            </a:r>
            <a:r>
              <a:rPr lang="en-US" sz="750" dirty="0">
                <a:solidFill>
                  <a:srgbClr val="FFFFFF"/>
                </a:solidFill>
              </a:rPr>
              <a:t> </a:t>
            </a:r>
            <a:r>
              <a:rPr lang="en-US" sz="750" dirty="0" err="1">
                <a:solidFill>
                  <a:srgbClr val="FFFFFF"/>
                </a:solidFill>
              </a:rPr>
              <a:t>ayuda</a:t>
            </a:r>
            <a:r>
              <a:rPr lang="en-US" sz="750" dirty="0">
                <a:solidFill>
                  <a:srgbClr val="FFFFFF"/>
                </a:solidFill>
              </a:rPr>
              <a:t> a </a:t>
            </a:r>
            <a:r>
              <a:rPr lang="en-US" sz="750" dirty="0" err="1">
                <a:solidFill>
                  <a:srgbClr val="FFFFFF"/>
                </a:solidFill>
              </a:rPr>
              <a:t>niños</a:t>
            </a:r>
            <a:r>
              <a:rPr lang="en-US" sz="750" dirty="0">
                <a:solidFill>
                  <a:srgbClr val="FFFFFF"/>
                </a:solidFill>
              </a:rPr>
              <a:t> con </a:t>
            </a:r>
            <a:r>
              <a:rPr lang="en-US" sz="750" dirty="0" err="1">
                <a:solidFill>
                  <a:srgbClr val="FFFFFF"/>
                </a:solidFill>
              </a:rPr>
              <a:t>cáncer</a:t>
            </a:r>
            <a:r>
              <a:rPr lang="en-US" sz="750" dirty="0">
                <a:solidFill>
                  <a:srgbClr val="FFFFFF"/>
                </a:solidFill>
              </a:rPr>
              <a:t> a </a:t>
            </a:r>
            <a:r>
              <a:rPr lang="en-US" sz="750" dirty="0" err="1">
                <a:solidFill>
                  <a:srgbClr val="FFFFFF"/>
                </a:solidFill>
              </a:rPr>
              <a:t>través</a:t>
            </a:r>
            <a:r>
              <a:rPr lang="en-US" sz="750" dirty="0">
                <a:solidFill>
                  <a:srgbClr val="FFFFFF"/>
                </a:solidFill>
              </a:rPr>
              <a:t> del </a:t>
            </a:r>
            <a:r>
              <a:rPr lang="en-US" sz="750" dirty="0" err="1">
                <a:solidFill>
                  <a:srgbClr val="FFFFFF"/>
                </a:solidFill>
              </a:rPr>
              <a:t>juego</a:t>
            </a:r>
            <a:r>
              <a:rPr lang="en-US" sz="750" dirty="0">
                <a:solidFill>
                  <a:srgbClr val="FFFFFF"/>
                </a:solidFill>
              </a:rPr>
              <a:t>: </a:t>
            </a:r>
            <a:r>
              <a:rPr lang="en-US" sz="750" dirty="0" err="1">
                <a:solidFill>
                  <a:srgbClr val="FFFFFF"/>
                </a:solidFill>
              </a:rPr>
              <a:t>recogiendo</a:t>
            </a:r>
            <a:r>
              <a:rPr lang="en-US" sz="750" dirty="0">
                <a:solidFill>
                  <a:srgbClr val="FFFFFF"/>
                </a:solidFill>
              </a:rPr>
              <a:t> </a:t>
            </a:r>
            <a:r>
              <a:rPr lang="en-US" sz="750" dirty="0" err="1">
                <a:solidFill>
                  <a:srgbClr val="FFFFFF"/>
                </a:solidFill>
              </a:rPr>
              <a:t>videojuegos</a:t>
            </a:r>
            <a:r>
              <a:rPr lang="en-US" sz="750" dirty="0">
                <a:solidFill>
                  <a:srgbClr val="FFFFFF"/>
                </a:solidFill>
              </a:rPr>
              <a:t> y </a:t>
            </a:r>
            <a:r>
              <a:rPr lang="en-US" sz="750" dirty="0" err="1">
                <a:solidFill>
                  <a:srgbClr val="FFFFFF"/>
                </a:solidFill>
              </a:rPr>
              <a:t>consolas</a:t>
            </a:r>
            <a:r>
              <a:rPr lang="en-US" sz="750" dirty="0">
                <a:solidFill>
                  <a:srgbClr val="FFFFFF"/>
                </a:solidFill>
              </a:rPr>
              <a:t> </a:t>
            </a:r>
            <a:r>
              <a:rPr lang="en-US" sz="750" dirty="0" err="1">
                <a:solidFill>
                  <a:srgbClr val="FFFFFF"/>
                </a:solidFill>
              </a:rPr>
              <a:t>que</a:t>
            </a:r>
            <a:r>
              <a:rPr lang="en-US" sz="750" dirty="0">
                <a:solidFill>
                  <a:srgbClr val="FFFFFF"/>
                </a:solidFill>
              </a:rPr>
              <a:t> la </a:t>
            </a:r>
            <a:r>
              <a:rPr lang="en-US" sz="750" dirty="0" err="1">
                <a:solidFill>
                  <a:srgbClr val="FFFFFF"/>
                </a:solidFill>
              </a:rPr>
              <a:t>gente</a:t>
            </a:r>
            <a:r>
              <a:rPr lang="en-US" sz="750" dirty="0">
                <a:solidFill>
                  <a:srgbClr val="FFFFFF"/>
                </a:solidFill>
              </a:rPr>
              <a:t> </a:t>
            </a:r>
            <a:r>
              <a:rPr lang="en-US" sz="750" dirty="0" err="1">
                <a:solidFill>
                  <a:srgbClr val="FFFFFF"/>
                </a:solidFill>
              </a:rPr>
              <a:t>ya</a:t>
            </a:r>
            <a:r>
              <a:rPr lang="en-US" sz="750" dirty="0">
                <a:solidFill>
                  <a:srgbClr val="FFFFFF"/>
                </a:solidFill>
              </a:rPr>
              <a:t> no </a:t>
            </a:r>
            <a:r>
              <a:rPr lang="en-US" sz="750" dirty="0" err="1">
                <a:solidFill>
                  <a:srgbClr val="FFFFFF"/>
                </a:solidFill>
              </a:rPr>
              <a:t>usa</a:t>
            </a:r>
            <a:r>
              <a:rPr lang="en-US" sz="750" dirty="0">
                <a:solidFill>
                  <a:srgbClr val="FFFFFF"/>
                </a:solidFill>
              </a:rPr>
              <a:t> y </a:t>
            </a:r>
            <a:r>
              <a:rPr lang="en-US" sz="750" dirty="0" err="1">
                <a:solidFill>
                  <a:srgbClr val="FFFFFF"/>
                </a:solidFill>
              </a:rPr>
              <a:t>donándoselas</a:t>
            </a:r>
            <a:r>
              <a:rPr lang="en-US" sz="750" dirty="0">
                <a:solidFill>
                  <a:srgbClr val="FFFFFF"/>
                </a:solidFill>
              </a:rPr>
              <a:t> a los </a:t>
            </a:r>
            <a:r>
              <a:rPr lang="en-US" sz="750" dirty="0" err="1">
                <a:solidFill>
                  <a:srgbClr val="FFFFFF"/>
                </a:solidFill>
              </a:rPr>
              <a:t>niños</a:t>
            </a:r>
            <a:r>
              <a:rPr lang="en-US" sz="750" dirty="0">
                <a:solidFill>
                  <a:srgbClr val="FFFFFF"/>
                </a:solidFill>
              </a:rPr>
              <a:t> </a:t>
            </a:r>
            <a:r>
              <a:rPr lang="en-US" sz="750" dirty="0" err="1">
                <a:solidFill>
                  <a:srgbClr val="FFFFFF"/>
                </a:solidFill>
              </a:rPr>
              <a:t>que</a:t>
            </a:r>
            <a:r>
              <a:rPr lang="en-US" sz="750" dirty="0">
                <a:solidFill>
                  <a:srgbClr val="FFFFFF"/>
                </a:solidFill>
              </a:rPr>
              <a:t> </a:t>
            </a:r>
            <a:r>
              <a:rPr lang="en-US" sz="750" dirty="0" err="1">
                <a:solidFill>
                  <a:srgbClr val="FFFFFF"/>
                </a:solidFill>
              </a:rPr>
              <a:t>están</a:t>
            </a:r>
            <a:r>
              <a:rPr lang="en-US" sz="750" dirty="0">
                <a:solidFill>
                  <a:srgbClr val="FFFFFF"/>
                </a:solidFill>
              </a:rPr>
              <a:t> </a:t>
            </a:r>
            <a:r>
              <a:rPr lang="en-US" sz="750" dirty="0" err="1">
                <a:solidFill>
                  <a:srgbClr val="FFFFFF"/>
                </a:solidFill>
              </a:rPr>
              <a:t>recibiendo</a:t>
            </a:r>
            <a:r>
              <a:rPr lang="en-US" sz="750" dirty="0">
                <a:solidFill>
                  <a:srgbClr val="FFFFFF"/>
                </a:solidFill>
              </a:rPr>
              <a:t> </a:t>
            </a:r>
            <a:r>
              <a:rPr lang="en-US" sz="750" dirty="0" err="1">
                <a:solidFill>
                  <a:srgbClr val="FFFFFF"/>
                </a:solidFill>
              </a:rPr>
              <a:t>quimioterapia</a:t>
            </a:r>
            <a:r>
              <a:rPr lang="en-US" sz="750" dirty="0">
                <a:solidFill>
                  <a:srgbClr val="FFFFFF"/>
                </a:solidFill>
              </a:rPr>
              <a:t> </a:t>
            </a:r>
            <a:r>
              <a:rPr lang="en-US" sz="750" dirty="0" err="1">
                <a:solidFill>
                  <a:srgbClr val="FFFFFF"/>
                </a:solidFill>
              </a:rPr>
              <a:t>para</a:t>
            </a:r>
            <a:r>
              <a:rPr lang="en-US" sz="750" dirty="0">
                <a:solidFill>
                  <a:srgbClr val="FFFFFF"/>
                </a:solidFill>
              </a:rPr>
              <a:t> </a:t>
            </a:r>
            <a:r>
              <a:rPr lang="en-US" sz="750" dirty="0" err="1">
                <a:solidFill>
                  <a:srgbClr val="FFFFFF"/>
                </a:solidFill>
              </a:rPr>
              <a:t>que</a:t>
            </a:r>
            <a:r>
              <a:rPr lang="en-US" sz="750" dirty="0">
                <a:solidFill>
                  <a:srgbClr val="FFFFFF"/>
                </a:solidFill>
              </a:rPr>
              <a:t> </a:t>
            </a:r>
            <a:r>
              <a:rPr lang="en-US" sz="750" dirty="0" err="1">
                <a:solidFill>
                  <a:srgbClr val="FFFFFF"/>
                </a:solidFill>
              </a:rPr>
              <a:t>puedan</a:t>
            </a:r>
            <a:r>
              <a:rPr lang="en-US" sz="750" dirty="0">
                <a:solidFill>
                  <a:srgbClr val="FFFFFF"/>
                </a:solidFill>
              </a:rPr>
              <a:t> </a:t>
            </a:r>
            <a:r>
              <a:rPr lang="en-US" sz="750" dirty="0" err="1">
                <a:solidFill>
                  <a:srgbClr val="FFFFFF"/>
                </a:solidFill>
              </a:rPr>
              <a:t>jugar</a:t>
            </a:r>
            <a:r>
              <a:rPr lang="en-US" sz="750" dirty="0">
                <a:solidFill>
                  <a:srgbClr val="FFFFFF"/>
                </a:solidFill>
              </a:rPr>
              <a:t> </a:t>
            </a:r>
            <a:r>
              <a:rPr lang="en-US" sz="750" dirty="0" err="1">
                <a:solidFill>
                  <a:srgbClr val="FFFFFF"/>
                </a:solidFill>
              </a:rPr>
              <a:t>mientras</a:t>
            </a:r>
            <a:r>
              <a:rPr lang="en-US" sz="750" dirty="0">
                <a:solidFill>
                  <a:srgbClr val="FFFFFF"/>
                </a:solidFill>
              </a:rPr>
              <a:t> </a:t>
            </a:r>
            <a:r>
              <a:rPr lang="en-US" sz="750" dirty="0" err="1">
                <a:solidFill>
                  <a:srgbClr val="FFFFFF"/>
                </a:solidFill>
              </a:rPr>
              <a:t>están</a:t>
            </a:r>
            <a:r>
              <a:rPr lang="en-US" sz="750" dirty="0">
                <a:solidFill>
                  <a:srgbClr val="FFFFFF"/>
                </a:solidFill>
              </a:rPr>
              <a:t> en el hospital. El </a:t>
            </a:r>
            <a:r>
              <a:rPr lang="en-US" sz="750" dirty="0" err="1">
                <a:solidFill>
                  <a:srgbClr val="FFFFFF"/>
                </a:solidFill>
              </a:rPr>
              <a:t>torneo</a:t>
            </a:r>
            <a:r>
              <a:rPr lang="en-US" sz="750" dirty="0">
                <a:solidFill>
                  <a:srgbClr val="FFFFFF"/>
                </a:solidFill>
              </a:rPr>
              <a:t> </a:t>
            </a:r>
            <a:r>
              <a:rPr lang="en-US" sz="750" dirty="0" err="1">
                <a:solidFill>
                  <a:srgbClr val="FFFFFF"/>
                </a:solidFill>
              </a:rPr>
              <a:t>ofrecerá</a:t>
            </a:r>
            <a:r>
              <a:rPr lang="en-US" sz="750" dirty="0">
                <a:solidFill>
                  <a:srgbClr val="FFFFFF"/>
                </a:solidFill>
              </a:rPr>
              <a:t> a los </a:t>
            </a:r>
            <a:r>
              <a:rPr lang="en-US" sz="750" dirty="0" err="1">
                <a:solidFill>
                  <a:srgbClr val="FFFFFF"/>
                </a:solidFill>
              </a:rPr>
              <a:t>participantes</a:t>
            </a:r>
            <a:r>
              <a:rPr lang="en-US" sz="750" dirty="0">
                <a:solidFill>
                  <a:srgbClr val="FFFFFF"/>
                </a:solidFill>
              </a:rPr>
              <a:t> la </a:t>
            </a:r>
            <a:r>
              <a:rPr lang="en-US" sz="750" dirty="0" err="1">
                <a:solidFill>
                  <a:srgbClr val="FFFFFF"/>
                </a:solidFill>
              </a:rPr>
              <a:t>oportunidad</a:t>
            </a:r>
            <a:r>
              <a:rPr lang="en-US" sz="750" dirty="0">
                <a:solidFill>
                  <a:srgbClr val="FFFFFF"/>
                </a:solidFill>
              </a:rPr>
              <a:t> de </a:t>
            </a:r>
            <a:r>
              <a:rPr lang="en-US" sz="750" dirty="0" err="1">
                <a:solidFill>
                  <a:srgbClr val="FFFFFF"/>
                </a:solidFill>
              </a:rPr>
              <a:t>ganar</a:t>
            </a:r>
            <a:r>
              <a:rPr lang="en-US" sz="750" dirty="0">
                <a:solidFill>
                  <a:srgbClr val="FFFFFF"/>
                </a:solidFill>
              </a:rPr>
              <a:t> un </a:t>
            </a:r>
            <a:r>
              <a:rPr lang="en-US" sz="750" dirty="0" err="1">
                <a:solidFill>
                  <a:srgbClr val="FFFFFF"/>
                </a:solidFill>
              </a:rPr>
              <a:t>viaje</a:t>
            </a:r>
            <a:r>
              <a:rPr lang="en-US" sz="750" dirty="0">
                <a:solidFill>
                  <a:srgbClr val="FFFFFF"/>
                </a:solidFill>
              </a:rPr>
              <a:t> a </a:t>
            </a:r>
            <a:r>
              <a:rPr lang="en-US" sz="750" dirty="0" err="1">
                <a:solidFill>
                  <a:srgbClr val="FFFFFF"/>
                </a:solidFill>
              </a:rPr>
              <a:t>Brasil</a:t>
            </a:r>
            <a:r>
              <a:rPr lang="en-US" sz="750" dirty="0">
                <a:solidFill>
                  <a:srgbClr val="FFFFFF"/>
                </a:solidFill>
              </a:rPr>
              <a:t> </a:t>
            </a:r>
            <a:r>
              <a:rPr lang="en-US" sz="750" dirty="0" err="1">
                <a:solidFill>
                  <a:srgbClr val="FFFFFF"/>
                </a:solidFill>
              </a:rPr>
              <a:t>para</a:t>
            </a:r>
            <a:r>
              <a:rPr lang="en-US" sz="750" dirty="0">
                <a:solidFill>
                  <a:srgbClr val="FFFFFF"/>
                </a:solidFill>
              </a:rPr>
              <a:t> </a:t>
            </a:r>
            <a:r>
              <a:rPr lang="en-US" sz="750" dirty="0" err="1">
                <a:solidFill>
                  <a:srgbClr val="FFFFFF"/>
                </a:solidFill>
              </a:rPr>
              <a:t>disfrutar</a:t>
            </a:r>
            <a:r>
              <a:rPr lang="en-US" sz="750" dirty="0">
                <a:solidFill>
                  <a:srgbClr val="FFFFFF"/>
                </a:solidFill>
              </a:rPr>
              <a:t> de la final de la Copa Mundial.</a:t>
            </a:r>
          </a:p>
        </p:txBody>
      </p:sp>
      <p:sp>
        <p:nvSpPr>
          <p:cNvPr id="96" name="Rectangle 61"/>
          <p:cNvSpPr>
            <a:spLocks noChangeArrowheads="1"/>
          </p:cNvSpPr>
          <p:nvPr/>
        </p:nvSpPr>
        <p:spPr bwMode="auto">
          <a:xfrm>
            <a:off x="3962400" y="2549525"/>
            <a:ext cx="1751013" cy="151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ts val="200"/>
              </a:spcBef>
              <a:buSzPct val="100000"/>
            </a:pPr>
            <a:r>
              <a:rPr lang="en-US" sz="1000" dirty="0">
                <a:solidFill>
                  <a:srgbClr val="E5CE12"/>
                </a:solidFill>
                <a:latin typeface="Impact" charset="0"/>
              </a:rPr>
              <a:t>NIGERIA</a:t>
            </a:r>
          </a:p>
          <a:p>
            <a:pPr>
              <a:buSzPct val="100000"/>
            </a:pPr>
            <a:r>
              <a:rPr lang="en-US" sz="750" dirty="0">
                <a:solidFill>
                  <a:srgbClr val="FFFFFF"/>
                </a:solidFill>
              </a:rPr>
              <a:t>Sony </a:t>
            </a:r>
            <a:r>
              <a:rPr lang="en-US" sz="750" dirty="0" err="1">
                <a:solidFill>
                  <a:srgbClr val="FFFFFF"/>
                </a:solidFill>
              </a:rPr>
              <a:t>tiene</a:t>
            </a:r>
            <a:r>
              <a:rPr lang="en-US" sz="750" dirty="0">
                <a:solidFill>
                  <a:srgbClr val="FFFFFF"/>
                </a:solidFill>
              </a:rPr>
              <a:t> </a:t>
            </a:r>
            <a:r>
              <a:rPr lang="en-US" sz="750" dirty="0" err="1">
                <a:solidFill>
                  <a:srgbClr val="FFFFFF"/>
                </a:solidFill>
              </a:rPr>
              <a:t>diferentes</a:t>
            </a:r>
            <a:r>
              <a:rPr lang="en-US" sz="750" dirty="0">
                <a:solidFill>
                  <a:srgbClr val="FFFFFF"/>
                </a:solidFill>
              </a:rPr>
              <a:t> </a:t>
            </a:r>
            <a:r>
              <a:rPr lang="en-US" sz="750" dirty="0" err="1">
                <a:solidFill>
                  <a:srgbClr val="FFFFFF"/>
                </a:solidFill>
              </a:rPr>
              <a:t>actividades</a:t>
            </a:r>
            <a:r>
              <a:rPr lang="en-US" sz="750" dirty="0">
                <a:solidFill>
                  <a:srgbClr val="FFFFFF"/>
                </a:solidFill>
              </a:rPr>
              <a:t> </a:t>
            </a:r>
            <a:r>
              <a:rPr lang="en-US" sz="750" dirty="0" err="1">
                <a:solidFill>
                  <a:srgbClr val="FFFFFF"/>
                </a:solidFill>
              </a:rPr>
              <a:t>promocionales</a:t>
            </a:r>
            <a:r>
              <a:rPr lang="en-US" sz="750" dirty="0">
                <a:solidFill>
                  <a:srgbClr val="FFFFFF"/>
                </a:solidFill>
              </a:rPr>
              <a:t>, </a:t>
            </a:r>
            <a:r>
              <a:rPr lang="en-US" sz="750" dirty="0" err="1">
                <a:solidFill>
                  <a:srgbClr val="FFFFFF"/>
                </a:solidFill>
              </a:rPr>
              <a:t>por</a:t>
            </a:r>
            <a:r>
              <a:rPr lang="en-US" sz="750" dirty="0">
                <a:solidFill>
                  <a:srgbClr val="FFFFFF"/>
                </a:solidFill>
              </a:rPr>
              <a:t> </a:t>
            </a:r>
            <a:r>
              <a:rPr lang="en-US" sz="750" dirty="0" err="1">
                <a:solidFill>
                  <a:srgbClr val="FFFFFF"/>
                </a:solidFill>
              </a:rPr>
              <a:t>ejemplo</a:t>
            </a:r>
            <a:r>
              <a:rPr lang="en-US" sz="750" dirty="0">
                <a:solidFill>
                  <a:srgbClr val="FFFFFF"/>
                </a:solidFill>
              </a:rPr>
              <a:t>, en Nigeria </a:t>
            </a:r>
            <a:r>
              <a:rPr lang="en-US" sz="750" dirty="0" err="1">
                <a:solidFill>
                  <a:srgbClr val="FFFFFF"/>
                </a:solidFill>
              </a:rPr>
              <a:t>tenía</a:t>
            </a:r>
            <a:r>
              <a:rPr lang="en-US" sz="750" dirty="0">
                <a:solidFill>
                  <a:srgbClr val="FFFFFF"/>
                </a:solidFill>
              </a:rPr>
              <a:t> la </a:t>
            </a:r>
            <a:r>
              <a:rPr lang="en-US" sz="750" dirty="0" err="1">
                <a:solidFill>
                  <a:srgbClr val="FFFFFF"/>
                </a:solidFill>
              </a:rPr>
              <a:t>promoción</a:t>
            </a:r>
            <a:r>
              <a:rPr lang="en-US" sz="750" dirty="0">
                <a:solidFill>
                  <a:srgbClr val="FFFFFF"/>
                </a:solidFill>
              </a:rPr>
              <a:t> de Sony Internet TV y TV 3D "</a:t>
            </a:r>
            <a:r>
              <a:rPr lang="en-US" sz="750" dirty="0" err="1">
                <a:solidFill>
                  <a:srgbClr val="FFFFFF"/>
                </a:solidFill>
              </a:rPr>
              <a:t>Gana</a:t>
            </a:r>
            <a:r>
              <a:rPr lang="en-US" sz="750" dirty="0">
                <a:solidFill>
                  <a:srgbClr val="FFFFFF"/>
                </a:solidFill>
              </a:rPr>
              <a:t> un </a:t>
            </a:r>
            <a:r>
              <a:rPr lang="en-US" sz="750" dirty="0" err="1">
                <a:solidFill>
                  <a:srgbClr val="FFFFFF"/>
                </a:solidFill>
              </a:rPr>
              <a:t>viaje</a:t>
            </a:r>
            <a:r>
              <a:rPr lang="en-US" sz="750" dirty="0">
                <a:solidFill>
                  <a:srgbClr val="FFFFFF"/>
                </a:solidFill>
              </a:rPr>
              <a:t> a </a:t>
            </a:r>
            <a:r>
              <a:rPr lang="en-US" sz="750" dirty="0" err="1">
                <a:solidFill>
                  <a:srgbClr val="FFFFFF"/>
                </a:solidFill>
              </a:rPr>
              <a:t>Brasil</a:t>
            </a:r>
            <a:r>
              <a:rPr lang="en-US" sz="750" dirty="0">
                <a:solidFill>
                  <a:srgbClr val="FFFFFF"/>
                </a:solidFill>
              </a:rPr>
              <a:t> 2014", </a:t>
            </a:r>
            <a:r>
              <a:rPr lang="en-US" sz="750" dirty="0" err="1">
                <a:solidFill>
                  <a:srgbClr val="FFFFFF"/>
                </a:solidFill>
              </a:rPr>
              <a:t>así</a:t>
            </a:r>
            <a:r>
              <a:rPr lang="en-US" sz="750" dirty="0">
                <a:solidFill>
                  <a:srgbClr val="FFFFFF"/>
                </a:solidFill>
              </a:rPr>
              <a:t> </a:t>
            </a:r>
            <a:r>
              <a:rPr lang="en-US" sz="750" dirty="0" err="1">
                <a:solidFill>
                  <a:srgbClr val="FFFFFF"/>
                </a:solidFill>
              </a:rPr>
              <a:t>como</a:t>
            </a:r>
            <a:r>
              <a:rPr lang="en-US" sz="750" dirty="0">
                <a:solidFill>
                  <a:srgbClr val="FFFFFF"/>
                </a:solidFill>
              </a:rPr>
              <a:t> </a:t>
            </a:r>
            <a:r>
              <a:rPr lang="en-US" sz="750" dirty="0" err="1">
                <a:solidFill>
                  <a:srgbClr val="FFFFFF"/>
                </a:solidFill>
              </a:rPr>
              <a:t>una</a:t>
            </a:r>
            <a:r>
              <a:rPr lang="en-US" sz="750" dirty="0">
                <a:solidFill>
                  <a:srgbClr val="FFFFFF"/>
                </a:solidFill>
              </a:rPr>
              <a:t> </a:t>
            </a:r>
            <a:r>
              <a:rPr lang="en-US" sz="750" dirty="0" err="1">
                <a:solidFill>
                  <a:srgbClr val="FFFFFF"/>
                </a:solidFill>
              </a:rPr>
              <a:t>campaña</a:t>
            </a:r>
            <a:r>
              <a:rPr lang="en-US" sz="750" dirty="0">
                <a:solidFill>
                  <a:srgbClr val="FFFFFF"/>
                </a:solidFill>
              </a:rPr>
              <a:t> "</a:t>
            </a:r>
            <a:r>
              <a:rPr lang="en-US" sz="750" dirty="0" err="1">
                <a:solidFill>
                  <a:srgbClr val="FFFFFF"/>
                </a:solidFill>
              </a:rPr>
              <a:t>Compra</a:t>
            </a:r>
            <a:r>
              <a:rPr lang="en-US" sz="750" dirty="0">
                <a:solidFill>
                  <a:srgbClr val="FFFFFF"/>
                </a:solidFill>
              </a:rPr>
              <a:t> </a:t>
            </a:r>
            <a:r>
              <a:rPr lang="en-US" sz="750" dirty="0" err="1">
                <a:solidFill>
                  <a:srgbClr val="FFFFFF"/>
                </a:solidFill>
              </a:rPr>
              <a:t>cualquiera</a:t>
            </a:r>
            <a:r>
              <a:rPr lang="en-US" sz="750" dirty="0">
                <a:solidFill>
                  <a:srgbClr val="FFFFFF"/>
                </a:solidFill>
              </a:rPr>
              <a:t> de los smartphones Sony </a:t>
            </a:r>
            <a:r>
              <a:rPr lang="en-US" sz="750" dirty="0" err="1">
                <a:solidFill>
                  <a:srgbClr val="FFFFFF"/>
                </a:solidFill>
              </a:rPr>
              <a:t>Xperia</a:t>
            </a:r>
            <a:r>
              <a:rPr lang="en-US" sz="750" dirty="0">
                <a:solidFill>
                  <a:srgbClr val="FFFFFF"/>
                </a:solidFill>
              </a:rPr>
              <a:t> y </a:t>
            </a:r>
            <a:r>
              <a:rPr lang="en-US" sz="750" dirty="0" err="1">
                <a:solidFill>
                  <a:srgbClr val="FFFFFF"/>
                </a:solidFill>
              </a:rPr>
              <a:t>aprovecha</a:t>
            </a:r>
            <a:r>
              <a:rPr lang="en-US" sz="750" dirty="0">
                <a:solidFill>
                  <a:srgbClr val="FFFFFF"/>
                </a:solidFill>
              </a:rPr>
              <a:t> la </a:t>
            </a:r>
            <a:r>
              <a:rPr lang="en-US" sz="750" dirty="0" err="1">
                <a:solidFill>
                  <a:srgbClr val="FFFFFF"/>
                </a:solidFill>
              </a:rPr>
              <a:t>oportunidad</a:t>
            </a:r>
            <a:r>
              <a:rPr lang="en-US" sz="750" dirty="0">
                <a:solidFill>
                  <a:srgbClr val="FFFFFF"/>
                </a:solidFill>
              </a:rPr>
              <a:t> de </a:t>
            </a:r>
            <a:r>
              <a:rPr lang="en-US" sz="750" dirty="0" err="1">
                <a:solidFill>
                  <a:srgbClr val="FFFFFF"/>
                </a:solidFill>
              </a:rPr>
              <a:t>ganar</a:t>
            </a:r>
            <a:r>
              <a:rPr lang="en-US" sz="750" dirty="0">
                <a:solidFill>
                  <a:srgbClr val="FFFFFF"/>
                </a:solidFill>
              </a:rPr>
              <a:t> un </a:t>
            </a:r>
            <a:r>
              <a:rPr lang="en-US" sz="750" dirty="0" err="1">
                <a:solidFill>
                  <a:srgbClr val="FFFFFF"/>
                </a:solidFill>
              </a:rPr>
              <a:t>viaje</a:t>
            </a:r>
            <a:r>
              <a:rPr lang="en-US" sz="750" dirty="0">
                <a:solidFill>
                  <a:srgbClr val="FFFFFF"/>
                </a:solidFill>
              </a:rPr>
              <a:t> con </a:t>
            </a:r>
            <a:r>
              <a:rPr lang="en-US" sz="750" dirty="0" err="1">
                <a:solidFill>
                  <a:srgbClr val="FFFFFF"/>
                </a:solidFill>
              </a:rPr>
              <a:t>todos</a:t>
            </a:r>
            <a:r>
              <a:rPr lang="en-US" sz="750" dirty="0">
                <a:solidFill>
                  <a:srgbClr val="FFFFFF"/>
                </a:solidFill>
              </a:rPr>
              <a:t> los </a:t>
            </a:r>
            <a:r>
              <a:rPr lang="en-US" sz="750" dirty="0" err="1">
                <a:solidFill>
                  <a:srgbClr val="FFFFFF"/>
                </a:solidFill>
              </a:rPr>
              <a:t>gastos</a:t>
            </a:r>
            <a:r>
              <a:rPr lang="en-US" sz="750" dirty="0">
                <a:solidFill>
                  <a:srgbClr val="FFFFFF"/>
                </a:solidFill>
              </a:rPr>
              <a:t> </a:t>
            </a:r>
            <a:r>
              <a:rPr lang="en-US" sz="750" dirty="0" err="1">
                <a:solidFill>
                  <a:srgbClr val="FFFFFF"/>
                </a:solidFill>
              </a:rPr>
              <a:t>pagados</a:t>
            </a:r>
            <a:r>
              <a:rPr lang="en-US" sz="750" dirty="0">
                <a:solidFill>
                  <a:srgbClr val="FFFFFF"/>
                </a:solidFill>
              </a:rPr>
              <a:t> a </a:t>
            </a:r>
            <a:r>
              <a:rPr lang="en-US" sz="750" dirty="0" err="1">
                <a:solidFill>
                  <a:srgbClr val="FFFFFF"/>
                </a:solidFill>
              </a:rPr>
              <a:t>Brasil</a:t>
            </a:r>
            <a:r>
              <a:rPr lang="en-US" sz="750" dirty="0">
                <a:solidFill>
                  <a:srgbClr val="FFFFFF"/>
                </a:solidFill>
              </a:rPr>
              <a:t> para la Copa Mundial FIFA 2014.</a:t>
            </a:r>
          </a:p>
        </p:txBody>
      </p:sp>
      <p:graphicFrame>
        <p:nvGraphicFramePr>
          <p:cNvPr id="97" name="Chart 96"/>
          <p:cNvGraphicFramePr/>
          <p:nvPr>
            <p:extLst>
              <p:ext uri="{D42A27DB-BD31-4B8C-83A1-F6EECF244321}">
                <p14:modId xmlns:p14="http://schemas.microsoft.com/office/powerpoint/2010/main" val="2529082054"/>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9"/>
          </a:graphicData>
        </a:graphic>
      </p:graphicFrame>
      <p:grpSp>
        <p:nvGrpSpPr>
          <p:cNvPr id="98" name="Group 97"/>
          <p:cNvGrpSpPr/>
          <p:nvPr/>
        </p:nvGrpSpPr>
        <p:grpSpPr>
          <a:xfrm>
            <a:off x="1637994" y="4734632"/>
            <a:ext cx="7506006" cy="417693"/>
            <a:chOff x="1637994" y="4734632"/>
            <a:chExt cx="7506006" cy="417693"/>
          </a:xfrm>
        </p:grpSpPr>
        <p:grpSp>
          <p:nvGrpSpPr>
            <p:cNvPr id="99" name="Group 98"/>
            <p:cNvGrpSpPr/>
            <p:nvPr/>
          </p:nvGrpSpPr>
          <p:grpSpPr>
            <a:xfrm>
              <a:off x="1637994" y="4835525"/>
              <a:ext cx="7506006" cy="316800"/>
              <a:chOff x="1914453" y="4835525"/>
              <a:chExt cx="8255647" cy="316800"/>
            </a:xfrm>
          </p:grpSpPr>
          <p:sp>
            <p:nvSpPr>
              <p:cNvPr id="101" name="Rectangle 100">
                <a:hlinkClick r:id="rId1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02" name="Rectangle 101">
                <a:hlinkClick r:id="rId1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03" name="Rectangle 102">
                <a:hlinkClick r:id="rId1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04" name="Rectangle 103">
                <a:hlinkClick r:id="rId1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05" name="Rectangle 104">
                <a:hlinkClick r:id="rId1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06" name="Rectangle 105">
                <a:hlinkClick r:id="rId15"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07" name="Rectangle 106">
                <a:hlinkClick r:id="rId1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8" name="Rectangle 107">
                <a:hlinkClick r:id="rId1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00" name="Isosceles Triangle 99"/>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14229799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ext uri="{D42A27DB-BD31-4B8C-83A1-F6EECF244321}">
                <p14:modId xmlns:p14="http://schemas.microsoft.com/office/powerpoint/2010/main" val="154718297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9755"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533" name="Rectangle 532"/>
          <p:cNvSpPr/>
          <p:nvPr/>
        </p:nvSpPr>
        <p:spPr>
          <a:xfrm>
            <a:off x="3179395" y="3671176"/>
            <a:ext cx="790943" cy="912905"/>
          </a:xfrm>
          <a:prstGeom prst="rect">
            <a:avLst/>
          </a:prstGeom>
          <a:solidFill>
            <a:srgbClr val="B3D5FE">
              <a:alpha val="40000"/>
            </a:srgbClr>
          </a:solidFill>
        </p:spPr>
        <p:txBody>
          <a:bodyPr wrap="square" lIns="18000" rIns="18000" rtlCol="0" anchor="ctr">
            <a:spAutoFit/>
          </a:bodyPr>
          <a:lstStyle/>
          <a:p>
            <a:pPr marL="0" algn="ctr"/>
            <a:endParaRPr lang="en-GB" sz="900" b="1" kern="0" cap="all" dirty="0">
              <a:solidFill>
                <a:schemeClr val="bg1"/>
              </a:solidFill>
            </a:endParaRPr>
          </a:p>
        </p:txBody>
      </p:sp>
      <p:sp>
        <p:nvSpPr>
          <p:cNvPr id="543" name="TextBox 542"/>
          <p:cNvSpPr txBox="1"/>
          <p:nvPr/>
        </p:nvSpPr>
        <p:spPr>
          <a:xfrm>
            <a:off x="100752" y="4674426"/>
            <a:ext cx="2940998" cy="176972"/>
          </a:xfrm>
          <a:prstGeom prst="rect">
            <a:avLst/>
          </a:prstGeom>
          <a:noFill/>
        </p:spPr>
        <p:txBody>
          <a:bodyPr wrap="none" rtlCol="0">
            <a:spAutoFit/>
          </a:bodyPr>
          <a:lstStyle/>
          <a:p>
            <a:r>
              <a:rPr lang="en-GB" sz="550" dirty="0">
                <a:solidFill>
                  <a:schemeClr val="bg1"/>
                </a:solidFill>
              </a:rPr>
              <a:t>Fuente: </a:t>
            </a:r>
            <a:r>
              <a:rPr lang="en-GB" sz="550" dirty="0" smtClean="0">
                <a:solidFill>
                  <a:schemeClr val="bg1"/>
                </a:solidFill>
              </a:rPr>
              <a:t>Insights de </a:t>
            </a:r>
            <a:r>
              <a:rPr lang="en-GB" sz="550" dirty="0">
                <a:solidFill>
                  <a:schemeClr val="bg1"/>
                </a:solidFill>
              </a:rPr>
              <a:t>OMG en 81 mercados. Trabajo de campo: 15 a 31 de mayo de 2014.</a:t>
            </a:r>
          </a:p>
        </p:txBody>
      </p:sp>
      <p:sp>
        <p:nvSpPr>
          <p:cNvPr id="2" name="Title 1"/>
          <p:cNvSpPr>
            <a:spLocks noGrp="1"/>
          </p:cNvSpPr>
          <p:nvPr>
            <p:ph type="title"/>
          </p:nvPr>
        </p:nvSpPr>
        <p:spPr>
          <a:xfrm>
            <a:off x="114300" y="184636"/>
            <a:ext cx="8698230" cy="455444"/>
          </a:xfrm>
        </p:spPr>
        <p:txBody>
          <a:bodyPr/>
          <a:lstStyle/>
          <a:p>
            <a:r>
              <a:rPr lang="en-GB" dirty="0">
                <a:solidFill>
                  <a:prstClr val="white"/>
                </a:solidFill>
              </a:rPr>
              <a:t>LA COPA MUNDIAL DE BRASIL EN VIVO </a:t>
            </a:r>
            <a:r>
              <a:rPr lang="en-GB" dirty="0">
                <a:solidFill>
                  <a:srgbClr val="E5CE12"/>
                </a:solidFill>
              </a:rPr>
              <a:t>LA 20ª COPA MUNDIAL DE LA FIFA </a:t>
            </a:r>
            <a:r>
              <a:rPr lang="en-GB" dirty="0">
                <a:solidFill>
                  <a:prstClr val="white"/>
                </a:solidFill>
              </a:rPr>
              <a:t>  </a:t>
            </a:r>
            <a:br>
              <a:rPr lang="en-GB" dirty="0">
                <a:solidFill>
                  <a:prstClr val="white"/>
                </a:solidFill>
              </a:rPr>
            </a:br>
            <a:r>
              <a:rPr lang="en-GB" dirty="0">
                <a:solidFill>
                  <a:srgbClr val="FFFFFF"/>
                </a:solidFill>
              </a:rPr>
              <a:t>UN EVENTO RETRANSMITIDO EN </a:t>
            </a:r>
            <a:r>
              <a:rPr lang="en-GB" dirty="0">
                <a:solidFill>
                  <a:srgbClr val="9CC813"/>
                </a:solidFill>
              </a:rPr>
              <a:t>200 PAÍSES </a:t>
            </a:r>
            <a:endParaRPr lang="en-GB" dirty="0">
              <a:solidFill>
                <a:schemeClr val="accent1"/>
              </a:solidFill>
            </a:endParaRPr>
          </a:p>
        </p:txBody>
      </p:sp>
      <p:sp>
        <p:nvSpPr>
          <p:cNvPr id="208" name="Rectangle 207"/>
          <p:cNvSpPr/>
          <p:nvPr/>
        </p:nvSpPr>
        <p:spPr>
          <a:xfrm>
            <a:off x="6779680" y="132158"/>
            <a:ext cx="2340000" cy="415498"/>
          </a:xfrm>
          <a:prstGeom prst="rect">
            <a:avLst/>
          </a:prstGeom>
          <a:noFill/>
        </p:spPr>
        <p:txBody>
          <a:bodyPr wrap="square">
            <a:spAutoFit/>
          </a:bodyPr>
          <a:lstStyle/>
          <a:p>
            <a:pPr lvl="0"/>
            <a:r>
              <a:rPr lang="en-GB" sz="1050" cap="all" dirty="0">
                <a:solidFill>
                  <a:srgbClr val="262626"/>
                </a:solidFill>
                <a:latin typeface="Impact"/>
              </a:rPr>
              <a:t>PULSA EN LOS </a:t>
            </a:r>
            <a:r>
              <a:rPr lang="en-GB" sz="1050" cap="all" dirty="0">
                <a:solidFill>
                  <a:prstClr val="white"/>
                </a:solidFill>
                <a:latin typeface="Impact"/>
              </a:rPr>
              <a:t>HIPERVÍNCULOS</a:t>
            </a:r>
            <a:r>
              <a:rPr lang="en-GB" sz="1050" cap="all" dirty="0">
                <a:solidFill>
                  <a:srgbClr val="262626"/>
                </a:solidFill>
                <a:latin typeface="Impact"/>
              </a:rPr>
              <a:t> PARA OBTENER MÁS INFORMACIÓN</a:t>
            </a:r>
          </a:p>
        </p:txBody>
      </p:sp>
      <p:grpSp>
        <p:nvGrpSpPr>
          <p:cNvPr id="121" name="Group 120"/>
          <p:cNvGrpSpPr>
            <a:grpSpLocks noChangeAspect="1"/>
          </p:cNvGrpSpPr>
          <p:nvPr/>
        </p:nvGrpSpPr>
        <p:grpSpPr>
          <a:xfrm>
            <a:off x="6547758" y="121749"/>
            <a:ext cx="288000" cy="288267"/>
            <a:chOff x="5689078" y="733467"/>
            <a:chExt cx="440657" cy="441067"/>
          </a:xfrm>
        </p:grpSpPr>
        <p:grpSp>
          <p:nvGrpSpPr>
            <p:cNvPr id="108" name="Group 4"/>
            <p:cNvGrpSpPr>
              <a:grpSpLocks noChangeAspect="1"/>
            </p:cNvGrpSpPr>
            <p:nvPr/>
          </p:nvGrpSpPr>
          <p:grpSpPr bwMode="auto">
            <a:xfrm>
              <a:off x="5689078" y="733467"/>
              <a:ext cx="440657" cy="441067"/>
              <a:chOff x="1804" y="543"/>
              <a:chExt cx="2152" cy="2154"/>
            </a:xfrm>
          </p:grpSpPr>
          <p:sp>
            <p:nvSpPr>
              <p:cNvPr id="116"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95"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92" name="Rectangle 291">
            <a:hlinkClick r:id="rId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a:t>
            </a:r>
            <a:r>
              <a:rPr lang="en-GB" sz="900" dirty="0" smtClean="0">
                <a:solidFill>
                  <a:srgbClr val="262626"/>
                </a:solidFill>
                <a:latin typeface="Impact"/>
              </a:rPr>
              <a:t>PRINCIPAL</a:t>
            </a:r>
            <a:endParaRPr lang="es-ES" sz="900" dirty="0">
              <a:solidFill>
                <a:srgbClr val="262626"/>
              </a:solidFill>
              <a:latin typeface="Impact"/>
              <a:cs typeface="Arial" pitchFamily="34" charset="0"/>
            </a:endParaRPr>
          </a:p>
        </p:txBody>
      </p:sp>
      <p:grpSp>
        <p:nvGrpSpPr>
          <p:cNvPr id="293" name="Group 292"/>
          <p:cNvGrpSpPr/>
          <p:nvPr/>
        </p:nvGrpSpPr>
        <p:grpSpPr>
          <a:xfrm>
            <a:off x="1637994" y="4734632"/>
            <a:ext cx="7506006" cy="417693"/>
            <a:chOff x="1637994" y="4734632"/>
            <a:chExt cx="7506006" cy="417693"/>
          </a:xfrm>
        </p:grpSpPr>
        <p:sp>
          <p:nvSpPr>
            <p:cNvPr id="302" name="Isosceles Triangle 301"/>
            <p:cNvSpPr/>
            <p:nvPr/>
          </p:nvSpPr>
          <p:spPr>
            <a:xfrm>
              <a:off x="2818885" y="4734632"/>
              <a:ext cx="324000" cy="144000"/>
            </a:xfrm>
            <a:prstGeom prst="triangle">
              <a:avLst/>
            </a:prstGeom>
            <a:solidFill>
              <a:srgbClr val="F72C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303" name="Group 302"/>
            <p:cNvGrpSpPr/>
            <p:nvPr/>
          </p:nvGrpSpPr>
          <p:grpSpPr>
            <a:xfrm>
              <a:off x="1637994" y="4835525"/>
              <a:ext cx="7506006" cy="316800"/>
              <a:chOff x="1914453" y="4835525"/>
              <a:chExt cx="8255647" cy="316800"/>
            </a:xfrm>
          </p:grpSpPr>
          <p:sp>
            <p:nvSpPr>
              <p:cNvPr id="304" name="Rectangle 303">
                <a:hlinkClick r:id="rId7"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RESUMEN </a:t>
                </a:r>
                <a:br>
                  <a:rPr lang="en-GB" sz="750" dirty="0">
                    <a:solidFill>
                      <a:prstClr val="white"/>
                    </a:solidFill>
                    <a:latin typeface="Impact"/>
                  </a:rPr>
                </a:br>
                <a:r>
                  <a:rPr lang="en-GB" sz="750" dirty="0">
                    <a:solidFill>
                      <a:prstClr val="white"/>
                    </a:solidFill>
                    <a:latin typeface="Impact"/>
                  </a:rPr>
                  <a:t>EJECUTIVO</a:t>
                </a:r>
              </a:p>
            </p:txBody>
          </p:sp>
          <p:sp>
            <p:nvSpPr>
              <p:cNvPr id="305" name="Rectangle 304">
                <a:hlinkClick r:id="rId8" action="ppaction://hlinksldjump"/>
              </p:cNvPr>
              <p:cNvSpPr/>
              <p:nvPr/>
            </p:nvSpPr>
            <p:spPr>
              <a:xfrm>
                <a:off x="2913844" y="4835525"/>
                <a:ext cx="1015499" cy="316800"/>
              </a:xfrm>
              <a:prstGeom prst="rect">
                <a:avLst/>
              </a:prstGeom>
              <a:solidFill>
                <a:srgbClr val="F72CA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schemeClr val="bg1"/>
                    </a:solidFill>
                    <a:latin typeface="Impact"/>
                  </a:rPr>
                  <a:t>COPA MUNDIAL DE BRASIL</a:t>
                </a:r>
                <a:r>
                  <a:rPr lang="en-GB" dirty="0">
                    <a:solidFill>
                      <a:schemeClr val="bg1"/>
                    </a:solidFill>
                  </a:rPr>
                  <a:t/>
                </a:r>
                <a:br>
                  <a:rPr lang="en-GB" dirty="0">
                    <a:solidFill>
                      <a:schemeClr val="bg1"/>
                    </a:solidFill>
                  </a:rPr>
                </a:br>
                <a:r>
                  <a:rPr lang="en-GB" sz="750" dirty="0">
                    <a:solidFill>
                      <a:schemeClr val="bg1"/>
                    </a:solidFill>
                    <a:latin typeface="Impact"/>
                  </a:rPr>
                  <a:t>EN VIVO</a:t>
                </a:r>
                <a:endParaRPr lang="en-GB" sz="750" dirty="0">
                  <a:solidFill>
                    <a:schemeClr val="bg1"/>
                  </a:solidFill>
                  <a:latin typeface="Impact"/>
                  <a:cs typeface="Arial" pitchFamily="34" charset="0"/>
                </a:endParaRPr>
              </a:p>
            </p:txBody>
          </p:sp>
          <p:sp>
            <p:nvSpPr>
              <p:cNvPr id="306" name="Rectangle 305">
                <a:hlinkClick r:id="rId9"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PATROCINADORES DE </a:t>
                </a:r>
              </a:p>
              <a:p>
                <a:pPr lvl="0" algn="ctr">
                  <a:lnSpc>
                    <a:spcPct val="85000"/>
                  </a:lnSpc>
                </a:pPr>
                <a:r>
                  <a:rPr lang="en-GB" sz="750" dirty="0">
                    <a:solidFill>
                      <a:prstClr val="white"/>
                    </a:solidFill>
                    <a:latin typeface="Impact"/>
                  </a:rPr>
                  <a:t>LA COPA MUNDIAL 2014</a:t>
                </a:r>
              </a:p>
            </p:txBody>
          </p:sp>
          <p:sp>
            <p:nvSpPr>
              <p:cNvPr id="310" name="Rectangle 309">
                <a:hlinkClick r:id="rId1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dirty="0">
                    <a:solidFill>
                      <a:prstClr val="white"/>
                    </a:solidFill>
                  </a:rPr>
                  <a:t/>
                </a:r>
                <a:br>
                  <a:rPr lang="en-GB"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311" name="Rectangle 310">
                <a:hlinkClick r:id="rId1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dirty="0">
                    <a:solidFill>
                      <a:prstClr val="white"/>
                    </a:solidFill>
                  </a:rPr>
                  <a:t/>
                </a:r>
                <a:br>
                  <a:rPr lang="en-GB"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312" name="Rectangle 311">
                <a:hlinkClick r:id="rId1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dirty="0">
                    <a:solidFill>
                      <a:prstClr val="white"/>
                    </a:solidFill>
                  </a:rPr>
                  <a:t/>
                </a:r>
                <a:br>
                  <a:rPr lang="en-GB"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313" name="Rectangle 312">
                <a:hlinkClick r:id="rId1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rPr>
                  <a:t>¿QUIÉN SEGUIRÁ</a:t>
                </a:r>
                <a:r>
                  <a:rPr lang="es-ES" dirty="0">
                    <a:solidFill>
                      <a:prstClr val="white"/>
                    </a:solidFill>
                  </a:rPr>
                  <a:t/>
                </a:r>
                <a:br>
                  <a:rPr lang="es-ES" dirty="0">
                    <a:solidFill>
                      <a:prstClr val="white"/>
                    </a:solidFill>
                  </a:rPr>
                </a:br>
                <a:r>
                  <a:rPr lang="es-ES" sz="750" dirty="0">
                    <a:solidFill>
                      <a:prstClr val="white"/>
                    </a:solidFill>
                    <a:latin typeface="Impact"/>
                  </a:rPr>
                  <a:t>LA COPA MUNDIAL?</a:t>
                </a:r>
                <a:endParaRPr lang="es-ES" sz="750" dirty="0">
                  <a:solidFill>
                    <a:prstClr val="white"/>
                  </a:solidFill>
                  <a:latin typeface="Impact"/>
                  <a:cs typeface="Arial" pitchFamily="34" charset="0"/>
                </a:endParaRPr>
              </a:p>
            </p:txBody>
          </p:sp>
          <p:sp>
            <p:nvSpPr>
              <p:cNvPr id="314" name="Rectangle 313">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grpSp>
      <p:grpSp>
        <p:nvGrpSpPr>
          <p:cNvPr id="315" name="Group 314"/>
          <p:cNvGrpSpPr/>
          <p:nvPr/>
        </p:nvGrpSpPr>
        <p:grpSpPr>
          <a:xfrm>
            <a:off x="186267" y="660400"/>
            <a:ext cx="8760882" cy="2832100"/>
            <a:chOff x="186267" y="546100"/>
            <a:chExt cx="8760882" cy="2832100"/>
          </a:xfrm>
        </p:grpSpPr>
        <p:sp>
          <p:nvSpPr>
            <p:cNvPr id="316" name="Rectangle 315"/>
            <p:cNvSpPr/>
            <p:nvPr/>
          </p:nvSpPr>
          <p:spPr>
            <a:xfrm>
              <a:off x="5035550" y="546100"/>
              <a:ext cx="1935163" cy="1735666"/>
            </a:xfrm>
            <a:prstGeom prst="rect">
              <a:avLst/>
            </a:prstGeom>
            <a:solidFill>
              <a:srgbClr val="10486B"/>
            </a:solidFill>
          </p:spPr>
          <p:txBody>
            <a:bodyPr wrap="square" lIns="18000" rIns="18000" rtlCol="0" anchor="ctr">
              <a:spAutoFit/>
            </a:bodyPr>
            <a:lstStyle/>
            <a:p>
              <a:pPr algn="ctr"/>
              <a:endParaRPr lang="en-US" sz="900" b="1" kern="0" cap="all" dirty="0">
                <a:solidFill>
                  <a:prstClr val="white"/>
                </a:solidFill>
              </a:endParaRPr>
            </a:p>
          </p:txBody>
        </p:sp>
        <p:sp>
          <p:nvSpPr>
            <p:cNvPr id="317" name="Rectangle 316"/>
            <p:cNvSpPr/>
            <p:nvPr/>
          </p:nvSpPr>
          <p:spPr>
            <a:xfrm>
              <a:off x="5035550" y="2269068"/>
              <a:ext cx="1949450" cy="1102244"/>
            </a:xfrm>
            <a:prstGeom prst="rect">
              <a:avLst/>
            </a:prstGeom>
            <a:solidFill>
              <a:srgbClr val="8CC628"/>
            </a:solidFill>
          </p:spPr>
          <p:txBody>
            <a:bodyPr wrap="square" lIns="18000" rIns="18000" rtlCol="0" anchor="ctr">
              <a:spAutoFit/>
            </a:bodyPr>
            <a:lstStyle/>
            <a:p>
              <a:pPr algn="ctr"/>
              <a:endParaRPr lang="en-US" sz="900" b="1" kern="0" cap="all" dirty="0">
                <a:solidFill>
                  <a:prstClr val="white"/>
                </a:solidFill>
              </a:endParaRPr>
            </a:p>
          </p:txBody>
        </p:sp>
        <p:sp>
          <p:nvSpPr>
            <p:cNvPr id="318" name="Rectangle 317"/>
            <p:cNvSpPr/>
            <p:nvPr/>
          </p:nvSpPr>
          <p:spPr>
            <a:xfrm>
              <a:off x="186267" y="546100"/>
              <a:ext cx="4849283" cy="1735666"/>
            </a:xfrm>
            <a:prstGeom prst="rect">
              <a:avLst/>
            </a:prstGeom>
            <a:solidFill>
              <a:srgbClr val="6CBCE6"/>
            </a:solidFill>
          </p:spPr>
          <p:txBody>
            <a:bodyPr wrap="square" lIns="18000" rIns="18000" rtlCol="0" anchor="ctr">
              <a:spAutoFit/>
            </a:bodyPr>
            <a:lstStyle/>
            <a:p>
              <a:pPr algn="ctr"/>
              <a:endParaRPr lang="en-US" sz="900" b="1" kern="0" cap="all" dirty="0">
                <a:solidFill>
                  <a:prstClr val="white"/>
                </a:solidFill>
              </a:endParaRPr>
            </a:p>
          </p:txBody>
        </p:sp>
        <p:sp>
          <p:nvSpPr>
            <p:cNvPr id="319" name="Rectangle 318"/>
            <p:cNvSpPr/>
            <p:nvPr/>
          </p:nvSpPr>
          <p:spPr>
            <a:xfrm>
              <a:off x="6959600" y="546100"/>
              <a:ext cx="1987549" cy="2832100"/>
            </a:xfrm>
            <a:prstGeom prst="rect">
              <a:avLst/>
            </a:prstGeom>
            <a:solidFill>
              <a:srgbClr val="6CBCE6"/>
            </a:solidFill>
          </p:spPr>
          <p:txBody>
            <a:bodyPr wrap="square" lIns="18000" rIns="18000" rtlCol="0" anchor="ctr">
              <a:spAutoFit/>
            </a:bodyPr>
            <a:lstStyle/>
            <a:p>
              <a:pPr algn="ctr"/>
              <a:endParaRPr lang="en-US" sz="900" b="1" kern="0" cap="all" dirty="0">
                <a:solidFill>
                  <a:prstClr val="white"/>
                </a:solidFill>
              </a:endParaRPr>
            </a:p>
          </p:txBody>
        </p:sp>
        <p:sp>
          <p:nvSpPr>
            <p:cNvPr id="320" name="Rectangle 319"/>
            <p:cNvSpPr/>
            <p:nvPr/>
          </p:nvSpPr>
          <p:spPr>
            <a:xfrm rot="2700000">
              <a:off x="6847749" y="1331109"/>
              <a:ext cx="165650" cy="165649"/>
            </a:xfrm>
            <a:prstGeom prst="rect">
              <a:avLst/>
            </a:prstGeom>
            <a:solidFill>
              <a:srgbClr val="10486B"/>
            </a:solidFill>
          </p:spPr>
          <p:txBody>
            <a:bodyPr wrap="none" lIns="18000" rIns="18000" rtlCol="0" anchor="ctr">
              <a:spAutoFit/>
            </a:bodyPr>
            <a:lstStyle/>
            <a:p>
              <a:pPr algn="ctr"/>
              <a:endParaRPr lang="en-US" sz="900" b="1" kern="0" cap="all" dirty="0">
                <a:solidFill>
                  <a:prstClr val="white"/>
                </a:solidFill>
              </a:endParaRPr>
            </a:p>
          </p:txBody>
        </p:sp>
        <p:sp>
          <p:nvSpPr>
            <p:cNvPr id="321" name="Rectangle 320"/>
            <p:cNvSpPr/>
            <p:nvPr/>
          </p:nvSpPr>
          <p:spPr>
            <a:xfrm rot="2700000">
              <a:off x="4929866" y="1331109"/>
              <a:ext cx="165650" cy="165649"/>
            </a:xfrm>
            <a:prstGeom prst="rect">
              <a:avLst/>
            </a:prstGeom>
            <a:solidFill>
              <a:srgbClr val="6CBCE6"/>
            </a:solidFill>
          </p:spPr>
          <p:txBody>
            <a:bodyPr wrap="none" lIns="18000" rIns="18000" rtlCol="0" anchor="ctr">
              <a:spAutoFit/>
            </a:bodyPr>
            <a:lstStyle/>
            <a:p>
              <a:pPr algn="ctr"/>
              <a:endParaRPr lang="en-US" sz="900" b="1" kern="0" cap="all" dirty="0">
                <a:solidFill>
                  <a:prstClr val="white"/>
                </a:solidFill>
              </a:endParaRPr>
            </a:p>
          </p:txBody>
        </p:sp>
        <p:grpSp>
          <p:nvGrpSpPr>
            <p:cNvPr id="322" name="Group 321"/>
            <p:cNvGrpSpPr/>
            <p:nvPr/>
          </p:nvGrpSpPr>
          <p:grpSpPr>
            <a:xfrm>
              <a:off x="186267" y="2269067"/>
              <a:ext cx="4851660" cy="1102244"/>
              <a:chOff x="186267" y="2269067"/>
              <a:chExt cx="4851660" cy="1102244"/>
            </a:xfrm>
          </p:grpSpPr>
          <p:sp>
            <p:nvSpPr>
              <p:cNvPr id="327" name="Rectangle 326"/>
              <p:cNvSpPr/>
              <p:nvPr/>
            </p:nvSpPr>
            <p:spPr>
              <a:xfrm>
                <a:off x="186267" y="2269067"/>
                <a:ext cx="4851399" cy="1102244"/>
              </a:xfrm>
              <a:prstGeom prst="rect">
                <a:avLst/>
              </a:prstGeom>
              <a:solidFill>
                <a:srgbClr val="8CC628"/>
              </a:solidFill>
            </p:spPr>
            <p:txBody>
              <a:bodyPr wrap="square" lIns="18000" rIns="18000" rtlCol="0" anchor="ctr">
                <a:spAutoFit/>
              </a:bodyPr>
              <a:lstStyle/>
              <a:p>
                <a:pPr algn="ctr"/>
                <a:endParaRPr lang="en-US" sz="900" b="1" kern="0" cap="all" dirty="0">
                  <a:solidFill>
                    <a:prstClr val="white"/>
                  </a:solidFill>
                </a:endParaRPr>
              </a:p>
            </p:txBody>
          </p:sp>
          <p:sp>
            <p:nvSpPr>
              <p:cNvPr id="328" name="Rectangle 327"/>
              <p:cNvSpPr/>
              <p:nvPr/>
            </p:nvSpPr>
            <p:spPr>
              <a:xfrm>
                <a:off x="459162" y="2269067"/>
                <a:ext cx="285907" cy="1102244"/>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sp>
            <p:nvSpPr>
              <p:cNvPr id="331" name="Rectangle 330"/>
              <p:cNvSpPr/>
              <p:nvPr/>
            </p:nvSpPr>
            <p:spPr>
              <a:xfrm>
                <a:off x="995769" y="2269067"/>
                <a:ext cx="285907" cy="1102244"/>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sp>
            <p:nvSpPr>
              <p:cNvPr id="332" name="Rectangle 331"/>
              <p:cNvSpPr/>
              <p:nvPr/>
            </p:nvSpPr>
            <p:spPr>
              <a:xfrm>
                <a:off x="1532376" y="2269067"/>
                <a:ext cx="285907" cy="1102244"/>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sp>
            <p:nvSpPr>
              <p:cNvPr id="334" name="Rectangle 333"/>
              <p:cNvSpPr/>
              <p:nvPr/>
            </p:nvSpPr>
            <p:spPr>
              <a:xfrm>
                <a:off x="2068983" y="2269067"/>
                <a:ext cx="285907" cy="1102244"/>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sp>
            <p:nvSpPr>
              <p:cNvPr id="335" name="Rectangle 334"/>
              <p:cNvSpPr/>
              <p:nvPr/>
            </p:nvSpPr>
            <p:spPr>
              <a:xfrm>
                <a:off x="2605590" y="2269067"/>
                <a:ext cx="285907" cy="1102244"/>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sp>
            <p:nvSpPr>
              <p:cNvPr id="336" name="Rectangle 335"/>
              <p:cNvSpPr/>
              <p:nvPr/>
            </p:nvSpPr>
            <p:spPr>
              <a:xfrm>
                <a:off x="3142197" y="2269067"/>
                <a:ext cx="285907" cy="1102244"/>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sp>
            <p:nvSpPr>
              <p:cNvPr id="337" name="Rectangle 336"/>
              <p:cNvSpPr/>
              <p:nvPr/>
            </p:nvSpPr>
            <p:spPr>
              <a:xfrm>
                <a:off x="3678804" y="2269067"/>
                <a:ext cx="285907" cy="1102244"/>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sp>
            <p:nvSpPr>
              <p:cNvPr id="338" name="Rectangle 337"/>
              <p:cNvSpPr/>
              <p:nvPr/>
            </p:nvSpPr>
            <p:spPr>
              <a:xfrm>
                <a:off x="4215411" y="2269067"/>
                <a:ext cx="285907" cy="1102244"/>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sp>
            <p:nvSpPr>
              <p:cNvPr id="339" name="Rectangle 338"/>
              <p:cNvSpPr/>
              <p:nvPr/>
            </p:nvSpPr>
            <p:spPr>
              <a:xfrm>
                <a:off x="4752020" y="2269067"/>
                <a:ext cx="285907" cy="1102244"/>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grpSp>
        <p:sp>
          <p:nvSpPr>
            <p:cNvPr id="323" name="Rectangle 322"/>
            <p:cNvSpPr/>
            <p:nvPr/>
          </p:nvSpPr>
          <p:spPr>
            <a:xfrm rot="2700000">
              <a:off x="6896530" y="2806203"/>
              <a:ext cx="165650" cy="165649"/>
            </a:xfrm>
            <a:prstGeom prst="rect">
              <a:avLst/>
            </a:prstGeom>
            <a:solidFill>
              <a:srgbClr val="3BB54A"/>
            </a:solidFill>
          </p:spPr>
          <p:txBody>
            <a:bodyPr wrap="none" lIns="18000" rIns="18000" rtlCol="0" anchor="ctr">
              <a:spAutoFit/>
            </a:bodyPr>
            <a:lstStyle/>
            <a:p>
              <a:pPr algn="ctr"/>
              <a:endParaRPr lang="en-US" sz="900" b="1" kern="0" cap="all" dirty="0">
                <a:solidFill>
                  <a:prstClr val="white"/>
                </a:solidFill>
              </a:endParaRPr>
            </a:p>
          </p:txBody>
        </p:sp>
        <p:sp>
          <p:nvSpPr>
            <p:cNvPr id="324" name="Rectangle 323"/>
            <p:cNvSpPr/>
            <p:nvPr/>
          </p:nvSpPr>
          <p:spPr>
            <a:xfrm>
              <a:off x="6954926" y="2282270"/>
              <a:ext cx="1992223" cy="1095615"/>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grpSp>
      <p:pic>
        <p:nvPicPr>
          <p:cNvPr id="340" name="Picture 339"/>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1050223" y="1445894"/>
            <a:ext cx="699656" cy="680998"/>
          </a:xfrm>
          <a:prstGeom prst="rect">
            <a:avLst/>
          </a:prstGeom>
          <a:noFill/>
        </p:spPr>
      </p:pic>
      <p:grpSp>
        <p:nvGrpSpPr>
          <p:cNvPr id="341" name="Group 340"/>
          <p:cNvGrpSpPr/>
          <p:nvPr/>
        </p:nvGrpSpPr>
        <p:grpSpPr>
          <a:xfrm>
            <a:off x="3149788" y="3483546"/>
            <a:ext cx="5792258" cy="1200834"/>
            <a:chOff x="3273657" y="3369246"/>
            <a:chExt cx="5414133" cy="1200834"/>
          </a:xfrm>
        </p:grpSpPr>
        <p:sp>
          <p:nvSpPr>
            <p:cNvPr id="342" name="Rectangle 341"/>
            <p:cNvSpPr/>
            <p:nvPr/>
          </p:nvSpPr>
          <p:spPr>
            <a:xfrm>
              <a:off x="3273657" y="3369246"/>
              <a:ext cx="1845978" cy="1200834"/>
            </a:xfrm>
            <a:prstGeom prst="rect">
              <a:avLst/>
            </a:prstGeom>
            <a:solidFill>
              <a:schemeClr val="accent6">
                <a:lumMod val="40000"/>
                <a:lumOff val="60000"/>
              </a:schemeClr>
            </a:solidFill>
          </p:spPr>
          <p:txBody>
            <a:bodyPr wrap="square" lIns="18000" rIns="18000" rtlCol="0" anchor="ctr">
              <a:spAutoFit/>
            </a:bodyPr>
            <a:lstStyle/>
            <a:p>
              <a:pPr algn="ctr"/>
              <a:endParaRPr lang="en-US" sz="900" b="1" kern="0" cap="all" dirty="0">
                <a:solidFill>
                  <a:prstClr val="white"/>
                </a:solidFill>
              </a:endParaRPr>
            </a:p>
          </p:txBody>
        </p:sp>
        <p:sp>
          <p:nvSpPr>
            <p:cNvPr id="343" name="Rectangle 342"/>
            <p:cNvSpPr/>
            <p:nvPr/>
          </p:nvSpPr>
          <p:spPr>
            <a:xfrm>
              <a:off x="7452319" y="3369246"/>
              <a:ext cx="1235471" cy="1200834"/>
            </a:xfrm>
            <a:prstGeom prst="rect">
              <a:avLst/>
            </a:prstGeom>
            <a:solidFill>
              <a:schemeClr val="accent3"/>
            </a:solidFill>
          </p:spPr>
          <p:txBody>
            <a:bodyPr wrap="none" lIns="18000" rIns="18000" rtlCol="0" anchor="ctr">
              <a:spAutoFit/>
            </a:bodyPr>
            <a:lstStyle/>
            <a:p>
              <a:pPr algn="ctr"/>
              <a:endParaRPr lang="en-US" sz="900" b="1" kern="0" cap="all" dirty="0">
                <a:solidFill>
                  <a:prstClr val="white"/>
                </a:solidFill>
              </a:endParaRPr>
            </a:p>
          </p:txBody>
        </p:sp>
        <p:sp>
          <p:nvSpPr>
            <p:cNvPr id="344" name="Rectangle 343"/>
            <p:cNvSpPr/>
            <p:nvPr/>
          </p:nvSpPr>
          <p:spPr>
            <a:xfrm>
              <a:off x="6519805" y="3369246"/>
              <a:ext cx="1235471" cy="1200834"/>
            </a:xfrm>
            <a:prstGeom prst="rect">
              <a:avLst/>
            </a:prstGeom>
            <a:solidFill>
              <a:srgbClr val="2E8DCC"/>
            </a:solidFill>
          </p:spPr>
          <p:txBody>
            <a:bodyPr wrap="none" lIns="18000" rIns="18000" rtlCol="0" anchor="ctr">
              <a:spAutoFit/>
            </a:bodyPr>
            <a:lstStyle/>
            <a:p>
              <a:pPr algn="ctr"/>
              <a:endParaRPr lang="en-US" sz="900" b="1" kern="0" cap="all" dirty="0">
                <a:solidFill>
                  <a:prstClr val="white"/>
                </a:solidFill>
              </a:endParaRPr>
            </a:p>
          </p:txBody>
        </p:sp>
        <p:sp>
          <p:nvSpPr>
            <p:cNvPr id="345" name="Rectangle 344"/>
            <p:cNvSpPr/>
            <p:nvPr/>
          </p:nvSpPr>
          <p:spPr>
            <a:xfrm>
              <a:off x="5047248" y="3369246"/>
              <a:ext cx="1791219" cy="1200834"/>
            </a:xfrm>
            <a:prstGeom prst="rect">
              <a:avLst/>
            </a:prstGeom>
            <a:solidFill>
              <a:srgbClr val="10486B"/>
            </a:solidFill>
          </p:spPr>
          <p:txBody>
            <a:bodyPr wrap="square" lIns="18000" rIns="18000" rtlCol="0" anchor="ctr">
              <a:spAutoFit/>
            </a:bodyPr>
            <a:lstStyle/>
            <a:p>
              <a:pPr algn="ctr"/>
              <a:endParaRPr lang="en-US" sz="900" b="1" kern="0" cap="all" dirty="0">
                <a:solidFill>
                  <a:prstClr val="white"/>
                </a:solidFill>
              </a:endParaRPr>
            </a:p>
          </p:txBody>
        </p:sp>
      </p:grpSp>
      <p:pic>
        <p:nvPicPr>
          <p:cNvPr id="346" name="Picture 345"/>
          <p:cNvPicPr>
            <a:picLocks noChangeAspect="1"/>
          </p:cNvPicPr>
          <p:nvPr/>
        </p:nvPicPr>
        <p:blipFill rotWithShape="1">
          <a:blip r:embed="rId16" cstate="screen">
            <a:extLst>
              <a:ext uri="{28A0092B-C50C-407E-A947-70E740481C1C}">
                <a14:useLocalDpi xmlns:a14="http://schemas.microsoft.com/office/drawing/2010/main"/>
              </a:ext>
            </a:extLst>
          </a:blip>
          <a:srcRect l="6423" r="35737"/>
          <a:stretch/>
        </p:blipFill>
        <p:spPr>
          <a:xfrm>
            <a:off x="7109937" y="913608"/>
            <a:ext cx="1823957" cy="2229346"/>
          </a:xfrm>
          <a:prstGeom prst="rect">
            <a:avLst/>
          </a:prstGeom>
        </p:spPr>
      </p:pic>
      <p:pic>
        <p:nvPicPr>
          <p:cNvPr id="347" name="Picture 346"/>
          <p:cNvPicPr>
            <a:picLocks noChangeAspect="1"/>
          </p:cNvPicPr>
          <p:nvPr/>
        </p:nvPicPr>
        <p:blipFill rotWithShape="1">
          <a:blip r:embed="rId17" cstate="screen">
            <a:extLst>
              <a:ext uri="{28A0092B-C50C-407E-A947-70E740481C1C}">
                <a14:useLocalDpi xmlns:a14="http://schemas.microsoft.com/office/drawing/2010/main"/>
              </a:ext>
            </a:extLst>
          </a:blip>
          <a:srcRect b="6456"/>
          <a:stretch/>
        </p:blipFill>
        <p:spPr>
          <a:xfrm>
            <a:off x="5084908" y="2391833"/>
            <a:ext cx="1319164" cy="1094316"/>
          </a:xfrm>
          <a:prstGeom prst="rect">
            <a:avLst/>
          </a:prstGeom>
        </p:spPr>
      </p:pic>
      <p:pic>
        <p:nvPicPr>
          <p:cNvPr id="348" name="Picture 347"/>
          <p:cNvPicPr>
            <a:picLocks noChangeAspect="1"/>
          </p:cNvPicPr>
          <p:nvPr/>
        </p:nvPicPr>
        <p:blipFill>
          <a:blip r:embed="rId18"/>
          <a:stretch>
            <a:fillRect/>
          </a:stretch>
        </p:blipFill>
        <p:spPr>
          <a:xfrm>
            <a:off x="1192273" y="612354"/>
            <a:ext cx="6324231" cy="443607"/>
          </a:xfrm>
          <a:prstGeom prst="rect">
            <a:avLst/>
          </a:prstGeom>
        </p:spPr>
      </p:pic>
      <p:sp>
        <p:nvSpPr>
          <p:cNvPr id="349" name="TextBox 348"/>
          <p:cNvSpPr txBox="1"/>
          <p:nvPr/>
        </p:nvSpPr>
        <p:spPr>
          <a:xfrm>
            <a:off x="253006" y="1037963"/>
            <a:ext cx="2176751" cy="215444"/>
          </a:xfrm>
          <a:prstGeom prst="rect">
            <a:avLst/>
          </a:prstGeom>
          <a:noFill/>
        </p:spPr>
        <p:txBody>
          <a:bodyPr wrap="square" rtlCol="0">
            <a:spAutoFit/>
          </a:bodyPr>
          <a:lstStyle/>
          <a:p>
            <a:pPr>
              <a:defRPr/>
            </a:pPr>
            <a:r>
              <a:rPr lang="en-US" sz="800" dirty="0" smtClean="0">
                <a:solidFill>
                  <a:srgbClr val="0E2231"/>
                </a:solidFill>
                <a:latin typeface="Impact"/>
              </a:rPr>
              <a:t>MAYOR PRESENCIA EN COPAS DEL MUNDO</a:t>
            </a:r>
            <a:endParaRPr lang="es-ES" sz="800" dirty="0">
              <a:solidFill>
                <a:srgbClr val="0E2231"/>
              </a:solidFill>
              <a:latin typeface="Impact"/>
              <a:cs typeface="Impact"/>
            </a:endParaRPr>
          </a:p>
        </p:txBody>
      </p:sp>
      <p:sp>
        <p:nvSpPr>
          <p:cNvPr id="350" name="TextBox 349"/>
          <p:cNvSpPr txBox="1"/>
          <p:nvPr/>
        </p:nvSpPr>
        <p:spPr>
          <a:xfrm>
            <a:off x="3329406" y="1387074"/>
            <a:ext cx="642074" cy="215444"/>
          </a:xfrm>
          <a:prstGeom prst="rect">
            <a:avLst/>
          </a:prstGeom>
          <a:noFill/>
        </p:spPr>
        <p:txBody>
          <a:bodyPr wrap="square" rtlCol="0">
            <a:spAutoFit/>
          </a:bodyPr>
          <a:lstStyle/>
          <a:p>
            <a:pPr>
              <a:defRPr/>
            </a:pPr>
            <a:r>
              <a:rPr lang="en-US" sz="800" b="1" dirty="0" smtClean="0">
                <a:solidFill>
                  <a:prstClr val="white"/>
                </a:solidFill>
              </a:rPr>
              <a:t>Alemania</a:t>
            </a:r>
            <a:endParaRPr lang="es-ES" sz="800" b="1" dirty="0">
              <a:solidFill>
                <a:prstClr val="white"/>
              </a:solidFill>
            </a:endParaRPr>
          </a:p>
        </p:txBody>
      </p:sp>
      <p:grpSp>
        <p:nvGrpSpPr>
          <p:cNvPr id="351" name="Group 350"/>
          <p:cNvGrpSpPr/>
          <p:nvPr/>
        </p:nvGrpSpPr>
        <p:grpSpPr>
          <a:xfrm>
            <a:off x="4116662" y="1196304"/>
            <a:ext cx="695970" cy="821816"/>
            <a:chOff x="4031656" y="990173"/>
            <a:chExt cx="934939" cy="1148276"/>
          </a:xfrm>
        </p:grpSpPr>
        <p:grpSp>
          <p:nvGrpSpPr>
            <p:cNvPr id="352" name="Group 351"/>
            <p:cNvGrpSpPr/>
            <p:nvPr/>
          </p:nvGrpSpPr>
          <p:grpSpPr>
            <a:xfrm>
              <a:off x="4031656" y="1225473"/>
              <a:ext cx="934939" cy="912976"/>
              <a:chOff x="3824304" y="1190917"/>
              <a:chExt cx="934939" cy="912976"/>
            </a:xfrm>
          </p:grpSpPr>
          <p:pic>
            <p:nvPicPr>
              <p:cNvPr id="354" name="Picture 353"/>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3824304" y="1190917"/>
                <a:ext cx="934939" cy="912976"/>
              </a:xfrm>
              <a:prstGeom prst="rect">
                <a:avLst/>
              </a:prstGeom>
              <a:noFill/>
            </p:spPr>
          </p:pic>
          <p:sp>
            <p:nvSpPr>
              <p:cNvPr id="355" name="TextBox 82"/>
              <p:cNvSpPr txBox="1"/>
              <p:nvPr/>
            </p:nvSpPr>
            <p:spPr>
              <a:xfrm>
                <a:off x="3936269" y="1463874"/>
                <a:ext cx="668663" cy="388848"/>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600" b="1" dirty="0" smtClean="0">
                    <a:solidFill>
                      <a:prstClr val="white"/>
                    </a:solidFill>
                  </a:rPr>
                  <a:t>12</a:t>
                </a:r>
                <a:endParaRPr lang="es-ES" sz="1800" dirty="0" smtClean="0">
                  <a:solidFill>
                    <a:prstClr val="white"/>
                  </a:solidFill>
                  <a:cs typeface="Arial"/>
                </a:endParaRPr>
              </a:p>
            </p:txBody>
          </p:sp>
        </p:grpSp>
        <p:sp>
          <p:nvSpPr>
            <p:cNvPr id="353" name="TextBox 352"/>
            <p:cNvSpPr txBox="1"/>
            <p:nvPr/>
          </p:nvSpPr>
          <p:spPr>
            <a:xfrm>
              <a:off x="4081651" y="990173"/>
              <a:ext cx="788513" cy="244879"/>
            </a:xfrm>
            <a:prstGeom prst="rect">
              <a:avLst/>
            </a:prstGeom>
            <a:noFill/>
          </p:spPr>
          <p:txBody>
            <a:bodyPr wrap="square" rtlCol="0">
              <a:spAutoFit/>
            </a:bodyPr>
            <a:lstStyle/>
            <a:p>
              <a:pPr algn="ctr">
                <a:defRPr/>
              </a:pPr>
              <a:r>
                <a:rPr lang="en-US" sz="700" b="1" dirty="0" smtClean="0">
                  <a:solidFill>
                    <a:prstClr val="white"/>
                  </a:solidFill>
                </a:rPr>
                <a:t>Alemania</a:t>
              </a:r>
              <a:endParaRPr lang="es-ES" sz="700" b="1" dirty="0">
                <a:solidFill>
                  <a:prstClr val="white"/>
                </a:solidFill>
              </a:endParaRPr>
            </a:p>
          </p:txBody>
        </p:sp>
      </p:grpSp>
      <p:sp>
        <p:nvSpPr>
          <p:cNvPr id="356" name="TextBox 355"/>
          <p:cNvSpPr txBox="1"/>
          <p:nvPr/>
        </p:nvSpPr>
        <p:spPr>
          <a:xfrm>
            <a:off x="2431999" y="968034"/>
            <a:ext cx="1411272" cy="215444"/>
          </a:xfrm>
          <a:prstGeom prst="rect">
            <a:avLst/>
          </a:prstGeom>
          <a:noFill/>
        </p:spPr>
        <p:txBody>
          <a:bodyPr wrap="square" rtlCol="0">
            <a:spAutoFit/>
          </a:bodyPr>
          <a:lstStyle/>
          <a:p>
            <a:pPr>
              <a:defRPr/>
            </a:pPr>
            <a:r>
              <a:rPr lang="en-US" sz="800" dirty="0" smtClean="0">
                <a:solidFill>
                  <a:srgbClr val="0E2231"/>
                </a:solidFill>
                <a:latin typeface="Impact"/>
              </a:rPr>
              <a:t>QUE HAN GANADO EL MAYOR NÚMERO DE VECES</a:t>
            </a:r>
            <a:endParaRPr lang="es-ES" sz="800" dirty="0">
              <a:solidFill>
                <a:srgbClr val="0E2231"/>
              </a:solidFill>
              <a:latin typeface="Impact"/>
              <a:cs typeface="Impact"/>
            </a:endParaRPr>
          </a:p>
        </p:txBody>
      </p:sp>
      <p:sp>
        <p:nvSpPr>
          <p:cNvPr id="357" name="TextBox 356"/>
          <p:cNvSpPr txBox="1"/>
          <p:nvPr/>
        </p:nvSpPr>
        <p:spPr>
          <a:xfrm>
            <a:off x="3923928" y="1037963"/>
            <a:ext cx="1320346" cy="215444"/>
          </a:xfrm>
          <a:prstGeom prst="rect">
            <a:avLst/>
          </a:prstGeom>
          <a:noFill/>
        </p:spPr>
        <p:txBody>
          <a:bodyPr wrap="square" rtlCol="0">
            <a:spAutoFit/>
          </a:bodyPr>
          <a:lstStyle/>
          <a:p>
            <a:pPr>
              <a:defRPr/>
            </a:pPr>
            <a:r>
              <a:rPr lang="en-US" sz="800" dirty="0" smtClean="0">
                <a:solidFill>
                  <a:srgbClr val="0E2231"/>
                </a:solidFill>
                <a:latin typeface="Impact"/>
              </a:rPr>
              <a:t>EQUIPO LÍDER...</a:t>
            </a:r>
            <a:endParaRPr lang="es-ES" sz="800" dirty="0">
              <a:solidFill>
                <a:srgbClr val="0E2231"/>
              </a:solidFill>
              <a:latin typeface="Impact"/>
              <a:cs typeface="Impact"/>
            </a:endParaRPr>
          </a:p>
        </p:txBody>
      </p:sp>
      <p:cxnSp>
        <p:nvCxnSpPr>
          <p:cNvPr id="358" name="Straight Connector 357"/>
          <p:cNvCxnSpPr/>
          <p:nvPr/>
        </p:nvCxnSpPr>
        <p:spPr>
          <a:xfrm>
            <a:off x="2457594" y="952292"/>
            <a:ext cx="0" cy="1435979"/>
          </a:xfrm>
          <a:prstGeom prst="line">
            <a:avLst/>
          </a:prstGeom>
          <a:ln w="9525" cmpd="sng">
            <a:solidFill>
              <a:schemeClr val="accent6">
                <a:lumMod val="40000"/>
                <a:lumOff val="60000"/>
              </a:schemeClr>
            </a:solidFill>
          </a:ln>
          <a:effectLst/>
        </p:spPr>
        <p:style>
          <a:lnRef idx="2">
            <a:schemeClr val="accent1"/>
          </a:lnRef>
          <a:fillRef idx="0">
            <a:schemeClr val="accent1"/>
          </a:fillRef>
          <a:effectRef idx="1">
            <a:schemeClr val="accent1"/>
          </a:effectRef>
          <a:fontRef idx="minor">
            <a:schemeClr val="tx1"/>
          </a:fontRef>
        </p:style>
      </p:cxnSp>
      <p:cxnSp>
        <p:nvCxnSpPr>
          <p:cNvPr id="359" name="Straight Connector 358"/>
          <p:cNvCxnSpPr/>
          <p:nvPr/>
        </p:nvCxnSpPr>
        <p:spPr>
          <a:xfrm>
            <a:off x="3905204" y="952292"/>
            <a:ext cx="0" cy="1435979"/>
          </a:xfrm>
          <a:prstGeom prst="line">
            <a:avLst/>
          </a:prstGeom>
          <a:ln w="9525" cmpd="sng">
            <a:solidFill>
              <a:schemeClr val="accent6">
                <a:lumMod val="40000"/>
                <a:lumOff val="60000"/>
              </a:schemeClr>
            </a:solidFill>
          </a:ln>
          <a:effectLst/>
        </p:spPr>
        <p:style>
          <a:lnRef idx="2">
            <a:schemeClr val="accent1"/>
          </a:lnRef>
          <a:fillRef idx="0">
            <a:schemeClr val="accent1"/>
          </a:fillRef>
          <a:effectRef idx="1">
            <a:schemeClr val="accent1"/>
          </a:effectRef>
          <a:fontRef idx="minor">
            <a:schemeClr val="tx1"/>
          </a:fontRef>
        </p:style>
      </p:cxnSp>
      <p:sp>
        <p:nvSpPr>
          <p:cNvPr id="365" name="TextBox 364"/>
          <p:cNvSpPr txBox="1"/>
          <p:nvPr/>
        </p:nvSpPr>
        <p:spPr>
          <a:xfrm>
            <a:off x="5206231" y="947859"/>
            <a:ext cx="1619100" cy="215444"/>
          </a:xfrm>
          <a:prstGeom prst="rect">
            <a:avLst/>
          </a:prstGeom>
          <a:noFill/>
        </p:spPr>
        <p:txBody>
          <a:bodyPr wrap="square" rtlCol="0">
            <a:spAutoFit/>
          </a:bodyPr>
          <a:lstStyle/>
          <a:p>
            <a:pPr>
              <a:defRPr/>
            </a:pPr>
            <a:r>
              <a:rPr lang="en-US" sz="800" b="1" dirty="0" smtClean="0">
                <a:solidFill>
                  <a:prstClr val="white"/>
                </a:solidFill>
              </a:rPr>
              <a:t>Bosnia-Herzegovina</a:t>
            </a:r>
            <a:endParaRPr lang="es-ES" sz="800" b="1" dirty="0">
              <a:solidFill>
                <a:prstClr val="white"/>
              </a:solidFill>
            </a:endParaRPr>
          </a:p>
        </p:txBody>
      </p:sp>
      <p:sp>
        <p:nvSpPr>
          <p:cNvPr id="366" name="TextBox 365"/>
          <p:cNvSpPr txBox="1"/>
          <p:nvPr/>
        </p:nvSpPr>
        <p:spPr>
          <a:xfrm>
            <a:off x="5092963" y="2395170"/>
            <a:ext cx="745420" cy="521681"/>
          </a:xfrm>
          <a:prstGeom prst="rect">
            <a:avLst/>
          </a:prstGeom>
          <a:noFill/>
        </p:spPr>
        <p:txBody>
          <a:bodyPr wrap="square" rtlCol="0">
            <a:spAutoFit/>
          </a:bodyPr>
          <a:lstStyle/>
          <a:p>
            <a:pPr>
              <a:lnSpc>
                <a:spcPct val="90000"/>
              </a:lnSpc>
              <a:defRPr/>
            </a:pPr>
            <a:r>
              <a:rPr lang="en-US" sz="700" b="1" dirty="0" smtClean="0">
                <a:solidFill>
                  <a:prstClr val="white"/>
                </a:solidFill>
                <a:hlinkClick r:id="rId20"/>
              </a:rPr>
              <a:t>PROHÍBIDO </a:t>
            </a:r>
          </a:p>
          <a:p>
            <a:pPr>
              <a:lnSpc>
                <a:spcPct val="90000"/>
              </a:lnSpc>
              <a:defRPr/>
            </a:pPr>
            <a:r>
              <a:rPr lang="en-US" sz="600" b="1" dirty="0" smtClean="0">
                <a:solidFill>
                  <a:prstClr val="white"/>
                </a:solidFill>
                <a:hlinkClick r:id="rId20"/>
              </a:rPr>
              <a:t>PERMANECER </a:t>
            </a:r>
            <a:r>
              <a:rPr lang="en-US" sz="600" b="1" dirty="0" smtClean="0">
                <a:solidFill>
                  <a:prstClr val="white"/>
                </a:solidFill>
              </a:rPr>
              <a:t>DE PIE</a:t>
            </a:r>
            <a:endParaRPr lang="es-ES" sz="600" b="1" dirty="0">
              <a:solidFill>
                <a:prstClr val="white"/>
              </a:solidFill>
            </a:endParaRPr>
          </a:p>
          <a:p>
            <a:pPr>
              <a:lnSpc>
                <a:spcPct val="90000"/>
              </a:lnSpc>
              <a:defRPr/>
            </a:pPr>
            <a:r>
              <a:rPr lang="en-US" sz="600" b="1" dirty="0" smtClean="0">
                <a:solidFill>
                  <a:prstClr val="white"/>
                </a:solidFill>
                <a:hlinkClick r:id="rId20"/>
              </a:rPr>
              <a:t>EN EL ESTADIO</a:t>
            </a:r>
            <a:endParaRPr lang="es-ES" sz="600" b="1" dirty="0">
              <a:solidFill>
                <a:prstClr val="white"/>
              </a:solidFill>
            </a:endParaRPr>
          </a:p>
        </p:txBody>
      </p:sp>
      <p:sp>
        <p:nvSpPr>
          <p:cNvPr id="367" name="TextBox 366"/>
          <p:cNvSpPr txBox="1"/>
          <p:nvPr/>
        </p:nvSpPr>
        <p:spPr>
          <a:xfrm>
            <a:off x="7574051" y="2136578"/>
            <a:ext cx="1018055" cy="704295"/>
          </a:xfrm>
          <a:prstGeom prst="rect">
            <a:avLst/>
          </a:prstGeom>
          <a:noFill/>
        </p:spPr>
        <p:txBody>
          <a:bodyPr wrap="square" rtlCol="0">
            <a:spAutoFit/>
          </a:bodyPr>
          <a:lstStyle/>
          <a:p>
            <a:pPr algn="ctr">
              <a:lnSpc>
                <a:spcPct val="90000"/>
              </a:lnSpc>
              <a:defRPr/>
            </a:pPr>
            <a:r>
              <a:rPr lang="en-US" sz="1000" b="1" dirty="0" smtClean="0">
                <a:solidFill>
                  <a:prstClr val="white"/>
                </a:solidFill>
                <a:effectLst>
                  <a:outerShdw blurRad="50800" dist="38100" dir="2700000" algn="tl" rotWithShape="0">
                    <a:srgbClr val="000000">
                      <a:alpha val="43000"/>
                    </a:srgbClr>
                  </a:outerShdw>
                </a:effectLst>
              </a:rPr>
              <a:t>VUELTA AL MUNDO EN </a:t>
            </a:r>
            <a:r>
              <a:rPr lang="en-US" sz="1400" b="1" dirty="0" smtClean="0">
                <a:solidFill>
                  <a:prstClr val="white"/>
                </a:solidFill>
                <a:effectLst>
                  <a:outerShdw blurRad="50800" dist="38100" dir="2700000" algn="tl" rotWithShape="0">
                    <a:srgbClr val="000000">
                      <a:alpha val="43000"/>
                    </a:srgbClr>
                  </a:outerShdw>
                </a:effectLst>
              </a:rPr>
              <a:t>267 </a:t>
            </a:r>
            <a:r>
              <a:rPr lang="en-US" sz="1000" b="1" dirty="0" smtClean="0">
                <a:solidFill>
                  <a:prstClr val="white"/>
                </a:solidFill>
                <a:effectLst>
                  <a:outerShdw blurRad="50800" dist="38100" dir="2700000" algn="tl" rotWithShape="0">
                    <a:srgbClr val="000000">
                      <a:alpha val="43000"/>
                    </a:srgbClr>
                  </a:outerShdw>
                </a:effectLst>
              </a:rPr>
              <a:t>DÍAS</a:t>
            </a:r>
            <a:endParaRPr lang="es-ES" sz="1000" b="1" dirty="0">
              <a:solidFill>
                <a:prstClr val="white"/>
              </a:solidFill>
              <a:effectLst>
                <a:outerShdw blurRad="50800" dist="38100" dir="2700000" algn="tl" rotWithShape="0">
                  <a:srgbClr val="000000">
                    <a:alpha val="43000"/>
                  </a:srgbClr>
                </a:outerShdw>
              </a:effectLst>
            </a:endParaRPr>
          </a:p>
        </p:txBody>
      </p:sp>
      <p:sp>
        <p:nvSpPr>
          <p:cNvPr id="368" name="TextBox 367"/>
          <p:cNvSpPr txBox="1"/>
          <p:nvPr/>
        </p:nvSpPr>
        <p:spPr>
          <a:xfrm>
            <a:off x="5724631" y="2611273"/>
            <a:ext cx="1216549" cy="695575"/>
          </a:xfrm>
          <a:prstGeom prst="rect">
            <a:avLst/>
          </a:prstGeom>
          <a:noFill/>
        </p:spPr>
        <p:txBody>
          <a:bodyPr wrap="square" rtlCol="0">
            <a:spAutoFit/>
          </a:bodyPr>
          <a:lstStyle/>
          <a:p>
            <a:pPr algn="r">
              <a:lnSpc>
                <a:spcPct val="70000"/>
              </a:lnSpc>
              <a:defRPr/>
            </a:pPr>
            <a:r>
              <a:rPr lang="en-US" sz="3600" cap="all" dirty="0">
                <a:solidFill>
                  <a:prstClr val="white"/>
                </a:solidFill>
                <a:latin typeface="Impact"/>
              </a:rPr>
              <a:t>25</a:t>
            </a:r>
          </a:p>
          <a:p>
            <a:pPr algn="r">
              <a:lnSpc>
                <a:spcPct val="70000"/>
              </a:lnSpc>
              <a:defRPr/>
            </a:pPr>
            <a:r>
              <a:rPr lang="en-US" sz="2000" cap="all" dirty="0">
                <a:solidFill>
                  <a:prstClr val="white"/>
                </a:solidFill>
                <a:latin typeface="Impact"/>
              </a:rPr>
              <a:t>ÁRBITROS</a:t>
            </a:r>
          </a:p>
        </p:txBody>
      </p:sp>
      <p:pic>
        <p:nvPicPr>
          <p:cNvPr id="369" name="Picture 368"/>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311025" y="2264413"/>
            <a:ext cx="988158" cy="623236"/>
          </a:xfrm>
          <a:prstGeom prst="rect">
            <a:avLst/>
          </a:prstGeom>
        </p:spPr>
      </p:pic>
      <p:sp>
        <p:nvSpPr>
          <p:cNvPr id="370" name="TextBox 369"/>
          <p:cNvSpPr txBox="1"/>
          <p:nvPr/>
        </p:nvSpPr>
        <p:spPr>
          <a:xfrm>
            <a:off x="1435375" y="2411047"/>
            <a:ext cx="1337722" cy="674031"/>
          </a:xfrm>
          <a:prstGeom prst="rect">
            <a:avLst/>
          </a:prstGeom>
          <a:noFill/>
        </p:spPr>
        <p:txBody>
          <a:bodyPr wrap="square" rtlCol="0">
            <a:spAutoFit/>
          </a:bodyPr>
          <a:lstStyle/>
          <a:p>
            <a:pPr>
              <a:lnSpc>
                <a:spcPct val="90000"/>
              </a:lnSpc>
              <a:defRPr/>
            </a:pPr>
            <a:r>
              <a:rPr lang="en-US" sz="1400" cap="all" dirty="0">
                <a:solidFill>
                  <a:prstClr val="white"/>
                </a:solidFill>
                <a:latin typeface="Impact"/>
              </a:rPr>
              <a:t>DRONES DE LA COPA MUNDIAL</a:t>
            </a:r>
          </a:p>
          <a:p>
            <a:pPr>
              <a:lnSpc>
                <a:spcPct val="90000"/>
              </a:lnSpc>
              <a:defRPr/>
            </a:pPr>
            <a:endParaRPr lang="es-ES" sz="1400" b="1" dirty="0">
              <a:solidFill>
                <a:prstClr val="white"/>
              </a:solidFill>
            </a:endParaRPr>
          </a:p>
        </p:txBody>
      </p:sp>
      <p:sp>
        <p:nvSpPr>
          <p:cNvPr id="371" name="Parallelogram 370"/>
          <p:cNvSpPr/>
          <p:nvPr/>
        </p:nvSpPr>
        <p:spPr>
          <a:xfrm>
            <a:off x="3118916" y="2386380"/>
            <a:ext cx="966179" cy="1099769"/>
          </a:xfrm>
          <a:prstGeom prst="parallelogram">
            <a:avLst>
              <a:gd name="adj" fmla="val 78572"/>
            </a:avLst>
          </a:prstGeom>
          <a:solidFill>
            <a:schemeClr val="bg1"/>
          </a:solidFill>
        </p:spPr>
        <p:txBody>
          <a:bodyPr wrap="square" lIns="18000" rIns="18000" rtlCol="0" anchor="ctr">
            <a:spAutoFit/>
          </a:bodyPr>
          <a:lstStyle/>
          <a:p>
            <a:pPr algn="ctr"/>
            <a:endParaRPr lang="en-US" sz="900" b="1" kern="0" cap="all" dirty="0">
              <a:solidFill>
                <a:prstClr val="white"/>
              </a:solidFill>
            </a:endParaRPr>
          </a:p>
        </p:txBody>
      </p:sp>
      <p:grpSp>
        <p:nvGrpSpPr>
          <p:cNvPr id="372" name="Group 371"/>
          <p:cNvGrpSpPr/>
          <p:nvPr/>
        </p:nvGrpSpPr>
        <p:grpSpPr>
          <a:xfrm>
            <a:off x="3547523" y="2632813"/>
            <a:ext cx="448708" cy="448708"/>
            <a:chOff x="3887924" y="2350364"/>
            <a:chExt cx="655500" cy="655500"/>
          </a:xfrm>
          <a:solidFill>
            <a:srgbClr val="10486B"/>
          </a:solidFill>
        </p:grpSpPr>
        <p:sp>
          <p:nvSpPr>
            <p:cNvPr id="373" name="Donut 372"/>
            <p:cNvSpPr/>
            <p:nvPr/>
          </p:nvSpPr>
          <p:spPr>
            <a:xfrm>
              <a:off x="4020412" y="2479675"/>
              <a:ext cx="390525" cy="390525"/>
            </a:xfrm>
            <a:prstGeom prst="donut">
              <a:avLst/>
            </a:prstGeom>
            <a:grpFill/>
          </p:spPr>
          <p:txBody>
            <a:bodyPr wrap="none" lIns="18000" rIns="18000" rtlCol="0" anchor="ctr">
              <a:spAutoFit/>
            </a:bodyPr>
            <a:lstStyle/>
            <a:p>
              <a:pPr algn="ctr"/>
              <a:endParaRPr lang="en-US" sz="900" b="1" kern="0" cap="all" dirty="0">
                <a:solidFill>
                  <a:prstClr val="white"/>
                </a:solidFill>
              </a:endParaRPr>
            </a:p>
          </p:txBody>
        </p:sp>
        <p:grpSp>
          <p:nvGrpSpPr>
            <p:cNvPr id="374" name="Group 373"/>
            <p:cNvGrpSpPr/>
            <p:nvPr/>
          </p:nvGrpSpPr>
          <p:grpSpPr>
            <a:xfrm>
              <a:off x="3887924" y="2632075"/>
              <a:ext cx="655500" cy="92075"/>
              <a:chOff x="3887924" y="2632075"/>
              <a:chExt cx="655500" cy="92075"/>
            </a:xfrm>
            <a:grpFill/>
          </p:grpSpPr>
          <p:sp>
            <p:nvSpPr>
              <p:cNvPr id="378" name="Rectangle 377"/>
              <p:cNvSpPr/>
              <p:nvPr/>
            </p:nvSpPr>
            <p:spPr>
              <a:xfrm>
                <a:off x="4319971" y="2632075"/>
                <a:ext cx="223453" cy="92075"/>
              </a:xfrm>
              <a:prstGeom prst="rect">
                <a:avLst/>
              </a:prstGeom>
              <a:grpFill/>
            </p:spPr>
            <p:txBody>
              <a:bodyPr wrap="square" lIns="18000" rIns="18000" rtlCol="0" anchor="ctr">
                <a:spAutoFit/>
              </a:bodyPr>
              <a:lstStyle/>
              <a:p>
                <a:pPr algn="ctr"/>
                <a:endParaRPr lang="en-US" sz="900" b="1" kern="0" cap="all" dirty="0">
                  <a:solidFill>
                    <a:prstClr val="white"/>
                  </a:solidFill>
                </a:endParaRPr>
              </a:p>
            </p:txBody>
          </p:sp>
          <p:sp>
            <p:nvSpPr>
              <p:cNvPr id="379" name="Rectangle 378"/>
              <p:cNvSpPr/>
              <p:nvPr/>
            </p:nvSpPr>
            <p:spPr>
              <a:xfrm>
                <a:off x="3887924" y="2632075"/>
                <a:ext cx="223453" cy="92075"/>
              </a:xfrm>
              <a:prstGeom prst="rect">
                <a:avLst/>
              </a:prstGeom>
              <a:grpFill/>
            </p:spPr>
            <p:txBody>
              <a:bodyPr wrap="square" lIns="18000" rIns="18000" rtlCol="0" anchor="ctr">
                <a:spAutoFit/>
              </a:bodyPr>
              <a:lstStyle/>
              <a:p>
                <a:pPr algn="ctr"/>
                <a:endParaRPr lang="en-US" sz="900" b="1" kern="0" cap="all" dirty="0">
                  <a:solidFill>
                    <a:prstClr val="white"/>
                  </a:solidFill>
                </a:endParaRPr>
              </a:p>
            </p:txBody>
          </p:sp>
        </p:grpSp>
        <p:grpSp>
          <p:nvGrpSpPr>
            <p:cNvPr id="375" name="Group 374"/>
            <p:cNvGrpSpPr/>
            <p:nvPr/>
          </p:nvGrpSpPr>
          <p:grpSpPr>
            <a:xfrm rot="5400000">
              <a:off x="3887924" y="2632076"/>
              <a:ext cx="655500" cy="92075"/>
              <a:chOff x="3887924" y="2632075"/>
              <a:chExt cx="655500" cy="92075"/>
            </a:xfrm>
            <a:grpFill/>
          </p:grpSpPr>
          <p:sp>
            <p:nvSpPr>
              <p:cNvPr id="376" name="Rectangle 375"/>
              <p:cNvSpPr/>
              <p:nvPr/>
            </p:nvSpPr>
            <p:spPr>
              <a:xfrm>
                <a:off x="4319971" y="2632075"/>
                <a:ext cx="223453" cy="92075"/>
              </a:xfrm>
              <a:prstGeom prst="rect">
                <a:avLst/>
              </a:prstGeom>
              <a:grpFill/>
            </p:spPr>
            <p:txBody>
              <a:bodyPr wrap="square" lIns="18000" rIns="18000" rtlCol="0" anchor="ctr">
                <a:spAutoFit/>
              </a:bodyPr>
              <a:lstStyle/>
              <a:p>
                <a:pPr algn="ctr"/>
                <a:endParaRPr lang="en-US" sz="900" b="1" kern="0" cap="all" dirty="0">
                  <a:solidFill>
                    <a:prstClr val="white"/>
                  </a:solidFill>
                </a:endParaRPr>
              </a:p>
            </p:txBody>
          </p:sp>
          <p:sp>
            <p:nvSpPr>
              <p:cNvPr id="377" name="Rectangle 376"/>
              <p:cNvSpPr/>
              <p:nvPr/>
            </p:nvSpPr>
            <p:spPr>
              <a:xfrm>
                <a:off x="3887924" y="2632075"/>
                <a:ext cx="223453" cy="92075"/>
              </a:xfrm>
              <a:prstGeom prst="rect">
                <a:avLst/>
              </a:prstGeom>
              <a:grpFill/>
            </p:spPr>
            <p:txBody>
              <a:bodyPr wrap="square" lIns="18000" rIns="18000" rtlCol="0" anchor="ctr">
                <a:spAutoFit/>
              </a:bodyPr>
              <a:lstStyle/>
              <a:p>
                <a:pPr algn="ctr"/>
                <a:endParaRPr lang="en-US" sz="900" b="1" kern="0" cap="all" dirty="0">
                  <a:solidFill>
                    <a:prstClr val="white"/>
                  </a:solidFill>
                </a:endParaRPr>
              </a:p>
            </p:txBody>
          </p:sp>
        </p:grpSp>
      </p:grpSp>
      <p:sp>
        <p:nvSpPr>
          <p:cNvPr id="380" name="TextBox 379"/>
          <p:cNvSpPr txBox="1"/>
          <p:nvPr/>
        </p:nvSpPr>
        <p:spPr>
          <a:xfrm>
            <a:off x="3920782" y="2653219"/>
            <a:ext cx="1337722" cy="535531"/>
          </a:xfrm>
          <a:prstGeom prst="rect">
            <a:avLst/>
          </a:prstGeom>
          <a:noFill/>
        </p:spPr>
        <p:txBody>
          <a:bodyPr wrap="square" rtlCol="0">
            <a:spAutoFit/>
          </a:bodyPr>
          <a:lstStyle/>
          <a:p>
            <a:pPr>
              <a:lnSpc>
                <a:spcPct val="90000"/>
              </a:lnSpc>
              <a:defRPr/>
            </a:pPr>
            <a:r>
              <a:rPr lang="en-US" sz="1600" dirty="0" smtClean="0">
                <a:solidFill>
                  <a:prstClr val="white"/>
                </a:solidFill>
                <a:latin typeface="Impact"/>
                <a:hlinkClick r:id="rId22"/>
              </a:rPr>
              <a:t>TECNOLOGÍA DE</a:t>
            </a:r>
          </a:p>
          <a:p>
            <a:pPr>
              <a:lnSpc>
                <a:spcPct val="90000"/>
              </a:lnSpc>
              <a:defRPr/>
            </a:pPr>
            <a:r>
              <a:rPr lang="en-US" sz="1600" dirty="0" smtClean="0">
                <a:solidFill>
                  <a:prstClr val="white"/>
                </a:solidFill>
                <a:latin typeface="Impact"/>
                <a:hlinkClick r:id="rId22"/>
              </a:rPr>
              <a:t>LÍNEA DE GOL</a:t>
            </a:r>
            <a:endParaRPr lang="es-ES" sz="1600" dirty="0" smtClean="0">
              <a:solidFill>
                <a:prstClr val="white"/>
              </a:solidFill>
              <a:latin typeface="Impact"/>
            </a:endParaRPr>
          </a:p>
        </p:txBody>
      </p:sp>
      <p:grpSp>
        <p:nvGrpSpPr>
          <p:cNvPr id="381" name="Group 380"/>
          <p:cNvGrpSpPr/>
          <p:nvPr/>
        </p:nvGrpSpPr>
        <p:grpSpPr>
          <a:xfrm>
            <a:off x="2444654" y="1184218"/>
            <a:ext cx="1312356" cy="2367141"/>
            <a:chOff x="2228662" y="836663"/>
            <a:chExt cx="1312356" cy="2367141"/>
          </a:xfrm>
        </p:grpSpPr>
        <p:grpSp>
          <p:nvGrpSpPr>
            <p:cNvPr id="382" name="Group 381"/>
            <p:cNvGrpSpPr/>
            <p:nvPr/>
          </p:nvGrpSpPr>
          <p:grpSpPr>
            <a:xfrm>
              <a:off x="2324762" y="1025801"/>
              <a:ext cx="351937" cy="637899"/>
              <a:chOff x="2324762" y="1025801"/>
              <a:chExt cx="351937" cy="637899"/>
            </a:xfrm>
          </p:grpSpPr>
          <p:sp>
            <p:nvSpPr>
              <p:cNvPr id="402" name="Rectangle 401"/>
              <p:cNvSpPr/>
              <p:nvPr/>
            </p:nvSpPr>
            <p:spPr>
              <a:xfrm>
                <a:off x="2324762" y="1025801"/>
                <a:ext cx="345587" cy="198699"/>
              </a:xfrm>
              <a:prstGeom prst="rect">
                <a:avLst/>
              </a:prstGeom>
              <a:solidFill>
                <a:srgbClr val="3BB54A"/>
              </a:solidFill>
            </p:spPr>
            <p:txBody>
              <a:bodyPr wrap="none" lIns="18000" rIns="18000" rtlCol="0" anchor="ctr">
                <a:spAutoFit/>
              </a:bodyPr>
              <a:lstStyle/>
              <a:p>
                <a:pPr algn="ctr"/>
                <a:endParaRPr lang="en-US" sz="900" b="1" kern="0" cap="all" dirty="0">
                  <a:solidFill>
                    <a:prstClr val="white"/>
                  </a:solidFill>
                </a:endParaRPr>
              </a:p>
            </p:txBody>
          </p:sp>
          <p:cxnSp>
            <p:nvCxnSpPr>
              <p:cNvPr id="403" name="Straight Connector 402"/>
              <p:cNvCxnSpPr/>
              <p:nvPr/>
            </p:nvCxnSpPr>
            <p:spPr>
              <a:xfrm>
                <a:off x="2676699" y="1025801"/>
                <a:ext cx="0" cy="637899"/>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04" name="Group 403"/>
              <p:cNvGrpSpPr/>
              <p:nvPr/>
            </p:nvGrpSpPr>
            <p:grpSpPr>
              <a:xfrm>
                <a:off x="2390772" y="1045386"/>
                <a:ext cx="228600" cy="150778"/>
                <a:chOff x="2355831" y="1022350"/>
                <a:chExt cx="298448" cy="196850"/>
              </a:xfrm>
            </p:grpSpPr>
            <p:sp>
              <p:nvSpPr>
                <p:cNvPr id="406" name="Diamond 405"/>
                <p:cNvSpPr/>
                <p:nvPr/>
              </p:nvSpPr>
              <p:spPr>
                <a:xfrm>
                  <a:off x="2355831" y="1022350"/>
                  <a:ext cx="298448" cy="196850"/>
                </a:xfrm>
                <a:prstGeom prst="diamond">
                  <a:avLst/>
                </a:prstGeom>
                <a:solidFill>
                  <a:schemeClr val="accent3"/>
                </a:solidFill>
              </p:spPr>
              <p:txBody>
                <a:bodyPr wrap="none" lIns="18000" rIns="18000" rtlCol="0" anchor="ctr">
                  <a:spAutoFit/>
                </a:bodyPr>
                <a:lstStyle/>
                <a:p>
                  <a:pPr algn="ctr"/>
                  <a:endParaRPr lang="en-US" sz="900" b="1" kern="0" cap="all" dirty="0">
                    <a:solidFill>
                      <a:prstClr val="white"/>
                    </a:solidFill>
                  </a:endParaRPr>
                </a:p>
              </p:txBody>
            </p:sp>
            <p:sp>
              <p:nvSpPr>
                <p:cNvPr id="407" name="Oval 406"/>
                <p:cNvSpPr/>
                <p:nvPr/>
              </p:nvSpPr>
              <p:spPr>
                <a:xfrm>
                  <a:off x="2451084" y="1066800"/>
                  <a:ext cx="107949" cy="107950"/>
                </a:xfrm>
                <a:prstGeom prst="ellipse">
                  <a:avLst/>
                </a:prstGeom>
                <a:solidFill>
                  <a:schemeClr val="accent6">
                    <a:lumMod val="50000"/>
                  </a:schemeClr>
                </a:solidFill>
              </p:spPr>
              <p:txBody>
                <a:bodyPr wrap="none" lIns="18000" rIns="18000" rtlCol="0" anchor="ctr">
                  <a:spAutoFit/>
                </a:bodyPr>
                <a:lstStyle/>
                <a:p>
                  <a:pPr algn="ctr"/>
                  <a:endParaRPr lang="en-US" sz="900" b="1" kern="0" cap="all" dirty="0">
                    <a:solidFill>
                      <a:prstClr val="white"/>
                    </a:solidFill>
                  </a:endParaRPr>
                </a:p>
              </p:txBody>
            </p:sp>
          </p:grpSp>
          <p:sp>
            <p:nvSpPr>
              <p:cNvPr id="405" name="TextBox 82"/>
              <p:cNvSpPr txBox="1"/>
              <p:nvPr/>
            </p:nvSpPr>
            <p:spPr>
              <a:xfrm>
                <a:off x="2331953" y="1044194"/>
                <a:ext cx="342998" cy="163934"/>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750" b="1" dirty="0" smtClean="0">
                    <a:solidFill>
                      <a:prstClr val="white"/>
                    </a:solidFill>
                  </a:rPr>
                  <a:t>5</a:t>
                </a:r>
                <a:endParaRPr lang="es-ES" sz="750" dirty="0" smtClean="0">
                  <a:solidFill>
                    <a:prstClr val="white"/>
                  </a:solidFill>
                  <a:cs typeface="Arial"/>
                </a:endParaRPr>
              </a:p>
            </p:txBody>
          </p:sp>
        </p:grpSp>
        <p:grpSp>
          <p:nvGrpSpPr>
            <p:cNvPr id="383" name="Group 382"/>
            <p:cNvGrpSpPr/>
            <p:nvPr/>
          </p:nvGrpSpPr>
          <p:grpSpPr>
            <a:xfrm>
              <a:off x="2757066" y="1104326"/>
              <a:ext cx="357609" cy="438724"/>
              <a:chOff x="2757066" y="1104326"/>
              <a:chExt cx="357609" cy="438724"/>
            </a:xfrm>
          </p:grpSpPr>
          <p:cxnSp>
            <p:nvCxnSpPr>
              <p:cNvPr id="395" name="Straight Connector 394"/>
              <p:cNvCxnSpPr/>
              <p:nvPr/>
            </p:nvCxnSpPr>
            <p:spPr>
              <a:xfrm>
                <a:off x="2757066" y="1108351"/>
                <a:ext cx="0" cy="434699"/>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6" name="Group 395"/>
              <p:cNvGrpSpPr/>
              <p:nvPr/>
            </p:nvGrpSpPr>
            <p:grpSpPr>
              <a:xfrm>
                <a:off x="2760180" y="1104326"/>
                <a:ext cx="354495" cy="198699"/>
                <a:chOff x="2760180" y="1104326"/>
                <a:chExt cx="354495" cy="198699"/>
              </a:xfrm>
            </p:grpSpPr>
            <p:grpSp>
              <p:nvGrpSpPr>
                <p:cNvPr id="397" name="Group 396"/>
                <p:cNvGrpSpPr/>
                <p:nvPr/>
              </p:nvGrpSpPr>
              <p:grpSpPr>
                <a:xfrm>
                  <a:off x="2760180" y="1104326"/>
                  <a:ext cx="354495" cy="198699"/>
                  <a:chOff x="2769705" y="1104326"/>
                  <a:chExt cx="314423" cy="198699"/>
                </a:xfrm>
              </p:grpSpPr>
              <p:sp>
                <p:nvSpPr>
                  <p:cNvPr id="399" name="Rectangle 398"/>
                  <p:cNvSpPr/>
                  <p:nvPr/>
                </p:nvSpPr>
                <p:spPr>
                  <a:xfrm>
                    <a:off x="2769705" y="1104326"/>
                    <a:ext cx="106846" cy="198699"/>
                  </a:xfrm>
                  <a:prstGeom prst="rect">
                    <a:avLst/>
                  </a:prstGeom>
                  <a:solidFill>
                    <a:srgbClr val="3BB54A"/>
                  </a:solidFill>
                </p:spPr>
                <p:txBody>
                  <a:bodyPr wrap="square" lIns="18000" rIns="18000" rtlCol="0" anchor="ctr">
                    <a:spAutoFit/>
                  </a:bodyPr>
                  <a:lstStyle/>
                  <a:p>
                    <a:pPr algn="ctr"/>
                    <a:endParaRPr lang="en-US" sz="900" b="1" kern="0" cap="all" dirty="0">
                      <a:solidFill>
                        <a:prstClr val="white"/>
                      </a:solidFill>
                    </a:endParaRPr>
                  </a:p>
                </p:txBody>
              </p:sp>
              <p:sp>
                <p:nvSpPr>
                  <p:cNvPr id="400" name="Rectangle 399"/>
                  <p:cNvSpPr/>
                  <p:nvPr/>
                </p:nvSpPr>
                <p:spPr>
                  <a:xfrm>
                    <a:off x="2873493" y="1104326"/>
                    <a:ext cx="106846" cy="198699"/>
                  </a:xfrm>
                  <a:prstGeom prst="rect">
                    <a:avLst/>
                  </a:prstGeom>
                  <a:solidFill>
                    <a:schemeClr val="bg1"/>
                  </a:solidFill>
                </p:spPr>
                <p:txBody>
                  <a:bodyPr wrap="square" lIns="18000" rIns="18000" rtlCol="0" anchor="ctr">
                    <a:spAutoFit/>
                  </a:bodyPr>
                  <a:lstStyle/>
                  <a:p>
                    <a:pPr algn="ctr"/>
                    <a:endParaRPr lang="en-US" sz="900" b="1" kern="0" cap="all" dirty="0">
                      <a:solidFill>
                        <a:prstClr val="white"/>
                      </a:solidFill>
                    </a:endParaRPr>
                  </a:p>
                </p:txBody>
              </p:sp>
              <p:sp>
                <p:nvSpPr>
                  <p:cNvPr id="401" name="Rectangle 400"/>
                  <p:cNvSpPr/>
                  <p:nvPr/>
                </p:nvSpPr>
                <p:spPr>
                  <a:xfrm>
                    <a:off x="2977282" y="1104326"/>
                    <a:ext cx="106846" cy="198699"/>
                  </a:xfrm>
                  <a:prstGeom prst="rect">
                    <a:avLst/>
                  </a:prstGeom>
                  <a:solidFill>
                    <a:srgbClr val="FF0000"/>
                  </a:solidFill>
                </p:spPr>
                <p:txBody>
                  <a:bodyPr wrap="square" lIns="18000" rIns="18000" rtlCol="0" anchor="ctr">
                    <a:spAutoFit/>
                  </a:bodyPr>
                  <a:lstStyle/>
                  <a:p>
                    <a:pPr algn="ctr"/>
                    <a:endParaRPr lang="en-US" sz="900" b="1" kern="0" cap="all" dirty="0">
                      <a:solidFill>
                        <a:prstClr val="white"/>
                      </a:solidFill>
                    </a:endParaRPr>
                  </a:p>
                </p:txBody>
              </p:sp>
            </p:grpSp>
            <p:sp>
              <p:nvSpPr>
                <p:cNvPr id="398" name="TextBox 82"/>
                <p:cNvSpPr txBox="1"/>
                <p:nvPr/>
              </p:nvSpPr>
              <p:spPr>
                <a:xfrm>
                  <a:off x="2764893" y="1129919"/>
                  <a:ext cx="342998" cy="163934"/>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750" b="1" dirty="0" smtClean="0">
                      <a:solidFill>
                        <a:srgbClr val="0E2231"/>
                      </a:solidFill>
                    </a:rPr>
                    <a:t>4</a:t>
                  </a:r>
                  <a:endParaRPr lang="es-ES" sz="750" dirty="0" smtClean="0">
                    <a:solidFill>
                      <a:srgbClr val="0E2231"/>
                    </a:solidFill>
                    <a:cs typeface="Arial"/>
                  </a:endParaRPr>
                </a:p>
              </p:txBody>
            </p:sp>
          </p:grpSp>
        </p:grpSp>
        <p:grpSp>
          <p:nvGrpSpPr>
            <p:cNvPr id="384" name="Group 383"/>
            <p:cNvGrpSpPr/>
            <p:nvPr/>
          </p:nvGrpSpPr>
          <p:grpSpPr>
            <a:xfrm>
              <a:off x="3184798" y="1240618"/>
              <a:ext cx="356220" cy="511982"/>
              <a:chOff x="3184798" y="1240618"/>
              <a:chExt cx="356220" cy="511982"/>
            </a:xfrm>
          </p:grpSpPr>
          <p:grpSp>
            <p:nvGrpSpPr>
              <p:cNvPr id="388" name="Group 387"/>
              <p:cNvGrpSpPr/>
              <p:nvPr/>
            </p:nvGrpSpPr>
            <p:grpSpPr>
              <a:xfrm>
                <a:off x="3190875" y="1240618"/>
                <a:ext cx="350143" cy="207183"/>
                <a:chOff x="3187700" y="1237443"/>
                <a:chExt cx="350143" cy="207183"/>
              </a:xfrm>
            </p:grpSpPr>
            <p:grpSp>
              <p:nvGrpSpPr>
                <p:cNvPr id="390" name="Group 389"/>
                <p:cNvGrpSpPr/>
                <p:nvPr/>
              </p:nvGrpSpPr>
              <p:grpSpPr>
                <a:xfrm>
                  <a:off x="3187700" y="1237443"/>
                  <a:ext cx="341358" cy="207183"/>
                  <a:chOff x="2759075" y="1119968"/>
                  <a:chExt cx="341358" cy="145839"/>
                </a:xfrm>
              </p:grpSpPr>
              <p:sp>
                <p:nvSpPr>
                  <p:cNvPr id="392" name="Rectangle 391"/>
                  <p:cNvSpPr/>
                  <p:nvPr/>
                </p:nvSpPr>
                <p:spPr>
                  <a:xfrm>
                    <a:off x="2759075" y="1119968"/>
                    <a:ext cx="341358" cy="48430"/>
                  </a:xfrm>
                  <a:prstGeom prst="rect">
                    <a:avLst/>
                  </a:prstGeom>
                  <a:solidFill>
                    <a:schemeClr val="tx1"/>
                  </a:solidFill>
                </p:spPr>
                <p:txBody>
                  <a:bodyPr wrap="square" lIns="18000" rIns="18000" rtlCol="0" anchor="ctr">
                    <a:spAutoFit/>
                  </a:bodyPr>
                  <a:lstStyle/>
                  <a:p>
                    <a:pPr algn="ctr"/>
                    <a:endParaRPr lang="en-US" sz="900" b="1" kern="0" cap="all" dirty="0">
                      <a:solidFill>
                        <a:prstClr val="white"/>
                      </a:solidFill>
                    </a:endParaRPr>
                  </a:p>
                </p:txBody>
              </p:sp>
              <p:sp>
                <p:nvSpPr>
                  <p:cNvPr id="393" name="Rectangle 392"/>
                  <p:cNvSpPr/>
                  <p:nvPr/>
                </p:nvSpPr>
                <p:spPr>
                  <a:xfrm>
                    <a:off x="2759075" y="1168673"/>
                    <a:ext cx="341358" cy="48430"/>
                  </a:xfrm>
                  <a:prstGeom prst="rect">
                    <a:avLst/>
                  </a:prstGeom>
                  <a:solidFill>
                    <a:srgbClr val="FF0000"/>
                  </a:solidFill>
                </p:spPr>
                <p:txBody>
                  <a:bodyPr wrap="square" lIns="18000" rIns="18000" rtlCol="0" anchor="ctr">
                    <a:spAutoFit/>
                  </a:bodyPr>
                  <a:lstStyle/>
                  <a:p>
                    <a:pPr algn="ctr"/>
                    <a:endParaRPr lang="en-US" sz="900" b="1" kern="0" cap="all" dirty="0">
                      <a:solidFill>
                        <a:prstClr val="white"/>
                      </a:solidFill>
                    </a:endParaRPr>
                  </a:p>
                </p:txBody>
              </p:sp>
              <p:sp>
                <p:nvSpPr>
                  <p:cNvPr id="394" name="Rectangle 393"/>
                  <p:cNvSpPr/>
                  <p:nvPr/>
                </p:nvSpPr>
                <p:spPr>
                  <a:xfrm>
                    <a:off x="2759075" y="1217377"/>
                    <a:ext cx="341358" cy="48430"/>
                  </a:xfrm>
                  <a:prstGeom prst="rect">
                    <a:avLst/>
                  </a:prstGeom>
                  <a:solidFill>
                    <a:srgbClr val="FBC856"/>
                  </a:solidFill>
                  <a:ln>
                    <a:noFill/>
                  </a:ln>
                </p:spPr>
                <p:txBody>
                  <a:bodyPr wrap="square" lIns="18000" rIns="18000" rtlCol="0" anchor="ctr">
                    <a:spAutoFit/>
                  </a:bodyPr>
                  <a:lstStyle/>
                  <a:p>
                    <a:pPr algn="ctr"/>
                    <a:endParaRPr lang="en-US" sz="900" b="1" kern="0" cap="all" dirty="0">
                      <a:solidFill>
                        <a:prstClr val="white"/>
                      </a:solidFill>
                    </a:endParaRPr>
                  </a:p>
                </p:txBody>
              </p:sp>
            </p:grpSp>
            <p:sp>
              <p:nvSpPr>
                <p:cNvPr id="391" name="TextBox 82"/>
                <p:cNvSpPr txBox="1"/>
                <p:nvPr/>
              </p:nvSpPr>
              <p:spPr>
                <a:xfrm>
                  <a:off x="3194845" y="1263269"/>
                  <a:ext cx="342998" cy="163934"/>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750" b="1" dirty="0" smtClean="0">
                      <a:solidFill>
                        <a:srgbClr val="FFFFFF"/>
                      </a:solidFill>
                    </a:rPr>
                    <a:t>3</a:t>
                  </a:r>
                  <a:endParaRPr lang="es-ES" sz="750" dirty="0" smtClean="0">
                    <a:solidFill>
                      <a:srgbClr val="FFFFFF"/>
                    </a:solidFill>
                    <a:cs typeface="Arial"/>
                  </a:endParaRPr>
                </a:p>
              </p:txBody>
            </p:sp>
          </p:grpSp>
          <p:cxnSp>
            <p:nvCxnSpPr>
              <p:cNvPr id="389" name="Straight Connector 388"/>
              <p:cNvCxnSpPr/>
              <p:nvPr/>
            </p:nvCxnSpPr>
            <p:spPr>
              <a:xfrm>
                <a:off x="3184798" y="1241701"/>
                <a:ext cx="0" cy="510899"/>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85" name="TextBox 384"/>
            <p:cNvSpPr txBox="1"/>
            <p:nvPr/>
          </p:nvSpPr>
          <p:spPr>
            <a:xfrm>
              <a:off x="2228662" y="836663"/>
              <a:ext cx="539937" cy="215444"/>
            </a:xfrm>
            <a:prstGeom prst="rect">
              <a:avLst/>
            </a:prstGeom>
            <a:noFill/>
          </p:spPr>
          <p:txBody>
            <a:bodyPr wrap="square" rtlCol="0">
              <a:spAutoFit/>
            </a:bodyPr>
            <a:lstStyle/>
            <a:p>
              <a:pPr>
                <a:defRPr/>
              </a:pPr>
              <a:r>
                <a:rPr lang="en-US" sz="800" b="1" dirty="0" smtClean="0">
                  <a:solidFill>
                    <a:prstClr val="white"/>
                  </a:solidFill>
                </a:rPr>
                <a:t>Brasil</a:t>
              </a:r>
              <a:endParaRPr lang="es-ES" sz="800" b="1" dirty="0">
                <a:solidFill>
                  <a:prstClr val="white"/>
                </a:solidFill>
              </a:endParaRPr>
            </a:p>
          </p:txBody>
        </p:sp>
        <p:sp>
          <p:nvSpPr>
            <p:cNvPr id="386" name="TextBox 385"/>
            <p:cNvSpPr txBox="1"/>
            <p:nvPr/>
          </p:nvSpPr>
          <p:spPr>
            <a:xfrm>
              <a:off x="2668065" y="917097"/>
              <a:ext cx="539937" cy="215444"/>
            </a:xfrm>
            <a:prstGeom prst="rect">
              <a:avLst/>
            </a:prstGeom>
            <a:noFill/>
          </p:spPr>
          <p:txBody>
            <a:bodyPr wrap="square" rtlCol="0">
              <a:spAutoFit/>
            </a:bodyPr>
            <a:lstStyle/>
            <a:p>
              <a:pPr>
                <a:defRPr/>
              </a:pPr>
              <a:r>
                <a:rPr lang="en-US" sz="800" b="1" dirty="0" smtClean="0">
                  <a:solidFill>
                    <a:prstClr val="white"/>
                  </a:solidFill>
                </a:rPr>
                <a:t>Italia</a:t>
              </a:r>
              <a:endParaRPr lang="es-ES" sz="800" b="1" dirty="0">
                <a:solidFill>
                  <a:prstClr val="white"/>
                </a:solidFill>
              </a:endParaRPr>
            </a:p>
          </p:txBody>
        </p:sp>
        <p:pic>
          <p:nvPicPr>
            <p:cNvPr id="387" name="Picture 386"/>
            <p:cNvPicPr>
              <a:picLocks noChangeAspect="1"/>
            </p:cNvPicPr>
            <p:nvPr/>
          </p:nvPicPr>
          <p:blipFill rotWithShape="1">
            <a:blip r:embed="rId23" cstate="screen">
              <a:extLst>
                <a:ext uri="{28A0092B-C50C-407E-A947-70E740481C1C}">
                  <a14:useLocalDpi xmlns:a14="http://schemas.microsoft.com/office/drawing/2010/main"/>
                </a:ext>
              </a:extLst>
            </a:blip>
            <a:srcRect/>
            <a:stretch/>
          </p:blipFill>
          <p:spPr>
            <a:xfrm>
              <a:off x="2535327" y="1321781"/>
              <a:ext cx="739105" cy="1882023"/>
            </a:xfrm>
            <a:prstGeom prst="rect">
              <a:avLst/>
            </a:prstGeom>
            <a:noFill/>
          </p:spPr>
        </p:pic>
      </p:grpSp>
      <p:grpSp>
        <p:nvGrpSpPr>
          <p:cNvPr id="408" name="Group 407"/>
          <p:cNvGrpSpPr/>
          <p:nvPr/>
        </p:nvGrpSpPr>
        <p:grpSpPr>
          <a:xfrm>
            <a:off x="131972" y="3483546"/>
            <a:ext cx="1071638" cy="1264879"/>
            <a:chOff x="131972" y="3369246"/>
            <a:chExt cx="1071638" cy="1264879"/>
          </a:xfrm>
        </p:grpSpPr>
        <p:sp>
          <p:nvSpPr>
            <p:cNvPr id="409" name="Rectangle 408"/>
            <p:cNvSpPr/>
            <p:nvPr/>
          </p:nvSpPr>
          <p:spPr>
            <a:xfrm>
              <a:off x="181434" y="3369246"/>
              <a:ext cx="935999" cy="1200834"/>
            </a:xfrm>
            <a:prstGeom prst="rect">
              <a:avLst/>
            </a:prstGeom>
            <a:solidFill>
              <a:srgbClr val="10486B"/>
            </a:solidFill>
          </p:spPr>
          <p:txBody>
            <a:bodyPr wrap="square" lIns="18000" rIns="18000" rtlCol="0" anchor="ctr">
              <a:spAutoFit/>
            </a:bodyPr>
            <a:lstStyle/>
            <a:p>
              <a:pPr algn="ctr"/>
              <a:endParaRPr lang="en-US" sz="900" b="1" kern="0" cap="all" dirty="0">
                <a:solidFill>
                  <a:prstClr val="white"/>
                </a:solidFill>
              </a:endParaRPr>
            </a:p>
          </p:txBody>
        </p:sp>
        <p:sp>
          <p:nvSpPr>
            <p:cNvPr id="410" name="TextBox 409"/>
            <p:cNvSpPr txBox="1"/>
            <p:nvPr/>
          </p:nvSpPr>
          <p:spPr>
            <a:xfrm>
              <a:off x="131972" y="4135527"/>
              <a:ext cx="1071638" cy="498598"/>
            </a:xfrm>
            <a:prstGeom prst="rect">
              <a:avLst/>
            </a:prstGeom>
            <a:noFill/>
          </p:spPr>
          <p:txBody>
            <a:bodyPr wrap="square" rtlCol="0">
              <a:spAutoFit/>
            </a:bodyPr>
            <a:lstStyle/>
            <a:p>
              <a:pPr algn="ctr">
                <a:lnSpc>
                  <a:spcPct val="80000"/>
                </a:lnSpc>
                <a:defRPr/>
              </a:pPr>
              <a:r>
                <a:rPr lang="en-US" sz="1050" dirty="0" smtClean="0">
                  <a:solidFill>
                    <a:prstClr val="white"/>
                  </a:solidFill>
                  <a:latin typeface="Impact"/>
                  <a:hlinkClick r:id="rId24"/>
                </a:rPr>
                <a:t>SIN EMISIONES NETAS DE CARBONO</a:t>
              </a:r>
              <a:endParaRPr lang="es-ES" sz="1050" dirty="0">
                <a:solidFill>
                  <a:prstClr val="white"/>
                </a:solidFill>
                <a:latin typeface="Impact"/>
                <a:cs typeface="Impact"/>
              </a:endParaRPr>
            </a:p>
          </p:txBody>
        </p:sp>
      </p:grpSp>
      <p:sp>
        <p:nvSpPr>
          <p:cNvPr id="411" name="Rectangle 410"/>
          <p:cNvSpPr/>
          <p:nvPr/>
        </p:nvSpPr>
        <p:spPr>
          <a:xfrm>
            <a:off x="6947067" y="2684907"/>
            <a:ext cx="1935285" cy="982320"/>
          </a:xfrm>
          <a:prstGeom prst="rect">
            <a:avLst/>
          </a:prstGeom>
        </p:spPr>
        <p:txBody>
          <a:bodyPr wrap="square">
            <a:spAutoFit/>
          </a:bodyPr>
          <a:lstStyle/>
          <a:p>
            <a:pPr>
              <a:lnSpc>
                <a:spcPts val="1200"/>
              </a:lnSpc>
            </a:pPr>
            <a:r>
              <a:rPr lang="en-GB" sz="800" dirty="0" smtClean="0">
                <a:solidFill>
                  <a:prstClr val="white"/>
                </a:solidFill>
                <a:latin typeface="+mj-lt"/>
              </a:rPr>
              <a:t>64</a:t>
            </a:r>
            <a:r>
              <a:rPr dirty="0" smtClean="0"/>
              <a:t> </a:t>
            </a:r>
            <a:r>
              <a:rPr lang="en-GB" sz="700" dirty="0">
                <a:solidFill>
                  <a:prstClr val="white"/>
                </a:solidFill>
              </a:rPr>
              <a:t>partidos: </a:t>
            </a:r>
            <a:endParaRPr lang="es-ES" sz="700" dirty="0" smtClean="0">
              <a:solidFill>
                <a:prstClr val="white"/>
              </a:solidFill>
            </a:endParaRPr>
          </a:p>
          <a:p>
            <a:pPr>
              <a:lnSpc>
                <a:spcPts val="1200"/>
              </a:lnSpc>
            </a:pPr>
            <a:r>
              <a:rPr lang="en-GB" sz="800" dirty="0">
                <a:solidFill>
                  <a:prstClr val="white"/>
                </a:solidFill>
                <a:latin typeface="+mj-lt"/>
              </a:rPr>
              <a:t>48</a:t>
            </a:r>
            <a:r>
              <a:rPr dirty="0" smtClean="0"/>
              <a:t> </a:t>
            </a:r>
            <a:r>
              <a:rPr lang="en-GB" sz="700" dirty="0">
                <a:solidFill>
                  <a:prstClr val="white"/>
                </a:solidFill>
              </a:rPr>
              <a:t>partidos en fase de grupos </a:t>
            </a:r>
            <a:endParaRPr lang="es-ES" sz="700" dirty="0" smtClean="0">
              <a:solidFill>
                <a:prstClr val="white"/>
              </a:solidFill>
            </a:endParaRPr>
          </a:p>
          <a:p>
            <a:pPr>
              <a:lnSpc>
                <a:spcPts val="1200"/>
              </a:lnSpc>
            </a:pPr>
            <a:r>
              <a:rPr lang="en-GB" sz="800" dirty="0">
                <a:solidFill>
                  <a:prstClr val="white"/>
                </a:solidFill>
                <a:latin typeface="+mj-lt"/>
              </a:rPr>
              <a:t>15</a:t>
            </a:r>
            <a:r>
              <a:rPr dirty="0" smtClean="0"/>
              <a:t> </a:t>
            </a:r>
            <a:r>
              <a:rPr lang="en-GB" sz="700" dirty="0">
                <a:solidFill>
                  <a:prstClr val="white"/>
                </a:solidFill>
              </a:rPr>
              <a:t>partidos en fase eliminatoria </a:t>
            </a:r>
            <a:endParaRPr lang="es-ES" sz="700" dirty="0" smtClean="0">
              <a:solidFill>
                <a:prstClr val="white"/>
              </a:solidFill>
            </a:endParaRPr>
          </a:p>
          <a:p>
            <a:pPr>
              <a:lnSpc>
                <a:spcPts val="1200"/>
              </a:lnSpc>
            </a:pPr>
            <a:r>
              <a:rPr lang="en-GB" sz="800" dirty="0">
                <a:solidFill>
                  <a:prstClr val="white"/>
                </a:solidFill>
                <a:latin typeface="+mj-lt"/>
              </a:rPr>
              <a:t>12</a:t>
            </a:r>
            <a:r>
              <a:rPr dirty="0" smtClean="0"/>
              <a:t> </a:t>
            </a:r>
            <a:r>
              <a:rPr lang="en-GB" sz="700" dirty="0">
                <a:solidFill>
                  <a:prstClr val="white"/>
                </a:solidFill>
              </a:rPr>
              <a:t>ciudades diferentes,</a:t>
            </a:r>
          </a:p>
          <a:p>
            <a:pPr>
              <a:lnSpc>
                <a:spcPts val="1200"/>
              </a:lnSpc>
            </a:pPr>
            <a:r>
              <a:rPr lang="en-GB" sz="700" dirty="0" smtClean="0">
                <a:solidFill>
                  <a:prstClr val="white"/>
                </a:solidFill>
              </a:rPr>
              <a:t>más que cualquier otra final de la historia.</a:t>
            </a:r>
          </a:p>
          <a:p>
            <a:pPr>
              <a:spcBef>
                <a:spcPts val="100"/>
              </a:spcBef>
            </a:pPr>
            <a:endParaRPr lang="es-ES" sz="700" dirty="0">
              <a:solidFill>
                <a:prstClr val="white"/>
              </a:solidFill>
            </a:endParaRPr>
          </a:p>
        </p:txBody>
      </p:sp>
      <p:grpSp>
        <p:nvGrpSpPr>
          <p:cNvPr id="412" name="Group 411"/>
          <p:cNvGrpSpPr/>
          <p:nvPr/>
        </p:nvGrpSpPr>
        <p:grpSpPr>
          <a:xfrm>
            <a:off x="4916316" y="3591680"/>
            <a:ext cx="2048147" cy="823559"/>
            <a:chOff x="4821276" y="3631552"/>
            <a:chExt cx="2048147" cy="823559"/>
          </a:xfrm>
        </p:grpSpPr>
        <p:pic>
          <p:nvPicPr>
            <p:cNvPr id="413" name="Picture 412"/>
            <p:cNvPicPr>
              <a:picLocks noChangeAspect="1"/>
            </p:cNvPicPr>
            <p:nvPr/>
          </p:nvPicPr>
          <p:blipFill>
            <a:blip r:embed="rId25" cstate="screen">
              <a:extLst>
                <a:ext uri="{28A0092B-C50C-407E-A947-70E740481C1C}">
                  <a14:useLocalDpi xmlns:a14="http://schemas.microsoft.com/office/drawing/2010/main"/>
                </a:ext>
              </a:extLst>
            </a:blip>
            <a:stretch>
              <a:fillRect/>
            </a:stretch>
          </p:blipFill>
          <p:spPr>
            <a:xfrm>
              <a:off x="5249971" y="3631552"/>
              <a:ext cx="1374558" cy="660402"/>
            </a:xfrm>
            <a:prstGeom prst="rect">
              <a:avLst/>
            </a:prstGeom>
          </p:spPr>
        </p:pic>
        <p:sp>
          <p:nvSpPr>
            <p:cNvPr id="414" name="TextBox 413"/>
            <p:cNvSpPr txBox="1"/>
            <p:nvPr/>
          </p:nvSpPr>
          <p:spPr>
            <a:xfrm>
              <a:off x="4821276" y="3974980"/>
              <a:ext cx="2048147" cy="480131"/>
            </a:xfrm>
            <a:prstGeom prst="rect">
              <a:avLst/>
            </a:prstGeom>
            <a:noFill/>
          </p:spPr>
          <p:txBody>
            <a:bodyPr wrap="square" rtlCol="0">
              <a:spAutoFit/>
            </a:bodyPr>
            <a:lstStyle/>
            <a:p>
              <a:pPr algn="ctr">
                <a:lnSpc>
                  <a:spcPct val="90000"/>
                </a:lnSpc>
                <a:defRPr/>
              </a:pPr>
              <a:r>
                <a:rPr lang="en-US" sz="1400" cap="all" dirty="0" smtClean="0">
                  <a:solidFill>
                    <a:prstClr val="white"/>
                  </a:solidFill>
                  <a:latin typeface="Impact"/>
                </a:rPr>
                <a:t>el FESTIVAL </a:t>
              </a:r>
              <a:r>
                <a:rPr lang="en-US" sz="1400" cap="all" dirty="0">
                  <a:solidFill>
                    <a:prstClr val="white"/>
                  </a:solidFill>
                  <a:latin typeface="Impact"/>
                </a:rPr>
                <a:t>DE AFICIONADOS DE LA FIFA</a:t>
              </a:r>
            </a:p>
          </p:txBody>
        </p:sp>
      </p:grpSp>
      <p:sp>
        <p:nvSpPr>
          <p:cNvPr id="415" name="TextBox 414"/>
          <p:cNvSpPr txBox="1"/>
          <p:nvPr/>
        </p:nvSpPr>
        <p:spPr>
          <a:xfrm>
            <a:off x="7948486" y="3712888"/>
            <a:ext cx="993561" cy="854080"/>
          </a:xfrm>
          <a:prstGeom prst="rect">
            <a:avLst/>
          </a:prstGeom>
          <a:noFill/>
        </p:spPr>
        <p:txBody>
          <a:bodyPr wrap="square" rtlCol="0">
            <a:spAutoFit/>
          </a:bodyPr>
          <a:lstStyle/>
          <a:p>
            <a:pPr algn="ctr">
              <a:lnSpc>
                <a:spcPct val="90000"/>
              </a:lnSpc>
              <a:defRPr/>
            </a:pPr>
            <a:r>
              <a:rPr lang="en-US" sz="5400" b="1" dirty="0" smtClean="0">
                <a:solidFill>
                  <a:srgbClr val="9CC813"/>
                </a:solidFill>
              </a:rPr>
              <a:t>V</a:t>
            </a:r>
            <a:endParaRPr lang="es-ES" sz="2000" b="1" dirty="0">
              <a:solidFill>
                <a:srgbClr val="9CC813"/>
              </a:solidFill>
            </a:endParaRPr>
          </a:p>
        </p:txBody>
      </p:sp>
      <p:sp>
        <p:nvSpPr>
          <p:cNvPr id="416" name="TextBox 415"/>
          <p:cNvSpPr txBox="1"/>
          <p:nvPr/>
        </p:nvSpPr>
        <p:spPr>
          <a:xfrm>
            <a:off x="7895013" y="3561681"/>
            <a:ext cx="1104452" cy="507831"/>
          </a:xfrm>
          <a:prstGeom prst="rect">
            <a:avLst/>
          </a:prstGeom>
          <a:noFill/>
        </p:spPr>
        <p:txBody>
          <a:bodyPr wrap="square" rtlCol="0">
            <a:spAutoFit/>
          </a:bodyPr>
          <a:lstStyle/>
          <a:p>
            <a:pPr>
              <a:lnSpc>
                <a:spcPct val="90000"/>
              </a:lnSpc>
              <a:defRPr/>
            </a:pPr>
            <a:r>
              <a:rPr lang="en-US" sz="1600" dirty="0" smtClean="0">
                <a:solidFill>
                  <a:srgbClr val="002060"/>
                </a:solidFill>
                <a:latin typeface="+mj-lt"/>
              </a:rPr>
              <a:t>152.101 </a:t>
            </a:r>
            <a:r>
              <a:rPr lang="en-US" sz="800" dirty="0" smtClean="0">
                <a:solidFill>
                  <a:srgbClr val="002060"/>
                </a:solidFill>
              </a:rPr>
              <a:t>2014</a:t>
            </a:r>
            <a:endParaRPr lang="es-ES" sz="800" dirty="0">
              <a:solidFill>
                <a:srgbClr val="002060"/>
              </a:solidFill>
            </a:endParaRPr>
          </a:p>
          <a:p>
            <a:pPr>
              <a:lnSpc>
                <a:spcPct val="90000"/>
              </a:lnSpc>
              <a:defRPr/>
            </a:pPr>
            <a:endParaRPr lang="es-ES" sz="1400" b="1" dirty="0">
              <a:solidFill>
                <a:srgbClr val="002060"/>
              </a:solidFill>
            </a:endParaRPr>
          </a:p>
        </p:txBody>
      </p:sp>
      <p:sp>
        <p:nvSpPr>
          <p:cNvPr id="417" name="TextBox 416"/>
          <p:cNvSpPr txBox="1"/>
          <p:nvPr/>
        </p:nvSpPr>
        <p:spPr>
          <a:xfrm>
            <a:off x="7892493" y="3993729"/>
            <a:ext cx="1104452" cy="452432"/>
          </a:xfrm>
          <a:prstGeom prst="rect">
            <a:avLst/>
          </a:prstGeom>
          <a:noFill/>
        </p:spPr>
        <p:txBody>
          <a:bodyPr wrap="square" rtlCol="0">
            <a:spAutoFit/>
          </a:bodyPr>
          <a:lstStyle/>
          <a:p>
            <a:pPr algn="ctr">
              <a:lnSpc>
                <a:spcPct val="90000"/>
              </a:lnSpc>
              <a:defRPr/>
            </a:pPr>
            <a:r>
              <a:rPr lang="en-US" sz="1100" dirty="0">
                <a:solidFill>
                  <a:srgbClr val="002060"/>
                </a:solidFill>
                <a:latin typeface="+mj-lt"/>
              </a:rPr>
              <a:t>VOLUNTARIOS</a:t>
            </a:r>
          </a:p>
          <a:p>
            <a:pPr>
              <a:lnSpc>
                <a:spcPct val="90000"/>
              </a:lnSpc>
              <a:defRPr/>
            </a:pPr>
            <a:endParaRPr lang="es-ES" sz="1400" b="1" dirty="0">
              <a:solidFill>
                <a:prstClr val="white"/>
              </a:solidFill>
            </a:endParaRPr>
          </a:p>
        </p:txBody>
      </p:sp>
      <p:grpSp>
        <p:nvGrpSpPr>
          <p:cNvPr id="418" name="Group 417"/>
          <p:cNvGrpSpPr/>
          <p:nvPr/>
        </p:nvGrpSpPr>
        <p:grpSpPr>
          <a:xfrm>
            <a:off x="1105533" y="3483546"/>
            <a:ext cx="1101445" cy="1200834"/>
            <a:chOff x="1105533" y="3369246"/>
            <a:chExt cx="1101445" cy="1200834"/>
          </a:xfrm>
        </p:grpSpPr>
        <p:sp>
          <p:nvSpPr>
            <p:cNvPr id="419" name="Rectangle 418"/>
            <p:cNvSpPr/>
            <p:nvPr/>
          </p:nvSpPr>
          <p:spPr>
            <a:xfrm>
              <a:off x="1105533" y="3369246"/>
              <a:ext cx="847030" cy="1200834"/>
            </a:xfrm>
            <a:prstGeom prst="rect">
              <a:avLst/>
            </a:prstGeom>
            <a:solidFill>
              <a:srgbClr val="2E8DCC"/>
            </a:solidFill>
          </p:spPr>
          <p:txBody>
            <a:bodyPr wrap="square" lIns="18000" rIns="18000" rtlCol="0" anchor="ctr">
              <a:spAutoFit/>
            </a:bodyPr>
            <a:lstStyle/>
            <a:p>
              <a:pPr algn="ctr"/>
              <a:endParaRPr lang="en-US" sz="900" b="1" kern="0" cap="all" dirty="0">
                <a:solidFill>
                  <a:prstClr val="white"/>
                </a:solidFill>
              </a:endParaRPr>
            </a:p>
          </p:txBody>
        </p:sp>
        <p:sp>
          <p:nvSpPr>
            <p:cNvPr id="420" name="TextBox 419"/>
            <p:cNvSpPr txBox="1"/>
            <p:nvPr/>
          </p:nvSpPr>
          <p:spPr>
            <a:xfrm>
              <a:off x="1198595" y="3687177"/>
              <a:ext cx="1008383" cy="430887"/>
            </a:xfrm>
            <a:prstGeom prst="rect">
              <a:avLst/>
            </a:prstGeom>
            <a:noFill/>
          </p:spPr>
          <p:txBody>
            <a:bodyPr wrap="square" rtlCol="0">
              <a:spAutoFit/>
            </a:bodyPr>
            <a:lstStyle/>
            <a:p>
              <a:pPr algn="ctr">
                <a:defRPr/>
              </a:pPr>
              <a:r>
                <a:rPr lang="en-US" sz="1100" dirty="0" smtClean="0">
                  <a:solidFill>
                    <a:prstClr val="white"/>
                  </a:solidFill>
                  <a:latin typeface="Impact"/>
                </a:rPr>
                <a:t>  SAQUE</a:t>
              </a:r>
            </a:p>
            <a:p>
              <a:pPr algn="ctr">
                <a:defRPr/>
              </a:pPr>
              <a:r>
                <a:rPr lang="en-US" sz="1100" dirty="0" smtClean="0">
                  <a:solidFill>
                    <a:prstClr val="white"/>
                  </a:solidFill>
                  <a:latin typeface="Impact"/>
                </a:rPr>
                <a:t>DE INICIO</a:t>
              </a:r>
              <a:endParaRPr lang="es-ES" sz="1100" dirty="0">
                <a:solidFill>
                  <a:prstClr val="white"/>
                </a:solidFill>
                <a:latin typeface="Impact"/>
                <a:cs typeface="Impact"/>
              </a:endParaRPr>
            </a:p>
          </p:txBody>
        </p:sp>
        <p:pic>
          <p:nvPicPr>
            <p:cNvPr id="421" name="Picture 420"/>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1145878" y="3559700"/>
              <a:ext cx="410941" cy="471821"/>
            </a:xfrm>
            <a:prstGeom prst="rect">
              <a:avLst/>
            </a:prstGeom>
          </p:spPr>
        </p:pic>
        <p:pic>
          <p:nvPicPr>
            <p:cNvPr id="422" name="Picture 421"/>
            <p:cNvPicPr>
              <a:picLocks noChangeAspect="1"/>
            </p:cNvPicPr>
            <p:nvPr/>
          </p:nvPicPr>
          <p:blipFill>
            <a:blip r:embed="rId27" cstate="screen">
              <a:extLst>
                <a:ext uri="{28A0092B-C50C-407E-A947-70E740481C1C}">
                  <a14:useLocalDpi xmlns:a14="http://schemas.microsoft.com/office/drawing/2010/main"/>
                </a:ext>
              </a:extLst>
            </a:blip>
            <a:stretch>
              <a:fillRect/>
            </a:stretch>
          </p:blipFill>
          <p:spPr>
            <a:xfrm>
              <a:off x="1520580" y="3429720"/>
              <a:ext cx="406063" cy="185080"/>
            </a:xfrm>
            <a:prstGeom prst="rect">
              <a:avLst/>
            </a:prstGeom>
          </p:spPr>
        </p:pic>
      </p:grpSp>
      <p:sp>
        <p:nvSpPr>
          <p:cNvPr id="423" name="Rectangle 422"/>
          <p:cNvSpPr/>
          <p:nvPr/>
        </p:nvSpPr>
        <p:spPr>
          <a:xfrm>
            <a:off x="1471348" y="3524277"/>
            <a:ext cx="674256" cy="200055"/>
          </a:xfrm>
          <a:prstGeom prst="rect">
            <a:avLst/>
          </a:prstGeom>
        </p:spPr>
        <p:txBody>
          <a:bodyPr wrap="square">
            <a:spAutoFit/>
          </a:bodyPr>
          <a:lstStyle/>
          <a:p>
            <a:r>
              <a:rPr lang="en-GB" sz="700" b="1" dirty="0" smtClean="0">
                <a:solidFill>
                  <a:srgbClr val="4197FC"/>
                </a:solidFill>
              </a:rPr>
              <a:t>«JUEGA»</a:t>
            </a:r>
            <a:endParaRPr lang="es-ES" sz="700" dirty="0">
              <a:solidFill>
                <a:srgbClr val="4197FC"/>
              </a:solidFill>
            </a:endParaRPr>
          </a:p>
        </p:txBody>
      </p:sp>
      <p:pic>
        <p:nvPicPr>
          <p:cNvPr id="424" name="Picture 423"/>
          <p:cNvPicPr>
            <a:picLocks noChangeAspect="1"/>
          </p:cNvPicPr>
          <p:nvPr/>
        </p:nvPicPr>
        <p:blipFill>
          <a:blip r:embed="rId28" cstate="screen">
            <a:extLst>
              <a:ext uri="{28A0092B-C50C-407E-A947-70E740481C1C}">
                <a14:useLocalDpi xmlns:a14="http://schemas.microsoft.com/office/drawing/2010/main"/>
              </a:ext>
            </a:extLst>
          </a:blip>
          <a:stretch>
            <a:fillRect/>
          </a:stretch>
        </p:blipFill>
        <p:spPr>
          <a:xfrm>
            <a:off x="7135860" y="3793531"/>
            <a:ext cx="640496" cy="791442"/>
          </a:xfrm>
          <a:prstGeom prst="rect">
            <a:avLst/>
          </a:prstGeom>
        </p:spPr>
      </p:pic>
      <p:pic>
        <p:nvPicPr>
          <p:cNvPr id="426" name="Picture 425"/>
          <p:cNvPicPr>
            <a:picLocks noChangeAspect="1"/>
          </p:cNvPicPr>
          <p:nvPr/>
        </p:nvPicPr>
        <p:blipFill>
          <a:blip r:embed="rId27" cstate="screen">
            <a:extLst>
              <a:ext uri="{28A0092B-C50C-407E-A947-70E740481C1C}">
                <a14:useLocalDpi xmlns:a14="http://schemas.microsoft.com/office/drawing/2010/main"/>
              </a:ext>
            </a:extLst>
          </a:blip>
          <a:stretch>
            <a:fillRect/>
          </a:stretch>
        </p:blipFill>
        <p:spPr>
          <a:xfrm>
            <a:off x="8334157" y="788945"/>
            <a:ext cx="569377" cy="328289"/>
          </a:xfrm>
          <a:prstGeom prst="rect">
            <a:avLst/>
          </a:prstGeom>
        </p:spPr>
      </p:pic>
      <p:sp>
        <p:nvSpPr>
          <p:cNvPr id="427" name="Rectangle 426"/>
          <p:cNvSpPr/>
          <p:nvPr/>
        </p:nvSpPr>
        <p:spPr>
          <a:xfrm>
            <a:off x="8358168" y="769205"/>
            <a:ext cx="674256" cy="338554"/>
          </a:xfrm>
          <a:prstGeom prst="rect">
            <a:avLst/>
          </a:prstGeom>
        </p:spPr>
        <p:txBody>
          <a:bodyPr wrap="square">
            <a:spAutoFit/>
          </a:bodyPr>
          <a:lstStyle/>
          <a:p>
            <a:r>
              <a:rPr lang="en-GB" sz="700" b="1" dirty="0" smtClean="0">
                <a:solidFill>
                  <a:srgbClr val="2E8DCC"/>
                </a:solidFill>
              </a:rPr>
              <a:t>Mascota</a:t>
            </a:r>
            <a:r>
              <a:rPr lang="en-GB" sz="800" dirty="0" smtClean="0">
                <a:solidFill>
                  <a:srgbClr val="2E8DCC"/>
                </a:solidFill>
              </a:rPr>
              <a:t> «Fuleco»</a:t>
            </a:r>
            <a:endParaRPr lang="es-ES" sz="700" dirty="0">
              <a:solidFill>
                <a:srgbClr val="2E8DCC"/>
              </a:solidFill>
            </a:endParaRPr>
          </a:p>
        </p:txBody>
      </p:sp>
      <p:sp>
        <p:nvSpPr>
          <p:cNvPr id="428" name="TextBox 82"/>
          <p:cNvSpPr txBox="1"/>
          <p:nvPr/>
        </p:nvSpPr>
        <p:spPr>
          <a:xfrm>
            <a:off x="6931083" y="1330287"/>
            <a:ext cx="668663" cy="388848"/>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defTabSz="914400">
              <a:lnSpc>
                <a:spcPct val="90000"/>
              </a:lnSpc>
              <a:spcBef>
                <a:spcPct val="0"/>
              </a:spcBef>
              <a:defRPr/>
            </a:pPr>
            <a:r>
              <a:rPr lang="en-GB" sz="2000" cap="all" dirty="0">
                <a:solidFill>
                  <a:srgbClr val="002060"/>
                </a:solidFill>
                <a:latin typeface="Impact"/>
              </a:rPr>
              <a:t>70 %</a:t>
            </a:r>
          </a:p>
        </p:txBody>
      </p:sp>
      <p:sp>
        <p:nvSpPr>
          <p:cNvPr id="429" name="Rectangle 428"/>
          <p:cNvSpPr/>
          <p:nvPr/>
        </p:nvSpPr>
        <p:spPr>
          <a:xfrm>
            <a:off x="8181757" y="1366702"/>
            <a:ext cx="768606" cy="695575"/>
          </a:xfrm>
          <a:prstGeom prst="rect">
            <a:avLst/>
          </a:prstGeom>
        </p:spPr>
        <p:txBody>
          <a:bodyPr wrap="square">
            <a:spAutoFit/>
          </a:bodyPr>
          <a:lstStyle/>
          <a:p>
            <a:pPr algn="r">
              <a:lnSpc>
                <a:spcPct val="90000"/>
              </a:lnSpc>
              <a:defRPr/>
            </a:pPr>
            <a:r>
              <a:rPr lang="en-GB" sz="2800" cap="all" dirty="0">
                <a:solidFill>
                  <a:prstClr val="white"/>
                </a:solidFill>
                <a:latin typeface="Impact"/>
              </a:rPr>
              <a:t>88</a:t>
            </a:r>
          </a:p>
          <a:p>
            <a:pPr algn="r"/>
            <a:r>
              <a:rPr lang="en-GB" sz="700" b="1" dirty="0" smtClean="0">
                <a:solidFill>
                  <a:prstClr val="white"/>
                </a:solidFill>
              </a:rPr>
              <a:t>PAÍSES</a:t>
            </a:r>
          </a:p>
          <a:p>
            <a:pPr algn="r"/>
            <a:r>
              <a:rPr lang="en-GB" sz="700" b="1" dirty="0" smtClean="0">
                <a:solidFill>
                  <a:prstClr val="white"/>
                </a:solidFill>
              </a:rPr>
              <a:t>VISITADOS</a:t>
            </a:r>
            <a:endParaRPr lang="es-ES" sz="700" dirty="0">
              <a:solidFill>
                <a:prstClr val="white"/>
              </a:solidFill>
            </a:endParaRPr>
          </a:p>
        </p:txBody>
      </p:sp>
      <p:sp>
        <p:nvSpPr>
          <p:cNvPr id="430" name="TextBox 429"/>
          <p:cNvSpPr txBox="1"/>
          <p:nvPr/>
        </p:nvSpPr>
        <p:spPr>
          <a:xfrm>
            <a:off x="1434184" y="2792419"/>
            <a:ext cx="1555138" cy="830997"/>
          </a:xfrm>
          <a:prstGeom prst="rect">
            <a:avLst/>
          </a:prstGeom>
          <a:noFill/>
        </p:spPr>
        <p:txBody>
          <a:bodyPr wrap="square" rtlCol="0">
            <a:spAutoFit/>
          </a:bodyPr>
          <a:lstStyle/>
          <a:p>
            <a:r>
              <a:rPr lang="en-GB" sz="800" b="1" dirty="0" smtClean="0">
                <a:solidFill>
                  <a:prstClr val="white"/>
                </a:solidFill>
              </a:rPr>
              <a:t>LA COPA MUNDIAL MÁS CARA DE LA HISTORIA </a:t>
            </a:r>
            <a:r>
              <a:t/>
            </a:r>
            <a:br/>
            <a:r>
              <a:rPr lang="en-GB" sz="800" dirty="0" smtClean="0">
                <a:solidFill>
                  <a:prstClr val="white"/>
                </a:solidFill>
              </a:rPr>
              <a:t>(MÁS CARA QUE LAS DOS COPAS MUNDIALES ANTERIORES JUNTAS).</a:t>
            </a:r>
          </a:p>
          <a:p>
            <a:endParaRPr lang="es-ES" sz="800" dirty="0">
              <a:solidFill>
                <a:srgbClr val="262626"/>
              </a:solidFill>
            </a:endParaRPr>
          </a:p>
        </p:txBody>
      </p:sp>
      <p:sp>
        <p:nvSpPr>
          <p:cNvPr id="431" name="TextBox 430"/>
          <p:cNvSpPr txBox="1"/>
          <p:nvPr/>
        </p:nvSpPr>
        <p:spPr>
          <a:xfrm>
            <a:off x="489128" y="2792569"/>
            <a:ext cx="970927" cy="713016"/>
          </a:xfrm>
          <a:prstGeom prst="rect">
            <a:avLst/>
          </a:prstGeom>
          <a:noFill/>
        </p:spPr>
        <p:txBody>
          <a:bodyPr wrap="square" rtlCol="0">
            <a:spAutoFit/>
          </a:bodyPr>
          <a:lstStyle/>
          <a:p>
            <a:pPr algn="r">
              <a:lnSpc>
                <a:spcPct val="90000"/>
              </a:lnSpc>
              <a:defRPr/>
            </a:pPr>
            <a:r>
              <a:rPr lang="en-US" sz="4400" b="1" dirty="0" smtClean="0">
                <a:solidFill>
                  <a:prstClr val="white"/>
                </a:solidFill>
              </a:rPr>
              <a:t>$</a:t>
            </a:r>
            <a:endParaRPr lang="es-ES" sz="1600" b="1" dirty="0" smtClean="0">
              <a:solidFill>
                <a:prstClr val="white"/>
              </a:solidFill>
            </a:endParaRPr>
          </a:p>
        </p:txBody>
      </p:sp>
      <p:grpSp>
        <p:nvGrpSpPr>
          <p:cNvPr id="432" name="Group 431"/>
          <p:cNvGrpSpPr/>
          <p:nvPr/>
        </p:nvGrpSpPr>
        <p:grpSpPr>
          <a:xfrm>
            <a:off x="5613985" y="1159909"/>
            <a:ext cx="1194276" cy="668962"/>
            <a:chOff x="5734635" y="993775"/>
            <a:chExt cx="1194276" cy="668962"/>
          </a:xfrm>
        </p:grpSpPr>
        <p:cxnSp>
          <p:nvCxnSpPr>
            <p:cNvPr id="433" name="Straight Connector 432"/>
            <p:cNvCxnSpPr/>
            <p:nvPr/>
          </p:nvCxnSpPr>
          <p:spPr>
            <a:xfrm>
              <a:off x="6146492" y="1151838"/>
              <a:ext cx="0" cy="510899"/>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34" name="Group 433"/>
            <p:cNvGrpSpPr/>
            <p:nvPr/>
          </p:nvGrpSpPr>
          <p:grpSpPr>
            <a:xfrm>
              <a:off x="6029307" y="1115447"/>
              <a:ext cx="899604" cy="246626"/>
              <a:chOff x="3064438" y="1202135"/>
              <a:chExt cx="899604" cy="246626"/>
            </a:xfrm>
          </p:grpSpPr>
          <p:sp>
            <p:nvSpPr>
              <p:cNvPr id="451" name="Rectangle 450"/>
              <p:cNvSpPr/>
              <p:nvPr/>
            </p:nvSpPr>
            <p:spPr>
              <a:xfrm>
                <a:off x="3187700" y="1237443"/>
                <a:ext cx="651456" cy="211318"/>
              </a:xfrm>
              <a:prstGeom prst="rect">
                <a:avLst/>
              </a:prstGeom>
              <a:solidFill>
                <a:srgbClr val="8CC628"/>
              </a:solidFill>
            </p:spPr>
            <p:txBody>
              <a:bodyPr wrap="square" lIns="18000" rIns="18000" rtlCol="0" anchor="ctr">
                <a:spAutoFit/>
              </a:bodyPr>
              <a:lstStyle/>
              <a:p>
                <a:pPr algn="ctr"/>
                <a:endParaRPr lang="en-US" sz="900" b="1" kern="0" cap="all" dirty="0">
                  <a:solidFill>
                    <a:prstClr val="white"/>
                  </a:solidFill>
                </a:endParaRPr>
              </a:p>
            </p:txBody>
          </p:sp>
          <p:sp>
            <p:nvSpPr>
              <p:cNvPr id="452" name="TextBox 82"/>
              <p:cNvSpPr txBox="1"/>
              <p:nvPr/>
            </p:nvSpPr>
            <p:spPr>
              <a:xfrm>
                <a:off x="3064438" y="1202135"/>
                <a:ext cx="899604" cy="181017"/>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900" dirty="0" smtClean="0">
                    <a:solidFill>
                      <a:srgbClr val="0E2231"/>
                    </a:solidFill>
                    <a:latin typeface="Impact"/>
                  </a:rPr>
                  <a:t>Nuevo participante</a:t>
                </a:r>
              </a:p>
            </p:txBody>
          </p:sp>
        </p:grpSp>
        <p:grpSp>
          <p:nvGrpSpPr>
            <p:cNvPr id="435" name="Group 434"/>
            <p:cNvGrpSpPr/>
            <p:nvPr/>
          </p:nvGrpSpPr>
          <p:grpSpPr>
            <a:xfrm>
              <a:off x="5734635" y="993775"/>
              <a:ext cx="339140" cy="498475"/>
              <a:chOff x="5734635" y="1047750"/>
              <a:chExt cx="339140" cy="498475"/>
            </a:xfrm>
          </p:grpSpPr>
          <p:grpSp>
            <p:nvGrpSpPr>
              <p:cNvPr id="436" name="Group 435"/>
              <p:cNvGrpSpPr/>
              <p:nvPr/>
            </p:nvGrpSpPr>
            <p:grpSpPr>
              <a:xfrm>
                <a:off x="5734635" y="1049388"/>
                <a:ext cx="339140" cy="496837"/>
                <a:chOff x="2757066" y="1104326"/>
                <a:chExt cx="339140" cy="496837"/>
              </a:xfrm>
            </p:grpSpPr>
            <p:cxnSp>
              <p:nvCxnSpPr>
                <p:cNvPr id="449" name="Straight Connector 448"/>
                <p:cNvCxnSpPr/>
                <p:nvPr/>
              </p:nvCxnSpPr>
              <p:spPr>
                <a:xfrm>
                  <a:off x="2757066" y="1108351"/>
                  <a:ext cx="0" cy="492812"/>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0" name="Rectangle 449"/>
                <p:cNvSpPr/>
                <p:nvPr/>
              </p:nvSpPr>
              <p:spPr>
                <a:xfrm>
                  <a:off x="2760177" y="1104326"/>
                  <a:ext cx="336029" cy="198699"/>
                </a:xfrm>
                <a:prstGeom prst="rect">
                  <a:avLst/>
                </a:prstGeom>
                <a:solidFill>
                  <a:srgbClr val="000090"/>
                </a:solidFill>
              </p:spPr>
              <p:txBody>
                <a:bodyPr wrap="square" lIns="18000" rIns="18000" rtlCol="0" anchor="ctr">
                  <a:spAutoFit/>
                </a:bodyPr>
                <a:lstStyle/>
                <a:p>
                  <a:pPr algn="ctr"/>
                  <a:endParaRPr lang="en-US" sz="900" b="1" kern="0" cap="all" dirty="0">
                    <a:solidFill>
                      <a:prstClr val="white"/>
                    </a:solidFill>
                  </a:endParaRPr>
                </a:p>
              </p:txBody>
            </p:sp>
          </p:grpSp>
          <p:grpSp>
            <p:nvGrpSpPr>
              <p:cNvPr id="437" name="Group 436"/>
              <p:cNvGrpSpPr/>
              <p:nvPr/>
            </p:nvGrpSpPr>
            <p:grpSpPr>
              <a:xfrm>
                <a:off x="5778505" y="1047750"/>
                <a:ext cx="244470" cy="196850"/>
                <a:chOff x="5778505" y="1047750"/>
                <a:chExt cx="244470" cy="196850"/>
              </a:xfrm>
            </p:grpSpPr>
            <p:sp>
              <p:nvSpPr>
                <p:cNvPr id="438" name="Right Triangle 437"/>
                <p:cNvSpPr/>
                <p:nvPr/>
              </p:nvSpPr>
              <p:spPr>
                <a:xfrm rot="10800000">
                  <a:off x="5807075" y="1047750"/>
                  <a:ext cx="215900" cy="196850"/>
                </a:xfrm>
                <a:prstGeom prst="rtTriangle">
                  <a:avLst/>
                </a:prstGeom>
                <a:solidFill>
                  <a:schemeClr val="accent3"/>
                </a:solidFill>
              </p:spPr>
              <p:txBody>
                <a:bodyPr wrap="square" lIns="18000" rIns="18000" rtlCol="0" anchor="ctr">
                  <a:spAutoFit/>
                </a:bodyPr>
                <a:lstStyle/>
                <a:p>
                  <a:pPr algn="ctr"/>
                  <a:endParaRPr lang="en-US" sz="900" b="1" kern="0" cap="all" dirty="0">
                    <a:solidFill>
                      <a:prstClr val="white"/>
                    </a:solidFill>
                  </a:endParaRPr>
                </a:p>
              </p:txBody>
            </p:sp>
            <p:grpSp>
              <p:nvGrpSpPr>
                <p:cNvPr id="439" name="Group 438"/>
                <p:cNvGrpSpPr/>
                <p:nvPr/>
              </p:nvGrpSpPr>
              <p:grpSpPr>
                <a:xfrm>
                  <a:off x="5778505" y="1050923"/>
                  <a:ext cx="207854" cy="193675"/>
                  <a:chOff x="5743571" y="1016148"/>
                  <a:chExt cx="414886" cy="386586"/>
                </a:xfrm>
              </p:grpSpPr>
              <p:sp>
                <p:nvSpPr>
                  <p:cNvPr id="440" name="Oval 439"/>
                  <p:cNvSpPr/>
                  <p:nvPr/>
                </p:nvSpPr>
                <p:spPr>
                  <a:xfrm>
                    <a:off x="5781662" y="1057275"/>
                    <a:ext cx="45719" cy="45720"/>
                  </a:xfrm>
                  <a:prstGeom prst="ellipse">
                    <a:avLst/>
                  </a:prstGeom>
                  <a:solidFill>
                    <a:schemeClr val="bg1"/>
                  </a:solidFill>
                </p:spPr>
                <p:txBody>
                  <a:bodyPr wrap="none" lIns="18000" rIns="18000" rtlCol="0" anchor="ctr">
                    <a:spAutoFit/>
                  </a:bodyPr>
                  <a:lstStyle/>
                  <a:p>
                    <a:pPr algn="ctr"/>
                    <a:endParaRPr lang="en-US" sz="900" b="1" kern="0" cap="all" dirty="0">
                      <a:solidFill>
                        <a:prstClr val="white"/>
                      </a:solidFill>
                    </a:endParaRPr>
                  </a:p>
                </p:txBody>
              </p:sp>
              <p:sp>
                <p:nvSpPr>
                  <p:cNvPr id="441" name="Oval 440"/>
                  <p:cNvSpPr/>
                  <p:nvPr/>
                </p:nvSpPr>
                <p:spPr>
                  <a:xfrm>
                    <a:off x="5826111" y="1099839"/>
                    <a:ext cx="45719" cy="45720"/>
                  </a:xfrm>
                  <a:prstGeom prst="ellipse">
                    <a:avLst/>
                  </a:prstGeom>
                  <a:solidFill>
                    <a:schemeClr val="bg1"/>
                  </a:solidFill>
                </p:spPr>
                <p:txBody>
                  <a:bodyPr wrap="none" lIns="18000" rIns="18000" rtlCol="0" anchor="ctr">
                    <a:spAutoFit/>
                  </a:bodyPr>
                  <a:lstStyle/>
                  <a:p>
                    <a:pPr algn="ctr"/>
                    <a:endParaRPr lang="en-US" sz="900" b="1" kern="0" cap="all" dirty="0">
                      <a:solidFill>
                        <a:prstClr val="white"/>
                      </a:solidFill>
                    </a:endParaRPr>
                  </a:p>
                </p:txBody>
              </p:sp>
              <p:sp>
                <p:nvSpPr>
                  <p:cNvPr id="442" name="Oval 441"/>
                  <p:cNvSpPr/>
                  <p:nvPr/>
                </p:nvSpPr>
                <p:spPr>
                  <a:xfrm>
                    <a:off x="5876637" y="1142999"/>
                    <a:ext cx="45719" cy="45720"/>
                  </a:xfrm>
                  <a:prstGeom prst="ellipse">
                    <a:avLst/>
                  </a:prstGeom>
                  <a:solidFill>
                    <a:schemeClr val="bg1"/>
                  </a:solidFill>
                </p:spPr>
                <p:txBody>
                  <a:bodyPr wrap="none" lIns="18000" rIns="18000" rtlCol="0" anchor="ctr">
                    <a:spAutoFit/>
                  </a:bodyPr>
                  <a:lstStyle/>
                  <a:p>
                    <a:pPr algn="ctr"/>
                    <a:endParaRPr lang="en-US" sz="900" b="1" kern="0" cap="all" dirty="0">
                      <a:solidFill>
                        <a:prstClr val="white"/>
                      </a:solidFill>
                    </a:endParaRPr>
                  </a:p>
                </p:txBody>
              </p:sp>
              <p:sp>
                <p:nvSpPr>
                  <p:cNvPr id="443" name="Oval 442"/>
                  <p:cNvSpPr/>
                  <p:nvPr/>
                </p:nvSpPr>
                <p:spPr>
                  <a:xfrm>
                    <a:off x="5921087" y="1185565"/>
                    <a:ext cx="45719" cy="45720"/>
                  </a:xfrm>
                  <a:prstGeom prst="ellipse">
                    <a:avLst/>
                  </a:prstGeom>
                  <a:solidFill>
                    <a:schemeClr val="bg1"/>
                  </a:solidFill>
                </p:spPr>
                <p:txBody>
                  <a:bodyPr wrap="none" lIns="18000" rIns="18000" rtlCol="0" anchor="ctr">
                    <a:spAutoFit/>
                  </a:bodyPr>
                  <a:lstStyle/>
                  <a:p>
                    <a:pPr algn="ctr"/>
                    <a:endParaRPr lang="en-US" sz="900" b="1" kern="0" cap="all" dirty="0">
                      <a:solidFill>
                        <a:prstClr val="white"/>
                      </a:solidFill>
                    </a:endParaRPr>
                  </a:p>
                </p:txBody>
              </p:sp>
              <p:sp>
                <p:nvSpPr>
                  <p:cNvPr id="444" name="Oval 443"/>
                  <p:cNvSpPr/>
                  <p:nvPr/>
                </p:nvSpPr>
                <p:spPr>
                  <a:xfrm>
                    <a:off x="5973302" y="1228726"/>
                    <a:ext cx="45719" cy="45720"/>
                  </a:xfrm>
                  <a:prstGeom prst="ellipse">
                    <a:avLst/>
                  </a:prstGeom>
                  <a:solidFill>
                    <a:schemeClr val="bg1"/>
                  </a:solidFill>
                </p:spPr>
                <p:txBody>
                  <a:bodyPr wrap="none" lIns="18000" rIns="18000" rtlCol="0" anchor="ctr">
                    <a:spAutoFit/>
                  </a:bodyPr>
                  <a:lstStyle/>
                  <a:p>
                    <a:pPr algn="ctr"/>
                    <a:endParaRPr lang="en-US" sz="900" b="1" kern="0" cap="all" dirty="0">
                      <a:solidFill>
                        <a:prstClr val="white"/>
                      </a:solidFill>
                    </a:endParaRPr>
                  </a:p>
                </p:txBody>
              </p:sp>
              <p:sp>
                <p:nvSpPr>
                  <p:cNvPr id="445" name="Oval 444"/>
                  <p:cNvSpPr/>
                  <p:nvPr/>
                </p:nvSpPr>
                <p:spPr>
                  <a:xfrm>
                    <a:off x="6017752" y="1271290"/>
                    <a:ext cx="45719" cy="45720"/>
                  </a:xfrm>
                  <a:prstGeom prst="ellipse">
                    <a:avLst/>
                  </a:prstGeom>
                  <a:solidFill>
                    <a:schemeClr val="bg1"/>
                  </a:solidFill>
                </p:spPr>
                <p:txBody>
                  <a:bodyPr wrap="none" lIns="18000" rIns="18000" rtlCol="0" anchor="ctr">
                    <a:spAutoFit/>
                  </a:bodyPr>
                  <a:lstStyle/>
                  <a:p>
                    <a:pPr algn="ctr"/>
                    <a:endParaRPr lang="en-US" sz="900" b="1" kern="0" cap="all" dirty="0">
                      <a:solidFill>
                        <a:prstClr val="white"/>
                      </a:solidFill>
                    </a:endParaRPr>
                  </a:p>
                </p:txBody>
              </p:sp>
              <p:sp>
                <p:nvSpPr>
                  <p:cNvPr id="446" name="Oval 445"/>
                  <p:cNvSpPr/>
                  <p:nvPr/>
                </p:nvSpPr>
                <p:spPr>
                  <a:xfrm>
                    <a:off x="6068278" y="1314450"/>
                    <a:ext cx="45719" cy="45720"/>
                  </a:xfrm>
                  <a:prstGeom prst="ellipse">
                    <a:avLst/>
                  </a:prstGeom>
                  <a:solidFill>
                    <a:schemeClr val="bg1"/>
                  </a:solidFill>
                </p:spPr>
                <p:txBody>
                  <a:bodyPr wrap="none" lIns="18000" rIns="18000" rtlCol="0" anchor="ctr">
                    <a:spAutoFit/>
                  </a:bodyPr>
                  <a:lstStyle/>
                  <a:p>
                    <a:pPr algn="ctr"/>
                    <a:endParaRPr lang="en-US" sz="900" b="1" kern="0" cap="all" dirty="0">
                      <a:solidFill>
                        <a:prstClr val="white"/>
                      </a:solidFill>
                    </a:endParaRPr>
                  </a:p>
                </p:txBody>
              </p:sp>
              <p:sp>
                <p:nvSpPr>
                  <p:cNvPr id="447" name="Oval 446"/>
                  <p:cNvSpPr/>
                  <p:nvPr/>
                </p:nvSpPr>
                <p:spPr>
                  <a:xfrm>
                    <a:off x="6112738" y="1357014"/>
                    <a:ext cx="45719" cy="45720"/>
                  </a:xfrm>
                  <a:prstGeom prst="ellipse">
                    <a:avLst/>
                  </a:prstGeom>
                  <a:solidFill>
                    <a:schemeClr val="bg1"/>
                  </a:solidFill>
                </p:spPr>
                <p:txBody>
                  <a:bodyPr wrap="none" lIns="18000" rIns="18000" rtlCol="0" anchor="ctr">
                    <a:spAutoFit/>
                  </a:bodyPr>
                  <a:lstStyle/>
                  <a:p>
                    <a:pPr algn="ctr"/>
                    <a:endParaRPr lang="en-US" sz="900" b="1" kern="0" cap="all" dirty="0">
                      <a:solidFill>
                        <a:prstClr val="white"/>
                      </a:solidFill>
                    </a:endParaRPr>
                  </a:p>
                </p:txBody>
              </p:sp>
              <p:sp>
                <p:nvSpPr>
                  <p:cNvPr id="448" name="Oval 447"/>
                  <p:cNvSpPr/>
                  <p:nvPr/>
                </p:nvSpPr>
                <p:spPr>
                  <a:xfrm>
                    <a:off x="5743571" y="1016148"/>
                    <a:ext cx="45719" cy="45720"/>
                  </a:xfrm>
                  <a:prstGeom prst="ellipse">
                    <a:avLst/>
                  </a:prstGeom>
                  <a:solidFill>
                    <a:schemeClr val="bg1"/>
                  </a:solidFill>
                </p:spPr>
                <p:txBody>
                  <a:bodyPr wrap="none" lIns="18000" rIns="18000" rtlCol="0" anchor="ctr">
                    <a:spAutoFit/>
                  </a:bodyPr>
                  <a:lstStyle/>
                  <a:p>
                    <a:pPr algn="ctr"/>
                    <a:endParaRPr lang="en-US" sz="900" b="1" kern="0" cap="all" dirty="0">
                      <a:solidFill>
                        <a:prstClr val="white"/>
                      </a:solidFill>
                    </a:endParaRPr>
                  </a:p>
                </p:txBody>
              </p:sp>
            </p:grpSp>
          </p:grpSp>
        </p:grpSp>
      </p:grpSp>
      <p:pic>
        <p:nvPicPr>
          <p:cNvPr id="453" name="Picture 452"/>
          <p:cNvPicPr>
            <a:picLocks noChangeAspect="1"/>
          </p:cNvPicPr>
          <p:nvPr/>
        </p:nvPicPr>
        <p:blipFill>
          <a:blip r:embed="rId25" cstate="screen">
            <a:extLst>
              <a:ext uri="{28A0092B-C50C-407E-A947-70E740481C1C}">
                <a14:useLocalDpi xmlns:a14="http://schemas.microsoft.com/office/drawing/2010/main"/>
              </a:ext>
            </a:extLst>
          </a:blip>
          <a:stretch>
            <a:fillRect/>
          </a:stretch>
        </p:blipFill>
        <p:spPr>
          <a:xfrm>
            <a:off x="5345011" y="1604433"/>
            <a:ext cx="1374558" cy="660402"/>
          </a:xfrm>
          <a:prstGeom prst="rect">
            <a:avLst/>
          </a:prstGeom>
        </p:spPr>
      </p:pic>
      <p:sp>
        <p:nvSpPr>
          <p:cNvPr id="454" name="TextBox 453"/>
          <p:cNvSpPr txBox="1"/>
          <p:nvPr/>
        </p:nvSpPr>
        <p:spPr>
          <a:xfrm>
            <a:off x="5496252" y="1948787"/>
            <a:ext cx="1018055" cy="372923"/>
          </a:xfrm>
          <a:prstGeom prst="rect">
            <a:avLst/>
          </a:prstGeom>
          <a:noFill/>
        </p:spPr>
        <p:txBody>
          <a:bodyPr wrap="square" rtlCol="0">
            <a:spAutoFit/>
          </a:bodyPr>
          <a:lstStyle/>
          <a:p>
            <a:pPr>
              <a:lnSpc>
                <a:spcPct val="90000"/>
              </a:lnSpc>
              <a:defRPr/>
            </a:pPr>
            <a:r>
              <a:rPr lang="en-US" sz="600" b="1" dirty="0" smtClean="0">
                <a:solidFill>
                  <a:prstClr val="white"/>
                </a:solidFill>
              </a:rPr>
              <a:t>Asistencia esperada</a:t>
            </a:r>
            <a:endParaRPr lang="es-ES" sz="600" b="1" dirty="0">
              <a:solidFill>
                <a:prstClr val="white"/>
              </a:solidFill>
            </a:endParaRPr>
          </a:p>
          <a:p>
            <a:pPr>
              <a:lnSpc>
                <a:spcPct val="90000"/>
              </a:lnSpc>
              <a:defRPr/>
            </a:pPr>
            <a:r>
              <a:rPr lang="en-US" sz="1400" b="1" dirty="0" smtClean="0">
                <a:solidFill>
                  <a:prstClr val="white"/>
                </a:solidFill>
              </a:rPr>
              <a:t>3.300.000</a:t>
            </a:r>
            <a:endParaRPr lang="es-ES" sz="1400" b="1" dirty="0">
              <a:solidFill>
                <a:prstClr val="white"/>
              </a:solidFill>
            </a:endParaRPr>
          </a:p>
        </p:txBody>
      </p:sp>
      <p:sp>
        <p:nvSpPr>
          <p:cNvPr id="455" name="Rectangle 454"/>
          <p:cNvSpPr/>
          <p:nvPr/>
        </p:nvSpPr>
        <p:spPr>
          <a:xfrm>
            <a:off x="6479744" y="3506951"/>
            <a:ext cx="1935285" cy="338554"/>
          </a:xfrm>
          <a:prstGeom prst="rect">
            <a:avLst/>
          </a:prstGeom>
        </p:spPr>
        <p:txBody>
          <a:bodyPr wrap="square">
            <a:spAutoFit/>
          </a:bodyPr>
          <a:lstStyle/>
          <a:p>
            <a:pPr algn="ctr"/>
            <a:r>
              <a:rPr lang="en-GB" sz="800" dirty="0" smtClean="0">
                <a:solidFill>
                  <a:srgbClr val="0E2231"/>
                </a:solidFill>
                <a:latin typeface="Impact"/>
              </a:rPr>
              <a:t>TEMPORADA NACIONAL</a:t>
            </a:r>
            <a:r>
              <a:rPr dirty="0"/>
              <a:t/>
            </a:r>
            <a:br>
              <a:rPr dirty="0"/>
            </a:br>
            <a:r>
              <a:rPr lang="en-GB" sz="800" dirty="0" smtClean="0">
                <a:solidFill>
                  <a:srgbClr val="0E2231"/>
                </a:solidFill>
                <a:latin typeface="Impact"/>
              </a:rPr>
              <a:t>DE FÚTBOL EN BRASIL</a:t>
            </a:r>
            <a:endParaRPr lang="es-ES" sz="700" dirty="0">
              <a:solidFill>
                <a:srgbClr val="0E2231"/>
              </a:solidFill>
              <a:latin typeface="Impact"/>
              <a:cs typeface="Impact"/>
            </a:endParaRPr>
          </a:p>
        </p:txBody>
      </p:sp>
      <p:sp>
        <p:nvSpPr>
          <p:cNvPr id="456" name="Rectangle 455"/>
          <p:cNvSpPr/>
          <p:nvPr/>
        </p:nvSpPr>
        <p:spPr>
          <a:xfrm>
            <a:off x="3870525" y="1957369"/>
            <a:ext cx="1254165" cy="461665"/>
          </a:xfrm>
          <a:prstGeom prst="rect">
            <a:avLst/>
          </a:prstGeom>
        </p:spPr>
        <p:txBody>
          <a:bodyPr wrap="square">
            <a:spAutoFit/>
          </a:bodyPr>
          <a:lstStyle/>
          <a:p>
            <a:r>
              <a:rPr lang="en-GB" sz="600" b="1" dirty="0">
                <a:solidFill>
                  <a:prstClr val="white"/>
                </a:solidFill>
              </a:rPr>
              <a:t>Alemania ha llegado a semifinales en nada menos que 12 ocasiones y </a:t>
            </a:r>
            <a:r>
              <a:rPr lang="en-GB" sz="600" b="1" dirty="0" err="1">
                <a:solidFill>
                  <a:prstClr val="white"/>
                </a:solidFill>
              </a:rPr>
              <a:t>ganado</a:t>
            </a:r>
            <a:r>
              <a:rPr lang="en-GB" sz="600" b="1" dirty="0">
                <a:solidFill>
                  <a:prstClr val="white"/>
                </a:solidFill>
              </a:rPr>
              <a:t> </a:t>
            </a:r>
            <a:endParaRPr lang="en-GB" sz="600" b="1" dirty="0" smtClean="0">
              <a:solidFill>
                <a:prstClr val="white"/>
              </a:solidFill>
            </a:endParaRPr>
          </a:p>
          <a:p>
            <a:r>
              <a:rPr lang="en-GB" sz="600" b="1" dirty="0" smtClean="0">
                <a:solidFill>
                  <a:prstClr val="white"/>
                </a:solidFill>
              </a:rPr>
              <a:t>la </a:t>
            </a:r>
            <a:r>
              <a:rPr lang="en-GB" sz="600" b="1" dirty="0">
                <a:solidFill>
                  <a:prstClr val="white"/>
                </a:solidFill>
              </a:rPr>
              <a:t>Copa en tres de ellas.</a:t>
            </a:r>
            <a:endParaRPr lang="es-ES" sz="600" b="1" dirty="0">
              <a:solidFill>
                <a:prstClr val="white"/>
              </a:solidFill>
            </a:endParaRPr>
          </a:p>
        </p:txBody>
      </p:sp>
      <p:sp>
        <p:nvSpPr>
          <p:cNvPr id="457" name="Rectangle 456"/>
          <p:cNvSpPr/>
          <p:nvPr/>
        </p:nvSpPr>
        <p:spPr>
          <a:xfrm>
            <a:off x="1908252" y="3457931"/>
            <a:ext cx="1025510" cy="230832"/>
          </a:xfrm>
          <a:prstGeom prst="rect">
            <a:avLst/>
          </a:prstGeom>
        </p:spPr>
        <p:txBody>
          <a:bodyPr wrap="square">
            <a:spAutoFit/>
          </a:bodyPr>
          <a:lstStyle/>
          <a:p>
            <a:r>
              <a:rPr lang="en-GB" sz="900" b="1" dirty="0" smtClean="0">
                <a:solidFill>
                  <a:prstClr val="white"/>
                </a:solidFill>
              </a:rPr>
              <a:t>Precios</a:t>
            </a:r>
          </a:p>
        </p:txBody>
      </p:sp>
      <p:sp>
        <p:nvSpPr>
          <p:cNvPr id="458" name="Rectangle 457"/>
          <p:cNvSpPr/>
          <p:nvPr/>
        </p:nvSpPr>
        <p:spPr>
          <a:xfrm>
            <a:off x="6954926" y="1590003"/>
            <a:ext cx="961128" cy="523220"/>
          </a:xfrm>
          <a:prstGeom prst="rect">
            <a:avLst/>
          </a:prstGeom>
        </p:spPr>
        <p:txBody>
          <a:bodyPr wrap="square">
            <a:spAutoFit/>
          </a:bodyPr>
          <a:lstStyle/>
          <a:p>
            <a:r>
              <a:rPr lang="en-GB" sz="700" b="1" dirty="0" smtClean="0">
                <a:solidFill>
                  <a:srgbClr val="10486B"/>
                </a:solidFill>
              </a:rPr>
              <a:t>VOTA A FAVOR</a:t>
            </a:r>
            <a:r>
              <a:rPr sz="700" dirty="0" smtClean="0"/>
              <a:t> </a:t>
            </a:r>
            <a:r>
              <a:rPr sz="700" dirty="0"/>
              <a:t/>
            </a:r>
            <a:br>
              <a:rPr sz="700" dirty="0"/>
            </a:br>
            <a:r>
              <a:rPr lang="en-GB" sz="700" dirty="0" smtClean="0">
                <a:solidFill>
                  <a:srgbClr val="10486B"/>
                </a:solidFill>
              </a:rPr>
              <a:t>de Adidas Brazuca</a:t>
            </a:r>
            <a:r>
              <a:rPr sz="700" dirty="0" smtClean="0"/>
              <a:t> </a:t>
            </a:r>
            <a:endParaRPr lang="es-ES" sz="700" dirty="0" smtClean="0">
              <a:solidFill>
                <a:srgbClr val="10486B"/>
              </a:solidFill>
            </a:endParaRPr>
          </a:p>
          <a:p>
            <a:r>
              <a:rPr lang="en-GB" sz="700" b="1" dirty="0" smtClean="0">
                <a:solidFill>
                  <a:prstClr val="white"/>
                </a:solidFill>
                <a:hlinkClick r:id="rId29"/>
              </a:rPr>
              <a:t>como diseño de balón</a:t>
            </a:r>
            <a:endParaRPr lang="es-ES" sz="700" dirty="0">
              <a:solidFill>
                <a:prstClr val="white"/>
              </a:solidFill>
            </a:endParaRPr>
          </a:p>
        </p:txBody>
      </p:sp>
      <p:sp>
        <p:nvSpPr>
          <p:cNvPr id="459" name="Rectangle 458"/>
          <p:cNvSpPr/>
          <p:nvPr/>
        </p:nvSpPr>
        <p:spPr>
          <a:xfrm>
            <a:off x="2068388" y="587719"/>
            <a:ext cx="4572000" cy="400110"/>
          </a:xfrm>
          <a:prstGeom prst="rect">
            <a:avLst/>
          </a:prstGeom>
        </p:spPr>
        <p:txBody>
          <a:bodyPr>
            <a:spAutoFit/>
          </a:bodyPr>
          <a:lstStyle/>
          <a:p>
            <a:pPr algn="ctr"/>
            <a:r>
              <a:rPr lang="en-GB" sz="1000" dirty="0" smtClean="0">
                <a:solidFill>
                  <a:srgbClr val="02499C"/>
                </a:solidFill>
                <a:latin typeface="Impact"/>
              </a:rPr>
              <a:t>«</a:t>
            </a:r>
            <a:r>
              <a:rPr lang="en-GB" sz="1000" dirty="0" err="1" smtClean="0">
                <a:solidFill>
                  <a:srgbClr val="02499C"/>
                </a:solidFill>
                <a:latin typeface="Impact"/>
              </a:rPr>
              <a:t>Juntos</a:t>
            </a:r>
            <a:r>
              <a:rPr lang="en-GB" sz="1000" dirty="0" smtClean="0">
                <a:solidFill>
                  <a:srgbClr val="02499C"/>
                </a:solidFill>
                <a:latin typeface="Impact"/>
              </a:rPr>
              <a:t> en un Solo </a:t>
            </a:r>
            <a:r>
              <a:rPr lang="en-GB" sz="1000" dirty="0" err="1" smtClean="0">
                <a:solidFill>
                  <a:srgbClr val="02499C"/>
                </a:solidFill>
                <a:latin typeface="Impact"/>
              </a:rPr>
              <a:t>Ritmo</a:t>
            </a:r>
            <a:r>
              <a:rPr lang="en-GB" sz="900" dirty="0" smtClean="0">
                <a:solidFill>
                  <a:srgbClr val="02499C"/>
                </a:solidFill>
                <a:latin typeface="Impact"/>
              </a:rPr>
              <a:t>» </a:t>
            </a:r>
            <a:r>
              <a:rPr lang="en-GB" sz="900" dirty="0">
                <a:solidFill>
                  <a:srgbClr val="0E2231"/>
                </a:solidFill>
              </a:rPr>
              <a:t>es el eslogan oficial de la Copa Mundial 2014</a:t>
            </a:r>
          </a:p>
          <a:p>
            <a:pPr algn="ctr"/>
            <a:r>
              <a:rPr lang="en-GB" sz="900" dirty="0" smtClean="0">
                <a:solidFill>
                  <a:srgbClr val="0E2231"/>
                </a:solidFill>
              </a:rPr>
              <a:t>La canción oficial de la Copa Mundial 2014 se titula </a:t>
            </a:r>
            <a:r>
              <a:rPr lang="en-GB" sz="1000" dirty="0">
                <a:solidFill>
                  <a:srgbClr val="3BB54A"/>
                </a:solidFill>
                <a:latin typeface="Impact"/>
              </a:rPr>
              <a:t>«Somos uno»</a:t>
            </a:r>
          </a:p>
        </p:txBody>
      </p:sp>
      <p:pic>
        <p:nvPicPr>
          <p:cNvPr id="461" name="Picture 3">
            <a:hlinkClick r:id="rId22"/>
          </p:cNvPr>
          <p:cNvPicPr>
            <a:picLocks noChangeAspect="1" noChangeArrowheads="1"/>
          </p:cNvPicPr>
          <p:nvPr/>
        </p:nvPicPr>
        <p:blipFill rotWithShape="1">
          <a:blip r:embed="rId30" cstate="screen">
            <a:extLst>
              <a:ext uri="{28A0092B-C50C-407E-A947-70E740481C1C}">
                <a14:useLocalDpi xmlns:a14="http://schemas.microsoft.com/office/drawing/2010/main"/>
              </a:ext>
            </a:extLst>
          </a:blip>
          <a:srcRect l="5158" t="3910"/>
          <a:stretch/>
        </p:blipFill>
        <p:spPr bwMode="auto">
          <a:xfrm>
            <a:off x="4031948" y="2503324"/>
            <a:ext cx="178186"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63" name="Picture 3">
            <a:hlinkClick r:id="rId24"/>
          </p:cNvPr>
          <p:cNvPicPr>
            <a:picLocks noChangeAspect="1" noChangeArrowheads="1"/>
          </p:cNvPicPr>
          <p:nvPr/>
        </p:nvPicPr>
        <p:blipFill rotWithShape="1">
          <a:blip r:embed="rId30" cstate="screen">
            <a:extLst>
              <a:ext uri="{28A0092B-C50C-407E-A947-70E740481C1C}">
                <a14:useLocalDpi xmlns:a14="http://schemas.microsoft.com/office/drawing/2010/main"/>
              </a:ext>
            </a:extLst>
          </a:blip>
          <a:srcRect l="5158" t="3910"/>
          <a:stretch/>
        </p:blipFill>
        <p:spPr bwMode="auto">
          <a:xfrm>
            <a:off x="339800" y="4083767"/>
            <a:ext cx="178186"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64" name="Picture 3">
            <a:hlinkClick r:id="rId31"/>
          </p:cNvPr>
          <p:cNvPicPr>
            <a:picLocks noChangeAspect="1" noChangeArrowheads="1"/>
          </p:cNvPicPr>
          <p:nvPr/>
        </p:nvPicPr>
        <p:blipFill rotWithShape="1">
          <a:blip r:embed="rId30" cstate="screen">
            <a:extLst>
              <a:ext uri="{28A0092B-C50C-407E-A947-70E740481C1C}">
                <a14:useLocalDpi xmlns:a14="http://schemas.microsoft.com/office/drawing/2010/main"/>
              </a:ext>
            </a:extLst>
          </a:blip>
          <a:srcRect l="5158" t="3910"/>
          <a:stretch/>
        </p:blipFill>
        <p:spPr bwMode="auto">
          <a:xfrm>
            <a:off x="6559176" y="4299270"/>
            <a:ext cx="178186"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65" name="Group 464"/>
          <p:cNvGrpSpPr/>
          <p:nvPr/>
        </p:nvGrpSpPr>
        <p:grpSpPr>
          <a:xfrm>
            <a:off x="1947961" y="3483546"/>
            <a:ext cx="1331041" cy="1203828"/>
            <a:chOff x="1956587" y="3369246"/>
            <a:chExt cx="1331041" cy="1203828"/>
          </a:xfrm>
        </p:grpSpPr>
        <p:sp>
          <p:nvSpPr>
            <p:cNvPr id="466" name="Rectangle 465"/>
            <p:cNvSpPr/>
            <p:nvPr/>
          </p:nvSpPr>
          <p:spPr>
            <a:xfrm>
              <a:off x="1956587" y="3369246"/>
              <a:ext cx="1222808" cy="1200834"/>
            </a:xfrm>
            <a:prstGeom prst="rect">
              <a:avLst/>
            </a:prstGeom>
            <a:solidFill>
              <a:schemeClr val="accent6">
                <a:lumMod val="60000"/>
                <a:lumOff val="40000"/>
              </a:schemeClr>
            </a:solidFill>
          </p:spPr>
          <p:txBody>
            <a:bodyPr wrap="square" lIns="18000" rIns="18000" rtlCol="0" anchor="ctr">
              <a:spAutoFit/>
            </a:bodyPr>
            <a:lstStyle/>
            <a:p>
              <a:pPr algn="ctr"/>
              <a:endParaRPr lang="en-US" sz="900" b="1" kern="0" cap="all" dirty="0">
                <a:solidFill>
                  <a:prstClr val="white"/>
                </a:solidFill>
              </a:endParaRPr>
            </a:p>
          </p:txBody>
        </p:sp>
        <p:sp>
          <p:nvSpPr>
            <p:cNvPr id="467" name="Rectangle 466"/>
            <p:cNvSpPr/>
            <p:nvPr/>
          </p:nvSpPr>
          <p:spPr>
            <a:xfrm>
              <a:off x="2597978" y="3379844"/>
              <a:ext cx="689650" cy="276999"/>
            </a:xfrm>
            <a:prstGeom prst="rect">
              <a:avLst/>
            </a:prstGeom>
          </p:spPr>
          <p:txBody>
            <a:bodyPr wrap="square" anchor="ctr">
              <a:spAutoFit/>
            </a:bodyPr>
            <a:lstStyle/>
            <a:p>
              <a:r>
                <a:rPr lang="en-GB" sz="600" b="1" dirty="0" err="1" smtClean="0"/>
                <a:t>Compradores</a:t>
              </a:r>
              <a:r>
                <a:rPr lang="es-ES" sz="600" dirty="0"/>
                <a:t> </a:t>
              </a:r>
              <a:endParaRPr lang="es-ES" sz="600" dirty="0" smtClean="0"/>
            </a:p>
            <a:p>
              <a:r>
                <a:rPr lang="es-ES" sz="600" b="1" dirty="0" smtClean="0"/>
                <a:t>extranjeros</a:t>
              </a:r>
              <a:endParaRPr lang="en-GB" sz="600" b="1" dirty="0" smtClean="0"/>
            </a:p>
          </p:txBody>
        </p:sp>
        <p:sp>
          <p:nvSpPr>
            <p:cNvPr id="468" name="Rectangle 467"/>
            <p:cNvSpPr/>
            <p:nvPr/>
          </p:nvSpPr>
          <p:spPr>
            <a:xfrm>
              <a:off x="2591459" y="3652102"/>
              <a:ext cx="696169" cy="276999"/>
            </a:xfrm>
            <a:prstGeom prst="rect">
              <a:avLst/>
            </a:prstGeom>
          </p:spPr>
          <p:txBody>
            <a:bodyPr wrap="square" anchor="ctr">
              <a:spAutoFit/>
            </a:bodyPr>
            <a:lstStyle/>
            <a:p>
              <a:r>
                <a:rPr lang="en-GB" sz="600" b="1" dirty="0" smtClean="0"/>
                <a:t>Compradores</a:t>
              </a:r>
            </a:p>
            <a:p>
              <a:r>
                <a:rPr lang="en-GB" sz="600" b="1" dirty="0" smtClean="0"/>
                <a:t>locales</a:t>
              </a:r>
              <a:endParaRPr lang="es-ES" sz="700" dirty="0"/>
            </a:p>
          </p:txBody>
        </p:sp>
        <p:sp>
          <p:nvSpPr>
            <p:cNvPr id="469" name="Rectangle 468"/>
            <p:cNvSpPr/>
            <p:nvPr/>
          </p:nvSpPr>
          <p:spPr>
            <a:xfrm>
              <a:off x="2616003" y="3863967"/>
              <a:ext cx="651090" cy="369332"/>
            </a:xfrm>
            <a:prstGeom prst="rect">
              <a:avLst/>
            </a:prstGeom>
          </p:spPr>
          <p:txBody>
            <a:bodyPr wrap="square" anchor="ctr">
              <a:spAutoFit/>
            </a:bodyPr>
            <a:lstStyle/>
            <a:p>
              <a:r>
                <a:rPr lang="en-GB" sz="600" b="1" dirty="0" smtClean="0"/>
                <a:t>Precio mínimo</a:t>
              </a:r>
              <a:r>
                <a:rPr sz="1600" dirty="0"/>
                <a:t/>
              </a:r>
              <a:br>
                <a:rPr sz="1600" dirty="0"/>
              </a:br>
              <a:r>
                <a:rPr lang="en-GB" sz="600" b="1" dirty="0" smtClean="0"/>
                <a:t>para la final</a:t>
              </a:r>
              <a:endParaRPr lang="es-ES" sz="600" dirty="0"/>
            </a:p>
          </p:txBody>
        </p:sp>
        <p:sp>
          <p:nvSpPr>
            <p:cNvPr id="470" name="Rectangle 469"/>
            <p:cNvSpPr/>
            <p:nvPr/>
          </p:nvSpPr>
          <p:spPr>
            <a:xfrm>
              <a:off x="2610294" y="4203742"/>
              <a:ext cx="651090" cy="369332"/>
            </a:xfrm>
            <a:prstGeom prst="rect">
              <a:avLst/>
            </a:prstGeom>
          </p:spPr>
          <p:txBody>
            <a:bodyPr wrap="square" anchor="ctr">
              <a:spAutoFit/>
            </a:bodyPr>
            <a:lstStyle/>
            <a:p>
              <a:r>
                <a:rPr lang="en-GB" sz="600" b="1" dirty="0" smtClean="0"/>
                <a:t>Precio máximo</a:t>
              </a:r>
              <a:r>
                <a:rPr sz="1600" dirty="0"/>
                <a:t/>
              </a:r>
              <a:br>
                <a:rPr sz="1600" dirty="0"/>
              </a:br>
              <a:r>
                <a:rPr lang="en-GB" sz="600" b="1" dirty="0" smtClean="0"/>
                <a:t>para la final</a:t>
              </a:r>
              <a:endParaRPr lang="es-ES" sz="600" dirty="0"/>
            </a:p>
          </p:txBody>
        </p:sp>
      </p:grpSp>
      <p:grpSp>
        <p:nvGrpSpPr>
          <p:cNvPr id="471" name="Group 470"/>
          <p:cNvGrpSpPr>
            <a:grpSpLocks noChangeAspect="1"/>
          </p:cNvGrpSpPr>
          <p:nvPr/>
        </p:nvGrpSpPr>
        <p:grpSpPr>
          <a:xfrm rot="21231232">
            <a:off x="2182076" y="3537699"/>
            <a:ext cx="469327" cy="237505"/>
            <a:chOff x="-677268" y="2559023"/>
            <a:chExt cx="930274" cy="470770"/>
          </a:xfrm>
        </p:grpSpPr>
        <p:grpSp>
          <p:nvGrpSpPr>
            <p:cNvPr id="472" name="Group 4"/>
            <p:cNvGrpSpPr>
              <a:grpSpLocks noChangeAspect="1"/>
            </p:cNvGrpSpPr>
            <p:nvPr/>
          </p:nvGrpSpPr>
          <p:grpSpPr bwMode="auto">
            <a:xfrm>
              <a:off x="-674637" y="2559023"/>
              <a:ext cx="927643" cy="470770"/>
              <a:chOff x="473" y="0"/>
              <a:chExt cx="4806" cy="2439"/>
            </a:xfrm>
          </p:grpSpPr>
          <p:sp>
            <p:nvSpPr>
              <p:cNvPr id="474" name="Freeform 5"/>
              <p:cNvSpPr>
                <a:spLocks/>
              </p:cNvSpPr>
              <p:nvPr/>
            </p:nvSpPr>
            <p:spPr bwMode="auto">
              <a:xfrm>
                <a:off x="473" y="0"/>
                <a:ext cx="4806" cy="2439"/>
              </a:xfrm>
              <a:custGeom>
                <a:avLst/>
                <a:gdLst>
                  <a:gd name="T0" fmla="*/ 248 w 2427"/>
                  <a:gd name="T1" fmla="*/ 1220 h 1231"/>
                  <a:gd name="T2" fmla="*/ 119 w 2427"/>
                  <a:gd name="T3" fmla="*/ 1012 h 1231"/>
                  <a:gd name="T4" fmla="*/ 14 w 2427"/>
                  <a:gd name="T5" fmla="*/ 988 h 1231"/>
                  <a:gd name="T6" fmla="*/ 3 w 2427"/>
                  <a:gd name="T7" fmla="*/ 988 h 1231"/>
                  <a:gd name="T8" fmla="*/ 0 w 2427"/>
                  <a:gd name="T9" fmla="*/ 248 h 1231"/>
                  <a:gd name="T10" fmla="*/ 11 w 2427"/>
                  <a:gd name="T11" fmla="*/ 247 h 1231"/>
                  <a:gd name="T12" fmla="*/ 243 w 2427"/>
                  <a:gd name="T13" fmla="*/ 19 h 1231"/>
                  <a:gd name="T14" fmla="*/ 243 w 2427"/>
                  <a:gd name="T15" fmla="*/ 8 h 1231"/>
                  <a:gd name="T16" fmla="*/ 2173 w 2427"/>
                  <a:gd name="T17" fmla="*/ 0 h 1231"/>
                  <a:gd name="T18" fmla="*/ 2174 w 2427"/>
                  <a:gd name="T19" fmla="*/ 11 h 1231"/>
                  <a:gd name="T20" fmla="*/ 2303 w 2427"/>
                  <a:gd name="T21" fmla="*/ 214 h 1231"/>
                  <a:gd name="T22" fmla="*/ 2407 w 2427"/>
                  <a:gd name="T23" fmla="*/ 238 h 1231"/>
                  <a:gd name="T24" fmla="*/ 2410 w 2427"/>
                  <a:gd name="T25" fmla="*/ 238 h 1231"/>
                  <a:gd name="T26" fmla="*/ 2413 w 2427"/>
                  <a:gd name="T27" fmla="*/ 238 h 1231"/>
                  <a:gd name="T28" fmla="*/ 2424 w 2427"/>
                  <a:gd name="T29" fmla="*/ 237 h 1231"/>
                  <a:gd name="T30" fmla="*/ 2427 w 2427"/>
                  <a:gd name="T31" fmla="*/ 979 h 1231"/>
                  <a:gd name="T32" fmla="*/ 2416 w 2427"/>
                  <a:gd name="T33" fmla="*/ 978 h 1231"/>
                  <a:gd name="T34" fmla="*/ 2413 w 2427"/>
                  <a:gd name="T35" fmla="*/ 978 h 1231"/>
                  <a:gd name="T36" fmla="*/ 2410 w 2427"/>
                  <a:gd name="T37" fmla="*/ 978 h 1231"/>
                  <a:gd name="T38" fmla="*/ 2178 w 2427"/>
                  <a:gd name="T39" fmla="*/ 1212 h 1231"/>
                  <a:gd name="T40" fmla="*/ 2178 w 2427"/>
                  <a:gd name="T41" fmla="*/ 1223 h 1231"/>
                  <a:gd name="T42" fmla="*/ 248 w 2427"/>
                  <a:gd name="T43" fmla="*/ 1231 h 1231"/>
                  <a:gd name="T44" fmla="*/ 248 w 2427"/>
                  <a:gd name="T45" fmla="*/ 122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27" h="1231">
                    <a:moveTo>
                      <a:pt x="248" y="1220"/>
                    </a:moveTo>
                    <a:cubicBezTo>
                      <a:pt x="248" y="1131"/>
                      <a:pt x="198" y="1052"/>
                      <a:pt x="119" y="1012"/>
                    </a:cubicBezTo>
                    <a:cubicBezTo>
                      <a:pt x="86" y="996"/>
                      <a:pt x="51" y="988"/>
                      <a:pt x="14" y="988"/>
                    </a:cubicBezTo>
                    <a:cubicBezTo>
                      <a:pt x="3" y="988"/>
                      <a:pt x="3" y="988"/>
                      <a:pt x="3" y="988"/>
                    </a:cubicBezTo>
                    <a:cubicBezTo>
                      <a:pt x="0" y="248"/>
                      <a:pt x="0" y="248"/>
                      <a:pt x="0" y="248"/>
                    </a:cubicBezTo>
                    <a:cubicBezTo>
                      <a:pt x="11" y="247"/>
                      <a:pt x="11" y="247"/>
                      <a:pt x="11" y="247"/>
                    </a:cubicBezTo>
                    <a:cubicBezTo>
                      <a:pt x="137" y="247"/>
                      <a:pt x="241" y="144"/>
                      <a:pt x="243" y="19"/>
                    </a:cubicBezTo>
                    <a:cubicBezTo>
                      <a:pt x="243" y="8"/>
                      <a:pt x="243" y="8"/>
                      <a:pt x="243" y="8"/>
                    </a:cubicBezTo>
                    <a:cubicBezTo>
                      <a:pt x="2173" y="0"/>
                      <a:pt x="2173" y="0"/>
                      <a:pt x="2173" y="0"/>
                    </a:cubicBezTo>
                    <a:cubicBezTo>
                      <a:pt x="2174" y="11"/>
                      <a:pt x="2174" y="11"/>
                      <a:pt x="2174" y="11"/>
                    </a:cubicBezTo>
                    <a:cubicBezTo>
                      <a:pt x="2176" y="98"/>
                      <a:pt x="2225" y="175"/>
                      <a:pt x="2303" y="214"/>
                    </a:cubicBezTo>
                    <a:cubicBezTo>
                      <a:pt x="2336" y="230"/>
                      <a:pt x="2371" y="238"/>
                      <a:pt x="2407" y="238"/>
                    </a:cubicBezTo>
                    <a:cubicBezTo>
                      <a:pt x="2408" y="238"/>
                      <a:pt x="2409" y="238"/>
                      <a:pt x="2410" y="238"/>
                    </a:cubicBezTo>
                    <a:cubicBezTo>
                      <a:pt x="2413" y="238"/>
                      <a:pt x="2413" y="238"/>
                      <a:pt x="2413" y="238"/>
                    </a:cubicBezTo>
                    <a:cubicBezTo>
                      <a:pt x="2424" y="237"/>
                      <a:pt x="2424" y="237"/>
                      <a:pt x="2424" y="237"/>
                    </a:cubicBezTo>
                    <a:cubicBezTo>
                      <a:pt x="2427" y="979"/>
                      <a:pt x="2427" y="979"/>
                      <a:pt x="2427" y="979"/>
                    </a:cubicBezTo>
                    <a:cubicBezTo>
                      <a:pt x="2416" y="978"/>
                      <a:pt x="2416" y="978"/>
                      <a:pt x="2416" y="978"/>
                    </a:cubicBezTo>
                    <a:cubicBezTo>
                      <a:pt x="2413" y="978"/>
                      <a:pt x="2413" y="978"/>
                      <a:pt x="2413" y="978"/>
                    </a:cubicBezTo>
                    <a:cubicBezTo>
                      <a:pt x="2412" y="978"/>
                      <a:pt x="2411" y="978"/>
                      <a:pt x="2410" y="978"/>
                    </a:cubicBezTo>
                    <a:cubicBezTo>
                      <a:pt x="2282" y="979"/>
                      <a:pt x="2178" y="1084"/>
                      <a:pt x="2178" y="1212"/>
                    </a:cubicBezTo>
                    <a:cubicBezTo>
                      <a:pt x="2178" y="1223"/>
                      <a:pt x="2178" y="1223"/>
                      <a:pt x="2178" y="1223"/>
                    </a:cubicBezTo>
                    <a:cubicBezTo>
                      <a:pt x="248" y="1231"/>
                      <a:pt x="248" y="1231"/>
                      <a:pt x="248" y="1231"/>
                    </a:cubicBezTo>
                    <a:lnTo>
                      <a:pt x="248" y="122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sp>
            <p:nvSpPr>
              <p:cNvPr id="475" name="Freeform 7"/>
              <p:cNvSpPr>
                <a:spLocks/>
              </p:cNvSpPr>
              <p:nvPr/>
            </p:nvSpPr>
            <p:spPr bwMode="auto">
              <a:xfrm>
                <a:off x="570" y="97"/>
                <a:ext cx="4614" cy="2247"/>
              </a:xfrm>
              <a:custGeom>
                <a:avLst/>
                <a:gdLst>
                  <a:gd name="T0" fmla="*/ 245 w 2330"/>
                  <a:gd name="T1" fmla="*/ 1134 h 1134"/>
                  <a:gd name="T2" fmla="*/ 2 w 2330"/>
                  <a:gd name="T3" fmla="*/ 893 h 1134"/>
                  <a:gd name="T4" fmla="*/ 0 w 2330"/>
                  <a:gd name="T5" fmla="*/ 244 h 1134"/>
                  <a:gd name="T6" fmla="*/ 239 w 2330"/>
                  <a:gd name="T7" fmla="*/ 7 h 1134"/>
                  <a:gd name="T8" fmla="*/ 2080 w 2330"/>
                  <a:gd name="T9" fmla="*/ 0 h 1134"/>
                  <a:gd name="T10" fmla="*/ 2327 w 2330"/>
                  <a:gd name="T11" fmla="*/ 235 h 1134"/>
                  <a:gd name="T12" fmla="*/ 2330 w 2330"/>
                  <a:gd name="T13" fmla="*/ 883 h 1134"/>
                  <a:gd name="T14" fmla="*/ 2084 w 2330"/>
                  <a:gd name="T15" fmla="*/ 1126 h 1134"/>
                  <a:gd name="T16" fmla="*/ 245 w 2330"/>
                  <a:gd name="T17" fmla="*/ 1134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0" h="1134">
                    <a:moveTo>
                      <a:pt x="245" y="1134"/>
                    </a:moveTo>
                    <a:cubicBezTo>
                      <a:pt x="227" y="1009"/>
                      <a:pt x="128" y="909"/>
                      <a:pt x="2" y="893"/>
                    </a:cubicBezTo>
                    <a:cubicBezTo>
                      <a:pt x="0" y="244"/>
                      <a:pt x="0" y="244"/>
                      <a:pt x="0" y="244"/>
                    </a:cubicBezTo>
                    <a:cubicBezTo>
                      <a:pt x="122" y="227"/>
                      <a:pt x="221" y="129"/>
                      <a:pt x="239" y="7"/>
                    </a:cubicBezTo>
                    <a:cubicBezTo>
                      <a:pt x="2080" y="0"/>
                      <a:pt x="2080" y="0"/>
                      <a:pt x="2080" y="0"/>
                    </a:cubicBezTo>
                    <a:cubicBezTo>
                      <a:pt x="2100" y="123"/>
                      <a:pt x="2202" y="221"/>
                      <a:pt x="2327" y="235"/>
                    </a:cubicBezTo>
                    <a:cubicBezTo>
                      <a:pt x="2330" y="883"/>
                      <a:pt x="2330" y="883"/>
                      <a:pt x="2330" y="883"/>
                    </a:cubicBezTo>
                    <a:cubicBezTo>
                      <a:pt x="2202" y="898"/>
                      <a:pt x="2100" y="999"/>
                      <a:pt x="2084" y="1126"/>
                    </a:cubicBezTo>
                    <a:lnTo>
                      <a:pt x="245" y="11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sp>
            <p:nvSpPr>
              <p:cNvPr id="476" name="Freeform 9"/>
              <p:cNvSpPr>
                <a:spLocks/>
              </p:cNvSpPr>
              <p:nvPr/>
            </p:nvSpPr>
            <p:spPr bwMode="auto">
              <a:xfrm>
                <a:off x="1194" y="238"/>
                <a:ext cx="283" cy="269"/>
              </a:xfrm>
              <a:custGeom>
                <a:avLst/>
                <a:gdLst>
                  <a:gd name="T0" fmla="*/ 140 w 283"/>
                  <a:gd name="T1" fmla="*/ 0 h 269"/>
                  <a:gd name="T2" fmla="*/ 174 w 283"/>
                  <a:gd name="T3" fmla="*/ 103 h 269"/>
                  <a:gd name="T4" fmla="*/ 283 w 283"/>
                  <a:gd name="T5" fmla="*/ 103 h 269"/>
                  <a:gd name="T6" fmla="*/ 196 w 283"/>
                  <a:gd name="T7" fmla="*/ 166 h 269"/>
                  <a:gd name="T8" fmla="*/ 229 w 283"/>
                  <a:gd name="T9" fmla="*/ 269 h 269"/>
                  <a:gd name="T10" fmla="*/ 142 w 283"/>
                  <a:gd name="T11" fmla="*/ 206 h 269"/>
                  <a:gd name="T12" fmla="*/ 55 w 283"/>
                  <a:gd name="T13" fmla="*/ 269 h 269"/>
                  <a:gd name="T14" fmla="*/ 87 w 283"/>
                  <a:gd name="T15" fmla="*/ 166 h 269"/>
                  <a:gd name="T16" fmla="*/ 0 w 283"/>
                  <a:gd name="T17" fmla="*/ 103 h 269"/>
                  <a:gd name="T18" fmla="*/ 109 w 283"/>
                  <a:gd name="T19" fmla="*/ 103 h 269"/>
                  <a:gd name="T20" fmla="*/ 140 w 283"/>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69">
                    <a:moveTo>
                      <a:pt x="140" y="0"/>
                    </a:moveTo>
                    <a:lnTo>
                      <a:pt x="174" y="103"/>
                    </a:lnTo>
                    <a:lnTo>
                      <a:pt x="283" y="103"/>
                    </a:lnTo>
                    <a:lnTo>
                      <a:pt x="196" y="166"/>
                    </a:lnTo>
                    <a:lnTo>
                      <a:pt x="229" y="269"/>
                    </a:lnTo>
                    <a:lnTo>
                      <a:pt x="142" y="206"/>
                    </a:lnTo>
                    <a:lnTo>
                      <a:pt x="55" y="269"/>
                    </a:lnTo>
                    <a:lnTo>
                      <a:pt x="87" y="166"/>
                    </a:lnTo>
                    <a:lnTo>
                      <a:pt x="0" y="103"/>
                    </a:lnTo>
                    <a:lnTo>
                      <a:pt x="109" y="103"/>
                    </a:lnTo>
                    <a:lnTo>
                      <a:pt x="14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sp>
            <p:nvSpPr>
              <p:cNvPr id="477" name="Freeform 10"/>
              <p:cNvSpPr>
                <a:spLocks/>
              </p:cNvSpPr>
              <p:nvPr/>
            </p:nvSpPr>
            <p:spPr bwMode="auto">
              <a:xfrm>
                <a:off x="4269" y="226"/>
                <a:ext cx="284" cy="269"/>
              </a:xfrm>
              <a:custGeom>
                <a:avLst/>
                <a:gdLst>
                  <a:gd name="T0" fmla="*/ 141 w 284"/>
                  <a:gd name="T1" fmla="*/ 0 h 269"/>
                  <a:gd name="T2" fmla="*/ 175 w 284"/>
                  <a:gd name="T3" fmla="*/ 103 h 269"/>
                  <a:gd name="T4" fmla="*/ 284 w 284"/>
                  <a:gd name="T5" fmla="*/ 103 h 269"/>
                  <a:gd name="T6" fmla="*/ 196 w 284"/>
                  <a:gd name="T7" fmla="*/ 166 h 269"/>
                  <a:gd name="T8" fmla="*/ 230 w 284"/>
                  <a:gd name="T9" fmla="*/ 269 h 269"/>
                  <a:gd name="T10" fmla="*/ 141 w 284"/>
                  <a:gd name="T11" fmla="*/ 206 h 269"/>
                  <a:gd name="T12" fmla="*/ 56 w 284"/>
                  <a:gd name="T13" fmla="*/ 269 h 269"/>
                  <a:gd name="T14" fmla="*/ 88 w 284"/>
                  <a:gd name="T15" fmla="*/ 166 h 269"/>
                  <a:gd name="T16" fmla="*/ 0 w 284"/>
                  <a:gd name="T17" fmla="*/ 103 h 269"/>
                  <a:gd name="T18" fmla="*/ 107 w 284"/>
                  <a:gd name="T19" fmla="*/ 103 h 269"/>
                  <a:gd name="T20" fmla="*/ 141 w 284"/>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9">
                    <a:moveTo>
                      <a:pt x="141" y="0"/>
                    </a:moveTo>
                    <a:lnTo>
                      <a:pt x="175" y="103"/>
                    </a:lnTo>
                    <a:lnTo>
                      <a:pt x="284" y="103"/>
                    </a:lnTo>
                    <a:lnTo>
                      <a:pt x="196" y="166"/>
                    </a:lnTo>
                    <a:lnTo>
                      <a:pt x="230" y="269"/>
                    </a:lnTo>
                    <a:lnTo>
                      <a:pt x="141" y="206"/>
                    </a:lnTo>
                    <a:lnTo>
                      <a:pt x="56" y="269"/>
                    </a:lnTo>
                    <a:lnTo>
                      <a:pt x="88" y="166"/>
                    </a:lnTo>
                    <a:lnTo>
                      <a:pt x="0" y="103"/>
                    </a:lnTo>
                    <a:lnTo>
                      <a:pt x="107" y="103"/>
                    </a:lnTo>
                    <a:lnTo>
                      <a:pt x="141"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sp>
            <p:nvSpPr>
              <p:cNvPr id="478" name="Freeform 11"/>
              <p:cNvSpPr>
                <a:spLocks/>
              </p:cNvSpPr>
              <p:nvPr/>
            </p:nvSpPr>
            <p:spPr bwMode="auto">
              <a:xfrm>
                <a:off x="4275" y="1934"/>
                <a:ext cx="284" cy="268"/>
              </a:xfrm>
              <a:custGeom>
                <a:avLst/>
                <a:gdLst>
                  <a:gd name="T0" fmla="*/ 143 w 284"/>
                  <a:gd name="T1" fmla="*/ 268 h 268"/>
                  <a:gd name="T2" fmla="*/ 109 w 284"/>
                  <a:gd name="T3" fmla="*/ 167 h 268"/>
                  <a:gd name="T4" fmla="*/ 0 w 284"/>
                  <a:gd name="T5" fmla="*/ 167 h 268"/>
                  <a:gd name="T6" fmla="*/ 87 w 284"/>
                  <a:gd name="T7" fmla="*/ 103 h 268"/>
                  <a:gd name="T8" fmla="*/ 54 w 284"/>
                  <a:gd name="T9" fmla="*/ 0 h 268"/>
                  <a:gd name="T10" fmla="*/ 141 w 284"/>
                  <a:gd name="T11" fmla="*/ 64 h 268"/>
                  <a:gd name="T12" fmla="*/ 228 w 284"/>
                  <a:gd name="T13" fmla="*/ 0 h 268"/>
                  <a:gd name="T14" fmla="*/ 196 w 284"/>
                  <a:gd name="T15" fmla="*/ 103 h 268"/>
                  <a:gd name="T16" fmla="*/ 284 w 284"/>
                  <a:gd name="T17" fmla="*/ 165 h 268"/>
                  <a:gd name="T18" fmla="*/ 175 w 284"/>
                  <a:gd name="T19" fmla="*/ 167 h 268"/>
                  <a:gd name="T20" fmla="*/ 143 w 284"/>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8">
                    <a:moveTo>
                      <a:pt x="143" y="268"/>
                    </a:moveTo>
                    <a:lnTo>
                      <a:pt x="109" y="167"/>
                    </a:lnTo>
                    <a:lnTo>
                      <a:pt x="0" y="167"/>
                    </a:lnTo>
                    <a:lnTo>
                      <a:pt x="87" y="103"/>
                    </a:lnTo>
                    <a:lnTo>
                      <a:pt x="54" y="0"/>
                    </a:lnTo>
                    <a:lnTo>
                      <a:pt x="141" y="64"/>
                    </a:lnTo>
                    <a:lnTo>
                      <a:pt x="228" y="0"/>
                    </a:lnTo>
                    <a:lnTo>
                      <a:pt x="196" y="103"/>
                    </a:lnTo>
                    <a:lnTo>
                      <a:pt x="284" y="165"/>
                    </a:lnTo>
                    <a:lnTo>
                      <a:pt x="175" y="167"/>
                    </a:lnTo>
                    <a:lnTo>
                      <a:pt x="143"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sp>
            <p:nvSpPr>
              <p:cNvPr id="479" name="Freeform 12"/>
              <p:cNvSpPr>
                <a:spLocks/>
              </p:cNvSpPr>
              <p:nvPr/>
            </p:nvSpPr>
            <p:spPr bwMode="auto">
              <a:xfrm>
                <a:off x="1202" y="1946"/>
                <a:ext cx="281" cy="268"/>
              </a:xfrm>
              <a:custGeom>
                <a:avLst/>
                <a:gdLst>
                  <a:gd name="T0" fmla="*/ 140 w 281"/>
                  <a:gd name="T1" fmla="*/ 268 h 268"/>
                  <a:gd name="T2" fmla="*/ 106 w 281"/>
                  <a:gd name="T3" fmla="*/ 167 h 268"/>
                  <a:gd name="T4" fmla="*/ 0 w 281"/>
                  <a:gd name="T5" fmla="*/ 167 h 268"/>
                  <a:gd name="T6" fmla="*/ 87 w 281"/>
                  <a:gd name="T7" fmla="*/ 103 h 268"/>
                  <a:gd name="T8" fmla="*/ 53 w 281"/>
                  <a:gd name="T9" fmla="*/ 0 h 268"/>
                  <a:gd name="T10" fmla="*/ 140 w 281"/>
                  <a:gd name="T11" fmla="*/ 63 h 268"/>
                  <a:gd name="T12" fmla="*/ 227 w 281"/>
                  <a:gd name="T13" fmla="*/ 0 h 268"/>
                  <a:gd name="T14" fmla="*/ 194 w 281"/>
                  <a:gd name="T15" fmla="*/ 101 h 268"/>
                  <a:gd name="T16" fmla="*/ 281 w 281"/>
                  <a:gd name="T17" fmla="*/ 165 h 268"/>
                  <a:gd name="T18" fmla="*/ 174 w 281"/>
                  <a:gd name="T19" fmla="*/ 165 h 268"/>
                  <a:gd name="T20" fmla="*/ 140 w 281"/>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268">
                    <a:moveTo>
                      <a:pt x="140" y="268"/>
                    </a:moveTo>
                    <a:lnTo>
                      <a:pt x="106" y="167"/>
                    </a:lnTo>
                    <a:lnTo>
                      <a:pt x="0" y="167"/>
                    </a:lnTo>
                    <a:lnTo>
                      <a:pt x="87" y="103"/>
                    </a:lnTo>
                    <a:lnTo>
                      <a:pt x="53" y="0"/>
                    </a:lnTo>
                    <a:lnTo>
                      <a:pt x="140" y="63"/>
                    </a:lnTo>
                    <a:lnTo>
                      <a:pt x="227" y="0"/>
                    </a:lnTo>
                    <a:lnTo>
                      <a:pt x="194" y="101"/>
                    </a:lnTo>
                    <a:lnTo>
                      <a:pt x="281" y="165"/>
                    </a:lnTo>
                    <a:lnTo>
                      <a:pt x="174" y="165"/>
                    </a:lnTo>
                    <a:lnTo>
                      <a:pt x="140"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sp>
            <p:nvSpPr>
              <p:cNvPr id="480" name="Freeform 13"/>
              <p:cNvSpPr>
                <a:spLocks/>
              </p:cNvSpPr>
              <p:nvPr/>
            </p:nvSpPr>
            <p:spPr bwMode="auto">
              <a:xfrm>
                <a:off x="1677" y="307"/>
                <a:ext cx="2379" cy="34"/>
              </a:xfrm>
              <a:custGeom>
                <a:avLst/>
                <a:gdLst>
                  <a:gd name="T0" fmla="*/ 1194 w 1201"/>
                  <a:gd name="T1" fmla="*/ 11 h 17"/>
                  <a:gd name="T2" fmla="*/ 1194 w 1201"/>
                  <a:gd name="T3" fmla="*/ 0 h 17"/>
                  <a:gd name="T4" fmla="*/ 794 w 1201"/>
                  <a:gd name="T5" fmla="*/ 2 h 17"/>
                  <a:gd name="T6" fmla="*/ 156 w 1201"/>
                  <a:gd name="T7" fmla="*/ 6 h 17"/>
                  <a:gd name="T8" fmla="*/ 7 w 1201"/>
                  <a:gd name="T9" fmla="*/ 6 h 17"/>
                  <a:gd name="T10" fmla="*/ 8 w 1201"/>
                  <a:gd name="T11" fmla="*/ 17 h 17"/>
                  <a:gd name="T12" fmla="*/ 407 w 1201"/>
                  <a:gd name="T13" fmla="*/ 15 h 17"/>
                  <a:gd name="T14" fmla="*/ 1045 w 1201"/>
                  <a:gd name="T15" fmla="*/ 11 h 17"/>
                  <a:gd name="T16" fmla="*/ 1194 w 1201"/>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1" h="17">
                    <a:moveTo>
                      <a:pt x="1194" y="11"/>
                    </a:moveTo>
                    <a:cubicBezTo>
                      <a:pt x="1201" y="11"/>
                      <a:pt x="1200" y="0"/>
                      <a:pt x="1194" y="0"/>
                    </a:cubicBezTo>
                    <a:cubicBezTo>
                      <a:pt x="1061" y="1"/>
                      <a:pt x="928" y="2"/>
                      <a:pt x="794" y="2"/>
                    </a:cubicBezTo>
                    <a:cubicBezTo>
                      <a:pt x="582" y="3"/>
                      <a:pt x="369" y="5"/>
                      <a:pt x="156" y="6"/>
                    </a:cubicBezTo>
                    <a:cubicBezTo>
                      <a:pt x="106" y="6"/>
                      <a:pt x="57" y="6"/>
                      <a:pt x="7" y="6"/>
                    </a:cubicBezTo>
                    <a:cubicBezTo>
                      <a:pt x="0" y="7"/>
                      <a:pt x="1" y="17"/>
                      <a:pt x="8" y="17"/>
                    </a:cubicBezTo>
                    <a:cubicBezTo>
                      <a:pt x="141" y="16"/>
                      <a:pt x="274" y="15"/>
                      <a:pt x="407" y="15"/>
                    </a:cubicBezTo>
                    <a:cubicBezTo>
                      <a:pt x="620" y="14"/>
                      <a:pt x="832" y="13"/>
                      <a:pt x="1045" y="11"/>
                    </a:cubicBezTo>
                    <a:cubicBezTo>
                      <a:pt x="1095" y="11"/>
                      <a:pt x="1145" y="11"/>
                      <a:pt x="1194" y="1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sp>
            <p:nvSpPr>
              <p:cNvPr id="481" name="Freeform 14"/>
              <p:cNvSpPr>
                <a:spLocks/>
              </p:cNvSpPr>
              <p:nvPr/>
            </p:nvSpPr>
            <p:spPr bwMode="auto">
              <a:xfrm>
                <a:off x="1689" y="2077"/>
                <a:ext cx="2378" cy="32"/>
              </a:xfrm>
              <a:custGeom>
                <a:avLst/>
                <a:gdLst>
                  <a:gd name="T0" fmla="*/ 1193 w 1201"/>
                  <a:gd name="T1" fmla="*/ 0 h 16"/>
                  <a:gd name="T2" fmla="*/ 794 w 1201"/>
                  <a:gd name="T3" fmla="*/ 2 h 16"/>
                  <a:gd name="T4" fmla="*/ 156 w 1201"/>
                  <a:gd name="T5" fmla="*/ 5 h 16"/>
                  <a:gd name="T6" fmla="*/ 6 w 1201"/>
                  <a:gd name="T7" fmla="*/ 6 h 16"/>
                  <a:gd name="T8" fmla="*/ 7 w 1201"/>
                  <a:gd name="T9" fmla="*/ 16 h 16"/>
                  <a:gd name="T10" fmla="*/ 406 w 1201"/>
                  <a:gd name="T11" fmla="*/ 14 h 16"/>
                  <a:gd name="T12" fmla="*/ 1045 w 1201"/>
                  <a:gd name="T13" fmla="*/ 11 h 16"/>
                  <a:gd name="T14" fmla="*/ 1194 w 1201"/>
                  <a:gd name="T15" fmla="*/ 10 h 16"/>
                  <a:gd name="T16" fmla="*/ 1193 w 120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1" h="16">
                    <a:moveTo>
                      <a:pt x="1193" y="0"/>
                    </a:moveTo>
                    <a:cubicBezTo>
                      <a:pt x="1060" y="0"/>
                      <a:pt x="927" y="1"/>
                      <a:pt x="794" y="2"/>
                    </a:cubicBezTo>
                    <a:cubicBezTo>
                      <a:pt x="581" y="3"/>
                      <a:pt x="368" y="4"/>
                      <a:pt x="156" y="5"/>
                    </a:cubicBezTo>
                    <a:cubicBezTo>
                      <a:pt x="106" y="5"/>
                      <a:pt x="56" y="6"/>
                      <a:pt x="6" y="6"/>
                    </a:cubicBezTo>
                    <a:cubicBezTo>
                      <a:pt x="0" y="6"/>
                      <a:pt x="0" y="16"/>
                      <a:pt x="7" y="16"/>
                    </a:cubicBezTo>
                    <a:cubicBezTo>
                      <a:pt x="140" y="16"/>
                      <a:pt x="273" y="15"/>
                      <a:pt x="406" y="14"/>
                    </a:cubicBezTo>
                    <a:cubicBezTo>
                      <a:pt x="619" y="13"/>
                      <a:pt x="832" y="12"/>
                      <a:pt x="1045" y="11"/>
                    </a:cubicBezTo>
                    <a:cubicBezTo>
                      <a:pt x="1094" y="11"/>
                      <a:pt x="1144" y="10"/>
                      <a:pt x="1194" y="10"/>
                    </a:cubicBezTo>
                    <a:cubicBezTo>
                      <a:pt x="1201" y="10"/>
                      <a:pt x="1200" y="0"/>
                      <a:pt x="119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sp>
            <p:nvSpPr>
              <p:cNvPr id="482" name="Freeform 15"/>
              <p:cNvSpPr>
                <a:spLocks/>
              </p:cNvSpPr>
              <p:nvPr/>
            </p:nvSpPr>
            <p:spPr bwMode="auto">
              <a:xfrm>
                <a:off x="992" y="515"/>
                <a:ext cx="29" cy="1312"/>
              </a:xfrm>
              <a:custGeom>
                <a:avLst/>
                <a:gdLst>
                  <a:gd name="T0" fmla="*/ 14 w 15"/>
                  <a:gd name="T1" fmla="*/ 137 h 662"/>
                  <a:gd name="T2" fmla="*/ 15 w 15"/>
                  <a:gd name="T3" fmla="*/ 6 h 662"/>
                  <a:gd name="T4" fmla="*/ 4 w 15"/>
                  <a:gd name="T5" fmla="*/ 7 h 662"/>
                  <a:gd name="T6" fmla="*/ 1 w 15"/>
                  <a:gd name="T7" fmla="*/ 524 h 662"/>
                  <a:gd name="T8" fmla="*/ 0 w 15"/>
                  <a:gd name="T9" fmla="*/ 655 h 662"/>
                  <a:gd name="T10" fmla="*/ 10 w 15"/>
                  <a:gd name="T11" fmla="*/ 654 h 662"/>
                  <a:gd name="T12" fmla="*/ 14 w 15"/>
                  <a:gd name="T13" fmla="*/ 137 h 662"/>
                </a:gdLst>
                <a:ahLst/>
                <a:cxnLst>
                  <a:cxn ang="0">
                    <a:pos x="T0" y="T1"/>
                  </a:cxn>
                  <a:cxn ang="0">
                    <a:pos x="T2" y="T3"/>
                  </a:cxn>
                  <a:cxn ang="0">
                    <a:pos x="T4" y="T5"/>
                  </a:cxn>
                  <a:cxn ang="0">
                    <a:pos x="T6" y="T7"/>
                  </a:cxn>
                  <a:cxn ang="0">
                    <a:pos x="T8" y="T9"/>
                  </a:cxn>
                  <a:cxn ang="0">
                    <a:pos x="T10" y="T11"/>
                  </a:cxn>
                  <a:cxn ang="0">
                    <a:pos x="T12" y="T13"/>
                  </a:cxn>
                </a:cxnLst>
                <a:rect l="0" t="0" r="r" b="b"/>
                <a:pathLst>
                  <a:path w="15" h="662">
                    <a:moveTo>
                      <a:pt x="14" y="137"/>
                    </a:moveTo>
                    <a:cubicBezTo>
                      <a:pt x="14" y="93"/>
                      <a:pt x="14" y="50"/>
                      <a:pt x="15" y="6"/>
                    </a:cubicBezTo>
                    <a:cubicBezTo>
                      <a:pt x="15" y="0"/>
                      <a:pt x="4" y="0"/>
                      <a:pt x="4" y="7"/>
                    </a:cubicBezTo>
                    <a:cubicBezTo>
                      <a:pt x="3" y="180"/>
                      <a:pt x="2" y="352"/>
                      <a:pt x="1" y="524"/>
                    </a:cubicBezTo>
                    <a:cubicBezTo>
                      <a:pt x="0" y="568"/>
                      <a:pt x="0" y="611"/>
                      <a:pt x="0" y="655"/>
                    </a:cubicBezTo>
                    <a:cubicBezTo>
                      <a:pt x="0" y="662"/>
                      <a:pt x="10" y="661"/>
                      <a:pt x="10" y="654"/>
                    </a:cubicBezTo>
                    <a:cubicBezTo>
                      <a:pt x="11" y="482"/>
                      <a:pt x="13" y="309"/>
                      <a:pt x="14" y="13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sp>
            <p:nvSpPr>
              <p:cNvPr id="483" name="Freeform 16"/>
              <p:cNvSpPr>
                <a:spLocks/>
              </p:cNvSpPr>
              <p:nvPr/>
            </p:nvSpPr>
            <p:spPr bwMode="auto">
              <a:xfrm>
                <a:off x="4717" y="541"/>
                <a:ext cx="30" cy="1312"/>
              </a:xfrm>
              <a:custGeom>
                <a:avLst/>
                <a:gdLst>
                  <a:gd name="T0" fmla="*/ 10 w 15"/>
                  <a:gd name="T1" fmla="*/ 655 h 662"/>
                  <a:gd name="T2" fmla="*/ 14 w 15"/>
                  <a:gd name="T3" fmla="*/ 137 h 662"/>
                  <a:gd name="T4" fmla="*/ 15 w 15"/>
                  <a:gd name="T5" fmla="*/ 7 h 662"/>
                  <a:gd name="T6" fmla="*/ 4 w 15"/>
                  <a:gd name="T7" fmla="*/ 8 h 662"/>
                  <a:gd name="T8" fmla="*/ 1 w 15"/>
                  <a:gd name="T9" fmla="*/ 525 h 662"/>
                  <a:gd name="T10" fmla="*/ 0 w 15"/>
                  <a:gd name="T11" fmla="*/ 655 h 662"/>
                  <a:gd name="T12" fmla="*/ 10 w 15"/>
                  <a:gd name="T13" fmla="*/ 655 h 662"/>
                </a:gdLst>
                <a:ahLst/>
                <a:cxnLst>
                  <a:cxn ang="0">
                    <a:pos x="T0" y="T1"/>
                  </a:cxn>
                  <a:cxn ang="0">
                    <a:pos x="T2" y="T3"/>
                  </a:cxn>
                  <a:cxn ang="0">
                    <a:pos x="T4" y="T5"/>
                  </a:cxn>
                  <a:cxn ang="0">
                    <a:pos x="T6" y="T7"/>
                  </a:cxn>
                  <a:cxn ang="0">
                    <a:pos x="T8" y="T9"/>
                  </a:cxn>
                  <a:cxn ang="0">
                    <a:pos x="T10" y="T11"/>
                  </a:cxn>
                  <a:cxn ang="0">
                    <a:pos x="T12" y="T13"/>
                  </a:cxn>
                </a:cxnLst>
                <a:rect l="0" t="0" r="r" b="b"/>
                <a:pathLst>
                  <a:path w="15" h="662">
                    <a:moveTo>
                      <a:pt x="10" y="655"/>
                    </a:moveTo>
                    <a:cubicBezTo>
                      <a:pt x="11" y="482"/>
                      <a:pt x="13" y="310"/>
                      <a:pt x="14" y="137"/>
                    </a:cubicBezTo>
                    <a:cubicBezTo>
                      <a:pt x="14" y="94"/>
                      <a:pt x="14" y="50"/>
                      <a:pt x="15" y="7"/>
                    </a:cubicBezTo>
                    <a:cubicBezTo>
                      <a:pt x="15" y="0"/>
                      <a:pt x="4" y="1"/>
                      <a:pt x="4" y="8"/>
                    </a:cubicBezTo>
                    <a:cubicBezTo>
                      <a:pt x="3" y="180"/>
                      <a:pt x="2" y="353"/>
                      <a:pt x="1" y="525"/>
                    </a:cubicBezTo>
                    <a:cubicBezTo>
                      <a:pt x="1" y="568"/>
                      <a:pt x="0" y="612"/>
                      <a:pt x="0" y="655"/>
                    </a:cubicBezTo>
                    <a:cubicBezTo>
                      <a:pt x="0" y="662"/>
                      <a:pt x="10" y="661"/>
                      <a:pt x="10" y="65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600"/>
              </a:p>
            </p:txBody>
          </p:sp>
        </p:grpSp>
        <p:sp>
          <p:nvSpPr>
            <p:cNvPr id="473" name="TextBox 82"/>
            <p:cNvSpPr txBox="1"/>
            <p:nvPr/>
          </p:nvSpPr>
          <p:spPr>
            <a:xfrm>
              <a:off x="-677268" y="2610167"/>
              <a:ext cx="927643" cy="202591"/>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050" dirty="0" smtClean="0">
                  <a:solidFill>
                    <a:srgbClr val="0E2231"/>
                  </a:solidFill>
                  <a:latin typeface="+mj-lt"/>
                </a:rPr>
                <a:t>69 €</a:t>
              </a:r>
            </a:p>
          </p:txBody>
        </p:sp>
      </p:grpSp>
      <p:grpSp>
        <p:nvGrpSpPr>
          <p:cNvPr id="484" name="Group 483"/>
          <p:cNvGrpSpPr>
            <a:grpSpLocks noChangeAspect="1"/>
          </p:cNvGrpSpPr>
          <p:nvPr/>
        </p:nvGrpSpPr>
        <p:grpSpPr>
          <a:xfrm rot="433071">
            <a:off x="2263221" y="3779694"/>
            <a:ext cx="396000" cy="200965"/>
            <a:chOff x="-674637" y="2559023"/>
            <a:chExt cx="927643" cy="470770"/>
          </a:xfrm>
        </p:grpSpPr>
        <p:grpSp>
          <p:nvGrpSpPr>
            <p:cNvPr id="485" name="Group 4"/>
            <p:cNvGrpSpPr>
              <a:grpSpLocks noChangeAspect="1"/>
            </p:cNvGrpSpPr>
            <p:nvPr/>
          </p:nvGrpSpPr>
          <p:grpSpPr bwMode="auto">
            <a:xfrm>
              <a:off x="-674637" y="2559023"/>
              <a:ext cx="927643" cy="470770"/>
              <a:chOff x="473" y="0"/>
              <a:chExt cx="4806" cy="2439"/>
            </a:xfrm>
          </p:grpSpPr>
          <p:sp>
            <p:nvSpPr>
              <p:cNvPr id="487" name="Freeform 5"/>
              <p:cNvSpPr>
                <a:spLocks/>
              </p:cNvSpPr>
              <p:nvPr/>
            </p:nvSpPr>
            <p:spPr bwMode="auto">
              <a:xfrm>
                <a:off x="473" y="0"/>
                <a:ext cx="4806" cy="2439"/>
              </a:xfrm>
              <a:custGeom>
                <a:avLst/>
                <a:gdLst>
                  <a:gd name="T0" fmla="*/ 248 w 2427"/>
                  <a:gd name="T1" fmla="*/ 1220 h 1231"/>
                  <a:gd name="T2" fmla="*/ 119 w 2427"/>
                  <a:gd name="T3" fmla="*/ 1012 h 1231"/>
                  <a:gd name="T4" fmla="*/ 14 w 2427"/>
                  <a:gd name="T5" fmla="*/ 988 h 1231"/>
                  <a:gd name="T6" fmla="*/ 3 w 2427"/>
                  <a:gd name="T7" fmla="*/ 988 h 1231"/>
                  <a:gd name="T8" fmla="*/ 0 w 2427"/>
                  <a:gd name="T9" fmla="*/ 248 h 1231"/>
                  <a:gd name="T10" fmla="*/ 11 w 2427"/>
                  <a:gd name="T11" fmla="*/ 247 h 1231"/>
                  <a:gd name="T12" fmla="*/ 243 w 2427"/>
                  <a:gd name="T13" fmla="*/ 19 h 1231"/>
                  <a:gd name="T14" fmla="*/ 243 w 2427"/>
                  <a:gd name="T15" fmla="*/ 8 h 1231"/>
                  <a:gd name="T16" fmla="*/ 2173 w 2427"/>
                  <a:gd name="T17" fmla="*/ 0 h 1231"/>
                  <a:gd name="T18" fmla="*/ 2174 w 2427"/>
                  <a:gd name="T19" fmla="*/ 11 h 1231"/>
                  <a:gd name="T20" fmla="*/ 2303 w 2427"/>
                  <a:gd name="T21" fmla="*/ 214 h 1231"/>
                  <a:gd name="T22" fmla="*/ 2407 w 2427"/>
                  <a:gd name="T23" fmla="*/ 238 h 1231"/>
                  <a:gd name="T24" fmla="*/ 2410 w 2427"/>
                  <a:gd name="T25" fmla="*/ 238 h 1231"/>
                  <a:gd name="T26" fmla="*/ 2413 w 2427"/>
                  <a:gd name="T27" fmla="*/ 238 h 1231"/>
                  <a:gd name="T28" fmla="*/ 2424 w 2427"/>
                  <a:gd name="T29" fmla="*/ 237 h 1231"/>
                  <a:gd name="T30" fmla="*/ 2427 w 2427"/>
                  <a:gd name="T31" fmla="*/ 979 h 1231"/>
                  <a:gd name="T32" fmla="*/ 2416 w 2427"/>
                  <a:gd name="T33" fmla="*/ 978 h 1231"/>
                  <a:gd name="T34" fmla="*/ 2413 w 2427"/>
                  <a:gd name="T35" fmla="*/ 978 h 1231"/>
                  <a:gd name="T36" fmla="*/ 2410 w 2427"/>
                  <a:gd name="T37" fmla="*/ 978 h 1231"/>
                  <a:gd name="T38" fmla="*/ 2178 w 2427"/>
                  <a:gd name="T39" fmla="*/ 1212 h 1231"/>
                  <a:gd name="T40" fmla="*/ 2178 w 2427"/>
                  <a:gd name="T41" fmla="*/ 1223 h 1231"/>
                  <a:gd name="T42" fmla="*/ 248 w 2427"/>
                  <a:gd name="T43" fmla="*/ 1231 h 1231"/>
                  <a:gd name="T44" fmla="*/ 248 w 2427"/>
                  <a:gd name="T45" fmla="*/ 122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27" h="1231">
                    <a:moveTo>
                      <a:pt x="248" y="1220"/>
                    </a:moveTo>
                    <a:cubicBezTo>
                      <a:pt x="248" y="1131"/>
                      <a:pt x="198" y="1052"/>
                      <a:pt x="119" y="1012"/>
                    </a:cubicBezTo>
                    <a:cubicBezTo>
                      <a:pt x="86" y="996"/>
                      <a:pt x="51" y="988"/>
                      <a:pt x="14" y="988"/>
                    </a:cubicBezTo>
                    <a:cubicBezTo>
                      <a:pt x="3" y="988"/>
                      <a:pt x="3" y="988"/>
                      <a:pt x="3" y="988"/>
                    </a:cubicBezTo>
                    <a:cubicBezTo>
                      <a:pt x="0" y="248"/>
                      <a:pt x="0" y="248"/>
                      <a:pt x="0" y="248"/>
                    </a:cubicBezTo>
                    <a:cubicBezTo>
                      <a:pt x="11" y="247"/>
                      <a:pt x="11" y="247"/>
                      <a:pt x="11" y="247"/>
                    </a:cubicBezTo>
                    <a:cubicBezTo>
                      <a:pt x="137" y="247"/>
                      <a:pt x="241" y="144"/>
                      <a:pt x="243" y="19"/>
                    </a:cubicBezTo>
                    <a:cubicBezTo>
                      <a:pt x="243" y="8"/>
                      <a:pt x="243" y="8"/>
                      <a:pt x="243" y="8"/>
                    </a:cubicBezTo>
                    <a:cubicBezTo>
                      <a:pt x="2173" y="0"/>
                      <a:pt x="2173" y="0"/>
                      <a:pt x="2173" y="0"/>
                    </a:cubicBezTo>
                    <a:cubicBezTo>
                      <a:pt x="2174" y="11"/>
                      <a:pt x="2174" y="11"/>
                      <a:pt x="2174" y="11"/>
                    </a:cubicBezTo>
                    <a:cubicBezTo>
                      <a:pt x="2176" y="98"/>
                      <a:pt x="2225" y="175"/>
                      <a:pt x="2303" y="214"/>
                    </a:cubicBezTo>
                    <a:cubicBezTo>
                      <a:pt x="2336" y="230"/>
                      <a:pt x="2371" y="238"/>
                      <a:pt x="2407" y="238"/>
                    </a:cubicBezTo>
                    <a:cubicBezTo>
                      <a:pt x="2408" y="238"/>
                      <a:pt x="2409" y="238"/>
                      <a:pt x="2410" y="238"/>
                    </a:cubicBezTo>
                    <a:cubicBezTo>
                      <a:pt x="2413" y="238"/>
                      <a:pt x="2413" y="238"/>
                      <a:pt x="2413" y="238"/>
                    </a:cubicBezTo>
                    <a:cubicBezTo>
                      <a:pt x="2424" y="237"/>
                      <a:pt x="2424" y="237"/>
                      <a:pt x="2424" y="237"/>
                    </a:cubicBezTo>
                    <a:cubicBezTo>
                      <a:pt x="2427" y="979"/>
                      <a:pt x="2427" y="979"/>
                      <a:pt x="2427" y="979"/>
                    </a:cubicBezTo>
                    <a:cubicBezTo>
                      <a:pt x="2416" y="978"/>
                      <a:pt x="2416" y="978"/>
                      <a:pt x="2416" y="978"/>
                    </a:cubicBezTo>
                    <a:cubicBezTo>
                      <a:pt x="2413" y="978"/>
                      <a:pt x="2413" y="978"/>
                      <a:pt x="2413" y="978"/>
                    </a:cubicBezTo>
                    <a:cubicBezTo>
                      <a:pt x="2412" y="978"/>
                      <a:pt x="2411" y="978"/>
                      <a:pt x="2410" y="978"/>
                    </a:cubicBezTo>
                    <a:cubicBezTo>
                      <a:pt x="2282" y="979"/>
                      <a:pt x="2178" y="1084"/>
                      <a:pt x="2178" y="1212"/>
                    </a:cubicBezTo>
                    <a:cubicBezTo>
                      <a:pt x="2178" y="1223"/>
                      <a:pt x="2178" y="1223"/>
                      <a:pt x="2178" y="1223"/>
                    </a:cubicBezTo>
                    <a:cubicBezTo>
                      <a:pt x="248" y="1231"/>
                      <a:pt x="248" y="1231"/>
                      <a:pt x="248" y="1231"/>
                    </a:cubicBezTo>
                    <a:lnTo>
                      <a:pt x="248" y="122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8" name="Freeform 7"/>
              <p:cNvSpPr>
                <a:spLocks/>
              </p:cNvSpPr>
              <p:nvPr/>
            </p:nvSpPr>
            <p:spPr bwMode="auto">
              <a:xfrm>
                <a:off x="570" y="97"/>
                <a:ext cx="4614" cy="2247"/>
              </a:xfrm>
              <a:custGeom>
                <a:avLst/>
                <a:gdLst>
                  <a:gd name="T0" fmla="*/ 245 w 2330"/>
                  <a:gd name="T1" fmla="*/ 1134 h 1134"/>
                  <a:gd name="T2" fmla="*/ 2 w 2330"/>
                  <a:gd name="T3" fmla="*/ 893 h 1134"/>
                  <a:gd name="T4" fmla="*/ 0 w 2330"/>
                  <a:gd name="T5" fmla="*/ 244 h 1134"/>
                  <a:gd name="T6" fmla="*/ 239 w 2330"/>
                  <a:gd name="T7" fmla="*/ 7 h 1134"/>
                  <a:gd name="T8" fmla="*/ 2080 w 2330"/>
                  <a:gd name="T9" fmla="*/ 0 h 1134"/>
                  <a:gd name="T10" fmla="*/ 2327 w 2330"/>
                  <a:gd name="T11" fmla="*/ 235 h 1134"/>
                  <a:gd name="T12" fmla="*/ 2330 w 2330"/>
                  <a:gd name="T13" fmla="*/ 883 h 1134"/>
                  <a:gd name="T14" fmla="*/ 2084 w 2330"/>
                  <a:gd name="T15" fmla="*/ 1126 h 1134"/>
                  <a:gd name="T16" fmla="*/ 245 w 2330"/>
                  <a:gd name="T17" fmla="*/ 1134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0" h="1134">
                    <a:moveTo>
                      <a:pt x="245" y="1134"/>
                    </a:moveTo>
                    <a:cubicBezTo>
                      <a:pt x="227" y="1009"/>
                      <a:pt x="128" y="909"/>
                      <a:pt x="2" y="893"/>
                    </a:cubicBezTo>
                    <a:cubicBezTo>
                      <a:pt x="0" y="244"/>
                      <a:pt x="0" y="244"/>
                      <a:pt x="0" y="244"/>
                    </a:cubicBezTo>
                    <a:cubicBezTo>
                      <a:pt x="122" y="227"/>
                      <a:pt x="221" y="129"/>
                      <a:pt x="239" y="7"/>
                    </a:cubicBezTo>
                    <a:cubicBezTo>
                      <a:pt x="2080" y="0"/>
                      <a:pt x="2080" y="0"/>
                      <a:pt x="2080" y="0"/>
                    </a:cubicBezTo>
                    <a:cubicBezTo>
                      <a:pt x="2100" y="123"/>
                      <a:pt x="2202" y="221"/>
                      <a:pt x="2327" y="235"/>
                    </a:cubicBezTo>
                    <a:cubicBezTo>
                      <a:pt x="2330" y="883"/>
                      <a:pt x="2330" y="883"/>
                      <a:pt x="2330" y="883"/>
                    </a:cubicBezTo>
                    <a:cubicBezTo>
                      <a:pt x="2202" y="898"/>
                      <a:pt x="2100" y="999"/>
                      <a:pt x="2084" y="1126"/>
                    </a:cubicBezTo>
                    <a:lnTo>
                      <a:pt x="245" y="11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89" name="Freeform 9"/>
              <p:cNvSpPr>
                <a:spLocks/>
              </p:cNvSpPr>
              <p:nvPr/>
            </p:nvSpPr>
            <p:spPr bwMode="auto">
              <a:xfrm>
                <a:off x="1194" y="238"/>
                <a:ext cx="283" cy="269"/>
              </a:xfrm>
              <a:custGeom>
                <a:avLst/>
                <a:gdLst>
                  <a:gd name="T0" fmla="*/ 140 w 283"/>
                  <a:gd name="T1" fmla="*/ 0 h 269"/>
                  <a:gd name="T2" fmla="*/ 174 w 283"/>
                  <a:gd name="T3" fmla="*/ 103 h 269"/>
                  <a:gd name="T4" fmla="*/ 283 w 283"/>
                  <a:gd name="T5" fmla="*/ 103 h 269"/>
                  <a:gd name="T6" fmla="*/ 196 w 283"/>
                  <a:gd name="T7" fmla="*/ 166 h 269"/>
                  <a:gd name="T8" fmla="*/ 229 w 283"/>
                  <a:gd name="T9" fmla="*/ 269 h 269"/>
                  <a:gd name="T10" fmla="*/ 142 w 283"/>
                  <a:gd name="T11" fmla="*/ 206 h 269"/>
                  <a:gd name="T12" fmla="*/ 55 w 283"/>
                  <a:gd name="T13" fmla="*/ 269 h 269"/>
                  <a:gd name="T14" fmla="*/ 87 w 283"/>
                  <a:gd name="T15" fmla="*/ 166 h 269"/>
                  <a:gd name="T16" fmla="*/ 0 w 283"/>
                  <a:gd name="T17" fmla="*/ 103 h 269"/>
                  <a:gd name="T18" fmla="*/ 109 w 283"/>
                  <a:gd name="T19" fmla="*/ 103 h 269"/>
                  <a:gd name="T20" fmla="*/ 140 w 283"/>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69">
                    <a:moveTo>
                      <a:pt x="140" y="0"/>
                    </a:moveTo>
                    <a:lnTo>
                      <a:pt x="174" y="103"/>
                    </a:lnTo>
                    <a:lnTo>
                      <a:pt x="283" y="103"/>
                    </a:lnTo>
                    <a:lnTo>
                      <a:pt x="196" y="166"/>
                    </a:lnTo>
                    <a:lnTo>
                      <a:pt x="229" y="269"/>
                    </a:lnTo>
                    <a:lnTo>
                      <a:pt x="142" y="206"/>
                    </a:lnTo>
                    <a:lnTo>
                      <a:pt x="55" y="269"/>
                    </a:lnTo>
                    <a:lnTo>
                      <a:pt x="87" y="166"/>
                    </a:lnTo>
                    <a:lnTo>
                      <a:pt x="0" y="103"/>
                    </a:lnTo>
                    <a:lnTo>
                      <a:pt x="109" y="103"/>
                    </a:lnTo>
                    <a:lnTo>
                      <a:pt x="14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0" name="Freeform 10"/>
              <p:cNvSpPr>
                <a:spLocks/>
              </p:cNvSpPr>
              <p:nvPr/>
            </p:nvSpPr>
            <p:spPr bwMode="auto">
              <a:xfrm>
                <a:off x="4269" y="226"/>
                <a:ext cx="284" cy="269"/>
              </a:xfrm>
              <a:custGeom>
                <a:avLst/>
                <a:gdLst>
                  <a:gd name="T0" fmla="*/ 141 w 284"/>
                  <a:gd name="T1" fmla="*/ 0 h 269"/>
                  <a:gd name="T2" fmla="*/ 175 w 284"/>
                  <a:gd name="T3" fmla="*/ 103 h 269"/>
                  <a:gd name="T4" fmla="*/ 284 w 284"/>
                  <a:gd name="T5" fmla="*/ 103 h 269"/>
                  <a:gd name="T6" fmla="*/ 196 w 284"/>
                  <a:gd name="T7" fmla="*/ 166 h 269"/>
                  <a:gd name="T8" fmla="*/ 230 w 284"/>
                  <a:gd name="T9" fmla="*/ 269 h 269"/>
                  <a:gd name="T10" fmla="*/ 141 w 284"/>
                  <a:gd name="T11" fmla="*/ 206 h 269"/>
                  <a:gd name="T12" fmla="*/ 56 w 284"/>
                  <a:gd name="T13" fmla="*/ 269 h 269"/>
                  <a:gd name="T14" fmla="*/ 88 w 284"/>
                  <a:gd name="T15" fmla="*/ 166 h 269"/>
                  <a:gd name="T16" fmla="*/ 0 w 284"/>
                  <a:gd name="T17" fmla="*/ 103 h 269"/>
                  <a:gd name="T18" fmla="*/ 107 w 284"/>
                  <a:gd name="T19" fmla="*/ 103 h 269"/>
                  <a:gd name="T20" fmla="*/ 141 w 284"/>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9">
                    <a:moveTo>
                      <a:pt x="141" y="0"/>
                    </a:moveTo>
                    <a:lnTo>
                      <a:pt x="175" y="103"/>
                    </a:lnTo>
                    <a:lnTo>
                      <a:pt x="284" y="103"/>
                    </a:lnTo>
                    <a:lnTo>
                      <a:pt x="196" y="166"/>
                    </a:lnTo>
                    <a:lnTo>
                      <a:pt x="230" y="269"/>
                    </a:lnTo>
                    <a:lnTo>
                      <a:pt x="141" y="206"/>
                    </a:lnTo>
                    <a:lnTo>
                      <a:pt x="56" y="269"/>
                    </a:lnTo>
                    <a:lnTo>
                      <a:pt x="88" y="166"/>
                    </a:lnTo>
                    <a:lnTo>
                      <a:pt x="0" y="103"/>
                    </a:lnTo>
                    <a:lnTo>
                      <a:pt x="107" y="103"/>
                    </a:lnTo>
                    <a:lnTo>
                      <a:pt x="141"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1" name="Freeform 11"/>
              <p:cNvSpPr>
                <a:spLocks/>
              </p:cNvSpPr>
              <p:nvPr/>
            </p:nvSpPr>
            <p:spPr bwMode="auto">
              <a:xfrm>
                <a:off x="4275" y="1934"/>
                <a:ext cx="284" cy="268"/>
              </a:xfrm>
              <a:custGeom>
                <a:avLst/>
                <a:gdLst>
                  <a:gd name="T0" fmla="*/ 143 w 284"/>
                  <a:gd name="T1" fmla="*/ 268 h 268"/>
                  <a:gd name="T2" fmla="*/ 109 w 284"/>
                  <a:gd name="T3" fmla="*/ 167 h 268"/>
                  <a:gd name="T4" fmla="*/ 0 w 284"/>
                  <a:gd name="T5" fmla="*/ 167 h 268"/>
                  <a:gd name="T6" fmla="*/ 87 w 284"/>
                  <a:gd name="T7" fmla="*/ 103 h 268"/>
                  <a:gd name="T8" fmla="*/ 54 w 284"/>
                  <a:gd name="T9" fmla="*/ 0 h 268"/>
                  <a:gd name="T10" fmla="*/ 141 w 284"/>
                  <a:gd name="T11" fmla="*/ 64 h 268"/>
                  <a:gd name="T12" fmla="*/ 228 w 284"/>
                  <a:gd name="T13" fmla="*/ 0 h 268"/>
                  <a:gd name="T14" fmla="*/ 196 w 284"/>
                  <a:gd name="T15" fmla="*/ 103 h 268"/>
                  <a:gd name="T16" fmla="*/ 284 w 284"/>
                  <a:gd name="T17" fmla="*/ 165 h 268"/>
                  <a:gd name="T18" fmla="*/ 175 w 284"/>
                  <a:gd name="T19" fmla="*/ 167 h 268"/>
                  <a:gd name="T20" fmla="*/ 143 w 284"/>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8">
                    <a:moveTo>
                      <a:pt x="143" y="268"/>
                    </a:moveTo>
                    <a:lnTo>
                      <a:pt x="109" y="167"/>
                    </a:lnTo>
                    <a:lnTo>
                      <a:pt x="0" y="167"/>
                    </a:lnTo>
                    <a:lnTo>
                      <a:pt x="87" y="103"/>
                    </a:lnTo>
                    <a:lnTo>
                      <a:pt x="54" y="0"/>
                    </a:lnTo>
                    <a:lnTo>
                      <a:pt x="141" y="64"/>
                    </a:lnTo>
                    <a:lnTo>
                      <a:pt x="228" y="0"/>
                    </a:lnTo>
                    <a:lnTo>
                      <a:pt x="196" y="103"/>
                    </a:lnTo>
                    <a:lnTo>
                      <a:pt x="284" y="165"/>
                    </a:lnTo>
                    <a:lnTo>
                      <a:pt x="175" y="167"/>
                    </a:lnTo>
                    <a:lnTo>
                      <a:pt x="143"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2" name="Freeform 12"/>
              <p:cNvSpPr>
                <a:spLocks/>
              </p:cNvSpPr>
              <p:nvPr/>
            </p:nvSpPr>
            <p:spPr bwMode="auto">
              <a:xfrm>
                <a:off x="1202" y="1946"/>
                <a:ext cx="281" cy="268"/>
              </a:xfrm>
              <a:custGeom>
                <a:avLst/>
                <a:gdLst>
                  <a:gd name="T0" fmla="*/ 140 w 281"/>
                  <a:gd name="T1" fmla="*/ 268 h 268"/>
                  <a:gd name="T2" fmla="*/ 106 w 281"/>
                  <a:gd name="T3" fmla="*/ 167 h 268"/>
                  <a:gd name="T4" fmla="*/ 0 w 281"/>
                  <a:gd name="T5" fmla="*/ 167 h 268"/>
                  <a:gd name="T6" fmla="*/ 87 w 281"/>
                  <a:gd name="T7" fmla="*/ 103 h 268"/>
                  <a:gd name="T8" fmla="*/ 53 w 281"/>
                  <a:gd name="T9" fmla="*/ 0 h 268"/>
                  <a:gd name="T10" fmla="*/ 140 w 281"/>
                  <a:gd name="T11" fmla="*/ 63 h 268"/>
                  <a:gd name="T12" fmla="*/ 227 w 281"/>
                  <a:gd name="T13" fmla="*/ 0 h 268"/>
                  <a:gd name="T14" fmla="*/ 194 w 281"/>
                  <a:gd name="T15" fmla="*/ 101 h 268"/>
                  <a:gd name="T16" fmla="*/ 281 w 281"/>
                  <a:gd name="T17" fmla="*/ 165 h 268"/>
                  <a:gd name="T18" fmla="*/ 174 w 281"/>
                  <a:gd name="T19" fmla="*/ 165 h 268"/>
                  <a:gd name="T20" fmla="*/ 140 w 281"/>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268">
                    <a:moveTo>
                      <a:pt x="140" y="268"/>
                    </a:moveTo>
                    <a:lnTo>
                      <a:pt x="106" y="167"/>
                    </a:lnTo>
                    <a:lnTo>
                      <a:pt x="0" y="167"/>
                    </a:lnTo>
                    <a:lnTo>
                      <a:pt x="87" y="103"/>
                    </a:lnTo>
                    <a:lnTo>
                      <a:pt x="53" y="0"/>
                    </a:lnTo>
                    <a:lnTo>
                      <a:pt x="140" y="63"/>
                    </a:lnTo>
                    <a:lnTo>
                      <a:pt x="227" y="0"/>
                    </a:lnTo>
                    <a:lnTo>
                      <a:pt x="194" y="101"/>
                    </a:lnTo>
                    <a:lnTo>
                      <a:pt x="281" y="165"/>
                    </a:lnTo>
                    <a:lnTo>
                      <a:pt x="174" y="165"/>
                    </a:lnTo>
                    <a:lnTo>
                      <a:pt x="140"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3" name="Freeform 13"/>
              <p:cNvSpPr>
                <a:spLocks/>
              </p:cNvSpPr>
              <p:nvPr/>
            </p:nvSpPr>
            <p:spPr bwMode="auto">
              <a:xfrm>
                <a:off x="1677" y="307"/>
                <a:ext cx="2379" cy="34"/>
              </a:xfrm>
              <a:custGeom>
                <a:avLst/>
                <a:gdLst>
                  <a:gd name="T0" fmla="*/ 1194 w 1201"/>
                  <a:gd name="T1" fmla="*/ 11 h 17"/>
                  <a:gd name="T2" fmla="*/ 1194 w 1201"/>
                  <a:gd name="T3" fmla="*/ 0 h 17"/>
                  <a:gd name="T4" fmla="*/ 794 w 1201"/>
                  <a:gd name="T5" fmla="*/ 2 h 17"/>
                  <a:gd name="T6" fmla="*/ 156 w 1201"/>
                  <a:gd name="T7" fmla="*/ 6 h 17"/>
                  <a:gd name="T8" fmla="*/ 7 w 1201"/>
                  <a:gd name="T9" fmla="*/ 6 h 17"/>
                  <a:gd name="T10" fmla="*/ 8 w 1201"/>
                  <a:gd name="T11" fmla="*/ 17 h 17"/>
                  <a:gd name="T12" fmla="*/ 407 w 1201"/>
                  <a:gd name="T13" fmla="*/ 15 h 17"/>
                  <a:gd name="T14" fmla="*/ 1045 w 1201"/>
                  <a:gd name="T15" fmla="*/ 11 h 17"/>
                  <a:gd name="T16" fmla="*/ 1194 w 1201"/>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1" h="17">
                    <a:moveTo>
                      <a:pt x="1194" y="11"/>
                    </a:moveTo>
                    <a:cubicBezTo>
                      <a:pt x="1201" y="11"/>
                      <a:pt x="1200" y="0"/>
                      <a:pt x="1194" y="0"/>
                    </a:cubicBezTo>
                    <a:cubicBezTo>
                      <a:pt x="1061" y="1"/>
                      <a:pt x="928" y="2"/>
                      <a:pt x="794" y="2"/>
                    </a:cubicBezTo>
                    <a:cubicBezTo>
                      <a:pt x="582" y="3"/>
                      <a:pt x="369" y="5"/>
                      <a:pt x="156" y="6"/>
                    </a:cubicBezTo>
                    <a:cubicBezTo>
                      <a:pt x="106" y="6"/>
                      <a:pt x="57" y="6"/>
                      <a:pt x="7" y="6"/>
                    </a:cubicBezTo>
                    <a:cubicBezTo>
                      <a:pt x="0" y="7"/>
                      <a:pt x="1" y="17"/>
                      <a:pt x="8" y="17"/>
                    </a:cubicBezTo>
                    <a:cubicBezTo>
                      <a:pt x="141" y="16"/>
                      <a:pt x="274" y="15"/>
                      <a:pt x="407" y="15"/>
                    </a:cubicBezTo>
                    <a:cubicBezTo>
                      <a:pt x="620" y="14"/>
                      <a:pt x="832" y="13"/>
                      <a:pt x="1045" y="11"/>
                    </a:cubicBezTo>
                    <a:cubicBezTo>
                      <a:pt x="1095" y="11"/>
                      <a:pt x="1145" y="11"/>
                      <a:pt x="1194" y="1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4" name="Freeform 14"/>
              <p:cNvSpPr>
                <a:spLocks/>
              </p:cNvSpPr>
              <p:nvPr/>
            </p:nvSpPr>
            <p:spPr bwMode="auto">
              <a:xfrm>
                <a:off x="1689" y="2077"/>
                <a:ext cx="2378" cy="32"/>
              </a:xfrm>
              <a:custGeom>
                <a:avLst/>
                <a:gdLst>
                  <a:gd name="T0" fmla="*/ 1193 w 1201"/>
                  <a:gd name="T1" fmla="*/ 0 h 16"/>
                  <a:gd name="T2" fmla="*/ 794 w 1201"/>
                  <a:gd name="T3" fmla="*/ 2 h 16"/>
                  <a:gd name="T4" fmla="*/ 156 w 1201"/>
                  <a:gd name="T5" fmla="*/ 5 h 16"/>
                  <a:gd name="T6" fmla="*/ 6 w 1201"/>
                  <a:gd name="T7" fmla="*/ 6 h 16"/>
                  <a:gd name="T8" fmla="*/ 7 w 1201"/>
                  <a:gd name="T9" fmla="*/ 16 h 16"/>
                  <a:gd name="T10" fmla="*/ 406 w 1201"/>
                  <a:gd name="T11" fmla="*/ 14 h 16"/>
                  <a:gd name="T12" fmla="*/ 1045 w 1201"/>
                  <a:gd name="T13" fmla="*/ 11 h 16"/>
                  <a:gd name="T14" fmla="*/ 1194 w 1201"/>
                  <a:gd name="T15" fmla="*/ 10 h 16"/>
                  <a:gd name="T16" fmla="*/ 1193 w 120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1" h="16">
                    <a:moveTo>
                      <a:pt x="1193" y="0"/>
                    </a:moveTo>
                    <a:cubicBezTo>
                      <a:pt x="1060" y="0"/>
                      <a:pt x="927" y="1"/>
                      <a:pt x="794" y="2"/>
                    </a:cubicBezTo>
                    <a:cubicBezTo>
                      <a:pt x="581" y="3"/>
                      <a:pt x="368" y="4"/>
                      <a:pt x="156" y="5"/>
                    </a:cubicBezTo>
                    <a:cubicBezTo>
                      <a:pt x="106" y="5"/>
                      <a:pt x="56" y="6"/>
                      <a:pt x="6" y="6"/>
                    </a:cubicBezTo>
                    <a:cubicBezTo>
                      <a:pt x="0" y="6"/>
                      <a:pt x="0" y="16"/>
                      <a:pt x="7" y="16"/>
                    </a:cubicBezTo>
                    <a:cubicBezTo>
                      <a:pt x="140" y="16"/>
                      <a:pt x="273" y="15"/>
                      <a:pt x="406" y="14"/>
                    </a:cubicBezTo>
                    <a:cubicBezTo>
                      <a:pt x="619" y="13"/>
                      <a:pt x="832" y="12"/>
                      <a:pt x="1045" y="11"/>
                    </a:cubicBezTo>
                    <a:cubicBezTo>
                      <a:pt x="1094" y="11"/>
                      <a:pt x="1144" y="10"/>
                      <a:pt x="1194" y="10"/>
                    </a:cubicBezTo>
                    <a:cubicBezTo>
                      <a:pt x="1201" y="10"/>
                      <a:pt x="1200" y="0"/>
                      <a:pt x="119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5" name="Freeform 15"/>
              <p:cNvSpPr>
                <a:spLocks/>
              </p:cNvSpPr>
              <p:nvPr/>
            </p:nvSpPr>
            <p:spPr bwMode="auto">
              <a:xfrm>
                <a:off x="992" y="515"/>
                <a:ext cx="29" cy="1312"/>
              </a:xfrm>
              <a:custGeom>
                <a:avLst/>
                <a:gdLst>
                  <a:gd name="T0" fmla="*/ 14 w 15"/>
                  <a:gd name="T1" fmla="*/ 137 h 662"/>
                  <a:gd name="T2" fmla="*/ 15 w 15"/>
                  <a:gd name="T3" fmla="*/ 6 h 662"/>
                  <a:gd name="T4" fmla="*/ 4 w 15"/>
                  <a:gd name="T5" fmla="*/ 7 h 662"/>
                  <a:gd name="T6" fmla="*/ 1 w 15"/>
                  <a:gd name="T7" fmla="*/ 524 h 662"/>
                  <a:gd name="T8" fmla="*/ 0 w 15"/>
                  <a:gd name="T9" fmla="*/ 655 h 662"/>
                  <a:gd name="T10" fmla="*/ 10 w 15"/>
                  <a:gd name="T11" fmla="*/ 654 h 662"/>
                  <a:gd name="T12" fmla="*/ 14 w 15"/>
                  <a:gd name="T13" fmla="*/ 137 h 662"/>
                </a:gdLst>
                <a:ahLst/>
                <a:cxnLst>
                  <a:cxn ang="0">
                    <a:pos x="T0" y="T1"/>
                  </a:cxn>
                  <a:cxn ang="0">
                    <a:pos x="T2" y="T3"/>
                  </a:cxn>
                  <a:cxn ang="0">
                    <a:pos x="T4" y="T5"/>
                  </a:cxn>
                  <a:cxn ang="0">
                    <a:pos x="T6" y="T7"/>
                  </a:cxn>
                  <a:cxn ang="0">
                    <a:pos x="T8" y="T9"/>
                  </a:cxn>
                  <a:cxn ang="0">
                    <a:pos x="T10" y="T11"/>
                  </a:cxn>
                  <a:cxn ang="0">
                    <a:pos x="T12" y="T13"/>
                  </a:cxn>
                </a:cxnLst>
                <a:rect l="0" t="0" r="r" b="b"/>
                <a:pathLst>
                  <a:path w="15" h="662">
                    <a:moveTo>
                      <a:pt x="14" y="137"/>
                    </a:moveTo>
                    <a:cubicBezTo>
                      <a:pt x="14" y="93"/>
                      <a:pt x="14" y="50"/>
                      <a:pt x="15" y="6"/>
                    </a:cubicBezTo>
                    <a:cubicBezTo>
                      <a:pt x="15" y="0"/>
                      <a:pt x="4" y="0"/>
                      <a:pt x="4" y="7"/>
                    </a:cubicBezTo>
                    <a:cubicBezTo>
                      <a:pt x="3" y="180"/>
                      <a:pt x="2" y="352"/>
                      <a:pt x="1" y="524"/>
                    </a:cubicBezTo>
                    <a:cubicBezTo>
                      <a:pt x="0" y="568"/>
                      <a:pt x="0" y="611"/>
                      <a:pt x="0" y="655"/>
                    </a:cubicBezTo>
                    <a:cubicBezTo>
                      <a:pt x="0" y="662"/>
                      <a:pt x="10" y="661"/>
                      <a:pt x="10" y="654"/>
                    </a:cubicBezTo>
                    <a:cubicBezTo>
                      <a:pt x="11" y="482"/>
                      <a:pt x="13" y="309"/>
                      <a:pt x="14" y="13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6" name="Freeform 16"/>
              <p:cNvSpPr>
                <a:spLocks/>
              </p:cNvSpPr>
              <p:nvPr/>
            </p:nvSpPr>
            <p:spPr bwMode="auto">
              <a:xfrm>
                <a:off x="4717" y="541"/>
                <a:ext cx="30" cy="1312"/>
              </a:xfrm>
              <a:custGeom>
                <a:avLst/>
                <a:gdLst>
                  <a:gd name="T0" fmla="*/ 10 w 15"/>
                  <a:gd name="T1" fmla="*/ 655 h 662"/>
                  <a:gd name="T2" fmla="*/ 14 w 15"/>
                  <a:gd name="T3" fmla="*/ 137 h 662"/>
                  <a:gd name="T4" fmla="*/ 15 w 15"/>
                  <a:gd name="T5" fmla="*/ 7 h 662"/>
                  <a:gd name="T6" fmla="*/ 4 w 15"/>
                  <a:gd name="T7" fmla="*/ 8 h 662"/>
                  <a:gd name="T8" fmla="*/ 1 w 15"/>
                  <a:gd name="T9" fmla="*/ 525 h 662"/>
                  <a:gd name="T10" fmla="*/ 0 w 15"/>
                  <a:gd name="T11" fmla="*/ 655 h 662"/>
                  <a:gd name="T12" fmla="*/ 10 w 15"/>
                  <a:gd name="T13" fmla="*/ 655 h 662"/>
                </a:gdLst>
                <a:ahLst/>
                <a:cxnLst>
                  <a:cxn ang="0">
                    <a:pos x="T0" y="T1"/>
                  </a:cxn>
                  <a:cxn ang="0">
                    <a:pos x="T2" y="T3"/>
                  </a:cxn>
                  <a:cxn ang="0">
                    <a:pos x="T4" y="T5"/>
                  </a:cxn>
                  <a:cxn ang="0">
                    <a:pos x="T6" y="T7"/>
                  </a:cxn>
                  <a:cxn ang="0">
                    <a:pos x="T8" y="T9"/>
                  </a:cxn>
                  <a:cxn ang="0">
                    <a:pos x="T10" y="T11"/>
                  </a:cxn>
                  <a:cxn ang="0">
                    <a:pos x="T12" y="T13"/>
                  </a:cxn>
                </a:cxnLst>
                <a:rect l="0" t="0" r="r" b="b"/>
                <a:pathLst>
                  <a:path w="15" h="662">
                    <a:moveTo>
                      <a:pt x="10" y="655"/>
                    </a:moveTo>
                    <a:cubicBezTo>
                      <a:pt x="11" y="482"/>
                      <a:pt x="13" y="310"/>
                      <a:pt x="14" y="137"/>
                    </a:cubicBezTo>
                    <a:cubicBezTo>
                      <a:pt x="14" y="94"/>
                      <a:pt x="14" y="50"/>
                      <a:pt x="15" y="7"/>
                    </a:cubicBezTo>
                    <a:cubicBezTo>
                      <a:pt x="15" y="0"/>
                      <a:pt x="4" y="1"/>
                      <a:pt x="4" y="8"/>
                    </a:cubicBezTo>
                    <a:cubicBezTo>
                      <a:pt x="3" y="180"/>
                      <a:pt x="2" y="353"/>
                      <a:pt x="1" y="525"/>
                    </a:cubicBezTo>
                    <a:cubicBezTo>
                      <a:pt x="1" y="568"/>
                      <a:pt x="0" y="612"/>
                      <a:pt x="0" y="655"/>
                    </a:cubicBezTo>
                    <a:cubicBezTo>
                      <a:pt x="0" y="662"/>
                      <a:pt x="10" y="661"/>
                      <a:pt x="10" y="65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grpSp>
        <p:sp>
          <p:nvSpPr>
            <p:cNvPr id="486" name="TextBox 82"/>
            <p:cNvSpPr txBox="1"/>
            <p:nvPr/>
          </p:nvSpPr>
          <p:spPr>
            <a:xfrm>
              <a:off x="-665974" y="2601300"/>
              <a:ext cx="845516" cy="202591"/>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700" dirty="0" smtClean="0">
                  <a:solidFill>
                    <a:srgbClr val="0E2231"/>
                  </a:solidFill>
                  <a:latin typeface="+mj-lt"/>
                </a:rPr>
                <a:t>11 €</a:t>
              </a:r>
            </a:p>
          </p:txBody>
        </p:sp>
      </p:grpSp>
      <p:grpSp>
        <p:nvGrpSpPr>
          <p:cNvPr id="497" name="Group 496"/>
          <p:cNvGrpSpPr>
            <a:grpSpLocks noChangeAspect="1"/>
          </p:cNvGrpSpPr>
          <p:nvPr/>
        </p:nvGrpSpPr>
        <p:grpSpPr>
          <a:xfrm rot="21338038">
            <a:off x="2094818" y="4005542"/>
            <a:ext cx="576000" cy="292315"/>
            <a:chOff x="-674637" y="2559023"/>
            <a:chExt cx="927643" cy="470770"/>
          </a:xfrm>
        </p:grpSpPr>
        <p:grpSp>
          <p:nvGrpSpPr>
            <p:cNvPr id="498" name="Group 4"/>
            <p:cNvGrpSpPr>
              <a:grpSpLocks noChangeAspect="1"/>
            </p:cNvGrpSpPr>
            <p:nvPr/>
          </p:nvGrpSpPr>
          <p:grpSpPr bwMode="auto">
            <a:xfrm>
              <a:off x="-674637" y="2559023"/>
              <a:ext cx="927643" cy="470770"/>
              <a:chOff x="473" y="0"/>
              <a:chExt cx="4806" cy="2439"/>
            </a:xfrm>
          </p:grpSpPr>
          <p:sp>
            <p:nvSpPr>
              <p:cNvPr id="500" name="Freeform 5"/>
              <p:cNvSpPr>
                <a:spLocks/>
              </p:cNvSpPr>
              <p:nvPr/>
            </p:nvSpPr>
            <p:spPr bwMode="auto">
              <a:xfrm>
                <a:off x="473" y="0"/>
                <a:ext cx="4806" cy="2439"/>
              </a:xfrm>
              <a:custGeom>
                <a:avLst/>
                <a:gdLst>
                  <a:gd name="T0" fmla="*/ 248 w 2427"/>
                  <a:gd name="T1" fmla="*/ 1220 h 1231"/>
                  <a:gd name="T2" fmla="*/ 119 w 2427"/>
                  <a:gd name="T3" fmla="*/ 1012 h 1231"/>
                  <a:gd name="T4" fmla="*/ 14 w 2427"/>
                  <a:gd name="T5" fmla="*/ 988 h 1231"/>
                  <a:gd name="T6" fmla="*/ 3 w 2427"/>
                  <a:gd name="T7" fmla="*/ 988 h 1231"/>
                  <a:gd name="T8" fmla="*/ 0 w 2427"/>
                  <a:gd name="T9" fmla="*/ 248 h 1231"/>
                  <a:gd name="T10" fmla="*/ 11 w 2427"/>
                  <a:gd name="T11" fmla="*/ 247 h 1231"/>
                  <a:gd name="T12" fmla="*/ 243 w 2427"/>
                  <a:gd name="T13" fmla="*/ 19 h 1231"/>
                  <a:gd name="T14" fmla="*/ 243 w 2427"/>
                  <a:gd name="T15" fmla="*/ 8 h 1231"/>
                  <a:gd name="T16" fmla="*/ 2173 w 2427"/>
                  <a:gd name="T17" fmla="*/ 0 h 1231"/>
                  <a:gd name="T18" fmla="*/ 2174 w 2427"/>
                  <a:gd name="T19" fmla="*/ 11 h 1231"/>
                  <a:gd name="T20" fmla="*/ 2303 w 2427"/>
                  <a:gd name="T21" fmla="*/ 214 h 1231"/>
                  <a:gd name="T22" fmla="*/ 2407 w 2427"/>
                  <a:gd name="T23" fmla="*/ 238 h 1231"/>
                  <a:gd name="T24" fmla="*/ 2410 w 2427"/>
                  <a:gd name="T25" fmla="*/ 238 h 1231"/>
                  <a:gd name="T26" fmla="*/ 2413 w 2427"/>
                  <a:gd name="T27" fmla="*/ 238 h 1231"/>
                  <a:gd name="T28" fmla="*/ 2424 w 2427"/>
                  <a:gd name="T29" fmla="*/ 237 h 1231"/>
                  <a:gd name="T30" fmla="*/ 2427 w 2427"/>
                  <a:gd name="T31" fmla="*/ 979 h 1231"/>
                  <a:gd name="T32" fmla="*/ 2416 w 2427"/>
                  <a:gd name="T33" fmla="*/ 978 h 1231"/>
                  <a:gd name="T34" fmla="*/ 2413 w 2427"/>
                  <a:gd name="T35" fmla="*/ 978 h 1231"/>
                  <a:gd name="T36" fmla="*/ 2410 w 2427"/>
                  <a:gd name="T37" fmla="*/ 978 h 1231"/>
                  <a:gd name="T38" fmla="*/ 2178 w 2427"/>
                  <a:gd name="T39" fmla="*/ 1212 h 1231"/>
                  <a:gd name="T40" fmla="*/ 2178 w 2427"/>
                  <a:gd name="T41" fmla="*/ 1223 h 1231"/>
                  <a:gd name="T42" fmla="*/ 248 w 2427"/>
                  <a:gd name="T43" fmla="*/ 1231 h 1231"/>
                  <a:gd name="T44" fmla="*/ 248 w 2427"/>
                  <a:gd name="T45" fmla="*/ 122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27" h="1231">
                    <a:moveTo>
                      <a:pt x="248" y="1220"/>
                    </a:moveTo>
                    <a:cubicBezTo>
                      <a:pt x="248" y="1131"/>
                      <a:pt x="198" y="1052"/>
                      <a:pt x="119" y="1012"/>
                    </a:cubicBezTo>
                    <a:cubicBezTo>
                      <a:pt x="86" y="996"/>
                      <a:pt x="51" y="988"/>
                      <a:pt x="14" y="988"/>
                    </a:cubicBezTo>
                    <a:cubicBezTo>
                      <a:pt x="3" y="988"/>
                      <a:pt x="3" y="988"/>
                      <a:pt x="3" y="988"/>
                    </a:cubicBezTo>
                    <a:cubicBezTo>
                      <a:pt x="0" y="248"/>
                      <a:pt x="0" y="248"/>
                      <a:pt x="0" y="248"/>
                    </a:cubicBezTo>
                    <a:cubicBezTo>
                      <a:pt x="11" y="247"/>
                      <a:pt x="11" y="247"/>
                      <a:pt x="11" y="247"/>
                    </a:cubicBezTo>
                    <a:cubicBezTo>
                      <a:pt x="137" y="247"/>
                      <a:pt x="241" y="144"/>
                      <a:pt x="243" y="19"/>
                    </a:cubicBezTo>
                    <a:cubicBezTo>
                      <a:pt x="243" y="8"/>
                      <a:pt x="243" y="8"/>
                      <a:pt x="243" y="8"/>
                    </a:cubicBezTo>
                    <a:cubicBezTo>
                      <a:pt x="2173" y="0"/>
                      <a:pt x="2173" y="0"/>
                      <a:pt x="2173" y="0"/>
                    </a:cubicBezTo>
                    <a:cubicBezTo>
                      <a:pt x="2174" y="11"/>
                      <a:pt x="2174" y="11"/>
                      <a:pt x="2174" y="11"/>
                    </a:cubicBezTo>
                    <a:cubicBezTo>
                      <a:pt x="2176" y="98"/>
                      <a:pt x="2225" y="175"/>
                      <a:pt x="2303" y="214"/>
                    </a:cubicBezTo>
                    <a:cubicBezTo>
                      <a:pt x="2336" y="230"/>
                      <a:pt x="2371" y="238"/>
                      <a:pt x="2407" y="238"/>
                    </a:cubicBezTo>
                    <a:cubicBezTo>
                      <a:pt x="2408" y="238"/>
                      <a:pt x="2409" y="238"/>
                      <a:pt x="2410" y="238"/>
                    </a:cubicBezTo>
                    <a:cubicBezTo>
                      <a:pt x="2413" y="238"/>
                      <a:pt x="2413" y="238"/>
                      <a:pt x="2413" y="238"/>
                    </a:cubicBezTo>
                    <a:cubicBezTo>
                      <a:pt x="2424" y="237"/>
                      <a:pt x="2424" y="237"/>
                      <a:pt x="2424" y="237"/>
                    </a:cubicBezTo>
                    <a:cubicBezTo>
                      <a:pt x="2427" y="979"/>
                      <a:pt x="2427" y="979"/>
                      <a:pt x="2427" y="979"/>
                    </a:cubicBezTo>
                    <a:cubicBezTo>
                      <a:pt x="2416" y="978"/>
                      <a:pt x="2416" y="978"/>
                      <a:pt x="2416" y="978"/>
                    </a:cubicBezTo>
                    <a:cubicBezTo>
                      <a:pt x="2413" y="978"/>
                      <a:pt x="2413" y="978"/>
                      <a:pt x="2413" y="978"/>
                    </a:cubicBezTo>
                    <a:cubicBezTo>
                      <a:pt x="2412" y="978"/>
                      <a:pt x="2411" y="978"/>
                      <a:pt x="2410" y="978"/>
                    </a:cubicBezTo>
                    <a:cubicBezTo>
                      <a:pt x="2282" y="979"/>
                      <a:pt x="2178" y="1084"/>
                      <a:pt x="2178" y="1212"/>
                    </a:cubicBezTo>
                    <a:cubicBezTo>
                      <a:pt x="2178" y="1223"/>
                      <a:pt x="2178" y="1223"/>
                      <a:pt x="2178" y="1223"/>
                    </a:cubicBezTo>
                    <a:cubicBezTo>
                      <a:pt x="248" y="1231"/>
                      <a:pt x="248" y="1231"/>
                      <a:pt x="248" y="1231"/>
                    </a:cubicBezTo>
                    <a:lnTo>
                      <a:pt x="248" y="122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sp>
            <p:nvSpPr>
              <p:cNvPr id="501" name="Freeform 7"/>
              <p:cNvSpPr>
                <a:spLocks/>
              </p:cNvSpPr>
              <p:nvPr/>
            </p:nvSpPr>
            <p:spPr bwMode="auto">
              <a:xfrm>
                <a:off x="570" y="97"/>
                <a:ext cx="4614" cy="2247"/>
              </a:xfrm>
              <a:custGeom>
                <a:avLst/>
                <a:gdLst>
                  <a:gd name="T0" fmla="*/ 245 w 2330"/>
                  <a:gd name="T1" fmla="*/ 1134 h 1134"/>
                  <a:gd name="T2" fmla="*/ 2 w 2330"/>
                  <a:gd name="T3" fmla="*/ 893 h 1134"/>
                  <a:gd name="T4" fmla="*/ 0 w 2330"/>
                  <a:gd name="T5" fmla="*/ 244 h 1134"/>
                  <a:gd name="T6" fmla="*/ 239 w 2330"/>
                  <a:gd name="T7" fmla="*/ 7 h 1134"/>
                  <a:gd name="T8" fmla="*/ 2080 w 2330"/>
                  <a:gd name="T9" fmla="*/ 0 h 1134"/>
                  <a:gd name="T10" fmla="*/ 2327 w 2330"/>
                  <a:gd name="T11" fmla="*/ 235 h 1134"/>
                  <a:gd name="T12" fmla="*/ 2330 w 2330"/>
                  <a:gd name="T13" fmla="*/ 883 h 1134"/>
                  <a:gd name="T14" fmla="*/ 2084 w 2330"/>
                  <a:gd name="T15" fmla="*/ 1126 h 1134"/>
                  <a:gd name="T16" fmla="*/ 245 w 2330"/>
                  <a:gd name="T17" fmla="*/ 1134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0" h="1134">
                    <a:moveTo>
                      <a:pt x="245" y="1134"/>
                    </a:moveTo>
                    <a:cubicBezTo>
                      <a:pt x="227" y="1009"/>
                      <a:pt x="128" y="909"/>
                      <a:pt x="2" y="893"/>
                    </a:cubicBezTo>
                    <a:cubicBezTo>
                      <a:pt x="0" y="244"/>
                      <a:pt x="0" y="244"/>
                      <a:pt x="0" y="244"/>
                    </a:cubicBezTo>
                    <a:cubicBezTo>
                      <a:pt x="122" y="227"/>
                      <a:pt x="221" y="129"/>
                      <a:pt x="239" y="7"/>
                    </a:cubicBezTo>
                    <a:cubicBezTo>
                      <a:pt x="2080" y="0"/>
                      <a:pt x="2080" y="0"/>
                      <a:pt x="2080" y="0"/>
                    </a:cubicBezTo>
                    <a:cubicBezTo>
                      <a:pt x="2100" y="123"/>
                      <a:pt x="2202" y="221"/>
                      <a:pt x="2327" y="235"/>
                    </a:cubicBezTo>
                    <a:cubicBezTo>
                      <a:pt x="2330" y="883"/>
                      <a:pt x="2330" y="883"/>
                      <a:pt x="2330" y="883"/>
                    </a:cubicBezTo>
                    <a:cubicBezTo>
                      <a:pt x="2202" y="898"/>
                      <a:pt x="2100" y="999"/>
                      <a:pt x="2084" y="1126"/>
                    </a:cubicBezTo>
                    <a:lnTo>
                      <a:pt x="245" y="11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sp>
            <p:nvSpPr>
              <p:cNvPr id="502" name="Freeform 9"/>
              <p:cNvSpPr>
                <a:spLocks/>
              </p:cNvSpPr>
              <p:nvPr/>
            </p:nvSpPr>
            <p:spPr bwMode="auto">
              <a:xfrm>
                <a:off x="1194" y="238"/>
                <a:ext cx="283" cy="269"/>
              </a:xfrm>
              <a:custGeom>
                <a:avLst/>
                <a:gdLst>
                  <a:gd name="T0" fmla="*/ 140 w 283"/>
                  <a:gd name="T1" fmla="*/ 0 h 269"/>
                  <a:gd name="T2" fmla="*/ 174 w 283"/>
                  <a:gd name="T3" fmla="*/ 103 h 269"/>
                  <a:gd name="T4" fmla="*/ 283 w 283"/>
                  <a:gd name="T5" fmla="*/ 103 h 269"/>
                  <a:gd name="T6" fmla="*/ 196 w 283"/>
                  <a:gd name="T7" fmla="*/ 166 h 269"/>
                  <a:gd name="T8" fmla="*/ 229 w 283"/>
                  <a:gd name="T9" fmla="*/ 269 h 269"/>
                  <a:gd name="T10" fmla="*/ 142 w 283"/>
                  <a:gd name="T11" fmla="*/ 206 h 269"/>
                  <a:gd name="T12" fmla="*/ 55 w 283"/>
                  <a:gd name="T13" fmla="*/ 269 h 269"/>
                  <a:gd name="T14" fmla="*/ 87 w 283"/>
                  <a:gd name="T15" fmla="*/ 166 h 269"/>
                  <a:gd name="T16" fmla="*/ 0 w 283"/>
                  <a:gd name="T17" fmla="*/ 103 h 269"/>
                  <a:gd name="T18" fmla="*/ 109 w 283"/>
                  <a:gd name="T19" fmla="*/ 103 h 269"/>
                  <a:gd name="T20" fmla="*/ 140 w 283"/>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69">
                    <a:moveTo>
                      <a:pt x="140" y="0"/>
                    </a:moveTo>
                    <a:lnTo>
                      <a:pt x="174" y="103"/>
                    </a:lnTo>
                    <a:lnTo>
                      <a:pt x="283" y="103"/>
                    </a:lnTo>
                    <a:lnTo>
                      <a:pt x="196" y="166"/>
                    </a:lnTo>
                    <a:lnTo>
                      <a:pt x="229" y="269"/>
                    </a:lnTo>
                    <a:lnTo>
                      <a:pt x="142" y="206"/>
                    </a:lnTo>
                    <a:lnTo>
                      <a:pt x="55" y="269"/>
                    </a:lnTo>
                    <a:lnTo>
                      <a:pt x="87" y="166"/>
                    </a:lnTo>
                    <a:lnTo>
                      <a:pt x="0" y="103"/>
                    </a:lnTo>
                    <a:lnTo>
                      <a:pt x="109" y="103"/>
                    </a:lnTo>
                    <a:lnTo>
                      <a:pt x="14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sp>
            <p:nvSpPr>
              <p:cNvPr id="503" name="Freeform 10"/>
              <p:cNvSpPr>
                <a:spLocks/>
              </p:cNvSpPr>
              <p:nvPr/>
            </p:nvSpPr>
            <p:spPr bwMode="auto">
              <a:xfrm>
                <a:off x="4269" y="226"/>
                <a:ext cx="284" cy="269"/>
              </a:xfrm>
              <a:custGeom>
                <a:avLst/>
                <a:gdLst>
                  <a:gd name="T0" fmla="*/ 141 w 284"/>
                  <a:gd name="T1" fmla="*/ 0 h 269"/>
                  <a:gd name="T2" fmla="*/ 175 w 284"/>
                  <a:gd name="T3" fmla="*/ 103 h 269"/>
                  <a:gd name="T4" fmla="*/ 284 w 284"/>
                  <a:gd name="T5" fmla="*/ 103 h 269"/>
                  <a:gd name="T6" fmla="*/ 196 w 284"/>
                  <a:gd name="T7" fmla="*/ 166 h 269"/>
                  <a:gd name="T8" fmla="*/ 230 w 284"/>
                  <a:gd name="T9" fmla="*/ 269 h 269"/>
                  <a:gd name="T10" fmla="*/ 141 w 284"/>
                  <a:gd name="T11" fmla="*/ 206 h 269"/>
                  <a:gd name="T12" fmla="*/ 56 w 284"/>
                  <a:gd name="T13" fmla="*/ 269 h 269"/>
                  <a:gd name="T14" fmla="*/ 88 w 284"/>
                  <a:gd name="T15" fmla="*/ 166 h 269"/>
                  <a:gd name="T16" fmla="*/ 0 w 284"/>
                  <a:gd name="T17" fmla="*/ 103 h 269"/>
                  <a:gd name="T18" fmla="*/ 107 w 284"/>
                  <a:gd name="T19" fmla="*/ 103 h 269"/>
                  <a:gd name="T20" fmla="*/ 141 w 284"/>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9">
                    <a:moveTo>
                      <a:pt x="141" y="0"/>
                    </a:moveTo>
                    <a:lnTo>
                      <a:pt x="175" y="103"/>
                    </a:lnTo>
                    <a:lnTo>
                      <a:pt x="284" y="103"/>
                    </a:lnTo>
                    <a:lnTo>
                      <a:pt x="196" y="166"/>
                    </a:lnTo>
                    <a:lnTo>
                      <a:pt x="230" y="269"/>
                    </a:lnTo>
                    <a:lnTo>
                      <a:pt x="141" y="206"/>
                    </a:lnTo>
                    <a:lnTo>
                      <a:pt x="56" y="269"/>
                    </a:lnTo>
                    <a:lnTo>
                      <a:pt x="88" y="166"/>
                    </a:lnTo>
                    <a:lnTo>
                      <a:pt x="0" y="103"/>
                    </a:lnTo>
                    <a:lnTo>
                      <a:pt x="107" y="103"/>
                    </a:lnTo>
                    <a:lnTo>
                      <a:pt x="141"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sp>
            <p:nvSpPr>
              <p:cNvPr id="504" name="Freeform 11"/>
              <p:cNvSpPr>
                <a:spLocks/>
              </p:cNvSpPr>
              <p:nvPr/>
            </p:nvSpPr>
            <p:spPr bwMode="auto">
              <a:xfrm>
                <a:off x="4275" y="1934"/>
                <a:ext cx="284" cy="268"/>
              </a:xfrm>
              <a:custGeom>
                <a:avLst/>
                <a:gdLst>
                  <a:gd name="T0" fmla="*/ 143 w 284"/>
                  <a:gd name="T1" fmla="*/ 268 h 268"/>
                  <a:gd name="T2" fmla="*/ 109 w 284"/>
                  <a:gd name="T3" fmla="*/ 167 h 268"/>
                  <a:gd name="T4" fmla="*/ 0 w 284"/>
                  <a:gd name="T5" fmla="*/ 167 h 268"/>
                  <a:gd name="T6" fmla="*/ 87 w 284"/>
                  <a:gd name="T7" fmla="*/ 103 h 268"/>
                  <a:gd name="T8" fmla="*/ 54 w 284"/>
                  <a:gd name="T9" fmla="*/ 0 h 268"/>
                  <a:gd name="T10" fmla="*/ 141 w 284"/>
                  <a:gd name="T11" fmla="*/ 64 h 268"/>
                  <a:gd name="T12" fmla="*/ 228 w 284"/>
                  <a:gd name="T13" fmla="*/ 0 h 268"/>
                  <a:gd name="T14" fmla="*/ 196 w 284"/>
                  <a:gd name="T15" fmla="*/ 103 h 268"/>
                  <a:gd name="T16" fmla="*/ 284 w 284"/>
                  <a:gd name="T17" fmla="*/ 165 h 268"/>
                  <a:gd name="T18" fmla="*/ 175 w 284"/>
                  <a:gd name="T19" fmla="*/ 167 h 268"/>
                  <a:gd name="T20" fmla="*/ 143 w 284"/>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8">
                    <a:moveTo>
                      <a:pt x="143" y="268"/>
                    </a:moveTo>
                    <a:lnTo>
                      <a:pt x="109" y="167"/>
                    </a:lnTo>
                    <a:lnTo>
                      <a:pt x="0" y="167"/>
                    </a:lnTo>
                    <a:lnTo>
                      <a:pt x="87" y="103"/>
                    </a:lnTo>
                    <a:lnTo>
                      <a:pt x="54" y="0"/>
                    </a:lnTo>
                    <a:lnTo>
                      <a:pt x="141" y="64"/>
                    </a:lnTo>
                    <a:lnTo>
                      <a:pt x="228" y="0"/>
                    </a:lnTo>
                    <a:lnTo>
                      <a:pt x="196" y="103"/>
                    </a:lnTo>
                    <a:lnTo>
                      <a:pt x="284" y="165"/>
                    </a:lnTo>
                    <a:lnTo>
                      <a:pt x="175" y="167"/>
                    </a:lnTo>
                    <a:lnTo>
                      <a:pt x="143"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sp>
            <p:nvSpPr>
              <p:cNvPr id="505" name="Freeform 12"/>
              <p:cNvSpPr>
                <a:spLocks/>
              </p:cNvSpPr>
              <p:nvPr/>
            </p:nvSpPr>
            <p:spPr bwMode="auto">
              <a:xfrm>
                <a:off x="1202" y="1946"/>
                <a:ext cx="281" cy="268"/>
              </a:xfrm>
              <a:custGeom>
                <a:avLst/>
                <a:gdLst>
                  <a:gd name="T0" fmla="*/ 140 w 281"/>
                  <a:gd name="T1" fmla="*/ 268 h 268"/>
                  <a:gd name="T2" fmla="*/ 106 w 281"/>
                  <a:gd name="T3" fmla="*/ 167 h 268"/>
                  <a:gd name="T4" fmla="*/ 0 w 281"/>
                  <a:gd name="T5" fmla="*/ 167 h 268"/>
                  <a:gd name="T6" fmla="*/ 87 w 281"/>
                  <a:gd name="T7" fmla="*/ 103 h 268"/>
                  <a:gd name="T8" fmla="*/ 53 w 281"/>
                  <a:gd name="T9" fmla="*/ 0 h 268"/>
                  <a:gd name="T10" fmla="*/ 140 w 281"/>
                  <a:gd name="T11" fmla="*/ 63 h 268"/>
                  <a:gd name="T12" fmla="*/ 227 w 281"/>
                  <a:gd name="T13" fmla="*/ 0 h 268"/>
                  <a:gd name="T14" fmla="*/ 194 w 281"/>
                  <a:gd name="T15" fmla="*/ 101 h 268"/>
                  <a:gd name="T16" fmla="*/ 281 w 281"/>
                  <a:gd name="T17" fmla="*/ 165 h 268"/>
                  <a:gd name="T18" fmla="*/ 174 w 281"/>
                  <a:gd name="T19" fmla="*/ 165 h 268"/>
                  <a:gd name="T20" fmla="*/ 140 w 281"/>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268">
                    <a:moveTo>
                      <a:pt x="140" y="268"/>
                    </a:moveTo>
                    <a:lnTo>
                      <a:pt x="106" y="167"/>
                    </a:lnTo>
                    <a:lnTo>
                      <a:pt x="0" y="167"/>
                    </a:lnTo>
                    <a:lnTo>
                      <a:pt x="87" y="103"/>
                    </a:lnTo>
                    <a:lnTo>
                      <a:pt x="53" y="0"/>
                    </a:lnTo>
                    <a:lnTo>
                      <a:pt x="140" y="63"/>
                    </a:lnTo>
                    <a:lnTo>
                      <a:pt x="227" y="0"/>
                    </a:lnTo>
                    <a:lnTo>
                      <a:pt x="194" y="101"/>
                    </a:lnTo>
                    <a:lnTo>
                      <a:pt x="281" y="165"/>
                    </a:lnTo>
                    <a:lnTo>
                      <a:pt x="174" y="165"/>
                    </a:lnTo>
                    <a:lnTo>
                      <a:pt x="140"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sp>
            <p:nvSpPr>
              <p:cNvPr id="506" name="Freeform 13"/>
              <p:cNvSpPr>
                <a:spLocks/>
              </p:cNvSpPr>
              <p:nvPr/>
            </p:nvSpPr>
            <p:spPr bwMode="auto">
              <a:xfrm>
                <a:off x="1677" y="307"/>
                <a:ext cx="2379" cy="34"/>
              </a:xfrm>
              <a:custGeom>
                <a:avLst/>
                <a:gdLst>
                  <a:gd name="T0" fmla="*/ 1194 w 1201"/>
                  <a:gd name="T1" fmla="*/ 11 h 17"/>
                  <a:gd name="T2" fmla="*/ 1194 w 1201"/>
                  <a:gd name="T3" fmla="*/ 0 h 17"/>
                  <a:gd name="T4" fmla="*/ 794 w 1201"/>
                  <a:gd name="T5" fmla="*/ 2 h 17"/>
                  <a:gd name="T6" fmla="*/ 156 w 1201"/>
                  <a:gd name="T7" fmla="*/ 6 h 17"/>
                  <a:gd name="T8" fmla="*/ 7 w 1201"/>
                  <a:gd name="T9" fmla="*/ 6 h 17"/>
                  <a:gd name="T10" fmla="*/ 8 w 1201"/>
                  <a:gd name="T11" fmla="*/ 17 h 17"/>
                  <a:gd name="T12" fmla="*/ 407 w 1201"/>
                  <a:gd name="T13" fmla="*/ 15 h 17"/>
                  <a:gd name="T14" fmla="*/ 1045 w 1201"/>
                  <a:gd name="T15" fmla="*/ 11 h 17"/>
                  <a:gd name="T16" fmla="*/ 1194 w 1201"/>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1" h="17">
                    <a:moveTo>
                      <a:pt x="1194" y="11"/>
                    </a:moveTo>
                    <a:cubicBezTo>
                      <a:pt x="1201" y="11"/>
                      <a:pt x="1200" y="0"/>
                      <a:pt x="1194" y="0"/>
                    </a:cubicBezTo>
                    <a:cubicBezTo>
                      <a:pt x="1061" y="1"/>
                      <a:pt x="928" y="2"/>
                      <a:pt x="794" y="2"/>
                    </a:cubicBezTo>
                    <a:cubicBezTo>
                      <a:pt x="582" y="3"/>
                      <a:pt x="369" y="5"/>
                      <a:pt x="156" y="6"/>
                    </a:cubicBezTo>
                    <a:cubicBezTo>
                      <a:pt x="106" y="6"/>
                      <a:pt x="57" y="6"/>
                      <a:pt x="7" y="6"/>
                    </a:cubicBezTo>
                    <a:cubicBezTo>
                      <a:pt x="0" y="7"/>
                      <a:pt x="1" y="17"/>
                      <a:pt x="8" y="17"/>
                    </a:cubicBezTo>
                    <a:cubicBezTo>
                      <a:pt x="141" y="16"/>
                      <a:pt x="274" y="15"/>
                      <a:pt x="407" y="15"/>
                    </a:cubicBezTo>
                    <a:cubicBezTo>
                      <a:pt x="620" y="14"/>
                      <a:pt x="832" y="13"/>
                      <a:pt x="1045" y="11"/>
                    </a:cubicBezTo>
                    <a:cubicBezTo>
                      <a:pt x="1095" y="11"/>
                      <a:pt x="1145" y="11"/>
                      <a:pt x="1194" y="1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sp>
            <p:nvSpPr>
              <p:cNvPr id="507" name="Freeform 14"/>
              <p:cNvSpPr>
                <a:spLocks/>
              </p:cNvSpPr>
              <p:nvPr/>
            </p:nvSpPr>
            <p:spPr bwMode="auto">
              <a:xfrm>
                <a:off x="1689" y="2077"/>
                <a:ext cx="2378" cy="32"/>
              </a:xfrm>
              <a:custGeom>
                <a:avLst/>
                <a:gdLst>
                  <a:gd name="T0" fmla="*/ 1193 w 1201"/>
                  <a:gd name="T1" fmla="*/ 0 h 16"/>
                  <a:gd name="T2" fmla="*/ 794 w 1201"/>
                  <a:gd name="T3" fmla="*/ 2 h 16"/>
                  <a:gd name="T4" fmla="*/ 156 w 1201"/>
                  <a:gd name="T5" fmla="*/ 5 h 16"/>
                  <a:gd name="T6" fmla="*/ 6 w 1201"/>
                  <a:gd name="T7" fmla="*/ 6 h 16"/>
                  <a:gd name="T8" fmla="*/ 7 w 1201"/>
                  <a:gd name="T9" fmla="*/ 16 h 16"/>
                  <a:gd name="T10" fmla="*/ 406 w 1201"/>
                  <a:gd name="T11" fmla="*/ 14 h 16"/>
                  <a:gd name="T12" fmla="*/ 1045 w 1201"/>
                  <a:gd name="T13" fmla="*/ 11 h 16"/>
                  <a:gd name="T14" fmla="*/ 1194 w 1201"/>
                  <a:gd name="T15" fmla="*/ 10 h 16"/>
                  <a:gd name="T16" fmla="*/ 1193 w 120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1" h="16">
                    <a:moveTo>
                      <a:pt x="1193" y="0"/>
                    </a:moveTo>
                    <a:cubicBezTo>
                      <a:pt x="1060" y="0"/>
                      <a:pt x="927" y="1"/>
                      <a:pt x="794" y="2"/>
                    </a:cubicBezTo>
                    <a:cubicBezTo>
                      <a:pt x="581" y="3"/>
                      <a:pt x="368" y="4"/>
                      <a:pt x="156" y="5"/>
                    </a:cubicBezTo>
                    <a:cubicBezTo>
                      <a:pt x="106" y="5"/>
                      <a:pt x="56" y="6"/>
                      <a:pt x="6" y="6"/>
                    </a:cubicBezTo>
                    <a:cubicBezTo>
                      <a:pt x="0" y="6"/>
                      <a:pt x="0" y="16"/>
                      <a:pt x="7" y="16"/>
                    </a:cubicBezTo>
                    <a:cubicBezTo>
                      <a:pt x="140" y="16"/>
                      <a:pt x="273" y="15"/>
                      <a:pt x="406" y="14"/>
                    </a:cubicBezTo>
                    <a:cubicBezTo>
                      <a:pt x="619" y="13"/>
                      <a:pt x="832" y="12"/>
                      <a:pt x="1045" y="11"/>
                    </a:cubicBezTo>
                    <a:cubicBezTo>
                      <a:pt x="1094" y="11"/>
                      <a:pt x="1144" y="10"/>
                      <a:pt x="1194" y="10"/>
                    </a:cubicBezTo>
                    <a:cubicBezTo>
                      <a:pt x="1201" y="10"/>
                      <a:pt x="1200" y="0"/>
                      <a:pt x="119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sp>
            <p:nvSpPr>
              <p:cNvPr id="508" name="Freeform 15"/>
              <p:cNvSpPr>
                <a:spLocks/>
              </p:cNvSpPr>
              <p:nvPr/>
            </p:nvSpPr>
            <p:spPr bwMode="auto">
              <a:xfrm>
                <a:off x="992" y="515"/>
                <a:ext cx="29" cy="1312"/>
              </a:xfrm>
              <a:custGeom>
                <a:avLst/>
                <a:gdLst>
                  <a:gd name="T0" fmla="*/ 14 w 15"/>
                  <a:gd name="T1" fmla="*/ 137 h 662"/>
                  <a:gd name="T2" fmla="*/ 15 w 15"/>
                  <a:gd name="T3" fmla="*/ 6 h 662"/>
                  <a:gd name="T4" fmla="*/ 4 w 15"/>
                  <a:gd name="T5" fmla="*/ 7 h 662"/>
                  <a:gd name="T6" fmla="*/ 1 w 15"/>
                  <a:gd name="T7" fmla="*/ 524 h 662"/>
                  <a:gd name="T8" fmla="*/ 0 w 15"/>
                  <a:gd name="T9" fmla="*/ 655 h 662"/>
                  <a:gd name="T10" fmla="*/ 10 w 15"/>
                  <a:gd name="T11" fmla="*/ 654 h 662"/>
                  <a:gd name="T12" fmla="*/ 14 w 15"/>
                  <a:gd name="T13" fmla="*/ 137 h 662"/>
                </a:gdLst>
                <a:ahLst/>
                <a:cxnLst>
                  <a:cxn ang="0">
                    <a:pos x="T0" y="T1"/>
                  </a:cxn>
                  <a:cxn ang="0">
                    <a:pos x="T2" y="T3"/>
                  </a:cxn>
                  <a:cxn ang="0">
                    <a:pos x="T4" y="T5"/>
                  </a:cxn>
                  <a:cxn ang="0">
                    <a:pos x="T6" y="T7"/>
                  </a:cxn>
                  <a:cxn ang="0">
                    <a:pos x="T8" y="T9"/>
                  </a:cxn>
                  <a:cxn ang="0">
                    <a:pos x="T10" y="T11"/>
                  </a:cxn>
                  <a:cxn ang="0">
                    <a:pos x="T12" y="T13"/>
                  </a:cxn>
                </a:cxnLst>
                <a:rect l="0" t="0" r="r" b="b"/>
                <a:pathLst>
                  <a:path w="15" h="662">
                    <a:moveTo>
                      <a:pt x="14" y="137"/>
                    </a:moveTo>
                    <a:cubicBezTo>
                      <a:pt x="14" y="93"/>
                      <a:pt x="14" y="50"/>
                      <a:pt x="15" y="6"/>
                    </a:cubicBezTo>
                    <a:cubicBezTo>
                      <a:pt x="15" y="0"/>
                      <a:pt x="4" y="0"/>
                      <a:pt x="4" y="7"/>
                    </a:cubicBezTo>
                    <a:cubicBezTo>
                      <a:pt x="3" y="180"/>
                      <a:pt x="2" y="352"/>
                      <a:pt x="1" y="524"/>
                    </a:cubicBezTo>
                    <a:cubicBezTo>
                      <a:pt x="0" y="568"/>
                      <a:pt x="0" y="611"/>
                      <a:pt x="0" y="655"/>
                    </a:cubicBezTo>
                    <a:cubicBezTo>
                      <a:pt x="0" y="662"/>
                      <a:pt x="10" y="661"/>
                      <a:pt x="10" y="654"/>
                    </a:cubicBezTo>
                    <a:cubicBezTo>
                      <a:pt x="11" y="482"/>
                      <a:pt x="13" y="309"/>
                      <a:pt x="14" y="13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sp>
            <p:nvSpPr>
              <p:cNvPr id="509" name="Freeform 16"/>
              <p:cNvSpPr>
                <a:spLocks/>
              </p:cNvSpPr>
              <p:nvPr/>
            </p:nvSpPr>
            <p:spPr bwMode="auto">
              <a:xfrm>
                <a:off x="4717" y="541"/>
                <a:ext cx="30" cy="1312"/>
              </a:xfrm>
              <a:custGeom>
                <a:avLst/>
                <a:gdLst>
                  <a:gd name="T0" fmla="*/ 10 w 15"/>
                  <a:gd name="T1" fmla="*/ 655 h 662"/>
                  <a:gd name="T2" fmla="*/ 14 w 15"/>
                  <a:gd name="T3" fmla="*/ 137 h 662"/>
                  <a:gd name="T4" fmla="*/ 15 w 15"/>
                  <a:gd name="T5" fmla="*/ 7 h 662"/>
                  <a:gd name="T6" fmla="*/ 4 w 15"/>
                  <a:gd name="T7" fmla="*/ 8 h 662"/>
                  <a:gd name="T8" fmla="*/ 1 w 15"/>
                  <a:gd name="T9" fmla="*/ 525 h 662"/>
                  <a:gd name="T10" fmla="*/ 0 w 15"/>
                  <a:gd name="T11" fmla="*/ 655 h 662"/>
                  <a:gd name="T12" fmla="*/ 10 w 15"/>
                  <a:gd name="T13" fmla="*/ 655 h 662"/>
                </a:gdLst>
                <a:ahLst/>
                <a:cxnLst>
                  <a:cxn ang="0">
                    <a:pos x="T0" y="T1"/>
                  </a:cxn>
                  <a:cxn ang="0">
                    <a:pos x="T2" y="T3"/>
                  </a:cxn>
                  <a:cxn ang="0">
                    <a:pos x="T4" y="T5"/>
                  </a:cxn>
                  <a:cxn ang="0">
                    <a:pos x="T6" y="T7"/>
                  </a:cxn>
                  <a:cxn ang="0">
                    <a:pos x="T8" y="T9"/>
                  </a:cxn>
                  <a:cxn ang="0">
                    <a:pos x="T10" y="T11"/>
                  </a:cxn>
                  <a:cxn ang="0">
                    <a:pos x="T12" y="T13"/>
                  </a:cxn>
                </a:cxnLst>
                <a:rect l="0" t="0" r="r" b="b"/>
                <a:pathLst>
                  <a:path w="15" h="662">
                    <a:moveTo>
                      <a:pt x="10" y="655"/>
                    </a:moveTo>
                    <a:cubicBezTo>
                      <a:pt x="11" y="482"/>
                      <a:pt x="13" y="310"/>
                      <a:pt x="14" y="137"/>
                    </a:cubicBezTo>
                    <a:cubicBezTo>
                      <a:pt x="14" y="94"/>
                      <a:pt x="14" y="50"/>
                      <a:pt x="15" y="7"/>
                    </a:cubicBezTo>
                    <a:cubicBezTo>
                      <a:pt x="15" y="0"/>
                      <a:pt x="4" y="1"/>
                      <a:pt x="4" y="8"/>
                    </a:cubicBezTo>
                    <a:cubicBezTo>
                      <a:pt x="3" y="180"/>
                      <a:pt x="2" y="353"/>
                      <a:pt x="1" y="525"/>
                    </a:cubicBezTo>
                    <a:cubicBezTo>
                      <a:pt x="1" y="568"/>
                      <a:pt x="0" y="612"/>
                      <a:pt x="0" y="655"/>
                    </a:cubicBezTo>
                    <a:cubicBezTo>
                      <a:pt x="0" y="662"/>
                      <a:pt x="10" y="661"/>
                      <a:pt x="10" y="65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400"/>
              </a:p>
            </p:txBody>
          </p:sp>
        </p:grpSp>
        <p:sp>
          <p:nvSpPr>
            <p:cNvPr id="499" name="TextBox 82"/>
            <p:cNvSpPr txBox="1"/>
            <p:nvPr/>
          </p:nvSpPr>
          <p:spPr>
            <a:xfrm>
              <a:off x="-659247" y="2654427"/>
              <a:ext cx="845515" cy="202591"/>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dirty="0" smtClean="0">
                  <a:solidFill>
                    <a:srgbClr val="0E2231"/>
                  </a:solidFill>
                  <a:latin typeface="+mj-lt"/>
                </a:rPr>
                <a:t>335 €</a:t>
              </a:r>
            </a:p>
          </p:txBody>
        </p:sp>
      </p:grpSp>
      <p:grpSp>
        <p:nvGrpSpPr>
          <p:cNvPr id="510" name="Group 509"/>
          <p:cNvGrpSpPr>
            <a:grpSpLocks noChangeAspect="1"/>
          </p:cNvGrpSpPr>
          <p:nvPr/>
        </p:nvGrpSpPr>
        <p:grpSpPr>
          <a:xfrm rot="560315">
            <a:off x="1965077" y="4267003"/>
            <a:ext cx="709371" cy="360000"/>
            <a:chOff x="-674637" y="2559023"/>
            <a:chExt cx="927643" cy="470770"/>
          </a:xfrm>
        </p:grpSpPr>
        <p:grpSp>
          <p:nvGrpSpPr>
            <p:cNvPr id="511" name="Group 4"/>
            <p:cNvGrpSpPr>
              <a:grpSpLocks noChangeAspect="1"/>
            </p:cNvGrpSpPr>
            <p:nvPr/>
          </p:nvGrpSpPr>
          <p:grpSpPr bwMode="auto">
            <a:xfrm>
              <a:off x="-674637" y="2559023"/>
              <a:ext cx="927643" cy="470770"/>
              <a:chOff x="473" y="0"/>
              <a:chExt cx="4806" cy="2439"/>
            </a:xfrm>
          </p:grpSpPr>
          <p:sp>
            <p:nvSpPr>
              <p:cNvPr id="513" name="Freeform 5"/>
              <p:cNvSpPr>
                <a:spLocks/>
              </p:cNvSpPr>
              <p:nvPr/>
            </p:nvSpPr>
            <p:spPr bwMode="auto">
              <a:xfrm>
                <a:off x="473" y="0"/>
                <a:ext cx="4806" cy="2439"/>
              </a:xfrm>
              <a:custGeom>
                <a:avLst/>
                <a:gdLst>
                  <a:gd name="T0" fmla="*/ 248 w 2427"/>
                  <a:gd name="T1" fmla="*/ 1220 h 1231"/>
                  <a:gd name="T2" fmla="*/ 119 w 2427"/>
                  <a:gd name="T3" fmla="*/ 1012 h 1231"/>
                  <a:gd name="T4" fmla="*/ 14 w 2427"/>
                  <a:gd name="T5" fmla="*/ 988 h 1231"/>
                  <a:gd name="T6" fmla="*/ 3 w 2427"/>
                  <a:gd name="T7" fmla="*/ 988 h 1231"/>
                  <a:gd name="T8" fmla="*/ 0 w 2427"/>
                  <a:gd name="T9" fmla="*/ 248 h 1231"/>
                  <a:gd name="T10" fmla="*/ 11 w 2427"/>
                  <a:gd name="T11" fmla="*/ 247 h 1231"/>
                  <a:gd name="T12" fmla="*/ 243 w 2427"/>
                  <a:gd name="T13" fmla="*/ 19 h 1231"/>
                  <a:gd name="T14" fmla="*/ 243 w 2427"/>
                  <a:gd name="T15" fmla="*/ 8 h 1231"/>
                  <a:gd name="T16" fmla="*/ 2173 w 2427"/>
                  <a:gd name="T17" fmla="*/ 0 h 1231"/>
                  <a:gd name="T18" fmla="*/ 2174 w 2427"/>
                  <a:gd name="T19" fmla="*/ 11 h 1231"/>
                  <a:gd name="T20" fmla="*/ 2303 w 2427"/>
                  <a:gd name="T21" fmla="*/ 214 h 1231"/>
                  <a:gd name="T22" fmla="*/ 2407 w 2427"/>
                  <a:gd name="T23" fmla="*/ 238 h 1231"/>
                  <a:gd name="T24" fmla="*/ 2410 w 2427"/>
                  <a:gd name="T25" fmla="*/ 238 h 1231"/>
                  <a:gd name="T26" fmla="*/ 2413 w 2427"/>
                  <a:gd name="T27" fmla="*/ 238 h 1231"/>
                  <a:gd name="T28" fmla="*/ 2424 w 2427"/>
                  <a:gd name="T29" fmla="*/ 237 h 1231"/>
                  <a:gd name="T30" fmla="*/ 2427 w 2427"/>
                  <a:gd name="T31" fmla="*/ 979 h 1231"/>
                  <a:gd name="T32" fmla="*/ 2416 w 2427"/>
                  <a:gd name="T33" fmla="*/ 978 h 1231"/>
                  <a:gd name="T34" fmla="*/ 2413 w 2427"/>
                  <a:gd name="T35" fmla="*/ 978 h 1231"/>
                  <a:gd name="T36" fmla="*/ 2410 w 2427"/>
                  <a:gd name="T37" fmla="*/ 978 h 1231"/>
                  <a:gd name="T38" fmla="*/ 2178 w 2427"/>
                  <a:gd name="T39" fmla="*/ 1212 h 1231"/>
                  <a:gd name="T40" fmla="*/ 2178 w 2427"/>
                  <a:gd name="T41" fmla="*/ 1223 h 1231"/>
                  <a:gd name="T42" fmla="*/ 248 w 2427"/>
                  <a:gd name="T43" fmla="*/ 1231 h 1231"/>
                  <a:gd name="T44" fmla="*/ 248 w 2427"/>
                  <a:gd name="T45" fmla="*/ 122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27" h="1231">
                    <a:moveTo>
                      <a:pt x="248" y="1220"/>
                    </a:moveTo>
                    <a:cubicBezTo>
                      <a:pt x="248" y="1131"/>
                      <a:pt x="198" y="1052"/>
                      <a:pt x="119" y="1012"/>
                    </a:cubicBezTo>
                    <a:cubicBezTo>
                      <a:pt x="86" y="996"/>
                      <a:pt x="51" y="988"/>
                      <a:pt x="14" y="988"/>
                    </a:cubicBezTo>
                    <a:cubicBezTo>
                      <a:pt x="3" y="988"/>
                      <a:pt x="3" y="988"/>
                      <a:pt x="3" y="988"/>
                    </a:cubicBezTo>
                    <a:cubicBezTo>
                      <a:pt x="0" y="248"/>
                      <a:pt x="0" y="248"/>
                      <a:pt x="0" y="248"/>
                    </a:cubicBezTo>
                    <a:cubicBezTo>
                      <a:pt x="11" y="247"/>
                      <a:pt x="11" y="247"/>
                      <a:pt x="11" y="247"/>
                    </a:cubicBezTo>
                    <a:cubicBezTo>
                      <a:pt x="137" y="247"/>
                      <a:pt x="241" y="144"/>
                      <a:pt x="243" y="19"/>
                    </a:cubicBezTo>
                    <a:cubicBezTo>
                      <a:pt x="243" y="8"/>
                      <a:pt x="243" y="8"/>
                      <a:pt x="243" y="8"/>
                    </a:cubicBezTo>
                    <a:cubicBezTo>
                      <a:pt x="2173" y="0"/>
                      <a:pt x="2173" y="0"/>
                      <a:pt x="2173" y="0"/>
                    </a:cubicBezTo>
                    <a:cubicBezTo>
                      <a:pt x="2174" y="11"/>
                      <a:pt x="2174" y="11"/>
                      <a:pt x="2174" y="11"/>
                    </a:cubicBezTo>
                    <a:cubicBezTo>
                      <a:pt x="2176" y="98"/>
                      <a:pt x="2225" y="175"/>
                      <a:pt x="2303" y="214"/>
                    </a:cubicBezTo>
                    <a:cubicBezTo>
                      <a:pt x="2336" y="230"/>
                      <a:pt x="2371" y="238"/>
                      <a:pt x="2407" y="238"/>
                    </a:cubicBezTo>
                    <a:cubicBezTo>
                      <a:pt x="2408" y="238"/>
                      <a:pt x="2409" y="238"/>
                      <a:pt x="2410" y="238"/>
                    </a:cubicBezTo>
                    <a:cubicBezTo>
                      <a:pt x="2413" y="238"/>
                      <a:pt x="2413" y="238"/>
                      <a:pt x="2413" y="238"/>
                    </a:cubicBezTo>
                    <a:cubicBezTo>
                      <a:pt x="2424" y="237"/>
                      <a:pt x="2424" y="237"/>
                      <a:pt x="2424" y="237"/>
                    </a:cubicBezTo>
                    <a:cubicBezTo>
                      <a:pt x="2427" y="979"/>
                      <a:pt x="2427" y="979"/>
                      <a:pt x="2427" y="979"/>
                    </a:cubicBezTo>
                    <a:cubicBezTo>
                      <a:pt x="2416" y="978"/>
                      <a:pt x="2416" y="978"/>
                      <a:pt x="2416" y="978"/>
                    </a:cubicBezTo>
                    <a:cubicBezTo>
                      <a:pt x="2413" y="978"/>
                      <a:pt x="2413" y="978"/>
                      <a:pt x="2413" y="978"/>
                    </a:cubicBezTo>
                    <a:cubicBezTo>
                      <a:pt x="2412" y="978"/>
                      <a:pt x="2411" y="978"/>
                      <a:pt x="2410" y="978"/>
                    </a:cubicBezTo>
                    <a:cubicBezTo>
                      <a:pt x="2282" y="979"/>
                      <a:pt x="2178" y="1084"/>
                      <a:pt x="2178" y="1212"/>
                    </a:cubicBezTo>
                    <a:cubicBezTo>
                      <a:pt x="2178" y="1223"/>
                      <a:pt x="2178" y="1223"/>
                      <a:pt x="2178" y="1223"/>
                    </a:cubicBezTo>
                    <a:cubicBezTo>
                      <a:pt x="248" y="1231"/>
                      <a:pt x="248" y="1231"/>
                      <a:pt x="248" y="1231"/>
                    </a:cubicBezTo>
                    <a:lnTo>
                      <a:pt x="248" y="122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14" name="Freeform 7"/>
              <p:cNvSpPr>
                <a:spLocks/>
              </p:cNvSpPr>
              <p:nvPr/>
            </p:nvSpPr>
            <p:spPr bwMode="auto">
              <a:xfrm>
                <a:off x="570" y="97"/>
                <a:ext cx="4614" cy="2247"/>
              </a:xfrm>
              <a:custGeom>
                <a:avLst/>
                <a:gdLst>
                  <a:gd name="T0" fmla="*/ 245 w 2330"/>
                  <a:gd name="T1" fmla="*/ 1134 h 1134"/>
                  <a:gd name="T2" fmla="*/ 2 w 2330"/>
                  <a:gd name="T3" fmla="*/ 893 h 1134"/>
                  <a:gd name="T4" fmla="*/ 0 w 2330"/>
                  <a:gd name="T5" fmla="*/ 244 h 1134"/>
                  <a:gd name="T6" fmla="*/ 239 w 2330"/>
                  <a:gd name="T7" fmla="*/ 7 h 1134"/>
                  <a:gd name="T8" fmla="*/ 2080 w 2330"/>
                  <a:gd name="T9" fmla="*/ 0 h 1134"/>
                  <a:gd name="T10" fmla="*/ 2327 w 2330"/>
                  <a:gd name="T11" fmla="*/ 235 h 1134"/>
                  <a:gd name="T12" fmla="*/ 2330 w 2330"/>
                  <a:gd name="T13" fmla="*/ 883 h 1134"/>
                  <a:gd name="T14" fmla="*/ 2084 w 2330"/>
                  <a:gd name="T15" fmla="*/ 1126 h 1134"/>
                  <a:gd name="T16" fmla="*/ 245 w 2330"/>
                  <a:gd name="T17" fmla="*/ 1134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0" h="1134">
                    <a:moveTo>
                      <a:pt x="245" y="1134"/>
                    </a:moveTo>
                    <a:cubicBezTo>
                      <a:pt x="227" y="1009"/>
                      <a:pt x="128" y="909"/>
                      <a:pt x="2" y="893"/>
                    </a:cubicBezTo>
                    <a:cubicBezTo>
                      <a:pt x="0" y="244"/>
                      <a:pt x="0" y="244"/>
                      <a:pt x="0" y="244"/>
                    </a:cubicBezTo>
                    <a:cubicBezTo>
                      <a:pt x="122" y="227"/>
                      <a:pt x="221" y="129"/>
                      <a:pt x="239" y="7"/>
                    </a:cubicBezTo>
                    <a:cubicBezTo>
                      <a:pt x="2080" y="0"/>
                      <a:pt x="2080" y="0"/>
                      <a:pt x="2080" y="0"/>
                    </a:cubicBezTo>
                    <a:cubicBezTo>
                      <a:pt x="2100" y="123"/>
                      <a:pt x="2202" y="221"/>
                      <a:pt x="2327" y="235"/>
                    </a:cubicBezTo>
                    <a:cubicBezTo>
                      <a:pt x="2330" y="883"/>
                      <a:pt x="2330" y="883"/>
                      <a:pt x="2330" y="883"/>
                    </a:cubicBezTo>
                    <a:cubicBezTo>
                      <a:pt x="2202" y="898"/>
                      <a:pt x="2100" y="999"/>
                      <a:pt x="2084" y="1126"/>
                    </a:cubicBezTo>
                    <a:lnTo>
                      <a:pt x="245" y="11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15" name="Freeform 9"/>
              <p:cNvSpPr>
                <a:spLocks/>
              </p:cNvSpPr>
              <p:nvPr/>
            </p:nvSpPr>
            <p:spPr bwMode="auto">
              <a:xfrm>
                <a:off x="1194" y="238"/>
                <a:ext cx="283" cy="269"/>
              </a:xfrm>
              <a:custGeom>
                <a:avLst/>
                <a:gdLst>
                  <a:gd name="T0" fmla="*/ 140 w 283"/>
                  <a:gd name="T1" fmla="*/ 0 h 269"/>
                  <a:gd name="T2" fmla="*/ 174 w 283"/>
                  <a:gd name="T3" fmla="*/ 103 h 269"/>
                  <a:gd name="T4" fmla="*/ 283 w 283"/>
                  <a:gd name="T5" fmla="*/ 103 h 269"/>
                  <a:gd name="T6" fmla="*/ 196 w 283"/>
                  <a:gd name="T7" fmla="*/ 166 h 269"/>
                  <a:gd name="T8" fmla="*/ 229 w 283"/>
                  <a:gd name="T9" fmla="*/ 269 h 269"/>
                  <a:gd name="T10" fmla="*/ 142 w 283"/>
                  <a:gd name="T11" fmla="*/ 206 h 269"/>
                  <a:gd name="T12" fmla="*/ 55 w 283"/>
                  <a:gd name="T13" fmla="*/ 269 h 269"/>
                  <a:gd name="T14" fmla="*/ 87 w 283"/>
                  <a:gd name="T15" fmla="*/ 166 h 269"/>
                  <a:gd name="T16" fmla="*/ 0 w 283"/>
                  <a:gd name="T17" fmla="*/ 103 h 269"/>
                  <a:gd name="T18" fmla="*/ 109 w 283"/>
                  <a:gd name="T19" fmla="*/ 103 h 269"/>
                  <a:gd name="T20" fmla="*/ 140 w 283"/>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69">
                    <a:moveTo>
                      <a:pt x="140" y="0"/>
                    </a:moveTo>
                    <a:lnTo>
                      <a:pt x="174" y="103"/>
                    </a:lnTo>
                    <a:lnTo>
                      <a:pt x="283" y="103"/>
                    </a:lnTo>
                    <a:lnTo>
                      <a:pt x="196" y="166"/>
                    </a:lnTo>
                    <a:lnTo>
                      <a:pt x="229" y="269"/>
                    </a:lnTo>
                    <a:lnTo>
                      <a:pt x="142" y="206"/>
                    </a:lnTo>
                    <a:lnTo>
                      <a:pt x="55" y="269"/>
                    </a:lnTo>
                    <a:lnTo>
                      <a:pt x="87" y="166"/>
                    </a:lnTo>
                    <a:lnTo>
                      <a:pt x="0" y="103"/>
                    </a:lnTo>
                    <a:lnTo>
                      <a:pt x="109" y="103"/>
                    </a:lnTo>
                    <a:lnTo>
                      <a:pt x="14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16" name="Freeform 10"/>
              <p:cNvSpPr>
                <a:spLocks/>
              </p:cNvSpPr>
              <p:nvPr/>
            </p:nvSpPr>
            <p:spPr bwMode="auto">
              <a:xfrm>
                <a:off x="4269" y="226"/>
                <a:ext cx="284" cy="269"/>
              </a:xfrm>
              <a:custGeom>
                <a:avLst/>
                <a:gdLst>
                  <a:gd name="T0" fmla="*/ 141 w 284"/>
                  <a:gd name="T1" fmla="*/ 0 h 269"/>
                  <a:gd name="T2" fmla="*/ 175 w 284"/>
                  <a:gd name="T3" fmla="*/ 103 h 269"/>
                  <a:gd name="T4" fmla="*/ 284 w 284"/>
                  <a:gd name="T5" fmla="*/ 103 h 269"/>
                  <a:gd name="T6" fmla="*/ 196 w 284"/>
                  <a:gd name="T7" fmla="*/ 166 h 269"/>
                  <a:gd name="T8" fmla="*/ 230 w 284"/>
                  <a:gd name="T9" fmla="*/ 269 h 269"/>
                  <a:gd name="T10" fmla="*/ 141 w 284"/>
                  <a:gd name="T11" fmla="*/ 206 h 269"/>
                  <a:gd name="T12" fmla="*/ 56 w 284"/>
                  <a:gd name="T13" fmla="*/ 269 h 269"/>
                  <a:gd name="T14" fmla="*/ 88 w 284"/>
                  <a:gd name="T15" fmla="*/ 166 h 269"/>
                  <a:gd name="T16" fmla="*/ 0 w 284"/>
                  <a:gd name="T17" fmla="*/ 103 h 269"/>
                  <a:gd name="T18" fmla="*/ 107 w 284"/>
                  <a:gd name="T19" fmla="*/ 103 h 269"/>
                  <a:gd name="T20" fmla="*/ 141 w 284"/>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9">
                    <a:moveTo>
                      <a:pt x="141" y="0"/>
                    </a:moveTo>
                    <a:lnTo>
                      <a:pt x="175" y="103"/>
                    </a:lnTo>
                    <a:lnTo>
                      <a:pt x="284" y="103"/>
                    </a:lnTo>
                    <a:lnTo>
                      <a:pt x="196" y="166"/>
                    </a:lnTo>
                    <a:lnTo>
                      <a:pt x="230" y="269"/>
                    </a:lnTo>
                    <a:lnTo>
                      <a:pt x="141" y="206"/>
                    </a:lnTo>
                    <a:lnTo>
                      <a:pt x="56" y="269"/>
                    </a:lnTo>
                    <a:lnTo>
                      <a:pt x="88" y="166"/>
                    </a:lnTo>
                    <a:lnTo>
                      <a:pt x="0" y="103"/>
                    </a:lnTo>
                    <a:lnTo>
                      <a:pt x="107" y="103"/>
                    </a:lnTo>
                    <a:lnTo>
                      <a:pt x="141"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17" name="Freeform 11"/>
              <p:cNvSpPr>
                <a:spLocks/>
              </p:cNvSpPr>
              <p:nvPr/>
            </p:nvSpPr>
            <p:spPr bwMode="auto">
              <a:xfrm>
                <a:off x="4275" y="1934"/>
                <a:ext cx="284" cy="268"/>
              </a:xfrm>
              <a:custGeom>
                <a:avLst/>
                <a:gdLst>
                  <a:gd name="T0" fmla="*/ 143 w 284"/>
                  <a:gd name="T1" fmla="*/ 268 h 268"/>
                  <a:gd name="T2" fmla="*/ 109 w 284"/>
                  <a:gd name="T3" fmla="*/ 167 h 268"/>
                  <a:gd name="T4" fmla="*/ 0 w 284"/>
                  <a:gd name="T5" fmla="*/ 167 h 268"/>
                  <a:gd name="T6" fmla="*/ 87 w 284"/>
                  <a:gd name="T7" fmla="*/ 103 h 268"/>
                  <a:gd name="T8" fmla="*/ 54 w 284"/>
                  <a:gd name="T9" fmla="*/ 0 h 268"/>
                  <a:gd name="T10" fmla="*/ 141 w 284"/>
                  <a:gd name="T11" fmla="*/ 64 h 268"/>
                  <a:gd name="T12" fmla="*/ 228 w 284"/>
                  <a:gd name="T13" fmla="*/ 0 h 268"/>
                  <a:gd name="T14" fmla="*/ 196 w 284"/>
                  <a:gd name="T15" fmla="*/ 103 h 268"/>
                  <a:gd name="T16" fmla="*/ 284 w 284"/>
                  <a:gd name="T17" fmla="*/ 165 h 268"/>
                  <a:gd name="T18" fmla="*/ 175 w 284"/>
                  <a:gd name="T19" fmla="*/ 167 h 268"/>
                  <a:gd name="T20" fmla="*/ 143 w 284"/>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8">
                    <a:moveTo>
                      <a:pt x="143" y="268"/>
                    </a:moveTo>
                    <a:lnTo>
                      <a:pt x="109" y="167"/>
                    </a:lnTo>
                    <a:lnTo>
                      <a:pt x="0" y="167"/>
                    </a:lnTo>
                    <a:lnTo>
                      <a:pt x="87" y="103"/>
                    </a:lnTo>
                    <a:lnTo>
                      <a:pt x="54" y="0"/>
                    </a:lnTo>
                    <a:lnTo>
                      <a:pt x="141" y="64"/>
                    </a:lnTo>
                    <a:lnTo>
                      <a:pt x="228" y="0"/>
                    </a:lnTo>
                    <a:lnTo>
                      <a:pt x="196" y="103"/>
                    </a:lnTo>
                    <a:lnTo>
                      <a:pt x="284" y="165"/>
                    </a:lnTo>
                    <a:lnTo>
                      <a:pt x="175" y="167"/>
                    </a:lnTo>
                    <a:lnTo>
                      <a:pt x="143"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18" name="Freeform 12"/>
              <p:cNvSpPr>
                <a:spLocks/>
              </p:cNvSpPr>
              <p:nvPr/>
            </p:nvSpPr>
            <p:spPr bwMode="auto">
              <a:xfrm>
                <a:off x="1202" y="1946"/>
                <a:ext cx="281" cy="268"/>
              </a:xfrm>
              <a:custGeom>
                <a:avLst/>
                <a:gdLst>
                  <a:gd name="T0" fmla="*/ 140 w 281"/>
                  <a:gd name="T1" fmla="*/ 268 h 268"/>
                  <a:gd name="T2" fmla="*/ 106 w 281"/>
                  <a:gd name="T3" fmla="*/ 167 h 268"/>
                  <a:gd name="T4" fmla="*/ 0 w 281"/>
                  <a:gd name="T5" fmla="*/ 167 h 268"/>
                  <a:gd name="T6" fmla="*/ 87 w 281"/>
                  <a:gd name="T7" fmla="*/ 103 h 268"/>
                  <a:gd name="T8" fmla="*/ 53 w 281"/>
                  <a:gd name="T9" fmla="*/ 0 h 268"/>
                  <a:gd name="T10" fmla="*/ 140 w 281"/>
                  <a:gd name="T11" fmla="*/ 63 h 268"/>
                  <a:gd name="T12" fmla="*/ 227 w 281"/>
                  <a:gd name="T13" fmla="*/ 0 h 268"/>
                  <a:gd name="T14" fmla="*/ 194 w 281"/>
                  <a:gd name="T15" fmla="*/ 101 h 268"/>
                  <a:gd name="T16" fmla="*/ 281 w 281"/>
                  <a:gd name="T17" fmla="*/ 165 h 268"/>
                  <a:gd name="T18" fmla="*/ 174 w 281"/>
                  <a:gd name="T19" fmla="*/ 165 h 268"/>
                  <a:gd name="T20" fmla="*/ 140 w 281"/>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268">
                    <a:moveTo>
                      <a:pt x="140" y="268"/>
                    </a:moveTo>
                    <a:lnTo>
                      <a:pt x="106" y="167"/>
                    </a:lnTo>
                    <a:lnTo>
                      <a:pt x="0" y="167"/>
                    </a:lnTo>
                    <a:lnTo>
                      <a:pt x="87" y="103"/>
                    </a:lnTo>
                    <a:lnTo>
                      <a:pt x="53" y="0"/>
                    </a:lnTo>
                    <a:lnTo>
                      <a:pt x="140" y="63"/>
                    </a:lnTo>
                    <a:lnTo>
                      <a:pt x="227" y="0"/>
                    </a:lnTo>
                    <a:lnTo>
                      <a:pt x="194" y="101"/>
                    </a:lnTo>
                    <a:lnTo>
                      <a:pt x="281" y="165"/>
                    </a:lnTo>
                    <a:lnTo>
                      <a:pt x="174" y="165"/>
                    </a:lnTo>
                    <a:lnTo>
                      <a:pt x="140"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19" name="Freeform 13"/>
              <p:cNvSpPr>
                <a:spLocks/>
              </p:cNvSpPr>
              <p:nvPr/>
            </p:nvSpPr>
            <p:spPr bwMode="auto">
              <a:xfrm>
                <a:off x="1677" y="307"/>
                <a:ext cx="2379" cy="34"/>
              </a:xfrm>
              <a:custGeom>
                <a:avLst/>
                <a:gdLst>
                  <a:gd name="T0" fmla="*/ 1194 w 1201"/>
                  <a:gd name="T1" fmla="*/ 11 h 17"/>
                  <a:gd name="T2" fmla="*/ 1194 w 1201"/>
                  <a:gd name="T3" fmla="*/ 0 h 17"/>
                  <a:gd name="T4" fmla="*/ 794 w 1201"/>
                  <a:gd name="T5" fmla="*/ 2 h 17"/>
                  <a:gd name="T6" fmla="*/ 156 w 1201"/>
                  <a:gd name="T7" fmla="*/ 6 h 17"/>
                  <a:gd name="T8" fmla="*/ 7 w 1201"/>
                  <a:gd name="T9" fmla="*/ 6 h 17"/>
                  <a:gd name="T10" fmla="*/ 8 w 1201"/>
                  <a:gd name="T11" fmla="*/ 17 h 17"/>
                  <a:gd name="T12" fmla="*/ 407 w 1201"/>
                  <a:gd name="T13" fmla="*/ 15 h 17"/>
                  <a:gd name="T14" fmla="*/ 1045 w 1201"/>
                  <a:gd name="T15" fmla="*/ 11 h 17"/>
                  <a:gd name="T16" fmla="*/ 1194 w 1201"/>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1" h="17">
                    <a:moveTo>
                      <a:pt x="1194" y="11"/>
                    </a:moveTo>
                    <a:cubicBezTo>
                      <a:pt x="1201" y="11"/>
                      <a:pt x="1200" y="0"/>
                      <a:pt x="1194" y="0"/>
                    </a:cubicBezTo>
                    <a:cubicBezTo>
                      <a:pt x="1061" y="1"/>
                      <a:pt x="928" y="2"/>
                      <a:pt x="794" y="2"/>
                    </a:cubicBezTo>
                    <a:cubicBezTo>
                      <a:pt x="582" y="3"/>
                      <a:pt x="369" y="5"/>
                      <a:pt x="156" y="6"/>
                    </a:cubicBezTo>
                    <a:cubicBezTo>
                      <a:pt x="106" y="6"/>
                      <a:pt x="57" y="6"/>
                      <a:pt x="7" y="6"/>
                    </a:cubicBezTo>
                    <a:cubicBezTo>
                      <a:pt x="0" y="7"/>
                      <a:pt x="1" y="17"/>
                      <a:pt x="8" y="17"/>
                    </a:cubicBezTo>
                    <a:cubicBezTo>
                      <a:pt x="141" y="16"/>
                      <a:pt x="274" y="15"/>
                      <a:pt x="407" y="15"/>
                    </a:cubicBezTo>
                    <a:cubicBezTo>
                      <a:pt x="620" y="14"/>
                      <a:pt x="832" y="13"/>
                      <a:pt x="1045" y="11"/>
                    </a:cubicBezTo>
                    <a:cubicBezTo>
                      <a:pt x="1095" y="11"/>
                      <a:pt x="1145" y="11"/>
                      <a:pt x="1194" y="1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20" name="Freeform 14"/>
              <p:cNvSpPr>
                <a:spLocks/>
              </p:cNvSpPr>
              <p:nvPr/>
            </p:nvSpPr>
            <p:spPr bwMode="auto">
              <a:xfrm>
                <a:off x="1689" y="2077"/>
                <a:ext cx="2378" cy="32"/>
              </a:xfrm>
              <a:custGeom>
                <a:avLst/>
                <a:gdLst>
                  <a:gd name="T0" fmla="*/ 1193 w 1201"/>
                  <a:gd name="T1" fmla="*/ 0 h 16"/>
                  <a:gd name="T2" fmla="*/ 794 w 1201"/>
                  <a:gd name="T3" fmla="*/ 2 h 16"/>
                  <a:gd name="T4" fmla="*/ 156 w 1201"/>
                  <a:gd name="T5" fmla="*/ 5 h 16"/>
                  <a:gd name="T6" fmla="*/ 6 w 1201"/>
                  <a:gd name="T7" fmla="*/ 6 h 16"/>
                  <a:gd name="T8" fmla="*/ 7 w 1201"/>
                  <a:gd name="T9" fmla="*/ 16 h 16"/>
                  <a:gd name="T10" fmla="*/ 406 w 1201"/>
                  <a:gd name="T11" fmla="*/ 14 h 16"/>
                  <a:gd name="T12" fmla="*/ 1045 w 1201"/>
                  <a:gd name="T13" fmla="*/ 11 h 16"/>
                  <a:gd name="T14" fmla="*/ 1194 w 1201"/>
                  <a:gd name="T15" fmla="*/ 10 h 16"/>
                  <a:gd name="T16" fmla="*/ 1193 w 120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1" h="16">
                    <a:moveTo>
                      <a:pt x="1193" y="0"/>
                    </a:moveTo>
                    <a:cubicBezTo>
                      <a:pt x="1060" y="0"/>
                      <a:pt x="927" y="1"/>
                      <a:pt x="794" y="2"/>
                    </a:cubicBezTo>
                    <a:cubicBezTo>
                      <a:pt x="581" y="3"/>
                      <a:pt x="368" y="4"/>
                      <a:pt x="156" y="5"/>
                    </a:cubicBezTo>
                    <a:cubicBezTo>
                      <a:pt x="106" y="5"/>
                      <a:pt x="56" y="6"/>
                      <a:pt x="6" y="6"/>
                    </a:cubicBezTo>
                    <a:cubicBezTo>
                      <a:pt x="0" y="6"/>
                      <a:pt x="0" y="16"/>
                      <a:pt x="7" y="16"/>
                    </a:cubicBezTo>
                    <a:cubicBezTo>
                      <a:pt x="140" y="16"/>
                      <a:pt x="273" y="15"/>
                      <a:pt x="406" y="14"/>
                    </a:cubicBezTo>
                    <a:cubicBezTo>
                      <a:pt x="619" y="13"/>
                      <a:pt x="832" y="12"/>
                      <a:pt x="1045" y="11"/>
                    </a:cubicBezTo>
                    <a:cubicBezTo>
                      <a:pt x="1094" y="11"/>
                      <a:pt x="1144" y="10"/>
                      <a:pt x="1194" y="10"/>
                    </a:cubicBezTo>
                    <a:cubicBezTo>
                      <a:pt x="1201" y="10"/>
                      <a:pt x="1200" y="0"/>
                      <a:pt x="119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21" name="Freeform 15"/>
              <p:cNvSpPr>
                <a:spLocks/>
              </p:cNvSpPr>
              <p:nvPr/>
            </p:nvSpPr>
            <p:spPr bwMode="auto">
              <a:xfrm>
                <a:off x="992" y="515"/>
                <a:ext cx="29" cy="1312"/>
              </a:xfrm>
              <a:custGeom>
                <a:avLst/>
                <a:gdLst>
                  <a:gd name="T0" fmla="*/ 14 w 15"/>
                  <a:gd name="T1" fmla="*/ 137 h 662"/>
                  <a:gd name="T2" fmla="*/ 15 w 15"/>
                  <a:gd name="T3" fmla="*/ 6 h 662"/>
                  <a:gd name="T4" fmla="*/ 4 w 15"/>
                  <a:gd name="T5" fmla="*/ 7 h 662"/>
                  <a:gd name="T6" fmla="*/ 1 w 15"/>
                  <a:gd name="T7" fmla="*/ 524 h 662"/>
                  <a:gd name="T8" fmla="*/ 0 w 15"/>
                  <a:gd name="T9" fmla="*/ 655 h 662"/>
                  <a:gd name="T10" fmla="*/ 10 w 15"/>
                  <a:gd name="T11" fmla="*/ 654 h 662"/>
                  <a:gd name="T12" fmla="*/ 14 w 15"/>
                  <a:gd name="T13" fmla="*/ 137 h 662"/>
                </a:gdLst>
                <a:ahLst/>
                <a:cxnLst>
                  <a:cxn ang="0">
                    <a:pos x="T0" y="T1"/>
                  </a:cxn>
                  <a:cxn ang="0">
                    <a:pos x="T2" y="T3"/>
                  </a:cxn>
                  <a:cxn ang="0">
                    <a:pos x="T4" y="T5"/>
                  </a:cxn>
                  <a:cxn ang="0">
                    <a:pos x="T6" y="T7"/>
                  </a:cxn>
                  <a:cxn ang="0">
                    <a:pos x="T8" y="T9"/>
                  </a:cxn>
                  <a:cxn ang="0">
                    <a:pos x="T10" y="T11"/>
                  </a:cxn>
                  <a:cxn ang="0">
                    <a:pos x="T12" y="T13"/>
                  </a:cxn>
                </a:cxnLst>
                <a:rect l="0" t="0" r="r" b="b"/>
                <a:pathLst>
                  <a:path w="15" h="662">
                    <a:moveTo>
                      <a:pt x="14" y="137"/>
                    </a:moveTo>
                    <a:cubicBezTo>
                      <a:pt x="14" y="93"/>
                      <a:pt x="14" y="50"/>
                      <a:pt x="15" y="6"/>
                    </a:cubicBezTo>
                    <a:cubicBezTo>
                      <a:pt x="15" y="0"/>
                      <a:pt x="4" y="0"/>
                      <a:pt x="4" y="7"/>
                    </a:cubicBezTo>
                    <a:cubicBezTo>
                      <a:pt x="3" y="180"/>
                      <a:pt x="2" y="352"/>
                      <a:pt x="1" y="524"/>
                    </a:cubicBezTo>
                    <a:cubicBezTo>
                      <a:pt x="0" y="568"/>
                      <a:pt x="0" y="611"/>
                      <a:pt x="0" y="655"/>
                    </a:cubicBezTo>
                    <a:cubicBezTo>
                      <a:pt x="0" y="662"/>
                      <a:pt x="10" y="661"/>
                      <a:pt x="10" y="654"/>
                    </a:cubicBezTo>
                    <a:cubicBezTo>
                      <a:pt x="11" y="482"/>
                      <a:pt x="13" y="309"/>
                      <a:pt x="14" y="13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22" name="Freeform 16"/>
              <p:cNvSpPr>
                <a:spLocks/>
              </p:cNvSpPr>
              <p:nvPr/>
            </p:nvSpPr>
            <p:spPr bwMode="auto">
              <a:xfrm>
                <a:off x="4717" y="541"/>
                <a:ext cx="30" cy="1312"/>
              </a:xfrm>
              <a:custGeom>
                <a:avLst/>
                <a:gdLst>
                  <a:gd name="T0" fmla="*/ 10 w 15"/>
                  <a:gd name="T1" fmla="*/ 655 h 662"/>
                  <a:gd name="T2" fmla="*/ 14 w 15"/>
                  <a:gd name="T3" fmla="*/ 137 h 662"/>
                  <a:gd name="T4" fmla="*/ 15 w 15"/>
                  <a:gd name="T5" fmla="*/ 7 h 662"/>
                  <a:gd name="T6" fmla="*/ 4 w 15"/>
                  <a:gd name="T7" fmla="*/ 8 h 662"/>
                  <a:gd name="T8" fmla="*/ 1 w 15"/>
                  <a:gd name="T9" fmla="*/ 525 h 662"/>
                  <a:gd name="T10" fmla="*/ 0 w 15"/>
                  <a:gd name="T11" fmla="*/ 655 h 662"/>
                  <a:gd name="T12" fmla="*/ 10 w 15"/>
                  <a:gd name="T13" fmla="*/ 655 h 662"/>
                </a:gdLst>
                <a:ahLst/>
                <a:cxnLst>
                  <a:cxn ang="0">
                    <a:pos x="T0" y="T1"/>
                  </a:cxn>
                  <a:cxn ang="0">
                    <a:pos x="T2" y="T3"/>
                  </a:cxn>
                  <a:cxn ang="0">
                    <a:pos x="T4" y="T5"/>
                  </a:cxn>
                  <a:cxn ang="0">
                    <a:pos x="T6" y="T7"/>
                  </a:cxn>
                  <a:cxn ang="0">
                    <a:pos x="T8" y="T9"/>
                  </a:cxn>
                  <a:cxn ang="0">
                    <a:pos x="T10" y="T11"/>
                  </a:cxn>
                  <a:cxn ang="0">
                    <a:pos x="T12" y="T13"/>
                  </a:cxn>
                </a:cxnLst>
                <a:rect l="0" t="0" r="r" b="b"/>
                <a:pathLst>
                  <a:path w="15" h="662">
                    <a:moveTo>
                      <a:pt x="10" y="655"/>
                    </a:moveTo>
                    <a:cubicBezTo>
                      <a:pt x="11" y="482"/>
                      <a:pt x="13" y="310"/>
                      <a:pt x="14" y="137"/>
                    </a:cubicBezTo>
                    <a:cubicBezTo>
                      <a:pt x="14" y="94"/>
                      <a:pt x="14" y="50"/>
                      <a:pt x="15" y="7"/>
                    </a:cubicBezTo>
                    <a:cubicBezTo>
                      <a:pt x="15" y="0"/>
                      <a:pt x="4" y="1"/>
                      <a:pt x="4" y="8"/>
                    </a:cubicBezTo>
                    <a:cubicBezTo>
                      <a:pt x="3" y="180"/>
                      <a:pt x="2" y="353"/>
                      <a:pt x="1" y="525"/>
                    </a:cubicBezTo>
                    <a:cubicBezTo>
                      <a:pt x="1" y="568"/>
                      <a:pt x="0" y="612"/>
                      <a:pt x="0" y="655"/>
                    </a:cubicBezTo>
                    <a:cubicBezTo>
                      <a:pt x="0" y="662"/>
                      <a:pt x="10" y="661"/>
                      <a:pt x="10" y="65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grpSp>
        <p:sp>
          <p:nvSpPr>
            <p:cNvPr id="512" name="TextBox 82"/>
            <p:cNvSpPr txBox="1"/>
            <p:nvPr/>
          </p:nvSpPr>
          <p:spPr>
            <a:xfrm>
              <a:off x="-659247" y="2654427"/>
              <a:ext cx="845515" cy="202591"/>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600" dirty="0" smtClean="0">
                  <a:solidFill>
                    <a:srgbClr val="0E2231"/>
                  </a:solidFill>
                  <a:latin typeface="+mj-lt"/>
                </a:rPr>
                <a:t>755 €</a:t>
              </a:r>
            </a:p>
          </p:txBody>
        </p:sp>
      </p:grpSp>
      <p:grpSp>
        <p:nvGrpSpPr>
          <p:cNvPr id="523" name="Group 522"/>
          <p:cNvGrpSpPr/>
          <p:nvPr/>
        </p:nvGrpSpPr>
        <p:grpSpPr>
          <a:xfrm>
            <a:off x="3280672" y="3805391"/>
            <a:ext cx="1180942" cy="599319"/>
            <a:chOff x="3440691" y="3774936"/>
            <a:chExt cx="1324515" cy="672181"/>
          </a:xfrm>
        </p:grpSpPr>
        <p:grpSp>
          <p:nvGrpSpPr>
            <p:cNvPr id="524" name="Group 4"/>
            <p:cNvGrpSpPr>
              <a:grpSpLocks noChangeAspect="1"/>
            </p:cNvGrpSpPr>
            <p:nvPr/>
          </p:nvGrpSpPr>
          <p:grpSpPr bwMode="auto">
            <a:xfrm>
              <a:off x="3440691" y="3774936"/>
              <a:ext cx="1324515" cy="672181"/>
              <a:chOff x="473" y="0"/>
              <a:chExt cx="4806" cy="2439"/>
            </a:xfrm>
          </p:grpSpPr>
          <p:sp>
            <p:nvSpPr>
              <p:cNvPr id="527" name="Freeform 5"/>
              <p:cNvSpPr>
                <a:spLocks/>
              </p:cNvSpPr>
              <p:nvPr/>
            </p:nvSpPr>
            <p:spPr bwMode="auto">
              <a:xfrm>
                <a:off x="473" y="0"/>
                <a:ext cx="4806" cy="2439"/>
              </a:xfrm>
              <a:custGeom>
                <a:avLst/>
                <a:gdLst>
                  <a:gd name="T0" fmla="*/ 248 w 2427"/>
                  <a:gd name="T1" fmla="*/ 1220 h 1231"/>
                  <a:gd name="T2" fmla="*/ 119 w 2427"/>
                  <a:gd name="T3" fmla="*/ 1012 h 1231"/>
                  <a:gd name="T4" fmla="*/ 14 w 2427"/>
                  <a:gd name="T5" fmla="*/ 988 h 1231"/>
                  <a:gd name="T6" fmla="*/ 3 w 2427"/>
                  <a:gd name="T7" fmla="*/ 988 h 1231"/>
                  <a:gd name="T8" fmla="*/ 0 w 2427"/>
                  <a:gd name="T9" fmla="*/ 248 h 1231"/>
                  <a:gd name="T10" fmla="*/ 11 w 2427"/>
                  <a:gd name="T11" fmla="*/ 247 h 1231"/>
                  <a:gd name="T12" fmla="*/ 243 w 2427"/>
                  <a:gd name="T13" fmla="*/ 19 h 1231"/>
                  <a:gd name="T14" fmla="*/ 243 w 2427"/>
                  <a:gd name="T15" fmla="*/ 8 h 1231"/>
                  <a:gd name="T16" fmla="*/ 2173 w 2427"/>
                  <a:gd name="T17" fmla="*/ 0 h 1231"/>
                  <a:gd name="T18" fmla="*/ 2174 w 2427"/>
                  <a:gd name="T19" fmla="*/ 11 h 1231"/>
                  <a:gd name="T20" fmla="*/ 2303 w 2427"/>
                  <a:gd name="T21" fmla="*/ 214 h 1231"/>
                  <a:gd name="T22" fmla="*/ 2407 w 2427"/>
                  <a:gd name="T23" fmla="*/ 238 h 1231"/>
                  <a:gd name="T24" fmla="*/ 2410 w 2427"/>
                  <a:gd name="T25" fmla="*/ 238 h 1231"/>
                  <a:gd name="T26" fmla="*/ 2413 w 2427"/>
                  <a:gd name="T27" fmla="*/ 238 h 1231"/>
                  <a:gd name="T28" fmla="*/ 2424 w 2427"/>
                  <a:gd name="T29" fmla="*/ 237 h 1231"/>
                  <a:gd name="T30" fmla="*/ 2427 w 2427"/>
                  <a:gd name="T31" fmla="*/ 979 h 1231"/>
                  <a:gd name="T32" fmla="*/ 2416 w 2427"/>
                  <a:gd name="T33" fmla="*/ 978 h 1231"/>
                  <a:gd name="T34" fmla="*/ 2413 w 2427"/>
                  <a:gd name="T35" fmla="*/ 978 h 1231"/>
                  <a:gd name="T36" fmla="*/ 2410 w 2427"/>
                  <a:gd name="T37" fmla="*/ 978 h 1231"/>
                  <a:gd name="T38" fmla="*/ 2178 w 2427"/>
                  <a:gd name="T39" fmla="*/ 1212 h 1231"/>
                  <a:gd name="T40" fmla="*/ 2178 w 2427"/>
                  <a:gd name="T41" fmla="*/ 1223 h 1231"/>
                  <a:gd name="T42" fmla="*/ 248 w 2427"/>
                  <a:gd name="T43" fmla="*/ 1231 h 1231"/>
                  <a:gd name="T44" fmla="*/ 248 w 2427"/>
                  <a:gd name="T45" fmla="*/ 122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27" h="1231">
                    <a:moveTo>
                      <a:pt x="248" y="1220"/>
                    </a:moveTo>
                    <a:cubicBezTo>
                      <a:pt x="248" y="1131"/>
                      <a:pt x="198" y="1052"/>
                      <a:pt x="119" y="1012"/>
                    </a:cubicBezTo>
                    <a:cubicBezTo>
                      <a:pt x="86" y="996"/>
                      <a:pt x="51" y="988"/>
                      <a:pt x="14" y="988"/>
                    </a:cubicBezTo>
                    <a:cubicBezTo>
                      <a:pt x="3" y="988"/>
                      <a:pt x="3" y="988"/>
                      <a:pt x="3" y="988"/>
                    </a:cubicBezTo>
                    <a:cubicBezTo>
                      <a:pt x="0" y="248"/>
                      <a:pt x="0" y="248"/>
                      <a:pt x="0" y="248"/>
                    </a:cubicBezTo>
                    <a:cubicBezTo>
                      <a:pt x="11" y="247"/>
                      <a:pt x="11" y="247"/>
                      <a:pt x="11" y="247"/>
                    </a:cubicBezTo>
                    <a:cubicBezTo>
                      <a:pt x="137" y="247"/>
                      <a:pt x="241" y="144"/>
                      <a:pt x="243" y="19"/>
                    </a:cubicBezTo>
                    <a:cubicBezTo>
                      <a:pt x="243" y="8"/>
                      <a:pt x="243" y="8"/>
                      <a:pt x="243" y="8"/>
                    </a:cubicBezTo>
                    <a:cubicBezTo>
                      <a:pt x="2173" y="0"/>
                      <a:pt x="2173" y="0"/>
                      <a:pt x="2173" y="0"/>
                    </a:cubicBezTo>
                    <a:cubicBezTo>
                      <a:pt x="2174" y="11"/>
                      <a:pt x="2174" y="11"/>
                      <a:pt x="2174" y="11"/>
                    </a:cubicBezTo>
                    <a:cubicBezTo>
                      <a:pt x="2176" y="98"/>
                      <a:pt x="2225" y="175"/>
                      <a:pt x="2303" y="214"/>
                    </a:cubicBezTo>
                    <a:cubicBezTo>
                      <a:pt x="2336" y="230"/>
                      <a:pt x="2371" y="238"/>
                      <a:pt x="2407" y="238"/>
                    </a:cubicBezTo>
                    <a:cubicBezTo>
                      <a:pt x="2408" y="238"/>
                      <a:pt x="2409" y="238"/>
                      <a:pt x="2410" y="238"/>
                    </a:cubicBezTo>
                    <a:cubicBezTo>
                      <a:pt x="2413" y="238"/>
                      <a:pt x="2413" y="238"/>
                      <a:pt x="2413" y="238"/>
                    </a:cubicBezTo>
                    <a:cubicBezTo>
                      <a:pt x="2424" y="237"/>
                      <a:pt x="2424" y="237"/>
                      <a:pt x="2424" y="237"/>
                    </a:cubicBezTo>
                    <a:cubicBezTo>
                      <a:pt x="2427" y="979"/>
                      <a:pt x="2427" y="979"/>
                      <a:pt x="2427" y="979"/>
                    </a:cubicBezTo>
                    <a:cubicBezTo>
                      <a:pt x="2416" y="978"/>
                      <a:pt x="2416" y="978"/>
                      <a:pt x="2416" y="978"/>
                    </a:cubicBezTo>
                    <a:cubicBezTo>
                      <a:pt x="2413" y="978"/>
                      <a:pt x="2413" y="978"/>
                      <a:pt x="2413" y="978"/>
                    </a:cubicBezTo>
                    <a:cubicBezTo>
                      <a:pt x="2412" y="978"/>
                      <a:pt x="2411" y="978"/>
                      <a:pt x="2410" y="978"/>
                    </a:cubicBezTo>
                    <a:cubicBezTo>
                      <a:pt x="2282" y="979"/>
                      <a:pt x="2178" y="1084"/>
                      <a:pt x="2178" y="1212"/>
                    </a:cubicBezTo>
                    <a:cubicBezTo>
                      <a:pt x="2178" y="1223"/>
                      <a:pt x="2178" y="1223"/>
                      <a:pt x="2178" y="1223"/>
                    </a:cubicBezTo>
                    <a:cubicBezTo>
                      <a:pt x="248" y="1231"/>
                      <a:pt x="248" y="1231"/>
                      <a:pt x="248" y="1231"/>
                    </a:cubicBezTo>
                    <a:lnTo>
                      <a:pt x="248" y="122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28" name="Freeform 7"/>
              <p:cNvSpPr>
                <a:spLocks/>
              </p:cNvSpPr>
              <p:nvPr/>
            </p:nvSpPr>
            <p:spPr bwMode="auto">
              <a:xfrm>
                <a:off x="570" y="97"/>
                <a:ext cx="4614" cy="2247"/>
              </a:xfrm>
              <a:custGeom>
                <a:avLst/>
                <a:gdLst>
                  <a:gd name="T0" fmla="*/ 245 w 2330"/>
                  <a:gd name="T1" fmla="*/ 1134 h 1134"/>
                  <a:gd name="T2" fmla="*/ 2 w 2330"/>
                  <a:gd name="T3" fmla="*/ 893 h 1134"/>
                  <a:gd name="T4" fmla="*/ 0 w 2330"/>
                  <a:gd name="T5" fmla="*/ 244 h 1134"/>
                  <a:gd name="T6" fmla="*/ 239 w 2330"/>
                  <a:gd name="T7" fmla="*/ 7 h 1134"/>
                  <a:gd name="T8" fmla="*/ 2080 w 2330"/>
                  <a:gd name="T9" fmla="*/ 0 h 1134"/>
                  <a:gd name="T10" fmla="*/ 2327 w 2330"/>
                  <a:gd name="T11" fmla="*/ 235 h 1134"/>
                  <a:gd name="T12" fmla="*/ 2330 w 2330"/>
                  <a:gd name="T13" fmla="*/ 883 h 1134"/>
                  <a:gd name="T14" fmla="*/ 2084 w 2330"/>
                  <a:gd name="T15" fmla="*/ 1126 h 1134"/>
                  <a:gd name="T16" fmla="*/ 245 w 2330"/>
                  <a:gd name="T17" fmla="*/ 1134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0" h="1134">
                    <a:moveTo>
                      <a:pt x="245" y="1134"/>
                    </a:moveTo>
                    <a:cubicBezTo>
                      <a:pt x="227" y="1009"/>
                      <a:pt x="128" y="909"/>
                      <a:pt x="2" y="893"/>
                    </a:cubicBezTo>
                    <a:cubicBezTo>
                      <a:pt x="0" y="244"/>
                      <a:pt x="0" y="244"/>
                      <a:pt x="0" y="244"/>
                    </a:cubicBezTo>
                    <a:cubicBezTo>
                      <a:pt x="122" y="227"/>
                      <a:pt x="221" y="129"/>
                      <a:pt x="239" y="7"/>
                    </a:cubicBezTo>
                    <a:cubicBezTo>
                      <a:pt x="2080" y="0"/>
                      <a:pt x="2080" y="0"/>
                      <a:pt x="2080" y="0"/>
                    </a:cubicBezTo>
                    <a:cubicBezTo>
                      <a:pt x="2100" y="123"/>
                      <a:pt x="2202" y="221"/>
                      <a:pt x="2327" y="235"/>
                    </a:cubicBezTo>
                    <a:cubicBezTo>
                      <a:pt x="2330" y="883"/>
                      <a:pt x="2330" y="883"/>
                      <a:pt x="2330" y="883"/>
                    </a:cubicBezTo>
                    <a:cubicBezTo>
                      <a:pt x="2202" y="898"/>
                      <a:pt x="2100" y="999"/>
                      <a:pt x="2084" y="1126"/>
                    </a:cubicBezTo>
                    <a:lnTo>
                      <a:pt x="245" y="1134"/>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29" name="Freeform 9"/>
              <p:cNvSpPr>
                <a:spLocks/>
              </p:cNvSpPr>
              <p:nvPr/>
            </p:nvSpPr>
            <p:spPr bwMode="auto">
              <a:xfrm>
                <a:off x="1194" y="238"/>
                <a:ext cx="283" cy="269"/>
              </a:xfrm>
              <a:custGeom>
                <a:avLst/>
                <a:gdLst>
                  <a:gd name="T0" fmla="*/ 140 w 283"/>
                  <a:gd name="T1" fmla="*/ 0 h 269"/>
                  <a:gd name="T2" fmla="*/ 174 w 283"/>
                  <a:gd name="T3" fmla="*/ 103 h 269"/>
                  <a:gd name="T4" fmla="*/ 283 w 283"/>
                  <a:gd name="T5" fmla="*/ 103 h 269"/>
                  <a:gd name="T6" fmla="*/ 196 w 283"/>
                  <a:gd name="T7" fmla="*/ 166 h 269"/>
                  <a:gd name="T8" fmla="*/ 229 w 283"/>
                  <a:gd name="T9" fmla="*/ 269 h 269"/>
                  <a:gd name="T10" fmla="*/ 142 w 283"/>
                  <a:gd name="T11" fmla="*/ 206 h 269"/>
                  <a:gd name="T12" fmla="*/ 55 w 283"/>
                  <a:gd name="T13" fmla="*/ 269 h 269"/>
                  <a:gd name="T14" fmla="*/ 87 w 283"/>
                  <a:gd name="T15" fmla="*/ 166 h 269"/>
                  <a:gd name="T16" fmla="*/ 0 w 283"/>
                  <a:gd name="T17" fmla="*/ 103 h 269"/>
                  <a:gd name="T18" fmla="*/ 109 w 283"/>
                  <a:gd name="T19" fmla="*/ 103 h 269"/>
                  <a:gd name="T20" fmla="*/ 140 w 283"/>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69">
                    <a:moveTo>
                      <a:pt x="140" y="0"/>
                    </a:moveTo>
                    <a:lnTo>
                      <a:pt x="174" y="103"/>
                    </a:lnTo>
                    <a:lnTo>
                      <a:pt x="283" y="103"/>
                    </a:lnTo>
                    <a:lnTo>
                      <a:pt x="196" y="166"/>
                    </a:lnTo>
                    <a:lnTo>
                      <a:pt x="229" y="269"/>
                    </a:lnTo>
                    <a:lnTo>
                      <a:pt x="142" y="206"/>
                    </a:lnTo>
                    <a:lnTo>
                      <a:pt x="55" y="269"/>
                    </a:lnTo>
                    <a:lnTo>
                      <a:pt x="87" y="166"/>
                    </a:lnTo>
                    <a:lnTo>
                      <a:pt x="0" y="103"/>
                    </a:lnTo>
                    <a:lnTo>
                      <a:pt x="109" y="103"/>
                    </a:lnTo>
                    <a:lnTo>
                      <a:pt x="14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30" name="Freeform 10"/>
              <p:cNvSpPr>
                <a:spLocks/>
              </p:cNvSpPr>
              <p:nvPr/>
            </p:nvSpPr>
            <p:spPr bwMode="auto">
              <a:xfrm>
                <a:off x="4269" y="226"/>
                <a:ext cx="284" cy="269"/>
              </a:xfrm>
              <a:custGeom>
                <a:avLst/>
                <a:gdLst>
                  <a:gd name="T0" fmla="*/ 141 w 284"/>
                  <a:gd name="T1" fmla="*/ 0 h 269"/>
                  <a:gd name="T2" fmla="*/ 175 w 284"/>
                  <a:gd name="T3" fmla="*/ 103 h 269"/>
                  <a:gd name="T4" fmla="*/ 284 w 284"/>
                  <a:gd name="T5" fmla="*/ 103 h 269"/>
                  <a:gd name="T6" fmla="*/ 196 w 284"/>
                  <a:gd name="T7" fmla="*/ 166 h 269"/>
                  <a:gd name="T8" fmla="*/ 230 w 284"/>
                  <a:gd name="T9" fmla="*/ 269 h 269"/>
                  <a:gd name="T10" fmla="*/ 141 w 284"/>
                  <a:gd name="T11" fmla="*/ 206 h 269"/>
                  <a:gd name="T12" fmla="*/ 56 w 284"/>
                  <a:gd name="T13" fmla="*/ 269 h 269"/>
                  <a:gd name="T14" fmla="*/ 88 w 284"/>
                  <a:gd name="T15" fmla="*/ 166 h 269"/>
                  <a:gd name="T16" fmla="*/ 0 w 284"/>
                  <a:gd name="T17" fmla="*/ 103 h 269"/>
                  <a:gd name="T18" fmla="*/ 107 w 284"/>
                  <a:gd name="T19" fmla="*/ 103 h 269"/>
                  <a:gd name="T20" fmla="*/ 141 w 284"/>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9">
                    <a:moveTo>
                      <a:pt x="141" y="0"/>
                    </a:moveTo>
                    <a:lnTo>
                      <a:pt x="175" y="103"/>
                    </a:lnTo>
                    <a:lnTo>
                      <a:pt x="284" y="103"/>
                    </a:lnTo>
                    <a:lnTo>
                      <a:pt x="196" y="166"/>
                    </a:lnTo>
                    <a:lnTo>
                      <a:pt x="230" y="269"/>
                    </a:lnTo>
                    <a:lnTo>
                      <a:pt x="141" y="206"/>
                    </a:lnTo>
                    <a:lnTo>
                      <a:pt x="56" y="269"/>
                    </a:lnTo>
                    <a:lnTo>
                      <a:pt x="88" y="166"/>
                    </a:lnTo>
                    <a:lnTo>
                      <a:pt x="0" y="103"/>
                    </a:lnTo>
                    <a:lnTo>
                      <a:pt x="107" y="103"/>
                    </a:lnTo>
                    <a:lnTo>
                      <a:pt x="141"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31" name="Freeform 11"/>
              <p:cNvSpPr>
                <a:spLocks/>
              </p:cNvSpPr>
              <p:nvPr/>
            </p:nvSpPr>
            <p:spPr bwMode="auto">
              <a:xfrm>
                <a:off x="4275" y="1934"/>
                <a:ext cx="284" cy="268"/>
              </a:xfrm>
              <a:custGeom>
                <a:avLst/>
                <a:gdLst>
                  <a:gd name="T0" fmla="*/ 143 w 284"/>
                  <a:gd name="T1" fmla="*/ 268 h 268"/>
                  <a:gd name="T2" fmla="*/ 109 w 284"/>
                  <a:gd name="T3" fmla="*/ 167 h 268"/>
                  <a:gd name="T4" fmla="*/ 0 w 284"/>
                  <a:gd name="T5" fmla="*/ 167 h 268"/>
                  <a:gd name="T6" fmla="*/ 87 w 284"/>
                  <a:gd name="T7" fmla="*/ 103 h 268"/>
                  <a:gd name="T8" fmla="*/ 54 w 284"/>
                  <a:gd name="T9" fmla="*/ 0 h 268"/>
                  <a:gd name="T10" fmla="*/ 141 w 284"/>
                  <a:gd name="T11" fmla="*/ 64 h 268"/>
                  <a:gd name="T12" fmla="*/ 228 w 284"/>
                  <a:gd name="T13" fmla="*/ 0 h 268"/>
                  <a:gd name="T14" fmla="*/ 196 w 284"/>
                  <a:gd name="T15" fmla="*/ 103 h 268"/>
                  <a:gd name="T16" fmla="*/ 284 w 284"/>
                  <a:gd name="T17" fmla="*/ 165 h 268"/>
                  <a:gd name="T18" fmla="*/ 175 w 284"/>
                  <a:gd name="T19" fmla="*/ 167 h 268"/>
                  <a:gd name="T20" fmla="*/ 143 w 284"/>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68">
                    <a:moveTo>
                      <a:pt x="143" y="268"/>
                    </a:moveTo>
                    <a:lnTo>
                      <a:pt x="109" y="167"/>
                    </a:lnTo>
                    <a:lnTo>
                      <a:pt x="0" y="167"/>
                    </a:lnTo>
                    <a:lnTo>
                      <a:pt x="87" y="103"/>
                    </a:lnTo>
                    <a:lnTo>
                      <a:pt x="54" y="0"/>
                    </a:lnTo>
                    <a:lnTo>
                      <a:pt x="141" y="64"/>
                    </a:lnTo>
                    <a:lnTo>
                      <a:pt x="228" y="0"/>
                    </a:lnTo>
                    <a:lnTo>
                      <a:pt x="196" y="103"/>
                    </a:lnTo>
                    <a:lnTo>
                      <a:pt x="284" y="165"/>
                    </a:lnTo>
                    <a:lnTo>
                      <a:pt x="175" y="167"/>
                    </a:lnTo>
                    <a:lnTo>
                      <a:pt x="143"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sp>
            <p:nvSpPr>
              <p:cNvPr id="532" name="Freeform 12"/>
              <p:cNvSpPr>
                <a:spLocks/>
              </p:cNvSpPr>
              <p:nvPr/>
            </p:nvSpPr>
            <p:spPr bwMode="auto">
              <a:xfrm>
                <a:off x="1202" y="1946"/>
                <a:ext cx="281" cy="268"/>
              </a:xfrm>
              <a:custGeom>
                <a:avLst/>
                <a:gdLst>
                  <a:gd name="T0" fmla="*/ 140 w 281"/>
                  <a:gd name="T1" fmla="*/ 268 h 268"/>
                  <a:gd name="T2" fmla="*/ 106 w 281"/>
                  <a:gd name="T3" fmla="*/ 167 h 268"/>
                  <a:gd name="T4" fmla="*/ 0 w 281"/>
                  <a:gd name="T5" fmla="*/ 167 h 268"/>
                  <a:gd name="T6" fmla="*/ 87 w 281"/>
                  <a:gd name="T7" fmla="*/ 103 h 268"/>
                  <a:gd name="T8" fmla="*/ 53 w 281"/>
                  <a:gd name="T9" fmla="*/ 0 h 268"/>
                  <a:gd name="T10" fmla="*/ 140 w 281"/>
                  <a:gd name="T11" fmla="*/ 63 h 268"/>
                  <a:gd name="T12" fmla="*/ 227 w 281"/>
                  <a:gd name="T13" fmla="*/ 0 h 268"/>
                  <a:gd name="T14" fmla="*/ 194 w 281"/>
                  <a:gd name="T15" fmla="*/ 101 h 268"/>
                  <a:gd name="T16" fmla="*/ 281 w 281"/>
                  <a:gd name="T17" fmla="*/ 165 h 268"/>
                  <a:gd name="T18" fmla="*/ 174 w 281"/>
                  <a:gd name="T19" fmla="*/ 165 h 268"/>
                  <a:gd name="T20" fmla="*/ 140 w 281"/>
                  <a:gd name="T21"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268">
                    <a:moveTo>
                      <a:pt x="140" y="268"/>
                    </a:moveTo>
                    <a:lnTo>
                      <a:pt x="106" y="167"/>
                    </a:lnTo>
                    <a:lnTo>
                      <a:pt x="0" y="167"/>
                    </a:lnTo>
                    <a:lnTo>
                      <a:pt x="87" y="103"/>
                    </a:lnTo>
                    <a:lnTo>
                      <a:pt x="53" y="0"/>
                    </a:lnTo>
                    <a:lnTo>
                      <a:pt x="140" y="63"/>
                    </a:lnTo>
                    <a:lnTo>
                      <a:pt x="227" y="0"/>
                    </a:lnTo>
                    <a:lnTo>
                      <a:pt x="194" y="101"/>
                    </a:lnTo>
                    <a:lnTo>
                      <a:pt x="281" y="165"/>
                    </a:lnTo>
                    <a:lnTo>
                      <a:pt x="174" y="165"/>
                    </a:lnTo>
                    <a:lnTo>
                      <a:pt x="140" y="2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p>
            </p:txBody>
          </p:sp>
        </p:grpSp>
        <p:cxnSp>
          <p:nvCxnSpPr>
            <p:cNvPr id="525" name="Straight Connector 524"/>
            <p:cNvCxnSpPr/>
            <p:nvPr/>
          </p:nvCxnSpPr>
          <p:spPr>
            <a:xfrm>
              <a:off x="3788563" y="3874289"/>
              <a:ext cx="66125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6" name="Straight Connector 525"/>
            <p:cNvCxnSpPr/>
            <p:nvPr/>
          </p:nvCxnSpPr>
          <p:spPr>
            <a:xfrm>
              <a:off x="3788563" y="4328609"/>
              <a:ext cx="66125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534" name="TextBox 82"/>
          <p:cNvSpPr txBox="1"/>
          <p:nvPr/>
        </p:nvSpPr>
        <p:spPr>
          <a:xfrm>
            <a:off x="3477101" y="3970981"/>
            <a:ext cx="915805" cy="266691"/>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800" dirty="0" smtClean="0">
                <a:latin typeface="Impact"/>
                <a:hlinkClick r:id="rId32"/>
              </a:rPr>
              <a:t>TICKET</a:t>
            </a:r>
            <a:endParaRPr lang="es-ES" sz="1800" dirty="0" smtClean="0">
              <a:latin typeface="Impact"/>
              <a:cs typeface="Arial"/>
            </a:endParaRPr>
          </a:p>
        </p:txBody>
      </p:sp>
      <p:sp>
        <p:nvSpPr>
          <p:cNvPr id="536" name="Rectangle 535"/>
          <p:cNvSpPr/>
          <p:nvPr/>
        </p:nvSpPr>
        <p:spPr>
          <a:xfrm>
            <a:off x="3112129" y="3504923"/>
            <a:ext cx="674256" cy="289310"/>
          </a:xfrm>
          <a:prstGeom prst="rect">
            <a:avLst/>
          </a:prstGeom>
        </p:spPr>
        <p:txBody>
          <a:bodyPr wrap="square">
            <a:spAutoFit/>
          </a:bodyPr>
          <a:lstStyle/>
          <a:p>
            <a:pPr algn="ctr" defTabSz="560070">
              <a:lnSpc>
                <a:spcPct val="80000"/>
              </a:lnSpc>
              <a:spcBef>
                <a:spcPct val="0"/>
              </a:spcBef>
            </a:pPr>
            <a:r>
              <a:rPr lang="en-GB" sz="1600" dirty="0" smtClean="0">
                <a:solidFill>
                  <a:srgbClr val="0E2231"/>
                </a:solidFill>
                <a:latin typeface="+mj-lt"/>
              </a:rPr>
              <a:t>65 %</a:t>
            </a:r>
            <a:endParaRPr lang="es-ES" sz="1600" dirty="0">
              <a:solidFill>
                <a:srgbClr val="0E2231"/>
              </a:solidFill>
              <a:latin typeface="+mj-lt"/>
              <a:cs typeface="Arial"/>
            </a:endParaRPr>
          </a:p>
        </p:txBody>
      </p:sp>
      <p:sp>
        <p:nvSpPr>
          <p:cNvPr id="537" name="Rectangle 536"/>
          <p:cNvSpPr/>
          <p:nvPr/>
        </p:nvSpPr>
        <p:spPr>
          <a:xfrm>
            <a:off x="3566629" y="3493493"/>
            <a:ext cx="674256" cy="246221"/>
          </a:xfrm>
          <a:prstGeom prst="rect">
            <a:avLst/>
          </a:prstGeom>
        </p:spPr>
        <p:txBody>
          <a:bodyPr wrap="square">
            <a:spAutoFit/>
          </a:bodyPr>
          <a:lstStyle/>
          <a:p>
            <a:r>
              <a:rPr lang="en-GB" sz="1000" b="1" dirty="0" smtClean="0">
                <a:solidFill>
                  <a:srgbClr val="0E2231"/>
                </a:solidFill>
              </a:rPr>
              <a:t>Brasil</a:t>
            </a:r>
            <a:endParaRPr lang="es-ES" sz="1000" dirty="0">
              <a:solidFill>
                <a:srgbClr val="0E2231"/>
              </a:solidFill>
            </a:endParaRPr>
          </a:p>
        </p:txBody>
      </p:sp>
      <p:sp>
        <p:nvSpPr>
          <p:cNvPr id="538" name="Rectangle 537"/>
          <p:cNvSpPr/>
          <p:nvPr/>
        </p:nvSpPr>
        <p:spPr>
          <a:xfrm>
            <a:off x="4067943" y="3472732"/>
            <a:ext cx="1084740" cy="338554"/>
          </a:xfrm>
          <a:prstGeom prst="rect">
            <a:avLst/>
          </a:prstGeom>
        </p:spPr>
        <p:txBody>
          <a:bodyPr wrap="square">
            <a:spAutoFit/>
          </a:bodyPr>
          <a:lstStyle/>
          <a:p>
            <a:r>
              <a:rPr lang="en-GB" sz="900" dirty="0">
                <a:solidFill>
                  <a:srgbClr val="0E2231"/>
                </a:solidFill>
                <a:latin typeface="+mj-lt"/>
              </a:rPr>
              <a:t>&gt; 154.000</a:t>
            </a:r>
          </a:p>
          <a:p>
            <a:r>
              <a:rPr lang="en-GB" sz="700" b="1" dirty="0" smtClean="0">
                <a:solidFill>
                  <a:srgbClr val="0E2231"/>
                </a:solidFill>
              </a:rPr>
              <a:t>EE.UU.</a:t>
            </a:r>
            <a:endParaRPr lang="es-ES" sz="700" dirty="0">
              <a:solidFill>
                <a:srgbClr val="0E2231"/>
              </a:solidFill>
            </a:endParaRPr>
          </a:p>
        </p:txBody>
      </p:sp>
      <p:sp>
        <p:nvSpPr>
          <p:cNvPr id="539" name="Rectangle 538"/>
          <p:cNvSpPr/>
          <p:nvPr/>
        </p:nvSpPr>
        <p:spPr>
          <a:xfrm>
            <a:off x="4348079" y="4353664"/>
            <a:ext cx="674256" cy="338554"/>
          </a:xfrm>
          <a:prstGeom prst="rect">
            <a:avLst/>
          </a:prstGeom>
        </p:spPr>
        <p:txBody>
          <a:bodyPr wrap="square">
            <a:spAutoFit/>
          </a:bodyPr>
          <a:lstStyle/>
          <a:p>
            <a:r>
              <a:rPr lang="en-GB" sz="900" dirty="0">
                <a:solidFill>
                  <a:srgbClr val="0E2231"/>
                </a:solidFill>
                <a:latin typeface="+mj-lt"/>
              </a:rPr>
              <a:t>&gt; 18.000</a:t>
            </a:r>
          </a:p>
          <a:p>
            <a:r>
              <a:rPr lang="en-GB" sz="700" b="1" dirty="0" smtClean="0">
                <a:solidFill>
                  <a:srgbClr val="0E2231"/>
                </a:solidFill>
              </a:rPr>
              <a:t>ALEMANIA</a:t>
            </a:r>
            <a:endParaRPr lang="es-ES" sz="700" dirty="0">
              <a:solidFill>
                <a:srgbClr val="0E2231"/>
              </a:solidFill>
            </a:endParaRPr>
          </a:p>
        </p:txBody>
      </p:sp>
      <p:sp>
        <p:nvSpPr>
          <p:cNvPr id="540" name="Rectangle 539"/>
          <p:cNvSpPr/>
          <p:nvPr/>
        </p:nvSpPr>
        <p:spPr>
          <a:xfrm>
            <a:off x="4472299" y="3682606"/>
            <a:ext cx="978998" cy="353943"/>
          </a:xfrm>
          <a:prstGeom prst="rect">
            <a:avLst/>
          </a:prstGeom>
        </p:spPr>
        <p:txBody>
          <a:bodyPr wrap="square">
            <a:spAutoFit/>
          </a:bodyPr>
          <a:lstStyle/>
          <a:p>
            <a:r>
              <a:rPr lang="en-GB" sz="900" dirty="0">
                <a:solidFill>
                  <a:srgbClr val="0E2231"/>
                </a:solidFill>
                <a:latin typeface="+mj-lt"/>
              </a:rPr>
              <a:t>&gt; 40.000</a:t>
            </a:r>
          </a:p>
          <a:p>
            <a:r>
              <a:rPr lang="en-GB" sz="800" dirty="0" smtClean="0">
                <a:solidFill>
                  <a:srgbClr val="0E2231"/>
                </a:solidFill>
              </a:rPr>
              <a:t>Australia</a:t>
            </a:r>
          </a:p>
        </p:txBody>
      </p:sp>
      <p:sp>
        <p:nvSpPr>
          <p:cNvPr id="541" name="Rectangle 540"/>
          <p:cNvSpPr/>
          <p:nvPr/>
        </p:nvSpPr>
        <p:spPr>
          <a:xfrm>
            <a:off x="4453556" y="4035327"/>
            <a:ext cx="978998" cy="353943"/>
          </a:xfrm>
          <a:prstGeom prst="rect">
            <a:avLst/>
          </a:prstGeom>
        </p:spPr>
        <p:txBody>
          <a:bodyPr wrap="square">
            <a:spAutoFit/>
          </a:bodyPr>
          <a:lstStyle/>
          <a:p>
            <a:r>
              <a:rPr lang="en-GB" sz="900" dirty="0">
                <a:solidFill>
                  <a:srgbClr val="0E2231"/>
                </a:solidFill>
                <a:latin typeface="+mj-lt"/>
              </a:rPr>
              <a:t>&gt; 33.000</a:t>
            </a:r>
          </a:p>
          <a:p>
            <a:r>
              <a:rPr lang="en-GB" sz="800" dirty="0" smtClean="0">
                <a:solidFill>
                  <a:srgbClr val="0E2231"/>
                </a:solidFill>
              </a:rPr>
              <a:t>Colombia </a:t>
            </a:r>
            <a:endParaRPr lang="es-ES" sz="700" dirty="0">
              <a:solidFill>
                <a:srgbClr val="0E2231"/>
              </a:solidFill>
            </a:endParaRPr>
          </a:p>
        </p:txBody>
      </p:sp>
      <p:sp>
        <p:nvSpPr>
          <p:cNvPr id="542" name="Freeform 20"/>
          <p:cNvSpPr>
            <a:spLocks/>
          </p:cNvSpPr>
          <p:nvPr/>
        </p:nvSpPr>
        <p:spPr bwMode="auto">
          <a:xfrm>
            <a:off x="429102" y="3565721"/>
            <a:ext cx="496720" cy="705643"/>
          </a:xfrm>
          <a:custGeom>
            <a:avLst/>
            <a:gdLst>
              <a:gd name="T0" fmla="*/ 657 w 695"/>
              <a:gd name="T1" fmla="*/ 548 h 989"/>
              <a:gd name="T2" fmla="*/ 399 w 695"/>
              <a:gd name="T3" fmla="*/ 759 h 989"/>
              <a:gd name="T4" fmla="*/ 384 w 695"/>
              <a:gd name="T5" fmla="*/ 870 h 989"/>
              <a:gd name="T6" fmla="*/ 436 w 695"/>
              <a:gd name="T7" fmla="*/ 772 h 989"/>
              <a:gd name="T8" fmla="*/ 643 w 695"/>
              <a:gd name="T9" fmla="*/ 622 h 989"/>
              <a:gd name="T10" fmla="*/ 445 w 695"/>
              <a:gd name="T11" fmla="*/ 796 h 989"/>
              <a:gd name="T12" fmla="*/ 382 w 695"/>
              <a:gd name="T13" fmla="*/ 967 h 989"/>
              <a:gd name="T14" fmla="*/ 500 w 695"/>
              <a:gd name="T15" fmla="*/ 374 h 989"/>
              <a:gd name="T16" fmla="*/ 198 w 695"/>
              <a:gd name="T17" fmla="*/ 0 h 989"/>
              <a:gd name="T18" fmla="*/ 108 w 695"/>
              <a:gd name="T19" fmla="*/ 644 h 989"/>
              <a:gd name="T20" fmla="*/ 233 w 695"/>
              <a:gd name="T21" fmla="*/ 825 h 989"/>
              <a:gd name="T22" fmla="*/ 178 w 695"/>
              <a:gd name="T23" fmla="*/ 616 h 989"/>
              <a:gd name="T24" fmla="*/ 278 w 695"/>
              <a:gd name="T25" fmla="*/ 125 h 989"/>
              <a:gd name="T26" fmla="*/ 223 w 695"/>
              <a:gd name="T27" fmla="*/ 637 h 989"/>
              <a:gd name="T28" fmla="*/ 373 w 695"/>
              <a:gd name="T29" fmla="*/ 989 h 989"/>
              <a:gd name="T30" fmla="*/ 388 w 695"/>
              <a:gd name="T31" fmla="*/ 986 h 989"/>
              <a:gd name="T32" fmla="*/ 389 w 695"/>
              <a:gd name="T33" fmla="*/ 986 h 989"/>
              <a:gd name="T34" fmla="*/ 394 w 695"/>
              <a:gd name="T35" fmla="*/ 983 h 989"/>
              <a:gd name="T36" fmla="*/ 390 w 695"/>
              <a:gd name="T37" fmla="*/ 978 h 989"/>
              <a:gd name="T38" fmla="*/ 640 w 695"/>
              <a:gd name="T39" fmla="*/ 793 h 989"/>
              <a:gd name="T40" fmla="*/ 657 w 695"/>
              <a:gd name="T41" fmla="*/ 548 h 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5" h="989">
                <a:moveTo>
                  <a:pt x="657" y="548"/>
                </a:moveTo>
                <a:cubicBezTo>
                  <a:pt x="625" y="656"/>
                  <a:pt x="450" y="623"/>
                  <a:pt x="399" y="759"/>
                </a:cubicBezTo>
                <a:cubicBezTo>
                  <a:pt x="381" y="810"/>
                  <a:pt x="381" y="841"/>
                  <a:pt x="384" y="870"/>
                </a:cubicBezTo>
                <a:cubicBezTo>
                  <a:pt x="395" y="838"/>
                  <a:pt x="411" y="803"/>
                  <a:pt x="436" y="772"/>
                </a:cubicBezTo>
                <a:cubicBezTo>
                  <a:pt x="495" y="698"/>
                  <a:pt x="591" y="698"/>
                  <a:pt x="643" y="622"/>
                </a:cubicBezTo>
                <a:cubicBezTo>
                  <a:pt x="600" y="713"/>
                  <a:pt x="506" y="704"/>
                  <a:pt x="445" y="796"/>
                </a:cubicBezTo>
                <a:cubicBezTo>
                  <a:pt x="407" y="854"/>
                  <a:pt x="394" y="901"/>
                  <a:pt x="382" y="967"/>
                </a:cubicBezTo>
                <a:cubicBezTo>
                  <a:pt x="222" y="737"/>
                  <a:pt x="541" y="673"/>
                  <a:pt x="500" y="374"/>
                </a:cubicBezTo>
                <a:cubicBezTo>
                  <a:pt x="478" y="214"/>
                  <a:pt x="330" y="33"/>
                  <a:pt x="198" y="0"/>
                </a:cubicBezTo>
                <a:cubicBezTo>
                  <a:pt x="297" y="197"/>
                  <a:pt x="0" y="383"/>
                  <a:pt x="108" y="644"/>
                </a:cubicBezTo>
                <a:cubicBezTo>
                  <a:pt x="149" y="743"/>
                  <a:pt x="191" y="787"/>
                  <a:pt x="233" y="825"/>
                </a:cubicBezTo>
                <a:cubicBezTo>
                  <a:pt x="206" y="765"/>
                  <a:pt x="183" y="693"/>
                  <a:pt x="178" y="616"/>
                </a:cubicBezTo>
                <a:cubicBezTo>
                  <a:pt x="166" y="430"/>
                  <a:pt x="303" y="303"/>
                  <a:pt x="278" y="125"/>
                </a:cubicBezTo>
                <a:cubicBezTo>
                  <a:pt x="336" y="312"/>
                  <a:pt x="188" y="425"/>
                  <a:pt x="223" y="637"/>
                </a:cubicBezTo>
                <a:cubicBezTo>
                  <a:pt x="246" y="780"/>
                  <a:pt x="295" y="868"/>
                  <a:pt x="373" y="989"/>
                </a:cubicBezTo>
                <a:cubicBezTo>
                  <a:pt x="377" y="985"/>
                  <a:pt x="383" y="985"/>
                  <a:pt x="388" y="986"/>
                </a:cubicBezTo>
                <a:cubicBezTo>
                  <a:pt x="388" y="987"/>
                  <a:pt x="389" y="987"/>
                  <a:pt x="389" y="986"/>
                </a:cubicBezTo>
                <a:cubicBezTo>
                  <a:pt x="394" y="987"/>
                  <a:pt x="398" y="988"/>
                  <a:pt x="394" y="983"/>
                </a:cubicBezTo>
                <a:cubicBezTo>
                  <a:pt x="392" y="982"/>
                  <a:pt x="391" y="980"/>
                  <a:pt x="390" y="978"/>
                </a:cubicBezTo>
                <a:cubicBezTo>
                  <a:pt x="408" y="831"/>
                  <a:pt x="552" y="920"/>
                  <a:pt x="640" y="793"/>
                </a:cubicBezTo>
                <a:cubicBezTo>
                  <a:pt x="687" y="725"/>
                  <a:pt x="695" y="606"/>
                  <a:pt x="657" y="548"/>
                </a:cubicBezTo>
                <a:close/>
              </a:path>
            </a:pathLst>
          </a:custGeom>
          <a:gradFill flip="none" rotWithShape="1">
            <a:gsLst>
              <a:gs pos="0">
                <a:schemeClr val="accent2"/>
              </a:gs>
              <a:gs pos="100000">
                <a:schemeClr val="accent1">
                  <a:shade val="100000"/>
                  <a:satMod val="115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544" name="Chevron 543">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545" name="Chevron 544">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546" name="TextBox 545"/>
          <p:cNvSpPr txBox="1"/>
          <p:nvPr/>
        </p:nvSpPr>
        <p:spPr>
          <a:xfrm>
            <a:off x="3523442" y="3845943"/>
            <a:ext cx="755945" cy="200055"/>
          </a:xfrm>
          <a:prstGeom prst="rect">
            <a:avLst/>
          </a:prstGeom>
          <a:noFill/>
        </p:spPr>
        <p:txBody>
          <a:bodyPr wrap="square" rtlCol="0">
            <a:spAutoFit/>
          </a:bodyPr>
          <a:lstStyle/>
          <a:p>
            <a:r>
              <a:rPr lang="en-GB" sz="700" dirty="0" smtClean="0">
                <a:solidFill>
                  <a:schemeClr val="bg1"/>
                </a:solidFill>
              </a:rPr>
              <a:t>Comprado</a:t>
            </a:r>
            <a:endParaRPr lang="es-ES" sz="700" dirty="0">
              <a:solidFill>
                <a:schemeClr val="bg1"/>
              </a:solidFill>
            </a:endParaRPr>
          </a:p>
        </p:txBody>
      </p:sp>
      <p:sp>
        <p:nvSpPr>
          <p:cNvPr id="547" name="TextBox 546"/>
          <p:cNvSpPr txBox="1"/>
          <p:nvPr/>
        </p:nvSpPr>
        <p:spPr>
          <a:xfrm rot="16200000">
            <a:off x="1373216" y="3936995"/>
            <a:ext cx="1281120" cy="230832"/>
          </a:xfrm>
          <a:prstGeom prst="rect">
            <a:avLst/>
          </a:prstGeom>
          <a:noFill/>
        </p:spPr>
        <p:txBody>
          <a:bodyPr wrap="none" rtlCol="0">
            <a:spAutoFit/>
          </a:bodyPr>
          <a:lstStyle/>
          <a:p>
            <a:r>
              <a:rPr lang="en-GB" sz="900" b="1" dirty="0" err="1" smtClean="0">
                <a:solidFill>
                  <a:srgbClr val="002060"/>
                </a:solidFill>
              </a:rPr>
              <a:t>Precios</a:t>
            </a:r>
            <a:r>
              <a:rPr lang="en-GB" sz="900" b="1" dirty="0" smtClean="0">
                <a:solidFill>
                  <a:srgbClr val="002060"/>
                </a:solidFill>
              </a:rPr>
              <a:t> de entradas</a:t>
            </a:r>
            <a:endParaRPr lang="es-ES" sz="900" b="1" dirty="0">
              <a:solidFill>
                <a:srgbClr val="002060"/>
              </a:solidFill>
            </a:endParaRPr>
          </a:p>
        </p:txBody>
      </p:sp>
      <p:sp>
        <p:nvSpPr>
          <p:cNvPr id="548" name="TextBox 547"/>
          <p:cNvSpPr txBox="1"/>
          <p:nvPr/>
        </p:nvSpPr>
        <p:spPr>
          <a:xfrm>
            <a:off x="1770730" y="1265775"/>
            <a:ext cx="642074" cy="215444"/>
          </a:xfrm>
          <a:prstGeom prst="rect">
            <a:avLst/>
          </a:prstGeom>
          <a:noFill/>
        </p:spPr>
        <p:txBody>
          <a:bodyPr wrap="square" rtlCol="0">
            <a:spAutoFit/>
          </a:bodyPr>
          <a:lstStyle/>
          <a:p>
            <a:pPr algn="ctr">
              <a:defRPr/>
            </a:pPr>
            <a:r>
              <a:rPr lang="en-US" sz="800" b="1" dirty="0" err="1" smtClean="0">
                <a:solidFill>
                  <a:prstClr val="white"/>
                </a:solidFill>
              </a:rPr>
              <a:t>Alemania</a:t>
            </a:r>
            <a:endParaRPr lang="en-US" sz="800" b="1" dirty="0">
              <a:solidFill>
                <a:prstClr val="white"/>
              </a:solidFill>
            </a:endParaRPr>
          </a:p>
        </p:txBody>
      </p:sp>
      <p:sp>
        <p:nvSpPr>
          <p:cNvPr id="549" name="TextBox 548"/>
          <p:cNvSpPr txBox="1"/>
          <p:nvPr/>
        </p:nvSpPr>
        <p:spPr>
          <a:xfrm>
            <a:off x="334465" y="1182300"/>
            <a:ext cx="642074" cy="215444"/>
          </a:xfrm>
          <a:prstGeom prst="rect">
            <a:avLst/>
          </a:prstGeom>
          <a:noFill/>
        </p:spPr>
        <p:txBody>
          <a:bodyPr wrap="square" rtlCol="0">
            <a:spAutoFit/>
          </a:bodyPr>
          <a:lstStyle/>
          <a:p>
            <a:pPr algn="ctr">
              <a:defRPr/>
            </a:pPr>
            <a:r>
              <a:rPr lang="en-US" sz="800" b="1" dirty="0" err="1" smtClean="0">
                <a:solidFill>
                  <a:prstClr val="white"/>
                </a:solidFill>
              </a:rPr>
              <a:t>Brasil</a:t>
            </a:r>
            <a:endParaRPr lang="en-US" sz="800" b="1" dirty="0">
              <a:solidFill>
                <a:prstClr val="white"/>
              </a:solidFill>
            </a:endParaRPr>
          </a:p>
        </p:txBody>
      </p:sp>
      <p:grpSp>
        <p:nvGrpSpPr>
          <p:cNvPr id="550" name="Group 549"/>
          <p:cNvGrpSpPr/>
          <p:nvPr/>
        </p:nvGrpSpPr>
        <p:grpSpPr>
          <a:xfrm>
            <a:off x="1726370" y="1447147"/>
            <a:ext cx="699656" cy="680998"/>
            <a:chOff x="465509" y="1192402"/>
            <a:chExt cx="934939" cy="910006"/>
          </a:xfrm>
        </p:grpSpPr>
        <p:pic>
          <p:nvPicPr>
            <p:cNvPr id="551" name="Picture 550"/>
            <p:cNvPicPr>
              <a:picLocks noChangeAspect="1"/>
            </p:cNvPicPr>
            <p:nvPr/>
          </p:nvPicPr>
          <p:blipFill>
            <a:blip r:embed="rId33" cstate="screen">
              <a:extLst>
                <a:ext uri="{28A0092B-C50C-407E-A947-70E740481C1C}">
                  <a14:useLocalDpi xmlns:a14="http://schemas.microsoft.com/office/drawing/2010/main"/>
                </a:ext>
              </a:extLst>
            </a:blip>
            <a:stretch>
              <a:fillRect/>
            </a:stretch>
          </p:blipFill>
          <p:spPr>
            <a:xfrm>
              <a:off x="465509" y="1192402"/>
              <a:ext cx="934939" cy="910006"/>
            </a:xfrm>
            <a:prstGeom prst="rect">
              <a:avLst/>
            </a:prstGeom>
            <a:noFill/>
          </p:spPr>
        </p:pic>
        <p:sp>
          <p:nvSpPr>
            <p:cNvPr id="552" name="TextBox 82"/>
            <p:cNvSpPr txBox="1"/>
            <p:nvPr/>
          </p:nvSpPr>
          <p:spPr>
            <a:xfrm>
              <a:off x="591986" y="1491332"/>
              <a:ext cx="668663" cy="388848"/>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600" b="1" dirty="0" smtClean="0">
                  <a:solidFill>
                    <a:prstClr val="white"/>
                  </a:solidFill>
                </a:rPr>
                <a:t>18</a:t>
              </a:r>
              <a:endParaRPr lang="en-GB" sz="1800" dirty="0" smtClean="0">
                <a:solidFill>
                  <a:prstClr val="white"/>
                </a:solidFill>
                <a:cs typeface="Arial"/>
              </a:endParaRPr>
            </a:p>
          </p:txBody>
        </p:sp>
      </p:grpSp>
      <p:pic>
        <p:nvPicPr>
          <p:cNvPr id="553" name="Picture 552"/>
          <p:cNvPicPr>
            <a:picLocks noChangeAspect="1"/>
          </p:cNvPicPr>
          <p:nvPr/>
        </p:nvPicPr>
        <p:blipFill>
          <a:blip r:embed="rId34" cstate="screen">
            <a:extLst>
              <a:ext uri="{28A0092B-C50C-407E-A947-70E740481C1C}">
                <a14:useLocalDpi xmlns:a14="http://schemas.microsoft.com/office/drawing/2010/main"/>
              </a:ext>
            </a:extLst>
          </a:blip>
          <a:stretch>
            <a:fillRect/>
          </a:stretch>
        </p:blipFill>
        <p:spPr>
          <a:xfrm>
            <a:off x="229129" y="1362591"/>
            <a:ext cx="844603" cy="822080"/>
          </a:xfrm>
          <a:prstGeom prst="rect">
            <a:avLst/>
          </a:prstGeom>
          <a:noFill/>
        </p:spPr>
      </p:pic>
      <p:sp>
        <p:nvSpPr>
          <p:cNvPr id="554" name="TextBox 82"/>
          <p:cNvSpPr txBox="1"/>
          <p:nvPr/>
        </p:nvSpPr>
        <p:spPr>
          <a:xfrm>
            <a:off x="1137416" y="1669597"/>
            <a:ext cx="500390" cy="29099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600" b="1" dirty="0" smtClean="0">
                <a:solidFill>
                  <a:prstClr val="white"/>
                </a:solidFill>
              </a:rPr>
              <a:t>18</a:t>
            </a:r>
            <a:endParaRPr lang="en-GB" sz="1800" dirty="0" smtClean="0">
              <a:solidFill>
                <a:prstClr val="white"/>
              </a:solidFill>
              <a:cs typeface="Arial"/>
            </a:endParaRPr>
          </a:p>
        </p:txBody>
      </p:sp>
      <p:sp>
        <p:nvSpPr>
          <p:cNvPr id="555" name="TextBox 554"/>
          <p:cNvSpPr txBox="1"/>
          <p:nvPr/>
        </p:nvSpPr>
        <p:spPr>
          <a:xfrm>
            <a:off x="1087076" y="1264186"/>
            <a:ext cx="642074" cy="215444"/>
          </a:xfrm>
          <a:prstGeom prst="rect">
            <a:avLst/>
          </a:prstGeom>
          <a:noFill/>
        </p:spPr>
        <p:txBody>
          <a:bodyPr wrap="square" rtlCol="0">
            <a:spAutoFit/>
          </a:bodyPr>
          <a:lstStyle/>
          <a:p>
            <a:pPr algn="ctr">
              <a:defRPr/>
            </a:pPr>
            <a:r>
              <a:rPr lang="en-US" sz="800" b="1" dirty="0" smtClean="0">
                <a:solidFill>
                  <a:prstClr val="white"/>
                </a:solidFill>
              </a:rPr>
              <a:t>Italia</a:t>
            </a:r>
            <a:endParaRPr lang="en-US" sz="800" b="1" dirty="0">
              <a:solidFill>
                <a:prstClr val="white"/>
              </a:solidFill>
            </a:endParaRPr>
          </a:p>
        </p:txBody>
      </p:sp>
      <p:sp>
        <p:nvSpPr>
          <p:cNvPr id="556" name="TextBox 82"/>
          <p:cNvSpPr txBox="1"/>
          <p:nvPr/>
        </p:nvSpPr>
        <p:spPr>
          <a:xfrm>
            <a:off x="354934" y="1607833"/>
            <a:ext cx="604055" cy="351277"/>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600" b="1" dirty="0" smtClean="0">
                <a:solidFill>
                  <a:prstClr val="white"/>
                </a:solidFill>
              </a:rPr>
              <a:t>20</a:t>
            </a:r>
            <a:endParaRPr lang="en-GB" sz="1800" dirty="0" smtClean="0">
              <a:solidFill>
                <a:prstClr val="white"/>
              </a:solidFill>
              <a:cs typeface="Arial"/>
            </a:endParaRPr>
          </a:p>
        </p:txBody>
      </p:sp>
      <p:sp>
        <p:nvSpPr>
          <p:cNvPr id="257" name="TextBox 256"/>
          <p:cNvSpPr txBox="1"/>
          <p:nvPr/>
        </p:nvSpPr>
        <p:spPr>
          <a:xfrm>
            <a:off x="7945811" y="4279694"/>
            <a:ext cx="1143007" cy="535531"/>
          </a:xfrm>
          <a:prstGeom prst="rect">
            <a:avLst/>
          </a:prstGeom>
          <a:noFill/>
        </p:spPr>
        <p:txBody>
          <a:bodyPr wrap="square" rtlCol="0">
            <a:spAutoFit/>
          </a:bodyPr>
          <a:lstStyle/>
          <a:p>
            <a:pPr>
              <a:lnSpc>
                <a:spcPct val="90000"/>
              </a:lnSpc>
              <a:defRPr/>
            </a:pPr>
            <a:r>
              <a:rPr lang="en-US" sz="1600" dirty="0">
                <a:solidFill>
                  <a:srgbClr val="002060"/>
                </a:solidFill>
                <a:latin typeface="+mj-lt"/>
              </a:rPr>
              <a:t>70.000</a:t>
            </a:r>
            <a:r>
              <a:rPr dirty="0" smtClean="0"/>
              <a:t> </a:t>
            </a:r>
            <a:r>
              <a:rPr lang="en-US" sz="800" dirty="0" smtClean="0">
                <a:solidFill>
                  <a:srgbClr val="002060"/>
                </a:solidFill>
              </a:rPr>
              <a:t>2010</a:t>
            </a:r>
            <a:endParaRPr lang="es-ES" sz="800" dirty="0">
              <a:solidFill>
                <a:srgbClr val="002060"/>
              </a:solidFill>
            </a:endParaRPr>
          </a:p>
          <a:p>
            <a:pPr>
              <a:lnSpc>
                <a:spcPct val="90000"/>
              </a:lnSpc>
              <a:defRPr/>
            </a:pPr>
            <a:endParaRPr lang="es-ES" sz="1400" b="1" dirty="0">
              <a:solidFill>
                <a:prstClr val="white"/>
              </a:solidFill>
            </a:endParaRPr>
          </a:p>
        </p:txBody>
      </p:sp>
      <p:pic>
        <p:nvPicPr>
          <p:cNvPr id="258" name="Picture 257"/>
          <p:cNvPicPr>
            <a:picLocks noChangeAspect="1"/>
          </p:cNvPicPr>
          <p:nvPr/>
        </p:nvPicPr>
        <p:blipFill>
          <a:blip r:embed="rId28" cstate="screen">
            <a:extLst>
              <a:ext uri="{28A0092B-C50C-407E-A947-70E740481C1C}">
                <a14:useLocalDpi xmlns:a14="http://schemas.microsoft.com/office/drawing/2010/main"/>
              </a:ext>
            </a:extLst>
          </a:blip>
          <a:stretch>
            <a:fillRect/>
          </a:stretch>
        </p:blipFill>
        <p:spPr>
          <a:xfrm>
            <a:off x="7135860" y="3793531"/>
            <a:ext cx="640496" cy="791442"/>
          </a:xfrm>
          <a:prstGeom prst="rect">
            <a:avLst/>
          </a:prstGeom>
        </p:spPr>
      </p:pic>
      <p:sp>
        <p:nvSpPr>
          <p:cNvPr id="259" name="TextBox 258"/>
          <p:cNvSpPr txBox="1"/>
          <p:nvPr/>
        </p:nvSpPr>
        <p:spPr>
          <a:xfrm>
            <a:off x="7085086" y="4028287"/>
            <a:ext cx="846122" cy="733021"/>
          </a:xfrm>
          <a:prstGeom prst="rect">
            <a:avLst/>
          </a:prstGeom>
          <a:noFill/>
        </p:spPr>
        <p:txBody>
          <a:bodyPr wrap="square" rtlCol="0">
            <a:spAutoFit/>
          </a:bodyPr>
          <a:lstStyle/>
          <a:p>
            <a:pPr>
              <a:lnSpc>
                <a:spcPct val="90000"/>
              </a:lnSpc>
              <a:defRPr/>
            </a:pPr>
            <a:r>
              <a:rPr lang="en-US" sz="1600" b="1" dirty="0" smtClean="0">
                <a:solidFill>
                  <a:srgbClr val="4197FC"/>
                </a:solidFill>
              </a:rPr>
              <a:t>JUNIO</a:t>
            </a:r>
          </a:p>
          <a:p>
            <a:pPr>
              <a:lnSpc>
                <a:spcPct val="90000"/>
              </a:lnSpc>
              <a:defRPr/>
            </a:pPr>
            <a:r>
              <a:rPr lang="en-US" sz="1600" b="1" dirty="0" smtClean="0">
                <a:solidFill>
                  <a:srgbClr val="4197FC"/>
                </a:solidFill>
              </a:rPr>
              <a:t>JULIO</a:t>
            </a:r>
            <a:endParaRPr lang="es-ES" sz="900" dirty="0">
              <a:solidFill>
                <a:srgbClr val="4197FC"/>
              </a:solidFill>
            </a:endParaRPr>
          </a:p>
          <a:p>
            <a:pPr>
              <a:lnSpc>
                <a:spcPct val="90000"/>
              </a:lnSpc>
              <a:defRPr/>
            </a:pPr>
            <a:endParaRPr lang="es-ES" sz="1400" b="1" dirty="0">
              <a:solidFill>
                <a:prstClr val="white"/>
              </a:solidFill>
            </a:endParaRPr>
          </a:p>
        </p:txBody>
      </p:sp>
      <p:sp>
        <p:nvSpPr>
          <p:cNvPr id="425" name="TextBox 424"/>
          <p:cNvSpPr txBox="1"/>
          <p:nvPr/>
        </p:nvSpPr>
        <p:spPr>
          <a:xfrm rot="20913945">
            <a:off x="6951863" y="4091506"/>
            <a:ext cx="1023096" cy="369332"/>
          </a:xfrm>
          <a:prstGeom prst="rect">
            <a:avLst/>
          </a:prstGeom>
          <a:noFill/>
        </p:spPr>
        <p:txBody>
          <a:bodyPr wrap="square" rtlCol="0">
            <a:spAutoFit/>
          </a:bodyPr>
          <a:lstStyle/>
          <a:p>
            <a:pPr>
              <a:lnSpc>
                <a:spcPct val="90000"/>
              </a:lnSpc>
              <a:defRPr/>
            </a:pPr>
            <a:r>
              <a:rPr lang="en-US" sz="2000" dirty="0" smtClean="0">
                <a:solidFill>
                  <a:srgbClr val="F72CAC">
                    <a:lumMod val="50000"/>
                  </a:srgbClr>
                </a:solidFill>
                <a:latin typeface="+mj-lt"/>
              </a:rPr>
              <a:t>¡LIBRES!</a:t>
            </a:r>
            <a:endParaRPr lang="es-ES" sz="1050" dirty="0">
              <a:solidFill>
                <a:srgbClr val="F72CAC">
                  <a:lumMod val="50000"/>
                </a:srgbClr>
              </a:solidFill>
              <a:latin typeface="+mj-lt"/>
            </a:endParaRPr>
          </a:p>
        </p:txBody>
      </p:sp>
      <p:pic>
        <p:nvPicPr>
          <p:cNvPr id="260" name="Picture 3">
            <a:hlinkClick r:id="rId32"/>
          </p:cNvPr>
          <p:cNvPicPr>
            <a:picLocks noChangeAspect="1" noChangeArrowheads="1"/>
          </p:cNvPicPr>
          <p:nvPr/>
        </p:nvPicPr>
        <p:blipFill rotWithShape="1">
          <a:blip r:embed="rId30" cstate="screen">
            <a:extLst>
              <a:ext uri="{28A0092B-C50C-407E-A947-70E740481C1C}">
                <a14:useLocalDpi xmlns:a14="http://schemas.microsoft.com/office/drawing/2010/main"/>
              </a:ext>
            </a:extLst>
          </a:blip>
          <a:srcRect l="5158" t="3910"/>
          <a:stretch/>
        </p:blipFill>
        <p:spPr bwMode="auto">
          <a:xfrm>
            <a:off x="3406092" y="4012920"/>
            <a:ext cx="178186"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1" name="Picture 3">
            <a:hlinkClick r:id="rId20"/>
          </p:cNvPr>
          <p:cNvPicPr>
            <a:picLocks noChangeAspect="1" noChangeArrowheads="1"/>
          </p:cNvPicPr>
          <p:nvPr/>
        </p:nvPicPr>
        <p:blipFill rotWithShape="1">
          <a:blip r:embed="rId30" cstate="screen">
            <a:extLst>
              <a:ext uri="{28A0092B-C50C-407E-A947-70E740481C1C}">
                <a14:useLocalDpi xmlns:a14="http://schemas.microsoft.com/office/drawing/2010/main"/>
              </a:ext>
            </a:extLst>
          </a:blip>
          <a:srcRect l="5158" t="3910"/>
          <a:stretch/>
        </p:blipFill>
        <p:spPr bwMode="auto">
          <a:xfrm>
            <a:off x="5479669" y="2877416"/>
            <a:ext cx="178186"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2" name="Picture 3">
            <a:hlinkClick r:id="rId29"/>
          </p:cNvPr>
          <p:cNvPicPr>
            <a:picLocks noChangeAspect="1" noChangeArrowheads="1"/>
          </p:cNvPicPr>
          <p:nvPr/>
        </p:nvPicPr>
        <p:blipFill rotWithShape="1">
          <a:blip r:embed="rId30" cstate="screen">
            <a:extLst>
              <a:ext uri="{28A0092B-C50C-407E-A947-70E740481C1C}">
                <a14:useLocalDpi xmlns:a14="http://schemas.microsoft.com/office/drawing/2010/main"/>
              </a:ext>
            </a:extLst>
          </a:blip>
          <a:srcRect l="5158" t="3910"/>
          <a:stretch/>
        </p:blipFill>
        <p:spPr bwMode="auto">
          <a:xfrm>
            <a:off x="7047706" y="2107249"/>
            <a:ext cx="178186"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3" name="TextBox 262"/>
          <p:cNvSpPr txBox="1"/>
          <p:nvPr/>
        </p:nvSpPr>
        <p:spPr>
          <a:xfrm>
            <a:off x="1043167" y="4191031"/>
            <a:ext cx="1011947" cy="515526"/>
          </a:xfrm>
          <a:prstGeom prst="rect">
            <a:avLst/>
          </a:prstGeom>
          <a:noFill/>
        </p:spPr>
        <p:txBody>
          <a:bodyPr wrap="square" rtlCol="0">
            <a:spAutoFit/>
          </a:bodyPr>
          <a:lstStyle/>
          <a:p>
            <a:r>
              <a:rPr lang="en-GB" sz="550" b="1" dirty="0" smtClean="0">
                <a:solidFill>
                  <a:prstClr val="white"/>
                </a:solidFill>
              </a:rPr>
              <a:t>El saque de inicio lo hará un adolescente parapléjico con un exoesqueleto </a:t>
            </a:r>
            <a:r>
              <a:rPr lang="en-GB" sz="550" b="1" dirty="0" err="1" smtClean="0">
                <a:solidFill>
                  <a:prstClr val="white"/>
                </a:solidFill>
              </a:rPr>
              <a:t>controlado</a:t>
            </a:r>
            <a:r>
              <a:rPr lang="en-GB" sz="550" b="1" dirty="0" smtClean="0">
                <a:solidFill>
                  <a:prstClr val="white"/>
                </a:solidFill>
              </a:rPr>
              <a:t> </a:t>
            </a:r>
            <a:r>
              <a:rPr lang="en-GB" sz="550" b="1" dirty="0" err="1" smtClean="0">
                <a:solidFill>
                  <a:prstClr val="white"/>
                </a:solidFill>
              </a:rPr>
              <a:t>por</a:t>
            </a:r>
            <a:r>
              <a:rPr lang="en-GB" sz="550" b="1" dirty="0" smtClean="0">
                <a:solidFill>
                  <a:prstClr val="white"/>
                </a:solidFill>
              </a:rPr>
              <a:t> la </a:t>
            </a:r>
            <a:r>
              <a:rPr lang="en-GB" sz="550" b="1" dirty="0" err="1" smtClean="0">
                <a:solidFill>
                  <a:prstClr val="white"/>
                </a:solidFill>
              </a:rPr>
              <a:t>mente</a:t>
            </a:r>
            <a:r>
              <a:rPr lang="en-GB" sz="550" b="1" dirty="0" smtClean="0">
                <a:solidFill>
                  <a:prstClr val="white"/>
                </a:solidFill>
              </a:rPr>
              <a:t>.</a:t>
            </a:r>
            <a:endParaRPr lang="es-ES" sz="550" dirty="0">
              <a:solidFill>
                <a:srgbClr val="262626"/>
              </a:solidFill>
            </a:endParaRPr>
          </a:p>
        </p:txBody>
      </p:sp>
      <p:sp>
        <p:nvSpPr>
          <p:cNvPr id="264" name="TextBox 263"/>
          <p:cNvSpPr txBox="1"/>
          <p:nvPr/>
        </p:nvSpPr>
        <p:spPr>
          <a:xfrm>
            <a:off x="5274787" y="4381064"/>
            <a:ext cx="1523326" cy="313932"/>
          </a:xfrm>
          <a:prstGeom prst="rect">
            <a:avLst/>
          </a:prstGeom>
          <a:noFill/>
        </p:spPr>
        <p:txBody>
          <a:bodyPr wrap="square" rtlCol="0">
            <a:spAutoFit/>
          </a:bodyPr>
          <a:lstStyle/>
          <a:p>
            <a:pPr>
              <a:lnSpc>
                <a:spcPct val="90000"/>
              </a:lnSpc>
              <a:defRPr/>
            </a:pPr>
            <a:r>
              <a:rPr lang="en-US" sz="1400" dirty="0" smtClean="0">
                <a:solidFill>
                  <a:prstClr val="white"/>
                </a:solidFill>
              </a:rPr>
              <a:t>…</a:t>
            </a:r>
            <a:r>
              <a:rPr lang="en-US" sz="1600" cap="all" dirty="0" smtClean="0">
                <a:solidFill>
                  <a:prstClr val="white"/>
                </a:solidFill>
                <a:latin typeface="Impact"/>
                <a:hlinkClick r:id="rId31"/>
              </a:rPr>
              <a:t>¡</a:t>
            </a:r>
            <a:r>
              <a:rPr lang="en-US" sz="1600" cap="all" dirty="0">
                <a:solidFill>
                  <a:prstClr val="white"/>
                </a:solidFill>
                <a:latin typeface="Impact"/>
                <a:hlinkClick r:id="rId31"/>
              </a:rPr>
              <a:t>ha vuelto!</a:t>
            </a:r>
            <a:endParaRPr lang="es-ES" sz="1600" cap="all" dirty="0">
              <a:solidFill>
                <a:prstClr val="white"/>
              </a:solidFill>
              <a:latin typeface="Impact"/>
              <a:cs typeface="Bauhaus 93"/>
            </a:endParaRPr>
          </a:p>
        </p:txBody>
      </p:sp>
      <p:pic>
        <p:nvPicPr>
          <p:cNvPr id="4" name="Imagen 3"/>
          <p:cNvPicPr>
            <a:picLocks noChangeAspect="1"/>
          </p:cNvPicPr>
          <p:nvPr/>
        </p:nvPicPr>
        <p:blipFill>
          <a:blip r:embed="rId35"/>
          <a:stretch>
            <a:fillRect/>
          </a:stretch>
        </p:blipFill>
        <p:spPr>
          <a:xfrm>
            <a:off x="3500552" y="1997292"/>
            <a:ext cx="394199" cy="247469"/>
          </a:xfrm>
          <a:prstGeom prst="rect">
            <a:avLst/>
          </a:prstGeom>
        </p:spPr>
      </p:pic>
      <p:sp>
        <p:nvSpPr>
          <p:cNvPr id="265" name="TextBox 82"/>
          <p:cNvSpPr txBox="1"/>
          <p:nvPr/>
        </p:nvSpPr>
        <p:spPr>
          <a:xfrm>
            <a:off x="3521693" y="2025754"/>
            <a:ext cx="342998" cy="163934"/>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750" b="1" dirty="0" smtClean="0"/>
              <a:t>2</a:t>
            </a:r>
            <a:endParaRPr lang="es-ES" sz="750" dirty="0" smtClean="0">
              <a:cs typeface="Arial"/>
            </a:endParaRPr>
          </a:p>
        </p:txBody>
      </p:sp>
      <p:sp>
        <p:nvSpPr>
          <p:cNvPr id="266" name="TextBox 349"/>
          <p:cNvSpPr txBox="1"/>
          <p:nvPr/>
        </p:nvSpPr>
        <p:spPr>
          <a:xfrm>
            <a:off x="3383422" y="1798821"/>
            <a:ext cx="677100" cy="215444"/>
          </a:xfrm>
          <a:prstGeom prst="rect">
            <a:avLst/>
          </a:prstGeom>
          <a:noFill/>
        </p:spPr>
        <p:txBody>
          <a:bodyPr wrap="square" rtlCol="0">
            <a:spAutoFit/>
          </a:bodyPr>
          <a:lstStyle/>
          <a:p>
            <a:pPr>
              <a:defRPr/>
            </a:pPr>
            <a:r>
              <a:rPr lang="en-US" sz="800" b="1" dirty="0" smtClean="0">
                <a:solidFill>
                  <a:prstClr val="white"/>
                </a:solidFill>
              </a:rPr>
              <a:t>Argentina</a:t>
            </a:r>
            <a:endParaRPr lang="es-ES" sz="800" b="1" dirty="0">
              <a:solidFill>
                <a:prstClr val="white"/>
              </a:solidFill>
            </a:endParaRPr>
          </a:p>
        </p:txBody>
      </p:sp>
    </p:spTree>
    <p:extLst>
      <p:ext uri="{BB962C8B-B14F-4D97-AF65-F5344CB8AC3E}">
        <p14:creationId xmlns:p14="http://schemas.microsoft.com/office/powerpoint/2010/main" val="3315225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McDonald’s</a:t>
              </a:r>
            </a:p>
          </p:txBody>
        </p:sp>
      </p:grpSp>
      <p:grpSp>
        <p:nvGrpSpPr>
          <p:cNvPr id="49" name="Group 48"/>
          <p:cNvGrpSpPr/>
          <p:nvPr/>
        </p:nvGrpSpPr>
        <p:grpSpPr>
          <a:xfrm>
            <a:off x="8327901" y="93663"/>
            <a:ext cx="557063" cy="628047"/>
            <a:chOff x="8327901" y="93663"/>
            <a:chExt cx="557063" cy="628047"/>
          </a:xfrm>
        </p:grpSpPr>
        <p:sp>
          <p:nvSpPr>
            <p:cNvPr id="50"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51" name="Rectangle 50"/>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grpSp>
        <p:nvGrpSpPr>
          <p:cNvPr id="30" name="Group 29"/>
          <p:cNvGrpSpPr/>
          <p:nvPr/>
        </p:nvGrpSpPr>
        <p:grpSpPr>
          <a:xfrm>
            <a:off x="253541" y="661561"/>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McDonald’s</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36"/>
          <p:cNvPicPr>
            <a:picLocks noChangeAspect="1" noChangeArrowheads="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61265" y="911004"/>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54" descr="4.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998786" y="726574"/>
            <a:ext cx="2447194" cy="997451"/>
          </a:xfrm>
          <a:prstGeom prst="rect">
            <a:avLst/>
          </a:prstGeom>
          <a:noFill/>
          <a:ln w="9525">
            <a:noFill/>
            <a:miter lim="800000"/>
            <a:headEnd/>
            <a:tailEnd/>
          </a:ln>
        </p:spPr>
      </p:pic>
      <p:pic>
        <p:nvPicPr>
          <p:cNvPr id="57" name="Picture 7" descr="http://www.godubai.com/citylife/press_images/84076-1.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999590" y="1854542"/>
            <a:ext cx="2446390" cy="691737"/>
          </a:xfrm>
          <a:prstGeom prst="rect">
            <a:avLst/>
          </a:prstGeom>
          <a:noFill/>
          <a:ln>
            <a:noFill/>
          </a:ln>
          <a:effectLst/>
          <a:extLst>
            <a:ext uri="{909E8E84-426E-40dd-AFC4-6F175D3DCCD1}">
              <a14:hiddenFill xmlns:a14="http://schemas.microsoft.com/office/drawing/2010/main">
                <a:solidFill>
                  <a:srgbClr val="FFFFFF"/>
                </a:solidFill>
              </a14:hiddenFill>
            </a:ext>
          </a:extLst>
        </p:spPr>
      </p:pic>
      <p:pic>
        <p:nvPicPr>
          <p:cNvPr id="62" name="Picture 11"/>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l="14373" r="6248"/>
          <a:stretch/>
        </p:blipFill>
        <p:spPr bwMode="auto">
          <a:xfrm>
            <a:off x="5999590" y="2620626"/>
            <a:ext cx="2446390" cy="17316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 name="Title 1"/>
          <p:cNvSpPr>
            <a:spLocks noGrp="1"/>
          </p:cNvSpPr>
          <p:nvPr>
            <p:ph type="title"/>
          </p:nvPr>
        </p:nvSpPr>
        <p:spPr>
          <a:xfrm rot="5400000">
            <a:off x="-1419994" y="611226"/>
            <a:ext cx="1861398" cy="978587"/>
          </a:xfrm>
        </p:spPr>
        <p:txBody>
          <a:bodyPr/>
          <a:lstStyle/>
          <a:p>
            <a:r>
              <a:rPr lang="en-GB" dirty="0" smtClean="0"/>
              <a:t>EMEMC</a:t>
            </a:r>
            <a:endParaRPr lang="en-GB" dirty="0">
              <a:solidFill>
                <a:schemeClr val="accent6"/>
              </a:solidFill>
            </a:endParaRPr>
          </a:p>
        </p:txBody>
      </p:sp>
      <p:sp>
        <p:nvSpPr>
          <p:cNvPr id="84" name="Rectangle 83">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85"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pPr lvl="0">
              <a:spcBef>
                <a:spcPts val="0"/>
              </a:spcBef>
              <a:buSzPct val="100000"/>
            </a:pPr>
            <a:r>
              <a:rPr lang="en-US" sz="1600" cap="none" dirty="0">
                <a:solidFill>
                  <a:srgbClr val="FFFFFF"/>
                </a:solidFill>
                <a:latin typeface="Impact" charset="0"/>
              </a:rPr>
              <a:t>PATROCINADORES DE LA COPA MUNDIAL 2014</a:t>
            </a:r>
            <a:r>
              <a:rPr lang="en-US" sz="1600" cap="none" dirty="0">
                <a:solidFill>
                  <a:srgbClr val="4197FC"/>
                </a:solidFill>
                <a:latin typeface="Impact" charset="0"/>
              </a:rPr>
              <a:t> </a:t>
            </a:r>
            <a:endParaRPr lang="en-US" sz="1600" cap="none" dirty="0" smtClean="0">
              <a:solidFill>
                <a:srgbClr val="4197FC"/>
              </a:solidFill>
              <a:latin typeface="Impact" charset="0"/>
            </a:endParaRPr>
          </a:p>
          <a:p>
            <a:pPr lvl="0">
              <a:spcBef>
                <a:spcPts val="0"/>
              </a:spcBef>
              <a:buSzPct val="100000"/>
            </a:pPr>
            <a:r>
              <a:rPr lang="en-US" sz="1600" cap="none" dirty="0" smtClean="0">
                <a:solidFill>
                  <a:srgbClr val="4197FC"/>
                </a:solidFill>
                <a:latin typeface="Impact" charset="0"/>
              </a:rPr>
              <a:t>EMEA</a:t>
            </a:r>
            <a:endParaRPr lang="en-US" sz="1600" cap="none" dirty="0">
              <a:solidFill>
                <a:srgbClr val="4197FC"/>
              </a:solidFill>
              <a:latin typeface="Impact" charset="0"/>
            </a:endParaRPr>
          </a:p>
        </p:txBody>
      </p:sp>
      <p:sp>
        <p:nvSpPr>
          <p:cNvPr id="86" name="Chevron 85">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87" name="Rectangle 86"/>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89" name="Rectangle 88"/>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90" name="Chevron 89">
            <a:hlinkClick r:id="rId8"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2" name="TextBox 91"/>
          <p:cNvSpPr txBox="1"/>
          <p:nvPr/>
        </p:nvSpPr>
        <p:spPr>
          <a:xfrm>
            <a:off x="905084" y="911944"/>
            <a:ext cx="3166316" cy="307777"/>
          </a:xfrm>
          <a:prstGeom prst="rect">
            <a:avLst/>
          </a:prstGeom>
          <a:noFill/>
        </p:spPr>
        <p:txBody>
          <a:bodyPr wrap="none" rtlCol="0">
            <a:spAutoFit/>
          </a:bodyPr>
          <a:lstStyle/>
          <a:p>
            <a:pPr>
              <a:buSzPct val="100000"/>
            </a:pPr>
            <a:r>
              <a:rPr lang="en-US" sz="1400" dirty="0">
                <a:solidFill>
                  <a:srgbClr val="FFFFFF"/>
                </a:solidFill>
                <a:latin typeface="Impact" charset="0"/>
              </a:rPr>
              <a:t>ACTIVIDADES DE PATROCINIO</a:t>
            </a:r>
            <a:r>
              <a:rPr lang="en-US" sz="1400" dirty="0">
                <a:solidFill>
                  <a:srgbClr val="E5CE12"/>
                </a:solidFill>
                <a:latin typeface="Impact" charset="0"/>
              </a:rPr>
              <a:t> RECORDADAS</a:t>
            </a:r>
          </a:p>
        </p:txBody>
      </p:sp>
      <p:sp>
        <p:nvSpPr>
          <p:cNvPr id="93" name="TextBox 52"/>
          <p:cNvSpPr txBox="1">
            <a:spLocks noChangeArrowheads="1"/>
          </p:cNvSpPr>
          <p:nvPr/>
        </p:nvSpPr>
        <p:spPr bwMode="auto">
          <a:xfrm>
            <a:off x="73025" y="4591050"/>
            <a:ext cx="75676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Snapshots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EMEA N = 1202 (</a:t>
            </a:r>
            <a:r>
              <a:rPr lang="en-US" sz="600" dirty="0" err="1">
                <a:solidFill>
                  <a:srgbClr val="FFFFFF"/>
                </a:solidFill>
              </a:rPr>
              <a:t>aproximadamente</a:t>
            </a:r>
            <a:r>
              <a:rPr lang="en-US" sz="600" dirty="0">
                <a:solidFill>
                  <a:srgbClr val="FFFFFF"/>
                </a:solidFill>
              </a:rPr>
              <a:t> 200 en el </a:t>
            </a:r>
            <a:r>
              <a:rPr lang="en-US" sz="600" dirty="0" err="1">
                <a:solidFill>
                  <a:srgbClr val="FFFFFF"/>
                </a:solidFill>
              </a:rPr>
              <a:t>Reino</a:t>
            </a:r>
            <a:r>
              <a:rPr lang="en-US" sz="600" dirty="0">
                <a:solidFill>
                  <a:srgbClr val="FFFFFF"/>
                </a:solidFill>
              </a:rPr>
              <a:t> </a:t>
            </a:r>
            <a:r>
              <a:rPr lang="en-US" sz="600" dirty="0" err="1">
                <a:solidFill>
                  <a:srgbClr val="FFFFFF"/>
                </a:solidFill>
              </a:rPr>
              <a:t>Unido</a:t>
            </a:r>
            <a:r>
              <a:rPr lang="en-US" sz="600" dirty="0">
                <a:solidFill>
                  <a:srgbClr val="FFFFFF"/>
                </a:solidFill>
              </a:rPr>
              <a:t>, </a:t>
            </a:r>
            <a:r>
              <a:rPr lang="en-US" sz="600" dirty="0" err="1">
                <a:solidFill>
                  <a:srgbClr val="FFFFFF"/>
                </a:solidFill>
              </a:rPr>
              <a:t>Alemania</a:t>
            </a:r>
            <a:r>
              <a:rPr lang="en-US" sz="600" dirty="0">
                <a:solidFill>
                  <a:srgbClr val="FFFFFF"/>
                </a:solidFill>
              </a:rPr>
              <a:t>, </a:t>
            </a:r>
            <a:r>
              <a:rPr lang="en-US" sz="600" dirty="0" err="1">
                <a:solidFill>
                  <a:srgbClr val="FFFFFF"/>
                </a:solidFill>
              </a:rPr>
              <a:t>Francia</a:t>
            </a:r>
            <a:r>
              <a:rPr lang="en-US" sz="600" dirty="0">
                <a:solidFill>
                  <a:srgbClr val="FFFFFF"/>
                </a:solidFill>
              </a:rPr>
              <a:t>, </a:t>
            </a:r>
            <a:r>
              <a:rPr lang="en-US" sz="600" dirty="0" err="1">
                <a:solidFill>
                  <a:srgbClr val="FFFFFF"/>
                </a:solidFill>
              </a:rPr>
              <a:t>España</a:t>
            </a:r>
            <a:r>
              <a:rPr lang="en-US" sz="600" dirty="0">
                <a:solidFill>
                  <a:srgbClr val="FFFFFF"/>
                </a:solidFill>
              </a:rPr>
              <a:t>, </a:t>
            </a:r>
            <a:r>
              <a:rPr lang="en-US" sz="600" dirty="0" err="1">
                <a:solidFill>
                  <a:srgbClr val="FFFFFF"/>
                </a:solidFill>
              </a:rPr>
              <a:t>Rusia</a:t>
            </a:r>
            <a:r>
              <a:rPr lang="en-US" sz="600" dirty="0">
                <a:solidFill>
                  <a:srgbClr val="FFFFFF"/>
                </a:solidFill>
              </a:rPr>
              <a:t>, Italia, </a:t>
            </a:r>
            <a:r>
              <a:rPr lang="en-US" sz="600" dirty="0" err="1">
                <a:solidFill>
                  <a:srgbClr val="FFFFFF"/>
                </a:solidFill>
              </a:rPr>
              <a:t>Sudáfrica</a:t>
            </a:r>
            <a:r>
              <a:rPr lang="en-US" sz="600" dirty="0">
                <a:solidFill>
                  <a:srgbClr val="FFFFFF"/>
                </a:solidFill>
              </a:rPr>
              <a:t>). McDonald</a:t>
            </a:r>
            <a:r>
              <a:rPr lang="ja-JP" altLang="en-US" sz="600" dirty="0">
                <a:solidFill>
                  <a:srgbClr val="FFFFFF"/>
                </a:solidFill>
              </a:rPr>
              <a:t>’</a:t>
            </a:r>
            <a:r>
              <a:rPr lang="en-US" altLang="ja-JP" sz="600" dirty="0">
                <a:solidFill>
                  <a:srgbClr val="FFFFFF"/>
                </a:solidFill>
              </a:rPr>
              <a:t>s N = 637.</a:t>
            </a:r>
            <a:endParaRPr lang="en-US" sz="600" dirty="0">
              <a:solidFill>
                <a:srgbClr val="FFFFFF"/>
              </a:solidFill>
            </a:endParaRPr>
          </a:p>
        </p:txBody>
      </p:sp>
      <p:sp>
        <p:nvSpPr>
          <p:cNvPr id="94" name="TextBox 53"/>
          <p:cNvSpPr txBox="1">
            <a:spLocks noChangeArrowheads="1"/>
          </p:cNvSpPr>
          <p:nvPr/>
        </p:nvSpPr>
        <p:spPr bwMode="auto">
          <a:xfrm>
            <a:off x="3963988" y="657225"/>
            <a:ext cx="2076384" cy="9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200"/>
              </a:spcBef>
              <a:buSzPct val="100000"/>
            </a:pPr>
            <a:r>
              <a:rPr lang="en-US" sz="1000" dirty="0">
                <a:solidFill>
                  <a:srgbClr val="E5CE12"/>
                </a:solidFill>
                <a:latin typeface="Impact" charset="0"/>
              </a:rPr>
              <a:t>LETONIA</a:t>
            </a:r>
          </a:p>
          <a:p>
            <a:pPr eaLnBrk="1" hangingPunct="1">
              <a:buSzPct val="100000"/>
            </a:pPr>
            <a:r>
              <a:rPr lang="en-US" sz="750" dirty="0">
                <a:solidFill>
                  <a:srgbClr val="F2F2F2"/>
                </a:solidFill>
              </a:rPr>
              <a:t>La </a:t>
            </a:r>
            <a:r>
              <a:rPr lang="en-US" sz="750" dirty="0" err="1" smtClean="0">
                <a:solidFill>
                  <a:srgbClr val="F2F2F2"/>
                </a:solidFill>
              </a:rPr>
              <a:t>competición</a:t>
            </a:r>
            <a:r>
              <a:rPr lang="en-US" sz="750" dirty="0" smtClean="0">
                <a:solidFill>
                  <a:srgbClr val="F2F2F2"/>
                </a:solidFill>
              </a:rPr>
              <a:t> "</a:t>
            </a:r>
            <a:r>
              <a:rPr lang="en-US" sz="750" dirty="0" err="1">
                <a:solidFill>
                  <a:srgbClr val="F2F2F2"/>
                </a:solidFill>
              </a:rPr>
              <a:t>Entrar</a:t>
            </a:r>
            <a:r>
              <a:rPr lang="en-US" sz="750" dirty="0">
                <a:solidFill>
                  <a:srgbClr val="F2F2F2"/>
                </a:solidFill>
              </a:rPr>
              <a:t> en el </a:t>
            </a:r>
            <a:r>
              <a:rPr lang="en-US" sz="750" dirty="0" err="1">
                <a:solidFill>
                  <a:srgbClr val="F2F2F2"/>
                </a:solidFill>
              </a:rPr>
              <a:t>estadio</a:t>
            </a:r>
            <a:r>
              <a:rPr lang="en-US" sz="750" dirty="0">
                <a:solidFill>
                  <a:srgbClr val="F2F2F2"/>
                </a:solidFill>
              </a:rPr>
              <a:t> </a:t>
            </a:r>
            <a:r>
              <a:rPr lang="en-US" sz="750" dirty="0" err="1" smtClean="0">
                <a:solidFill>
                  <a:srgbClr val="F2F2F2"/>
                </a:solidFill>
              </a:rPr>
              <a:t>estrella</a:t>
            </a:r>
            <a:r>
              <a:rPr lang="en-US" sz="750" dirty="0" smtClean="0">
                <a:solidFill>
                  <a:srgbClr val="F2F2F2"/>
                </a:solidFill>
              </a:rPr>
              <a:t>" </a:t>
            </a:r>
            <a:r>
              <a:rPr lang="en-US" sz="750" dirty="0" err="1">
                <a:solidFill>
                  <a:srgbClr val="F2F2F2"/>
                </a:solidFill>
              </a:rPr>
              <a:t>que</a:t>
            </a:r>
            <a:r>
              <a:rPr lang="en-US" sz="750" dirty="0">
                <a:solidFill>
                  <a:srgbClr val="F2F2F2"/>
                </a:solidFill>
              </a:rPr>
              <a:t> </a:t>
            </a:r>
            <a:r>
              <a:rPr lang="en-US" sz="750" dirty="0" err="1">
                <a:solidFill>
                  <a:srgbClr val="F2F2F2"/>
                </a:solidFill>
              </a:rPr>
              <a:t>fue</a:t>
            </a:r>
            <a:r>
              <a:rPr lang="en-US" sz="750" dirty="0">
                <a:solidFill>
                  <a:srgbClr val="F2F2F2"/>
                </a:solidFill>
              </a:rPr>
              <a:t> </a:t>
            </a:r>
            <a:r>
              <a:rPr lang="en-US" sz="750" dirty="0" err="1">
                <a:solidFill>
                  <a:srgbClr val="F2F2F2"/>
                </a:solidFill>
              </a:rPr>
              <a:t>organizado</a:t>
            </a:r>
            <a:r>
              <a:rPr lang="en-US" sz="750" dirty="0">
                <a:solidFill>
                  <a:srgbClr val="F2F2F2"/>
                </a:solidFill>
              </a:rPr>
              <a:t> en </a:t>
            </a:r>
            <a:r>
              <a:rPr lang="en-US" sz="750" dirty="0" err="1">
                <a:solidFill>
                  <a:srgbClr val="F2F2F2"/>
                </a:solidFill>
              </a:rPr>
              <a:t>colaboración</a:t>
            </a:r>
            <a:r>
              <a:rPr lang="en-US" sz="750" dirty="0">
                <a:solidFill>
                  <a:srgbClr val="F2F2F2"/>
                </a:solidFill>
              </a:rPr>
              <a:t> con la </a:t>
            </a:r>
            <a:r>
              <a:rPr lang="en-US" sz="750" dirty="0" err="1">
                <a:solidFill>
                  <a:srgbClr val="F2F2F2"/>
                </a:solidFill>
              </a:rPr>
              <a:t>Federación</a:t>
            </a:r>
            <a:r>
              <a:rPr lang="en-US" sz="750" dirty="0">
                <a:solidFill>
                  <a:srgbClr val="F2F2F2"/>
                </a:solidFill>
              </a:rPr>
              <a:t> de </a:t>
            </a:r>
            <a:r>
              <a:rPr lang="en-US" sz="750" dirty="0" err="1">
                <a:solidFill>
                  <a:srgbClr val="F2F2F2"/>
                </a:solidFill>
              </a:rPr>
              <a:t>Fútbol</a:t>
            </a:r>
            <a:r>
              <a:rPr lang="en-US" sz="750" dirty="0">
                <a:solidFill>
                  <a:srgbClr val="F2F2F2"/>
                </a:solidFill>
              </a:rPr>
              <a:t> </a:t>
            </a:r>
            <a:r>
              <a:rPr lang="en-US" sz="750" dirty="0" err="1">
                <a:solidFill>
                  <a:srgbClr val="F2F2F2"/>
                </a:solidFill>
              </a:rPr>
              <a:t>letona</a:t>
            </a:r>
            <a:r>
              <a:rPr lang="en-US" sz="750" dirty="0">
                <a:solidFill>
                  <a:srgbClr val="F2F2F2"/>
                </a:solidFill>
              </a:rPr>
              <a:t> y la </a:t>
            </a:r>
            <a:r>
              <a:rPr lang="en-US" sz="750" dirty="0" err="1">
                <a:solidFill>
                  <a:srgbClr val="F2F2F2"/>
                </a:solidFill>
              </a:rPr>
              <a:t>Escuela</a:t>
            </a:r>
            <a:r>
              <a:rPr lang="en-US" sz="750" dirty="0">
                <a:solidFill>
                  <a:srgbClr val="F2F2F2"/>
                </a:solidFill>
              </a:rPr>
              <a:t> de </a:t>
            </a:r>
            <a:r>
              <a:rPr lang="en-US" sz="750" dirty="0" err="1">
                <a:solidFill>
                  <a:srgbClr val="F2F2F2"/>
                </a:solidFill>
              </a:rPr>
              <a:t>Fútbol</a:t>
            </a:r>
            <a:r>
              <a:rPr lang="en-US" sz="750" dirty="0">
                <a:solidFill>
                  <a:srgbClr val="F2F2F2"/>
                </a:solidFill>
              </a:rPr>
              <a:t> "</a:t>
            </a:r>
            <a:r>
              <a:rPr lang="en-US" sz="750" dirty="0" err="1">
                <a:solidFill>
                  <a:srgbClr val="F2F2F2"/>
                </a:solidFill>
              </a:rPr>
              <a:t>Metta</a:t>
            </a:r>
            <a:r>
              <a:rPr lang="en-US" sz="750" dirty="0">
                <a:solidFill>
                  <a:srgbClr val="F2F2F2"/>
                </a:solidFill>
              </a:rPr>
              <a:t>" con </a:t>
            </a:r>
            <a:r>
              <a:rPr lang="en-US" sz="750" dirty="0" err="1">
                <a:solidFill>
                  <a:srgbClr val="F2F2F2"/>
                </a:solidFill>
              </a:rPr>
              <a:t>unos</a:t>
            </a:r>
            <a:r>
              <a:rPr lang="en-US" sz="750" dirty="0">
                <a:solidFill>
                  <a:srgbClr val="F2F2F2"/>
                </a:solidFill>
              </a:rPr>
              <a:t> 300 </a:t>
            </a:r>
            <a:r>
              <a:rPr lang="en-US" sz="750" dirty="0" err="1" smtClean="0">
                <a:solidFill>
                  <a:srgbClr val="F2F2F2"/>
                </a:solidFill>
              </a:rPr>
              <a:t>niños</a:t>
            </a:r>
            <a:r>
              <a:rPr lang="en-US" sz="750" dirty="0">
                <a:solidFill>
                  <a:srgbClr val="F2F2F2"/>
                </a:solidFill>
              </a:rPr>
              <a:t> </a:t>
            </a:r>
            <a:r>
              <a:rPr lang="en-US" sz="750" dirty="0" err="1" smtClean="0">
                <a:solidFill>
                  <a:srgbClr val="F2F2F2"/>
                </a:solidFill>
              </a:rPr>
              <a:t>es</a:t>
            </a:r>
            <a:r>
              <a:rPr lang="en-US" sz="750" dirty="0" smtClean="0">
                <a:solidFill>
                  <a:srgbClr val="F2F2F2"/>
                </a:solidFill>
              </a:rPr>
              <a:t> un </a:t>
            </a:r>
            <a:r>
              <a:rPr lang="en-US" sz="750" dirty="0" err="1" smtClean="0">
                <a:solidFill>
                  <a:srgbClr val="F2F2F2"/>
                </a:solidFill>
              </a:rPr>
              <a:t>ejemplo</a:t>
            </a:r>
            <a:r>
              <a:rPr lang="en-US" sz="750" dirty="0" smtClean="0">
                <a:solidFill>
                  <a:srgbClr val="F2F2F2"/>
                </a:solidFill>
              </a:rPr>
              <a:t> de </a:t>
            </a:r>
            <a:r>
              <a:rPr lang="en-US" sz="750" dirty="0" err="1" smtClean="0">
                <a:solidFill>
                  <a:srgbClr val="F2F2F2"/>
                </a:solidFill>
              </a:rPr>
              <a:t>una</a:t>
            </a:r>
            <a:r>
              <a:rPr lang="en-US" sz="750" dirty="0" smtClean="0">
                <a:solidFill>
                  <a:srgbClr val="F2F2F2"/>
                </a:solidFill>
              </a:rPr>
              <a:t> </a:t>
            </a:r>
            <a:r>
              <a:rPr lang="en-US" sz="750" dirty="0" err="1" smtClean="0">
                <a:solidFill>
                  <a:srgbClr val="F2F2F2"/>
                </a:solidFill>
              </a:rPr>
              <a:t>activacion</a:t>
            </a:r>
            <a:r>
              <a:rPr lang="en-US" sz="750" dirty="0" smtClean="0">
                <a:solidFill>
                  <a:srgbClr val="F2F2F2"/>
                </a:solidFill>
              </a:rPr>
              <a:t> local, en </a:t>
            </a:r>
            <a:r>
              <a:rPr lang="en-US" sz="750" dirty="0" err="1" smtClean="0">
                <a:solidFill>
                  <a:srgbClr val="F2F2F2"/>
                </a:solidFill>
              </a:rPr>
              <a:t>cuyo</a:t>
            </a:r>
            <a:r>
              <a:rPr lang="en-US" sz="750" dirty="0" smtClean="0">
                <a:solidFill>
                  <a:srgbClr val="F2F2F2"/>
                </a:solidFill>
              </a:rPr>
              <a:t> </a:t>
            </a:r>
            <a:r>
              <a:rPr lang="en-US" sz="750" dirty="0" err="1" smtClean="0">
                <a:solidFill>
                  <a:srgbClr val="F2F2F2"/>
                </a:solidFill>
              </a:rPr>
              <a:t>caso</a:t>
            </a:r>
            <a:r>
              <a:rPr lang="en-US" sz="750" dirty="0" smtClean="0">
                <a:solidFill>
                  <a:srgbClr val="F2F2F2"/>
                </a:solidFill>
              </a:rPr>
              <a:t> </a:t>
            </a:r>
            <a:r>
              <a:rPr lang="en-US" sz="750" dirty="0" err="1" smtClean="0">
                <a:solidFill>
                  <a:srgbClr val="F2F2F2"/>
                </a:solidFill>
              </a:rPr>
              <a:t>tuvo</a:t>
            </a:r>
            <a:r>
              <a:rPr lang="en-US" sz="750" dirty="0" smtClean="0">
                <a:solidFill>
                  <a:srgbClr val="F2F2F2"/>
                </a:solidFill>
              </a:rPr>
              <a:t> </a:t>
            </a:r>
            <a:r>
              <a:rPr lang="en-US" sz="750" dirty="0" err="1" smtClean="0">
                <a:solidFill>
                  <a:srgbClr val="F2F2F2"/>
                </a:solidFill>
              </a:rPr>
              <a:t>lugar</a:t>
            </a:r>
            <a:r>
              <a:rPr lang="en-US" sz="750" dirty="0" smtClean="0">
                <a:solidFill>
                  <a:srgbClr val="F2F2F2"/>
                </a:solidFill>
              </a:rPr>
              <a:t>  </a:t>
            </a:r>
            <a:r>
              <a:rPr lang="en-US" sz="750" dirty="0">
                <a:solidFill>
                  <a:srgbClr val="F2F2F2"/>
                </a:solidFill>
              </a:rPr>
              <a:t>en </a:t>
            </a:r>
            <a:r>
              <a:rPr lang="en-US" sz="750" dirty="0" err="1" smtClean="0">
                <a:solidFill>
                  <a:srgbClr val="F2F2F2"/>
                </a:solidFill>
              </a:rPr>
              <a:t>Letonia</a:t>
            </a:r>
            <a:r>
              <a:rPr lang="en-US" sz="800" dirty="0" smtClean="0">
                <a:solidFill>
                  <a:srgbClr val="F2F2F2"/>
                </a:solidFill>
              </a:rPr>
              <a:t>.</a:t>
            </a:r>
            <a:endParaRPr lang="en-US" sz="800" dirty="0">
              <a:solidFill>
                <a:srgbClr val="F2F2F2"/>
              </a:solidFill>
            </a:endParaRPr>
          </a:p>
        </p:txBody>
      </p:sp>
      <p:sp>
        <p:nvSpPr>
          <p:cNvPr id="95" name="Rectangle 57"/>
          <p:cNvSpPr>
            <a:spLocks noChangeArrowheads="1"/>
          </p:cNvSpPr>
          <p:nvPr/>
        </p:nvSpPr>
        <p:spPr bwMode="auto">
          <a:xfrm>
            <a:off x="3963988" y="1694858"/>
            <a:ext cx="209266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ts val="200"/>
              </a:spcBef>
              <a:buSzPct val="100000"/>
            </a:pPr>
            <a:r>
              <a:rPr lang="en-US" sz="1000" dirty="0">
                <a:solidFill>
                  <a:srgbClr val="E5CE12"/>
                </a:solidFill>
                <a:latin typeface="Impact" charset="0"/>
              </a:rPr>
              <a:t>MENA</a:t>
            </a:r>
          </a:p>
          <a:p>
            <a:pPr>
              <a:buSzPct val="100000"/>
            </a:pPr>
            <a:r>
              <a:rPr lang="en-US" sz="750" dirty="0">
                <a:solidFill>
                  <a:srgbClr val="FFFFFF"/>
                </a:solidFill>
              </a:rPr>
              <a:t>McDonald's ha </a:t>
            </a:r>
            <a:r>
              <a:rPr lang="en-US" sz="750" dirty="0" err="1">
                <a:solidFill>
                  <a:srgbClr val="FFFFFF"/>
                </a:solidFill>
              </a:rPr>
              <a:t>lanzado</a:t>
            </a:r>
            <a:r>
              <a:rPr lang="en-US" sz="750" dirty="0">
                <a:solidFill>
                  <a:srgbClr val="FFFFFF"/>
                </a:solidFill>
              </a:rPr>
              <a:t> el </a:t>
            </a:r>
            <a:r>
              <a:rPr lang="en-US" sz="750" dirty="0" err="1">
                <a:solidFill>
                  <a:srgbClr val="FFFFFF"/>
                </a:solidFill>
              </a:rPr>
              <a:t>premio</a:t>
            </a:r>
            <a:r>
              <a:rPr lang="en-US" sz="750" dirty="0">
                <a:solidFill>
                  <a:srgbClr val="FFFFFF"/>
                </a:solidFill>
              </a:rPr>
              <a:t> </a:t>
            </a:r>
            <a:r>
              <a:rPr lang="en-US" sz="750" dirty="0" err="1">
                <a:solidFill>
                  <a:srgbClr val="FFFFFF"/>
                </a:solidFill>
              </a:rPr>
              <a:t>diario</a:t>
            </a:r>
            <a:r>
              <a:rPr lang="en-US" sz="750" dirty="0">
                <a:solidFill>
                  <a:srgbClr val="FFFFFF"/>
                </a:solidFill>
              </a:rPr>
              <a:t> de la Copa Mundial FIFA en </a:t>
            </a:r>
            <a:r>
              <a:rPr lang="en-US" sz="750" dirty="0" err="1">
                <a:solidFill>
                  <a:srgbClr val="FFFFFF"/>
                </a:solidFill>
              </a:rPr>
              <a:t>Oriente</a:t>
            </a:r>
            <a:r>
              <a:rPr lang="en-US" sz="750" dirty="0">
                <a:solidFill>
                  <a:srgbClr val="FFFFFF"/>
                </a:solidFill>
              </a:rPr>
              <a:t> </a:t>
            </a:r>
            <a:r>
              <a:rPr lang="en-US" sz="750" dirty="0" err="1">
                <a:solidFill>
                  <a:srgbClr val="FFFFFF"/>
                </a:solidFill>
              </a:rPr>
              <a:t>Medio</a:t>
            </a:r>
            <a:r>
              <a:rPr lang="en-US" sz="750" dirty="0">
                <a:solidFill>
                  <a:srgbClr val="FFFFFF"/>
                </a:solidFill>
              </a:rPr>
              <a:t> y </a:t>
            </a:r>
            <a:r>
              <a:rPr lang="en-US" sz="750" dirty="0" err="1">
                <a:solidFill>
                  <a:srgbClr val="FFFFFF"/>
                </a:solidFill>
              </a:rPr>
              <a:t>África</a:t>
            </a:r>
            <a:r>
              <a:rPr lang="en-US" sz="750" dirty="0">
                <a:solidFill>
                  <a:srgbClr val="FFFFFF"/>
                </a:solidFill>
              </a:rPr>
              <a:t> </a:t>
            </a:r>
            <a:r>
              <a:rPr lang="en-US" sz="750" dirty="0" err="1">
                <a:solidFill>
                  <a:srgbClr val="FFFFFF"/>
                </a:solidFill>
              </a:rPr>
              <a:t>que</a:t>
            </a:r>
            <a:r>
              <a:rPr lang="en-US" sz="750" dirty="0">
                <a:solidFill>
                  <a:srgbClr val="FFFFFF"/>
                </a:solidFill>
              </a:rPr>
              <a:t> </a:t>
            </a:r>
            <a:r>
              <a:rPr lang="en-US" sz="750" dirty="0" err="1">
                <a:solidFill>
                  <a:srgbClr val="FFFFFF"/>
                </a:solidFill>
              </a:rPr>
              <a:t>incluye</a:t>
            </a:r>
            <a:r>
              <a:rPr lang="en-US" sz="750" dirty="0">
                <a:solidFill>
                  <a:srgbClr val="FFFFFF"/>
                </a:solidFill>
              </a:rPr>
              <a:t> 42 </a:t>
            </a:r>
            <a:r>
              <a:rPr lang="en-US" sz="750" dirty="0" err="1">
                <a:solidFill>
                  <a:srgbClr val="FFFFFF"/>
                </a:solidFill>
              </a:rPr>
              <a:t>paquetes</a:t>
            </a:r>
            <a:r>
              <a:rPr lang="en-US" sz="750" dirty="0">
                <a:solidFill>
                  <a:srgbClr val="FFFFFF"/>
                </a:solidFill>
              </a:rPr>
              <a:t> </a:t>
            </a:r>
            <a:r>
              <a:rPr lang="en-US" sz="750" dirty="0" err="1">
                <a:solidFill>
                  <a:srgbClr val="FFFFFF"/>
                </a:solidFill>
              </a:rPr>
              <a:t>para</a:t>
            </a:r>
            <a:r>
              <a:rPr lang="en-US" sz="750" dirty="0">
                <a:solidFill>
                  <a:srgbClr val="FFFFFF"/>
                </a:solidFill>
              </a:rPr>
              <a:t> dos </a:t>
            </a:r>
            <a:r>
              <a:rPr lang="en-US" sz="750" dirty="0" err="1">
                <a:solidFill>
                  <a:srgbClr val="FFFFFF"/>
                </a:solidFill>
              </a:rPr>
              <a:t>para</a:t>
            </a:r>
            <a:r>
              <a:rPr lang="en-US" sz="750" dirty="0">
                <a:solidFill>
                  <a:srgbClr val="FFFFFF"/>
                </a:solidFill>
              </a:rPr>
              <a:t> </a:t>
            </a:r>
            <a:r>
              <a:rPr lang="en-US" sz="750" dirty="0" err="1">
                <a:solidFill>
                  <a:srgbClr val="FFFFFF"/>
                </a:solidFill>
              </a:rPr>
              <a:t>ver</a:t>
            </a:r>
            <a:r>
              <a:rPr lang="en-US" sz="750" dirty="0">
                <a:solidFill>
                  <a:srgbClr val="FFFFFF"/>
                </a:solidFill>
              </a:rPr>
              <a:t> </a:t>
            </a:r>
            <a:r>
              <a:rPr lang="en-US" sz="750" dirty="0" err="1">
                <a:solidFill>
                  <a:srgbClr val="FFFFFF"/>
                </a:solidFill>
              </a:rPr>
              <a:t>partidos</a:t>
            </a:r>
            <a:r>
              <a:rPr lang="en-US" sz="750" dirty="0">
                <a:solidFill>
                  <a:srgbClr val="FFFFFF"/>
                </a:solidFill>
              </a:rPr>
              <a:t> en vivo en </a:t>
            </a:r>
            <a:r>
              <a:rPr lang="en-US" sz="750" dirty="0" err="1">
                <a:solidFill>
                  <a:srgbClr val="FFFFFF"/>
                </a:solidFill>
              </a:rPr>
              <a:t>Brasil</a:t>
            </a:r>
            <a:endParaRPr lang="en-US" sz="750" dirty="0">
              <a:solidFill>
                <a:srgbClr val="FFFFFF"/>
              </a:solidFill>
            </a:endParaRPr>
          </a:p>
        </p:txBody>
      </p:sp>
      <p:sp>
        <p:nvSpPr>
          <p:cNvPr id="96" name="Rectangle 59"/>
          <p:cNvSpPr>
            <a:spLocks noChangeArrowheads="1"/>
          </p:cNvSpPr>
          <p:nvPr/>
        </p:nvSpPr>
        <p:spPr bwMode="auto">
          <a:xfrm>
            <a:off x="3963988" y="2529883"/>
            <a:ext cx="2035681"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ts val="200"/>
              </a:spcBef>
              <a:buSzPct val="100000"/>
            </a:pPr>
            <a:r>
              <a:rPr lang="en-US" sz="1000" dirty="0">
                <a:solidFill>
                  <a:srgbClr val="E5CE12"/>
                </a:solidFill>
                <a:latin typeface="Impact" charset="0"/>
              </a:rPr>
              <a:t>FRANCIA, ESPAÑA, INGLATERRA</a:t>
            </a:r>
          </a:p>
          <a:p>
            <a:pPr>
              <a:buSzPct val="100000"/>
            </a:pPr>
            <a:r>
              <a:rPr lang="en-US" sz="750" dirty="0">
                <a:solidFill>
                  <a:srgbClr val="F2F2F2"/>
                </a:solidFill>
              </a:rPr>
              <a:t>McDonald's ha </a:t>
            </a:r>
            <a:r>
              <a:rPr lang="en-US" sz="750" dirty="0" err="1">
                <a:solidFill>
                  <a:srgbClr val="F2F2F2"/>
                </a:solidFill>
              </a:rPr>
              <a:t>sacado</a:t>
            </a:r>
            <a:r>
              <a:rPr lang="en-US" sz="750" dirty="0">
                <a:solidFill>
                  <a:srgbClr val="F2F2F2"/>
                </a:solidFill>
              </a:rPr>
              <a:t> un </a:t>
            </a:r>
            <a:r>
              <a:rPr lang="en-US" sz="750" dirty="0" err="1">
                <a:solidFill>
                  <a:srgbClr val="F2F2F2"/>
                </a:solidFill>
              </a:rPr>
              <a:t>trío</a:t>
            </a:r>
            <a:r>
              <a:rPr lang="en-US" sz="750" dirty="0">
                <a:solidFill>
                  <a:srgbClr val="F2F2F2"/>
                </a:solidFill>
              </a:rPr>
              <a:t> de </a:t>
            </a:r>
            <a:r>
              <a:rPr lang="en-US" sz="750" dirty="0" err="1">
                <a:solidFill>
                  <a:srgbClr val="F2F2F2"/>
                </a:solidFill>
              </a:rPr>
              <a:t>hamburguesas</a:t>
            </a:r>
            <a:r>
              <a:rPr lang="en-US" sz="750" dirty="0">
                <a:solidFill>
                  <a:srgbClr val="F2F2F2"/>
                </a:solidFill>
              </a:rPr>
              <a:t>, un </a:t>
            </a:r>
            <a:r>
              <a:rPr lang="en-US" sz="750" dirty="0" err="1">
                <a:solidFill>
                  <a:srgbClr val="F2F2F2"/>
                </a:solidFill>
              </a:rPr>
              <a:t>cambio</a:t>
            </a:r>
            <a:r>
              <a:rPr lang="en-US" sz="750" dirty="0">
                <a:solidFill>
                  <a:srgbClr val="F2F2F2"/>
                </a:solidFill>
              </a:rPr>
              <a:t> en la </a:t>
            </a:r>
            <a:r>
              <a:rPr lang="en-US" sz="750" dirty="0" err="1">
                <a:solidFill>
                  <a:srgbClr val="F2F2F2"/>
                </a:solidFill>
              </a:rPr>
              <a:t>tarta</a:t>
            </a:r>
            <a:r>
              <a:rPr lang="en-US" sz="750" dirty="0">
                <a:solidFill>
                  <a:srgbClr val="F2F2F2"/>
                </a:solidFill>
              </a:rPr>
              <a:t> de </a:t>
            </a:r>
            <a:r>
              <a:rPr lang="en-US" sz="750" dirty="0" err="1">
                <a:solidFill>
                  <a:srgbClr val="F2F2F2"/>
                </a:solidFill>
              </a:rPr>
              <a:t>manzana</a:t>
            </a:r>
            <a:r>
              <a:rPr lang="en-US" sz="750" dirty="0">
                <a:solidFill>
                  <a:srgbClr val="F2F2F2"/>
                </a:solidFill>
              </a:rPr>
              <a:t> y un </a:t>
            </a:r>
            <a:r>
              <a:rPr lang="en-US" sz="750" dirty="0" err="1">
                <a:solidFill>
                  <a:srgbClr val="F2F2F2"/>
                </a:solidFill>
              </a:rPr>
              <a:t>desayuno</a:t>
            </a:r>
            <a:r>
              <a:rPr lang="en-US" sz="750" dirty="0">
                <a:solidFill>
                  <a:srgbClr val="F2F2F2"/>
                </a:solidFill>
              </a:rPr>
              <a:t> wrap </a:t>
            </a:r>
            <a:r>
              <a:rPr lang="en-US" sz="750" dirty="0" err="1">
                <a:solidFill>
                  <a:srgbClr val="F2F2F2"/>
                </a:solidFill>
              </a:rPr>
              <a:t>cada</a:t>
            </a:r>
            <a:r>
              <a:rPr lang="en-US" sz="750" dirty="0">
                <a:solidFill>
                  <a:srgbClr val="F2F2F2"/>
                </a:solidFill>
              </a:rPr>
              <a:t> </a:t>
            </a:r>
            <a:r>
              <a:rPr lang="en-US" sz="750" dirty="0" err="1">
                <a:solidFill>
                  <a:srgbClr val="F2F2F2"/>
                </a:solidFill>
              </a:rPr>
              <a:t>uno</a:t>
            </a:r>
            <a:r>
              <a:rPr lang="en-US" sz="750" dirty="0">
                <a:solidFill>
                  <a:srgbClr val="F2F2F2"/>
                </a:solidFill>
              </a:rPr>
              <a:t> con </a:t>
            </a:r>
            <a:r>
              <a:rPr lang="en-US" sz="750" dirty="0" err="1">
                <a:solidFill>
                  <a:srgbClr val="F2F2F2"/>
                </a:solidFill>
              </a:rPr>
              <a:t>temática</a:t>
            </a:r>
            <a:r>
              <a:rPr lang="en-US" sz="750" dirty="0">
                <a:solidFill>
                  <a:srgbClr val="F2F2F2"/>
                </a:solidFill>
              </a:rPr>
              <a:t> de un </a:t>
            </a:r>
            <a:r>
              <a:rPr lang="en-US" sz="750" dirty="0" err="1">
                <a:solidFill>
                  <a:srgbClr val="F2F2F2"/>
                </a:solidFill>
              </a:rPr>
              <a:t>país</a:t>
            </a:r>
            <a:r>
              <a:rPr lang="en-US" sz="750" dirty="0">
                <a:solidFill>
                  <a:srgbClr val="F2F2F2"/>
                </a:solidFill>
              </a:rPr>
              <a:t> </a:t>
            </a:r>
            <a:r>
              <a:rPr lang="en-US" sz="750" dirty="0" err="1">
                <a:solidFill>
                  <a:srgbClr val="F2F2F2"/>
                </a:solidFill>
              </a:rPr>
              <a:t>determinado</a:t>
            </a:r>
            <a:r>
              <a:rPr lang="en-US" sz="750" dirty="0">
                <a:solidFill>
                  <a:srgbClr val="F2F2F2"/>
                </a:solidFill>
              </a:rPr>
              <a:t> </a:t>
            </a:r>
            <a:r>
              <a:rPr lang="en-US" sz="750" dirty="0" err="1">
                <a:solidFill>
                  <a:srgbClr val="F2F2F2"/>
                </a:solidFill>
              </a:rPr>
              <a:t>que</a:t>
            </a:r>
            <a:r>
              <a:rPr lang="en-US" sz="750" dirty="0">
                <a:solidFill>
                  <a:srgbClr val="F2F2F2"/>
                </a:solidFill>
              </a:rPr>
              <a:t> </a:t>
            </a:r>
            <a:r>
              <a:rPr lang="en-US" sz="750" dirty="0" err="1">
                <a:solidFill>
                  <a:srgbClr val="F2F2F2"/>
                </a:solidFill>
              </a:rPr>
              <a:t>participa</a:t>
            </a:r>
            <a:r>
              <a:rPr lang="en-US" sz="750" dirty="0">
                <a:solidFill>
                  <a:srgbClr val="F2F2F2"/>
                </a:solidFill>
              </a:rPr>
              <a:t> en la </a:t>
            </a:r>
            <a:r>
              <a:rPr lang="en-US" sz="750" dirty="0" err="1">
                <a:solidFill>
                  <a:srgbClr val="F2F2F2"/>
                </a:solidFill>
              </a:rPr>
              <a:t>próxima</a:t>
            </a:r>
            <a:r>
              <a:rPr lang="en-US" sz="750" dirty="0">
                <a:solidFill>
                  <a:srgbClr val="F2F2F2"/>
                </a:solidFill>
              </a:rPr>
              <a:t> Copa Mundial de la FIFA en </a:t>
            </a:r>
            <a:r>
              <a:rPr lang="en-US" sz="750" dirty="0" err="1">
                <a:solidFill>
                  <a:srgbClr val="F2F2F2"/>
                </a:solidFill>
              </a:rPr>
              <a:t>Brasil</a:t>
            </a:r>
            <a:r>
              <a:rPr lang="en-US" sz="750" dirty="0">
                <a:solidFill>
                  <a:srgbClr val="F2F2F2"/>
                </a:solidFill>
              </a:rPr>
              <a:t>. </a:t>
            </a:r>
            <a:r>
              <a:rPr lang="en-US" sz="750" dirty="0" err="1">
                <a:solidFill>
                  <a:srgbClr val="F2F2F2"/>
                </a:solidFill>
              </a:rPr>
              <a:t>Francia</a:t>
            </a:r>
            <a:r>
              <a:rPr lang="en-US" sz="750" dirty="0">
                <a:solidFill>
                  <a:srgbClr val="F2F2F2"/>
                </a:solidFill>
              </a:rPr>
              <a:t> ha </a:t>
            </a:r>
            <a:r>
              <a:rPr lang="en-US" sz="750" dirty="0" err="1" smtClean="0">
                <a:solidFill>
                  <a:srgbClr val="F2F2F2"/>
                </a:solidFill>
              </a:rPr>
              <a:t>recibido</a:t>
            </a:r>
            <a:r>
              <a:rPr lang="en-US" sz="750" dirty="0" smtClean="0">
                <a:solidFill>
                  <a:srgbClr val="F2F2F2"/>
                </a:solidFill>
              </a:rPr>
              <a:t> </a:t>
            </a:r>
            <a:r>
              <a:rPr lang="en-US" sz="750" dirty="0">
                <a:solidFill>
                  <a:srgbClr val="F2F2F2"/>
                </a:solidFill>
              </a:rPr>
              <a:t>el honor </a:t>
            </a:r>
            <a:r>
              <a:rPr lang="en-US" sz="750" dirty="0" err="1">
                <a:solidFill>
                  <a:srgbClr val="F2F2F2"/>
                </a:solidFill>
              </a:rPr>
              <a:t>por</a:t>
            </a:r>
            <a:r>
              <a:rPr lang="en-US" sz="750" dirty="0">
                <a:solidFill>
                  <a:srgbClr val="F2F2F2"/>
                </a:solidFill>
              </a:rPr>
              <a:t> parte de la </a:t>
            </a:r>
            <a:r>
              <a:rPr lang="en-US" sz="750" dirty="0" err="1">
                <a:solidFill>
                  <a:srgbClr val="F2F2F2"/>
                </a:solidFill>
              </a:rPr>
              <a:t>cadena</a:t>
            </a:r>
            <a:r>
              <a:rPr lang="en-US" sz="750" dirty="0">
                <a:solidFill>
                  <a:srgbClr val="F2F2F2"/>
                </a:solidFill>
              </a:rPr>
              <a:t> de </a:t>
            </a:r>
            <a:r>
              <a:rPr lang="en-US" sz="750" dirty="0" err="1" smtClean="0">
                <a:solidFill>
                  <a:srgbClr val="F2F2F2"/>
                </a:solidFill>
              </a:rPr>
              <a:t>restaurantes</a:t>
            </a:r>
            <a:r>
              <a:rPr lang="en-US" sz="750" dirty="0" smtClean="0">
                <a:solidFill>
                  <a:srgbClr val="F2F2F2"/>
                </a:solidFill>
              </a:rPr>
              <a:t> de </a:t>
            </a:r>
            <a:r>
              <a:rPr lang="en-US" sz="750" dirty="0" err="1" smtClean="0">
                <a:solidFill>
                  <a:srgbClr val="F2F2F2"/>
                </a:solidFill>
              </a:rPr>
              <a:t>servicio</a:t>
            </a:r>
            <a:r>
              <a:rPr lang="en-US" sz="750" dirty="0" smtClean="0">
                <a:solidFill>
                  <a:srgbClr val="F2F2F2"/>
                </a:solidFill>
              </a:rPr>
              <a:t> </a:t>
            </a:r>
            <a:r>
              <a:rPr lang="en-US" sz="750" dirty="0" err="1" smtClean="0">
                <a:solidFill>
                  <a:srgbClr val="F2F2F2"/>
                </a:solidFill>
              </a:rPr>
              <a:t>rápido</a:t>
            </a:r>
            <a:r>
              <a:rPr lang="en-US" sz="750" dirty="0" smtClean="0">
                <a:solidFill>
                  <a:srgbClr val="F2F2F2"/>
                </a:solidFill>
              </a:rPr>
              <a:t> </a:t>
            </a:r>
            <a:r>
              <a:rPr lang="en-US" sz="750" dirty="0">
                <a:solidFill>
                  <a:srgbClr val="F2F2F2"/>
                </a:solidFill>
              </a:rPr>
              <a:t>de </a:t>
            </a:r>
            <a:r>
              <a:rPr lang="en-US" sz="750" dirty="0" err="1">
                <a:solidFill>
                  <a:srgbClr val="F2F2F2"/>
                </a:solidFill>
              </a:rPr>
              <a:t>tener</a:t>
            </a:r>
            <a:r>
              <a:rPr lang="en-US" sz="750" dirty="0">
                <a:solidFill>
                  <a:srgbClr val="F2F2F2"/>
                </a:solidFill>
              </a:rPr>
              <a:t> </a:t>
            </a:r>
            <a:r>
              <a:rPr lang="en-US" sz="750" dirty="0" err="1">
                <a:solidFill>
                  <a:srgbClr val="F2F2F2"/>
                </a:solidFill>
              </a:rPr>
              <a:t>una</a:t>
            </a:r>
            <a:r>
              <a:rPr lang="en-US" sz="750" dirty="0">
                <a:solidFill>
                  <a:srgbClr val="F2F2F2"/>
                </a:solidFill>
              </a:rPr>
              <a:t> </a:t>
            </a:r>
            <a:r>
              <a:rPr lang="en-US" sz="750" dirty="0" err="1">
                <a:solidFill>
                  <a:srgbClr val="F2F2F2"/>
                </a:solidFill>
              </a:rPr>
              <a:t>hamburguesa</a:t>
            </a:r>
            <a:r>
              <a:rPr lang="en-US" sz="750" dirty="0">
                <a:solidFill>
                  <a:srgbClr val="F2F2F2"/>
                </a:solidFill>
              </a:rPr>
              <a:t> </a:t>
            </a:r>
            <a:r>
              <a:rPr lang="en-US" sz="750" dirty="0" err="1">
                <a:solidFill>
                  <a:srgbClr val="F2F2F2"/>
                </a:solidFill>
              </a:rPr>
              <a:t>especialmente</a:t>
            </a:r>
            <a:r>
              <a:rPr lang="en-US" sz="750" dirty="0">
                <a:solidFill>
                  <a:srgbClr val="F2F2F2"/>
                </a:solidFill>
              </a:rPr>
              <a:t> </a:t>
            </a:r>
            <a:r>
              <a:rPr lang="en-US" sz="750" dirty="0" err="1">
                <a:solidFill>
                  <a:srgbClr val="F2F2F2"/>
                </a:solidFill>
              </a:rPr>
              <a:t>diseñada</a:t>
            </a:r>
            <a:r>
              <a:rPr lang="en-US" sz="750" dirty="0">
                <a:solidFill>
                  <a:srgbClr val="F2F2F2"/>
                </a:solidFill>
              </a:rPr>
              <a:t> para </a:t>
            </a:r>
            <a:r>
              <a:rPr lang="en-US" sz="750" dirty="0" err="1">
                <a:solidFill>
                  <a:srgbClr val="F2F2F2"/>
                </a:solidFill>
              </a:rPr>
              <a:t>ella</a:t>
            </a:r>
            <a:r>
              <a:rPr lang="en-US" sz="750" dirty="0">
                <a:solidFill>
                  <a:srgbClr val="F2F2F2"/>
                </a:solidFill>
              </a:rPr>
              <a:t>, </a:t>
            </a:r>
            <a:r>
              <a:rPr lang="en-US" sz="750" dirty="0" err="1">
                <a:solidFill>
                  <a:srgbClr val="F2F2F2"/>
                </a:solidFill>
              </a:rPr>
              <a:t>mientras</a:t>
            </a:r>
            <a:r>
              <a:rPr lang="en-US" sz="750" dirty="0">
                <a:solidFill>
                  <a:srgbClr val="F2F2F2"/>
                </a:solidFill>
              </a:rPr>
              <a:t> </a:t>
            </a:r>
            <a:r>
              <a:rPr lang="en-US" sz="750" dirty="0" err="1">
                <a:solidFill>
                  <a:srgbClr val="F2F2F2"/>
                </a:solidFill>
              </a:rPr>
              <a:t>que</a:t>
            </a:r>
            <a:r>
              <a:rPr lang="en-US" sz="750" dirty="0">
                <a:solidFill>
                  <a:srgbClr val="F2F2F2"/>
                </a:solidFill>
              </a:rPr>
              <a:t> </a:t>
            </a:r>
            <a:r>
              <a:rPr lang="en-US" sz="750" dirty="0" err="1">
                <a:solidFill>
                  <a:srgbClr val="F2F2F2"/>
                </a:solidFill>
              </a:rPr>
              <a:t>España</a:t>
            </a:r>
            <a:r>
              <a:rPr lang="en-US" sz="750" dirty="0">
                <a:solidFill>
                  <a:srgbClr val="F2F2F2"/>
                </a:solidFill>
              </a:rPr>
              <a:t> </a:t>
            </a:r>
            <a:r>
              <a:rPr lang="en-US" sz="750" dirty="0" err="1">
                <a:solidFill>
                  <a:srgbClr val="F2F2F2"/>
                </a:solidFill>
              </a:rPr>
              <a:t>tiene</a:t>
            </a:r>
            <a:r>
              <a:rPr lang="en-US" sz="750" dirty="0">
                <a:solidFill>
                  <a:srgbClr val="F2F2F2"/>
                </a:solidFill>
              </a:rPr>
              <a:t> </a:t>
            </a:r>
            <a:r>
              <a:rPr lang="en-US" sz="750" dirty="0" err="1">
                <a:solidFill>
                  <a:srgbClr val="F2F2F2"/>
                </a:solidFill>
              </a:rPr>
              <a:t>desayuno</a:t>
            </a:r>
            <a:r>
              <a:rPr lang="en-US" sz="750" dirty="0">
                <a:solidFill>
                  <a:srgbClr val="F2F2F2"/>
                </a:solidFill>
              </a:rPr>
              <a:t> wrap e </a:t>
            </a:r>
            <a:r>
              <a:rPr lang="en-US" sz="750" dirty="0" err="1">
                <a:solidFill>
                  <a:srgbClr val="F2F2F2"/>
                </a:solidFill>
              </a:rPr>
              <a:t>Inglaterra</a:t>
            </a:r>
            <a:r>
              <a:rPr lang="en-US" sz="750" dirty="0">
                <a:solidFill>
                  <a:srgbClr val="F2F2F2"/>
                </a:solidFill>
              </a:rPr>
              <a:t> </a:t>
            </a:r>
            <a:r>
              <a:rPr lang="en-US" sz="750" dirty="0" err="1">
                <a:solidFill>
                  <a:srgbClr val="F2F2F2"/>
                </a:solidFill>
              </a:rPr>
              <a:t>tiene</a:t>
            </a:r>
            <a:r>
              <a:rPr lang="en-US" sz="750" dirty="0">
                <a:solidFill>
                  <a:srgbClr val="F2F2F2"/>
                </a:solidFill>
              </a:rPr>
              <a:t> </a:t>
            </a:r>
            <a:r>
              <a:rPr lang="en-US" sz="750" dirty="0" err="1" smtClean="0">
                <a:solidFill>
                  <a:srgbClr val="F2F2F2"/>
                </a:solidFill>
              </a:rPr>
              <a:t>una</a:t>
            </a:r>
            <a:r>
              <a:rPr lang="en-US" sz="750" dirty="0" smtClean="0">
                <a:solidFill>
                  <a:srgbClr val="F2F2F2"/>
                </a:solidFill>
              </a:rPr>
              <a:t> </a:t>
            </a:r>
            <a:r>
              <a:rPr lang="en-US" sz="750" dirty="0" err="1" smtClean="0">
                <a:solidFill>
                  <a:srgbClr val="F2F2F2"/>
                </a:solidFill>
              </a:rPr>
              <a:t>tarta</a:t>
            </a:r>
            <a:r>
              <a:rPr lang="en-US" sz="750" dirty="0" smtClean="0">
                <a:solidFill>
                  <a:srgbClr val="F2F2F2"/>
                </a:solidFill>
              </a:rPr>
              <a:t> de </a:t>
            </a:r>
            <a:r>
              <a:rPr lang="en-US" sz="750" dirty="0" err="1" smtClean="0">
                <a:solidFill>
                  <a:srgbClr val="F2F2F2"/>
                </a:solidFill>
              </a:rPr>
              <a:t>manzana</a:t>
            </a:r>
            <a:r>
              <a:rPr lang="en-US" sz="750" dirty="0" smtClean="0">
                <a:solidFill>
                  <a:srgbClr val="F2F2F2"/>
                </a:solidFill>
              </a:rPr>
              <a:t> </a:t>
            </a:r>
            <a:r>
              <a:rPr lang="en-US" sz="750" dirty="0">
                <a:solidFill>
                  <a:srgbClr val="F2F2F2"/>
                </a:solidFill>
              </a:rPr>
              <a:t>y </a:t>
            </a:r>
            <a:r>
              <a:rPr lang="en-US" sz="750" dirty="0" err="1">
                <a:solidFill>
                  <a:srgbClr val="F2F2F2"/>
                </a:solidFill>
              </a:rPr>
              <a:t>crema</a:t>
            </a:r>
            <a:r>
              <a:rPr lang="en-US" sz="750" dirty="0">
                <a:solidFill>
                  <a:srgbClr val="F2F2F2"/>
                </a:solidFill>
              </a:rPr>
              <a:t>.</a:t>
            </a:r>
          </a:p>
        </p:txBody>
      </p:sp>
      <p:graphicFrame>
        <p:nvGraphicFramePr>
          <p:cNvPr id="97" name="Chart 96"/>
          <p:cNvGraphicFramePr/>
          <p:nvPr>
            <p:extLst>
              <p:ext uri="{D42A27DB-BD31-4B8C-83A1-F6EECF244321}">
                <p14:modId xmlns:p14="http://schemas.microsoft.com/office/powerpoint/2010/main" val="3362177931"/>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9"/>
          </a:graphicData>
        </a:graphic>
      </p:graphicFrame>
      <p:grpSp>
        <p:nvGrpSpPr>
          <p:cNvPr id="98" name="Group 97"/>
          <p:cNvGrpSpPr/>
          <p:nvPr/>
        </p:nvGrpSpPr>
        <p:grpSpPr>
          <a:xfrm>
            <a:off x="1637994" y="4734632"/>
            <a:ext cx="7506006" cy="417693"/>
            <a:chOff x="1637994" y="4734632"/>
            <a:chExt cx="7506006" cy="417693"/>
          </a:xfrm>
        </p:grpSpPr>
        <p:grpSp>
          <p:nvGrpSpPr>
            <p:cNvPr id="99" name="Group 98"/>
            <p:cNvGrpSpPr/>
            <p:nvPr/>
          </p:nvGrpSpPr>
          <p:grpSpPr>
            <a:xfrm>
              <a:off x="1637994" y="4835525"/>
              <a:ext cx="7506006" cy="316800"/>
              <a:chOff x="1914453" y="4835525"/>
              <a:chExt cx="8255647" cy="316800"/>
            </a:xfrm>
          </p:grpSpPr>
          <p:sp>
            <p:nvSpPr>
              <p:cNvPr id="101" name="Rectangle 100">
                <a:hlinkClick r:id="rId1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02" name="Rectangle 101">
                <a:hlinkClick r:id="rId1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03" name="Rectangle 102">
                <a:hlinkClick r:id="rId1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04" name="Rectangle 103">
                <a:hlinkClick r:id="rId1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05" name="Rectangle 104">
                <a:hlinkClick r:id="rId1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06" name="Rectangle 105">
                <a:hlinkClick r:id="rId15"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07" name="Rectangle 106">
                <a:hlinkClick r:id="rId1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8" name="Rectangle 107">
                <a:hlinkClick r:id="rId1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00" name="Isosceles Triangle 99"/>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15390036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Coca-Cola</a:t>
              </a:r>
            </a:p>
          </p:txBody>
        </p:sp>
      </p:grpSp>
      <p:grpSp>
        <p:nvGrpSpPr>
          <p:cNvPr id="49" name="Group 48"/>
          <p:cNvGrpSpPr/>
          <p:nvPr/>
        </p:nvGrpSpPr>
        <p:grpSpPr>
          <a:xfrm>
            <a:off x="8327901" y="93663"/>
            <a:ext cx="557063" cy="628047"/>
            <a:chOff x="8327901" y="93663"/>
            <a:chExt cx="557063" cy="628047"/>
          </a:xfrm>
        </p:grpSpPr>
        <p:sp>
          <p:nvSpPr>
            <p:cNvPr id="50"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51" name="Rectangle 50"/>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grpSp>
        <p:nvGrpSpPr>
          <p:cNvPr id="30" name="Group 29"/>
          <p:cNvGrpSpPr/>
          <p:nvPr/>
        </p:nvGrpSpPr>
        <p:grpSpPr>
          <a:xfrm>
            <a:off x="253541" y="653427"/>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Coca-Cola</a:t>
              </a:r>
              <a:endParaRPr lang="en-GB" sz="14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37" name="Picture 36" descr="http://www.popandroll.com/coke-art/Coca-Cola_Logo_Script.jpg"/>
          <p:cNvPicPr>
            <a:picLocks noChangeAspect="1" noChangeArrowheads="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1416" y="939369"/>
            <a:ext cx="309801" cy="117359"/>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6341191" y="720044"/>
            <a:ext cx="2111488" cy="1203161"/>
            <a:chOff x="6288388" y="657435"/>
            <a:chExt cx="2463605" cy="1403802"/>
          </a:xfrm>
        </p:grpSpPr>
        <p:pic>
          <p:nvPicPr>
            <p:cNvPr id="53" name="Picture 87" descr="Brazil VIS 60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288388" y="657435"/>
              <a:ext cx="1220552" cy="684000"/>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12" descr="http://www.iafrica.tv/wp-content/uploads/2014/03/Nigeria-Coca-Cola-to-take-22-winners-to-Brazil-World-Cup-iAfrica.tv_.jp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530960" y="657435"/>
              <a:ext cx="1221033" cy="68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10" descr="Репортаж о приключениях Кубка чемпионата мира по футболу в Москве"/>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7530960" y="1377237"/>
              <a:ext cx="1221033" cy="68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92" descr="Thumbnail">
              <a:hlinkClick r:id="rId8"/>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288389" y="1377237"/>
              <a:ext cx="1220553" cy="684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Group 1"/>
          <p:cNvGrpSpPr/>
          <p:nvPr/>
        </p:nvGrpSpPr>
        <p:grpSpPr>
          <a:xfrm>
            <a:off x="6340997" y="2063286"/>
            <a:ext cx="2111682" cy="1038615"/>
            <a:chOff x="6573081" y="2196849"/>
            <a:chExt cx="2259736" cy="1111434"/>
          </a:xfrm>
        </p:grpSpPr>
        <p:grpSp>
          <p:nvGrpSpPr>
            <p:cNvPr id="5" name="Group 4"/>
            <p:cNvGrpSpPr/>
            <p:nvPr/>
          </p:nvGrpSpPr>
          <p:grpSpPr>
            <a:xfrm>
              <a:off x="6573081" y="2196849"/>
              <a:ext cx="2259736" cy="1111434"/>
              <a:chOff x="6392227" y="2547398"/>
              <a:chExt cx="2190568" cy="1077414"/>
            </a:xfrm>
          </p:grpSpPr>
          <p:pic>
            <p:nvPicPr>
              <p:cNvPr id="58" name="Picture 81"/>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6392227" y="2547399"/>
                <a:ext cx="884678" cy="7387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9" name="Picture 5"/>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7276906" y="2547398"/>
                <a:ext cx="1305889" cy="1077414"/>
              </a:xfrm>
              <a:prstGeom prst="rect">
                <a:avLst/>
              </a:prstGeom>
              <a:noFill/>
              <a:ln w="9525">
                <a:noFill/>
                <a:miter lim="800000"/>
                <a:headEnd/>
                <a:tailEnd/>
              </a:ln>
            </p:spPr>
          </p:pic>
        </p:grpSp>
        <p:grpSp>
          <p:nvGrpSpPr>
            <p:cNvPr id="7" name="Group 6"/>
            <p:cNvGrpSpPr/>
            <p:nvPr/>
          </p:nvGrpSpPr>
          <p:grpSpPr>
            <a:xfrm>
              <a:off x="6573082" y="2938414"/>
              <a:ext cx="912612" cy="369869"/>
              <a:chOff x="6573082" y="3143894"/>
              <a:chExt cx="912612" cy="369869"/>
            </a:xfrm>
          </p:grpSpPr>
          <p:sp>
            <p:nvSpPr>
              <p:cNvPr id="6" name="Rectangle 5"/>
              <p:cNvSpPr/>
              <p:nvPr/>
            </p:nvSpPr>
            <p:spPr>
              <a:xfrm>
                <a:off x="6573082" y="3143894"/>
                <a:ext cx="912612" cy="369869"/>
              </a:xfrm>
              <a:prstGeom prst="rect">
                <a:avLst/>
              </a:prstGeom>
              <a:solidFill>
                <a:schemeClr val="bg1"/>
              </a:solidFill>
            </p:spPr>
            <p:txBody>
              <a:bodyPr wrap="square" lIns="18000" rIns="18000" rtlCol="0" anchor="ctr">
                <a:spAutoFit/>
              </a:bodyPr>
              <a:lstStyle/>
              <a:p>
                <a:pPr marL="0" algn="ctr"/>
                <a:endParaRPr lang="en-GB" sz="900" b="1" kern="0" cap="all" dirty="0">
                  <a:solidFill>
                    <a:schemeClr val="bg1"/>
                  </a:solidFill>
                </a:endParaRPr>
              </a:p>
            </p:txBody>
          </p:sp>
          <p:pic>
            <p:nvPicPr>
              <p:cNvPr id="60" name="Picture 35" descr="https://scontent-b.xx.fbcdn.net/hphotos-prn2/t1.0-9/10390086_779811358695661_717595772712059192_n.jpg"/>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a:off x="7091759" y="3167070"/>
                <a:ext cx="345988" cy="323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38"/>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6631352" y="3177309"/>
                <a:ext cx="187708" cy="303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39"/>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6845033" y="3174533"/>
                <a:ext cx="190893" cy="308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8" name="Group 7"/>
          <p:cNvGrpSpPr/>
          <p:nvPr/>
        </p:nvGrpSpPr>
        <p:grpSpPr>
          <a:xfrm>
            <a:off x="6341192" y="3273696"/>
            <a:ext cx="2110457" cy="649186"/>
            <a:chOff x="6476154" y="3515179"/>
            <a:chExt cx="2340669" cy="720000"/>
          </a:xfrm>
        </p:grpSpPr>
        <p:pic>
          <p:nvPicPr>
            <p:cNvPr id="63" name="Рисунок 1"/>
            <p:cNvPicPr>
              <a:picLocks noChangeAspect="1"/>
            </p:cNvPicPr>
            <p:nvPr/>
          </p:nvPicPr>
          <p:blipFill>
            <a:blip r:embed="rId15" cstate="screen">
              <a:extLst>
                <a:ext uri="{28A0092B-C50C-407E-A947-70E740481C1C}">
                  <a14:useLocalDpi xmlns:a14="http://schemas.microsoft.com/office/drawing/2010/main"/>
                </a:ext>
              </a:extLst>
            </a:blip>
            <a:srcRect b="-61"/>
            <a:stretch>
              <a:fillRect/>
            </a:stretch>
          </p:blipFill>
          <p:spPr bwMode="auto">
            <a:xfrm>
              <a:off x="6476154" y="3515179"/>
              <a:ext cx="1206364"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2"/>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7681383" y="3515179"/>
              <a:ext cx="1135440" cy="720000"/>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pic>
      </p:grpSp>
      <p:sp>
        <p:nvSpPr>
          <p:cNvPr id="81" name="Title 1"/>
          <p:cNvSpPr>
            <a:spLocks noGrp="1"/>
          </p:cNvSpPr>
          <p:nvPr>
            <p:ph type="title"/>
          </p:nvPr>
        </p:nvSpPr>
        <p:spPr>
          <a:xfrm rot="5400000">
            <a:off x="-1419994" y="611226"/>
            <a:ext cx="1861398" cy="978587"/>
          </a:xfrm>
        </p:spPr>
        <p:txBody>
          <a:bodyPr/>
          <a:lstStyle/>
          <a:p>
            <a:r>
              <a:rPr lang="en-GB" dirty="0" smtClean="0"/>
              <a:t>EMEA COKE</a:t>
            </a:r>
            <a:endParaRPr lang="en-GB" dirty="0">
              <a:solidFill>
                <a:schemeClr val="accent6"/>
              </a:solidFill>
            </a:endParaRPr>
          </a:p>
        </p:txBody>
      </p:sp>
      <p:grpSp>
        <p:nvGrpSpPr>
          <p:cNvPr id="86" name="Group 4"/>
          <p:cNvGrpSpPr>
            <a:grpSpLocks noChangeAspect="1"/>
          </p:cNvGrpSpPr>
          <p:nvPr/>
        </p:nvGrpSpPr>
        <p:grpSpPr bwMode="auto">
          <a:xfrm>
            <a:off x="6243073" y="1596570"/>
            <a:ext cx="347183" cy="347183"/>
            <a:chOff x="1804" y="543"/>
            <a:chExt cx="2152" cy="2152"/>
          </a:xfrm>
        </p:grpSpPr>
        <p:sp>
          <p:nvSpPr>
            <p:cNvPr id="87" name="Oval 5"/>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Oval 5">
              <a:hlinkClick r:id="rId8"/>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82" name="Picture 81"/>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5942271" y="3632502"/>
            <a:ext cx="694915" cy="696061"/>
          </a:xfrm>
          <a:prstGeom prst="rect">
            <a:avLst/>
          </a:prstGeom>
        </p:spPr>
      </p:pic>
      <p:sp>
        <p:nvSpPr>
          <p:cNvPr id="103" name="Rectangle 102">
            <a:hlinkClick r:id="rId1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104"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pPr lvl="0">
              <a:spcBef>
                <a:spcPts val="0"/>
              </a:spcBef>
              <a:buSzPct val="100000"/>
            </a:pPr>
            <a:r>
              <a:rPr lang="en-US" sz="1600" cap="none" dirty="0">
                <a:solidFill>
                  <a:srgbClr val="FFFFFF"/>
                </a:solidFill>
                <a:latin typeface="Impact" charset="0"/>
              </a:rPr>
              <a:t>PATROCINADORES DE LA COPA MUNDIAL 2014</a:t>
            </a:r>
            <a:r>
              <a:rPr lang="en-US" sz="1600" cap="none" dirty="0">
                <a:solidFill>
                  <a:srgbClr val="4197FC"/>
                </a:solidFill>
                <a:latin typeface="Impact" charset="0"/>
              </a:rPr>
              <a:t> </a:t>
            </a:r>
            <a:endParaRPr lang="en-US" sz="1600" cap="none" dirty="0" smtClean="0">
              <a:solidFill>
                <a:srgbClr val="4197FC"/>
              </a:solidFill>
              <a:latin typeface="Impact" charset="0"/>
            </a:endParaRPr>
          </a:p>
          <a:p>
            <a:pPr lvl="0">
              <a:spcBef>
                <a:spcPts val="0"/>
              </a:spcBef>
              <a:buSzPct val="100000"/>
            </a:pPr>
            <a:r>
              <a:rPr lang="en-US" sz="1600" cap="none" dirty="0" smtClean="0">
                <a:solidFill>
                  <a:srgbClr val="4197FC"/>
                </a:solidFill>
                <a:latin typeface="Impact" charset="0"/>
              </a:rPr>
              <a:t>EMEA</a:t>
            </a:r>
            <a:endParaRPr lang="en-US" sz="1600" cap="none" dirty="0">
              <a:solidFill>
                <a:srgbClr val="4197FC"/>
              </a:solidFill>
              <a:latin typeface="Impact" charset="0"/>
            </a:endParaRPr>
          </a:p>
        </p:txBody>
      </p:sp>
      <p:sp>
        <p:nvSpPr>
          <p:cNvPr id="105" name="Chevron 104">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106" name="Rectangle 105"/>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108" name="Rectangle 107"/>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109" name="Chevron 108">
            <a:hlinkClick r:id="rId19"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11" name="TextBox 110"/>
          <p:cNvSpPr txBox="1"/>
          <p:nvPr/>
        </p:nvSpPr>
        <p:spPr>
          <a:xfrm>
            <a:off x="905084" y="911944"/>
            <a:ext cx="3166316" cy="307777"/>
          </a:xfrm>
          <a:prstGeom prst="rect">
            <a:avLst/>
          </a:prstGeom>
          <a:noFill/>
        </p:spPr>
        <p:txBody>
          <a:bodyPr wrap="none" rtlCol="0">
            <a:spAutoFit/>
          </a:bodyPr>
          <a:lstStyle/>
          <a:p>
            <a:pPr>
              <a:buSzPct val="100000"/>
            </a:pPr>
            <a:r>
              <a:rPr lang="en-US" sz="1400" dirty="0">
                <a:solidFill>
                  <a:srgbClr val="FFFFFF"/>
                </a:solidFill>
                <a:latin typeface="Impact" charset="0"/>
              </a:rPr>
              <a:t>ACTIVIDADES DE PATROCINIO</a:t>
            </a:r>
            <a:r>
              <a:rPr lang="en-US" sz="1400" dirty="0">
                <a:solidFill>
                  <a:srgbClr val="E5CE12"/>
                </a:solidFill>
                <a:latin typeface="Impact" charset="0"/>
              </a:rPr>
              <a:t> RECORDADAS</a:t>
            </a:r>
          </a:p>
        </p:txBody>
      </p:sp>
      <p:sp>
        <p:nvSpPr>
          <p:cNvPr id="112" name="Rectangle 37"/>
          <p:cNvSpPr>
            <a:spLocks noChangeArrowheads="1"/>
          </p:cNvSpPr>
          <p:nvPr/>
        </p:nvSpPr>
        <p:spPr bwMode="auto">
          <a:xfrm>
            <a:off x="3971925" y="577850"/>
            <a:ext cx="2478088" cy="1208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200"/>
              </a:spcBef>
              <a:buSzPct val="100000"/>
            </a:pPr>
            <a:r>
              <a:rPr lang="en-US" sz="1000" dirty="0">
                <a:solidFill>
                  <a:srgbClr val="E5CE12"/>
                </a:solidFill>
                <a:latin typeface="Impact" charset="0"/>
              </a:rPr>
              <a:t>EMEA</a:t>
            </a:r>
          </a:p>
          <a:p>
            <a:pPr>
              <a:spcBef>
                <a:spcPts val="200"/>
              </a:spcBef>
              <a:buSzPct val="100000"/>
            </a:pPr>
            <a:r>
              <a:rPr lang="en-US" sz="750" dirty="0">
                <a:solidFill>
                  <a:srgbClr val="FFFFFF"/>
                </a:solidFill>
              </a:rPr>
              <a:t>La </a:t>
            </a:r>
            <a:r>
              <a:rPr lang="en-US" sz="750" dirty="0" err="1">
                <a:solidFill>
                  <a:srgbClr val="FFFFFF"/>
                </a:solidFill>
              </a:rPr>
              <a:t>campaña</a:t>
            </a:r>
            <a:r>
              <a:rPr lang="en-US" sz="750" dirty="0">
                <a:solidFill>
                  <a:srgbClr val="FFFFFF"/>
                </a:solidFill>
              </a:rPr>
              <a:t> de Coca-Cola de "La Copa Mundial" ha </a:t>
            </a:r>
            <a:r>
              <a:rPr lang="en-US" sz="750" dirty="0" err="1">
                <a:solidFill>
                  <a:srgbClr val="FFFFFF"/>
                </a:solidFill>
              </a:rPr>
              <a:t>empezado</a:t>
            </a:r>
            <a:r>
              <a:rPr lang="en-US" sz="750" dirty="0">
                <a:solidFill>
                  <a:srgbClr val="FFFFFF"/>
                </a:solidFill>
              </a:rPr>
              <a:t> en la </a:t>
            </a:r>
            <a:r>
              <a:rPr lang="en-US" sz="750" dirty="0" err="1">
                <a:solidFill>
                  <a:srgbClr val="FFFFFF"/>
                </a:solidFill>
              </a:rPr>
              <a:t>región</a:t>
            </a:r>
            <a:r>
              <a:rPr lang="en-US" sz="750" dirty="0">
                <a:solidFill>
                  <a:srgbClr val="FFFFFF"/>
                </a:solidFill>
              </a:rPr>
              <a:t> EMEA, y </a:t>
            </a:r>
            <a:r>
              <a:rPr lang="en-US" sz="750" dirty="0" err="1">
                <a:solidFill>
                  <a:srgbClr val="FFFFFF"/>
                </a:solidFill>
              </a:rPr>
              <a:t>también</a:t>
            </a:r>
            <a:r>
              <a:rPr lang="en-US" sz="750" dirty="0">
                <a:solidFill>
                  <a:srgbClr val="FFFFFF"/>
                </a:solidFill>
              </a:rPr>
              <a:t> </a:t>
            </a:r>
            <a:r>
              <a:rPr lang="en-US" sz="750" dirty="0" err="1">
                <a:solidFill>
                  <a:srgbClr val="FFFFFF"/>
                </a:solidFill>
              </a:rPr>
              <a:t>incluye</a:t>
            </a:r>
            <a:r>
              <a:rPr lang="en-US" sz="750" dirty="0">
                <a:solidFill>
                  <a:srgbClr val="FFFFFF"/>
                </a:solidFill>
              </a:rPr>
              <a:t> </a:t>
            </a:r>
            <a:r>
              <a:rPr lang="en-US" sz="750" dirty="0" smtClean="0">
                <a:solidFill>
                  <a:srgbClr val="FFFFFF"/>
                </a:solidFill>
              </a:rPr>
              <a:t>la </a:t>
            </a:r>
            <a:r>
              <a:rPr lang="en-US" sz="750" dirty="0" err="1" smtClean="0">
                <a:solidFill>
                  <a:srgbClr val="FFFFFF"/>
                </a:solidFill>
              </a:rPr>
              <a:t>campaña</a:t>
            </a:r>
            <a:r>
              <a:rPr lang="en-US" sz="750" dirty="0" smtClean="0">
                <a:solidFill>
                  <a:srgbClr val="FFFFFF"/>
                </a:solidFill>
              </a:rPr>
              <a:t> de </a:t>
            </a:r>
            <a:r>
              <a:rPr lang="en-US" sz="750" dirty="0" err="1" smtClean="0">
                <a:solidFill>
                  <a:srgbClr val="FFFFFF"/>
                </a:solidFill>
              </a:rPr>
              <a:t>televisión</a:t>
            </a:r>
            <a:r>
              <a:rPr lang="en-US" sz="750" dirty="0" smtClean="0">
                <a:solidFill>
                  <a:srgbClr val="FFFFFF"/>
                </a:solidFill>
              </a:rPr>
              <a:t> </a:t>
            </a:r>
            <a:r>
              <a:rPr lang="en-US" sz="750" dirty="0">
                <a:solidFill>
                  <a:srgbClr val="FFFFFF"/>
                </a:solidFill>
              </a:rPr>
              <a:t>y </a:t>
            </a:r>
            <a:r>
              <a:rPr lang="en-US" sz="750" dirty="0" smtClean="0">
                <a:solidFill>
                  <a:srgbClr val="FFFFFF"/>
                </a:solidFill>
              </a:rPr>
              <a:t>de digital  "Un </a:t>
            </a:r>
            <a:r>
              <a:rPr lang="en-US" sz="750" dirty="0" err="1" smtClean="0">
                <a:solidFill>
                  <a:srgbClr val="FFFFFF"/>
                </a:solidFill>
              </a:rPr>
              <a:t>mundo</a:t>
            </a:r>
            <a:r>
              <a:rPr lang="en-US" sz="750" dirty="0" smtClean="0">
                <a:solidFill>
                  <a:srgbClr val="FFFFFF"/>
                </a:solidFill>
              </a:rPr>
              <a:t>, un </a:t>
            </a:r>
            <a:r>
              <a:rPr lang="en-US" sz="750" dirty="0" err="1" smtClean="0">
                <a:solidFill>
                  <a:srgbClr val="FFFFFF"/>
                </a:solidFill>
              </a:rPr>
              <a:t>juego</a:t>
            </a:r>
            <a:r>
              <a:rPr lang="en-US" sz="750" dirty="0" smtClean="0">
                <a:solidFill>
                  <a:srgbClr val="FFFFFF"/>
                </a:solidFill>
              </a:rPr>
              <a:t>", los </a:t>
            </a:r>
            <a:r>
              <a:rPr lang="en-US" sz="750" dirty="0" err="1" smtClean="0">
                <a:solidFill>
                  <a:srgbClr val="FFFFFF"/>
                </a:solidFill>
              </a:rPr>
              <a:t>cortometrajes</a:t>
            </a:r>
            <a:r>
              <a:rPr lang="en-US" sz="750" dirty="0" smtClean="0">
                <a:solidFill>
                  <a:srgbClr val="FFFFFF"/>
                </a:solidFill>
              </a:rPr>
              <a:t> </a:t>
            </a:r>
            <a:r>
              <a:rPr lang="en-US" sz="750" dirty="0">
                <a:solidFill>
                  <a:srgbClr val="FFFFFF"/>
                </a:solidFill>
              </a:rPr>
              <a:t>de "</a:t>
            </a:r>
            <a:r>
              <a:rPr lang="en-US" sz="750" dirty="0" err="1">
                <a:solidFill>
                  <a:srgbClr val="FFFFFF"/>
                </a:solidFill>
              </a:rPr>
              <a:t>Dónde</a:t>
            </a:r>
            <a:r>
              <a:rPr lang="en-US" sz="750" dirty="0">
                <a:solidFill>
                  <a:srgbClr val="FFFFFF"/>
                </a:solidFill>
              </a:rPr>
              <a:t> </a:t>
            </a:r>
            <a:r>
              <a:rPr lang="en-US" sz="750" dirty="0" err="1">
                <a:solidFill>
                  <a:srgbClr val="FFFFFF"/>
                </a:solidFill>
              </a:rPr>
              <a:t>atacará</a:t>
            </a:r>
            <a:r>
              <a:rPr lang="en-US" sz="750" dirty="0">
                <a:solidFill>
                  <a:srgbClr val="FFFFFF"/>
                </a:solidFill>
              </a:rPr>
              <a:t> la </a:t>
            </a:r>
            <a:r>
              <a:rPr lang="en-US" sz="750" dirty="0" err="1" smtClean="0">
                <a:solidFill>
                  <a:srgbClr val="FFFFFF"/>
                </a:solidFill>
              </a:rPr>
              <a:t>felicidad</a:t>
            </a:r>
            <a:r>
              <a:rPr lang="en-US" sz="750" dirty="0" smtClean="0">
                <a:solidFill>
                  <a:srgbClr val="FFFFFF"/>
                </a:solidFill>
              </a:rPr>
              <a:t>”, </a:t>
            </a:r>
            <a:r>
              <a:rPr lang="en-US" sz="750" dirty="0">
                <a:solidFill>
                  <a:srgbClr val="FFFFFF"/>
                </a:solidFill>
              </a:rPr>
              <a:t>el </a:t>
            </a:r>
            <a:r>
              <a:rPr lang="en-US" sz="750" dirty="0" err="1">
                <a:solidFill>
                  <a:srgbClr val="FFFFFF"/>
                </a:solidFill>
              </a:rPr>
              <a:t>himno</a:t>
            </a:r>
            <a:r>
              <a:rPr lang="en-US" sz="750" dirty="0">
                <a:solidFill>
                  <a:srgbClr val="FFFFFF"/>
                </a:solidFill>
              </a:rPr>
              <a:t> </a:t>
            </a:r>
            <a:r>
              <a:rPr lang="en-US" sz="750" dirty="0" err="1">
                <a:solidFill>
                  <a:srgbClr val="FFFFFF"/>
                </a:solidFill>
              </a:rPr>
              <a:t>oficial</a:t>
            </a:r>
            <a:r>
              <a:rPr lang="en-US" sz="750" dirty="0">
                <a:solidFill>
                  <a:srgbClr val="FFFFFF"/>
                </a:solidFill>
              </a:rPr>
              <a:t> "El </a:t>
            </a:r>
            <a:r>
              <a:rPr lang="en-US" sz="750" dirty="0" err="1">
                <a:solidFill>
                  <a:srgbClr val="FFFFFF"/>
                </a:solidFill>
              </a:rPr>
              <a:t>mundo</a:t>
            </a:r>
            <a:r>
              <a:rPr lang="en-US" sz="750" dirty="0">
                <a:solidFill>
                  <a:srgbClr val="FFFFFF"/>
                </a:solidFill>
              </a:rPr>
              <a:t> </a:t>
            </a:r>
            <a:r>
              <a:rPr lang="en-US" sz="750" dirty="0" err="1">
                <a:solidFill>
                  <a:srgbClr val="FFFFFF"/>
                </a:solidFill>
              </a:rPr>
              <a:t>es</a:t>
            </a:r>
            <a:r>
              <a:rPr lang="en-US" sz="750" dirty="0">
                <a:solidFill>
                  <a:srgbClr val="FFFFFF"/>
                </a:solidFill>
              </a:rPr>
              <a:t> </a:t>
            </a:r>
            <a:r>
              <a:rPr lang="en-US" sz="750" dirty="0" err="1">
                <a:solidFill>
                  <a:srgbClr val="FFFFFF"/>
                </a:solidFill>
              </a:rPr>
              <a:t>nuestro</a:t>
            </a:r>
            <a:r>
              <a:rPr lang="en-US" sz="750" dirty="0">
                <a:solidFill>
                  <a:srgbClr val="FFFFFF"/>
                </a:solidFill>
              </a:rPr>
              <a:t>" (con </a:t>
            </a:r>
            <a:r>
              <a:rPr lang="en-US" sz="750" dirty="0" err="1">
                <a:solidFill>
                  <a:srgbClr val="FFFFFF"/>
                </a:solidFill>
              </a:rPr>
              <a:t>participación</a:t>
            </a:r>
            <a:r>
              <a:rPr lang="en-US" sz="750" dirty="0">
                <a:solidFill>
                  <a:srgbClr val="FFFFFF"/>
                </a:solidFill>
              </a:rPr>
              <a:t> de </a:t>
            </a:r>
            <a:r>
              <a:rPr lang="en-US" sz="750" dirty="0" err="1">
                <a:solidFill>
                  <a:srgbClr val="FFFFFF"/>
                </a:solidFill>
              </a:rPr>
              <a:t>artistas</a:t>
            </a:r>
            <a:r>
              <a:rPr lang="en-US" sz="750" dirty="0">
                <a:solidFill>
                  <a:srgbClr val="FFFFFF"/>
                </a:solidFill>
              </a:rPr>
              <a:t> locales de la </a:t>
            </a:r>
            <a:r>
              <a:rPr lang="en-US" sz="750" dirty="0" err="1">
                <a:solidFill>
                  <a:srgbClr val="FFFFFF"/>
                </a:solidFill>
              </a:rPr>
              <a:t>región</a:t>
            </a:r>
            <a:r>
              <a:rPr lang="en-US" sz="750" dirty="0">
                <a:solidFill>
                  <a:srgbClr val="FFFFFF"/>
                </a:solidFill>
              </a:rPr>
              <a:t>), la Bandera de la </a:t>
            </a:r>
            <a:r>
              <a:rPr lang="en-US" sz="750" dirty="0" err="1" smtClean="0">
                <a:solidFill>
                  <a:srgbClr val="FFFFFF"/>
                </a:solidFill>
              </a:rPr>
              <a:t>Felicidad</a:t>
            </a:r>
            <a:r>
              <a:rPr lang="en-US" sz="750" dirty="0" smtClean="0">
                <a:solidFill>
                  <a:srgbClr val="FFFFFF"/>
                </a:solidFill>
              </a:rPr>
              <a:t>, el </a:t>
            </a:r>
            <a:r>
              <a:rPr lang="en-US" sz="750" dirty="0" err="1" smtClean="0">
                <a:solidFill>
                  <a:srgbClr val="FFFFFF"/>
                </a:solidFill>
              </a:rPr>
              <a:t>trofeo</a:t>
            </a:r>
            <a:r>
              <a:rPr lang="en-US" sz="750" dirty="0" smtClean="0">
                <a:solidFill>
                  <a:srgbClr val="FFFFFF"/>
                </a:solidFill>
              </a:rPr>
              <a:t> </a:t>
            </a:r>
            <a:r>
              <a:rPr lang="en-US" sz="750" dirty="0">
                <a:solidFill>
                  <a:srgbClr val="FFFFFF"/>
                </a:solidFill>
              </a:rPr>
              <a:t>de la Copa Mundial de la FIFA </a:t>
            </a:r>
            <a:r>
              <a:rPr lang="en-US" sz="750" dirty="0" err="1">
                <a:solidFill>
                  <a:srgbClr val="FFFFFF"/>
                </a:solidFill>
              </a:rPr>
              <a:t>por</a:t>
            </a:r>
            <a:r>
              <a:rPr lang="en-US" sz="750" dirty="0">
                <a:solidFill>
                  <a:srgbClr val="FFFFFF"/>
                </a:solidFill>
              </a:rPr>
              <a:t> Coca-Cola y </a:t>
            </a:r>
            <a:r>
              <a:rPr lang="en-US" sz="750" dirty="0" err="1">
                <a:solidFill>
                  <a:srgbClr val="FFFFFF"/>
                </a:solidFill>
              </a:rPr>
              <a:t>una</a:t>
            </a:r>
            <a:r>
              <a:rPr lang="en-US" sz="750" dirty="0">
                <a:solidFill>
                  <a:srgbClr val="FFFFFF"/>
                </a:solidFill>
              </a:rPr>
              <a:t> </a:t>
            </a:r>
            <a:r>
              <a:rPr lang="en-US" sz="750" dirty="0" err="1">
                <a:solidFill>
                  <a:srgbClr val="FFFFFF"/>
                </a:solidFill>
              </a:rPr>
              <a:t>identidad</a:t>
            </a:r>
            <a:r>
              <a:rPr lang="en-US" sz="750" dirty="0">
                <a:solidFill>
                  <a:srgbClr val="FFFFFF"/>
                </a:solidFill>
              </a:rPr>
              <a:t> visual </a:t>
            </a:r>
            <a:r>
              <a:rPr lang="en-US" sz="750" dirty="0" err="1">
                <a:solidFill>
                  <a:srgbClr val="FFFFFF"/>
                </a:solidFill>
              </a:rPr>
              <a:t>brasileña</a:t>
            </a:r>
            <a:r>
              <a:rPr lang="en-US" sz="750" dirty="0">
                <a:solidFill>
                  <a:srgbClr val="FFFFFF"/>
                </a:solidFill>
              </a:rPr>
              <a:t> </a:t>
            </a:r>
            <a:r>
              <a:rPr lang="en-US" sz="750" dirty="0" err="1">
                <a:solidFill>
                  <a:srgbClr val="FFFFFF"/>
                </a:solidFill>
              </a:rPr>
              <a:t>única</a:t>
            </a:r>
            <a:r>
              <a:rPr lang="en-US" sz="750" dirty="0">
                <a:solidFill>
                  <a:srgbClr val="FFFFFF"/>
                </a:solidFill>
              </a:rPr>
              <a:t>.</a:t>
            </a:r>
          </a:p>
        </p:txBody>
      </p:sp>
      <p:sp>
        <p:nvSpPr>
          <p:cNvPr id="113" name="Rectangle 65"/>
          <p:cNvSpPr>
            <a:spLocks noChangeArrowheads="1"/>
          </p:cNvSpPr>
          <p:nvPr/>
        </p:nvSpPr>
        <p:spPr bwMode="auto">
          <a:xfrm>
            <a:off x="3971925" y="1940605"/>
            <a:ext cx="2478088" cy="2097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2400"/>
              </a:spcBef>
              <a:buSzPct val="100000"/>
            </a:pPr>
            <a:r>
              <a:rPr lang="en-US" sz="1000" dirty="0">
                <a:solidFill>
                  <a:srgbClr val="E5CE12"/>
                </a:solidFill>
                <a:latin typeface="Impact" charset="0"/>
              </a:rPr>
              <a:t>REINO UNIDO | RUSIA | ESLOVAQUIA</a:t>
            </a:r>
          </a:p>
          <a:p>
            <a:pPr>
              <a:spcBef>
                <a:spcPts val="200"/>
              </a:spcBef>
              <a:buSzPct val="100000"/>
            </a:pPr>
            <a:r>
              <a:rPr lang="en-US" sz="750" dirty="0" err="1" smtClean="0">
                <a:solidFill>
                  <a:srgbClr val="FFFFFF"/>
                </a:solidFill>
              </a:rPr>
              <a:t>Además</a:t>
            </a:r>
            <a:r>
              <a:rPr lang="en-US" sz="750" dirty="0" smtClean="0">
                <a:solidFill>
                  <a:srgbClr val="FFFFFF"/>
                </a:solidFill>
              </a:rPr>
              <a:t>, Coca Cola </a:t>
            </a:r>
            <a:r>
              <a:rPr lang="en-US" sz="750" dirty="0" err="1" smtClean="0">
                <a:solidFill>
                  <a:srgbClr val="FFFFFF"/>
                </a:solidFill>
              </a:rPr>
              <a:t>tiene</a:t>
            </a:r>
            <a:r>
              <a:rPr lang="en-US" sz="750" dirty="0" smtClean="0">
                <a:solidFill>
                  <a:srgbClr val="FFFFFF"/>
                </a:solidFill>
              </a:rPr>
              <a:t> </a:t>
            </a:r>
            <a:r>
              <a:rPr lang="en-US" sz="750" dirty="0" err="1" smtClean="0">
                <a:solidFill>
                  <a:srgbClr val="FFFFFF"/>
                </a:solidFill>
              </a:rPr>
              <a:t>numerosas</a:t>
            </a:r>
            <a:r>
              <a:rPr lang="en-US" sz="750" dirty="0" smtClean="0">
                <a:solidFill>
                  <a:srgbClr val="FFFFFF"/>
                </a:solidFill>
              </a:rPr>
              <a:t> </a:t>
            </a:r>
            <a:r>
              <a:rPr lang="en-US" sz="750" dirty="0" err="1" smtClean="0">
                <a:solidFill>
                  <a:srgbClr val="FFFFFF"/>
                </a:solidFill>
              </a:rPr>
              <a:t>actividades</a:t>
            </a:r>
            <a:r>
              <a:rPr lang="en-US" sz="750" dirty="0" smtClean="0">
                <a:solidFill>
                  <a:srgbClr val="FFFFFF"/>
                </a:solidFill>
              </a:rPr>
              <a:t> locales, </a:t>
            </a:r>
            <a:r>
              <a:rPr lang="en-US" sz="750" dirty="0" err="1" smtClean="0">
                <a:solidFill>
                  <a:srgbClr val="FFFFFF"/>
                </a:solidFill>
              </a:rPr>
              <a:t>como</a:t>
            </a:r>
            <a:r>
              <a:rPr lang="en-US" sz="750" dirty="0" smtClean="0">
                <a:solidFill>
                  <a:srgbClr val="FFFFFF"/>
                </a:solidFill>
              </a:rPr>
              <a:t> el </a:t>
            </a:r>
            <a:r>
              <a:rPr lang="en-US" sz="750" dirty="0" err="1" smtClean="0">
                <a:solidFill>
                  <a:srgbClr val="FFFFFF"/>
                </a:solidFill>
              </a:rPr>
              <a:t>concurso</a:t>
            </a:r>
            <a:r>
              <a:rPr lang="en-US" sz="750" dirty="0" smtClean="0">
                <a:solidFill>
                  <a:srgbClr val="FFFFFF"/>
                </a:solidFill>
              </a:rPr>
              <a:t> "</a:t>
            </a:r>
            <a:r>
              <a:rPr lang="en-US" sz="750" dirty="0" err="1" smtClean="0">
                <a:solidFill>
                  <a:srgbClr val="FFFFFF"/>
                </a:solidFill>
              </a:rPr>
              <a:t>Gana</a:t>
            </a:r>
            <a:r>
              <a:rPr lang="en-US" sz="750" dirty="0" smtClean="0">
                <a:solidFill>
                  <a:srgbClr val="FFFFFF"/>
                </a:solidFill>
              </a:rPr>
              <a:t> </a:t>
            </a:r>
            <a:r>
              <a:rPr lang="en-US" sz="750" dirty="0" err="1" smtClean="0">
                <a:solidFill>
                  <a:srgbClr val="FFFFFF"/>
                </a:solidFill>
              </a:rPr>
              <a:t>una</a:t>
            </a:r>
            <a:r>
              <a:rPr lang="en-US" sz="750" dirty="0" smtClean="0">
                <a:solidFill>
                  <a:srgbClr val="FFFFFF"/>
                </a:solidFill>
              </a:rPr>
              <a:t> </a:t>
            </a:r>
            <a:r>
              <a:rPr lang="en-US" sz="750" dirty="0" err="1" smtClean="0">
                <a:solidFill>
                  <a:srgbClr val="FFFFFF"/>
                </a:solidFill>
              </a:rPr>
              <a:t>pelota</a:t>
            </a:r>
            <a:r>
              <a:rPr lang="en-US" sz="750" dirty="0" smtClean="0">
                <a:solidFill>
                  <a:srgbClr val="FFFFFF"/>
                </a:solidFill>
              </a:rPr>
              <a:t>" en el </a:t>
            </a:r>
            <a:r>
              <a:rPr lang="en-US" sz="750" dirty="0" err="1" smtClean="0">
                <a:solidFill>
                  <a:srgbClr val="FFFFFF"/>
                </a:solidFill>
              </a:rPr>
              <a:t>Reino</a:t>
            </a:r>
            <a:r>
              <a:rPr lang="en-US" sz="750" dirty="0" smtClean="0">
                <a:solidFill>
                  <a:srgbClr val="FFFFFF"/>
                </a:solidFill>
              </a:rPr>
              <a:t> </a:t>
            </a:r>
            <a:r>
              <a:rPr lang="en-US" sz="750" dirty="0" err="1" smtClean="0">
                <a:solidFill>
                  <a:srgbClr val="FFFFFF"/>
                </a:solidFill>
              </a:rPr>
              <a:t>Unido</a:t>
            </a:r>
            <a:r>
              <a:rPr lang="en-US" sz="750" dirty="0" smtClean="0">
                <a:solidFill>
                  <a:srgbClr val="FFFFFF"/>
                </a:solidFill>
              </a:rPr>
              <a:t> o un </a:t>
            </a:r>
            <a:r>
              <a:rPr lang="en-US" sz="750" dirty="0" err="1" smtClean="0">
                <a:solidFill>
                  <a:srgbClr val="FFFFFF"/>
                </a:solidFill>
              </a:rPr>
              <a:t>concurso</a:t>
            </a:r>
            <a:r>
              <a:rPr lang="en-US" sz="750" dirty="0" smtClean="0">
                <a:solidFill>
                  <a:srgbClr val="FFFFFF"/>
                </a:solidFill>
              </a:rPr>
              <a:t> en </a:t>
            </a:r>
            <a:r>
              <a:rPr lang="en-US" sz="750" dirty="0" err="1" smtClean="0">
                <a:solidFill>
                  <a:srgbClr val="FFFFFF"/>
                </a:solidFill>
              </a:rPr>
              <a:t>Rusia</a:t>
            </a:r>
            <a:r>
              <a:rPr lang="en-US" sz="750" dirty="0" smtClean="0">
                <a:solidFill>
                  <a:srgbClr val="FFFFFF"/>
                </a:solidFill>
              </a:rPr>
              <a:t> para </a:t>
            </a:r>
            <a:r>
              <a:rPr lang="en-US" sz="750" dirty="0" err="1" smtClean="0">
                <a:solidFill>
                  <a:srgbClr val="FFFFFF"/>
                </a:solidFill>
              </a:rPr>
              <a:t>ganar</a:t>
            </a:r>
            <a:r>
              <a:rPr lang="en-US" sz="750" dirty="0" smtClean="0">
                <a:solidFill>
                  <a:srgbClr val="FFFFFF"/>
                </a:solidFill>
              </a:rPr>
              <a:t> un </a:t>
            </a:r>
            <a:r>
              <a:rPr lang="en-US" sz="750" dirty="0" err="1" smtClean="0">
                <a:solidFill>
                  <a:srgbClr val="FFFFFF"/>
                </a:solidFill>
              </a:rPr>
              <a:t>viaje</a:t>
            </a:r>
            <a:r>
              <a:rPr lang="en-US" sz="750" dirty="0" smtClean="0">
                <a:solidFill>
                  <a:srgbClr val="FFFFFF"/>
                </a:solidFill>
              </a:rPr>
              <a:t> a </a:t>
            </a:r>
            <a:r>
              <a:rPr lang="en-US" sz="750" dirty="0" err="1" smtClean="0">
                <a:solidFill>
                  <a:srgbClr val="FFFFFF"/>
                </a:solidFill>
              </a:rPr>
              <a:t>una</a:t>
            </a:r>
            <a:r>
              <a:rPr lang="en-US" sz="750" dirty="0" smtClean="0">
                <a:solidFill>
                  <a:srgbClr val="FFFFFF"/>
                </a:solidFill>
              </a:rPr>
              <a:t> de </a:t>
            </a:r>
            <a:r>
              <a:rPr lang="en-US" sz="750" dirty="0" err="1" smtClean="0">
                <a:solidFill>
                  <a:srgbClr val="FFFFFF"/>
                </a:solidFill>
              </a:rPr>
              <a:t>las</a:t>
            </a:r>
            <a:r>
              <a:rPr lang="en-US" sz="750" dirty="0" smtClean="0">
                <a:solidFill>
                  <a:srgbClr val="FFFFFF"/>
                </a:solidFill>
              </a:rPr>
              <a:t> </a:t>
            </a:r>
            <a:r>
              <a:rPr lang="en-US" sz="750" dirty="0" err="1" smtClean="0">
                <a:solidFill>
                  <a:srgbClr val="FFFFFF"/>
                </a:solidFill>
              </a:rPr>
              <a:t>capitales</a:t>
            </a:r>
            <a:r>
              <a:rPr lang="en-US" sz="750" dirty="0" smtClean="0">
                <a:solidFill>
                  <a:srgbClr val="FFFFFF"/>
                </a:solidFill>
              </a:rPr>
              <a:t> del </a:t>
            </a:r>
            <a:r>
              <a:rPr lang="en-US" sz="750" dirty="0" err="1" smtClean="0">
                <a:solidFill>
                  <a:srgbClr val="FFFFFF"/>
                </a:solidFill>
              </a:rPr>
              <a:t>fútbol</a:t>
            </a:r>
            <a:r>
              <a:rPr lang="en-US" sz="750" dirty="0" smtClean="0">
                <a:solidFill>
                  <a:srgbClr val="FFFFFF"/>
                </a:solidFill>
              </a:rPr>
              <a:t> (Barcelona, </a:t>
            </a:r>
            <a:r>
              <a:rPr lang="en-US" sz="750" dirty="0" err="1" smtClean="0">
                <a:solidFill>
                  <a:srgbClr val="FFFFFF"/>
                </a:solidFill>
              </a:rPr>
              <a:t>Milán</a:t>
            </a:r>
            <a:r>
              <a:rPr lang="en-US" sz="750" dirty="0" smtClean="0">
                <a:solidFill>
                  <a:srgbClr val="FFFFFF"/>
                </a:solidFill>
              </a:rPr>
              <a:t>, </a:t>
            </a:r>
            <a:r>
              <a:rPr lang="en-US" sz="750" dirty="0" err="1" smtClean="0">
                <a:solidFill>
                  <a:srgbClr val="FFFFFF"/>
                </a:solidFill>
              </a:rPr>
              <a:t>París</a:t>
            </a:r>
            <a:r>
              <a:rPr lang="en-US" sz="750" dirty="0" smtClean="0">
                <a:solidFill>
                  <a:srgbClr val="FFFFFF"/>
                </a:solidFill>
              </a:rPr>
              <a:t>).  En </a:t>
            </a:r>
            <a:r>
              <a:rPr lang="en-US" sz="750" dirty="0" err="1" smtClean="0">
                <a:solidFill>
                  <a:srgbClr val="FFFFFF"/>
                </a:solidFill>
              </a:rPr>
              <a:t>Eslovaquia</a:t>
            </a:r>
            <a:r>
              <a:rPr lang="en-US" sz="750" dirty="0" smtClean="0">
                <a:solidFill>
                  <a:srgbClr val="FFFFFF"/>
                </a:solidFill>
              </a:rPr>
              <a:t> Coca-Cola </a:t>
            </a:r>
            <a:r>
              <a:rPr lang="en-US" sz="750" dirty="0" err="1" smtClean="0">
                <a:solidFill>
                  <a:srgbClr val="FFFFFF"/>
                </a:solidFill>
              </a:rPr>
              <a:t>organizó</a:t>
            </a:r>
            <a:r>
              <a:rPr lang="en-US" sz="750" dirty="0" smtClean="0">
                <a:solidFill>
                  <a:srgbClr val="FFFFFF"/>
                </a:solidFill>
              </a:rPr>
              <a:t> un </a:t>
            </a:r>
            <a:r>
              <a:rPr lang="en-US" sz="750" dirty="0" err="1" smtClean="0">
                <a:solidFill>
                  <a:srgbClr val="FFFFFF"/>
                </a:solidFill>
              </a:rPr>
              <a:t>torneo</a:t>
            </a:r>
            <a:r>
              <a:rPr lang="en-US" sz="750" dirty="0" smtClean="0">
                <a:solidFill>
                  <a:srgbClr val="FFFFFF"/>
                </a:solidFill>
              </a:rPr>
              <a:t> para los </a:t>
            </a:r>
            <a:r>
              <a:rPr lang="en-US" sz="750" dirty="0" err="1" smtClean="0">
                <a:solidFill>
                  <a:srgbClr val="FFFFFF"/>
                </a:solidFill>
              </a:rPr>
              <a:t>niños</a:t>
            </a:r>
            <a:r>
              <a:rPr lang="en-US" sz="750" dirty="0" smtClean="0">
                <a:solidFill>
                  <a:srgbClr val="FFFFFF"/>
                </a:solidFill>
              </a:rPr>
              <a:t> de </a:t>
            </a:r>
            <a:r>
              <a:rPr lang="en-US" sz="750" dirty="0" err="1" smtClean="0">
                <a:solidFill>
                  <a:srgbClr val="FFFFFF"/>
                </a:solidFill>
              </a:rPr>
              <a:t>primaria</a:t>
            </a:r>
            <a:r>
              <a:rPr lang="en-US" sz="750" dirty="0" smtClean="0">
                <a:solidFill>
                  <a:srgbClr val="FFFFFF"/>
                </a:solidFill>
              </a:rPr>
              <a:t> </a:t>
            </a:r>
            <a:r>
              <a:rPr lang="en-US" sz="750" dirty="0" err="1" smtClean="0">
                <a:solidFill>
                  <a:srgbClr val="FFFFFF"/>
                </a:solidFill>
              </a:rPr>
              <a:t>comunicando</a:t>
            </a:r>
            <a:r>
              <a:rPr lang="en-US" sz="750" dirty="0" smtClean="0">
                <a:solidFill>
                  <a:srgbClr val="FFFFFF"/>
                </a:solidFill>
              </a:rPr>
              <a:t> un </a:t>
            </a:r>
            <a:r>
              <a:rPr lang="en-US" sz="750" dirty="0" err="1" smtClean="0">
                <a:solidFill>
                  <a:srgbClr val="FFFFFF"/>
                </a:solidFill>
              </a:rPr>
              <a:t>mensaje</a:t>
            </a:r>
            <a:r>
              <a:rPr lang="en-US" sz="750" dirty="0" smtClean="0">
                <a:solidFill>
                  <a:srgbClr val="FFFFFF"/>
                </a:solidFill>
              </a:rPr>
              <a:t>: "el </a:t>
            </a:r>
            <a:r>
              <a:rPr lang="en-US" sz="750" dirty="0" err="1" smtClean="0">
                <a:solidFill>
                  <a:srgbClr val="FFFFFF"/>
                </a:solidFill>
              </a:rPr>
              <a:t>fútbol</a:t>
            </a:r>
            <a:r>
              <a:rPr lang="en-US" sz="750" dirty="0" smtClean="0">
                <a:solidFill>
                  <a:srgbClr val="FFFFFF"/>
                </a:solidFill>
              </a:rPr>
              <a:t> </a:t>
            </a:r>
            <a:r>
              <a:rPr lang="en-US" sz="750" dirty="0" err="1" smtClean="0">
                <a:solidFill>
                  <a:srgbClr val="FFFFFF"/>
                </a:solidFill>
              </a:rPr>
              <a:t>es</a:t>
            </a:r>
            <a:r>
              <a:rPr lang="en-US" sz="750" dirty="0" smtClean="0">
                <a:solidFill>
                  <a:srgbClr val="FFFFFF"/>
                </a:solidFill>
              </a:rPr>
              <a:t> para </a:t>
            </a:r>
            <a:r>
              <a:rPr lang="en-US" sz="750" dirty="0" err="1" smtClean="0">
                <a:solidFill>
                  <a:srgbClr val="FFFFFF"/>
                </a:solidFill>
              </a:rPr>
              <a:t>todos</a:t>
            </a:r>
            <a:r>
              <a:rPr lang="en-US" sz="750" dirty="0" smtClean="0">
                <a:solidFill>
                  <a:srgbClr val="FFFFFF"/>
                </a:solidFill>
              </a:rPr>
              <a:t>".</a:t>
            </a:r>
            <a:endParaRPr lang="en-US" sz="750" dirty="0">
              <a:solidFill>
                <a:srgbClr val="FFFFFF"/>
              </a:solidFill>
            </a:endParaRPr>
          </a:p>
          <a:p>
            <a:pPr>
              <a:spcBef>
                <a:spcPts val="200"/>
              </a:spcBef>
              <a:buSzPct val="100000"/>
            </a:pPr>
            <a:endParaRPr lang="en-US" sz="800" dirty="0" smtClean="0">
              <a:solidFill>
                <a:srgbClr val="FFFFFF"/>
              </a:solidFill>
            </a:endParaRPr>
          </a:p>
          <a:p>
            <a:pPr>
              <a:spcBef>
                <a:spcPts val="200"/>
              </a:spcBef>
              <a:buSzPct val="100000"/>
            </a:pPr>
            <a:endParaRPr lang="en-US" sz="800" dirty="0">
              <a:solidFill>
                <a:srgbClr val="FFFFFF"/>
              </a:solidFill>
            </a:endParaRPr>
          </a:p>
          <a:p>
            <a:pPr>
              <a:spcBef>
                <a:spcPts val="200"/>
              </a:spcBef>
              <a:buSzPct val="100000"/>
            </a:pPr>
            <a:endParaRPr lang="en-US" sz="800" dirty="0">
              <a:solidFill>
                <a:srgbClr val="FFFFFF"/>
              </a:solidFill>
            </a:endParaRPr>
          </a:p>
          <a:p>
            <a:pPr>
              <a:spcBef>
                <a:spcPts val="200"/>
              </a:spcBef>
              <a:buSzPct val="100000"/>
            </a:pPr>
            <a:endParaRPr lang="en-US" sz="800" dirty="0">
              <a:solidFill>
                <a:srgbClr val="FFFFFF"/>
              </a:solidFill>
            </a:endParaRPr>
          </a:p>
          <a:p>
            <a:pPr>
              <a:spcBef>
                <a:spcPts val="200"/>
              </a:spcBef>
              <a:buSzPct val="100000"/>
            </a:pPr>
            <a:endParaRPr lang="en-US" sz="800" dirty="0">
              <a:solidFill>
                <a:srgbClr val="FFFFFF"/>
              </a:solidFill>
            </a:endParaRPr>
          </a:p>
        </p:txBody>
      </p:sp>
      <p:sp>
        <p:nvSpPr>
          <p:cNvPr id="114" name="Rectangle 66"/>
          <p:cNvSpPr>
            <a:spLocks noChangeArrowheads="1"/>
          </p:cNvSpPr>
          <p:nvPr/>
        </p:nvSpPr>
        <p:spPr bwMode="auto">
          <a:xfrm>
            <a:off x="3971925" y="3110955"/>
            <a:ext cx="1824227" cy="124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200"/>
              </a:spcBef>
              <a:buSzPct val="100000"/>
            </a:pPr>
            <a:r>
              <a:rPr lang="en-US" sz="1000" dirty="0">
                <a:solidFill>
                  <a:srgbClr val="E5CE12"/>
                </a:solidFill>
                <a:latin typeface="Impact" charset="0"/>
              </a:rPr>
              <a:t>EGIPTO</a:t>
            </a:r>
          </a:p>
          <a:p>
            <a:pPr>
              <a:spcBef>
                <a:spcPts val="200"/>
              </a:spcBef>
              <a:buSzPct val="100000"/>
            </a:pPr>
            <a:r>
              <a:rPr lang="en-US" sz="750" dirty="0" err="1" smtClean="0">
                <a:solidFill>
                  <a:srgbClr val="FFFFFF"/>
                </a:solidFill>
              </a:rPr>
              <a:t>Actividad</a:t>
            </a:r>
            <a:r>
              <a:rPr lang="en-US" sz="750" dirty="0" smtClean="0">
                <a:solidFill>
                  <a:srgbClr val="FFFFFF"/>
                </a:solidFill>
              </a:rPr>
              <a:t> de </a:t>
            </a:r>
            <a:r>
              <a:rPr lang="en-US" sz="750" dirty="0" err="1" smtClean="0">
                <a:solidFill>
                  <a:srgbClr val="FFFFFF"/>
                </a:solidFill>
              </a:rPr>
              <a:t>patrocinio</a:t>
            </a:r>
            <a:r>
              <a:rPr lang="en-US" sz="750" dirty="0" smtClean="0">
                <a:solidFill>
                  <a:srgbClr val="FFFFFF"/>
                </a:solidFill>
              </a:rPr>
              <a:t> </a:t>
            </a:r>
            <a:r>
              <a:rPr lang="en-US" sz="750" dirty="0">
                <a:solidFill>
                  <a:srgbClr val="FFFFFF"/>
                </a:solidFill>
              </a:rPr>
              <a:t>en el </a:t>
            </a:r>
            <a:r>
              <a:rPr lang="en-US" sz="750" dirty="0" err="1" smtClean="0">
                <a:solidFill>
                  <a:srgbClr val="FFFFFF"/>
                </a:solidFill>
              </a:rPr>
              <a:t>Instagram</a:t>
            </a:r>
            <a:r>
              <a:rPr lang="en-US" sz="750" dirty="0" smtClean="0">
                <a:solidFill>
                  <a:srgbClr val="FFFFFF"/>
                </a:solidFill>
              </a:rPr>
              <a:t> </a:t>
            </a:r>
            <a:r>
              <a:rPr lang="en-US" sz="750" dirty="0">
                <a:solidFill>
                  <a:srgbClr val="FFFFFF"/>
                </a:solidFill>
              </a:rPr>
              <a:t>de </a:t>
            </a:r>
            <a:r>
              <a:rPr lang="en-US" sz="750" dirty="0" err="1">
                <a:solidFill>
                  <a:srgbClr val="FFFFFF"/>
                </a:solidFill>
              </a:rPr>
              <a:t>Egipto</a:t>
            </a:r>
            <a:r>
              <a:rPr lang="en-US" sz="750" dirty="0">
                <a:solidFill>
                  <a:srgbClr val="FFFFFF"/>
                </a:solidFill>
              </a:rPr>
              <a:t> de Coca Cola: se </a:t>
            </a:r>
            <a:r>
              <a:rPr lang="en-US" sz="750" dirty="0" err="1">
                <a:solidFill>
                  <a:srgbClr val="FFFFFF"/>
                </a:solidFill>
              </a:rPr>
              <a:t>pidió</a:t>
            </a:r>
            <a:r>
              <a:rPr lang="en-US" sz="750" dirty="0">
                <a:solidFill>
                  <a:srgbClr val="FFFFFF"/>
                </a:solidFill>
              </a:rPr>
              <a:t> a la </a:t>
            </a:r>
            <a:r>
              <a:rPr lang="en-US" sz="750" dirty="0" err="1">
                <a:solidFill>
                  <a:srgbClr val="FFFFFF"/>
                </a:solidFill>
              </a:rPr>
              <a:t>gente</a:t>
            </a:r>
            <a:r>
              <a:rPr lang="en-US" sz="750" dirty="0">
                <a:solidFill>
                  <a:srgbClr val="FFFFFF"/>
                </a:solidFill>
              </a:rPr>
              <a:t> </a:t>
            </a:r>
            <a:r>
              <a:rPr lang="en-US" sz="750" dirty="0" err="1">
                <a:solidFill>
                  <a:srgbClr val="FFFFFF"/>
                </a:solidFill>
              </a:rPr>
              <a:t>que</a:t>
            </a:r>
            <a:r>
              <a:rPr lang="en-US" sz="750" dirty="0">
                <a:solidFill>
                  <a:srgbClr val="FFFFFF"/>
                </a:solidFill>
              </a:rPr>
              <a:t> </a:t>
            </a:r>
            <a:r>
              <a:rPr lang="en-US" sz="750" dirty="0" err="1">
                <a:solidFill>
                  <a:srgbClr val="FFFFFF"/>
                </a:solidFill>
              </a:rPr>
              <a:t>siguiera</a:t>
            </a:r>
            <a:r>
              <a:rPr lang="en-US" sz="750" dirty="0">
                <a:solidFill>
                  <a:srgbClr val="FFFFFF"/>
                </a:solidFill>
              </a:rPr>
              <a:t> un </a:t>
            </a:r>
            <a:r>
              <a:rPr lang="en-US" sz="750" dirty="0" err="1">
                <a:solidFill>
                  <a:srgbClr val="FFFFFF"/>
                </a:solidFill>
              </a:rPr>
              <a:t>perfil</a:t>
            </a:r>
            <a:r>
              <a:rPr lang="en-US" sz="750" dirty="0">
                <a:solidFill>
                  <a:srgbClr val="FFFFFF"/>
                </a:solidFill>
              </a:rPr>
              <a:t> de Coca-Cola, </a:t>
            </a:r>
            <a:r>
              <a:rPr lang="en-US" sz="750" dirty="0" err="1">
                <a:solidFill>
                  <a:srgbClr val="FFFFFF"/>
                </a:solidFill>
              </a:rPr>
              <a:t>tomase</a:t>
            </a:r>
            <a:r>
              <a:rPr lang="en-US" sz="750" dirty="0">
                <a:solidFill>
                  <a:srgbClr val="FFFFFF"/>
                </a:solidFill>
              </a:rPr>
              <a:t> </a:t>
            </a:r>
            <a:r>
              <a:rPr lang="en-US" sz="750" dirty="0" err="1">
                <a:solidFill>
                  <a:srgbClr val="FFFFFF"/>
                </a:solidFill>
              </a:rPr>
              <a:t>una</a:t>
            </a:r>
            <a:r>
              <a:rPr lang="en-US" sz="750" dirty="0">
                <a:solidFill>
                  <a:srgbClr val="FFFFFF"/>
                </a:solidFill>
              </a:rPr>
              <a:t> </a:t>
            </a:r>
            <a:r>
              <a:rPr lang="en-US" sz="750" dirty="0" err="1">
                <a:solidFill>
                  <a:srgbClr val="FFFFFF"/>
                </a:solidFill>
              </a:rPr>
              <a:t>captura</a:t>
            </a:r>
            <a:r>
              <a:rPr lang="en-US" sz="750" dirty="0">
                <a:solidFill>
                  <a:srgbClr val="FFFFFF"/>
                </a:solidFill>
              </a:rPr>
              <a:t> de </a:t>
            </a:r>
            <a:r>
              <a:rPr lang="en-US" sz="750" dirty="0" err="1">
                <a:solidFill>
                  <a:srgbClr val="FFFFFF"/>
                </a:solidFill>
              </a:rPr>
              <a:t>pantalla</a:t>
            </a:r>
            <a:r>
              <a:rPr lang="en-US" sz="750" dirty="0">
                <a:solidFill>
                  <a:srgbClr val="FFFFFF"/>
                </a:solidFill>
              </a:rPr>
              <a:t> y lo </a:t>
            </a:r>
            <a:r>
              <a:rPr lang="en-US" sz="750" dirty="0" err="1">
                <a:solidFill>
                  <a:srgbClr val="FFFFFF"/>
                </a:solidFill>
              </a:rPr>
              <a:t>compartiese</a:t>
            </a:r>
            <a:r>
              <a:rPr lang="en-US" sz="750" dirty="0">
                <a:solidFill>
                  <a:srgbClr val="FFFFFF"/>
                </a:solidFill>
              </a:rPr>
              <a:t> en # </a:t>
            </a:r>
            <a:r>
              <a:rPr lang="x-none" sz="750" dirty="0">
                <a:solidFill>
                  <a:srgbClr val="FFFFFF"/>
                </a:solidFill>
              </a:rPr>
              <a:t>وديني_البرازيل</a:t>
            </a:r>
            <a:r>
              <a:rPr lang="en-US" sz="750" dirty="0">
                <a:solidFill>
                  <a:srgbClr val="FFFFFF"/>
                </a:solidFill>
              </a:rPr>
              <a:t> (</a:t>
            </a:r>
            <a:r>
              <a:rPr lang="en-US" sz="750" dirty="0" err="1">
                <a:solidFill>
                  <a:srgbClr val="FFFFFF"/>
                </a:solidFill>
              </a:rPr>
              <a:t>llévame</a:t>
            </a:r>
            <a:r>
              <a:rPr lang="en-US" sz="750" dirty="0">
                <a:solidFill>
                  <a:srgbClr val="FFFFFF"/>
                </a:solidFill>
              </a:rPr>
              <a:t> a </a:t>
            </a:r>
            <a:r>
              <a:rPr lang="en-US" sz="750" dirty="0" err="1">
                <a:solidFill>
                  <a:srgbClr val="FFFFFF"/>
                </a:solidFill>
              </a:rPr>
              <a:t>Brasil</a:t>
            </a:r>
            <a:r>
              <a:rPr lang="en-US" sz="750" dirty="0">
                <a:solidFill>
                  <a:srgbClr val="FFFFFF"/>
                </a:solidFill>
              </a:rPr>
              <a:t>) </a:t>
            </a:r>
            <a:r>
              <a:rPr lang="en-US" sz="750" dirty="0" err="1">
                <a:solidFill>
                  <a:srgbClr val="FFFFFF"/>
                </a:solidFill>
              </a:rPr>
              <a:t>para</a:t>
            </a:r>
            <a:r>
              <a:rPr lang="en-US" sz="750" dirty="0">
                <a:solidFill>
                  <a:srgbClr val="FFFFFF"/>
                </a:solidFill>
              </a:rPr>
              <a:t> </a:t>
            </a:r>
            <a:r>
              <a:rPr lang="en-US" sz="750" dirty="0" err="1">
                <a:solidFill>
                  <a:srgbClr val="FFFFFF"/>
                </a:solidFill>
              </a:rPr>
              <a:t>tener</a:t>
            </a:r>
            <a:r>
              <a:rPr lang="en-US" sz="750" dirty="0">
                <a:solidFill>
                  <a:srgbClr val="FFFFFF"/>
                </a:solidFill>
              </a:rPr>
              <a:t> la </a:t>
            </a:r>
            <a:r>
              <a:rPr lang="en-US" sz="750" dirty="0" err="1">
                <a:solidFill>
                  <a:srgbClr val="FFFFFF"/>
                </a:solidFill>
              </a:rPr>
              <a:t>posibilidad</a:t>
            </a:r>
            <a:r>
              <a:rPr lang="en-US" sz="750" dirty="0">
                <a:solidFill>
                  <a:srgbClr val="FFFFFF"/>
                </a:solidFill>
              </a:rPr>
              <a:t> de </a:t>
            </a:r>
            <a:r>
              <a:rPr lang="en-US" sz="750" dirty="0" err="1">
                <a:solidFill>
                  <a:srgbClr val="FFFFFF"/>
                </a:solidFill>
              </a:rPr>
              <a:t>ganar</a:t>
            </a:r>
            <a:r>
              <a:rPr lang="en-US" sz="750" dirty="0">
                <a:solidFill>
                  <a:srgbClr val="FFFFFF"/>
                </a:solidFill>
              </a:rPr>
              <a:t> un </a:t>
            </a:r>
            <a:r>
              <a:rPr lang="en-US" sz="750" dirty="0" err="1">
                <a:solidFill>
                  <a:srgbClr val="FFFFFF"/>
                </a:solidFill>
              </a:rPr>
              <a:t>billete</a:t>
            </a:r>
            <a:r>
              <a:rPr lang="en-US" sz="750" dirty="0">
                <a:solidFill>
                  <a:srgbClr val="FFFFFF"/>
                </a:solidFill>
              </a:rPr>
              <a:t> a </a:t>
            </a:r>
            <a:r>
              <a:rPr lang="en-US" sz="750" dirty="0" err="1">
                <a:solidFill>
                  <a:srgbClr val="FFFFFF"/>
                </a:solidFill>
              </a:rPr>
              <a:t>Brasil</a:t>
            </a:r>
            <a:r>
              <a:rPr lang="en-US" sz="750" dirty="0">
                <a:solidFill>
                  <a:srgbClr val="FFFFFF"/>
                </a:solidFill>
              </a:rPr>
              <a:t>.  </a:t>
            </a:r>
          </a:p>
          <a:p>
            <a:pPr>
              <a:spcBef>
                <a:spcPts val="200"/>
              </a:spcBef>
              <a:buSzPct val="100000"/>
            </a:pPr>
            <a:endParaRPr lang="en-US" sz="800" dirty="0">
              <a:solidFill>
                <a:srgbClr val="FFFFFF"/>
              </a:solidFill>
            </a:endParaRPr>
          </a:p>
          <a:p>
            <a:pPr>
              <a:spcBef>
                <a:spcPts val="200"/>
              </a:spcBef>
              <a:buSzPct val="100000"/>
            </a:pPr>
            <a:endParaRPr lang="en-US" sz="800" dirty="0">
              <a:solidFill>
                <a:srgbClr val="FFFFFF"/>
              </a:solidFill>
            </a:endParaRPr>
          </a:p>
          <a:p>
            <a:pPr>
              <a:spcBef>
                <a:spcPts val="200"/>
              </a:spcBef>
              <a:buSzPct val="100000"/>
            </a:pPr>
            <a:endParaRPr lang="en-US" sz="800" dirty="0">
              <a:solidFill>
                <a:srgbClr val="FFFFFF"/>
              </a:solidFill>
            </a:endParaRPr>
          </a:p>
          <a:p>
            <a:pPr>
              <a:spcBef>
                <a:spcPts val="200"/>
              </a:spcBef>
              <a:buSzPct val="100000"/>
            </a:pPr>
            <a:endParaRPr lang="en-US" sz="800" dirty="0">
              <a:solidFill>
                <a:srgbClr val="FFFFFF"/>
              </a:solidFill>
            </a:endParaRPr>
          </a:p>
        </p:txBody>
      </p:sp>
      <p:sp>
        <p:nvSpPr>
          <p:cNvPr id="115" name="TextBox 68"/>
          <p:cNvSpPr txBox="1">
            <a:spLocks noChangeArrowheads="1"/>
          </p:cNvSpPr>
          <p:nvPr/>
        </p:nvSpPr>
        <p:spPr bwMode="auto">
          <a:xfrm>
            <a:off x="73025" y="4591050"/>
            <a:ext cx="75676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Snapshots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EMEA N = 1202 (</a:t>
            </a:r>
            <a:r>
              <a:rPr lang="en-US" sz="600" dirty="0" err="1">
                <a:solidFill>
                  <a:srgbClr val="FFFFFF"/>
                </a:solidFill>
              </a:rPr>
              <a:t>aproximadamente</a:t>
            </a:r>
            <a:r>
              <a:rPr lang="en-US" sz="600" dirty="0">
                <a:solidFill>
                  <a:srgbClr val="FFFFFF"/>
                </a:solidFill>
              </a:rPr>
              <a:t> 200 en el </a:t>
            </a:r>
            <a:r>
              <a:rPr lang="en-US" sz="600" dirty="0" err="1">
                <a:solidFill>
                  <a:srgbClr val="FFFFFF"/>
                </a:solidFill>
              </a:rPr>
              <a:t>Reino</a:t>
            </a:r>
            <a:r>
              <a:rPr lang="en-US" sz="600" dirty="0">
                <a:solidFill>
                  <a:srgbClr val="FFFFFF"/>
                </a:solidFill>
              </a:rPr>
              <a:t> </a:t>
            </a:r>
            <a:r>
              <a:rPr lang="en-US" sz="600" dirty="0" err="1">
                <a:solidFill>
                  <a:srgbClr val="FFFFFF"/>
                </a:solidFill>
              </a:rPr>
              <a:t>Unido</a:t>
            </a:r>
            <a:r>
              <a:rPr lang="en-US" sz="600" dirty="0">
                <a:solidFill>
                  <a:srgbClr val="FFFFFF"/>
                </a:solidFill>
              </a:rPr>
              <a:t>, </a:t>
            </a:r>
            <a:r>
              <a:rPr lang="en-US" sz="600" dirty="0" err="1">
                <a:solidFill>
                  <a:srgbClr val="FFFFFF"/>
                </a:solidFill>
              </a:rPr>
              <a:t>Alemania</a:t>
            </a:r>
            <a:r>
              <a:rPr lang="en-US" sz="600" dirty="0">
                <a:solidFill>
                  <a:srgbClr val="FFFFFF"/>
                </a:solidFill>
              </a:rPr>
              <a:t>, </a:t>
            </a:r>
            <a:r>
              <a:rPr lang="en-US" sz="600" dirty="0" err="1">
                <a:solidFill>
                  <a:srgbClr val="FFFFFF"/>
                </a:solidFill>
              </a:rPr>
              <a:t>Francia</a:t>
            </a:r>
            <a:r>
              <a:rPr lang="en-US" sz="600" dirty="0">
                <a:solidFill>
                  <a:srgbClr val="FFFFFF"/>
                </a:solidFill>
              </a:rPr>
              <a:t>, </a:t>
            </a:r>
            <a:r>
              <a:rPr lang="en-US" sz="600" dirty="0" err="1">
                <a:solidFill>
                  <a:srgbClr val="FFFFFF"/>
                </a:solidFill>
              </a:rPr>
              <a:t>España</a:t>
            </a:r>
            <a:r>
              <a:rPr lang="en-US" sz="600" dirty="0">
                <a:solidFill>
                  <a:srgbClr val="FFFFFF"/>
                </a:solidFill>
              </a:rPr>
              <a:t>, </a:t>
            </a:r>
            <a:r>
              <a:rPr lang="en-US" sz="600" dirty="0" err="1">
                <a:solidFill>
                  <a:srgbClr val="FFFFFF"/>
                </a:solidFill>
              </a:rPr>
              <a:t>Rusia</a:t>
            </a:r>
            <a:r>
              <a:rPr lang="en-US" sz="600" dirty="0">
                <a:solidFill>
                  <a:srgbClr val="FFFFFF"/>
                </a:solidFill>
              </a:rPr>
              <a:t>, Italia, </a:t>
            </a:r>
            <a:r>
              <a:rPr lang="en-US" sz="600" dirty="0" err="1">
                <a:solidFill>
                  <a:srgbClr val="FFFFFF"/>
                </a:solidFill>
              </a:rPr>
              <a:t>Sudáfrica</a:t>
            </a:r>
            <a:r>
              <a:rPr lang="en-US" sz="600" dirty="0">
                <a:solidFill>
                  <a:srgbClr val="FFFFFF"/>
                </a:solidFill>
              </a:rPr>
              <a:t>). Coca-Cola N = 945.</a:t>
            </a:r>
          </a:p>
        </p:txBody>
      </p:sp>
      <p:graphicFrame>
        <p:nvGraphicFramePr>
          <p:cNvPr id="116" name="Chart 115"/>
          <p:cNvGraphicFramePr/>
          <p:nvPr>
            <p:extLst>
              <p:ext uri="{D42A27DB-BD31-4B8C-83A1-F6EECF244321}">
                <p14:modId xmlns:p14="http://schemas.microsoft.com/office/powerpoint/2010/main" val="1975223093"/>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20"/>
          </a:graphicData>
        </a:graphic>
      </p:graphicFrame>
      <p:grpSp>
        <p:nvGrpSpPr>
          <p:cNvPr id="117" name="Group 116"/>
          <p:cNvGrpSpPr/>
          <p:nvPr/>
        </p:nvGrpSpPr>
        <p:grpSpPr>
          <a:xfrm>
            <a:off x="1637994" y="4734632"/>
            <a:ext cx="7506006" cy="417693"/>
            <a:chOff x="1637994" y="4734632"/>
            <a:chExt cx="7506006" cy="417693"/>
          </a:xfrm>
        </p:grpSpPr>
        <p:grpSp>
          <p:nvGrpSpPr>
            <p:cNvPr id="118" name="Group 117"/>
            <p:cNvGrpSpPr/>
            <p:nvPr/>
          </p:nvGrpSpPr>
          <p:grpSpPr>
            <a:xfrm>
              <a:off x="1637994" y="4835525"/>
              <a:ext cx="7506006" cy="316800"/>
              <a:chOff x="1914453" y="4835525"/>
              <a:chExt cx="8255647" cy="316800"/>
            </a:xfrm>
          </p:grpSpPr>
          <p:sp>
            <p:nvSpPr>
              <p:cNvPr id="120" name="Rectangle 119">
                <a:hlinkClick r:id="rId21"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21" name="Rectangle 120">
                <a:hlinkClick r:id="rId22"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22" name="Rectangle 121">
                <a:hlinkClick r:id="rId23"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23" name="Rectangle 122">
                <a:hlinkClick r:id="rId24"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24" name="Rectangle 123">
                <a:hlinkClick r:id="rId25"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25" name="Rectangle 124">
                <a:hlinkClick r:id="rId26"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26" name="Rectangle 125">
                <a:hlinkClick r:id="rId27"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27" name="Rectangle 126">
                <a:hlinkClick r:id="rId28"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19" name="Isosceles Triangle 118"/>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12749902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Budweiser</a:t>
              </a:r>
              <a:endParaRPr lang="en-GB" dirty="0">
                <a:solidFill>
                  <a:prstClr val="white"/>
                </a:solidFill>
                <a:latin typeface="+mj-lt"/>
                <a:cs typeface="Arial" pitchFamily="34" charset="0"/>
              </a:endParaRPr>
            </a:p>
          </p:txBody>
        </p:sp>
      </p:grpSp>
      <p:grpSp>
        <p:nvGrpSpPr>
          <p:cNvPr id="49" name="Group 48"/>
          <p:cNvGrpSpPr/>
          <p:nvPr/>
        </p:nvGrpSpPr>
        <p:grpSpPr>
          <a:xfrm>
            <a:off x="8327901" y="93663"/>
            <a:ext cx="557063" cy="628047"/>
            <a:chOff x="8327901" y="93663"/>
            <a:chExt cx="557063" cy="628047"/>
          </a:xfrm>
        </p:grpSpPr>
        <p:sp>
          <p:nvSpPr>
            <p:cNvPr id="50"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51" name="Rectangle 50"/>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grpSp>
        <p:nvGrpSpPr>
          <p:cNvPr id="30" name="Group 29"/>
          <p:cNvGrpSpPr/>
          <p:nvPr/>
        </p:nvGrpSpPr>
        <p:grpSpPr>
          <a:xfrm>
            <a:off x="253541" y="653801"/>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Budweiser</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5" name="Oval 3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7" name="Oval 3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53" name="Picture 1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028" y="950059"/>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11923" y="718397"/>
            <a:ext cx="1728000" cy="115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7" name="Picture 3"/>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7730181" y="3353719"/>
            <a:ext cx="709742" cy="10494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8" name="Picture 5"/>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6711923" y="1902664"/>
            <a:ext cx="1728000" cy="14191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 name="Title 1"/>
          <p:cNvSpPr>
            <a:spLocks noGrp="1"/>
          </p:cNvSpPr>
          <p:nvPr>
            <p:ph type="title"/>
          </p:nvPr>
        </p:nvSpPr>
        <p:spPr>
          <a:xfrm rot="5400000">
            <a:off x="-1419994" y="611226"/>
            <a:ext cx="1861398" cy="978587"/>
          </a:xfrm>
        </p:spPr>
        <p:txBody>
          <a:bodyPr/>
          <a:lstStyle/>
          <a:p>
            <a:r>
              <a:rPr lang="en-GB" dirty="0" smtClean="0"/>
              <a:t>EMEA BUD</a:t>
            </a:r>
            <a:endParaRPr lang="en-GB" dirty="0">
              <a:solidFill>
                <a:schemeClr val="accent6"/>
              </a:solidFill>
            </a:endParaRPr>
          </a:p>
        </p:txBody>
      </p:sp>
      <p:graphicFrame>
        <p:nvGraphicFramePr>
          <p:cNvPr id="48" name="Chart 47"/>
          <p:cNvGraphicFramePr/>
          <p:nvPr>
            <p:extLst>
              <p:ext uri="{D42A27DB-BD31-4B8C-83A1-F6EECF244321}">
                <p14:modId xmlns:p14="http://schemas.microsoft.com/office/powerpoint/2010/main" val="121803692"/>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7"/>
          </a:graphicData>
        </a:graphic>
      </p:graphicFrame>
      <p:sp>
        <p:nvSpPr>
          <p:cNvPr id="81" name="Rectangle 80">
            <a:hlinkClick r:id="rId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82"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pPr lvl="0">
              <a:spcBef>
                <a:spcPts val="0"/>
              </a:spcBef>
              <a:buSzPct val="100000"/>
            </a:pPr>
            <a:r>
              <a:rPr lang="en-US" sz="1600" cap="none" dirty="0">
                <a:solidFill>
                  <a:srgbClr val="FFFFFF"/>
                </a:solidFill>
                <a:latin typeface="Impact" charset="0"/>
              </a:rPr>
              <a:t>PATROCINADORES DE LA COPA MUNDIAL 2014</a:t>
            </a:r>
            <a:r>
              <a:rPr lang="en-US" sz="1600" cap="none" dirty="0">
                <a:solidFill>
                  <a:srgbClr val="4197FC"/>
                </a:solidFill>
                <a:latin typeface="Impact" charset="0"/>
              </a:rPr>
              <a:t> </a:t>
            </a:r>
            <a:endParaRPr lang="en-US" sz="1600" cap="none" dirty="0" smtClean="0">
              <a:solidFill>
                <a:srgbClr val="4197FC"/>
              </a:solidFill>
              <a:latin typeface="Impact" charset="0"/>
            </a:endParaRPr>
          </a:p>
          <a:p>
            <a:pPr lvl="0">
              <a:spcBef>
                <a:spcPts val="0"/>
              </a:spcBef>
              <a:buSzPct val="100000"/>
            </a:pPr>
            <a:r>
              <a:rPr lang="en-US" sz="1600" cap="none" dirty="0" smtClean="0">
                <a:solidFill>
                  <a:srgbClr val="4197FC"/>
                </a:solidFill>
                <a:latin typeface="Impact" charset="0"/>
              </a:rPr>
              <a:t>EMEA</a:t>
            </a:r>
            <a:endParaRPr lang="en-US" sz="1600" cap="none" dirty="0">
              <a:solidFill>
                <a:srgbClr val="4197FC"/>
              </a:solidFill>
              <a:latin typeface="Impact" charset="0"/>
            </a:endParaRPr>
          </a:p>
        </p:txBody>
      </p:sp>
      <p:sp>
        <p:nvSpPr>
          <p:cNvPr id="83" name="Chevron 82">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84" name="Rectangle 83"/>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86" name="Rectangle 85"/>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87" name="Chevron 86">
            <a:hlinkClick r:id="rId9"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9" name="TextBox 88"/>
          <p:cNvSpPr txBox="1"/>
          <p:nvPr/>
        </p:nvSpPr>
        <p:spPr>
          <a:xfrm>
            <a:off x="905084" y="911944"/>
            <a:ext cx="3166316" cy="307777"/>
          </a:xfrm>
          <a:prstGeom prst="rect">
            <a:avLst/>
          </a:prstGeom>
          <a:noFill/>
        </p:spPr>
        <p:txBody>
          <a:bodyPr wrap="none" rtlCol="0">
            <a:spAutoFit/>
          </a:bodyPr>
          <a:lstStyle/>
          <a:p>
            <a:pPr>
              <a:buSzPct val="100000"/>
            </a:pPr>
            <a:r>
              <a:rPr lang="en-US" sz="1400" dirty="0">
                <a:solidFill>
                  <a:srgbClr val="FFFFFF"/>
                </a:solidFill>
                <a:latin typeface="Impact" charset="0"/>
              </a:rPr>
              <a:t>ACTIVIDADES DE PATROCINIO</a:t>
            </a:r>
            <a:r>
              <a:rPr lang="en-US" sz="1400" dirty="0">
                <a:solidFill>
                  <a:srgbClr val="E5CE12"/>
                </a:solidFill>
                <a:latin typeface="Impact" charset="0"/>
              </a:rPr>
              <a:t> RECORDADAS</a:t>
            </a:r>
          </a:p>
        </p:txBody>
      </p:sp>
      <p:sp>
        <p:nvSpPr>
          <p:cNvPr id="90" name="Rectangle 53"/>
          <p:cNvSpPr>
            <a:spLocks noChangeArrowheads="1"/>
          </p:cNvSpPr>
          <p:nvPr/>
        </p:nvSpPr>
        <p:spPr bwMode="auto">
          <a:xfrm>
            <a:off x="3976688" y="627063"/>
            <a:ext cx="2676118" cy="3593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ts val="200"/>
              </a:spcBef>
              <a:buSzPct val="100000"/>
            </a:pPr>
            <a:r>
              <a:rPr lang="en-US" sz="1000" dirty="0">
                <a:solidFill>
                  <a:srgbClr val="E5CE12"/>
                </a:solidFill>
                <a:latin typeface="Impact" charset="0"/>
              </a:rPr>
              <a:t>REINO UNIDO</a:t>
            </a:r>
          </a:p>
          <a:p>
            <a:pPr>
              <a:buSzPct val="100000"/>
            </a:pPr>
            <a:r>
              <a:rPr lang="en-US" sz="750" dirty="0">
                <a:solidFill>
                  <a:srgbClr val="FFFFFF"/>
                </a:solidFill>
              </a:rPr>
              <a:t>Budweiser ha </a:t>
            </a:r>
            <a:r>
              <a:rPr lang="en-US" sz="750" dirty="0" err="1">
                <a:solidFill>
                  <a:srgbClr val="FFFFFF"/>
                </a:solidFill>
              </a:rPr>
              <a:t>puesto</a:t>
            </a:r>
            <a:r>
              <a:rPr lang="en-US" sz="750" dirty="0">
                <a:solidFill>
                  <a:srgbClr val="FFFFFF"/>
                </a:solidFill>
              </a:rPr>
              <a:t> en </a:t>
            </a:r>
            <a:r>
              <a:rPr lang="en-US" sz="750" dirty="0" err="1">
                <a:solidFill>
                  <a:srgbClr val="FFFFFF"/>
                </a:solidFill>
              </a:rPr>
              <a:t>marcha</a:t>
            </a:r>
            <a:r>
              <a:rPr lang="en-US" sz="750" dirty="0">
                <a:solidFill>
                  <a:srgbClr val="FFFFFF"/>
                </a:solidFill>
              </a:rPr>
              <a:t> </a:t>
            </a:r>
            <a:r>
              <a:rPr lang="en-US" sz="750" dirty="0" err="1">
                <a:solidFill>
                  <a:srgbClr val="FFFFFF"/>
                </a:solidFill>
              </a:rPr>
              <a:t>una</a:t>
            </a:r>
            <a:r>
              <a:rPr lang="en-US" sz="750" dirty="0">
                <a:solidFill>
                  <a:srgbClr val="FFFFFF"/>
                </a:solidFill>
              </a:rPr>
              <a:t> </a:t>
            </a:r>
            <a:r>
              <a:rPr lang="en-US" sz="750" dirty="0" err="1">
                <a:solidFill>
                  <a:srgbClr val="FFFFFF"/>
                </a:solidFill>
              </a:rPr>
              <a:t>experiencia</a:t>
            </a:r>
            <a:r>
              <a:rPr lang="en-US" sz="750" dirty="0">
                <a:solidFill>
                  <a:srgbClr val="FFFFFF"/>
                </a:solidFill>
              </a:rPr>
              <a:t> de cine en </a:t>
            </a:r>
            <a:r>
              <a:rPr lang="en-US" sz="750" dirty="0" err="1">
                <a:solidFill>
                  <a:srgbClr val="FFFFFF"/>
                </a:solidFill>
              </a:rPr>
              <a:t>tienda</a:t>
            </a:r>
            <a:r>
              <a:rPr lang="en-US" sz="750" dirty="0">
                <a:solidFill>
                  <a:srgbClr val="FFFFFF"/>
                </a:solidFill>
              </a:rPr>
              <a:t> en </a:t>
            </a:r>
            <a:r>
              <a:rPr lang="en-US" sz="750" dirty="0" smtClean="0">
                <a:solidFill>
                  <a:srgbClr val="FFFFFF"/>
                </a:solidFill>
              </a:rPr>
              <a:t>los </a:t>
            </a:r>
            <a:r>
              <a:rPr lang="en-US" sz="750" dirty="0" err="1" smtClean="0">
                <a:solidFill>
                  <a:srgbClr val="FFFFFF"/>
                </a:solidFill>
              </a:rPr>
              <a:t>supermercados</a:t>
            </a:r>
            <a:r>
              <a:rPr lang="en-US" sz="750" dirty="0" smtClean="0">
                <a:solidFill>
                  <a:srgbClr val="FFFFFF"/>
                </a:solidFill>
              </a:rPr>
              <a:t> </a:t>
            </a:r>
            <a:r>
              <a:rPr lang="en-US" sz="750" dirty="0">
                <a:solidFill>
                  <a:srgbClr val="FFFFFF"/>
                </a:solidFill>
              </a:rPr>
              <a:t>de </a:t>
            </a:r>
            <a:r>
              <a:rPr lang="en-US" sz="750" dirty="0" err="1">
                <a:solidFill>
                  <a:srgbClr val="FFFFFF"/>
                </a:solidFill>
              </a:rPr>
              <a:t>todo</a:t>
            </a:r>
            <a:r>
              <a:rPr lang="en-US" sz="750" dirty="0">
                <a:solidFill>
                  <a:srgbClr val="FFFFFF"/>
                </a:solidFill>
              </a:rPr>
              <a:t> el </a:t>
            </a:r>
            <a:r>
              <a:rPr lang="en-US" sz="750" dirty="0" err="1">
                <a:solidFill>
                  <a:srgbClr val="FFFFFF"/>
                </a:solidFill>
              </a:rPr>
              <a:t>Reino</a:t>
            </a:r>
            <a:r>
              <a:rPr lang="en-US" sz="750" dirty="0">
                <a:solidFill>
                  <a:srgbClr val="FFFFFF"/>
                </a:solidFill>
              </a:rPr>
              <a:t> </a:t>
            </a:r>
            <a:r>
              <a:rPr lang="en-US" sz="750" dirty="0" err="1">
                <a:solidFill>
                  <a:srgbClr val="FFFFFF"/>
                </a:solidFill>
              </a:rPr>
              <a:t>Unido</a:t>
            </a:r>
            <a:r>
              <a:rPr lang="en-US" sz="750" dirty="0">
                <a:solidFill>
                  <a:srgbClr val="FFFFFF"/>
                </a:solidFill>
              </a:rPr>
              <a:t>, </a:t>
            </a:r>
            <a:r>
              <a:rPr lang="en-US" sz="750" dirty="0" err="1">
                <a:solidFill>
                  <a:srgbClr val="FFFFFF"/>
                </a:solidFill>
              </a:rPr>
              <a:t>que</a:t>
            </a:r>
            <a:r>
              <a:rPr lang="en-US" sz="750" dirty="0">
                <a:solidFill>
                  <a:srgbClr val="FFFFFF"/>
                </a:solidFill>
              </a:rPr>
              <a:t> </a:t>
            </a:r>
            <a:r>
              <a:rPr lang="en-US" sz="750" dirty="0" err="1">
                <a:solidFill>
                  <a:srgbClr val="FFFFFF"/>
                </a:solidFill>
              </a:rPr>
              <a:t>tiene</a:t>
            </a:r>
            <a:r>
              <a:rPr lang="en-US" sz="750" dirty="0">
                <a:solidFill>
                  <a:srgbClr val="FFFFFF"/>
                </a:solidFill>
              </a:rPr>
              <a:t> </a:t>
            </a:r>
            <a:r>
              <a:rPr lang="en-US" sz="750" dirty="0" err="1">
                <a:solidFill>
                  <a:srgbClr val="FFFFFF"/>
                </a:solidFill>
              </a:rPr>
              <a:t>como</a:t>
            </a:r>
            <a:r>
              <a:rPr lang="en-US" sz="750" dirty="0">
                <a:solidFill>
                  <a:srgbClr val="FFFFFF"/>
                </a:solidFill>
              </a:rPr>
              <a:t> </a:t>
            </a:r>
            <a:r>
              <a:rPr lang="en-US" sz="750" dirty="0" err="1">
                <a:solidFill>
                  <a:srgbClr val="FFFFFF"/>
                </a:solidFill>
              </a:rPr>
              <a:t>objetivo</a:t>
            </a:r>
            <a:r>
              <a:rPr lang="en-US" sz="750" dirty="0">
                <a:solidFill>
                  <a:srgbClr val="FFFFFF"/>
                </a:solidFill>
              </a:rPr>
              <a:t> </a:t>
            </a:r>
            <a:r>
              <a:rPr lang="en-US" sz="750" dirty="0" err="1">
                <a:solidFill>
                  <a:srgbClr val="FFFFFF"/>
                </a:solidFill>
              </a:rPr>
              <a:t>lograr</a:t>
            </a:r>
            <a:r>
              <a:rPr lang="en-US" sz="750" dirty="0">
                <a:solidFill>
                  <a:srgbClr val="FFFFFF"/>
                </a:solidFill>
              </a:rPr>
              <a:t> </a:t>
            </a:r>
            <a:r>
              <a:rPr lang="en-US" sz="750" dirty="0" err="1">
                <a:solidFill>
                  <a:srgbClr val="FFFFFF"/>
                </a:solidFill>
              </a:rPr>
              <a:t>que</a:t>
            </a:r>
            <a:r>
              <a:rPr lang="en-US" sz="750" dirty="0">
                <a:solidFill>
                  <a:srgbClr val="FFFFFF"/>
                </a:solidFill>
              </a:rPr>
              <a:t> los </a:t>
            </a:r>
            <a:r>
              <a:rPr lang="en-US" sz="750" dirty="0" err="1">
                <a:solidFill>
                  <a:srgbClr val="FFFFFF"/>
                </a:solidFill>
              </a:rPr>
              <a:t>consumidores</a:t>
            </a:r>
            <a:r>
              <a:rPr lang="en-US" sz="750" dirty="0">
                <a:solidFill>
                  <a:srgbClr val="FFFFFF"/>
                </a:solidFill>
              </a:rPr>
              <a:t> se </a:t>
            </a:r>
            <a:r>
              <a:rPr lang="en-US" sz="750" dirty="0" err="1">
                <a:solidFill>
                  <a:srgbClr val="FFFFFF"/>
                </a:solidFill>
              </a:rPr>
              <a:t>acerquen</a:t>
            </a:r>
            <a:r>
              <a:rPr lang="en-US" sz="750" dirty="0">
                <a:solidFill>
                  <a:srgbClr val="FFFFFF"/>
                </a:solidFill>
              </a:rPr>
              <a:t> </a:t>
            </a:r>
            <a:r>
              <a:rPr lang="en-US" sz="750" dirty="0" err="1">
                <a:solidFill>
                  <a:srgbClr val="FFFFFF"/>
                </a:solidFill>
              </a:rPr>
              <a:t>más</a:t>
            </a:r>
            <a:r>
              <a:rPr lang="en-US" sz="750" dirty="0">
                <a:solidFill>
                  <a:srgbClr val="FFFFFF"/>
                </a:solidFill>
              </a:rPr>
              <a:t> </a:t>
            </a:r>
            <a:r>
              <a:rPr lang="en-US" sz="750" dirty="0" smtClean="0">
                <a:solidFill>
                  <a:srgbClr val="FFFFFF"/>
                </a:solidFill>
              </a:rPr>
              <a:t>a </a:t>
            </a:r>
            <a:r>
              <a:rPr lang="en-US" sz="750" dirty="0">
                <a:solidFill>
                  <a:srgbClr val="FFFFFF"/>
                </a:solidFill>
              </a:rPr>
              <a:t>la Copa Mundial de la </a:t>
            </a:r>
            <a:r>
              <a:rPr lang="en-US" sz="750" dirty="0" err="1">
                <a:solidFill>
                  <a:srgbClr val="FFFFFF"/>
                </a:solidFill>
              </a:rPr>
              <a:t>Fifa</a:t>
            </a:r>
            <a:r>
              <a:rPr lang="en-US" sz="750" dirty="0">
                <a:solidFill>
                  <a:srgbClr val="FFFFFF"/>
                </a:solidFill>
              </a:rPr>
              <a:t>. Se ha </a:t>
            </a:r>
            <a:r>
              <a:rPr lang="en-US" sz="750" dirty="0" err="1">
                <a:solidFill>
                  <a:srgbClr val="FFFFFF"/>
                </a:solidFill>
              </a:rPr>
              <a:t>encargado</a:t>
            </a:r>
            <a:r>
              <a:rPr lang="en-US" sz="750" dirty="0">
                <a:solidFill>
                  <a:srgbClr val="FFFFFF"/>
                </a:solidFill>
              </a:rPr>
              <a:t> a los </a:t>
            </a:r>
            <a:r>
              <a:rPr lang="en-US" sz="750" dirty="0" err="1">
                <a:solidFill>
                  <a:srgbClr val="FFFFFF"/>
                </a:solidFill>
              </a:rPr>
              <a:t>consumidores</a:t>
            </a:r>
            <a:r>
              <a:rPr lang="en-US" sz="750" dirty="0">
                <a:solidFill>
                  <a:srgbClr val="FFFFFF"/>
                </a:solidFill>
              </a:rPr>
              <a:t> </a:t>
            </a:r>
            <a:r>
              <a:rPr lang="en-US" sz="750" dirty="0" err="1">
                <a:solidFill>
                  <a:srgbClr val="FFFFFF"/>
                </a:solidFill>
              </a:rPr>
              <a:t>que</a:t>
            </a:r>
            <a:r>
              <a:rPr lang="en-US" sz="750" dirty="0">
                <a:solidFill>
                  <a:srgbClr val="FFFFFF"/>
                </a:solidFill>
              </a:rPr>
              <a:t> </a:t>
            </a:r>
            <a:r>
              <a:rPr lang="en-US" sz="750" dirty="0" err="1">
                <a:solidFill>
                  <a:srgbClr val="FFFFFF"/>
                </a:solidFill>
              </a:rPr>
              <a:t>reúnan</a:t>
            </a:r>
            <a:r>
              <a:rPr lang="en-US" sz="750" dirty="0">
                <a:solidFill>
                  <a:srgbClr val="FFFFFF"/>
                </a:solidFill>
              </a:rPr>
              <a:t> el mayor </a:t>
            </a:r>
            <a:r>
              <a:rPr lang="en-US" sz="750" dirty="0" err="1">
                <a:solidFill>
                  <a:srgbClr val="FFFFFF"/>
                </a:solidFill>
              </a:rPr>
              <a:t>número</a:t>
            </a:r>
            <a:r>
              <a:rPr lang="en-US" sz="750" dirty="0">
                <a:solidFill>
                  <a:srgbClr val="FFFFFF"/>
                </a:solidFill>
              </a:rPr>
              <a:t> </a:t>
            </a:r>
            <a:r>
              <a:rPr lang="en-US" sz="750" dirty="0" err="1">
                <a:solidFill>
                  <a:srgbClr val="FFFFFF"/>
                </a:solidFill>
              </a:rPr>
              <a:t>posible</a:t>
            </a:r>
            <a:r>
              <a:rPr lang="en-US" sz="750" dirty="0">
                <a:solidFill>
                  <a:srgbClr val="FFFFFF"/>
                </a:solidFill>
              </a:rPr>
              <a:t> de </a:t>
            </a:r>
            <a:r>
              <a:rPr lang="en-US" sz="750" dirty="0" err="1">
                <a:solidFill>
                  <a:srgbClr val="FFFFFF"/>
                </a:solidFill>
              </a:rPr>
              <a:t>pelotas</a:t>
            </a:r>
            <a:r>
              <a:rPr lang="en-US" sz="750" dirty="0">
                <a:solidFill>
                  <a:srgbClr val="FFFFFF"/>
                </a:solidFill>
              </a:rPr>
              <a:t> </a:t>
            </a:r>
            <a:r>
              <a:rPr lang="en-US" sz="750" dirty="0" smtClean="0">
                <a:solidFill>
                  <a:srgbClr val="FFFFFF"/>
                </a:solidFill>
              </a:rPr>
              <a:t>en </a:t>
            </a:r>
            <a:r>
              <a:rPr lang="en-US" sz="750" dirty="0">
                <a:solidFill>
                  <a:srgbClr val="FFFFFF"/>
                </a:solidFill>
              </a:rPr>
              <a:t>un </a:t>
            </a:r>
            <a:r>
              <a:rPr lang="en-US" sz="750" dirty="0" err="1">
                <a:solidFill>
                  <a:srgbClr val="FFFFFF"/>
                </a:solidFill>
              </a:rPr>
              <a:t>tiempo</a:t>
            </a:r>
            <a:r>
              <a:rPr lang="en-US" sz="750" dirty="0">
                <a:solidFill>
                  <a:srgbClr val="FFFFFF"/>
                </a:solidFill>
              </a:rPr>
              <a:t> </a:t>
            </a:r>
            <a:r>
              <a:rPr lang="en-US" sz="750" dirty="0" err="1">
                <a:solidFill>
                  <a:srgbClr val="FFFFFF"/>
                </a:solidFill>
              </a:rPr>
              <a:t>determinado</a:t>
            </a:r>
            <a:r>
              <a:rPr lang="en-US" sz="750" dirty="0">
                <a:solidFill>
                  <a:srgbClr val="FFFFFF"/>
                </a:solidFill>
              </a:rPr>
              <a:t> y el </a:t>
            </a:r>
            <a:r>
              <a:rPr lang="en-US" sz="750" dirty="0" err="1">
                <a:solidFill>
                  <a:srgbClr val="FFFFFF"/>
                </a:solidFill>
              </a:rPr>
              <a:t>número</a:t>
            </a:r>
            <a:r>
              <a:rPr lang="en-US" sz="750" dirty="0">
                <a:solidFill>
                  <a:srgbClr val="FFFFFF"/>
                </a:solidFill>
              </a:rPr>
              <a:t> de </a:t>
            </a:r>
            <a:r>
              <a:rPr lang="en-US" sz="750" dirty="0" err="1">
                <a:solidFill>
                  <a:srgbClr val="FFFFFF"/>
                </a:solidFill>
              </a:rPr>
              <a:t>las</a:t>
            </a:r>
            <a:r>
              <a:rPr lang="en-US" sz="750" dirty="0">
                <a:solidFill>
                  <a:srgbClr val="FFFFFF"/>
                </a:solidFill>
              </a:rPr>
              <a:t> </a:t>
            </a:r>
            <a:r>
              <a:rPr lang="en-US" sz="750" dirty="0" err="1">
                <a:solidFill>
                  <a:srgbClr val="FFFFFF"/>
                </a:solidFill>
              </a:rPr>
              <a:t>pelotas</a:t>
            </a:r>
            <a:r>
              <a:rPr lang="en-US" sz="750" dirty="0">
                <a:solidFill>
                  <a:srgbClr val="FFFFFF"/>
                </a:solidFill>
              </a:rPr>
              <a:t> </a:t>
            </a:r>
            <a:r>
              <a:rPr lang="en-US" sz="750" dirty="0" err="1">
                <a:solidFill>
                  <a:srgbClr val="FFFFFF"/>
                </a:solidFill>
              </a:rPr>
              <a:t>recogidas</a:t>
            </a:r>
            <a:r>
              <a:rPr lang="en-US" sz="750" dirty="0">
                <a:solidFill>
                  <a:srgbClr val="FFFFFF"/>
                </a:solidFill>
              </a:rPr>
              <a:t> </a:t>
            </a:r>
            <a:r>
              <a:rPr lang="en-US" sz="750" dirty="0" err="1" smtClean="0">
                <a:solidFill>
                  <a:srgbClr val="FFFFFF"/>
                </a:solidFill>
              </a:rPr>
              <a:t>determina</a:t>
            </a:r>
            <a:r>
              <a:rPr lang="en-US" sz="750" dirty="0" smtClean="0">
                <a:solidFill>
                  <a:srgbClr val="FFFFFF"/>
                </a:solidFill>
              </a:rPr>
              <a:t> </a:t>
            </a:r>
            <a:r>
              <a:rPr lang="en-US" sz="750" dirty="0">
                <a:solidFill>
                  <a:srgbClr val="FFFFFF"/>
                </a:solidFill>
              </a:rPr>
              <a:t>el </a:t>
            </a:r>
            <a:r>
              <a:rPr lang="en-US" sz="750" dirty="0" err="1">
                <a:solidFill>
                  <a:srgbClr val="FFFFFF"/>
                </a:solidFill>
              </a:rPr>
              <a:t>nivel</a:t>
            </a:r>
            <a:r>
              <a:rPr lang="en-US" sz="750" dirty="0">
                <a:solidFill>
                  <a:srgbClr val="FFFFFF"/>
                </a:solidFill>
              </a:rPr>
              <a:t> </a:t>
            </a:r>
            <a:r>
              <a:rPr lang="en-US" sz="750" dirty="0" smtClean="0">
                <a:solidFill>
                  <a:srgbClr val="FFFFFF"/>
                </a:solidFill>
              </a:rPr>
              <a:t>del </a:t>
            </a:r>
            <a:r>
              <a:rPr lang="en-US" sz="750" dirty="0" err="1">
                <a:solidFill>
                  <a:srgbClr val="FFFFFF"/>
                </a:solidFill>
              </a:rPr>
              <a:t>premio</a:t>
            </a:r>
            <a:r>
              <a:rPr lang="en-US" sz="750" dirty="0">
                <a:solidFill>
                  <a:srgbClr val="FFFFFF"/>
                </a:solidFill>
              </a:rPr>
              <a:t>. Los </a:t>
            </a:r>
            <a:r>
              <a:rPr lang="en-US" sz="750" dirty="0" err="1">
                <a:solidFill>
                  <a:srgbClr val="FFFFFF"/>
                </a:solidFill>
              </a:rPr>
              <a:t>regalos</a:t>
            </a:r>
            <a:r>
              <a:rPr lang="en-US" sz="750" dirty="0">
                <a:solidFill>
                  <a:srgbClr val="FFFFFF"/>
                </a:solidFill>
              </a:rPr>
              <a:t> </a:t>
            </a:r>
            <a:r>
              <a:rPr lang="en-US" sz="750" dirty="0" err="1">
                <a:solidFill>
                  <a:srgbClr val="FFFFFF"/>
                </a:solidFill>
              </a:rPr>
              <a:t>oficiales</a:t>
            </a:r>
            <a:r>
              <a:rPr lang="en-US" sz="750" dirty="0">
                <a:solidFill>
                  <a:srgbClr val="FFFFFF"/>
                </a:solidFill>
              </a:rPr>
              <a:t> de la Copa Mundial </a:t>
            </a:r>
            <a:r>
              <a:rPr lang="en-US" sz="750" dirty="0" err="1">
                <a:solidFill>
                  <a:srgbClr val="FFFFFF"/>
                </a:solidFill>
              </a:rPr>
              <a:t>Fifa</a:t>
            </a:r>
            <a:r>
              <a:rPr lang="en-US" sz="750" dirty="0">
                <a:solidFill>
                  <a:srgbClr val="FFFFFF"/>
                </a:solidFill>
              </a:rPr>
              <a:t> </a:t>
            </a:r>
            <a:r>
              <a:rPr lang="en-US" sz="750" dirty="0" err="1">
                <a:solidFill>
                  <a:srgbClr val="FFFFFF"/>
                </a:solidFill>
              </a:rPr>
              <a:t>están</a:t>
            </a:r>
            <a:r>
              <a:rPr lang="en-US" sz="750" dirty="0">
                <a:solidFill>
                  <a:srgbClr val="FFFFFF"/>
                </a:solidFill>
              </a:rPr>
              <a:t> </a:t>
            </a:r>
            <a:r>
              <a:rPr lang="en-US" sz="750" dirty="0" err="1">
                <a:solidFill>
                  <a:srgbClr val="FFFFFF"/>
                </a:solidFill>
              </a:rPr>
              <a:t>disponibles</a:t>
            </a:r>
            <a:r>
              <a:rPr lang="en-US" sz="750" dirty="0">
                <a:solidFill>
                  <a:srgbClr val="FFFFFF"/>
                </a:solidFill>
              </a:rPr>
              <a:t> </a:t>
            </a:r>
            <a:r>
              <a:rPr lang="en-US" sz="750" dirty="0" err="1">
                <a:solidFill>
                  <a:srgbClr val="FFFFFF"/>
                </a:solidFill>
              </a:rPr>
              <a:t>exclusivamente</a:t>
            </a:r>
            <a:r>
              <a:rPr lang="en-US" sz="750" dirty="0">
                <a:solidFill>
                  <a:srgbClr val="FFFFFF"/>
                </a:solidFill>
              </a:rPr>
              <a:t> a </a:t>
            </a:r>
            <a:r>
              <a:rPr lang="en-US" sz="750" dirty="0" err="1">
                <a:solidFill>
                  <a:srgbClr val="FFFFFF"/>
                </a:solidFill>
              </a:rPr>
              <a:t>través</a:t>
            </a:r>
            <a:r>
              <a:rPr lang="en-US" sz="750" dirty="0">
                <a:solidFill>
                  <a:srgbClr val="FFFFFF"/>
                </a:solidFill>
              </a:rPr>
              <a:t> de la </a:t>
            </a:r>
            <a:r>
              <a:rPr lang="en-US" sz="750" dirty="0" err="1">
                <a:solidFill>
                  <a:srgbClr val="FFFFFF"/>
                </a:solidFill>
              </a:rPr>
              <a:t>actividad</a:t>
            </a:r>
            <a:r>
              <a:rPr lang="en-US" sz="750" dirty="0">
                <a:solidFill>
                  <a:srgbClr val="FFFFFF"/>
                </a:solidFill>
              </a:rPr>
              <a:t>, </a:t>
            </a:r>
            <a:r>
              <a:rPr lang="en-US" sz="750" dirty="0" err="1">
                <a:solidFill>
                  <a:srgbClr val="FFFFFF"/>
                </a:solidFill>
              </a:rPr>
              <a:t>como</a:t>
            </a:r>
            <a:r>
              <a:rPr lang="en-US" sz="750" dirty="0">
                <a:solidFill>
                  <a:srgbClr val="FFFFFF"/>
                </a:solidFill>
              </a:rPr>
              <a:t> Budweiser </a:t>
            </a:r>
            <a:r>
              <a:rPr lang="en-US" sz="750" dirty="0" err="1">
                <a:solidFill>
                  <a:srgbClr val="FFFFFF"/>
                </a:solidFill>
              </a:rPr>
              <a:t>que</a:t>
            </a:r>
            <a:r>
              <a:rPr lang="en-US" sz="750" dirty="0">
                <a:solidFill>
                  <a:srgbClr val="FFFFFF"/>
                </a:solidFill>
              </a:rPr>
              <a:t> </a:t>
            </a:r>
            <a:r>
              <a:rPr lang="en-US" sz="750" dirty="0" err="1">
                <a:solidFill>
                  <a:srgbClr val="FFFFFF"/>
                </a:solidFill>
              </a:rPr>
              <a:t>busca</a:t>
            </a:r>
            <a:r>
              <a:rPr lang="en-US" sz="750" dirty="0">
                <a:solidFill>
                  <a:srgbClr val="FFFFFF"/>
                </a:solidFill>
              </a:rPr>
              <a:t> </a:t>
            </a:r>
            <a:r>
              <a:rPr lang="en-US" sz="750" dirty="0" err="1">
                <a:solidFill>
                  <a:srgbClr val="FFFFFF"/>
                </a:solidFill>
              </a:rPr>
              <a:t>premiar</a:t>
            </a:r>
            <a:r>
              <a:rPr lang="en-US" sz="750" dirty="0">
                <a:solidFill>
                  <a:srgbClr val="FFFFFF"/>
                </a:solidFill>
              </a:rPr>
              <a:t> a </a:t>
            </a:r>
            <a:r>
              <a:rPr lang="en-US" sz="750" dirty="0" err="1">
                <a:solidFill>
                  <a:srgbClr val="FFFFFF"/>
                </a:solidFill>
              </a:rPr>
              <a:t>sus</a:t>
            </a:r>
            <a:r>
              <a:rPr lang="en-US" sz="750" dirty="0">
                <a:solidFill>
                  <a:srgbClr val="FFFFFF"/>
                </a:solidFill>
              </a:rPr>
              <a:t> </a:t>
            </a:r>
            <a:r>
              <a:rPr lang="en-US" sz="750" dirty="0" err="1">
                <a:solidFill>
                  <a:srgbClr val="FFFFFF"/>
                </a:solidFill>
              </a:rPr>
              <a:t>compradores</a:t>
            </a:r>
            <a:r>
              <a:rPr lang="en-US" sz="750" dirty="0">
                <a:solidFill>
                  <a:srgbClr val="FFFFFF"/>
                </a:solidFill>
              </a:rPr>
              <a:t> </a:t>
            </a:r>
            <a:r>
              <a:rPr lang="en-US" sz="750" dirty="0" err="1">
                <a:solidFill>
                  <a:srgbClr val="FFFFFF"/>
                </a:solidFill>
              </a:rPr>
              <a:t>leales</a:t>
            </a:r>
            <a:r>
              <a:rPr lang="en-US" sz="750" dirty="0">
                <a:solidFill>
                  <a:srgbClr val="FFFFFF"/>
                </a:solidFill>
              </a:rPr>
              <a:t>. La </a:t>
            </a:r>
            <a:r>
              <a:rPr lang="en-US" sz="750" dirty="0" err="1">
                <a:solidFill>
                  <a:srgbClr val="FFFFFF"/>
                </a:solidFill>
              </a:rPr>
              <a:t>primera</a:t>
            </a:r>
            <a:r>
              <a:rPr lang="en-US" sz="750" dirty="0">
                <a:solidFill>
                  <a:srgbClr val="FFFFFF"/>
                </a:solidFill>
              </a:rPr>
              <a:t> </a:t>
            </a:r>
            <a:r>
              <a:rPr lang="en-US" sz="750" dirty="0" err="1">
                <a:solidFill>
                  <a:srgbClr val="FFFFFF"/>
                </a:solidFill>
              </a:rPr>
              <a:t>fase</a:t>
            </a:r>
            <a:r>
              <a:rPr lang="en-US" sz="750" dirty="0">
                <a:solidFill>
                  <a:srgbClr val="FFFFFF"/>
                </a:solidFill>
              </a:rPr>
              <a:t> </a:t>
            </a:r>
            <a:r>
              <a:rPr lang="en-US" sz="750" dirty="0" smtClean="0">
                <a:solidFill>
                  <a:srgbClr val="FFFFFF"/>
                </a:solidFill>
              </a:rPr>
              <a:t>del </a:t>
            </a:r>
            <a:r>
              <a:rPr lang="en-US" sz="750" dirty="0" err="1" smtClean="0">
                <a:solidFill>
                  <a:srgbClr val="FFFFFF"/>
                </a:solidFill>
              </a:rPr>
              <a:t>Desafío</a:t>
            </a:r>
            <a:r>
              <a:rPr lang="en-US" sz="750" dirty="0" smtClean="0">
                <a:solidFill>
                  <a:srgbClr val="FFFFFF"/>
                </a:solidFill>
              </a:rPr>
              <a:t> </a:t>
            </a:r>
            <a:r>
              <a:rPr lang="en-US" sz="750" dirty="0">
                <a:solidFill>
                  <a:srgbClr val="FFFFFF"/>
                </a:solidFill>
              </a:rPr>
              <a:t>Budweiser </a:t>
            </a:r>
            <a:r>
              <a:rPr lang="en-US" sz="750" dirty="0" smtClean="0">
                <a:solidFill>
                  <a:srgbClr val="FFFFFF"/>
                </a:solidFill>
              </a:rPr>
              <a:t>se </a:t>
            </a:r>
            <a:r>
              <a:rPr lang="en-US" sz="750" dirty="0" err="1">
                <a:solidFill>
                  <a:srgbClr val="FFFFFF"/>
                </a:solidFill>
              </a:rPr>
              <a:t>completó</a:t>
            </a:r>
            <a:r>
              <a:rPr lang="en-US" sz="750" dirty="0">
                <a:solidFill>
                  <a:srgbClr val="FFFFFF"/>
                </a:solidFill>
              </a:rPr>
              <a:t> en </a:t>
            </a:r>
            <a:r>
              <a:rPr lang="en-US" sz="750" dirty="0" err="1">
                <a:solidFill>
                  <a:srgbClr val="FFFFFF"/>
                </a:solidFill>
              </a:rPr>
              <a:t>las</a:t>
            </a:r>
            <a:r>
              <a:rPr lang="en-US" sz="750" dirty="0">
                <a:solidFill>
                  <a:srgbClr val="FFFFFF"/>
                </a:solidFill>
              </a:rPr>
              <a:t> </a:t>
            </a:r>
            <a:r>
              <a:rPr lang="en-US" sz="750" dirty="0" err="1">
                <a:solidFill>
                  <a:srgbClr val="FFFFFF"/>
                </a:solidFill>
              </a:rPr>
              <a:t>tiendas</a:t>
            </a:r>
            <a:r>
              <a:rPr lang="en-US" sz="750" dirty="0">
                <a:solidFill>
                  <a:srgbClr val="FFFFFF"/>
                </a:solidFill>
              </a:rPr>
              <a:t> Tesco en el </a:t>
            </a:r>
            <a:r>
              <a:rPr lang="en-US" sz="750" dirty="0" err="1">
                <a:solidFill>
                  <a:srgbClr val="FFFFFF"/>
                </a:solidFill>
              </a:rPr>
              <a:t>Reino</a:t>
            </a:r>
            <a:r>
              <a:rPr lang="en-US" sz="750" dirty="0">
                <a:solidFill>
                  <a:srgbClr val="FFFFFF"/>
                </a:solidFill>
              </a:rPr>
              <a:t> </a:t>
            </a:r>
            <a:r>
              <a:rPr lang="en-US" sz="750" dirty="0" err="1" smtClean="0">
                <a:solidFill>
                  <a:srgbClr val="FFFFFF"/>
                </a:solidFill>
              </a:rPr>
              <a:t>Unido</a:t>
            </a:r>
            <a:r>
              <a:rPr lang="en-US" sz="750" dirty="0" smtClean="0">
                <a:solidFill>
                  <a:srgbClr val="FFFFFF"/>
                </a:solidFill>
              </a:rPr>
              <a:t>. Budweiser </a:t>
            </a:r>
            <a:r>
              <a:rPr lang="en-US" sz="750" dirty="0" err="1" smtClean="0">
                <a:solidFill>
                  <a:srgbClr val="FFFFFF"/>
                </a:solidFill>
              </a:rPr>
              <a:t>planifica</a:t>
            </a:r>
            <a:r>
              <a:rPr lang="en-US" sz="750" dirty="0" smtClean="0">
                <a:solidFill>
                  <a:srgbClr val="FFFFFF"/>
                </a:solidFill>
              </a:rPr>
              <a:t> </a:t>
            </a:r>
            <a:r>
              <a:rPr lang="en-US" sz="750" dirty="0" err="1" smtClean="0">
                <a:solidFill>
                  <a:srgbClr val="FFFFFF"/>
                </a:solidFill>
              </a:rPr>
              <a:t>que</a:t>
            </a:r>
            <a:r>
              <a:rPr lang="en-US" sz="750" dirty="0" smtClean="0">
                <a:solidFill>
                  <a:srgbClr val="FFFFFF"/>
                </a:solidFill>
              </a:rPr>
              <a:t> la </a:t>
            </a:r>
            <a:r>
              <a:rPr lang="en-US" sz="750" dirty="0" err="1">
                <a:solidFill>
                  <a:srgbClr val="FFFFFF"/>
                </a:solidFill>
              </a:rPr>
              <a:t>segunda</a:t>
            </a:r>
            <a:r>
              <a:rPr lang="en-US" sz="750" dirty="0">
                <a:solidFill>
                  <a:srgbClr val="FFFFFF"/>
                </a:solidFill>
              </a:rPr>
              <a:t> </a:t>
            </a:r>
            <a:r>
              <a:rPr lang="en-US" sz="750" dirty="0" err="1">
                <a:solidFill>
                  <a:srgbClr val="FFFFFF"/>
                </a:solidFill>
              </a:rPr>
              <a:t>fase</a:t>
            </a:r>
            <a:r>
              <a:rPr lang="en-US" sz="750" dirty="0">
                <a:solidFill>
                  <a:srgbClr val="FFFFFF"/>
                </a:solidFill>
              </a:rPr>
              <a:t> </a:t>
            </a:r>
            <a:r>
              <a:rPr lang="en-US" sz="750" dirty="0" smtClean="0">
                <a:solidFill>
                  <a:srgbClr val="FFFFFF"/>
                </a:solidFill>
              </a:rPr>
              <a:t>se </a:t>
            </a:r>
            <a:r>
              <a:rPr lang="en-US" sz="750" dirty="0" err="1" smtClean="0">
                <a:solidFill>
                  <a:srgbClr val="FFFFFF"/>
                </a:solidFill>
              </a:rPr>
              <a:t>desarrolle</a:t>
            </a:r>
            <a:r>
              <a:rPr lang="en-US" sz="750" dirty="0" smtClean="0">
                <a:solidFill>
                  <a:srgbClr val="FFFFFF"/>
                </a:solidFill>
              </a:rPr>
              <a:t> </a:t>
            </a:r>
            <a:r>
              <a:rPr lang="en-US" sz="750" dirty="0" err="1" smtClean="0">
                <a:solidFill>
                  <a:srgbClr val="FFFFFF"/>
                </a:solidFill>
              </a:rPr>
              <a:t>durante</a:t>
            </a:r>
            <a:r>
              <a:rPr lang="en-US" sz="750" dirty="0" smtClean="0">
                <a:solidFill>
                  <a:srgbClr val="FFFFFF"/>
                </a:solidFill>
              </a:rPr>
              <a:t> </a:t>
            </a:r>
            <a:r>
              <a:rPr lang="en-US" sz="750" dirty="0">
                <a:solidFill>
                  <a:srgbClr val="FFFFFF"/>
                </a:solidFill>
              </a:rPr>
              <a:t>el </a:t>
            </a:r>
            <a:r>
              <a:rPr lang="en-US" sz="750" dirty="0" err="1">
                <a:solidFill>
                  <a:srgbClr val="FFFFFF"/>
                </a:solidFill>
              </a:rPr>
              <a:t>torneo</a:t>
            </a:r>
            <a:r>
              <a:rPr lang="en-US" sz="750" dirty="0">
                <a:solidFill>
                  <a:srgbClr val="FFFFFF"/>
                </a:solidFill>
              </a:rPr>
              <a:t> de </a:t>
            </a:r>
            <a:r>
              <a:rPr lang="en-US" sz="750" dirty="0" err="1">
                <a:solidFill>
                  <a:srgbClr val="FFFFFF"/>
                </a:solidFill>
              </a:rPr>
              <a:t>fútbol</a:t>
            </a:r>
            <a:r>
              <a:rPr lang="en-US" sz="750" dirty="0">
                <a:solidFill>
                  <a:srgbClr val="FFFFFF"/>
                </a:solidFill>
              </a:rPr>
              <a:t>. La </a:t>
            </a:r>
            <a:r>
              <a:rPr lang="en-US" sz="750" dirty="0" err="1">
                <a:solidFill>
                  <a:srgbClr val="FFFFFF"/>
                </a:solidFill>
              </a:rPr>
              <a:t>segunda</a:t>
            </a:r>
            <a:r>
              <a:rPr lang="en-US" sz="750" dirty="0">
                <a:solidFill>
                  <a:srgbClr val="FFFFFF"/>
                </a:solidFill>
              </a:rPr>
              <a:t> </a:t>
            </a:r>
            <a:r>
              <a:rPr lang="en-US" sz="750" dirty="0" err="1">
                <a:solidFill>
                  <a:srgbClr val="FFFFFF"/>
                </a:solidFill>
              </a:rPr>
              <a:t>fase</a:t>
            </a:r>
            <a:r>
              <a:rPr lang="en-US" sz="750" dirty="0">
                <a:solidFill>
                  <a:srgbClr val="FFFFFF"/>
                </a:solidFill>
              </a:rPr>
              <a:t> </a:t>
            </a:r>
            <a:r>
              <a:rPr lang="en-US" sz="750" dirty="0" err="1">
                <a:solidFill>
                  <a:srgbClr val="FFFFFF"/>
                </a:solidFill>
              </a:rPr>
              <a:t>será</a:t>
            </a:r>
            <a:r>
              <a:rPr lang="en-US" sz="750" dirty="0">
                <a:solidFill>
                  <a:srgbClr val="FFFFFF"/>
                </a:solidFill>
              </a:rPr>
              <a:t> en vivo en </a:t>
            </a:r>
            <a:r>
              <a:rPr lang="en-US" sz="750" dirty="0" err="1">
                <a:solidFill>
                  <a:srgbClr val="FFFFFF"/>
                </a:solidFill>
              </a:rPr>
              <a:t>cientos</a:t>
            </a:r>
            <a:r>
              <a:rPr lang="en-US" sz="750" dirty="0">
                <a:solidFill>
                  <a:srgbClr val="FFFFFF"/>
                </a:solidFill>
              </a:rPr>
              <a:t> de </a:t>
            </a:r>
            <a:r>
              <a:rPr lang="en-US" sz="750" dirty="0" err="1">
                <a:solidFill>
                  <a:srgbClr val="FFFFFF"/>
                </a:solidFill>
              </a:rPr>
              <a:t>tiendas</a:t>
            </a:r>
            <a:r>
              <a:rPr lang="en-US" sz="750" dirty="0">
                <a:solidFill>
                  <a:srgbClr val="FFFFFF"/>
                </a:solidFill>
              </a:rPr>
              <a:t> de Tesco y Sainsbury de </a:t>
            </a:r>
            <a:r>
              <a:rPr lang="en-US" sz="750" dirty="0" err="1">
                <a:solidFill>
                  <a:srgbClr val="FFFFFF"/>
                </a:solidFill>
              </a:rPr>
              <a:t>todo</a:t>
            </a:r>
            <a:r>
              <a:rPr lang="en-US" sz="750" dirty="0">
                <a:solidFill>
                  <a:srgbClr val="FFFFFF"/>
                </a:solidFill>
              </a:rPr>
              <a:t> el </a:t>
            </a:r>
            <a:r>
              <a:rPr lang="en-US" sz="750" dirty="0" err="1">
                <a:solidFill>
                  <a:srgbClr val="FFFFFF"/>
                </a:solidFill>
              </a:rPr>
              <a:t>país</a:t>
            </a:r>
            <a:r>
              <a:rPr lang="en-US" sz="750" dirty="0">
                <a:solidFill>
                  <a:srgbClr val="FFFFFF"/>
                </a:solidFill>
              </a:rPr>
              <a:t> hasta el 13 de </a:t>
            </a:r>
            <a:r>
              <a:rPr lang="en-US" sz="750" dirty="0" err="1">
                <a:solidFill>
                  <a:srgbClr val="FFFFFF"/>
                </a:solidFill>
              </a:rPr>
              <a:t>julio</a:t>
            </a:r>
            <a:r>
              <a:rPr lang="en-US" sz="750" dirty="0">
                <a:solidFill>
                  <a:srgbClr val="FFFFFF"/>
                </a:solidFill>
              </a:rPr>
              <a:t>. </a:t>
            </a:r>
            <a:r>
              <a:rPr lang="en-US" sz="750" dirty="0" err="1">
                <a:solidFill>
                  <a:srgbClr val="FFFFFF"/>
                </a:solidFill>
              </a:rPr>
              <a:t>Además</a:t>
            </a:r>
            <a:r>
              <a:rPr lang="en-US" sz="750" dirty="0">
                <a:solidFill>
                  <a:srgbClr val="FFFFFF"/>
                </a:solidFill>
              </a:rPr>
              <a:t>, un </a:t>
            </a:r>
            <a:r>
              <a:rPr lang="en-US" sz="750" dirty="0" err="1">
                <a:solidFill>
                  <a:srgbClr val="FFFFFF"/>
                </a:solidFill>
              </a:rPr>
              <a:t>Camión</a:t>
            </a:r>
            <a:r>
              <a:rPr lang="en-US" sz="750" dirty="0">
                <a:solidFill>
                  <a:srgbClr val="FFFFFF"/>
                </a:solidFill>
              </a:rPr>
              <a:t> </a:t>
            </a:r>
            <a:r>
              <a:rPr lang="en-US" sz="750" dirty="0" err="1">
                <a:solidFill>
                  <a:srgbClr val="FFFFFF"/>
                </a:solidFill>
              </a:rPr>
              <a:t>Refrigerado</a:t>
            </a:r>
            <a:r>
              <a:rPr lang="en-US" sz="750" dirty="0">
                <a:solidFill>
                  <a:srgbClr val="FFFFFF"/>
                </a:solidFill>
              </a:rPr>
              <a:t> de </a:t>
            </a:r>
            <a:r>
              <a:rPr lang="en-US" sz="750" dirty="0" err="1">
                <a:solidFill>
                  <a:srgbClr val="FFFFFF"/>
                </a:solidFill>
              </a:rPr>
              <a:t>Intercambio</a:t>
            </a:r>
            <a:r>
              <a:rPr lang="en-US" sz="750" dirty="0">
                <a:solidFill>
                  <a:srgbClr val="FFFFFF"/>
                </a:solidFill>
              </a:rPr>
              <a:t> </a:t>
            </a:r>
            <a:r>
              <a:rPr lang="en-US" sz="750" dirty="0" err="1">
                <a:solidFill>
                  <a:srgbClr val="FFFFFF"/>
                </a:solidFill>
              </a:rPr>
              <a:t>estará</a:t>
            </a:r>
            <a:r>
              <a:rPr lang="en-US" sz="750" dirty="0">
                <a:solidFill>
                  <a:srgbClr val="FFFFFF"/>
                </a:solidFill>
              </a:rPr>
              <a:t> </a:t>
            </a:r>
            <a:r>
              <a:rPr lang="en-US" sz="750" dirty="0" err="1">
                <a:solidFill>
                  <a:srgbClr val="FFFFFF"/>
                </a:solidFill>
              </a:rPr>
              <a:t>delante</a:t>
            </a:r>
            <a:r>
              <a:rPr lang="en-US" sz="750" dirty="0">
                <a:solidFill>
                  <a:srgbClr val="FFFFFF"/>
                </a:solidFill>
              </a:rPr>
              <a:t> de </a:t>
            </a:r>
            <a:r>
              <a:rPr lang="en-US" sz="750" dirty="0" err="1">
                <a:solidFill>
                  <a:srgbClr val="FFFFFF"/>
                </a:solidFill>
              </a:rPr>
              <a:t>tiendas</a:t>
            </a:r>
            <a:r>
              <a:rPr lang="en-US" sz="750" dirty="0">
                <a:solidFill>
                  <a:srgbClr val="FFFFFF"/>
                </a:solidFill>
              </a:rPr>
              <a:t> </a:t>
            </a:r>
            <a:r>
              <a:rPr lang="en-US" sz="750" dirty="0" err="1">
                <a:solidFill>
                  <a:srgbClr val="FFFFFF"/>
                </a:solidFill>
              </a:rPr>
              <a:t>seleccionadas</a:t>
            </a:r>
            <a:r>
              <a:rPr lang="en-US" sz="750" dirty="0">
                <a:solidFill>
                  <a:srgbClr val="FFFFFF"/>
                </a:solidFill>
              </a:rPr>
              <a:t> de </a:t>
            </a:r>
            <a:r>
              <a:rPr lang="en-US" sz="750" dirty="0" err="1">
                <a:solidFill>
                  <a:srgbClr val="FFFFFF"/>
                </a:solidFill>
              </a:rPr>
              <a:t>Asda</a:t>
            </a:r>
            <a:r>
              <a:rPr lang="en-US" sz="750" dirty="0">
                <a:solidFill>
                  <a:srgbClr val="FFFFFF"/>
                </a:solidFill>
              </a:rPr>
              <a:t> y Sainsbury antes del primer </a:t>
            </a:r>
            <a:r>
              <a:rPr lang="en-US" sz="750" dirty="0" err="1">
                <a:solidFill>
                  <a:srgbClr val="FFFFFF"/>
                </a:solidFill>
              </a:rPr>
              <a:t>partido</a:t>
            </a:r>
            <a:r>
              <a:rPr lang="en-US" sz="750" dirty="0">
                <a:solidFill>
                  <a:srgbClr val="FFFFFF"/>
                </a:solidFill>
              </a:rPr>
              <a:t> de </a:t>
            </a:r>
            <a:r>
              <a:rPr lang="en-US" sz="750" dirty="0" err="1">
                <a:solidFill>
                  <a:srgbClr val="FFFFFF"/>
                </a:solidFill>
              </a:rPr>
              <a:t>Inglaterra</a:t>
            </a:r>
            <a:r>
              <a:rPr lang="en-US" sz="750" dirty="0">
                <a:solidFill>
                  <a:srgbClr val="FFFFFF"/>
                </a:solidFill>
              </a:rPr>
              <a:t> el </a:t>
            </a:r>
            <a:r>
              <a:rPr lang="en-US" sz="750" dirty="0" err="1">
                <a:solidFill>
                  <a:srgbClr val="FFFFFF"/>
                </a:solidFill>
              </a:rPr>
              <a:t>sábado</a:t>
            </a:r>
            <a:r>
              <a:rPr lang="en-US" sz="750" dirty="0">
                <a:solidFill>
                  <a:srgbClr val="FFFFFF"/>
                </a:solidFill>
              </a:rPr>
              <a:t> 14 de </a:t>
            </a:r>
            <a:r>
              <a:rPr lang="en-US" sz="750" dirty="0" err="1">
                <a:solidFill>
                  <a:srgbClr val="FFFFFF"/>
                </a:solidFill>
              </a:rPr>
              <a:t>junio</a:t>
            </a:r>
            <a:r>
              <a:rPr lang="en-US" sz="750" dirty="0">
                <a:solidFill>
                  <a:srgbClr val="FFFFFF"/>
                </a:solidFill>
              </a:rPr>
              <a:t>. Los </a:t>
            </a:r>
            <a:r>
              <a:rPr lang="en-US" sz="750" dirty="0" err="1">
                <a:solidFill>
                  <a:srgbClr val="FFFFFF"/>
                </a:solidFill>
              </a:rPr>
              <a:t>embajadores</a:t>
            </a:r>
            <a:r>
              <a:rPr lang="en-US" sz="750" dirty="0">
                <a:solidFill>
                  <a:srgbClr val="FFFFFF"/>
                </a:solidFill>
              </a:rPr>
              <a:t> de </a:t>
            </a:r>
            <a:r>
              <a:rPr lang="en-US" sz="750" dirty="0" smtClean="0">
                <a:solidFill>
                  <a:srgbClr val="FFFFFF"/>
                </a:solidFill>
              </a:rPr>
              <a:t>la </a:t>
            </a:r>
            <a:r>
              <a:rPr lang="en-US" sz="750" dirty="0" err="1" smtClean="0">
                <a:solidFill>
                  <a:srgbClr val="FFFFFF"/>
                </a:solidFill>
              </a:rPr>
              <a:t>marca</a:t>
            </a:r>
            <a:r>
              <a:rPr lang="en-US" sz="750" dirty="0" smtClean="0">
                <a:solidFill>
                  <a:srgbClr val="FFFFFF"/>
                </a:solidFill>
              </a:rPr>
              <a:t> </a:t>
            </a:r>
            <a:r>
              <a:rPr lang="en-US" sz="750" dirty="0" err="1">
                <a:solidFill>
                  <a:srgbClr val="FFFFFF"/>
                </a:solidFill>
              </a:rPr>
              <a:t>estarán</a:t>
            </a:r>
            <a:r>
              <a:rPr lang="en-US" sz="750" dirty="0">
                <a:solidFill>
                  <a:srgbClr val="FFFFFF"/>
                </a:solidFill>
              </a:rPr>
              <a:t> </a:t>
            </a:r>
            <a:r>
              <a:rPr lang="en-US" sz="750" dirty="0" err="1" smtClean="0">
                <a:solidFill>
                  <a:srgbClr val="FFFFFF"/>
                </a:solidFill>
              </a:rPr>
              <a:t>presentes</a:t>
            </a:r>
            <a:r>
              <a:rPr lang="en-US" sz="750" dirty="0" smtClean="0">
                <a:solidFill>
                  <a:srgbClr val="FFFFFF"/>
                </a:solidFill>
              </a:rPr>
              <a:t> </a:t>
            </a:r>
            <a:r>
              <a:rPr lang="en-US" sz="750" dirty="0">
                <a:solidFill>
                  <a:srgbClr val="FFFFFF"/>
                </a:solidFill>
              </a:rPr>
              <a:t>en </a:t>
            </a:r>
            <a:r>
              <a:rPr lang="en-US" sz="750" dirty="0" err="1">
                <a:solidFill>
                  <a:srgbClr val="FFFFFF"/>
                </a:solidFill>
              </a:rPr>
              <a:t>las</a:t>
            </a:r>
            <a:r>
              <a:rPr lang="en-US" sz="750" dirty="0">
                <a:solidFill>
                  <a:srgbClr val="FFFFFF"/>
                </a:solidFill>
              </a:rPr>
              <a:t> </a:t>
            </a:r>
            <a:r>
              <a:rPr lang="en-US" sz="750" dirty="0" err="1">
                <a:solidFill>
                  <a:srgbClr val="FFFFFF"/>
                </a:solidFill>
              </a:rPr>
              <a:t>tiendas</a:t>
            </a:r>
            <a:r>
              <a:rPr lang="en-US" sz="750" dirty="0">
                <a:solidFill>
                  <a:srgbClr val="FFFFFF"/>
                </a:solidFill>
              </a:rPr>
              <a:t> </a:t>
            </a:r>
            <a:r>
              <a:rPr lang="en-US" sz="750" dirty="0" err="1">
                <a:solidFill>
                  <a:srgbClr val="FFFFFF"/>
                </a:solidFill>
              </a:rPr>
              <a:t>para</a:t>
            </a:r>
            <a:r>
              <a:rPr lang="en-US" sz="750" dirty="0">
                <a:solidFill>
                  <a:srgbClr val="FFFFFF"/>
                </a:solidFill>
              </a:rPr>
              <a:t> </a:t>
            </a:r>
            <a:r>
              <a:rPr lang="en-US" sz="750" dirty="0" err="1">
                <a:solidFill>
                  <a:srgbClr val="FFFFFF"/>
                </a:solidFill>
              </a:rPr>
              <a:t>animar</a:t>
            </a:r>
            <a:r>
              <a:rPr lang="en-US" sz="750" dirty="0">
                <a:solidFill>
                  <a:srgbClr val="FFFFFF"/>
                </a:solidFill>
              </a:rPr>
              <a:t> a los </a:t>
            </a:r>
            <a:r>
              <a:rPr lang="en-US" sz="750" dirty="0" err="1">
                <a:solidFill>
                  <a:srgbClr val="FFFFFF"/>
                </a:solidFill>
              </a:rPr>
              <a:t>consumidores</a:t>
            </a:r>
            <a:r>
              <a:rPr lang="en-US" sz="750" dirty="0">
                <a:solidFill>
                  <a:srgbClr val="FFFFFF"/>
                </a:solidFill>
              </a:rPr>
              <a:t> a </a:t>
            </a:r>
            <a:r>
              <a:rPr lang="en-US" sz="750" dirty="0" err="1">
                <a:solidFill>
                  <a:srgbClr val="FFFFFF"/>
                </a:solidFill>
              </a:rPr>
              <a:t>intercambiar</a:t>
            </a:r>
            <a:r>
              <a:rPr lang="en-US" sz="750" dirty="0">
                <a:solidFill>
                  <a:srgbClr val="FFFFFF"/>
                </a:solidFill>
              </a:rPr>
              <a:t> </a:t>
            </a:r>
            <a:r>
              <a:rPr lang="en-US" sz="750" dirty="0" smtClean="0">
                <a:solidFill>
                  <a:srgbClr val="FFFFFF"/>
                </a:solidFill>
              </a:rPr>
              <a:t>packs de </a:t>
            </a:r>
            <a:r>
              <a:rPr lang="en-US" sz="750" dirty="0" err="1">
                <a:solidFill>
                  <a:srgbClr val="FFFFFF"/>
                </a:solidFill>
              </a:rPr>
              <a:t>cerveza</a:t>
            </a:r>
            <a:r>
              <a:rPr lang="en-US" sz="750" dirty="0">
                <a:solidFill>
                  <a:srgbClr val="FFFFFF"/>
                </a:solidFill>
              </a:rPr>
              <a:t> </a:t>
            </a:r>
            <a:r>
              <a:rPr lang="en-US" sz="750" dirty="0" err="1">
                <a:solidFill>
                  <a:srgbClr val="FFFFFF"/>
                </a:solidFill>
              </a:rPr>
              <a:t>por</a:t>
            </a:r>
            <a:r>
              <a:rPr lang="en-US" sz="750" dirty="0">
                <a:solidFill>
                  <a:srgbClr val="FFFFFF"/>
                </a:solidFill>
              </a:rPr>
              <a:t> </a:t>
            </a:r>
            <a:r>
              <a:rPr lang="en-US" sz="750" dirty="0" smtClean="0">
                <a:solidFill>
                  <a:srgbClr val="FFFFFF"/>
                </a:solidFill>
              </a:rPr>
              <a:t>packs </a:t>
            </a:r>
            <a:r>
              <a:rPr lang="en-US" sz="750" dirty="0" err="1" smtClean="0">
                <a:solidFill>
                  <a:srgbClr val="FFFFFF"/>
                </a:solidFill>
              </a:rPr>
              <a:t>fríos</a:t>
            </a:r>
            <a:r>
              <a:rPr lang="en-US" sz="750" dirty="0" smtClean="0">
                <a:solidFill>
                  <a:srgbClr val="FFFFFF"/>
                </a:solidFill>
              </a:rPr>
              <a:t>, </a:t>
            </a:r>
            <a:r>
              <a:rPr lang="en-US" sz="750" dirty="0" err="1" smtClean="0">
                <a:solidFill>
                  <a:srgbClr val="FFFFFF"/>
                </a:solidFill>
              </a:rPr>
              <a:t>preparados</a:t>
            </a:r>
            <a:r>
              <a:rPr lang="en-US" sz="750" dirty="0" smtClean="0">
                <a:solidFill>
                  <a:srgbClr val="FFFFFF"/>
                </a:solidFill>
              </a:rPr>
              <a:t> </a:t>
            </a:r>
            <a:r>
              <a:rPr lang="en-US" sz="750" dirty="0" err="1">
                <a:solidFill>
                  <a:srgbClr val="FFFFFF"/>
                </a:solidFill>
              </a:rPr>
              <a:t>para</a:t>
            </a:r>
            <a:r>
              <a:rPr lang="en-US" sz="750" dirty="0">
                <a:solidFill>
                  <a:srgbClr val="FFFFFF"/>
                </a:solidFill>
              </a:rPr>
              <a:t> </a:t>
            </a:r>
            <a:r>
              <a:rPr lang="en-US" sz="750" dirty="0" err="1" smtClean="0">
                <a:solidFill>
                  <a:srgbClr val="FFFFFF"/>
                </a:solidFill>
              </a:rPr>
              <a:t>ser</a:t>
            </a:r>
            <a:r>
              <a:rPr lang="en-US" sz="750" dirty="0" smtClean="0">
                <a:solidFill>
                  <a:srgbClr val="FFFFFF"/>
                </a:solidFill>
              </a:rPr>
              <a:t> </a:t>
            </a:r>
            <a:r>
              <a:rPr lang="en-US" sz="750" dirty="0" err="1" smtClean="0">
                <a:solidFill>
                  <a:srgbClr val="FFFFFF"/>
                </a:solidFill>
              </a:rPr>
              <a:t>compartirdos</a:t>
            </a:r>
            <a:r>
              <a:rPr lang="en-US" sz="750" dirty="0" smtClean="0">
                <a:solidFill>
                  <a:srgbClr val="FFFFFF"/>
                </a:solidFill>
              </a:rPr>
              <a:t> en </a:t>
            </a:r>
            <a:r>
              <a:rPr lang="en-US" sz="750" dirty="0" err="1">
                <a:solidFill>
                  <a:srgbClr val="FFFFFF"/>
                </a:solidFill>
              </a:rPr>
              <a:t>las</a:t>
            </a:r>
            <a:r>
              <a:rPr lang="en-US" sz="750" dirty="0">
                <a:solidFill>
                  <a:srgbClr val="FFFFFF"/>
                </a:solidFill>
              </a:rPr>
              <a:t> fiestas de </a:t>
            </a:r>
            <a:r>
              <a:rPr lang="en-US" sz="750" dirty="0" err="1">
                <a:solidFill>
                  <a:srgbClr val="FFFFFF"/>
                </a:solidFill>
              </a:rPr>
              <a:t>sus</a:t>
            </a:r>
            <a:r>
              <a:rPr lang="en-US" sz="750" dirty="0">
                <a:solidFill>
                  <a:srgbClr val="FFFFFF"/>
                </a:solidFill>
              </a:rPr>
              <a:t> amigos y </a:t>
            </a:r>
            <a:r>
              <a:rPr lang="en-US" sz="750" dirty="0" err="1">
                <a:solidFill>
                  <a:srgbClr val="FFFFFF"/>
                </a:solidFill>
              </a:rPr>
              <a:t>familiares</a:t>
            </a:r>
            <a:r>
              <a:rPr lang="en-US" sz="750" dirty="0">
                <a:solidFill>
                  <a:srgbClr val="FFFFFF"/>
                </a:solidFill>
              </a:rPr>
              <a:t> </a:t>
            </a:r>
            <a:r>
              <a:rPr lang="en-US" sz="750" dirty="0" err="1">
                <a:solidFill>
                  <a:srgbClr val="FFFFFF"/>
                </a:solidFill>
              </a:rPr>
              <a:t>esa</a:t>
            </a:r>
            <a:r>
              <a:rPr lang="en-US" sz="750" dirty="0">
                <a:solidFill>
                  <a:srgbClr val="FFFFFF"/>
                </a:solidFill>
              </a:rPr>
              <a:t> </a:t>
            </a:r>
            <a:r>
              <a:rPr lang="en-US" sz="750" dirty="0" err="1">
                <a:solidFill>
                  <a:srgbClr val="FFFFFF"/>
                </a:solidFill>
              </a:rPr>
              <a:t>noche</a:t>
            </a:r>
            <a:r>
              <a:rPr lang="en-US" sz="750" dirty="0">
                <a:solidFill>
                  <a:srgbClr val="FFFFFF"/>
                </a:solidFill>
              </a:rPr>
              <a:t>. Miles de </a:t>
            </a:r>
            <a:r>
              <a:rPr lang="en-US" sz="750" dirty="0" smtClean="0">
                <a:solidFill>
                  <a:srgbClr val="FFFFFF"/>
                </a:solidFill>
              </a:rPr>
              <a:t>packs </a:t>
            </a:r>
            <a:r>
              <a:rPr lang="en-US" sz="750" dirty="0" err="1" smtClean="0">
                <a:solidFill>
                  <a:srgbClr val="FFFFFF"/>
                </a:solidFill>
              </a:rPr>
              <a:t>fríos</a:t>
            </a:r>
            <a:r>
              <a:rPr lang="en-US" sz="750" dirty="0" smtClean="0">
                <a:solidFill>
                  <a:srgbClr val="FFFFFF"/>
                </a:solidFill>
              </a:rPr>
              <a:t> </a:t>
            </a:r>
            <a:r>
              <a:rPr lang="en-US" sz="750" dirty="0">
                <a:solidFill>
                  <a:srgbClr val="FFFFFF"/>
                </a:solidFill>
              </a:rPr>
              <a:t>se </a:t>
            </a:r>
            <a:r>
              <a:rPr lang="en-US" sz="750" dirty="0" err="1">
                <a:solidFill>
                  <a:srgbClr val="FFFFFF"/>
                </a:solidFill>
              </a:rPr>
              <a:t>entregarán</a:t>
            </a:r>
            <a:r>
              <a:rPr lang="en-US" sz="750" dirty="0">
                <a:solidFill>
                  <a:srgbClr val="FFFFFF"/>
                </a:solidFill>
              </a:rPr>
              <a:t> a los </a:t>
            </a:r>
            <a:r>
              <a:rPr lang="en-US" sz="750" dirty="0" err="1">
                <a:solidFill>
                  <a:srgbClr val="FFFFFF"/>
                </a:solidFill>
              </a:rPr>
              <a:t>compradores</a:t>
            </a:r>
            <a:r>
              <a:rPr lang="en-US" sz="750" dirty="0">
                <a:solidFill>
                  <a:srgbClr val="FFFFFF"/>
                </a:solidFill>
              </a:rPr>
              <a:t> en 40 </a:t>
            </a:r>
            <a:r>
              <a:rPr lang="en-US" sz="750" dirty="0" err="1">
                <a:solidFill>
                  <a:srgbClr val="FFFFFF"/>
                </a:solidFill>
              </a:rPr>
              <a:t>tiendas</a:t>
            </a:r>
            <a:r>
              <a:rPr lang="en-US" sz="750" dirty="0">
                <a:solidFill>
                  <a:srgbClr val="FFFFFF"/>
                </a:solidFill>
              </a:rPr>
              <a:t> </a:t>
            </a:r>
            <a:r>
              <a:rPr lang="en-US" sz="750" dirty="0" smtClean="0">
                <a:solidFill>
                  <a:srgbClr val="FFFFFF"/>
                </a:solidFill>
              </a:rPr>
              <a:t>de </a:t>
            </a:r>
            <a:r>
              <a:rPr lang="en-US" sz="750" dirty="0" err="1">
                <a:solidFill>
                  <a:srgbClr val="FFFFFF"/>
                </a:solidFill>
              </a:rPr>
              <a:t>todo</a:t>
            </a:r>
            <a:r>
              <a:rPr lang="en-US" sz="750" dirty="0">
                <a:solidFill>
                  <a:srgbClr val="FFFFFF"/>
                </a:solidFill>
              </a:rPr>
              <a:t> el </a:t>
            </a:r>
            <a:r>
              <a:rPr lang="en-US" sz="750" dirty="0" err="1">
                <a:solidFill>
                  <a:srgbClr val="FFFFFF"/>
                </a:solidFill>
              </a:rPr>
              <a:t>Reino</a:t>
            </a:r>
            <a:r>
              <a:rPr lang="en-US" sz="750" dirty="0">
                <a:solidFill>
                  <a:srgbClr val="FFFFFF"/>
                </a:solidFill>
              </a:rPr>
              <a:t> </a:t>
            </a:r>
            <a:r>
              <a:rPr lang="en-US" sz="750" dirty="0" err="1">
                <a:solidFill>
                  <a:srgbClr val="FFFFFF"/>
                </a:solidFill>
              </a:rPr>
              <a:t>Unido</a:t>
            </a:r>
            <a:r>
              <a:rPr lang="en-US" sz="750" dirty="0">
                <a:solidFill>
                  <a:srgbClr val="FFFFFF"/>
                </a:solidFill>
              </a:rPr>
              <a:t>. </a:t>
            </a:r>
          </a:p>
          <a:p>
            <a:pPr>
              <a:buSzPct val="100000"/>
            </a:pPr>
            <a:r>
              <a:rPr lang="en-US" sz="750" dirty="0">
                <a:solidFill>
                  <a:srgbClr val="FFFFFF"/>
                </a:solidFill>
              </a:rPr>
              <a:t>Budweiser </a:t>
            </a:r>
            <a:r>
              <a:rPr lang="en-US" sz="750" dirty="0" err="1">
                <a:solidFill>
                  <a:srgbClr val="FFFFFF"/>
                </a:solidFill>
              </a:rPr>
              <a:t>también</a:t>
            </a:r>
            <a:r>
              <a:rPr lang="en-US" sz="750" dirty="0">
                <a:solidFill>
                  <a:srgbClr val="FFFFFF"/>
                </a:solidFill>
              </a:rPr>
              <a:t> </a:t>
            </a:r>
            <a:r>
              <a:rPr lang="en-US" sz="750" dirty="0" err="1">
                <a:solidFill>
                  <a:srgbClr val="FFFFFF"/>
                </a:solidFill>
              </a:rPr>
              <a:t>tiene</a:t>
            </a:r>
            <a:r>
              <a:rPr lang="en-US" sz="750" dirty="0">
                <a:solidFill>
                  <a:srgbClr val="FFFFFF"/>
                </a:solidFill>
              </a:rPr>
              <a:t> </a:t>
            </a:r>
            <a:r>
              <a:rPr lang="en-US" sz="750" dirty="0" err="1">
                <a:solidFill>
                  <a:srgbClr val="FFFFFF"/>
                </a:solidFill>
              </a:rPr>
              <a:t>una</a:t>
            </a:r>
            <a:r>
              <a:rPr lang="en-US" sz="750" dirty="0">
                <a:solidFill>
                  <a:srgbClr val="FFFFFF"/>
                </a:solidFill>
              </a:rPr>
              <a:t> </a:t>
            </a:r>
            <a:r>
              <a:rPr lang="en-US" sz="750" dirty="0" err="1">
                <a:solidFill>
                  <a:srgbClr val="FFFFFF"/>
                </a:solidFill>
              </a:rPr>
              <a:t>campaña</a:t>
            </a:r>
            <a:r>
              <a:rPr lang="en-US" sz="750" dirty="0">
                <a:solidFill>
                  <a:srgbClr val="FFFFFF"/>
                </a:solidFill>
              </a:rPr>
              <a:t> de </a:t>
            </a:r>
            <a:r>
              <a:rPr lang="en-US" sz="750" dirty="0" err="1">
                <a:solidFill>
                  <a:srgbClr val="FFFFFF"/>
                </a:solidFill>
              </a:rPr>
              <a:t>promoción</a:t>
            </a:r>
            <a:r>
              <a:rPr lang="en-US" sz="750" dirty="0">
                <a:solidFill>
                  <a:srgbClr val="FFFFFF"/>
                </a:solidFill>
              </a:rPr>
              <a:t> </a:t>
            </a:r>
            <a:r>
              <a:rPr lang="en-US" sz="750" dirty="0" err="1">
                <a:solidFill>
                  <a:srgbClr val="FFFFFF"/>
                </a:solidFill>
              </a:rPr>
              <a:t>donde</a:t>
            </a:r>
            <a:r>
              <a:rPr lang="en-US" sz="750" dirty="0">
                <a:solidFill>
                  <a:srgbClr val="FFFFFF"/>
                </a:solidFill>
              </a:rPr>
              <a:t> se </a:t>
            </a:r>
            <a:r>
              <a:rPr lang="en-US" sz="750" dirty="0" err="1">
                <a:solidFill>
                  <a:srgbClr val="FFFFFF"/>
                </a:solidFill>
              </a:rPr>
              <a:t>pueden</a:t>
            </a:r>
            <a:r>
              <a:rPr lang="en-US" sz="750" dirty="0">
                <a:solidFill>
                  <a:srgbClr val="FFFFFF"/>
                </a:solidFill>
              </a:rPr>
              <a:t> </a:t>
            </a:r>
            <a:r>
              <a:rPr lang="en-US" sz="750" dirty="0" err="1">
                <a:solidFill>
                  <a:srgbClr val="FFFFFF"/>
                </a:solidFill>
              </a:rPr>
              <a:t>ganar</a:t>
            </a:r>
            <a:r>
              <a:rPr lang="en-US" sz="750" dirty="0">
                <a:solidFill>
                  <a:srgbClr val="FFFFFF"/>
                </a:solidFill>
              </a:rPr>
              <a:t> </a:t>
            </a:r>
            <a:r>
              <a:rPr lang="en-US" sz="750" dirty="0" err="1">
                <a:solidFill>
                  <a:srgbClr val="FFFFFF"/>
                </a:solidFill>
              </a:rPr>
              <a:t>entradas</a:t>
            </a:r>
            <a:r>
              <a:rPr lang="en-US" sz="750" dirty="0">
                <a:solidFill>
                  <a:srgbClr val="FFFFFF"/>
                </a:solidFill>
              </a:rPr>
              <a:t> </a:t>
            </a:r>
            <a:r>
              <a:rPr lang="en-US" sz="750" dirty="0" err="1">
                <a:solidFill>
                  <a:srgbClr val="FFFFFF"/>
                </a:solidFill>
              </a:rPr>
              <a:t>para</a:t>
            </a:r>
            <a:r>
              <a:rPr lang="en-US" sz="750" dirty="0">
                <a:solidFill>
                  <a:srgbClr val="FFFFFF"/>
                </a:solidFill>
              </a:rPr>
              <a:t> la Copa Mundial de la FIFA o </a:t>
            </a:r>
            <a:r>
              <a:rPr lang="en-US" sz="750" dirty="0" err="1">
                <a:solidFill>
                  <a:srgbClr val="FFFFFF"/>
                </a:solidFill>
              </a:rPr>
              <a:t>una</a:t>
            </a:r>
            <a:r>
              <a:rPr lang="en-US" sz="750" dirty="0">
                <a:solidFill>
                  <a:srgbClr val="FFFFFF"/>
                </a:solidFill>
              </a:rPr>
              <a:t> TV Sony 3D y </a:t>
            </a:r>
            <a:r>
              <a:rPr lang="en-US" sz="750" dirty="0" err="1">
                <a:solidFill>
                  <a:srgbClr val="FFFFFF"/>
                </a:solidFill>
              </a:rPr>
              <a:t>camisetas</a:t>
            </a:r>
            <a:r>
              <a:rPr lang="en-US" sz="750" dirty="0">
                <a:solidFill>
                  <a:srgbClr val="FFFFFF"/>
                </a:solidFill>
              </a:rPr>
              <a:t> de la Copa Mundial de la FIFA.  </a:t>
            </a:r>
          </a:p>
        </p:txBody>
      </p:sp>
      <p:sp>
        <p:nvSpPr>
          <p:cNvPr id="91" name="TextBox 37"/>
          <p:cNvSpPr txBox="1">
            <a:spLocks noChangeArrowheads="1"/>
          </p:cNvSpPr>
          <p:nvPr/>
        </p:nvSpPr>
        <p:spPr bwMode="auto">
          <a:xfrm>
            <a:off x="73025" y="4591050"/>
            <a:ext cx="75676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Snapshots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EMEA N = 1202 (</a:t>
            </a:r>
            <a:r>
              <a:rPr lang="en-US" sz="600" dirty="0" err="1">
                <a:solidFill>
                  <a:srgbClr val="FFFFFF"/>
                </a:solidFill>
              </a:rPr>
              <a:t>aproximadamente</a:t>
            </a:r>
            <a:r>
              <a:rPr lang="en-US" sz="600" dirty="0">
                <a:solidFill>
                  <a:srgbClr val="FFFFFF"/>
                </a:solidFill>
              </a:rPr>
              <a:t> 200 en el </a:t>
            </a:r>
            <a:r>
              <a:rPr lang="en-US" sz="600" dirty="0" err="1">
                <a:solidFill>
                  <a:srgbClr val="FFFFFF"/>
                </a:solidFill>
              </a:rPr>
              <a:t>Reino</a:t>
            </a:r>
            <a:r>
              <a:rPr lang="en-US" sz="600" dirty="0">
                <a:solidFill>
                  <a:srgbClr val="FFFFFF"/>
                </a:solidFill>
              </a:rPr>
              <a:t> </a:t>
            </a:r>
            <a:r>
              <a:rPr lang="en-US" sz="600" dirty="0" err="1">
                <a:solidFill>
                  <a:srgbClr val="FFFFFF"/>
                </a:solidFill>
              </a:rPr>
              <a:t>Unido</a:t>
            </a:r>
            <a:r>
              <a:rPr lang="en-US" sz="600" dirty="0">
                <a:solidFill>
                  <a:srgbClr val="FFFFFF"/>
                </a:solidFill>
              </a:rPr>
              <a:t>, </a:t>
            </a:r>
            <a:r>
              <a:rPr lang="en-US" sz="600" dirty="0" err="1">
                <a:solidFill>
                  <a:srgbClr val="FFFFFF"/>
                </a:solidFill>
              </a:rPr>
              <a:t>Alemania</a:t>
            </a:r>
            <a:r>
              <a:rPr lang="en-US" sz="600" dirty="0">
                <a:solidFill>
                  <a:srgbClr val="FFFFFF"/>
                </a:solidFill>
              </a:rPr>
              <a:t>, </a:t>
            </a:r>
            <a:r>
              <a:rPr lang="en-US" sz="600" dirty="0" err="1">
                <a:solidFill>
                  <a:srgbClr val="FFFFFF"/>
                </a:solidFill>
              </a:rPr>
              <a:t>Francia</a:t>
            </a:r>
            <a:r>
              <a:rPr lang="en-US" sz="600" dirty="0">
                <a:solidFill>
                  <a:srgbClr val="FFFFFF"/>
                </a:solidFill>
              </a:rPr>
              <a:t>, </a:t>
            </a:r>
            <a:r>
              <a:rPr lang="en-US" sz="600" dirty="0" err="1">
                <a:solidFill>
                  <a:srgbClr val="FFFFFF"/>
                </a:solidFill>
              </a:rPr>
              <a:t>España</a:t>
            </a:r>
            <a:r>
              <a:rPr lang="en-US" sz="600" dirty="0">
                <a:solidFill>
                  <a:srgbClr val="FFFFFF"/>
                </a:solidFill>
              </a:rPr>
              <a:t>, </a:t>
            </a:r>
            <a:r>
              <a:rPr lang="en-US" sz="600" dirty="0" err="1">
                <a:solidFill>
                  <a:srgbClr val="FFFFFF"/>
                </a:solidFill>
              </a:rPr>
              <a:t>Rusia</a:t>
            </a:r>
            <a:r>
              <a:rPr lang="en-US" sz="600" dirty="0">
                <a:solidFill>
                  <a:srgbClr val="FFFFFF"/>
                </a:solidFill>
              </a:rPr>
              <a:t>, Italia, </a:t>
            </a:r>
            <a:r>
              <a:rPr lang="en-US" sz="600" dirty="0" err="1">
                <a:solidFill>
                  <a:srgbClr val="FFFFFF"/>
                </a:solidFill>
              </a:rPr>
              <a:t>Sudáfrica</a:t>
            </a:r>
            <a:r>
              <a:rPr lang="en-US" sz="600" dirty="0">
                <a:solidFill>
                  <a:srgbClr val="FFFFFF"/>
                </a:solidFill>
              </a:rPr>
              <a:t>). No se </a:t>
            </a:r>
            <a:r>
              <a:rPr lang="en-US" sz="600" dirty="0" err="1">
                <a:solidFill>
                  <a:srgbClr val="FFFFFF"/>
                </a:solidFill>
              </a:rPr>
              <a:t>proporcionaron</a:t>
            </a:r>
            <a:r>
              <a:rPr lang="en-US" sz="600" dirty="0">
                <a:solidFill>
                  <a:srgbClr val="FFFFFF"/>
                </a:solidFill>
              </a:rPr>
              <a:t> </a:t>
            </a:r>
            <a:r>
              <a:rPr lang="en-US" sz="600" dirty="0" err="1">
                <a:solidFill>
                  <a:srgbClr val="FFFFFF"/>
                </a:solidFill>
              </a:rPr>
              <a:t>datos</a:t>
            </a:r>
            <a:r>
              <a:rPr lang="en-US" sz="600" dirty="0">
                <a:solidFill>
                  <a:srgbClr val="FFFFFF"/>
                </a:solidFill>
              </a:rPr>
              <a:t> </a:t>
            </a:r>
            <a:r>
              <a:rPr lang="en-US" sz="600" dirty="0" err="1">
                <a:solidFill>
                  <a:srgbClr val="FFFFFF"/>
                </a:solidFill>
              </a:rPr>
              <a:t>devido</a:t>
            </a:r>
            <a:r>
              <a:rPr lang="en-US" sz="600" dirty="0">
                <a:solidFill>
                  <a:srgbClr val="FFFFFF"/>
                </a:solidFill>
              </a:rPr>
              <a:t> al </a:t>
            </a:r>
            <a:r>
              <a:rPr lang="en-US" sz="600" dirty="0" err="1">
                <a:solidFill>
                  <a:srgbClr val="FFFFFF"/>
                </a:solidFill>
              </a:rPr>
              <a:t>reducido</a:t>
            </a:r>
            <a:r>
              <a:rPr lang="en-US" sz="600" dirty="0">
                <a:solidFill>
                  <a:srgbClr val="FFFFFF"/>
                </a:solidFill>
              </a:rPr>
              <a:t> </a:t>
            </a:r>
            <a:r>
              <a:rPr lang="en-US" sz="600" dirty="0" err="1">
                <a:solidFill>
                  <a:srgbClr val="FFFFFF"/>
                </a:solidFill>
              </a:rPr>
              <a:t>tamaño</a:t>
            </a:r>
            <a:r>
              <a:rPr lang="en-US" sz="600" dirty="0">
                <a:solidFill>
                  <a:srgbClr val="FFFFFF"/>
                </a:solidFill>
              </a:rPr>
              <a:t> de la </a:t>
            </a:r>
            <a:r>
              <a:rPr lang="en-US" sz="600" dirty="0" err="1">
                <a:solidFill>
                  <a:srgbClr val="FFFFFF"/>
                </a:solidFill>
              </a:rPr>
              <a:t>muestra</a:t>
            </a:r>
            <a:r>
              <a:rPr lang="en-US" sz="600" dirty="0">
                <a:solidFill>
                  <a:srgbClr val="FFFFFF"/>
                </a:solidFill>
              </a:rPr>
              <a:t>.</a:t>
            </a:r>
          </a:p>
        </p:txBody>
      </p:sp>
      <p:sp>
        <p:nvSpPr>
          <p:cNvPr id="92" name="Rectangle 91"/>
          <p:cNvSpPr/>
          <p:nvPr/>
        </p:nvSpPr>
        <p:spPr>
          <a:xfrm rot="16200000">
            <a:off x="903875" y="2475068"/>
            <a:ext cx="3004686" cy="627999"/>
          </a:xfrm>
          <a:prstGeom prst="rect">
            <a:avLst/>
          </a:prstGeom>
        </p:spPr>
        <p:txBody>
          <a:bodyPr wrap="square" lIns="67190" tIns="33595" rIns="67190" bIns="33595">
            <a:spAutoFit/>
          </a:bodyPr>
          <a:lstStyle/>
          <a:p>
            <a:pPr lvl="0">
              <a:lnSpc>
                <a:spcPct val="65000"/>
              </a:lnSpc>
            </a:pPr>
            <a:r>
              <a:rPr lang="en-GB" sz="2800" dirty="0" smtClean="0">
                <a:solidFill>
                  <a:schemeClr val="accent1"/>
                </a:solidFill>
                <a:latin typeface="+mj-lt"/>
                <a:cs typeface="Arial" pitchFamily="34" charset="0"/>
              </a:rPr>
              <a:t>MUESTRA DE DADOS INSUFICIENTE</a:t>
            </a:r>
            <a:endParaRPr lang="en-GB" sz="2800" dirty="0">
              <a:solidFill>
                <a:schemeClr val="accent1"/>
              </a:solidFill>
              <a:latin typeface="+mj-lt"/>
              <a:cs typeface="Arial" pitchFamily="34" charset="0"/>
            </a:endParaRPr>
          </a:p>
        </p:txBody>
      </p:sp>
      <p:grpSp>
        <p:nvGrpSpPr>
          <p:cNvPr id="93" name="Group 92"/>
          <p:cNvGrpSpPr/>
          <p:nvPr/>
        </p:nvGrpSpPr>
        <p:grpSpPr>
          <a:xfrm>
            <a:off x="1637994" y="4734632"/>
            <a:ext cx="7506006" cy="417693"/>
            <a:chOff x="1637994" y="4734632"/>
            <a:chExt cx="7506006" cy="417693"/>
          </a:xfrm>
        </p:grpSpPr>
        <p:grpSp>
          <p:nvGrpSpPr>
            <p:cNvPr id="94" name="Group 93"/>
            <p:cNvGrpSpPr/>
            <p:nvPr/>
          </p:nvGrpSpPr>
          <p:grpSpPr>
            <a:xfrm>
              <a:off x="1637994" y="4835525"/>
              <a:ext cx="7506006" cy="316800"/>
              <a:chOff x="1914453" y="4835525"/>
              <a:chExt cx="8255647" cy="316800"/>
            </a:xfrm>
          </p:grpSpPr>
          <p:sp>
            <p:nvSpPr>
              <p:cNvPr id="96" name="Rectangle 95">
                <a:hlinkClick r:id="rId1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7" name="Rectangle 96">
                <a:hlinkClick r:id="rId1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8" name="Rectangle 97">
                <a:hlinkClick r:id="rId1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9" name="Rectangle 98">
                <a:hlinkClick r:id="rId1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00" name="Rectangle 99">
                <a:hlinkClick r:id="rId1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01" name="Rectangle 100">
                <a:hlinkClick r:id="rId15"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02" name="Rectangle 101">
                <a:hlinkClick r:id="rId1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3" name="Rectangle 102">
                <a:hlinkClick r:id="rId1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95" name="Isosceles Triangle 94"/>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42416952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ext uri="{D42A27DB-BD31-4B8C-83A1-F6EECF244321}">
                <p14:modId xmlns:p14="http://schemas.microsoft.com/office/powerpoint/2010/main" val="206770598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9542"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109" name="Chart 108"/>
          <p:cNvGraphicFramePr/>
          <p:nvPr>
            <p:extLst>
              <p:ext uri="{D42A27DB-BD31-4B8C-83A1-F6EECF244321}">
                <p14:modId xmlns:p14="http://schemas.microsoft.com/office/powerpoint/2010/main" val="1457244791"/>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Visa</a:t>
              </a:r>
            </a:p>
          </p:txBody>
        </p:sp>
      </p:grpSp>
      <p:grpSp>
        <p:nvGrpSpPr>
          <p:cNvPr id="49" name="Group 48"/>
          <p:cNvGrpSpPr/>
          <p:nvPr/>
        </p:nvGrpSpPr>
        <p:grpSpPr>
          <a:xfrm>
            <a:off x="8327901" y="93663"/>
            <a:ext cx="557063" cy="628047"/>
            <a:chOff x="8327901" y="93663"/>
            <a:chExt cx="557063" cy="628047"/>
          </a:xfrm>
        </p:grpSpPr>
        <p:sp>
          <p:nvSpPr>
            <p:cNvPr id="50" name="Freeform 5"/>
            <p:cNvSpPr>
              <a:spLocks noChangeAspect="1"/>
            </p:cNvSpPr>
            <p:nvPr/>
          </p:nvSpPr>
          <p:spPr bwMode="auto">
            <a:xfrm>
              <a:off x="8327901" y="93663"/>
              <a:ext cx="541991" cy="62804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w="12700">
              <a:solidFill>
                <a:schemeClr val="accent6"/>
              </a:solidFill>
            </a:ln>
          </p:spPr>
          <p:txBody>
            <a:bodyPr vert="horz" wrap="square" lIns="91440" tIns="45720" rIns="91440" bIns="45720" numCol="1" anchor="t" anchorCtr="0" compatLnSpc="1">
              <a:prstTxWarp prst="textNoShape">
                <a:avLst/>
              </a:prstTxWarp>
            </a:bodyPr>
            <a:lstStyle/>
            <a:p>
              <a:endParaRPr lang="en-GB" sz="900" dirty="0">
                <a:solidFill>
                  <a:schemeClr val="bg1"/>
                </a:solidFill>
                <a:latin typeface="+mj-lt"/>
              </a:endParaRPr>
            </a:p>
          </p:txBody>
        </p:sp>
        <p:sp>
          <p:nvSpPr>
            <p:cNvPr id="51" name="Rectangle 50"/>
            <p:cNvSpPr/>
            <p:nvPr/>
          </p:nvSpPr>
          <p:spPr>
            <a:xfrm>
              <a:off x="8330004" y="263685"/>
              <a:ext cx="554960" cy="307777"/>
            </a:xfrm>
            <a:prstGeom prst="rect">
              <a:avLst/>
            </a:prstGeom>
          </p:spPr>
          <p:txBody>
            <a:bodyPr wrap="none">
              <a:spAutoFit/>
            </a:bodyPr>
            <a:lstStyle/>
            <a:p>
              <a:r>
                <a:rPr lang="en-GB" sz="1400" cap="all" dirty="0" err="1" smtClean="0">
                  <a:solidFill>
                    <a:prstClr val="white"/>
                  </a:solidFill>
                  <a:latin typeface="Impact"/>
                  <a:ea typeface="+mj-ea"/>
                  <a:cs typeface="+mj-cs"/>
                </a:rPr>
                <a:t>emea</a:t>
              </a:r>
              <a:endParaRPr lang="en-GB" sz="2000" dirty="0"/>
            </a:p>
          </p:txBody>
        </p:sp>
      </p:grpSp>
      <p:grpSp>
        <p:nvGrpSpPr>
          <p:cNvPr id="30" name="Group 29"/>
          <p:cNvGrpSpPr/>
          <p:nvPr/>
        </p:nvGrpSpPr>
        <p:grpSpPr>
          <a:xfrm>
            <a:off x="253541" y="653801"/>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Visa</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5" name="Oval 3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7" name="Oval 3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55" name="Picture 88"/>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6450610" y="1888466"/>
            <a:ext cx="1993061" cy="4578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 name="Group 1"/>
          <p:cNvGrpSpPr/>
          <p:nvPr/>
        </p:nvGrpSpPr>
        <p:grpSpPr>
          <a:xfrm>
            <a:off x="4070423" y="2591681"/>
            <a:ext cx="4391179" cy="658555"/>
            <a:chOff x="4124410" y="2644422"/>
            <a:chExt cx="4320798" cy="648000"/>
          </a:xfrm>
        </p:grpSpPr>
        <p:pic>
          <p:nvPicPr>
            <p:cNvPr id="56" name="Picture 55" descr="\\PHDSERVER\Users\Public\Documents\AST Documents\The HUB\ASSIGNMENTS\FIFA 2014\Barclays rewards customers.jpg"/>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6665251" y="2644422"/>
              <a:ext cx="1779957" cy="6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17" descr="Visa2.jpg"/>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bwMode="auto">
            <a:xfrm>
              <a:off x="4124410" y="2644422"/>
              <a:ext cx="1485172" cy="648000"/>
            </a:xfrm>
            <a:prstGeom prst="rect">
              <a:avLst/>
            </a:prstGeom>
            <a:noFill/>
            <a:ln w="9525">
              <a:noFill/>
              <a:miter lim="800000"/>
              <a:headEnd/>
              <a:tailEnd/>
            </a:ln>
          </p:spPr>
        </p:pic>
        <p:pic>
          <p:nvPicPr>
            <p:cNvPr id="58" name="Рисунок 18"/>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5604541" y="2644422"/>
              <a:ext cx="1076024" cy="648000"/>
            </a:xfrm>
            <a:prstGeom prst="rect">
              <a:avLst/>
            </a:prstGeom>
            <a:ln>
              <a:noFill/>
            </a:ln>
          </p:spPr>
        </p:pic>
      </p:grpSp>
      <p:pic>
        <p:nvPicPr>
          <p:cNvPr id="59" name="Рисунок 22"/>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808261" y="3250236"/>
            <a:ext cx="1651809" cy="1020745"/>
          </a:xfrm>
          <a:prstGeom prst="rect">
            <a:avLst/>
          </a:prstGeom>
          <a:ln>
            <a:noFill/>
          </a:ln>
        </p:spPr>
      </p:pic>
      <p:pic>
        <p:nvPicPr>
          <p:cNvPr id="62" name="Picture 133">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6450610" y="718731"/>
            <a:ext cx="1993061" cy="11210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8" name="Title 1"/>
          <p:cNvSpPr>
            <a:spLocks noGrp="1"/>
          </p:cNvSpPr>
          <p:nvPr>
            <p:ph type="title"/>
          </p:nvPr>
        </p:nvSpPr>
        <p:spPr>
          <a:xfrm rot="5400000">
            <a:off x="-1419994" y="611226"/>
            <a:ext cx="1861398" cy="978587"/>
          </a:xfrm>
        </p:spPr>
        <p:txBody>
          <a:bodyPr/>
          <a:lstStyle/>
          <a:p>
            <a:r>
              <a:rPr lang="en-GB" dirty="0" smtClean="0"/>
              <a:t>EMEA VISA</a:t>
            </a:r>
            <a:endParaRPr lang="en-GB" dirty="0">
              <a:solidFill>
                <a:schemeClr val="accent6"/>
              </a:solidFill>
            </a:endParaRPr>
          </a:p>
        </p:txBody>
      </p:sp>
      <p:grpSp>
        <p:nvGrpSpPr>
          <p:cNvPr id="61" name="Group 4"/>
          <p:cNvGrpSpPr>
            <a:grpSpLocks noChangeAspect="1"/>
          </p:cNvGrpSpPr>
          <p:nvPr/>
        </p:nvGrpSpPr>
        <p:grpSpPr bwMode="auto">
          <a:xfrm>
            <a:off x="8286478" y="1436930"/>
            <a:ext cx="347183" cy="347183"/>
            <a:chOff x="1804" y="543"/>
            <a:chExt cx="2152" cy="2152"/>
          </a:xfrm>
        </p:grpSpPr>
        <p:sp>
          <p:nvSpPr>
            <p:cNvPr id="64" name="Oval 5"/>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Oval 5">
              <a:hlinkClick r:id="rId13"/>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83" name="Picture 2" descr="C:\Users\chelsea.horncastle\Desktop\VISA LOGO.png"/>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64094" y="915824"/>
            <a:ext cx="431474" cy="141523"/>
          </a:xfrm>
          <a:prstGeom prst="rect">
            <a:avLst/>
          </a:prstGeom>
          <a:noFill/>
          <a:extLst>
            <a:ext uri="{909E8E84-426E-40dd-AFC4-6F175D3DCCD1}">
              <a14:hiddenFill xmlns:a14="http://schemas.microsoft.com/office/drawing/2010/main">
                <a:solidFill>
                  <a:srgbClr val="FFFFFF"/>
                </a:solidFill>
              </a14:hiddenFill>
            </a:ext>
          </a:extLst>
        </p:spPr>
      </p:pic>
      <p:sp>
        <p:nvSpPr>
          <p:cNvPr id="96" name="Rectangle 95">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97"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pPr lvl="0">
              <a:spcBef>
                <a:spcPts val="0"/>
              </a:spcBef>
              <a:buSzPct val="100000"/>
            </a:pPr>
            <a:r>
              <a:rPr lang="en-US" sz="1600" cap="none" dirty="0">
                <a:solidFill>
                  <a:srgbClr val="FFFFFF"/>
                </a:solidFill>
                <a:latin typeface="Impact" charset="0"/>
              </a:rPr>
              <a:t>PATROCINADORES DE LA COPA MUNDIAL 2014</a:t>
            </a:r>
            <a:r>
              <a:rPr lang="en-US" sz="1600" cap="none" dirty="0">
                <a:solidFill>
                  <a:srgbClr val="4197FC"/>
                </a:solidFill>
                <a:latin typeface="Impact" charset="0"/>
              </a:rPr>
              <a:t> </a:t>
            </a:r>
            <a:endParaRPr lang="en-US" sz="1600" cap="none" dirty="0" smtClean="0">
              <a:solidFill>
                <a:srgbClr val="4197FC"/>
              </a:solidFill>
              <a:latin typeface="Impact" charset="0"/>
            </a:endParaRPr>
          </a:p>
          <a:p>
            <a:pPr lvl="0">
              <a:spcBef>
                <a:spcPts val="0"/>
              </a:spcBef>
              <a:buSzPct val="100000"/>
            </a:pPr>
            <a:r>
              <a:rPr lang="en-US" sz="1600" cap="none" dirty="0" smtClean="0">
                <a:solidFill>
                  <a:srgbClr val="4197FC"/>
                </a:solidFill>
                <a:latin typeface="Impact" charset="0"/>
              </a:rPr>
              <a:t>EMEA</a:t>
            </a:r>
            <a:endParaRPr lang="en-US" sz="1600" cap="none" dirty="0">
              <a:solidFill>
                <a:srgbClr val="4197FC"/>
              </a:solidFill>
              <a:latin typeface="Impact" charset="0"/>
            </a:endParaRPr>
          </a:p>
        </p:txBody>
      </p:sp>
      <p:sp>
        <p:nvSpPr>
          <p:cNvPr id="98" name="Chevron 97">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99" name="Rectangle 98"/>
          <p:cNvSpPr/>
          <p:nvPr/>
        </p:nvSpPr>
        <p:spPr>
          <a:xfrm>
            <a:off x="8384059"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101" name="Rectangle 100"/>
          <p:cNvSpPr/>
          <p:nvPr/>
        </p:nvSpPr>
        <p:spPr>
          <a:xfrm>
            <a:off x="-14557" y="21026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102" name="Chevron 101">
            <a:hlinkClick r:id="rId17" action="ppaction://hlinksldjump"/>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4" name="TextBox 103"/>
          <p:cNvSpPr txBox="1"/>
          <p:nvPr/>
        </p:nvSpPr>
        <p:spPr>
          <a:xfrm>
            <a:off x="905084" y="911944"/>
            <a:ext cx="3166316" cy="307777"/>
          </a:xfrm>
          <a:prstGeom prst="rect">
            <a:avLst/>
          </a:prstGeom>
          <a:noFill/>
        </p:spPr>
        <p:txBody>
          <a:bodyPr wrap="none" rtlCol="0">
            <a:spAutoFit/>
          </a:bodyPr>
          <a:lstStyle/>
          <a:p>
            <a:pPr>
              <a:buSzPct val="100000"/>
            </a:pPr>
            <a:r>
              <a:rPr lang="en-US" sz="1400" dirty="0">
                <a:solidFill>
                  <a:srgbClr val="FFFFFF"/>
                </a:solidFill>
                <a:latin typeface="Impact" charset="0"/>
              </a:rPr>
              <a:t>ACTIVIDADES DE PATROCINIO</a:t>
            </a:r>
            <a:r>
              <a:rPr lang="en-US" sz="1400" dirty="0">
                <a:solidFill>
                  <a:srgbClr val="E5CE12"/>
                </a:solidFill>
                <a:latin typeface="Impact" charset="0"/>
              </a:rPr>
              <a:t> RECORDADAS</a:t>
            </a:r>
          </a:p>
        </p:txBody>
      </p:sp>
      <p:sp>
        <p:nvSpPr>
          <p:cNvPr id="105" name="TextBox 52"/>
          <p:cNvSpPr txBox="1">
            <a:spLocks noChangeArrowheads="1"/>
          </p:cNvSpPr>
          <p:nvPr/>
        </p:nvSpPr>
        <p:spPr bwMode="auto">
          <a:xfrm>
            <a:off x="73025" y="4591050"/>
            <a:ext cx="75676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Snapshots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EMEA N = 1202 (</a:t>
            </a:r>
            <a:r>
              <a:rPr lang="en-US" sz="600" dirty="0" err="1">
                <a:solidFill>
                  <a:srgbClr val="FFFFFF"/>
                </a:solidFill>
              </a:rPr>
              <a:t>aproximadamente</a:t>
            </a:r>
            <a:r>
              <a:rPr lang="en-US" sz="600" dirty="0">
                <a:solidFill>
                  <a:srgbClr val="FFFFFF"/>
                </a:solidFill>
              </a:rPr>
              <a:t> 200 en el </a:t>
            </a:r>
            <a:r>
              <a:rPr lang="en-US" sz="600" dirty="0" err="1">
                <a:solidFill>
                  <a:srgbClr val="FFFFFF"/>
                </a:solidFill>
              </a:rPr>
              <a:t>Reino</a:t>
            </a:r>
            <a:r>
              <a:rPr lang="en-US" sz="600" dirty="0">
                <a:solidFill>
                  <a:srgbClr val="FFFFFF"/>
                </a:solidFill>
              </a:rPr>
              <a:t> </a:t>
            </a:r>
            <a:r>
              <a:rPr lang="en-US" sz="600" dirty="0" err="1">
                <a:solidFill>
                  <a:srgbClr val="FFFFFF"/>
                </a:solidFill>
              </a:rPr>
              <a:t>Unido</a:t>
            </a:r>
            <a:r>
              <a:rPr lang="en-US" sz="600" dirty="0">
                <a:solidFill>
                  <a:srgbClr val="FFFFFF"/>
                </a:solidFill>
              </a:rPr>
              <a:t>, </a:t>
            </a:r>
            <a:r>
              <a:rPr lang="en-US" sz="600" dirty="0" err="1">
                <a:solidFill>
                  <a:srgbClr val="FFFFFF"/>
                </a:solidFill>
              </a:rPr>
              <a:t>Alemania</a:t>
            </a:r>
            <a:r>
              <a:rPr lang="en-US" sz="600" dirty="0">
                <a:solidFill>
                  <a:srgbClr val="FFFFFF"/>
                </a:solidFill>
              </a:rPr>
              <a:t>, </a:t>
            </a:r>
            <a:r>
              <a:rPr lang="en-US" sz="600" dirty="0" err="1">
                <a:solidFill>
                  <a:srgbClr val="FFFFFF"/>
                </a:solidFill>
              </a:rPr>
              <a:t>Francia</a:t>
            </a:r>
            <a:r>
              <a:rPr lang="en-US" sz="600" dirty="0">
                <a:solidFill>
                  <a:srgbClr val="FFFFFF"/>
                </a:solidFill>
              </a:rPr>
              <a:t>, </a:t>
            </a:r>
            <a:r>
              <a:rPr lang="en-US" sz="600" dirty="0" err="1">
                <a:solidFill>
                  <a:srgbClr val="FFFFFF"/>
                </a:solidFill>
              </a:rPr>
              <a:t>España</a:t>
            </a:r>
            <a:r>
              <a:rPr lang="en-US" sz="600" dirty="0">
                <a:solidFill>
                  <a:srgbClr val="FFFFFF"/>
                </a:solidFill>
              </a:rPr>
              <a:t>, </a:t>
            </a:r>
            <a:r>
              <a:rPr lang="en-US" sz="600" dirty="0" err="1">
                <a:solidFill>
                  <a:srgbClr val="FFFFFF"/>
                </a:solidFill>
              </a:rPr>
              <a:t>Rusia</a:t>
            </a:r>
            <a:r>
              <a:rPr lang="en-US" sz="600" dirty="0">
                <a:solidFill>
                  <a:srgbClr val="FFFFFF"/>
                </a:solidFill>
              </a:rPr>
              <a:t>, Italia, </a:t>
            </a:r>
            <a:r>
              <a:rPr lang="en-US" sz="600" dirty="0" err="1">
                <a:solidFill>
                  <a:srgbClr val="FFFFFF"/>
                </a:solidFill>
              </a:rPr>
              <a:t>Sudáfrica</a:t>
            </a:r>
            <a:r>
              <a:rPr lang="en-US" sz="600" dirty="0">
                <a:solidFill>
                  <a:srgbClr val="FFFFFF"/>
                </a:solidFill>
              </a:rPr>
              <a:t>). Visa N = 691.</a:t>
            </a:r>
          </a:p>
        </p:txBody>
      </p:sp>
      <p:sp>
        <p:nvSpPr>
          <p:cNvPr id="106" name="Rectangle 53"/>
          <p:cNvSpPr>
            <a:spLocks noChangeArrowheads="1"/>
          </p:cNvSpPr>
          <p:nvPr/>
        </p:nvSpPr>
        <p:spPr bwMode="auto">
          <a:xfrm>
            <a:off x="3963988" y="1644650"/>
            <a:ext cx="2225675" cy="977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ts val="200"/>
              </a:spcBef>
              <a:buSzPct val="100000"/>
            </a:pPr>
            <a:r>
              <a:rPr lang="en-US" sz="1000" dirty="0">
                <a:solidFill>
                  <a:srgbClr val="E5CE12"/>
                </a:solidFill>
                <a:latin typeface="Impact" charset="0"/>
              </a:rPr>
              <a:t>PORTUGAL, NIGERIA, GHANA, REINO UNIDO, RUSIA</a:t>
            </a:r>
          </a:p>
          <a:p>
            <a:pPr>
              <a:buSzPct val="100000"/>
            </a:pPr>
            <a:r>
              <a:rPr lang="en-US" sz="750" dirty="0">
                <a:solidFill>
                  <a:srgbClr val="F2F2F2"/>
                </a:solidFill>
              </a:rPr>
              <a:t>Visa ha </a:t>
            </a:r>
            <a:r>
              <a:rPr lang="en-US" sz="750" dirty="0" err="1">
                <a:solidFill>
                  <a:srgbClr val="F2F2F2"/>
                </a:solidFill>
              </a:rPr>
              <a:t>ofrecido</a:t>
            </a:r>
            <a:r>
              <a:rPr lang="en-US" sz="750" dirty="0">
                <a:solidFill>
                  <a:srgbClr val="F2F2F2"/>
                </a:solidFill>
              </a:rPr>
              <a:t> dos </a:t>
            </a:r>
            <a:r>
              <a:rPr lang="en-US" sz="750" dirty="0" err="1">
                <a:solidFill>
                  <a:srgbClr val="F2F2F2"/>
                </a:solidFill>
              </a:rPr>
              <a:t>viajes</a:t>
            </a:r>
            <a:r>
              <a:rPr lang="en-US" sz="750" dirty="0">
                <a:solidFill>
                  <a:srgbClr val="F2F2F2"/>
                </a:solidFill>
              </a:rPr>
              <a:t> a </a:t>
            </a:r>
            <a:r>
              <a:rPr lang="en-US" sz="750" dirty="0" err="1">
                <a:solidFill>
                  <a:srgbClr val="F2F2F2"/>
                </a:solidFill>
              </a:rPr>
              <a:t>Brasil</a:t>
            </a:r>
            <a:r>
              <a:rPr lang="en-US" sz="750" dirty="0">
                <a:solidFill>
                  <a:srgbClr val="F2F2F2"/>
                </a:solidFill>
              </a:rPr>
              <a:t> para dos personas con el mayor </a:t>
            </a:r>
            <a:r>
              <a:rPr lang="en-US" sz="750" dirty="0" err="1">
                <a:solidFill>
                  <a:srgbClr val="F2F2F2"/>
                </a:solidFill>
              </a:rPr>
              <a:t>número</a:t>
            </a:r>
            <a:r>
              <a:rPr lang="en-US" sz="750" dirty="0">
                <a:solidFill>
                  <a:srgbClr val="F2F2F2"/>
                </a:solidFill>
              </a:rPr>
              <a:t> de </a:t>
            </a:r>
            <a:r>
              <a:rPr lang="en-US" sz="750" dirty="0" err="1">
                <a:solidFill>
                  <a:srgbClr val="F2F2F2"/>
                </a:solidFill>
              </a:rPr>
              <a:t>transacciones</a:t>
            </a:r>
            <a:r>
              <a:rPr lang="en-US" sz="750" dirty="0">
                <a:solidFill>
                  <a:srgbClr val="F2F2F2"/>
                </a:solidFill>
              </a:rPr>
              <a:t> con </a:t>
            </a:r>
            <a:r>
              <a:rPr lang="en-US" sz="750" dirty="0" err="1">
                <a:solidFill>
                  <a:srgbClr val="F2F2F2"/>
                </a:solidFill>
              </a:rPr>
              <a:t>tarjetas</a:t>
            </a:r>
            <a:r>
              <a:rPr lang="en-US" sz="750" dirty="0">
                <a:solidFill>
                  <a:srgbClr val="F2F2F2"/>
                </a:solidFill>
              </a:rPr>
              <a:t> Visa y Visa Electron </a:t>
            </a:r>
            <a:r>
              <a:rPr lang="en-US" sz="750" dirty="0" err="1">
                <a:solidFill>
                  <a:srgbClr val="F2F2F2"/>
                </a:solidFill>
              </a:rPr>
              <a:t>durante</a:t>
            </a:r>
            <a:r>
              <a:rPr lang="en-US" sz="750" dirty="0">
                <a:solidFill>
                  <a:srgbClr val="F2F2F2"/>
                </a:solidFill>
              </a:rPr>
              <a:t> el </a:t>
            </a:r>
            <a:r>
              <a:rPr lang="en-US" sz="750" dirty="0" err="1">
                <a:solidFill>
                  <a:srgbClr val="F2F2F2"/>
                </a:solidFill>
              </a:rPr>
              <a:t>periodo</a:t>
            </a:r>
            <a:r>
              <a:rPr lang="en-US" sz="750" dirty="0">
                <a:solidFill>
                  <a:srgbClr val="F2F2F2"/>
                </a:solidFill>
              </a:rPr>
              <a:t> de </a:t>
            </a:r>
            <a:r>
              <a:rPr lang="en-US" sz="750" dirty="0" err="1">
                <a:solidFill>
                  <a:srgbClr val="F2F2F2"/>
                </a:solidFill>
              </a:rPr>
              <a:t>promoción</a:t>
            </a:r>
            <a:r>
              <a:rPr lang="en-US" sz="750" dirty="0">
                <a:solidFill>
                  <a:srgbClr val="F2F2F2"/>
                </a:solidFill>
              </a:rPr>
              <a:t> para </a:t>
            </a:r>
            <a:r>
              <a:rPr lang="en-US" sz="750" dirty="0" err="1">
                <a:solidFill>
                  <a:srgbClr val="F2F2F2"/>
                </a:solidFill>
              </a:rPr>
              <a:t>ver</a:t>
            </a:r>
            <a:r>
              <a:rPr lang="en-US" sz="750" dirty="0">
                <a:solidFill>
                  <a:srgbClr val="F2F2F2"/>
                </a:solidFill>
              </a:rPr>
              <a:t> la final del Mundial en </a:t>
            </a:r>
            <a:r>
              <a:rPr lang="en-US" sz="750" dirty="0" err="1">
                <a:solidFill>
                  <a:srgbClr val="F2F2F2"/>
                </a:solidFill>
              </a:rPr>
              <a:t>Brasil</a:t>
            </a:r>
            <a:r>
              <a:rPr lang="en-US" sz="750" dirty="0">
                <a:solidFill>
                  <a:srgbClr val="F2F2F2"/>
                </a:solidFill>
              </a:rPr>
              <a:t>.</a:t>
            </a:r>
          </a:p>
        </p:txBody>
      </p:sp>
      <p:sp>
        <p:nvSpPr>
          <p:cNvPr id="107" name="Rectangle 59"/>
          <p:cNvSpPr>
            <a:spLocks noChangeArrowheads="1"/>
          </p:cNvSpPr>
          <p:nvPr/>
        </p:nvSpPr>
        <p:spPr bwMode="auto">
          <a:xfrm>
            <a:off x="3963988" y="3343275"/>
            <a:ext cx="2395537"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ts val="200"/>
              </a:spcBef>
              <a:buSzPct val="100000"/>
            </a:pPr>
            <a:r>
              <a:rPr lang="en-US" sz="1000" dirty="0">
                <a:solidFill>
                  <a:srgbClr val="E5CE12"/>
                </a:solidFill>
                <a:latin typeface="Impact" charset="0"/>
              </a:rPr>
              <a:t>RUSIA</a:t>
            </a:r>
          </a:p>
          <a:p>
            <a:pPr>
              <a:buSzPct val="100000"/>
            </a:pPr>
            <a:r>
              <a:rPr lang="en-US" sz="750" dirty="0">
                <a:solidFill>
                  <a:srgbClr val="F2F2F2"/>
                </a:solidFill>
              </a:rPr>
              <a:t>En Visa </a:t>
            </a:r>
            <a:r>
              <a:rPr lang="en-US" sz="750" dirty="0" err="1">
                <a:solidFill>
                  <a:srgbClr val="F2F2F2"/>
                </a:solidFill>
              </a:rPr>
              <a:t>Rusia</a:t>
            </a:r>
            <a:r>
              <a:rPr lang="en-US" sz="750" dirty="0">
                <a:solidFill>
                  <a:srgbClr val="F2F2F2"/>
                </a:solidFill>
              </a:rPr>
              <a:t> </a:t>
            </a:r>
            <a:r>
              <a:rPr lang="en-US" sz="750" dirty="0" err="1">
                <a:solidFill>
                  <a:srgbClr val="F2F2F2"/>
                </a:solidFill>
              </a:rPr>
              <a:t>había</a:t>
            </a:r>
            <a:r>
              <a:rPr lang="en-US" sz="750" dirty="0">
                <a:solidFill>
                  <a:srgbClr val="F2F2F2"/>
                </a:solidFill>
              </a:rPr>
              <a:t> un </a:t>
            </a:r>
            <a:r>
              <a:rPr lang="en-US" sz="750" dirty="0" err="1">
                <a:solidFill>
                  <a:srgbClr val="F2F2F2"/>
                </a:solidFill>
              </a:rPr>
              <a:t>concurso</a:t>
            </a:r>
            <a:r>
              <a:rPr lang="en-US" sz="750" dirty="0">
                <a:solidFill>
                  <a:srgbClr val="F2F2F2"/>
                </a:solidFill>
              </a:rPr>
              <a:t> online "</a:t>
            </a:r>
            <a:r>
              <a:rPr lang="en-US" sz="750" dirty="0" err="1">
                <a:solidFill>
                  <a:srgbClr val="F2F2F2"/>
                </a:solidFill>
              </a:rPr>
              <a:t>Conviértete</a:t>
            </a:r>
            <a:r>
              <a:rPr lang="en-US" sz="750" dirty="0">
                <a:solidFill>
                  <a:srgbClr val="F2F2F2"/>
                </a:solidFill>
              </a:rPr>
              <a:t> en un </a:t>
            </a:r>
            <a:r>
              <a:rPr lang="en-US" sz="750" dirty="0" err="1">
                <a:solidFill>
                  <a:srgbClr val="F2F2F2"/>
                </a:solidFill>
              </a:rPr>
              <a:t>comentarista</a:t>
            </a:r>
            <a:r>
              <a:rPr lang="en-US" sz="750" dirty="0">
                <a:solidFill>
                  <a:srgbClr val="F2F2F2"/>
                </a:solidFill>
              </a:rPr>
              <a:t> de </a:t>
            </a:r>
            <a:r>
              <a:rPr lang="en-US" sz="750" dirty="0" err="1">
                <a:solidFill>
                  <a:srgbClr val="F2F2F2"/>
                </a:solidFill>
              </a:rPr>
              <a:t>fútbol</a:t>
            </a:r>
            <a:r>
              <a:rPr lang="en-US" sz="750" dirty="0">
                <a:solidFill>
                  <a:srgbClr val="F2F2F2"/>
                </a:solidFill>
              </a:rPr>
              <a:t>". Los </a:t>
            </a:r>
            <a:r>
              <a:rPr lang="en-US" sz="750" dirty="0" err="1">
                <a:solidFill>
                  <a:srgbClr val="F2F2F2"/>
                </a:solidFill>
              </a:rPr>
              <a:t>participantes</a:t>
            </a:r>
            <a:r>
              <a:rPr lang="en-US" sz="750" dirty="0">
                <a:solidFill>
                  <a:srgbClr val="F2F2F2"/>
                </a:solidFill>
              </a:rPr>
              <a:t> </a:t>
            </a:r>
            <a:r>
              <a:rPr lang="en-US" sz="750" dirty="0" err="1">
                <a:solidFill>
                  <a:srgbClr val="F2F2F2"/>
                </a:solidFill>
              </a:rPr>
              <a:t>tendrían</a:t>
            </a:r>
            <a:r>
              <a:rPr lang="en-US" sz="750" dirty="0">
                <a:solidFill>
                  <a:srgbClr val="F2F2F2"/>
                </a:solidFill>
              </a:rPr>
              <a:t> </a:t>
            </a:r>
            <a:r>
              <a:rPr lang="en-US" sz="750" dirty="0" err="1">
                <a:solidFill>
                  <a:srgbClr val="F2F2F2"/>
                </a:solidFill>
              </a:rPr>
              <a:t>que</a:t>
            </a:r>
            <a:r>
              <a:rPr lang="en-US" sz="750" dirty="0">
                <a:solidFill>
                  <a:srgbClr val="F2F2F2"/>
                </a:solidFill>
              </a:rPr>
              <a:t> </a:t>
            </a:r>
            <a:r>
              <a:rPr lang="en-US" sz="750" dirty="0" err="1">
                <a:solidFill>
                  <a:srgbClr val="F2F2F2"/>
                </a:solidFill>
              </a:rPr>
              <a:t>haber</a:t>
            </a:r>
            <a:r>
              <a:rPr lang="en-US" sz="750" dirty="0">
                <a:solidFill>
                  <a:srgbClr val="F2F2F2"/>
                </a:solidFill>
              </a:rPr>
              <a:t> </a:t>
            </a:r>
            <a:r>
              <a:rPr lang="en-US" sz="750" dirty="0" err="1">
                <a:solidFill>
                  <a:srgbClr val="F2F2F2"/>
                </a:solidFill>
              </a:rPr>
              <a:t>comentado</a:t>
            </a:r>
            <a:r>
              <a:rPr lang="en-US" sz="750" dirty="0">
                <a:solidFill>
                  <a:srgbClr val="F2F2F2"/>
                </a:solidFill>
              </a:rPr>
              <a:t> </a:t>
            </a:r>
            <a:r>
              <a:rPr lang="en-US" sz="750" dirty="0" err="1">
                <a:solidFill>
                  <a:srgbClr val="F2F2F2"/>
                </a:solidFill>
              </a:rPr>
              <a:t>diferentes</a:t>
            </a:r>
            <a:r>
              <a:rPr lang="en-US" sz="750" dirty="0">
                <a:solidFill>
                  <a:srgbClr val="F2F2F2"/>
                </a:solidFill>
              </a:rPr>
              <a:t> </a:t>
            </a:r>
            <a:r>
              <a:rPr lang="en-US" sz="750" dirty="0" err="1">
                <a:solidFill>
                  <a:srgbClr val="F2F2F2"/>
                </a:solidFill>
              </a:rPr>
              <a:t>vídeos</a:t>
            </a:r>
            <a:r>
              <a:rPr lang="en-US" sz="750" dirty="0">
                <a:solidFill>
                  <a:srgbClr val="F2F2F2"/>
                </a:solidFill>
              </a:rPr>
              <a:t> de </a:t>
            </a:r>
            <a:r>
              <a:rPr lang="en-US" sz="750" dirty="0" err="1">
                <a:solidFill>
                  <a:srgbClr val="F2F2F2"/>
                </a:solidFill>
              </a:rPr>
              <a:t>fútbol</a:t>
            </a:r>
            <a:r>
              <a:rPr lang="en-US" sz="750" dirty="0">
                <a:solidFill>
                  <a:srgbClr val="F2F2F2"/>
                </a:solidFill>
              </a:rPr>
              <a:t> </a:t>
            </a:r>
            <a:r>
              <a:rPr lang="en-US" sz="750" dirty="0" err="1">
                <a:solidFill>
                  <a:srgbClr val="F2F2F2"/>
                </a:solidFill>
              </a:rPr>
              <a:t>como</a:t>
            </a:r>
            <a:r>
              <a:rPr lang="en-US" sz="750" dirty="0">
                <a:solidFill>
                  <a:srgbClr val="F2F2F2"/>
                </a:solidFill>
              </a:rPr>
              <a:t> </a:t>
            </a:r>
            <a:r>
              <a:rPr lang="en-US" sz="750" dirty="0" err="1">
                <a:solidFill>
                  <a:srgbClr val="F2F2F2"/>
                </a:solidFill>
              </a:rPr>
              <a:t>harían</a:t>
            </a:r>
            <a:r>
              <a:rPr lang="en-US" sz="750" dirty="0">
                <a:solidFill>
                  <a:srgbClr val="F2F2F2"/>
                </a:solidFill>
              </a:rPr>
              <a:t> los </a:t>
            </a:r>
            <a:r>
              <a:rPr lang="en-US" sz="750" dirty="0" err="1">
                <a:solidFill>
                  <a:srgbClr val="F2F2F2"/>
                </a:solidFill>
              </a:rPr>
              <a:t>comentaristas</a:t>
            </a:r>
            <a:r>
              <a:rPr lang="en-US" sz="750" dirty="0">
                <a:solidFill>
                  <a:srgbClr val="F2F2F2"/>
                </a:solidFill>
              </a:rPr>
              <a:t> de </a:t>
            </a:r>
            <a:r>
              <a:rPr lang="en-US" sz="750" dirty="0" err="1">
                <a:solidFill>
                  <a:srgbClr val="F2F2F2"/>
                </a:solidFill>
              </a:rPr>
              <a:t>verdad</a:t>
            </a:r>
            <a:r>
              <a:rPr lang="en-US" sz="750" dirty="0">
                <a:solidFill>
                  <a:srgbClr val="F2F2F2"/>
                </a:solidFill>
              </a:rPr>
              <a:t> y el </a:t>
            </a:r>
            <a:r>
              <a:rPr lang="en-US" sz="750" dirty="0" err="1">
                <a:solidFill>
                  <a:srgbClr val="F2F2F2"/>
                </a:solidFill>
              </a:rPr>
              <a:t>mejor</a:t>
            </a:r>
            <a:r>
              <a:rPr lang="en-US" sz="750" dirty="0">
                <a:solidFill>
                  <a:srgbClr val="F2F2F2"/>
                </a:solidFill>
              </a:rPr>
              <a:t> </a:t>
            </a:r>
            <a:r>
              <a:rPr lang="en-US" sz="750" dirty="0" err="1">
                <a:solidFill>
                  <a:srgbClr val="F2F2F2"/>
                </a:solidFill>
              </a:rPr>
              <a:t>comentarista</a:t>
            </a:r>
            <a:r>
              <a:rPr lang="en-US" sz="750" dirty="0">
                <a:solidFill>
                  <a:srgbClr val="F2F2F2"/>
                </a:solidFill>
              </a:rPr>
              <a:t> </a:t>
            </a:r>
            <a:r>
              <a:rPr lang="en-US" sz="750" dirty="0" err="1">
                <a:solidFill>
                  <a:srgbClr val="F2F2F2"/>
                </a:solidFill>
              </a:rPr>
              <a:t>ganó</a:t>
            </a:r>
            <a:r>
              <a:rPr lang="en-US" sz="750" dirty="0">
                <a:solidFill>
                  <a:srgbClr val="F2F2F2"/>
                </a:solidFill>
              </a:rPr>
              <a:t> un </a:t>
            </a:r>
            <a:r>
              <a:rPr lang="en-US" sz="750" dirty="0" err="1">
                <a:solidFill>
                  <a:srgbClr val="F2F2F2"/>
                </a:solidFill>
              </a:rPr>
              <a:t>viaje</a:t>
            </a:r>
            <a:r>
              <a:rPr lang="en-US" sz="750" dirty="0">
                <a:solidFill>
                  <a:srgbClr val="F2F2F2"/>
                </a:solidFill>
              </a:rPr>
              <a:t> a </a:t>
            </a:r>
            <a:r>
              <a:rPr lang="en-US" sz="750" dirty="0" err="1">
                <a:solidFill>
                  <a:srgbClr val="F2F2F2"/>
                </a:solidFill>
              </a:rPr>
              <a:t>Brasil</a:t>
            </a:r>
            <a:r>
              <a:rPr lang="en-US" sz="750" dirty="0">
                <a:solidFill>
                  <a:srgbClr val="F2F2F2"/>
                </a:solidFill>
              </a:rPr>
              <a:t> para </a:t>
            </a:r>
            <a:r>
              <a:rPr lang="en-US" sz="750" dirty="0" err="1">
                <a:solidFill>
                  <a:srgbClr val="F2F2F2"/>
                </a:solidFill>
              </a:rPr>
              <a:t>ver</a:t>
            </a:r>
            <a:r>
              <a:rPr lang="en-US" sz="750" dirty="0">
                <a:solidFill>
                  <a:srgbClr val="F2F2F2"/>
                </a:solidFill>
              </a:rPr>
              <a:t> la Copa Mundial. </a:t>
            </a:r>
          </a:p>
        </p:txBody>
      </p:sp>
      <p:sp>
        <p:nvSpPr>
          <p:cNvPr id="108" name="Rectangle 62"/>
          <p:cNvSpPr>
            <a:spLocks noChangeArrowheads="1"/>
          </p:cNvSpPr>
          <p:nvPr/>
        </p:nvSpPr>
        <p:spPr bwMode="auto">
          <a:xfrm>
            <a:off x="3963988" y="639763"/>
            <a:ext cx="2376487" cy="823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ts val="200"/>
              </a:spcBef>
              <a:buSzPct val="100000"/>
            </a:pPr>
            <a:r>
              <a:rPr lang="en-US" sz="1000" dirty="0">
                <a:solidFill>
                  <a:srgbClr val="E5CE12"/>
                </a:solidFill>
                <a:latin typeface="Impact" charset="0"/>
              </a:rPr>
              <a:t>EMEA</a:t>
            </a:r>
          </a:p>
          <a:p>
            <a:pPr>
              <a:buSzPct val="100000"/>
            </a:pPr>
            <a:r>
              <a:rPr lang="en-US" sz="750" dirty="0">
                <a:solidFill>
                  <a:srgbClr val="FFFFFF"/>
                </a:solidFill>
              </a:rPr>
              <a:t>Visa </a:t>
            </a:r>
            <a:r>
              <a:rPr lang="en-US" sz="750" dirty="0" err="1">
                <a:solidFill>
                  <a:srgbClr val="FFFFFF"/>
                </a:solidFill>
              </a:rPr>
              <a:t>está</a:t>
            </a:r>
            <a:r>
              <a:rPr lang="en-US" sz="750" dirty="0">
                <a:solidFill>
                  <a:srgbClr val="FFFFFF"/>
                </a:solidFill>
              </a:rPr>
              <a:t> </a:t>
            </a:r>
            <a:r>
              <a:rPr lang="en-US" sz="750" dirty="0" err="1">
                <a:solidFill>
                  <a:srgbClr val="FFFFFF"/>
                </a:solidFill>
              </a:rPr>
              <a:t>anticipando</a:t>
            </a:r>
            <a:r>
              <a:rPr lang="en-US" sz="750" dirty="0">
                <a:solidFill>
                  <a:srgbClr val="FFFFFF"/>
                </a:solidFill>
              </a:rPr>
              <a:t> la </a:t>
            </a:r>
            <a:r>
              <a:rPr lang="en-US" sz="750" dirty="0" err="1">
                <a:solidFill>
                  <a:srgbClr val="FFFFFF"/>
                </a:solidFill>
              </a:rPr>
              <a:t>activación</a:t>
            </a:r>
            <a:r>
              <a:rPr lang="en-US" sz="750" dirty="0">
                <a:solidFill>
                  <a:srgbClr val="FFFFFF"/>
                </a:solidFill>
              </a:rPr>
              <a:t> de </a:t>
            </a:r>
            <a:r>
              <a:rPr lang="en-US" sz="750" dirty="0" err="1">
                <a:solidFill>
                  <a:srgbClr val="FFFFFF"/>
                </a:solidFill>
              </a:rPr>
              <a:t>su</a:t>
            </a:r>
            <a:r>
              <a:rPr lang="en-US" sz="750" dirty="0">
                <a:solidFill>
                  <a:srgbClr val="FFFFFF"/>
                </a:solidFill>
              </a:rPr>
              <a:t> </a:t>
            </a:r>
            <a:r>
              <a:rPr lang="en-US" sz="750" dirty="0" err="1">
                <a:solidFill>
                  <a:srgbClr val="FFFFFF"/>
                </a:solidFill>
              </a:rPr>
              <a:t>patrocinio</a:t>
            </a:r>
            <a:r>
              <a:rPr lang="en-US" sz="750" dirty="0">
                <a:solidFill>
                  <a:srgbClr val="FFFFFF"/>
                </a:solidFill>
              </a:rPr>
              <a:t> en 22 </a:t>
            </a:r>
            <a:r>
              <a:rPr lang="en-US" sz="750" dirty="0" err="1">
                <a:solidFill>
                  <a:srgbClr val="FFFFFF"/>
                </a:solidFill>
              </a:rPr>
              <a:t>mercados</a:t>
            </a:r>
            <a:r>
              <a:rPr lang="en-US" sz="750" dirty="0">
                <a:solidFill>
                  <a:srgbClr val="FFFFFF"/>
                </a:solidFill>
              </a:rPr>
              <a:t> con un </a:t>
            </a:r>
            <a:r>
              <a:rPr lang="en-US" sz="750" dirty="0" err="1">
                <a:solidFill>
                  <a:srgbClr val="FFFFFF"/>
                </a:solidFill>
              </a:rPr>
              <a:t>anuncio</a:t>
            </a:r>
            <a:r>
              <a:rPr lang="en-US" sz="750" dirty="0">
                <a:solidFill>
                  <a:srgbClr val="FFFFFF"/>
                </a:solidFill>
              </a:rPr>
              <a:t> en </a:t>
            </a:r>
            <a:r>
              <a:rPr lang="en-US" sz="750" dirty="0" err="1">
                <a:solidFill>
                  <a:srgbClr val="FFFFFF"/>
                </a:solidFill>
              </a:rPr>
              <a:t>televisión</a:t>
            </a:r>
            <a:r>
              <a:rPr lang="en-US" sz="750" dirty="0">
                <a:solidFill>
                  <a:srgbClr val="FFFFFF"/>
                </a:solidFill>
              </a:rPr>
              <a:t> con el </a:t>
            </a:r>
            <a:r>
              <a:rPr lang="en-US" sz="750" dirty="0" err="1">
                <a:solidFill>
                  <a:srgbClr val="FFFFFF"/>
                </a:solidFill>
              </a:rPr>
              <a:t>campeón</a:t>
            </a:r>
            <a:r>
              <a:rPr lang="en-US" sz="750" dirty="0">
                <a:solidFill>
                  <a:srgbClr val="FFFFFF"/>
                </a:solidFill>
              </a:rPr>
              <a:t> </a:t>
            </a:r>
            <a:r>
              <a:rPr lang="en-US" sz="750" dirty="0" err="1">
                <a:solidFill>
                  <a:srgbClr val="FFFFFF"/>
                </a:solidFill>
              </a:rPr>
              <a:t>mundial</a:t>
            </a:r>
            <a:r>
              <a:rPr lang="en-US" sz="750" dirty="0">
                <a:solidFill>
                  <a:srgbClr val="FFFFFF"/>
                </a:solidFill>
              </a:rPr>
              <a:t> y </a:t>
            </a:r>
            <a:r>
              <a:rPr lang="en-US" sz="750" dirty="0" err="1">
                <a:solidFill>
                  <a:srgbClr val="FFFFFF"/>
                </a:solidFill>
              </a:rPr>
              <a:t>olímpico</a:t>
            </a:r>
            <a:r>
              <a:rPr lang="en-US" sz="750" dirty="0">
                <a:solidFill>
                  <a:srgbClr val="FFFFFF"/>
                </a:solidFill>
              </a:rPr>
              <a:t> </a:t>
            </a:r>
            <a:r>
              <a:rPr lang="en-US" sz="750" dirty="0" err="1">
                <a:solidFill>
                  <a:srgbClr val="FFFFFF"/>
                </a:solidFill>
              </a:rPr>
              <a:t>Usain</a:t>
            </a:r>
            <a:r>
              <a:rPr lang="en-US" sz="750" dirty="0">
                <a:solidFill>
                  <a:srgbClr val="FFFFFF"/>
                </a:solidFill>
              </a:rPr>
              <a:t> Bolt. Este </a:t>
            </a:r>
            <a:r>
              <a:rPr lang="en-US" sz="750" dirty="0" err="1">
                <a:solidFill>
                  <a:srgbClr val="FFFFFF"/>
                </a:solidFill>
              </a:rPr>
              <a:t>anuncio</a:t>
            </a:r>
            <a:r>
              <a:rPr lang="en-US" sz="750" dirty="0">
                <a:solidFill>
                  <a:srgbClr val="FFFFFF"/>
                </a:solidFill>
              </a:rPr>
              <a:t> </a:t>
            </a:r>
            <a:r>
              <a:rPr lang="en-US" sz="750" dirty="0" err="1">
                <a:solidFill>
                  <a:srgbClr val="FFFFFF"/>
                </a:solidFill>
              </a:rPr>
              <a:t>está</a:t>
            </a:r>
            <a:r>
              <a:rPr lang="en-US" sz="750" dirty="0">
                <a:solidFill>
                  <a:srgbClr val="FFFFFF"/>
                </a:solidFill>
              </a:rPr>
              <a:t> entre los 20 </a:t>
            </a:r>
            <a:r>
              <a:rPr lang="en-US" sz="750" dirty="0" err="1">
                <a:solidFill>
                  <a:srgbClr val="FFFFFF"/>
                </a:solidFill>
              </a:rPr>
              <a:t>virales</a:t>
            </a:r>
            <a:r>
              <a:rPr lang="en-US" sz="750" dirty="0">
                <a:solidFill>
                  <a:srgbClr val="FFFFFF"/>
                </a:solidFill>
              </a:rPr>
              <a:t> del Mundial, se ha </a:t>
            </a:r>
            <a:r>
              <a:rPr lang="en-US" sz="750" dirty="0" err="1">
                <a:solidFill>
                  <a:srgbClr val="FFFFFF"/>
                </a:solidFill>
              </a:rPr>
              <a:t>compartido</a:t>
            </a:r>
            <a:r>
              <a:rPr lang="en-US" sz="750" dirty="0">
                <a:solidFill>
                  <a:srgbClr val="FFFFFF"/>
                </a:solidFill>
              </a:rPr>
              <a:t> 12.638 </a:t>
            </a:r>
            <a:r>
              <a:rPr lang="en-US" sz="750" dirty="0" err="1">
                <a:solidFill>
                  <a:srgbClr val="FFFFFF"/>
                </a:solidFill>
              </a:rPr>
              <a:t>veces</a:t>
            </a:r>
            <a:r>
              <a:rPr lang="en-US" sz="750" dirty="0">
                <a:solidFill>
                  <a:srgbClr val="FFFFFF"/>
                </a:solidFill>
              </a:rPr>
              <a:t> en los </a:t>
            </a:r>
            <a:r>
              <a:rPr lang="en-US" sz="750" dirty="0" err="1">
                <a:solidFill>
                  <a:srgbClr val="FFFFFF"/>
                </a:solidFill>
              </a:rPr>
              <a:t>últimos</a:t>
            </a:r>
            <a:r>
              <a:rPr lang="en-US" sz="750" dirty="0">
                <a:solidFill>
                  <a:srgbClr val="FFFFFF"/>
                </a:solidFill>
              </a:rPr>
              <a:t> 30 </a:t>
            </a:r>
            <a:r>
              <a:rPr lang="en-US" sz="750" dirty="0" err="1">
                <a:solidFill>
                  <a:srgbClr val="FFFFFF"/>
                </a:solidFill>
              </a:rPr>
              <a:t>días</a:t>
            </a:r>
            <a:r>
              <a:rPr lang="en-US" sz="750" dirty="0">
                <a:solidFill>
                  <a:srgbClr val="FFFFFF"/>
                </a:solidFill>
              </a:rPr>
              <a:t>.</a:t>
            </a:r>
          </a:p>
        </p:txBody>
      </p:sp>
      <p:grpSp>
        <p:nvGrpSpPr>
          <p:cNvPr id="110" name="Group 109"/>
          <p:cNvGrpSpPr/>
          <p:nvPr/>
        </p:nvGrpSpPr>
        <p:grpSpPr>
          <a:xfrm>
            <a:off x="1637994" y="4734632"/>
            <a:ext cx="7506006" cy="417693"/>
            <a:chOff x="1637994" y="4734632"/>
            <a:chExt cx="7506006" cy="417693"/>
          </a:xfrm>
        </p:grpSpPr>
        <p:grpSp>
          <p:nvGrpSpPr>
            <p:cNvPr id="111" name="Group 110"/>
            <p:cNvGrpSpPr/>
            <p:nvPr/>
          </p:nvGrpSpPr>
          <p:grpSpPr>
            <a:xfrm>
              <a:off x="1637994" y="4835525"/>
              <a:ext cx="7506006" cy="316800"/>
              <a:chOff x="1914453" y="4835525"/>
              <a:chExt cx="8255647" cy="316800"/>
            </a:xfrm>
          </p:grpSpPr>
          <p:sp>
            <p:nvSpPr>
              <p:cNvPr id="113" name="Rectangle 112">
                <a:hlinkClick r:id="rId1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14" name="Rectangle 113">
                <a:hlinkClick r:id="rId1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15" name="Rectangle 114">
                <a:hlinkClick r:id="rId2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16" name="Rectangle 115">
                <a:hlinkClick r:id="rId2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17" name="Rectangle 116">
                <a:hlinkClick r:id="rId2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8" name="Rectangle 117">
                <a:hlinkClick r:id="rId23"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19" name="Rectangle 118">
                <a:hlinkClick r:id="rId2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20" name="Rectangle 119">
                <a:hlinkClick r:id="rId2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12" name="Isosceles Triangle 111"/>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2938160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115459323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3408"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pic>
        <p:nvPicPr>
          <p:cNvPr id="24" name="irc_mi" descr="http://static.bellanaija.com/wp-content/uploads/2014/05/Samba-Party-IV.jp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41903" y="3207261"/>
            <a:ext cx="1491423" cy="1112630"/>
          </a:xfrm>
          <a:prstGeom prst="rect">
            <a:avLst/>
          </a:prstGeom>
          <a:noFill/>
          <a:ln w="9525">
            <a:noFill/>
            <a:miter lim="800000"/>
            <a:headEnd/>
            <a:tailEnd/>
          </a:ln>
        </p:spPr>
      </p:pic>
      <p:sp>
        <p:nvSpPr>
          <p:cNvPr id="60" name="Rectangle 59"/>
          <p:cNvSpPr>
            <a:spLocks noChangeArrowheads="1"/>
          </p:cNvSpPr>
          <p:nvPr/>
        </p:nvSpPr>
        <p:spPr bwMode="auto">
          <a:xfrm rot="21389443">
            <a:off x="1392156" y="3164411"/>
            <a:ext cx="1366200" cy="1358900"/>
          </a:xfrm>
          <a:prstGeom prst="rect">
            <a:avLst/>
          </a:prstGeom>
          <a:solidFill>
            <a:srgbClr val="4197FC"/>
          </a:solidFill>
          <a:ln>
            <a:noFill/>
          </a:ln>
          <a:effectLst>
            <a:outerShdw blurRad="63500" dist="38100" dir="2700000" algn="tl" rotWithShape="0">
              <a:srgbClr val="000000">
                <a:alpha val="39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lstStyle/>
          <a:p>
            <a:pPr>
              <a:buSzPct val="100000"/>
              <a:defRPr/>
            </a:pPr>
            <a:r>
              <a:rPr lang="en-US" sz="1000" dirty="0">
                <a:solidFill>
                  <a:srgbClr val="FFFFFF"/>
                </a:solidFill>
                <a:latin typeface="Impact" charset="0"/>
                <a:cs typeface="Arial" charset="0"/>
              </a:rPr>
              <a:t>NIGERIA</a:t>
            </a:r>
          </a:p>
          <a:p>
            <a:pPr>
              <a:buSzPct val="100000"/>
              <a:defRPr/>
            </a:pPr>
            <a:r>
              <a:rPr lang="en-US" sz="800" dirty="0">
                <a:solidFill>
                  <a:srgbClr val="FFFFFF"/>
                </a:solidFill>
                <a:cs typeface="Arial" charset="0"/>
              </a:rPr>
              <a:t>Pepsi ha dado a </a:t>
            </a:r>
            <a:r>
              <a:rPr lang="en-US" sz="800" dirty="0" err="1">
                <a:solidFill>
                  <a:srgbClr val="FFFFFF"/>
                </a:solidFill>
                <a:cs typeface="Arial" charset="0"/>
              </a:rPr>
              <a:t>conocer</a:t>
            </a:r>
            <a:r>
              <a:rPr lang="en-US" sz="800" dirty="0">
                <a:solidFill>
                  <a:srgbClr val="FFFFFF"/>
                </a:solidFill>
                <a:cs typeface="Arial" charset="0"/>
              </a:rPr>
              <a:t> a los </a:t>
            </a:r>
            <a:r>
              <a:rPr lang="en-US" sz="800" dirty="0" err="1" smtClean="0">
                <a:solidFill>
                  <a:srgbClr val="FFFFFF"/>
                </a:solidFill>
                <a:cs typeface="Arial" charset="0"/>
              </a:rPr>
              <a:t>nuevos</a:t>
            </a:r>
            <a:r>
              <a:rPr lang="en-US" sz="800" dirty="0" smtClean="0">
                <a:solidFill>
                  <a:srgbClr val="FFFFFF"/>
                </a:solidFill>
                <a:cs typeface="Arial" charset="0"/>
              </a:rPr>
              <a:t> </a:t>
            </a:r>
            <a:r>
              <a:rPr lang="en-US" sz="800" dirty="0" err="1">
                <a:solidFill>
                  <a:srgbClr val="FFFFFF"/>
                </a:solidFill>
                <a:cs typeface="Arial" charset="0"/>
              </a:rPr>
              <a:t>embajadores</a:t>
            </a:r>
            <a:r>
              <a:rPr lang="en-US" sz="800" dirty="0">
                <a:solidFill>
                  <a:srgbClr val="FFFFFF"/>
                </a:solidFill>
                <a:cs typeface="Arial" charset="0"/>
              </a:rPr>
              <a:t> del </a:t>
            </a:r>
            <a:r>
              <a:rPr lang="en-US" sz="800" dirty="0" err="1">
                <a:solidFill>
                  <a:srgbClr val="FFFFFF"/>
                </a:solidFill>
                <a:cs typeface="Arial" charset="0"/>
              </a:rPr>
              <a:t>fútbol</a:t>
            </a:r>
            <a:r>
              <a:rPr lang="en-US" sz="800" dirty="0">
                <a:solidFill>
                  <a:srgbClr val="FFFFFF"/>
                </a:solidFill>
                <a:cs typeface="Arial" charset="0"/>
              </a:rPr>
              <a:t> de Pepsi: </a:t>
            </a:r>
            <a:r>
              <a:rPr lang="en-US" sz="800" dirty="0" err="1">
                <a:solidFill>
                  <a:srgbClr val="FFFFFF"/>
                </a:solidFill>
                <a:cs typeface="Arial" charset="0"/>
              </a:rPr>
              <a:t>Osaze</a:t>
            </a:r>
            <a:r>
              <a:rPr lang="en-US" sz="800" dirty="0">
                <a:solidFill>
                  <a:srgbClr val="FFFFFF"/>
                </a:solidFill>
                <a:cs typeface="Arial" charset="0"/>
              </a:rPr>
              <a:t> </a:t>
            </a:r>
            <a:r>
              <a:rPr lang="en-US" sz="800" dirty="0" err="1">
                <a:solidFill>
                  <a:srgbClr val="FFFFFF"/>
                </a:solidFill>
                <a:cs typeface="Arial" charset="0"/>
              </a:rPr>
              <a:t>Odemwingie</a:t>
            </a:r>
            <a:r>
              <a:rPr lang="en-US" sz="800" dirty="0">
                <a:solidFill>
                  <a:srgbClr val="FFFFFF"/>
                </a:solidFill>
                <a:cs typeface="Arial" charset="0"/>
              </a:rPr>
              <a:t>, </a:t>
            </a:r>
            <a:r>
              <a:rPr lang="en-US" sz="800" dirty="0" err="1">
                <a:solidFill>
                  <a:srgbClr val="FFFFFF"/>
                </a:solidFill>
                <a:cs typeface="Arial" charset="0"/>
              </a:rPr>
              <a:t>Víctor</a:t>
            </a:r>
            <a:r>
              <a:rPr lang="en-US" sz="800" dirty="0">
                <a:solidFill>
                  <a:srgbClr val="FFFFFF"/>
                </a:solidFill>
                <a:cs typeface="Arial" charset="0"/>
              </a:rPr>
              <a:t> </a:t>
            </a:r>
            <a:r>
              <a:rPr lang="en-US" sz="800" dirty="0" err="1">
                <a:solidFill>
                  <a:srgbClr val="FFFFFF"/>
                </a:solidFill>
                <a:cs typeface="Arial" charset="0"/>
              </a:rPr>
              <a:t>Moisés</a:t>
            </a:r>
            <a:r>
              <a:rPr lang="en-US" sz="800" dirty="0">
                <a:solidFill>
                  <a:srgbClr val="FFFFFF"/>
                </a:solidFill>
                <a:cs typeface="Arial" charset="0"/>
              </a:rPr>
              <a:t>, Daniel </a:t>
            </a:r>
            <a:r>
              <a:rPr lang="en-US" sz="800" dirty="0" err="1">
                <a:solidFill>
                  <a:srgbClr val="FFFFFF"/>
                </a:solidFill>
                <a:cs typeface="Arial" charset="0"/>
              </a:rPr>
              <a:t>Amokachi</a:t>
            </a:r>
            <a:r>
              <a:rPr lang="en-US" sz="800" dirty="0">
                <a:solidFill>
                  <a:srgbClr val="FFFFFF"/>
                </a:solidFill>
                <a:cs typeface="Arial" charset="0"/>
              </a:rPr>
              <a:t> y </a:t>
            </a:r>
            <a:r>
              <a:rPr lang="en-US" sz="800" dirty="0" err="1">
                <a:solidFill>
                  <a:srgbClr val="FFFFFF"/>
                </a:solidFill>
                <a:cs typeface="Arial" charset="0"/>
              </a:rPr>
              <a:t>Elderson</a:t>
            </a:r>
            <a:r>
              <a:rPr lang="en-US" sz="800" dirty="0">
                <a:solidFill>
                  <a:srgbClr val="FFFFFF"/>
                </a:solidFill>
                <a:cs typeface="Arial" charset="0"/>
              </a:rPr>
              <a:t> </a:t>
            </a:r>
            <a:r>
              <a:rPr lang="en-US" sz="800" dirty="0" err="1">
                <a:solidFill>
                  <a:srgbClr val="FFFFFF"/>
                </a:solidFill>
                <a:cs typeface="Arial" charset="0"/>
              </a:rPr>
              <a:t>Echiéjilé</a:t>
            </a:r>
            <a:r>
              <a:rPr lang="en-US" sz="800" dirty="0">
                <a:solidFill>
                  <a:srgbClr val="FFFFFF"/>
                </a:solidFill>
                <a:cs typeface="Arial" charset="0"/>
              </a:rPr>
              <a:t>, en un </a:t>
            </a:r>
            <a:r>
              <a:rPr lang="en-US" sz="800" dirty="0" err="1">
                <a:solidFill>
                  <a:srgbClr val="FFFFFF"/>
                </a:solidFill>
                <a:cs typeface="Arial" charset="0"/>
              </a:rPr>
              <a:t>evento</a:t>
            </a:r>
            <a:r>
              <a:rPr lang="en-US" sz="800" dirty="0">
                <a:solidFill>
                  <a:srgbClr val="FFFFFF"/>
                </a:solidFill>
                <a:cs typeface="Arial" charset="0"/>
              </a:rPr>
              <a:t> </a:t>
            </a:r>
            <a:r>
              <a:rPr lang="en-US" sz="800" dirty="0" err="1">
                <a:solidFill>
                  <a:srgbClr val="FFFFFF"/>
                </a:solidFill>
                <a:cs typeface="Arial" charset="0"/>
              </a:rPr>
              <a:t>marcado</a:t>
            </a:r>
            <a:r>
              <a:rPr lang="en-US" sz="800" dirty="0">
                <a:solidFill>
                  <a:srgbClr val="FFFFFF"/>
                </a:solidFill>
                <a:cs typeface="Arial" charset="0"/>
              </a:rPr>
              <a:t> con Pepsi Samba.</a:t>
            </a:r>
          </a:p>
        </p:txBody>
      </p:sp>
      <p:pic>
        <p:nvPicPr>
          <p:cNvPr id="38" name="Picture 4">
            <a:hlinkClick r:id="rId7"/>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rot="203502">
            <a:off x="7318280" y="3175605"/>
            <a:ext cx="1741300" cy="9242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 name="Picture 3">
            <a:hlinkClick r:id="rId9"/>
          </p:cNvPr>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rot="21313159">
            <a:off x="5698628" y="1973197"/>
            <a:ext cx="1492637" cy="9124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123650" y="560529"/>
            <a:ext cx="8229600" cy="376826"/>
          </a:xfrm>
        </p:spPr>
        <p:txBody>
          <a:bodyPr/>
          <a:lstStyle/>
          <a:p>
            <a:pPr lvl="0">
              <a:spcBef>
                <a:spcPts val="0"/>
              </a:spcBef>
            </a:pPr>
            <a:r>
              <a:rPr lang="en-GB" dirty="0" smtClean="0"/>
              <a:t>OTRAS</a:t>
            </a:r>
            <a:br>
              <a:rPr lang="en-GB" dirty="0" smtClean="0"/>
            </a:br>
            <a:r>
              <a:rPr lang="en-US" sz="2800" cap="none" dirty="0" smtClean="0">
                <a:solidFill>
                  <a:srgbClr val="4197FC"/>
                </a:solidFill>
                <a:latin typeface="Impact" charset="0"/>
              </a:rPr>
              <a:t>ACTIVIDADES </a:t>
            </a:r>
            <a:r>
              <a:rPr lang="en-US" sz="2800" cap="none" dirty="0">
                <a:solidFill>
                  <a:srgbClr val="4197FC"/>
                </a:solidFill>
                <a:latin typeface="Impact" charset="0"/>
              </a:rPr>
              <a:t>PROMOCIONALES EMEA</a:t>
            </a:r>
            <a:endParaRPr lang="en-GB" sz="4400" dirty="0">
              <a:solidFill>
                <a:schemeClr val="accent6"/>
              </a:solidFill>
            </a:endParaRPr>
          </a:p>
        </p:txBody>
      </p:sp>
      <p:grpSp>
        <p:nvGrpSpPr>
          <p:cNvPr id="39" name="Group 38"/>
          <p:cNvGrpSpPr/>
          <p:nvPr/>
        </p:nvGrpSpPr>
        <p:grpSpPr>
          <a:xfrm>
            <a:off x="6293843" y="139489"/>
            <a:ext cx="2876777" cy="453189"/>
            <a:chOff x="6398302" y="139489"/>
            <a:chExt cx="2876777" cy="453189"/>
          </a:xfrm>
        </p:grpSpPr>
        <p:sp>
          <p:nvSpPr>
            <p:cNvPr id="20" name="TextBox 19"/>
            <p:cNvSpPr txBox="1"/>
            <p:nvPr/>
          </p:nvSpPr>
          <p:spPr>
            <a:xfrm>
              <a:off x="6884616" y="284901"/>
              <a:ext cx="2390463" cy="307777"/>
            </a:xfrm>
            <a:prstGeom prst="rect">
              <a:avLst/>
            </a:prstGeom>
            <a:noFill/>
          </p:spPr>
          <p:txBody>
            <a:bodyPr wrap="none" rtlCol="0">
              <a:spAutoFit/>
            </a:bodyPr>
            <a:lstStyle/>
            <a:p>
              <a:pPr>
                <a:buSzPct val="100000"/>
              </a:pPr>
              <a:r>
                <a:rPr lang="en-US" sz="1400" dirty="0">
                  <a:solidFill>
                    <a:srgbClr val="FFFFFF"/>
                  </a:solidFill>
                  <a:latin typeface="Impact" charset="0"/>
                </a:rPr>
                <a:t>PATROCINADORES NO OFICIALES</a:t>
              </a:r>
            </a:p>
          </p:txBody>
        </p:sp>
        <p:pic>
          <p:nvPicPr>
            <p:cNvPr id="21" name="Picture 20"/>
            <p:cNvPicPr>
              <a:picLocks noChangeAspect="1"/>
            </p:cNvPicPr>
            <p:nvPr/>
          </p:nvPicPr>
          <p:blipFill rotWithShape="1">
            <a:blip r:embed="rId11" cstate="screen">
              <a:extLst>
                <a:ext uri="{28A0092B-C50C-407E-A947-70E740481C1C}">
                  <a14:useLocalDpi xmlns:a14="http://schemas.microsoft.com/office/drawing/2010/main"/>
                </a:ext>
              </a:extLst>
            </a:blip>
            <a:srcRect l="-1"/>
            <a:stretch/>
          </p:blipFill>
          <p:spPr>
            <a:xfrm>
              <a:off x="6398302" y="139489"/>
              <a:ext cx="512767" cy="393564"/>
            </a:xfrm>
            <a:prstGeom prst="rect">
              <a:avLst/>
            </a:prstGeom>
          </p:spPr>
        </p:pic>
      </p:grpSp>
      <p:pic>
        <p:nvPicPr>
          <p:cNvPr id="22" name="Picture 2"/>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rot="21395528">
            <a:off x="435616" y="1025781"/>
            <a:ext cx="1562887" cy="115176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Picture 2"/>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rot="465714">
            <a:off x="3039125" y="1188979"/>
            <a:ext cx="2156120" cy="15258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 name="Picture 8" descr="C:\Users\gli\AppData\Local\Microsoft\Windows\Temporary Internet Files\Content.Outlook\YDJ68JWZ\20140528-Carslberg.png"/>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5358102" y="750720"/>
            <a:ext cx="1871482" cy="921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 name="Group 4"/>
          <p:cNvGrpSpPr>
            <a:grpSpLocks noChangeAspect="1"/>
          </p:cNvGrpSpPr>
          <p:nvPr/>
        </p:nvGrpSpPr>
        <p:grpSpPr bwMode="auto">
          <a:xfrm>
            <a:off x="5509402" y="1993943"/>
            <a:ext cx="347183" cy="347183"/>
            <a:chOff x="1804" y="543"/>
            <a:chExt cx="2152" cy="2152"/>
          </a:xfrm>
        </p:grpSpPr>
        <p:sp>
          <p:nvSpPr>
            <p:cNvPr id="33" name="Oval 5"/>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Oval 5">
              <a:hlinkClick r:id="rId9"/>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3" name="Picture 2"/>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1855803" y="874121"/>
            <a:ext cx="256041" cy="256041"/>
          </a:xfrm>
          <a:prstGeom prst="rect">
            <a:avLst/>
          </a:prstGeom>
        </p:spPr>
      </p:pic>
      <p:pic>
        <p:nvPicPr>
          <p:cNvPr id="40" name="Picture 39"/>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2456474" y="3022416"/>
            <a:ext cx="256041" cy="256041"/>
          </a:xfrm>
          <a:prstGeom prst="rect">
            <a:avLst/>
          </a:prstGeom>
        </p:spPr>
      </p:pic>
      <p:pic>
        <p:nvPicPr>
          <p:cNvPr id="41" name="Picture 40"/>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3017007" y="980347"/>
            <a:ext cx="256041" cy="256041"/>
          </a:xfrm>
          <a:prstGeom prst="rect">
            <a:avLst/>
          </a:prstGeom>
        </p:spPr>
      </p:pic>
      <p:pic>
        <p:nvPicPr>
          <p:cNvPr id="42" name="Picture 41"/>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5278641" y="622699"/>
            <a:ext cx="256041" cy="256041"/>
          </a:xfrm>
          <a:prstGeom prst="rect">
            <a:avLst/>
          </a:prstGeom>
        </p:spPr>
      </p:pic>
      <p:pic>
        <p:nvPicPr>
          <p:cNvPr id="44" name="Picture 43"/>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7302616" y="2951220"/>
            <a:ext cx="256041" cy="256041"/>
          </a:xfrm>
          <a:prstGeom prst="rect">
            <a:avLst/>
          </a:prstGeom>
        </p:spPr>
      </p:pic>
      <p:sp>
        <p:nvSpPr>
          <p:cNvPr id="45" name="Chevron 44">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47" name="Chevron 46">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8" name="Rectangle 57">
            <a:hlinkClick r:id="rId2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59" name="Rectangle 58"/>
          <p:cNvSpPr>
            <a:spLocks noChangeArrowheads="1"/>
          </p:cNvSpPr>
          <p:nvPr/>
        </p:nvSpPr>
        <p:spPr bwMode="auto">
          <a:xfrm>
            <a:off x="257175" y="2109788"/>
            <a:ext cx="2022211" cy="927055"/>
          </a:xfrm>
          <a:prstGeom prst="rect">
            <a:avLst/>
          </a:prstGeom>
          <a:solidFill>
            <a:srgbClr val="4197FC"/>
          </a:solidFill>
          <a:ln>
            <a:noFill/>
          </a:ln>
          <a:effectLst>
            <a:outerShdw blurRad="63500" dist="38100" dir="2700000" algn="tl" rotWithShape="0">
              <a:srgbClr val="000000">
                <a:alpha val="39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lstStyle/>
          <a:p>
            <a:pPr>
              <a:buSzPct val="100000"/>
              <a:defRPr/>
            </a:pPr>
            <a:r>
              <a:rPr lang="en-US" sz="1000" dirty="0">
                <a:solidFill>
                  <a:srgbClr val="FFFFFF"/>
                </a:solidFill>
                <a:latin typeface="Impact" charset="0"/>
                <a:cs typeface="Arial" charset="0"/>
              </a:rPr>
              <a:t>REINO UNIDO</a:t>
            </a:r>
          </a:p>
          <a:p>
            <a:pPr>
              <a:buSzPct val="100000"/>
              <a:defRPr/>
            </a:pPr>
            <a:r>
              <a:rPr lang="en-US" sz="800" dirty="0">
                <a:solidFill>
                  <a:srgbClr val="FFFFFF"/>
                </a:solidFill>
                <a:cs typeface="Arial" charset="0"/>
              </a:rPr>
              <a:t>ITV, en </a:t>
            </a:r>
            <a:r>
              <a:rPr lang="en-US" sz="800" dirty="0" err="1">
                <a:solidFill>
                  <a:srgbClr val="FFFFFF"/>
                </a:solidFill>
                <a:cs typeface="Arial" charset="0"/>
              </a:rPr>
              <a:t>asociación</a:t>
            </a:r>
            <a:r>
              <a:rPr lang="en-US" sz="800" dirty="0">
                <a:solidFill>
                  <a:srgbClr val="FFFFFF"/>
                </a:solidFill>
                <a:cs typeface="Arial" charset="0"/>
              </a:rPr>
              <a:t> con Sony, </a:t>
            </a:r>
            <a:r>
              <a:rPr lang="en-US" sz="800" dirty="0" err="1">
                <a:solidFill>
                  <a:srgbClr val="FFFFFF"/>
                </a:solidFill>
                <a:cs typeface="Arial" charset="0"/>
              </a:rPr>
              <a:t>invita</a:t>
            </a:r>
            <a:r>
              <a:rPr lang="en-US" sz="800" dirty="0">
                <a:solidFill>
                  <a:srgbClr val="FFFFFF"/>
                </a:solidFill>
                <a:cs typeface="Arial" charset="0"/>
              </a:rPr>
              <a:t> a la </a:t>
            </a:r>
            <a:r>
              <a:rPr lang="en-US" sz="800" dirty="0" err="1">
                <a:solidFill>
                  <a:srgbClr val="FFFFFF"/>
                </a:solidFill>
                <a:cs typeface="Arial" charset="0"/>
              </a:rPr>
              <a:t>gente</a:t>
            </a:r>
            <a:r>
              <a:rPr lang="en-US" sz="800" dirty="0">
                <a:solidFill>
                  <a:srgbClr val="FFFFFF"/>
                </a:solidFill>
                <a:cs typeface="Arial" charset="0"/>
              </a:rPr>
              <a:t> a </a:t>
            </a:r>
            <a:r>
              <a:rPr lang="en-US" sz="800" dirty="0" err="1">
                <a:solidFill>
                  <a:srgbClr val="FFFFFF"/>
                </a:solidFill>
                <a:cs typeface="Arial" charset="0"/>
              </a:rPr>
              <a:t>compartir</a:t>
            </a:r>
            <a:r>
              <a:rPr lang="en-US" sz="800" dirty="0">
                <a:solidFill>
                  <a:srgbClr val="FFFFFF"/>
                </a:solidFill>
                <a:cs typeface="Arial" charset="0"/>
              </a:rPr>
              <a:t> </a:t>
            </a:r>
            <a:r>
              <a:rPr lang="en-US" sz="800" dirty="0" err="1">
                <a:solidFill>
                  <a:srgbClr val="FFFFFF"/>
                </a:solidFill>
                <a:cs typeface="Arial" charset="0"/>
              </a:rPr>
              <a:t>sus</a:t>
            </a:r>
            <a:r>
              <a:rPr lang="en-US" sz="800" dirty="0">
                <a:solidFill>
                  <a:srgbClr val="FFFFFF"/>
                </a:solidFill>
                <a:cs typeface="Arial" charset="0"/>
              </a:rPr>
              <a:t> #</a:t>
            </a:r>
            <a:r>
              <a:rPr lang="en-US" sz="800" dirty="0" err="1">
                <a:solidFill>
                  <a:srgbClr val="FFFFFF"/>
                </a:solidFill>
                <a:cs typeface="Arial" charset="0"/>
              </a:rPr>
              <a:t>Goalface</a:t>
            </a:r>
            <a:r>
              <a:rPr lang="en-US" sz="800" dirty="0">
                <a:solidFill>
                  <a:srgbClr val="FFFFFF"/>
                </a:solidFill>
                <a:cs typeface="Arial" charset="0"/>
              </a:rPr>
              <a:t> </a:t>
            </a:r>
            <a:r>
              <a:rPr lang="en-US" sz="800" dirty="0" smtClean="0">
                <a:solidFill>
                  <a:srgbClr val="FFFFFF"/>
                </a:solidFill>
                <a:cs typeface="Arial" charset="0"/>
              </a:rPr>
              <a:t>(</a:t>
            </a:r>
            <a:r>
              <a:rPr lang="en-US" sz="800" dirty="0" err="1" smtClean="0">
                <a:solidFill>
                  <a:srgbClr val="FFFFFF"/>
                </a:solidFill>
                <a:cs typeface="Arial" charset="0"/>
              </a:rPr>
              <a:t>cara</a:t>
            </a:r>
            <a:r>
              <a:rPr lang="en-US" sz="800" dirty="0" smtClean="0">
                <a:solidFill>
                  <a:srgbClr val="FFFFFF"/>
                </a:solidFill>
                <a:cs typeface="Arial" charset="0"/>
              </a:rPr>
              <a:t> de </a:t>
            </a:r>
            <a:r>
              <a:rPr lang="en-US" sz="800" dirty="0" err="1" smtClean="0">
                <a:solidFill>
                  <a:srgbClr val="FFFFFF"/>
                </a:solidFill>
                <a:cs typeface="Arial" charset="0"/>
              </a:rPr>
              <a:t>gol</a:t>
            </a:r>
            <a:r>
              <a:rPr lang="en-US" sz="800" dirty="0" smtClean="0">
                <a:solidFill>
                  <a:srgbClr val="FFFFFF"/>
                </a:solidFill>
                <a:cs typeface="Arial" charset="0"/>
              </a:rPr>
              <a:t>) a </a:t>
            </a:r>
            <a:r>
              <a:rPr lang="en-US" sz="800" dirty="0" err="1">
                <a:solidFill>
                  <a:srgbClr val="FFFFFF"/>
                </a:solidFill>
                <a:cs typeface="Arial" charset="0"/>
              </a:rPr>
              <a:t>través</a:t>
            </a:r>
            <a:r>
              <a:rPr lang="en-US" sz="800" dirty="0">
                <a:solidFill>
                  <a:srgbClr val="FFFFFF"/>
                </a:solidFill>
                <a:cs typeface="Arial" charset="0"/>
              </a:rPr>
              <a:t> de </a:t>
            </a:r>
            <a:r>
              <a:rPr lang="en-US" sz="800" dirty="0" err="1">
                <a:solidFill>
                  <a:srgbClr val="FFFFFF"/>
                </a:solidFill>
                <a:cs typeface="Arial" charset="0"/>
              </a:rPr>
              <a:t>vídeos</a:t>
            </a:r>
            <a:r>
              <a:rPr lang="en-US" sz="800" dirty="0">
                <a:solidFill>
                  <a:srgbClr val="FFFFFF"/>
                </a:solidFill>
                <a:cs typeface="Arial" charset="0"/>
              </a:rPr>
              <a:t> y </a:t>
            </a:r>
            <a:r>
              <a:rPr lang="en-US" sz="800" dirty="0" err="1">
                <a:solidFill>
                  <a:srgbClr val="FFFFFF"/>
                </a:solidFill>
                <a:cs typeface="Arial" charset="0"/>
              </a:rPr>
              <a:t>fotos</a:t>
            </a:r>
            <a:r>
              <a:rPr lang="en-US" sz="800" dirty="0">
                <a:solidFill>
                  <a:srgbClr val="FFFFFF"/>
                </a:solidFill>
                <a:cs typeface="Arial" charset="0"/>
              </a:rPr>
              <a:t>. </a:t>
            </a:r>
            <a:r>
              <a:rPr lang="en-US" sz="800" dirty="0" err="1">
                <a:solidFill>
                  <a:srgbClr val="FFFFFF"/>
                </a:solidFill>
                <a:cs typeface="Arial" charset="0"/>
              </a:rPr>
              <a:t>Después</a:t>
            </a:r>
            <a:r>
              <a:rPr lang="en-US" sz="800" dirty="0">
                <a:solidFill>
                  <a:srgbClr val="FFFFFF"/>
                </a:solidFill>
                <a:cs typeface="Arial" charset="0"/>
              </a:rPr>
              <a:t> publican los </a:t>
            </a:r>
            <a:r>
              <a:rPr lang="en-US" sz="800" dirty="0" err="1">
                <a:solidFill>
                  <a:srgbClr val="FFFFFF"/>
                </a:solidFill>
                <a:cs typeface="Arial" charset="0"/>
              </a:rPr>
              <a:t>mejores</a:t>
            </a:r>
            <a:r>
              <a:rPr lang="en-US" sz="800" dirty="0">
                <a:solidFill>
                  <a:srgbClr val="FFFFFF"/>
                </a:solidFill>
                <a:cs typeface="Arial" charset="0"/>
              </a:rPr>
              <a:t> en Twitter y Facebook, con la </a:t>
            </a:r>
            <a:r>
              <a:rPr lang="en-US" sz="800" dirty="0" err="1">
                <a:solidFill>
                  <a:srgbClr val="FFFFFF"/>
                </a:solidFill>
                <a:cs typeface="Arial" charset="0"/>
              </a:rPr>
              <a:t>posibilidad</a:t>
            </a:r>
            <a:r>
              <a:rPr lang="en-US" sz="800" dirty="0">
                <a:solidFill>
                  <a:srgbClr val="FFFFFF"/>
                </a:solidFill>
                <a:cs typeface="Arial" charset="0"/>
              </a:rPr>
              <a:t> de </a:t>
            </a:r>
            <a:r>
              <a:rPr lang="en-US" sz="800" dirty="0" err="1">
                <a:solidFill>
                  <a:srgbClr val="FFFFFF"/>
                </a:solidFill>
                <a:cs typeface="Arial" charset="0"/>
              </a:rPr>
              <a:t>emitirlo</a:t>
            </a:r>
            <a:r>
              <a:rPr lang="en-US" sz="800" dirty="0">
                <a:solidFill>
                  <a:srgbClr val="FFFFFF"/>
                </a:solidFill>
                <a:cs typeface="Arial" charset="0"/>
              </a:rPr>
              <a:t> </a:t>
            </a:r>
            <a:r>
              <a:rPr lang="en-US" sz="800" dirty="0" err="1">
                <a:solidFill>
                  <a:srgbClr val="FFFFFF"/>
                </a:solidFill>
                <a:cs typeface="Arial" charset="0"/>
              </a:rPr>
              <a:t>por</a:t>
            </a:r>
            <a:r>
              <a:rPr lang="en-US" sz="800" dirty="0">
                <a:solidFill>
                  <a:srgbClr val="FFFFFF"/>
                </a:solidFill>
                <a:cs typeface="Arial" charset="0"/>
              </a:rPr>
              <a:t> </a:t>
            </a:r>
            <a:r>
              <a:rPr lang="en-US" sz="800" dirty="0" err="1">
                <a:solidFill>
                  <a:srgbClr val="FFFFFF"/>
                </a:solidFill>
                <a:cs typeface="Arial" charset="0"/>
              </a:rPr>
              <a:t>televisión</a:t>
            </a:r>
            <a:r>
              <a:rPr lang="en-US" sz="800" dirty="0">
                <a:solidFill>
                  <a:srgbClr val="FFFFFF"/>
                </a:solidFill>
                <a:cs typeface="Arial" charset="0"/>
              </a:rPr>
              <a:t>. </a:t>
            </a:r>
          </a:p>
        </p:txBody>
      </p:sp>
      <p:sp>
        <p:nvSpPr>
          <p:cNvPr id="61" name="Rectangle 60"/>
          <p:cNvSpPr>
            <a:spLocks noChangeArrowheads="1"/>
          </p:cNvSpPr>
          <p:nvPr/>
        </p:nvSpPr>
        <p:spPr bwMode="auto">
          <a:xfrm rot="191727">
            <a:off x="2933837" y="2649497"/>
            <a:ext cx="2162175" cy="1822130"/>
          </a:xfrm>
          <a:prstGeom prst="rect">
            <a:avLst/>
          </a:prstGeom>
          <a:solidFill>
            <a:srgbClr val="4197FC"/>
          </a:solidFill>
          <a:ln>
            <a:noFill/>
          </a:ln>
          <a:effectLst>
            <a:outerShdw blurRad="63500" dist="38100" dir="2700000" algn="tl" rotWithShape="0">
              <a:srgbClr val="000000">
                <a:alpha val="39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lstStyle/>
          <a:p>
            <a:pPr>
              <a:buSzPct val="100000"/>
              <a:defRPr/>
            </a:pPr>
            <a:r>
              <a:rPr lang="en-US" sz="1000" dirty="0">
                <a:solidFill>
                  <a:srgbClr val="FFFFFF"/>
                </a:solidFill>
                <a:latin typeface="Impact" charset="0"/>
                <a:cs typeface="Arial" charset="0"/>
              </a:rPr>
              <a:t>ALEMANIA</a:t>
            </a:r>
          </a:p>
          <a:p>
            <a:pPr>
              <a:buSzPct val="100000"/>
              <a:defRPr/>
            </a:pPr>
            <a:r>
              <a:rPr lang="en-US" sz="800" dirty="0">
                <a:solidFill>
                  <a:srgbClr val="FFFFFF"/>
                </a:solidFill>
                <a:cs typeface="Arial" charset="0"/>
              </a:rPr>
              <a:t>Un total de </a:t>
            </a:r>
            <a:r>
              <a:rPr lang="en-US" sz="800" dirty="0" err="1">
                <a:solidFill>
                  <a:srgbClr val="FFFFFF"/>
                </a:solidFill>
                <a:cs typeface="Arial" charset="0"/>
              </a:rPr>
              <a:t>ocho</a:t>
            </a:r>
            <a:r>
              <a:rPr lang="en-US" sz="800" dirty="0">
                <a:solidFill>
                  <a:srgbClr val="FFFFFF"/>
                </a:solidFill>
                <a:cs typeface="Arial" charset="0"/>
              </a:rPr>
              <a:t> </a:t>
            </a:r>
            <a:r>
              <a:rPr lang="en-US" sz="800" dirty="0" err="1">
                <a:solidFill>
                  <a:srgbClr val="FFFFFF"/>
                </a:solidFill>
                <a:cs typeface="Arial" charset="0"/>
              </a:rPr>
              <a:t>aeronaves</a:t>
            </a:r>
            <a:r>
              <a:rPr lang="en-US" sz="800" dirty="0">
                <a:solidFill>
                  <a:srgbClr val="FFFFFF"/>
                </a:solidFill>
                <a:cs typeface="Arial" charset="0"/>
              </a:rPr>
              <a:t> de la </a:t>
            </a:r>
            <a:r>
              <a:rPr lang="en-US" sz="800" dirty="0" err="1">
                <a:solidFill>
                  <a:srgbClr val="FFFFFF"/>
                </a:solidFill>
                <a:cs typeface="Arial" charset="0"/>
              </a:rPr>
              <a:t>flota</a:t>
            </a:r>
            <a:r>
              <a:rPr lang="en-US" sz="800" dirty="0">
                <a:solidFill>
                  <a:srgbClr val="FFFFFF"/>
                </a:solidFill>
                <a:cs typeface="Arial" charset="0"/>
              </a:rPr>
              <a:t> Lufthansa </a:t>
            </a:r>
            <a:r>
              <a:rPr lang="en-US" sz="800" dirty="0" err="1">
                <a:solidFill>
                  <a:srgbClr val="FFFFFF"/>
                </a:solidFill>
                <a:cs typeface="Arial" charset="0"/>
              </a:rPr>
              <a:t>va</a:t>
            </a:r>
            <a:r>
              <a:rPr lang="en-US" sz="800" dirty="0">
                <a:solidFill>
                  <a:srgbClr val="FFFFFF"/>
                </a:solidFill>
                <a:cs typeface="Arial" charset="0"/>
              </a:rPr>
              <a:t> a </a:t>
            </a:r>
            <a:r>
              <a:rPr lang="en-US" sz="800" dirty="0" err="1">
                <a:solidFill>
                  <a:srgbClr val="FFFFFF"/>
                </a:solidFill>
                <a:cs typeface="Arial" charset="0"/>
              </a:rPr>
              <a:t>cambiar</a:t>
            </a:r>
            <a:r>
              <a:rPr lang="en-US" sz="800" dirty="0">
                <a:solidFill>
                  <a:srgbClr val="FFFFFF"/>
                </a:solidFill>
                <a:cs typeface="Arial" charset="0"/>
              </a:rPr>
              <a:t> </a:t>
            </a:r>
            <a:r>
              <a:rPr lang="en-US" sz="800" dirty="0" err="1">
                <a:solidFill>
                  <a:srgbClr val="FFFFFF"/>
                </a:solidFill>
                <a:cs typeface="Arial" charset="0"/>
              </a:rPr>
              <a:t>sus</a:t>
            </a:r>
            <a:r>
              <a:rPr lang="en-US" sz="800" dirty="0">
                <a:solidFill>
                  <a:srgbClr val="FFFFFF"/>
                </a:solidFill>
                <a:cs typeface="Arial" charset="0"/>
              </a:rPr>
              <a:t> </a:t>
            </a:r>
            <a:r>
              <a:rPr lang="en-US" sz="800" dirty="0" err="1">
                <a:solidFill>
                  <a:srgbClr val="FFFFFF"/>
                </a:solidFill>
                <a:cs typeface="Arial" charset="0"/>
              </a:rPr>
              <a:t>conocidas</a:t>
            </a:r>
            <a:r>
              <a:rPr lang="en-US" sz="800" dirty="0">
                <a:solidFill>
                  <a:srgbClr val="FFFFFF"/>
                </a:solidFill>
                <a:cs typeface="Arial" charset="0"/>
              </a:rPr>
              <a:t> </a:t>
            </a:r>
            <a:r>
              <a:rPr lang="en-US" sz="800" dirty="0" err="1">
                <a:solidFill>
                  <a:srgbClr val="FFFFFF"/>
                </a:solidFill>
                <a:cs typeface="Arial" charset="0"/>
              </a:rPr>
              <a:t>letras</a:t>
            </a:r>
            <a:r>
              <a:rPr lang="en-US" sz="800" dirty="0">
                <a:solidFill>
                  <a:srgbClr val="FFFFFF"/>
                </a:solidFill>
                <a:cs typeface="Arial" charset="0"/>
              </a:rPr>
              <a:t> </a:t>
            </a:r>
            <a:r>
              <a:rPr lang="en-US" sz="800" dirty="0" err="1">
                <a:solidFill>
                  <a:srgbClr val="FFFFFF"/>
                </a:solidFill>
                <a:cs typeface="Arial" charset="0"/>
              </a:rPr>
              <a:t>por</a:t>
            </a:r>
            <a:r>
              <a:rPr lang="en-US" sz="800" dirty="0">
                <a:solidFill>
                  <a:srgbClr val="FFFFFF"/>
                </a:solidFill>
                <a:cs typeface="Arial" charset="0"/>
              </a:rPr>
              <a:t> el </a:t>
            </a:r>
            <a:r>
              <a:rPr lang="en-US" sz="800" dirty="0" err="1">
                <a:solidFill>
                  <a:srgbClr val="FFFFFF"/>
                </a:solidFill>
                <a:cs typeface="Arial" charset="0"/>
              </a:rPr>
              <a:t>nuevo</a:t>
            </a:r>
            <a:r>
              <a:rPr lang="en-US" sz="800" dirty="0">
                <a:solidFill>
                  <a:srgbClr val="FFFFFF"/>
                </a:solidFill>
                <a:cs typeface="Arial" charset="0"/>
              </a:rPr>
              <a:t> </a:t>
            </a:r>
            <a:r>
              <a:rPr lang="en-US" sz="800" dirty="0" err="1">
                <a:solidFill>
                  <a:srgbClr val="FFFFFF"/>
                </a:solidFill>
                <a:cs typeface="Arial" charset="0"/>
              </a:rPr>
              <a:t>logotipo</a:t>
            </a:r>
            <a:r>
              <a:rPr lang="en-US" sz="800" dirty="0">
                <a:solidFill>
                  <a:srgbClr val="FFFFFF"/>
                </a:solidFill>
                <a:cs typeface="Arial" charset="0"/>
              </a:rPr>
              <a:t> de "</a:t>
            </a:r>
            <a:r>
              <a:rPr lang="en-US" sz="800" dirty="0" err="1">
                <a:solidFill>
                  <a:srgbClr val="FFFFFF"/>
                </a:solidFill>
                <a:cs typeface="Arial" charset="0"/>
              </a:rPr>
              <a:t>Fanhansa</a:t>
            </a:r>
            <a:r>
              <a:rPr lang="en-US" sz="800" dirty="0">
                <a:solidFill>
                  <a:srgbClr val="FFFFFF"/>
                </a:solidFill>
                <a:cs typeface="Arial" charset="0"/>
              </a:rPr>
              <a:t>". </a:t>
            </a:r>
            <a:r>
              <a:rPr lang="en-US" sz="800" dirty="0" err="1">
                <a:solidFill>
                  <a:srgbClr val="FFFFFF"/>
                </a:solidFill>
                <a:cs typeface="Arial" charset="0"/>
              </a:rPr>
              <a:t>Será</a:t>
            </a:r>
            <a:r>
              <a:rPr lang="en-US" sz="800" dirty="0">
                <a:solidFill>
                  <a:srgbClr val="FFFFFF"/>
                </a:solidFill>
                <a:cs typeface="Arial" charset="0"/>
              </a:rPr>
              <a:t> la </a:t>
            </a:r>
            <a:r>
              <a:rPr lang="en-US" sz="800" dirty="0" err="1">
                <a:solidFill>
                  <a:srgbClr val="FFFFFF"/>
                </a:solidFill>
                <a:cs typeface="Arial" charset="0"/>
              </a:rPr>
              <a:t>primera</a:t>
            </a:r>
            <a:r>
              <a:rPr lang="en-US" sz="800" dirty="0">
                <a:solidFill>
                  <a:srgbClr val="FFFFFF"/>
                </a:solidFill>
                <a:cs typeface="Arial" charset="0"/>
              </a:rPr>
              <a:t> </a:t>
            </a:r>
            <a:r>
              <a:rPr lang="en-US" sz="800" dirty="0" err="1">
                <a:solidFill>
                  <a:srgbClr val="FFFFFF"/>
                </a:solidFill>
                <a:cs typeface="Arial" charset="0"/>
              </a:rPr>
              <a:t>vez</a:t>
            </a:r>
            <a:r>
              <a:rPr lang="en-US" sz="800" dirty="0">
                <a:solidFill>
                  <a:srgbClr val="FFFFFF"/>
                </a:solidFill>
                <a:cs typeface="Arial" charset="0"/>
              </a:rPr>
              <a:t> </a:t>
            </a:r>
            <a:r>
              <a:rPr lang="en-US" sz="800" dirty="0" err="1">
                <a:solidFill>
                  <a:srgbClr val="FFFFFF"/>
                </a:solidFill>
                <a:cs typeface="Arial" charset="0"/>
              </a:rPr>
              <a:t>que</a:t>
            </a:r>
            <a:r>
              <a:rPr lang="en-US" sz="800" dirty="0">
                <a:solidFill>
                  <a:srgbClr val="FFFFFF"/>
                </a:solidFill>
                <a:cs typeface="Arial" charset="0"/>
              </a:rPr>
              <a:t> la principal </a:t>
            </a:r>
            <a:r>
              <a:rPr lang="en-US" sz="800" dirty="0" err="1">
                <a:solidFill>
                  <a:srgbClr val="FFFFFF"/>
                </a:solidFill>
                <a:cs typeface="Arial" charset="0"/>
              </a:rPr>
              <a:t>compañía</a:t>
            </a:r>
            <a:r>
              <a:rPr lang="en-US" sz="800" dirty="0">
                <a:solidFill>
                  <a:srgbClr val="FFFFFF"/>
                </a:solidFill>
                <a:cs typeface="Arial" charset="0"/>
              </a:rPr>
              <a:t> </a:t>
            </a:r>
            <a:r>
              <a:rPr lang="en-US" sz="800" dirty="0" err="1">
                <a:solidFill>
                  <a:srgbClr val="FFFFFF"/>
                </a:solidFill>
                <a:cs typeface="Arial" charset="0"/>
              </a:rPr>
              <a:t>alemana</a:t>
            </a:r>
            <a:r>
              <a:rPr lang="en-US" sz="800" dirty="0">
                <a:solidFill>
                  <a:srgbClr val="FFFFFF"/>
                </a:solidFill>
                <a:cs typeface="Arial" charset="0"/>
              </a:rPr>
              <a:t> </a:t>
            </a:r>
            <a:r>
              <a:rPr lang="en-US" sz="800" dirty="0" err="1">
                <a:solidFill>
                  <a:srgbClr val="FFFFFF"/>
                </a:solidFill>
                <a:cs typeface="Arial" charset="0"/>
              </a:rPr>
              <a:t>cambié</a:t>
            </a:r>
            <a:r>
              <a:rPr lang="en-US" sz="800" dirty="0">
                <a:solidFill>
                  <a:srgbClr val="FFFFFF"/>
                </a:solidFill>
                <a:cs typeface="Arial" charset="0"/>
              </a:rPr>
              <a:t> </a:t>
            </a:r>
            <a:r>
              <a:rPr lang="en-US" sz="800" dirty="0" err="1">
                <a:solidFill>
                  <a:srgbClr val="FFFFFF"/>
                </a:solidFill>
                <a:cs typeface="Arial" charset="0"/>
              </a:rPr>
              <a:t>desde</a:t>
            </a:r>
            <a:r>
              <a:rPr lang="en-US" sz="800" dirty="0">
                <a:solidFill>
                  <a:srgbClr val="FFFFFF"/>
                </a:solidFill>
                <a:cs typeface="Arial" charset="0"/>
              </a:rPr>
              <a:t> </a:t>
            </a:r>
            <a:r>
              <a:rPr lang="en-US" sz="800" dirty="0" err="1">
                <a:solidFill>
                  <a:srgbClr val="FFFFFF"/>
                </a:solidFill>
                <a:cs typeface="Arial" charset="0"/>
              </a:rPr>
              <a:t>hace</a:t>
            </a:r>
            <a:r>
              <a:rPr lang="en-US" sz="800" dirty="0">
                <a:solidFill>
                  <a:srgbClr val="FFFFFF"/>
                </a:solidFill>
                <a:cs typeface="Arial" charset="0"/>
              </a:rPr>
              <a:t> </a:t>
            </a:r>
            <a:r>
              <a:rPr lang="en-US" sz="800" dirty="0" err="1">
                <a:solidFill>
                  <a:srgbClr val="FFFFFF"/>
                </a:solidFill>
                <a:cs typeface="Arial" charset="0"/>
              </a:rPr>
              <a:t>bastante</a:t>
            </a:r>
            <a:r>
              <a:rPr lang="en-US" sz="800" dirty="0">
                <a:solidFill>
                  <a:srgbClr val="FFFFFF"/>
                </a:solidFill>
                <a:cs typeface="Arial" charset="0"/>
              </a:rPr>
              <a:t> </a:t>
            </a:r>
            <a:r>
              <a:rPr lang="en-US" sz="800" dirty="0" err="1">
                <a:solidFill>
                  <a:srgbClr val="FFFFFF"/>
                </a:solidFill>
                <a:cs typeface="Arial" charset="0"/>
              </a:rPr>
              <a:t>tiempo</a:t>
            </a:r>
            <a:r>
              <a:rPr lang="en-US" sz="800" dirty="0">
                <a:solidFill>
                  <a:srgbClr val="FFFFFF"/>
                </a:solidFill>
                <a:cs typeface="Arial" charset="0"/>
              </a:rPr>
              <a:t> </a:t>
            </a:r>
            <a:r>
              <a:rPr lang="en-US" sz="800" dirty="0" err="1">
                <a:solidFill>
                  <a:srgbClr val="FFFFFF"/>
                </a:solidFill>
                <a:cs typeface="Arial" charset="0"/>
              </a:rPr>
              <a:t>su</a:t>
            </a:r>
            <a:r>
              <a:rPr lang="en-US" sz="800" dirty="0">
                <a:solidFill>
                  <a:srgbClr val="FFFFFF"/>
                </a:solidFill>
                <a:cs typeface="Arial" charset="0"/>
              </a:rPr>
              <a:t> </a:t>
            </a:r>
            <a:r>
              <a:rPr lang="en-US" sz="800" dirty="0" err="1">
                <a:solidFill>
                  <a:srgbClr val="FFFFFF"/>
                </a:solidFill>
                <a:cs typeface="Arial" charset="0"/>
              </a:rPr>
              <a:t>nombre</a:t>
            </a:r>
            <a:r>
              <a:rPr lang="en-US" sz="800" dirty="0">
                <a:solidFill>
                  <a:srgbClr val="FFFFFF"/>
                </a:solidFill>
                <a:cs typeface="Arial" charset="0"/>
              </a:rPr>
              <a:t> en el </a:t>
            </a:r>
            <a:r>
              <a:rPr lang="en-US" sz="800" dirty="0" err="1">
                <a:solidFill>
                  <a:srgbClr val="FFFFFF"/>
                </a:solidFill>
                <a:cs typeface="Arial" charset="0"/>
              </a:rPr>
              <a:t>fuselaje</a:t>
            </a:r>
            <a:r>
              <a:rPr lang="en-US" sz="800" dirty="0">
                <a:solidFill>
                  <a:srgbClr val="FFFFFF"/>
                </a:solidFill>
                <a:cs typeface="Arial" charset="0"/>
              </a:rPr>
              <a:t> de un </a:t>
            </a:r>
            <a:r>
              <a:rPr lang="en-US" sz="800" dirty="0" err="1">
                <a:solidFill>
                  <a:srgbClr val="FFFFFF"/>
                </a:solidFill>
                <a:cs typeface="Arial" charset="0"/>
              </a:rPr>
              <a:t>avión</a:t>
            </a:r>
            <a:r>
              <a:rPr lang="en-US" sz="800" dirty="0">
                <a:solidFill>
                  <a:srgbClr val="FFFFFF"/>
                </a:solidFill>
                <a:cs typeface="Arial" charset="0"/>
              </a:rPr>
              <a:t> </a:t>
            </a:r>
            <a:r>
              <a:rPr lang="en-US" sz="800" dirty="0" err="1">
                <a:solidFill>
                  <a:srgbClr val="FFFFFF"/>
                </a:solidFill>
                <a:cs typeface="Arial" charset="0"/>
              </a:rPr>
              <a:t>desde</a:t>
            </a:r>
            <a:r>
              <a:rPr lang="en-US" sz="800" dirty="0">
                <a:solidFill>
                  <a:srgbClr val="FFFFFF"/>
                </a:solidFill>
                <a:cs typeface="Arial" charset="0"/>
              </a:rPr>
              <a:t> </a:t>
            </a:r>
            <a:r>
              <a:rPr lang="en-US" sz="800" dirty="0" err="1">
                <a:solidFill>
                  <a:srgbClr val="FFFFFF"/>
                </a:solidFill>
                <a:cs typeface="Arial" charset="0"/>
              </a:rPr>
              <a:t>que</a:t>
            </a:r>
            <a:r>
              <a:rPr lang="en-US" sz="800" dirty="0">
                <a:solidFill>
                  <a:srgbClr val="FFFFFF"/>
                </a:solidFill>
                <a:cs typeface="Arial" charset="0"/>
              </a:rPr>
              <a:t> </a:t>
            </a:r>
            <a:r>
              <a:rPr lang="en-US" sz="800" dirty="0" err="1">
                <a:solidFill>
                  <a:srgbClr val="FFFFFF"/>
                </a:solidFill>
                <a:cs typeface="Arial" charset="0"/>
              </a:rPr>
              <a:t>empezó</a:t>
            </a:r>
            <a:r>
              <a:rPr lang="en-US" sz="800" dirty="0">
                <a:solidFill>
                  <a:srgbClr val="FFFFFF"/>
                </a:solidFill>
                <a:cs typeface="Arial" charset="0"/>
              </a:rPr>
              <a:t> a </a:t>
            </a:r>
            <a:r>
              <a:rPr lang="en-US" sz="800" dirty="0" err="1">
                <a:solidFill>
                  <a:srgbClr val="FFFFFF"/>
                </a:solidFill>
                <a:cs typeface="Arial" charset="0"/>
              </a:rPr>
              <a:t>funcionar</a:t>
            </a:r>
            <a:r>
              <a:rPr lang="en-US" sz="800" dirty="0">
                <a:solidFill>
                  <a:srgbClr val="FFFFFF"/>
                </a:solidFill>
                <a:cs typeface="Arial" charset="0"/>
              </a:rPr>
              <a:t> </a:t>
            </a:r>
            <a:r>
              <a:rPr lang="en-US" sz="800" dirty="0" err="1">
                <a:solidFill>
                  <a:srgbClr val="FFFFFF"/>
                </a:solidFill>
                <a:cs typeface="Arial" charset="0"/>
              </a:rPr>
              <a:t>hace</a:t>
            </a:r>
            <a:r>
              <a:rPr lang="en-US" sz="800" dirty="0">
                <a:solidFill>
                  <a:srgbClr val="FFFFFF"/>
                </a:solidFill>
                <a:cs typeface="Arial" charset="0"/>
              </a:rPr>
              <a:t> </a:t>
            </a:r>
            <a:r>
              <a:rPr lang="en-US" sz="800" dirty="0" err="1">
                <a:solidFill>
                  <a:srgbClr val="FFFFFF"/>
                </a:solidFill>
                <a:cs typeface="Arial" charset="0"/>
              </a:rPr>
              <a:t>casi</a:t>
            </a:r>
            <a:r>
              <a:rPr lang="en-US" sz="800" dirty="0">
                <a:solidFill>
                  <a:srgbClr val="FFFFFF"/>
                </a:solidFill>
                <a:cs typeface="Arial" charset="0"/>
              </a:rPr>
              <a:t> 60 </a:t>
            </a:r>
            <a:r>
              <a:rPr lang="en-US" sz="800" dirty="0" err="1">
                <a:solidFill>
                  <a:srgbClr val="FFFFFF"/>
                </a:solidFill>
                <a:cs typeface="Arial" charset="0"/>
              </a:rPr>
              <a:t>años</a:t>
            </a:r>
            <a:r>
              <a:rPr lang="en-US" sz="800" dirty="0">
                <a:solidFill>
                  <a:srgbClr val="FFFFFF"/>
                </a:solidFill>
                <a:cs typeface="Arial" charset="0"/>
              </a:rPr>
              <a:t>. Lufthansa </a:t>
            </a:r>
            <a:r>
              <a:rPr lang="en-US" sz="800" dirty="0" err="1">
                <a:solidFill>
                  <a:srgbClr val="FFFFFF"/>
                </a:solidFill>
                <a:cs typeface="Arial" charset="0"/>
              </a:rPr>
              <a:t>llevará</a:t>
            </a:r>
            <a:r>
              <a:rPr lang="en-US" sz="800" dirty="0">
                <a:solidFill>
                  <a:srgbClr val="FFFFFF"/>
                </a:solidFill>
                <a:cs typeface="Arial" charset="0"/>
              </a:rPr>
              <a:t> no </a:t>
            </a:r>
            <a:r>
              <a:rPr lang="en-US" sz="800" dirty="0" err="1">
                <a:solidFill>
                  <a:srgbClr val="FFFFFF"/>
                </a:solidFill>
                <a:cs typeface="Arial" charset="0"/>
              </a:rPr>
              <a:t>sólo</a:t>
            </a:r>
            <a:r>
              <a:rPr lang="en-US" sz="800" dirty="0">
                <a:solidFill>
                  <a:srgbClr val="FFFFFF"/>
                </a:solidFill>
                <a:cs typeface="Arial" charset="0"/>
              </a:rPr>
              <a:t> a la </a:t>
            </a:r>
            <a:r>
              <a:rPr lang="en-US" sz="800" dirty="0" err="1">
                <a:solidFill>
                  <a:srgbClr val="FFFFFF"/>
                </a:solidFill>
                <a:cs typeface="Arial" charset="0"/>
              </a:rPr>
              <a:t>selección</a:t>
            </a:r>
            <a:r>
              <a:rPr lang="en-US" sz="800" dirty="0">
                <a:solidFill>
                  <a:srgbClr val="FFFFFF"/>
                </a:solidFill>
                <a:cs typeface="Arial" charset="0"/>
              </a:rPr>
              <a:t> </a:t>
            </a:r>
            <a:r>
              <a:rPr lang="en-US" sz="800" dirty="0" err="1">
                <a:solidFill>
                  <a:srgbClr val="FFFFFF"/>
                </a:solidFill>
                <a:cs typeface="Arial" charset="0"/>
              </a:rPr>
              <a:t>alemana</a:t>
            </a:r>
            <a:r>
              <a:rPr lang="en-US" sz="800" dirty="0">
                <a:solidFill>
                  <a:srgbClr val="FFFFFF"/>
                </a:solidFill>
                <a:cs typeface="Arial" charset="0"/>
              </a:rPr>
              <a:t> a </a:t>
            </a:r>
            <a:r>
              <a:rPr lang="en-US" sz="800" dirty="0" err="1">
                <a:solidFill>
                  <a:srgbClr val="FFFFFF"/>
                </a:solidFill>
                <a:cs typeface="Arial" charset="0"/>
              </a:rPr>
              <a:t>Brasil</a:t>
            </a:r>
            <a:r>
              <a:rPr lang="en-US" sz="800" dirty="0">
                <a:solidFill>
                  <a:srgbClr val="FFFFFF"/>
                </a:solidFill>
                <a:cs typeface="Arial" charset="0"/>
              </a:rPr>
              <a:t>, </a:t>
            </a:r>
            <a:r>
              <a:rPr lang="en-US" sz="800" dirty="0" err="1">
                <a:solidFill>
                  <a:srgbClr val="FFFFFF"/>
                </a:solidFill>
                <a:cs typeface="Arial" charset="0"/>
              </a:rPr>
              <a:t>como</a:t>
            </a:r>
            <a:r>
              <a:rPr lang="en-US" sz="800" dirty="0">
                <a:solidFill>
                  <a:srgbClr val="FFFFFF"/>
                </a:solidFill>
                <a:cs typeface="Arial" charset="0"/>
              </a:rPr>
              <a:t> socio de la </a:t>
            </a:r>
            <a:r>
              <a:rPr lang="en-US" sz="800" dirty="0" err="1">
                <a:solidFill>
                  <a:srgbClr val="FFFFFF"/>
                </a:solidFill>
                <a:cs typeface="Arial" charset="0"/>
              </a:rPr>
              <a:t>Asociación</a:t>
            </a:r>
            <a:r>
              <a:rPr lang="en-US" sz="800" dirty="0">
                <a:solidFill>
                  <a:srgbClr val="FFFFFF"/>
                </a:solidFill>
                <a:cs typeface="Arial" charset="0"/>
              </a:rPr>
              <a:t> </a:t>
            </a:r>
            <a:r>
              <a:rPr lang="en-US" sz="800" dirty="0" err="1">
                <a:solidFill>
                  <a:srgbClr val="FFFFFF"/>
                </a:solidFill>
                <a:cs typeface="Arial" charset="0"/>
              </a:rPr>
              <a:t>Alemana</a:t>
            </a:r>
            <a:r>
              <a:rPr lang="en-US" sz="800" dirty="0">
                <a:solidFill>
                  <a:srgbClr val="FFFFFF"/>
                </a:solidFill>
                <a:cs typeface="Arial" charset="0"/>
              </a:rPr>
              <a:t> de </a:t>
            </a:r>
            <a:r>
              <a:rPr lang="en-US" sz="800" dirty="0" err="1">
                <a:solidFill>
                  <a:srgbClr val="FFFFFF"/>
                </a:solidFill>
                <a:cs typeface="Arial" charset="0"/>
              </a:rPr>
              <a:t>Fútbol</a:t>
            </a:r>
            <a:r>
              <a:rPr lang="en-US" sz="800" dirty="0">
                <a:solidFill>
                  <a:srgbClr val="FFFFFF"/>
                </a:solidFill>
                <a:cs typeface="Arial" charset="0"/>
              </a:rPr>
              <a:t>, </a:t>
            </a:r>
            <a:r>
              <a:rPr lang="en-US" sz="800" dirty="0" err="1">
                <a:solidFill>
                  <a:srgbClr val="FFFFFF"/>
                </a:solidFill>
                <a:cs typeface="Arial" charset="0"/>
              </a:rPr>
              <a:t>sino</a:t>
            </a:r>
            <a:r>
              <a:rPr lang="en-US" sz="800" dirty="0">
                <a:solidFill>
                  <a:srgbClr val="FFFFFF"/>
                </a:solidFill>
                <a:cs typeface="Arial" charset="0"/>
              </a:rPr>
              <a:t> </a:t>
            </a:r>
            <a:r>
              <a:rPr lang="en-US" sz="800" dirty="0" err="1">
                <a:solidFill>
                  <a:srgbClr val="FFFFFF"/>
                </a:solidFill>
                <a:cs typeface="Arial" charset="0"/>
              </a:rPr>
              <a:t>también</a:t>
            </a:r>
            <a:r>
              <a:rPr lang="en-US" sz="800" dirty="0">
                <a:solidFill>
                  <a:srgbClr val="FFFFFF"/>
                </a:solidFill>
                <a:cs typeface="Arial" charset="0"/>
              </a:rPr>
              <a:t> a miles de aficionados, </a:t>
            </a:r>
            <a:r>
              <a:rPr lang="en-US" sz="800" dirty="0" err="1">
                <a:solidFill>
                  <a:srgbClr val="FFFFFF"/>
                </a:solidFill>
                <a:cs typeface="Arial" charset="0"/>
              </a:rPr>
              <a:t>representantes</a:t>
            </a:r>
            <a:r>
              <a:rPr lang="en-US" sz="800" dirty="0">
                <a:solidFill>
                  <a:srgbClr val="FFFFFF"/>
                </a:solidFill>
                <a:cs typeface="Arial" charset="0"/>
              </a:rPr>
              <a:t> de los </a:t>
            </a:r>
            <a:r>
              <a:rPr lang="en-US" sz="800" dirty="0" err="1">
                <a:solidFill>
                  <a:srgbClr val="FFFFFF"/>
                </a:solidFill>
                <a:cs typeface="Arial" charset="0"/>
              </a:rPr>
              <a:t>medios</a:t>
            </a:r>
            <a:r>
              <a:rPr lang="en-US" sz="800" dirty="0">
                <a:solidFill>
                  <a:srgbClr val="FFFFFF"/>
                </a:solidFill>
                <a:cs typeface="Arial" charset="0"/>
              </a:rPr>
              <a:t> de </a:t>
            </a:r>
            <a:r>
              <a:rPr lang="en-US" sz="800" dirty="0" err="1">
                <a:solidFill>
                  <a:srgbClr val="FFFFFF"/>
                </a:solidFill>
                <a:cs typeface="Arial" charset="0"/>
              </a:rPr>
              <a:t>comunicación</a:t>
            </a:r>
            <a:r>
              <a:rPr lang="en-US" sz="800" dirty="0">
                <a:solidFill>
                  <a:srgbClr val="FFFFFF"/>
                </a:solidFill>
                <a:cs typeface="Arial" charset="0"/>
              </a:rPr>
              <a:t> y  </a:t>
            </a:r>
            <a:r>
              <a:rPr lang="en-US" sz="800" dirty="0" err="1">
                <a:solidFill>
                  <a:srgbClr val="FFFFFF"/>
                </a:solidFill>
                <a:cs typeface="Arial" charset="0"/>
              </a:rPr>
              <a:t>empleados</a:t>
            </a:r>
            <a:r>
              <a:rPr lang="en-US" sz="800" dirty="0">
                <a:solidFill>
                  <a:srgbClr val="FFFFFF"/>
                </a:solidFill>
                <a:cs typeface="Arial" charset="0"/>
              </a:rPr>
              <a:t>.</a:t>
            </a:r>
          </a:p>
        </p:txBody>
      </p:sp>
      <p:sp>
        <p:nvSpPr>
          <p:cNvPr id="62" name="Rectangle 61"/>
          <p:cNvSpPr>
            <a:spLocks noChangeArrowheads="1"/>
          </p:cNvSpPr>
          <p:nvPr/>
        </p:nvSpPr>
        <p:spPr bwMode="auto">
          <a:xfrm rot="-451181">
            <a:off x="6951663" y="676275"/>
            <a:ext cx="2060575" cy="1022350"/>
          </a:xfrm>
          <a:prstGeom prst="rect">
            <a:avLst/>
          </a:prstGeom>
          <a:solidFill>
            <a:srgbClr val="4197FC"/>
          </a:solidFill>
          <a:ln>
            <a:noFill/>
          </a:ln>
          <a:effectLst>
            <a:outerShdw blurRad="63500" dist="38100" dir="2700000" algn="tl" rotWithShape="0">
              <a:srgbClr val="000000">
                <a:alpha val="39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lstStyle/>
          <a:p>
            <a:pPr>
              <a:buSzPct val="100000"/>
              <a:defRPr/>
            </a:pPr>
            <a:r>
              <a:rPr lang="en-US" sz="1000">
                <a:solidFill>
                  <a:srgbClr val="FFFFFF"/>
                </a:solidFill>
                <a:latin typeface="Impact" charset="0"/>
                <a:cs typeface="Arial" charset="0"/>
              </a:rPr>
              <a:t>LITUANIA</a:t>
            </a:r>
          </a:p>
          <a:p>
            <a:pPr>
              <a:buSzPct val="100000"/>
              <a:defRPr/>
            </a:pPr>
            <a:r>
              <a:rPr lang="en-US" sz="800">
                <a:solidFill>
                  <a:srgbClr val="FFFFFF"/>
                </a:solidFill>
                <a:cs typeface="Arial" charset="0"/>
              </a:rPr>
              <a:t>La página oficial www.carlsberg.lt se ha convertido en un cuestionario interactivo, donde los visitantes responden preguntas y averiguan qué tipo de fans son. Aunque no está oficialmente asociado a la Copa Mundial de la FIFA.</a:t>
            </a:r>
          </a:p>
        </p:txBody>
      </p:sp>
      <p:sp>
        <p:nvSpPr>
          <p:cNvPr id="63" name="TextBox 4"/>
          <p:cNvSpPr txBox="1">
            <a:spLocks noChangeArrowheads="1"/>
          </p:cNvSpPr>
          <p:nvPr/>
        </p:nvSpPr>
        <p:spPr bwMode="auto">
          <a:xfrm>
            <a:off x="131763" y="4654550"/>
            <a:ext cx="16494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500" dirty="0" err="1">
                <a:solidFill>
                  <a:srgbClr val="FFFFFF"/>
                </a:solidFill>
              </a:rPr>
              <a:t>Fuente</a:t>
            </a:r>
            <a:r>
              <a:rPr lang="en-US" sz="500" dirty="0">
                <a:solidFill>
                  <a:srgbClr val="FFFFFF"/>
                </a:solidFill>
              </a:rPr>
              <a:t>: </a:t>
            </a:r>
            <a:r>
              <a:rPr lang="en-US" sz="500" dirty="0" smtClean="0">
                <a:solidFill>
                  <a:srgbClr val="FFFFFF"/>
                </a:solidFill>
              </a:rPr>
              <a:t>Insights de </a:t>
            </a:r>
            <a:r>
              <a:rPr lang="en-US" sz="500" dirty="0">
                <a:solidFill>
                  <a:srgbClr val="FFFFFF"/>
                </a:solidFill>
              </a:rPr>
              <a:t>OMG en 81 </a:t>
            </a:r>
            <a:r>
              <a:rPr lang="en-US" sz="500" dirty="0" err="1">
                <a:solidFill>
                  <a:srgbClr val="FFFFFF"/>
                </a:solidFill>
              </a:rPr>
              <a:t>mercados</a:t>
            </a:r>
            <a:r>
              <a:rPr lang="en-US" sz="500" dirty="0">
                <a:solidFill>
                  <a:srgbClr val="FFFFFF"/>
                </a:solidFill>
              </a:rPr>
              <a:t> </a:t>
            </a:r>
            <a:r>
              <a:rPr lang="en-US" sz="500" dirty="0" err="1">
                <a:solidFill>
                  <a:srgbClr val="FFFFFF"/>
                </a:solidFill>
              </a:rPr>
              <a:t>distintos</a:t>
            </a:r>
            <a:r>
              <a:rPr lang="en-US" sz="500" dirty="0">
                <a:solidFill>
                  <a:srgbClr val="FFFFFF"/>
                </a:solidFill>
              </a:rPr>
              <a:t>.</a:t>
            </a:r>
          </a:p>
        </p:txBody>
      </p:sp>
      <p:sp>
        <p:nvSpPr>
          <p:cNvPr id="65" name="Rectangle 64"/>
          <p:cNvSpPr>
            <a:spLocks noChangeArrowheads="1"/>
          </p:cNvSpPr>
          <p:nvPr/>
        </p:nvSpPr>
        <p:spPr bwMode="auto">
          <a:xfrm rot="191727">
            <a:off x="6753626" y="2030725"/>
            <a:ext cx="2183296" cy="931333"/>
          </a:xfrm>
          <a:prstGeom prst="rect">
            <a:avLst/>
          </a:prstGeom>
          <a:solidFill>
            <a:srgbClr val="4197FC"/>
          </a:solidFill>
          <a:ln>
            <a:noFill/>
          </a:ln>
          <a:effectLst>
            <a:outerShdw blurRad="63500" dist="38100" dir="2700000" algn="tl" rotWithShape="0">
              <a:srgbClr val="000000">
                <a:alpha val="39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lstStyle/>
          <a:p>
            <a:pPr>
              <a:buSzPct val="100000"/>
              <a:defRPr/>
            </a:pPr>
            <a:r>
              <a:rPr lang="en-US" sz="1000" dirty="0" err="1" smtClean="0">
                <a:solidFill>
                  <a:srgbClr val="FFFFFF"/>
                </a:solidFill>
                <a:latin typeface="Impact" charset="0"/>
                <a:cs typeface="Arial" charset="0"/>
              </a:rPr>
              <a:t>Croacia</a:t>
            </a:r>
            <a:endParaRPr lang="en-US" sz="1000" dirty="0">
              <a:solidFill>
                <a:srgbClr val="FFFFFF"/>
              </a:solidFill>
              <a:latin typeface="Impact" charset="0"/>
              <a:cs typeface="Arial" charset="0"/>
            </a:endParaRPr>
          </a:p>
          <a:p>
            <a:pPr>
              <a:buSzPct val="100000"/>
              <a:defRPr/>
            </a:pPr>
            <a:r>
              <a:rPr lang="en-US" sz="800" dirty="0" smtClean="0">
                <a:solidFill>
                  <a:srgbClr val="FFFFFF"/>
                </a:solidFill>
                <a:cs typeface="Arial" charset="0"/>
              </a:rPr>
              <a:t>La </a:t>
            </a:r>
            <a:r>
              <a:rPr lang="en-US" sz="800" dirty="0" err="1" smtClean="0">
                <a:solidFill>
                  <a:srgbClr val="FFFFFF"/>
                </a:solidFill>
                <a:cs typeface="Arial" charset="0"/>
              </a:rPr>
              <a:t>Cerveza</a:t>
            </a:r>
            <a:r>
              <a:rPr lang="en-US" sz="800" dirty="0" smtClean="0">
                <a:solidFill>
                  <a:srgbClr val="FFFFFF"/>
                </a:solidFill>
                <a:cs typeface="Arial" charset="0"/>
              </a:rPr>
              <a:t> </a:t>
            </a:r>
            <a:r>
              <a:rPr lang="en-US" sz="800" dirty="0" err="1">
                <a:solidFill>
                  <a:srgbClr val="FFFFFF"/>
                </a:solidFill>
                <a:cs typeface="Arial" charset="0"/>
              </a:rPr>
              <a:t>Ozujsko</a:t>
            </a:r>
            <a:r>
              <a:rPr lang="en-US" sz="800" dirty="0">
                <a:solidFill>
                  <a:srgbClr val="FFFFFF"/>
                </a:solidFill>
                <a:cs typeface="Arial" charset="0"/>
              </a:rPr>
              <a:t> </a:t>
            </a:r>
            <a:r>
              <a:rPr lang="en-US" sz="800" dirty="0" err="1">
                <a:solidFill>
                  <a:srgbClr val="FFFFFF"/>
                </a:solidFill>
                <a:cs typeface="Arial" charset="0"/>
              </a:rPr>
              <a:t>lanzó</a:t>
            </a:r>
            <a:r>
              <a:rPr lang="en-US" sz="800" dirty="0">
                <a:solidFill>
                  <a:srgbClr val="FFFFFF"/>
                </a:solidFill>
                <a:cs typeface="Arial" charset="0"/>
              </a:rPr>
              <a:t> </a:t>
            </a:r>
            <a:r>
              <a:rPr lang="en-US" sz="800" dirty="0" err="1">
                <a:solidFill>
                  <a:srgbClr val="FFFFFF"/>
                </a:solidFill>
                <a:cs typeface="Arial" charset="0"/>
              </a:rPr>
              <a:t>una</a:t>
            </a:r>
            <a:r>
              <a:rPr lang="en-US" sz="800" dirty="0">
                <a:solidFill>
                  <a:srgbClr val="FFFFFF"/>
                </a:solidFill>
                <a:cs typeface="Arial" charset="0"/>
              </a:rPr>
              <a:t> </a:t>
            </a:r>
            <a:r>
              <a:rPr lang="en-US" sz="800" dirty="0" err="1">
                <a:solidFill>
                  <a:srgbClr val="FFFFFF"/>
                </a:solidFill>
                <a:cs typeface="Arial" charset="0"/>
              </a:rPr>
              <a:t>campaña</a:t>
            </a:r>
            <a:r>
              <a:rPr lang="en-US" sz="800" dirty="0">
                <a:solidFill>
                  <a:srgbClr val="FFFFFF"/>
                </a:solidFill>
                <a:cs typeface="Arial" charset="0"/>
              </a:rPr>
              <a:t> con el </a:t>
            </a:r>
            <a:r>
              <a:rPr lang="en-US" sz="800" dirty="0" err="1">
                <a:solidFill>
                  <a:srgbClr val="FFFFFF"/>
                </a:solidFill>
                <a:cs typeface="Arial" charset="0"/>
              </a:rPr>
              <a:t>lema</a:t>
            </a:r>
            <a:r>
              <a:rPr lang="en-US" sz="800" dirty="0">
                <a:solidFill>
                  <a:srgbClr val="FFFFFF"/>
                </a:solidFill>
                <a:cs typeface="Arial" charset="0"/>
              </a:rPr>
              <a:t> </a:t>
            </a:r>
            <a:r>
              <a:rPr lang="en-US" sz="800" dirty="0" err="1">
                <a:solidFill>
                  <a:srgbClr val="FFFFFF"/>
                </a:solidFill>
                <a:cs typeface="Arial" charset="0"/>
              </a:rPr>
              <a:t>gracioso</a:t>
            </a:r>
            <a:r>
              <a:rPr lang="en-US" sz="800" dirty="0">
                <a:solidFill>
                  <a:srgbClr val="FFFFFF"/>
                </a:solidFill>
                <a:cs typeface="Arial" charset="0"/>
              </a:rPr>
              <a:t> </a:t>
            </a:r>
            <a:r>
              <a:rPr lang="en-US" sz="800" dirty="0" err="1">
                <a:solidFill>
                  <a:srgbClr val="FFFFFF"/>
                </a:solidFill>
                <a:cs typeface="Arial" charset="0"/>
              </a:rPr>
              <a:t>cuya</a:t>
            </a:r>
            <a:r>
              <a:rPr lang="en-US" sz="800" dirty="0">
                <a:solidFill>
                  <a:srgbClr val="FFFFFF"/>
                </a:solidFill>
                <a:cs typeface="Arial" charset="0"/>
              </a:rPr>
              <a:t> </a:t>
            </a:r>
            <a:r>
              <a:rPr lang="en-US" sz="800" dirty="0" err="1">
                <a:solidFill>
                  <a:srgbClr val="FFFFFF"/>
                </a:solidFill>
                <a:cs typeface="Arial" charset="0"/>
              </a:rPr>
              <a:t>traducción</a:t>
            </a:r>
            <a:r>
              <a:rPr lang="en-US" sz="800" dirty="0">
                <a:solidFill>
                  <a:srgbClr val="FFFFFF"/>
                </a:solidFill>
                <a:cs typeface="Arial" charset="0"/>
              </a:rPr>
              <a:t> </a:t>
            </a:r>
            <a:r>
              <a:rPr lang="en-US" sz="800" dirty="0" err="1">
                <a:solidFill>
                  <a:srgbClr val="FFFFFF"/>
                </a:solidFill>
                <a:cs typeface="Arial" charset="0"/>
              </a:rPr>
              <a:t>es</a:t>
            </a:r>
            <a:r>
              <a:rPr lang="en-US" sz="800" dirty="0">
                <a:solidFill>
                  <a:srgbClr val="FFFFFF"/>
                </a:solidFill>
                <a:cs typeface="Arial" charset="0"/>
              </a:rPr>
              <a:t> "</a:t>
            </a:r>
            <a:r>
              <a:rPr lang="en-US" sz="800" dirty="0" err="1">
                <a:solidFill>
                  <a:srgbClr val="FFFFFF"/>
                </a:solidFill>
                <a:cs typeface="Arial" charset="0"/>
              </a:rPr>
              <a:t>dejad</a:t>
            </a:r>
            <a:r>
              <a:rPr lang="en-US" sz="800" dirty="0">
                <a:solidFill>
                  <a:srgbClr val="FFFFFF"/>
                </a:solidFill>
                <a:cs typeface="Arial" charset="0"/>
              </a:rPr>
              <a:t> </a:t>
            </a:r>
            <a:r>
              <a:rPr lang="en-US" sz="800" dirty="0" err="1">
                <a:solidFill>
                  <a:srgbClr val="FFFFFF"/>
                </a:solidFill>
                <a:cs typeface="Arial" charset="0"/>
              </a:rPr>
              <a:t>que</a:t>
            </a:r>
            <a:r>
              <a:rPr lang="en-US" sz="800" dirty="0">
                <a:solidFill>
                  <a:srgbClr val="FFFFFF"/>
                </a:solidFill>
                <a:cs typeface="Arial" charset="0"/>
              </a:rPr>
              <a:t> los </a:t>
            </a:r>
            <a:r>
              <a:rPr lang="en-US" sz="800" dirty="0" err="1">
                <a:solidFill>
                  <a:srgbClr val="FFFFFF"/>
                </a:solidFill>
                <a:cs typeface="Arial" charset="0"/>
              </a:rPr>
              <a:t>brasileños</a:t>
            </a:r>
            <a:r>
              <a:rPr lang="en-US" sz="800" dirty="0">
                <a:solidFill>
                  <a:srgbClr val="FFFFFF"/>
                </a:solidFill>
                <a:cs typeface="Arial" charset="0"/>
              </a:rPr>
              <a:t> </a:t>
            </a:r>
            <a:r>
              <a:rPr lang="en-US" sz="800" dirty="0" err="1" smtClean="0">
                <a:solidFill>
                  <a:srgbClr val="FFFFFF"/>
                </a:solidFill>
                <a:cs typeface="Arial" charset="0"/>
              </a:rPr>
              <a:t>bailen</a:t>
            </a:r>
            <a:r>
              <a:rPr lang="en-US" sz="800" dirty="0" smtClean="0">
                <a:solidFill>
                  <a:srgbClr val="FFFFFF"/>
                </a:solidFill>
                <a:cs typeface="Arial" charset="0"/>
              </a:rPr>
              <a:t> </a:t>
            </a:r>
            <a:r>
              <a:rPr lang="en-US" sz="800" dirty="0">
                <a:solidFill>
                  <a:srgbClr val="FFFFFF"/>
                </a:solidFill>
                <a:cs typeface="Arial" charset="0"/>
              </a:rPr>
              <a:t>a </a:t>
            </a:r>
            <a:r>
              <a:rPr lang="en-US" sz="800" dirty="0" err="1">
                <a:solidFill>
                  <a:srgbClr val="FFFFFF"/>
                </a:solidFill>
                <a:cs typeface="Arial" charset="0"/>
              </a:rPr>
              <a:t>nuestro</a:t>
            </a:r>
            <a:r>
              <a:rPr lang="en-US" sz="800" dirty="0">
                <a:solidFill>
                  <a:srgbClr val="FFFFFF"/>
                </a:solidFill>
                <a:cs typeface="Arial" charset="0"/>
              </a:rPr>
              <a:t> </a:t>
            </a:r>
            <a:r>
              <a:rPr lang="en-US" sz="800" dirty="0" err="1">
                <a:solidFill>
                  <a:srgbClr val="FFFFFF"/>
                </a:solidFill>
                <a:cs typeface="Arial" charset="0"/>
              </a:rPr>
              <a:t>ritmo</a:t>
            </a:r>
            <a:r>
              <a:rPr lang="en-US" sz="800" dirty="0">
                <a:solidFill>
                  <a:srgbClr val="FFFFFF"/>
                </a:solidFill>
                <a:cs typeface="Arial" charset="0"/>
              </a:rPr>
              <a:t>". </a:t>
            </a:r>
            <a:r>
              <a:rPr lang="en-US" sz="800" dirty="0" smtClean="0">
                <a:solidFill>
                  <a:srgbClr val="FFFFFF"/>
                </a:solidFill>
                <a:cs typeface="Arial" charset="0"/>
              </a:rPr>
              <a:t>En la </a:t>
            </a:r>
            <a:r>
              <a:rPr lang="en-US" sz="800" dirty="0" err="1" smtClean="0">
                <a:solidFill>
                  <a:srgbClr val="FFFFFF"/>
                </a:solidFill>
                <a:cs typeface="Arial" charset="0"/>
              </a:rPr>
              <a:t>imagen</a:t>
            </a:r>
            <a:r>
              <a:rPr lang="en-US" sz="800" dirty="0" smtClean="0">
                <a:solidFill>
                  <a:srgbClr val="FFFFFF"/>
                </a:solidFill>
                <a:cs typeface="Arial" charset="0"/>
              </a:rPr>
              <a:t>: </a:t>
            </a:r>
            <a:r>
              <a:rPr lang="en-US" sz="800" dirty="0" err="1">
                <a:solidFill>
                  <a:srgbClr val="FFFFFF"/>
                </a:solidFill>
                <a:cs typeface="Arial" charset="0"/>
              </a:rPr>
              <a:t>b</a:t>
            </a:r>
            <a:r>
              <a:rPr lang="en-US" sz="800" dirty="0" err="1" smtClean="0">
                <a:solidFill>
                  <a:srgbClr val="FFFFFF"/>
                </a:solidFill>
                <a:cs typeface="Arial" charset="0"/>
              </a:rPr>
              <a:t>ailarines</a:t>
            </a:r>
            <a:r>
              <a:rPr lang="en-US" sz="800" dirty="0" smtClean="0">
                <a:solidFill>
                  <a:srgbClr val="FFFFFF"/>
                </a:solidFill>
                <a:cs typeface="Arial" charset="0"/>
              </a:rPr>
              <a:t> </a:t>
            </a:r>
            <a:r>
              <a:rPr lang="en-US" sz="800" dirty="0" err="1">
                <a:solidFill>
                  <a:srgbClr val="FFFFFF"/>
                </a:solidFill>
                <a:cs typeface="Arial" charset="0"/>
              </a:rPr>
              <a:t>brasileños</a:t>
            </a:r>
            <a:r>
              <a:rPr lang="en-US" sz="800" dirty="0">
                <a:solidFill>
                  <a:srgbClr val="FFFFFF"/>
                </a:solidFill>
                <a:cs typeface="Arial" charset="0"/>
              </a:rPr>
              <a:t> </a:t>
            </a:r>
            <a:r>
              <a:rPr lang="en-US" sz="800" dirty="0" err="1">
                <a:solidFill>
                  <a:srgbClr val="FFFFFF"/>
                </a:solidFill>
                <a:cs typeface="Arial" charset="0"/>
              </a:rPr>
              <a:t>bailando</a:t>
            </a:r>
            <a:r>
              <a:rPr lang="en-US" sz="800" dirty="0">
                <a:solidFill>
                  <a:srgbClr val="FFFFFF"/>
                </a:solidFill>
                <a:cs typeface="Arial" charset="0"/>
              </a:rPr>
              <a:t> </a:t>
            </a:r>
            <a:r>
              <a:rPr lang="en-US" sz="800" dirty="0" err="1">
                <a:solidFill>
                  <a:srgbClr val="FFFFFF"/>
                </a:solidFill>
                <a:cs typeface="Arial" charset="0"/>
              </a:rPr>
              <a:t>una</a:t>
            </a:r>
            <a:r>
              <a:rPr lang="en-US" sz="800" dirty="0">
                <a:solidFill>
                  <a:srgbClr val="FFFFFF"/>
                </a:solidFill>
                <a:cs typeface="Arial" charset="0"/>
              </a:rPr>
              <a:t> </a:t>
            </a:r>
            <a:r>
              <a:rPr lang="en-US" sz="800" dirty="0" err="1">
                <a:solidFill>
                  <a:srgbClr val="FFFFFF"/>
                </a:solidFill>
                <a:cs typeface="Arial" charset="0"/>
              </a:rPr>
              <a:t>melodía</a:t>
            </a:r>
            <a:r>
              <a:rPr lang="en-US" sz="800" dirty="0">
                <a:solidFill>
                  <a:srgbClr val="FFFFFF"/>
                </a:solidFill>
                <a:cs typeface="Arial" charset="0"/>
              </a:rPr>
              <a:t> </a:t>
            </a:r>
            <a:r>
              <a:rPr lang="en-US" sz="800" dirty="0" err="1">
                <a:solidFill>
                  <a:srgbClr val="FFFFFF"/>
                </a:solidFill>
                <a:cs typeface="Arial" charset="0"/>
              </a:rPr>
              <a:t>tradicional</a:t>
            </a:r>
            <a:r>
              <a:rPr lang="en-US" sz="800" dirty="0">
                <a:solidFill>
                  <a:srgbClr val="FFFFFF"/>
                </a:solidFill>
                <a:cs typeface="Arial" charset="0"/>
              </a:rPr>
              <a:t> </a:t>
            </a:r>
            <a:r>
              <a:rPr lang="en-US" sz="800" dirty="0" err="1">
                <a:solidFill>
                  <a:srgbClr val="FFFFFF"/>
                </a:solidFill>
                <a:cs typeface="Arial" charset="0"/>
              </a:rPr>
              <a:t>croata</a:t>
            </a:r>
            <a:r>
              <a:rPr lang="en-US" sz="800" dirty="0">
                <a:solidFill>
                  <a:srgbClr val="FFFFFF"/>
                </a:solidFill>
                <a:cs typeface="Arial" charset="0"/>
              </a:rPr>
              <a:t>.</a:t>
            </a:r>
          </a:p>
        </p:txBody>
      </p:sp>
      <p:grpSp>
        <p:nvGrpSpPr>
          <p:cNvPr id="66" name="Group 65"/>
          <p:cNvGrpSpPr/>
          <p:nvPr/>
        </p:nvGrpSpPr>
        <p:grpSpPr>
          <a:xfrm>
            <a:off x="1637994" y="4734632"/>
            <a:ext cx="7506006" cy="417693"/>
            <a:chOff x="1637994" y="4734632"/>
            <a:chExt cx="7506006" cy="417693"/>
          </a:xfrm>
        </p:grpSpPr>
        <p:grpSp>
          <p:nvGrpSpPr>
            <p:cNvPr id="67" name="Group 66"/>
            <p:cNvGrpSpPr/>
            <p:nvPr/>
          </p:nvGrpSpPr>
          <p:grpSpPr>
            <a:xfrm>
              <a:off x="1637994" y="4835525"/>
              <a:ext cx="7506006" cy="316800"/>
              <a:chOff x="1914453" y="4835525"/>
              <a:chExt cx="8255647" cy="316800"/>
            </a:xfrm>
          </p:grpSpPr>
          <p:sp>
            <p:nvSpPr>
              <p:cNvPr id="69" name="Rectangle 68">
                <a:hlinkClick r:id="rId21"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0" name="Rectangle 69">
                <a:hlinkClick r:id="rId22"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1" name="Rectangle 70">
                <a:hlinkClick r:id="rId23"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2" name="Rectangle 71">
                <a:hlinkClick r:id="rId24"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3" name="Rectangle 72">
                <a:hlinkClick r:id="rId25"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4" name="Rectangle 73">
                <a:hlinkClick r:id="rId26"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5" name="Rectangle 74">
                <a:hlinkClick r:id="rId27"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6" name="Rectangle 75">
                <a:hlinkClick r:id="rId28"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8" name="Isosceles Triangle 67"/>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48" name="Rectangle 47"/>
          <p:cNvSpPr>
            <a:spLocks noChangeArrowheads="1"/>
          </p:cNvSpPr>
          <p:nvPr/>
        </p:nvSpPr>
        <p:spPr bwMode="auto">
          <a:xfrm rot="21398535">
            <a:off x="5274448" y="2947040"/>
            <a:ext cx="2066200" cy="1804619"/>
          </a:xfrm>
          <a:prstGeom prst="rect">
            <a:avLst/>
          </a:prstGeom>
          <a:solidFill>
            <a:srgbClr val="4197FC"/>
          </a:solidFill>
          <a:ln>
            <a:noFill/>
          </a:ln>
          <a:effectLst>
            <a:outerShdw blurRad="63500" dist="38100" dir="2700000" algn="tl" rotWithShape="0">
              <a:srgbClr val="000000">
                <a:alpha val="39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lstStyle/>
          <a:p>
            <a:pPr>
              <a:buSzPct val="100000"/>
              <a:defRPr/>
            </a:pPr>
            <a:r>
              <a:rPr lang="en-US" sz="1000" dirty="0">
                <a:solidFill>
                  <a:srgbClr val="FFFFFF"/>
                </a:solidFill>
                <a:latin typeface="Impact" charset="0"/>
                <a:cs typeface="Arial" charset="0"/>
              </a:rPr>
              <a:t>ESPAÑA</a:t>
            </a:r>
          </a:p>
          <a:p>
            <a:pPr>
              <a:buSzPct val="100000"/>
              <a:defRPr/>
            </a:pPr>
            <a:r>
              <a:rPr lang="en-US" sz="800" dirty="0" err="1">
                <a:solidFill>
                  <a:srgbClr val="FFFFFF"/>
                </a:solidFill>
                <a:cs typeface="Arial" charset="0"/>
              </a:rPr>
              <a:t>Cruzcampo</a:t>
            </a:r>
            <a:r>
              <a:rPr lang="en-US" sz="800" dirty="0">
                <a:solidFill>
                  <a:srgbClr val="FFFFFF"/>
                </a:solidFill>
                <a:cs typeface="Arial" charset="0"/>
              </a:rPr>
              <a:t>, </a:t>
            </a:r>
            <a:r>
              <a:rPr lang="en-US" sz="800" dirty="0" err="1">
                <a:solidFill>
                  <a:srgbClr val="FFFFFF"/>
                </a:solidFill>
                <a:cs typeface="Arial" charset="0"/>
              </a:rPr>
              <a:t>patrocinador</a:t>
            </a:r>
            <a:r>
              <a:rPr lang="en-US" sz="800" dirty="0">
                <a:solidFill>
                  <a:srgbClr val="FFFFFF"/>
                </a:solidFill>
                <a:cs typeface="Arial" charset="0"/>
              </a:rPr>
              <a:t> </a:t>
            </a:r>
            <a:r>
              <a:rPr lang="en-US" sz="800" dirty="0" err="1">
                <a:solidFill>
                  <a:srgbClr val="FFFFFF"/>
                </a:solidFill>
                <a:cs typeface="Arial" charset="0"/>
              </a:rPr>
              <a:t>oficial</a:t>
            </a:r>
            <a:r>
              <a:rPr lang="en-US" sz="800" dirty="0">
                <a:solidFill>
                  <a:srgbClr val="FFFFFF"/>
                </a:solidFill>
                <a:cs typeface="Arial" charset="0"/>
              </a:rPr>
              <a:t> de la </a:t>
            </a:r>
            <a:r>
              <a:rPr lang="en-US" sz="800" dirty="0" err="1">
                <a:solidFill>
                  <a:srgbClr val="FFFFFF"/>
                </a:solidFill>
                <a:cs typeface="Arial" charset="0"/>
              </a:rPr>
              <a:t>Selección</a:t>
            </a:r>
            <a:r>
              <a:rPr lang="en-US" sz="800" dirty="0">
                <a:solidFill>
                  <a:srgbClr val="FFFFFF"/>
                </a:solidFill>
                <a:cs typeface="Arial" charset="0"/>
              </a:rPr>
              <a:t> </a:t>
            </a:r>
            <a:r>
              <a:rPr lang="en-US" sz="800" dirty="0" err="1">
                <a:solidFill>
                  <a:srgbClr val="FFFFFF"/>
                </a:solidFill>
                <a:cs typeface="Arial" charset="0"/>
              </a:rPr>
              <a:t>Nacional</a:t>
            </a:r>
            <a:r>
              <a:rPr lang="en-US" sz="800" dirty="0">
                <a:solidFill>
                  <a:srgbClr val="FFFFFF"/>
                </a:solidFill>
                <a:cs typeface="Arial" charset="0"/>
              </a:rPr>
              <a:t> de </a:t>
            </a:r>
            <a:r>
              <a:rPr lang="en-US" sz="800" dirty="0" err="1">
                <a:solidFill>
                  <a:srgbClr val="FFFFFF"/>
                </a:solidFill>
                <a:cs typeface="Arial" charset="0"/>
              </a:rPr>
              <a:t>Fútbol</a:t>
            </a:r>
            <a:r>
              <a:rPr lang="en-US" sz="800" dirty="0">
                <a:solidFill>
                  <a:srgbClr val="FFFFFF"/>
                </a:solidFill>
                <a:cs typeface="Arial" charset="0"/>
              </a:rPr>
              <a:t> Española, </a:t>
            </a:r>
            <a:r>
              <a:rPr lang="en-US" sz="800" dirty="0" err="1">
                <a:solidFill>
                  <a:srgbClr val="FFFFFF"/>
                </a:solidFill>
                <a:cs typeface="Arial" charset="0"/>
              </a:rPr>
              <a:t>tiene</a:t>
            </a:r>
            <a:r>
              <a:rPr lang="en-US" sz="800" dirty="0">
                <a:solidFill>
                  <a:srgbClr val="FFFFFF"/>
                </a:solidFill>
                <a:cs typeface="Arial" charset="0"/>
              </a:rPr>
              <a:t> </a:t>
            </a:r>
            <a:r>
              <a:rPr lang="en-US" sz="800" dirty="0" err="1">
                <a:solidFill>
                  <a:srgbClr val="FFFFFF"/>
                </a:solidFill>
                <a:cs typeface="Arial" charset="0"/>
              </a:rPr>
              <a:t>una</a:t>
            </a:r>
            <a:r>
              <a:rPr lang="en-US" sz="800" dirty="0">
                <a:solidFill>
                  <a:srgbClr val="FFFFFF"/>
                </a:solidFill>
                <a:cs typeface="Arial" charset="0"/>
              </a:rPr>
              <a:t> </a:t>
            </a:r>
            <a:r>
              <a:rPr lang="en-US" sz="800" dirty="0" err="1">
                <a:solidFill>
                  <a:srgbClr val="FFFFFF"/>
                </a:solidFill>
                <a:cs typeface="Arial" charset="0"/>
              </a:rPr>
              <a:t>nueva</a:t>
            </a:r>
            <a:r>
              <a:rPr lang="en-US" sz="800" dirty="0">
                <a:solidFill>
                  <a:srgbClr val="FFFFFF"/>
                </a:solidFill>
                <a:cs typeface="Arial" charset="0"/>
              </a:rPr>
              <a:t> </a:t>
            </a:r>
            <a:r>
              <a:rPr lang="en-US" sz="800" dirty="0" err="1">
                <a:solidFill>
                  <a:srgbClr val="FFFFFF"/>
                </a:solidFill>
                <a:cs typeface="Arial" charset="0"/>
              </a:rPr>
              <a:t>campaña</a:t>
            </a:r>
            <a:r>
              <a:rPr lang="en-US" sz="800" dirty="0">
                <a:solidFill>
                  <a:srgbClr val="FFFFFF"/>
                </a:solidFill>
                <a:cs typeface="Arial" charset="0"/>
              </a:rPr>
              <a:t> </a:t>
            </a:r>
            <a:r>
              <a:rPr lang="en-US" sz="800" dirty="0" err="1">
                <a:solidFill>
                  <a:srgbClr val="FFFFFF"/>
                </a:solidFill>
                <a:cs typeface="Arial" charset="0"/>
              </a:rPr>
              <a:t>llamada</a:t>
            </a:r>
            <a:r>
              <a:rPr lang="en-US" sz="800" dirty="0">
                <a:solidFill>
                  <a:srgbClr val="FFFFFF"/>
                </a:solidFill>
                <a:cs typeface="Arial" charset="0"/>
              </a:rPr>
              <a:t> #</a:t>
            </a:r>
            <a:r>
              <a:rPr lang="en-US" sz="800" dirty="0" err="1">
                <a:solidFill>
                  <a:srgbClr val="FFFFFF"/>
                </a:solidFill>
                <a:cs typeface="Arial" charset="0"/>
              </a:rPr>
              <a:t>PrestanosTuCorazon</a:t>
            </a:r>
            <a:r>
              <a:rPr lang="en-US" sz="800" dirty="0">
                <a:solidFill>
                  <a:srgbClr val="FFFFFF"/>
                </a:solidFill>
                <a:cs typeface="Arial" charset="0"/>
              </a:rPr>
              <a:t> </a:t>
            </a:r>
            <a:r>
              <a:rPr lang="en-US" sz="800" dirty="0" err="1">
                <a:solidFill>
                  <a:srgbClr val="FFFFFF"/>
                </a:solidFill>
                <a:cs typeface="Arial" charset="0"/>
              </a:rPr>
              <a:t>para</a:t>
            </a:r>
            <a:r>
              <a:rPr lang="en-US" sz="800" dirty="0">
                <a:solidFill>
                  <a:srgbClr val="FFFFFF"/>
                </a:solidFill>
                <a:cs typeface="Arial" charset="0"/>
              </a:rPr>
              <a:t> la Copa del </a:t>
            </a:r>
            <a:r>
              <a:rPr lang="en-US" sz="800" dirty="0" err="1">
                <a:solidFill>
                  <a:srgbClr val="FFFFFF"/>
                </a:solidFill>
                <a:cs typeface="Arial" charset="0"/>
              </a:rPr>
              <a:t>Mundo</a:t>
            </a:r>
            <a:r>
              <a:rPr lang="en-US" sz="800" dirty="0">
                <a:solidFill>
                  <a:srgbClr val="FFFFFF"/>
                </a:solidFill>
                <a:cs typeface="Arial" charset="0"/>
              </a:rPr>
              <a:t>. La idea </a:t>
            </a:r>
            <a:r>
              <a:rPr lang="en-US" sz="800" dirty="0" err="1">
                <a:solidFill>
                  <a:srgbClr val="FFFFFF"/>
                </a:solidFill>
                <a:cs typeface="Arial" charset="0"/>
              </a:rPr>
              <a:t>es</a:t>
            </a:r>
            <a:r>
              <a:rPr lang="en-US" sz="800" dirty="0">
                <a:solidFill>
                  <a:srgbClr val="FFFFFF"/>
                </a:solidFill>
                <a:cs typeface="Arial" charset="0"/>
              </a:rPr>
              <a:t> </a:t>
            </a:r>
            <a:r>
              <a:rPr lang="en-US" sz="800" dirty="0" err="1">
                <a:solidFill>
                  <a:srgbClr val="FFFFFF"/>
                </a:solidFill>
                <a:cs typeface="Arial" charset="0"/>
              </a:rPr>
              <a:t>que</a:t>
            </a:r>
            <a:r>
              <a:rPr lang="en-US" sz="800" dirty="0">
                <a:solidFill>
                  <a:srgbClr val="FFFFFF"/>
                </a:solidFill>
                <a:cs typeface="Arial" charset="0"/>
              </a:rPr>
              <a:t> la </a:t>
            </a:r>
            <a:r>
              <a:rPr lang="en-US" sz="800" dirty="0" err="1">
                <a:solidFill>
                  <a:srgbClr val="FFFFFF"/>
                </a:solidFill>
                <a:cs typeface="Arial" charset="0"/>
              </a:rPr>
              <a:t>gente</a:t>
            </a:r>
            <a:r>
              <a:rPr lang="en-US" sz="800" dirty="0">
                <a:solidFill>
                  <a:srgbClr val="FFFFFF"/>
                </a:solidFill>
                <a:cs typeface="Arial" charset="0"/>
              </a:rPr>
              <a:t> </a:t>
            </a:r>
            <a:r>
              <a:rPr lang="en-US" sz="800" dirty="0" err="1">
                <a:solidFill>
                  <a:srgbClr val="FFFFFF"/>
                </a:solidFill>
                <a:cs typeface="Arial" charset="0"/>
              </a:rPr>
              <a:t>envíe</a:t>
            </a:r>
            <a:r>
              <a:rPr lang="en-US" sz="800" dirty="0">
                <a:solidFill>
                  <a:srgbClr val="FFFFFF"/>
                </a:solidFill>
                <a:cs typeface="Arial" charset="0"/>
              </a:rPr>
              <a:t> el escudo de </a:t>
            </a:r>
            <a:r>
              <a:rPr lang="en-US" sz="800" dirty="0" err="1">
                <a:solidFill>
                  <a:srgbClr val="FFFFFF"/>
                </a:solidFill>
                <a:cs typeface="Arial" charset="0"/>
              </a:rPr>
              <a:t>su</a:t>
            </a:r>
            <a:r>
              <a:rPr lang="en-US" sz="800" dirty="0">
                <a:solidFill>
                  <a:srgbClr val="FFFFFF"/>
                </a:solidFill>
                <a:cs typeface="Arial" charset="0"/>
              </a:rPr>
              <a:t> </a:t>
            </a:r>
            <a:r>
              <a:rPr lang="en-US" sz="800" dirty="0" err="1">
                <a:solidFill>
                  <a:srgbClr val="FFFFFF"/>
                </a:solidFill>
                <a:cs typeface="Arial" charset="0"/>
              </a:rPr>
              <a:t>equipo</a:t>
            </a:r>
            <a:r>
              <a:rPr lang="en-US" sz="800" dirty="0">
                <a:solidFill>
                  <a:srgbClr val="FFFFFF"/>
                </a:solidFill>
                <a:cs typeface="Arial" charset="0"/>
              </a:rPr>
              <a:t> </a:t>
            </a:r>
            <a:r>
              <a:rPr lang="en-US" sz="800" dirty="0" err="1">
                <a:solidFill>
                  <a:srgbClr val="FFFFFF"/>
                </a:solidFill>
                <a:cs typeface="Arial" charset="0"/>
              </a:rPr>
              <a:t>recortado</a:t>
            </a:r>
            <a:r>
              <a:rPr lang="en-US" sz="800" dirty="0">
                <a:solidFill>
                  <a:srgbClr val="FFFFFF"/>
                </a:solidFill>
                <a:cs typeface="Arial" charset="0"/>
              </a:rPr>
              <a:t> de la </a:t>
            </a:r>
            <a:r>
              <a:rPr lang="en-US" sz="800" dirty="0" err="1">
                <a:solidFill>
                  <a:srgbClr val="FFFFFF"/>
                </a:solidFill>
                <a:cs typeface="Arial" charset="0"/>
              </a:rPr>
              <a:t>camiseta</a:t>
            </a:r>
            <a:r>
              <a:rPr lang="en-US" sz="800" dirty="0">
                <a:solidFill>
                  <a:srgbClr val="FFFFFF"/>
                </a:solidFill>
                <a:cs typeface="Arial" charset="0"/>
              </a:rPr>
              <a:t> de la </a:t>
            </a:r>
            <a:r>
              <a:rPr lang="en-US" sz="800" dirty="0" err="1">
                <a:solidFill>
                  <a:srgbClr val="FFFFFF"/>
                </a:solidFill>
                <a:cs typeface="Arial" charset="0"/>
              </a:rPr>
              <a:t>selección</a:t>
            </a:r>
            <a:r>
              <a:rPr lang="en-US" sz="800" dirty="0">
                <a:solidFill>
                  <a:srgbClr val="FFFFFF"/>
                </a:solidFill>
                <a:cs typeface="Arial" charset="0"/>
              </a:rPr>
              <a:t> </a:t>
            </a:r>
            <a:r>
              <a:rPr lang="en-US" sz="800" dirty="0" err="1">
                <a:solidFill>
                  <a:srgbClr val="FFFFFF"/>
                </a:solidFill>
                <a:cs typeface="Arial" charset="0"/>
              </a:rPr>
              <a:t>para</a:t>
            </a:r>
            <a:r>
              <a:rPr lang="en-US" sz="800" dirty="0">
                <a:solidFill>
                  <a:srgbClr val="FFFFFF"/>
                </a:solidFill>
                <a:cs typeface="Arial" charset="0"/>
              </a:rPr>
              <a:t> </a:t>
            </a:r>
            <a:r>
              <a:rPr lang="en-US" sz="800" dirty="0" err="1">
                <a:solidFill>
                  <a:srgbClr val="FFFFFF"/>
                </a:solidFill>
                <a:cs typeface="Arial" charset="0"/>
              </a:rPr>
              <a:t>crear</a:t>
            </a:r>
            <a:r>
              <a:rPr lang="en-US" sz="800" dirty="0">
                <a:solidFill>
                  <a:srgbClr val="FFFFFF"/>
                </a:solidFill>
                <a:cs typeface="Arial" charset="0"/>
              </a:rPr>
              <a:t> </a:t>
            </a:r>
            <a:r>
              <a:rPr lang="en-US" sz="800" dirty="0" err="1">
                <a:solidFill>
                  <a:srgbClr val="FFFFFF"/>
                </a:solidFill>
                <a:cs typeface="Arial" charset="0"/>
              </a:rPr>
              <a:t>una</a:t>
            </a:r>
            <a:r>
              <a:rPr lang="en-US" sz="800" dirty="0">
                <a:solidFill>
                  <a:srgbClr val="FFFFFF"/>
                </a:solidFill>
                <a:cs typeface="Arial" charset="0"/>
              </a:rPr>
              <a:t> </a:t>
            </a:r>
            <a:r>
              <a:rPr lang="en-US" sz="800" dirty="0" err="1">
                <a:solidFill>
                  <a:srgbClr val="FFFFFF"/>
                </a:solidFill>
                <a:cs typeface="Arial" charset="0"/>
              </a:rPr>
              <a:t>gigantesca</a:t>
            </a:r>
            <a:r>
              <a:rPr lang="en-US" sz="800" dirty="0">
                <a:solidFill>
                  <a:srgbClr val="FFFFFF"/>
                </a:solidFill>
                <a:cs typeface="Arial" charset="0"/>
              </a:rPr>
              <a:t> </a:t>
            </a:r>
            <a:r>
              <a:rPr lang="en-US" sz="800" dirty="0" err="1">
                <a:solidFill>
                  <a:srgbClr val="FFFFFF"/>
                </a:solidFill>
                <a:cs typeface="Arial" charset="0"/>
              </a:rPr>
              <a:t>bandera</a:t>
            </a:r>
            <a:r>
              <a:rPr lang="en-US" sz="800" dirty="0">
                <a:solidFill>
                  <a:srgbClr val="FFFFFF"/>
                </a:solidFill>
                <a:cs typeface="Arial" charset="0"/>
              </a:rPr>
              <a:t> </a:t>
            </a:r>
            <a:r>
              <a:rPr lang="en-US" sz="800" dirty="0" err="1">
                <a:solidFill>
                  <a:srgbClr val="FFFFFF"/>
                </a:solidFill>
                <a:cs typeface="Arial" charset="0"/>
              </a:rPr>
              <a:t>que</a:t>
            </a:r>
            <a:r>
              <a:rPr lang="en-US" sz="800" dirty="0">
                <a:solidFill>
                  <a:srgbClr val="FFFFFF"/>
                </a:solidFill>
                <a:cs typeface="Arial" charset="0"/>
              </a:rPr>
              <a:t> </a:t>
            </a:r>
            <a:r>
              <a:rPr lang="en-US" sz="800" dirty="0" err="1">
                <a:solidFill>
                  <a:srgbClr val="FFFFFF"/>
                </a:solidFill>
                <a:cs typeface="Arial" charset="0"/>
              </a:rPr>
              <a:t>acompañará</a:t>
            </a:r>
            <a:r>
              <a:rPr lang="en-US" sz="800" dirty="0">
                <a:solidFill>
                  <a:srgbClr val="FFFFFF"/>
                </a:solidFill>
                <a:cs typeface="Arial" charset="0"/>
              </a:rPr>
              <a:t> </a:t>
            </a:r>
            <a:r>
              <a:rPr lang="en-US" sz="800" dirty="0" err="1">
                <a:solidFill>
                  <a:srgbClr val="FFFFFF"/>
                </a:solidFill>
                <a:cs typeface="Arial" charset="0"/>
              </a:rPr>
              <a:t>cada</a:t>
            </a:r>
            <a:r>
              <a:rPr lang="en-US" sz="800" dirty="0">
                <a:solidFill>
                  <a:srgbClr val="FFFFFF"/>
                </a:solidFill>
                <a:cs typeface="Arial" charset="0"/>
              </a:rPr>
              <a:t> </a:t>
            </a:r>
            <a:r>
              <a:rPr lang="en-US" sz="800" dirty="0" err="1">
                <a:solidFill>
                  <a:srgbClr val="FFFFFF"/>
                </a:solidFill>
                <a:cs typeface="Arial" charset="0"/>
              </a:rPr>
              <a:t>partido</a:t>
            </a:r>
            <a:r>
              <a:rPr lang="en-US" sz="800" dirty="0">
                <a:solidFill>
                  <a:srgbClr val="FFFFFF"/>
                </a:solidFill>
                <a:cs typeface="Arial" charset="0"/>
              </a:rPr>
              <a:t> de la </a:t>
            </a:r>
            <a:r>
              <a:rPr lang="en-US" sz="800" dirty="0" err="1">
                <a:solidFill>
                  <a:srgbClr val="FFFFFF"/>
                </a:solidFill>
                <a:cs typeface="Arial" charset="0"/>
              </a:rPr>
              <a:t>Selección</a:t>
            </a:r>
            <a:r>
              <a:rPr lang="en-US" sz="800" dirty="0">
                <a:solidFill>
                  <a:srgbClr val="FFFFFF"/>
                </a:solidFill>
                <a:cs typeface="Arial" charset="0"/>
              </a:rPr>
              <a:t> </a:t>
            </a:r>
            <a:r>
              <a:rPr lang="en-US" sz="800" dirty="0" err="1">
                <a:solidFill>
                  <a:srgbClr val="FFFFFF"/>
                </a:solidFill>
                <a:cs typeface="Arial" charset="0"/>
              </a:rPr>
              <a:t>Nacional</a:t>
            </a:r>
            <a:r>
              <a:rPr lang="en-US" sz="800" dirty="0">
                <a:solidFill>
                  <a:srgbClr val="FFFFFF"/>
                </a:solidFill>
                <a:cs typeface="Arial" charset="0"/>
              </a:rPr>
              <a:t> Española. </a:t>
            </a:r>
            <a:r>
              <a:rPr lang="en-US" sz="800" dirty="0" err="1">
                <a:solidFill>
                  <a:srgbClr val="FFFFFF"/>
                </a:solidFill>
                <a:cs typeface="Arial" charset="0"/>
              </a:rPr>
              <a:t>Debido</a:t>
            </a:r>
            <a:r>
              <a:rPr lang="en-US" sz="800" dirty="0">
                <a:solidFill>
                  <a:srgbClr val="FFFFFF"/>
                </a:solidFill>
                <a:cs typeface="Arial" charset="0"/>
              </a:rPr>
              <a:t> a </a:t>
            </a:r>
            <a:r>
              <a:rPr lang="en-US" sz="800" dirty="0" err="1">
                <a:solidFill>
                  <a:srgbClr val="FFFFFF"/>
                </a:solidFill>
                <a:cs typeface="Arial" charset="0"/>
              </a:rPr>
              <a:t>esta</a:t>
            </a:r>
            <a:r>
              <a:rPr lang="en-US" sz="800" dirty="0">
                <a:solidFill>
                  <a:srgbClr val="FFFFFF"/>
                </a:solidFill>
                <a:cs typeface="Arial" charset="0"/>
              </a:rPr>
              <a:t> </a:t>
            </a:r>
            <a:r>
              <a:rPr lang="en-US" sz="800" dirty="0" err="1" smtClean="0">
                <a:solidFill>
                  <a:srgbClr val="FFFFFF"/>
                </a:solidFill>
                <a:cs typeface="Arial" charset="0"/>
              </a:rPr>
              <a:t>actividad</a:t>
            </a:r>
            <a:r>
              <a:rPr lang="en-US" sz="800" dirty="0" smtClean="0">
                <a:solidFill>
                  <a:srgbClr val="FFFFFF"/>
                </a:solidFill>
                <a:cs typeface="Arial" charset="0"/>
              </a:rPr>
              <a:t> de </a:t>
            </a:r>
            <a:r>
              <a:rPr lang="en-US" sz="800" dirty="0" err="1" smtClean="0">
                <a:solidFill>
                  <a:srgbClr val="FFFFFF"/>
                </a:solidFill>
                <a:cs typeface="Arial" charset="0"/>
              </a:rPr>
              <a:t>marca</a:t>
            </a:r>
            <a:r>
              <a:rPr lang="en-US" sz="800" dirty="0" smtClean="0">
                <a:solidFill>
                  <a:srgbClr val="FFFFFF"/>
                </a:solidFill>
                <a:cs typeface="Arial" charset="0"/>
              </a:rPr>
              <a:t>, </a:t>
            </a:r>
            <a:r>
              <a:rPr lang="en-US" sz="800" dirty="0" err="1">
                <a:solidFill>
                  <a:srgbClr val="FFFFFF"/>
                </a:solidFill>
                <a:cs typeface="Arial" charset="0"/>
              </a:rPr>
              <a:t>Cruzcampo</a:t>
            </a:r>
            <a:r>
              <a:rPr lang="en-US" sz="800" dirty="0">
                <a:solidFill>
                  <a:srgbClr val="FFFFFF"/>
                </a:solidFill>
                <a:cs typeface="Arial" charset="0"/>
              </a:rPr>
              <a:t> se ha </a:t>
            </a:r>
            <a:r>
              <a:rPr lang="en-US" sz="800" dirty="0" err="1">
                <a:solidFill>
                  <a:srgbClr val="FFFFFF"/>
                </a:solidFill>
                <a:cs typeface="Arial" charset="0"/>
              </a:rPr>
              <a:t>convertido</a:t>
            </a:r>
            <a:r>
              <a:rPr lang="en-US" sz="800" dirty="0">
                <a:solidFill>
                  <a:srgbClr val="FFFFFF"/>
                </a:solidFill>
                <a:cs typeface="Arial" charset="0"/>
              </a:rPr>
              <a:t> en la </a:t>
            </a:r>
            <a:r>
              <a:rPr lang="en-US" sz="800" dirty="0" err="1">
                <a:solidFill>
                  <a:srgbClr val="FFFFFF"/>
                </a:solidFill>
                <a:cs typeface="Arial" charset="0"/>
              </a:rPr>
              <a:t>marca</a:t>
            </a:r>
            <a:r>
              <a:rPr lang="en-US" sz="800" dirty="0">
                <a:solidFill>
                  <a:srgbClr val="FFFFFF"/>
                </a:solidFill>
                <a:cs typeface="Arial" charset="0"/>
              </a:rPr>
              <a:t> con mayor </a:t>
            </a:r>
            <a:r>
              <a:rPr lang="en-US" sz="800" dirty="0" err="1">
                <a:solidFill>
                  <a:srgbClr val="FFFFFF"/>
                </a:solidFill>
                <a:cs typeface="Arial" charset="0"/>
              </a:rPr>
              <a:t>número</a:t>
            </a:r>
            <a:r>
              <a:rPr lang="en-US" sz="800" dirty="0">
                <a:solidFill>
                  <a:srgbClr val="FFFFFF"/>
                </a:solidFill>
                <a:cs typeface="Arial" charset="0"/>
              </a:rPr>
              <a:t> de </a:t>
            </a:r>
            <a:r>
              <a:rPr lang="en-US" sz="800" dirty="0" err="1">
                <a:solidFill>
                  <a:srgbClr val="FFFFFF"/>
                </a:solidFill>
                <a:cs typeface="Arial" charset="0"/>
              </a:rPr>
              <a:t>menciones</a:t>
            </a:r>
            <a:r>
              <a:rPr lang="en-US" sz="800" dirty="0">
                <a:solidFill>
                  <a:srgbClr val="FFFFFF"/>
                </a:solidFill>
                <a:cs typeface="Arial" charset="0"/>
              </a:rPr>
              <a:t>.</a:t>
            </a:r>
          </a:p>
        </p:txBody>
      </p:sp>
      <p:pic>
        <p:nvPicPr>
          <p:cNvPr id="283650" name="Picture 2"/>
          <p:cNvPicPr>
            <a:picLocks noChangeAspect="1" noChangeArrowheads="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8721724" y="1951914"/>
            <a:ext cx="271062" cy="271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38181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extLst>
              <p:ext uri="{D42A27DB-BD31-4B8C-83A1-F6EECF244321}">
                <p14:modId xmlns:p14="http://schemas.microsoft.com/office/powerpoint/2010/main" val="123284990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4429"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0" name="TextBox 19"/>
          <p:cNvSpPr txBox="1"/>
          <p:nvPr/>
        </p:nvSpPr>
        <p:spPr>
          <a:xfrm>
            <a:off x="118466" y="155054"/>
            <a:ext cx="6422336" cy="1446550"/>
          </a:xfrm>
          <a:prstGeom prst="rect">
            <a:avLst/>
          </a:prstGeom>
          <a:noFill/>
        </p:spPr>
        <p:txBody>
          <a:bodyPr wrap="none" rtlCol="0">
            <a:spAutoFit/>
          </a:bodyPr>
          <a:lstStyle/>
          <a:p>
            <a:pPr lvl="0">
              <a:buSzPct val="100000"/>
            </a:pPr>
            <a:r>
              <a:rPr lang="en-US" sz="8800" dirty="0" smtClean="0">
                <a:solidFill>
                  <a:srgbClr val="4197FC"/>
                </a:solidFill>
                <a:latin typeface="Impact" charset="0"/>
              </a:rPr>
              <a:t>5</a:t>
            </a:r>
            <a:r>
              <a:rPr lang="en-US" sz="5400" dirty="0" smtClean="0">
                <a:solidFill>
                  <a:srgbClr val="FFFFFF"/>
                </a:solidFill>
                <a:latin typeface="Impact" charset="0"/>
              </a:rPr>
              <a:t>TEMAS PRINCIPALES</a:t>
            </a:r>
            <a:endParaRPr lang="en-US" sz="5400" dirty="0">
              <a:solidFill>
                <a:srgbClr val="FFFFFF"/>
              </a:solidFill>
              <a:latin typeface="Impact" charset="0"/>
            </a:endParaRPr>
          </a:p>
        </p:txBody>
      </p:sp>
      <p:sp>
        <p:nvSpPr>
          <p:cNvPr id="66" name="Freeform 65"/>
          <p:cNvSpPr/>
          <p:nvPr/>
        </p:nvSpPr>
        <p:spPr>
          <a:xfrm>
            <a:off x="-71252" y="-47501"/>
            <a:ext cx="6852062" cy="4156363"/>
          </a:xfrm>
          <a:custGeom>
            <a:avLst/>
            <a:gdLst>
              <a:gd name="connsiteX0" fmla="*/ 6127667 w 6531428"/>
              <a:gd name="connsiteY0" fmla="*/ 3883231 h 3883231"/>
              <a:gd name="connsiteX1" fmla="*/ 0 w 6531428"/>
              <a:gd name="connsiteY1" fmla="*/ 1757548 h 3883231"/>
              <a:gd name="connsiteX2" fmla="*/ 1591293 w 6531428"/>
              <a:gd name="connsiteY2" fmla="*/ 427512 h 3883231"/>
              <a:gd name="connsiteX3" fmla="*/ 5617028 w 6531428"/>
              <a:gd name="connsiteY3" fmla="*/ 0 h 3883231"/>
              <a:gd name="connsiteX4" fmla="*/ 6531428 w 6531428"/>
              <a:gd name="connsiteY4" fmla="*/ 3396343 h 3883231"/>
              <a:gd name="connsiteX0" fmla="*/ 6127667 w 6531428"/>
              <a:gd name="connsiteY0" fmla="*/ 3788229 h 3788229"/>
              <a:gd name="connsiteX1" fmla="*/ 0 w 6531428"/>
              <a:gd name="connsiteY1" fmla="*/ 1662546 h 3788229"/>
              <a:gd name="connsiteX2" fmla="*/ 1591293 w 6531428"/>
              <a:gd name="connsiteY2" fmla="*/ 332510 h 3788229"/>
              <a:gd name="connsiteX3" fmla="*/ 4892633 w 6531428"/>
              <a:gd name="connsiteY3" fmla="*/ 0 h 3788229"/>
              <a:gd name="connsiteX4" fmla="*/ 6531428 w 6531428"/>
              <a:gd name="connsiteY4" fmla="*/ 3301341 h 3788229"/>
              <a:gd name="connsiteX0" fmla="*/ 6127667 w 6531428"/>
              <a:gd name="connsiteY0" fmla="*/ 3633849 h 3633849"/>
              <a:gd name="connsiteX1" fmla="*/ 0 w 6531428"/>
              <a:gd name="connsiteY1" fmla="*/ 1508166 h 3633849"/>
              <a:gd name="connsiteX2" fmla="*/ 1591293 w 6531428"/>
              <a:gd name="connsiteY2" fmla="*/ 178130 h 3633849"/>
              <a:gd name="connsiteX3" fmla="*/ 4358244 w 6531428"/>
              <a:gd name="connsiteY3" fmla="*/ 0 h 3633849"/>
              <a:gd name="connsiteX4" fmla="*/ 6531428 w 6531428"/>
              <a:gd name="connsiteY4" fmla="*/ 3146961 h 3633849"/>
              <a:gd name="connsiteX0" fmla="*/ 6127667 w 6531428"/>
              <a:gd name="connsiteY0" fmla="*/ 3491345 h 3491345"/>
              <a:gd name="connsiteX1" fmla="*/ 0 w 6531428"/>
              <a:gd name="connsiteY1" fmla="*/ 1365662 h 3491345"/>
              <a:gd name="connsiteX2" fmla="*/ 1591293 w 6531428"/>
              <a:gd name="connsiteY2" fmla="*/ 35626 h 3491345"/>
              <a:gd name="connsiteX3" fmla="*/ 4073236 w 6531428"/>
              <a:gd name="connsiteY3" fmla="*/ 0 h 3491345"/>
              <a:gd name="connsiteX4" fmla="*/ 6531428 w 6531428"/>
              <a:gd name="connsiteY4" fmla="*/ 3004457 h 3491345"/>
              <a:gd name="connsiteX0" fmla="*/ 6127667 w 6531428"/>
              <a:gd name="connsiteY0" fmla="*/ 3788229 h 3788229"/>
              <a:gd name="connsiteX1" fmla="*/ 0 w 6531428"/>
              <a:gd name="connsiteY1" fmla="*/ 1662546 h 3788229"/>
              <a:gd name="connsiteX2" fmla="*/ 1591293 w 6531428"/>
              <a:gd name="connsiteY2" fmla="*/ 332510 h 3788229"/>
              <a:gd name="connsiteX3" fmla="*/ 4607626 w 6531428"/>
              <a:gd name="connsiteY3" fmla="*/ 0 h 3788229"/>
              <a:gd name="connsiteX4" fmla="*/ 6531428 w 6531428"/>
              <a:gd name="connsiteY4" fmla="*/ 3301341 h 3788229"/>
              <a:gd name="connsiteX0" fmla="*/ 6448301 w 6852062"/>
              <a:gd name="connsiteY0" fmla="*/ 3788229 h 3788229"/>
              <a:gd name="connsiteX1" fmla="*/ 0 w 6852062"/>
              <a:gd name="connsiteY1" fmla="*/ 1662546 h 3788229"/>
              <a:gd name="connsiteX2" fmla="*/ 1911927 w 6852062"/>
              <a:gd name="connsiteY2" fmla="*/ 332510 h 3788229"/>
              <a:gd name="connsiteX3" fmla="*/ 4928260 w 6852062"/>
              <a:gd name="connsiteY3" fmla="*/ 0 h 3788229"/>
              <a:gd name="connsiteX4" fmla="*/ 6852062 w 6852062"/>
              <a:gd name="connsiteY4" fmla="*/ 3301341 h 3788229"/>
              <a:gd name="connsiteX0" fmla="*/ 6448301 w 6852062"/>
              <a:gd name="connsiteY0" fmla="*/ 4156363 h 4156363"/>
              <a:gd name="connsiteX1" fmla="*/ 0 w 6852062"/>
              <a:gd name="connsiteY1" fmla="*/ 2030680 h 4156363"/>
              <a:gd name="connsiteX2" fmla="*/ 11875 w 6852062"/>
              <a:gd name="connsiteY2" fmla="*/ 0 h 4156363"/>
              <a:gd name="connsiteX3" fmla="*/ 4928260 w 6852062"/>
              <a:gd name="connsiteY3" fmla="*/ 368134 h 4156363"/>
              <a:gd name="connsiteX4" fmla="*/ 6852062 w 6852062"/>
              <a:gd name="connsiteY4" fmla="*/ 3669475 h 4156363"/>
              <a:gd name="connsiteX0" fmla="*/ 6448301 w 6852062"/>
              <a:gd name="connsiteY0" fmla="*/ 4156363 h 4156363"/>
              <a:gd name="connsiteX1" fmla="*/ 0 w 6852062"/>
              <a:gd name="connsiteY1" fmla="*/ 2030680 h 4156363"/>
              <a:gd name="connsiteX2" fmla="*/ 11875 w 6852062"/>
              <a:gd name="connsiteY2" fmla="*/ 0 h 4156363"/>
              <a:gd name="connsiteX3" fmla="*/ 4750130 w 6852062"/>
              <a:gd name="connsiteY3" fmla="*/ 23749 h 4156363"/>
              <a:gd name="connsiteX4" fmla="*/ 6852062 w 6852062"/>
              <a:gd name="connsiteY4" fmla="*/ 3669475 h 4156363"/>
              <a:gd name="connsiteX0" fmla="*/ 6448301 w 6852062"/>
              <a:gd name="connsiteY0" fmla="*/ 4156363 h 4156363"/>
              <a:gd name="connsiteX1" fmla="*/ 0 w 6852062"/>
              <a:gd name="connsiteY1" fmla="*/ 2658001 h 4156363"/>
              <a:gd name="connsiteX2" fmla="*/ 11875 w 6852062"/>
              <a:gd name="connsiteY2" fmla="*/ 0 h 4156363"/>
              <a:gd name="connsiteX3" fmla="*/ 4750130 w 6852062"/>
              <a:gd name="connsiteY3" fmla="*/ 23749 h 4156363"/>
              <a:gd name="connsiteX4" fmla="*/ 6852062 w 6852062"/>
              <a:gd name="connsiteY4" fmla="*/ 3669475 h 4156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2062" h="4156363">
                <a:moveTo>
                  <a:pt x="6448301" y="4156363"/>
                </a:moveTo>
                <a:cubicBezTo>
                  <a:pt x="4298867" y="3447802"/>
                  <a:pt x="2149434" y="3366562"/>
                  <a:pt x="0" y="2658001"/>
                </a:cubicBezTo>
                <a:cubicBezTo>
                  <a:pt x="3958" y="1981108"/>
                  <a:pt x="7917" y="676893"/>
                  <a:pt x="11875" y="0"/>
                </a:cubicBezTo>
                <a:lnTo>
                  <a:pt x="4750130" y="23749"/>
                </a:lnTo>
                <a:lnTo>
                  <a:pt x="6852062" y="3669475"/>
                </a:lnTo>
              </a:path>
            </a:pathLst>
          </a:custGeom>
          <a:gradFill flip="none" rotWithShape="1">
            <a:gsLst>
              <a:gs pos="0">
                <a:schemeClr val="bg1">
                  <a:alpha val="1000"/>
                </a:schemeClr>
              </a:gs>
              <a:gs pos="100000">
                <a:schemeClr val="bg2">
                  <a:alpha val="28000"/>
                </a:schemeClr>
              </a:gs>
            </a:gsLst>
            <a:lin ang="13500000" scaled="1"/>
            <a:tileRect/>
          </a:gradFill>
        </p:spPr>
        <p:txBody>
          <a:bodyPr rtlCol="0" anchor="ctr"/>
          <a:lstStyle/>
          <a:p>
            <a:pPr algn="ctr"/>
            <a:endParaRPr lang="en-GB"/>
          </a:p>
        </p:txBody>
      </p:sp>
      <p:pic>
        <p:nvPicPr>
          <p:cNvPr id="246808" name="Picture 24"/>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5910796" y="3573206"/>
            <a:ext cx="1492594" cy="1262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p:txBody>
          <a:bodyPr/>
          <a:lstStyle/>
          <a:p>
            <a:r>
              <a:rPr lang="en-US" cap="none" dirty="0">
                <a:solidFill>
                  <a:srgbClr val="FFFFFF"/>
                </a:solidFill>
                <a:latin typeface="Impact" charset="0"/>
              </a:rPr>
              <a:t>QUÉ PASA EN LAS REDES EN EMEA</a:t>
            </a:r>
            <a:endParaRPr lang="en-GB" dirty="0"/>
          </a:p>
        </p:txBody>
      </p:sp>
      <p:sp>
        <p:nvSpPr>
          <p:cNvPr id="14" name="Freeform 5"/>
          <p:cNvSpPr>
            <a:spLocks/>
          </p:cNvSpPr>
          <p:nvPr/>
        </p:nvSpPr>
        <p:spPr bwMode="auto">
          <a:xfrm>
            <a:off x="6455894" y="-410633"/>
            <a:ext cx="4410024" cy="504570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9804"/>
            </a:srgbClr>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25" name="Group 24"/>
          <p:cNvGrpSpPr/>
          <p:nvPr/>
        </p:nvGrpSpPr>
        <p:grpSpPr>
          <a:xfrm rot="638634">
            <a:off x="323349" y="2650155"/>
            <a:ext cx="1213996" cy="1361015"/>
            <a:chOff x="416465" y="2776984"/>
            <a:chExt cx="1113808" cy="1248695"/>
          </a:xfrm>
        </p:grpSpPr>
        <p:pic>
          <p:nvPicPr>
            <p:cNvPr id="21" name="Picture 20"/>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22" name="Rectangle 21"/>
            <p:cNvSpPr/>
            <p:nvPr/>
          </p:nvSpPr>
          <p:spPr>
            <a:xfrm>
              <a:off x="447035" y="2776984"/>
              <a:ext cx="1064292" cy="423565"/>
            </a:xfrm>
            <a:prstGeom prst="rect">
              <a:avLst/>
            </a:prstGeom>
          </p:spPr>
          <p:txBody>
            <a:bodyPr wrap="square">
              <a:spAutoFit/>
            </a:bodyPr>
            <a:lstStyle/>
            <a:p>
              <a:pPr lvl="0" algn="ctr">
                <a:buSzPct val="100000"/>
              </a:pPr>
              <a:r>
                <a:rPr lang="en-US" sz="1400" dirty="0">
                  <a:solidFill>
                    <a:srgbClr val="FFFFFF"/>
                  </a:solidFill>
                  <a:latin typeface="Impact" charset="0"/>
                </a:rPr>
                <a:t>NOTICIAS </a:t>
              </a:r>
              <a:r>
                <a:rPr lang="en-US" sz="1000" dirty="0">
                  <a:solidFill>
                    <a:srgbClr val="FFFFFF"/>
                  </a:solidFill>
                  <a:latin typeface="Impact" charset="0"/>
                </a:rPr>
                <a:t>TRENDING</a:t>
              </a:r>
            </a:p>
          </p:txBody>
        </p:sp>
      </p:grpSp>
      <p:grpSp>
        <p:nvGrpSpPr>
          <p:cNvPr id="26" name="Group 25"/>
          <p:cNvGrpSpPr/>
          <p:nvPr/>
        </p:nvGrpSpPr>
        <p:grpSpPr>
          <a:xfrm rot="21175619">
            <a:off x="1629051" y="2407466"/>
            <a:ext cx="1283969" cy="1431025"/>
            <a:chOff x="416465" y="2784304"/>
            <a:chExt cx="1113808" cy="1241375"/>
          </a:xfrm>
        </p:grpSpPr>
        <p:pic>
          <p:nvPicPr>
            <p:cNvPr id="27" name="Picture 26">
              <a:hlinkClick r:id="rId8"/>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28" name="Rectangle 27"/>
            <p:cNvSpPr/>
            <p:nvPr/>
          </p:nvSpPr>
          <p:spPr>
            <a:xfrm>
              <a:off x="441221" y="2784304"/>
              <a:ext cx="1064292" cy="347084"/>
            </a:xfrm>
            <a:prstGeom prst="rect">
              <a:avLst/>
            </a:prstGeom>
          </p:spPr>
          <p:txBody>
            <a:bodyPr wrap="square">
              <a:spAutoFit/>
            </a:bodyPr>
            <a:lstStyle/>
            <a:p>
              <a:pPr algn="ctr">
                <a:buSzPct val="100000"/>
              </a:pPr>
              <a:r>
                <a:rPr lang="en-US" sz="1000" dirty="0" smtClean="0">
                  <a:solidFill>
                    <a:srgbClr val="FFFFFF"/>
                  </a:solidFill>
                  <a:latin typeface="Impact" charset="0"/>
                </a:rPr>
                <a:t>HASHTAG CON </a:t>
              </a:r>
              <a:r>
                <a:rPr lang="en-US" sz="1000" dirty="0">
                  <a:solidFill>
                    <a:srgbClr val="FFFFFF"/>
                  </a:solidFill>
                  <a:latin typeface="Impact" charset="0"/>
                </a:rPr>
                <a:t>MÁS INFLUENCIA</a:t>
              </a:r>
            </a:p>
          </p:txBody>
        </p:sp>
      </p:grpSp>
      <p:grpSp>
        <p:nvGrpSpPr>
          <p:cNvPr id="30" name="Group 29"/>
          <p:cNvGrpSpPr/>
          <p:nvPr/>
        </p:nvGrpSpPr>
        <p:grpSpPr>
          <a:xfrm rot="509742">
            <a:off x="3107021" y="2430942"/>
            <a:ext cx="1269063" cy="1416737"/>
            <a:chOff x="416465" y="2782263"/>
            <a:chExt cx="1113808" cy="1243416"/>
          </a:xfrm>
        </p:grpSpPr>
        <p:pic>
          <p:nvPicPr>
            <p:cNvPr id="31" name="Picture 30"/>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2" name="Rectangle 31"/>
            <p:cNvSpPr/>
            <p:nvPr/>
          </p:nvSpPr>
          <p:spPr>
            <a:xfrm>
              <a:off x="441223" y="2782263"/>
              <a:ext cx="1064292" cy="351161"/>
            </a:xfrm>
            <a:prstGeom prst="rect">
              <a:avLst/>
            </a:prstGeom>
          </p:spPr>
          <p:txBody>
            <a:bodyPr wrap="square">
              <a:spAutoFit/>
            </a:bodyPr>
            <a:lstStyle/>
            <a:p>
              <a:pPr algn="ctr">
                <a:buSzPct val="100000"/>
              </a:pPr>
              <a:r>
                <a:rPr lang="en-US" sz="1000" dirty="0">
                  <a:solidFill>
                    <a:srgbClr val="FFFFFF"/>
                  </a:solidFill>
                  <a:latin typeface="Impact" charset="0"/>
                </a:rPr>
                <a:t>PORCENTAJE DE FANS  EN FACEBOOK</a:t>
              </a:r>
            </a:p>
          </p:txBody>
        </p:sp>
      </p:grpSp>
      <p:grpSp>
        <p:nvGrpSpPr>
          <p:cNvPr id="34" name="Group 33"/>
          <p:cNvGrpSpPr/>
          <p:nvPr/>
        </p:nvGrpSpPr>
        <p:grpSpPr>
          <a:xfrm rot="21236501">
            <a:off x="4454620" y="2480504"/>
            <a:ext cx="1573840" cy="1550804"/>
            <a:chOff x="416465" y="2928173"/>
            <a:chExt cx="1113808" cy="1097506"/>
          </a:xfrm>
        </p:grpSpPr>
        <p:pic>
          <p:nvPicPr>
            <p:cNvPr id="35" name="Picture 34"/>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6" name="Rectangle 35"/>
            <p:cNvSpPr/>
            <p:nvPr/>
          </p:nvSpPr>
          <p:spPr>
            <a:xfrm>
              <a:off x="441223" y="2928173"/>
              <a:ext cx="1064292" cy="174251"/>
            </a:xfrm>
            <a:prstGeom prst="rect">
              <a:avLst/>
            </a:prstGeom>
          </p:spPr>
          <p:txBody>
            <a:bodyPr wrap="square">
              <a:spAutoFit/>
            </a:bodyPr>
            <a:lstStyle/>
            <a:p>
              <a:pPr algn="ctr">
                <a:buSzPct val="100000"/>
              </a:pPr>
              <a:r>
                <a:rPr lang="en-US" sz="1000" dirty="0">
                  <a:solidFill>
                    <a:srgbClr val="FFFFFF"/>
                  </a:solidFill>
                  <a:latin typeface="Impact" charset="0"/>
                </a:rPr>
                <a:t>VÍDEO MÁS COMPARTIDO</a:t>
              </a:r>
            </a:p>
          </p:txBody>
        </p:sp>
      </p:grpSp>
      <p:sp>
        <p:nvSpPr>
          <p:cNvPr id="3" name="Rectangle 2"/>
          <p:cNvSpPr/>
          <p:nvPr/>
        </p:nvSpPr>
        <p:spPr>
          <a:xfrm rot="21224734">
            <a:off x="1688130" y="2878710"/>
            <a:ext cx="1216080" cy="911135"/>
          </a:xfrm>
          <a:prstGeom prst="rect">
            <a:avLst/>
          </a:prstGeom>
          <a:noFill/>
        </p:spPr>
        <p:txBody>
          <a:bodyPr wrap="none" lIns="18000" rIns="18000" rtlCol="0" anchor="ctr">
            <a:noAutofit/>
          </a:bodyPr>
          <a:lstStyle/>
          <a:p>
            <a:pPr marL="0" algn="ctr"/>
            <a:endParaRPr lang="en-GB" sz="900" b="1" kern="0" cap="all" dirty="0">
              <a:solidFill>
                <a:schemeClr val="bg1"/>
              </a:solidFill>
            </a:endParaRPr>
          </a:p>
        </p:txBody>
      </p:sp>
      <p:pic>
        <p:nvPicPr>
          <p:cNvPr id="39" name="Picture 38"/>
          <p:cNvPicPr>
            <a:picLocks noChangeAspect="1"/>
          </p:cNvPicPr>
          <p:nvPr/>
        </p:nvPicPr>
        <p:blipFill rotWithShape="1">
          <a:blip r:embed="rId9" cstate="screen">
            <a:extLst>
              <a:ext uri="{28A0092B-C50C-407E-A947-70E740481C1C}">
                <a14:useLocalDpi xmlns:a14="http://schemas.microsoft.com/office/drawing/2010/main"/>
              </a:ext>
            </a:extLst>
          </a:blip>
          <a:srcRect l="26674" t="-4091" r="66013" b="37210"/>
          <a:stretch/>
        </p:blipFill>
        <p:spPr>
          <a:xfrm rot="21175619">
            <a:off x="2079893" y="3600667"/>
            <a:ext cx="392120" cy="987853"/>
          </a:xfrm>
          <a:prstGeom prst="rect">
            <a:avLst/>
          </a:prstGeom>
          <a:ln>
            <a:noFill/>
          </a:ln>
        </p:spPr>
      </p:pic>
      <p:pic>
        <p:nvPicPr>
          <p:cNvPr id="41" name="Picture 40"/>
          <p:cNvPicPr>
            <a:picLocks noChangeAspect="1"/>
          </p:cNvPicPr>
          <p:nvPr/>
        </p:nvPicPr>
        <p:blipFill rotWithShape="1">
          <a:blip r:embed="rId9" cstate="screen">
            <a:extLst>
              <a:ext uri="{28A0092B-C50C-407E-A947-70E740481C1C}">
                <a14:useLocalDpi xmlns:a14="http://schemas.microsoft.com/office/drawing/2010/main"/>
              </a:ext>
            </a:extLst>
          </a:blip>
          <a:srcRect l="41320" t="-4091" r="48572" b="37210"/>
          <a:stretch/>
        </p:blipFill>
        <p:spPr>
          <a:xfrm rot="509742">
            <a:off x="3218813" y="3529829"/>
            <a:ext cx="535722" cy="976386"/>
          </a:xfrm>
          <a:prstGeom prst="rect">
            <a:avLst/>
          </a:prstGeom>
          <a:ln>
            <a:noFill/>
          </a:ln>
        </p:spPr>
      </p:pic>
      <p:sp>
        <p:nvSpPr>
          <p:cNvPr id="106" name="TextBox 105"/>
          <p:cNvSpPr txBox="1"/>
          <p:nvPr/>
        </p:nvSpPr>
        <p:spPr>
          <a:xfrm>
            <a:off x="4708922" y="4070376"/>
            <a:ext cx="1448389" cy="630942"/>
          </a:xfrm>
          <a:prstGeom prst="rect">
            <a:avLst/>
          </a:prstGeom>
          <a:noFill/>
        </p:spPr>
        <p:txBody>
          <a:bodyPr wrap="square" rtlCol="0">
            <a:spAutoFit/>
          </a:bodyPr>
          <a:lstStyle/>
          <a:p>
            <a:pPr lvl="0">
              <a:buSzPct val="100000"/>
            </a:pPr>
            <a:r>
              <a:rPr lang="en-GB" sz="700" dirty="0" smtClean="0">
                <a:solidFill>
                  <a:schemeClr val="bg1"/>
                </a:solidFill>
              </a:rPr>
              <a:t>“</a:t>
            </a:r>
            <a:r>
              <a:rPr lang="en-US" sz="700" dirty="0">
                <a:solidFill>
                  <a:srgbClr val="FFFFFF"/>
                </a:solidFill>
              </a:rPr>
              <a:t>«Durante el </a:t>
            </a:r>
            <a:r>
              <a:rPr lang="en-US" sz="700" dirty="0" err="1">
                <a:solidFill>
                  <a:srgbClr val="FFFFFF"/>
                </a:solidFill>
              </a:rPr>
              <a:t>último</a:t>
            </a:r>
            <a:r>
              <a:rPr lang="en-US" sz="700" dirty="0">
                <a:solidFill>
                  <a:srgbClr val="FFFFFF"/>
                </a:solidFill>
              </a:rPr>
              <a:t> </a:t>
            </a:r>
            <a:r>
              <a:rPr lang="en-US" sz="700" dirty="0" err="1">
                <a:solidFill>
                  <a:srgbClr val="FFFFFF"/>
                </a:solidFill>
              </a:rPr>
              <a:t>mes</a:t>
            </a:r>
            <a:r>
              <a:rPr lang="en-US" sz="700" dirty="0">
                <a:solidFill>
                  <a:srgbClr val="FFFFFF"/>
                </a:solidFill>
              </a:rPr>
              <a:t>, </a:t>
            </a:r>
            <a:r>
              <a:rPr lang="en-US" sz="700" dirty="0" err="1">
                <a:solidFill>
                  <a:srgbClr val="FFFFFF"/>
                </a:solidFill>
              </a:rPr>
              <a:t>este</a:t>
            </a:r>
            <a:r>
              <a:rPr lang="en-US" sz="700" dirty="0">
                <a:solidFill>
                  <a:srgbClr val="FFFFFF"/>
                </a:solidFill>
              </a:rPr>
              <a:t> </a:t>
            </a:r>
            <a:r>
              <a:rPr lang="en-US" sz="700" dirty="0" err="1">
                <a:solidFill>
                  <a:srgbClr val="FFFFFF"/>
                </a:solidFill>
              </a:rPr>
              <a:t>vídeo</a:t>
            </a:r>
            <a:r>
              <a:rPr lang="en-US" sz="700" dirty="0">
                <a:solidFill>
                  <a:srgbClr val="FFFFFF"/>
                </a:solidFill>
              </a:rPr>
              <a:t> </a:t>
            </a:r>
            <a:r>
              <a:rPr lang="en-US" sz="700" dirty="0" err="1">
                <a:solidFill>
                  <a:srgbClr val="FFFFFF"/>
                </a:solidFill>
              </a:rPr>
              <a:t>encabezó</a:t>
            </a:r>
            <a:r>
              <a:rPr lang="en-US" sz="700" dirty="0">
                <a:solidFill>
                  <a:srgbClr val="FFFFFF"/>
                </a:solidFill>
              </a:rPr>
              <a:t> la </a:t>
            </a:r>
            <a:r>
              <a:rPr lang="en-US" sz="700" dirty="0" err="1">
                <a:solidFill>
                  <a:srgbClr val="FFFFFF"/>
                </a:solidFill>
              </a:rPr>
              <a:t>lista</a:t>
            </a:r>
            <a:r>
              <a:rPr lang="en-US" sz="700" dirty="0">
                <a:solidFill>
                  <a:srgbClr val="FFFFFF"/>
                </a:solidFill>
              </a:rPr>
              <a:t> de </a:t>
            </a:r>
            <a:r>
              <a:rPr lang="en-US" sz="700" dirty="0" err="1">
                <a:solidFill>
                  <a:srgbClr val="FFFFFF"/>
                </a:solidFill>
              </a:rPr>
              <a:t>tendencias</a:t>
            </a:r>
            <a:r>
              <a:rPr lang="en-US" sz="700" dirty="0">
                <a:solidFill>
                  <a:srgbClr val="FFFFFF"/>
                </a:solidFill>
              </a:rPr>
              <a:t> de Italia (45%), Portugal (60%) y </a:t>
            </a:r>
            <a:r>
              <a:rPr lang="en-US" sz="700" dirty="0" err="1">
                <a:solidFill>
                  <a:srgbClr val="FFFFFF"/>
                </a:solidFill>
              </a:rPr>
              <a:t>España</a:t>
            </a:r>
            <a:r>
              <a:rPr lang="en-US" sz="700" dirty="0">
                <a:solidFill>
                  <a:srgbClr val="FFFFFF"/>
                </a:solidFill>
              </a:rPr>
              <a:t> (53%).» </a:t>
            </a:r>
          </a:p>
        </p:txBody>
      </p:sp>
      <p:sp>
        <p:nvSpPr>
          <p:cNvPr id="107" name="Rectangle 106"/>
          <p:cNvSpPr/>
          <p:nvPr/>
        </p:nvSpPr>
        <p:spPr>
          <a:xfrm>
            <a:off x="742038" y="4084240"/>
            <a:ext cx="1330839" cy="523220"/>
          </a:xfrm>
          <a:prstGeom prst="rect">
            <a:avLst/>
          </a:prstGeom>
        </p:spPr>
        <p:txBody>
          <a:bodyPr wrap="square">
            <a:spAutoFit/>
          </a:bodyPr>
          <a:lstStyle/>
          <a:p>
            <a:pPr fontAlgn="base"/>
            <a:r>
              <a:rPr lang="en-US" sz="700" dirty="0">
                <a:solidFill>
                  <a:srgbClr val="FFFFFF"/>
                </a:solidFill>
              </a:rPr>
              <a:t>La </a:t>
            </a:r>
            <a:r>
              <a:rPr lang="en-US" sz="700" dirty="0" err="1">
                <a:solidFill>
                  <a:srgbClr val="FFFFFF"/>
                </a:solidFill>
              </a:rPr>
              <a:t>Lista</a:t>
            </a:r>
            <a:r>
              <a:rPr lang="en-US" sz="700" dirty="0">
                <a:solidFill>
                  <a:srgbClr val="FFFFFF"/>
                </a:solidFill>
              </a:rPr>
              <a:t> </a:t>
            </a:r>
            <a:r>
              <a:rPr lang="en-US" sz="700" dirty="0" err="1">
                <a:solidFill>
                  <a:srgbClr val="FFFFFF"/>
                </a:solidFill>
              </a:rPr>
              <a:t>Oficial</a:t>
            </a:r>
            <a:r>
              <a:rPr lang="en-US" sz="700" dirty="0">
                <a:solidFill>
                  <a:srgbClr val="FFFFFF"/>
                </a:solidFill>
              </a:rPr>
              <a:t> del Mundial SUPER EAGLES se ha </a:t>
            </a:r>
            <a:r>
              <a:rPr lang="en-US" sz="700" dirty="0" err="1">
                <a:solidFill>
                  <a:srgbClr val="FFFFFF"/>
                </a:solidFill>
              </a:rPr>
              <a:t>publicado</a:t>
            </a:r>
            <a:r>
              <a:rPr lang="en-US" sz="700" dirty="0">
                <a:solidFill>
                  <a:srgbClr val="FFFFFF"/>
                </a:solidFill>
              </a:rPr>
              <a:t> (+ de 2.000 </a:t>
            </a:r>
            <a:r>
              <a:rPr lang="en-US" sz="700" dirty="0" err="1">
                <a:solidFill>
                  <a:srgbClr val="FFFFFF"/>
                </a:solidFill>
              </a:rPr>
              <a:t>búsquedas</a:t>
            </a:r>
            <a:r>
              <a:rPr lang="en-US" sz="700" dirty="0">
                <a:solidFill>
                  <a:srgbClr val="FFFFFF"/>
                </a:solidFill>
              </a:rPr>
              <a:t> en Nigeria</a:t>
            </a:r>
            <a:endParaRPr lang="en-GB" sz="700" dirty="0">
              <a:solidFill>
                <a:schemeClr val="bg1"/>
              </a:solidFill>
            </a:endParaRPr>
          </a:p>
        </p:txBody>
      </p:sp>
      <p:sp>
        <p:nvSpPr>
          <p:cNvPr id="108" name="Rectangle 107"/>
          <p:cNvSpPr/>
          <p:nvPr/>
        </p:nvSpPr>
        <p:spPr>
          <a:xfrm>
            <a:off x="2346809" y="3921171"/>
            <a:ext cx="1123116" cy="584775"/>
          </a:xfrm>
          <a:prstGeom prst="rect">
            <a:avLst/>
          </a:prstGeom>
        </p:spPr>
        <p:txBody>
          <a:bodyPr wrap="square">
            <a:spAutoFit/>
          </a:bodyPr>
          <a:lstStyle/>
          <a:p>
            <a:pPr lvl="0">
              <a:buSzPct val="100000"/>
            </a:pPr>
            <a:r>
              <a:rPr lang="en-US" sz="800" dirty="0">
                <a:solidFill>
                  <a:srgbClr val="FFFFFF"/>
                </a:solidFill>
              </a:rPr>
              <a:t>La </a:t>
            </a:r>
            <a:r>
              <a:rPr lang="en-US" sz="800" dirty="0" err="1">
                <a:solidFill>
                  <a:srgbClr val="FFFFFF"/>
                </a:solidFill>
              </a:rPr>
              <a:t>cuenta</a:t>
            </a:r>
            <a:r>
              <a:rPr lang="en-US" sz="800" dirty="0">
                <a:solidFill>
                  <a:srgbClr val="FFFFFF"/>
                </a:solidFill>
              </a:rPr>
              <a:t> de twitter de BBC Sport </a:t>
            </a:r>
          </a:p>
          <a:p>
            <a:pPr lvl="0">
              <a:buSzPct val="100000"/>
            </a:pPr>
            <a:r>
              <a:rPr lang="en-US" sz="800" dirty="0">
                <a:solidFill>
                  <a:srgbClr val="FFFFFF"/>
                </a:solidFill>
              </a:rPr>
              <a:t>(2,2 M </a:t>
            </a:r>
            <a:r>
              <a:rPr lang="en-US" sz="800" dirty="0" err="1">
                <a:solidFill>
                  <a:srgbClr val="FFFFFF"/>
                </a:solidFill>
              </a:rPr>
              <a:t>seguidores</a:t>
            </a:r>
            <a:r>
              <a:rPr lang="en-US" sz="800" dirty="0">
                <a:solidFill>
                  <a:srgbClr val="FFFFFF"/>
                </a:solidFill>
              </a:rPr>
              <a:t>) </a:t>
            </a:r>
            <a:r>
              <a:rPr lang="en-US" sz="800" dirty="0" err="1">
                <a:solidFill>
                  <a:srgbClr val="FFFFFF"/>
                </a:solidFill>
              </a:rPr>
              <a:t>utilizando</a:t>
            </a:r>
            <a:r>
              <a:rPr lang="en-US" sz="800" dirty="0">
                <a:solidFill>
                  <a:srgbClr val="FFFFFF"/>
                </a:solidFill>
              </a:rPr>
              <a:t> #FIFA</a:t>
            </a:r>
          </a:p>
        </p:txBody>
      </p:sp>
      <p:sp>
        <p:nvSpPr>
          <p:cNvPr id="109" name="Rectangle 108"/>
          <p:cNvSpPr/>
          <p:nvPr/>
        </p:nvSpPr>
        <p:spPr>
          <a:xfrm>
            <a:off x="3501720" y="3913469"/>
            <a:ext cx="1151092" cy="738664"/>
          </a:xfrm>
          <a:prstGeom prst="rect">
            <a:avLst/>
          </a:prstGeom>
        </p:spPr>
        <p:txBody>
          <a:bodyPr wrap="square">
            <a:spAutoFit/>
          </a:bodyPr>
          <a:lstStyle/>
          <a:p>
            <a:pPr lvl="0">
              <a:buSzPct val="100000"/>
            </a:pPr>
            <a:r>
              <a:rPr lang="en-US" sz="700" dirty="0" err="1">
                <a:solidFill>
                  <a:srgbClr val="FFFFFF"/>
                </a:solidFill>
              </a:rPr>
              <a:t>Francia</a:t>
            </a:r>
            <a:r>
              <a:rPr lang="en-US" sz="700" dirty="0">
                <a:solidFill>
                  <a:srgbClr val="FFFFFF"/>
                </a:solidFill>
              </a:rPr>
              <a:t> </a:t>
            </a:r>
            <a:r>
              <a:rPr lang="en-US" sz="700" dirty="0" err="1">
                <a:solidFill>
                  <a:srgbClr val="FFFFFF"/>
                </a:solidFill>
              </a:rPr>
              <a:t>tiene</a:t>
            </a:r>
            <a:r>
              <a:rPr lang="en-US" sz="700" dirty="0">
                <a:solidFill>
                  <a:srgbClr val="FFFFFF"/>
                </a:solidFill>
              </a:rPr>
              <a:t> 719.143 aficionados locales </a:t>
            </a:r>
            <a:r>
              <a:rPr lang="en-US" sz="700" dirty="0" err="1">
                <a:solidFill>
                  <a:srgbClr val="FFFFFF"/>
                </a:solidFill>
              </a:rPr>
              <a:t>haciendo</a:t>
            </a:r>
            <a:r>
              <a:rPr lang="en-US" sz="700" dirty="0">
                <a:solidFill>
                  <a:srgbClr val="FFFFFF"/>
                </a:solidFill>
              </a:rPr>
              <a:t> </a:t>
            </a:r>
            <a:r>
              <a:rPr lang="en-US" sz="700" dirty="0" err="1">
                <a:solidFill>
                  <a:srgbClr val="FFFFFF"/>
                </a:solidFill>
              </a:rPr>
              <a:t>que</a:t>
            </a:r>
            <a:r>
              <a:rPr lang="en-US" sz="700" dirty="0">
                <a:solidFill>
                  <a:srgbClr val="FFFFFF"/>
                </a:solidFill>
              </a:rPr>
              <a:t> </a:t>
            </a:r>
            <a:r>
              <a:rPr lang="en-US" sz="700" dirty="0" err="1">
                <a:solidFill>
                  <a:srgbClr val="FFFFFF"/>
                </a:solidFill>
              </a:rPr>
              <a:t>sean</a:t>
            </a:r>
            <a:r>
              <a:rPr lang="en-US" sz="700" dirty="0">
                <a:solidFill>
                  <a:srgbClr val="FFFFFF"/>
                </a:solidFill>
              </a:rPr>
              <a:t> de </a:t>
            </a:r>
            <a:r>
              <a:rPr lang="en-US" sz="700" dirty="0" err="1">
                <a:solidFill>
                  <a:srgbClr val="FFFFFF"/>
                </a:solidFill>
              </a:rPr>
              <a:t>las</a:t>
            </a:r>
            <a:r>
              <a:rPr lang="en-US" sz="700" dirty="0">
                <a:solidFill>
                  <a:srgbClr val="FFFFFF"/>
                </a:solidFill>
              </a:rPr>
              <a:t> </a:t>
            </a:r>
            <a:r>
              <a:rPr lang="en-US" sz="700" dirty="0" err="1">
                <a:solidFill>
                  <a:srgbClr val="FFFFFF"/>
                </a:solidFill>
              </a:rPr>
              <a:t>primeras</a:t>
            </a:r>
            <a:r>
              <a:rPr lang="en-US" sz="700" dirty="0">
                <a:solidFill>
                  <a:srgbClr val="FFFFFF"/>
                </a:solidFill>
              </a:rPr>
              <a:t> </a:t>
            </a:r>
            <a:r>
              <a:rPr lang="en-US" sz="700" dirty="0" err="1">
                <a:solidFill>
                  <a:srgbClr val="FFFFFF"/>
                </a:solidFill>
              </a:rPr>
              <a:t>nacionalidades</a:t>
            </a:r>
            <a:r>
              <a:rPr lang="en-US" sz="700" dirty="0">
                <a:solidFill>
                  <a:srgbClr val="FFFFFF"/>
                </a:solidFill>
              </a:rPr>
              <a:t> </a:t>
            </a:r>
            <a:r>
              <a:rPr lang="en-US" sz="700" dirty="0" err="1">
                <a:solidFill>
                  <a:srgbClr val="FFFFFF"/>
                </a:solidFill>
              </a:rPr>
              <a:t>siguiendo</a:t>
            </a:r>
            <a:r>
              <a:rPr lang="en-US" sz="700" dirty="0">
                <a:solidFill>
                  <a:srgbClr val="FFFFFF"/>
                </a:solidFill>
              </a:rPr>
              <a:t> la </a:t>
            </a:r>
            <a:r>
              <a:rPr lang="en-US" sz="700" dirty="0" err="1">
                <a:solidFill>
                  <a:srgbClr val="FFFFFF"/>
                </a:solidFill>
              </a:rPr>
              <a:t>página</a:t>
            </a:r>
            <a:endParaRPr lang="en-US" sz="700" dirty="0">
              <a:solidFill>
                <a:srgbClr val="FFFFFF"/>
              </a:solidFill>
            </a:endParaRPr>
          </a:p>
        </p:txBody>
      </p:sp>
      <p:pic>
        <p:nvPicPr>
          <p:cNvPr id="110" name="Picture 6" descr="http://t2.gstatic.com/images?q=tbn:ANd9GcSAbJmGXk71vDiU9W_QV5ZQZYrXDjnlkz8E_GZu4hsSUkrrxnOvpbQAsKSmPBYKKLGjZBCWoevm"/>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rot="658440">
            <a:off x="390579" y="3149612"/>
            <a:ext cx="1000198" cy="749031"/>
          </a:xfrm>
          <a:prstGeom prst="rect">
            <a:avLst/>
          </a:prstGeom>
          <a:noFill/>
          <a:extLst>
            <a:ext uri="{909E8E84-426E-40dd-AFC4-6F175D3DCCD1}">
              <a14:hiddenFill xmlns:a14="http://schemas.microsoft.com/office/drawing/2010/main">
                <a:solidFill>
                  <a:srgbClr val="FFFFFF"/>
                </a:solidFill>
              </a14:hiddenFill>
            </a:ext>
          </a:extLst>
        </p:spPr>
      </p:pic>
      <p:grpSp>
        <p:nvGrpSpPr>
          <p:cNvPr id="121" name="Group 4"/>
          <p:cNvGrpSpPr>
            <a:grpSpLocks noChangeAspect="1"/>
          </p:cNvGrpSpPr>
          <p:nvPr/>
        </p:nvGrpSpPr>
        <p:grpSpPr bwMode="auto">
          <a:xfrm>
            <a:off x="4508202" y="2411579"/>
            <a:ext cx="227153" cy="227153"/>
            <a:chOff x="1804" y="543"/>
            <a:chExt cx="2152" cy="2152"/>
          </a:xfrm>
        </p:grpSpPr>
        <p:sp>
          <p:nvSpPr>
            <p:cNvPr id="122" name="Oval 5"/>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Oval 5">
              <a:hlinkClick r:id="rId11"/>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126" name="Picture 4">
            <a:hlinkClick r:id="rId11"/>
          </p:cNvPr>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rot="21283429">
            <a:off x="4609299" y="2918379"/>
            <a:ext cx="1298137" cy="9791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7" name="Picture 2" descr="http://www.ucl.ac.uk/news/news-articles/1211/BBC_logo_square.jpg"/>
          <p:cNvPicPr>
            <a:picLocks noChangeAspect="1" noChangeArrowheads="1"/>
          </p:cNvPicPr>
          <p:nvPr/>
        </p:nvPicPr>
        <p:blipFill rotWithShape="1">
          <a:blip r:embed="rId13" cstate="screen">
            <a:extLst>
              <a:ext uri="{28A0092B-C50C-407E-A947-70E740481C1C}">
                <a14:useLocalDpi xmlns:a14="http://schemas.microsoft.com/office/drawing/2010/main"/>
              </a:ext>
            </a:extLst>
          </a:blip>
          <a:srcRect/>
          <a:stretch/>
        </p:blipFill>
        <p:spPr bwMode="auto">
          <a:xfrm rot="21107570">
            <a:off x="1831199" y="3207334"/>
            <a:ext cx="910840" cy="253886"/>
          </a:xfrm>
          <a:prstGeom prst="rect">
            <a:avLst/>
          </a:prstGeom>
          <a:noFill/>
          <a:effectLst/>
          <a:extLst>
            <a:ext uri="{909E8E84-426E-40dd-AFC4-6F175D3DCCD1}">
              <a14:hiddenFill xmlns:a14="http://schemas.microsoft.com/office/drawing/2010/main">
                <a:solidFill>
                  <a:srgbClr val="FFFFFF"/>
                </a:solidFill>
              </a14:hiddenFill>
            </a:ext>
          </a:extLst>
        </p:spPr>
      </p:pic>
      <p:pic>
        <p:nvPicPr>
          <p:cNvPr id="128" name="Picture 10"/>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rot="465017">
            <a:off x="3388708" y="3136899"/>
            <a:ext cx="605617" cy="4030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23"/>
          <p:cNvPicPr>
            <a:picLocks noChangeAspect="1"/>
          </p:cNvPicPr>
          <p:nvPr/>
        </p:nvPicPr>
        <p:blipFill rotWithShape="1">
          <a:blip r:embed="rId9" cstate="screen">
            <a:extLst>
              <a:ext uri="{28A0092B-C50C-407E-A947-70E740481C1C}">
                <a14:useLocalDpi xmlns:a14="http://schemas.microsoft.com/office/drawing/2010/main"/>
              </a:ext>
            </a:extLst>
          </a:blip>
          <a:srcRect l="62337" t="-4091" r="-360" b="37210"/>
          <a:stretch/>
        </p:blipFill>
        <p:spPr>
          <a:xfrm rot="21236501">
            <a:off x="4399929" y="3670535"/>
            <a:ext cx="1768652" cy="856936"/>
          </a:xfrm>
          <a:prstGeom prst="rect">
            <a:avLst/>
          </a:prstGeom>
          <a:ln>
            <a:noFill/>
          </a:ln>
        </p:spPr>
      </p:pic>
      <p:sp>
        <p:nvSpPr>
          <p:cNvPr id="129" name="TextBox 128"/>
          <p:cNvSpPr txBox="1"/>
          <p:nvPr/>
        </p:nvSpPr>
        <p:spPr>
          <a:xfrm rot="19855106">
            <a:off x="6325105" y="260708"/>
            <a:ext cx="2251795" cy="430887"/>
          </a:xfrm>
          <a:prstGeom prst="rect">
            <a:avLst/>
          </a:prstGeom>
          <a:noFill/>
        </p:spPr>
        <p:txBody>
          <a:bodyPr wrap="square" rtlCol="0">
            <a:spAutoFit/>
          </a:bodyPr>
          <a:lstStyle/>
          <a:p>
            <a:pPr>
              <a:buSzPct val="100000"/>
            </a:pPr>
            <a:r>
              <a:rPr lang="en-US" sz="1100" dirty="0">
                <a:solidFill>
                  <a:srgbClr val="FFFFFF"/>
                </a:solidFill>
                <a:latin typeface="Impact" charset="0"/>
              </a:rPr>
              <a:t>CONTRIBUYENTES PRINCIPALES DE LAS REDES SOCIALES</a:t>
            </a:r>
          </a:p>
        </p:txBody>
      </p:sp>
      <p:sp>
        <p:nvSpPr>
          <p:cNvPr id="64" name="TextBox 63"/>
          <p:cNvSpPr txBox="1"/>
          <p:nvPr/>
        </p:nvSpPr>
        <p:spPr>
          <a:xfrm>
            <a:off x="7567536" y="3749535"/>
            <a:ext cx="1521281" cy="258532"/>
          </a:xfrm>
          <a:prstGeom prst="rect">
            <a:avLst/>
          </a:prstGeom>
          <a:noFill/>
        </p:spPr>
        <p:txBody>
          <a:bodyPr wrap="square" rtlCol="0">
            <a:spAutoFit/>
          </a:bodyPr>
          <a:lstStyle/>
          <a:p>
            <a:pPr algn="r">
              <a:lnSpc>
                <a:spcPct val="90000"/>
              </a:lnSpc>
            </a:pPr>
            <a:r>
              <a:rPr lang="en-US" sz="600" b="1" dirty="0">
                <a:solidFill>
                  <a:srgbClr val="FFFFFF"/>
                </a:solidFill>
              </a:rPr>
              <a:t>Fuente: </a:t>
            </a:r>
            <a:r>
              <a:rPr lang="en-US" sz="600" dirty="0">
                <a:solidFill>
                  <a:srgbClr val="FFFFFF"/>
                </a:solidFill>
              </a:rPr>
              <a:t>Antenna de OMG </a:t>
            </a:r>
            <a:r>
              <a:rPr lang="en-US" sz="600" dirty="0" err="1">
                <a:solidFill>
                  <a:srgbClr val="FFFFFF"/>
                </a:solidFill>
              </a:rPr>
              <a:t>realizada</a:t>
            </a:r>
            <a:r>
              <a:rPr lang="en-US" sz="600" dirty="0">
                <a:solidFill>
                  <a:srgbClr val="FFFFFF"/>
                </a:solidFill>
              </a:rPr>
              <a:t> en </a:t>
            </a:r>
            <a:r>
              <a:rPr lang="en-US" sz="600" dirty="0" err="1">
                <a:solidFill>
                  <a:srgbClr val="FFFFFF"/>
                </a:solidFill>
              </a:rPr>
              <a:t>colaboración</a:t>
            </a:r>
            <a:r>
              <a:rPr lang="en-US" sz="600" dirty="0">
                <a:solidFill>
                  <a:srgbClr val="FFFFFF"/>
                </a:solidFill>
              </a:rPr>
              <a:t> con </a:t>
            </a:r>
            <a:r>
              <a:rPr lang="en-US" sz="600" dirty="0" err="1">
                <a:solidFill>
                  <a:srgbClr val="FFFFFF"/>
                </a:solidFill>
              </a:rPr>
              <a:t>repindex</a:t>
            </a:r>
            <a:endParaRPr lang="en-GB" sz="600" dirty="0">
              <a:solidFill>
                <a:schemeClr val="bg1"/>
              </a:solidFill>
            </a:endParaRPr>
          </a:p>
        </p:txBody>
      </p:sp>
      <p:pic>
        <p:nvPicPr>
          <p:cNvPr id="19" name="Picture 18"/>
          <p:cNvPicPr>
            <a:picLocks noChangeAspect="1"/>
          </p:cNvPicPr>
          <p:nvPr/>
        </p:nvPicPr>
        <p:blipFill rotWithShape="1">
          <a:blip r:embed="rId9" cstate="screen">
            <a:extLst>
              <a:ext uri="{28A0092B-C50C-407E-A947-70E740481C1C}">
                <a14:useLocalDpi xmlns:a14="http://schemas.microsoft.com/office/drawing/2010/main"/>
              </a:ext>
            </a:extLst>
          </a:blip>
          <a:srcRect l="-17720" t="-4091" r="89017" b="37210"/>
          <a:stretch/>
        </p:blipFill>
        <p:spPr>
          <a:xfrm rot="638634">
            <a:off x="-495173" y="3336982"/>
            <a:ext cx="1750114" cy="1123323"/>
          </a:xfrm>
          <a:prstGeom prst="rect">
            <a:avLst/>
          </a:prstGeom>
          <a:ln>
            <a:noFill/>
          </a:ln>
        </p:spPr>
      </p:pic>
      <p:grpSp>
        <p:nvGrpSpPr>
          <p:cNvPr id="6" name="Group 5"/>
          <p:cNvGrpSpPr/>
          <p:nvPr/>
        </p:nvGrpSpPr>
        <p:grpSpPr>
          <a:xfrm>
            <a:off x="212635" y="1394630"/>
            <a:ext cx="2344167" cy="252000"/>
            <a:chOff x="606056" y="1490327"/>
            <a:chExt cx="2344167" cy="333781"/>
          </a:xfrm>
        </p:grpSpPr>
        <p:sp>
          <p:nvSpPr>
            <p:cNvPr id="4" name="Rectangle 3"/>
            <p:cNvSpPr/>
            <p:nvPr/>
          </p:nvSpPr>
          <p:spPr>
            <a:xfrm>
              <a:off x="606056" y="1490327"/>
              <a:ext cx="284622" cy="333781"/>
            </a:xfrm>
            <a:prstGeom prst="rect">
              <a:avLst/>
            </a:prstGeom>
            <a:solidFill>
              <a:schemeClr val="accent6"/>
            </a:solidFill>
          </p:spPr>
          <p:txBody>
            <a:bodyPr wrap="none" lIns="18000" rIns="18000" rtlCol="0" anchor="ctr">
              <a:noAutofit/>
            </a:bodyPr>
            <a:lstStyle/>
            <a:p>
              <a:pPr marL="0" algn="ctr"/>
              <a:r>
                <a:rPr lang="en-GB" kern="0" cap="all" dirty="0">
                  <a:solidFill>
                    <a:schemeClr val="bg1"/>
                  </a:solidFill>
                  <a:latin typeface="Impact"/>
                </a:rPr>
                <a:t>1</a:t>
              </a:r>
            </a:p>
          </p:txBody>
        </p:sp>
        <p:sp>
          <p:nvSpPr>
            <p:cNvPr id="67" name="Rectangle 66"/>
            <p:cNvSpPr/>
            <p:nvPr/>
          </p:nvSpPr>
          <p:spPr>
            <a:xfrm>
              <a:off x="869635" y="1490327"/>
              <a:ext cx="2080588" cy="333781"/>
            </a:xfrm>
            <a:prstGeom prst="rect">
              <a:avLst/>
            </a:prstGeom>
            <a:solidFill>
              <a:schemeClr val="accent6">
                <a:lumMod val="75000"/>
              </a:schemeClr>
            </a:solidFill>
          </p:spPr>
          <p:txBody>
            <a:bodyPr wrap="none" lIns="72000" rIns="36000" rtlCol="0" anchor="ctr">
              <a:noAutofit/>
            </a:bodyPr>
            <a:lstStyle/>
            <a:p>
              <a:r>
                <a:rPr lang="en-US" sz="1200" kern="0" cap="all" dirty="0">
                  <a:solidFill>
                    <a:schemeClr val="bg1"/>
                  </a:solidFill>
                  <a:latin typeface="Impact"/>
                </a:rPr>
                <a:t>SELECCIONES</a:t>
              </a:r>
              <a:endParaRPr lang="en-GB" sz="1000" b="1" kern="0" cap="all" dirty="0">
                <a:solidFill>
                  <a:schemeClr val="bg1"/>
                </a:solidFill>
              </a:endParaRPr>
            </a:p>
          </p:txBody>
        </p:sp>
      </p:grpSp>
      <p:grpSp>
        <p:nvGrpSpPr>
          <p:cNvPr id="71" name="Group 70"/>
          <p:cNvGrpSpPr/>
          <p:nvPr/>
        </p:nvGrpSpPr>
        <p:grpSpPr>
          <a:xfrm>
            <a:off x="2812643" y="1394630"/>
            <a:ext cx="2344167" cy="252000"/>
            <a:chOff x="606056" y="1490327"/>
            <a:chExt cx="2344167" cy="333781"/>
          </a:xfrm>
        </p:grpSpPr>
        <p:sp>
          <p:nvSpPr>
            <p:cNvPr id="72" name="Rectangle 71"/>
            <p:cNvSpPr/>
            <p:nvPr/>
          </p:nvSpPr>
          <p:spPr>
            <a:xfrm>
              <a:off x="606056" y="1490327"/>
              <a:ext cx="284622" cy="333781"/>
            </a:xfrm>
            <a:prstGeom prst="rect">
              <a:avLst/>
            </a:prstGeom>
            <a:solidFill>
              <a:schemeClr val="accent6"/>
            </a:solidFill>
          </p:spPr>
          <p:txBody>
            <a:bodyPr wrap="none" lIns="18000" rIns="18000" rtlCol="0" anchor="ctr">
              <a:noAutofit/>
            </a:bodyPr>
            <a:lstStyle/>
            <a:p>
              <a:pPr algn="ctr"/>
              <a:r>
                <a:rPr lang="en-GB" kern="0" cap="all" dirty="0">
                  <a:solidFill>
                    <a:schemeClr val="bg1"/>
                  </a:solidFill>
                  <a:latin typeface="Impact"/>
                </a:rPr>
                <a:t>4</a:t>
              </a:r>
            </a:p>
          </p:txBody>
        </p:sp>
        <p:sp>
          <p:nvSpPr>
            <p:cNvPr id="73" name="Rectangle 72"/>
            <p:cNvSpPr/>
            <p:nvPr/>
          </p:nvSpPr>
          <p:spPr>
            <a:xfrm>
              <a:off x="869635" y="1490327"/>
              <a:ext cx="2080588" cy="333781"/>
            </a:xfrm>
            <a:prstGeom prst="rect">
              <a:avLst/>
            </a:prstGeom>
            <a:solidFill>
              <a:schemeClr val="accent6">
                <a:lumMod val="75000"/>
              </a:schemeClr>
            </a:solidFill>
          </p:spPr>
          <p:txBody>
            <a:bodyPr wrap="none" lIns="72000" rIns="36000" rtlCol="0" anchor="ctr">
              <a:noAutofit/>
            </a:bodyPr>
            <a:lstStyle/>
            <a:p>
              <a:r>
                <a:rPr lang="en-US" sz="1200" kern="0" cap="all" dirty="0">
                  <a:solidFill>
                    <a:schemeClr val="bg1"/>
                  </a:solidFill>
                  <a:latin typeface="Impact"/>
                </a:rPr>
                <a:t>FIEBRE DEL FÚTBOL </a:t>
              </a:r>
              <a:endParaRPr lang="en-GB" sz="1000" b="1" kern="0" cap="all" dirty="0">
                <a:solidFill>
                  <a:schemeClr val="bg1"/>
                </a:solidFill>
              </a:endParaRPr>
            </a:p>
          </p:txBody>
        </p:sp>
      </p:grpSp>
      <p:grpSp>
        <p:nvGrpSpPr>
          <p:cNvPr id="77" name="Group 76"/>
          <p:cNvGrpSpPr/>
          <p:nvPr/>
        </p:nvGrpSpPr>
        <p:grpSpPr>
          <a:xfrm>
            <a:off x="212635" y="1692422"/>
            <a:ext cx="2344167" cy="252000"/>
            <a:chOff x="606056" y="1490327"/>
            <a:chExt cx="2344167" cy="333781"/>
          </a:xfrm>
        </p:grpSpPr>
        <p:sp>
          <p:nvSpPr>
            <p:cNvPr id="78" name="Rectangle 77"/>
            <p:cNvSpPr/>
            <p:nvPr/>
          </p:nvSpPr>
          <p:spPr>
            <a:xfrm>
              <a:off x="606056" y="1490327"/>
              <a:ext cx="284622" cy="333781"/>
            </a:xfrm>
            <a:prstGeom prst="rect">
              <a:avLst/>
            </a:prstGeom>
            <a:solidFill>
              <a:schemeClr val="accent6"/>
            </a:solidFill>
          </p:spPr>
          <p:txBody>
            <a:bodyPr wrap="none" lIns="18000" rIns="18000" rtlCol="0" anchor="ctr">
              <a:noAutofit/>
            </a:bodyPr>
            <a:lstStyle/>
            <a:p>
              <a:pPr algn="ctr"/>
              <a:r>
                <a:rPr lang="en-GB" kern="0" cap="all" dirty="0">
                  <a:solidFill>
                    <a:schemeClr val="bg1"/>
                  </a:solidFill>
                  <a:latin typeface="Impact"/>
                </a:rPr>
                <a:t>2</a:t>
              </a:r>
            </a:p>
          </p:txBody>
        </p:sp>
        <p:sp>
          <p:nvSpPr>
            <p:cNvPr id="79" name="Rectangle 78"/>
            <p:cNvSpPr/>
            <p:nvPr/>
          </p:nvSpPr>
          <p:spPr>
            <a:xfrm>
              <a:off x="869635" y="1490327"/>
              <a:ext cx="2080588" cy="333781"/>
            </a:xfrm>
            <a:prstGeom prst="rect">
              <a:avLst/>
            </a:prstGeom>
            <a:solidFill>
              <a:schemeClr val="accent6">
                <a:lumMod val="75000"/>
              </a:schemeClr>
            </a:solidFill>
          </p:spPr>
          <p:txBody>
            <a:bodyPr wrap="none" lIns="72000" rIns="36000" rtlCol="0" anchor="ctr">
              <a:noAutofit/>
            </a:bodyPr>
            <a:lstStyle/>
            <a:p>
              <a:r>
                <a:rPr lang="en-US" sz="1200" kern="0" cap="all" dirty="0">
                  <a:solidFill>
                    <a:schemeClr val="bg1"/>
                  </a:solidFill>
                  <a:latin typeface="Impact"/>
                </a:rPr>
                <a:t>MI EQUIPO</a:t>
              </a:r>
            </a:p>
          </p:txBody>
        </p:sp>
      </p:grpSp>
      <p:grpSp>
        <p:nvGrpSpPr>
          <p:cNvPr id="83" name="Group 82"/>
          <p:cNvGrpSpPr/>
          <p:nvPr/>
        </p:nvGrpSpPr>
        <p:grpSpPr>
          <a:xfrm>
            <a:off x="2812643" y="1692422"/>
            <a:ext cx="2344167" cy="252000"/>
            <a:chOff x="606056" y="1490327"/>
            <a:chExt cx="2344167" cy="333781"/>
          </a:xfrm>
        </p:grpSpPr>
        <p:sp>
          <p:nvSpPr>
            <p:cNvPr id="84" name="Rectangle 83"/>
            <p:cNvSpPr/>
            <p:nvPr/>
          </p:nvSpPr>
          <p:spPr>
            <a:xfrm>
              <a:off x="606056" y="1490327"/>
              <a:ext cx="284622" cy="333781"/>
            </a:xfrm>
            <a:prstGeom prst="rect">
              <a:avLst/>
            </a:prstGeom>
            <a:solidFill>
              <a:schemeClr val="accent6"/>
            </a:solidFill>
          </p:spPr>
          <p:txBody>
            <a:bodyPr wrap="none" lIns="18000" rIns="18000" rtlCol="0" anchor="ctr">
              <a:noAutofit/>
            </a:bodyPr>
            <a:lstStyle/>
            <a:p>
              <a:pPr algn="ctr"/>
              <a:r>
                <a:rPr lang="en-GB" kern="0" cap="all" dirty="0">
                  <a:solidFill>
                    <a:schemeClr val="bg1"/>
                  </a:solidFill>
                  <a:latin typeface="Impact"/>
                </a:rPr>
                <a:t>5</a:t>
              </a:r>
            </a:p>
          </p:txBody>
        </p:sp>
        <p:sp>
          <p:nvSpPr>
            <p:cNvPr id="87" name="Rectangle 86"/>
            <p:cNvSpPr/>
            <p:nvPr/>
          </p:nvSpPr>
          <p:spPr>
            <a:xfrm>
              <a:off x="869635" y="1490327"/>
              <a:ext cx="2080588" cy="333781"/>
            </a:xfrm>
            <a:prstGeom prst="rect">
              <a:avLst/>
            </a:prstGeom>
            <a:solidFill>
              <a:schemeClr val="accent6">
                <a:lumMod val="75000"/>
              </a:schemeClr>
            </a:solidFill>
          </p:spPr>
          <p:txBody>
            <a:bodyPr wrap="none" lIns="72000" rIns="36000" rtlCol="0" anchor="ctr">
              <a:noAutofit/>
            </a:bodyPr>
            <a:lstStyle/>
            <a:p>
              <a:r>
                <a:rPr lang="en-US" sz="1200" kern="0" cap="all" dirty="0">
                  <a:solidFill>
                    <a:schemeClr val="bg1"/>
                  </a:solidFill>
                  <a:latin typeface="Impact"/>
                </a:rPr>
                <a:t>El </a:t>
              </a:r>
              <a:r>
                <a:rPr lang="en-US" sz="1200" kern="0" cap="all" dirty="0" err="1">
                  <a:solidFill>
                    <a:schemeClr val="bg1"/>
                  </a:solidFill>
                  <a:latin typeface="Impact"/>
                </a:rPr>
                <a:t>equipo</a:t>
              </a:r>
              <a:r>
                <a:rPr lang="en-US" sz="1200" kern="0" cap="all" dirty="0">
                  <a:solidFill>
                    <a:schemeClr val="bg1"/>
                  </a:solidFill>
                  <a:latin typeface="Impact"/>
                </a:rPr>
                <a:t> </a:t>
              </a:r>
              <a:r>
                <a:rPr lang="en-US" sz="1200" kern="0" cap="all" dirty="0" err="1">
                  <a:solidFill>
                    <a:schemeClr val="bg1"/>
                  </a:solidFill>
                  <a:latin typeface="Impact"/>
                </a:rPr>
                <a:t>Contrario</a:t>
              </a:r>
              <a:r>
                <a:rPr lang="en-US" sz="1200" kern="0" cap="all" dirty="0">
                  <a:solidFill>
                    <a:schemeClr val="bg1"/>
                  </a:solidFill>
                  <a:latin typeface="Impact"/>
                </a:rPr>
                <a:t> </a:t>
              </a:r>
            </a:p>
          </p:txBody>
        </p:sp>
      </p:grpSp>
      <p:grpSp>
        <p:nvGrpSpPr>
          <p:cNvPr id="91" name="Group 90"/>
          <p:cNvGrpSpPr/>
          <p:nvPr/>
        </p:nvGrpSpPr>
        <p:grpSpPr>
          <a:xfrm>
            <a:off x="212635" y="1990214"/>
            <a:ext cx="2344167" cy="252000"/>
            <a:chOff x="606056" y="1490327"/>
            <a:chExt cx="2344167" cy="333781"/>
          </a:xfrm>
        </p:grpSpPr>
        <p:sp>
          <p:nvSpPr>
            <p:cNvPr id="92" name="Rectangle 91"/>
            <p:cNvSpPr/>
            <p:nvPr/>
          </p:nvSpPr>
          <p:spPr>
            <a:xfrm>
              <a:off x="606056" y="1490327"/>
              <a:ext cx="284622" cy="333781"/>
            </a:xfrm>
            <a:prstGeom prst="rect">
              <a:avLst/>
            </a:prstGeom>
            <a:solidFill>
              <a:schemeClr val="accent6"/>
            </a:solidFill>
          </p:spPr>
          <p:txBody>
            <a:bodyPr wrap="none" lIns="18000" rIns="18000" rtlCol="0" anchor="ctr">
              <a:noAutofit/>
            </a:bodyPr>
            <a:lstStyle/>
            <a:p>
              <a:pPr algn="ctr"/>
              <a:r>
                <a:rPr lang="en-GB" kern="0" cap="all" dirty="0">
                  <a:solidFill>
                    <a:schemeClr val="bg1"/>
                  </a:solidFill>
                  <a:latin typeface="Impact"/>
                </a:rPr>
                <a:t>3</a:t>
              </a:r>
            </a:p>
          </p:txBody>
        </p:sp>
        <p:sp>
          <p:nvSpPr>
            <p:cNvPr id="93" name="Rectangle 92"/>
            <p:cNvSpPr/>
            <p:nvPr/>
          </p:nvSpPr>
          <p:spPr>
            <a:xfrm>
              <a:off x="869635" y="1490327"/>
              <a:ext cx="2080588" cy="333781"/>
            </a:xfrm>
            <a:prstGeom prst="rect">
              <a:avLst/>
            </a:prstGeom>
            <a:solidFill>
              <a:schemeClr val="accent6">
                <a:lumMod val="75000"/>
              </a:schemeClr>
            </a:solidFill>
          </p:spPr>
          <p:txBody>
            <a:bodyPr wrap="none" lIns="72000" rIns="36000" rtlCol="0" anchor="ctr">
              <a:noAutofit/>
            </a:bodyPr>
            <a:lstStyle/>
            <a:p>
              <a:r>
                <a:rPr lang="en-US" sz="1200" kern="0" cap="all" dirty="0">
                  <a:solidFill>
                    <a:schemeClr val="bg1"/>
                  </a:solidFill>
                  <a:latin typeface="Impact"/>
                </a:rPr>
                <a:t>PROBLEMAS DEL </a:t>
              </a:r>
              <a:r>
                <a:rPr lang="en-US" sz="1200" kern="0" cap="all" dirty="0" smtClean="0">
                  <a:solidFill>
                    <a:schemeClr val="bg1"/>
                  </a:solidFill>
                  <a:latin typeface="Impact"/>
                </a:rPr>
                <a:t> ANFITRIÓN</a:t>
              </a:r>
              <a:endParaRPr lang="en-US" sz="1200" kern="0" cap="all" dirty="0">
                <a:solidFill>
                  <a:schemeClr val="bg1"/>
                </a:solidFill>
                <a:latin typeface="Impact"/>
              </a:endParaRPr>
            </a:p>
          </p:txBody>
        </p:sp>
      </p:grpSp>
      <p:sp>
        <p:nvSpPr>
          <p:cNvPr id="80" name="Chevron 79">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1" name="Chevron 80">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9" name="Rectangle 98">
            <a:hlinkClick r:id="rId15"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100" name="TextBox 52"/>
          <p:cNvSpPr txBox="1">
            <a:spLocks noChangeArrowheads="1"/>
          </p:cNvSpPr>
          <p:nvPr/>
        </p:nvSpPr>
        <p:spPr bwMode="auto">
          <a:xfrm>
            <a:off x="123650" y="4635816"/>
            <a:ext cx="676751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buSzPct val="100000"/>
            </a:pPr>
            <a:r>
              <a:rPr lang="en-US" sz="600" b="1" dirty="0" err="1">
                <a:solidFill>
                  <a:srgbClr val="FFFFFF"/>
                </a:solidFill>
              </a:rPr>
              <a:t>Fuente</a:t>
            </a:r>
            <a:r>
              <a:rPr lang="en-US" sz="600" b="1" dirty="0">
                <a:solidFill>
                  <a:srgbClr val="FFFFFF"/>
                </a:solidFill>
              </a:rPr>
              <a:t>: </a:t>
            </a:r>
            <a:r>
              <a:rPr lang="en-US" sz="600" dirty="0" smtClean="0">
                <a:solidFill>
                  <a:srgbClr val="FFFFFF"/>
                </a:solidFill>
              </a:rPr>
              <a:t>Antenna de OMG </a:t>
            </a:r>
            <a:r>
              <a:rPr lang="en-US" sz="600" dirty="0" err="1" smtClean="0">
                <a:solidFill>
                  <a:srgbClr val="FFFFFF"/>
                </a:solidFill>
              </a:rPr>
              <a:t>realizada</a:t>
            </a:r>
            <a:r>
              <a:rPr lang="en-US" sz="600" dirty="0" smtClean="0">
                <a:solidFill>
                  <a:srgbClr val="FFFFFF"/>
                </a:solidFill>
              </a:rPr>
              <a:t> </a:t>
            </a:r>
            <a:r>
              <a:rPr lang="en-US" sz="600" dirty="0">
                <a:solidFill>
                  <a:srgbClr val="FFFFFF"/>
                </a:solidFill>
              </a:rPr>
              <a:t>en </a:t>
            </a:r>
            <a:r>
              <a:rPr lang="en-US" sz="600" dirty="0" err="1">
                <a:solidFill>
                  <a:srgbClr val="FFFFFF"/>
                </a:solidFill>
              </a:rPr>
              <a:t>colaboración</a:t>
            </a:r>
            <a:r>
              <a:rPr lang="en-US" sz="600" dirty="0">
                <a:solidFill>
                  <a:srgbClr val="FFFFFF"/>
                </a:solidFill>
              </a:rPr>
              <a:t> con </a:t>
            </a:r>
            <a:r>
              <a:rPr lang="en-US" sz="600" dirty="0" err="1">
                <a:solidFill>
                  <a:srgbClr val="FFFFFF"/>
                </a:solidFill>
              </a:rPr>
              <a:t>repindex</a:t>
            </a:r>
            <a:r>
              <a:rPr lang="en-US" sz="600" dirty="0">
                <a:solidFill>
                  <a:srgbClr val="FFFFFF"/>
                </a:solidFill>
              </a:rPr>
              <a:t> </a:t>
            </a:r>
            <a:r>
              <a:rPr lang="en-US" sz="600" dirty="0" err="1">
                <a:solidFill>
                  <a:srgbClr val="FFFFFF"/>
                </a:solidFill>
              </a:rPr>
              <a:t>Trabajo</a:t>
            </a:r>
            <a:r>
              <a:rPr lang="en-US" sz="600" dirty="0">
                <a:solidFill>
                  <a:srgbClr val="FFFFFF"/>
                </a:solidFill>
              </a:rPr>
              <a:t> de Campo: 24 al 30 de mayo de 2014 en 10 </a:t>
            </a:r>
            <a:r>
              <a:rPr lang="en-US" sz="600" dirty="0" err="1">
                <a:solidFill>
                  <a:srgbClr val="FFFFFF"/>
                </a:solidFill>
              </a:rPr>
              <a:t>idiomas</a:t>
            </a:r>
            <a:r>
              <a:rPr lang="en-US" sz="600" dirty="0">
                <a:solidFill>
                  <a:srgbClr val="FFFFFF"/>
                </a:solidFill>
              </a:rPr>
              <a:t> (</a:t>
            </a:r>
            <a:r>
              <a:rPr lang="en-US" sz="600" dirty="0" err="1">
                <a:solidFill>
                  <a:srgbClr val="FFFFFF"/>
                </a:solidFill>
              </a:rPr>
              <a:t>inglés</a:t>
            </a:r>
            <a:r>
              <a:rPr lang="en-US" sz="600" dirty="0">
                <a:solidFill>
                  <a:srgbClr val="FFFFFF"/>
                </a:solidFill>
              </a:rPr>
              <a:t>, </a:t>
            </a:r>
            <a:r>
              <a:rPr lang="en-US" sz="600" dirty="0" err="1">
                <a:solidFill>
                  <a:srgbClr val="FFFFFF"/>
                </a:solidFill>
              </a:rPr>
              <a:t>alemán</a:t>
            </a:r>
            <a:r>
              <a:rPr lang="en-US" sz="600" dirty="0">
                <a:solidFill>
                  <a:srgbClr val="FFFFFF"/>
                </a:solidFill>
              </a:rPr>
              <a:t>, </a:t>
            </a:r>
            <a:r>
              <a:rPr lang="en-US" sz="600" dirty="0" err="1">
                <a:solidFill>
                  <a:srgbClr val="FFFFFF"/>
                </a:solidFill>
              </a:rPr>
              <a:t>francés</a:t>
            </a:r>
            <a:r>
              <a:rPr lang="en-US" sz="600" dirty="0">
                <a:solidFill>
                  <a:srgbClr val="FFFFFF"/>
                </a:solidFill>
              </a:rPr>
              <a:t>, </a:t>
            </a:r>
            <a:r>
              <a:rPr lang="en-US" sz="600" dirty="0" err="1">
                <a:solidFill>
                  <a:srgbClr val="FFFFFF"/>
                </a:solidFill>
              </a:rPr>
              <a:t>español</a:t>
            </a:r>
            <a:r>
              <a:rPr lang="en-US" sz="600" dirty="0">
                <a:solidFill>
                  <a:srgbClr val="FFFFFF"/>
                </a:solidFill>
              </a:rPr>
              <a:t>, </a:t>
            </a:r>
            <a:r>
              <a:rPr lang="en-US" sz="600" dirty="0" err="1">
                <a:solidFill>
                  <a:srgbClr val="FFFFFF"/>
                </a:solidFill>
              </a:rPr>
              <a:t>italiano</a:t>
            </a:r>
            <a:r>
              <a:rPr lang="en-US" sz="600" dirty="0">
                <a:solidFill>
                  <a:srgbClr val="FFFFFF"/>
                </a:solidFill>
              </a:rPr>
              <a:t>, </a:t>
            </a:r>
            <a:r>
              <a:rPr lang="en-US" sz="600" dirty="0" err="1">
                <a:solidFill>
                  <a:srgbClr val="FFFFFF"/>
                </a:solidFill>
              </a:rPr>
              <a:t>tailandés</a:t>
            </a:r>
            <a:r>
              <a:rPr lang="en-US" sz="600" dirty="0">
                <a:solidFill>
                  <a:srgbClr val="FFFFFF"/>
                </a:solidFill>
              </a:rPr>
              <a:t>, chino </a:t>
            </a:r>
            <a:r>
              <a:rPr lang="en-US" sz="600" dirty="0" err="1">
                <a:solidFill>
                  <a:srgbClr val="FFFFFF"/>
                </a:solidFill>
              </a:rPr>
              <a:t>simplificado</a:t>
            </a:r>
            <a:r>
              <a:rPr lang="en-US" sz="600" dirty="0">
                <a:solidFill>
                  <a:srgbClr val="FFFFFF"/>
                </a:solidFill>
              </a:rPr>
              <a:t>, </a:t>
            </a:r>
            <a:r>
              <a:rPr lang="en-US" sz="600" dirty="0" err="1">
                <a:solidFill>
                  <a:srgbClr val="FFFFFF"/>
                </a:solidFill>
              </a:rPr>
              <a:t>portugués</a:t>
            </a:r>
            <a:r>
              <a:rPr lang="en-US" sz="600" dirty="0">
                <a:solidFill>
                  <a:srgbClr val="FFFFFF"/>
                </a:solidFill>
              </a:rPr>
              <a:t>, </a:t>
            </a:r>
            <a:r>
              <a:rPr lang="en-US" sz="600" dirty="0" err="1">
                <a:solidFill>
                  <a:srgbClr val="FFFFFF"/>
                </a:solidFill>
              </a:rPr>
              <a:t>ruso</a:t>
            </a:r>
            <a:r>
              <a:rPr lang="en-US" sz="600" dirty="0">
                <a:solidFill>
                  <a:srgbClr val="FFFFFF"/>
                </a:solidFill>
              </a:rPr>
              <a:t>, </a:t>
            </a:r>
            <a:r>
              <a:rPr lang="en-US" sz="600" dirty="0" err="1">
                <a:solidFill>
                  <a:srgbClr val="FFFFFF"/>
                </a:solidFill>
              </a:rPr>
              <a:t>árabe</a:t>
            </a:r>
            <a:r>
              <a:rPr lang="en-US" sz="600" dirty="0">
                <a:solidFill>
                  <a:srgbClr val="FFFFFF"/>
                </a:solidFill>
              </a:rPr>
              <a:t>). </a:t>
            </a:r>
            <a:r>
              <a:rPr lang="en-US" sz="600" dirty="0" err="1">
                <a:solidFill>
                  <a:srgbClr val="FFFFFF"/>
                </a:solidFill>
              </a:rPr>
              <a:t>Todos</a:t>
            </a:r>
            <a:r>
              <a:rPr lang="en-US" sz="600" dirty="0">
                <a:solidFill>
                  <a:srgbClr val="FFFFFF"/>
                </a:solidFill>
              </a:rPr>
              <a:t> los </a:t>
            </a:r>
            <a:r>
              <a:rPr lang="en-US" sz="600" dirty="0" err="1">
                <a:solidFill>
                  <a:srgbClr val="FFFFFF"/>
                </a:solidFill>
              </a:rPr>
              <a:t>patrocinadores</a:t>
            </a:r>
            <a:r>
              <a:rPr lang="en-US" sz="600" dirty="0">
                <a:solidFill>
                  <a:srgbClr val="FFFFFF"/>
                </a:solidFill>
              </a:rPr>
              <a:t> </a:t>
            </a:r>
            <a:r>
              <a:rPr lang="en-US" sz="600" dirty="0" err="1">
                <a:solidFill>
                  <a:srgbClr val="FFFFFF"/>
                </a:solidFill>
              </a:rPr>
              <a:t>monitorizados</a:t>
            </a:r>
            <a:r>
              <a:rPr lang="en-US" sz="600" dirty="0">
                <a:solidFill>
                  <a:srgbClr val="FFFFFF"/>
                </a:solidFill>
              </a:rPr>
              <a:t> (Coca-Cola , Adidas, Hyundai, </a:t>
            </a:r>
            <a:r>
              <a:rPr lang="en-US" sz="600" dirty="0" smtClean="0">
                <a:solidFill>
                  <a:srgbClr val="FFFFFF"/>
                </a:solidFill>
              </a:rPr>
              <a:t>Kia, </a:t>
            </a:r>
            <a:r>
              <a:rPr lang="en-US" sz="600" dirty="0">
                <a:solidFill>
                  <a:srgbClr val="FFFFFF"/>
                </a:solidFill>
              </a:rPr>
              <a:t>Emirates, Sony, Visa, Budweiser, Castrol, Continental, Johnson &amp; Johnson, McDonald's, Moy Park, </a:t>
            </a:r>
            <a:r>
              <a:rPr lang="en-US" sz="600" dirty="0" err="1">
                <a:solidFill>
                  <a:srgbClr val="FFFFFF"/>
                </a:solidFill>
              </a:rPr>
              <a:t>Oi</a:t>
            </a:r>
            <a:r>
              <a:rPr lang="en-US" sz="600" dirty="0">
                <a:solidFill>
                  <a:srgbClr val="FFFFFF"/>
                </a:solidFill>
              </a:rPr>
              <a:t>, </a:t>
            </a:r>
            <a:r>
              <a:rPr lang="en-US" sz="600" dirty="0" err="1">
                <a:solidFill>
                  <a:srgbClr val="FFFFFF"/>
                </a:solidFill>
              </a:rPr>
              <a:t>Yingli</a:t>
            </a:r>
            <a:r>
              <a:rPr lang="en-US" sz="600" dirty="0">
                <a:solidFill>
                  <a:srgbClr val="FFFFFF"/>
                </a:solidFill>
              </a:rPr>
              <a:t>).</a:t>
            </a:r>
          </a:p>
        </p:txBody>
      </p:sp>
      <p:sp>
        <p:nvSpPr>
          <p:cNvPr id="101" name="TextBox 129"/>
          <p:cNvSpPr txBox="1">
            <a:spLocks noChangeArrowheads="1"/>
          </p:cNvSpPr>
          <p:nvPr/>
        </p:nvSpPr>
        <p:spPr bwMode="auto">
          <a:xfrm>
            <a:off x="6844308" y="1043580"/>
            <a:ext cx="10922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100" dirty="0">
                <a:solidFill>
                  <a:srgbClr val="4197FC"/>
                </a:solidFill>
                <a:latin typeface="Impact" charset="0"/>
              </a:rPr>
              <a:t>REINO UNIDO</a:t>
            </a:r>
          </a:p>
          <a:p>
            <a:pPr algn="ctr" eaLnBrk="1" hangingPunct="1">
              <a:buSzPct val="100000"/>
            </a:pPr>
            <a:r>
              <a:rPr lang="en-US" sz="500" b="1" dirty="0" err="1">
                <a:solidFill>
                  <a:srgbClr val="FFFFFF"/>
                </a:solidFill>
              </a:rPr>
              <a:t>twitter.com</a:t>
            </a:r>
            <a:endParaRPr lang="en-US" sz="500" b="1" dirty="0">
              <a:solidFill>
                <a:srgbClr val="FFFFFF"/>
              </a:solidFill>
            </a:endParaRPr>
          </a:p>
          <a:p>
            <a:pPr algn="ctr" eaLnBrk="1" hangingPunct="1">
              <a:buSzPct val="100000"/>
            </a:pPr>
            <a:r>
              <a:rPr lang="en-US" sz="500" b="1" dirty="0" err="1">
                <a:solidFill>
                  <a:srgbClr val="FFFFFF"/>
                </a:solidFill>
              </a:rPr>
              <a:t>tripadvisor.com</a:t>
            </a:r>
            <a:endParaRPr lang="en-US" sz="500" b="1" dirty="0">
              <a:solidFill>
                <a:srgbClr val="FFFFFF"/>
              </a:solidFill>
            </a:endParaRPr>
          </a:p>
          <a:p>
            <a:pPr algn="ctr" eaLnBrk="1" hangingPunct="1">
              <a:buSzPct val="100000"/>
            </a:pPr>
            <a:r>
              <a:rPr lang="en-US" sz="500" b="1" dirty="0" err="1">
                <a:solidFill>
                  <a:srgbClr val="FFFFFF"/>
                </a:solidFill>
              </a:rPr>
              <a:t>forums.overclockers.co.uk</a:t>
            </a:r>
            <a:endParaRPr lang="en-US" sz="500" b="1" dirty="0">
              <a:solidFill>
                <a:srgbClr val="FFFFFF"/>
              </a:solidFill>
            </a:endParaRPr>
          </a:p>
          <a:p>
            <a:pPr algn="ctr" eaLnBrk="1" hangingPunct="1">
              <a:buSzPct val="100000"/>
            </a:pPr>
            <a:r>
              <a:rPr lang="en-US" sz="500" b="1" dirty="0">
                <a:solidFill>
                  <a:srgbClr val="FFFFFF"/>
                </a:solidFill>
              </a:rPr>
              <a:t>@</a:t>
            </a:r>
            <a:r>
              <a:rPr lang="en-US" sz="500" b="1" dirty="0" err="1">
                <a:solidFill>
                  <a:srgbClr val="FFFFFF"/>
                </a:solidFill>
              </a:rPr>
              <a:t>BudweiserUK</a:t>
            </a:r>
            <a:endParaRPr lang="en-US" sz="500" b="1" dirty="0">
              <a:solidFill>
                <a:srgbClr val="FFFFFF"/>
              </a:solidFill>
            </a:endParaRPr>
          </a:p>
          <a:p>
            <a:pPr algn="ctr" eaLnBrk="1" hangingPunct="1">
              <a:buSzPct val="100000"/>
            </a:pPr>
            <a:r>
              <a:rPr lang="en-US" sz="500" b="1" dirty="0">
                <a:solidFill>
                  <a:srgbClr val="FFFFFF"/>
                </a:solidFill>
              </a:rPr>
              <a:t>@</a:t>
            </a:r>
            <a:r>
              <a:rPr lang="en-US" sz="500" b="1" dirty="0" err="1">
                <a:solidFill>
                  <a:srgbClr val="FFFFFF"/>
                </a:solidFill>
              </a:rPr>
              <a:t>FIFAWorldCup</a:t>
            </a:r>
            <a:endParaRPr lang="en-US" sz="500" b="1" dirty="0">
              <a:solidFill>
                <a:srgbClr val="FFFFFF"/>
              </a:solidFill>
            </a:endParaRPr>
          </a:p>
          <a:p>
            <a:pPr algn="ctr" eaLnBrk="1" hangingPunct="1">
              <a:buSzPct val="100000"/>
            </a:pPr>
            <a:r>
              <a:rPr lang="en-US" sz="500" b="1" dirty="0">
                <a:solidFill>
                  <a:srgbClr val="FFFFFF"/>
                </a:solidFill>
              </a:rPr>
              <a:t>@luis16suarez</a:t>
            </a:r>
          </a:p>
        </p:txBody>
      </p:sp>
      <p:sp>
        <p:nvSpPr>
          <p:cNvPr id="102" name="TextBox 130"/>
          <p:cNvSpPr txBox="1">
            <a:spLocks noChangeArrowheads="1"/>
          </p:cNvSpPr>
          <p:nvPr/>
        </p:nvSpPr>
        <p:spPr bwMode="auto">
          <a:xfrm>
            <a:off x="6897674" y="1740288"/>
            <a:ext cx="9763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100" dirty="0">
                <a:solidFill>
                  <a:srgbClr val="4197FC"/>
                </a:solidFill>
                <a:latin typeface="Impact" charset="0"/>
              </a:rPr>
              <a:t>ESPAÑA</a:t>
            </a:r>
          </a:p>
          <a:p>
            <a:pPr algn="ctr" eaLnBrk="1" hangingPunct="1">
              <a:buSzPct val="100000"/>
            </a:pPr>
            <a:r>
              <a:rPr lang="en-US" sz="500" b="1" dirty="0" err="1">
                <a:solidFill>
                  <a:srgbClr val="FFFFFF"/>
                </a:solidFill>
              </a:rPr>
              <a:t>twitter.com</a:t>
            </a:r>
            <a:endParaRPr lang="en-US" sz="500" b="1" dirty="0">
              <a:solidFill>
                <a:srgbClr val="FFFFFF"/>
              </a:solidFill>
            </a:endParaRPr>
          </a:p>
          <a:p>
            <a:pPr algn="ctr" eaLnBrk="1" hangingPunct="1">
              <a:buSzPct val="100000"/>
            </a:pPr>
            <a:r>
              <a:rPr lang="en-US" sz="500" b="1" dirty="0" err="1">
                <a:solidFill>
                  <a:srgbClr val="FFFFFF"/>
                </a:solidFill>
              </a:rPr>
              <a:t>juegalaroja.com</a:t>
            </a:r>
            <a:endParaRPr lang="en-US" sz="500" b="1" dirty="0">
              <a:solidFill>
                <a:srgbClr val="FFFFFF"/>
              </a:solidFill>
            </a:endParaRPr>
          </a:p>
          <a:p>
            <a:pPr algn="ctr" eaLnBrk="1" hangingPunct="1">
              <a:buSzPct val="100000"/>
            </a:pPr>
            <a:r>
              <a:rPr lang="en-US" sz="500" b="1" dirty="0">
                <a:solidFill>
                  <a:srgbClr val="FFFFFF"/>
                </a:solidFill>
              </a:rPr>
              <a:t>@M0tivacionesF</a:t>
            </a:r>
          </a:p>
          <a:p>
            <a:pPr algn="ctr" eaLnBrk="1" hangingPunct="1">
              <a:buSzPct val="100000"/>
            </a:pPr>
            <a:r>
              <a:rPr lang="en-US" sz="500" b="1" dirty="0">
                <a:solidFill>
                  <a:srgbClr val="FFFFFF"/>
                </a:solidFill>
              </a:rPr>
              <a:t>@</a:t>
            </a:r>
            <a:r>
              <a:rPr lang="en-US" sz="500" b="1" dirty="0" err="1">
                <a:solidFill>
                  <a:srgbClr val="FFFFFF"/>
                </a:solidFill>
              </a:rPr>
              <a:t>SeFutbol</a:t>
            </a:r>
            <a:endParaRPr lang="en-US" sz="500" b="1" dirty="0">
              <a:solidFill>
                <a:srgbClr val="FFFFFF"/>
              </a:solidFill>
            </a:endParaRPr>
          </a:p>
          <a:p>
            <a:pPr algn="ctr" eaLnBrk="1" hangingPunct="1">
              <a:buSzPct val="100000"/>
            </a:pPr>
            <a:r>
              <a:rPr lang="en-US" sz="500" b="1" dirty="0">
                <a:solidFill>
                  <a:srgbClr val="FFFFFF"/>
                </a:solidFill>
              </a:rPr>
              <a:t>@</a:t>
            </a:r>
            <a:r>
              <a:rPr lang="en-US" sz="500" b="1" dirty="0" err="1">
                <a:solidFill>
                  <a:srgbClr val="FFFFFF"/>
                </a:solidFill>
              </a:rPr>
              <a:t>Todo_LigaBBVA</a:t>
            </a:r>
            <a:endParaRPr lang="en-US" sz="500" b="1" dirty="0">
              <a:solidFill>
                <a:srgbClr val="FFFFFF"/>
              </a:solidFill>
            </a:endParaRPr>
          </a:p>
        </p:txBody>
      </p:sp>
      <p:sp>
        <p:nvSpPr>
          <p:cNvPr id="103" name="TextBox 131"/>
          <p:cNvSpPr txBox="1">
            <a:spLocks noChangeArrowheads="1"/>
          </p:cNvSpPr>
          <p:nvPr/>
        </p:nvSpPr>
        <p:spPr bwMode="auto">
          <a:xfrm>
            <a:off x="6905815" y="2388917"/>
            <a:ext cx="976312"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100" dirty="0" err="1">
                <a:solidFill>
                  <a:srgbClr val="4197FC"/>
                </a:solidFill>
                <a:latin typeface="Impact" charset="0"/>
              </a:rPr>
              <a:t>Alemania</a:t>
            </a:r>
            <a:endParaRPr lang="en-US" sz="1100" dirty="0">
              <a:solidFill>
                <a:srgbClr val="4197FC"/>
              </a:solidFill>
              <a:latin typeface="Impact" charset="0"/>
            </a:endParaRPr>
          </a:p>
          <a:p>
            <a:pPr algn="ctr" eaLnBrk="1" hangingPunct="1">
              <a:buSzPct val="100000"/>
            </a:pPr>
            <a:r>
              <a:rPr lang="en-US" sz="500" b="1" dirty="0" err="1">
                <a:solidFill>
                  <a:srgbClr val="FFFFFF"/>
                </a:solidFill>
              </a:rPr>
              <a:t>twitter.com</a:t>
            </a:r>
            <a:endParaRPr lang="en-US" sz="500" b="1" dirty="0">
              <a:solidFill>
                <a:srgbClr val="FFFFFF"/>
              </a:solidFill>
            </a:endParaRPr>
          </a:p>
          <a:p>
            <a:pPr algn="ctr" eaLnBrk="1" hangingPunct="1">
              <a:buSzPct val="100000"/>
            </a:pPr>
            <a:r>
              <a:rPr lang="en-US" sz="500" b="1" dirty="0" err="1">
                <a:solidFill>
                  <a:srgbClr val="FFFFFF"/>
                </a:solidFill>
              </a:rPr>
              <a:t>gutefrage.net</a:t>
            </a:r>
            <a:endParaRPr lang="en-US" sz="500" b="1" dirty="0">
              <a:solidFill>
                <a:srgbClr val="FFFFFF"/>
              </a:solidFill>
            </a:endParaRPr>
          </a:p>
          <a:p>
            <a:pPr algn="ctr" eaLnBrk="1" hangingPunct="1">
              <a:buSzPct val="100000"/>
            </a:pPr>
            <a:r>
              <a:rPr lang="en-US" sz="500" b="1" dirty="0" err="1">
                <a:solidFill>
                  <a:srgbClr val="FFFFFF"/>
                </a:solidFill>
              </a:rPr>
              <a:t>forum.speigel.de</a:t>
            </a:r>
            <a:endParaRPr lang="en-US" sz="500" b="1" dirty="0">
              <a:solidFill>
                <a:srgbClr val="FFFFFF"/>
              </a:solidFill>
            </a:endParaRPr>
          </a:p>
          <a:p>
            <a:pPr algn="ctr" eaLnBrk="1" hangingPunct="1">
              <a:buSzPct val="100000"/>
            </a:pPr>
            <a:r>
              <a:rPr lang="en-US" sz="500" b="1" dirty="0">
                <a:solidFill>
                  <a:srgbClr val="FFFFFF"/>
                </a:solidFill>
              </a:rPr>
              <a:t>@</a:t>
            </a:r>
            <a:r>
              <a:rPr lang="en-US" sz="500" b="1" dirty="0" err="1">
                <a:solidFill>
                  <a:srgbClr val="FFFFFF"/>
                </a:solidFill>
              </a:rPr>
              <a:t>Mopdenhoevel</a:t>
            </a:r>
            <a:endParaRPr lang="en-US" sz="500" b="1" dirty="0">
              <a:solidFill>
                <a:srgbClr val="FFFFFF"/>
              </a:solidFill>
            </a:endParaRPr>
          </a:p>
          <a:p>
            <a:pPr algn="ctr" eaLnBrk="1" hangingPunct="1">
              <a:buSzPct val="100000"/>
            </a:pPr>
            <a:r>
              <a:rPr lang="en-US" sz="500" b="1" dirty="0">
                <a:solidFill>
                  <a:srgbClr val="FFFFFF"/>
                </a:solidFill>
              </a:rPr>
              <a:t>@</a:t>
            </a:r>
            <a:r>
              <a:rPr lang="en-US" sz="500" b="1" dirty="0" err="1">
                <a:solidFill>
                  <a:srgbClr val="FFFFFF"/>
                </a:solidFill>
              </a:rPr>
              <a:t>DFB_Team</a:t>
            </a:r>
            <a:endParaRPr lang="en-US" sz="500" b="1" dirty="0">
              <a:solidFill>
                <a:srgbClr val="FFFFFF"/>
              </a:solidFill>
            </a:endParaRPr>
          </a:p>
          <a:p>
            <a:pPr algn="ctr" eaLnBrk="1" hangingPunct="1">
              <a:buSzPct val="100000"/>
            </a:pPr>
            <a:r>
              <a:rPr lang="en-US" sz="500" b="1" dirty="0">
                <a:solidFill>
                  <a:srgbClr val="FFFFFF"/>
                </a:solidFill>
              </a:rPr>
              <a:t>@</a:t>
            </a:r>
            <a:r>
              <a:rPr lang="en-US" sz="500" b="1" dirty="0" err="1">
                <a:solidFill>
                  <a:srgbClr val="FFFFFF"/>
                </a:solidFill>
              </a:rPr>
              <a:t>DeinSkySport</a:t>
            </a:r>
            <a:endParaRPr lang="en-US" sz="500" b="1" dirty="0">
              <a:solidFill>
                <a:srgbClr val="FFFFFF"/>
              </a:solidFill>
            </a:endParaRPr>
          </a:p>
        </p:txBody>
      </p:sp>
      <p:sp>
        <p:nvSpPr>
          <p:cNvPr id="104" name="TextBox 132"/>
          <p:cNvSpPr txBox="1">
            <a:spLocks noChangeArrowheads="1"/>
          </p:cNvSpPr>
          <p:nvPr/>
        </p:nvSpPr>
        <p:spPr bwMode="auto">
          <a:xfrm>
            <a:off x="6933207" y="3083629"/>
            <a:ext cx="9763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100" dirty="0" err="1">
                <a:solidFill>
                  <a:srgbClr val="4197FC"/>
                </a:solidFill>
                <a:latin typeface="Impact" charset="0"/>
              </a:rPr>
              <a:t>Rusia</a:t>
            </a:r>
            <a:endParaRPr lang="en-US" sz="1100" dirty="0">
              <a:solidFill>
                <a:srgbClr val="4197FC"/>
              </a:solidFill>
              <a:latin typeface="Impact" charset="0"/>
            </a:endParaRPr>
          </a:p>
          <a:p>
            <a:pPr algn="ctr" eaLnBrk="1" hangingPunct="1">
              <a:buSzPct val="100000"/>
            </a:pPr>
            <a:r>
              <a:rPr lang="en-US" sz="500" b="1" dirty="0" err="1">
                <a:solidFill>
                  <a:srgbClr val="FFFFFF"/>
                </a:solidFill>
              </a:rPr>
              <a:t>twitter.com</a:t>
            </a:r>
            <a:endParaRPr lang="en-US" sz="500" b="1" dirty="0">
              <a:solidFill>
                <a:srgbClr val="FFFFFF"/>
              </a:solidFill>
            </a:endParaRPr>
          </a:p>
          <a:p>
            <a:pPr algn="ctr" eaLnBrk="1" hangingPunct="1">
              <a:buSzPct val="100000"/>
            </a:pPr>
            <a:r>
              <a:rPr lang="en-US" sz="500" b="1" dirty="0" err="1">
                <a:solidFill>
                  <a:srgbClr val="FFFFFF"/>
                </a:solidFill>
              </a:rPr>
              <a:t>otvet.mail.ru</a:t>
            </a:r>
            <a:endParaRPr lang="en-US" sz="500" b="1" dirty="0">
              <a:solidFill>
                <a:srgbClr val="FFFFFF"/>
              </a:solidFill>
            </a:endParaRPr>
          </a:p>
          <a:p>
            <a:pPr algn="ctr" eaLnBrk="1" hangingPunct="1">
              <a:buSzPct val="100000"/>
            </a:pPr>
            <a:r>
              <a:rPr lang="en-US" sz="500" b="1" dirty="0">
                <a:solidFill>
                  <a:srgbClr val="FFFFFF"/>
                </a:solidFill>
              </a:rPr>
              <a:t>@</a:t>
            </a:r>
            <a:r>
              <a:rPr lang="en-US" sz="500" b="1" dirty="0" err="1">
                <a:solidFill>
                  <a:srgbClr val="FFFFFF"/>
                </a:solidFill>
              </a:rPr>
              <a:t>BestNewsSoccer</a:t>
            </a:r>
            <a:endParaRPr lang="en-US" sz="500" b="1" dirty="0">
              <a:solidFill>
                <a:srgbClr val="FFFFFF"/>
              </a:solidFill>
            </a:endParaRPr>
          </a:p>
          <a:p>
            <a:pPr algn="ctr" eaLnBrk="1" hangingPunct="1">
              <a:buSzPct val="100000"/>
            </a:pPr>
            <a:r>
              <a:rPr lang="en-US" sz="500" b="1" dirty="0">
                <a:solidFill>
                  <a:srgbClr val="FFFFFF"/>
                </a:solidFill>
              </a:rPr>
              <a:t>@</a:t>
            </a:r>
            <a:r>
              <a:rPr lang="en-US" sz="500" b="1" dirty="0" err="1">
                <a:solidFill>
                  <a:srgbClr val="FFFFFF"/>
                </a:solidFill>
              </a:rPr>
              <a:t>sportexpress</a:t>
            </a:r>
            <a:endParaRPr lang="en-US" sz="500" b="1" dirty="0">
              <a:solidFill>
                <a:srgbClr val="FFFFFF"/>
              </a:solidFill>
            </a:endParaRPr>
          </a:p>
          <a:p>
            <a:pPr algn="ctr" eaLnBrk="1" hangingPunct="1">
              <a:buSzPct val="100000"/>
            </a:pPr>
            <a:r>
              <a:rPr lang="en-US" sz="500" b="1" dirty="0">
                <a:solidFill>
                  <a:srgbClr val="FFFFFF"/>
                </a:solidFill>
              </a:rPr>
              <a:t>@</a:t>
            </a:r>
            <a:r>
              <a:rPr lang="en-US" sz="500" b="1" dirty="0" err="1">
                <a:solidFill>
                  <a:srgbClr val="FFFFFF"/>
                </a:solidFill>
              </a:rPr>
              <a:t>sports_national</a:t>
            </a:r>
            <a:endParaRPr lang="en-US" sz="500" b="1" dirty="0">
              <a:solidFill>
                <a:srgbClr val="FFFFFF"/>
              </a:solidFill>
            </a:endParaRPr>
          </a:p>
        </p:txBody>
      </p:sp>
      <p:sp>
        <p:nvSpPr>
          <p:cNvPr id="105" name="TextBox 133"/>
          <p:cNvSpPr txBox="1">
            <a:spLocks noChangeArrowheads="1"/>
          </p:cNvSpPr>
          <p:nvPr/>
        </p:nvSpPr>
        <p:spPr bwMode="auto">
          <a:xfrm>
            <a:off x="7878763" y="758825"/>
            <a:ext cx="974725" cy="722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100">
                <a:solidFill>
                  <a:srgbClr val="4197FC"/>
                </a:solidFill>
                <a:latin typeface="Impact" charset="0"/>
              </a:rPr>
              <a:t>Oriente Medio</a:t>
            </a:r>
          </a:p>
          <a:p>
            <a:pPr algn="ctr" eaLnBrk="1" hangingPunct="1">
              <a:buSzPct val="100000"/>
            </a:pPr>
            <a:r>
              <a:rPr lang="en-US" sz="500" b="1">
                <a:solidFill>
                  <a:srgbClr val="FFFFFF"/>
                </a:solidFill>
              </a:rPr>
              <a:t>twitter.com</a:t>
            </a:r>
          </a:p>
          <a:p>
            <a:pPr algn="ctr" eaLnBrk="1" hangingPunct="1">
              <a:buSzPct val="100000"/>
            </a:pPr>
            <a:r>
              <a:rPr lang="en-US" sz="500" b="1">
                <a:solidFill>
                  <a:srgbClr val="FFFFFF"/>
                </a:solidFill>
              </a:rPr>
              <a:t>startimes.com</a:t>
            </a:r>
          </a:p>
          <a:p>
            <a:pPr algn="ctr" eaLnBrk="1" hangingPunct="1">
              <a:buSzPct val="100000"/>
            </a:pPr>
            <a:r>
              <a:rPr lang="en-US" sz="500" b="1">
                <a:solidFill>
                  <a:srgbClr val="FFFFFF"/>
                </a:solidFill>
              </a:rPr>
              <a:t>forum.koora.com</a:t>
            </a:r>
          </a:p>
          <a:p>
            <a:pPr algn="ctr" eaLnBrk="1" hangingPunct="1">
              <a:buSzPct val="100000"/>
            </a:pPr>
            <a:r>
              <a:rPr lang="en-US" sz="500" b="1">
                <a:solidFill>
                  <a:srgbClr val="FFFFFF"/>
                </a:solidFill>
              </a:rPr>
              <a:t>@Sports_wo</a:t>
            </a:r>
          </a:p>
          <a:p>
            <a:pPr algn="ctr" eaLnBrk="1" hangingPunct="1">
              <a:buSzPct val="100000"/>
            </a:pPr>
            <a:r>
              <a:rPr lang="en-US" sz="500" b="1">
                <a:solidFill>
                  <a:srgbClr val="FFFFFF"/>
                </a:solidFill>
              </a:rPr>
              <a:t>@ReNgo_Sport</a:t>
            </a:r>
          </a:p>
          <a:p>
            <a:pPr algn="ctr" eaLnBrk="1" hangingPunct="1">
              <a:buSzPct val="100000"/>
            </a:pPr>
            <a:r>
              <a:rPr lang="en-US" sz="500" b="1">
                <a:solidFill>
                  <a:srgbClr val="FFFFFF"/>
                </a:solidFill>
              </a:rPr>
              <a:t>@Almoj_alazra8</a:t>
            </a:r>
          </a:p>
        </p:txBody>
      </p:sp>
      <p:sp>
        <p:nvSpPr>
          <p:cNvPr id="111" name="TextBox 134"/>
          <p:cNvSpPr txBox="1">
            <a:spLocks noChangeArrowheads="1"/>
          </p:cNvSpPr>
          <p:nvPr/>
        </p:nvSpPr>
        <p:spPr bwMode="auto">
          <a:xfrm>
            <a:off x="7925395" y="1595438"/>
            <a:ext cx="97472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100" dirty="0" err="1">
                <a:solidFill>
                  <a:srgbClr val="4197FC"/>
                </a:solidFill>
                <a:latin typeface="Impact" charset="0"/>
              </a:rPr>
              <a:t>Francia</a:t>
            </a:r>
            <a:endParaRPr lang="en-US" sz="1100" dirty="0">
              <a:solidFill>
                <a:srgbClr val="4197FC"/>
              </a:solidFill>
              <a:latin typeface="Impact" charset="0"/>
            </a:endParaRPr>
          </a:p>
          <a:p>
            <a:pPr algn="ctr" eaLnBrk="1" hangingPunct="1">
              <a:buSzPct val="100000"/>
            </a:pPr>
            <a:r>
              <a:rPr lang="en-US" sz="500" b="1" dirty="0">
                <a:solidFill>
                  <a:srgbClr val="FFFFFF"/>
                </a:solidFill>
              </a:rPr>
              <a:t>twitter.com</a:t>
            </a:r>
          </a:p>
          <a:p>
            <a:pPr algn="ctr" eaLnBrk="1" hangingPunct="1">
              <a:buSzPct val="100000"/>
            </a:pPr>
            <a:r>
              <a:rPr lang="en-US" sz="500" b="1" dirty="0">
                <a:solidFill>
                  <a:srgbClr val="FFFFFF"/>
                </a:solidFill>
              </a:rPr>
              <a:t>Forum.hardware.fr</a:t>
            </a:r>
          </a:p>
          <a:p>
            <a:pPr algn="ctr" eaLnBrk="1" hangingPunct="1">
              <a:buSzPct val="100000"/>
            </a:pPr>
            <a:r>
              <a:rPr lang="en-US" sz="500" b="1" dirty="0">
                <a:solidFill>
                  <a:srgbClr val="FFFFFF"/>
                </a:solidFill>
              </a:rPr>
              <a:t>sofoot.com</a:t>
            </a:r>
          </a:p>
          <a:p>
            <a:pPr algn="ctr" eaLnBrk="1" hangingPunct="1">
              <a:buSzPct val="100000"/>
            </a:pPr>
            <a:r>
              <a:rPr lang="en-US" sz="500" b="1" dirty="0">
                <a:solidFill>
                  <a:srgbClr val="FFFFFF"/>
                </a:solidFill>
              </a:rPr>
              <a:t>@CM2014_</a:t>
            </a:r>
          </a:p>
          <a:p>
            <a:pPr algn="ctr" eaLnBrk="1" hangingPunct="1">
              <a:buSzPct val="100000"/>
            </a:pPr>
            <a:r>
              <a:rPr lang="en-US" sz="500" b="1" dirty="0">
                <a:solidFill>
                  <a:srgbClr val="FFFFFF"/>
                </a:solidFill>
              </a:rPr>
              <a:t>@</a:t>
            </a:r>
            <a:r>
              <a:rPr lang="en-US" sz="500" b="1" dirty="0" err="1">
                <a:solidFill>
                  <a:srgbClr val="FFFFFF"/>
                </a:solidFill>
              </a:rPr>
              <a:t>TotalFoot</a:t>
            </a:r>
            <a:r>
              <a:rPr lang="en-US" sz="500" b="1" dirty="0">
                <a:solidFill>
                  <a:srgbClr val="FFFFFF"/>
                </a:solidFill>
              </a:rPr>
              <a:t>_</a:t>
            </a:r>
          </a:p>
          <a:p>
            <a:pPr algn="ctr" eaLnBrk="1" hangingPunct="1">
              <a:buSzPct val="100000"/>
            </a:pPr>
            <a:r>
              <a:rPr lang="en-US" sz="500" b="1" dirty="0">
                <a:solidFill>
                  <a:srgbClr val="FFFFFF"/>
                </a:solidFill>
              </a:rPr>
              <a:t>@_</a:t>
            </a:r>
            <a:r>
              <a:rPr lang="en-US" sz="500" b="1" dirty="0" err="1">
                <a:solidFill>
                  <a:srgbClr val="FFFFFF"/>
                </a:solidFill>
              </a:rPr>
              <a:t>TortueGeniale</a:t>
            </a:r>
            <a:r>
              <a:rPr lang="en-US" sz="500" b="1" dirty="0">
                <a:solidFill>
                  <a:srgbClr val="FFFFFF"/>
                </a:solidFill>
              </a:rPr>
              <a:t>_</a:t>
            </a:r>
          </a:p>
        </p:txBody>
      </p:sp>
      <p:sp>
        <p:nvSpPr>
          <p:cNvPr id="112" name="TextBox 135"/>
          <p:cNvSpPr txBox="1">
            <a:spLocks noChangeArrowheads="1"/>
          </p:cNvSpPr>
          <p:nvPr/>
        </p:nvSpPr>
        <p:spPr bwMode="auto">
          <a:xfrm>
            <a:off x="7925395" y="2333625"/>
            <a:ext cx="97472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100">
                <a:solidFill>
                  <a:srgbClr val="4197FC"/>
                </a:solidFill>
                <a:latin typeface="Impact" charset="0"/>
              </a:rPr>
              <a:t>Italia</a:t>
            </a:r>
          </a:p>
          <a:p>
            <a:pPr algn="ctr" eaLnBrk="1" hangingPunct="1">
              <a:buSzPct val="100000"/>
            </a:pPr>
            <a:r>
              <a:rPr lang="en-US" sz="500" b="1">
                <a:solidFill>
                  <a:srgbClr val="FFFFFF"/>
                </a:solidFill>
              </a:rPr>
              <a:t>twitter.com</a:t>
            </a:r>
          </a:p>
          <a:p>
            <a:pPr algn="ctr" eaLnBrk="1" hangingPunct="1">
              <a:buSzPct val="100000"/>
            </a:pPr>
            <a:r>
              <a:rPr lang="en-US" sz="500" b="1">
                <a:solidFill>
                  <a:srgbClr val="FFFFFF"/>
                </a:solidFill>
              </a:rPr>
              <a:t>gaming.ngi.it</a:t>
            </a:r>
          </a:p>
          <a:p>
            <a:pPr algn="ctr" eaLnBrk="1" hangingPunct="1">
              <a:buSzPct val="100000"/>
            </a:pPr>
            <a:r>
              <a:rPr lang="en-US" sz="500" b="1">
                <a:solidFill>
                  <a:srgbClr val="FFFFFF"/>
                </a:solidFill>
              </a:rPr>
              <a:t>forum.sky.it</a:t>
            </a:r>
          </a:p>
          <a:p>
            <a:pPr algn="ctr" eaLnBrk="1" hangingPunct="1">
              <a:buSzPct val="100000"/>
            </a:pPr>
            <a:r>
              <a:rPr lang="en-US" sz="500" b="1">
                <a:solidFill>
                  <a:srgbClr val="FFFFFF"/>
                </a:solidFill>
              </a:rPr>
              <a:t>@Mondiali_</a:t>
            </a:r>
          </a:p>
          <a:p>
            <a:pPr algn="ctr" eaLnBrk="1" hangingPunct="1">
              <a:buSzPct val="100000"/>
            </a:pPr>
            <a:r>
              <a:rPr lang="en-US" sz="500" b="1">
                <a:solidFill>
                  <a:srgbClr val="FFFFFF"/>
                </a:solidFill>
              </a:rPr>
              <a:t>@BRAZIL2014</a:t>
            </a:r>
          </a:p>
          <a:p>
            <a:pPr algn="ctr" eaLnBrk="1" hangingPunct="1">
              <a:buSzPct val="100000"/>
            </a:pPr>
            <a:r>
              <a:rPr lang="en-US" sz="500" b="1">
                <a:solidFill>
                  <a:srgbClr val="FFFFFF"/>
                </a:solidFill>
              </a:rPr>
              <a:t>@ansacalciosport</a:t>
            </a:r>
          </a:p>
        </p:txBody>
      </p:sp>
      <p:sp>
        <p:nvSpPr>
          <p:cNvPr id="113" name="TextBox 136"/>
          <p:cNvSpPr txBox="1">
            <a:spLocks noChangeArrowheads="1"/>
          </p:cNvSpPr>
          <p:nvPr/>
        </p:nvSpPr>
        <p:spPr bwMode="auto">
          <a:xfrm>
            <a:off x="7936508" y="3052763"/>
            <a:ext cx="97472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100">
                <a:solidFill>
                  <a:srgbClr val="4197FC"/>
                </a:solidFill>
                <a:latin typeface="Impact" charset="0"/>
              </a:rPr>
              <a:t>Sudáfrica</a:t>
            </a:r>
          </a:p>
          <a:p>
            <a:pPr algn="ctr" eaLnBrk="1" hangingPunct="1">
              <a:buSzPct val="100000"/>
            </a:pPr>
            <a:r>
              <a:rPr lang="en-US" sz="500" b="1">
                <a:solidFill>
                  <a:srgbClr val="FFFFFF"/>
                </a:solidFill>
              </a:rPr>
              <a:t>twitter.com</a:t>
            </a:r>
          </a:p>
          <a:p>
            <a:pPr algn="ctr" eaLnBrk="1" hangingPunct="1">
              <a:buSzPct val="100000"/>
            </a:pPr>
            <a:r>
              <a:rPr lang="en-US" sz="500" b="1">
                <a:solidFill>
                  <a:srgbClr val="FFFFFF"/>
                </a:solidFill>
              </a:rPr>
              <a:t>@newsWallCoZa</a:t>
            </a:r>
          </a:p>
          <a:p>
            <a:pPr algn="ctr" eaLnBrk="1" hangingPunct="1">
              <a:buSzPct val="100000"/>
            </a:pPr>
            <a:r>
              <a:rPr lang="en-US" sz="500" b="1">
                <a:solidFill>
                  <a:srgbClr val="FFFFFF"/>
                </a:solidFill>
              </a:rPr>
              <a:t>@SuperSportBlitz</a:t>
            </a:r>
          </a:p>
          <a:p>
            <a:pPr algn="ctr" eaLnBrk="1" hangingPunct="1">
              <a:buSzPct val="100000"/>
            </a:pPr>
            <a:r>
              <a:rPr lang="en-US" sz="500" b="1">
                <a:solidFill>
                  <a:srgbClr val="FFFFFF"/>
                </a:solidFill>
              </a:rPr>
              <a:t>@FifaWorldCup</a:t>
            </a:r>
          </a:p>
        </p:txBody>
      </p:sp>
      <p:grpSp>
        <p:nvGrpSpPr>
          <p:cNvPr id="114" name="Group 113"/>
          <p:cNvGrpSpPr/>
          <p:nvPr/>
        </p:nvGrpSpPr>
        <p:grpSpPr>
          <a:xfrm>
            <a:off x="1637994" y="4734632"/>
            <a:ext cx="7506006" cy="417693"/>
            <a:chOff x="1637994" y="4734632"/>
            <a:chExt cx="7506006" cy="417693"/>
          </a:xfrm>
        </p:grpSpPr>
        <p:grpSp>
          <p:nvGrpSpPr>
            <p:cNvPr id="115" name="Group 114"/>
            <p:cNvGrpSpPr/>
            <p:nvPr/>
          </p:nvGrpSpPr>
          <p:grpSpPr>
            <a:xfrm>
              <a:off x="1637994" y="4835525"/>
              <a:ext cx="7506006" cy="316800"/>
              <a:chOff x="1914453" y="4835525"/>
              <a:chExt cx="8255647" cy="316800"/>
            </a:xfrm>
          </p:grpSpPr>
          <p:sp>
            <p:nvSpPr>
              <p:cNvPr id="117" name="Rectangle 116">
                <a:hlinkClick r:id="rId16"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18" name="Rectangle 117">
                <a:hlinkClick r:id="rId17"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19" name="Rectangle 118">
                <a:hlinkClick r:id="rId18"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20" name="Rectangle 119">
                <a:hlinkClick r:id="rId19"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50" name="Rectangle 149">
                <a:hlinkClick r:id="rId20"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51" name="Rectangle 150">
                <a:hlinkClick r:id="rId21"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52" name="Rectangle 151">
                <a:hlinkClick r:id="rId22"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53" name="Rectangle 152">
                <a:hlinkClick r:id="rId23"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16" name="Isosceles Triangle 115"/>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extLst>
      <p:ext uri="{BB962C8B-B14F-4D97-AF65-F5344CB8AC3E}">
        <p14:creationId xmlns:p14="http://schemas.microsoft.com/office/powerpoint/2010/main" val="1450550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021195" y="-40440"/>
            <a:ext cx="5158162" cy="857250"/>
          </a:xfrm>
        </p:spPr>
        <p:txBody>
          <a:bodyPr/>
          <a:lstStyle/>
          <a:p>
            <a:r>
              <a:rPr lang="en-US" sz="3200" cap="none" dirty="0">
                <a:solidFill>
                  <a:srgbClr val="FFFFFF"/>
                </a:solidFill>
                <a:latin typeface="Impact" charset="0"/>
              </a:rPr>
              <a:t>INFORMACIÓN REGIONAL EMEA</a:t>
            </a:r>
            <a:endParaRPr lang="en-GB" sz="3200" dirty="0"/>
          </a:p>
        </p:txBody>
      </p:sp>
      <p:sp>
        <p:nvSpPr>
          <p:cNvPr id="32" name="Freeform 31"/>
          <p:cNvSpPr/>
          <p:nvPr/>
        </p:nvSpPr>
        <p:spPr>
          <a:xfrm>
            <a:off x="156762" y="528057"/>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3" name="Snip Single Corner Rectangle 32"/>
          <p:cNvSpPr/>
          <p:nvPr/>
        </p:nvSpPr>
        <p:spPr>
          <a:xfrm rot="10800000">
            <a:off x="272741" y="6368"/>
            <a:ext cx="3565611" cy="4607472"/>
          </a:xfrm>
          <a:prstGeom prst="snip1Rect">
            <a:avLst>
              <a:gd name="adj" fmla="val 7084"/>
            </a:avLst>
          </a:prstGeom>
          <a:solidFill>
            <a:schemeClr val="accent6">
              <a:lumMod val="75000"/>
            </a:scheme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pic>
        <p:nvPicPr>
          <p:cNvPr id="127" name="Picture 2"/>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571215" y="720725"/>
            <a:ext cx="959057" cy="73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8" name="Picture 143" descr="Construction approval granted for FIFA World Football Museum"/>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1215" y="1500511"/>
            <a:ext cx="959057" cy="701135"/>
          </a:xfrm>
          <a:prstGeom prst="rect">
            <a:avLst/>
          </a:prstGeom>
          <a:noFill/>
          <a:extLst>
            <a:ext uri="{909E8E84-426E-40dd-AFC4-6F175D3DCCD1}">
              <a14:hiddenFill xmlns:a14="http://schemas.microsoft.com/office/drawing/2010/main">
                <a:solidFill>
                  <a:srgbClr val="FFFFFF"/>
                </a:solidFill>
              </a14:hiddenFill>
            </a:ext>
          </a:extLst>
        </p:spPr>
      </p:pic>
      <p:pic>
        <p:nvPicPr>
          <p:cNvPr id="228357" name="Picture 1" descr="http://www.maisfutebol.iol.pt/multimedia/oratvi/multimedia/imagem/id/538ca7ae0cf2a4a6b971a9e3/600.jp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71215" y="2250082"/>
            <a:ext cx="959057" cy="729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358" name="Picture 6"/>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571215" y="3027519"/>
            <a:ext cx="959057" cy="722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9" name="Picture 1"/>
          <p:cNvPicPr>
            <a:picLocks noChangeAspect="1"/>
          </p:cNvPicPr>
          <p:nvPr/>
        </p:nvPicPr>
        <p:blipFill rotWithShape="1">
          <a:blip r:embed="rId8" cstate="screen">
            <a:extLst>
              <a:ext uri="{28A0092B-C50C-407E-A947-70E740481C1C}">
                <a14:useLocalDpi xmlns:a14="http://schemas.microsoft.com/office/drawing/2010/main"/>
              </a:ext>
            </a:extLst>
          </a:blip>
          <a:srcRect l="-1122"/>
          <a:stretch/>
        </p:blipFill>
        <p:spPr bwMode="auto">
          <a:xfrm>
            <a:off x="571215" y="3798272"/>
            <a:ext cx="959057" cy="718457"/>
          </a:xfrm>
          <a:prstGeom prst="rect">
            <a:avLst/>
          </a:prstGeom>
          <a:noFill/>
          <a:ln w="9525">
            <a:noFill/>
            <a:miter lim="800000"/>
            <a:headEnd/>
            <a:tailEnd/>
          </a:ln>
        </p:spPr>
      </p:pic>
      <p:pic>
        <p:nvPicPr>
          <p:cNvPr id="3" name="Picture 2"/>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0812" y="678541"/>
            <a:ext cx="267367" cy="267367"/>
          </a:xfrm>
          <a:prstGeom prst="rect">
            <a:avLst/>
          </a:prstGeom>
        </p:spPr>
      </p:pic>
      <p:pic>
        <p:nvPicPr>
          <p:cNvPr id="116" name="Picture 115"/>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20812" y="1476799"/>
            <a:ext cx="267367" cy="267367"/>
          </a:xfrm>
          <a:prstGeom prst="rect">
            <a:avLst/>
          </a:prstGeom>
        </p:spPr>
      </p:pic>
      <p:pic>
        <p:nvPicPr>
          <p:cNvPr id="124" name="Picture 123"/>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420812" y="2232144"/>
            <a:ext cx="267367" cy="267367"/>
          </a:xfrm>
          <a:prstGeom prst="rect">
            <a:avLst/>
          </a:prstGeom>
        </p:spPr>
      </p:pic>
      <p:pic>
        <p:nvPicPr>
          <p:cNvPr id="126" name="Picture 125"/>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420812" y="3000463"/>
            <a:ext cx="267367" cy="267367"/>
          </a:xfrm>
          <a:prstGeom prst="rect">
            <a:avLst/>
          </a:prstGeom>
        </p:spPr>
      </p:pic>
      <p:pic>
        <p:nvPicPr>
          <p:cNvPr id="128" name="Picture 127"/>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20812" y="3799688"/>
            <a:ext cx="267367" cy="267367"/>
          </a:xfrm>
          <a:prstGeom prst="rect">
            <a:avLst/>
          </a:prstGeom>
        </p:spPr>
      </p:pic>
      <p:cxnSp>
        <p:nvCxnSpPr>
          <p:cNvPr id="5" name="Straight Connector 4"/>
          <p:cNvCxnSpPr/>
          <p:nvPr/>
        </p:nvCxnSpPr>
        <p:spPr>
          <a:xfrm>
            <a:off x="1617001" y="1452075"/>
            <a:ext cx="2016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1617001" y="2201646"/>
            <a:ext cx="2016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1617001" y="2979083"/>
            <a:ext cx="2016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1617001" y="3749837"/>
            <a:ext cx="2016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30" name="Chevron 129">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2" name="Chevron 131">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56" name="Rectangle 155">
            <a:hlinkClick r:id="rId14"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163" name="Rectangle 162"/>
          <p:cNvSpPr/>
          <p:nvPr/>
        </p:nvSpPr>
        <p:spPr>
          <a:xfrm>
            <a:off x="155575" y="246063"/>
            <a:ext cx="3306763" cy="3492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anchor="ctr"/>
          <a:lstStyle/>
          <a:p>
            <a:pPr>
              <a:buSzPct val="100000"/>
              <a:defRPr/>
            </a:pPr>
            <a:r>
              <a:rPr lang="en-US" dirty="0">
                <a:solidFill>
                  <a:srgbClr val="FFFFFF"/>
                </a:solidFill>
                <a:latin typeface="Impact" charset="0"/>
                <a:ea typeface="ＭＳ Ｐゴシック" charset="0"/>
                <a:cs typeface="Arial" charset="0"/>
              </a:rPr>
              <a:t>¿QUÉ ESTÁ PASANDO?</a:t>
            </a:r>
          </a:p>
        </p:txBody>
      </p:sp>
      <p:sp>
        <p:nvSpPr>
          <p:cNvPr id="164" name="TextBox 114"/>
          <p:cNvSpPr txBox="1">
            <a:spLocks noChangeArrowheads="1"/>
          </p:cNvSpPr>
          <p:nvPr/>
        </p:nvSpPr>
        <p:spPr bwMode="auto">
          <a:xfrm>
            <a:off x="1543050" y="762000"/>
            <a:ext cx="1903413"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5000"/>
              </a:lnSpc>
              <a:buSzPct val="100000"/>
            </a:pPr>
            <a:r>
              <a:rPr lang="en-US" sz="700" dirty="0" err="1">
                <a:solidFill>
                  <a:srgbClr val="FFFFFF"/>
                </a:solidFill>
              </a:rPr>
              <a:t>Mediaset</a:t>
            </a:r>
            <a:r>
              <a:rPr lang="en-US" sz="700" dirty="0">
                <a:solidFill>
                  <a:srgbClr val="FFFFFF"/>
                </a:solidFill>
              </a:rPr>
              <a:t>, la </a:t>
            </a:r>
            <a:r>
              <a:rPr lang="en-US" sz="700" dirty="0" err="1">
                <a:solidFill>
                  <a:srgbClr val="FFFFFF"/>
                </a:solidFill>
              </a:rPr>
              <a:t>empresa</a:t>
            </a:r>
            <a:r>
              <a:rPr lang="en-US" sz="700" dirty="0">
                <a:solidFill>
                  <a:srgbClr val="FFFFFF"/>
                </a:solidFill>
              </a:rPr>
              <a:t> </a:t>
            </a:r>
            <a:r>
              <a:rPr lang="en-US" sz="700" dirty="0" err="1">
                <a:solidFill>
                  <a:srgbClr val="FFFFFF"/>
                </a:solidFill>
              </a:rPr>
              <a:t>que</a:t>
            </a:r>
            <a:r>
              <a:rPr lang="en-US" sz="700" dirty="0">
                <a:solidFill>
                  <a:srgbClr val="FFFFFF"/>
                </a:solidFill>
              </a:rPr>
              <a:t> </a:t>
            </a:r>
            <a:r>
              <a:rPr lang="en-US" sz="700" dirty="0" err="1">
                <a:solidFill>
                  <a:srgbClr val="FFFFFF"/>
                </a:solidFill>
              </a:rPr>
              <a:t>tiene</a:t>
            </a:r>
            <a:r>
              <a:rPr lang="en-US" sz="700" dirty="0">
                <a:solidFill>
                  <a:srgbClr val="FFFFFF"/>
                </a:solidFill>
              </a:rPr>
              <a:t> los </a:t>
            </a:r>
            <a:r>
              <a:rPr lang="en-US" sz="700" dirty="0" err="1">
                <a:solidFill>
                  <a:srgbClr val="FFFFFF"/>
                </a:solidFill>
              </a:rPr>
              <a:t>derechos</a:t>
            </a:r>
            <a:r>
              <a:rPr lang="en-US" sz="700" dirty="0">
                <a:solidFill>
                  <a:srgbClr val="FFFFFF"/>
                </a:solidFill>
              </a:rPr>
              <a:t> para </a:t>
            </a:r>
            <a:r>
              <a:rPr lang="en-US" sz="700" dirty="0" err="1">
                <a:solidFill>
                  <a:srgbClr val="FFFFFF"/>
                </a:solidFill>
              </a:rPr>
              <a:t>emitir</a:t>
            </a:r>
            <a:r>
              <a:rPr lang="en-US" sz="700" dirty="0">
                <a:solidFill>
                  <a:srgbClr val="FFFFFF"/>
                </a:solidFill>
              </a:rPr>
              <a:t> la Copa Mundial, </a:t>
            </a:r>
            <a:r>
              <a:rPr lang="en-US" sz="700" dirty="0" err="1">
                <a:solidFill>
                  <a:srgbClr val="FFFFFF"/>
                </a:solidFill>
              </a:rPr>
              <a:t>ofrece</a:t>
            </a:r>
            <a:r>
              <a:rPr lang="en-US" sz="700" dirty="0">
                <a:solidFill>
                  <a:srgbClr val="FFFFFF"/>
                </a:solidFill>
              </a:rPr>
              <a:t> </a:t>
            </a:r>
            <a:r>
              <a:rPr lang="en-US" sz="700" dirty="0" err="1">
                <a:solidFill>
                  <a:srgbClr val="FFFFFF"/>
                </a:solidFill>
              </a:rPr>
              <a:t>cobertura</a:t>
            </a:r>
            <a:r>
              <a:rPr lang="en-US" sz="700" dirty="0">
                <a:solidFill>
                  <a:srgbClr val="FFFFFF"/>
                </a:solidFill>
              </a:rPr>
              <a:t> del </a:t>
            </a:r>
            <a:r>
              <a:rPr lang="en-US" sz="700" dirty="0" err="1">
                <a:solidFill>
                  <a:srgbClr val="FFFFFF"/>
                </a:solidFill>
              </a:rPr>
              <a:t>campeonato</a:t>
            </a:r>
            <a:r>
              <a:rPr lang="en-US" sz="700" dirty="0">
                <a:solidFill>
                  <a:srgbClr val="FFFFFF"/>
                </a:solidFill>
              </a:rPr>
              <a:t> en </a:t>
            </a:r>
            <a:r>
              <a:rPr lang="en-US" sz="700" dirty="0" err="1">
                <a:solidFill>
                  <a:srgbClr val="FFFFFF"/>
                </a:solidFill>
              </a:rPr>
              <a:t>multiplataforma</a:t>
            </a:r>
            <a:r>
              <a:rPr lang="en-US" sz="700" dirty="0">
                <a:solidFill>
                  <a:srgbClr val="FFFFFF"/>
                </a:solidFill>
              </a:rPr>
              <a:t> a </a:t>
            </a:r>
            <a:r>
              <a:rPr lang="en-US" sz="700" dirty="0" err="1">
                <a:solidFill>
                  <a:srgbClr val="FFFFFF"/>
                </a:solidFill>
              </a:rPr>
              <a:t>través</a:t>
            </a:r>
            <a:r>
              <a:rPr lang="en-US" sz="700" dirty="0">
                <a:solidFill>
                  <a:srgbClr val="FFFFFF"/>
                </a:solidFill>
              </a:rPr>
              <a:t> de la </a:t>
            </a:r>
            <a:r>
              <a:rPr lang="en-US" sz="700" dirty="0" err="1">
                <a:solidFill>
                  <a:srgbClr val="FFFFFF"/>
                </a:solidFill>
              </a:rPr>
              <a:t>televisión</a:t>
            </a:r>
            <a:r>
              <a:rPr lang="en-US" sz="700" dirty="0">
                <a:solidFill>
                  <a:srgbClr val="FFFFFF"/>
                </a:solidFill>
              </a:rPr>
              <a:t>, internet, radio, </a:t>
            </a:r>
            <a:r>
              <a:rPr lang="en-US" sz="700" dirty="0" err="1">
                <a:solidFill>
                  <a:srgbClr val="FFFFFF"/>
                </a:solidFill>
              </a:rPr>
              <a:t>redes</a:t>
            </a:r>
            <a:r>
              <a:rPr lang="en-US" sz="700" dirty="0">
                <a:solidFill>
                  <a:srgbClr val="FFFFFF"/>
                </a:solidFill>
              </a:rPr>
              <a:t> </a:t>
            </a:r>
            <a:r>
              <a:rPr lang="en-US" sz="700" dirty="0" err="1">
                <a:solidFill>
                  <a:srgbClr val="FFFFFF"/>
                </a:solidFill>
              </a:rPr>
              <a:t>sociales</a:t>
            </a:r>
            <a:r>
              <a:rPr lang="en-US" sz="700" dirty="0">
                <a:solidFill>
                  <a:srgbClr val="FFFFFF"/>
                </a:solidFill>
              </a:rPr>
              <a:t> y </a:t>
            </a:r>
            <a:r>
              <a:rPr lang="en-US" sz="700" dirty="0" err="1">
                <a:solidFill>
                  <a:srgbClr val="FFFFFF"/>
                </a:solidFill>
              </a:rPr>
              <a:t>aplicaciones</a:t>
            </a:r>
            <a:r>
              <a:rPr lang="en-US" sz="700" dirty="0">
                <a:solidFill>
                  <a:srgbClr val="FFFFFF"/>
                </a:solidFill>
              </a:rPr>
              <a:t> </a:t>
            </a:r>
            <a:r>
              <a:rPr lang="en-US" sz="700" dirty="0" err="1">
                <a:solidFill>
                  <a:srgbClr val="FFFFFF"/>
                </a:solidFill>
              </a:rPr>
              <a:t>móviles</a:t>
            </a:r>
            <a:endParaRPr lang="en-US" sz="700" dirty="0">
              <a:solidFill>
                <a:srgbClr val="FFFFFF"/>
              </a:solidFill>
            </a:endParaRPr>
          </a:p>
        </p:txBody>
      </p:sp>
      <p:sp>
        <p:nvSpPr>
          <p:cNvPr id="165" name="TextBox 120"/>
          <p:cNvSpPr txBox="1">
            <a:spLocks noChangeArrowheads="1"/>
          </p:cNvSpPr>
          <p:nvPr/>
        </p:nvSpPr>
        <p:spPr bwMode="auto">
          <a:xfrm>
            <a:off x="1543050" y="2298700"/>
            <a:ext cx="1898650" cy="70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5000"/>
              </a:lnSpc>
              <a:buSzPct val="100000"/>
            </a:pPr>
            <a:r>
              <a:rPr lang="en-US" sz="700">
                <a:solidFill>
                  <a:srgbClr val="FFFFFF"/>
                </a:solidFill>
              </a:rPr>
              <a:t>El equipo nacional portugués ha tomado un selfie con el Presidente, en una recepción con el Presidente antes de ir a la Copa Mundial. Se está compartiendo mucho en las redes sociales y están saliendo algunos memes.</a:t>
            </a:r>
          </a:p>
        </p:txBody>
      </p:sp>
      <p:sp>
        <p:nvSpPr>
          <p:cNvPr id="166" name="TextBox 122"/>
          <p:cNvSpPr txBox="1">
            <a:spLocks noChangeArrowheads="1"/>
          </p:cNvSpPr>
          <p:nvPr/>
        </p:nvSpPr>
        <p:spPr bwMode="auto">
          <a:xfrm>
            <a:off x="1543050" y="2965492"/>
            <a:ext cx="1903413" cy="809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5000"/>
              </a:lnSpc>
              <a:buSzPct val="100000"/>
            </a:pPr>
            <a:r>
              <a:rPr lang="en-US" sz="700" dirty="0">
                <a:solidFill>
                  <a:srgbClr val="FFFFFF"/>
                </a:solidFill>
              </a:rPr>
              <a:t>Un </a:t>
            </a:r>
            <a:r>
              <a:rPr lang="en-US" sz="700" dirty="0" err="1">
                <a:solidFill>
                  <a:srgbClr val="FFFFFF"/>
                </a:solidFill>
              </a:rPr>
              <a:t>grupo</a:t>
            </a:r>
            <a:r>
              <a:rPr lang="en-US" sz="700" dirty="0">
                <a:solidFill>
                  <a:srgbClr val="FFFFFF"/>
                </a:solidFill>
              </a:rPr>
              <a:t> de </a:t>
            </a:r>
            <a:r>
              <a:rPr lang="en-US" sz="700" dirty="0" err="1">
                <a:solidFill>
                  <a:srgbClr val="FFFFFF"/>
                </a:solidFill>
              </a:rPr>
              <a:t>cuatro</a:t>
            </a:r>
            <a:r>
              <a:rPr lang="en-US" sz="700" dirty="0">
                <a:solidFill>
                  <a:srgbClr val="FFFFFF"/>
                </a:solidFill>
              </a:rPr>
              <a:t> </a:t>
            </a:r>
            <a:r>
              <a:rPr lang="en-US" sz="700" dirty="0" smtClean="0">
                <a:solidFill>
                  <a:srgbClr val="FFFFFF"/>
                </a:solidFill>
              </a:rPr>
              <a:t>fans </a:t>
            </a:r>
            <a:r>
              <a:rPr lang="en-US" sz="700" dirty="0" err="1">
                <a:solidFill>
                  <a:srgbClr val="FFFFFF"/>
                </a:solidFill>
              </a:rPr>
              <a:t>ingleses</a:t>
            </a:r>
            <a:r>
              <a:rPr lang="en-US" sz="700" dirty="0">
                <a:solidFill>
                  <a:srgbClr val="FFFFFF"/>
                </a:solidFill>
              </a:rPr>
              <a:t> (y un </a:t>
            </a:r>
            <a:r>
              <a:rPr lang="en-US" sz="700" dirty="0" err="1">
                <a:solidFill>
                  <a:srgbClr val="FFFFFF"/>
                </a:solidFill>
              </a:rPr>
              <a:t>perro</a:t>
            </a:r>
            <a:r>
              <a:rPr lang="en-US" sz="700" dirty="0">
                <a:solidFill>
                  <a:srgbClr val="FFFFFF"/>
                </a:solidFill>
              </a:rPr>
              <a:t>) </a:t>
            </a:r>
            <a:r>
              <a:rPr lang="en-US" sz="700" dirty="0" err="1">
                <a:solidFill>
                  <a:srgbClr val="FFFFFF"/>
                </a:solidFill>
              </a:rPr>
              <a:t>están</a:t>
            </a:r>
            <a:r>
              <a:rPr lang="en-US" sz="700" dirty="0">
                <a:solidFill>
                  <a:srgbClr val="FFFFFF"/>
                </a:solidFill>
              </a:rPr>
              <a:t> </a:t>
            </a:r>
            <a:r>
              <a:rPr lang="en-US" sz="700" dirty="0" err="1">
                <a:solidFill>
                  <a:srgbClr val="FFFFFF"/>
                </a:solidFill>
              </a:rPr>
              <a:t>caminando</a:t>
            </a:r>
            <a:r>
              <a:rPr lang="en-US" sz="700" dirty="0">
                <a:solidFill>
                  <a:srgbClr val="FFFFFF"/>
                </a:solidFill>
              </a:rPr>
              <a:t> </a:t>
            </a:r>
            <a:r>
              <a:rPr lang="en-US" sz="700" dirty="0" err="1">
                <a:solidFill>
                  <a:srgbClr val="FFFFFF"/>
                </a:solidFill>
              </a:rPr>
              <a:t>por</a:t>
            </a:r>
            <a:r>
              <a:rPr lang="en-US" sz="700" dirty="0">
                <a:solidFill>
                  <a:srgbClr val="FFFFFF"/>
                </a:solidFill>
              </a:rPr>
              <a:t> </a:t>
            </a:r>
            <a:r>
              <a:rPr lang="en-US" sz="700" dirty="0" err="1">
                <a:solidFill>
                  <a:srgbClr val="FFFFFF"/>
                </a:solidFill>
              </a:rPr>
              <a:t>las</a:t>
            </a:r>
            <a:r>
              <a:rPr lang="en-US" sz="700" dirty="0">
                <a:solidFill>
                  <a:srgbClr val="FFFFFF"/>
                </a:solidFill>
              </a:rPr>
              <a:t> </a:t>
            </a:r>
            <a:r>
              <a:rPr lang="en-US" sz="700" dirty="0" err="1">
                <a:solidFill>
                  <a:srgbClr val="FFFFFF"/>
                </a:solidFill>
              </a:rPr>
              <a:t>carreteras</a:t>
            </a:r>
            <a:r>
              <a:rPr lang="en-US" sz="700" dirty="0">
                <a:solidFill>
                  <a:srgbClr val="FFFFFF"/>
                </a:solidFill>
              </a:rPr>
              <a:t> de </a:t>
            </a:r>
            <a:r>
              <a:rPr lang="en-US" sz="700" dirty="0" err="1">
                <a:solidFill>
                  <a:srgbClr val="FFFFFF"/>
                </a:solidFill>
              </a:rPr>
              <a:t>Sudamérica</a:t>
            </a:r>
            <a:r>
              <a:rPr lang="en-US" sz="700" dirty="0">
                <a:solidFill>
                  <a:srgbClr val="FFFFFF"/>
                </a:solidFill>
              </a:rPr>
              <a:t> </a:t>
            </a:r>
            <a:r>
              <a:rPr lang="en-US" sz="700" dirty="0" err="1">
                <a:solidFill>
                  <a:srgbClr val="FFFFFF"/>
                </a:solidFill>
              </a:rPr>
              <a:t>hacia</a:t>
            </a:r>
            <a:r>
              <a:rPr lang="en-US" sz="700" dirty="0">
                <a:solidFill>
                  <a:srgbClr val="FFFFFF"/>
                </a:solidFill>
              </a:rPr>
              <a:t> la Copa Mundial en </a:t>
            </a:r>
            <a:r>
              <a:rPr lang="en-US" sz="700" dirty="0" err="1">
                <a:solidFill>
                  <a:srgbClr val="FFFFFF"/>
                </a:solidFill>
              </a:rPr>
              <a:t>Brasil</a:t>
            </a:r>
            <a:r>
              <a:rPr lang="en-US" sz="700" dirty="0">
                <a:solidFill>
                  <a:srgbClr val="FFFFFF"/>
                </a:solidFill>
              </a:rPr>
              <a:t>. Los 1.966 km. de </a:t>
            </a:r>
            <a:r>
              <a:rPr lang="en-US" sz="700" dirty="0" err="1">
                <a:solidFill>
                  <a:srgbClr val="FFFFFF"/>
                </a:solidFill>
              </a:rPr>
              <a:t>caminata</a:t>
            </a:r>
            <a:r>
              <a:rPr lang="en-US" sz="700" dirty="0">
                <a:solidFill>
                  <a:srgbClr val="FFFFFF"/>
                </a:solidFill>
              </a:rPr>
              <a:t> les </a:t>
            </a:r>
            <a:r>
              <a:rPr lang="en-US" sz="700" dirty="0" err="1">
                <a:solidFill>
                  <a:srgbClr val="FFFFFF"/>
                </a:solidFill>
              </a:rPr>
              <a:t>llevará</a:t>
            </a:r>
            <a:r>
              <a:rPr lang="en-US" sz="700" dirty="0">
                <a:solidFill>
                  <a:srgbClr val="FFFFFF"/>
                </a:solidFill>
              </a:rPr>
              <a:t> a pie a </a:t>
            </a:r>
            <a:r>
              <a:rPr lang="en-US" sz="700" dirty="0" err="1">
                <a:solidFill>
                  <a:srgbClr val="FFFFFF"/>
                </a:solidFill>
              </a:rPr>
              <a:t>través</a:t>
            </a:r>
            <a:r>
              <a:rPr lang="en-US" sz="700" dirty="0">
                <a:solidFill>
                  <a:srgbClr val="FFFFFF"/>
                </a:solidFill>
              </a:rPr>
              <a:t> de </a:t>
            </a:r>
            <a:r>
              <a:rPr lang="en-US" sz="700" dirty="0" err="1">
                <a:solidFill>
                  <a:srgbClr val="FFFFFF"/>
                </a:solidFill>
              </a:rPr>
              <a:t>tres</a:t>
            </a:r>
            <a:r>
              <a:rPr lang="en-US" sz="700" dirty="0">
                <a:solidFill>
                  <a:srgbClr val="FFFFFF"/>
                </a:solidFill>
              </a:rPr>
              <a:t> </a:t>
            </a:r>
            <a:r>
              <a:rPr lang="en-US" sz="700" dirty="0" err="1">
                <a:solidFill>
                  <a:srgbClr val="FFFFFF"/>
                </a:solidFill>
              </a:rPr>
              <a:t>países</a:t>
            </a:r>
            <a:r>
              <a:rPr lang="en-US" sz="700" dirty="0">
                <a:solidFill>
                  <a:srgbClr val="FFFFFF"/>
                </a:solidFill>
              </a:rPr>
              <a:t> </a:t>
            </a:r>
            <a:r>
              <a:rPr lang="en-US" sz="700" dirty="0" err="1">
                <a:solidFill>
                  <a:srgbClr val="FFFFFF"/>
                </a:solidFill>
              </a:rPr>
              <a:t>sudamericanos</a:t>
            </a:r>
            <a:r>
              <a:rPr lang="en-US" sz="700" dirty="0">
                <a:solidFill>
                  <a:srgbClr val="FFFFFF"/>
                </a:solidFill>
              </a:rPr>
              <a:t> </a:t>
            </a:r>
            <a:r>
              <a:rPr lang="en-US" sz="700" dirty="0" err="1">
                <a:solidFill>
                  <a:srgbClr val="FFFFFF"/>
                </a:solidFill>
              </a:rPr>
              <a:t>mientras</a:t>
            </a:r>
            <a:r>
              <a:rPr lang="en-US" sz="700" dirty="0">
                <a:solidFill>
                  <a:srgbClr val="FFFFFF"/>
                </a:solidFill>
              </a:rPr>
              <a:t> </a:t>
            </a:r>
            <a:r>
              <a:rPr lang="en-US" sz="700" dirty="0" err="1">
                <a:solidFill>
                  <a:srgbClr val="FFFFFF"/>
                </a:solidFill>
              </a:rPr>
              <a:t>recaudan</a:t>
            </a:r>
            <a:r>
              <a:rPr lang="en-US" sz="700" dirty="0">
                <a:solidFill>
                  <a:srgbClr val="FFFFFF"/>
                </a:solidFill>
              </a:rPr>
              <a:t> </a:t>
            </a:r>
            <a:r>
              <a:rPr lang="en-US" sz="700" dirty="0" err="1">
                <a:solidFill>
                  <a:srgbClr val="FFFFFF"/>
                </a:solidFill>
              </a:rPr>
              <a:t>dinero</a:t>
            </a:r>
            <a:r>
              <a:rPr lang="en-US" sz="700" dirty="0">
                <a:solidFill>
                  <a:srgbClr val="FFFFFF"/>
                </a:solidFill>
              </a:rPr>
              <a:t> </a:t>
            </a:r>
            <a:r>
              <a:rPr lang="en-US" sz="700" dirty="0" err="1">
                <a:solidFill>
                  <a:srgbClr val="FFFFFF"/>
                </a:solidFill>
              </a:rPr>
              <a:t>para</a:t>
            </a:r>
            <a:r>
              <a:rPr lang="en-US" sz="700" dirty="0">
                <a:solidFill>
                  <a:srgbClr val="FFFFFF"/>
                </a:solidFill>
              </a:rPr>
              <a:t> </a:t>
            </a:r>
            <a:r>
              <a:rPr lang="en-US" sz="700" dirty="0" err="1" smtClean="0">
                <a:solidFill>
                  <a:srgbClr val="FFFFFF"/>
                </a:solidFill>
              </a:rPr>
              <a:t>obras</a:t>
            </a:r>
            <a:r>
              <a:rPr lang="en-US" sz="700" dirty="0" smtClean="0">
                <a:solidFill>
                  <a:srgbClr val="FFFFFF"/>
                </a:solidFill>
              </a:rPr>
              <a:t> </a:t>
            </a:r>
            <a:r>
              <a:rPr lang="en-US" sz="700" dirty="0" err="1" smtClean="0">
                <a:solidFill>
                  <a:srgbClr val="FFFFFF"/>
                </a:solidFill>
              </a:rPr>
              <a:t>benéficas</a:t>
            </a:r>
            <a:r>
              <a:rPr lang="en-US" sz="700" dirty="0" smtClean="0">
                <a:solidFill>
                  <a:srgbClr val="FFFFFF"/>
                </a:solidFill>
              </a:rPr>
              <a:t>.</a:t>
            </a:r>
            <a:endParaRPr lang="en-US" sz="700" dirty="0">
              <a:solidFill>
                <a:srgbClr val="FFFFFF"/>
              </a:solidFill>
            </a:endParaRPr>
          </a:p>
        </p:txBody>
      </p:sp>
      <p:sp>
        <p:nvSpPr>
          <p:cNvPr id="167" name="TextBox 124"/>
          <p:cNvSpPr txBox="1">
            <a:spLocks noChangeArrowheads="1"/>
          </p:cNvSpPr>
          <p:nvPr/>
        </p:nvSpPr>
        <p:spPr bwMode="auto">
          <a:xfrm>
            <a:off x="1543050" y="3793722"/>
            <a:ext cx="1965325" cy="70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5000"/>
              </a:lnSpc>
              <a:buSzPct val="100000"/>
            </a:pPr>
            <a:r>
              <a:rPr lang="en-US" sz="700" dirty="0">
                <a:solidFill>
                  <a:srgbClr val="FFFFFF"/>
                </a:solidFill>
              </a:rPr>
              <a:t>El </a:t>
            </a:r>
            <a:r>
              <a:rPr lang="en-US" sz="700" dirty="0" err="1">
                <a:solidFill>
                  <a:srgbClr val="FFFFFF"/>
                </a:solidFill>
              </a:rPr>
              <a:t>esperado</a:t>
            </a:r>
            <a:r>
              <a:rPr lang="en-US" sz="700" dirty="0">
                <a:solidFill>
                  <a:srgbClr val="FFFFFF"/>
                </a:solidFill>
              </a:rPr>
              <a:t> </a:t>
            </a:r>
            <a:r>
              <a:rPr lang="en-US" sz="700" dirty="0" err="1">
                <a:solidFill>
                  <a:srgbClr val="FFFFFF"/>
                </a:solidFill>
              </a:rPr>
              <a:t>anuncio</a:t>
            </a:r>
            <a:r>
              <a:rPr lang="en-US" sz="700" dirty="0">
                <a:solidFill>
                  <a:srgbClr val="FFFFFF"/>
                </a:solidFill>
              </a:rPr>
              <a:t> de la </a:t>
            </a:r>
            <a:r>
              <a:rPr lang="en-US" sz="700" dirty="0" err="1">
                <a:solidFill>
                  <a:srgbClr val="FFFFFF"/>
                </a:solidFill>
              </a:rPr>
              <a:t>Alineación</a:t>
            </a:r>
            <a:r>
              <a:rPr lang="en-US" sz="700" dirty="0">
                <a:solidFill>
                  <a:srgbClr val="FFFFFF"/>
                </a:solidFill>
              </a:rPr>
              <a:t> Provisional de Ghana </a:t>
            </a:r>
            <a:r>
              <a:rPr lang="en-US" sz="700" dirty="0" err="1">
                <a:solidFill>
                  <a:srgbClr val="FFFFFF"/>
                </a:solidFill>
              </a:rPr>
              <a:t>para</a:t>
            </a:r>
            <a:r>
              <a:rPr lang="en-US" sz="700" dirty="0">
                <a:solidFill>
                  <a:srgbClr val="FFFFFF"/>
                </a:solidFill>
              </a:rPr>
              <a:t> la Copa Mundial </a:t>
            </a:r>
            <a:r>
              <a:rPr lang="en-US" sz="700" dirty="0" err="1">
                <a:solidFill>
                  <a:srgbClr val="FFFFFF"/>
                </a:solidFill>
              </a:rPr>
              <a:t>fue</a:t>
            </a:r>
            <a:r>
              <a:rPr lang="en-US" sz="700" dirty="0">
                <a:solidFill>
                  <a:srgbClr val="FFFFFF"/>
                </a:solidFill>
              </a:rPr>
              <a:t> </a:t>
            </a:r>
            <a:r>
              <a:rPr lang="en-US" sz="700" dirty="0" err="1" smtClean="0">
                <a:solidFill>
                  <a:srgbClr val="FFFFFF"/>
                </a:solidFill>
              </a:rPr>
              <a:t>recibido</a:t>
            </a:r>
            <a:r>
              <a:rPr lang="en-US" sz="700" dirty="0" smtClean="0">
                <a:solidFill>
                  <a:srgbClr val="FFFFFF"/>
                </a:solidFill>
              </a:rPr>
              <a:t> </a:t>
            </a:r>
            <a:r>
              <a:rPr lang="en-US" sz="700" dirty="0">
                <a:solidFill>
                  <a:srgbClr val="FFFFFF"/>
                </a:solidFill>
              </a:rPr>
              <a:t>con </a:t>
            </a:r>
            <a:r>
              <a:rPr lang="en-US" sz="700" dirty="0" err="1">
                <a:solidFill>
                  <a:srgbClr val="FFFFFF"/>
                </a:solidFill>
              </a:rPr>
              <a:t>enorme</a:t>
            </a:r>
            <a:r>
              <a:rPr lang="en-US" sz="700" dirty="0">
                <a:solidFill>
                  <a:srgbClr val="FFFFFF"/>
                </a:solidFill>
              </a:rPr>
              <a:t> </a:t>
            </a:r>
            <a:r>
              <a:rPr lang="en-US" sz="700" dirty="0" err="1">
                <a:solidFill>
                  <a:srgbClr val="FFFFFF"/>
                </a:solidFill>
              </a:rPr>
              <a:t>sorpresa</a:t>
            </a:r>
            <a:r>
              <a:rPr lang="en-US" sz="700" dirty="0">
                <a:solidFill>
                  <a:srgbClr val="FFFFFF"/>
                </a:solidFill>
              </a:rPr>
              <a:t>, en </a:t>
            </a:r>
            <a:r>
              <a:rPr lang="en-US" sz="700" dirty="0" err="1">
                <a:solidFill>
                  <a:srgbClr val="FFFFFF"/>
                </a:solidFill>
              </a:rPr>
              <a:t>concreto</a:t>
            </a:r>
            <a:r>
              <a:rPr lang="en-US" sz="700" dirty="0">
                <a:solidFill>
                  <a:srgbClr val="FFFFFF"/>
                </a:solidFill>
              </a:rPr>
              <a:t> la </a:t>
            </a:r>
            <a:r>
              <a:rPr lang="en-US" sz="700" dirty="0" err="1">
                <a:solidFill>
                  <a:srgbClr val="FFFFFF"/>
                </a:solidFill>
              </a:rPr>
              <a:t>selección</a:t>
            </a:r>
            <a:r>
              <a:rPr lang="en-US" sz="700" dirty="0">
                <a:solidFill>
                  <a:srgbClr val="FFFFFF"/>
                </a:solidFill>
              </a:rPr>
              <a:t> </a:t>
            </a:r>
            <a:r>
              <a:rPr lang="en-US" sz="700" dirty="0" smtClean="0">
                <a:solidFill>
                  <a:srgbClr val="FFFFFF"/>
                </a:solidFill>
              </a:rPr>
              <a:t>de </a:t>
            </a:r>
            <a:r>
              <a:rPr lang="en-US" sz="700" dirty="0">
                <a:solidFill>
                  <a:srgbClr val="FFFFFF"/>
                </a:solidFill>
              </a:rPr>
              <a:t>Jeffrey </a:t>
            </a:r>
            <a:r>
              <a:rPr lang="en-US" sz="700" dirty="0" err="1">
                <a:solidFill>
                  <a:srgbClr val="FFFFFF"/>
                </a:solidFill>
              </a:rPr>
              <a:t>Schlupp</a:t>
            </a:r>
            <a:r>
              <a:rPr lang="en-US" sz="700" dirty="0">
                <a:solidFill>
                  <a:srgbClr val="FFFFFF"/>
                </a:solidFill>
              </a:rPr>
              <a:t>, David </a:t>
            </a:r>
            <a:r>
              <a:rPr lang="en-US" sz="700" dirty="0" err="1">
                <a:solidFill>
                  <a:srgbClr val="FFFFFF"/>
                </a:solidFill>
              </a:rPr>
              <a:t>Accam</a:t>
            </a:r>
            <a:r>
              <a:rPr lang="en-US" sz="700" dirty="0">
                <a:solidFill>
                  <a:srgbClr val="FFFFFF"/>
                </a:solidFill>
              </a:rPr>
              <a:t> </a:t>
            </a:r>
            <a:r>
              <a:rPr lang="en-US" sz="700" dirty="0" smtClean="0">
                <a:solidFill>
                  <a:srgbClr val="FFFFFF"/>
                </a:solidFill>
              </a:rPr>
              <a:t>y </a:t>
            </a:r>
            <a:r>
              <a:rPr lang="en-US" sz="700" dirty="0" err="1" smtClean="0">
                <a:solidFill>
                  <a:srgbClr val="FFFFFF"/>
                </a:solidFill>
              </a:rPr>
              <a:t>Afriyie</a:t>
            </a:r>
            <a:r>
              <a:rPr lang="en-US" sz="700" dirty="0" smtClean="0">
                <a:solidFill>
                  <a:srgbClr val="FFFFFF"/>
                </a:solidFill>
              </a:rPr>
              <a:t> </a:t>
            </a:r>
            <a:r>
              <a:rPr lang="en-US" sz="700" dirty="0" err="1" smtClean="0">
                <a:solidFill>
                  <a:srgbClr val="FFFFFF"/>
                </a:solidFill>
              </a:rPr>
              <a:t>Acquah</a:t>
            </a:r>
            <a:r>
              <a:rPr lang="en-US" sz="700" dirty="0" smtClean="0">
                <a:solidFill>
                  <a:srgbClr val="FFFFFF"/>
                </a:solidFill>
              </a:rPr>
              <a:t> </a:t>
            </a:r>
            <a:r>
              <a:rPr lang="en-US" sz="700" dirty="0" err="1" smtClean="0">
                <a:solidFill>
                  <a:srgbClr val="FFFFFF"/>
                </a:solidFill>
              </a:rPr>
              <a:t>por</a:t>
            </a:r>
            <a:r>
              <a:rPr lang="en-US" sz="700" dirty="0" smtClean="0">
                <a:solidFill>
                  <a:srgbClr val="FFFFFF"/>
                </a:solidFill>
              </a:rPr>
              <a:t> parte del </a:t>
            </a:r>
            <a:r>
              <a:rPr lang="en-US" sz="700" dirty="0" err="1" smtClean="0">
                <a:solidFill>
                  <a:srgbClr val="FFFFFF"/>
                </a:solidFill>
              </a:rPr>
              <a:t>entrenador</a:t>
            </a:r>
            <a:r>
              <a:rPr lang="en-US" sz="700" dirty="0" smtClean="0">
                <a:solidFill>
                  <a:srgbClr val="FFFFFF"/>
                </a:solidFill>
              </a:rPr>
              <a:t>. </a:t>
            </a:r>
            <a:endParaRPr lang="en-US" sz="700" dirty="0">
              <a:solidFill>
                <a:srgbClr val="FFFFFF"/>
              </a:solidFill>
            </a:endParaRPr>
          </a:p>
        </p:txBody>
      </p:sp>
      <p:sp>
        <p:nvSpPr>
          <p:cNvPr id="168" name="TextBox 116"/>
          <p:cNvSpPr txBox="1">
            <a:spLocks noChangeArrowheads="1"/>
          </p:cNvSpPr>
          <p:nvPr/>
        </p:nvSpPr>
        <p:spPr bwMode="auto">
          <a:xfrm>
            <a:off x="1543050" y="1487487"/>
            <a:ext cx="2239963" cy="70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5000"/>
              </a:lnSpc>
              <a:buSzPct val="100000"/>
            </a:pPr>
            <a:r>
              <a:rPr lang="en-US" sz="700" dirty="0">
                <a:solidFill>
                  <a:srgbClr val="FFFFFF"/>
                </a:solidFill>
              </a:rPr>
              <a:t>Se ha </a:t>
            </a:r>
            <a:r>
              <a:rPr lang="en-US" sz="700" dirty="0" err="1">
                <a:solidFill>
                  <a:srgbClr val="FFFFFF"/>
                </a:solidFill>
              </a:rPr>
              <a:t>aprobado</a:t>
            </a:r>
            <a:r>
              <a:rPr lang="en-US" sz="700" dirty="0">
                <a:solidFill>
                  <a:srgbClr val="FFFFFF"/>
                </a:solidFill>
              </a:rPr>
              <a:t> la </a:t>
            </a:r>
            <a:r>
              <a:rPr lang="en-US" sz="700" dirty="0" err="1">
                <a:solidFill>
                  <a:srgbClr val="FFFFFF"/>
                </a:solidFill>
              </a:rPr>
              <a:t>construcción</a:t>
            </a:r>
            <a:r>
              <a:rPr lang="en-US" sz="700" dirty="0">
                <a:solidFill>
                  <a:srgbClr val="FFFFFF"/>
                </a:solidFill>
              </a:rPr>
              <a:t> del </a:t>
            </a:r>
            <a:r>
              <a:rPr lang="en-US" sz="700" dirty="0" err="1">
                <a:solidFill>
                  <a:srgbClr val="FFFFFF"/>
                </a:solidFill>
              </a:rPr>
              <a:t>Museo</a:t>
            </a:r>
            <a:r>
              <a:rPr lang="en-US" sz="700" dirty="0">
                <a:solidFill>
                  <a:srgbClr val="FFFFFF"/>
                </a:solidFill>
              </a:rPr>
              <a:t> de </a:t>
            </a:r>
            <a:r>
              <a:rPr lang="en-US" sz="700" dirty="0" err="1">
                <a:solidFill>
                  <a:srgbClr val="FFFFFF"/>
                </a:solidFill>
              </a:rPr>
              <a:t>Fútbol</a:t>
            </a:r>
            <a:r>
              <a:rPr lang="en-US" sz="700" dirty="0">
                <a:solidFill>
                  <a:srgbClr val="FFFFFF"/>
                </a:solidFill>
              </a:rPr>
              <a:t> Mundial FIFA </a:t>
            </a:r>
            <a:r>
              <a:rPr lang="en-US" sz="700" dirty="0" err="1">
                <a:solidFill>
                  <a:srgbClr val="FFFFFF"/>
                </a:solidFill>
              </a:rPr>
              <a:t>que</a:t>
            </a:r>
            <a:r>
              <a:rPr lang="en-US" sz="700" dirty="0">
                <a:solidFill>
                  <a:srgbClr val="FFFFFF"/>
                </a:solidFill>
              </a:rPr>
              <a:t> </a:t>
            </a:r>
            <a:r>
              <a:rPr lang="en-US" sz="700" dirty="0" err="1">
                <a:solidFill>
                  <a:srgbClr val="FFFFFF"/>
                </a:solidFill>
              </a:rPr>
              <a:t>tiene</a:t>
            </a:r>
            <a:r>
              <a:rPr lang="en-US" sz="700" dirty="0">
                <a:solidFill>
                  <a:srgbClr val="FFFFFF"/>
                </a:solidFill>
              </a:rPr>
              <a:t> </a:t>
            </a:r>
            <a:r>
              <a:rPr lang="en-US" sz="700" dirty="0" err="1">
                <a:solidFill>
                  <a:srgbClr val="FFFFFF"/>
                </a:solidFill>
              </a:rPr>
              <a:t>que</a:t>
            </a:r>
            <a:r>
              <a:rPr lang="en-US" sz="700" dirty="0">
                <a:solidFill>
                  <a:srgbClr val="FFFFFF"/>
                </a:solidFill>
              </a:rPr>
              <a:t> </a:t>
            </a:r>
            <a:r>
              <a:rPr lang="en-US" sz="700" dirty="0" err="1">
                <a:solidFill>
                  <a:srgbClr val="FFFFFF"/>
                </a:solidFill>
              </a:rPr>
              <a:t>abrir</a:t>
            </a:r>
            <a:r>
              <a:rPr lang="en-US" sz="700" dirty="0">
                <a:solidFill>
                  <a:srgbClr val="FFFFFF"/>
                </a:solidFill>
              </a:rPr>
              <a:t> en Zurich en 2016. El "</a:t>
            </a:r>
            <a:r>
              <a:rPr lang="en-US" sz="700" dirty="0" err="1">
                <a:solidFill>
                  <a:srgbClr val="FFFFFF"/>
                </a:solidFill>
              </a:rPr>
              <a:t>mundo</a:t>
            </a:r>
            <a:r>
              <a:rPr lang="en-US" sz="700" dirty="0">
                <a:solidFill>
                  <a:srgbClr val="FFFFFF"/>
                </a:solidFill>
              </a:rPr>
              <a:t> de </a:t>
            </a:r>
            <a:r>
              <a:rPr lang="en-US" sz="700" dirty="0" err="1">
                <a:solidFill>
                  <a:srgbClr val="FFFFFF"/>
                </a:solidFill>
              </a:rPr>
              <a:t>experiencias</a:t>
            </a:r>
            <a:r>
              <a:rPr lang="en-US" sz="700" dirty="0">
                <a:solidFill>
                  <a:srgbClr val="FFFFFF"/>
                </a:solidFill>
              </a:rPr>
              <a:t>" </a:t>
            </a:r>
            <a:r>
              <a:rPr lang="en-US" sz="700" dirty="0" err="1">
                <a:solidFill>
                  <a:srgbClr val="FFFFFF"/>
                </a:solidFill>
              </a:rPr>
              <a:t>interactivo</a:t>
            </a:r>
            <a:r>
              <a:rPr lang="en-US" sz="700" dirty="0">
                <a:solidFill>
                  <a:srgbClr val="FFFFFF"/>
                </a:solidFill>
              </a:rPr>
              <a:t> y multimedia </a:t>
            </a:r>
            <a:r>
              <a:rPr lang="en-US" sz="700" dirty="0" err="1">
                <a:solidFill>
                  <a:srgbClr val="FFFFFF"/>
                </a:solidFill>
              </a:rPr>
              <a:t>demostrará</a:t>
            </a:r>
            <a:r>
              <a:rPr lang="en-US" sz="700" dirty="0">
                <a:solidFill>
                  <a:srgbClr val="FFFFFF"/>
                </a:solidFill>
              </a:rPr>
              <a:t> </a:t>
            </a:r>
            <a:r>
              <a:rPr lang="en-US" sz="700" dirty="0" err="1">
                <a:solidFill>
                  <a:srgbClr val="FFFFFF"/>
                </a:solidFill>
              </a:rPr>
              <a:t>cómo</a:t>
            </a:r>
            <a:r>
              <a:rPr lang="en-US" sz="700" dirty="0">
                <a:solidFill>
                  <a:srgbClr val="FFFFFF"/>
                </a:solidFill>
              </a:rPr>
              <a:t> el </a:t>
            </a:r>
            <a:r>
              <a:rPr lang="en-US" sz="700" dirty="0" err="1">
                <a:solidFill>
                  <a:srgbClr val="FFFFFF"/>
                </a:solidFill>
              </a:rPr>
              <a:t>fútbol</a:t>
            </a:r>
            <a:r>
              <a:rPr lang="en-US" sz="700" dirty="0">
                <a:solidFill>
                  <a:srgbClr val="FFFFFF"/>
                </a:solidFill>
              </a:rPr>
              <a:t> </a:t>
            </a:r>
            <a:r>
              <a:rPr lang="en-US" sz="700" dirty="0" err="1">
                <a:solidFill>
                  <a:srgbClr val="FFFFFF"/>
                </a:solidFill>
              </a:rPr>
              <a:t>toca</a:t>
            </a:r>
            <a:r>
              <a:rPr lang="en-US" sz="700" dirty="0">
                <a:solidFill>
                  <a:srgbClr val="FFFFFF"/>
                </a:solidFill>
              </a:rPr>
              <a:t> la </a:t>
            </a:r>
            <a:r>
              <a:rPr lang="en-US" sz="700" dirty="0" err="1">
                <a:solidFill>
                  <a:srgbClr val="FFFFFF"/>
                </a:solidFill>
              </a:rPr>
              <a:t>vida</a:t>
            </a:r>
            <a:r>
              <a:rPr lang="en-US" sz="700" dirty="0">
                <a:solidFill>
                  <a:srgbClr val="FFFFFF"/>
                </a:solidFill>
              </a:rPr>
              <a:t> de </a:t>
            </a:r>
            <a:r>
              <a:rPr lang="en-US" sz="700" dirty="0" err="1">
                <a:solidFill>
                  <a:srgbClr val="FFFFFF"/>
                </a:solidFill>
              </a:rPr>
              <a:t>las</a:t>
            </a:r>
            <a:r>
              <a:rPr lang="en-US" sz="700" dirty="0">
                <a:solidFill>
                  <a:srgbClr val="FFFFFF"/>
                </a:solidFill>
              </a:rPr>
              <a:t> personas y del </a:t>
            </a:r>
            <a:r>
              <a:rPr lang="en-US" sz="700" dirty="0" err="1">
                <a:solidFill>
                  <a:srgbClr val="FFFFFF"/>
                </a:solidFill>
              </a:rPr>
              <a:t>mundo</a:t>
            </a:r>
            <a:r>
              <a:rPr lang="en-US" sz="700" dirty="0">
                <a:solidFill>
                  <a:srgbClr val="FFFFFF"/>
                </a:solidFill>
              </a:rPr>
              <a:t> </a:t>
            </a:r>
            <a:r>
              <a:rPr lang="en-US" sz="700" dirty="0" err="1">
                <a:solidFill>
                  <a:srgbClr val="FFFFFF"/>
                </a:solidFill>
              </a:rPr>
              <a:t>todos</a:t>
            </a:r>
            <a:r>
              <a:rPr lang="en-US" sz="700" dirty="0">
                <a:solidFill>
                  <a:srgbClr val="FFFFFF"/>
                </a:solidFill>
              </a:rPr>
              <a:t> los </a:t>
            </a:r>
            <a:r>
              <a:rPr lang="en-US" sz="700" dirty="0" err="1">
                <a:solidFill>
                  <a:srgbClr val="FFFFFF"/>
                </a:solidFill>
              </a:rPr>
              <a:t>días</a:t>
            </a:r>
            <a:r>
              <a:rPr lang="en-US" sz="700" dirty="0">
                <a:solidFill>
                  <a:srgbClr val="FFFFFF"/>
                </a:solidFill>
              </a:rPr>
              <a:t>, </a:t>
            </a:r>
            <a:r>
              <a:rPr lang="en-US" sz="700" dirty="0" err="1">
                <a:solidFill>
                  <a:srgbClr val="FFFFFF"/>
                </a:solidFill>
              </a:rPr>
              <a:t>mientras</a:t>
            </a:r>
            <a:r>
              <a:rPr lang="en-US" sz="700" dirty="0">
                <a:solidFill>
                  <a:srgbClr val="FFFFFF"/>
                </a:solidFill>
              </a:rPr>
              <a:t> FIFA </a:t>
            </a:r>
            <a:r>
              <a:rPr lang="en-US" sz="700" dirty="0" err="1">
                <a:solidFill>
                  <a:srgbClr val="FFFFFF"/>
                </a:solidFill>
              </a:rPr>
              <a:t>es</a:t>
            </a:r>
            <a:r>
              <a:rPr lang="en-US" sz="700" dirty="0">
                <a:solidFill>
                  <a:srgbClr val="FFFFFF"/>
                </a:solidFill>
              </a:rPr>
              <a:t> </a:t>
            </a:r>
            <a:r>
              <a:rPr lang="en-US" sz="700" dirty="0" err="1">
                <a:solidFill>
                  <a:srgbClr val="FFFFFF"/>
                </a:solidFill>
              </a:rPr>
              <a:t>una</a:t>
            </a:r>
            <a:r>
              <a:rPr lang="en-US" sz="700" dirty="0">
                <a:solidFill>
                  <a:srgbClr val="FFFFFF"/>
                </a:solidFill>
              </a:rPr>
              <a:t> de </a:t>
            </a:r>
            <a:r>
              <a:rPr lang="en-US" sz="700" dirty="0" err="1">
                <a:solidFill>
                  <a:srgbClr val="FFFFFF"/>
                </a:solidFill>
              </a:rPr>
              <a:t>las</a:t>
            </a:r>
            <a:r>
              <a:rPr lang="en-US" sz="700" dirty="0">
                <a:solidFill>
                  <a:srgbClr val="FFFFFF"/>
                </a:solidFill>
              </a:rPr>
              <a:t> </a:t>
            </a:r>
            <a:r>
              <a:rPr lang="en-US" sz="700" dirty="0" err="1">
                <a:solidFill>
                  <a:srgbClr val="FFFFFF"/>
                </a:solidFill>
              </a:rPr>
              <a:t>principales</a:t>
            </a:r>
            <a:r>
              <a:rPr lang="en-US" sz="700" dirty="0">
                <a:solidFill>
                  <a:srgbClr val="FFFFFF"/>
                </a:solidFill>
              </a:rPr>
              <a:t> </a:t>
            </a:r>
            <a:r>
              <a:rPr lang="en-US" sz="700" dirty="0" err="1">
                <a:solidFill>
                  <a:srgbClr val="FFFFFF"/>
                </a:solidFill>
              </a:rPr>
              <a:t>área</a:t>
            </a:r>
            <a:r>
              <a:rPr lang="en-US" sz="700" dirty="0">
                <a:solidFill>
                  <a:srgbClr val="FFFFFF"/>
                </a:solidFill>
              </a:rPr>
              <a:t> del </a:t>
            </a:r>
            <a:r>
              <a:rPr lang="en-US" sz="700" dirty="0" err="1">
                <a:solidFill>
                  <a:srgbClr val="FFFFFF"/>
                </a:solidFill>
              </a:rPr>
              <a:t>concepto</a:t>
            </a:r>
            <a:r>
              <a:rPr lang="en-US" sz="700" dirty="0">
                <a:solidFill>
                  <a:srgbClr val="FFFFFF"/>
                </a:solidFill>
              </a:rPr>
              <a:t> de </a:t>
            </a:r>
            <a:r>
              <a:rPr lang="en-US" sz="700" dirty="0" err="1">
                <a:solidFill>
                  <a:srgbClr val="FFFFFF"/>
                </a:solidFill>
              </a:rPr>
              <a:t>exposición</a:t>
            </a:r>
            <a:r>
              <a:rPr lang="en-US" sz="700" dirty="0">
                <a:solidFill>
                  <a:srgbClr val="FFFFFF"/>
                </a:solidFill>
              </a:rPr>
              <a:t>.</a:t>
            </a:r>
          </a:p>
        </p:txBody>
      </p:sp>
      <p:sp>
        <p:nvSpPr>
          <p:cNvPr id="169" name="Freeform 5"/>
          <p:cNvSpPr>
            <a:spLocks noChangeAspect="1"/>
          </p:cNvSpPr>
          <p:nvPr/>
        </p:nvSpPr>
        <p:spPr bwMode="auto">
          <a:xfrm>
            <a:off x="5511800" y="1238250"/>
            <a:ext cx="2420938" cy="2806700"/>
          </a:xfrm>
          <a:custGeom>
            <a:avLst/>
            <a:gdLst>
              <a:gd name="T0" fmla="*/ 0 w 2746"/>
              <a:gd name="T1" fmla="*/ 618527174 h 3182"/>
              <a:gd name="T2" fmla="*/ 1067177859 w 2746"/>
              <a:gd name="T3" fmla="*/ 0 h 3182"/>
              <a:gd name="T4" fmla="*/ 2134355717 w 2746"/>
              <a:gd name="T5" fmla="*/ 618527174 h 3182"/>
              <a:gd name="T6" fmla="*/ 2134355717 w 2746"/>
              <a:gd name="T7" fmla="*/ 1856359495 h 3182"/>
              <a:gd name="T8" fmla="*/ 1067177859 w 2746"/>
              <a:gd name="T9" fmla="*/ 2147483647 h 3182"/>
              <a:gd name="T10" fmla="*/ 0 w 2746"/>
              <a:gd name="T11" fmla="*/ 1856359495 h 3182"/>
              <a:gd name="T12" fmla="*/ 0 w 2746"/>
              <a:gd name="T13" fmla="*/ 618527174 h 3182"/>
              <a:gd name="T14" fmla="*/ 0 60000 65536"/>
              <a:gd name="T15" fmla="*/ 0 60000 65536"/>
              <a:gd name="T16" fmla="*/ 0 60000 65536"/>
              <a:gd name="T17" fmla="*/ 0 60000 65536"/>
              <a:gd name="T18" fmla="*/ 0 60000 65536"/>
              <a:gd name="T19" fmla="*/ 0 60000 65536"/>
              <a:gd name="T20" fmla="*/ 0 60000 65536"/>
              <a:gd name="T21" fmla="*/ 0 w 2746"/>
              <a:gd name="T22" fmla="*/ 0 h 3182"/>
              <a:gd name="T23" fmla="*/ 2746 w 2746"/>
              <a:gd name="T24" fmla="*/ 3182 h 31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5"/>
            <a:srcRect/>
            <a:stretch>
              <a:fillRect/>
            </a:stretch>
          </a:blipFill>
          <a:ln w="19050">
            <a:solidFill>
              <a:srgbClr val="4197FC"/>
            </a:solidFill>
            <a:round/>
            <a:headEnd/>
            <a:tailEnd/>
          </a:ln>
        </p:spPr>
        <p:txBody>
          <a:bodyPr/>
          <a:lstStyle/>
          <a:p>
            <a:endParaRPr lang="en-US"/>
          </a:p>
        </p:txBody>
      </p:sp>
      <p:grpSp>
        <p:nvGrpSpPr>
          <p:cNvPr id="170" name="Group 36"/>
          <p:cNvGrpSpPr/>
          <p:nvPr/>
        </p:nvGrpSpPr>
        <p:grpSpPr>
          <a:xfrm>
            <a:off x="5910277" y="2171007"/>
            <a:ext cx="1867586" cy="1115945"/>
            <a:chOff x="3975128" y="2033672"/>
            <a:chExt cx="1867586" cy="1115945"/>
          </a:xfrm>
          <a:solidFill>
            <a:schemeClr val="accent6"/>
          </a:solidFill>
        </p:grpSpPr>
        <p:sp>
          <p:nvSpPr>
            <p:cNvPr id="171" name="Oval 170"/>
            <p:cNvSpPr/>
            <p:nvPr/>
          </p:nvSpPr>
          <p:spPr>
            <a:xfrm>
              <a:off x="3975128" y="2372279"/>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72" name="Oval 171"/>
            <p:cNvSpPr/>
            <p:nvPr/>
          </p:nvSpPr>
          <p:spPr>
            <a:xfrm>
              <a:off x="3989473" y="2288055"/>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73" name="Oval 172"/>
            <p:cNvSpPr/>
            <p:nvPr/>
          </p:nvSpPr>
          <p:spPr>
            <a:xfrm>
              <a:off x="4078716" y="2034737"/>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74" name="Oval 173"/>
            <p:cNvSpPr/>
            <p:nvPr/>
          </p:nvSpPr>
          <p:spPr>
            <a:xfrm>
              <a:off x="4132341" y="2202681"/>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75" name="Oval 174"/>
            <p:cNvSpPr/>
            <p:nvPr/>
          </p:nvSpPr>
          <p:spPr>
            <a:xfrm>
              <a:off x="4223495" y="2081037"/>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76" name="Oval 175"/>
            <p:cNvSpPr/>
            <p:nvPr/>
          </p:nvSpPr>
          <p:spPr>
            <a:xfrm>
              <a:off x="4283559" y="2033989"/>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77" name="Oval 176"/>
            <p:cNvSpPr/>
            <p:nvPr/>
          </p:nvSpPr>
          <p:spPr>
            <a:xfrm>
              <a:off x="4307315" y="2110700"/>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78" name="Oval 177"/>
            <p:cNvSpPr/>
            <p:nvPr/>
          </p:nvSpPr>
          <p:spPr>
            <a:xfrm>
              <a:off x="4247559" y="2191807"/>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79" name="Oval 178"/>
            <p:cNvSpPr/>
            <p:nvPr/>
          </p:nvSpPr>
          <p:spPr>
            <a:xfrm>
              <a:off x="4323641" y="2270368"/>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0" name="Oval 179"/>
            <p:cNvSpPr/>
            <p:nvPr/>
          </p:nvSpPr>
          <p:spPr>
            <a:xfrm>
              <a:off x="4365853" y="2326609"/>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1" name="Oval 180"/>
            <p:cNvSpPr/>
            <p:nvPr/>
          </p:nvSpPr>
          <p:spPr>
            <a:xfrm>
              <a:off x="4437853" y="2187790"/>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2" name="Oval 181"/>
            <p:cNvSpPr/>
            <p:nvPr/>
          </p:nvSpPr>
          <p:spPr>
            <a:xfrm>
              <a:off x="4452429" y="2434801"/>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3" name="Oval 182"/>
            <p:cNvSpPr/>
            <p:nvPr/>
          </p:nvSpPr>
          <p:spPr>
            <a:xfrm>
              <a:off x="5770714" y="2033672"/>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4" name="Oval 183"/>
            <p:cNvSpPr/>
            <p:nvPr/>
          </p:nvSpPr>
          <p:spPr>
            <a:xfrm>
              <a:off x="5125617" y="2530571"/>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5" name="Oval 184"/>
            <p:cNvSpPr/>
            <p:nvPr/>
          </p:nvSpPr>
          <p:spPr>
            <a:xfrm>
              <a:off x="4209425" y="2573645"/>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6" name="Oval 185"/>
            <p:cNvSpPr/>
            <p:nvPr/>
          </p:nvSpPr>
          <p:spPr>
            <a:xfrm>
              <a:off x="4012599" y="3017923"/>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7" name="Oval 186"/>
            <p:cNvSpPr/>
            <p:nvPr/>
          </p:nvSpPr>
          <p:spPr>
            <a:xfrm>
              <a:off x="4068000" y="3077617"/>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8" name="Oval 187"/>
            <p:cNvSpPr/>
            <p:nvPr/>
          </p:nvSpPr>
          <p:spPr>
            <a:xfrm>
              <a:off x="4142645" y="3077617"/>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189" name="Oval 188"/>
            <p:cNvSpPr/>
            <p:nvPr/>
          </p:nvSpPr>
          <p:spPr>
            <a:xfrm>
              <a:off x="4187495" y="3041617"/>
              <a:ext cx="72000" cy="72000"/>
            </a:xfrm>
            <a:prstGeom prst="ellipse">
              <a:avLst/>
            </a:prstGeom>
            <a:grp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grpSp>
      <p:grpSp>
        <p:nvGrpSpPr>
          <p:cNvPr id="190" name="Group 56"/>
          <p:cNvGrpSpPr>
            <a:grpSpLocks/>
          </p:cNvGrpSpPr>
          <p:nvPr/>
        </p:nvGrpSpPr>
        <p:grpSpPr bwMode="auto">
          <a:xfrm>
            <a:off x="4765675" y="1301750"/>
            <a:ext cx="1284288" cy="906463"/>
            <a:chOff x="1632857" y="3868796"/>
            <a:chExt cx="1325606" cy="953576"/>
          </a:xfrm>
        </p:grpSpPr>
        <p:sp>
          <p:nvSpPr>
            <p:cNvPr id="191" name="Rectangle 57"/>
            <p:cNvSpPr>
              <a:spLocks noChangeArrowheads="1"/>
            </p:cNvSpPr>
            <p:nvPr/>
          </p:nvSpPr>
          <p:spPr bwMode="auto">
            <a:xfrm>
              <a:off x="1632857" y="3868796"/>
              <a:ext cx="840588" cy="158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buSzPct val="100000"/>
              </a:pPr>
              <a:r>
                <a:rPr lang="en-US" sz="800" b="1">
                  <a:solidFill>
                    <a:srgbClr val="FFFFFF"/>
                  </a:solidFill>
                </a:rPr>
                <a:t>INGLATERRA</a:t>
              </a:r>
            </a:p>
          </p:txBody>
        </p:sp>
        <p:sp>
          <p:nvSpPr>
            <p:cNvPr id="192" name="Freeform 191"/>
            <p:cNvSpPr/>
            <p:nvPr/>
          </p:nvSpPr>
          <p:spPr>
            <a:xfrm>
              <a:off x="1632857" y="4049157"/>
              <a:ext cx="1325606" cy="77321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Lst>
              <a:ahLst/>
              <a:cxnLst>
                <a:cxn ang="0">
                  <a:pos x="connsiteX0" y="connsiteY0"/>
                </a:cxn>
                <a:cxn ang="0">
                  <a:pos x="connsiteX1" y="connsiteY1"/>
                </a:cxn>
                <a:cxn ang="0">
                  <a:pos x="connsiteX2" y="connsiteY2"/>
                </a:cxn>
              </a:cxnLst>
              <a:rect l="l" t="t" r="r" b="b"/>
              <a:pathLst>
                <a:path w="1325606" h="772886">
                  <a:moveTo>
                    <a:pt x="0" y="0"/>
                  </a:moveTo>
                  <a:lnTo>
                    <a:pt x="827314" y="0"/>
                  </a:lnTo>
                  <a:lnTo>
                    <a:pt x="1325606" y="772886"/>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193" name="Group 59"/>
          <p:cNvGrpSpPr>
            <a:grpSpLocks/>
          </p:cNvGrpSpPr>
          <p:nvPr/>
        </p:nvGrpSpPr>
        <p:grpSpPr bwMode="auto">
          <a:xfrm>
            <a:off x="6292850" y="2443163"/>
            <a:ext cx="1497013" cy="1233487"/>
            <a:chOff x="1333977" y="3638271"/>
            <a:chExt cx="1173696" cy="140642"/>
          </a:xfrm>
        </p:grpSpPr>
        <p:sp>
          <p:nvSpPr>
            <p:cNvPr id="194" name="Rectangle 60"/>
            <p:cNvSpPr>
              <a:spLocks noChangeArrowheads="1"/>
            </p:cNvSpPr>
            <p:nvPr/>
          </p:nvSpPr>
          <p:spPr bwMode="auto">
            <a:xfrm>
              <a:off x="1667541" y="3754296"/>
              <a:ext cx="840132" cy="24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ITALIA</a:t>
              </a:r>
            </a:p>
          </p:txBody>
        </p:sp>
        <p:sp>
          <p:nvSpPr>
            <p:cNvPr id="195" name="Freeform 194"/>
            <p:cNvSpPr/>
            <p:nvPr/>
          </p:nvSpPr>
          <p:spPr>
            <a:xfrm flipH="1">
              <a:off x="1333977" y="3638271"/>
              <a:ext cx="1140090" cy="136660"/>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269143"/>
                <a:gd name="connsiteY0" fmla="*/ 424542 h 424542"/>
                <a:gd name="connsiteX1" fmla="*/ 561385 w 1269143"/>
                <a:gd name="connsiteY1" fmla="*/ 424542 h 424542"/>
                <a:gd name="connsiteX2" fmla="*/ 1269143 w 1269143"/>
                <a:gd name="connsiteY2" fmla="*/ 0 h 424542"/>
              </a:gdLst>
              <a:ahLst/>
              <a:cxnLst>
                <a:cxn ang="0">
                  <a:pos x="connsiteX0" y="connsiteY0"/>
                </a:cxn>
                <a:cxn ang="0">
                  <a:pos x="connsiteX1" y="connsiteY1"/>
                </a:cxn>
                <a:cxn ang="0">
                  <a:pos x="connsiteX2" y="connsiteY2"/>
                </a:cxn>
              </a:cxnLst>
              <a:rect l="l" t="t" r="r" b="b"/>
              <a:pathLst>
                <a:path w="1269143" h="424542">
                  <a:moveTo>
                    <a:pt x="0" y="424542"/>
                  </a:moveTo>
                  <a:lnTo>
                    <a:pt x="561385" y="424542"/>
                  </a:lnTo>
                  <a:lnTo>
                    <a:pt x="1269143"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196" name="Group 62"/>
          <p:cNvGrpSpPr>
            <a:grpSpLocks/>
          </p:cNvGrpSpPr>
          <p:nvPr/>
        </p:nvGrpSpPr>
        <p:grpSpPr bwMode="auto">
          <a:xfrm flipH="1">
            <a:off x="5189538" y="2497138"/>
            <a:ext cx="1147762" cy="500062"/>
            <a:chOff x="1098990" y="3450683"/>
            <a:chExt cx="1375580" cy="345464"/>
          </a:xfrm>
        </p:grpSpPr>
        <p:sp>
          <p:nvSpPr>
            <p:cNvPr id="197" name="Rectangle 63"/>
            <p:cNvSpPr>
              <a:spLocks noChangeArrowheads="1"/>
            </p:cNvSpPr>
            <p:nvPr/>
          </p:nvSpPr>
          <p:spPr bwMode="auto">
            <a:xfrm>
              <a:off x="1633620" y="3648091"/>
              <a:ext cx="839048" cy="148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buSzPct val="100000"/>
              </a:pPr>
              <a:r>
                <a:rPr lang="en-US" sz="800" b="1">
                  <a:solidFill>
                    <a:srgbClr val="FFFFFF"/>
                  </a:solidFill>
                </a:rPr>
                <a:t>CROACIA</a:t>
              </a:r>
            </a:p>
          </p:txBody>
        </p:sp>
        <p:sp>
          <p:nvSpPr>
            <p:cNvPr id="198" name="Freeform 197"/>
            <p:cNvSpPr/>
            <p:nvPr/>
          </p:nvSpPr>
          <p:spPr>
            <a:xfrm flipH="1">
              <a:off x="1098990" y="3450683"/>
              <a:ext cx="1375580" cy="314756"/>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Lst>
              <a:ahLst/>
              <a:cxnLst>
                <a:cxn ang="0">
                  <a:pos x="connsiteX0" y="connsiteY0"/>
                </a:cxn>
                <a:cxn ang="0">
                  <a:pos x="connsiteX1" y="connsiteY1"/>
                </a:cxn>
                <a:cxn ang="0">
                  <a:pos x="connsiteX2" y="connsiteY2"/>
                </a:cxn>
              </a:cxnLst>
              <a:rect l="l" t="t" r="r" b="b"/>
              <a:pathLst>
                <a:path w="1530612" h="1050883">
                  <a:moveTo>
                    <a:pt x="0" y="1050883"/>
                  </a:moveTo>
                  <a:lnTo>
                    <a:pt x="827314" y="1050883"/>
                  </a:lnTo>
                  <a:lnTo>
                    <a:pt x="1530612"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199" name="Group 65"/>
          <p:cNvGrpSpPr>
            <a:grpSpLocks/>
          </p:cNvGrpSpPr>
          <p:nvPr/>
        </p:nvGrpSpPr>
        <p:grpSpPr bwMode="auto">
          <a:xfrm>
            <a:off x="6113463" y="3248025"/>
            <a:ext cx="1141412" cy="1252538"/>
            <a:chOff x="1399250" y="3240585"/>
            <a:chExt cx="1075320" cy="536217"/>
          </a:xfrm>
        </p:grpSpPr>
        <p:sp>
          <p:nvSpPr>
            <p:cNvPr id="200" name="Rectangle 66"/>
            <p:cNvSpPr>
              <a:spLocks noChangeArrowheads="1"/>
            </p:cNvSpPr>
            <p:nvPr/>
          </p:nvSpPr>
          <p:spPr bwMode="auto">
            <a:xfrm>
              <a:off x="1632560" y="3684374"/>
              <a:ext cx="840515" cy="92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NIGERIA</a:t>
              </a:r>
            </a:p>
          </p:txBody>
        </p:sp>
        <p:sp>
          <p:nvSpPr>
            <p:cNvPr id="201" name="Freeform 200"/>
            <p:cNvSpPr/>
            <p:nvPr/>
          </p:nvSpPr>
          <p:spPr>
            <a:xfrm flipH="1">
              <a:off x="1399250" y="3240585"/>
              <a:ext cx="1075320" cy="52466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Lst>
              <a:ahLst/>
              <a:cxnLst>
                <a:cxn ang="0">
                  <a:pos x="connsiteX0" y="connsiteY0"/>
                </a:cxn>
                <a:cxn ang="0">
                  <a:pos x="connsiteX1" y="connsiteY1"/>
                </a:cxn>
                <a:cxn ang="0">
                  <a:pos x="connsiteX2" y="connsiteY2"/>
                </a:cxn>
              </a:cxnLst>
              <a:rect l="l" t="t" r="r" b="b"/>
              <a:pathLst>
                <a:path w="1196512" h="1752383">
                  <a:moveTo>
                    <a:pt x="0" y="1752383"/>
                  </a:moveTo>
                  <a:lnTo>
                    <a:pt x="827314" y="1752383"/>
                  </a:lnTo>
                  <a:lnTo>
                    <a:pt x="1196512"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02" name="Group 68"/>
          <p:cNvGrpSpPr>
            <a:grpSpLocks/>
          </p:cNvGrpSpPr>
          <p:nvPr/>
        </p:nvGrpSpPr>
        <p:grpSpPr bwMode="auto">
          <a:xfrm flipH="1">
            <a:off x="5041900" y="2552700"/>
            <a:ext cx="904875" cy="238125"/>
            <a:chOff x="1268701" y="3600752"/>
            <a:chExt cx="1230232" cy="164142"/>
          </a:xfrm>
        </p:grpSpPr>
        <p:sp>
          <p:nvSpPr>
            <p:cNvPr id="203" name="Rectangle 69"/>
            <p:cNvSpPr>
              <a:spLocks noChangeArrowheads="1"/>
            </p:cNvSpPr>
            <p:nvPr/>
          </p:nvSpPr>
          <p:spPr bwMode="auto">
            <a:xfrm>
              <a:off x="1659353" y="3616072"/>
              <a:ext cx="839580" cy="148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buSzPct val="100000"/>
              </a:pPr>
              <a:r>
                <a:rPr lang="en-US" sz="800" b="1">
                  <a:solidFill>
                    <a:srgbClr val="FFFFFF"/>
                  </a:solidFill>
                </a:rPr>
                <a:t>PORTUGAL</a:t>
              </a:r>
            </a:p>
          </p:txBody>
        </p:sp>
        <p:sp>
          <p:nvSpPr>
            <p:cNvPr id="204" name="Freeform 203"/>
            <p:cNvSpPr/>
            <p:nvPr/>
          </p:nvSpPr>
          <p:spPr>
            <a:xfrm flipH="1">
              <a:off x="1268701" y="3600752"/>
              <a:ext cx="1206490" cy="143351"/>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341774"/>
                <a:gd name="connsiteY0" fmla="*/ 549812 h 549812"/>
                <a:gd name="connsiteX1" fmla="*/ 827314 w 1341774"/>
                <a:gd name="connsiteY1" fmla="*/ 549812 h 549812"/>
                <a:gd name="connsiteX2" fmla="*/ 1341774 w 1341774"/>
                <a:gd name="connsiteY2" fmla="*/ 0 h 549812"/>
              </a:gdLst>
              <a:ahLst/>
              <a:cxnLst>
                <a:cxn ang="0">
                  <a:pos x="connsiteX0" y="connsiteY0"/>
                </a:cxn>
                <a:cxn ang="0">
                  <a:pos x="connsiteX1" y="connsiteY1"/>
                </a:cxn>
                <a:cxn ang="0">
                  <a:pos x="connsiteX2" y="connsiteY2"/>
                </a:cxn>
              </a:cxnLst>
              <a:rect l="l" t="t" r="r" b="b"/>
              <a:pathLst>
                <a:path w="1341774" h="549812">
                  <a:moveTo>
                    <a:pt x="0" y="549812"/>
                  </a:moveTo>
                  <a:lnTo>
                    <a:pt x="827314" y="549812"/>
                  </a:lnTo>
                  <a:lnTo>
                    <a:pt x="1341774"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05" name="Group 71"/>
          <p:cNvGrpSpPr>
            <a:grpSpLocks/>
          </p:cNvGrpSpPr>
          <p:nvPr/>
        </p:nvGrpSpPr>
        <p:grpSpPr bwMode="auto">
          <a:xfrm>
            <a:off x="4743450" y="1042988"/>
            <a:ext cx="1447800" cy="1209675"/>
            <a:chOff x="1632857" y="3868796"/>
            <a:chExt cx="1494127" cy="1274393"/>
          </a:xfrm>
        </p:grpSpPr>
        <p:sp>
          <p:nvSpPr>
            <p:cNvPr id="206" name="Rectangle 72"/>
            <p:cNvSpPr>
              <a:spLocks noChangeArrowheads="1"/>
            </p:cNvSpPr>
            <p:nvPr/>
          </p:nvSpPr>
          <p:spPr bwMode="auto">
            <a:xfrm>
              <a:off x="1632857" y="3868796"/>
              <a:ext cx="840447" cy="227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buSzPct val="100000"/>
              </a:pPr>
              <a:r>
                <a:rPr lang="en-US" sz="800" b="1">
                  <a:solidFill>
                    <a:srgbClr val="FFFFFF"/>
                  </a:solidFill>
                </a:rPr>
                <a:t>BÉLGICA</a:t>
              </a:r>
            </a:p>
          </p:txBody>
        </p:sp>
        <p:sp>
          <p:nvSpPr>
            <p:cNvPr id="207" name="Freeform 206"/>
            <p:cNvSpPr/>
            <p:nvPr/>
          </p:nvSpPr>
          <p:spPr>
            <a:xfrm>
              <a:off x="1632857" y="4049419"/>
              <a:ext cx="1494127" cy="1093770"/>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08" name="Group 74"/>
          <p:cNvGrpSpPr>
            <a:grpSpLocks/>
          </p:cNvGrpSpPr>
          <p:nvPr/>
        </p:nvGrpSpPr>
        <p:grpSpPr bwMode="auto">
          <a:xfrm>
            <a:off x="6424613" y="2613025"/>
            <a:ext cx="1517650" cy="1270000"/>
            <a:chOff x="1333977" y="3638271"/>
            <a:chExt cx="1190605" cy="127968"/>
          </a:xfrm>
        </p:grpSpPr>
        <p:sp>
          <p:nvSpPr>
            <p:cNvPr id="209" name="Rectangle 75"/>
            <p:cNvSpPr>
              <a:spLocks noChangeArrowheads="1"/>
            </p:cNvSpPr>
            <p:nvPr/>
          </p:nvSpPr>
          <p:spPr bwMode="auto">
            <a:xfrm>
              <a:off x="1683935" y="3744484"/>
              <a:ext cx="840647" cy="21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GRECIA</a:t>
              </a:r>
            </a:p>
          </p:txBody>
        </p:sp>
        <p:sp>
          <p:nvSpPr>
            <p:cNvPr id="210" name="Freeform 209"/>
            <p:cNvSpPr/>
            <p:nvPr/>
          </p:nvSpPr>
          <p:spPr>
            <a:xfrm flipH="1">
              <a:off x="1333977" y="3638271"/>
              <a:ext cx="1140789" cy="127168"/>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Lst>
              <a:ahLst/>
              <a:cxnLst>
                <a:cxn ang="0">
                  <a:pos x="connsiteX0" y="connsiteY0"/>
                </a:cxn>
                <a:cxn ang="0">
                  <a:pos x="connsiteX1" y="connsiteY1"/>
                </a:cxn>
                <a:cxn ang="0">
                  <a:pos x="connsiteX2" y="connsiteY2"/>
                </a:cxn>
              </a:cxnLst>
              <a:rect l="l" t="t" r="r" b="b"/>
              <a:pathLst>
                <a:path w="1269143" h="424542">
                  <a:moveTo>
                    <a:pt x="0" y="424542"/>
                  </a:moveTo>
                  <a:lnTo>
                    <a:pt x="827314" y="424542"/>
                  </a:lnTo>
                  <a:lnTo>
                    <a:pt x="1269143"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11" name="Group 77"/>
          <p:cNvGrpSpPr>
            <a:grpSpLocks/>
          </p:cNvGrpSpPr>
          <p:nvPr/>
        </p:nvGrpSpPr>
        <p:grpSpPr bwMode="auto">
          <a:xfrm>
            <a:off x="6038850" y="3248025"/>
            <a:ext cx="1335088" cy="1497013"/>
            <a:chOff x="1399249" y="3240585"/>
            <a:chExt cx="1594816" cy="529522"/>
          </a:xfrm>
        </p:grpSpPr>
        <p:sp>
          <p:nvSpPr>
            <p:cNvPr id="212" name="Rectangle 78"/>
            <p:cNvSpPr>
              <a:spLocks noChangeArrowheads="1"/>
            </p:cNvSpPr>
            <p:nvPr/>
          </p:nvSpPr>
          <p:spPr bwMode="auto">
            <a:xfrm>
              <a:off x="1805064" y="3693739"/>
              <a:ext cx="1189001" cy="76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GHANA</a:t>
              </a:r>
            </a:p>
          </p:txBody>
        </p:sp>
        <p:sp>
          <p:nvSpPr>
            <p:cNvPr id="213" name="Freeform 212"/>
            <p:cNvSpPr/>
            <p:nvPr/>
          </p:nvSpPr>
          <p:spPr>
            <a:xfrm flipH="1">
              <a:off x="1399249" y="3240585"/>
              <a:ext cx="1541719" cy="525030"/>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Lst>
              <a:ahLst/>
              <a:cxnLst>
                <a:cxn ang="0">
                  <a:pos x="connsiteX0" y="connsiteY0"/>
                </a:cxn>
                <a:cxn ang="0">
                  <a:pos x="connsiteX1" y="connsiteY1"/>
                </a:cxn>
                <a:cxn ang="0">
                  <a:pos x="connsiteX2" y="connsiteY2"/>
                </a:cxn>
              </a:cxnLst>
              <a:rect l="l" t="t" r="r" b="b"/>
              <a:pathLst>
                <a:path w="1196512" h="1752383">
                  <a:moveTo>
                    <a:pt x="0" y="1752383"/>
                  </a:moveTo>
                  <a:lnTo>
                    <a:pt x="827314" y="1752383"/>
                  </a:lnTo>
                  <a:lnTo>
                    <a:pt x="1196512"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14" name="Group 80"/>
          <p:cNvGrpSpPr>
            <a:grpSpLocks/>
          </p:cNvGrpSpPr>
          <p:nvPr/>
        </p:nvGrpSpPr>
        <p:grpSpPr bwMode="auto">
          <a:xfrm flipH="1">
            <a:off x="6251575" y="904875"/>
            <a:ext cx="1724025" cy="1304925"/>
            <a:chOff x="1632857" y="3857338"/>
            <a:chExt cx="1494127" cy="1285851"/>
          </a:xfrm>
        </p:grpSpPr>
        <p:sp>
          <p:nvSpPr>
            <p:cNvPr id="215" name="Rectangle 81"/>
            <p:cNvSpPr>
              <a:spLocks noChangeArrowheads="1"/>
            </p:cNvSpPr>
            <p:nvPr/>
          </p:nvSpPr>
          <p:spPr bwMode="auto">
            <a:xfrm>
              <a:off x="1632857" y="3857338"/>
              <a:ext cx="840618" cy="226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PAÍSES BAJOS</a:t>
              </a:r>
            </a:p>
          </p:txBody>
        </p:sp>
        <p:sp>
          <p:nvSpPr>
            <p:cNvPr id="216" name="Freeform 215"/>
            <p:cNvSpPr/>
            <p:nvPr/>
          </p:nvSpPr>
          <p:spPr>
            <a:xfrm>
              <a:off x="1632857" y="4049747"/>
              <a:ext cx="1494127" cy="1093442"/>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17" name="Group 83"/>
          <p:cNvGrpSpPr>
            <a:grpSpLocks/>
          </p:cNvGrpSpPr>
          <p:nvPr/>
        </p:nvGrpSpPr>
        <p:grpSpPr bwMode="auto">
          <a:xfrm>
            <a:off x="6157913" y="3214688"/>
            <a:ext cx="1204912" cy="990600"/>
            <a:chOff x="1399249" y="3398438"/>
            <a:chExt cx="787992" cy="377641"/>
          </a:xfrm>
        </p:grpSpPr>
        <p:sp>
          <p:nvSpPr>
            <p:cNvPr id="218" name="Rectangle 84"/>
            <p:cNvSpPr>
              <a:spLocks noChangeArrowheads="1"/>
            </p:cNvSpPr>
            <p:nvPr/>
          </p:nvSpPr>
          <p:spPr bwMode="auto">
            <a:xfrm>
              <a:off x="1632843" y="3693773"/>
              <a:ext cx="554398" cy="82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CAMERÚN</a:t>
              </a:r>
            </a:p>
          </p:txBody>
        </p:sp>
        <p:sp>
          <p:nvSpPr>
            <p:cNvPr id="219" name="Freeform 218"/>
            <p:cNvSpPr/>
            <p:nvPr/>
          </p:nvSpPr>
          <p:spPr>
            <a:xfrm flipH="1">
              <a:off x="1399249" y="3398438"/>
              <a:ext cx="779686" cy="366748"/>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867900"/>
                <a:gd name="connsiteY0" fmla="*/ 1752383 h 1752383"/>
                <a:gd name="connsiteX1" fmla="*/ 498702 w 867900"/>
                <a:gd name="connsiteY1" fmla="*/ 1752383 h 1752383"/>
                <a:gd name="connsiteX2" fmla="*/ 867900 w 867900"/>
                <a:gd name="connsiteY2" fmla="*/ 0 h 1752383"/>
                <a:gd name="connsiteX0" fmla="*/ 0 w 867900"/>
                <a:gd name="connsiteY0" fmla="*/ 1322415 h 1322415"/>
                <a:gd name="connsiteX1" fmla="*/ 498702 w 867900"/>
                <a:gd name="connsiteY1" fmla="*/ 1322415 h 1322415"/>
                <a:gd name="connsiteX2" fmla="*/ 867900 w 867900"/>
                <a:gd name="connsiteY2" fmla="*/ 0 h 1322415"/>
                <a:gd name="connsiteX0" fmla="*/ 0 w 867900"/>
                <a:gd name="connsiteY0" fmla="*/ 1225326 h 1225326"/>
                <a:gd name="connsiteX1" fmla="*/ 498702 w 867900"/>
                <a:gd name="connsiteY1" fmla="*/ 1225326 h 1225326"/>
                <a:gd name="connsiteX2" fmla="*/ 867900 w 867900"/>
                <a:gd name="connsiteY2" fmla="*/ 0 h 1225326"/>
              </a:gdLst>
              <a:ahLst/>
              <a:cxnLst>
                <a:cxn ang="0">
                  <a:pos x="connsiteX0" y="connsiteY0"/>
                </a:cxn>
                <a:cxn ang="0">
                  <a:pos x="connsiteX1" y="connsiteY1"/>
                </a:cxn>
                <a:cxn ang="0">
                  <a:pos x="connsiteX2" y="connsiteY2"/>
                </a:cxn>
              </a:cxnLst>
              <a:rect l="l" t="t" r="r" b="b"/>
              <a:pathLst>
                <a:path w="867900" h="1225326">
                  <a:moveTo>
                    <a:pt x="0" y="1225326"/>
                  </a:moveTo>
                  <a:lnTo>
                    <a:pt x="498702" y="1225326"/>
                  </a:lnTo>
                  <a:lnTo>
                    <a:pt x="867900"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20" name="Group 86"/>
          <p:cNvGrpSpPr>
            <a:grpSpLocks/>
          </p:cNvGrpSpPr>
          <p:nvPr/>
        </p:nvGrpSpPr>
        <p:grpSpPr bwMode="auto">
          <a:xfrm flipH="1" flipV="1">
            <a:off x="7742238" y="2208213"/>
            <a:ext cx="1082675" cy="681037"/>
            <a:chOff x="1603297" y="3979261"/>
            <a:chExt cx="1523687" cy="1163928"/>
          </a:xfrm>
        </p:grpSpPr>
        <p:sp>
          <p:nvSpPr>
            <p:cNvPr id="221" name="Rectangle 87"/>
            <p:cNvSpPr>
              <a:spLocks noChangeArrowheads="1"/>
            </p:cNvSpPr>
            <p:nvPr/>
          </p:nvSpPr>
          <p:spPr bwMode="auto">
            <a:xfrm rot="10800000">
              <a:off x="1603297" y="3979261"/>
              <a:ext cx="840039" cy="377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RUSIA</a:t>
              </a:r>
            </a:p>
          </p:txBody>
        </p:sp>
        <p:sp>
          <p:nvSpPr>
            <p:cNvPr id="222" name="Freeform 221"/>
            <p:cNvSpPr/>
            <p:nvPr/>
          </p:nvSpPr>
          <p:spPr>
            <a:xfrm>
              <a:off x="1632342" y="4049802"/>
              <a:ext cx="1494642" cy="109338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23" name="Group 89"/>
          <p:cNvGrpSpPr>
            <a:grpSpLocks/>
          </p:cNvGrpSpPr>
          <p:nvPr/>
        </p:nvGrpSpPr>
        <p:grpSpPr bwMode="auto">
          <a:xfrm flipH="1">
            <a:off x="6218238" y="1135063"/>
            <a:ext cx="1757362" cy="1233487"/>
            <a:chOff x="1632857" y="3857338"/>
            <a:chExt cx="1522438" cy="1205647"/>
          </a:xfrm>
        </p:grpSpPr>
        <p:sp>
          <p:nvSpPr>
            <p:cNvPr id="224" name="Rectangle 90"/>
            <p:cNvSpPr>
              <a:spLocks noChangeArrowheads="1"/>
            </p:cNvSpPr>
            <p:nvPr/>
          </p:nvSpPr>
          <p:spPr bwMode="auto">
            <a:xfrm>
              <a:off x="1632857" y="3857338"/>
              <a:ext cx="840298" cy="226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SUIZA</a:t>
              </a:r>
            </a:p>
          </p:txBody>
        </p:sp>
        <p:sp>
          <p:nvSpPr>
            <p:cNvPr id="225" name="Freeform 224"/>
            <p:cNvSpPr/>
            <p:nvPr/>
          </p:nvSpPr>
          <p:spPr>
            <a:xfrm>
              <a:off x="1632857" y="4049745"/>
              <a:ext cx="1522438" cy="1013240"/>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 name="connsiteX0" fmla="*/ 0 w 1522438"/>
                <a:gd name="connsiteY0" fmla="*/ 0 h 1013499"/>
                <a:gd name="connsiteX1" fmla="*/ 827314 w 1522438"/>
                <a:gd name="connsiteY1" fmla="*/ 0 h 1013499"/>
                <a:gd name="connsiteX2" fmla="*/ 1522438 w 1522438"/>
                <a:gd name="connsiteY2" fmla="*/ 1013499 h 1013499"/>
              </a:gdLst>
              <a:ahLst/>
              <a:cxnLst>
                <a:cxn ang="0">
                  <a:pos x="connsiteX0" y="connsiteY0"/>
                </a:cxn>
                <a:cxn ang="0">
                  <a:pos x="connsiteX1" y="connsiteY1"/>
                </a:cxn>
                <a:cxn ang="0">
                  <a:pos x="connsiteX2" y="connsiteY2"/>
                </a:cxn>
              </a:cxnLst>
              <a:rect l="l" t="t" r="r" b="b"/>
              <a:pathLst>
                <a:path w="1522438" h="1013499">
                  <a:moveTo>
                    <a:pt x="0" y="0"/>
                  </a:moveTo>
                  <a:lnTo>
                    <a:pt x="827314" y="0"/>
                  </a:lnTo>
                  <a:lnTo>
                    <a:pt x="1522438" y="1013499"/>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26" name="Group 92"/>
          <p:cNvGrpSpPr>
            <a:grpSpLocks/>
          </p:cNvGrpSpPr>
          <p:nvPr/>
        </p:nvGrpSpPr>
        <p:grpSpPr bwMode="auto">
          <a:xfrm>
            <a:off x="4135438" y="1462088"/>
            <a:ext cx="1968500" cy="917575"/>
            <a:chOff x="1632857" y="3868796"/>
            <a:chExt cx="2303024" cy="965033"/>
          </a:xfrm>
        </p:grpSpPr>
        <p:sp>
          <p:nvSpPr>
            <p:cNvPr id="227" name="Rectangle 93"/>
            <p:cNvSpPr>
              <a:spLocks noChangeArrowheads="1"/>
            </p:cNvSpPr>
            <p:nvPr/>
          </p:nvSpPr>
          <p:spPr bwMode="auto">
            <a:xfrm>
              <a:off x="1632857" y="3868796"/>
              <a:ext cx="841346" cy="227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buSzPct val="100000"/>
              </a:pPr>
              <a:r>
                <a:rPr lang="en-US" sz="800" b="1">
                  <a:solidFill>
                    <a:srgbClr val="FFFFFF"/>
                  </a:solidFill>
                </a:rPr>
                <a:t>FRANCIA</a:t>
              </a:r>
            </a:p>
          </p:txBody>
        </p:sp>
        <p:sp>
          <p:nvSpPr>
            <p:cNvPr id="228" name="Freeform 227"/>
            <p:cNvSpPr/>
            <p:nvPr/>
          </p:nvSpPr>
          <p:spPr>
            <a:xfrm>
              <a:off x="1632857" y="4049114"/>
              <a:ext cx="2303024" cy="78471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2303024"/>
                <a:gd name="connsiteY0" fmla="*/ 0 h 784343"/>
                <a:gd name="connsiteX1" fmla="*/ 827314 w 2303024"/>
                <a:gd name="connsiteY1" fmla="*/ 0 h 784343"/>
                <a:gd name="connsiteX2" fmla="*/ 2303024 w 2303024"/>
                <a:gd name="connsiteY2" fmla="*/ 784343 h 784343"/>
              </a:gdLst>
              <a:ahLst/>
              <a:cxnLst>
                <a:cxn ang="0">
                  <a:pos x="connsiteX0" y="connsiteY0"/>
                </a:cxn>
                <a:cxn ang="0">
                  <a:pos x="connsiteX1" y="connsiteY1"/>
                </a:cxn>
                <a:cxn ang="0">
                  <a:pos x="connsiteX2" y="connsiteY2"/>
                </a:cxn>
              </a:cxnLst>
              <a:rect l="l" t="t" r="r" b="b"/>
              <a:pathLst>
                <a:path w="2303024" h="784343">
                  <a:moveTo>
                    <a:pt x="0" y="0"/>
                  </a:moveTo>
                  <a:lnTo>
                    <a:pt x="827314" y="0"/>
                  </a:lnTo>
                  <a:lnTo>
                    <a:pt x="2303024" y="784343"/>
                  </a:lnTo>
                </a:path>
              </a:pathLst>
            </a:custGeom>
            <a:noFill/>
            <a:ln>
              <a:solidFill>
                <a:schemeClr val="accent6"/>
              </a:solidFill>
              <a:tailEnd type="oval"/>
            </a:ln>
          </p:spPr>
          <p:txBody>
            <a:bodyPr anchor="ctr"/>
            <a:lstStyle/>
            <a:p>
              <a:pPr algn="ctr" fontAlgn="auto">
                <a:spcBef>
                  <a:spcPts val="0"/>
                </a:spcBef>
                <a:spcAft>
                  <a:spcPts val="0"/>
                </a:spcAft>
                <a:defRPr/>
              </a:pPr>
              <a:endParaRPr lang="en-GB" dirty="0">
                <a:latin typeface="+mn-lt"/>
                <a:ea typeface="+mn-ea"/>
                <a:cs typeface="+mn-cs"/>
              </a:endParaRPr>
            </a:p>
          </p:txBody>
        </p:sp>
      </p:grpSp>
      <p:sp>
        <p:nvSpPr>
          <p:cNvPr id="229" name="Rectangle 96"/>
          <p:cNvSpPr>
            <a:spLocks noChangeArrowheads="1"/>
          </p:cNvSpPr>
          <p:nvPr/>
        </p:nvSpPr>
        <p:spPr bwMode="auto">
          <a:xfrm flipH="1">
            <a:off x="7777163" y="1374775"/>
            <a:ext cx="10128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BOSNIA-HERZEGOVINA</a:t>
            </a:r>
          </a:p>
        </p:txBody>
      </p:sp>
      <p:grpSp>
        <p:nvGrpSpPr>
          <p:cNvPr id="230" name="Group 98"/>
          <p:cNvGrpSpPr>
            <a:grpSpLocks/>
          </p:cNvGrpSpPr>
          <p:nvPr/>
        </p:nvGrpSpPr>
        <p:grpSpPr bwMode="auto">
          <a:xfrm>
            <a:off x="7096125" y="2703513"/>
            <a:ext cx="763588" cy="712787"/>
            <a:chOff x="1399249" y="3240585"/>
            <a:chExt cx="779992" cy="524835"/>
          </a:xfrm>
        </p:grpSpPr>
        <p:sp>
          <p:nvSpPr>
            <p:cNvPr id="231" name="Rectangle 99"/>
            <p:cNvSpPr>
              <a:spLocks noChangeArrowheads="1"/>
            </p:cNvSpPr>
            <p:nvPr/>
          </p:nvSpPr>
          <p:spPr bwMode="auto">
            <a:xfrm>
              <a:off x="1623030" y="3633335"/>
              <a:ext cx="554589" cy="81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lgn="r">
                <a:buSzPct val="100000"/>
              </a:pPr>
              <a:r>
                <a:rPr lang="en-US" sz="800" b="1">
                  <a:solidFill>
                    <a:srgbClr val="FFFFFF"/>
                  </a:solidFill>
                </a:rPr>
                <a:t>IRÁN</a:t>
              </a:r>
            </a:p>
          </p:txBody>
        </p:sp>
        <p:sp>
          <p:nvSpPr>
            <p:cNvPr id="232" name="Freeform 231"/>
            <p:cNvSpPr/>
            <p:nvPr/>
          </p:nvSpPr>
          <p:spPr>
            <a:xfrm flipH="1">
              <a:off x="1399249" y="3240585"/>
              <a:ext cx="779992" cy="52483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867900"/>
                <a:gd name="connsiteY0" fmla="*/ 1752383 h 1752383"/>
                <a:gd name="connsiteX1" fmla="*/ 498702 w 867900"/>
                <a:gd name="connsiteY1" fmla="*/ 1752383 h 1752383"/>
                <a:gd name="connsiteX2" fmla="*/ 867900 w 867900"/>
                <a:gd name="connsiteY2" fmla="*/ 0 h 1752383"/>
              </a:gdLst>
              <a:ahLst/>
              <a:cxnLst>
                <a:cxn ang="0">
                  <a:pos x="connsiteX0" y="connsiteY0"/>
                </a:cxn>
                <a:cxn ang="0">
                  <a:pos x="connsiteX1" y="connsiteY1"/>
                </a:cxn>
                <a:cxn ang="0">
                  <a:pos x="connsiteX2" y="connsiteY2"/>
                </a:cxn>
              </a:cxnLst>
              <a:rect l="l" t="t" r="r" b="b"/>
              <a:pathLst>
                <a:path w="867900" h="1752383">
                  <a:moveTo>
                    <a:pt x="0" y="1752383"/>
                  </a:moveTo>
                  <a:lnTo>
                    <a:pt x="498702" y="1752383"/>
                  </a:lnTo>
                  <a:lnTo>
                    <a:pt x="867900"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33" name="Group 101"/>
          <p:cNvGrpSpPr>
            <a:grpSpLocks/>
          </p:cNvGrpSpPr>
          <p:nvPr/>
        </p:nvGrpSpPr>
        <p:grpSpPr bwMode="auto">
          <a:xfrm flipH="1">
            <a:off x="5329238" y="2160588"/>
            <a:ext cx="636587" cy="296862"/>
            <a:chOff x="1359891" y="3396638"/>
            <a:chExt cx="864102" cy="204111"/>
          </a:xfrm>
        </p:grpSpPr>
        <p:sp>
          <p:nvSpPr>
            <p:cNvPr id="234" name="Rectangle 102"/>
            <p:cNvSpPr>
              <a:spLocks noChangeArrowheads="1"/>
            </p:cNvSpPr>
            <p:nvPr/>
          </p:nvSpPr>
          <p:spPr bwMode="auto">
            <a:xfrm>
              <a:off x="1566758" y="3396638"/>
              <a:ext cx="657235" cy="148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buSzPct val="100000"/>
              </a:pPr>
              <a:r>
                <a:rPr lang="en-US" sz="800" b="1">
                  <a:solidFill>
                    <a:srgbClr val="FFFFFF"/>
                  </a:solidFill>
                </a:rPr>
                <a:t>ESPAÑA</a:t>
              </a:r>
            </a:p>
          </p:txBody>
        </p:sp>
        <p:sp>
          <p:nvSpPr>
            <p:cNvPr id="235" name="Freeform 234"/>
            <p:cNvSpPr/>
            <p:nvPr/>
          </p:nvSpPr>
          <p:spPr>
            <a:xfrm flipH="1" flipV="1">
              <a:off x="1359891" y="3517795"/>
              <a:ext cx="836089" cy="82954"/>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341774"/>
                <a:gd name="connsiteY0" fmla="*/ 549812 h 549812"/>
                <a:gd name="connsiteX1" fmla="*/ 827314 w 1341774"/>
                <a:gd name="connsiteY1" fmla="*/ 549812 h 549812"/>
                <a:gd name="connsiteX2" fmla="*/ 1341774 w 1341774"/>
                <a:gd name="connsiteY2" fmla="*/ 0 h 549812"/>
              </a:gdLst>
              <a:ahLst/>
              <a:cxnLst>
                <a:cxn ang="0">
                  <a:pos x="connsiteX0" y="connsiteY0"/>
                </a:cxn>
                <a:cxn ang="0">
                  <a:pos x="connsiteX1" y="connsiteY1"/>
                </a:cxn>
                <a:cxn ang="0">
                  <a:pos x="connsiteX2" y="connsiteY2"/>
                </a:cxn>
              </a:cxnLst>
              <a:rect l="l" t="t" r="r" b="b"/>
              <a:pathLst>
                <a:path w="1341774" h="549812">
                  <a:moveTo>
                    <a:pt x="0" y="549812"/>
                  </a:moveTo>
                  <a:lnTo>
                    <a:pt x="827314" y="549812"/>
                  </a:lnTo>
                  <a:lnTo>
                    <a:pt x="1341774"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36" name="Group 104"/>
          <p:cNvGrpSpPr>
            <a:grpSpLocks/>
          </p:cNvGrpSpPr>
          <p:nvPr/>
        </p:nvGrpSpPr>
        <p:grpSpPr bwMode="auto">
          <a:xfrm>
            <a:off x="4743450" y="796925"/>
            <a:ext cx="1535113" cy="1493838"/>
            <a:chOff x="1632857" y="3868796"/>
            <a:chExt cx="1584004" cy="1572295"/>
          </a:xfrm>
        </p:grpSpPr>
        <p:sp>
          <p:nvSpPr>
            <p:cNvPr id="237" name="Rectangle 105"/>
            <p:cNvSpPr>
              <a:spLocks noChangeArrowheads="1"/>
            </p:cNvSpPr>
            <p:nvPr/>
          </p:nvSpPr>
          <p:spPr bwMode="auto">
            <a:xfrm>
              <a:off x="1632857" y="3868796"/>
              <a:ext cx="840325" cy="227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buSzPct val="100000"/>
              </a:pPr>
              <a:r>
                <a:rPr lang="en-US" sz="800" b="1">
                  <a:solidFill>
                    <a:srgbClr val="FFFFFF"/>
                  </a:solidFill>
                </a:rPr>
                <a:t>ALEMANIA</a:t>
              </a:r>
            </a:p>
          </p:txBody>
        </p:sp>
        <p:sp>
          <p:nvSpPr>
            <p:cNvPr id="238" name="Freeform 237"/>
            <p:cNvSpPr/>
            <p:nvPr/>
          </p:nvSpPr>
          <p:spPr>
            <a:xfrm>
              <a:off x="1632857" y="4049251"/>
              <a:ext cx="1584004" cy="1391840"/>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 name="connsiteX0" fmla="*/ 0 w 1584004"/>
                <a:gd name="connsiteY0" fmla="*/ 0 h 1391605"/>
                <a:gd name="connsiteX1" fmla="*/ 827314 w 1584004"/>
                <a:gd name="connsiteY1" fmla="*/ 0 h 1391605"/>
                <a:gd name="connsiteX2" fmla="*/ 1584004 w 1584004"/>
                <a:gd name="connsiteY2" fmla="*/ 1391605 h 1391605"/>
              </a:gdLst>
              <a:ahLst/>
              <a:cxnLst>
                <a:cxn ang="0">
                  <a:pos x="connsiteX0" y="connsiteY0"/>
                </a:cxn>
                <a:cxn ang="0">
                  <a:pos x="connsiteX1" y="connsiteY1"/>
                </a:cxn>
                <a:cxn ang="0">
                  <a:pos x="connsiteX2" y="connsiteY2"/>
                </a:cxn>
              </a:cxnLst>
              <a:rect l="l" t="t" r="r" b="b"/>
              <a:pathLst>
                <a:path w="1584004" h="1391605">
                  <a:moveTo>
                    <a:pt x="0" y="0"/>
                  </a:moveTo>
                  <a:lnTo>
                    <a:pt x="827314" y="0"/>
                  </a:lnTo>
                  <a:lnTo>
                    <a:pt x="1584004" y="1391605"/>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39" name="Group 107"/>
          <p:cNvGrpSpPr>
            <a:grpSpLocks/>
          </p:cNvGrpSpPr>
          <p:nvPr/>
        </p:nvGrpSpPr>
        <p:grpSpPr bwMode="auto">
          <a:xfrm flipH="1">
            <a:off x="5307013" y="3190875"/>
            <a:ext cx="676275" cy="1338263"/>
            <a:chOff x="2229260" y="3410085"/>
            <a:chExt cx="729594" cy="362473"/>
          </a:xfrm>
        </p:grpSpPr>
        <p:sp>
          <p:nvSpPr>
            <p:cNvPr id="240" name="Rectangle 108"/>
            <p:cNvSpPr>
              <a:spLocks noChangeArrowheads="1"/>
            </p:cNvSpPr>
            <p:nvPr/>
          </p:nvSpPr>
          <p:spPr bwMode="auto">
            <a:xfrm>
              <a:off x="2289204" y="3652594"/>
              <a:ext cx="669650" cy="119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buSzPct val="100000"/>
              </a:pPr>
              <a:r>
                <a:rPr lang="en-US" sz="800" b="1">
                  <a:solidFill>
                    <a:srgbClr val="FFFFFF"/>
                  </a:solidFill>
                </a:rPr>
                <a:t>COSTA DE MARFIL</a:t>
              </a:r>
            </a:p>
          </p:txBody>
        </p:sp>
        <p:sp>
          <p:nvSpPr>
            <p:cNvPr id="241" name="Freeform 240"/>
            <p:cNvSpPr/>
            <p:nvPr/>
          </p:nvSpPr>
          <p:spPr>
            <a:xfrm flipH="1">
              <a:off x="2229260" y="3410085"/>
              <a:ext cx="726169" cy="324205"/>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Lst>
              <a:ahLst/>
              <a:cxnLst>
                <a:cxn ang="0">
                  <a:pos x="connsiteX0" y="connsiteY0"/>
                </a:cxn>
                <a:cxn ang="0">
                  <a:pos x="connsiteX1" y="connsiteY1"/>
                </a:cxn>
                <a:cxn ang="0">
                  <a:pos x="connsiteX2" y="connsiteY2"/>
                </a:cxn>
              </a:cxnLst>
              <a:rect l="l" t="t" r="r" b="b"/>
              <a:pathLst>
                <a:path w="1012775" h="1186434">
                  <a:moveTo>
                    <a:pt x="0" y="1186434"/>
                  </a:moveTo>
                  <a:lnTo>
                    <a:pt x="743799" y="1186434"/>
                  </a:lnTo>
                  <a:lnTo>
                    <a:pt x="1012775"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grpSp>
        <p:nvGrpSpPr>
          <p:cNvPr id="242" name="Group 110"/>
          <p:cNvGrpSpPr>
            <a:grpSpLocks/>
          </p:cNvGrpSpPr>
          <p:nvPr/>
        </p:nvGrpSpPr>
        <p:grpSpPr bwMode="auto">
          <a:xfrm flipH="1">
            <a:off x="5329238" y="2749550"/>
            <a:ext cx="850900" cy="600075"/>
            <a:chOff x="2041469" y="3584086"/>
            <a:chExt cx="917385" cy="162419"/>
          </a:xfrm>
        </p:grpSpPr>
        <p:sp>
          <p:nvSpPr>
            <p:cNvPr id="243" name="Rectangle 111"/>
            <p:cNvSpPr>
              <a:spLocks noChangeArrowheads="1"/>
            </p:cNvSpPr>
            <p:nvPr/>
          </p:nvSpPr>
          <p:spPr bwMode="auto">
            <a:xfrm>
              <a:off x="2289643" y="3688069"/>
              <a:ext cx="669211" cy="58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rIns="18000">
              <a:spAutoFit/>
            </a:bodyPr>
            <a:lstStyle/>
            <a:p>
              <a:pPr marL="0" lvl="1">
                <a:buSzPct val="100000"/>
              </a:pPr>
              <a:r>
                <a:rPr lang="en-US" sz="800" b="1">
                  <a:solidFill>
                    <a:srgbClr val="FFFFFF"/>
                  </a:solidFill>
                </a:rPr>
                <a:t>ARGELIA</a:t>
              </a:r>
            </a:p>
          </p:txBody>
        </p:sp>
        <p:sp>
          <p:nvSpPr>
            <p:cNvPr id="244" name="Freeform 243"/>
            <p:cNvSpPr/>
            <p:nvPr/>
          </p:nvSpPr>
          <p:spPr>
            <a:xfrm flipH="1">
              <a:off x="2041469" y="3584086"/>
              <a:ext cx="913962" cy="150388"/>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grpSp>
      <p:sp>
        <p:nvSpPr>
          <p:cNvPr id="245" name="Freeform 244"/>
          <p:cNvSpPr/>
          <p:nvPr/>
        </p:nvSpPr>
        <p:spPr>
          <a:xfrm>
            <a:off x="6411913" y="1679575"/>
            <a:ext cx="2360612" cy="692150"/>
          </a:xfrm>
          <a:custGeom>
            <a:avLst/>
            <a:gdLst>
              <a:gd name="connsiteX0" fmla="*/ 2360427 w 2360427"/>
              <a:gd name="connsiteY0" fmla="*/ 0 h 691116"/>
              <a:gd name="connsiteX1" fmla="*/ 1605516 w 2360427"/>
              <a:gd name="connsiteY1" fmla="*/ 0 h 691116"/>
              <a:gd name="connsiteX2" fmla="*/ 0 w 2360427"/>
              <a:gd name="connsiteY2" fmla="*/ 691116 h 691116"/>
            </a:gdLst>
            <a:ahLst/>
            <a:cxnLst>
              <a:cxn ang="0">
                <a:pos x="connsiteX0" y="connsiteY0"/>
              </a:cxn>
              <a:cxn ang="0">
                <a:pos x="connsiteX1" y="connsiteY1"/>
              </a:cxn>
              <a:cxn ang="0">
                <a:pos x="connsiteX2" y="connsiteY2"/>
              </a:cxn>
            </a:cxnLst>
            <a:rect l="l" t="t" r="r" b="b"/>
            <a:pathLst>
              <a:path w="2360427" h="691116">
                <a:moveTo>
                  <a:pt x="2360427" y="0"/>
                </a:moveTo>
                <a:lnTo>
                  <a:pt x="1605516" y="0"/>
                </a:lnTo>
                <a:lnTo>
                  <a:pt x="0" y="691116"/>
                </a:lnTo>
              </a:path>
            </a:pathLst>
          </a:custGeom>
          <a:noFill/>
          <a:ln>
            <a:solidFill>
              <a:schemeClr val="accent6"/>
            </a:solidFill>
            <a:tailEnd type="oval"/>
          </a:ln>
        </p:spPr>
        <p:txBody>
          <a:bodyPr anchor="ctr"/>
          <a:lstStyle/>
          <a:p>
            <a:pPr algn="ctr" fontAlgn="auto">
              <a:spcBef>
                <a:spcPts val="0"/>
              </a:spcBef>
              <a:spcAft>
                <a:spcPts val="0"/>
              </a:spcAft>
              <a:defRPr/>
            </a:pPr>
            <a:endParaRPr lang="en-GB">
              <a:latin typeface="+mn-lt"/>
              <a:ea typeface="+mn-ea"/>
              <a:cs typeface="+mn-cs"/>
            </a:endParaRPr>
          </a:p>
        </p:txBody>
      </p:sp>
      <p:sp>
        <p:nvSpPr>
          <p:cNvPr id="246" name="Chevron 245">
            <a:hlinkClick r:id="" action="ppaction://hlinkshowjump?jump=nextslide"/>
          </p:cNvPr>
          <p:cNvSpPr/>
          <p:nvPr/>
        </p:nvSpPr>
        <p:spPr>
          <a:xfrm>
            <a:off x="8980488" y="2287588"/>
            <a:ext cx="107950" cy="179387"/>
          </a:xfrm>
          <a:prstGeom prst="chevron">
            <a:avLst/>
          </a:prstGeom>
          <a:solidFill>
            <a:schemeClr val="accent3"/>
          </a:solid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247" name="TextBox 113"/>
          <p:cNvSpPr txBox="1">
            <a:spLocks noChangeArrowheads="1"/>
          </p:cNvSpPr>
          <p:nvPr/>
        </p:nvSpPr>
        <p:spPr bwMode="auto">
          <a:xfrm>
            <a:off x="131763" y="4699000"/>
            <a:ext cx="293985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500" dirty="0" err="1">
                <a:solidFill>
                  <a:srgbClr val="FFFFFF"/>
                </a:solidFill>
              </a:rPr>
              <a:t>Fuente</a:t>
            </a:r>
            <a:r>
              <a:rPr lang="en-US" sz="500" dirty="0">
                <a:solidFill>
                  <a:srgbClr val="FFFFFF"/>
                </a:solidFill>
              </a:rPr>
              <a:t>: </a:t>
            </a:r>
            <a:r>
              <a:rPr lang="en-US" sz="500" dirty="0" smtClean="0">
                <a:solidFill>
                  <a:srgbClr val="FFFFFF"/>
                </a:solidFill>
              </a:rPr>
              <a:t>Insights de </a:t>
            </a:r>
            <a:r>
              <a:rPr lang="en-US" sz="500" dirty="0">
                <a:solidFill>
                  <a:srgbClr val="FFFFFF"/>
                </a:solidFill>
              </a:rPr>
              <a:t>OMG de 81 </a:t>
            </a:r>
            <a:r>
              <a:rPr lang="en-US" sz="500" dirty="0" err="1">
                <a:solidFill>
                  <a:srgbClr val="FFFFFF"/>
                </a:solidFill>
              </a:rPr>
              <a:t>mercados</a:t>
            </a:r>
            <a:r>
              <a:rPr lang="en-US" sz="500" dirty="0">
                <a:solidFill>
                  <a:srgbClr val="FFFFFF"/>
                </a:solidFill>
              </a:rPr>
              <a:t>. </a:t>
            </a:r>
            <a:r>
              <a:rPr lang="en-US" sz="500" dirty="0" err="1">
                <a:solidFill>
                  <a:srgbClr val="FFFFFF"/>
                </a:solidFill>
              </a:rPr>
              <a:t>Trabajo</a:t>
            </a:r>
            <a:r>
              <a:rPr lang="en-US" sz="500" dirty="0">
                <a:solidFill>
                  <a:srgbClr val="FFFFFF"/>
                </a:solidFill>
              </a:rPr>
              <a:t> de campo: 15 de mayo - 31 de mayo de 2014.</a:t>
            </a:r>
          </a:p>
        </p:txBody>
      </p:sp>
      <p:grpSp>
        <p:nvGrpSpPr>
          <p:cNvPr id="248" name="Group 247"/>
          <p:cNvGrpSpPr/>
          <p:nvPr/>
        </p:nvGrpSpPr>
        <p:grpSpPr>
          <a:xfrm>
            <a:off x="1637994" y="4734632"/>
            <a:ext cx="7506006" cy="417693"/>
            <a:chOff x="1637994" y="4734632"/>
            <a:chExt cx="7506006" cy="417693"/>
          </a:xfrm>
        </p:grpSpPr>
        <p:grpSp>
          <p:nvGrpSpPr>
            <p:cNvPr id="249" name="Group 248"/>
            <p:cNvGrpSpPr/>
            <p:nvPr/>
          </p:nvGrpSpPr>
          <p:grpSpPr>
            <a:xfrm>
              <a:off x="1637994" y="4835525"/>
              <a:ext cx="7506006" cy="316800"/>
              <a:chOff x="1914453" y="4835525"/>
              <a:chExt cx="8255647" cy="316800"/>
            </a:xfrm>
          </p:grpSpPr>
          <p:sp>
            <p:nvSpPr>
              <p:cNvPr id="251" name="Rectangle 250">
                <a:hlinkClick r:id="rId16"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252" name="Rectangle 251">
                <a:hlinkClick r:id="rId17"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253" name="Rectangle 252">
                <a:hlinkClick r:id="rId18"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254" name="Rectangle 253">
                <a:hlinkClick r:id="rId19"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255" name="Rectangle 254">
                <a:hlinkClick r:id="rId20"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256" name="Rectangle 255">
                <a:hlinkClick r:id="rId21" action="ppaction://hlinksldjump"/>
              </p:cNvPr>
              <p:cNvSpPr/>
              <p:nvPr/>
            </p:nvSpPr>
            <p:spPr>
              <a:xfrm>
                <a:off x="8115017" y="4835525"/>
                <a:ext cx="1027436" cy="316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257" name="Rectangle 256">
                <a:hlinkClick r:id="rId22"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258" name="Rectangle 257">
                <a:hlinkClick r:id="rId23"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250" name="Isosceles Triangle 249"/>
            <p:cNvSpPr/>
            <p:nvPr/>
          </p:nvSpPr>
          <p:spPr>
            <a:xfrm>
              <a:off x="7580596"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custDataLst>
      <p:tags r:id="rId1"/>
    </p:custDataLst>
    <p:extLst>
      <p:ext uri="{BB962C8B-B14F-4D97-AF65-F5344CB8AC3E}">
        <p14:creationId xmlns:p14="http://schemas.microsoft.com/office/powerpoint/2010/main" val="615693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132424008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5453"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94625" y="574284"/>
            <a:ext cx="8229600" cy="376826"/>
          </a:xfrm>
        </p:spPr>
        <p:txBody>
          <a:bodyPr/>
          <a:lstStyle/>
          <a:p>
            <a:r>
              <a:rPr lang="es-ES_tradnl" sz="5400" dirty="0"/>
              <a:t>resúmenes regionales</a:t>
            </a:r>
            <a:endParaRPr lang="en-GB" sz="5400" dirty="0"/>
          </a:p>
        </p:txBody>
      </p:sp>
      <p:sp>
        <p:nvSpPr>
          <p:cNvPr id="122" name="Rectangle 121">
            <a:hlinkClick r:id="rId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sp>
        <p:nvSpPr>
          <p:cNvPr id="76" name="Title 1"/>
          <p:cNvSpPr txBox="1">
            <a:spLocks/>
          </p:cNvSpPr>
          <p:nvPr/>
        </p:nvSpPr>
        <p:spPr>
          <a:xfrm>
            <a:off x="334723" y="880131"/>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ES" sz="1400" dirty="0"/>
              <a:t>PULSA EN CADA REGIÓN PARA VER más </a:t>
            </a:r>
            <a:r>
              <a:rPr lang="es-ES" sz="1400" dirty="0" smtClean="0"/>
              <a:t>INFORMACIÓN</a:t>
            </a:r>
            <a:r>
              <a:rPr lang="en-GB" sz="1400" dirty="0" smtClean="0"/>
              <a:t/>
            </a:r>
            <a:br>
              <a:rPr lang="en-GB" sz="1400" dirty="0" smtClean="0"/>
            </a:br>
            <a:endParaRPr lang="en-GB" sz="1400" dirty="0"/>
          </a:p>
        </p:txBody>
      </p:sp>
      <p:grpSp>
        <p:nvGrpSpPr>
          <p:cNvPr id="77" name="Group 76"/>
          <p:cNvGrpSpPr>
            <a:grpSpLocks noChangeAspect="1"/>
          </p:cNvGrpSpPr>
          <p:nvPr/>
        </p:nvGrpSpPr>
        <p:grpSpPr>
          <a:xfrm>
            <a:off x="195186" y="834028"/>
            <a:ext cx="191241" cy="191418"/>
            <a:chOff x="5689078" y="733467"/>
            <a:chExt cx="440657" cy="441067"/>
          </a:xfrm>
        </p:grpSpPr>
        <p:grpSp>
          <p:nvGrpSpPr>
            <p:cNvPr id="78" name="Group 4"/>
            <p:cNvGrpSpPr>
              <a:grpSpLocks noChangeAspect="1"/>
            </p:cNvGrpSpPr>
            <p:nvPr/>
          </p:nvGrpSpPr>
          <p:grpSpPr bwMode="auto">
            <a:xfrm>
              <a:off x="5689078" y="733467"/>
              <a:ext cx="440657" cy="441067"/>
              <a:chOff x="1804" y="543"/>
              <a:chExt cx="2152" cy="2154"/>
            </a:xfrm>
          </p:grpSpPr>
          <p:sp>
            <p:nvSpPr>
              <p:cNvPr id="8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9"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13" name="Picture 12"/>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827180" y="1607417"/>
            <a:ext cx="5682007" cy="2850929"/>
          </a:xfrm>
          <a:prstGeom prst="rect">
            <a:avLst/>
          </a:prstGeom>
        </p:spPr>
      </p:pic>
      <p:grpSp>
        <p:nvGrpSpPr>
          <p:cNvPr id="229" name="Group 228"/>
          <p:cNvGrpSpPr/>
          <p:nvPr/>
        </p:nvGrpSpPr>
        <p:grpSpPr>
          <a:xfrm>
            <a:off x="3791668" y="1162992"/>
            <a:ext cx="2422192" cy="2806781"/>
            <a:chOff x="3575914" y="1101348"/>
            <a:chExt cx="2422192" cy="2806781"/>
          </a:xfrm>
        </p:grpSpPr>
        <p:grpSp>
          <p:nvGrpSpPr>
            <p:cNvPr id="24" name="Group 23"/>
            <p:cNvGrpSpPr/>
            <p:nvPr/>
          </p:nvGrpSpPr>
          <p:grpSpPr>
            <a:xfrm>
              <a:off x="3975128" y="2033672"/>
              <a:ext cx="1867586" cy="1115945"/>
              <a:chOff x="3975128" y="2033672"/>
              <a:chExt cx="1867586" cy="1115945"/>
            </a:xfrm>
            <a:solidFill>
              <a:schemeClr val="accent6"/>
            </a:solidFill>
          </p:grpSpPr>
          <p:sp>
            <p:nvSpPr>
              <p:cNvPr id="23" name="Oval 22"/>
              <p:cNvSpPr/>
              <p:nvPr/>
            </p:nvSpPr>
            <p:spPr>
              <a:xfrm>
                <a:off x="3975128" y="237227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7" name="Oval 186"/>
              <p:cNvSpPr/>
              <p:nvPr/>
            </p:nvSpPr>
            <p:spPr>
              <a:xfrm>
                <a:off x="3989473" y="228805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8" name="Oval 187"/>
              <p:cNvSpPr/>
              <p:nvPr/>
            </p:nvSpPr>
            <p:spPr>
              <a:xfrm>
                <a:off x="4078716" y="20347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9" name="Oval 188"/>
              <p:cNvSpPr/>
              <p:nvPr/>
            </p:nvSpPr>
            <p:spPr>
              <a:xfrm>
                <a:off x="4132341" y="220268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0" name="Oval 189"/>
              <p:cNvSpPr/>
              <p:nvPr/>
            </p:nvSpPr>
            <p:spPr>
              <a:xfrm>
                <a:off x="4223495" y="20810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1" name="Oval 190"/>
              <p:cNvSpPr/>
              <p:nvPr/>
            </p:nvSpPr>
            <p:spPr>
              <a:xfrm>
                <a:off x="4283559" y="203398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2" name="Oval 191"/>
              <p:cNvSpPr/>
              <p:nvPr/>
            </p:nvSpPr>
            <p:spPr>
              <a:xfrm>
                <a:off x="4307315" y="211070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3" name="Oval 192"/>
              <p:cNvSpPr/>
              <p:nvPr/>
            </p:nvSpPr>
            <p:spPr>
              <a:xfrm>
                <a:off x="4247559" y="219180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4" name="Oval 193"/>
              <p:cNvSpPr/>
              <p:nvPr/>
            </p:nvSpPr>
            <p:spPr>
              <a:xfrm>
                <a:off x="4323641" y="227036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5" name="Oval 194"/>
              <p:cNvSpPr/>
              <p:nvPr/>
            </p:nvSpPr>
            <p:spPr>
              <a:xfrm>
                <a:off x="4365853" y="232660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6" name="Oval 195"/>
              <p:cNvSpPr/>
              <p:nvPr/>
            </p:nvSpPr>
            <p:spPr>
              <a:xfrm>
                <a:off x="4437853" y="218779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7" name="Oval 196"/>
              <p:cNvSpPr/>
              <p:nvPr/>
            </p:nvSpPr>
            <p:spPr>
              <a:xfrm>
                <a:off x="4452429" y="243480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8" name="Oval 197"/>
              <p:cNvSpPr/>
              <p:nvPr/>
            </p:nvSpPr>
            <p:spPr>
              <a:xfrm>
                <a:off x="5770714" y="2033672"/>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5" name="Oval 214"/>
              <p:cNvSpPr/>
              <p:nvPr/>
            </p:nvSpPr>
            <p:spPr>
              <a:xfrm>
                <a:off x="5125617" y="253057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6" name="Oval 215"/>
              <p:cNvSpPr/>
              <p:nvPr/>
            </p:nvSpPr>
            <p:spPr>
              <a:xfrm>
                <a:off x="4209425" y="257364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7" name="Oval 216"/>
              <p:cNvSpPr/>
              <p:nvPr/>
            </p:nvSpPr>
            <p:spPr>
              <a:xfrm>
                <a:off x="4012599" y="301792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8" name="Oval 217"/>
              <p:cNvSpPr/>
              <p:nvPr/>
            </p:nvSpPr>
            <p:spPr>
              <a:xfrm>
                <a:off x="4068000"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9" name="Oval 218"/>
              <p:cNvSpPr/>
              <p:nvPr/>
            </p:nvSpPr>
            <p:spPr>
              <a:xfrm>
                <a:off x="4142645"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0" name="Oval 219"/>
              <p:cNvSpPr/>
              <p:nvPr/>
            </p:nvSpPr>
            <p:spPr>
              <a:xfrm>
                <a:off x="4187495" y="3041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grpSp>
          <p:nvGrpSpPr>
            <p:cNvPr id="63" name="Group 62"/>
            <p:cNvGrpSpPr/>
            <p:nvPr/>
          </p:nvGrpSpPr>
          <p:grpSpPr>
            <a:xfrm>
              <a:off x="3575914" y="1101348"/>
              <a:ext cx="2422192" cy="2806781"/>
              <a:chOff x="3709136" y="1101349"/>
              <a:chExt cx="2288970" cy="2652406"/>
            </a:xfrm>
          </p:grpSpPr>
          <p:sp>
            <p:nvSpPr>
              <p:cNvPr id="227" name="Freeform 5"/>
              <p:cNvSpPr>
                <a:spLocks noChangeAspect="1"/>
              </p:cNvSpPr>
              <p:nvPr/>
            </p:nvSpPr>
            <p:spPr bwMode="auto">
              <a:xfrm>
                <a:off x="3709136" y="1101349"/>
                <a:ext cx="2288970" cy="26524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228" name="Freeform 5">
                <a:hlinkClick r:id="rId9" action="ppaction://hlinksldjump"/>
              </p:cNvPr>
              <p:cNvSpPr>
                <a:spLocks noChangeAspect="1"/>
              </p:cNvSpPr>
              <p:nvPr/>
            </p:nvSpPr>
            <p:spPr bwMode="auto">
              <a:xfrm>
                <a:off x="3766268" y="1167552"/>
                <a:ext cx="2174707" cy="252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sp>
        <p:nvSpPr>
          <p:cNvPr id="3" name="TextBox 2"/>
          <p:cNvSpPr txBox="1"/>
          <p:nvPr/>
        </p:nvSpPr>
        <p:spPr>
          <a:xfrm rot="576434">
            <a:off x="23854" y="2277922"/>
            <a:ext cx="1967458" cy="437043"/>
          </a:xfrm>
          <a:prstGeom prst="rect">
            <a:avLst/>
          </a:prstGeom>
          <a:noFill/>
        </p:spPr>
        <p:txBody>
          <a:bodyPr wrap="square" rtlCol="0">
            <a:spAutoFit/>
          </a:bodyPr>
          <a:lstStyle/>
          <a:p>
            <a:pPr lvl="0" algn="r">
              <a:lnSpc>
                <a:spcPct val="80000"/>
              </a:lnSpc>
            </a:pPr>
            <a:r>
              <a:rPr lang="en-GB" sz="2800" dirty="0" smtClean="0">
                <a:solidFill>
                  <a:prstClr val="white"/>
                </a:solidFill>
                <a:latin typeface="Impact"/>
              </a:rPr>
              <a:t>N. AMÉRICA</a:t>
            </a:r>
            <a:endParaRPr lang="en-GB" sz="2800" dirty="0">
              <a:solidFill>
                <a:prstClr val="white"/>
              </a:solidFill>
              <a:latin typeface="Impact"/>
            </a:endParaRPr>
          </a:p>
        </p:txBody>
      </p:sp>
      <p:sp>
        <p:nvSpPr>
          <p:cNvPr id="163" name="TextBox 162"/>
          <p:cNvSpPr txBox="1"/>
          <p:nvPr/>
        </p:nvSpPr>
        <p:spPr>
          <a:xfrm rot="20845709">
            <a:off x="5474586" y="929775"/>
            <a:ext cx="1308197" cy="584775"/>
          </a:xfrm>
          <a:prstGeom prst="rect">
            <a:avLst/>
          </a:prstGeom>
          <a:noFill/>
        </p:spPr>
        <p:txBody>
          <a:bodyPr wrap="square" rtlCol="0">
            <a:spAutoFit/>
          </a:bodyPr>
          <a:lstStyle/>
          <a:p>
            <a:r>
              <a:rPr lang="en-GB" sz="3200" dirty="0" smtClean="0">
                <a:solidFill>
                  <a:schemeClr val="bg1"/>
                </a:solidFill>
                <a:latin typeface="+mj-lt"/>
              </a:rPr>
              <a:t>EMEA</a:t>
            </a:r>
            <a:endParaRPr lang="en-GB" sz="3200" dirty="0">
              <a:solidFill>
                <a:schemeClr val="bg1"/>
              </a:solidFill>
              <a:latin typeface="+mj-lt"/>
            </a:endParaRPr>
          </a:p>
        </p:txBody>
      </p:sp>
      <p:sp>
        <p:nvSpPr>
          <p:cNvPr id="164" name="TextBox 163"/>
          <p:cNvSpPr txBox="1"/>
          <p:nvPr/>
        </p:nvSpPr>
        <p:spPr>
          <a:xfrm rot="1031635">
            <a:off x="7762996" y="3022093"/>
            <a:ext cx="1308197" cy="584775"/>
          </a:xfrm>
          <a:prstGeom prst="rect">
            <a:avLst/>
          </a:prstGeom>
          <a:noFill/>
        </p:spPr>
        <p:txBody>
          <a:bodyPr wrap="square" rtlCol="0">
            <a:spAutoFit/>
          </a:bodyPr>
          <a:lstStyle/>
          <a:p>
            <a:r>
              <a:rPr lang="en-GB" sz="3200" dirty="0" smtClean="0">
                <a:solidFill>
                  <a:schemeClr val="bg1"/>
                </a:solidFill>
                <a:latin typeface="+mj-lt"/>
              </a:rPr>
              <a:t>APAC</a:t>
            </a:r>
            <a:endParaRPr lang="en-GB" sz="3200" dirty="0">
              <a:solidFill>
                <a:schemeClr val="bg1"/>
              </a:solidFill>
              <a:latin typeface="+mj-lt"/>
            </a:endParaRPr>
          </a:p>
        </p:txBody>
      </p:sp>
      <p:grpSp>
        <p:nvGrpSpPr>
          <p:cNvPr id="10" name="Group 9"/>
          <p:cNvGrpSpPr/>
          <p:nvPr/>
        </p:nvGrpSpPr>
        <p:grpSpPr>
          <a:xfrm>
            <a:off x="6009195" y="2189088"/>
            <a:ext cx="1763319" cy="2043293"/>
            <a:chOff x="5793441" y="2127444"/>
            <a:chExt cx="1763319" cy="2043293"/>
          </a:xfrm>
        </p:grpSpPr>
        <p:pic>
          <p:nvPicPr>
            <p:cNvPr id="70" name="Picture 69"/>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rot="20512214">
              <a:off x="6644734" y="2433825"/>
              <a:ext cx="333677" cy="443735"/>
            </a:xfrm>
            <a:prstGeom prst="rect">
              <a:avLst/>
            </a:prstGeom>
          </p:spPr>
        </p:pic>
        <p:grpSp>
          <p:nvGrpSpPr>
            <p:cNvPr id="62" name="Group 61"/>
            <p:cNvGrpSpPr/>
            <p:nvPr/>
          </p:nvGrpSpPr>
          <p:grpSpPr>
            <a:xfrm>
              <a:off x="5793441" y="2127444"/>
              <a:ext cx="1763319" cy="2043293"/>
              <a:chOff x="5793441" y="2127444"/>
              <a:chExt cx="1763319" cy="2043293"/>
            </a:xfrm>
          </p:grpSpPr>
          <p:grpSp>
            <p:nvGrpSpPr>
              <p:cNvPr id="60" name="Group 59"/>
              <p:cNvGrpSpPr/>
              <p:nvPr/>
            </p:nvGrpSpPr>
            <p:grpSpPr>
              <a:xfrm>
                <a:off x="6592255" y="2399557"/>
                <a:ext cx="259799" cy="1361956"/>
                <a:chOff x="6592255" y="2399557"/>
                <a:chExt cx="259799" cy="1361956"/>
              </a:xfrm>
              <a:solidFill>
                <a:schemeClr val="accent4"/>
              </a:solidFill>
            </p:grpSpPr>
            <p:sp>
              <p:nvSpPr>
                <p:cNvPr id="44" name="Oval 43"/>
                <p:cNvSpPr/>
                <p:nvPr/>
              </p:nvSpPr>
              <p:spPr>
                <a:xfrm>
                  <a:off x="6595072" y="239955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3" name="Oval 222"/>
                <p:cNvSpPr/>
                <p:nvPr/>
              </p:nvSpPr>
              <p:spPr>
                <a:xfrm>
                  <a:off x="6780054" y="254067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4" name="Oval 223"/>
                <p:cNvSpPr/>
                <p:nvPr/>
              </p:nvSpPr>
              <p:spPr>
                <a:xfrm>
                  <a:off x="6592255" y="368951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225" name="Freeform 5"/>
              <p:cNvSpPr>
                <a:spLocks noChangeAspect="1"/>
              </p:cNvSpPr>
              <p:nvPr/>
            </p:nvSpPr>
            <p:spPr bwMode="auto">
              <a:xfrm>
                <a:off x="5793441" y="2127444"/>
                <a:ext cx="1763319" cy="20432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sp>
          <p:nvSpPr>
            <p:cNvPr id="80" name="Freeform 5">
              <a:hlinkClick r:id="rId11" action="ppaction://hlinksldjump"/>
            </p:cNvPr>
            <p:cNvSpPr>
              <a:spLocks noChangeAspect="1"/>
            </p:cNvSpPr>
            <p:nvPr/>
          </p:nvSpPr>
          <p:spPr bwMode="auto">
            <a:xfrm>
              <a:off x="5839953" y="2195533"/>
              <a:ext cx="1658047" cy="19213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82" name="Group 81"/>
          <p:cNvGrpSpPr/>
          <p:nvPr/>
        </p:nvGrpSpPr>
        <p:grpSpPr>
          <a:xfrm>
            <a:off x="1913361" y="1130188"/>
            <a:ext cx="1685880" cy="1733725"/>
            <a:chOff x="1654970" y="1162512"/>
            <a:chExt cx="1685880" cy="1617648"/>
          </a:xfrm>
        </p:grpSpPr>
        <p:grpSp>
          <p:nvGrpSpPr>
            <p:cNvPr id="83" name="Group 82"/>
            <p:cNvGrpSpPr/>
            <p:nvPr/>
          </p:nvGrpSpPr>
          <p:grpSpPr>
            <a:xfrm>
              <a:off x="1654970" y="1162512"/>
              <a:ext cx="1685880" cy="1617648"/>
              <a:chOff x="1654970" y="1162512"/>
              <a:chExt cx="1685880" cy="1617648"/>
            </a:xfrm>
          </p:grpSpPr>
          <p:sp>
            <p:nvSpPr>
              <p:cNvPr id="85" name="Oval 84"/>
              <p:cNvSpPr/>
              <p:nvPr/>
            </p:nvSpPr>
            <p:spPr>
              <a:xfrm flipV="1">
                <a:off x="2457841" y="2274680"/>
                <a:ext cx="90326" cy="90517"/>
              </a:xfrm>
              <a:prstGeom prst="ellipse">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86" name="Freeform 5"/>
              <p:cNvSpPr>
                <a:spLocks noChangeAspect="1"/>
              </p:cNvSpPr>
              <p:nvPr/>
            </p:nvSpPr>
            <p:spPr bwMode="auto">
              <a:xfrm>
                <a:off x="1654970" y="1162512"/>
                <a:ext cx="1685880" cy="161764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grpSp>
        <p:sp>
          <p:nvSpPr>
            <p:cNvPr id="84" name="Freeform 5">
              <a:hlinkClick r:id="rId12" action="ppaction://hlinksldjump"/>
            </p:cNvPr>
            <p:cNvSpPr>
              <a:spLocks noChangeAspect="1"/>
            </p:cNvSpPr>
            <p:nvPr/>
          </p:nvSpPr>
          <p:spPr bwMode="auto">
            <a:xfrm>
              <a:off x="1726731" y="1231367"/>
              <a:ext cx="1542359" cy="14799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87" name="Group 86"/>
          <p:cNvGrpSpPr/>
          <p:nvPr/>
        </p:nvGrpSpPr>
        <p:grpSpPr>
          <a:xfrm>
            <a:off x="1938303" y="2542164"/>
            <a:ext cx="1920945" cy="2031085"/>
            <a:chOff x="1715929" y="2470801"/>
            <a:chExt cx="1920945" cy="2031085"/>
          </a:xfrm>
        </p:grpSpPr>
        <p:sp>
          <p:nvSpPr>
            <p:cNvPr id="88" name="Oval 87"/>
            <p:cNvSpPr/>
            <p:nvPr/>
          </p:nvSpPr>
          <p:spPr>
            <a:xfrm>
              <a:off x="2290383" y="275085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9" name="Group 88"/>
            <p:cNvGrpSpPr/>
            <p:nvPr/>
          </p:nvGrpSpPr>
          <p:grpSpPr>
            <a:xfrm>
              <a:off x="2678233" y="3035330"/>
              <a:ext cx="732338" cy="1105781"/>
              <a:chOff x="2678233" y="3035331"/>
              <a:chExt cx="732338" cy="1105780"/>
            </a:xfrm>
          </p:grpSpPr>
          <p:sp>
            <p:nvSpPr>
              <p:cNvPr id="95" name="Oval 94"/>
              <p:cNvSpPr/>
              <p:nvPr/>
            </p:nvSpPr>
            <p:spPr>
              <a:xfrm>
                <a:off x="2748489" y="303533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5" name="Oval 104"/>
              <p:cNvSpPr/>
              <p:nvPr/>
            </p:nvSpPr>
            <p:spPr>
              <a:xfrm>
                <a:off x="2678233" y="3152887"/>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6" name="Oval 105"/>
              <p:cNvSpPr/>
              <p:nvPr/>
            </p:nvSpPr>
            <p:spPr>
              <a:xfrm>
                <a:off x="3338571" y="3345240"/>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7" name="Oval 106"/>
              <p:cNvSpPr/>
              <p:nvPr/>
            </p:nvSpPr>
            <p:spPr>
              <a:xfrm>
                <a:off x="3218727" y="385017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8" name="Oval 107"/>
              <p:cNvSpPr/>
              <p:nvPr/>
            </p:nvSpPr>
            <p:spPr>
              <a:xfrm>
                <a:off x="2917345" y="38028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9" name="Oval 108"/>
              <p:cNvSpPr/>
              <p:nvPr/>
            </p:nvSpPr>
            <p:spPr>
              <a:xfrm>
                <a:off x="3037143" y="406911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sp>
          <p:nvSpPr>
            <p:cNvPr id="90" name="Oval 89"/>
            <p:cNvSpPr/>
            <p:nvPr/>
          </p:nvSpPr>
          <p:spPr>
            <a:xfrm>
              <a:off x="2593887" y="29510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1" name="Oval 90"/>
            <p:cNvSpPr/>
            <p:nvPr/>
          </p:nvSpPr>
          <p:spPr>
            <a:xfrm>
              <a:off x="2548167" y="290529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92" name="Group 91"/>
            <p:cNvGrpSpPr/>
            <p:nvPr/>
          </p:nvGrpSpPr>
          <p:grpSpPr>
            <a:xfrm>
              <a:off x="1715929" y="2470801"/>
              <a:ext cx="1920945" cy="2031085"/>
              <a:chOff x="2313908" y="2815162"/>
              <a:chExt cx="1455606" cy="1686723"/>
            </a:xfrm>
          </p:grpSpPr>
          <p:sp>
            <p:nvSpPr>
              <p:cNvPr id="93" name="Freeform 5"/>
              <p:cNvSpPr>
                <a:spLocks noChangeAspect="1"/>
              </p:cNvSpPr>
              <p:nvPr/>
            </p:nvSpPr>
            <p:spPr bwMode="auto">
              <a:xfrm>
                <a:off x="2313908" y="2815162"/>
                <a:ext cx="1455606" cy="16867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4" name="Freeform 5">
                <a:hlinkClick r:id="rId13" action="ppaction://hlinksldjump"/>
              </p:cNvPr>
              <p:cNvSpPr>
                <a:spLocks noChangeAspect="1"/>
              </p:cNvSpPr>
              <p:nvPr/>
            </p:nvSpPr>
            <p:spPr bwMode="auto">
              <a:xfrm>
                <a:off x="2357359" y="2865512"/>
                <a:ext cx="1368704" cy="15860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grpSp>
        <p:nvGrpSpPr>
          <p:cNvPr id="100" name="Group 99"/>
          <p:cNvGrpSpPr>
            <a:grpSpLocks noChangeAspect="1"/>
          </p:cNvGrpSpPr>
          <p:nvPr/>
        </p:nvGrpSpPr>
        <p:grpSpPr>
          <a:xfrm>
            <a:off x="2061395" y="1607418"/>
            <a:ext cx="144000" cy="144134"/>
            <a:chOff x="5689078" y="733467"/>
            <a:chExt cx="440657" cy="441067"/>
          </a:xfrm>
        </p:grpSpPr>
        <p:grpSp>
          <p:nvGrpSpPr>
            <p:cNvPr id="101" name="Group 4"/>
            <p:cNvGrpSpPr>
              <a:grpSpLocks noChangeAspect="1"/>
            </p:cNvGrpSpPr>
            <p:nvPr/>
          </p:nvGrpSpPr>
          <p:grpSpPr bwMode="auto">
            <a:xfrm>
              <a:off x="5689078" y="733467"/>
              <a:ext cx="440657" cy="441067"/>
              <a:chOff x="1804" y="543"/>
              <a:chExt cx="2152" cy="2154"/>
            </a:xfrm>
          </p:grpSpPr>
          <p:sp>
            <p:nvSpPr>
              <p:cNvPr id="10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2" name="Oval 5">
              <a:hlinkClick r:id="rId12"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0" name="Group 139"/>
          <p:cNvGrpSpPr>
            <a:grpSpLocks noChangeAspect="1"/>
          </p:cNvGrpSpPr>
          <p:nvPr/>
        </p:nvGrpSpPr>
        <p:grpSpPr>
          <a:xfrm>
            <a:off x="2051559" y="3116115"/>
            <a:ext cx="144000" cy="144134"/>
            <a:chOff x="5689078" y="733467"/>
            <a:chExt cx="440657" cy="441067"/>
          </a:xfrm>
        </p:grpSpPr>
        <p:grpSp>
          <p:nvGrpSpPr>
            <p:cNvPr id="141" name="Group 4"/>
            <p:cNvGrpSpPr>
              <a:grpSpLocks noChangeAspect="1"/>
            </p:cNvGrpSpPr>
            <p:nvPr/>
          </p:nvGrpSpPr>
          <p:grpSpPr bwMode="auto">
            <a:xfrm>
              <a:off x="5689078" y="733467"/>
              <a:ext cx="440657" cy="441067"/>
              <a:chOff x="1804" y="543"/>
              <a:chExt cx="2152" cy="2154"/>
            </a:xfrm>
          </p:grpSpPr>
          <p:sp>
            <p:nvSpPr>
              <p:cNvPr id="14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42" name="Oval 5">
              <a:hlinkClick r:id="rId13"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8" name="Group 147"/>
          <p:cNvGrpSpPr>
            <a:grpSpLocks noChangeAspect="1"/>
          </p:cNvGrpSpPr>
          <p:nvPr/>
        </p:nvGrpSpPr>
        <p:grpSpPr>
          <a:xfrm>
            <a:off x="3947977" y="1987182"/>
            <a:ext cx="144000" cy="144134"/>
            <a:chOff x="5689078" y="733467"/>
            <a:chExt cx="440657" cy="441067"/>
          </a:xfrm>
        </p:grpSpPr>
        <p:grpSp>
          <p:nvGrpSpPr>
            <p:cNvPr id="149" name="Group 4"/>
            <p:cNvGrpSpPr>
              <a:grpSpLocks noChangeAspect="1"/>
            </p:cNvGrpSpPr>
            <p:nvPr/>
          </p:nvGrpSpPr>
          <p:grpSpPr bwMode="auto">
            <a:xfrm>
              <a:off x="5689078" y="733467"/>
              <a:ext cx="440657" cy="441067"/>
              <a:chOff x="1804" y="543"/>
              <a:chExt cx="2152" cy="2154"/>
            </a:xfrm>
          </p:grpSpPr>
          <p:sp>
            <p:nvSpPr>
              <p:cNvPr id="15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0" name="Oval 5">
              <a:hlinkClick r:id="rId9"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56" name="Group 155"/>
          <p:cNvGrpSpPr>
            <a:grpSpLocks noChangeAspect="1"/>
          </p:cNvGrpSpPr>
          <p:nvPr/>
        </p:nvGrpSpPr>
        <p:grpSpPr>
          <a:xfrm>
            <a:off x="7511524" y="2764979"/>
            <a:ext cx="144000" cy="144134"/>
            <a:chOff x="5689078" y="733467"/>
            <a:chExt cx="440657" cy="441067"/>
          </a:xfrm>
        </p:grpSpPr>
        <p:grpSp>
          <p:nvGrpSpPr>
            <p:cNvPr id="157" name="Group 4"/>
            <p:cNvGrpSpPr>
              <a:grpSpLocks noChangeAspect="1"/>
            </p:cNvGrpSpPr>
            <p:nvPr/>
          </p:nvGrpSpPr>
          <p:grpSpPr bwMode="auto">
            <a:xfrm>
              <a:off x="5689078" y="733467"/>
              <a:ext cx="440657" cy="441067"/>
              <a:chOff x="1804" y="543"/>
              <a:chExt cx="2152" cy="2154"/>
            </a:xfrm>
          </p:grpSpPr>
          <p:sp>
            <p:nvSpPr>
              <p:cNvPr id="15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8" name="Oval 5">
              <a:hlinkClick r:id="rId11"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28" name="Chevron 127">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4" name="Chevron 123">
            <a:hlinkClick r:id="rId14" action="ppaction://hlinksldjump"/>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5" name="TextBox 124"/>
          <p:cNvSpPr txBox="1"/>
          <p:nvPr/>
        </p:nvSpPr>
        <p:spPr>
          <a:xfrm rot="20845709">
            <a:off x="362721" y="3476974"/>
            <a:ext cx="1469598" cy="954107"/>
          </a:xfrm>
          <a:prstGeom prst="rect">
            <a:avLst/>
          </a:prstGeom>
          <a:noFill/>
        </p:spPr>
        <p:txBody>
          <a:bodyPr wrap="square" rtlCol="0">
            <a:spAutoFit/>
          </a:bodyPr>
          <a:lstStyle/>
          <a:p>
            <a:pPr algn="r"/>
            <a:r>
              <a:rPr lang="en-GB" sz="2800" dirty="0" smtClean="0">
                <a:solidFill>
                  <a:schemeClr val="bg1"/>
                </a:solidFill>
                <a:latin typeface="+mj-lt"/>
              </a:rPr>
              <a:t>AMÉRICA LATINA </a:t>
            </a:r>
            <a:endParaRPr lang="en-GB" sz="2800" dirty="0">
              <a:solidFill>
                <a:schemeClr val="bg1"/>
              </a:solidFill>
              <a:latin typeface="+mj-lt"/>
            </a:endParaRPr>
          </a:p>
        </p:txBody>
      </p:sp>
      <p:grpSp>
        <p:nvGrpSpPr>
          <p:cNvPr id="127" name="Group 126"/>
          <p:cNvGrpSpPr/>
          <p:nvPr/>
        </p:nvGrpSpPr>
        <p:grpSpPr>
          <a:xfrm>
            <a:off x="1637994" y="4734632"/>
            <a:ext cx="7506006" cy="417693"/>
            <a:chOff x="1637994" y="4734632"/>
            <a:chExt cx="7506006" cy="417693"/>
          </a:xfrm>
        </p:grpSpPr>
        <p:grpSp>
          <p:nvGrpSpPr>
            <p:cNvPr id="129" name="Group 128"/>
            <p:cNvGrpSpPr/>
            <p:nvPr/>
          </p:nvGrpSpPr>
          <p:grpSpPr>
            <a:xfrm>
              <a:off x="1637994" y="4835525"/>
              <a:ext cx="7506006" cy="316800"/>
              <a:chOff x="1914453" y="4835525"/>
              <a:chExt cx="8255647" cy="316800"/>
            </a:xfrm>
          </p:grpSpPr>
          <p:sp>
            <p:nvSpPr>
              <p:cNvPr id="131" name="Rectangle 130">
                <a:hlinkClick r:id="rId15"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32" name="Rectangle 131">
                <a:hlinkClick r:id="rId16"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33" name="Rectangle 132">
                <a:hlinkClick r:id="rId17"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34" name="Rectangle 133">
                <a:hlinkClick r:id="rId18"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35" name="Rectangle 134">
                <a:hlinkClick r:id="rId19"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36" name="Rectangle 135">
                <a:hlinkClick r:id="rId20"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37" name="Rectangle 136">
                <a:hlinkClick r:id="rId21"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38" name="Rectangle 137">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30" name="Isosceles Triangle 129"/>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Tree>
    <p:custDataLst>
      <p:tags r:id="rId2"/>
    </p:custDataLst>
    <p:extLst>
      <p:ext uri="{BB962C8B-B14F-4D97-AF65-F5344CB8AC3E}">
        <p14:creationId xmlns:p14="http://schemas.microsoft.com/office/powerpoint/2010/main" val="3982583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5622" y="-9626"/>
            <a:ext cx="7609114" cy="857250"/>
          </a:xfrm>
        </p:spPr>
        <p:txBody>
          <a:bodyPr/>
          <a:lstStyle/>
          <a:p>
            <a:r>
              <a:rPr lang="en-US" cap="none" dirty="0">
                <a:solidFill>
                  <a:srgbClr val="FFFFFF"/>
                </a:solidFill>
                <a:latin typeface="Impact" charset="0"/>
              </a:rPr>
              <a:t>INFORMACIÓN REGIONAL</a:t>
            </a:r>
            <a:r>
              <a:rPr lang="en-US" sz="4000" cap="none" dirty="0">
                <a:solidFill>
                  <a:srgbClr val="FFFFFF"/>
                </a:solidFill>
                <a:latin typeface="Impact" charset="0"/>
              </a:rPr>
              <a:t> AMÉRICA LATINA</a:t>
            </a:r>
            <a:endParaRPr lang="en-GB" sz="4000" dirty="0"/>
          </a:p>
        </p:txBody>
      </p:sp>
      <p:grpSp>
        <p:nvGrpSpPr>
          <p:cNvPr id="37" name="Group 4"/>
          <p:cNvGrpSpPr>
            <a:grpSpLocks noChangeAspect="1"/>
          </p:cNvGrpSpPr>
          <p:nvPr/>
        </p:nvGrpSpPr>
        <p:grpSpPr bwMode="auto">
          <a:xfrm>
            <a:off x="2526731" y="959823"/>
            <a:ext cx="856288" cy="757543"/>
            <a:chOff x="-1641" y="2025"/>
            <a:chExt cx="555" cy="491"/>
          </a:xfrm>
          <a:solidFill>
            <a:schemeClr val="accent3"/>
          </a:solidFill>
        </p:grpSpPr>
        <p:sp>
          <p:nvSpPr>
            <p:cNvPr id="38" name="Freeform 5"/>
            <p:cNvSpPr>
              <a:spLocks/>
            </p:cNvSpPr>
            <p:nvPr userDrawn="1"/>
          </p:nvSpPr>
          <p:spPr bwMode="auto">
            <a:xfrm>
              <a:off x="-1641" y="2025"/>
              <a:ext cx="253" cy="491"/>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9" name="Freeform 6"/>
            <p:cNvSpPr>
              <a:spLocks/>
            </p:cNvSpPr>
            <p:nvPr userDrawn="1"/>
          </p:nvSpPr>
          <p:spPr bwMode="auto">
            <a:xfrm>
              <a:off x="-1340" y="2025"/>
              <a:ext cx="254" cy="491"/>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41" name="Group 4"/>
          <p:cNvGrpSpPr>
            <a:grpSpLocks noChangeAspect="1"/>
          </p:cNvGrpSpPr>
          <p:nvPr/>
        </p:nvGrpSpPr>
        <p:grpSpPr bwMode="auto">
          <a:xfrm rot="10800000">
            <a:off x="3004984" y="3218165"/>
            <a:ext cx="420531" cy="372036"/>
            <a:chOff x="-1641" y="2025"/>
            <a:chExt cx="555" cy="491"/>
          </a:xfrm>
          <a:solidFill>
            <a:schemeClr val="accent3"/>
          </a:solidFill>
        </p:grpSpPr>
        <p:sp>
          <p:nvSpPr>
            <p:cNvPr id="42" name="Freeform 5"/>
            <p:cNvSpPr>
              <a:spLocks/>
            </p:cNvSpPr>
            <p:nvPr userDrawn="1"/>
          </p:nvSpPr>
          <p:spPr bwMode="auto">
            <a:xfrm>
              <a:off x="-1641" y="2025"/>
              <a:ext cx="253" cy="491"/>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43" name="Freeform 6"/>
            <p:cNvSpPr>
              <a:spLocks/>
            </p:cNvSpPr>
            <p:nvPr userDrawn="1"/>
          </p:nvSpPr>
          <p:spPr bwMode="auto">
            <a:xfrm>
              <a:off x="-1340" y="2025"/>
              <a:ext cx="254" cy="491"/>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sp>
        <p:nvSpPr>
          <p:cNvPr id="44" name="Snip Single Corner Rectangle 43"/>
          <p:cNvSpPr/>
          <p:nvPr/>
        </p:nvSpPr>
        <p:spPr>
          <a:xfrm rot="10800000">
            <a:off x="6208449" y="0"/>
            <a:ext cx="2709526" cy="4607472"/>
          </a:xfrm>
          <a:prstGeom prst="snip1Rect">
            <a:avLst>
              <a:gd name="adj" fmla="val 7084"/>
            </a:avLst>
          </a:prstGeom>
          <a:solidFill>
            <a:schemeClr val="accent3"/>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9" name="Freeform 58"/>
          <p:cNvSpPr/>
          <p:nvPr/>
        </p:nvSpPr>
        <p:spPr>
          <a:xfrm>
            <a:off x="6019639" y="788406"/>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60" name="Rectangle 59"/>
          <p:cNvSpPr/>
          <p:nvPr/>
        </p:nvSpPr>
        <p:spPr>
          <a:xfrm>
            <a:off x="6018736" y="505676"/>
            <a:ext cx="2566770" cy="349433"/>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61" name="Rectangle 60"/>
          <p:cNvSpPr/>
          <p:nvPr/>
        </p:nvSpPr>
        <p:spPr>
          <a:xfrm>
            <a:off x="6119780" y="499309"/>
            <a:ext cx="2566770" cy="349433"/>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GB" dirty="0" smtClean="0">
                <a:solidFill>
                  <a:schemeClr val="tx1"/>
                </a:solidFill>
                <a:latin typeface="+mj-lt"/>
              </a:rPr>
              <a:t>INTERESTING FACTS</a:t>
            </a:r>
            <a:endParaRPr lang="en-GB" dirty="0">
              <a:solidFill>
                <a:schemeClr val="tx1"/>
              </a:solidFill>
              <a:latin typeface="+mj-lt"/>
            </a:endParaRPr>
          </a:p>
        </p:txBody>
      </p:sp>
      <p:sp>
        <p:nvSpPr>
          <p:cNvPr id="142" name="Chevron 141"/>
          <p:cNvSpPr/>
          <p:nvPr/>
        </p:nvSpPr>
        <p:spPr>
          <a:xfrm>
            <a:off x="114301" y="1350567"/>
            <a:ext cx="266700" cy="426791"/>
          </a:xfrm>
          <a:prstGeom prst="chevron">
            <a:avLst/>
          </a:prstGeom>
          <a:solidFill>
            <a:schemeClr val="accent3">
              <a:lumMod val="60000"/>
              <a:lumOff val="40000"/>
            </a:schemeClr>
          </a:solidFill>
        </p:spPr>
        <p:txBody>
          <a:bodyPr wrap="square" lIns="18000" rIns="18000" rtlCol="0" anchor="ctr">
            <a:spAutoFit/>
          </a:bodyPr>
          <a:lstStyle/>
          <a:p>
            <a:pPr marL="0" algn="ctr"/>
            <a:endParaRPr lang="en-GB" sz="900" b="1" kern="0" cap="all" dirty="0">
              <a:solidFill>
                <a:schemeClr val="bg1"/>
              </a:solidFill>
            </a:endParaRPr>
          </a:p>
        </p:txBody>
      </p:sp>
      <p:sp>
        <p:nvSpPr>
          <p:cNvPr id="143" name="Chevron 142"/>
          <p:cNvSpPr/>
          <p:nvPr/>
        </p:nvSpPr>
        <p:spPr>
          <a:xfrm>
            <a:off x="114301" y="3019914"/>
            <a:ext cx="266700" cy="426791"/>
          </a:xfrm>
          <a:prstGeom prst="chevron">
            <a:avLst/>
          </a:prstGeom>
          <a:solidFill>
            <a:schemeClr val="accent3">
              <a:lumMod val="60000"/>
              <a:lumOff val="40000"/>
            </a:schemeClr>
          </a:solidFill>
        </p:spPr>
        <p:txBody>
          <a:bodyPr wrap="square" lIns="18000" rIns="18000" rtlCol="0" anchor="ctr">
            <a:spAutoFit/>
          </a:bodyPr>
          <a:lstStyle/>
          <a:p>
            <a:pPr marL="0" algn="ctr"/>
            <a:endParaRPr lang="en-GB" sz="900" b="1" kern="0" cap="all" dirty="0">
              <a:solidFill>
                <a:schemeClr val="bg1"/>
              </a:solidFill>
            </a:endParaRPr>
          </a:p>
        </p:txBody>
      </p:sp>
      <p:grpSp>
        <p:nvGrpSpPr>
          <p:cNvPr id="121" name="Group 120"/>
          <p:cNvGrpSpPr/>
          <p:nvPr/>
        </p:nvGrpSpPr>
        <p:grpSpPr>
          <a:xfrm>
            <a:off x="3516426" y="1192074"/>
            <a:ext cx="2610053" cy="2654031"/>
            <a:chOff x="1611427" y="2470801"/>
            <a:chExt cx="2083598" cy="2031085"/>
          </a:xfrm>
        </p:grpSpPr>
        <p:pic>
          <p:nvPicPr>
            <p:cNvPr id="122" name="Picture 12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611427" y="2590524"/>
              <a:ext cx="2083598" cy="1806178"/>
            </a:xfrm>
            <a:prstGeom prst="rect">
              <a:avLst/>
            </a:prstGeom>
          </p:spPr>
        </p:pic>
        <p:grpSp>
          <p:nvGrpSpPr>
            <p:cNvPr id="123" name="Group 122"/>
            <p:cNvGrpSpPr/>
            <p:nvPr/>
          </p:nvGrpSpPr>
          <p:grpSpPr>
            <a:xfrm>
              <a:off x="1715929" y="2470801"/>
              <a:ext cx="1920945" cy="2031085"/>
              <a:chOff x="1715929" y="2470801"/>
              <a:chExt cx="1920945" cy="2031085"/>
            </a:xfrm>
          </p:grpSpPr>
          <p:sp>
            <p:nvSpPr>
              <p:cNvPr id="124" name="Oval 123"/>
              <p:cNvSpPr/>
              <p:nvPr/>
            </p:nvSpPr>
            <p:spPr>
              <a:xfrm>
                <a:off x="2290383" y="275085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125" name="Group 124"/>
              <p:cNvGrpSpPr/>
              <p:nvPr/>
            </p:nvGrpSpPr>
            <p:grpSpPr>
              <a:xfrm>
                <a:off x="2678233" y="3035330"/>
                <a:ext cx="732338" cy="1105781"/>
                <a:chOff x="2678233" y="3035331"/>
                <a:chExt cx="732338" cy="1105780"/>
              </a:xfrm>
            </p:grpSpPr>
            <p:sp>
              <p:nvSpPr>
                <p:cNvPr id="131" name="Oval 130"/>
                <p:cNvSpPr/>
                <p:nvPr/>
              </p:nvSpPr>
              <p:spPr>
                <a:xfrm>
                  <a:off x="2748489" y="303533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2" name="Oval 131"/>
                <p:cNvSpPr/>
                <p:nvPr/>
              </p:nvSpPr>
              <p:spPr>
                <a:xfrm>
                  <a:off x="2678233" y="3152887"/>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3" name="Oval 132"/>
                <p:cNvSpPr/>
                <p:nvPr/>
              </p:nvSpPr>
              <p:spPr>
                <a:xfrm>
                  <a:off x="3338571" y="3345240"/>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4" name="Oval 133"/>
                <p:cNvSpPr/>
                <p:nvPr/>
              </p:nvSpPr>
              <p:spPr>
                <a:xfrm>
                  <a:off x="3218727" y="385017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5" name="Oval 134"/>
                <p:cNvSpPr/>
                <p:nvPr/>
              </p:nvSpPr>
              <p:spPr>
                <a:xfrm>
                  <a:off x="2917345" y="38028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6" name="Oval 135"/>
                <p:cNvSpPr/>
                <p:nvPr/>
              </p:nvSpPr>
              <p:spPr>
                <a:xfrm>
                  <a:off x="3037143" y="406911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sp>
            <p:nvSpPr>
              <p:cNvPr id="126" name="Oval 125"/>
              <p:cNvSpPr/>
              <p:nvPr/>
            </p:nvSpPr>
            <p:spPr>
              <a:xfrm>
                <a:off x="2593887" y="29510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7" name="Oval 126"/>
              <p:cNvSpPr/>
              <p:nvPr/>
            </p:nvSpPr>
            <p:spPr>
              <a:xfrm>
                <a:off x="2548167" y="290529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9" name="Freeform 5"/>
              <p:cNvSpPr>
                <a:spLocks noChangeAspect="1"/>
              </p:cNvSpPr>
              <p:nvPr/>
            </p:nvSpPr>
            <p:spPr bwMode="auto">
              <a:xfrm>
                <a:off x="1715929" y="2470801"/>
                <a:ext cx="1920945" cy="203108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grpSp>
      </p:grpSp>
      <p:sp>
        <p:nvSpPr>
          <p:cNvPr id="74" name="Rectangle 73">
            <a:hlinkClick r:id="rId4"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5" name="Group 74"/>
          <p:cNvGrpSpPr/>
          <p:nvPr/>
        </p:nvGrpSpPr>
        <p:grpSpPr>
          <a:xfrm>
            <a:off x="1637994" y="4734632"/>
            <a:ext cx="7506006" cy="417693"/>
            <a:chOff x="1637994" y="4734632"/>
            <a:chExt cx="7506006" cy="417693"/>
          </a:xfrm>
        </p:grpSpPr>
        <p:grpSp>
          <p:nvGrpSpPr>
            <p:cNvPr id="76" name="Group 75"/>
            <p:cNvGrpSpPr/>
            <p:nvPr/>
          </p:nvGrpSpPr>
          <p:grpSpPr>
            <a:xfrm>
              <a:off x="1637994" y="4835525"/>
              <a:ext cx="7506006" cy="316800"/>
              <a:chOff x="1914453" y="4835525"/>
              <a:chExt cx="8255647" cy="316800"/>
            </a:xfrm>
          </p:grpSpPr>
          <p:sp>
            <p:nvSpPr>
              <p:cNvPr id="78" name="Rectangle 77">
                <a:hlinkClick r:id="rId5"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9" name="Rectangle 78">
                <a:hlinkClick r:id="rId6"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0" name="Rectangle 79">
                <a:hlinkClick r:id="rId7"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1" name="Rectangle 80">
                <a:hlinkClick r:id="rId8"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2" name="Rectangle 81">
                <a:hlinkClick r:id="rId9"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3" name="Rectangle 82">
                <a:hlinkClick r:id="rId10"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4" name="Rectangle 83">
                <a:hlinkClick r:id="rId11"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85" name="Rectangle 84">
                <a:hlinkClick r:id="rId12"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77" name="Isosceles Triangle 76"/>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5" name="Chevron 64">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7" name="Chevron 66">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8" name="TextBox 46"/>
          <p:cNvSpPr txBox="1">
            <a:spLocks noChangeArrowheads="1"/>
          </p:cNvSpPr>
          <p:nvPr/>
        </p:nvSpPr>
        <p:spPr bwMode="auto">
          <a:xfrm>
            <a:off x="6443663" y="1120775"/>
            <a:ext cx="2362200"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000" dirty="0">
                <a:solidFill>
                  <a:srgbClr val="262626"/>
                </a:solidFill>
              </a:rPr>
              <a:t>"</a:t>
            </a:r>
            <a:r>
              <a:rPr lang="en-US" sz="1200" dirty="0">
                <a:solidFill>
                  <a:srgbClr val="262626"/>
                </a:solidFill>
                <a:latin typeface="Impact" charset="0"/>
              </a:rPr>
              <a:t> </a:t>
            </a:r>
            <a:r>
              <a:rPr lang="en-US" sz="1200" dirty="0" smtClean="0">
                <a:solidFill>
                  <a:srgbClr val="262626"/>
                </a:solidFill>
                <a:latin typeface="Impact" charset="0"/>
              </a:rPr>
              <a:t>PELÉ</a:t>
            </a:r>
            <a:r>
              <a:rPr lang="en-US" sz="1000" dirty="0" smtClean="0">
                <a:solidFill>
                  <a:srgbClr val="262626"/>
                </a:solidFill>
              </a:rPr>
              <a:t> </a:t>
            </a:r>
            <a:r>
              <a:rPr lang="en-US" sz="1000" dirty="0" err="1" smtClean="0">
                <a:solidFill>
                  <a:srgbClr val="262626"/>
                </a:solidFill>
              </a:rPr>
              <a:t>es</a:t>
            </a:r>
            <a:r>
              <a:rPr lang="en-US" sz="1000" dirty="0" smtClean="0">
                <a:solidFill>
                  <a:srgbClr val="262626"/>
                </a:solidFill>
              </a:rPr>
              <a:t> el </a:t>
            </a:r>
            <a:r>
              <a:rPr lang="en-US" sz="1000" dirty="0" err="1" smtClean="0">
                <a:solidFill>
                  <a:srgbClr val="262626"/>
                </a:solidFill>
              </a:rPr>
              <a:t>jugador</a:t>
            </a:r>
            <a:r>
              <a:rPr lang="en-US" sz="1000" dirty="0" smtClean="0">
                <a:solidFill>
                  <a:srgbClr val="262626"/>
                </a:solidFill>
              </a:rPr>
              <a:t> </a:t>
            </a:r>
            <a:r>
              <a:rPr lang="en-US" sz="1000" dirty="0" err="1" smtClean="0">
                <a:solidFill>
                  <a:srgbClr val="262626"/>
                </a:solidFill>
              </a:rPr>
              <a:t>más</a:t>
            </a:r>
            <a:r>
              <a:rPr lang="en-US" sz="1000" dirty="0" smtClean="0">
                <a:solidFill>
                  <a:srgbClr val="262626"/>
                </a:solidFill>
              </a:rPr>
              <a:t> </a:t>
            </a:r>
            <a:r>
              <a:rPr lang="en-US" sz="1000" dirty="0" err="1" smtClean="0">
                <a:solidFill>
                  <a:srgbClr val="262626"/>
                </a:solidFill>
              </a:rPr>
              <a:t>joven</a:t>
            </a:r>
            <a:r>
              <a:rPr lang="en-US" sz="1000" dirty="0" smtClean="0">
                <a:solidFill>
                  <a:srgbClr val="262626"/>
                </a:solidFill>
              </a:rPr>
              <a:t> </a:t>
            </a:r>
            <a:r>
              <a:rPr lang="en-US" sz="1000" dirty="0" err="1" smtClean="0">
                <a:solidFill>
                  <a:srgbClr val="262626"/>
                </a:solidFill>
              </a:rPr>
              <a:t>que</a:t>
            </a:r>
            <a:r>
              <a:rPr lang="en-US" sz="1000" dirty="0" smtClean="0">
                <a:solidFill>
                  <a:srgbClr val="262626"/>
                </a:solidFill>
              </a:rPr>
              <a:t> </a:t>
            </a:r>
            <a:r>
              <a:rPr lang="en-US" sz="1000" dirty="0" err="1" smtClean="0">
                <a:solidFill>
                  <a:srgbClr val="262626"/>
                </a:solidFill>
              </a:rPr>
              <a:t>marcó</a:t>
            </a:r>
            <a:r>
              <a:rPr lang="en-US" sz="1000" dirty="0" smtClean="0">
                <a:solidFill>
                  <a:srgbClr val="262626"/>
                </a:solidFill>
              </a:rPr>
              <a:t> </a:t>
            </a:r>
            <a:r>
              <a:rPr lang="en-US" sz="1000" dirty="0" err="1" smtClean="0">
                <a:solidFill>
                  <a:srgbClr val="262626"/>
                </a:solidFill>
              </a:rPr>
              <a:t>gol</a:t>
            </a:r>
            <a:r>
              <a:rPr lang="en-US" sz="1000" dirty="0" smtClean="0">
                <a:solidFill>
                  <a:srgbClr val="262626"/>
                </a:solidFill>
              </a:rPr>
              <a:t> en la </a:t>
            </a:r>
            <a:r>
              <a:rPr lang="en-US" sz="1000" dirty="0" err="1" smtClean="0">
                <a:solidFill>
                  <a:srgbClr val="262626"/>
                </a:solidFill>
              </a:rPr>
              <a:t>historia</a:t>
            </a:r>
            <a:r>
              <a:rPr lang="en-US" sz="1000" dirty="0" smtClean="0">
                <a:solidFill>
                  <a:srgbClr val="262626"/>
                </a:solidFill>
              </a:rPr>
              <a:t> de la Copa Mundial de la FIFA y el </a:t>
            </a:r>
            <a:r>
              <a:rPr lang="en-US" sz="1000" dirty="0" err="1" smtClean="0">
                <a:solidFill>
                  <a:srgbClr val="262626"/>
                </a:solidFill>
              </a:rPr>
              <a:t>único</a:t>
            </a:r>
            <a:r>
              <a:rPr lang="en-US" sz="1000" dirty="0" smtClean="0">
                <a:solidFill>
                  <a:srgbClr val="262626"/>
                </a:solidFill>
              </a:rPr>
              <a:t> </a:t>
            </a:r>
            <a:r>
              <a:rPr lang="en-US" sz="1000" dirty="0" err="1" smtClean="0">
                <a:solidFill>
                  <a:srgbClr val="262626"/>
                </a:solidFill>
              </a:rPr>
              <a:t>futbolista</a:t>
            </a:r>
            <a:r>
              <a:rPr lang="en-US" sz="1000" dirty="0" smtClean="0">
                <a:solidFill>
                  <a:srgbClr val="262626"/>
                </a:solidFill>
              </a:rPr>
              <a:t> </a:t>
            </a:r>
            <a:r>
              <a:rPr lang="en-US" sz="1000" dirty="0" err="1" smtClean="0">
                <a:solidFill>
                  <a:srgbClr val="262626"/>
                </a:solidFill>
              </a:rPr>
              <a:t>que</a:t>
            </a:r>
            <a:r>
              <a:rPr lang="en-US" sz="1000" dirty="0" smtClean="0">
                <a:solidFill>
                  <a:srgbClr val="262626"/>
                </a:solidFill>
              </a:rPr>
              <a:t> ha </a:t>
            </a:r>
            <a:r>
              <a:rPr lang="en-US" sz="1000" dirty="0" err="1" smtClean="0">
                <a:solidFill>
                  <a:srgbClr val="262626"/>
                </a:solidFill>
              </a:rPr>
              <a:t>ganado</a:t>
            </a:r>
            <a:r>
              <a:rPr lang="en-US" sz="1000" dirty="0" smtClean="0">
                <a:solidFill>
                  <a:srgbClr val="262626"/>
                </a:solidFill>
              </a:rPr>
              <a:t> </a:t>
            </a:r>
            <a:r>
              <a:rPr lang="en-US" sz="1000" dirty="0" err="1" smtClean="0">
                <a:solidFill>
                  <a:srgbClr val="262626"/>
                </a:solidFill>
              </a:rPr>
              <a:t>tres</a:t>
            </a:r>
            <a:r>
              <a:rPr lang="en-US" sz="1000" dirty="0" smtClean="0">
                <a:solidFill>
                  <a:srgbClr val="262626"/>
                </a:solidFill>
              </a:rPr>
              <a:t> </a:t>
            </a:r>
            <a:r>
              <a:rPr lang="en-US" sz="1000" dirty="0" err="1" smtClean="0">
                <a:solidFill>
                  <a:srgbClr val="262626"/>
                </a:solidFill>
              </a:rPr>
              <a:t>Copas</a:t>
            </a:r>
            <a:r>
              <a:rPr lang="en-US" sz="1000" dirty="0" smtClean="0">
                <a:solidFill>
                  <a:srgbClr val="262626"/>
                </a:solidFill>
              </a:rPr>
              <a:t> del </a:t>
            </a:r>
            <a:r>
              <a:rPr lang="en-US" sz="1000" dirty="0" err="1" smtClean="0">
                <a:solidFill>
                  <a:srgbClr val="262626"/>
                </a:solidFill>
              </a:rPr>
              <a:t>Mundo</a:t>
            </a:r>
            <a:r>
              <a:rPr lang="en-US" sz="1000" dirty="0" smtClean="0">
                <a:solidFill>
                  <a:srgbClr val="262626"/>
                </a:solidFill>
              </a:rPr>
              <a:t> de la FIFA.</a:t>
            </a:r>
            <a:endParaRPr lang="en-US" sz="1000" dirty="0">
              <a:solidFill>
                <a:srgbClr val="262626"/>
              </a:solidFill>
            </a:endParaRPr>
          </a:p>
        </p:txBody>
      </p:sp>
      <p:sp>
        <p:nvSpPr>
          <p:cNvPr id="69" name="TextBox 55"/>
          <p:cNvSpPr txBox="1">
            <a:spLocks noChangeArrowheads="1"/>
          </p:cNvSpPr>
          <p:nvPr/>
        </p:nvSpPr>
        <p:spPr bwMode="auto">
          <a:xfrm>
            <a:off x="6454185" y="1960704"/>
            <a:ext cx="2344738"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200" dirty="0">
                <a:solidFill>
                  <a:srgbClr val="262626"/>
                </a:solidFill>
                <a:latin typeface="Impact" charset="0"/>
              </a:rPr>
              <a:t>"URUGUAY </a:t>
            </a:r>
            <a:r>
              <a:rPr lang="en-US" sz="1200" dirty="0" err="1">
                <a:solidFill>
                  <a:srgbClr val="262626"/>
                </a:solidFill>
                <a:latin typeface="Impact" charset="0"/>
              </a:rPr>
              <a:t>fue</a:t>
            </a:r>
            <a:r>
              <a:rPr lang="en-US" sz="1200" dirty="0">
                <a:solidFill>
                  <a:srgbClr val="262626"/>
                </a:solidFill>
                <a:latin typeface="Impact" charset="0"/>
              </a:rPr>
              <a:t> el primer</a:t>
            </a:r>
            <a:r>
              <a:rPr lang="en-US" sz="900" dirty="0">
                <a:solidFill>
                  <a:srgbClr val="262626"/>
                </a:solidFill>
              </a:rPr>
              <a:t> </a:t>
            </a:r>
            <a:r>
              <a:rPr lang="en-US" sz="900" dirty="0" err="1">
                <a:solidFill>
                  <a:srgbClr val="262626"/>
                </a:solidFill>
              </a:rPr>
              <a:t>país</a:t>
            </a:r>
            <a:r>
              <a:rPr lang="en-US" sz="900" dirty="0">
                <a:solidFill>
                  <a:srgbClr val="262626"/>
                </a:solidFill>
              </a:rPr>
              <a:t> </a:t>
            </a:r>
            <a:r>
              <a:rPr lang="en-US" sz="900" dirty="0" err="1">
                <a:solidFill>
                  <a:srgbClr val="262626"/>
                </a:solidFill>
              </a:rPr>
              <a:t>que</a:t>
            </a:r>
            <a:r>
              <a:rPr lang="en-US" sz="900" dirty="0">
                <a:solidFill>
                  <a:srgbClr val="262626"/>
                </a:solidFill>
              </a:rPr>
              <a:t> </a:t>
            </a:r>
            <a:r>
              <a:rPr lang="en-US" sz="900" dirty="0" err="1">
                <a:solidFill>
                  <a:srgbClr val="262626"/>
                </a:solidFill>
              </a:rPr>
              <a:t>ganó</a:t>
            </a:r>
            <a:r>
              <a:rPr lang="en-US" sz="900" dirty="0">
                <a:solidFill>
                  <a:srgbClr val="262626"/>
                </a:solidFill>
              </a:rPr>
              <a:t> la Copa Mundial, en 1930. Uruguay </a:t>
            </a:r>
            <a:r>
              <a:rPr lang="en-US" sz="900" dirty="0" err="1">
                <a:solidFill>
                  <a:srgbClr val="262626"/>
                </a:solidFill>
              </a:rPr>
              <a:t>jugó</a:t>
            </a:r>
            <a:r>
              <a:rPr lang="en-US" sz="900" dirty="0">
                <a:solidFill>
                  <a:srgbClr val="262626"/>
                </a:solidFill>
              </a:rPr>
              <a:t> la final contra Argentina, y la </a:t>
            </a:r>
            <a:r>
              <a:rPr lang="en-US" sz="900" dirty="0" err="1">
                <a:solidFill>
                  <a:srgbClr val="262626"/>
                </a:solidFill>
              </a:rPr>
              <a:t>copa</a:t>
            </a:r>
            <a:r>
              <a:rPr lang="en-US" sz="900" dirty="0">
                <a:solidFill>
                  <a:srgbClr val="262626"/>
                </a:solidFill>
              </a:rPr>
              <a:t> </a:t>
            </a:r>
            <a:r>
              <a:rPr lang="en-US" sz="900" dirty="0" err="1">
                <a:solidFill>
                  <a:srgbClr val="262626"/>
                </a:solidFill>
              </a:rPr>
              <a:t>fue</a:t>
            </a:r>
            <a:r>
              <a:rPr lang="en-US" sz="900" dirty="0">
                <a:solidFill>
                  <a:srgbClr val="262626"/>
                </a:solidFill>
              </a:rPr>
              <a:t> </a:t>
            </a:r>
            <a:r>
              <a:rPr lang="en-US" sz="900" dirty="0" err="1">
                <a:solidFill>
                  <a:srgbClr val="262626"/>
                </a:solidFill>
              </a:rPr>
              <a:t>para</a:t>
            </a:r>
            <a:r>
              <a:rPr lang="en-US" sz="900" dirty="0">
                <a:solidFill>
                  <a:srgbClr val="262626"/>
                </a:solidFill>
              </a:rPr>
              <a:t> Uruguay 4 - 2."</a:t>
            </a:r>
          </a:p>
        </p:txBody>
      </p:sp>
      <p:sp>
        <p:nvSpPr>
          <p:cNvPr id="70" name="TextBox 56"/>
          <p:cNvSpPr txBox="1">
            <a:spLocks noChangeArrowheads="1"/>
          </p:cNvSpPr>
          <p:nvPr/>
        </p:nvSpPr>
        <p:spPr bwMode="auto">
          <a:xfrm>
            <a:off x="6429375" y="2686050"/>
            <a:ext cx="2362200" cy="87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400" dirty="0">
                <a:solidFill>
                  <a:srgbClr val="262626"/>
                </a:solidFill>
                <a:latin typeface="Impact" charset="0"/>
              </a:rPr>
              <a:t>" </a:t>
            </a:r>
            <a:r>
              <a:rPr lang="en-US" sz="1400" dirty="0" err="1">
                <a:solidFill>
                  <a:srgbClr val="262626"/>
                </a:solidFill>
                <a:latin typeface="Impact" charset="0"/>
              </a:rPr>
              <a:t>Esta</a:t>
            </a:r>
            <a:r>
              <a:rPr lang="en-US" sz="1400" dirty="0">
                <a:solidFill>
                  <a:srgbClr val="262626"/>
                </a:solidFill>
                <a:latin typeface="Impact" charset="0"/>
              </a:rPr>
              <a:t> </a:t>
            </a:r>
            <a:r>
              <a:rPr lang="en-US" sz="1400" dirty="0" err="1">
                <a:solidFill>
                  <a:srgbClr val="262626"/>
                </a:solidFill>
                <a:latin typeface="Impact" charset="0"/>
              </a:rPr>
              <a:t>es</a:t>
            </a:r>
            <a:r>
              <a:rPr lang="en-US" sz="1400" dirty="0">
                <a:solidFill>
                  <a:srgbClr val="262626"/>
                </a:solidFill>
                <a:latin typeface="Impact" charset="0"/>
              </a:rPr>
              <a:t> la </a:t>
            </a:r>
            <a:r>
              <a:rPr lang="en-US" sz="1400" dirty="0" err="1">
                <a:solidFill>
                  <a:srgbClr val="262626"/>
                </a:solidFill>
                <a:latin typeface="Impact" charset="0"/>
              </a:rPr>
              <a:t>tercera</a:t>
            </a:r>
            <a:r>
              <a:rPr lang="en-US" sz="900" dirty="0">
                <a:solidFill>
                  <a:srgbClr val="262626"/>
                </a:solidFill>
              </a:rPr>
              <a:t> </a:t>
            </a:r>
            <a:r>
              <a:rPr lang="en-US" sz="900" dirty="0" err="1">
                <a:solidFill>
                  <a:srgbClr val="262626"/>
                </a:solidFill>
              </a:rPr>
              <a:t>presentación</a:t>
            </a:r>
            <a:r>
              <a:rPr lang="en-US" sz="900" dirty="0">
                <a:solidFill>
                  <a:srgbClr val="262626"/>
                </a:solidFill>
              </a:rPr>
              <a:t> de </a:t>
            </a:r>
            <a:r>
              <a:rPr lang="en-US" sz="1400" dirty="0">
                <a:solidFill>
                  <a:srgbClr val="262626"/>
                </a:solidFill>
                <a:latin typeface="Impact" charset="0"/>
              </a:rPr>
              <a:t> MESSI </a:t>
            </a:r>
            <a:r>
              <a:rPr lang="en-US" sz="900" dirty="0">
                <a:solidFill>
                  <a:srgbClr val="262626"/>
                </a:solidFill>
              </a:rPr>
              <a:t>en la Copa Mundial, a </a:t>
            </a:r>
            <a:r>
              <a:rPr lang="en-US" sz="900" dirty="0" err="1">
                <a:solidFill>
                  <a:srgbClr val="262626"/>
                </a:solidFill>
              </a:rPr>
              <a:t>pesar</a:t>
            </a:r>
            <a:r>
              <a:rPr lang="en-US" sz="900" dirty="0">
                <a:solidFill>
                  <a:srgbClr val="262626"/>
                </a:solidFill>
              </a:rPr>
              <a:t> de </a:t>
            </a:r>
            <a:r>
              <a:rPr lang="en-US" sz="900" dirty="0" err="1">
                <a:solidFill>
                  <a:srgbClr val="262626"/>
                </a:solidFill>
              </a:rPr>
              <a:t>ser</a:t>
            </a:r>
            <a:r>
              <a:rPr lang="en-US" sz="900" dirty="0">
                <a:solidFill>
                  <a:srgbClr val="262626"/>
                </a:solidFill>
              </a:rPr>
              <a:t> el </a:t>
            </a:r>
            <a:r>
              <a:rPr lang="en-US" sz="900" dirty="0" err="1">
                <a:solidFill>
                  <a:srgbClr val="262626"/>
                </a:solidFill>
              </a:rPr>
              <a:t>jugador</a:t>
            </a:r>
            <a:r>
              <a:rPr lang="en-US" sz="900" dirty="0">
                <a:solidFill>
                  <a:srgbClr val="262626"/>
                </a:solidFill>
              </a:rPr>
              <a:t> </a:t>
            </a:r>
            <a:r>
              <a:rPr lang="en-US" sz="900" dirty="0" err="1">
                <a:solidFill>
                  <a:srgbClr val="262626"/>
                </a:solidFill>
              </a:rPr>
              <a:t>más</a:t>
            </a:r>
            <a:r>
              <a:rPr lang="en-US" sz="900" dirty="0">
                <a:solidFill>
                  <a:srgbClr val="262626"/>
                </a:solidFill>
              </a:rPr>
              <a:t> </a:t>
            </a:r>
            <a:r>
              <a:rPr lang="en-US" sz="900" dirty="0" err="1">
                <a:solidFill>
                  <a:srgbClr val="262626"/>
                </a:solidFill>
              </a:rPr>
              <a:t>querido</a:t>
            </a:r>
            <a:r>
              <a:rPr lang="en-US" sz="900" dirty="0">
                <a:solidFill>
                  <a:srgbClr val="262626"/>
                </a:solidFill>
              </a:rPr>
              <a:t> del </a:t>
            </a:r>
            <a:r>
              <a:rPr lang="en-US" sz="900" dirty="0" err="1">
                <a:solidFill>
                  <a:srgbClr val="262626"/>
                </a:solidFill>
              </a:rPr>
              <a:t>mundo</a:t>
            </a:r>
            <a:r>
              <a:rPr lang="en-US" sz="900" dirty="0">
                <a:solidFill>
                  <a:srgbClr val="262626"/>
                </a:solidFill>
              </a:rPr>
              <a:t>, </a:t>
            </a:r>
            <a:r>
              <a:rPr lang="en-US" sz="900" dirty="0" err="1">
                <a:solidFill>
                  <a:srgbClr val="262626"/>
                </a:solidFill>
              </a:rPr>
              <a:t>sólo</a:t>
            </a:r>
            <a:r>
              <a:rPr lang="en-US" sz="900" dirty="0">
                <a:solidFill>
                  <a:srgbClr val="262626"/>
                </a:solidFill>
              </a:rPr>
              <a:t> </a:t>
            </a:r>
            <a:r>
              <a:rPr lang="en-US" sz="900" dirty="0" err="1">
                <a:solidFill>
                  <a:srgbClr val="262626"/>
                </a:solidFill>
              </a:rPr>
              <a:t>marcó</a:t>
            </a:r>
            <a:r>
              <a:rPr lang="en-US" sz="900" dirty="0">
                <a:solidFill>
                  <a:srgbClr val="262626"/>
                </a:solidFill>
              </a:rPr>
              <a:t> </a:t>
            </a:r>
            <a:r>
              <a:rPr lang="en-US" sz="900" dirty="0" err="1">
                <a:solidFill>
                  <a:srgbClr val="262626"/>
                </a:solidFill>
              </a:rPr>
              <a:t>una</a:t>
            </a:r>
            <a:r>
              <a:rPr lang="en-US" sz="900" dirty="0">
                <a:solidFill>
                  <a:srgbClr val="262626"/>
                </a:solidFill>
              </a:rPr>
              <a:t> </a:t>
            </a:r>
            <a:r>
              <a:rPr lang="en-US" sz="900" dirty="0" err="1">
                <a:solidFill>
                  <a:srgbClr val="262626"/>
                </a:solidFill>
              </a:rPr>
              <a:t>vez</a:t>
            </a:r>
            <a:r>
              <a:rPr lang="en-US" sz="1400" dirty="0">
                <a:solidFill>
                  <a:srgbClr val="262626"/>
                </a:solidFill>
                <a:latin typeface="Impact" charset="0"/>
              </a:rPr>
              <a:t> </a:t>
            </a:r>
            <a:r>
              <a:rPr lang="en-US" sz="900" dirty="0" smtClean="0">
                <a:solidFill>
                  <a:srgbClr val="262626"/>
                </a:solidFill>
              </a:rPr>
              <a:t>en </a:t>
            </a:r>
            <a:r>
              <a:rPr lang="en-US" sz="900" dirty="0">
                <a:solidFill>
                  <a:srgbClr val="262626"/>
                </a:solidFill>
              </a:rPr>
              <a:t>2006 </a:t>
            </a:r>
            <a:r>
              <a:rPr lang="en-US" sz="1000" dirty="0">
                <a:solidFill>
                  <a:srgbClr val="262626"/>
                </a:solidFill>
              </a:rPr>
              <a:t>."  </a:t>
            </a:r>
          </a:p>
        </p:txBody>
      </p:sp>
      <p:sp>
        <p:nvSpPr>
          <p:cNvPr id="71" name="TextBox 57"/>
          <p:cNvSpPr txBox="1">
            <a:spLocks noChangeArrowheads="1"/>
          </p:cNvSpPr>
          <p:nvPr/>
        </p:nvSpPr>
        <p:spPr bwMode="auto">
          <a:xfrm>
            <a:off x="6443663" y="3565525"/>
            <a:ext cx="2362200"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200" dirty="0">
                <a:solidFill>
                  <a:srgbClr val="262626"/>
                </a:solidFill>
                <a:latin typeface="Impact" charset="0"/>
              </a:rPr>
              <a:t>"</a:t>
            </a:r>
            <a:r>
              <a:rPr lang="en-US" sz="1000" dirty="0" err="1">
                <a:solidFill>
                  <a:srgbClr val="262626"/>
                </a:solidFill>
              </a:rPr>
              <a:t>Aunque</a:t>
            </a:r>
            <a:r>
              <a:rPr lang="en-US" sz="1000" dirty="0">
                <a:solidFill>
                  <a:srgbClr val="262626"/>
                </a:solidFill>
              </a:rPr>
              <a:t> </a:t>
            </a:r>
            <a:r>
              <a:rPr lang="en-US" sz="1200" dirty="0">
                <a:solidFill>
                  <a:srgbClr val="262626"/>
                </a:solidFill>
                <a:latin typeface="+mj-lt"/>
              </a:rPr>
              <a:t>BRASIL</a:t>
            </a:r>
            <a:r>
              <a:rPr lang="en-US" sz="1000" dirty="0">
                <a:solidFill>
                  <a:srgbClr val="262626"/>
                </a:solidFill>
              </a:rPr>
              <a:t> </a:t>
            </a:r>
            <a:r>
              <a:rPr lang="en-US" sz="1000" dirty="0" err="1">
                <a:solidFill>
                  <a:srgbClr val="262626"/>
                </a:solidFill>
              </a:rPr>
              <a:t>es</a:t>
            </a:r>
            <a:r>
              <a:rPr lang="en-US" sz="1000" dirty="0">
                <a:solidFill>
                  <a:srgbClr val="262626"/>
                </a:solidFill>
              </a:rPr>
              <a:t> el </a:t>
            </a:r>
            <a:r>
              <a:rPr lang="en-US" sz="1000" dirty="0" err="1">
                <a:solidFill>
                  <a:srgbClr val="262626"/>
                </a:solidFill>
              </a:rPr>
              <a:t>equipo</a:t>
            </a:r>
            <a:r>
              <a:rPr lang="en-US" sz="1000" dirty="0">
                <a:solidFill>
                  <a:srgbClr val="262626"/>
                </a:solidFill>
              </a:rPr>
              <a:t> </a:t>
            </a:r>
            <a:r>
              <a:rPr lang="en-US" sz="1000" dirty="0" err="1">
                <a:solidFill>
                  <a:srgbClr val="262626"/>
                </a:solidFill>
              </a:rPr>
              <a:t>que</a:t>
            </a:r>
            <a:r>
              <a:rPr lang="en-US" sz="1000" dirty="0">
                <a:solidFill>
                  <a:srgbClr val="262626"/>
                </a:solidFill>
              </a:rPr>
              <a:t> ha </a:t>
            </a:r>
            <a:r>
              <a:rPr lang="en-US" sz="1000" dirty="0" err="1">
                <a:solidFill>
                  <a:srgbClr val="262626"/>
                </a:solidFill>
              </a:rPr>
              <a:t>ganado</a:t>
            </a:r>
            <a:r>
              <a:rPr lang="en-US" sz="1000" dirty="0">
                <a:solidFill>
                  <a:srgbClr val="262626"/>
                </a:solidFill>
              </a:rPr>
              <a:t> </a:t>
            </a:r>
            <a:r>
              <a:rPr lang="en-US" sz="1000" dirty="0" err="1">
                <a:solidFill>
                  <a:srgbClr val="262626"/>
                </a:solidFill>
              </a:rPr>
              <a:t>más</a:t>
            </a:r>
            <a:r>
              <a:rPr lang="en-US" sz="1000" dirty="0">
                <a:solidFill>
                  <a:srgbClr val="262626"/>
                </a:solidFill>
              </a:rPr>
              <a:t> </a:t>
            </a:r>
            <a:r>
              <a:rPr lang="en-US" sz="1000" dirty="0" err="1">
                <a:solidFill>
                  <a:srgbClr val="262626"/>
                </a:solidFill>
              </a:rPr>
              <a:t>Copas</a:t>
            </a:r>
            <a:r>
              <a:rPr lang="en-US" sz="1000" dirty="0">
                <a:solidFill>
                  <a:srgbClr val="262626"/>
                </a:solidFill>
              </a:rPr>
              <a:t> del </a:t>
            </a:r>
            <a:r>
              <a:rPr lang="en-US" sz="1000" dirty="0" err="1">
                <a:solidFill>
                  <a:srgbClr val="262626"/>
                </a:solidFill>
              </a:rPr>
              <a:t>Mundo</a:t>
            </a:r>
            <a:r>
              <a:rPr lang="en-US" sz="1000" dirty="0">
                <a:solidFill>
                  <a:srgbClr val="262626"/>
                </a:solidFill>
              </a:rPr>
              <a:t>, </a:t>
            </a:r>
            <a:r>
              <a:rPr lang="en-US" sz="1000" dirty="0" err="1">
                <a:solidFill>
                  <a:srgbClr val="262626"/>
                </a:solidFill>
              </a:rPr>
              <a:t>nunca</a:t>
            </a:r>
            <a:r>
              <a:rPr lang="en-US" sz="1000" dirty="0">
                <a:solidFill>
                  <a:srgbClr val="262626"/>
                </a:solidFill>
              </a:rPr>
              <a:t> </a:t>
            </a:r>
            <a:r>
              <a:rPr lang="en-US" sz="1000" dirty="0" smtClean="0">
                <a:solidFill>
                  <a:srgbClr val="262626"/>
                </a:solidFill>
              </a:rPr>
              <a:t>ha </a:t>
            </a:r>
            <a:r>
              <a:rPr lang="en-US" sz="1000" dirty="0" err="1">
                <a:solidFill>
                  <a:srgbClr val="262626"/>
                </a:solidFill>
              </a:rPr>
              <a:t>ganado</a:t>
            </a:r>
            <a:r>
              <a:rPr lang="en-US" sz="1000" dirty="0">
                <a:solidFill>
                  <a:srgbClr val="262626"/>
                </a:solidFill>
              </a:rPr>
              <a:t> el </a:t>
            </a:r>
            <a:r>
              <a:rPr lang="en-US" sz="1000" dirty="0" err="1">
                <a:solidFill>
                  <a:srgbClr val="262626"/>
                </a:solidFill>
              </a:rPr>
              <a:t>título</a:t>
            </a:r>
            <a:r>
              <a:rPr lang="en-US" sz="1000" dirty="0">
                <a:solidFill>
                  <a:srgbClr val="262626"/>
                </a:solidFill>
              </a:rPr>
              <a:t> en casa".   </a:t>
            </a:r>
          </a:p>
        </p:txBody>
      </p:sp>
      <p:sp>
        <p:nvSpPr>
          <p:cNvPr id="72" name="Rectangle 139"/>
          <p:cNvSpPr>
            <a:spLocks noChangeArrowheads="1"/>
          </p:cNvSpPr>
          <p:nvPr/>
        </p:nvSpPr>
        <p:spPr bwMode="auto">
          <a:xfrm>
            <a:off x="0" y="909638"/>
            <a:ext cx="2382838" cy="1397000"/>
          </a:xfrm>
          <a:prstGeom prst="rect">
            <a:avLst/>
          </a:prstGeom>
          <a:solidFill>
            <a:srgbClr val="262626">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40000" anchor="ctr"/>
          <a:lstStyle/>
          <a:p>
            <a:pPr>
              <a:buSzPct val="100000"/>
            </a:pPr>
            <a:r>
              <a:rPr lang="en-US" sz="1400" dirty="0">
                <a:solidFill>
                  <a:srgbClr val="FFFFFF"/>
                </a:solidFill>
                <a:latin typeface="Impact" charset="0"/>
              </a:rPr>
              <a:t>POBLACIÓN REGIONAL</a:t>
            </a:r>
          </a:p>
          <a:p>
            <a:pPr>
              <a:buSzPct val="100000"/>
            </a:pPr>
            <a:r>
              <a:rPr lang="en-US" sz="1100" dirty="0">
                <a:solidFill>
                  <a:srgbClr val="FFFFFF"/>
                </a:solidFill>
                <a:latin typeface="Impact" charset="0"/>
              </a:rPr>
              <a:t>(</a:t>
            </a:r>
            <a:r>
              <a:rPr lang="en-US" sz="1100" dirty="0" err="1">
                <a:solidFill>
                  <a:srgbClr val="FFFFFF"/>
                </a:solidFill>
                <a:latin typeface="Impact" charset="0"/>
              </a:rPr>
              <a:t>Millones</a:t>
            </a:r>
            <a:r>
              <a:rPr lang="en-US" sz="1100" dirty="0">
                <a:solidFill>
                  <a:srgbClr val="FFFFFF"/>
                </a:solidFill>
                <a:latin typeface="Impact" charset="0"/>
              </a:rPr>
              <a:t>)</a:t>
            </a:r>
          </a:p>
          <a:p>
            <a:pPr>
              <a:buSzPct val="100000"/>
            </a:pPr>
            <a:r>
              <a:rPr lang="en-US" sz="3600" dirty="0" smtClean="0">
                <a:solidFill>
                  <a:srgbClr val="E5CE12"/>
                </a:solidFill>
                <a:latin typeface="Impact" charset="0"/>
              </a:rPr>
              <a:t>582</a:t>
            </a:r>
            <a:endParaRPr lang="en-US" sz="1000" dirty="0">
              <a:solidFill>
                <a:srgbClr val="F3E56D"/>
              </a:solidFill>
              <a:latin typeface="Impact" charset="0"/>
            </a:endParaRPr>
          </a:p>
        </p:txBody>
      </p:sp>
      <p:sp>
        <p:nvSpPr>
          <p:cNvPr id="86" name="Rectangle 140"/>
          <p:cNvSpPr>
            <a:spLocks noChangeArrowheads="1"/>
          </p:cNvSpPr>
          <p:nvPr/>
        </p:nvSpPr>
        <p:spPr bwMode="auto">
          <a:xfrm>
            <a:off x="0" y="2559050"/>
            <a:ext cx="2382838" cy="1398588"/>
          </a:xfrm>
          <a:prstGeom prst="rect">
            <a:avLst/>
          </a:prstGeom>
          <a:solidFill>
            <a:srgbClr val="262626">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40000" anchor="ctr"/>
          <a:lstStyle/>
          <a:p>
            <a:pPr>
              <a:buSzPct val="100000"/>
            </a:pPr>
            <a:r>
              <a:rPr lang="en-US" sz="1600">
                <a:solidFill>
                  <a:srgbClr val="FFFFFF"/>
                </a:solidFill>
                <a:latin typeface="Impact" charset="0"/>
              </a:rPr>
              <a:t>NÚMERO DE PAÍSES </a:t>
            </a:r>
          </a:p>
          <a:p>
            <a:pPr>
              <a:buSzPct val="100000"/>
            </a:pPr>
            <a:r>
              <a:rPr lang="en-US" sz="1600">
                <a:solidFill>
                  <a:srgbClr val="FFFFFF"/>
                </a:solidFill>
                <a:latin typeface="Impact" charset="0"/>
              </a:rPr>
              <a:t>PARTICIPANTES</a:t>
            </a:r>
          </a:p>
          <a:p>
            <a:pPr>
              <a:lnSpc>
                <a:spcPct val="90000"/>
              </a:lnSpc>
              <a:buSzPct val="100000"/>
            </a:pPr>
            <a:r>
              <a:rPr lang="en-US" sz="4400">
                <a:solidFill>
                  <a:srgbClr val="F3E56D"/>
                </a:solidFill>
                <a:latin typeface="Impact" charset="0"/>
              </a:rPr>
              <a:t>9</a:t>
            </a:r>
          </a:p>
        </p:txBody>
      </p:sp>
      <p:sp>
        <p:nvSpPr>
          <p:cNvPr id="87" name="TextBox 62"/>
          <p:cNvSpPr txBox="1">
            <a:spLocks noChangeArrowheads="1"/>
          </p:cNvSpPr>
          <p:nvPr/>
        </p:nvSpPr>
        <p:spPr bwMode="auto">
          <a:xfrm rot="-287931">
            <a:off x="2390775" y="1774825"/>
            <a:ext cx="1335088"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800">
                <a:solidFill>
                  <a:srgbClr val="FFFFFF"/>
                </a:solidFill>
                <a:latin typeface="Impact" charset="0"/>
              </a:rPr>
              <a:t>"NACIONES LATINAS</a:t>
            </a:r>
            <a:r>
              <a:rPr lang="en-US" sz="1600">
                <a:solidFill>
                  <a:srgbClr val="FFFFFF"/>
                </a:solidFill>
                <a:latin typeface="Impact" charset="0"/>
              </a:rPr>
              <a:t> </a:t>
            </a:r>
          </a:p>
        </p:txBody>
      </p:sp>
      <p:sp>
        <p:nvSpPr>
          <p:cNvPr id="88" name="TextBox 63"/>
          <p:cNvSpPr txBox="1">
            <a:spLocks noChangeArrowheads="1"/>
          </p:cNvSpPr>
          <p:nvPr/>
        </p:nvSpPr>
        <p:spPr bwMode="auto">
          <a:xfrm>
            <a:off x="2413000" y="2259013"/>
            <a:ext cx="12604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dirty="0" err="1">
                <a:solidFill>
                  <a:srgbClr val="FFFFFF"/>
                </a:solidFill>
              </a:rPr>
              <a:t>Cada</a:t>
            </a:r>
            <a:r>
              <a:rPr lang="en-US" sz="800" dirty="0">
                <a:solidFill>
                  <a:srgbClr val="FFFFFF"/>
                </a:solidFill>
              </a:rPr>
              <a:t> </a:t>
            </a:r>
            <a:r>
              <a:rPr lang="en-US" sz="800" dirty="0" smtClean="0">
                <a:solidFill>
                  <a:srgbClr val="FFFFFF"/>
                </a:solidFill>
              </a:rPr>
              <a:t>Copa Mundial </a:t>
            </a:r>
            <a:r>
              <a:rPr lang="en-US" sz="800" dirty="0" err="1">
                <a:solidFill>
                  <a:srgbClr val="FFFFFF"/>
                </a:solidFill>
              </a:rPr>
              <a:t>celebrada</a:t>
            </a:r>
            <a:r>
              <a:rPr lang="en-US" sz="800" dirty="0">
                <a:solidFill>
                  <a:srgbClr val="FFFFFF"/>
                </a:solidFill>
              </a:rPr>
              <a:t> en </a:t>
            </a:r>
            <a:r>
              <a:rPr lang="en-US" sz="800" dirty="0" err="1">
                <a:solidFill>
                  <a:srgbClr val="FFFFFF"/>
                </a:solidFill>
              </a:rPr>
              <a:t>latinoamérica</a:t>
            </a:r>
            <a:r>
              <a:rPr lang="en-US" sz="800" dirty="0">
                <a:solidFill>
                  <a:srgbClr val="FFFFFF"/>
                </a:solidFill>
              </a:rPr>
              <a:t>,</a:t>
            </a:r>
            <a:br>
              <a:rPr lang="en-US" sz="800" dirty="0">
                <a:solidFill>
                  <a:srgbClr val="FFFFFF"/>
                </a:solidFill>
              </a:rPr>
            </a:br>
            <a:r>
              <a:rPr lang="en-US" sz="800" dirty="0">
                <a:solidFill>
                  <a:srgbClr val="FFFFFF"/>
                </a:solidFill>
              </a:rPr>
              <a:t>(6 en total) </a:t>
            </a:r>
            <a:r>
              <a:rPr lang="en-US" sz="800" dirty="0" err="1">
                <a:solidFill>
                  <a:srgbClr val="FFFFFF"/>
                </a:solidFill>
              </a:rPr>
              <a:t>fue</a:t>
            </a:r>
            <a:r>
              <a:rPr lang="en-US" sz="800" dirty="0">
                <a:solidFill>
                  <a:srgbClr val="FFFFFF"/>
                </a:solidFill>
              </a:rPr>
              <a:t> </a:t>
            </a:r>
            <a:r>
              <a:rPr lang="en-US" sz="800" dirty="0" err="1">
                <a:solidFill>
                  <a:srgbClr val="FFFFFF"/>
                </a:solidFill>
              </a:rPr>
              <a:t>ganada</a:t>
            </a:r>
            <a:r>
              <a:rPr lang="en-US" sz="800" dirty="0">
                <a:solidFill>
                  <a:srgbClr val="FFFFFF"/>
                </a:solidFill>
              </a:rPr>
              <a:t> </a:t>
            </a:r>
            <a:r>
              <a:rPr lang="en-US" sz="800" dirty="0" err="1">
                <a:solidFill>
                  <a:srgbClr val="FFFFFF"/>
                </a:solidFill>
              </a:rPr>
              <a:t>por</a:t>
            </a:r>
            <a:r>
              <a:rPr lang="en-US" sz="800" dirty="0">
                <a:solidFill>
                  <a:srgbClr val="FFFFFF"/>
                </a:solidFill>
              </a:rPr>
              <a:t> un </a:t>
            </a:r>
            <a:r>
              <a:rPr lang="en-US" sz="800" dirty="0" err="1">
                <a:solidFill>
                  <a:srgbClr val="FFFFFF"/>
                </a:solidFill>
              </a:rPr>
              <a:t>equipo</a:t>
            </a:r>
            <a:r>
              <a:rPr lang="en-US" sz="800" dirty="0">
                <a:solidFill>
                  <a:srgbClr val="FFFFFF"/>
                </a:solidFill>
              </a:rPr>
              <a:t> </a:t>
            </a:r>
            <a:r>
              <a:rPr lang="en-US" sz="800" dirty="0" err="1">
                <a:solidFill>
                  <a:srgbClr val="FFFFFF"/>
                </a:solidFill>
              </a:rPr>
              <a:t>latinoamericano</a:t>
            </a:r>
            <a:r>
              <a:rPr lang="en-US" sz="800" dirty="0">
                <a:solidFill>
                  <a:srgbClr val="FFFFFF"/>
                </a:solidFill>
              </a:rPr>
              <a:t>".</a:t>
            </a:r>
          </a:p>
        </p:txBody>
      </p:sp>
      <p:sp>
        <p:nvSpPr>
          <p:cNvPr id="89" name="TextBox 72"/>
          <p:cNvSpPr txBox="1">
            <a:spLocks noChangeArrowheads="1"/>
          </p:cNvSpPr>
          <p:nvPr/>
        </p:nvSpPr>
        <p:spPr bwMode="auto">
          <a:xfrm>
            <a:off x="131763" y="4699000"/>
            <a:ext cx="293985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500" dirty="0" err="1">
                <a:solidFill>
                  <a:srgbClr val="FFFFFF"/>
                </a:solidFill>
              </a:rPr>
              <a:t>Fuente</a:t>
            </a:r>
            <a:r>
              <a:rPr lang="en-US" sz="500" dirty="0">
                <a:solidFill>
                  <a:srgbClr val="FFFFFF"/>
                </a:solidFill>
              </a:rPr>
              <a:t>: </a:t>
            </a:r>
            <a:r>
              <a:rPr lang="en-US" sz="500" dirty="0" smtClean="0">
                <a:solidFill>
                  <a:srgbClr val="FFFFFF"/>
                </a:solidFill>
              </a:rPr>
              <a:t>Insights de </a:t>
            </a:r>
            <a:r>
              <a:rPr lang="en-US" sz="500" dirty="0">
                <a:solidFill>
                  <a:srgbClr val="FFFFFF"/>
                </a:solidFill>
              </a:rPr>
              <a:t>OMG en 81 </a:t>
            </a:r>
            <a:r>
              <a:rPr lang="en-US" sz="500" dirty="0" err="1">
                <a:solidFill>
                  <a:srgbClr val="FFFFFF"/>
                </a:solidFill>
              </a:rPr>
              <a:t>mercados</a:t>
            </a:r>
            <a:r>
              <a:rPr lang="en-US" sz="500" dirty="0">
                <a:solidFill>
                  <a:srgbClr val="FFFFFF"/>
                </a:solidFill>
              </a:rPr>
              <a:t>. </a:t>
            </a:r>
            <a:r>
              <a:rPr lang="en-US" sz="500" dirty="0" err="1">
                <a:solidFill>
                  <a:srgbClr val="FFFFFF"/>
                </a:solidFill>
              </a:rPr>
              <a:t>Trabajo</a:t>
            </a:r>
            <a:r>
              <a:rPr lang="en-US" sz="500" dirty="0">
                <a:solidFill>
                  <a:srgbClr val="FFFFFF"/>
                </a:solidFill>
              </a:rPr>
              <a:t> de campo: 15 de mayo - 31 de mayo de 2014.</a:t>
            </a:r>
          </a:p>
        </p:txBody>
      </p:sp>
    </p:spTree>
    <p:custDataLst>
      <p:tags r:id="rId1"/>
    </p:custDataLst>
    <p:extLst>
      <p:ext uri="{BB962C8B-B14F-4D97-AF65-F5344CB8AC3E}">
        <p14:creationId xmlns:p14="http://schemas.microsoft.com/office/powerpoint/2010/main" val="1159777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231">
            <a:hlinkClick r:id="rId3"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237" name="Group 236"/>
          <p:cNvGrpSpPr/>
          <p:nvPr/>
        </p:nvGrpSpPr>
        <p:grpSpPr>
          <a:xfrm>
            <a:off x="1637994" y="4734632"/>
            <a:ext cx="7506006" cy="417693"/>
            <a:chOff x="1637994" y="4734632"/>
            <a:chExt cx="7506006" cy="417693"/>
          </a:xfrm>
        </p:grpSpPr>
        <p:grpSp>
          <p:nvGrpSpPr>
            <p:cNvPr id="245" name="Group 244"/>
            <p:cNvGrpSpPr/>
            <p:nvPr/>
          </p:nvGrpSpPr>
          <p:grpSpPr>
            <a:xfrm>
              <a:off x="1637994" y="4835525"/>
              <a:ext cx="7506006" cy="316800"/>
              <a:chOff x="1914453" y="4835525"/>
              <a:chExt cx="8255647" cy="316800"/>
            </a:xfrm>
          </p:grpSpPr>
          <p:sp>
            <p:nvSpPr>
              <p:cNvPr id="247" name="Rectangle 246">
                <a:hlinkClick r:id="rId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249" name="Rectangle 248">
                <a:hlinkClick r:id="rId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256" name="Rectangle 255">
                <a:hlinkClick r:id="rId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257" name="Rectangle 256">
                <a:hlinkClick r:id="rId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264" name="Rectangle 263">
                <a:hlinkClick r:id="rId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265" name="Rectangle 264">
                <a:hlinkClick r:id="rId9"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266" name="Rectangle 265">
                <a:hlinkClick r:id="rId1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267" name="Rectangle 266">
                <a:hlinkClick r:id="rId1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246" name="Isosceles Triangle 245"/>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268" name="Title 1"/>
          <p:cNvSpPr>
            <a:spLocks noGrp="1"/>
          </p:cNvSpPr>
          <p:nvPr>
            <p:ph type="title"/>
          </p:nvPr>
        </p:nvSpPr>
        <p:spPr bwMode="auto">
          <a:xfrm>
            <a:off x="104775" y="74613"/>
            <a:ext cx="8229600" cy="377825"/>
          </a:xfrm>
        </p:spPr>
        <p:txBody>
          <a:bodyPr wrap="square" numCol="1" anchorCtr="0" compatLnSpc="1">
            <a:prstTxWarp prst="textNoShape">
              <a:avLst/>
            </a:prstTxWarp>
          </a:bodyPr>
          <a:lstStyle/>
          <a:p>
            <a:r>
              <a:rPr lang="en-US" cap="none" dirty="0" smtClean="0">
                <a:solidFill>
                  <a:srgbClr val="E5CE12"/>
                </a:solidFill>
                <a:latin typeface="Impact" charset="0"/>
              </a:rPr>
              <a:t>¿QUIÉN SEGUIRÁ LA COPA MUNDIAL?</a:t>
            </a:r>
            <a:r>
              <a:rPr lang="en-US" cap="none" dirty="0" smtClean="0">
                <a:solidFill>
                  <a:srgbClr val="FFFFFF"/>
                </a:solidFill>
                <a:latin typeface="Impact" charset="0"/>
              </a:rPr>
              <a:t> </a:t>
            </a:r>
            <a:r>
              <a:rPr lang="en-US" cap="none" dirty="0">
                <a:solidFill>
                  <a:srgbClr val="E5CE12"/>
                </a:solidFill>
                <a:latin typeface="Impact" charset="0"/>
              </a:rPr>
              <a:t>AMÉRICA LATINA</a:t>
            </a:r>
          </a:p>
        </p:txBody>
      </p:sp>
      <p:sp>
        <p:nvSpPr>
          <p:cNvPr id="269" name="Rectangle 268"/>
          <p:cNvSpPr/>
          <p:nvPr/>
        </p:nvSpPr>
        <p:spPr>
          <a:xfrm rot="2700000">
            <a:off x="2862263" y="1298575"/>
            <a:ext cx="165100" cy="165100"/>
          </a:xfrm>
          <a:prstGeom prst="rect">
            <a:avLst/>
          </a:prstGeom>
          <a:solidFill>
            <a:srgbClr val="6CBCE6"/>
          </a:solidFill>
        </p:spPr>
        <p:txBody>
          <a:bodyPr wrap="none"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grpSp>
        <p:nvGrpSpPr>
          <p:cNvPr id="280" name="Group 15"/>
          <p:cNvGrpSpPr>
            <a:grpSpLocks/>
          </p:cNvGrpSpPr>
          <p:nvPr/>
        </p:nvGrpSpPr>
        <p:grpSpPr bwMode="auto">
          <a:xfrm>
            <a:off x="206375" y="455613"/>
            <a:ext cx="7489825" cy="1736725"/>
            <a:chOff x="160867" y="541867"/>
            <a:chExt cx="7490136" cy="1735666"/>
          </a:xfrm>
        </p:grpSpPr>
        <p:sp>
          <p:nvSpPr>
            <p:cNvPr id="281" name="Rectangle 280"/>
            <p:cNvSpPr/>
            <p:nvPr/>
          </p:nvSpPr>
          <p:spPr>
            <a:xfrm>
              <a:off x="160867" y="541867"/>
              <a:ext cx="2862382" cy="1735666"/>
            </a:xfrm>
            <a:prstGeom prst="rect">
              <a:avLst/>
            </a:prstGeom>
            <a:solidFill>
              <a:srgbClr val="6CBCE6"/>
            </a:solidFill>
          </p:spPr>
          <p:txBody>
            <a:bodyPr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82" name="Rectangle 281"/>
            <p:cNvSpPr/>
            <p:nvPr/>
          </p:nvSpPr>
          <p:spPr>
            <a:xfrm>
              <a:off x="2951808" y="541867"/>
              <a:ext cx="2357536" cy="1735666"/>
            </a:xfrm>
            <a:prstGeom prst="rect">
              <a:avLst/>
            </a:prstGeom>
            <a:solidFill>
              <a:srgbClr val="4197FC"/>
            </a:solidFill>
          </p:spPr>
          <p:txBody>
            <a:bodyPr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84" name="Rectangle 283"/>
            <p:cNvSpPr/>
            <p:nvPr/>
          </p:nvSpPr>
          <p:spPr>
            <a:xfrm>
              <a:off x="5291880" y="541867"/>
              <a:ext cx="2359123" cy="1735666"/>
            </a:xfrm>
            <a:prstGeom prst="rect">
              <a:avLst/>
            </a:prstGeom>
            <a:solidFill>
              <a:srgbClr val="6CBCE6"/>
            </a:solidFill>
          </p:spPr>
          <p:txBody>
            <a:bodyPr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85" name="Rectangle 284"/>
            <p:cNvSpPr/>
            <p:nvPr/>
          </p:nvSpPr>
          <p:spPr>
            <a:xfrm rot="2700000">
              <a:off x="5194299" y="1326352"/>
              <a:ext cx="164999" cy="166695"/>
            </a:xfrm>
            <a:prstGeom prst="rect">
              <a:avLst/>
            </a:prstGeom>
            <a:solidFill>
              <a:srgbClr val="4197FC"/>
            </a:solidFill>
          </p:spPr>
          <p:txBody>
            <a:bodyPr wrap="none"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86" name="Rectangle 285"/>
            <p:cNvSpPr/>
            <p:nvPr/>
          </p:nvSpPr>
          <p:spPr>
            <a:xfrm rot="2700000">
              <a:off x="2862165" y="1326352"/>
              <a:ext cx="164999" cy="166694"/>
            </a:xfrm>
            <a:prstGeom prst="rect">
              <a:avLst/>
            </a:prstGeom>
            <a:solidFill>
              <a:srgbClr val="6CBCE6"/>
            </a:solidFill>
          </p:spPr>
          <p:txBody>
            <a:bodyPr wrap="none"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grpSp>
      <p:sp>
        <p:nvSpPr>
          <p:cNvPr id="287" name="TextBox 22"/>
          <p:cNvSpPr txBox="1">
            <a:spLocks noChangeArrowheads="1"/>
          </p:cNvSpPr>
          <p:nvPr/>
        </p:nvSpPr>
        <p:spPr bwMode="auto">
          <a:xfrm>
            <a:off x="168275" y="457200"/>
            <a:ext cx="22113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262626"/>
                </a:solidFill>
                <a:latin typeface="Impact" charset="0"/>
              </a:rPr>
              <a:t>MOTIVACIONES PRINCIPALES PARA SEGUIR LA COPA MUNDIAL</a:t>
            </a:r>
          </a:p>
        </p:txBody>
      </p:sp>
      <p:sp>
        <p:nvSpPr>
          <p:cNvPr id="288" name="Rounded Rectangle 287"/>
          <p:cNvSpPr/>
          <p:nvPr/>
        </p:nvSpPr>
        <p:spPr>
          <a:xfrm>
            <a:off x="206375" y="2184400"/>
            <a:ext cx="2840038" cy="2298700"/>
          </a:xfrm>
          <a:prstGeom prst="roundRect">
            <a:avLst>
              <a:gd name="adj" fmla="val 0"/>
            </a:avLst>
          </a:prstGeom>
          <a:solidFill>
            <a:srgbClr val="3BB54A"/>
          </a:solidFill>
          <a:ln>
            <a:noFill/>
          </a:ln>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289" name="Rounded Rectangle 288"/>
          <p:cNvSpPr/>
          <p:nvPr/>
        </p:nvSpPr>
        <p:spPr>
          <a:xfrm>
            <a:off x="3009900" y="2184400"/>
            <a:ext cx="4691063" cy="2298700"/>
          </a:xfrm>
          <a:prstGeom prst="roundRect">
            <a:avLst>
              <a:gd name="adj" fmla="val 0"/>
            </a:avLst>
          </a:prstGeom>
          <a:solidFill>
            <a:srgbClr val="8CC628"/>
          </a:solidFill>
          <a:ln>
            <a:noFill/>
          </a:ln>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290" name="Freeform 289"/>
          <p:cNvSpPr/>
          <p:nvPr/>
        </p:nvSpPr>
        <p:spPr>
          <a:xfrm>
            <a:off x="7581900" y="2854325"/>
            <a:ext cx="182563" cy="184150"/>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a:p>
        </p:txBody>
      </p:sp>
      <p:cxnSp>
        <p:nvCxnSpPr>
          <p:cNvPr id="291" name="Straight Connector 290"/>
          <p:cNvCxnSpPr/>
          <p:nvPr/>
        </p:nvCxnSpPr>
        <p:spPr>
          <a:xfrm>
            <a:off x="5827713" y="2247900"/>
            <a:ext cx="0" cy="2181225"/>
          </a:xfrm>
          <a:prstGeom prst="line">
            <a:avLst/>
          </a:prstGeom>
          <a:ln w="3175" cmpd="sng">
            <a:solidFill>
              <a:schemeClr val="accent1">
                <a:lumMod val="60000"/>
                <a:lumOff val="40000"/>
              </a:schemeClr>
            </a:solidFill>
          </a:ln>
          <a:effectLst/>
        </p:spPr>
        <p:style>
          <a:lnRef idx="2">
            <a:schemeClr val="accent1"/>
          </a:lnRef>
          <a:fillRef idx="0">
            <a:schemeClr val="accent1"/>
          </a:fillRef>
          <a:effectRef idx="1">
            <a:schemeClr val="accent1"/>
          </a:effectRef>
          <a:fontRef idx="minor">
            <a:schemeClr val="tx1"/>
          </a:fontRef>
        </p:style>
      </p:cxnSp>
      <p:sp>
        <p:nvSpPr>
          <p:cNvPr id="292" name="Rectangle 291"/>
          <p:cNvSpPr/>
          <p:nvPr/>
        </p:nvSpPr>
        <p:spPr>
          <a:xfrm rot="2700000">
            <a:off x="2915444" y="3251994"/>
            <a:ext cx="166688" cy="165100"/>
          </a:xfrm>
          <a:prstGeom prst="rect">
            <a:avLst/>
          </a:prstGeom>
          <a:solidFill>
            <a:srgbClr val="3BB54A"/>
          </a:solidFill>
        </p:spPr>
        <p:txBody>
          <a:bodyPr wrap="none"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93" name="TextBox 30"/>
          <p:cNvSpPr txBox="1">
            <a:spLocks noChangeArrowheads="1"/>
          </p:cNvSpPr>
          <p:nvPr/>
        </p:nvSpPr>
        <p:spPr bwMode="auto">
          <a:xfrm>
            <a:off x="173038" y="2174875"/>
            <a:ext cx="21383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262626"/>
                </a:solidFill>
                <a:latin typeface="Impact" charset="0"/>
              </a:rPr>
              <a:t>EDAD DE LOS INTERESADOS EN EL FÚTBOL</a:t>
            </a:r>
          </a:p>
        </p:txBody>
      </p:sp>
      <p:sp>
        <p:nvSpPr>
          <p:cNvPr id="294" name="Freeform 293"/>
          <p:cNvSpPr/>
          <p:nvPr/>
        </p:nvSpPr>
        <p:spPr>
          <a:xfrm>
            <a:off x="7515225" y="2952750"/>
            <a:ext cx="180975" cy="184150"/>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a:p>
        </p:txBody>
      </p:sp>
      <p:sp>
        <p:nvSpPr>
          <p:cNvPr id="295" name="Snip Single Corner Rectangle 294"/>
          <p:cNvSpPr/>
          <p:nvPr/>
        </p:nvSpPr>
        <p:spPr>
          <a:xfrm rot="10800000">
            <a:off x="7640638" y="0"/>
            <a:ext cx="1322387" cy="4679950"/>
          </a:xfrm>
          <a:prstGeom prst="snip1Rect">
            <a:avLst>
              <a:gd name="adj" fmla="val 9472"/>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a:p>
        </p:txBody>
      </p:sp>
      <p:sp>
        <p:nvSpPr>
          <p:cNvPr id="296" name="Rectangle 295"/>
          <p:cNvSpPr/>
          <p:nvPr/>
        </p:nvSpPr>
        <p:spPr>
          <a:xfrm>
            <a:off x="7524750" y="2565400"/>
            <a:ext cx="1619250" cy="460375"/>
          </a:xfrm>
          <a:prstGeom prst="rect">
            <a:avLst/>
          </a:pr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000" dirty="0">
              <a:solidFill>
                <a:schemeClr val="bg1"/>
              </a:solidFill>
              <a:latin typeface="+mj-lt"/>
            </a:endParaRPr>
          </a:p>
        </p:txBody>
      </p:sp>
      <p:graphicFrame>
        <p:nvGraphicFramePr>
          <p:cNvPr id="297" name="Chart 35"/>
          <p:cNvGraphicFramePr>
            <a:graphicFrameLocks/>
          </p:cNvGraphicFramePr>
          <p:nvPr/>
        </p:nvGraphicFramePr>
        <p:xfrm>
          <a:off x="112713" y="522288"/>
          <a:ext cx="3781425" cy="1797050"/>
        </p:xfrm>
        <a:graphic>
          <a:graphicData uri="http://schemas.openxmlformats.org/presentationml/2006/ole">
            <mc:AlternateContent xmlns:mc="http://schemas.openxmlformats.org/markup-compatibility/2006">
              <mc:Choice xmlns:v="urn:schemas-microsoft-com:vml" Requires="v">
                <p:oleObj spid="_x0000_s316643" r:id="rId12" imgW="3785944" imgH="1792379" progId="Excel.Chart.8">
                  <p:embed/>
                </p:oleObj>
              </mc:Choice>
              <mc:Fallback>
                <p:oleObj r:id="rId12" imgW="3785944" imgH="1792379" progId="Excel.Chart.8">
                  <p:embed/>
                  <p:pic>
                    <p:nvPicPr>
                      <p:cNvPr id="0" name=""/>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12713" y="522288"/>
                        <a:ext cx="3781425" cy="179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8" name="TextBox 98"/>
          <p:cNvSpPr txBox="1">
            <a:spLocks noChangeArrowheads="1"/>
          </p:cNvSpPr>
          <p:nvPr/>
        </p:nvSpPr>
        <p:spPr bwMode="auto">
          <a:xfrm>
            <a:off x="217488" y="725488"/>
            <a:ext cx="19669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425"/>
              </a:spcBef>
              <a:buSzPct val="100000"/>
            </a:pPr>
            <a:r>
              <a:rPr lang="en-US" sz="600">
                <a:solidFill>
                  <a:srgbClr val="FFFFFF"/>
                </a:solidFill>
              </a:rPr>
              <a:t>Apoyo a mi selección</a:t>
            </a:r>
          </a:p>
        </p:txBody>
      </p:sp>
      <p:sp>
        <p:nvSpPr>
          <p:cNvPr id="299" name="TextBox 98"/>
          <p:cNvSpPr txBox="1">
            <a:spLocks noChangeArrowheads="1"/>
          </p:cNvSpPr>
          <p:nvPr/>
        </p:nvSpPr>
        <p:spPr bwMode="auto">
          <a:xfrm>
            <a:off x="546100" y="896938"/>
            <a:ext cx="19653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425"/>
              </a:spcBef>
              <a:buSzPct val="100000"/>
            </a:pPr>
            <a:r>
              <a:rPr lang="en-US" sz="600">
                <a:solidFill>
                  <a:srgbClr val="262626"/>
                </a:solidFill>
              </a:rPr>
              <a:t>Apoyo a otra selección</a:t>
            </a:r>
          </a:p>
        </p:txBody>
      </p:sp>
      <p:sp>
        <p:nvSpPr>
          <p:cNvPr id="300" name="TextBox 98"/>
          <p:cNvSpPr txBox="1">
            <a:spLocks noChangeArrowheads="1"/>
          </p:cNvSpPr>
          <p:nvPr/>
        </p:nvSpPr>
        <p:spPr bwMode="auto">
          <a:xfrm>
            <a:off x="573088" y="1065213"/>
            <a:ext cx="19653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425"/>
              </a:spcBef>
              <a:buSzPct val="100000"/>
            </a:pPr>
            <a:r>
              <a:rPr lang="en-US" sz="600" dirty="0" err="1">
                <a:solidFill>
                  <a:srgbClr val="262626"/>
                </a:solidFill>
              </a:rPr>
              <a:t>Apoyo</a:t>
            </a:r>
            <a:r>
              <a:rPr lang="en-US" sz="600" dirty="0">
                <a:solidFill>
                  <a:srgbClr val="262626"/>
                </a:solidFill>
              </a:rPr>
              <a:t> a un </a:t>
            </a:r>
            <a:r>
              <a:rPr lang="en-US" sz="600" dirty="0" err="1" smtClean="0">
                <a:solidFill>
                  <a:srgbClr val="262626"/>
                </a:solidFill>
              </a:rPr>
              <a:t>futbolista</a:t>
            </a:r>
            <a:r>
              <a:rPr lang="en-US" sz="600" dirty="0" smtClean="0">
                <a:solidFill>
                  <a:srgbClr val="262626"/>
                </a:solidFill>
              </a:rPr>
              <a:t> </a:t>
            </a:r>
            <a:r>
              <a:rPr lang="en-US" sz="600" dirty="0" err="1" smtClean="0">
                <a:solidFill>
                  <a:srgbClr val="262626"/>
                </a:solidFill>
              </a:rPr>
              <a:t>concreto</a:t>
            </a:r>
            <a:endParaRPr lang="en-US" sz="600" dirty="0">
              <a:solidFill>
                <a:srgbClr val="262626"/>
              </a:solidFill>
            </a:endParaRPr>
          </a:p>
        </p:txBody>
      </p:sp>
      <p:sp>
        <p:nvSpPr>
          <p:cNvPr id="301" name="TextBox 98"/>
          <p:cNvSpPr txBox="1">
            <a:spLocks noChangeArrowheads="1"/>
          </p:cNvSpPr>
          <p:nvPr/>
        </p:nvSpPr>
        <p:spPr bwMode="auto">
          <a:xfrm>
            <a:off x="236538" y="1246188"/>
            <a:ext cx="1966912"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425"/>
              </a:spcBef>
              <a:buSzPct val="100000"/>
            </a:pPr>
            <a:r>
              <a:rPr lang="en-US" sz="600">
                <a:solidFill>
                  <a:srgbClr val="262626"/>
                </a:solidFill>
              </a:rPr>
              <a:t>Disfrutar de un evento internacional</a:t>
            </a:r>
          </a:p>
        </p:txBody>
      </p:sp>
      <p:sp>
        <p:nvSpPr>
          <p:cNvPr id="302" name="TextBox 98"/>
          <p:cNvSpPr txBox="1">
            <a:spLocks noChangeArrowheads="1"/>
          </p:cNvSpPr>
          <p:nvPr/>
        </p:nvSpPr>
        <p:spPr bwMode="auto">
          <a:xfrm>
            <a:off x="1471613" y="1420813"/>
            <a:ext cx="19653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425"/>
              </a:spcBef>
              <a:buSzPct val="100000"/>
            </a:pPr>
            <a:r>
              <a:rPr lang="en-US" sz="600" dirty="0" err="1">
                <a:solidFill>
                  <a:srgbClr val="262626"/>
                </a:solidFill>
              </a:rPr>
              <a:t>Estar</a:t>
            </a:r>
            <a:r>
              <a:rPr lang="en-US" sz="600" dirty="0">
                <a:solidFill>
                  <a:srgbClr val="262626"/>
                </a:solidFill>
              </a:rPr>
              <a:t> al </a:t>
            </a:r>
            <a:r>
              <a:rPr lang="en-US" sz="600" dirty="0" err="1">
                <a:solidFill>
                  <a:srgbClr val="262626"/>
                </a:solidFill>
              </a:rPr>
              <a:t>día</a:t>
            </a:r>
            <a:r>
              <a:rPr lang="en-US" sz="600" dirty="0">
                <a:solidFill>
                  <a:srgbClr val="262626"/>
                </a:solidFill>
              </a:rPr>
              <a:t> </a:t>
            </a:r>
            <a:r>
              <a:rPr lang="en-US" sz="600" dirty="0" err="1">
                <a:solidFill>
                  <a:srgbClr val="262626"/>
                </a:solidFill>
              </a:rPr>
              <a:t>sobre</a:t>
            </a:r>
            <a:r>
              <a:rPr lang="en-US" sz="600" dirty="0">
                <a:solidFill>
                  <a:srgbClr val="262626"/>
                </a:solidFill>
              </a:rPr>
              <a:t> un </a:t>
            </a:r>
            <a:r>
              <a:rPr lang="en-US" sz="600" dirty="0" err="1">
                <a:solidFill>
                  <a:srgbClr val="262626"/>
                </a:solidFill>
              </a:rPr>
              <a:t>evento</a:t>
            </a:r>
            <a:r>
              <a:rPr lang="en-US" sz="600" dirty="0">
                <a:solidFill>
                  <a:srgbClr val="262626"/>
                </a:solidFill>
              </a:rPr>
              <a:t> grandioso</a:t>
            </a:r>
          </a:p>
        </p:txBody>
      </p:sp>
      <p:sp>
        <p:nvSpPr>
          <p:cNvPr id="303" name="TextBox 98"/>
          <p:cNvSpPr txBox="1">
            <a:spLocks noChangeArrowheads="1"/>
          </p:cNvSpPr>
          <p:nvPr/>
        </p:nvSpPr>
        <p:spPr bwMode="auto">
          <a:xfrm>
            <a:off x="236538" y="1582738"/>
            <a:ext cx="1966912"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425"/>
              </a:spcBef>
              <a:buSzPct val="100000"/>
            </a:pPr>
            <a:r>
              <a:rPr lang="en-US" sz="600">
                <a:solidFill>
                  <a:srgbClr val="FFFFFF"/>
                </a:solidFill>
              </a:rPr>
              <a:t>Adoro el fútbol</a:t>
            </a:r>
          </a:p>
        </p:txBody>
      </p:sp>
      <p:sp>
        <p:nvSpPr>
          <p:cNvPr id="304" name="TextBox 98"/>
          <p:cNvSpPr txBox="1">
            <a:spLocks noChangeArrowheads="1"/>
          </p:cNvSpPr>
          <p:nvPr/>
        </p:nvSpPr>
        <p:spPr bwMode="auto">
          <a:xfrm>
            <a:off x="404813" y="1758950"/>
            <a:ext cx="19669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425"/>
              </a:spcBef>
              <a:buSzPct val="100000"/>
            </a:pPr>
            <a:r>
              <a:rPr lang="en-US" sz="600">
                <a:solidFill>
                  <a:srgbClr val="262626"/>
                </a:solidFill>
              </a:rPr>
              <a:t>Lo veré, pero no por voluntad propia</a:t>
            </a:r>
          </a:p>
        </p:txBody>
      </p:sp>
      <p:sp>
        <p:nvSpPr>
          <p:cNvPr id="305" name="TextBox 98"/>
          <p:cNvSpPr txBox="1">
            <a:spLocks noChangeArrowheads="1"/>
          </p:cNvSpPr>
          <p:nvPr/>
        </p:nvSpPr>
        <p:spPr bwMode="auto">
          <a:xfrm>
            <a:off x="419100" y="1930400"/>
            <a:ext cx="1839913"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425"/>
              </a:spcBef>
              <a:buSzPct val="100000"/>
            </a:pPr>
            <a:r>
              <a:rPr lang="en-US" sz="600">
                <a:solidFill>
                  <a:srgbClr val="262626"/>
                </a:solidFill>
              </a:rPr>
              <a:t>Otros</a:t>
            </a:r>
          </a:p>
        </p:txBody>
      </p:sp>
      <p:sp>
        <p:nvSpPr>
          <p:cNvPr id="306" name="TextBox 170"/>
          <p:cNvSpPr txBox="1">
            <a:spLocks noChangeArrowheads="1"/>
          </p:cNvSpPr>
          <p:nvPr/>
        </p:nvSpPr>
        <p:spPr bwMode="auto">
          <a:xfrm>
            <a:off x="182563" y="3252788"/>
            <a:ext cx="232568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262626"/>
                </a:solidFill>
                <a:latin typeface="Impact" charset="0"/>
              </a:rPr>
              <a:t>¿CON QUIÉN VERÁN LA COPA MUNDIAL?</a:t>
            </a:r>
          </a:p>
        </p:txBody>
      </p:sp>
      <p:sp>
        <p:nvSpPr>
          <p:cNvPr id="307" name="Freeform 306"/>
          <p:cNvSpPr>
            <a:spLocks noChangeAspect="1"/>
          </p:cNvSpPr>
          <p:nvPr/>
        </p:nvSpPr>
        <p:spPr bwMode="auto">
          <a:xfrm>
            <a:off x="720725" y="3578225"/>
            <a:ext cx="1158875" cy="892175"/>
          </a:xfrm>
          <a:custGeom>
            <a:avLst/>
            <a:gdLst/>
            <a:ahLst/>
            <a:cxnLst>
              <a:cxn ang="0">
                <a:pos x="304" y="322"/>
              </a:cxn>
              <a:cxn ang="0">
                <a:pos x="408" y="162"/>
              </a:cxn>
              <a:cxn ang="0">
                <a:pos x="440" y="3"/>
              </a:cxn>
              <a:cxn ang="0">
                <a:pos x="510" y="120"/>
              </a:cxn>
              <a:cxn ang="0">
                <a:pos x="642" y="265"/>
              </a:cxn>
              <a:cxn ang="0">
                <a:pos x="739" y="343"/>
              </a:cxn>
              <a:cxn ang="0">
                <a:pos x="782" y="179"/>
              </a:cxn>
              <a:cxn ang="0">
                <a:pos x="807" y="124"/>
              </a:cxn>
              <a:cxn ang="0">
                <a:pos x="877" y="29"/>
              </a:cxn>
              <a:cxn ang="0">
                <a:pos x="929" y="178"/>
              </a:cxn>
              <a:cxn ang="0">
                <a:pos x="1007" y="347"/>
              </a:cxn>
              <a:cxn ang="0">
                <a:pos x="1070" y="536"/>
              </a:cxn>
              <a:cxn ang="0">
                <a:pos x="1119" y="414"/>
              </a:cxn>
              <a:cxn ang="0">
                <a:pos x="1158" y="274"/>
              </a:cxn>
              <a:cxn ang="0">
                <a:pos x="1257" y="339"/>
              </a:cxn>
              <a:cxn ang="0">
                <a:pos x="1309" y="422"/>
              </a:cxn>
              <a:cxn ang="0">
                <a:pos x="1342" y="541"/>
              </a:cxn>
              <a:cxn ang="0">
                <a:pos x="1333" y="647"/>
              </a:cxn>
              <a:cxn ang="0">
                <a:pos x="1330" y="805"/>
              </a:cxn>
              <a:cxn ang="0">
                <a:pos x="1363" y="1045"/>
              </a:cxn>
              <a:cxn ang="0">
                <a:pos x="1284" y="928"/>
              </a:cxn>
              <a:cxn ang="0">
                <a:pos x="1212" y="880"/>
              </a:cxn>
              <a:cxn ang="0">
                <a:pos x="1127" y="1032"/>
              </a:cxn>
              <a:cxn ang="0">
                <a:pos x="1166" y="856"/>
              </a:cxn>
              <a:cxn ang="0">
                <a:pos x="1143" y="626"/>
              </a:cxn>
              <a:cxn ang="0">
                <a:pos x="1060" y="600"/>
              </a:cxn>
              <a:cxn ang="0">
                <a:pos x="1002" y="602"/>
              </a:cxn>
              <a:cxn ang="0">
                <a:pos x="941" y="992"/>
              </a:cxn>
              <a:cxn ang="0">
                <a:pos x="862" y="958"/>
              </a:cxn>
              <a:cxn ang="0">
                <a:pos x="882" y="690"/>
              </a:cxn>
              <a:cxn ang="0">
                <a:pos x="840" y="825"/>
              </a:cxn>
              <a:cxn ang="0">
                <a:pos x="742" y="1045"/>
              </a:cxn>
              <a:cxn ang="0">
                <a:pos x="733" y="748"/>
              </a:cxn>
              <a:cxn ang="0">
                <a:pos x="756" y="573"/>
              </a:cxn>
              <a:cxn ang="0">
                <a:pos x="781" y="398"/>
              </a:cxn>
              <a:cxn ang="0">
                <a:pos x="742" y="444"/>
              </a:cxn>
              <a:cxn ang="0">
                <a:pos x="743" y="564"/>
              </a:cxn>
              <a:cxn ang="0">
                <a:pos x="689" y="551"/>
              </a:cxn>
              <a:cxn ang="0">
                <a:pos x="644" y="487"/>
              </a:cxn>
              <a:cxn ang="0">
                <a:pos x="575" y="401"/>
              </a:cxn>
              <a:cxn ang="0">
                <a:pos x="576" y="746"/>
              </a:cxn>
              <a:cxn ang="0">
                <a:pos x="606" y="988"/>
              </a:cxn>
              <a:cxn ang="0">
                <a:pos x="513" y="1035"/>
              </a:cxn>
              <a:cxn ang="0">
                <a:pos x="488" y="784"/>
              </a:cxn>
              <a:cxn ang="0">
                <a:pos x="428" y="776"/>
              </a:cxn>
              <a:cxn ang="0">
                <a:pos x="385" y="1015"/>
              </a:cxn>
              <a:cxn ang="0">
                <a:pos x="323" y="885"/>
              </a:cxn>
              <a:cxn ang="0">
                <a:pos x="290" y="604"/>
              </a:cxn>
              <a:cxn ang="0">
                <a:pos x="197" y="622"/>
              </a:cxn>
              <a:cxn ang="0">
                <a:pos x="190" y="862"/>
              </a:cxn>
              <a:cxn ang="0">
                <a:pos x="193" y="1009"/>
              </a:cxn>
              <a:cxn ang="0">
                <a:pos x="116" y="899"/>
              </a:cxn>
              <a:cxn ang="0">
                <a:pos x="102" y="881"/>
              </a:cxn>
              <a:cxn ang="0">
                <a:pos x="82" y="1015"/>
              </a:cxn>
              <a:cxn ang="0">
                <a:pos x="14" y="899"/>
              </a:cxn>
              <a:cxn ang="0">
                <a:pos x="30" y="664"/>
              </a:cxn>
              <a:cxn ang="0">
                <a:pos x="3" y="552"/>
              </a:cxn>
              <a:cxn ang="0">
                <a:pos x="92" y="376"/>
              </a:cxn>
              <a:cxn ang="0">
                <a:pos x="153" y="247"/>
              </a:cxn>
              <a:cxn ang="0">
                <a:pos x="157" y="359"/>
              </a:cxn>
              <a:cxn ang="0">
                <a:pos x="253" y="484"/>
              </a:cxn>
            </a:cxnLst>
            <a:rect l="0" t="0" r="r" b="b"/>
            <a:pathLst>
              <a:path w="1363" h="1071">
                <a:moveTo>
                  <a:pt x="301" y="559"/>
                </a:moveTo>
                <a:cubicBezTo>
                  <a:pt x="301" y="517"/>
                  <a:pt x="301" y="517"/>
                  <a:pt x="301" y="517"/>
                </a:cubicBezTo>
                <a:cubicBezTo>
                  <a:pt x="301" y="517"/>
                  <a:pt x="286" y="506"/>
                  <a:pt x="285" y="501"/>
                </a:cubicBezTo>
                <a:cubicBezTo>
                  <a:pt x="285" y="496"/>
                  <a:pt x="282" y="478"/>
                  <a:pt x="285" y="474"/>
                </a:cubicBezTo>
                <a:cubicBezTo>
                  <a:pt x="289" y="470"/>
                  <a:pt x="292" y="468"/>
                  <a:pt x="292" y="463"/>
                </a:cubicBezTo>
                <a:cubicBezTo>
                  <a:pt x="292" y="459"/>
                  <a:pt x="292" y="401"/>
                  <a:pt x="292" y="401"/>
                </a:cubicBezTo>
                <a:cubicBezTo>
                  <a:pt x="292" y="401"/>
                  <a:pt x="303" y="327"/>
                  <a:pt x="304" y="322"/>
                </a:cubicBezTo>
                <a:cubicBezTo>
                  <a:pt x="304" y="316"/>
                  <a:pt x="303" y="311"/>
                  <a:pt x="304" y="307"/>
                </a:cubicBezTo>
                <a:cubicBezTo>
                  <a:pt x="305" y="303"/>
                  <a:pt x="310" y="248"/>
                  <a:pt x="311" y="245"/>
                </a:cubicBezTo>
                <a:cubicBezTo>
                  <a:pt x="311" y="242"/>
                  <a:pt x="320" y="219"/>
                  <a:pt x="323" y="214"/>
                </a:cubicBezTo>
                <a:cubicBezTo>
                  <a:pt x="326" y="210"/>
                  <a:pt x="351" y="195"/>
                  <a:pt x="353" y="195"/>
                </a:cubicBezTo>
                <a:cubicBezTo>
                  <a:pt x="355" y="195"/>
                  <a:pt x="364" y="187"/>
                  <a:pt x="370" y="185"/>
                </a:cubicBezTo>
                <a:cubicBezTo>
                  <a:pt x="376" y="184"/>
                  <a:pt x="389" y="177"/>
                  <a:pt x="389" y="177"/>
                </a:cubicBezTo>
                <a:cubicBezTo>
                  <a:pt x="389" y="177"/>
                  <a:pt x="405" y="166"/>
                  <a:pt x="408" y="162"/>
                </a:cubicBezTo>
                <a:cubicBezTo>
                  <a:pt x="411" y="158"/>
                  <a:pt x="417" y="150"/>
                  <a:pt x="417" y="150"/>
                </a:cubicBezTo>
                <a:cubicBezTo>
                  <a:pt x="433" y="150"/>
                  <a:pt x="433" y="150"/>
                  <a:pt x="433" y="150"/>
                </a:cubicBezTo>
                <a:cubicBezTo>
                  <a:pt x="433" y="150"/>
                  <a:pt x="435" y="128"/>
                  <a:pt x="429" y="123"/>
                </a:cubicBezTo>
                <a:cubicBezTo>
                  <a:pt x="423" y="117"/>
                  <a:pt x="415" y="97"/>
                  <a:pt x="413" y="92"/>
                </a:cubicBezTo>
                <a:cubicBezTo>
                  <a:pt x="411" y="86"/>
                  <a:pt x="407" y="59"/>
                  <a:pt x="407" y="53"/>
                </a:cubicBezTo>
                <a:cubicBezTo>
                  <a:pt x="407" y="46"/>
                  <a:pt x="410" y="20"/>
                  <a:pt x="412" y="19"/>
                </a:cubicBezTo>
                <a:cubicBezTo>
                  <a:pt x="414" y="17"/>
                  <a:pt x="429" y="6"/>
                  <a:pt x="440" y="3"/>
                </a:cubicBezTo>
                <a:cubicBezTo>
                  <a:pt x="451" y="0"/>
                  <a:pt x="470" y="0"/>
                  <a:pt x="476" y="3"/>
                </a:cubicBezTo>
                <a:cubicBezTo>
                  <a:pt x="481" y="5"/>
                  <a:pt x="495" y="19"/>
                  <a:pt x="495" y="19"/>
                </a:cubicBezTo>
                <a:cubicBezTo>
                  <a:pt x="495" y="19"/>
                  <a:pt x="501" y="25"/>
                  <a:pt x="503" y="30"/>
                </a:cubicBezTo>
                <a:cubicBezTo>
                  <a:pt x="505" y="34"/>
                  <a:pt x="512" y="37"/>
                  <a:pt x="515" y="42"/>
                </a:cubicBezTo>
                <a:cubicBezTo>
                  <a:pt x="518" y="46"/>
                  <a:pt x="521" y="55"/>
                  <a:pt x="521" y="66"/>
                </a:cubicBezTo>
                <a:cubicBezTo>
                  <a:pt x="520" y="77"/>
                  <a:pt x="522" y="92"/>
                  <a:pt x="521" y="99"/>
                </a:cubicBezTo>
                <a:cubicBezTo>
                  <a:pt x="520" y="106"/>
                  <a:pt x="510" y="115"/>
                  <a:pt x="510" y="120"/>
                </a:cubicBezTo>
                <a:cubicBezTo>
                  <a:pt x="510" y="125"/>
                  <a:pt x="510" y="148"/>
                  <a:pt x="510" y="148"/>
                </a:cubicBezTo>
                <a:cubicBezTo>
                  <a:pt x="517" y="151"/>
                  <a:pt x="517" y="151"/>
                  <a:pt x="517" y="151"/>
                </a:cubicBezTo>
                <a:cubicBezTo>
                  <a:pt x="517" y="151"/>
                  <a:pt x="525" y="163"/>
                  <a:pt x="535" y="172"/>
                </a:cubicBezTo>
                <a:cubicBezTo>
                  <a:pt x="545" y="181"/>
                  <a:pt x="559" y="183"/>
                  <a:pt x="565" y="186"/>
                </a:cubicBezTo>
                <a:cubicBezTo>
                  <a:pt x="572" y="189"/>
                  <a:pt x="582" y="189"/>
                  <a:pt x="587" y="190"/>
                </a:cubicBezTo>
                <a:cubicBezTo>
                  <a:pt x="593" y="191"/>
                  <a:pt x="605" y="195"/>
                  <a:pt x="608" y="200"/>
                </a:cubicBezTo>
                <a:cubicBezTo>
                  <a:pt x="611" y="205"/>
                  <a:pt x="638" y="256"/>
                  <a:pt x="642" y="265"/>
                </a:cubicBezTo>
                <a:cubicBezTo>
                  <a:pt x="646" y="274"/>
                  <a:pt x="656" y="299"/>
                  <a:pt x="659" y="309"/>
                </a:cubicBezTo>
                <a:cubicBezTo>
                  <a:pt x="661" y="319"/>
                  <a:pt x="684" y="371"/>
                  <a:pt x="687" y="381"/>
                </a:cubicBezTo>
                <a:cubicBezTo>
                  <a:pt x="690" y="392"/>
                  <a:pt x="701" y="421"/>
                  <a:pt x="701" y="421"/>
                </a:cubicBezTo>
                <a:cubicBezTo>
                  <a:pt x="707" y="445"/>
                  <a:pt x="707" y="445"/>
                  <a:pt x="707" y="445"/>
                </a:cubicBezTo>
                <a:cubicBezTo>
                  <a:pt x="713" y="444"/>
                  <a:pt x="713" y="444"/>
                  <a:pt x="713" y="444"/>
                </a:cubicBezTo>
                <a:cubicBezTo>
                  <a:pt x="713" y="444"/>
                  <a:pt x="718" y="398"/>
                  <a:pt x="724" y="381"/>
                </a:cubicBezTo>
                <a:cubicBezTo>
                  <a:pt x="731" y="364"/>
                  <a:pt x="736" y="356"/>
                  <a:pt x="739" y="343"/>
                </a:cubicBezTo>
                <a:cubicBezTo>
                  <a:pt x="743" y="330"/>
                  <a:pt x="747" y="299"/>
                  <a:pt x="748" y="291"/>
                </a:cubicBezTo>
                <a:cubicBezTo>
                  <a:pt x="749" y="282"/>
                  <a:pt x="756" y="266"/>
                  <a:pt x="756" y="266"/>
                </a:cubicBezTo>
                <a:cubicBezTo>
                  <a:pt x="739" y="258"/>
                  <a:pt x="739" y="258"/>
                  <a:pt x="739" y="258"/>
                </a:cubicBezTo>
                <a:cubicBezTo>
                  <a:pt x="739" y="258"/>
                  <a:pt x="737" y="250"/>
                  <a:pt x="741" y="242"/>
                </a:cubicBezTo>
                <a:cubicBezTo>
                  <a:pt x="744" y="234"/>
                  <a:pt x="752" y="221"/>
                  <a:pt x="752" y="216"/>
                </a:cubicBezTo>
                <a:cubicBezTo>
                  <a:pt x="753" y="210"/>
                  <a:pt x="766" y="194"/>
                  <a:pt x="769" y="190"/>
                </a:cubicBezTo>
                <a:cubicBezTo>
                  <a:pt x="772" y="187"/>
                  <a:pt x="779" y="181"/>
                  <a:pt x="782" y="179"/>
                </a:cubicBezTo>
                <a:cubicBezTo>
                  <a:pt x="784" y="177"/>
                  <a:pt x="795" y="176"/>
                  <a:pt x="800" y="174"/>
                </a:cubicBezTo>
                <a:cubicBezTo>
                  <a:pt x="804" y="172"/>
                  <a:pt x="816" y="169"/>
                  <a:pt x="816" y="169"/>
                </a:cubicBezTo>
                <a:cubicBezTo>
                  <a:pt x="816" y="169"/>
                  <a:pt x="815" y="165"/>
                  <a:pt x="816" y="151"/>
                </a:cubicBezTo>
                <a:cubicBezTo>
                  <a:pt x="817" y="138"/>
                  <a:pt x="820" y="129"/>
                  <a:pt x="816" y="135"/>
                </a:cubicBezTo>
                <a:cubicBezTo>
                  <a:pt x="812" y="142"/>
                  <a:pt x="810" y="152"/>
                  <a:pt x="808" y="149"/>
                </a:cubicBezTo>
                <a:cubicBezTo>
                  <a:pt x="806" y="147"/>
                  <a:pt x="804" y="143"/>
                  <a:pt x="803" y="138"/>
                </a:cubicBezTo>
                <a:cubicBezTo>
                  <a:pt x="803" y="133"/>
                  <a:pt x="807" y="127"/>
                  <a:pt x="807" y="124"/>
                </a:cubicBezTo>
                <a:cubicBezTo>
                  <a:pt x="808" y="122"/>
                  <a:pt x="806" y="120"/>
                  <a:pt x="803" y="114"/>
                </a:cubicBezTo>
                <a:cubicBezTo>
                  <a:pt x="800" y="108"/>
                  <a:pt x="808" y="95"/>
                  <a:pt x="812" y="92"/>
                </a:cubicBezTo>
                <a:cubicBezTo>
                  <a:pt x="816" y="90"/>
                  <a:pt x="826" y="78"/>
                  <a:pt x="829" y="73"/>
                </a:cubicBezTo>
                <a:cubicBezTo>
                  <a:pt x="831" y="69"/>
                  <a:pt x="834" y="60"/>
                  <a:pt x="837" y="57"/>
                </a:cubicBezTo>
                <a:cubicBezTo>
                  <a:pt x="840" y="54"/>
                  <a:pt x="848" y="45"/>
                  <a:pt x="850" y="43"/>
                </a:cubicBezTo>
                <a:cubicBezTo>
                  <a:pt x="853" y="41"/>
                  <a:pt x="862" y="36"/>
                  <a:pt x="864" y="35"/>
                </a:cubicBezTo>
                <a:cubicBezTo>
                  <a:pt x="866" y="35"/>
                  <a:pt x="874" y="28"/>
                  <a:pt x="877" y="29"/>
                </a:cubicBezTo>
                <a:cubicBezTo>
                  <a:pt x="880" y="30"/>
                  <a:pt x="911" y="23"/>
                  <a:pt x="924" y="47"/>
                </a:cubicBezTo>
                <a:cubicBezTo>
                  <a:pt x="937" y="71"/>
                  <a:pt x="938" y="86"/>
                  <a:pt x="939" y="90"/>
                </a:cubicBezTo>
                <a:cubicBezTo>
                  <a:pt x="939" y="94"/>
                  <a:pt x="940" y="104"/>
                  <a:pt x="936" y="114"/>
                </a:cubicBezTo>
                <a:cubicBezTo>
                  <a:pt x="932" y="124"/>
                  <a:pt x="932" y="131"/>
                  <a:pt x="926" y="135"/>
                </a:cubicBezTo>
                <a:cubicBezTo>
                  <a:pt x="920" y="140"/>
                  <a:pt x="914" y="143"/>
                  <a:pt x="913" y="147"/>
                </a:cubicBezTo>
                <a:cubicBezTo>
                  <a:pt x="911" y="150"/>
                  <a:pt x="915" y="161"/>
                  <a:pt x="915" y="161"/>
                </a:cubicBezTo>
                <a:cubicBezTo>
                  <a:pt x="915" y="161"/>
                  <a:pt x="924" y="175"/>
                  <a:pt x="929" y="178"/>
                </a:cubicBezTo>
                <a:cubicBezTo>
                  <a:pt x="934" y="182"/>
                  <a:pt x="974" y="201"/>
                  <a:pt x="982" y="205"/>
                </a:cubicBezTo>
                <a:cubicBezTo>
                  <a:pt x="991" y="208"/>
                  <a:pt x="1000" y="216"/>
                  <a:pt x="1003" y="226"/>
                </a:cubicBezTo>
                <a:cubicBezTo>
                  <a:pt x="1007" y="237"/>
                  <a:pt x="1021" y="270"/>
                  <a:pt x="1021" y="270"/>
                </a:cubicBezTo>
                <a:cubicBezTo>
                  <a:pt x="1024" y="280"/>
                  <a:pt x="1024" y="280"/>
                  <a:pt x="1024" y="280"/>
                </a:cubicBezTo>
                <a:cubicBezTo>
                  <a:pt x="1024" y="280"/>
                  <a:pt x="1027" y="288"/>
                  <a:pt x="1020" y="291"/>
                </a:cubicBezTo>
                <a:cubicBezTo>
                  <a:pt x="1013" y="293"/>
                  <a:pt x="1004" y="293"/>
                  <a:pt x="1004" y="293"/>
                </a:cubicBezTo>
                <a:cubicBezTo>
                  <a:pt x="1004" y="293"/>
                  <a:pt x="1003" y="323"/>
                  <a:pt x="1007" y="347"/>
                </a:cubicBezTo>
                <a:cubicBezTo>
                  <a:pt x="1011" y="371"/>
                  <a:pt x="1016" y="384"/>
                  <a:pt x="1018" y="387"/>
                </a:cubicBezTo>
                <a:cubicBezTo>
                  <a:pt x="1020" y="391"/>
                  <a:pt x="1028" y="413"/>
                  <a:pt x="1028" y="442"/>
                </a:cubicBezTo>
                <a:cubicBezTo>
                  <a:pt x="1027" y="471"/>
                  <a:pt x="1028" y="536"/>
                  <a:pt x="1028" y="536"/>
                </a:cubicBezTo>
                <a:cubicBezTo>
                  <a:pt x="1028" y="568"/>
                  <a:pt x="1028" y="568"/>
                  <a:pt x="1028" y="568"/>
                </a:cubicBezTo>
                <a:cubicBezTo>
                  <a:pt x="1044" y="564"/>
                  <a:pt x="1044" y="564"/>
                  <a:pt x="1044" y="564"/>
                </a:cubicBezTo>
                <a:cubicBezTo>
                  <a:pt x="1044" y="564"/>
                  <a:pt x="1063" y="557"/>
                  <a:pt x="1065" y="552"/>
                </a:cubicBezTo>
                <a:cubicBezTo>
                  <a:pt x="1068" y="547"/>
                  <a:pt x="1069" y="542"/>
                  <a:pt x="1070" y="536"/>
                </a:cubicBezTo>
                <a:cubicBezTo>
                  <a:pt x="1072" y="531"/>
                  <a:pt x="1079" y="528"/>
                  <a:pt x="1080" y="523"/>
                </a:cubicBezTo>
                <a:cubicBezTo>
                  <a:pt x="1081" y="517"/>
                  <a:pt x="1082" y="507"/>
                  <a:pt x="1083" y="501"/>
                </a:cubicBezTo>
                <a:cubicBezTo>
                  <a:pt x="1084" y="494"/>
                  <a:pt x="1083" y="490"/>
                  <a:pt x="1085" y="486"/>
                </a:cubicBezTo>
                <a:cubicBezTo>
                  <a:pt x="1087" y="482"/>
                  <a:pt x="1091" y="476"/>
                  <a:pt x="1090" y="473"/>
                </a:cubicBezTo>
                <a:cubicBezTo>
                  <a:pt x="1089" y="469"/>
                  <a:pt x="1082" y="445"/>
                  <a:pt x="1084" y="442"/>
                </a:cubicBezTo>
                <a:cubicBezTo>
                  <a:pt x="1085" y="440"/>
                  <a:pt x="1092" y="429"/>
                  <a:pt x="1093" y="425"/>
                </a:cubicBezTo>
                <a:cubicBezTo>
                  <a:pt x="1095" y="422"/>
                  <a:pt x="1114" y="416"/>
                  <a:pt x="1119" y="414"/>
                </a:cubicBezTo>
                <a:cubicBezTo>
                  <a:pt x="1124" y="411"/>
                  <a:pt x="1136" y="408"/>
                  <a:pt x="1140" y="406"/>
                </a:cubicBezTo>
                <a:cubicBezTo>
                  <a:pt x="1144" y="405"/>
                  <a:pt x="1152" y="395"/>
                  <a:pt x="1155" y="393"/>
                </a:cubicBezTo>
                <a:cubicBezTo>
                  <a:pt x="1159" y="390"/>
                  <a:pt x="1164" y="388"/>
                  <a:pt x="1165" y="384"/>
                </a:cubicBezTo>
                <a:cubicBezTo>
                  <a:pt x="1166" y="380"/>
                  <a:pt x="1169" y="371"/>
                  <a:pt x="1162" y="363"/>
                </a:cubicBezTo>
                <a:cubicBezTo>
                  <a:pt x="1154" y="355"/>
                  <a:pt x="1151" y="338"/>
                  <a:pt x="1151" y="336"/>
                </a:cubicBezTo>
                <a:cubicBezTo>
                  <a:pt x="1151" y="333"/>
                  <a:pt x="1149" y="300"/>
                  <a:pt x="1150" y="297"/>
                </a:cubicBezTo>
                <a:cubicBezTo>
                  <a:pt x="1150" y="294"/>
                  <a:pt x="1155" y="281"/>
                  <a:pt x="1158" y="274"/>
                </a:cubicBezTo>
                <a:cubicBezTo>
                  <a:pt x="1161" y="268"/>
                  <a:pt x="1170" y="262"/>
                  <a:pt x="1176" y="259"/>
                </a:cubicBezTo>
                <a:cubicBezTo>
                  <a:pt x="1183" y="257"/>
                  <a:pt x="1194" y="246"/>
                  <a:pt x="1197" y="247"/>
                </a:cubicBezTo>
                <a:cubicBezTo>
                  <a:pt x="1199" y="247"/>
                  <a:pt x="1217" y="248"/>
                  <a:pt x="1226" y="256"/>
                </a:cubicBezTo>
                <a:cubicBezTo>
                  <a:pt x="1235" y="263"/>
                  <a:pt x="1243" y="279"/>
                  <a:pt x="1246" y="284"/>
                </a:cubicBezTo>
                <a:cubicBezTo>
                  <a:pt x="1248" y="290"/>
                  <a:pt x="1252" y="298"/>
                  <a:pt x="1255" y="300"/>
                </a:cubicBezTo>
                <a:cubicBezTo>
                  <a:pt x="1259" y="303"/>
                  <a:pt x="1262" y="314"/>
                  <a:pt x="1261" y="318"/>
                </a:cubicBezTo>
                <a:cubicBezTo>
                  <a:pt x="1261" y="323"/>
                  <a:pt x="1259" y="332"/>
                  <a:pt x="1257" y="339"/>
                </a:cubicBezTo>
                <a:cubicBezTo>
                  <a:pt x="1256" y="345"/>
                  <a:pt x="1257" y="352"/>
                  <a:pt x="1254" y="354"/>
                </a:cubicBezTo>
                <a:cubicBezTo>
                  <a:pt x="1252" y="356"/>
                  <a:pt x="1252" y="360"/>
                  <a:pt x="1247" y="363"/>
                </a:cubicBezTo>
                <a:cubicBezTo>
                  <a:pt x="1241" y="366"/>
                  <a:pt x="1240" y="373"/>
                  <a:pt x="1240" y="375"/>
                </a:cubicBezTo>
                <a:cubicBezTo>
                  <a:pt x="1240" y="377"/>
                  <a:pt x="1241" y="379"/>
                  <a:pt x="1242" y="381"/>
                </a:cubicBezTo>
                <a:cubicBezTo>
                  <a:pt x="1244" y="383"/>
                  <a:pt x="1255" y="383"/>
                  <a:pt x="1257" y="388"/>
                </a:cubicBezTo>
                <a:cubicBezTo>
                  <a:pt x="1259" y="392"/>
                  <a:pt x="1277" y="403"/>
                  <a:pt x="1282" y="407"/>
                </a:cubicBezTo>
                <a:cubicBezTo>
                  <a:pt x="1287" y="411"/>
                  <a:pt x="1307" y="421"/>
                  <a:pt x="1309" y="422"/>
                </a:cubicBezTo>
                <a:cubicBezTo>
                  <a:pt x="1311" y="423"/>
                  <a:pt x="1332" y="439"/>
                  <a:pt x="1333" y="441"/>
                </a:cubicBezTo>
                <a:cubicBezTo>
                  <a:pt x="1334" y="443"/>
                  <a:pt x="1336" y="457"/>
                  <a:pt x="1335" y="461"/>
                </a:cubicBezTo>
                <a:cubicBezTo>
                  <a:pt x="1335" y="464"/>
                  <a:pt x="1331" y="495"/>
                  <a:pt x="1333" y="497"/>
                </a:cubicBezTo>
                <a:cubicBezTo>
                  <a:pt x="1336" y="499"/>
                  <a:pt x="1341" y="501"/>
                  <a:pt x="1340" y="504"/>
                </a:cubicBezTo>
                <a:cubicBezTo>
                  <a:pt x="1338" y="507"/>
                  <a:pt x="1350" y="511"/>
                  <a:pt x="1351" y="519"/>
                </a:cubicBezTo>
                <a:cubicBezTo>
                  <a:pt x="1351" y="527"/>
                  <a:pt x="1355" y="532"/>
                  <a:pt x="1351" y="534"/>
                </a:cubicBezTo>
                <a:cubicBezTo>
                  <a:pt x="1347" y="535"/>
                  <a:pt x="1341" y="536"/>
                  <a:pt x="1342" y="541"/>
                </a:cubicBezTo>
                <a:cubicBezTo>
                  <a:pt x="1343" y="545"/>
                  <a:pt x="1346" y="554"/>
                  <a:pt x="1346" y="556"/>
                </a:cubicBezTo>
                <a:cubicBezTo>
                  <a:pt x="1346" y="557"/>
                  <a:pt x="1344" y="558"/>
                  <a:pt x="1344" y="564"/>
                </a:cubicBezTo>
                <a:cubicBezTo>
                  <a:pt x="1343" y="569"/>
                  <a:pt x="1345" y="568"/>
                  <a:pt x="1343" y="572"/>
                </a:cubicBezTo>
                <a:cubicBezTo>
                  <a:pt x="1340" y="577"/>
                  <a:pt x="1340" y="582"/>
                  <a:pt x="1340" y="586"/>
                </a:cubicBezTo>
                <a:cubicBezTo>
                  <a:pt x="1339" y="590"/>
                  <a:pt x="1346" y="603"/>
                  <a:pt x="1346" y="610"/>
                </a:cubicBezTo>
                <a:cubicBezTo>
                  <a:pt x="1346" y="616"/>
                  <a:pt x="1347" y="621"/>
                  <a:pt x="1342" y="631"/>
                </a:cubicBezTo>
                <a:cubicBezTo>
                  <a:pt x="1336" y="641"/>
                  <a:pt x="1333" y="647"/>
                  <a:pt x="1333" y="647"/>
                </a:cubicBezTo>
                <a:cubicBezTo>
                  <a:pt x="1333" y="647"/>
                  <a:pt x="1334" y="672"/>
                  <a:pt x="1335" y="684"/>
                </a:cubicBezTo>
                <a:cubicBezTo>
                  <a:pt x="1336" y="696"/>
                  <a:pt x="1341" y="721"/>
                  <a:pt x="1341" y="721"/>
                </a:cubicBezTo>
                <a:cubicBezTo>
                  <a:pt x="1341" y="735"/>
                  <a:pt x="1341" y="735"/>
                  <a:pt x="1341" y="735"/>
                </a:cubicBezTo>
                <a:cubicBezTo>
                  <a:pt x="1335" y="747"/>
                  <a:pt x="1335" y="747"/>
                  <a:pt x="1335" y="747"/>
                </a:cubicBezTo>
                <a:cubicBezTo>
                  <a:pt x="1325" y="756"/>
                  <a:pt x="1325" y="756"/>
                  <a:pt x="1325" y="756"/>
                </a:cubicBezTo>
                <a:cubicBezTo>
                  <a:pt x="1325" y="756"/>
                  <a:pt x="1330" y="789"/>
                  <a:pt x="1330" y="794"/>
                </a:cubicBezTo>
                <a:cubicBezTo>
                  <a:pt x="1331" y="799"/>
                  <a:pt x="1330" y="805"/>
                  <a:pt x="1330" y="805"/>
                </a:cubicBezTo>
                <a:cubicBezTo>
                  <a:pt x="1313" y="805"/>
                  <a:pt x="1313" y="805"/>
                  <a:pt x="1313" y="805"/>
                </a:cubicBezTo>
                <a:cubicBezTo>
                  <a:pt x="1313" y="805"/>
                  <a:pt x="1311" y="830"/>
                  <a:pt x="1316" y="838"/>
                </a:cubicBezTo>
                <a:cubicBezTo>
                  <a:pt x="1320" y="846"/>
                  <a:pt x="1332" y="875"/>
                  <a:pt x="1336" y="888"/>
                </a:cubicBezTo>
                <a:cubicBezTo>
                  <a:pt x="1339" y="902"/>
                  <a:pt x="1344" y="949"/>
                  <a:pt x="1343" y="966"/>
                </a:cubicBezTo>
                <a:cubicBezTo>
                  <a:pt x="1343" y="982"/>
                  <a:pt x="1343" y="1005"/>
                  <a:pt x="1343" y="1007"/>
                </a:cubicBezTo>
                <a:cubicBezTo>
                  <a:pt x="1343" y="1009"/>
                  <a:pt x="1357" y="1027"/>
                  <a:pt x="1357" y="1027"/>
                </a:cubicBezTo>
                <a:cubicBezTo>
                  <a:pt x="1357" y="1027"/>
                  <a:pt x="1363" y="1041"/>
                  <a:pt x="1363" y="1045"/>
                </a:cubicBezTo>
                <a:cubicBezTo>
                  <a:pt x="1363" y="1049"/>
                  <a:pt x="1363" y="1062"/>
                  <a:pt x="1363" y="1062"/>
                </a:cubicBezTo>
                <a:cubicBezTo>
                  <a:pt x="1363" y="1062"/>
                  <a:pt x="1352" y="1068"/>
                  <a:pt x="1346" y="1068"/>
                </a:cubicBezTo>
                <a:cubicBezTo>
                  <a:pt x="1341" y="1067"/>
                  <a:pt x="1328" y="1069"/>
                  <a:pt x="1326" y="1068"/>
                </a:cubicBezTo>
                <a:cubicBezTo>
                  <a:pt x="1323" y="1067"/>
                  <a:pt x="1321" y="1040"/>
                  <a:pt x="1319" y="1037"/>
                </a:cubicBezTo>
                <a:cubicBezTo>
                  <a:pt x="1317" y="1033"/>
                  <a:pt x="1312" y="1019"/>
                  <a:pt x="1312" y="1015"/>
                </a:cubicBezTo>
                <a:cubicBezTo>
                  <a:pt x="1312" y="1011"/>
                  <a:pt x="1313" y="997"/>
                  <a:pt x="1311" y="988"/>
                </a:cubicBezTo>
                <a:cubicBezTo>
                  <a:pt x="1308" y="978"/>
                  <a:pt x="1293" y="945"/>
                  <a:pt x="1284" y="928"/>
                </a:cubicBezTo>
                <a:cubicBezTo>
                  <a:pt x="1274" y="910"/>
                  <a:pt x="1279" y="904"/>
                  <a:pt x="1278" y="894"/>
                </a:cubicBezTo>
                <a:cubicBezTo>
                  <a:pt x="1276" y="884"/>
                  <a:pt x="1276" y="872"/>
                  <a:pt x="1268" y="864"/>
                </a:cubicBezTo>
                <a:cubicBezTo>
                  <a:pt x="1261" y="855"/>
                  <a:pt x="1255" y="841"/>
                  <a:pt x="1253" y="834"/>
                </a:cubicBezTo>
                <a:cubicBezTo>
                  <a:pt x="1252" y="827"/>
                  <a:pt x="1249" y="808"/>
                  <a:pt x="1249" y="808"/>
                </a:cubicBezTo>
                <a:cubicBezTo>
                  <a:pt x="1229" y="809"/>
                  <a:pt x="1229" y="809"/>
                  <a:pt x="1229" y="809"/>
                </a:cubicBezTo>
                <a:cubicBezTo>
                  <a:pt x="1229" y="809"/>
                  <a:pt x="1222" y="849"/>
                  <a:pt x="1220" y="858"/>
                </a:cubicBezTo>
                <a:cubicBezTo>
                  <a:pt x="1218" y="867"/>
                  <a:pt x="1211" y="875"/>
                  <a:pt x="1212" y="880"/>
                </a:cubicBezTo>
                <a:cubicBezTo>
                  <a:pt x="1213" y="886"/>
                  <a:pt x="1217" y="917"/>
                  <a:pt x="1211" y="935"/>
                </a:cubicBezTo>
                <a:cubicBezTo>
                  <a:pt x="1206" y="953"/>
                  <a:pt x="1200" y="1004"/>
                  <a:pt x="1201" y="1014"/>
                </a:cubicBezTo>
                <a:cubicBezTo>
                  <a:pt x="1202" y="1024"/>
                  <a:pt x="1198" y="1049"/>
                  <a:pt x="1198" y="1049"/>
                </a:cubicBezTo>
                <a:cubicBezTo>
                  <a:pt x="1198" y="1049"/>
                  <a:pt x="1201" y="1060"/>
                  <a:pt x="1196" y="1063"/>
                </a:cubicBezTo>
                <a:cubicBezTo>
                  <a:pt x="1192" y="1066"/>
                  <a:pt x="1182" y="1071"/>
                  <a:pt x="1177" y="1068"/>
                </a:cubicBezTo>
                <a:cubicBezTo>
                  <a:pt x="1172" y="1065"/>
                  <a:pt x="1160" y="1056"/>
                  <a:pt x="1154" y="1052"/>
                </a:cubicBezTo>
                <a:cubicBezTo>
                  <a:pt x="1147" y="1048"/>
                  <a:pt x="1127" y="1032"/>
                  <a:pt x="1127" y="1032"/>
                </a:cubicBezTo>
                <a:cubicBezTo>
                  <a:pt x="1120" y="1020"/>
                  <a:pt x="1120" y="1020"/>
                  <a:pt x="1120" y="1020"/>
                </a:cubicBezTo>
                <a:cubicBezTo>
                  <a:pt x="1120" y="1020"/>
                  <a:pt x="1131" y="1014"/>
                  <a:pt x="1137" y="1014"/>
                </a:cubicBezTo>
                <a:cubicBezTo>
                  <a:pt x="1143" y="1015"/>
                  <a:pt x="1149" y="1015"/>
                  <a:pt x="1149" y="1015"/>
                </a:cubicBezTo>
                <a:cubicBezTo>
                  <a:pt x="1168" y="1014"/>
                  <a:pt x="1168" y="1014"/>
                  <a:pt x="1168" y="1014"/>
                </a:cubicBezTo>
                <a:cubicBezTo>
                  <a:pt x="1168" y="1014"/>
                  <a:pt x="1165" y="971"/>
                  <a:pt x="1164" y="953"/>
                </a:cubicBezTo>
                <a:cubicBezTo>
                  <a:pt x="1162" y="936"/>
                  <a:pt x="1157" y="907"/>
                  <a:pt x="1158" y="897"/>
                </a:cubicBezTo>
                <a:cubicBezTo>
                  <a:pt x="1159" y="887"/>
                  <a:pt x="1167" y="863"/>
                  <a:pt x="1166" y="856"/>
                </a:cubicBezTo>
                <a:cubicBezTo>
                  <a:pt x="1165" y="849"/>
                  <a:pt x="1162" y="805"/>
                  <a:pt x="1162" y="805"/>
                </a:cubicBezTo>
                <a:cubicBezTo>
                  <a:pt x="1142" y="805"/>
                  <a:pt x="1142" y="805"/>
                  <a:pt x="1142" y="805"/>
                </a:cubicBezTo>
                <a:cubicBezTo>
                  <a:pt x="1128" y="800"/>
                  <a:pt x="1128" y="800"/>
                  <a:pt x="1128" y="800"/>
                </a:cubicBezTo>
                <a:cubicBezTo>
                  <a:pt x="1128" y="800"/>
                  <a:pt x="1135" y="758"/>
                  <a:pt x="1134" y="743"/>
                </a:cubicBezTo>
                <a:cubicBezTo>
                  <a:pt x="1134" y="728"/>
                  <a:pt x="1140" y="712"/>
                  <a:pt x="1139" y="705"/>
                </a:cubicBezTo>
                <a:cubicBezTo>
                  <a:pt x="1138" y="697"/>
                  <a:pt x="1142" y="664"/>
                  <a:pt x="1142" y="657"/>
                </a:cubicBezTo>
                <a:cubicBezTo>
                  <a:pt x="1142" y="650"/>
                  <a:pt x="1145" y="628"/>
                  <a:pt x="1143" y="626"/>
                </a:cubicBezTo>
                <a:cubicBezTo>
                  <a:pt x="1140" y="624"/>
                  <a:pt x="1137" y="621"/>
                  <a:pt x="1137" y="621"/>
                </a:cubicBezTo>
                <a:cubicBezTo>
                  <a:pt x="1137" y="621"/>
                  <a:pt x="1137" y="601"/>
                  <a:pt x="1137" y="589"/>
                </a:cubicBezTo>
                <a:cubicBezTo>
                  <a:pt x="1136" y="577"/>
                  <a:pt x="1136" y="567"/>
                  <a:pt x="1134" y="563"/>
                </a:cubicBezTo>
                <a:cubicBezTo>
                  <a:pt x="1132" y="559"/>
                  <a:pt x="1130" y="550"/>
                  <a:pt x="1128" y="551"/>
                </a:cubicBezTo>
                <a:cubicBezTo>
                  <a:pt x="1127" y="552"/>
                  <a:pt x="1120" y="569"/>
                  <a:pt x="1113" y="575"/>
                </a:cubicBezTo>
                <a:cubicBezTo>
                  <a:pt x="1107" y="582"/>
                  <a:pt x="1096" y="588"/>
                  <a:pt x="1091" y="589"/>
                </a:cubicBezTo>
                <a:cubicBezTo>
                  <a:pt x="1085" y="591"/>
                  <a:pt x="1065" y="599"/>
                  <a:pt x="1060" y="600"/>
                </a:cubicBezTo>
                <a:cubicBezTo>
                  <a:pt x="1056" y="601"/>
                  <a:pt x="1044" y="602"/>
                  <a:pt x="1044" y="602"/>
                </a:cubicBezTo>
                <a:cubicBezTo>
                  <a:pt x="1044" y="592"/>
                  <a:pt x="1044" y="592"/>
                  <a:pt x="1044" y="592"/>
                </a:cubicBezTo>
                <a:cubicBezTo>
                  <a:pt x="1032" y="594"/>
                  <a:pt x="1032" y="594"/>
                  <a:pt x="1032" y="594"/>
                </a:cubicBezTo>
                <a:cubicBezTo>
                  <a:pt x="1032" y="594"/>
                  <a:pt x="1027" y="605"/>
                  <a:pt x="1026" y="607"/>
                </a:cubicBezTo>
                <a:cubicBezTo>
                  <a:pt x="1025" y="609"/>
                  <a:pt x="1027" y="611"/>
                  <a:pt x="1020" y="614"/>
                </a:cubicBezTo>
                <a:cubicBezTo>
                  <a:pt x="1014" y="617"/>
                  <a:pt x="1011" y="617"/>
                  <a:pt x="1008" y="614"/>
                </a:cubicBezTo>
                <a:cubicBezTo>
                  <a:pt x="1005" y="612"/>
                  <a:pt x="1005" y="605"/>
                  <a:pt x="1002" y="602"/>
                </a:cubicBezTo>
                <a:cubicBezTo>
                  <a:pt x="1000" y="599"/>
                  <a:pt x="990" y="599"/>
                  <a:pt x="990" y="599"/>
                </a:cubicBezTo>
                <a:cubicBezTo>
                  <a:pt x="990" y="599"/>
                  <a:pt x="978" y="662"/>
                  <a:pt x="975" y="708"/>
                </a:cubicBezTo>
                <a:cubicBezTo>
                  <a:pt x="971" y="755"/>
                  <a:pt x="974" y="809"/>
                  <a:pt x="971" y="817"/>
                </a:cubicBezTo>
                <a:cubicBezTo>
                  <a:pt x="968" y="825"/>
                  <a:pt x="959" y="878"/>
                  <a:pt x="956" y="890"/>
                </a:cubicBezTo>
                <a:cubicBezTo>
                  <a:pt x="953" y="902"/>
                  <a:pt x="945" y="931"/>
                  <a:pt x="947" y="939"/>
                </a:cubicBezTo>
                <a:cubicBezTo>
                  <a:pt x="948" y="948"/>
                  <a:pt x="945" y="963"/>
                  <a:pt x="945" y="963"/>
                </a:cubicBezTo>
                <a:cubicBezTo>
                  <a:pt x="945" y="963"/>
                  <a:pt x="942" y="989"/>
                  <a:pt x="941" y="992"/>
                </a:cubicBezTo>
                <a:cubicBezTo>
                  <a:pt x="941" y="996"/>
                  <a:pt x="941" y="1008"/>
                  <a:pt x="942" y="1013"/>
                </a:cubicBezTo>
                <a:cubicBezTo>
                  <a:pt x="944" y="1018"/>
                  <a:pt x="942" y="1029"/>
                  <a:pt x="938" y="1030"/>
                </a:cubicBezTo>
                <a:cubicBezTo>
                  <a:pt x="934" y="1031"/>
                  <a:pt x="931" y="1034"/>
                  <a:pt x="922" y="1037"/>
                </a:cubicBezTo>
                <a:cubicBezTo>
                  <a:pt x="914" y="1041"/>
                  <a:pt x="906" y="1043"/>
                  <a:pt x="897" y="1045"/>
                </a:cubicBezTo>
                <a:cubicBezTo>
                  <a:pt x="888" y="1046"/>
                  <a:pt x="869" y="1042"/>
                  <a:pt x="869" y="1042"/>
                </a:cubicBezTo>
                <a:cubicBezTo>
                  <a:pt x="869" y="1042"/>
                  <a:pt x="860" y="1021"/>
                  <a:pt x="861" y="1019"/>
                </a:cubicBezTo>
                <a:cubicBezTo>
                  <a:pt x="862" y="1017"/>
                  <a:pt x="864" y="970"/>
                  <a:pt x="862" y="958"/>
                </a:cubicBezTo>
                <a:cubicBezTo>
                  <a:pt x="860" y="946"/>
                  <a:pt x="863" y="914"/>
                  <a:pt x="860" y="904"/>
                </a:cubicBezTo>
                <a:cubicBezTo>
                  <a:pt x="858" y="894"/>
                  <a:pt x="863" y="855"/>
                  <a:pt x="864" y="845"/>
                </a:cubicBezTo>
                <a:cubicBezTo>
                  <a:pt x="865" y="835"/>
                  <a:pt x="865" y="810"/>
                  <a:pt x="865" y="801"/>
                </a:cubicBezTo>
                <a:cubicBezTo>
                  <a:pt x="866" y="792"/>
                  <a:pt x="873" y="782"/>
                  <a:pt x="876" y="775"/>
                </a:cubicBezTo>
                <a:cubicBezTo>
                  <a:pt x="879" y="769"/>
                  <a:pt x="877" y="746"/>
                  <a:pt x="878" y="741"/>
                </a:cubicBezTo>
                <a:cubicBezTo>
                  <a:pt x="878" y="736"/>
                  <a:pt x="875" y="713"/>
                  <a:pt x="877" y="709"/>
                </a:cubicBezTo>
                <a:cubicBezTo>
                  <a:pt x="878" y="704"/>
                  <a:pt x="883" y="694"/>
                  <a:pt x="882" y="690"/>
                </a:cubicBezTo>
                <a:cubicBezTo>
                  <a:pt x="881" y="685"/>
                  <a:pt x="881" y="676"/>
                  <a:pt x="879" y="670"/>
                </a:cubicBezTo>
                <a:cubicBezTo>
                  <a:pt x="878" y="664"/>
                  <a:pt x="875" y="630"/>
                  <a:pt x="875" y="630"/>
                </a:cubicBezTo>
                <a:cubicBezTo>
                  <a:pt x="875" y="630"/>
                  <a:pt x="873" y="653"/>
                  <a:pt x="873" y="657"/>
                </a:cubicBezTo>
                <a:cubicBezTo>
                  <a:pt x="872" y="662"/>
                  <a:pt x="860" y="695"/>
                  <a:pt x="861" y="703"/>
                </a:cubicBezTo>
                <a:cubicBezTo>
                  <a:pt x="861" y="711"/>
                  <a:pt x="852" y="743"/>
                  <a:pt x="852" y="749"/>
                </a:cubicBezTo>
                <a:cubicBezTo>
                  <a:pt x="851" y="756"/>
                  <a:pt x="847" y="780"/>
                  <a:pt x="848" y="784"/>
                </a:cubicBezTo>
                <a:cubicBezTo>
                  <a:pt x="848" y="789"/>
                  <a:pt x="841" y="817"/>
                  <a:pt x="840" y="825"/>
                </a:cubicBezTo>
                <a:cubicBezTo>
                  <a:pt x="839" y="833"/>
                  <a:pt x="837" y="858"/>
                  <a:pt x="835" y="863"/>
                </a:cubicBezTo>
                <a:cubicBezTo>
                  <a:pt x="833" y="869"/>
                  <a:pt x="826" y="892"/>
                  <a:pt x="826" y="897"/>
                </a:cubicBezTo>
                <a:cubicBezTo>
                  <a:pt x="826" y="901"/>
                  <a:pt x="817" y="929"/>
                  <a:pt x="817" y="936"/>
                </a:cubicBezTo>
                <a:cubicBezTo>
                  <a:pt x="818" y="943"/>
                  <a:pt x="799" y="999"/>
                  <a:pt x="797" y="1002"/>
                </a:cubicBezTo>
                <a:cubicBezTo>
                  <a:pt x="795" y="1005"/>
                  <a:pt x="783" y="1029"/>
                  <a:pt x="782" y="1032"/>
                </a:cubicBezTo>
                <a:cubicBezTo>
                  <a:pt x="780" y="1036"/>
                  <a:pt x="779" y="1042"/>
                  <a:pt x="773" y="1044"/>
                </a:cubicBezTo>
                <a:cubicBezTo>
                  <a:pt x="766" y="1046"/>
                  <a:pt x="751" y="1048"/>
                  <a:pt x="742" y="1045"/>
                </a:cubicBezTo>
                <a:cubicBezTo>
                  <a:pt x="732" y="1041"/>
                  <a:pt x="718" y="1037"/>
                  <a:pt x="718" y="1037"/>
                </a:cubicBezTo>
                <a:cubicBezTo>
                  <a:pt x="718" y="1037"/>
                  <a:pt x="703" y="1031"/>
                  <a:pt x="700" y="1028"/>
                </a:cubicBezTo>
                <a:cubicBezTo>
                  <a:pt x="697" y="1025"/>
                  <a:pt x="683" y="1008"/>
                  <a:pt x="683" y="1008"/>
                </a:cubicBezTo>
                <a:cubicBezTo>
                  <a:pt x="683" y="1008"/>
                  <a:pt x="681" y="961"/>
                  <a:pt x="682" y="954"/>
                </a:cubicBezTo>
                <a:cubicBezTo>
                  <a:pt x="682" y="946"/>
                  <a:pt x="691" y="883"/>
                  <a:pt x="695" y="872"/>
                </a:cubicBezTo>
                <a:cubicBezTo>
                  <a:pt x="698" y="861"/>
                  <a:pt x="709" y="820"/>
                  <a:pt x="713" y="809"/>
                </a:cubicBezTo>
                <a:cubicBezTo>
                  <a:pt x="716" y="798"/>
                  <a:pt x="733" y="752"/>
                  <a:pt x="733" y="748"/>
                </a:cubicBezTo>
                <a:cubicBezTo>
                  <a:pt x="733" y="744"/>
                  <a:pt x="737" y="734"/>
                  <a:pt x="741" y="730"/>
                </a:cubicBezTo>
                <a:cubicBezTo>
                  <a:pt x="744" y="726"/>
                  <a:pt x="751" y="724"/>
                  <a:pt x="750" y="718"/>
                </a:cubicBezTo>
                <a:cubicBezTo>
                  <a:pt x="749" y="712"/>
                  <a:pt x="752" y="703"/>
                  <a:pt x="752" y="703"/>
                </a:cubicBezTo>
                <a:cubicBezTo>
                  <a:pt x="752" y="703"/>
                  <a:pt x="757" y="662"/>
                  <a:pt x="756" y="656"/>
                </a:cubicBezTo>
                <a:cubicBezTo>
                  <a:pt x="756" y="650"/>
                  <a:pt x="754" y="615"/>
                  <a:pt x="754" y="610"/>
                </a:cubicBezTo>
                <a:cubicBezTo>
                  <a:pt x="754" y="605"/>
                  <a:pt x="755" y="597"/>
                  <a:pt x="756" y="594"/>
                </a:cubicBezTo>
                <a:cubicBezTo>
                  <a:pt x="758" y="591"/>
                  <a:pt x="755" y="576"/>
                  <a:pt x="756" y="573"/>
                </a:cubicBezTo>
                <a:cubicBezTo>
                  <a:pt x="756" y="570"/>
                  <a:pt x="761" y="556"/>
                  <a:pt x="761" y="554"/>
                </a:cubicBezTo>
                <a:cubicBezTo>
                  <a:pt x="761" y="553"/>
                  <a:pt x="769" y="524"/>
                  <a:pt x="772" y="517"/>
                </a:cubicBezTo>
                <a:cubicBezTo>
                  <a:pt x="775" y="510"/>
                  <a:pt x="777" y="497"/>
                  <a:pt x="780" y="492"/>
                </a:cubicBezTo>
                <a:cubicBezTo>
                  <a:pt x="783" y="487"/>
                  <a:pt x="786" y="477"/>
                  <a:pt x="788" y="474"/>
                </a:cubicBezTo>
                <a:cubicBezTo>
                  <a:pt x="789" y="471"/>
                  <a:pt x="785" y="463"/>
                  <a:pt x="785" y="463"/>
                </a:cubicBezTo>
                <a:cubicBezTo>
                  <a:pt x="785" y="463"/>
                  <a:pt x="780" y="457"/>
                  <a:pt x="782" y="450"/>
                </a:cubicBezTo>
                <a:cubicBezTo>
                  <a:pt x="784" y="442"/>
                  <a:pt x="781" y="407"/>
                  <a:pt x="781" y="398"/>
                </a:cubicBezTo>
                <a:cubicBezTo>
                  <a:pt x="781" y="389"/>
                  <a:pt x="784" y="370"/>
                  <a:pt x="786" y="363"/>
                </a:cubicBezTo>
                <a:cubicBezTo>
                  <a:pt x="787" y="355"/>
                  <a:pt x="789" y="343"/>
                  <a:pt x="789" y="338"/>
                </a:cubicBezTo>
                <a:cubicBezTo>
                  <a:pt x="789" y="333"/>
                  <a:pt x="795" y="311"/>
                  <a:pt x="791" y="308"/>
                </a:cubicBezTo>
                <a:cubicBezTo>
                  <a:pt x="788" y="305"/>
                  <a:pt x="784" y="305"/>
                  <a:pt x="784" y="305"/>
                </a:cubicBezTo>
                <a:cubicBezTo>
                  <a:pt x="784" y="305"/>
                  <a:pt x="775" y="356"/>
                  <a:pt x="774" y="365"/>
                </a:cubicBezTo>
                <a:cubicBezTo>
                  <a:pt x="772" y="374"/>
                  <a:pt x="773" y="386"/>
                  <a:pt x="765" y="397"/>
                </a:cubicBezTo>
                <a:cubicBezTo>
                  <a:pt x="757" y="407"/>
                  <a:pt x="742" y="444"/>
                  <a:pt x="742" y="444"/>
                </a:cubicBezTo>
                <a:cubicBezTo>
                  <a:pt x="734" y="464"/>
                  <a:pt x="734" y="464"/>
                  <a:pt x="734" y="464"/>
                </a:cubicBezTo>
                <a:cubicBezTo>
                  <a:pt x="731" y="484"/>
                  <a:pt x="731" y="484"/>
                  <a:pt x="731" y="484"/>
                </a:cubicBezTo>
                <a:cubicBezTo>
                  <a:pt x="722" y="489"/>
                  <a:pt x="722" y="489"/>
                  <a:pt x="722" y="489"/>
                </a:cubicBezTo>
                <a:cubicBezTo>
                  <a:pt x="729" y="513"/>
                  <a:pt x="729" y="513"/>
                  <a:pt x="729" y="513"/>
                </a:cubicBezTo>
                <a:cubicBezTo>
                  <a:pt x="729" y="513"/>
                  <a:pt x="741" y="524"/>
                  <a:pt x="741" y="531"/>
                </a:cubicBezTo>
                <a:cubicBezTo>
                  <a:pt x="741" y="537"/>
                  <a:pt x="740" y="550"/>
                  <a:pt x="742" y="552"/>
                </a:cubicBezTo>
                <a:cubicBezTo>
                  <a:pt x="743" y="553"/>
                  <a:pt x="743" y="564"/>
                  <a:pt x="743" y="564"/>
                </a:cubicBezTo>
                <a:cubicBezTo>
                  <a:pt x="729" y="573"/>
                  <a:pt x="729" y="573"/>
                  <a:pt x="729" y="573"/>
                </a:cubicBezTo>
                <a:cubicBezTo>
                  <a:pt x="722" y="582"/>
                  <a:pt x="722" y="582"/>
                  <a:pt x="722" y="582"/>
                </a:cubicBezTo>
                <a:cubicBezTo>
                  <a:pt x="722" y="582"/>
                  <a:pt x="709" y="587"/>
                  <a:pt x="707" y="586"/>
                </a:cubicBezTo>
                <a:cubicBezTo>
                  <a:pt x="705" y="585"/>
                  <a:pt x="694" y="583"/>
                  <a:pt x="694" y="583"/>
                </a:cubicBezTo>
                <a:cubicBezTo>
                  <a:pt x="694" y="583"/>
                  <a:pt x="686" y="578"/>
                  <a:pt x="686" y="576"/>
                </a:cubicBezTo>
                <a:cubicBezTo>
                  <a:pt x="686" y="574"/>
                  <a:pt x="682" y="565"/>
                  <a:pt x="683" y="564"/>
                </a:cubicBezTo>
                <a:cubicBezTo>
                  <a:pt x="684" y="562"/>
                  <a:pt x="689" y="551"/>
                  <a:pt x="689" y="551"/>
                </a:cubicBezTo>
                <a:cubicBezTo>
                  <a:pt x="689" y="551"/>
                  <a:pt x="695" y="541"/>
                  <a:pt x="695" y="535"/>
                </a:cubicBezTo>
                <a:cubicBezTo>
                  <a:pt x="695" y="529"/>
                  <a:pt x="686" y="500"/>
                  <a:pt x="686" y="500"/>
                </a:cubicBezTo>
                <a:cubicBezTo>
                  <a:pt x="675" y="506"/>
                  <a:pt x="675" y="506"/>
                  <a:pt x="675" y="506"/>
                </a:cubicBezTo>
                <a:cubicBezTo>
                  <a:pt x="666" y="513"/>
                  <a:pt x="666" y="513"/>
                  <a:pt x="666" y="513"/>
                </a:cubicBezTo>
                <a:cubicBezTo>
                  <a:pt x="634" y="506"/>
                  <a:pt x="634" y="506"/>
                  <a:pt x="634" y="506"/>
                </a:cubicBezTo>
                <a:cubicBezTo>
                  <a:pt x="634" y="506"/>
                  <a:pt x="633" y="498"/>
                  <a:pt x="635" y="498"/>
                </a:cubicBezTo>
                <a:cubicBezTo>
                  <a:pt x="636" y="498"/>
                  <a:pt x="643" y="492"/>
                  <a:pt x="644" y="487"/>
                </a:cubicBezTo>
                <a:cubicBezTo>
                  <a:pt x="645" y="483"/>
                  <a:pt x="650" y="470"/>
                  <a:pt x="650" y="470"/>
                </a:cubicBezTo>
                <a:cubicBezTo>
                  <a:pt x="650" y="470"/>
                  <a:pt x="624" y="414"/>
                  <a:pt x="621" y="412"/>
                </a:cubicBezTo>
                <a:cubicBezTo>
                  <a:pt x="618" y="409"/>
                  <a:pt x="612" y="390"/>
                  <a:pt x="608" y="384"/>
                </a:cubicBezTo>
                <a:cubicBezTo>
                  <a:pt x="605" y="378"/>
                  <a:pt x="600" y="363"/>
                  <a:pt x="596" y="358"/>
                </a:cubicBezTo>
                <a:cubicBezTo>
                  <a:pt x="593" y="353"/>
                  <a:pt x="590" y="339"/>
                  <a:pt x="587" y="338"/>
                </a:cubicBezTo>
                <a:cubicBezTo>
                  <a:pt x="584" y="337"/>
                  <a:pt x="576" y="344"/>
                  <a:pt x="577" y="348"/>
                </a:cubicBezTo>
                <a:cubicBezTo>
                  <a:pt x="578" y="353"/>
                  <a:pt x="575" y="398"/>
                  <a:pt x="575" y="401"/>
                </a:cubicBezTo>
                <a:cubicBezTo>
                  <a:pt x="576" y="404"/>
                  <a:pt x="575" y="447"/>
                  <a:pt x="576" y="450"/>
                </a:cubicBezTo>
                <a:cubicBezTo>
                  <a:pt x="577" y="453"/>
                  <a:pt x="567" y="468"/>
                  <a:pt x="576" y="478"/>
                </a:cubicBezTo>
                <a:cubicBezTo>
                  <a:pt x="584" y="488"/>
                  <a:pt x="587" y="498"/>
                  <a:pt x="589" y="504"/>
                </a:cubicBezTo>
                <a:cubicBezTo>
                  <a:pt x="591" y="510"/>
                  <a:pt x="597" y="527"/>
                  <a:pt x="597" y="530"/>
                </a:cubicBezTo>
                <a:cubicBezTo>
                  <a:pt x="597" y="534"/>
                  <a:pt x="591" y="648"/>
                  <a:pt x="591" y="660"/>
                </a:cubicBezTo>
                <a:cubicBezTo>
                  <a:pt x="590" y="673"/>
                  <a:pt x="588" y="706"/>
                  <a:pt x="587" y="712"/>
                </a:cubicBezTo>
                <a:cubicBezTo>
                  <a:pt x="586" y="718"/>
                  <a:pt x="581" y="740"/>
                  <a:pt x="576" y="746"/>
                </a:cubicBezTo>
                <a:cubicBezTo>
                  <a:pt x="571" y="752"/>
                  <a:pt x="572" y="772"/>
                  <a:pt x="572" y="780"/>
                </a:cubicBezTo>
                <a:cubicBezTo>
                  <a:pt x="573" y="789"/>
                  <a:pt x="572" y="918"/>
                  <a:pt x="570" y="923"/>
                </a:cubicBezTo>
                <a:cubicBezTo>
                  <a:pt x="568" y="928"/>
                  <a:pt x="567" y="952"/>
                  <a:pt x="567" y="952"/>
                </a:cubicBezTo>
                <a:cubicBezTo>
                  <a:pt x="567" y="952"/>
                  <a:pt x="568" y="967"/>
                  <a:pt x="569" y="968"/>
                </a:cubicBezTo>
                <a:cubicBezTo>
                  <a:pt x="571" y="969"/>
                  <a:pt x="578" y="975"/>
                  <a:pt x="584" y="977"/>
                </a:cubicBezTo>
                <a:cubicBezTo>
                  <a:pt x="590" y="979"/>
                  <a:pt x="599" y="978"/>
                  <a:pt x="602" y="980"/>
                </a:cubicBezTo>
                <a:cubicBezTo>
                  <a:pt x="604" y="981"/>
                  <a:pt x="605" y="986"/>
                  <a:pt x="606" y="988"/>
                </a:cubicBezTo>
                <a:cubicBezTo>
                  <a:pt x="606" y="990"/>
                  <a:pt x="610" y="1010"/>
                  <a:pt x="608" y="1011"/>
                </a:cubicBezTo>
                <a:cubicBezTo>
                  <a:pt x="605" y="1011"/>
                  <a:pt x="588" y="1024"/>
                  <a:pt x="585" y="1026"/>
                </a:cubicBezTo>
                <a:cubicBezTo>
                  <a:pt x="582" y="1028"/>
                  <a:pt x="559" y="1045"/>
                  <a:pt x="557" y="1045"/>
                </a:cubicBezTo>
                <a:cubicBezTo>
                  <a:pt x="556" y="1046"/>
                  <a:pt x="542" y="1055"/>
                  <a:pt x="542" y="1055"/>
                </a:cubicBezTo>
                <a:cubicBezTo>
                  <a:pt x="542" y="1055"/>
                  <a:pt x="526" y="1057"/>
                  <a:pt x="525" y="1058"/>
                </a:cubicBezTo>
                <a:cubicBezTo>
                  <a:pt x="523" y="1058"/>
                  <a:pt x="516" y="1055"/>
                  <a:pt x="516" y="1055"/>
                </a:cubicBezTo>
                <a:cubicBezTo>
                  <a:pt x="516" y="1055"/>
                  <a:pt x="512" y="1040"/>
                  <a:pt x="513" y="1035"/>
                </a:cubicBezTo>
                <a:cubicBezTo>
                  <a:pt x="514" y="1029"/>
                  <a:pt x="512" y="1019"/>
                  <a:pt x="512" y="1019"/>
                </a:cubicBezTo>
                <a:cubicBezTo>
                  <a:pt x="496" y="1019"/>
                  <a:pt x="496" y="1019"/>
                  <a:pt x="496" y="1019"/>
                </a:cubicBezTo>
                <a:cubicBezTo>
                  <a:pt x="496" y="1019"/>
                  <a:pt x="488" y="1019"/>
                  <a:pt x="486" y="1012"/>
                </a:cubicBezTo>
                <a:cubicBezTo>
                  <a:pt x="484" y="1006"/>
                  <a:pt x="483" y="995"/>
                  <a:pt x="483" y="995"/>
                </a:cubicBezTo>
                <a:cubicBezTo>
                  <a:pt x="483" y="995"/>
                  <a:pt x="484" y="880"/>
                  <a:pt x="485" y="871"/>
                </a:cubicBezTo>
                <a:cubicBezTo>
                  <a:pt x="486" y="861"/>
                  <a:pt x="489" y="825"/>
                  <a:pt x="489" y="818"/>
                </a:cubicBezTo>
                <a:cubicBezTo>
                  <a:pt x="490" y="812"/>
                  <a:pt x="488" y="791"/>
                  <a:pt x="488" y="784"/>
                </a:cubicBezTo>
                <a:cubicBezTo>
                  <a:pt x="488" y="777"/>
                  <a:pt x="484" y="762"/>
                  <a:pt x="483" y="754"/>
                </a:cubicBezTo>
                <a:cubicBezTo>
                  <a:pt x="482" y="746"/>
                  <a:pt x="475" y="734"/>
                  <a:pt x="474" y="730"/>
                </a:cubicBezTo>
                <a:cubicBezTo>
                  <a:pt x="473" y="725"/>
                  <a:pt x="474" y="677"/>
                  <a:pt x="474" y="671"/>
                </a:cubicBezTo>
                <a:cubicBezTo>
                  <a:pt x="475" y="665"/>
                  <a:pt x="472" y="643"/>
                  <a:pt x="472" y="639"/>
                </a:cubicBezTo>
                <a:cubicBezTo>
                  <a:pt x="472" y="635"/>
                  <a:pt x="468" y="618"/>
                  <a:pt x="468" y="618"/>
                </a:cubicBezTo>
                <a:cubicBezTo>
                  <a:pt x="468" y="618"/>
                  <a:pt x="453" y="700"/>
                  <a:pt x="445" y="717"/>
                </a:cubicBezTo>
                <a:cubicBezTo>
                  <a:pt x="436" y="733"/>
                  <a:pt x="428" y="774"/>
                  <a:pt x="428" y="776"/>
                </a:cubicBezTo>
                <a:cubicBezTo>
                  <a:pt x="428" y="777"/>
                  <a:pt x="417" y="822"/>
                  <a:pt x="417" y="822"/>
                </a:cubicBezTo>
                <a:cubicBezTo>
                  <a:pt x="417" y="822"/>
                  <a:pt x="412" y="871"/>
                  <a:pt x="413" y="875"/>
                </a:cubicBezTo>
                <a:cubicBezTo>
                  <a:pt x="413" y="879"/>
                  <a:pt x="410" y="936"/>
                  <a:pt x="410" y="936"/>
                </a:cubicBezTo>
                <a:cubicBezTo>
                  <a:pt x="405" y="968"/>
                  <a:pt x="405" y="968"/>
                  <a:pt x="405" y="968"/>
                </a:cubicBezTo>
                <a:cubicBezTo>
                  <a:pt x="405" y="968"/>
                  <a:pt x="400" y="987"/>
                  <a:pt x="400" y="990"/>
                </a:cubicBezTo>
                <a:cubicBezTo>
                  <a:pt x="400" y="992"/>
                  <a:pt x="400" y="1004"/>
                  <a:pt x="397" y="1009"/>
                </a:cubicBezTo>
                <a:cubicBezTo>
                  <a:pt x="395" y="1014"/>
                  <a:pt x="385" y="1015"/>
                  <a:pt x="385" y="1015"/>
                </a:cubicBezTo>
                <a:cubicBezTo>
                  <a:pt x="385" y="1015"/>
                  <a:pt x="385" y="1035"/>
                  <a:pt x="384" y="1037"/>
                </a:cubicBezTo>
                <a:cubicBezTo>
                  <a:pt x="383" y="1039"/>
                  <a:pt x="371" y="1048"/>
                  <a:pt x="364" y="1047"/>
                </a:cubicBezTo>
                <a:cubicBezTo>
                  <a:pt x="356" y="1046"/>
                  <a:pt x="345" y="1047"/>
                  <a:pt x="345" y="1047"/>
                </a:cubicBezTo>
                <a:cubicBezTo>
                  <a:pt x="337" y="1031"/>
                  <a:pt x="337" y="1031"/>
                  <a:pt x="337" y="1031"/>
                </a:cubicBezTo>
                <a:cubicBezTo>
                  <a:pt x="333" y="1014"/>
                  <a:pt x="333" y="1014"/>
                  <a:pt x="333" y="1014"/>
                </a:cubicBezTo>
                <a:cubicBezTo>
                  <a:pt x="322" y="1009"/>
                  <a:pt x="322" y="1009"/>
                  <a:pt x="322" y="1009"/>
                </a:cubicBezTo>
                <a:cubicBezTo>
                  <a:pt x="322" y="1009"/>
                  <a:pt x="321" y="908"/>
                  <a:pt x="323" y="885"/>
                </a:cubicBezTo>
                <a:cubicBezTo>
                  <a:pt x="324" y="862"/>
                  <a:pt x="334" y="813"/>
                  <a:pt x="333" y="801"/>
                </a:cubicBezTo>
                <a:cubicBezTo>
                  <a:pt x="333" y="790"/>
                  <a:pt x="336" y="755"/>
                  <a:pt x="336" y="744"/>
                </a:cubicBezTo>
                <a:cubicBezTo>
                  <a:pt x="336" y="732"/>
                  <a:pt x="337" y="712"/>
                  <a:pt x="333" y="706"/>
                </a:cubicBezTo>
                <a:cubicBezTo>
                  <a:pt x="329" y="701"/>
                  <a:pt x="328" y="676"/>
                  <a:pt x="327" y="667"/>
                </a:cubicBezTo>
                <a:cubicBezTo>
                  <a:pt x="326" y="657"/>
                  <a:pt x="327" y="623"/>
                  <a:pt x="327" y="623"/>
                </a:cubicBezTo>
                <a:cubicBezTo>
                  <a:pt x="327" y="623"/>
                  <a:pt x="314" y="622"/>
                  <a:pt x="307" y="619"/>
                </a:cubicBezTo>
                <a:cubicBezTo>
                  <a:pt x="300" y="616"/>
                  <a:pt x="290" y="610"/>
                  <a:pt x="290" y="604"/>
                </a:cubicBezTo>
                <a:cubicBezTo>
                  <a:pt x="290" y="597"/>
                  <a:pt x="289" y="588"/>
                  <a:pt x="289" y="588"/>
                </a:cubicBezTo>
                <a:cubicBezTo>
                  <a:pt x="289" y="588"/>
                  <a:pt x="247" y="573"/>
                  <a:pt x="234" y="563"/>
                </a:cubicBezTo>
                <a:cubicBezTo>
                  <a:pt x="222" y="554"/>
                  <a:pt x="202" y="536"/>
                  <a:pt x="202" y="536"/>
                </a:cubicBezTo>
                <a:cubicBezTo>
                  <a:pt x="197" y="552"/>
                  <a:pt x="197" y="552"/>
                  <a:pt x="197" y="552"/>
                </a:cubicBezTo>
                <a:cubicBezTo>
                  <a:pt x="197" y="552"/>
                  <a:pt x="198" y="569"/>
                  <a:pt x="200" y="574"/>
                </a:cubicBezTo>
                <a:cubicBezTo>
                  <a:pt x="202" y="579"/>
                  <a:pt x="203" y="595"/>
                  <a:pt x="203" y="602"/>
                </a:cubicBezTo>
                <a:cubicBezTo>
                  <a:pt x="203" y="610"/>
                  <a:pt x="194" y="614"/>
                  <a:pt x="197" y="622"/>
                </a:cubicBezTo>
                <a:cubicBezTo>
                  <a:pt x="199" y="629"/>
                  <a:pt x="205" y="656"/>
                  <a:pt x="205" y="656"/>
                </a:cubicBezTo>
                <a:cubicBezTo>
                  <a:pt x="200" y="668"/>
                  <a:pt x="200" y="668"/>
                  <a:pt x="200" y="668"/>
                </a:cubicBezTo>
                <a:cubicBezTo>
                  <a:pt x="200" y="730"/>
                  <a:pt x="200" y="730"/>
                  <a:pt x="200" y="730"/>
                </a:cubicBezTo>
                <a:cubicBezTo>
                  <a:pt x="200" y="730"/>
                  <a:pt x="197" y="765"/>
                  <a:pt x="198" y="768"/>
                </a:cubicBezTo>
                <a:cubicBezTo>
                  <a:pt x="200" y="770"/>
                  <a:pt x="199" y="781"/>
                  <a:pt x="198" y="785"/>
                </a:cubicBezTo>
                <a:cubicBezTo>
                  <a:pt x="198" y="790"/>
                  <a:pt x="200" y="817"/>
                  <a:pt x="197" y="822"/>
                </a:cubicBezTo>
                <a:cubicBezTo>
                  <a:pt x="193" y="828"/>
                  <a:pt x="188" y="852"/>
                  <a:pt x="190" y="862"/>
                </a:cubicBezTo>
                <a:cubicBezTo>
                  <a:pt x="192" y="873"/>
                  <a:pt x="190" y="899"/>
                  <a:pt x="190" y="899"/>
                </a:cubicBezTo>
                <a:cubicBezTo>
                  <a:pt x="175" y="903"/>
                  <a:pt x="175" y="903"/>
                  <a:pt x="175" y="903"/>
                </a:cubicBezTo>
                <a:cubicBezTo>
                  <a:pt x="170" y="981"/>
                  <a:pt x="170" y="981"/>
                  <a:pt x="170" y="981"/>
                </a:cubicBezTo>
                <a:cubicBezTo>
                  <a:pt x="196" y="986"/>
                  <a:pt x="196" y="986"/>
                  <a:pt x="196" y="986"/>
                </a:cubicBezTo>
                <a:cubicBezTo>
                  <a:pt x="215" y="988"/>
                  <a:pt x="215" y="988"/>
                  <a:pt x="215" y="988"/>
                </a:cubicBezTo>
                <a:cubicBezTo>
                  <a:pt x="219" y="996"/>
                  <a:pt x="219" y="996"/>
                  <a:pt x="219" y="996"/>
                </a:cubicBezTo>
                <a:cubicBezTo>
                  <a:pt x="219" y="996"/>
                  <a:pt x="199" y="1006"/>
                  <a:pt x="193" y="1009"/>
                </a:cubicBezTo>
                <a:cubicBezTo>
                  <a:pt x="188" y="1012"/>
                  <a:pt x="170" y="1021"/>
                  <a:pt x="167" y="1023"/>
                </a:cubicBezTo>
                <a:cubicBezTo>
                  <a:pt x="165" y="1024"/>
                  <a:pt x="153" y="1029"/>
                  <a:pt x="146" y="1028"/>
                </a:cubicBezTo>
                <a:cubicBezTo>
                  <a:pt x="140" y="1027"/>
                  <a:pt x="134" y="1025"/>
                  <a:pt x="134" y="1025"/>
                </a:cubicBezTo>
                <a:cubicBezTo>
                  <a:pt x="134" y="1025"/>
                  <a:pt x="135" y="999"/>
                  <a:pt x="134" y="995"/>
                </a:cubicBezTo>
                <a:cubicBezTo>
                  <a:pt x="133" y="990"/>
                  <a:pt x="137" y="951"/>
                  <a:pt x="137" y="947"/>
                </a:cubicBezTo>
                <a:cubicBezTo>
                  <a:pt x="137" y="943"/>
                  <a:pt x="134" y="905"/>
                  <a:pt x="134" y="905"/>
                </a:cubicBezTo>
                <a:cubicBezTo>
                  <a:pt x="116" y="899"/>
                  <a:pt x="116" y="899"/>
                  <a:pt x="116" y="899"/>
                </a:cubicBezTo>
                <a:cubicBezTo>
                  <a:pt x="116" y="899"/>
                  <a:pt x="105" y="888"/>
                  <a:pt x="106" y="881"/>
                </a:cubicBezTo>
                <a:cubicBezTo>
                  <a:pt x="107" y="874"/>
                  <a:pt x="106" y="839"/>
                  <a:pt x="106" y="839"/>
                </a:cubicBezTo>
                <a:cubicBezTo>
                  <a:pt x="112" y="796"/>
                  <a:pt x="112" y="796"/>
                  <a:pt x="112" y="796"/>
                </a:cubicBezTo>
                <a:cubicBezTo>
                  <a:pt x="109" y="757"/>
                  <a:pt x="109" y="757"/>
                  <a:pt x="109" y="757"/>
                </a:cubicBezTo>
                <a:cubicBezTo>
                  <a:pt x="101" y="812"/>
                  <a:pt x="101" y="812"/>
                  <a:pt x="101" y="812"/>
                </a:cubicBezTo>
                <a:cubicBezTo>
                  <a:pt x="100" y="855"/>
                  <a:pt x="100" y="855"/>
                  <a:pt x="100" y="855"/>
                </a:cubicBezTo>
                <a:cubicBezTo>
                  <a:pt x="102" y="881"/>
                  <a:pt x="102" y="881"/>
                  <a:pt x="102" y="881"/>
                </a:cubicBezTo>
                <a:cubicBezTo>
                  <a:pt x="102" y="881"/>
                  <a:pt x="101" y="887"/>
                  <a:pt x="96" y="889"/>
                </a:cubicBezTo>
                <a:cubicBezTo>
                  <a:pt x="92" y="891"/>
                  <a:pt x="85" y="892"/>
                  <a:pt x="85" y="892"/>
                </a:cubicBezTo>
                <a:cubicBezTo>
                  <a:pt x="82" y="963"/>
                  <a:pt x="82" y="963"/>
                  <a:pt x="82" y="963"/>
                </a:cubicBezTo>
                <a:cubicBezTo>
                  <a:pt x="91" y="978"/>
                  <a:pt x="91" y="978"/>
                  <a:pt x="91" y="978"/>
                </a:cubicBezTo>
                <a:cubicBezTo>
                  <a:pt x="91" y="978"/>
                  <a:pt x="93" y="985"/>
                  <a:pt x="90" y="988"/>
                </a:cubicBezTo>
                <a:cubicBezTo>
                  <a:pt x="87" y="991"/>
                  <a:pt x="82" y="1003"/>
                  <a:pt x="82" y="1003"/>
                </a:cubicBezTo>
                <a:cubicBezTo>
                  <a:pt x="82" y="1003"/>
                  <a:pt x="86" y="1011"/>
                  <a:pt x="82" y="1015"/>
                </a:cubicBezTo>
                <a:cubicBezTo>
                  <a:pt x="77" y="1018"/>
                  <a:pt x="69" y="1022"/>
                  <a:pt x="64" y="1023"/>
                </a:cubicBezTo>
                <a:cubicBezTo>
                  <a:pt x="60" y="1023"/>
                  <a:pt x="53" y="1017"/>
                  <a:pt x="53" y="1017"/>
                </a:cubicBezTo>
                <a:cubicBezTo>
                  <a:pt x="53" y="1001"/>
                  <a:pt x="53" y="1001"/>
                  <a:pt x="53" y="1001"/>
                </a:cubicBezTo>
                <a:cubicBezTo>
                  <a:pt x="53" y="1001"/>
                  <a:pt x="53" y="984"/>
                  <a:pt x="53" y="973"/>
                </a:cubicBezTo>
                <a:cubicBezTo>
                  <a:pt x="52" y="963"/>
                  <a:pt x="50" y="937"/>
                  <a:pt x="49" y="929"/>
                </a:cubicBezTo>
                <a:cubicBezTo>
                  <a:pt x="48" y="922"/>
                  <a:pt x="45" y="896"/>
                  <a:pt x="45" y="896"/>
                </a:cubicBezTo>
                <a:cubicBezTo>
                  <a:pt x="14" y="899"/>
                  <a:pt x="14" y="899"/>
                  <a:pt x="14" y="899"/>
                </a:cubicBezTo>
                <a:cubicBezTo>
                  <a:pt x="14" y="899"/>
                  <a:pt x="6" y="900"/>
                  <a:pt x="5" y="890"/>
                </a:cubicBezTo>
                <a:cubicBezTo>
                  <a:pt x="5" y="880"/>
                  <a:pt x="0" y="850"/>
                  <a:pt x="3" y="845"/>
                </a:cubicBezTo>
                <a:cubicBezTo>
                  <a:pt x="6" y="840"/>
                  <a:pt x="14" y="823"/>
                  <a:pt x="14" y="817"/>
                </a:cubicBezTo>
                <a:cubicBezTo>
                  <a:pt x="14" y="811"/>
                  <a:pt x="15" y="769"/>
                  <a:pt x="15" y="764"/>
                </a:cubicBezTo>
                <a:cubicBezTo>
                  <a:pt x="16" y="758"/>
                  <a:pt x="21" y="730"/>
                  <a:pt x="21" y="725"/>
                </a:cubicBezTo>
                <a:cubicBezTo>
                  <a:pt x="21" y="720"/>
                  <a:pt x="25" y="693"/>
                  <a:pt x="26" y="688"/>
                </a:cubicBezTo>
                <a:cubicBezTo>
                  <a:pt x="28" y="683"/>
                  <a:pt x="30" y="664"/>
                  <a:pt x="30" y="664"/>
                </a:cubicBezTo>
                <a:cubicBezTo>
                  <a:pt x="26" y="658"/>
                  <a:pt x="26" y="658"/>
                  <a:pt x="26" y="658"/>
                </a:cubicBezTo>
                <a:cubicBezTo>
                  <a:pt x="26" y="658"/>
                  <a:pt x="31" y="641"/>
                  <a:pt x="31" y="635"/>
                </a:cubicBezTo>
                <a:cubicBezTo>
                  <a:pt x="31" y="630"/>
                  <a:pt x="34" y="612"/>
                  <a:pt x="32" y="610"/>
                </a:cubicBezTo>
                <a:cubicBezTo>
                  <a:pt x="30" y="608"/>
                  <a:pt x="25" y="597"/>
                  <a:pt x="22" y="587"/>
                </a:cubicBezTo>
                <a:cubicBezTo>
                  <a:pt x="20" y="578"/>
                  <a:pt x="20" y="562"/>
                  <a:pt x="20" y="562"/>
                </a:cubicBezTo>
                <a:cubicBezTo>
                  <a:pt x="7" y="561"/>
                  <a:pt x="7" y="561"/>
                  <a:pt x="7" y="561"/>
                </a:cubicBezTo>
                <a:cubicBezTo>
                  <a:pt x="7" y="561"/>
                  <a:pt x="4" y="555"/>
                  <a:pt x="3" y="552"/>
                </a:cubicBezTo>
                <a:cubicBezTo>
                  <a:pt x="2" y="548"/>
                  <a:pt x="4" y="523"/>
                  <a:pt x="4" y="512"/>
                </a:cubicBezTo>
                <a:cubicBezTo>
                  <a:pt x="4" y="500"/>
                  <a:pt x="6" y="481"/>
                  <a:pt x="7" y="475"/>
                </a:cubicBezTo>
                <a:cubicBezTo>
                  <a:pt x="8" y="470"/>
                  <a:pt x="8" y="450"/>
                  <a:pt x="11" y="445"/>
                </a:cubicBezTo>
                <a:cubicBezTo>
                  <a:pt x="13" y="440"/>
                  <a:pt x="18" y="430"/>
                  <a:pt x="22" y="422"/>
                </a:cubicBezTo>
                <a:cubicBezTo>
                  <a:pt x="27" y="413"/>
                  <a:pt x="48" y="395"/>
                  <a:pt x="56" y="395"/>
                </a:cubicBezTo>
                <a:cubicBezTo>
                  <a:pt x="63" y="394"/>
                  <a:pt x="74" y="387"/>
                  <a:pt x="78" y="383"/>
                </a:cubicBezTo>
                <a:cubicBezTo>
                  <a:pt x="82" y="379"/>
                  <a:pt x="89" y="380"/>
                  <a:pt x="92" y="376"/>
                </a:cubicBezTo>
                <a:cubicBezTo>
                  <a:pt x="95" y="371"/>
                  <a:pt x="92" y="343"/>
                  <a:pt x="92" y="343"/>
                </a:cubicBezTo>
                <a:cubicBezTo>
                  <a:pt x="80" y="330"/>
                  <a:pt x="80" y="330"/>
                  <a:pt x="80" y="330"/>
                </a:cubicBezTo>
                <a:cubicBezTo>
                  <a:pt x="80" y="330"/>
                  <a:pt x="70" y="316"/>
                  <a:pt x="72" y="313"/>
                </a:cubicBezTo>
                <a:cubicBezTo>
                  <a:pt x="74" y="309"/>
                  <a:pt x="78" y="308"/>
                  <a:pt x="78" y="308"/>
                </a:cubicBezTo>
                <a:cubicBezTo>
                  <a:pt x="80" y="281"/>
                  <a:pt x="80" y="281"/>
                  <a:pt x="80" y="281"/>
                </a:cubicBezTo>
                <a:cubicBezTo>
                  <a:pt x="80" y="281"/>
                  <a:pt x="86" y="251"/>
                  <a:pt x="102" y="243"/>
                </a:cubicBezTo>
                <a:cubicBezTo>
                  <a:pt x="119" y="235"/>
                  <a:pt x="142" y="239"/>
                  <a:pt x="153" y="247"/>
                </a:cubicBezTo>
                <a:cubicBezTo>
                  <a:pt x="163" y="255"/>
                  <a:pt x="173" y="270"/>
                  <a:pt x="174" y="279"/>
                </a:cubicBezTo>
                <a:cubicBezTo>
                  <a:pt x="175" y="289"/>
                  <a:pt x="175" y="305"/>
                  <a:pt x="175" y="305"/>
                </a:cubicBezTo>
                <a:cubicBezTo>
                  <a:pt x="175" y="305"/>
                  <a:pt x="185" y="313"/>
                  <a:pt x="183" y="317"/>
                </a:cubicBezTo>
                <a:cubicBezTo>
                  <a:pt x="181" y="322"/>
                  <a:pt x="178" y="332"/>
                  <a:pt x="175" y="334"/>
                </a:cubicBezTo>
                <a:cubicBezTo>
                  <a:pt x="172" y="337"/>
                  <a:pt x="166" y="339"/>
                  <a:pt x="166" y="339"/>
                </a:cubicBezTo>
                <a:cubicBezTo>
                  <a:pt x="166" y="339"/>
                  <a:pt x="159" y="344"/>
                  <a:pt x="160" y="347"/>
                </a:cubicBezTo>
                <a:cubicBezTo>
                  <a:pt x="160" y="351"/>
                  <a:pt x="159" y="355"/>
                  <a:pt x="157" y="359"/>
                </a:cubicBezTo>
                <a:cubicBezTo>
                  <a:pt x="155" y="364"/>
                  <a:pt x="148" y="371"/>
                  <a:pt x="148" y="371"/>
                </a:cubicBezTo>
                <a:cubicBezTo>
                  <a:pt x="149" y="375"/>
                  <a:pt x="149" y="375"/>
                  <a:pt x="149" y="375"/>
                </a:cubicBezTo>
                <a:cubicBezTo>
                  <a:pt x="149" y="375"/>
                  <a:pt x="165" y="382"/>
                  <a:pt x="173" y="385"/>
                </a:cubicBezTo>
                <a:cubicBezTo>
                  <a:pt x="182" y="388"/>
                  <a:pt x="201" y="388"/>
                  <a:pt x="205" y="390"/>
                </a:cubicBezTo>
                <a:cubicBezTo>
                  <a:pt x="209" y="392"/>
                  <a:pt x="222" y="405"/>
                  <a:pt x="228" y="414"/>
                </a:cubicBezTo>
                <a:cubicBezTo>
                  <a:pt x="234" y="422"/>
                  <a:pt x="239" y="454"/>
                  <a:pt x="243" y="461"/>
                </a:cubicBezTo>
                <a:cubicBezTo>
                  <a:pt x="246" y="468"/>
                  <a:pt x="252" y="478"/>
                  <a:pt x="253" y="484"/>
                </a:cubicBezTo>
                <a:cubicBezTo>
                  <a:pt x="255" y="490"/>
                  <a:pt x="257" y="505"/>
                  <a:pt x="260" y="511"/>
                </a:cubicBezTo>
                <a:cubicBezTo>
                  <a:pt x="264" y="517"/>
                  <a:pt x="266" y="522"/>
                  <a:pt x="266" y="522"/>
                </a:cubicBezTo>
                <a:cubicBezTo>
                  <a:pt x="253" y="527"/>
                  <a:pt x="253" y="527"/>
                  <a:pt x="253" y="527"/>
                </a:cubicBezTo>
                <a:cubicBezTo>
                  <a:pt x="253" y="527"/>
                  <a:pt x="272" y="543"/>
                  <a:pt x="278" y="548"/>
                </a:cubicBezTo>
                <a:cubicBezTo>
                  <a:pt x="283" y="553"/>
                  <a:pt x="294" y="559"/>
                  <a:pt x="294" y="559"/>
                </a:cubicBezTo>
                <a:lnTo>
                  <a:pt x="301" y="559"/>
                </a:lnTo>
                <a:close/>
              </a:path>
            </a:pathLst>
          </a:custGeom>
          <a:solidFill>
            <a:schemeClr val="bg1"/>
          </a:solid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spcBef>
                <a:spcPts val="0"/>
              </a:spcBef>
              <a:spcAft>
                <a:spcPts val="0"/>
              </a:spcAft>
              <a:defRPr/>
            </a:pPr>
            <a:endParaRPr lang="en-GB">
              <a:solidFill>
                <a:schemeClr val="tx2">
                  <a:lumMod val="50000"/>
                </a:schemeClr>
              </a:solidFill>
            </a:endParaRPr>
          </a:p>
        </p:txBody>
      </p:sp>
      <p:sp>
        <p:nvSpPr>
          <p:cNvPr id="308" name="TextBox 146"/>
          <p:cNvSpPr txBox="1">
            <a:spLocks noChangeArrowheads="1"/>
          </p:cNvSpPr>
          <p:nvPr/>
        </p:nvSpPr>
        <p:spPr bwMode="auto">
          <a:xfrm>
            <a:off x="69850" y="3317875"/>
            <a:ext cx="1000125"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buSzPct val="100000"/>
            </a:pPr>
            <a:r>
              <a:rPr lang="en-US" sz="3200">
                <a:solidFill>
                  <a:srgbClr val="FFFFFF"/>
                </a:solidFill>
                <a:latin typeface="Impact" charset="0"/>
              </a:rPr>
              <a:t>84%</a:t>
            </a:r>
          </a:p>
        </p:txBody>
      </p:sp>
      <p:sp>
        <p:nvSpPr>
          <p:cNvPr id="309" name="Content Placeholder 2"/>
          <p:cNvSpPr txBox="1">
            <a:spLocks/>
          </p:cNvSpPr>
          <p:nvPr/>
        </p:nvSpPr>
        <p:spPr bwMode="auto">
          <a:xfrm>
            <a:off x="217488" y="3743325"/>
            <a:ext cx="10588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738"/>
              </a:spcBef>
              <a:buSzPct val="100000"/>
            </a:pPr>
            <a:r>
              <a:rPr lang="en-US" sz="600">
                <a:solidFill>
                  <a:srgbClr val="FFFFFF"/>
                </a:solidFill>
              </a:rPr>
              <a:t>Familia</a:t>
            </a:r>
          </a:p>
        </p:txBody>
      </p:sp>
      <p:sp>
        <p:nvSpPr>
          <p:cNvPr id="310" name="TextBox 181"/>
          <p:cNvSpPr txBox="1">
            <a:spLocks noChangeArrowheads="1"/>
          </p:cNvSpPr>
          <p:nvPr/>
        </p:nvSpPr>
        <p:spPr bwMode="auto">
          <a:xfrm>
            <a:off x="2990850" y="2176463"/>
            <a:ext cx="25654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262626"/>
                </a:solidFill>
                <a:latin typeface="Impact" charset="0"/>
              </a:rPr>
              <a:t>¿CUÁNTOS ESTÁN MUY INTERESADOS EN LA COPA MUNDIAL 2014?</a:t>
            </a:r>
          </a:p>
        </p:txBody>
      </p:sp>
      <p:sp>
        <p:nvSpPr>
          <p:cNvPr id="311" name="TextBox 200"/>
          <p:cNvSpPr txBox="1">
            <a:spLocks noChangeArrowheads="1"/>
          </p:cNvSpPr>
          <p:nvPr/>
        </p:nvSpPr>
        <p:spPr bwMode="auto">
          <a:xfrm>
            <a:off x="5856288" y="2176463"/>
            <a:ext cx="96678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262626"/>
                </a:solidFill>
                <a:latin typeface="Impact" charset="0"/>
              </a:rPr>
              <a:t>GRADO DE INTERÉS EN EL FÚTBOL</a:t>
            </a:r>
          </a:p>
        </p:txBody>
      </p:sp>
      <p:grpSp>
        <p:nvGrpSpPr>
          <p:cNvPr id="312" name="Group 201"/>
          <p:cNvGrpSpPr>
            <a:grpSpLocks/>
          </p:cNvGrpSpPr>
          <p:nvPr/>
        </p:nvGrpSpPr>
        <p:grpSpPr bwMode="auto">
          <a:xfrm>
            <a:off x="5837238" y="3911600"/>
            <a:ext cx="1582737" cy="744538"/>
            <a:chOff x="10032473" y="2092789"/>
            <a:chExt cx="2007698" cy="1396770"/>
          </a:xfrm>
        </p:grpSpPr>
        <p:sp>
          <p:nvSpPr>
            <p:cNvPr id="313" name="Title 1"/>
            <p:cNvSpPr txBox="1">
              <a:spLocks/>
            </p:cNvSpPr>
            <p:nvPr/>
          </p:nvSpPr>
          <p:spPr bwMode="auto">
            <a:xfrm>
              <a:off x="10042541" y="2405499"/>
              <a:ext cx="1997630" cy="1084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262626"/>
                  </a:solidFill>
                  <a:latin typeface="Impact" charset="0"/>
                </a:rPr>
                <a:t>está muy interesado en el fútbol</a:t>
              </a:r>
            </a:p>
          </p:txBody>
        </p:sp>
        <p:sp>
          <p:nvSpPr>
            <p:cNvPr id="314" name="Title 1"/>
            <p:cNvSpPr txBox="1">
              <a:spLocks/>
            </p:cNvSpPr>
            <p:nvPr/>
          </p:nvSpPr>
          <p:spPr bwMode="auto">
            <a:xfrm>
              <a:off x="10032473" y="2092789"/>
              <a:ext cx="1715706" cy="860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2900">
                  <a:solidFill>
                    <a:srgbClr val="E5CE12"/>
                  </a:solidFill>
                  <a:latin typeface="Impact" charset="0"/>
                </a:rPr>
                <a:t>65%</a:t>
              </a:r>
            </a:p>
          </p:txBody>
        </p:sp>
      </p:grpSp>
      <p:sp>
        <p:nvSpPr>
          <p:cNvPr id="315" name="Rectangle 233"/>
          <p:cNvSpPr>
            <a:spLocks noChangeArrowheads="1"/>
          </p:cNvSpPr>
          <p:nvPr/>
        </p:nvSpPr>
        <p:spPr bwMode="auto">
          <a:xfrm>
            <a:off x="7640638" y="2592388"/>
            <a:ext cx="14128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7190" tIns="33595" rIns="67190" bIns="33595">
            <a:spAutoFit/>
          </a:bodyPr>
          <a:lstStyle/>
          <a:p>
            <a:pPr>
              <a:spcBef>
                <a:spcPts val="200"/>
              </a:spcBef>
              <a:buSzPct val="100000"/>
            </a:pPr>
            <a:r>
              <a:rPr lang="en-US" sz="800">
                <a:solidFill>
                  <a:srgbClr val="FFFFFF"/>
                </a:solidFill>
                <a:latin typeface="Impact" charset="0"/>
              </a:rPr>
              <a:t>¿DÓNDE PRETENDE SEGUIR LA GENTE LA COPA MUNDIAL 2014?</a:t>
            </a:r>
            <a:r>
              <a:rPr lang="en-US" sz="600">
                <a:solidFill>
                  <a:srgbClr val="FFFFFF"/>
                </a:solidFill>
              </a:rPr>
              <a:t>(se excluye «por televisión») </a:t>
            </a:r>
          </a:p>
        </p:txBody>
      </p:sp>
      <p:grpSp>
        <p:nvGrpSpPr>
          <p:cNvPr id="326" name="Group 260"/>
          <p:cNvGrpSpPr>
            <a:grpSpLocks noChangeAspect="1"/>
          </p:cNvGrpSpPr>
          <p:nvPr/>
        </p:nvGrpSpPr>
        <p:grpSpPr bwMode="auto">
          <a:xfrm>
            <a:off x="7427913" y="2922588"/>
            <a:ext cx="1223962" cy="723900"/>
            <a:chOff x="9142664" y="1124311"/>
            <a:chExt cx="1884878" cy="1116000"/>
          </a:xfrm>
        </p:grpSpPr>
        <p:graphicFrame>
          <p:nvGraphicFramePr>
            <p:cNvPr id="327" name="Chart 251"/>
            <p:cNvGraphicFramePr>
              <a:graphicFrameLocks/>
            </p:cNvGraphicFramePr>
            <p:nvPr/>
          </p:nvGraphicFramePr>
          <p:xfrm>
            <a:off x="9064435" y="1046082"/>
            <a:ext cx="2041335" cy="1272458"/>
          </p:xfrm>
          <a:graphic>
            <a:graphicData uri="http://schemas.openxmlformats.org/presentationml/2006/ole">
              <mc:AlternateContent xmlns:mc="http://schemas.openxmlformats.org/markup-compatibility/2006">
                <mc:Choice xmlns:v="urn:schemas-microsoft-com:vml" Requires="v">
                  <p:oleObj spid="_x0000_s316644" r:id="rId14" imgW="1329043" imgH="829128" progId="Excel.Chart.8">
                    <p:embed/>
                  </p:oleObj>
                </mc:Choice>
                <mc:Fallback>
                  <p:oleObj r:id="rId14" imgW="1329043" imgH="829128" progId="Excel.Chart.8">
                    <p:embed/>
                    <p:pic>
                      <p:nvPicPr>
                        <p:cNvPr id="0" name=""/>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9064435" y="1046082"/>
                          <a:ext cx="2041335" cy="1272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28" name="Freeform 4"/>
            <p:cNvSpPr>
              <a:spLocks noChangeAspect="1" noEditPoints="1"/>
            </p:cNvSpPr>
            <p:nvPr/>
          </p:nvSpPr>
          <p:spPr bwMode="auto">
            <a:xfrm>
              <a:off x="9904060" y="1492829"/>
              <a:ext cx="360000" cy="349067"/>
            </a:xfrm>
            <a:custGeom>
              <a:avLst/>
              <a:gdLst>
                <a:gd name="T0" fmla="*/ 0 w 494"/>
                <a:gd name="T1" fmla="*/ 2147483647 h 479"/>
                <a:gd name="T2" fmla="*/ 0 w 494"/>
                <a:gd name="T3" fmla="*/ 2147483647 h 479"/>
                <a:gd name="T4" fmla="*/ 0 w 494"/>
                <a:gd name="T5" fmla="*/ 2147483647 h 479"/>
                <a:gd name="T6" fmla="*/ 2147483647 w 494"/>
                <a:gd name="T7" fmla="*/ 2147483647 h 479"/>
                <a:gd name="T8" fmla="*/ 2147483647 w 494"/>
                <a:gd name="T9" fmla="*/ 2147483647 h 479"/>
                <a:gd name="T10" fmla="*/ 2147483647 w 494"/>
                <a:gd name="T11" fmla="*/ 2147483647 h 479"/>
                <a:gd name="T12" fmla="*/ 2147483647 w 494"/>
                <a:gd name="T13" fmla="*/ 2147483647 h 479"/>
                <a:gd name="T14" fmla="*/ 2147483647 w 494"/>
                <a:gd name="T15" fmla="*/ 2147483647 h 479"/>
                <a:gd name="T16" fmla="*/ 2147483647 w 494"/>
                <a:gd name="T17" fmla="*/ 2147483647 h 479"/>
                <a:gd name="T18" fmla="*/ 2147483647 w 494"/>
                <a:gd name="T19" fmla="*/ 0 h 479"/>
                <a:gd name="T20" fmla="*/ 2147483647 w 494"/>
                <a:gd name="T21" fmla="*/ 2147483647 h 479"/>
                <a:gd name="T22" fmla="*/ 2147483647 w 494"/>
                <a:gd name="T23" fmla="*/ 2147483647 h 479"/>
                <a:gd name="T24" fmla="*/ 2147483647 w 494"/>
                <a:gd name="T25" fmla="*/ 2147483647 h 479"/>
                <a:gd name="T26" fmla="*/ 2147483647 w 494"/>
                <a:gd name="T27" fmla="*/ 2147483647 h 479"/>
                <a:gd name="T28" fmla="*/ 2147483647 w 494"/>
                <a:gd name="T29" fmla="*/ 2147483647 h 479"/>
                <a:gd name="T30" fmla="*/ 2147483647 w 494"/>
                <a:gd name="T31" fmla="*/ 2147483647 h 479"/>
                <a:gd name="T32" fmla="*/ 2147483647 w 494"/>
                <a:gd name="T33" fmla="*/ 2147483647 h 479"/>
                <a:gd name="T34" fmla="*/ 2147483647 w 494"/>
                <a:gd name="T35" fmla="*/ 2147483647 h 479"/>
                <a:gd name="T36" fmla="*/ 2147483647 w 494"/>
                <a:gd name="T37" fmla="*/ 2147483647 h 479"/>
                <a:gd name="T38" fmla="*/ 2147483647 w 494"/>
                <a:gd name="T39" fmla="*/ 2147483647 h 479"/>
                <a:gd name="T40" fmla="*/ 0 w 494"/>
                <a:gd name="T41" fmla="*/ 2147483647 h 479"/>
                <a:gd name="T42" fmla="*/ 2147483647 w 494"/>
                <a:gd name="T43" fmla="*/ 2147483647 h 479"/>
                <a:gd name="T44" fmla="*/ 2147483647 w 494"/>
                <a:gd name="T45" fmla="*/ 2147483647 h 479"/>
                <a:gd name="T46" fmla="*/ 2147483647 w 494"/>
                <a:gd name="T47" fmla="*/ 2147483647 h 479"/>
                <a:gd name="T48" fmla="*/ 2147483647 w 494"/>
                <a:gd name="T49" fmla="*/ 2147483647 h 479"/>
                <a:gd name="T50" fmla="*/ 2147483647 w 494"/>
                <a:gd name="T51" fmla="*/ 2147483647 h 479"/>
                <a:gd name="T52" fmla="*/ 2147483647 w 494"/>
                <a:gd name="T53" fmla="*/ 2147483647 h 479"/>
                <a:gd name="T54" fmla="*/ 2147483647 w 494"/>
                <a:gd name="T55" fmla="*/ 2147483647 h 479"/>
                <a:gd name="T56" fmla="*/ 2147483647 w 494"/>
                <a:gd name="T57" fmla="*/ 2147483647 h 479"/>
                <a:gd name="T58" fmla="*/ 2147483647 w 494"/>
                <a:gd name="T59" fmla="*/ 2147483647 h 479"/>
                <a:gd name="T60" fmla="*/ 2147483647 w 494"/>
                <a:gd name="T61" fmla="*/ 2147483647 h 479"/>
                <a:gd name="T62" fmla="*/ 2147483647 w 494"/>
                <a:gd name="T63" fmla="*/ 2147483647 h 479"/>
                <a:gd name="T64" fmla="*/ 2147483647 w 494"/>
                <a:gd name="T65" fmla="*/ 2147483647 h 479"/>
                <a:gd name="T66" fmla="*/ 2147483647 w 494"/>
                <a:gd name="T67" fmla="*/ 2147483647 h 479"/>
                <a:gd name="T68" fmla="*/ 2147483647 w 494"/>
                <a:gd name="T69" fmla="*/ 2147483647 h 479"/>
                <a:gd name="T70" fmla="*/ 2147483647 w 494"/>
                <a:gd name="T71" fmla="*/ 2147483647 h 479"/>
                <a:gd name="T72" fmla="*/ 2147483647 w 494"/>
                <a:gd name="T73" fmla="*/ 2147483647 h 479"/>
                <a:gd name="T74" fmla="*/ 2147483647 w 494"/>
                <a:gd name="T75" fmla="*/ 2147483647 h 479"/>
                <a:gd name="T76" fmla="*/ 2147483647 w 494"/>
                <a:gd name="T77" fmla="*/ 2147483647 h 479"/>
                <a:gd name="T78" fmla="*/ 2147483647 w 494"/>
                <a:gd name="T79" fmla="*/ 2147483647 h 479"/>
                <a:gd name="T80" fmla="*/ 2147483647 w 494"/>
                <a:gd name="T81" fmla="*/ 2147483647 h 4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4"/>
                <a:gd name="T124" fmla="*/ 0 h 479"/>
                <a:gd name="T125" fmla="*/ 494 w 494"/>
                <a:gd name="T126" fmla="*/ 479 h 4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9" name="Group 261"/>
          <p:cNvGrpSpPr>
            <a:grpSpLocks noChangeAspect="1"/>
          </p:cNvGrpSpPr>
          <p:nvPr/>
        </p:nvGrpSpPr>
        <p:grpSpPr bwMode="auto">
          <a:xfrm>
            <a:off x="7423150" y="3444875"/>
            <a:ext cx="1223963" cy="723900"/>
            <a:chOff x="10344948" y="1124311"/>
            <a:chExt cx="1884878" cy="1116000"/>
          </a:xfrm>
        </p:grpSpPr>
        <p:graphicFrame>
          <p:nvGraphicFramePr>
            <p:cNvPr id="330" name="Chart 252"/>
            <p:cNvGraphicFramePr>
              <a:graphicFrameLocks/>
            </p:cNvGraphicFramePr>
            <p:nvPr/>
          </p:nvGraphicFramePr>
          <p:xfrm>
            <a:off x="10266719" y="1046082"/>
            <a:ext cx="2041335" cy="1272458"/>
          </p:xfrm>
          <a:graphic>
            <a:graphicData uri="http://schemas.openxmlformats.org/presentationml/2006/ole">
              <mc:AlternateContent xmlns:mc="http://schemas.openxmlformats.org/markup-compatibility/2006">
                <mc:Choice xmlns:v="urn:schemas-microsoft-com:vml" Requires="v">
                  <p:oleObj spid="_x0000_s316645" r:id="rId16" imgW="1329043" imgH="823031" progId="Excel.Chart.8">
                    <p:embed/>
                  </p:oleObj>
                </mc:Choice>
                <mc:Fallback>
                  <p:oleObj r:id="rId16" imgW="1329043" imgH="823031" progId="Excel.Chart.8">
                    <p:embed/>
                    <p:pic>
                      <p:nvPicPr>
                        <p:cNvPr id="0" name=""/>
                        <p:cNvPicPr>
                          <a:picLocks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0266719" y="1046082"/>
                          <a:ext cx="2041335" cy="1272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331" name="Picture 2" descr="http://www.primitive-designs.com/images/Briefcase.png"/>
            <p:cNvPicPr>
              <a:picLocks noChangeAspect="1" noChangeArrowheads="1"/>
            </p:cNvPicPr>
            <p:nvPr/>
          </p:nvPicPr>
          <p:blipFill>
            <a:blip r:embed="rId18" cstate="screen">
              <a:grayscl/>
              <a:biLevel thresh="50000"/>
              <a:extLst>
                <a:ext uri="{28A0092B-C50C-407E-A947-70E740481C1C}">
                  <a14:useLocalDpi xmlns:a14="http://schemas.microsoft.com/office/drawing/2010/main"/>
                </a:ext>
              </a:extLst>
            </a:blip>
            <a:srcRect/>
            <a:stretch>
              <a:fillRect/>
            </a:stretch>
          </p:blipFill>
          <p:spPr bwMode="auto">
            <a:xfrm>
              <a:off x="11090390" y="1494741"/>
              <a:ext cx="393481" cy="332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32" name="Group 262"/>
          <p:cNvGrpSpPr>
            <a:grpSpLocks noChangeAspect="1"/>
          </p:cNvGrpSpPr>
          <p:nvPr/>
        </p:nvGrpSpPr>
        <p:grpSpPr bwMode="auto">
          <a:xfrm>
            <a:off x="7437438" y="3956050"/>
            <a:ext cx="1223962" cy="723900"/>
            <a:chOff x="11547231" y="1124311"/>
            <a:chExt cx="1884878" cy="1116000"/>
          </a:xfrm>
        </p:grpSpPr>
        <p:graphicFrame>
          <p:nvGraphicFramePr>
            <p:cNvPr id="333" name="Chart 253"/>
            <p:cNvGraphicFramePr>
              <a:graphicFrameLocks/>
            </p:cNvGraphicFramePr>
            <p:nvPr/>
          </p:nvGraphicFramePr>
          <p:xfrm>
            <a:off x="11469002" y="1046082"/>
            <a:ext cx="2041335" cy="1272458"/>
          </p:xfrm>
          <a:graphic>
            <a:graphicData uri="http://schemas.openxmlformats.org/presentationml/2006/ole">
              <mc:AlternateContent xmlns:mc="http://schemas.openxmlformats.org/markup-compatibility/2006">
                <mc:Choice xmlns:v="urn:schemas-microsoft-com:vml" Requires="v">
                  <p:oleObj spid="_x0000_s316646" name="Chart" r:id="rId19" imgW="1322947" imgH="823031" progId="Excel.Chart.8">
                    <p:embed/>
                  </p:oleObj>
                </mc:Choice>
                <mc:Fallback>
                  <p:oleObj name="Chart" r:id="rId19" imgW="1322947" imgH="823031" progId="Excel.Chart.8">
                    <p:embed/>
                    <p:pic>
                      <p:nvPicPr>
                        <p:cNvPr id="0" name=""/>
                        <p:cNvPicPr>
                          <a:picLocks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1469002" y="1046082"/>
                          <a:ext cx="2041335" cy="1272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334" name="Picture 4" descr="http://vector-magz.com/wp-content/uploads/2014/01/person-walking-icon.png"/>
            <p:cNvPicPr>
              <a:picLocks noChangeAspect="1" noChangeArrowheads="1"/>
            </p:cNvPicPr>
            <p:nvPr/>
          </p:nvPicPr>
          <p:blipFill>
            <a:blip r:embed="rId21" cstate="screen">
              <a:grayscl/>
              <a:biLevel thresh="50000"/>
              <a:extLst>
                <a:ext uri="{28A0092B-C50C-407E-A947-70E740481C1C}">
                  <a14:useLocalDpi xmlns:a14="http://schemas.microsoft.com/office/drawing/2010/main"/>
                </a:ext>
              </a:extLst>
            </a:blip>
            <a:srcRect/>
            <a:stretch>
              <a:fillRect/>
            </a:stretch>
          </p:blipFill>
          <p:spPr bwMode="auto">
            <a:xfrm>
              <a:off x="12367385" y="1446532"/>
              <a:ext cx="255732" cy="4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35" name="Rectangle 282"/>
          <p:cNvSpPr>
            <a:spLocks noChangeArrowheads="1"/>
          </p:cNvSpPr>
          <p:nvPr/>
        </p:nvSpPr>
        <p:spPr bwMode="auto">
          <a:xfrm>
            <a:off x="4940300" y="1193800"/>
            <a:ext cx="468313"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1000">
                <a:solidFill>
                  <a:srgbClr val="FFFFFF"/>
                </a:solidFill>
                <a:latin typeface="Impact" charset="0"/>
              </a:rPr>
              <a:t>62%</a:t>
            </a:r>
          </a:p>
          <a:p>
            <a:pPr>
              <a:buSzPct val="100000"/>
            </a:pPr>
            <a:r>
              <a:rPr lang="en-US" sz="1000">
                <a:solidFill>
                  <a:srgbClr val="FFFFFF"/>
                </a:solidFill>
                <a:latin typeface="Impact" charset="0"/>
              </a:rPr>
              <a:t>      </a:t>
            </a:r>
          </a:p>
        </p:txBody>
      </p:sp>
      <p:sp>
        <p:nvSpPr>
          <p:cNvPr id="336" name="Rectangle 273"/>
          <p:cNvSpPr>
            <a:spLocks noChangeArrowheads="1"/>
          </p:cNvSpPr>
          <p:nvPr/>
        </p:nvSpPr>
        <p:spPr bwMode="auto">
          <a:xfrm>
            <a:off x="4940300" y="1428750"/>
            <a:ext cx="468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1000">
                <a:solidFill>
                  <a:srgbClr val="FFFFFF"/>
                </a:solidFill>
                <a:latin typeface="Impact" charset="0"/>
              </a:rPr>
              <a:t>32%</a:t>
            </a:r>
          </a:p>
          <a:p>
            <a:pPr>
              <a:buSzPct val="100000"/>
            </a:pPr>
            <a:r>
              <a:rPr lang="en-US" sz="1000">
                <a:solidFill>
                  <a:srgbClr val="FFFFFF"/>
                </a:solidFill>
                <a:latin typeface="Impact" charset="0"/>
              </a:rPr>
              <a:t>      </a:t>
            </a:r>
          </a:p>
        </p:txBody>
      </p:sp>
      <p:sp>
        <p:nvSpPr>
          <p:cNvPr id="337" name="Rectangle 258"/>
          <p:cNvSpPr>
            <a:spLocks noChangeArrowheads="1"/>
          </p:cNvSpPr>
          <p:nvPr/>
        </p:nvSpPr>
        <p:spPr bwMode="auto">
          <a:xfrm>
            <a:off x="4940300" y="1673225"/>
            <a:ext cx="468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1000">
                <a:solidFill>
                  <a:srgbClr val="FFFFFF"/>
                </a:solidFill>
                <a:latin typeface="Impact" charset="0"/>
              </a:rPr>
              <a:t>38%</a:t>
            </a:r>
          </a:p>
          <a:p>
            <a:pPr>
              <a:buSzPct val="100000"/>
            </a:pPr>
            <a:r>
              <a:rPr lang="en-US" sz="1000">
                <a:solidFill>
                  <a:srgbClr val="FFFFFF"/>
                </a:solidFill>
                <a:latin typeface="Impact" charset="0"/>
              </a:rPr>
              <a:t>      </a:t>
            </a:r>
          </a:p>
        </p:txBody>
      </p:sp>
      <p:sp>
        <p:nvSpPr>
          <p:cNvPr id="338" name="Rectangle 243"/>
          <p:cNvSpPr>
            <a:spLocks noChangeArrowheads="1"/>
          </p:cNvSpPr>
          <p:nvPr/>
        </p:nvSpPr>
        <p:spPr bwMode="auto">
          <a:xfrm>
            <a:off x="4940300" y="949325"/>
            <a:ext cx="468313"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1000">
                <a:solidFill>
                  <a:srgbClr val="FFFFFF"/>
                </a:solidFill>
                <a:latin typeface="Impact" charset="0"/>
              </a:rPr>
              <a:t>69%</a:t>
            </a:r>
          </a:p>
          <a:p>
            <a:pPr>
              <a:buSzPct val="100000"/>
            </a:pPr>
            <a:r>
              <a:rPr lang="en-US" sz="1000">
                <a:solidFill>
                  <a:srgbClr val="FFFFFF"/>
                </a:solidFill>
                <a:latin typeface="Impact" charset="0"/>
              </a:rPr>
              <a:t>      </a:t>
            </a:r>
          </a:p>
        </p:txBody>
      </p:sp>
      <p:grpSp>
        <p:nvGrpSpPr>
          <p:cNvPr id="339" name="Group 317"/>
          <p:cNvGrpSpPr>
            <a:grpSpLocks/>
          </p:cNvGrpSpPr>
          <p:nvPr/>
        </p:nvGrpSpPr>
        <p:grpSpPr bwMode="auto">
          <a:xfrm>
            <a:off x="6798183" y="2563567"/>
            <a:ext cx="238086" cy="1273518"/>
            <a:chOff x="7031349" y="2708709"/>
            <a:chExt cx="170605" cy="1126180"/>
          </a:xfrm>
        </p:grpSpPr>
        <p:pic>
          <p:nvPicPr>
            <p:cNvPr id="340" name="Picture 318" descr="BALL.png"/>
            <p:cNvPicPr preferRelativeResize="0">
              <a:picLocks/>
            </p:cNvPicPr>
            <p:nvPr/>
          </p:nvPicPr>
          <p:blipFill>
            <a:blip r:embed="rId22">
              <a:extLst>
                <a:ext uri="{28A0092B-C50C-407E-A947-70E740481C1C}">
                  <a14:useLocalDpi xmlns:a14="http://schemas.microsoft.com/office/drawing/2010/main"/>
                </a:ext>
              </a:extLst>
            </a:blip>
            <a:srcRect/>
            <a:stretch>
              <a:fillRect/>
            </a:stretch>
          </p:blipFill>
          <p:spPr bwMode="auto">
            <a:xfrm>
              <a:off x="7031349" y="3668436"/>
              <a:ext cx="162368" cy="166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1" name="Picture 319" descr="BALL.png"/>
            <p:cNvPicPr preferRelativeResize="0">
              <a:picLocks/>
            </p:cNvPicPr>
            <p:nvPr/>
          </p:nvPicPr>
          <p:blipFill>
            <a:blip r:embed="rId22">
              <a:extLst>
                <a:ext uri="{28A0092B-C50C-407E-A947-70E740481C1C}">
                  <a14:useLocalDpi xmlns:a14="http://schemas.microsoft.com/office/drawing/2010/main"/>
                </a:ext>
              </a:extLst>
            </a:blip>
            <a:srcRect/>
            <a:stretch>
              <a:fillRect/>
            </a:stretch>
          </p:blipFill>
          <p:spPr bwMode="auto">
            <a:xfrm>
              <a:off x="7031349" y="3496318"/>
              <a:ext cx="162368" cy="166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2" name="Picture 320" descr="BALL.png"/>
            <p:cNvPicPr preferRelativeResize="0">
              <a:picLocks/>
            </p:cNvPicPr>
            <p:nvPr/>
          </p:nvPicPr>
          <p:blipFill>
            <a:blip r:embed="rId22">
              <a:extLst>
                <a:ext uri="{28A0092B-C50C-407E-A947-70E740481C1C}">
                  <a14:useLocalDpi xmlns:a14="http://schemas.microsoft.com/office/drawing/2010/main"/>
                </a:ext>
              </a:extLst>
            </a:blip>
            <a:srcRect/>
            <a:stretch>
              <a:fillRect/>
            </a:stretch>
          </p:blipFill>
          <p:spPr bwMode="auto">
            <a:xfrm>
              <a:off x="7031349" y="3324200"/>
              <a:ext cx="162368" cy="166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 name="Picture 321" descr="BALL.png"/>
            <p:cNvPicPr preferRelativeResize="0">
              <a:picLocks/>
            </p:cNvPicPr>
            <p:nvPr/>
          </p:nvPicPr>
          <p:blipFill>
            <a:blip r:embed="rId22">
              <a:extLst>
                <a:ext uri="{28A0092B-C50C-407E-A947-70E740481C1C}">
                  <a14:useLocalDpi xmlns:a14="http://schemas.microsoft.com/office/drawing/2010/main"/>
                </a:ext>
              </a:extLst>
            </a:blip>
            <a:srcRect/>
            <a:stretch>
              <a:fillRect/>
            </a:stretch>
          </p:blipFill>
          <p:spPr bwMode="auto">
            <a:xfrm>
              <a:off x="7031349" y="3152082"/>
              <a:ext cx="162368" cy="166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22" descr="BALL.png"/>
            <p:cNvPicPr preferRelativeResize="0">
              <a:picLocks/>
            </p:cNvPicPr>
            <p:nvPr/>
          </p:nvPicPr>
          <p:blipFill>
            <a:blip r:embed="rId22">
              <a:extLst>
                <a:ext uri="{28A0092B-C50C-407E-A947-70E740481C1C}">
                  <a14:useLocalDpi xmlns:a14="http://schemas.microsoft.com/office/drawing/2010/main"/>
                </a:ext>
              </a:extLst>
            </a:blip>
            <a:srcRect/>
            <a:stretch>
              <a:fillRect/>
            </a:stretch>
          </p:blipFill>
          <p:spPr bwMode="auto">
            <a:xfrm>
              <a:off x="7031349" y="2979965"/>
              <a:ext cx="162368" cy="166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 name="Picture 323" descr="BALL.png"/>
            <p:cNvPicPr preferRelativeResize="0">
              <a:picLocks/>
            </p:cNvPicPr>
            <p:nvPr/>
          </p:nvPicPr>
          <p:blipFill>
            <a:blip r:embed="rId22">
              <a:extLst>
                <a:ext uri="{28A0092B-C50C-407E-A947-70E740481C1C}">
                  <a14:useLocalDpi xmlns:a14="http://schemas.microsoft.com/office/drawing/2010/main"/>
                </a:ext>
              </a:extLst>
            </a:blip>
            <a:srcRect/>
            <a:stretch>
              <a:fillRect/>
            </a:stretch>
          </p:blipFill>
          <p:spPr bwMode="auto">
            <a:xfrm>
              <a:off x="7031349" y="2807847"/>
              <a:ext cx="162368" cy="166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6" name="Picture 324" descr="BALL.png"/>
            <p:cNvPicPr preferRelativeResize="0">
              <a:picLocks/>
            </p:cNvPicPr>
            <p:nvPr/>
          </p:nvPicPr>
          <p:blipFill>
            <a:blip r:embed="rId23" cstate="screen">
              <a:extLst>
                <a:ext uri="{28A0092B-C50C-407E-A947-70E740481C1C}">
                  <a14:useLocalDpi xmlns:a14="http://schemas.microsoft.com/office/drawing/2010/main"/>
                </a:ext>
              </a:extLst>
            </a:blip>
            <a:srcRect b="-3"/>
            <a:stretch>
              <a:fillRect/>
            </a:stretch>
          </p:blipFill>
          <p:spPr bwMode="auto">
            <a:xfrm>
              <a:off x="7039586" y="2708709"/>
              <a:ext cx="162368" cy="93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7" name="Group 138"/>
          <p:cNvGrpSpPr>
            <a:grpSpLocks/>
          </p:cNvGrpSpPr>
          <p:nvPr/>
        </p:nvGrpSpPr>
        <p:grpSpPr bwMode="auto">
          <a:xfrm>
            <a:off x="3529013" y="2416175"/>
            <a:ext cx="1774825" cy="1331913"/>
            <a:chOff x="3197317" y="2644448"/>
            <a:chExt cx="843481" cy="1331602"/>
          </a:xfrm>
        </p:grpSpPr>
        <p:sp>
          <p:nvSpPr>
            <p:cNvPr id="348" name="Rectangle 347"/>
            <p:cNvSpPr/>
            <p:nvPr/>
          </p:nvSpPr>
          <p:spPr>
            <a:xfrm>
              <a:off x="3763158" y="2644448"/>
              <a:ext cx="277640"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560070" fontAlgn="auto">
                <a:spcBef>
                  <a:spcPts val="0"/>
                </a:spcBef>
                <a:spcAft>
                  <a:spcPts val="0"/>
                </a:spcAft>
                <a:defRPr/>
              </a:pPr>
              <a:endParaRPr lang="en-GB" sz="1050"/>
            </a:p>
          </p:txBody>
        </p:sp>
        <p:sp>
          <p:nvSpPr>
            <p:cNvPr id="349" name="Rectangle 348"/>
            <p:cNvSpPr/>
            <p:nvPr/>
          </p:nvSpPr>
          <p:spPr>
            <a:xfrm>
              <a:off x="3480237" y="2644448"/>
              <a:ext cx="277640" cy="1331602"/>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560070" fontAlgn="auto">
                <a:spcBef>
                  <a:spcPts val="0"/>
                </a:spcBef>
                <a:spcAft>
                  <a:spcPts val="0"/>
                </a:spcAft>
                <a:defRPr/>
              </a:pPr>
              <a:endParaRPr lang="en-GB" sz="1050"/>
            </a:p>
          </p:txBody>
        </p:sp>
        <p:sp>
          <p:nvSpPr>
            <p:cNvPr id="350" name="Rectangle 349"/>
            <p:cNvSpPr/>
            <p:nvPr/>
          </p:nvSpPr>
          <p:spPr>
            <a:xfrm>
              <a:off x="3197317" y="2644448"/>
              <a:ext cx="277640"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560070" fontAlgn="auto">
                <a:spcBef>
                  <a:spcPts val="0"/>
                </a:spcBef>
                <a:spcAft>
                  <a:spcPts val="0"/>
                </a:spcAft>
                <a:defRPr/>
              </a:pPr>
              <a:endParaRPr lang="en-GB" sz="1050"/>
            </a:p>
          </p:txBody>
        </p:sp>
      </p:grpSp>
      <p:grpSp>
        <p:nvGrpSpPr>
          <p:cNvPr id="351" name="Group 432"/>
          <p:cNvGrpSpPr>
            <a:grpSpLocks/>
          </p:cNvGrpSpPr>
          <p:nvPr/>
        </p:nvGrpSpPr>
        <p:grpSpPr bwMode="auto">
          <a:xfrm>
            <a:off x="3586163" y="3727450"/>
            <a:ext cx="295275" cy="698500"/>
            <a:chOff x="3091179" y="3586731"/>
            <a:chExt cx="296793" cy="699055"/>
          </a:xfrm>
        </p:grpSpPr>
        <p:sp>
          <p:nvSpPr>
            <p:cNvPr id="352" name="TextBox 18"/>
            <p:cNvSpPr txBox="1">
              <a:spLocks noChangeArrowheads="1"/>
            </p:cNvSpPr>
            <p:nvPr/>
          </p:nvSpPr>
          <p:spPr bwMode="auto">
            <a:xfrm rot="-3291489">
              <a:off x="2944643" y="3769967"/>
              <a:ext cx="489339" cy="122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FFFFFF"/>
                  </a:solidFill>
                  <a:latin typeface="Impact" charset="0"/>
                </a:rPr>
                <a:t>MÉXICO</a:t>
              </a:r>
            </a:p>
          </p:txBody>
        </p:sp>
        <p:sp>
          <p:nvSpPr>
            <p:cNvPr id="382" name="Freeform 434"/>
            <p:cNvSpPr>
              <a:spLocks/>
            </p:cNvSpPr>
            <p:nvPr/>
          </p:nvSpPr>
          <p:spPr bwMode="auto">
            <a:xfrm>
              <a:off x="3091179" y="3662725"/>
              <a:ext cx="296793" cy="532085"/>
            </a:xfrm>
            <a:custGeom>
              <a:avLst/>
              <a:gdLst>
                <a:gd name="T0" fmla="*/ 117746 w 289560"/>
                <a:gd name="T1" fmla="*/ 961252 h 436880"/>
                <a:gd name="T2" fmla="*/ 0 w 289560"/>
                <a:gd name="T3" fmla="*/ 748883 h 436880"/>
                <a:gd name="T4" fmla="*/ 319595 w 289560"/>
                <a:gd name="T5" fmla="*/ 0 h 436880"/>
                <a:gd name="T6" fmla="*/ 0 60000 65536"/>
                <a:gd name="T7" fmla="*/ 0 60000 65536"/>
                <a:gd name="T8" fmla="*/ 0 60000 65536"/>
                <a:gd name="T9" fmla="*/ 0 w 289560"/>
                <a:gd name="T10" fmla="*/ 0 h 436880"/>
                <a:gd name="T11" fmla="*/ 289560 w 289560"/>
                <a:gd name="T12" fmla="*/ 436880 h 436880"/>
              </a:gdLst>
              <a:ahLst/>
              <a:cxnLst>
                <a:cxn ang="T6">
                  <a:pos x="T0" y="T1"/>
                </a:cxn>
                <a:cxn ang="T7">
                  <a:pos x="T2" y="T3"/>
                </a:cxn>
                <a:cxn ang="T8">
                  <a:pos x="T4" y="T5"/>
                </a:cxn>
              </a:cxnLst>
              <a:rect l="T9" t="T10" r="T11" b="T12"/>
              <a:pathLst>
                <a:path w="289560" h="436880">
                  <a:moveTo>
                    <a:pt x="106680" y="436880"/>
                  </a:moveTo>
                  <a:lnTo>
                    <a:pt x="0" y="340360"/>
                  </a:lnTo>
                  <a:lnTo>
                    <a:pt x="289560" y="0"/>
                  </a:lnTo>
                </a:path>
              </a:pathLst>
            </a:custGeom>
            <a:noFill/>
            <a:ln w="6350">
              <a:solidFill>
                <a:srgbClr val="0E2231"/>
              </a:solidFill>
              <a:round/>
              <a:headEnd type="oval" w="med" len="med"/>
              <a:tailEnd type="oval" w="sm" len="sm"/>
            </a:ln>
            <a:extLst>
              <a:ext uri="{909E8E84-426E-40dd-AFC4-6F175D3DCCD1}">
                <a14:hiddenFill xmlns:a14="http://schemas.microsoft.com/office/drawing/2010/main">
                  <a:solidFill>
                    <a:srgbClr val="FFFFFF"/>
                  </a:solidFill>
                </a14:hiddenFill>
              </a:ext>
            </a:extLst>
          </p:spPr>
          <p:txBody>
            <a:bodyPr anchor="ctr"/>
            <a:lstStyle/>
            <a:p>
              <a:endParaRPr lang="en-US"/>
            </a:p>
          </p:txBody>
        </p:sp>
        <p:pic>
          <p:nvPicPr>
            <p:cNvPr id="388" name="Picture 435"/>
            <p:cNvPicPr>
              <a:picLocks noChangeAspect="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3106275" y="4105786"/>
              <a:ext cx="180000" cy="1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90" name="Group 436"/>
          <p:cNvGrpSpPr>
            <a:grpSpLocks/>
          </p:cNvGrpSpPr>
          <p:nvPr/>
        </p:nvGrpSpPr>
        <p:grpSpPr bwMode="auto">
          <a:xfrm>
            <a:off x="4206875" y="3727450"/>
            <a:ext cx="296863" cy="698500"/>
            <a:chOff x="3091179" y="3586731"/>
            <a:chExt cx="296793" cy="699055"/>
          </a:xfrm>
        </p:grpSpPr>
        <p:sp>
          <p:nvSpPr>
            <p:cNvPr id="391" name="TextBox 18"/>
            <p:cNvSpPr txBox="1">
              <a:spLocks noChangeArrowheads="1"/>
            </p:cNvSpPr>
            <p:nvPr/>
          </p:nvSpPr>
          <p:spPr bwMode="auto">
            <a:xfrm rot="-3291489">
              <a:off x="2944913" y="3769502"/>
              <a:ext cx="489339" cy="123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FFFFFF"/>
                  </a:solidFill>
                  <a:latin typeface="Impact" charset="0"/>
                </a:rPr>
                <a:t>BRASIL</a:t>
              </a:r>
            </a:p>
          </p:txBody>
        </p:sp>
        <p:sp>
          <p:nvSpPr>
            <p:cNvPr id="393" name="Freeform 392"/>
            <p:cNvSpPr/>
            <p:nvPr/>
          </p:nvSpPr>
          <p:spPr>
            <a:xfrm>
              <a:off x="3091179" y="3662992"/>
              <a:ext cx="296793" cy="532236"/>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chemeClr val="accent3"/>
              </a:solidFill>
              <a:headEnd type="oval" w="med" len="med"/>
              <a:tailEnd type="oval" w="sm" len="sm"/>
            </a:ln>
          </p:spPr>
          <p:txBody>
            <a:bodyPr anchor="ctr"/>
            <a:lstStyle/>
            <a:p>
              <a:pPr algn="ctr" fontAlgn="auto">
                <a:spcBef>
                  <a:spcPts val="0"/>
                </a:spcBef>
                <a:spcAft>
                  <a:spcPts val="0"/>
                </a:spcAft>
                <a:defRPr/>
              </a:pPr>
              <a:endParaRPr lang="en-GB" sz="2000">
                <a:latin typeface="+mn-lt"/>
                <a:ea typeface="+mn-ea"/>
                <a:cs typeface="+mn-cs"/>
              </a:endParaRPr>
            </a:p>
          </p:txBody>
        </p:sp>
        <p:pic>
          <p:nvPicPr>
            <p:cNvPr id="394" name="Picture 439"/>
            <p:cNvPicPr>
              <a:picLocks noChangeAspect="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3106275" y="4105786"/>
              <a:ext cx="180000" cy="1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96" name="Group 444"/>
          <p:cNvGrpSpPr>
            <a:grpSpLocks/>
          </p:cNvGrpSpPr>
          <p:nvPr/>
        </p:nvGrpSpPr>
        <p:grpSpPr bwMode="auto">
          <a:xfrm>
            <a:off x="4776788" y="3727450"/>
            <a:ext cx="296862" cy="698500"/>
            <a:chOff x="3091179" y="3586731"/>
            <a:chExt cx="296793" cy="699055"/>
          </a:xfrm>
        </p:grpSpPr>
        <p:sp>
          <p:nvSpPr>
            <p:cNvPr id="401" name="TextBox 18"/>
            <p:cNvSpPr txBox="1">
              <a:spLocks noChangeArrowheads="1"/>
            </p:cNvSpPr>
            <p:nvPr/>
          </p:nvSpPr>
          <p:spPr bwMode="auto">
            <a:xfrm rot="-3291489">
              <a:off x="2944912" y="3769502"/>
              <a:ext cx="489339" cy="123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FFFFFF"/>
                  </a:solidFill>
                  <a:latin typeface="Impact" charset="0"/>
                </a:rPr>
                <a:t>ARGENTINA</a:t>
              </a:r>
            </a:p>
          </p:txBody>
        </p:sp>
        <p:sp>
          <p:nvSpPr>
            <p:cNvPr id="402" name="Freeform 446"/>
            <p:cNvSpPr>
              <a:spLocks/>
            </p:cNvSpPr>
            <p:nvPr/>
          </p:nvSpPr>
          <p:spPr bwMode="auto">
            <a:xfrm>
              <a:off x="3091179" y="3662725"/>
              <a:ext cx="296793" cy="532085"/>
            </a:xfrm>
            <a:custGeom>
              <a:avLst/>
              <a:gdLst>
                <a:gd name="T0" fmla="*/ 117746 w 289560"/>
                <a:gd name="T1" fmla="*/ 961252 h 436880"/>
                <a:gd name="T2" fmla="*/ 0 w 289560"/>
                <a:gd name="T3" fmla="*/ 748883 h 436880"/>
                <a:gd name="T4" fmla="*/ 319595 w 289560"/>
                <a:gd name="T5" fmla="*/ 0 h 436880"/>
                <a:gd name="T6" fmla="*/ 0 60000 65536"/>
                <a:gd name="T7" fmla="*/ 0 60000 65536"/>
                <a:gd name="T8" fmla="*/ 0 60000 65536"/>
                <a:gd name="T9" fmla="*/ 0 w 289560"/>
                <a:gd name="T10" fmla="*/ 0 h 436880"/>
                <a:gd name="T11" fmla="*/ 289560 w 289560"/>
                <a:gd name="T12" fmla="*/ 436880 h 436880"/>
              </a:gdLst>
              <a:ahLst/>
              <a:cxnLst>
                <a:cxn ang="T6">
                  <a:pos x="T0" y="T1"/>
                </a:cxn>
                <a:cxn ang="T7">
                  <a:pos x="T2" y="T3"/>
                </a:cxn>
                <a:cxn ang="T8">
                  <a:pos x="T4" y="T5"/>
                </a:cxn>
              </a:cxnLst>
              <a:rect l="T9" t="T10" r="T11" b="T12"/>
              <a:pathLst>
                <a:path w="289560" h="436880">
                  <a:moveTo>
                    <a:pt x="106680" y="436880"/>
                  </a:moveTo>
                  <a:lnTo>
                    <a:pt x="0" y="340360"/>
                  </a:lnTo>
                  <a:lnTo>
                    <a:pt x="289560" y="0"/>
                  </a:lnTo>
                </a:path>
              </a:pathLst>
            </a:custGeom>
            <a:noFill/>
            <a:ln w="6350">
              <a:solidFill>
                <a:srgbClr val="0E2231"/>
              </a:solidFill>
              <a:round/>
              <a:headEnd type="oval" w="med" len="med"/>
              <a:tailEnd type="oval" w="sm" len="sm"/>
            </a:ln>
            <a:extLst>
              <a:ext uri="{909E8E84-426E-40dd-AFC4-6F175D3DCCD1}">
                <a14:hiddenFill xmlns:a14="http://schemas.microsoft.com/office/drawing/2010/main">
                  <a:solidFill>
                    <a:srgbClr val="FFFFFF"/>
                  </a:solidFill>
                </a14:hiddenFill>
              </a:ext>
            </a:extLst>
          </p:spPr>
          <p:txBody>
            <a:bodyPr anchor="ctr"/>
            <a:lstStyle/>
            <a:p>
              <a:endParaRPr lang="en-US"/>
            </a:p>
          </p:txBody>
        </p:sp>
        <p:pic>
          <p:nvPicPr>
            <p:cNvPr id="403" name="Picture 447"/>
            <p:cNvPicPr>
              <a:picLocks noChangeAspect="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3106275" y="4105786"/>
              <a:ext cx="180000" cy="1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04" name="Group 352"/>
          <p:cNvGrpSpPr>
            <a:grpSpLocks/>
          </p:cNvGrpSpPr>
          <p:nvPr/>
        </p:nvGrpSpPr>
        <p:grpSpPr bwMode="auto">
          <a:xfrm>
            <a:off x="3152775" y="966788"/>
            <a:ext cx="1844675" cy="927100"/>
            <a:chOff x="2694978" y="1846676"/>
            <a:chExt cx="3174180" cy="1692176"/>
          </a:xfrm>
        </p:grpSpPr>
        <p:grpSp>
          <p:nvGrpSpPr>
            <p:cNvPr id="405" name="Group 353"/>
            <p:cNvGrpSpPr>
              <a:grpSpLocks/>
            </p:cNvGrpSpPr>
            <p:nvPr/>
          </p:nvGrpSpPr>
          <p:grpSpPr bwMode="auto">
            <a:xfrm>
              <a:off x="2694979" y="2293016"/>
              <a:ext cx="3174179" cy="371441"/>
              <a:chOff x="3013969" y="1994789"/>
              <a:chExt cx="3174179" cy="510406"/>
            </a:xfrm>
          </p:grpSpPr>
          <p:grpSp>
            <p:nvGrpSpPr>
              <p:cNvPr id="441" name="Group 378"/>
              <p:cNvGrpSpPr>
                <a:grpSpLocks/>
              </p:cNvGrpSpPr>
              <p:nvPr/>
            </p:nvGrpSpPr>
            <p:grpSpPr bwMode="auto">
              <a:xfrm>
                <a:off x="3954476" y="1994789"/>
                <a:ext cx="2233672" cy="510406"/>
                <a:chOff x="3986375" y="2037321"/>
                <a:chExt cx="1442026" cy="510406"/>
              </a:xfrm>
            </p:grpSpPr>
            <p:sp>
              <p:nvSpPr>
                <p:cNvPr id="449" name="Rectangle 448"/>
                <p:cNvSpPr/>
                <p:nvPr/>
              </p:nvSpPr>
              <p:spPr>
                <a:xfrm>
                  <a:off x="3985845" y="2037163"/>
                  <a:ext cx="1442556" cy="509646"/>
                </a:xfrm>
                <a:prstGeom prst="rect">
                  <a:avLst/>
                </a:prstGeom>
                <a:solidFill>
                  <a:srgbClr val="C6BDBF"/>
                </a:solidFill>
                <a:ln w="25400" cap="flat" cmpd="sng" algn="ctr">
                  <a:noFill/>
                  <a:prstDash val="solid"/>
                </a:ln>
                <a:effectLst/>
              </p:spPr>
              <p:txBody>
                <a:bodyPr wrap="none" anchor="ctr"/>
                <a:lstStyle/>
                <a:p>
                  <a:pPr algn="ctr" fontAlgn="auto">
                    <a:spcBef>
                      <a:spcPts val="0"/>
                    </a:spcBef>
                    <a:spcAft>
                      <a:spcPts val="0"/>
                    </a:spcAft>
                    <a:defRPr/>
                  </a:pPr>
                  <a:endParaRPr lang="en-GB" sz="1000" kern="0" dirty="0">
                    <a:solidFill>
                      <a:srgbClr val="000000"/>
                    </a:solidFill>
                    <a:latin typeface="Arial"/>
                    <a:ea typeface="+mn-ea"/>
                    <a:cs typeface="+mn-cs"/>
                  </a:endParaRPr>
                </a:p>
              </p:txBody>
            </p:sp>
            <p:sp>
              <p:nvSpPr>
                <p:cNvPr id="450" name="Rectangle 449"/>
                <p:cNvSpPr/>
                <p:nvPr/>
              </p:nvSpPr>
              <p:spPr>
                <a:xfrm>
                  <a:off x="3985845" y="2037163"/>
                  <a:ext cx="894103" cy="509646"/>
                </a:xfrm>
                <a:prstGeom prst="rect">
                  <a:avLst/>
                </a:prstGeom>
                <a:solidFill>
                  <a:schemeClr val="accent1"/>
                </a:solidFill>
                <a:ln w="25400" cap="flat" cmpd="sng" algn="ctr">
                  <a:noFill/>
                  <a:prstDash val="solid"/>
                </a:ln>
                <a:effectLst/>
              </p:spPr>
              <p:txBody>
                <a:bodyPr wrap="none" anchor="ctr"/>
                <a:lstStyle/>
                <a:p>
                  <a:pPr algn="ctr" fontAlgn="auto">
                    <a:spcBef>
                      <a:spcPts val="0"/>
                    </a:spcBef>
                    <a:spcAft>
                      <a:spcPts val="0"/>
                    </a:spcAft>
                    <a:defRPr/>
                  </a:pPr>
                  <a:endParaRPr lang="en-GB" sz="1000" kern="0" dirty="0">
                    <a:solidFill>
                      <a:srgbClr val="000000"/>
                    </a:solidFill>
                    <a:latin typeface="Arial"/>
                    <a:ea typeface="+mn-ea"/>
                    <a:cs typeface="+mn-cs"/>
                  </a:endParaRPr>
                </a:p>
              </p:txBody>
            </p:sp>
            <p:cxnSp>
              <p:nvCxnSpPr>
                <p:cNvPr id="451" name="Straight Connector 385"/>
                <p:cNvCxnSpPr>
                  <a:cxnSpLocks noChangeShapeType="1"/>
                </p:cNvCxnSpPr>
                <p:nvPr/>
              </p:nvCxnSpPr>
              <p:spPr bwMode="auto">
                <a:xfrm>
                  <a:off x="3986375" y="2292524"/>
                  <a:ext cx="1442026" cy="0"/>
                </a:xfrm>
                <a:prstGeom prst="line">
                  <a:avLst/>
                </a:prstGeom>
                <a:noFill/>
                <a:ln w="12700" cap="rnd">
                  <a:solidFill>
                    <a:srgbClr val="FFFFFF"/>
                  </a:solidFill>
                  <a:prstDash val="sysDot"/>
                  <a:round/>
                  <a:headEnd/>
                  <a:tailEnd/>
                </a:ln>
                <a:extLst>
                  <a:ext uri="{909E8E84-426E-40dd-AFC4-6F175D3DCCD1}">
                    <a14:hiddenFill xmlns:a14="http://schemas.microsoft.com/office/drawing/2010/main">
                      <a:noFill/>
                    </a14:hiddenFill>
                  </a:ext>
                </a:extLst>
              </p:spPr>
            </p:cxnSp>
          </p:grpSp>
          <p:grpSp>
            <p:nvGrpSpPr>
              <p:cNvPr id="442" name="Group 379"/>
              <p:cNvGrpSpPr>
                <a:grpSpLocks/>
              </p:cNvGrpSpPr>
              <p:nvPr/>
            </p:nvGrpSpPr>
            <p:grpSpPr bwMode="auto">
              <a:xfrm>
                <a:off x="3013969" y="1994789"/>
                <a:ext cx="1037988" cy="510406"/>
                <a:chOff x="5690466" y="2460629"/>
                <a:chExt cx="1037988" cy="510406"/>
              </a:xfrm>
            </p:grpSpPr>
            <p:sp>
              <p:nvSpPr>
                <p:cNvPr id="443" name="Rectangle 442"/>
                <p:cNvSpPr/>
                <p:nvPr/>
              </p:nvSpPr>
              <p:spPr>
                <a:xfrm>
                  <a:off x="5690464" y="2460471"/>
                  <a:ext cx="950615" cy="50964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lstStyle/>
                <a:p>
                  <a:pPr marL="1588" lvl="3" algn="r" defTabSz="606425">
                    <a:lnSpc>
                      <a:spcPct val="80000"/>
                    </a:lnSpc>
                    <a:spcBef>
                      <a:spcPts val="2400"/>
                    </a:spcBef>
                    <a:buSzPct val="100000"/>
                    <a:defRPr/>
                  </a:pPr>
                  <a:r>
                    <a:rPr lang="en-US" sz="600">
                      <a:solidFill>
                        <a:srgbClr val="FFFFFF"/>
                      </a:solidFill>
                      <a:latin typeface="Impact" charset="0"/>
                      <a:ea typeface="ＭＳ Ｐゴシック" charset="0"/>
                      <a:cs typeface="ＭＳ Ｐゴシック" charset="0"/>
                    </a:rPr>
                    <a:t>OLIMPIADAS DE RÍO 2016</a:t>
                  </a:r>
                </a:p>
              </p:txBody>
            </p:sp>
            <p:sp>
              <p:nvSpPr>
                <p:cNvPr id="444" name="Isosceles Triangle 443"/>
                <p:cNvSpPr/>
                <p:nvPr/>
              </p:nvSpPr>
              <p:spPr bwMode="auto">
                <a:xfrm rot="5400000">
                  <a:off x="6564365" y="2650706"/>
                  <a:ext cx="218987" cy="109266"/>
                </a:xfrm>
                <a:prstGeom prst="triangle">
                  <a:avLst/>
                </a:prstGeom>
                <a:solidFill>
                  <a:schemeClr val="accent1">
                    <a:lumMod val="75000"/>
                  </a:schemeClr>
                </a:solidFill>
                <a:ln w="9525" cap="flat" cmpd="sng" algn="ctr">
                  <a:noFill/>
                  <a:prstDash val="solid"/>
                  <a:round/>
                  <a:headEnd type="none" w="med" len="med"/>
                  <a:tailEnd type="none" w="med" len="med"/>
                </a:ln>
                <a:effectLst/>
              </p:spPr>
              <p:txBody>
                <a:bodyPr/>
                <a:lstStyle/>
                <a:p>
                  <a:pPr>
                    <a:defRPr/>
                  </a:pPr>
                  <a:endParaRPr lang="en-GB" sz="900">
                    <a:solidFill>
                      <a:srgbClr val="000000"/>
                    </a:solidFill>
                    <a:latin typeface="Helvetica" charset="0"/>
                    <a:ea typeface="ＭＳ Ｐゴシック" charset="-128"/>
                    <a:cs typeface="+mn-cs"/>
                    <a:sym typeface="Calibri" charset="0"/>
                  </a:endParaRPr>
                </a:p>
              </p:txBody>
            </p:sp>
          </p:grpSp>
        </p:grpSp>
        <p:grpSp>
          <p:nvGrpSpPr>
            <p:cNvPr id="406" name="Group 354"/>
            <p:cNvGrpSpPr>
              <a:grpSpLocks/>
            </p:cNvGrpSpPr>
            <p:nvPr/>
          </p:nvGrpSpPr>
          <p:grpSpPr bwMode="auto">
            <a:xfrm>
              <a:off x="2694978" y="2742910"/>
              <a:ext cx="3174180" cy="371441"/>
              <a:chOff x="3013968" y="1994789"/>
              <a:chExt cx="3174180" cy="510406"/>
            </a:xfrm>
          </p:grpSpPr>
          <p:grpSp>
            <p:nvGrpSpPr>
              <p:cNvPr id="426" name="Group 371"/>
              <p:cNvGrpSpPr>
                <a:grpSpLocks/>
              </p:cNvGrpSpPr>
              <p:nvPr/>
            </p:nvGrpSpPr>
            <p:grpSpPr bwMode="auto">
              <a:xfrm>
                <a:off x="3954476" y="1994789"/>
                <a:ext cx="2233672" cy="510406"/>
                <a:chOff x="3986375" y="2037321"/>
                <a:chExt cx="1442026" cy="510406"/>
              </a:xfrm>
            </p:grpSpPr>
            <p:sp>
              <p:nvSpPr>
                <p:cNvPr id="430" name="Rectangle 429"/>
                <p:cNvSpPr/>
                <p:nvPr/>
              </p:nvSpPr>
              <p:spPr>
                <a:xfrm>
                  <a:off x="3985846" y="2036100"/>
                  <a:ext cx="1442555" cy="509646"/>
                </a:xfrm>
                <a:prstGeom prst="rect">
                  <a:avLst/>
                </a:prstGeom>
                <a:solidFill>
                  <a:srgbClr val="C6BDBF"/>
                </a:solidFill>
                <a:ln w="25400" cap="flat" cmpd="sng" algn="ctr">
                  <a:noFill/>
                  <a:prstDash val="solid"/>
                </a:ln>
                <a:effectLst/>
              </p:spPr>
              <p:txBody>
                <a:bodyPr wrap="none" anchor="ctr"/>
                <a:lstStyle/>
                <a:p>
                  <a:pPr algn="ctr" fontAlgn="auto">
                    <a:spcBef>
                      <a:spcPts val="0"/>
                    </a:spcBef>
                    <a:spcAft>
                      <a:spcPts val="0"/>
                    </a:spcAft>
                    <a:defRPr/>
                  </a:pPr>
                  <a:endParaRPr lang="en-GB" sz="1000" kern="0" dirty="0">
                    <a:solidFill>
                      <a:srgbClr val="000000"/>
                    </a:solidFill>
                    <a:latin typeface="Arial"/>
                    <a:ea typeface="+mn-ea"/>
                    <a:cs typeface="+mn-cs"/>
                  </a:endParaRPr>
                </a:p>
              </p:txBody>
            </p:sp>
            <p:sp>
              <p:nvSpPr>
                <p:cNvPr id="431" name="Rectangle 430"/>
                <p:cNvSpPr/>
                <p:nvPr/>
              </p:nvSpPr>
              <p:spPr>
                <a:xfrm>
                  <a:off x="3985846" y="2036100"/>
                  <a:ext cx="474386" cy="509646"/>
                </a:xfrm>
                <a:prstGeom prst="rect">
                  <a:avLst/>
                </a:prstGeom>
                <a:solidFill>
                  <a:schemeClr val="accent5"/>
                </a:solidFill>
                <a:ln w="25400" cap="flat" cmpd="sng" algn="ctr">
                  <a:noFill/>
                  <a:prstDash val="solid"/>
                </a:ln>
                <a:effectLst/>
              </p:spPr>
              <p:txBody>
                <a:bodyPr wrap="none" anchor="ctr"/>
                <a:lstStyle/>
                <a:p>
                  <a:pPr algn="ctr" fontAlgn="auto">
                    <a:spcBef>
                      <a:spcPts val="0"/>
                    </a:spcBef>
                    <a:spcAft>
                      <a:spcPts val="0"/>
                    </a:spcAft>
                    <a:defRPr/>
                  </a:pPr>
                  <a:endParaRPr lang="en-GB" sz="1000" kern="0" dirty="0">
                    <a:solidFill>
                      <a:srgbClr val="000000"/>
                    </a:solidFill>
                    <a:latin typeface="Arial"/>
                    <a:ea typeface="+mn-ea"/>
                    <a:cs typeface="+mn-cs"/>
                  </a:endParaRPr>
                </a:p>
              </p:txBody>
            </p:sp>
            <p:cxnSp>
              <p:nvCxnSpPr>
                <p:cNvPr id="432" name="Straight Connector 377"/>
                <p:cNvCxnSpPr>
                  <a:cxnSpLocks noChangeShapeType="1"/>
                </p:cNvCxnSpPr>
                <p:nvPr/>
              </p:nvCxnSpPr>
              <p:spPr bwMode="auto">
                <a:xfrm>
                  <a:off x="3986375" y="2292524"/>
                  <a:ext cx="1442026" cy="0"/>
                </a:xfrm>
                <a:prstGeom prst="line">
                  <a:avLst/>
                </a:prstGeom>
                <a:noFill/>
                <a:ln w="12700" cap="rnd">
                  <a:solidFill>
                    <a:srgbClr val="FFFFFF"/>
                  </a:solidFill>
                  <a:prstDash val="sysDot"/>
                  <a:round/>
                  <a:headEnd/>
                  <a:tailEnd/>
                </a:ln>
                <a:extLst>
                  <a:ext uri="{909E8E84-426E-40dd-AFC4-6F175D3DCCD1}">
                    <a14:hiddenFill xmlns:a14="http://schemas.microsoft.com/office/drawing/2010/main">
                      <a:noFill/>
                    </a14:hiddenFill>
                  </a:ext>
                </a:extLst>
              </p:spPr>
            </p:cxnSp>
          </p:grpSp>
          <p:grpSp>
            <p:nvGrpSpPr>
              <p:cNvPr id="427" name="Group 372"/>
              <p:cNvGrpSpPr>
                <a:grpSpLocks/>
              </p:cNvGrpSpPr>
              <p:nvPr/>
            </p:nvGrpSpPr>
            <p:grpSpPr bwMode="auto">
              <a:xfrm>
                <a:off x="3013968" y="1994789"/>
                <a:ext cx="1037989" cy="510406"/>
                <a:chOff x="5690465" y="2460629"/>
                <a:chExt cx="1037989" cy="510406"/>
              </a:xfrm>
            </p:grpSpPr>
            <p:sp>
              <p:nvSpPr>
                <p:cNvPr id="428" name="Rectangle 427"/>
                <p:cNvSpPr/>
                <p:nvPr/>
              </p:nvSpPr>
              <p:spPr>
                <a:xfrm>
                  <a:off x="5690465" y="2459408"/>
                  <a:ext cx="950616" cy="509646"/>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lstStyle/>
                <a:p>
                  <a:pPr marL="1588" lvl="3" algn="r" defTabSz="606425">
                    <a:lnSpc>
                      <a:spcPct val="80000"/>
                    </a:lnSpc>
                    <a:spcBef>
                      <a:spcPts val="2400"/>
                    </a:spcBef>
                    <a:buSzPct val="100000"/>
                    <a:defRPr/>
                  </a:pPr>
                  <a:r>
                    <a:rPr lang="en-US" sz="600">
                      <a:solidFill>
                        <a:srgbClr val="FFFFFF"/>
                      </a:solidFill>
                      <a:latin typeface="Impact" pitchFamily="34" charset="0"/>
                      <a:ea typeface="ＭＳ Ｐゴシック" pitchFamily="34" charset="-128"/>
                    </a:rPr>
                    <a:t>EUROCOPA 2016 FRANCIA</a:t>
                  </a:r>
                </a:p>
              </p:txBody>
            </p:sp>
            <p:sp>
              <p:nvSpPr>
                <p:cNvPr id="429" name="Isosceles Triangle 428"/>
                <p:cNvSpPr/>
                <p:nvPr/>
              </p:nvSpPr>
              <p:spPr bwMode="auto">
                <a:xfrm rot="5400000">
                  <a:off x="6564365" y="2649645"/>
                  <a:ext cx="218990" cy="109266"/>
                </a:xfrm>
                <a:prstGeom prst="triangle">
                  <a:avLst/>
                </a:prstGeom>
                <a:solidFill>
                  <a:schemeClr val="accent5">
                    <a:lumMod val="75000"/>
                  </a:schemeClr>
                </a:solidFill>
                <a:ln w="9525" cap="flat" cmpd="sng" algn="ctr">
                  <a:noFill/>
                  <a:prstDash val="solid"/>
                  <a:round/>
                  <a:headEnd type="none" w="med" len="med"/>
                  <a:tailEnd type="none" w="med" len="med"/>
                </a:ln>
                <a:effectLst/>
              </p:spPr>
              <p:txBody>
                <a:bodyPr/>
                <a:lstStyle/>
                <a:p>
                  <a:pPr>
                    <a:defRPr/>
                  </a:pPr>
                  <a:endParaRPr lang="en-GB" sz="900">
                    <a:solidFill>
                      <a:srgbClr val="000000"/>
                    </a:solidFill>
                    <a:latin typeface="Helvetica" charset="0"/>
                    <a:ea typeface="ＭＳ Ｐゴシック" charset="-128"/>
                    <a:cs typeface="+mn-cs"/>
                    <a:sym typeface="Calibri" charset="0"/>
                  </a:endParaRPr>
                </a:p>
              </p:txBody>
            </p:sp>
          </p:grpSp>
        </p:grpSp>
        <p:grpSp>
          <p:nvGrpSpPr>
            <p:cNvPr id="407" name="Group 355"/>
            <p:cNvGrpSpPr>
              <a:grpSpLocks/>
            </p:cNvGrpSpPr>
            <p:nvPr/>
          </p:nvGrpSpPr>
          <p:grpSpPr bwMode="auto">
            <a:xfrm>
              <a:off x="2694978" y="3167411"/>
              <a:ext cx="3174180" cy="371441"/>
              <a:chOff x="3013968" y="1994789"/>
              <a:chExt cx="3174180" cy="510406"/>
            </a:xfrm>
          </p:grpSpPr>
          <p:grpSp>
            <p:nvGrpSpPr>
              <p:cNvPr id="416" name="Group 364"/>
              <p:cNvGrpSpPr>
                <a:grpSpLocks/>
              </p:cNvGrpSpPr>
              <p:nvPr/>
            </p:nvGrpSpPr>
            <p:grpSpPr bwMode="auto">
              <a:xfrm>
                <a:off x="3954476" y="1994789"/>
                <a:ext cx="2233672" cy="510406"/>
                <a:chOff x="3986375" y="2037321"/>
                <a:chExt cx="1442026" cy="510406"/>
              </a:xfrm>
            </p:grpSpPr>
            <p:sp>
              <p:nvSpPr>
                <p:cNvPr id="420" name="Rectangle 419"/>
                <p:cNvSpPr/>
                <p:nvPr/>
              </p:nvSpPr>
              <p:spPr>
                <a:xfrm>
                  <a:off x="3985846" y="2038081"/>
                  <a:ext cx="1442555" cy="509646"/>
                </a:xfrm>
                <a:prstGeom prst="rect">
                  <a:avLst/>
                </a:prstGeom>
                <a:solidFill>
                  <a:srgbClr val="C6BDBF"/>
                </a:solidFill>
                <a:ln w="25400" cap="flat" cmpd="sng" algn="ctr">
                  <a:noFill/>
                  <a:prstDash val="solid"/>
                </a:ln>
                <a:effectLst/>
              </p:spPr>
              <p:txBody>
                <a:bodyPr wrap="none" anchor="ctr"/>
                <a:lstStyle/>
                <a:p>
                  <a:pPr algn="ctr" fontAlgn="auto">
                    <a:spcBef>
                      <a:spcPts val="0"/>
                    </a:spcBef>
                    <a:spcAft>
                      <a:spcPts val="0"/>
                    </a:spcAft>
                    <a:defRPr/>
                  </a:pPr>
                  <a:endParaRPr lang="en-GB" sz="1000" kern="0" dirty="0">
                    <a:solidFill>
                      <a:srgbClr val="000000"/>
                    </a:solidFill>
                    <a:latin typeface="Arial"/>
                    <a:ea typeface="+mn-ea"/>
                    <a:cs typeface="+mn-cs"/>
                  </a:endParaRPr>
                </a:p>
              </p:txBody>
            </p:sp>
            <p:sp>
              <p:nvSpPr>
                <p:cNvPr id="422" name="Rectangle 421"/>
                <p:cNvSpPr/>
                <p:nvPr/>
              </p:nvSpPr>
              <p:spPr>
                <a:xfrm>
                  <a:off x="3985846" y="2038081"/>
                  <a:ext cx="569616" cy="509646"/>
                </a:xfrm>
                <a:prstGeom prst="rect">
                  <a:avLst/>
                </a:prstGeom>
                <a:solidFill>
                  <a:schemeClr val="accent6">
                    <a:lumMod val="75000"/>
                  </a:schemeClr>
                </a:solidFill>
                <a:ln w="25400" cap="flat" cmpd="sng" algn="ctr">
                  <a:noFill/>
                  <a:prstDash val="solid"/>
                </a:ln>
                <a:effectLst/>
              </p:spPr>
              <p:txBody>
                <a:bodyPr wrap="none" anchor="ctr"/>
                <a:lstStyle/>
                <a:p>
                  <a:pPr algn="ctr" fontAlgn="auto">
                    <a:spcBef>
                      <a:spcPts val="0"/>
                    </a:spcBef>
                    <a:spcAft>
                      <a:spcPts val="0"/>
                    </a:spcAft>
                    <a:defRPr/>
                  </a:pPr>
                  <a:endParaRPr lang="en-GB" sz="1000" kern="0" dirty="0">
                    <a:solidFill>
                      <a:srgbClr val="000000"/>
                    </a:solidFill>
                    <a:latin typeface="Arial"/>
                    <a:ea typeface="+mn-ea"/>
                    <a:cs typeface="+mn-cs"/>
                  </a:endParaRPr>
                </a:p>
              </p:txBody>
            </p:sp>
            <p:cxnSp>
              <p:nvCxnSpPr>
                <p:cNvPr id="425" name="Straight Connector 370"/>
                <p:cNvCxnSpPr>
                  <a:cxnSpLocks noChangeShapeType="1"/>
                </p:cNvCxnSpPr>
                <p:nvPr/>
              </p:nvCxnSpPr>
              <p:spPr bwMode="auto">
                <a:xfrm>
                  <a:off x="3986375" y="2292524"/>
                  <a:ext cx="1442026" cy="0"/>
                </a:xfrm>
                <a:prstGeom prst="line">
                  <a:avLst/>
                </a:prstGeom>
                <a:noFill/>
                <a:ln w="12700" cap="rnd">
                  <a:solidFill>
                    <a:srgbClr val="FFFFFF"/>
                  </a:solidFill>
                  <a:prstDash val="sysDot"/>
                  <a:round/>
                  <a:headEnd/>
                  <a:tailEnd/>
                </a:ln>
                <a:extLst>
                  <a:ext uri="{909E8E84-426E-40dd-AFC4-6F175D3DCCD1}">
                    <a14:hiddenFill xmlns:a14="http://schemas.microsoft.com/office/drawing/2010/main">
                      <a:noFill/>
                    </a14:hiddenFill>
                  </a:ext>
                </a:extLst>
              </p:spPr>
            </p:cxnSp>
          </p:grpSp>
          <p:grpSp>
            <p:nvGrpSpPr>
              <p:cNvPr id="417" name="Group 365"/>
              <p:cNvGrpSpPr>
                <a:grpSpLocks/>
              </p:cNvGrpSpPr>
              <p:nvPr/>
            </p:nvGrpSpPr>
            <p:grpSpPr bwMode="auto">
              <a:xfrm>
                <a:off x="3013968" y="1994789"/>
                <a:ext cx="1037989" cy="510406"/>
                <a:chOff x="5690465" y="2460629"/>
                <a:chExt cx="1037989" cy="510406"/>
              </a:xfrm>
            </p:grpSpPr>
            <p:sp>
              <p:nvSpPr>
                <p:cNvPr id="418" name="Rectangle 417"/>
                <p:cNvSpPr/>
                <p:nvPr/>
              </p:nvSpPr>
              <p:spPr>
                <a:xfrm>
                  <a:off x="5690465" y="2461389"/>
                  <a:ext cx="950616" cy="50964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lstStyle/>
                <a:p>
                  <a:pPr marL="1588" lvl="3" algn="r" defTabSz="606425">
                    <a:lnSpc>
                      <a:spcPct val="80000"/>
                    </a:lnSpc>
                    <a:spcBef>
                      <a:spcPts val="2400"/>
                    </a:spcBef>
                    <a:buSzPct val="100000"/>
                    <a:defRPr/>
                  </a:pPr>
                  <a:r>
                    <a:rPr lang="en-US" sz="600">
                      <a:solidFill>
                        <a:srgbClr val="FFFFFF"/>
                      </a:solidFill>
                      <a:latin typeface="Impact" pitchFamily="34" charset="0"/>
                      <a:ea typeface="ＭＳ Ｐゴシック" pitchFamily="34" charset="-128"/>
                    </a:rPr>
                    <a:t>OLIMPIADAS DE INVIERNO 2018</a:t>
                  </a:r>
                </a:p>
              </p:txBody>
            </p:sp>
            <p:sp>
              <p:nvSpPr>
                <p:cNvPr id="419" name="Isosceles Triangle 418"/>
                <p:cNvSpPr/>
                <p:nvPr/>
              </p:nvSpPr>
              <p:spPr bwMode="auto">
                <a:xfrm rot="5400000">
                  <a:off x="6564367" y="2651624"/>
                  <a:ext cx="218987" cy="109266"/>
                </a:xfrm>
                <a:prstGeom prst="triangle">
                  <a:avLst/>
                </a:prstGeom>
                <a:solidFill>
                  <a:schemeClr val="accent6">
                    <a:lumMod val="50000"/>
                  </a:schemeClr>
                </a:solidFill>
                <a:ln w="9525" cap="flat" cmpd="sng" algn="ctr">
                  <a:noFill/>
                  <a:prstDash val="solid"/>
                  <a:round/>
                  <a:headEnd type="none" w="med" len="med"/>
                  <a:tailEnd type="none" w="med" len="med"/>
                </a:ln>
                <a:effectLst/>
              </p:spPr>
              <p:txBody>
                <a:bodyPr/>
                <a:lstStyle/>
                <a:p>
                  <a:pPr>
                    <a:defRPr/>
                  </a:pPr>
                  <a:endParaRPr lang="en-GB" sz="900">
                    <a:solidFill>
                      <a:srgbClr val="000000"/>
                    </a:solidFill>
                    <a:latin typeface="Helvetica" charset="0"/>
                    <a:ea typeface="ＭＳ Ｐゴシック" charset="-128"/>
                    <a:cs typeface="+mn-cs"/>
                    <a:sym typeface="Calibri" charset="0"/>
                  </a:endParaRPr>
                </a:p>
              </p:txBody>
            </p:sp>
          </p:grpSp>
        </p:grpSp>
        <p:grpSp>
          <p:nvGrpSpPr>
            <p:cNvPr id="408" name="Group 356"/>
            <p:cNvGrpSpPr>
              <a:grpSpLocks/>
            </p:cNvGrpSpPr>
            <p:nvPr/>
          </p:nvGrpSpPr>
          <p:grpSpPr bwMode="auto">
            <a:xfrm>
              <a:off x="2694979" y="1846676"/>
              <a:ext cx="3174179" cy="371441"/>
              <a:chOff x="3013969" y="1994789"/>
              <a:chExt cx="3174179" cy="510406"/>
            </a:xfrm>
          </p:grpSpPr>
          <p:grpSp>
            <p:nvGrpSpPr>
              <p:cNvPr id="409" name="Group 357"/>
              <p:cNvGrpSpPr>
                <a:grpSpLocks/>
              </p:cNvGrpSpPr>
              <p:nvPr/>
            </p:nvGrpSpPr>
            <p:grpSpPr bwMode="auto">
              <a:xfrm>
                <a:off x="3954476" y="1994789"/>
                <a:ext cx="2233672" cy="510406"/>
                <a:chOff x="3986375" y="2037321"/>
                <a:chExt cx="1442026" cy="510406"/>
              </a:xfrm>
            </p:grpSpPr>
            <p:sp>
              <p:nvSpPr>
                <p:cNvPr id="413" name="Rectangle 412"/>
                <p:cNvSpPr/>
                <p:nvPr/>
              </p:nvSpPr>
              <p:spPr>
                <a:xfrm>
                  <a:off x="3985845" y="2037321"/>
                  <a:ext cx="1442556" cy="509646"/>
                </a:xfrm>
                <a:prstGeom prst="rect">
                  <a:avLst/>
                </a:prstGeom>
                <a:solidFill>
                  <a:srgbClr val="C6BDBF"/>
                </a:solidFill>
                <a:ln w="25400" cap="flat" cmpd="sng" algn="ctr">
                  <a:noFill/>
                  <a:prstDash val="solid"/>
                </a:ln>
                <a:effectLst/>
              </p:spPr>
              <p:txBody>
                <a:bodyPr wrap="none" anchor="ctr"/>
                <a:lstStyle/>
                <a:p>
                  <a:pPr algn="ctr" fontAlgn="auto">
                    <a:spcBef>
                      <a:spcPts val="0"/>
                    </a:spcBef>
                    <a:spcAft>
                      <a:spcPts val="0"/>
                    </a:spcAft>
                    <a:defRPr/>
                  </a:pPr>
                  <a:endParaRPr lang="en-GB" sz="1000" kern="0" dirty="0">
                    <a:solidFill>
                      <a:srgbClr val="000000"/>
                    </a:solidFill>
                    <a:latin typeface="Arial"/>
                    <a:ea typeface="+mn-ea"/>
                    <a:cs typeface="+mn-cs"/>
                  </a:endParaRPr>
                </a:p>
              </p:txBody>
            </p:sp>
            <p:sp>
              <p:nvSpPr>
                <p:cNvPr id="414" name="Rectangle 413"/>
                <p:cNvSpPr/>
                <p:nvPr/>
              </p:nvSpPr>
              <p:spPr>
                <a:xfrm>
                  <a:off x="3985845" y="2037321"/>
                  <a:ext cx="1005204" cy="509646"/>
                </a:xfrm>
                <a:prstGeom prst="rect">
                  <a:avLst/>
                </a:prstGeom>
                <a:solidFill>
                  <a:schemeClr val="accent3"/>
                </a:solidFill>
                <a:ln w="25400" cap="flat" cmpd="sng" algn="ctr">
                  <a:noFill/>
                  <a:prstDash val="solid"/>
                </a:ln>
                <a:effectLst/>
              </p:spPr>
              <p:txBody>
                <a:bodyPr wrap="none" anchor="ctr"/>
                <a:lstStyle/>
                <a:p>
                  <a:pPr algn="ctr" fontAlgn="auto">
                    <a:spcBef>
                      <a:spcPts val="0"/>
                    </a:spcBef>
                    <a:spcAft>
                      <a:spcPts val="0"/>
                    </a:spcAft>
                    <a:defRPr/>
                  </a:pPr>
                  <a:endParaRPr lang="en-GB" sz="1000" kern="0" dirty="0">
                    <a:solidFill>
                      <a:srgbClr val="000000"/>
                    </a:solidFill>
                    <a:latin typeface="Arial"/>
                    <a:ea typeface="+mn-ea"/>
                    <a:cs typeface="+mn-cs"/>
                  </a:endParaRPr>
                </a:p>
              </p:txBody>
            </p:sp>
            <p:cxnSp>
              <p:nvCxnSpPr>
                <p:cNvPr id="415" name="Straight Connector 363"/>
                <p:cNvCxnSpPr>
                  <a:cxnSpLocks noChangeShapeType="1"/>
                </p:cNvCxnSpPr>
                <p:nvPr/>
              </p:nvCxnSpPr>
              <p:spPr bwMode="auto">
                <a:xfrm>
                  <a:off x="3986375" y="2292524"/>
                  <a:ext cx="1442026" cy="0"/>
                </a:xfrm>
                <a:prstGeom prst="line">
                  <a:avLst/>
                </a:prstGeom>
                <a:noFill/>
                <a:ln w="12700" cap="rnd">
                  <a:solidFill>
                    <a:srgbClr val="FFFFFF"/>
                  </a:solidFill>
                  <a:prstDash val="sysDot"/>
                  <a:round/>
                  <a:headEnd/>
                  <a:tailEnd/>
                </a:ln>
                <a:extLst>
                  <a:ext uri="{909E8E84-426E-40dd-AFC4-6F175D3DCCD1}">
                    <a14:hiddenFill xmlns:a14="http://schemas.microsoft.com/office/drawing/2010/main">
                      <a:noFill/>
                    </a14:hiddenFill>
                  </a:ext>
                </a:extLst>
              </p:spPr>
            </p:cxnSp>
          </p:grpSp>
          <p:grpSp>
            <p:nvGrpSpPr>
              <p:cNvPr id="410" name="Group 358"/>
              <p:cNvGrpSpPr>
                <a:grpSpLocks/>
              </p:cNvGrpSpPr>
              <p:nvPr/>
            </p:nvGrpSpPr>
            <p:grpSpPr bwMode="auto">
              <a:xfrm>
                <a:off x="3013969" y="1994789"/>
                <a:ext cx="1037988" cy="510406"/>
                <a:chOff x="5690466" y="2460629"/>
                <a:chExt cx="1037988" cy="510406"/>
              </a:xfrm>
            </p:grpSpPr>
            <p:sp>
              <p:nvSpPr>
                <p:cNvPr id="411" name="Rectangle 410"/>
                <p:cNvSpPr/>
                <p:nvPr/>
              </p:nvSpPr>
              <p:spPr>
                <a:xfrm>
                  <a:off x="5690464" y="2460629"/>
                  <a:ext cx="950615" cy="50964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lstStyle/>
                <a:p>
                  <a:pPr marL="1588" lvl="3" algn="r" defTabSz="606425">
                    <a:lnSpc>
                      <a:spcPct val="80000"/>
                    </a:lnSpc>
                    <a:spcBef>
                      <a:spcPts val="2400"/>
                    </a:spcBef>
                    <a:buSzPct val="100000"/>
                    <a:defRPr/>
                  </a:pPr>
                  <a:r>
                    <a:rPr lang="en-US" sz="600" dirty="0">
                      <a:solidFill>
                        <a:srgbClr val="FFFFFF"/>
                      </a:solidFill>
                      <a:latin typeface="Impact" pitchFamily="34" charset="0"/>
                      <a:ea typeface="ＭＳ Ｐゴシック" pitchFamily="34" charset="-128"/>
                    </a:rPr>
                    <a:t>COPA MUNDIAL DE BRASIL 2014</a:t>
                  </a:r>
                </a:p>
              </p:txBody>
            </p:sp>
            <p:sp>
              <p:nvSpPr>
                <p:cNvPr id="412" name="Isosceles Triangle 411"/>
                <p:cNvSpPr/>
                <p:nvPr/>
              </p:nvSpPr>
              <p:spPr bwMode="auto">
                <a:xfrm rot="5400000">
                  <a:off x="6564365" y="2650864"/>
                  <a:ext cx="218987" cy="109266"/>
                </a:xfrm>
                <a:prstGeom prst="triangle">
                  <a:avLst/>
                </a:prstGeom>
                <a:solidFill>
                  <a:schemeClr val="accent4"/>
                </a:solidFill>
                <a:ln w="9525" cap="flat" cmpd="sng" algn="ctr">
                  <a:noFill/>
                  <a:prstDash val="solid"/>
                  <a:round/>
                  <a:headEnd type="none" w="med" len="med"/>
                  <a:tailEnd type="none" w="med" len="med"/>
                </a:ln>
                <a:effectLst/>
              </p:spPr>
              <p:txBody>
                <a:bodyPr/>
                <a:lstStyle/>
                <a:p>
                  <a:pPr>
                    <a:defRPr/>
                  </a:pPr>
                  <a:endParaRPr lang="en-GB" sz="900">
                    <a:solidFill>
                      <a:srgbClr val="000000"/>
                    </a:solidFill>
                    <a:latin typeface="Helvetica" charset="0"/>
                    <a:ea typeface="ＭＳ Ｐゴシック" charset="-128"/>
                    <a:cs typeface="+mn-cs"/>
                    <a:sym typeface="Calibri" charset="0"/>
                  </a:endParaRPr>
                </a:p>
              </p:txBody>
            </p:sp>
          </p:grpSp>
        </p:grpSp>
      </p:grpSp>
      <p:grpSp>
        <p:nvGrpSpPr>
          <p:cNvPr id="452" name="Group 386"/>
          <p:cNvGrpSpPr>
            <a:grpSpLocks/>
          </p:cNvGrpSpPr>
          <p:nvPr/>
        </p:nvGrpSpPr>
        <p:grpSpPr bwMode="auto">
          <a:xfrm>
            <a:off x="4379913" y="738188"/>
            <a:ext cx="436562" cy="1381125"/>
            <a:chOff x="4305801" y="589729"/>
            <a:chExt cx="436293" cy="1381351"/>
          </a:xfrm>
        </p:grpSpPr>
        <p:grpSp>
          <p:nvGrpSpPr>
            <p:cNvPr id="453" name="Group 4"/>
            <p:cNvGrpSpPr>
              <a:grpSpLocks noChangeAspect="1"/>
            </p:cNvGrpSpPr>
            <p:nvPr/>
          </p:nvGrpSpPr>
          <p:grpSpPr bwMode="auto">
            <a:xfrm rot="373324">
              <a:off x="4448697" y="589729"/>
              <a:ext cx="293397" cy="164505"/>
              <a:chOff x="0" y="-2"/>
              <a:chExt cx="5759" cy="3229"/>
            </a:xfrm>
            <a:solidFill>
              <a:schemeClr val="bg1"/>
            </a:solidFill>
          </p:grpSpPr>
          <p:sp>
            <p:nvSpPr>
              <p:cNvPr id="557" name="Freeform 5"/>
              <p:cNvSpPr>
                <a:spLocks/>
              </p:cNvSpPr>
              <p:nvPr/>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58" name="Freeform 7"/>
              <p:cNvSpPr>
                <a:spLocks/>
              </p:cNvSpPr>
              <p:nvPr/>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59" name="Freeform 8"/>
              <p:cNvSpPr>
                <a:spLocks/>
              </p:cNvSpPr>
              <p:nvPr/>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0" name="Freeform 9"/>
              <p:cNvSpPr>
                <a:spLocks/>
              </p:cNvSpPr>
              <p:nvPr/>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1" name="Freeform 10"/>
              <p:cNvSpPr>
                <a:spLocks/>
              </p:cNvSpPr>
              <p:nvPr/>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2" name="Freeform 11"/>
              <p:cNvSpPr>
                <a:spLocks/>
              </p:cNvSpPr>
              <p:nvPr/>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3" name="Freeform 12"/>
              <p:cNvSpPr>
                <a:spLocks/>
              </p:cNvSpPr>
              <p:nvPr/>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4" name="Freeform 13"/>
              <p:cNvSpPr>
                <a:spLocks/>
              </p:cNvSpPr>
              <p:nvPr/>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5" name="Freeform 14"/>
              <p:cNvSpPr>
                <a:spLocks/>
              </p:cNvSpPr>
              <p:nvPr/>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6" name="Freeform 15"/>
              <p:cNvSpPr>
                <a:spLocks/>
              </p:cNvSpPr>
              <p:nvPr/>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7" name="Freeform 16"/>
              <p:cNvSpPr>
                <a:spLocks/>
              </p:cNvSpPr>
              <p:nvPr/>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8" name="Freeform 17"/>
              <p:cNvSpPr>
                <a:spLocks noEditPoints="1"/>
              </p:cNvSpPr>
              <p:nvPr/>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69" name="Freeform 18"/>
              <p:cNvSpPr>
                <a:spLocks/>
              </p:cNvSpPr>
              <p:nvPr/>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0" name="Freeform 19"/>
              <p:cNvSpPr>
                <a:spLocks/>
              </p:cNvSpPr>
              <p:nvPr/>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1" name="Freeform 20"/>
              <p:cNvSpPr>
                <a:spLocks/>
              </p:cNvSpPr>
              <p:nvPr/>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2" name="Freeform 21"/>
              <p:cNvSpPr>
                <a:spLocks/>
              </p:cNvSpPr>
              <p:nvPr/>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3" name="Freeform 22"/>
              <p:cNvSpPr>
                <a:spLocks/>
              </p:cNvSpPr>
              <p:nvPr/>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4" name="Freeform 23"/>
              <p:cNvSpPr>
                <a:spLocks/>
              </p:cNvSpPr>
              <p:nvPr/>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5" name="Freeform 24"/>
              <p:cNvSpPr>
                <a:spLocks/>
              </p:cNvSpPr>
              <p:nvPr/>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6" name="Freeform 25"/>
              <p:cNvSpPr>
                <a:spLocks/>
              </p:cNvSpPr>
              <p:nvPr/>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7" name="Freeform 26"/>
              <p:cNvSpPr>
                <a:spLocks/>
              </p:cNvSpPr>
              <p:nvPr/>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8" name="Freeform 27"/>
              <p:cNvSpPr>
                <a:spLocks/>
              </p:cNvSpPr>
              <p:nvPr/>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79" name="Freeform 28"/>
              <p:cNvSpPr>
                <a:spLocks/>
              </p:cNvSpPr>
              <p:nvPr/>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80" name="Freeform 29"/>
              <p:cNvSpPr>
                <a:spLocks/>
              </p:cNvSpPr>
              <p:nvPr/>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81" name="Freeform 30"/>
              <p:cNvSpPr>
                <a:spLocks/>
              </p:cNvSpPr>
              <p:nvPr/>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grpSp>
        <p:grpSp>
          <p:nvGrpSpPr>
            <p:cNvPr id="454" name="Group 4"/>
            <p:cNvGrpSpPr>
              <a:grpSpLocks noChangeAspect="1"/>
            </p:cNvGrpSpPr>
            <p:nvPr/>
          </p:nvGrpSpPr>
          <p:grpSpPr bwMode="auto">
            <a:xfrm rot="373324">
              <a:off x="4305801" y="1806575"/>
              <a:ext cx="293397" cy="164505"/>
              <a:chOff x="0" y="-2"/>
              <a:chExt cx="5759" cy="3229"/>
            </a:xfrm>
            <a:solidFill>
              <a:schemeClr val="bg1"/>
            </a:solidFill>
          </p:grpSpPr>
          <p:sp>
            <p:nvSpPr>
              <p:cNvPr id="456" name="Freeform 5"/>
              <p:cNvSpPr>
                <a:spLocks/>
              </p:cNvSpPr>
              <p:nvPr/>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457" name="Freeform 7"/>
              <p:cNvSpPr>
                <a:spLocks/>
              </p:cNvSpPr>
              <p:nvPr/>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458" name="Freeform 8"/>
              <p:cNvSpPr>
                <a:spLocks/>
              </p:cNvSpPr>
              <p:nvPr/>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459" name="Freeform 9"/>
              <p:cNvSpPr>
                <a:spLocks/>
              </p:cNvSpPr>
              <p:nvPr/>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460" name="Freeform 10"/>
              <p:cNvSpPr>
                <a:spLocks/>
              </p:cNvSpPr>
              <p:nvPr/>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07" name="Freeform 11"/>
              <p:cNvSpPr>
                <a:spLocks/>
              </p:cNvSpPr>
              <p:nvPr/>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08" name="Freeform 12"/>
              <p:cNvSpPr>
                <a:spLocks/>
              </p:cNvSpPr>
              <p:nvPr/>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09" name="Freeform 13"/>
              <p:cNvSpPr>
                <a:spLocks/>
              </p:cNvSpPr>
              <p:nvPr/>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10" name="Freeform 14"/>
              <p:cNvSpPr>
                <a:spLocks/>
              </p:cNvSpPr>
              <p:nvPr/>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11" name="Freeform 15"/>
              <p:cNvSpPr>
                <a:spLocks/>
              </p:cNvSpPr>
              <p:nvPr/>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12" name="Freeform 16"/>
              <p:cNvSpPr>
                <a:spLocks/>
              </p:cNvSpPr>
              <p:nvPr/>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13" name="Freeform 17"/>
              <p:cNvSpPr>
                <a:spLocks noEditPoints="1"/>
              </p:cNvSpPr>
              <p:nvPr/>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32" name="Freeform 18"/>
              <p:cNvSpPr>
                <a:spLocks/>
              </p:cNvSpPr>
              <p:nvPr/>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33" name="Freeform 19"/>
              <p:cNvSpPr>
                <a:spLocks/>
              </p:cNvSpPr>
              <p:nvPr/>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40" name="Freeform 20"/>
              <p:cNvSpPr>
                <a:spLocks/>
              </p:cNvSpPr>
              <p:nvPr/>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41" name="Freeform 21"/>
              <p:cNvSpPr>
                <a:spLocks/>
              </p:cNvSpPr>
              <p:nvPr/>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42" name="Freeform 22"/>
              <p:cNvSpPr>
                <a:spLocks/>
              </p:cNvSpPr>
              <p:nvPr/>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43" name="Freeform 23"/>
              <p:cNvSpPr>
                <a:spLocks/>
              </p:cNvSpPr>
              <p:nvPr/>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44" name="Freeform 24"/>
              <p:cNvSpPr>
                <a:spLocks/>
              </p:cNvSpPr>
              <p:nvPr/>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45" name="Freeform 25"/>
              <p:cNvSpPr>
                <a:spLocks/>
              </p:cNvSpPr>
              <p:nvPr/>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46" name="Freeform 26"/>
              <p:cNvSpPr>
                <a:spLocks/>
              </p:cNvSpPr>
              <p:nvPr/>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53" name="Freeform 27"/>
              <p:cNvSpPr>
                <a:spLocks/>
              </p:cNvSpPr>
              <p:nvPr/>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54" name="Freeform 28"/>
              <p:cNvSpPr>
                <a:spLocks/>
              </p:cNvSpPr>
              <p:nvPr/>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55" name="Freeform 29"/>
              <p:cNvSpPr>
                <a:spLocks/>
              </p:cNvSpPr>
              <p:nvPr/>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sp>
            <p:nvSpPr>
              <p:cNvPr id="556" name="Freeform 30"/>
              <p:cNvSpPr>
                <a:spLocks/>
              </p:cNvSpPr>
              <p:nvPr/>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p:spPr>
            <p:txBody>
              <a:bodyPr/>
              <a:lstStyle/>
              <a:p>
                <a:pPr fontAlgn="auto">
                  <a:spcBef>
                    <a:spcPts val="0"/>
                  </a:spcBef>
                  <a:spcAft>
                    <a:spcPts val="0"/>
                  </a:spcAft>
                  <a:defRPr/>
                </a:pPr>
                <a:endParaRPr lang="en-GB" sz="1000">
                  <a:latin typeface="+mn-lt"/>
                  <a:ea typeface="+mn-ea"/>
                  <a:cs typeface="+mn-cs"/>
                </a:endParaRPr>
              </a:p>
            </p:txBody>
          </p:sp>
        </p:grpSp>
        <p:cxnSp>
          <p:nvCxnSpPr>
            <p:cNvPr id="455" name="Straight Connector 454"/>
            <p:cNvCxnSpPr/>
            <p:nvPr/>
          </p:nvCxnSpPr>
          <p:spPr>
            <a:xfrm>
              <a:off x="4526327" y="759619"/>
              <a:ext cx="0" cy="1044746"/>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grpSp>
      <p:grpSp>
        <p:nvGrpSpPr>
          <p:cNvPr id="582" name="Group 513"/>
          <p:cNvGrpSpPr>
            <a:grpSpLocks noChangeAspect="1"/>
          </p:cNvGrpSpPr>
          <p:nvPr/>
        </p:nvGrpSpPr>
        <p:grpSpPr bwMode="auto">
          <a:xfrm>
            <a:off x="5407025" y="788988"/>
            <a:ext cx="2125663" cy="1284287"/>
            <a:chOff x="2885636" y="1783157"/>
            <a:chExt cx="3342677" cy="2021382"/>
          </a:xfrm>
        </p:grpSpPr>
        <p:pic>
          <p:nvPicPr>
            <p:cNvPr id="583" name="Picture 115"/>
            <p:cNvPicPr>
              <a:picLocks noChangeAspect="1" noChangeArrowheads="1"/>
            </p:cNvPicPr>
            <p:nvPr/>
          </p:nvPicPr>
          <p:blipFill rotWithShape="1">
            <a:blip r:embed="rId27" cstate="screen">
              <a:duotone>
                <a:prstClr val="black"/>
                <a:schemeClr val="accent6">
                  <a:tint val="45000"/>
                  <a:satMod val="400000"/>
                </a:schemeClr>
              </a:duotone>
              <a:extLst>
                <a:ext uri="{28A0092B-C50C-407E-A947-70E740481C1C}">
                  <a14:useLocalDpi xmlns:a14="http://schemas.microsoft.com/office/drawing/2010/main"/>
                </a:ext>
              </a:extLst>
            </a:blip>
            <a:srcRect t="26807" b="-3248"/>
            <a:stretch/>
          </p:blipFill>
          <p:spPr bwMode="auto">
            <a:xfrm>
              <a:off x="2885636" y="2328862"/>
              <a:ext cx="928723" cy="1475677"/>
            </a:xfrm>
            <a:prstGeom prst="rect">
              <a:avLst/>
            </a:prstGeom>
            <a:noFill/>
            <a:ln>
              <a:noFill/>
            </a:ln>
            <a:effectLst/>
            <a:extLst/>
          </p:spPr>
        </p:pic>
        <p:pic>
          <p:nvPicPr>
            <p:cNvPr id="584" name="Picture 116"/>
            <p:cNvPicPr>
              <a:picLocks noChangeAspect="1" noChangeArrowheads="1"/>
            </p:cNvPicPr>
            <p:nvPr/>
          </p:nvPicPr>
          <p:blipFill rotWithShape="1">
            <a:blip r:embed="rId28" cstate="screen">
              <a:duotone>
                <a:prstClr val="black"/>
                <a:schemeClr val="accent6">
                  <a:tint val="45000"/>
                  <a:satMod val="400000"/>
                </a:schemeClr>
              </a:duotone>
              <a:extLst>
                <a:ext uri="{28A0092B-C50C-407E-A947-70E740481C1C}">
                  <a14:useLocalDpi xmlns:a14="http://schemas.microsoft.com/office/drawing/2010/main"/>
                </a:ext>
              </a:extLst>
            </a:blip>
            <a:srcRect t="87934"/>
            <a:stretch/>
          </p:blipFill>
          <p:spPr bwMode="auto">
            <a:xfrm>
              <a:off x="4571073" y="3489324"/>
              <a:ext cx="1067166" cy="230151"/>
            </a:xfrm>
            <a:prstGeom prst="rect">
              <a:avLst/>
            </a:prstGeom>
            <a:noFill/>
            <a:ln>
              <a:noFill/>
            </a:ln>
            <a:effectLst/>
            <a:extLst/>
          </p:spPr>
        </p:pic>
        <p:cxnSp>
          <p:nvCxnSpPr>
            <p:cNvPr id="585" name="Straight Connector 584"/>
            <p:cNvCxnSpPr/>
            <p:nvPr/>
          </p:nvCxnSpPr>
          <p:spPr>
            <a:xfrm flipV="1">
              <a:off x="4967631" y="3489713"/>
              <a:ext cx="1260682" cy="0"/>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pic>
          <p:nvPicPr>
            <p:cNvPr id="586" name="Picture 117"/>
            <p:cNvPicPr>
              <a:picLocks noChangeAspect="1" noChangeArrowheads="1"/>
            </p:cNvPicPr>
            <p:nvPr/>
          </p:nvPicPr>
          <p:blipFill>
            <a:blip r:embed="rId29" cstate="screen">
              <a:extLst>
                <a:ext uri="{28A0092B-C50C-407E-A947-70E740481C1C}">
                  <a14:useLocalDpi xmlns:a14="http://schemas.microsoft.com/office/drawing/2010/main"/>
                </a:ext>
              </a:extLst>
            </a:blip>
            <a:srcRect t="-1460" b="73193"/>
            <a:stretch>
              <a:fillRect/>
            </a:stretch>
          </p:blipFill>
          <p:spPr bwMode="auto">
            <a:xfrm>
              <a:off x="2885636" y="1783157"/>
              <a:ext cx="928723" cy="5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7" name="Picture 118"/>
            <p:cNvPicPr>
              <a:picLocks noChangeAspect="1" noChangeArrowheads="1"/>
            </p:cNvPicPr>
            <p:nvPr/>
          </p:nvPicPr>
          <p:blipFill>
            <a:blip r:embed="rId30" cstate="screen">
              <a:extLst>
                <a:ext uri="{28A0092B-C50C-407E-A947-70E740481C1C}">
                  <a14:useLocalDpi xmlns:a14="http://schemas.microsoft.com/office/drawing/2010/main"/>
                </a:ext>
              </a:extLst>
            </a:blip>
            <a:srcRect t="-2" b="12068"/>
            <a:stretch>
              <a:fillRect/>
            </a:stretch>
          </p:blipFill>
          <p:spPr bwMode="auto">
            <a:xfrm>
              <a:off x="4571073" y="1812035"/>
              <a:ext cx="1067166" cy="1677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88" name="Straight Connector 587"/>
            <p:cNvCxnSpPr/>
            <p:nvPr/>
          </p:nvCxnSpPr>
          <p:spPr>
            <a:xfrm>
              <a:off x="3237629" y="2317861"/>
              <a:ext cx="1333076" cy="0"/>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grpSp>
      <p:sp>
        <p:nvSpPr>
          <p:cNvPr id="589" name="Rectangle 520"/>
          <p:cNvSpPr>
            <a:spLocks noChangeArrowheads="1"/>
          </p:cNvSpPr>
          <p:nvPr/>
        </p:nvSpPr>
        <p:spPr bwMode="auto">
          <a:xfrm>
            <a:off x="5951538" y="1106488"/>
            <a:ext cx="682625"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90000"/>
              </a:lnSpc>
              <a:buSzPct val="100000"/>
            </a:pPr>
            <a:r>
              <a:rPr lang="en-US" sz="700">
                <a:solidFill>
                  <a:srgbClr val="262626"/>
                </a:solidFill>
              </a:rPr>
              <a:t>ha hablado con otras personas sobre patrocinios recordados</a:t>
            </a:r>
          </a:p>
        </p:txBody>
      </p:sp>
      <p:sp>
        <p:nvSpPr>
          <p:cNvPr id="590" name="Rectangle 521"/>
          <p:cNvSpPr>
            <a:spLocks noChangeArrowheads="1"/>
          </p:cNvSpPr>
          <p:nvPr/>
        </p:nvSpPr>
        <p:spPr bwMode="auto">
          <a:xfrm>
            <a:off x="5959475" y="876300"/>
            <a:ext cx="5238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1400">
                <a:solidFill>
                  <a:srgbClr val="FFFFFF"/>
                </a:solidFill>
                <a:latin typeface="Impact" charset="0"/>
              </a:rPr>
              <a:t>27%</a:t>
            </a:r>
          </a:p>
          <a:p>
            <a:pPr>
              <a:buSzPct val="100000"/>
            </a:pPr>
            <a:r>
              <a:rPr lang="en-US" sz="600">
                <a:solidFill>
                  <a:srgbClr val="FFFFFF"/>
                </a:solidFill>
                <a:latin typeface="Impact" charset="0"/>
              </a:rPr>
              <a:t>      </a:t>
            </a:r>
          </a:p>
        </p:txBody>
      </p:sp>
      <p:sp>
        <p:nvSpPr>
          <p:cNvPr id="591" name="Rectangle 522"/>
          <p:cNvSpPr>
            <a:spLocks noChangeArrowheads="1"/>
          </p:cNvSpPr>
          <p:nvPr/>
        </p:nvSpPr>
        <p:spPr bwMode="auto">
          <a:xfrm>
            <a:off x="7137400" y="1052513"/>
            <a:ext cx="576263"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700">
                <a:solidFill>
                  <a:srgbClr val="262626"/>
                </a:solidFill>
              </a:rPr>
              <a:t>ha hablado de forma muy positiva sobre actividad asociada</a:t>
            </a:r>
          </a:p>
        </p:txBody>
      </p:sp>
      <p:sp>
        <p:nvSpPr>
          <p:cNvPr id="592" name="Rectangle 523"/>
          <p:cNvSpPr>
            <a:spLocks noChangeArrowheads="1"/>
          </p:cNvSpPr>
          <p:nvPr/>
        </p:nvSpPr>
        <p:spPr bwMode="auto">
          <a:xfrm>
            <a:off x="6500813" y="1131888"/>
            <a:ext cx="695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2000">
                <a:solidFill>
                  <a:srgbClr val="FFFFFF"/>
                </a:solidFill>
                <a:latin typeface="Impact" charset="0"/>
              </a:rPr>
              <a:t>87%</a:t>
            </a:r>
          </a:p>
        </p:txBody>
      </p:sp>
      <p:sp>
        <p:nvSpPr>
          <p:cNvPr id="593" name="Freeform 83"/>
          <p:cNvSpPr>
            <a:spLocks noEditPoints="1"/>
          </p:cNvSpPr>
          <p:nvPr/>
        </p:nvSpPr>
        <p:spPr bwMode="auto">
          <a:xfrm>
            <a:off x="7804150" y="922338"/>
            <a:ext cx="349250" cy="1012825"/>
          </a:xfrm>
          <a:custGeom>
            <a:avLst/>
            <a:gdLst>
              <a:gd name="T0" fmla="*/ 2147483647 w 123"/>
              <a:gd name="T1" fmla="*/ 2147483647 h 407"/>
              <a:gd name="T2" fmla="*/ 2147483647 w 123"/>
              <a:gd name="T3" fmla="*/ 2147483647 h 407"/>
              <a:gd name="T4" fmla="*/ 2147483647 w 123"/>
              <a:gd name="T5" fmla="*/ 2147483647 h 407"/>
              <a:gd name="T6" fmla="*/ 2147483647 w 123"/>
              <a:gd name="T7" fmla="*/ 2147483647 h 407"/>
              <a:gd name="T8" fmla="*/ 2147483647 w 123"/>
              <a:gd name="T9" fmla="*/ 2147483647 h 407"/>
              <a:gd name="T10" fmla="*/ 2147483647 w 123"/>
              <a:gd name="T11" fmla="*/ 2147483647 h 407"/>
              <a:gd name="T12" fmla="*/ 2147483647 w 123"/>
              <a:gd name="T13" fmla="*/ 2147483647 h 407"/>
              <a:gd name="T14" fmla="*/ 2147483647 w 123"/>
              <a:gd name="T15" fmla="*/ 2147483647 h 407"/>
              <a:gd name="T16" fmla="*/ 2147483647 w 123"/>
              <a:gd name="T17" fmla="*/ 2147483647 h 407"/>
              <a:gd name="T18" fmla="*/ 2147483647 w 123"/>
              <a:gd name="T19" fmla="*/ 2147483647 h 407"/>
              <a:gd name="T20" fmla="*/ 2147483647 w 123"/>
              <a:gd name="T21" fmla="*/ 2147483647 h 407"/>
              <a:gd name="T22" fmla="*/ 2147483647 w 123"/>
              <a:gd name="T23" fmla="*/ 2147483647 h 407"/>
              <a:gd name="T24" fmla="*/ 2147483647 w 123"/>
              <a:gd name="T25" fmla="*/ 2147483647 h 407"/>
              <a:gd name="T26" fmla="*/ 2147483647 w 123"/>
              <a:gd name="T27" fmla="*/ 2147483647 h 407"/>
              <a:gd name="T28" fmla="*/ 0 w 123"/>
              <a:gd name="T29" fmla="*/ 2147483647 h 407"/>
              <a:gd name="T30" fmla="*/ 2147483647 w 123"/>
              <a:gd name="T31" fmla="*/ 2147483647 h 407"/>
              <a:gd name="T32" fmla="*/ 2147483647 w 123"/>
              <a:gd name="T33" fmla="*/ 2147483647 h 407"/>
              <a:gd name="T34" fmla="*/ 2147483647 w 123"/>
              <a:gd name="T35" fmla="*/ 2147483647 h 407"/>
              <a:gd name="T36" fmla="*/ 2147483647 w 123"/>
              <a:gd name="T37" fmla="*/ 2147483647 h 407"/>
              <a:gd name="T38" fmla="*/ 2147483647 w 123"/>
              <a:gd name="T39" fmla="*/ 2147483647 h 407"/>
              <a:gd name="T40" fmla="*/ 2147483647 w 123"/>
              <a:gd name="T41" fmla="*/ 2147483647 h 407"/>
              <a:gd name="T42" fmla="*/ 2147483647 w 123"/>
              <a:gd name="T43" fmla="*/ 2147483647 h 407"/>
              <a:gd name="T44" fmla="*/ 2147483647 w 123"/>
              <a:gd name="T45" fmla="*/ 2147483647 h 407"/>
              <a:gd name="T46" fmla="*/ 2147483647 w 123"/>
              <a:gd name="T47" fmla="*/ 0 h 407"/>
              <a:gd name="T48" fmla="*/ 2147483647 w 123"/>
              <a:gd name="T49" fmla="*/ 2147483647 h 407"/>
              <a:gd name="T50" fmla="*/ 2147483647 w 123"/>
              <a:gd name="T51" fmla="*/ 2147483647 h 407"/>
              <a:gd name="T52" fmla="*/ 2147483647 w 123"/>
              <a:gd name="T53" fmla="*/ 2147483647 h 407"/>
              <a:gd name="T54" fmla="*/ 2147483647 w 123"/>
              <a:gd name="T55" fmla="*/ 2147483647 h 407"/>
              <a:gd name="T56" fmla="*/ 2147483647 w 123"/>
              <a:gd name="T57" fmla="*/ 2147483647 h 407"/>
              <a:gd name="T58" fmla="*/ 2147483647 w 123"/>
              <a:gd name="T59" fmla="*/ 2147483647 h 407"/>
              <a:gd name="T60" fmla="*/ 2147483647 w 123"/>
              <a:gd name="T61" fmla="*/ 2147483647 h 407"/>
              <a:gd name="T62" fmla="*/ 2147483647 w 123"/>
              <a:gd name="T63" fmla="*/ 2147483647 h 407"/>
              <a:gd name="T64" fmla="*/ 2147483647 w 123"/>
              <a:gd name="T65" fmla="*/ 2147483647 h 407"/>
              <a:gd name="T66" fmla="*/ 2147483647 w 123"/>
              <a:gd name="T67" fmla="*/ 2147483647 h 407"/>
              <a:gd name="T68" fmla="*/ 2147483647 w 123"/>
              <a:gd name="T69" fmla="*/ 2147483647 h 407"/>
              <a:gd name="T70" fmla="*/ 2147483647 w 123"/>
              <a:gd name="T71" fmla="*/ 2147483647 h 407"/>
              <a:gd name="T72" fmla="*/ 2147483647 w 123"/>
              <a:gd name="T73" fmla="*/ 2147483647 h 407"/>
              <a:gd name="T74" fmla="*/ 2147483647 w 123"/>
              <a:gd name="T75" fmla="*/ 2147483647 h 407"/>
              <a:gd name="T76" fmla="*/ 2147483647 w 123"/>
              <a:gd name="T77" fmla="*/ 2147483647 h 407"/>
              <a:gd name="T78" fmla="*/ 2147483647 w 123"/>
              <a:gd name="T79" fmla="*/ 2147483647 h 407"/>
              <a:gd name="T80" fmla="*/ 2147483647 w 123"/>
              <a:gd name="T81" fmla="*/ 2147483647 h 407"/>
              <a:gd name="T82" fmla="*/ 2147483647 w 123"/>
              <a:gd name="T83" fmla="*/ 2147483647 h 407"/>
              <a:gd name="T84" fmla="*/ 2147483647 w 123"/>
              <a:gd name="T85" fmla="*/ 2147483647 h 407"/>
              <a:gd name="T86" fmla="*/ 2147483647 w 123"/>
              <a:gd name="T87" fmla="*/ 2147483647 h 407"/>
              <a:gd name="T88" fmla="*/ 2147483647 w 123"/>
              <a:gd name="T89" fmla="*/ 2147483647 h 407"/>
              <a:gd name="T90" fmla="*/ 2147483647 w 123"/>
              <a:gd name="T91" fmla="*/ 2147483647 h 407"/>
              <a:gd name="T92" fmla="*/ 2147483647 w 123"/>
              <a:gd name="T93" fmla="*/ 2147483647 h 407"/>
              <a:gd name="T94" fmla="*/ 2147483647 w 123"/>
              <a:gd name="T95" fmla="*/ 2147483647 h 407"/>
              <a:gd name="T96" fmla="*/ 2147483647 w 123"/>
              <a:gd name="T97" fmla="*/ 2147483647 h 407"/>
              <a:gd name="T98" fmla="*/ 2147483647 w 123"/>
              <a:gd name="T99" fmla="*/ 2147483647 h 407"/>
              <a:gd name="T100" fmla="*/ 2147483647 w 123"/>
              <a:gd name="T101" fmla="*/ 2147483647 h 407"/>
              <a:gd name="T102" fmla="*/ 2147483647 w 123"/>
              <a:gd name="T103" fmla="*/ 2147483647 h 407"/>
              <a:gd name="T104" fmla="*/ 2147483647 w 123"/>
              <a:gd name="T105" fmla="*/ 2147483647 h 407"/>
              <a:gd name="T106" fmla="*/ 2147483647 w 123"/>
              <a:gd name="T107" fmla="*/ 2147483647 h 407"/>
              <a:gd name="T108" fmla="*/ 2147483647 w 123"/>
              <a:gd name="T109" fmla="*/ 2147483647 h 407"/>
              <a:gd name="T110" fmla="*/ 2147483647 w 123"/>
              <a:gd name="T111" fmla="*/ 2147483647 h 4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3"/>
              <a:gd name="T169" fmla="*/ 0 h 407"/>
              <a:gd name="T170" fmla="*/ 123 w 123"/>
              <a:gd name="T171" fmla="*/ 407 h 4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 name="Freeform 112"/>
          <p:cNvSpPr>
            <a:spLocks noEditPoints="1"/>
          </p:cNvSpPr>
          <p:nvPr/>
        </p:nvSpPr>
        <p:spPr bwMode="auto">
          <a:xfrm>
            <a:off x="8288338" y="1046163"/>
            <a:ext cx="406400" cy="914400"/>
          </a:xfrm>
          <a:custGeom>
            <a:avLst/>
            <a:gdLst>
              <a:gd name="T0" fmla="*/ 2147483647 w 158"/>
              <a:gd name="T1" fmla="*/ 2147483647 h 407"/>
              <a:gd name="T2" fmla="*/ 2147483647 w 158"/>
              <a:gd name="T3" fmla="*/ 2147483647 h 407"/>
              <a:gd name="T4" fmla="*/ 2147483647 w 158"/>
              <a:gd name="T5" fmla="*/ 2147483647 h 407"/>
              <a:gd name="T6" fmla="*/ 2147483647 w 158"/>
              <a:gd name="T7" fmla="*/ 2147483647 h 407"/>
              <a:gd name="T8" fmla="*/ 0 w 158"/>
              <a:gd name="T9" fmla="*/ 2147483647 h 407"/>
              <a:gd name="T10" fmla="*/ 2147483647 w 158"/>
              <a:gd name="T11" fmla="*/ 2147483647 h 407"/>
              <a:gd name="T12" fmla="*/ 2147483647 w 158"/>
              <a:gd name="T13" fmla="*/ 2147483647 h 407"/>
              <a:gd name="T14" fmla="*/ 2147483647 w 158"/>
              <a:gd name="T15" fmla="*/ 2147483647 h 407"/>
              <a:gd name="T16" fmla="*/ 2147483647 w 158"/>
              <a:gd name="T17" fmla="*/ 2147483647 h 407"/>
              <a:gd name="T18" fmla="*/ 2147483647 w 158"/>
              <a:gd name="T19" fmla="*/ 2147483647 h 407"/>
              <a:gd name="T20" fmla="*/ 2147483647 w 158"/>
              <a:gd name="T21" fmla="*/ 2147483647 h 407"/>
              <a:gd name="T22" fmla="*/ 2147483647 w 158"/>
              <a:gd name="T23" fmla="*/ 2147483647 h 407"/>
              <a:gd name="T24" fmla="*/ 2147483647 w 158"/>
              <a:gd name="T25" fmla="*/ 2147483647 h 407"/>
              <a:gd name="T26" fmla="*/ 2147483647 w 158"/>
              <a:gd name="T27" fmla="*/ 2147483647 h 407"/>
              <a:gd name="T28" fmla="*/ 2147483647 w 158"/>
              <a:gd name="T29" fmla="*/ 2147483647 h 407"/>
              <a:gd name="T30" fmla="*/ 2147483647 w 158"/>
              <a:gd name="T31" fmla="*/ 2147483647 h 407"/>
              <a:gd name="T32" fmla="*/ 2147483647 w 158"/>
              <a:gd name="T33" fmla="*/ 2147483647 h 407"/>
              <a:gd name="T34" fmla="*/ 2147483647 w 158"/>
              <a:gd name="T35" fmla="*/ 2147483647 h 407"/>
              <a:gd name="T36" fmla="*/ 2147483647 w 158"/>
              <a:gd name="T37" fmla="*/ 2147483647 h 407"/>
              <a:gd name="T38" fmla="*/ 2147483647 w 158"/>
              <a:gd name="T39" fmla="*/ 2147483647 h 407"/>
              <a:gd name="T40" fmla="*/ 2147483647 w 158"/>
              <a:gd name="T41" fmla="*/ 2147483647 h 407"/>
              <a:gd name="T42" fmla="*/ 2147483647 w 158"/>
              <a:gd name="T43" fmla="*/ 2147483647 h 407"/>
              <a:gd name="T44" fmla="*/ 2147483647 w 158"/>
              <a:gd name="T45" fmla="*/ 2147483647 h 407"/>
              <a:gd name="T46" fmla="*/ 2147483647 w 158"/>
              <a:gd name="T47" fmla="*/ 2147483647 h 407"/>
              <a:gd name="T48" fmla="*/ 2147483647 w 158"/>
              <a:gd name="T49" fmla="*/ 2147483647 h 407"/>
              <a:gd name="T50" fmla="*/ 2147483647 w 158"/>
              <a:gd name="T51" fmla="*/ 2147483647 h 407"/>
              <a:gd name="T52" fmla="*/ 2147483647 w 158"/>
              <a:gd name="T53" fmla="*/ 2147483647 h 407"/>
              <a:gd name="T54" fmla="*/ 2147483647 w 158"/>
              <a:gd name="T55" fmla="*/ 2147483647 h 407"/>
              <a:gd name="T56" fmla="*/ 2147483647 w 158"/>
              <a:gd name="T57" fmla="*/ 2147483647 h 407"/>
              <a:gd name="T58" fmla="*/ 2147483647 w 158"/>
              <a:gd name="T59" fmla="*/ 2147483647 h 407"/>
              <a:gd name="T60" fmla="*/ 2147483647 w 158"/>
              <a:gd name="T61" fmla="*/ 2147483647 h 407"/>
              <a:gd name="T62" fmla="*/ 2147483647 w 158"/>
              <a:gd name="T63" fmla="*/ 2147483647 h 407"/>
              <a:gd name="T64" fmla="*/ 2147483647 w 158"/>
              <a:gd name="T65" fmla="*/ 2147483647 h 407"/>
              <a:gd name="T66" fmla="*/ 2147483647 w 158"/>
              <a:gd name="T67" fmla="*/ 2147483647 h 407"/>
              <a:gd name="T68" fmla="*/ 2147483647 w 158"/>
              <a:gd name="T69" fmla="*/ 2147483647 h 407"/>
              <a:gd name="T70" fmla="*/ 2147483647 w 158"/>
              <a:gd name="T71" fmla="*/ 2147483647 h 407"/>
              <a:gd name="T72" fmla="*/ 2147483647 w 158"/>
              <a:gd name="T73" fmla="*/ 2147483647 h 407"/>
              <a:gd name="T74" fmla="*/ 2147483647 w 158"/>
              <a:gd name="T75" fmla="*/ 2147483647 h 407"/>
              <a:gd name="T76" fmla="*/ 2147483647 w 158"/>
              <a:gd name="T77" fmla="*/ 2147483647 h 407"/>
              <a:gd name="T78" fmla="*/ 2147483647 w 158"/>
              <a:gd name="T79" fmla="*/ 2147483647 h 407"/>
              <a:gd name="T80" fmla="*/ 2147483647 w 158"/>
              <a:gd name="T81" fmla="*/ 2147483647 h 407"/>
              <a:gd name="T82" fmla="*/ 2147483647 w 158"/>
              <a:gd name="T83" fmla="*/ 2147483647 h 407"/>
              <a:gd name="T84" fmla="*/ 2147483647 w 158"/>
              <a:gd name="T85" fmla="*/ 2147483647 h 407"/>
              <a:gd name="T86" fmla="*/ 2147483647 w 158"/>
              <a:gd name="T87" fmla="*/ 2147483647 h 407"/>
              <a:gd name="T88" fmla="*/ 2147483647 w 158"/>
              <a:gd name="T89" fmla="*/ 2147483647 h 407"/>
              <a:gd name="T90" fmla="*/ 2147483647 w 158"/>
              <a:gd name="T91" fmla="*/ 2147483647 h 407"/>
              <a:gd name="T92" fmla="*/ 2147483647 w 158"/>
              <a:gd name="T93" fmla="*/ 2147483647 h 407"/>
              <a:gd name="T94" fmla="*/ 2147483647 w 158"/>
              <a:gd name="T95" fmla="*/ 2147483647 h 407"/>
              <a:gd name="T96" fmla="*/ 2147483647 w 158"/>
              <a:gd name="T97" fmla="*/ 2147483647 h 407"/>
              <a:gd name="T98" fmla="*/ 2147483647 w 158"/>
              <a:gd name="T99" fmla="*/ 2147483647 h 407"/>
              <a:gd name="T100" fmla="*/ 2147483647 w 158"/>
              <a:gd name="T101" fmla="*/ 2147483647 h 407"/>
              <a:gd name="T102" fmla="*/ 2147483647 w 158"/>
              <a:gd name="T103" fmla="*/ 2147483647 h 407"/>
              <a:gd name="T104" fmla="*/ 2147483647 w 158"/>
              <a:gd name="T105" fmla="*/ 2147483647 h 407"/>
              <a:gd name="T106" fmla="*/ 2147483647 w 158"/>
              <a:gd name="T107" fmla="*/ 2147483647 h 407"/>
              <a:gd name="T108" fmla="*/ 2147483647 w 158"/>
              <a:gd name="T109" fmla="*/ 2147483647 h 407"/>
              <a:gd name="T110" fmla="*/ 2147483647 w 158"/>
              <a:gd name="T111" fmla="*/ 2147483647 h 4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8"/>
              <a:gd name="T169" fmla="*/ 0 h 407"/>
              <a:gd name="T170" fmla="*/ 158 w 158"/>
              <a:gd name="T171" fmla="*/ 407 h 4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 name="TextBox 526"/>
          <p:cNvSpPr txBox="1">
            <a:spLocks noChangeArrowheads="1"/>
          </p:cNvSpPr>
          <p:nvPr/>
        </p:nvSpPr>
        <p:spPr bwMode="auto">
          <a:xfrm>
            <a:off x="8337550" y="823913"/>
            <a:ext cx="5413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200">
                <a:solidFill>
                  <a:srgbClr val="262626"/>
                </a:solidFill>
                <a:latin typeface="Impact" charset="0"/>
              </a:rPr>
              <a:t>49,7%</a:t>
            </a:r>
          </a:p>
        </p:txBody>
      </p:sp>
      <p:sp>
        <p:nvSpPr>
          <p:cNvPr id="596" name="TextBox 527"/>
          <p:cNvSpPr txBox="1">
            <a:spLocks noChangeArrowheads="1"/>
          </p:cNvSpPr>
          <p:nvPr/>
        </p:nvSpPr>
        <p:spPr bwMode="auto">
          <a:xfrm>
            <a:off x="7699375" y="638175"/>
            <a:ext cx="695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600">
                <a:solidFill>
                  <a:srgbClr val="262626"/>
                </a:solidFill>
                <a:latin typeface="Impact" charset="0"/>
              </a:rPr>
              <a:t>50,3%</a:t>
            </a:r>
          </a:p>
        </p:txBody>
      </p:sp>
      <p:grpSp>
        <p:nvGrpSpPr>
          <p:cNvPr id="597" name="Group 528"/>
          <p:cNvGrpSpPr>
            <a:grpSpLocks/>
          </p:cNvGrpSpPr>
          <p:nvPr/>
        </p:nvGrpSpPr>
        <p:grpSpPr bwMode="auto">
          <a:xfrm>
            <a:off x="7673975" y="939800"/>
            <a:ext cx="700088" cy="1120775"/>
            <a:chOff x="227195" y="2552963"/>
            <a:chExt cx="649514" cy="1111117"/>
          </a:xfrm>
        </p:grpSpPr>
        <p:sp>
          <p:nvSpPr>
            <p:cNvPr id="598" name="TextBox 122"/>
            <p:cNvSpPr txBox="1">
              <a:spLocks noChangeArrowheads="1"/>
            </p:cNvSpPr>
            <p:nvPr/>
          </p:nvSpPr>
          <p:spPr bwMode="auto">
            <a:xfrm rot="-5400000">
              <a:off x="241525" y="3016687"/>
              <a:ext cx="1098908" cy="171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a:solidFill>
                    <a:srgbClr val="262626"/>
                  </a:solidFill>
                </a:rPr>
                <a:t>HOMBRES</a:t>
              </a:r>
            </a:p>
          </p:txBody>
        </p:sp>
        <p:sp>
          <p:nvSpPr>
            <p:cNvPr id="599" name="TextBox 123"/>
            <p:cNvSpPr txBox="1">
              <a:spLocks noChangeArrowheads="1"/>
            </p:cNvSpPr>
            <p:nvPr/>
          </p:nvSpPr>
          <p:spPr bwMode="auto">
            <a:xfrm rot="-5400000">
              <a:off x="-236529" y="3028896"/>
              <a:ext cx="1098908" cy="171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dirty="0">
                  <a:solidFill>
                    <a:srgbClr val="262626"/>
                  </a:solidFill>
                </a:rPr>
                <a:t>MUJERES</a:t>
              </a:r>
            </a:p>
          </p:txBody>
        </p:sp>
      </p:grpSp>
      <p:sp>
        <p:nvSpPr>
          <p:cNvPr id="600" name="Freeform 27"/>
          <p:cNvSpPr>
            <a:spLocks noChangeAspect="1"/>
          </p:cNvSpPr>
          <p:nvPr/>
        </p:nvSpPr>
        <p:spPr bwMode="auto">
          <a:xfrm>
            <a:off x="3606800" y="2659063"/>
            <a:ext cx="360363" cy="1062037"/>
          </a:xfrm>
          <a:custGeom>
            <a:avLst/>
            <a:gdLst>
              <a:gd name="T0" fmla="*/ 2147483647 w 146"/>
              <a:gd name="T1" fmla="*/ 2147483647 h 412"/>
              <a:gd name="T2" fmla="*/ 2147483647 w 146"/>
              <a:gd name="T3" fmla="*/ 2147483647 h 412"/>
              <a:gd name="T4" fmla="*/ 2147483647 w 146"/>
              <a:gd name="T5" fmla="*/ 2147483647 h 412"/>
              <a:gd name="T6" fmla="*/ 2147483647 w 146"/>
              <a:gd name="T7" fmla="*/ 2147483647 h 412"/>
              <a:gd name="T8" fmla="*/ 2147483647 w 146"/>
              <a:gd name="T9" fmla="*/ 2147483647 h 412"/>
              <a:gd name="T10" fmla="*/ 2147483647 w 146"/>
              <a:gd name="T11" fmla="*/ 2147483647 h 412"/>
              <a:gd name="T12" fmla="*/ 2147483647 w 146"/>
              <a:gd name="T13" fmla="*/ 2147483647 h 412"/>
              <a:gd name="T14" fmla="*/ 2147483647 w 146"/>
              <a:gd name="T15" fmla="*/ 2147483647 h 412"/>
              <a:gd name="T16" fmla="*/ 2147483647 w 146"/>
              <a:gd name="T17" fmla="*/ 2147483647 h 412"/>
              <a:gd name="T18" fmla="*/ 2147483647 w 146"/>
              <a:gd name="T19" fmla="*/ 2147483647 h 412"/>
              <a:gd name="T20" fmla="*/ 2147483647 w 146"/>
              <a:gd name="T21" fmla="*/ 2147483647 h 412"/>
              <a:gd name="T22" fmla="*/ 2147483647 w 146"/>
              <a:gd name="T23" fmla="*/ 2147483647 h 412"/>
              <a:gd name="T24" fmla="*/ 2147483647 w 146"/>
              <a:gd name="T25" fmla="*/ 2147483647 h 412"/>
              <a:gd name="T26" fmla="*/ 2147483647 w 146"/>
              <a:gd name="T27" fmla="*/ 2147483647 h 412"/>
              <a:gd name="T28" fmla="*/ 2147483647 w 146"/>
              <a:gd name="T29" fmla="*/ 2147483647 h 412"/>
              <a:gd name="T30" fmla="*/ 2147483647 w 146"/>
              <a:gd name="T31" fmla="*/ 2147483647 h 412"/>
              <a:gd name="T32" fmla="*/ 2147483647 w 146"/>
              <a:gd name="T33" fmla="*/ 2147483647 h 412"/>
              <a:gd name="T34" fmla="*/ 2147483647 w 146"/>
              <a:gd name="T35" fmla="*/ 2147483647 h 412"/>
              <a:gd name="T36" fmla="*/ 2147483647 w 146"/>
              <a:gd name="T37" fmla="*/ 2147483647 h 412"/>
              <a:gd name="T38" fmla="*/ 2147483647 w 146"/>
              <a:gd name="T39" fmla="*/ 2147483647 h 412"/>
              <a:gd name="T40" fmla="*/ 2147483647 w 146"/>
              <a:gd name="T41" fmla="*/ 2147483647 h 412"/>
              <a:gd name="T42" fmla="*/ 2147483647 w 146"/>
              <a:gd name="T43" fmla="*/ 2147483647 h 412"/>
              <a:gd name="T44" fmla="*/ 2147483647 w 146"/>
              <a:gd name="T45" fmla="*/ 2147483647 h 412"/>
              <a:gd name="T46" fmla="*/ 2147483647 w 146"/>
              <a:gd name="T47" fmla="*/ 2147483647 h 412"/>
              <a:gd name="T48" fmla="*/ 2147483647 w 146"/>
              <a:gd name="T49" fmla="*/ 2147483647 h 412"/>
              <a:gd name="T50" fmla="*/ 2147483647 w 146"/>
              <a:gd name="T51" fmla="*/ 2147483647 h 412"/>
              <a:gd name="T52" fmla="*/ 2147483647 w 146"/>
              <a:gd name="T53" fmla="*/ 2147483647 h 412"/>
              <a:gd name="T54" fmla="*/ 2147483647 w 146"/>
              <a:gd name="T55" fmla="*/ 2147483647 h 412"/>
              <a:gd name="T56" fmla="*/ 2147483647 w 146"/>
              <a:gd name="T57" fmla="*/ 2147483647 h 412"/>
              <a:gd name="T58" fmla="*/ 2147483647 w 146"/>
              <a:gd name="T59" fmla="*/ 2147483647 h 412"/>
              <a:gd name="T60" fmla="*/ 2147483647 w 146"/>
              <a:gd name="T61" fmla="*/ 2147483647 h 412"/>
              <a:gd name="T62" fmla="*/ 2147483647 w 146"/>
              <a:gd name="T63" fmla="*/ 2147483647 h 412"/>
              <a:gd name="T64" fmla="*/ 2147483647 w 146"/>
              <a:gd name="T65" fmla="*/ 2147483647 h 412"/>
              <a:gd name="T66" fmla="*/ 2147483647 w 146"/>
              <a:gd name="T67" fmla="*/ 2147483647 h 412"/>
              <a:gd name="T68" fmla="*/ 2147483647 w 146"/>
              <a:gd name="T69" fmla="*/ 2147483647 h 412"/>
              <a:gd name="T70" fmla="*/ 2147483647 w 146"/>
              <a:gd name="T71" fmla="*/ 2147483647 h 412"/>
              <a:gd name="T72" fmla="*/ 2147483647 w 146"/>
              <a:gd name="T73" fmla="*/ 2147483647 h 412"/>
              <a:gd name="T74" fmla="*/ 2147483647 w 146"/>
              <a:gd name="T75" fmla="*/ 2147483647 h 412"/>
              <a:gd name="T76" fmla="*/ 2147483647 w 146"/>
              <a:gd name="T77" fmla="*/ 2147483647 h 412"/>
              <a:gd name="T78" fmla="*/ 2147483647 w 146"/>
              <a:gd name="T79" fmla="*/ 2147483647 h 412"/>
              <a:gd name="T80" fmla="*/ 2147483647 w 146"/>
              <a:gd name="T81" fmla="*/ 2147483647 h 412"/>
              <a:gd name="T82" fmla="*/ 2147483647 w 146"/>
              <a:gd name="T83" fmla="*/ 2147483647 h 412"/>
              <a:gd name="T84" fmla="*/ 2147483647 w 146"/>
              <a:gd name="T85" fmla="*/ 2147483647 h 412"/>
              <a:gd name="T86" fmla="*/ 2147483647 w 146"/>
              <a:gd name="T87" fmla="*/ 2147483647 h 412"/>
              <a:gd name="T88" fmla="*/ 2147483647 w 146"/>
              <a:gd name="T89" fmla="*/ 2147483647 h 412"/>
              <a:gd name="T90" fmla="*/ 2147483647 w 146"/>
              <a:gd name="T91" fmla="*/ 2147483647 h 412"/>
              <a:gd name="T92" fmla="*/ 2147483647 w 146"/>
              <a:gd name="T93" fmla="*/ 2147483647 h 412"/>
              <a:gd name="T94" fmla="*/ 2147483647 w 146"/>
              <a:gd name="T95" fmla="*/ 2147483647 h 4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6"/>
              <a:gd name="T145" fmla="*/ 0 h 412"/>
              <a:gd name="T146" fmla="*/ 146 w 146"/>
              <a:gd name="T147" fmla="*/ 412 h 4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6" h="412">
                <a:moveTo>
                  <a:pt x="52" y="209"/>
                </a:moveTo>
                <a:cubicBezTo>
                  <a:pt x="52" y="205"/>
                  <a:pt x="52" y="203"/>
                  <a:pt x="55" y="200"/>
                </a:cubicBezTo>
                <a:cubicBezTo>
                  <a:pt x="56" y="198"/>
                  <a:pt x="57" y="198"/>
                  <a:pt x="56" y="196"/>
                </a:cubicBezTo>
                <a:cubicBezTo>
                  <a:pt x="55" y="193"/>
                  <a:pt x="55" y="190"/>
                  <a:pt x="56" y="187"/>
                </a:cubicBezTo>
                <a:cubicBezTo>
                  <a:pt x="54" y="183"/>
                  <a:pt x="53" y="181"/>
                  <a:pt x="54" y="176"/>
                </a:cubicBezTo>
                <a:cubicBezTo>
                  <a:pt x="54" y="172"/>
                  <a:pt x="55" y="170"/>
                  <a:pt x="53" y="175"/>
                </a:cubicBezTo>
                <a:cubicBezTo>
                  <a:pt x="51" y="180"/>
                  <a:pt x="48" y="185"/>
                  <a:pt x="46" y="188"/>
                </a:cubicBezTo>
                <a:cubicBezTo>
                  <a:pt x="45" y="189"/>
                  <a:pt x="45" y="189"/>
                  <a:pt x="45" y="189"/>
                </a:cubicBezTo>
                <a:cubicBezTo>
                  <a:pt x="45" y="192"/>
                  <a:pt x="44" y="193"/>
                  <a:pt x="42" y="195"/>
                </a:cubicBezTo>
                <a:cubicBezTo>
                  <a:pt x="40" y="201"/>
                  <a:pt x="36" y="206"/>
                  <a:pt x="31" y="210"/>
                </a:cubicBezTo>
                <a:cubicBezTo>
                  <a:pt x="26" y="216"/>
                  <a:pt x="28" y="219"/>
                  <a:pt x="21" y="222"/>
                </a:cubicBezTo>
                <a:cubicBezTo>
                  <a:pt x="19" y="222"/>
                  <a:pt x="19" y="222"/>
                  <a:pt x="19" y="222"/>
                </a:cubicBezTo>
                <a:cubicBezTo>
                  <a:pt x="19" y="224"/>
                  <a:pt x="18" y="225"/>
                  <a:pt x="17" y="226"/>
                </a:cubicBezTo>
                <a:cubicBezTo>
                  <a:pt x="17" y="228"/>
                  <a:pt x="17" y="229"/>
                  <a:pt x="15" y="230"/>
                </a:cubicBezTo>
                <a:cubicBezTo>
                  <a:pt x="16" y="238"/>
                  <a:pt x="13" y="235"/>
                  <a:pt x="12" y="239"/>
                </a:cubicBezTo>
                <a:cubicBezTo>
                  <a:pt x="12" y="242"/>
                  <a:pt x="12" y="244"/>
                  <a:pt x="11" y="246"/>
                </a:cubicBezTo>
                <a:cubicBezTo>
                  <a:pt x="14" y="246"/>
                  <a:pt x="16" y="246"/>
                  <a:pt x="14" y="249"/>
                </a:cubicBezTo>
                <a:cubicBezTo>
                  <a:pt x="11" y="250"/>
                  <a:pt x="10" y="250"/>
                  <a:pt x="7" y="250"/>
                </a:cubicBezTo>
                <a:cubicBezTo>
                  <a:pt x="5" y="250"/>
                  <a:pt x="3" y="249"/>
                  <a:pt x="3" y="248"/>
                </a:cubicBezTo>
                <a:cubicBezTo>
                  <a:pt x="1" y="246"/>
                  <a:pt x="1" y="244"/>
                  <a:pt x="1" y="241"/>
                </a:cubicBezTo>
                <a:cubicBezTo>
                  <a:pt x="1" y="238"/>
                  <a:pt x="0" y="238"/>
                  <a:pt x="2" y="235"/>
                </a:cubicBezTo>
                <a:cubicBezTo>
                  <a:pt x="3" y="233"/>
                  <a:pt x="2" y="233"/>
                  <a:pt x="2" y="231"/>
                </a:cubicBezTo>
                <a:cubicBezTo>
                  <a:pt x="4" y="229"/>
                  <a:pt x="4" y="227"/>
                  <a:pt x="5" y="224"/>
                </a:cubicBezTo>
                <a:cubicBezTo>
                  <a:pt x="5" y="218"/>
                  <a:pt x="7" y="221"/>
                  <a:pt x="7" y="219"/>
                </a:cubicBezTo>
                <a:cubicBezTo>
                  <a:pt x="8" y="217"/>
                  <a:pt x="7" y="217"/>
                  <a:pt x="9" y="215"/>
                </a:cubicBezTo>
                <a:cubicBezTo>
                  <a:pt x="10" y="214"/>
                  <a:pt x="10" y="214"/>
                  <a:pt x="10" y="214"/>
                </a:cubicBezTo>
                <a:cubicBezTo>
                  <a:pt x="10" y="213"/>
                  <a:pt x="10" y="212"/>
                  <a:pt x="11" y="211"/>
                </a:cubicBezTo>
                <a:cubicBezTo>
                  <a:pt x="11" y="209"/>
                  <a:pt x="11" y="209"/>
                  <a:pt x="14" y="208"/>
                </a:cubicBezTo>
                <a:cubicBezTo>
                  <a:pt x="13" y="207"/>
                  <a:pt x="13" y="207"/>
                  <a:pt x="14" y="206"/>
                </a:cubicBezTo>
                <a:cubicBezTo>
                  <a:pt x="14" y="205"/>
                  <a:pt x="15" y="204"/>
                  <a:pt x="16" y="203"/>
                </a:cubicBezTo>
                <a:cubicBezTo>
                  <a:pt x="16" y="201"/>
                  <a:pt x="17" y="199"/>
                  <a:pt x="18" y="197"/>
                </a:cubicBezTo>
                <a:cubicBezTo>
                  <a:pt x="18" y="196"/>
                  <a:pt x="19" y="195"/>
                  <a:pt x="19" y="194"/>
                </a:cubicBezTo>
                <a:cubicBezTo>
                  <a:pt x="19" y="192"/>
                  <a:pt x="20" y="192"/>
                  <a:pt x="21" y="190"/>
                </a:cubicBezTo>
                <a:cubicBezTo>
                  <a:pt x="22" y="188"/>
                  <a:pt x="22" y="188"/>
                  <a:pt x="22" y="188"/>
                </a:cubicBezTo>
                <a:cubicBezTo>
                  <a:pt x="22" y="187"/>
                  <a:pt x="22" y="186"/>
                  <a:pt x="24" y="185"/>
                </a:cubicBezTo>
                <a:cubicBezTo>
                  <a:pt x="25" y="182"/>
                  <a:pt x="23" y="182"/>
                  <a:pt x="26" y="181"/>
                </a:cubicBezTo>
                <a:cubicBezTo>
                  <a:pt x="28" y="172"/>
                  <a:pt x="30" y="175"/>
                  <a:pt x="31" y="171"/>
                </a:cubicBezTo>
                <a:cubicBezTo>
                  <a:pt x="31" y="169"/>
                  <a:pt x="32" y="167"/>
                  <a:pt x="33" y="165"/>
                </a:cubicBezTo>
                <a:cubicBezTo>
                  <a:pt x="35" y="156"/>
                  <a:pt x="38" y="155"/>
                  <a:pt x="39" y="150"/>
                </a:cubicBezTo>
                <a:cubicBezTo>
                  <a:pt x="40" y="146"/>
                  <a:pt x="40" y="144"/>
                  <a:pt x="43" y="140"/>
                </a:cubicBezTo>
                <a:cubicBezTo>
                  <a:pt x="43" y="138"/>
                  <a:pt x="44" y="136"/>
                  <a:pt x="46" y="134"/>
                </a:cubicBezTo>
                <a:cubicBezTo>
                  <a:pt x="47" y="132"/>
                  <a:pt x="47" y="131"/>
                  <a:pt x="50" y="130"/>
                </a:cubicBezTo>
                <a:cubicBezTo>
                  <a:pt x="53" y="129"/>
                  <a:pt x="55" y="128"/>
                  <a:pt x="59" y="127"/>
                </a:cubicBezTo>
                <a:cubicBezTo>
                  <a:pt x="65" y="125"/>
                  <a:pt x="66" y="125"/>
                  <a:pt x="66" y="119"/>
                </a:cubicBezTo>
                <a:cubicBezTo>
                  <a:pt x="60" y="114"/>
                  <a:pt x="65" y="112"/>
                  <a:pt x="69" y="112"/>
                </a:cubicBezTo>
                <a:cubicBezTo>
                  <a:pt x="68" y="111"/>
                  <a:pt x="67" y="108"/>
                  <a:pt x="66" y="106"/>
                </a:cubicBezTo>
                <a:cubicBezTo>
                  <a:pt x="64" y="107"/>
                  <a:pt x="64" y="105"/>
                  <a:pt x="64" y="103"/>
                </a:cubicBezTo>
                <a:cubicBezTo>
                  <a:pt x="64" y="100"/>
                  <a:pt x="62" y="100"/>
                  <a:pt x="62" y="92"/>
                </a:cubicBezTo>
                <a:cubicBezTo>
                  <a:pt x="63" y="85"/>
                  <a:pt x="64" y="80"/>
                  <a:pt x="67" y="77"/>
                </a:cubicBezTo>
                <a:cubicBezTo>
                  <a:pt x="72" y="72"/>
                  <a:pt x="72" y="74"/>
                  <a:pt x="74" y="72"/>
                </a:cubicBezTo>
                <a:cubicBezTo>
                  <a:pt x="77" y="69"/>
                  <a:pt x="78" y="64"/>
                  <a:pt x="82" y="66"/>
                </a:cubicBezTo>
                <a:cubicBezTo>
                  <a:pt x="86" y="64"/>
                  <a:pt x="85" y="66"/>
                  <a:pt x="88" y="66"/>
                </a:cubicBezTo>
                <a:cubicBezTo>
                  <a:pt x="94" y="64"/>
                  <a:pt x="93" y="68"/>
                  <a:pt x="94" y="67"/>
                </a:cubicBezTo>
                <a:cubicBezTo>
                  <a:pt x="96" y="67"/>
                  <a:pt x="93" y="65"/>
                  <a:pt x="98" y="65"/>
                </a:cubicBezTo>
                <a:cubicBezTo>
                  <a:pt x="98" y="63"/>
                  <a:pt x="99" y="63"/>
                  <a:pt x="100" y="65"/>
                </a:cubicBezTo>
                <a:cubicBezTo>
                  <a:pt x="100" y="66"/>
                  <a:pt x="102" y="63"/>
                  <a:pt x="103" y="67"/>
                </a:cubicBezTo>
                <a:cubicBezTo>
                  <a:pt x="105" y="68"/>
                  <a:pt x="105" y="68"/>
                  <a:pt x="105" y="70"/>
                </a:cubicBezTo>
                <a:cubicBezTo>
                  <a:pt x="105" y="71"/>
                  <a:pt x="105" y="73"/>
                  <a:pt x="105" y="74"/>
                </a:cubicBezTo>
                <a:cubicBezTo>
                  <a:pt x="104" y="75"/>
                  <a:pt x="103" y="78"/>
                  <a:pt x="100" y="78"/>
                </a:cubicBezTo>
                <a:cubicBezTo>
                  <a:pt x="99" y="78"/>
                  <a:pt x="101" y="80"/>
                  <a:pt x="98" y="80"/>
                </a:cubicBezTo>
                <a:cubicBezTo>
                  <a:pt x="98" y="77"/>
                  <a:pt x="96" y="80"/>
                  <a:pt x="96" y="79"/>
                </a:cubicBezTo>
                <a:cubicBezTo>
                  <a:pt x="95" y="78"/>
                  <a:pt x="94" y="77"/>
                  <a:pt x="95" y="77"/>
                </a:cubicBezTo>
                <a:cubicBezTo>
                  <a:pt x="95" y="76"/>
                  <a:pt x="93" y="77"/>
                  <a:pt x="92" y="76"/>
                </a:cubicBezTo>
                <a:cubicBezTo>
                  <a:pt x="92" y="76"/>
                  <a:pt x="95" y="80"/>
                  <a:pt x="96" y="86"/>
                </a:cubicBezTo>
                <a:cubicBezTo>
                  <a:pt x="97" y="88"/>
                  <a:pt x="97" y="90"/>
                  <a:pt x="96" y="92"/>
                </a:cubicBezTo>
                <a:cubicBezTo>
                  <a:pt x="97" y="93"/>
                  <a:pt x="97" y="94"/>
                  <a:pt x="97" y="96"/>
                </a:cubicBezTo>
                <a:cubicBezTo>
                  <a:pt x="97" y="97"/>
                  <a:pt x="96" y="98"/>
                  <a:pt x="96" y="99"/>
                </a:cubicBezTo>
                <a:cubicBezTo>
                  <a:pt x="95" y="101"/>
                  <a:pt x="95" y="104"/>
                  <a:pt x="94" y="105"/>
                </a:cubicBezTo>
                <a:cubicBezTo>
                  <a:pt x="93" y="106"/>
                  <a:pt x="92" y="103"/>
                  <a:pt x="92" y="106"/>
                </a:cubicBezTo>
                <a:cubicBezTo>
                  <a:pt x="93" y="109"/>
                  <a:pt x="97" y="106"/>
                  <a:pt x="94" y="111"/>
                </a:cubicBezTo>
                <a:cubicBezTo>
                  <a:pt x="94" y="115"/>
                  <a:pt x="96" y="109"/>
                  <a:pt x="98" y="111"/>
                </a:cubicBezTo>
                <a:cubicBezTo>
                  <a:pt x="99" y="108"/>
                  <a:pt x="99" y="108"/>
                  <a:pt x="101" y="108"/>
                </a:cubicBezTo>
                <a:cubicBezTo>
                  <a:pt x="102" y="106"/>
                  <a:pt x="102" y="105"/>
                  <a:pt x="104" y="104"/>
                </a:cubicBezTo>
                <a:cubicBezTo>
                  <a:pt x="104" y="102"/>
                  <a:pt x="105" y="102"/>
                  <a:pt x="107" y="100"/>
                </a:cubicBezTo>
                <a:cubicBezTo>
                  <a:pt x="107" y="93"/>
                  <a:pt x="109" y="97"/>
                  <a:pt x="109" y="95"/>
                </a:cubicBezTo>
                <a:cubicBezTo>
                  <a:pt x="109" y="92"/>
                  <a:pt x="108" y="91"/>
                  <a:pt x="108" y="90"/>
                </a:cubicBezTo>
                <a:cubicBezTo>
                  <a:pt x="108" y="87"/>
                  <a:pt x="110" y="86"/>
                  <a:pt x="111" y="82"/>
                </a:cubicBezTo>
                <a:cubicBezTo>
                  <a:pt x="113" y="77"/>
                  <a:pt x="115" y="72"/>
                  <a:pt x="117" y="66"/>
                </a:cubicBezTo>
                <a:cubicBezTo>
                  <a:pt x="119" y="59"/>
                  <a:pt x="121" y="53"/>
                  <a:pt x="124" y="46"/>
                </a:cubicBezTo>
                <a:cubicBezTo>
                  <a:pt x="124" y="44"/>
                  <a:pt x="125" y="43"/>
                  <a:pt x="126" y="41"/>
                </a:cubicBezTo>
                <a:cubicBezTo>
                  <a:pt x="126" y="39"/>
                  <a:pt x="126" y="38"/>
                  <a:pt x="127" y="36"/>
                </a:cubicBezTo>
                <a:cubicBezTo>
                  <a:pt x="127" y="34"/>
                  <a:pt x="127" y="33"/>
                  <a:pt x="129" y="30"/>
                </a:cubicBezTo>
                <a:cubicBezTo>
                  <a:pt x="130" y="27"/>
                  <a:pt x="130" y="26"/>
                  <a:pt x="129" y="23"/>
                </a:cubicBezTo>
                <a:cubicBezTo>
                  <a:pt x="129" y="21"/>
                  <a:pt x="129" y="19"/>
                  <a:pt x="131" y="19"/>
                </a:cubicBezTo>
                <a:cubicBezTo>
                  <a:pt x="130" y="16"/>
                  <a:pt x="126" y="14"/>
                  <a:pt x="128" y="11"/>
                </a:cubicBezTo>
                <a:cubicBezTo>
                  <a:pt x="128" y="9"/>
                  <a:pt x="131" y="0"/>
                  <a:pt x="134" y="3"/>
                </a:cubicBezTo>
                <a:cubicBezTo>
                  <a:pt x="135" y="3"/>
                  <a:pt x="137" y="3"/>
                  <a:pt x="136" y="4"/>
                </a:cubicBezTo>
                <a:cubicBezTo>
                  <a:pt x="137" y="4"/>
                  <a:pt x="137" y="4"/>
                  <a:pt x="138" y="5"/>
                </a:cubicBezTo>
                <a:cubicBezTo>
                  <a:pt x="140" y="5"/>
                  <a:pt x="141" y="6"/>
                  <a:pt x="142" y="7"/>
                </a:cubicBezTo>
                <a:cubicBezTo>
                  <a:pt x="145" y="7"/>
                  <a:pt x="145" y="9"/>
                  <a:pt x="145" y="11"/>
                </a:cubicBezTo>
                <a:cubicBezTo>
                  <a:pt x="146" y="14"/>
                  <a:pt x="146" y="16"/>
                  <a:pt x="144" y="19"/>
                </a:cubicBezTo>
                <a:cubicBezTo>
                  <a:pt x="144" y="23"/>
                  <a:pt x="146" y="21"/>
                  <a:pt x="144" y="23"/>
                </a:cubicBezTo>
                <a:cubicBezTo>
                  <a:pt x="141" y="29"/>
                  <a:pt x="143" y="29"/>
                  <a:pt x="141" y="33"/>
                </a:cubicBezTo>
                <a:cubicBezTo>
                  <a:pt x="142" y="35"/>
                  <a:pt x="141" y="38"/>
                  <a:pt x="141" y="41"/>
                </a:cubicBezTo>
                <a:cubicBezTo>
                  <a:pt x="140" y="44"/>
                  <a:pt x="139" y="46"/>
                  <a:pt x="139" y="49"/>
                </a:cubicBezTo>
                <a:cubicBezTo>
                  <a:pt x="138" y="54"/>
                  <a:pt x="137" y="60"/>
                  <a:pt x="136" y="65"/>
                </a:cubicBezTo>
                <a:cubicBezTo>
                  <a:pt x="135" y="67"/>
                  <a:pt x="135" y="68"/>
                  <a:pt x="134" y="70"/>
                </a:cubicBezTo>
                <a:cubicBezTo>
                  <a:pt x="134" y="73"/>
                  <a:pt x="136" y="73"/>
                  <a:pt x="134" y="79"/>
                </a:cubicBezTo>
                <a:cubicBezTo>
                  <a:pt x="135" y="85"/>
                  <a:pt x="133" y="88"/>
                  <a:pt x="131" y="93"/>
                </a:cubicBezTo>
                <a:cubicBezTo>
                  <a:pt x="128" y="98"/>
                  <a:pt x="128" y="102"/>
                  <a:pt x="127" y="108"/>
                </a:cubicBezTo>
                <a:cubicBezTo>
                  <a:pt x="127" y="112"/>
                  <a:pt x="126" y="115"/>
                  <a:pt x="124" y="119"/>
                </a:cubicBezTo>
                <a:cubicBezTo>
                  <a:pt x="124" y="122"/>
                  <a:pt x="123" y="125"/>
                  <a:pt x="122" y="128"/>
                </a:cubicBezTo>
                <a:cubicBezTo>
                  <a:pt x="120" y="137"/>
                  <a:pt x="123" y="141"/>
                  <a:pt x="121" y="156"/>
                </a:cubicBezTo>
                <a:cubicBezTo>
                  <a:pt x="120" y="165"/>
                  <a:pt x="121" y="172"/>
                  <a:pt x="123" y="180"/>
                </a:cubicBezTo>
                <a:cubicBezTo>
                  <a:pt x="125" y="188"/>
                  <a:pt x="125" y="188"/>
                  <a:pt x="125" y="188"/>
                </a:cubicBezTo>
                <a:cubicBezTo>
                  <a:pt x="126" y="191"/>
                  <a:pt x="127" y="194"/>
                  <a:pt x="127" y="197"/>
                </a:cubicBezTo>
                <a:cubicBezTo>
                  <a:pt x="129" y="200"/>
                  <a:pt x="130" y="203"/>
                  <a:pt x="131" y="206"/>
                </a:cubicBezTo>
                <a:cubicBezTo>
                  <a:pt x="132" y="209"/>
                  <a:pt x="128" y="210"/>
                  <a:pt x="125" y="212"/>
                </a:cubicBezTo>
                <a:cubicBezTo>
                  <a:pt x="121" y="213"/>
                  <a:pt x="118" y="214"/>
                  <a:pt x="115" y="215"/>
                </a:cubicBezTo>
                <a:cubicBezTo>
                  <a:pt x="114" y="218"/>
                  <a:pt x="115" y="219"/>
                  <a:pt x="116" y="221"/>
                </a:cubicBezTo>
                <a:cubicBezTo>
                  <a:pt x="116" y="222"/>
                  <a:pt x="116" y="223"/>
                  <a:pt x="116" y="224"/>
                </a:cubicBezTo>
                <a:cubicBezTo>
                  <a:pt x="119" y="226"/>
                  <a:pt x="119" y="226"/>
                  <a:pt x="119" y="230"/>
                </a:cubicBezTo>
                <a:cubicBezTo>
                  <a:pt x="120" y="234"/>
                  <a:pt x="122" y="238"/>
                  <a:pt x="121" y="243"/>
                </a:cubicBezTo>
                <a:cubicBezTo>
                  <a:pt x="121" y="246"/>
                  <a:pt x="122" y="246"/>
                  <a:pt x="122" y="248"/>
                </a:cubicBezTo>
                <a:cubicBezTo>
                  <a:pt x="124" y="254"/>
                  <a:pt x="124" y="257"/>
                  <a:pt x="122" y="265"/>
                </a:cubicBezTo>
                <a:cubicBezTo>
                  <a:pt x="122" y="267"/>
                  <a:pt x="123" y="268"/>
                  <a:pt x="123" y="270"/>
                </a:cubicBezTo>
                <a:cubicBezTo>
                  <a:pt x="122" y="274"/>
                  <a:pt x="124" y="275"/>
                  <a:pt x="124" y="291"/>
                </a:cubicBezTo>
                <a:cubicBezTo>
                  <a:pt x="125" y="299"/>
                  <a:pt x="125" y="299"/>
                  <a:pt x="125" y="299"/>
                </a:cubicBezTo>
                <a:cubicBezTo>
                  <a:pt x="125" y="302"/>
                  <a:pt x="125" y="305"/>
                  <a:pt x="125" y="307"/>
                </a:cubicBezTo>
                <a:cubicBezTo>
                  <a:pt x="125" y="311"/>
                  <a:pt x="124" y="314"/>
                  <a:pt x="124" y="317"/>
                </a:cubicBezTo>
                <a:cubicBezTo>
                  <a:pt x="125" y="320"/>
                  <a:pt x="125" y="324"/>
                  <a:pt x="126" y="327"/>
                </a:cubicBezTo>
                <a:cubicBezTo>
                  <a:pt x="127" y="330"/>
                  <a:pt x="128" y="333"/>
                  <a:pt x="128" y="337"/>
                </a:cubicBezTo>
                <a:cubicBezTo>
                  <a:pt x="130" y="344"/>
                  <a:pt x="130" y="350"/>
                  <a:pt x="130" y="358"/>
                </a:cubicBezTo>
                <a:cubicBezTo>
                  <a:pt x="131" y="360"/>
                  <a:pt x="131" y="362"/>
                  <a:pt x="131" y="364"/>
                </a:cubicBezTo>
                <a:cubicBezTo>
                  <a:pt x="133" y="368"/>
                  <a:pt x="134" y="373"/>
                  <a:pt x="134" y="378"/>
                </a:cubicBezTo>
                <a:cubicBezTo>
                  <a:pt x="134" y="380"/>
                  <a:pt x="134" y="382"/>
                  <a:pt x="133" y="384"/>
                </a:cubicBezTo>
                <a:cubicBezTo>
                  <a:pt x="133" y="387"/>
                  <a:pt x="131" y="387"/>
                  <a:pt x="132" y="390"/>
                </a:cubicBezTo>
                <a:cubicBezTo>
                  <a:pt x="135" y="398"/>
                  <a:pt x="136" y="397"/>
                  <a:pt x="137" y="400"/>
                </a:cubicBezTo>
                <a:cubicBezTo>
                  <a:pt x="140" y="402"/>
                  <a:pt x="143" y="403"/>
                  <a:pt x="142" y="407"/>
                </a:cubicBezTo>
                <a:cubicBezTo>
                  <a:pt x="141" y="411"/>
                  <a:pt x="138" y="412"/>
                  <a:pt x="134" y="412"/>
                </a:cubicBezTo>
                <a:cubicBezTo>
                  <a:pt x="127" y="412"/>
                  <a:pt x="121" y="408"/>
                  <a:pt x="118" y="404"/>
                </a:cubicBezTo>
                <a:cubicBezTo>
                  <a:pt x="116" y="404"/>
                  <a:pt x="108" y="404"/>
                  <a:pt x="110" y="401"/>
                </a:cubicBezTo>
                <a:cubicBezTo>
                  <a:pt x="108" y="400"/>
                  <a:pt x="108" y="400"/>
                  <a:pt x="108" y="398"/>
                </a:cubicBezTo>
                <a:cubicBezTo>
                  <a:pt x="107" y="396"/>
                  <a:pt x="106" y="396"/>
                  <a:pt x="107" y="394"/>
                </a:cubicBezTo>
                <a:cubicBezTo>
                  <a:pt x="106" y="392"/>
                  <a:pt x="106" y="392"/>
                  <a:pt x="106" y="392"/>
                </a:cubicBezTo>
                <a:cubicBezTo>
                  <a:pt x="105" y="389"/>
                  <a:pt x="104" y="384"/>
                  <a:pt x="104" y="380"/>
                </a:cubicBezTo>
                <a:cubicBezTo>
                  <a:pt x="104" y="379"/>
                  <a:pt x="105" y="377"/>
                  <a:pt x="104" y="376"/>
                </a:cubicBezTo>
                <a:cubicBezTo>
                  <a:pt x="100" y="375"/>
                  <a:pt x="102" y="374"/>
                  <a:pt x="101" y="371"/>
                </a:cubicBezTo>
                <a:cubicBezTo>
                  <a:pt x="100" y="368"/>
                  <a:pt x="99" y="365"/>
                  <a:pt x="99" y="362"/>
                </a:cubicBezTo>
                <a:cubicBezTo>
                  <a:pt x="99" y="356"/>
                  <a:pt x="98" y="350"/>
                  <a:pt x="99" y="344"/>
                </a:cubicBezTo>
                <a:cubicBezTo>
                  <a:pt x="99" y="340"/>
                  <a:pt x="98" y="336"/>
                  <a:pt x="99" y="332"/>
                </a:cubicBezTo>
                <a:cubicBezTo>
                  <a:pt x="98" y="328"/>
                  <a:pt x="97" y="324"/>
                  <a:pt x="97" y="320"/>
                </a:cubicBezTo>
                <a:cubicBezTo>
                  <a:pt x="94" y="313"/>
                  <a:pt x="93" y="307"/>
                  <a:pt x="92" y="300"/>
                </a:cubicBezTo>
                <a:cubicBezTo>
                  <a:pt x="90" y="297"/>
                  <a:pt x="90" y="295"/>
                  <a:pt x="90" y="291"/>
                </a:cubicBezTo>
                <a:cubicBezTo>
                  <a:pt x="89" y="285"/>
                  <a:pt x="89" y="285"/>
                  <a:pt x="89" y="285"/>
                </a:cubicBezTo>
                <a:cubicBezTo>
                  <a:pt x="88" y="280"/>
                  <a:pt x="88" y="280"/>
                  <a:pt x="88" y="280"/>
                </a:cubicBezTo>
                <a:cubicBezTo>
                  <a:pt x="87" y="279"/>
                  <a:pt x="87" y="278"/>
                  <a:pt x="87" y="276"/>
                </a:cubicBezTo>
                <a:cubicBezTo>
                  <a:pt x="84" y="271"/>
                  <a:pt x="87" y="270"/>
                  <a:pt x="86" y="270"/>
                </a:cubicBezTo>
                <a:cubicBezTo>
                  <a:pt x="86" y="270"/>
                  <a:pt x="85" y="270"/>
                  <a:pt x="84" y="272"/>
                </a:cubicBezTo>
                <a:cubicBezTo>
                  <a:pt x="84" y="276"/>
                  <a:pt x="84" y="283"/>
                  <a:pt x="82" y="289"/>
                </a:cubicBezTo>
                <a:cubicBezTo>
                  <a:pt x="82" y="291"/>
                  <a:pt x="81" y="292"/>
                  <a:pt x="81" y="293"/>
                </a:cubicBezTo>
                <a:cubicBezTo>
                  <a:pt x="80" y="297"/>
                  <a:pt x="80" y="301"/>
                  <a:pt x="79" y="304"/>
                </a:cubicBezTo>
                <a:cubicBezTo>
                  <a:pt x="79" y="306"/>
                  <a:pt x="79" y="307"/>
                  <a:pt x="78" y="309"/>
                </a:cubicBezTo>
                <a:cubicBezTo>
                  <a:pt x="78" y="312"/>
                  <a:pt x="78" y="313"/>
                  <a:pt x="77" y="316"/>
                </a:cubicBezTo>
                <a:cubicBezTo>
                  <a:pt x="77" y="318"/>
                  <a:pt x="77" y="319"/>
                  <a:pt x="76" y="321"/>
                </a:cubicBezTo>
                <a:cubicBezTo>
                  <a:pt x="76" y="323"/>
                  <a:pt x="76" y="323"/>
                  <a:pt x="76" y="323"/>
                </a:cubicBezTo>
                <a:cubicBezTo>
                  <a:pt x="76" y="325"/>
                  <a:pt x="75" y="326"/>
                  <a:pt x="74" y="328"/>
                </a:cubicBezTo>
                <a:cubicBezTo>
                  <a:pt x="74" y="330"/>
                  <a:pt x="74" y="331"/>
                  <a:pt x="73" y="333"/>
                </a:cubicBezTo>
                <a:cubicBezTo>
                  <a:pt x="73" y="337"/>
                  <a:pt x="72" y="340"/>
                  <a:pt x="71" y="343"/>
                </a:cubicBezTo>
                <a:cubicBezTo>
                  <a:pt x="71" y="346"/>
                  <a:pt x="71" y="349"/>
                  <a:pt x="69" y="352"/>
                </a:cubicBezTo>
                <a:cubicBezTo>
                  <a:pt x="70" y="357"/>
                  <a:pt x="68" y="358"/>
                  <a:pt x="67" y="360"/>
                </a:cubicBezTo>
                <a:cubicBezTo>
                  <a:pt x="67" y="364"/>
                  <a:pt x="66" y="366"/>
                  <a:pt x="65" y="369"/>
                </a:cubicBezTo>
                <a:cubicBezTo>
                  <a:pt x="66" y="373"/>
                  <a:pt x="67" y="374"/>
                  <a:pt x="67" y="378"/>
                </a:cubicBezTo>
                <a:cubicBezTo>
                  <a:pt x="68" y="383"/>
                  <a:pt x="71" y="385"/>
                  <a:pt x="67" y="389"/>
                </a:cubicBezTo>
                <a:cubicBezTo>
                  <a:pt x="67" y="392"/>
                  <a:pt x="68" y="394"/>
                  <a:pt x="66" y="397"/>
                </a:cubicBezTo>
                <a:cubicBezTo>
                  <a:pt x="65" y="399"/>
                  <a:pt x="65" y="399"/>
                  <a:pt x="65" y="399"/>
                </a:cubicBezTo>
                <a:cubicBezTo>
                  <a:pt x="64" y="402"/>
                  <a:pt x="63" y="401"/>
                  <a:pt x="61" y="402"/>
                </a:cubicBezTo>
                <a:cubicBezTo>
                  <a:pt x="58" y="403"/>
                  <a:pt x="58" y="403"/>
                  <a:pt x="58" y="403"/>
                </a:cubicBezTo>
                <a:cubicBezTo>
                  <a:pt x="55" y="403"/>
                  <a:pt x="55" y="403"/>
                  <a:pt x="53" y="405"/>
                </a:cubicBezTo>
                <a:cubicBezTo>
                  <a:pt x="47" y="409"/>
                  <a:pt x="41" y="409"/>
                  <a:pt x="35" y="409"/>
                </a:cubicBezTo>
                <a:cubicBezTo>
                  <a:pt x="30" y="409"/>
                  <a:pt x="32" y="407"/>
                  <a:pt x="31" y="406"/>
                </a:cubicBezTo>
                <a:cubicBezTo>
                  <a:pt x="31" y="403"/>
                  <a:pt x="34" y="399"/>
                  <a:pt x="36" y="398"/>
                </a:cubicBezTo>
                <a:cubicBezTo>
                  <a:pt x="37" y="396"/>
                  <a:pt x="37" y="396"/>
                  <a:pt x="37" y="396"/>
                </a:cubicBezTo>
                <a:cubicBezTo>
                  <a:pt x="38" y="395"/>
                  <a:pt x="38" y="395"/>
                  <a:pt x="39" y="394"/>
                </a:cubicBezTo>
                <a:cubicBezTo>
                  <a:pt x="40" y="390"/>
                  <a:pt x="41" y="389"/>
                  <a:pt x="42" y="387"/>
                </a:cubicBezTo>
                <a:cubicBezTo>
                  <a:pt x="42" y="386"/>
                  <a:pt x="41" y="385"/>
                  <a:pt x="40" y="385"/>
                </a:cubicBezTo>
                <a:cubicBezTo>
                  <a:pt x="38" y="382"/>
                  <a:pt x="39" y="380"/>
                  <a:pt x="40" y="377"/>
                </a:cubicBezTo>
                <a:cubicBezTo>
                  <a:pt x="40" y="373"/>
                  <a:pt x="40" y="370"/>
                  <a:pt x="41" y="367"/>
                </a:cubicBezTo>
                <a:cubicBezTo>
                  <a:pt x="41" y="363"/>
                  <a:pt x="41" y="362"/>
                  <a:pt x="43" y="360"/>
                </a:cubicBezTo>
                <a:cubicBezTo>
                  <a:pt x="43" y="356"/>
                  <a:pt x="43" y="354"/>
                  <a:pt x="44" y="350"/>
                </a:cubicBezTo>
                <a:cubicBezTo>
                  <a:pt x="43" y="346"/>
                  <a:pt x="44" y="344"/>
                  <a:pt x="44" y="340"/>
                </a:cubicBezTo>
                <a:cubicBezTo>
                  <a:pt x="44" y="337"/>
                  <a:pt x="44" y="335"/>
                  <a:pt x="45" y="333"/>
                </a:cubicBezTo>
                <a:cubicBezTo>
                  <a:pt x="45" y="329"/>
                  <a:pt x="46" y="326"/>
                  <a:pt x="47" y="322"/>
                </a:cubicBezTo>
                <a:cubicBezTo>
                  <a:pt x="48" y="312"/>
                  <a:pt x="49" y="314"/>
                  <a:pt x="49" y="310"/>
                </a:cubicBezTo>
                <a:cubicBezTo>
                  <a:pt x="47" y="300"/>
                  <a:pt x="46" y="287"/>
                  <a:pt x="46" y="276"/>
                </a:cubicBezTo>
                <a:cubicBezTo>
                  <a:pt x="46" y="271"/>
                  <a:pt x="46" y="267"/>
                  <a:pt x="47" y="263"/>
                </a:cubicBezTo>
                <a:cubicBezTo>
                  <a:pt x="47" y="258"/>
                  <a:pt x="47" y="254"/>
                  <a:pt x="48" y="249"/>
                </a:cubicBezTo>
                <a:cubicBezTo>
                  <a:pt x="48" y="245"/>
                  <a:pt x="48" y="243"/>
                  <a:pt x="49" y="240"/>
                </a:cubicBezTo>
                <a:cubicBezTo>
                  <a:pt x="49" y="236"/>
                  <a:pt x="49" y="233"/>
                  <a:pt x="51" y="229"/>
                </a:cubicBezTo>
                <a:cubicBezTo>
                  <a:pt x="48" y="229"/>
                  <a:pt x="49" y="227"/>
                  <a:pt x="50" y="225"/>
                </a:cubicBezTo>
                <a:cubicBezTo>
                  <a:pt x="51" y="218"/>
                  <a:pt x="52" y="220"/>
                  <a:pt x="53" y="217"/>
                </a:cubicBezTo>
                <a:cubicBezTo>
                  <a:pt x="53" y="214"/>
                  <a:pt x="52" y="212"/>
                  <a:pt x="52" y="209"/>
                </a:cubicBezTo>
                <a:close/>
              </a:path>
            </a:pathLst>
          </a:custGeom>
          <a:solidFill>
            <a:srgbClr val="0E2231"/>
          </a:solidFill>
          <a:ln>
            <a:noFill/>
          </a:ln>
          <a:extLst>
            <a:ext uri="{91240B29-F687-4f45-9708-019B960494DF}">
              <a14:hiddenLine xmlns:a14="http://schemas.microsoft.com/office/drawing/2010/main" w="3175" cap="flat">
                <a:solidFill>
                  <a:srgbClr val="000000"/>
                </a:solidFill>
                <a:prstDash val="solid"/>
                <a:miter lim="800000"/>
                <a:headEnd/>
                <a:tailEnd/>
              </a14:hiddenLine>
            </a:ext>
          </a:extLst>
        </p:spPr>
        <p:txBody>
          <a:bodyPr/>
          <a:lstStyle/>
          <a:p>
            <a:endParaRPr lang="en-US"/>
          </a:p>
        </p:txBody>
      </p:sp>
      <p:sp>
        <p:nvSpPr>
          <p:cNvPr id="601" name="TextBox 534"/>
          <p:cNvSpPr txBox="1">
            <a:spLocks noChangeArrowheads="1"/>
          </p:cNvSpPr>
          <p:nvPr/>
        </p:nvSpPr>
        <p:spPr bwMode="auto">
          <a:xfrm>
            <a:off x="3478213" y="2533650"/>
            <a:ext cx="6175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000">
                <a:solidFill>
                  <a:srgbClr val="FFFFFF"/>
                </a:solidFill>
                <a:latin typeface="Impact" charset="0"/>
              </a:rPr>
              <a:t>83%</a:t>
            </a:r>
          </a:p>
        </p:txBody>
      </p:sp>
      <p:sp>
        <p:nvSpPr>
          <p:cNvPr id="602" name="Freeform 21"/>
          <p:cNvSpPr>
            <a:spLocks noChangeAspect="1" noEditPoints="1"/>
          </p:cNvSpPr>
          <p:nvPr/>
        </p:nvSpPr>
        <p:spPr bwMode="auto">
          <a:xfrm>
            <a:off x="4232275" y="2830513"/>
            <a:ext cx="323850" cy="901700"/>
          </a:xfrm>
          <a:custGeom>
            <a:avLst/>
            <a:gdLst/>
            <a:ahLst/>
            <a:cxnLst>
              <a:cxn ang="0">
                <a:pos x="35" y="168"/>
              </a:cxn>
              <a:cxn ang="0">
                <a:pos x="35" y="137"/>
              </a:cxn>
              <a:cxn ang="0">
                <a:pos x="31" y="86"/>
              </a:cxn>
              <a:cxn ang="0">
                <a:pos x="8" y="50"/>
              </a:cxn>
              <a:cxn ang="0">
                <a:pos x="9" y="23"/>
              </a:cxn>
              <a:cxn ang="0">
                <a:pos x="47" y="9"/>
              </a:cxn>
              <a:cxn ang="0">
                <a:pos x="68" y="1"/>
              </a:cxn>
              <a:cxn ang="0">
                <a:pos x="82" y="3"/>
              </a:cxn>
              <a:cxn ang="0">
                <a:pos x="96" y="12"/>
              </a:cxn>
              <a:cxn ang="0">
                <a:pos x="127" y="17"/>
              </a:cxn>
              <a:cxn ang="0">
                <a:pos x="131" y="55"/>
              </a:cxn>
              <a:cxn ang="0">
                <a:pos x="113" y="83"/>
              </a:cxn>
              <a:cxn ang="0">
                <a:pos x="109" y="103"/>
              </a:cxn>
              <a:cxn ang="0">
                <a:pos x="113" y="162"/>
              </a:cxn>
              <a:cxn ang="0">
                <a:pos x="112" y="169"/>
              </a:cxn>
              <a:cxn ang="0">
                <a:pos x="122" y="237"/>
              </a:cxn>
              <a:cxn ang="0">
                <a:pos x="123" y="244"/>
              </a:cxn>
              <a:cxn ang="0">
                <a:pos x="115" y="263"/>
              </a:cxn>
              <a:cxn ang="0">
                <a:pos x="120" y="306"/>
              </a:cxn>
              <a:cxn ang="0">
                <a:pos x="119" y="350"/>
              </a:cxn>
              <a:cxn ang="0">
                <a:pos x="128" y="363"/>
              </a:cxn>
              <a:cxn ang="0">
                <a:pos x="126" y="383"/>
              </a:cxn>
              <a:cxn ang="0">
                <a:pos x="107" y="375"/>
              </a:cxn>
              <a:cxn ang="0">
                <a:pos x="103" y="354"/>
              </a:cxn>
              <a:cxn ang="0">
                <a:pos x="98" y="317"/>
              </a:cxn>
              <a:cxn ang="0">
                <a:pos x="93" y="276"/>
              </a:cxn>
              <a:cxn ang="0">
                <a:pos x="80" y="242"/>
              </a:cxn>
              <a:cxn ang="0">
                <a:pos x="76" y="237"/>
              </a:cxn>
              <a:cxn ang="0">
                <a:pos x="66" y="254"/>
              </a:cxn>
              <a:cxn ang="0">
                <a:pos x="59" y="290"/>
              </a:cxn>
              <a:cxn ang="0">
                <a:pos x="54" y="352"/>
              </a:cxn>
              <a:cxn ang="0">
                <a:pos x="57" y="365"/>
              </a:cxn>
              <a:cxn ang="0">
                <a:pos x="56" y="372"/>
              </a:cxn>
              <a:cxn ang="0">
                <a:pos x="34" y="386"/>
              </a:cxn>
              <a:cxn ang="0">
                <a:pos x="24" y="375"/>
              </a:cxn>
              <a:cxn ang="0">
                <a:pos x="34" y="359"/>
              </a:cxn>
              <a:cxn ang="0">
                <a:pos x="40" y="347"/>
              </a:cxn>
              <a:cxn ang="0">
                <a:pos x="37" y="279"/>
              </a:cxn>
              <a:cxn ang="0">
                <a:pos x="34" y="252"/>
              </a:cxn>
              <a:cxn ang="0">
                <a:pos x="32" y="221"/>
              </a:cxn>
              <a:cxn ang="0">
                <a:pos x="35" y="202"/>
              </a:cxn>
              <a:cxn ang="0">
                <a:pos x="39" y="170"/>
              </a:cxn>
              <a:cxn ang="0">
                <a:pos x="97" y="24"/>
              </a:cxn>
              <a:cxn ang="0">
                <a:pos x="86" y="27"/>
              </a:cxn>
              <a:cxn ang="0">
                <a:pos x="88" y="34"/>
              </a:cxn>
              <a:cxn ang="0">
                <a:pos x="83" y="38"/>
              </a:cxn>
              <a:cxn ang="0">
                <a:pos x="82" y="54"/>
              </a:cxn>
              <a:cxn ang="0">
                <a:pos x="89" y="54"/>
              </a:cxn>
              <a:cxn ang="0">
                <a:pos x="99" y="49"/>
              </a:cxn>
              <a:cxn ang="0">
                <a:pos x="107" y="44"/>
              </a:cxn>
              <a:cxn ang="0">
                <a:pos x="25" y="37"/>
              </a:cxn>
              <a:cxn ang="0">
                <a:pos x="44" y="51"/>
              </a:cxn>
              <a:cxn ang="0">
                <a:pos x="53" y="56"/>
              </a:cxn>
              <a:cxn ang="0">
                <a:pos x="56" y="44"/>
              </a:cxn>
              <a:cxn ang="0">
                <a:pos x="50" y="36"/>
              </a:cxn>
              <a:cxn ang="0">
                <a:pos x="52" y="28"/>
              </a:cxn>
              <a:cxn ang="0">
                <a:pos x="46" y="23"/>
              </a:cxn>
              <a:cxn ang="0">
                <a:pos x="29" y="32"/>
              </a:cxn>
            </a:cxnLst>
            <a:rect l="0" t="0" r="r" b="b"/>
            <a:pathLst>
              <a:path w="145" h="386">
                <a:moveTo>
                  <a:pt x="39" y="170"/>
                </a:moveTo>
                <a:cubicBezTo>
                  <a:pt x="38" y="170"/>
                  <a:pt x="36" y="168"/>
                  <a:pt x="35" y="168"/>
                </a:cubicBezTo>
                <a:cubicBezTo>
                  <a:pt x="32" y="167"/>
                  <a:pt x="29" y="170"/>
                  <a:pt x="31" y="164"/>
                </a:cubicBezTo>
                <a:cubicBezTo>
                  <a:pt x="32" y="155"/>
                  <a:pt x="34" y="146"/>
                  <a:pt x="35" y="137"/>
                </a:cubicBezTo>
                <a:cubicBezTo>
                  <a:pt x="35" y="130"/>
                  <a:pt x="36" y="122"/>
                  <a:pt x="36" y="116"/>
                </a:cubicBezTo>
                <a:cubicBezTo>
                  <a:pt x="36" y="106"/>
                  <a:pt x="34" y="96"/>
                  <a:pt x="31" y="86"/>
                </a:cubicBezTo>
                <a:cubicBezTo>
                  <a:pt x="26" y="80"/>
                  <a:pt x="23" y="75"/>
                  <a:pt x="20" y="68"/>
                </a:cubicBezTo>
                <a:cubicBezTo>
                  <a:pt x="14" y="61"/>
                  <a:pt x="11" y="57"/>
                  <a:pt x="8" y="50"/>
                </a:cubicBezTo>
                <a:cubicBezTo>
                  <a:pt x="5" y="43"/>
                  <a:pt x="5" y="43"/>
                  <a:pt x="5" y="43"/>
                </a:cubicBezTo>
                <a:cubicBezTo>
                  <a:pt x="0" y="31"/>
                  <a:pt x="3" y="27"/>
                  <a:pt x="9" y="23"/>
                </a:cubicBezTo>
                <a:cubicBezTo>
                  <a:pt x="14" y="20"/>
                  <a:pt x="24" y="15"/>
                  <a:pt x="33" y="13"/>
                </a:cubicBezTo>
                <a:cubicBezTo>
                  <a:pt x="38" y="11"/>
                  <a:pt x="43" y="11"/>
                  <a:pt x="47" y="9"/>
                </a:cubicBezTo>
                <a:cubicBezTo>
                  <a:pt x="52" y="6"/>
                  <a:pt x="52" y="3"/>
                  <a:pt x="59" y="1"/>
                </a:cubicBezTo>
                <a:cubicBezTo>
                  <a:pt x="63" y="1"/>
                  <a:pt x="64" y="0"/>
                  <a:pt x="68" y="1"/>
                </a:cubicBezTo>
                <a:cubicBezTo>
                  <a:pt x="70" y="0"/>
                  <a:pt x="72" y="0"/>
                  <a:pt x="74" y="2"/>
                </a:cubicBezTo>
                <a:cubicBezTo>
                  <a:pt x="77" y="1"/>
                  <a:pt x="79" y="2"/>
                  <a:pt x="82" y="3"/>
                </a:cubicBezTo>
                <a:cubicBezTo>
                  <a:pt x="84" y="4"/>
                  <a:pt x="86" y="4"/>
                  <a:pt x="88" y="7"/>
                </a:cubicBezTo>
                <a:cubicBezTo>
                  <a:pt x="91" y="9"/>
                  <a:pt x="91" y="11"/>
                  <a:pt x="96" y="12"/>
                </a:cubicBezTo>
                <a:cubicBezTo>
                  <a:pt x="98" y="12"/>
                  <a:pt x="101" y="13"/>
                  <a:pt x="103" y="13"/>
                </a:cubicBezTo>
                <a:cubicBezTo>
                  <a:pt x="109" y="13"/>
                  <a:pt x="119" y="14"/>
                  <a:pt x="127" y="17"/>
                </a:cubicBezTo>
                <a:cubicBezTo>
                  <a:pt x="136" y="19"/>
                  <a:pt x="144" y="22"/>
                  <a:pt x="142" y="30"/>
                </a:cubicBezTo>
                <a:cubicBezTo>
                  <a:pt x="137" y="40"/>
                  <a:pt x="137" y="47"/>
                  <a:pt x="131" y="55"/>
                </a:cubicBezTo>
                <a:cubicBezTo>
                  <a:pt x="127" y="59"/>
                  <a:pt x="125" y="62"/>
                  <a:pt x="122" y="65"/>
                </a:cubicBezTo>
                <a:cubicBezTo>
                  <a:pt x="118" y="74"/>
                  <a:pt x="115" y="77"/>
                  <a:pt x="113" y="83"/>
                </a:cubicBezTo>
                <a:cubicBezTo>
                  <a:pt x="111" y="86"/>
                  <a:pt x="112" y="89"/>
                  <a:pt x="111" y="93"/>
                </a:cubicBezTo>
                <a:cubicBezTo>
                  <a:pt x="111" y="97"/>
                  <a:pt x="110" y="100"/>
                  <a:pt x="109" y="103"/>
                </a:cubicBezTo>
                <a:cubicBezTo>
                  <a:pt x="111" y="117"/>
                  <a:pt x="107" y="124"/>
                  <a:pt x="111" y="146"/>
                </a:cubicBezTo>
                <a:cubicBezTo>
                  <a:pt x="113" y="153"/>
                  <a:pt x="115" y="156"/>
                  <a:pt x="113" y="162"/>
                </a:cubicBezTo>
                <a:cubicBezTo>
                  <a:pt x="114" y="166"/>
                  <a:pt x="114" y="166"/>
                  <a:pt x="114" y="166"/>
                </a:cubicBezTo>
                <a:cubicBezTo>
                  <a:pt x="114" y="168"/>
                  <a:pt x="114" y="168"/>
                  <a:pt x="112" y="169"/>
                </a:cubicBezTo>
                <a:cubicBezTo>
                  <a:pt x="113" y="174"/>
                  <a:pt x="114" y="179"/>
                  <a:pt x="115" y="185"/>
                </a:cubicBezTo>
                <a:cubicBezTo>
                  <a:pt x="118" y="202"/>
                  <a:pt x="120" y="220"/>
                  <a:pt x="122" y="237"/>
                </a:cubicBezTo>
                <a:cubicBezTo>
                  <a:pt x="122" y="241"/>
                  <a:pt x="122" y="241"/>
                  <a:pt x="122" y="241"/>
                </a:cubicBezTo>
                <a:cubicBezTo>
                  <a:pt x="123" y="244"/>
                  <a:pt x="123" y="244"/>
                  <a:pt x="123" y="244"/>
                </a:cubicBezTo>
                <a:cubicBezTo>
                  <a:pt x="124" y="248"/>
                  <a:pt x="120" y="249"/>
                  <a:pt x="116" y="249"/>
                </a:cubicBezTo>
                <a:cubicBezTo>
                  <a:pt x="116" y="254"/>
                  <a:pt x="116" y="258"/>
                  <a:pt x="115" y="263"/>
                </a:cubicBezTo>
                <a:cubicBezTo>
                  <a:pt x="115" y="269"/>
                  <a:pt x="114" y="272"/>
                  <a:pt x="116" y="278"/>
                </a:cubicBezTo>
                <a:cubicBezTo>
                  <a:pt x="120" y="287"/>
                  <a:pt x="120" y="297"/>
                  <a:pt x="120" y="306"/>
                </a:cubicBezTo>
                <a:cubicBezTo>
                  <a:pt x="119" y="319"/>
                  <a:pt x="117" y="332"/>
                  <a:pt x="117" y="344"/>
                </a:cubicBezTo>
                <a:cubicBezTo>
                  <a:pt x="117" y="347"/>
                  <a:pt x="117" y="348"/>
                  <a:pt x="119" y="350"/>
                </a:cubicBezTo>
                <a:cubicBezTo>
                  <a:pt x="123" y="347"/>
                  <a:pt x="123" y="353"/>
                  <a:pt x="123" y="356"/>
                </a:cubicBezTo>
                <a:cubicBezTo>
                  <a:pt x="125" y="358"/>
                  <a:pt x="127" y="360"/>
                  <a:pt x="128" y="363"/>
                </a:cubicBezTo>
                <a:cubicBezTo>
                  <a:pt x="130" y="365"/>
                  <a:pt x="131" y="366"/>
                  <a:pt x="132" y="369"/>
                </a:cubicBezTo>
                <a:cubicBezTo>
                  <a:pt x="145" y="378"/>
                  <a:pt x="137" y="383"/>
                  <a:pt x="126" y="383"/>
                </a:cubicBezTo>
                <a:cubicBezTo>
                  <a:pt x="121" y="384"/>
                  <a:pt x="119" y="381"/>
                  <a:pt x="115" y="378"/>
                </a:cubicBezTo>
                <a:cubicBezTo>
                  <a:pt x="112" y="375"/>
                  <a:pt x="111" y="375"/>
                  <a:pt x="107" y="375"/>
                </a:cubicBezTo>
                <a:cubicBezTo>
                  <a:pt x="100" y="373"/>
                  <a:pt x="101" y="371"/>
                  <a:pt x="100" y="365"/>
                </a:cubicBezTo>
                <a:cubicBezTo>
                  <a:pt x="100" y="354"/>
                  <a:pt x="102" y="357"/>
                  <a:pt x="103" y="354"/>
                </a:cubicBezTo>
                <a:cubicBezTo>
                  <a:pt x="103" y="351"/>
                  <a:pt x="100" y="352"/>
                  <a:pt x="102" y="347"/>
                </a:cubicBezTo>
                <a:cubicBezTo>
                  <a:pt x="101" y="336"/>
                  <a:pt x="100" y="327"/>
                  <a:pt x="98" y="317"/>
                </a:cubicBezTo>
                <a:cubicBezTo>
                  <a:pt x="96" y="310"/>
                  <a:pt x="95" y="304"/>
                  <a:pt x="95" y="297"/>
                </a:cubicBezTo>
                <a:cubicBezTo>
                  <a:pt x="94" y="291"/>
                  <a:pt x="96" y="283"/>
                  <a:pt x="93" y="276"/>
                </a:cubicBezTo>
                <a:cubicBezTo>
                  <a:pt x="88" y="267"/>
                  <a:pt x="89" y="258"/>
                  <a:pt x="87" y="248"/>
                </a:cubicBezTo>
                <a:cubicBezTo>
                  <a:pt x="83" y="245"/>
                  <a:pt x="78" y="250"/>
                  <a:pt x="80" y="242"/>
                </a:cubicBezTo>
                <a:cubicBezTo>
                  <a:pt x="79" y="235"/>
                  <a:pt x="79" y="235"/>
                  <a:pt x="79" y="235"/>
                </a:cubicBezTo>
                <a:cubicBezTo>
                  <a:pt x="78" y="227"/>
                  <a:pt x="78" y="231"/>
                  <a:pt x="76" y="237"/>
                </a:cubicBezTo>
                <a:cubicBezTo>
                  <a:pt x="76" y="239"/>
                  <a:pt x="76" y="240"/>
                  <a:pt x="74" y="241"/>
                </a:cubicBezTo>
                <a:cubicBezTo>
                  <a:pt x="73" y="249"/>
                  <a:pt x="74" y="255"/>
                  <a:pt x="66" y="254"/>
                </a:cubicBezTo>
                <a:cubicBezTo>
                  <a:pt x="65" y="263"/>
                  <a:pt x="64" y="270"/>
                  <a:pt x="61" y="278"/>
                </a:cubicBezTo>
                <a:cubicBezTo>
                  <a:pt x="59" y="282"/>
                  <a:pt x="59" y="285"/>
                  <a:pt x="59" y="290"/>
                </a:cubicBezTo>
                <a:cubicBezTo>
                  <a:pt x="62" y="309"/>
                  <a:pt x="56" y="327"/>
                  <a:pt x="54" y="346"/>
                </a:cubicBezTo>
                <a:cubicBezTo>
                  <a:pt x="53" y="350"/>
                  <a:pt x="59" y="349"/>
                  <a:pt x="54" y="352"/>
                </a:cubicBezTo>
                <a:cubicBezTo>
                  <a:pt x="56" y="355"/>
                  <a:pt x="54" y="355"/>
                  <a:pt x="54" y="357"/>
                </a:cubicBezTo>
                <a:cubicBezTo>
                  <a:pt x="56" y="360"/>
                  <a:pt x="56" y="362"/>
                  <a:pt x="57" y="365"/>
                </a:cubicBezTo>
                <a:cubicBezTo>
                  <a:pt x="58" y="367"/>
                  <a:pt x="58" y="367"/>
                  <a:pt x="57" y="370"/>
                </a:cubicBezTo>
                <a:cubicBezTo>
                  <a:pt x="56" y="372"/>
                  <a:pt x="56" y="372"/>
                  <a:pt x="56" y="372"/>
                </a:cubicBezTo>
                <a:cubicBezTo>
                  <a:pt x="54" y="375"/>
                  <a:pt x="51" y="375"/>
                  <a:pt x="49" y="377"/>
                </a:cubicBezTo>
                <a:cubicBezTo>
                  <a:pt x="43" y="382"/>
                  <a:pt x="42" y="385"/>
                  <a:pt x="34" y="386"/>
                </a:cubicBezTo>
                <a:cubicBezTo>
                  <a:pt x="29" y="385"/>
                  <a:pt x="24" y="386"/>
                  <a:pt x="23" y="381"/>
                </a:cubicBezTo>
                <a:cubicBezTo>
                  <a:pt x="22" y="378"/>
                  <a:pt x="22" y="377"/>
                  <a:pt x="24" y="375"/>
                </a:cubicBezTo>
                <a:cubicBezTo>
                  <a:pt x="27" y="371"/>
                  <a:pt x="28" y="370"/>
                  <a:pt x="30" y="366"/>
                </a:cubicBezTo>
                <a:cubicBezTo>
                  <a:pt x="32" y="362"/>
                  <a:pt x="30" y="361"/>
                  <a:pt x="34" y="359"/>
                </a:cubicBezTo>
                <a:cubicBezTo>
                  <a:pt x="35" y="355"/>
                  <a:pt x="35" y="350"/>
                  <a:pt x="40" y="351"/>
                </a:cubicBezTo>
                <a:cubicBezTo>
                  <a:pt x="39" y="349"/>
                  <a:pt x="38" y="349"/>
                  <a:pt x="40" y="347"/>
                </a:cubicBezTo>
                <a:cubicBezTo>
                  <a:pt x="39" y="338"/>
                  <a:pt x="37" y="328"/>
                  <a:pt x="35" y="318"/>
                </a:cubicBezTo>
                <a:cubicBezTo>
                  <a:pt x="34" y="305"/>
                  <a:pt x="34" y="293"/>
                  <a:pt x="37" y="279"/>
                </a:cubicBezTo>
                <a:cubicBezTo>
                  <a:pt x="39" y="270"/>
                  <a:pt x="36" y="262"/>
                  <a:pt x="37" y="253"/>
                </a:cubicBezTo>
                <a:cubicBezTo>
                  <a:pt x="34" y="252"/>
                  <a:pt x="34" y="252"/>
                  <a:pt x="34" y="252"/>
                </a:cubicBezTo>
                <a:cubicBezTo>
                  <a:pt x="29" y="253"/>
                  <a:pt x="33" y="248"/>
                  <a:pt x="33" y="240"/>
                </a:cubicBezTo>
                <a:cubicBezTo>
                  <a:pt x="32" y="233"/>
                  <a:pt x="32" y="228"/>
                  <a:pt x="32" y="221"/>
                </a:cubicBezTo>
                <a:cubicBezTo>
                  <a:pt x="32" y="218"/>
                  <a:pt x="32" y="216"/>
                  <a:pt x="33" y="213"/>
                </a:cubicBezTo>
                <a:cubicBezTo>
                  <a:pt x="33" y="209"/>
                  <a:pt x="32" y="206"/>
                  <a:pt x="35" y="202"/>
                </a:cubicBezTo>
                <a:cubicBezTo>
                  <a:pt x="35" y="195"/>
                  <a:pt x="35" y="188"/>
                  <a:pt x="36" y="181"/>
                </a:cubicBezTo>
                <a:cubicBezTo>
                  <a:pt x="37" y="176"/>
                  <a:pt x="37" y="175"/>
                  <a:pt x="39" y="170"/>
                </a:cubicBezTo>
                <a:close/>
                <a:moveTo>
                  <a:pt x="118" y="33"/>
                </a:moveTo>
                <a:cubicBezTo>
                  <a:pt x="110" y="28"/>
                  <a:pt x="105" y="26"/>
                  <a:pt x="97" y="24"/>
                </a:cubicBezTo>
                <a:cubicBezTo>
                  <a:pt x="95" y="24"/>
                  <a:pt x="94" y="24"/>
                  <a:pt x="91" y="23"/>
                </a:cubicBezTo>
                <a:cubicBezTo>
                  <a:pt x="90" y="26"/>
                  <a:pt x="89" y="26"/>
                  <a:pt x="86" y="27"/>
                </a:cubicBezTo>
                <a:cubicBezTo>
                  <a:pt x="85" y="28"/>
                  <a:pt x="85" y="28"/>
                  <a:pt x="85" y="28"/>
                </a:cubicBezTo>
                <a:cubicBezTo>
                  <a:pt x="90" y="27"/>
                  <a:pt x="90" y="30"/>
                  <a:pt x="88" y="34"/>
                </a:cubicBezTo>
                <a:cubicBezTo>
                  <a:pt x="87" y="37"/>
                  <a:pt x="87" y="37"/>
                  <a:pt x="87" y="37"/>
                </a:cubicBezTo>
                <a:cubicBezTo>
                  <a:pt x="86" y="38"/>
                  <a:pt x="85" y="41"/>
                  <a:pt x="83" y="38"/>
                </a:cubicBezTo>
                <a:cubicBezTo>
                  <a:pt x="83" y="40"/>
                  <a:pt x="82" y="41"/>
                  <a:pt x="81" y="43"/>
                </a:cubicBezTo>
                <a:cubicBezTo>
                  <a:pt x="81" y="46"/>
                  <a:pt x="82" y="49"/>
                  <a:pt x="82" y="54"/>
                </a:cubicBezTo>
                <a:cubicBezTo>
                  <a:pt x="85" y="53"/>
                  <a:pt x="85" y="53"/>
                  <a:pt x="85" y="53"/>
                </a:cubicBezTo>
                <a:cubicBezTo>
                  <a:pt x="87" y="52"/>
                  <a:pt x="87" y="53"/>
                  <a:pt x="89" y="54"/>
                </a:cubicBezTo>
                <a:cubicBezTo>
                  <a:pt x="91" y="55"/>
                  <a:pt x="91" y="54"/>
                  <a:pt x="92" y="53"/>
                </a:cubicBezTo>
                <a:cubicBezTo>
                  <a:pt x="94" y="50"/>
                  <a:pt x="95" y="48"/>
                  <a:pt x="99" y="49"/>
                </a:cubicBezTo>
                <a:cubicBezTo>
                  <a:pt x="100" y="48"/>
                  <a:pt x="101" y="47"/>
                  <a:pt x="103" y="46"/>
                </a:cubicBezTo>
                <a:cubicBezTo>
                  <a:pt x="105" y="45"/>
                  <a:pt x="106" y="45"/>
                  <a:pt x="107" y="44"/>
                </a:cubicBezTo>
                <a:cubicBezTo>
                  <a:pt x="110" y="39"/>
                  <a:pt x="113" y="37"/>
                  <a:pt x="118" y="33"/>
                </a:cubicBezTo>
                <a:close/>
                <a:moveTo>
                  <a:pt x="25" y="37"/>
                </a:moveTo>
                <a:cubicBezTo>
                  <a:pt x="31" y="39"/>
                  <a:pt x="34" y="42"/>
                  <a:pt x="37" y="47"/>
                </a:cubicBezTo>
                <a:cubicBezTo>
                  <a:pt x="39" y="51"/>
                  <a:pt x="41" y="48"/>
                  <a:pt x="44" y="51"/>
                </a:cubicBezTo>
                <a:cubicBezTo>
                  <a:pt x="46" y="50"/>
                  <a:pt x="45" y="51"/>
                  <a:pt x="46" y="53"/>
                </a:cubicBezTo>
                <a:cubicBezTo>
                  <a:pt x="50" y="56"/>
                  <a:pt x="52" y="54"/>
                  <a:pt x="53" y="56"/>
                </a:cubicBezTo>
                <a:cubicBezTo>
                  <a:pt x="54" y="57"/>
                  <a:pt x="56" y="56"/>
                  <a:pt x="58" y="55"/>
                </a:cubicBezTo>
                <a:cubicBezTo>
                  <a:pt x="57" y="51"/>
                  <a:pt x="57" y="48"/>
                  <a:pt x="56" y="44"/>
                </a:cubicBezTo>
                <a:cubicBezTo>
                  <a:pt x="55" y="42"/>
                  <a:pt x="54" y="41"/>
                  <a:pt x="54" y="39"/>
                </a:cubicBezTo>
                <a:cubicBezTo>
                  <a:pt x="51" y="40"/>
                  <a:pt x="51" y="38"/>
                  <a:pt x="50" y="36"/>
                </a:cubicBezTo>
                <a:cubicBezTo>
                  <a:pt x="50" y="35"/>
                  <a:pt x="50" y="33"/>
                  <a:pt x="49" y="31"/>
                </a:cubicBezTo>
                <a:cubicBezTo>
                  <a:pt x="49" y="28"/>
                  <a:pt x="50" y="28"/>
                  <a:pt x="52" y="28"/>
                </a:cubicBezTo>
                <a:cubicBezTo>
                  <a:pt x="51" y="26"/>
                  <a:pt x="51" y="25"/>
                  <a:pt x="51" y="25"/>
                </a:cubicBezTo>
                <a:cubicBezTo>
                  <a:pt x="49" y="24"/>
                  <a:pt x="48" y="27"/>
                  <a:pt x="46" y="23"/>
                </a:cubicBezTo>
                <a:cubicBezTo>
                  <a:pt x="45" y="22"/>
                  <a:pt x="44" y="22"/>
                  <a:pt x="42" y="23"/>
                </a:cubicBezTo>
                <a:cubicBezTo>
                  <a:pt x="37" y="26"/>
                  <a:pt x="33" y="28"/>
                  <a:pt x="29" y="32"/>
                </a:cubicBezTo>
                <a:cubicBezTo>
                  <a:pt x="28" y="34"/>
                  <a:pt x="27" y="35"/>
                  <a:pt x="25" y="37"/>
                </a:cubicBezTo>
                <a:close/>
              </a:path>
            </a:pathLst>
          </a:custGeom>
          <a:solidFill>
            <a:schemeClr val="accent3"/>
          </a:solidFill>
          <a:ln w="3175" cap="flat">
            <a:noFill/>
            <a:prstDash val="solid"/>
            <a:miter lim="800000"/>
            <a:headEnd/>
            <a:tailEnd/>
          </a:ln>
        </p:spPr>
        <p:txBody>
          <a:bodyPr/>
          <a:lstStyle/>
          <a:p>
            <a:pPr fontAlgn="auto">
              <a:spcBef>
                <a:spcPts val="0"/>
              </a:spcBef>
              <a:spcAft>
                <a:spcPts val="0"/>
              </a:spcAft>
              <a:defRPr/>
            </a:pPr>
            <a:endParaRPr lang="en-GB">
              <a:latin typeface="+mn-lt"/>
              <a:ea typeface="+mn-ea"/>
              <a:cs typeface="+mn-cs"/>
            </a:endParaRPr>
          </a:p>
        </p:txBody>
      </p:sp>
      <p:sp>
        <p:nvSpPr>
          <p:cNvPr id="603" name="TextBox 536"/>
          <p:cNvSpPr txBox="1">
            <a:spLocks noChangeArrowheads="1"/>
          </p:cNvSpPr>
          <p:nvPr/>
        </p:nvSpPr>
        <p:spPr bwMode="auto">
          <a:xfrm>
            <a:off x="4075113" y="2644775"/>
            <a:ext cx="6175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000">
                <a:solidFill>
                  <a:srgbClr val="FFFFFF"/>
                </a:solidFill>
                <a:latin typeface="Impact" charset="0"/>
              </a:rPr>
              <a:t>79%</a:t>
            </a:r>
          </a:p>
        </p:txBody>
      </p:sp>
      <p:sp>
        <p:nvSpPr>
          <p:cNvPr id="604" name="TextBox 537"/>
          <p:cNvSpPr txBox="1">
            <a:spLocks noChangeArrowheads="1"/>
          </p:cNvSpPr>
          <p:nvPr/>
        </p:nvSpPr>
        <p:spPr bwMode="auto">
          <a:xfrm>
            <a:off x="4705350" y="2392363"/>
            <a:ext cx="6175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000">
                <a:solidFill>
                  <a:srgbClr val="FFFFFF"/>
                </a:solidFill>
                <a:latin typeface="Impact" charset="0"/>
              </a:rPr>
              <a:t>91%</a:t>
            </a:r>
          </a:p>
        </p:txBody>
      </p:sp>
      <p:sp>
        <p:nvSpPr>
          <p:cNvPr id="605" name="Freeform 6"/>
          <p:cNvSpPr>
            <a:spLocks noChangeAspect="1"/>
          </p:cNvSpPr>
          <p:nvPr/>
        </p:nvSpPr>
        <p:spPr bwMode="auto">
          <a:xfrm>
            <a:off x="4741863" y="2487613"/>
            <a:ext cx="503237" cy="1250950"/>
          </a:xfrm>
          <a:custGeom>
            <a:avLst/>
            <a:gdLst>
              <a:gd name="T0" fmla="*/ 2147483647 w 306"/>
              <a:gd name="T1" fmla="*/ 2147483647 h 724"/>
              <a:gd name="T2" fmla="*/ 2147483647 w 306"/>
              <a:gd name="T3" fmla="*/ 2147483647 h 724"/>
              <a:gd name="T4" fmla="*/ 2147483647 w 306"/>
              <a:gd name="T5" fmla="*/ 2147483647 h 724"/>
              <a:gd name="T6" fmla="*/ 2147483647 w 306"/>
              <a:gd name="T7" fmla="*/ 2147483647 h 724"/>
              <a:gd name="T8" fmla="*/ 2147483647 w 306"/>
              <a:gd name="T9" fmla="*/ 2147483647 h 724"/>
              <a:gd name="T10" fmla="*/ 2147483647 w 306"/>
              <a:gd name="T11" fmla="*/ 2147483647 h 724"/>
              <a:gd name="T12" fmla="*/ 2147483647 w 306"/>
              <a:gd name="T13" fmla="*/ 2147483647 h 724"/>
              <a:gd name="T14" fmla="*/ 2147483647 w 306"/>
              <a:gd name="T15" fmla="*/ 2147483647 h 724"/>
              <a:gd name="T16" fmla="*/ 2147483647 w 306"/>
              <a:gd name="T17" fmla="*/ 2147483647 h 724"/>
              <a:gd name="T18" fmla="*/ 2147483647 w 306"/>
              <a:gd name="T19" fmla="*/ 2147483647 h 724"/>
              <a:gd name="T20" fmla="*/ 2147483647 w 306"/>
              <a:gd name="T21" fmla="*/ 2147483647 h 724"/>
              <a:gd name="T22" fmla="*/ 2147483647 w 306"/>
              <a:gd name="T23" fmla="*/ 2147483647 h 724"/>
              <a:gd name="T24" fmla="*/ 2147483647 w 306"/>
              <a:gd name="T25" fmla="*/ 2147483647 h 724"/>
              <a:gd name="T26" fmla="*/ 2147483647 w 306"/>
              <a:gd name="T27" fmla="*/ 2147483647 h 724"/>
              <a:gd name="T28" fmla="*/ 2147483647 w 306"/>
              <a:gd name="T29" fmla="*/ 2147483647 h 724"/>
              <a:gd name="T30" fmla="*/ 2147483647 w 306"/>
              <a:gd name="T31" fmla="*/ 2147483647 h 724"/>
              <a:gd name="T32" fmla="*/ 2147483647 w 306"/>
              <a:gd name="T33" fmla="*/ 2147483647 h 724"/>
              <a:gd name="T34" fmla="*/ 2147483647 w 306"/>
              <a:gd name="T35" fmla="*/ 2147483647 h 724"/>
              <a:gd name="T36" fmla="*/ 2147483647 w 306"/>
              <a:gd name="T37" fmla="*/ 2147483647 h 724"/>
              <a:gd name="T38" fmla="*/ 2147483647 w 306"/>
              <a:gd name="T39" fmla="*/ 2147483647 h 724"/>
              <a:gd name="T40" fmla="*/ 2147483647 w 306"/>
              <a:gd name="T41" fmla="*/ 2147483647 h 724"/>
              <a:gd name="T42" fmla="*/ 2147483647 w 306"/>
              <a:gd name="T43" fmla="*/ 2147483647 h 724"/>
              <a:gd name="T44" fmla="*/ 2147483647 w 306"/>
              <a:gd name="T45" fmla="*/ 2147483647 h 724"/>
              <a:gd name="T46" fmla="*/ 2147483647 w 306"/>
              <a:gd name="T47" fmla="*/ 2147483647 h 724"/>
              <a:gd name="T48" fmla="*/ 2147483647 w 306"/>
              <a:gd name="T49" fmla="*/ 2147483647 h 724"/>
              <a:gd name="T50" fmla="*/ 2147483647 w 306"/>
              <a:gd name="T51" fmla="*/ 2147483647 h 724"/>
              <a:gd name="T52" fmla="*/ 2147483647 w 306"/>
              <a:gd name="T53" fmla="*/ 2147483647 h 724"/>
              <a:gd name="T54" fmla="*/ 2147483647 w 306"/>
              <a:gd name="T55" fmla="*/ 2147483647 h 724"/>
              <a:gd name="T56" fmla="*/ 2147483647 w 306"/>
              <a:gd name="T57" fmla="*/ 2147483647 h 724"/>
              <a:gd name="T58" fmla="*/ 2147483647 w 306"/>
              <a:gd name="T59" fmla="*/ 2147483647 h 724"/>
              <a:gd name="T60" fmla="*/ 2147483647 w 306"/>
              <a:gd name="T61" fmla="*/ 2147483647 h 724"/>
              <a:gd name="T62" fmla="*/ 2147483647 w 306"/>
              <a:gd name="T63" fmla="*/ 2147483647 h 724"/>
              <a:gd name="T64" fmla="*/ 2147483647 w 306"/>
              <a:gd name="T65" fmla="*/ 2147483647 h 724"/>
              <a:gd name="T66" fmla="*/ 2147483647 w 306"/>
              <a:gd name="T67" fmla="*/ 2147483647 h 724"/>
              <a:gd name="T68" fmla="*/ 2147483647 w 306"/>
              <a:gd name="T69" fmla="*/ 2147483647 h 724"/>
              <a:gd name="T70" fmla="*/ 2147483647 w 306"/>
              <a:gd name="T71" fmla="*/ 2147483647 h 724"/>
              <a:gd name="T72" fmla="*/ 2147483647 w 306"/>
              <a:gd name="T73" fmla="*/ 2147483647 h 724"/>
              <a:gd name="T74" fmla="*/ 2147483647 w 306"/>
              <a:gd name="T75" fmla="*/ 2147483647 h 724"/>
              <a:gd name="T76" fmla="*/ 2147483647 w 306"/>
              <a:gd name="T77" fmla="*/ 2147483647 h 724"/>
              <a:gd name="T78" fmla="*/ 2147483647 w 306"/>
              <a:gd name="T79" fmla="*/ 2147483647 h 724"/>
              <a:gd name="T80" fmla="*/ 2147483647 w 306"/>
              <a:gd name="T81" fmla="*/ 2147483647 h 724"/>
              <a:gd name="T82" fmla="*/ 2147483647 w 306"/>
              <a:gd name="T83" fmla="*/ 2147483647 h 724"/>
              <a:gd name="T84" fmla="*/ 2147483647 w 306"/>
              <a:gd name="T85" fmla="*/ 2147483647 h 724"/>
              <a:gd name="T86" fmla="*/ 2147483647 w 306"/>
              <a:gd name="T87" fmla="*/ 2147483647 h 724"/>
              <a:gd name="T88" fmla="*/ 2147483647 w 306"/>
              <a:gd name="T89" fmla="*/ 2147483647 h 724"/>
              <a:gd name="T90" fmla="*/ 2147483647 w 306"/>
              <a:gd name="T91" fmla="*/ 2147483647 h 724"/>
              <a:gd name="T92" fmla="*/ 2147483647 w 306"/>
              <a:gd name="T93" fmla="*/ 2147483647 h 724"/>
              <a:gd name="T94" fmla="*/ 2147483647 w 306"/>
              <a:gd name="T95" fmla="*/ 2147483647 h 724"/>
              <a:gd name="T96" fmla="*/ 2147483647 w 306"/>
              <a:gd name="T97" fmla="*/ 2147483647 h 724"/>
              <a:gd name="T98" fmla="*/ 2147483647 w 306"/>
              <a:gd name="T99" fmla="*/ 2147483647 h 724"/>
              <a:gd name="T100" fmla="*/ 2147483647 w 306"/>
              <a:gd name="T101" fmla="*/ 2147483647 h 724"/>
              <a:gd name="T102" fmla="*/ 2147483647 w 306"/>
              <a:gd name="T103" fmla="*/ 2147483647 h 724"/>
              <a:gd name="T104" fmla="*/ 2147483647 w 306"/>
              <a:gd name="T105" fmla="*/ 2147483647 h 724"/>
              <a:gd name="T106" fmla="*/ 2147483647 w 306"/>
              <a:gd name="T107" fmla="*/ 2147483647 h 724"/>
              <a:gd name="T108" fmla="*/ 2147483647 w 306"/>
              <a:gd name="T109" fmla="*/ 2147483647 h 724"/>
              <a:gd name="T110" fmla="*/ 2147483647 w 306"/>
              <a:gd name="T111" fmla="*/ 2147483647 h 724"/>
              <a:gd name="T112" fmla="*/ 2147483647 w 306"/>
              <a:gd name="T113" fmla="*/ 2147483647 h 724"/>
              <a:gd name="T114" fmla="*/ 2147483647 w 306"/>
              <a:gd name="T115" fmla="*/ 2147483647 h 724"/>
              <a:gd name="T116" fmla="*/ 2147483647 w 306"/>
              <a:gd name="T117" fmla="*/ 2147483647 h 724"/>
              <a:gd name="T118" fmla="*/ 2147483647 w 306"/>
              <a:gd name="T119" fmla="*/ 2147483647 h 724"/>
              <a:gd name="T120" fmla="*/ 2147483647 w 306"/>
              <a:gd name="T121" fmla="*/ 2147483647 h 7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6"/>
              <a:gd name="T184" fmla="*/ 0 h 724"/>
              <a:gd name="T185" fmla="*/ 306 w 306"/>
              <a:gd name="T186" fmla="*/ 724 h 7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6" h="724">
                <a:moveTo>
                  <a:pt x="117" y="505"/>
                </a:moveTo>
                <a:cubicBezTo>
                  <a:pt x="111" y="508"/>
                  <a:pt x="95" y="537"/>
                  <a:pt x="89" y="544"/>
                </a:cubicBezTo>
                <a:cubicBezTo>
                  <a:pt x="83" y="551"/>
                  <a:pt x="74" y="563"/>
                  <a:pt x="71" y="567"/>
                </a:cubicBezTo>
                <a:cubicBezTo>
                  <a:pt x="68" y="570"/>
                  <a:pt x="65" y="576"/>
                  <a:pt x="64" y="580"/>
                </a:cubicBezTo>
                <a:cubicBezTo>
                  <a:pt x="62" y="583"/>
                  <a:pt x="58" y="585"/>
                  <a:pt x="64" y="589"/>
                </a:cubicBezTo>
                <a:cubicBezTo>
                  <a:pt x="71" y="593"/>
                  <a:pt x="84" y="606"/>
                  <a:pt x="88" y="610"/>
                </a:cubicBezTo>
                <a:cubicBezTo>
                  <a:pt x="92" y="614"/>
                  <a:pt x="100" y="627"/>
                  <a:pt x="106" y="630"/>
                </a:cubicBezTo>
                <a:cubicBezTo>
                  <a:pt x="113" y="632"/>
                  <a:pt x="123" y="638"/>
                  <a:pt x="123" y="644"/>
                </a:cubicBezTo>
                <a:cubicBezTo>
                  <a:pt x="124" y="650"/>
                  <a:pt x="124" y="658"/>
                  <a:pt x="120" y="664"/>
                </a:cubicBezTo>
                <a:cubicBezTo>
                  <a:pt x="116" y="670"/>
                  <a:pt x="113" y="672"/>
                  <a:pt x="111" y="679"/>
                </a:cubicBezTo>
                <a:cubicBezTo>
                  <a:pt x="110" y="686"/>
                  <a:pt x="107" y="701"/>
                  <a:pt x="104" y="707"/>
                </a:cubicBezTo>
                <a:cubicBezTo>
                  <a:pt x="100" y="713"/>
                  <a:pt x="91" y="724"/>
                  <a:pt x="87" y="722"/>
                </a:cubicBezTo>
                <a:cubicBezTo>
                  <a:pt x="84" y="719"/>
                  <a:pt x="83" y="709"/>
                  <a:pt x="83" y="700"/>
                </a:cubicBezTo>
                <a:cubicBezTo>
                  <a:pt x="83" y="690"/>
                  <a:pt x="88" y="684"/>
                  <a:pt x="83" y="678"/>
                </a:cubicBezTo>
                <a:cubicBezTo>
                  <a:pt x="79" y="672"/>
                  <a:pt x="78" y="669"/>
                  <a:pt x="73" y="664"/>
                </a:cubicBezTo>
                <a:cubicBezTo>
                  <a:pt x="69" y="659"/>
                  <a:pt x="64" y="653"/>
                  <a:pt x="54" y="646"/>
                </a:cubicBezTo>
                <a:cubicBezTo>
                  <a:pt x="44" y="640"/>
                  <a:pt x="26" y="631"/>
                  <a:pt x="20" y="625"/>
                </a:cubicBezTo>
                <a:cubicBezTo>
                  <a:pt x="13" y="619"/>
                  <a:pt x="5" y="609"/>
                  <a:pt x="9" y="596"/>
                </a:cubicBezTo>
                <a:cubicBezTo>
                  <a:pt x="12" y="583"/>
                  <a:pt x="27" y="538"/>
                  <a:pt x="33" y="526"/>
                </a:cubicBezTo>
                <a:cubicBezTo>
                  <a:pt x="38" y="514"/>
                  <a:pt x="59" y="471"/>
                  <a:pt x="63" y="464"/>
                </a:cubicBezTo>
                <a:cubicBezTo>
                  <a:pt x="66" y="457"/>
                  <a:pt x="74" y="442"/>
                  <a:pt x="77" y="432"/>
                </a:cubicBezTo>
                <a:cubicBezTo>
                  <a:pt x="79" y="423"/>
                  <a:pt x="80" y="408"/>
                  <a:pt x="80" y="394"/>
                </a:cubicBezTo>
                <a:cubicBezTo>
                  <a:pt x="80" y="379"/>
                  <a:pt x="84" y="331"/>
                  <a:pt x="84" y="324"/>
                </a:cubicBezTo>
                <a:cubicBezTo>
                  <a:pt x="83" y="316"/>
                  <a:pt x="82" y="304"/>
                  <a:pt x="81" y="296"/>
                </a:cubicBezTo>
                <a:cubicBezTo>
                  <a:pt x="81" y="288"/>
                  <a:pt x="82" y="280"/>
                  <a:pt x="86" y="274"/>
                </a:cubicBezTo>
                <a:cubicBezTo>
                  <a:pt x="90" y="268"/>
                  <a:pt x="95" y="262"/>
                  <a:pt x="89" y="265"/>
                </a:cubicBezTo>
                <a:cubicBezTo>
                  <a:pt x="84" y="267"/>
                  <a:pt x="68" y="270"/>
                  <a:pt x="61" y="269"/>
                </a:cubicBezTo>
                <a:cubicBezTo>
                  <a:pt x="53" y="268"/>
                  <a:pt x="36" y="264"/>
                  <a:pt x="31" y="262"/>
                </a:cubicBezTo>
                <a:cubicBezTo>
                  <a:pt x="26" y="259"/>
                  <a:pt x="22" y="257"/>
                  <a:pt x="19" y="246"/>
                </a:cubicBezTo>
                <a:cubicBezTo>
                  <a:pt x="17" y="235"/>
                  <a:pt x="12" y="203"/>
                  <a:pt x="12" y="195"/>
                </a:cubicBezTo>
                <a:cubicBezTo>
                  <a:pt x="12" y="187"/>
                  <a:pt x="12" y="167"/>
                  <a:pt x="10" y="163"/>
                </a:cubicBezTo>
                <a:cubicBezTo>
                  <a:pt x="9" y="159"/>
                  <a:pt x="7" y="146"/>
                  <a:pt x="6" y="141"/>
                </a:cubicBezTo>
                <a:cubicBezTo>
                  <a:pt x="6" y="136"/>
                  <a:pt x="7" y="132"/>
                  <a:pt x="5" y="131"/>
                </a:cubicBezTo>
                <a:cubicBezTo>
                  <a:pt x="2" y="129"/>
                  <a:pt x="0" y="127"/>
                  <a:pt x="1" y="126"/>
                </a:cubicBezTo>
                <a:cubicBezTo>
                  <a:pt x="2" y="126"/>
                  <a:pt x="5" y="125"/>
                  <a:pt x="7" y="124"/>
                </a:cubicBezTo>
                <a:cubicBezTo>
                  <a:pt x="8" y="122"/>
                  <a:pt x="10" y="118"/>
                  <a:pt x="12" y="118"/>
                </a:cubicBezTo>
                <a:cubicBezTo>
                  <a:pt x="15" y="118"/>
                  <a:pt x="19" y="119"/>
                  <a:pt x="19" y="118"/>
                </a:cubicBezTo>
                <a:cubicBezTo>
                  <a:pt x="19" y="117"/>
                  <a:pt x="18" y="114"/>
                  <a:pt x="16" y="113"/>
                </a:cubicBezTo>
                <a:cubicBezTo>
                  <a:pt x="15" y="112"/>
                  <a:pt x="11" y="108"/>
                  <a:pt x="13" y="108"/>
                </a:cubicBezTo>
                <a:cubicBezTo>
                  <a:pt x="16" y="108"/>
                  <a:pt x="21" y="108"/>
                  <a:pt x="24" y="111"/>
                </a:cubicBezTo>
                <a:cubicBezTo>
                  <a:pt x="26" y="115"/>
                  <a:pt x="30" y="124"/>
                  <a:pt x="29" y="130"/>
                </a:cubicBezTo>
                <a:cubicBezTo>
                  <a:pt x="28" y="136"/>
                  <a:pt x="25" y="150"/>
                  <a:pt x="26" y="159"/>
                </a:cubicBezTo>
                <a:cubicBezTo>
                  <a:pt x="28" y="167"/>
                  <a:pt x="30" y="185"/>
                  <a:pt x="32" y="192"/>
                </a:cubicBezTo>
                <a:cubicBezTo>
                  <a:pt x="35" y="199"/>
                  <a:pt x="46" y="228"/>
                  <a:pt x="46" y="230"/>
                </a:cubicBezTo>
                <a:cubicBezTo>
                  <a:pt x="46" y="232"/>
                  <a:pt x="56" y="231"/>
                  <a:pt x="66" y="231"/>
                </a:cubicBezTo>
                <a:cubicBezTo>
                  <a:pt x="75" y="232"/>
                  <a:pt x="88" y="229"/>
                  <a:pt x="94" y="227"/>
                </a:cubicBezTo>
                <a:cubicBezTo>
                  <a:pt x="100" y="226"/>
                  <a:pt x="113" y="223"/>
                  <a:pt x="119" y="225"/>
                </a:cubicBezTo>
                <a:cubicBezTo>
                  <a:pt x="125" y="227"/>
                  <a:pt x="128" y="225"/>
                  <a:pt x="128" y="216"/>
                </a:cubicBezTo>
                <a:cubicBezTo>
                  <a:pt x="128" y="207"/>
                  <a:pt x="131" y="191"/>
                  <a:pt x="129" y="186"/>
                </a:cubicBezTo>
                <a:cubicBezTo>
                  <a:pt x="128" y="181"/>
                  <a:pt x="126" y="172"/>
                  <a:pt x="127" y="167"/>
                </a:cubicBezTo>
                <a:cubicBezTo>
                  <a:pt x="128" y="161"/>
                  <a:pt x="125" y="160"/>
                  <a:pt x="124" y="162"/>
                </a:cubicBezTo>
                <a:cubicBezTo>
                  <a:pt x="123" y="164"/>
                  <a:pt x="118" y="162"/>
                  <a:pt x="119" y="168"/>
                </a:cubicBezTo>
                <a:cubicBezTo>
                  <a:pt x="121" y="173"/>
                  <a:pt x="124" y="181"/>
                  <a:pt x="121" y="176"/>
                </a:cubicBezTo>
                <a:cubicBezTo>
                  <a:pt x="118" y="171"/>
                  <a:pt x="117" y="170"/>
                  <a:pt x="118" y="166"/>
                </a:cubicBezTo>
                <a:cubicBezTo>
                  <a:pt x="118" y="162"/>
                  <a:pt x="118" y="161"/>
                  <a:pt x="122" y="158"/>
                </a:cubicBezTo>
                <a:cubicBezTo>
                  <a:pt x="125" y="155"/>
                  <a:pt x="129" y="152"/>
                  <a:pt x="129" y="151"/>
                </a:cubicBezTo>
                <a:cubicBezTo>
                  <a:pt x="129" y="149"/>
                  <a:pt x="128" y="146"/>
                  <a:pt x="126" y="149"/>
                </a:cubicBezTo>
                <a:cubicBezTo>
                  <a:pt x="124" y="152"/>
                  <a:pt x="126" y="150"/>
                  <a:pt x="123" y="153"/>
                </a:cubicBezTo>
                <a:cubicBezTo>
                  <a:pt x="121" y="157"/>
                  <a:pt x="120" y="157"/>
                  <a:pt x="121" y="155"/>
                </a:cubicBezTo>
                <a:cubicBezTo>
                  <a:pt x="122" y="153"/>
                  <a:pt x="126" y="147"/>
                  <a:pt x="126" y="147"/>
                </a:cubicBezTo>
                <a:cubicBezTo>
                  <a:pt x="126" y="147"/>
                  <a:pt x="129" y="144"/>
                  <a:pt x="131" y="143"/>
                </a:cubicBezTo>
                <a:cubicBezTo>
                  <a:pt x="132" y="141"/>
                  <a:pt x="134" y="140"/>
                  <a:pt x="136" y="138"/>
                </a:cubicBezTo>
                <a:cubicBezTo>
                  <a:pt x="137" y="136"/>
                  <a:pt x="137" y="131"/>
                  <a:pt x="143" y="129"/>
                </a:cubicBezTo>
                <a:cubicBezTo>
                  <a:pt x="148" y="127"/>
                  <a:pt x="152" y="125"/>
                  <a:pt x="159" y="126"/>
                </a:cubicBezTo>
                <a:cubicBezTo>
                  <a:pt x="166" y="128"/>
                  <a:pt x="169" y="129"/>
                  <a:pt x="174" y="132"/>
                </a:cubicBezTo>
                <a:cubicBezTo>
                  <a:pt x="179" y="135"/>
                  <a:pt x="182" y="139"/>
                  <a:pt x="184" y="143"/>
                </a:cubicBezTo>
                <a:cubicBezTo>
                  <a:pt x="186" y="148"/>
                  <a:pt x="188" y="155"/>
                  <a:pt x="188" y="163"/>
                </a:cubicBezTo>
                <a:cubicBezTo>
                  <a:pt x="188" y="171"/>
                  <a:pt x="187" y="175"/>
                  <a:pt x="185" y="179"/>
                </a:cubicBezTo>
                <a:cubicBezTo>
                  <a:pt x="184" y="182"/>
                  <a:pt x="184" y="181"/>
                  <a:pt x="182" y="186"/>
                </a:cubicBezTo>
                <a:cubicBezTo>
                  <a:pt x="180" y="191"/>
                  <a:pt x="179" y="193"/>
                  <a:pt x="177" y="196"/>
                </a:cubicBezTo>
                <a:cubicBezTo>
                  <a:pt x="175" y="200"/>
                  <a:pt x="170" y="207"/>
                  <a:pt x="167" y="209"/>
                </a:cubicBezTo>
                <a:cubicBezTo>
                  <a:pt x="164" y="211"/>
                  <a:pt x="163" y="215"/>
                  <a:pt x="163" y="218"/>
                </a:cubicBezTo>
                <a:cubicBezTo>
                  <a:pt x="162" y="220"/>
                  <a:pt x="163" y="215"/>
                  <a:pt x="167" y="211"/>
                </a:cubicBezTo>
                <a:cubicBezTo>
                  <a:pt x="172" y="207"/>
                  <a:pt x="181" y="199"/>
                  <a:pt x="188" y="197"/>
                </a:cubicBezTo>
                <a:cubicBezTo>
                  <a:pt x="195" y="195"/>
                  <a:pt x="216" y="176"/>
                  <a:pt x="224" y="171"/>
                </a:cubicBezTo>
                <a:cubicBezTo>
                  <a:pt x="232" y="166"/>
                  <a:pt x="243" y="158"/>
                  <a:pt x="245" y="153"/>
                </a:cubicBezTo>
                <a:cubicBezTo>
                  <a:pt x="247" y="148"/>
                  <a:pt x="261" y="107"/>
                  <a:pt x="263" y="98"/>
                </a:cubicBezTo>
                <a:cubicBezTo>
                  <a:pt x="264" y="89"/>
                  <a:pt x="271" y="69"/>
                  <a:pt x="270" y="62"/>
                </a:cubicBezTo>
                <a:cubicBezTo>
                  <a:pt x="270" y="56"/>
                  <a:pt x="266" y="40"/>
                  <a:pt x="269" y="36"/>
                </a:cubicBezTo>
                <a:cubicBezTo>
                  <a:pt x="271" y="31"/>
                  <a:pt x="275" y="25"/>
                  <a:pt x="278" y="20"/>
                </a:cubicBezTo>
                <a:cubicBezTo>
                  <a:pt x="280" y="15"/>
                  <a:pt x="287" y="7"/>
                  <a:pt x="289" y="5"/>
                </a:cubicBezTo>
                <a:cubicBezTo>
                  <a:pt x="292" y="2"/>
                  <a:pt x="295" y="0"/>
                  <a:pt x="296" y="2"/>
                </a:cubicBezTo>
                <a:cubicBezTo>
                  <a:pt x="298" y="5"/>
                  <a:pt x="296" y="9"/>
                  <a:pt x="296" y="11"/>
                </a:cubicBezTo>
                <a:cubicBezTo>
                  <a:pt x="297" y="12"/>
                  <a:pt x="298" y="9"/>
                  <a:pt x="296" y="16"/>
                </a:cubicBezTo>
                <a:cubicBezTo>
                  <a:pt x="295" y="23"/>
                  <a:pt x="290" y="28"/>
                  <a:pt x="290" y="34"/>
                </a:cubicBezTo>
                <a:cubicBezTo>
                  <a:pt x="290" y="39"/>
                  <a:pt x="290" y="57"/>
                  <a:pt x="289" y="63"/>
                </a:cubicBezTo>
                <a:cubicBezTo>
                  <a:pt x="288" y="69"/>
                  <a:pt x="287" y="68"/>
                  <a:pt x="286" y="77"/>
                </a:cubicBezTo>
                <a:cubicBezTo>
                  <a:pt x="285" y="87"/>
                  <a:pt x="285" y="112"/>
                  <a:pt x="284" y="119"/>
                </a:cubicBezTo>
                <a:cubicBezTo>
                  <a:pt x="282" y="127"/>
                  <a:pt x="279" y="143"/>
                  <a:pt x="277" y="149"/>
                </a:cubicBezTo>
                <a:cubicBezTo>
                  <a:pt x="276" y="155"/>
                  <a:pt x="276" y="165"/>
                  <a:pt x="272" y="171"/>
                </a:cubicBezTo>
                <a:cubicBezTo>
                  <a:pt x="269" y="175"/>
                  <a:pt x="263" y="180"/>
                  <a:pt x="257" y="185"/>
                </a:cubicBezTo>
                <a:cubicBezTo>
                  <a:pt x="251" y="191"/>
                  <a:pt x="246" y="196"/>
                  <a:pt x="239" y="203"/>
                </a:cubicBezTo>
                <a:cubicBezTo>
                  <a:pt x="233" y="209"/>
                  <a:pt x="220" y="219"/>
                  <a:pt x="214" y="223"/>
                </a:cubicBezTo>
                <a:cubicBezTo>
                  <a:pt x="208" y="227"/>
                  <a:pt x="198" y="231"/>
                  <a:pt x="195" y="237"/>
                </a:cubicBezTo>
                <a:cubicBezTo>
                  <a:pt x="192" y="244"/>
                  <a:pt x="187" y="261"/>
                  <a:pt x="185" y="272"/>
                </a:cubicBezTo>
                <a:cubicBezTo>
                  <a:pt x="183" y="284"/>
                  <a:pt x="175" y="321"/>
                  <a:pt x="173" y="330"/>
                </a:cubicBezTo>
                <a:cubicBezTo>
                  <a:pt x="171" y="339"/>
                  <a:pt x="167" y="349"/>
                  <a:pt x="167" y="357"/>
                </a:cubicBezTo>
                <a:cubicBezTo>
                  <a:pt x="166" y="364"/>
                  <a:pt x="167" y="373"/>
                  <a:pt x="169" y="379"/>
                </a:cubicBezTo>
                <a:cubicBezTo>
                  <a:pt x="170" y="385"/>
                  <a:pt x="170" y="388"/>
                  <a:pt x="171" y="396"/>
                </a:cubicBezTo>
                <a:cubicBezTo>
                  <a:pt x="172" y="403"/>
                  <a:pt x="177" y="418"/>
                  <a:pt x="178" y="425"/>
                </a:cubicBezTo>
                <a:cubicBezTo>
                  <a:pt x="180" y="433"/>
                  <a:pt x="182" y="456"/>
                  <a:pt x="181" y="466"/>
                </a:cubicBezTo>
                <a:cubicBezTo>
                  <a:pt x="180" y="475"/>
                  <a:pt x="179" y="491"/>
                  <a:pt x="177" y="499"/>
                </a:cubicBezTo>
                <a:cubicBezTo>
                  <a:pt x="175" y="506"/>
                  <a:pt x="172" y="526"/>
                  <a:pt x="171" y="534"/>
                </a:cubicBezTo>
                <a:cubicBezTo>
                  <a:pt x="170" y="543"/>
                  <a:pt x="171" y="556"/>
                  <a:pt x="169" y="562"/>
                </a:cubicBezTo>
                <a:cubicBezTo>
                  <a:pt x="168" y="567"/>
                  <a:pt x="163" y="575"/>
                  <a:pt x="166" y="574"/>
                </a:cubicBezTo>
                <a:cubicBezTo>
                  <a:pt x="170" y="573"/>
                  <a:pt x="184" y="574"/>
                  <a:pt x="191" y="575"/>
                </a:cubicBezTo>
                <a:cubicBezTo>
                  <a:pt x="198" y="576"/>
                  <a:pt x="210" y="579"/>
                  <a:pt x="215" y="581"/>
                </a:cubicBezTo>
                <a:cubicBezTo>
                  <a:pt x="221" y="582"/>
                  <a:pt x="240" y="587"/>
                  <a:pt x="247" y="588"/>
                </a:cubicBezTo>
                <a:cubicBezTo>
                  <a:pt x="253" y="589"/>
                  <a:pt x="264" y="591"/>
                  <a:pt x="269" y="592"/>
                </a:cubicBezTo>
                <a:cubicBezTo>
                  <a:pt x="273" y="593"/>
                  <a:pt x="279" y="610"/>
                  <a:pt x="284" y="616"/>
                </a:cubicBezTo>
                <a:cubicBezTo>
                  <a:pt x="288" y="621"/>
                  <a:pt x="297" y="639"/>
                  <a:pt x="300" y="648"/>
                </a:cubicBezTo>
                <a:cubicBezTo>
                  <a:pt x="302" y="656"/>
                  <a:pt x="306" y="672"/>
                  <a:pt x="301" y="677"/>
                </a:cubicBezTo>
                <a:cubicBezTo>
                  <a:pt x="297" y="683"/>
                  <a:pt x="291" y="685"/>
                  <a:pt x="283" y="679"/>
                </a:cubicBezTo>
                <a:cubicBezTo>
                  <a:pt x="276" y="673"/>
                  <a:pt x="275" y="667"/>
                  <a:pt x="270" y="661"/>
                </a:cubicBezTo>
                <a:cubicBezTo>
                  <a:pt x="266" y="655"/>
                  <a:pt x="264" y="649"/>
                  <a:pt x="257" y="646"/>
                </a:cubicBezTo>
                <a:cubicBezTo>
                  <a:pt x="251" y="643"/>
                  <a:pt x="248" y="645"/>
                  <a:pt x="234" y="642"/>
                </a:cubicBezTo>
                <a:cubicBezTo>
                  <a:pt x="220" y="639"/>
                  <a:pt x="196" y="633"/>
                  <a:pt x="188" y="633"/>
                </a:cubicBezTo>
                <a:cubicBezTo>
                  <a:pt x="181" y="633"/>
                  <a:pt x="150" y="633"/>
                  <a:pt x="145" y="632"/>
                </a:cubicBezTo>
                <a:cubicBezTo>
                  <a:pt x="141" y="631"/>
                  <a:pt x="130" y="625"/>
                  <a:pt x="126" y="620"/>
                </a:cubicBezTo>
                <a:cubicBezTo>
                  <a:pt x="122" y="614"/>
                  <a:pt x="117" y="604"/>
                  <a:pt x="117" y="594"/>
                </a:cubicBezTo>
                <a:cubicBezTo>
                  <a:pt x="116" y="585"/>
                  <a:pt x="118" y="538"/>
                  <a:pt x="118" y="529"/>
                </a:cubicBezTo>
                <a:cubicBezTo>
                  <a:pt x="118" y="520"/>
                  <a:pt x="117" y="505"/>
                  <a:pt x="117" y="505"/>
                </a:cubicBezTo>
                <a:close/>
              </a:path>
            </a:pathLst>
          </a:custGeom>
          <a:solidFill>
            <a:srgbClr val="0E22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06" name="Group 546"/>
          <p:cNvGrpSpPr>
            <a:grpSpLocks noChangeAspect="1"/>
          </p:cNvGrpSpPr>
          <p:nvPr/>
        </p:nvGrpSpPr>
        <p:grpSpPr>
          <a:xfrm>
            <a:off x="1904225" y="3811315"/>
            <a:ext cx="673635" cy="644689"/>
            <a:chOff x="-577369" y="2963196"/>
            <a:chExt cx="1759483" cy="1683880"/>
          </a:xfrm>
          <a:solidFill>
            <a:srgbClr val="E5CE12"/>
          </a:solidFill>
        </p:grpSpPr>
        <p:sp>
          <p:nvSpPr>
            <p:cNvPr id="607" name="Freeform 227"/>
            <p:cNvSpPr>
              <a:spLocks noEditPoints="1"/>
            </p:cNvSpPr>
            <p:nvPr/>
          </p:nvSpPr>
          <p:spPr bwMode="auto">
            <a:xfrm>
              <a:off x="647656" y="2987784"/>
              <a:ext cx="534458" cy="1623028"/>
            </a:xfrm>
            <a:custGeom>
              <a:avLst/>
              <a:gdLst>
                <a:gd name="T0" fmla="*/ 93 w 138"/>
                <a:gd name="T1" fmla="*/ 24 h 418"/>
                <a:gd name="T2" fmla="*/ 89 w 138"/>
                <a:gd name="T3" fmla="*/ 39 h 418"/>
                <a:gd name="T4" fmla="*/ 85 w 138"/>
                <a:gd name="T5" fmla="*/ 48 h 418"/>
                <a:gd name="T6" fmla="*/ 98 w 138"/>
                <a:gd name="T7" fmla="*/ 62 h 418"/>
                <a:gd name="T8" fmla="*/ 122 w 138"/>
                <a:gd name="T9" fmla="*/ 77 h 418"/>
                <a:gd name="T10" fmla="*/ 137 w 138"/>
                <a:gd name="T11" fmla="*/ 116 h 418"/>
                <a:gd name="T12" fmla="*/ 136 w 138"/>
                <a:gd name="T13" fmla="*/ 198 h 418"/>
                <a:gd name="T14" fmla="*/ 120 w 138"/>
                <a:gd name="T15" fmla="*/ 236 h 418"/>
                <a:gd name="T16" fmla="*/ 109 w 138"/>
                <a:gd name="T17" fmla="*/ 274 h 418"/>
                <a:gd name="T18" fmla="*/ 106 w 138"/>
                <a:gd name="T19" fmla="*/ 305 h 418"/>
                <a:gd name="T20" fmla="*/ 93 w 138"/>
                <a:gd name="T21" fmla="*/ 351 h 418"/>
                <a:gd name="T22" fmla="*/ 92 w 138"/>
                <a:gd name="T23" fmla="*/ 364 h 418"/>
                <a:gd name="T24" fmla="*/ 104 w 138"/>
                <a:gd name="T25" fmla="*/ 371 h 418"/>
                <a:gd name="T26" fmla="*/ 99 w 138"/>
                <a:gd name="T27" fmla="*/ 377 h 418"/>
                <a:gd name="T28" fmla="*/ 101 w 138"/>
                <a:gd name="T29" fmla="*/ 386 h 418"/>
                <a:gd name="T30" fmla="*/ 100 w 138"/>
                <a:gd name="T31" fmla="*/ 391 h 418"/>
                <a:gd name="T32" fmla="*/ 89 w 138"/>
                <a:gd name="T33" fmla="*/ 403 h 418"/>
                <a:gd name="T34" fmla="*/ 83 w 138"/>
                <a:gd name="T35" fmla="*/ 413 h 418"/>
                <a:gd name="T36" fmla="*/ 59 w 138"/>
                <a:gd name="T37" fmla="*/ 415 h 418"/>
                <a:gd name="T38" fmla="*/ 64 w 138"/>
                <a:gd name="T39" fmla="*/ 391 h 418"/>
                <a:gd name="T40" fmla="*/ 67 w 138"/>
                <a:gd name="T41" fmla="*/ 376 h 418"/>
                <a:gd name="T42" fmla="*/ 56 w 138"/>
                <a:gd name="T43" fmla="*/ 338 h 418"/>
                <a:gd name="T44" fmla="*/ 47 w 138"/>
                <a:gd name="T45" fmla="*/ 275 h 418"/>
                <a:gd name="T46" fmla="*/ 42 w 138"/>
                <a:gd name="T47" fmla="*/ 232 h 418"/>
                <a:gd name="T48" fmla="*/ 38 w 138"/>
                <a:gd name="T49" fmla="*/ 218 h 418"/>
                <a:gd name="T50" fmla="*/ 29 w 138"/>
                <a:gd name="T51" fmla="*/ 206 h 418"/>
                <a:gd name="T52" fmla="*/ 17 w 138"/>
                <a:gd name="T53" fmla="*/ 213 h 418"/>
                <a:gd name="T54" fmla="*/ 21 w 138"/>
                <a:gd name="T55" fmla="*/ 237 h 418"/>
                <a:gd name="T56" fmla="*/ 2 w 138"/>
                <a:gd name="T57" fmla="*/ 230 h 418"/>
                <a:gd name="T58" fmla="*/ 1 w 138"/>
                <a:gd name="T59" fmla="*/ 214 h 418"/>
                <a:gd name="T60" fmla="*/ 6 w 138"/>
                <a:gd name="T61" fmla="*/ 176 h 418"/>
                <a:gd name="T62" fmla="*/ 15 w 138"/>
                <a:gd name="T63" fmla="*/ 130 h 418"/>
                <a:gd name="T64" fmla="*/ 41 w 138"/>
                <a:gd name="T65" fmla="*/ 68 h 418"/>
                <a:gd name="T66" fmla="*/ 57 w 138"/>
                <a:gd name="T67" fmla="*/ 58 h 418"/>
                <a:gd name="T68" fmla="*/ 48 w 138"/>
                <a:gd name="T69" fmla="*/ 52 h 418"/>
                <a:gd name="T70" fmla="*/ 46 w 138"/>
                <a:gd name="T71" fmla="*/ 41 h 418"/>
                <a:gd name="T72" fmla="*/ 45 w 138"/>
                <a:gd name="T73" fmla="*/ 31 h 418"/>
                <a:gd name="T74" fmla="*/ 45 w 138"/>
                <a:gd name="T75" fmla="*/ 19 h 418"/>
                <a:gd name="T76" fmla="*/ 43 w 138"/>
                <a:gd name="T77" fmla="*/ 12 h 418"/>
                <a:gd name="T78" fmla="*/ 51 w 138"/>
                <a:gd name="T79" fmla="*/ 6 h 418"/>
                <a:gd name="T80" fmla="*/ 69 w 138"/>
                <a:gd name="T81" fmla="*/ 1 h 418"/>
                <a:gd name="T82" fmla="*/ 84 w 138"/>
                <a:gd name="T83" fmla="*/ 0 h 418"/>
                <a:gd name="T84" fmla="*/ 87 w 138"/>
                <a:gd name="T85" fmla="*/ 1 h 418"/>
                <a:gd name="T86" fmla="*/ 88 w 138"/>
                <a:gd name="T87" fmla="*/ 4 h 418"/>
                <a:gd name="T88" fmla="*/ 115 w 138"/>
                <a:gd name="T89" fmla="*/ 164 h 418"/>
                <a:gd name="T90" fmla="*/ 108 w 138"/>
                <a:gd name="T91" fmla="*/ 124 h 418"/>
                <a:gd name="T92" fmla="*/ 37 w 138"/>
                <a:gd name="T93" fmla="*/ 128 h 418"/>
                <a:gd name="T94" fmla="*/ 116 w 138"/>
                <a:gd name="T95" fmla="*/ 167 h 418"/>
                <a:gd name="T96" fmla="*/ 119 w 138"/>
                <a:gd name="T97" fmla="*/ 203 h 418"/>
                <a:gd name="T98" fmla="*/ 118 w 138"/>
                <a:gd name="T99" fmla="*/ 175 h 418"/>
                <a:gd name="T100" fmla="*/ 120 w 138"/>
                <a:gd name="T101" fmla="*/ 227 h 418"/>
                <a:gd name="T102" fmla="*/ 122 w 138"/>
                <a:gd name="T103" fmla="*/ 216 h 418"/>
                <a:gd name="T104" fmla="*/ 79 w 138"/>
                <a:gd name="T105" fmla="*/ 253 h 418"/>
                <a:gd name="T106" fmla="*/ 78 w 138"/>
                <a:gd name="T107" fmla="*/ 278 h 418"/>
                <a:gd name="T108" fmla="*/ 79 w 138"/>
                <a:gd name="T109" fmla="*/ 306 h 418"/>
                <a:gd name="T110" fmla="*/ 81 w 138"/>
                <a:gd name="T111" fmla="*/ 265 h 418"/>
                <a:gd name="T112" fmla="*/ 80 w 138"/>
                <a:gd name="T113" fmla="*/ 238 h 418"/>
                <a:gd name="T114" fmla="*/ 102 w 138"/>
                <a:gd name="T115" fmla="*/ 377 h 418"/>
                <a:gd name="T116" fmla="*/ 97 w 138"/>
                <a:gd name="T117" fmla="*/ 37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418">
                  <a:moveTo>
                    <a:pt x="88" y="4"/>
                  </a:moveTo>
                  <a:cubicBezTo>
                    <a:pt x="88" y="4"/>
                    <a:pt x="91" y="7"/>
                    <a:pt x="91" y="8"/>
                  </a:cubicBezTo>
                  <a:cubicBezTo>
                    <a:pt x="91" y="8"/>
                    <a:pt x="92" y="10"/>
                    <a:pt x="91" y="13"/>
                  </a:cubicBezTo>
                  <a:cubicBezTo>
                    <a:pt x="90" y="14"/>
                    <a:pt x="93" y="20"/>
                    <a:pt x="93" y="24"/>
                  </a:cubicBezTo>
                  <a:cubicBezTo>
                    <a:pt x="93" y="24"/>
                    <a:pt x="93" y="30"/>
                    <a:pt x="92" y="31"/>
                  </a:cubicBezTo>
                  <a:cubicBezTo>
                    <a:pt x="92" y="32"/>
                    <a:pt x="91" y="32"/>
                    <a:pt x="90" y="33"/>
                  </a:cubicBezTo>
                  <a:cubicBezTo>
                    <a:pt x="90" y="35"/>
                    <a:pt x="90" y="37"/>
                    <a:pt x="90" y="38"/>
                  </a:cubicBezTo>
                  <a:cubicBezTo>
                    <a:pt x="90" y="38"/>
                    <a:pt x="89" y="39"/>
                    <a:pt x="89" y="39"/>
                  </a:cubicBezTo>
                  <a:cubicBezTo>
                    <a:pt x="89" y="39"/>
                    <a:pt x="89" y="40"/>
                    <a:pt x="89" y="41"/>
                  </a:cubicBezTo>
                  <a:cubicBezTo>
                    <a:pt x="89" y="41"/>
                    <a:pt x="88" y="41"/>
                    <a:pt x="88" y="41"/>
                  </a:cubicBezTo>
                  <a:cubicBezTo>
                    <a:pt x="87" y="43"/>
                    <a:pt x="88" y="45"/>
                    <a:pt x="88" y="46"/>
                  </a:cubicBezTo>
                  <a:cubicBezTo>
                    <a:pt x="87" y="47"/>
                    <a:pt x="85" y="47"/>
                    <a:pt x="85" y="48"/>
                  </a:cubicBezTo>
                  <a:cubicBezTo>
                    <a:pt x="83" y="51"/>
                    <a:pt x="84" y="52"/>
                    <a:pt x="84" y="56"/>
                  </a:cubicBezTo>
                  <a:cubicBezTo>
                    <a:pt x="85" y="56"/>
                    <a:pt x="86" y="58"/>
                    <a:pt x="87" y="59"/>
                  </a:cubicBezTo>
                  <a:cubicBezTo>
                    <a:pt x="91" y="59"/>
                    <a:pt x="92" y="61"/>
                    <a:pt x="96" y="62"/>
                  </a:cubicBezTo>
                  <a:cubicBezTo>
                    <a:pt x="97" y="62"/>
                    <a:pt x="97" y="62"/>
                    <a:pt x="98" y="62"/>
                  </a:cubicBezTo>
                  <a:cubicBezTo>
                    <a:pt x="100" y="62"/>
                    <a:pt x="103" y="63"/>
                    <a:pt x="105" y="64"/>
                  </a:cubicBezTo>
                  <a:cubicBezTo>
                    <a:pt x="107" y="65"/>
                    <a:pt x="109" y="68"/>
                    <a:pt x="111" y="69"/>
                  </a:cubicBezTo>
                  <a:cubicBezTo>
                    <a:pt x="111" y="69"/>
                    <a:pt x="112" y="69"/>
                    <a:pt x="112" y="69"/>
                  </a:cubicBezTo>
                  <a:cubicBezTo>
                    <a:pt x="116" y="70"/>
                    <a:pt x="120" y="74"/>
                    <a:pt x="122" y="77"/>
                  </a:cubicBezTo>
                  <a:cubicBezTo>
                    <a:pt x="126" y="83"/>
                    <a:pt x="127" y="91"/>
                    <a:pt x="129" y="98"/>
                  </a:cubicBezTo>
                  <a:cubicBezTo>
                    <a:pt x="130" y="100"/>
                    <a:pt x="132" y="103"/>
                    <a:pt x="133" y="106"/>
                  </a:cubicBezTo>
                  <a:cubicBezTo>
                    <a:pt x="134" y="108"/>
                    <a:pt x="134" y="110"/>
                    <a:pt x="135" y="112"/>
                  </a:cubicBezTo>
                  <a:cubicBezTo>
                    <a:pt x="135" y="113"/>
                    <a:pt x="138" y="115"/>
                    <a:pt x="137" y="116"/>
                  </a:cubicBezTo>
                  <a:cubicBezTo>
                    <a:pt x="135" y="119"/>
                    <a:pt x="130" y="118"/>
                    <a:pt x="129" y="122"/>
                  </a:cubicBezTo>
                  <a:cubicBezTo>
                    <a:pt x="131" y="125"/>
                    <a:pt x="131" y="135"/>
                    <a:pt x="132" y="139"/>
                  </a:cubicBezTo>
                  <a:cubicBezTo>
                    <a:pt x="136" y="155"/>
                    <a:pt x="136" y="176"/>
                    <a:pt x="133" y="193"/>
                  </a:cubicBezTo>
                  <a:cubicBezTo>
                    <a:pt x="133" y="196"/>
                    <a:pt x="135" y="197"/>
                    <a:pt x="136" y="198"/>
                  </a:cubicBezTo>
                  <a:cubicBezTo>
                    <a:pt x="137" y="200"/>
                    <a:pt x="137" y="203"/>
                    <a:pt x="137" y="205"/>
                  </a:cubicBezTo>
                  <a:cubicBezTo>
                    <a:pt x="136" y="206"/>
                    <a:pt x="135" y="206"/>
                    <a:pt x="134" y="207"/>
                  </a:cubicBezTo>
                  <a:cubicBezTo>
                    <a:pt x="136" y="216"/>
                    <a:pt x="135" y="224"/>
                    <a:pt x="129" y="228"/>
                  </a:cubicBezTo>
                  <a:cubicBezTo>
                    <a:pt x="127" y="230"/>
                    <a:pt x="120" y="232"/>
                    <a:pt x="120" y="236"/>
                  </a:cubicBezTo>
                  <a:cubicBezTo>
                    <a:pt x="121" y="237"/>
                    <a:pt x="120" y="241"/>
                    <a:pt x="120" y="243"/>
                  </a:cubicBezTo>
                  <a:cubicBezTo>
                    <a:pt x="120" y="250"/>
                    <a:pt x="119" y="256"/>
                    <a:pt x="117" y="262"/>
                  </a:cubicBezTo>
                  <a:cubicBezTo>
                    <a:pt x="117" y="266"/>
                    <a:pt x="118" y="270"/>
                    <a:pt x="117" y="272"/>
                  </a:cubicBezTo>
                  <a:cubicBezTo>
                    <a:pt x="115" y="274"/>
                    <a:pt x="112" y="274"/>
                    <a:pt x="109" y="274"/>
                  </a:cubicBezTo>
                  <a:cubicBezTo>
                    <a:pt x="108" y="277"/>
                    <a:pt x="107" y="280"/>
                    <a:pt x="106" y="283"/>
                  </a:cubicBezTo>
                  <a:cubicBezTo>
                    <a:pt x="106" y="286"/>
                    <a:pt x="106" y="288"/>
                    <a:pt x="106" y="290"/>
                  </a:cubicBezTo>
                  <a:cubicBezTo>
                    <a:pt x="105" y="292"/>
                    <a:pt x="106" y="294"/>
                    <a:pt x="106" y="295"/>
                  </a:cubicBezTo>
                  <a:cubicBezTo>
                    <a:pt x="106" y="298"/>
                    <a:pt x="106" y="302"/>
                    <a:pt x="106" y="305"/>
                  </a:cubicBezTo>
                  <a:cubicBezTo>
                    <a:pt x="103" y="316"/>
                    <a:pt x="102" y="326"/>
                    <a:pt x="98" y="336"/>
                  </a:cubicBezTo>
                  <a:cubicBezTo>
                    <a:pt x="98" y="339"/>
                    <a:pt x="96" y="342"/>
                    <a:pt x="96" y="344"/>
                  </a:cubicBezTo>
                  <a:cubicBezTo>
                    <a:pt x="96" y="345"/>
                    <a:pt x="96" y="345"/>
                    <a:pt x="96" y="346"/>
                  </a:cubicBezTo>
                  <a:cubicBezTo>
                    <a:pt x="95" y="348"/>
                    <a:pt x="94" y="349"/>
                    <a:pt x="93" y="351"/>
                  </a:cubicBezTo>
                  <a:cubicBezTo>
                    <a:pt x="93" y="353"/>
                    <a:pt x="93" y="356"/>
                    <a:pt x="93" y="356"/>
                  </a:cubicBezTo>
                  <a:cubicBezTo>
                    <a:pt x="93" y="359"/>
                    <a:pt x="92" y="359"/>
                    <a:pt x="93" y="361"/>
                  </a:cubicBezTo>
                  <a:cubicBezTo>
                    <a:pt x="92" y="362"/>
                    <a:pt x="92" y="362"/>
                    <a:pt x="92" y="362"/>
                  </a:cubicBezTo>
                  <a:cubicBezTo>
                    <a:pt x="92" y="362"/>
                    <a:pt x="92" y="363"/>
                    <a:pt x="92" y="364"/>
                  </a:cubicBezTo>
                  <a:cubicBezTo>
                    <a:pt x="93" y="363"/>
                    <a:pt x="94" y="362"/>
                    <a:pt x="94" y="363"/>
                  </a:cubicBezTo>
                  <a:cubicBezTo>
                    <a:pt x="97" y="364"/>
                    <a:pt x="95" y="368"/>
                    <a:pt x="95" y="371"/>
                  </a:cubicBezTo>
                  <a:cubicBezTo>
                    <a:pt x="95" y="371"/>
                    <a:pt x="96" y="371"/>
                    <a:pt x="96" y="371"/>
                  </a:cubicBezTo>
                  <a:cubicBezTo>
                    <a:pt x="96" y="371"/>
                    <a:pt x="102" y="371"/>
                    <a:pt x="104" y="371"/>
                  </a:cubicBezTo>
                  <a:cubicBezTo>
                    <a:pt x="104" y="371"/>
                    <a:pt x="104" y="371"/>
                    <a:pt x="105" y="372"/>
                  </a:cubicBezTo>
                  <a:cubicBezTo>
                    <a:pt x="106" y="373"/>
                    <a:pt x="105" y="375"/>
                    <a:pt x="105" y="376"/>
                  </a:cubicBezTo>
                  <a:cubicBezTo>
                    <a:pt x="103" y="377"/>
                    <a:pt x="103" y="377"/>
                    <a:pt x="101" y="378"/>
                  </a:cubicBezTo>
                  <a:cubicBezTo>
                    <a:pt x="100" y="377"/>
                    <a:pt x="100" y="377"/>
                    <a:pt x="99" y="377"/>
                  </a:cubicBezTo>
                  <a:cubicBezTo>
                    <a:pt x="99" y="377"/>
                    <a:pt x="99" y="377"/>
                    <a:pt x="99" y="377"/>
                  </a:cubicBezTo>
                  <a:cubicBezTo>
                    <a:pt x="100" y="379"/>
                    <a:pt x="101" y="383"/>
                    <a:pt x="101" y="386"/>
                  </a:cubicBezTo>
                  <a:cubicBezTo>
                    <a:pt x="101" y="386"/>
                    <a:pt x="101" y="386"/>
                    <a:pt x="101" y="386"/>
                  </a:cubicBezTo>
                  <a:cubicBezTo>
                    <a:pt x="101" y="386"/>
                    <a:pt x="101" y="386"/>
                    <a:pt x="101" y="386"/>
                  </a:cubicBezTo>
                  <a:cubicBezTo>
                    <a:pt x="99" y="383"/>
                    <a:pt x="100" y="376"/>
                    <a:pt x="96" y="375"/>
                  </a:cubicBezTo>
                  <a:cubicBezTo>
                    <a:pt x="96" y="375"/>
                    <a:pt x="96" y="376"/>
                    <a:pt x="96" y="376"/>
                  </a:cubicBezTo>
                  <a:cubicBezTo>
                    <a:pt x="97" y="378"/>
                    <a:pt x="97" y="384"/>
                    <a:pt x="98" y="386"/>
                  </a:cubicBezTo>
                  <a:cubicBezTo>
                    <a:pt x="99" y="387"/>
                    <a:pt x="99" y="390"/>
                    <a:pt x="100" y="391"/>
                  </a:cubicBezTo>
                  <a:cubicBezTo>
                    <a:pt x="101" y="392"/>
                    <a:pt x="102" y="393"/>
                    <a:pt x="102" y="393"/>
                  </a:cubicBezTo>
                  <a:cubicBezTo>
                    <a:pt x="103" y="395"/>
                    <a:pt x="102" y="399"/>
                    <a:pt x="102" y="402"/>
                  </a:cubicBezTo>
                  <a:cubicBezTo>
                    <a:pt x="102" y="402"/>
                    <a:pt x="101" y="403"/>
                    <a:pt x="100" y="404"/>
                  </a:cubicBezTo>
                  <a:cubicBezTo>
                    <a:pt x="96" y="404"/>
                    <a:pt x="92" y="403"/>
                    <a:pt x="89" y="403"/>
                  </a:cubicBezTo>
                  <a:cubicBezTo>
                    <a:pt x="89" y="404"/>
                    <a:pt x="89" y="404"/>
                    <a:pt x="89" y="404"/>
                  </a:cubicBezTo>
                  <a:cubicBezTo>
                    <a:pt x="88" y="405"/>
                    <a:pt x="88" y="410"/>
                    <a:pt x="88" y="412"/>
                  </a:cubicBezTo>
                  <a:cubicBezTo>
                    <a:pt x="88" y="412"/>
                    <a:pt x="88" y="412"/>
                    <a:pt x="88" y="412"/>
                  </a:cubicBezTo>
                  <a:cubicBezTo>
                    <a:pt x="86" y="413"/>
                    <a:pt x="84" y="412"/>
                    <a:pt x="83" y="413"/>
                  </a:cubicBezTo>
                  <a:cubicBezTo>
                    <a:pt x="82" y="414"/>
                    <a:pt x="82" y="416"/>
                    <a:pt x="82" y="417"/>
                  </a:cubicBezTo>
                  <a:cubicBezTo>
                    <a:pt x="80" y="417"/>
                    <a:pt x="78" y="417"/>
                    <a:pt x="76" y="417"/>
                  </a:cubicBezTo>
                  <a:cubicBezTo>
                    <a:pt x="74" y="418"/>
                    <a:pt x="65" y="416"/>
                    <a:pt x="63" y="416"/>
                  </a:cubicBezTo>
                  <a:cubicBezTo>
                    <a:pt x="62" y="416"/>
                    <a:pt x="60" y="416"/>
                    <a:pt x="59" y="415"/>
                  </a:cubicBezTo>
                  <a:cubicBezTo>
                    <a:pt x="58" y="414"/>
                    <a:pt x="58" y="414"/>
                    <a:pt x="58" y="413"/>
                  </a:cubicBezTo>
                  <a:cubicBezTo>
                    <a:pt x="61" y="411"/>
                    <a:pt x="59" y="408"/>
                    <a:pt x="60" y="405"/>
                  </a:cubicBezTo>
                  <a:cubicBezTo>
                    <a:pt x="61" y="402"/>
                    <a:pt x="64" y="399"/>
                    <a:pt x="64" y="396"/>
                  </a:cubicBezTo>
                  <a:cubicBezTo>
                    <a:pt x="65" y="394"/>
                    <a:pt x="63" y="393"/>
                    <a:pt x="64" y="391"/>
                  </a:cubicBezTo>
                  <a:cubicBezTo>
                    <a:pt x="65" y="389"/>
                    <a:pt x="67" y="389"/>
                    <a:pt x="67" y="386"/>
                  </a:cubicBezTo>
                  <a:cubicBezTo>
                    <a:pt x="67" y="386"/>
                    <a:pt x="66" y="381"/>
                    <a:pt x="67" y="380"/>
                  </a:cubicBezTo>
                  <a:cubicBezTo>
                    <a:pt x="67" y="379"/>
                    <a:pt x="67" y="378"/>
                    <a:pt x="67" y="376"/>
                  </a:cubicBezTo>
                  <a:cubicBezTo>
                    <a:pt x="67" y="376"/>
                    <a:pt x="67" y="376"/>
                    <a:pt x="67" y="376"/>
                  </a:cubicBezTo>
                  <a:cubicBezTo>
                    <a:pt x="67" y="376"/>
                    <a:pt x="67" y="376"/>
                    <a:pt x="66" y="376"/>
                  </a:cubicBezTo>
                  <a:cubicBezTo>
                    <a:pt x="66" y="370"/>
                    <a:pt x="65" y="370"/>
                    <a:pt x="64" y="367"/>
                  </a:cubicBezTo>
                  <a:cubicBezTo>
                    <a:pt x="63" y="366"/>
                    <a:pt x="63" y="363"/>
                    <a:pt x="63" y="362"/>
                  </a:cubicBezTo>
                  <a:cubicBezTo>
                    <a:pt x="60" y="354"/>
                    <a:pt x="58" y="346"/>
                    <a:pt x="56" y="338"/>
                  </a:cubicBezTo>
                  <a:cubicBezTo>
                    <a:pt x="54" y="330"/>
                    <a:pt x="52" y="320"/>
                    <a:pt x="52" y="311"/>
                  </a:cubicBezTo>
                  <a:cubicBezTo>
                    <a:pt x="52" y="306"/>
                    <a:pt x="54" y="299"/>
                    <a:pt x="53" y="294"/>
                  </a:cubicBezTo>
                  <a:cubicBezTo>
                    <a:pt x="51" y="289"/>
                    <a:pt x="51" y="283"/>
                    <a:pt x="50" y="277"/>
                  </a:cubicBezTo>
                  <a:cubicBezTo>
                    <a:pt x="49" y="276"/>
                    <a:pt x="48" y="276"/>
                    <a:pt x="47" y="275"/>
                  </a:cubicBezTo>
                  <a:cubicBezTo>
                    <a:pt x="47" y="275"/>
                    <a:pt x="47" y="274"/>
                    <a:pt x="47" y="273"/>
                  </a:cubicBezTo>
                  <a:cubicBezTo>
                    <a:pt x="48" y="272"/>
                    <a:pt x="47" y="262"/>
                    <a:pt x="47" y="261"/>
                  </a:cubicBezTo>
                  <a:cubicBezTo>
                    <a:pt x="46" y="257"/>
                    <a:pt x="44" y="254"/>
                    <a:pt x="42" y="250"/>
                  </a:cubicBezTo>
                  <a:cubicBezTo>
                    <a:pt x="41" y="246"/>
                    <a:pt x="41" y="237"/>
                    <a:pt x="42" y="232"/>
                  </a:cubicBezTo>
                  <a:cubicBezTo>
                    <a:pt x="41" y="232"/>
                    <a:pt x="40" y="232"/>
                    <a:pt x="39" y="232"/>
                  </a:cubicBezTo>
                  <a:cubicBezTo>
                    <a:pt x="39" y="230"/>
                    <a:pt x="39" y="228"/>
                    <a:pt x="39" y="226"/>
                  </a:cubicBezTo>
                  <a:cubicBezTo>
                    <a:pt x="39" y="225"/>
                    <a:pt x="41" y="224"/>
                    <a:pt x="40" y="223"/>
                  </a:cubicBezTo>
                  <a:cubicBezTo>
                    <a:pt x="40" y="221"/>
                    <a:pt x="39" y="219"/>
                    <a:pt x="38" y="218"/>
                  </a:cubicBezTo>
                  <a:cubicBezTo>
                    <a:pt x="38" y="216"/>
                    <a:pt x="38" y="214"/>
                    <a:pt x="36" y="213"/>
                  </a:cubicBezTo>
                  <a:cubicBezTo>
                    <a:pt x="35" y="212"/>
                    <a:pt x="34" y="213"/>
                    <a:pt x="33" y="213"/>
                  </a:cubicBezTo>
                  <a:cubicBezTo>
                    <a:pt x="33" y="212"/>
                    <a:pt x="30" y="211"/>
                    <a:pt x="30" y="211"/>
                  </a:cubicBezTo>
                  <a:cubicBezTo>
                    <a:pt x="29" y="210"/>
                    <a:pt x="28" y="207"/>
                    <a:pt x="29" y="206"/>
                  </a:cubicBezTo>
                  <a:cubicBezTo>
                    <a:pt x="28" y="204"/>
                    <a:pt x="20" y="199"/>
                    <a:pt x="17" y="199"/>
                  </a:cubicBezTo>
                  <a:cubicBezTo>
                    <a:pt x="16" y="202"/>
                    <a:pt x="15" y="204"/>
                    <a:pt x="14" y="208"/>
                  </a:cubicBezTo>
                  <a:cubicBezTo>
                    <a:pt x="15" y="208"/>
                    <a:pt x="15" y="208"/>
                    <a:pt x="16" y="208"/>
                  </a:cubicBezTo>
                  <a:cubicBezTo>
                    <a:pt x="16" y="210"/>
                    <a:pt x="18" y="212"/>
                    <a:pt x="17" y="213"/>
                  </a:cubicBezTo>
                  <a:cubicBezTo>
                    <a:pt x="17" y="214"/>
                    <a:pt x="16" y="214"/>
                    <a:pt x="15" y="215"/>
                  </a:cubicBezTo>
                  <a:cubicBezTo>
                    <a:pt x="19" y="218"/>
                    <a:pt x="17" y="224"/>
                    <a:pt x="18" y="229"/>
                  </a:cubicBezTo>
                  <a:cubicBezTo>
                    <a:pt x="18" y="230"/>
                    <a:pt x="19" y="232"/>
                    <a:pt x="19" y="234"/>
                  </a:cubicBezTo>
                  <a:cubicBezTo>
                    <a:pt x="20" y="235"/>
                    <a:pt x="20" y="236"/>
                    <a:pt x="21" y="237"/>
                  </a:cubicBezTo>
                  <a:cubicBezTo>
                    <a:pt x="21" y="238"/>
                    <a:pt x="20" y="239"/>
                    <a:pt x="20" y="240"/>
                  </a:cubicBezTo>
                  <a:cubicBezTo>
                    <a:pt x="17" y="242"/>
                    <a:pt x="10" y="242"/>
                    <a:pt x="7" y="241"/>
                  </a:cubicBezTo>
                  <a:cubicBezTo>
                    <a:pt x="6" y="239"/>
                    <a:pt x="5" y="236"/>
                    <a:pt x="4" y="234"/>
                  </a:cubicBezTo>
                  <a:cubicBezTo>
                    <a:pt x="3" y="232"/>
                    <a:pt x="2" y="232"/>
                    <a:pt x="2" y="230"/>
                  </a:cubicBezTo>
                  <a:cubicBezTo>
                    <a:pt x="2" y="229"/>
                    <a:pt x="2" y="227"/>
                    <a:pt x="2" y="227"/>
                  </a:cubicBezTo>
                  <a:cubicBezTo>
                    <a:pt x="2" y="223"/>
                    <a:pt x="2" y="219"/>
                    <a:pt x="3" y="215"/>
                  </a:cubicBezTo>
                  <a:cubicBezTo>
                    <a:pt x="2" y="215"/>
                    <a:pt x="2" y="215"/>
                    <a:pt x="2" y="215"/>
                  </a:cubicBezTo>
                  <a:cubicBezTo>
                    <a:pt x="1" y="214"/>
                    <a:pt x="1" y="214"/>
                    <a:pt x="1" y="214"/>
                  </a:cubicBezTo>
                  <a:cubicBezTo>
                    <a:pt x="1" y="213"/>
                    <a:pt x="1" y="213"/>
                    <a:pt x="0" y="213"/>
                  </a:cubicBezTo>
                  <a:cubicBezTo>
                    <a:pt x="3" y="211"/>
                    <a:pt x="4" y="210"/>
                    <a:pt x="3" y="206"/>
                  </a:cubicBezTo>
                  <a:cubicBezTo>
                    <a:pt x="6" y="202"/>
                    <a:pt x="6" y="190"/>
                    <a:pt x="6" y="183"/>
                  </a:cubicBezTo>
                  <a:cubicBezTo>
                    <a:pt x="6" y="180"/>
                    <a:pt x="6" y="178"/>
                    <a:pt x="6" y="176"/>
                  </a:cubicBezTo>
                  <a:cubicBezTo>
                    <a:pt x="7" y="170"/>
                    <a:pt x="6" y="164"/>
                    <a:pt x="8" y="159"/>
                  </a:cubicBezTo>
                  <a:cubicBezTo>
                    <a:pt x="9" y="153"/>
                    <a:pt x="10" y="148"/>
                    <a:pt x="12" y="144"/>
                  </a:cubicBezTo>
                  <a:cubicBezTo>
                    <a:pt x="14" y="141"/>
                    <a:pt x="14" y="138"/>
                    <a:pt x="15" y="135"/>
                  </a:cubicBezTo>
                  <a:cubicBezTo>
                    <a:pt x="15" y="134"/>
                    <a:pt x="15" y="131"/>
                    <a:pt x="15" y="130"/>
                  </a:cubicBezTo>
                  <a:cubicBezTo>
                    <a:pt x="14" y="129"/>
                    <a:pt x="12" y="129"/>
                    <a:pt x="11" y="127"/>
                  </a:cubicBezTo>
                  <a:cubicBezTo>
                    <a:pt x="14" y="124"/>
                    <a:pt x="14" y="117"/>
                    <a:pt x="15" y="112"/>
                  </a:cubicBezTo>
                  <a:cubicBezTo>
                    <a:pt x="18" y="102"/>
                    <a:pt x="19" y="87"/>
                    <a:pt x="25" y="79"/>
                  </a:cubicBezTo>
                  <a:cubicBezTo>
                    <a:pt x="29" y="74"/>
                    <a:pt x="36" y="71"/>
                    <a:pt x="41" y="68"/>
                  </a:cubicBezTo>
                  <a:cubicBezTo>
                    <a:pt x="43" y="68"/>
                    <a:pt x="44" y="67"/>
                    <a:pt x="46" y="66"/>
                  </a:cubicBezTo>
                  <a:cubicBezTo>
                    <a:pt x="47" y="65"/>
                    <a:pt x="49" y="64"/>
                    <a:pt x="50" y="63"/>
                  </a:cubicBezTo>
                  <a:cubicBezTo>
                    <a:pt x="52" y="61"/>
                    <a:pt x="56" y="61"/>
                    <a:pt x="57" y="58"/>
                  </a:cubicBezTo>
                  <a:cubicBezTo>
                    <a:pt x="57" y="58"/>
                    <a:pt x="57" y="58"/>
                    <a:pt x="57" y="58"/>
                  </a:cubicBezTo>
                  <a:cubicBezTo>
                    <a:pt x="57" y="58"/>
                    <a:pt x="57" y="58"/>
                    <a:pt x="57" y="58"/>
                  </a:cubicBezTo>
                  <a:cubicBezTo>
                    <a:pt x="54" y="58"/>
                    <a:pt x="52" y="57"/>
                    <a:pt x="50" y="57"/>
                  </a:cubicBezTo>
                  <a:cubicBezTo>
                    <a:pt x="49" y="56"/>
                    <a:pt x="48" y="55"/>
                    <a:pt x="48" y="54"/>
                  </a:cubicBezTo>
                  <a:cubicBezTo>
                    <a:pt x="48" y="53"/>
                    <a:pt x="48" y="52"/>
                    <a:pt x="48" y="52"/>
                  </a:cubicBezTo>
                  <a:cubicBezTo>
                    <a:pt x="48" y="51"/>
                    <a:pt x="47" y="50"/>
                    <a:pt x="47" y="50"/>
                  </a:cubicBezTo>
                  <a:cubicBezTo>
                    <a:pt x="47" y="49"/>
                    <a:pt x="47" y="49"/>
                    <a:pt x="47" y="48"/>
                  </a:cubicBezTo>
                  <a:cubicBezTo>
                    <a:pt x="47" y="47"/>
                    <a:pt x="46" y="47"/>
                    <a:pt x="46" y="47"/>
                  </a:cubicBezTo>
                  <a:cubicBezTo>
                    <a:pt x="46" y="45"/>
                    <a:pt x="46" y="43"/>
                    <a:pt x="46" y="41"/>
                  </a:cubicBezTo>
                  <a:cubicBezTo>
                    <a:pt x="45" y="41"/>
                    <a:pt x="44" y="40"/>
                    <a:pt x="44" y="38"/>
                  </a:cubicBezTo>
                  <a:cubicBezTo>
                    <a:pt x="46" y="37"/>
                    <a:pt x="47" y="34"/>
                    <a:pt x="47" y="32"/>
                  </a:cubicBezTo>
                  <a:cubicBezTo>
                    <a:pt x="46" y="32"/>
                    <a:pt x="46" y="32"/>
                    <a:pt x="45" y="32"/>
                  </a:cubicBezTo>
                  <a:cubicBezTo>
                    <a:pt x="45" y="31"/>
                    <a:pt x="45" y="31"/>
                    <a:pt x="45" y="31"/>
                  </a:cubicBezTo>
                  <a:cubicBezTo>
                    <a:pt x="46" y="30"/>
                    <a:pt x="44" y="29"/>
                    <a:pt x="45" y="27"/>
                  </a:cubicBezTo>
                  <a:cubicBezTo>
                    <a:pt x="45" y="26"/>
                    <a:pt x="46" y="26"/>
                    <a:pt x="46" y="25"/>
                  </a:cubicBezTo>
                  <a:cubicBezTo>
                    <a:pt x="47" y="24"/>
                    <a:pt x="47" y="22"/>
                    <a:pt x="47" y="20"/>
                  </a:cubicBezTo>
                  <a:cubicBezTo>
                    <a:pt x="46" y="20"/>
                    <a:pt x="46" y="19"/>
                    <a:pt x="45" y="19"/>
                  </a:cubicBezTo>
                  <a:cubicBezTo>
                    <a:pt x="45" y="19"/>
                    <a:pt x="44" y="18"/>
                    <a:pt x="44" y="18"/>
                  </a:cubicBezTo>
                  <a:cubicBezTo>
                    <a:pt x="43" y="18"/>
                    <a:pt x="43" y="17"/>
                    <a:pt x="43" y="16"/>
                  </a:cubicBezTo>
                  <a:cubicBezTo>
                    <a:pt x="42" y="15"/>
                    <a:pt x="43" y="14"/>
                    <a:pt x="44" y="13"/>
                  </a:cubicBezTo>
                  <a:cubicBezTo>
                    <a:pt x="43" y="13"/>
                    <a:pt x="43" y="13"/>
                    <a:pt x="43" y="12"/>
                  </a:cubicBezTo>
                  <a:cubicBezTo>
                    <a:pt x="44" y="11"/>
                    <a:pt x="46" y="10"/>
                    <a:pt x="47" y="9"/>
                  </a:cubicBezTo>
                  <a:cubicBezTo>
                    <a:pt x="47" y="9"/>
                    <a:pt x="47" y="8"/>
                    <a:pt x="47" y="8"/>
                  </a:cubicBezTo>
                  <a:cubicBezTo>
                    <a:pt x="48" y="7"/>
                    <a:pt x="50" y="7"/>
                    <a:pt x="51" y="7"/>
                  </a:cubicBezTo>
                  <a:cubicBezTo>
                    <a:pt x="51" y="6"/>
                    <a:pt x="51" y="6"/>
                    <a:pt x="51" y="6"/>
                  </a:cubicBezTo>
                  <a:cubicBezTo>
                    <a:pt x="52" y="5"/>
                    <a:pt x="55" y="5"/>
                    <a:pt x="57" y="5"/>
                  </a:cubicBezTo>
                  <a:cubicBezTo>
                    <a:pt x="58" y="4"/>
                    <a:pt x="61" y="2"/>
                    <a:pt x="63" y="2"/>
                  </a:cubicBezTo>
                  <a:cubicBezTo>
                    <a:pt x="65" y="2"/>
                    <a:pt x="67" y="2"/>
                    <a:pt x="68" y="2"/>
                  </a:cubicBezTo>
                  <a:cubicBezTo>
                    <a:pt x="69" y="1"/>
                    <a:pt x="69" y="1"/>
                    <a:pt x="69" y="1"/>
                  </a:cubicBezTo>
                  <a:cubicBezTo>
                    <a:pt x="70" y="1"/>
                    <a:pt x="71" y="1"/>
                    <a:pt x="71" y="1"/>
                  </a:cubicBezTo>
                  <a:cubicBezTo>
                    <a:pt x="72" y="1"/>
                    <a:pt x="73" y="0"/>
                    <a:pt x="73" y="0"/>
                  </a:cubicBezTo>
                  <a:cubicBezTo>
                    <a:pt x="75" y="0"/>
                    <a:pt x="79" y="2"/>
                    <a:pt x="81" y="1"/>
                  </a:cubicBezTo>
                  <a:cubicBezTo>
                    <a:pt x="82" y="1"/>
                    <a:pt x="82" y="0"/>
                    <a:pt x="84" y="0"/>
                  </a:cubicBezTo>
                  <a:cubicBezTo>
                    <a:pt x="84" y="0"/>
                    <a:pt x="84" y="0"/>
                    <a:pt x="84" y="0"/>
                  </a:cubicBezTo>
                  <a:cubicBezTo>
                    <a:pt x="84" y="1"/>
                    <a:pt x="84" y="1"/>
                    <a:pt x="84" y="1"/>
                  </a:cubicBezTo>
                  <a:cubicBezTo>
                    <a:pt x="84" y="1"/>
                    <a:pt x="84" y="1"/>
                    <a:pt x="85" y="2"/>
                  </a:cubicBezTo>
                  <a:cubicBezTo>
                    <a:pt x="85" y="1"/>
                    <a:pt x="86" y="1"/>
                    <a:pt x="87" y="1"/>
                  </a:cubicBezTo>
                  <a:cubicBezTo>
                    <a:pt x="87" y="1"/>
                    <a:pt x="87" y="1"/>
                    <a:pt x="87" y="1"/>
                  </a:cubicBezTo>
                  <a:cubicBezTo>
                    <a:pt x="86" y="2"/>
                    <a:pt x="86" y="2"/>
                    <a:pt x="86" y="2"/>
                  </a:cubicBezTo>
                  <a:cubicBezTo>
                    <a:pt x="87" y="2"/>
                    <a:pt x="87" y="2"/>
                    <a:pt x="88" y="2"/>
                  </a:cubicBezTo>
                  <a:cubicBezTo>
                    <a:pt x="88" y="3"/>
                    <a:pt x="88" y="3"/>
                    <a:pt x="88" y="4"/>
                  </a:cubicBezTo>
                  <a:close/>
                  <a:moveTo>
                    <a:pt x="108" y="124"/>
                  </a:moveTo>
                  <a:cubicBezTo>
                    <a:pt x="108" y="128"/>
                    <a:pt x="107" y="136"/>
                    <a:pt x="109" y="140"/>
                  </a:cubicBezTo>
                  <a:cubicBezTo>
                    <a:pt x="110" y="144"/>
                    <a:pt x="113" y="147"/>
                    <a:pt x="114" y="151"/>
                  </a:cubicBezTo>
                  <a:cubicBezTo>
                    <a:pt x="115" y="155"/>
                    <a:pt x="113" y="161"/>
                    <a:pt x="115" y="164"/>
                  </a:cubicBezTo>
                  <a:cubicBezTo>
                    <a:pt x="115" y="155"/>
                    <a:pt x="115" y="143"/>
                    <a:pt x="112" y="136"/>
                  </a:cubicBezTo>
                  <a:cubicBezTo>
                    <a:pt x="112" y="133"/>
                    <a:pt x="111" y="130"/>
                    <a:pt x="111" y="128"/>
                  </a:cubicBezTo>
                  <a:cubicBezTo>
                    <a:pt x="110" y="127"/>
                    <a:pt x="109" y="127"/>
                    <a:pt x="109" y="127"/>
                  </a:cubicBezTo>
                  <a:cubicBezTo>
                    <a:pt x="108" y="126"/>
                    <a:pt x="109" y="124"/>
                    <a:pt x="108" y="124"/>
                  </a:cubicBezTo>
                  <a:close/>
                  <a:moveTo>
                    <a:pt x="32" y="136"/>
                  </a:moveTo>
                  <a:cubicBezTo>
                    <a:pt x="35" y="136"/>
                    <a:pt x="37" y="138"/>
                    <a:pt x="39" y="138"/>
                  </a:cubicBezTo>
                  <a:cubicBezTo>
                    <a:pt x="39" y="138"/>
                    <a:pt x="39" y="137"/>
                    <a:pt x="39" y="137"/>
                  </a:cubicBezTo>
                  <a:cubicBezTo>
                    <a:pt x="38" y="135"/>
                    <a:pt x="37" y="131"/>
                    <a:pt x="37" y="128"/>
                  </a:cubicBezTo>
                  <a:cubicBezTo>
                    <a:pt x="37" y="128"/>
                    <a:pt x="36" y="129"/>
                    <a:pt x="36" y="129"/>
                  </a:cubicBezTo>
                  <a:cubicBezTo>
                    <a:pt x="35" y="130"/>
                    <a:pt x="35" y="131"/>
                    <a:pt x="34" y="132"/>
                  </a:cubicBezTo>
                  <a:cubicBezTo>
                    <a:pt x="34" y="134"/>
                    <a:pt x="33" y="134"/>
                    <a:pt x="32" y="136"/>
                  </a:cubicBezTo>
                  <a:close/>
                  <a:moveTo>
                    <a:pt x="116" y="167"/>
                  </a:moveTo>
                  <a:cubicBezTo>
                    <a:pt x="116" y="172"/>
                    <a:pt x="116" y="179"/>
                    <a:pt x="117" y="184"/>
                  </a:cubicBezTo>
                  <a:cubicBezTo>
                    <a:pt x="118" y="187"/>
                    <a:pt x="118" y="190"/>
                    <a:pt x="118" y="192"/>
                  </a:cubicBezTo>
                  <a:cubicBezTo>
                    <a:pt x="119" y="197"/>
                    <a:pt x="117" y="201"/>
                    <a:pt x="119" y="204"/>
                  </a:cubicBezTo>
                  <a:cubicBezTo>
                    <a:pt x="119" y="204"/>
                    <a:pt x="119" y="203"/>
                    <a:pt x="119" y="203"/>
                  </a:cubicBezTo>
                  <a:cubicBezTo>
                    <a:pt x="120" y="202"/>
                    <a:pt x="119" y="200"/>
                    <a:pt x="120" y="198"/>
                  </a:cubicBezTo>
                  <a:cubicBezTo>
                    <a:pt x="120" y="197"/>
                    <a:pt x="122" y="195"/>
                    <a:pt x="122" y="194"/>
                  </a:cubicBezTo>
                  <a:cubicBezTo>
                    <a:pt x="123" y="191"/>
                    <a:pt x="121" y="188"/>
                    <a:pt x="120" y="186"/>
                  </a:cubicBezTo>
                  <a:cubicBezTo>
                    <a:pt x="119" y="182"/>
                    <a:pt x="120" y="179"/>
                    <a:pt x="118" y="175"/>
                  </a:cubicBezTo>
                  <a:cubicBezTo>
                    <a:pt x="118" y="173"/>
                    <a:pt x="116" y="171"/>
                    <a:pt x="116" y="167"/>
                  </a:cubicBezTo>
                  <a:cubicBezTo>
                    <a:pt x="116" y="167"/>
                    <a:pt x="116" y="167"/>
                    <a:pt x="116" y="167"/>
                  </a:cubicBezTo>
                  <a:close/>
                  <a:moveTo>
                    <a:pt x="121" y="216"/>
                  </a:moveTo>
                  <a:cubicBezTo>
                    <a:pt x="120" y="219"/>
                    <a:pt x="120" y="224"/>
                    <a:pt x="120" y="227"/>
                  </a:cubicBezTo>
                  <a:cubicBezTo>
                    <a:pt x="121" y="227"/>
                    <a:pt x="121" y="227"/>
                    <a:pt x="121" y="227"/>
                  </a:cubicBezTo>
                  <a:cubicBezTo>
                    <a:pt x="121" y="227"/>
                    <a:pt x="121" y="227"/>
                    <a:pt x="121" y="227"/>
                  </a:cubicBezTo>
                  <a:cubicBezTo>
                    <a:pt x="123" y="225"/>
                    <a:pt x="123" y="220"/>
                    <a:pt x="123" y="217"/>
                  </a:cubicBezTo>
                  <a:cubicBezTo>
                    <a:pt x="122" y="217"/>
                    <a:pt x="122" y="217"/>
                    <a:pt x="122" y="216"/>
                  </a:cubicBezTo>
                  <a:cubicBezTo>
                    <a:pt x="122" y="216"/>
                    <a:pt x="121" y="216"/>
                    <a:pt x="121" y="216"/>
                  </a:cubicBezTo>
                  <a:close/>
                  <a:moveTo>
                    <a:pt x="80" y="238"/>
                  </a:moveTo>
                  <a:cubicBezTo>
                    <a:pt x="80" y="241"/>
                    <a:pt x="80" y="243"/>
                    <a:pt x="81" y="245"/>
                  </a:cubicBezTo>
                  <a:cubicBezTo>
                    <a:pt x="81" y="247"/>
                    <a:pt x="80" y="251"/>
                    <a:pt x="79" y="253"/>
                  </a:cubicBezTo>
                  <a:cubicBezTo>
                    <a:pt x="79" y="256"/>
                    <a:pt x="79" y="260"/>
                    <a:pt x="78" y="263"/>
                  </a:cubicBezTo>
                  <a:cubicBezTo>
                    <a:pt x="78" y="265"/>
                    <a:pt x="79" y="268"/>
                    <a:pt x="79" y="270"/>
                  </a:cubicBezTo>
                  <a:cubicBezTo>
                    <a:pt x="79" y="271"/>
                    <a:pt x="78" y="271"/>
                    <a:pt x="78" y="271"/>
                  </a:cubicBezTo>
                  <a:cubicBezTo>
                    <a:pt x="77" y="273"/>
                    <a:pt x="78" y="276"/>
                    <a:pt x="78" y="278"/>
                  </a:cubicBezTo>
                  <a:cubicBezTo>
                    <a:pt x="79" y="282"/>
                    <a:pt x="79" y="286"/>
                    <a:pt x="79" y="290"/>
                  </a:cubicBezTo>
                  <a:cubicBezTo>
                    <a:pt x="77" y="296"/>
                    <a:pt x="74" y="311"/>
                    <a:pt x="78" y="317"/>
                  </a:cubicBezTo>
                  <a:cubicBezTo>
                    <a:pt x="78" y="316"/>
                    <a:pt x="78" y="316"/>
                    <a:pt x="78" y="316"/>
                  </a:cubicBezTo>
                  <a:cubicBezTo>
                    <a:pt x="79" y="314"/>
                    <a:pt x="79" y="309"/>
                    <a:pt x="79" y="306"/>
                  </a:cubicBezTo>
                  <a:cubicBezTo>
                    <a:pt x="80" y="302"/>
                    <a:pt x="82" y="297"/>
                    <a:pt x="83" y="292"/>
                  </a:cubicBezTo>
                  <a:cubicBezTo>
                    <a:pt x="83" y="290"/>
                    <a:pt x="82" y="281"/>
                    <a:pt x="81" y="279"/>
                  </a:cubicBezTo>
                  <a:cubicBezTo>
                    <a:pt x="81" y="275"/>
                    <a:pt x="81" y="271"/>
                    <a:pt x="81" y="267"/>
                  </a:cubicBezTo>
                  <a:cubicBezTo>
                    <a:pt x="81" y="267"/>
                    <a:pt x="82" y="266"/>
                    <a:pt x="81" y="265"/>
                  </a:cubicBezTo>
                  <a:cubicBezTo>
                    <a:pt x="81" y="263"/>
                    <a:pt x="80" y="259"/>
                    <a:pt x="80" y="257"/>
                  </a:cubicBezTo>
                  <a:cubicBezTo>
                    <a:pt x="79" y="255"/>
                    <a:pt x="80" y="252"/>
                    <a:pt x="81" y="251"/>
                  </a:cubicBezTo>
                  <a:cubicBezTo>
                    <a:pt x="82" y="247"/>
                    <a:pt x="81" y="244"/>
                    <a:pt x="81" y="241"/>
                  </a:cubicBezTo>
                  <a:cubicBezTo>
                    <a:pt x="80" y="240"/>
                    <a:pt x="81" y="239"/>
                    <a:pt x="80" y="238"/>
                  </a:cubicBezTo>
                  <a:cubicBezTo>
                    <a:pt x="80" y="238"/>
                    <a:pt x="80" y="238"/>
                    <a:pt x="80" y="238"/>
                  </a:cubicBezTo>
                  <a:close/>
                  <a:moveTo>
                    <a:pt x="97" y="372"/>
                  </a:moveTo>
                  <a:cubicBezTo>
                    <a:pt x="97" y="373"/>
                    <a:pt x="97" y="373"/>
                    <a:pt x="97" y="373"/>
                  </a:cubicBezTo>
                  <a:cubicBezTo>
                    <a:pt x="98" y="375"/>
                    <a:pt x="100" y="377"/>
                    <a:pt x="102" y="377"/>
                  </a:cubicBezTo>
                  <a:cubicBezTo>
                    <a:pt x="103" y="376"/>
                    <a:pt x="104" y="377"/>
                    <a:pt x="104" y="375"/>
                  </a:cubicBezTo>
                  <a:cubicBezTo>
                    <a:pt x="105" y="374"/>
                    <a:pt x="104" y="373"/>
                    <a:pt x="104" y="372"/>
                  </a:cubicBezTo>
                  <a:cubicBezTo>
                    <a:pt x="103" y="371"/>
                    <a:pt x="101" y="372"/>
                    <a:pt x="99" y="372"/>
                  </a:cubicBezTo>
                  <a:cubicBezTo>
                    <a:pt x="99" y="372"/>
                    <a:pt x="98" y="372"/>
                    <a:pt x="97" y="372"/>
                  </a:cubicBezTo>
                  <a:close/>
                </a:path>
              </a:pathLst>
            </a:custGeom>
            <a:grpFill/>
            <a:ln>
              <a:noFill/>
            </a:ln>
          </p:spPr>
          <p:txBody>
            <a:bodyPr/>
            <a:lstStyle/>
            <a:p>
              <a:pPr fontAlgn="auto">
                <a:spcBef>
                  <a:spcPts val="0"/>
                </a:spcBef>
                <a:spcAft>
                  <a:spcPts val="0"/>
                </a:spcAft>
                <a:defRPr/>
              </a:pPr>
              <a:endParaRPr lang="en-GB">
                <a:solidFill>
                  <a:schemeClr val="bg1"/>
                </a:solidFill>
                <a:latin typeface="+mn-lt"/>
                <a:ea typeface="+mn-ea"/>
                <a:cs typeface="+mn-cs"/>
              </a:endParaRPr>
            </a:p>
          </p:txBody>
        </p:sp>
        <p:sp>
          <p:nvSpPr>
            <p:cNvPr id="608" name="Freeform 63"/>
            <p:cNvSpPr>
              <a:spLocks noChangeAspect="1" noEditPoints="1"/>
            </p:cNvSpPr>
            <p:nvPr/>
          </p:nvSpPr>
          <p:spPr bwMode="auto">
            <a:xfrm>
              <a:off x="-577369" y="2974872"/>
              <a:ext cx="598389" cy="1672204"/>
            </a:xfrm>
            <a:custGeom>
              <a:avLst/>
              <a:gdLst>
                <a:gd name="T0" fmla="*/ 104 w 148"/>
                <a:gd name="T1" fmla="*/ 44 h 414"/>
                <a:gd name="T2" fmla="*/ 100 w 148"/>
                <a:gd name="T3" fmla="*/ 48 h 414"/>
                <a:gd name="T4" fmla="*/ 115 w 148"/>
                <a:gd name="T5" fmla="*/ 61 h 414"/>
                <a:gd name="T6" fmla="*/ 144 w 148"/>
                <a:gd name="T7" fmla="*/ 127 h 414"/>
                <a:gd name="T8" fmla="*/ 148 w 148"/>
                <a:gd name="T9" fmla="*/ 169 h 414"/>
                <a:gd name="T10" fmla="*/ 147 w 148"/>
                <a:gd name="T11" fmla="*/ 197 h 414"/>
                <a:gd name="T12" fmla="*/ 147 w 148"/>
                <a:gd name="T13" fmla="*/ 203 h 414"/>
                <a:gd name="T14" fmla="*/ 140 w 148"/>
                <a:gd name="T15" fmla="*/ 224 h 414"/>
                <a:gd name="T16" fmla="*/ 129 w 148"/>
                <a:gd name="T17" fmla="*/ 234 h 414"/>
                <a:gd name="T18" fmla="*/ 124 w 148"/>
                <a:gd name="T19" fmla="*/ 284 h 414"/>
                <a:gd name="T20" fmla="*/ 116 w 148"/>
                <a:gd name="T21" fmla="*/ 347 h 414"/>
                <a:gd name="T22" fmla="*/ 112 w 148"/>
                <a:gd name="T23" fmla="*/ 380 h 414"/>
                <a:gd name="T24" fmla="*/ 115 w 148"/>
                <a:gd name="T25" fmla="*/ 400 h 414"/>
                <a:gd name="T26" fmla="*/ 95 w 148"/>
                <a:gd name="T27" fmla="*/ 407 h 414"/>
                <a:gd name="T28" fmla="*/ 93 w 148"/>
                <a:gd name="T29" fmla="*/ 387 h 414"/>
                <a:gd name="T30" fmla="*/ 92 w 148"/>
                <a:gd name="T31" fmla="*/ 366 h 414"/>
                <a:gd name="T32" fmla="*/ 86 w 148"/>
                <a:gd name="T33" fmla="*/ 382 h 414"/>
                <a:gd name="T34" fmla="*/ 87 w 148"/>
                <a:gd name="T35" fmla="*/ 407 h 414"/>
                <a:gd name="T36" fmla="*/ 61 w 148"/>
                <a:gd name="T37" fmla="*/ 408 h 414"/>
                <a:gd name="T38" fmla="*/ 69 w 148"/>
                <a:gd name="T39" fmla="*/ 384 h 414"/>
                <a:gd name="T40" fmla="*/ 54 w 148"/>
                <a:gd name="T41" fmla="*/ 372 h 414"/>
                <a:gd name="T42" fmla="*/ 54 w 148"/>
                <a:gd name="T43" fmla="*/ 305 h 414"/>
                <a:gd name="T44" fmla="*/ 52 w 148"/>
                <a:gd name="T45" fmla="*/ 289 h 414"/>
                <a:gd name="T46" fmla="*/ 44 w 148"/>
                <a:gd name="T47" fmla="*/ 225 h 414"/>
                <a:gd name="T48" fmla="*/ 40 w 148"/>
                <a:gd name="T49" fmla="*/ 197 h 414"/>
                <a:gd name="T50" fmla="*/ 43 w 148"/>
                <a:gd name="T51" fmla="*/ 179 h 414"/>
                <a:gd name="T52" fmla="*/ 39 w 148"/>
                <a:gd name="T53" fmla="*/ 164 h 414"/>
                <a:gd name="T54" fmla="*/ 44 w 148"/>
                <a:gd name="T55" fmla="*/ 141 h 414"/>
                <a:gd name="T56" fmla="*/ 37 w 148"/>
                <a:gd name="T57" fmla="*/ 139 h 414"/>
                <a:gd name="T58" fmla="*/ 31 w 148"/>
                <a:gd name="T59" fmla="*/ 160 h 414"/>
                <a:gd name="T60" fmla="*/ 15 w 148"/>
                <a:gd name="T61" fmla="*/ 199 h 414"/>
                <a:gd name="T62" fmla="*/ 20 w 148"/>
                <a:gd name="T63" fmla="*/ 224 h 414"/>
                <a:gd name="T64" fmla="*/ 11 w 148"/>
                <a:gd name="T65" fmla="*/ 220 h 414"/>
                <a:gd name="T66" fmla="*/ 15 w 148"/>
                <a:gd name="T67" fmla="*/ 233 h 414"/>
                <a:gd name="T68" fmla="*/ 13 w 148"/>
                <a:gd name="T69" fmla="*/ 238 h 414"/>
                <a:gd name="T70" fmla="*/ 2 w 148"/>
                <a:gd name="T71" fmla="*/ 218 h 414"/>
                <a:gd name="T72" fmla="*/ 3 w 148"/>
                <a:gd name="T73" fmla="*/ 188 h 414"/>
                <a:gd name="T74" fmla="*/ 7 w 148"/>
                <a:gd name="T75" fmla="*/ 163 h 414"/>
                <a:gd name="T76" fmla="*/ 11 w 148"/>
                <a:gd name="T77" fmla="*/ 145 h 414"/>
                <a:gd name="T78" fmla="*/ 30 w 148"/>
                <a:gd name="T79" fmla="*/ 72 h 414"/>
                <a:gd name="T80" fmla="*/ 63 w 148"/>
                <a:gd name="T81" fmla="*/ 47 h 414"/>
                <a:gd name="T82" fmla="*/ 58 w 148"/>
                <a:gd name="T83" fmla="*/ 30 h 414"/>
                <a:gd name="T84" fmla="*/ 93 w 148"/>
                <a:gd name="T85" fmla="*/ 5 h 414"/>
                <a:gd name="T86" fmla="*/ 103 w 148"/>
                <a:gd name="T87" fmla="*/ 26 h 414"/>
                <a:gd name="T88" fmla="*/ 103 w 148"/>
                <a:gd name="T89" fmla="*/ 34 h 414"/>
                <a:gd name="T90" fmla="*/ 88 w 148"/>
                <a:gd name="T91" fmla="*/ 296 h 414"/>
                <a:gd name="T92" fmla="*/ 88 w 148"/>
                <a:gd name="T93" fmla="*/ 260 h 414"/>
                <a:gd name="T94" fmla="*/ 87 w 148"/>
                <a:gd name="T95" fmla="*/ 242 h 414"/>
                <a:gd name="T96" fmla="*/ 88 w 148"/>
                <a:gd name="T97" fmla="*/ 297 h 414"/>
                <a:gd name="T98" fmla="*/ 133 w 148"/>
                <a:gd name="T99" fmla="*/ 193 h 414"/>
                <a:gd name="T100" fmla="*/ 128 w 148"/>
                <a:gd name="T101" fmla="*/ 162 h 414"/>
                <a:gd name="T102" fmla="*/ 123 w 148"/>
                <a:gd name="T103" fmla="*/ 135 h 414"/>
                <a:gd name="T104" fmla="*/ 125 w 148"/>
                <a:gd name="T105" fmla="*/ 151 h 414"/>
                <a:gd name="T106" fmla="*/ 124 w 148"/>
                <a:gd name="T107" fmla="*/ 170 h 414"/>
                <a:gd name="T108" fmla="*/ 126 w 148"/>
                <a:gd name="T109" fmla="*/ 182 h 414"/>
                <a:gd name="T110" fmla="*/ 129 w 148"/>
                <a:gd name="T111" fmla="*/ 198 h 414"/>
                <a:gd name="T112" fmla="*/ 122 w 148"/>
                <a:gd name="T113" fmla="*/ 166 h 414"/>
                <a:gd name="T114" fmla="*/ 122 w 148"/>
                <a:gd name="T115" fmla="*/ 167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414">
                  <a:moveTo>
                    <a:pt x="105" y="42"/>
                  </a:moveTo>
                  <a:cubicBezTo>
                    <a:pt x="105" y="42"/>
                    <a:pt x="105" y="42"/>
                    <a:pt x="105" y="42"/>
                  </a:cubicBezTo>
                  <a:cubicBezTo>
                    <a:pt x="106" y="43"/>
                    <a:pt x="105" y="42"/>
                    <a:pt x="105" y="42"/>
                  </a:cubicBezTo>
                  <a:cubicBezTo>
                    <a:pt x="105" y="42"/>
                    <a:pt x="105" y="43"/>
                    <a:pt x="105" y="43"/>
                  </a:cubicBezTo>
                  <a:cubicBezTo>
                    <a:pt x="105" y="43"/>
                    <a:pt x="105" y="43"/>
                    <a:pt x="105" y="43"/>
                  </a:cubicBezTo>
                  <a:cubicBezTo>
                    <a:pt x="105" y="44"/>
                    <a:pt x="105" y="44"/>
                    <a:pt x="105" y="44"/>
                  </a:cubicBezTo>
                  <a:cubicBezTo>
                    <a:pt x="104" y="44"/>
                    <a:pt x="104" y="44"/>
                    <a:pt x="104" y="44"/>
                  </a:cubicBezTo>
                  <a:cubicBezTo>
                    <a:pt x="104" y="44"/>
                    <a:pt x="104" y="44"/>
                    <a:pt x="104" y="44"/>
                  </a:cubicBezTo>
                  <a:cubicBezTo>
                    <a:pt x="103" y="45"/>
                    <a:pt x="103" y="45"/>
                    <a:pt x="103" y="45"/>
                  </a:cubicBezTo>
                  <a:cubicBezTo>
                    <a:pt x="102" y="45"/>
                    <a:pt x="102" y="45"/>
                    <a:pt x="102" y="45"/>
                  </a:cubicBezTo>
                  <a:cubicBezTo>
                    <a:pt x="102" y="45"/>
                    <a:pt x="102" y="45"/>
                    <a:pt x="102" y="45"/>
                  </a:cubicBezTo>
                  <a:cubicBezTo>
                    <a:pt x="102" y="45"/>
                    <a:pt x="102" y="45"/>
                    <a:pt x="102" y="45"/>
                  </a:cubicBezTo>
                  <a:cubicBezTo>
                    <a:pt x="101" y="46"/>
                    <a:pt x="101" y="46"/>
                    <a:pt x="101" y="46"/>
                  </a:cubicBezTo>
                  <a:cubicBezTo>
                    <a:pt x="101" y="46"/>
                    <a:pt x="101" y="46"/>
                    <a:pt x="101" y="46"/>
                  </a:cubicBezTo>
                  <a:cubicBezTo>
                    <a:pt x="100" y="47"/>
                    <a:pt x="100" y="47"/>
                    <a:pt x="100" y="47"/>
                  </a:cubicBezTo>
                  <a:cubicBezTo>
                    <a:pt x="100" y="47"/>
                    <a:pt x="100" y="48"/>
                    <a:pt x="100" y="48"/>
                  </a:cubicBezTo>
                  <a:cubicBezTo>
                    <a:pt x="100" y="48"/>
                    <a:pt x="100" y="49"/>
                    <a:pt x="100" y="49"/>
                  </a:cubicBezTo>
                  <a:cubicBezTo>
                    <a:pt x="100" y="49"/>
                    <a:pt x="100" y="49"/>
                    <a:pt x="100" y="49"/>
                  </a:cubicBezTo>
                  <a:cubicBezTo>
                    <a:pt x="100" y="50"/>
                    <a:pt x="100" y="50"/>
                    <a:pt x="100" y="50"/>
                  </a:cubicBezTo>
                  <a:cubicBezTo>
                    <a:pt x="100" y="51"/>
                    <a:pt x="100" y="51"/>
                    <a:pt x="100" y="51"/>
                  </a:cubicBezTo>
                  <a:cubicBezTo>
                    <a:pt x="100" y="53"/>
                    <a:pt x="100" y="53"/>
                    <a:pt x="100" y="53"/>
                  </a:cubicBezTo>
                  <a:cubicBezTo>
                    <a:pt x="100" y="54"/>
                    <a:pt x="100" y="54"/>
                    <a:pt x="100" y="54"/>
                  </a:cubicBezTo>
                  <a:cubicBezTo>
                    <a:pt x="99" y="55"/>
                    <a:pt x="99" y="55"/>
                    <a:pt x="99" y="55"/>
                  </a:cubicBezTo>
                  <a:cubicBezTo>
                    <a:pt x="99" y="55"/>
                    <a:pt x="112" y="61"/>
                    <a:pt x="115" y="61"/>
                  </a:cubicBezTo>
                  <a:cubicBezTo>
                    <a:pt x="117" y="62"/>
                    <a:pt x="124" y="65"/>
                    <a:pt x="125" y="65"/>
                  </a:cubicBezTo>
                  <a:cubicBezTo>
                    <a:pt x="126" y="66"/>
                    <a:pt x="127" y="67"/>
                    <a:pt x="128" y="67"/>
                  </a:cubicBezTo>
                  <a:cubicBezTo>
                    <a:pt x="128" y="68"/>
                    <a:pt x="129" y="69"/>
                    <a:pt x="129" y="69"/>
                  </a:cubicBezTo>
                  <a:cubicBezTo>
                    <a:pt x="130" y="70"/>
                    <a:pt x="132" y="74"/>
                    <a:pt x="133" y="76"/>
                  </a:cubicBezTo>
                  <a:cubicBezTo>
                    <a:pt x="134" y="78"/>
                    <a:pt x="137" y="84"/>
                    <a:pt x="138" y="87"/>
                  </a:cubicBezTo>
                  <a:cubicBezTo>
                    <a:pt x="139" y="90"/>
                    <a:pt x="140" y="97"/>
                    <a:pt x="140" y="100"/>
                  </a:cubicBezTo>
                  <a:cubicBezTo>
                    <a:pt x="140" y="104"/>
                    <a:pt x="143" y="112"/>
                    <a:pt x="143" y="115"/>
                  </a:cubicBezTo>
                  <a:cubicBezTo>
                    <a:pt x="143" y="117"/>
                    <a:pt x="144" y="124"/>
                    <a:pt x="144" y="127"/>
                  </a:cubicBezTo>
                  <a:cubicBezTo>
                    <a:pt x="145" y="130"/>
                    <a:pt x="145" y="133"/>
                    <a:pt x="146" y="135"/>
                  </a:cubicBezTo>
                  <a:cubicBezTo>
                    <a:pt x="146" y="138"/>
                    <a:pt x="146" y="141"/>
                    <a:pt x="146" y="143"/>
                  </a:cubicBezTo>
                  <a:cubicBezTo>
                    <a:pt x="146" y="144"/>
                    <a:pt x="147" y="148"/>
                    <a:pt x="147" y="149"/>
                  </a:cubicBezTo>
                  <a:cubicBezTo>
                    <a:pt x="147" y="150"/>
                    <a:pt x="147" y="151"/>
                    <a:pt x="147" y="151"/>
                  </a:cubicBezTo>
                  <a:cubicBezTo>
                    <a:pt x="147" y="152"/>
                    <a:pt x="147" y="152"/>
                    <a:pt x="147" y="154"/>
                  </a:cubicBezTo>
                  <a:cubicBezTo>
                    <a:pt x="148" y="155"/>
                    <a:pt x="148" y="157"/>
                    <a:pt x="148" y="159"/>
                  </a:cubicBezTo>
                  <a:cubicBezTo>
                    <a:pt x="148" y="161"/>
                    <a:pt x="148" y="166"/>
                    <a:pt x="148" y="166"/>
                  </a:cubicBezTo>
                  <a:cubicBezTo>
                    <a:pt x="148" y="167"/>
                    <a:pt x="148" y="168"/>
                    <a:pt x="148" y="169"/>
                  </a:cubicBezTo>
                  <a:cubicBezTo>
                    <a:pt x="148" y="169"/>
                    <a:pt x="148" y="173"/>
                    <a:pt x="148" y="174"/>
                  </a:cubicBezTo>
                  <a:cubicBezTo>
                    <a:pt x="148" y="176"/>
                    <a:pt x="148" y="178"/>
                    <a:pt x="148" y="179"/>
                  </a:cubicBezTo>
                  <a:cubicBezTo>
                    <a:pt x="147" y="180"/>
                    <a:pt x="148" y="180"/>
                    <a:pt x="148" y="181"/>
                  </a:cubicBezTo>
                  <a:cubicBezTo>
                    <a:pt x="148" y="182"/>
                    <a:pt x="148" y="183"/>
                    <a:pt x="148" y="184"/>
                  </a:cubicBezTo>
                  <a:cubicBezTo>
                    <a:pt x="148" y="185"/>
                    <a:pt x="147" y="186"/>
                    <a:pt x="147" y="187"/>
                  </a:cubicBezTo>
                  <a:cubicBezTo>
                    <a:pt x="147" y="188"/>
                    <a:pt x="146" y="189"/>
                    <a:pt x="146" y="192"/>
                  </a:cubicBezTo>
                  <a:cubicBezTo>
                    <a:pt x="146" y="194"/>
                    <a:pt x="147" y="197"/>
                    <a:pt x="147" y="197"/>
                  </a:cubicBezTo>
                  <a:cubicBezTo>
                    <a:pt x="147" y="197"/>
                    <a:pt x="147" y="197"/>
                    <a:pt x="147" y="197"/>
                  </a:cubicBezTo>
                  <a:cubicBezTo>
                    <a:pt x="148" y="198"/>
                    <a:pt x="148" y="198"/>
                    <a:pt x="148" y="198"/>
                  </a:cubicBezTo>
                  <a:cubicBezTo>
                    <a:pt x="148" y="198"/>
                    <a:pt x="148" y="198"/>
                    <a:pt x="148" y="198"/>
                  </a:cubicBezTo>
                  <a:cubicBezTo>
                    <a:pt x="148" y="198"/>
                    <a:pt x="148" y="198"/>
                    <a:pt x="148" y="198"/>
                  </a:cubicBezTo>
                  <a:cubicBezTo>
                    <a:pt x="148" y="199"/>
                    <a:pt x="148" y="199"/>
                    <a:pt x="148" y="199"/>
                  </a:cubicBezTo>
                  <a:cubicBezTo>
                    <a:pt x="148" y="200"/>
                    <a:pt x="148" y="200"/>
                    <a:pt x="148" y="200"/>
                  </a:cubicBezTo>
                  <a:cubicBezTo>
                    <a:pt x="148" y="200"/>
                    <a:pt x="148" y="200"/>
                    <a:pt x="148" y="200"/>
                  </a:cubicBezTo>
                  <a:cubicBezTo>
                    <a:pt x="148" y="200"/>
                    <a:pt x="148" y="201"/>
                    <a:pt x="148" y="201"/>
                  </a:cubicBezTo>
                  <a:cubicBezTo>
                    <a:pt x="148" y="202"/>
                    <a:pt x="148" y="202"/>
                    <a:pt x="147" y="203"/>
                  </a:cubicBezTo>
                  <a:cubicBezTo>
                    <a:pt x="147" y="204"/>
                    <a:pt x="146" y="205"/>
                    <a:pt x="146" y="205"/>
                  </a:cubicBezTo>
                  <a:cubicBezTo>
                    <a:pt x="146" y="205"/>
                    <a:pt x="146" y="206"/>
                    <a:pt x="146" y="207"/>
                  </a:cubicBezTo>
                  <a:cubicBezTo>
                    <a:pt x="146" y="208"/>
                    <a:pt x="146" y="212"/>
                    <a:pt x="145" y="213"/>
                  </a:cubicBezTo>
                  <a:cubicBezTo>
                    <a:pt x="145" y="214"/>
                    <a:pt x="145" y="217"/>
                    <a:pt x="145" y="218"/>
                  </a:cubicBezTo>
                  <a:cubicBezTo>
                    <a:pt x="144" y="219"/>
                    <a:pt x="144" y="220"/>
                    <a:pt x="143" y="221"/>
                  </a:cubicBezTo>
                  <a:cubicBezTo>
                    <a:pt x="142" y="222"/>
                    <a:pt x="141" y="222"/>
                    <a:pt x="141" y="222"/>
                  </a:cubicBezTo>
                  <a:cubicBezTo>
                    <a:pt x="140" y="222"/>
                    <a:pt x="140" y="222"/>
                    <a:pt x="140" y="222"/>
                  </a:cubicBezTo>
                  <a:cubicBezTo>
                    <a:pt x="140" y="224"/>
                    <a:pt x="140" y="224"/>
                    <a:pt x="140" y="224"/>
                  </a:cubicBezTo>
                  <a:cubicBezTo>
                    <a:pt x="140" y="224"/>
                    <a:pt x="139" y="224"/>
                    <a:pt x="138" y="224"/>
                  </a:cubicBezTo>
                  <a:cubicBezTo>
                    <a:pt x="138" y="225"/>
                    <a:pt x="137" y="225"/>
                    <a:pt x="137" y="225"/>
                  </a:cubicBezTo>
                  <a:cubicBezTo>
                    <a:pt x="137" y="225"/>
                    <a:pt x="136" y="226"/>
                    <a:pt x="136" y="226"/>
                  </a:cubicBezTo>
                  <a:cubicBezTo>
                    <a:pt x="136" y="227"/>
                    <a:pt x="134" y="227"/>
                    <a:pt x="133" y="227"/>
                  </a:cubicBezTo>
                  <a:cubicBezTo>
                    <a:pt x="133" y="227"/>
                    <a:pt x="131" y="227"/>
                    <a:pt x="131" y="227"/>
                  </a:cubicBezTo>
                  <a:cubicBezTo>
                    <a:pt x="131" y="227"/>
                    <a:pt x="130" y="228"/>
                    <a:pt x="130" y="228"/>
                  </a:cubicBezTo>
                  <a:cubicBezTo>
                    <a:pt x="129" y="229"/>
                    <a:pt x="129" y="229"/>
                    <a:pt x="129" y="229"/>
                  </a:cubicBezTo>
                  <a:cubicBezTo>
                    <a:pt x="129" y="229"/>
                    <a:pt x="129" y="231"/>
                    <a:pt x="129" y="234"/>
                  </a:cubicBezTo>
                  <a:cubicBezTo>
                    <a:pt x="129" y="236"/>
                    <a:pt x="128" y="244"/>
                    <a:pt x="128" y="247"/>
                  </a:cubicBezTo>
                  <a:cubicBezTo>
                    <a:pt x="127" y="250"/>
                    <a:pt x="127" y="252"/>
                    <a:pt x="126" y="256"/>
                  </a:cubicBezTo>
                  <a:cubicBezTo>
                    <a:pt x="126" y="258"/>
                    <a:pt x="125" y="261"/>
                    <a:pt x="125" y="263"/>
                  </a:cubicBezTo>
                  <a:cubicBezTo>
                    <a:pt x="125" y="266"/>
                    <a:pt x="125" y="268"/>
                    <a:pt x="125" y="268"/>
                  </a:cubicBezTo>
                  <a:cubicBezTo>
                    <a:pt x="125" y="269"/>
                    <a:pt x="126" y="273"/>
                    <a:pt x="126" y="273"/>
                  </a:cubicBezTo>
                  <a:cubicBezTo>
                    <a:pt x="126" y="274"/>
                    <a:pt x="125" y="277"/>
                    <a:pt x="125" y="278"/>
                  </a:cubicBezTo>
                  <a:cubicBezTo>
                    <a:pt x="124" y="280"/>
                    <a:pt x="123" y="283"/>
                    <a:pt x="123" y="283"/>
                  </a:cubicBezTo>
                  <a:cubicBezTo>
                    <a:pt x="123" y="283"/>
                    <a:pt x="123" y="284"/>
                    <a:pt x="124" y="284"/>
                  </a:cubicBezTo>
                  <a:cubicBezTo>
                    <a:pt x="125" y="284"/>
                    <a:pt x="125" y="285"/>
                    <a:pt x="125" y="286"/>
                  </a:cubicBezTo>
                  <a:cubicBezTo>
                    <a:pt x="125" y="286"/>
                    <a:pt x="125" y="289"/>
                    <a:pt x="124" y="289"/>
                  </a:cubicBezTo>
                  <a:cubicBezTo>
                    <a:pt x="124" y="290"/>
                    <a:pt x="121" y="293"/>
                    <a:pt x="121" y="294"/>
                  </a:cubicBezTo>
                  <a:cubicBezTo>
                    <a:pt x="120" y="295"/>
                    <a:pt x="123" y="298"/>
                    <a:pt x="123" y="298"/>
                  </a:cubicBezTo>
                  <a:cubicBezTo>
                    <a:pt x="124" y="298"/>
                    <a:pt x="124" y="299"/>
                    <a:pt x="124" y="300"/>
                  </a:cubicBezTo>
                  <a:cubicBezTo>
                    <a:pt x="124" y="302"/>
                    <a:pt x="124" y="309"/>
                    <a:pt x="124" y="313"/>
                  </a:cubicBezTo>
                  <a:cubicBezTo>
                    <a:pt x="123" y="317"/>
                    <a:pt x="119" y="335"/>
                    <a:pt x="117" y="339"/>
                  </a:cubicBezTo>
                  <a:cubicBezTo>
                    <a:pt x="116" y="343"/>
                    <a:pt x="116" y="345"/>
                    <a:pt x="116" y="347"/>
                  </a:cubicBezTo>
                  <a:cubicBezTo>
                    <a:pt x="116" y="349"/>
                    <a:pt x="116" y="353"/>
                    <a:pt x="116" y="354"/>
                  </a:cubicBezTo>
                  <a:cubicBezTo>
                    <a:pt x="116" y="354"/>
                    <a:pt x="115" y="358"/>
                    <a:pt x="115" y="359"/>
                  </a:cubicBezTo>
                  <a:cubicBezTo>
                    <a:pt x="115" y="360"/>
                    <a:pt x="115" y="363"/>
                    <a:pt x="115" y="365"/>
                  </a:cubicBezTo>
                  <a:cubicBezTo>
                    <a:pt x="116" y="367"/>
                    <a:pt x="116" y="372"/>
                    <a:pt x="116" y="373"/>
                  </a:cubicBezTo>
                  <a:cubicBezTo>
                    <a:pt x="116" y="373"/>
                    <a:pt x="115" y="373"/>
                    <a:pt x="115" y="374"/>
                  </a:cubicBezTo>
                  <a:cubicBezTo>
                    <a:pt x="114" y="374"/>
                    <a:pt x="113" y="375"/>
                    <a:pt x="112" y="375"/>
                  </a:cubicBezTo>
                  <a:cubicBezTo>
                    <a:pt x="111" y="375"/>
                    <a:pt x="111" y="377"/>
                    <a:pt x="112" y="378"/>
                  </a:cubicBezTo>
                  <a:cubicBezTo>
                    <a:pt x="112" y="378"/>
                    <a:pt x="112" y="379"/>
                    <a:pt x="112" y="380"/>
                  </a:cubicBezTo>
                  <a:cubicBezTo>
                    <a:pt x="112" y="380"/>
                    <a:pt x="112" y="381"/>
                    <a:pt x="112" y="382"/>
                  </a:cubicBezTo>
                  <a:cubicBezTo>
                    <a:pt x="112" y="384"/>
                    <a:pt x="111" y="386"/>
                    <a:pt x="111" y="386"/>
                  </a:cubicBezTo>
                  <a:cubicBezTo>
                    <a:pt x="110" y="387"/>
                    <a:pt x="111" y="389"/>
                    <a:pt x="111" y="389"/>
                  </a:cubicBezTo>
                  <a:cubicBezTo>
                    <a:pt x="112" y="390"/>
                    <a:pt x="112" y="390"/>
                    <a:pt x="112" y="390"/>
                  </a:cubicBezTo>
                  <a:cubicBezTo>
                    <a:pt x="112" y="390"/>
                    <a:pt x="112" y="391"/>
                    <a:pt x="112" y="391"/>
                  </a:cubicBezTo>
                  <a:cubicBezTo>
                    <a:pt x="112" y="391"/>
                    <a:pt x="112" y="392"/>
                    <a:pt x="112" y="393"/>
                  </a:cubicBezTo>
                  <a:cubicBezTo>
                    <a:pt x="113" y="394"/>
                    <a:pt x="114" y="397"/>
                    <a:pt x="114" y="398"/>
                  </a:cubicBezTo>
                  <a:cubicBezTo>
                    <a:pt x="114" y="398"/>
                    <a:pt x="114" y="399"/>
                    <a:pt x="115" y="400"/>
                  </a:cubicBezTo>
                  <a:cubicBezTo>
                    <a:pt x="115" y="401"/>
                    <a:pt x="117" y="403"/>
                    <a:pt x="118" y="404"/>
                  </a:cubicBezTo>
                  <a:cubicBezTo>
                    <a:pt x="119" y="405"/>
                    <a:pt x="119" y="408"/>
                    <a:pt x="119" y="408"/>
                  </a:cubicBezTo>
                  <a:cubicBezTo>
                    <a:pt x="119" y="408"/>
                    <a:pt x="120" y="409"/>
                    <a:pt x="120" y="409"/>
                  </a:cubicBezTo>
                  <a:cubicBezTo>
                    <a:pt x="121" y="409"/>
                    <a:pt x="121" y="410"/>
                    <a:pt x="120" y="411"/>
                  </a:cubicBezTo>
                  <a:cubicBezTo>
                    <a:pt x="120" y="412"/>
                    <a:pt x="119" y="413"/>
                    <a:pt x="118" y="413"/>
                  </a:cubicBezTo>
                  <a:cubicBezTo>
                    <a:pt x="116" y="414"/>
                    <a:pt x="109" y="414"/>
                    <a:pt x="103" y="414"/>
                  </a:cubicBezTo>
                  <a:cubicBezTo>
                    <a:pt x="96" y="414"/>
                    <a:pt x="94" y="412"/>
                    <a:pt x="94" y="411"/>
                  </a:cubicBezTo>
                  <a:cubicBezTo>
                    <a:pt x="94" y="410"/>
                    <a:pt x="94" y="408"/>
                    <a:pt x="95" y="407"/>
                  </a:cubicBezTo>
                  <a:cubicBezTo>
                    <a:pt x="95" y="406"/>
                    <a:pt x="94" y="404"/>
                    <a:pt x="94" y="403"/>
                  </a:cubicBezTo>
                  <a:cubicBezTo>
                    <a:pt x="94" y="403"/>
                    <a:pt x="94" y="402"/>
                    <a:pt x="93" y="401"/>
                  </a:cubicBezTo>
                  <a:cubicBezTo>
                    <a:pt x="92" y="400"/>
                    <a:pt x="91" y="398"/>
                    <a:pt x="91" y="398"/>
                  </a:cubicBezTo>
                  <a:cubicBezTo>
                    <a:pt x="91" y="398"/>
                    <a:pt x="91" y="395"/>
                    <a:pt x="91" y="394"/>
                  </a:cubicBezTo>
                  <a:cubicBezTo>
                    <a:pt x="91" y="393"/>
                    <a:pt x="91" y="392"/>
                    <a:pt x="91" y="392"/>
                  </a:cubicBezTo>
                  <a:cubicBezTo>
                    <a:pt x="92" y="389"/>
                    <a:pt x="92" y="389"/>
                    <a:pt x="92" y="389"/>
                  </a:cubicBezTo>
                  <a:cubicBezTo>
                    <a:pt x="93" y="388"/>
                    <a:pt x="93" y="388"/>
                    <a:pt x="93" y="388"/>
                  </a:cubicBezTo>
                  <a:cubicBezTo>
                    <a:pt x="93" y="388"/>
                    <a:pt x="93" y="388"/>
                    <a:pt x="93" y="387"/>
                  </a:cubicBezTo>
                  <a:cubicBezTo>
                    <a:pt x="93" y="386"/>
                    <a:pt x="94" y="385"/>
                    <a:pt x="94" y="384"/>
                  </a:cubicBezTo>
                  <a:cubicBezTo>
                    <a:pt x="94" y="384"/>
                    <a:pt x="94" y="382"/>
                    <a:pt x="94" y="381"/>
                  </a:cubicBezTo>
                  <a:cubicBezTo>
                    <a:pt x="94" y="380"/>
                    <a:pt x="95" y="377"/>
                    <a:pt x="95" y="377"/>
                  </a:cubicBezTo>
                  <a:cubicBezTo>
                    <a:pt x="95" y="376"/>
                    <a:pt x="95" y="376"/>
                    <a:pt x="95" y="376"/>
                  </a:cubicBezTo>
                  <a:cubicBezTo>
                    <a:pt x="95" y="375"/>
                    <a:pt x="95" y="375"/>
                    <a:pt x="95" y="375"/>
                  </a:cubicBezTo>
                  <a:cubicBezTo>
                    <a:pt x="94" y="375"/>
                    <a:pt x="94" y="375"/>
                    <a:pt x="94" y="375"/>
                  </a:cubicBezTo>
                  <a:cubicBezTo>
                    <a:pt x="94" y="374"/>
                    <a:pt x="94" y="374"/>
                    <a:pt x="94" y="374"/>
                  </a:cubicBezTo>
                  <a:cubicBezTo>
                    <a:pt x="94" y="374"/>
                    <a:pt x="93" y="367"/>
                    <a:pt x="92" y="366"/>
                  </a:cubicBezTo>
                  <a:cubicBezTo>
                    <a:pt x="92" y="364"/>
                    <a:pt x="90" y="359"/>
                    <a:pt x="90" y="357"/>
                  </a:cubicBezTo>
                  <a:cubicBezTo>
                    <a:pt x="89" y="356"/>
                    <a:pt x="87" y="348"/>
                    <a:pt x="87" y="348"/>
                  </a:cubicBezTo>
                  <a:cubicBezTo>
                    <a:pt x="87" y="348"/>
                    <a:pt x="87" y="351"/>
                    <a:pt x="87" y="353"/>
                  </a:cubicBezTo>
                  <a:cubicBezTo>
                    <a:pt x="87" y="356"/>
                    <a:pt x="88" y="363"/>
                    <a:pt x="88" y="367"/>
                  </a:cubicBezTo>
                  <a:cubicBezTo>
                    <a:pt x="88" y="370"/>
                    <a:pt x="89" y="379"/>
                    <a:pt x="89" y="379"/>
                  </a:cubicBezTo>
                  <a:cubicBezTo>
                    <a:pt x="89" y="380"/>
                    <a:pt x="89" y="380"/>
                    <a:pt x="89" y="380"/>
                  </a:cubicBezTo>
                  <a:cubicBezTo>
                    <a:pt x="88" y="380"/>
                    <a:pt x="88" y="380"/>
                    <a:pt x="88" y="380"/>
                  </a:cubicBezTo>
                  <a:cubicBezTo>
                    <a:pt x="86" y="382"/>
                    <a:pt x="86" y="382"/>
                    <a:pt x="86" y="382"/>
                  </a:cubicBezTo>
                  <a:cubicBezTo>
                    <a:pt x="86" y="382"/>
                    <a:pt x="87" y="386"/>
                    <a:pt x="87" y="388"/>
                  </a:cubicBezTo>
                  <a:cubicBezTo>
                    <a:pt x="87" y="389"/>
                    <a:pt x="89" y="390"/>
                    <a:pt x="89" y="391"/>
                  </a:cubicBezTo>
                  <a:cubicBezTo>
                    <a:pt x="90" y="391"/>
                    <a:pt x="90" y="392"/>
                    <a:pt x="90" y="392"/>
                  </a:cubicBezTo>
                  <a:cubicBezTo>
                    <a:pt x="90" y="393"/>
                    <a:pt x="90" y="395"/>
                    <a:pt x="90" y="397"/>
                  </a:cubicBezTo>
                  <a:cubicBezTo>
                    <a:pt x="90" y="398"/>
                    <a:pt x="89" y="399"/>
                    <a:pt x="89" y="400"/>
                  </a:cubicBezTo>
                  <a:cubicBezTo>
                    <a:pt x="89" y="402"/>
                    <a:pt x="89" y="403"/>
                    <a:pt x="89" y="403"/>
                  </a:cubicBezTo>
                  <a:cubicBezTo>
                    <a:pt x="89" y="403"/>
                    <a:pt x="89" y="405"/>
                    <a:pt x="89" y="405"/>
                  </a:cubicBezTo>
                  <a:cubicBezTo>
                    <a:pt x="89" y="406"/>
                    <a:pt x="87" y="407"/>
                    <a:pt x="87" y="407"/>
                  </a:cubicBezTo>
                  <a:cubicBezTo>
                    <a:pt x="87" y="407"/>
                    <a:pt x="87" y="407"/>
                    <a:pt x="87" y="407"/>
                  </a:cubicBezTo>
                  <a:cubicBezTo>
                    <a:pt x="86" y="407"/>
                    <a:pt x="86" y="407"/>
                    <a:pt x="86" y="407"/>
                  </a:cubicBezTo>
                  <a:cubicBezTo>
                    <a:pt x="86" y="409"/>
                    <a:pt x="86" y="409"/>
                    <a:pt x="86" y="409"/>
                  </a:cubicBezTo>
                  <a:cubicBezTo>
                    <a:pt x="86" y="409"/>
                    <a:pt x="86" y="411"/>
                    <a:pt x="86" y="412"/>
                  </a:cubicBezTo>
                  <a:cubicBezTo>
                    <a:pt x="86" y="412"/>
                    <a:pt x="86" y="412"/>
                    <a:pt x="85" y="413"/>
                  </a:cubicBezTo>
                  <a:cubicBezTo>
                    <a:pt x="84" y="413"/>
                    <a:pt x="78" y="413"/>
                    <a:pt x="72" y="413"/>
                  </a:cubicBezTo>
                  <a:cubicBezTo>
                    <a:pt x="65" y="413"/>
                    <a:pt x="61" y="410"/>
                    <a:pt x="61" y="410"/>
                  </a:cubicBezTo>
                  <a:cubicBezTo>
                    <a:pt x="61" y="408"/>
                    <a:pt x="61" y="408"/>
                    <a:pt x="61" y="408"/>
                  </a:cubicBezTo>
                  <a:cubicBezTo>
                    <a:pt x="62" y="407"/>
                    <a:pt x="62" y="407"/>
                    <a:pt x="62" y="407"/>
                  </a:cubicBezTo>
                  <a:cubicBezTo>
                    <a:pt x="62" y="407"/>
                    <a:pt x="62" y="405"/>
                    <a:pt x="62" y="404"/>
                  </a:cubicBezTo>
                  <a:cubicBezTo>
                    <a:pt x="63" y="403"/>
                    <a:pt x="68" y="398"/>
                    <a:pt x="69" y="396"/>
                  </a:cubicBezTo>
                  <a:cubicBezTo>
                    <a:pt x="70" y="394"/>
                    <a:pt x="69" y="390"/>
                    <a:pt x="69" y="390"/>
                  </a:cubicBezTo>
                  <a:cubicBezTo>
                    <a:pt x="69" y="390"/>
                    <a:pt x="69" y="390"/>
                    <a:pt x="69" y="390"/>
                  </a:cubicBezTo>
                  <a:cubicBezTo>
                    <a:pt x="69" y="389"/>
                    <a:pt x="69" y="389"/>
                    <a:pt x="69" y="389"/>
                  </a:cubicBezTo>
                  <a:cubicBezTo>
                    <a:pt x="69" y="388"/>
                    <a:pt x="69" y="388"/>
                    <a:pt x="69" y="388"/>
                  </a:cubicBezTo>
                  <a:cubicBezTo>
                    <a:pt x="69" y="384"/>
                    <a:pt x="69" y="384"/>
                    <a:pt x="69" y="384"/>
                  </a:cubicBezTo>
                  <a:cubicBezTo>
                    <a:pt x="67" y="384"/>
                    <a:pt x="67" y="384"/>
                    <a:pt x="67" y="384"/>
                  </a:cubicBezTo>
                  <a:cubicBezTo>
                    <a:pt x="66" y="385"/>
                    <a:pt x="66" y="385"/>
                    <a:pt x="66" y="385"/>
                  </a:cubicBezTo>
                  <a:cubicBezTo>
                    <a:pt x="64" y="385"/>
                    <a:pt x="64" y="385"/>
                    <a:pt x="64" y="385"/>
                  </a:cubicBezTo>
                  <a:cubicBezTo>
                    <a:pt x="62" y="385"/>
                    <a:pt x="62" y="385"/>
                    <a:pt x="62" y="385"/>
                  </a:cubicBezTo>
                  <a:cubicBezTo>
                    <a:pt x="60" y="385"/>
                    <a:pt x="60" y="385"/>
                    <a:pt x="60" y="385"/>
                  </a:cubicBezTo>
                  <a:cubicBezTo>
                    <a:pt x="58" y="385"/>
                    <a:pt x="58" y="385"/>
                    <a:pt x="58" y="385"/>
                  </a:cubicBezTo>
                  <a:cubicBezTo>
                    <a:pt x="57" y="383"/>
                    <a:pt x="57" y="383"/>
                    <a:pt x="57" y="383"/>
                  </a:cubicBezTo>
                  <a:cubicBezTo>
                    <a:pt x="57" y="383"/>
                    <a:pt x="54" y="374"/>
                    <a:pt x="54" y="372"/>
                  </a:cubicBezTo>
                  <a:cubicBezTo>
                    <a:pt x="53" y="370"/>
                    <a:pt x="53" y="366"/>
                    <a:pt x="53" y="363"/>
                  </a:cubicBezTo>
                  <a:cubicBezTo>
                    <a:pt x="53" y="360"/>
                    <a:pt x="52" y="352"/>
                    <a:pt x="52" y="347"/>
                  </a:cubicBezTo>
                  <a:cubicBezTo>
                    <a:pt x="52" y="342"/>
                    <a:pt x="51" y="336"/>
                    <a:pt x="51" y="334"/>
                  </a:cubicBezTo>
                  <a:cubicBezTo>
                    <a:pt x="51" y="332"/>
                    <a:pt x="50" y="324"/>
                    <a:pt x="49" y="323"/>
                  </a:cubicBezTo>
                  <a:cubicBezTo>
                    <a:pt x="49" y="321"/>
                    <a:pt x="49" y="319"/>
                    <a:pt x="49" y="318"/>
                  </a:cubicBezTo>
                  <a:cubicBezTo>
                    <a:pt x="50" y="317"/>
                    <a:pt x="51" y="313"/>
                    <a:pt x="52" y="311"/>
                  </a:cubicBezTo>
                  <a:cubicBezTo>
                    <a:pt x="52" y="308"/>
                    <a:pt x="53" y="307"/>
                    <a:pt x="53" y="307"/>
                  </a:cubicBezTo>
                  <a:cubicBezTo>
                    <a:pt x="54" y="306"/>
                    <a:pt x="54" y="305"/>
                    <a:pt x="54" y="305"/>
                  </a:cubicBezTo>
                  <a:cubicBezTo>
                    <a:pt x="54" y="305"/>
                    <a:pt x="54" y="305"/>
                    <a:pt x="54" y="305"/>
                  </a:cubicBezTo>
                  <a:cubicBezTo>
                    <a:pt x="55" y="304"/>
                    <a:pt x="55" y="304"/>
                    <a:pt x="55" y="304"/>
                  </a:cubicBezTo>
                  <a:cubicBezTo>
                    <a:pt x="56" y="304"/>
                    <a:pt x="56" y="304"/>
                    <a:pt x="56" y="304"/>
                  </a:cubicBezTo>
                  <a:cubicBezTo>
                    <a:pt x="56" y="303"/>
                    <a:pt x="56" y="303"/>
                    <a:pt x="56" y="303"/>
                  </a:cubicBezTo>
                  <a:cubicBezTo>
                    <a:pt x="56" y="303"/>
                    <a:pt x="55" y="301"/>
                    <a:pt x="55" y="301"/>
                  </a:cubicBezTo>
                  <a:cubicBezTo>
                    <a:pt x="55" y="300"/>
                    <a:pt x="55" y="299"/>
                    <a:pt x="55" y="299"/>
                  </a:cubicBezTo>
                  <a:cubicBezTo>
                    <a:pt x="55" y="299"/>
                    <a:pt x="53" y="294"/>
                    <a:pt x="53" y="294"/>
                  </a:cubicBezTo>
                  <a:cubicBezTo>
                    <a:pt x="53" y="293"/>
                    <a:pt x="52" y="291"/>
                    <a:pt x="52" y="289"/>
                  </a:cubicBezTo>
                  <a:cubicBezTo>
                    <a:pt x="52" y="288"/>
                    <a:pt x="51" y="281"/>
                    <a:pt x="51" y="278"/>
                  </a:cubicBezTo>
                  <a:cubicBezTo>
                    <a:pt x="51" y="275"/>
                    <a:pt x="51" y="268"/>
                    <a:pt x="51" y="266"/>
                  </a:cubicBezTo>
                  <a:cubicBezTo>
                    <a:pt x="51" y="264"/>
                    <a:pt x="51" y="262"/>
                    <a:pt x="50" y="261"/>
                  </a:cubicBezTo>
                  <a:cubicBezTo>
                    <a:pt x="50" y="260"/>
                    <a:pt x="48" y="254"/>
                    <a:pt x="48" y="253"/>
                  </a:cubicBezTo>
                  <a:cubicBezTo>
                    <a:pt x="48" y="252"/>
                    <a:pt x="48" y="249"/>
                    <a:pt x="47" y="247"/>
                  </a:cubicBezTo>
                  <a:cubicBezTo>
                    <a:pt x="47" y="245"/>
                    <a:pt x="46" y="239"/>
                    <a:pt x="46" y="238"/>
                  </a:cubicBezTo>
                  <a:cubicBezTo>
                    <a:pt x="45" y="236"/>
                    <a:pt x="45" y="230"/>
                    <a:pt x="45" y="229"/>
                  </a:cubicBezTo>
                  <a:cubicBezTo>
                    <a:pt x="45" y="228"/>
                    <a:pt x="44" y="226"/>
                    <a:pt x="44" y="225"/>
                  </a:cubicBezTo>
                  <a:cubicBezTo>
                    <a:pt x="44" y="224"/>
                    <a:pt x="44" y="222"/>
                    <a:pt x="44" y="220"/>
                  </a:cubicBezTo>
                  <a:cubicBezTo>
                    <a:pt x="44" y="219"/>
                    <a:pt x="43" y="217"/>
                    <a:pt x="43" y="216"/>
                  </a:cubicBezTo>
                  <a:cubicBezTo>
                    <a:pt x="42" y="215"/>
                    <a:pt x="42" y="213"/>
                    <a:pt x="42" y="212"/>
                  </a:cubicBezTo>
                  <a:cubicBezTo>
                    <a:pt x="42" y="211"/>
                    <a:pt x="41" y="208"/>
                    <a:pt x="41" y="208"/>
                  </a:cubicBezTo>
                  <a:cubicBezTo>
                    <a:pt x="41" y="207"/>
                    <a:pt x="40" y="205"/>
                    <a:pt x="40" y="204"/>
                  </a:cubicBezTo>
                  <a:cubicBezTo>
                    <a:pt x="39" y="203"/>
                    <a:pt x="40" y="203"/>
                    <a:pt x="40" y="202"/>
                  </a:cubicBezTo>
                  <a:cubicBezTo>
                    <a:pt x="40" y="201"/>
                    <a:pt x="40" y="200"/>
                    <a:pt x="40" y="199"/>
                  </a:cubicBezTo>
                  <a:cubicBezTo>
                    <a:pt x="40" y="198"/>
                    <a:pt x="40" y="197"/>
                    <a:pt x="40" y="197"/>
                  </a:cubicBezTo>
                  <a:cubicBezTo>
                    <a:pt x="40" y="196"/>
                    <a:pt x="41" y="195"/>
                    <a:pt x="41" y="194"/>
                  </a:cubicBezTo>
                  <a:cubicBezTo>
                    <a:pt x="41" y="193"/>
                    <a:pt x="41" y="192"/>
                    <a:pt x="41" y="192"/>
                  </a:cubicBezTo>
                  <a:cubicBezTo>
                    <a:pt x="42" y="192"/>
                    <a:pt x="41" y="191"/>
                    <a:pt x="41" y="190"/>
                  </a:cubicBezTo>
                  <a:cubicBezTo>
                    <a:pt x="41" y="190"/>
                    <a:pt x="41" y="189"/>
                    <a:pt x="41" y="189"/>
                  </a:cubicBezTo>
                  <a:cubicBezTo>
                    <a:pt x="41" y="189"/>
                    <a:pt x="41" y="187"/>
                    <a:pt x="41" y="186"/>
                  </a:cubicBezTo>
                  <a:cubicBezTo>
                    <a:pt x="41" y="185"/>
                    <a:pt x="42" y="183"/>
                    <a:pt x="42" y="182"/>
                  </a:cubicBezTo>
                  <a:cubicBezTo>
                    <a:pt x="43" y="182"/>
                    <a:pt x="42" y="181"/>
                    <a:pt x="42" y="181"/>
                  </a:cubicBezTo>
                  <a:cubicBezTo>
                    <a:pt x="42" y="180"/>
                    <a:pt x="43" y="179"/>
                    <a:pt x="43" y="179"/>
                  </a:cubicBezTo>
                  <a:cubicBezTo>
                    <a:pt x="43" y="178"/>
                    <a:pt x="44" y="176"/>
                    <a:pt x="44" y="176"/>
                  </a:cubicBezTo>
                  <a:cubicBezTo>
                    <a:pt x="43" y="176"/>
                    <a:pt x="43" y="176"/>
                    <a:pt x="43" y="176"/>
                  </a:cubicBezTo>
                  <a:cubicBezTo>
                    <a:pt x="42" y="176"/>
                    <a:pt x="42" y="176"/>
                    <a:pt x="42" y="176"/>
                  </a:cubicBezTo>
                  <a:cubicBezTo>
                    <a:pt x="42" y="176"/>
                    <a:pt x="41" y="177"/>
                    <a:pt x="40" y="177"/>
                  </a:cubicBezTo>
                  <a:cubicBezTo>
                    <a:pt x="39" y="177"/>
                    <a:pt x="38" y="176"/>
                    <a:pt x="38" y="175"/>
                  </a:cubicBezTo>
                  <a:cubicBezTo>
                    <a:pt x="37" y="175"/>
                    <a:pt x="37" y="170"/>
                    <a:pt x="37" y="169"/>
                  </a:cubicBezTo>
                  <a:cubicBezTo>
                    <a:pt x="37" y="168"/>
                    <a:pt x="36" y="166"/>
                    <a:pt x="37" y="165"/>
                  </a:cubicBezTo>
                  <a:cubicBezTo>
                    <a:pt x="37" y="164"/>
                    <a:pt x="39" y="164"/>
                    <a:pt x="39" y="164"/>
                  </a:cubicBezTo>
                  <a:cubicBezTo>
                    <a:pt x="39" y="164"/>
                    <a:pt x="39" y="164"/>
                    <a:pt x="39" y="163"/>
                  </a:cubicBezTo>
                  <a:cubicBezTo>
                    <a:pt x="39" y="163"/>
                    <a:pt x="39" y="163"/>
                    <a:pt x="40" y="162"/>
                  </a:cubicBezTo>
                  <a:cubicBezTo>
                    <a:pt x="41" y="162"/>
                    <a:pt x="43" y="162"/>
                    <a:pt x="43" y="162"/>
                  </a:cubicBezTo>
                  <a:cubicBezTo>
                    <a:pt x="43" y="162"/>
                    <a:pt x="43" y="162"/>
                    <a:pt x="43" y="161"/>
                  </a:cubicBezTo>
                  <a:cubicBezTo>
                    <a:pt x="43" y="161"/>
                    <a:pt x="43" y="159"/>
                    <a:pt x="44" y="159"/>
                  </a:cubicBezTo>
                  <a:cubicBezTo>
                    <a:pt x="44" y="159"/>
                    <a:pt x="43" y="157"/>
                    <a:pt x="43" y="156"/>
                  </a:cubicBezTo>
                  <a:cubicBezTo>
                    <a:pt x="43" y="155"/>
                    <a:pt x="43" y="153"/>
                    <a:pt x="43" y="152"/>
                  </a:cubicBezTo>
                  <a:cubicBezTo>
                    <a:pt x="43" y="150"/>
                    <a:pt x="44" y="142"/>
                    <a:pt x="44" y="141"/>
                  </a:cubicBezTo>
                  <a:cubicBezTo>
                    <a:pt x="44" y="140"/>
                    <a:pt x="43" y="136"/>
                    <a:pt x="43" y="136"/>
                  </a:cubicBezTo>
                  <a:cubicBezTo>
                    <a:pt x="40" y="124"/>
                    <a:pt x="40" y="124"/>
                    <a:pt x="40" y="124"/>
                  </a:cubicBezTo>
                  <a:cubicBezTo>
                    <a:pt x="40" y="124"/>
                    <a:pt x="40" y="125"/>
                    <a:pt x="39" y="125"/>
                  </a:cubicBezTo>
                  <a:cubicBezTo>
                    <a:pt x="39" y="125"/>
                    <a:pt x="39" y="127"/>
                    <a:pt x="39" y="128"/>
                  </a:cubicBezTo>
                  <a:cubicBezTo>
                    <a:pt x="38" y="129"/>
                    <a:pt x="39" y="129"/>
                    <a:pt x="38" y="130"/>
                  </a:cubicBezTo>
                  <a:cubicBezTo>
                    <a:pt x="37" y="131"/>
                    <a:pt x="37" y="132"/>
                    <a:pt x="37" y="133"/>
                  </a:cubicBezTo>
                  <a:cubicBezTo>
                    <a:pt x="37" y="134"/>
                    <a:pt x="37" y="135"/>
                    <a:pt x="37" y="136"/>
                  </a:cubicBezTo>
                  <a:cubicBezTo>
                    <a:pt x="36" y="137"/>
                    <a:pt x="37" y="138"/>
                    <a:pt x="37" y="139"/>
                  </a:cubicBezTo>
                  <a:cubicBezTo>
                    <a:pt x="37" y="139"/>
                    <a:pt x="36" y="141"/>
                    <a:pt x="36" y="142"/>
                  </a:cubicBezTo>
                  <a:cubicBezTo>
                    <a:pt x="35" y="143"/>
                    <a:pt x="35" y="144"/>
                    <a:pt x="35" y="145"/>
                  </a:cubicBezTo>
                  <a:cubicBezTo>
                    <a:pt x="35" y="146"/>
                    <a:pt x="35" y="148"/>
                    <a:pt x="35" y="149"/>
                  </a:cubicBezTo>
                  <a:cubicBezTo>
                    <a:pt x="34" y="149"/>
                    <a:pt x="35" y="149"/>
                    <a:pt x="34" y="150"/>
                  </a:cubicBezTo>
                  <a:cubicBezTo>
                    <a:pt x="34" y="150"/>
                    <a:pt x="33" y="151"/>
                    <a:pt x="33" y="152"/>
                  </a:cubicBezTo>
                  <a:cubicBezTo>
                    <a:pt x="33" y="152"/>
                    <a:pt x="33" y="153"/>
                    <a:pt x="33" y="153"/>
                  </a:cubicBezTo>
                  <a:cubicBezTo>
                    <a:pt x="33" y="154"/>
                    <a:pt x="33" y="154"/>
                    <a:pt x="32" y="156"/>
                  </a:cubicBezTo>
                  <a:cubicBezTo>
                    <a:pt x="31" y="158"/>
                    <a:pt x="31" y="159"/>
                    <a:pt x="31" y="160"/>
                  </a:cubicBezTo>
                  <a:cubicBezTo>
                    <a:pt x="31" y="160"/>
                    <a:pt x="30" y="163"/>
                    <a:pt x="30" y="163"/>
                  </a:cubicBezTo>
                  <a:cubicBezTo>
                    <a:pt x="30" y="164"/>
                    <a:pt x="29" y="166"/>
                    <a:pt x="29" y="166"/>
                  </a:cubicBezTo>
                  <a:cubicBezTo>
                    <a:pt x="29" y="167"/>
                    <a:pt x="28" y="169"/>
                    <a:pt x="28" y="169"/>
                  </a:cubicBezTo>
                  <a:cubicBezTo>
                    <a:pt x="27" y="170"/>
                    <a:pt x="26" y="174"/>
                    <a:pt x="25" y="175"/>
                  </a:cubicBezTo>
                  <a:cubicBezTo>
                    <a:pt x="25" y="176"/>
                    <a:pt x="25" y="177"/>
                    <a:pt x="24" y="178"/>
                  </a:cubicBezTo>
                  <a:cubicBezTo>
                    <a:pt x="24" y="180"/>
                    <a:pt x="23" y="182"/>
                    <a:pt x="22" y="185"/>
                  </a:cubicBezTo>
                  <a:cubicBezTo>
                    <a:pt x="20" y="187"/>
                    <a:pt x="18" y="193"/>
                    <a:pt x="17" y="194"/>
                  </a:cubicBezTo>
                  <a:cubicBezTo>
                    <a:pt x="17" y="195"/>
                    <a:pt x="15" y="198"/>
                    <a:pt x="15" y="199"/>
                  </a:cubicBezTo>
                  <a:cubicBezTo>
                    <a:pt x="15" y="200"/>
                    <a:pt x="15" y="203"/>
                    <a:pt x="15" y="203"/>
                  </a:cubicBezTo>
                  <a:cubicBezTo>
                    <a:pt x="15" y="203"/>
                    <a:pt x="15" y="203"/>
                    <a:pt x="15" y="203"/>
                  </a:cubicBezTo>
                  <a:cubicBezTo>
                    <a:pt x="15" y="204"/>
                    <a:pt x="15" y="204"/>
                    <a:pt x="15" y="204"/>
                  </a:cubicBezTo>
                  <a:cubicBezTo>
                    <a:pt x="15" y="204"/>
                    <a:pt x="16" y="206"/>
                    <a:pt x="16" y="207"/>
                  </a:cubicBezTo>
                  <a:cubicBezTo>
                    <a:pt x="17" y="207"/>
                    <a:pt x="17" y="209"/>
                    <a:pt x="18" y="210"/>
                  </a:cubicBezTo>
                  <a:cubicBezTo>
                    <a:pt x="18" y="211"/>
                    <a:pt x="18" y="213"/>
                    <a:pt x="19" y="215"/>
                  </a:cubicBezTo>
                  <a:cubicBezTo>
                    <a:pt x="19" y="216"/>
                    <a:pt x="19" y="221"/>
                    <a:pt x="19" y="222"/>
                  </a:cubicBezTo>
                  <a:cubicBezTo>
                    <a:pt x="19" y="223"/>
                    <a:pt x="20" y="223"/>
                    <a:pt x="20" y="224"/>
                  </a:cubicBezTo>
                  <a:cubicBezTo>
                    <a:pt x="20" y="225"/>
                    <a:pt x="20" y="226"/>
                    <a:pt x="20" y="226"/>
                  </a:cubicBezTo>
                  <a:cubicBezTo>
                    <a:pt x="20" y="227"/>
                    <a:pt x="20" y="229"/>
                    <a:pt x="20" y="229"/>
                  </a:cubicBezTo>
                  <a:cubicBezTo>
                    <a:pt x="20" y="230"/>
                    <a:pt x="20" y="230"/>
                    <a:pt x="19" y="230"/>
                  </a:cubicBezTo>
                  <a:cubicBezTo>
                    <a:pt x="18" y="230"/>
                    <a:pt x="17" y="230"/>
                    <a:pt x="16" y="228"/>
                  </a:cubicBezTo>
                  <a:cubicBezTo>
                    <a:pt x="15" y="227"/>
                    <a:pt x="14" y="224"/>
                    <a:pt x="14" y="223"/>
                  </a:cubicBezTo>
                  <a:cubicBezTo>
                    <a:pt x="14" y="222"/>
                    <a:pt x="14" y="220"/>
                    <a:pt x="14" y="220"/>
                  </a:cubicBezTo>
                  <a:cubicBezTo>
                    <a:pt x="14" y="220"/>
                    <a:pt x="13" y="220"/>
                    <a:pt x="12" y="220"/>
                  </a:cubicBezTo>
                  <a:cubicBezTo>
                    <a:pt x="12" y="221"/>
                    <a:pt x="11" y="220"/>
                    <a:pt x="11" y="220"/>
                  </a:cubicBezTo>
                  <a:cubicBezTo>
                    <a:pt x="11" y="220"/>
                    <a:pt x="11" y="222"/>
                    <a:pt x="11" y="223"/>
                  </a:cubicBezTo>
                  <a:cubicBezTo>
                    <a:pt x="11" y="223"/>
                    <a:pt x="11" y="224"/>
                    <a:pt x="11" y="224"/>
                  </a:cubicBezTo>
                  <a:cubicBezTo>
                    <a:pt x="11" y="224"/>
                    <a:pt x="12" y="225"/>
                    <a:pt x="12" y="226"/>
                  </a:cubicBezTo>
                  <a:cubicBezTo>
                    <a:pt x="12" y="226"/>
                    <a:pt x="12" y="229"/>
                    <a:pt x="12" y="229"/>
                  </a:cubicBezTo>
                  <a:cubicBezTo>
                    <a:pt x="13" y="230"/>
                    <a:pt x="13" y="230"/>
                    <a:pt x="13" y="230"/>
                  </a:cubicBezTo>
                  <a:cubicBezTo>
                    <a:pt x="13" y="230"/>
                    <a:pt x="14" y="230"/>
                    <a:pt x="14" y="230"/>
                  </a:cubicBezTo>
                  <a:cubicBezTo>
                    <a:pt x="15" y="231"/>
                    <a:pt x="15" y="231"/>
                    <a:pt x="16" y="232"/>
                  </a:cubicBezTo>
                  <a:cubicBezTo>
                    <a:pt x="16" y="233"/>
                    <a:pt x="15" y="233"/>
                    <a:pt x="15" y="233"/>
                  </a:cubicBezTo>
                  <a:cubicBezTo>
                    <a:pt x="15" y="233"/>
                    <a:pt x="15" y="233"/>
                    <a:pt x="15" y="233"/>
                  </a:cubicBezTo>
                  <a:cubicBezTo>
                    <a:pt x="15" y="233"/>
                    <a:pt x="17" y="234"/>
                    <a:pt x="17" y="234"/>
                  </a:cubicBezTo>
                  <a:cubicBezTo>
                    <a:pt x="18" y="234"/>
                    <a:pt x="18" y="235"/>
                    <a:pt x="18" y="236"/>
                  </a:cubicBezTo>
                  <a:cubicBezTo>
                    <a:pt x="19" y="236"/>
                    <a:pt x="18" y="238"/>
                    <a:pt x="18" y="238"/>
                  </a:cubicBezTo>
                  <a:cubicBezTo>
                    <a:pt x="18" y="238"/>
                    <a:pt x="18" y="238"/>
                    <a:pt x="18" y="239"/>
                  </a:cubicBezTo>
                  <a:cubicBezTo>
                    <a:pt x="18" y="239"/>
                    <a:pt x="18" y="240"/>
                    <a:pt x="17" y="240"/>
                  </a:cubicBezTo>
                  <a:cubicBezTo>
                    <a:pt x="17" y="240"/>
                    <a:pt x="15" y="239"/>
                    <a:pt x="15" y="239"/>
                  </a:cubicBezTo>
                  <a:cubicBezTo>
                    <a:pt x="15" y="239"/>
                    <a:pt x="14" y="239"/>
                    <a:pt x="13" y="238"/>
                  </a:cubicBezTo>
                  <a:cubicBezTo>
                    <a:pt x="12" y="238"/>
                    <a:pt x="12" y="237"/>
                    <a:pt x="12" y="237"/>
                  </a:cubicBezTo>
                  <a:cubicBezTo>
                    <a:pt x="11" y="237"/>
                    <a:pt x="10" y="236"/>
                    <a:pt x="9" y="235"/>
                  </a:cubicBezTo>
                  <a:cubicBezTo>
                    <a:pt x="8" y="235"/>
                    <a:pt x="8" y="234"/>
                    <a:pt x="7" y="234"/>
                  </a:cubicBezTo>
                  <a:cubicBezTo>
                    <a:pt x="7" y="234"/>
                    <a:pt x="6" y="233"/>
                    <a:pt x="6" y="232"/>
                  </a:cubicBezTo>
                  <a:cubicBezTo>
                    <a:pt x="6" y="232"/>
                    <a:pt x="5" y="231"/>
                    <a:pt x="5" y="230"/>
                  </a:cubicBezTo>
                  <a:cubicBezTo>
                    <a:pt x="5" y="230"/>
                    <a:pt x="4" y="226"/>
                    <a:pt x="3" y="225"/>
                  </a:cubicBezTo>
                  <a:cubicBezTo>
                    <a:pt x="3" y="223"/>
                    <a:pt x="2" y="222"/>
                    <a:pt x="2" y="221"/>
                  </a:cubicBezTo>
                  <a:cubicBezTo>
                    <a:pt x="1" y="220"/>
                    <a:pt x="2" y="219"/>
                    <a:pt x="2" y="218"/>
                  </a:cubicBezTo>
                  <a:cubicBezTo>
                    <a:pt x="2" y="218"/>
                    <a:pt x="2" y="213"/>
                    <a:pt x="2" y="211"/>
                  </a:cubicBezTo>
                  <a:cubicBezTo>
                    <a:pt x="2" y="208"/>
                    <a:pt x="3" y="203"/>
                    <a:pt x="3" y="203"/>
                  </a:cubicBezTo>
                  <a:cubicBezTo>
                    <a:pt x="3" y="203"/>
                    <a:pt x="2" y="203"/>
                    <a:pt x="1" y="203"/>
                  </a:cubicBezTo>
                  <a:cubicBezTo>
                    <a:pt x="1" y="202"/>
                    <a:pt x="0" y="202"/>
                    <a:pt x="0" y="201"/>
                  </a:cubicBezTo>
                  <a:cubicBezTo>
                    <a:pt x="0" y="201"/>
                    <a:pt x="0" y="201"/>
                    <a:pt x="0" y="201"/>
                  </a:cubicBezTo>
                  <a:cubicBezTo>
                    <a:pt x="0" y="201"/>
                    <a:pt x="1" y="199"/>
                    <a:pt x="1" y="198"/>
                  </a:cubicBezTo>
                  <a:cubicBezTo>
                    <a:pt x="2" y="196"/>
                    <a:pt x="3" y="194"/>
                    <a:pt x="3" y="193"/>
                  </a:cubicBezTo>
                  <a:cubicBezTo>
                    <a:pt x="3" y="192"/>
                    <a:pt x="3" y="189"/>
                    <a:pt x="3" y="188"/>
                  </a:cubicBezTo>
                  <a:cubicBezTo>
                    <a:pt x="3" y="187"/>
                    <a:pt x="3" y="187"/>
                    <a:pt x="3" y="186"/>
                  </a:cubicBezTo>
                  <a:cubicBezTo>
                    <a:pt x="3" y="185"/>
                    <a:pt x="3" y="184"/>
                    <a:pt x="4" y="183"/>
                  </a:cubicBezTo>
                  <a:cubicBezTo>
                    <a:pt x="4" y="183"/>
                    <a:pt x="5" y="180"/>
                    <a:pt x="5" y="179"/>
                  </a:cubicBezTo>
                  <a:cubicBezTo>
                    <a:pt x="5" y="179"/>
                    <a:pt x="5" y="178"/>
                    <a:pt x="5" y="178"/>
                  </a:cubicBezTo>
                  <a:cubicBezTo>
                    <a:pt x="5" y="177"/>
                    <a:pt x="5" y="176"/>
                    <a:pt x="5" y="176"/>
                  </a:cubicBezTo>
                  <a:cubicBezTo>
                    <a:pt x="5" y="176"/>
                    <a:pt x="5" y="175"/>
                    <a:pt x="5" y="175"/>
                  </a:cubicBezTo>
                  <a:cubicBezTo>
                    <a:pt x="6" y="174"/>
                    <a:pt x="6" y="170"/>
                    <a:pt x="6" y="170"/>
                  </a:cubicBezTo>
                  <a:cubicBezTo>
                    <a:pt x="7" y="163"/>
                    <a:pt x="7" y="163"/>
                    <a:pt x="7" y="163"/>
                  </a:cubicBezTo>
                  <a:cubicBezTo>
                    <a:pt x="7" y="163"/>
                    <a:pt x="8" y="158"/>
                    <a:pt x="9" y="158"/>
                  </a:cubicBezTo>
                  <a:cubicBezTo>
                    <a:pt x="9" y="157"/>
                    <a:pt x="9" y="157"/>
                    <a:pt x="9" y="156"/>
                  </a:cubicBezTo>
                  <a:cubicBezTo>
                    <a:pt x="9" y="156"/>
                    <a:pt x="9" y="154"/>
                    <a:pt x="9" y="154"/>
                  </a:cubicBezTo>
                  <a:cubicBezTo>
                    <a:pt x="9" y="153"/>
                    <a:pt x="9" y="153"/>
                    <a:pt x="10" y="152"/>
                  </a:cubicBezTo>
                  <a:cubicBezTo>
                    <a:pt x="10" y="152"/>
                    <a:pt x="10" y="151"/>
                    <a:pt x="10" y="150"/>
                  </a:cubicBezTo>
                  <a:cubicBezTo>
                    <a:pt x="9" y="150"/>
                    <a:pt x="10" y="149"/>
                    <a:pt x="10" y="149"/>
                  </a:cubicBezTo>
                  <a:cubicBezTo>
                    <a:pt x="10" y="149"/>
                    <a:pt x="10" y="148"/>
                    <a:pt x="10" y="147"/>
                  </a:cubicBezTo>
                  <a:cubicBezTo>
                    <a:pt x="10" y="146"/>
                    <a:pt x="11" y="145"/>
                    <a:pt x="11" y="145"/>
                  </a:cubicBezTo>
                  <a:cubicBezTo>
                    <a:pt x="11" y="145"/>
                    <a:pt x="11" y="141"/>
                    <a:pt x="11" y="140"/>
                  </a:cubicBezTo>
                  <a:cubicBezTo>
                    <a:pt x="11" y="140"/>
                    <a:pt x="12" y="135"/>
                    <a:pt x="12" y="134"/>
                  </a:cubicBezTo>
                  <a:cubicBezTo>
                    <a:pt x="13" y="133"/>
                    <a:pt x="14" y="128"/>
                    <a:pt x="14" y="128"/>
                  </a:cubicBezTo>
                  <a:cubicBezTo>
                    <a:pt x="18" y="112"/>
                    <a:pt x="18" y="112"/>
                    <a:pt x="18" y="112"/>
                  </a:cubicBezTo>
                  <a:cubicBezTo>
                    <a:pt x="21" y="99"/>
                    <a:pt x="21" y="99"/>
                    <a:pt x="21" y="99"/>
                  </a:cubicBezTo>
                  <a:cubicBezTo>
                    <a:pt x="21" y="99"/>
                    <a:pt x="24" y="86"/>
                    <a:pt x="25" y="85"/>
                  </a:cubicBezTo>
                  <a:cubicBezTo>
                    <a:pt x="25" y="83"/>
                    <a:pt x="28" y="75"/>
                    <a:pt x="28" y="75"/>
                  </a:cubicBezTo>
                  <a:cubicBezTo>
                    <a:pt x="28" y="75"/>
                    <a:pt x="29" y="73"/>
                    <a:pt x="30" y="72"/>
                  </a:cubicBezTo>
                  <a:cubicBezTo>
                    <a:pt x="30" y="72"/>
                    <a:pt x="33" y="69"/>
                    <a:pt x="35" y="68"/>
                  </a:cubicBezTo>
                  <a:cubicBezTo>
                    <a:pt x="37" y="66"/>
                    <a:pt x="43" y="65"/>
                    <a:pt x="45" y="64"/>
                  </a:cubicBezTo>
                  <a:cubicBezTo>
                    <a:pt x="47" y="63"/>
                    <a:pt x="54" y="60"/>
                    <a:pt x="56" y="59"/>
                  </a:cubicBezTo>
                  <a:cubicBezTo>
                    <a:pt x="59" y="58"/>
                    <a:pt x="61" y="56"/>
                    <a:pt x="61" y="56"/>
                  </a:cubicBezTo>
                  <a:cubicBezTo>
                    <a:pt x="61" y="56"/>
                    <a:pt x="61" y="56"/>
                    <a:pt x="62" y="55"/>
                  </a:cubicBezTo>
                  <a:cubicBezTo>
                    <a:pt x="62" y="55"/>
                    <a:pt x="63" y="54"/>
                    <a:pt x="63" y="54"/>
                  </a:cubicBezTo>
                  <a:cubicBezTo>
                    <a:pt x="63" y="54"/>
                    <a:pt x="63" y="52"/>
                    <a:pt x="63" y="51"/>
                  </a:cubicBezTo>
                  <a:cubicBezTo>
                    <a:pt x="63" y="51"/>
                    <a:pt x="63" y="48"/>
                    <a:pt x="63" y="47"/>
                  </a:cubicBezTo>
                  <a:cubicBezTo>
                    <a:pt x="63" y="46"/>
                    <a:pt x="64" y="45"/>
                    <a:pt x="64" y="45"/>
                  </a:cubicBezTo>
                  <a:cubicBezTo>
                    <a:pt x="64" y="41"/>
                    <a:pt x="64" y="41"/>
                    <a:pt x="64" y="41"/>
                  </a:cubicBezTo>
                  <a:cubicBezTo>
                    <a:pt x="63" y="41"/>
                    <a:pt x="63" y="41"/>
                    <a:pt x="63" y="41"/>
                  </a:cubicBezTo>
                  <a:cubicBezTo>
                    <a:pt x="63" y="41"/>
                    <a:pt x="63" y="41"/>
                    <a:pt x="63" y="40"/>
                  </a:cubicBezTo>
                  <a:cubicBezTo>
                    <a:pt x="63" y="40"/>
                    <a:pt x="62" y="39"/>
                    <a:pt x="61" y="37"/>
                  </a:cubicBezTo>
                  <a:cubicBezTo>
                    <a:pt x="61" y="36"/>
                    <a:pt x="60" y="34"/>
                    <a:pt x="60" y="34"/>
                  </a:cubicBezTo>
                  <a:cubicBezTo>
                    <a:pt x="60" y="33"/>
                    <a:pt x="60" y="33"/>
                    <a:pt x="60" y="32"/>
                  </a:cubicBezTo>
                  <a:cubicBezTo>
                    <a:pt x="59" y="31"/>
                    <a:pt x="59" y="31"/>
                    <a:pt x="58" y="30"/>
                  </a:cubicBezTo>
                  <a:cubicBezTo>
                    <a:pt x="58" y="29"/>
                    <a:pt x="58" y="28"/>
                    <a:pt x="58" y="27"/>
                  </a:cubicBezTo>
                  <a:cubicBezTo>
                    <a:pt x="57" y="26"/>
                    <a:pt x="58" y="21"/>
                    <a:pt x="58" y="17"/>
                  </a:cubicBezTo>
                  <a:cubicBezTo>
                    <a:pt x="58" y="13"/>
                    <a:pt x="60" y="10"/>
                    <a:pt x="63" y="7"/>
                  </a:cubicBezTo>
                  <a:cubicBezTo>
                    <a:pt x="66" y="3"/>
                    <a:pt x="73" y="1"/>
                    <a:pt x="75" y="0"/>
                  </a:cubicBezTo>
                  <a:cubicBezTo>
                    <a:pt x="76" y="0"/>
                    <a:pt x="80" y="0"/>
                    <a:pt x="80" y="0"/>
                  </a:cubicBezTo>
                  <a:cubicBezTo>
                    <a:pt x="81" y="0"/>
                    <a:pt x="84" y="1"/>
                    <a:pt x="84" y="1"/>
                  </a:cubicBezTo>
                  <a:cubicBezTo>
                    <a:pt x="85" y="1"/>
                    <a:pt x="86" y="1"/>
                    <a:pt x="87" y="2"/>
                  </a:cubicBezTo>
                  <a:cubicBezTo>
                    <a:pt x="88" y="2"/>
                    <a:pt x="92" y="4"/>
                    <a:pt x="93" y="5"/>
                  </a:cubicBezTo>
                  <a:cubicBezTo>
                    <a:pt x="95" y="6"/>
                    <a:pt x="94" y="6"/>
                    <a:pt x="94" y="6"/>
                  </a:cubicBezTo>
                  <a:cubicBezTo>
                    <a:pt x="94" y="6"/>
                    <a:pt x="95" y="7"/>
                    <a:pt x="97" y="9"/>
                  </a:cubicBezTo>
                  <a:cubicBezTo>
                    <a:pt x="98" y="10"/>
                    <a:pt x="100" y="12"/>
                    <a:pt x="101" y="13"/>
                  </a:cubicBezTo>
                  <a:cubicBezTo>
                    <a:pt x="101" y="15"/>
                    <a:pt x="102" y="17"/>
                    <a:pt x="102" y="18"/>
                  </a:cubicBezTo>
                  <a:cubicBezTo>
                    <a:pt x="102" y="18"/>
                    <a:pt x="102" y="21"/>
                    <a:pt x="103" y="21"/>
                  </a:cubicBezTo>
                  <a:cubicBezTo>
                    <a:pt x="103" y="22"/>
                    <a:pt x="103" y="24"/>
                    <a:pt x="103" y="24"/>
                  </a:cubicBezTo>
                  <a:cubicBezTo>
                    <a:pt x="103" y="24"/>
                    <a:pt x="104" y="25"/>
                    <a:pt x="104" y="25"/>
                  </a:cubicBezTo>
                  <a:cubicBezTo>
                    <a:pt x="104" y="25"/>
                    <a:pt x="103" y="26"/>
                    <a:pt x="103" y="26"/>
                  </a:cubicBezTo>
                  <a:cubicBezTo>
                    <a:pt x="102" y="28"/>
                    <a:pt x="102" y="28"/>
                    <a:pt x="102" y="28"/>
                  </a:cubicBezTo>
                  <a:cubicBezTo>
                    <a:pt x="103" y="28"/>
                    <a:pt x="103" y="28"/>
                    <a:pt x="103" y="28"/>
                  </a:cubicBezTo>
                  <a:cubicBezTo>
                    <a:pt x="102" y="28"/>
                    <a:pt x="102" y="28"/>
                    <a:pt x="102" y="28"/>
                  </a:cubicBezTo>
                  <a:cubicBezTo>
                    <a:pt x="102" y="28"/>
                    <a:pt x="102" y="28"/>
                    <a:pt x="102" y="28"/>
                  </a:cubicBezTo>
                  <a:cubicBezTo>
                    <a:pt x="101" y="30"/>
                    <a:pt x="101" y="30"/>
                    <a:pt x="101" y="30"/>
                  </a:cubicBezTo>
                  <a:cubicBezTo>
                    <a:pt x="101" y="30"/>
                    <a:pt x="101" y="30"/>
                    <a:pt x="101" y="30"/>
                  </a:cubicBezTo>
                  <a:cubicBezTo>
                    <a:pt x="101" y="31"/>
                    <a:pt x="101" y="31"/>
                    <a:pt x="102" y="32"/>
                  </a:cubicBezTo>
                  <a:cubicBezTo>
                    <a:pt x="102" y="33"/>
                    <a:pt x="102" y="33"/>
                    <a:pt x="103" y="34"/>
                  </a:cubicBezTo>
                  <a:cubicBezTo>
                    <a:pt x="103" y="34"/>
                    <a:pt x="104" y="35"/>
                    <a:pt x="104" y="36"/>
                  </a:cubicBezTo>
                  <a:cubicBezTo>
                    <a:pt x="104" y="37"/>
                    <a:pt x="103" y="38"/>
                    <a:pt x="103" y="38"/>
                  </a:cubicBezTo>
                  <a:cubicBezTo>
                    <a:pt x="103" y="39"/>
                    <a:pt x="103" y="39"/>
                    <a:pt x="103" y="39"/>
                  </a:cubicBezTo>
                  <a:cubicBezTo>
                    <a:pt x="103" y="39"/>
                    <a:pt x="103" y="39"/>
                    <a:pt x="103" y="39"/>
                  </a:cubicBezTo>
                  <a:cubicBezTo>
                    <a:pt x="104" y="40"/>
                    <a:pt x="104" y="41"/>
                    <a:pt x="105" y="41"/>
                  </a:cubicBezTo>
                  <a:cubicBezTo>
                    <a:pt x="105" y="42"/>
                    <a:pt x="105" y="42"/>
                    <a:pt x="105" y="42"/>
                  </a:cubicBezTo>
                  <a:close/>
                  <a:moveTo>
                    <a:pt x="88" y="297"/>
                  </a:moveTo>
                  <a:cubicBezTo>
                    <a:pt x="88" y="296"/>
                    <a:pt x="88" y="296"/>
                    <a:pt x="88" y="296"/>
                  </a:cubicBezTo>
                  <a:cubicBezTo>
                    <a:pt x="88" y="296"/>
                    <a:pt x="90" y="292"/>
                    <a:pt x="90" y="292"/>
                  </a:cubicBezTo>
                  <a:cubicBezTo>
                    <a:pt x="90" y="291"/>
                    <a:pt x="90" y="290"/>
                    <a:pt x="90" y="290"/>
                  </a:cubicBezTo>
                  <a:cubicBezTo>
                    <a:pt x="89" y="289"/>
                    <a:pt x="89" y="287"/>
                    <a:pt x="89" y="287"/>
                  </a:cubicBezTo>
                  <a:cubicBezTo>
                    <a:pt x="88" y="287"/>
                    <a:pt x="88" y="286"/>
                    <a:pt x="89" y="286"/>
                  </a:cubicBezTo>
                  <a:cubicBezTo>
                    <a:pt x="89" y="285"/>
                    <a:pt x="88" y="282"/>
                    <a:pt x="88" y="280"/>
                  </a:cubicBezTo>
                  <a:cubicBezTo>
                    <a:pt x="88" y="278"/>
                    <a:pt x="89" y="276"/>
                    <a:pt x="89" y="274"/>
                  </a:cubicBezTo>
                  <a:cubicBezTo>
                    <a:pt x="89" y="273"/>
                    <a:pt x="88" y="271"/>
                    <a:pt x="88" y="269"/>
                  </a:cubicBezTo>
                  <a:cubicBezTo>
                    <a:pt x="88" y="268"/>
                    <a:pt x="88" y="261"/>
                    <a:pt x="88" y="260"/>
                  </a:cubicBezTo>
                  <a:cubicBezTo>
                    <a:pt x="88" y="259"/>
                    <a:pt x="90" y="254"/>
                    <a:pt x="90" y="251"/>
                  </a:cubicBezTo>
                  <a:cubicBezTo>
                    <a:pt x="91" y="249"/>
                    <a:pt x="92" y="245"/>
                    <a:pt x="92" y="245"/>
                  </a:cubicBezTo>
                  <a:cubicBezTo>
                    <a:pt x="92" y="244"/>
                    <a:pt x="91" y="243"/>
                    <a:pt x="91" y="242"/>
                  </a:cubicBezTo>
                  <a:cubicBezTo>
                    <a:pt x="91" y="241"/>
                    <a:pt x="91" y="238"/>
                    <a:pt x="90" y="237"/>
                  </a:cubicBezTo>
                  <a:cubicBezTo>
                    <a:pt x="90" y="235"/>
                    <a:pt x="88" y="228"/>
                    <a:pt x="88" y="228"/>
                  </a:cubicBezTo>
                  <a:cubicBezTo>
                    <a:pt x="87" y="228"/>
                    <a:pt x="87" y="228"/>
                    <a:pt x="87" y="228"/>
                  </a:cubicBezTo>
                  <a:cubicBezTo>
                    <a:pt x="87" y="228"/>
                    <a:pt x="88" y="233"/>
                    <a:pt x="89" y="234"/>
                  </a:cubicBezTo>
                  <a:cubicBezTo>
                    <a:pt x="89" y="235"/>
                    <a:pt x="88" y="239"/>
                    <a:pt x="87" y="242"/>
                  </a:cubicBezTo>
                  <a:cubicBezTo>
                    <a:pt x="86" y="244"/>
                    <a:pt x="84" y="248"/>
                    <a:pt x="84" y="248"/>
                  </a:cubicBezTo>
                  <a:cubicBezTo>
                    <a:pt x="84" y="248"/>
                    <a:pt x="84" y="258"/>
                    <a:pt x="84" y="260"/>
                  </a:cubicBezTo>
                  <a:cubicBezTo>
                    <a:pt x="84" y="262"/>
                    <a:pt x="86" y="271"/>
                    <a:pt x="86" y="274"/>
                  </a:cubicBezTo>
                  <a:cubicBezTo>
                    <a:pt x="86" y="277"/>
                    <a:pt x="86" y="284"/>
                    <a:pt x="86" y="284"/>
                  </a:cubicBezTo>
                  <a:cubicBezTo>
                    <a:pt x="85" y="285"/>
                    <a:pt x="86" y="286"/>
                    <a:pt x="86" y="286"/>
                  </a:cubicBezTo>
                  <a:cubicBezTo>
                    <a:pt x="86" y="287"/>
                    <a:pt x="86" y="288"/>
                    <a:pt x="86" y="289"/>
                  </a:cubicBezTo>
                  <a:cubicBezTo>
                    <a:pt x="86" y="290"/>
                    <a:pt x="88" y="296"/>
                    <a:pt x="88" y="296"/>
                  </a:cubicBezTo>
                  <a:lnTo>
                    <a:pt x="88" y="297"/>
                  </a:lnTo>
                  <a:close/>
                  <a:moveTo>
                    <a:pt x="129" y="203"/>
                  </a:moveTo>
                  <a:cubicBezTo>
                    <a:pt x="129" y="203"/>
                    <a:pt x="129" y="202"/>
                    <a:pt x="129" y="202"/>
                  </a:cubicBezTo>
                  <a:cubicBezTo>
                    <a:pt x="130" y="202"/>
                    <a:pt x="131" y="201"/>
                    <a:pt x="131" y="201"/>
                  </a:cubicBezTo>
                  <a:cubicBezTo>
                    <a:pt x="131" y="200"/>
                    <a:pt x="131" y="200"/>
                    <a:pt x="131" y="200"/>
                  </a:cubicBezTo>
                  <a:cubicBezTo>
                    <a:pt x="132" y="199"/>
                    <a:pt x="132" y="199"/>
                    <a:pt x="132" y="199"/>
                  </a:cubicBezTo>
                  <a:cubicBezTo>
                    <a:pt x="132" y="198"/>
                    <a:pt x="132" y="198"/>
                    <a:pt x="132" y="198"/>
                  </a:cubicBezTo>
                  <a:cubicBezTo>
                    <a:pt x="131" y="197"/>
                    <a:pt x="131" y="197"/>
                    <a:pt x="131" y="197"/>
                  </a:cubicBezTo>
                  <a:cubicBezTo>
                    <a:pt x="131" y="197"/>
                    <a:pt x="133" y="194"/>
                    <a:pt x="133" y="193"/>
                  </a:cubicBezTo>
                  <a:cubicBezTo>
                    <a:pt x="133" y="193"/>
                    <a:pt x="133" y="186"/>
                    <a:pt x="133" y="186"/>
                  </a:cubicBezTo>
                  <a:cubicBezTo>
                    <a:pt x="133" y="185"/>
                    <a:pt x="132" y="184"/>
                    <a:pt x="132" y="184"/>
                  </a:cubicBezTo>
                  <a:cubicBezTo>
                    <a:pt x="131" y="183"/>
                    <a:pt x="132" y="181"/>
                    <a:pt x="132" y="180"/>
                  </a:cubicBezTo>
                  <a:cubicBezTo>
                    <a:pt x="132" y="179"/>
                    <a:pt x="130" y="177"/>
                    <a:pt x="130" y="176"/>
                  </a:cubicBezTo>
                  <a:cubicBezTo>
                    <a:pt x="130" y="174"/>
                    <a:pt x="131" y="173"/>
                    <a:pt x="130" y="172"/>
                  </a:cubicBezTo>
                  <a:cubicBezTo>
                    <a:pt x="130" y="171"/>
                    <a:pt x="129" y="168"/>
                    <a:pt x="129" y="168"/>
                  </a:cubicBezTo>
                  <a:cubicBezTo>
                    <a:pt x="129" y="167"/>
                    <a:pt x="129" y="165"/>
                    <a:pt x="129" y="164"/>
                  </a:cubicBezTo>
                  <a:cubicBezTo>
                    <a:pt x="129" y="164"/>
                    <a:pt x="129" y="163"/>
                    <a:pt x="128" y="162"/>
                  </a:cubicBezTo>
                  <a:cubicBezTo>
                    <a:pt x="128" y="161"/>
                    <a:pt x="128" y="160"/>
                    <a:pt x="128" y="159"/>
                  </a:cubicBezTo>
                  <a:cubicBezTo>
                    <a:pt x="127" y="158"/>
                    <a:pt x="128" y="156"/>
                    <a:pt x="128" y="155"/>
                  </a:cubicBezTo>
                  <a:cubicBezTo>
                    <a:pt x="128" y="154"/>
                    <a:pt x="126" y="152"/>
                    <a:pt x="126" y="151"/>
                  </a:cubicBezTo>
                  <a:cubicBezTo>
                    <a:pt x="126" y="151"/>
                    <a:pt x="126" y="149"/>
                    <a:pt x="126" y="148"/>
                  </a:cubicBezTo>
                  <a:cubicBezTo>
                    <a:pt x="126" y="147"/>
                    <a:pt x="125" y="146"/>
                    <a:pt x="125" y="145"/>
                  </a:cubicBezTo>
                  <a:cubicBezTo>
                    <a:pt x="125" y="145"/>
                    <a:pt x="125" y="143"/>
                    <a:pt x="125" y="142"/>
                  </a:cubicBezTo>
                  <a:cubicBezTo>
                    <a:pt x="125" y="141"/>
                    <a:pt x="123" y="139"/>
                    <a:pt x="123" y="138"/>
                  </a:cubicBezTo>
                  <a:cubicBezTo>
                    <a:pt x="123" y="138"/>
                    <a:pt x="123" y="136"/>
                    <a:pt x="123" y="135"/>
                  </a:cubicBezTo>
                  <a:cubicBezTo>
                    <a:pt x="123" y="135"/>
                    <a:pt x="123" y="133"/>
                    <a:pt x="122" y="132"/>
                  </a:cubicBezTo>
                  <a:cubicBezTo>
                    <a:pt x="122" y="132"/>
                    <a:pt x="122" y="131"/>
                    <a:pt x="122" y="130"/>
                  </a:cubicBezTo>
                  <a:cubicBezTo>
                    <a:pt x="122" y="130"/>
                    <a:pt x="122" y="130"/>
                    <a:pt x="122" y="130"/>
                  </a:cubicBezTo>
                  <a:cubicBezTo>
                    <a:pt x="122" y="130"/>
                    <a:pt x="122" y="131"/>
                    <a:pt x="122" y="132"/>
                  </a:cubicBezTo>
                  <a:cubicBezTo>
                    <a:pt x="122" y="133"/>
                    <a:pt x="122" y="134"/>
                    <a:pt x="122" y="136"/>
                  </a:cubicBezTo>
                  <a:cubicBezTo>
                    <a:pt x="122" y="137"/>
                    <a:pt x="121" y="138"/>
                    <a:pt x="121" y="139"/>
                  </a:cubicBezTo>
                  <a:cubicBezTo>
                    <a:pt x="121" y="140"/>
                    <a:pt x="122" y="144"/>
                    <a:pt x="122" y="145"/>
                  </a:cubicBezTo>
                  <a:cubicBezTo>
                    <a:pt x="123" y="147"/>
                    <a:pt x="124" y="150"/>
                    <a:pt x="125" y="151"/>
                  </a:cubicBezTo>
                  <a:cubicBezTo>
                    <a:pt x="126" y="153"/>
                    <a:pt x="126" y="155"/>
                    <a:pt x="126" y="155"/>
                  </a:cubicBezTo>
                  <a:cubicBezTo>
                    <a:pt x="127" y="156"/>
                    <a:pt x="126" y="157"/>
                    <a:pt x="126" y="157"/>
                  </a:cubicBezTo>
                  <a:cubicBezTo>
                    <a:pt x="126" y="158"/>
                    <a:pt x="125" y="160"/>
                    <a:pt x="125" y="160"/>
                  </a:cubicBezTo>
                  <a:cubicBezTo>
                    <a:pt x="125" y="160"/>
                    <a:pt x="123" y="161"/>
                    <a:pt x="123" y="162"/>
                  </a:cubicBezTo>
                  <a:cubicBezTo>
                    <a:pt x="123" y="162"/>
                    <a:pt x="123" y="162"/>
                    <a:pt x="123" y="162"/>
                  </a:cubicBezTo>
                  <a:cubicBezTo>
                    <a:pt x="123" y="163"/>
                    <a:pt x="123" y="163"/>
                    <a:pt x="123" y="163"/>
                  </a:cubicBezTo>
                  <a:cubicBezTo>
                    <a:pt x="124" y="164"/>
                    <a:pt x="124" y="164"/>
                    <a:pt x="124" y="164"/>
                  </a:cubicBezTo>
                  <a:cubicBezTo>
                    <a:pt x="124" y="164"/>
                    <a:pt x="124" y="169"/>
                    <a:pt x="124" y="170"/>
                  </a:cubicBezTo>
                  <a:cubicBezTo>
                    <a:pt x="124" y="170"/>
                    <a:pt x="123" y="171"/>
                    <a:pt x="123" y="171"/>
                  </a:cubicBezTo>
                  <a:cubicBezTo>
                    <a:pt x="124" y="171"/>
                    <a:pt x="124" y="171"/>
                    <a:pt x="124" y="171"/>
                  </a:cubicBezTo>
                  <a:cubicBezTo>
                    <a:pt x="124" y="172"/>
                    <a:pt x="124" y="172"/>
                    <a:pt x="124" y="172"/>
                  </a:cubicBezTo>
                  <a:cubicBezTo>
                    <a:pt x="124" y="172"/>
                    <a:pt x="125" y="173"/>
                    <a:pt x="125" y="174"/>
                  </a:cubicBezTo>
                  <a:cubicBezTo>
                    <a:pt x="125" y="174"/>
                    <a:pt x="126" y="176"/>
                    <a:pt x="126" y="177"/>
                  </a:cubicBezTo>
                  <a:cubicBezTo>
                    <a:pt x="126" y="178"/>
                    <a:pt x="126" y="179"/>
                    <a:pt x="126" y="179"/>
                  </a:cubicBezTo>
                  <a:cubicBezTo>
                    <a:pt x="126" y="181"/>
                    <a:pt x="126" y="181"/>
                    <a:pt x="126" y="181"/>
                  </a:cubicBezTo>
                  <a:cubicBezTo>
                    <a:pt x="126" y="182"/>
                    <a:pt x="126" y="182"/>
                    <a:pt x="126" y="182"/>
                  </a:cubicBezTo>
                  <a:cubicBezTo>
                    <a:pt x="127" y="184"/>
                    <a:pt x="127" y="184"/>
                    <a:pt x="127" y="184"/>
                  </a:cubicBezTo>
                  <a:cubicBezTo>
                    <a:pt x="127" y="184"/>
                    <a:pt x="127" y="184"/>
                    <a:pt x="127" y="184"/>
                  </a:cubicBezTo>
                  <a:cubicBezTo>
                    <a:pt x="126" y="185"/>
                    <a:pt x="126" y="185"/>
                    <a:pt x="126" y="185"/>
                  </a:cubicBezTo>
                  <a:cubicBezTo>
                    <a:pt x="126" y="185"/>
                    <a:pt x="126" y="187"/>
                    <a:pt x="127" y="187"/>
                  </a:cubicBezTo>
                  <a:cubicBezTo>
                    <a:pt x="127" y="187"/>
                    <a:pt x="128" y="189"/>
                    <a:pt x="128" y="189"/>
                  </a:cubicBezTo>
                  <a:cubicBezTo>
                    <a:pt x="128" y="190"/>
                    <a:pt x="127" y="191"/>
                    <a:pt x="127" y="191"/>
                  </a:cubicBezTo>
                  <a:cubicBezTo>
                    <a:pt x="127" y="192"/>
                    <a:pt x="127" y="194"/>
                    <a:pt x="127" y="194"/>
                  </a:cubicBezTo>
                  <a:cubicBezTo>
                    <a:pt x="128" y="195"/>
                    <a:pt x="128" y="197"/>
                    <a:pt x="129" y="198"/>
                  </a:cubicBezTo>
                  <a:cubicBezTo>
                    <a:pt x="129" y="198"/>
                    <a:pt x="128" y="200"/>
                    <a:pt x="128" y="200"/>
                  </a:cubicBezTo>
                  <a:cubicBezTo>
                    <a:pt x="127" y="200"/>
                    <a:pt x="129" y="203"/>
                    <a:pt x="129" y="203"/>
                  </a:cubicBezTo>
                  <a:close/>
                  <a:moveTo>
                    <a:pt x="122" y="166"/>
                  </a:moveTo>
                  <a:cubicBezTo>
                    <a:pt x="122" y="165"/>
                    <a:pt x="122" y="165"/>
                    <a:pt x="122" y="165"/>
                  </a:cubicBezTo>
                  <a:cubicBezTo>
                    <a:pt x="122" y="163"/>
                    <a:pt x="122" y="163"/>
                    <a:pt x="122" y="163"/>
                  </a:cubicBezTo>
                  <a:cubicBezTo>
                    <a:pt x="121" y="164"/>
                    <a:pt x="121" y="164"/>
                    <a:pt x="121" y="164"/>
                  </a:cubicBezTo>
                  <a:cubicBezTo>
                    <a:pt x="121" y="166"/>
                    <a:pt x="121" y="166"/>
                    <a:pt x="121" y="166"/>
                  </a:cubicBezTo>
                  <a:lnTo>
                    <a:pt x="122" y="166"/>
                  </a:lnTo>
                  <a:close/>
                  <a:moveTo>
                    <a:pt x="123" y="169"/>
                  </a:moveTo>
                  <a:cubicBezTo>
                    <a:pt x="124" y="169"/>
                    <a:pt x="124" y="169"/>
                    <a:pt x="124" y="169"/>
                  </a:cubicBezTo>
                  <a:cubicBezTo>
                    <a:pt x="124" y="169"/>
                    <a:pt x="124" y="168"/>
                    <a:pt x="124" y="167"/>
                  </a:cubicBezTo>
                  <a:cubicBezTo>
                    <a:pt x="124" y="167"/>
                    <a:pt x="124" y="165"/>
                    <a:pt x="124" y="165"/>
                  </a:cubicBezTo>
                  <a:cubicBezTo>
                    <a:pt x="124" y="164"/>
                    <a:pt x="123" y="163"/>
                    <a:pt x="123" y="163"/>
                  </a:cubicBezTo>
                  <a:cubicBezTo>
                    <a:pt x="123" y="163"/>
                    <a:pt x="123" y="164"/>
                    <a:pt x="123" y="164"/>
                  </a:cubicBezTo>
                  <a:cubicBezTo>
                    <a:pt x="123" y="164"/>
                    <a:pt x="122" y="165"/>
                    <a:pt x="122" y="166"/>
                  </a:cubicBezTo>
                  <a:cubicBezTo>
                    <a:pt x="122" y="166"/>
                    <a:pt x="122" y="167"/>
                    <a:pt x="122" y="167"/>
                  </a:cubicBezTo>
                  <a:cubicBezTo>
                    <a:pt x="122" y="168"/>
                    <a:pt x="123" y="169"/>
                    <a:pt x="123" y="169"/>
                  </a:cubicBezTo>
                  <a:cubicBezTo>
                    <a:pt x="123" y="169"/>
                    <a:pt x="123" y="169"/>
                    <a:pt x="123" y="169"/>
                  </a:cubicBezTo>
                  <a:close/>
                </a:path>
              </a:pathLst>
            </a:custGeom>
            <a:grpFill/>
            <a:ln>
              <a:noFill/>
            </a:ln>
          </p:spPr>
          <p:txBody>
            <a:bodyPr/>
            <a:lstStyle/>
            <a:p>
              <a:pPr fontAlgn="auto">
                <a:spcBef>
                  <a:spcPts val="0"/>
                </a:spcBef>
                <a:spcAft>
                  <a:spcPts val="0"/>
                </a:spcAft>
                <a:defRPr/>
              </a:pPr>
              <a:endParaRPr lang="en-GB">
                <a:latin typeface="+mn-lt"/>
                <a:ea typeface="+mn-ea"/>
                <a:cs typeface="+mn-cs"/>
              </a:endParaRPr>
            </a:p>
          </p:txBody>
        </p:sp>
        <p:sp>
          <p:nvSpPr>
            <p:cNvPr id="609" name="Freeform 108"/>
            <p:cNvSpPr>
              <a:spLocks noChangeAspect="1" noEditPoints="1"/>
            </p:cNvSpPr>
            <p:nvPr/>
          </p:nvSpPr>
          <p:spPr bwMode="auto">
            <a:xfrm>
              <a:off x="12382" y="2963196"/>
              <a:ext cx="635274" cy="1647616"/>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grpFill/>
            <a:ln>
              <a:noFill/>
            </a:ln>
          </p:spPr>
          <p:txBody>
            <a:bodyPr/>
            <a:lstStyle/>
            <a:p>
              <a:pPr fontAlgn="auto">
                <a:spcBef>
                  <a:spcPts val="0"/>
                </a:spcBef>
                <a:spcAft>
                  <a:spcPts val="0"/>
                </a:spcAft>
                <a:defRPr/>
              </a:pPr>
              <a:endParaRPr lang="en-GB">
                <a:latin typeface="+mn-lt"/>
                <a:ea typeface="+mn-ea"/>
                <a:cs typeface="+mn-cs"/>
              </a:endParaRPr>
            </a:p>
          </p:txBody>
        </p:sp>
      </p:grpSp>
      <p:sp>
        <p:nvSpPr>
          <p:cNvPr id="610" name="TextBox 141"/>
          <p:cNvSpPr txBox="1">
            <a:spLocks noChangeArrowheads="1"/>
          </p:cNvSpPr>
          <p:nvPr/>
        </p:nvSpPr>
        <p:spPr bwMode="auto">
          <a:xfrm>
            <a:off x="2171700" y="3309938"/>
            <a:ext cx="808038"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buSzPct val="100000"/>
            </a:pPr>
            <a:r>
              <a:rPr lang="en-US" sz="2000">
                <a:solidFill>
                  <a:srgbClr val="E5CE12"/>
                </a:solidFill>
                <a:latin typeface="Impact" charset="0"/>
              </a:rPr>
              <a:t>50%</a:t>
            </a:r>
          </a:p>
        </p:txBody>
      </p:sp>
      <p:sp>
        <p:nvSpPr>
          <p:cNvPr id="611" name="Content Placeholder 2"/>
          <p:cNvSpPr txBox="1">
            <a:spLocks/>
          </p:cNvSpPr>
          <p:nvPr/>
        </p:nvSpPr>
        <p:spPr bwMode="auto">
          <a:xfrm>
            <a:off x="2376488" y="3673475"/>
            <a:ext cx="709612"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ts val="738"/>
              </a:spcBef>
              <a:buSzPct val="100000"/>
            </a:pPr>
            <a:r>
              <a:rPr lang="en-US" sz="600">
                <a:solidFill>
                  <a:srgbClr val="FFFFFF"/>
                </a:solidFill>
              </a:rPr>
              <a:t>Unos amigos</a:t>
            </a:r>
          </a:p>
        </p:txBody>
      </p:sp>
      <p:sp>
        <p:nvSpPr>
          <p:cNvPr id="612" name="TextBox 552"/>
          <p:cNvSpPr txBox="1">
            <a:spLocks noChangeArrowheads="1"/>
          </p:cNvSpPr>
          <p:nvPr/>
        </p:nvSpPr>
        <p:spPr bwMode="auto">
          <a:xfrm rot="16200000">
            <a:off x="7459663" y="3186113"/>
            <a:ext cx="534987"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900">
                <a:solidFill>
                  <a:srgbClr val="FFFFFF"/>
                </a:solidFill>
                <a:latin typeface="Impact" charset="0"/>
              </a:rPr>
              <a:t>CASA</a:t>
            </a:r>
          </a:p>
        </p:txBody>
      </p:sp>
      <p:sp>
        <p:nvSpPr>
          <p:cNvPr id="613" name="TextBox 553"/>
          <p:cNvSpPr txBox="1">
            <a:spLocks noChangeArrowheads="1"/>
          </p:cNvSpPr>
          <p:nvPr/>
        </p:nvSpPr>
        <p:spPr bwMode="auto">
          <a:xfrm rot="16200000">
            <a:off x="7460457" y="3686969"/>
            <a:ext cx="5334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900">
                <a:solidFill>
                  <a:srgbClr val="FFFFFF"/>
                </a:solidFill>
                <a:latin typeface="Impact" charset="0"/>
              </a:rPr>
              <a:t>TRABAJO</a:t>
            </a:r>
          </a:p>
        </p:txBody>
      </p:sp>
      <p:sp>
        <p:nvSpPr>
          <p:cNvPr id="614" name="TextBox 554"/>
          <p:cNvSpPr txBox="1">
            <a:spLocks noChangeArrowheads="1"/>
          </p:cNvSpPr>
          <p:nvPr/>
        </p:nvSpPr>
        <p:spPr bwMode="auto">
          <a:xfrm rot="16200000">
            <a:off x="7459663" y="4230688"/>
            <a:ext cx="534987"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900">
                <a:solidFill>
                  <a:srgbClr val="FFFFFF"/>
                </a:solidFill>
                <a:latin typeface="Impact" charset="0"/>
              </a:rPr>
              <a:t>FUERA</a:t>
            </a:r>
          </a:p>
        </p:txBody>
      </p:sp>
      <p:sp>
        <p:nvSpPr>
          <p:cNvPr id="615" name="TextBox 221"/>
          <p:cNvSpPr txBox="1">
            <a:spLocks noChangeArrowheads="1"/>
          </p:cNvSpPr>
          <p:nvPr/>
        </p:nvSpPr>
        <p:spPr bwMode="auto">
          <a:xfrm>
            <a:off x="119063" y="4572000"/>
            <a:ext cx="7569200" cy="17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Snapshots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a:t>
            </a:r>
            <a:r>
              <a:rPr lang="en-US" sz="600" dirty="0" smtClean="0">
                <a:solidFill>
                  <a:srgbClr val="FFFFFF"/>
                </a:solidFill>
              </a:rPr>
              <a:t>AL </a:t>
            </a:r>
            <a:r>
              <a:rPr lang="en-US" sz="600" dirty="0">
                <a:solidFill>
                  <a:srgbClr val="FFFFFF"/>
                </a:solidFill>
              </a:rPr>
              <a:t>N = 606 (México, </a:t>
            </a:r>
            <a:r>
              <a:rPr lang="en-US" sz="600" dirty="0" err="1">
                <a:solidFill>
                  <a:srgbClr val="FFFFFF"/>
                </a:solidFill>
              </a:rPr>
              <a:t>Brasil</a:t>
            </a:r>
            <a:r>
              <a:rPr lang="en-US" sz="600" dirty="0">
                <a:solidFill>
                  <a:srgbClr val="FFFFFF"/>
                </a:solidFill>
              </a:rPr>
              <a:t> y Argentina).</a:t>
            </a:r>
          </a:p>
        </p:txBody>
      </p:sp>
      <p:sp>
        <p:nvSpPr>
          <p:cNvPr id="616" name="TextBox 213"/>
          <p:cNvSpPr txBox="1">
            <a:spLocks noChangeArrowheads="1"/>
          </p:cNvSpPr>
          <p:nvPr/>
        </p:nvSpPr>
        <p:spPr bwMode="auto">
          <a:xfrm>
            <a:off x="3044825" y="457200"/>
            <a:ext cx="21336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262626"/>
                </a:solidFill>
                <a:latin typeface="Impact" charset="0"/>
              </a:rPr>
              <a:t>¿CUÁL ES SU GRADO DE INTERÉS EN LOS PRÓXIMOS EVENTOS DEPORTIVOS?</a:t>
            </a:r>
          </a:p>
        </p:txBody>
      </p:sp>
      <p:sp>
        <p:nvSpPr>
          <p:cNvPr id="617" name="TextBox 214"/>
          <p:cNvSpPr txBox="1">
            <a:spLocks noChangeArrowheads="1"/>
          </p:cNvSpPr>
          <p:nvPr/>
        </p:nvSpPr>
        <p:spPr bwMode="auto">
          <a:xfrm>
            <a:off x="5307013" y="457200"/>
            <a:ext cx="22685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800">
                <a:solidFill>
                  <a:srgbClr val="262626"/>
                </a:solidFill>
                <a:latin typeface="Impact" charset="0"/>
              </a:rPr>
              <a:t>¿CUÁL ES LA PROBABILIDAD DE QUE HABLEN SOBRE EL PATROCINIO DE LA COPA MUNDIAL?</a:t>
            </a:r>
          </a:p>
        </p:txBody>
      </p:sp>
      <p:sp>
        <p:nvSpPr>
          <p:cNvPr id="618" name="Rectangle 215"/>
          <p:cNvSpPr>
            <a:spLocks noChangeArrowheads="1"/>
          </p:cNvSpPr>
          <p:nvPr/>
        </p:nvSpPr>
        <p:spPr bwMode="auto">
          <a:xfrm>
            <a:off x="3048000" y="704850"/>
            <a:ext cx="12795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400">
                <a:solidFill>
                  <a:srgbClr val="FFFFFF"/>
                </a:solidFill>
              </a:rPr>
              <a:t>Respuestas con puntuación superior a 7 en una escala de 1 a 10. </a:t>
            </a:r>
          </a:p>
        </p:txBody>
      </p:sp>
      <p:sp>
        <p:nvSpPr>
          <p:cNvPr id="619" name="Rectangle 216"/>
          <p:cNvSpPr>
            <a:spLocks noChangeArrowheads="1"/>
          </p:cNvSpPr>
          <p:nvPr/>
        </p:nvSpPr>
        <p:spPr bwMode="auto">
          <a:xfrm>
            <a:off x="5322888" y="685800"/>
            <a:ext cx="1281112"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400">
                <a:solidFill>
                  <a:srgbClr val="FFFFFF"/>
                </a:solidFill>
              </a:rPr>
              <a:t>Respuestas con puntuación superior a 7 en una escala de 1 a 10. </a:t>
            </a:r>
          </a:p>
        </p:txBody>
      </p:sp>
      <p:sp>
        <p:nvSpPr>
          <p:cNvPr id="620" name="Rectangle 217"/>
          <p:cNvSpPr>
            <a:spLocks noChangeArrowheads="1"/>
          </p:cNvSpPr>
          <p:nvPr/>
        </p:nvSpPr>
        <p:spPr bwMode="auto">
          <a:xfrm>
            <a:off x="3003550" y="2284413"/>
            <a:ext cx="128111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400">
                <a:solidFill>
                  <a:srgbClr val="FFFFFF"/>
                </a:solidFill>
              </a:rPr>
              <a:t>Respuestas con puntuación superior a 7 en una escala de 1 a 10. </a:t>
            </a:r>
          </a:p>
        </p:txBody>
      </p:sp>
      <p:sp>
        <p:nvSpPr>
          <p:cNvPr id="621" name="Chevron 620">
            <a:hlinkClick r:id="" action="ppaction://hlinkshowjump?jump=nextslide"/>
          </p:cNvPr>
          <p:cNvSpPr/>
          <p:nvPr/>
        </p:nvSpPr>
        <p:spPr>
          <a:xfrm>
            <a:off x="8980488" y="2287588"/>
            <a:ext cx="107950" cy="179387"/>
          </a:xfrm>
          <a:prstGeom prst="chevron">
            <a:avLst/>
          </a:prstGeom>
          <a:solidFill>
            <a:schemeClr val="accent3"/>
          </a:solid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22" name="Chevron 621">
            <a:hlinkClick r:id="" action="ppaction://hlinkshowjump?jump=previousslide"/>
          </p:cNvPr>
          <p:cNvSpPr/>
          <p:nvPr/>
        </p:nvSpPr>
        <p:spPr>
          <a:xfrm rot="10800000">
            <a:off x="69850" y="2351088"/>
            <a:ext cx="107950" cy="179387"/>
          </a:xfrm>
          <a:prstGeom prst="chevron">
            <a:avLst/>
          </a:prstGeom>
          <a:solidFill>
            <a:schemeClr val="accent3"/>
          </a:solid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graphicFrame>
        <p:nvGraphicFramePr>
          <p:cNvPr id="623" name="Chart 622"/>
          <p:cNvGraphicFramePr/>
          <p:nvPr>
            <p:extLst>
              <p:ext uri="{D42A27DB-BD31-4B8C-83A1-F6EECF244321}">
                <p14:modId xmlns:p14="http://schemas.microsoft.com/office/powerpoint/2010/main" val="3397067271"/>
              </p:ext>
            </p:extLst>
          </p:nvPr>
        </p:nvGraphicFramePr>
        <p:xfrm>
          <a:off x="351849" y="2100507"/>
          <a:ext cx="2027754" cy="1442410"/>
        </p:xfrm>
        <a:graphic>
          <a:graphicData uri="http://schemas.openxmlformats.org/drawingml/2006/chart">
            <c:chart xmlns:c="http://schemas.openxmlformats.org/drawingml/2006/chart" xmlns:r="http://schemas.openxmlformats.org/officeDocument/2006/relationships" r:id="rId31"/>
          </a:graphicData>
        </a:graphic>
      </p:graphicFrame>
      <p:grpSp>
        <p:nvGrpSpPr>
          <p:cNvPr id="624" name="Group 623"/>
          <p:cNvGrpSpPr/>
          <p:nvPr/>
        </p:nvGrpSpPr>
        <p:grpSpPr>
          <a:xfrm>
            <a:off x="6214407" y="2337893"/>
            <a:ext cx="1152000" cy="1836000"/>
            <a:chOff x="6395062" y="2446548"/>
            <a:chExt cx="1206937" cy="1729364"/>
          </a:xfrm>
        </p:grpSpPr>
        <p:graphicFrame>
          <p:nvGraphicFramePr>
            <p:cNvPr id="625" name="Chart 624"/>
            <p:cNvGraphicFramePr/>
            <p:nvPr>
              <p:extLst>
                <p:ext uri="{D42A27DB-BD31-4B8C-83A1-F6EECF244321}">
                  <p14:modId xmlns:p14="http://schemas.microsoft.com/office/powerpoint/2010/main" val="3085156975"/>
                </p:ext>
              </p:extLst>
            </p:nvPr>
          </p:nvGraphicFramePr>
          <p:xfrm>
            <a:off x="6395062" y="2446548"/>
            <a:ext cx="1206937" cy="1729364"/>
          </p:xfrm>
          <a:graphic>
            <a:graphicData uri="http://schemas.openxmlformats.org/drawingml/2006/chart">
              <c:chart xmlns:c="http://schemas.openxmlformats.org/drawingml/2006/chart" xmlns:r="http://schemas.openxmlformats.org/officeDocument/2006/relationships" r:id="rId32"/>
            </a:graphicData>
          </a:graphic>
        </p:graphicFrame>
        <p:grpSp>
          <p:nvGrpSpPr>
            <p:cNvPr id="626" name="Group 625"/>
            <p:cNvGrpSpPr/>
            <p:nvPr/>
          </p:nvGrpSpPr>
          <p:grpSpPr>
            <a:xfrm>
              <a:off x="7006545" y="2658747"/>
              <a:ext cx="249670" cy="1200107"/>
              <a:chOff x="7031349" y="2708709"/>
              <a:chExt cx="170605" cy="1126180"/>
            </a:xfrm>
          </p:grpSpPr>
          <p:pic>
            <p:nvPicPr>
              <p:cNvPr id="627" name="Picture 626" descr="BALL.png"/>
              <p:cNvPicPr preferRelativeResize="0">
                <a:picLocks/>
              </p:cNvPicPr>
              <p:nvPr/>
            </p:nvPicPr>
            <p:blipFill>
              <a:blip r:embed="rId22" cstate="email"/>
              <a:stretch>
                <a:fillRect/>
              </a:stretch>
            </p:blipFill>
            <p:spPr>
              <a:xfrm>
                <a:off x="7031349" y="3668436"/>
                <a:ext cx="162368" cy="166453"/>
              </a:xfrm>
              <a:prstGeom prst="rect">
                <a:avLst/>
              </a:prstGeom>
            </p:spPr>
          </p:pic>
          <p:pic>
            <p:nvPicPr>
              <p:cNvPr id="628" name="Picture 627" descr="BALL.png"/>
              <p:cNvPicPr preferRelativeResize="0">
                <a:picLocks/>
              </p:cNvPicPr>
              <p:nvPr/>
            </p:nvPicPr>
            <p:blipFill>
              <a:blip r:embed="rId22" cstate="email"/>
              <a:stretch>
                <a:fillRect/>
              </a:stretch>
            </p:blipFill>
            <p:spPr>
              <a:xfrm>
                <a:off x="7031349" y="3496318"/>
                <a:ext cx="162368" cy="166453"/>
              </a:xfrm>
              <a:prstGeom prst="rect">
                <a:avLst/>
              </a:prstGeom>
            </p:spPr>
          </p:pic>
          <p:pic>
            <p:nvPicPr>
              <p:cNvPr id="629" name="Picture 628" descr="BALL.png"/>
              <p:cNvPicPr preferRelativeResize="0">
                <a:picLocks/>
              </p:cNvPicPr>
              <p:nvPr/>
            </p:nvPicPr>
            <p:blipFill>
              <a:blip r:embed="rId22" cstate="email"/>
              <a:stretch>
                <a:fillRect/>
              </a:stretch>
            </p:blipFill>
            <p:spPr>
              <a:xfrm>
                <a:off x="7031349" y="3324200"/>
                <a:ext cx="162368" cy="166453"/>
              </a:xfrm>
              <a:prstGeom prst="rect">
                <a:avLst/>
              </a:prstGeom>
            </p:spPr>
          </p:pic>
          <p:pic>
            <p:nvPicPr>
              <p:cNvPr id="630" name="Picture 629" descr="BALL.png"/>
              <p:cNvPicPr preferRelativeResize="0">
                <a:picLocks/>
              </p:cNvPicPr>
              <p:nvPr/>
            </p:nvPicPr>
            <p:blipFill>
              <a:blip r:embed="rId22" cstate="email"/>
              <a:stretch>
                <a:fillRect/>
              </a:stretch>
            </p:blipFill>
            <p:spPr>
              <a:xfrm>
                <a:off x="7031349" y="3152082"/>
                <a:ext cx="162368" cy="166453"/>
              </a:xfrm>
              <a:prstGeom prst="rect">
                <a:avLst/>
              </a:prstGeom>
            </p:spPr>
          </p:pic>
          <p:pic>
            <p:nvPicPr>
              <p:cNvPr id="631" name="Picture 630" descr="BALL.png"/>
              <p:cNvPicPr preferRelativeResize="0">
                <a:picLocks/>
              </p:cNvPicPr>
              <p:nvPr/>
            </p:nvPicPr>
            <p:blipFill>
              <a:blip r:embed="rId22" cstate="email"/>
              <a:stretch>
                <a:fillRect/>
              </a:stretch>
            </p:blipFill>
            <p:spPr>
              <a:xfrm>
                <a:off x="7031349" y="2979965"/>
                <a:ext cx="162368" cy="166453"/>
              </a:xfrm>
              <a:prstGeom prst="rect">
                <a:avLst/>
              </a:prstGeom>
            </p:spPr>
          </p:pic>
          <p:pic>
            <p:nvPicPr>
              <p:cNvPr id="632" name="Picture 631" descr="BALL.png"/>
              <p:cNvPicPr preferRelativeResize="0">
                <a:picLocks/>
              </p:cNvPicPr>
              <p:nvPr/>
            </p:nvPicPr>
            <p:blipFill>
              <a:blip r:embed="rId22" cstate="email"/>
              <a:stretch>
                <a:fillRect/>
              </a:stretch>
            </p:blipFill>
            <p:spPr>
              <a:xfrm>
                <a:off x="7031349" y="2807847"/>
                <a:ext cx="162368" cy="166453"/>
              </a:xfrm>
              <a:prstGeom prst="rect">
                <a:avLst/>
              </a:prstGeom>
            </p:spPr>
          </p:pic>
          <p:pic>
            <p:nvPicPr>
              <p:cNvPr id="633" name="Picture 632" descr="BALL.png"/>
              <p:cNvPicPr preferRelativeResize="0">
                <a:picLocks/>
              </p:cNvPicPr>
              <p:nvPr/>
            </p:nvPicPr>
            <p:blipFill rotWithShape="1">
              <a:blip r:embed="rId23" cstate="screen">
                <a:extLst>
                  <a:ext uri="{28A0092B-C50C-407E-A947-70E740481C1C}">
                    <a14:useLocalDpi xmlns:a14="http://schemas.microsoft.com/office/drawing/2010/main"/>
                  </a:ext>
                </a:extLst>
              </a:blip>
              <a:srcRect b="-1"/>
              <a:stretch/>
            </p:blipFill>
            <p:spPr>
              <a:xfrm>
                <a:off x="7039586" y="2708709"/>
                <a:ext cx="162368" cy="93473"/>
              </a:xfrm>
              <a:prstGeom prst="rect">
                <a:avLst/>
              </a:prstGeom>
            </p:spPr>
          </p:pic>
        </p:grpSp>
      </p:grpSp>
      <p:sp>
        <p:nvSpPr>
          <p:cNvPr id="634" name="TextBox 121"/>
          <p:cNvSpPr txBox="1">
            <a:spLocks noChangeArrowheads="1"/>
          </p:cNvSpPr>
          <p:nvPr/>
        </p:nvSpPr>
        <p:spPr bwMode="auto">
          <a:xfrm>
            <a:off x="8204200" y="3197225"/>
            <a:ext cx="159702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60000"/>
              </a:lnSpc>
              <a:buSzPct val="100000"/>
            </a:pPr>
            <a:r>
              <a:rPr lang="en-US" sz="2000">
                <a:solidFill>
                  <a:srgbClr val="262626"/>
                </a:solidFill>
                <a:latin typeface="Impact" charset="0"/>
              </a:rPr>
              <a:t>93%</a:t>
            </a:r>
          </a:p>
          <a:p>
            <a:pPr eaLnBrk="1" hangingPunct="1">
              <a:lnSpc>
                <a:spcPct val="60000"/>
              </a:lnSpc>
              <a:buSzPct val="100000"/>
            </a:pPr>
            <a:r>
              <a:rPr lang="en-US" sz="600">
                <a:solidFill>
                  <a:srgbClr val="262626"/>
                </a:solidFill>
                <a:latin typeface="Impact" charset="0"/>
              </a:rPr>
              <a:t>63% usará portátiles</a:t>
            </a:r>
          </a:p>
        </p:txBody>
      </p:sp>
      <p:sp>
        <p:nvSpPr>
          <p:cNvPr id="635" name="TextBox 121"/>
          <p:cNvSpPr txBox="1">
            <a:spLocks noChangeArrowheads="1"/>
          </p:cNvSpPr>
          <p:nvPr/>
        </p:nvSpPr>
        <p:spPr bwMode="auto">
          <a:xfrm>
            <a:off x="8204200" y="3686175"/>
            <a:ext cx="15970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60000"/>
              </a:lnSpc>
              <a:buSzPct val="100000"/>
            </a:pPr>
            <a:r>
              <a:rPr lang="en-US" sz="2000">
                <a:solidFill>
                  <a:srgbClr val="262626"/>
                </a:solidFill>
                <a:latin typeface="Impact" charset="0"/>
              </a:rPr>
              <a:t>77%</a:t>
            </a:r>
          </a:p>
          <a:p>
            <a:pPr eaLnBrk="1" hangingPunct="1">
              <a:lnSpc>
                <a:spcPct val="60000"/>
              </a:lnSpc>
              <a:buSzPct val="100000"/>
            </a:pPr>
            <a:r>
              <a:rPr lang="en-US" sz="600">
                <a:solidFill>
                  <a:srgbClr val="262626"/>
                </a:solidFill>
                <a:latin typeface="Impact" charset="0"/>
              </a:rPr>
              <a:t>44% usará móviles</a:t>
            </a:r>
          </a:p>
        </p:txBody>
      </p:sp>
      <p:sp>
        <p:nvSpPr>
          <p:cNvPr id="636" name="TextBox 121"/>
          <p:cNvSpPr txBox="1">
            <a:spLocks noChangeArrowheads="1"/>
          </p:cNvSpPr>
          <p:nvPr/>
        </p:nvSpPr>
        <p:spPr bwMode="auto">
          <a:xfrm>
            <a:off x="8204200" y="4227513"/>
            <a:ext cx="15970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60000"/>
              </a:lnSpc>
              <a:buSzPct val="100000"/>
            </a:pPr>
            <a:r>
              <a:rPr lang="en-US" sz="2000">
                <a:solidFill>
                  <a:srgbClr val="262626"/>
                </a:solidFill>
                <a:latin typeface="Impact" charset="0"/>
              </a:rPr>
              <a:t>76%</a:t>
            </a:r>
          </a:p>
          <a:p>
            <a:pPr eaLnBrk="1" hangingPunct="1">
              <a:lnSpc>
                <a:spcPct val="60000"/>
              </a:lnSpc>
              <a:buSzPct val="100000"/>
            </a:pPr>
            <a:r>
              <a:rPr lang="en-US" sz="600">
                <a:solidFill>
                  <a:srgbClr val="262626"/>
                </a:solidFill>
                <a:latin typeface="Impact" charset="0"/>
              </a:rPr>
              <a:t>63% usará móviles</a:t>
            </a:r>
          </a:p>
        </p:txBody>
      </p:sp>
      <p:sp>
        <p:nvSpPr>
          <p:cNvPr id="637" name="Rectangle 636"/>
          <p:cNvSpPr/>
          <p:nvPr/>
        </p:nvSpPr>
        <p:spPr>
          <a:xfrm>
            <a:off x="7616013" y="130860"/>
            <a:ext cx="1268650" cy="314067"/>
          </a:xfrm>
          <a:prstGeom prst="rect">
            <a:avLst/>
          </a:prstGeom>
        </p:spPr>
        <p:txBody>
          <a:bodyPr wrap="square" lIns="67190" tIns="33595" rIns="67190" bIns="33595">
            <a:spAutoFit/>
          </a:bodyPr>
          <a:lstStyle/>
          <a:p>
            <a:pPr>
              <a:spcBef>
                <a:spcPts val="200"/>
              </a:spcBef>
            </a:pPr>
            <a:r>
              <a:rPr lang="en-GB" sz="800" dirty="0" err="1" smtClean="0">
                <a:solidFill>
                  <a:schemeClr val="bg1"/>
                </a:solidFill>
                <a:latin typeface="Impact"/>
                <a:cs typeface="Impact"/>
              </a:rPr>
              <a:t>Interés</a:t>
            </a:r>
            <a:r>
              <a:rPr lang="en-GB" sz="800" dirty="0">
                <a:solidFill>
                  <a:schemeClr val="bg1"/>
                </a:solidFill>
                <a:latin typeface="Impact"/>
                <a:cs typeface="Impact"/>
              </a:rPr>
              <a:t> en  </a:t>
            </a:r>
            <a:r>
              <a:rPr lang="en-GB" sz="800" dirty="0" err="1" smtClean="0">
                <a:solidFill>
                  <a:schemeClr val="bg1"/>
                </a:solidFill>
                <a:latin typeface="Impact"/>
                <a:cs typeface="Impact"/>
              </a:rPr>
              <a:t>fútbol</a:t>
            </a:r>
            <a:r>
              <a:rPr lang="en-GB" sz="800" dirty="0" smtClean="0">
                <a:solidFill>
                  <a:schemeClr val="bg1"/>
                </a:solidFill>
                <a:latin typeface="Impact"/>
                <a:cs typeface="Impact"/>
              </a:rPr>
              <a:t> y la Copa Mundial</a:t>
            </a:r>
            <a:endParaRPr lang="en-GB" sz="600" dirty="0">
              <a:solidFill>
                <a:schemeClr val="bg1"/>
              </a:solidFill>
            </a:endParaRPr>
          </a:p>
        </p:txBody>
      </p:sp>
    </p:spTree>
    <p:extLst>
      <p:ext uri="{BB962C8B-B14F-4D97-AF65-F5344CB8AC3E}">
        <p14:creationId xmlns:p14="http://schemas.microsoft.com/office/powerpoint/2010/main" val="1458840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3"/>
            </p:custDataLst>
            <p:extLst>
              <p:ext uri="{D42A27DB-BD31-4B8C-83A1-F6EECF244321}">
                <p14:modId xmlns:p14="http://schemas.microsoft.com/office/powerpoint/2010/main" val="354184267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52186"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171" name="Freeform 5"/>
          <p:cNvSpPr>
            <a:spLocks/>
          </p:cNvSpPr>
          <p:nvPr/>
        </p:nvSpPr>
        <p:spPr bwMode="auto">
          <a:xfrm>
            <a:off x="-602210" y="121972"/>
            <a:ext cx="4213284" cy="4817774"/>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a:noFill/>
          </a:ln>
        </p:spPr>
        <p:txBody>
          <a:bodyPr vert="horz" wrap="square" lIns="91440" tIns="45720" rIns="91440" bIns="45720" numCol="1" anchor="t" anchorCtr="0" compatLnSpc="1">
            <a:prstTxWarp prst="textNoShape">
              <a:avLst/>
            </a:prstTxWarp>
          </a:bodyPr>
          <a:lstStyle/>
          <a:p>
            <a:endParaRPr lang="en-GB"/>
          </a:p>
        </p:txBody>
      </p:sp>
      <p:pic>
        <p:nvPicPr>
          <p:cNvPr id="172" name="Picture 171"/>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61644" y="69157"/>
            <a:ext cx="3485280" cy="1179445"/>
          </a:xfrm>
          <a:prstGeom prst="rect">
            <a:avLst/>
          </a:prstGeom>
        </p:spPr>
      </p:pic>
      <p:sp>
        <p:nvSpPr>
          <p:cNvPr id="63" name="Rectangle 62">
            <a:hlinkClick r:id="rId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a:t>
            </a:r>
            <a:r>
              <a:rPr lang="en-GB" sz="900" dirty="0" smtClean="0">
                <a:solidFill>
                  <a:srgbClr val="262626"/>
                </a:solidFill>
                <a:latin typeface="Impact"/>
              </a:rPr>
              <a:t>PRINCIPAL</a:t>
            </a:r>
            <a:endParaRPr lang="es-ES" sz="900" dirty="0">
              <a:solidFill>
                <a:srgbClr val="262626"/>
              </a:solidFill>
              <a:latin typeface="Impact"/>
              <a:cs typeface="Arial" pitchFamily="34" charset="0"/>
            </a:endParaRPr>
          </a:p>
        </p:txBody>
      </p:sp>
      <p:grpSp>
        <p:nvGrpSpPr>
          <p:cNvPr id="129" name="Group 128"/>
          <p:cNvGrpSpPr/>
          <p:nvPr/>
        </p:nvGrpSpPr>
        <p:grpSpPr>
          <a:xfrm>
            <a:off x="6195910" y="4341494"/>
            <a:ext cx="2423621" cy="518637"/>
            <a:chOff x="4995863" y="4320686"/>
            <a:chExt cx="2423621" cy="518637"/>
          </a:xfrm>
        </p:grpSpPr>
        <p:sp>
          <p:nvSpPr>
            <p:cNvPr id="130" name="Rectangle 129">
              <a:hlinkClick r:id="rId9" action="ppaction://hlinksldjump"/>
            </p:cNvPr>
            <p:cNvSpPr/>
            <p:nvPr/>
          </p:nvSpPr>
          <p:spPr>
            <a:xfrm>
              <a:off x="5207569" y="4451525"/>
              <a:ext cx="2211915" cy="387798"/>
            </a:xfrm>
            <a:prstGeom prst="rect">
              <a:avLst/>
            </a:prstGeom>
          </p:spPr>
          <p:txBody>
            <a:bodyPr wrap="square">
              <a:spAutoFit/>
            </a:bodyPr>
            <a:lstStyle/>
            <a:p>
              <a:pPr>
                <a:lnSpc>
                  <a:spcPct val="80000"/>
                </a:lnSpc>
              </a:pPr>
              <a:r>
                <a:rPr lang="en-GB" sz="1200" dirty="0">
                  <a:solidFill>
                    <a:schemeClr val="bg1"/>
                  </a:solidFill>
                  <a:latin typeface="+mj-lt"/>
                </a:rPr>
                <a:t>Pulsa aquí para ver campañas memorables y redes sociales</a:t>
              </a:r>
            </a:p>
          </p:txBody>
        </p:sp>
        <p:grpSp>
          <p:nvGrpSpPr>
            <p:cNvPr id="131" name="Group 4"/>
            <p:cNvGrpSpPr>
              <a:grpSpLocks noChangeAspect="1"/>
            </p:cNvGrpSpPr>
            <p:nvPr/>
          </p:nvGrpSpPr>
          <p:grpSpPr bwMode="auto">
            <a:xfrm>
              <a:off x="4995863" y="4320686"/>
              <a:ext cx="288000" cy="289870"/>
              <a:chOff x="1804" y="543"/>
              <a:chExt cx="2152" cy="2166"/>
            </a:xfrm>
          </p:grpSpPr>
          <p:sp>
            <p:nvSpPr>
              <p:cNvPr id="132"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 name="Oval 5">
                <a:hlinkClick r:id="rId9" action="ppaction://hlinksldjump"/>
              </p:cNvPr>
              <p:cNvSpPr>
                <a:spLocks noChangeArrowheads="1"/>
              </p:cNvSpPr>
              <p:nvPr/>
            </p:nvSpPr>
            <p:spPr bwMode="auto">
              <a:xfrm>
                <a:off x="1804" y="557"/>
                <a:ext cx="2152" cy="2152"/>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grpSp>
      </p:grpSp>
      <p:sp>
        <p:nvSpPr>
          <p:cNvPr id="138" name="Rectangle 137"/>
          <p:cNvSpPr/>
          <p:nvPr/>
        </p:nvSpPr>
        <p:spPr>
          <a:xfrm>
            <a:off x="243027" y="1242110"/>
            <a:ext cx="2628000" cy="3690241"/>
          </a:xfrm>
          <a:prstGeom prst="rect">
            <a:avLst/>
          </a:prstGeom>
        </p:spPr>
        <p:txBody>
          <a:bodyPr wrap="square">
            <a:spAutoFit/>
          </a:bodyPr>
          <a:lstStyle/>
          <a:p>
            <a:pPr defTabSz="914298">
              <a:lnSpc>
                <a:spcPct val="95000"/>
              </a:lnSpc>
              <a:spcBef>
                <a:spcPts val="300"/>
              </a:spcBef>
              <a:buClr>
                <a:srgbClr val="3F3F3F"/>
              </a:buClr>
            </a:pPr>
            <a:r>
              <a:rPr lang="en-GB" sz="1050" dirty="0">
                <a:solidFill>
                  <a:schemeClr val="bg1"/>
                </a:solidFill>
                <a:latin typeface="+mj-lt"/>
              </a:rPr>
              <a:t>Tan sólo unos días antes de la ceremonia inaugural de la Copa Mundial de la FIFA 2014, </a:t>
            </a:r>
            <a:r>
              <a:rPr lang="en-GB" sz="1050" dirty="0" err="1" smtClean="0">
                <a:solidFill>
                  <a:schemeClr val="bg1"/>
                </a:solidFill>
                <a:latin typeface="+mj-lt"/>
              </a:rPr>
              <a:t>prevalece</a:t>
            </a:r>
            <a:r>
              <a:rPr lang="en-GB" sz="1050" dirty="0" smtClean="0">
                <a:solidFill>
                  <a:schemeClr val="bg1"/>
                </a:solidFill>
                <a:latin typeface="+mj-lt"/>
              </a:rPr>
              <a:t> en </a:t>
            </a:r>
            <a:r>
              <a:rPr lang="en-GB" sz="1050" dirty="0" err="1" smtClean="0">
                <a:solidFill>
                  <a:schemeClr val="bg1"/>
                </a:solidFill>
                <a:latin typeface="+mj-lt"/>
              </a:rPr>
              <a:t>Brasil</a:t>
            </a:r>
            <a:r>
              <a:rPr lang="en-GB" sz="1050" dirty="0" smtClean="0">
                <a:solidFill>
                  <a:schemeClr val="bg1"/>
                </a:solidFill>
                <a:latin typeface="+mj-lt"/>
              </a:rPr>
              <a:t> </a:t>
            </a:r>
            <a:r>
              <a:rPr lang="en-GB" sz="1050" dirty="0" err="1" smtClean="0">
                <a:solidFill>
                  <a:schemeClr val="bg1"/>
                </a:solidFill>
                <a:latin typeface="+mj-lt"/>
              </a:rPr>
              <a:t>una</a:t>
            </a:r>
            <a:r>
              <a:rPr lang="en-GB" sz="1050" dirty="0" smtClean="0">
                <a:solidFill>
                  <a:schemeClr val="bg1"/>
                </a:solidFill>
                <a:latin typeface="+mj-lt"/>
              </a:rPr>
              <a:t> </a:t>
            </a:r>
            <a:r>
              <a:rPr lang="en-GB" sz="1050" dirty="0">
                <a:solidFill>
                  <a:schemeClr val="bg1"/>
                </a:solidFill>
                <a:latin typeface="+mj-lt"/>
              </a:rPr>
              <a:t>mezcla de emociones: los encuestados manifiestan una combinación de ansiedad, temor y frustración, así como entusiasmo y esperanza a propósito de la inminente competición. </a:t>
            </a:r>
          </a:p>
          <a:p>
            <a:pPr>
              <a:spcBef>
                <a:spcPts val="300"/>
              </a:spcBef>
            </a:pPr>
            <a:r>
              <a:rPr lang="en-GB" sz="750" dirty="0" smtClean="0">
                <a:solidFill>
                  <a:schemeClr val="bg1"/>
                </a:solidFill>
              </a:rPr>
              <a:t>El </a:t>
            </a:r>
            <a:r>
              <a:rPr lang="en-GB" sz="750" dirty="0" err="1" smtClean="0">
                <a:solidFill>
                  <a:schemeClr val="bg1"/>
                </a:solidFill>
              </a:rPr>
              <a:t>excesivo</a:t>
            </a:r>
            <a:r>
              <a:rPr lang="en-GB" sz="750" dirty="0" smtClean="0">
                <a:solidFill>
                  <a:schemeClr val="bg1"/>
                </a:solidFill>
              </a:rPr>
              <a:t> </a:t>
            </a:r>
            <a:r>
              <a:rPr lang="en-GB" sz="750" dirty="0" err="1" smtClean="0">
                <a:solidFill>
                  <a:schemeClr val="bg1"/>
                </a:solidFill>
              </a:rPr>
              <a:t>coste</a:t>
            </a:r>
            <a:r>
              <a:rPr lang="en-GB" sz="750" dirty="0" smtClean="0">
                <a:solidFill>
                  <a:schemeClr val="bg1"/>
                </a:solidFill>
              </a:rPr>
              <a:t> de la competición, su impacto en la vida diaria, la falta de inversión en infraestructuras (a pesar de las promesas), la corrupción... La preocupación generalizada de que Brasil no pueda cumplir de alguna manera con sus obligaciones en el momento preciso en que el mundo entero tenga la mirada puesta en el país. </a:t>
            </a:r>
            <a:endParaRPr lang="es-ES" sz="750" dirty="0" smtClean="0">
              <a:solidFill>
                <a:schemeClr val="bg1"/>
              </a:solidFill>
            </a:endParaRPr>
          </a:p>
          <a:p>
            <a:pPr>
              <a:spcBef>
                <a:spcPts val="300"/>
              </a:spcBef>
            </a:pPr>
            <a:r>
              <a:rPr lang="en-GB" sz="750" dirty="0" smtClean="0">
                <a:solidFill>
                  <a:schemeClr val="bg1"/>
                </a:solidFill>
              </a:rPr>
              <a:t>No obstante, se tiene la esperanza de que, una vez que la competición esté en marcha, la atención se desplazará hacia el terreno de juego, y muchos creen que Brasil es capaz de ganar la Copa (¡</a:t>
            </a:r>
            <a:r>
              <a:rPr lang="en-GB" sz="750" dirty="0" err="1" smtClean="0">
                <a:solidFill>
                  <a:schemeClr val="bg1"/>
                </a:solidFill>
              </a:rPr>
              <a:t>aunque</a:t>
            </a:r>
            <a:r>
              <a:rPr lang="en-GB" sz="750" dirty="0" smtClean="0">
                <a:solidFill>
                  <a:schemeClr val="bg1"/>
                </a:solidFill>
              </a:rPr>
              <a:t> con una dura competencia!).</a:t>
            </a:r>
          </a:p>
          <a:p>
            <a:pPr>
              <a:spcBef>
                <a:spcPts val="300"/>
              </a:spcBef>
            </a:pPr>
            <a:r>
              <a:rPr lang="en-GB" sz="750" dirty="0" smtClean="0">
                <a:solidFill>
                  <a:schemeClr val="bg1"/>
                </a:solidFill>
              </a:rPr>
              <a:t>Un saludo,</a:t>
            </a:r>
          </a:p>
          <a:p>
            <a:pPr>
              <a:spcBef>
                <a:spcPts val="300"/>
              </a:spcBef>
            </a:pPr>
            <a:endParaRPr lang="es-ES" sz="800" dirty="0" smtClean="0">
              <a:solidFill>
                <a:schemeClr val="bg1"/>
              </a:solidFill>
            </a:endParaRPr>
          </a:p>
          <a:p>
            <a:pPr>
              <a:spcBef>
                <a:spcPts val="300"/>
              </a:spcBef>
            </a:pPr>
            <a:endParaRPr lang="es-ES" sz="900" dirty="0">
              <a:solidFill>
                <a:schemeClr val="bg1"/>
              </a:solidFill>
            </a:endParaRPr>
          </a:p>
          <a:p>
            <a:pPr>
              <a:spcBef>
                <a:spcPts val="300"/>
              </a:spcBef>
            </a:pPr>
            <a:endParaRPr lang="es-ES" sz="900" dirty="0" smtClean="0">
              <a:solidFill>
                <a:schemeClr val="bg1"/>
              </a:solidFill>
            </a:endParaRPr>
          </a:p>
          <a:p>
            <a:pPr>
              <a:spcBef>
                <a:spcPts val="300"/>
              </a:spcBef>
            </a:pPr>
            <a:endParaRPr lang="es-ES" sz="900" dirty="0">
              <a:solidFill>
                <a:schemeClr val="bg1"/>
              </a:solidFill>
            </a:endParaRPr>
          </a:p>
          <a:p>
            <a:pPr>
              <a:spcBef>
                <a:spcPts val="300"/>
              </a:spcBef>
            </a:pPr>
            <a:endParaRPr lang="es-ES" sz="900" dirty="0">
              <a:solidFill>
                <a:schemeClr val="bg1"/>
              </a:solidFill>
            </a:endParaRPr>
          </a:p>
        </p:txBody>
      </p:sp>
      <p:sp>
        <p:nvSpPr>
          <p:cNvPr id="139" name="Rectangle 138"/>
          <p:cNvSpPr/>
          <p:nvPr/>
        </p:nvSpPr>
        <p:spPr>
          <a:xfrm>
            <a:off x="417162" y="758184"/>
            <a:ext cx="5456764" cy="374461"/>
          </a:xfrm>
          <a:prstGeom prst="rect">
            <a:avLst/>
          </a:prstGeom>
        </p:spPr>
        <p:txBody>
          <a:bodyPr wrap="square">
            <a:spAutoFit/>
          </a:bodyPr>
          <a:lstStyle/>
          <a:p>
            <a:pPr>
              <a:lnSpc>
                <a:spcPct val="80000"/>
              </a:lnSpc>
            </a:pPr>
            <a:r>
              <a:rPr lang="en-GB" sz="2200" cap="all" dirty="0">
                <a:solidFill>
                  <a:schemeClr val="accent5"/>
                </a:solidFill>
                <a:latin typeface="+mj-lt"/>
              </a:rPr>
              <a:t>En vivo en Brasil</a:t>
            </a:r>
          </a:p>
        </p:txBody>
      </p:sp>
      <p:sp>
        <p:nvSpPr>
          <p:cNvPr id="140" name="Title 1"/>
          <p:cNvSpPr txBox="1">
            <a:spLocks/>
          </p:cNvSpPr>
          <p:nvPr/>
        </p:nvSpPr>
        <p:spPr>
          <a:xfrm>
            <a:off x="409487" y="618334"/>
            <a:ext cx="8229600" cy="246198"/>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sz="2400" dirty="0" smtClean="0">
                <a:solidFill>
                  <a:schemeClr val="accent2"/>
                </a:solidFill>
              </a:rPr>
              <a:t>       </a:t>
            </a:r>
            <a:r>
              <a:rPr lang="en-GB" sz="2400" dirty="0" err="1" smtClean="0">
                <a:solidFill>
                  <a:schemeClr val="accent2"/>
                </a:solidFill>
              </a:rPr>
              <a:t>Detectores</a:t>
            </a:r>
            <a:r>
              <a:rPr lang="en-GB" sz="2400" dirty="0" smtClean="0">
                <a:solidFill>
                  <a:schemeClr val="accent2"/>
                </a:solidFill>
              </a:rPr>
              <a:t> </a:t>
            </a:r>
            <a:br>
              <a:rPr lang="en-GB" sz="2400" dirty="0" smtClean="0">
                <a:solidFill>
                  <a:schemeClr val="accent2"/>
                </a:solidFill>
              </a:rPr>
            </a:br>
            <a:r>
              <a:rPr lang="en-GB" sz="2400" dirty="0" smtClean="0">
                <a:solidFill>
                  <a:schemeClr val="accent2"/>
                </a:solidFill>
              </a:rPr>
              <a:t>de </a:t>
            </a:r>
            <a:r>
              <a:rPr lang="en-GB" sz="2400" dirty="0" err="1" smtClean="0">
                <a:solidFill>
                  <a:schemeClr val="accent2"/>
                </a:solidFill>
              </a:rPr>
              <a:t>tendencias</a:t>
            </a:r>
            <a:endParaRPr lang="es-ES" sz="2400" dirty="0"/>
          </a:p>
        </p:txBody>
      </p:sp>
      <p:grpSp>
        <p:nvGrpSpPr>
          <p:cNvPr id="141" name="Group 140"/>
          <p:cNvGrpSpPr/>
          <p:nvPr/>
        </p:nvGrpSpPr>
        <p:grpSpPr>
          <a:xfrm>
            <a:off x="38288" y="3776768"/>
            <a:ext cx="3492183" cy="837775"/>
            <a:chOff x="-39855" y="3674688"/>
            <a:chExt cx="3492183" cy="837775"/>
          </a:xfrm>
        </p:grpSpPr>
        <p:sp>
          <p:nvSpPr>
            <p:cNvPr id="142" name="Rectangle 141"/>
            <p:cNvSpPr/>
            <p:nvPr/>
          </p:nvSpPr>
          <p:spPr>
            <a:xfrm rot="983462">
              <a:off x="-39855" y="3850863"/>
              <a:ext cx="1052202" cy="469359"/>
            </a:xfrm>
            <a:prstGeom prst="rect">
              <a:avLst/>
            </a:prstGeom>
            <a:noFill/>
          </p:spPr>
          <p:txBody>
            <a:bodyPr wrap="square">
              <a:spAutoFit/>
            </a:bodyPr>
            <a:lstStyle/>
            <a:p>
              <a:pPr algn="r" fontAlgn="base">
                <a:spcBef>
                  <a:spcPct val="0"/>
                </a:spcBef>
                <a:spcAft>
                  <a:spcPct val="0"/>
                </a:spcAft>
              </a:pPr>
              <a:r>
                <a:rPr lang="en-GB" sz="1400" dirty="0">
                  <a:solidFill>
                    <a:schemeClr val="accent3"/>
                  </a:solidFill>
                  <a:latin typeface="+mj-lt"/>
                </a:rPr>
                <a:t>Renata</a:t>
              </a:r>
              <a:r>
                <a:rPr dirty="0"/>
                <a:t/>
              </a:r>
              <a:br>
                <a:rPr dirty="0"/>
              </a:br>
              <a:r>
                <a:rPr lang="en-GB" sz="1050" dirty="0">
                  <a:solidFill>
                    <a:schemeClr val="bg1"/>
                  </a:solidFill>
                  <a:latin typeface="+mj-lt"/>
                </a:rPr>
                <a:t>Río de Janeiro</a:t>
              </a:r>
            </a:p>
          </p:txBody>
        </p:sp>
        <p:sp>
          <p:nvSpPr>
            <p:cNvPr id="143" name="Rectangle 142"/>
            <p:cNvSpPr/>
            <p:nvPr/>
          </p:nvSpPr>
          <p:spPr>
            <a:xfrm rot="20626147">
              <a:off x="2459447" y="3855546"/>
              <a:ext cx="992881" cy="469359"/>
            </a:xfrm>
            <a:prstGeom prst="rect">
              <a:avLst/>
            </a:prstGeom>
            <a:noFill/>
            <a:ln>
              <a:noFill/>
            </a:ln>
          </p:spPr>
          <p:txBody>
            <a:bodyPr wrap="square">
              <a:spAutoFit/>
            </a:bodyPr>
            <a:lstStyle/>
            <a:p>
              <a:pPr fontAlgn="base">
                <a:spcBef>
                  <a:spcPct val="0"/>
                </a:spcBef>
                <a:spcAft>
                  <a:spcPct val="0"/>
                </a:spcAft>
              </a:pPr>
              <a:r>
                <a:rPr lang="en-GB" sz="1400" dirty="0">
                  <a:solidFill>
                    <a:schemeClr val="accent3"/>
                  </a:solidFill>
                  <a:latin typeface="+mj-lt"/>
                </a:rPr>
                <a:t>Lourenço </a:t>
              </a:r>
              <a:r>
                <a:rPr dirty="0"/>
                <a:t/>
              </a:r>
              <a:br>
                <a:rPr dirty="0"/>
              </a:br>
              <a:r>
                <a:rPr lang="en-GB" sz="1050" dirty="0">
                  <a:solidFill>
                    <a:schemeClr val="bg1"/>
                  </a:solidFill>
                  <a:latin typeface="+mj-lt"/>
                </a:rPr>
                <a:t>São Paulo</a:t>
              </a:r>
            </a:p>
          </p:txBody>
        </p:sp>
        <p:sp>
          <p:nvSpPr>
            <p:cNvPr id="144" name="Freeform 5"/>
            <p:cNvSpPr>
              <a:spLocks/>
            </p:cNvSpPr>
            <p:nvPr/>
          </p:nvSpPr>
          <p:spPr bwMode="auto">
            <a:xfrm>
              <a:off x="986196" y="3674688"/>
              <a:ext cx="703503" cy="8044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0"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145" name="Freeform 5"/>
            <p:cNvSpPr>
              <a:spLocks/>
            </p:cNvSpPr>
            <p:nvPr/>
          </p:nvSpPr>
          <p:spPr bwMode="auto">
            <a:xfrm>
              <a:off x="1760748" y="3708027"/>
              <a:ext cx="703503" cy="8044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1"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grpSp>
      <p:sp>
        <p:nvSpPr>
          <p:cNvPr id="146" name="Chevron 145">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grpSp>
        <p:nvGrpSpPr>
          <p:cNvPr id="147" name="Group 146"/>
          <p:cNvGrpSpPr/>
          <p:nvPr/>
        </p:nvGrpSpPr>
        <p:grpSpPr>
          <a:xfrm>
            <a:off x="2755826" y="280509"/>
            <a:ext cx="2429777" cy="3838804"/>
            <a:chOff x="3074320" y="280509"/>
            <a:chExt cx="2429777" cy="3838804"/>
          </a:xfrm>
        </p:grpSpPr>
        <p:sp>
          <p:nvSpPr>
            <p:cNvPr id="148" name="Freeform 5"/>
            <p:cNvSpPr>
              <a:spLocks/>
            </p:cNvSpPr>
            <p:nvPr/>
          </p:nvSpPr>
          <p:spPr bwMode="auto">
            <a:xfrm>
              <a:off x="3433792" y="2085621"/>
              <a:ext cx="1764000" cy="2016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49" name="Freeform 5"/>
            <p:cNvSpPr>
              <a:spLocks/>
            </p:cNvSpPr>
            <p:nvPr/>
          </p:nvSpPr>
          <p:spPr bwMode="auto">
            <a:xfrm>
              <a:off x="3074320" y="366824"/>
              <a:ext cx="2147410" cy="245550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50" name="Freeform 5"/>
            <p:cNvSpPr>
              <a:spLocks noEditPoints="1"/>
            </p:cNvSpPr>
            <p:nvPr/>
          </p:nvSpPr>
          <p:spPr bwMode="auto">
            <a:xfrm>
              <a:off x="3367092" y="280509"/>
              <a:ext cx="707766" cy="559951"/>
            </a:xfrm>
            <a:custGeom>
              <a:avLst/>
              <a:gdLst>
                <a:gd name="T0" fmla="*/ 0 w 2075"/>
                <a:gd name="T1" fmla="*/ 1717 h 1717"/>
                <a:gd name="T2" fmla="*/ 0 w 2075"/>
                <a:gd name="T3" fmla="*/ 1242 h 1717"/>
                <a:gd name="T4" fmla="*/ 90 w 2075"/>
                <a:gd name="T5" fmla="*/ 629 h 1717"/>
                <a:gd name="T6" fmla="*/ 398 w 2075"/>
                <a:gd name="T7" fmla="*/ 222 h 1717"/>
                <a:gd name="T8" fmla="*/ 888 w 2075"/>
                <a:gd name="T9" fmla="*/ 0 h 1717"/>
                <a:gd name="T10" fmla="*/ 888 w 2075"/>
                <a:gd name="T11" fmla="*/ 380 h 1717"/>
                <a:gd name="T12" fmla="*/ 669 w 2075"/>
                <a:gd name="T13" fmla="*/ 678 h 1717"/>
                <a:gd name="T14" fmla="*/ 888 w 2075"/>
                <a:gd name="T15" fmla="*/ 678 h 1717"/>
                <a:gd name="T16" fmla="*/ 888 w 2075"/>
                <a:gd name="T17" fmla="*/ 1717 h 1717"/>
                <a:gd name="T18" fmla="*/ 0 w 2075"/>
                <a:gd name="T19" fmla="*/ 1717 h 1717"/>
                <a:gd name="T20" fmla="*/ 1187 w 2075"/>
                <a:gd name="T21" fmla="*/ 1717 h 1717"/>
                <a:gd name="T22" fmla="*/ 1187 w 2075"/>
                <a:gd name="T23" fmla="*/ 1242 h 1717"/>
                <a:gd name="T24" fmla="*/ 1277 w 2075"/>
                <a:gd name="T25" fmla="*/ 629 h 1717"/>
                <a:gd name="T26" fmla="*/ 1583 w 2075"/>
                <a:gd name="T27" fmla="*/ 222 h 1717"/>
                <a:gd name="T28" fmla="*/ 2075 w 2075"/>
                <a:gd name="T29" fmla="*/ 0 h 1717"/>
                <a:gd name="T30" fmla="*/ 2075 w 2075"/>
                <a:gd name="T31" fmla="*/ 380 h 1717"/>
                <a:gd name="T32" fmla="*/ 1855 w 2075"/>
                <a:gd name="T33" fmla="*/ 678 h 1717"/>
                <a:gd name="T34" fmla="*/ 2075 w 2075"/>
                <a:gd name="T35" fmla="*/ 678 h 1717"/>
                <a:gd name="T36" fmla="*/ 2075 w 2075"/>
                <a:gd name="T37" fmla="*/ 1717 h 1717"/>
                <a:gd name="T38" fmla="*/ 1187 w 2075"/>
                <a:gd name="T39" fmla="*/ 1717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5" h="1717">
                  <a:moveTo>
                    <a:pt x="0" y="1717"/>
                  </a:moveTo>
                  <a:cubicBezTo>
                    <a:pt x="0" y="1242"/>
                    <a:pt x="0" y="1242"/>
                    <a:pt x="0" y="1242"/>
                  </a:cubicBezTo>
                  <a:cubicBezTo>
                    <a:pt x="0" y="993"/>
                    <a:pt x="30" y="788"/>
                    <a:pt x="90" y="629"/>
                  </a:cubicBezTo>
                  <a:cubicBezTo>
                    <a:pt x="150" y="469"/>
                    <a:pt x="253" y="334"/>
                    <a:pt x="398" y="222"/>
                  </a:cubicBezTo>
                  <a:cubicBezTo>
                    <a:pt x="544" y="111"/>
                    <a:pt x="707" y="37"/>
                    <a:pt x="888" y="0"/>
                  </a:cubicBezTo>
                  <a:cubicBezTo>
                    <a:pt x="888" y="380"/>
                    <a:pt x="888" y="380"/>
                    <a:pt x="888" y="380"/>
                  </a:cubicBezTo>
                  <a:cubicBezTo>
                    <a:pt x="759" y="454"/>
                    <a:pt x="686" y="554"/>
                    <a:pt x="669" y="678"/>
                  </a:cubicBezTo>
                  <a:cubicBezTo>
                    <a:pt x="888" y="678"/>
                    <a:pt x="888" y="678"/>
                    <a:pt x="888" y="678"/>
                  </a:cubicBezTo>
                  <a:cubicBezTo>
                    <a:pt x="888" y="1717"/>
                    <a:pt x="888" y="1717"/>
                    <a:pt x="888" y="1717"/>
                  </a:cubicBezTo>
                  <a:lnTo>
                    <a:pt x="0" y="1717"/>
                  </a:lnTo>
                  <a:close/>
                  <a:moveTo>
                    <a:pt x="1187" y="1717"/>
                  </a:moveTo>
                  <a:cubicBezTo>
                    <a:pt x="1187" y="1242"/>
                    <a:pt x="1187" y="1242"/>
                    <a:pt x="1187" y="1242"/>
                  </a:cubicBezTo>
                  <a:cubicBezTo>
                    <a:pt x="1187" y="993"/>
                    <a:pt x="1217" y="788"/>
                    <a:pt x="1277" y="629"/>
                  </a:cubicBezTo>
                  <a:cubicBezTo>
                    <a:pt x="1337" y="469"/>
                    <a:pt x="1439" y="334"/>
                    <a:pt x="1583" y="222"/>
                  </a:cubicBezTo>
                  <a:cubicBezTo>
                    <a:pt x="1728" y="111"/>
                    <a:pt x="1891" y="37"/>
                    <a:pt x="2075" y="0"/>
                  </a:cubicBezTo>
                  <a:cubicBezTo>
                    <a:pt x="2075" y="380"/>
                    <a:pt x="2075" y="380"/>
                    <a:pt x="2075" y="380"/>
                  </a:cubicBezTo>
                  <a:cubicBezTo>
                    <a:pt x="1946" y="454"/>
                    <a:pt x="1873" y="554"/>
                    <a:pt x="1855" y="678"/>
                  </a:cubicBezTo>
                  <a:cubicBezTo>
                    <a:pt x="2075" y="678"/>
                    <a:pt x="2075" y="678"/>
                    <a:pt x="2075" y="678"/>
                  </a:cubicBezTo>
                  <a:cubicBezTo>
                    <a:pt x="2075" y="1717"/>
                    <a:pt x="2075" y="1717"/>
                    <a:pt x="2075" y="1717"/>
                  </a:cubicBezTo>
                  <a:lnTo>
                    <a:pt x="1187" y="1717"/>
                  </a:lnTo>
                  <a:close/>
                </a:path>
              </a:pathLst>
            </a:custGeom>
            <a:solidFill>
              <a:srgbClr val="E5CE12"/>
            </a:solidFill>
            <a:ln>
              <a:noFill/>
            </a:ln>
          </p:spPr>
          <p:txBody>
            <a:bodyPr vert="horz" wrap="square" lIns="91440" tIns="45720" rIns="91440" bIns="45720" numCol="1" anchor="t" anchorCtr="0" compatLnSpc="1">
              <a:prstTxWarp prst="textNoShape">
                <a:avLst/>
              </a:prstTxWarp>
            </a:bodyPr>
            <a:lstStyle/>
            <a:p>
              <a:endParaRPr lang="en-GB"/>
            </a:p>
          </p:txBody>
        </p:sp>
        <p:sp>
          <p:nvSpPr>
            <p:cNvPr id="151" name="Rectangle 150"/>
            <p:cNvSpPr/>
            <p:nvPr/>
          </p:nvSpPr>
          <p:spPr>
            <a:xfrm>
              <a:off x="3262780" y="867856"/>
              <a:ext cx="2241317" cy="427809"/>
            </a:xfrm>
            <a:prstGeom prst="rect">
              <a:avLst/>
            </a:prstGeom>
          </p:spPr>
          <p:txBody>
            <a:bodyPr wrap="square">
              <a:spAutoFit/>
            </a:bodyPr>
            <a:lstStyle/>
            <a:p>
              <a:pPr>
                <a:lnSpc>
                  <a:spcPct val="90000"/>
                </a:lnSpc>
              </a:pPr>
              <a:r>
                <a:rPr lang="en-GB" sz="1200" dirty="0" smtClean="0">
                  <a:solidFill>
                    <a:schemeClr val="accent3"/>
                  </a:solidFill>
                  <a:latin typeface="+mj-lt"/>
                </a:rPr>
                <a:t>¿QUÉ SIENTEN </a:t>
              </a:r>
            </a:p>
            <a:p>
              <a:pPr>
                <a:lnSpc>
                  <a:spcPct val="90000"/>
                </a:lnSpc>
              </a:pPr>
              <a:r>
                <a:rPr lang="en-GB" sz="1200" dirty="0" smtClean="0">
                  <a:solidFill>
                    <a:schemeClr val="accent3"/>
                  </a:solidFill>
                  <a:latin typeface="+mj-lt"/>
                </a:rPr>
                <a:t>DE CARA AL EVENTO?</a:t>
              </a:r>
              <a:endParaRPr lang="es-ES" sz="1200" dirty="0">
                <a:solidFill>
                  <a:schemeClr val="accent3"/>
                </a:solidFill>
                <a:latin typeface="+mj-lt"/>
              </a:endParaRPr>
            </a:p>
          </p:txBody>
        </p:sp>
        <p:sp>
          <p:nvSpPr>
            <p:cNvPr id="152" name="Rectangle 151"/>
            <p:cNvSpPr/>
            <p:nvPr/>
          </p:nvSpPr>
          <p:spPr>
            <a:xfrm>
              <a:off x="3279706" y="1223268"/>
              <a:ext cx="1836826" cy="1392689"/>
            </a:xfrm>
            <a:prstGeom prst="rect">
              <a:avLst/>
            </a:prstGeom>
          </p:spPr>
          <p:txBody>
            <a:bodyPr wrap="square">
              <a:spAutoFit/>
            </a:bodyPr>
            <a:lstStyle/>
            <a:p>
              <a:pPr lvl="0">
                <a:defRPr/>
              </a:pPr>
              <a:r>
                <a:rPr lang="en-GB" sz="700" i="1" dirty="0">
                  <a:solidFill>
                    <a:schemeClr val="bg1"/>
                  </a:solidFill>
                </a:rPr>
                <a:t>«Un número excesivo de brasileños se está centrando en el lado negativo de la </a:t>
              </a:r>
              <a:r>
                <a:rPr lang="en-GB" sz="700" i="1" dirty="0" smtClean="0">
                  <a:solidFill>
                    <a:schemeClr val="bg1"/>
                  </a:solidFill>
                </a:rPr>
                <a:t>Copa Mundial </a:t>
              </a:r>
              <a:r>
                <a:rPr lang="en-GB" sz="700" i="1" dirty="0">
                  <a:solidFill>
                    <a:schemeClr val="bg1"/>
                  </a:solidFill>
                </a:rPr>
                <a:t>y olvidando que el suyo es un país que ama el fútbol. Es cierto que existe una gran cantidad de problemas y que tenemos motivos para estar indignados con el gobierno y con la FIFA. No obstante, no debemos dejar que </a:t>
              </a:r>
              <a:r>
                <a:rPr lang="en-GB" sz="700" i="1" dirty="0" err="1">
                  <a:solidFill>
                    <a:schemeClr val="bg1"/>
                  </a:solidFill>
                </a:rPr>
                <a:t>esto</a:t>
              </a:r>
              <a:r>
                <a:rPr lang="en-GB" sz="700" i="1" dirty="0">
                  <a:solidFill>
                    <a:schemeClr val="bg1"/>
                  </a:solidFill>
                </a:rPr>
                <a:t> </a:t>
              </a:r>
              <a:r>
                <a:rPr lang="en-GB" sz="700" i="1" dirty="0" smtClean="0">
                  <a:solidFill>
                    <a:schemeClr val="bg1"/>
                  </a:solidFill>
                </a:rPr>
                <a:t>no </a:t>
              </a:r>
              <a:r>
                <a:rPr lang="en-GB" sz="700" i="1" dirty="0" err="1" smtClean="0">
                  <a:solidFill>
                    <a:schemeClr val="bg1"/>
                  </a:solidFill>
                </a:rPr>
                <a:t>nos</a:t>
              </a:r>
              <a:r>
                <a:rPr lang="en-GB" sz="700" i="1" dirty="0" smtClean="0">
                  <a:solidFill>
                    <a:schemeClr val="bg1"/>
                  </a:solidFill>
                </a:rPr>
                <a:t> </a:t>
              </a:r>
              <a:r>
                <a:rPr lang="en-GB" sz="700" i="1" dirty="0">
                  <a:solidFill>
                    <a:schemeClr val="bg1"/>
                  </a:solidFill>
                </a:rPr>
                <a:t>impida disfrutar del campeonato o dar la bienvenida a todos los aficionados que vengan a disfrutar de él.» </a:t>
              </a:r>
            </a:p>
            <a:p>
              <a:pPr lvl="0">
                <a:defRPr/>
              </a:pPr>
              <a:r>
                <a:rPr lang="en-GB" sz="750" b="1" dirty="0">
                  <a:solidFill>
                    <a:schemeClr val="accent3"/>
                  </a:solidFill>
                </a:rPr>
                <a:t>-hombre, 33 años, periodista</a:t>
              </a:r>
            </a:p>
          </p:txBody>
        </p:sp>
        <p:sp>
          <p:nvSpPr>
            <p:cNvPr id="153" name="Rectangle 152"/>
            <p:cNvSpPr/>
            <p:nvPr/>
          </p:nvSpPr>
          <p:spPr>
            <a:xfrm>
              <a:off x="3535615" y="2618902"/>
              <a:ext cx="1680523" cy="1500411"/>
            </a:xfrm>
            <a:prstGeom prst="rect">
              <a:avLst/>
            </a:prstGeom>
          </p:spPr>
          <p:txBody>
            <a:bodyPr wrap="square">
              <a:spAutoFit/>
            </a:bodyPr>
            <a:lstStyle/>
            <a:p>
              <a:pPr lvl="0">
                <a:defRPr/>
              </a:pPr>
              <a:r>
                <a:rPr lang="en-GB" sz="700" i="1" dirty="0">
                  <a:solidFill>
                    <a:schemeClr val="bg1"/>
                  </a:solidFill>
                </a:rPr>
                <a:t>«La mayoría de los brasileños le dirá que, incluso si no les gusta el fútbol, resulta casi imposible permanecer al </a:t>
              </a:r>
              <a:r>
                <a:rPr lang="en-GB" sz="700" i="1" dirty="0" err="1">
                  <a:solidFill>
                    <a:schemeClr val="bg1"/>
                  </a:solidFill>
                </a:rPr>
                <a:t>margen</a:t>
              </a:r>
              <a:r>
                <a:rPr lang="en-GB" sz="700" i="1" dirty="0">
                  <a:solidFill>
                    <a:schemeClr val="bg1"/>
                  </a:solidFill>
                </a:rPr>
                <a:t> </a:t>
              </a:r>
              <a:r>
                <a:rPr lang="en-GB" sz="700" i="1" dirty="0" smtClean="0">
                  <a:solidFill>
                    <a:schemeClr val="bg1"/>
                  </a:solidFill>
                </a:rPr>
                <a:t>de </a:t>
              </a:r>
              <a:r>
                <a:rPr lang="en-GB" sz="700" i="1" dirty="0" err="1" smtClean="0">
                  <a:solidFill>
                    <a:schemeClr val="bg1"/>
                  </a:solidFill>
                </a:rPr>
                <a:t>él</a:t>
              </a:r>
              <a:r>
                <a:rPr lang="en-GB" sz="700" i="1" dirty="0" smtClean="0">
                  <a:solidFill>
                    <a:schemeClr val="bg1"/>
                  </a:solidFill>
                </a:rPr>
                <a:t> </a:t>
              </a:r>
              <a:r>
                <a:rPr lang="en-GB" sz="700" i="1" dirty="0" err="1" smtClean="0">
                  <a:solidFill>
                    <a:schemeClr val="bg1"/>
                  </a:solidFill>
                </a:rPr>
                <a:t>durante</a:t>
              </a:r>
              <a:r>
                <a:rPr lang="en-GB" sz="700" i="1" dirty="0" smtClean="0">
                  <a:solidFill>
                    <a:schemeClr val="bg1"/>
                  </a:solidFill>
                </a:rPr>
                <a:t> </a:t>
              </a:r>
              <a:r>
                <a:rPr lang="en-GB" sz="700" i="1" dirty="0">
                  <a:solidFill>
                    <a:schemeClr val="bg1"/>
                  </a:solidFill>
                </a:rPr>
                <a:t>la Copa Mundial. Las ciudades se convierten en pueblos </a:t>
              </a:r>
              <a:r>
                <a:rPr lang="en-GB" sz="700" i="1" dirty="0" err="1" smtClean="0">
                  <a:solidFill>
                    <a:schemeClr val="bg1"/>
                  </a:solidFill>
                </a:rPr>
                <a:t>fantasma</a:t>
              </a:r>
              <a:r>
                <a:rPr lang="en-GB" sz="700" i="1" dirty="0" smtClean="0">
                  <a:solidFill>
                    <a:schemeClr val="bg1"/>
                  </a:solidFill>
                </a:rPr>
                <a:t> </a:t>
              </a:r>
              <a:r>
                <a:rPr lang="en-GB" sz="700" i="1" dirty="0">
                  <a:solidFill>
                    <a:schemeClr val="bg1"/>
                  </a:solidFill>
                </a:rPr>
                <a:t>cuando Brasil juega. Durante los partidos, la emoción se apodera incluso de aquellos a quienes no les interesa. Si bien aún no se muestra emoción, estoy seguro de que surgirá en cuanto comience el evento en sí.» </a:t>
              </a:r>
            </a:p>
            <a:p>
              <a:pPr lvl="0">
                <a:defRPr/>
              </a:pPr>
              <a:r>
                <a:rPr lang="en-GB" sz="750" b="1" dirty="0">
                  <a:solidFill>
                    <a:schemeClr val="accent3"/>
                  </a:solidFill>
                </a:rPr>
                <a:t>- estudiante, 22 años, São Paulo </a:t>
              </a:r>
            </a:p>
          </p:txBody>
        </p:sp>
      </p:grpSp>
      <p:grpSp>
        <p:nvGrpSpPr>
          <p:cNvPr id="154" name="Group 153"/>
          <p:cNvGrpSpPr/>
          <p:nvPr/>
        </p:nvGrpSpPr>
        <p:grpSpPr>
          <a:xfrm>
            <a:off x="4715846" y="57263"/>
            <a:ext cx="2484000" cy="2878374"/>
            <a:chOff x="4715846" y="57263"/>
            <a:chExt cx="2484000" cy="2878374"/>
          </a:xfrm>
        </p:grpSpPr>
        <p:sp>
          <p:nvSpPr>
            <p:cNvPr id="155" name="Freeform 5"/>
            <p:cNvSpPr>
              <a:spLocks noChangeAspect="1"/>
            </p:cNvSpPr>
            <p:nvPr/>
          </p:nvSpPr>
          <p:spPr bwMode="auto">
            <a:xfrm>
              <a:off x="4715846" y="95251"/>
              <a:ext cx="2484000" cy="284038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56" name="Freeform 5"/>
            <p:cNvSpPr>
              <a:spLocks noEditPoints="1"/>
            </p:cNvSpPr>
            <p:nvPr/>
          </p:nvSpPr>
          <p:spPr bwMode="auto">
            <a:xfrm>
              <a:off x="4967522" y="57263"/>
              <a:ext cx="707766" cy="559951"/>
            </a:xfrm>
            <a:custGeom>
              <a:avLst/>
              <a:gdLst>
                <a:gd name="T0" fmla="*/ 0 w 2075"/>
                <a:gd name="T1" fmla="*/ 1717 h 1717"/>
                <a:gd name="T2" fmla="*/ 0 w 2075"/>
                <a:gd name="T3" fmla="*/ 1242 h 1717"/>
                <a:gd name="T4" fmla="*/ 90 w 2075"/>
                <a:gd name="T5" fmla="*/ 629 h 1717"/>
                <a:gd name="T6" fmla="*/ 398 w 2075"/>
                <a:gd name="T7" fmla="*/ 222 h 1717"/>
                <a:gd name="T8" fmla="*/ 888 w 2075"/>
                <a:gd name="T9" fmla="*/ 0 h 1717"/>
                <a:gd name="T10" fmla="*/ 888 w 2075"/>
                <a:gd name="T11" fmla="*/ 380 h 1717"/>
                <a:gd name="T12" fmla="*/ 669 w 2075"/>
                <a:gd name="T13" fmla="*/ 678 h 1717"/>
                <a:gd name="T14" fmla="*/ 888 w 2075"/>
                <a:gd name="T15" fmla="*/ 678 h 1717"/>
                <a:gd name="T16" fmla="*/ 888 w 2075"/>
                <a:gd name="T17" fmla="*/ 1717 h 1717"/>
                <a:gd name="T18" fmla="*/ 0 w 2075"/>
                <a:gd name="T19" fmla="*/ 1717 h 1717"/>
                <a:gd name="T20" fmla="*/ 1187 w 2075"/>
                <a:gd name="T21" fmla="*/ 1717 h 1717"/>
                <a:gd name="T22" fmla="*/ 1187 w 2075"/>
                <a:gd name="T23" fmla="*/ 1242 h 1717"/>
                <a:gd name="T24" fmla="*/ 1277 w 2075"/>
                <a:gd name="T25" fmla="*/ 629 h 1717"/>
                <a:gd name="T26" fmla="*/ 1583 w 2075"/>
                <a:gd name="T27" fmla="*/ 222 h 1717"/>
                <a:gd name="T28" fmla="*/ 2075 w 2075"/>
                <a:gd name="T29" fmla="*/ 0 h 1717"/>
                <a:gd name="T30" fmla="*/ 2075 w 2075"/>
                <a:gd name="T31" fmla="*/ 380 h 1717"/>
                <a:gd name="T32" fmla="*/ 1855 w 2075"/>
                <a:gd name="T33" fmla="*/ 678 h 1717"/>
                <a:gd name="T34" fmla="*/ 2075 w 2075"/>
                <a:gd name="T35" fmla="*/ 678 h 1717"/>
                <a:gd name="T36" fmla="*/ 2075 w 2075"/>
                <a:gd name="T37" fmla="*/ 1717 h 1717"/>
                <a:gd name="T38" fmla="*/ 1187 w 2075"/>
                <a:gd name="T39" fmla="*/ 1717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5" h="1717">
                  <a:moveTo>
                    <a:pt x="0" y="1717"/>
                  </a:moveTo>
                  <a:cubicBezTo>
                    <a:pt x="0" y="1242"/>
                    <a:pt x="0" y="1242"/>
                    <a:pt x="0" y="1242"/>
                  </a:cubicBezTo>
                  <a:cubicBezTo>
                    <a:pt x="0" y="993"/>
                    <a:pt x="30" y="788"/>
                    <a:pt x="90" y="629"/>
                  </a:cubicBezTo>
                  <a:cubicBezTo>
                    <a:pt x="150" y="469"/>
                    <a:pt x="253" y="334"/>
                    <a:pt x="398" y="222"/>
                  </a:cubicBezTo>
                  <a:cubicBezTo>
                    <a:pt x="544" y="111"/>
                    <a:pt x="707" y="37"/>
                    <a:pt x="888" y="0"/>
                  </a:cubicBezTo>
                  <a:cubicBezTo>
                    <a:pt x="888" y="380"/>
                    <a:pt x="888" y="380"/>
                    <a:pt x="888" y="380"/>
                  </a:cubicBezTo>
                  <a:cubicBezTo>
                    <a:pt x="759" y="454"/>
                    <a:pt x="686" y="554"/>
                    <a:pt x="669" y="678"/>
                  </a:cubicBezTo>
                  <a:cubicBezTo>
                    <a:pt x="888" y="678"/>
                    <a:pt x="888" y="678"/>
                    <a:pt x="888" y="678"/>
                  </a:cubicBezTo>
                  <a:cubicBezTo>
                    <a:pt x="888" y="1717"/>
                    <a:pt x="888" y="1717"/>
                    <a:pt x="888" y="1717"/>
                  </a:cubicBezTo>
                  <a:lnTo>
                    <a:pt x="0" y="1717"/>
                  </a:lnTo>
                  <a:close/>
                  <a:moveTo>
                    <a:pt x="1187" y="1717"/>
                  </a:moveTo>
                  <a:cubicBezTo>
                    <a:pt x="1187" y="1242"/>
                    <a:pt x="1187" y="1242"/>
                    <a:pt x="1187" y="1242"/>
                  </a:cubicBezTo>
                  <a:cubicBezTo>
                    <a:pt x="1187" y="993"/>
                    <a:pt x="1217" y="788"/>
                    <a:pt x="1277" y="629"/>
                  </a:cubicBezTo>
                  <a:cubicBezTo>
                    <a:pt x="1337" y="469"/>
                    <a:pt x="1439" y="334"/>
                    <a:pt x="1583" y="222"/>
                  </a:cubicBezTo>
                  <a:cubicBezTo>
                    <a:pt x="1728" y="111"/>
                    <a:pt x="1891" y="37"/>
                    <a:pt x="2075" y="0"/>
                  </a:cubicBezTo>
                  <a:cubicBezTo>
                    <a:pt x="2075" y="380"/>
                    <a:pt x="2075" y="380"/>
                    <a:pt x="2075" y="380"/>
                  </a:cubicBezTo>
                  <a:cubicBezTo>
                    <a:pt x="1946" y="454"/>
                    <a:pt x="1873" y="554"/>
                    <a:pt x="1855" y="678"/>
                  </a:cubicBezTo>
                  <a:cubicBezTo>
                    <a:pt x="2075" y="678"/>
                    <a:pt x="2075" y="678"/>
                    <a:pt x="2075" y="678"/>
                  </a:cubicBezTo>
                  <a:cubicBezTo>
                    <a:pt x="2075" y="1717"/>
                    <a:pt x="2075" y="1717"/>
                    <a:pt x="2075" y="1717"/>
                  </a:cubicBezTo>
                  <a:lnTo>
                    <a:pt x="1187" y="171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57" name="Rectangle 156"/>
            <p:cNvSpPr/>
            <p:nvPr/>
          </p:nvSpPr>
          <p:spPr>
            <a:xfrm>
              <a:off x="4716677" y="636471"/>
              <a:ext cx="2478659" cy="424732"/>
            </a:xfrm>
            <a:prstGeom prst="rect">
              <a:avLst/>
            </a:prstGeom>
          </p:spPr>
          <p:txBody>
            <a:bodyPr wrap="square">
              <a:spAutoFit/>
            </a:bodyPr>
            <a:lstStyle/>
            <a:p>
              <a:pPr>
                <a:lnSpc>
                  <a:spcPct val="90000"/>
                </a:lnSpc>
              </a:pPr>
              <a:r>
                <a:rPr lang="en-GB" sz="1200" dirty="0" smtClean="0">
                  <a:solidFill>
                    <a:schemeClr val="accent1"/>
                  </a:solidFill>
                  <a:latin typeface="+mj-lt"/>
                </a:rPr>
                <a:t>¿QUÉ PIENSAN DE</a:t>
              </a:r>
            </a:p>
            <a:p>
              <a:pPr>
                <a:lnSpc>
                  <a:spcPct val="90000"/>
                </a:lnSpc>
              </a:pPr>
              <a:r>
                <a:rPr lang="en-GB" sz="1200" dirty="0" smtClean="0">
                  <a:solidFill>
                    <a:schemeClr val="accent1"/>
                  </a:solidFill>
                  <a:latin typeface="+mj-lt"/>
                </a:rPr>
                <a:t>LA PARTICIPACIÓN DE LAS MARCAS?</a:t>
              </a:r>
              <a:endParaRPr lang="es-ES" sz="1200" dirty="0">
                <a:solidFill>
                  <a:schemeClr val="accent1"/>
                </a:solidFill>
                <a:latin typeface="+mj-lt"/>
              </a:endParaRPr>
            </a:p>
          </p:txBody>
        </p:sp>
        <p:sp>
          <p:nvSpPr>
            <p:cNvPr id="158" name="Rectangle 157"/>
            <p:cNvSpPr/>
            <p:nvPr/>
          </p:nvSpPr>
          <p:spPr>
            <a:xfrm>
              <a:off x="4874150" y="1019193"/>
              <a:ext cx="1836826" cy="1677382"/>
            </a:xfrm>
            <a:prstGeom prst="rect">
              <a:avLst/>
            </a:prstGeom>
          </p:spPr>
          <p:txBody>
            <a:bodyPr wrap="square">
              <a:spAutoFit/>
            </a:bodyPr>
            <a:lstStyle/>
            <a:p>
              <a:pPr lvl="0">
                <a:defRPr/>
              </a:pPr>
              <a:r>
                <a:rPr lang="en-GB" sz="700" i="1" dirty="0">
                  <a:solidFill>
                    <a:schemeClr val="bg1"/>
                  </a:solidFill>
                </a:rPr>
                <a:t>«Curiosamente, se ha dirigido muy poca indignación hacia las grandes compañías que patrocinan el evento, a pesar del monopolio que acapararán durante el propio evento.»</a:t>
              </a:r>
            </a:p>
            <a:p>
              <a:pPr lvl="0">
                <a:defRPr/>
              </a:pPr>
              <a:r>
                <a:rPr lang="en-GB" sz="700" b="1" dirty="0" smtClean="0">
                  <a:solidFill>
                    <a:schemeClr val="accent1"/>
                  </a:solidFill>
                </a:rPr>
                <a:t>- São Paulo </a:t>
              </a:r>
              <a:endParaRPr lang="es-ES" sz="700" b="1" dirty="0" smtClean="0">
                <a:solidFill>
                  <a:schemeClr val="accent1"/>
                </a:solidFill>
              </a:endParaRPr>
            </a:p>
            <a:p>
              <a:pPr lvl="0">
                <a:spcBef>
                  <a:spcPts val="600"/>
                </a:spcBef>
                <a:defRPr/>
              </a:pPr>
              <a:r>
                <a:rPr lang="en-GB" sz="700" i="1" dirty="0">
                  <a:solidFill>
                    <a:schemeClr val="bg1"/>
                  </a:solidFill>
                </a:rPr>
                <a:t>«La indignación se ha dirigido principalmente hacia el gobierno de Brasil, como los responsables de los problemas generados en torno a la Copa Mundial, y a los miembros de la FIFA como sus instigadores.»</a:t>
              </a:r>
            </a:p>
            <a:p>
              <a:pPr lvl="0">
                <a:defRPr/>
              </a:pPr>
              <a:r>
                <a:rPr lang="en-GB" sz="700" b="1" dirty="0">
                  <a:solidFill>
                    <a:schemeClr val="accent1"/>
                  </a:solidFill>
                </a:rPr>
                <a:t> </a:t>
              </a:r>
              <a:r>
                <a:rPr lang="en-GB" sz="700" b="1" dirty="0" smtClean="0">
                  <a:solidFill>
                    <a:schemeClr val="accent1"/>
                  </a:solidFill>
                </a:rPr>
                <a:t>        - </a:t>
              </a:r>
              <a:r>
                <a:rPr lang="en-GB" sz="700" b="1" dirty="0">
                  <a:solidFill>
                    <a:schemeClr val="accent1"/>
                  </a:solidFill>
                </a:rPr>
                <a:t>São Paulo</a:t>
              </a:r>
            </a:p>
            <a:p>
              <a:pPr lvl="0">
                <a:defRPr/>
              </a:pPr>
              <a:endParaRPr lang="es-ES" sz="700" b="1" dirty="0">
                <a:solidFill>
                  <a:schemeClr val="accent6"/>
                </a:solidFill>
              </a:endParaRPr>
            </a:p>
          </p:txBody>
        </p:sp>
      </p:grpSp>
      <p:grpSp>
        <p:nvGrpSpPr>
          <p:cNvPr id="162" name="Group 161"/>
          <p:cNvGrpSpPr/>
          <p:nvPr/>
        </p:nvGrpSpPr>
        <p:grpSpPr>
          <a:xfrm>
            <a:off x="4947188" y="2340075"/>
            <a:ext cx="1938176" cy="2432109"/>
            <a:chOff x="4947188" y="2340075"/>
            <a:chExt cx="1938176" cy="2432109"/>
          </a:xfrm>
        </p:grpSpPr>
        <p:sp>
          <p:nvSpPr>
            <p:cNvPr id="163" name="Freeform 5"/>
            <p:cNvSpPr>
              <a:spLocks noChangeAspect="1"/>
            </p:cNvSpPr>
            <p:nvPr/>
          </p:nvSpPr>
          <p:spPr bwMode="auto">
            <a:xfrm>
              <a:off x="5661364" y="2340075"/>
              <a:ext cx="1224000" cy="139961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9CC813"/>
            </a:solidFill>
            <a:ln>
              <a:noFill/>
            </a:ln>
          </p:spPr>
          <p:txBody>
            <a:bodyPr vert="horz" wrap="square" lIns="91440" tIns="45720" rIns="91440" bIns="45720" numCol="1" anchor="ctr" anchorCtr="0" compatLnSpc="1">
              <a:prstTxWarp prst="textNoShape">
                <a:avLst/>
              </a:prstTxWarp>
            </a:bodyPr>
            <a:lstStyle/>
            <a:p>
              <a:pPr lvl="0" algn="ctr">
                <a:defRPr/>
              </a:pPr>
              <a:r>
                <a:rPr lang="en-GB" sz="800" dirty="0">
                  <a:solidFill>
                    <a:srgbClr val="262626"/>
                  </a:solidFill>
                </a:rPr>
                <a:t>Una serie de empresas sin acreditación de la FIFA ha tenido que ingeniar formas de referirse al evento sin hacer referencia explícita a ciertos términos.  </a:t>
              </a:r>
            </a:p>
          </p:txBody>
        </p:sp>
        <p:sp>
          <p:nvSpPr>
            <p:cNvPr id="164" name="Freeform 5"/>
            <p:cNvSpPr>
              <a:spLocks noChangeAspect="1"/>
            </p:cNvSpPr>
            <p:nvPr/>
          </p:nvSpPr>
          <p:spPr bwMode="auto">
            <a:xfrm>
              <a:off x="4947188" y="3372574"/>
              <a:ext cx="1224000" cy="139961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9CC813"/>
            </a:solidFill>
            <a:ln>
              <a:noFill/>
            </a:ln>
          </p:spPr>
          <p:txBody>
            <a:bodyPr vert="horz" wrap="square" lIns="91440" tIns="45720" rIns="91440" bIns="45720" numCol="1" anchor="ctr" anchorCtr="0" compatLnSpc="1">
              <a:prstTxWarp prst="textNoShape">
                <a:avLst/>
              </a:prstTxWarp>
            </a:bodyPr>
            <a:lstStyle/>
            <a:p>
              <a:pPr lvl="0" algn="ctr">
                <a:defRPr/>
              </a:pPr>
              <a:r>
                <a:rPr lang="en-GB" sz="800" dirty="0">
                  <a:solidFill>
                    <a:srgbClr val="262626"/>
                  </a:solidFill>
                </a:rPr>
                <a:t>No han pasado desapercibidos los intentos de hacer referencia a la Copa Mundial por parte de numerosas marcas locales e internacionales.</a:t>
              </a:r>
            </a:p>
          </p:txBody>
        </p:sp>
      </p:grpSp>
      <p:sp>
        <p:nvSpPr>
          <p:cNvPr id="165" name="Chevron 164">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grpSp>
        <p:nvGrpSpPr>
          <p:cNvPr id="166" name="Group 165"/>
          <p:cNvGrpSpPr/>
          <p:nvPr/>
        </p:nvGrpSpPr>
        <p:grpSpPr>
          <a:xfrm>
            <a:off x="6659063" y="352104"/>
            <a:ext cx="2807559" cy="3077564"/>
            <a:chOff x="6659063" y="444570"/>
            <a:chExt cx="2807559" cy="3077564"/>
          </a:xfrm>
        </p:grpSpPr>
        <p:sp>
          <p:nvSpPr>
            <p:cNvPr id="167" name="Freeform 5"/>
            <p:cNvSpPr>
              <a:spLocks/>
            </p:cNvSpPr>
            <p:nvPr/>
          </p:nvSpPr>
          <p:spPr bwMode="auto">
            <a:xfrm>
              <a:off x="6667088" y="444570"/>
              <a:ext cx="2691419" cy="3077564"/>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9804"/>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68" name="Freeform 5"/>
            <p:cNvSpPr>
              <a:spLocks noEditPoints="1"/>
            </p:cNvSpPr>
            <p:nvPr/>
          </p:nvSpPr>
          <p:spPr bwMode="auto">
            <a:xfrm>
              <a:off x="7379715" y="490913"/>
              <a:ext cx="707766" cy="559951"/>
            </a:xfrm>
            <a:custGeom>
              <a:avLst/>
              <a:gdLst>
                <a:gd name="T0" fmla="*/ 0 w 2075"/>
                <a:gd name="T1" fmla="*/ 1717 h 1717"/>
                <a:gd name="T2" fmla="*/ 0 w 2075"/>
                <a:gd name="T3" fmla="*/ 1242 h 1717"/>
                <a:gd name="T4" fmla="*/ 90 w 2075"/>
                <a:gd name="T5" fmla="*/ 629 h 1717"/>
                <a:gd name="T6" fmla="*/ 398 w 2075"/>
                <a:gd name="T7" fmla="*/ 222 h 1717"/>
                <a:gd name="T8" fmla="*/ 888 w 2075"/>
                <a:gd name="T9" fmla="*/ 0 h 1717"/>
                <a:gd name="T10" fmla="*/ 888 w 2075"/>
                <a:gd name="T11" fmla="*/ 380 h 1717"/>
                <a:gd name="T12" fmla="*/ 669 w 2075"/>
                <a:gd name="T13" fmla="*/ 678 h 1717"/>
                <a:gd name="T14" fmla="*/ 888 w 2075"/>
                <a:gd name="T15" fmla="*/ 678 h 1717"/>
                <a:gd name="T16" fmla="*/ 888 w 2075"/>
                <a:gd name="T17" fmla="*/ 1717 h 1717"/>
                <a:gd name="T18" fmla="*/ 0 w 2075"/>
                <a:gd name="T19" fmla="*/ 1717 h 1717"/>
                <a:gd name="T20" fmla="*/ 1187 w 2075"/>
                <a:gd name="T21" fmla="*/ 1717 h 1717"/>
                <a:gd name="T22" fmla="*/ 1187 w 2075"/>
                <a:gd name="T23" fmla="*/ 1242 h 1717"/>
                <a:gd name="T24" fmla="*/ 1277 w 2075"/>
                <a:gd name="T25" fmla="*/ 629 h 1717"/>
                <a:gd name="T26" fmla="*/ 1583 w 2075"/>
                <a:gd name="T27" fmla="*/ 222 h 1717"/>
                <a:gd name="T28" fmla="*/ 2075 w 2075"/>
                <a:gd name="T29" fmla="*/ 0 h 1717"/>
                <a:gd name="T30" fmla="*/ 2075 w 2075"/>
                <a:gd name="T31" fmla="*/ 380 h 1717"/>
                <a:gd name="T32" fmla="*/ 1855 w 2075"/>
                <a:gd name="T33" fmla="*/ 678 h 1717"/>
                <a:gd name="T34" fmla="*/ 2075 w 2075"/>
                <a:gd name="T35" fmla="*/ 678 h 1717"/>
                <a:gd name="T36" fmla="*/ 2075 w 2075"/>
                <a:gd name="T37" fmla="*/ 1717 h 1717"/>
                <a:gd name="T38" fmla="*/ 1187 w 2075"/>
                <a:gd name="T39" fmla="*/ 1717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5" h="1717">
                  <a:moveTo>
                    <a:pt x="0" y="1717"/>
                  </a:moveTo>
                  <a:cubicBezTo>
                    <a:pt x="0" y="1242"/>
                    <a:pt x="0" y="1242"/>
                    <a:pt x="0" y="1242"/>
                  </a:cubicBezTo>
                  <a:cubicBezTo>
                    <a:pt x="0" y="993"/>
                    <a:pt x="30" y="788"/>
                    <a:pt x="90" y="629"/>
                  </a:cubicBezTo>
                  <a:cubicBezTo>
                    <a:pt x="150" y="469"/>
                    <a:pt x="253" y="334"/>
                    <a:pt x="398" y="222"/>
                  </a:cubicBezTo>
                  <a:cubicBezTo>
                    <a:pt x="544" y="111"/>
                    <a:pt x="707" y="37"/>
                    <a:pt x="888" y="0"/>
                  </a:cubicBezTo>
                  <a:cubicBezTo>
                    <a:pt x="888" y="380"/>
                    <a:pt x="888" y="380"/>
                    <a:pt x="888" y="380"/>
                  </a:cubicBezTo>
                  <a:cubicBezTo>
                    <a:pt x="759" y="454"/>
                    <a:pt x="686" y="554"/>
                    <a:pt x="669" y="678"/>
                  </a:cubicBezTo>
                  <a:cubicBezTo>
                    <a:pt x="888" y="678"/>
                    <a:pt x="888" y="678"/>
                    <a:pt x="888" y="678"/>
                  </a:cubicBezTo>
                  <a:cubicBezTo>
                    <a:pt x="888" y="1717"/>
                    <a:pt x="888" y="1717"/>
                    <a:pt x="888" y="1717"/>
                  </a:cubicBezTo>
                  <a:lnTo>
                    <a:pt x="0" y="1717"/>
                  </a:lnTo>
                  <a:close/>
                  <a:moveTo>
                    <a:pt x="1187" y="1717"/>
                  </a:moveTo>
                  <a:cubicBezTo>
                    <a:pt x="1187" y="1242"/>
                    <a:pt x="1187" y="1242"/>
                    <a:pt x="1187" y="1242"/>
                  </a:cubicBezTo>
                  <a:cubicBezTo>
                    <a:pt x="1187" y="993"/>
                    <a:pt x="1217" y="788"/>
                    <a:pt x="1277" y="629"/>
                  </a:cubicBezTo>
                  <a:cubicBezTo>
                    <a:pt x="1337" y="469"/>
                    <a:pt x="1439" y="334"/>
                    <a:pt x="1583" y="222"/>
                  </a:cubicBezTo>
                  <a:cubicBezTo>
                    <a:pt x="1728" y="111"/>
                    <a:pt x="1891" y="37"/>
                    <a:pt x="2075" y="0"/>
                  </a:cubicBezTo>
                  <a:cubicBezTo>
                    <a:pt x="2075" y="380"/>
                    <a:pt x="2075" y="380"/>
                    <a:pt x="2075" y="380"/>
                  </a:cubicBezTo>
                  <a:cubicBezTo>
                    <a:pt x="1946" y="454"/>
                    <a:pt x="1873" y="554"/>
                    <a:pt x="1855" y="678"/>
                  </a:cubicBezTo>
                  <a:cubicBezTo>
                    <a:pt x="2075" y="678"/>
                    <a:pt x="2075" y="678"/>
                    <a:pt x="2075" y="678"/>
                  </a:cubicBezTo>
                  <a:cubicBezTo>
                    <a:pt x="2075" y="1717"/>
                    <a:pt x="2075" y="1717"/>
                    <a:pt x="2075" y="1717"/>
                  </a:cubicBezTo>
                  <a:lnTo>
                    <a:pt x="1187" y="171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GB"/>
            </a:p>
          </p:txBody>
        </p:sp>
        <p:sp>
          <p:nvSpPr>
            <p:cNvPr id="169" name="Rectangle 168"/>
            <p:cNvSpPr/>
            <p:nvPr/>
          </p:nvSpPr>
          <p:spPr>
            <a:xfrm>
              <a:off x="6849445" y="1007998"/>
              <a:ext cx="2617177" cy="427809"/>
            </a:xfrm>
            <a:prstGeom prst="rect">
              <a:avLst/>
            </a:prstGeom>
          </p:spPr>
          <p:txBody>
            <a:bodyPr wrap="square">
              <a:spAutoFit/>
            </a:bodyPr>
            <a:lstStyle/>
            <a:p>
              <a:pPr>
                <a:lnSpc>
                  <a:spcPct val="90000"/>
                </a:lnSpc>
              </a:pPr>
              <a:r>
                <a:rPr lang="en-GB" sz="1200" dirty="0" smtClean="0">
                  <a:solidFill>
                    <a:schemeClr val="accent4"/>
                  </a:solidFill>
                  <a:latin typeface="+mj-lt"/>
                </a:rPr>
                <a:t>¿</a:t>
              </a:r>
              <a:r>
                <a:rPr lang="es-ES" sz="1200" dirty="0">
                  <a:solidFill>
                    <a:schemeClr val="accent4"/>
                  </a:solidFill>
                  <a:latin typeface="+mj-lt"/>
                </a:rPr>
                <a:t>CÓMO SEGUIRÁN LA COPA MUNDIAL 2014</a:t>
              </a:r>
              <a:r>
                <a:rPr lang="en-GB" sz="1200" dirty="0" smtClean="0">
                  <a:solidFill>
                    <a:schemeClr val="accent4"/>
                  </a:solidFill>
                  <a:latin typeface="+mj-lt"/>
                </a:rPr>
                <a:t>?</a:t>
              </a:r>
              <a:endParaRPr lang="es-ES" sz="1200" dirty="0">
                <a:solidFill>
                  <a:schemeClr val="accent4"/>
                </a:solidFill>
                <a:latin typeface="+mj-lt"/>
              </a:endParaRPr>
            </a:p>
          </p:txBody>
        </p:sp>
        <p:sp>
          <p:nvSpPr>
            <p:cNvPr id="170" name="Rectangle 169"/>
            <p:cNvSpPr/>
            <p:nvPr/>
          </p:nvSpPr>
          <p:spPr>
            <a:xfrm>
              <a:off x="6659063" y="1337034"/>
              <a:ext cx="2385215" cy="1600438"/>
            </a:xfrm>
            <a:prstGeom prst="rect">
              <a:avLst/>
            </a:prstGeom>
          </p:spPr>
          <p:txBody>
            <a:bodyPr wrap="square">
              <a:spAutoFit/>
            </a:bodyPr>
            <a:lstStyle/>
            <a:p>
              <a:pPr lvl="0">
                <a:defRPr/>
              </a:pPr>
              <a:r>
                <a:rPr lang="en-GB" sz="700" i="1" dirty="0">
                  <a:solidFill>
                    <a:schemeClr val="bg1"/>
                  </a:solidFill>
                </a:rPr>
                <a:t>«Ver las retransmisiones televisivas en vivo, </a:t>
              </a:r>
              <a:r>
                <a:rPr lang="en-GB" sz="700" i="1" dirty="0" err="1" smtClean="0">
                  <a:solidFill>
                    <a:schemeClr val="bg1"/>
                  </a:solidFill>
                </a:rPr>
                <a:t>celebrar</a:t>
              </a:r>
              <a:r>
                <a:rPr lang="en-GB" sz="700" i="1" dirty="0" smtClean="0">
                  <a:solidFill>
                    <a:schemeClr val="bg1"/>
                  </a:solidFill>
                </a:rPr>
                <a:t> / </a:t>
              </a:r>
              <a:r>
                <a:rPr lang="en-GB" sz="700" i="1" dirty="0" err="1" smtClean="0">
                  <a:solidFill>
                    <a:schemeClr val="bg1"/>
                  </a:solidFill>
                </a:rPr>
                <a:t>asistir</a:t>
              </a:r>
              <a:r>
                <a:rPr lang="en-GB" sz="700" i="1" dirty="0" smtClean="0">
                  <a:solidFill>
                    <a:schemeClr val="bg1"/>
                  </a:solidFill>
                </a:rPr>
                <a:t> </a:t>
              </a:r>
              <a:r>
                <a:rPr lang="en-GB" sz="700" i="1" dirty="0">
                  <a:solidFill>
                    <a:schemeClr val="bg1"/>
                  </a:solidFill>
                </a:rPr>
                <a:t>a fiestas y eventos públicos de la Copa Mundial, bloguear, ver vídeos online… todo lo anterior. La gente se reunirá también en los Festivales de Aficionados de la FIFA, entre ellos uno en la playa de Copacabana, y en bares y fiestas en la calle. Siempre y cuando lo permitan la policía, los "bloques negros" [grupos violentos de manifestantes con una cierta afiliación entre sí] y </a:t>
              </a:r>
              <a:r>
                <a:rPr lang="en-GB" sz="700" i="1" dirty="0" smtClean="0">
                  <a:solidFill>
                    <a:schemeClr val="bg1"/>
                  </a:solidFill>
                </a:rPr>
                <a:t>el </a:t>
              </a:r>
              <a:r>
                <a:rPr lang="en-GB" sz="700" i="1" dirty="0" err="1" smtClean="0">
                  <a:solidFill>
                    <a:schemeClr val="bg1"/>
                  </a:solidFill>
                </a:rPr>
                <a:t>tiempo</a:t>
              </a:r>
              <a:r>
                <a:rPr lang="en-GB" sz="700" i="1" dirty="0" smtClean="0">
                  <a:solidFill>
                    <a:schemeClr val="bg1"/>
                  </a:solidFill>
                </a:rPr>
                <a:t>. </a:t>
              </a:r>
              <a:r>
                <a:rPr lang="en-GB" sz="700" i="1" dirty="0">
                  <a:solidFill>
                    <a:schemeClr val="bg1"/>
                  </a:solidFill>
                </a:rPr>
                <a:t>Nada está claro todavía, excepto que se han incrementado las ventas de </a:t>
              </a:r>
              <a:r>
                <a:rPr lang="en-GB" sz="700" i="1" dirty="0" err="1" smtClean="0">
                  <a:solidFill>
                    <a:schemeClr val="bg1"/>
                  </a:solidFill>
                </a:rPr>
                <a:t>televisiones</a:t>
              </a:r>
              <a:r>
                <a:rPr lang="en-GB" sz="700" i="1" dirty="0" smtClean="0">
                  <a:solidFill>
                    <a:schemeClr val="bg1"/>
                  </a:solidFill>
                </a:rPr>
                <a:t> </a:t>
              </a:r>
              <a:r>
                <a:rPr lang="en-GB" sz="700" i="1" dirty="0">
                  <a:solidFill>
                    <a:schemeClr val="bg1"/>
                  </a:solidFill>
                </a:rPr>
                <a:t>HD. Es de esperar que todo el mundo vea la Copa Mundial en casa, al menos en parte.» </a:t>
              </a:r>
            </a:p>
            <a:p>
              <a:pPr lvl="0">
                <a:defRPr/>
              </a:pPr>
              <a:r>
                <a:rPr lang="en-GB" sz="700" i="1" dirty="0" smtClean="0">
                  <a:solidFill>
                    <a:schemeClr val="accent4"/>
                  </a:solidFill>
                </a:rPr>
                <a:t>       -</a:t>
              </a:r>
              <a:r>
                <a:rPr lang="en-GB" sz="700" i="1" dirty="0">
                  <a:solidFill>
                    <a:schemeClr val="accent4"/>
                  </a:solidFill>
                </a:rPr>
                <a:t>hombre, 38 años, Río de Janeiro</a:t>
              </a:r>
            </a:p>
            <a:p>
              <a:pPr lvl="0">
                <a:defRPr/>
              </a:pPr>
              <a:endParaRPr lang="es-ES" sz="700" b="1" dirty="0">
                <a:solidFill>
                  <a:schemeClr val="accent6"/>
                </a:solidFill>
              </a:endParaRPr>
            </a:p>
          </p:txBody>
        </p:sp>
      </p:grpSp>
      <p:sp>
        <p:nvSpPr>
          <p:cNvPr id="173" name="TextBox 172"/>
          <p:cNvSpPr txBox="1"/>
          <p:nvPr/>
        </p:nvSpPr>
        <p:spPr>
          <a:xfrm>
            <a:off x="259007" y="4474105"/>
            <a:ext cx="5341769" cy="595548"/>
          </a:xfrm>
          <a:prstGeom prst="rect">
            <a:avLst/>
          </a:prstGeom>
          <a:noFill/>
        </p:spPr>
        <p:txBody>
          <a:bodyPr wrap="square" rtlCol="0">
            <a:spAutoFit/>
          </a:bodyPr>
          <a:lstStyle/>
          <a:p>
            <a:pPr>
              <a:lnSpc>
                <a:spcPct val="90000"/>
              </a:lnSpc>
            </a:pPr>
            <a:r>
              <a:rPr lang="en-GB" sz="600" b="1" dirty="0">
                <a:solidFill>
                  <a:schemeClr val="bg1"/>
                </a:solidFill>
              </a:rPr>
              <a:t>Fuente: </a:t>
            </a:r>
            <a:r>
              <a:rPr lang="en-GB" sz="600" dirty="0" smtClean="0">
                <a:solidFill>
                  <a:schemeClr val="bg1"/>
                </a:solidFill>
              </a:rPr>
              <a:t>Sonar de OMG conjuntamente con el trabajo de campo de Future Foundation: 21 a 30 de mayo de 2014, en Río de Janeiro y </a:t>
            </a:r>
            <a:r>
              <a:rPr lang="en-GB" sz="600" kern="0" dirty="0" smtClean="0">
                <a:solidFill>
                  <a:srgbClr val="FFFFFF"/>
                </a:solidFill>
              </a:rPr>
              <a:t>São Paulo</a:t>
            </a:r>
            <a:r>
              <a:rPr lang="en-GB" sz="600" dirty="0" smtClean="0">
                <a:solidFill>
                  <a:srgbClr val="FFFFFF"/>
                </a:solidFill>
              </a:rPr>
              <a:t>.</a:t>
            </a:r>
            <a:r>
              <a:rPr dirty="0" smtClean="0"/>
              <a:t> </a:t>
            </a:r>
            <a:endParaRPr lang="es-ES" sz="600" dirty="0">
              <a:solidFill>
                <a:schemeClr val="bg1"/>
              </a:solidFill>
            </a:endParaRPr>
          </a:p>
          <a:p>
            <a:pPr>
              <a:lnSpc>
                <a:spcPct val="90000"/>
              </a:lnSpc>
            </a:pPr>
            <a:r>
              <a:rPr dirty="0" smtClean="0"/>
              <a:t>  </a:t>
            </a:r>
            <a:endParaRPr lang="es-ES" sz="600" dirty="0">
              <a:solidFill>
                <a:schemeClr val="bg1"/>
              </a:solidFill>
            </a:endParaRPr>
          </a:p>
        </p:txBody>
      </p:sp>
      <p:grpSp>
        <p:nvGrpSpPr>
          <p:cNvPr id="81" name="Group 80"/>
          <p:cNvGrpSpPr/>
          <p:nvPr/>
        </p:nvGrpSpPr>
        <p:grpSpPr>
          <a:xfrm>
            <a:off x="1637994" y="4734632"/>
            <a:ext cx="7506006" cy="417693"/>
            <a:chOff x="1637994" y="4734632"/>
            <a:chExt cx="7506006" cy="417693"/>
          </a:xfrm>
        </p:grpSpPr>
        <p:sp>
          <p:nvSpPr>
            <p:cNvPr id="82" name="Isosceles Triangle 81"/>
            <p:cNvSpPr/>
            <p:nvPr/>
          </p:nvSpPr>
          <p:spPr>
            <a:xfrm>
              <a:off x="2818885" y="4734632"/>
              <a:ext cx="324000" cy="144000"/>
            </a:xfrm>
            <a:prstGeom prst="triangle">
              <a:avLst/>
            </a:prstGeom>
            <a:solidFill>
              <a:srgbClr val="F72C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83" name="Group 82"/>
            <p:cNvGrpSpPr/>
            <p:nvPr/>
          </p:nvGrpSpPr>
          <p:grpSpPr>
            <a:xfrm>
              <a:off x="1637994" y="4835525"/>
              <a:ext cx="7506006" cy="316800"/>
              <a:chOff x="1914453" y="4835525"/>
              <a:chExt cx="8255647" cy="316800"/>
            </a:xfrm>
          </p:grpSpPr>
          <p:sp>
            <p:nvSpPr>
              <p:cNvPr id="84" name="Rectangle 83">
                <a:hlinkClick r:id="rId1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RESUMEN </a:t>
                </a:r>
                <a:br>
                  <a:rPr lang="en-GB" sz="750" dirty="0">
                    <a:solidFill>
                      <a:prstClr val="white"/>
                    </a:solidFill>
                    <a:latin typeface="Impact"/>
                  </a:rPr>
                </a:br>
                <a:r>
                  <a:rPr lang="en-GB" sz="750" dirty="0">
                    <a:solidFill>
                      <a:prstClr val="white"/>
                    </a:solidFill>
                    <a:latin typeface="Impact"/>
                  </a:rPr>
                  <a:t>EJECUTIVO</a:t>
                </a:r>
              </a:p>
            </p:txBody>
          </p:sp>
          <p:sp>
            <p:nvSpPr>
              <p:cNvPr id="85" name="Rectangle 84">
                <a:hlinkClick r:id="rId13" action="ppaction://hlinksldjump"/>
              </p:cNvPr>
              <p:cNvSpPr/>
              <p:nvPr/>
            </p:nvSpPr>
            <p:spPr>
              <a:xfrm>
                <a:off x="2913844" y="4835525"/>
                <a:ext cx="1015499" cy="316800"/>
              </a:xfrm>
              <a:prstGeom prst="rect">
                <a:avLst/>
              </a:prstGeom>
              <a:solidFill>
                <a:srgbClr val="F72CA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schemeClr val="bg1"/>
                    </a:solidFill>
                    <a:latin typeface="Impact"/>
                  </a:rPr>
                  <a:t>COPA MUNDIAL DE BRASIL</a:t>
                </a:r>
                <a:r>
                  <a:rPr lang="en-GB" dirty="0">
                    <a:solidFill>
                      <a:schemeClr val="bg1"/>
                    </a:solidFill>
                  </a:rPr>
                  <a:t/>
                </a:r>
                <a:br>
                  <a:rPr lang="en-GB" dirty="0">
                    <a:solidFill>
                      <a:schemeClr val="bg1"/>
                    </a:solidFill>
                  </a:rPr>
                </a:br>
                <a:r>
                  <a:rPr lang="en-GB" sz="750" dirty="0">
                    <a:solidFill>
                      <a:schemeClr val="bg1"/>
                    </a:solidFill>
                    <a:latin typeface="Impact"/>
                  </a:rPr>
                  <a:t>EN VIVO</a:t>
                </a:r>
                <a:endParaRPr lang="en-GB" sz="750" dirty="0">
                  <a:solidFill>
                    <a:schemeClr val="bg1"/>
                  </a:solidFill>
                  <a:latin typeface="Impact"/>
                  <a:cs typeface="Arial" pitchFamily="34" charset="0"/>
                </a:endParaRPr>
              </a:p>
            </p:txBody>
          </p:sp>
          <p:sp>
            <p:nvSpPr>
              <p:cNvPr id="86" name="Rectangle 85">
                <a:hlinkClick r:id="rId14"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PATROCINADORES DE </a:t>
                </a:r>
              </a:p>
              <a:p>
                <a:pPr lvl="0" algn="ctr">
                  <a:lnSpc>
                    <a:spcPct val="85000"/>
                  </a:lnSpc>
                </a:pPr>
                <a:r>
                  <a:rPr lang="en-GB" sz="750" dirty="0">
                    <a:solidFill>
                      <a:prstClr val="white"/>
                    </a:solidFill>
                    <a:latin typeface="Impact"/>
                  </a:rPr>
                  <a:t>LA COPA MUNDIAL 2014</a:t>
                </a:r>
              </a:p>
            </p:txBody>
          </p:sp>
          <p:sp>
            <p:nvSpPr>
              <p:cNvPr id="87" name="Rectangle 86">
                <a:hlinkClick r:id="rId15"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dirty="0">
                    <a:solidFill>
                      <a:prstClr val="white"/>
                    </a:solidFill>
                  </a:rPr>
                  <a:t/>
                </a:r>
                <a:br>
                  <a:rPr lang="en-GB"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8" name="Rectangle 87">
                <a:hlinkClick r:id="rId16"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dirty="0">
                    <a:solidFill>
                      <a:prstClr val="white"/>
                    </a:solidFill>
                  </a:rPr>
                  <a:t/>
                </a:r>
                <a:br>
                  <a:rPr lang="en-GB"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9" name="Rectangle 88">
                <a:hlinkClick r:id="rId17"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dirty="0">
                    <a:solidFill>
                      <a:prstClr val="white"/>
                    </a:solidFill>
                  </a:rPr>
                  <a:t/>
                </a:r>
                <a:br>
                  <a:rPr lang="en-GB"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0" name="Rectangle 89">
                <a:hlinkClick r:id="rId18"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rPr>
                  <a:t>¿QUIÉN SEGUIRÁ</a:t>
                </a:r>
                <a:r>
                  <a:rPr lang="es-ES" dirty="0">
                    <a:solidFill>
                      <a:prstClr val="white"/>
                    </a:solidFill>
                  </a:rPr>
                  <a:t/>
                </a:r>
                <a:br>
                  <a:rPr lang="es-ES" dirty="0">
                    <a:solidFill>
                      <a:prstClr val="white"/>
                    </a:solidFill>
                  </a:rPr>
                </a:br>
                <a:r>
                  <a:rPr lang="es-ES" sz="750" dirty="0">
                    <a:solidFill>
                      <a:prstClr val="white"/>
                    </a:solidFill>
                    <a:latin typeface="Impact"/>
                  </a:rPr>
                  <a:t>LA COPA MUNDIAL?</a:t>
                </a:r>
                <a:endParaRPr lang="es-ES" sz="750" dirty="0">
                  <a:solidFill>
                    <a:prstClr val="white"/>
                  </a:solidFill>
                  <a:latin typeface="Impact"/>
                  <a:cs typeface="Arial" pitchFamily="34" charset="0"/>
                </a:endParaRPr>
              </a:p>
            </p:txBody>
          </p:sp>
          <p:sp>
            <p:nvSpPr>
              <p:cNvPr id="94" name="Rectangle 93">
                <a:hlinkClick r:id="rId19"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grpSp>
      <p:grpSp>
        <p:nvGrpSpPr>
          <p:cNvPr id="159" name="Group 158"/>
          <p:cNvGrpSpPr/>
          <p:nvPr/>
        </p:nvGrpSpPr>
        <p:grpSpPr>
          <a:xfrm>
            <a:off x="7487893" y="2842664"/>
            <a:ext cx="1529008" cy="1657908"/>
            <a:chOff x="7487893" y="2842664"/>
            <a:chExt cx="1529008" cy="1657908"/>
          </a:xfrm>
        </p:grpSpPr>
        <p:sp>
          <p:nvSpPr>
            <p:cNvPr id="160" name="Freeform 5"/>
            <p:cNvSpPr>
              <a:spLocks noChangeAspect="1"/>
            </p:cNvSpPr>
            <p:nvPr/>
          </p:nvSpPr>
          <p:spPr bwMode="auto">
            <a:xfrm>
              <a:off x="7487893" y="2842664"/>
              <a:ext cx="1445143" cy="165790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61" name="Rectangle 160"/>
            <p:cNvSpPr/>
            <p:nvPr/>
          </p:nvSpPr>
          <p:spPr>
            <a:xfrm>
              <a:off x="7489410" y="3058113"/>
              <a:ext cx="1527491" cy="1277273"/>
            </a:xfrm>
            <a:prstGeom prst="rect">
              <a:avLst/>
            </a:prstGeom>
          </p:spPr>
          <p:txBody>
            <a:bodyPr wrap="square">
              <a:spAutoFit/>
            </a:bodyPr>
            <a:lstStyle/>
            <a:p>
              <a:pPr lvl="0">
                <a:defRPr/>
              </a:pPr>
              <a:r>
                <a:rPr lang="en-GB" sz="700" i="1" dirty="0" smtClean="0">
                  <a:solidFill>
                    <a:schemeClr val="bg1"/>
                  </a:solidFill>
                </a:rPr>
                <a:t>   «</a:t>
              </a:r>
              <a:r>
                <a:rPr lang="en-GB" sz="700" i="1" dirty="0">
                  <a:solidFill>
                    <a:schemeClr val="bg1"/>
                  </a:solidFill>
                </a:rPr>
                <a:t>Los grupos de amigos </a:t>
              </a:r>
              <a:r>
                <a:rPr lang="en-GB" sz="700" i="1" dirty="0" err="1">
                  <a:solidFill>
                    <a:schemeClr val="bg1"/>
                  </a:solidFill>
                </a:rPr>
                <a:t>ya</a:t>
              </a:r>
              <a:r>
                <a:rPr lang="en-GB" sz="700" i="1" dirty="0">
                  <a:solidFill>
                    <a:schemeClr val="bg1"/>
                  </a:solidFill>
                </a:rPr>
                <a:t> </a:t>
              </a:r>
              <a:endParaRPr lang="en-GB" sz="700" i="1" dirty="0" smtClean="0">
                <a:solidFill>
                  <a:schemeClr val="bg1"/>
                </a:solidFill>
              </a:endParaRPr>
            </a:p>
            <a:p>
              <a:pPr lvl="0">
                <a:defRPr/>
              </a:pPr>
              <a:r>
                <a:rPr lang="en-GB" sz="700" i="1" dirty="0" err="1" smtClean="0">
                  <a:solidFill>
                    <a:schemeClr val="bg1"/>
                  </a:solidFill>
                </a:rPr>
                <a:t>están</a:t>
              </a:r>
              <a:r>
                <a:rPr lang="en-GB" sz="700" i="1" dirty="0" smtClean="0">
                  <a:solidFill>
                    <a:schemeClr val="bg1"/>
                  </a:solidFill>
                </a:rPr>
                <a:t> </a:t>
              </a:r>
              <a:r>
                <a:rPr lang="en-GB" sz="700" i="1" dirty="0">
                  <a:solidFill>
                    <a:schemeClr val="bg1"/>
                  </a:solidFill>
                </a:rPr>
                <a:t>haciendo planes para reunir gente y ver la Copa Mundial por televisión o celebrar fiestas a propósito de ella. Los grandes eventos públicos también estarán muy concurridos, aunque, en mi caso, no conozco a nadie que vaya a acudir a ellos.» </a:t>
              </a:r>
            </a:p>
            <a:p>
              <a:pPr lvl="0">
                <a:defRPr/>
              </a:pPr>
              <a:r>
                <a:rPr lang="en-GB" sz="700" i="1" dirty="0">
                  <a:solidFill>
                    <a:schemeClr val="accent4"/>
                  </a:solidFill>
                </a:rPr>
                <a:t>- São Paulo </a:t>
              </a:r>
            </a:p>
            <a:p>
              <a:pPr lvl="0">
                <a:defRPr/>
              </a:pPr>
              <a:endParaRPr lang="es-ES" sz="700" b="1" dirty="0">
                <a:solidFill>
                  <a:schemeClr val="accent6"/>
                </a:solidFill>
              </a:endParaRPr>
            </a:p>
          </p:txBody>
        </p:sp>
      </p:grpSp>
    </p:spTree>
    <p:custDataLst>
      <p:tags r:id="rId2"/>
    </p:custDataLst>
    <p:extLst>
      <p:ext uri="{BB962C8B-B14F-4D97-AF65-F5344CB8AC3E}">
        <p14:creationId xmlns:p14="http://schemas.microsoft.com/office/powerpoint/2010/main" val="1298640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3139466158"/>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93854"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8" y="1588"/>
                        <a:ext cx="1587" cy="1587"/>
                      </a:xfrm>
                      <a:prstGeom prst="rect">
                        <a:avLst/>
                      </a:prstGeom>
                    </p:spPr>
                  </p:pic>
                </p:oleObj>
              </mc:Fallback>
            </mc:AlternateContent>
          </a:graphicData>
        </a:graphic>
      </p:graphicFrame>
      <p:sp>
        <p:nvSpPr>
          <p:cNvPr id="231" name="Rectangle 230">
            <a:hlinkClick r:id="rId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236" name="Group 235"/>
          <p:cNvGrpSpPr/>
          <p:nvPr/>
        </p:nvGrpSpPr>
        <p:grpSpPr>
          <a:xfrm>
            <a:off x="1637994" y="4734632"/>
            <a:ext cx="7506006" cy="417693"/>
            <a:chOff x="1637994" y="4734632"/>
            <a:chExt cx="7506006" cy="417693"/>
          </a:xfrm>
        </p:grpSpPr>
        <p:grpSp>
          <p:nvGrpSpPr>
            <p:cNvPr id="237" name="Group 236"/>
            <p:cNvGrpSpPr/>
            <p:nvPr/>
          </p:nvGrpSpPr>
          <p:grpSpPr>
            <a:xfrm>
              <a:off x="1637994" y="4835525"/>
              <a:ext cx="7506006" cy="316800"/>
              <a:chOff x="1914453" y="4835525"/>
              <a:chExt cx="8255647" cy="316800"/>
            </a:xfrm>
          </p:grpSpPr>
          <p:sp>
            <p:nvSpPr>
              <p:cNvPr id="239" name="Rectangle 238">
                <a:hlinkClick r:id="rId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244" name="Rectangle 243">
                <a:hlinkClick r:id="rId1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256" name="Rectangle 255">
                <a:hlinkClick r:id="rId1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257" name="Rectangle 256">
                <a:hlinkClick r:id="rId1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258" name="Rectangle 257">
                <a:hlinkClick r:id="rId1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259" name="Rectangle 258">
                <a:hlinkClick r:id="rId14"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260" name="Rectangle 259">
                <a:hlinkClick r:id="rId1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261" name="Rectangle 260">
                <a:hlinkClick r:id="rId1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238" name="Isosceles Triangle 237"/>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262" name="Title 13"/>
          <p:cNvSpPr>
            <a:spLocks noGrp="1"/>
          </p:cNvSpPr>
          <p:nvPr>
            <p:ph type="title"/>
          </p:nvPr>
        </p:nvSpPr>
        <p:spPr bwMode="auto">
          <a:xfrm>
            <a:off x="104775" y="74613"/>
            <a:ext cx="8229600" cy="377825"/>
          </a:xfrm>
        </p:spPr>
        <p:txBody>
          <a:bodyPr wrap="square" numCol="1" anchorCtr="0" compatLnSpc="1">
            <a:prstTxWarp prst="textNoShape">
              <a:avLst/>
            </a:prstTxWarp>
          </a:bodyPr>
          <a:lstStyle/>
          <a:p>
            <a:r>
              <a:rPr lang="en-US" cap="none" dirty="0" smtClean="0">
                <a:solidFill>
                  <a:srgbClr val="FFFFFF"/>
                </a:solidFill>
                <a:latin typeface="Impact" charset="0"/>
              </a:rPr>
              <a:t>¿CÓMO</a:t>
            </a:r>
            <a:r>
              <a:rPr lang="en-US" cap="none" dirty="0">
                <a:solidFill>
                  <a:srgbClr val="E5CE12"/>
                </a:solidFill>
                <a:latin typeface="Impact" charset="0"/>
              </a:rPr>
              <a:t> LA SEGUIRÁN? AMÉRICA LATINA</a:t>
            </a:r>
          </a:p>
        </p:txBody>
      </p:sp>
      <p:grpSp>
        <p:nvGrpSpPr>
          <p:cNvPr id="263" name="Group 275"/>
          <p:cNvGrpSpPr>
            <a:grpSpLocks/>
          </p:cNvGrpSpPr>
          <p:nvPr/>
        </p:nvGrpSpPr>
        <p:grpSpPr bwMode="auto">
          <a:xfrm>
            <a:off x="196850" y="468313"/>
            <a:ext cx="8766175" cy="1741487"/>
            <a:chOff x="116418" y="531284"/>
            <a:chExt cx="8766597" cy="1741305"/>
          </a:xfrm>
        </p:grpSpPr>
        <p:sp>
          <p:nvSpPr>
            <p:cNvPr id="264" name="Rectangle 263"/>
            <p:cNvSpPr/>
            <p:nvPr/>
          </p:nvSpPr>
          <p:spPr>
            <a:xfrm>
              <a:off x="2277110" y="531284"/>
              <a:ext cx="1219259" cy="1734956"/>
            </a:xfrm>
            <a:prstGeom prst="rect">
              <a:avLst/>
            </a:prstGeom>
            <a:solidFill>
              <a:schemeClr val="accent6">
                <a:lumMod val="60000"/>
                <a:lumOff val="40000"/>
              </a:schemeClr>
            </a:solidFill>
          </p:spPr>
          <p:txBody>
            <a:bodyPr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65" name="Rectangle 264"/>
            <p:cNvSpPr/>
            <p:nvPr/>
          </p:nvSpPr>
          <p:spPr>
            <a:xfrm>
              <a:off x="6015852" y="531284"/>
              <a:ext cx="1365316" cy="1734956"/>
            </a:xfrm>
            <a:prstGeom prst="rect">
              <a:avLst/>
            </a:prstGeom>
            <a:solidFill>
              <a:srgbClr val="6CBCE6"/>
            </a:solidFill>
          </p:spPr>
          <p:txBody>
            <a:bodyPr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66" name="Rectangle 265"/>
            <p:cNvSpPr/>
            <p:nvPr/>
          </p:nvSpPr>
          <p:spPr>
            <a:xfrm>
              <a:off x="116418" y="531284"/>
              <a:ext cx="2160692" cy="1734956"/>
            </a:xfrm>
            <a:prstGeom prst="rect">
              <a:avLst/>
            </a:prstGeom>
            <a:solidFill>
              <a:srgbClr val="6CBCE6"/>
            </a:solidFill>
          </p:spPr>
          <p:txBody>
            <a:bodyPr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67" name="Rectangle 266"/>
            <p:cNvSpPr/>
            <p:nvPr/>
          </p:nvSpPr>
          <p:spPr>
            <a:xfrm>
              <a:off x="7381168" y="531284"/>
              <a:ext cx="1501847" cy="1734956"/>
            </a:xfrm>
            <a:prstGeom prst="rect">
              <a:avLst/>
            </a:prstGeom>
            <a:solidFill>
              <a:srgbClr val="4197FC"/>
            </a:solidFill>
          </p:spPr>
          <p:txBody>
            <a:bodyPr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68" name="Rectangle 267"/>
            <p:cNvSpPr/>
            <p:nvPr/>
          </p:nvSpPr>
          <p:spPr>
            <a:xfrm rot="2700000">
              <a:off x="7298626" y="1317001"/>
              <a:ext cx="165083" cy="165108"/>
            </a:xfrm>
            <a:prstGeom prst="rect">
              <a:avLst/>
            </a:prstGeom>
            <a:solidFill>
              <a:srgbClr val="6CBCE6"/>
            </a:solidFill>
          </p:spPr>
          <p:txBody>
            <a:bodyPr wrap="none"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grpSp>
          <p:nvGrpSpPr>
            <p:cNvPr id="269" name="Group 280"/>
            <p:cNvGrpSpPr>
              <a:grpSpLocks/>
            </p:cNvGrpSpPr>
            <p:nvPr/>
          </p:nvGrpSpPr>
          <p:grpSpPr bwMode="auto">
            <a:xfrm>
              <a:off x="3488689" y="535204"/>
              <a:ext cx="2533831" cy="1737385"/>
              <a:chOff x="3488689" y="535204"/>
              <a:chExt cx="2533831" cy="1737385"/>
            </a:xfrm>
          </p:grpSpPr>
          <p:sp>
            <p:nvSpPr>
              <p:cNvPr id="270" name="Rectangle 269"/>
              <p:cNvSpPr/>
              <p:nvPr/>
            </p:nvSpPr>
            <p:spPr>
              <a:xfrm>
                <a:off x="3488430" y="534459"/>
                <a:ext cx="2530597" cy="1331772"/>
              </a:xfrm>
              <a:prstGeom prst="rect">
                <a:avLst/>
              </a:prstGeom>
              <a:solidFill>
                <a:srgbClr val="4197FC"/>
              </a:solidFill>
            </p:spPr>
            <p:txBody>
              <a:bodyPr lIns="18000" rIns="18000" anchor="ctr"/>
              <a:lstStyle/>
              <a:p>
                <a:pPr algn="ctr" fontAlgn="auto">
                  <a:spcBef>
                    <a:spcPts val="0"/>
                  </a:spcBef>
                  <a:spcAft>
                    <a:spcPts val="0"/>
                  </a:spcAft>
                  <a:defRPr/>
                </a:pPr>
                <a:endParaRPr lang="en-US" sz="900" b="1" kern="0" cap="all" dirty="0">
                  <a:solidFill>
                    <a:schemeClr val="bg1"/>
                  </a:solidFill>
                  <a:latin typeface="+mn-lt"/>
                  <a:ea typeface="+mn-ea"/>
                  <a:cs typeface="+mn-cs"/>
                </a:endParaRPr>
              </a:p>
              <a:p>
                <a:pPr algn="ctr" fontAlgn="auto">
                  <a:spcBef>
                    <a:spcPts val="0"/>
                  </a:spcBef>
                  <a:spcAft>
                    <a:spcPts val="0"/>
                  </a:spcAft>
                  <a:defRPr/>
                </a:pPr>
                <a:endParaRPr lang="en-US" sz="900" b="1" kern="0" cap="all" dirty="0">
                  <a:solidFill>
                    <a:schemeClr val="bg1"/>
                  </a:solidFill>
                  <a:latin typeface="+mn-lt"/>
                  <a:ea typeface="+mn-ea"/>
                  <a:cs typeface="+mn-cs"/>
                </a:endParaRPr>
              </a:p>
              <a:p>
                <a:pPr algn="ctr" fontAlgn="auto">
                  <a:spcBef>
                    <a:spcPts val="0"/>
                  </a:spcBef>
                  <a:spcAft>
                    <a:spcPts val="0"/>
                  </a:spcAft>
                  <a:defRPr/>
                </a:pPr>
                <a:endParaRPr lang="en-US" sz="900" b="1" kern="0" cap="all" dirty="0">
                  <a:solidFill>
                    <a:schemeClr val="bg1"/>
                  </a:solidFill>
                  <a:latin typeface="+mn-lt"/>
                  <a:ea typeface="+mn-ea"/>
                  <a:cs typeface="+mn-cs"/>
                </a:endParaRPr>
              </a:p>
              <a:p>
                <a:pPr algn="ctr" fontAlgn="auto">
                  <a:spcBef>
                    <a:spcPts val="0"/>
                  </a:spcBef>
                  <a:spcAft>
                    <a:spcPts val="0"/>
                  </a:spcAft>
                  <a:defRPr/>
                </a:pPr>
                <a:endParaRPr lang="en-US" sz="900" b="1" kern="0" cap="all" dirty="0">
                  <a:solidFill>
                    <a:schemeClr val="bg1"/>
                  </a:solidFill>
                  <a:latin typeface="+mn-lt"/>
                  <a:ea typeface="+mn-ea"/>
                  <a:cs typeface="+mn-cs"/>
                </a:endParaRPr>
              </a:p>
              <a:p>
                <a:pPr algn="ctr" fontAlgn="auto">
                  <a:spcBef>
                    <a:spcPts val="0"/>
                  </a:spcBef>
                  <a:spcAft>
                    <a:spcPts val="0"/>
                  </a:spcAft>
                  <a:defRPr/>
                </a:pPr>
                <a:endParaRPr lang="en-US" sz="900" b="1" kern="0" cap="all" dirty="0">
                  <a:solidFill>
                    <a:schemeClr val="bg1"/>
                  </a:solidFill>
                  <a:latin typeface="+mn-lt"/>
                  <a:ea typeface="+mn-ea"/>
                  <a:cs typeface="+mn-cs"/>
                </a:endParaRPr>
              </a:p>
              <a:p>
                <a:pPr algn="ctr" fontAlgn="auto">
                  <a:spcBef>
                    <a:spcPts val="0"/>
                  </a:spcBef>
                  <a:spcAft>
                    <a:spcPts val="0"/>
                  </a:spcAft>
                  <a:defRPr/>
                </a:pPr>
                <a:endParaRPr lang="en-US" sz="900" b="1" kern="0" cap="all" dirty="0">
                  <a:solidFill>
                    <a:schemeClr val="bg1"/>
                  </a:solidFill>
                  <a:latin typeface="+mn-lt"/>
                  <a:ea typeface="+mn-ea"/>
                  <a:cs typeface="+mn-cs"/>
                </a:endParaRPr>
              </a:p>
              <a:p>
                <a:pPr algn="ctr" fontAlgn="auto">
                  <a:spcBef>
                    <a:spcPts val="0"/>
                  </a:spcBef>
                  <a:spcAft>
                    <a:spcPts val="0"/>
                  </a:spcAft>
                  <a:defRPr/>
                </a:pPr>
                <a:endParaRPr lang="en-US" sz="900" b="1" kern="0" cap="all" dirty="0">
                  <a:solidFill>
                    <a:schemeClr val="bg1"/>
                  </a:solidFill>
                  <a:latin typeface="+mn-lt"/>
                  <a:ea typeface="+mn-ea"/>
                  <a:cs typeface="+mn-cs"/>
                </a:endParaRPr>
              </a:p>
              <a:p>
                <a:pPr algn="ctr" fontAlgn="auto">
                  <a:spcBef>
                    <a:spcPts val="0"/>
                  </a:spcBef>
                  <a:spcAft>
                    <a:spcPts val="0"/>
                  </a:spcAft>
                  <a:defRPr/>
                </a:pPr>
                <a:endParaRPr lang="en-US" sz="900" b="1" kern="0" cap="all" dirty="0">
                  <a:solidFill>
                    <a:schemeClr val="bg1"/>
                  </a:solidFill>
                  <a:latin typeface="+mn-lt"/>
                  <a:ea typeface="+mn-ea"/>
                  <a:cs typeface="+mn-cs"/>
                </a:endParaRPr>
              </a:p>
              <a:p>
                <a:pPr algn="ctr" fontAlgn="auto">
                  <a:spcBef>
                    <a:spcPts val="0"/>
                  </a:spcBef>
                  <a:spcAft>
                    <a:spcPts val="0"/>
                  </a:spcAft>
                  <a:defRPr/>
                </a:pPr>
                <a:endParaRPr lang="en-US" sz="300" b="1" kern="0" cap="all" dirty="0">
                  <a:solidFill>
                    <a:schemeClr val="bg1"/>
                  </a:solidFill>
                  <a:latin typeface="+mn-lt"/>
                  <a:ea typeface="+mn-ea"/>
                  <a:cs typeface="+mn-cs"/>
                </a:endParaRPr>
              </a:p>
            </p:txBody>
          </p:sp>
          <p:sp>
            <p:nvSpPr>
              <p:cNvPr id="271" name="Rectangle 270"/>
              <p:cNvSpPr/>
              <p:nvPr/>
            </p:nvSpPr>
            <p:spPr>
              <a:xfrm>
                <a:off x="3488430" y="1818612"/>
                <a:ext cx="2533772" cy="453977"/>
              </a:xfrm>
              <a:prstGeom prst="rect">
                <a:avLst/>
              </a:prstGeom>
              <a:solidFill>
                <a:srgbClr val="10486B"/>
              </a:solidFill>
            </p:spPr>
            <p:txBody>
              <a:bodyPr lIns="18000" rIns="18000" anchor="ctr"/>
              <a:lstStyle/>
              <a:p>
                <a:pPr algn="ctr" fontAlgn="auto">
                  <a:spcBef>
                    <a:spcPts val="0"/>
                  </a:spcBef>
                  <a:spcAft>
                    <a:spcPts val="0"/>
                  </a:spcAft>
                  <a:defRPr/>
                </a:pPr>
                <a:endParaRPr lang="en-US" sz="600" b="1" kern="0" cap="all" dirty="0">
                  <a:solidFill>
                    <a:schemeClr val="bg1"/>
                  </a:solidFill>
                  <a:latin typeface="+mn-lt"/>
                  <a:ea typeface="+mn-ea"/>
                  <a:cs typeface="+mn-cs"/>
                </a:endParaRPr>
              </a:p>
              <a:p>
                <a:pPr algn="ctr" fontAlgn="auto">
                  <a:spcBef>
                    <a:spcPts val="0"/>
                  </a:spcBef>
                  <a:spcAft>
                    <a:spcPts val="0"/>
                  </a:spcAft>
                  <a:defRPr/>
                </a:pPr>
                <a:endParaRPr lang="en-US" sz="300" b="1" kern="0" cap="all" dirty="0">
                  <a:solidFill>
                    <a:schemeClr val="bg1"/>
                  </a:solidFill>
                  <a:latin typeface="+mn-lt"/>
                  <a:ea typeface="+mn-ea"/>
                  <a:cs typeface="+mn-cs"/>
                </a:endParaRPr>
              </a:p>
              <a:p>
                <a:pPr algn="ctr" fontAlgn="auto">
                  <a:spcBef>
                    <a:spcPts val="0"/>
                  </a:spcBef>
                  <a:spcAft>
                    <a:spcPts val="0"/>
                  </a:spcAft>
                  <a:defRPr/>
                </a:pPr>
                <a:endParaRPr lang="en-US" sz="300" b="1" kern="0" cap="all" dirty="0">
                  <a:solidFill>
                    <a:schemeClr val="bg1"/>
                  </a:solidFill>
                  <a:latin typeface="+mn-lt"/>
                  <a:ea typeface="+mn-ea"/>
                  <a:cs typeface="+mn-cs"/>
                </a:endParaRPr>
              </a:p>
              <a:p>
                <a:pPr algn="ctr" fontAlgn="auto">
                  <a:spcBef>
                    <a:spcPts val="0"/>
                  </a:spcBef>
                  <a:spcAft>
                    <a:spcPts val="0"/>
                  </a:spcAft>
                  <a:defRPr/>
                </a:pPr>
                <a:endParaRPr lang="en-US" sz="300" b="1" kern="0" cap="all" dirty="0">
                  <a:solidFill>
                    <a:schemeClr val="bg1"/>
                  </a:solidFill>
                  <a:latin typeface="+mn-lt"/>
                  <a:ea typeface="+mn-ea"/>
                  <a:cs typeface="+mn-cs"/>
                </a:endParaRPr>
              </a:p>
              <a:p>
                <a:pPr algn="ctr" fontAlgn="auto">
                  <a:spcBef>
                    <a:spcPts val="0"/>
                  </a:spcBef>
                  <a:spcAft>
                    <a:spcPts val="0"/>
                  </a:spcAft>
                  <a:defRPr/>
                </a:pPr>
                <a:endParaRPr lang="en-US" sz="300" b="1" kern="0" cap="all" dirty="0">
                  <a:solidFill>
                    <a:schemeClr val="bg1"/>
                  </a:solidFill>
                  <a:latin typeface="+mn-lt"/>
                  <a:ea typeface="+mn-ea"/>
                  <a:cs typeface="+mn-cs"/>
                </a:endParaRPr>
              </a:p>
              <a:p>
                <a:pPr algn="ctr" fontAlgn="auto">
                  <a:spcBef>
                    <a:spcPts val="0"/>
                  </a:spcBef>
                  <a:spcAft>
                    <a:spcPts val="0"/>
                  </a:spcAft>
                  <a:defRPr/>
                </a:pPr>
                <a:endParaRPr lang="en-US" sz="300" b="1" kern="0" cap="all" dirty="0">
                  <a:solidFill>
                    <a:schemeClr val="bg1"/>
                  </a:solidFill>
                  <a:latin typeface="+mn-lt"/>
                  <a:ea typeface="+mn-ea"/>
                  <a:cs typeface="+mn-cs"/>
                </a:endParaRPr>
              </a:p>
              <a:p>
                <a:pPr algn="ctr" fontAlgn="auto">
                  <a:spcBef>
                    <a:spcPts val="0"/>
                  </a:spcBef>
                  <a:spcAft>
                    <a:spcPts val="0"/>
                  </a:spcAft>
                  <a:defRPr/>
                </a:pPr>
                <a:endParaRPr lang="en-US" sz="300" b="1" kern="0" cap="all" dirty="0">
                  <a:solidFill>
                    <a:schemeClr val="bg1"/>
                  </a:solidFill>
                  <a:latin typeface="+mn-lt"/>
                  <a:ea typeface="+mn-ea"/>
                  <a:cs typeface="+mn-cs"/>
                </a:endParaRPr>
              </a:p>
              <a:p>
                <a:pPr algn="ctr" fontAlgn="auto">
                  <a:spcBef>
                    <a:spcPts val="0"/>
                  </a:spcBef>
                  <a:spcAft>
                    <a:spcPts val="0"/>
                  </a:spcAft>
                  <a:defRPr/>
                </a:pPr>
                <a:endParaRPr lang="en-US" sz="300" b="1" kern="0" cap="all" dirty="0">
                  <a:solidFill>
                    <a:schemeClr val="bg1"/>
                  </a:solidFill>
                  <a:latin typeface="+mn-lt"/>
                  <a:ea typeface="+mn-ea"/>
                  <a:cs typeface="+mn-cs"/>
                </a:endParaRPr>
              </a:p>
            </p:txBody>
          </p:sp>
        </p:grpSp>
      </p:grpSp>
      <p:sp>
        <p:nvSpPr>
          <p:cNvPr id="272" name="TextBox 287"/>
          <p:cNvSpPr txBox="1">
            <a:spLocks noChangeArrowheads="1"/>
          </p:cNvSpPr>
          <p:nvPr/>
        </p:nvSpPr>
        <p:spPr bwMode="auto">
          <a:xfrm>
            <a:off x="155575" y="442913"/>
            <a:ext cx="1785938"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000" dirty="0">
                <a:solidFill>
                  <a:schemeClr val="bg1"/>
                </a:solidFill>
                <a:latin typeface="Impact" charset="0"/>
              </a:rPr>
              <a:t>¿CÓMO </a:t>
            </a:r>
            <a:r>
              <a:rPr lang="en-US" sz="1000" dirty="0">
                <a:latin typeface="Impact" charset="0"/>
              </a:rPr>
              <a:t>SEGUIRÁN</a:t>
            </a:r>
            <a:r>
              <a:rPr lang="en-US" sz="1000" dirty="0">
                <a:solidFill>
                  <a:srgbClr val="FFFFFF"/>
                </a:solidFill>
                <a:latin typeface="Impact" charset="0"/>
              </a:rPr>
              <a:t> LA COPA MUNDIAL 2014?</a:t>
            </a:r>
          </a:p>
        </p:txBody>
      </p:sp>
      <p:sp>
        <p:nvSpPr>
          <p:cNvPr id="273" name="TextBox 288"/>
          <p:cNvSpPr txBox="1">
            <a:spLocks noChangeArrowheads="1"/>
          </p:cNvSpPr>
          <p:nvPr/>
        </p:nvSpPr>
        <p:spPr bwMode="auto">
          <a:xfrm>
            <a:off x="3551238" y="422275"/>
            <a:ext cx="2214562"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GB" sz="1100" dirty="0">
                <a:solidFill>
                  <a:schemeClr val="bg2"/>
                </a:solidFill>
                <a:latin typeface="Impact"/>
              </a:rPr>
              <a:t>¿DÓNDE</a:t>
            </a:r>
            <a:r>
              <a:rPr lang="en-GB" sz="1100" dirty="0">
                <a:latin typeface="Impact"/>
              </a:rPr>
              <a:t> </a:t>
            </a:r>
            <a:r>
              <a:rPr lang="en-GB" sz="1100" dirty="0">
                <a:solidFill>
                  <a:schemeClr val="bg1"/>
                </a:solidFill>
                <a:latin typeface="Impact"/>
              </a:rPr>
              <a:t>LA </a:t>
            </a:r>
            <a:r>
              <a:rPr lang="en-GB" sz="1100" dirty="0">
                <a:latin typeface="Impact"/>
              </a:rPr>
              <a:t>VERÁN</a:t>
            </a:r>
            <a:r>
              <a:rPr lang="en-GB" sz="1100" dirty="0" smtClean="0">
                <a:solidFill>
                  <a:schemeClr val="bg2"/>
                </a:solidFill>
                <a:latin typeface="Impact"/>
              </a:rPr>
              <a:t>?</a:t>
            </a:r>
            <a:endParaRPr lang="en-GB" sz="1100" dirty="0">
              <a:solidFill>
                <a:schemeClr val="bg2"/>
              </a:solidFill>
              <a:latin typeface="Impact"/>
            </a:endParaRPr>
          </a:p>
        </p:txBody>
      </p:sp>
      <p:sp>
        <p:nvSpPr>
          <p:cNvPr id="274" name="Freeform 273"/>
          <p:cNvSpPr/>
          <p:nvPr/>
        </p:nvSpPr>
        <p:spPr>
          <a:xfrm>
            <a:off x="5918200" y="966788"/>
            <a:ext cx="177800" cy="115887"/>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a:p>
        </p:txBody>
      </p:sp>
      <p:sp>
        <p:nvSpPr>
          <p:cNvPr id="275" name="Rectangle 274"/>
          <p:cNvSpPr/>
          <p:nvPr/>
        </p:nvSpPr>
        <p:spPr>
          <a:xfrm>
            <a:off x="5921375" y="468313"/>
            <a:ext cx="1543050" cy="54292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000" dirty="0">
              <a:solidFill>
                <a:schemeClr val="bg1"/>
              </a:solidFill>
              <a:latin typeface="+mj-lt"/>
            </a:endParaRPr>
          </a:p>
        </p:txBody>
      </p:sp>
      <p:grpSp>
        <p:nvGrpSpPr>
          <p:cNvPr id="282" name="Group 310"/>
          <p:cNvGrpSpPr>
            <a:grpSpLocks/>
          </p:cNvGrpSpPr>
          <p:nvPr/>
        </p:nvGrpSpPr>
        <p:grpSpPr bwMode="auto">
          <a:xfrm>
            <a:off x="196850" y="2205038"/>
            <a:ext cx="8766175" cy="2344737"/>
            <a:chOff x="93557" y="2352673"/>
            <a:chExt cx="8766598" cy="2345234"/>
          </a:xfrm>
        </p:grpSpPr>
        <p:sp>
          <p:nvSpPr>
            <p:cNvPr id="284" name="Rounded Rectangle 283"/>
            <p:cNvSpPr/>
            <p:nvPr/>
          </p:nvSpPr>
          <p:spPr>
            <a:xfrm>
              <a:off x="4329211" y="2352673"/>
              <a:ext cx="4530944" cy="2345234"/>
            </a:xfrm>
            <a:prstGeom prst="roundRect">
              <a:avLst>
                <a:gd name="adj" fmla="val 0"/>
              </a:avLst>
            </a:prstGeom>
            <a:solidFill>
              <a:srgbClr val="8CC628"/>
            </a:solidFill>
            <a:ln>
              <a:noFill/>
            </a:ln>
          </p:spPr>
          <p:txBody>
            <a:bodyPr lIns="18000" rIns="18000" anchor="ct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286" name="Rectangle 285"/>
            <p:cNvSpPr/>
            <p:nvPr/>
          </p:nvSpPr>
          <p:spPr>
            <a:xfrm>
              <a:off x="93557" y="2895713"/>
              <a:ext cx="4456328" cy="180219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000" dirty="0">
                <a:solidFill>
                  <a:schemeClr val="bg1"/>
                </a:solidFill>
                <a:latin typeface="+mj-lt"/>
              </a:endParaRPr>
            </a:p>
          </p:txBody>
        </p:sp>
        <p:sp>
          <p:nvSpPr>
            <p:cNvPr id="287" name="Rectangle 286"/>
            <p:cNvSpPr/>
            <p:nvPr/>
          </p:nvSpPr>
          <p:spPr>
            <a:xfrm>
              <a:off x="93557" y="2352673"/>
              <a:ext cx="4456328" cy="878073"/>
            </a:xfrm>
            <a:prstGeom prst="rect">
              <a:avLst/>
            </a:prstGeom>
            <a:solidFill>
              <a:srgbClr val="3BB54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000" dirty="0">
                <a:solidFill>
                  <a:schemeClr val="bg1"/>
                </a:solidFill>
                <a:latin typeface="+mj-lt"/>
              </a:endParaRPr>
            </a:p>
          </p:txBody>
        </p:sp>
        <p:sp>
          <p:nvSpPr>
            <p:cNvPr id="290" name="Rectangle 289"/>
            <p:cNvSpPr/>
            <p:nvPr/>
          </p:nvSpPr>
          <p:spPr>
            <a:xfrm rot="2700000">
              <a:off x="4439534" y="2610710"/>
              <a:ext cx="166722" cy="165108"/>
            </a:xfrm>
            <a:prstGeom prst="rect">
              <a:avLst/>
            </a:prstGeom>
            <a:solidFill>
              <a:srgbClr val="3BB54A"/>
            </a:solidFill>
          </p:spPr>
          <p:txBody>
            <a:bodyPr wrap="none"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91" name="Rectangle 290"/>
            <p:cNvSpPr/>
            <p:nvPr/>
          </p:nvSpPr>
          <p:spPr>
            <a:xfrm rot="2700000">
              <a:off x="3390147" y="3131520"/>
              <a:ext cx="165135" cy="166696"/>
            </a:xfrm>
            <a:prstGeom prst="rect">
              <a:avLst/>
            </a:prstGeom>
            <a:solidFill>
              <a:srgbClr val="3BB54A"/>
            </a:solidFill>
          </p:spPr>
          <p:txBody>
            <a:bodyPr wrap="none"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sp>
          <p:nvSpPr>
            <p:cNvPr id="292" name="Rectangle 291"/>
            <p:cNvSpPr/>
            <p:nvPr/>
          </p:nvSpPr>
          <p:spPr>
            <a:xfrm rot="2700000">
              <a:off x="4435566" y="4183461"/>
              <a:ext cx="165135" cy="165108"/>
            </a:xfrm>
            <a:prstGeom prst="rect">
              <a:avLst/>
            </a:prstGeom>
            <a:solidFill>
              <a:schemeClr val="accent2"/>
            </a:solidFill>
          </p:spPr>
          <p:txBody>
            <a:bodyPr wrap="none" lIns="18000" rIns="18000" anchor="ctr">
              <a:spAutoFit/>
            </a:bodyPr>
            <a:lstStyle/>
            <a:p>
              <a:pPr algn="ctr" fontAlgn="auto">
                <a:spcBef>
                  <a:spcPts val="0"/>
                </a:spcBef>
                <a:spcAft>
                  <a:spcPts val="0"/>
                </a:spcAft>
                <a:defRPr/>
              </a:pPr>
              <a:endParaRPr lang="en-US" sz="900" b="1" kern="0" cap="all" dirty="0">
                <a:solidFill>
                  <a:schemeClr val="bg1"/>
                </a:solidFill>
                <a:latin typeface="+mn-lt"/>
                <a:ea typeface="+mn-ea"/>
                <a:cs typeface="+mn-cs"/>
              </a:endParaRPr>
            </a:p>
          </p:txBody>
        </p:sp>
      </p:grpSp>
      <p:sp>
        <p:nvSpPr>
          <p:cNvPr id="294" name="Rectangle 323"/>
          <p:cNvSpPr>
            <a:spLocks noChangeArrowheads="1"/>
          </p:cNvSpPr>
          <p:nvPr/>
        </p:nvSpPr>
        <p:spPr bwMode="auto">
          <a:xfrm>
            <a:off x="4652963" y="2189163"/>
            <a:ext cx="42164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1000">
                <a:solidFill>
                  <a:srgbClr val="262626"/>
                </a:solidFill>
                <a:latin typeface="Impact" charset="0"/>
              </a:rPr>
              <a:t>MIENTRAS VEN LA COPA MUNDIAL, LOS AFICIONADOS USARÁN LOS SIGUIENES DISPOSITIVOS</a:t>
            </a:r>
          </a:p>
        </p:txBody>
      </p:sp>
      <p:sp>
        <p:nvSpPr>
          <p:cNvPr id="295" name="TextBox 324"/>
          <p:cNvSpPr txBox="1">
            <a:spLocks noChangeArrowheads="1"/>
          </p:cNvSpPr>
          <p:nvPr/>
        </p:nvSpPr>
        <p:spPr bwMode="auto">
          <a:xfrm>
            <a:off x="184150" y="2189163"/>
            <a:ext cx="45053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000">
                <a:solidFill>
                  <a:srgbClr val="FFFFFF"/>
                </a:solidFill>
                <a:latin typeface="Impact" charset="0"/>
              </a:rPr>
              <a:t>CREAR, </a:t>
            </a:r>
            <a:r>
              <a:rPr lang="en-US" sz="1000">
                <a:solidFill>
                  <a:srgbClr val="E5CE12"/>
                </a:solidFill>
                <a:latin typeface="Impact" charset="0"/>
              </a:rPr>
              <a:t>COMPARTIR E </a:t>
            </a:r>
            <a:r>
              <a:rPr lang="en-US" sz="1000">
                <a:solidFill>
                  <a:srgbClr val="FFFFFF"/>
                </a:solidFill>
                <a:latin typeface="Impact" charset="0"/>
              </a:rPr>
              <a:t>INTERACTUAR CON MARCAS EN LA </a:t>
            </a:r>
            <a:r>
              <a:rPr lang="en-US" sz="1000">
                <a:solidFill>
                  <a:srgbClr val="E5CE12"/>
                </a:solidFill>
                <a:latin typeface="Impact" charset="0"/>
              </a:rPr>
              <a:t>WEB DURANTE EL MUNDIAL</a:t>
            </a:r>
          </a:p>
        </p:txBody>
      </p:sp>
      <p:grpSp>
        <p:nvGrpSpPr>
          <p:cNvPr id="296" name="Group 325"/>
          <p:cNvGrpSpPr>
            <a:grpSpLocks noChangeAspect="1"/>
          </p:cNvGrpSpPr>
          <p:nvPr/>
        </p:nvGrpSpPr>
        <p:grpSpPr bwMode="auto">
          <a:xfrm>
            <a:off x="276225" y="823913"/>
            <a:ext cx="866775" cy="949325"/>
            <a:chOff x="279854" y="1827374"/>
            <a:chExt cx="2308345" cy="2492922"/>
          </a:xfrm>
        </p:grpSpPr>
        <p:sp>
          <p:nvSpPr>
            <p:cNvPr id="298" name="TextBox 82"/>
            <p:cNvSpPr txBox="1">
              <a:spLocks noChangeArrowheads="1"/>
            </p:cNvSpPr>
            <p:nvPr/>
          </p:nvSpPr>
          <p:spPr bwMode="auto">
            <a:xfrm>
              <a:off x="470104" y="2623607"/>
              <a:ext cx="1826383" cy="129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70000"/>
                </a:lnSpc>
                <a:buSzPct val="100000"/>
              </a:pPr>
              <a:r>
                <a:rPr lang="en-US" sz="2000">
                  <a:solidFill>
                    <a:srgbClr val="FFFFFF"/>
                  </a:solidFill>
                  <a:latin typeface="Impact" charset="0"/>
                </a:rPr>
                <a:t>97%</a:t>
              </a:r>
              <a:r>
                <a:rPr lang="en-US" sz="2000">
                  <a:solidFill>
                    <a:srgbClr val="FFFFFF"/>
                  </a:solidFill>
                </a:rPr>
                <a:t/>
              </a:r>
              <a:br>
                <a:rPr lang="en-US" sz="2000">
                  <a:solidFill>
                    <a:srgbClr val="FFFFFF"/>
                  </a:solidFill>
                </a:rPr>
              </a:br>
              <a:endParaRPr lang="en-US" sz="2000">
                <a:solidFill>
                  <a:srgbClr val="FFFFFF"/>
                </a:solidFill>
              </a:endParaRPr>
            </a:p>
          </p:txBody>
        </p:sp>
        <p:sp>
          <p:nvSpPr>
            <p:cNvPr id="299" name="Freeform 330"/>
            <p:cNvSpPr>
              <a:spLocks noChangeAspect="1" noEditPoints="1"/>
            </p:cNvSpPr>
            <p:nvPr/>
          </p:nvSpPr>
          <p:spPr bwMode="auto">
            <a:xfrm>
              <a:off x="279854" y="1827374"/>
              <a:ext cx="2308345" cy="2358410"/>
            </a:xfrm>
            <a:custGeom>
              <a:avLst/>
              <a:gdLst>
                <a:gd name="T0" fmla="*/ 2147483647 w 544"/>
                <a:gd name="T1" fmla="*/ 2147483647 h 555"/>
                <a:gd name="T2" fmla="*/ 2147483647 w 544"/>
                <a:gd name="T3" fmla="*/ 2147483647 h 555"/>
                <a:gd name="T4" fmla="*/ 2147483647 w 544"/>
                <a:gd name="T5" fmla="*/ 2147483647 h 555"/>
                <a:gd name="T6" fmla="*/ 2147483647 w 544"/>
                <a:gd name="T7" fmla="*/ 2147483647 h 555"/>
                <a:gd name="T8" fmla="*/ 2147483647 w 544"/>
                <a:gd name="T9" fmla="*/ 2147483647 h 555"/>
                <a:gd name="T10" fmla="*/ 2147483647 w 544"/>
                <a:gd name="T11" fmla="*/ 2147483647 h 555"/>
                <a:gd name="T12" fmla="*/ 2147483647 w 544"/>
                <a:gd name="T13" fmla="*/ 2147483647 h 555"/>
                <a:gd name="T14" fmla="*/ 2147483647 w 544"/>
                <a:gd name="T15" fmla="*/ 2147483647 h 555"/>
                <a:gd name="T16" fmla="*/ 2147483647 w 544"/>
                <a:gd name="T17" fmla="*/ 2147483647 h 555"/>
                <a:gd name="T18" fmla="*/ 2147483647 w 544"/>
                <a:gd name="T19" fmla="*/ 2147483647 h 555"/>
                <a:gd name="T20" fmla="*/ 2147483647 w 544"/>
                <a:gd name="T21" fmla="*/ 2147483647 h 555"/>
                <a:gd name="T22" fmla="*/ 2147483647 w 544"/>
                <a:gd name="T23" fmla="*/ 2147483647 h 555"/>
                <a:gd name="T24" fmla="*/ 2147483647 w 544"/>
                <a:gd name="T25" fmla="*/ 2147483647 h 555"/>
                <a:gd name="T26" fmla="*/ 2147483647 w 544"/>
                <a:gd name="T27" fmla="*/ 2147483647 h 555"/>
                <a:gd name="T28" fmla="*/ 2147483647 w 544"/>
                <a:gd name="T29" fmla="*/ 2147483647 h 555"/>
                <a:gd name="T30" fmla="*/ 2147483647 w 544"/>
                <a:gd name="T31" fmla="*/ 2147483647 h 555"/>
                <a:gd name="T32" fmla="*/ 2147483647 w 544"/>
                <a:gd name="T33" fmla="*/ 2147483647 h 555"/>
                <a:gd name="T34" fmla="*/ 2147483647 w 544"/>
                <a:gd name="T35" fmla="*/ 2147483647 h 555"/>
                <a:gd name="T36" fmla="*/ 2147483647 w 544"/>
                <a:gd name="T37" fmla="*/ 2147483647 h 555"/>
                <a:gd name="T38" fmla="*/ 2147483647 w 544"/>
                <a:gd name="T39" fmla="*/ 2147483647 h 555"/>
                <a:gd name="T40" fmla="*/ 2147483647 w 544"/>
                <a:gd name="T41" fmla="*/ 2147483647 h 555"/>
                <a:gd name="T42" fmla="*/ 2147483647 w 544"/>
                <a:gd name="T43" fmla="*/ 2147483647 h 555"/>
                <a:gd name="T44" fmla="*/ 2147483647 w 544"/>
                <a:gd name="T45" fmla="*/ 2147483647 h 555"/>
                <a:gd name="T46" fmla="*/ 2147483647 w 544"/>
                <a:gd name="T47" fmla="*/ 2147483647 h 555"/>
                <a:gd name="T48" fmla="*/ 2147483647 w 544"/>
                <a:gd name="T49" fmla="*/ 2147483647 h 555"/>
                <a:gd name="T50" fmla="*/ 2147483647 w 544"/>
                <a:gd name="T51" fmla="*/ 2147483647 h 555"/>
                <a:gd name="T52" fmla="*/ 0 w 544"/>
                <a:gd name="T53" fmla="*/ 2147483647 h 555"/>
                <a:gd name="T54" fmla="*/ 0 w 544"/>
                <a:gd name="T55" fmla="*/ 2147483647 h 555"/>
                <a:gd name="T56" fmla="*/ 2147483647 w 544"/>
                <a:gd name="T57" fmla="*/ 2147483647 h 555"/>
                <a:gd name="T58" fmla="*/ 2147483647 w 544"/>
                <a:gd name="T59" fmla="*/ 2147483647 h 555"/>
                <a:gd name="T60" fmla="*/ 2147483647 w 544"/>
                <a:gd name="T61" fmla="*/ 2147483647 h 555"/>
                <a:gd name="T62" fmla="*/ 2147483647 w 544"/>
                <a:gd name="T63" fmla="*/ 2147483647 h 555"/>
                <a:gd name="T64" fmla="*/ 2147483647 w 544"/>
                <a:gd name="T65" fmla="*/ 2147483647 h 555"/>
                <a:gd name="T66" fmla="*/ 2147483647 w 544"/>
                <a:gd name="T67" fmla="*/ 2147483647 h 555"/>
                <a:gd name="T68" fmla="*/ 2147483647 w 544"/>
                <a:gd name="T69" fmla="*/ 2147483647 h 555"/>
                <a:gd name="T70" fmla="*/ 2147483647 w 544"/>
                <a:gd name="T71" fmla="*/ 2147483647 h 555"/>
                <a:gd name="T72" fmla="*/ 2147483647 w 544"/>
                <a:gd name="T73" fmla="*/ 2147483647 h 555"/>
                <a:gd name="T74" fmla="*/ 2147483647 w 544"/>
                <a:gd name="T75" fmla="*/ 2147483647 h 555"/>
                <a:gd name="T76" fmla="*/ 2147483647 w 544"/>
                <a:gd name="T77" fmla="*/ 2147483647 h 555"/>
                <a:gd name="T78" fmla="*/ 2147483647 w 544"/>
                <a:gd name="T79" fmla="*/ 2147483647 h 555"/>
                <a:gd name="T80" fmla="*/ 2147483647 w 544"/>
                <a:gd name="T81" fmla="*/ 2147483647 h 555"/>
                <a:gd name="T82" fmla="*/ 2147483647 w 544"/>
                <a:gd name="T83" fmla="*/ 2147483647 h 555"/>
                <a:gd name="T84" fmla="*/ 2147483647 w 544"/>
                <a:gd name="T85" fmla="*/ 2147483647 h 555"/>
                <a:gd name="T86" fmla="*/ 2147483647 w 544"/>
                <a:gd name="T87" fmla="*/ 2147483647 h 555"/>
                <a:gd name="T88" fmla="*/ 2147483647 w 544"/>
                <a:gd name="T89" fmla="*/ 2147483647 h 555"/>
                <a:gd name="T90" fmla="*/ 2147483647 w 544"/>
                <a:gd name="T91" fmla="*/ 2147483647 h 555"/>
                <a:gd name="T92" fmla="*/ 2147483647 w 544"/>
                <a:gd name="T93" fmla="*/ 2147483647 h 555"/>
                <a:gd name="T94" fmla="*/ 2147483647 w 544"/>
                <a:gd name="T95" fmla="*/ 2147483647 h 555"/>
                <a:gd name="T96" fmla="*/ 2147483647 w 544"/>
                <a:gd name="T97" fmla="*/ 2147483647 h 555"/>
                <a:gd name="T98" fmla="*/ 2147483647 w 544"/>
                <a:gd name="T99" fmla="*/ 2147483647 h 555"/>
                <a:gd name="T100" fmla="*/ 2147483647 w 544"/>
                <a:gd name="T101" fmla="*/ 2147483647 h 555"/>
                <a:gd name="T102" fmla="*/ 2147483647 w 544"/>
                <a:gd name="T103" fmla="*/ 2147483647 h 555"/>
                <a:gd name="T104" fmla="*/ 2147483647 w 544"/>
                <a:gd name="T105" fmla="*/ 2147483647 h 555"/>
                <a:gd name="T106" fmla="*/ 2147483647 w 544"/>
                <a:gd name="T107" fmla="*/ 2147483647 h 555"/>
                <a:gd name="T108" fmla="*/ 2147483647 w 544"/>
                <a:gd name="T109" fmla="*/ 2147483647 h 555"/>
                <a:gd name="T110" fmla="*/ 2147483647 w 544"/>
                <a:gd name="T111" fmla="*/ 2147483647 h 555"/>
                <a:gd name="T112" fmla="*/ 2147483647 w 544"/>
                <a:gd name="T113" fmla="*/ 2147483647 h 555"/>
                <a:gd name="T114" fmla="*/ 2147483647 w 544"/>
                <a:gd name="T115" fmla="*/ 2147483647 h 555"/>
                <a:gd name="T116" fmla="*/ 2147483647 w 544"/>
                <a:gd name="T117" fmla="*/ 2147483647 h 555"/>
                <a:gd name="T118" fmla="*/ 2147483647 w 544"/>
                <a:gd name="T119" fmla="*/ 2147483647 h 555"/>
                <a:gd name="T120" fmla="*/ 2147483647 w 544"/>
                <a:gd name="T121" fmla="*/ 2147483647 h 555"/>
                <a:gd name="T122" fmla="*/ 2147483647 w 544"/>
                <a:gd name="T123" fmla="*/ 2147483647 h 5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44"/>
                <a:gd name="T187" fmla="*/ 0 h 555"/>
                <a:gd name="T188" fmla="*/ 544 w 544"/>
                <a:gd name="T189" fmla="*/ 555 h 5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44" h="555">
                  <a:moveTo>
                    <a:pt x="69" y="300"/>
                  </a:moveTo>
                  <a:cubicBezTo>
                    <a:pt x="69" y="365"/>
                    <a:pt x="69" y="365"/>
                    <a:pt x="69" y="365"/>
                  </a:cubicBezTo>
                  <a:cubicBezTo>
                    <a:pt x="69" y="394"/>
                    <a:pt x="79" y="419"/>
                    <a:pt x="95" y="439"/>
                  </a:cubicBezTo>
                  <a:cubicBezTo>
                    <a:pt x="85" y="421"/>
                    <a:pt x="80" y="401"/>
                    <a:pt x="80" y="379"/>
                  </a:cubicBezTo>
                  <a:cubicBezTo>
                    <a:pt x="80" y="310"/>
                    <a:pt x="80" y="310"/>
                    <a:pt x="80" y="310"/>
                  </a:cubicBezTo>
                  <a:cubicBezTo>
                    <a:pt x="80" y="246"/>
                    <a:pt x="127" y="194"/>
                    <a:pt x="186" y="192"/>
                  </a:cubicBezTo>
                  <a:cubicBezTo>
                    <a:pt x="194" y="191"/>
                    <a:pt x="194" y="191"/>
                    <a:pt x="194" y="191"/>
                  </a:cubicBezTo>
                  <a:cubicBezTo>
                    <a:pt x="169" y="191"/>
                    <a:pt x="169" y="191"/>
                    <a:pt x="169" y="191"/>
                  </a:cubicBezTo>
                  <a:cubicBezTo>
                    <a:pt x="114" y="191"/>
                    <a:pt x="69" y="240"/>
                    <a:pt x="69" y="300"/>
                  </a:cubicBezTo>
                  <a:close/>
                  <a:moveTo>
                    <a:pt x="376" y="118"/>
                  </a:moveTo>
                  <a:cubicBezTo>
                    <a:pt x="310" y="118"/>
                    <a:pt x="310" y="118"/>
                    <a:pt x="310" y="118"/>
                  </a:cubicBezTo>
                  <a:cubicBezTo>
                    <a:pt x="310" y="117"/>
                    <a:pt x="310" y="117"/>
                    <a:pt x="310" y="117"/>
                  </a:cubicBezTo>
                  <a:cubicBezTo>
                    <a:pt x="310" y="111"/>
                    <a:pt x="308" y="105"/>
                    <a:pt x="305" y="101"/>
                  </a:cubicBezTo>
                  <a:cubicBezTo>
                    <a:pt x="395" y="10"/>
                    <a:pt x="395" y="10"/>
                    <a:pt x="395" y="10"/>
                  </a:cubicBezTo>
                  <a:cubicBezTo>
                    <a:pt x="397" y="9"/>
                    <a:pt x="397" y="5"/>
                    <a:pt x="394" y="3"/>
                  </a:cubicBezTo>
                  <a:cubicBezTo>
                    <a:pt x="392" y="0"/>
                    <a:pt x="388" y="0"/>
                    <a:pt x="387" y="2"/>
                  </a:cubicBezTo>
                  <a:cubicBezTo>
                    <a:pt x="297" y="92"/>
                    <a:pt x="297" y="92"/>
                    <a:pt x="297" y="92"/>
                  </a:cubicBezTo>
                  <a:cubicBezTo>
                    <a:pt x="289" y="86"/>
                    <a:pt x="280" y="83"/>
                    <a:pt x="270" y="83"/>
                  </a:cubicBezTo>
                  <a:cubicBezTo>
                    <a:pt x="260" y="83"/>
                    <a:pt x="251" y="86"/>
                    <a:pt x="243" y="91"/>
                  </a:cubicBezTo>
                  <a:cubicBezTo>
                    <a:pt x="158" y="6"/>
                    <a:pt x="158" y="6"/>
                    <a:pt x="158" y="6"/>
                  </a:cubicBezTo>
                  <a:cubicBezTo>
                    <a:pt x="157" y="5"/>
                    <a:pt x="153" y="5"/>
                    <a:pt x="151" y="7"/>
                  </a:cubicBezTo>
                  <a:cubicBezTo>
                    <a:pt x="148" y="10"/>
                    <a:pt x="148" y="13"/>
                    <a:pt x="150" y="15"/>
                  </a:cubicBezTo>
                  <a:cubicBezTo>
                    <a:pt x="235" y="100"/>
                    <a:pt x="235" y="100"/>
                    <a:pt x="235" y="100"/>
                  </a:cubicBezTo>
                  <a:cubicBezTo>
                    <a:pt x="231" y="105"/>
                    <a:pt x="229" y="111"/>
                    <a:pt x="229" y="117"/>
                  </a:cubicBezTo>
                  <a:cubicBezTo>
                    <a:pt x="229" y="117"/>
                    <a:pt x="229" y="117"/>
                    <a:pt x="229" y="118"/>
                  </a:cubicBezTo>
                  <a:cubicBezTo>
                    <a:pt x="169" y="118"/>
                    <a:pt x="169" y="118"/>
                    <a:pt x="169" y="118"/>
                  </a:cubicBezTo>
                  <a:cubicBezTo>
                    <a:pt x="76" y="118"/>
                    <a:pt x="0" y="193"/>
                    <a:pt x="0" y="286"/>
                  </a:cubicBezTo>
                  <a:cubicBezTo>
                    <a:pt x="0" y="386"/>
                    <a:pt x="0" y="386"/>
                    <a:pt x="0" y="386"/>
                  </a:cubicBezTo>
                  <a:cubicBezTo>
                    <a:pt x="0" y="479"/>
                    <a:pt x="76" y="555"/>
                    <a:pt x="169" y="555"/>
                  </a:cubicBezTo>
                  <a:cubicBezTo>
                    <a:pt x="376" y="555"/>
                    <a:pt x="376" y="555"/>
                    <a:pt x="376" y="555"/>
                  </a:cubicBezTo>
                  <a:cubicBezTo>
                    <a:pt x="469" y="555"/>
                    <a:pt x="544" y="479"/>
                    <a:pt x="544" y="386"/>
                  </a:cubicBezTo>
                  <a:cubicBezTo>
                    <a:pt x="544" y="286"/>
                    <a:pt x="544" y="286"/>
                    <a:pt x="544" y="286"/>
                  </a:cubicBezTo>
                  <a:cubicBezTo>
                    <a:pt x="544" y="193"/>
                    <a:pt x="469" y="118"/>
                    <a:pt x="376" y="118"/>
                  </a:cubicBezTo>
                  <a:close/>
                  <a:moveTo>
                    <a:pt x="491" y="274"/>
                  </a:moveTo>
                  <a:cubicBezTo>
                    <a:pt x="497" y="274"/>
                    <a:pt x="502" y="278"/>
                    <a:pt x="502" y="283"/>
                  </a:cubicBezTo>
                  <a:cubicBezTo>
                    <a:pt x="502" y="288"/>
                    <a:pt x="497" y="292"/>
                    <a:pt x="491" y="292"/>
                  </a:cubicBezTo>
                  <a:cubicBezTo>
                    <a:pt x="485" y="292"/>
                    <a:pt x="480" y="288"/>
                    <a:pt x="480" y="283"/>
                  </a:cubicBezTo>
                  <a:cubicBezTo>
                    <a:pt x="480" y="278"/>
                    <a:pt x="485" y="274"/>
                    <a:pt x="491" y="274"/>
                  </a:cubicBezTo>
                  <a:close/>
                  <a:moveTo>
                    <a:pt x="491" y="302"/>
                  </a:moveTo>
                  <a:cubicBezTo>
                    <a:pt x="497" y="302"/>
                    <a:pt x="502" y="306"/>
                    <a:pt x="502" y="310"/>
                  </a:cubicBezTo>
                  <a:cubicBezTo>
                    <a:pt x="502" y="315"/>
                    <a:pt x="497" y="319"/>
                    <a:pt x="491" y="319"/>
                  </a:cubicBezTo>
                  <a:cubicBezTo>
                    <a:pt x="485" y="319"/>
                    <a:pt x="480" y="315"/>
                    <a:pt x="480" y="310"/>
                  </a:cubicBezTo>
                  <a:cubicBezTo>
                    <a:pt x="480" y="306"/>
                    <a:pt x="485" y="302"/>
                    <a:pt x="491" y="302"/>
                  </a:cubicBezTo>
                  <a:close/>
                  <a:moveTo>
                    <a:pt x="491" y="329"/>
                  </a:moveTo>
                  <a:cubicBezTo>
                    <a:pt x="497" y="329"/>
                    <a:pt x="502" y="333"/>
                    <a:pt x="502" y="338"/>
                  </a:cubicBezTo>
                  <a:cubicBezTo>
                    <a:pt x="502" y="343"/>
                    <a:pt x="497" y="347"/>
                    <a:pt x="491" y="347"/>
                  </a:cubicBezTo>
                  <a:cubicBezTo>
                    <a:pt x="485" y="347"/>
                    <a:pt x="480" y="343"/>
                    <a:pt x="480" y="338"/>
                  </a:cubicBezTo>
                  <a:cubicBezTo>
                    <a:pt x="480" y="333"/>
                    <a:pt x="485" y="329"/>
                    <a:pt x="491" y="329"/>
                  </a:cubicBezTo>
                  <a:close/>
                  <a:moveTo>
                    <a:pt x="441" y="376"/>
                  </a:moveTo>
                  <a:cubicBezTo>
                    <a:pt x="441" y="450"/>
                    <a:pt x="385" y="510"/>
                    <a:pt x="317" y="510"/>
                  </a:cubicBezTo>
                  <a:cubicBezTo>
                    <a:pt x="166" y="510"/>
                    <a:pt x="166" y="510"/>
                    <a:pt x="166" y="510"/>
                  </a:cubicBezTo>
                  <a:cubicBezTo>
                    <a:pt x="98" y="510"/>
                    <a:pt x="42" y="450"/>
                    <a:pt x="42" y="376"/>
                  </a:cubicBezTo>
                  <a:cubicBezTo>
                    <a:pt x="42" y="297"/>
                    <a:pt x="42" y="297"/>
                    <a:pt x="42" y="297"/>
                  </a:cubicBezTo>
                  <a:cubicBezTo>
                    <a:pt x="42" y="222"/>
                    <a:pt x="98" y="162"/>
                    <a:pt x="166" y="162"/>
                  </a:cubicBezTo>
                  <a:cubicBezTo>
                    <a:pt x="317" y="162"/>
                    <a:pt x="317" y="162"/>
                    <a:pt x="317" y="162"/>
                  </a:cubicBezTo>
                  <a:cubicBezTo>
                    <a:pt x="385" y="162"/>
                    <a:pt x="441" y="222"/>
                    <a:pt x="441" y="297"/>
                  </a:cubicBezTo>
                  <a:lnTo>
                    <a:pt x="441" y="376"/>
                  </a:lnTo>
                  <a:close/>
                  <a:moveTo>
                    <a:pt x="491" y="410"/>
                  </a:moveTo>
                  <a:cubicBezTo>
                    <a:pt x="478" y="410"/>
                    <a:pt x="468" y="400"/>
                    <a:pt x="468" y="388"/>
                  </a:cubicBezTo>
                  <a:cubicBezTo>
                    <a:pt x="468" y="376"/>
                    <a:pt x="478" y="366"/>
                    <a:pt x="491" y="366"/>
                  </a:cubicBezTo>
                  <a:cubicBezTo>
                    <a:pt x="503" y="366"/>
                    <a:pt x="513" y="376"/>
                    <a:pt x="513" y="388"/>
                  </a:cubicBezTo>
                  <a:cubicBezTo>
                    <a:pt x="513" y="400"/>
                    <a:pt x="503" y="410"/>
                    <a:pt x="491" y="4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0" name="TextBox 82"/>
            <p:cNvSpPr txBox="1">
              <a:spLocks noChangeArrowheads="1"/>
            </p:cNvSpPr>
            <p:nvPr/>
          </p:nvSpPr>
          <p:spPr bwMode="auto">
            <a:xfrm>
              <a:off x="470104" y="3023808"/>
              <a:ext cx="1826383" cy="129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5000"/>
                </a:lnSpc>
                <a:buSzPct val="100000"/>
              </a:pPr>
              <a:r>
                <a:rPr lang="en-US" sz="600">
                  <a:solidFill>
                    <a:srgbClr val="FFFFFF"/>
                  </a:solidFill>
                </a:rPr>
                <a:t>verá la TV en vivo</a:t>
              </a:r>
            </a:p>
          </p:txBody>
        </p:sp>
      </p:grpSp>
      <p:grpSp>
        <p:nvGrpSpPr>
          <p:cNvPr id="301" name="Group 17"/>
          <p:cNvGrpSpPr>
            <a:grpSpLocks/>
          </p:cNvGrpSpPr>
          <p:nvPr/>
        </p:nvGrpSpPr>
        <p:grpSpPr bwMode="auto">
          <a:xfrm>
            <a:off x="1760538" y="411163"/>
            <a:ext cx="720725" cy="592137"/>
            <a:chOff x="1904786" y="615172"/>
            <a:chExt cx="677390" cy="558624"/>
          </a:xfrm>
        </p:grpSpPr>
        <p:grpSp>
          <p:nvGrpSpPr>
            <p:cNvPr id="302" name="Group 340"/>
            <p:cNvGrpSpPr>
              <a:grpSpLocks noChangeAspect="1"/>
            </p:cNvGrpSpPr>
            <p:nvPr/>
          </p:nvGrpSpPr>
          <p:grpSpPr>
            <a:xfrm>
              <a:off x="2015091" y="820982"/>
              <a:ext cx="331697" cy="352814"/>
              <a:chOff x="-2151173" y="190482"/>
              <a:chExt cx="1527175" cy="1601787"/>
            </a:xfrm>
            <a:solidFill>
              <a:schemeClr val="accent3"/>
            </a:solidFill>
          </p:grpSpPr>
          <p:sp>
            <p:nvSpPr>
              <p:cNvPr id="304" name="Freeform 303"/>
              <p:cNvSpPr>
                <a:spLocks noEditPoints="1"/>
              </p:cNvSpPr>
              <p:nvPr/>
            </p:nvSpPr>
            <p:spPr bwMode="auto">
              <a:xfrm>
                <a:off x="-1930005" y="1024535"/>
                <a:ext cx="596898" cy="596899"/>
              </a:xfrm>
              <a:custGeom>
                <a:avLst/>
                <a:gdLst/>
                <a:ahLst/>
                <a:cxnLst>
                  <a:cxn ang="0">
                    <a:pos x="79" y="0"/>
                  </a:cxn>
                  <a:cxn ang="0">
                    <a:pos x="0" y="79"/>
                  </a:cxn>
                  <a:cxn ang="0">
                    <a:pos x="79" y="158"/>
                  </a:cxn>
                  <a:cxn ang="0">
                    <a:pos x="158" y="79"/>
                  </a:cxn>
                  <a:cxn ang="0">
                    <a:pos x="79" y="0"/>
                  </a:cxn>
                  <a:cxn ang="0">
                    <a:pos x="28" y="33"/>
                  </a:cxn>
                  <a:cxn ang="0">
                    <a:pos x="127" y="33"/>
                  </a:cxn>
                  <a:cxn ang="0">
                    <a:pos x="127" y="42"/>
                  </a:cxn>
                  <a:cxn ang="0">
                    <a:pos x="28" y="42"/>
                  </a:cxn>
                  <a:cxn ang="0">
                    <a:pos x="28" y="33"/>
                  </a:cxn>
                  <a:cxn ang="0">
                    <a:pos x="127" y="119"/>
                  </a:cxn>
                  <a:cxn ang="0">
                    <a:pos x="28" y="119"/>
                  </a:cxn>
                  <a:cxn ang="0">
                    <a:pos x="28" y="110"/>
                  </a:cxn>
                  <a:cxn ang="0">
                    <a:pos x="127" y="110"/>
                  </a:cxn>
                  <a:cxn ang="0">
                    <a:pos x="127" y="119"/>
                  </a:cxn>
                  <a:cxn ang="0">
                    <a:pos x="149" y="80"/>
                  </a:cxn>
                  <a:cxn ang="0">
                    <a:pos x="6" y="80"/>
                  </a:cxn>
                  <a:cxn ang="0">
                    <a:pos x="6" y="71"/>
                  </a:cxn>
                  <a:cxn ang="0">
                    <a:pos x="149" y="71"/>
                  </a:cxn>
                  <a:cxn ang="0">
                    <a:pos x="149" y="80"/>
                  </a:cxn>
                </a:cxnLst>
                <a:rect l="0" t="0" r="r" b="b"/>
                <a:pathLst>
                  <a:path w="158" h="158">
                    <a:moveTo>
                      <a:pt x="79" y="0"/>
                    </a:moveTo>
                    <a:cubicBezTo>
                      <a:pt x="36" y="0"/>
                      <a:pt x="0" y="36"/>
                      <a:pt x="0" y="79"/>
                    </a:cubicBezTo>
                    <a:cubicBezTo>
                      <a:pt x="0" y="123"/>
                      <a:pt x="36" y="158"/>
                      <a:pt x="79" y="158"/>
                    </a:cubicBezTo>
                    <a:cubicBezTo>
                      <a:pt x="123" y="158"/>
                      <a:pt x="158" y="123"/>
                      <a:pt x="158" y="79"/>
                    </a:cubicBezTo>
                    <a:cubicBezTo>
                      <a:pt x="158" y="36"/>
                      <a:pt x="123" y="0"/>
                      <a:pt x="79" y="0"/>
                    </a:cubicBezTo>
                    <a:close/>
                    <a:moveTo>
                      <a:pt x="28" y="33"/>
                    </a:moveTo>
                    <a:cubicBezTo>
                      <a:pt x="127" y="33"/>
                      <a:pt x="127" y="33"/>
                      <a:pt x="127" y="33"/>
                    </a:cubicBezTo>
                    <a:cubicBezTo>
                      <a:pt x="127" y="42"/>
                      <a:pt x="127" y="42"/>
                      <a:pt x="127" y="42"/>
                    </a:cubicBezTo>
                    <a:cubicBezTo>
                      <a:pt x="28" y="42"/>
                      <a:pt x="28" y="42"/>
                      <a:pt x="28" y="42"/>
                    </a:cubicBezTo>
                    <a:lnTo>
                      <a:pt x="28" y="33"/>
                    </a:lnTo>
                    <a:close/>
                    <a:moveTo>
                      <a:pt x="127" y="119"/>
                    </a:moveTo>
                    <a:cubicBezTo>
                      <a:pt x="28" y="119"/>
                      <a:pt x="28" y="119"/>
                      <a:pt x="28" y="119"/>
                    </a:cubicBezTo>
                    <a:cubicBezTo>
                      <a:pt x="28" y="110"/>
                      <a:pt x="28" y="110"/>
                      <a:pt x="28" y="110"/>
                    </a:cubicBezTo>
                    <a:cubicBezTo>
                      <a:pt x="127" y="110"/>
                      <a:pt x="127" y="110"/>
                      <a:pt x="127" y="110"/>
                    </a:cubicBezTo>
                    <a:lnTo>
                      <a:pt x="127" y="119"/>
                    </a:lnTo>
                    <a:close/>
                    <a:moveTo>
                      <a:pt x="149" y="80"/>
                    </a:moveTo>
                    <a:cubicBezTo>
                      <a:pt x="6" y="80"/>
                      <a:pt x="6" y="80"/>
                      <a:pt x="6" y="80"/>
                    </a:cubicBezTo>
                    <a:cubicBezTo>
                      <a:pt x="6" y="71"/>
                      <a:pt x="6" y="71"/>
                      <a:pt x="6" y="71"/>
                    </a:cubicBezTo>
                    <a:cubicBezTo>
                      <a:pt x="149" y="71"/>
                      <a:pt x="149" y="71"/>
                      <a:pt x="149" y="71"/>
                    </a:cubicBezTo>
                    <a:lnTo>
                      <a:pt x="149" y="80"/>
                    </a:ln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500"/>
              </a:p>
            </p:txBody>
          </p:sp>
          <p:sp>
            <p:nvSpPr>
              <p:cNvPr id="305" name="Freeform 304"/>
              <p:cNvSpPr>
                <a:spLocks noEditPoints="1"/>
              </p:cNvSpPr>
              <p:nvPr/>
            </p:nvSpPr>
            <p:spPr bwMode="auto">
              <a:xfrm>
                <a:off x="-2151173" y="190482"/>
                <a:ext cx="1527175" cy="1601787"/>
              </a:xfrm>
              <a:custGeom>
                <a:avLst/>
                <a:gdLst/>
                <a:ahLst/>
                <a:cxnLst>
                  <a:cxn ang="0">
                    <a:pos x="369" y="123"/>
                  </a:cxn>
                  <a:cxn ang="0">
                    <a:pos x="322" y="123"/>
                  </a:cxn>
                  <a:cxn ang="0">
                    <a:pos x="77" y="18"/>
                  </a:cxn>
                  <a:cxn ang="0">
                    <a:pos x="68" y="3"/>
                  </a:cxn>
                  <a:cxn ang="0">
                    <a:pos x="47" y="11"/>
                  </a:cxn>
                  <a:cxn ang="0">
                    <a:pos x="55" y="32"/>
                  </a:cxn>
                  <a:cxn ang="0">
                    <a:pos x="73" y="29"/>
                  </a:cxn>
                  <a:cxn ang="0">
                    <a:pos x="293" y="123"/>
                  </a:cxn>
                  <a:cxn ang="0">
                    <a:pos x="35" y="123"/>
                  </a:cxn>
                  <a:cxn ang="0">
                    <a:pos x="0" y="159"/>
                  </a:cxn>
                  <a:cxn ang="0">
                    <a:pos x="0" y="388"/>
                  </a:cxn>
                  <a:cxn ang="0">
                    <a:pos x="35" y="424"/>
                  </a:cxn>
                  <a:cxn ang="0">
                    <a:pos x="369" y="424"/>
                  </a:cxn>
                  <a:cxn ang="0">
                    <a:pos x="404" y="388"/>
                  </a:cxn>
                  <a:cxn ang="0">
                    <a:pos x="404" y="159"/>
                  </a:cxn>
                  <a:cxn ang="0">
                    <a:pos x="369" y="123"/>
                  </a:cxn>
                  <a:cxn ang="0">
                    <a:pos x="135" y="392"/>
                  </a:cxn>
                  <a:cxn ang="0">
                    <a:pos x="43" y="299"/>
                  </a:cxn>
                  <a:cxn ang="0">
                    <a:pos x="135" y="207"/>
                  </a:cxn>
                  <a:cxn ang="0">
                    <a:pos x="228" y="299"/>
                  </a:cxn>
                  <a:cxn ang="0">
                    <a:pos x="135" y="392"/>
                  </a:cxn>
                  <a:cxn ang="0">
                    <a:pos x="349" y="392"/>
                  </a:cxn>
                  <a:cxn ang="0">
                    <a:pos x="328" y="371"/>
                  </a:cxn>
                  <a:cxn ang="0">
                    <a:pos x="349" y="349"/>
                  </a:cxn>
                  <a:cxn ang="0">
                    <a:pos x="370" y="371"/>
                  </a:cxn>
                  <a:cxn ang="0">
                    <a:pos x="349" y="392"/>
                  </a:cxn>
                  <a:cxn ang="0">
                    <a:pos x="349" y="326"/>
                  </a:cxn>
                  <a:cxn ang="0">
                    <a:pos x="328" y="305"/>
                  </a:cxn>
                  <a:cxn ang="0">
                    <a:pos x="349" y="284"/>
                  </a:cxn>
                  <a:cxn ang="0">
                    <a:pos x="370" y="305"/>
                  </a:cxn>
                  <a:cxn ang="0">
                    <a:pos x="349" y="326"/>
                  </a:cxn>
                  <a:cxn ang="0">
                    <a:pos x="359" y="181"/>
                  </a:cxn>
                  <a:cxn ang="0">
                    <a:pos x="328" y="181"/>
                  </a:cxn>
                  <a:cxn ang="0">
                    <a:pos x="317" y="162"/>
                  </a:cxn>
                  <a:cxn ang="0">
                    <a:pos x="306" y="181"/>
                  </a:cxn>
                  <a:cxn ang="0">
                    <a:pos x="44" y="181"/>
                  </a:cxn>
                  <a:cxn ang="0">
                    <a:pos x="28" y="164"/>
                  </a:cxn>
                  <a:cxn ang="0">
                    <a:pos x="28" y="159"/>
                  </a:cxn>
                  <a:cxn ang="0">
                    <a:pos x="44" y="142"/>
                  </a:cxn>
                  <a:cxn ang="0">
                    <a:pos x="359" y="142"/>
                  </a:cxn>
                  <a:cxn ang="0">
                    <a:pos x="376" y="159"/>
                  </a:cxn>
                  <a:cxn ang="0">
                    <a:pos x="376" y="164"/>
                  </a:cxn>
                  <a:cxn ang="0">
                    <a:pos x="359" y="181"/>
                  </a:cxn>
                </a:cxnLst>
                <a:rect l="0" t="0" r="r" b="b"/>
                <a:pathLst>
                  <a:path w="404" h="424">
                    <a:moveTo>
                      <a:pt x="369" y="123"/>
                    </a:moveTo>
                    <a:cubicBezTo>
                      <a:pt x="322" y="123"/>
                      <a:pt x="322" y="123"/>
                      <a:pt x="322" y="123"/>
                    </a:cubicBezTo>
                    <a:cubicBezTo>
                      <a:pt x="77" y="18"/>
                      <a:pt x="77" y="18"/>
                      <a:pt x="77" y="18"/>
                    </a:cubicBezTo>
                    <a:cubicBezTo>
                      <a:pt x="78" y="12"/>
                      <a:pt x="74" y="6"/>
                      <a:pt x="68" y="3"/>
                    </a:cubicBezTo>
                    <a:cubicBezTo>
                      <a:pt x="60" y="0"/>
                      <a:pt x="50" y="3"/>
                      <a:pt x="47" y="11"/>
                    </a:cubicBezTo>
                    <a:cubicBezTo>
                      <a:pt x="43" y="19"/>
                      <a:pt x="47" y="29"/>
                      <a:pt x="55" y="32"/>
                    </a:cubicBezTo>
                    <a:cubicBezTo>
                      <a:pt x="61" y="35"/>
                      <a:pt x="68" y="33"/>
                      <a:pt x="73" y="29"/>
                    </a:cubicBezTo>
                    <a:cubicBezTo>
                      <a:pt x="293" y="123"/>
                      <a:pt x="293" y="123"/>
                      <a:pt x="293" y="123"/>
                    </a:cubicBezTo>
                    <a:cubicBezTo>
                      <a:pt x="35" y="123"/>
                      <a:pt x="35" y="123"/>
                      <a:pt x="35" y="123"/>
                    </a:cubicBezTo>
                    <a:cubicBezTo>
                      <a:pt x="16" y="123"/>
                      <a:pt x="0" y="139"/>
                      <a:pt x="0" y="159"/>
                    </a:cubicBezTo>
                    <a:cubicBezTo>
                      <a:pt x="0" y="388"/>
                      <a:pt x="0" y="388"/>
                      <a:pt x="0" y="388"/>
                    </a:cubicBezTo>
                    <a:cubicBezTo>
                      <a:pt x="0" y="408"/>
                      <a:pt x="16" y="424"/>
                      <a:pt x="35" y="424"/>
                    </a:cubicBezTo>
                    <a:cubicBezTo>
                      <a:pt x="369" y="424"/>
                      <a:pt x="369" y="424"/>
                      <a:pt x="369" y="424"/>
                    </a:cubicBezTo>
                    <a:cubicBezTo>
                      <a:pt x="388" y="424"/>
                      <a:pt x="404" y="408"/>
                      <a:pt x="404" y="388"/>
                    </a:cubicBezTo>
                    <a:cubicBezTo>
                      <a:pt x="404" y="159"/>
                      <a:pt x="404" y="159"/>
                      <a:pt x="404" y="159"/>
                    </a:cubicBezTo>
                    <a:cubicBezTo>
                      <a:pt x="404" y="139"/>
                      <a:pt x="388" y="123"/>
                      <a:pt x="369" y="123"/>
                    </a:cubicBezTo>
                    <a:close/>
                    <a:moveTo>
                      <a:pt x="135" y="392"/>
                    </a:moveTo>
                    <a:cubicBezTo>
                      <a:pt x="84" y="392"/>
                      <a:pt x="43" y="350"/>
                      <a:pt x="43" y="299"/>
                    </a:cubicBezTo>
                    <a:cubicBezTo>
                      <a:pt x="43" y="248"/>
                      <a:pt x="84" y="207"/>
                      <a:pt x="135" y="207"/>
                    </a:cubicBezTo>
                    <a:cubicBezTo>
                      <a:pt x="186" y="207"/>
                      <a:pt x="228" y="248"/>
                      <a:pt x="228" y="299"/>
                    </a:cubicBezTo>
                    <a:cubicBezTo>
                      <a:pt x="228" y="350"/>
                      <a:pt x="186" y="392"/>
                      <a:pt x="135" y="392"/>
                    </a:cubicBezTo>
                    <a:close/>
                    <a:moveTo>
                      <a:pt x="349" y="392"/>
                    </a:moveTo>
                    <a:cubicBezTo>
                      <a:pt x="338" y="392"/>
                      <a:pt x="328" y="382"/>
                      <a:pt x="328" y="371"/>
                    </a:cubicBezTo>
                    <a:cubicBezTo>
                      <a:pt x="328" y="359"/>
                      <a:pt x="338" y="349"/>
                      <a:pt x="349" y="349"/>
                    </a:cubicBezTo>
                    <a:cubicBezTo>
                      <a:pt x="361" y="349"/>
                      <a:pt x="370" y="359"/>
                      <a:pt x="370" y="371"/>
                    </a:cubicBezTo>
                    <a:cubicBezTo>
                      <a:pt x="370" y="382"/>
                      <a:pt x="361" y="392"/>
                      <a:pt x="349" y="392"/>
                    </a:cubicBezTo>
                    <a:close/>
                    <a:moveTo>
                      <a:pt x="349" y="326"/>
                    </a:moveTo>
                    <a:cubicBezTo>
                      <a:pt x="338" y="326"/>
                      <a:pt x="328" y="317"/>
                      <a:pt x="328" y="305"/>
                    </a:cubicBezTo>
                    <a:cubicBezTo>
                      <a:pt x="328" y="293"/>
                      <a:pt x="338" y="284"/>
                      <a:pt x="349" y="284"/>
                    </a:cubicBezTo>
                    <a:cubicBezTo>
                      <a:pt x="361" y="284"/>
                      <a:pt x="370" y="293"/>
                      <a:pt x="370" y="305"/>
                    </a:cubicBezTo>
                    <a:cubicBezTo>
                      <a:pt x="370" y="317"/>
                      <a:pt x="361" y="326"/>
                      <a:pt x="349" y="326"/>
                    </a:cubicBezTo>
                    <a:close/>
                    <a:moveTo>
                      <a:pt x="359" y="181"/>
                    </a:moveTo>
                    <a:cubicBezTo>
                      <a:pt x="328" y="181"/>
                      <a:pt x="328" y="181"/>
                      <a:pt x="328" y="181"/>
                    </a:cubicBezTo>
                    <a:cubicBezTo>
                      <a:pt x="317" y="162"/>
                      <a:pt x="317" y="162"/>
                      <a:pt x="317" y="162"/>
                    </a:cubicBezTo>
                    <a:cubicBezTo>
                      <a:pt x="306" y="181"/>
                      <a:pt x="306" y="181"/>
                      <a:pt x="306" y="181"/>
                    </a:cubicBezTo>
                    <a:cubicBezTo>
                      <a:pt x="44" y="181"/>
                      <a:pt x="44" y="181"/>
                      <a:pt x="44" y="181"/>
                    </a:cubicBezTo>
                    <a:cubicBezTo>
                      <a:pt x="35" y="181"/>
                      <a:pt x="28" y="173"/>
                      <a:pt x="28" y="164"/>
                    </a:cubicBezTo>
                    <a:cubicBezTo>
                      <a:pt x="28" y="159"/>
                      <a:pt x="28" y="159"/>
                      <a:pt x="28" y="159"/>
                    </a:cubicBezTo>
                    <a:cubicBezTo>
                      <a:pt x="28" y="150"/>
                      <a:pt x="35" y="142"/>
                      <a:pt x="44" y="142"/>
                    </a:cubicBezTo>
                    <a:cubicBezTo>
                      <a:pt x="359" y="142"/>
                      <a:pt x="359" y="142"/>
                      <a:pt x="359" y="142"/>
                    </a:cubicBezTo>
                    <a:cubicBezTo>
                      <a:pt x="368" y="142"/>
                      <a:pt x="376" y="150"/>
                      <a:pt x="376" y="159"/>
                    </a:cubicBezTo>
                    <a:cubicBezTo>
                      <a:pt x="376" y="164"/>
                      <a:pt x="376" y="164"/>
                      <a:pt x="376" y="164"/>
                    </a:cubicBezTo>
                    <a:cubicBezTo>
                      <a:pt x="376" y="173"/>
                      <a:pt x="368" y="181"/>
                      <a:pt x="359" y="181"/>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500"/>
              </a:p>
            </p:txBody>
          </p:sp>
        </p:grpSp>
        <p:sp>
          <p:nvSpPr>
            <p:cNvPr id="303" name="TextBox 86"/>
            <p:cNvSpPr txBox="1">
              <a:spLocks noChangeArrowheads="1"/>
            </p:cNvSpPr>
            <p:nvPr/>
          </p:nvSpPr>
          <p:spPr bwMode="auto">
            <a:xfrm rot="1382568">
              <a:off x="1904786" y="615172"/>
              <a:ext cx="677390" cy="4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SzPct val="100000"/>
              </a:pPr>
              <a:r>
                <a:rPr lang="en-US" sz="1400" dirty="0">
                  <a:solidFill>
                    <a:srgbClr val="FFFFFF"/>
                  </a:solidFill>
                  <a:latin typeface="Impact" charset="0"/>
                </a:rPr>
                <a:t>59%</a:t>
              </a:r>
            </a:p>
          </p:txBody>
        </p:sp>
      </p:grpSp>
      <p:grpSp>
        <p:nvGrpSpPr>
          <p:cNvPr id="306" name="Group 352"/>
          <p:cNvGrpSpPr>
            <a:grpSpLocks noChangeAspect="1"/>
          </p:cNvGrpSpPr>
          <p:nvPr/>
        </p:nvGrpSpPr>
        <p:grpSpPr bwMode="auto">
          <a:xfrm>
            <a:off x="1488749" y="1627707"/>
            <a:ext cx="648000" cy="538549"/>
            <a:chOff x="963" y="1228"/>
            <a:chExt cx="1884" cy="1544"/>
          </a:xfrm>
          <a:solidFill>
            <a:schemeClr val="bg1"/>
          </a:solidFill>
        </p:grpSpPr>
        <p:sp>
          <p:nvSpPr>
            <p:cNvPr id="307" name="Freeform 306"/>
            <p:cNvSpPr>
              <a:spLocks/>
            </p:cNvSpPr>
            <p:nvPr/>
          </p:nvSpPr>
          <p:spPr bwMode="auto">
            <a:xfrm>
              <a:off x="1094" y="1228"/>
              <a:ext cx="1623" cy="1155"/>
            </a:xfrm>
            <a:custGeom>
              <a:avLst/>
              <a:gdLst/>
              <a:ahLst/>
              <a:cxnLst>
                <a:cxn ang="0">
                  <a:pos x="36" y="58"/>
                </a:cxn>
                <a:cxn ang="0">
                  <a:pos x="59" y="35"/>
                </a:cxn>
                <a:cxn ang="0">
                  <a:pos x="626" y="35"/>
                </a:cxn>
                <a:cxn ang="0">
                  <a:pos x="649" y="58"/>
                </a:cxn>
                <a:cxn ang="0">
                  <a:pos x="649" y="487"/>
                </a:cxn>
                <a:cxn ang="0">
                  <a:pos x="685" y="487"/>
                </a:cxn>
                <a:cxn ang="0">
                  <a:pos x="685" y="46"/>
                </a:cxn>
                <a:cxn ang="0">
                  <a:pos x="639" y="0"/>
                </a:cxn>
                <a:cxn ang="0">
                  <a:pos x="46" y="0"/>
                </a:cxn>
                <a:cxn ang="0">
                  <a:pos x="0" y="46"/>
                </a:cxn>
                <a:cxn ang="0">
                  <a:pos x="0" y="487"/>
                </a:cxn>
                <a:cxn ang="0">
                  <a:pos x="36" y="487"/>
                </a:cxn>
                <a:cxn ang="0">
                  <a:pos x="36" y="58"/>
                </a:cxn>
              </a:cxnLst>
              <a:rect l="0" t="0" r="r" b="b"/>
              <a:pathLst>
                <a:path w="685" h="487">
                  <a:moveTo>
                    <a:pt x="36" y="58"/>
                  </a:moveTo>
                  <a:cubicBezTo>
                    <a:pt x="36" y="45"/>
                    <a:pt x="47" y="35"/>
                    <a:pt x="59" y="35"/>
                  </a:cubicBezTo>
                  <a:cubicBezTo>
                    <a:pt x="626" y="35"/>
                    <a:pt x="626" y="35"/>
                    <a:pt x="626" y="35"/>
                  </a:cubicBezTo>
                  <a:cubicBezTo>
                    <a:pt x="638" y="35"/>
                    <a:pt x="649" y="45"/>
                    <a:pt x="649" y="58"/>
                  </a:cubicBezTo>
                  <a:cubicBezTo>
                    <a:pt x="649" y="487"/>
                    <a:pt x="649" y="487"/>
                    <a:pt x="649" y="487"/>
                  </a:cubicBezTo>
                  <a:cubicBezTo>
                    <a:pt x="685" y="487"/>
                    <a:pt x="685" y="487"/>
                    <a:pt x="685" y="487"/>
                  </a:cubicBezTo>
                  <a:cubicBezTo>
                    <a:pt x="685" y="46"/>
                    <a:pt x="685" y="46"/>
                    <a:pt x="685" y="46"/>
                  </a:cubicBezTo>
                  <a:cubicBezTo>
                    <a:pt x="685" y="21"/>
                    <a:pt x="664" y="0"/>
                    <a:pt x="639" y="0"/>
                  </a:cubicBezTo>
                  <a:cubicBezTo>
                    <a:pt x="46" y="0"/>
                    <a:pt x="46" y="0"/>
                    <a:pt x="46" y="0"/>
                  </a:cubicBezTo>
                  <a:cubicBezTo>
                    <a:pt x="20" y="0"/>
                    <a:pt x="0" y="21"/>
                    <a:pt x="0" y="46"/>
                  </a:cubicBezTo>
                  <a:cubicBezTo>
                    <a:pt x="0" y="487"/>
                    <a:pt x="0" y="487"/>
                    <a:pt x="0" y="487"/>
                  </a:cubicBezTo>
                  <a:cubicBezTo>
                    <a:pt x="36" y="487"/>
                    <a:pt x="36" y="487"/>
                    <a:pt x="36" y="487"/>
                  </a:cubicBezTo>
                  <a:lnTo>
                    <a:pt x="36" y="58"/>
                  </a:ln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08" name="Freeform 307"/>
            <p:cNvSpPr>
              <a:spLocks noEditPoints="1"/>
            </p:cNvSpPr>
            <p:nvPr/>
          </p:nvSpPr>
          <p:spPr bwMode="auto">
            <a:xfrm>
              <a:off x="1259" y="1408"/>
              <a:ext cx="1283" cy="892"/>
            </a:xfrm>
            <a:custGeom>
              <a:avLst/>
              <a:gdLst/>
              <a:ahLst/>
              <a:cxnLst>
                <a:cxn ang="0">
                  <a:pos x="541" y="376"/>
                </a:cxn>
                <a:cxn ang="0">
                  <a:pos x="541" y="0"/>
                </a:cxn>
                <a:cxn ang="0">
                  <a:pos x="0" y="0"/>
                </a:cxn>
                <a:cxn ang="0">
                  <a:pos x="0" y="376"/>
                </a:cxn>
                <a:cxn ang="0">
                  <a:pos x="541" y="376"/>
                </a:cxn>
                <a:cxn ang="0">
                  <a:pos x="336" y="135"/>
                </a:cxn>
                <a:cxn ang="0">
                  <a:pos x="282" y="167"/>
                </a:cxn>
                <a:cxn ang="0">
                  <a:pos x="358" y="243"/>
                </a:cxn>
                <a:cxn ang="0">
                  <a:pos x="359" y="256"/>
                </a:cxn>
                <a:cxn ang="0">
                  <a:pos x="335" y="280"/>
                </a:cxn>
                <a:cxn ang="0">
                  <a:pos x="322" y="280"/>
                </a:cxn>
                <a:cxn ang="0">
                  <a:pos x="245" y="203"/>
                </a:cxn>
                <a:cxn ang="0">
                  <a:pos x="214" y="257"/>
                </a:cxn>
                <a:cxn ang="0">
                  <a:pos x="180" y="102"/>
                </a:cxn>
                <a:cxn ang="0">
                  <a:pos x="336" y="135"/>
                </a:cxn>
              </a:cxnLst>
              <a:rect l="0" t="0" r="r" b="b"/>
              <a:pathLst>
                <a:path w="541" h="376">
                  <a:moveTo>
                    <a:pt x="541" y="376"/>
                  </a:moveTo>
                  <a:cubicBezTo>
                    <a:pt x="541" y="0"/>
                    <a:pt x="541" y="0"/>
                    <a:pt x="541" y="0"/>
                  </a:cubicBezTo>
                  <a:cubicBezTo>
                    <a:pt x="0" y="0"/>
                    <a:pt x="0" y="0"/>
                    <a:pt x="0" y="0"/>
                  </a:cubicBezTo>
                  <a:cubicBezTo>
                    <a:pt x="0" y="376"/>
                    <a:pt x="0" y="376"/>
                    <a:pt x="0" y="376"/>
                  </a:cubicBezTo>
                  <a:lnTo>
                    <a:pt x="541" y="376"/>
                  </a:lnTo>
                  <a:close/>
                  <a:moveTo>
                    <a:pt x="336" y="135"/>
                  </a:moveTo>
                  <a:cubicBezTo>
                    <a:pt x="282" y="167"/>
                    <a:pt x="282" y="167"/>
                    <a:pt x="282" y="167"/>
                  </a:cubicBezTo>
                  <a:cubicBezTo>
                    <a:pt x="358" y="243"/>
                    <a:pt x="358" y="243"/>
                    <a:pt x="358" y="243"/>
                  </a:cubicBezTo>
                  <a:cubicBezTo>
                    <a:pt x="362" y="247"/>
                    <a:pt x="362" y="253"/>
                    <a:pt x="359" y="256"/>
                  </a:cubicBezTo>
                  <a:cubicBezTo>
                    <a:pt x="335" y="280"/>
                    <a:pt x="335" y="280"/>
                    <a:pt x="335" y="280"/>
                  </a:cubicBezTo>
                  <a:cubicBezTo>
                    <a:pt x="331" y="284"/>
                    <a:pt x="325" y="284"/>
                    <a:pt x="322" y="280"/>
                  </a:cubicBezTo>
                  <a:cubicBezTo>
                    <a:pt x="245" y="203"/>
                    <a:pt x="245" y="203"/>
                    <a:pt x="245" y="203"/>
                  </a:cubicBezTo>
                  <a:cubicBezTo>
                    <a:pt x="214" y="257"/>
                    <a:pt x="214" y="257"/>
                    <a:pt x="214" y="257"/>
                  </a:cubicBezTo>
                  <a:cubicBezTo>
                    <a:pt x="180" y="102"/>
                    <a:pt x="180" y="102"/>
                    <a:pt x="180" y="102"/>
                  </a:cubicBezTo>
                  <a:lnTo>
                    <a:pt x="336" y="135"/>
                  </a:ln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09" name="Freeform 308"/>
            <p:cNvSpPr>
              <a:spLocks/>
            </p:cNvSpPr>
            <p:nvPr/>
          </p:nvSpPr>
          <p:spPr bwMode="auto">
            <a:xfrm>
              <a:off x="963" y="2456"/>
              <a:ext cx="1884" cy="316"/>
            </a:xfrm>
            <a:custGeom>
              <a:avLst/>
              <a:gdLst/>
              <a:ahLst/>
              <a:cxnLst>
                <a:cxn ang="0">
                  <a:pos x="774" y="0"/>
                </a:cxn>
                <a:cxn ang="0">
                  <a:pos x="21" y="0"/>
                </a:cxn>
                <a:cxn ang="0">
                  <a:pos x="4" y="22"/>
                </a:cxn>
                <a:cxn ang="0">
                  <a:pos x="29" y="110"/>
                </a:cxn>
                <a:cxn ang="0">
                  <a:pos x="59" y="133"/>
                </a:cxn>
                <a:cxn ang="0">
                  <a:pos x="736" y="133"/>
                </a:cxn>
                <a:cxn ang="0">
                  <a:pos x="766" y="110"/>
                </a:cxn>
                <a:cxn ang="0">
                  <a:pos x="791" y="22"/>
                </a:cxn>
                <a:cxn ang="0">
                  <a:pos x="774" y="0"/>
                </a:cxn>
              </a:cxnLst>
              <a:rect l="0" t="0" r="r" b="b"/>
              <a:pathLst>
                <a:path w="795" h="133">
                  <a:moveTo>
                    <a:pt x="774" y="0"/>
                  </a:moveTo>
                  <a:cubicBezTo>
                    <a:pt x="21" y="0"/>
                    <a:pt x="21" y="0"/>
                    <a:pt x="21" y="0"/>
                  </a:cubicBezTo>
                  <a:cubicBezTo>
                    <a:pt x="8" y="0"/>
                    <a:pt x="0" y="10"/>
                    <a:pt x="4" y="22"/>
                  </a:cubicBezTo>
                  <a:cubicBezTo>
                    <a:pt x="29" y="110"/>
                    <a:pt x="29" y="110"/>
                    <a:pt x="29" y="110"/>
                  </a:cubicBezTo>
                  <a:cubicBezTo>
                    <a:pt x="33" y="123"/>
                    <a:pt x="46" y="133"/>
                    <a:pt x="59" y="133"/>
                  </a:cubicBezTo>
                  <a:cubicBezTo>
                    <a:pt x="736" y="133"/>
                    <a:pt x="736" y="133"/>
                    <a:pt x="736" y="133"/>
                  </a:cubicBezTo>
                  <a:cubicBezTo>
                    <a:pt x="749" y="133"/>
                    <a:pt x="762" y="123"/>
                    <a:pt x="766" y="110"/>
                  </a:cubicBezTo>
                  <a:cubicBezTo>
                    <a:pt x="791" y="22"/>
                    <a:pt x="791" y="22"/>
                    <a:pt x="791" y="22"/>
                  </a:cubicBezTo>
                  <a:cubicBezTo>
                    <a:pt x="795" y="10"/>
                    <a:pt x="787" y="0"/>
                    <a:pt x="774" y="0"/>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grpSp>
      <p:sp>
        <p:nvSpPr>
          <p:cNvPr id="310" name="Content Placeholder 2"/>
          <p:cNvSpPr>
            <a:spLocks noGrp="1"/>
          </p:cNvSpPr>
          <p:nvPr/>
        </p:nvSpPr>
        <p:spPr bwMode="auto">
          <a:xfrm>
            <a:off x="5946775" y="452438"/>
            <a:ext cx="1517650"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6007" tIns="28004" rIns="56007" bIns="28004"/>
          <a:lstStyle/>
          <a:p>
            <a:pPr>
              <a:spcBef>
                <a:spcPts val="363"/>
              </a:spcBef>
              <a:buSzPct val="100000"/>
            </a:pPr>
            <a:r>
              <a:rPr lang="en-US" sz="800">
                <a:solidFill>
                  <a:srgbClr val="FFFFFF"/>
                </a:solidFill>
                <a:latin typeface="Impact" charset="0"/>
              </a:rPr>
              <a:t>TANTO MUJERES COMO HOMBRES USARÁN VARIOS MEDIOS PARA VER LA COPA MUNDIAL FIFA 2014 CON UN MÓVIL (78%).</a:t>
            </a:r>
          </a:p>
        </p:txBody>
      </p:sp>
      <p:grpSp>
        <p:nvGrpSpPr>
          <p:cNvPr id="312" name="Group 18"/>
          <p:cNvGrpSpPr>
            <a:grpSpLocks/>
          </p:cNvGrpSpPr>
          <p:nvPr/>
        </p:nvGrpSpPr>
        <p:grpSpPr bwMode="auto">
          <a:xfrm>
            <a:off x="1133475" y="788988"/>
            <a:ext cx="730250" cy="741362"/>
            <a:chOff x="1143410" y="817124"/>
            <a:chExt cx="730464" cy="741455"/>
          </a:xfrm>
        </p:grpSpPr>
        <p:grpSp>
          <p:nvGrpSpPr>
            <p:cNvPr id="313" name="Group 367"/>
            <p:cNvGrpSpPr>
              <a:grpSpLocks noChangeAspect="1"/>
            </p:cNvGrpSpPr>
            <p:nvPr/>
          </p:nvGrpSpPr>
          <p:grpSpPr>
            <a:xfrm>
              <a:off x="1219473" y="817124"/>
              <a:ext cx="564522" cy="468000"/>
              <a:chOff x="-5020415" y="4651375"/>
              <a:chExt cx="1590675" cy="1220788"/>
            </a:xfrm>
            <a:solidFill>
              <a:srgbClr val="002060"/>
            </a:solidFill>
          </p:grpSpPr>
          <p:sp>
            <p:nvSpPr>
              <p:cNvPr id="315" name="Freeform 314"/>
              <p:cNvSpPr>
                <a:spLocks noEditPoints="1"/>
              </p:cNvSpPr>
              <p:nvPr/>
            </p:nvSpPr>
            <p:spPr bwMode="auto">
              <a:xfrm>
                <a:off x="-5020415" y="4651375"/>
                <a:ext cx="1590675" cy="1220788"/>
              </a:xfrm>
              <a:custGeom>
                <a:avLst/>
                <a:gdLst/>
                <a:ahLst/>
                <a:cxnLst>
                  <a:cxn ang="0">
                    <a:pos x="413" y="6"/>
                  </a:cxn>
                  <a:cxn ang="0">
                    <a:pos x="367" y="5"/>
                  </a:cxn>
                  <a:cxn ang="0">
                    <a:pos x="211" y="29"/>
                  </a:cxn>
                  <a:cxn ang="0">
                    <a:pos x="54" y="5"/>
                  </a:cxn>
                  <a:cxn ang="0">
                    <a:pos x="8" y="6"/>
                  </a:cxn>
                  <a:cxn ang="0">
                    <a:pos x="0" y="14"/>
                  </a:cxn>
                  <a:cxn ang="0">
                    <a:pos x="0" y="292"/>
                  </a:cxn>
                  <a:cxn ang="0">
                    <a:pos x="8" y="300"/>
                  </a:cxn>
                  <a:cxn ang="0">
                    <a:pos x="55" y="298"/>
                  </a:cxn>
                  <a:cxn ang="0">
                    <a:pos x="206" y="322"/>
                  </a:cxn>
                  <a:cxn ang="0">
                    <a:pos x="211" y="324"/>
                  </a:cxn>
                  <a:cxn ang="0">
                    <a:pos x="215" y="322"/>
                  </a:cxn>
                  <a:cxn ang="0">
                    <a:pos x="366" y="298"/>
                  </a:cxn>
                  <a:cxn ang="0">
                    <a:pos x="413" y="300"/>
                  </a:cxn>
                  <a:cxn ang="0">
                    <a:pos x="421" y="292"/>
                  </a:cxn>
                  <a:cxn ang="0">
                    <a:pos x="421" y="14"/>
                  </a:cxn>
                  <a:cxn ang="0">
                    <a:pos x="413" y="6"/>
                  </a:cxn>
                  <a:cxn ang="0">
                    <a:pos x="203" y="303"/>
                  </a:cxn>
                  <a:cxn ang="0">
                    <a:pos x="54" y="283"/>
                  </a:cxn>
                  <a:cxn ang="0">
                    <a:pos x="16" y="284"/>
                  </a:cxn>
                  <a:cxn ang="0">
                    <a:pos x="16" y="22"/>
                  </a:cxn>
                  <a:cxn ang="0">
                    <a:pos x="55" y="20"/>
                  </a:cxn>
                  <a:cxn ang="0">
                    <a:pos x="203" y="43"/>
                  </a:cxn>
                  <a:cxn ang="0">
                    <a:pos x="203" y="303"/>
                  </a:cxn>
                  <a:cxn ang="0">
                    <a:pos x="405" y="284"/>
                  </a:cxn>
                  <a:cxn ang="0">
                    <a:pos x="367" y="283"/>
                  </a:cxn>
                  <a:cxn ang="0">
                    <a:pos x="218" y="303"/>
                  </a:cxn>
                  <a:cxn ang="0">
                    <a:pos x="218" y="43"/>
                  </a:cxn>
                  <a:cxn ang="0">
                    <a:pos x="366" y="20"/>
                  </a:cxn>
                  <a:cxn ang="0">
                    <a:pos x="405" y="22"/>
                  </a:cxn>
                  <a:cxn ang="0">
                    <a:pos x="405" y="284"/>
                  </a:cxn>
                </a:cxnLst>
                <a:rect l="0" t="0" r="r" b="b"/>
                <a:pathLst>
                  <a:path w="421" h="324">
                    <a:moveTo>
                      <a:pt x="413" y="6"/>
                    </a:moveTo>
                    <a:cubicBezTo>
                      <a:pt x="397" y="6"/>
                      <a:pt x="382" y="5"/>
                      <a:pt x="367" y="5"/>
                    </a:cubicBezTo>
                    <a:cubicBezTo>
                      <a:pt x="313" y="2"/>
                      <a:pt x="261" y="0"/>
                      <a:pt x="211" y="29"/>
                    </a:cubicBezTo>
                    <a:cubicBezTo>
                      <a:pt x="160" y="0"/>
                      <a:pt x="109" y="2"/>
                      <a:pt x="54" y="5"/>
                    </a:cubicBezTo>
                    <a:cubicBezTo>
                      <a:pt x="39" y="5"/>
                      <a:pt x="24" y="6"/>
                      <a:pt x="8" y="6"/>
                    </a:cubicBezTo>
                    <a:cubicBezTo>
                      <a:pt x="4" y="6"/>
                      <a:pt x="0" y="10"/>
                      <a:pt x="0" y="14"/>
                    </a:cubicBezTo>
                    <a:cubicBezTo>
                      <a:pt x="0" y="292"/>
                      <a:pt x="0" y="292"/>
                      <a:pt x="0" y="292"/>
                    </a:cubicBezTo>
                    <a:cubicBezTo>
                      <a:pt x="0" y="296"/>
                      <a:pt x="4" y="300"/>
                      <a:pt x="8" y="300"/>
                    </a:cubicBezTo>
                    <a:cubicBezTo>
                      <a:pt x="23" y="300"/>
                      <a:pt x="39" y="299"/>
                      <a:pt x="55" y="298"/>
                    </a:cubicBezTo>
                    <a:cubicBezTo>
                      <a:pt x="108" y="296"/>
                      <a:pt x="159" y="294"/>
                      <a:pt x="206" y="322"/>
                    </a:cubicBezTo>
                    <a:cubicBezTo>
                      <a:pt x="207" y="323"/>
                      <a:pt x="209" y="324"/>
                      <a:pt x="211" y="324"/>
                    </a:cubicBezTo>
                    <a:cubicBezTo>
                      <a:pt x="212" y="324"/>
                      <a:pt x="214" y="323"/>
                      <a:pt x="215" y="322"/>
                    </a:cubicBezTo>
                    <a:cubicBezTo>
                      <a:pt x="262" y="294"/>
                      <a:pt x="313" y="296"/>
                      <a:pt x="366" y="298"/>
                    </a:cubicBezTo>
                    <a:cubicBezTo>
                      <a:pt x="382" y="299"/>
                      <a:pt x="398" y="300"/>
                      <a:pt x="413" y="300"/>
                    </a:cubicBezTo>
                    <a:cubicBezTo>
                      <a:pt x="418" y="300"/>
                      <a:pt x="421" y="296"/>
                      <a:pt x="421" y="292"/>
                    </a:cubicBezTo>
                    <a:cubicBezTo>
                      <a:pt x="421" y="14"/>
                      <a:pt x="421" y="14"/>
                      <a:pt x="421" y="14"/>
                    </a:cubicBezTo>
                    <a:cubicBezTo>
                      <a:pt x="421" y="10"/>
                      <a:pt x="418" y="6"/>
                      <a:pt x="413" y="6"/>
                    </a:cubicBezTo>
                    <a:close/>
                    <a:moveTo>
                      <a:pt x="203" y="303"/>
                    </a:moveTo>
                    <a:cubicBezTo>
                      <a:pt x="155" y="278"/>
                      <a:pt x="106" y="280"/>
                      <a:pt x="54" y="283"/>
                    </a:cubicBezTo>
                    <a:cubicBezTo>
                      <a:pt x="42" y="283"/>
                      <a:pt x="29" y="284"/>
                      <a:pt x="16" y="284"/>
                    </a:cubicBezTo>
                    <a:cubicBezTo>
                      <a:pt x="16" y="22"/>
                      <a:pt x="16" y="22"/>
                      <a:pt x="16" y="22"/>
                    </a:cubicBezTo>
                    <a:cubicBezTo>
                      <a:pt x="29" y="22"/>
                      <a:pt x="42" y="21"/>
                      <a:pt x="55" y="20"/>
                    </a:cubicBezTo>
                    <a:cubicBezTo>
                      <a:pt x="107" y="18"/>
                      <a:pt x="156" y="16"/>
                      <a:pt x="203" y="43"/>
                    </a:cubicBezTo>
                    <a:lnTo>
                      <a:pt x="203" y="303"/>
                    </a:lnTo>
                    <a:close/>
                    <a:moveTo>
                      <a:pt x="405" y="284"/>
                    </a:moveTo>
                    <a:cubicBezTo>
                      <a:pt x="392" y="284"/>
                      <a:pt x="379" y="283"/>
                      <a:pt x="367" y="283"/>
                    </a:cubicBezTo>
                    <a:cubicBezTo>
                      <a:pt x="315" y="280"/>
                      <a:pt x="266" y="278"/>
                      <a:pt x="218" y="303"/>
                    </a:cubicBezTo>
                    <a:cubicBezTo>
                      <a:pt x="218" y="43"/>
                      <a:pt x="218" y="43"/>
                      <a:pt x="218" y="43"/>
                    </a:cubicBezTo>
                    <a:cubicBezTo>
                      <a:pt x="265" y="16"/>
                      <a:pt x="314" y="18"/>
                      <a:pt x="366" y="20"/>
                    </a:cubicBezTo>
                    <a:cubicBezTo>
                      <a:pt x="379" y="21"/>
                      <a:pt x="392" y="22"/>
                      <a:pt x="405" y="22"/>
                    </a:cubicBezTo>
                    <a:lnTo>
                      <a:pt x="405" y="284"/>
                    </a:ln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16" name="Freeform 315"/>
              <p:cNvSpPr>
                <a:spLocks/>
              </p:cNvSpPr>
              <p:nvPr/>
            </p:nvSpPr>
            <p:spPr bwMode="auto">
              <a:xfrm>
                <a:off x="-4124325" y="5295900"/>
                <a:ext cx="579438" cy="96838"/>
              </a:xfrm>
              <a:custGeom>
                <a:avLst/>
                <a:gdLst/>
                <a:ahLst/>
                <a:cxnLst>
                  <a:cxn ang="0">
                    <a:pos x="148" y="6"/>
                  </a:cxn>
                  <a:cxn ang="0">
                    <a:pos x="5" y="15"/>
                  </a:cxn>
                  <a:cxn ang="0">
                    <a:pos x="1" y="22"/>
                  </a:cxn>
                  <a:cxn ang="0">
                    <a:pos x="8" y="25"/>
                  </a:cxn>
                  <a:cxn ang="0">
                    <a:pos x="148" y="16"/>
                  </a:cxn>
                  <a:cxn ang="0">
                    <a:pos x="153" y="11"/>
                  </a:cxn>
                  <a:cxn ang="0">
                    <a:pos x="148" y="6"/>
                  </a:cxn>
                </a:cxnLst>
                <a:rect l="0" t="0" r="r" b="b"/>
                <a:pathLst>
                  <a:path w="153" h="26">
                    <a:moveTo>
                      <a:pt x="148" y="6"/>
                    </a:moveTo>
                    <a:cubicBezTo>
                      <a:pt x="100" y="4"/>
                      <a:pt x="51" y="0"/>
                      <a:pt x="5" y="15"/>
                    </a:cubicBezTo>
                    <a:cubicBezTo>
                      <a:pt x="2" y="16"/>
                      <a:pt x="0" y="19"/>
                      <a:pt x="1" y="22"/>
                    </a:cubicBezTo>
                    <a:cubicBezTo>
                      <a:pt x="2" y="24"/>
                      <a:pt x="5" y="26"/>
                      <a:pt x="8" y="25"/>
                    </a:cubicBezTo>
                    <a:cubicBezTo>
                      <a:pt x="52" y="11"/>
                      <a:pt x="100" y="15"/>
                      <a:pt x="148" y="16"/>
                    </a:cubicBezTo>
                    <a:cubicBezTo>
                      <a:pt x="151" y="17"/>
                      <a:pt x="153" y="14"/>
                      <a:pt x="153" y="11"/>
                    </a:cubicBezTo>
                    <a:cubicBezTo>
                      <a:pt x="153" y="8"/>
                      <a:pt x="151" y="6"/>
                      <a:pt x="148" y="6"/>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18" name="Freeform 317"/>
              <p:cNvSpPr>
                <a:spLocks/>
              </p:cNvSpPr>
              <p:nvPr/>
            </p:nvSpPr>
            <p:spPr bwMode="auto">
              <a:xfrm>
                <a:off x="-4124325" y="5175250"/>
                <a:ext cx="579438" cy="101600"/>
              </a:xfrm>
              <a:custGeom>
                <a:avLst/>
                <a:gdLst/>
                <a:ahLst/>
                <a:cxnLst>
                  <a:cxn ang="0">
                    <a:pos x="148" y="7"/>
                  </a:cxn>
                  <a:cxn ang="0">
                    <a:pos x="4" y="16"/>
                  </a:cxn>
                  <a:cxn ang="0">
                    <a:pos x="1" y="23"/>
                  </a:cxn>
                  <a:cxn ang="0">
                    <a:pos x="8" y="26"/>
                  </a:cxn>
                  <a:cxn ang="0">
                    <a:pos x="148" y="17"/>
                  </a:cxn>
                  <a:cxn ang="0">
                    <a:pos x="153" y="12"/>
                  </a:cxn>
                  <a:cxn ang="0">
                    <a:pos x="148" y="7"/>
                  </a:cxn>
                </a:cxnLst>
                <a:rect l="0" t="0" r="r" b="b"/>
                <a:pathLst>
                  <a:path w="153" h="27">
                    <a:moveTo>
                      <a:pt x="148" y="7"/>
                    </a:moveTo>
                    <a:cubicBezTo>
                      <a:pt x="100" y="5"/>
                      <a:pt x="51" y="0"/>
                      <a:pt x="4" y="16"/>
                    </a:cubicBezTo>
                    <a:cubicBezTo>
                      <a:pt x="2" y="17"/>
                      <a:pt x="0" y="20"/>
                      <a:pt x="1" y="23"/>
                    </a:cubicBezTo>
                    <a:cubicBezTo>
                      <a:pt x="2" y="26"/>
                      <a:pt x="5" y="27"/>
                      <a:pt x="8" y="26"/>
                    </a:cubicBezTo>
                    <a:cubicBezTo>
                      <a:pt x="52" y="11"/>
                      <a:pt x="101" y="15"/>
                      <a:pt x="148" y="17"/>
                    </a:cubicBezTo>
                    <a:cubicBezTo>
                      <a:pt x="151" y="17"/>
                      <a:pt x="153" y="15"/>
                      <a:pt x="153" y="12"/>
                    </a:cubicBezTo>
                    <a:cubicBezTo>
                      <a:pt x="153" y="9"/>
                      <a:pt x="151" y="7"/>
                      <a:pt x="148" y="7"/>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27" name="Freeform 326"/>
              <p:cNvSpPr>
                <a:spLocks/>
              </p:cNvSpPr>
              <p:nvPr/>
            </p:nvSpPr>
            <p:spPr bwMode="auto">
              <a:xfrm>
                <a:off x="-4124325" y="5411788"/>
                <a:ext cx="579438" cy="93663"/>
              </a:xfrm>
              <a:custGeom>
                <a:avLst/>
                <a:gdLst/>
                <a:ahLst/>
                <a:cxnLst>
                  <a:cxn ang="0">
                    <a:pos x="148" y="6"/>
                  </a:cxn>
                  <a:cxn ang="0">
                    <a:pos x="5" y="15"/>
                  </a:cxn>
                  <a:cxn ang="0">
                    <a:pos x="1" y="21"/>
                  </a:cxn>
                  <a:cxn ang="0">
                    <a:pos x="8" y="25"/>
                  </a:cxn>
                  <a:cxn ang="0">
                    <a:pos x="148" y="17"/>
                  </a:cxn>
                  <a:cxn ang="0">
                    <a:pos x="153" y="12"/>
                  </a:cxn>
                  <a:cxn ang="0">
                    <a:pos x="148" y="6"/>
                  </a:cxn>
                </a:cxnLst>
                <a:rect l="0" t="0" r="r" b="b"/>
                <a:pathLst>
                  <a:path w="153" h="25">
                    <a:moveTo>
                      <a:pt x="148" y="6"/>
                    </a:moveTo>
                    <a:cubicBezTo>
                      <a:pt x="99" y="5"/>
                      <a:pt x="52" y="0"/>
                      <a:pt x="5" y="15"/>
                    </a:cubicBezTo>
                    <a:cubicBezTo>
                      <a:pt x="2" y="15"/>
                      <a:pt x="0" y="18"/>
                      <a:pt x="1" y="21"/>
                    </a:cubicBezTo>
                    <a:cubicBezTo>
                      <a:pt x="2" y="24"/>
                      <a:pt x="5" y="25"/>
                      <a:pt x="8" y="25"/>
                    </a:cubicBezTo>
                    <a:cubicBezTo>
                      <a:pt x="53" y="11"/>
                      <a:pt x="100" y="15"/>
                      <a:pt x="148" y="17"/>
                    </a:cubicBezTo>
                    <a:cubicBezTo>
                      <a:pt x="151" y="17"/>
                      <a:pt x="153" y="15"/>
                      <a:pt x="153" y="12"/>
                    </a:cubicBezTo>
                    <a:cubicBezTo>
                      <a:pt x="153" y="9"/>
                      <a:pt x="151" y="6"/>
                      <a:pt x="148" y="6"/>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28" name="Freeform 327"/>
              <p:cNvSpPr>
                <a:spLocks/>
              </p:cNvSpPr>
              <p:nvPr/>
            </p:nvSpPr>
            <p:spPr bwMode="auto">
              <a:xfrm>
                <a:off x="-4124325" y="4819650"/>
                <a:ext cx="579438" cy="109538"/>
              </a:xfrm>
              <a:custGeom>
                <a:avLst/>
                <a:gdLst/>
                <a:ahLst/>
                <a:cxnLst>
                  <a:cxn ang="0">
                    <a:pos x="4" y="19"/>
                  </a:cxn>
                  <a:cxn ang="0">
                    <a:pos x="1" y="25"/>
                  </a:cxn>
                  <a:cxn ang="0">
                    <a:pos x="8" y="28"/>
                  </a:cxn>
                  <a:cxn ang="0">
                    <a:pos x="148" y="17"/>
                  </a:cxn>
                  <a:cxn ang="0">
                    <a:pos x="153" y="12"/>
                  </a:cxn>
                  <a:cxn ang="0">
                    <a:pos x="148" y="7"/>
                  </a:cxn>
                  <a:cxn ang="0">
                    <a:pos x="4" y="19"/>
                  </a:cxn>
                </a:cxnLst>
                <a:rect l="0" t="0" r="r" b="b"/>
                <a:pathLst>
                  <a:path w="153" h="29">
                    <a:moveTo>
                      <a:pt x="4" y="19"/>
                    </a:moveTo>
                    <a:cubicBezTo>
                      <a:pt x="1" y="20"/>
                      <a:pt x="0" y="23"/>
                      <a:pt x="1" y="25"/>
                    </a:cubicBezTo>
                    <a:cubicBezTo>
                      <a:pt x="2" y="28"/>
                      <a:pt x="6" y="29"/>
                      <a:pt x="8" y="28"/>
                    </a:cubicBezTo>
                    <a:cubicBezTo>
                      <a:pt x="51" y="10"/>
                      <a:pt x="101" y="15"/>
                      <a:pt x="148" y="17"/>
                    </a:cubicBezTo>
                    <a:cubicBezTo>
                      <a:pt x="151" y="17"/>
                      <a:pt x="153" y="15"/>
                      <a:pt x="153" y="12"/>
                    </a:cubicBezTo>
                    <a:cubicBezTo>
                      <a:pt x="153" y="9"/>
                      <a:pt x="151" y="7"/>
                      <a:pt x="148" y="7"/>
                    </a:cubicBezTo>
                    <a:cubicBezTo>
                      <a:pt x="100" y="5"/>
                      <a:pt x="49" y="0"/>
                      <a:pt x="4" y="19"/>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29" name="Freeform 328"/>
              <p:cNvSpPr>
                <a:spLocks/>
              </p:cNvSpPr>
              <p:nvPr/>
            </p:nvSpPr>
            <p:spPr bwMode="auto">
              <a:xfrm>
                <a:off x="-4124325" y="5532438"/>
                <a:ext cx="579438" cy="90488"/>
              </a:xfrm>
              <a:custGeom>
                <a:avLst/>
                <a:gdLst/>
                <a:ahLst/>
                <a:cxnLst>
                  <a:cxn ang="0">
                    <a:pos x="148" y="6"/>
                  </a:cxn>
                  <a:cxn ang="0">
                    <a:pos x="5" y="13"/>
                  </a:cxn>
                  <a:cxn ang="0">
                    <a:pos x="1" y="20"/>
                  </a:cxn>
                  <a:cxn ang="0">
                    <a:pos x="8" y="23"/>
                  </a:cxn>
                  <a:cxn ang="0">
                    <a:pos x="148" y="16"/>
                  </a:cxn>
                  <a:cxn ang="0">
                    <a:pos x="153" y="11"/>
                  </a:cxn>
                  <a:cxn ang="0">
                    <a:pos x="148" y="6"/>
                  </a:cxn>
                </a:cxnLst>
                <a:rect l="0" t="0" r="r" b="b"/>
                <a:pathLst>
                  <a:path w="153" h="24">
                    <a:moveTo>
                      <a:pt x="148" y="6"/>
                    </a:moveTo>
                    <a:cubicBezTo>
                      <a:pt x="99" y="4"/>
                      <a:pt x="52" y="0"/>
                      <a:pt x="5" y="13"/>
                    </a:cubicBezTo>
                    <a:cubicBezTo>
                      <a:pt x="2" y="14"/>
                      <a:pt x="0" y="17"/>
                      <a:pt x="1" y="20"/>
                    </a:cubicBezTo>
                    <a:cubicBezTo>
                      <a:pt x="2" y="22"/>
                      <a:pt x="5" y="24"/>
                      <a:pt x="8" y="23"/>
                    </a:cubicBezTo>
                    <a:cubicBezTo>
                      <a:pt x="53" y="11"/>
                      <a:pt x="100" y="14"/>
                      <a:pt x="148" y="16"/>
                    </a:cubicBezTo>
                    <a:cubicBezTo>
                      <a:pt x="151" y="16"/>
                      <a:pt x="153" y="14"/>
                      <a:pt x="153" y="11"/>
                    </a:cubicBezTo>
                    <a:cubicBezTo>
                      <a:pt x="153" y="8"/>
                      <a:pt x="151" y="6"/>
                      <a:pt x="148" y="6"/>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32" name="Freeform 331"/>
              <p:cNvSpPr>
                <a:spLocks/>
              </p:cNvSpPr>
              <p:nvPr/>
            </p:nvSpPr>
            <p:spPr bwMode="auto">
              <a:xfrm>
                <a:off x="-4872038" y="5532438"/>
                <a:ext cx="577850" cy="90488"/>
              </a:xfrm>
              <a:custGeom>
                <a:avLst/>
                <a:gdLst/>
                <a:ahLst/>
                <a:cxnLst>
                  <a:cxn ang="0">
                    <a:pos x="148" y="13"/>
                  </a:cxn>
                  <a:cxn ang="0">
                    <a:pos x="5" y="6"/>
                  </a:cxn>
                  <a:cxn ang="0">
                    <a:pos x="0" y="11"/>
                  </a:cxn>
                  <a:cxn ang="0">
                    <a:pos x="5" y="16"/>
                  </a:cxn>
                  <a:cxn ang="0">
                    <a:pos x="146" y="23"/>
                  </a:cxn>
                  <a:cxn ang="0">
                    <a:pos x="152" y="20"/>
                  </a:cxn>
                  <a:cxn ang="0">
                    <a:pos x="148" y="13"/>
                  </a:cxn>
                </a:cxnLst>
                <a:rect l="0" t="0" r="r" b="b"/>
                <a:pathLst>
                  <a:path w="153" h="24">
                    <a:moveTo>
                      <a:pt x="148" y="13"/>
                    </a:moveTo>
                    <a:cubicBezTo>
                      <a:pt x="101" y="0"/>
                      <a:pt x="54" y="4"/>
                      <a:pt x="5" y="6"/>
                    </a:cubicBezTo>
                    <a:cubicBezTo>
                      <a:pt x="2" y="6"/>
                      <a:pt x="0" y="8"/>
                      <a:pt x="0" y="11"/>
                    </a:cubicBezTo>
                    <a:cubicBezTo>
                      <a:pt x="0" y="14"/>
                      <a:pt x="2" y="16"/>
                      <a:pt x="5" y="16"/>
                    </a:cubicBezTo>
                    <a:cubicBezTo>
                      <a:pt x="53" y="14"/>
                      <a:pt x="100" y="11"/>
                      <a:pt x="146" y="23"/>
                    </a:cubicBezTo>
                    <a:cubicBezTo>
                      <a:pt x="148" y="24"/>
                      <a:pt x="151" y="22"/>
                      <a:pt x="152" y="20"/>
                    </a:cubicBezTo>
                    <a:cubicBezTo>
                      <a:pt x="153" y="17"/>
                      <a:pt x="151" y="14"/>
                      <a:pt x="148" y="13"/>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33" name="Freeform 332"/>
              <p:cNvSpPr>
                <a:spLocks/>
              </p:cNvSpPr>
              <p:nvPr/>
            </p:nvSpPr>
            <p:spPr bwMode="auto">
              <a:xfrm>
                <a:off x="-4124325" y="5057775"/>
                <a:ext cx="579438" cy="104775"/>
              </a:xfrm>
              <a:custGeom>
                <a:avLst/>
                <a:gdLst/>
                <a:ahLst/>
                <a:cxnLst>
                  <a:cxn ang="0">
                    <a:pos x="148" y="6"/>
                  </a:cxn>
                  <a:cxn ang="0">
                    <a:pos x="4" y="17"/>
                  </a:cxn>
                  <a:cxn ang="0">
                    <a:pos x="1" y="24"/>
                  </a:cxn>
                  <a:cxn ang="0">
                    <a:pos x="8" y="27"/>
                  </a:cxn>
                  <a:cxn ang="0">
                    <a:pos x="148" y="17"/>
                  </a:cxn>
                  <a:cxn ang="0">
                    <a:pos x="153" y="12"/>
                  </a:cxn>
                  <a:cxn ang="0">
                    <a:pos x="148" y="6"/>
                  </a:cxn>
                </a:cxnLst>
                <a:rect l="0" t="0" r="r" b="b"/>
                <a:pathLst>
                  <a:path w="153" h="28">
                    <a:moveTo>
                      <a:pt x="148" y="6"/>
                    </a:moveTo>
                    <a:cubicBezTo>
                      <a:pt x="100" y="4"/>
                      <a:pt x="50" y="0"/>
                      <a:pt x="4" y="17"/>
                    </a:cubicBezTo>
                    <a:cubicBezTo>
                      <a:pt x="2" y="18"/>
                      <a:pt x="0" y="21"/>
                      <a:pt x="1" y="24"/>
                    </a:cubicBezTo>
                    <a:cubicBezTo>
                      <a:pt x="2" y="26"/>
                      <a:pt x="5" y="28"/>
                      <a:pt x="8" y="27"/>
                    </a:cubicBezTo>
                    <a:cubicBezTo>
                      <a:pt x="52" y="10"/>
                      <a:pt x="101" y="15"/>
                      <a:pt x="148" y="17"/>
                    </a:cubicBezTo>
                    <a:cubicBezTo>
                      <a:pt x="151" y="17"/>
                      <a:pt x="153" y="15"/>
                      <a:pt x="153" y="12"/>
                    </a:cubicBezTo>
                    <a:cubicBezTo>
                      <a:pt x="153" y="9"/>
                      <a:pt x="151" y="6"/>
                      <a:pt x="148" y="6"/>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34" name="Freeform 333"/>
              <p:cNvSpPr>
                <a:spLocks/>
              </p:cNvSpPr>
              <p:nvPr/>
            </p:nvSpPr>
            <p:spPr bwMode="auto">
              <a:xfrm>
                <a:off x="-4124325" y="4937125"/>
                <a:ext cx="579438" cy="109538"/>
              </a:xfrm>
              <a:custGeom>
                <a:avLst/>
                <a:gdLst/>
                <a:ahLst/>
                <a:cxnLst>
                  <a:cxn ang="0">
                    <a:pos x="148" y="7"/>
                  </a:cxn>
                  <a:cxn ang="0">
                    <a:pos x="4" y="18"/>
                  </a:cxn>
                  <a:cxn ang="0">
                    <a:pos x="1" y="25"/>
                  </a:cxn>
                  <a:cxn ang="0">
                    <a:pos x="8" y="28"/>
                  </a:cxn>
                  <a:cxn ang="0">
                    <a:pos x="148" y="17"/>
                  </a:cxn>
                  <a:cxn ang="0">
                    <a:pos x="153" y="12"/>
                  </a:cxn>
                  <a:cxn ang="0">
                    <a:pos x="148" y="7"/>
                  </a:cxn>
                </a:cxnLst>
                <a:rect l="0" t="0" r="r" b="b"/>
                <a:pathLst>
                  <a:path w="153" h="29">
                    <a:moveTo>
                      <a:pt x="148" y="7"/>
                    </a:moveTo>
                    <a:cubicBezTo>
                      <a:pt x="100" y="5"/>
                      <a:pt x="50" y="0"/>
                      <a:pt x="4" y="18"/>
                    </a:cubicBezTo>
                    <a:cubicBezTo>
                      <a:pt x="2" y="19"/>
                      <a:pt x="0" y="22"/>
                      <a:pt x="1" y="25"/>
                    </a:cubicBezTo>
                    <a:cubicBezTo>
                      <a:pt x="2" y="28"/>
                      <a:pt x="5" y="29"/>
                      <a:pt x="8" y="28"/>
                    </a:cubicBezTo>
                    <a:cubicBezTo>
                      <a:pt x="51" y="11"/>
                      <a:pt x="101" y="16"/>
                      <a:pt x="148" y="17"/>
                    </a:cubicBezTo>
                    <a:cubicBezTo>
                      <a:pt x="151" y="18"/>
                      <a:pt x="153" y="15"/>
                      <a:pt x="153" y="12"/>
                    </a:cubicBezTo>
                    <a:cubicBezTo>
                      <a:pt x="153" y="10"/>
                      <a:pt x="151" y="7"/>
                      <a:pt x="148" y="7"/>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35" name="Freeform 334"/>
              <p:cNvSpPr>
                <a:spLocks/>
              </p:cNvSpPr>
              <p:nvPr/>
            </p:nvSpPr>
            <p:spPr bwMode="auto">
              <a:xfrm>
                <a:off x="-4872038" y="5295900"/>
                <a:ext cx="577850" cy="96838"/>
              </a:xfrm>
              <a:custGeom>
                <a:avLst/>
                <a:gdLst/>
                <a:ahLst/>
                <a:cxnLst>
                  <a:cxn ang="0">
                    <a:pos x="5" y="16"/>
                  </a:cxn>
                  <a:cxn ang="0">
                    <a:pos x="145" y="25"/>
                  </a:cxn>
                  <a:cxn ang="0">
                    <a:pos x="152" y="22"/>
                  </a:cxn>
                  <a:cxn ang="0">
                    <a:pos x="149" y="15"/>
                  </a:cxn>
                  <a:cxn ang="0">
                    <a:pos x="5" y="6"/>
                  </a:cxn>
                  <a:cxn ang="0">
                    <a:pos x="0" y="11"/>
                  </a:cxn>
                  <a:cxn ang="0">
                    <a:pos x="5" y="16"/>
                  </a:cxn>
                </a:cxnLst>
                <a:rect l="0" t="0" r="r" b="b"/>
                <a:pathLst>
                  <a:path w="153" h="26">
                    <a:moveTo>
                      <a:pt x="5" y="16"/>
                    </a:moveTo>
                    <a:cubicBezTo>
                      <a:pt x="53" y="15"/>
                      <a:pt x="101" y="11"/>
                      <a:pt x="145" y="25"/>
                    </a:cubicBezTo>
                    <a:cubicBezTo>
                      <a:pt x="148" y="26"/>
                      <a:pt x="151" y="24"/>
                      <a:pt x="152" y="22"/>
                    </a:cubicBezTo>
                    <a:cubicBezTo>
                      <a:pt x="153" y="19"/>
                      <a:pt x="151" y="16"/>
                      <a:pt x="149" y="15"/>
                    </a:cubicBezTo>
                    <a:cubicBezTo>
                      <a:pt x="102" y="0"/>
                      <a:pt x="54" y="4"/>
                      <a:pt x="5" y="6"/>
                    </a:cubicBezTo>
                    <a:cubicBezTo>
                      <a:pt x="2" y="6"/>
                      <a:pt x="0" y="8"/>
                      <a:pt x="0" y="11"/>
                    </a:cubicBezTo>
                    <a:cubicBezTo>
                      <a:pt x="0" y="14"/>
                      <a:pt x="2" y="17"/>
                      <a:pt x="5" y="16"/>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36" name="Freeform 335"/>
              <p:cNvSpPr>
                <a:spLocks/>
              </p:cNvSpPr>
              <p:nvPr/>
            </p:nvSpPr>
            <p:spPr bwMode="auto">
              <a:xfrm>
                <a:off x="-4872038" y="5175250"/>
                <a:ext cx="577850" cy="101600"/>
              </a:xfrm>
              <a:custGeom>
                <a:avLst/>
                <a:gdLst/>
                <a:ahLst/>
                <a:cxnLst>
                  <a:cxn ang="0">
                    <a:pos x="149" y="16"/>
                  </a:cxn>
                  <a:cxn ang="0">
                    <a:pos x="5" y="7"/>
                  </a:cxn>
                  <a:cxn ang="0">
                    <a:pos x="0" y="12"/>
                  </a:cxn>
                  <a:cxn ang="0">
                    <a:pos x="5" y="17"/>
                  </a:cxn>
                  <a:cxn ang="0">
                    <a:pos x="145" y="26"/>
                  </a:cxn>
                  <a:cxn ang="0">
                    <a:pos x="152" y="23"/>
                  </a:cxn>
                  <a:cxn ang="0">
                    <a:pos x="149" y="16"/>
                  </a:cxn>
                </a:cxnLst>
                <a:rect l="0" t="0" r="r" b="b"/>
                <a:pathLst>
                  <a:path w="153" h="27">
                    <a:moveTo>
                      <a:pt x="149" y="16"/>
                    </a:moveTo>
                    <a:cubicBezTo>
                      <a:pt x="102" y="0"/>
                      <a:pt x="53" y="5"/>
                      <a:pt x="5" y="7"/>
                    </a:cubicBezTo>
                    <a:cubicBezTo>
                      <a:pt x="2" y="7"/>
                      <a:pt x="0" y="9"/>
                      <a:pt x="0" y="12"/>
                    </a:cubicBezTo>
                    <a:cubicBezTo>
                      <a:pt x="0" y="15"/>
                      <a:pt x="2" y="17"/>
                      <a:pt x="5" y="17"/>
                    </a:cubicBezTo>
                    <a:cubicBezTo>
                      <a:pt x="53" y="15"/>
                      <a:pt x="101" y="11"/>
                      <a:pt x="145" y="26"/>
                    </a:cubicBezTo>
                    <a:cubicBezTo>
                      <a:pt x="148" y="27"/>
                      <a:pt x="151" y="26"/>
                      <a:pt x="152" y="23"/>
                    </a:cubicBezTo>
                    <a:cubicBezTo>
                      <a:pt x="153" y="20"/>
                      <a:pt x="151" y="17"/>
                      <a:pt x="149" y="16"/>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37" name="Freeform 336"/>
              <p:cNvSpPr>
                <a:spLocks/>
              </p:cNvSpPr>
              <p:nvPr/>
            </p:nvSpPr>
            <p:spPr bwMode="auto">
              <a:xfrm>
                <a:off x="-4872038" y="4819650"/>
                <a:ext cx="577850" cy="109538"/>
              </a:xfrm>
              <a:custGeom>
                <a:avLst/>
                <a:gdLst/>
                <a:ahLst/>
                <a:cxnLst>
                  <a:cxn ang="0">
                    <a:pos x="0" y="12"/>
                  </a:cxn>
                  <a:cxn ang="0">
                    <a:pos x="5" y="17"/>
                  </a:cxn>
                  <a:cxn ang="0">
                    <a:pos x="145" y="28"/>
                  </a:cxn>
                  <a:cxn ang="0">
                    <a:pos x="152" y="25"/>
                  </a:cxn>
                  <a:cxn ang="0">
                    <a:pos x="149" y="19"/>
                  </a:cxn>
                  <a:cxn ang="0">
                    <a:pos x="5" y="7"/>
                  </a:cxn>
                  <a:cxn ang="0">
                    <a:pos x="0" y="12"/>
                  </a:cxn>
                </a:cxnLst>
                <a:rect l="0" t="0" r="r" b="b"/>
                <a:pathLst>
                  <a:path w="153" h="29">
                    <a:moveTo>
                      <a:pt x="0" y="12"/>
                    </a:moveTo>
                    <a:cubicBezTo>
                      <a:pt x="0" y="15"/>
                      <a:pt x="2" y="17"/>
                      <a:pt x="5" y="17"/>
                    </a:cubicBezTo>
                    <a:cubicBezTo>
                      <a:pt x="52" y="15"/>
                      <a:pt x="102" y="10"/>
                      <a:pt x="145" y="28"/>
                    </a:cubicBezTo>
                    <a:cubicBezTo>
                      <a:pt x="148" y="29"/>
                      <a:pt x="151" y="28"/>
                      <a:pt x="152" y="25"/>
                    </a:cubicBezTo>
                    <a:cubicBezTo>
                      <a:pt x="153" y="23"/>
                      <a:pt x="152" y="20"/>
                      <a:pt x="149" y="19"/>
                    </a:cubicBezTo>
                    <a:cubicBezTo>
                      <a:pt x="104" y="0"/>
                      <a:pt x="53" y="5"/>
                      <a:pt x="5" y="7"/>
                    </a:cubicBezTo>
                    <a:cubicBezTo>
                      <a:pt x="2" y="7"/>
                      <a:pt x="0" y="9"/>
                      <a:pt x="0" y="12"/>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38" name="Freeform 337"/>
              <p:cNvSpPr>
                <a:spLocks/>
              </p:cNvSpPr>
              <p:nvPr/>
            </p:nvSpPr>
            <p:spPr bwMode="auto">
              <a:xfrm>
                <a:off x="-4872038" y="5411788"/>
                <a:ext cx="577850" cy="93663"/>
              </a:xfrm>
              <a:custGeom>
                <a:avLst/>
                <a:gdLst/>
                <a:ahLst/>
                <a:cxnLst>
                  <a:cxn ang="0">
                    <a:pos x="148" y="15"/>
                  </a:cxn>
                  <a:cxn ang="0">
                    <a:pos x="5" y="6"/>
                  </a:cxn>
                  <a:cxn ang="0">
                    <a:pos x="0" y="12"/>
                  </a:cxn>
                  <a:cxn ang="0">
                    <a:pos x="5" y="17"/>
                  </a:cxn>
                  <a:cxn ang="0">
                    <a:pos x="145" y="25"/>
                  </a:cxn>
                  <a:cxn ang="0">
                    <a:pos x="152" y="21"/>
                  </a:cxn>
                  <a:cxn ang="0">
                    <a:pos x="148" y="15"/>
                  </a:cxn>
                </a:cxnLst>
                <a:rect l="0" t="0" r="r" b="b"/>
                <a:pathLst>
                  <a:path w="153" h="25">
                    <a:moveTo>
                      <a:pt x="148" y="15"/>
                    </a:moveTo>
                    <a:cubicBezTo>
                      <a:pt x="101" y="0"/>
                      <a:pt x="54" y="5"/>
                      <a:pt x="5" y="6"/>
                    </a:cubicBezTo>
                    <a:cubicBezTo>
                      <a:pt x="2" y="6"/>
                      <a:pt x="0" y="9"/>
                      <a:pt x="0" y="12"/>
                    </a:cubicBezTo>
                    <a:cubicBezTo>
                      <a:pt x="0" y="15"/>
                      <a:pt x="2" y="17"/>
                      <a:pt x="5" y="17"/>
                    </a:cubicBezTo>
                    <a:cubicBezTo>
                      <a:pt x="53" y="15"/>
                      <a:pt x="100" y="11"/>
                      <a:pt x="145" y="25"/>
                    </a:cubicBezTo>
                    <a:cubicBezTo>
                      <a:pt x="148" y="25"/>
                      <a:pt x="151" y="24"/>
                      <a:pt x="152" y="21"/>
                    </a:cubicBezTo>
                    <a:cubicBezTo>
                      <a:pt x="153" y="18"/>
                      <a:pt x="151" y="15"/>
                      <a:pt x="148" y="15"/>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39" name="Freeform 338"/>
              <p:cNvSpPr>
                <a:spLocks/>
              </p:cNvSpPr>
              <p:nvPr/>
            </p:nvSpPr>
            <p:spPr bwMode="auto">
              <a:xfrm>
                <a:off x="-4872038" y="4937125"/>
                <a:ext cx="577850" cy="109538"/>
              </a:xfrm>
              <a:custGeom>
                <a:avLst/>
                <a:gdLst/>
                <a:ahLst/>
                <a:cxnLst>
                  <a:cxn ang="0">
                    <a:pos x="149" y="18"/>
                  </a:cxn>
                  <a:cxn ang="0">
                    <a:pos x="5" y="7"/>
                  </a:cxn>
                  <a:cxn ang="0">
                    <a:pos x="0" y="12"/>
                  </a:cxn>
                  <a:cxn ang="0">
                    <a:pos x="5" y="17"/>
                  </a:cxn>
                  <a:cxn ang="0">
                    <a:pos x="145" y="28"/>
                  </a:cxn>
                  <a:cxn ang="0">
                    <a:pos x="152" y="25"/>
                  </a:cxn>
                  <a:cxn ang="0">
                    <a:pos x="149" y="18"/>
                  </a:cxn>
                </a:cxnLst>
                <a:rect l="0" t="0" r="r" b="b"/>
                <a:pathLst>
                  <a:path w="153" h="29">
                    <a:moveTo>
                      <a:pt x="149" y="18"/>
                    </a:moveTo>
                    <a:cubicBezTo>
                      <a:pt x="104" y="0"/>
                      <a:pt x="53" y="5"/>
                      <a:pt x="5" y="7"/>
                    </a:cubicBezTo>
                    <a:cubicBezTo>
                      <a:pt x="2" y="7"/>
                      <a:pt x="0" y="10"/>
                      <a:pt x="0" y="12"/>
                    </a:cubicBezTo>
                    <a:cubicBezTo>
                      <a:pt x="0" y="15"/>
                      <a:pt x="2" y="18"/>
                      <a:pt x="5" y="17"/>
                    </a:cubicBezTo>
                    <a:cubicBezTo>
                      <a:pt x="52" y="16"/>
                      <a:pt x="102" y="11"/>
                      <a:pt x="145" y="28"/>
                    </a:cubicBezTo>
                    <a:cubicBezTo>
                      <a:pt x="148" y="29"/>
                      <a:pt x="151" y="28"/>
                      <a:pt x="152" y="25"/>
                    </a:cubicBezTo>
                    <a:cubicBezTo>
                      <a:pt x="153" y="22"/>
                      <a:pt x="152" y="19"/>
                      <a:pt x="149" y="18"/>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sp>
            <p:nvSpPr>
              <p:cNvPr id="340" name="Freeform 339"/>
              <p:cNvSpPr>
                <a:spLocks/>
              </p:cNvSpPr>
              <p:nvPr/>
            </p:nvSpPr>
            <p:spPr bwMode="auto">
              <a:xfrm>
                <a:off x="-4872038" y="5057775"/>
                <a:ext cx="577850" cy="104775"/>
              </a:xfrm>
              <a:custGeom>
                <a:avLst/>
                <a:gdLst/>
                <a:ahLst/>
                <a:cxnLst>
                  <a:cxn ang="0">
                    <a:pos x="149" y="17"/>
                  </a:cxn>
                  <a:cxn ang="0">
                    <a:pos x="5" y="6"/>
                  </a:cxn>
                  <a:cxn ang="0">
                    <a:pos x="0" y="12"/>
                  </a:cxn>
                  <a:cxn ang="0">
                    <a:pos x="5" y="17"/>
                  </a:cxn>
                  <a:cxn ang="0">
                    <a:pos x="145" y="27"/>
                  </a:cxn>
                  <a:cxn ang="0">
                    <a:pos x="152" y="24"/>
                  </a:cxn>
                  <a:cxn ang="0">
                    <a:pos x="149" y="17"/>
                  </a:cxn>
                </a:cxnLst>
                <a:rect l="0" t="0" r="r" b="b"/>
                <a:pathLst>
                  <a:path w="153" h="28">
                    <a:moveTo>
                      <a:pt x="149" y="17"/>
                    </a:moveTo>
                    <a:cubicBezTo>
                      <a:pt x="103" y="0"/>
                      <a:pt x="53" y="5"/>
                      <a:pt x="5" y="6"/>
                    </a:cubicBezTo>
                    <a:cubicBezTo>
                      <a:pt x="2" y="6"/>
                      <a:pt x="0" y="9"/>
                      <a:pt x="0" y="12"/>
                    </a:cubicBezTo>
                    <a:cubicBezTo>
                      <a:pt x="0" y="15"/>
                      <a:pt x="2" y="17"/>
                      <a:pt x="5" y="17"/>
                    </a:cubicBezTo>
                    <a:cubicBezTo>
                      <a:pt x="52" y="15"/>
                      <a:pt x="102" y="10"/>
                      <a:pt x="145" y="27"/>
                    </a:cubicBezTo>
                    <a:cubicBezTo>
                      <a:pt x="148" y="28"/>
                      <a:pt x="151" y="26"/>
                      <a:pt x="152" y="24"/>
                    </a:cubicBezTo>
                    <a:cubicBezTo>
                      <a:pt x="153" y="21"/>
                      <a:pt x="152" y="18"/>
                      <a:pt x="149" y="17"/>
                    </a:cubicBezTo>
                    <a:close/>
                  </a:path>
                </a:pathLst>
              </a:custGeom>
              <a:grpFill/>
              <a:ln w="9525">
                <a:noFill/>
                <a:round/>
                <a:headEnd/>
                <a:tailEnd/>
              </a:ln>
            </p:spPr>
            <p:txBody>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fontAlgn="auto">
                  <a:lnSpc>
                    <a:spcPct val="80000"/>
                  </a:lnSpc>
                  <a:spcBef>
                    <a:spcPts val="0"/>
                  </a:spcBef>
                  <a:spcAft>
                    <a:spcPts val="0"/>
                  </a:spcAft>
                  <a:defRPr/>
                </a:pPr>
                <a:endParaRPr lang="en-GB" sz="400"/>
              </a:p>
            </p:txBody>
          </p:sp>
        </p:grpSp>
        <p:sp>
          <p:nvSpPr>
            <p:cNvPr id="314" name="TextBox 121"/>
            <p:cNvSpPr txBox="1">
              <a:spLocks noChangeArrowheads="1"/>
            </p:cNvSpPr>
            <p:nvPr/>
          </p:nvSpPr>
          <p:spPr bwMode="auto">
            <a:xfrm>
              <a:off x="1143410" y="1328363"/>
              <a:ext cx="730464" cy="230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SzPct val="100000"/>
              </a:pPr>
              <a:r>
                <a:rPr lang="en-US" sz="1600">
                  <a:solidFill>
                    <a:srgbClr val="002060"/>
                  </a:solidFill>
                  <a:latin typeface="Impact" charset="0"/>
                </a:rPr>
                <a:t>71%</a:t>
              </a:r>
            </a:p>
            <a:p>
              <a:pPr algn="ctr" eaLnBrk="1" hangingPunct="1">
                <a:lnSpc>
                  <a:spcPct val="80000"/>
                </a:lnSpc>
                <a:buSzPct val="100000"/>
              </a:pPr>
              <a:r>
                <a:rPr lang="en-US" sz="600">
                  <a:solidFill>
                    <a:srgbClr val="FFFFFF"/>
                  </a:solidFill>
                </a:rPr>
                <a:t>usará la prensa</a:t>
              </a:r>
            </a:p>
          </p:txBody>
        </p:sp>
      </p:grpSp>
      <p:grpSp>
        <p:nvGrpSpPr>
          <p:cNvPr id="343" name="Group 19"/>
          <p:cNvGrpSpPr>
            <a:grpSpLocks/>
          </p:cNvGrpSpPr>
          <p:nvPr/>
        </p:nvGrpSpPr>
        <p:grpSpPr bwMode="auto">
          <a:xfrm>
            <a:off x="384175" y="1752600"/>
            <a:ext cx="1495425" cy="458788"/>
            <a:chOff x="384534" y="1752026"/>
            <a:chExt cx="1495563" cy="459753"/>
          </a:xfrm>
        </p:grpSpPr>
        <p:sp>
          <p:nvSpPr>
            <p:cNvPr id="344" name="Freeform 5"/>
            <p:cNvSpPr>
              <a:spLocks noChangeAspect="1" noEditPoints="1"/>
            </p:cNvSpPr>
            <p:nvPr/>
          </p:nvSpPr>
          <p:spPr bwMode="auto">
            <a:xfrm>
              <a:off x="384534" y="1752026"/>
              <a:ext cx="371509" cy="432708"/>
            </a:xfrm>
            <a:custGeom>
              <a:avLst/>
              <a:gdLst>
                <a:gd name="T0" fmla="*/ 469 w 528"/>
                <a:gd name="T1" fmla="*/ 184 h 614"/>
                <a:gd name="T2" fmla="*/ 528 w 528"/>
                <a:gd name="T3" fmla="*/ 300 h 614"/>
                <a:gd name="T4" fmla="*/ 473 w 528"/>
                <a:gd name="T5" fmla="*/ 452 h 614"/>
                <a:gd name="T6" fmla="*/ 408 w 528"/>
                <a:gd name="T7" fmla="*/ 499 h 614"/>
                <a:gd name="T8" fmla="*/ 380 w 528"/>
                <a:gd name="T9" fmla="*/ 589 h 614"/>
                <a:gd name="T10" fmla="*/ 48 w 528"/>
                <a:gd name="T11" fmla="*/ 593 h 614"/>
                <a:gd name="T12" fmla="*/ 40 w 528"/>
                <a:gd name="T13" fmla="*/ 156 h 614"/>
                <a:gd name="T14" fmla="*/ 60 w 528"/>
                <a:gd name="T15" fmla="*/ 185 h 614"/>
                <a:gd name="T16" fmla="*/ 59 w 528"/>
                <a:gd name="T17" fmla="*/ 280 h 614"/>
                <a:gd name="T18" fmla="*/ 52 w 528"/>
                <a:gd name="T19" fmla="*/ 540 h 614"/>
                <a:gd name="T20" fmla="*/ 213 w 528"/>
                <a:gd name="T21" fmla="*/ 583 h 614"/>
                <a:gd name="T22" fmla="*/ 373 w 528"/>
                <a:gd name="T23" fmla="*/ 538 h 614"/>
                <a:gd name="T24" fmla="*/ 339 w 528"/>
                <a:gd name="T25" fmla="*/ 159 h 614"/>
                <a:gd name="T26" fmla="*/ 270 w 528"/>
                <a:gd name="T27" fmla="*/ 135 h 614"/>
                <a:gd name="T28" fmla="*/ 376 w 528"/>
                <a:gd name="T29" fmla="*/ 130 h 614"/>
                <a:gd name="T30" fmla="*/ 379 w 528"/>
                <a:gd name="T31" fmla="*/ 160 h 614"/>
                <a:gd name="T32" fmla="*/ 398 w 528"/>
                <a:gd name="T33" fmla="*/ 170 h 614"/>
                <a:gd name="T34" fmla="*/ 409 w 528"/>
                <a:gd name="T35" fmla="*/ 421 h 614"/>
                <a:gd name="T36" fmla="*/ 444 w 528"/>
                <a:gd name="T37" fmla="*/ 420 h 614"/>
                <a:gd name="T38" fmla="*/ 448 w 528"/>
                <a:gd name="T39" fmla="*/ 234 h 614"/>
                <a:gd name="T40" fmla="*/ 388 w 528"/>
                <a:gd name="T41" fmla="*/ 238 h 614"/>
                <a:gd name="T42" fmla="*/ 77 w 528"/>
                <a:gd name="T43" fmla="*/ 282 h 614"/>
                <a:gd name="T44" fmla="*/ 69 w 528"/>
                <a:gd name="T45" fmla="*/ 531 h 614"/>
                <a:gd name="T46" fmla="*/ 213 w 528"/>
                <a:gd name="T47" fmla="*/ 565 h 614"/>
                <a:gd name="T48" fmla="*/ 356 w 528"/>
                <a:gd name="T49" fmla="*/ 531 h 614"/>
                <a:gd name="T50" fmla="*/ 340 w 528"/>
                <a:gd name="T51" fmla="*/ 256 h 614"/>
                <a:gd name="T52" fmla="*/ 101 w 528"/>
                <a:gd name="T53" fmla="*/ 406 h 614"/>
                <a:gd name="T54" fmla="*/ 80 w 528"/>
                <a:gd name="T55" fmla="*/ 256 h 614"/>
                <a:gd name="T56" fmla="*/ 378 w 528"/>
                <a:gd name="T57" fmla="*/ 122 h 614"/>
                <a:gd name="T58" fmla="*/ 388 w 528"/>
                <a:gd name="T59" fmla="*/ 107 h 614"/>
                <a:gd name="T60" fmla="*/ 246 w 528"/>
                <a:gd name="T61" fmla="*/ 44 h 614"/>
                <a:gd name="T62" fmla="*/ 51 w 528"/>
                <a:gd name="T63" fmla="*/ 135 h 614"/>
                <a:gd name="T64" fmla="*/ 211 w 528"/>
                <a:gd name="T65" fmla="*/ 181 h 614"/>
                <a:gd name="T66" fmla="*/ 241 w 528"/>
                <a:gd name="T67" fmla="*/ 108 h 614"/>
                <a:gd name="T68" fmla="*/ 241 w 528"/>
                <a:gd name="T69" fmla="*/ 135 h 614"/>
                <a:gd name="T70" fmla="*/ 111 w 528"/>
                <a:gd name="T71" fmla="*/ 177 h 614"/>
                <a:gd name="T72" fmla="*/ 123 w 528"/>
                <a:gd name="T73" fmla="*/ 64 h 614"/>
                <a:gd name="T74" fmla="*/ 307 w 528"/>
                <a:gd name="T75" fmla="*/ 75 h 614"/>
                <a:gd name="T76" fmla="*/ 372 w 528"/>
                <a:gd name="T77" fmla="*/ 113 h 614"/>
                <a:gd name="T78" fmla="*/ 417 w 528"/>
                <a:gd name="T79" fmla="*/ 181 h 614"/>
                <a:gd name="T80" fmla="*/ 416 w 528"/>
                <a:gd name="T81" fmla="*/ 189 h 614"/>
                <a:gd name="T82" fmla="*/ 492 w 528"/>
                <a:gd name="T83" fmla="*/ 21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8" h="614">
                  <a:moveTo>
                    <a:pt x="398" y="170"/>
                  </a:moveTo>
                  <a:cubicBezTo>
                    <a:pt x="425" y="170"/>
                    <a:pt x="449" y="174"/>
                    <a:pt x="469" y="184"/>
                  </a:cubicBezTo>
                  <a:cubicBezTo>
                    <a:pt x="490" y="195"/>
                    <a:pt x="506" y="213"/>
                    <a:pt x="517" y="240"/>
                  </a:cubicBezTo>
                  <a:cubicBezTo>
                    <a:pt x="524" y="259"/>
                    <a:pt x="527" y="280"/>
                    <a:pt x="528" y="300"/>
                  </a:cubicBezTo>
                  <a:cubicBezTo>
                    <a:pt x="528" y="324"/>
                    <a:pt x="525" y="347"/>
                    <a:pt x="520" y="368"/>
                  </a:cubicBezTo>
                  <a:cubicBezTo>
                    <a:pt x="512" y="404"/>
                    <a:pt x="497" y="432"/>
                    <a:pt x="473" y="452"/>
                  </a:cubicBezTo>
                  <a:cubicBezTo>
                    <a:pt x="460" y="463"/>
                    <a:pt x="444" y="471"/>
                    <a:pt x="426" y="476"/>
                  </a:cubicBezTo>
                  <a:cubicBezTo>
                    <a:pt x="416" y="481"/>
                    <a:pt x="410" y="488"/>
                    <a:pt x="408" y="499"/>
                  </a:cubicBezTo>
                  <a:cubicBezTo>
                    <a:pt x="407" y="513"/>
                    <a:pt x="406" y="528"/>
                    <a:pt x="404" y="543"/>
                  </a:cubicBezTo>
                  <a:cubicBezTo>
                    <a:pt x="401" y="565"/>
                    <a:pt x="404" y="582"/>
                    <a:pt x="380" y="589"/>
                  </a:cubicBezTo>
                  <a:cubicBezTo>
                    <a:pt x="328" y="605"/>
                    <a:pt x="272" y="613"/>
                    <a:pt x="214" y="614"/>
                  </a:cubicBezTo>
                  <a:cubicBezTo>
                    <a:pt x="155" y="614"/>
                    <a:pt x="100" y="608"/>
                    <a:pt x="48" y="593"/>
                  </a:cubicBezTo>
                  <a:cubicBezTo>
                    <a:pt x="27" y="588"/>
                    <a:pt x="24" y="566"/>
                    <a:pt x="22" y="546"/>
                  </a:cubicBezTo>
                  <a:cubicBezTo>
                    <a:pt x="0" y="386"/>
                    <a:pt x="34" y="287"/>
                    <a:pt x="40" y="156"/>
                  </a:cubicBezTo>
                  <a:cubicBezTo>
                    <a:pt x="40" y="149"/>
                    <a:pt x="43" y="149"/>
                    <a:pt x="44" y="153"/>
                  </a:cubicBezTo>
                  <a:cubicBezTo>
                    <a:pt x="47" y="161"/>
                    <a:pt x="47" y="171"/>
                    <a:pt x="60" y="185"/>
                  </a:cubicBezTo>
                  <a:cubicBezTo>
                    <a:pt x="66" y="191"/>
                    <a:pt x="69" y="190"/>
                    <a:pt x="68" y="198"/>
                  </a:cubicBezTo>
                  <a:cubicBezTo>
                    <a:pt x="66" y="226"/>
                    <a:pt x="63" y="252"/>
                    <a:pt x="59" y="280"/>
                  </a:cubicBezTo>
                  <a:cubicBezTo>
                    <a:pt x="55" y="321"/>
                    <a:pt x="50" y="362"/>
                    <a:pt x="48" y="403"/>
                  </a:cubicBezTo>
                  <a:cubicBezTo>
                    <a:pt x="46" y="449"/>
                    <a:pt x="47" y="494"/>
                    <a:pt x="52" y="540"/>
                  </a:cubicBezTo>
                  <a:cubicBezTo>
                    <a:pt x="54" y="555"/>
                    <a:pt x="53" y="562"/>
                    <a:pt x="70" y="566"/>
                  </a:cubicBezTo>
                  <a:cubicBezTo>
                    <a:pt x="117" y="578"/>
                    <a:pt x="165" y="583"/>
                    <a:pt x="213" y="583"/>
                  </a:cubicBezTo>
                  <a:cubicBezTo>
                    <a:pt x="263" y="582"/>
                    <a:pt x="312" y="576"/>
                    <a:pt x="360" y="563"/>
                  </a:cubicBezTo>
                  <a:cubicBezTo>
                    <a:pt x="367" y="560"/>
                    <a:pt x="371" y="551"/>
                    <a:pt x="373" y="538"/>
                  </a:cubicBezTo>
                  <a:cubicBezTo>
                    <a:pt x="397" y="387"/>
                    <a:pt x="359" y="285"/>
                    <a:pt x="349" y="170"/>
                  </a:cubicBezTo>
                  <a:cubicBezTo>
                    <a:pt x="349" y="163"/>
                    <a:pt x="345" y="159"/>
                    <a:pt x="339" y="159"/>
                  </a:cubicBezTo>
                  <a:cubicBezTo>
                    <a:pt x="313" y="157"/>
                    <a:pt x="291" y="156"/>
                    <a:pt x="266" y="155"/>
                  </a:cubicBezTo>
                  <a:cubicBezTo>
                    <a:pt x="268" y="149"/>
                    <a:pt x="270" y="142"/>
                    <a:pt x="270" y="135"/>
                  </a:cubicBezTo>
                  <a:cubicBezTo>
                    <a:pt x="270" y="131"/>
                    <a:pt x="269" y="128"/>
                    <a:pt x="269" y="124"/>
                  </a:cubicBezTo>
                  <a:cubicBezTo>
                    <a:pt x="306" y="125"/>
                    <a:pt x="339" y="127"/>
                    <a:pt x="376" y="130"/>
                  </a:cubicBezTo>
                  <a:cubicBezTo>
                    <a:pt x="381" y="131"/>
                    <a:pt x="383" y="143"/>
                    <a:pt x="379" y="147"/>
                  </a:cubicBezTo>
                  <a:cubicBezTo>
                    <a:pt x="379" y="151"/>
                    <a:pt x="379" y="156"/>
                    <a:pt x="379" y="160"/>
                  </a:cubicBezTo>
                  <a:cubicBezTo>
                    <a:pt x="380" y="167"/>
                    <a:pt x="384" y="170"/>
                    <a:pt x="393" y="171"/>
                  </a:cubicBezTo>
                  <a:cubicBezTo>
                    <a:pt x="395" y="171"/>
                    <a:pt x="397" y="170"/>
                    <a:pt x="398" y="170"/>
                  </a:cubicBezTo>
                  <a:close/>
                  <a:moveTo>
                    <a:pt x="388" y="238"/>
                  </a:moveTo>
                  <a:cubicBezTo>
                    <a:pt x="397" y="298"/>
                    <a:pt x="407" y="355"/>
                    <a:pt x="409" y="421"/>
                  </a:cubicBezTo>
                  <a:cubicBezTo>
                    <a:pt x="410" y="432"/>
                    <a:pt x="416" y="435"/>
                    <a:pt x="427" y="431"/>
                  </a:cubicBezTo>
                  <a:cubicBezTo>
                    <a:pt x="433" y="428"/>
                    <a:pt x="439" y="424"/>
                    <a:pt x="444" y="420"/>
                  </a:cubicBezTo>
                  <a:cubicBezTo>
                    <a:pt x="460" y="406"/>
                    <a:pt x="471" y="386"/>
                    <a:pt x="477" y="359"/>
                  </a:cubicBezTo>
                  <a:cubicBezTo>
                    <a:pt x="487" y="320"/>
                    <a:pt x="493" y="257"/>
                    <a:pt x="448" y="234"/>
                  </a:cubicBezTo>
                  <a:cubicBezTo>
                    <a:pt x="436" y="228"/>
                    <a:pt x="420" y="225"/>
                    <a:pt x="401" y="225"/>
                  </a:cubicBezTo>
                  <a:cubicBezTo>
                    <a:pt x="392" y="225"/>
                    <a:pt x="387" y="228"/>
                    <a:pt x="388" y="238"/>
                  </a:cubicBezTo>
                  <a:close/>
                  <a:moveTo>
                    <a:pt x="80" y="256"/>
                  </a:moveTo>
                  <a:cubicBezTo>
                    <a:pt x="79" y="264"/>
                    <a:pt x="78" y="273"/>
                    <a:pt x="77" y="282"/>
                  </a:cubicBezTo>
                  <a:cubicBezTo>
                    <a:pt x="72" y="322"/>
                    <a:pt x="68" y="363"/>
                    <a:pt x="66" y="404"/>
                  </a:cubicBezTo>
                  <a:cubicBezTo>
                    <a:pt x="64" y="446"/>
                    <a:pt x="65" y="489"/>
                    <a:pt x="69" y="531"/>
                  </a:cubicBezTo>
                  <a:cubicBezTo>
                    <a:pt x="70" y="544"/>
                    <a:pt x="77" y="550"/>
                    <a:pt x="87" y="552"/>
                  </a:cubicBezTo>
                  <a:cubicBezTo>
                    <a:pt x="128" y="561"/>
                    <a:pt x="171" y="565"/>
                    <a:pt x="213" y="565"/>
                  </a:cubicBezTo>
                  <a:cubicBezTo>
                    <a:pt x="256" y="565"/>
                    <a:pt x="300" y="562"/>
                    <a:pt x="341" y="550"/>
                  </a:cubicBezTo>
                  <a:cubicBezTo>
                    <a:pt x="351" y="547"/>
                    <a:pt x="355" y="542"/>
                    <a:pt x="356" y="531"/>
                  </a:cubicBezTo>
                  <a:cubicBezTo>
                    <a:pt x="364" y="477"/>
                    <a:pt x="364" y="426"/>
                    <a:pt x="358" y="373"/>
                  </a:cubicBezTo>
                  <a:cubicBezTo>
                    <a:pt x="354" y="333"/>
                    <a:pt x="346" y="295"/>
                    <a:pt x="340" y="256"/>
                  </a:cubicBezTo>
                  <a:cubicBezTo>
                    <a:pt x="269" y="249"/>
                    <a:pt x="198" y="248"/>
                    <a:pt x="127" y="252"/>
                  </a:cubicBezTo>
                  <a:cubicBezTo>
                    <a:pt x="107" y="316"/>
                    <a:pt x="105" y="421"/>
                    <a:pt x="101" y="406"/>
                  </a:cubicBezTo>
                  <a:cubicBezTo>
                    <a:pt x="91" y="368"/>
                    <a:pt x="96" y="304"/>
                    <a:pt x="100" y="254"/>
                  </a:cubicBezTo>
                  <a:cubicBezTo>
                    <a:pt x="94" y="255"/>
                    <a:pt x="87" y="255"/>
                    <a:pt x="80" y="256"/>
                  </a:cubicBezTo>
                  <a:close/>
                  <a:moveTo>
                    <a:pt x="372" y="113"/>
                  </a:moveTo>
                  <a:cubicBezTo>
                    <a:pt x="371" y="117"/>
                    <a:pt x="374" y="121"/>
                    <a:pt x="378" y="122"/>
                  </a:cubicBezTo>
                  <a:cubicBezTo>
                    <a:pt x="383" y="122"/>
                    <a:pt x="387" y="119"/>
                    <a:pt x="387" y="115"/>
                  </a:cubicBezTo>
                  <a:cubicBezTo>
                    <a:pt x="388" y="112"/>
                    <a:pt x="388" y="110"/>
                    <a:pt x="388" y="107"/>
                  </a:cubicBezTo>
                  <a:cubicBezTo>
                    <a:pt x="390" y="66"/>
                    <a:pt x="350" y="39"/>
                    <a:pt x="310" y="56"/>
                  </a:cubicBezTo>
                  <a:cubicBezTo>
                    <a:pt x="293" y="38"/>
                    <a:pt x="268" y="34"/>
                    <a:pt x="246" y="44"/>
                  </a:cubicBezTo>
                  <a:cubicBezTo>
                    <a:pt x="213" y="0"/>
                    <a:pt x="149" y="0"/>
                    <a:pt x="117" y="45"/>
                  </a:cubicBezTo>
                  <a:cubicBezTo>
                    <a:pt x="67" y="23"/>
                    <a:pt x="3" y="85"/>
                    <a:pt x="51" y="135"/>
                  </a:cubicBezTo>
                  <a:cubicBezTo>
                    <a:pt x="50" y="165"/>
                    <a:pt x="71" y="194"/>
                    <a:pt x="102" y="193"/>
                  </a:cubicBezTo>
                  <a:cubicBezTo>
                    <a:pt x="128" y="241"/>
                    <a:pt x="196" y="234"/>
                    <a:pt x="211" y="181"/>
                  </a:cubicBezTo>
                  <a:cubicBezTo>
                    <a:pt x="254" y="181"/>
                    <a:pt x="271" y="146"/>
                    <a:pt x="252" y="112"/>
                  </a:cubicBezTo>
                  <a:cubicBezTo>
                    <a:pt x="250" y="108"/>
                    <a:pt x="245" y="106"/>
                    <a:pt x="241" y="108"/>
                  </a:cubicBezTo>
                  <a:cubicBezTo>
                    <a:pt x="237" y="109"/>
                    <a:pt x="236" y="114"/>
                    <a:pt x="237" y="118"/>
                  </a:cubicBezTo>
                  <a:cubicBezTo>
                    <a:pt x="240" y="124"/>
                    <a:pt x="241" y="130"/>
                    <a:pt x="241" y="135"/>
                  </a:cubicBezTo>
                  <a:cubicBezTo>
                    <a:pt x="241" y="160"/>
                    <a:pt x="219" y="166"/>
                    <a:pt x="198" y="166"/>
                  </a:cubicBezTo>
                  <a:cubicBezTo>
                    <a:pt x="189" y="216"/>
                    <a:pt x="131" y="217"/>
                    <a:pt x="111" y="177"/>
                  </a:cubicBezTo>
                  <a:cubicBezTo>
                    <a:pt x="79" y="180"/>
                    <a:pt x="65" y="157"/>
                    <a:pt x="68" y="127"/>
                  </a:cubicBezTo>
                  <a:cubicBezTo>
                    <a:pt x="29" y="95"/>
                    <a:pt x="81" y="44"/>
                    <a:pt x="123" y="64"/>
                  </a:cubicBezTo>
                  <a:cubicBezTo>
                    <a:pt x="152" y="26"/>
                    <a:pt x="211" y="25"/>
                    <a:pt x="241" y="63"/>
                  </a:cubicBezTo>
                  <a:cubicBezTo>
                    <a:pt x="267" y="52"/>
                    <a:pt x="286" y="55"/>
                    <a:pt x="307" y="75"/>
                  </a:cubicBezTo>
                  <a:cubicBezTo>
                    <a:pt x="336" y="60"/>
                    <a:pt x="371" y="73"/>
                    <a:pt x="372" y="107"/>
                  </a:cubicBezTo>
                  <a:cubicBezTo>
                    <a:pt x="372" y="109"/>
                    <a:pt x="372" y="111"/>
                    <a:pt x="372" y="113"/>
                  </a:cubicBezTo>
                  <a:close/>
                  <a:moveTo>
                    <a:pt x="492" y="215"/>
                  </a:moveTo>
                  <a:cubicBezTo>
                    <a:pt x="473" y="192"/>
                    <a:pt x="446" y="183"/>
                    <a:pt x="417" y="181"/>
                  </a:cubicBezTo>
                  <a:cubicBezTo>
                    <a:pt x="414" y="181"/>
                    <a:pt x="412" y="182"/>
                    <a:pt x="412" y="185"/>
                  </a:cubicBezTo>
                  <a:cubicBezTo>
                    <a:pt x="412" y="187"/>
                    <a:pt x="414" y="189"/>
                    <a:pt x="416" y="189"/>
                  </a:cubicBezTo>
                  <a:cubicBezTo>
                    <a:pt x="447" y="192"/>
                    <a:pt x="465" y="201"/>
                    <a:pt x="490" y="216"/>
                  </a:cubicBezTo>
                  <a:cubicBezTo>
                    <a:pt x="491" y="217"/>
                    <a:pt x="495" y="218"/>
                    <a:pt x="492" y="215"/>
                  </a:cubicBezTo>
                  <a:close/>
                </a:path>
              </a:pathLst>
            </a:custGeom>
            <a:solidFill>
              <a:schemeClr val="accent3">
                <a:lumMod val="60000"/>
                <a:lumOff val="40000"/>
              </a:schemeClr>
            </a:solidFill>
            <a:ln>
              <a:noFill/>
            </a:ln>
          </p:spPr>
          <p:txBody>
            <a:bodyPr/>
            <a:lstStyle/>
            <a:p>
              <a:pPr fontAlgn="auto">
                <a:spcBef>
                  <a:spcPts val="0"/>
                </a:spcBef>
                <a:spcAft>
                  <a:spcPts val="0"/>
                </a:spcAft>
                <a:defRPr/>
              </a:pPr>
              <a:endParaRPr lang="en-GB" sz="1000">
                <a:latin typeface="+mn-lt"/>
                <a:ea typeface="+mn-ea"/>
                <a:cs typeface="+mn-cs"/>
              </a:endParaRPr>
            </a:p>
          </p:txBody>
        </p:sp>
        <p:sp>
          <p:nvSpPr>
            <p:cNvPr id="345" name="TextBox 101"/>
            <p:cNvSpPr txBox="1">
              <a:spLocks noChangeArrowheads="1"/>
            </p:cNvSpPr>
            <p:nvPr/>
          </p:nvSpPr>
          <p:spPr bwMode="auto">
            <a:xfrm>
              <a:off x="695713" y="1804524"/>
              <a:ext cx="1184384" cy="25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600">
                  <a:solidFill>
                    <a:srgbClr val="FFFFFF"/>
                  </a:solidFill>
                  <a:latin typeface="Impact" charset="0"/>
                </a:rPr>
                <a:t>64% </a:t>
              </a:r>
            </a:p>
          </p:txBody>
        </p:sp>
        <p:sp>
          <p:nvSpPr>
            <p:cNvPr id="347" name="TextBox 101"/>
            <p:cNvSpPr txBox="1">
              <a:spLocks noChangeArrowheads="1"/>
            </p:cNvSpPr>
            <p:nvPr/>
          </p:nvSpPr>
          <p:spPr bwMode="auto">
            <a:xfrm>
              <a:off x="695713" y="1955653"/>
              <a:ext cx="863680" cy="256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500">
                  <a:solidFill>
                    <a:srgbClr val="FFFFFF"/>
                  </a:solidFill>
                </a:rPr>
                <a:t>La verá en pantalla en un bar/pub/restaurante</a:t>
              </a:r>
            </a:p>
          </p:txBody>
        </p:sp>
      </p:grpSp>
      <p:sp>
        <p:nvSpPr>
          <p:cNvPr id="348" name="TextBox 438"/>
          <p:cNvSpPr txBox="1">
            <a:spLocks noChangeArrowheads="1"/>
          </p:cNvSpPr>
          <p:nvPr/>
        </p:nvSpPr>
        <p:spPr bwMode="auto">
          <a:xfrm>
            <a:off x="1689100" y="1123950"/>
            <a:ext cx="801688"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SzPct val="100000"/>
            </a:pPr>
            <a:r>
              <a:rPr lang="en-US" sz="1800">
                <a:solidFill>
                  <a:srgbClr val="FFFFFF"/>
                </a:solidFill>
                <a:latin typeface="Impact" charset="0"/>
              </a:rPr>
              <a:t>81%</a:t>
            </a:r>
          </a:p>
          <a:p>
            <a:pPr algn="ctr" eaLnBrk="1" hangingPunct="1">
              <a:lnSpc>
                <a:spcPct val="80000"/>
              </a:lnSpc>
              <a:buSzPct val="100000"/>
            </a:pPr>
            <a:r>
              <a:rPr lang="en-US" sz="600">
                <a:solidFill>
                  <a:srgbClr val="FFFFFF"/>
                </a:solidFill>
              </a:rPr>
              <a:t>usará sitios web de noticias</a:t>
            </a:r>
          </a:p>
        </p:txBody>
      </p:sp>
      <p:graphicFrame>
        <p:nvGraphicFramePr>
          <p:cNvPr id="349" name="Chart 21"/>
          <p:cNvGraphicFramePr>
            <a:graphicFrameLocks/>
          </p:cNvGraphicFramePr>
          <p:nvPr>
            <p:extLst>
              <p:ext uri="{D42A27DB-BD31-4B8C-83A1-F6EECF244321}">
                <p14:modId xmlns:p14="http://schemas.microsoft.com/office/powerpoint/2010/main" val="3988729006"/>
              </p:ext>
            </p:extLst>
          </p:nvPr>
        </p:nvGraphicFramePr>
        <p:xfrm>
          <a:off x="2106613" y="355600"/>
          <a:ext cx="1027112" cy="677863"/>
        </p:xfrm>
        <a:graphic>
          <a:graphicData uri="http://schemas.openxmlformats.org/presentationml/2006/ole">
            <mc:AlternateContent xmlns:mc="http://schemas.openxmlformats.org/markup-compatibility/2006">
              <mc:Choice xmlns:v="urn:schemas-microsoft-com:vml" Requires="v">
                <p:oleObj spid="_x0000_s293855" r:id="rId17" imgW="1024217" imgH="682811" progId="Excel.Chart.8">
                  <p:embed/>
                </p:oleObj>
              </mc:Choice>
              <mc:Fallback>
                <p:oleObj r:id="rId17" imgW="1024217" imgH="682811" progId="Excel.Chart.8">
                  <p:embed/>
                  <p:pic>
                    <p:nvPicPr>
                      <p:cNvPr id="0" name=""/>
                      <p:cNvPicPr>
                        <a:picLocks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106613" y="355600"/>
                        <a:ext cx="1027112"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50" name="Chart 439"/>
          <p:cNvGraphicFramePr>
            <a:graphicFrameLocks/>
          </p:cNvGraphicFramePr>
          <p:nvPr>
            <p:extLst>
              <p:ext uri="{D42A27DB-BD31-4B8C-83A1-F6EECF244321}">
                <p14:modId xmlns:p14="http://schemas.microsoft.com/office/powerpoint/2010/main" val="3646722399"/>
              </p:ext>
            </p:extLst>
          </p:nvPr>
        </p:nvGraphicFramePr>
        <p:xfrm>
          <a:off x="2106613" y="684213"/>
          <a:ext cx="1027112" cy="677862"/>
        </p:xfrm>
        <a:graphic>
          <a:graphicData uri="http://schemas.openxmlformats.org/presentationml/2006/ole">
            <mc:AlternateContent xmlns:mc="http://schemas.openxmlformats.org/markup-compatibility/2006">
              <mc:Choice xmlns:v="urn:schemas-microsoft-com:vml" Requires="v">
                <p:oleObj spid="_x0000_s293856" r:id="rId19" imgW="1024217" imgH="676715" progId="Excel.Chart.8">
                  <p:embed/>
                </p:oleObj>
              </mc:Choice>
              <mc:Fallback>
                <p:oleObj r:id="rId19" imgW="1024217" imgH="676715" progId="Excel.Chart.8">
                  <p:embed/>
                  <p:pic>
                    <p:nvPicPr>
                      <p:cNvPr id="0" name=""/>
                      <p:cNvPicPr>
                        <a:picLocks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106613" y="684213"/>
                        <a:ext cx="1027112"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52" name="Chart 440"/>
          <p:cNvGraphicFramePr>
            <a:graphicFrameLocks/>
          </p:cNvGraphicFramePr>
          <p:nvPr>
            <p:extLst>
              <p:ext uri="{D42A27DB-BD31-4B8C-83A1-F6EECF244321}">
                <p14:modId xmlns:p14="http://schemas.microsoft.com/office/powerpoint/2010/main" val="127858866"/>
              </p:ext>
            </p:extLst>
          </p:nvPr>
        </p:nvGraphicFramePr>
        <p:xfrm>
          <a:off x="2106613" y="1012825"/>
          <a:ext cx="1027112" cy="677863"/>
        </p:xfrm>
        <a:graphic>
          <a:graphicData uri="http://schemas.openxmlformats.org/presentationml/2006/ole">
            <mc:AlternateContent xmlns:mc="http://schemas.openxmlformats.org/markup-compatibility/2006">
              <mc:Choice xmlns:v="urn:schemas-microsoft-com:vml" Requires="v">
                <p:oleObj spid="_x0000_s293857" r:id="rId21" imgW="1024217" imgH="676715" progId="Excel.Chart.8">
                  <p:embed/>
                </p:oleObj>
              </mc:Choice>
              <mc:Fallback>
                <p:oleObj r:id="rId21" imgW="1024217" imgH="676715" progId="Excel.Chart.8">
                  <p:embed/>
                  <p:pic>
                    <p:nvPicPr>
                      <p:cNvPr id="0" name=""/>
                      <p:cNvPicPr>
                        <a:picLocks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106613" y="1012825"/>
                        <a:ext cx="1027112"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54" name="Chart 441"/>
          <p:cNvGraphicFramePr>
            <a:graphicFrameLocks/>
          </p:cNvGraphicFramePr>
          <p:nvPr>
            <p:extLst>
              <p:ext uri="{D42A27DB-BD31-4B8C-83A1-F6EECF244321}">
                <p14:modId xmlns:p14="http://schemas.microsoft.com/office/powerpoint/2010/main" val="1431120476"/>
              </p:ext>
            </p:extLst>
          </p:nvPr>
        </p:nvGraphicFramePr>
        <p:xfrm>
          <a:off x="2106613" y="1341438"/>
          <a:ext cx="1027112" cy="677862"/>
        </p:xfrm>
        <a:graphic>
          <a:graphicData uri="http://schemas.openxmlformats.org/presentationml/2006/ole">
            <mc:AlternateContent xmlns:mc="http://schemas.openxmlformats.org/markup-compatibility/2006">
              <mc:Choice xmlns:v="urn:schemas-microsoft-com:vml" Requires="v">
                <p:oleObj spid="_x0000_s293858" r:id="rId23" imgW="1024217" imgH="676715" progId="Excel.Chart.8">
                  <p:embed/>
                </p:oleObj>
              </mc:Choice>
              <mc:Fallback>
                <p:oleObj r:id="rId23" imgW="1024217" imgH="676715" progId="Excel.Chart.8">
                  <p:embed/>
                  <p:pic>
                    <p:nvPicPr>
                      <p:cNvPr id="0" name=""/>
                      <p:cNvPicPr>
                        <a:picLocks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106613" y="1341438"/>
                        <a:ext cx="1027112"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58" name="Chart 442"/>
          <p:cNvGraphicFramePr>
            <a:graphicFrameLocks/>
          </p:cNvGraphicFramePr>
          <p:nvPr>
            <p:extLst>
              <p:ext uri="{D42A27DB-BD31-4B8C-83A1-F6EECF244321}">
                <p14:modId xmlns:p14="http://schemas.microsoft.com/office/powerpoint/2010/main" val="1408589944"/>
              </p:ext>
            </p:extLst>
          </p:nvPr>
        </p:nvGraphicFramePr>
        <p:xfrm>
          <a:off x="2106613" y="1670050"/>
          <a:ext cx="1027112" cy="677863"/>
        </p:xfrm>
        <a:graphic>
          <a:graphicData uri="http://schemas.openxmlformats.org/presentationml/2006/ole">
            <mc:AlternateContent xmlns:mc="http://schemas.openxmlformats.org/markup-compatibility/2006">
              <mc:Choice xmlns:v="urn:schemas-microsoft-com:vml" Requires="v">
                <p:oleObj spid="_x0000_s293859" r:id="rId25" imgW="1024217" imgH="676715" progId="Excel.Chart.8">
                  <p:embed/>
                </p:oleObj>
              </mc:Choice>
              <mc:Fallback>
                <p:oleObj r:id="rId25" imgW="1024217" imgH="676715" progId="Excel.Chart.8">
                  <p:embed/>
                  <p:pic>
                    <p:nvPicPr>
                      <p:cNvPr id="0" name=""/>
                      <p:cNvPicPr>
                        <a:picLocks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2106613" y="1670050"/>
                        <a:ext cx="1027112"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59" name="TextBox 86"/>
          <p:cNvSpPr txBox="1">
            <a:spLocks noChangeArrowheads="1"/>
          </p:cNvSpPr>
          <p:nvPr/>
        </p:nvSpPr>
        <p:spPr bwMode="auto">
          <a:xfrm>
            <a:off x="2708275" y="590550"/>
            <a:ext cx="677863" cy="23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800">
                <a:solidFill>
                  <a:srgbClr val="FFFFFF"/>
                </a:solidFill>
                <a:latin typeface="Impact" charset="0"/>
              </a:rPr>
              <a:t>77%</a:t>
            </a:r>
          </a:p>
        </p:txBody>
      </p:sp>
      <p:sp>
        <p:nvSpPr>
          <p:cNvPr id="360" name="TextBox 86"/>
          <p:cNvSpPr txBox="1">
            <a:spLocks noChangeArrowheads="1"/>
          </p:cNvSpPr>
          <p:nvPr/>
        </p:nvSpPr>
        <p:spPr bwMode="auto">
          <a:xfrm>
            <a:off x="2708275" y="914400"/>
            <a:ext cx="677863" cy="23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600">
                <a:solidFill>
                  <a:srgbClr val="FFFFFF"/>
                </a:solidFill>
                <a:latin typeface="Impact" charset="0"/>
              </a:rPr>
              <a:t>72%</a:t>
            </a:r>
          </a:p>
        </p:txBody>
      </p:sp>
      <p:sp>
        <p:nvSpPr>
          <p:cNvPr id="361" name="TextBox 86"/>
          <p:cNvSpPr txBox="1">
            <a:spLocks noChangeArrowheads="1"/>
          </p:cNvSpPr>
          <p:nvPr/>
        </p:nvSpPr>
        <p:spPr bwMode="auto">
          <a:xfrm>
            <a:off x="2708275" y="1239838"/>
            <a:ext cx="677863" cy="23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400">
                <a:solidFill>
                  <a:srgbClr val="FFFFFF"/>
                </a:solidFill>
                <a:latin typeface="Impact" charset="0"/>
              </a:rPr>
              <a:t>71%</a:t>
            </a:r>
          </a:p>
        </p:txBody>
      </p:sp>
      <p:sp>
        <p:nvSpPr>
          <p:cNvPr id="362" name="TextBox 86"/>
          <p:cNvSpPr txBox="1">
            <a:spLocks noChangeArrowheads="1"/>
          </p:cNvSpPr>
          <p:nvPr/>
        </p:nvSpPr>
        <p:spPr bwMode="auto">
          <a:xfrm>
            <a:off x="2708275" y="1573213"/>
            <a:ext cx="677863" cy="23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200">
                <a:solidFill>
                  <a:srgbClr val="FFFFFF"/>
                </a:solidFill>
                <a:latin typeface="Impact" charset="0"/>
              </a:rPr>
              <a:t>31%</a:t>
            </a:r>
          </a:p>
        </p:txBody>
      </p:sp>
      <p:sp>
        <p:nvSpPr>
          <p:cNvPr id="363" name="TextBox 86"/>
          <p:cNvSpPr txBox="1">
            <a:spLocks noChangeArrowheads="1"/>
          </p:cNvSpPr>
          <p:nvPr/>
        </p:nvSpPr>
        <p:spPr bwMode="auto">
          <a:xfrm>
            <a:off x="2708275" y="1906588"/>
            <a:ext cx="677863" cy="23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100">
                <a:solidFill>
                  <a:srgbClr val="FFFFFF"/>
                </a:solidFill>
                <a:latin typeface="Impact" charset="0"/>
              </a:rPr>
              <a:t>22%</a:t>
            </a:r>
          </a:p>
        </p:txBody>
      </p:sp>
      <p:pic>
        <p:nvPicPr>
          <p:cNvPr id="364" name="Picture 128" descr="http://www.iconsdb.com/icons/download/gray/instagram-256.png"/>
          <p:cNvPicPr>
            <a:picLocks noChangeAspect="1" noChangeArrowheads="1"/>
          </p:cNvPicPr>
          <p:nvPr/>
        </p:nvPicPr>
        <p:blipFill>
          <a:blip r:embed="rId27" cstate="screen">
            <a:grayscl/>
            <a:biLevel thresh="50000"/>
            <a:extLst>
              <a:ext uri="{28A0092B-C50C-407E-A947-70E740481C1C}">
                <a14:useLocalDpi xmlns:a14="http://schemas.microsoft.com/office/drawing/2010/main"/>
              </a:ext>
            </a:extLst>
          </a:blip>
          <a:srcRect/>
          <a:stretch>
            <a:fillRect/>
          </a:stretch>
        </p:blipFill>
        <p:spPr bwMode="auto">
          <a:xfrm>
            <a:off x="3100388" y="1914525"/>
            <a:ext cx="179387"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Rectangle 27"/>
          <p:cNvSpPr>
            <a:spLocks noChangeArrowheads="1"/>
          </p:cNvSpPr>
          <p:nvPr/>
        </p:nvSpPr>
        <p:spPr bwMode="auto">
          <a:xfrm>
            <a:off x="3127375" y="531813"/>
            <a:ext cx="48260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buSzPct val="100000"/>
            </a:pPr>
            <a:r>
              <a:rPr lang="en-US" sz="600">
                <a:solidFill>
                  <a:srgbClr val="FFFFFF"/>
                </a:solidFill>
              </a:rPr>
              <a:t>sitios web de deportes</a:t>
            </a:r>
          </a:p>
        </p:txBody>
      </p:sp>
      <p:sp>
        <p:nvSpPr>
          <p:cNvPr id="366" name="Rectangle 449"/>
          <p:cNvSpPr>
            <a:spLocks noChangeArrowheads="1"/>
          </p:cNvSpPr>
          <p:nvPr/>
        </p:nvSpPr>
        <p:spPr bwMode="auto">
          <a:xfrm>
            <a:off x="3127375" y="865188"/>
            <a:ext cx="48260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buSzPct val="100000"/>
            </a:pPr>
            <a:r>
              <a:rPr lang="en-US" sz="600">
                <a:solidFill>
                  <a:srgbClr val="FFFFFF"/>
                </a:solidFill>
              </a:rPr>
              <a:t>sitios web oficiales</a:t>
            </a:r>
          </a:p>
        </p:txBody>
      </p:sp>
      <p:pic>
        <p:nvPicPr>
          <p:cNvPr id="367" name="Picture 450" descr="twitter logo.emf"/>
          <p:cNvPicPr>
            <a:picLocks noChangeAspect="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3127375" y="1592263"/>
            <a:ext cx="2555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 name="Picture 451" descr="facebook loog.emf"/>
          <p:cNvPicPr>
            <a:picLocks noChangeAspect="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3181350" y="1222375"/>
            <a:ext cx="1031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4" name="Group 452"/>
          <p:cNvGrpSpPr>
            <a:grpSpLocks noChangeAspect="1"/>
          </p:cNvGrpSpPr>
          <p:nvPr/>
        </p:nvGrpSpPr>
        <p:grpSpPr bwMode="auto">
          <a:xfrm>
            <a:off x="3492500" y="712788"/>
            <a:ext cx="1223963" cy="725487"/>
            <a:chOff x="9142664" y="1124311"/>
            <a:chExt cx="1884878" cy="1116000"/>
          </a:xfrm>
        </p:grpSpPr>
        <p:graphicFrame>
          <p:nvGraphicFramePr>
            <p:cNvPr id="375" name="Chart 453"/>
            <p:cNvGraphicFramePr>
              <a:graphicFrameLocks/>
            </p:cNvGraphicFramePr>
            <p:nvPr/>
          </p:nvGraphicFramePr>
          <p:xfrm>
            <a:off x="9064435" y="1046082"/>
            <a:ext cx="2041335" cy="1272458"/>
          </p:xfrm>
          <a:graphic>
            <a:graphicData uri="http://schemas.openxmlformats.org/presentationml/2006/ole">
              <mc:AlternateContent xmlns:mc="http://schemas.openxmlformats.org/markup-compatibility/2006">
                <mc:Choice xmlns:v="urn:schemas-microsoft-com:vml" Requires="v">
                  <p:oleObj spid="_x0000_s293860" r:id="rId30" imgW="1322947" imgH="823031" progId="Excel.Chart.8">
                    <p:embed/>
                  </p:oleObj>
                </mc:Choice>
                <mc:Fallback>
                  <p:oleObj r:id="rId30" imgW="1322947" imgH="823031" progId="Excel.Chart.8">
                    <p:embed/>
                    <p:pic>
                      <p:nvPicPr>
                        <p:cNvPr id="0" name=""/>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9064435" y="1046082"/>
                          <a:ext cx="2041335" cy="1272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76" name="Freeform 4"/>
            <p:cNvSpPr>
              <a:spLocks noChangeAspect="1" noEditPoints="1"/>
            </p:cNvSpPr>
            <p:nvPr/>
          </p:nvSpPr>
          <p:spPr bwMode="auto">
            <a:xfrm>
              <a:off x="9904060" y="1492829"/>
              <a:ext cx="360000" cy="349067"/>
            </a:xfrm>
            <a:custGeom>
              <a:avLst/>
              <a:gdLst>
                <a:gd name="T0" fmla="*/ 0 w 494"/>
                <a:gd name="T1" fmla="*/ 2147483647 h 479"/>
                <a:gd name="T2" fmla="*/ 0 w 494"/>
                <a:gd name="T3" fmla="*/ 2147483647 h 479"/>
                <a:gd name="T4" fmla="*/ 0 w 494"/>
                <a:gd name="T5" fmla="*/ 2147483647 h 479"/>
                <a:gd name="T6" fmla="*/ 2147483647 w 494"/>
                <a:gd name="T7" fmla="*/ 2147483647 h 479"/>
                <a:gd name="T8" fmla="*/ 2147483647 w 494"/>
                <a:gd name="T9" fmla="*/ 2147483647 h 479"/>
                <a:gd name="T10" fmla="*/ 2147483647 w 494"/>
                <a:gd name="T11" fmla="*/ 2147483647 h 479"/>
                <a:gd name="T12" fmla="*/ 2147483647 w 494"/>
                <a:gd name="T13" fmla="*/ 2147483647 h 479"/>
                <a:gd name="T14" fmla="*/ 2147483647 w 494"/>
                <a:gd name="T15" fmla="*/ 2147483647 h 479"/>
                <a:gd name="T16" fmla="*/ 2147483647 w 494"/>
                <a:gd name="T17" fmla="*/ 2147483647 h 479"/>
                <a:gd name="T18" fmla="*/ 2147483647 w 494"/>
                <a:gd name="T19" fmla="*/ 0 h 479"/>
                <a:gd name="T20" fmla="*/ 2147483647 w 494"/>
                <a:gd name="T21" fmla="*/ 2147483647 h 479"/>
                <a:gd name="T22" fmla="*/ 2147483647 w 494"/>
                <a:gd name="T23" fmla="*/ 2147483647 h 479"/>
                <a:gd name="T24" fmla="*/ 2147483647 w 494"/>
                <a:gd name="T25" fmla="*/ 2147483647 h 479"/>
                <a:gd name="T26" fmla="*/ 2147483647 w 494"/>
                <a:gd name="T27" fmla="*/ 2147483647 h 479"/>
                <a:gd name="T28" fmla="*/ 2147483647 w 494"/>
                <a:gd name="T29" fmla="*/ 2147483647 h 479"/>
                <a:gd name="T30" fmla="*/ 2147483647 w 494"/>
                <a:gd name="T31" fmla="*/ 2147483647 h 479"/>
                <a:gd name="T32" fmla="*/ 2147483647 w 494"/>
                <a:gd name="T33" fmla="*/ 2147483647 h 479"/>
                <a:gd name="T34" fmla="*/ 2147483647 w 494"/>
                <a:gd name="T35" fmla="*/ 2147483647 h 479"/>
                <a:gd name="T36" fmla="*/ 2147483647 w 494"/>
                <a:gd name="T37" fmla="*/ 2147483647 h 479"/>
                <a:gd name="T38" fmla="*/ 2147483647 w 494"/>
                <a:gd name="T39" fmla="*/ 2147483647 h 479"/>
                <a:gd name="T40" fmla="*/ 0 w 494"/>
                <a:gd name="T41" fmla="*/ 2147483647 h 479"/>
                <a:gd name="T42" fmla="*/ 2147483647 w 494"/>
                <a:gd name="T43" fmla="*/ 2147483647 h 479"/>
                <a:gd name="T44" fmla="*/ 2147483647 w 494"/>
                <a:gd name="T45" fmla="*/ 2147483647 h 479"/>
                <a:gd name="T46" fmla="*/ 2147483647 w 494"/>
                <a:gd name="T47" fmla="*/ 2147483647 h 479"/>
                <a:gd name="T48" fmla="*/ 2147483647 w 494"/>
                <a:gd name="T49" fmla="*/ 2147483647 h 479"/>
                <a:gd name="T50" fmla="*/ 2147483647 w 494"/>
                <a:gd name="T51" fmla="*/ 2147483647 h 479"/>
                <a:gd name="T52" fmla="*/ 2147483647 w 494"/>
                <a:gd name="T53" fmla="*/ 2147483647 h 479"/>
                <a:gd name="T54" fmla="*/ 2147483647 w 494"/>
                <a:gd name="T55" fmla="*/ 2147483647 h 479"/>
                <a:gd name="T56" fmla="*/ 2147483647 w 494"/>
                <a:gd name="T57" fmla="*/ 2147483647 h 479"/>
                <a:gd name="T58" fmla="*/ 2147483647 w 494"/>
                <a:gd name="T59" fmla="*/ 2147483647 h 479"/>
                <a:gd name="T60" fmla="*/ 2147483647 w 494"/>
                <a:gd name="T61" fmla="*/ 2147483647 h 479"/>
                <a:gd name="T62" fmla="*/ 2147483647 w 494"/>
                <a:gd name="T63" fmla="*/ 2147483647 h 479"/>
                <a:gd name="T64" fmla="*/ 2147483647 w 494"/>
                <a:gd name="T65" fmla="*/ 2147483647 h 479"/>
                <a:gd name="T66" fmla="*/ 2147483647 w 494"/>
                <a:gd name="T67" fmla="*/ 2147483647 h 479"/>
                <a:gd name="T68" fmla="*/ 2147483647 w 494"/>
                <a:gd name="T69" fmla="*/ 2147483647 h 479"/>
                <a:gd name="T70" fmla="*/ 2147483647 w 494"/>
                <a:gd name="T71" fmla="*/ 2147483647 h 479"/>
                <a:gd name="T72" fmla="*/ 2147483647 w 494"/>
                <a:gd name="T73" fmla="*/ 2147483647 h 479"/>
                <a:gd name="T74" fmla="*/ 2147483647 w 494"/>
                <a:gd name="T75" fmla="*/ 2147483647 h 479"/>
                <a:gd name="T76" fmla="*/ 2147483647 w 494"/>
                <a:gd name="T77" fmla="*/ 2147483647 h 479"/>
                <a:gd name="T78" fmla="*/ 2147483647 w 494"/>
                <a:gd name="T79" fmla="*/ 2147483647 h 479"/>
                <a:gd name="T80" fmla="*/ 2147483647 w 494"/>
                <a:gd name="T81" fmla="*/ 2147483647 h 4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4"/>
                <a:gd name="T124" fmla="*/ 0 h 479"/>
                <a:gd name="T125" fmla="*/ 494 w 494"/>
                <a:gd name="T126" fmla="*/ 479 h 4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77" name="Group 455"/>
          <p:cNvGrpSpPr>
            <a:grpSpLocks noChangeAspect="1"/>
          </p:cNvGrpSpPr>
          <p:nvPr/>
        </p:nvGrpSpPr>
        <p:grpSpPr bwMode="auto">
          <a:xfrm>
            <a:off x="4217988" y="712788"/>
            <a:ext cx="1223962" cy="725487"/>
            <a:chOff x="10344948" y="1124311"/>
            <a:chExt cx="1884878" cy="1116000"/>
          </a:xfrm>
        </p:grpSpPr>
        <p:graphicFrame>
          <p:nvGraphicFramePr>
            <p:cNvPr id="378" name="Chart 456"/>
            <p:cNvGraphicFramePr>
              <a:graphicFrameLocks/>
            </p:cNvGraphicFramePr>
            <p:nvPr/>
          </p:nvGraphicFramePr>
          <p:xfrm>
            <a:off x="10266719" y="1046082"/>
            <a:ext cx="2041335" cy="1272458"/>
          </p:xfrm>
          <a:graphic>
            <a:graphicData uri="http://schemas.openxmlformats.org/presentationml/2006/ole">
              <mc:AlternateContent xmlns:mc="http://schemas.openxmlformats.org/markup-compatibility/2006">
                <mc:Choice xmlns:v="urn:schemas-microsoft-com:vml" Requires="v">
                  <p:oleObj spid="_x0000_s293861" r:id="rId32" imgW="1322947" imgH="823031" progId="Excel.Chart.8">
                    <p:embed/>
                  </p:oleObj>
                </mc:Choice>
                <mc:Fallback>
                  <p:oleObj r:id="rId32" imgW="1322947" imgH="823031" progId="Excel.Chart.8">
                    <p:embed/>
                    <p:pic>
                      <p:nvPicPr>
                        <p:cNvPr id="0" name=""/>
                        <p:cNvPicPr>
                          <a:picLocks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10266719" y="1046082"/>
                          <a:ext cx="2041335" cy="1272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379" name="Picture 2" descr="http://www.primitive-designs.com/images/Briefcase.png"/>
            <p:cNvPicPr>
              <a:picLocks noChangeAspect="1" noChangeArrowheads="1"/>
            </p:cNvPicPr>
            <p:nvPr/>
          </p:nvPicPr>
          <p:blipFill>
            <a:blip r:embed="rId34" cstate="screen">
              <a:grayscl/>
              <a:biLevel thresh="50000"/>
              <a:extLst>
                <a:ext uri="{28A0092B-C50C-407E-A947-70E740481C1C}">
                  <a14:useLocalDpi xmlns:a14="http://schemas.microsoft.com/office/drawing/2010/main"/>
                </a:ext>
              </a:extLst>
            </a:blip>
            <a:srcRect/>
            <a:stretch>
              <a:fillRect/>
            </a:stretch>
          </p:blipFill>
          <p:spPr bwMode="auto">
            <a:xfrm>
              <a:off x="11090390" y="1494741"/>
              <a:ext cx="393481" cy="332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91" name="Group 458"/>
          <p:cNvGrpSpPr>
            <a:grpSpLocks noChangeAspect="1"/>
          </p:cNvGrpSpPr>
          <p:nvPr/>
        </p:nvGrpSpPr>
        <p:grpSpPr bwMode="auto">
          <a:xfrm>
            <a:off x="4945063" y="712788"/>
            <a:ext cx="1223962" cy="725487"/>
            <a:chOff x="11547231" y="1124311"/>
            <a:chExt cx="1884878" cy="1116000"/>
          </a:xfrm>
        </p:grpSpPr>
        <p:graphicFrame>
          <p:nvGraphicFramePr>
            <p:cNvPr id="392" name="Chart 472"/>
            <p:cNvGraphicFramePr>
              <a:graphicFrameLocks/>
            </p:cNvGraphicFramePr>
            <p:nvPr/>
          </p:nvGraphicFramePr>
          <p:xfrm>
            <a:off x="11469002" y="1046082"/>
            <a:ext cx="2041335" cy="1272458"/>
          </p:xfrm>
          <a:graphic>
            <a:graphicData uri="http://schemas.openxmlformats.org/presentationml/2006/ole">
              <mc:AlternateContent xmlns:mc="http://schemas.openxmlformats.org/markup-compatibility/2006">
                <mc:Choice xmlns:v="urn:schemas-microsoft-com:vml" Requires="v">
                  <p:oleObj spid="_x0000_s293862" r:id="rId35" imgW="1322947" imgH="823031" progId="Excel.Chart.8">
                    <p:embed/>
                  </p:oleObj>
                </mc:Choice>
                <mc:Fallback>
                  <p:oleObj r:id="rId35" imgW="1322947" imgH="823031" progId="Excel.Chart.8">
                    <p:embed/>
                    <p:pic>
                      <p:nvPicPr>
                        <p:cNvPr id="0" name=""/>
                        <p:cNvPicPr>
                          <a:picLocks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11469002" y="1046082"/>
                          <a:ext cx="2041335" cy="1272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393" name="Picture 4" descr="http://vector-magz.com/wp-content/uploads/2014/01/person-walking-icon.png"/>
            <p:cNvPicPr>
              <a:picLocks noChangeAspect="1" noChangeArrowheads="1"/>
            </p:cNvPicPr>
            <p:nvPr/>
          </p:nvPicPr>
          <p:blipFill>
            <a:blip r:embed="rId37" cstate="screen">
              <a:lum bright="70000" contrast="-70000"/>
              <a:extLst>
                <a:ext uri="{28A0092B-C50C-407E-A947-70E740481C1C}">
                  <a14:useLocalDpi xmlns:a14="http://schemas.microsoft.com/office/drawing/2010/main"/>
                </a:ext>
              </a:extLst>
            </a:blip>
            <a:srcRect/>
            <a:stretch>
              <a:fillRect/>
            </a:stretch>
          </p:blipFill>
          <p:spPr bwMode="auto">
            <a:xfrm>
              <a:off x="12367385" y="1446532"/>
              <a:ext cx="255732" cy="4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4" name="TextBox 86"/>
          <p:cNvSpPr txBox="1">
            <a:spLocks noChangeArrowheads="1"/>
          </p:cNvSpPr>
          <p:nvPr/>
        </p:nvSpPr>
        <p:spPr bwMode="auto">
          <a:xfrm rot="21078007">
            <a:off x="3813175" y="647700"/>
            <a:ext cx="677863" cy="23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100">
                <a:solidFill>
                  <a:srgbClr val="E5CE12"/>
                </a:solidFill>
                <a:latin typeface="Impact" charset="0"/>
              </a:rPr>
              <a:t>CASA</a:t>
            </a:r>
          </a:p>
        </p:txBody>
      </p:sp>
      <p:sp>
        <p:nvSpPr>
          <p:cNvPr id="395" name="TextBox 86"/>
          <p:cNvSpPr txBox="1">
            <a:spLocks noChangeArrowheads="1"/>
          </p:cNvSpPr>
          <p:nvPr/>
        </p:nvSpPr>
        <p:spPr bwMode="auto">
          <a:xfrm rot="21078007">
            <a:off x="4546600" y="647700"/>
            <a:ext cx="676275" cy="23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100">
                <a:solidFill>
                  <a:srgbClr val="F72CAC"/>
                </a:solidFill>
                <a:latin typeface="Impact" charset="0"/>
              </a:rPr>
              <a:t>TRABAJO</a:t>
            </a:r>
          </a:p>
        </p:txBody>
      </p:sp>
      <p:sp>
        <p:nvSpPr>
          <p:cNvPr id="399" name="TextBox 86"/>
          <p:cNvSpPr txBox="1">
            <a:spLocks noChangeArrowheads="1"/>
          </p:cNvSpPr>
          <p:nvPr/>
        </p:nvSpPr>
        <p:spPr bwMode="auto">
          <a:xfrm rot="21078007">
            <a:off x="5278438" y="647700"/>
            <a:ext cx="677862" cy="23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100">
                <a:solidFill>
                  <a:srgbClr val="ED7E12"/>
                </a:solidFill>
                <a:latin typeface="Impact" charset="0"/>
              </a:rPr>
              <a:t>FUERA</a:t>
            </a:r>
          </a:p>
        </p:txBody>
      </p:sp>
      <p:sp>
        <p:nvSpPr>
          <p:cNvPr id="400" name="TextBox 121"/>
          <p:cNvSpPr txBox="1">
            <a:spLocks noChangeArrowheads="1"/>
          </p:cNvSpPr>
          <p:nvPr/>
        </p:nvSpPr>
        <p:spPr bwMode="auto">
          <a:xfrm>
            <a:off x="3659188" y="1300163"/>
            <a:ext cx="9048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2000" dirty="0">
                <a:solidFill>
                  <a:srgbClr val="FFFFFF"/>
                </a:solidFill>
                <a:latin typeface="Impact" charset="0"/>
              </a:rPr>
              <a:t>98%</a:t>
            </a:r>
          </a:p>
        </p:txBody>
      </p:sp>
      <p:sp>
        <p:nvSpPr>
          <p:cNvPr id="401" name="TextBox 107"/>
          <p:cNvSpPr txBox="1">
            <a:spLocks noChangeArrowheads="1"/>
          </p:cNvSpPr>
          <p:nvPr/>
        </p:nvSpPr>
        <p:spPr bwMode="auto">
          <a:xfrm>
            <a:off x="4557713" y="1312863"/>
            <a:ext cx="566737"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400">
                <a:solidFill>
                  <a:srgbClr val="FFFFFF"/>
                </a:solidFill>
                <a:latin typeface="Impact" charset="0"/>
              </a:rPr>
              <a:t>57%</a:t>
            </a:r>
          </a:p>
        </p:txBody>
      </p:sp>
      <p:sp>
        <p:nvSpPr>
          <p:cNvPr id="402" name="TextBox 101"/>
          <p:cNvSpPr txBox="1">
            <a:spLocks noChangeArrowheads="1"/>
          </p:cNvSpPr>
          <p:nvPr/>
        </p:nvSpPr>
        <p:spPr bwMode="auto">
          <a:xfrm>
            <a:off x="5276850" y="1325563"/>
            <a:ext cx="566738"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SzPct val="100000"/>
            </a:pPr>
            <a:r>
              <a:rPr lang="en-US" sz="1200">
                <a:solidFill>
                  <a:srgbClr val="FFFFFF"/>
                </a:solidFill>
                <a:latin typeface="Impact" charset="0"/>
              </a:rPr>
              <a:t>43%</a:t>
            </a:r>
          </a:p>
        </p:txBody>
      </p:sp>
      <p:pic>
        <p:nvPicPr>
          <p:cNvPr id="403" name="Picture 10" descr="http://ninjaorderflowtrader.com/wp-content/uploads/2013/11/Video1.png"/>
          <p:cNvPicPr>
            <a:picLocks noChangeAspect="1" noChangeArrowheads="1"/>
          </p:cNvPicPr>
          <p:nvPr/>
        </p:nvPicPr>
        <p:blipFill>
          <a:blip r:embed="rId38" cstate="screen">
            <a:grayscl/>
            <a:biLevel thresh="50000"/>
            <a:extLst>
              <a:ext uri="{28A0092B-C50C-407E-A947-70E740481C1C}">
                <a14:useLocalDpi xmlns:a14="http://schemas.microsoft.com/office/drawing/2010/main"/>
              </a:ext>
            </a:extLst>
          </a:blip>
          <a:srcRect/>
          <a:stretch>
            <a:fillRect/>
          </a:stretch>
        </p:blipFill>
        <p:spPr bwMode="auto">
          <a:xfrm>
            <a:off x="4048125" y="1800225"/>
            <a:ext cx="171450" cy="17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4" name="Picture 12" descr="http://www.minnick.com/wp-content/uploads/2014/03/video.png"/>
          <p:cNvPicPr>
            <a:picLocks noChangeAspect="1" noChangeArrowheads="1"/>
          </p:cNvPicPr>
          <p:nvPr/>
        </p:nvPicPr>
        <p:blipFill>
          <a:blip r:embed="rId39"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059238" y="2016125"/>
            <a:ext cx="1603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5" name="TextBox 489"/>
          <p:cNvSpPr txBox="1">
            <a:spLocks noChangeArrowheads="1"/>
          </p:cNvSpPr>
          <p:nvPr/>
        </p:nvSpPr>
        <p:spPr bwMode="auto">
          <a:xfrm>
            <a:off x="3605213" y="1776413"/>
            <a:ext cx="46196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buSzPct val="100000"/>
            </a:pPr>
            <a:r>
              <a:rPr lang="en-US" sz="500">
                <a:solidFill>
                  <a:srgbClr val="FFFFFF"/>
                </a:solidFill>
                <a:latin typeface="Impact" charset="0"/>
              </a:rPr>
              <a:t>VÍDEO A LA CARTA</a:t>
            </a:r>
          </a:p>
        </p:txBody>
      </p:sp>
      <p:sp>
        <p:nvSpPr>
          <p:cNvPr id="406" name="TextBox 121"/>
          <p:cNvSpPr txBox="1">
            <a:spLocks noChangeArrowheads="1"/>
          </p:cNvSpPr>
          <p:nvPr/>
        </p:nvSpPr>
        <p:spPr bwMode="auto">
          <a:xfrm>
            <a:off x="4146550" y="1766888"/>
            <a:ext cx="9048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100">
                <a:solidFill>
                  <a:srgbClr val="E5CE12"/>
                </a:solidFill>
                <a:latin typeface="Impact" charset="0"/>
              </a:rPr>
              <a:t>48%</a:t>
            </a:r>
          </a:p>
        </p:txBody>
      </p:sp>
      <p:sp>
        <p:nvSpPr>
          <p:cNvPr id="407" name="TextBox 491"/>
          <p:cNvSpPr txBox="1">
            <a:spLocks noChangeArrowheads="1"/>
          </p:cNvSpPr>
          <p:nvPr/>
        </p:nvSpPr>
        <p:spPr bwMode="auto">
          <a:xfrm>
            <a:off x="3476064" y="1973467"/>
            <a:ext cx="60144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buSzPct val="100000"/>
            </a:pPr>
            <a:r>
              <a:rPr lang="en-US" sz="500" dirty="0">
                <a:solidFill>
                  <a:srgbClr val="FFFFFF"/>
                </a:solidFill>
                <a:latin typeface="Impact" charset="0"/>
              </a:rPr>
              <a:t>RETRANSMISIÓN EN VIVO</a:t>
            </a:r>
          </a:p>
        </p:txBody>
      </p:sp>
      <p:sp>
        <p:nvSpPr>
          <p:cNvPr id="408" name="TextBox 121"/>
          <p:cNvSpPr txBox="1">
            <a:spLocks noChangeArrowheads="1"/>
          </p:cNvSpPr>
          <p:nvPr/>
        </p:nvSpPr>
        <p:spPr bwMode="auto">
          <a:xfrm>
            <a:off x="4838700" y="1778000"/>
            <a:ext cx="43815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000">
                <a:solidFill>
                  <a:srgbClr val="E5CE12"/>
                </a:solidFill>
                <a:latin typeface="Impact" charset="0"/>
              </a:rPr>
              <a:t>21%</a:t>
            </a:r>
          </a:p>
        </p:txBody>
      </p:sp>
      <p:sp>
        <p:nvSpPr>
          <p:cNvPr id="409" name="TextBox 121"/>
          <p:cNvSpPr txBox="1">
            <a:spLocks noChangeArrowheads="1"/>
          </p:cNvSpPr>
          <p:nvPr/>
        </p:nvSpPr>
        <p:spPr bwMode="auto">
          <a:xfrm>
            <a:off x="4151313" y="1951038"/>
            <a:ext cx="550862"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400">
                <a:solidFill>
                  <a:srgbClr val="4197FC"/>
                </a:solidFill>
                <a:latin typeface="Impact" charset="0"/>
              </a:rPr>
              <a:t>92%</a:t>
            </a:r>
          </a:p>
        </p:txBody>
      </p:sp>
      <p:sp>
        <p:nvSpPr>
          <p:cNvPr id="410" name="TextBox 121"/>
          <p:cNvSpPr txBox="1">
            <a:spLocks noChangeArrowheads="1"/>
          </p:cNvSpPr>
          <p:nvPr/>
        </p:nvSpPr>
        <p:spPr bwMode="auto">
          <a:xfrm>
            <a:off x="4838700" y="1947863"/>
            <a:ext cx="468313"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100">
                <a:solidFill>
                  <a:srgbClr val="4197FC"/>
                </a:solidFill>
                <a:latin typeface="Impact" charset="0"/>
              </a:rPr>
              <a:t>31%</a:t>
            </a:r>
          </a:p>
        </p:txBody>
      </p:sp>
      <p:sp>
        <p:nvSpPr>
          <p:cNvPr id="411" name="TextBox 121"/>
          <p:cNvSpPr txBox="1">
            <a:spLocks noChangeArrowheads="1"/>
          </p:cNvSpPr>
          <p:nvPr/>
        </p:nvSpPr>
        <p:spPr bwMode="auto">
          <a:xfrm>
            <a:off x="5505450" y="1951038"/>
            <a:ext cx="468313"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900">
                <a:solidFill>
                  <a:srgbClr val="4197FC"/>
                </a:solidFill>
                <a:latin typeface="Impact" charset="0"/>
              </a:rPr>
              <a:t>26%</a:t>
            </a:r>
          </a:p>
        </p:txBody>
      </p:sp>
      <p:sp>
        <p:nvSpPr>
          <p:cNvPr id="412" name="TextBox 500"/>
          <p:cNvSpPr txBox="1">
            <a:spLocks noChangeArrowheads="1"/>
          </p:cNvSpPr>
          <p:nvPr/>
        </p:nvSpPr>
        <p:spPr bwMode="auto">
          <a:xfrm>
            <a:off x="4151313" y="1720850"/>
            <a:ext cx="379412"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500">
                <a:solidFill>
                  <a:srgbClr val="FFFFFF"/>
                </a:solidFill>
              </a:rPr>
              <a:t>Para TV</a:t>
            </a:r>
          </a:p>
        </p:txBody>
      </p:sp>
      <p:sp>
        <p:nvSpPr>
          <p:cNvPr id="413" name="TextBox 501"/>
          <p:cNvSpPr txBox="1">
            <a:spLocks noChangeArrowheads="1"/>
          </p:cNvSpPr>
          <p:nvPr/>
        </p:nvSpPr>
        <p:spPr bwMode="auto">
          <a:xfrm>
            <a:off x="4852988" y="1722438"/>
            <a:ext cx="5635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500">
                <a:solidFill>
                  <a:srgbClr val="FFFFFF"/>
                </a:solidFill>
              </a:rPr>
              <a:t>Para ordenadores</a:t>
            </a:r>
          </a:p>
        </p:txBody>
      </p:sp>
      <p:sp>
        <p:nvSpPr>
          <p:cNvPr id="414" name="TextBox 502"/>
          <p:cNvSpPr txBox="1">
            <a:spLocks noChangeArrowheads="1"/>
          </p:cNvSpPr>
          <p:nvPr/>
        </p:nvSpPr>
        <p:spPr bwMode="auto">
          <a:xfrm>
            <a:off x="5500688" y="1724025"/>
            <a:ext cx="5175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500">
                <a:solidFill>
                  <a:srgbClr val="FFFFFF"/>
                </a:solidFill>
              </a:rPr>
              <a:t>Para móviles</a:t>
            </a:r>
          </a:p>
        </p:txBody>
      </p:sp>
      <p:pic>
        <p:nvPicPr>
          <p:cNvPr id="415" name="Picture 12" descr="http://www.minnick.com/wp-content/uploads/2014/03/video.png"/>
          <p:cNvPicPr>
            <a:picLocks noChangeAspect="1" noChangeArrowheads="1"/>
          </p:cNvPicPr>
          <p:nvPr/>
        </p:nvPicPr>
        <p:blipFill>
          <a:blip r:embed="rId40"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737100" y="2016125"/>
            <a:ext cx="161925"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6" name="Picture 12" descr="http://www.minnick.com/wp-content/uploads/2014/03/video.png"/>
          <p:cNvPicPr>
            <a:picLocks noChangeAspect="1" noChangeArrowheads="1"/>
          </p:cNvPicPr>
          <p:nvPr/>
        </p:nvPicPr>
        <p:blipFill>
          <a:blip r:embed="rId40"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5416550" y="2016125"/>
            <a:ext cx="161925"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7" name="Picture 10" descr="http://ninjaorderflowtrader.com/wp-content/uploads/2013/11/Video1.png"/>
          <p:cNvPicPr>
            <a:picLocks noChangeAspect="1" noChangeArrowheads="1"/>
          </p:cNvPicPr>
          <p:nvPr/>
        </p:nvPicPr>
        <p:blipFill>
          <a:blip r:embed="rId38" cstate="screen">
            <a:grayscl/>
            <a:biLevel thresh="50000"/>
            <a:extLst>
              <a:ext uri="{28A0092B-C50C-407E-A947-70E740481C1C}">
                <a14:useLocalDpi xmlns:a14="http://schemas.microsoft.com/office/drawing/2010/main"/>
              </a:ext>
            </a:extLst>
          </a:blip>
          <a:srcRect/>
          <a:stretch>
            <a:fillRect/>
          </a:stretch>
        </p:blipFill>
        <p:spPr bwMode="auto">
          <a:xfrm>
            <a:off x="4732338" y="1800225"/>
            <a:ext cx="173037" cy="17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8" name="Picture 10" descr="http://ninjaorderflowtrader.com/wp-content/uploads/2013/11/Video1.png"/>
          <p:cNvPicPr>
            <a:picLocks noChangeAspect="1" noChangeArrowheads="1"/>
          </p:cNvPicPr>
          <p:nvPr/>
        </p:nvPicPr>
        <p:blipFill>
          <a:blip r:embed="rId38" cstate="screen">
            <a:grayscl/>
            <a:biLevel thresh="50000"/>
            <a:extLst>
              <a:ext uri="{28A0092B-C50C-407E-A947-70E740481C1C}">
                <a14:useLocalDpi xmlns:a14="http://schemas.microsoft.com/office/drawing/2010/main"/>
              </a:ext>
            </a:extLst>
          </a:blip>
          <a:srcRect/>
          <a:stretch>
            <a:fillRect/>
          </a:stretch>
        </p:blipFill>
        <p:spPr bwMode="auto">
          <a:xfrm>
            <a:off x="5410200" y="1800225"/>
            <a:ext cx="173038" cy="17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TextBox 121"/>
          <p:cNvSpPr txBox="1">
            <a:spLocks noChangeArrowheads="1"/>
          </p:cNvSpPr>
          <p:nvPr/>
        </p:nvSpPr>
        <p:spPr bwMode="auto">
          <a:xfrm>
            <a:off x="5511800" y="1778000"/>
            <a:ext cx="436563"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900">
                <a:solidFill>
                  <a:srgbClr val="E5CE12"/>
                </a:solidFill>
                <a:latin typeface="Impact" charset="0"/>
              </a:rPr>
              <a:t>19%</a:t>
            </a:r>
          </a:p>
        </p:txBody>
      </p:sp>
      <p:grpSp>
        <p:nvGrpSpPr>
          <p:cNvPr id="420" name="Group 28"/>
          <p:cNvGrpSpPr>
            <a:grpSpLocks/>
          </p:cNvGrpSpPr>
          <p:nvPr/>
        </p:nvGrpSpPr>
        <p:grpSpPr bwMode="auto">
          <a:xfrm>
            <a:off x="6173788" y="971550"/>
            <a:ext cx="1255712" cy="1285875"/>
            <a:chOff x="6160225" y="788612"/>
            <a:chExt cx="1456656" cy="1491866"/>
          </a:xfrm>
        </p:grpSpPr>
        <p:sp>
          <p:nvSpPr>
            <p:cNvPr id="421" name="Freeform 83"/>
            <p:cNvSpPr>
              <a:spLocks noEditPoints="1"/>
            </p:cNvSpPr>
            <p:nvPr/>
          </p:nvSpPr>
          <p:spPr bwMode="auto">
            <a:xfrm>
              <a:off x="6374275" y="1138452"/>
              <a:ext cx="360821" cy="1045511"/>
            </a:xfrm>
            <a:custGeom>
              <a:avLst/>
              <a:gdLst>
                <a:gd name="T0" fmla="*/ 2147483647 w 123"/>
                <a:gd name="T1" fmla="*/ 2147483647 h 407"/>
                <a:gd name="T2" fmla="*/ 2147483647 w 123"/>
                <a:gd name="T3" fmla="*/ 2147483647 h 407"/>
                <a:gd name="T4" fmla="*/ 2147483647 w 123"/>
                <a:gd name="T5" fmla="*/ 2147483647 h 407"/>
                <a:gd name="T6" fmla="*/ 2147483647 w 123"/>
                <a:gd name="T7" fmla="*/ 2147483647 h 407"/>
                <a:gd name="T8" fmla="*/ 2147483647 w 123"/>
                <a:gd name="T9" fmla="*/ 2147483647 h 407"/>
                <a:gd name="T10" fmla="*/ 2147483647 w 123"/>
                <a:gd name="T11" fmla="*/ 2147483647 h 407"/>
                <a:gd name="T12" fmla="*/ 2147483647 w 123"/>
                <a:gd name="T13" fmla="*/ 2147483647 h 407"/>
                <a:gd name="T14" fmla="*/ 2147483647 w 123"/>
                <a:gd name="T15" fmla="*/ 2147483647 h 407"/>
                <a:gd name="T16" fmla="*/ 2147483647 w 123"/>
                <a:gd name="T17" fmla="*/ 2147483647 h 407"/>
                <a:gd name="T18" fmla="*/ 2147483647 w 123"/>
                <a:gd name="T19" fmla="*/ 2147483647 h 407"/>
                <a:gd name="T20" fmla="*/ 2147483647 w 123"/>
                <a:gd name="T21" fmla="*/ 2147483647 h 407"/>
                <a:gd name="T22" fmla="*/ 2147483647 w 123"/>
                <a:gd name="T23" fmla="*/ 2147483647 h 407"/>
                <a:gd name="T24" fmla="*/ 2147483647 w 123"/>
                <a:gd name="T25" fmla="*/ 2147483647 h 407"/>
                <a:gd name="T26" fmla="*/ 2147483647 w 123"/>
                <a:gd name="T27" fmla="*/ 2147483647 h 407"/>
                <a:gd name="T28" fmla="*/ 0 w 123"/>
                <a:gd name="T29" fmla="*/ 2147483647 h 407"/>
                <a:gd name="T30" fmla="*/ 2147483647 w 123"/>
                <a:gd name="T31" fmla="*/ 2147483647 h 407"/>
                <a:gd name="T32" fmla="*/ 2147483647 w 123"/>
                <a:gd name="T33" fmla="*/ 2147483647 h 407"/>
                <a:gd name="T34" fmla="*/ 2147483647 w 123"/>
                <a:gd name="T35" fmla="*/ 2147483647 h 407"/>
                <a:gd name="T36" fmla="*/ 2147483647 w 123"/>
                <a:gd name="T37" fmla="*/ 2147483647 h 407"/>
                <a:gd name="T38" fmla="*/ 2147483647 w 123"/>
                <a:gd name="T39" fmla="*/ 2147483647 h 407"/>
                <a:gd name="T40" fmla="*/ 2147483647 w 123"/>
                <a:gd name="T41" fmla="*/ 2147483647 h 407"/>
                <a:gd name="T42" fmla="*/ 2147483647 w 123"/>
                <a:gd name="T43" fmla="*/ 2147483647 h 407"/>
                <a:gd name="T44" fmla="*/ 2147483647 w 123"/>
                <a:gd name="T45" fmla="*/ 2147483647 h 407"/>
                <a:gd name="T46" fmla="*/ 2147483647 w 123"/>
                <a:gd name="T47" fmla="*/ 0 h 407"/>
                <a:gd name="T48" fmla="*/ 2147483647 w 123"/>
                <a:gd name="T49" fmla="*/ 2147483647 h 407"/>
                <a:gd name="T50" fmla="*/ 2147483647 w 123"/>
                <a:gd name="T51" fmla="*/ 2147483647 h 407"/>
                <a:gd name="T52" fmla="*/ 2147483647 w 123"/>
                <a:gd name="T53" fmla="*/ 2147483647 h 407"/>
                <a:gd name="T54" fmla="*/ 2147483647 w 123"/>
                <a:gd name="T55" fmla="*/ 2147483647 h 407"/>
                <a:gd name="T56" fmla="*/ 2147483647 w 123"/>
                <a:gd name="T57" fmla="*/ 2147483647 h 407"/>
                <a:gd name="T58" fmla="*/ 2147483647 w 123"/>
                <a:gd name="T59" fmla="*/ 2147483647 h 407"/>
                <a:gd name="T60" fmla="*/ 2147483647 w 123"/>
                <a:gd name="T61" fmla="*/ 2147483647 h 407"/>
                <a:gd name="T62" fmla="*/ 2147483647 w 123"/>
                <a:gd name="T63" fmla="*/ 2147483647 h 407"/>
                <a:gd name="T64" fmla="*/ 2147483647 w 123"/>
                <a:gd name="T65" fmla="*/ 2147483647 h 407"/>
                <a:gd name="T66" fmla="*/ 2147483647 w 123"/>
                <a:gd name="T67" fmla="*/ 2147483647 h 407"/>
                <a:gd name="T68" fmla="*/ 2147483647 w 123"/>
                <a:gd name="T69" fmla="*/ 2147483647 h 407"/>
                <a:gd name="T70" fmla="*/ 2147483647 w 123"/>
                <a:gd name="T71" fmla="*/ 2147483647 h 407"/>
                <a:gd name="T72" fmla="*/ 2147483647 w 123"/>
                <a:gd name="T73" fmla="*/ 2147483647 h 407"/>
                <a:gd name="T74" fmla="*/ 2147483647 w 123"/>
                <a:gd name="T75" fmla="*/ 2147483647 h 407"/>
                <a:gd name="T76" fmla="*/ 2147483647 w 123"/>
                <a:gd name="T77" fmla="*/ 2147483647 h 407"/>
                <a:gd name="T78" fmla="*/ 2147483647 w 123"/>
                <a:gd name="T79" fmla="*/ 2147483647 h 407"/>
                <a:gd name="T80" fmla="*/ 2147483647 w 123"/>
                <a:gd name="T81" fmla="*/ 2147483647 h 407"/>
                <a:gd name="T82" fmla="*/ 2147483647 w 123"/>
                <a:gd name="T83" fmla="*/ 2147483647 h 407"/>
                <a:gd name="T84" fmla="*/ 2147483647 w 123"/>
                <a:gd name="T85" fmla="*/ 2147483647 h 407"/>
                <a:gd name="T86" fmla="*/ 2147483647 w 123"/>
                <a:gd name="T87" fmla="*/ 2147483647 h 407"/>
                <a:gd name="T88" fmla="*/ 2147483647 w 123"/>
                <a:gd name="T89" fmla="*/ 2147483647 h 407"/>
                <a:gd name="T90" fmla="*/ 2147483647 w 123"/>
                <a:gd name="T91" fmla="*/ 2147483647 h 407"/>
                <a:gd name="T92" fmla="*/ 2147483647 w 123"/>
                <a:gd name="T93" fmla="*/ 2147483647 h 407"/>
                <a:gd name="T94" fmla="*/ 2147483647 w 123"/>
                <a:gd name="T95" fmla="*/ 2147483647 h 407"/>
                <a:gd name="T96" fmla="*/ 2147483647 w 123"/>
                <a:gd name="T97" fmla="*/ 2147483647 h 407"/>
                <a:gd name="T98" fmla="*/ 2147483647 w 123"/>
                <a:gd name="T99" fmla="*/ 2147483647 h 407"/>
                <a:gd name="T100" fmla="*/ 2147483647 w 123"/>
                <a:gd name="T101" fmla="*/ 2147483647 h 407"/>
                <a:gd name="T102" fmla="*/ 2147483647 w 123"/>
                <a:gd name="T103" fmla="*/ 2147483647 h 407"/>
                <a:gd name="T104" fmla="*/ 2147483647 w 123"/>
                <a:gd name="T105" fmla="*/ 2147483647 h 407"/>
                <a:gd name="T106" fmla="*/ 2147483647 w 123"/>
                <a:gd name="T107" fmla="*/ 2147483647 h 407"/>
                <a:gd name="T108" fmla="*/ 2147483647 w 123"/>
                <a:gd name="T109" fmla="*/ 2147483647 h 407"/>
                <a:gd name="T110" fmla="*/ 2147483647 w 123"/>
                <a:gd name="T111" fmla="*/ 2147483647 h 4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3"/>
                <a:gd name="T169" fmla="*/ 0 h 407"/>
                <a:gd name="T170" fmla="*/ 123 w 123"/>
                <a:gd name="T171" fmla="*/ 407 h 4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2" name="Freeform 112"/>
            <p:cNvSpPr>
              <a:spLocks noEditPoints="1"/>
            </p:cNvSpPr>
            <p:nvPr/>
          </p:nvSpPr>
          <p:spPr bwMode="auto">
            <a:xfrm>
              <a:off x="6887888" y="1151144"/>
              <a:ext cx="456555" cy="1030044"/>
            </a:xfrm>
            <a:custGeom>
              <a:avLst/>
              <a:gdLst>
                <a:gd name="T0" fmla="*/ 2147483647 w 158"/>
                <a:gd name="T1" fmla="*/ 2147483647 h 407"/>
                <a:gd name="T2" fmla="*/ 2147483647 w 158"/>
                <a:gd name="T3" fmla="*/ 2147483647 h 407"/>
                <a:gd name="T4" fmla="*/ 2147483647 w 158"/>
                <a:gd name="T5" fmla="*/ 2147483647 h 407"/>
                <a:gd name="T6" fmla="*/ 2147483647 w 158"/>
                <a:gd name="T7" fmla="*/ 2147483647 h 407"/>
                <a:gd name="T8" fmla="*/ 0 w 158"/>
                <a:gd name="T9" fmla="*/ 2147483647 h 407"/>
                <a:gd name="T10" fmla="*/ 2147483647 w 158"/>
                <a:gd name="T11" fmla="*/ 2147483647 h 407"/>
                <a:gd name="T12" fmla="*/ 2147483647 w 158"/>
                <a:gd name="T13" fmla="*/ 2147483647 h 407"/>
                <a:gd name="T14" fmla="*/ 2147483647 w 158"/>
                <a:gd name="T15" fmla="*/ 2147483647 h 407"/>
                <a:gd name="T16" fmla="*/ 2147483647 w 158"/>
                <a:gd name="T17" fmla="*/ 2147483647 h 407"/>
                <a:gd name="T18" fmla="*/ 2147483647 w 158"/>
                <a:gd name="T19" fmla="*/ 2147483647 h 407"/>
                <a:gd name="T20" fmla="*/ 2147483647 w 158"/>
                <a:gd name="T21" fmla="*/ 2147483647 h 407"/>
                <a:gd name="T22" fmla="*/ 2147483647 w 158"/>
                <a:gd name="T23" fmla="*/ 2147483647 h 407"/>
                <a:gd name="T24" fmla="*/ 2147483647 w 158"/>
                <a:gd name="T25" fmla="*/ 2147483647 h 407"/>
                <a:gd name="T26" fmla="*/ 2147483647 w 158"/>
                <a:gd name="T27" fmla="*/ 2147483647 h 407"/>
                <a:gd name="T28" fmla="*/ 2147483647 w 158"/>
                <a:gd name="T29" fmla="*/ 2147483647 h 407"/>
                <a:gd name="T30" fmla="*/ 2147483647 w 158"/>
                <a:gd name="T31" fmla="*/ 2147483647 h 407"/>
                <a:gd name="T32" fmla="*/ 2147483647 w 158"/>
                <a:gd name="T33" fmla="*/ 2147483647 h 407"/>
                <a:gd name="T34" fmla="*/ 2147483647 w 158"/>
                <a:gd name="T35" fmla="*/ 2147483647 h 407"/>
                <a:gd name="T36" fmla="*/ 2147483647 w 158"/>
                <a:gd name="T37" fmla="*/ 2147483647 h 407"/>
                <a:gd name="T38" fmla="*/ 2147483647 w 158"/>
                <a:gd name="T39" fmla="*/ 2147483647 h 407"/>
                <a:gd name="T40" fmla="*/ 2147483647 w 158"/>
                <a:gd name="T41" fmla="*/ 2147483647 h 407"/>
                <a:gd name="T42" fmla="*/ 2147483647 w 158"/>
                <a:gd name="T43" fmla="*/ 2147483647 h 407"/>
                <a:gd name="T44" fmla="*/ 2147483647 w 158"/>
                <a:gd name="T45" fmla="*/ 2147483647 h 407"/>
                <a:gd name="T46" fmla="*/ 2147483647 w 158"/>
                <a:gd name="T47" fmla="*/ 2147483647 h 407"/>
                <a:gd name="T48" fmla="*/ 2147483647 w 158"/>
                <a:gd name="T49" fmla="*/ 2147483647 h 407"/>
                <a:gd name="T50" fmla="*/ 2147483647 w 158"/>
                <a:gd name="T51" fmla="*/ 2147483647 h 407"/>
                <a:gd name="T52" fmla="*/ 2147483647 w 158"/>
                <a:gd name="T53" fmla="*/ 2147483647 h 407"/>
                <a:gd name="T54" fmla="*/ 2147483647 w 158"/>
                <a:gd name="T55" fmla="*/ 2147483647 h 407"/>
                <a:gd name="T56" fmla="*/ 2147483647 w 158"/>
                <a:gd name="T57" fmla="*/ 2147483647 h 407"/>
                <a:gd name="T58" fmla="*/ 2147483647 w 158"/>
                <a:gd name="T59" fmla="*/ 2147483647 h 407"/>
                <a:gd name="T60" fmla="*/ 2147483647 w 158"/>
                <a:gd name="T61" fmla="*/ 2147483647 h 407"/>
                <a:gd name="T62" fmla="*/ 2147483647 w 158"/>
                <a:gd name="T63" fmla="*/ 2147483647 h 407"/>
                <a:gd name="T64" fmla="*/ 2147483647 w 158"/>
                <a:gd name="T65" fmla="*/ 2147483647 h 407"/>
                <a:gd name="T66" fmla="*/ 2147483647 w 158"/>
                <a:gd name="T67" fmla="*/ 2147483647 h 407"/>
                <a:gd name="T68" fmla="*/ 2147483647 w 158"/>
                <a:gd name="T69" fmla="*/ 2147483647 h 407"/>
                <a:gd name="T70" fmla="*/ 2147483647 w 158"/>
                <a:gd name="T71" fmla="*/ 2147483647 h 407"/>
                <a:gd name="T72" fmla="*/ 2147483647 w 158"/>
                <a:gd name="T73" fmla="*/ 2147483647 h 407"/>
                <a:gd name="T74" fmla="*/ 2147483647 w 158"/>
                <a:gd name="T75" fmla="*/ 2147483647 h 407"/>
                <a:gd name="T76" fmla="*/ 2147483647 w 158"/>
                <a:gd name="T77" fmla="*/ 2147483647 h 407"/>
                <a:gd name="T78" fmla="*/ 2147483647 w 158"/>
                <a:gd name="T79" fmla="*/ 2147483647 h 407"/>
                <a:gd name="T80" fmla="*/ 2147483647 w 158"/>
                <a:gd name="T81" fmla="*/ 2147483647 h 407"/>
                <a:gd name="T82" fmla="*/ 2147483647 w 158"/>
                <a:gd name="T83" fmla="*/ 2147483647 h 407"/>
                <a:gd name="T84" fmla="*/ 2147483647 w 158"/>
                <a:gd name="T85" fmla="*/ 2147483647 h 407"/>
                <a:gd name="T86" fmla="*/ 2147483647 w 158"/>
                <a:gd name="T87" fmla="*/ 2147483647 h 407"/>
                <a:gd name="T88" fmla="*/ 2147483647 w 158"/>
                <a:gd name="T89" fmla="*/ 2147483647 h 407"/>
                <a:gd name="T90" fmla="*/ 2147483647 w 158"/>
                <a:gd name="T91" fmla="*/ 2147483647 h 407"/>
                <a:gd name="T92" fmla="*/ 2147483647 w 158"/>
                <a:gd name="T93" fmla="*/ 2147483647 h 407"/>
                <a:gd name="T94" fmla="*/ 2147483647 w 158"/>
                <a:gd name="T95" fmla="*/ 2147483647 h 407"/>
                <a:gd name="T96" fmla="*/ 2147483647 w 158"/>
                <a:gd name="T97" fmla="*/ 2147483647 h 407"/>
                <a:gd name="T98" fmla="*/ 2147483647 w 158"/>
                <a:gd name="T99" fmla="*/ 2147483647 h 407"/>
                <a:gd name="T100" fmla="*/ 2147483647 w 158"/>
                <a:gd name="T101" fmla="*/ 2147483647 h 407"/>
                <a:gd name="T102" fmla="*/ 2147483647 w 158"/>
                <a:gd name="T103" fmla="*/ 2147483647 h 407"/>
                <a:gd name="T104" fmla="*/ 2147483647 w 158"/>
                <a:gd name="T105" fmla="*/ 2147483647 h 407"/>
                <a:gd name="T106" fmla="*/ 2147483647 w 158"/>
                <a:gd name="T107" fmla="*/ 2147483647 h 407"/>
                <a:gd name="T108" fmla="*/ 2147483647 w 158"/>
                <a:gd name="T109" fmla="*/ 2147483647 h 407"/>
                <a:gd name="T110" fmla="*/ 2147483647 w 158"/>
                <a:gd name="T111" fmla="*/ 2147483647 h 4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8"/>
                <a:gd name="T169" fmla="*/ 0 h 407"/>
                <a:gd name="T170" fmla="*/ 158 w 158"/>
                <a:gd name="T171" fmla="*/ 407 h 4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3" name="TextBox 510"/>
            <p:cNvSpPr txBox="1">
              <a:spLocks noChangeArrowheads="1"/>
            </p:cNvSpPr>
            <p:nvPr/>
          </p:nvSpPr>
          <p:spPr bwMode="auto">
            <a:xfrm>
              <a:off x="6982272" y="788612"/>
              <a:ext cx="634609" cy="392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600">
                  <a:solidFill>
                    <a:srgbClr val="FFFFFF"/>
                  </a:solidFill>
                  <a:latin typeface="Impact" charset="0"/>
                </a:rPr>
                <a:t>50%</a:t>
              </a:r>
            </a:p>
          </p:txBody>
        </p:sp>
        <p:grpSp>
          <p:nvGrpSpPr>
            <p:cNvPr id="424" name="Group 512"/>
            <p:cNvGrpSpPr>
              <a:grpSpLocks/>
            </p:cNvGrpSpPr>
            <p:nvPr/>
          </p:nvGrpSpPr>
          <p:grpSpPr bwMode="auto">
            <a:xfrm>
              <a:off x="6255992" y="1159768"/>
              <a:ext cx="699540" cy="1120710"/>
              <a:chOff x="227195" y="2552963"/>
              <a:chExt cx="649514" cy="1111117"/>
            </a:xfrm>
          </p:grpSpPr>
          <p:sp>
            <p:nvSpPr>
              <p:cNvPr id="426" name="TextBox 122"/>
              <p:cNvSpPr txBox="1">
                <a:spLocks noChangeArrowheads="1"/>
              </p:cNvSpPr>
              <p:nvPr/>
            </p:nvSpPr>
            <p:spPr bwMode="auto">
              <a:xfrm rot="-5400000">
                <a:off x="241525" y="3016687"/>
                <a:ext cx="1098908" cy="171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a:solidFill>
                      <a:srgbClr val="FFFFFF"/>
                    </a:solidFill>
                  </a:rPr>
                  <a:t>HOMBRES</a:t>
                </a:r>
              </a:p>
            </p:txBody>
          </p:sp>
          <p:sp>
            <p:nvSpPr>
              <p:cNvPr id="427" name="TextBox 123"/>
              <p:cNvSpPr txBox="1">
                <a:spLocks noChangeArrowheads="1"/>
              </p:cNvSpPr>
              <p:nvPr/>
            </p:nvSpPr>
            <p:spPr bwMode="auto">
              <a:xfrm rot="-5400000">
                <a:off x="-236529" y="3028896"/>
                <a:ext cx="1098908" cy="171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600">
                    <a:solidFill>
                      <a:srgbClr val="FFFFFF"/>
                    </a:solidFill>
                  </a:rPr>
                  <a:t>MUJERES</a:t>
                </a:r>
              </a:p>
            </p:txBody>
          </p:sp>
        </p:grpSp>
        <p:sp>
          <p:nvSpPr>
            <p:cNvPr id="425" name="TextBox 239"/>
            <p:cNvSpPr txBox="1">
              <a:spLocks noChangeArrowheads="1"/>
            </p:cNvSpPr>
            <p:nvPr/>
          </p:nvSpPr>
          <p:spPr bwMode="auto">
            <a:xfrm>
              <a:off x="6160225" y="788612"/>
              <a:ext cx="634609" cy="392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1600">
                  <a:solidFill>
                    <a:srgbClr val="FFFFFF"/>
                  </a:solidFill>
                  <a:latin typeface="Impact" charset="0"/>
                </a:rPr>
                <a:t>50%</a:t>
              </a:r>
            </a:p>
          </p:txBody>
        </p:sp>
      </p:grpSp>
      <p:graphicFrame>
        <p:nvGraphicFramePr>
          <p:cNvPr id="428" name="Chart 530"/>
          <p:cNvGraphicFramePr>
            <a:graphicFrameLocks/>
          </p:cNvGraphicFramePr>
          <p:nvPr>
            <p:extLst>
              <p:ext uri="{D42A27DB-BD31-4B8C-83A1-F6EECF244321}">
                <p14:modId xmlns:p14="http://schemas.microsoft.com/office/powerpoint/2010/main" val="3449941816"/>
              </p:ext>
            </p:extLst>
          </p:nvPr>
        </p:nvGraphicFramePr>
        <p:xfrm>
          <a:off x="7400925" y="903288"/>
          <a:ext cx="1612900" cy="1397000"/>
        </p:xfrm>
        <a:graphic>
          <a:graphicData uri="http://schemas.openxmlformats.org/presentationml/2006/ole">
            <mc:AlternateContent xmlns:mc="http://schemas.openxmlformats.org/markup-compatibility/2006">
              <mc:Choice xmlns:v="urn:schemas-microsoft-com:vml" Requires="v">
                <p:oleObj spid="_x0000_s293863" r:id="rId41" imgW="1615580" imgH="1396105" progId="Excel.Chart.8">
                  <p:embed/>
                </p:oleObj>
              </mc:Choice>
              <mc:Fallback>
                <p:oleObj r:id="rId41" imgW="1615580" imgH="1396105" progId="Excel.Chart.8">
                  <p:embed/>
                  <p:pic>
                    <p:nvPicPr>
                      <p:cNvPr id="0" name=""/>
                      <p:cNvPicPr>
                        <a:picLocks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7400925" y="903288"/>
                        <a:ext cx="1612900" cy="139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429" name="Group 531"/>
          <p:cNvGrpSpPr>
            <a:grpSpLocks/>
          </p:cNvGrpSpPr>
          <p:nvPr/>
        </p:nvGrpSpPr>
        <p:grpSpPr bwMode="auto">
          <a:xfrm>
            <a:off x="327025" y="2427288"/>
            <a:ext cx="360363" cy="360362"/>
            <a:chOff x="2647503" y="1402831"/>
            <a:chExt cx="567407" cy="567407"/>
          </a:xfrm>
        </p:grpSpPr>
        <p:sp>
          <p:nvSpPr>
            <p:cNvPr id="430" name="Oval 429"/>
            <p:cNvSpPr>
              <a:spLocks noChangeAspect="1"/>
            </p:cNvSpPr>
            <p:nvPr/>
          </p:nvSpPr>
          <p:spPr>
            <a:xfrm>
              <a:off x="2647503" y="1402831"/>
              <a:ext cx="567407" cy="567407"/>
            </a:xfrm>
            <a:prstGeom prst="ellipse">
              <a:avLst/>
            </a:prstGeom>
            <a:solidFill>
              <a:schemeClr val="tx1"/>
            </a:solidFill>
            <a:ln w="19050">
              <a:solidFill>
                <a:schemeClr val="accent6"/>
              </a:solidFill>
            </a:ln>
          </p:spPr>
          <p:txBody>
            <a:bodyPr wrap="none" lIns="18000" rIns="18000" anchor="ct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pic>
          <p:nvPicPr>
            <p:cNvPr id="431" name="Picture 533" descr="facebook loog.emf"/>
            <p:cNvPicPr>
              <a:picLocks noChangeAspect="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2850599" y="1485130"/>
              <a:ext cx="193180" cy="402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32" name="Group 534"/>
          <p:cNvGrpSpPr>
            <a:grpSpLocks/>
          </p:cNvGrpSpPr>
          <p:nvPr/>
        </p:nvGrpSpPr>
        <p:grpSpPr bwMode="auto">
          <a:xfrm>
            <a:off x="838200" y="2427288"/>
            <a:ext cx="360363" cy="360362"/>
            <a:chOff x="3282986" y="1402831"/>
            <a:chExt cx="567407" cy="567407"/>
          </a:xfrm>
        </p:grpSpPr>
        <p:sp>
          <p:nvSpPr>
            <p:cNvPr id="433" name="Oval 432"/>
            <p:cNvSpPr>
              <a:spLocks noChangeAspect="1"/>
            </p:cNvSpPr>
            <p:nvPr/>
          </p:nvSpPr>
          <p:spPr>
            <a:xfrm>
              <a:off x="3282986" y="1402831"/>
              <a:ext cx="567407" cy="567407"/>
            </a:xfrm>
            <a:prstGeom prst="ellipse">
              <a:avLst/>
            </a:prstGeom>
            <a:solidFill>
              <a:schemeClr val="tx1"/>
            </a:solidFill>
            <a:ln w="19050">
              <a:solidFill>
                <a:schemeClr val="accent2"/>
              </a:solidFill>
            </a:ln>
          </p:spPr>
          <p:txBody>
            <a:bodyPr wrap="none" lIns="18000" rIns="18000" anchor="ct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pic>
          <p:nvPicPr>
            <p:cNvPr id="434" name="Picture 536" descr="twitter logo.emf"/>
            <p:cNvPicPr>
              <a:picLocks noChangeAspect="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3405696" y="1559036"/>
              <a:ext cx="362080" cy="254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60" name="Group 537"/>
          <p:cNvGrpSpPr>
            <a:grpSpLocks/>
          </p:cNvGrpSpPr>
          <p:nvPr/>
        </p:nvGrpSpPr>
        <p:grpSpPr bwMode="auto">
          <a:xfrm>
            <a:off x="1860550" y="2427288"/>
            <a:ext cx="358775" cy="360362"/>
            <a:chOff x="4553951" y="1402831"/>
            <a:chExt cx="567407" cy="567407"/>
          </a:xfrm>
        </p:grpSpPr>
        <p:sp>
          <p:nvSpPr>
            <p:cNvPr id="461" name="Oval 460"/>
            <p:cNvSpPr>
              <a:spLocks noChangeAspect="1"/>
            </p:cNvSpPr>
            <p:nvPr/>
          </p:nvSpPr>
          <p:spPr>
            <a:xfrm>
              <a:off x="4553951" y="1402831"/>
              <a:ext cx="567407" cy="567407"/>
            </a:xfrm>
            <a:prstGeom prst="ellipse">
              <a:avLst/>
            </a:prstGeom>
            <a:solidFill>
              <a:schemeClr val="tx1"/>
            </a:solidFill>
            <a:ln w="19050">
              <a:solidFill>
                <a:schemeClr val="accent3"/>
              </a:solidFill>
            </a:ln>
          </p:spPr>
          <p:txBody>
            <a:bodyPr wrap="none" lIns="18000" rIns="18000" anchor="ct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pic>
          <p:nvPicPr>
            <p:cNvPr id="462" name="Picture 8" descr="http://www.iconsdb.com/icons/download/black/instagram-512.gif"/>
            <p:cNvPicPr>
              <a:picLocks noChangeAspect="1" noChangeArrowheads="1"/>
            </p:cNvPicPr>
            <p:nvPr/>
          </p:nvPicPr>
          <p:blipFill>
            <a:blip r:embed="rId43" cstate="screen">
              <a:lum bright="70000" contrast="-70000"/>
              <a:extLst>
                <a:ext uri="{28A0092B-C50C-407E-A947-70E740481C1C}">
                  <a14:useLocalDpi xmlns:a14="http://schemas.microsoft.com/office/drawing/2010/main"/>
                </a:ext>
              </a:extLst>
            </a:blip>
            <a:srcRect/>
            <a:stretch>
              <a:fillRect/>
            </a:stretch>
          </p:blipFill>
          <p:spPr bwMode="auto">
            <a:xfrm>
              <a:off x="4671443" y="1521722"/>
              <a:ext cx="353687" cy="35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66" name="Group 543"/>
          <p:cNvGrpSpPr>
            <a:grpSpLocks/>
          </p:cNvGrpSpPr>
          <p:nvPr/>
        </p:nvGrpSpPr>
        <p:grpSpPr bwMode="auto">
          <a:xfrm>
            <a:off x="2881313" y="2427288"/>
            <a:ext cx="360362" cy="360362"/>
            <a:chOff x="5824914" y="1402831"/>
            <a:chExt cx="567407" cy="567407"/>
          </a:xfrm>
        </p:grpSpPr>
        <p:sp>
          <p:nvSpPr>
            <p:cNvPr id="467" name="Oval 466"/>
            <p:cNvSpPr>
              <a:spLocks noChangeAspect="1"/>
            </p:cNvSpPr>
            <p:nvPr/>
          </p:nvSpPr>
          <p:spPr>
            <a:xfrm>
              <a:off x="5824914" y="1402831"/>
              <a:ext cx="567407" cy="567407"/>
            </a:xfrm>
            <a:prstGeom prst="ellipse">
              <a:avLst/>
            </a:prstGeom>
            <a:solidFill>
              <a:schemeClr val="tx1"/>
            </a:solidFill>
            <a:ln w="19050">
              <a:solidFill>
                <a:schemeClr val="accent4"/>
              </a:solidFill>
            </a:ln>
          </p:spPr>
          <p:txBody>
            <a:bodyPr wrap="none" lIns="18000" rIns="18000" anchor="ct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pic>
          <p:nvPicPr>
            <p:cNvPr id="468" name="Picture 28" descr="https://vine.co/static/images/vine_glyph_2x.png"/>
            <p:cNvPicPr>
              <a:picLocks noChangeAspect="1" noChangeArrowheads="1"/>
            </p:cNvPicPr>
            <p:nvPr/>
          </p:nvPicPr>
          <p:blipFill>
            <a:blip r:embed="rId44" cstate="screen">
              <a:grayscl/>
              <a:biLevel thresh="50000"/>
              <a:extLst>
                <a:ext uri="{28A0092B-C50C-407E-A947-70E740481C1C}">
                  <a14:useLocalDpi xmlns:a14="http://schemas.microsoft.com/office/drawing/2010/main"/>
                </a:ext>
              </a:extLst>
            </a:blip>
            <a:srcRect/>
            <a:stretch>
              <a:fillRect/>
            </a:stretch>
          </p:blipFill>
          <p:spPr bwMode="auto">
            <a:xfrm>
              <a:off x="5952400" y="1543842"/>
              <a:ext cx="312433" cy="285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69" name="Group 546"/>
          <p:cNvGrpSpPr>
            <a:grpSpLocks/>
          </p:cNvGrpSpPr>
          <p:nvPr/>
        </p:nvGrpSpPr>
        <p:grpSpPr bwMode="auto">
          <a:xfrm>
            <a:off x="1349375" y="2427288"/>
            <a:ext cx="360363" cy="360362"/>
            <a:chOff x="3918468" y="1402831"/>
            <a:chExt cx="567407" cy="567407"/>
          </a:xfrm>
        </p:grpSpPr>
        <p:sp>
          <p:nvSpPr>
            <p:cNvPr id="470" name="Oval 469"/>
            <p:cNvSpPr>
              <a:spLocks noChangeAspect="1"/>
            </p:cNvSpPr>
            <p:nvPr/>
          </p:nvSpPr>
          <p:spPr>
            <a:xfrm>
              <a:off x="3918468" y="1402831"/>
              <a:ext cx="567407" cy="567407"/>
            </a:xfrm>
            <a:prstGeom prst="ellipse">
              <a:avLst/>
            </a:prstGeom>
            <a:solidFill>
              <a:schemeClr val="tx1"/>
            </a:solidFill>
            <a:ln w="19050">
              <a:solidFill>
                <a:schemeClr val="accent1"/>
              </a:solidFill>
            </a:ln>
          </p:spPr>
          <p:txBody>
            <a:bodyPr wrap="none" lIns="18000" rIns="18000" anchor="ct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471" name="Flowchart: Extract 470"/>
            <p:cNvSpPr/>
            <p:nvPr/>
          </p:nvSpPr>
          <p:spPr>
            <a:xfrm rot="5400000">
              <a:off x="4098439" y="1565304"/>
              <a:ext cx="317448" cy="242459"/>
            </a:xfrm>
            <a:prstGeom prst="flowChartExtract">
              <a:avLst/>
            </a:prstGeom>
            <a:solidFill>
              <a:schemeClr val="bg1"/>
            </a:solidFill>
          </p:spPr>
          <p:txBody>
            <a:bodyPr wrap="none" lIns="18000" rIns="18000" anchor="ct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grpSp>
      <p:sp>
        <p:nvSpPr>
          <p:cNvPr id="472" name="TextBox 549"/>
          <p:cNvSpPr txBox="1">
            <a:spLocks noChangeArrowheads="1"/>
          </p:cNvSpPr>
          <p:nvPr/>
        </p:nvSpPr>
        <p:spPr bwMode="auto">
          <a:xfrm>
            <a:off x="201613" y="2787650"/>
            <a:ext cx="6794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SzPct val="100000"/>
            </a:pPr>
            <a:r>
              <a:rPr lang="en-US" sz="1800">
                <a:solidFill>
                  <a:srgbClr val="FFFFFF"/>
                </a:solidFill>
                <a:latin typeface="Impact" charset="0"/>
              </a:rPr>
              <a:t>90%</a:t>
            </a:r>
          </a:p>
        </p:txBody>
      </p:sp>
      <p:sp>
        <p:nvSpPr>
          <p:cNvPr id="475" name="TextBox 550"/>
          <p:cNvSpPr txBox="1">
            <a:spLocks noChangeArrowheads="1"/>
          </p:cNvSpPr>
          <p:nvPr/>
        </p:nvSpPr>
        <p:spPr bwMode="auto">
          <a:xfrm>
            <a:off x="747713" y="2787650"/>
            <a:ext cx="5699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SzPct val="100000"/>
            </a:pPr>
            <a:r>
              <a:rPr lang="en-US" sz="1200">
                <a:solidFill>
                  <a:srgbClr val="FFFFFF"/>
                </a:solidFill>
                <a:latin typeface="Impact" charset="0"/>
              </a:rPr>
              <a:t>54%</a:t>
            </a:r>
          </a:p>
        </p:txBody>
      </p:sp>
      <p:sp>
        <p:nvSpPr>
          <p:cNvPr id="476" name="TextBox 551"/>
          <p:cNvSpPr txBox="1">
            <a:spLocks noChangeArrowheads="1"/>
          </p:cNvSpPr>
          <p:nvPr/>
        </p:nvSpPr>
        <p:spPr bwMode="auto">
          <a:xfrm>
            <a:off x="1258888" y="2787650"/>
            <a:ext cx="5715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SzPct val="100000"/>
            </a:pPr>
            <a:r>
              <a:rPr lang="en-US" sz="1600">
                <a:solidFill>
                  <a:srgbClr val="FFFFFF"/>
                </a:solidFill>
                <a:latin typeface="Impact" charset="0"/>
              </a:rPr>
              <a:t>71%</a:t>
            </a:r>
          </a:p>
        </p:txBody>
      </p:sp>
      <p:sp>
        <p:nvSpPr>
          <p:cNvPr id="477" name="TextBox 552"/>
          <p:cNvSpPr txBox="1">
            <a:spLocks noChangeArrowheads="1"/>
          </p:cNvSpPr>
          <p:nvPr/>
        </p:nvSpPr>
        <p:spPr bwMode="auto">
          <a:xfrm>
            <a:off x="1771650" y="2787650"/>
            <a:ext cx="569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SzPct val="100000"/>
            </a:pPr>
            <a:r>
              <a:rPr lang="en-US" sz="1100">
                <a:solidFill>
                  <a:srgbClr val="FFFFFF"/>
                </a:solidFill>
                <a:latin typeface="Impact" charset="0"/>
              </a:rPr>
              <a:t>42%</a:t>
            </a:r>
          </a:p>
        </p:txBody>
      </p:sp>
      <p:sp>
        <p:nvSpPr>
          <p:cNvPr id="478" name="TextBox 553"/>
          <p:cNvSpPr txBox="1">
            <a:spLocks noChangeArrowheads="1"/>
          </p:cNvSpPr>
          <p:nvPr/>
        </p:nvSpPr>
        <p:spPr bwMode="auto">
          <a:xfrm>
            <a:off x="2282825" y="2787650"/>
            <a:ext cx="569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SzPct val="100000"/>
            </a:pPr>
            <a:r>
              <a:rPr lang="en-US" sz="1100">
                <a:solidFill>
                  <a:srgbClr val="FFFFFF"/>
                </a:solidFill>
                <a:latin typeface="Impact" charset="0"/>
              </a:rPr>
              <a:t>33%</a:t>
            </a:r>
          </a:p>
        </p:txBody>
      </p:sp>
      <p:sp>
        <p:nvSpPr>
          <p:cNvPr id="493" name="TextBox 554"/>
          <p:cNvSpPr txBox="1">
            <a:spLocks noChangeArrowheads="1"/>
          </p:cNvSpPr>
          <p:nvPr/>
        </p:nvSpPr>
        <p:spPr bwMode="auto">
          <a:xfrm>
            <a:off x="2794000" y="2787650"/>
            <a:ext cx="5715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SzPct val="100000"/>
            </a:pPr>
            <a:r>
              <a:rPr lang="en-US" sz="1100">
                <a:solidFill>
                  <a:srgbClr val="FFFFFF"/>
                </a:solidFill>
                <a:latin typeface="Impact" charset="0"/>
              </a:rPr>
              <a:t>31%</a:t>
            </a:r>
          </a:p>
        </p:txBody>
      </p:sp>
      <p:sp>
        <p:nvSpPr>
          <p:cNvPr id="494" name="Rounded Rectangular Callout 109568"/>
          <p:cNvSpPr>
            <a:spLocks noChangeArrowheads="1"/>
          </p:cNvSpPr>
          <p:nvPr/>
        </p:nvSpPr>
        <p:spPr bwMode="auto">
          <a:xfrm>
            <a:off x="3497263" y="2435225"/>
            <a:ext cx="1101724" cy="514350"/>
          </a:xfrm>
          <a:prstGeom prst="wedgeRoundRectCallout">
            <a:avLst>
              <a:gd name="adj1" fmla="val -61171"/>
              <a:gd name="adj2" fmla="val 27000"/>
              <a:gd name="adj3" fmla="val 16667"/>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8000" rIns="18000" anchor="ctr"/>
          <a:lstStyle/>
          <a:p>
            <a:pPr>
              <a:lnSpc>
                <a:spcPct val="80000"/>
              </a:lnSpc>
              <a:buSzPct val="100000"/>
            </a:pPr>
            <a:r>
              <a:rPr lang="en-US" sz="2400" dirty="0">
                <a:solidFill>
                  <a:srgbClr val="F72CAC"/>
                </a:solidFill>
                <a:latin typeface="Impact" charset="0"/>
              </a:rPr>
              <a:t>86%</a:t>
            </a:r>
          </a:p>
          <a:p>
            <a:pPr>
              <a:lnSpc>
                <a:spcPct val="80000"/>
              </a:lnSpc>
              <a:buSzPct val="100000"/>
            </a:pPr>
            <a:r>
              <a:rPr lang="en-US" sz="700" dirty="0" err="1">
                <a:solidFill>
                  <a:srgbClr val="262626"/>
                </a:solidFill>
              </a:rPr>
              <a:t>Publicará</a:t>
            </a:r>
            <a:r>
              <a:rPr lang="en-US" sz="700" dirty="0">
                <a:solidFill>
                  <a:srgbClr val="262626"/>
                </a:solidFill>
              </a:rPr>
              <a:t> un </a:t>
            </a:r>
            <a:r>
              <a:rPr lang="en-US" sz="700" dirty="0" err="1">
                <a:solidFill>
                  <a:srgbClr val="262626"/>
                </a:solidFill>
              </a:rPr>
              <a:t>comentario</a:t>
            </a:r>
            <a:endParaRPr lang="en-US" sz="700" dirty="0">
              <a:solidFill>
                <a:srgbClr val="262626"/>
              </a:solidFill>
            </a:endParaRPr>
          </a:p>
        </p:txBody>
      </p:sp>
      <p:graphicFrame>
        <p:nvGraphicFramePr>
          <p:cNvPr id="496" name="Chart 109569"/>
          <p:cNvGraphicFramePr>
            <a:graphicFrameLocks/>
          </p:cNvGraphicFramePr>
          <p:nvPr>
            <p:extLst>
              <p:ext uri="{D42A27DB-BD31-4B8C-83A1-F6EECF244321}">
                <p14:modId xmlns:p14="http://schemas.microsoft.com/office/powerpoint/2010/main" val="2721187566"/>
              </p:ext>
            </p:extLst>
          </p:nvPr>
        </p:nvGraphicFramePr>
        <p:xfrm>
          <a:off x="4585557" y="2290763"/>
          <a:ext cx="4530725" cy="914400"/>
        </p:xfrm>
        <a:graphic>
          <a:graphicData uri="http://schemas.openxmlformats.org/presentationml/2006/ole">
            <mc:AlternateContent xmlns:mc="http://schemas.openxmlformats.org/markup-compatibility/2006">
              <mc:Choice xmlns:v="urn:schemas-microsoft-com:vml" Requires="v">
                <p:oleObj spid="_x0000_s293864" r:id="rId45" imgW="4529721" imgH="914479" progId="Excel.Chart.8">
                  <p:embed/>
                </p:oleObj>
              </mc:Choice>
              <mc:Fallback>
                <p:oleObj r:id="rId45" imgW="4529721" imgH="914479" progId="Excel.Chart.8">
                  <p:embed/>
                  <p:pic>
                    <p:nvPicPr>
                      <p:cNvPr id="0" name=""/>
                      <p:cNvPicPr>
                        <a:picLocks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4585557" y="2290763"/>
                        <a:ext cx="453072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97" name="TextBox 82"/>
          <p:cNvSpPr txBox="1">
            <a:spLocks noChangeArrowheads="1"/>
          </p:cNvSpPr>
          <p:nvPr/>
        </p:nvSpPr>
        <p:spPr bwMode="auto">
          <a:xfrm>
            <a:off x="4719638" y="2617213"/>
            <a:ext cx="1011237"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400" dirty="0">
                <a:solidFill>
                  <a:srgbClr val="0E2231"/>
                </a:solidFill>
                <a:latin typeface="Impact" charset="0"/>
              </a:rPr>
              <a:t>83%</a:t>
            </a:r>
          </a:p>
          <a:p>
            <a:pPr eaLnBrk="1" hangingPunct="1">
              <a:lnSpc>
                <a:spcPct val="80000"/>
              </a:lnSpc>
              <a:buSzPct val="100000"/>
            </a:pPr>
            <a:r>
              <a:rPr lang="en-US" sz="600" dirty="0" err="1">
                <a:solidFill>
                  <a:srgbClr val="0E2231"/>
                </a:solidFill>
              </a:rPr>
              <a:t>usará</a:t>
            </a:r>
            <a:r>
              <a:rPr lang="en-US" sz="600" dirty="0">
                <a:solidFill>
                  <a:srgbClr val="0E2231"/>
                </a:solidFill>
              </a:rPr>
              <a:t> el </a:t>
            </a:r>
            <a:r>
              <a:rPr lang="en-US" sz="600" dirty="0" err="1">
                <a:solidFill>
                  <a:srgbClr val="0E2231"/>
                </a:solidFill>
              </a:rPr>
              <a:t>móvil</a:t>
            </a:r>
            <a:endParaRPr lang="en-US" sz="600" dirty="0">
              <a:solidFill>
                <a:srgbClr val="0E2231"/>
              </a:solidFill>
            </a:endParaRPr>
          </a:p>
        </p:txBody>
      </p:sp>
      <p:sp>
        <p:nvSpPr>
          <p:cNvPr id="512" name="TextBox 82"/>
          <p:cNvSpPr txBox="1">
            <a:spLocks noChangeArrowheads="1"/>
          </p:cNvSpPr>
          <p:nvPr/>
        </p:nvSpPr>
        <p:spPr bwMode="auto">
          <a:xfrm>
            <a:off x="5797550" y="2606101"/>
            <a:ext cx="7191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400">
                <a:solidFill>
                  <a:srgbClr val="FFFFFF"/>
                </a:solidFill>
                <a:latin typeface="Impact" charset="0"/>
              </a:rPr>
              <a:t>51%</a:t>
            </a:r>
          </a:p>
          <a:p>
            <a:pPr eaLnBrk="1" hangingPunct="1">
              <a:lnSpc>
                <a:spcPct val="80000"/>
              </a:lnSpc>
              <a:buSzPct val="100000"/>
            </a:pPr>
            <a:r>
              <a:rPr lang="en-US" sz="600">
                <a:solidFill>
                  <a:srgbClr val="FFFFFF"/>
                </a:solidFill>
              </a:rPr>
              <a:t>usará la tableta</a:t>
            </a:r>
          </a:p>
        </p:txBody>
      </p:sp>
      <p:sp>
        <p:nvSpPr>
          <p:cNvPr id="515" name="TextBox 82"/>
          <p:cNvSpPr txBox="1">
            <a:spLocks noChangeArrowheads="1"/>
          </p:cNvSpPr>
          <p:nvPr/>
        </p:nvSpPr>
        <p:spPr bwMode="auto">
          <a:xfrm>
            <a:off x="6505575" y="2606101"/>
            <a:ext cx="995363"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400">
                <a:solidFill>
                  <a:srgbClr val="0E2231"/>
                </a:solidFill>
                <a:latin typeface="Impact" charset="0"/>
              </a:rPr>
              <a:t>80%</a:t>
            </a:r>
          </a:p>
          <a:p>
            <a:pPr eaLnBrk="1" hangingPunct="1">
              <a:lnSpc>
                <a:spcPct val="80000"/>
              </a:lnSpc>
              <a:buSzPct val="100000"/>
            </a:pPr>
            <a:r>
              <a:rPr lang="en-US" sz="600">
                <a:solidFill>
                  <a:srgbClr val="0E2231"/>
                </a:solidFill>
              </a:rPr>
              <a:t>usará el portátil</a:t>
            </a:r>
          </a:p>
        </p:txBody>
      </p:sp>
      <p:sp>
        <p:nvSpPr>
          <p:cNvPr id="516" name="TextBox 82"/>
          <p:cNvSpPr txBox="1">
            <a:spLocks noChangeArrowheads="1"/>
          </p:cNvSpPr>
          <p:nvPr/>
        </p:nvSpPr>
        <p:spPr bwMode="auto">
          <a:xfrm>
            <a:off x="7526338" y="2606101"/>
            <a:ext cx="104457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400" dirty="0">
                <a:solidFill>
                  <a:srgbClr val="FFFFFF"/>
                </a:solidFill>
                <a:latin typeface="Impact" charset="0"/>
              </a:rPr>
              <a:t>72%</a:t>
            </a:r>
          </a:p>
          <a:p>
            <a:pPr eaLnBrk="1" hangingPunct="1">
              <a:lnSpc>
                <a:spcPct val="80000"/>
              </a:lnSpc>
              <a:buSzPct val="100000"/>
            </a:pPr>
            <a:r>
              <a:rPr lang="en-US" sz="600" dirty="0" err="1">
                <a:solidFill>
                  <a:srgbClr val="FFFFFF"/>
                </a:solidFill>
              </a:rPr>
              <a:t>usará</a:t>
            </a:r>
            <a:r>
              <a:rPr lang="en-US" sz="600" dirty="0">
                <a:solidFill>
                  <a:srgbClr val="FFFFFF"/>
                </a:solidFill>
              </a:rPr>
              <a:t> el </a:t>
            </a:r>
            <a:r>
              <a:rPr lang="en-US" sz="600" dirty="0" smtClean="0">
                <a:solidFill>
                  <a:srgbClr val="FFFFFF"/>
                </a:solidFill>
              </a:rPr>
              <a:t>PC</a:t>
            </a:r>
            <a:endParaRPr lang="en-US" sz="600" dirty="0">
              <a:solidFill>
                <a:srgbClr val="FFFFFF"/>
              </a:solidFill>
            </a:endParaRPr>
          </a:p>
        </p:txBody>
      </p:sp>
      <p:sp>
        <p:nvSpPr>
          <p:cNvPr id="517" name="TextBox 82"/>
          <p:cNvSpPr txBox="1">
            <a:spLocks noChangeArrowheads="1"/>
          </p:cNvSpPr>
          <p:nvPr/>
        </p:nvSpPr>
        <p:spPr bwMode="auto">
          <a:xfrm>
            <a:off x="8466138" y="2617213"/>
            <a:ext cx="7207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1100" dirty="0">
                <a:solidFill>
                  <a:srgbClr val="FFFFFF"/>
                </a:solidFill>
                <a:latin typeface="Impact" charset="0"/>
              </a:rPr>
              <a:t>28%</a:t>
            </a:r>
          </a:p>
          <a:p>
            <a:pPr eaLnBrk="1" hangingPunct="1">
              <a:lnSpc>
                <a:spcPct val="80000"/>
              </a:lnSpc>
              <a:buSzPct val="100000"/>
            </a:pPr>
            <a:r>
              <a:rPr lang="en-US" sz="600" dirty="0" smtClean="0">
                <a:solidFill>
                  <a:srgbClr val="FFFFFF"/>
                </a:solidFill>
              </a:rPr>
              <a:t>E-reader</a:t>
            </a:r>
            <a:endParaRPr lang="en-US" sz="600" dirty="0">
              <a:solidFill>
                <a:srgbClr val="FFFFFF"/>
              </a:solidFill>
            </a:endParaRPr>
          </a:p>
        </p:txBody>
      </p:sp>
      <p:sp>
        <p:nvSpPr>
          <p:cNvPr id="518" name="Freeform 578"/>
          <p:cNvSpPr>
            <a:spLocks noChangeAspect="1" noEditPoints="1"/>
          </p:cNvSpPr>
          <p:nvPr/>
        </p:nvSpPr>
        <p:spPr bwMode="auto">
          <a:xfrm>
            <a:off x="5624513" y="2670710"/>
            <a:ext cx="120650" cy="215900"/>
          </a:xfrm>
          <a:custGeom>
            <a:avLst/>
            <a:gdLst>
              <a:gd name="T0" fmla="*/ 2147483647 w 72"/>
              <a:gd name="T1" fmla="*/ 2147483647 h 129"/>
              <a:gd name="T2" fmla="*/ 2147483647 w 72"/>
              <a:gd name="T3" fmla="*/ 2147483647 h 129"/>
              <a:gd name="T4" fmla="*/ 2147483647 w 72"/>
              <a:gd name="T5" fmla="*/ 2147483647 h 129"/>
              <a:gd name="T6" fmla="*/ 0 w 72"/>
              <a:gd name="T7" fmla="*/ 2147483647 h 129"/>
              <a:gd name="T8" fmla="*/ 2147483647 w 72"/>
              <a:gd name="T9" fmla="*/ 2147483647 h 129"/>
              <a:gd name="T10" fmla="*/ 2147483647 w 72"/>
              <a:gd name="T11" fmla="*/ 2147483647 h 129"/>
              <a:gd name="T12" fmla="*/ 2147483647 w 72"/>
              <a:gd name="T13" fmla="*/ 2147483647 h 129"/>
              <a:gd name="T14" fmla="*/ 2147483647 w 72"/>
              <a:gd name="T15" fmla="*/ 2147483647 h 129"/>
              <a:gd name="T16" fmla="*/ 2147483647 w 72"/>
              <a:gd name="T17" fmla="*/ 2147483647 h 129"/>
              <a:gd name="T18" fmla="*/ 2147483647 w 72"/>
              <a:gd name="T19" fmla="*/ 2147483647 h 129"/>
              <a:gd name="T20" fmla="*/ 2147483647 w 72"/>
              <a:gd name="T21" fmla="*/ 2147483647 h 129"/>
              <a:gd name="T22" fmla="*/ 2147483647 w 72"/>
              <a:gd name="T23" fmla="*/ 2147483647 h 129"/>
              <a:gd name="T24" fmla="*/ 2147483647 w 72"/>
              <a:gd name="T25" fmla="*/ 2147483647 h 129"/>
              <a:gd name="T26" fmla="*/ 2147483647 w 72"/>
              <a:gd name="T27" fmla="*/ 2147483647 h 129"/>
              <a:gd name="T28" fmla="*/ 2147483647 w 72"/>
              <a:gd name="T29" fmla="*/ 2147483647 h 129"/>
              <a:gd name="T30" fmla="*/ 2147483647 w 72"/>
              <a:gd name="T31" fmla="*/ 2147483647 h 129"/>
              <a:gd name="T32" fmla="*/ 2147483647 w 72"/>
              <a:gd name="T33" fmla="*/ 2147483647 h 129"/>
              <a:gd name="T34" fmla="*/ 2147483647 w 72"/>
              <a:gd name="T35" fmla="*/ 2147483647 h 129"/>
              <a:gd name="T36" fmla="*/ 2147483647 w 72"/>
              <a:gd name="T37" fmla="*/ 2147483647 h 129"/>
              <a:gd name="T38" fmla="*/ 2147483647 w 72"/>
              <a:gd name="T39" fmla="*/ 2147483647 h 129"/>
              <a:gd name="T40" fmla="*/ 2147483647 w 72"/>
              <a:gd name="T41" fmla="*/ 2147483647 h 129"/>
              <a:gd name="T42" fmla="*/ 2147483647 w 72"/>
              <a:gd name="T43" fmla="*/ 2147483647 h 129"/>
              <a:gd name="T44" fmla="*/ 2147483647 w 72"/>
              <a:gd name="T45" fmla="*/ 2147483647 h 129"/>
              <a:gd name="T46" fmla="*/ 2147483647 w 72"/>
              <a:gd name="T47" fmla="*/ 2147483647 h 129"/>
              <a:gd name="T48" fmla="*/ 2147483647 w 72"/>
              <a:gd name="T49" fmla="*/ 2147483647 h 129"/>
              <a:gd name="T50" fmla="*/ 2147483647 w 72"/>
              <a:gd name="T51" fmla="*/ 2147483647 h 129"/>
              <a:gd name="T52" fmla="*/ 2147483647 w 72"/>
              <a:gd name="T53" fmla="*/ 2147483647 h 129"/>
              <a:gd name="T54" fmla="*/ 2147483647 w 72"/>
              <a:gd name="T55" fmla="*/ 2147483647 h 129"/>
              <a:gd name="T56" fmla="*/ 2147483647 w 72"/>
              <a:gd name="T57" fmla="*/ 2147483647 h 129"/>
              <a:gd name="T58" fmla="*/ 2147483647 w 72"/>
              <a:gd name="T59" fmla="*/ 2147483647 h 129"/>
              <a:gd name="T60" fmla="*/ 2147483647 w 72"/>
              <a:gd name="T61" fmla="*/ 2147483647 h 129"/>
              <a:gd name="T62" fmla="*/ 2147483647 w 72"/>
              <a:gd name="T63" fmla="*/ 2147483647 h 129"/>
              <a:gd name="T64" fmla="*/ 2147483647 w 72"/>
              <a:gd name="T65" fmla="*/ 2147483647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129"/>
              <a:gd name="T101" fmla="*/ 72 w 72"/>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129">
                <a:moveTo>
                  <a:pt x="64" y="12"/>
                </a:moveTo>
                <a:cubicBezTo>
                  <a:pt x="64" y="4"/>
                  <a:pt x="64" y="4"/>
                  <a:pt x="64" y="4"/>
                </a:cubicBezTo>
                <a:cubicBezTo>
                  <a:pt x="64" y="2"/>
                  <a:pt x="62" y="0"/>
                  <a:pt x="59" y="0"/>
                </a:cubicBezTo>
                <a:cubicBezTo>
                  <a:pt x="56" y="0"/>
                  <a:pt x="54" y="2"/>
                  <a:pt x="54" y="4"/>
                </a:cubicBezTo>
                <a:cubicBezTo>
                  <a:pt x="54" y="10"/>
                  <a:pt x="54" y="10"/>
                  <a:pt x="54" y="10"/>
                </a:cubicBezTo>
                <a:cubicBezTo>
                  <a:pt x="15" y="10"/>
                  <a:pt x="15" y="10"/>
                  <a:pt x="15" y="10"/>
                </a:cubicBezTo>
                <a:cubicBezTo>
                  <a:pt x="7" y="10"/>
                  <a:pt x="0" y="17"/>
                  <a:pt x="0" y="25"/>
                </a:cubicBezTo>
                <a:cubicBezTo>
                  <a:pt x="0" y="114"/>
                  <a:pt x="0" y="114"/>
                  <a:pt x="0" y="114"/>
                </a:cubicBezTo>
                <a:cubicBezTo>
                  <a:pt x="0" y="122"/>
                  <a:pt x="7" y="129"/>
                  <a:pt x="15" y="129"/>
                </a:cubicBezTo>
                <a:cubicBezTo>
                  <a:pt x="57" y="129"/>
                  <a:pt x="57" y="129"/>
                  <a:pt x="57" y="129"/>
                </a:cubicBezTo>
                <a:cubicBezTo>
                  <a:pt x="65" y="129"/>
                  <a:pt x="72" y="122"/>
                  <a:pt x="72" y="114"/>
                </a:cubicBezTo>
                <a:cubicBezTo>
                  <a:pt x="72" y="25"/>
                  <a:pt x="72" y="25"/>
                  <a:pt x="72" y="25"/>
                </a:cubicBezTo>
                <a:cubicBezTo>
                  <a:pt x="72" y="19"/>
                  <a:pt x="69" y="14"/>
                  <a:pt x="64" y="12"/>
                </a:cubicBezTo>
                <a:close/>
                <a:moveTo>
                  <a:pt x="18" y="120"/>
                </a:moveTo>
                <a:cubicBezTo>
                  <a:pt x="14" y="120"/>
                  <a:pt x="11" y="117"/>
                  <a:pt x="11" y="113"/>
                </a:cubicBezTo>
                <a:cubicBezTo>
                  <a:pt x="11" y="110"/>
                  <a:pt x="14" y="107"/>
                  <a:pt x="18" y="107"/>
                </a:cubicBezTo>
                <a:cubicBezTo>
                  <a:pt x="22" y="107"/>
                  <a:pt x="25" y="110"/>
                  <a:pt x="25" y="113"/>
                </a:cubicBezTo>
                <a:cubicBezTo>
                  <a:pt x="25" y="117"/>
                  <a:pt x="22" y="120"/>
                  <a:pt x="18" y="120"/>
                </a:cubicBezTo>
                <a:close/>
                <a:moveTo>
                  <a:pt x="18" y="104"/>
                </a:moveTo>
                <a:cubicBezTo>
                  <a:pt x="14" y="104"/>
                  <a:pt x="11" y="101"/>
                  <a:pt x="11" y="97"/>
                </a:cubicBezTo>
                <a:cubicBezTo>
                  <a:pt x="11" y="93"/>
                  <a:pt x="14" y="90"/>
                  <a:pt x="18" y="90"/>
                </a:cubicBezTo>
                <a:cubicBezTo>
                  <a:pt x="22" y="90"/>
                  <a:pt x="25" y="93"/>
                  <a:pt x="25" y="97"/>
                </a:cubicBezTo>
                <a:cubicBezTo>
                  <a:pt x="25" y="101"/>
                  <a:pt x="22" y="104"/>
                  <a:pt x="18" y="104"/>
                </a:cubicBezTo>
                <a:close/>
                <a:moveTo>
                  <a:pt x="18" y="87"/>
                </a:moveTo>
                <a:cubicBezTo>
                  <a:pt x="14" y="87"/>
                  <a:pt x="11" y="84"/>
                  <a:pt x="11" y="81"/>
                </a:cubicBezTo>
                <a:cubicBezTo>
                  <a:pt x="11" y="77"/>
                  <a:pt x="14" y="74"/>
                  <a:pt x="18" y="74"/>
                </a:cubicBezTo>
                <a:cubicBezTo>
                  <a:pt x="22" y="74"/>
                  <a:pt x="25" y="77"/>
                  <a:pt x="25" y="81"/>
                </a:cubicBezTo>
                <a:cubicBezTo>
                  <a:pt x="25" y="84"/>
                  <a:pt x="22" y="87"/>
                  <a:pt x="18" y="87"/>
                </a:cubicBezTo>
                <a:close/>
                <a:moveTo>
                  <a:pt x="36" y="120"/>
                </a:moveTo>
                <a:cubicBezTo>
                  <a:pt x="32" y="120"/>
                  <a:pt x="29" y="117"/>
                  <a:pt x="29" y="113"/>
                </a:cubicBezTo>
                <a:cubicBezTo>
                  <a:pt x="29" y="110"/>
                  <a:pt x="32" y="107"/>
                  <a:pt x="36" y="107"/>
                </a:cubicBezTo>
                <a:cubicBezTo>
                  <a:pt x="40" y="107"/>
                  <a:pt x="43" y="110"/>
                  <a:pt x="43" y="113"/>
                </a:cubicBezTo>
                <a:cubicBezTo>
                  <a:pt x="43" y="117"/>
                  <a:pt x="40" y="120"/>
                  <a:pt x="36" y="120"/>
                </a:cubicBezTo>
                <a:close/>
                <a:moveTo>
                  <a:pt x="36" y="104"/>
                </a:moveTo>
                <a:cubicBezTo>
                  <a:pt x="32" y="104"/>
                  <a:pt x="29" y="101"/>
                  <a:pt x="29" y="97"/>
                </a:cubicBezTo>
                <a:cubicBezTo>
                  <a:pt x="29" y="93"/>
                  <a:pt x="32" y="90"/>
                  <a:pt x="36" y="90"/>
                </a:cubicBezTo>
                <a:cubicBezTo>
                  <a:pt x="40" y="90"/>
                  <a:pt x="43" y="93"/>
                  <a:pt x="43" y="97"/>
                </a:cubicBezTo>
                <a:cubicBezTo>
                  <a:pt x="43" y="101"/>
                  <a:pt x="40" y="104"/>
                  <a:pt x="36" y="104"/>
                </a:cubicBezTo>
                <a:close/>
                <a:moveTo>
                  <a:pt x="36" y="87"/>
                </a:moveTo>
                <a:cubicBezTo>
                  <a:pt x="32" y="87"/>
                  <a:pt x="29" y="84"/>
                  <a:pt x="29" y="81"/>
                </a:cubicBezTo>
                <a:cubicBezTo>
                  <a:pt x="29" y="77"/>
                  <a:pt x="32" y="74"/>
                  <a:pt x="36" y="74"/>
                </a:cubicBezTo>
                <a:cubicBezTo>
                  <a:pt x="40" y="74"/>
                  <a:pt x="43" y="77"/>
                  <a:pt x="43" y="81"/>
                </a:cubicBezTo>
                <a:cubicBezTo>
                  <a:pt x="43" y="84"/>
                  <a:pt x="40" y="87"/>
                  <a:pt x="36" y="87"/>
                </a:cubicBezTo>
                <a:close/>
                <a:moveTo>
                  <a:pt x="54" y="120"/>
                </a:moveTo>
                <a:cubicBezTo>
                  <a:pt x="50" y="120"/>
                  <a:pt x="47" y="117"/>
                  <a:pt x="47" y="113"/>
                </a:cubicBezTo>
                <a:cubicBezTo>
                  <a:pt x="47" y="110"/>
                  <a:pt x="50" y="107"/>
                  <a:pt x="54" y="107"/>
                </a:cubicBezTo>
                <a:cubicBezTo>
                  <a:pt x="58" y="107"/>
                  <a:pt x="61" y="110"/>
                  <a:pt x="61" y="113"/>
                </a:cubicBezTo>
                <a:cubicBezTo>
                  <a:pt x="61" y="117"/>
                  <a:pt x="58" y="120"/>
                  <a:pt x="54" y="120"/>
                </a:cubicBezTo>
                <a:close/>
                <a:moveTo>
                  <a:pt x="54" y="104"/>
                </a:moveTo>
                <a:cubicBezTo>
                  <a:pt x="50" y="104"/>
                  <a:pt x="47" y="101"/>
                  <a:pt x="47" y="97"/>
                </a:cubicBezTo>
                <a:cubicBezTo>
                  <a:pt x="47" y="93"/>
                  <a:pt x="50" y="90"/>
                  <a:pt x="54" y="90"/>
                </a:cubicBezTo>
                <a:cubicBezTo>
                  <a:pt x="58" y="90"/>
                  <a:pt x="61" y="93"/>
                  <a:pt x="61" y="97"/>
                </a:cubicBezTo>
                <a:cubicBezTo>
                  <a:pt x="61" y="101"/>
                  <a:pt x="58" y="104"/>
                  <a:pt x="54" y="104"/>
                </a:cubicBezTo>
                <a:close/>
                <a:moveTo>
                  <a:pt x="54" y="87"/>
                </a:moveTo>
                <a:cubicBezTo>
                  <a:pt x="50" y="87"/>
                  <a:pt x="47" y="84"/>
                  <a:pt x="47" y="81"/>
                </a:cubicBezTo>
                <a:cubicBezTo>
                  <a:pt x="47" y="77"/>
                  <a:pt x="50" y="74"/>
                  <a:pt x="54" y="74"/>
                </a:cubicBezTo>
                <a:cubicBezTo>
                  <a:pt x="58" y="74"/>
                  <a:pt x="61" y="77"/>
                  <a:pt x="61" y="81"/>
                </a:cubicBezTo>
                <a:cubicBezTo>
                  <a:pt x="61" y="84"/>
                  <a:pt x="58" y="87"/>
                  <a:pt x="54" y="87"/>
                </a:cubicBezTo>
                <a:close/>
                <a:moveTo>
                  <a:pt x="62" y="48"/>
                </a:moveTo>
                <a:cubicBezTo>
                  <a:pt x="62" y="57"/>
                  <a:pt x="55" y="63"/>
                  <a:pt x="47" y="63"/>
                </a:cubicBezTo>
                <a:cubicBezTo>
                  <a:pt x="25" y="63"/>
                  <a:pt x="25" y="63"/>
                  <a:pt x="25" y="63"/>
                </a:cubicBezTo>
                <a:cubicBezTo>
                  <a:pt x="17" y="63"/>
                  <a:pt x="10" y="57"/>
                  <a:pt x="10" y="48"/>
                </a:cubicBezTo>
                <a:cubicBezTo>
                  <a:pt x="10" y="33"/>
                  <a:pt x="10" y="33"/>
                  <a:pt x="10" y="33"/>
                </a:cubicBezTo>
                <a:cubicBezTo>
                  <a:pt x="10" y="25"/>
                  <a:pt x="17" y="18"/>
                  <a:pt x="25" y="18"/>
                </a:cubicBezTo>
                <a:cubicBezTo>
                  <a:pt x="47" y="18"/>
                  <a:pt x="47" y="18"/>
                  <a:pt x="47" y="18"/>
                </a:cubicBezTo>
                <a:cubicBezTo>
                  <a:pt x="55" y="18"/>
                  <a:pt x="62" y="25"/>
                  <a:pt x="62" y="33"/>
                </a:cubicBezTo>
                <a:lnTo>
                  <a:pt x="62" y="4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49"/>
          <p:cNvSpPr>
            <a:spLocks noChangeAspect="1" noEditPoints="1"/>
          </p:cNvSpPr>
          <p:nvPr/>
        </p:nvSpPr>
        <p:spPr bwMode="auto">
          <a:xfrm>
            <a:off x="7234238" y="2661185"/>
            <a:ext cx="271462" cy="215900"/>
          </a:xfrm>
          <a:custGeom>
            <a:avLst/>
            <a:gdLst>
              <a:gd name="T0" fmla="*/ 161 w 934"/>
              <a:gd name="T1" fmla="*/ 529 h 743"/>
              <a:gd name="T2" fmla="*/ 773 w 934"/>
              <a:gd name="T3" fmla="*/ 529 h 743"/>
              <a:gd name="T4" fmla="*/ 839 w 934"/>
              <a:gd name="T5" fmla="*/ 464 h 743"/>
              <a:gd name="T6" fmla="*/ 839 w 934"/>
              <a:gd name="T7" fmla="*/ 464 h 743"/>
              <a:gd name="T8" fmla="*/ 839 w 934"/>
              <a:gd name="T9" fmla="*/ 65 h 743"/>
              <a:gd name="T10" fmla="*/ 773 w 934"/>
              <a:gd name="T11" fmla="*/ 0 h 743"/>
              <a:gd name="T12" fmla="*/ 161 w 934"/>
              <a:gd name="T13" fmla="*/ 0 h 743"/>
              <a:gd name="T14" fmla="*/ 96 w 934"/>
              <a:gd name="T15" fmla="*/ 65 h 743"/>
              <a:gd name="T16" fmla="*/ 96 w 934"/>
              <a:gd name="T17" fmla="*/ 464 h 743"/>
              <a:gd name="T18" fmla="*/ 161 w 934"/>
              <a:gd name="T19" fmla="*/ 529 h 743"/>
              <a:gd name="T20" fmla="*/ 167 w 934"/>
              <a:gd name="T21" fmla="*/ 71 h 743"/>
              <a:gd name="T22" fmla="*/ 767 w 934"/>
              <a:gd name="T23" fmla="*/ 71 h 743"/>
              <a:gd name="T24" fmla="*/ 767 w 934"/>
              <a:gd name="T25" fmla="*/ 457 h 743"/>
              <a:gd name="T26" fmla="*/ 167 w 934"/>
              <a:gd name="T27" fmla="*/ 457 h 743"/>
              <a:gd name="T28" fmla="*/ 167 w 934"/>
              <a:gd name="T29" fmla="*/ 71 h 743"/>
              <a:gd name="T30" fmla="*/ 915 w 934"/>
              <a:gd name="T31" fmla="*/ 663 h 743"/>
              <a:gd name="T32" fmla="*/ 837 w 934"/>
              <a:gd name="T33" fmla="*/ 585 h 743"/>
              <a:gd name="T34" fmla="*/ 763 w 934"/>
              <a:gd name="T35" fmla="*/ 553 h 743"/>
              <a:gd name="T36" fmla="*/ 171 w 934"/>
              <a:gd name="T37" fmla="*/ 553 h 743"/>
              <a:gd name="T38" fmla="*/ 98 w 934"/>
              <a:gd name="T39" fmla="*/ 585 h 743"/>
              <a:gd name="T40" fmla="*/ 19 w 934"/>
              <a:gd name="T41" fmla="*/ 663 h 743"/>
              <a:gd name="T42" fmla="*/ 0 w 934"/>
              <a:gd name="T43" fmla="*/ 712 h 743"/>
              <a:gd name="T44" fmla="*/ 25 w 934"/>
              <a:gd name="T45" fmla="*/ 743 h 743"/>
              <a:gd name="T46" fmla="*/ 909 w 934"/>
              <a:gd name="T47" fmla="*/ 743 h 743"/>
              <a:gd name="T48" fmla="*/ 934 w 934"/>
              <a:gd name="T49" fmla="*/ 712 h 743"/>
              <a:gd name="T50" fmla="*/ 915 w 934"/>
              <a:gd name="T51" fmla="*/ 663 h 743"/>
              <a:gd name="T52" fmla="*/ 555 w 934"/>
              <a:gd name="T53" fmla="*/ 677 h 743"/>
              <a:gd name="T54" fmla="*/ 379 w 934"/>
              <a:gd name="T55" fmla="*/ 677 h 743"/>
              <a:gd name="T56" fmla="*/ 374 w 934"/>
              <a:gd name="T57" fmla="*/ 668 h 743"/>
              <a:gd name="T58" fmla="*/ 378 w 934"/>
              <a:gd name="T59" fmla="*/ 652 h 743"/>
              <a:gd name="T60" fmla="*/ 394 w 934"/>
              <a:gd name="T61" fmla="*/ 627 h 743"/>
              <a:gd name="T62" fmla="*/ 408 w 934"/>
              <a:gd name="T63" fmla="*/ 617 h 743"/>
              <a:gd name="T64" fmla="*/ 526 w 934"/>
              <a:gd name="T65" fmla="*/ 617 h 743"/>
              <a:gd name="T66" fmla="*/ 541 w 934"/>
              <a:gd name="T67" fmla="*/ 627 h 743"/>
              <a:gd name="T68" fmla="*/ 556 w 934"/>
              <a:gd name="T69" fmla="*/ 652 h 743"/>
              <a:gd name="T70" fmla="*/ 560 w 934"/>
              <a:gd name="T71" fmla="*/ 668 h 743"/>
              <a:gd name="T72" fmla="*/ 555 w 934"/>
              <a:gd name="T73" fmla="*/ 677 h 743"/>
              <a:gd name="T74" fmla="*/ 507 w 934"/>
              <a:gd name="T75" fmla="*/ 267 h 743"/>
              <a:gd name="T76" fmla="*/ 507 w 934"/>
              <a:gd name="T77" fmla="*/ 255 h 743"/>
              <a:gd name="T78" fmla="*/ 520 w 934"/>
              <a:gd name="T79" fmla="*/ 242 h 743"/>
              <a:gd name="T80" fmla="*/ 510 w 934"/>
              <a:gd name="T81" fmla="*/ 218 h 743"/>
              <a:gd name="T82" fmla="*/ 386 w 934"/>
              <a:gd name="T83" fmla="*/ 170 h 743"/>
              <a:gd name="T84" fmla="*/ 376 w 934"/>
              <a:gd name="T85" fmla="*/ 181 h 743"/>
              <a:gd name="T86" fmla="*/ 423 w 934"/>
              <a:gd name="T87" fmla="*/ 304 h 743"/>
              <a:gd name="T88" fmla="*/ 448 w 934"/>
              <a:gd name="T89" fmla="*/ 314 h 743"/>
              <a:gd name="T90" fmla="*/ 461 w 934"/>
              <a:gd name="T91" fmla="*/ 301 h 743"/>
              <a:gd name="T92" fmla="*/ 473 w 934"/>
              <a:gd name="T93" fmla="*/ 301 h 743"/>
              <a:gd name="T94" fmla="*/ 524 w 934"/>
              <a:gd name="T95" fmla="*/ 352 h 743"/>
              <a:gd name="T96" fmla="*/ 549 w 934"/>
              <a:gd name="T97" fmla="*/ 343 h 743"/>
              <a:gd name="T98" fmla="*/ 558 w 934"/>
              <a:gd name="T99" fmla="*/ 318 h 743"/>
              <a:gd name="T100" fmla="*/ 507 w 934"/>
              <a:gd name="T101" fmla="*/ 267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4" h="743">
                <a:moveTo>
                  <a:pt x="161" y="529"/>
                </a:moveTo>
                <a:cubicBezTo>
                  <a:pt x="773" y="529"/>
                  <a:pt x="773" y="529"/>
                  <a:pt x="773" y="529"/>
                </a:cubicBezTo>
                <a:cubicBezTo>
                  <a:pt x="809" y="529"/>
                  <a:pt x="839" y="500"/>
                  <a:pt x="839" y="464"/>
                </a:cubicBezTo>
                <a:cubicBezTo>
                  <a:pt x="839" y="464"/>
                  <a:pt x="839" y="464"/>
                  <a:pt x="839" y="464"/>
                </a:cubicBezTo>
                <a:cubicBezTo>
                  <a:pt x="839" y="65"/>
                  <a:pt x="839" y="65"/>
                  <a:pt x="839" y="65"/>
                </a:cubicBezTo>
                <a:cubicBezTo>
                  <a:pt x="839" y="29"/>
                  <a:pt x="809" y="0"/>
                  <a:pt x="773" y="0"/>
                </a:cubicBezTo>
                <a:cubicBezTo>
                  <a:pt x="161" y="0"/>
                  <a:pt x="161" y="0"/>
                  <a:pt x="161" y="0"/>
                </a:cubicBezTo>
                <a:cubicBezTo>
                  <a:pt x="125" y="0"/>
                  <a:pt x="96" y="29"/>
                  <a:pt x="96" y="65"/>
                </a:cubicBezTo>
                <a:cubicBezTo>
                  <a:pt x="96" y="464"/>
                  <a:pt x="96" y="464"/>
                  <a:pt x="96" y="464"/>
                </a:cubicBezTo>
                <a:cubicBezTo>
                  <a:pt x="96" y="500"/>
                  <a:pt x="125" y="529"/>
                  <a:pt x="161" y="529"/>
                </a:cubicBezTo>
                <a:close/>
                <a:moveTo>
                  <a:pt x="167" y="71"/>
                </a:moveTo>
                <a:cubicBezTo>
                  <a:pt x="767" y="71"/>
                  <a:pt x="767" y="71"/>
                  <a:pt x="767" y="71"/>
                </a:cubicBezTo>
                <a:cubicBezTo>
                  <a:pt x="767" y="457"/>
                  <a:pt x="767" y="457"/>
                  <a:pt x="767" y="457"/>
                </a:cubicBezTo>
                <a:cubicBezTo>
                  <a:pt x="167" y="457"/>
                  <a:pt x="167" y="457"/>
                  <a:pt x="167" y="457"/>
                </a:cubicBezTo>
                <a:lnTo>
                  <a:pt x="167" y="71"/>
                </a:lnTo>
                <a:close/>
                <a:moveTo>
                  <a:pt x="915" y="663"/>
                </a:moveTo>
                <a:cubicBezTo>
                  <a:pt x="837" y="585"/>
                  <a:pt x="837" y="585"/>
                  <a:pt x="837" y="585"/>
                </a:cubicBezTo>
                <a:cubicBezTo>
                  <a:pt x="819" y="567"/>
                  <a:pt x="786" y="553"/>
                  <a:pt x="763" y="553"/>
                </a:cubicBezTo>
                <a:cubicBezTo>
                  <a:pt x="171" y="553"/>
                  <a:pt x="171" y="553"/>
                  <a:pt x="171" y="553"/>
                </a:cubicBezTo>
                <a:cubicBezTo>
                  <a:pt x="148" y="553"/>
                  <a:pt x="115" y="567"/>
                  <a:pt x="98" y="585"/>
                </a:cubicBezTo>
                <a:cubicBezTo>
                  <a:pt x="19" y="663"/>
                  <a:pt x="19" y="663"/>
                  <a:pt x="19" y="663"/>
                </a:cubicBezTo>
                <a:cubicBezTo>
                  <a:pt x="9" y="673"/>
                  <a:pt x="0" y="696"/>
                  <a:pt x="0" y="712"/>
                </a:cubicBezTo>
                <a:cubicBezTo>
                  <a:pt x="0" y="729"/>
                  <a:pt x="11" y="743"/>
                  <a:pt x="25" y="743"/>
                </a:cubicBezTo>
                <a:cubicBezTo>
                  <a:pt x="909" y="743"/>
                  <a:pt x="909" y="743"/>
                  <a:pt x="909" y="743"/>
                </a:cubicBezTo>
                <a:cubicBezTo>
                  <a:pt x="923" y="743"/>
                  <a:pt x="934" y="729"/>
                  <a:pt x="934" y="712"/>
                </a:cubicBezTo>
                <a:cubicBezTo>
                  <a:pt x="934" y="696"/>
                  <a:pt x="925" y="673"/>
                  <a:pt x="915" y="663"/>
                </a:cubicBezTo>
                <a:close/>
                <a:moveTo>
                  <a:pt x="555" y="677"/>
                </a:moveTo>
                <a:cubicBezTo>
                  <a:pt x="379" y="677"/>
                  <a:pt x="379" y="677"/>
                  <a:pt x="379" y="677"/>
                </a:cubicBezTo>
                <a:cubicBezTo>
                  <a:pt x="376" y="677"/>
                  <a:pt x="374" y="673"/>
                  <a:pt x="374" y="668"/>
                </a:cubicBezTo>
                <a:cubicBezTo>
                  <a:pt x="374" y="662"/>
                  <a:pt x="376" y="655"/>
                  <a:pt x="378" y="652"/>
                </a:cubicBezTo>
                <a:cubicBezTo>
                  <a:pt x="394" y="627"/>
                  <a:pt x="394" y="627"/>
                  <a:pt x="394" y="627"/>
                </a:cubicBezTo>
                <a:cubicBezTo>
                  <a:pt x="397" y="622"/>
                  <a:pt x="404" y="617"/>
                  <a:pt x="408" y="617"/>
                </a:cubicBezTo>
                <a:cubicBezTo>
                  <a:pt x="526" y="617"/>
                  <a:pt x="526" y="617"/>
                  <a:pt x="526" y="617"/>
                </a:cubicBezTo>
                <a:cubicBezTo>
                  <a:pt x="531" y="617"/>
                  <a:pt x="537" y="622"/>
                  <a:pt x="541" y="627"/>
                </a:cubicBezTo>
                <a:cubicBezTo>
                  <a:pt x="556" y="652"/>
                  <a:pt x="556" y="652"/>
                  <a:pt x="556" y="652"/>
                </a:cubicBezTo>
                <a:cubicBezTo>
                  <a:pt x="558" y="655"/>
                  <a:pt x="560" y="662"/>
                  <a:pt x="560" y="668"/>
                </a:cubicBezTo>
                <a:cubicBezTo>
                  <a:pt x="560" y="673"/>
                  <a:pt x="558" y="677"/>
                  <a:pt x="555" y="677"/>
                </a:cubicBezTo>
                <a:close/>
                <a:moveTo>
                  <a:pt x="507" y="267"/>
                </a:moveTo>
                <a:cubicBezTo>
                  <a:pt x="504" y="264"/>
                  <a:pt x="504" y="258"/>
                  <a:pt x="507" y="255"/>
                </a:cubicBezTo>
                <a:cubicBezTo>
                  <a:pt x="510" y="252"/>
                  <a:pt x="517" y="246"/>
                  <a:pt x="520" y="242"/>
                </a:cubicBezTo>
                <a:cubicBezTo>
                  <a:pt x="528" y="234"/>
                  <a:pt x="524" y="223"/>
                  <a:pt x="510" y="218"/>
                </a:cubicBezTo>
                <a:cubicBezTo>
                  <a:pt x="386" y="170"/>
                  <a:pt x="386" y="170"/>
                  <a:pt x="386" y="170"/>
                </a:cubicBezTo>
                <a:cubicBezTo>
                  <a:pt x="377" y="167"/>
                  <a:pt x="372" y="172"/>
                  <a:pt x="376" y="181"/>
                </a:cubicBezTo>
                <a:cubicBezTo>
                  <a:pt x="423" y="304"/>
                  <a:pt x="423" y="304"/>
                  <a:pt x="423" y="304"/>
                </a:cubicBezTo>
                <a:cubicBezTo>
                  <a:pt x="429" y="318"/>
                  <a:pt x="440" y="322"/>
                  <a:pt x="448" y="314"/>
                </a:cubicBezTo>
                <a:cubicBezTo>
                  <a:pt x="461" y="301"/>
                  <a:pt x="461" y="301"/>
                  <a:pt x="461" y="301"/>
                </a:cubicBezTo>
                <a:cubicBezTo>
                  <a:pt x="464" y="298"/>
                  <a:pt x="470" y="298"/>
                  <a:pt x="473" y="301"/>
                </a:cubicBezTo>
                <a:cubicBezTo>
                  <a:pt x="524" y="352"/>
                  <a:pt x="524" y="352"/>
                  <a:pt x="524" y="352"/>
                </a:cubicBezTo>
                <a:cubicBezTo>
                  <a:pt x="529" y="357"/>
                  <a:pt x="540" y="351"/>
                  <a:pt x="549" y="343"/>
                </a:cubicBezTo>
                <a:cubicBezTo>
                  <a:pt x="557" y="334"/>
                  <a:pt x="563" y="323"/>
                  <a:pt x="558" y="318"/>
                </a:cubicBezTo>
                <a:lnTo>
                  <a:pt x="507" y="267"/>
                </a:lnTo>
                <a:close/>
              </a:path>
            </a:pathLst>
          </a:custGeom>
          <a:solidFill>
            <a:schemeClr val="tx2"/>
          </a:solidFill>
          <a:ln>
            <a:noFill/>
          </a:ln>
        </p:spPr>
        <p:txBody>
          <a:bodyPr/>
          <a:lstStyle/>
          <a:p>
            <a:pPr fontAlgn="auto">
              <a:spcBef>
                <a:spcPts val="0"/>
              </a:spcBef>
              <a:spcAft>
                <a:spcPts val="0"/>
              </a:spcAft>
              <a:defRPr/>
            </a:pPr>
            <a:endParaRPr lang="en-GB" b="1" kern="0" dirty="0">
              <a:solidFill>
                <a:schemeClr val="bg1"/>
              </a:solidFill>
              <a:latin typeface="+mn-lt"/>
              <a:ea typeface="+mn-ea"/>
              <a:cs typeface="+mn-cs"/>
            </a:endParaRPr>
          </a:p>
        </p:txBody>
      </p:sp>
      <p:sp>
        <p:nvSpPr>
          <p:cNvPr id="520" name="Freeform 7"/>
          <p:cNvSpPr>
            <a:spLocks noChangeAspect="1" noEditPoints="1"/>
          </p:cNvSpPr>
          <p:nvPr/>
        </p:nvSpPr>
        <p:spPr bwMode="auto">
          <a:xfrm rot="5400000">
            <a:off x="6318250" y="2623984"/>
            <a:ext cx="142875" cy="180975"/>
          </a:xfrm>
          <a:custGeom>
            <a:avLst/>
            <a:gdLst>
              <a:gd name="T0" fmla="*/ 2147483647 w 438"/>
              <a:gd name="T1" fmla="*/ 0 h 550"/>
              <a:gd name="T2" fmla="*/ 2147483647 w 438"/>
              <a:gd name="T3" fmla="*/ 0 h 550"/>
              <a:gd name="T4" fmla="*/ 0 w 438"/>
              <a:gd name="T5" fmla="*/ 2147483647 h 550"/>
              <a:gd name="T6" fmla="*/ 0 w 438"/>
              <a:gd name="T7" fmla="*/ 2147483647 h 550"/>
              <a:gd name="T8" fmla="*/ 2147483647 w 438"/>
              <a:gd name="T9" fmla="*/ 2147483647 h 550"/>
              <a:gd name="T10" fmla="*/ 2147483647 w 438"/>
              <a:gd name="T11" fmla="*/ 2147483647 h 550"/>
              <a:gd name="T12" fmla="*/ 2147483647 w 438"/>
              <a:gd name="T13" fmla="*/ 2147483647 h 550"/>
              <a:gd name="T14" fmla="*/ 2147483647 w 438"/>
              <a:gd name="T15" fmla="*/ 2147483647 h 550"/>
              <a:gd name="T16" fmla="*/ 2147483647 w 438"/>
              <a:gd name="T17" fmla="*/ 0 h 550"/>
              <a:gd name="T18" fmla="*/ 2147483647 w 438"/>
              <a:gd name="T19" fmla="*/ 2147483647 h 550"/>
              <a:gd name="T20" fmla="*/ 2147483647 w 438"/>
              <a:gd name="T21" fmla="*/ 2147483647 h 550"/>
              <a:gd name="T22" fmla="*/ 2147483647 w 438"/>
              <a:gd name="T23" fmla="*/ 2147483647 h 550"/>
              <a:gd name="T24" fmla="*/ 2147483647 w 438"/>
              <a:gd name="T25" fmla="*/ 2147483647 h 550"/>
              <a:gd name="T26" fmla="*/ 2147483647 w 438"/>
              <a:gd name="T27" fmla="*/ 2147483647 h 550"/>
              <a:gd name="T28" fmla="*/ 2147483647 w 438"/>
              <a:gd name="T29" fmla="*/ 2147483647 h 550"/>
              <a:gd name="T30" fmla="*/ 2147483647 w 438"/>
              <a:gd name="T31" fmla="*/ 2147483647 h 550"/>
              <a:gd name="T32" fmla="*/ 2147483647 w 438"/>
              <a:gd name="T33" fmla="*/ 2147483647 h 550"/>
              <a:gd name="T34" fmla="*/ 2147483647 w 438"/>
              <a:gd name="T35" fmla="*/ 2147483647 h 550"/>
              <a:gd name="T36" fmla="*/ 2147483647 w 438"/>
              <a:gd name="T37" fmla="*/ 2147483647 h 550"/>
              <a:gd name="T38" fmla="*/ 2147483647 w 438"/>
              <a:gd name="T39" fmla="*/ 2147483647 h 550"/>
              <a:gd name="T40" fmla="*/ 2147483647 w 438"/>
              <a:gd name="T41" fmla="*/ 2147483647 h 550"/>
              <a:gd name="T42" fmla="*/ 2147483647 w 438"/>
              <a:gd name="T43" fmla="*/ 2147483647 h 550"/>
              <a:gd name="T44" fmla="*/ 2147483647 w 438"/>
              <a:gd name="T45" fmla="*/ 2147483647 h 5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8"/>
              <a:gd name="T70" fmla="*/ 0 h 550"/>
              <a:gd name="T71" fmla="*/ 438 w 438"/>
              <a:gd name="T72" fmla="*/ 550 h 5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8" h="550">
                <a:moveTo>
                  <a:pt x="403" y="0"/>
                </a:moveTo>
                <a:cubicBezTo>
                  <a:pt x="35" y="0"/>
                  <a:pt x="35" y="0"/>
                  <a:pt x="35" y="0"/>
                </a:cubicBezTo>
                <a:cubicBezTo>
                  <a:pt x="16" y="0"/>
                  <a:pt x="0" y="15"/>
                  <a:pt x="0" y="34"/>
                </a:cubicBezTo>
                <a:cubicBezTo>
                  <a:pt x="0" y="516"/>
                  <a:pt x="0" y="516"/>
                  <a:pt x="0" y="516"/>
                </a:cubicBezTo>
                <a:cubicBezTo>
                  <a:pt x="0" y="535"/>
                  <a:pt x="16" y="550"/>
                  <a:pt x="35" y="550"/>
                </a:cubicBezTo>
                <a:cubicBezTo>
                  <a:pt x="403" y="550"/>
                  <a:pt x="403" y="550"/>
                  <a:pt x="403" y="550"/>
                </a:cubicBezTo>
                <a:cubicBezTo>
                  <a:pt x="422" y="550"/>
                  <a:pt x="438" y="535"/>
                  <a:pt x="438" y="516"/>
                </a:cubicBezTo>
                <a:cubicBezTo>
                  <a:pt x="438" y="34"/>
                  <a:pt x="438" y="34"/>
                  <a:pt x="438" y="34"/>
                </a:cubicBezTo>
                <a:cubicBezTo>
                  <a:pt x="438" y="15"/>
                  <a:pt x="422" y="0"/>
                  <a:pt x="403" y="0"/>
                </a:cubicBezTo>
                <a:close/>
                <a:moveTo>
                  <a:pt x="219" y="539"/>
                </a:moveTo>
                <a:cubicBezTo>
                  <a:pt x="209" y="539"/>
                  <a:pt x="200" y="531"/>
                  <a:pt x="200" y="520"/>
                </a:cubicBezTo>
                <a:cubicBezTo>
                  <a:pt x="200" y="510"/>
                  <a:pt x="209" y="501"/>
                  <a:pt x="219" y="501"/>
                </a:cubicBezTo>
                <a:cubicBezTo>
                  <a:pt x="230" y="501"/>
                  <a:pt x="238" y="510"/>
                  <a:pt x="238" y="520"/>
                </a:cubicBezTo>
                <a:cubicBezTo>
                  <a:pt x="238" y="531"/>
                  <a:pt x="230" y="539"/>
                  <a:pt x="219" y="539"/>
                </a:cubicBezTo>
                <a:close/>
                <a:moveTo>
                  <a:pt x="393" y="488"/>
                </a:moveTo>
                <a:cubicBezTo>
                  <a:pt x="393" y="490"/>
                  <a:pt x="391" y="491"/>
                  <a:pt x="390" y="491"/>
                </a:cubicBezTo>
                <a:cubicBezTo>
                  <a:pt x="48" y="491"/>
                  <a:pt x="48" y="491"/>
                  <a:pt x="48" y="491"/>
                </a:cubicBezTo>
                <a:cubicBezTo>
                  <a:pt x="47" y="491"/>
                  <a:pt x="46" y="490"/>
                  <a:pt x="46" y="488"/>
                </a:cubicBezTo>
                <a:cubicBezTo>
                  <a:pt x="46" y="44"/>
                  <a:pt x="46" y="44"/>
                  <a:pt x="46" y="44"/>
                </a:cubicBezTo>
                <a:cubicBezTo>
                  <a:pt x="46" y="43"/>
                  <a:pt x="47" y="41"/>
                  <a:pt x="48" y="41"/>
                </a:cubicBezTo>
                <a:cubicBezTo>
                  <a:pt x="390" y="41"/>
                  <a:pt x="390" y="41"/>
                  <a:pt x="390" y="41"/>
                </a:cubicBezTo>
                <a:cubicBezTo>
                  <a:pt x="391" y="41"/>
                  <a:pt x="393" y="43"/>
                  <a:pt x="393" y="44"/>
                </a:cubicBezTo>
                <a:lnTo>
                  <a:pt x="393" y="48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21" name="Group 584"/>
          <p:cNvGrpSpPr>
            <a:grpSpLocks noChangeAspect="1"/>
          </p:cNvGrpSpPr>
          <p:nvPr/>
        </p:nvGrpSpPr>
        <p:grpSpPr>
          <a:xfrm>
            <a:off x="8193610" y="2685858"/>
            <a:ext cx="288000" cy="196977"/>
            <a:chOff x="1728289" y="4059154"/>
            <a:chExt cx="269670" cy="184441"/>
          </a:xfrm>
          <a:solidFill>
            <a:srgbClr val="FFFFFF"/>
          </a:solidFill>
        </p:grpSpPr>
        <p:sp>
          <p:nvSpPr>
            <p:cNvPr id="522" name="Freeform 5"/>
            <p:cNvSpPr>
              <a:spLocks/>
            </p:cNvSpPr>
            <p:nvPr/>
          </p:nvSpPr>
          <p:spPr bwMode="auto">
            <a:xfrm>
              <a:off x="1800867" y="4226283"/>
              <a:ext cx="124514" cy="17312"/>
            </a:xfrm>
            <a:custGeom>
              <a:avLst/>
              <a:gdLst>
                <a:gd name="T0" fmla="*/ 149 w 158"/>
                <a:gd name="T1" fmla="*/ 16 h 22"/>
                <a:gd name="T2" fmla="*/ 139 w 158"/>
                <a:gd name="T3" fmla="*/ 16 h 22"/>
                <a:gd name="T4" fmla="*/ 135 w 158"/>
                <a:gd name="T5" fmla="*/ 13 h 22"/>
                <a:gd name="T6" fmla="*/ 132 w 158"/>
                <a:gd name="T7" fmla="*/ 0 h 22"/>
                <a:gd name="T8" fmla="*/ 25 w 158"/>
                <a:gd name="T9" fmla="*/ 0 h 22"/>
                <a:gd name="T10" fmla="*/ 23 w 158"/>
                <a:gd name="T11" fmla="*/ 13 h 22"/>
                <a:gd name="T12" fmla="*/ 19 w 158"/>
                <a:gd name="T13" fmla="*/ 16 h 22"/>
                <a:gd name="T14" fmla="*/ 9 w 158"/>
                <a:gd name="T15" fmla="*/ 16 h 22"/>
                <a:gd name="T16" fmla="*/ 0 w 158"/>
                <a:gd name="T17" fmla="*/ 22 h 22"/>
                <a:gd name="T18" fmla="*/ 158 w 158"/>
                <a:gd name="T19" fmla="*/ 22 h 22"/>
                <a:gd name="T20" fmla="*/ 149 w 158"/>
                <a:gd name="T2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22">
                  <a:moveTo>
                    <a:pt x="149" y="16"/>
                  </a:moveTo>
                  <a:cubicBezTo>
                    <a:pt x="139" y="16"/>
                    <a:pt x="139" y="16"/>
                    <a:pt x="139" y="16"/>
                  </a:cubicBezTo>
                  <a:cubicBezTo>
                    <a:pt x="136" y="16"/>
                    <a:pt x="135" y="15"/>
                    <a:pt x="135" y="13"/>
                  </a:cubicBezTo>
                  <a:cubicBezTo>
                    <a:pt x="132" y="0"/>
                    <a:pt x="132" y="0"/>
                    <a:pt x="132" y="0"/>
                  </a:cubicBezTo>
                  <a:cubicBezTo>
                    <a:pt x="25" y="0"/>
                    <a:pt x="25" y="0"/>
                    <a:pt x="25" y="0"/>
                  </a:cubicBezTo>
                  <a:cubicBezTo>
                    <a:pt x="23" y="13"/>
                    <a:pt x="23" y="13"/>
                    <a:pt x="23" y="13"/>
                  </a:cubicBezTo>
                  <a:cubicBezTo>
                    <a:pt x="22" y="15"/>
                    <a:pt x="21" y="16"/>
                    <a:pt x="19" y="16"/>
                  </a:cubicBezTo>
                  <a:cubicBezTo>
                    <a:pt x="9" y="16"/>
                    <a:pt x="9" y="16"/>
                    <a:pt x="9" y="16"/>
                  </a:cubicBezTo>
                  <a:cubicBezTo>
                    <a:pt x="5" y="16"/>
                    <a:pt x="0" y="17"/>
                    <a:pt x="0" y="22"/>
                  </a:cubicBezTo>
                  <a:cubicBezTo>
                    <a:pt x="52" y="22"/>
                    <a:pt x="105" y="22"/>
                    <a:pt x="158" y="22"/>
                  </a:cubicBezTo>
                  <a:cubicBezTo>
                    <a:pt x="157" y="17"/>
                    <a:pt x="152" y="16"/>
                    <a:pt x="149" y="16"/>
                  </a:cubicBezTo>
                  <a:close/>
                </a:path>
              </a:pathLst>
            </a:custGeom>
            <a:solidFill>
              <a:srgbClr val="FEFEFE"/>
            </a:solidFill>
            <a:ln>
              <a:noFill/>
            </a:ln>
            <a:extLst/>
          </p:spPr>
          <p:txBody>
            <a:bodyPr/>
            <a:lstStyle/>
            <a:p>
              <a:pPr fontAlgn="auto">
                <a:spcBef>
                  <a:spcPts val="0"/>
                </a:spcBef>
                <a:spcAft>
                  <a:spcPts val="0"/>
                </a:spcAft>
                <a:defRPr/>
              </a:pPr>
              <a:endParaRPr lang="en-GB" b="1" kern="0" dirty="0">
                <a:solidFill>
                  <a:schemeClr val="bg1"/>
                </a:solidFill>
                <a:latin typeface="+mn-lt"/>
                <a:ea typeface="+mn-ea"/>
                <a:cs typeface="+mn-cs"/>
              </a:endParaRPr>
            </a:p>
          </p:txBody>
        </p:sp>
        <p:sp>
          <p:nvSpPr>
            <p:cNvPr id="523" name="Freeform 6"/>
            <p:cNvSpPr>
              <a:spLocks noEditPoints="1"/>
            </p:cNvSpPr>
            <p:nvPr/>
          </p:nvSpPr>
          <p:spPr bwMode="auto">
            <a:xfrm>
              <a:off x="1728289" y="4059154"/>
              <a:ext cx="269670" cy="163134"/>
            </a:xfrm>
            <a:custGeom>
              <a:avLst/>
              <a:gdLst>
                <a:gd name="T0" fmla="*/ 337 w 342"/>
                <a:gd name="T1" fmla="*/ 0 h 207"/>
                <a:gd name="T2" fmla="*/ 4 w 342"/>
                <a:gd name="T3" fmla="*/ 0 h 207"/>
                <a:gd name="T4" fmla="*/ 0 w 342"/>
                <a:gd name="T5" fmla="*/ 5 h 207"/>
                <a:gd name="T6" fmla="*/ 0 w 342"/>
                <a:gd name="T7" fmla="*/ 202 h 207"/>
                <a:gd name="T8" fmla="*/ 4 w 342"/>
                <a:gd name="T9" fmla="*/ 207 h 207"/>
                <a:gd name="T10" fmla="*/ 337 w 342"/>
                <a:gd name="T11" fmla="*/ 207 h 207"/>
                <a:gd name="T12" fmla="*/ 342 w 342"/>
                <a:gd name="T13" fmla="*/ 202 h 207"/>
                <a:gd name="T14" fmla="*/ 342 w 342"/>
                <a:gd name="T15" fmla="*/ 5 h 207"/>
                <a:gd name="T16" fmla="*/ 337 w 342"/>
                <a:gd name="T17" fmla="*/ 0 h 207"/>
                <a:gd name="T18" fmla="*/ 32 w 342"/>
                <a:gd name="T19" fmla="*/ 199 h 207"/>
                <a:gd name="T20" fmla="*/ 21 w 342"/>
                <a:gd name="T21" fmla="*/ 199 h 207"/>
                <a:gd name="T22" fmla="*/ 21 w 342"/>
                <a:gd name="T23" fmla="*/ 195 h 207"/>
                <a:gd name="T24" fmla="*/ 32 w 342"/>
                <a:gd name="T25" fmla="*/ 195 h 207"/>
                <a:gd name="T26" fmla="*/ 32 w 342"/>
                <a:gd name="T27" fmla="*/ 199 h 207"/>
                <a:gd name="T28" fmla="*/ 327 w 342"/>
                <a:gd name="T29" fmla="*/ 187 h 207"/>
                <a:gd name="T30" fmla="*/ 14 w 342"/>
                <a:gd name="T31" fmla="*/ 187 h 207"/>
                <a:gd name="T32" fmla="*/ 14 w 342"/>
                <a:gd name="T33" fmla="*/ 15 h 207"/>
                <a:gd name="T34" fmla="*/ 327 w 342"/>
                <a:gd name="T35" fmla="*/ 15 h 207"/>
                <a:gd name="T36" fmla="*/ 327 w 342"/>
                <a:gd name="T37" fmla="*/ 18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2" h="207">
                  <a:moveTo>
                    <a:pt x="337" y="0"/>
                  </a:moveTo>
                  <a:cubicBezTo>
                    <a:pt x="4" y="0"/>
                    <a:pt x="4" y="0"/>
                    <a:pt x="4" y="0"/>
                  </a:cubicBezTo>
                  <a:cubicBezTo>
                    <a:pt x="2" y="0"/>
                    <a:pt x="0" y="2"/>
                    <a:pt x="0" y="5"/>
                  </a:cubicBezTo>
                  <a:cubicBezTo>
                    <a:pt x="0" y="202"/>
                    <a:pt x="0" y="202"/>
                    <a:pt x="0" y="202"/>
                  </a:cubicBezTo>
                  <a:cubicBezTo>
                    <a:pt x="0" y="205"/>
                    <a:pt x="2" y="207"/>
                    <a:pt x="4" y="207"/>
                  </a:cubicBezTo>
                  <a:cubicBezTo>
                    <a:pt x="337" y="207"/>
                    <a:pt x="337" y="207"/>
                    <a:pt x="337" y="207"/>
                  </a:cubicBezTo>
                  <a:cubicBezTo>
                    <a:pt x="340" y="207"/>
                    <a:pt x="342" y="205"/>
                    <a:pt x="342" y="202"/>
                  </a:cubicBezTo>
                  <a:cubicBezTo>
                    <a:pt x="342" y="5"/>
                    <a:pt x="342" y="5"/>
                    <a:pt x="342" y="5"/>
                  </a:cubicBezTo>
                  <a:cubicBezTo>
                    <a:pt x="342" y="2"/>
                    <a:pt x="340" y="0"/>
                    <a:pt x="337" y="0"/>
                  </a:cubicBezTo>
                  <a:close/>
                  <a:moveTo>
                    <a:pt x="32" y="199"/>
                  </a:moveTo>
                  <a:cubicBezTo>
                    <a:pt x="21" y="199"/>
                    <a:pt x="21" y="199"/>
                    <a:pt x="21" y="199"/>
                  </a:cubicBezTo>
                  <a:cubicBezTo>
                    <a:pt x="21" y="195"/>
                    <a:pt x="21" y="195"/>
                    <a:pt x="21" y="195"/>
                  </a:cubicBezTo>
                  <a:cubicBezTo>
                    <a:pt x="32" y="195"/>
                    <a:pt x="32" y="195"/>
                    <a:pt x="32" y="195"/>
                  </a:cubicBezTo>
                  <a:lnTo>
                    <a:pt x="32" y="199"/>
                  </a:lnTo>
                  <a:close/>
                  <a:moveTo>
                    <a:pt x="327" y="187"/>
                  </a:moveTo>
                  <a:cubicBezTo>
                    <a:pt x="14" y="187"/>
                    <a:pt x="14" y="187"/>
                    <a:pt x="14" y="187"/>
                  </a:cubicBezTo>
                  <a:cubicBezTo>
                    <a:pt x="14" y="15"/>
                    <a:pt x="14" y="15"/>
                    <a:pt x="14" y="15"/>
                  </a:cubicBezTo>
                  <a:cubicBezTo>
                    <a:pt x="327" y="15"/>
                    <a:pt x="327" y="15"/>
                    <a:pt x="327" y="15"/>
                  </a:cubicBezTo>
                  <a:lnTo>
                    <a:pt x="327" y="187"/>
                  </a:lnTo>
                  <a:close/>
                </a:path>
              </a:pathLst>
            </a:custGeom>
            <a:solidFill>
              <a:srgbClr val="FEFEFE"/>
            </a:solidFill>
            <a:ln>
              <a:noFill/>
            </a:ln>
            <a:extLst/>
          </p:spPr>
          <p:txBody>
            <a:bodyPr/>
            <a:lstStyle/>
            <a:p>
              <a:pPr fontAlgn="auto">
                <a:spcBef>
                  <a:spcPts val="0"/>
                </a:spcBef>
                <a:spcAft>
                  <a:spcPts val="0"/>
                </a:spcAft>
                <a:defRPr/>
              </a:pPr>
              <a:endParaRPr lang="en-GB" b="1" kern="0" dirty="0">
                <a:solidFill>
                  <a:schemeClr val="bg1"/>
                </a:solidFill>
                <a:latin typeface="+mn-lt"/>
                <a:ea typeface="+mn-ea"/>
                <a:cs typeface="+mn-cs"/>
              </a:endParaRPr>
            </a:p>
          </p:txBody>
        </p:sp>
      </p:grpSp>
      <p:grpSp>
        <p:nvGrpSpPr>
          <p:cNvPr id="524" name="Group 622"/>
          <p:cNvGrpSpPr>
            <a:grpSpLocks/>
          </p:cNvGrpSpPr>
          <p:nvPr/>
        </p:nvGrpSpPr>
        <p:grpSpPr bwMode="auto">
          <a:xfrm>
            <a:off x="438150" y="2994015"/>
            <a:ext cx="4733912" cy="1685946"/>
            <a:chOff x="318723" y="2905703"/>
            <a:chExt cx="4485859" cy="1894552"/>
          </a:xfrm>
        </p:grpSpPr>
        <p:graphicFrame>
          <p:nvGraphicFramePr>
            <p:cNvPr id="525" name="Chart 629"/>
            <p:cNvGraphicFramePr>
              <a:graphicFrameLocks/>
            </p:cNvGraphicFramePr>
            <p:nvPr/>
          </p:nvGraphicFramePr>
          <p:xfrm>
            <a:off x="341845" y="2905703"/>
            <a:ext cx="4462737" cy="1894552"/>
          </p:xfrm>
          <a:graphic>
            <a:graphicData uri="http://schemas.openxmlformats.org/presentationml/2006/ole">
              <mc:AlternateContent xmlns:mc="http://schemas.openxmlformats.org/markup-compatibility/2006">
                <mc:Choice xmlns:v="urn:schemas-microsoft-com:vml" Requires="v">
                  <p:oleObj spid="_x0000_s293865" r:id="rId47" imgW="4712616" imgH="1688738" progId="Excel.Chart.8">
                    <p:embed/>
                  </p:oleObj>
                </mc:Choice>
                <mc:Fallback>
                  <p:oleObj r:id="rId47" imgW="4712616" imgH="1688738" progId="Excel.Chart.8">
                    <p:embed/>
                    <p:pic>
                      <p:nvPicPr>
                        <p:cNvPr id="0" name=""/>
                        <p:cNvPicPr>
                          <a:picLocks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341845" y="2905703"/>
                          <a:ext cx="4462737" cy="1894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26" name="TextBox 101"/>
            <p:cNvSpPr txBox="1">
              <a:spLocks noChangeArrowheads="1"/>
            </p:cNvSpPr>
            <p:nvPr/>
          </p:nvSpPr>
          <p:spPr bwMode="auto">
            <a:xfrm>
              <a:off x="329254" y="3160816"/>
              <a:ext cx="1013909" cy="206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FFFFFF"/>
                  </a:solidFill>
                </a:rPr>
                <a:t>Compartirá una foto</a:t>
              </a:r>
            </a:p>
          </p:txBody>
        </p:sp>
        <p:sp>
          <p:nvSpPr>
            <p:cNvPr id="527" name="TextBox 101"/>
            <p:cNvSpPr txBox="1">
              <a:spLocks noChangeArrowheads="1"/>
            </p:cNvSpPr>
            <p:nvPr/>
          </p:nvSpPr>
          <p:spPr bwMode="auto">
            <a:xfrm>
              <a:off x="327749" y="3415917"/>
              <a:ext cx="908607" cy="20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FFFFFF"/>
                  </a:solidFill>
                </a:rPr>
                <a:t>Compartirá un enlace</a:t>
              </a:r>
            </a:p>
          </p:txBody>
        </p:sp>
        <p:sp>
          <p:nvSpPr>
            <p:cNvPr id="528" name="TextBox 101"/>
            <p:cNvSpPr txBox="1">
              <a:spLocks noChangeArrowheads="1"/>
            </p:cNvSpPr>
            <p:nvPr/>
          </p:nvSpPr>
          <p:spPr bwMode="auto">
            <a:xfrm>
              <a:off x="324740" y="3665666"/>
              <a:ext cx="1430175" cy="193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dirty="0" err="1">
                  <a:solidFill>
                    <a:srgbClr val="262626"/>
                  </a:solidFill>
                </a:rPr>
                <a:t>Responderá</a:t>
              </a:r>
              <a:r>
                <a:rPr lang="en-US" sz="600" dirty="0">
                  <a:solidFill>
                    <a:srgbClr val="262626"/>
                  </a:solidFill>
                </a:rPr>
                <a:t> a un </a:t>
              </a:r>
              <a:r>
                <a:rPr lang="en-US" sz="600" dirty="0" err="1">
                  <a:solidFill>
                    <a:srgbClr val="262626"/>
                  </a:solidFill>
                </a:rPr>
                <a:t>comentario</a:t>
              </a:r>
              <a:endParaRPr lang="en-US" sz="600" dirty="0">
                <a:solidFill>
                  <a:srgbClr val="262626"/>
                </a:solidFill>
              </a:endParaRPr>
            </a:p>
          </p:txBody>
        </p:sp>
        <p:sp>
          <p:nvSpPr>
            <p:cNvPr id="529" name="TextBox 101"/>
            <p:cNvSpPr txBox="1">
              <a:spLocks noChangeArrowheads="1"/>
            </p:cNvSpPr>
            <p:nvPr/>
          </p:nvSpPr>
          <p:spPr bwMode="auto">
            <a:xfrm>
              <a:off x="318723" y="3920768"/>
              <a:ext cx="1015414" cy="206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Compartirá un vídeo</a:t>
              </a:r>
            </a:p>
          </p:txBody>
        </p:sp>
        <p:sp>
          <p:nvSpPr>
            <p:cNvPr id="556" name="TextBox 101"/>
            <p:cNvSpPr txBox="1">
              <a:spLocks noChangeArrowheads="1"/>
            </p:cNvSpPr>
            <p:nvPr/>
          </p:nvSpPr>
          <p:spPr bwMode="auto">
            <a:xfrm>
              <a:off x="321732" y="4162758"/>
              <a:ext cx="2118429" cy="215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0000"/>
                </a:lnSpc>
                <a:spcBef>
                  <a:spcPct val="0"/>
                </a:spcBef>
              </a:pPr>
              <a:r>
                <a:rPr lang="en-US" sz="500" dirty="0" smtClean="0">
                  <a:solidFill>
                    <a:schemeClr val="bg1"/>
                  </a:solidFill>
                  <a:cs typeface="Arial"/>
                </a:rPr>
                <a:t>Dará </a:t>
              </a:r>
              <a:r>
                <a:rPr lang="en-US" sz="500" dirty="0">
                  <a:solidFill>
                    <a:schemeClr val="bg1"/>
                  </a:solidFill>
                  <a:cs typeface="Arial"/>
                </a:rPr>
                <a:t>like a un </a:t>
              </a:r>
              <a:r>
                <a:rPr lang="en-US" sz="500" dirty="0" err="1">
                  <a:solidFill>
                    <a:schemeClr val="bg1"/>
                  </a:solidFill>
                  <a:cs typeface="Arial"/>
                </a:rPr>
                <a:t>futbolista</a:t>
              </a:r>
              <a:r>
                <a:rPr lang="en-US" sz="500" dirty="0">
                  <a:solidFill>
                    <a:schemeClr val="bg1"/>
                  </a:solidFill>
                  <a:cs typeface="Arial"/>
                </a:rPr>
                <a:t> </a:t>
              </a:r>
              <a:r>
                <a:rPr lang="en-US" sz="500" dirty="0" smtClean="0">
                  <a:solidFill>
                    <a:schemeClr val="bg1"/>
                  </a:solidFill>
                  <a:cs typeface="Arial"/>
                </a:rPr>
                <a:t>(</a:t>
              </a:r>
              <a:r>
                <a:rPr lang="en-US" sz="500" dirty="0" err="1" smtClean="0">
                  <a:solidFill>
                    <a:schemeClr val="bg1"/>
                  </a:solidFill>
                  <a:cs typeface="Arial"/>
                </a:rPr>
                <a:t>barra</a:t>
              </a:r>
              <a:r>
                <a:rPr lang="en-US" sz="500" dirty="0" smtClean="0">
                  <a:solidFill>
                    <a:schemeClr val="bg1"/>
                  </a:solidFill>
                  <a:cs typeface="Arial"/>
                </a:rPr>
                <a:t> </a:t>
              </a:r>
              <a:r>
                <a:rPr lang="en-US" sz="500" dirty="0" err="1" smtClean="0">
                  <a:solidFill>
                    <a:schemeClr val="bg1"/>
                  </a:solidFill>
                  <a:cs typeface="Arial"/>
                </a:rPr>
                <a:t>blanca</a:t>
              </a:r>
              <a:r>
                <a:rPr lang="en-US" sz="500" dirty="0" smtClean="0">
                  <a:solidFill>
                    <a:schemeClr val="bg1"/>
                  </a:solidFill>
                  <a:cs typeface="Arial"/>
                </a:rPr>
                <a:t>) </a:t>
              </a:r>
              <a:r>
                <a:rPr lang="en-US" sz="500" dirty="0">
                  <a:solidFill>
                    <a:schemeClr val="bg1"/>
                  </a:solidFill>
                  <a:cs typeface="Arial"/>
                </a:rPr>
                <a:t>o a la </a:t>
              </a:r>
              <a:r>
                <a:rPr lang="en-US" sz="500" dirty="0" err="1">
                  <a:solidFill>
                    <a:schemeClr val="bg1"/>
                  </a:solidFill>
                  <a:cs typeface="Arial"/>
                </a:rPr>
                <a:t>página</a:t>
              </a:r>
              <a:r>
                <a:rPr lang="en-US" sz="500" dirty="0">
                  <a:solidFill>
                    <a:schemeClr val="bg1"/>
                  </a:solidFill>
                  <a:cs typeface="Arial"/>
                </a:rPr>
                <a:t> de </a:t>
              </a:r>
              <a:r>
                <a:rPr lang="en-US" sz="500" dirty="0" err="1">
                  <a:solidFill>
                    <a:schemeClr val="bg1"/>
                  </a:solidFill>
                  <a:cs typeface="Arial"/>
                </a:rPr>
                <a:t>una</a:t>
              </a:r>
              <a:r>
                <a:rPr lang="en-US" sz="500" dirty="0">
                  <a:solidFill>
                    <a:schemeClr val="bg1"/>
                  </a:solidFill>
                  <a:cs typeface="Arial"/>
                </a:rPr>
                <a:t> </a:t>
              </a:r>
              <a:r>
                <a:rPr lang="en-US" sz="500" dirty="0" err="1">
                  <a:solidFill>
                    <a:schemeClr val="bg1"/>
                  </a:solidFill>
                  <a:cs typeface="Arial"/>
                </a:rPr>
                <a:t>marca</a:t>
              </a:r>
              <a:r>
                <a:rPr lang="en-US" sz="500" dirty="0">
                  <a:solidFill>
                    <a:schemeClr val="bg1"/>
                  </a:solidFill>
                  <a:cs typeface="Arial"/>
                </a:rPr>
                <a:t> </a:t>
              </a:r>
              <a:r>
                <a:rPr lang="en-US" sz="500" dirty="0" smtClean="0">
                  <a:solidFill>
                    <a:schemeClr val="bg1"/>
                  </a:solidFill>
                  <a:cs typeface="Arial"/>
                </a:rPr>
                <a:t>(</a:t>
              </a:r>
              <a:r>
                <a:rPr lang="en-US" sz="500" dirty="0" err="1" smtClean="0">
                  <a:solidFill>
                    <a:schemeClr val="bg1"/>
                  </a:solidFill>
                  <a:cs typeface="Arial"/>
                </a:rPr>
                <a:t>barra</a:t>
              </a:r>
              <a:r>
                <a:rPr lang="en-US" sz="500" dirty="0" smtClean="0">
                  <a:solidFill>
                    <a:schemeClr val="bg1"/>
                  </a:solidFill>
                  <a:cs typeface="Arial"/>
                </a:rPr>
                <a:t> </a:t>
              </a:r>
              <a:r>
                <a:rPr lang="en-US" sz="500" dirty="0" err="1" smtClean="0">
                  <a:solidFill>
                    <a:schemeClr val="bg1"/>
                  </a:solidFill>
                  <a:cs typeface="Arial"/>
                </a:rPr>
                <a:t>naranja</a:t>
              </a:r>
              <a:r>
                <a:rPr lang="en-US" sz="400" dirty="0">
                  <a:solidFill>
                    <a:schemeClr val="bg1"/>
                  </a:solidFill>
                  <a:cs typeface="Arial"/>
                </a:rPr>
                <a:t>)</a:t>
              </a:r>
            </a:p>
          </p:txBody>
        </p:sp>
        <p:sp>
          <p:nvSpPr>
            <p:cNvPr id="557" name="TextBox 101"/>
            <p:cNvSpPr txBox="1">
              <a:spLocks noChangeArrowheads="1"/>
            </p:cNvSpPr>
            <p:nvPr/>
          </p:nvSpPr>
          <p:spPr bwMode="auto">
            <a:xfrm>
              <a:off x="329254" y="4411347"/>
              <a:ext cx="1471946" cy="216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FFFFFF"/>
                  </a:solidFill>
                </a:rPr>
                <a:t>Usará una app de la Copa Mundial FIFA</a:t>
              </a:r>
            </a:p>
          </p:txBody>
        </p:sp>
      </p:grpSp>
      <p:grpSp>
        <p:nvGrpSpPr>
          <p:cNvPr id="558" name="Group 109574"/>
          <p:cNvGrpSpPr>
            <a:grpSpLocks/>
          </p:cNvGrpSpPr>
          <p:nvPr/>
        </p:nvGrpSpPr>
        <p:grpSpPr bwMode="auto">
          <a:xfrm>
            <a:off x="4157663" y="4184650"/>
            <a:ext cx="665162" cy="306388"/>
            <a:chOff x="3844526" y="4132207"/>
            <a:chExt cx="664090" cy="305670"/>
          </a:xfrm>
        </p:grpSpPr>
        <p:grpSp>
          <p:nvGrpSpPr>
            <p:cNvPr id="559" name="Group 109573"/>
            <p:cNvGrpSpPr>
              <a:grpSpLocks/>
            </p:cNvGrpSpPr>
            <p:nvPr/>
          </p:nvGrpSpPr>
          <p:grpSpPr bwMode="auto">
            <a:xfrm>
              <a:off x="3844526" y="4132207"/>
              <a:ext cx="664090" cy="227279"/>
              <a:chOff x="3844526" y="4132207"/>
              <a:chExt cx="664090" cy="227279"/>
            </a:xfrm>
          </p:grpSpPr>
          <p:sp>
            <p:nvSpPr>
              <p:cNvPr id="561" name="Rectangle 560"/>
              <p:cNvSpPr/>
              <p:nvPr/>
            </p:nvSpPr>
            <p:spPr>
              <a:xfrm>
                <a:off x="3844526" y="4189223"/>
                <a:ext cx="71322" cy="72854"/>
              </a:xfrm>
              <a:prstGeom prst="rect">
                <a:avLst/>
              </a:prstGeom>
              <a:solidFill>
                <a:schemeClr val="bg1"/>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562" name="TextBox 101"/>
              <p:cNvSpPr txBox="1">
                <a:spLocks noChangeArrowheads="1"/>
              </p:cNvSpPr>
              <p:nvPr/>
            </p:nvSpPr>
            <p:spPr bwMode="auto">
              <a:xfrm>
                <a:off x="3846110" y="4132207"/>
                <a:ext cx="662506" cy="209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General</a:t>
                </a:r>
              </a:p>
            </p:txBody>
          </p:sp>
          <p:sp>
            <p:nvSpPr>
              <p:cNvPr id="563" name="Rectangle 562"/>
              <p:cNvSpPr/>
              <p:nvPr/>
            </p:nvSpPr>
            <p:spPr>
              <a:xfrm>
                <a:off x="3844526" y="4287417"/>
                <a:ext cx="71322" cy="72854"/>
              </a:xfrm>
              <a:prstGeom prst="rect">
                <a:avLst/>
              </a:prstGeom>
              <a:solidFill>
                <a:schemeClr val="tx1"/>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grpSp>
        <p:sp>
          <p:nvSpPr>
            <p:cNvPr id="560" name="TextBox 101"/>
            <p:cNvSpPr txBox="1">
              <a:spLocks noChangeArrowheads="1"/>
            </p:cNvSpPr>
            <p:nvPr/>
          </p:nvSpPr>
          <p:spPr bwMode="auto">
            <a:xfrm>
              <a:off x="3852450" y="4230401"/>
              <a:ext cx="597523" cy="207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Marcas</a:t>
              </a:r>
            </a:p>
          </p:txBody>
        </p:sp>
      </p:grpSp>
      <p:pic>
        <p:nvPicPr>
          <p:cNvPr id="564" name="Picture 33" descr="http://icons.iconarchive.com/icons/visualpharm/icons8-metro-style/512/Very-Basic-Link-icon.png"/>
          <p:cNvPicPr>
            <a:picLocks noChangeAspect="1" noChangeArrowheads="1"/>
          </p:cNvPicPr>
          <p:nvPr/>
        </p:nvPicPr>
        <p:blipFill>
          <a:blip r:embed="rId49" cstate="screen">
            <a:lum bright="70000" contrast="-70000"/>
            <a:extLst>
              <a:ext uri="{28A0092B-C50C-407E-A947-70E740481C1C}">
                <a14:useLocalDpi xmlns:a14="http://schemas.microsoft.com/office/drawing/2010/main"/>
              </a:ext>
            </a:extLst>
          </a:blip>
          <a:srcRect/>
          <a:stretch>
            <a:fillRect/>
          </a:stretch>
        </p:blipFill>
        <p:spPr bwMode="auto">
          <a:xfrm>
            <a:off x="315913" y="3432175"/>
            <a:ext cx="144462"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5" name="Picture 35" descr="http://icons.iconarchive.com/icons/visualpharm/icons8-metro-style/512/Photo-Video-Slr-camera-icon.png"/>
          <p:cNvPicPr>
            <a:picLocks noChangeAspect="1" noChangeArrowheads="1"/>
          </p:cNvPicPr>
          <p:nvPr/>
        </p:nvPicPr>
        <p:blipFill>
          <a:blip r:embed="rId50" cstate="screen">
            <a:lum bright="70000" contrast="-70000"/>
            <a:extLst>
              <a:ext uri="{28A0092B-C50C-407E-A947-70E740481C1C}">
                <a14:useLocalDpi xmlns:a14="http://schemas.microsoft.com/office/drawing/2010/main"/>
              </a:ext>
            </a:extLst>
          </a:blip>
          <a:srcRect/>
          <a:stretch>
            <a:fillRect/>
          </a:stretch>
        </p:blipFill>
        <p:spPr bwMode="auto">
          <a:xfrm>
            <a:off x="307975" y="3184525"/>
            <a:ext cx="166688" cy="16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6" name="Picture 43" descr="http://www.endlessicons.com/wp-content/uploads/2013/05/comments-icon-614x460.png"/>
          <p:cNvPicPr>
            <a:picLocks noChangeAspect="1" noChangeArrowheads="1"/>
          </p:cNvPicPr>
          <p:nvPr/>
        </p:nvPicPr>
        <p:blipFill>
          <a:blip r:embed="rId51" cstate="screen">
            <a:lum bright="70000" contrast="-70000"/>
            <a:extLst>
              <a:ext uri="{28A0092B-C50C-407E-A947-70E740481C1C}">
                <a14:useLocalDpi xmlns:a14="http://schemas.microsoft.com/office/drawing/2010/main"/>
              </a:ext>
            </a:extLst>
          </a:blip>
          <a:srcRect/>
          <a:stretch>
            <a:fillRect/>
          </a:stretch>
        </p:blipFill>
        <p:spPr bwMode="auto">
          <a:xfrm>
            <a:off x="301625" y="3660775"/>
            <a:ext cx="173038" cy="12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7" name="Picture 45" descr="http://sensatejournal.com/wp-content/themes/sensate/images/icon_video.png"/>
          <p:cNvPicPr>
            <a:picLocks noChangeAspect="1" noChangeArrowheads="1"/>
          </p:cNvPicPr>
          <p:nvPr/>
        </p:nvPicPr>
        <p:blipFill>
          <a:blip r:embed="rId52" cstate="screen">
            <a:lum bright="70000" contrast="-70000"/>
            <a:extLst>
              <a:ext uri="{28A0092B-C50C-407E-A947-70E740481C1C}">
                <a14:useLocalDpi xmlns:a14="http://schemas.microsoft.com/office/drawing/2010/main"/>
              </a:ext>
            </a:extLst>
          </a:blip>
          <a:srcRect/>
          <a:stretch>
            <a:fillRect/>
          </a:stretch>
        </p:blipFill>
        <p:spPr bwMode="auto">
          <a:xfrm>
            <a:off x="327025" y="3878263"/>
            <a:ext cx="139700" cy="134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8" name="Picture 49" descr="http://upload.wikimedia.org/wikipedia/commons/1/13/Facebook_like_thumb.png"/>
          <p:cNvPicPr>
            <a:picLocks noChangeAspect="1" noChangeArrowheads="1"/>
          </p:cNvPicPr>
          <p:nvPr/>
        </p:nvPicPr>
        <p:blipFill>
          <a:blip r:embed="rId53" cstate="screen">
            <a:lum bright="70000" contrast="-70000"/>
            <a:extLst>
              <a:ext uri="{28A0092B-C50C-407E-A947-70E740481C1C}">
                <a14:useLocalDpi xmlns:a14="http://schemas.microsoft.com/office/drawing/2010/main"/>
              </a:ext>
            </a:extLst>
          </a:blip>
          <a:srcRect/>
          <a:stretch>
            <a:fillRect/>
          </a:stretch>
        </p:blipFill>
        <p:spPr bwMode="auto">
          <a:xfrm>
            <a:off x="320675" y="4100513"/>
            <a:ext cx="153988" cy="128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9" name="Picture 646"/>
          <p:cNvPicPr>
            <a:picLocks noChangeAspect="1"/>
          </p:cNvPicPr>
          <p:nvPr/>
        </p:nvPicPr>
        <p:blipFill>
          <a:blip r:embed="rId54" cstate="screen">
            <a:extLst>
              <a:ext uri="{28A0092B-C50C-407E-A947-70E740481C1C}">
                <a14:useLocalDpi xmlns:a14="http://schemas.microsoft.com/office/drawing/2010/main"/>
              </a:ext>
            </a:extLst>
          </a:blip>
          <a:srcRect/>
          <a:stretch>
            <a:fillRect/>
          </a:stretch>
        </p:blipFill>
        <p:spPr bwMode="auto">
          <a:xfrm>
            <a:off x="323850" y="4316413"/>
            <a:ext cx="150813"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0" name="Rectangle 587"/>
          <p:cNvSpPr>
            <a:spLocks noChangeArrowheads="1"/>
          </p:cNvSpPr>
          <p:nvPr/>
        </p:nvSpPr>
        <p:spPr bwMode="auto">
          <a:xfrm>
            <a:off x="4664075" y="2994025"/>
            <a:ext cx="40417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SzPct val="100000"/>
            </a:pPr>
            <a:r>
              <a:rPr lang="en-US" sz="1000">
                <a:solidFill>
                  <a:srgbClr val="262626"/>
                </a:solidFill>
                <a:latin typeface="Impact" charset="0"/>
              </a:rPr>
              <a:t>Y PRETENDEN REALIZAR LAS SIGUIENTES </a:t>
            </a:r>
            <a:r>
              <a:rPr lang="en-US" sz="1000">
                <a:solidFill>
                  <a:srgbClr val="FFFFFF"/>
                </a:solidFill>
                <a:latin typeface="Impact" charset="0"/>
              </a:rPr>
              <a:t>ACTIVIDADES:</a:t>
            </a:r>
          </a:p>
        </p:txBody>
      </p:sp>
      <p:grpSp>
        <p:nvGrpSpPr>
          <p:cNvPr id="571" name="Group 109572"/>
          <p:cNvGrpSpPr>
            <a:grpSpLocks/>
          </p:cNvGrpSpPr>
          <p:nvPr/>
        </p:nvGrpSpPr>
        <p:grpSpPr bwMode="auto">
          <a:xfrm>
            <a:off x="7427913" y="3543300"/>
            <a:ext cx="1682750" cy="866775"/>
            <a:chOff x="7517694" y="3420084"/>
            <a:chExt cx="1681666" cy="865974"/>
          </a:xfrm>
        </p:grpSpPr>
        <p:grpSp>
          <p:nvGrpSpPr>
            <p:cNvPr id="572" name="Group 109571"/>
            <p:cNvGrpSpPr>
              <a:grpSpLocks/>
            </p:cNvGrpSpPr>
            <p:nvPr/>
          </p:nvGrpSpPr>
          <p:grpSpPr bwMode="auto">
            <a:xfrm>
              <a:off x="7517694" y="3420084"/>
              <a:ext cx="72000" cy="857772"/>
              <a:chOff x="7517694" y="3420084"/>
              <a:chExt cx="72000" cy="857772"/>
            </a:xfrm>
          </p:grpSpPr>
          <p:sp>
            <p:nvSpPr>
              <p:cNvPr id="593" name="Rectangle 592"/>
              <p:cNvSpPr/>
              <p:nvPr/>
            </p:nvSpPr>
            <p:spPr>
              <a:xfrm>
                <a:off x="7517694" y="3420084"/>
                <a:ext cx="71391" cy="71372"/>
              </a:xfrm>
              <a:prstGeom prst="rect">
                <a:avLst/>
              </a:prstGeom>
              <a:solidFill>
                <a:schemeClr val="accent1">
                  <a:lumMod val="75000"/>
                </a:schemeClr>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02" name="Rectangle 601"/>
              <p:cNvSpPr/>
              <p:nvPr/>
            </p:nvSpPr>
            <p:spPr>
              <a:xfrm>
                <a:off x="7517694" y="3532693"/>
                <a:ext cx="71391" cy="71371"/>
              </a:xfrm>
              <a:prstGeom prst="rect">
                <a:avLst/>
              </a:prstGeom>
              <a:solidFill>
                <a:schemeClr val="accent2">
                  <a:lumMod val="75000"/>
                </a:schemeClr>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03" name="Rectangle 602"/>
              <p:cNvSpPr/>
              <p:nvPr/>
            </p:nvSpPr>
            <p:spPr>
              <a:xfrm>
                <a:off x="7517694" y="3645301"/>
                <a:ext cx="71391" cy="71372"/>
              </a:xfrm>
              <a:prstGeom prst="rect">
                <a:avLst/>
              </a:prstGeom>
              <a:solidFill>
                <a:schemeClr val="accent3"/>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04" name="Rectangle 603"/>
              <p:cNvSpPr/>
              <p:nvPr/>
            </p:nvSpPr>
            <p:spPr>
              <a:xfrm>
                <a:off x="7517694" y="3756323"/>
                <a:ext cx="71391" cy="72958"/>
              </a:xfrm>
              <a:prstGeom prst="rect">
                <a:avLst/>
              </a:prstGeom>
              <a:solidFill>
                <a:schemeClr val="accent4"/>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05" name="Rectangle 604"/>
              <p:cNvSpPr/>
              <p:nvPr/>
            </p:nvSpPr>
            <p:spPr>
              <a:xfrm>
                <a:off x="7517694" y="3868932"/>
                <a:ext cx="71391" cy="72958"/>
              </a:xfrm>
              <a:prstGeom prst="rect">
                <a:avLst/>
              </a:prstGeom>
              <a:solidFill>
                <a:schemeClr val="accent5"/>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06" name="Rectangle 605"/>
              <p:cNvSpPr/>
              <p:nvPr/>
            </p:nvSpPr>
            <p:spPr>
              <a:xfrm>
                <a:off x="7517694" y="3981540"/>
                <a:ext cx="71391" cy="71372"/>
              </a:xfrm>
              <a:prstGeom prst="rect">
                <a:avLst/>
              </a:prstGeom>
              <a:solidFill>
                <a:schemeClr val="accent6"/>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07" name="Rectangle 606"/>
              <p:cNvSpPr/>
              <p:nvPr/>
            </p:nvSpPr>
            <p:spPr>
              <a:xfrm>
                <a:off x="7517694" y="4094149"/>
                <a:ext cx="71391" cy="71371"/>
              </a:xfrm>
              <a:prstGeom prst="rect">
                <a:avLst/>
              </a:prstGeom>
              <a:solidFill>
                <a:schemeClr val="tx2"/>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08" name="Rectangle 607"/>
              <p:cNvSpPr/>
              <p:nvPr/>
            </p:nvSpPr>
            <p:spPr>
              <a:xfrm>
                <a:off x="7517694" y="4206757"/>
                <a:ext cx="71391" cy="71372"/>
              </a:xfrm>
              <a:prstGeom prst="rect">
                <a:avLst/>
              </a:prstGeom>
              <a:solidFill>
                <a:schemeClr val="bg1">
                  <a:lumMod val="50000"/>
                </a:schemeClr>
              </a:solidFill>
            </p:spPr>
            <p:txBody>
              <a:bodyPr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grpSp>
        <p:sp>
          <p:nvSpPr>
            <p:cNvPr id="573" name="TextBox 101"/>
            <p:cNvSpPr txBox="1">
              <a:spLocks noChangeArrowheads="1"/>
            </p:cNvSpPr>
            <p:nvPr/>
          </p:nvSpPr>
          <p:spPr bwMode="auto">
            <a:xfrm>
              <a:off x="7535145" y="3429600"/>
              <a:ext cx="1194618" cy="72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Chatear con amigos</a:t>
              </a:r>
            </a:p>
          </p:txBody>
        </p:sp>
        <p:sp>
          <p:nvSpPr>
            <p:cNvPr id="582" name="TextBox 101"/>
            <p:cNvSpPr txBox="1">
              <a:spLocks noChangeArrowheads="1"/>
            </p:cNvSpPr>
            <p:nvPr/>
          </p:nvSpPr>
          <p:spPr bwMode="auto">
            <a:xfrm>
              <a:off x="7535145" y="3542209"/>
              <a:ext cx="1194618" cy="71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Jugar</a:t>
              </a:r>
            </a:p>
          </p:txBody>
        </p:sp>
        <p:sp>
          <p:nvSpPr>
            <p:cNvPr id="583" name="TextBox 101"/>
            <p:cNvSpPr txBox="1">
              <a:spLocks noChangeArrowheads="1"/>
            </p:cNvSpPr>
            <p:nvPr/>
          </p:nvSpPr>
          <p:spPr bwMode="auto">
            <a:xfrm>
              <a:off x="7535145" y="3654817"/>
              <a:ext cx="1557195" cy="45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dirty="0" err="1">
                  <a:solidFill>
                    <a:srgbClr val="262626"/>
                  </a:solidFill>
                </a:rPr>
                <a:t>Buscar</a:t>
              </a:r>
              <a:r>
                <a:rPr lang="en-US" sz="600" dirty="0">
                  <a:solidFill>
                    <a:srgbClr val="262626"/>
                  </a:solidFill>
                </a:rPr>
                <a:t> </a:t>
              </a:r>
              <a:r>
                <a:rPr lang="en-US" sz="600" dirty="0" err="1">
                  <a:solidFill>
                    <a:srgbClr val="262626"/>
                  </a:solidFill>
                </a:rPr>
                <a:t>productos</a:t>
              </a:r>
              <a:r>
                <a:rPr lang="en-US" sz="600" dirty="0">
                  <a:solidFill>
                    <a:srgbClr val="262626"/>
                  </a:solidFill>
                </a:rPr>
                <a:t> </a:t>
              </a:r>
              <a:r>
                <a:rPr lang="en-US" sz="600" dirty="0" err="1">
                  <a:solidFill>
                    <a:srgbClr val="262626"/>
                  </a:solidFill>
                </a:rPr>
                <a:t>que</a:t>
              </a:r>
              <a:r>
                <a:rPr lang="en-US" sz="600" dirty="0">
                  <a:solidFill>
                    <a:srgbClr val="262626"/>
                  </a:solidFill>
                </a:rPr>
                <a:t> </a:t>
              </a:r>
              <a:r>
                <a:rPr lang="en-US" sz="600" dirty="0" err="1">
                  <a:solidFill>
                    <a:srgbClr val="262626"/>
                  </a:solidFill>
                </a:rPr>
                <a:t>comprar</a:t>
              </a:r>
              <a:endParaRPr lang="en-US" sz="600" dirty="0">
                <a:solidFill>
                  <a:srgbClr val="262626"/>
                </a:solidFill>
              </a:endParaRPr>
            </a:p>
          </p:txBody>
        </p:sp>
        <p:sp>
          <p:nvSpPr>
            <p:cNvPr id="584" name="TextBox 101"/>
            <p:cNvSpPr txBox="1">
              <a:spLocks noChangeArrowheads="1"/>
            </p:cNvSpPr>
            <p:nvPr/>
          </p:nvSpPr>
          <p:spPr bwMode="auto">
            <a:xfrm>
              <a:off x="7535145" y="3765839"/>
              <a:ext cx="1194618" cy="72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Leer noticias</a:t>
              </a:r>
            </a:p>
          </p:txBody>
        </p:sp>
        <p:sp>
          <p:nvSpPr>
            <p:cNvPr id="589" name="TextBox 101"/>
            <p:cNvSpPr txBox="1">
              <a:spLocks noChangeArrowheads="1"/>
            </p:cNvSpPr>
            <p:nvPr/>
          </p:nvSpPr>
          <p:spPr bwMode="auto">
            <a:xfrm>
              <a:off x="7535145" y="3878448"/>
              <a:ext cx="1664215" cy="71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Buscar información sobre la Copa Mundial</a:t>
              </a:r>
            </a:p>
          </p:txBody>
        </p:sp>
        <p:sp>
          <p:nvSpPr>
            <p:cNvPr id="590" name="TextBox 101"/>
            <p:cNvSpPr txBox="1">
              <a:spLocks noChangeArrowheads="1"/>
            </p:cNvSpPr>
            <p:nvPr/>
          </p:nvSpPr>
          <p:spPr bwMode="auto">
            <a:xfrm>
              <a:off x="7535145" y="3989470"/>
              <a:ext cx="1537297" cy="72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Compartir opiniones sobre el evento</a:t>
              </a:r>
            </a:p>
          </p:txBody>
        </p:sp>
        <p:sp>
          <p:nvSpPr>
            <p:cNvPr id="591" name="TextBox 101"/>
            <p:cNvSpPr txBox="1">
              <a:spLocks noChangeArrowheads="1"/>
            </p:cNvSpPr>
            <p:nvPr/>
          </p:nvSpPr>
          <p:spPr bwMode="auto">
            <a:xfrm>
              <a:off x="7535145" y="4102078"/>
              <a:ext cx="1664215" cy="7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Interactuar con contenido digital sobre la Copa Mundial</a:t>
              </a:r>
            </a:p>
          </p:txBody>
        </p:sp>
        <p:sp>
          <p:nvSpPr>
            <p:cNvPr id="592" name="TextBox 101"/>
            <p:cNvSpPr txBox="1">
              <a:spLocks noChangeArrowheads="1"/>
            </p:cNvSpPr>
            <p:nvPr/>
          </p:nvSpPr>
          <p:spPr bwMode="auto">
            <a:xfrm>
              <a:off x="7535145" y="4214687"/>
              <a:ext cx="1194618" cy="71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558800" eaLnBrk="0" hangingPunct="0">
                <a:defRPr sz="2400">
                  <a:solidFill>
                    <a:schemeClr val="tx1"/>
                  </a:solidFill>
                  <a:latin typeface="Arial" charset="0"/>
                  <a:ea typeface="ＭＳ Ｐゴシック" charset="0"/>
                  <a:cs typeface="ＭＳ Ｐゴシック" charset="0"/>
                </a:defRPr>
              </a:lvl1pPr>
              <a:lvl2pPr marL="742950" indent="-285750" defTabSz="558800" eaLnBrk="0" hangingPunct="0">
                <a:defRPr sz="2400">
                  <a:solidFill>
                    <a:schemeClr val="tx1"/>
                  </a:solidFill>
                  <a:latin typeface="Arial" charset="0"/>
                  <a:ea typeface="ＭＳ Ｐゴシック" charset="0"/>
                </a:defRPr>
              </a:lvl2pPr>
              <a:lvl3pPr marL="1143000" indent="-228600" defTabSz="558800" eaLnBrk="0" hangingPunct="0">
                <a:defRPr sz="2400">
                  <a:solidFill>
                    <a:schemeClr val="tx1"/>
                  </a:solidFill>
                  <a:latin typeface="Arial" charset="0"/>
                  <a:ea typeface="ＭＳ Ｐゴシック" charset="0"/>
                </a:defRPr>
              </a:lvl3pPr>
              <a:lvl4pPr marL="1600200" indent="-228600" defTabSz="558800" eaLnBrk="0" hangingPunct="0">
                <a:defRPr sz="2400">
                  <a:solidFill>
                    <a:schemeClr val="tx1"/>
                  </a:solidFill>
                  <a:latin typeface="Arial" charset="0"/>
                  <a:ea typeface="ＭＳ Ｐゴシック" charset="0"/>
                </a:defRPr>
              </a:lvl4pPr>
              <a:lvl5pPr marL="2057400" indent="-228600" defTabSz="558800" eaLnBrk="0" hangingPunct="0">
                <a:defRPr sz="2400">
                  <a:solidFill>
                    <a:schemeClr val="tx1"/>
                  </a:solidFill>
                  <a:latin typeface="Arial" charset="0"/>
                  <a:ea typeface="ＭＳ Ｐゴシック" charset="0"/>
                </a:defRPr>
              </a:lvl5pPr>
              <a:lvl6pPr marL="2514600" indent="-228600" defTabSz="558800"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558800"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558800"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55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buSzPct val="100000"/>
              </a:pPr>
              <a:r>
                <a:rPr lang="en-US" sz="600">
                  <a:solidFill>
                    <a:srgbClr val="262626"/>
                  </a:solidFill>
                </a:rPr>
                <a:t>Otros</a:t>
              </a:r>
            </a:p>
          </p:txBody>
        </p:sp>
      </p:grpSp>
      <p:sp>
        <p:nvSpPr>
          <p:cNvPr id="609" name="Rectangle 608"/>
          <p:cNvSpPr/>
          <p:nvPr/>
        </p:nvSpPr>
        <p:spPr>
          <a:xfrm>
            <a:off x="4229100" y="3300413"/>
            <a:ext cx="847725" cy="1460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r">
              <a:buSzPct val="100000"/>
              <a:defRPr/>
            </a:pPr>
            <a:r>
              <a:rPr lang="en-US" sz="700" b="1" dirty="0" smtClean="0">
                <a:solidFill>
                  <a:srgbClr val="FFFFFF"/>
                </a:solidFill>
                <a:latin typeface="Arial" charset="0"/>
                <a:ea typeface="ＭＳ Ｐゴシック" charset="0"/>
                <a:cs typeface="Arial" charset="0"/>
              </a:rPr>
              <a:t>E-reader</a:t>
            </a:r>
            <a:endParaRPr lang="en-US" sz="700" b="1" dirty="0">
              <a:solidFill>
                <a:srgbClr val="FFFFFF"/>
              </a:solidFill>
              <a:latin typeface="Arial" charset="0"/>
              <a:ea typeface="ＭＳ Ｐゴシック" charset="0"/>
              <a:cs typeface="Arial" charset="0"/>
            </a:endParaRPr>
          </a:p>
        </p:txBody>
      </p:sp>
      <p:sp>
        <p:nvSpPr>
          <p:cNvPr id="624" name="Rectangle 623"/>
          <p:cNvSpPr/>
          <p:nvPr/>
        </p:nvSpPr>
        <p:spPr>
          <a:xfrm>
            <a:off x="4229100" y="3538538"/>
            <a:ext cx="847725" cy="1460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r">
              <a:buSzPct val="100000"/>
              <a:defRPr/>
            </a:pPr>
            <a:r>
              <a:rPr lang="en-US" sz="700" b="1" dirty="0" smtClean="0">
                <a:solidFill>
                  <a:srgbClr val="FFFFFF"/>
                </a:solidFill>
              </a:rPr>
              <a:t>PC</a:t>
            </a:r>
            <a:endParaRPr lang="en-US" sz="700" b="1" dirty="0">
              <a:solidFill>
                <a:srgbClr val="FFFFFF"/>
              </a:solidFill>
            </a:endParaRPr>
          </a:p>
        </p:txBody>
      </p:sp>
      <p:sp>
        <p:nvSpPr>
          <p:cNvPr id="625" name="Rectangle 624"/>
          <p:cNvSpPr/>
          <p:nvPr/>
        </p:nvSpPr>
        <p:spPr>
          <a:xfrm>
            <a:off x="4229100" y="3775075"/>
            <a:ext cx="847725" cy="1460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r">
              <a:buSzPct val="100000"/>
              <a:defRPr/>
            </a:pPr>
            <a:r>
              <a:rPr lang="en-US" sz="700" b="1">
                <a:solidFill>
                  <a:srgbClr val="FFFFFF"/>
                </a:solidFill>
              </a:rPr>
              <a:t>Tableta</a:t>
            </a:r>
          </a:p>
        </p:txBody>
      </p:sp>
      <p:sp>
        <p:nvSpPr>
          <p:cNvPr id="626" name="Rectangle 625"/>
          <p:cNvSpPr/>
          <p:nvPr/>
        </p:nvSpPr>
        <p:spPr>
          <a:xfrm>
            <a:off x="4229100" y="4013200"/>
            <a:ext cx="847725" cy="1460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r">
              <a:buSzPct val="100000"/>
              <a:defRPr/>
            </a:pPr>
            <a:r>
              <a:rPr lang="en-US" sz="700" b="1">
                <a:solidFill>
                  <a:srgbClr val="FFFFFF"/>
                </a:solidFill>
                <a:latin typeface="Arial" charset="0"/>
                <a:ea typeface="ＭＳ Ｐゴシック" charset="0"/>
                <a:cs typeface="Arial" charset="0"/>
              </a:rPr>
              <a:t>Móvil</a:t>
            </a:r>
          </a:p>
        </p:txBody>
      </p:sp>
      <p:sp>
        <p:nvSpPr>
          <p:cNvPr id="627" name="Rectangle 626"/>
          <p:cNvSpPr/>
          <p:nvPr/>
        </p:nvSpPr>
        <p:spPr>
          <a:xfrm>
            <a:off x="4229100" y="4249738"/>
            <a:ext cx="847725" cy="1476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r">
              <a:buSzPct val="100000"/>
              <a:defRPr/>
            </a:pPr>
            <a:r>
              <a:rPr lang="en-US" sz="700" b="1">
                <a:solidFill>
                  <a:srgbClr val="FFFFFF"/>
                </a:solidFill>
                <a:latin typeface="Arial" charset="0"/>
                <a:ea typeface="ＭＳ Ｐゴシック" charset="0"/>
                <a:cs typeface="Arial" charset="0"/>
              </a:rPr>
              <a:t>Portátil</a:t>
            </a:r>
          </a:p>
        </p:txBody>
      </p:sp>
      <p:graphicFrame>
        <p:nvGraphicFramePr>
          <p:cNvPr id="628" name="Chart 244"/>
          <p:cNvGraphicFramePr>
            <a:graphicFrameLocks/>
          </p:cNvGraphicFramePr>
          <p:nvPr>
            <p:extLst>
              <p:ext uri="{D42A27DB-BD31-4B8C-83A1-F6EECF244321}">
                <p14:modId xmlns:p14="http://schemas.microsoft.com/office/powerpoint/2010/main" val="17574374"/>
              </p:ext>
            </p:extLst>
          </p:nvPr>
        </p:nvGraphicFramePr>
        <p:xfrm>
          <a:off x="4972050" y="3144838"/>
          <a:ext cx="3209925" cy="425450"/>
        </p:xfrm>
        <a:graphic>
          <a:graphicData uri="http://schemas.openxmlformats.org/presentationml/2006/ole">
            <mc:AlternateContent xmlns:mc="http://schemas.openxmlformats.org/markup-compatibility/2006">
              <mc:Choice xmlns:v="urn:schemas-microsoft-com:vml" Requires="v">
                <p:oleObj spid="_x0000_s293866" r:id="rId55" imgW="3206774" imgH="426757" progId="Excel.Chart.8">
                  <p:embed/>
                </p:oleObj>
              </mc:Choice>
              <mc:Fallback>
                <p:oleObj r:id="rId55" imgW="3206774" imgH="426757" progId="Excel.Chart.8">
                  <p:embed/>
                  <p:pic>
                    <p:nvPicPr>
                      <p:cNvPr id="0" name=""/>
                      <p:cNvPicPr>
                        <a:picLocks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4972050" y="3144838"/>
                        <a:ext cx="32099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29" name="Chart 245"/>
          <p:cNvGraphicFramePr>
            <a:graphicFrameLocks/>
          </p:cNvGraphicFramePr>
          <p:nvPr>
            <p:extLst>
              <p:ext uri="{D42A27DB-BD31-4B8C-83A1-F6EECF244321}">
                <p14:modId xmlns:p14="http://schemas.microsoft.com/office/powerpoint/2010/main" val="691205918"/>
              </p:ext>
            </p:extLst>
          </p:nvPr>
        </p:nvGraphicFramePr>
        <p:xfrm>
          <a:off x="4972050" y="3387725"/>
          <a:ext cx="3209925" cy="425450"/>
        </p:xfrm>
        <a:graphic>
          <a:graphicData uri="http://schemas.openxmlformats.org/presentationml/2006/ole">
            <mc:AlternateContent xmlns:mc="http://schemas.openxmlformats.org/markup-compatibility/2006">
              <mc:Choice xmlns:v="urn:schemas-microsoft-com:vml" Requires="v">
                <p:oleObj spid="_x0000_s293867" r:id="rId57" imgW="3206774" imgH="420660" progId="Excel.Chart.8">
                  <p:embed/>
                </p:oleObj>
              </mc:Choice>
              <mc:Fallback>
                <p:oleObj r:id="rId57" imgW="3206774" imgH="420660" progId="Excel.Chart.8">
                  <p:embed/>
                  <p:pic>
                    <p:nvPicPr>
                      <p:cNvPr id="0" name=""/>
                      <p:cNvPicPr>
                        <a:picLocks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4972050" y="3387725"/>
                        <a:ext cx="32099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37" name="Chart 246"/>
          <p:cNvGraphicFramePr>
            <a:graphicFrameLocks/>
          </p:cNvGraphicFramePr>
          <p:nvPr>
            <p:extLst>
              <p:ext uri="{D42A27DB-BD31-4B8C-83A1-F6EECF244321}">
                <p14:modId xmlns:p14="http://schemas.microsoft.com/office/powerpoint/2010/main" val="2601651556"/>
              </p:ext>
            </p:extLst>
          </p:nvPr>
        </p:nvGraphicFramePr>
        <p:xfrm>
          <a:off x="4972050" y="3871913"/>
          <a:ext cx="3209925" cy="427037"/>
        </p:xfrm>
        <a:graphic>
          <a:graphicData uri="http://schemas.openxmlformats.org/presentationml/2006/ole">
            <mc:AlternateContent xmlns:mc="http://schemas.openxmlformats.org/markup-compatibility/2006">
              <mc:Choice xmlns:v="urn:schemas-microsoft-com:vml" Requires="v">
                <p:oleObj spid="_x0000_s293868" r:id="rId59" imgW="3206774" imgH="426757" progId="Excel.Chart.8">
                  <p:embed/>
                </p:oleObj>
              </mc:Choice>
              <mc:Fallback>
                <p:oleObj r:id="rId59" imgW="3206774" imgH="426757" progId="Excel.Chart.8">
                  <p:embed/>
                  <p:pic>
                    <p:nvPicPr>
                      <p:cNvPr id="0" name=""/>
                      <p:cNvPicPr>
                        <a:picLocks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4972050" y="3871913"/>
                        <a:ext cx="32099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38" name="Chart 247"/>
          <p:cNvGraphicFramePr>
            <a:graphicFrameLocks/>
          </p:cNvGraphicFramePr>
          <p:nvPr>
            <p:extLst>
              <p:ext uri="{D42A27DB-BD31-4B8C-83A1-F6EECF244321}">
                <p14:modId xmlns:p14="http://schemas.microsoft.com/office/powerpoint/2010/main" val="1903714657"/>
              </p:ext>
            </p:extLst>
          </p:nvPr>
        </p:nvGraphicFramePr>
        <p:xfrm>
          <a:off x="4972050" y="4114800"/>
          <a:ext cx="3209925" cy="425450"/>
        </p:xfrm>
        <a:graphic>
          <a:graphicData uri="http://schemas.openxmlformats.org/presentationml/2006/ole">
            <mc:AlternateContent xmlns:mc="http://schemas.openxmlformats.org/markup-compatibility/2006">
              <mc:Choice xmlns:v="urn:schemas-microsoft-com:vml" Requires="v">
                <p:oleObj spid="_x0000_s293869" r:id="rId61" imgW="3206774" imgH="426757" progId="Excel.Chart.8">
                  <p:embed/>
                </p:oleObj>
              </mc:Choice>
              <mc:Fallback>
                <p:oleObj r:id="rId61" imgW="3206774" imgH="426757" progId="Excel.Chart.8">
                  <p:embed/>
                  <p:pic>
                    <p:nvPicPr>
                      <p:cNvPr id="0" name=""/>
                      <p:cNvPicPr>
                        <a:picLocks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4972050" y="4114800"/>
                        <a:ext cx="32099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39" name="Chart 248"/>
          <p:cNvGraphicFramePr>
            <a:graphicFrameLocks/>
          </p:cNvGraphicFramePr>
          <p:nvPr>
            <p:extLst>
              <p:ext uri="{D42A27DB-BD31-4B8C-83A1-F6EECF244321}">
                <p14:modId xmlns:p14="http://schemas.microsoft.com/office/powerpoint/2010/main" val="3000742921"/>
              </p:ext>
            </p:extLst>
          </p:nvPr>
        </p:nvGraphicFramePr>
        <p:xfrm>
          <a:off x="4972050" y="3630613"/>
          <a:ext cx="3209925" cy="425450"/>
        </p:xfrm>
        <a:graphic>
          <a:graphicData uri="http://schemas.openxmlformats.org/presentationml/2006/ole">
            <mc:AlternateContent xmlns:mc="http://schemas.openxmlformats.org/markup-compatibility/2006">
              <mc:Choice xmlns:v="urn:schemas-microsoft-com:vml" Requires="v">
                <p:oleObj spid="_x0000_s293870" name="Chart" r:id="rId63" imgW="3206774" imgH="426757" progId="Excel.Chart.8">
                  <p:embed/>
                </p:oleObj>
              </mc:Choice>
              <mc:Fallback>
                <p:oleObj name="Chart" r:id="rId63" imgW="3206774" imgH="426757" progId="Excel.Chart.8">
                  <p:embed/>
                  <p:pic>
                    <p:nvPicPr>
                      <p:cNvPr id="0" name=""/>
                      <p:cNvPicPr>
                        <a:picLocks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4972050" y="3630613"/>
                        <a:ext cx="32099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40" name="Chevron 639">
            <a:hlinkClick r:id="" action="ppaction://hlinkshowjump?jump=nextslide"/>
          </p:cNvPr>
          <p:cNvSpPr/>
          <p:nvPr/>
        </p:nvSpPr>
        <p:spPr>
          <a:xfrm>
            <a:off x="8980488" y="2287588"/>
            <a:ext cx="107950" cy="179387"/>
          </a:xfrm>
          <a:prstGeom prst="chevron">
            <a:avLst/>
          </a:prstGeom>
          <a:solidFill>
            <a:schemeClr val="accent3"/>
          </a:solid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41" name="Chevron 640">
            <a:hlinkClick r:id="" action="ppaction://hlinkshowjump?jump=previousslide"/>
          </p:cNvPr>
          <p:cNvSpPr/>
          <p:nvPr/>
        </p:nvSpPr>
        <p:spPr>
          <a:xfrm rot="10800000">
            <a:off x="69850" y="2351088"/>
            <a:ext cx="107950" cy="179387"/>
          </a:xfrm>
          <a:prstGeom prst="chevron">
            <a:avLst/>
          </a:prstGeom>
          <a:solidFill>
            <a:schemeClr val="accent3"/>
          </a:solidFill>
        </p:spPr>
        <p:txBody>
          <a:bodyPr wrap="none" lIns="18000" rIns="18000" anchor="ctr">
            <a:spAutoFit/>
          </a:bodyPr>
          <a:lstStyle/>
          <a:p>
            <a:pPr algn="ctr" fontAlgn="auto">
              <a:spcBef>
                <a:spcPts val="0"/>
              </a:spcBef>
              <a:spcAft>
                <a:spcPts val="0"/>
              </a:spcAft>
              <a:defRPr/>
            </a:pPr>
            <a:endParaRPr lang="en-GB" sz="900" b="1" kern="0" cap="all" dirty="0">
              <a:solidFill>
                <a:schemeClr val="bg1"/>
              </a:solidFill>
              <a:latin typeface="+mn-lt"/>
              <a:ea typeface="+mn-ea"/>
              <a:cs typeface="+mn-cs"/>
            </a:endParaRPr>
          </a:p>
        </p:txBody>
      </p:sp>
      <p:sp>
        <p:nvSpPr>
          <p:cNvPr id="648" name="Rectangle 232"/>
          <p:cNvSpPr>
            <a:spLocks noChangeArrowheads="1"/>
          </p:cNvSpPr>
          <p:nvPr/>
        </p:nvSpPr>
        <p:spPr bwMode="auto">
          <a:xfrm>
            <a:off x="7475538" y="422275"/>
            <a:ext cx="1666875" cy="760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7190" tIns="33595" rIns="67190" bIns="33595">
            <a:spAutoFit/>
          </a:bodyPr>
          <a:lstStyle/>
          <a:p>
            <a:pPr>
              <a:spcBef>
                <a:spcPts val="0"/>
              </a:spcBef>
              <a:buSzPct val="100000"/>
            </a:pPr>
            <a:r>
              <a:rPr lang="es-ES" sz="900" dirty="0">
                <a:solidFill>
                  <a:srgbClr val="FFFFFF"/>
                </a:solidFill>
                <a:latin typeface="Impact" charset="0"/>
              </a:rPr>
              <a:t>MEDIA-MESHERS (</a:t>
            </a:r>
            <a:r>
              <a:rPr lang="es-ES" sz="900" dirty="0">
                <a:solidFill>
                  <a:srgbClr val="E5CE12"/>
                </a:solidFill>
                <a:latin typeface="Impact" charset="0"/>
              </a:rPr>
              <a:t>USUARIOS DE OTRO DISPOSITIVO MIENTRAS </a:t>
            </a:r>
            <a:endParaRPr lang="es-ES" sz="900" dirty="0" smtClean="0">
              <a:solidFill>
                <a:srgbClr val="E5CE12"/>
              </a:solidFill>
              <a:latin typeface="Impact" charset="0"/>
            </a:endParaRPr>
          </a:p>
          <a:p>
            <a:pPr>
              <a:spcBef>
                <a:spcPts val="0"/>
              </a:spcBef>
              <a:buSzPct val="100000"/>
            </a:pPr>
            <a:r>
              <a:rPr lang="es-ES" sz="900" dirty="0" smtClean="0">
                <a:solidFill>
                  <a:srgbClr val="E5CE12"/>
                </a:solidFill>
                <a:latin typeface="Impact" charset="0"/>
              </a:rPr>
              <a:t>VEN </a:t>
            </a:r>
            <a:r>
              <a:rPr lang="es-ES" sz="900" dirty="0">
                <a:solidFill>
                  <a:srgbClr val="E5CE12"/>
                </a:solidFill>
                <a:latin typeface="Impact" charset="0"/>
              </a:rPr>
              <a:t>LA COPA MUNDIAL</a:t>
            </a:r>
            <a:r>
              <a:rPr lang="es-ES" sz="900" dirty="0" smtClean="0">
                <a:solidFill>
                  <a:srgbClr val="E5CE12"/>
                </a:solidFill>
                <a:latin typeface="Impact" charset="0"/>
              </a:rPr>
              <a:t>) </a:t>
            </a:r>
            <a:r>
              <a:rPr lang="en-US" sz="900" dirty="0" smtClean="0">
                <a:solidFill>
                  <a:srgbClr val="E5CE12"/>
                </a:solidFill>
                <a:latin typeface="Impact" charset="0"/>
              </a:rPr>
              <a:t>TIENEN </a:t>
            </a:r>
            <a:r>
              <a:rPr lang="en-US" sz="900" dirty="0">
                <a:solidFill>
                  <a:srgbClr val="E5CE12"/>
                </a:solidFill>
                <a:latin typeface="Impact" charset="0"/>
              </a:rPr>
              <a:t>GENERALMENTE</a:t>
            </a:r>
            <a:r>
              <a:rPr lang="en-US" sz="900" dirty="0">
                <a:solidFill>
                  <a:srgbClr val="FFFFFF"/>
                </a:solidFill>
                <a:latin typeface="Impact" charset="0"/>
              </a:rPr>
              <a:t> DE 24-34 </a:t>
            </a:r>
            <a:r>
              <a:rPr lang="en-US" sz="900" dirty="0" smtClean="0">
                <a:solidFill>
                  <a:srgbClr val="FFFFFF"/>
                </a:solidFill>
                <a:latin typeface="Impact" charset="0"/>
              </a:rPr>
              <a:t>AÑOS</a:t>
            </a:r>
          </a:p>
          <a:p>
            <a:pPr>
              <a:spcBef>
                <a:spcPts val="0"/>
              </a:spcBef>
              <a:buSzPct val="100000"/>
            </a:pPr>
            <a:r>
              <a:rPr lang="en-US" sz="900" dirty="0" smtClean="0">
                <a:solidFill>
                  <a:srgbClr val="FFFFFF"/>
                </a:solidFill>
                <a:latin typeface="Impact" charset="0"/>
              </a:rPr>
              <a:t>DE </a:t>
            </a:r>
            <a:r>
              <a:rPr lang="en-US" sz="900" dirty="0">
                <a:solidFill>
                  <a:srgbClr val="FFFFFF"/>
                </a:solidFill>
                <a:latin typeface="Impact" charset="0"/>
              </a:rPr>
              <a:t>EDAD.</a:t>
            </a:r>
            <a:r>
              <a:rPr lang="en-US" sz="900" dirty="0">
                <a:solidFill>
                  <a:srgbClr val="E5CE12"/>
                </a:solidFill>
                <a:latin typeface="Impact" charset="0"/>
              </a:rPr>
              <a:t> </a:t>
            </a:r>
          </a:p>
        </p:txBody>
      </p:sp>
      <p:sp>
        <p:nvSpPr>
          <p:cNvPr id="649" name="TextBox 121"/>
          <p:cNvSpPr txBox="1"/>
          <p:nvPr/>
        </p:nvSpPr>
        <p:spPr>
          <a:xfrm>
            <a:off x="5054997" y="1532197"/>
            <a:ext cx="1209271" cy="249254"/>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prstClr val="white"/>
                </a:solidFill>
                <a:latin typeface="Impact"/>
              </a:rPr>
              <a:t>v</a:t>
            </a:r>
            <a:r>
              <a:rPr lang="en-GB" sz="600" dirty="0" err="1" smtClean="0">
                <a:solidFill>
                  <a:prstClr val="white"/>
                </a:solidFill>
                <a:latin typeface="Impact"/>
              </a:rPr>
              <a:t>era</a:t>
            </a:r>
            <a:r>
              <a:rPr lang="en-GB" sz="600" dirty="0" smtClean="0">
                <a:solidFill>
                  <a:prstClr val="white"/>
                </a:solidFill>
                <a:latin typeface="Impact"/>
              </a:rPr>
              <a:t> </a:t>
            </a:r>
            <a:r>
              <a:rPr lang="en-GB" sz="700" dirty="0" smtClean="0">
                <a:solidFill>
                  <a:schemeClr val="accent4"/>
                </a:solidFill>
                <a:latin typeface="+mj-lt"/>
              </a:rPr>
              <a:t>MIENTRAS ESTÉ FUERA</a:t>
            </a:r>
            <a:endParaRPr lang="es-ES" sz="600" dirty="0">
              <a:solidFill>
                <a:schemeClr val="bg1"/>
              </a:solidFill>
              <a:latin typeface="+mj-lt"/>
              <a:ea typeface="+mj-ea"/>
              <a:cs typeface="+mj-cs"/>
            </a:endParaRPr>
          </a:p>
        </p:txBody>
      </p:sp>
      <p:sp>
        <p:nvSpPr>
          <p:cNvPr id="650" name="TextBox 121"/>
          <p:cNvSpPr txBox="1"/>
          <p:nvPr/>
        </p:nvSpPr>
        <p:spPr>
          <a:xfrm>
            <a:off x="4495505" y="1553907"/>
            <a:ext cx="724637" cy="207456"/>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smtClean="0">
                <a:solidFill>
                  <a:prstClr val="white"/>
                </a:solidFill>
                <a:latin typeface="Impact"/>
              </a:rPr>
              <a:t>vera</a:t>
            </a:r>
            <a:r>
              <a:rPr lang="en-GB" sz="600" dirty="0" smtClean="0">
                <a:solidFill>
                  <a:prstClr val="white"/>
                </a:solidFill>
                <a:latin typeface="Impact"/>
              </a:rPr>
              <a:t> el </a:t>
            </a:r>
            <a:r>
              <a:rPr lang="en-GB" sz="700" dirty="0" smtClean="0">
                <a:solidFill>
                  <a:schemeClr val="accent5"/>
                </a:solidFill>
                <a:latin typeface="+mj-lt"/>
              </a:rPr>
              <a:t>TRABAJO</a:t>
            </a:r>
            <a:endParaRPr lang="es-ES" sz="600" dirty="0">
              <a:solidFill>
                <a:schemeClr val="bg1"/>
              </a:solidFill>
              <a:latin typeface="+mj-lt"/>
              <a:ea typeface="+mj-ea"/>
              <a:cs typeface="+mj-cs"/>
            </a:endParaRPr>
          </a:p>
        </p:txBody>
      </p:sp>
      <p:sp>
        <p:nvSpPr>
          <p:cNvPr id="651" name="TextBox 121"/>
          <p:cNvSpPr txBox="1"/>
          <p:nvPr/>
        </p:nvSpPr>
        <p:spPr>
          <a:xfrm>
            <a:off x="3688187" y="1558730"/>
            <a:ext cx="821823" cy="2058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schemeClr val="bg1"/>
                </a:solidFill>
                <a:latin typeface="+mj-lt"/>
              </a:rPr>
              <a:t>v</a:t>
            </a:r>
            <a:r>
              <a:rPr lang="en-GB" sz="600" dirty="0" err="1" smtClean="0">
                <a:solidFill>
                  <a:schemeClr val="bg1"/>
                </a:solidFill>
                <a:latin typeface="+mj-lt"/>
              </a:rPr>
              <a:t>era</a:t>
            </a:r>
            <a:r>
              <a:rPr lang="en-GB" sz="600" dirty="0" smtClean="0">
                <a:solidFill>
                  <a:schemeClr val="bg1"/>
                </a:solidFill>
                <a:latin typeface="+mj-lt"/>
              </a:rPr>
              <a:t> en </a:t>
            </a:r>
            <a:r>
              <a:rPr lang="en-GB" sz="600" dirty="0" smtClean="0">
                <a:solidFill>
                  <a:schemeClr val="accent3"/>
                </a:solidFill>
                <a:latin typeface="+mj-lt"/>
              </a:rPr>
              <a:t>CASA</a:t>
            </a:r>
            <a:endParaRPr lang="es-ES" sz="1000" dirty="0" smtClean="0">
              <a:solidFill>
                <a:schemeClr val="accent3"/>
              </a:solidFill>
              <a:latin typeface="+mj-lt"/>
              <a:ea typeface="+mj-ea"/>
              <a:cs typeface="+mj-cs"/>
            </a:endParaRPr>
          </a:p>
        </p:txBody>
      </p:sp>
      <p:sp>
        <p:nvSpPr>
          <p:cNvPr id="652" name="Rectangle 651"/>
          <p:cNvSpPr/>
          <p:nvPr/>
        </p:nvSpPr>
        <p:spPr>
          <a:xfrm>
            <a:off x="1676389" y="994162"/>
            <a:ext cx="759963" cy="240066"/>
          </a:xfrm>
          <a:prstGeom prst="rect">
            <a:avLst/>
          </a:prstGeom>
        </p:spPr>
        <p:txBody>
          <a:bodyPr wrap="square">
            <a:spAutoFit/>
          </a:bodyPr>
          <a:lstStyle/>
          <a:p>
            <a:pPr algn="ctr">
              <a:lnSpc>
                <a:spcPct val="80000"/>
              </a:lnSpc>
              <a:spcBef>
                <a:spcPct val="0"/>
              </a:spcBef>
            </a:pPr>
            <a:r>
              <a:rPr lang="en-GB" sz="600" dirty="0" err="1">
                <a:solidFill>
                  <a:schemeClr val="bg1"/>
                </a:solidFill>
              </a:rPr>
              <a:t>Escucharán</a:t>
            </a:r>
            <a:r>
              <a:rPr lang="en-GB" sz="600" dirty="0">
                <a:solidFill>
                  <a:schemeClr val="bg1"/>
                </a:solidFill>
              </a:rPr>
              <a:t> en la radio</a:t>
            </a:r>
            <a:endParaRPr lang="es-ES" sz="600" b="1" dirty="0">
              <a:solidFill>
                <a:schemeClr val="bg1"/>
              </a:solidFill>
            </a:endParaRPr>
          </a:p>
        </p:txBody>
      </p:sp>
      <p:sp>
        <p:nvSpPr>
          <p:cNvPr id="653" name="TextBox 220"/>
          <p:cNvSpPr txBox="1">
            <a:spLocks noChangeArrowheads="1"/>
          </p:cNvSpPr>
          <p:nvPr/>
        </p:nvSpPr>
        <p:spPr bwMode="auto">
          <a:xfrm>
            <a:off x="119063" y="4554538"/>
            <a:ext cx="75692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buSzPct val="100000"/>
            </a:pPr>
            <a:r>
              <a:rPr lang="en-US" sz="600" b="1" dirty="0" err="1">
                <a:solidFill>
                  <a:srgbClr val="FFFFFF"/>
                </a:solidFill>
              </a:rPr>
              <a:t>Fuente</a:t>
            </a:r>
            <a:r>
              <a:rPr lang="en-US" sz="600" b="1" dirty="0">
                <a:solidFill>
                  <a:srgbClr val="FFFFFF"/>
                </a:solidFill>
              </a:rPr>
              <a:t>: </a:t>
            </a:r>
            <a:r>
              <a:rPr lang="es-ES" sz="600" dirty="0" err="1" smtClean="0">
                <a:solidFill>
                  <a:srgbClr val="FFFFFF"/>
                </a:solidFill>
              </a:rPr>
              <a:t>Snapshots</a:t>
            </a:r>
            <a:r>
              <a:rPr lang="es-ES" sz="600" dirty="0" smtClean="0">
                <a:solidFill>
                  <a:srgbClr val="FFFFFF"/>
                </a:solidFill>
              </a:rPr>
              <a:t> de </a:t>
            </a:r>
            <a:r>
              <a:rPr lang="es-ES" sz="600" dirty="0">
                <a:solidFill>
                  <a:srgbClr val="FFFFFF"/>
                </a:solidFill>
              </a:rPr>
              <a:t>OMG basados en encuestados no contrarios al fútbol ni a la Copa</a:t>
            </a:r>
            <a:r>
              <a:rPr lang="en-US" sz="600" dirty="0">
                <a:solidFill>
                  <a:srgbClr val="FFFFFF"/>
                </a:solidFill>
              </a:rPr>
              <a:t> Mundial 2014. </a:t>
            </a:r>
            <a:r>
              <a:rPr lang="en-US" sz="600" dirty="0" err="1">
                <a:solidFill>
                  <a:srgbClr val="FFFFFF"/>
                </a:solidFill>
              </a:rPr>
              <a:t>Trabajo</a:t>
            </a:r>
            <a:r>
              <a:rPr lang="en-US" sz="600" dirty="0">
                <a:solidFill>
                  <a:srgbClr val="FFFFFF"/>
                </a:solidFill>
              </a:rPr>
              <a:t> de campo: 21 a 28 de mayo de 2014 </a:t>
            </a:r>
            <a:r>
              <a:rPr lang="en-US" sz="600" dirty="0" err="1">
                <a:solidFill>
                  <a:srgbClr val="FFFFFF"/>
                </a:solidFill>
              </a:rPr>
              <a:t>Muestras</a:t>
            </a:r>
            <a:r>
              <a:rPr lang="en-US" sz="600" dirty="0">
                <a:solidFill>
                  <a:srgbClr val="FFFFFF"/>
                </a:solidFill>
              </a:rPr>
              <a:t> </a:t>
            </a:r>
            <a:r>
              <a:rPr lang="en-US" sz="600" dirty="0" err="1">
                <a:solidFill>
                  <a:srgbClr val="FFFFFF"/>
                </a:solidFill>
              </a:rPr>
              <a:t>regionales</a:t>
            </a:r>
            <a:r>
              <a:rPr lang="en-US" sz="600" dirty="0">
                <a:solidFill>
                  <a:srgbClr val="FFFFFF"/>
                </a:solidFill>
              </a:rPr>
              <a:t>: </a:t>
            </a:r>
            <a:r>
              <a:rPr lang="en-US" sz="600" dirty="0" smtClean="0">
                <a:solidFill>
                  <a:srgbClr val="FFFFFF"/>
                </a:solidFill>
              </a:rPr>
              <a:t>AL </a:t>
            </a:r>
            <a:r>
              <a:rPr lang="en-US" sz="600" dirty="0">
                <a:solidFill>
                  <a:srgbClr val="FFFFFF"/>
                </a:solidFill>
              </a:rPr>
              <a:t>N = 606 (México, </a:t>
            </a:r>
            <a:r>
              <a:rPr lang="en-US" sz="600" dirty="0" err="1">
                <a:solidFill>
                  <a:srgbClr val="FFFFFF"/>
                </a:solidFill>
              </a:rPr>
              <a:t>Brasil</a:t>
            </a:r>
            <a:r>
              <a:rPr lang="en-US" sz="600" dirty="0">
                <a:solidFill>
                  <a:srgbClr val="FFFFFF"/>
                </a:solidFill>
              </a:rPr>
              <a:t> y Argentina).</a:t>
            </a:r>
          </a:p>
        </p:txBody>
      </p:sp>
      <p:grpSp>
        <p:nvGrpSpPr>
          <p:cNvPr id="225" name="Group 224"/>
          <p:cNvGrpSpPr/>
          <p:nvPr/>
        </p:nvGrpSpPr>
        <p:grpSpPr>
          <a:xfrm>
            <a:off x="2370712" y="2427753"/>
            <a:ext cx="360253" cy="360253"/>
            <a:chOff x="5189433" y="1402831"/>
            <a:chExt cx="567407" cy="567407"/>
          </a:xfrm>
        </p:grpSpPr>
        <p:sp>
          <p:nvSpPr>
            <p:cNvPr id="226" name="Oval 225"/>
            <p:cNvSpPr>
              <a:spLocks noChangeAspect="1"/>
            </p:cNvSpPr>
            <p:nvPr/>
          </p:nvSpPr>
          <p:spPr>
            <a:xfrm>
              <a:off x="5189433" y="1402831"/>
              <a:ext cx="567407" cy="567407"/>
            </a:xfrm>
            <a:prstGeom prst="ellipse">
              <a:avLst/>
            </a:prstGeom>
            <a:solidFill>
              <a:schemeClr val="tx1"/>
            </a:solidFill>
            <a:ln w="19050">
              <a:solidFill>
                <a:schemeClr val="accent5"/>
              </a:solidFill>
            </a:ln>
          </p:spPr>
          <p:txBody>
            <a:bodyPr wrap="none" lIns="18000" rIns="18000" rtlCol="0" anchor="ctr">
              <a:noAutofit/>
            </a:bodyPr>
            <a:lstStyle/>
            <a:p>
              <a:pPr marL="0" algn="ctr"/>
              <a:endParaRPr lang="en-GB" sz="900" b="1" kern="0" cap="all" dirty="0">
                <a:solidFill>
                  <a:schemeClr val="bg1"/>
                </a:solidFill>
              </a:endParaRPr>
            </a:p>
          </p:txBody>
        </p:sp>
        <p:pic>
          <p:nvPicPr>
            <p:cNvPr id="227" name="Picture 10" descr="http://www.authormedia.com/wp-content/uploads/2013/04/pinterest_badge_red.png"/>
            <p:cNvPicPr>
              <a:picLocks noChangeAspect="1" noChangeArrowheads="1"/>
            </p:cNvPicPr>
            <p:nvPr/>
          </p:nvPicPr>
          <p:blipFill>
            <a:blip r:embed="rId65" cstate="screen">
              <a:biLevel thresh="25000"/>
              <a:extLst>
                <a:ext uri="{28A0092B-C50C-407E-A947-70E740481C1C}">
                  <a14:useLocalDpi xmlns:a14="http://schemas.microsoft.com/office/drawing/2010/main"/>
                </a:ext>
              </a:extLst>
            </a:blip>
            <a:srcRect/>
            <a:stretch>
              <a:fillRect/>
            </a:stretch>
          </p:blipFill>
          <p:spPr bwMode="auto">
            <a:xfrm>
              <a:off x="5295099" y="1499262"/>
              <a:ext cx="377339" cy="377339"/>
            </a:xfrm>
            <a:prstGeom prst="rect">
              <a:avLst/>
            </a:prstGeom>
            <a:noFill/>
            <a:extLst>
              <a:ext uri="{909E8E84-426E-40dd-AFC4-6F175D3DCCD1}">
                <a14:hiddenFill xmlns:a14="http://schemas.microsoft.com/office/drawing/2010/main">
                  <a:solidFill>
                    <a:srgbClr val="FFFFFF"/>
                  </a:solidFill>
                </a14:hiddenFill>
              </a:ext>
            </a:extLst>
          </p:spPr>
        </p:pic>
      </p:grpSp>
    </p:spTree>
    <p:custDataLst>
      <p:tags r:id="rId2"/>
    </p:custDataLst>
    <p:extLst>
      <p:ext uri="{BB962C8B-B14F-4D97-AF65-F5344CB8AC3E}">
        <p14:creationId xmlns:p14="http://schemas.microsoft.com/office/powerpoint/2010/main" val="1623195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3"/>
            </p:custDataLst>
            <p:extLst>
              <p:ext uri="{D42A27DB-BD31-4B8C-83A1-F6EECF244321}">
                <p14:modId xmlns:p14="http://schemas.microsoft.com/office/powerpoint/2010/main" val="155666460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93984"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169528" y="144334"/>
            <a:ext cx="4612886" cy="857250"/>
          </a:xfrm>
        </p:spPr>
        <p:txBody>
          <a:bodyPr/>
          <a:lstStyle/>
          <a:p>
            <a:r>
              <a:rPr lang="en-US" sz="3600" cap="none" dirty="0" smtClean="0">
                <a:solidFill>
                  <a:srgbClr val="E5CE12"/>
                </a:solidFill>
                <a:latin typeface="Impact" charset="0"/>
              </a:rPr>
              <a:t>MEJORES FUTBOLISTAS</a:t>
            </a:r>
            <a:r>
              <a:rPr lang="en-GB" sz="3600" dirty="0" smtClean="0">
                <a:solidFill>
                  <a:schemeClr val="accent3"/>
                </a:solidFill>
              </a:rPr>
              <a:t/>
            </a:r>
            <a:br>
              <a:rPr lang="en-GB" sz="3600" dirty="0" smtClean="0">
                <a:solidFill>
                  <a:schemeClr val="accent3"/>
                </a:solidFill>
              </a:rPr>
            </a:br>
            <a:r>
              <a:rPr lang="en-US" cap="none" dirty="0">
                <a:solidFill>
                  <a:srgbClr val="FFFFFF"/>
                </a:solidFill>
                <a:latin typeface="Impact" charset="0"/>
              </a:rPr>
              <a:t>POR PAÍS AMÉRICA LATINA</a:t>
            </a:r>
          </a:p>
        </p:txBody>
      </p:sp>
      <p:sp>
        <p:nvSpPr>
          <p:cNvPr id="271" name="Rectangle 270"/>
          <p:cNvSpPr/>
          <p:nvPr/>
        </p:nvSpPr>
        <p:spPr>
          <a:xfrm>
            <a:off x="410029" y="996595"/>
            <a:ext cx="1440005" cy="707886"/>
          </a:xfrm>
          <a:prstGeom prst="rect">
            <a:avLst/>
          </a:prstGeom>
        </p:spPr>
        <p:txBody>
          <a:bodyPr wrap="square">
            <a:spAutoFit/>
          </a:bodyPr>
          <a:lstStyle/>
          <a:p>
            <a:pPr>
              <a:buSzPct val="100000"/>
            </a:pPr>
            <a:r>
              <a:rPr lang="en-US" sz="800" b="1" dirty="0">
                <a:solidFill>
                  <a:srgbClr val="FFFFFF"/>
                </a:solidFill>
              </a:rPr>
              <a:t>HAGA CLIC EN RÓTULOS DE INFORMACIÓN</a:t>
            </a:r>
            <a:r>
              <a:rPr lang="en-US" sz="800" dirty="0">
                <a:solidFill>
                  <a:srgbClr val="FFFFFF"/>
                </a:solidFill>
              </a:rPr>
              <a:t> para </a:t>
            </a:r>
            <a:r>
              <a:rPr lang="en-US" sz="800" dirty="0" err="1">
                <a:solidFill>
                  <a:srgbClr val="FFFFFF"/>
                </a:solidFill>
              </a:rPr>
              <a:t>obtener</a:t>
            </a:r>
            <a:r>
              <a:rPr lang="en-US" sz="800" dirty="0">
                <a:solidFill>
                  <a:srgbClr val="FFFFFF"/>
                </a:solidFill>
              </a:rPr>
              <a:t> </a:t>
            </a:r>
            <a:r>
              <a:rPr lang="en-US" sz="800" dirty="0" err="1">
                <a:solidFill>
                  <a:srgbClr val="FFFFFF"/>
                </a:solidFill>
              </a:rPr>
              <a:t>más</a:t>
            </a:r>
            <a:r>
              <a:rPr lang="en-US" sz="800" dirty="0">
                <a:solidFill>
                  <a:srgbClr val="FFFFFF"/>
                </a:solidFill>
              </a:rPr>
              <a:t> </a:t>
            </a:r>
            <a:r>
              <a:rPr lang="en-US" sz="800" dirty="0" err="1">
                <a:solidFill>
                  <a:srgbClr val="FFFFFF"/>
                </a:solidFill>
              </a:rPr>
              <a:t>información</a:t>
            </a:r>
            <a:r>
              <a:rPr lang="en-US" sz="800" dirty="0">
                <a:solidFill>
                  <a:srgbClr val="FFFFFF"/>
                </a:solidFill>
              </a:rPr>
              <a:t> </a:t>
            </a:r>
            <a:r>
              <a:rPr lang="en-US" sz="800" dirty="0" err="1">
                <a:solidFill>
                  <a:srgbClr val="FFFFFF"/>
                </a:solidFill>
              </a:rPr>
              <a:t>sobre</a:t>
            </a:r>
            <a:r>
              <a:rPr lang="en-US" sz="800" dirty="0">
                <a:solidFill>
                  <a:srgbClr val="FFFFFF"/>
                </a:solidFill>
              </a:rPr>
              <a:t> los </a:t>
            </a:r>
            <a:r>
              <a:rPr lang="en-US" sz="800" dirty="0" err="1">
                <a:solidFill>
                  <a:srgbClr val="FFFFFF"/>
                </a:solidFill>
              </a:rPr>
              <a:t>futbolistas</a:t>
            </a:r>
            <a:endParaRPr lang="en-US" sz="800" dirty="0">
              <a:solidFill>
                <a:srgbClr val="FFFFFF"/>
              </a:solidFill>
            </a:endParaRPr>
          </a:p>
        </p:txBody>
      </p:sp>
      <p:grpSp>
        <p:nvGrpSpPr>
          <p:cNvPr id="272" name="Group 271"/>
          <p:cNvGrpSpPr/>
          <p:nvPr/>
        </p:nvGrpSpPr>
        <p:grpSpPr>
          <a:xfrm>
            <a:off x="265565" y="1027417"/>
            <a:ext cx="201924" cy="201924"/>
            <a:chOff x="780000" y="1062959"/>
            <a:chExt cx="201924" cy="201924"/>
          </a:xfrm>
        </p:grpSpPr>
        <p:sp>
          <p:nvSpPr>
            <p:cNvPr id="273" name="Oval 272"/>
            <p:cNvSpPr/>
            <p:nvPr/>
          </p:nvSpPr>
          <p:spPr>
            <a:xfrm>
              <a:off x="780000" y="1062959"/>
              <a:ext cx="201924" cy="201924"/>
            </a:xfrm>
            <a:prstGeom prst="ellips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98"/>
              <a:endParaRPr lang="en-GB">
                <a:solidFill>
                  <a:prstClr val="white"/>
                </a:solidFill>
              </a:endParaRPr>
            </a:p>
          </p:txBody>
        </p:sp>
        <p:pic>
          <p:nvPicPr>
            <p:cNvPr id="274" name="Picture 27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844943" y="1091784"/>
              <a:ext cx="72038" cy="136898"/>
            </a:xfrm>
            <a:prstGeom prst="rect">
              <a:avLst/>
            </a:prstGeom>
          </p:spPr>
        </p:pic>
      </p:grpSp>
      <p:grpSp>
        <p:nvGrpSpPr>
          <p:cNvPr id="277" name="Group 276"/>
          <p:cNvGrpSpPr/>
          <p:nvPr/>
        </p:nvGrpSpPr>
        <p:grpSpPr>
          <a:xfrm>
            <a:off x="3809642" y="1034569"/>
            <a:ext cx="2610053" cy="2654031"/>
            <a:chOff x="1611427" y="2470801"/>
            <a:chExt cx="2083598" cy="2031085"/>
          </a:xfrm>
        </p:grpSpPr>
        <p:pic>
          <p:nvPicPr>
            <p:cNvPr id="278" name="Picture 277"/>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1611427" y="2590524"/>
              <a:ext cx="2083598" cy="1806178"/>
            </a:xfrm>
            <a:prstGeom prst="rect">
              <a:avLst/>
            </a:prstGeom>
          </p:spPr>
        </p:pic>
        <p:grpSp>
          <p:nvGrpSpPr>
            <p:cNvPr id="288" name="Group 287"/>
            <p:cNvGrpSpPr/>
            <p:nvPr/>
          </p:nvGrpSpPr>
          <p:grpSpPr>
            <a:xfrm>
              <a:off x="1715929" y="2470801"/>
              <a:ext cx="1920945" cy="2031085"/>
              <a:chOff x="1715929" y="2470801"/>
              <a:chExt cx="1920945" cy="2031085"/>
            </a:xfrm>
          </p:grpSpPr>
          <p:sp>
            <p:nvSpPr>
              <p:cNvPr id="289" name="Oval 288"/>
              <p:cNvSpPr/>
              <p:nvPr/>
            </p:nvSpPr>
            <p:spPr>
              <a:xfrm>
                <a:off x="2290383" y="275085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290" name="Group 289"/>
              <p:cNvGrpSpPr/>
              <p:nvPr/>
            </p:nvGrpSpPr>
            <p:grpSpPr>
              <a:xfrm>
                <a:off x="2678233" y="3035330"/>
                <a:ext cx="732338" cy="1105781"/>
                <a:chOff x="2678233" y="3035331"/>
                <a:chExt cx="732338" cy="1105780"/>
              </a:xfrm>
            </p:grpSpPr>
            <p:sp>
              <p:nvSpPr>
                <p:cNvPr id="296" name="Oval 295"/>
                <p:cNvSpPr/>
                <p:nvPr/>
              </p:nvSpPr>
              <p:spPr>
                <a:xfrm>
                  <a:off x="2748489" y="303533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297" name="Oval 296"/>
                <p:cNvSpPr/>
                <p:nvPr/>
              </p:nvSpPr>
              <p:spPr>
                <a:xfrm>
                  <a:off x="2678233" y="3152887"/>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298" name="Oval 297"/>
                <p:cNvSpPr/>
                <p:nvPr/>
              </p:nvSpPr>
              <p:spPr>
                <a:xfrm>
                  <a:off x="3338571" y="3345240"/>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299" name="Oval 298"/>
                <p:cNvSpPr/>
                <p:nvPr/>
              </p:nvSpPr>
              <p:spPr>
                <a:xfrm>
                  <a:off x="3218727" y="385017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300" name="Oval 299"/>
                <p:cNvSpPr/>
                <p:nvPr/>
              </p:nvSpPr>
              <p:spPr>
                <a:xfrm>
                  <a:off x="2917345" y="38028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301" name="Oval 300"/>
                <p:cNvSpPr/>
                <p:nvPr/>
              </p:nvSpPr>
              <p:spPr>
                <a:xfrm>
                  <a:off x="3037143" y="406911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sp>
            <p:nvSpPr>
              <p:cNvPr id="291" name="Oval 290"/>
              <p:cNvSpPr/>
              <p:nvPr/>
            </p:nvSpPr>
            <p:spPr>
              <a:xfrm>
                <a:off x="2593887" y="29510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292" name="Oval 291"/>
              <p:cNvSpPr/>
              <p:nvPr/>
            </p:nvSpPr>
            <p:spPr>
              <a:xfrm>
                <a:off x="2548167" y="290529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294" name="Freeform 5"/>
              <p:cNvSpPr>
                <a:spLocks noChangeAspect="1"/>
              </p:cNvSpPr>
              <p:nvPr/>
            </p:nvSpPr>
            <p:spPr bwMode="auto">
              <a:xfrm>
                <a:off x="1715929" y="2470801"/>
                <a:ext cx="1920945" cy="203108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grpSp>
      </p:grpSp>
      <p:grpSp>
        <p:nvGrpSpPr>
          <p:cNvPr id="302" name="Group 301"/>
          <p:cNvGrpSpPr/>
          <p:nvPr/>
        </p:nvGrpSpPr>
        <p:grpSpPr>
          <a:xfrm flipH="1">
            <a:off x="5278738" y="745709"/>
            <a:ext cx="1723461" cy="1069061"/>
            <a:chOff x="1632857" y="3790602"/>
            <a:chExt cx="1494127" cy="1352587"/>
          </a:xfrm>
        </p:grpSpPr>
        <p:sp>
          <p:nvSpPr>
            <p:cNvPr id="303" name="Rectangle 302"/>
            <p:cNvSpPr/>
            <p:nvPr/>
          </p:nvSpPr>
          <p:spPr>
            <a:xfrm>
              <a:off x="1633198" y="3790602"/>
              <a:ext cx="840177" cy="272582"/>
            </a:xfrm>
            <a:prstGeom prst="rect">
              <a:avLst/>
            </a:prstGeom>
          </p:spPr>
          <p:txBody>
            <a:bodyPr wrap="square" lIns="18000" rIns="18000">
              <a:spAutoFit/>
            </a:bodyPr>
            <a:lstStyle/>
            <a:p>
              <a:pPr marL="0" lvl="1" algn="r">
                <a:defRPr/>
              </a:pPr>
              <a:r>
                <a:rPr lang="en-GB" sz="800" b="1" kern="0" cap="all" dirty="0" err="1" smtClean="0">
                  <a:solidFill>
                    <a:schemeClr val="bg1"/>
                  </a:solidFill>
                </a:rPr>
                <a:t>colombia</a:t>
              </a:r>
              <a:endParaRPr lang="en-GB" sz="800" b="1" kern="0" cap="all" dirty="0">
                <a:solidFill>
                  <a:schemeClr val="bg1"/>
                </a:solidFill>
              </a:endParaRPr>
            </a:p>
          </p:txBody>
        </p:sp>
        <p:sp>
          <p:nvSpPr>
            <p:cNvPr id="304" name="Freeform 303"/>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sp>
        <p:nvSpPr>
          <p:cNvPr id="305" name="Rectangle 304"/>
          <p:cNvSpPr/>
          <p:nvPr/>
        </p:nvSpPr>
        <p:spPr>
          <a:xfrm>
            <a:off x="6939128" y="920261"/>
            <a:ext cx="1828801"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smtClean="0">
                <a:solidFill>
                  <a:schemeClr val="bg1"/>
                </a:solidFill>
                <a:latin typeface="+mj-lt"/>
              </a:rPr>
              <a:t>James Rodriguez </a:t>
            </a:r>
            <a:endParaRPr lang="en-GB" sz="900" dirty="0">
              <a:solidFill>
                <a:schemeClr val="bg1"/>
              </a:solidFill>
              <a:latin typeface="+mj-lt"/>
            </a:endParaRPr>
          </a:p>
        </p:txBody>
      </p:sp>
      <p:grpSp>
        <p:nvGrpSpPr>
          <p:cNvPr id="307" name="Group 306"/>
          <p:cNvGrpSpPr/>
          <p:nvPr/>
        </p:nvGrpSpPr>
        <p:grpSpPr>
          <a:xfrm flipH="1">
            <a:off x="6018493" y="1351013"/>
            <a:ext cx="1723068" cy="868260"/>
            <a:chOff x="1632857" y="3758376"/>
            <a:chExt cx="1494127" cy="1384813"/>
          </a:xfrm>
        </p:grpSpPr>
        <p:sp>
          <p:nvSpPr>
            <p:cNvPr id="308" name="Rectangle 307"/>
            <p:cNvSpPr/>
            <p:nvPr/>
          </p:nvSpPr>
          <p:spPr>
            <a:xfrm>
              <a:off x="1633198" y="3758376"/>
              <a:ext cx="840177" cy="343618"/>
            </a:xfrm>
            <a:prstGeom prst="rect">
              <a:avLst/>
            </a:prstGeom>
          </p:spPr>
          <p:txBody>
            <a:bodyPr wrap="square" lIns="18000" rIns="18000">
              <a:spAutoFit/>
            </a:bodyPr>
            <a:lstStyle/>
            <a:p>
              <a:pPr marL="0" lvl="1" algn="r">
                <a:defRPr/>
              </a:pPr>
              <a:r>
                <a:rPr lang="en-GB" sz="800" b="1" kern="0" cap="all" dirty="0" smtClean="0">
                  <a:solidFill>
                    <a:schemeClr val="bg1"/>
                  </a:solidFill>
                </a:rPr>
                <a:t>Brazil</a:t>
              </a:r>
              <a:endParaRPr lang="en-GB" sz="800" b="1" kern="0" cap="all" dirty="0">
                <a:solidFill>
                  <a:schemeClr val="bg1"/>
                </a:solidFill>
              </a:endParaRPr>
            </a:p>
          </p:txBody>
        </p:sp>
        <p:sp>
          <p:nvSpPr>
            <p:cNvPr id="309" name="Freeform 308"/>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sp>
        <p:nvSpPr>
          <p:cNvPr id="310" name="Rectangle 309"/>
          <p:cNvSpPr/>
          <p:nvPr/>
        </p:nvSpPr>
        <p:spPr>
          <a:xfrm>
            <a:off x="7701540" y="1504813"/>
            <a:ext cx="1828801"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err="1" smtClean="0">
                <a:solidFill>
                  <a:schemeClr val="bg1"/>
                </a:solidFill>
                <a:latin typeface="+mj-lt"/>
              </a:rPr>
              <a:t>Neymar</a:t>
            </a:r>
            <a:r>
              <a:rPr lang="en-GB" sz="900" dirty="0" smtClean="0">
                <a:solidFill>
                  <a:schemeClr val="bg1"/>
                </a:solidFill>
                <a:latin typeface="+mj-lt"/>
              </a:rPr>
              <a:t> </a:t>
            </a:r>
            <a:r>
              <a:rPr lang="en-GB" sz="900" dirty="0" err="1" smtClean="0">
                <a:solidFill>
                  <a:schemeClr val="bg1"/>
                </a:solidFill>
                <a:latin typeface="+mj-lt"/>
              </a:rPr>
              <a:t>jr.</a:t>
            </a:r>
            <a:r>
              <a:rPr lang="en-GB" sz="900" dirty="0" smtClean="0">
                <a:solidFill>
                  <a:schemeClr val="bg1"/>
                </a:solidFill>
                <a:latin typeface="+mj-lt"/>
              </a:rPr>
              <a:t> </a:t>
            </a:r>
            <a:endParaRPr lang="en-GB" sz="900" dirty="0">
              <a:solidFill>
                <a:schemeClr val="bg1"/>
              </a:solidFill>
              <a:latin typeface="+mj-lt"/>
            </a:endParaRPr>
          </a:p>
        </p:txBody>
      </p:sp>
      <p:grpSp>
        <p:nvGrpSpPr>
          <p:cNvPr id="317" name="Group 316"/>
          <p:cNvGrpSpPr/>
          <p:nvPr/>
        </p:nvGrpSpPr>
        <p:grpSpPr>
          <a:xfrm flipH="1">
            <a:off x="5857372" y="2179030"/>
            <a:ext cx="1732949" cy="714150"/>
            <a:chOff x="1624289" y="4004166"/>
            <a:chExt cx="1502695" cy="1139023"/>
          </a:xfrm>
        </p:grpSpPr>
        <p:sp>
          <p:nvSpPr>
            <p:cNvPr id="318" name="Rectangle 317"/>
            <p:cNvSpPr/>
            <p:nvPr/>
          </p:nvSpPr>
          <p:spPr>
            <a:xfrm>
              <a:off x="1624289" y="4004166"/>
              <a:ext cx="840177" cy="343619"/>
            </a:xfrm>
            <a:prstGeom prst="rect">
              <a:avLst/>
            </a:prstGeom>
          </p:spPr>
          <p:txBody>
            <a:bodyPr wrap="square" lIns="18000" rIns="18000">
              <a:spAutoFit/>
            </a:bodyPr>
            <a:lstStyle/>
            <a:p>
              <a:pPr marL="0" lvl="1" algn="r">
                <a:defRPr/>
              </a:pPr>
              <a:r>
                <a:rPr lang="en-GB" sz="800" b="1" kern="0" cap="all" dirty="0" smtClean="0">
                  <a:solidFill>
                    <a:schemeClr val="bg1"/>
                  </a:solidFill>
                </a:rPr>
                <a:t>Uruguay</a:t>
              </a:r>
              <a:endParaRPr lang="en-GB" sz="800" b="1" kern="0" cap="all" dirty="0">
                <a:solidFill>
                  <a:schemeClr val="bg1"/>
                </a:solidFill>
              </a:endParaRPr>
            </a:p>
          </p:txBody>
        </p:sp>
        <p:sp>
          <p:nvSpPr>
            <p:cNvPr id="319" name="Freeform 318"/>
            <p:cNvSpPr/>
            <p:nvPr/>
          </p:nvSpPr>
          <p:spPr>
            <a:xfrm>
              <a:off x="1632857" y="4295309"/>
              <a:ext cx="1494127" cy="847880"/>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grpSp>
        <p:nvGrpSpPr>
          <p:cNvPr id="327" name="Group 326"/>
          <p:cNvGrpSpPr/>
          <p:nvPr/>
        </p:nvGrpSpPr>
        <p:grpSpPr>
          <a:xfrm>
            <a:off x="5653700" y="3182351"/>
            <a:ext cx="1797736" cy="508352"/>
            <a:chOff x="1399249" y="3398438"/>
            <a:chExt cx="779992" cy="387976"/>
          </a:xfrm>
        </p:grpSpPr>
        <p:sp>
          <p:nvSpPr>
            <p:cNvPr id="328" name="Rectangle 327"/>
            <p:cNvSpPr/>
            <p:nvPr/>
          </p:nvSpPr>
          <p:spPr>
            <a:xfrm>
              <a:off x="1617821" y="3621987"/>
              <a:ext cx="554042" cy="164427"/>
            </a:xfrm>
            <a:prstGeom prst="rect">
              <a:avLst/>
            </a:prstGeom>
            <a:ln>
              <a:noFill/>
            </a:ln>
          </p:spPr>
          <p:txBody>
            <a:bodyPr wrap="square" lIns="18000" rIns="18000">
              <a:spAutoFit/>
            </a:bodyPr>
            <a:lstStyle/>
            <a:p>
              <a:pPr marL="0" lvl="1" algn="r">
                <a:defRPr/>
              </a:pPr>
              <a:r>
                <a:rPr lang="en-GB" sz="800" b="1" kern="0" cap="all" dirty="0" smtClean="0">
                  <a:solidFill>
                    <a:schemeClr val="bg1"/>
                  </a:solidFill>
                </a:rPr>
                <a:t>Argentina</a:t>
              </a:r>
              <a:endParaRPr lang="en-GB" sz="800" b="1" kern="0" cap="all" dirty="0">
                <a:solidFill>
                  <a:schemeClr val="bg1"/>
                </a:solidFill>
              </a:endParaRPr>
            </a:p>
          </p:txBody>
        </p:sp>
        <p:sp>
          <p:nvSpPr>
            <p:cNvPr id="329" name="Freeform 328"/>
            <p:cNvSpPr/>
            <p:nvPr/>
          </p:nvSpPr>
          <p:spPr>
            <a:xfrm flipH="1">
              <a:off x="1399249" y="3398438"/>
              <a:ext cx="779992" cy="366982"/>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867900"/>
                <a:gd name="connsiteY0" fmla="*/ 1752383 h 1752383"/>
                <a:gd name="connsiteX1" fmla="*/ 498702 w 867900"/>
                <a:gd name="connsiteY1" fmla="*/ 1752383 h 1752383"/>
                <a:gd name="connsiteX2" fmla="*/ 867900 w 867900"/>
                <a:gd name="connsiteY2" fmla="*/ 0 h 1752383"/>
                <a:gd name="connsiteX0" fmla="*/ 0 w 867900"/>
                <a:gd name="connsiteY0" fmla="*/ 1322415 h 1322415"/>
                <a:gd name="connsiteX1" fmla="*/ 498702 w 867900"/>
                <a:gd name="connsiteY1" fmla="*/ 1322415 h 1322415"/>
                <a:gd name="connsiteX2" fmla="*/ 867900 w 867900"/>
                <a:gd name="connsiteY2" fmla="*/ 0 h 1322415"/>
                <a:gd name="connsiteX0" fmla="*/ 0 w 867900"/>
                <a:gd name="connsiteY0" fmla="*/ 1225326 h 1225326"/>
                <a:gd name="connsiteX1" fmla="*/ 498702 w 867900"/>
                <a:gd name="connsiteY1" fmla="*/ 1225326 h 1225326"/>
                <a:gd name="connsiteX2" fmla="*/ 867900 w 867900"/>
                <a:gd name="connsiteY2" fmla="*/ 0 h 1225326"/>
              </a:gdLst>
              <a:ahLst/>
              <a:cxnLst>
                <a:cxn ang="0">
                  <a:pos x="connsiteX0" y="connsiteY0"/>
                </a:cxn>
                <a:cxn ang="0">
                  <a:pos x="connsiteX1" y="connsiteY1"/>
                </a:cxn>
                <a:cxn ang="0">
                  <a:pos x="connsiteX2" y="connsiteY2"/>
                </a:cxn>
              </a:cxnLst>
              <a:rect l="l" t="t" r="r" b="b"/>
              <a:pathLst>
                <a:path w="867900" h="1225326">
                  <a:moveTo>
                    <a:pt x="0" y="1225326"/>
                  </a:moveTo>
                  <a:lnTo>
                    <a:pt x="498702" y="1225326"/>
                  </a:lnTo>
                  <a:lnTo>
                    <a:pt x="867900" y="0"/>
                  </a:lnTo>
                </a:path>
              </a:pathLst>
            </a:custGeom>
            <a:noFill/>
            <a:ln>
              <a:solidFill>
                <a:schemeClr val="accent3"/>
              </a:solidFill>
              <a:tailEnd type="oval"/>
            </a:ln>
          </p:spPr>
          <p:txBody>
            <a:bodyPr rtlCol="0" anchor="ctr"/>
            <a:lstStyle/>
            <a:p>
              <a:pPr algn="ctr"/>
              <a:endParaRPr lang="en-GB"/>
            </a:p>
          </p:txBody>
        </p:sp>
      </p:grpSp>
      <p:sp>
        <p:nvSpPr>
          <p:cNvPr id="330" name="Rectangle 329"/>
          <p:cNvSpPr/>
          <p:nvPr/>
        </p:nvSpPr>
        <p:spPr>
          <a:xfrm>
            <a:off x="7411568" y="3664632"/>
            <a:ext cx="797013" cy="230832"/>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smtClean="0">
                <a:solidFill>
                  <a:schemeClr val="bg1"/>
                </a:solidFill>
                <a:latin typeface="+mj-lt"/>
              </a:rPr>
              <a:t>Lionel </a:t>
            </a:r>
            <a:r>
              <a:rPr lang="en-GB" sz="900" dirty="0" err="1">
                <a:solidFill>
                  <a:schemeClr val="bg1"/>
                </a:solidFill>
                <a:latin typeface="+mj-lt"/>
              </a:rPr>
              <a:t>M</a:t>
            </a:r>
            <a:r>
              <a:rPr lang="en-GB" sz="900" dirty="0" err="1" smtClean="0">
                <a:solidFill>
                  <a:schemeClr val="bg1"/>
                </a:solidFill>
                <a:latin typeface="+mj-lt"/>
              </a:rPr>
              <a:t>essi</a:t>
            </a:r>
            <a:r>
              <a:rPr lang="en-GB" sz="900" dirty="0" smtClean="0">
                <a:solidFill>
                  <a:schemeClr val="bg1"/>
                </a:solidFill>
                <a:latin typeface="+mj-lt"/>
              </a:rPr>
              <a:t> </a:t>
            </a:r>
            <a:endParaRPr lang="en-GB" sz="900" dirty="0">
              <a:solidFill>
                <a:schemeClr val="bg1"/>
              </a:solidFill>
              <a:latin typeface="+mj-lt"/>
            </a:endParaRPr>
          </a:p>
        </p:txBody>
      </p:sp>
      <p:grpSp>
        <p:nvGrpSpPr>
          <p:cNvPr id="332" name="Group 331"/>
          <p:cNvGrpSpPr/>
          <p:nvPr/>
        </p:nvGrpSpPr>
        <p:grpSpPr>
          <a:xfrm flipH="1">
            <a:off x="3376231" y="2833568"/>
            <a:ext cx="2086233" cy="1244281"/>
            <a:chOff x="2041469" y="3584086"/>
            <a:chExt cx="914523" cy="155621"/>
          </a:xfrm>
        </p:grpSpPr>
        <p:sp>
          <p:nvSpPr>
            <p:cNvPr id="333" name="Rectangle 332"/>
            <p:cNvSpPr/>
            <p:nvPr/>
          </p:nvSpPr>
          <p:spPr>
            <a:xfrm>
              <a:off x="2282972" y="3712762"/>
              <a:ext cx="670040" cy="26945"/>
            </a:xfrm>
            <a:prstGeom prst="rect">
              <a:avLst/>
            </a:prstGeom>
          </p:spPr>
          <p:txBody>
            <a:bodyPr wrap="square" lIns="18000" rIns="18000">
              <a:spAutoFit/>
            </a:bodyPr>
            <a:lstStyle/>
            <a:p>
              <a:pPr marL="0" lvl="1">
                <a:defRPr/>
              </a:pPr>
              <a:r>
                <a:rPr lang="en-GB" sz="800" b="1" kern="0" cap="all" dirty="0" smtClean="0">
                  <a:solidFill>
                    <a:schemeClr val="bg1"/>
                  </a:solidFill>
                </a:rPr>
                <a:t>Chile</a:t>
              </a:r>
              <a:endParaRPr lang="en-GB" sz="800" b="1" kern="0" cap="all" dirty="0">
                <a:solidFill>
                  <a:schemeClr val="bg1"/>
                </a:solidFill>
              </a:endParaRPr>
            </a:p>
          </p:txBody>
        </p:sp>
        <p:sp>
          <p:nvSpPr>
            <p:cNvPr id="334" name="Freeform 333"/>
            <p:cNvSpPr/>
            <p:nvPr/>
          </p:nvSpPr>
          <p:spPr>
            <a:xfrm flipH="1">
              <a:off x="2041469" y="3584086"/>
              <a:ext cx="914523"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3"/>
              </a:solidFill>
              <a:tailEnd type="oval"/>
            </a:ln>
          </p:spPr>
          <p:txBody>
            <a:bodyPr rtlCol="0" anchor="ctr"/>
            <a:lstStyle/>
            <a:p>
              <a:pPr algn="ctr"/>
              <a:endParaRPr lang="en-GB"/>
            </a:p>
          </p:txBody>
        </p:sp>
      </p:grpSp>
      <p:sp>
        <p:nvSpPr>
          <p:cNvPr id="335" name="Rectangle 334"/>
          <p:cNvSpPr/>
          <p:nvPr/>
        </p:nvSpPr>
        <p:spPr>
          <a:xfrm>
            <a:off x="3759021" y="4022400"/>
            <a:ext cx="1389854"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smtClean="0">
                <a:solidFill>
                  <a:schemeClr val="bg1"/>
                </a:solidFill>
                <a:latin typeface="+mj-lt"/>
              </a:rPr>
              <a:t>Alexis Sanchez </a:t>
            </a:r>
            <a:endParaRPr lang="en-GB" sz="900" dirty="0">
              <a:solidFill>
                <a:schemeClr val="bg1"/>
              </a:solidFill>
              <a:latin typeface="+mj-lt"/>
            </a:endParaRPr>
          </a:p>
        </p:txBody>
      </p:sp>
      <p:grpSp>
        <p:nvGrpSpPr>
          <p:cNvPr id="337" name="Group 336"/>
          <p:cNvGrpSpPr/>
          <p:nvPr/>
        </p:nvGrpSpPr>
        <p:grpSpPr>
          <a:xfrm flipH="1">
            <a:off x="2767988" y="1972915"/>
            <a:ext cx="2422413" cy="1223733"/>
            <a:chOff x="2041469" y="3584086"/>
            <a:chExt cx="915425" cy="153051"/>
          </a:xfrm>
        </p:grpSpPr>
        <p:sp>
          <p:nvSpPr>
            <p:cNvPr id="338" name="Rectangle 337"/>
            <p:cNvSpPr/>
            <p:nvPr/>
          </p:nvSpPr>
          <p:spPr>
            <a:xfrm>
              <a:off x="2286854" y="3710192"/>
              <a:ext cx="670040" cy="26945"/>
            </a:xfrm>
            <a:prstGeom prst="rect">
              <a:avLst/>
            </a:prstGeom>
          </p:spPr>
          <p:txBody>
            <a:bodyPr wrap="square" lIns="18000" rIns="18000">
              <a:spAutoFit/>
            </a:bodyPr>
            <a:lstStyle/>
            <a:p>
              <a:pPr marL="0" lvl="1">
                <a:defRPr/>
              </a:pPr>
              <a:r>
                <a:rPr lang="en-GB" sz="800" b="1" kern="0" cap="all" dirty="0" smtClean="0">
                  <a:solidFill>
                    <a:schemeClr val="bg1"/>
                  </a:solidFill>
                </a:rPr>
                <a:t>Ecuador</a:t>
              </a:r>
              <a:endParaRPr lang="en-GB" sz="800" b="1" kern="0" cap="all" dirty="0">
                <a:solidFill>
                  <a:schemeClr val="bg1"/>
                </a:solidFill>
              </a:endParaRPr>
            </a:p>
          </p:txBody>
        </p:sp>
        <p:sp>
          <p:nvSpPr>
            <p:cNvPr id="339" name="Freeform 338"/>
            <p:cNvSpPr/>
            <p:nvPr/>
          </p:nvSpPr>
          <p:spPr>
            <a:xfrm flipH="1">
              <a:off x="2041469" y="3584086"/>
              <a:ext cx="914523"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3"/>
              </a:solidFill>
              <a:tailEnd type="oval"/>
            </a:ln>
          </p:spPr>
          <p:txBody>
            <a:bodyPr rtlCol="0" anchor="ctr"/>
            <a:lstStyle/>
            <a:p>
              <a:pPr algn="ctr"/>
              <a:endParaRPr lang="en-GB"/>
            </a:p>
          </p:txBody>
        </p:sp>
      </p:grpSp>
      <p:sp>
        <p:nvSpPr>
          <p:cNvPr id="340" name="Rectangle 339"/>
          <p:cNvSpPr/>
          <p:nvPr/>
        </p:nvSpPr>
        <p:spPr>
          <a:xfrm>
            <a:off x="3145984" y="3172364"/>
            <a:ext cx="1389854"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smtClean="0">
                <a:solidFill>
                  <a:schemeClr val="bg1"/>
                </a:solidFill>
                <a:latin typeface="+mj-lt"/>
              </a:rPr>
              <a:t>Antonio Valencia </a:t>
            </a:r>
            <a:endParaRPr lang="en-GB" sz="900" dirty="0">
              <a:solidFill>
                <a:schemeClr val="bg1"/>
              </a:solidFill>
              <a:latin typeface="+mj-lt"/>
            </a:endParaRPr>
          </a:p>
        </p:txBody>
      </p:sp>
      <p:grpSp>
        <p:nvGrpSpPr>
          <p:cNvPr id="342" name="Group 341"/>
          <p:cNvGrpSpPr/>
          <p:nvPr/>
        </p:nvGrpSpPr>
        <p:grpSpPr>
          <a:xfrm>
            <a:off x="3044455" y="617761"/>
            <a:ext cx="1983706" cy="1013554"/>
            <a:chOff x="1625421" y="3799754"/>
            <a:chExt cx="1501563" cy="1343435"/>
          </a:xfrm>
        </p:grpSpPr>
        <p:sp>
          <p:nvSpPr>
            <p:cNvPr id="343" name="Rectangle 342"/>
            <p:cNvSpPr/>
            <p:nvPr/>
          </p:nvSpPr>
          <p:spPr>
            <a:xfrm>
              <a:off x="1625421" y="3799754"/>
              <a:ext cx="840177" cy="285564"/>
            </a:xfrm>
            <a:prstGeom prst="rect">
              <a:avLst/>
            </a:prstGeom>
          </p:spPr>
          <p:txBody>
            <a:bodyPr wrap="square" lIns="18000" rIns="18000">
              <a:spAutoFit/>
            </a:bodyPr>
            <a:lstStyle/>
            <a:p>
              <a:pPr marL="0" lvl="1">
                <a:defRPr/>
              </a:pPr>
              <a:r>
                <a:rPr lang="en-GB" sz="800" b="1" kern="0" cap="all" dirty="0" smtClean="0">
                  <a:solidFill>
                    <a:schemeClr val="bg1"/>
                  </a:solidFill>
                </a:rPr>
                <a:t>Honduras</a:t>
              </a:r>
              <a:endParaRPr lang="en-GB" sz="800" b="1" kern="0" cap="all" dirty="0">
                <a:solidFill>
                  <a:schemeClr val="bg1"/>
                </a:solidFill>
              </a:endParaRPr>
            </a:p>
          </p:txBody>
        </p:sp>
        <p:sp>
          <p:nvSpPr>
            <p:cNvPr id="344" name="Freeform 343"/>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sp>
        <p:nvSpPr>
          <p:cNvPr id="346" name="Rectangle 345"/>
          <p:cNvSpPr/>
          <p:nvPr/>
        </p:nvSpPr>
        <p:spPr>
          <a:xfrm>
            <a:off x="2971907" y="1304026"/>
            <a:ext cx="1152308"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smtClean="0">
                <a:solidFill>
                  <a:schemeClr val="bg1"/>
                </a:solidFill>
                <a:latin typeface="+mj-lt"/>
              </a:rPr>
              <a:t>Carlo Costly </a:t>
            </a:r>
            <a:endParaRPr lang="en-GB" sz="900" dirty="0">
              <a:solidFill>
                <a:schemeClr val="bg1"/>
              </a:solidFill>
              <a:latin typeface="+mj-lt"/>
            </a:endParaRPr>
          </a:p>
        </p:txBody>
      </p:sp>
      <p:grpSp>
        <p:nvGrpSpPr>
          <p:cNvPr id="347" name="Group 346"/>
          <p:cNvGrpSpPr/>
          <p:nvPr/>
        </p:nvGrpSpPr>
        <p:grpSpPr>
          <a:xfrm flipH="1">
            <a:off x="5073254" y="184665"/>
            <a:ext cx="1169649" cy="1511748"/>
            <a:chOff x="1632857" y="3909863"/>
            <a:chExt cx="1494127" cy="1233326"/>
          </a:xfrm>
        </p:grpSpPr>
        <p:sp>
          <p:nvSpPr>
            <p:cNvPr id="348" name="Rectangle 347"/>
            <p:cNvSpPr/>
            <p:nvPr/>
          </p:nvSpPr>
          <p:spPr>
            <a:xfrm>
              <a:off x="1633199" y="3909863"/>
              <a:ext cx="1173233" cy="175765"/>
            </a:xfrm>
            <a:prstGeom prst="rect">
              <a:avLst/>
            </a:prstGeom>
          </p:spPr>
          <p:txBody>
            <a:bodyPr wrap="square" lIns="18000" rIns="18000">
              <a:spAutoFit/>
            </a:bodyPr>
            <a:lstStyle/>
            <a:p>
              <a:pPr marL="0" lvl="1" algn="r">
                <a:defRPr/>
              </a:pPr>
              <a:r>
                <a:rPr lang="en-GB" sz="800" b="1" kern="0" cap="all" dirty="0" smtClean="0">
                  <a:solidFill>
                    <a:schemeClr val="bg1"/>
                  </a:solidFill>
                </a:rPr>
                <a:t>Costa Rica</a:t>
              </a:r>
              <a:endParaRPr lang="en-GB" sz="800" b="1" kern="0" cap="all" dirty="0">
                <a:solidFill>
                  <a:schemeClr val="bg1"/>
                </a:solidFill>
              </a:endParaRPr>
            </a:p>
          </p:txBody>
        </p:sp>
        <p:sp>
          <p:nvSpPr>
            <p:cNvPr id="349" name="Freeform 348"/>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sp>
        <p:nvSpPr>
          <p:cNvPr id="350" name="Rectangle 349"/>
          <p:cNvSpPr/>
          <p:nvPr/>
        </p:nvSpPr>
        <p:spPr>
          <a:xfrm>
            <a:off x="5993725" y="336487"/>
            <a:ext cx="1828801"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smtClean="0">
                <a:solidFill>
                  <a:schemeClr val="bg1"/>
                </a:solidFill>
                <a:latin typeface="+mj-lt"/>
              </a:rPr>
              <a:t>Bryan Ruiz </a:t>
            </a:r>
            <a:r>
              <a:rPr lang="en-GB" sz="900" dirty="0">
                <a:solidFill>
                  <a:schemeClr val="bg1"/>
                </a:solidFill>
                <a:latin typeface="+mj-lt"/>
              </a:rPr>
              <a:t>G</a:t>
            </a:r>
            <a:r>
              <a:rPr lang="en-GB" sz="900" dirty="0" smtClean="0">
                <a:solidFill>
                  <a:schemeClr val="bg1"/>
                </a:solidFill>
                <a:latin typeface="+mj-lt"/>
              </a:rPr>
              <a:t>onzalez </a:t>
            </a:r>
            <a:endParaRPr lang="en-GB" sz="900" dirty="0">
              <a:solidFill>
                <a:schemeClr val="bg1"/>
              </a:solidFill>
              <a:latin typeface="+mj-lt"/>
            </a:endParaRPr>
          </a:p>
        </p:txBody>
      </p:sp>
      <p:grpSp>
        <p:nvGrpSpPr>
          <p:cNvPr id="357" name="Group 356"/>
          <p:cNvGrpSpPr/>
          <p:nvPr/>
        </p:nvGrpSpPr>
        <p:grpSpPr>
          <a:xfrm flipH="1">
            <a:off x="2256706" y="1447493"/>
            <a:ext cx="2420026" cy="1034863"/>
            <a:chOff x="2041469" y="3584086"/>
            <a:chExt cx="914523" cy="154748"/>
          </a:xfrm>
        </p:grpSpPr>
        <p:sp>
          <p:nvSpPr>
            <p:cNvPr id="358" name="Rectangle 357"/>
            <p:cNvSpPr/>
            <p:nvPr/>
          </p:nvSpPr>
          <p:spPr>
            <a:xfrm>
              <a:off x="2282972" y="3706618"/>
              <a:ext cx="670040" cy="32216"/>
            </a:xfrm>
            <a:prstGeom prst="rect">
              <a:avLst/>
            </a:prstGeom>
          </p:spPr>
          <p:txBody>
            <a:bodyPr wrap="square" lIns="18000" rIns="18000">
              <a:spAutoFit/>
            </a:bodyPr>
            <a:lstStyle/>
            <a:p>
              <a:pPr marL="0" lvl="1">
                <a:buSzPct val="100000"/>
              </a:pPr>
              <a:r>
                <a:rPr lang="en-US" sz="800" b="1" dirty="0">
                  <a:solidFill>
                    <a:srgbClr val="FFFFFF"/>
                  </a:solidFill>
                </a:rPr>
                <a:t>MÉXICO</a:t>
              </a:r>
            </a:p>
          </p:txBody>
        </p:sp>
        <p:sp>
          <p:nvSpPr>
            <p:cNvPr id="359" name="Freeform 358"/>
            <p:cNvSpPr/>
            <p:nvPr/>
          </p:nvSpPr>
          <p:spPr>
            <a:xfrm flipH="1">
              <a:off x="2041469" y="3584086"/>
              <a:ext cx="914523"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3"/>
              </a:solidFill>
              <a:tailEnd type="oval"/>
            </a:ln>
          </p:spPr>
          <p:txBody>
            <a:bodyPr rtlCol="0" anchor="ctr"/>
            <a:lstStyle/>
            <a:p>
              <a:pPr algn="ctr"/>
              <a:endParaRPr lang="en-GB"/>
            </a:p>
          </p:txBody>
        </p:sp>
      </p:grpSp>
      <p:sp>
        <p:nvSpPr>
          <p:cNvPr id="360" name="Rectangle 359"/>
          <p:cNvSpPr/>
          <p:nvPr/>
        </p:nvSpPr>
        <p:spPr>
          <a:xfrm>
            <a:off x="2632315" y="2445303"/>
            <a:ext cx="1389854"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smtClean="0">
                <a:solidFill>
                  <a:schemeClr val="bg1"/>
                </a:solidFill>
                <a:latin typeface="+mj-lt"/>
              </a:rPr>
              <a:t>Rafael </a:t>
            </a:r>
            <a:r>
              <a:rPr lang="en-GB" sz="900" dirty="0">
                <a:solidFill>
                  <a:schemeClr val="bg1"/>
                </a:solidFill>
                <a:latin typeface="+mj-lt"/>
              </a:rPr>
              <a:t>M</a:t>
            </a:r>
            <a:r>
              <a:rPr lang="en-GB" sz="900" dirty="0" smtClean="0">
                <a:solidFill>
                  <a:schemeClr val="bg1"/>
                </a:solidFill>
                <a:latin typeface="+mj-lt"/>
              </a:rPr>
              <a:t>arquez </a:t>
            </a:r>
            <a:endParaRPr lang="en-GB" sz="900" dirty="0">
              <a:solidFill>
                <a:schemeClr val="bg1"/>
              </a:solidFill>
              <a:latin typeface="+mj-lt"/>
            </a:endParaRPr>
          </a:p>
        </p:txBody>
      </p:sp>
      <p:pic>
        <p:nvPicPr>
          <p:cNvPr id="5" name="Picture 4"/>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3062723" y="853654"/>
            <a:ext cx="406139" cy="468000"/>
          </a:xfrm>
          <a:prstGeom prst="rect">
            <a:avLst/>
          </a:prstGeom>
        </p:spPr>
      </p:pic>
      <p:grpSp>
        <p:nvGrpSpPr>
          <p:cNvPr id="86" name="Group 85"/>
          <p:cNvGrpSpPr/>
          <p:nvPr/>
        </p:nvGrpSpPr>
        <p:grpSpPr>
          <a:xfrm>
            <a:off x="8278634" y="93663"/>
            <a:ext cx="591258" cy="630000"/>
            <a:chOff x="8278634" y="93663"/>
            <a:chExt cx="591258" cy="630000"/>
          </a:xfrm>
        </p:grpSpPr>
        <p:sp>
          <p:nvSpPr>
            <p:cNvPr id="90"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0"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1" name="Rectangle 90"/>
            <p:cNvSpPr/>
            <p:nvPr/>
          </p:nvSpPr>
          <p:spPr>
            <a:xfrm>
              <a:off x="8278634" y="263685"/>
              <a:ext cx="344966" cy="307777"/>
            </a:xfrm>
            <a:prstGeom prst="rect">
              <a:avLst/>
            </a:prstGeom>
          </p:spPr>
          <p:txBody>
            <a:bodyPr wrap="none">
              <a:spAutoFit/>
            </a:bodyPr>
            <a:lstStyle/>
            <a:p>
              <a:r>
                <a:rPr lang="en-GB" sz="1400" cap="all" dirty="0" smtClean="0">
                  <a:solidFill>
                    <a:prstClr val="white"/>
                  </a:solidFill>
                  <a:latin typeface="Impact"/>
                  <a:ea typeface="+mj-ea"/>
                  <a:cs typeface="+mj-cs"/>
                </a:rPr>
                <a:t>AL</a:t>
              </a:r>
              <a:endParaRPr lang="en-GB" sz="2000" dirty="0"/>
            </a:p>
          </p:txBody>
        </p:sp>
      </p:grpSp>
      <p:pic>
        <p:nvPicPr>
          <p:cNvPr id="107" name="Picture 73" descr="https://scontent-a-mia.xx.fbcdn.net/hphotos-xfp1/t1.0-9/10371662_688443904526595_6809543349099130433_n.jpg"/>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5636687" y="400274"/>
            <a:ext cx="406139" cy="468000"/>
          </a:xfrm>
          <a:prstGeom prst="rect">
            <a:avLst/>
          </a:prstGeom>
          <a:solidFill>
            <a:srgbClr val="FFFFFF">
              <a:shade val="85000"/>
            </a:srgbClr>
          </a:solidFill>
          <a:ln>
            <a:noFill/>
          </a:ln>
          <a:effectLst/>
          <a:extLst>
            <a:ext uri="{91240B29-F687-4f45-9708-019B960494DF}">
              <a14:hiddenLine xmlns:a14="http://schemas.microsoft.com/office/drawing/2010/main" w="9525">
                <a:solidFill>
                  <a:srgbClr val="000000"/>
                </a:solidFill>
                <a:miter lim="800000"/>
                <a:headEnd/>
                <a:tailEnd/>
              </a14:hiddenLine>
            </a:ext>
          </a:extLst>
        </p:spPr>
      </p:pic>
      <p:grpSp>
        <p:nvGrpSpPr>
          <p:cNvPr id="108" name="Group 107"/>
          <p:cNvGrpSpPr>
            <a:grpSpLocks noChangeAspect="1"/>
          </p:cNvGrpSpPr>
          <p:nvPr/>
        </p:nvGrpSpPr>
        <p:grpSpPr>
          <a:xfrm>
            <a:off x="2027419" y="2482356"/>
            <a:ext cx="191241" cy="191418"/>
            <a:chOff x="5689078" y="733467"/>
            <a:chExt cx="440657" cy="441067"/>
          </a:xfrm>
        </p:grpSpPr>
        <p:grpSp>
          <p:nvGrpSpPr>
            <p:cNvPr id="109" name="Group 4"/>
            <p:cNvGrpSpPr>
              <a:grpSpLocks noChangeAspect="1"/>
            </p:cNvGrpSpPr>
            <p:nvPr/>
          </p:nvGrpSpPr>
          <p:grpSpPr bwMode="auto">
            <a:xfrm>
              <a:off x="5689078" y="733467"/>
              <a:ext cx="440657" cy="441067"/>
              <a:chOff x="1804" y="543"/>
              <a:chExt cx="2152" cy="2154"/>
            </a:xfrm>
          </p:grpSpPr>
          <p:sp>
            <p:nvSpPr>
              <p:cNvPr id="11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10" name="Oval 5">
              <a:hlinkClick r:id="rId12"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16" name="Group 115"/>
          <p:cNvGrpSpPr>
            <a:grpSpLocks noChangeAspect="1"/>
          </p:cNvGrpSpPr>
          <p:nvPr/>
        </p:nvGrpSpPr>
        <p:grpSpPr>
          <a:xfrm>
            <a:off x="3149623" y="4066742"/>
            <a:ext cx="191241" cy="191418"/>
            <a:chOff x="5689078" y="733467"/>
            <a:chExt cx="440657" cy="441067"/>
          </a:xfrm>
        </p:grpSpPr>
        <p:grpSp>
          <p:nvGrpSpPr>
            <p:cNvPr id="117" name="Group 4"/>
            <p:cNvGrpSpPr>
              <a:grpSpLocks noChangeAspect="1"/>
            </p:cNvGrpSpPr>
            <p:nvPr/>
          </p:nvGrpSpPr>
          <p:grpSpPr bwMode="auto">
            <a:xfrm>
              <a:off x="5689078" y="733467"/>
              <a:ext cx="440657" cy="441067"/>
              <a:chOff x="1804" y="543"/>
              <a:chExt cx="2152" cy="2154"/>
            </a:xfrm>
          </p:grpSpPr>
          <p:sp>
            <p:nvSpPr>
              <p:cNvPr id="11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18" name="Oval 5">
              <a:hlinkClick r:id="rId13"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24" name="Group 123"/>
          <p:cNvGrpSpPr>
            <a:grpSpLocks noChangeAspect="1"/>
          </p:cNvGrpSpPr>
          <p:nvPr/>
        </p:nvGrpSpPr>
        <p:grpSpPr>
          <a:xfrm>
            <a:off x="7024372" y="1143731"/>
            <a:ext cx="191241" cy="191418"/>
            <a:chOff x="5689078" y="733467"/>
            <a:chExt cx="440657" cy="441067"/>
          </a:xfrm>
        </p:grpSpPr>
        <p:grpSp>
          <p:nvGrpSpPr>
            <p:cNvPr id="125" name="Group 4"/>
            <p:cNvGrpSpPr>
              <a:grpSpLocks noChangeAspect="1"/>
            </p:cNvGrpSpPr>
            <p:nvPr/>
          </p:nvGrpSpPr>
          <p:grpSpPr bwMode="auto">
            <a:xfrm>
              <a:off x="5689078" y="733467"/>
              <a:ext cx="440657" cy="441067"/>
              <a:chOff x="1804" y="543"/>
              <a:chExt cx="2152" cy="2154"/>
            </a:xfrm>
          </p:grpSpPr>
          <p:sp>
            <p:nvSpPr>
              <p:cNvPr id="127"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26" name="Oval 5">
              <a:hlinkClick r:id="rId14"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32" name="Group 131"/>
          <p:cNvGrpSpPr>
            <a:grpSpLocks noChangeAspect="1"/>
          </p:cNvGrpSpPr>
          <p:nvPr/>
        </p:nvGrpSpPr>
        <p:grpSpPr>
          <a:xfrm>
            <a:off x="7793967" y="1729257"/>
            <a:ext cx="191241" cy="191418"/>
            <a:chOff x="5689078" y="733467"/>
            <a:chExt cx="440657" cy="441067"/>
          </a:xfrm>
        </p:grpSpPr>
        <p:grpSp>
          <p:nvGrpSpPr>
            <p:cNvPr id="133" name="Group 4"/>
            <p:cNvGrpSpPr>
              <a:grpSpLocks noChangeAspect="1"/>
            </p:cNvGrpSpPr>
            <p:nvPr/>
          </p:nvGrpSpPr>
          <p:grpSpPr bwMode="auto">
            <a:xfrm>
              <a:off x="5689078" y="733467"/>
              <a:ext cx="440657" cy="441067"/>
              <a:chOff x="1804" y="543"/>
              <a:chExt cx="2152" cy="2154"/>
            </a:xfrm>
          </p:grpSpPr>
          <p:sp>
            <p:nvSpPr>
              <p:cNvPr id="135"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34" name="Oval 5">
              <a:hlinkClick r:id="rId15"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0" name="Group 139"/>
          <p:cNvGrpSpPr>
            <a:grpSpLocks noChangeAspect="1"/>
          </p:cNvGrpSpPr>
          <p:nvPr/>
        </p:nvGrpSpPr>
        <p:grpSpPr>
          <a:xfrm>
            <a:off x="7636701" y="2562058"/>
            <a:ext cx="191241" cy="191418"/>
            <a:chOff x="5689078" y="733467"/>
            <a:chExt cx="440657" cy="441067"/>
          </a:xfrm>
        </p:grpSpPr>
        <p:grpSp>
          <p:nvGrpSpPr>
            <p:cNvPr id="141" name="Group 4"/>
            <p:cNvGrpSpPr>
              <a:grpSpLocks noChangeAspect="1"/>
            </p:cNvGrpSpPr>
            <p:nvPr/>
          </p:nvGrpSpPr>
          <p:grpSpPr bwMode="auto">
            <a:xfrm>
              <a:off x="5689078" y="733467"/>
              <a:ext cx="440657" cy="441067"/>
              <a:chOff x="1804" y="543"/>
              <a:chExt cx="2152" cy="2154"/>
            </a:xfrm>
          </p:grpSpPr>
          <p:sp>
            <p:nvSpPr>
              <p:cNvPr id="14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42" name="Oval 5">
              <a:hlinkClick r:id="rId16"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8" name="Group 147"/>
          <p:cNvGrpSpPr>
            <a:grpSpLocks noChangeAspect="1"/>
          </p:cNvGrpSpPr>
          <p:nvPr/>
        </p:nvGrpSpPr>
        <p:grpSpPr>
          <a:xfrm>
            <a:off x="7495093" y="3869276"/>
            <a:ext cx="191241" cy="191418"/>
            <a:chOff x="5689078" y="733467"/>
            <a:chExt cx="440657" cy="441067"/>
          </a:xfrm>
        </p:grpSpPr>
        <p:grpSp>
          <p:nvGrpSpPr>
            <p:cNvPr id="149" name="Group 4"/>
            <p:cNvGrpSpPr>
              <a:grpSpLocks noChangeAspect="1"/>
            </p:cNvGrpSpPr>
            <p:nvPr/>
          </p:nvGrpSpPr>
          <p:grpSpPr bwMode="auto">
            <a:xfrm>
              <a:off x="5689078" y="733467"/>
              <a:ext cx="440657" cy="441067"/>
              <a:chOff x="1804" y="543"/>
              <a:chExt cx="2152" cy="2154"/>
            </a:xfrm>
          </p:grpSpPr>
          <p:sp>
            <p:nvSpPr>
              <p:cNvPr id="15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0" name="Oval 5">
              <a:hlinkClick r:id="rId17"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7" name="Rectangle 156"/>
          <p:cNvSpPr/>
          <p:nvPr/>
        </p:nvSpPr>
        <p:spPr>
          <a:xfrm>
            <a:off x="7552994" y="2346050"/>
            <a:ext cx="1828801" cy="230832"/>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900" dirty="0" smtClean="0">
                <a:solidFill>
                  <a:schemeClr val="bg1"/>
                </a:solidFill>
                <a:latin typeface="+mj-lt"/>
              </a:rPr>
              <a:t>Luis Suarez </a:t>
            </a:r>
            <a:endParaRPr lang="en-GB" sz="900" dirty="0">
              <a:solidFill>
                <a:schemeClr val="bg1"/>
              </a:solidFill>
              <a:latin typeface="+mj-lt"/>
            </a:endParaRPr>
          </a:p>
        </p:txBody>
      </p:sp>
      <p:pic>
        <p:nvPicPr>
          <p:cNvPr id="160" name="Picture 88" descr="http://img.thesun.co.uk/aidemitlum/archive/01893/ecuador_1893056a.jpg"/>
          <p:cNvPicPr>
            <a:picLocks noChangeAspect="1" noChangeArrowheads="1"/>
          </p:cNvPicPr>
          <p:nvPr/>
        </p:nvPicPr>
        <p:blipFill rotWithShape="1">
          <a:blip r:embed="rId18" cstate="screen">
            <a:extLst>
              <a:ext uri="{28A0092B-C50C-407E-A947-70E740481C1C}">
                <a14:useLocalDpi xmlns:a14="http://schemas.microsoft.com/office/drawing/2010/main"/>
              </a:ext>
            </a:extLst>
          </a:blip>
          <a:srcRect/>
          <a:stretch/>
        </p:blipFill>
        <p:spPr bwMode="auto">
          <a:xfrm>
            <a:off x="2775611" y="3227454"/>
            <a:ext cx="413582" cy="468000"/>
          </a:xfrm>
          <a:prstGeom prst="rect">
            <a:avLst/>
          </a:prstGeom>
          <a:noFill/>
          <a:extLst>
            <a:ext uri="{909E8E84-426E-40dd-AFC4-6F175D3DCCD1}">
              <a14:hiddenFill xmlns:a14="http://schemas.microsoft.com/office/drawing/2010/main">
                <a:solidFill>
                  <a:srgbClr val="FFFFFF"/>
                </a:solidFill>
              </a14:hiddenFill>
            </a:ext>
          </a:extLst>
        </p:spPr>
      </p:pic>
      <p:pic>
        <p:nvPicPr>
          <p:cNvPr id="161" name="Picture 90" descr="http://www.betmama.com/world-cup-2010/img/SANCHEZ_CHI.png">
            <a:hlinkClick r:id="rId13" action="ppaction://hlinksldjump"/>
          </p:cNvPr>
          <p:cNvPicPr>
            <a:picLocks noChangeAspect="1" noChangeArrowheads="1"/>
          </p:cNvPicPr>
          <p:nvPr/>
        </p:nvPicPr>
        <p:blipFill rotWithShape="1">
          <a:blip r:embed="rId19" cstate="screen">
            <a:extLst>
              <a:ext uri="{28A0092B-C50C-407E-A947-70E740481C1C}">
                <a14:useLocalDpi xmlns:a14="http://schemas.microsoft.com/office/drawing/2010/main"/>
              </a:ext>
            </a:extLst>
          </a:blip>
          <a:srcRect/>
          <a:stretch/>
        </p:blipFill>
        <p:spPr bwMode="auto">
          <a:xfrm>
            <a:off x="3385786" y="4081385"/>
            <a:ext cx="413582" cy="468000"/>
          </a:xfrm>
          <a:prstGeom prst="rect">
            <a:avLst/>
          </a:prstGeom>
          <a:noFill/>
          <a:extLst>
            <a:ext uri="{909E8E84-426E-40dd-AFC4-6F175D3DCCD1}">
              <a14:hiddenFill xmlns:a14="http://schemas.microsoft.com/office/drawing/2010/main">
                <a:solidFill>
                  <a:srgbClr val="FFFFFF"/>
                </a:solidFill>
              </a14:hiddenFill>
            </a:ext>
          </a:extLst>
        </p:spPr>
      </p:pic>
      <p:pic>
        <p:nvPicPr>
          <p:cNvPr id="162" name="Picture 92" descr="http://www.solofutbol.cl/Imagenes/Albunes%20de%20futbol/colombia/colombia%20eliminatorias%20brasil%202014/James-Rodriguez.jpg">
            <a:hlinkClick r:id="rId14" action="ppaction://hlinksldjump"/>
          </p:cNvPr>
          <p:cNvPicPr>
            <a:picLocks noChangeAspect="1" noChangeArrowheads="1"/>
          </p:cNvPicPr>
          <p:nvPr/>
        </p:nvPicPr>
        <p:blipFill rotWithShape="1">
          <a:blip r:embed="rId20" cstate="screen">
            <a:extLst>
              <a:ext uri="{28A0092B-C50C-407E-A947-70E740481C1C}">
                <a14:useLocalDpi xmlns:a14="http://schemas.microsoft.com/office/drawing/2010/main"/>
              </a:ext>
            </a:extLst>
          </a:blip>
          <a:srcRect/>
          <a:stretch/>
        </p:blipFill>
        <p:spPr bwMode="auto">
          <a:xfrm>
            <a:off x="6581713" y="981824"/>
            <a:ext cx="413582" cy="468000"/>
          </a:xfrm>
          <a:prstGeom prst="rect">
            <a:avLst/>
          </a:prstGeom>
          <a:noFill/>
          <a:extLst>
            <a:ext uri="{909E8E84-426E-40dd-AFC4-6F175D3DCCD1}">
              <a14:hiddenFill xmlns:a14="http://schemas.microsoft.com/office/drawing/2010/main">
                <a:solidFill>
                  <a:srgbClr val="FFFFFF"/>
                </a:solidFill>
              </a14:hiddenFill>
            </a:ext>
          </a:extLst>
        </p:spPr>
      </p:pic>
      <p:pic>
        <p:nvPicPr>
          <p:cNvPr id="163" name="Picture 94" descr="https://lh4.ggpht.com/N3cya9Mx9iBaKlOFw-gk3YNOztGGPN3v6ha9x_5TjHKuIdtXX6nJjJcseTdrF845tmE=h310">
            <a:hlinkClick r:id="rId15" action="ppaction://hlinksldjump"/>
          </p:cNvPr>
          <p:cNvPicPr>
            <a:picLocks noChangeAspect="1" noChangeArrowheads="1"/>
          </p:cNvPicPr>
          <p:nvPr/>
        </p:nvPicPr>
        <p:blipFill rotWithShape="1">
          <a:blip r:embed="rId21" cstate="screen">
            <a:extLst>
              <a:ext uri="{28A0092B-C50C-407E-A947-70E740481C1C}">
                <a14:useLocalDpi xmlns:a14="http://schemas.microsoft.com/office/drawing/2010/main"/>
              </a:ext>
            </a:extLst>
          </a:blip>
          <a:srcRect/>
          <a:stretch/>
        </p:blipFill>
        <p:spPr bwMode="auto">
          <a:xfrm>
            <a:off x="7329014" y="1572962"/>
            <a:ext cx="413582" cy="468000"/>
          </a:xfrm>
          <a:prstGeom prst="rect">
            <a:avLst/>
          </a:prstGeom>
          <a:noFill/>
          <a:extLst>
            <a:ext uri="{909E8E84-426E-40dd-AFC4-6F175D3DCCD1}">
              <a14:hiddenFill xmlns:a14="http://schemas.microsoft.com/office/drawing/2010/main">
                <a:solidFill>
                  <a:srgbClr val="FFFFFF"/>
                </a:solidFill>
              </a14:hiddenFill>
            </a:ext>
          </a:extLst>
        </p:spPr>
      </p:pic>
      <p:pic>
        <p:nvPicPr>
          <p:cNvPr id="164" name="Picture 96" descr="http://www3.pictures.zimbio.com/gi/Luis+Suarez+Uruguay+v+South+Korea+2010+FIFA+gVJ2mPbEQqNl.jpg">
            <a:hlinkClick r:id="rId16" action="ppaction://hlinksldjump"/>
          </p:cNvPr>
          <p:cNvPicPr>
            <a:picLocks noChangeAspect="1" noChangeArrowheads="1"/>
          </p:cNvPicPr>
          <p:nvPr/>
        </p:nvPicPr>
        <p:blipFill rotWithShape="1">
          <a:blip r:embed="rId22" cstate="screen">
            <a:extLst>
              <a:ext uri="{28A0092B-C50C-407E-A947-70E740481C1C}">
                <a14:useLocalDpi xmlns:a14="http://schemas.microsoft.com/office/drawing/2010/main"/>
              </a:ext>
            </a:extLst>
          </a:blip>
          <a:srcRect/>
          <a:stretch/>
        </p:blipFill>
        <p:spPr bwMode="auto">
          <a:xfrm>
            <a:off x="7187406" y="2434987"/>
            <a:ext cx="413582" cy="468000"/>
          </a:xfrm>
          <a:prstGeom prst="rect">
            <a:avLst/>
          </a:prstGeom>
          <a:noFill/>
          <a:extLst>
            <a:ext uri="{909E8E84-426E-40dd-AFC4-6F175D3DCCD1}">
              <a14:hiddenFill xmlns:a14="http://schemas.microsoft.com/office/drawing/2010/main">
                <a:solidFill>
                  <a:srgbClr val="FFFFFF"/>
                </a:solidFill>
              </a14:hiddenFill>
            </a:ext>
          </a:extLst>
        </p:spPr>
      </p:pic>
      <p:pic>
        <p:nvPicPr>
          <p:cNvPr id="165" name="Picture 98" descr="http://4.bp.blogspot.com/-Q8JmzX3W9IA/UBuQDUBV-YI/AAAAAAAAABo/xVgZNfr7Iyo/s1600/Lionel+Messi.jpg">
            <a:hlinkClick r:id="rId17" action="ppaction://hlinksldjump"/>
          </p:cNvPr>
          <p:cNvPicPr>
            <a:picLocks noChangeAspect="1" noChangeArrowheads="1"/>
          </p:cNvPicPr>
          <p:nvPr/>
        </p:nvPicPr>
        <p:blipFill rotWithShape="1">
          <a:blip r:embed="rId23" cstate="screen">
            <a:extLst>
              <a:ext uri="{28A0092B-C50C-407E-A947-70E740481C1C}">
                <a14:useLocalDpi xmlns:a14="http://schemas.microsoft.com/office/drawing/2010/main"/>
              </a:ext>
            </a:extLst>
          </a:blip>
          <a:srcRect/>
          <a:stretch/>
        </p:blipFill>
        <p:spPr bwMode="auto">
          <a:xfrm>
            <a:off x="7049919" y="3733862"/>
            <a:ext cx="413582" cy="468000"/>
          </a:xfrm>
          <a:prstGeom prst="rect">
            <a:avLst/>
          </a:prstGeom>
          <a:noFill/>
          <a:extLst>
            <a:ext uri="{909E8E84-426E-40dd-AFC4-6F175D3DCCD1}">
              <a14:hiddenFill xmlns:a14="http://schemas.microsoft.com/office/drawing/2010/main">
                <a:solidFill>
                  <a:srgbClr val="FFFFFF"/>
                </a:solidFill>
              </a14:hiddenFill>
            </a:ext>
          </a:extLst>
        </p:spPr>
      </p:pic>
      <p:pic>
        <p:nvPicPr>
          <p:cNvPr id="166" name="Picture 100" descr="http://www.eltri.mx/wp-content/uploads/2010/06/178119.png">
            <a:hlinkClick r:id="rId12" action="ppaction://hlinksldjump"/>
          </p:cNvPr>
          <p:cNvPicPr>
            <a:picLocks noChangeAspect="1" noChangeArrowheads="1"/>
          </p:cNvPicPr>
          <p:nvPr/>
        </p:nvPicPr>
        <p:blipFill rotWithShape="1">
          <a:blip r:embed="rId24" cstate="screen">
            <a:extLst>
              <a:ext uri="{28A0092B-C50C-407E-A947-70E740481C1C}">
                <a14:useLocalDpi xmlns:a14="http://schemas.microsoft.com/office/drawing/2010/main"/>
              </a:ext>
            </a:extLst>
          </a:blip>
          <a:srcRect/>
          <a:stretch/>
        </p:blipFill>
        <p:spPr bwMode="auto">
          <a:xfrm>
            <a:off x="2266037" y="2499726"/>
            <a:ext cx="413582" cy="468000"/>
          </a:xfrm>
          <a:prstGeom prst="rect">
            <a:avLst/>
          </a:prstGeom>
          <a:noFill/>
          <a:extLst>
            <a:ext uri="{909E8E84-426E-40dd-AFC4-6F175D3DCCD1}">
              <a14:hiddenFill xmlns:a14="http://schemas.microsoft.com/office/drawing/2010/main">
                <a:solidFill>
                  <a:srgbClr val="FFFFFF"/>
                </a:solidFill>
              </a14:hiddenFill>
            </a:ext>
          </a:extLst>
        </p:spPr>
      </p:pic>
      <p:sp>
        <p:nvSpPr>
          <p:cNvPr id="158" name="Chevron 157">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59" name="Chevron 158">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56" name="Rectangle 155">
            <a:hlinkClick r:id="rId25"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167" name="Group 166"/>
          <p:cNvGrpSpPr/>
          <p:nvPr/>
        </p:nvGrpSpPr>
        <p:grpSpPr>
          <a:xfrm>
            <a:off x="1637994" y="4734632"/>
            <a:ext cx="7506006" cy="417693"/>
            <a:chOff x="1637994" y="4734632"/>
            <a:chExt cx="7506006" cy="417693"/>
          </a:xfrm>
        </p:grpSpPr>
        <p:grpSp>
          <p:nvGrpSpPr>
            <p:cNvPr id="168" name="Group 167"/>
            <p:cNvGrpSpPr/>
            <p:nvPr/>
          </p:nvGrpSpPr>
          <p:grpSpPr>
            <a:xfrm>
              <a:off x="1637994" y="4835525"/>
              <a:ext cx="7506006" cy="316800"/>
              <a:chOff x="1914453" y="4835525"/>
              <a:chExt cx="8255647" cy="316800"/>
            </a:xfrm>
          </p:grpSpPr>
          <p:sp>
            <p:nvSpPr>
              <p:cNvPr id="170" name="Rectangle 169">
                <a:hlinkClick r:id="rId26"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71" name="Rectangle 170">
                <a:hlinkClick r:id="rId27"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72" name="Rectangle 171">
                <a:hlinkClick r:id="rId28"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73" name="Rectangle 172">
                <a:hlinkClick r:id="rId29"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74" name="Rectangle 173">
                <a:hlinkClick r:id="rId30"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75" name="Rectangle 174">
                <a:hlinkClick r:id="rId31"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76" name="Rectangle 175">
                <a:hlinkClick r:id="rId32"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77" name="Rectangle 176">
                <a:hlinkClick r:id="rId33"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169" name="Isosceles Triangle 168"/>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178" name="TextBox 93"/>
          <p:cNvSpPr txBox="1">
            <a:spLocks noChangeArrowheads="1"/>
          </p:cNvSpPr>
          <p:nvPr/>
        </p:nvSpPr>
        <p:spPr bwMode="auto">
          <a:xfrm>
            <a:off x="131763" y="4699000"/>
            <a:ext cx="293985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SzPct val="100000"/>
            </a:pPr>
            <a:r>
              <a:rPr lang="en-US" sz="500" dirty="0" err="1">
                <a:solidFill>
                  <a:srgbClr val="FFFFFF"/>
                </a:solidFill>
              </a:rPr>
              <a:t>Fuente</a:t>
            </a:r>
            <a:r>
              <a:rPr lang="en-US" sz="500" dirty="0">
                <a:solidFill>
                  <a:srgbClr val="FFFFFF"/>
                </a:solidFill>
              </a:rPr>
              <a:t>: </a:t>
            </a:r>
            <a:r>
              <a:rPr lang="en-US" sz="500" dirty="0" smtClean="0">
                <a:solidFill>
                  <a:srgbClr val="FFFFFF"/>
                </a:solidFill>
              </a:rPr>
              <a:t>Insights de </a:t>
            </a:r>
            <a:r>
              <a:rPr lang="en-US" sz="500" dirty="0">
                <a:solidFill>
                  <a:srgbClr val="FFFFFF"/>
                </a:solidFill>
              </a:rPr>
              <a:t>OMG en 81 </a:t>
            </a:r>
            <a:r>
              <a:rPr lang="en-US" sz="500" dirty="0" err="1">
                <a:solidFill>
                  <a:srgbClr val="FFFFFF"/>
                </a:solidFill>
              </a:rPr>
              <a:t>mercados</a:t>
            </a:r>
            <a:r>
              <a:rPr lang="en-US" sz="500" dirty="0">
                <a:solidFill>
                  <a:srgbClr val="FFFFFF"/>
                </a:solidFill>
              </a:rPr>
              <a:t>. </a:t>
            </a:r>
            <a:r>
              <a:rPr lang="en-US" sz="500" dirty="0" err="1">
                <a:solidFill>
                  <a:srgbClr val="FFFFFF"/>
                </a:solidFill>
              </a:rPr>
              <a:t>Trabajo</a:t>
            </a:r>
            <a:r>
              <a:rPr lang="en-US" sz="500" dirty="0">
                <a:solidFill>
                  <a:srgbClr val="FFFFFF"/>
                </a:solidFill>
              </a:rPr>
              <a:t> de campo: 15 de mayo - 31 de mayo de 2014.</a:t>
            </a:r>
          </a:p>
        </p:txBody>
      </p:sp>
    </p:spTree>
    <p:custDataLst>
      <p:tags r:id="rId2"/>
    </p:custDataLst>
    <p:extLst>
      <p:ext uri="{BB962C8B-B14F-4D97-AF65-F5344CB8AC3E}">
        <p14:creationId xmlns:p14="http://schemas.microsoft.com/office/powerpoint/2010/main" val="1675230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3"/>
            </p:custDataLst>
            <p:extLst>
              <p:ext uri="{D42A27DB-BD31-4B8C-83A1-F6EECF244321}">
                <p14:modId xmlns:p14="http://schemas.microsoft.com/office/powerpoint/2010/main" val="418414433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7499"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cxnSp>
        <p:nvCxnSpPr>
          <p:cNvPr id="165" name="Straight Connector 164"/>
          <p:cNvCxnSpPr/>
          <p:nvPr/>
        </p:nvCxnSpPr>
        <p:spPr>
          <a:xfrm>
            <a:off x="1672358" y="1432302"/>
            <a:ext cx="2834" cy="653033"/>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169527" y="144334"/>
            <a:ext cx="6393198" cy="857250"/>
          </a:xfrm>
        </p:spPr>
        <p:txBody>
          <a:bodyPr/>
          <a:lstStyle/>
          <a:p>
            <a:r>
              <a:rPr lang="en-US" sz="3600" dirty="0" err="1">
                <a:solidFill>
                  <a:schemeClr val="accent3"/>
                </a:solidFill>
              </a:rPr>
              <a:t>Futbolistas</a:t>
            </a:r>
            <a:r>
              <a:rPr lang="en-US" sz="3600" dirty="0">
                <a:solidFill>
                  <a:schemeClr val="accent3"/>
                </a:solidFill>
              </a:rPr>
              <a:t> </a:t>
            </a:r>
            <a:r>
              <a:rPr lang="en-US" sz="3600" dirty="0" err="1">
                <a:solidFill>
                  <a:schemeClr val="accent3"/>
                </a:solidFill>
              </a:rPr>
              <a:t>Destacados</a:t>
            </a:r>
            <a:r>
              <a:rPr lang="en-US" sz="3600" dirty="0">
                <a:solidFill>
                  <a:schemeClr val="accent3"/>
                </a:solidFill>
              </a:rPr>
              <a:t> </a:t>
            </a:r>
            <a:r>
              <a:rPr lang="en-GB" sz="3600" dirty="0" smtClean="0">
                <a:solidFill>
                  <a:schemeClr val="accent3"/>
                </a:solidFill>
              </a:rPr>
              <a:t>: </a:t>
            </a:r>
            <a:r>
              <a:rPr lang="en-GB" sz="3600" dirty="0" err="1" smtClean="0"/>
              <a:t>messi</a:t>
            </a:r>
            <a:r>
              <a:rPr lang="en-GB" sz="3600" dirty="0" smtClean="0"/>
              <a:t> </a:t>
            </a:r>
            <a:r>
              <a:rPr lang="en-GB" sz="3600" dirty="0"/>
              <a:t/>
            </a:r>
            <a:br>
              <a:rPr lang="en-GB" sz="3600" dirty="0"/>
            </a:br>
            <a:r>
              <a:rPr lang="en-GB" dirty="0" err="1"/>
              <a:t>Perfiles</a:t>
            </a:r>
            <a:r>
              <a:rPr lang="en-GB" dirty="0"/>
              <a:t> y </a:t>
            </a:r>
            <a:r>
              <a:rPr lang="en-GB" dirty="0" err="1"/>
              <a:t>Seguidores</a:t>
            </a:r>
            <a:endParaRPr lang="en-GB" sz="1800" dirty="0"/>
          </a:p>
        </p:txBody>
      </p:sp>
      <p:grpSp>
        <p:nvGrpSpPr>
          <p:cNvPr id="50" name="Group 49"/>
          <p:cNvGrpSpPr/>
          <p:nvPr/>
        </p:nvGrpSpPr>
        <p:grpSpPr>
          <a:xfrm>
            <a:off x="8278634" y="93663"/>
            <a:ext cx="591258" cy="630000"/>
            <a:chOff x="8278634" y="93663"/>
            <a:chExt cx="591258" cy="630000"/>
          </a:xfrm>
        </p:grpSpPr>
        <p:sp>
          <p:nvSpPr>
            <p:cNvPr id="51"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53" name="Rectangle 52"/>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
        <p:nvSpPr>
          <p:cNvPr id="55" name="Freeform 5"/>
          <p:cNvSpPr>
            <a:spLocks noChangeAspect="1"/>
          </p:cNvSpPr>
          <p:nvPr/>
        </p:nvSpPr>
        <p:spPr bwMode="auto">
          <a:xfrm>
            <a:off x="1281938"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6" name="Freeform 5"/>
          <p:cNvSpPr>
            <a:spLocks noChangeAspect="1"/>
          </p:cNvSpPr>
          <p:nvPr/>
        </p:nvSpPr>
        <p:spPr bwMode="auto">
          <a:xfrm>
            <a:off x="2571805"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9"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7" name="Freeform 5"/>
          <p:cNvSpPr>
            <a:spLocks noChangeAspect="1"/>
          </p:cNvSpPr>
          <p:nvPr/>
        </p:nvSpPr>
        <p:spPr bwMode="auto">
          <a:xfrm>
            <a:off x="3861672"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0"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8" name="Freeform 5"/>
          <p:cNvSpPr>
            <a:spLocks noChangeAspect="1"/>
          </p:cNvSpPr>
          <p:nvPr/>
        </p:nvSpPr>
        <p:spPr bwMode="auto">
          <a:xfrm>
            <a:off x="5151539"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1">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77" name="Freeform 5"/>
          <p:cNvSpPr>
            <a:spLocks noChangeAspect="1"/>
          </p:cNvSpPr>
          <p:nvPr/>
        </p:nvSpPr>
        <p:spPr bwMode="auto">
          <a:xfrm>
            <a:off x="6441406"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2"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78" name="Freeform 5"/>
          <p:cNvSpPr>
            <a:spLocks noChangeAspect="1"/>
          </p:cNvSpPr>
          <p:nvPr/>
        </p:nvSpPr>
        <p:spPr bwMode="auto">
          <a:xfrm>
            <a:off x="7731273"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3"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pic>
        <p:nvPicPr>
          <p:cNvPr id="89" name="Picture 88"/>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1104636" y="1068649"/>
            <a:ext cx="288000" cy="288000"/>
          </a:xfrm>
          <a:prstGeom prst="rect">
            <a:avLst/>
          </a:prstGeom>
        </p:spPr>
      </p:pic>
      <p:grpSp>
        <p:nvGrpSpPr>
          <p:cNvPr id="4" name="Group 3"/>
          <p:cNvGrpSpPr/>
          <p:nvPr/>
        </p:nvGrpSpPr>
        <p:grpSpPr>
          <a:xfrm>
            <a:off x="1287872" y="950542"/>
            <a:ext cx="7241264" cy="914297"/>
            <a:chOff x="1281938" y="972958"/>
            <a:chExt cx="7241264" cy="914297"/>
          </a:xfrm>
          <a:solidFill>
            <a:srgbClr val="000000">
              <a:alpha val="1176"/>
            </a:srgbClr>
          </a:solidFill>
        </p:grpSpPr>
        <p:sp>
          <p:nvSpPr>
            <p:cNvPr id="90" name="Rectangle 89">
              <a:hlinkClick r:id="rId15" action="ppaction://hlinksldjump"/>
            </p:cNvPr>
            <p:cNvSpPr/>
            <p:nvPr/>
          </p:nvSpPr>
          <p:spPr>
            <a:xfrm>
              <a:off x="1281938"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1" name="Rectangle 90">
              <a:hlinkClick r:id="rId16" action="ppaction://hlinksldjump"/>
            </p:cNvPr>
            <p:cNvSpPr/>
            <p:nvPr/>
          </p:nvSpPr>
          <p:spPr>
            <a:xfrm>
              <a:off x="2546443"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2" name="Rectangle 91">
              <a:hlinkClick r:id="rId17" action="ppaction://hlinksldjump"/>
            </p:cNvPr>
            <p:cNvSpPr/>
            <p:nvPr/>
          </p:nvSpPr>
          <p:spPr>
            <a:xfrm>
              <a:off x="3861672"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7" name="Rectangle 96">
              <a:hlinkClick r:id="rId18" action="ppaction://hlinksldjump"/>
            </p:cNvPr>
            <p:cNvSpPr/>
            <p:nvPr/>
          </p:nvSpPr>
          <p:spPr>
            <a:xfrm>
              <a:off x="5152419"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8" name="Rectangle 97">
              <a:hlinkClick r:id="rId19" action="ppaction://hlinksldjump"/>
            </p:cNvPr>
            <p:cNvSpPr/>
            <p:nvPr/>
          </p:nvSpPr>
          <p:spPr>
            <a:xfrm>
              <a:off x="6441406"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9" name="Rectangle 98">
              <a:hlinkClick r:id="rId20" action="ppaction://hlinksldjump"/>
            </p:cNvPr>
            <p:cNvSpPr/>
            <p:nvPr/>
          </p:nvSpPr>
          <p:spPr>
            <a:xfrm>
              <a:off x="7711774"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84" name="Rectangle 83">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85" name="Group 84"/>
          <p:cNvGrpSpPr/>
          <p:nvPr/>
        </p:nvGrpSpPr>
        <p:grpSpPr>
          <a:xfrm>
            <a:off x="1637994" y="4734632"/>
            <a:ext cx="7506006" cy="417693"/>
            <a:chOff x="1637994" y="4734632"/>
            <a:chExt cx="7506006" cy="417693"/>
          </a:xfrm>
        </p:grpSpPr>
        <p:grpSp>
          <p:nvGrpSpPr>
            <p:cNvPr id="86" name="Group 85"/>
            <p:cNvGrpSpPr/>
            <p:nvPr/>
          </p:nvGrpSpPr>
          <p:grpSpPr>
            <a:xfrm>
              <a:off x="1637994" y="4835525"/>
              <a:ext cx="7506006" cy="316800"/>
              <a:chOff x="1914453" y="4835525"/>
              <a:chExt cx="8255647" cy="316800"/>
            </a:xfrm>
          </p:grpSpPr>
          <p:sp>
            <p:nvSpPr>
              <p:cNvPr id="93" name="Rectangle 92">
                <a:hlinkClick r:id="rId2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5" name="Rectangle 94">
                <a:hlinkClick r:id="rId23"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00" name="Rectangle 99">
                <a:hlinkClick r:id="rId24"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01" name="Rectangle 100">
                <a:hlinkClick r:id="rId25"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02" name="Rectangle 101">
                <a:hlinkClick r:id="rId26"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03" name="Rectangle 102">
                <a:hlinkClick r:id="rId27"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04" name="Rectangle 103">
                <a:hlinkClick r:id="rId28"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5" name="Rectangle 104">
                <a:hlinkClick r:id="rId29"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88" name="Isosceles Triangle 87"/>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106" name="Group 105"/>
          <p:cNvGrpSpPr/>
          <p:nvPr/>
        </p:nvGrpSpPr>
        <p:grpSpPr>
          <a:xfrm>
            <a:off x="619295" y="1308084"/>
            <a:ext cx="694783" cy="415498"/>
            <a:chOff x="521551" y="1294286"/>
            <a:chExt cx="572441" cy="415498"/>
          </a:xfrm>
        </p:grpSpPr>
        <p:sp>
          <p:nvSpPr>
            <p:cNvPr id="107" name="Chevron 106">
              <a:hlinkClick r:id="rId30" action="ppaction://hlinksldjump"/>
            </p:cNvPr>
            <p:cNvSpPr/>
            <p:nvPr/>
          </p:nvSpPr>
          <p:spPr>
            <a:xfrm rot="10800000">
              <a:off x="52155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8" name="TextBox 107">
              <a:hlinkClick r:id="rId30"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grpSp>
        <p:nvGrpSpPr>
          <p:cNvPr id="109" name="Group 108"/>
          <p:cNvGrpSpPr/>
          <p:nvPr/>
        </p:nvGrpSpPr>
        <p:grpSpPr>
          <a:xfrm>
            <a:off x="8338204" y="1349892"/>
            <a:ext cx="659964" cy="215872"/>
            <a:chOff x="546456" y="1335124"/>
            <a:chExt cx="512298" cy="215872"/>
          </a:xfrm>
        </p:grpSpPr>
        <p:sp>
          <p:nvSpPr>
            <p:cNvPr id="110" name="Chevron 109">
              <a:hlinkClick r:id="" action="ppaction://hlinkshowjump?jump=nextslide"/>
            </p:cNvPr>
            <p:cNvSpPr/>
            <p:nvPr/>
          </p:nvSpPr>
          <p:spPr>
            <a:xfrm>
              <a:off x="88223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11" name="TextBox 110">
              <a:hlinkClick r:id="" action="ppaction://hlinkshowjump?jump=nextslide"/>
            </p:cNvPr>
            <p:cNvSpPr txBox="1"/>
            <p:nvPr/>
          </p:nvSpPr>
          <p:spPr>
            <a:xfrm>
              <a:off x="546456" y="1341548"/>
              <a:ext cx="446962" cy="184666"/>
            </a:xfrm>
            <a:prstGeom prst="rect">
              <a:avLst/>
            </a:prstGeom>
            <a:noFill/>
          </p:spPr>
          <p:txBody>
            <a:bodyPr wrap="square" rtlCol="0">
              <a:spAutoFit/>
            </a:bodyPr>
            <a:lstStyle/>
            <a:p>
              <a:pPr lvl="0" algn="r"/>
              <a:r>
                <a:rPr lang="en-GB" sz="600" cap="all" dirty="0">
                  <a:solidFill>
                    <a:prstClr val="white"/>
                  </a:solidFill>
                  <a:latin typeface="Impact"/>
                  <a:ea typeface="+mj-ea"/>
                  <a:cs typeface="+mj-cs"/>
                </a:rPr>
                <a:t>SIGUIENTE</a:t>
              </a:r>
            </a:p>
          </p:txBody>
        </p:sp>
      </p:grpSp>
      <p:sp>
        <p:nvSpPr>
          <p:cNvPr id="116" name="TextBox 115"/>
          <p:cNvSpPr txBox="1"/>
          <p:nvPr/>
        </p:nvSpPr>
        <p:spPr>
          <a:xfrm>
            <a:off x="131574" y="4698328"/>
            <a:ext cx="2948781" cy="176972"/>
          </a:xfrm>
          <a:prstGeom prst="rect">
            <a:avLst/>
          </a:prstGeom>
          <a:noFill/>
        </p:spPr>
        <p:txBody>
          <a:bodyPr wrap="none" rtlCol="0">
            <a:spAutoFit/>
          </a:bodyPr>
          <a:lstStyle/>
          <a:p>
            <a:r>
              <a:rPr lang="en-GB" sz="550" dirty="0" err="1">
                <a:solidFill>
                  <a:schemeClr val="bg1"/>
                </a:solidFill>
              </a:rPr>
              <a:t>Fuente</a:t>
            </a:r>
            <a:r>
              <a:rPr lang="en-GB" sz="550" dirty="0">
                <a:solidFill>
                  <a:schemeClr val="bg1"/>
                </a:solidFill>
              </a:rPr>
              <a:t>: </a:t>
            </a:r>
            <a:r>
              <a:rPr lang="en-GB" sz="550" dirty="0" smtClean="0">
                <a:solidFill>
                  <a:schemeClr val="bg1"/>
                </a:solidFill>
              </a:rPr>
              <a:t>Insights de </a:t>
            </a:r>
            <a:r>
              <a:rPr lang="en-GB" sz="550" dirty="0">
                <a:solidFill>
                  <a:schemeClr val="bg1"/>
                </a:solidFill>
              </a:rPr>
              <a:t>OMG </a:t>
            </a:r>
            <a:r>
              <a:rPr lang="en-GB" sz="550" dirty="0" err="1">
                <a:solidFill>
                  <a:schemeClr val="bg1"/>
                </a:solidFill>
              </a:rPr>
              <a:t>para</a:t>
            </a:r>
            <a:r>
              <a:rPr lang="en-GB" sz="550" dirty="0">
                <a:solidFill>
                  <a:schemeClr val="bg1"/>
                </a:solidFill>
              </a:rPr>
              <a:t> 81 </a:t>
            </a:r>
            <a:r>
              <a:rPr lang="en-GB" sz="550" dirty="0" err="1">
                <a:solidFill>
                  <a:schemeClr val="bg1"/>
                </a:solidFill>
              </a:rPr>
              <a:t>mercados</a:t>
            </a:r>
            <a:r>
              <a:rPr lang="en-GB" sz="550" dirty="0">
                <a:solidFill>
                  <a:schemeClr val="bg1"/>
                </a:solidFill>
              </a:rPr>
              <a:t>. </a:t>
            </a:r>
            <a:r>
              <a:rPr lang="en-GB" sz="550" dirty="0" err="1">
                <a:solidFill>
                  <a:schemeClr val="bg1"/>
                </a:solidFill>
              </a:rPr>
              <a:t>Trabajo</a:t>
            </a:r>
            <a:r>
              <a:rPr lang="en-GB" sz="550" dirty="0">
                <a:solidFill>
                  <a:schemeClr val="bg1"/>
                </a:solidFill>
              </a:rPr>
              <a:t> de campo: 15-31 de mayo de 2014.</a:t>
            </a:r>
          </a:p>
        </p:txBody>
      </p:sp>
      <p:sp>
        <p:nvSpPr>
          <p:cNvPr id="140"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42" name="TextBox 141"/>
          <p:cNvSpPr txBox="1"/>
          <p:nvPr/>
        </p:nvSpPr>
        <p:spPr>
          <a:xfrm rot="19834873">
            <a:off x="243212" y="1968593"/>
            <a:ext cx="1476331" cy="341632"/>
          </a:xfrm>
          <a:prstGeom prst="rect">
            <a:avLst/>
          </a:prstGeom>
          <a:noFill/>
        </p:spPr>
        <p:txBody>
          <a:bodyPr wrap="square" rtlCol="0">
            <a:spAutoFit/>
          </a:bodyPr>
          <a:lstStyle/>
          <a:p>
            <a:pPr>
              <a:lnSpc>
                <a:spcPct val="90000"/>
              </a:lnSpc>
            </a:pPr>
            <a:r>
              <a:rPr lang="en-GB" dirty="0" smtClean="0">
                <a:solidFill>
                  <a:schemeClr val="bg1"/>
                </a:solidFill>
                <a:latin typeface="+mj-lt"/>
              </a:rPr>
              <a:t>LIONEL MESSI</a:t>
            </a:r>
            <a:endParaRPr lang="en-GB" dirty="0">
              <a:solidFill>
                <a:schemeClr val="bg1"/>
              </a:solidFill>
              <a:latin typeface="+mj-lt"/>
            </a:endParaRPr>
          </a:p>
        </p:txBody>
      </p:sp>
      <p:sp>
        <p:nvSpPr>
          <p:cNvPr id="143" name="TextBox 142"/>
          <p:cNvSpPr txBox="1"/>
          <p:nvPr/>
        </p:nvSpPr>
        <p:spPr>
          <a:xfrm>
            <a:off x="964316" y="3483439"/>
            <a:ext cx="1488254" cy="253916"/>
          </a:xfrm>
          <a:prstGeom prst="rect">
            <a:avLst/>
          </a:prstGeom>
          <a:noFill/>
        </p:spPr>
        <p:txBody>
          <a:bodyPr wrap="square" rtlCol="0">
            <a:spAutoFit/>
          </a:bodyPr>
          <a:lstStyle/>
          <a:p>
            <a:pPr algn="ctr" defTabSz="631825"/>
            <a:r>
              <a:rPr lang="en-GB" sz="1050" dirty="0">
                <a:solidFill>
                  <a:schemeClr val="accent3"/>
                </a:solidFill>
                <a:latin typeface="+mj-lt"/>
              </a:rPr>
              <a:t>PATROCINADORES:</a:t>
            </a:r>
          </a:p>
        </p:txBody>
      </p:sp>
      <p:sp>
        <p:nvSpPr>
          <p:cNvPr id="144" name="TextBox 143"/>
          <p:cNvSpPr txBox="1"/>
          <p:nvPr/>
        </p:nvSpPr>
        <p:spPr>
          <a:xfrm>
            <a:off x="955735" y="2287893"/>
            <a:ext cx="1482695" cy="253916"/>
          </a:xfrm>
          <a:prstGeom prst="rect">
            <a:avLst/>
          </a:prstGeom>
          <a:noFill/>
        </p:spPr>
        <p:txBody>
          <a:bodyPr wrap="square" rtlCol="0">
            <a:spAutoFit/>
          </a:bodyPr>
          <a:lstStyle/>
          <a:p>
            <a:pPr algn="ctr" defTabSz="631825"/>
            <a:r>
              <a:rPr lang="en-GB" sz="1050" dirty="0">
                <a:solidFill>
                  <a:schemeClr val="accent3"/>
                </a:solidFill>
                <a:latin typeface="+mj-lt"/>
              </a:rPr>
              <a:t>SEGUIDORES:</a:t>
            </a:r>
          </a:p>
        </p:txBody>
      </p:sp>
      <p:sp>
        <p:nvSpPr>
          <p:cNvPr id="145" name="Rectangle 144"/>
          <p:cNvSpPr/>
          <p:nvPr/>
        </p:nvSpPr>
        <p:spPr>
          <a:xfrm>
            <a:off x="717320" y="3057434"/>
            <a:ext cx="1083224" cy="446276"/>
          </a:xfrm>
          <a:prstGeom prst="rect">
            <a:avLst/>
          </a:prstGeom>
        </p:spPr>
        <p:txBody>
          <a:bodyPr wrap="none">
            <a:spAutoFit/>
          </a:bodyPr>
          <a:lstStyle/>
          <a:p>
            <a:pPr algn="ctr"/>
            <a:r>
              <a:rPr lang="en-GB" sz="1400" b="1" dirty="0" smtClean="0">
                <a:solidFill>
                  <a:schemeClr val="bg1"/>
                </a:solidFill>
              </a:rPr>
              <a:t>57,315,221</a:t>
            </a:r>
            <a:r>
              <a:rPr lang="en-GB" sz="1400" dirty="0" smtClean="0">
                <a:solidFill>
                  <a:schemeClr val="bg1"/>
                </a:solidFill>
              </a:rPr>
              <a:t> </a:t>
            </a:r>
            <a:br>
              <a:rPr lang="en-GB" sz="1400" dirty="0" smtClean="0">
                <a:solidFill>
                  <a:schemeClr val="bg1"/>
                </a:solidFill>
              </a:rPr>
            </a:br>
            <a:r>
              <a:rPr lang="en-GB" sz="900" dirty="0">
                <a:solidFill>
                  <a:schemeClr val="bg1"/>
                </a:solidFill>
              </a:rPr>
              <a:t>Me </a:t>
            </a:r>
            <a:r>
              <a:rPr lang="en-GB" sz="900" dirty="0" err="1">
                <a:solidFill>
                  <a:schemeClr val="bg1"/>
                </a:solidFill>
              </a:rPr>
              <a:t>gusta</a:t>
            </a:r>
            <a:r>
              <a:rPr lang="en-GB" sz="900" dirty="0">
                <a:solidFill>
                  <a:schemeClr val="bg1"/>
                </a:solidFill>
              </a:rPr>
              <a:t> en FB</a:t>
            </a:r>
          </a:p>
        </p:txBody>
      </p:sp>
      <p:sp>
        <p:nvSpPr>
          <p:cNvPr id="146" name="Freeform 73"/>
          <p:cNvSpPr>
            <a:spLocks noChangeAspect="1"/>
          </p:cNvSpPr>
          <p:nvPr/>
        </p:nvSpPr>
        <p:spPr bwMode="auto">
          <a:xfrm>
            <a:off x="1117583" y="2510045"/>
            <a:ext cx="280440" cy="576000"/>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47" name="Freeform 237"/>
          <p:cNvSpPr>
            <a:spLocks noChangeAspect="1"/>
          </p:cNvSpPr>
          <p:nvPr/>
        </p:nvSpPr>
        <p:spPr bwMode="auto">
          <a:xfrm>
            <a:off x="1881235" y="2569559"/>
            <a:ext cx="690236" cy="52077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48" name="Rectangle 147"/>
          <p:cNvSpPr/>
          <p:nvPr/>
        </p:nvSpPr>
        <p:spPr>
          <a:xfrm>
            <a:off x="1788279" y="3024776"/>
            <a:ext cx="825992" cy="507831"/>
          </a:xfrm>
          <a:prstGeom prst="rect">
            <a:avLst/>
          </a:prstGeom>
        </p:spPr>
        <p:txBody>
          <a:bodyPr wrap="none">
            <a:spAutoFit/>
          </a:bodyPr>
          <a:lstStyle/>
          <a:p>
            <a:pPr algn="ctr"/>
            <a:r>
              <a:rPr lang="en-GB" b="1" dirty="0">
                <a:solidFill>
                  <a:schemeClr val="bg1"/>
                </a:solidFill>
              </a:rPr>
              <a:t>1</a:t>
            </a:r>
            <a:r>
              <a:rPr lang="en-GB" b="1" dirty="0" smtClean="0">
                <a:solidFill>
                  <a:schemeClr val="bg1"/>
                </a:solidFill>
              </a:rPr>
              <a:t> Mill.</a:t>
            </a:r>
            <a:r>
              <a:rPr lang="en-GB" dirty="0" smtClean="0">
                <a:solidFill>
                  <a:schemeClr val="bg1"/>
                </a:solidFill>
              </a:rPr>
              <a:t/>
            </a:r>
            <a:br>
              <a:rPr lang="en-GB" dirty="0" smtClean="0">
                <a:solidFill>
                  <a:schemeClr val="bg1"/>
                </a:solidFill>
              </a:rPr>
            </a:br>
            <a:r>
              <a:rPr lang="en-GB" sz="900" dirty="0" smtClean="0">
                <a:solidFill>
                  <a:schemeClr val="bg1"/>
                </a:solidFill>
              </a:rPr>
              <a:t>twitter</a:t>
            </a:r>
            <a:endParaRPr lang="en-GB" sz="900" dirty="0">
              <a:solidFill>
                <a:schemeClr val="bg1"/>
              </a:solidFill>
            </a:endParaRPr>
          </a:p>
        </p:txBody>
      </p:sp>
      <p:sp>
        <p:nvSpPr>
          <p:cNvPr id="149" name="TextBox 148"/>
          <p:cNvSpPr txBox="1"/>
          <p:nvPr/>
        </p:nvSpPr>
        <p:spPr>
          <a:xfrm rot="1823170">
            <a:off x="1678492" y="2124873"/>
            <a:ext cx="1476331" cy="313932"/>
          </a:xfrm>
          <a:prstGeom prst="rect">
            <a:avLst/>
          </a:prstGeom>
          <a:noFill/>
        </p:spPr>
        <p:txBody>
          <a:bodyPr wrap="square" rtlCol="0">
            <a:spAutoFit/>
          </a:bodyPr>
          <a:lstStyle/>
          <a:p>
            <a:pPr>
              <a:lnSpc>
                <a:spcPct val="90000"/>
              </a:lnSpc>
            </a:pPr>
            <a:r>
              <a:rPr lang="en-GB" sz="1600" dirty="0" smtClean="0">
                <a:solidFill>
                  <a:schemeClr val="accent3"/>
                </a:solidFill>
                <a:latin typeface="+mj-lt"/>
              </a:rPr>
              <a:t>ARGENTINA</a:t>
            </a:r>
            <a:endParaRPr lang="en-GB" sz="1600" dirty="0">
              <a:solidFill>
                <a:schemeClr val="accent3"/>
              </a:solidFill>
              <a:latin typeface="+mj-lt"/>
            </a:endParaRPr>
          </a:p>
        </p:txBody>
      </p:sp>
      <p:sp>
        <p:nvSpPr>
          <p:cNvPr id="150" name="Oval 149"/>
          <p:cNvSpPr/>
          <p:nvPr/>
        </p:nvSpPr>
        <p:spPr>
          <a:xfrm>
            <a:off x="1350806" y="367492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51" name="Oval 150"/>
          <p:cNvSpPr/>
          <p:nvPr/>
        </p:nvSpPr>
        <p:spPr>
          <a:xfrm>
            <a:off x="1232547" y="4055745"/>
            <a:ext cx="278479" cy="300350"/>
          </a:xfrm>
          <a:prstGeom prst="ellipse">
            <a:avLst/>
          </a:prstGeom>
          <a:solidFill>
            <a:schemeClr val="bg1"/>
          </a:solidFill>
        </p:spPr>
        <p:txBody>
          <a:bodyPr rot="0" spcFirstLastPara="0" vertOverflow="overflow" horzOverflow="overflow" vert="horz" wrap="squar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52" name="Oval 151"/>
          <p:cNvSpPr/>
          <p:nvPr/>
        </p:nvSpPr>
        <p:spPr>
          <a:xfrm>
            <a:off x="1782675" y="3684593"/>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53" name="Oval 152"/>
          <p:cNvSpPr/>
          <p:nvPr/>
        </p:nvSpPr>
        <p:spPr>
          <a:xfrm>
            <a:off x="1573708" y="4072338"/>
            <a:ext cx="281323" cy="305985"/>
          </a:xfrm>
          <a:prstGeom prst="ellipse">
            <a:avLst/>
          </a:prstGeom>
          <a:solidFill>
            <a:schemeClr val="bg1"/>
          </a:solidFill>
        </p:spPr>
        <p:txBody>
          <a:bodyPr rot="0" spcFirstLastPara="0" vertOverflow="overflow" horzOverflow="overflow" vert="horz" wrap="squar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54" name="Freeform 5"/>
          <p:cNvSpPr>
            <a:spLocks noChangeAspect="1"/>
          </p:cNvSpPr>
          <p:nvPr/>
        </p:nvSpPr>
        <p:spPr bwMode="auto">
          <a:xfrm>
            <a:off x="3060003" y="2569559"/>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3"/>
            </a:solidFill>
          </a:ln>
        </p:spPr>
        <p:txBody>
          <a:bodyPr vert="horz" wrap="square" lIns="91440" tIns="45720" rIns="91440" bIns="45720" numCol="1" anchor="ctr" anchorCtr="0" compatLnSpc="1">
            <a:prstTxWarp prst="textNoShape">
              <a:avLst/>
            </a:prstTxWarp>
          </a:bodyPr>
          <a:lstStyle/>
          <a:p>
            <a:pPr lvl="0" algn="ctr" defTabSz="500063"/>
            <a:r>
              <a:rPr lang="en-GB" sz="1100" dirty="0">
                <a:solidFill>
                  <a:prstClr val="white"/>
                </a:solidFill>
                <a:latin typeface="Impact"/>
              </a:rPr>
              <a:t>CLUB</a:t>
            </a:r>
            <a:r>
              <a:rPr lang="en-GB" sz="1100" dirty="0" smtClean="0">
                <a:solidFill>
                  <a:prstClr val="white"/>
                </a:solidFill>
                <a:latin typeface="Impact"/>
              </a:rPr>
              <a:t>:</a:t>
            </a:r>
            <a:r>
              <a:rPr lang="en-GB" sz="1000" dirty="0">
                <a:solidFill>
                  <a:prstClr val="white"/>
                </a:solidFill>
              </a:rPr>
              <a:t/>
            </a:r>
            <a:br>
              <a:rPr lang="en-GB" sz="1000" dirty="0">
                <a:solidFill>
                  <a:prstClr val="white"/>
                </a:solidFill>
              </a:rPr>
            </a:br>
            <a:r>
              <a:rPr lang="en-GB" sz="1000" dirty="0" smtClean="0">
                <a:solidFill>
                  <a:prstClr val="white"/>
                </a:solidFill>
              </a:rPr>
              <a:t>Barcelona</a:t>
            </a:r>
            <a:endParaRPr lang="en-GB" sz="1000" dirty="0">
              <a:solidFill>
                <a:prstClr val="white"/>
              </a:solidFill>
            </a:endParaRPr>
          </a:p>
          <a:p>
            <a:pPr lvl="0" algn="ctr" defTabSz="500063">
              <a:spcBef>
                <a:spcPts val="300"/>
              </a:spcBef>
            </a:pPr>
            <a:r>
              <a:rPr lang="en-GB" sz="1100" dirty="0" smtClean="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smtClean="0">
                <a:solidFill>
                  <a:prstClr val="white"/>
                </a:solidFill>
              </a:rPr>
              <a:t>26</a:t>
            </a:r>
            <a:endParaRPr lang="en-GB" sz="1000" dirty="0">
              <a:solidFill>
                <a:prstClr val="white"/>
              </a:solidFill>
            </a:endParaRPr>
          </a:p>
          <a:p>
            <a:pPr lvl="0" algn="ctr" defTabSz="500063">
              <a:spcBef>
                <a:spcPts val="300"/>
              </a:spcBef>
            </a:pPr>
            <a:r>
              <a:rPr lang="en-GB" sz="1100" dirty="0">
                <a:solidFill>
                  <a:prstClr val="white"/>
                </a:solidFill>
                <a:latin typeface="Impact"/>
              </a:rPr>
              <a:t>POSICIÓN:</a:t>
            </a:r>
            <a:br>
              <a:rPr lang="en-GB" sz="1100" dirty="0">
                <a:solidFill>
                  <a:prstClr val="white"/>
                </a:solidFill>
                <a:latin typeface="Impact"/>
              </a:rPr>
            </a:br>
            <a:r>
              <a:rPr lang="en-GB" sz="1000" dirty="0" err="1">
                <a:solidFill>
                  <a:prstClr val="white"/>
                </a:solidFill>
              </a:rPr>
              <a:t>delantero</a:t>
            </a:r>
            <a:endParaRPr lang="en-GB" sz="1000" dirty="0">
              <a:solidFill>
                <a:prstClr val="white"/>
              </a:solidFill>
            </a:endParaRPr>
          </a:p>
        </p:txBody>
      </p:sp>
      <p:cxnSp>
        <p:nvCxnSpPr>
          <p:cNvPr id="155" name="Straight Connector 154"/>
          <p:cNvCxnSpPr/>
          <p:nvPr/>
        </p:nvCxnSpPr>
        <p:spPr>
          <a:xfrm>
            <a:off x="2808513" y="3253622"/>
            <a:ext cx="25149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56" name="Picture 6" descr="http://www.herbalife.com/US/en/LogoLibrary/english/img/logos_page/logos/corp_stk/PMS364/Independent_Distributor_364.jpg"/>
          <p:cNvPicPr>
            <a:picLocks noChangeAspect="1" noChangeArrowheads="1"/>
          </p:cNvPicPr>
          <p:nvPr/>
        </p:nvPicPr>
        <p:blipFill>
          <a:blip r:embed="rId31" cstate="screen">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823350" y="3738523"/>
            <a:ext cx="324000" cy="311096"/>
          </a:xfrm>
          <a:prstGeom prst="rect">
            <a:avLst/>
          </a:prstGeom>
          <a:noFill/>
          <a:extLst>
            <a:ext uri="{909E8E84-426E-40dd-AFC4-6F175D3DCCD1}">
              <a14:hiddenFill xmlns:a14="http://schemas.microsoft.com/office/drawing/2010/main">
                <a:solidFill>
                  <a:srgbClr val="FFFFFF"/>
                </a:solidFill>
              </a14:hiddenFill>
            </a:ext>
          </a:extLst>
        </p:spPr>
      </p:pic>
      <p:sp>
        <p:nvSpPr>
          <p:cNvPr id="157" name="Oval 156"/>
          <p:cNvSpPr/>
          <p:nvPr/>
        </p:nvSpPr>
        <p:spPr>
          <a:xfrm>
            <a:off x="1909787" y="4055745"/>
            <a:ext cx="281323" cy="305985"/>
          </a:xfrm>
          <a:prstGeom prst="ellipse">
            <a:avLst/>
          </a:prstGeom>
          <a:solidFill>
            <a:schemeClr val="bg1"/>
          </a:solidFill>
        </p:spPr>
        <p:txBody>
          <a:bodyPr rot="0" spcFirstLastPara="0" vertOverflow="overflow" horzOverflow="overflow" vert="horz" wrap="squar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pic>
        <p:nvPicPr>
          <p:cNvPr id="158" name="Picture 157"/>
          <p:cNvPicPr>
            <a:picLocks noChangeAspect="1"/>
          </p:cNvPicPr>
          <p:nvPr/>
        </p:nvPicPr>
        <p:blipFill>
          <a:blip r:embed="rId32" cstate="screen">
            <a:extLst>
              <a:ext uri="{28A0092B-C50C-407E-A947-70E740481C1C}">
                <a14:useLocalDpi xmlns:a14="http://schemas.microsoft.com/office/drawing/2010/main"/>
              </a:ext>
            </a:extLst>
          </a:blip>
          <a:stretch>
            <a:fillRect/>
          </a:stretch>
        </p:blipFill>
        <p:spPr>
          <a:xfrm>
            <a:off x="1380288" y="3770517"/>
            <a:ext cx="309808" cy="206163"/>
          </a:xfrm>
          <a:prstGeom prst="rect">
            <a:avLst/>
          </a:prstGeom>
        </p:spPr>
      </p:pic>
      <p:pic>
        <p:nvPicPr>
          <p:cNvPr id="159" name="Picture 158"/>
          <p:cNvPicPr>
            <a:picLocks noChangeAspect="1"/>
          </p:cNvPicPr>
          <p:nvPr/>
        </p:nvPicPr>
        <p:blipFill>
          <a:blip r:embed="rId33" cstate="screen">
            <a:extLst>
              <a:ext uri="{28A0092B-C50C-407E-A947-70E740481C1C}">
                <a14:useLocalDpi xmlns:a14="http://schemas.microsoft.com/office/drawing/2010/main"/>
              </a:ext>
            </a:extLst>
          </a:blip>
          <a:stretch>
            <a:fillRect/>
          </a:stretch>
        </p:blipFill>
        <p:spPr>
          <a:xfrm>
            <a:off x="1957906" y="4140948"/>
            <a:ext cx="185084" cy="98872"/>
          </a:xfrm>
          <a:prstGeom prst="rect">
            <a:avLst/>
          </a:prstGeom>
        </p:spPr>
      </p:pic>
      <p:pic>
        <p:nvPicPr>
          <p:cNvPr id="160" name="Picture 159"/>
          <p:cNvPicPr>
            <a:picLocks noChangeAspect="1"/>
          </p:cNvPicPr>
          <p:nvPr/>
        </p:nvPicPr>
        <p:blipFill>
          <a:blip r:embed="rId34" cstate="screen">
            <a:extLst>
              <a:ext uri="{28A0092B-C50C-407E-A947-70E740481C1C}">
                <a14:useLocalDpi xmlns:a14="http://schemas.microsoft.com/office/drawing/2010/main"/>
              </a:ext>
            </a:extLst>
          </a:blip>
          <a:stretch>
            <a:fillRect/>
          </a:stretch>
        </p:blipFill>
        <p:spPr>
          <a:xfrm>
            <a:off x="1585477" y="4140948"/>
            <a:ext cx="245933" cy="210871"/>
          </a:xfrm>
          <a:prstGeom prst="rect">
            <a:avLst/>
          </a:prstGeom>
        </p:spPr>
      </p:pic>
      <p:pic>
        <p:nvPicPr>
          <p:cNvPr id="161" name="Picture 160"/>
          <p:cNvPicPr>
            <a:picLocks noChangeAspect="1"/>
          </p:cNvPicPr>
          <p:nvPr/>
        </p:nvPicPr>
        <p:blipFill>
          <a:blip r:embed="rId35" cstate="screen">
            <a:extLst>
              <a:ext uri="{28A0092B-C50C-407E-A947-70E740481C1C}">
                <a14:useLocalDpi xmlns:a14="http://schemas.microsoft.com/office/drawing/2010/main"/>
              </a:ext>
            </a:extLst>
          </a:blip>
          <a:stretch>
            <a:fillRect/>
          </a:stretch>
        </p:blipFill>
        <p:spPr>
          <a:xfrm>
            <a:off x="1264195" y="4101379"/>
            <a:ext cx="215181" cy="167611"/>
          </a:xfrm>
          <a:prstGeom prst="rect">
            <a:avLst/>
          </a:prstGeom>
        </p:spPr>
      </p:pic>
      <p:pic>
        <p:nvPicPr>
          <p:cNvPr id="162" name="Picture 161"/>
          <p:cNvPicPr>
            <a:picLocks noChangeAspect="1"/>
          </p:cNvPicPr>
          <p:nvPr/>
        </p:nvPicPr>
        <p:blipFill rotWithShape="1">
          <a:blip r:embed="rId36" cstate="screen">
            <a:extLst>
              <a:ext uri="{28A0092B-C50C-407E-A947-70E740481C1C}">
                <a14:useLocalDpi xmlns:a14="http://schemas.microsoft.com/office/drawing/2010/main"/>
              </a:ext>
            </a:extLst>
          </a:blip>
          <a:srcRect/>
          <a:stretch/>
        </p:blipFill>
        <p:spPr>
          <a:xfrm>
            <a:off x="4589234" y="2181094"/>
            <a:ext cx="3398639" cy="2159510"/>
          </a:xfrm>
          <a:prstGeom prst="rect">
            <a:avLst/>
          </a:prstGeom>
        </p:spPr>
      </p:pic>
      <p:sp>
        <p:nvSpPr>
          <p:cNvPr id="163" name="TextBox 162"/>
          <p:cNvSpPr txBox="1"/>
          <p:nvPr/>
        </p:nvSpPr>
        <p:spPr>
          <a:xfrm>
            <a:off x="4618444" y="1936094"/>
            <a:ext cx="2627004" cy="276999"/>
          </a:xfrm>
          <a:prstGeom prst="rect">
            <a:avLst/>
          </a:prstGeom>
          <a:noFill/>
        </p:spPr>
        <p:txBody>
          <a:bodyPr wrap="square" rtlCol="0">
            <a:spAutoFit/>
          </a:bodyPr>
          <a:lstStyle/>
          <a:p>
            <a:pPr defTabSz="631825"/>
            <a:r>
              <a:rPr lang="en-GB" sz="1200" dirty="0" err="1" smtClean="0">
                <a:solidFill>
                  <a:schemeClr val="bg1"/>
                </a:solidFill>
                <a:latin typeface="+mj-lt"/>
              </a:rPr>
              <a:t>Causas</a:t>
            </a:r>
            <a:r>
              <a:rPr lang="en-GB" sz="1200" dirty="0" smtClean="0">
                <a:solidFill>
                  <a:schemeClr val="bg1"/>
                </a:solidFill>
                <a:latin typeface="+mj-lt"/>
              </a:rPr>
              <a:t> </a:t>
            </a:r>
            <a:r>
              <a:rPr lang="en-GB" sz="1200" dirty="0" err="1" smtClean="0">
                <a:solidFill>
                  <a:schemeClr val="bg1"/>
                </a:solidFill>
                <a:latin typeface="+mj-lt"/>
              </a:rPr>
              <a:t>sociales</a:t>
            </a:r>
            <a:r>
              <a:rPr lang="en-GB" sz="1200" dirty="0" smtClean="0">
                <a:solidFill>
                  <a:schemeClr val="bg1"/>
                </a:solidFill>
                <a:latin typeface="+mj-lt"/>
              </a:rPr>
              <a:t> a </a:t>
            </a:r>
            <a:r>
              <a:rPr lang="en-GB" sz="1200" dirty="0" err="1" smtClean="0">
                <a:solidFill>
                  <a:schemeClr val="bg1"/>
                </a:solidFill>
                <a:latin typeface="+mj-lt"/>
              </a:rPr>
              <a:t>las</a:t>
            </a:r>
            <a:r>
              <a:rPr lang="en-GB" sz="1200" dirty="0" smtClean="0">
                <a:solidFill>
                  <a:schemeClr val="bg1"/>
                </a:solidFill>
                <a:latin typeface="+mj-lt"/>
              </a:rPr>
              <a:t> </a:t>
            </a:r>
            <a:r>
              <a:rPr lang="en-GB" sz="1200" dirty="0" err="1" smtClean="0">
                <a:solidFill>
                  <a:schemeClr val="bg1"/>
                </a:solidFill>
                <a:latin typeface="+mj-lt"/>
              </a:rPr>
              <a:t>que</a:t>
            </a:r>
            <a:r>
              <a:rPr lang="en-GB" sz="1200" dirty="0" smtClean="0">
                <a:solidFill>
                  <a:schemeClr val="bg1"/>
                </a:solidFill>
                <a:latin typeface="+mj-lt"/>
              </a:rPr>
              <a:t> </a:t>
            </a:r>
            <a:r>
              <a:rPr lang="en-GB" sz="1200" dirty="0" err="1" smtClean="0">
                <a:solidFill>
                  <a:schemeClr val="bg1"/>
                </a:solidFill>
                <a:latin typeface="+mj-lt"/>
              </a:rPr>
              <a:t>apoya</a:t>
            </a:r>
            <a:r>
              <a:rPr lang="en-GB" sz="1200" dirty="0" smtClean="0">
                <a:solidFill>
                  <a:schemeClr val="bg1"/>
                </a:solidFill>
                <a:latin typeface="+mj-lt"/>
              </a:rPr>
              <a:t>:</a:t>
            </a:r>
            <a:endParaRPr lang="en-GB" sz="1200" dirty="0">
              <a:solidFill>
                <a:schemeClr val="bg1"/>
              </a:solidFill>
              <a:latin typeface="+mj-lt"/>
            </a:endParaRPr>
          </a:p>
        </p:txBody>
      </p:sp>
      <p:cxnSp>
        <p:nvCxnSpPr>
          <p:cNvPr id="164" name="Straight Connector 163"/>
          <p:cNvCxnSpPr/>
          <p:nvPr/>
        </p:nvCxnSpPr>
        <p:spPr>
          <a:xfrm>
            <a:off x="4339402" y="3251650"/>
            <a:ext cx="25149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Tree>
    <p:custDataLst>
      <p:tags r:id="rId2"/>
    </p:custDataLst>
    <p:extLst>
      <p:ext uri="{BB962C8B-B14F-4D97-AF65-F5344CB8AC3E}">
        <p14:creationId xmlns:p14="http://schemas.microsoft.com/office/powerpoint/2010/main" val="22171489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386388024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852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cxnSp>
        <p:nvCxnSpPr>
          <p:cNvPr id="190" name="Straight Connector 189"/>
          <p:cNvCxnSpPr/>
          <p:nvPr/>
        </p:nvCxnSpPr>
        <p:spPr>
          <a:xfrm>
            <a:off x="2938793" y="1480949"/>
            <a:ext cx="2834" cy="653033"/>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83" name="Freeform 5"/>
          <p:cNvSpPr>
            <a:spLocks noChangeAspect="1"/>
          </p:cNvSpPr>
          <p:nvPr/>
        </p:nvSpPr>
        <p:spPr bwMode="auto">
          <a:xfrm>
            <a:off x="1281938"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4" name="Freeform 5"/>
          <p:cNvSpPr>
            <a:spLocks noChangeAspect="1"/>
          </p:cNvSpPr>
          <p:nvPr/>
        </p:nvSpPr>
        <p:spPr bwMode="auto">
          <a:xfrm>
            <a:off x="2571805"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5" name="Freeform 5"/>
          <p:cNvSpPr>
            <a:spLocks noChangeAspect="1"/>
          </p:cNvSpPr>
          <p:nvPr/>
        </p:nvSpPr>
        <p:spPr bwMode="auto">
          <a:xfrm>
            <a:off x="3861672"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9"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6" name="Freeform 5"/>
          <p:cNvSpPr>
            <a:spLocks noChangeAspect="1"/>
          </p:cNvSpPr>
          <p:nvPr/>
        </p:nvSpPr>
        <p:spPr bwMode="auto">
          <a:xfrm>
            <a:off x="5151539"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0">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7" name="Freeform 5"/>
          <p:cNvSpPr>
            <a:spLocks noChangeAspect="1"/>
          </p:cNvSpPr>
          <p:nvPr/>
        </p:nvSpPr>
        <p:spPr bwMode="auto">
          <a:xfrm>
            <a:off x="6441406"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1"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8" name="Freeform 5"/>
          <p:cNvSpPr>
            <a:spLocks noChangeAspect="1"/>
          </p:cNvSpPr>
          <p:nvPr/>
        </p:nvSpPr>
        <p:spPr bwMode="auto">
          <a:xfrm>
            <a:off x="7731273"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2"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title"/>
          </p:nvPr>
        </p:nvSpPr>
        <p:spPr>
          <a:xfrm>
            <a:off x="169526" y="144334"/>
            <a:ext cx="6683527" cy="857250"/>
          </a:xfrm>
        </p:spPr>
        <p:txBody>
          <a:bodyPr/>
          <a:lstStyle/>
          <a:p>
            <a:r>
              <a:rPr lang="en-US" sz="3600" dirty="0" err="1">
                <a:solidFill>
                  <a:schemeClr val="accent3"/>
                </a:solidFill>
              </a:rPr>
              <a:t>Futbolistas</a:t>
            </a:r>
            <a:r>
              <a:rPr lang="en-US" sz="3600" dirty="0">
                <a:solidFill>
                  <a:schemeClr val="accent3"/>
                </a:solidFill>
              </a:rPr>
              <a:t> </a:t>
            </a:r>
            <a:r>
              <a:rPr lang="en-US" sz="3600" dirty="0" err="1">
                <a:solidFill>
                  <a:schemeClr val="accent3"/>
                </a:solidFill>
              </a:rPr>
              <a:t>Destacados</a:t>
            </a:r>
            <a:r>
              <a:rPr lang="en-US" sz="3600" dirty="0">
                <a:solidFill>
                  <a:schemeClr val="accent3"/>
                </a:solidFill>
              </a:rPr>
              <a:t> </a:t>
            </a:r>
            <a:r>
              <a:rPr lang="en-GB" sz="3600" dirty="0" smtClean="0">
                <a:solidFill>
                  <a:schemeClr val="accent3"/>
                </a:solidFill>
              </a:rPr>
              <a:t>: </a:t>
            </a:r>
            <a:r>
              <a:rPr lang="en-GB" sz="3600" dirty="0"/>
              <a:t>NEYMAR </a:t>
            </a:r>
            <a:r>
              <a:rPr lang="en-GB" dirty="0" err="1"/>
              <a:t>Perfiles</a:t>
            </a:r>
            <a:r>
              <a:rPr lang="en-GB" dirty="0"/>
              <a:t> y </a:t>
            </a:r>
            <a:r>
              <a:rPr lang="en-GB" dirty="0" err="1"/>
              <a:t>Seguidores</a:t>
            </a:r>
            <a:endParaRPr lang="en-GB" sz="1800" dirty="0"/>
          </a:p>
        </p:txBody>
      </p:sp>
      <p:pic>
        <p:nvPicPr>
          <p:cNvPr id="3" name="Picture 2"/>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2380065" y="1068649"/>
            <a:ext cx="288000" cy="288000"/>
          </a:xfrm>
          <a:prstGeom prst="rect">
            <a:avLst/>
          </a:prstGeom>
        </p:spPr>
      </p:pic>
      <p:grpSp>
        <p:nvGrpSpPr>
          <p:cNvPr id="92" name="Group 91"/>
          <p:cNvGrpSpPr/>
          <p:nvPr/>
        </p:nvGrpSpPr>
        <p:grpSpPr>
          <a:xfrm>
            <a:off x="1287872" y="950542"/>
            <a:ext cx="7241264" cy="914297"/>
            <a:chOff x="1281938" y="972958"/>
            <a:chExt cx="7241264" cy="914297"/>
          </a:xfrm>
          <a:solidFill>
            <a:srgbClr val="000000">
              <a:alpha val="1176"/>
            </a:srgbClr>
          </a:solidFill>
        </p:grpSpPr>
        <p:sp>
          <p:nvSpPr>
            <p:cNvPr id="93" name="Rectangle 92">
              <a:hlinkClick r:id="rId14" action="ppaction://hlinksldjump"/>
            </p:cNvPr>
            <p:cNvSpPr/>
            <p:nvPr/>
          </p:nvSpPr>
          <p:spPr>
            <a:xfrm>
              <a:off x="1281938"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4" name="Rectangle 93">
              <a:hlinkClick r:id="rId15" action="ppaction://hlinksldjump"/>
            </p:cNvPr>
            <p:cNvSpPr/>
            <p:nvPr/>
          </p:nvSpPr>
          <p:spPr>
            <a:xfrm>
              <a:off x="2546443"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5" name="Rectangle 94">
              <a:hlinkClick r:id="rId16" action="ppaction://hlinksldjump"/>
            </p:cNvPr>
            <p:cNvSpPr/>
            <p:nvPr/>
          </p:nvSpPr>
          <p:spPr>
            <a:xfrm>
              <a:off x="3861672"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6" name="Rectangle 95">
              <a:hlinkClick r:id="rId17" action="ppaction://hlinksldjump"/>
            </p:cNvPr>
            <p:cNvSpPr/>
            <p:nvPr/>
          </p:nvSpPr>
          <p:spPr>
            <a:xfrm>
              <a:off x="5152419"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7" name="Rectangle 96">
              <a:hlinkClick r:id="rId18" action="ppaction://hlinksldjump"/>
            </p:cNvPr>
            <p:cNvSpPr/>
            <p:nvPr/>
          </p:nvSpPr>
          <p:spPr>
            <a:xfrm>
              <a:off x="6441406"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8" name="Rectangle 97">
              <a:hlinkClick r:id="rId19" action="ppaction://hlinksldjump"/>
            </p:cNvPr>
            <p:cNvSpPr/>
            <p:nvPr/>
          </p:nvSpPr>
          <p:spPr>
            <a:xfrm>
              <a:off x="7711774"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62" name="Rectangle 61">
            <a:hlinkClick r:id="rId2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63" name="Group 62"/>
          <p:cNvGrpSpPr/>
          <p:nvPr/>
        </p:nvGrpSpPr>
        <p:grpSpPr>
          <a:xfrm>
            <a:off x="1637994" y="4734632"/>
            <a:ext cx="7506006" cy="417693"/>
            <a:chOff x="1637994" y="4734632"/>
            <a:chExt cx="7506006" cy="417693"/>
          </a:xfrm>
        </p:grpSpPr>
        <p:grpSp>
          <p:nvGrpSpPr>
            <p:cNvPr id="68" name="Group 67"/>
            <p:cNvGrpSpPr/>
            <p:nvPr/>
          </p:nvGrpSpPr>
          <p:grpSpPr>
            <a:xfrm>
              <a:off x="1637994" y="4835525"/>
              <a:ext cx="7506006" cy="316800"/>
              <a:chOff x="1914453" y="4835525"/>
              <a:chExt cx="8255647" cy="316800"/>
            </a:xfrm>
          </p:grpSpPr>
          <p:sp>
            <p:nvSpPr>
              <p:cNvPr id="78" name="Rectangle 77">
                <a:hlinkClick r:id="rId21"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9" name="Rectangle 78">
                <a:hlinkClick r:id="rId22"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0" name="Rectangle 79">
                <a:hlinkClick r:id="rId23"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1" name="Rectangle 80">
                <a:hlinkClick r:id="rId24"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2" name="Rectangle 81">
                <a:hlinkClick r:id="rId25"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9" name="Rectangle 88">
                <a:hlinkClick r:id="rId26"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0" name="Rectangle 89">
                <a:hlinkClick r:id="rId27"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1" name="Rectangle 90">
                <a:hlinkClick r:id="rId28"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77" name="Isosceles Triangle 76"/>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102" name="Group 101"/>
          <p:cNvGrpSpPr/>
          <p:nvPr/>
        </p:nvGrpSpPr>
        <p:grpSpPr>
          <a:xfrm>
            <a:off x="8338204" y="1349892"/>
            <a:ext cx="659964" cy="215872"/>
            <a:chOff x="546456" y="1335124"/>
            <a:chExt cx="512298" cy="215872"/>
          </a:xfrm>
        </p:grpSpPr>
        <p:sp>
          <p:nvSpPr>
            <p:cNvPr id="103" name="Chevron 102">
              <a:hlinkClick r:id="" action="ppaction://hlinkshowjump?jump=nextslide"/>
            </p:cNvPr>
            <p:cNvSpPr/>
            <p:nvPr/>
          </p:nvSpPr>
          <p:spPr>
            <a:xfrm>
              <a:off x="88223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5" name="TextBox 104">
              <a:hlinkClick r:id="" action="ppaction://hlinkshowjump?jump=nextslide"/>
            </p:cNvPr>
            <p:cNvSpPr txBox="1"/>
            <p:nvPr/>
          </p:nvSpPr>
          <p:spPr>
            <a:xfrm>
              <a:off x="546456" y="1341548"/>
              <a:ext cx="446962" cy="184666"/>
            </a:xfrm>
            <a:prstGeom prst="rect">
              <a:avLst/>
            </a:prstGeom>
            <a:noFill/>
          </p:spPr>
          <p:txBody>
            <a:bodyPr wrap="square" rtlCol="0">
              <a:spAutoFit/>
            </a:bodyPr>
            <a:lstStyle/>
            <a:p>
              <a:pPr lvl="0" algn="r"/>
              <a:r>
                <a:rPr lang="en-GB" sz="600" cap="all" dirty="0">
                  <a:solidFill>
                    <a:prstClr val="white"/>
                  </a:solidFill>
                  <a:latin typeface="Impact"/>
                  <a:ea typeface="+mj-ea"/>
                  <a:cs typeface="+mj-cs"/>
                </a:rPr>
                <a:t>SIGUIENTE</a:t>
              </a:r>
            </a:p>
          </p:txBody>
        </p:sp>
      </p:grpSp>
      <p:grpSp>
        <p:nvGrpSpPr>
          <p:cNvPr id="134" name="Group 133"/>
          <p:cNvGrpSpPr/>
          <p:nvPr/>
        </p:nvGrpSpPr>
        <p:grpSpPr>
          <a:xfrm>
            <a:off x="619295" y="1308084"/>
            <a:ext cx="694783" cy="415498"/>
            <a:chOff x="521551" y="1294286"/>
            <a:chExt cx="572441" cy="415498"/>
          </a:xfrm>
        </p:grpSpPr>
        <p:sp>
          <p:nvSpPr>
            <p:cNvPr id="136" name="Chevron 135">
              <a:hlinkClick r:id="rId29" action="ppaction://hlinksldjump"/>
            </p:cNvPr>
            <p:cNvSpPr/>
            <p:nvPr/>
          </p:nvSpPr>
          <p:spPr>
            <a:xfrm rot="10800000">
              <a:off x="52155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7" name="TextBox 136">
              <a:hlinkClick r:id="rId29"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cxnSp>
        <p:nvCxnSpPr>
          <p:cNvPr id="165" name="Straight Connector 164"/>
          <p:cNvCxnSpPr/>
          <p:nvPr/>
        </p:nvCxnSpPr>
        <p:spPr>
          <a:xfrm>
            <a:off x="5565811" y="3405006"/>
            <a:ext cx="25149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166" name="Group 165"/>
          <p:cNvGrpSpPr/>
          <p:nvPr/>
        </p:nvGrpSpPr>
        <p:grpSpPr>
          <a:xfrm>
            <a:off x="1518157" y="2067202"/>
            <a:ext cx="4080284" cy="2696595"/>
            <a:chOff x="244697" y="2025561"/>
            <a:chExt cx="4080284" cy="2696595"/>
          </a:xfrm>
        </p:grpSpPr>
        <p:sp>
          <p:nvSpPr>
            <p:cNvPr id="167" name="Freeform 5"/>
            <p:cNvSpPr>
              <a:spLocks noChangeAspect="1"/>
            </p:cNvSpPr>
            <p:nvPr/>
          </p:nvSpPr>
          <p:spPr bwMode="auto">
            <a:xfrm>
              <a:off x="539038" y="2092341"/>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69" name="TextBox 168"/>
            <p:cNvSpPr txBox="1"/>
            <p:nvPr/>
          </p:nvSpPr>
          <p:spPr>
            <a:xfrm rot="19834873">
              <a:off x="244697" y="2025561"/>
              <a:ext cx="1476331" cy="341632"/>
            </a:xfrm>
            <a:prstGeom prst="rect">
              <a:avLst/>
            </a:prstGeom>
            <a:noFill/>
          </p:spPr>
          <p:txBody>
            <a:bodyPr wrap="square" rtlCol="0">
              <a:spAutoFit/>
            </a:bodyPr>
            <a:lstStyle/>
            <a:p>
              <a:pPr>
                <a:lnSpc>
                  <a:spcPct val="90000"/>
                </a:lnSpc>
              </a:pPr>
              <a:r>
                <a:rPr lang="en-GB" dirty="0" smtClean="0">
                  <a:solidFill>
                    <a:schemeClr val="bg1"/>
                  </a:solidFill>
                  <a:latin typeface="+mj-lt"/>
                </a:rPr>
                <a:t>NEYMAR Jr.</a:t>
              </a:r>
              <a:endParaRPr lang="en-GB" dirty="0">
                <a:solidFill>
                  <a:schemeClr val="bg1"/>
                </a:solidFill>
                <a:latin typeface="+mj-lt"/>
              </a:endParaRPr>
            </a:p>
          </p:txBody>
        </p:sp>
        <p:sp>
          <p:nvSpPr>
            <p:cNvPr id="170" name="TextBox 169"/>
            <p:cNvSpPr txBox="1"/>
            <p:nvPr/>
          </p:nvSpPr>
          <p:spPr>
            <a:xfrm>
              <a:off x="945969" y="3579287"/>
              <a:ext cx="1488254" cy="253916"/>
            </a:xfrm>
            <a:prstGeom prst="rect">
              <a:avLst/>
            </a:prstGeom>
            <a:noFill/>
          </p:spPr>
          <p:txBody>
            <a:bodyPr wrap="square" rtlCol="0">
              <a:spAutoFit/>
            </a:bodyPr>
            <a:lstStyle/>
            <a:p>
              <a:pPr algn="ctr" defTabSz="631825"/>
              <a:r>
                <a:rPr lang="en-GB" sz="1050" dirty="0">
                  <a:solidFill>
                    <a:schemeClr val="accent3"/>
                  </a:solidFill>
                  <a:latin typeface="+mj-lt"/>
                </a:rPr>
                <a:t>PATROCINADORES:</a:t>
              </a:r>
            </a:p>
          </p:txBody>
        </p:sp>
        <p:sp>
          <p:nvSpPr>
            <p:cNvPr id="171" name="TextBox 170"/>
            <p:cNvSpPr txBox="1"/>
            <p:nvPr/>
          </p:nvSpPr>
          <p:spPr>
            <a:xfrm>
              <a:off x="955735" y="2523300"/>
              <a:ext cx="1482695" cy="253916"/>
            </a:xfrm>
            <a:prstGeom prst="rect">
              <a:avLst/>
            </a:prstGeom>
            <a:noFill/>
          </p:spPr>
          <p:txBody>
            <a:bodyPr wrap="square" rtlCol="0">
              <a:spAutoFit/>
            </a:bodyPr>
            <a:lstStyle/>
            <a:p>
              <a:pPr algn="ctr" defTabSz="631825"/>
              <a:r>
                <a:rPr lang="en-GB" sz="1050" dirty="0">
                  <a:solidFill>
                    <a:schemeClr val="accent3"/>
                  </a:solidFill>
                  <a:latin typeface="+mj-lt"/>
                </a:rPr>
                <a:t>SEGUIDORES:</a:t>
              </a:r>
            </a:p>
          </p:txBody>
        </p:sp>
        <p:sp>
          <p:nvSpPr>
            <p:cNvPr id="172" name="Rectangle 171"/>
            <p:cNvSpPr/>
            <p:nvPr/>
          </p:nvSpPr>
          <p:spPr>
            <a:xfrm>
              <a:off x="759436" y="3107779"/>
              <a:ext cx="998991" cy="446276"/>
            </a:xfrm>
            <a:prstGeom prst="rect">
              <a:avLst/>
            </a:prstGeom>
          </p:spPr>
          <p:txBody>
            <a:bodyPr wrap="none">
              <a:spAutoFit/>
            </a:bodyPr>
            <a:lstStyle/>
            <a:p>
              <a:pPr algn="ctr"/>
              <a:r>
                <a:rPr lang="en-GB" sz="1100" b="1" dirty="0" smtClean="0">
                  <a:solidFill>
                    <a:schemeClr val="bg1"/>
                  </a:solidFill>
                </a:rPr>
                <a:t>22,968,068 </a:t>
              </a:r>
              <a:r>
                <a:rPr lang="en-GB" sz="1400" dirty="0" smtClean="0">
                  <a:solidFill>
                    <a:schemeClr val="bg1"/>
                  </a:solidFill>
                </a:rPr>
                <a:t> </a:t>
              </a:r>
              <a:br>
                <a:rPr lang="en-GB" sz="1400" dirty="0" smtClean="0">
                  <a:solidFill>
                    <a:schemeClr val="bg1"/>
                  </a:solidFill>
                </a:rPr>
              </a:br>
              <a:r>
                <a:rPr lang="en-GB" sz="900" dirty="0">
                  <a:solidFill>
                    <a:schemeClr val="bg1"/>
                  </a:solidFill>
                </a:rPr>
                <a:t>Me </a:t>
              </a:r>
              <a:r>
                <a:rPr lang="en-GB" sz="900" dirty="0" err="1">
                  <a:solidFill>
                    <a:schemeClr val="bg1"/>
                  </a:solidFill>
                </a:rPr>
                <a:t>gusta</a:t>
              </a:r>
              <a:r>
                <a:rPr lang="en-GB" sz="900" dirty="0">
                  <a:solidFill>
                    <a:schemeClr val="bg1"/>
                  </a:solidFill>
                </a:rPr>
                <a:t> en </a:t>
              </a:r>
              <a:r>
                <a:rPr lang="en-GB" sz="900" dirty="0" smtClean="0">
                  <a:solidFill>
                    <a:schemeClr val="bg1"/>
                  </a:solidFill>
                </a:rPr>
                <a:t>FB</a:t>
              </a:r>
              <a:endParaRPr lang="en-GB" sz="900" dirty="0">
                <a:solidFill>
                  <a:schemeClr val="bg1"/>
                </a:solidFill>
              </a:endParaRPr>
            </a:p>
          </p:txBody>
        </p:sp>
        <p:sp>
          <p:nvSpPr>
            <p:cNvPr id="173" name="Freeform 73"/>
            <p:cNvSpPr>
              <a:spLocks noChangeAspect="1"/>
            </p:cNvSpPr>
            <p:nvPr/>
          </p:nvSpPr>
          <p:spPr bwMode="auto">
            <a:xfrm>
              <a:off x="1117583" y="2761892"/>
              <a:ext cx="182333" cy="374497"/>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74" name="Freeform 237"/>
            <p:cNvSpPr>
              <a:spLocks noChangeAspect="1"/>
            </p:cNvSpPr>
            <p:nvPr/>
          </p:nvSpPr>
          <p:spPr bwMode="auto">
            <a:xfrm>
              <a:off x="1903007" y="2740060"/>
              <a:ext cx="545409" cy="41150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75" name="Rectangle 174"/>
            <p:cNvSpPr/>
            <p:nvPr/>
          </p:nvSpPr>
          <p:spPr>
            <a:xfrm>
              <a:off x="1860477" y="3118665"/>
              <a:ext cx="681598" cy="446276"/>
            </a:xfrm>
            <a:prstGeom prst="rect">
              <a:avLst/>
            </a:prstGeom>
          </p:spPr>
          <p:txBody>
            <a:bodyPr wrap="none">
              <a:spAutoFit/>
            </a:bodyPr>
            <a:lstStyle/>
            <a:p>
              <a:pPr algn="ctr"/>
              <a:r>
                <a:rPr lang="en-GB" sz="1400" b="1" dirty="0" smtClean="0">
                  <a:solidFill>
                    <a:schemeClr val="bg1"/>
                  </a:solidFill>
                </a:rPr>
                <a:t>10.7M</a:t>
              </a:r>
              <a:br>
                <a:rPr lang="en-GB" sz="1400" b="1" dirty="0" smtClean="0">
                  <a:solidFill>
                    <a:schemeClr val="bg1"/>
                  </a:solidFill>
                </a:rPr>
              </a:br>
              <a:r>
                <a:rPr lang="en-GB" sz="900" dirty="0">
                  <a:solidFill>
                    <a:schemeClr val="bg1"/>
                  </a:solidFill>
                </a:rPr>
                <a:t>T</a:t>
              </a:r>
              <a:r>
                <a:rPr lang="en-GB" sz="900" dirty="0" smtClean="0">
                  <a:solidFill>
                    <a:schemeClr val="bg1"/>
                  </a:solidFill>
                </a:rPr>
                <a:t>witter</a:t>
              </a:r>
              <a:endParaRPr lang="en-GB" sz="900" dirty="0">
                <a:solidFill>
                  <a:schemeClr val="bg1"/>
                </a:solidFill>
              </a:endParaRPr>
            </a:p>
          </p:txBody>
        </p:sp>
        <p:sp>
          <p:nvSpPr>
            <p:cNvPr id="176" name="TextBox 175"/>
            <p:cNvSpPr txBox="1"/>
            <p:nvPr/>
          </p:nvSpPr>
          <p:spPr>
            <a:xfrm rot="1823170">
              <a:off x="1678492" y="2229648"/>
              <a:ext cx="1476331" cy="313932"/>
            </a:xfrm>
            <a:prstGeom prst="rect">
              <a:avLst/>
            </a:prstGeom>
            <a:noFill/>
          </p:spPr>
          <p:txBody>
            <a:bodyPr wrap="square" rtlCol="0">
              <a:spAutoFit/>
            </a:bodyPr>
            <a:lstStyle/>
            <a:p>
              <a:pPr>
                <a:lnSpc>
                  <a:spcPct val="90000"/>
                </a:lnSpc>
              </a:pPr>
              <a:r>
                <a:rPr lang="en-GB" sz="1600" dirty="0" smtClean="0">
                  <a:solidFill>
                    <a:schemeClr val="accent3"/>
                  </a:solidFill>
                  <a:latin typeface="+mj-lt"/>
                </a:rPr>
                <a:t>BRAZIL</a:t>
              </a:r>
              <a:endParaRPr lang="en-GB" sz="1600" dirty="0">
                <a:solidFill>
                  <a:schemeClr val="accent3"/>
                </a:solidFill>
                <a:latin typeface="+mj-lt"/>
              </a:endParaRPr>
            </a:p>
          </p:txBody>
        </p:sp>
        <p:sp>
          <p:nvSpPr>
            <p:cNvPr id="177" name="Oval 176"/>
            <p:cNvSpPr/>
            <p:nvPr/>
          </p:nvSpPr>
          <p:spPr>
            <a:xfrm>
              <a:off x="1065768" y="380843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78" name="Oval 177"/>
            <p:cNvSpPr/>
            <p:nvPr/>
          </p:nvSpPr>
          <p:spPr>
            <a:xfrm>
              <a:off x="1506485" y="380843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79" name="Oval 178"/>
            <p:cNvSpPr/>
            <p:nvPr/>
          </p:nvSpPr>
          <p:spPr>
            <a:xfrm>
              <a:off x="1947204" y="3808435"/>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80" name="Oval 179"/>
            <p:cNvSpPr/>
            <p:nvPr/>
          </p:nvSpPr>
          <p:spPr>
            <a:xfrm>
              <a:off x="1493927" y="4222154"/>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cxnSp>
          <p:nvCxnSpPr>
            <p:cNvPr id="181" name="Straight Connector 180"/>
            <p:cNvCxnSpPr/>
            <p:nvPr/>
          </p:nvCxnSpPr>
          <p:spPr>
            <a:xfrm>
              <a:off x="2808513" y="3358397"/>
              <a:ext cx="25149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82" name="Freeform 5"/>
            <p:cNvSpPr>
              <a:spLocks noChangeAspect="1"/>
            </p:cNvSpPr>
            <p:nvPr/>
          </p:nvSpPr>
          <p:spPr bwMode="auto">
            <a:xfrm>
              <a:off x="3060003"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3"/>
              </a:solidFill>
            </a:ln>
          </p:spPr>
          <p:txBody>
            <a:bodyPr vert="horz" wrap="square" lIns="91440" tIns="45720" rIns="91440" bIns="45720" numCol="1" anchor="ctr" anchorCtr="0" compatLnSpc="1">
              <a:prstTxWarp prst="textNoShape">
                <a:avLst/>
              </a:prstTxWarp>
            </a:bodyPr>
            <a:lstStyle/>
            <a:p>
              <a:pPr lvl="0" algn="ctr" defTabSz="500063"/>
              <a:r>
                <a:rPr lang="en-GB" sz="1100" dirty="0">
                  <a:solidFill>
                    <a:prstClr val="white"/>
                  </a:solidFill>
                  <a:latin typeface="Impact"/>
                </a:rPr>
                <a:t>CLUB:</a:t>
              </a:r>
              <a:br>
                <a:rPr lang="en-GB" sz="1100" dirty="0">
                  <a:solidFill>
                    <a:prstClr val="white"/>
                  </a:solidFill>
                  <a:latin typeface="Impact"/>
                </a:rPr>
              </a:br>
              <a:r>
                <a:rPr lang="en-GB" sz="1000" dirty="0">
                  <a:solidFill>
                    <a:prstClr val="white"/>
                  </a:solidFill>
                </a:rPr>
                <a:t>Barcelona</a:t>
              </a:r>
            </a:p>
            <a:p>
              <a:pPr lvl="0" algn="ctr" defTabSz="500063"/>
              <a:r>
                <a:rPr lang="en-GB" sz="1100" dirty="0">
                  <a:solidFill>
                    <a:prstClr val="white"/>
                  </a:solidFill>
                  <a:latin typeface="Impact"/>
                </a:rPr>
                <a:t>EDAD:</a:t>
              </a:r>
              <a:br>
                <a:rPr lang="en-GB" sz="1100" dirty="0">
                  <a:solidFill>
                    <a:prstClr val="white"/>
                  </a:solidFill>
                  <a:latin typeface="Impact"/>
                </a:rPr>
              </a:br>
              <a:r>
                <a:rPr lang="en-GB" sz="1000" dirty="0" smtClean="0">
                  <a:solidFill>
                    <a:prstClr val="white"/>
                  </a:solidFill>
                </a:rPr>
                <a:t>22</a:t>
              </a:r>
              <a:endParaRPr lang="en-GB" sz="1000" dirty="0">
                <a:solidFill>
                  <a:prstClr val="white"/>
                </a:solidFill>
              </a:endParaRPr>
            </a:p>
            <a:p>
              <a:pPr lvl="0" algn="ctr" defTabSz="500063"/>
              <a:r>
                <a:rPr lang="en-GB" sz="1100" dirty="0">
                  <a:solidFill>
                    <a:prstClr val="white"/>
                  </a:solidFill>
                  <a:latin typeface="Impact"/>
                </a:rPr>
                <a:t>POSICIÓN:</a:t>
              </a:r>
              <a:br>
                <a:rPr lang="en-GB" sz="1100" dirty="0">
                  <a:solidFill>
                    <a:prstClr val="white"/>
                  </a:solidFill>
                  <a:latin typeface="Impact"/>
                </a:rPr>
              </a:br>
              <a:r>
                <a:rPr lang="en-GB" sz="1000" dirty="0" err="1">
                  <a:solidFill>
                    <a:prstClr val="white"/>
                  </a:solidFill>
                </a:rPr>
                <a:t>D</a:t>
              </a:r>
              <a:r>
                <a:rPr lang="en-GB" sz="1000" dirty="0" err="1" smtClean="0">
                  <a:solidFill>
                    <a:prstClr val="white"/>
                  </a:solidFill>
                </a:rPr>
                <a:t>elantero</a:t>
              </a:r>
              <a:endParaRPr lang="en-GB" sz="1000" dirty="0">
                <a:solidFill>
                  <a:prstClr val="white"/>
                </a:solidFill>
              </a:endParaRPr>
            </a:p>
          </p:txBody>
        </p:sp>
      </p:grpSp>
      <p:pic>
        <p:nvPicPr>
          <p:cNvPr id="183" name="Picture 2" descr="http://1.bp.blogspot.com/-rU0MAHswsms/URx10AfQXvI/AAAAAAAAAQM/_Tq6WUIrBS0/s1600/Free-HD-Logo-Nike-Wallpaper.jpg"/>
          <p:cNvPicPr>
            <a:picLocks noChangeAspect="1" noChangeArrowheads="1"/>
          </p:cNvPicPr>
          <p:nvPr/>
        </p:nvPicPr>
        <p:blipFill rotWithShape="1">
          <a:blip r:embed="rId30"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2381137" y="3944555"/>
            <a:ext cx="324000" cy="173477"/>
          </a:xfrm>
          <a:prstGeom prst="rect">
            <a:avLst/>
          </a:prstGeom>
          <a:noFill/>
          <a:extLst>
            <a:ext uri="{909E8E84-426E-40dd-AFC4-6F175D3DCCD1}">
              <a14:hiddenFill xmlns:a14="http://schemas.microsoft.com/office/drawing/2010/main">
                <a:solidFill>
                  <a:srgbClr val="FFFFFF"/>
                </a:solidFill>
              </a14:hiddenFill>
            </a:ext>
          </a:extLst>
        </p:spPr>
      </p:pic>
      <p:pic>
        <p:nvPicPr>
          <p:cNvPr id="184" name="Picture 183"/>
          <p:cNvPicPr>
            <a:picLocks noChangeAspect="1"/>
          </p:cNvPicPr>
          <p:nvPr/>
        </p:nvPicPr>
        <p:blipFill>
          <a:blip r:embed="rId31" cstate="screen">
            <a:extLst>
              <a:ext uri="{28A0092B-C50C-407E-A947-70E740481C1C}">
                <a14:useLocalDpi xmlns:a14="http://schemas.microsoft.com/office/drawing/2010/main"/>
              </a:ext>
            </a:extLst>
          </a:blip>
          <a:stretch>
            <a:fillRect/>
          </a:stretch>
        </p:blipFill>
        <p:spPr>
          <a:xfrm>
            <a:off x="2769678" y="4400039"/>
            <a:ext cx="350708" cy="104103"/>
          </a:xfrm>
          <a:prstGeom prst="rect">
            <a:avLst/>
          </a:prstGeom>
        </p:spPr>
      </p:pic>
      <p:sp>
        <p:nvSpPr>
          <p:cNvPr id="185" name="TextBox 184"/>
          <p:cNvSpPr txBox="1"/>
          <p:nvPr/>
        </p:nvSpPr>
        <p:spPr>
          <a:xfrm>
            <a:off x="350649" y="4698328"/>
            <a:ext cx="3215378" cy="176972"/>
          </a:xfrm>
          <a:prstGeom prst="rect">
            <a:avLst/>
          </a:prstGeom>
          <a:noFill/>
        </p:spPr>
        <p:txBody>
          <a:bodyPr wrap="none" rtlCol="0">
            <a:spAutoFit/>
          </a:bodyPr>
          <a:lstStyle/>
          <a:p>
            <a:r>
              <a:rPr lang="en-GB" sz="550" dirty="0" err="1">
                <a:solidFill>
                  <a:schemeClr val="bg1"/>
                </a:solidFill>
              </a:rPr>
              <a:t>Fuente</a:t>
            </a:r>
            <a:r>
              <a:rPr lang="en-GB" sz="550" dirty="0">
                <a:solidFill>
                  <a:schemeClr val="bg1"/>
                </a:solidFill>
              </a:rPr>
              <a:t>: </a:t>
            </a:r>
            <a:r>
              <a:rPr lang="en-GB" sz="550" dirty="0" smtClean="0">
                <a:solidFill>
                  <a:schemeClr val="bg1"/>
                </a:solidFill>
              </a:rPr>
              <a:t>Insights de </a:t>
            </a:r>
            <a:r>
              <a:rPr lang="en-GB" sz="550" dirty="0">
                <a:solidFill>
                  <a:schemeClr val="bg1"/>
                </a:solidFill>
              </a:rPr>
              <a:t>OMG en 81 </a:t>
            </a:r>
            <a:r>
              <a:rPr lang="en-GB" sz="550" dirty="0" err="1">
                <a:solidFill>
                  <a:schemeClr val="bg1"/>
                </a:solidFill>
              </a:rPr>
              <a:t>mercados</a:t>
            </a:r>
            <a:r>
              <a:rPr lang="en-GB" sz="550" dirty="0">
                <a:solidFill>
                  <a:schemeClr val="bg1"/>
                </a:solidFill>
              </a:rPr>
              <a:t>. </a:t>
            </a:r>
            <a:r>
              <a:rPr lang="en-GB" sz="550" dirty="0" err="1">
                <a:solidFill>
                  <a:schemeClr val="bg1"/>
                </a:solidFill>
              </a:rPr>
              <a:t>Trabajo</a:t>
            </a:r>
            <a:r>
              <a:rPr lang="en-GB" sz="550" dirty="0">
                <a:solidFill>
                  <a:schemeClr val="bg1"/>
                </a:solidFill>
              </a:rPr>
              <a:t> de campo: 15 de mayo - 31 de mayo de 2014.</a:t>
            </a:r>
          </a:p>
        </p:txBody>
      </p:sp>
      <p:pic>
        <p:nvPicPr>
          <p:cNvPr id="186" name="Picture 185"/>
          <p:cNvPicPr>
            <a:picLocks noChangeAspect="1"/>
          </p:cNvPicPr>
          <p:nvPr/>
        </p:nvPicPr>
        <p:blipFill rotWithShape="1">
          <a:blip r:embed="rId32" cstate="screen">
            <a:extLst>
              <a:ext uri="{28A0092B-C50C-407E-A947-70E740481C1C}">
                <a14:useLocalDpi xmlns:a14="http://schemas.microsoft.com/office/drawing/2010/main"/>
              </a:ext>
            </a:extLst>
          </a:blip>
          <a:srcRect/>
          <a:stretch/>
        </p:blipFill>
        <p:spPr>
          <a:xfrm>
            <a:off x="5773100" y="2268884"/>
            <a:ext cx="2534269" cy="2395780"/>
          </a:xfrm>
          <a:prstGeom prst="rect">
            <a:avLst/>
          </a:prstGeom>
        </p:spPr>
      </p:pic>
      <p:sp>
        <p:nvSpPr>
          <p:cNvPr id="187" name="TextBox 186"/>
          <p:cNvSpPr txBox="1"/>
          <p:nvPr/>
        </p:nvSpPr>
        <p:spPr>
          <a:xfrm>
            <a:off x="5774386" y="2006169"/>
            <a:ext cx="2627004" cy="276999"/>
          </a:xfrm>
          <a:prstGeom prst="rect">
            <a:avLst/>
          </a:prstGeom>
          <a:noFill/>
        </p:spPr>
        <p:txBody>
          <a:bodyPr wrap="square" rtlCol="0">
            <a:spAutoFit/>
          </a:bodyPr>
          <a:lstStyle/>
          <a:p>
            <a:pPr defTabSz="631825"/>
            <a:r>
              <a:rPr lang="en-GB" sz="1200" dirty="0" err="1" smtClean="0">
                <a:solidFill>
                  <a:schemeClr val="bg1"/>
                </a:solidFill>
                <a:latin typeface="+mj-lt"/>
              </a:rPr>
              <a:t>Causas</a:t>
            </a:r>
            <a:r>
              <a:rPr lang="en-GB" sz="1200" dirty="0" smtClean="0">
                <a:solidFill>
                  <a:schemeClr val="bg1"/>
                </a:solidFill>
                <a:latin typeface="+mj-lt"/>
              </a:rPr>
              <a:t> </a:t>
            </a:r>
            <a:r>
              <a:rPr lang="en-GB" sz="1200" dirty="0" err="1" smtClean="0">
                <a:solidFill>
                  <a:schemeClr val="bg1"/>
                </a:solidFill>
                <a:latin typeface="+mj-lt"/>
              </a:rPr>
              <a:t>sociales</a:t>
            </a:r>
            <a:r>
              <a:rPr lang="en-GB" sz="1200" dirty="0" smtClean="0">
                <a:solidFill>
                  <a:schemeClr val="bg1"/>
                </a:solidFill>
                <a:latin typeface="+mj-lt"/>
              </a:rPr>
              <a:t> a </a:t>
            </a:r>
            <a:r>
              <a:rPr lang="en-GB" sz="1200" dirty="0" err="1" smtClean="0">
                <a:solidFill>
                  <a:schemeClr val="bg1"/>
                </a:solidFill>
                <a:latin typeface="+mj-lt"/>
              </a:rPr>
              <a:t>las</a:t>
            </a:r>
            <a:r>
              <a:rPr lang="en-GB" sz="1200" dirty="0" smtClean="0">
                <a:solidFill>
                  <a:schemeClr val="bg1"/>
                </a:solidFill>
                <a:latin typeface="+mj-lt"/>
              </a:rPr>
              <a:t> </a:t>
            </a:r>
            <a:r>
              <a:rPr lang="en-GB" sz="1200" dirty="0" err="1" smtClean="0">
                <a:solidFill>
                  <a:schemeClr val="bg1"/>
                </a:solidFill>
                <a:latin typeface="+mj-lt"/>
              </a:rPr>
              <a:t>que</a:t>
            </a:r>
            <a:r>
              <a:rPr lang="en-GB" sz="1200" dirty="0" smtClean="0">
                <a:solidFill>
                  <a:schemeClr val="bg1"/>
                </a:solidFill>
                <a:latin typeface="+mj-lt"/>
              </a:rPr>
              <a:t> </a:t>
            </a:r>
            <a:r>
              <a:rPr lang="en-GB" sz="1200" dirty="0" err="1" smtClean="0">
                <a:solidFill>
                  <a:schemeClr val="bg1"/>
                </a:solidFill>
                <a:latin typeface="+mj-lt"/>
              </a:rPr>
              <a:t>apoya</a:t>
            </a:r>
            <a:r>
              <a:rPr lang="en-GB" sz="1200" dirty="0" smtClean="0">
                <a:solidFill>
                  <a:schemeClr val="bg1"/>
                </a:solidFill>
                <a:latin typeface="+mj-lt"/>
              </a:rPr>
              <a:t>:</a:t>
            </a:r>
            <a:endParaRPr lang="en-GB" sz="1200" dirty="0">
              <a:solidFill>
                <a:schemeClr val="bg1"/>
              </a:solidFill>
              <a:latin typeface="+mj-lt"/>
            </a:endParaRPr>
          </a:p>
        </p:txBody>
      </p:sp>
      <p:pic>
        <p:nvPicPr>
          <p:cNvPr id="188" name="Picture 2" descr="http://mybrandman.files.wordpress.com/2011/02/redbull_logo.jpg"/>
          <p:cNvPicPr>
            <a:picLocks noChangeAspect="1" noChangeArrowheads="1"/>
          </p:cNvPicPr>
          <p:nvPr/>
        </p:nvPicPr>
        <p:blipFill>
          <a:blip r:embed="rId3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251958" y="3934614"/>
            <a:ext cx="324000" cy="194373"/>
          </a:xfrm>
          <a:prstGeom prst="rect">
            <a:avLst/>
          </a:prstGeom>
          <a:noFill/>
          <a:extLst>
            <a:ext uri="{909E8E84-426E-40dd-AFC4-6F175D3DCCD1}">
              <a14:hiddenFill xmlns:a14="http://schemas.microsoft.com/office/drawing/2010/main">
                <a:solidFill>
                  <a:srgbClr val="FFFFFF"/>
                </a:solidFill>
              </a14:hiddenFill>
            </a:ext>
          </a:extLst>
        </p:spPr>
      </p:pic>
      <p:pic>
        <p:nvPicPr>
          <p:cNvPr id="189" name="Picture 2" descr="http://www.nerdspeakmedia.com/wp-content/uploads/2013/09/Konami-logo.jpg"/>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2796740" y="3998667"/>
            <a:ext cx="342000" cy="72381"/>
          </a:xfrm>
          <a:prstGeom prst="rect">
            <a:avLst/>
          </a:prstGeom>
          <a:noFill/>
          <a:extLst>
            <a:ext uri="{909E8E84-426E-40dd-AFC4-6F175D3DCCD1}">
              <a14:hiddenFill xmlns:a14="http://schemas.microsoft.com/office/drawing/2010/main">
                <a:solidFill>
                  <a:srgbClr val="FFFFFF"/>
                </a:solidFill>
              </a14:hiddenFill>
            </a:ext>
          </a:extLst>
        </p:spPr>
      </p:pic>
      <p:grpSp>
        <p:nvGrpSpPr>
          <p:cNvPr id="193" name="Group 192"/>
          <p:cNvGrpSpPr/>
          <p:nvPr/>
        </p:nvGrpSpPr>
        <p:grpSpPr>
          <a:xfrm>
            <a:off x="8278634" y="93663"/>
            <a:ext cx="591258" cy="630000"/>
            <a:chOff x="8278634" y="93663"/>
            <a:chExt cx="591258" cy="630000"/>
          </a:xfrm>
        </p:grpSpPr>
        <p:sp>
          <p:nvSpPr>
            <p:cNvPr id="194"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5"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95" name="Rectangle 194"/>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Tree>
    <p:custDataLst>
      <p:tags r:id="rId2"/>
    </p:custDataLst>
    <p:extLst>
      <p:ext uri="{BB962C8B-B14F-4D97-AF65-F5344CB8AC3E}">
        <p14:creationId xmlns:p14="http://schemas.microsoft.com/office/powerpoint/2010/main" val="9987929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Freeform 5"/>
          <p:cNvSpPr>
            <a:spLocks noChangeAspect="1"/>
          </p:cNvSpPr>
          <p:nvPr/>
        </p:nvSpPr>
        <p:spPr bwMode="auto">
          <a:xfrm>
            <a:off x="1281938"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3" name="Freeform 5"/>
          <p:cNvSpPr>
            <a:spLocks noChangeAspect="1"/>
          </p:cNvSpPr>
          <p:nvPr/>
        </p:nvSpPr>
        <p:spPr bwMode="auto">
          <a:xfrm>
            <a:off x="2571805"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4" name="Freeform 5"/>
          <p:cNvSpPr>
            <a:spLocks noChangeAspect="1"/>
          </p:cNvSpPr>
          <p:nvPr/>
        </p:nvSpPr>
        <p:spPr bwMode="auto">
          <a:xfrm>
            <a:off x="3861672"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5" name="Freeform 5"/>
          <p:cNvSpPr>
            <a:spLocks noChangeAspect="1"/>
          </p:cNvSpPr>
          <p:nvPr/>
        </p:nvSpPr>
        <p:spPr bwMode="auto">
          <a:xfrm>
            <a:off x="5151539"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6" name="Freeform 5"/>
          <p:cNvSpPr>
            <a:spLocks noChangeAspect="1"/>
          </p:cNvSpPr>
          <p:nvPr/>
        </p:nvSpPr>
        <p:spPr bwMode="auto">
          <a:xfrm>
            <a:off x="6441406"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7" name="Freeform 5"/>
          <p:cNvSpPr>
            <a:spLocks noChangeAspect="1"/>
          </p:cNvSpPr>
          <p:nvPr/>
        </p:nvSpPr>
        <p:spPr bwMode="auto">
          <a:xfrm>
            <a:off x="7731273"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title"/>
          </p:nvPr>
        </p:nvSpPr>
        <p:spPr>
          <a:xfrm>
            <a:off x="169527" y="144334"/>
            <a:ext cx="6683527" cy="857250"/>
          </a:xfrm>
        </p:spPr>
        <p:txBody>
          <a:bodyPr/>
          <a:lstStyle/>
          <a:p>
            <a:r>
              <a:rPr lang="en-US" sz="3600" dirty="0" err="1">
                <a:solidFill>
                  <a:schemeClr val="accent3"/>
                </a:solidFill>
              </a:rPr>
              <a:t>Futbolistas</a:t>
            </a:r>
            <a:r>
              <a:rPr lang="en-US" sz="3600" dirty="0">
                <a:solidFill>
                  <a:schemeClr val="accent3"/>
                </a:solidFill>
              </a:rPr>
              <a:t> </a:t>
            </a:r>
            <a:r>
              <a:rPr lang="en-US" sz="3600" dirty="0" err="1">
                <a:solidFill>
                  <a:schemeClr val="accent3"/>
                </a:solidFill>
              </a:rPr>
              <a:t>Destacados</a:t>
            </a:r>
            <a:r>
              <a:rPr lang="en-US" sz="3600" dirty="0">
                <a:solidFill>
                  <a:schemeClr val="accent3"/>
                </a:solidFill>
              </a:rPr>
              <a:t> </a:t>
            </a:r>
            <a:r>
              <a:rPr lang="en-GB" sz="3600" dirty="0" smtClean="0">
                <a:solidFill>
                  <a:schemeClr val="accent3"/>
                </a:solidFill>
              </a:rPr>
              <a:t>: </a:t>
            </a:r>
            <a:r>
              <a:rPr lang="en-GB" sz="3600" dirty="0"/>
              <a:t>FORLAN</a:t>
            </a:r>
            <a:br>
              <a:rPr lang="en-GB" sz="3600" dirty="0"/>
            </a:br>
            <a:r>
              <a:rPr lang="en-GB" dirty="0" err="1"/>
              <a:t>Perfiles</a:t>
            </a:r>
            <a:r>
              <a:rPr lang="en-GB" dirty="0"/>
              <a:t> y </a:t>
            </a:r>
            <a:r>
              <a:rPr lang="en-GB" dirty="0" err="1"/>
              <a:t>Seguidores</a:t>
            </a:r>
            <a:endParaRPr lang="en-GB" sz="1800" dirty="0"/>
          </a:p>
        </p:txBody>
      </p:sp>
      <p:sp>
        <p:nvSpPr>
          <p:cNvPr id="94" name="Freeform 5"/>
          <p:cNvSpPr>
            <a:spLocks noChangeAspect="1"/>
          </p:cNvSpPr>
          <p:nvPr/>
        </p:nvSpPr>
        <p:spPr bwMode="auto">
          <a:xfrm>
            <a:off x="1259672" y="1979327"/>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6" name="TextBox 95"/>
          <p:cNvSpPr txBox="1"/>
          <p:nvPr/>
        </p:nvSpPr>
        <p:spPr>
          <a:xfrm rot="19834873">
            <a:off x="1035764" y="2056396"/>
            <a:ext cx="1476331" cy="313932"/>
          </a:xfrm>
          <a:prstGeom prst="rect">
            <a:avLst/>
          </a:prstGeom>
          <a:noFill/>
        </p:spPr>
        <p:txBody>
          <a:bodyPr wrap="square" rtlCol="0">
            <a:spAutoFit/>
          </a:bodyPr>
          <a:lstStyle/>
          <a:p>
            <a:pPr>
              <a:lnSpc>
                <a:spcPct val="90000"/>
              </a:lnSpc>
            </a:pPr>
            <a:r>
              <a:rPr lang="en-GB" sz="1600" dirty="0" smtClean="0">
                <a:solidFill>
                  <a:schemeClr val="bg1"/>
                </a:solidFill>
                <a:latin typeface="+mj-lt"/>
              </a:rPr>
              <a:t>LUIS SUAREZ </a:t>
            </a:r>
            <a:endParaRPr lang="en-GB" sz="1600" dirty="0">
              <a:solidFill>
                <a:schemeClr val="bg1"/>
              </a:solidFill>
              <a:latin typeface="+mj-lt"/>
            </a:endParaRPr>
          </a:p>
        </p:txBody>
      </p:sp>
      <p:sp>
        <p:nvSpPr>
          <p:cNvPr id="97" name="TextBox 96"/>
          <p:cNvSpPr txBox="1"/>
          <p:nvPr/>
        </p:nvSpPr>
        <p:spPr>
          <a:xfrm>
            <a:off x="1656329" y="3381085"/>
            <a:ext cx="1488254" cy="253916"/>
          </a:xfrm>
          <a:prstGeom prst="rect">
            <a:avLst/>
          </a:prstGeom>
          <a:noFill/>
        </p:spPr>
        <p:txBody>
          <a:bodyPr wrap="square" rtlCol="0">
            <a:spAutoFit/>
          </a:bodyPr>
          <a:lstStyle/>
          <a:p>
            <a:pPr lvl="0" algn="ctr" defTabSz="631825"/>
            <a:r>
              <a:rPr lang="en-GB" sz="1050" dirty="0">
                <a:solidFill>
                  <a:srgbClr val="E5CE12"/>
                </a:solidFill>
                <a:latin typeface="Impact"/>
              </a:rPr>
              <a:t>PATROCINADORES:</a:t>
            </a:r>
          </a:p>
        </p:txBody>
      </p:sp>
      <p:sp>
        <p:nvSpPr>
          <p:cNvPr id="98" name="TextBox 97"/>
          <p:cNvSpPr txBox="1"/>
          <p:nvPr/>
        </p:nvSpPr>
        <p:spPr>
          <a:xfrm>
            <a:off x="1655821" y="2166640"/>
            <a:ext cx="1482695" cy="253916"/>
          </a:xfrm>
          <a:prstGeom prst="rect">
            <a:avLst/>
          </a:prstGeom>
          <a:noFill/>
        </p:spPr>
        <p:txBody>
          <a:bodyPr wrap="square" rtlCol="0">
            <a:spAutoFit/>
          </a:bodyPr>
          <a:lstStyle/>
          <a:p>
            <a:pPr algn="ctr" defTabSz="631825"/>
            <a:r>
              <a:rPr lang="en-GB" sz="1050" dirty="0">
                <a:solidFill>
                  <a:schemeClr val="accent3"/>
                </a:solidFill>
                <a:latin typeface="+mj-lt"/>
              </a:rPr>
              <a:t>SEGUIDORES:</a:t>
            </a:r>
          </a:p>
        </p:txBody>
      </p:sp>
      <p:sp>
        <p:nvSpPr>
          <p:cNvPr id="99" name="Rectangle 98"/>
          <p:cNvSpPr/>
          <p:nvPr/>
        </p:nvSpPr>
        <p:spPr>
          <a:xfrm>
            <a:off x="1397879" y="3018373"/>
            <a:ext cx="998992" cy="350865"/>
          </a:xfrm>
          <a:prstGeom prst="rect">
            <a:avLst/>
          </a:prstGeom>
        </p:spPr>
        <p:txBody>
          <a:bodyPr wrap="none">
            <a:spAutoFit/>
          </a:bodyPr>
          <a:lstStyle/>
          <a:p>
            <a:pPr algn="ctr">
              <a:lnSpc>
                <a:spcPct val="80000"/>
              </a:lnSpc>
            </a:pPr>
            <a:r>
              <a:rPr lang="en-GB" sz="1200" dirty="0">
                <a:solidFill>
                  <a:schemeClr val="bg1"/>
                </a:solidFill>
                <a:latin typeface="+mj-lt"/>
              </a:rPr>
              <a:t>6.426.528</a:t>
            </a:r>
          </a:p>
          <a:p>
            <a:pPr algn="ctr">
              <a:lnSpc>
                <a:spcPct val="80000"/>
              </a:lnSpc>
            </a:pPr>
            <a:r>
              <a:rPr lang="en-GB" sz="900" dirty="0">
                <a:solidFill>
                  <a:schemeClr val="bg1"/>
                </a:solidFill>
              </a:rPr>
              <a:t>Me </a:t>
            </a:r>
            <a:r>
              <a:rPr lang="en-GB" sz="900" dirty="0" err="1">
                <a:solidFill>
                  <a:schemeClr val="bg1"/>
                </a:solidFill>
              </a:rPr>
              <a:t>gusta</a:t>
            </a:r>
            <a:r>
              <a:rPr lang="en-GB" sz="900" dirty="0">
                <a:solidFill>
                  <a:schemeClr val="bg1"/>
                </a:solidFill>
              </a:rPr>
              <a:t> en FB</a:t>
            </a:r>
          </a:p>
        </p:txBody>
      </p:sp>
      <p:sp>
        <p:nvSpPr>
          <p:cNvPr id="100" name="Freeform 73"/>
          <p:cNvSpPr>
            <a:spLocks noChangeAspect="1"/>
          </p:cNvSpPr>
          <p:nvPr/>
        </p:nvSpPr>
        <p:spPr bwMode="auto">
          <a:xfrm>
            <a:off x="1776573" y="2399066"/>
            <a:ext cx="280440" cy="576000"/>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1" name="Freeform 237"/>
          <p:cNvSpPr>
            <a:spLocks noChangeAspect="1"/>
          </p:cNvSpPr>
          <p:nvPr/>
        </p:nvSpPr>
        <p:spPr bwMode="auto">
          <a:xfrm>
            <a:off x="2540225" y="2458580"/>
            <a:ext cx="690236" cy="52077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2" name="Rectangle 101"/>
          <p:cNvSpPr/>
          <p:nvPr/>
        </p:nvSpPr>
        <p:spPr>
          <a:xfrm>
            <a:off x="2493383" y="2965167"/>
            <a:ext cx="795410" cy="507831"/>
          </a:xfrm>
          <a:prstGeom prst="rect">
            <a:avLst/>
          </a:prstGeom>
        </p:spPr>
        <p:txBody>
          <a:bodyPr wrap="none">
            <a:spAutoFit/>
          </a:bodyPr>
          <a:lstStyle/>
          <a:p>
            <a:pPr algn="ctr"/>
            <a:r>
              <a:rPr lang="en-GB" dirty="0">
                <a:solidFill>
                  <a:schemeClr val="bg1"/>
                </a:solidFill>
                <a:latin typeface="+mj-lt"/>
              </a:rPr>
              <a:t>2.63 M</a:t>
            </a:r>
            <a:r>
              <a:rPr lang="en-GB" dirty="0" smtClean="0">
                <a:solidFill>
                  <a:schemeClr val="bg1"/>
                </a:solidFill>
                <a:latin typeface="+mj-lt"/>
              </a:rPr>
              <a:t/>
            </a:r>
            <a:br>
              <a:rPr lang="en-GB" dirty="0" smtClean="0">
                <a:solidFill>
                  <a:schemeClr val="bg1"/>
                </a:solidFill>
                <a:latin typeface="+mj-lt"/>
              </a:rPr>
            </a:br>
            <a:r>
              <a:rPr lang="en-GB" sz="800" dirty="0">
                <a:solidFill>
                  <a:schemeClr val="bg1"/>
                </a:solidFill>
              </a:rPr>
              <a:t>Twitter</a:t>
            </a:r>
          </a:p>
        </p:txBody>
      </p:sp>
      <p:sp>
        <p:nvSpPr>
          <p:cNvPr id="103" name="TextBox 102"/>
          <p:cNvSpPr txBox="1"/>
          <p:nvPr/>
        </p:nvSpPr>
        <p:spPr>
          <a:xfrm rot="1823170">
            <a:off x="2378578" y="2106360"/>
            <a:ext cx="1476331" cy="313932"/>
          </a:xfrm>
          <a:prstGeom prst="rect">
            <a:avLst/>
          </a:prstGeom>
          <a:noFill/>
        </p:spPr>
        <p:txBody>
          <a:bodyPr wrap="square" rtlCol="0">
            <a:spAutoFit/>
          </a:bodyPr>
          <a:lstStyle/>
          <a:p>
            <a:pPr>
              <a:lnSpc>
                <a:spcPct val="90000"/>
              </a:lnSpc>
            </a:pPr>
            <a:r>
              <a:rPr lang="en-GB" sz="1600" dirty="0">
                <a:solidFill>
                  <a:schemeClr val="accent3"/>
                </a:solidFill>
                <a:latin typeface="+mj-lt"/>
              </a:rPr>
              <a:t>URUGUAY</a:t>
            </a:r>
          </a:p>
        </p:txBody>
      </p:sp>
      <p:sp>
        <p:nvSpPr>
          <p:cNvPr id="119" name="Oval 118"/>
          <p:cNvSpPr/>
          <p:nvPr/>
        </p:nvSpPr>
        <p:spPr>
          <a:xfrm>
            <a:off x="2209226" y="3631246"/>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121" name="Freeform 5"/>
          <p:cNvSpPr>
            <a:spLocks noChangeAspect="1"/>
          </p:cNvSpPr>
          <p:nvPr/>
        </p:nvSpPr>
        <p:spPr bwMode="auto">
          <a:xfrm>
            <a:off x="3626527" y="2561320"/>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3"/>
            </a:solidFill>
          </a:ln>
        </p:spPr>
        <p:txBody>
          <a:bodyPr vert="horz" wrap="square" lIns="91440" tIns="45720" rIns="91440" bIns="45720" numCol="1" anchor="ctr" anchorCtr="0" compatLnSpc="1">
            <a:prstTxWarp prst="textNoShape">
              <a:avLst/>
            </a:prstTxWarp>
          </a:bodyPr>
          <a:lstStyle/>
          <a:p>
            <a:pPr lvl="0" algn="ctr" defTabSz="500063"/>
            <a:r>
              <a:rPr lang="en-GB" sz="1100" dirty="0">
                <a:solidFill>
                  <a:prstClr val="white"/>
                </a:solidFill>
                <a:latin typeface="Impact"/>
              </a:rPr>
              <a:t>CLUB:</a:t>
            </a:r>
            <a:r>
              <a:rPr lang="en-GB" sz="1000" dirty="0">
                <a:solidFill>
                  <a:prstClr val="white"/>
                </a:solidFill>
              </a:rPr>
              <a:t/>
            </a:r>
            <a:br>
              <a:rPr lang="en-GB" sz="1000" dirty="0">
                <a:solidFill>
                  <a:prstClr val="white"/>
                </a:solidFill>
              </a:rPr>
            </a:br>
            <a:r>
              <a:rPr lang="en-GB" sz="1000" dirty="0">
                <a:solidFill>
                  <a:prstClr val="white"/>
                </a:solidFill>
              </a:rPr>
              <a:t>Liverpool </a:t>
            </a:r>
          </a:p>
          <a:p>
            <a:pPr lvl="0" algn="ctr" defTabSz="500063">
              <a:spcBef>
                <a:spcPts val="300"/>
              </a:spcBef>
            </a:pPr>
            <a:r>
              <a:rPr lang="en-GB" sz="1100" dirty="0" smtClean="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smtClean="0">
                <a:solidFill>
                  <a:prstClr val="white"/>
                </a:solidFill>
              </a:rPr>
              <a:t>27</a:t>
            </a:r>
            <a:endParaRPr lang="en-GB" sz="1000" dirty="0">
              <a:solidFill>
                <a:prstClr val="white"/>
              </a:solidFill>
            </a:endParaRPr>
          </a:p>
          <a:p>
            <a:pPr lvl="0" algn="ctr" defTabSz="500063">
              <a:spcBef>
                <a:spcPts val="300"/>
              </a:spcBef>
            </a:pPr>
            <a:r>
              <a:rPr lang="en-GB" sz="1100" dirty="0">
                <a:solidFill>
                  <a:prstClr val="white"/>
                </a:solidFill>
                <a:latin typeface="Impact"/>
              </a:rPr>
              <a:t>POSICIÓN:</a:t>
            </a:r>
            <a:br>
              <a:rPr lang="en-GB" sz="1100" dirty="0">
                <a:solidFill>
                  <a:prstClr val="white"/>
                </a:solidFill>
                <a:latin typeface="Impact"/>
              </a:rPr>
            </a:br>
            <a:r>
              <a:rPr lang="en-GB" sz="1000" dirty="0" err="1" smtClean="0">
                <a:solidFill>
                  <a:prstClr val="white"/>
                </a:solidFill>
              </a:rPr>
              <a:t>delantero</a:t>
            </a:r>
            <a:endParaRPr lang="en-GB" sz="1000" dirty="0">
              <a:solidFill>
                <a:prstClr val="white"/>
              </a:solidFill>
            </a:endParaRPr>
          </a:p>
        </p:txBody>
      </p:sp>
      <p:cxnSp>
        <p:nvCxnSpPr>
          <p:cNvPr id="122" name="Straight Connector 121"/>
          <p:cNvCxnSpPr/>
          <p:nvPr/>
        </p:nvCxnSpPr>
        <p:spPr>
          <a:xfrm>
            <a:off x="3529147" y="3245383"/>
            <a:ext cx="9738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3" name="TextBox 122"/>
          <p:cNvSpPr txBox="1"/>
          <p:nvPr/>
        </p:nvSpPr>
        <p:spPr>
          <a:xfrm>
            <a:off x="4956770" y="1964527"/>
            <a:ext cx="2627004" cy="461665"/>
          </a:xfrm>
          <a:prstGeom prst="rect">
            <a:avLst/>
          </a:prstGeom>
          <a:noFill/>
        </p:spPr>
        <p:txBody>
          <a:bodyPr wrap="square" rtlCol="0">
            <a:spAutoFit/>
          </a:bodyPr>
          <a:lstStyle/>
          <a:p>
            <a:pPr defTabSz="631825"/>
            <a:r>
              <a:rPr lang="es-ES" sz="1200" dirty="0">
                <a:solidFill>
                  <a:schemeClr val="bg1"/>
                </a:solidFill>
                <a:latin typeface="+mj-lt"/>
              </a:rPr>
              <a:t>Causas sociales a las que apoya:</a:t>
            </a:r>
          </a:p>
          <a:p>
            <a:pPr defTabSz="631825"/>
            <a:r>
              <a:rPr lang="en-GB" sz="1200" dirty="0" smtClean="0">
                <a:solidFill>
                  <a:schemeClr val="bg1"/>
                </a:solidFill>
                <a:latin typeface="+mj-lt"/>
              </a:rPr>
              <a:t>:</a:t>
            </a:r>
            <a:endParaRPr lang="en-GB" sz="1200" dirty="0">
              <a:solidFill>
                <a:schemeClr val="bg1"/>
              </a:solidFill>
              <a:latin typeface="+mj-lt"/>
            </a:endParaRPr>
          </a:p>
        </p:txBody>
      </p:sp>
      <p:cxnSp>
        <p:nvCxnSpPr>
          <p:cNvPr id="126" name="Straight Connector 125"/>
          <p:cNvCxnSpPr/>
          <p:nvPr/>
        </p:nvCxnSpPr>
        <p:spPr>
          <a:xfrm>
            <a:off x="4888712" y="3245383"/>
            <a:ext cx="25149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38" name="Picture 137"/>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2248397" y="3718325"/>
            <a:ext cx="297541" cy="198000"/>
          </a:xfrm>
          <a:prstGeom prst="rect">
            <a:avLst/>
          </a:prstGeom>
        </p:spPr>
      </p:pic>
      <p:pic>
        <p:nvPicPr>
          <p:cNvPr id="49" name="Picture 48"/>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691809" y="1068649"/>
            <a:ext cx="288000" cy="288000"/>
          </a:xfrm>
          <a:prstGeom prst="rect">
            <a:avLst/>
          </a:prstGeom>
        </p:spPr>
      </p:pic>
      <p:cxnSp>
        <p:nvCxnSpPr>
          <p:cNvPr id="95" name="Straight Connector 94"/>
          <p:cNvCxnSpPr>
            <a:stCxn id="84" idx="4"/>
            <a:endCxn id="121" idx="1"/>
          </p:cNvCxnSpPr>
          <p:nvPr/>
        </p:nvCxnSpPr>
        <p:spPr>
          <a:xfrm>
            <a:off x="4256182" y="1887255"/>
            <a:ext cx="2834" cy="674065"/>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pic>
        <p:nvPicPr>
          <p:cNvPr id="80" name="Picture 79"/>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5056351" y="2217903"/>
            <a:ext cx="3035146" cy="1831907"/>
          </a:xfrm>
          <a:prstGeom prst="rect">
            <a:avLst/>
          </a:prstGeom>
        </p:spPr>
      </p:pic>
      <p:grpSp>
        <p:nvGrpSpPr>
          <p:cNvPr id="88" name="Group 87"/>
          <p:cNvGrpSpPr/>
          <p:nvPr/>
        </p:nvGrpSpPr>
        <p:grpSpPr>
          <a:xfrm>
            <a:off x="1287872" y="950542"/>
            <a:ext cx="7241264" cy="914297"/>
            <a:chOff x="1281938" y="972958"/>
            <a:chExt cx="7241264" cy="914297"/>
          </a:xfrm>
          <a:solidFill>
            <a:srgbClr val="000000">
              <a:alpha val="1176"/>
            </a:srgbClr>
          </a:solidFill>
        </p:grpSpPr>
        <p:sp>
          <p:nvSpPr>
            <p:cNvPr id="89" name="Rectangle 88">
              <a:hlinkClick r:id="rId12" action="ppaction://hlinksldjump"/>
            </p:cNvPr>
            <p:cNvSpPr/>
            <p:nvPr/>
          </p:nvSpPr>
          <p:spPr>
            <a:xfrm>
              <a:off x="1281938"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0" name="Rectangle 89">
              <a:hlinkClick r:id="rId13" action="ppaction://hlinksldjump"/>
            </p:cNvPr>
            <p:cNvSpPr/>
            <p:nvPr/>
          </p:nvSpPr>
          <p:spPr>
            <a:xfrm>
              <a:off x="2546443"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1" name="Rectangle 90">
              <a:hlinkClick r:id="rId14" action="ppaction://hlinksldjump"/>
            </p:cNvPr>
            <p:cNvSpPr/>
            <p:nvPr/>
          </p:nvSpPr>
          <p:spPr>
            <a:xfrm>
              <a:off x="3861672"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2" name="Rectangle 91">
              <a:hlinkClick r:id="rId15" action="ppaction://hlinksldjump"/>
            </p:cNvPr>
            <p:cNvSpPr/>
            <p:nvPr/>
          </p:nvSpPr>
          <p:spPr>
            <a:xfrm>
              <a:off x="5152419"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93" name="Rectangle 92">
              <a:hlinkClick r:id="rId16" action="ppaction://hlinksldjump"/>
            </p:cNvPr>
            <p:cNvSpPr/>
            <p:nvPr/>
          </p:nvSpPr>
          <p:spPr>
            <a:xfrm>
              <a:off x="6441406"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04" name="Rectangle 103">
              <a:hlinkClick r:id="rId17" action="ppaction://hlinksldjump"/>
            </p:cNvPr>
            <p:cNvSpPr/>
            <p:nvPr/>
          </p:nvSpPr>
          <p:spPr>
            <a:xfrm>
              <a:off x="7711774"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55" name="Rectangle 54">
            <a:hlinkClick r:id="rId1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56" name="Group 55"/>
          <p:cNvGrpSpPr/>
          <p:nvPr/>
        </p:nvGrpSpPr>
        <p:grpSpPr>
          <a:xfrm>
            <a:off x="1637994" y="4734632"/>
            <a:ext cx="7506006" cy="417693"/>
            <a:chOff x="1637994" y="4734632"/>
            <a:chExt cx="7506006" cy="417693"/>
          </a:xfrm>
        </p:grpSpPr>
        <p:grpSp>
          <p:nvGrpSpPr>
            <p:cNvPr id="57" name="Group 56"/>
            <p:cNvGrpSpPr/>
            <p:nvPr/>
          </p:nvGrpSpPr>
          <p:grpSpPr>
            <a:xfrm>
              <a:off x="1637994" y="4835525"/>
              <a:ext cx="7506006" cy="316800"/>
              <a:chOff x="1914453" y="4835525"/>
              <a:chExt cx="8255647" cy="316800"/>
            </a:xfrm>
          </p:grpSpPr>
          <p:sp>
            <p:nvSpPr>
              <p:cNvPr id="59" name="Rectangle 58">
                <a:hlinkClick r:id="rId1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61" name="Rectangle 60">
                <a:hlinkClick r:id="rId2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62" name="Rectangle 61">
                <a:hlinkClick r:id="rId2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63" name="Rectangle 62">
                <a:hlinkClick r:id="rId2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68" name="Rectangle 67">
                <a:hlinkClick r:id="rId2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7" name="Rectangle 76">
                <a:hlinkClick r:id="rId24"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8" name="Rectangle 77">
                <a:hlinkClick r:id="rId2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9" name="Rectangle 78">
                <a:hlinkClick r:id="rId2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58" name="Isosceles Triangle 57"/>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107" name="Group 106"/>
          <p:cNvGrpSpPr/>
          <p:nvPr/>
        </p:nvGrpSpPr>
        <p:grpSpPr>
          <a:xfrm>
            <a:off x="8338204" y="1349892"/>
            <a:ext cx="659964" cy="215872"/>
            <a:chOff x="546456" y="1335124"/>
            <a:chExt cx="512298" cy="215872"/>
          </a:xfrm>
        </p:grpSpPr>
        <p:sp>
          <p:nvSpPr>
            <p:cNvPr id="108" name="Chevron 107">
              <a:hlinkClick r:id="" action="ppaction://hlinkshowjump?jump=nextslide"/>
            </p:cNvPr>
            <p:cNvSpPr/>
            <p:nvPr/>
          </p:nvSpPr>
          <p:spPr>
            <a:xfrm>
              <a:off x="88223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9" name="TextBox 108">
              <a:hlinkClick r:id="" action="ppaction://hlinkshowjump?jump=nextslide"/>
            </p:cNvPr>
            <p:cNvSpPr txBox="1"/>
            <p:nvPr/>
          </p:nvSpPr>
          <p:spPr>
            <a:xfrm>
              <a:off x="546456" y="1341548"/>
              <a:ext cx="446962" cy="184666"/>
            </a:xfrm>
            <a:prstGeom prst="rect">
              <a:avLst/>
            </a:prstGeom>
            <a:noFill/>
          </p:spPr>
          <p:txBody>
            <a:bodyPr wrap="square" rtlCol="0">
              <a:spAutoFit/>
            </a:bodyPr>
            <a:lstStyle/>
            <a:p>
              <a:pPr lvl="0" algn="r"/>
              <a:r>
                <a:rPr lang="en-GB" sz="600" cap="all" dirty="0">
                  <a:solidFill>
                    <a:prstClr val="white"/>
                  </a:solidFill>
                  <a:latin typeface="Impact"/>
                  <a:ea typeface="+mj-ea"/>
                  <a:cs typeface="+mj-cs"/>
                </a:rPr>
                <a:t>SIGUIENTE</a:t>
              </a:r>
            </a:p>
          </p:txBody>
        </p:sp>
      </p:grpSp>
      <p:grpSp>
        <p:nvGrpSpPr>
          <p:cNvPr id="130" name="Group 129"/>
          <p:cNvGrpSpPr/>
          <p:nvPr/>
        </p:nvGrpSpPr>
        <p:grpSpPr>
          <a:xfrm>
            <a:off x="619295" y="1308084"/>
            <a:ext cx="694783" cy="415498"/>
            <a:chOff x="521551" y="1294286"/>
            <a:chExt cx="572441" cy="415498"/>
          </a:xfrm>
        </p:grpSpPr>
        <p:sp>
          <p:nvSpPr>
            <p:cNvPr id="131" name="Chevron 130">
              <a:hlinkClick r:id="rId27" action="ppaction://hlinksldjump"/>
            </p:cNvPr>
            <p:cNvSpPr/>
            <p:nvPr/>
          </p:nvSpPr>
          <p:spPr>
            <a:xfrm rot="10800000">
              <a:off x="52155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2" name="TextBox 131">
              <a:hlinkClick r:id="rId27"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sp>
        <p:nvSpPr>
          <p:cNvPr id="133" name="TextBox 132"/>
          <p:cNvSpPr txBox="1"/>
          <p:nvPr/>
        </p:nvSpPr>
        <p:spPr>
          <a:xfrm>
            <a:off x="350649" y="4698328"/>
            <a:ext cx="3215378" cy="176972"/>
          </a:xfrm>
          <a:prstGeom prst="rect">
            <a:avLst/>
          </a:prstGeom>
          <a:noFill/>
        </p:spPr>
        <p:txBody>
          <a:bodyPr wrap="none" rtlCol="0">
            <a:spAutoFit/>
          </a:bodyPr>
          <a:lstStyle/>
          <a:p>
            <a:r>
              <a:rPr lang="en-GB" sz="550" dirty="0" err="1">
                <a:solidFill>
                  <a:schemeClr val="bg1"/>
                </a:solidFill>
              </a:rPr>
              <a:t>Fuente</a:t>
            </a:r>
            <a:r>
              <a:rPr lang="en-GB" sz="550" dirty="0">
                <a:solidFill>
                  <a:schemeClr val="bg1"/>
                </a:solidFill>
              </a:rPr>
              <a:t>: </a:t>
            </a:r>
            <a:r>
              <a:rPr lang="en-GB" sz="550" dirty="0" smtClean="0">
                <a:solidFill>
                  <a:schemeClr val="bg1"/>
                </a:solidFill>
              </a:rPr>
              <a:t>Insights de </a:t>
            </a:r>
            <a:r>
              <a:rPr lang="en-GB" sz="550" dirty="0">
                <a:solidFill>
                  <a:schemeClr val="bg1"/>
                </a:solidFill>
              </a:rPr>
              <a:t>OMG en 81 </a:t>
            </a:r>
            <a:r>
              <a:rPr lang="en-GB" sz="550" dirty="0" err="1">
                <a:solidFill>
                  <a:schemeClr val="bg1"/>
                </a:solidFill>
              </a:rPr>
              <a:t>mercados</a:t>
            </a:r>
            <a:r>
              <a:rPr lang="en-GB" sz="550" dirty="0">
                <a:solidFill>
                  <a:schemeClr val="bg1"/>
                </a:solidFill>
              </a:rPr>
              <a:t>. </a:t>
            </a:r>
            <a:r>
              <a:rPr lang="en-GB" sz="550" dirty="0" err="1">
                <a:solidFill>
                  <a:schemeClr val="bg1"/>
                </a:solidFill>
              </a:rPr>
              <a:t>Trabajo</a:t>
            </a:r>
            <a:r>
              <a:rPr lang="en-GB" sz="550" dirty="0">
                <a:solidFill>
                  <a:schemeClr val="bg1"/>
                </a:solidFill>
              </a:rPr>
              <a:t> de campo: 15 de mayo - 31 de mayo de 2014.</a:t>
            </a:r>
          </a:p>
        </p:txBody>
      </p:sp>
      <p:grpSp>
        <p:nvGrpSpPr>
          <p:cNvPr id="134" name="Group 133"/>
          <p:cNvGrpSpPr/>
          <p:nvPr/>
        </p:nvGrpSpPr>
        <p:grpSpPr>
          <a:xfrm>
            <a:off x="8278634" y="93663"/>
            <a:ext cx="591258" cy="630000"/>
            <a:chOff x="8278634" y="93663"/>
            <a:chExt cx="591258" cy="630000"/>
          </a:xfrm>
        </p:grpSpPr>
        <p:sp>
          <p:nvSpPr>
            <p:cNvPr id="135"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8"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36" name="Rectangle 135"/>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Tree>
    <p:custDataLst>
      <p:tags r:id="rId1"/>
    </p:custDataLst>
    <p:extLst>
      <p:ext uri="{BB962C8B-B14F-4D97-AF65-F5344CB8AC3E}">
        <p14:creationId xmlns:p14="http://schemas.microsoft.com/office/powerpoint/2010/main" val="37178876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 name="Freeform 5"/>
          <p:cNvSpPr>
            <a:spLocks noChangeAspect="1"/>
          </p:cNvSpPr>
          <p:nvPr/>
        </p:nvSpPr>
        <p:spPr bwMode="auto">
          <a:xfrm>
            <a:off x="1281938"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5" name="Freeform 5"/>
          <p:cNvSpPr>
            <a:spLocks noChangeAspect="1"/>
          </p:cNvSpPr>
          <p:nvPr/>
        </p:nvSpPr>
        <p:spPr bwMode="auto">
          <a:xfrm>
            <a:off x="2571805"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93" name="Freeform 5"/>
          <p:cNvSpPr>
            <a:spLocks noChangeAspect="1"/>
          </p:cNvSpPr>
          <p:nvPr/>
        </p:nvSpPr>
        <p:spPr bwMode="auto">
          <a:xfrm>
            <a:off x="3861672"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104" name="Freeform 5"/>
          <p:cNvSpPr>
            <a:spLocks noChangeAspect="1"/>
          </p:cNvSpPr>
          <p:nvPr/>
        </p:nvSpPr>
        <p:spPr bwMode="auto">
          <a:xfrm>
            <a:off x="5151539"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105" name="Freeform 5"/>
          <p:cNvSpPr>
            <a:spLocks noChangeAspect="1"/>
          </p:cNvSpPr>
          <p:nvPr/>
        </p:nvSpPr>
        <p:spPr bwMode="auto">
          <a:xfrm>
            <a:off x="6441406"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106" name="Freeform 5"/>
          <p:cNvSpPr>
            <a:spLocks noChangeAspect="1"/>
          </p:cNvSpPr>
          <p:nvPr/>
        </p:nvSpPr>
        <p:spPr bwMode="auto">
          <a:xfrm>
            <a:off x="7731273"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title"/>
          </p:nvPr>
        </p:nvSpPr>
        <p:spPr>
          <a:xfrm>
            <a:off x="169527" y="144334"/>
            <a:ext cx="6812298" cy="857250"/>
          </a:xfrm>
        </p:spPr>
        <p:txBody>
          <a:bodyPr/>
          <a:lstStyle/>
          <a:p>
            <a:r>
              <a:rPr lang="en-US" sz="3600" dirty="0" err="1">
                <a:solidFill>
                  <a:schemeClr val="accent3"/>
                </a:solidFill>
              </a:rPr>
              <a:t>Futbolistas</a:t>
            </a:r>
            <a:r>
              <a:rPr lang="en-US" sz="3600" dirty="0">
                <a:solidFill>
                  <a:schemeClr val="accent3"/>
                </a:solidFill>
              </a:rPr>
              <a:t> </a:t>
            </a:r>
            <a:r>
              <a:rPr lang="en-US" sz="3600" dirty="0" err="1" smtClean="0">
                <a:solidFill>
                  <a:schemeClr val="accent3"/>
                </a:solidFill>
              </a:rPr>
              <a:t>Destacados</a:t>
            </a:r>
            <a:r>
              <a:rPr lang="en-US" sz="3600" dirty="0" smtClean="0">
                <a:solidFill>
                  <a:schemeClr val="accent3"/>
                </a:solidFill>
              </a:rPr>
              <a:t>:</a:t>
            </a:r>
            <a:r>
              <a:rPr lang="en-GB" sz="3600" dirty="0" smtClean="0">
                <a:solidFill>
                  <a:schemeClr val="accent3"/>
                </a:solidFill>
              </a:rPr>
              <a:t> </a:t>
            </a:r>
            <a:r>
              <a:rPr lang="en-GB" sz="3600" dirty="0"/>
              <a:t>MARQUEZ</a:t>
            </a:r>
            <a:br>
              <a:rPr lang="en-GB" sz="3600" dirty="0"/>
            </a:br>
            <a:r>
              <a:rPr lang="en-GB" dirty="0" err="1"/>
              <a:t>Perfiles</a:t>
            </a:r>
            <a:r>
              <a:rPr lang="en-GB" dirty="0"/>
              <a:t> y </a:t>
            </a:r>
            <a:r>
              <a:rPr lang="en-GB" dirty="0" err="1"/>
              <a:t>Seguidores</a:t>
            </a:r>
            <a:endParaRPr lang="en-GB" sz="1800" dirty="0"/>
          </a:p>
        </p:txBody>
      </p:sp>
      <p:sp>
        <p:nvSpPr>
          <p:cNvPr id="94" name="Freeform 5"/>
          <p:cNvSpPr>
            <a:spLocks noChangeAspect="1"/>
          </p:cNvSpPr>
          <p:nvPr/>
        </p:nvSpPr>
        <p:spPr bwMode="auto">
          <a:xfrm>
            <a:off x="2533648" y="1979327"/>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6" name="TextBox 95"/>
          <p:cNvSpPr txBox="1"/>
          <p:nvPr/>
        </p:nvSpPr>
        <p:spPr>
          <a:xfrm rot="19834873">
            <a:off x="2215225" y="2040275"/>
            <a:ext cx="1667472" cy="313932"/>
          </a:xfrm>
          <a:prstGeom prst="rect">
            <a:avLst/>
          </a:prstGeom>
          <a:noFill/>
        </p:spPr>
        <p:txBody>
          <a:bodyPr wrap="square" rtlCol="0">
            <a:spAutoFit/>
          </a:bodyPr>
          <a:lstStyle/>
          <a:p>
            <a:pPr>
              <a:lnSpc>
                <a:spcPct val="90000"/>
              </a:lnSpc>
            </a:pPr>
            <a:r>
              <a:rPr lang="en-GB" sz="1600" dirty="0">
                <a:solidFill>
                  <a:schemeClr val="bg1"/>
                </a:solidFill>
                <a:latin typeface="+mj-lt"/>
              </a:rPr>
              <a:t>RAFAEL MARQUEZ</a:t>
            </a:r>
          </a:p>
        </p:txBody>
      </p:sp>
      <p:sp>
        <p:nvSpPr>
          <p:cNvPr id="97" name="TextBox 96"/>
          <p:cNvSpPr txBox="1"/>
          <p:nvPr/>
        </p:nvSpPr>
        <p:spPr>
          <a:xfrm>
            <a:off x="2930305" y="3381085"/>
            <a:ext cx="1488254" cy="253916"/>
          </a:xfrm>
          <a:prstGeom prst="rect">
            <a:avLst/>
          </a:prstGeom>
          <a:noFill/>
        </p:spPr>
        <p:txBody>
          <a:bodyPr wrap="square" rtlCol="0">
            <a:spAutoFit/>
          </a:bodyPr>
          <a:lstStyle/>
          <a:p>
            <a:pPr lvl="0" algn="ctr" defTabSz="631825"/>
            <a:r>
              <a:rPr lang="en-GB" sz="1050" dirty="0">
                <a:solidFill>
                  <a:srgbClr val="E5CE12"/>
                </a:solidFill>
                <a:latin typeface="Impact"/>
              </a:rPr>
              <a:t>PATROCINADORES:</a:t>
            </a:r>
          </a:p>
        </p:txBody>
      </p:sp>
      <p:sp>
        <p:nvSpPr>
          <p:cNvPr id="98" name="TextBox 97"/>
          <p:cNvSpPr txBox="1"/>
          <p:nvPr/>
        </p:nvSpPr>
        <p:spPr>
          <a:xfrm>
            <a:off x="2929797" y="2166640"/>
            <a:ext cx="1482695" cy="253916"/>
          </a:xfrm>
          <a:prstGeom prst="rect">
            <a:avLst/>
          </a:prstGeom>
          <a:noFill/>
        </p:spPr>
        <p:txBody>
          <a:bodyPr wrap="square" rtlCol="0">
            <a:spAutoFit/>
          </a:bodyPr>
          <a:lstStyle/>
          <a:p>
            <a:pPr algn="ctr" defTabSz="631825"/>
            <a:r>
              <a:rPr lang="en-GB" sz="1050" dirty="0">
                <a:solidFill>
                  <a:schemeClr val="accent3"/>
                </a:solidFill>
                <a:latin typeface="+mj-lt"/>
              </a:rPr>
              <a:t>SEGUIDORES:</a:t>
            </a:r>
          </a:p>
        </p:txBody>
      </p:sp>
      <p:sp>
        <p:nvSpPr>
          <p:cNvPr id="99" name="Rectangle 98"/>
          <p:cNvSpPr/>
          <p:nvPr/>
        </p:nvSpPr>
        <p:spPr>
          <a:xfrm>
            <a:off x="2671854" y="3018373"/>
            <a:ext cx="998992" cy="338554"/>
          </a:xfrm>
          <a:prstGeom prst="rect">
            <a:avLst/>
          </a:prstGeom>
        </p:spPr>
        <p:txBody>
          <a:bodyPr wrap="none">
            <a:spAutoFit/>
          </a:bodyPr>
          <a:lstStyle/>
          <a:p>
            <a:pPr algn="ctr">
              <a:lnSpc>
                <a:spcPct val="80000"/>
              </a:lnSpc>
            </a:pPr>
            <a:r>
              <a:rPr lang="en-GB" sz="1100" dirty="0">
                <a:solidFill>
                  <a:schemeClr val="bg1"/>
                </a:solidFill>
                <a:latin typeface="+mj-lt"/>
              </a:rPr>
              <a:t>2,294,677</a:t>
            </a:r>
          </a:p>
          <a:p>
            <a:pPr algn="ctr">
              <a:lnSpc>
                <a:spcPct val="80000"/>
              </a:lnSpc>
            </a:pPr>
            <a:r>
              <a:rPr lang="en-GB" sz="900" dirty="0">
                <a:solidFill>
                  <a:schemeClr val="bg1"/>
                </a:solidFill>
              </a:rPr>
              <a:t>Me </a:t>
            </a:r>
            <a:r>
              <a:rPr lang="en-GB" sz="900" dirty="0" err="1">
                <a:solidFill>
                  <a:schemeClr val="bg1"/>
                </a:solidFill>
              </a:rPr>
              <a:t>gusta</a:t>
            </a:r>
            <a:r>
              <a:rPr lang="en-GB" sz="900" dirty="0">
                <a:solidFill>
                  <a:schemeClr val="bg1"/>
                </a:solidFill>
              </a:rPr>
              <a:t> en FB</a:t>
            </a:r>
          </a:p>
        </p:txBody>
      </p:sp>
      <p:sp>
        <p:nvSpPr>
          <p:cNvPr id="100" name="Freeform 73"/>
          <p:cNvSpPr>
            <a:spLocks noChangeAspect="1"/>
          </p:cNvSpPr>
          <p:nvPr/>
        </p:nvSpPr>
        <p:spPr bwMode="auto">
          <a:xfrm>
            <a:off x="3050549" y="2399066"/>
            <a:ext cx="280440" cy="576000"/>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1" name="Freeform 237"/>
          <p:cNvSpPr>
            <a:spLocks noChangeAspect="1"/>
          </p:cNvSpPr>
          <p:nvPr/>
        </p:nvSpPr>
        <p:spPr bwMode="auto">
          <a:xfrm>
            <a:off x="3814201" y="2458580"/>
            <a:ext cx="690236" cy="52077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2" name="Rectangle 101"/>
          <p:cNvSpPr/>
          <p:nvPr/>
        </p:nvSpPr>
        <p:spPr>
          <a:xfrm>
            <a:off x="3893995" y="3016537"/>
            <a:ext cx="542136" cy="326243"/>
          </a:xfrm>
          <a:prstGeom prst="rect">
            <a:avLst/>
          </a:prstGeom>
        </p:spPr>
        <p:txBody>
          <a:bodyPr wrap="none">
            <a:spAutoFit/>
          </a:bodyPr>
          <a:lstStyle/>
          <a:p>
            <a:pPr algn="ctr">
              <a:lnSpc>
                <a:spcPct val="80000"/>
              </a:lnSpc>
            </a:pPr>
            <a:r>
              <a:rPr lang="en-GB" sz="1200" dirty="0">
                <a:solidFill>
                  <a:schemeClr val="bg1"/>
                </a:solidFill>
                <a:latin typeface="+mj-lt"/>
              </a:rPr>
              <a:t>600 K</a:t>
            </a:r>
          </a:p>
          <a:p>
            <a:pPr algn="ctr">
              <a:lnSpc>
                <a:spcPct val="80000"/>
              </a:lnSpc>
            </a:pPr>
            <a:r>
              <a:rPr lang="en-GB" sz="700" dirty="0">
                <a:solidFill>
                  <a:schemeClr val="bg1"/>
                </a:solidFill>
              </a:rPr>
              <a:t>T</a:t>
            </a:r>
            <a:r>
              <a:rPr lang="en-GB" sz="700" dirty="0" smtClean="0">
                <a:solidFill>
                  <a:schemeClr val="bg1"/>
                </a:solidFill>
              </a:rPr>
              <a:t>witter</a:t>
            </a:r>
            <a:endParaRPr lang="en-GB" sz="700" dirty="0">
              <a:solidFill>
                <a:schemeClr val="bg1"/>
              </a:solidFill>
            </a:endParaRPr>
          </a:p>
        </p:txBody>
      </p:sp>
      <p:sp>
        <p:nvSpPr>
          <p:cNvPr id="103" name="TextBox 102"/>
          <p:cNvSpPr txBox="1"/>
          <p:nvPr/>
        </p:nvSpPr>
        <p:spPr>
          <a:xfrm rot="1823170">
            <a:off x="3652554" y="2106360"/>
            <a:ext cx="1476331" cy="313932"/>
          </a:xfrm>
          <a:prstGeom prst="rect">
            <a:avLst/>
          </a:prstGeom>
          <a:noFill/>
        </p:spPr>
        <p:txBody>
          <a:bodyPr wrap="square" rtlCol="0">
            <a:spAutoFit/>
          </a:bodyPr>
          <a:lstStyle/>
          <a:p>
            <a:pPr>
              <a:lnSpc>
                <a:spcPct val="90000"/>
              </a:lnSpc>
            </a:pPr>
            <a:r>
              <a:rPr lang="en-GB" sz="1600" dirty="0">
                <a:solidFill>
                  <a:schemeClr val="accent3"/>
                </a:solidFill>
                <a:latin typeface="+mj-lt"/>
              </a:rPr>
              <a:t>MÉXICO</a:t>
            </a:r>
          </a:p>
        </p:txBody>
      </p:sp>
      <p:sp>
        <p:nvSpPr>
          <p:cNvPr id="121" name="Freeform 5"/>
          <p:cNvSpPr>
            <a:spLocks noChangeAspect="1"/>
          </p:cNvSpPr>
          <p:nvPr/>
        </p:nvSpPr>
        <p:spPr bwMode="auto">
          <a:xfrm>
            <a:off x="4900503" y="2561320"/>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3"/>
            </a:solidFill>
          </a:ln>
        </p:spPr>
        <p:txBody>
          <a:bodyPr vert="horz" wrap="square" lIns="91440" tIns="45720" rIns="91440" bIns="45720" numCol="1" anchor="ctr" anchorCtr="0" compatLnSpc="1">
            <a:prstTxWarp prst="textNoShape">
              <a:avLst/>
            </a:prstTxWarp>
          </a:bodyPr>
          <a:lstStyle/>
          <a:p>
            <a:pPr lvl="0" algn="ctr" defTabSz="500063"/>
            <a:r>
              <a:rPr lang="en-GB" sz="1100" dirty="0">
                <a:solidFill>
                  <a:prstClr val="white"/>
                </a:solidFill>
                <a:latin typeface="Impact"/>
              </a:rPr>
              <a:t>CLUB:</a:t>
            </a:r>
            <a:r>
              <a:rPr lang="en-GB" sz="1000" dirty="0">
                <a:solidFill>
                  <a:prstClr val="white"/>
                </a:solidFill>
              </a:rPr>
              <a:t/>
            </a:r>
            <a:br>
              <a:rPr lang="en-GB" sz="1000" dirty="0">
                <a:solidFill>
                  <a:prstClr val="white"/>
                </a:solidFill>
              </a:rPr>
            </a:br>
            <a:r>
              <a:rPr lang="en-GB" sz="1000" dirty="0">
                <a:solidFill>
                  <a:prstClr val="white"/>
                </a:solidFill>
              </a:rPr>
              <a:t>Club Leon </a:t>
            </a:r>
          </a:p>
          <a:p>
            <a:pPr lvl="0" algn="ctr" defTabSz="500063">
              <a:spcBef>
                <a:spcPts val="100"/>
              </a:spcBef>
            </a:pPr>
            <a:r>
              <a:rPr lang="en-GB" sz="1100" dirty="0" smtClean="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a:solidFill>
                  <a:prstClr val="white"/>
                </a:solidFill>
              </a:rPr>
              <a:t>35</a:t>
            </a:r>
          </a:p>
          <a:p>
            <a:pPr lvl="0" algn="ctr" defTabSz="500063">
              <a:spcBef>
                <a:spcPts val="300"/>
              </a:spcBef>
            </a:pPr>
            <a:r>
              <a:rPr lang="en-GB" sz="1100" dirty="0">
                <a:solidFill>
                  <a:prstClr val="white"/>
                </a:solidFill>
                <a:latin typeface="Impact"/>
              </a:rPr>
              <a:t>POSICIÓN:</a:t>
            </a:r>
            <a:br>
              <a:rPr lang="en-GB" sz="1100" dirty="0">
                <a:solidFill>
                  <a:prstClr val="white"/>
                </a:solidFill>
                <a:latin typeface="Impact"/>
              </a:rPr>
            </a:br>
            <a:r>
              <a:rPr lang="es" sz="1000" dirty="0">
                <a:solidFill>
                  <a:prstClr val="white"/>
                </a:solidFill>
              </a:rPr>
              <a:t>defens</a:t>
            </a:r>
            <a:r>
              <a:rPr lang="es-ES_tradnl" sz="1000" dirty="0">
                <a:solidFill>
                  <a:prstClr val="white"/>
                </a:solidFill>
              </a:rPr>
              <a:t>a</a:t>
            </a:r>
            <a:r>
              <a:rPr lang="es" sz="1000" dirty="0">
                <a:solidFill>
                  <a:prstClr val="white"/>
                </a:solidFill>
              </a:rPr>
              <a:t> central</a:t>
            </a:r>
          </a:p>
        </p:txBody>
      </p:sp>
      <p:cxnSp>
        <p:nvCxnSpPr>
          <p:cNvPr id="122" name="Straight Connector 121"/>
          <p:cNvCxnSpPr/>
          <p:nvPr/>
        </p:nvCxnSpPr>
        <p:spPr>
          <a:xfrm>
            <a:off x="4803123" y="3245383"/>
            <a:ext cx="9738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6162688" y="3245383"/>
            <a:ext cx="25149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46266" y="3631246"/>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45" name="Oval 44"/>
          <p:cNvSpPr/>
          <p:nvPr/>
        </p:nvSpPr>
        <p:spPr>
          <a:xfrm>
            <a:off x="3470341" y="3640914"/>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46" name="Oval 45"/>
          <p:cNvSpPr/>
          <p:nvPr/>
        </p:nvSpPr>
        <p:spPr>
          <a:xfrm>
            <a:off x="3894417" y="3640914"/>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pic>
        <p:nvPicPr>
          <p:cNvPr id="54" name="Picture 2" descr="http://1.bp.blogspot.com/-rU0MAHswsms/URx10AfQXvI/AAAAAAAAAQM/_Tq6WUIrBS0/s1600/Free-HD-Logo-Nike-Wallpaper.jpg"/>
          <p:cNvPicPr>
            <a:picLocks noChangeAspect="1" noChangeArrowheads="1"/>
          </p:cNvPicPr>
          <p:nvPr/>
        </p:nvPicPr>
        <p:blipFill rotWithShape="1">
          <a:blip r:embed="rId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3080964" y="3730586"/>
            <a:ext cx="324000" cy="173477"/>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58"/>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3548550" y="3684709"/>
            <a:ext cx="220430" cy="290479"/>
          </a:xfrm>
          <a:prstGeom prst="rect">
            <a:avLst/>
          </a:prstGeom>
        </p:spPr>
      </p:pic>
      <p:pic>
        <p:nvPicPr>
          <p:cNvPr id="61" name="Picture 60"/>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923875" y="3762801"/>
            <a:ext cx="324000" cy="126351"/>
          </a:xfrm>
          <a:prstGeom prst="rect">
            <a:avLst/>
          </a:prstGeom>
        </p:spPr>
      </p:pic>
      <p:grpSp>
        <p:nvGrpSpPr>
          <p:cNvPr id="80" name="Group 79"/>
          <p:cNvGrpSpPr/>
          <p:nvPr/>
        </p:nvGrpSpPr>
        <p:grpSpPr>
          <a:xfrm>
            <a:off x="6170793" y="1964527"/>
            <a:ext cx="2704089" cy="2196507"/>
            <a:chOff x="4905400" y="1964527"/>
            <a:chExt cx="2901288" cy="2356690"/>
          </a:xfrm>
        </p:grpSpPr>
        <p:sp>
          <p:nvSpPr>
            <p:cNvPr id="81" name="TextBox 80"/>
            <p:cNvSpPr txBox="1"/>
            <p:nvPr/>
          </p:nvSpPr>
          <p:spPr>
            <a:xfrm>
              <a:off x="4905400" y="1964527"/>
              <a:ext cx="2627004" cy="297199"/>
            </a:xfrm>
            <a:prstGeom prst="rect">
              <a:avLst/>
            </a:prstGeom>
            <a:noFill/>
          </p:spPr>
          <p:txBody>
            <a:bodyPr wrap="square" rtlCol="0">
              <a:spAutoFit/>
            </a:bodyPr>
            <a:lstStyle/>
            <a:p>
              <a:pPr defTabSz="631825"/>
              <a:r>
                <a:rPr lang="es-ES" sz="1200" dirty="0">
                  <a:solidFill>
                    <a:schemeClr val="bg1"/>
                  </a:solidFill>
                  <a:latin typeface="+mj-lt"/>
                </a:rPr>
                <a:t>Causas sociales a las que apoya:</a:t>
              </a:r>
            </a:p>
          </p:txBody>
        </p:sp>
        <p:pic>
          <p:nvPicPr>
            <p:cNvPr id="82" name="Picture 81"/>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5010782" y="2224287"/>
              <a:ext cx="2795906" cy="2096930"/>
            </a:xfrm>
            <a:prstGeom prst="rect">
              <a:avLst/>
            </a:prstGeom>
          </p:spPr>
        </p:pic>
      </p:grpSp>
      <p:cxnSp>
        <p:nvCxnSpPr>
          <p:cNvPr id="95" name="Straight Connector 94"/>
          <p:cNvCxnSpPr>
            <a:endCxn id="121" idx="1"/>
          </p:cNvCxnSpPr>
          <p:nvPr/>
        </p:nvCxnSpPr>
        <p:spPr>
          <a:xfrm>
            <a:off x="5530158" y="1887255"/>
            <a:ext cx="0" cy="674065"/>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992087" y="1068649"/>
            <a:ext cx="288000" cy="288000"/>
          </a:xfrm>
          <a:prstGeom prst="rect">
            <a:avLst/>
          </a:prstGeom>
        </p:spPr>
      </p:pic>
      <p:grpSp>
        <p:nvGrpSpPr>
          <p:cNvPr id="107" name="Group 106"/>
          <p:cNvGrpSpPr/>
          <p:nvPr/>
        </p:nvGrpSpPr>
        <p:grpSpPr>
          <a:xfrm>
            <a:off x="1287872" y="950542"/>
            <a:ext cx="7241264" cy="914297"/>
            <a:chOff x="1281938" y="972958"/>
            <a:chExt cx="7241264" cy="914297"/>
          </a:xfrm>
          <a:solidFill>
            <a:srgbClr val="000000">
              <a:alpha val="1176"/>
            </a:srgbClr>
          </a:solidFill>
        </p:grpSpPr>
        <p:sp>
          <p:nvSpPr>
            <p:cNvPr id="108" name="Rectangle 107">
              <a:hlinkClick r:id="rId14" action="ppaction://hlinksldjump"/>
            </p:cNvPr>
            <p:cNvSpPr/>
            <p:nvPr/>
          </p:nvSpPr>
          <p:spPr>
            <a:xfrm>
              <a:off x="1281938"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09" name="Rectangle 108">
              <a:hlinkClick r:id="rId15" action="ppaction://hlinksldjump"/>
            </p:cNvPr>
            <p:cNvSpPr/>
            <p:nvPr/>
          </p:nvSpPr>
          <p:spPr>
            <a:xfrm>
              <a:off x="2546443"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0" name="Rectangle 109">
              <a:hlinkClick r:id="rId16" action="ppaction://hlinksldjump"/>
            </p:cNvPr>
            <p:cNvSpPr/>
            <p:nvPr/>
          </p:nvSpPr>
          <p:spPr>
            <a:xfrm>
              <a:off x="3861672"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1" name="Rectangle 110">
              <a:hlinkClick r:id="rId17" action="ppaction://hlinksldjump"/>
            </p:cNvPr>
            <p:cNvSpPr/>
            <p:nvPr/>
          </p:nvSpPr>
          <p:spPr>
            <a:xfrm>
              <a:off x="5152419"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2" name="Rectangle 111">
              <a:hlinkClick r:id="rId18" action="ppaction://hlinksldjump"/>
            </p:cNvPr>
            <p:cNvSpPr/>
            <p:nvPr/>
          </p:nvSpPr>
          <p:spPr>
            <a:xfrm>
              <a:off x="6441406"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3" name="Rectangle 112">
              <a:hlinkClick r:id="rId19" action="ppaction://hlinksldjump"/>
            </p:cNvPr>
            <p:cNvSpPr/>
            <p:nvPr/>
          </p:nvSpPr>
          <p:spPr>
            <a:xfrm>
              <a:off x="7711774"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77" name="Rectangle 76">
            <a:hlinkClick r:id="rId2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GB" sz="900" dirty="0">
                <a:solidFill>
                  <a:srgbClr val="262626"/>
                </a:solidFill>
                <a:latin typeface="Impact"/>
              </a:rPr>
              <a:t>MENÚ </a:t>
            </a:r>
            <a:r>
              <a:rPr lang="en-GB" sz="900" dirty="0" smtClean="0">
                <a:solidFill>
                  <a:srgbClr val="262626"/>
                </a:solidFill>
                <a:latin typeface="Impact"/>
              </a:rPr>
              <a:t>PRINCIPAL</a:t>
            </a:r>
            <a:endParaRPr lang="es-ES" sz="900" dirty="0">
              <a:solidFill>
                <a:srgbClr val="262626"/>
              </a:solidFill>
              <a:latin typeface="Impact"/>
              <a:cs typeface="Arial" pitchFamily="34" charset="0"/>
            </a:endParaRPr>
          </a:p>
        </p:txBody>
      </p:sp>
      <p:grpSp>
        <p:nvGrpSpPr>
          <p:cNvPr id="78" name="Group 77"/>
          <p:cNvGrpSpPr/>
          <p:nvPr/>
        </p:nvGrpSpPr>
        <p:grpSpPr>
          <a:xfrm>
            <a:off x="1637994" y="4734632"/>
            <a:ext cx="7506006" cy="417693"/>
            <a:chOff x="1637994" y="4734632"/>
            <a:chExt cx="7506006" cy="417693"/>
          </a:xfrm>
        </p:grpSpPr>
        <p:grpSp>
          <p:nvGrpSpPr>
            <p:cNvPr id="79" name="Group 78"/>
            <p:cNvGrpSpPr/>
            <p:nvPr/>
          </p:nvGrpSpPr>
          <p:grpSpPr>
            <a:xfrm>
              <a:off x="1637994" y="4835525"/>
              <a:ext cx="7506006" cy="316800"/>
              <a:chOff x="1914453" y="4835525"/>
              <a:chExt cx="8255647" cy="316800"/>
            </a:xfrm>
          </p:grpSpPr>
          <p:sp>
            <p:nvSpPr>
              <p:cNvPr id="88" name="Rectangle 87">
                <a:hlinkClick r:id="rId21"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9" name="Rectangle 88">
                <a:hlinkClick r:id="rId22"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0" name="Rectangle 89">
                <a:hlinkClick r:id="rId23"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1" name="Rectangle 90">
                <a:hlinkClick r:id="rId24"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2" name="Rectangle 91">
                <a:hlinkClick r:id="rId25"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4" name="Rectangle 113">
                <a:hlinkClick r:id="rId26"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15" name="Rectangle 114">
                <a:hlinkClick r:id="rId27"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16" name="Rectangle 115">
                <a:hlinkClick r:id="rId28"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83" name="Isosceles Triangle 82"/>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120" name="Group 119"/>
          <p:cNvGrpSpPr/>
          <p:nvPr/>
        </p:nvGrpSpPr>
        <p:grpSpPr>
          <a:xfrm>
            <a:off x="8338204" y="1349892"/>
            <a:ext cx="659964" cy="215872"/>
            <a:chOff x="546456" y="1335124"/>
            <a:chExt cx="512298" cy="215872"/>
          </a:xfrm>
        </p:grpSpPr>
        <p:sp>
          <p:nvSpPr>
            <p:cNvPr id="123" name="Chevron 122">
              <a:hlinkClick r:id="" action="ppaction://hlinkshowjump?jump=nextslide"/>
            </p:cNvPr>
            <p:cNvSpPr/>
            <p:nvPr/>
          </p:nvSpPr>
          <p:spPr>
            <a:xfrm>
              <a:off x="88223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4" name="TextBox 123">
              <a:hlinkClick r:id="" action="ppaction://hlinkshowjump?jump=nextslide"/>
            </p:cNvPr>
            <p:cNvSpPr txBox="1"/>
            <p:nvPr/>
          </p:nvSpPr>
          <p:spPr>
            <a:xfrm>
              <a:off x="546456" y="1341548"/>
              <a:ext cx="446962" cy="184666"/>
            </a:xfrm>
            <a:prstGeom prst="rect">
              <a:avLst/>
            </a:prstGeom>
            <a:noFill/>
          </p:spPr>
          <p:txBody>
            <a:bodyPr wrap="square" rtlCol="0">
              <a:spAutoFit/>
            </a:bodyPr>
            <a:lstStyle/>
            <a:p>
              <a:pPr lvl="0" algn="r"/>
              <a:r>
                <a:rPr lang="en-GB" sz="600" cap="all" dirty="0">
                  <a:solidFill>
                    <a:prstClr val="white"/>
                  </a:solidFill>
                  <a:latin typeface="Impact"/>
                  <a:ea typeface="+mj-ea"/>
                  <a:cs typeface="+mj-cs"/>
                </a:rPr>
                <a:t>SIGUIENTE</a:t>
              </a:r>
            </a:p>
          </p:txBody>
        </p:sp>
      </p:grpSp>
      <p:grpSp>
        <p:nvGrpSpPr>
          <p:cNvPr id="129" name="Group 128"/>
          <p:cNvGrpSpPr/>
          <p:nvPr/>
        </p:nvGrpSpPr>
        <p:grpSpPr>
          <a:xfrm>
            <a:off x="619295" y="1308084"/>
            <a:ext cx="694783" cy="415498"/>
            <a:chOff x="521551" y="1294286"/>
            <a:chExt cx="572441" cy="415498"/>
          </a:xfrm>
        </p:grpSpPr>
        <p:sp>
          <p:nvSpPr>
            <p:cNvPr id="130" name="Chevron 129">
              <a:hlinkClick r:id="rId29" action="ppaction://hlinksldjump"/>
            </p:cNvPr>
            <p:cNvSpPr/>
            <p:nvPr/>
          </p:nvSpPr>
          <p:spPr>
            <a:xfrm rot="10800000">
              <a:off x="52155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1" name="TextBox 130">
              <a:hlinkClick r:id="rId29"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sp>
        <p:nvSpPr>
          <p:cNvPr id="132" name="TextBox 131"/>
          <p:cNvSpPr txBox="1"/>
          <p:nvPr/>
        </p:nvSpPr>
        <p:spPr>
          <a:xfrm>
            <a:off x="350649" y="4698328"/>
            <a:ext cx="3215378" cy="176972"/>
          </a:xfrm>
          <a:prstGeom prst="rect">
            <a:avLst/>
          </a:prstGeom>
          <a:noFill/>
        </p:spPr>
        <p:txBody>
          <a:bodyPr wrap="none" rtlCol="0">
            <a:spAutoFit/>
          </a:bodyPr>
          <a:lstStyle/>
          <a:p>
            <a:r>
              <a:rPr lang="en-GB" sz="550" dirty="0" err="1">
                <a:solidFill>
                  <a:schemeClr val="bg1"/>
                </a:solidFill>
              </a:rPr>
              <a:t>Fuente</a:t>
            </a:r>
            <a:r>
              <a:rPr lang="en-GB" sz="550" dirty="0">
                <a:solidFill>
                  <a:schemeClr val="bg1"/>
                </a:solidFill>
              </a:rPr>
              <a:t>: </a:t>
            </a:r>
            <a:r>
              <a:rPr lang="en-GB" sz="550" dirty="0" smtClean="0">
                <a:solidFill>
                  <a:schemeClr val="bg1"/>
                </a:solidFill>
              </a:rPr>
              <a:t>Insights de </a:t>
            </a:r>
            <a:r>
              <a:rPr lang="en-GB" sz="550" dirty="0">
                <a:solidFill>
                  <a:schemeClr val="bg1"/>
                </a:solidFill>
              </a:rPr>
              <a:t>OMG en 81 </a:t>
            </a:r>
            <a:r>
              <a:rPr lang="en-GB" sz="550" dirty="0" err="1">
                <a:solidFill>
                  <a:schemeClr val="bg1"/>
                </a:solidFill>
              </a:rPr>
              <a:t>mercados</a:t>
            </a:r>
            <a:r>
              <a:rPr lang="en-GB" sz="550" dirty="0">
                <a:solidFill>
                  <a:schemeClr val="bg1"/>
                </a:solidFill>
              </a:rPr>
              <a:t>. </a:t>
            </a:r>
            <a:r>
              <a:rPr lang="en-GB" sz="550" dirty="0" err="1">
                <a:solidFill>
                  <a:schemeClr val="bg1"/>
                </a:solidFill>
              </a:rPr>
              <a:t>Trabajo</a:t>
            </a:r>
            <a:r>
              <a:rPr lang="en-GB" sz="550" dirty="0">
                <a:solidFill>
                  <a:schemeClr val="bg1"/>
                </a:solidFill>
              </a:rPr>
              <a:t> de campo: 15 de mayo - 31 de mayo de 2014.</a:t>
            </a:r>
          </a:p>
        </p:txBody>
      </p:sp>
      <p:grpSp>
        <p:nvGrpSpPr>
          <p:cNvPr id="133" name="Group 132"/>
          <p:cNvGrpSpPr/>
          <p:nvPr/>
        </p:nvGrpSpPr>
        <p:grpSpPr>
          <a:xfrm>
            <a:off x="8278634" y="93663"/>
            <a:ext cx="591258" cy="630000"/>
            <a:chOff x="8278634" y="93663"/>
            <a:chExt cx="591258" cy="630000"/>
          </a:xfrm>
        </p:grpSpPr>
        <p:sp>
          <p:nvSpPr>
            <p:cNvPr id="134"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0"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35" name="Rectangle 134"/>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Tree>
    <p:custDataLst>
      <p:tags r:id="rId1"/>
    </p:custDataLst>
    <p:extLst>
      <p:ext uri="{BB962C8B-B14F-4D97-AF65-F5344CB8AC3E}">
        <p14:creationId xmlns:p14="http://schemas.microsoft.com/office/powerpoint/2010/main" val="32124813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 name="Freeform 5"/>
          <p:cNvSpPr>
            <a:spLocks noChangeAspect="1"/>
          </p:cNvSpPr>
          <p:nvPr/>
        </p:nvSpPr>
        <p:spPr bwMode="auto">
          <a:xfrm>
            <a:off x="1281938"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5" name="Freeform 5"/>
          <p:cNvSpPr>
            <a:spLocks noChangeAspect="1"/>
          </p:cNvSpPr>
          <p:nvPr/>
        </p:nvSpPr>
        <p:spPr bwMode="auto">
          <a:xfrm>
            <a:off x="2571805"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6" name="Freeform 5"/>
          <p:cNvSpPr>
            <a:spLocks noChangeAspect="1"/>
          </p:cNvSpPr>
          <p:nvPr/>
        </p:nvSpPr>
        <p:spPr bwMode="auto">
          <a:xfrm>
            <a:off x="3861672"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7" name="Freeform 5"/>
          <p:cNvSpPr>
            <a:spLocks noChangeAspect="1"/>
          </p:cNvSpPr>
          <p:nvPr/>
        </p:nvSpPr>
        <p:spPr bwMode="auto">
          <a:xfrm>
            <a:off x="5151539"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93" name="Freeform 5"/>
          <p:cNvSpPr>
            <a:spLocks noChangeAspect="1"/>
          </p:cNvSpPr>
          <p:nvPr/>
        </p:nvSpPr>
        <p:spPr bwMode="auto">
          <a:xfrm>
            <a:off x="6441406"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104" name="Freeform 5"/>
          <p:cNvSpPr>
            <a:spLocks noChangeAspect="1"/>
          </p:cNvSpPr>
          <p:nvPr/>
        </p:nvSpPr>
        <p:spPr bwMode="auto">
          <a:xfrm>
            <a:off x="7731273"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title"/>
          </p:nvPr>
        </p:nvSpPr>
        <p:spPr>
          <a:xfrm>
            <a:off x="169527" y="144334"/>
            <a:ext cx="6869448" cy="857250"/>
          </a:xfrm>
        </p:spPr>
        <p:txBody>
          <a:bodyPr/>
          <a:lstStyle/>
          <a:p>
            <a:r>
              <a:rPr lang="en-US" sz="3600" dirty="0" err="1">
                <a:solidFill>
                  <a:schemeClr val="accent3"/>
                </a:solidFill>
              </a:rPr>
              <a:t>Futbolistas</a:t>
            </a:r>
            <a:r>
              <a:rPr lang="en-US" sz="3600" dirty="0">
                <a:solidFill>
                  <a:schemeClr val="accent3"/>
                </a:solidFill>
              </a:rPr>
              <a:t> </a:t>
            </a:r>
            <a:r>
              <a:rPr lang="en-US" sz="3600" dirty="0" err="1" smtClean="0">
                <a:solidFill>
                  <a:schemeClr val="accent3"/>
                </a:solidFill>
              </a:rPr>
              <a:t>Destacados</a:t>
            </a:r>
            <a:r>
              <a:rPr lang="en-GB" sz="3600" dirty="0" smtClean="0">
                <a:solidFill>
                  <a:schemeClr val="accent3"/>
                </a:solidFill>
              </a:rPr>
              <a:t>: </a:t>
            </a:r>
            <a:r>
              <a:rPr lang="en-GB" sz="3600" dirty="0"/>
              <a:t>SANCHEZ</a:t>
            </a:r>
            <a:br>
              <a:rPr lang="en-GB" sz="3600" dirty="0"/>
            </a:br>
            <a:r>
              <a:rPr lang="en-GB" dirty="0" err="1"/>
              <a:t>Perfiles</a:t>
            </a:r>
            <a:r>
              <a:rPr lang="en-GB" dirty="0"/>
              <a:t> y </a:t>
            </a:r>
            <a:r>
              <a:rPr lang="en-GB" dirty="0" err="1"/>
              <a:t>Seguidores</a:t>
            </a:r>
            <a:endParaRPr lang="en-GB" sz="1800" dirty="0"/>
          </a:p>
        </p:txBody>
      </p:sp>
      <p:sp>
        <p:nvSpPr>
          <p:cNvPr id="94" name="Freeform 5"/>
          <p:cNvSpPr>
            <a:spLocks noChangeAspect="1"/>
          </p:cNvSpPr>
          <p:nvPr/>
        </p:nvSpPr>
        <p:spPr bwMode="auto">
          <a:xfrm>
            <a:off x="3838446" y="1979327"/>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7" name="TextBox 96"/>
          <p:cNvSpPr txBox="1"/>
          <p:nvPr/>
        </p:nvSpPr>
        <p:spPr>
          <a:xfrm>
            <a:off x="4235103" y="3381085"/>
            <a:ext cx="1488254" cy="253916"/>
          </a:xfrm>
          <a:prstGeom prst="rect">
            <a:avLst/>
          </a:prstGeom>
          <a:noFill/>
        </p:spPr>
        <p:txBody>
          <a:bodyPr wrap="square" rtlCol="0">
            <a:spAutoFit/>
          </a:bodyPr>
          <a:lstStyle/>
          <a:p>
            <a:pPr algn="ctr" defTabSz="631825"/>
            <a:r>
              <a:rPr lang="en-GB" sz="1050" dirty="0" smtClean="0">
                <a:solidFill>
                  <a:schemeClr val="accent3"/>
                </a:solidFill>
                <a:latin typeface="+mj-lt"/>
              </a:rPr>
              <a:t>PATROCINADORES:</a:t>
            </a:r>
            <a:endParaRPr lang="en-GB" sz="1050" dirty="0">
              <a:solidFill>
                <a:schemeClr val="accent3"/>
              </a:solidFill>
              <a:latin typeface="+mj-lt"/>
            </a:endParaRPr>
          </a:p>
        </p:txBody>
      </p:sp>
      <p:sp>
        <p:nvSpPr>
          <p:cNvPr id="98" name="TextBox 97"/>
          <p:cNvSpPr txBox="1"/>
          <p:nvPr/>
        </p:nvSpPr>
        <p:spPr>
          <a:xfrm>
            <a:off x="4234595" y="2166640"/>
            <a:ext cx="1482695" cy="253916"/>
          </a:xfrm>
          <a:prstGeom prst="rect">
            <a:avLst/>
          </a:prstGeom>
          <a:noFill/>
        </p:spPr>
        <p:txBody>
          <a:bodyPr wrap="square" rtlCol="0">
            <a:spAutoFit/>
          </a:bodyPr>
          <a:lstStyle/>
          <a:p>
            <a:pPr algn="ctr" defTabSz="631825"/>
            <a:r>
              <a:rPr lang="en-GB" sz="1050" dirty="0" smtClean="0">
                <a:solidFill>
                  <a:schemeClr val="accent3"/>
                </a:solidFill>
                <a:latin typeface="+mj-lt"/>
              </a:rPr>
              <a:t>SEGUIDORES:</a:t>
            </a:r>
          </a:p>
        </p:txBody>
      </p:sp>
      <p:sp>
        <p:nvSpPr>
          <p:cNvPr id="99" name="Rectangle 98"/>
          <p:cNvSpPr/>
          <p:nvPr/>
        </p:nvSpPr>
        <p:spPr>
          <a:xfrm>
            <a:off x="3976652" y="3018373"/>
            <a:ext cx="998991" cy="443198"/>
          </a:xfrm>
          <a:prstGeom prst="rect">
            <a:avLst/>
          </a:prstGeom>
        </p:spPr>
        <p:txBody>
          <a:bodyPr wrap="none">
            <a:spAutoFit/>
          </a:bodyPr>
          <a:lstStyle/>
          <a:p>
            <a:pPr algn="ctr">
              <a:lnSpc>
                <a:spcPct val="80000"/>
              </a:lnSpc>
            </a:pPr>
            <a:r>
              <a:rPr lang="en-GB" sz="1050" dirty="0">
                <a:solidFill>
                  <a:schemeClr val="bg1"/>
                </a:solidFill>
                <a:latin typeface="+mj-lt"/>
              </a:rPr>
              <a:t>269.911 </a:t>
            </a:r>
            <a:br>
              <a:rPr lang="en-GB" sz="1050" dirty="0">
                <a:solidFill>
                  <a:schemeClr val="bg1"/>
                </a:solidFill>
                <a:latin typeface="+mj-lt"/>
              </a:rPr>
            </a:br>
            <a:r>
              <a:rPr lang="en-GB" sz="900" dirty="0">
                <a:solidFill>
                  <a:schemeClr val="bg1"/>
                </a:solidFill>
              </a:rPr>
              <a:t>Me </a:t>
            </a:r>
            <a:r>
              <a:rPr lang="en-GB" sz="900" dirty="0" err="1">
                <a:solidFill>
                  <a:schemeClr val="bg1"/>
                </a:solidFill>
              </a:rPr>
              <a:t>gusta</a:t>
            </a:r>
            <a:r>
              <a:rPr lang="en-GB" sz="900" dirty="0">
                <a:solidFill>
                  <a:schemeClr val="bg1"/>
                </a:solidFill>
              </a:rPr>
              <a:t> en FB</a:t>
            </a:r>
          </a:p>
          <a:p>
            <a:pPr algn="ctr">
              <a:lnSpc>
                <a:spcPct val="80000"/>
              </a:lnSpc>
            </a:pPr>
            <a:endParaRPr lang="en-GB" sz="900" dirty="0">
              <a:solidFill>
                <a:schemeClr val="bg1"/>
              </a:solidFill>
            </a:endParaRPr>
          </a:p>
        </p:txBody>
      </p:sp>
      <p:sp>
        <p:nvSpPr>
          <p:cNvPr id="100" name="Freeform 73"/>
          <p:cNvSpPr>
            <a:spLocks noChangeAspect="1"/>
          </p:cNvSpPr>
          <p:nvPr/>
        </p:nvSpPr>
        <p:spPr bwMode="auto">
          <a:xfrm>
            <a:off x="4355347" y="2399066"/>
            <a:ext cx="280440" cy="576000"/>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1" name="Freeform 237"/>
          <p:cNvSpPr>
            <a:spLocks noChangeAspect="1"/>
          </p:cNvSpPr>
          <p:nvPr/>
        </p:nvSpPr>
        <p:spPr bwMode="auto">
          <a:xfrm>
            <a:off x="5118999" y="2458580"/>
            <a:ext cx="690236" cy="52077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2" name="Rectangle 101"/>
          <p:cNvSpPr/>
          <p:nvPr/>
        </p:nvSpPr>
        <p:spPr>
          <a:xfrm>
            <a:off x="5242876" y="3016537"/>
            <a:ext cx="453970" cy="326243"/>
          </a:xfrm>
          <a:prstGeom prst="rect">
            <a:avLst/>
          </a:prstGeom>
        </p:spPr>
        <p:txBody>
          <a:bodyPr wrap="none">
            <a:spAutoFit/>
          </a:bodyPr>
          <a:lstStyle/>
          <a:p>
            <a:pPr algn="ctr">
              <a:lnSpc>
                <a:spcPct val="80000"/>
              </a:lnSpc>
            </a:pPr>
            <a:r>
              <a:rPr lang="en-GB" sz="1200" dirty="0" smtClean="0">
                <a:solidFill>
                  <a:schemeClr val="bg1"/>
                </a:solidFill>
                <a:latin typeface="+mj-lt"/>
              </a:rPr>
              <a:t>52K</a:t>
            </a:r>
            <a:endParaRPr lang="en-GB" sz="1200" dirty="0">
              <a:solidFill>
                <a:schemeClr val="bg1"/>
              </a:solidFill>
              <a:latin typeface="+mj-lt"/>
            </a:endParaRPr>
          </a:p>
          <a:p>
            <a:pPr algn="ctr">
              <a:lnSpc>
                <a:spcPct val="80000"/>
              </a:lnSpc>
            </a:pPr>
            <a:r>
              <a:rPr lang="en-GB" sz="700" dirty="0" smtClean="0">
                <a:solidFill>
                  <a:schemeClr val="bg1"/>
                </a:solidFill>
              </a:rPr>
              <a:t>Twitter</a:t>
            </a:r>
            <a:endParaRPr lang="en-GB" sz="700" dirty="0">
              <a:solidFill>
                <a:schemeClr val="bg1"/>
              </a:solidFill>
            </a:endParaRPr>
          </a:p>
        </p:txBody>
      </p:sp>
      <p:sp>
        <p:nvSpPr>
          <p:cNvPr id="103" name="TextBox 102"/>
          <p:cNvSpPr txBox="1"/>
          <p:nvPr/>
        </p:nvSpPr>
        <p:spPr>
          <a:xfrm rot="1823170">
            <a:off x="4957352" y="2106360"/>
            <a:ext cx="1476331" cy="313932"/>
          </a:xfrm>
          <a:prstGeom prst="rect">
            <a:avLst/>
          </a:prstGeom>
          <a:noFill/>
        </p:spPr>
        <p:txBody>
          <a:bodyPr wrap="square" rtlCol="0">
            <a:spAutoFit/>
          </a:bodyPr>
          <a:lstStyle/>
          <a:p>
            <a:pPr>
              <a:lnSpc>
                <a:spcPct val="90000"/>
              </a:lnSpc>
            </a:pPr>
            <a:r>
              <a:rPr lang="en-GB" sz="1600" dirty="0" smtClean="0">
                <a:solidFill>
                  <a:schemeClr val="accent3"/>
                </a:solidFill>
                <a:latin typeface="+mj-lt"/>
              </a:rPr>
              <a:t>CHILE</a:t>
            </a:r>
            <a:endParaRPr lang="en-GB" sz="1600" dirty="0">
              <a:solidFill>
                <a:schemeClr val="accent3"/>
              </a:solidFill>
              <a:latin typeface="+mj-lt"/>
            </a:endParaRPr>
          </a:p>
        </p:txBody>
      </p:sp>
      <p:sp>
        <p:nvSpPr>
          <p:cNvPr id="121" name="Freeform 5"/>
          <p:cNvSpPr>
            <a:spLocks noChangeAspect="1"/>
          </p:cNvSpPr>
          <p:nvPr/>
        </p:nvSpPr>
        <p:spPr bwMode="auto">
          <a:xfrm>
            <a:off x="6205301" y="2561320"/>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3"/>
            </a:solidFill>
          </a:ln>
        </p:spPr>
        <p:txBody>
          <a:bodyPr vert="horz" wrap="square" lIns="91440" tIns="45720" rIns="91440" bIns="45720" numCol="1" anchor="ctr" anchorCtr="0" compatLnSpc="1">
            <a:prstTxWarp prst="textNoShape">
              <a:avLst/>
            </a:prstTxWarp>
          </a:bodyPr>
          <a:lstStyle/>
          <a:p>
            <a:pPr lvl="0" algn="ctr" defTabSz="500063"/>
            <a:r>
              <a:rPr lang="en-GB" sz="1100" dirty="0">
                <a:solidFill>
                  <a:prstClr val="white"/>
                </a:solidFill>
                <a:latin typeface="Impact"/>
              </a:rPr>
              <a:t>CLUB:</a:t>
            </a:r>
            <a:r>
              <a:rPr lang="en-GB" sz="1000" dirty="0">
                <a:solidFill>
                  <a:prstClr val="white"/>
                </a:solidFill>
              </a:rPr>
              <a:t/>
            </a:r>
            <a:br>
              <a:rPr lang="en-GB" sz="1000" dirty="0">
                <a:solidFill>
                  <a:prstClr val="white"/>
                </a:solidFill>
              </a:rPr>
            </a:br>
            <a:r>
              <a:rPr lang="en-GB" sz="1000" dirty="0" smtClean="0">
                <a:solidFill>
                  <a:prstClr val="white"/>
                </a:solidFill>
              </a:rPr>
              <a:t>FC Barcelona</a:t>
            </a:r>
            <a:endParaRPr lang="en-GB" sz="1000" dirty="0">
              <a:solidFill>
                <a:prstClr val="white"/>
              </a:solidFill>
            </a:endParaRPr>
          </a:p>
          <a:p>
            <a:pPr lvl="0" algn="ctr" defTabSz="500063">
              <a:spcBef>
                <a:spcPts val="100"/>
              </a:spcBef>
            </a:pPr>
            <a:r>
              <a:rPr lang="en-GB" sz="1100" dirty="0" smtClean="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a:solidFill>
                  <a:prstClr val="white"/>
                </a:solidFill>
              </a:rPr>
              <a:t>26</a:t>
            </a:r>
          </a:p>
          <a:p>
            <a:pPr lvl="0" algn="ctr" defTabSz="500063">
              <a:spcBef>
                <a:spcPts val="300"/>
              </a:spcBef>
            </a:pPr>
            <a:r>
              <a:rPr lang="en-GB" sz="1100" dirty="0">
                <a:solidFill>
                  <a:prstClr val="white"/>
                </a:solidFill>
                <a:latin typeface="Impact"/>
              </a:rPr>
              <a:t>POSICIÓN</a:t>
            </a:r>
            <a:r>
              <a:rPr lang="en-GB" sz="1100" dirty="0" smtClean="0">
                <a:solidFill>
                  <a:prstClr val="white"/>
                </a:solidFill>
                <a:latin typeface="Impact"/>
              </a:rPr>
              <a:t>:</a:t>
            </a:r>
            <a:r>
              <a:rPr lang="en-GB" sz="1000" b="1" dirty="0">
                <a:solidFill>
                  <a:prstClr val="white"/>
                </a:solidFill>
              </a:rPr>
              <a:t/>
            </a:r>
            <a:br>
              <a:rPr lang="en-GB" sz="1000" b="1" dirty="0">
                <a:solidFill>
                  <a:prstClr val="white"/>
                </a:solidFill>
              </a:rPr>
            </a:br>
            <a:r>
              <a:rPr lang="es" sz="1000" dirty="0">
                <a:solidFill>
                  <a:prstClr val="white"/>
                </a:solidFill>
              </a:rPr>
              <a:t>delantero/extremo</a:t>
            </a:r>
          </a:p>
        </p:txBody>
      </p:sp>
      <p:cxnSp>
        <p:nvCxnSpPr>
          <p:cNvPr id="122" name="Straight Connector 121"/>
          <p:cNvCxnSpPr/>
          <p:nvPr/>
        </p:nvCxnSpPr>
        <p:spPr>
          <a:xfrm>
            <a:off x="6107921" y="3245383"/>
            <a:ext cx="9738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4566818" y="3631246"/>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45" name="Oval 44"/>
          <p:cNvSpPr/>
          <p:nvPr/>
        </p:nvSpPr>
        <p:spPr>
          <a:xfrm>
            <a:off x="4990893" y="3640914"/>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96" name="TextBox 95"/>
          <p:cNvSpPr txBox="1"/>
          <p:nvPr/>
        </p:nvSpPr>
        <p:spPr>
          <a:xfrm rot="19834873">
            <a:off x="3591941" y="2009453"/>
            <a:ext cx="1667472" cy="313932"/>
          </a:xfrm>
          <a:prstGeom prst="rect">
            <a:avLst/>
          </a:prstGeom>
          <a:noFill/>
        </p:spPr>
        <p:txBody>
          <a:bodyPr wrap="square" rtlCol="0">
            <a:spAutoFit/>
          </a:bodyPr>
          <a:lstStyle/>
          <a:p>
            <a:pPr>
              <a:lnSpc>
                <a:spcPct val="90000"/>
              </a:lnSpc>
            </a:pPr>
            <a:r>
              <a:rPr lang="en-GB" sz="1600" dirty="0">
                <a:solidFill>
                  <a:schemeClr val="bg1"/>
                </a:solidFill>
                <a:latin typeface="+mj-lt"/>
              </a:rPr>
              <a:t>ALEXIS SANCHEZ</a:t>
            </a:r>
          </a:p>
        </p:txBody>
      </p:sp>
      <p:pic>
        <p:nvPicPr>
          <p:cNvPr id="49" name="Picture 48"/>
          <p:cNvPicPr>
            <a:picLocks noChangeAspect="1"/>
          </p:cNvPicPr>
          <p:nvPr/>
        </p:nvPicPr>
        <p:blipFill>
          <a:blip r:embed="rId9"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525014" y="3659792"/>
            <a:ext cx="468000" cy="301936"/>
          </a:xfrm>
          <a:prstGeom prst="rect">
            <a:avLst/>
          </a:prstGeom>
        </p:spPr>
      </p:pic>
      <p:pic>
        <p:nvPicPr>
          <p:cNvPr id="52" name="Picture 51"/>
          <p:cNvPicPr>
            <a:picLocks noChangeAspect="1"/>
          </p:cNvPicPr>
          <p:nvPr/>
        </p:nvPicPr>
        <p:blipFill>
          <a:blip r:embed="rId10"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17654" y="3659708"/>
            <a:ext cx="324000" cy="324000"/>
          </a:xfrm>
          <a:prstGeom prst="rect">
            <a:avLst/>
          </a:prstGeom>
        </p:spPr>
      </p:pic>
      <p:cxnSp>
        <p:nvCxnSpPr>
          <p:cNvPr id="79" name="Straight Connector 78"/>
          <p:cNvCxnSpPr/>
          <p:nvPr/>
        </p:nvCxnSpPr>
        <p:spPr>
          <a:xfrm>
            <a:off x="3583105" y="3245383"/>
            <a:ext cx="25149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88" name="Group 87"/>
          <p:cNvGrpSpPr/>
          <p:nvPr/>
        </p:nvGrpSpPr>
        <p:grpSpPr>
          <a:xfrm>
            <a:off x="601254" y="1964527"/>
            <a:ext cx="3106470" cy="2391716"/>
            <a:chOff x="6264780" y="1964527"/>
            <a:chExt cx="3293293" cy="2535554"/>
          </a:xfrm>
        </p:grpSpPr>
        <p:sp>
          <p:nvSpPr>
            <p:cNvPr id="89" name="TextBox 88"/>
            <p:cNvSpPr txBox="1"/>
            <p:nvPr/>
          </p:nvSpPr>
          <p:spPr>
            <a:xfrm>
              <a:off x="6931069" y="1964527"/>
              <a:ext cx="2627004" cy="489430"/>
            </a:xfrm>
            <a:prstGeom prst="rect">
              <a:avLst/>
            </a:prstGeom>
            <a:noFill/>
          </p:spPr>
          <p:txBody>
            <a:bodyPr wrap="square" rtlCol="0">
              <a:spAutoFit/>
            </a:bodyPr>
            <a:lstStyle/>
            <a:p>
              <a:pPr algn="r" defTabSz="631825"/>
              <a:r>
                <a:rPr lang="es-ES" sz="1200" dirty="0">
                  <a:solidFill>
                    <a:schemeClr val="bg1"/>
                  </a:solidFill>
                  <a:latin typeface="+mj-lt"/>
                </a:rPr>
                <a:t>Compartiendo momentos </a:t>
              </a:r>
              <a:r>
                <a:rPr lang="es-ES" sz="1200" dirty="0" smtClean="0">
                  <a:solidFill>
                    <a:schemeClr val="bg1"/>
                  </a:solidFill>
                  <a:latin typeface="+mj-lt"/>
                </a:rPr>
                <a:t>emotivos: </a:t>
              </a:r>
              <a:r>
                <a:rPr lang="es-ES" sz="1200" dirty="0">
                  <a:solidFill>
                    <a:schemeClr val="bg1"/>
                  </a:solidFill>
                  <a:latin typeface="+mj-lt"/>
                </a:rPr>
                <a:t>con los fans</a:t>
              </a:r>
            </a:p>
          </p:txBody>
        </p:sp>
        <p:grpSp>
          <p:nvGrpSpPr>
            <p:cNvPr id="90" name="5 Grupo"/>
            <p:cNvGrpSpPr>
              <a:grpSpLocks/>
            </p:cNvGrpSpPr>
            <p:nvPr/>
          </p:nvGrpSpPr>
          <p:grpSpPr bwMode="auto">
            <a:xfrm>
              <a:off x="6264780" y="2231893"/>
              <a:ext cx="3207917" cy="2268188"/>
              <a:chOff x="1043608" y="1052736"/>
              <a:chExt cx="7058075" cy="3752953"/>
            </a:xfrm>
          </p:grpSpPr>
          <p:pic>
            <p:nvPicPr>
              <p:cNvPr id="91" name="Picture 2"/>
              <p:cNvPicPr>
                <a:picLocks noChangeAspect="1" noChangeArrowheads="1"/>
              </p:cNvPicPr>
              <p:nvPr/>
            </p:nvPicPr>
            <p:blipFill>
              <a:blip r:embed="rId11" cstate="print">
                <a:extLst>
                  <a:ext uri="{28A0092B-C50C-407E-A947-70E740481C1C}">
                    <a14:useLocalDpi xmlns:a14="http://schemas.microsoft.com/office/drawing/2010/main"/>
                  </a:ext>
                </a:extLst>
              </a:blip>
              <a:srcRect/>
              <a:stretch>
                <a:fillRect/>
              </a:stretch>
            </p:blipFill>
            <p:spPr bwMode="auto">
              <a:xfrm>
                <a:off x="1043608" y="1052736"/>
                <a:ext cx="7058075" cy="37529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2" name="Picture 3"/>
              <p:cNvPicPr>
                <a:picLocks noChangeAspect="1" noChangeArrowheads="1"/>
              </p:cNvPicPr>
              <p:nvPr/>
            </p:nvPicPr>
            <p:blipFill>
              <a:blip r:embed="rId12" cstate="print">
                <a:extLst>
                  <a:ext uri="{28A0092B-C50C-407E-A947-70E740481C1C}">
                    <a14:useLocalDpi xmlns:a14="http://schemas.microsoft.com/office/drawing/2010/main"/>
                  </a:ext>
                </a:extLst>
              </a:blip>
              <a:srcRect/>
              <a:stretch>
                <a:fillRect/>
              </a:stretch>
            </p:blipFill>
            <p:spPr bwMode="auto">
              <a:xfrm>
                <a:off x="6372200" y="1052736"/>
                <a:ext cx="1368152" cy="2578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cxnSp>
        <p:nvCxnSpPr>
          <p:cNvPr id="95" name="Straight Connector 94"/>
          <p:cNvCxnSpPr>
            <a:endCxn id="121" idx="1"/>
          </p:cNvCxnSpPr>
          <p:nvPr/>
        </p:nvCxnSpPr>
        <p:spPr>
          <a:xfrm>
            <a:off x="6834956" y="1887255"/>
            <a:ext cx="0" cy="674065"/>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pic>
        <p:nvPicPr>
          <p:cNvPr id="48" name="Picture 47"/>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6281954" y="1068649"/>
            <a:ext cx="288000" cy="288000"/>
          </a:xfrm>
          <a:prstGeom prst="rect">
            <a:avLst/>
          </a:prstGeom>
        </p:spPr>
      </p:pic>
      <p:grpSp>
        <p:nvGrpSpPr>
          <p:cNvPr id="105" name="Group 104"/>
          <p:cNvGrpSpPr/>
          <p:nvPr/>
        </p:nvGrpSpPr>
        <p:grpSpPr>
          <a:xfrm>
            <a:off x="1287872" y="950542"/>
            <a:ext cx="7241264" cy="914297"/>
            <a:chOff x="1281938" y="972958"/>
            <a:chExt cx="7241264" cy="914297"/>
          </a:xfrm>
          <a:solidFill>
            <a:srgbClr val="000000">
              <a:alpha val="1176"/>
            </a:srgbClr>
          </a:solidFill>
        </p:grpSpPr>
        <p:sp>
          <p:nvSpPr>
            <p:cNvPr id="108" name="Rectangle 107">
              <a:hlinkClick r:id="rId14" action="ppaction://hlinksldjump"/>
            </p:cNvPr>
            <p:cNvSpPr/>
            <p:nvPr/>
          </p:nvSpPr>
          <p:spPr>
            <a:xfrm>
              <a:off x="1281938"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09" name="Rectangle 108">
              <a:hlinkClick r:id="rId15" action="ppaction://hlinksldjump"/>
            </p:cNvPr>
            <p:cNvSpPr/>
            <p:nvPr/>
          </p:nvSpPr>
          <p:spPr>
            <a:xfrm>
              <a:off x="2546443"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0" name="Rectangle 109">
              <a:hlinkClick r:id="rId16" action="ppaction://hlinksldjump"/>
            </p:cNvPr>
            <p:cNvSpPr/>
            <p:nvPr/>
          </p:nvSpPr>
          <p:spPr>
            <a:xfrm>
              <a:off x="3861672"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1" name="Rectangle 110">
              <a:hlinkClick r:id="rId17" action="ppaction://hlinksldjump"/>
            </p:cNvPr>
            <p:cNvSpPr/>
            <p:nvPr/>
          </p:nvSpPr>
          <p:spPr>
            <a:xfrm>
              <a:off x="5152419"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2" name="Rectangle 111">
              <a:hlinkClick r:id="rId18" action="ppaction://hlinksldjump"/>
            </p:cNvPr>
            <p:cNvSpPr/>
            <p:nvPr/>
          </p:nvSpPr>
          <p:spPr>
            <a:xfrm>
              <a:off x="6441406"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13" name="Rectangle 112">
              <a:hlinkClick r:id="rId19" action="ppaction://hlinksldjump"/>
            </p:cNvPr>
            <p:cNvSpPr/>
            <p:nvPr/>
          </p:nvSpPr>
          <p:spPr>
            <a:xfrm>
              <a:off x="7711774"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62" name="Rectangle 61">
            <a:hlinkClick r:id="rId2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63" name="Group 62"/>
          <p:cNvGrpSpPr/>
          <p:nvPr/>
        </p:nvGrpSpPr>
        <p:grpSpPr>
          <a:xfrm>
            <a:off x="1637994" y="4734632"/>
            <a:ext cx="7506006" cy="417693"/>
            <a:chOff x="1637994" y="4734632"/>
            <a:chExt cx="7506006" cy="417693"/>
          </a:xfrm>
        </p:grpSpPr>
        <p:grpSp>
          <p:nvGrpSpPr>
            <p:cNvPr id="68" name="Group 67"/>
            <p:cNvGrpSpPr/>
            <p:nvPr/>
          </p:nvGrpSpPr>
          <p:grpSpPr>
            <a:xfrm>
              <a:off x="1637994" y="4835525"/>
              <a:ext cx="7506006" cy="316800"/>
              <a:chOff x="1914453" y="4835525"/>
              <a:chExt cx="8255647" cy="316800"/>
            </a:xfrm>
          </p:grpSpPr>
          <p:sp>
            <p:nvSpPr>
              <p:cNvPr id="78" name="Rectangle 77">
                <a:hlinkClick r:id="rId21"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0" name="Rectangle 79">
                <a:hlinkClick r:id="rId22"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1" name="Rectangle 80">
                <a:hlinkClick r:id="rId23"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2" name="Rectangle 81">
                <a:hlinkClick r:id="rId24"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3" name="Rectangle 82">
                <a:hlinkClick r:id="rId25"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4" name="Rectangle 113">
                <a:hlinkClick r:id="rId26"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15" name="Rectangle 114">
                <a:hlinkClick r:id="rId27"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16" name="Rectangle 115">
                <a:hlinkClick r:id="rId28"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77" name="Isosceles Triangle 76"/>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120" name="Group 119"/>
          <p:cNvGrpSpPr/>
          <p:nvPr/>
        </p:nvGrpSpPr>
        <p:grpSpPr>
          <a:xfrm>
            <a:off x="8338204" y="1349892"/>
            <a:ext cx="659964" cy="215872"/>
            <a:chOff x="546456" y="1335124"/>
            <a:chExt cx="512298" cy="215872"/>
          </a:xfrm>
        </p:grpSpPr>
        <p:sp>
          <p:nvSpPr>
            <p:cNvPr id="123" name="Chevron 122">
              <a:hlinkClick r:id="" action="ppaction://hlinkshowjump?jump=nextslide"/>
            </p:cNvPr>
            <p:cNvSpPr/>
            <p:nvPr/>
          </p:nvSpPr>
          <p:spPr>
            <a:xfrm>
              <a:off x="88223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4" name="TextBox 123">
              <a:hlinkClick r:id="" action="ppaction://hlinkshowjump?jump=nextslide"/>
            </p:cNvPr>
            <p:cNvSpPr txBox="1"/>
            <p:nvPr/>
          </p:nvSpPr>
          <p:spPr>
            <a:xfrm>
              <a:off x="546456" y="1341548"/>
              <a:ext cx="446962" cy="184666"/>
            </a:xfrm>
            <a:prstGeom prst="rect">
              <a:avLst/>
            </a:prstGeom>
            <a:noFill/>
          </p:spPr>
          <p:txBody>
            <a:bodyPr wrap="square" rtlCol="0">
              <a:spAutoFit/>
            </a:bodyPr>
            <a:lstStyle/>
            <a:p>
              <a:pPr lvl="0" algn="r"/>
              <a:r>
                <a:rPr lang="en-GB" sz="600" cap="all" dirty="0">
                  <a:solidFill>
                    <a:prstClr val="white"/>
                  </a:solidFill>
                  <a:latin typeface="Impact"/>
                  <a:ea typeface="+mj-ea"/>
                  <a:cs typeface="+mj-cs"/>
                </a:rPr>
                <a:t>SIGUIENTE</a:t>
              </a:r>
            </a:p>
          </p:txBody>
        </p:sp>
      </p:grpSp>
      <p:grpSp>
        <p:nvGrpSpPr>
          <p:cNvPr id="128" name="Group 127"/>
          <p:cNvGrpSpPr/>
          <p:nvPr/>
        </p:nvGrpSpPr>
        <p:grpSpPr>
          <a:xfrm>
            <a:off x="619295" y="1308084"/>
            <a:ext cx="694783" cy="415498"/>
            <a:chOff x="521551" y="1294286"/>
            <a:chExt cx="572441" cy="415498"/>
          </a:xfrm>
        </p:grpSpPr>
        <p:sp>
          <p:nvSpPr>
            <p:cNvPr id="129" name="Chevron 128">
              <a:hlinkClick r:id="rId29" action="ppaction://hlinksldjump"/>
            </p:cNvPr>
            <p:cNvSpPr/>
            <p:nvPr/>
          </p:nvSpPr>
          <p:spPr>
            <a:xfrm rot="10800000">
              <a:off x="52155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0" name="TextBox 129">
              <a:hlinkClick r:id="rId29"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sp>
        <p:nvSpPr>
          <p:cNvPr id="131" name="TextBox 130"/>
          <p:cNvSpPr txBox="1"/>
          <p:nvPr/>
        </p:nvSpPr>
        <p:spPr>
          <a:xfrm>
            <a:off x="350649" y="4698328"/>
            <a:ext cx="3215378" cy="176972"/>
          </a:xfrm>
          <a:prstGeom prst="rect">
            <a:avLst/>
          </a:prstGeom>
          <a:noFill/>
        </p:spPr>
        <p:txBody>
          <a:bodyPr wrap="none" rtlCol="0">
            <a:spAutoFit/>
          </a:bodyPr>
          <a:lstStyle/>
          <a:p>
            <a:r>
              <a:rPr lang="en-GB" sz="550" dirty="0" err="1">
                <a:solidFill>
                  <a:schemeClr val="bg1"/>
                </a:solidFill>
              </a:rPr>
              <a:t>Fuente</a:t>
            </a:r>
            <a:r>
              <a:rPr lang="en-GB" sz="550" dirty="0">
                <a:solidFill>
                  <a:schemeClr val="bg1"/>
                </a:solidFill>
              </a:rPr>
              <a:t>: </a:t>
            </a:r>
            <a:r>
              <a:rPr lang="en-GB" sz="550" dirty="0" smtClean="0">
                <a:solidFill>
                  <a:schemeClr val="bg1"/>
                </a:solidFill>
              </a:rPr>
              <a:t>Insights de </a:t>
            </a:r>
            <a:r>
              <a:rPr lang="en-GB" sz="550" dirty="0">
                <a:solidFill>
                  <a:schemeClr val="bg1"/>
                </a:solidFill>
              </a:rPr>
              <a:t>OMG en 81 </a:t>
            </a:r>
            <a:r>
              <a:rPr lang="en-GB" sz="550" dirty="0" err="1">
                <a:solidFill>
                  <a:schemeClr val="bg1"/>
                </a:solidFill>
              </a:rPr>
              <a:t>mercados</a:t>
            </a:r>
            <a:r>
              <a:rPr lang="en-GB" sz="550" dirty="0">
                <a:solidFill>
                  <a:schemeClr val="bg1"/>
                </a:solidFill>
              </a:rPr>
              <a:t>. </a:t>
            </a:r>
            <a:r>
              <a:rPr lang="en-GB" sz="550" dirty="0" err="1">
                <a:solidFill>
                  <a:schemeClr val="bg1"/>
                </a:solidFill>
              </a:rPr>
              <a:t>Trabajo</a:t>
            </a:r>
            <a:r>
              <a:rPr lang="en-GB" sz="550" dirty="0">
                <a:solidFill>
                  <a:schemeClr val="bg1"/>
                </a:solidFill>
              </a:rPr>
              <a:t> de campo: 15 de mayo - 31 de mayo de 2014.</a:t>
            </a:r>
          </a:p>
        </p:txBody>
      </p:sp>
      <p:grpSp>
        <p:nvGrpSpPr>
          <p:cNvPr id="132" name="Group 131"/>
          <p:cNvGrpSpPr/>
          <p:nvPr/>
        </p:nvGrpSpPr>
        <p:grpSpPr>
          <a:xfrm>
            <a:off x="8278634" y="93663"/>
            <a:ext cx="591258" cy="630000"/>
            <a:chOff x="8278634" y="93663"/>
            <a:chExt cx="591258" cy="630000"/>
          </a:xfrm>
        </p:grpSpPr>
        <p:sp>
          <p:nvSpPr>
            <p:cNvPr id="133"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0"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34" name="Rectangle 133"/>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Tree>
    <p:custDataLst>
      <p:tags r:id="rId1"/>
    </p:custDataLst>
    <p:extLst>
      <p:ext uri="{BB962C8B-B14F-4D97-AF65-F5344CB8AC3E}">
        <p14:creationId xmlns:p14="http://schemas.microsoft.com/office/powerpoint/2010/main" val="37966489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6" name="Freeform 5"/>
          <p:cNvSpPr>
            <a:spLocks noChangeAspect="1"/>
          </p:cNvSpPr>
          <p:nvPr/>
        </p:nvSpPr>
        <p:spPr bwMode="auto">
          <a:xfrm>
            <a:off x="1281938"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7" name="Freeform 5"/>
          <p:cNvSpPr>
            <a:spLocks noChangeAspect="1"/>
          </p:cNvSpPr>
          <p:nvPr/>
        </p:nvSpPr>
        <p:spPr bwMode="auto">
          <a:xfrm>
            <a:off x="2571805"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88" name="Freeform 5"/>
          <p:cNvSpPr>
            <a:spLocks noChangeAspect="1"/>
          </p:cNvSpPr>
          <p:nvPr/>
        </p:nvSpPr>
        <p:spPr bwMode="auto">
          <a:xfrm>
            <a:off x="3861672"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90" name="Freeform 5"/>
          <p:cNvSpPr>
            <a:spLocks noChangeAspect="1"/>
          </p:cNvSpPr>
          <p:nvPr/>
        </p:nvSpPr>
        <p:spPr bwMode="auto">
          <a:xfrm>
            <a:off x="5151539"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91" name="Freeform 5"/>
          <p:cNvSpPr>
            <a:spLocks noChangeAspect="1"/>
          </p:cNvSpPr>
          <p:nvPr/>
        </p:nvSpPr>
        <p:spPr bwMode="auto">
          <a:xfrm>
            <a:off x="6441406"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duotone>
                <a:schemeClr val="accent3">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92" name="Freeform 5"/>
          <p:cNvSpPr>
            <a:spLocks noChangeAspect="1"/>
          </p:cNvSpPr>
          <p:nvPr/>
        </p:nvSpPr>
        <p:spPr bwMode="auto">
          <a:xfrm>
            <a:off x="7731273" y="972958"/>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2" name="Title 1"/>
          <p:cNvSpPr>
            <a:spLocks noGrp="1"/>
          </p:cNvSpPr>
          <p:nvPr>
            <p:ph type="title"/>
          </p:nvPr>
        </p:nvSpPr>
        <p:spPr>
          <a:xfrm>
            <a:off x="169527" y="144334"/>
            <a:ext cx="7271334" cy="857250"/>
          </a:xfrm>
        </p:spPr>
        <p:txBody>
          <a:bodyPr/>
          <a:lstStyle/>
          <a:p>
            <a:r>
              <a:rPr lang="en-US" sz="3600" dirty="0" err="1">
                <a:solidFill>
                  <a:schemeClr val="accent3"/>
                </a:solidFill>
              </a:rPr>
              <a:t>Futbolistas</a:t>
            </a:r>
            <a:r>
              <a:rPr lang="en-US" sz="3600" dirty="0">
                <a:solidFill>
                  <a:schemeClr val="accent3"/>
                </a:solidFill>
              </a:rPr>
              <a:t> </a:t>
            </a:r>
            <a:r>
              <a:rPr lang="en-US" sz="3600" dirty="0" err="1" smtClean="0">
                <a:solidFill>
                  <a:schemeClr val="accent3"/>
                </a:solidFill>
              </a:rPr>
              <a:t>Destacados</a:t>
            </a:r>
            <a:r>
              <a:rPr lang="en-GB" sz="3600" dirty="0" smtClean="0">
                <a:solidFill>
                  <a:schemeClr val="accent3"/>
                </a:solidFill>
              </a:rPr>
              <a:t>: </a:t>
            </a:r>
            <a:r>
              <a:rPr lang="en-GB" sz="3600" dirty="0"/>
              <a:t>RODRIGUEZ</a:t>
            </a:r>
            <a:br>
              <a:rPr lang="en-GB" sz="3600" dirty="0"/>
            </a:br>
            <a:r>
              <a:rPr lang="en-GB" dirty="0" err="1"/>
              <a:t>Perfiles</a:t>
            </a:r>
            <a:r>
              <a:rPr lang="en-GB" dirty="0"/>
              <a:t> y </a:t>
            </a:r>
            <a:r>
              <a:rPr lang="en-GB" dirty="0" err="1"/>
              <a:t>Seguidores</a:t>
            </a:r>
            <a:endParaRPr lang="en-GB" sz="1800" dirty="0"/>
          </a:p>
        </p:txBody>
      </p:sp>
      <p:sp>
        <p:nvSpPr>
          <p:cNvPr id="94" name="Freeform 5"/>
          <p:cNvSpPr>
            <a:spLocks noChangeAspect="1"/>
          </p:cNvSpPr>
          <p:nvPr/>
        </p:nvSpPr>
        <p:spPr bwMode="auto">
          <a:xfrm>
            <a:off x="5122696" y="1979327"/>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7" name="TextBox 96"/>
          <p:cNvSpPr txBox="1"/>
          <p:nvPr/>
        </p:nvSpPr>
        <p:spPr>
          <a:xfrm>
            <a:off x="5519353" y="3617387"/>
            <a:ext cx="1488254" cy="253916"/>
          </a:xfrm>
          <a:prstGeom prst="rect">
            <a:avLst/>
          </a:prstGeom>
          <a:noFill/>
        </p:spPr>
        <p:txBody>
          <a:bodyPr wrap="square" rtlCol="0">
            <a:spAutoFit/>
          </a:bodyPr>
          <a:lstStyle/>
          <a:p>
            <a:pPr algn="ctr" defTabSz="631825"/>
            <a:r>
              <a:rPr lang="en-GB" sz="1050" dirty="0" smtClean="0">
                <a:solidFill>
                  <a:schemeClr val="accent3"/>
                </a:solidFill>
                <a:latin typeface="+mj-lt"/>
              </a:rPr>
              <a:t>PATROCINADORES:</a:t>
            </a:r>
            <a:endParaRPr lang="en-GB" sz="1050" dirty="0">
              <a:solidFill>
                <a:schemeClr val="accent3"/>
              </a:solidFill>
              <a:latin typeface="+mj-lt"/>
            </a:endParaRPr>
          </a:p>
        </p:txBody>
      </p:sp>
      <p:sp>
        <p:nvSpPr>
          <p:cNvPr id="98" name="TextBox 97"/>
          <p:cNvSpPr txBox="1"/>
          <p:nvPr/>
        </p:nvSpPr>
        <p:spPr>
          <a:xfrm>
            <a:off x="5518845" y="2166640"/>
            <a:ext cx="1482695" cy="253916"/>
          </a:xfrm>
          <a:prstGeom prst="rect">
            <a:avLst/>
          </a:prstGeom>
          <a:noFill/>
        </p:spPr>
        <p:txBody>
          <a:bodyPr wrap="square" rtlCol="0">
            <a:spAutoFit/>
          </a:bodyPr>
          <a:lstStyle/>
          <a:p>
            <a:pPr algn="ctr" defTabSz="631825"/>
            <a:r>
              <a:rPr lang="en-GB" sz="1050" dirty="0" smtClean="0">
                <a:solidFill>
                  <a:schemeClr val="accent3"/>
                </a:solidFill>
                <a:latin typeface="+mj-lt"/>
              </a:rPr>
              <a:t>SEGUIDORES</a:t>
            </a:r>
          </a:p>
        </p:txBody>
      </p:sp>
      <p:sp>
        <p:nvSpPr>
          <p:cNvPr id="99" name="Rectangle 98"/>
          <p:cNvSpPr/>
          <p:nvPr/>
        </p:nvSpPr>
        <p:spPr>
          <a:xfrm>
            <a:off x="5275330" y="3129551"/>
            <a:ext cx="970137" cy="535981"/>
          </a:xfrm>
          <a:prstGeom prst="rect">
            <a:avLst/>
          </a:prstGeom>
        </p:spPr>
        <p:txBody>
          <a:bodyPr wrap="none">
            <a:spAutoFit/>
          </a:bodyPr>
          <a:lstStyle/>
          <a:p>
            <a:pPr algn="ctr">
              <a:lnSpc>
                <a:spcPct val="70000"/>
              </a:lnSpc>
            </a:pPr>
            <a:r>
              <a:rPr lang="en-GB" sz="2800" dirty="0">
                <a:solidFill>
                  <a:schemeClr val="bg1"/>
                </a:solidFill>
                <a:latin typeface="+mj-lt"/>
              </a:rPr>
              <a:t>3.1 M</a:t>
            </a:r>
            <a:r>
              <a:rPr lang="en-GB" sz="3200" dirty="0">
                <a:solidFill>
                  <a:schemeClr val="bg1"/>
                </a:solidFill>
                <a:latin typeface="+mj-lt"/>
              </a:rPr>
              <a:t> </a:t>
            </a:r>
            <a:br>
              <a:rPr lang="en-GB" sz="3200" dirty="0">
                <a:solidFill>
                  <a:schemeClr val="bg1"/>
                </a:solidFill>
                <a:latin typeface="+mj-lt"/>
              </a:rPr>
            </a:br>
            <a:r>
              <a:rPr lang="en-GB" sz="900" dirty="0" smtClean="0">
                <a:solidFill>
                  <a:schemeClr val="bg1"/>
                </a:solidFill>
              </a:rPr>
              <a:t>FB likes</a:t>
            </a:r>
            <a:endParaRPr lang="en-GB" sz="900" dirty="0">
              <a:solidFill>
                <a:schemeClr val="bg1"/>
              </a:solidFill>
            </a:endParaRPr>
          </a:p>
        </p:txBody>
      </p:sp>
      <p:sp>
        <p:nvSpPr>
          <p:cNvPr id="100" name="Freeform 73"/>
          <p:cNvSpPr>
            <a:spLocks noChangeAspect="1"/>
          </p:cNvSpPr>
          <p:nvPr/>
        </p:nvSpPr>
        <p:spPr bwMode="auto">
          <a:xfrm>
            <a:off x="5639597" y="2481258"/>
            <a:ext cx="280440" cy="576000"/>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1" name="Freeform 237"/>
          <p:cNvSpPr>
            <a:spLocks noChangeAspect="1"/>
          </p:cNvSpPr>
          <p:nvPr/>
        </p:nvSpPr>
        <p:spPr bwMode="auto">
          <a:xfrm>
            <a:off x="6403249" y="2540772"/>
            <a:ext cx="690236" cy="52077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102" name="Rectangle 101"/>
          <p:cNvSpPr/>
          <p:nvPr/>
        </p:nvSpPr>
        <p:spPr>
          <a:xfrm>
            <a:off x="6147214" y="3129551"/>
            <a:ext cx="1213795" cy="512448"/>
          </a:xfrm>
          <a:prstGeom prst="rect">
            <a:avLst/>
          </a:prstGeom>
        </p:spPr>
        <p:txBody>
          <a:bodyPr wrap="none">
            <a:spAutoFit/>
          </a:bodyPr>
          <a:lstStyle/>
          <a:p>
            <a:pPr algn="ctr">
              <a:lnSpc>
                <a:spcPct val="70000"/>
              </a:lnSpc>
            </a:pPr>
            <a:r>
              <a:rPr lang="en-GB" sz="3200" dirty="0">
                <a:solidFill>
                  <a:schemeClr val="bg1"/>
                </a:solidFill>
                <a:latin typeface="+mj-lt"/>
              </a:rPr>
              <a:t>2.07 M</a:t>
            </a:r>
            <a:br>
              <a:rPr lang="en-GB" sz="3200" dirty="0">
                <a:solidFill>
                  <a:schemeClr val="bg1"/>
                </a:solidFill>
                <a:latin typeface="+mj-lt"/>
              </a:rPr>
            </a:br>
            <a:r>
              <a:rPr lang="en-GB" sz="700" dirty="0">
                <a:solidFill>
                  <a:schemeClr val="bg1"/>
                </a:solidFill>
              </a:rPr>
              <a:t>T</a:t>
            </a:r>
            <a:r>
              <a:rPr lang="en-GB" sz="700" dirty="0" smtClean="0">
                <a:solidFill>
                  <a:schemeClr val="bg1"/>
                </a:solidFill>
              </a:rPr>
              <a:t>witter</a:t>
            </a:r>
            <a:endParaRPr lang="en-GB" sz="700" dirty="0">
              <a:solidFill>
                <a:schemeClr val="bg1"/>
              </a:solidFill>
            </a:endParaRPr>
          </a:p>
        </p:txBody>
      </p:sp>
      <p:sp>
        <p:nvSpPr>
          <p:cNvPr id="103" name="TextBox 102"/>
          <p:cNvSpPr txBox="1"/>
          <p:nvPr/>
        </p:nvSpPr>
        <p:spPr>
          <a:xfrm rot="1823170">
            <a:off x="6241602" y="2106360"/>
            <a:ext cx="1476331" cy="313932"/>
          </a:xfrm>
          <a:prstGeom prst="rect">
            <a:avLst/>
          </a:prstGeom>
          <a:noFill/>
        </p:spPr>
        <p:txBody>
          <a:bodyPr wrap="square" rtlCol="0">
            <a:spAutoFit/>
          </a:bodyPr>
          <a:lstStyle/>
          <a:p>
            <a:pPr>
              <a:lnSpc>
                <a:spcPct val="90000"/>
              </a:lnSpc>
            </a:pPr>
            <a:r>
              <a:rPr lang="en-GB" sz="1600" dirty="0">
                <a:solidFill>
                  <a:schemeClr val="accent3"/>
                </a:solidFill>
                <a:latin typeface="+mj-lt"/>
              </a:rPr>
              <a:t>COLOMBIA</a:t>
            </a:r>
          </a:p>
        </p:txBody>
      </p:sp>
      <p:sp>
        <p:nvSpPr>
          <p:cNvPr id="121" name="Freeform 5"/>
          <p:cNvSpPr>
            <a:spLocks noChangeAspect="1"/>
          </p:cNvSpPr>
          <p:nvPr/>
        </p:nvSpPr>
        <p:spPr bwMode="auto">
          <a:xfrm>
            <a:off x="7489551" y="2561320"/>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3"/>
            </a:solidFill>
          </a:ln>
        </p:spPr>
        <p:txBody>
          <a:bodyPr vert="horz" wrap="square" lIns="91440" tIns="45720" rIns="91440" bIns="45720" numCol="1" anchor="ctr" anchorCtr="0" compatLnSpc="1">
            <a:prstTxWarp prst="textNoShape">
              <a:avLst/>
            </a:prstTxWarp>
          </a:bodyPr>
          <a:lstStyle/>
          <a:p>
            <a:pPr lvl="0" algn="ctr" defTabSz="500063"/>
            <a:r>
              <a:rPr lang="en-GB" sz="1100" dirty="0">
                <a:solidFill>
                  <a:prstClr val="white"/>
                </a:solidFill>
                <a:latin typeface="Impact"/>
              </a:rPr>
              <a:t>CLUB:</a:t>
            </a:r>
            <a:r>
              <a:rPr lang="en-GB" sz="1000" dirty="0">
                <a:solidFill>
                  <a:prstClr val="white"/>
                </a:solidFill>
              </a:rPr>
              <a:t/>
            </a:r>
            <a:br>
              <a:rPr lang="en-GB" sz="1000" dirty="0">
                <a:solidFill>
                  <a:prstClr val="white"/>
                </a:solidFill>
              </a:rPr>
            </a:br>
            <a:r>
              <a:rPr lang="en-GB" sz="1000" dirty="0" smtClean="0">
                <a:solidFill>
                  <a:prstClr val="white"/>
                </a:solidFill>
              </a:rPr>
              <a:t>AS Monaco</a:t>
            </a:r>
            <a:endParaRPr lang="en-GB" sz="1000" dirty="0">
              <a:solidFill>
                <a:prstClr val="white"/>
              </a:solidFill>
            </a:endParaRPr>
          </a:p>
          <a:p>
            <a:pPr lvl="0" algn="ctr" defTabSz="500063">
              <a:spcBef>
                <a:spcPts val="100"/>
              </a:spcBef>
            </a:pPr>
            <a:r>
              <a:rPr lang="en-GB" sz="1100" dirty="0" smtClean="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a:solidFill>
                  <a:prstClr val="white"/>
                </a:solidFill>
              </a:rPr>
              <a:t>23</a:t>
            </a:r>
          </a:p>
          <a:p>
            <a:pPr lvl="0" algn="ctr" defTabSz="500063">
              <a:spcBef>
                <a:spcPts val="100"/>
              </a:spcBef>
            </a:pPr>
            <a:r>
              <a:rPr lang="en-GB" sz="1100" dirty="0">
                <a:solidFill>
                  <a:prstClr val="white"/>
                </a:solidFill>
                <a:latin typeface="Impact"/>
              </a:rPr>
              <a:t>POSICIÓN: </a:t>
            </a:r>
            <a:r>
              <a:rPr lang="en-GB" sz="1000" dirty="0" err="1">
                <a:solidFill>
                  <a:prstClr val="white"/>
                </a:solidFill>
              </a:rPr>
              <a:t>centrocampista</a:t>
            </a:r>
            <a:endParaRPr lang="en-GB" sz="1000" dirty="0">
              <a:solidFill>
                <a:prstClr val="white"/>
              </a:solidFill>
            </a:endParaRPr>
          </a:p>
          <a:p>
            <a:pPr lvl="0" algn="ctr" defTabSz="500063">
              <a:spcBef>
                <a:spcPts val="100"/>
              </a:spcBef>
            </a:pPr>
            <a:r>
              <a:rPr lang="en-GB" sz="1000" dirty="0" err="1">
                <a:solidFill>
                  <a:prstClr val="white"/>
                </a:solidFill>
              </a:rPr>
              <a:t>atacante</a:t>
            </a:r>
            <a:endParaRPr lang="en-GB" sz="1000" dirty="0">
              <a:solidFill>
                <a:prstClr val="white"/>
              </a:solidFill>
            </a:endParaRPr>
          </a:p>
        </p:txBody>
      </p:sp>
      <p:cxnSp>
        <p:nvCxnSpPr>
          <p:cNvPr id="122" name="Straight Connector 121"/>
          <p:cNvCxnSpPr/>
          <p:nvPr/>
        </p:nvCxnSpPr>
        <p:spPr>
          <a:xfrm>
            <a:off x="7392171" y="3296753"/>
            <a:ext cx="9738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6077096" y="3867548"/>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96" name="TextBox 95"/>
          <p:cNvSpPr txBox="1"/>
          <p:nvPr/>
        </p:nvSpPr>
        <p:spPr>
          <a:xfrm rot="19834873">
            <a:off x="4835095" y="2036926"/>
            <a:ext cx="1667472" cy="300082"/>
          </a:xfrm>
          <a:prstGeom prst="rect">
            <a:avLst/>
          </a:prstGeom>
          <a:noFill/>
        </p:spPr>
        <p:txBody>
          <a:bodyPr wrap="square" rtlCol="0">
            <a:spAutoFit/>
          </a:bodyPr>
          <a:lstStyle/>
          <a:p>
            <a:pPr>
              <a:lnSpc>
                <a:spcPct val="90000"/>
              </a:lnSpc>
            </a:pPr>
            <a:r>
              <a:rPr lang="en-GB" sz="1500" dirty="0">
                <a:solidFill>
                  <a:schemeClr val="bg1"/>
                </a:solidFill>
                <a:latin typeface="+mj-lt"/>
              </a:rPr>
              <a:t>JAMES RODRIGUEZ</a:t>
            </a:r>
          </a:p>
        </p:txBody>
      </p:sp>
      <p:cxnSp>
        <p:nvCxnSpPr>
          <p:cNvPr id="79" name="Straight Connector 78"/>
          <p:cNvCxnSpPr/>
          <p:nvPr/>
        </p:nvCxnSpPr>
        <p:spPr>
          <a:xfrm>
            <a:off x="4867355" y="3296753"/>
            <a:ext cx="25149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9" name="TextBox 88"/>
          <p:cNvSpPr txBox="1"/>
          <p:nvPr/>
        </p:nvSpPr>
        <p:spPr>
          <a:xfrm>
            <a:off x="2364970" y="1964527"/>
            <a:ext cx="2627004" cy="276999"/>
          </a:xfrm>
          <a:prstGeom prst="rect">
            <a:avLst/>
          </a:prstGeom>
          <a:noFill/>
        </p:spPr>
        <p:txBody>
          <a:bodyPr wrap="square" rtlCol="0">
            <a:spAutoFit/>
          </a:bodyPr>
          <a:lstStyle/>
          <a:p>
            <a:pPr algn="r" defTabSz="631825"/>
            <a:r>
              <a:rPr lang="en-GB" sz="1200" dirty="0" err="1">
                <a:solidFill>
                  <a:prstClr val="white"/>
                </a:solidFill>
                <a:latin typeface="Impact"/>
              </a:rPr>
              <a:t>Apoyo</a:t>
            </a:r>
            <a:r>
              <a:rPr lang="en-GB" sz="1200" dirty="0">
                <a:solidFill>
                  <a:prstClr val="white"/>
                </a:solidFill>
                <a:latin typeface="Impact"/>
              </a:rPr>
              <a:t> a </a:t>
            </a:r>
            <a:r>
              <a:rPr lang="en-GB" sz="1200" dirty="0" err="1">
                <a:solidFill>
                  <a:prstClr val="white"/>
                </a:solidFill>
                <a:latin typeface="Impact"/>
              </a:rPr>
              <a:t>Causas</a:t>
            </a:r>
            <a:r>
              <a:rPr lang="en-GB" sz="1200" dirty="0">
                <a:solidFill>
                  <a:prstClr val="white"/>
                </a:solidFill>
                <a:latin typeface="Impact"/>
              </a:rPr>
              <a:t> </a:t>
            </a:r>
            <a:r>
              <a:rPr lang="en-GB" sz="1200" dirty="0" err="1">
                <a:solidFill>
                  <a:prstClr val="white"/>
                </a:solidFill>
                <a:latin typeface="Impact"/>
              </a:rPr>
              <a:t>Sociales</a:t>
            </a:r>
            <a:r>
              <a:rPr lang="en-GB" sz="1200" dirty="0">
                <a:solidFill>
                  <a:prstClr val="white"/>
                </a:solidFill>
                <a:latin typeface="Impact"/>
              </a:rPr>
              <a:t> </a:t>
            </a:r>
            <a:r>
              <a:rPr lang="en-GB" sz="1200" dirty="0" smtClean="0">
                <a:solidFill>
                  <a:schemeClr val="bg1"/>
                </a:solidFill>
                <a:latin typeface="+mj-lt"/>
              </a:rPr>
              <a:t>:</a:t>
            </a:r>
            <a:endParaRPr lang="en-GB" sz="1200" dirty="0">
              <a:solidFill>
                <a:schemeClr val="bg1"/>
              </a:solidFill>
              <a:latin typeface="+mj-lt"/>
            </a:endParaRPr>
          </a:p>
        </p:txBody>
      </p:sp>
      <p:pic>
        <p:nvPicPr>
          <p:cNvPr id="59" name="Picture 58"/>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116392" y="3955215"/>
            <a:ext cx="288000" cy="191652"/>
          </a:xfrm>
          <a:prstGeom prst="rect">
            <a:avLst/>
          </a:prstGeom>
        </p:spPr>
      </p:pic>
      <p:pic>
        <p:nvPicPr>
          <p:cNvPr id="61" name="Picture 60"/>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2457366" y="2214565"/>
            <a:ext cx="2441066" cy="1616073"/>
          </a:xfrm>
          <a:prstGeom prst="rect">
            <a:avLst/>
          </a:prstGeom>
        </p:spPr>
      </p:pic>
      <p:cxnSp>
        <p:nvCxnSpPr>
          <p:cNvPr id="95" name="Straight Connector 94"/>
          <p:cNvCxnSpPr>
            <a:endCxn id="121" idx="1"/>
          </p:cNvCxnSpPr>
          <p:nvPr/>
        </p:nvCxnSpPr>
        <p:spPr>
          <a:xfrm>
            <a:off x="8119206" y="1887255"/>
            <a:ext cx="0" cy="674065"/>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7552471" y="1068649"/>
            <a:ext cx="288000" cy="288000"/>
          </a:xfrm>
          <a:prstGeom prst="rect">
            <a:avLst/>
          </a:prstGeom>
        </p:spPr>
      </p:pic>
      <p:grpSp>
        <p:nvGrpSpPr>
          <p:cNvPr id="93" name="Group 92"/>
          <p:cNvGrpSpPr/>
          <p:nvPr/>
        </p:nvGrpSpPr>
        <p:grpSpPr>
          <a:xfrm>
            <a:off x="1287872" y="950542"/>
            <a:ext cx="7241264" cy="914297"/>
            <a:chOff x="1281938" y="972958"/>
            <a:chExt cx="7241264" cy="914297"/>
          </a:xfrm>
          <a:solidFill>
            <a:srgbClr val="000000">
              <a:alpha val="1176"/>
            </a:srgbClr>
          </a:solidFill>
        </p:grpSpPr>
        <p:sp>
          <p:nvSpPr>
            <p:cNvPr id="104" name="Rectangle 103">
              <a:hlinkClick r:id="rId12" action="ppaction://hlinksldjump"/>
            </p:cNvPr>
            <p:cNvSpPr/>
            <p:nvPr/>
          </p:nvSpPr>
          <p:spPr>
            <a:xfrm>
              <a:off x="1281938"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05" name="Rectangle 104">
              <a:hlinkClick r:id="rId13" action="ppaction://hlinksldjump"/>
            </p:cNvPr>
            <p:cNvSpPr/>
            <p:nvPr/>
          </p:nvSpPr>
          <p:spPr>
            <a:xfrm>
              <a:off x="2546443"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06" name="Rectangle 105">
              <a:hlinkClick r:id="rId14" action="ppaction://hlinksldjump"/>
            </p:cNvPr>
            <p:cNvSpPr/>
            <p:nvPr/>
          </p:nvSpPr>
          <p:spPr>
            <a:xfrm>
              <a:off x="3861672"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07" name="Rectangle 106">
              <a:hlinkClick r:id="rId15" action="ppaction://hlinksldjump"/>
            </p:cNvPr>
            <p:cNvSpPr/>
            <p:nvPr/>
          </p:nvSpPr>
          <p:spPr>
            <a:xfrm>
              <a:off x="5152419"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08" name="Rectangle 107">
              <a:hlinkClick r:id="rId16" action="ppaction://hlinksldjump"/>
            </p:cNvPr>
            <p:cNvSpPr/>
            <p:nvPr/>
          </p:nvSpPr>
          <p:spPr>
            <a:xfrm>
              <a:off x="6441406"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09" name="Rectangle 108">
              <a:hlinkClick r:id="rId17" action="ppaction://hlinksldjump"/>
            </p:cNvPr>
            <p:cNvSpPr/>
            <p:nvPr/>
          </p:nvSpPr>
          <p:spPr>
            <a:xfrm>
              <a:off x="7711774" y="972958"/>
              <a:ext cx="811428" cy="914297"/>
            </a:xfrm>
            <a:prstGeom prst="rect">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55" name="Rectangle 54">
            <a:hlinkClick r:id="rId1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smtClean="0">
                <a:solidFill>
                  <a:schemeClr val="tx1"/>
                </a:solidFill>
                <a:latin typeface="+mj-lt"/>
                <a:cs typeface="Arial" pitchFamily="34" charset="0"/>
              </a:rPr>
              <a:t>MAIN MENU</a:t>
            </a:r>
            <a:endParaRPr lang="en-GB" sz="900" dirty="0">
              <a:solidFill>
                <a:schemeClr val="tx1"/>
              </a:solidFill>
              <a:latin typeface="+mj-lt"/>
              <a:cs typeface="Arial" pitchFamily="34" charset="0"/>
            </a:endParaRPr>
          </a:p>
        </p:txBody>
      </p:sp>
      <p:grpSp>
        <p:nvGrpSpPr>
          <p:cNvPr id="56" name="Group 55"/>
          <p:cNvGrpSpPr/>
          <p:nvPr/>
        </p:nvGrpSpPr>
        <p:grpSpPr>
          <a:xfrm>
            <a:off x="1637994" y="4734632"/>
            <a:ext cx="7506006" cy="417693"/>
            <a:chOff x="1637994" y="4734632"/>
            <a:chExt cx="7506006" cy="417693"/>
          </a:xfrm>
        </p:grpSpPr>
        <p:grpSp>
          <p:nvGrpSpPr>
            <p:cNvPr id="57" name="Group 56"/>
            <p:cNvGrpSpPr/>
            <p:nvPr/>
          </p:nvGrpSpPr>
          <p:grpSpPr>
            <a:xfrm>
              <a:off x="1637994" y="4835525"/>
              <a:ext cx="7506006" cy="316800"/>
              <a:chOff x="1914453" y="4835525"/>
              <a:chExt cx="8255647" cy="316800"/>
            </a:xfrm>
          </p:grpSpPr>
          <p:sp>
            <p:nvSpPr>
              <p:cNvPr id="77" name="Rectangle 76">
                <a:hlinkClick r:id="rId1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8" name="Rectangle 77">
                <a:hlinkClick r:id="rId2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2" name="Rectangle 81">
                <a:hlinkClick r:id="rId2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3" name="Rectangle 82">
                <a:hlinkClick r:id="rId2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4" name="Rectangle 83">
                <a:hlinkClick r:id="rId2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5" name="Rectangle 84">
                <a:hlinkClick r:id="rId24"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10" name="Rectangle 109">
                <a:hlinkClick r:id="rId2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11" name="Rectangle 110">
                <a:hlinkClick r:id="rId2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58" name="Isosceles Triangle 57"/>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115" name="Group 114"/>
          <p:cNvGrpSpPr/>
          <p:nvPr/>
        </p:nvGrpSpPr>
        <p:grpSpPr>
          <a:xfrm>
            <a:off x="8338204" y="1349892"/>
            <a:ext cx="659964" cy="215872"/>
            <a:chOff x="546456" y="1335124"/>
            <a:chExt cx="512298" cy="215872"/>
          </a:xfrm>
        </p:grpSpPr>
        <p:sp>
          <p:nvSpPr>
            <p:cNvPr id="116" name="Chevron 115">
              <a:hlinkClick r:id="" action="ppaction://hlinkshowjump?jump=nextslide"/>
            </p:cNvPr>
            <p:cNvSpPr/>
            <p:nvPr/>
          </p:nvSpPr>
          <p:spPr>
            <a:xfrm>
              <a:off x="88223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17" name="TextBox 116">
              <a:hlinkClick r:id="" action="ppaction://hlinkshowjump?jump=nextslide"/>
            </p:cNvPr>
            <p:cNvSpPr txBox="1"/>
            <p:nvPr/>
          </p:nvSpPr>
          <p:spPr>
            <a:xfrm>
              <a:off x="546456" y="1341548"/>
              <a:ext cx="446962" cy="184666"/>
            </a:xfrm>
            <a:prstGeom prst="rect">
              <a:avLst/>
            </a:prstGeom>
            <a:noFill/>
          </p:spPr>
          <p:txBody>
            <a:bodyPr wrap="square" rtlCol="0">
              <a:spAutoFit/>
            </a:bodyPr>
            <a:lstStyle/>
            <a:p>
              <a:pPr lvl="0" algn="r"/>
              <a:r>
                <a:rPr lang="en-GB" sz="600" cap="all" dirty="0">
                  <a:solidFill>
                    <a:prstClr val="white"/>
                  </a:solidFill>
                  <a:latin typeface="Impact"/>
                  <a:ea typeface="+mj-ea"/>
                  <a:cs typeface="+mj-cs"/>
                </a:rPr>
                <a:t>SIGUIENTE</a:t>
              </a:r>
            </a:p>
          </p:txBody>
        </p:sp>
      </p:grpSp>
      <p:grpSp>
        <p:nvGrpSpPr>
          <p:cNvPr id="123" name="Group 122"/>
          <p:cNvGrpSpPr/>
          <p:nvPr/>
        </p:nvGrpSpPr>
        <p:grpSpPr>
          <a:xfrm>
            <a:off x="619295" y="1308084"/>
            <a:ext cx="694783" cy="415498"/>
            <a:chOff x="521551" y="1294286"/>
            <a:chExt cx="572441" cy="415498"/>
          </a:xfrm>
        </p:grpSpPr>
        <p:sp>
          <p:nvSpPr>
            <p:cNvPr id="124" name="Chevron 123">
              <a:hlinkClick r:id="rId27" action="ppaction://hlinksldjump"/>
            </p:cNvPr>
            <p:cNvSpPr/>
            <p:nvPr/>
          </p:nvSpPr>
          <p:spPr>
            <a:xfrm rot="10800000">
              <a:off x="521551" y="1335124"/>
              <a:ext cx="176523" cy="215872"/>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5" name="TextBox 124">
              <a:hlinkClick r:id="rId27"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sp>
        <p:nvSpPr>
          <p:cNvPr id="126" name="TextBox 125"/>
          <p:cNvSpPr txBox="1"/>
          <p:nvPr/>
        </p:nvSpPr>
        <p:spPr>
          <a:xfrm>
            <a:off x="350649" y="4698328"/>
            <a:ext cx="3215378" cy="176972"/>
          </a:xfrm>
          <a:prstGeom prst="rect">
            <a:avLst/>
          </a:prstGeom>
          <a:noFill/>
        </p:spPr>
        <p:txBody>
          <a:bodyPr wrap="none" rtlCol="0">
            <a:spAutoFit/>
          </a:bodyPr>
          <a:lstStyle/>
          <a:p>
            <a:r>
              <a:rPr lang="en-GB" sz="550" dirty="0" err="1">
                <a:solidFill>
                  <a:schemeClr val="bg1"/>
                </a:solidFill>
              </a:rPr>
              <a:t>Fuente</a:t>
            </a:r>
            <a:r>
              <a:rPr lang="en-GB" sz="550" dirty="0">
                <a:solidFill>
                  <a:schemeClr val="bg1"/>
                </a:solidFill>
              </a:rPr>
              <a:t>: </a:t>
            </a:r>
            <a:r>
              <a:rPr lang="en-GB" sz="550" dirty="0" smtClean="0">
                <a:solidFill>
                  <a:schemeClr val="bg1"/>
                </a:solidFill>
              </a:rPr>
              <a:t>Insights de </a:t>
            </a:r>
            <a:r>
              <a:rPr lang="en-GB" sz="550" dirty="0">
                <a:solidFill>
                  <a:schemeClr val="bg1"/>
                </a:solidFill>
              </a:rPr>
              <a:t>OMG en 81 </a:t>
            </a:r>
            <a:r>
              <a:rPr lang="en-GB" sz="550" dirty="0" err="1">
                <a:solidFill>
                  <a:schemeClr val="bg1"/>
                </a:solidFill>
              </a:rPr>
              <a:t>mercados</a:t>
            </a:r>
            <a:r>
              <a:rPr lang="en-GB" sz="550" dirty="0">
                <a:solidFill>
                  <a:schemeClr val="bg1"/>
                </a:solidFill>
              </a:rPr>
              <a:t>. </a:t>
            </a:r>
            <a:r>
              <a:rPr lang="en-GB" sz="550" dirty="0" err="1">
                <a:solidFill>
                  <a:schemeClr val="bg1"/>
                </a:solidFill>
              </a:rPr>
              <a:t>Trabajo</a:t>
            </a:r>
            <a:r>
              <a:rPr lang="en-GB" sz="550" dirty="0">
                <a:solidFill>
                  <a:schemeClr val="bg1"/>
                </a:solidFill>
              </a:rPr>
              <a:t> de campo: 15 de mayo - 31 de mayo de 2014.</a:t>
            </a:r>
          </a:p>
        </p:txBody>
      </p:sp>
      <p:grpSp>
        <p:nvGrpSpPr>
          <p:cNvPr id="127" name="Group 126"/>
          <p:cNvGrpSpPr/>
          <p:nvPr/>
        </p:nvGrpSpPr>
        <p:grpSpPr>
          <a:xfrm>
            <a:off x="8278634" y="93663"/>
            <a:ext cx="591258" cy="630000"/>
            <a:chOff x="8278634" y="93663"/>
            <a:chExt cx="591258" cy="630000"/>
          </a:xfrm>
        </p:grpSpPr>
        <p:sp>
          <p:nvSpPr>
            <p:cNvPr id="128"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8"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29" name="Rectangle 128"/>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Tree>
    <p:custDataLst>
      <p:tags r:id="rId1"/>
    </p:custDataLst>
    <p:extLst>
      <p:ext uri="{BB962C8B-B14F-4D97-AF65-F5344CB8AC3E}">
        <p14:creationId xmlns:p14="http://schemas.microsoft.com/office/powerpoint/2010/main" val="13106772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408" y="49842"/>
            <a:ext cx="8229600" cy="376826"/>
          </a:xfrm>
        </p:spPr>
        <p:txBody>
          <a:bodyPr/>
          <a:lstStyle/>
          <a:p>
            <a:r>
              <a:rPr lang="es" dirty="0">
                <a:solidFill>
                  <a:schemeClr val="accent3"/>
                </a:solidFill>
              </a:rPr>
              <a:t>Patrocinadores de la </a:t>
            </a:r>
            <a:r>
              <a:rPr lang="es" dirty="0"/>
              <a:t>Copa Mundial</a:t>
            </a:r>
            <a:r>
              <a:rPr lang="es" dirty="0">
                <a:solidFill>
                  <a:schemeClr val="accent3"/>
                </a:solidFill>
              </a:rPr>
              <a:t> 2014 - AMÉRICA LATINA</a:t>
            </a:r>
            <a:endParaRPr lang="en-GB" dirty="0">
              <a:solidFill>
                <a:schemeClr val="accent3"/>
              </a:solidFill>
            </a:endParaRPr>
          </a:p>
        </p:txBody>
      </p:sp>
      <p:sp>
        <p:nvSpPr>
          <p:cNvPr id="19" name="Rectangle 18"/>
          <p:cNvSpPr/>
          <p:nvPr/>
        </p:nvSpPr>
        <p:spPr>
          <a:xfrm>
            <a:off x="104026" y="449965"/>
            <a:ext cx="2789546" cy="261610"/>
          </a:xfrm>
          <a:prstGeom prst="rect">
            <a:avLst/>
          </a:prstGeom>
        </p:spPr>
        <p:txBody>
          <a:bodyPr wrap="none">
            <a:spAutoFit/>
          </a:bodyPr>
          <a:lstStyle/>
          <a:p>
            <a:r>
              <a:rPr lang="es" sz="1100" cap="all" dirty="0">
                <a:solidFill>
                  <a:prstClr val="white"/>
                </a:solidFill>
                <a:latin typeface="Impact"/>
              </a:rPr>
              <a:t>HAZ CLIC EN la marca para más información</a:t>
            </a:r>
            <a:endParaRPr lang="es" sz="1600" dirty="0"/>
          </a:p>
        </p:txBody>
      </p:sp>
      <p:grpSp>
        <p:nvGrpSpPr>
          <p:cNvPr id="28" name="Group 27"/>
          <p:cNvGrpSpPr/>
          <p:nvPr/>
        </p:nvGrpSpPr>
        <p:grpSpPr>
          <a:xfrm>
            <a:off x="417018" y="310106"/>
            <a:ext cx="8594306" cy="4106434"/>
            <a:chOff x="419571" y="934289"/>
            <a:chExt cx="7518549" cy="3592428"/>
          </a:xfrm>
        </p:grpSpPr>
        <p:grpSp>
          <p:nvGrpSpPr>
            <p:cNvPr id="29" name="Group 28"/>
            <p:cNvGrpSpPr/>
            <p:nvPr/>
          </p:nvGrpSpPr>
          <p:grpSpPr>
            <a:xfrm>
              <a:off x="2940088" y="934289"/>
              <a:ext cx="4998032" cy="3592427"/>
              <a:chOff x="1636009" y="1057522"/>
              <a:chExt cx="4998032" cy="3592427"/>
            </a:xfrm>
          </p:grpSpPr>
          <p:sp>
            <p:nvSpPr>
              <p:cNvPr id="42" name="Freeform 5"/>
              <p:cNvSpPr>
                <a:spLocks/>
              </p:cNvSpPr>
              <p:nvPr/>
            </p:nvSpPr>
            <p:spPr bwMode="auto">
              <a:xfrm>
                <a:off x="163600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3" name="Freeform 5"/>
              <p:cNvSpPr>
                <a:spLocks/>
              </p:cNvSpPr>
              <p:nvPr/>
            </p:nvSpPr>
            <p:spPr bwMode="auto">
              <a:xfrm>
                <a:off x="28966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4" name="Freeform 5"/>
              <p:cNvSpPr>
                <a:spLocks/>
              </p:cNvSpPr>
              <p:nvPr/>
            </p:nvSpPr>
            <p:spPr bwMode="auto">
              <a:xfrm>
                <a:off x="415727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5417904" y="3240718"/>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0" name="Group 29"/>
            <p:cNvGrpSpPr/>
            <p:nvPr/>
          </p:nvGrpSpPr>
          <p:grpSpPr>
            <a:xfrm>
              <a:off x="1040375" y="2027663"/>
              <a:ext cx="6275094" cy="1409231"/>
              <a:chOff x="-901684" y="1055746"/>
              <a:chExt cx="6275094" cy="1409231"/>
            </a:xfrm>
          </p:grpSpPr>
          <p:sp>
            <p:nvSpPr>
              <p:cNvPr id="37" name="Freeform 5"/>
              <p:cNvSpPr>
                <a:spLocks/>
              </p:cNvSpPr>
              <p:nvPr/>
            </p:nvSpPr>
            <p:spPr bwMode="auto">
              <a:xfrm>
                <a:off x="375377"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8" name="Freeform 5"/>
              <p:cNvSpPr>
                <a:spLocks/>
              </p:cNvSpPr>
              <p:nvPr/>
            </p:nvSpPr>
            <p:spPr bwMode="auto">
              <a:xfrm>
                <a:off x="1636009"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9" name="Freeform 5"/>
              <p:cNvSpPr>
                <a:spLocks/>
              </p:cNvSpPr>
              <p:nvPr/>
            </p:nvSpPr>
            <p:spPr bwMode="auto">
              <a:xfrm>
                <a:off x="2896641"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0" name="Freeform 5"/>
              <p:cNvSpPr>
                <a:spLocks/>
              </p:cNvSpPr>
              <p:nvPr/>
            </p:nvSpPr>
            <p:spPr bwMode="auto">
              <a:xfrm>
                <a:off x="4157273"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1" name="Freeform 5"/>
              <p:cNvSpPr>
                <a:spLocks/>
              </p:cNvSpPr>
              <p:nvPr/>
            </p:nvSpPr>
            <p:spPr bwMode="auto">
              <a:xfrm>
                <a:off x="-901684"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1" name="Group 30"/>
            <p:cNvGrpSpPr/>
            <p:nvPr/>
          </p:nvGrpSpPr>
          <p:grpSpPr>
            <a:xfrm>
              <a:off x="419571" y="3117486"/>
              <a:ext cx="6258065" cy="1409231"/>
              <a:chOff x="375377" y="1057522"/>
              <a:chExt cx="6258065" cy="1409231"/>
            </a:xfrm>
          </p:grpSpPr>
          <p:sp>
            <p:nvSpPr>
              <p:cNvPr id="32" name="Freeform 5"/>
              <p:cNvSpPr>
                <a:spLocks/>
              </p:cNvSpPr>
              <p:nvPr/>
            </p:nvSpPr>
            <p:spPr bwMode="auto">
              <a:xfrm>
                <a:off x="375377"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3" name="Freeform 5"/>
              <p:cNvSpPr>
                <a:spLocks/>
              </p:cNvSpPr>
              <p:nvPr/>
            </p:nvSpPr>
            <p:spPr bwMode="auto">
              <a:xfrm>
                <a:off x="163585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 name="Freeform 5"/>
              <p:cNvSpPr>
                <a:spLocks/>
              </p:cNvSpPr>
              <p:nvPr/>
            </p:nvSpPr>
            <p:spPr bwMode="auto">
              <a:xfrm>
                <a:off x="28963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5" name="Freeform 5"/>
              <p:cNvSpPr>
                <a:spLocks/>
              </p:cNvSpPr>
              <p:nvPr/>
            </p:nvSpPr>
            <p:spPr bwMode="auto">
              <a:xfrm>
                <a:off x="415682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6" name="Freeform 5"/>
              <p:cNvSpPr>
                <a:spLocks/>
              </p:cNvSpPr>
              <p:nvPr/>
            </p:nvSpPr>
            <p:spPr bwMode="auto">
              <a:xfrm>
                <a:off x="5417305"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grpSp>
        <p:nvGrpSpPr>
          <p:cNvPr id="60" name="Group 59"/>
          <p:cNvGrpSpPr/>
          <p:nvPr/>
        </p:nvGrpSpPr>
        <p:grpSpPr>
          <a:xfrm>
            <a:off x="1157524" y="1729271"/>
            <a:ext cx="1667186" cy="570745"/>
            <a:chOff x="1157524" y="1790915"/>
            <a:chExt cx="1667186" cy="570745"/>
          </a:xfrm>
        </p:grpSpPr>
        <p:grpSp>
          <p:nvGrpSpPr>
            <p:cNvPr id="63" name="Group 62"/>
            <p:cNvGrpSpPr/>
            <p:nvPr/>
          </p:nvGrpSpPr>
          <p:grpSpPr>
            <a:xfrm>
              <a:off x="1157524" y="1790915"/>
              <a:ext cx="566383" cy="570745"/>
              <a:chOff x="676119" y="1816521"/>
              <a:chExt cx="833517" cy="833517"/>
            </a:xfrm>
          </p:grpSpPr>
          <p:grpSp>
            <p:nvGrpSpPr>
              <p:cNvPr id="65" name="Group 48"/>
              <p:cNvGrpSpPr>
                <a:grpSpLocks noChangeAspect="1"/>
              </p:cNvGrpSpPr>
              <p:nvPr/>
            </p:nvGrpSpPr>
            <p:grpSpPr>
              <a:xfrm>
                <a:off x="713622" y="1854864"/>
                <a:ext cx="756000" cy="756000"/>
                <a:chOff x="3639697" y="2022734"/>
                <a:chExt cx="1347333" cy="1347333"/>
              </a:xfrm>
            </p:grpSpPr>
            <p:sp>
              <p:nvSpPr>
                <p:cNvPr id="67" name="Oval 6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8" name="Oval 6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9" name="Oval 6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66" name="Oval 6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62" name="TextBox 61"/>
            <p:cNvSpPr txBox="1"/>
            <p:nvPr/>
          </p:nvSpPr>
          <p:spPr>
            <a:xfrm rot="1862503">
              <a:off x="1606189" y="1839397"/>
              <a:ext cx="1218521" cy="276999"/>
            </a:xfrm>
            <a:prstGeom prst="rect">
              <a:avLst/>
            </a:prstGeom>
            <a:noFill/>
          </p:spPr>
          <p:txBody>
            <a:bodyPr wrap="square" rtlCol="0">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grpSp>
        <p:nvGrpSpPr>
          <p:cNvPr id="70" name="Group 69"/>
          <p:cNvGrpSpPr/>
          <p:nvPr/>
        </p:nvGrpSpPr>
        <p:grpSpPr>
          <a:xfrm>
            <a:off x="2633267" y="1729271"/>
            <a:ext cx="1667186" cy="570745"/>
            <a:chOff x="1157524" y="1790915"/>
            <a:chExt cx="1667186" cy="570745"/>
          </a:xfrm>
        </p:grpSpPr>
        <p:grpSp>
          <p:nvGrpSpPr>
            <p:cNvPr id="71" name="Group 70"/>
            <p:cNvGrpSpPr/>
            <p:nvPr/>
          </p:nvGrpSpPr>
          <p:grpSpPr>
            <a:xfrm>
              <a:off x="1157524" y="1790915"/>
              <a:ext cx="566383" cy="570745"/>
              <a:chOff x="676119" y="1816521"/>
              <a:chExt cx="833517" cy="833517"/>
            </a:xfrm>
          </p:grpSpPr>
          <p:grpSp>
            <p:nvGrpSpPr>
              <p:cNvPr id="73" name="Group 48"/>
              <p:cNvGrpSpPr>
                <a:grpSpLocks noChangeAspect="1"/>
              </p:cNvGrpSpPr>
              <p:nvPr/>
            </p:nvGrpSpPr>
            <p:grpSpPr>
              <a:xfrm>
                <a:off x="713622" y="1854864"/>
                <a:ext cx="756000" cy="756000"/>
                <a:chOff x="3639697" y="2022734"/>
                <a:chExt cx="1347333" cy="1347333"/>
              </a:xfrm>
            </p:grpSpPr>
            <p:sp>
              <p:nvSpPr>
                <p:cNvPr id="75" name="Oval 7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6" name="Oval 7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7" name="Oval 7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74" name="Oval 73"/>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72" name="TextBox 7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Continental</a:t>
              </a:r>
            </a:p>
          </p:txBody>
        </p:sp>
      </p:grpSp>
      <p:grpSp>
        <p:nvGrpSpPr>
          <p:cNvPr id="78" name="Group 77"/>
          <p:cNvGrpSpPr/>
          <p:nvPr/>
        </p:nvGrpSpPr>
        <p:grpSpPr>
          <a:xfrm>
            <a:off x="4067847" y="1729271"/>
            <a:ext cx="1667186" cy="570745"/>
            <a:chOff x="1157524" y="1790915"/>
            <a:chExt cx="1667186" cy="570745"/>
          </a:xfrm>
        </p:grpSpPr>
        <p:grpSp>
          <p:nvGrpSpPr>
            <p:cNvPr id="79" name="Group 78"/>
            <p:cNvGrpSpPr/>
            <p:nvPr/>
          </p:nvGrpSpPr>
          <p:grpSpPr>
            <a:xfrm>
              <a:off x="1157524" y="1790915"/>
              <a:ext cx="566383" cy="570745"/>
              <a:chOff x="676119" y="1816521"/>
              <a:chExt cx="833517" cy="833517"/>
            </a:xfrm>
          </p:grpSpPr>
          <p:grpSp>
            <p:nvGrpSpPr>
              <p:cNvPr id="81" name="Group 48"/>
              <p:cNvGrpSpPr>
                <a:grpSpLocks noChangeAspect="1"/>
              </p:cNvGrpSpPr>
              <p:nvPr/>
            </p:nvGrpSpPr>
            <p:grpSpPr>
              <a:xfrm>
                <a:off x="713622" y="1854864"/>
                <a:ext cx="756000" cy="756000"/>
                <a:chOff x="3639697" y="2022734"/>
                <a:chExt cx="1347333" cy="1347333"/>
              </a:xfrm>
            </p:grpSpPr>
            <p:sp>
              <p:nvSpPr>
                <p:cNvPr id="83" name="Oval 8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4" name="Oval 8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5" name="Oval 8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82" name="Oval 8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0" name="TextBox 7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McDonald’s</a:t>
              </a:r>
            </a:p>
          </p:txBody>
        </p:sp>
      </p:grpSp>
      <p:grpSp>
        <p:nvGrpSpPr>
          <p:cNvPr id="86" name="Group 85"/>
          <p:cNvGrpSpPr/>
          <p:nvPr/>
        </p:nvGrpSpPr>
        <p:grpSpPr>
          <a:xfrm>
            <a:off x="5503301" y="1729271"/>
            <a:ext cx="1667186" cy="570745"/>
            <a:chOff x="1157524" y="1790915"/>
            <a:chExt cx="1667186" cy="570745"/>
          </a:xfrm>
        </p:grpSpPr>
        <p:grpSp>
          <p:nvGrpSpPr>
            <p:cNvPr id="87" name="Group 86"/>
            <p:cNvGrpSpPr/>
            <p:nvPr/>
          </p:nvGrpSpPr>
          <p:grpSpPr>
            <a:xfrm>
              <a:off x="1157524" y="1790915"/>
              <a:ext cx="566383" cy="570745"/>
              <a:chOff x="676119" y="1816521"/>
              <a:chExt cx="833517" cy="833517"/>
            </a:xfrm>
          </p:grpSpPr>
          <p:grpSp>
            <p:nvGrpSpPr>
              <p:cNvPr id="89" name="Group 48"/>
              <p:cNvGrpSpPr>
                <a:grpSpLocks noChangeAspect="1"/>
              </p:cNvGrpSpPr>
              <p:nvPr/>
            </p:nvGrpSpPr>
            <p:grpSpPr>
              <a:xfrm>
                <a:off x="713622" y="1854864"/>
                <a:ext cx="756000" cy="756000"/>
                <a:chOff x="3639697" y="2022734"/>
                <a:chExt cx="1347333" cy="1347333"/>
              </a:xfrm>
            </p:grpSpPr>
            <p:sp>
              <p:nvSpPr>
                <p:cNvPr id="91" name="Oval 9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2" name="Oval 9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3" name="Oval 9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0" name="Oval 8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8" name="TextBox 8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Coca-Cola</a:t>
              </a:r>
            </a:p>
          </p:txBody>
        </p:sp>
      </p:grpSp>
      <p:grpSp>
        <p:nvGrpSpPr>
          <p:cNvPr id="94" name="Group 93"/>
          <p:cNvGrpSpPr/>
          <p:nvPr/>
        </p:nvGrpSpPr>
        <p:grpSpPr>
          <a:xfrm>
            <a:off x="6947542" y="1729271"/>
            <a:ext cx="1667186" cy="570745"/>
            <a:chOff x="1157524" y="1790915"/>
            <a:chExt cx="1667186" cy="570745"/>
          </a:xfrm>
        </p:grpSpPr>
        <p:grpSp>
          <p:nvGrpSpPr>
            <p:cNvPr id="95" name="Group 94"/>
            <p:cNvGrpSpPr/>
            <p:nvPr/>
          </p:nvGrpSpPr>
          <p:grpSpPr>
            <a:xfrm>
              <a:off x="1157524" y="1790915"/>
              <a:ext cx="566383" cy="570745"/>
              <a:chOff x="676119" y="1816521"/>
              <a:chExt cx="833517" cy="833517"/>
            </a:xfrm>
          </p:grpSpPr>
          <p:grpSp>
            <p:nvGrpSpPr>
              <p:cNvPr id="97" name="Group 48"/>
              <p:cNvGrpSpPr>
                <a:grpSpLocks noChangeAspect="1"/>
              </p:cNvGrpSpPr>
              <p:nvPr/>
            </p:nvGrpSpPr>
            <p:grpSpPr>
              <a:xfrm>
                <a:off x="713622" y="1854864"/>
                <a:ext cx="756000" cy="756000"/>
                <a:chOff x="3639697" y="2022734"/>
                <a:chExt cx="1347333" cy="1347333"/>
              </a:xfrm>
            </p:grpSpPr>
            <p:sp>
              <p:nvSpPr>
                <p:cNvPr id="99" name="Oval 9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0" name="Oval 9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1" name="Oval 10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8" name="Oval 97"/>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96" name="TextBox 95"/>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Oi</a:t>
              </a:r>
              <a:endParaRPr lang="en-GB" sz="1200" dirty="0">
                <a:solidFill>
                  <a:schemeClr val="bg1"/>
                </a:solidFill>
                <a:latin typeface="+mj-lt"/>
              </a:endParaRPr>
            </a:p>
          </p:txBody>
        </p:sp>
      </p:grpSp>
      <p:grpSp>
        <p:nvGrpSpPr>
          <p:cNvPr id="102" name="Group 101"/>
          <p:cNvGrpSpPr/>
          <p:nvPr/>
        </p:nvGrpSpPr>
        <p:grpSpPr>
          <a:xfrm>
            <a:off x="448960" y="2979691"/>
            <a:ext cx="1667186" cy="570745"/>
            <a:chOff x="1157524" y="1790915"/>
            <a:chExt cx="1667186" cy="570745"/>
          </a:xfrm>
        </p:grpSpPr>
        <p:grpSp>
          <p:nvGrpSpPr>
            <p:cNvPr id="103" name="Group 102"/>
            <p:cNvGrpSpPr/>
            <p:nvPr/>
          </p:nvGrpSpPr>
          <p:grpSpPr>
            <a:xfrm>
              <a:off x="1157524" y="1790915"/>
              <a:ext cx="566383" cy="570745"/>
              <a:chOff x="676119" y="1816521"/>
              <a:chExt cx="833517" cy="833517"/>
            </a:xfrm>
          </p:grpSpPr>
          <p:grpSp>
            <p:nvGrpSpPr>
              <p:cNvPr id="105" name="Group 48"/>
              <p:cNvGrpSpPr>
                <a:grpSpLocks noChangeAspect="1"/>
              </p:cNvGrpSpPr>
              <p:nvPr/>
            </p:nvGrpSpPr>
            <p:grpSpPr>
              <a:xfrm>
                <a:off x="713622" y="1854864"/>
                <a:ext cx="756000" cy="756000"/>
                <a:chOff x="3639697" y="2022734"/>
                <a:chExt cx="1347333" cy="1347333"/>
              </a:xfrm>
            </p:grpSpPr>
            <p:sp>
              <p:nvSpPr>
                <p:cNvPr id="107" name="Oval 10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8" name="Oval 10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9" name="Oval 10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06" name="Oval 105"/>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04" name="TextBox 103"/>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Emirates</a:t>
              </a:r>
            </a:p>
          </p:txBody>
        </p:sp>
      </p:grpSp>
      <p:grpSp>
        <p:nvGrpSpPr>
          <p:cNvPr id="110" name="Group 109"/>
          <p:cNvGrpSpPr/>
          <p:nvPr/>
        </p:nvGrpSpPr>
        <p:grpSpPr>
          <a:xfrm>
            <a:off x="1894615" y="2979691"/>
            <a:ext cx="1667186" cy="570745"/>
            <a:chOff x="1157524" y="1790915"/>
            <a:chExt cx="1667186" cy="570745"/>
          </a:xfrm>
        </p:grpSpPr>
        <p:grpSp>
          <p:nvGrpSpPr>
            <p:cNvPr id="111" name="Group 110"/>
            <p:cNvGrpSpPr/>
            <p:nvPr/>
          </p:nvGrpSpPr>
          <p:grpSpPr>
            <a:xfrm>
              <a:off x="1157524" y="1790915"/>
              <a:ext cx="566383" cy="570745"/>
              <a:chOff x="676119" y="1816521"/>
              <a:chExt cx="833517" cy="833517"/>
            </a:xfrm>
          </p:grpSpPr>
          <p:grpSp>
            <p:nvGrpSpPr>
              <p:cNvPr id="113" name="Group 48"/>
              <p:cNvGrpSpPr>
                <a:grpSpLocks noChangeAspect="1"/>
              </p:cNvGrpSpPr>
              <p:nvPr/>
            </p:nvGrpSpPr>
            <p:grpSpPr>
              <a:xfrm>
                <a:off x="713622" y="1854864"/>
                <a:ext cx="756000" cy="756000"/>
                <a:chOff x="3639697" y="2022734"/>
                <a:chExt cx="1347333" cy="1347333"/>
              </a:xfrm>
            </p:grpSpPr>
            <p:sp>
              <p:nvSpPr>
                <p:cNvPr id="115" name="Oval 11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6" name="Oval 11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7" name="Oval 11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14" name="Oval 11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12" name="TextBox 11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Visa</a:t>
              </a:r>
            </a:p>
          </p:txBody>
        </p:sp>
      </p:grpSp>
      <p:grpSp>
        <p:nvGrpSpPr>
          <p:cNvPr id="118" name="Group 117"/>
          <p:cNvGrpSpPr/>
          <p:nvPr/>
        </p:nvGrpSpPr>
        <p:grpSpPr>
          <a:xfrm>
            <a:off x="3327713" y="2979691"/>
            <a:ext cx="1667186" cy="570745"/>
            <a:chOff x="1157524" y="1790915"/>
            <a:chExt cx="1667186" cy="570745"/>
          </a:xfrm>
        </p:grpSpPr>
        <p:grpSp>
          <p:nvGrpSpPr>
            <p:cNvPr id="119" name="Group 118"/>
            <p:cNvGrpSpPr/>
            <p:nvPr/>
          </p:nvGrpSpPr>
          <p:grpSpPr>
            <a:xfrm>
              <a:off x="1157524" y="1790915"/>
              <a:ext cx="566383" cy="570745"/>
              <a:chOff x="676119" y="1816521"/>
              <a:chExt cx="833517" cy="833517"/>
            </a:xfrm>
          </p:grpSpPr>
          <p:grpSp>
            <p:nvGrpSpPr>
              <p:cNvPr id="121" name="Group 48"/>
              <p:cNvGrpSpPr>
                <a:grpSpLocks noChangeAspect="1"/>
              </p:cNvGrpSpPr>
              <p:nvPr/>
            </p:nvGrpSpPr>
            <p:grpSpPr>
              <a:xfrm>
                <a:off x="713622" y="1854864"/>
                <a:ext cx="756000" cy="756000"/>
                <a:chOff x="3639697" y="2022734"/>
                <a:chExt cx="1347333" cy="1347333"/>
              </a:xfrm>
            </p:grpSpPr>
            <p:sp>
              <p:nvSpPr>
                <p:cNvPr id="123" name="Oval 12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4" name="Oval 12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5" name="Oval 12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22" name="Oval 121"/>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0" name="TextBox 11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Castrol</a:t>
              </a:r>
            </a:p>
          </p:txBody>
        </p:sp>
      </p:grpSp>
      <p:grpSp>
        <p:nvGrpSpPr>
          <p:cNvPr id="126" name="Group 125"/>
          <p:cNvGrpSpPr/>
          <p:nvPr/>
        </p:nvGrpSpPr>
        <p:grpSpPr>
          <a:xfrm>
            <a:off x="4780834" y="2979691"/>
            <a:ext cx="1667186" cy="570745"/>
            <a:chOff x="1157524" y="1790915"/>
            <a:chExt cx="1667186" cy="570745"/>
          </a:xfrm>
        </p:grpSpPr>
        <p:grpSp>
          <p:nvGrpSpPr>
            <p:cNvPr id="127" name="Group 126"/>
            <p:cNvGrpSpPr/>
            <p:nvPr/>
          </p:nvGrpSpPr>
          <p:grpSpPr>
            <a:xfrm>
              <a:off x="1157524" y="1790915"/>
              <a:ext cx="566383" cy="570745"/>
              <a:chOff x="676119" y="1816521"/>
              <a:chExt cx="833517" cy="833517"/>
            </a:xfrm>
          </p:grpSpPr>
          <p:grpSp>
            <p:nvGrpSpPr>
              <p:cNvPr id="129" name="Group 48"/>
              <p:cNvGrpSpPr>
                <a:grpSpLocks noChangeAspect="1"/>
              </p:cNvGrpSpPr>
              <p:nvPr/>
            </p:nvGrpSpPr>
            <p:grpSpPr>
              <a:xfrm>
                <a:off x="713622" y="1854864"/>
                <a:ext cx="756000" cy="756000"/>
                <a:chOff x="3639697" y="2022734"/>
                <a:chExt cx="1347333" cy="1347333"/>
              </a:xfrm>
            </p:grpSpPr>
            <p:sp>
              <p:nvSpPr>
                <p:cNvPr id="131" name="Oval 13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2" name="Oval 13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3" name="Oval 13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0" name="Oval 129"/>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8" name="TextBox 127"/>
            <p:cNvSpPr txBox="1"/>
            <p:nvPr/>
          </p:nvSpPr>
          <p:spPr>
            <a:xfrm rot="1862503">
              <a:off x="1606189" y="1851124"/>
              <a:ext cx="1218521" cy="215444"/>
            </a:xfrm>
            <a:prstGeom prst="rect">
              <a:avLst/>
            </a:prstGeom>
            <a:noFill/>
          </p:spPr>
          <p:txBody>
            <a:bodyPr wrap="square" rtlCol="0">
              <a:spAutoFit/>
            </a:bodyPr>
            <a:lstStyle/>
            <a:p>
              <a:r>
                <a:rPr lang="en-GB" sz="800" dirty="0">
                  <a:solidFill>
                    <a:schemeClr val="bg1"/>
                  </a:solidFill>
                  <a:latin typeface="+mj-lt"/>
                </a:rPr>
                <a:t>Johnson &amp; Johnson</a:t>
              </a:r>
            </a:p>
          </p:txBody>
        </p:sp>
      </p:grpSp>
      <p:grpSp>
        <p:nvGrpSpPr>
          <p:cNvPr id="134" name="Group 133"/>
          <p:cNvGrpSpPr/>
          <p:nvPr/>
        </p:nvGrpSpPr>
        <p:grpSpPr>
          <a:xfrm>
            <a:off x="6225297" y="2979691"/>
            <a:ext cx="1667186" cy="570745"/>
            <a:chOff x="1157524" y="1790915"/>
            <a:chExt cx="1667186" cy="570745"/>
          </a:xfrm>
        </p:grpSpPr>
        <p:grpSp>
          <p:nvGrpSpPr>
            <p:cNvPr id="135" name="Group 134"/>
            <p:cNvGrpSpPr/>
            <p:nvPr/>
          </p:nvGrpSpPr>
          <p:grpSpPr>
            <a:xfrm>
              <a:off x="1157524" y="1790915"/>
              <a:ext cx="566383" cy="570745"/>
              <a:chOff x="676119" y="1816521"/>
              <a:chExt cx="833517" cy="833517"/>
            </a:xfrm>
          </p:grpSpPr>
          <p:grpSp>
            <p:nvGrpSpPr>
              <p:cNvPr id="137" name="Group 48"/>
              <p:cNvGrpSpPr>
                <a:grpSpLocks noChangeAspect="1"/>
              </p:cNvGrpSpPr>
              <p:nvPr/>
            </p:nvGrpSpPr>
            <p:grpSpPr>
              <a:xfrm>
                <a:off x="713622" y="1854864"/>
                <a:ext cx="756000" cy="756000"/>
                <a:chOff x="3639697" y="2022734"/>
                <a:chExt cx="1347333" cy="1347333"/>
              </a:xfrm>
            </p:grpSpPr>
            <p:sp>
              <p:nvSpPr>
                <p:cNvPr id="139" name="Oval 13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0" name="Oval 13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1" name="Oval 14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8" name="Oval 137"/>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36" name="TextBox 135"/>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Moy Park</a:t>
              </a:r>
            </a:p>
          </p:txBody>
        </p:sp>
      </p:grpSp>
      <p:grpSp>
        <p:nvGrpSpPr>
          <p:cNvPr id="150" name="Group 149"/>
          <p:cNvGrpSpPr/>
          <p:nvPr/>
        </p:nvGrpSpPr>
        <p:grpSpPr>
          <a:xfrm>
            <a:off x="3327713" y="484111"/>
            <a:ext cx="1667186" cy="570745"/>
            <a:chOff x="1157524" y="1790915"/>
            <a:chExt cx="1667186" cy="570745"/>
          </a:xfrm>
        </p:grpSpPr>
        <p:grpSp>
          <p:nvGrpSpPr>
            <p:cNvPr id="151" name="Group 150"/>
            <p:cNvGrpSpPr/>
            <p:nvPr/>
          </p:nvGrpSpPr>
          <p:grpSpPr>
            <a:xfrm>
              <a:off x="1157524" y="1790915"/>
              <a:ext cx="566383" cy="570745"/>
              <a:chOff x="676119" y="1816521"/>
              <a:chExt cx="833517" cy="833517"/>
            </a:xfrm>
          </p:grpSpPr>
          <p:grpSp>
            <p:nvGrpSpPr>
              <p:cNvPr id="153" name="Group 48"/>
              <p:cNvGrpSpPr>
                <a:grpSpLocks noChangeAspect="1"/>
              </p:cNvGrpSpPr>
              <p:nvPr/>
            </p:nvGrpSpPr>
            <p:grpSpPr>
              <a:xfrm>
                <a:off x="713622" y="1854864"/>
                <a:ext cx="756000" cy="756000"/>
                <a:chOff x="3639697" y="2022734"/>
                <a:chExt cx="1347333" cy="1347333"/>
              </a:xfrm>
            </p:grpSpPr>
            <p:sp>
              <p:nvSpPr>
                <p:cNvPr id="155" name="Oval 1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6" name="Oval 1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7" name="Oval 1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54" name="Oval 1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52" name="TextBox 151"/>
            <p:cNvSpPr txBox="1"/>
            <p:nvPr/>
          </p:nvSpPr>
          <p:spPr>
            <a:xfrm rot="1862503">
              <a:off x="1606189" y="1839398"/>
              <a:ext cx="1218521" cy="276999"/>
            </a:xfrm>
            <a:prstGeom prst="rect">
              <a:avLst/>
            </a:prstGeom>
            <a:noFill/>
          </p:spPr>
          <p:txBody>
            <a:bodyPr wrap="square" rtlCol="0">
              <a:spAutoFit/>
            </a:bodyPr>
            <a:lstStyle/>
            <a:p>
              <a:r>
                <a:rPr lang="en-GB" sz="1200" dirty="0">
                  <a:solidFill>
                    <a:schemeClr val="bg1"/>
                  </a:solidFill>
                  <a:latin typeface="+mj-lt"/>
                </a:rPr>
                <a:t>Adidas</a:t>
              </a:r>
            </a:p>
          </p:txBody>
        </p:sp>
      </p:grpSp>
      <p:grpSp>
        <p:nvGrpSpPr>
          <p:cNvPr id="158" name="Group 157"/>
          <p:cNvGrpSpPr/>
          <p:nvPr/>
        </p:nvGrpSpPr>
        <p:grpSpPr>
          <a:xfrm>
            <a:off x="4780834" y="484111"/>
            <a:ext cx="1656912" cy="570745"/>
            <a:chOff x="1157524" y="1790915"/>
            <a:chExt cx="1656912" cy="570745"/>
          </a:xfrm>
        </p:grpSpPr>
        <p:grpSp>
          <p:nvGrpSpPr>
            <p:cNvPr id="159" name="Group 158"/>
            <p:cNvGrpSpPr/>
            <p:nvPr/>
          </p:nvGrpSpPr>
          <p:grpSpPr>
            <a:xfrm>
              <a:off x="1157524" y="1790915"/>
              <a:ext cx="566383" cy="570745"/>
              <a:chOff x="676119" y="1816521"/>
              <a:chExt cx="833517" cy="833517"/>
            </a:xfrm>
          </p:grpSpPr>
          <p:grpSp>
            <p:nvGrpSpPr>
              <p:cNvPr id="161" name="Group 48"/>
              <p:cNvGrpSpPr>
                <a:grpSpLocks noChangeAspect="1"/>
              </p:cNvGrpSpPr>
              <p:nvPr/>
            </p:nvGrpSpPr>
            <p:grpSpPr>
              <a:xfrm>
                <a:off x="713622" y="1854864"/>
                <a:ext cx="756000" cy="756000"/>
                <a:chOff x="3639697" y="2022734"/>
                <a:chExt cx="1347333" cy="1347333"/>
              </a:xfrm>
            </p:grpSpPr>
            <p:sp>
              <p:nvSpPr>
                <p:cNvPr id="163" name="Oval 16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4" name="Oval 16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5" name="Oval 16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62" name="Oval 161"/>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0" name="TextBox 159"/>
            <p:cNvSpPr txBox="1"/>
            <p:nvPr/>
          </p:nvSpPr>
          <p:spPr>
            <a:xfrm rot="1862503">
              <a:off x="1595915" y="1862569"/>
              <a:ext cx="1218521" cy="353943"/>
            </a:xfrm>
            <a:prstGeom prst="rect">
              <a:avLst/>
            </a:prstGeom>
            <a:noFill/>
          </p:spPr>
          <p:txBody>
            <a:bodyPr wrap="square" rtlCol="0">
              <a:spAutoFit/>
            </a:bodyPr>
            <a:lstStyle/>
            <a:p>
              <a:pPr>
                <a:lnSpc>
                  <a:spcPct val="85000"/>
                </a:lnSpc>
              </a:pPr>
              <a:r>
                <a:rPr lang="en-GB" sz="1000" dirty="0" smtClean="0">
                  <a:solidFill>
                    <a:schemeClr val="bg1"/>
                  </a:solidFill>
                  <a:latin typeface="+mj-lt"/>
                </a:rPr>
                <a:t>Hyundai/Kia </a:t>
              </a:r>
              <a:br>
                <a:rPr lang="en-GB" sz="1000" dirty="0" smtClean="0">
                  <a:solidFill>
                    <a:schemeClr val="bg1"/>
                  </a:solidFill>
                  <a:latin typeface="+mj-lt"/>
                </a:rPr>
              </a:br>
              <a:r>
                <a:rPr lang="en-GB" sz="1000" dirty="0" smtClean="0">
                  <a:solidFill>
                    <a:schemeClr val="bg1"/>
                  </a:solidFill>
                  <a:latin typeface="+mj-lt"/>
                </a:rPr>
                <a:t>Motors</a:t>
              </a:r>
              <a:endParaRPr lang="en-GB" sz="1000" dirty="0">
                <a:solidFill>
                  <a:schemeClr val="bg1"/>
                </a:solidFill>
                <a:latin typeface="+mj-lt"/>
              </a:endParaRPr>
            </a:p>
          </p:txBody>
        </p:sp>
      </p:grpSp>
      <p:grpSp>
        <p:nvGrpSpPr>
          <p:cNvPr id="166" name="Group 165"/>
          <p:cNvGrpSpPr/>
          <p:nvPr/>
        </p:nvGrpSpPr>
        <p:grpSpPr>
          <a:xfrm>
            <a:off x="6225297" y="484111"/>
            <a:ext cx="1667186" cy="570745"/>
            <a:chOff x="1157524" y="1790915"/>
            <a:chExt cx="1667186" cy="570745"/>
          </a:xfrm>
        </p:grpSpPr>
        <p:grpSp>
          <p:nvGrpSpPr>
            <p:cNvPr id="167" name="Group 166"/>
            <p:cNvGrpSpPr/>
            <p:nvPr/>
          </p:nvGrpSpPr>
          <p:grpSpPr>
            <a:xfrm>
              <a:off x="1157524" y="1790915"/>
              <a:ext cx="566383" cy="570745"/>
              <a:chOff x="676119" y="1816521"/>
              <a:chExt cx="833517" cy="833517"/>
            </a:xfrm>
          </p:grpSpPr>
          <p:grpSp>
            <p:nvGrpSpPr>
              <p:cNvPr id="169" name="Group 48"/>
              <p:cNvGrpSpPr>
                <a:grpSpLocks noChangeAspect="1"/>
              </p:cNvGrpSpPr>
              <p:nvPr/>
            </p:nvGrpSpPr>
            <p:grpSpPr>
              <a:xfrm>
                <a:off x="713622" y="1854864"/>
                <a:ext cx="756000" cy="756000"/>
                <a:chOff x="3639697" y="2022734"/>
                <a:chExt cx="1347333" cy="1347333"/>
              </a:xfrm>
            </p:grpSpPr>
            <p:sp>
              <p:nvSpPr>
                <p:cNvPr id="171" name="Oval 17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2" name="Oval 17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3" name="Oval 17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70" name="Oval 16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8" name="TextBox 16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Budweiser</a:t>
              </a:r>
            </a:p>
          </p:txBody>
        </p:sp>
      </p:grpSp>
      <p:pic>
        <p:nvPicPr>
          <p:cNvPr id="176" name="Picture 1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341202" y="695247"/>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7" name="Picture 176" descr="http://www.popandroll.com/coke-art/Coca-Cola_Logo_Script.jpg"/>
          <p:cNvPicPr>
            <a:picLocks noChangeAspect="1" noChangeArrowheads="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635753" y="1947805"/>
            <a:ext cx="309801" cy="117359"/>
          </a:xfrm>
          <a:prstGeom prst="rect">
            <a:avLst/>
          </a:prstGeom>
          <a:noFill/>
          <a:extLst>
            <a:ext uri="{909E8E84-426E-40dd-AFC4-6F175D3DCCD1}">
              <a14:hiddenFill xmlns:a14="http://schemas.microsoft.com/office/drawing/2010/main">
                <a:solidFill>
                  <a:srgbClr val="FFFFFF"/>
                </a:solidFill>
              </a14:hiddenFill>
            </a:ext>
          </a:extLst>
        </p:spPr>
      </p:pic>
      <p:pic>
        <p:nvPicPr>
          <p:cNvPr id="178" name="Picture 177"/>
          <p:cNvPicPr>
            <a:picLocks noChangeAspect="1" noChangeArrowheads="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43373" y="1912126"/>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9" name="Picture 17"/>
          <p:cNvPicPr>
            <a:picLocks noChangeAspect="1" noChangeArrowheads="1"/>
          </p:cNvPicPr>
          <p:nvPr/>
        </p:nvPicPr>
        <p:blipFill>
          <a:blip r:embed="rId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674527" y="1926034"/>
            <a:ext cx="472150" cy="176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0" name="Picture 19"/>
          <p:cNvPicPr>
            <a:picLocks noChangeAspect="1" noChangeArrowheads="1"/>
          </p:cNvPicPr>
          <p:nvPr/>
        </p:nvPicPr>
        <p:blipFill>
          <a:blip r:embed="rId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121496" y="1911269"/>
            <a:ext cx="218473" cy="2061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2" name="Picture 10"/>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97321" y="3163583"/>
            <a:ext cx="267953" cy="183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3" name="Picture 13"/>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17039" y="3125521"/>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4" name="Picture 14"/>
          <p:cNvPicPr>
            <a:picLocks noChangeAspect="1" noChangeArrowheads="1"/>
          </p:cNvPicPr>
          <p:nvPr/>
        </p:nvPicPr>
        <p:blipFill>
          <a:blip r:embed="rId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44931" y="3090470"/>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5" name="Picture 18"/>
          <p:cNvPicPr>
            <a:picLocks noChangeAspect="1" noChangeArrowheads="1"/>
          </p:cNvPicPr>
          <p:nvPr/>
        </p:nvPicPr>
        <p:blipFill>
          <a:blip r:embed="rId10" cstate="screen">
            <a:clrChange>
              <a:clrFrom>
                <a:srgbClr val="FEFEFE"/>
              </a:clrFrom>
              <a:clrTo>
                <a:srgbClr val="FEFEFE">
                  <a:alpha val="0"/>
                </a:srgbClr>
              </a:clrTo>
            </a:clrChange>
            <a:extLst>
              <a:ext uri="{28A0092B-C50C-407E-A947-70E740481C1C}">
                <a14:useLocalDpi xmlns:a14="http://schemas.microsoft.com/office/drawing/2010/main"/>
              </a:ext>
            </a:extLst>
          </a:blip>
          <a:srcRect/>
          <a:stretch>
            <a:fillRect/>
          </a:stretch>
        </p:blipFill>
        <p:spPr bwMode="auto">
          <a:xfrm>
            <a:off x="6321019" y="3092950"/>
            <a:ext cx="343227" cy="3432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7" name="Picture 3"/>
          <p:cNvPicPr>
            <a:picLocks noChangeAspect="1" noChangeArrowheads="1"/>
          </p:cNvPicPr>
          <p:nvPr/>
        </p:nvPicPr>
        <p:blipFill>
          <a:blip r:embed="rId11"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83274" y="650970"/>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8" name="Picture 5" descr="http://www.carsuk.net/wp-content/uploads/2013/02/Hyundai-Kia-Logos.jpg"/>
          <p:cNvPicPr>
            <a:picLocks noChangeAspect="1" noChangeArrowheads="1"/>
          </p:cNvPicPr>
          <p:nvPr/>
        </p:nvPicPr>
        <p:blipFill>
          <a:blip r:embed="rId1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68558" y="678382"/>
            <a:ext cx="397030" cy="148045"/>
          </a:xfrm>
          <a:prstGeom prst="rect">
            <a:avLst/>
          </a:prstGeom>
          <a:noFill/>
          <a:extLst>
            <a:ext uri="{909E8E84-426E-40dd-AFC4-6F175D3DCCD1}">
              <a14:hiddenFill xmlns:a14="http://schemas.microsoft.com/office/drawing/2010/main">
                <a:solidFill>
                  <a:srgbClr val="FFFFFF"/>
                </a:solidFill>
              </a14:hiddenFill>
            </a:ext>
          </a:extLst>
        </p:spPr>
      </p:pic>
      <p:pic>
        <p:nvPicPr>
          <p:cNvPr id="189" name="Picture 11"/>
          <p:cNvPicPr>
            <a:picLocks noChangeAspect="1" noChangeArrowheads="1"/>
          </p:cNvPicPr>
          <p:nvPr/>
        </p:nvPicPr>
        <p:blipFill>
          <a:blip r:embed="rId1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276267" y="1893552"/>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200" name="Chart 199"/>
          <p:cNvGraphicFramePr/>
          <p:nvPr>
            <p:extLst>
              <p:ext uri="{D42A27DB-BD31-4B8C-83A1-F6EECF244321}">
                <p14:modId xmlns:p14="http://schemas.microsoft.com/office/powerpoint/2010/main" val="599261651"/>
              </p:ext>
            </p:extLst>
          </p:nvPr>
        </p:nvGraphicFramePr>
        <p:xfrm>
          <a:off x="1207774" y="1798685"/>
          <a:ext cx="1198772" cy="1209593"/>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201" name="Chart 200"/>
          <p:cNvGraphicFramePr/>
          <p:nvPr>
            <p:extLst>
              <p:ext uri="{D42A27DB-BD31-4B8C-83A1-F6EECF244321}">
                <p14:modId xmlns:p14="http://schemas.microsoft.com/office/powerpoint/2010/main" val="2489828595"/>
              </p:ext>
            </p:extLst>
          </p:nvPr>
        </p:nvGraphicFramePr>
        <p:xfrm>
          <a:off x="3394367" y="547507"/>
          <a:ext cx="1198772" cy="1209593"/>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202" name="Chart 201"/>
          <p:cNvGraphicFramePr/>
          <p:nvPr>
            <p:extLst>
              <p:ext uri="{D42A27DB-BD31-4B8C-83A1-F6EECF244321}">
                <p14:modId xmlns:p14="http://schemas.microsoft.com/office/powerpoint/2010/main" val="3240198478"/>
              </p:ext>
            </p:extLst>
          </p:nvPr>
        </p:nvGraphicFramePr>
        <p:xfrm>
          <a:off x="4834861" y="547507"/>
          <a:ext cx="1198772" cy="1209593"/>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203" name="Chart 202"/>
          <p:cNvGraphicFramePr/>
          <p:nvPr>
            <p:extLst>
              <p:ext uri="{D42A27DB-BD31-4B8C-83A1-F6EECF244321}">
                <p14:modId xmlns:p14="http://schemas.microsoft.com/office/powerpoint/2010/main" val="1462278819"/>
              </p:ext>
            </p:extLst>
          </p:nvPr>
        </p:nvGraphicFramePr>
        <p:xfrm>
          <a:off x="6281413" y="547507"/>
          <a:ext cx="1198772" cy="1209593"/>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204" name="Chart 203"/>
          <p:cNvGraphicFramePr/>
          <p:nvPr>
            <p:extLst>
              <p:ext uri="{D42A27DB-BD31-4B8C-83A1-F6EECF244321}">
                <p14:modId xmlns:p14="http://schemas.microsoft.com/office/powerpoint/2010/main" val="3593634354"/>
              </p:ext>
            </p:extLst>
          </p:nvPr>
        </p:nvGraphicFramePr>
        <p:xfrm>
          <a:off x="2656185" y="1798685"/>
          <a:ext cx="1198772" cy="1209593"/>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205" name="Chart 204"/>
          <p:cNvGraphicFramePr/>
          <p:nvPr>
            <p:extLst>
              <p:ext uri="{D42A27DB-BD31-4B8C-83A1-F6EECF244321}">
                <p14:modId xmlns:p14="http://schemas.microsoft.com/office/powerpoint/2010/main" val="1602630616"/>
              </p:ext>
            </p:extLst>
          </p:nvPr>
        </p:nvGraphicFramePr>
        <p:xfrm>
          <a:off x="4104597" y="1798685"/>
          <a:ext cx="1198772" cy="1209593"/>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206" name="Chart 205"/>
          <p:cNvGraphicFramePr/>
          <p:nvPr>
            <p:extLst>
              <p:ext uri="{D42A27DB-BD31-4B8C-83A1-F6EECF244321}">
                <p14:modId xmlns:p14="http://schemas.microsoft.com/office/powerpoint/2010/main" val="2038291917"/>
              </p:ext>
            </p:extLst>
          </p:nvPr>
        </p:nvGraphicFramePr>
        <p:xfrm>
          <a:off x="5553009" y="1798685"/>
          <a:ext cx="1198772" cy="1209593"/>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207" name="Chart 206"/>
          <p:cNvGraphicFramePr/>
          <p:nvPr>
            <p:extLst>
              <p:ext uri="{D42A27DB-BD31-4B8C-83A1-F6EECF244321}">
                <p14:modId xmlns:p14="http://schemas.microsoft.com/office/powerpoint/2010/main" val="4050760370"/>
              </p:ext>
            </p:extLst>
          </p:nvPr>
        </p:nvGraphicFramePr>
        <p:xfrm>
          <a:off x="7001420" y="1798685"/>
          <a:ext cx="1198772" cy="1209593"/>
        </p:xfrm>
        <a:graphic>
          <a:graphicData uri="http://schemas.openxmlformats.org/drawingml/2006/chart">
            <c:chart xmlns:c="http://schemas.openxmlformats.org/drawingml/2006/chart" xmlns:r="http://schemas.openxmlformats.org/officeDocument/2006/relationships" r:id="rId21"/>
          </a:graphicData>
        </a:graphic>
      </p:graphicFrame>
      <p:graphicFrame>
        <p:nvGraphicFramePr>
          <p:cNvPr id="208" name="Chart 207"/>
          <p:cNvGraphicFramePr/>
          <p:nvPr>
            <p:extLst>
              <p:ext uri="{D42A27DB-BD31-4B8C-83A1-F6EECF244321}">
                <p14:modId xmlns:p14="http://schemas.microsoft.com/office/powerpoint/2010/main" val="559717667"/>
              </p:ext>
            </p:extLst>
          </p:nvPr>
        </p:nvGraphicFramePr>
        <p:xfrm>
          <a:off x="511360" y="3062577"/>
          <a:ext cx="1198772" cy="1209593"/>
        </p:xfrm>
        <a:graphic>
          <a:graphicData uri="http://schemas.openxmlformats.org/drawingml/2006/chart">
            <c:chart xmlns:c="http://schemas.openxmlformats.org/drawingml/2006/chart" xmlns:r="http://schemas.openxmlformats.org/officeDocument/2006/relationships" r:id="rId22"/>
          </a:graphicData>
        </a:graphic>
      </p:graphicFrame>
      <p:graphicFrame>
        <p:nvGraphicFramePr>
          <p:cNvPr id="209" name="Chart 208"/>
          <p:cNvGraphicFramePr/>
          <p:nvPr>
            <p:extLst>
              <p:ext uri="{D42A27DB-BD31-4B8C-83A1-F6EECF244321}">
                <p14:modId xmlns:p14="http://schemas.microsoft.com/office/powerpoint/2010/main" val="3544913697"/>
              </p:ext>
            </p:extLst>
          </p:nvPr>
        </p:nvGraphicFramePr>
        <p:xfrm>
          <a:off x="1937641" y="3094840"/>
          <a:ext cx="1198772" cy="1209593"/>
        </p:xfrm>
        <a:graphic>
          <a:graphicData uri="http://schemas.openxmlformats.org/drawingml/2006/chart">
            <c:chart xmlns:c="http://schemas.openxmlformats.org/drawingml/2006/chart" xmlns:r="http://schemas.openxmlformats.org/officeDocument/2006/relationships" r:id="rId23"/>
          </a:graphicData>
        </a:graphic>
      </p:graphicFrame>
      <p:graphicFrame>
        <p:nvGraphicFramePr>
          <p:cNvPr id="210" name="Chart 209"/>
          <p:cNvGraphicFramePr/>
          <p:nvPr>
            <p:extLst>
              <p:ext uri="{D42A27DB-BD31-4B8C-83A1-F6EECF244321}">
                <p14:modId xmlns:p14="http://schemas.microsoft.com/office/powerpoint/2010/main" val="2436601548"/>
              </p:ext>
            </p:extLst>
          </p:nvPr>
        </p:nvGraphicFramePr>
        <p:xfrm>
          <a:off x="3408183" y="3062577"/>
          <a:ext cx="1198772" cy="1209593"/>
        </p:xfrm>
        <a:graphic>
          <a:graphicData uri="http://schemas.openxmlformats.org/drawingml/2006/chart">
            <c:chart xmlns:c="http://schemas.openxmlformats.org/drawingml/2006/chart" xmlns:r="http://schemas.openxmlformats.org/officeDocument/2006/relationships" r:id="rId24"/>
          </a:graphicData>
        </a:graphic>
      </p:graphicFrame>
      <p:graphicFrame>
        <p:nvGraphicFramePr>
          <p:cNvPr id="211" name="Chart 210"/>
          <p:cNvGraphicFramePr/>
          <p:nvPr>
            <p:extLst>
              <p:ext uri="{D42A27DB-BD31-4B8C-83A1-F6EECF244321}">
                <p14:modId xmlns:p14="http://schemas.microsoft.com/office/powerpoint/2010/main" val="3898429548"/>
              </p:ext>
            </p:extLst>
          </p:nvPr>
        </p:nvGraphicFramePr>
        <p:xfrm>
          <a:off x="4856595" y="3062577"/>
          <a:ext cx="1198772" cy="1209593"/>
        </p:xfrm>
        <a:graphic>
          <a:graphicData uri="http://schemas.openxmlformats.org/drawingml/2006/chart">
            <c:chart xmlns:c="http://schemas.openxmlformats.org/drawingml/2006/chart" xmlns:r="http://schemas.openxmlformats.org/officeDocument/2006/relationships" r:id="rId25"/>
          </a:graphicData>
        </a:graphic>
      </p:graphicFrame>
      <p:graphicFrame>
        <p:nvGraphicFramePr>
          <p:cNvPr id="212" name="Chart 211"/>
          <p:cNvGraphicFramePr/>
          <p:nvPr>
            <p:extLst>
              <p:ext uri="{D42A27DB-BD31-4B8C-83A1-F6EECF244321}">
                <p14:modId xmlns:p14="http://schemas.microsoft.com/office/powerpoint/2010/main" val="2001577772"/>
              </p:ext>
            </p:extLst>
          </p:nvPr>
        </p:nvGraphicFramePr>
        <p:xfrm>
          <a:off x="6305006" y="3062577"/>
          <a:ext cx="1198772" cy="1209593"/>
        </p:xfrm>
        <a:graphic>
          <a:graphicData uri="http://schemas.openxmlformats.org/drawingml/2006/chart">
            <c:chart xmlns:c="http://schemas.openxmlformats.org/drawingml/2006/chart" xmlns:r="http://schemas.openxmlformats.org/officeDocument/2006/relationships" r:id="rId26"/>
          </a:graphicData>
        </a:graphic>
      </p:graphicFrame>
      <p:graphicFrame>
        <p:nvGraphicFramePr>
          <p:cNvPr id="213" name="Chart 212"/>
          <p:cNvGraphicFramePr/>
          <p:nvPr>
            <p:extLst>
              <p:ext uri="{D42A27DB-BD31-4B8C-83A1-F6EECF244321}">
                <p14:modId xmlns:p14="http://schemas.microsoft.com/office/powerpoint/2010/main" val="3991165662"/>
              </p:ext>
            </p:extLst>
          </p:nvPr>
        </p:nvGraphicFramePr>
        <p:xfrm>
          <a:off x="7720746" y="3062577"/>
          <a:ext cx="1198772" cy="1209593"/>
        </p:xfrm>
        <a:graphic>
          <a:graphicData uri="http://schemas.openxmlformats.org/drawingml/2006/chart">
            <c:chart xmlns:c="http://schemas.openxmlformats.org/drawingml/2006/chart" xmlns:r="http://schemas.openxmlformats.org/officeDocument/2006/relationships" r:id="rId27"/>
          </a:graphicData>
        </a:graphic>
      </p:graphicFrame>
      <p:sp>
        <p:nvSpPr>
          <p:cNvPr id="220" name="TextBox 219"/>
          <p:cNvSpPr txBox="1"/>
          <p:nvPr/>
        </p:nvSpPr>
        <p:spPr>
          <a:xfrm>
            <a:off x="8036289" y="870406"/>
            <a:ext cx="1273668" cy="592470"/>
          </a:xfrm>
          <a:prstGeom prst="rect">
            <a:avLst/>
          </a:prstGeom>
          <a:noFill/>
        </p:spPr>
        <p:txBody>
          <a:bodyPr wrap="square" rtlCol="0">
            <a:spAutoFit/>
          </a:bodyPr>
          <a:lstStyle/>
          <a:p>
            <a:r>
              <a:rPr lang="es-ES" sz="650" b="1" dirty="0">
                <a:solidFill>
                  <a:schemeClr val="bg1"/>
                </a:solidFill>
              </a:rPr>
              <a:t>Préstese atención a las muestras de menor tamaño, inferiores a N = 200.</a:t>
            </a:r>
          </a:p>
          <a:p>
            <a:r>
              <a:rPr lang="en-GB" sz="650" b="1" dirty="0" smtClean="0">
                <a:solidFill>
                  <a:schemeClr val="bg1"/>
                </a:solidFill>
              </a:rPr>
              <a:t>.</a:t>
            </a:r>
            <a:endParaRPr lang="en-GB" sz="650" dirty="0">
              <a:solidFill>
                <a:schemeClr val="bg1"/>
              </a:solidFill>
            </a:endParaRPr>
          </a:p>
        </p:txBody>
      </p:sp>
      <p:grpSp>
        <p:nvGrpSpPr>
          <p:cNvPr id="221" name="Group 220"/>
          <p:cNvGrpSpPr/>
          <p:nvPr/>
        </p:nvGrpSpPr>
        <p:grpSpPr>
          <a:xfrm>
            <a:off x="7618886" y="799099"/>
            <a:ext cx="442479" cy="445887"/>
            <a:chOff x="676119" y="1816521"/>
            <a:chExt cx="833517" cy="833517"/>
          </a:xfrm>
        </p:grpSpPr>
        <p:grpSp>
          <p:nvGrpSpPr>
            <p:cNvPr id="222" name="Group 48"/>
            <p:cNvGrpSpPr>
              <a:grpSpLocks noChangeAspect="1"/>
            </p:cNvGrpSpPr>
            <p:nvPr/>
          </p:nvGrpSpPr>
          <p:grpSpPr>
            <a:xfrm>
              <a:off x="713622" y="1854864"/>
              <a:ext cx="756000" cy="756000"/>
              <a:chOff x="3639697" y="2022734"/>
              <a:chExt cx="1347333" cy="1347333"/>
            </a:xfrm>
          </p:grpSpPr>
          <p:sp>
            <p:nvSpPr>
              <p:cNvPr id="224" name="Oval 22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25" name="Oval 22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26" name="Oval 22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223" name="Oval 222"/>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249" name="Freeform 5">
            <a:hlinkClick r:id="rId28" action="ppaction://hlinksldjump"/>
          </p:cNvPr>
          <p:cNvSpPr>
            <a:spLocks/>
          </p:cNvSpPr>
          <p:nvPr/>
        </p:nvSpPr>
        <p:spPr bwMode="auto">
          <a:xfrm>
            <a:off x="4043947"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214" name="Group 213"/>
          <p:cNvGrpSpPr>
            <a:grpSpLocks noChangeAspect="1"/>
          </p:cNvGrpSpPr>
          <p:nvPr/>
        </p:nvGrpSpPr>
        <p:grpSpPr>
          <a:xfrm>
            <a:off x="3342599" y="1088303"/>
            <a:ext cx="144000" cy="144134"/>
            <a:chOff x="5689078" y="733467"/>
            <a:chExt cx="440657" cy="441067"/>
          </a:xfrm>
        </p:grpSpPr>
        <p:grpSp>
          <p:nvGrpSpPr>
            <p:cNvPr id="215" name="Group 4"/>
            <p:cNvGrpSpPr>
              <a:grpSpLocks noChangeAspect="1"/>
            </p:cNvGrpSpPr>
            <p:nvPr/>
          </p:nvGrpSpPr>
          <p:grpSpPr bwMode="auto">
            <a:xfrm>
              <a:off x="5689078" y="733467"/>
              <a:ext cx="440657" cy="441067"/>
              <a:chOff x="1804" y="543"/>
              <a:chExt cx="2152" cy="2154"/>
            </a:xfrm>
          </p:grpSpPr>
          <p:sp>
            <p:nvSpPr>
              <p:cNvPr id="217"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8"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4"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5"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16"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37" name="Group 236"/>
          <p:cNvGrpSpPr>
            <a:grpSpLocks noChangeAspect="1"/>
          </p:cNvGrpSpPr>
          <p:nvPr/>
        </p:nvGrpSpPr>
        <p:grpSpPr>
          <a:xfrm>
            <a:off x="4779911" y="1088303"/>
            <a:ext cx="144000" cy="144134"/>
            <a:chOff x="5689078" y="733467"/>
            <a:chExt cx="440657" cy="441067"/>
          </a:xfrm>
        </p:grpSpPr>
        <p:grpSp>
          <p:nvGrpSpPr>
            <p:cNvPr id="238" name="Group 4"/>
            <p:cNvGrpSpPr>
              <a:grpSpLocks noChangeAspect="1"/>
            </p:cNvGrpSpPr>
            <p:nvPr/>
          </p:nvGrpSpPr>
          <p:grpSpPr bwMode="auto">
            <a:xfrm>
              <a:off x="5689078" y="733467"/>
              <a:ext cx="440657" cy="441067"/>
              <a:chOff x="1804" y="543"/>
              <a:chExt cx="2152" cy="2154"/>
            </a:xfrm>
          </p:grpSpPr>
          <p:sp>
            <p:nvSpPr>
              <p:cNvPr id="240"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1"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39"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58" name="Group 257"/>
          <p:cNvGrpSpPr>
            <a:grpSpLocks noChangeAspect="1"/>
          </p:cNvGrpSpPr>
          <p:nvPr/>
        </p:nvGrpSpPr>
        <p:grpSpPr>
          <a:xfrm>
            <a:off x="1170641" y="2333470"/>
            <a:ext cx="144000" cy="144134"/>
            <a:chOff x="5689078" y="733467"/>
            <a:chExt cx="440657" cy="441067"/>
          </a:xfrm>
        </p:grpSpPr>
        <p:grpSp>
          <p:nvGrpSpPr>
            <p:cNvPr id="259" name="Group 4"/>
            <p:cNvGrpSpPr>
              <a:grpSpLocks noChangeAspect="1"/>
            </p:cNvGrpSpPr>
            <p:nvPr/>
          </p:nvGrpSpPr>
          <p:grpSpPr bwMode="auto">
            <a:xfrm>
              <a:off x="5689078" y="733467"/>
              <a:ext cx="440657" cy="441067"/>
              <a:chOff x="1804" y="543"/>
              <a:chExt cx="2152" cy="2154"/>
            </a:xfrm>
          </p:grpSpPr>
          <p:sp>
            <p:nvSpPr>
              <p:cNvPr id="26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60"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66" name="Group 265"/>
          <p:cNvGrpSpPr>
            <a:grpSpLocks noChangeAspect="1"/>
          </p:cNvGrpSpPr>
          <p:nvPr/>
        </p:nvGrpSpPr>
        <p:grpSpPr>
          <a:xfrm>
            <a:off x="5504779" y="2333470"/>
            <a:ext cx="144000" cy="144134"/>
            <a:chOff x="5689078" y="733467"/>
            <a:chExt cx="440657" cy="441067"/>
          </a:xfrm>
        </p:grpSpPr>
        <p:grpSp>
          <p:nvGrpSpPr>
            <p:cNvPr id="267" name="Group 4"/>
            <p:cNvGrpSpPr>
              <a:grpSpLocks noChangeAspect="1"/>
            </p:cNvGrpSpPr>
            <p:nvPr/>
          </p:nvGrpSpPr>
          <p:grpSpPr bwMode="auto">
            <a:xfrm>
              <a:off x="5689078" y="733467"/>
              <a:ext cx="440657" cy="441067"/>
              <a:chOff x="1804" y="543"/>
              <a:chExt cx="2152" cy="2154"/>
            </a:xfrm>
          </p:grpSpPr>
          <p:sp>
            <p:nvSpPr>
              <p:cNvPr id="26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3"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68"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74" name="Group 273"/>
          <p:cNvGrpSpPr>
            <a:grpSpLocks noChangeAspect="1"/>
          </p:cNvGrpSpPr>
          <p:nvPr/>
        </p:nvGrpSpPr>
        <p:grpSpPr>
          <a:xfrm>
            <a:off x="1897024" y="3586754"/>
            <a:ext cx="144000" cy="144134"/>
            <a:chOff x="5689078" y="733467"/>
            <a:chExt cx="440657" cy="441067"/>
          </a:xfrm>
        </p:grpSpPr>
        <p:grpSp>
          <p:nvGrpSpPr>
            <p:cNvPr id="275" name="Group 4"/>
            <p:cNvGrpSpPr>
              <a:grpSpLocks noChangeAspect="1"/>
            </p:cNvGrpSpPr>
            <p:nvPr/>
          </p:nvGrpSpPr>
          <p:grpSpPr bwMode="auto">
            <a:xfrm>
              <a:off x="5689078" y="733467"/>
              <a:ext cx="440657" cy="441067"/>
              <a:chOff x="1804" y="543"/>
              <a:chExt cx="2152" cy="2154"/>
            </a:xfrm>
          </p:grpSpPr>
          <p:sp>
            <p:nvSpPr>
              <p:cNvPr id="277"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8"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9"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0"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1"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76"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82" name="Group 281"/>
          <p:cNvGrpSpPr>
            <a:grpSpLocks noChangeAspect="1"/>
          </p:cNvGrpSpPr>
          <p:nvPr/>
        </p:nvGrpSpPr>
        <p:grpSpPr>
          <a:xfrm>
            <a:off x="3335132" y="3586754"/>
            <a:ext cx="144000" cy="144134"/>
            <a:chOff x="5689078" y="733467"/>
            <a:chExt cx="440657" cy="441067"/>
          </a:xfrm>
        </p:grpSpPr>
        <p:grpSp>
          <p:nvGrpSpPr>
            <p:cNvPr id="283" name="Group 4"/>
            <p:cNvGrpSpPr>
              <a:grpSpLocks noChangeAspect="1"/>
            </p:cNvGrpSpPr>
            <p:nvPr/>
          </p:nvGrpSpPr>
          <p:grpSpPr bwMode="auto">
            <a:xfrm>
              <a:off x="5689078" y="733467"/>
              <a:ext cx="440657" cy="441067"/>
              <a:chOff x="1804" y="543"/>
              <a:chExt cx="2152" cy="2154"/>
            </a:xfrm>
          </p:grpSpPr>
          <p:sp>
            <p:nvSpPr>
              <p:cNvPr id="285"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84"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90" name="Group 289"/>
          <p:cNvGrpSpPr>
            <a:grpSpLocks noChangeAspect="1"/>
          </p:cNvGrpSpPr>
          <p:nvPr/>
        </p:nvGrpSpPr>
        <p:grpSpPr>
          <a:xfrm>
            <a:off x="4783243" y="3586754"/>
            <a:ext cx="144000" cy="144134"/>
            <a:chOff x="5689078" y="733467"/>
            <a:chExt cx="440657" cy="441067"/>
          </a:xfrm>
        </p:grpSpPr>
        <p:grpSp>
          <p:nvGrpSpPr>
            <p:cNvPr id="291" name="Group 4"/>
            <p:cNvGrpSpPr>
              <a:grpSpLocks noChangeAspect="1"/>
            </p:cNvGrpSpPr>
            <p:nvPr/>
          </p:nvGrpSpPr>
          <p:grpSpPr bwMode="auto">
            <a:xfrm>
              <a:off x="5689078" y="733467"/>
              <a:ext cx="440657" cy="441067"/>
              <a:chOff x="1804" y="543"/>
              <a:chExt cx="2152" cy="2154"/>
            </a:xfrm>
          </p:grpSpPr>
          <p:sp>
            <p:nvSpPr>
              <p:cNvPr id="29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92"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48" name="Freeform 5">
            <a:hlinkClick r:id="rId29" action="ppaction://hlinksldjump"/>
          </p:cNvPr>
          <p:cNvSpPr>
            <a:spLocks/>
          </p:cNvSpPr>
          <p:nvPr/>
        </p:nvSpPr>
        <p:spPr bwMode="auto">
          <a:xfrm>
            <a:off x="4769637"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50" name="Freeform 5">
            <a:hlinkClick r:id="rId30" action="ppaction://hlinksldjump"/>
          </p:cNvPr>
          <p:cNvSpPr>
            <a:spLocks/>
          </p:cNvSpPr>
          <p:nvPr/>
        </p:nvSpPr>
        <p:spPr bwMode="auto">
          <a:xfrm>
            <a:off x="54945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51" name="Freeform 5">
            <a:hlinkClick r:id="rId31" action="ppaction://hlinksldjump"/>
          </p:cNvPr>
          <p:cNvSpPr>
            <a:spLocks/>
          </p:cNvSpPr>
          <p:nvPr/>
        </p:nvSpPr>
        <p:spPr bwMode="auto">
          <a:xfrm>
            <a:off x="1891539" y="2837380"/>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52" name="Freeform 5">
            <a:hlinkClick r:id="rId32" action="ppaction://hlinksldjump"/>
          </p:cNvPr>
          <p:cNvSpPr>
            <a:spLocks/>
          </p:cNvSpPr>
          <p:nvPr/>
        </p:nvSpPr>
        <p:spPr bwMode="auto">
          <a:xfrm>
            <a:off x="3335132"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53" name="Freeform 5">
            <a:hlinkClick r:id="rId33" action="ppaction://hlinksldjump"/>
          </p:cNvPr>
          <p:cNvSpPr>
            <a:spLocks/>
          </p:cNvSpPr>
          <p:nvPr/>
        </p:nvSpPr>
        <p:spPr bwMode="auto">
          <a:xfrm>
            <a:off x="4785690"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54" name="Freeform 5">
            <a:hlinkClick r:id="rId34" action="ppaction://hlinksldjump"/>
          </p:cNvPr>
          <p:cNvSpPr>
            <a:spLocks/>
          </p:cNvSpPr>
          <p:nvPr/>
        </p:nvSpPr>
        <p:spPr bwMode="auto">
          <a:xfrm>
            <a:off x="3332325"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299" name="Group 298"/>
          <p:cNvGrpSpPr/>
          <p:nvPr/>
        </p:nvGrpSpPr>
        <p:grpSpPr>
          <a:xfrm>
            <a:off x="7660999" y="2979691"/>
            <a:ext cx="1667186" cy="570745"/>
            <a:chOff x="1157524" y="1790915"/>
            <a:chExt cx="1667186" cy="570745"/>
          </a:xfrm>
        </p:grpSpPr>
        <p:grpSp>
          <p:nvGrpSpPr>
            <p:cNvPr id="300" name="Group 299"/>
            <p:cNvGrpSpPr/>
            <p:nvPr/>
          </p:nvGrpSpPr>
          <p:grpSpPr>
            <a:xfrm>
              <a:off x="1157524" y="1790915"/>
              <a:ext cx="566383" cy="570745"/>
              <a:chOff x="676119" y="1816521"/>
              <a:chExt cx="833517" cy="833517"/>
            </a:xfrm>
          </p:grpSpPr>
          <p:grpSp>
            <p:nvGrpSpPr>
              <p:cNvPr id="302" name="Group 48"/>
              <p:cNvGrpSpPr>
                <a:grpSpLocks noChangeAspect="1"/>
              </p:cNvGrpSpPr>
              <p:nvPr/>
            </p:nvGrpSpPr>
            <p:grpSpPr>
              <a:xfrm>
                <a:off x="713622" y="1854864"/>
                <a:ext cx="756000" cy="756000"/>
                <a:chOff x="3639697" y="2022734"/>
                <a:chExt cx="1347333" cy="1347333"/>
              </a:xfrm>
            </p:grpSpPr>
            <p:sp>
              <p:nvSpPr>
                <p:cNvPr id="304" name="Oval 30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05" name="Oval 30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06" name="Oval 30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303" name="Oval 302"/>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301" name="TextBox 300"/>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Yingli</a:t>
              </a:r>
              <a:endParaRPr lang="en-GB" sz="1200" dirty="0">
                <a:solidFill>
                  <a:schemeClr val="bg1"/>
                </a:solidFill>
                <a:latin typeface="+mj-lt"/>
              </a:endParaRPr>
            </a:p>
          </p:txBody>
        </p:sp>
      </p:grpSp>
      <p:pic>
        <p:nvPicPr>
          <p:cNvPr id="307" name="Picture 20"/>
          <p:cNvPicPr>
            <a:picLocks noChangeAspect="1" noChangeArrowheads="1"/>
          </p:cNvPicPr>
          <p:nvPr/>
        </p:nvPicPr>
        <p:blipFill rotWithShape="1">
          <a:blip r:embed="rId3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7784332" y="3163583"/>
            <a:ext cx="367730" cy="2010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8" name="Chevron 307">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309" name="Chevron 308">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310" name="Picture 2" descr="C:\Users\chelsea.horncastle\Desktop\VISA LOGO.png"/>
          <p:cNvPicPr>
            <a:picLocks noChangeAspect="1" noChangeArrowheads="1"/>
          </p:cNvPicPr>
          <p:nvPr/>
        </p:nvPicPr>
        <p:blipFill>
          <a:blip r:embed="rId36" cstate="screen">
            <a:extLst>
              <a:ext uri="{28A0092B-C50C-407E-A947-70E740481C1C}">
                <a14:useLocalDpi xmlns:a14="http://schemas.microsoft.com/office/drawing/2010/main"/>
              </a:ext>
            </a:extLst>
          </a:blip>
          <a:srcRect/>
          <a:stretch>
            <a:fillRect/>
          </a:stretch>
        </p:blipFill>
        <p:spPr bwMode="auto">
          <a:xfrm>
            <a:off x="1953410" y="3194301"/>
            <a:ext cx="431474" cy="141523"/>
          </a:xfrm>
          <a:prstGeom prst="rect">
            <a:avLst/>
          </a:prstGeom>
          <a:noFill/>
          <a:extLst>
            <a:ext uri="{909E8E84-426E-40dd-AFC4-6F175D3DCCD1}">
              <a14:hiddenFill xmlns:a14="http://schemas.microsoft.com/office/drawing/2010/main">
                <a:solidFill>
                  <a:srgbClr val="FFFFFF"/>
                </a:solidFill>
              </a14:hiddenFill>
            </a:ext>
          </a:extLst>
        </p:spPr>
      </p:pic>
      <p:sp>
        <p:nvSpPr>
          <p:cNvPr id="298" name="Freeform 5">
            <a:hlinkClick r:id="rId37" action="ppaction://hlinksldjump"/>
          </p:cNvPr>
          <p:cNvSpPr>
            <a:spLocks/>
          </p:cNvSpPr>
          <p:nvPr/>
        </p:nvSpPr>
        <p:spPr bwMode="auto">
          <a:xfrm>
            <a:off x="11419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11" name="Rectangle 310">
            <a:hlinkClick r:id="rId3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312" name="Group 311"/>
          <p:cNvGrpSpPr/>
          <p:nvPr/>
        </p:nvGrpSpPr>
        <p:grpSpPr>
          <a:xfrm>
            <a:off x="1637994" y="4734632"/>
            <a:ext cx="7506006" cy="417693"/>
            <a:chOff x="1637994" y="4734632"/>
            <a:chExt cx="7506006" cy="417693"/>
          </a:xfrm>
        </p:grpSpPr>
        <p:grpSp>
          <p:nvGrpSpPr>
            <p:cNvPr id="313" name="Group 312"/>
            <p:cNvGrpSpPr/>
            <p:nvPr/>
          </p:nvGrpSpPr>
          <p:grpSpPr>
            <a:xfrm>
              <a:off x="1637994" y="4835525"/>
              <a:ext cx="7506006" cy="316800"/>
              <a:chOff x="1914453" y="4835525"/>
              <a:chExt cx="8255647" cy="316800"/>
            </a:xfrm>
          </p:grpSpPr>
          <p:sp>
            <p:nvSpPr>
              <p:cNvPr id="315" name="Rectangle 314">
                <a:hlinkClick r:id="rId3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316" name="Rectangle 315">
                <a:hlinkClick r:id="rId4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317" name="Rectangle 316">
                <a:hlinkClick r:id="rId4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318" name="Rectangle 317">
                <a:hlinkClick r:id="rId4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319" name="Rectangle 318">
                <a:hlinkClick r:id="rId4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320" name="Rectangle 319">
                <a:hlinkClick r:id="rId44"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321" name="Rectangle 320">
                <a:hlinkClick r:id="rId4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322" name="Rectangle 321">
                <a:hlinkClick r:id="rId4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314" name="Isosceles Triangle 313"/>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323" name="TextBox 322"/>
          <p:cNvSpPr txBox="1"/>
          <p:nvPr/>
        </p:nvSpPr>
        <p:spPr>
          <a:xfrm>
            <a:off x="72736" y="4554279"/>
            <a:ext cx="6178045"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LATINA N = 606 (México, Brasil y Argentina).</a:t>
            </a:r>
            <a:endParaRPr lang="es" sz="700" dirty="0">
              <a:solidFill>
                <a:schemeClr val="bg1"/>
              </a:solidFill>
            </a:endParaRPr>
          </a:p>
        </p:txBody>
      </p:sp>
      <p:sp>
        <p:nvSpPr>
          <p:cNvPr id="324" name="Rectangle 323"/>
          <p:cNvSpPr/>
          <p:nvPr/>
        </p:nvSpPr>
        <p:spPr>
          <a:xfrm>
            <a:off x="6051176" y="4369625"/>
            <a:ext cx="3092823" cy="509370"/>
          </a:xfrm>
          <a:prstGeom prst="rect">
            <a:avLst/>
          </a:prstGeom>
        </p:spPr>
        <p:txBody>
          <a:bodyPr wrap="square">
            <a:spAutoFit/>
          </a:bodyPr>
          <a:lstStyle/>
          <a:p>
            <a:pPr>
              <a:lnSpc>
                <a:spcPct val="90000"/>
              </a:lnSpc>
            </a:pPr>
            <a:r>
              <a:rPr lang="en-GB" sz="600" dirty="0">
                <a:solidFill>
                  <a:schemeClr val="bg1"/>
                </a:solidFill>
              </a:rPr>
              <a:t>Para «</a:t>
            </a:r>
            <a:r>
              <a:rPr lang="en-GB" sz="600" dirty="0" err="1">
                <a:solidFill>
                  <a:schemeClr val="bg1"/>
                </a:solidFill>
              </a:rPr>
              <a:t>Cambio</a:t>
            </a:r>
            <a:r>
              <a:rPr lang="en-GB" sz="600" dirty="0">
                <a:solidFill>
                  <a:schemeClr val="bg1"/>
                </a:solidFill>
              </a:rPr>
              <a:t> de </a:t>
            </a:r>
            <a:r>
              <a:rPr lang="en-GB" sz="600" dirty="0" err="1">
                <a:solidFill>
                  <a:schemeClr val="bg1"/>
                </a:solidFill>
              </a:rPr>
              <a:t>percepción</a:t>
            </a:r>
            <a:r>
              <a:rPr lang="en-GB" sz="600" dirty="0">
                <a:solidFill>
                  <a:schemeClr val="bg1"/>
                </a:solidFill>
              </a:rPr>
              <a:t>» y «</a:t>
            </a:r>
            <a:r>
              <a:rPr lang="en-GB" sz="600" dirty="0" err="1">
                <a:solidFill>
                  <a:schemeClr val="bg1"/>
                </a:solidFill>
              </a:rPr>
              <a:t>Adecuación</a:t>
            </a:r>
            <a:r>
              <a:rPr lang="en-GB" sz="600" dirty="0">
                <a:solidFill>
                  <a:schemeClr val="bg1"/>
                </a:solidFill>
              </a:rPr>
              <a:t>», se </a:t>
            </a:r>
            <a:r>
              <a:rPr lang="en-GB" sz="600" dirty="0" err="1">
                <a:solidFill>
                  <a:schemeClr val="bg1"/>
                </a:solidFill>
              </a:rPr>
              <a:t>han</a:t>
            </a:r>
            <a:r>
              <a:rPr lang="en-GB" sz="600" dirty="0">
                <a:solidFill>
                  <a:schemeClr val="bg1"/>
                </a:solidFill>
              </a:rPr>
              <a:t> </a:t>
            </a:r>
            <a:r>
              <a:rPr lang="en-GB" sz="600" dirty="0" err="1">
                <a:solidFill>
                  <a:schemeClr val="bg1"/>
                </a:solidFill>
              </a:rPr>
              <a:t>tenido</a:t>
            </a:r>
            <a:r>
              <a:rPr lang="en-GB" sz="600" dirty="0">
                <a:solidFill>
                  <a:schemeClr val="bg1"/>
                </a:solidFill>
              </a:rPr>
              <a:t> en </a:t>
            </a:r>
            <a:r>
              <a:rPr lang="en-GB" sz="600" dirty="0" err="1">
                <a:solidFill>
                  <a:schemeClr val="bg1"/>
                </a:solidFill>
              </a:rPr>
              <a:t>cuenta</a:t>
            </a:r>
            <a:r>
              <a:rPr lang="en-GB" sz="600" dirty="0">
                <a:solidFill>
                  <a:schemeClr val="bg1"/>
                </a:solidFill>
              </a:rPr>
              <a:t> </a:t>
            </a:r>
            <a:r>
              <a:rPr lang="en-GB" sz="600" dirty="0" err="1">
                <a:solidFill>
                  <a:schemeClr val="bg1"/>
                </a:solidFill>
              </a:rPr>
              <a:t>las</a:t>
            </a:r>
            <a:r>
              <a:rPr lang="en-GB" sz="600" dirty="0">
                <a:solidFill>
                  <a:schemeClr val="bg1"/>
                </a:solidFill>
              </a:rPr>
              <a:t> </a:t>
            </a:r>
            <a:r>
              <a:rPr lang="en-GB" sz="600" dirty="0" err="1">
                <a:solidFill>
                  <a:schemeClr val="bg1"/>
                </a:solidFill>
              </a:rPr>
              <a:t>respuestas</a:t>
            </a:r>
            <a:r>
              <a:rPr lang="en-GB" sz="600" dirty="0">
                <a:solidFill>
                  <a:schemeClr val="bg1"/>
                </a:solidFill>
              </a:rPr>
              <a:t> con </a:t>
            </a:r>
            <a:r>
              <a:rPr lang="en-GB" sz="600" dirty="0" err="1">
                <a:solidFill>
                  <a:schemeClr val="bg1"/>
                </a:solidFill>
              </a:rPr>
              <a:t>una</a:t>
            </a:r>
            <a:r>
              <a:rPr lang="en-GB" sz="600" dirty="0">
                <a:solidFill>
                  <a:schemeClr val="bg1"/>
                </a:solidFill>
              </a:rPr>
              <a:t> </a:t>
            </a:r>
            <a:r>
              <a:rPr lang="en-GB" sz="600" dirty="0" err="1">
                <a:solidFill>
                  <a:schemeClr val="bg1"/>
                </a:solidFill>
              </a:rPr>
              <a:t>puntuación</a:t>
            </a:r>
            <a:r>
              <a:rPr lang="en-GB" sz="600" dirty="0">
                <a:solidFill>
                  <a:schemeClr val="bg1"/>
                </a:solidFill>
              </a:rPr>
              <a:t> superior a 7 en </a:t>
            </a:r>
            <a:r>
              <a:rPr lang="en-GB" sz="600" dirty="0" err="1">
                <a:solidFill>
                  <a:schemeClr val="bg1"/>
                </a:solidFill>
              </a:rPr>
              <a:t>una</a:t>
            </a:r>
            <a:r>
              <a:rPr lang="en-GB" sz="600" dirty="0">
                <a:solidFill>
                  <a:schemeClr val="bg1"/>
                </a:solidFill>
              </a:rPr>
              <a:t> </a:t>
            </a:r>
            <a:r>
              <a:rPr lang="en-GB" sz="600" dirty="0" err="1">
                <a:solidFill>
                  <a:schemeClr val="bg1"/>
                </a:solidFill>
              </a:rPr>
              <a:t>escala</a:t>
            </a:r>
            <a:r>
              <a:rPr lang="en-GB" sz="600" dirty="0">
                <a:solidFill>
                  <a:schemeClr val="bg1"/>
                </a:solidFill>
              </a:rPr>
              <a:t> de 1 a 10. El «</a:t>
            </a:r>
            <a:r>
              <a:rPr lang="en-GB" sz="600" dirty="0" err="1">
                <a:solidFill>
                  <a:schemeClr val="bg1"/>
                </a:solidFill>
              </a:rPr>
              <a:t>Cambio</a:t>
            </a:r>
            <a:r>
              <a:rPr lang="en-GB" sz="600" dirty="0">
                <a:solidFill>
                  <a:schemeClr val="bg1"/>
                </a:solidFill>
              </a:rPr>
              <a:t> de </a:t>
            </a:r>
            <a:r>
              <a:rPr lang="en-GB" sz="600" dirty="0" err="1">
                <a:solidFill>
                  <a:schemeClr val="bg1"/>
                </a:solidFill>
              </a:rPr>
              <a:t>percepción</a:t>
            </a:r>
            <a:r>
              <a:rPr lang="en-GB" sz="600" dirty="0">
                <a:solidFill>
                  <a:schemeClr val="bg1"/>
                </a:solidFill>
              </a:rPr>
              <a:t>» se </a:t>
            </a:r>
            <a:r>
              <a:rPr lang="en-GB" sz="600" dirty="0" err="1">
                <a:solidFill>
                  <a:schemeClr val="bg1"/>
                </a:solidFill>
              </a:rPr>
              <a:t>basa</a:t>
            </a:r>
            <a:r>
              <a:rPr lang="en-GB" sz="600" dirty="0">
                <a:solidFill>
                  <a:schemeClr val="bg1"/>
                </a:solidFill>
              </a:rPr>
              <a:t> en el </a:t>
            </a:r>
            <a:r>
              <a:rPr lang="en-GB" sz="600" dirty="0" err="1">
                <a:solidFill>
                  <a:schemeClr val="bg1"/>
                </a:solidFill>
              </a:rPr>
              <a:t>conocimiento</a:t>
            </a:r>
            <a:r>
              <a:rPr lang="en-GB" sz="600" dirty="0">
                <a:solidFill>
                  <a:schemeClr val="bg1"/>
                </a:solidFill>
              </a:rPr>
              <a:t> </a:t>
            </a:r>
            <a:r>
              <a:rPr lang="en-GB" sz="600" dirty="0" err="1">
                <a:solidFill>
                  <a:schemeClr val="bg1"/>
                </a:solidFill>
              </a:rPr>
              <a:t>que</a:t>
            </a:r>
            <a:r>
              <a:rPr lang="en-GB" sz="600" dirty="0">
                <a:solidFill>
                  <a:schemeClr val="bg1"/>
                </a:solidFill>
              </a:rPr>
              <a:t> el </a:t>
            </a:r>
            <a:r>
              <a:rPr lang="en-GB" sz="600" dirty="0" err="1">
                <a:solidFill>
                  <a:schemeClr val="bg1"/>
                </a:solidFill>
              </a:rPr>
              <a:t>encuestado</a:t>
            </a:r>
            <a:r>
              <a:rPr lang="en-GB" sz="600" dirty="0">
                <a:solidFill>
                  <a:schemeClr val="bg1"/>
                </a:solidFill>
              </a:rPr>
              <a:t> </a:t>
            </a:r>
            <a:r>
              <a:rPr lang="en-GB" sz="600" dirty="0" err="1">
                <a:solidFill>
                  <a:schemeClr val="bg1"/>
                </a:solidFill>
              </a:rPr>
              <a:t>tiene</a:t>
            </a:r>
            <a:r>
              <a:rPr lang="en-GB" sz="600" dirty="0">
                <a:solidFill>
                  <a:schemeClr val="bg1"/>
                </a:solidFill>
              </a:rPr>
              <a:t> de los </a:t>
            </a:r>
            <a:r>
              <a:rPr lang="en-GB" sz="600" dirty="0" err="1">
                <a:solidFill>
                  <a:schemeClr val="bg1"/>
                </a:solidFill>
              </a:rPr>
              <a:t>patrocinadores</a:t>
            </a:r>
            <a:r>
              <a:rPr lang="en-GB" sz="600" dirty="0">
                <a:solidFill>
                  <a:schemeClr val="bg1"/>
                </a:solidFill>
              </a:rPr>
              <a:t>: «</a:t>
            </a:r>
            <a:r>
              <a:rPr lang="en-GB" sz="600" dirty="0" err="1">
                <a:solidFill>
                  <a:schemeClr val="bg1"/>
                </a:solidFill>
              </a:rPr>
              <a:t>Evalúe</a:t>
            </a:r>
            <a:r>
              <a:rPr lang="en-GB" sz="600" dirty="0">
                <a:solidFill>
                  <a:schemeClr val="bg1"/>
                </a:solidFill>
              </a:rPr>
              <a:t> </a:t>
            </a:r>
            <a:r>
              <a:rPr lang="en-GB" sz="600" dirty="0" err="1">
                <a:solidFill>
                  <a:schemeClr val="bg1"/>
                </a:solidFill>
              </a:rPr>
              <a:t>cómo</a:t>
            </a:r>
            <a:r>
              <a:rPr lang="en-GB" sz="600" dirty="0">
                <a:solidFill>
                  <a:schemeClr val="bg1"/>
                </a:solidFill>
              </a:rPr>
              <a:t> ha </a:t>
            </a:r>
            <a:r>
              <a:rPr lang="en-GB" sz="600" dirty="0" err="1">
                <a:solidFill>
                  <a:schemeClr val="bg1"/>
                </a:solidFill>
              </a:rPr>
              <a:t>cambiado</a:t>
            </a:r>
            <a:r>
              <a:rPr lang="en-GB" sz="600" dirty="0">
                <a:solidFill>
                  <a:schemeClr val="bg1"/>
                </a:solidFill>
              </a:rPr>
              <a:t> </a:t>
            </a:r>
            <a:r>
              <a:rPr lang="en-GB" sz="600" dirty="0" err="1">
                <a:solidFill>
                  <a:schemeClr val="bg1"/>
                </a:solidFill>
              </a:rPr>
              <a:t>su</a:t>
            </a:r>
            <a:r>
              <a:rPr lang="en-GB" sz="600" dirty="0">
                <a:solidFill>
                  <a:schemeClr val="bg1"/>
                </a:solidFill>
              </a:rPr>
              <a:t> </a:t>
            </a:r>
            <a:r>
              <a:rPr lang="en-GB" sz="600" dirty="0" err="1">
                <a:solidFill>
                  <a:schemeClr val="bg1"/>
                </a:solidFill>
              </a:rPr>
              <a:t>percepción</a:t>
            </a:r>
            <a:r>
              <a:rPr lang="en-GB" sz="600" dirty="0">
                <a:solidFill>
                  <a:schemeClr val="bg1"/>
                </a:solidFill>
              </a:rPr>
              <a:t> </a:t>
            </a:r>
            <a:r>
              <a:rPr lang="en-GB" sz="600" dirty="0" err="1">
                <a:solidFill>
                  <a:schemeClr val="bg1"/>
                </a:solidFill>
              </a:rPr>
              <a:t>como</a:t>
            </a:r>
            <a:r>
              <a:rPr lang="en-GB" sz="600" dirty="0">
                <a:solidFill>
                  <a:schemeClr val="bg1"/>
                </a:solidFill>
              </a:rPr>
              <a:t> </a:t>
            </a:r>
            <a:r>
              <a:rPr lang="en-GB" sz="600" dirty="0" err="1">
                <a:solidFill>
                  <a:schemeClr val="bg1"/>
                </a:solidFill>
              </a:rPr>
              <a:t>resultado</a:t>
            </a:r>
            <a:r>
              <a:rPr lang="en-GB" sz="600" dirty="0">
                <a:solidFill>
                  <a:schemeClr val="bg1"/>
                </a:solidFill>
              </a:rPr>
              <a:t> de </a:t>
            </a:r>
            <a:r>
              <a:rPr lang="en-GB" sz="600" dirty="0" err="1">
                <a:solidFill>
                  <a:schemeClr val="bg1"/>
                </a:solidFill>
              </a:rPr>
              <a:t>su</a:t>
            </a:r>
            <a:r>
              <a:rPr lang="en-GB" sz="600" dirty="0">
                <a:solidFill>
                  <a:schemeClr val="bg1"/>
                </a:solidFill>
              </a:rPr>
              <a:t> </a:t>
            </a:r>
            <a:r>
              <a:rPr lang="en-GB" sz="600" dirty="0" err="1">
                <a:solidFill>
                  <a:schemeClr val="bg1"/>
                </a:solidFill>
              </a:rPr>
              <a:t>patrocinio</a:t>
            </a:r>
            <a:r>
              <a:rPr lang="en-GB" sz="600" dirty="0">
                <a:solidFill>
                  <a:schemeClr val="bg1"/>
                </a:solidFill>
              </a:rPr>
              <a:t> de la Copa Mundial 2014». </a:t>
            </a:r>
            <a:endParaRPr lang="es-ES" sz="600" dirty="0">
              <a:solidFill>
                <a:schemeClr val="bg1"/>
              </a:solidFill>
            </a:endParaRPr>
          </a:p>
        </p:txBody>
      </p:sp>
      <p:grpSp>
        <p:nvGrpSpPr>
          <p:cNvPr id="325" name="Group 324"/>
          <p:cNvGrpSpPr/>
          <p:nvPr/>
        </p:nvGrpSpPr>
        <p:grpSpPr>
          <a:xfrm>
            <a:off x="8278634" y="93663"/>
            <a:ext cx="591258" cy="630000"/>
            <a:chOff x="8278634" y="93663"/>
            <a:chExt cx="591258" cy="630000"/>
          </a:xfrm>
        </p:grpSpPr>
        <p:sp>
          <p:nvSpPr>
            <p:cNvPr id="326"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7"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327" name="Rectangle 326"/>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grpSp>
        <p:nvGrpSpPr>
          <p:cNvPr id="328" name="Group 21"/>
          <p:cNvGrpSpPr/>
          <p:nvPr/>
        </p:nvGrpSpPr>
        <p:grpSpPr>
          <a:xfrm>
            <a:off x="-3484592" y="862699"/>
            <a:ext cx="5428445" cy="700192"/>
            <a:chOff x="704907" y="162005"/>
            <a:chExt cx="5428445" cy="700192"/>
          </a:xfrm>
        </p:grpSpPr>
        <p:sp>
          <p:nvSpPr>
            <p:cNvPr id="329" name="TextBox 22"/>
            <p:cNvSpPr txBox="1"/>
            <p:nvPr/>
          </p:nvSpPr>
          <p:spPr>
            <a:xfrm>
              <a:off x="704907" y="162005"/>
              <a:ext cx="5186035" cy="700192"/>
            </a:xfrm>
            <a:prstGeom prst="rect">
              <a:avLst/>
            </a:prstGeom>
            <a:noFill/>
          </p:spPr>
          <p:txBody>
            <a:bodyPr wrap="none" rtlCol="0">
              <a:spAutoFit/>
            </a:bodyPr>
            <a:lstStyle/>
            <a:p>
              <a:pPr algn="r">
                <a:spcBef>
                  <a:spcPts val="300"/>
                </a:spcBef>
              </a:pPr>
              <a:r>
                <a:rPr lang="es" sz="800" dirty="0">
                  <a:solidFill>
                    <a:schemeClr val="bg1"/>
                  </a:solidFill>
                </a:rPr>
                <a:t>Recuerdo espontáneo </a:t>
              </a:r>
              <a:endParaRPr lang="es" sz="800" b="1" dirty="0">
                <a:solidFill>
                  <a:schemeClr val="bg1"/>
                </a:solidFill>
              </a:endParaRPr>
            </a:p>
            <a:p>
              <a:pPr algn="r">
                <a:spcBef>
                  <a:spcPts val="300"/>
                </a:spcBef>
              </a:pPr>
              <a:r>
                <a:rPr lang="es" sz="800" dirty="0">
                  <a:solidFill>
                    <a:schemeClr val="bg1"/>
                  </a:solidFill>
                </a:rPr>
                <a:t>Recuerdo motivado </a:t>
              </a:r>
              <a:endParaRPr lang="es" sz="800" b="1" dirty="0">
                <a:solidFill>
                  <a:schemeClr val="bg1"/>
                </a:solidFill>
              </a:endParaRPr>
            </a:p>
            <a:p>
              <a:pPr algn="r">
                <a:spcBef>
                  <a:spcPts val="300"/>
                </a:spcBef>
              </a:pPr>
              <a:r>
                <a:rPr lang="es" sz="800" dirty="0">
                  <a:solidFill>
                    <a:schemeClr val="bg1"/>
                  </a:solidFill>
                </a:rPr>
                <a:t>Cambio de percepción </a:t>
              </a:r>
              <a:endParaRPr lang="es" sz="800" b="1" dirty="0">
                <a:solidFill>
                  <a:schemeClr val="bg1"/>
                </a:solidFill>
              </a:endParaRPr>
            </a:p>
            <a:p>
              <a:pPr algn="r">
                <a:spcBef>
                  <a:spcPts val="300"/>
                </a:spcBef>
              </a:pPr>
              <a:r>
                <a:rPr lang="es-ES_tradnl" sz="800" dirty="0" smtClean="0">
                  <a:solidFill>
                    <a:schemeClr val="bg1"/>
                  </a:solidFill>
                </a:rPr>
                <a:t>Vinculo con el Mundial</a:t>
              </a:r>
              <a:endParaRPr lang="es" sz="800" b="1" dirty="0">
                <a:solidFill>
                  <a:schemeClr val="bg1"/>
                </a:solidFill>
              </a:endParaRPr>
            </a:p>
          </p:txBody>
        </p:sp>
        <p:sp>
          <p:nvSpPr>
            <p:cNvPr id="330" name="Rectangle 23"/>
            <p:cNvSpPr/>
            <p:nvPr/>
          </p:nvSpPr>
          <p:spPr>
            <a:xfrm>
              <a:off x="5845352" y="222319"/>
              <a:ext cx="288000"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Rectangle 24"/>
            <p:cNvSpPr/>
            <p:nvPr/>
          </p:nvSpPr>
          <p:spPr>
            <a:xfrm>
              <a:off x="5845352" y="383355"/>
              <a:ext cx="288000"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Rectangle 25"/>
            <p:cNvSpPr/>
            <p:nvPr/>
          </p:nvSpPr>
          <p:spPr>
            <a:xfrm>
              <a:off x="5845352" y="544391"/>
              <a:ext cx="288000"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Rectangle 26"/>
            <p:cNvSpPr/>
            <p:nvPr/>
          </p:nvSpPr>
          <p:spPr>
            <a:xfrm>
              <a:off x="5845352" y="705427"/>
              <a:ext cx="288000"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061790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ext uri="{D42A27DB-BD31-4B8C-83A1-F6EECF244321}">
                <p14:modId xmlns:p14="http://schemas.microsoft.com/office/powerpoint/2010/main" val="270454221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43057"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91" name="Chart 90"/>
          <p:cNvGraphicFramePr/>
          <p:nvPr>
            <p:extLst>
              <p:ext uri="{D42A27DB-BD31-4B8C-83A1-F6EECF244321}">
                <p14:modId xmlns:p14="http://schemas.microsoft.com/office/powerpoint/2010/main" val="1682504812"/>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6132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tx2"/>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schemeClr val="tx2"/>
                  </a:solidFill>
                  <a:latin typeface="+mj-lt"/>
                  <a:cs typeface="Arial" pitchFamily="34" charset="0"/>
                </a:rPr>
                <a:t>Adidas</a:t>
              </a:r>
              <a:endParaRPr lang="en-GB" dirty="0">
                <a:solidFill>
                  <a:schemeClr val="tx2"/>
                </a:solidFill>
                <a:latin typeface="+mj-lt"/>
                <a:cs typeface="Arial" pitchFamily="34" charset="0"/>
              </a:endParaRPr>
            </a:p>
          </p:txBody>
        </p:sp>
      </p:grpSp>
      <p:grpSp>
        <p:nvGrpSpPr>
          <p:cNvPr id="30" name="Group 29"/>
          <p:cNvGrpSpPr/>
          <p:nvPr/>
        </p:nvGrpSpPr>
        <p:grpSpPr>
          <a:xfrm>
            <a:off x="258110" y="658429"/>
            <a:ext cx="660484" cy="665570"/>
            <a:chOff x="412220" y="1151581"/>
            <a:chExt cx="660484" cy="665570"/>
          </a:xfrm>
        </p:grpSpPr>
        <p:grpSp>
          <p:nvGrpSpPr>
            <p:cNvPr id="31" name="Group 30"/>
            <p:cNvGrpSpPr/>
            <p:nvPr/>
          </p:nvGrpSpPr>
          <p:grpSpPr>
            <a:xfrm>
              <a:off x="412220" y="1151581"/>
              <a:ext cx="660484" cy="665570"/>
              <a:chOff x="611438" y="1730773"/>
              <a:chExt cx="972000" cy="972000"/>
            </a:xfrm>
          </p:grpSpPr>
          <p:sp>
            <p:nvSpPr>
              <p:cNvPr id="33" name="TextBox 32"/>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Adidas</a:t>
                </a:r>
                <a:endParaRPr lang="en-GB" sz="1400" dirty="0">
                  <a:solidFill>
                    <a:schemeClr val="bg1"/>
                  </a:solidFill>
                  <a:latin typeface="+mj-lt"/>
                </a:endParaRPr>
              </a:p>
            </p:txBody>
          </p:sp>
          <p:grpSp>
            <p:nvGrpSpPr>
              <p:cNvPr id="34" name="Group 48"/>
              <p:cNvGrpSpPr>
                <a:grpSpLocks noChangeAspect="1"/>
              </p:cNvGrpSpPr>
              <p:nvPr/>
            </p:nvGrpSpPr>
            <p:grpSpPr>
              <a:xfrm>
                <a:off x="713622" y="1854864"/>
                <a:ext cx="756000" cy="756000"/>
                <a:chOff x="3639697" y="2022734"/>
                <a:chExt cx="1347333" cy="1347333"/>
              </a:xfrm>
            </p:grpSpPr>
            <p:sp>
              <p:nvSpPr>
                <p:cNvPr id="36" name="Oval 35"/>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7" name="Oval 36"/>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8" name="Oval 37"/>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35" name="Oval 34"/>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32" name="Picture 3"/>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15794" y="1393947"/>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50" name="Rectangle 49"/>
          <p:cNvSpPr/>
          <p:nvPr/>
        </p:nvSpPr>
        <p:spPr>
          <a:xfrm>
            <a:off x="3972604" y="577422"/>
            <a:ext cx="2376000" cy="3717176"/>
          </a:xfrm>
          <a:prstGeom prst="rect">
            <a:avLst/>
          </a:prstGeom>
        </p:spPr>
        <p:txBody>
          <a:bodyPr wrap="square">
            <a:noAutofit/>
          </a:bodyPr>
          <a:lstStyle/>
          <a:p>
            <a:pPr>
              <a:spcBef>
                <a:spcPts val="200"/>
              </a:spcBef>
            </a:pPr>
            <a:endParaRPr lang="en-GB" altLang="ru-RU" sz="700" dirty="0" smtClean="0">
              <a:solidFill>
                <a:schemeClr val="bg2"/>
              </a:solidFill>
            </a:endParaRPr>
          </a:p>
          <a:p>
            <a:pPr>
              <a:spcBef>
                <a:spcPts val="200"/>
              </a:spcBef>
            </a:pPr>
            <a:endParaRPr lang="en-US" altLang="ru-RU" sz="700" dirty="0">
              <a:solidFill>
                <a:schemeClr val="bg2"/>
              </a:solidFill>
            </a:endParaRPr>
          </a:p>
        </p:txBody>
      </p:sp>
      <p:sp>
        <p:nvSpPr>
          <p:cNvPr id="41" name="Title 2"/>
          <p:cNvSpPr>
            <a:spLocks noGrp="1"/>
          </p:cNvSpPr>
          <p:nvPr>
            <p:ph type="title"/>
          </p:nvPr>
        </p:nvSpPr>
        <p:spPr>
          <a:xfrm rot="5400000">
            <a:off x="-1342095" y="858162"/>
            <a:ext cx="2093150" cy="376826"/>
          </a:xfrm>
        </p:spPr>
        <p:txBody>
          <a:bodyPr/>
          <a:lstStyle/>
          <a:p>
            <a:r>
              <a:rPr lang="en-GB" dirty="0" smtClean="0"/>
              <a:t>AL ADIDAS</a:t>
            </a:r>
            <a:endParaRPr lang="en-GB" dirty="0"/>
          </a:p>
        </p:txBody>
      </p:sp>
      <p:sp>
        <p:nvSpPr>
          <p:cNvPr id="42"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smtClean="0">
                <a:solidFill>
                  <a:schemeClr val="accent3"/>
                </a:solidFill>
              </a:rPr>
              <a:t>2014</a:t>
            </a:r>
            <a:r>
              <a:rPr lang="en-GB" dirty="0" smtClean="0"/>
              <a:t> World Cup </a:t>
            </a:r>
            <a:r>
              <a:rPr lang="en-GB" dirty="0">
                <a:solidFill>
                  <a:schemeClr val="accent3"/>
                </a:solidFill>
              </a:rPr>
              <a:t>Sponsors - </a:t>
            </a:r>
            <a:r>
              <a:rPr lang="en-GB" dirty="0" smtClean="0">
                <a:solidFill>
                  <a:schemeClr val="accent3"/>
                </a:solidFill>
              </a:rPr>
              <a:t>al</a:t>
            </a:r>
            <a:endParaRPr lang="en-GB" dirty="0">
              <a:solidFill>
                <a:schemeClr val="accent3"/>
              </a:solidFill>
            </a:endParaRPr>
          </a:p>
        </p:txBody>
      </p:sp>
      <p:sp>
        <p:nvSpPr>
          <p:cNvPr id="44" name="Chevron 43">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46" name="Picture 9">
            <a:hlinkClick r:id="rId8"/>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114556" y="2145826"/>
            <a:ext cx="1994585" cy="1114976"/>
          </a:xfrm>
          <a:prstGeom prst="rect">
            <a:avLst/>
          </a:prstGeom>
          <a:noFill/>
          <a:ln w="9525">
            <a:noFill/>
            <a:miter lim="800000"/>
            <a:headEnd/>
            <a:tailEnd/>
          </a:ln>
        </p:spPr>
      </p:pic>
      <p:pic>
        <p:nvPicPr>
          <p:cNvPr id="47" name="Picture 8" descr="http://p1.trrsf.com/image/fget/cf/619/464/images.terra.com/2013/11/16/grafica-campana-2.jpg"/>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6114557" y="699706"/>
            <a:ext cx="1994584" cy="1415134"/>
          </a:xfrm>
          <a:prstGeom prst="rect">
            <a:avLst/>
          </a:prstGeom>
          <a:noFill/>
        </p:spPr>
      </p:pic>
      <p:pic>
        <p:nvPicPr>
          <p:cNvPr id="48" name="Picture 4" descr="http://img.fifa.com/mm/photo/tournament/competition/02/33/73/99/2337399_full-lnd.jpg"/>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6114557" y="3302503"/>
            <a:ext cx="1994584" cy="979302"/>
          </a:xfrm>
          <a:prstGeom prst="rect">
            <a:avLst/>
          </a:prstGeom>
          <a:noFill/>
        </p:spPr>
      </p:pic>
      <p:grpSp>
        <p:nvGrpSpPr>
          <p:cNvPr id="2" name="Group 1"/>
          <p:cNvGrpSpPr/>
          <p:nvPr/>
        </p:nvGrpSpPr>
        <p:grpSpPr>
          <a:xfrm>
            <a:off x="6007100" y="2145826"/>
            <a:ext cx="229604" cy="229130"/>
            <a:chOff x="6007100" y="2145826"/>
            <a:chExt cx="229604" cy="229130"/>
          </a:xfrm>
        </p:grpSpPr>
        <p:grpSp>
          <p:nvGrpSpPr>
            <p:cNvPr id="68" name="Group 4"/>
            <p:cNvGrpSpPr>
              <a:grpSpLocks noChangeAspect="1"/>
            </p:cNvGrpSpPr>
            <p:nvPr/>
          </p:nvGrpSpPr>
          <p:grpSpPr bwMode="auto">
            <a:xfrm>
              <a:off x="6007100" y="2145826"/>
              <a:ext cx="227153" cy="227153"/>
              <a:chOff x="1804" y="543"/>
              <a:chExt cx="2152" cy="2152"/>
            </a:xfrm>
          </p:grpSpPr>
          <p:sp>
            <p:nvSpPr>
              <p:cNvPr id="69"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3" name="Oval 5">
              <a:hlinkClick r:id="rId8"/>
            </p:cNvPr>
            <p:cNvSpPr>
              <a:spLocks noChangeArrowheads="1"/>
            </p:cNvSpPr>
            <p:nvPr/>
          </p:nvSpPr>
          <p:spPr bwMode="auto">
            <a:xfrm>
              <a:off x="6009551" y="2147803"/>
              <a:ext cx="227153" cy="227153"/>
            </a:xfrm>
            <a:prstGeom prst="ellipse">
              <a:avLst/>
            </a:prstGeom>
            <a:solidFill>
              <a:schemeClr val="accent3">
                <a:alpha val="1176"/>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2" name="Chevron 51">
            <a:hlinkClick r:id="rId12"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2" name="Rectangle 71">
            <a:hlinkClick r:id="rId13"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4" name="Group 73"/>
          <p:cNvGrpSpPr/>
          <p:nvPr/>
        </p:nvGrpSpPr>
        <p:grpSpPr>
          <a:xfrm>
            <a:off x="1637994" y="4734632"/>
            <a:ext cx="7506006" cy="417693"/>
            <a:chOff x="1637994" y="4734632"/>
            <a:chExt cx="7506006" cy="417693"/>
          </a:xfrm>
        </p:grpSpPr>
        <p:grpSp>
          <p:nvGrpSpPr>
            <p:cNvPr id="75" name="Group 74"/>
            <p:cNvGrpSpPr/>
            <p:nvPr/>
          </p:nvGrpSpPr>
          <p:grpSpPr>
            <a:xfrm>
              <a:off x="1637994" y="4835525"/>
              <a:ext cx="7506006" cy="316800"/>
              <a:chOff x="1914453" y="4835525"/>
              <a:chExt cx="8255647" cy="316800"/>
            </a:xfrm>
          </p:grpSpPr>
          <p:sp>
            <p:nvSpPr>
              <p:cNvPr id="77" name="Rectangle 76">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8" name="Rectangle 77">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9" name="Rectangle 78">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0" name="Rectangle 79">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1" name="Rectangle 80">
                <a:hlinkClick r:id="rId1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2" name="Rectangle 81">
                <a:hlinkClick r:id="rId19"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3" name="Rectangle 82">
                <a:hlinkClick r:id="rId2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84" name="Rectangle 83">
                <a:hlinkClick r:id="rId2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76" name="Isosceles Triangle 75"/>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85" name="Group 84"/>
          <p:cNvGrpSpPr/>
          <p:nvPr/>
        </p:nvGrpSpPr>
        <p:grpSpPr>
          <a:xfrm>
            <a:off x="8278634" y="93663"/>
            <a:ext cx="591258" cy="630000"/>
            <a:chOff x="8278634" y="93663"/>
            <a:chExt cx="591258" cy="630000"/>
          </a:xfrm>
        </p:grpSpPr>
        <p:sp>
          <p:nvSpPr>
            <p:cNvPr id="86"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2"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87" name="Rectangle 86"/>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
        <p:nvSpPr>
          <p:cNvPr id="88" name="Rectangle 87"/>
          <p:cNvSpPr/>
          <p:nvPr/>
        </p:nvSpPr>
        <p:spPr>
          <a:xfrm>
            <a:off x="8355484"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89" name="Rectangle 88"/>
          <p:cNvSpPr/>
          <p:nvPr/>
        </p:nvSpPr>
        <p:spPr>
          <a:xfrm>
            <a:off x="52118" y="19883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90" name="TextBox 89"/>
          <p:cNvSpPr txBox="1"/>
          <p:nvPr/>
        </p:nvSpPr>
        <p:spPr>
          <a:xfrm>
            <a:off x="72736" y="4590375"/>
            <a:ext cx="7568313" cy="272382"/>
          </a:xfrm>
          <a:prstGeom prst="rect">
            <a:avLst/>
          </a:prstGeom>
          <a:noFill/>
        </p:spPr>
        <p:txBody>
          <a:bodyPr wrap="square" rtlCol="0">
            <a:spAutoFit/>
          </a:bodyPr>
          <a:lstStyle/>
          <a:p>
            <a:pPr>
              <a:lnSpc>
                <a:spcPct val="90000"/>
              </a:lnSpc>
            </a:pPr>
            <a:r>
              <a:rPr lang="en-GB" sz="650" b="1" dirty="0">
                <a:solidFill>
                  <a:schemeClr val="bg1"/>
                </a:solidFill>
              </a:rPr>
              <a:t>Fuente: </a:t>
            </a:r>
            <a:r>
              <a:rPr lang="en-GB" sz="650" dirty="0">
                <a:solidFill>
                  <a:schemeClr val="bg1"/>
                </a:solidFill>
              </a:rPr>
              <a:t>Diagramas de OMG basados en encuestados no contrarios al fútbol ni a la Copa Mundial 2014. Trabajo de campo: Del 21 al 28 de mayo de 2014, muestras regionales: América Latina N = 606 (México, Brasil y Argentina). Adidas N = 489.</a:t>
            </a:r>
            <a:endParaRPr lang="es-ES" sz="700" dirty="0">
              <a:solidFill>
                <a:schemeClr val="bg1"/>
              </a:solidFill>
            </a:endParaRPr>
          </a:p>
        </p:txBody>
      </p:sp>
      <p:sp>
        <p:nvSpPr>
          <p:cNvPr id="92" name="CuadroTexto 16"/>
          <p:cNvSpPr txBox="1"/>
          <p:nvPr/>
        </p:nvSpPr>
        <p:spPr>
          <a:xfrm>
            <a:off x="3961004" y="704811"/>
            <a:ext cx="2094356" cy="35702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200" b="1" dirty="0" smtClean="0">
                <a:solidFill>
                  <a:srgbClr val="E5CE12"/>
                </a:solidFill>
                <a:latin typeface="Impact"/>
              </a:rPr>
              <a:t>ARGENTINA</a:t>
            </a:r>
          </a:p>
          <a:p>
            <a:endParaRPr lang="en-GB" sz="800" dirty="0" smtClean="0">
              <a:solidFill>
                <a:schemeClr val="bg1"/>
              </a:solidFill>
            </a:endParaRPr>
          </a:p>
          <a:p>
            <a:r>
              <a:rPr lang="en-GB" sz="800" dirty="0" smtClean="0">
                <a:solidFill>
                  <a:schemeClr val="bg1"/>
                </a:solidFill>
              </a:rPr>
              <a:t>Adidas</a:t>
            </a:r>
            <a:r>
              <a:rPr lang="en-GB" sz="800" dirty="0">
                <a:solidFill>
                  <a:schemeClr val="bg1"/>
                </a:solidFill>
              </a:rPr>
              <a:t>, como patrocinador de la selección argentina y patrocinador principal de la Copa Mundial, comunica el lanzamiento de la nueva camiseta de la selección, el balón de la Copa Mundial y también un nuevo modelo de zapatillas deportivas.</a:t>
            </a:r>
          </a:p>
          <a:p>
            <a:endParaRPr lang="es-ES" sz="800" dirty="0">
              <a:solidFill>
                <a:schemeClr val="bg1"/>
              </a:solidFill>
            </a:endParaRPr>
          </a:p>
          <a:p>
            <a:r>
              <a:rPr lang="en-GB" sz="800" dirty="0">
                <a:solidFill>
                  <a:schemeClr val="bg1"/>
                </a:solidFill>
              </a:rPr>
              <a:t>Mediante la campaña «Por los colores o nada», la marca lanza la camiseta oficial basada en los discursos de Lionel Messi, Ángel Di Maria y Pocho</a:t>
            </a:r>
            <a:r>
              <a:rPr sz="800" dirty="0" smtClean="0"/>
              <a:t> </a:t>
            </a:r>
            <a:r>
              <a:rPr lang="en-GB" sz="800" dirty="0">
                <a:solidFill>
                  <a:schemeClr val="bg1"/>
                </a:solidFill>
              </a:rPr>
              <a:t>Lavezzi, así como la pasión que sienten por su país.</a:t>
            </a:r>
          </a:p>
          <a:p>
            <a:endParaRPr lang="es-ES" sz="800" dirty="0">
              <a:solidFill>
                <a:schemeClr val="bg1"/>
              </a:solidFill>
            </a:endParaRPr>
          </a:p>
          <a:p>
            <a:r>
              <a:rPr lang="en-GB" sz="800" dirty="0">
                <a:solidFill>
                  <a:schemeClr val="bg1"/>
                </a:solidFill>
              </a:rPr>
              <a:t>Además, la marca ha lanzado el concurso «Viaja a Brasil o quédate en casa», en el que los aficionados tienen que pasar por distintas fases para demostrar su pasión por Argentina.</a:t>
            </a:r>
          </a:p>
          <a:p>
            <a:endParaRPr lang="es-ES" sz="800" dirty="0">
              <a:solidFill>
                <a:schemeClr val="bg1"/>
              </a:solidFill>
            </a:endParaRPr>
          </a:p>
          <a:p>
            <a:r>
              <a:rPr lang="en-GB" sz="800" dirty="0">
                <a:solidFill>
                  <a:schemeClr val="bg1"/>
                </a:solidFill>
              </a:rPr>
              <a:t>Con en lanzamiento de las zapatillas oficiales «Battle pack», basadas en el concepto de campaña #allinornothing, destacan que Messi está patrocinado por ellos.</a:t>
            </a:r>
          </a:p>
          <a:p>
            <a:r>
              <a:rPr sz="800" dirty="0" smtClean="0"/>
              <a:t> </a:t>
            </a:r>
          </a:p>
        </p:txBody>
      </p:sp>
      <p:sp>
        <p:nvSpPr>
          <p:cNvPr id="93" name="TextBox 92"/>
          <p:cNvSpPr txBox="1"/>
          <p:nvPr/>
        </p:nvSpPr>
        <p:spPr>
          <a:xfrm>
            <a:off x="584400" y="867551"/>
            <a:ext cx="3584534" cy="276999"/>
          </a:xfrm>
          <a:prstGeom prst="rect">
            <a:avLst/>
          </a:prstGeom>
          <a:noFill/>
        </p:spPr>
        <p:txBody>
          <a:bodyPr wrap="square" rtlCol="0">
            <a:spAutoFit/>
          </a:bodyPr>
          <a:lstStyle/>
          <a:p>
            <a:pPr algn="ctr"/>
            <a:r>
              <a:rPr lang="en-GB" sz="1200" dirty="0" smtClean="0">
                <a:solidFill>
                  <a:schemeClr val="bg1"/>
                </a:solidFill>
                <a:latin typeface="+mj-lt"/>
              </a:rPr>
              <a:t>ACTIVIDADES DEL PATROCINADOR  </a:t>
            </a:r>
            <a:r>
              <a:rPr lang="en-GB" sz="1200" dirty="0" smtClean="0">
                <a:solidFill>
                  <a:schemeClr val="accent3"/>
                </a:solidFill>
                <a:latin typeface="+mj-lt"/>
              </a:rPr>
              <a:t>RECORDADAS</a:t>
            </a:r>
            <a:endParaRPr lang="es-ES" sz="1200" dirty="0">
              <a:solidFill>
                <a:schemeClr val="accent3"/>
              </a:solidFill>
              <a:latin typeface="+mj-lt"/>
            </a:endParaRPr>
          </a:p>
        </p:txBody>
      </p:sp>
    </p:spTree>
    <p:extLst>
      <p:ext uri="{BB962C8B-B14F-4D97-AF65-F5344CB8AC3E}">
        <p14:creationId xmlns:p14="http://schemas.microsoft.com/office/powerpoint/2010/main" val="36382180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Snip Single Corner Rectangle 80"/>
          <p:cNvSpPr/>
          <p:nvPr/>
        </p:nvSpPr>
        <p:spPr>
          <a:xfrm rot="10800000">
            <a:off x="4790481" y="-415"/>
            <a:ext cx="4092498" cy="4703148"/>
          </a:xfrm>
          <a:prstGeom prst="snip1Rect">
            <a:avLst>
              <a:gd name="adj" fmla="val 4788"/>
            </a:avLst>
          </a:prstGeom>
          <a:solidFill>
            <a:srgbClr val="000000">
              <a:alpha val="80000"/>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84" name="Freeform 5"/>
          <p:cNvSpPr>
            <a:spLocks/>
          </p:cNvSpPr>
          <p:nvPr/>
        </p:nvSpPr>
        <p:spPr bwMode="auto">
          <a:xfrm>
            <a:off x="-602210" y="121972"/>
            <a:ext cx="4213284" cy="4817774"/>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a:noFill/>
          </a:ln>
        </p:spPr>
        <p:txBody>
          <a:bodyPr vert="horz" wrap="square" lIns="91440" tIns="45720" rIns="91440" bIns="45720" numCol="1" anchor="t" anchorCtr="0" compatLnSpc="1">
            <a:prstTxWarp prst="textNoShape">
              <a:avLst/>
            </a:prstTxWarp>
          </a:bodyPr>
          <a:lstStyle/>
          <a:p>
            <a:endParaRPr lang="en-GB"/>
          </a:p>
        </p:txBody>
      </p:sp>
      <p:pic>
        <p:nvPicPr>
          <p:cNvPr id="78" name="Picture 77"/>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1644" y="69157"/>
            <a:ext cx="3485280" cy="1179445"/>
          </a:xfrm>
          <a:prstGeom prst="rect">
            <a:avLst/>
          </a:prstGeom>
        </p:spPr>
      </p:pic>
      <p:pic>
        <p:nvPicPr>
          <p:cNvPr id="47" name="Picture 2" descr="https://fbcdn-sphotos-f-a.akamaihd.net/hphotos-ak-xfp1/t1.0-9/p480x480/10352609_791697890861658_3324830338109177427_n.png">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76714" y="360671"/>
            <a:ext cx="507816" cy="507816"/>
          </a:xfrm>
          <a:prstGeom prst="rect">
            <a:avLst/>
          </a:prstGeom>
          <a:noFill/>
        </p:spPr>
      </p:pic>
      <p:sp>
        <p:nvSpPr>
          <p:cNvPr id="48" name="Rectangle 47"/>
          <p:cNvSpPr/>
          <p:nvPr/>
        </p:nvSpPr>
        <p:spPr>
          <a:xfrm>
            <a:off x="7375505" y="350843"/>
            <a:ext cx="1332000" cy="535531"/>
          </a:xfrm>
          <a:prstGeom prst="rect">
            <a:avLst/>
          </a:prstGeom>
        </p:spPr>
        <p:txBody>
          <a:bodyPr wrap="square">
            <a:spAutoFit/>
          </a:bodyPr>
          <a:lstStyle/>
          <a:p>
            <a:pPr defTabSz="457200">
              <a:lnSpc>
                <a:spcPct val="90000"/>
              </a:lnSpc>
            </a:pPr>
            <a:r>
              <a:rPr lang="en-GB" sz="800" dirty="0">
                <a:solidFill>
                  <a:schemeClr val="bg1"/>
                </a:solidFill>
              </a:rPr>
              <a:t>Hashtags #VAITERCOPA </a:t>
            </a:r>
            <a:r>
              <a:rPr lang="en-GB" sz="800" dirty="0" smtClean="0">
                <a:solidFill>
                  <a:schemeClr val="bg1"/>
                </a:solidFill>
              </a:rPr>
              <a:t>y #</a:t>
            </a:r>
            <a:r>
              <a:rPr lang="en-GB" sz="800" dirty="0" err="1" smtClean="0">
                <a:solidFill>
                  <a:schemeClr val="bg1"/>
                </a:solidFill>
              </a:rPr>
              <a:t>naovaitercopa</a:t>
            </a:r>
            <a:r>
              <a:rPr lang="en-GB" sz="800" dirty="0" smtClean="0">
                <a:solidFill>
                  <a:schemeClr val="bg1"/>
                </a:solidFill>
              </a:rPr>
              <a:t> son </a:t>
            </a:r>
            <a:r>
              <a:rPr lang="en-GB" sz="800" dirty="0" err="1" smtClean="0">
                <a:solidFill>
                  <a:schemeClr val="bg1"/>
                </a:solidFill>
              </a:rPr>
              <a:t>populares</a:t>
            </a:r>
            <a:endParaRPr lang="en-GB" sz="800" dirty="0">
              <a:solidFill>
                <a:schemeClr val="bg1"/>
              </a:solidFill>
            </a:endParaRPr>
          </a:p>
        </p:txBody>
      </p:sp>
      <p:sp>
        <p:nvSpPr>
          <p:cNvPr id="52" name="Chevron 51">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9" name="Chevron 58">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2" name="Rectangle 71"/>
          <p:cNvSpPr/>
          <p:nvPr/>
        </p:nvSpPr>
        <p:spPr>
          <a:xfrm>
            <a:off x="4872575" y="360671"/>
            <a:ext cx="2084425" cy="781752"/>
          </a:xfrm>
          <a:prstGeom prst="rect">
            <a:avLst/>
          </a:prstGeom>
        </p:spPr>
        <p:txBody>
          <a:bodyPr wrap="square">
            <a:spAutoFit/>
          </a:bodyPr>
          <a:lstStyle/>
          <a:p>
            <a:pPr>
              <a:lnSpc>
                <a:spcPct val="80000"/>
              </a:lnSpc>
            </a:pPr>
            <a:r>
              <a:rPr lang="en-GB" sz="2800" cap="all" dirty="0">
                <a:solidFill>
                  <a:schemeClr val="accent1"/>
                </a:solidFill>
                <a:latin typeface="+mj-lt"/>
              </a:rPr>
              <a:t>Campañas </a:t>
            </a:r>
            <a:r>
              <a:rPr lang="en-GB" sz="2800" cap="all" dirty="0">
                <a:solidFill>
                  <a:schemeClr val="bg1"/>
                </a:solidFill>
                <a:latin typeface="+mj-lt"/>
              </a:rPr>
              <a:t>memorables</a:t>
            </a:r>
            <a:r>
              <a:rPr lang="en-GB" sz="2800" cap="all" dirty="0">
                <a:solidFill>
                  <a:schemeClr val="accent1"/>
                </a:solidFill>
                <a:latin typeface="+mj-lt"/>
              </a:rPr>
              <a:t> </a:t>
            </a:r>
          </a:p>
        </p:txBody>
      </p:sp>
      <p:pic>
        <p:nvPicPr>
          <p:cNvPr id="73" name="Picture 2">
            <a:hlinkClick r:id="rId5"/>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998278" y="1105365"/>
            <a:ext cx="1800000" cy="1214201"/>
          </a:xfrm>
          <a:prstGeom prst="rect">
            <a:avLst/>
          </a:prstGeom>
          <a:noFill/>
          <a:ln w="9525">
            <a:noFill/>
            <a:miter lim="800000"/>
            <a:headEnd/>
            <a:tailEnd/>
          </a:ln>
        </p:spPr>
      </p:pic>
      <p:sp>
        <p:nvSpPr>
          <p:cNvPr id="75" name="Rectangle 74"/>
          <p:cNvSpPr/>
          <p:nvPr/>
        </p:nvSpPr>
        <p:spPr>
          <a:xfrm>
            <a:off x="6783698" y="939422"/>
            <a:ext cx="2000956" cy="1200329"/>
          </a:xfrm>
          <a:prstGeom prst="rect">
            <a:avLst/>
          </a:prstGeom>
        </p:spPr>
        <p:txBody>
          <a:bodyPr wrap="square">
            <a:spAutoFit/>
          </a:bodyPr>
          <a:lstStyle/>
          <a:p>
            <a:r>
              <a:rPr lang="en-US" sz="800" dirty="0">
                <a:solidFill>
                  <a:schemeClr val="bg1"/>
                </a:solidFill>
              </a:rPr>
              <a:t>Tras ver que el estribillo de su campaña </a:t>
            </a:r>
            <a:r>
              <a:rPr lang="en-US" sz="800" b="1" dirty="0">
                <a:solidFill>
                  <a:schemeClr val="bg1"/>
                </a:solidFill>
              </a:rPr>
              <a:t>Vem</a:t>
            </a:r>
            <a:r>
              <a:rPr sz="800" dirty="0" smtClean="0"/>
              <a:t> </a:t>
            </a:r>
            <a:r>
              <a:rPr lang="en-US" sz="800" b="1" dirty="0">
                <a:solidFill>
                  <a:schemeClr val="bg1"/>
                </a:solidFill>
              </a:rPr>
              <a:t>Pra</a:t>
            </a:r>
            <a:r>
              <a:rPr sz="800" dirty="0" smtClean="0"/>
              <a:t> </a:t>
            </a:r>
            <a:r>
              <a:rPr lang="en-US" sz="800" b="1" dirty="0" err="1">
                <a:solidFill>
                  <a:schemeClr val="bg1"/>
                </a:solidFill>
              </a:rPr>
              <a:t>Rua</a:t>
            </a:r>
            <a:r>
              <a:rPr sz="800" dirty="0" smtClean="0"/>
              <a:t> </a:t>
            </a:r>
            <a:r>
              <a:rPr lang="en-US" sz="800" dirty="0" smtClean="0">
                <a:solidFill>
                  <a:schemeClr val="bg1"/>
                </a:solidFill>
              </a:rPr>
              <a:t>se </a:t>
            </a:r>
            <a:r>
              <a:rPr lang="en-US" sz="800" dirty="0">
                <a:solidFill>
                  <a:schemeClr val="bg1"/>
                </a:solidFill>
              </a:rPr>
              <a:t>convirtió en el himno de las manifestaciones populares del último año (y que entró en la lista de las marcas más recordadas durante la Copa Confederaciones), Fiat ha adecuado su mensaje para la </a:t>
            </a:r>
            <a:r>
              <a:rPr lang="en-US" sz="800" dirty="0" smtClean="0">
                <a:solidFill>
                  <a:schemeClr val="bg1"/>
                </a:solidFill>
              </a:rPr>
              <a:t>Copa Mundial. </a:t>
            </a:r>
            <a:r>
              <a:rPr lang="en-US" sz="800" dirty="0">
                <a:solidFill>
                  <a:schemeClr val="bg1"/>
                </a:solidFill>
              </a:rPr>
              <a:t>El eslogan «Ven a la calle» ha dado paso a «Fiesta en la </a:t>
            </a:r>
            <a:r>
              <a:rPr lang="en-US" sz="800" dirty="0" err="1">
                <a:solidFill>
                  <a:schemeClr val="bg1"/>
                </a:solidFill>
              </a:rPr>
              <a:t>calle</a:t>
            </a:r>
            <a:r>
              <a:rPr lang="en-US" sz="800" dirty="0" smtClean="0">
                <a:solidFill>
                  <a:schemeClr val="bg1"/>
                </a:solidFill>
              </a:rPr>
              <a:t>».</a:t>
            </a:r>
            <a:endParaRPr lang="en-US" sz="800" dirty="0">
              <a:solidFill>
                <a:schemeClr val="bg1"/>
              </a:solidFill>
            </a:endParaRPr>
          </a:p>
        </p:txBody>
      </p:sp>
      <p:pic>
        <p:nvPicPr>
          <p:cNvPr id="76" name="Picture 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998278" y="2430033"/>
            <a:ext cx="1800000" cy="887932"/>
          </a:xfrm>
          <a:prstGeom prst="rect">
            <a:avLst/>
          </a:prstGeom>
          <a:noFill/>
          <a:ln w="9525">
            <a:noFill/>
            <a:miter lim="800000"/>
            <a:headEnd/>
            <a:tailEnd/>
          </a:ln>
        </p:spPr>
      </p:pic>
      <p:pic>
        <p:nvPicPr>
          <p:cNvPr id="77" name="Picture 3">
            <a:hlinkClick r:id="rId8"/>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98278" y="3428433"/>
            <a:ext cx="1800000" cy="1097042"/>
          </a:xfrm>
          <a:prstGeom prst="rect">
            <a:avLst/>
          </a:prstGeom>
          <a:noFill/>
          <a:ln w="9525">
            <a:noFill/>
            <a:miter lim="800000"/>
            <a:headEnd/>
            <a:tailEnd/>
          </a:ln>
        </p:spPr>
      </p:pic>
      <p:sp>
        <p:nvSpPr>
          <p:cNvPr id="79" name="Rectangle 78"/>
          <p:cNvSpPr/>
          <p:nvPr/>
        </p:nvSpPr>
        <p:spPr>
          <a:xfrm>
            <a:off x="6797988" y="2424807"/>
            <a:ext cx="2000956" cy="707886"/>
          </a:xfrm>
          <a:prstGeom prst="rect">
            <a:avLst/>
          </a:prstGeom>
        </p:spPr>
        <p:txBody>
          <a:bodyPr wrap="square">
            <a:spAutoFit/>
          </a:bodyPr>
          <a:lstStyle/>
          <a:p>
            <a:r>
              <a:rPr lang="en-US" sz="800" dirty="0">
                <a:solidFill>
                  <a:schemeClr val="bg1"/>
                </a:solidFill>
              </a:rPr>
              <a:t>La campaña de Coca-Cola para dar la bienvenida a los asistentes de la Copa Mundial de Brasil se convirtió en un éxito de la web cuando la gente empezó a crear sus propias versiones en Internet (y en sitios como Tumblr). </a:t>
            </a:r>
          </a:p>
        </p:txBody>
      </p:sp>
      <p:sp>
        <p:nvSpPr>
          <p:cNvPr id="87" name="Rectangle 86"/>
          <p:cNvSpPr/>
          <p:nvPr/>
        </p:nvSpPr>
        <p:spPr>
          <a:xfrm>
            <a:off x="6797988" y="3363213"/>
            <a:ext cx="2000956" cy="1077218"/>
          </a:xfrm>
          <a:prstGeom prst="rect">
            <a:avLst/>
          </a:prstGeom>
        </p:spPr>
        <p:txBody>
          <a:bodyPr wrap="square">
            <a:spAutoFit/>
          </a:bodyPr>
          <a:lstStyle/>
          <a:p>
            <a:r>
              <a:rPr lang="en-US" sz="800" i="1" dirty="0">
                <a:solidFill>
                  <a:schemeClr val="bg1"/>
                </a:solidFill>
              </a:rPr>
              <a:t>«La campaña del banco Itaú refleja el hecho de que, cuando juega la selección brasileña, es como si los 200 millones de brasileños se encontrasen presentes en el estadio, con toda su alma. Porque no hay nada que pueda compararse con el entusiasmo de los aficionados brasileños. El hashtag #issomudaojogo cambia por completo la competición.»</a:t>
            </a:r>
            <a:endParaRPr lang="es-ES" sz="800" i="1" dirty="0">
              <a:solidFill>
                <a:schemeClr val="bg1"/>
              </a:solidFill>
            </a:endParaRPr>
          </a:p>
        </p:txBody>
      </p:sp>
      <p:sp>
        <p:nvSpPr>
          <p:cNvPr id="88" name="Rectangle 87"/>
          <p:cNvSpPr/>
          <p:nvPr/>
        </p:nvSpPr>
        <p:spPr>
          <a:xfrm>
            <a:off x="417162" y="758184"/>
            <a:ext cx="5456764" cy="374461"/>
          </a:xfrm>
          <a:prstGeom prst="rect">
            <a:avLst/>
          </a:prstGeom>
        </p:spPr>
        <p:txBody>
          <a:bodyPr wrap="square">
            <a:spAutoFit/>
          </a:bodyPr>
          <a:lstStyle/>
          <a:p>
            <a:pPr>
              <a:lnSpc>
                <a:spcPct val="80000"/>
              </a:lnSpc>
            </a:pPr>
            <a:r>
              <a:rPr lang="en-GB" sz="2200" cap="all" dirty="0">
                <a:solidFill>
                  <a:schemeClr val="accent5"/>
                </a:solidFill>
                <a:latin typeface="+mj-lt"/>
              </a:rPr>
              <a:t>En vivo en Brasil</a:t>
            </a:r>
          </a:p>
        </p:txBody>
      </p:sp>
      <p:sp>
        <p:nvSpPr>
          <p:cNvPr id="89" name="Title 1"/>
          <p:cNvSpPr txBox="1">
            <a:spLocks/>
          </p:cNvSpPr>
          <p:nvPr/>
        </p:nvSpPr>
        <p:spPr>
          <a:xfrm>
            <a:off x="409487" y="618334"/>
            <a:ext cx="8229600" cy="246198"/>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sz="2400" dirty="0" smtClean="0">
                <a:solidFill>
                  <a:schemeClr val="accent2"/>
                </a:solidFill>
              </a:rPr>
              <a:t>       </a:t>
            </a:r>
            <a:r>
              <a:rPr lang="en-GB" sz="2400" dirty="0" err="1" smtClean="0">
                <a:solidFill>
                  <a:schemeClr val="accent2"/>
                </a:solidFill>
              </a:rPr>
              <a:t>Detectores</a:t>
            </a:r>
            <a:r>
              <a:rPr lang="en-GB" sz="2400" dirty="0" smtClean="0">
                <a:solidFill>
                  <a:schemeClr val="accent2"/>
                </a:solidFill>
              </a:rPr>
              <a:t> </a:t>
            </a:r>
            <a:br>
              <a:rPr lang="en-GB" sz="2400" dirty="0" smtClean="0">
                <a:solidFill>
                  <a:schemeClr val="accent2"/>
                </a:solidFill>
              </a:rPr>
            </a:br>
            <a:r>
              <a:rPr lang="en-GB" sz="2400" dirty="0" smtClean="0">
                <a:solidFill>
                  <a:schemeClr val="accent2"/>
                </a:solidFill>
              </a:rPr>
              <a:t>de </a:t>
            </a:r>
            <a:r>
              <a:rPr lang="en-GB" sz="2400" dirty="0" err="1" smtClean="0">
                <a:solidFill>
                  <a:schemeClr val="accent2"/>
                </a:solidFill>
              </a:rPr>
              <a:t>tendencias</a:t>
            </a:r>
            <a:endParaRPr lang="es-ES" sz="2400" dirty="0"/>
          </a:p>
        </p:txBody>
      </p:sp>
      <p:pic>
        <p:nvPicPr>
          <p:cNvPr id="90" name="Picture 5" descr="https://fbcdn-sphotos-h-a.akamaihd.net/hphotos-ak-xpf1/t1.0-9/10308203_728292800561304_5296555192836017900_n.jpg"/>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325061" y="2060549"/>
            <a:ext cx="1758296" cy="1318722"/>
          </a:xfrm>
          <a:prstGeom prst="rect">
            <a:avLst/>
          </a:prstGeom>
          <a:noFill/>
        </p:spPr>
      </p:pic>
      <p:sp>
        <p:nvSpPr>
          <p:cNvPr id="91" name="Title 1"/>
          <p:cNvSpPr txBox="1">
            <a:spLocks/>
          </p:cNvSpPr>
          <p:nvPr/>
        </p:nvSpPr>
        <p:spPr>
          <a:xfrm>
            <a:off x="325061" y="1255920"/>
            <a:ext cx="2974568" cy="712543"/>
          </a:xfrm>
          <a:prstGeom prst="rect">
            <a:avLst/>
          </a:prstGeom>
        </p:spPr>
        <p:txBody>
          <a:bodyPr/>
          <a:lstStyle>
            <a:lvl1pPr algn="l" defTabSz="914400" rtl="0" eaLnBrk="1" latinLnBrk="0" hangingPunct="1">
              <a:lnSpc>
                <a:spcPct val="80000"/>
              </a:lnSpc>
              <a:spcBef>
                <a:spcPct val="0"/>
              </a:spcBef>
              <a:buNone/>
              <a:defRPr sz="2800" kern="1200" cap="all" baseline="0">
                <a:solidFill>
                  <a:schemeClr val="bg1"/>
                </a:solidFill>
                <a:latin typeface="+mj-lt"/>
                <a:ea typeface="+mj-ea"/>
                <a:cs typeface="+mj-cs"/>
              </a:defRPr>
            </a:lvl1pPr>
          </a:lstStyle>
          <a:p>
            <a:r>
              <a:rPr lang="en-GB" sz="2000" dirty="0" smtClean="0">
                <a:solidFill>
                  <a:srgbClr val="FFFFFF"/>
                </a:solidFill>
              </a:rPr>
              <a:t>LAS REDES SOCIALES REFLEJAN EL ESTADO DE ÁNIMO EN BRASIL</a:t>
            </a:r>
            <a:endParaRPr lang="es-ES" sz="2000" dirty="0">
              <a:solidFill>
                <a:srgbClr val="FFFFFF"/>
              </a:solidFill>
            </a:endParaRPr>
          </a:p>
        </p:txBody>
      </p:sp>
      <p:sp>
        <p:nvSpPr>
          <p:cNvPr id="92" name="TextBox 91"/>
          <p:cNvSpPr txBox="1"/>
          <p:nvPr/>
        </p:nvSpPr>
        <p:spPr>
          <a:xfrm>
            <a:off x="226709" y="4490594"/>
            <a:ext cx="5162331" cy="346249"/>
          </a:xfrm>
          <a:prstGeom prst="rect">
            <a:avLst/>
          </a:prstGeom>
          <a:noFill/>
        </p:spPr>
        <p:txBody>
          <a:bodyPr wrap="square" rtlCol="0">
            <a:spAutoFit/>
          </a:bodyPr>
          <a:lstStyle/>
          <a:p>
            <a:pPr>
              <a:lnSpc>
                <a:spcPct val="90000"/>
              </a:lnSpc>
            </a:pPr>
            <a:r>
              <a:rPr lang="en-GB" sz="600" b="1" dirty="0" err="1">
                <a:solidFill>
                  <a:schemeClr val="bg1"/>
                </a:solidFill>
              </a:rPr>
              <a:t>Fuente</a:t>
            </a:r>
            <a:r>
              <a:rPr lang="en-GB" sz="600" b="1" dirty="0">
                <a:solidFill>
                  <a:schemeClr val="bg1"/>
                </a:solidFill>
              </a:rPr>
              <a:t>: </a:t>
            </a:r>
            <a:r>
              <a:rPr lang="en-GB" sz="600" dirty="0">
                <a:solidFill>
                  <a:schemeClr val="bg1"/>
                </a:solidFill>
              </a:rPr>
              <a:t>Sonar de OMG </a:t>
            </a:r>
            <a:r>
              <a:rPr lang="en-GB" sz="600" dirty="0" err="1">
                <a:solidFill>
                  <a:schemeClr val="bg1"/>
                </a:solidFill>
              </a:rPr>
              <a:t>conjuntamente</a:t>
            </a:r>
            <a:r>
              <a:rPr lang="en-GB" sz="600" dirty="0">
                <a:solidFill>
                  <a:schemeClr val="bg1"/>
                </a:solidFill>
              </a:rPr>
              <a:t> con el </a:t>
            </a:r>
            <a:r>
              <a:rPr lang="en-GB" sz="600" dirty="0" err="1">
                <a:solidFill>
                  <a:schemeClr val="bg1"/>
                </a:solidFill>
              </a:rPr>
              <a:t>trabajo</a:t>
            </a:r>
            <a:r>
              <a:rPr lang="en-GB" sz="600" dirty="0">
                <a:solidFill>
                  <a:schemeClr val="bg1"/>
                </a:solidFill>
              </a:rPr>
              <a:t> de campo de Future Foundation: 21 a 30 de mayo de 2014, en Río de Janeiro y </a:t>
            </a:r>
            <a:r>
              <a:rPr lang="en-GB" sz="600" kern="0" dirty="0">
                <a:solidFill>
                  <a:srgbClr val="FFFFFF"/>
                </a:solidFill>
              </a:rPr>
              <a:t>São Paulo</a:t>
            </a:r>
            <a:r>
              <a:rPr lang="en-GB" sz="600" dirty="0">
                <a:solidFill>
                  <a:srgbClr val="FFFFFF"/>
                </a:solidFill>
              </a:rPr>
              <a:t>.</a:t>
            </a:r>
            <a:r>
              <a:rPr lang="en-GB" sz="800" dirty="0"/>
              <a:t> </a:t>
            </a:r>
            <a:r>
              <a:rPr dirty="0" smtClean="0"/>
              <a:t>  </a:t>
            </a:r>
            <a:endParaRPr lang="es-ES" sz="600" dirty="0">
              <a:solidFill>
                <a:schemeClr val="bg1"/>
              </a:solidFill>
            </a:endParaRPr>
          </a:p>
        </p:txBody>
      </p:sp>
      <p:grpSp>
        <p:nvGrpSpPr>
          <p:cNvPr id="98" name="Group 97"/>
          <p:cNvGrpSpPr/>
          <p:nvPr/>
        </p:nvGrpSpPr>
        <p:grpSpPr>
          <a:xfrm>
            <a:off x="271283" y="3379271"/>
            <a:ext cx="2642294" cy="1311625"/>
            <a:chOff x="250735" y="3527755"/>
            <a:chExt cx="2642294" cy="1311625"/>
          </a:xfrm>
        </p:grpSpPr>
        <p:sp>
          <p:nvSpPr>
            <p:cNvPr id="99" name="Rectangle 98"/>
            <p:cNvSpPr/>
            <p:nvPr/>
          </p:nvSpPr>
          <p:spPr>
            <a:xfrm>
              <a:off x="766485" y="3527755"/>
              <a:ext cx="2126544" cy="954107"/>
            </a:xfrm>
            <a:prstGeom prst="rect">
              <a:avLst/>
            </a:prstGeom>
          </p:spPr>
          <p:txBody>
            <a:bodyPr wrap="square">
              <a:spAutoFit/>
            </a:bodyPr>
            <a:lstStyle/>
            <a:p>
              <a:r>
                <a:rPr lang="pt-BR" sz="800" i="1" dirty="0">
                  <a:solidFill>
                    <a:schemeClr val="bg1"/>
                  </a:solidFill>
                </a:rPr>
                <a:t>«No estoy en contra del deporte. No estoy en contra de la selección brasileña de fútbol. Estoy en contra del oportunismo de los corruptos en la organización de la Copa Mundial en un país que pide mejoras en </a:t>
              </a:r>
              <a:r>
                <a:rPr lang="pt-BR" sz="800" i="1" dirty="0" smtClean="0">
                  <a:solidFill>
                    <a:schemeClr val="bg1"/>
                  </a:solidFill>
                </a:rPr>
                <a:t>sanidad, educación</a:t>
              </a:r>
              <a:r>
                <a:rPr lang="pt-BR" sz="800" i="1" dirty="0">
                  <a:solidFill>
                    <a:schemeClr val="bg1"/>
                  </a:solidFill>
                </a:rPr>
                <a:t>, seguridad y respeto.»</a:t>
              </a:r>
              <a:r>
                <a:rPr sz="800" dirty="0" smtClean="0"/>
                <a:t> </a:t>
              </a:r>
            </a:p>
          </p:txBody>
        </p:sp>
        <p:sp>
          <p:nvSpPr>
            <p:cNvPr id="100" name="Freeform 5"/>
            <p:cNvSpPr>
              <a:spLocks noEditPoints="1"/>
            </p:cNvSpPr>
            <p:nvPr/>
          </p:nvSpPr>
          <p:spPr bwMode="auto">
            <a:xfrm>
              <a:off x="250735" y="3601139"/>
              <a:ext cx="565422" cy="447335"/>
            </a:xfrm>
            <a:custGeom>
              <a:avLst/>
              <a:gdLst>
                <a:gd name="T0" fmla="*/ 0 w 2075"/>
                <a:gd name="T1" fmla="*/ 1717 h 1717"/>
                <a:gd name="T2" fmla="*/ 0 w 2075"/>
                <a:gd name="T3" fmla="*/ 1242 h 1717"/>
                <a:gd name="T4" fmla="*/ 90 w 2075"/>
                <a:gd name="T5" fmla="*/ 629 h 1717"/>
                <a:gd name="T6" fmla="*/ 398 w 2075"/>
                <a:gd name="T7" fmla="*/ 222 h 1717"/>
                <a:gd name="T8" fmla="*/ 888 w 2075"/>
                <a:gd name="T9" fmla="*/ 0 h 1717"/>
                <a:gd name="T10" fmla="*/ 888 w 2075"/>
                <a:gd name="T11" fmla="*/ 380 h 1717"/>
                <a:gd name="T12" fmla="*/ 669 w 2075"/>
                <a:gd name="T13" fmla="*/ 678 h 1717"/>
                <a:gd name="T14" fmla="*/ 888 w 2075"/>
                <a:gd name="T15" fmla="*/ 678 h 1717"/>
                <a:gd name="T16" fmla="*/ 888 w 2075"/>
                <a:gd name="T17" fmla="*/ 1717 h 1717"/>
                <a:gd name="T18" fmla="*/ 0 w 2075"/>
                <a:gd name="T19" fmla="*/ 1717 h 1717"/>
                <a:gd name="T20" fmla="*/ 1187 w 2075"/>
                <a:gd name="T21" fmla="*/ 1717 h 1717"/>
                <a:gd name="T22" fmla="*/ 1187 w 2075"/>
                <a:gd name="T23" fmla="*/ 1242 h 1717"/>
                <a:gd name="T24" fmla="*/ 1277 w 2075"/>
                <a:gd name="T25" fmla="*/ 629 h 1717"/>
                <a:gd name="T26" fmla="*/ 1583 w 2075"/>
                <a:gd name="T27" fmla="*/ 222 h 1717"/>
                <a:gd name="T28" fmla="*/ 2075 w 2075"/>
                <a:gd name="T29" fmla="*/ 0 h 1717"/>
                <a:gd name="T30" fmla="*/ 2075 w 2075"/>
                <a:gd name="T31" fmla="*/ 380 h 1717"/>
                <a:gd name="T32" fmla="*/ 1855 w 2075"/>
                <a:gd name="T33" fmla="*/ 678 h 1717"/>
                <a:gd name="T34" fmla="*/ 2075 w 2075"/>
                <a:gd name="T35" fmla="*/ 678 h 1717"/>
                <a:gd name="T36" fmla="*/ 2075 w 2075"/>
                <a:gd name="T37" fmla="*/ 1717 h 1717"/>
                <a:gd name="T38" fmla="*/ 1187 w 2075"/>
                <a:gd name="T39" fmla="*/ 1717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5" h="1717">
                  <a:moveTo>
                    <a:pt x="0" y="1717"/>
                  </a:moveTo>
                  <a:cubicBezTo>
                    <a:pt x="0" y="1242"/>
                    <a:pt x="0" y="1242"/>
                    <a:pt x="0" y="1242"/>
                  </a:cubicBezTo>
                  <a:cubicBezTo>
                    <a:pt x="0" y="993"/>
                    <a:pt x="30" y="788"/>
                    <a:pt x="90" y="629"/>
                  </a:cubicBezTo>
                  <a:cubicBezTo>
                    <a:pt x="150" y="469"/>
                    <a:pt x="253" y="334"/>
                    <a:pt x="398" y="222"/>
                  </a:cubicBezTo>
                  <a:cubicBezTo>
                    <a:pt x="544" y="111"/>
                    <a:pt x="707" y="37"/>
                    <a:pt x="888" y="0"/>
                  </a:cubicBezTo>
                  <a:cubicBezTo>
                    <a:pt x="888" y="380"/>
                    <a:pt x="888" y="380"/>
                    <a:pt x="888" y="380"/>
                  </a:cubicBezTo>
                  <a:cubicBezTo>
                    <a:pt x="759" y="454"/>
                    <a:pt x="686" y="554"/>
                    <a:pt x="669" y="678"/>
                  </a:cubicBezTo>
                  <a:cubicBezTo>
                    <a:pt x="888" y="678"/>
                    <a:pt x="888" y="678"/>
                    <a:pt x="888" y="678"/>
                  </a:cubicBezTo>
                  <a:cubicBezTo>
                    <a:pt x="888" y="1717"/>
                    <a:pt x="888" y="1717"/>
                    <a:pt x="888" y="1717"/>
                  </a:cubicBezTo>
                  <a:lnTo>
                    <a:pt x="0" y="1717"/>
                  </a:lnTo>
                  <a:close/>
                  <a:moveTo>
                    <a:pt x="1187" y="1717"/>
                  </a:moveTo>
                  <a:cubicBezTo>
                    <a:pt x="1187" y="1242"/>
                    <a:pt x="1187" y="1242"/>
                    <a:pt x="1187" y="1242"/>
                  </a:cubicBezTo>
                  <a:cubicBezTo>
                    <a:pt x="1187" y="993"/>
                    <a:pt x="1217" y="788"/>
                    <a:pt x="1277" y="629"/>
                  </a:cubicBezTo>
                  <a:cubicBezTo>
                    <a:pt x="1337" y="469"/>
                    <a:pt x="1439" y="334"/>
                    <a:pt x="1583" y="222"/>
                  </a:cubicBezTo>
                  <a:cubicBezTo>
                    <a:pt x="1728" y="111"/>
                    <a:pt x="1891" y="37"/>
                    <a:pt x="2075" y="0"/>
                  </a:cubicBezTo>
                  <a:cubicBezTo>
                    <a:pt x="2075" y="380"/>
                    <a:pt x="2075" y="380"/>
                    <a:pt x="2075" y="380"/>
                  </a:cubicBezTo>
                  <a:cubicBezTo>
                    <a:pt x="1946" y="454"/>
                    <a:pt x="1873" y="554"/>
                    <a:pt x="1855" y="678"/>
                  </a:cubicBezTo>
                  <a:cubicBezTo>
                    <a:pt x="2075" y="678"/>
                    <a:pt x="2075" y="678"/>
                    <a:pt x="2075" y="678"/>
                  </a:cubicBezTo>
                  <a:cubicBezTo>
                    <a:pt x="2075" y="1717"/>
                    <a:pt x="2075" y="1717"/>
                    <a:pt x="2075" y="1717"/>
                  </a:cubicBezTo>
                  <a:lnTo>
                    <a:pt x="1187" y="1717"/>
                  </a:lnTo>
                  <a:close/>
                </a:path>
              </a:pathLst>
            </a:custGeom>
            <a:solidFill>
              <a:srgbClr val="E5CE12"/>
            </a:solidFill>
            <a:ln>
              <a:noFill/>
            </a:ln>
          </p:spPr>
          <p:txBody>
            <a:bodyPr vert="horz" wrap="square" lIns="91440" tIns="45720" rIns="91440" bIns="45720" numCol="1" anchor="t" anchorCtr="0" compatLnSpc="1">
              <a:prstTxWarp prst="textNoShape">
                <a:avLst/>
              </a:prstTxWarp>
            </a:bodyPr>
            <a:lstStyle/>
            <a:p>
              <a:endParaRPr lang="en-GB"/>
            </a:p>
          </p:txBody>
        </p:sp>
        <p:sp>
          <p:nvSpPr>
            <p:cNvPr id="101" name="Freeform 5"/>
            <p:cNvSpPr>
              <a:spLocks noEditPoints="1"/>
            </p:cNvSpPr>
            <p:nvPr/>
          </p:nvSpPr>
          <p:spPr bwMode="auto">
            <a:xfrm rot="10800000">
              <a:off x="2343749" y="4534929"/>
              <a:ext cx="384820" cy="304451"/>
            </a:xfrm>
            <a:custGeom>
              <a:avLst/>
              <a:gdLst>
                <a:gd name="T0" fmla="*/ 0 w 2075"/>
                <a:gd name="T1" fmla="*/ 1717 h 1717"/>
                <a:gd name="T2" fmla="*/ 0 w 2075"/>
                <a:gd name="T3" fmla="*/ 1242 h 1717"/>
                <a:gd name="T4" fmla="*/ 90 w 2075"/>
                <a:gd name="T5" fmla="*/ 629 h 1717"/>
                <a:gd name="T6" fmla="*/ 398 w 2075"/>
                <a:gd name="T7" fmla="*/ 222 h 1717"/>
                <a:gd name="T8" fmla="*/ 888 w 2075"/>
                <a:gd name="T9" fmla="*/ 0 h 1717"/>
                <a:gd name="T10" fmla="*/ 888 w 2075"/>
                <a:gd name="T11" fmla="*/ 380 h 1717"/>
                <a:gd name="T12" fmla="*/ 669 w 2075"/>
                <a:gd name="T13" fmla="*/ 678 h 1717"/>
                <a:gd name="T14" fmla="*/ 888 w 2075"/>
                <a:gd name="T15" fmla="*/ 678 h 1717"/>
                <a:gd name="T16" fmla="*/ 888 w 2075"/>
                <a:gd name="T17" fmla="*/ 1717 h 1717"/>
                <a:gd name="T18" fmla="*/ 0 w 2075"/>
                <a:gd name="T19" fmla="*/ 1717 h 1717"/>
                <a:gd name="T20" fmla="*/ 1187 w 2075"/>
                <a:gd name="T21" fmla="*/ 1717 h 1717"/>
                <a:gd name="T22" fmla="*/ 1187 w 2075"/>
                <a:gd name="T23" fmla="*/ 1242 h 1717"/>
                <a:gd name="T24" fmla="*/ 1277 w 2075"/>
                <a:gd name="T25" fmla="*/ 629 h 1717"/>
                <a:gd name="T26" fmla="*/ 1583 w 2075"/>
                <a:gd name="T27" fmla="*/ 222 h 1717"/>
                <a:gd name="T28" fmla="*/ 2075 w 2075"/>
                <a:gd name="T29" fmla="*/ 0 h 1717"/>
                <a:gd name="T30" fmla="*/ 2075 w 2075"/>
                <a:gd name="T31" fmla="*/ 380 h 1717"/>
                <a:gd name="T32" fmla="*/ 1855 w 2075"/>
                <a:gd name="T33" fmla="*/ 678 h 1717"/>
                <a:gd name="T34" fmla="*/ 2075 w 2075"/>
                <a:gd name="T35" fmla="*/ 678 h 1717"/>
                <a:gd name="T36" fmla="*/ 2075 w 2075"/>
                <a:gd name="T37" fmla="*/ 1717 h 1717"/>
                <a:gd name="T38" fmla="*/ 1187 w 2075"/>
                <a:gd name="T39" fmla="*/ 1717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5" h="1717">
                  <a:moveTo>
                    <a:pt x="0" y="1717"/>
                  </a:moveTo>
                  <a:cubicBezTo>
                    <a:pt x="0" y="1242"/>
                    <a:pt x="0" y="1242"/>
                    <a:pt x="0" y="1242"/>
                  </a:cubicBezTo>
                  <a:cubicBezTo>
                    <a:pt x="0" y="993"/>
                    <a:pt x="30" y="788"/>
                    <a:pt x="90" y="629"/>
                  </a:cubicBezTo>
                  <a:cubicBezTo>
                    <a:pt x="150" y="469"/>
                    <a:pt x="253" y="334"/>
                    <a:pt x="398" y="222"/>
                  </a:cubicBezTo>
                  <a:cubicBezTo>
                    <a:pt x="544" y="111"/>
                    <a:pt x="707" y="37"/>
                    <a:pt x="888" y="0"/>
                  </a:cubicBezTo>
                  <a:cubicBezTo>
                    <a:pt x="888" y="380"/>
                    <a:pt x="888" y="380"/>
                    <a:pt x="888" y="380"/>
                  </a:cubicBezTo>
                  <a:cubicBezTo>
                    <a:pt x="759" y="454"/>
                    <a:pt x="686" y="554"/>
                    <a:pt x="669" y="678"/>
                  </a:cubicBezTo>
                  <a:cubicBezTo>
                    <a:pt x="888" y="678"/>
                    <a:pt x="888" y="678"/>
                    <a:pt x="888" y="678"/>
                  </a:cubicBezTo>
                  <a:cubicBezTo>
                    <a:pt x="888" y="1717"/>
                    <a:pt x="888" y="1717"/>
                    <a:pt x="888" y="1717"/>
                  </a:cubicBezTo>
                  <a:lnTo>
                    <a:pt x="0" y="1717"/>
                  </a:lnTo>
                  <a:close/>
                  <a:moveTo>
                    <a:pt x="1187" y="1717"/>
                  </a:moveTo>
                  <a:cubicBezTo>
                    <a:pt x="1187" y="1242"/>
                    <a:pt x="1187" y="1242"/>
                    <a:pt x="1187" y="1242"/>
                  </a:cubicBezTo>
                  <a:cubicBezTo>
                    <a:pt x="1187" y="993"/>
                    <a:pt x="1217" y="788"/>
                    <a:pt x="1277" y="629"/>
                  </a:cubicBezTo>
                  <a:cubicBezTo>
                    <a:pt x="1337" y="469"/>
                    <a:pt x="1439" y="334"/>
                    <a:pt x="1583" y="222"/>
                  </a:cubicBezTo>
                  <a:cubicBezTo>
                    <a:pt x="1728" y="111"/>
                    <a:pt x="1891" y="37"/>
                    <a:pt x="2075" y="0"/>
                  </a:cubicBezTo>
                  <a:cubicBezTo>
                    <a:pt x="2075" y="380"/>
                    <a:pt x="2075" y="380"/>
                    <a:pt x="2075" y="380"/>
                  </a:cubicBezTo>
                  <a:cubicBezTo>
                    <a:pt x="1946" y="454"/>
                    <a:pt x="1873" y="554"/>
                    <a:pt x="1855" y="678"/>
                  </a:cubicBezTo>
                  <a:cubicBezTo>
                    <a:pt x="2075" y="678"/>
                    <a:pt x="2075" y="678"/>
                    <a:pt x="2075" y="678"/>
                  </a:cubicBezTo>
                  <a:cubicBezTo>
                    <a:pt x="2075" y="1717"/>
                    <a:pt x="2075" y="1717"/>
                    <a:pt x="2075" y="1717"/>
                  </a:cubicBezTo>
                  <a:lnTo>
                    <a:pt x="1187" y="1717"/>
                  </a:lnTo>
                  <a:close/>
                </a:path>
              </a:pathLst>
            </a:custGeom>
            <a:solidFill>
              <a:srgbClr val="E5CE12"/>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102" name="Group 101"/>
          <p:cNvGrpSpPr/>
          <p:nvPr/>
        </p:nvGrpSpPr>
        <p:grpSpPr>
          <a:xfrm>
            <a:off x="2778619" y="1337170"/>
            <a:ext cx="2287630" cy="3181219"/>
            <a:chOff x="2850537" y="1337170"/>
            <a:chExt cx="2287630" cy="3181219"/>
          </a:xfrm>
        </p:grpSpPr>
        <p:sp>
          <p:nvSpPr>
            <p:cNvPr id="103" name="Title 1"/>
            <p:cNvSpPr txBox="1">
              <a:spLocks/>
            </p:cNvSpPr>
            <p:nvPr/>
          </p:nvSpPr>
          <p:spPr>
            <a:xfrm rot="453328">
              <a:off x="3063325" y="1337170"/>
              <a:ext cx="1788702" cy="275870"/>
            </a:xfrm>
            <a:prstGeom prst="rect">
              <a:avLst/>
            </a:prstGeom>
          </p:spPr>
          <p:txBody>
            <a:bodyPr/>
            <a:lstStyle>
              <a:lvl1pPr algn="l" defTabSz="914400" rtl="0" eaLnBrk="1" latinLnBrk="0" hangingPunct="1">
                <a:lnSpc>
                  <a:spcPct val="80000"/>
                </a:lnSpc>
                <a:spcBef>
                  <a:spcPct val="0"/>
                </a:spcBef>
                <a:buNone/>
                <a:defRPr sz="2800" kern="1200" cap="all" baseline="0">
                  <a:solidFill>
                    <a:schemeClr val="bg1"/>
                  </a:solidFill>
                  <a:latin typeface="+mj-lt"/>
                  <a:ea typeface="+mj-ea"/>
                  <a:cs typeface="+mj-cs"/>
                </a:defRPr>
              </a:lvl1pPr>
            </a:lstStyle>
            <a:p>
              <a:r>
                <a:rPr lang="en-GB" sz="1200" dirty="0">
                  <a:solidFill>
                    <a:srgbClr val="FFFFFF"/>
                  </a:solidFill>
                </a:rPr>
                <a:t>«LA COPA MUNDIAL...»</a:t>
              </a:r>
            </a:p>
          </p:txBody>
        </p:sp>
        <p:pic>
          <p:nvPicPr>
            <p:cNvPr id="104" name="Picture 2"/>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b="60298"/>
            <a:stretch/>
          </p:blipFill>
          <p:spPr bwMode="auto">
            <a:xfrm>
              <a:off x="2850537" y="1516428"/>
              <a:ext cx="1443037" cy="11918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5" name="Picture 3"/>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t="39703" b="23069"/>
            <a:stretch/>
          </p:blipFill>
          <p:spPr bwMode="auto">
            <a:xfrm>
              <a:off x="2850537" y="2708274"/>
              <a:ext cx="1443037" cy="1117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6" name="Picture 4"/>
            <p:cNvPicPr>
              <a:picLocks noChangeAspect="1" noChangeArrowheads="1"/>
            </p:cNvPicPr>
            <p:nvPr/>
          </p:nvPicPr>
          <p:blipFill rotWithShape="1">
            <a:blip r:embed="rId13" cstate="screen">
              <a:extLst>
                <a:ext uri="{28A0092B-C50C-407E-A947-70E740481C1C}">
                  <a14:useLocalDpi xmlns:a14="http://schemas.microsoft.com/office/drawing/2010/main"/>
                </a:ext>
              </a:extLst>
            </a:blip>
            <a:srcRect t="76931"/>
            <a:stretch/>
          </p:blipFill>
          <p:spPr bwMode="auto">
            <a:xfrm>
              <a:off x="2850537" y="3825874"/>
              <a:ext cx="1443037" cy="6925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7" name="Title 1"/>
            <p:cNvSpPr txBox="1">
              <a:spLocks/>
            </p:cNvSpPr>
            <p:nvPr/>
          </p:nvSpPr>
          <p:spPr>
            <a:xfrm>
              <a:off x="3080297" y="2128317"/>
              <a:ext cx="1080736" cy="275870"/>
            </a:xfrm>
            <a:prstGeom prst="rect">
              <a:avLst/>
            </a:prstGeom>
          </p:spPr>
          <p:txBody>
            <a:bodyPr/>
            <a:lstStyle>
              <a:lvl1pPr algn="l" defTabSz="914400" rtl="0" eaLnBrk="1" latinLnBrk="0" hangingPunct="1">
                <a:lnSpc>
                  <a:spcPct val="80000"/>
                </a:lnSpc>
                <a:spcBef>
                  <a:spcPct val="0"/>
                </a:spcBef>
                <a:buNone/>
                <a:defRPr sz="2800" kern="1200" cap="all" baseline="0">
                  <a:solidFill>
                    <a:schemeClr val="bg1"/>
                  </a:solidFill>
                  <a:latin typeface="+mj-lt"/>
                  <a:ea typeface="+mj-ea"/>
                  <a:cs typeface="+mj-cs"/>
                </a:defRPr>
              </a:lvl1pPr>
            </a:lstStyle>
            <a:p>
              <a:pPr algn="ctr"/>
              <a:r>
                <a:rPr lang="en-GB" sz="2400" dirty="0" smtClean="0">
                  <a:solidFill>
                    <a:schemeClr val="accent5"/>
                  </a:solidFill>
                </a:rPr>
                <a:t>39 %</a:t>
              </a:r>
              <a:endParaRPr lang="es-ES" sz="2400" dirty="0">
                <a:solidFill>
                  <a:schemeClr val="accent5"/>
                </a:solidFill>
              </a:endParaRPr>
            </a:p>
          </p:txBody>
        </p:sp>
        <p:sp>
          <p:nvSpPr>
            <p:cNvPr id="108" name="Title 1"/>
            <p:cNvSpPr txBox="1">
              <a:spLocks/>
            </p:cNvSpPr>
            <p:nvPr/>
          </p:nvSpPr>
          <p:spPr>
            <a:xfrm>
              <a:off x="3032405" y="2387212"/>
              <a:ext cx="1159451" cy="275870"/>
            </a:xfrm>
            <a:prstGeom prst="rect">
              <a:avLst/>
            </a:prstGeom>
          </p:spPr>
          <p:txBody>
            <a:bodyPr/>
            <a:lstStyle>
              <a:lvl1pPr algn="l" defTabSz="914400" rtl="0" eaLnBrk="1" latinLnBrk="0" hangingPunct="1">
                <a:lnSpc>
                  <a:spcPct val="80000"/>
                </a:lnSpc>
                <a:spcBef>
                  <a:spcPct val="0"/>
                </a:spcBef>
                <a:buNone/>
                <a:defRPr sz="2800" kern="1200" cap="all" baseline="0">
                  <a:solidFill>
                    <a:schemeClr val="bg1"/>
                  </a:solidFill>
                  <a:latin typeface="+mj-lt"/>
                  <a:ea typeface="+mj-ea"/>
                  <a:cs typeface="+mj-cs"/>
                </a:defRPr>
              </a:lvl1pPr>
            </a:lstStyle>
            <a:p>
              <a:pPr algn="ctr"/>
              <a:r>
                <a:rPr lang="en-GB" sz="800" dirty="0" smtClean="0">
                  <a:solidFill>
                    <a:srgbClr val="FFFFFF"/>
                  </a:solidFill>
                </a:rPr>
                <a:t>Cree </a:t>
              </a:r>
              <a:r>
                <a:rPr lang="en-GB" sz="800" dirty="0" err="1" smtClean="0">
                  <a:solidFill>
                    <a:srgbClr val="FFFFFF"/>
                  </a:solidFill>
                </a:rPr>
                <a:t>que</a:t>
              </a:r>
              <a:r>
                <a:rPr lang="en-GB" sz="800" dirty="0" smtClean="0">
                  <a:solidFill>
                    <a:srgbClr val="FFFFFF"/>
                  </a:solidFill>
                </a:rPr>
                <a:t> </a:t>
              </a:r>
              <a:r>
                <a:rPr lang="en-GB" sz="1400" dirty="0" smtClean="0">
                  <a:solidFill>
                    <a:srgbClr val="FFFFFF"/>
                  </a:solidFill>
                </a:rPr>
                <a:t>DAÑARÁ </a:t>
              </a:r>
              <a:r>
                <a:rPr dirty="0"/>
                <a:t/>
              </a:r>
              <a:br>
                <a:rPr dirty="0"/>
              </a:br>
              <a:r>
                <a:rPr lang="en-GB" sz="700" dirty="0" smtClean="0">
                  <a:solidFill>
                    <a:srgbClr val="FFFFFF"/>
                  </a:solidFill>
                </a:rPr>
                <a:t>LA IMAGEN DE BRASIL</a:t>
              </a:r>
            </a:p>
          </p:txBody>
        </p:sp>
        <p:sp>
          <p:nvSpPr>
            <p:cNvPr id="109" name="Title 1"/>
            <p:cNvSpPr txBox="1">
              <a:spLocks/>
            </p:cNvSpPr>
            <p:nvPr/>
          </p:nvSpPr>
          <p:spPr>
            <a:xfrm>
              <a:off x="3080297" y="2781759"/>
              <a:ext cx="1080736" cy="275870"/>
            </a:xfrm>
            <a:prstGeom prst="rect">
              <a:avLst/>
            </a:prstGeom>
          </p:spPr>
          <p:txBody>
            <a:bodyPr/>
            <a:lstStyle>
              <a:lvl1pPr algn="l" defTabSz="914400" rtl="0" eaLnBrk="1" latinLnBrk="0" hangingPunct="1">
                <a:lnSpc>
                  <a:spcPct val="80000"/>
                </a:lnSpc>
                <a:spcBef>
                  <a:spcPct val="0"/>
                </a:spcBef>
                <a:buNone/>
                <a:defRPr sz="2800" kern="1200" cap="all" baseline="0">
                  <a:solidFill>
                    <a:schemeClr val="bg1"/>
                  </a:solidFill>
                  <a:latin typeface="+mj-lt"/>
                  <a:ea typeface="+mj-ea"/>
                  <a:cs typeface="+mj-cs"/>
                </a:defRPr>
              </a:lvl1pPr>
            </a:lstStyle>
            <a:p>
              <a:pPr algn="ctr"/>
              <a:r>
                <a:rPr lang="en-GB" sz="2400" dirty="0" smtClean="0"/>
                <a:t>35 %</a:t>
              </a:r>
              <a:endParaRPr lang="es-ES" sz="2400" dirty="0"/>
            </a:p>
          </p:txBody>
        </p:sp>
        <p:sp>
          <p:nvSpPr>
            <p:cNvPr id="110" name="Title 1"/>
            <p:cNvSpPr txBox="1">
              <a:spLocks/>
            </p:cNvSpPr>
            <p:nvPr/>
          </p:nvSpPr>
          <p:spPr>
            <a:xfrm>
              <a:off x="3032405" y="3044017"/>
              <a:ext cx="1219412" cy="275870"/>
            </a:xfrm>
            <a:prstGeom prst="rect">
              <a:avLst/>
            </a:prstGeom>
          </p:spPr>
          <p:txBody>
            <a:bodyPr/>
            <a:lstStyle>
              <a:lvl1pPr algn="l" defTabSz="914400" rtl="0" eaLnBrk="1" latinLnBrk="0" hangingPunct="1">
                <a:lnSpc>
                  <a:spcPct val="80000"/>
                </a:lnSpc>
                <a:spcBef>
                  <a:spcPct val="0"/>
                </a:spcBef>
                <a:buNone/>
                <a:defRPr sz="2800" kern="1200" cap="all" baseline="0">
                  <a:solidFill>
                    <a:schemeClr val="bg1"/>
                  </a:solidFill>
                  <a:latin typeface="+mj-lt"/>
                  <a:ea typeface="+mj-ea"/>
                  <a:cs typeface="+mj-cs"/>
                </a:defRPr>
              </a:lvl1pPr>
            </a:lstStyle>
            <a:p>
              <a:pPr algn="ctr"/>
              <a:r>
                <a:rPr lang="en-GB" sz="800" dirty="0" err="1" smtClean="0">
                  <a:solidFill>
                    <a:srgbClr val="FFFFFF"/>
                  </a:solidFill>
                </a:rPr>
                <a:t>cree</a:t>
              </a:r>
              <a:r>
                <a:rPr lang="en-GB" sz="800" dirty="0" smtClean="0">
                  <a:solidFill>
                    <a:srgbClr val="FFFFFF"/>
                  </a:solidFill>
                </a:rPr>
                <a:t> </a:t>
              </a:r>
              <a:r>
                <a:rPr lang="en-GB" sz="800" dirty="0" err="1" smtClean="0">
                  <a:solidFill>
                    <a:srgbClr val="FFFFFF"/>
                  </a:solidFill>
                </a:rPr>
                <a:t>que</a:t>
              </a:r>
              <a:r>
                <a:rPr lang="en-GB" sz="800" dirty="0" smtClean="0">
                  <a:solidFill>
                    <a:srgbClr val="FFFFFF"/>
                  </a:solidFill>
                </a:rPr>
                <a:t> </a:t>
              </a:r>
            </a:p>
            <a:p>
              <a:pPr algn="ctr"/>
              <a:r>
                <a:rPr lang="en-GB" sz="1400" dirty="0" smtClean="0">
                  <a:solidFill>
                    <a:schemeClr val="accent2"/>
                  </a:solidFill>
                </a:rPr>
                <a:t>AYUDARÁ A MEJORAR </a:t>
              </a:r>
              <a:r>
                <a:rPr dirty="0"/>
                <a:t/>
              </a:r>
              <a:br>
                <a:rPr dirty="0"/>
              </a:br>
              <a:r>
                <a:rPr lang="en-GB" sz="700" dirty="0" smtClean="0">
                  <a:solidFill>
                    <a:srgbClr val="FFFFFF"/>
                  </a:solidFill>
                </a:rPr>
                <a:t>LA IMAGEN DE BRASIL</a:t>
              </a:r>
            </a:p>
          </p:txBody>
        </p:sp>
        <p:grpSp>
          <p:nvGrpSpPr>
            <p:cNvPr id="111" name="Group 110"/>
            <p:cNvGrpSpPr/>
            <p:nvPr/>
          </p:nvGrpSpPr>
          <p:grpSpPr>
            <a:xfrm>
              <a:off x="4055557" y="3753158"/>
              <a:ext cx="1082610" cy="445593"/>
              <a:chOff x="4076105" y="3753158"/>
              <a:chExt cx="1082610" cy="445593"/>
            </a:xfrm>
          </p:grpSpPr>
          <p:sp>
            <p:nvSpPr>
              <p:cNvPr id="112" name="Title 1"/>
              <p:cNvSpPr txBox="1">
                <a:spLocks/>
              </p:cNvSpPr>
              <p:nvPr/>
            </p:nvSpPr>
            <p:spPr>
              <a:xfrm>
                <a:off x="4077979" y="3753158"/>
                <a:ext cx="1080736" cy="275870"/>
              </a:xfrm>
              <a:prstGeom prst="rect">
                <a:avLst/>
              </a:prstGeom>
            </p:spPr>
            <p:txBody>
              <a:bodyPr/>
              <a:lstStyle>
                <a:lvl1pPr algn="l" defTabSz="914400" rtl="0" eaLnBrk="1" latinLnBrk="0" hangingPunct="1">
                  <a:lnSpc>
                    <a:spcPct val="80000"/>
                  </a:lnSpc>
                  <a:spcBef>
                    <a:spcPct val="0"/>
                  </a:spcBef>
                  <a:buNone/>
                  <a:defRPr sz="2800" kern="1200" cap="all" baseline="0">
                    <a:solidFill>
                      <a:schemeClr val="bg1"/>
                    </a:solidFill>
                    <a:latin typeface="+mj-lt"/>
                    <a:ea typeface="+mj-ea"/>
                    <a:cs typeface="+mj-cs"/>
                  </a:defRPr>
                </a:lvl1pPr>
              </a:lstStyle>
              <a:p>
                <a:r>
                  <a:rPr lang="en-GB" sz="1600" dirty="0" smtClean="0"/>
                  <a:t>23 %</a:t>
                </a:r>
                <a:endParaRPr lang="es-ES" sz="1600" dirty="0"/>
              </a:p>
            </p:txBody>
          </p:sp>
          <p:sp>
            <p:nvSpPr>
              <p:cNvPr id="113" name="Title 1"/>
              <p:cNvSpPr txBox="1">
                <a:spLocks/>
              </p:cNvSpPr>
              <p:nvPr/>
            </p:nvSpPr>
            <p:spPr>
              <a:xfrm>
                <a:off x="4076105" y="3922881"/>
                <a:ext cx="891628" cy="275870"/>
              </a:xfrm>
              <a:prstGeom prst="rect">
                <a:avLst/>
              </a:prstGeom>
            </p:spPr>
            <p:txBody>
              <a:bodyPr/>
              <a:lstStyle>
                <a:lvl1pPr algn="l" defTabSz="914400" rtl="0" eaLnBrk="1" latinLnBrk="0" hangingPunct="1">
                  <a:lnSpc>
                    <a:spcPct val="80000"/>
                  </a:lnSpc>
                  <a:spcBef>
                    <a:spcPct val="0"/>
                  </a:spcBef>
                  <a:buNone/>
                  <a:defRPr sz="2800" kern="1200" cap="all" baseline="0">
                    <a:solidFill>
                      <a:schemeClr val="bg1"/>
                    </a:solidFill>
                    <a:latin typeface="+mj-lt"/>
                    <a:ea typeface="+mj-ea"/>
                    <a:cs typeface="+mj-cs"/>
                  </a:defRPr>
                </a:lvl1pPr>
              </a:lstStyle>
              <a:p>
                <a:pPr>
                  <a:lnSpc>
                    <a:spcPct val="90000"/>
                  </a:lnSpc>
                </a:pPr>
                <a:r>
                  <a:rPr lang="en-GB" sz="700" dirty="0" smtClean="0">
                    <a:solidFill>
                      <a:srgbClr val="FFFFFF"/>
                    </a:solidFill>
                  </a:rPr>
                  <a:t>CREE QUE NO TENDRÁ </a:t>
                </a:r>
                <a:r>
                  <a:rPr lang="en-GB" sz="1050" dirty="0">
                    <a:solidFill>
                      <a:srgbClr val="FFFFFF"/>
                    </a:solidFill>
                  </a:rPr>
                  <a:t>«NINGÚN IMPACTO»</a:t>
                </a:r>
              </a:p>
            </p:txBody>
          </p:sp>
        </p:grpSp>
      </p:grpSp>
      <p:sp>
        <p:nvSpPr>
          <p:cNvPr id="114" name="Rectangle 113">
            <a:hlinkClick r:id="rId14"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a:t>
            </a:r>
            <a:r>
              <a:rPr lang="en-GB" sz="900" dirty="0" smtClean="0">
                <a:solidFill>
                  <a:srgbClr val="262626"/>
                </a:solidFill>
                <a:latin typeface="Impact"/>
              </a:rPr>
              <a:t>PRINCIPAL</a:t>
            </a:r>
            <a:endParaRPr lang="es-ES" sz="900" dirty="0">
              <a:solidFill>
                <a:srgbClr val="262626"/>
              </a:solidFill>
              <a:latin typeface="Impact"/>
              <a:cs typeface="Arial" pitchFamily="34" charset="0"/>
            </a:endParaRPr>
          </a:p>
        </p:txBody>
      </p:sp>
      <p:grpSp>
        <p:nvGrpSpPr>
          <p:cNvPr id="62" name="Group 61"/>
          <p:cNvGrpSpPr/>
          <p:nvPr/>
        </p:nvGrpSpPr>
        <p:grpSpPr>
          <a:xfrm>
            <a:off x="1637994" y="4734632"/>
            <a:ext cx="7506006" cy="417693"/>
            <a:chOff x="1637994" y="4734632"/>
            <a:chExt cx="7506006" cy="417693"/>
          </a:xfrm>
        </p:grpSpPr>
        <p:sp>
          <p:nvSpPr>
            <p:cNvPr id="63" name="Isosceles Triangle 62"/>
            <p:cNvSpPr/>
            <p:nvPr/>
          </p:nvSpPr>
          <p:spPr>
            <a:xfrm>
              <a:off x="2818885" y="4734632"/>
              <a:ext cx="324000" cy="144000"/>
            </a:xfrm>
            <a:prstGeom prst="triangle">
              <a:avLst/>
            </a:prstGeom>
            <a:solidFill>
              <a:srgbClr val="F72C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64" name="Group 63"/>
            <p:cNvGrpSpPr/>
            <p:nvPr/>
          </p:nvGrpSpPr>
          <p:grpSpPr>
            <a:xfrm>
              <a:off x="1637994" y="4835525"/>
              <a:ext cx="7506006" cy="316800"/>
              <a:chOff x="1914453" y="4835525"/>
              <a:chExt cx="8255647" cy="316800"/>
            </a:xfrm>
          </p:grpSpPr>
          <p:sp>
            <p:nvSpPr>
              <p:cNvPr id="65" name="Rectangle 64">
                <a:hlinkClick r:id="rId15"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RESUMEN </a:t>
                </a:r>
                <a:br>
                  <a:rPr lang="en-GB" sz="750" dirty="0">
                    <a:solidFill>
                      <a:prstClr val="white"/>
                    </a:solidFill>
                    <a:latin typeface="Impact"/>
                  </a:rPr>
                </a:br>
                <a:r>
                  <a:rPr lang="en-GB" sz="750" dirty="0">
                    <a:solidFill>
                      <a:prstClr val="white"/>
                    </a:solidFill>
                    <a:latin typeface="Impact"/>
                  </a:rPr>
                  <a:t>EJECUTIVO</a:t>
                </a:r>
              </a:p>
            </p:txBody>
          </p:sp>
          <p:sp>
            <p:nvSpPr>
              <p:cNvPr id="66" name="Rectangle 65">
                <a:hlinkClick r:id="rId16" action="ppaction://hlinksldjump"/>
              </p:cNvPr>
              <p:cNvSpPr/>
              <p:nvPr/>
            </p:nvSpPr>
            <p:spPr>
              <a:xfrm>
                <a:off x="2913844" y="4835525"/>
                <a:ext cx="1015499" cy="316800"/>
              </a:xfrm>
              <a:prstGeom prst="rect">
                <a:avLst/>
              </a:prstGeom>
              <a:solidFill>
                <a:srgbClr val="F72CA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schemeClr val="bg1"/>
                    </a:solidFill>
                    <a:latin typeface="Impact"/>
                  </a:rPr>
                  <a:t>COPA MUNDIAL DE BRASIL</a:t>
                </a:r>
                <a:r>
                  <a:rPr lang="en-GB" dirty="0">
                    <a:solidFill>
                      <a:schemeClr val="bg1"/>
                    </a:solidFill>
                  </a:rPr>
                  <a:t/>
                </a:r>
                <a:br>
                  <a:rPr lang="en-GB" dirty="0">
                    <a:solidFill>
                      <a:schemeClr val="bg1"/>
                    </a:solidFill>
                  </a:rPr>
                </a:br>
                <a:r>
                  <a:rPr lang="en-GB" sz="750" dirty="0">
                    <a:solidFill>
                      <a:schemeClr val="bg1"/>
                    </a:solidFill>
                    <a:latin typeface="Impact"/>
                  </a:rPr>
                  <a:t>EN VIVO</a:t>
                </a:r>
                <a:endParaRPr lang="en-GB" sz="750" dirty="0">
                  <a:solidFill>
                    <a:schemeClr val="bg1"/>
                  </a:solidFill>
                  <a:latin typeface="Impact"/>
                  <a:cs typeface="Arial" pitchFamily="34" charset="0"/>
                </a:endParaRPr>
              </a:p>
            </p:txBody>
          </p:sp>
          <p:sp>
            <p:nvSpPr>
              <p:cNvPr id="67" name="Rectangle 66">
                <a:hlinkClick r:id="rId17"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PATROCINADORES DE </a:t>
                </a:r>
              </a:p>
              <a:p>
                <a:pPr lvl="0" algn="ctr">
                  <a:lnSpc>
                    <a:spcPct val="85000"/>
                  </a:lnSpc>
                </a:pPr>
                <a:r>
                  <a:rPr lang="en-GB" sz="750" dirty="0">
                    <a:solidFill>
                      <a:prstClr val="white"/>
                    </a:solidFill>
                    <a:latin typeface="Impact"/>
                  </a:rPr>
                  <a:t>LA COPA MUNDIAL 2014</a:t>
                </a:r>
              </a:p>
            </p:txBody>
          </p:sp>
          <p:sp>
            <p:nvSpPr>
              <p:cNvPr id="68" name="Rectangle 67">
                <a:hlinkClick r:id="rId18"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dirty="0">
                    <a:solidFill>
                      <a:prstClr val="white"/>
                    </a:solidFill>
                  </a:rPr>
                  <a:t/>
                </a:r>
                <a:br>
                  <a:rPr lang="en-GB"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69" name="Rectangle 68">
                <a:hlinkClick r:id="rId19"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dirty="0">
                    <a:solidFill>
                      <a:prstClr val="white"/>
                    </a:solidFill>
                  </a:rPr>
                  <a:t/>
                </a:r>
                <a:br>
                  <a:rPr lang="en-GB"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0" name="Rectangle 69">
                <a:hlinkClick r:id="rId20"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dirty="0">
                    <a:solidFill>
                      <a:prstClr val="white"/>
                    </a:solidFill>
                  </a:rPr>
                  <a:t/>
                </a:r>
                <a:br>
                  <a:rPr lang="en-GB"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1" name="Rectangle 70">
                <a:hlinkClick r:id="rId21"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rPr>
                  <a:t>¿QUIÉN SEGUIRÁ</a:t>
                </a:r>
                <a:r>
                  <a:rPr lang="es-ES" dirty="0">
                    <a:solidFill>
                      <a:prstClr val="white"/>
                    </a:solidFill>
                  </a:rPr>
                  <a:t/>
                </a:r>
                <a:br>
                  <a:rPr lang="es-ES" dirty="0">
                    <a:solidFill>
                      <a:prstClr val="white"/>
                    </a:solidFill>
                  </a:rPr>
                </a:br>
                <a:r>
                  <a:rPr lang="es-ES" sz="750" dirty="0">
                    <a:solidFill>
                      <a:prstClr val="white"/>
                    </a:solidFill>
                    <a:latin typeface="Impact"/>
                  </a:rPr>
                  <a:t>LA COPA MUNDIAL?</a:t>
                </a:r>
                <a:endParaRPr lang="es-ES" sz="750" dirty="0">
                  <a:solidFill>
                    <a:prstClr val="white"/>
                  </a:solidFill>
                  <a:latin typeface="Impact"/>
                  <a:cs typeface="Arial" pitchFamily="34" charset="0"/>
                </a:endParaRPr>
              </a:p>
            </p:txBody>
          </p:sp>
          <p:sp>
            <p:nvSpPr>
              <p:cNvPr id="74" name="Rectangle 73">
                <a:hlinkClick r:id="rId22"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grpSp>
    </p:spTree>
    <p:extLst>
      <p:ext uri="{BB962C8B-B14F-4D97-AF65-F5344CB8AC3E}">
        <p14:creationId xmlns:p14="http://schemas.microsoft.com/office/powerpoint/2010/main" val="1180782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65673164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44081" name="think-cell Slide" r:id="rId8" imgW="270" imgH="270" progId="TCLayout.ActiveDocument.1">
                  <p:embed/>
                </p:oleObj>
              </mc:Choice>
              <mc:Fallback>
                <p:oleObj name="think-cell Slide" r:id="rId8" imgW="270" imgH="270" progId="TCLayout.ActiveDocument.1">
                  <p:embed/>
                  <p:pic>
                    <p:nvPicPr>
                      <p:cNvPr id="0" name=""/>
                      <p:cNvPicPr/>
                      <p:nvPr/>
                    </p:nvPicPr>
                    <p:blipFill>
                      <a:blip r:embed="rId9"/>
                      <a:stretch>
                        <a:fillRect/>
                      </a:stretch>
                    </p:blipFill>
                    <p:spPr>
                      <a:xfrm>
                        <a:off x="1588" y="1588"/>
                        <a:ext cx="1587" cy="1587"/>
                      </a:xfrm>
                      <a:prstGeom prst="rect">
                        <a:avLst/>
                      </a:prstGeom>
                    </p:spPr>
                  </p:pic>
                </p:oleObj>
              </mc:Fallback>
            </mc:AlternateContent>
          </a:graphicData>
        </a:graphic>
      </p:graphicFrame>
      <p:graphicFrame>
        <p:nvGraphicFramePr>
          <p:cNvPr id="105" name="Chart 104"/>
          <p:cNvGraphicFramePr/>
          <p:nvPr>
            <p:extLst>
              <p:ext uri="{D42A27DB-BD31-4B8C-83A1-F6EECF244321}">
                <p14:modId xmlns:p14="http://schemas.microsoft.com/office/powerpoint/2010/main" val="2445881959"/>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10"/>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tx2"/>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schemeClr val="tx2"/>
                  </a:solidFill>
                  <a:latin typeface="+mj-lt"/>
                  <a:cs typeface="Arial" pitchFamily="34" charset="0"/>
                </a:rPr>
                <a:t>Hyundai/Kia </a:t>
              </a:r>
              <a:r>
                <a:rPr lang="en-GB" dirty="0">
                  <a:solidFill>
                    <a:schemeClr val="tx2"/>
                  </a:solidFill>
                  <a:latin typeface="+mj-lt"/>
                  <a:cs typeface="Arial" pitchFamily="34" charset="0"/>
                </a:rPr>
                <a:t>Motors</a:t>
              </a:r>
            </a:p>
          </p:txBody>
        </p:sp>
      </p:grpSp>
      <p:grpSp>
        <p:nvGrpSpPr>
          <p:cNvPr id="51" name="Group 50"/>
          <p:cNvGrpSpPr/>
          <p:nvPr/>
        </p:nvGrpSpPr>
        <p:grpSpPr>
          <a:xfrm>
            <a:off x="260378" y="655681"/>
            <a:ext cx="660484" cy="665570"/>
            <a:chOff x="611438" y="1730773"/>
            <a:chExt cx="972000" cy="972000"/>
          </a:xfrm>
        </p:grpSpPr>
        <p:sp>
          <p:nvSpPr>
            <p:cNvPr id="52" name="TextBox 51"/>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Hyundai/Kia Motors</a:t>
              </a:r>
              <a:endParaRPr lang="en-GB" sz="1200" dirty="0">
                <a:solidFill>
                  <a:schemeClr val="bg1"/>
                </a:solidFill>
                <a:latin typeface="+mj-lt"/>
              </a:endParaRPr>
            </a:p>
          </p:txBody>
        </p:sp>
        <p:grpSp>
          <p:nvGrpSpPr>
            <p:cNvPr id="53" name="Group 48"/>
            <p:cNvGrpSpPr>
              <a:grpSpLocks noChangeAspect="1"/>
            </p:cNvGrpSpPr>
            <p:nvPr/>
          </p:nvGrpSpPr>
          <p:grpSpPr>
            <a:xfrm>
              <a:off x="713622" y="1854864"/>
              <a:ext cx="756000" cy="756000"/>
              <a:chOff x="3639697" y="2022734"/>
              <a:chExt cx="1347333" cy="1347333"/>
            </a:xfrm>
          </p:grpSpPr>
          <p:sp>
            <p:nvSpPr>
              <p:cNvPr id="55" name="Oval 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6" name="Oval 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7" name="Oval 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4" name="Oval 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58" name="Picture 5" descr="http://www.carsuk.net/wp-content/uploads/2013/02/Hyundai-Kia-Logos.jpg"/>
          <p:cNvPicPr>
            <a:picLocks noChangeAspect="1" noChangeArrowheads="1"/>
          </p:cNvPicPr>
          <p:nvPr/>
        </p:nvPicPr>
        <p:blipFill>
          <a:blip r:embed="rId11"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6744" y="931275"/>
            <a:ext cx="397030" cy="148045"/>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p:cNvSpPr>
            <a:spLocks noGrp="1"/>
          </p:cNvSpPr>
          <p:nvPr>
            <p:ph type="title"/>
          </p:nvPr>
        </p:nvSpPr>
        <p:spPr>
          <a:xfrm rot="5400000">
            <a:off x="-1342095" y="858162"/>
            <a:ext cx="2093150" cy="376826"/>
          </a:xfrm>
        </p:spPr>
        <p:txBody>
          <a:bodyPr/>
          <a:lstStyle/>
          <a:p>
            <a:r>
              <a:rPr lang="en-GB" dirty="0" smtClean="0"/>
              <a:t>AL HY</a:t>
            </a:r>
            <a:endParaRPr lang="en-GB" dirty="0"/>
          </a:p>
        </p:txBody>
      </p:sp>
      <p:sp>
        <p:nvSpPr>
          <p:cNvPr id="40" name="Title 2"/>
          <p:cNvSpPr txBox="1">
            <a:spLocks/>
          </p:cNvSpPr>
          <p:nvPr/>
        </p:nvSpPr>
        <p:spPr>
          <a:xfrm rot="5400000">
            <a:off x="-1342095" y="858162"/>
            <a:ext cx="209315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smtClean="0"/>
              <a:t>AL HY</a:t>
            </a:r>
            <a:endParaRPr lang="en-GB" dirty="0"/>
          </a:p>
        </p:txBody>
      </p:sp>
      <p:sp>
        <p:nvSpPr>
          <p:cNvPr id="41"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smtClean="0">
                <a:solidFill>
                  <a:schemeClr val="accent3"/>
                </a:solidFill>
              </a:rPr>
              <a:t>2014</a:t>
            </a:r>
            <a:r>
              <a:rPr lang="en-GB" dirty="0" smtClean="0"/>
              <a:t> World Cup </a:t>
            </a:r>
            <a:r>
              <a:rPr lang="en-GB" dirty="0" smtClean="0">
                <a:solidFill>
                  <a:schemeClr val="accent3"/>
                </a:solidFill>
              </a:rPr>
              <a:t>Sponsors - AL</a:t>
            </a:r>
            <a:endParaRPr lang="en-GB" dirty="0">
              <a:solidFill>
                <a:schemeClr val="accent3"/>
              </a:solidFill>
            </a:endParaRPr>
          </a:p>
        </p:txBody>
      </p:sp>
      <p:pic>
        <p:nvPicPr>
          <p:cNvPr id="45" name="Imagen 1"/>
          <p:cNvPicPr>
            <a:picLocks noChangeAspect="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6758540" y="705045"/>
            <a:ext cx="1686772" cy="1588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Imagen 7"/>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436030" y="704779"/>
            <a:ext cx="1245677" cy="1588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7946E7B8">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14"/>
          <a:stretch>
            <a:fillRect/>
          </a:stretch>
        </p:blipFill>
        <p:spPr>
          <a:xfrm>
            <a:off x="5424417" y="2435328"/>
            <a:ext cx="1491424" cy="1147249"/>
          </a:xfrm>
          <a:prstGeom prst="rect">
            <a:avLst/>
          </a:prstGeom>
        </p:spPr>
      </p:pic>
      <p:pic>
        <p:nvPicPr>
          <p:cNvPr id="48" name="3C32E2C4">
            <a:hlinkClick r:id="" action="ppaction://media"/>
          </p:cNvPr>
          <p:cNvPicPr>
            <a:picLocks noChangeAspect="1"/>
          </p:cNvPicPr>
          <p:nvPr>
            <a:videoFile r:link="rId6"/>
            <p:extLst>
              <p:ext uri="{DAA4B4D4-6D71-4841-9C94-3DE7FCFB9230}">
                <p14:media xmlns:p14="http://schemas.microsoft.com/office/powerpoint/2010/main" r:embed="rId5"/>
              </p:ext>
            </p:extLst>
          </p:nvPr>
        </p:nvPicPr>
        <p:blipFill>
          <a:blip r:embed="rId15"/>
          <a:stretch>
            <a:fillRect/>
          </a:stretch>
        </p:blipFill>
        <p:spPr>
          <a:xfrm>
            <a:off x="6966553" y="2435328"/>
            <a:ext cx="1485475" cy="1142673"/>
          </a:xfrm>
          <a:prstGeom prst="rect">
            <a:avLst/>
          </a:prstGeom>
        </p:spPr>
      </p:pic>
      <p:grpSp>
        <p:nvGrpSpPr>
          <p:cNvPr id="71" name="Group 70"/>
          <p:cNvGrpSpPr/>
          <p:nvPr/>
        </p:nvGrpSpPr>
        <p:grpSpPr>
          <a:xfrm>
            <a:off x="5451112" y="2460931"/>
            <a:ext cx="229604" cy="229130"/>
            <a:chOff x="6007100" y="2145826"/>
            <a:chExt cx="229604" cy="229130"/>
          </a:xfrm>
        </p:grpSpPr>
        <p:grpSp>
          <p:nvGrpSpPr>
            <p:cNvPr id="72" name="Group 4"/>
            <p:cNvGrpSpPr>
              <a:grpSpLocks noChangeAspect="1"/>
            </p:cNvGrpSpPr>
            <p:nvPr/>
          </p:nvGrpSpPr>
          <p:grpSpPr bwMode="auto">
            <a:xfrm>
              <a:off x="6007100" y="2145826"/>
              <a:ext cx="227153" cy="227153"/>
              <a:chOff x="1804" y="543"/>
              <a:chExt cx="2152" cy="2152"/>
            </a:xfrm>
          </p:grpSpPr>
          <p:sp>
            <p:nvSpPr>
              <p:cNvPr id="7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3" name="Oval 5"/>
            <p:cNvSpPr>
              <a:spLocks noChangeArrowheads="1"/>
            </p:cNvSpPr>
            <p:nvPr/>
          </p:nvSpPr>
          <p:spPr bwMode="auto">
            <a:xfrm>
              <a:off x="6009551" y="2147803"/>
              <a:ext cx="227153" cy="227153"/>
            </a:xfrm>
            <a:prstGeom prst="ellipse">
              <a:avLst/>
            </a:prstGeom>
            <a:solidFill>
              <a:schemeClr val="accent3">
                <a:alpha val="1176"/>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7" name="Group 76"/>
          <p:cNvGrpSpPr/>
          <p:nvPr/>
        </p:nvGrpSpPr>
        <p:grpSpPr>
          <a:xfrm>
            <a:off x="6992163" y="2460931"/>
            <a:ext cx="229604" cy="229130"/>
            <a:chOff x="6007100" y="2145826"/>
            <a:chExt cx="229604" cy="229130"/>
          </a:xfrm>
        </p:grpSpPr>
        <p:grpSp>
          <p:nvGrpSpPr>
            <p:cNvPr id="78" name="Group 4"/>
            <p:cNvGrpSpPr>
              <a:grpSpLocks noChangeAspect="1"/>
            </p:cNvGrpSpPr>
            <p:nvPr/>
          </p:nvGrpSpPr>
          <p:grpSpPr bwMode="auto">
            <a:xfrm>
              <a:off x="6007100" y="2145826"/>
              <a:ext cx="227153" cy="227153"/>
              <a:chOff x="1804" y="543"/>
              <a:chExt cx="2152" cy="2152"/>
            </a:xfrm>
          </p:grpSpPr>
          <p:sp>
            <p:nvSpPr>
              <p:cNvPr id="8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9" name="Oval 5"/>
            <p:cNvSpPr>
              <a:spLocks noChangeArrowheads="1"/>
            </p:cNvSpPr>
            <p:nvPr/>
          </p:nvSpPr>
          <p:spPr bwMode="auto">
            <a:xfrm>
              <a:off x="6009551" y="2147803"/>
              <a:ext cx="227153" cy="227153"/>
            </a:xfrm>
            <a:prstGeom prst="ellipse">
              <a:avLst/>
            </a:prstGeom>
            <a:solidFill>
              <a:schemeClr val="accent3">
                <a:alpha val="1176"/>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7" name="Chevron 86">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8" name="Chevron 87">
            <a:hlinkClick r:id="rId16"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3" name="Rectangle 82">
            <a:hlinkClick r:id="rId1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85" name="Group 84"/>
          <p:cNvGrpSpPr/>
          <p:nvPr/>
        </p:nvGrpSpPr>
        <p:grpSpPr>
          <a:xfrm>
            <a:off x="1637994" y="4734632"/>
            <a:ext cx="7506006" cy="417693"/>
            <a:chOff x="1637994" y="4734632"/>
            <a:chExt cx="7506006" cy="417693"/>
          </a:xfrm>
        </p:grpSpPr>
        <p:grpSp>
          <p:nvGrpSpPr>
            <p:cNvPr id="89" name="Group 88"/>
            <p:cNvGrpSpPr/>
            <p:nvPr/>
          </p:nvGrpSpPr>
          <p:grpSpPr>
            <a:xfrm>
              <a:off x="1637994" y="4835525"/>
              <a:ext cx="7506006" cy="316800"/>
              <a:chOff x="1914453" y="4835525"/>
              <a:chExt cx="8255647" cy="316800"/>
            </a:xfrm>
          </p:grpSpPr>
          <p:sp>
            <p:nvSpPr>
              <p:cNvPr id="91" name="Rectangle 90">
                <a:hlinkClick r:id="rId1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2" name="Rectangle 91">
                <a:hlinkClick r:id="rId1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3" name="Rectangle 92">
                <a:hlinkClick r:id="rId2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4" name="Rectangle 93">
                <a:hlinkClick r:id="rId2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5" name="Rectangle 94">
                <a:hlinkClick r:id="rId2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6" name="Rectangle 95">
                <a:hlinkClick r:id="rId23"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7" name="Rectangle 96">
                <a:hlinkClick r:id="rId2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8" name="Rectangle 97">
                <a:hlinkClick r:id="rId2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90" name="Isosceles Triangle 89"/>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99" name="Group 98"/>
          <p:cNvGrpSpPr/>
          <p:nvPr/>
        </p:nvGrpSpPr>
        <p:grpSpPr>
          <a:xfrm>
            <a:off x="8278634" y="93663"/>
            <a:ext cx="591258" cy="630000"/>
            <a:chOff x="8278634" y="93663"/>
            <a:chExt cx="591258" cy="630000"/>
          </a:xfrm>
        </p:grpSpPr>
        <p:sp>
          <p:nvSpPr>
            <p:cNvPr id="100"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6"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01" name="Rectangle 100"/>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
        <p:nvSpPr>
          <p:cNvPr id="102" name="Rectangle 101"/>
          <p:cNvSpPr/>
          <p:nvPr/>
        </p:nvSpPr>
        <p:spPr>
          <a:xfrm>
            <a:off x="8355484"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103" name="Rectangle 102"/>
          <p:cNvSpPr/>
          <p:nvPr/>
        </p:nvSpPr>
        <p:spPr>
          <a:xfrm>
            <a:off x="52118" y="19883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104" name="TextBox 103"/>
          <p:cNvSpPr txBox="1"/>
          <p:nvPr/>
        </p:nvSpPr>
        <p:spPr>
          <a:xfrm>
            <a:off x="635786" y="867551"/>
            <a:ext cx="3584534" cy="276999"/>
          </a:xfrm>
          <a:prstGeom prst="rect">
            <a:avLst/>
          </a:prstGeom>
          <a:noFill/>
        </p:spPr>
        <p:txBody>
          <a:bodyPr wrap="square" rtlCol="0">
            <a:spAutoFit/>
          </a:bodyPr>
          <a:lstStyle/>
          <a:p>
            <a:pPr algn="ctr"/>
            <a:r>
              <a:rPr lang="en-GB" sz="1200" dirty="0" smtClean="0">
                <a:solidFill>
                  <a:schemeClr val="bg1"/>
                </a:solidFill>
                <a:latin typeface="+mj-lt"/>
              </a:rPr>
              <a:t>ACTIVIDADES DEL PATROCINADOR  </a:t>
            </a:r>
            <a:r>
              <a:rPr lang="en-GB" sz="1200" dirty="0" smtClean="0">
                <a:solidFill>
                  <a:schemeClr val="accent3"/>
                </a:solidFill>
                <a:latin typeface="+mj-lt"/>
              </a:rPr>
              <a:t>RECORDADAS</a:t>
            </a:r>
            <a:endParaRPr lang="es-ES" sz="1200" dirty="0">
              <a:solidFill>
                <a:schemeClr val="accent3"/>
              </a:solidFill>
              <a:latin typeface="+mj-lt"/>
            </a:endParaRPr>
          </a:p>
        </p:txBody>
      </p:sp>
      <p:sp>
        <p:nvSpPr>
          <p:cNvPr id="106" name="CuadroTexto 16"/>
          <p:cNvSpPr txBox="1"/>
          <p:nvPr/>
        </p:nvSpPr>
        <p:spPr>
          <a:xfrm>
            <a:off x="3975100" y="714822"/>
            <a:ext cx="1431562" cy="95410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altLang="en-US" sz="800" dirty="0">
                <a:solidFill>
                  <a:schemeClr val="bg1"/>
                </a:solidFill>
              </a:rPr>
              <a:t>Hyundai lleva a cabo varias promociones en la mayoría de los países latinoamericanos en las que se puede ganar una televisión o participar en un concurso para viajar a Brasil al comprar un coche. </a:t>
            </a:r>
          </a:p>
        </p:txBody>
      </p:sp>
      <p:sp>
        <p:nvSpPr>
          <p:cNvPr id="107" name="TextBox 106"/>
          <p:cNvSpPr txBox="1"/>
          <p:nvPr/>
        </p:nvSpPr>
        <p:spPr>
          <a:xfrm>
            <a:off x="72736" y="4590375"/>
            <a:ext cx="7568313" cy="272382"/>
          </a:xfrm>
          <a:prstGeom prst="rect">
            <a:avLst/>
          </a:prstGeom>
          <a:noFill/>
        </p:spPr>
        <p:txBody>
          <a:bodyPr wrap="square" rtlCol="0">
            <a:spAutoFit/>
          </a:bodyPr>
          <a:lstStyle/>
          <a:p>
            <a:pPr>
              <a:lnSpc>
                <a:spcPct val="90000"/>
              </a:lnSpc>
            </a:pPr>
            <a:r>
              <a:rPr lang="en-GB" sz="650" b="1" dirty="0">
                <a:solidFill>
                  <a:schemeClr val="bg1"/>
                </a:solidFill>
              </a:rPr>
              <a:t>Fuente: </a:t>
            </a:r>
            <a:r>
              <a:rPr lang="en-GB" sz="650" dirty="0">
                <a:solidFill>
                  <a:schemeClr val="bg1"/>
                </a:solidFill>
              </a:rPr>
              <a:t>Diagramas de OMG basados en encuestados no contrarios al fútbol ni a la Copa Mundial 2014. Trabajo de campo: Del 21 al 28 de mayo de 2014, muestras regionales: América Latina N = 606 (México, Brasil y Argentina). Hyundai </a:t>
            </a:r>
            <a:r>
              <a:rPr lang="en-GB" sz="650" dirty="0" smtClean="0">
                <a:solidFill>
                  <a:schemeClr val="bg1"/>
                </a:solidFill>
              </a:rPr>
              <a:t>Kia </a:t>
            </a:r>
            <a:r>
              <a:rPr lang="en-GB" sz="650" dirty="0">
                <a:solidFill>
                  <a:schemeClr val="bg1"/>
                </a:solidFill>
              </a:rPr>
              <a:t>Motors N = 157.</a:t>
            </a:r>
            <a:endParaRPr lang="es-ES" sz="700" dirty="0">
              <a:solidFill>
                <a:schemeClr val="bg1"/>
              </a:solidFill>
            </a:endParaRPr>
          </a:p>
        </p:txBody>
      </p:sp>
      <p:sp>
        <p:nvSpPr>
          <p:cNvPr id="108" name="CuadroTexto 16"/>
          <p:cNvSpPr txBox="1"/>
          <p:nvPr/>
        </p:nvSpPr>
        <p:spPr>
          <a:xfrm>
            <a:off x="3980857" y="1759146"/>
            <a:ext cx="1485223" cy="2585323"/>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GB" sz="1000" dirty="0">
                <a:solidFill>
                  <a:srgbClr val="E5CE12"/>
                </a:solidFill>
                <a:latin typeface="Impact"/>
              </a:rPr>
              <a:t>ECUADOR</a:t>
            </a:r>
          </a:p>
          <a:p>
            <a:r>
              <a:rPr lang="en-GB" altLang="en-US" sz="800" dirty="0" smtClean="0">
                <a:solidFill>
                  <a:schemeClr val="bg1"/>
                </a:solidFill>
              </a:rPr>
              <a:t>Kia, </a:t>
            </a:r>
            <a:r>
              <a:rPr lang="en-GB" altLang="en-US" sz="800" dirty="0">
                <a:solidFill>
                  <a:schemeClr val="bg1"/>
                </a:solidFill>
              </a:rPr>
              <a:t>mediante su página web y otros medios como revistas o periódicos, invita a la gente a participar en la posibilidad de ganar diferentes premios, desde un viaje a Brasil para dos persona o un viaje para niños, hasta </a:t>
            </a:r>
            <a:r>
              <a:rPr lang="en-GB" altLang="en-US" sz="800" dirty="0" err="1">
                <a:solidFill>
                  <a:schemeClr val="bg1"/>
                </a:solidFill>
              </a:rPr>
              <a:t>otras</a:t>
            </a:r>
            <a:r>
              <a:rPr lang="en-GB" altLang="en-US" sz="800" dirty="0">
                <a:solidFill>
                  <a:schemeClr val="bg1"/>
                </a:solidFill>
              </a:rPr>
              <a:t> </a:t>
            </a:r>
            <a:r>
              <a:rPr lang="en-GB" altLang="en-US" sz="800" dirty="0" err="1" smtClean="0">
                <a:solidFill>
                  <a:schemeClr val="bg1"/>
                </a:solidFill>
              </a:rPr>
              <a:t>premios</a:t>
            </a:r>
            <a:r>
              <a:rPr lang="en-GB" altLang="en-US" sz="800" dirty="0" smtClean="0">
                <a:solidFill>
                  <a:schemeClr val="bg1"/>
                </a:solidFill>
              </a:rPr>
              <a:t> </a:t>
            </a:r>
            <a:r>
              <a:rPr lang="en-GB" altLang="en-US" sz="800" dirty="0" err="1" smtClean="0">
                <a:solidFill>
                  <a:schemeClr val="bg1"/>
                </a:solidFill>
              </a:rPr>
              <a:t>más</a:t>
            </a:r>
            <a:r>
              <a:rPr lang="en-GB" altLang="en-US" sz="800" dirty="0" smtClean="0">
                <a:solidFill>
                  <a:schemeClr val="bg1"/>
                </a:solidFill>
              </a:rPr>
              <a:t> </a:t>
            </a:r>
            <a:r>
              <a:rPr lang="en-GB" altLang="en-US" sz="800" dirty="0" err="1" smtClean="0">
                <a:solidFill>
                  <a:schemeClr val="bg1"/>
                </a:solidFill>
              </a:rPr>
              <a:t>sencillos</a:t>
            </a:r>
            <a:r>
              <a:rPr lang="en-GB" altLang="en-US" sz="800" dirty="0">
                <a:solidFill>
                  <a:schemeClr val="bg1"/>
                </a:solidFill>
              </a:rPr>
              <a:t>, como televisores. </a:t>
            </a:r>
            <a:r>
              <a:rPr lang="en-GB" altLang="en-US" sz="800" dirty="0" smtClean="0">
                <a:solidFill>
                  <a:schemeClr val="bg1"/>
                </a:solidFill>
              </a:rPr>
              <a:t>Kia </a:t>
            </a:r>
            <a:r>
              <a:rPr lang="en-GB" altLang="en-US" sz="800" dirty="0">
                <a:solidFill>
                  <a:schemeClr val="bg1"/>
                </a:solidFill>
              </a:rPr>
              <a:t>usa distintas formas de promoción según el país latinoamericano, como en Ecuador con el concurso «#takeme2brazil», «</a:t>
            </a:r>
            <a:r>
              <a:rPr lang="en-GB" altLang="en-US" sz="800" dirty="0" err="1" smtClean="0">
                <a:solidFill>
                  <a:schemeClr val="bg1"/>
                </a:solidFill>
              </a:rPr>
              <a:t>CambiaMonasKia</a:t>
            </a:r>
            <a:r>
              <a:rPr lang="en-GB" altLang="en-US" sz="800" dirty="0" smtClean="0">
                <a:solidFill>
                  <a:schemeClr val="bg1"/>
                </a:solidFill>
              </a:rPr>
              <a:t>» </a:t>
            </a:r>
            <a:r>
              <a:rPr lang="en-GB" altLang="en-US" sz="800" dirty="0">
                <a:solidFill>
                  <a:schemeClr val="bg1"/>
                </a:solidFill>
              </a:rPr>
              <a:t>en Colombia o «El mundial en grande con </a:t>
            </a:r>
            <a:r>
              <a:rPr lang="en-GB" altLang="en-US" sz="800" dirty="0" smtClean="0">
                <a:solidFill>
                  <a:schemeClr val="bg1"/>
                </a:solidFill>
              </a:rPr>
              <a:t>Kia» </a:t>
            </a:r>
            <a:r>
              <a:rPr lang="en-GB" altLang="en-US" sz="800" dirty="0">
                <a:solidFill>
                  <a:schemeClr val="bg1"/>
                </a:solidFill>
              </a:rPr>
              <a:t>en Costa Rica.</a:t>
            </a:r>
          </a:p>
        </p:txBody>
      </p:sp>
    </p:spTree>
    <p:extLst>
      <p:ext uri="{BB962C8B-B14F-4D97-AF65-F5344CB8AC3E}">
        <p14:creationId xmlns:p14="http://schemas.microsoft.com/office/powerpoint/2010/main" val="3057619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restart="whenNotActive" fill="hold" evtFilter="cancelBubble" nodeType="interactiveSeq">
                <p:stCondLst>
                  <p:cond evt="onClick" delay="0">
                    <p:tgtEl>
                      <p:spTgt spid="47"/>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7"/>
                                        </p:tgtEl>
                                      </p:cBhvr>
                                    </p:cmd>
                                  </p:childTnLst>
                                </p:cTn>
                              </p:par>
                            </p:childTnLst>
                          </p:cTn>
                        </p:par>
                      </p:childTnLst>
                    </p:cTn>
                  </p:par>
                </p:childTnLst>
              </p:cTn>
              <p:nextCondLst>
                <p:cond evt="onClick" delay="0">
                  <p:tgtEl>
                    <p:spTgt spid="47"/>
                  </p:tgtEl>
                </p:cond>
              </p:nextCondLst>
            </p:seq>
            <p:seq concurrent="1" nextAc="seek">
              <p:cTn id="7" restart="whenNotActive" fill="hold" evtFilter="cancelBubble" nodeType="interactiveSeq">
                <p:stCondLst>
                  <p:cond evt="onClick" delay="0">
                    <p:tgtEl>
                      <p:spTgt spid="48"/>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48"/>
                                        </p:tgtEl>
                                      </p:cBhvr>
                                    </p:cmd>
                                  </p:childTnLst>
                                </p:cTn>
                              </p:par>
                            </p:childTnLst>
                          </p:cTn>
                        </p:par>
                      </p:childTnLst>
                    </p:cTn>
                  </p:par>
                </p:childTnLst>
              </p:cTn>
              <p:nextCondLst>
                <p:cond evt="onClick" delay="0">
                  <p:tgtEl>
                    <p:spTgt spid="48"/>
                  </p:tgtEl>
                </p:cond>
              </p:nextCondLst>
            </p:seq>
            <p:video>
              <p:cMediaNode vol="80000">
                <p:cTn id="12" fill="hold" display="0">
                  <p:stCondLst>
                    <p:cond delay="indefinite"/>
                  </p:stCondLst>
                </p:cTn>
                <p:tgtEl>
                  <p:spTgt spid="47"/>
                </p:tgtEl>
              </p:cMediaNode>
            </p:video>
            <p:video>
              <p:cMediaNode vol="80000">
                <p:cTn id="13" fill="hold" display="0">
                  <p:stCondLst>
                    <p:cond delay="indefinite"/>
                  </p:stCondLst>
                </p:cTn>
                <p:tgtEl>
                  <p:spTgt spid="48"/>
                </p:tgtEl>
              </p:cMediaNode>
            </p:video>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299839305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3629"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97" name="Chart 96"/>
          <p:cNvGraphicFramePr/>
          <p:nvPr>
            <p:extLst>
              <p:ext uri="{D42A27DB-BD31-4B8C-83A1-F6EECF244321}">
                <p14:modId xmlns:p14="http://schemas.microsoft.com/office/powerpoint/2010/main" val="2797658532"/>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tx2"/>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schemeClr val="tx2"/>
                  </a:solidFill>
                  <a:latin typeface="+mj-lt"/>
                  <a:cs typeface="Arial" pitchFamily="34" charset="0"/>
                </a:rPr>
                <a:t>Sony</a:t>
              </a:r>
            </a:p>
          </p:txBody>
        </p:sp>
      </p:grpSp>
      <p:grpSp>
        <p:nvGrpSpPr>
          <p:cNvPr id="51" name="Group 50"/>
          <p:cNvGrpSpPr/>
          <p:nvPr/>
        </p:nvGrpSpPr>
        <p:grpSpPr>
          <a:xfrm>
            <a:off x="260764" y="658429"/>
            <a:ext cx="660484" cy="665570"/>
            <a:chOff x="611438" y="1730773"/>
            <a:chExt cx="972000" cy="972000"/>
          </a:xfrm>
        </p:grpSpPr>
        <p:sp>
          <p:nvSpPr>
            <p:cNvPr id="52" name="TextBox 51"/>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nvGrpSpPr>
            <p:cNvPr id="53" name="Group 48"/>
            <p:cNvGrpSpPr>
              <a:grpSpLocks noChangeAspect="1"/>
            </p:cNvGrpSpPr>
            <p:nvPr/>
          </p:nvGrpSpPr>
          <p:grpSpPr>
            <a:xfrm>
              <a:off x="713622" y="1854864"/>
              <a:ext cx="756000" cy="756000"/>
              <a:chOff x="3639697" y="2022734"/>
              <a:chExt cx="1347333" cy="1347333"/>
            </a:xfrm>
          </p:grpSpPr>
          <p:sp>
            <p:nvSpPr>
              <p:cNvPr id="55" name="Oval 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6" name="Oval 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7" name="Oval 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4" name="Oval 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58" name="Picture 11"/>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0379" y="897825"/>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 name="Title 2"/>
          <p:cNvSpPr>
            <a:spLocks noGrp="1"/>
          </p:cNvSpPr>
          <p:nvPr>
            <p:ph type="title"/>
          </p:nvPr>
        </p:nvSpPr>
        <p:spPr>
          <a:xfrm rot="5400000">
            <a:off x="-1342095" y="858162"/>
            <a:ext cx="2093150" cy="376826"/>
          </a:xfrm>
        </p:spPr>
        <p:txBody>
          <a:bodyPr/>
          <a:lstStyle/>
          <a:p>
            <a:r>
              <a:rPr lang="en-GB" dirty="0" smtClean="0"/>
              <a:t>AL SONY</a:t>
            </a:r>
            <a:endParaRPr lang="en-GB" dirty="0"/>
          </a:p>
        </p:txBody>
      </p:sp>
      <p:sp>
        <p:nvSpPr>
          <p:cNvPr id="41"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smtClean="0">
                <a:solidFill>
                  <a:schemeClr val="accent3"/>
                </a:solidFill>
              </a:rPr>
              <a:t>2014</a:t>
            </a:r>
            <a:r>
              <a:rPr lang="en-GB" dirty="0" smtClean="0"/>
              <a:t> World Cup </a:t>
            </a:r>
            <a:r>
              <a:rPr lang="en-GB" dirty="0" smtClean="0">
                <a:solidFill>
                  <a:schemeClr val="accent3"/>
                </a:solidFill>
              </a:rPr>
              <a:t>Sponsors - AL</a:t>
            </a:r>
            <a:endParaRPr lang="en-GB" dirty="0">
              <a:solidFill>
                <a:schemeClr val="accent3"/>
              </a:solidFill>
            </a:endParaRPr>
          </a:p>
        </p:txBody>
      </p:sp>
      <p:pic>
        <p:nvPicPr>
          <p:cNvPr id="47" name="Imagen 5"/>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371412" y="723664"/>
            <a:ext cx="1793858" cy="2536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47">
            <a:hlinkClick r:id="rId9"/>
          </p:cNvPr>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6371410" y="3409152"/>
            <a:ext cx="1793859" cy="916495"/>
          </a:xfrm>
          <a:prstGeom prst="rect">
            <a:avLst/>
          </a:prstGeom>
        </p:spPr>
      </p:pic>
      <p:grpSp>
        <p:nvGrpSpPr>
          <p:cNvPr id="70" name="Group 69"/>
          <p:cNvGrpSpPr/>
          <p:nvPr/>
        </p:nvGrpSpPr>
        <p:grpSpPr>
          <a:xfrm>
            <a:off x="6259060" y="3330620"/>
            <a:ext cx="229604" cy="229130"/>
            <a:chOff x="6007100" y="2145826"/>
            <a:chExt cx="229604" cy="229130"/>
          </a:xfrm>
        </p:grpSpPr>
        <p:grpSp>
          <p:nvGrpSpPr>
            <p:cNvPr id="71" name="Group 4"/>
            <p:cNvGrpSpPr>
              <a:grpSpLocks noChangeAspect="1"/>
            </p:cNvGrpSpPr>
            <p:nvPr/>
          </p:nvGrpSpPr>
          <p:grpSpPr bwMode="auto">
            <a:xfrm>
              <a:off x="6007100" y="2145826"/>
              <a:ext cx="227153" cy="227153"/>
              <a:chOff x="1804" y="543"/>
              <a:chExt cx="2152" cy="2152"/>
            </a:xfrm>
          </p:grpSpPr>
          <p:sp>
            <p:nvSpPr>
              <p:cNvPr id="73"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2" name="Oval 5">
              <a:hlinkClick r:id="rId9"/>
            </p:cNvPr>
            <p:cNvSpPr>
              <a:spLocks noChangeArrowheads="1"/>
            </p:cNvSpPr>
            <p:nvPr/>
          </p:nvSpPr>
          <p:spPr bwMode="auto">
            <a:xfrm>
              <a:off x="6009551" y="2147803"/>
              <a:ext cx="227153" cy="227153"/>
            </a:xfrm>
            <a:prstGeom prst="ellipse">
              <a:avLst/>
            </a:prstGeom>
            <a:solidFill>
              <a:schemeClr val="accent3">
                <a:alpha val="1176"/>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9" name="Chevron 78">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0" name="Chevron 79">
            <a:hlinkClick r:id="rId11"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9" name="Rectangle 68">
            <a:hlinkClick r:id="rId1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7" name="Group 76"/>
          <p:cNvGrpSpPr/>
          <p:nvPr/>
        </p:nvGrpSpPr>
        <p:grpSpPr>
          <a:xfrm>
            <a:off x="1637994" y="4734632"/>
            <a:ext cx="7506006" cy="417693"/>
            <a:chOff x="1637994" y="4734632"/>
            <a:chExt cx="7506006" cy="417693"/>
          </a:xfrm>
        </p:grpSpPr>
        <p:grpSp>
          <p:nvGrpSpPr>
            <p:cNvPr id="81" name="Group 80"/>
            <p:cNvGrpSpPr/>
            <p:nvPr/>
          </p:nvGrpSpPr>
          <p:grpSpPr>
            <a:xfrm>
              <a:off x="1637994" y="4835525"/>
              <a:ext cx="7506006" cy="316800"/>
              <a:chOff x="1914453" y="4835525"/>
              <a:chExt cx="8255647" cy="316800"/>
            </a:xfrm>
          </p:grpSpPr>
          <p:sp>
            <p:nvSpPr>
              <p:cNvPr id="83" name="Rectangle 82">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4" name="Rectangle 83">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5" name="Rectangle 84">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6" name="Rectangle 85">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7" name="Rectangle 86">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8" name="Rectangle 87">
                <a:hlinkClick r:id="rId18"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9" name="Rectangle 88">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0" name="Rectangle 89">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82" name="Isosceles Triangle 81"/>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91" name="Group 90"/>
          <p:cNvGrpSpPr/>
          <p:nvPr/>
        </p:nvGrpSpPr>
        <p:grpSpPr>
          <a:xfrm>
            <a:off x="8278634" y="93663"/>
            <a:ext cx="591258" cy="630000"/>
            <a:chOff x="8278634" y="93663"/>
            <a:chExt cx="591258" cy="630000"/>
          </a:xfrm>
        </p:grpSpPr>
        <p:sp>
          <p:nvSpPr>
            <p:cNvPr id="92"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1"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3" name="Rectangle 92"/>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
        <p:nvSpPr>
          <p:cNvPr id="94" name="Rectangle 93"/>
          <p:cNvSpPr/>
          <p:nvPr/>
        </p:nvSpPr>
        <p:spPr>
          <a:xfrm>
            <a:off x="8355484"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95" name="Rectangle 94"/>
          <p:cNvSpPr/>
          <p:nvPr/>
        </p:nvSpPr>
        <p:spPr>
          <a:xfrm>
            <a:off x="52118" y="19883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96" name="TextBox 95"/>
          <p:cNvSpPr txBox="1"/>
          <p:nvPr/>
        </p:nvSpPr>
        <p:spPr>
          <a:xfrm>
            <a:off x="584400" y="867551"/>
            <a:ext cx="3584534" cy="276999"/>
          </a:xfrm>
          <a:prstGeom prst="rect">
            <a:avLst/>
          </a:prstGeom>
          <a:noFill/>
        </p:spPr>
        <p:txBody>
          <a:bodyPr wrap="square" rtlCol="0">
            <a:spAutoFit/>
          </a:bodyPr>
          <a:lstStyle/>
          <a:p>
            <a:pPr algn="ctr"/>
            <a:r>
              <a:rPr lang="en-GB" sz="1200" dirty="0" smtClean="0">
                <a:solidFill>
                  <a:schemeClr val="bg1"/>
                </a:solidFill>
                <a:latin typeface="+mj-lt"/>
              </a:rPr>
              <a:t>ACTIVIDADES DEL PATROCINADOR  </a:t>
            </a:r>
            <a:r>
              <a:rPr lang="en-GB" sz="1200" dirty="0" smtClean="0">
                <a:solidFill>
                  <a:schemeClr val="accent3"/>
                </a:solidFill>
                <a:latin typeface="+mj-lt"/>
              </a:rPr>
              <a:t>RECORDADAS</a:t>
            </a:r>
            <a:endParaRPr lang="es-ES" sz="1200" dirty="0">
              <a:solidFill>
                <a:schemeClr val="accent3"/>
              </a:solidFill>
              <a:latin typeface="+mj-lt"/>
            </a:endParaRPr>
          </a:p>
        </p:txBody>
      </p:sp>
      <p:sp>
        <p:nvSpPr>
          <p:cNvPr id="98" name="CuadroTexto 16"/>
          <p:cNvSpPr txBox="1"/>
          <p:nvPr/>
        </p:nvSpPr>
        <p:spPr>
          <a:xfrm>
            <a:off x="3971604" y="804197"/>
            <a:ext cx="2041007" cy="861774"/>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000" dirty="0" smtClean="0">
                <a:solidFill>
                  <a:srgbClr val="E5CE12"/>
                </a:solidFill>
                <a:latin typeface="Impact"/>
              </a:rPr>
              <a:t>CHILE</a:t>
            </a:r>
          </a:p>
          <a:p>
            <a:r>
              <a:rPr lang="en-GB" altLang="en-US" sz="800" dirty="0" smtClean="0">
                <a:solidFill>
                  <a:schemeClr val="bg1"/>
                </a:solidFill>
              </a:rPr>
              <a:t>En Chile, Sony </a:t>
            </a:r>
            <a:r>
              <a:rPr lang="en-GB" altLang="en-US" sz="800" dirty="0" err="1" smtClean="0">
                <a:solidFill>
                  <a:schemeClr val="bg1"/>
                </a:solidFill>
              </a:rPr>
              <a:t>regala</a:t>
            </a:r>
            <a:r>
              <a:rPr lang="en-GB" altLang="en-US" sz="800" dirty="0" smtClean="0">
                <a:solidFill>
                  <a:schemeClr val="bg1"/>
                </a:solidFill>
              </a:rPr>
              <a:t> un </a:t>
            </a:r>
            <a:r>
              <a:rPr lang="en-GB" altLang="en-US" sz="800" dirty="0" err="1" smtClean="0">
                <a:solidFill>
                  <a:schemeClr val="bg1"/>
                </a:solidFill>
              </a:rPr>
              <a:t>Brazuca</a:t>
            </a:r>
            <a:r>
              <a:rPr lang="en-GB" altLang="en-US" sz="800" dirty="0" smtClean="0">
                <a:solidFill>
                  <a:schemeClr val="bg1"/>
                </a:solidFill>
              </a:rPr>
              <a:t> (</a:t>
            </a:r>
            <a:r>
              <a:rPr lang="en-GB" altLang="en-US" sz="800" dirty="0" err="1" smtClean="0">
                <a:solidFill>
                  <a:schemeClr val="bg1"/>
                </a:solidFill>
              </a:rPr>
              <a:t>réplica</a:t>
            </a:r>
            <a:r>
              <a:rPr lang="en-GB" altLang="en-US" sz="800" dirty="0" smtClean="0">
                <a:solidFill>
                  <a:schemeClr val="bg1"/>
                </a:solidFill>
              </a:rPr>
              <a:t> del </a:t>
            </a:r>
            <a:r>
              <a:rPr lang="en-GB" altLang="en-US" sz="800" dirty="0" err="1" smtClean="0">
                <a:solidFill>
                  <a:schemeClr val="bg1"/>
                </a:solidFill>
              </a:rPr>
              <a:t>balón</a:t>
            </a:r>
            <a:r>
              <a:rPr lang="en-GB" altLang="en-US" sz="800" dirty="0" smtClean="0">
                <a:solidFill>
                  <a:schemeClr val="bg1"/>
                </a:solidFill>
              </a:rPr>
              <a:t> </a:t>
            </a:r>
            <a:r>
              <a:rPr lang="en-GB" altLang="en-US" sz="800" dirty="0" err="1" smtClean="0">
                <a:solidFill>
                  <a:schemeClr val="bg1"/>
                </a:solidFill>
              </a:rPr>
              <a:t>oficial</a:t>
            </a:r>
            <a:r>
              <a:rPr lang="en-GB" altLang="en-US" sz="800" dirty="0" smtClean="0">
                <a:solidFill>
                  <a:schemeClr val="bg1"/>
                </a:solidFill>
              </a:rPr>
              <a:t> de la FIFA) a </a:t>
            </a:r>
            <a:r>
              <a:rPr lang="en-GB" altLang="en-US" sz="800" dirty="0" err="1" smtClean="0">
                <a:solidFill>
                  <a:schemeClr val="bg1"/>
                </a:solidFill>
              </a:rPr>
              <a:t>las</a:t>
            </a:r>
            <a:r>
              <a:rPr lang="en-GB" altLang="en-US" sz="800" dirty="0" smtClean="0">
                <a:solidFill>
                  <a:schemeClr val="bg1"/>
                </a:solidFill>
              </a:rPr>
              <a:t> personas </a:t>
            </a:r>
            <a:r>
              <a:rPr lang="en-GB" altLang="en-US" sz="800" dirty="0" err="1" smtClean="0">
                <a:solidFill>
                  <a:schemeClr val="bg1"/>
                </a:solidFill>
              </a:rPr>
              <a:t>que</a:t>
            </a:r>
            <a:r>
              <a:rPr lang="en-GB" altLang="en-US" sz="800" dirty="0" smtClean="0">
                <a:solidFill>
                  <a:schemeClr val="bg1"/>
                </a:solidFill>
              </a:rPr>
              <a:t> </a:t>
            </a:r>
            <a:r>
              <a:rPr lang="en-GB" altLang="en-US" sz="800" dirty="0" err="1" smtClean="0">
                <a:solidFill>
                  <a:schemeClr val="bg1"/>
                </a:solidFill>
              </a:rPr>
              <a:t>compren</a:t>
            </a:r>
            <a:r>
              <a:rPr lang="en-GB" altLang="en-US" sz="800" dirty="0" smtClean="0">
                <a:solidFill>
                  <a:schemeClr val="bg1"/>
                </a:solidFill>
              </a:rPr>
              <a:t> un smartphone Sony </a:t>
            </a:r>
            <a:r>
              <a:rPr lang="en-GB" altLang="en-US" sz="800" dirty="0" err="1" smtClean="0">
                <a:solidFill>
                  <a:schemeClr val="bg1"/>
                </a:solidFill>
              </a:rPr>
              <a:t>Xperia</a:t>
            </a:r>
            <a:r>
              <a:rPr lang="en-GB" altLang="en-US" sz="800" dirty="0" smtClean="0">
                <a:solidFill>
                  <a:schemeClr val="bg1"/>
                </a:solidFill>
              </a:rPr>
              <a:t>.</a:t>
            </a:r>
          </a:p>
          <a:p>
            <a:endParaRPr lang="en-GB" altLang="en-US" sz="800" dirty="0">
              <a:solidFill>
                <a:schemeClr val="bg1"/>
              </a:solidFill>
            </a:endParaRPr>
          </a:p>
        </p:txBody>
      </p:sp>
      <p:sp>
        <p:nvSpPr>
          <p:cNvPr id="99" name="TextBox 98"/>
          <p:cNvSpPr txBox="1"/>
          <p:nvPr/>
        </p:nvSpPr>
        <p:spPr>
          <a:xfrm>
            <a:off x="72736" y="4590375"/>
            <a:ext cx="7568313" cy="272382"/>
          </a:xfrm>
          <a:prstGeom prst="rect">
            <a:avLst/>
          </a:prstGeom>
          <a:noFill/>
        </p:spPr>
        <p:txBody>
          <a:bodyPr wrap="square" rtlCol="0">
            <a:spAutoFit/>
          </a:bodyPr>
          <a:lstStyle/>
          <a:p>
            <a:pPr>
              <a:lnSpc>
                <a:spcPct val="90000"/>
              </a:lnSpc>
            </a:pPr>
            <a:r>
              <a:rPr lang="en-GB" sz="650" b="1" dirty="0">
                <a:solidFill>
                  <a:schemeClr val="bg1"/>
                </a:solidFill>
              </a:rPr>
              <a:t>Fuente: </a:t>
            </a:r>
            <a:r>
              <a:rPr lang="en-GB" sz="650" dirty="0">
                <a:solidFill>
                  <a:schemeClr val="bg1"/>
                </a:solidFill>
              </a:rPr>
              <a:t>Diagramas de OMG basados en encuestados no contrarios al fútbol ni a la Copa Mundial 2014. Trabajo de campo: Del 21 al 28 de mayo de 2014, muestras regionales: América Latina N = 606 (México, Brasil y Argentina). Sony N = 316.</a:t>
            </a:r>
            <a:endParaRPr lang="es-ES" sz="700" dirty="0">
              <a:solidFill>
                <a:schemeClr val="bg1"/>
              </a:solidFill>
            </a:endParaRPr>
          </a:p>
        </p:txBody>
      </p:sp>
      <p:sp>
        <p:nvSpPr>
          <p:cNvPr id="100" name="CuadroTexto 16"/>
          <p:cNvSpPr txBox="1"/>
          <p:nvPr/>
        </p:nvSpPr>
        <p:spPr>
          <a:xfrm>
            <a:off x="3983593" y="1552223"/>
            <a:ext cx="2036490" cy="2185214"/>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solidFill>
                  <a:schemeClr val="bg1"/>
                </a:solidFill>
              </a:rPr>
              <a:t>Sony lanzó un sitio web </a:t>
            </a:r>
            <a:r>
              <a:rPr lang="en-US" sz="800" dirty="0" smtClean="0">
                <a:solidFill>
                  <a:schemeClr val="bg1"/>
                </a:solidFill>
              </a:rPr>
              <a:t>con </a:t>
            </a:r>
            <a:r>
              <a:rPr lang="en-US" sz="800" dirty="0" err="1">
                <a:solidFill>
                  <a:schemeClr val="bg1"/>
                </a:solidFill>
              </a:rPr>
              <a:t>versiones</a:t>
            </a:r>
            <a:r>
              <a:rPr lang="en-US" sz="800" dirty="0">
                <a:solidFill>
                  <a:schemeClr val="bg1"/>
                </a:solidFill>
              </a:rPr>
              <a:t> locales en </a:t>
            </a:r>
            <a:r>
              <a:rPr lang="en-US" sz="800" dirty="0" err="1">
                <a:solidFill>
                  <a:schemeClr val="bg1"/>
                </a:solidFill>
              </a:rPr>
              <a:t>varios</a:t>
            </a:r>
            <a:r>
              <a:rPr lang="en-US" sz="800" dirty="0">
                <a:solidFill>
                  <a:schemeClr val="bg1"/>
                </a:solidFill>
              </a:rPr>
              <a:t> </a:t>
            </a:r>
            <a:r>
              <a:rPr lang="en-US" sz="800" dirty="0" err="1">
                <a:solidFill>
                  <a:schemeClr val="bg1"/>
                </a:solidFill>
              </a:rPr>
              <a:t>países</a:t>
            </a:r>
            <a:r>
              <a:rPr lang="en-US" sz="800" dirty="0">
                <a:solidFill>
                  <a:schemeClr val="bg1"/>
                </a:solidFill>
              </a:rPr>
              <a:t> de </a:t>
            </a:r>
            <a:r>
              <a:rPr lang="en-US" sz="800" dirty="0" err="1">
                <a:solidFill>
                  <a:schemeClr val="bg1"/>
                </a:solidFill>
              </a:rPr>
              <a:t>América</a:t>
            </a:r>
            <a:r>
              <a:rPr lang="en-US" sz="800" dirty="0">
                <a:solidFill>
                  <a:schemeClr val="bg1"/>
                </a:solidFill>
              </a:rPr>
              <a:t> </a:t>
            </a:r>
            <a:r>
              <a:rPr lang="en-US" sz="800" dirty="0" err="1">
                <a:solidFill>
                  <a:schemeClr val="bg1"/>
                </a:solidFill>
              </a:rPr>
              <a:t>Latinaespecial</a:t>
            </a:r>
            <a:r>
              <a:rPr lang="en-US" sz="800" dirty="0">
                <a:solidFill>
                  <a:schemeClr val="bg1"/>
                </a:solidFill>
              </a:rPr>
              <a:t> que permite a la gente interactuar con la </a:t>
            </a:r>
            <a:r>
              <a:rPr lang="en-US" sz="800" dirty="0" smtClean="0">
                <a:solidFill>
                  <a:schemeClr val="bg1"/>
                </a:solidFill>
              </a:rPr>
              <a:t>Copa Mundial </a:t>
            </a:r>
            <a:r>
              <a:rPr lang="en-US" sz="800" dirty="0">
                <a:solidFill>
                  <a:schemeClr val="bg1"/>
                </a:solidFill>
              </a:rPr>
              <a:t>y participar en distintos </a:t>
            </a:r>
            <a:r>
              <a:rPr lang="en-US" sz="800" dirty="0" err="1">
                <a:solidFill>
                  <a:schemeClr val="bg1"/>
                </a:solidFill>
              </a:rPr>
              <a:t>concursos</a:t>
            </a:r>
            <a:r>
              <a:rPr lang="en-US" sz="800" dirty="0" smtClean="0">
                <a:solidFill>
                  <a:schemeClr val="bg1"/>
                </a:solidFill>
              </a:rPr>
              <a:t>.. El </a:t>
            </a:r>
            <a:r>
              <a:rPr lang="en-US" sz="800" dirty="0" err="1" smtClean="0">
                <a:solidFill>
                  <a:schemeClr val="bg1"/>
                </a:solidFill>
              </a:rPr>
              <a:t>concurso</a:t>
            </a:r>
            <a:r>
              <a:rPr lang="en-US" sz="800" dirty="0" smtClean="0">
                <a:solidFill>
                  <a:schemeClr val="bg1"/>
                </a:solidFill>
              </a:rPr>
              <a:t> </a:t>
            </a:r>
            <a:r>
              <a:rPr lang="en-US" sz="800" dirty="0" err="1" smtClean="0">
                <a:solidFill>
                  <a:schemeClr val="bg1"/>
                </a:solidFill>
              </a:rPr>
              <a:t>SuperSong</a:t>
            </a:r>
            <a:r>
              <a:rPr lang="en-US" sz="800" dirty="0" smtClean="0">
                <a:solidFill>
                  <a:schemeClr val="bg1"/>
                </a:solidFill>
              </a:rPr>
              <a:t> da a </a:t>
            </a:r>
            <a:r>
              <a:rPr lang="en-US" sz="800" dirty="0" err="1" smtClean="0">
                <a:solidFill>
                  <a:schemeClr val="bg1"/>
                </a:solidFill>
              </a:rPr>
              <a:t>compositores</a:t>
            </a:r>
            <a:r>
              <a:rPr lang="en-US" sz="800" dirty="0" smtClean="0">
                <a:solidFill>
                  <a:schemeClr val="bg1"/>
                </a:solidFill>
              </a:rPr>
              <a:t> </a:t>
            </a:r>
            <a:r>
              <a:rPr lang="en-US" sz="800" dirty="0" err="1" smtClean="0">
                <a:solidFill>
                  <a:schemeClr val="bg1"/>
                </a:solidFill>
              </a:rPr>
              <a:t>noveles</a:t>
            </a:r>
            <a:r>
              <a:rPr lang="en-US" sz="800" dirty="0" smtClean="0">
                <a:solidFill>
                  <a:schemeClr val="bg1"/>
                </a:solidFill>
              </a:rPr>
              <a:t> la </a:t>
            </a:r>
            <a:r>
              <a:rPr lang="en-US" sz="800" dirty="0" err="1" smtClean="0">
                <a:solidFill>
                  <a:schemeClr val="bg1"/>
                </a:solidFill>
              </a:rPr>
              <a:t>oportunidad</a:t>
            </a:r>
            <a:r>
              <a:rPr lang="en-US" sz="800" dirty="0">
                <a:solidFill>
                  <a:schemeClr val="bg1"/>
                </a:solidFill>
              </a:rPr>
              <a:t> </a:t>
            </a:r>
            <a:r>
              <a:rPr lang="en-US" sz="800" dirty="0" smtClean="0">
                <a:solidFill>
                  <a:schemeClr val="bg1"/>
                </a:solidFill>
              </a:rPr>
              <a:t>de </a:t>
            </a:r>
            <a:r>
              <a:rPr lang="en-US" sz="800" dirty="0" err="1" smtClean="0">
                <a:solidFill>
                  <a:schemeClr val="bg1"/>
                </a:solidFill>
              </a:rPr>
              <a:t>colaborar</a:t>
            </a:r>
            <a:r>
              <a:rPr lang="en-US" sz="800" dirty="0" smtClean="0">
                <a:solidFill>
                  <a:schemeClr val="bg1"/>
                </a:solidFill>
              </a:rPr>
              <a:t> con Ricky Martin y </a:t>
            </a:r>
            <a:r>
              <a:rPr lang="en-US" sz="800" dirty="0" err="1" smtClean="0">
                <a:solidFill>
                  <a:schemeClr val="bg1"/>
                </a:solidFill>
              </a:rPr>
              <a:t>contribuir</a:t>
            </a:r>
            <a:r>
              <a:rPr lang="en-US" sz="800" dirty="0" smtClean="0">
                <a:solidFill>
                  <a:schemeClr val="bg1"/>
                </a:solidFill>
              </a:rPr>
              <a:t> al </a:t>
            </a:r>
            <a:r>
              <a:rPr lang="en-US" sz="800" dirty="0" err="1" smtClean="0">
                <a:solidFill>
                  <a:schemeClr val="bg1"/>
                </a:solidFill>
              </a:rPr>
              <a:t>Álbum</a:t>
            </a:r>
            <a:r>
              <a:rPr lang="en-US" sz="800" dirty="0" smtClean="0">
                <a:solidFill>
                  <a:schemeClr val="bg1"/>
                </a:solidFill>
              </a:rPr>
              <a:t> </a:t>
            </a:r>
            <a:r>
              <a:rPr lang="en-US" sz="800" dirty="0" err="1" smtClean="0">
                <a:solidFill>
                  <a:schemeClr val="bg1"/>
                </a:solidFill>
              </a:rPr>
              <a:t>Oficial</a:t>
            </a:r>
            <a:r>
              <a:rPr lang="en-US" sz="800" dirty="0" smtClean="0">
                <a:solidFill>
                  <a:schemeClr val="bg1"/>
                </a:solidFill>
              </a:rPr>
              <a:t> de la Copa Mundial FIFA 2014. </a:t>
            </a:r>
          </a:p>
          <a:p>
            <a:endParaRPr lang="en-US" sz="800" dirty="0">
              <a:solidFill>
                <a:schemeClr val="bg1"/>
              </a:solidFill>
            </a:endParaRPr>
          </a:p>
          <a:p>
            <a:r>
              <a:rPr lang="en-US" sz="800" dirty="0" err="1" smtClean="0">
                <a:solidFill>
                  <a:schemeClr val="bg1"/>
                </a:solidFill>
              </a:rPr>
              <a:t>Competición</a:t>
            </a:r>
            <a:r>
              <a:rPr lang="en-US" sz="800" dirty="0" smtClean="0">
                <a:solidFill>
                  <a:schemeClr val="bg1"/>
                </a:solidFill>
              </a:rPr>
              <a:t> “Paint Stadium” (</a:t>
            </a:r>
            <a:r>
              <a:rPr lang="en-US" sz="800" dirty="0" err="1" smtClean="0">
                <a:solidFill>
                  <a:schemeClr val="bg1"/>
                </a:solidFill>
              </a:rPr>
              <a:t>Pinta</a:t>
            </a:r>
            <a:r>
              <a:rPr lang="en-US" sz="800" dirty="0" smtClean="0">
                <a:solidFill>
                  <a:schemeClr val="bg1"/>
                </a:solidFill>
              </a:rPr>
              <a:t> </a:t>
            </a:r>
            <a:r>
              <a:rPr lang="en-US" sz="800" dirty="0" err="1" smtClean="0">
                <a:solidFill>
                  <a:schemeClr val="bg1"/>
                </a:solidFill>
              </a:rPr>
              <a:t>tu</a:t>
            </a:r>
            <a:r>
              <a:rPr lang="en-US" sz="800" dirty="0" smtClean="0">
                <a:solidFill>
                  <a:schemeClr val="bg1"/>
                </a:solidFill>
              </a:rPr>
              <a:t> </a:t>
            </a:r>
            <a:r>
              <a:rPr lang="en-US" sz="800" dirty="0" err="1" smtClean="0">
                <a:solidFill>
                  <a:schemeClr val="bg1"/>
                </a:solidFill>
              </a:rPr>
              <a:t>Estadio</a:t>
            </a:r>
            <a:r>
              <a:rPr lang="en-US" sz="800" dirty="0" smtClean="0">
                <a:solidFill>
                  <a:schemeClr val="bg1"/>
                </a:solidFill>
              </a:rPr>
              <a:t>): Sony </a:t>
            </a:r>
            <a:r>
              <a:rPr lang="en-US" sz="800" dirty="0" err="1" smtClean="0">
                <a:solidFill>
                  <a:schemeClr val="bg1"/>
                </a:solidFill>
              </a:rPr>
              <a:t>ayuda</a:t>
            </a:r>
            <a:r>
              <a:rPr lang="en-US" sz="800" dirty="0" smtClean="0">
                <a:solidFill>
                  <a:schemeClr val="bg1"/>
                </a:solidFill>
              </a:rPr>
              <a:t> </a:t>
            </a:r>
            <a:r>
              <a:rPr lang="en-US" sz="800" dirty="0" err="1" smtClean="0">
                <a:solidFill>
                  <a:schemeClr val="bg1"/>
                </a:solidFill>
              </a:rPr>
              <a:t>donando</a:t>
            </a:r>
            <a:r>
              <a:rPr lang="en-US" sz="800" dirty="0" smtClean="0">
                <a:solidFill>
                  <a:schemeClr val="bg1"/>
                </a:solidFill>
              </a:rPr>
              <a:t> </a:t>
            </a:r>
            <a:r>
              <a:rPr lang="en-US" sz="800" dirty="0" err="1" smtClean="0">
                <a:solidFill>
                  <a:schemeClr val="bg1"/>
                </a:solidFill>
              </a:rPr>
              <a:t>estadios</a:t>
            </a:r>
            <a:r>
              <a:rPr lang="en-US" sz="800" dirty="0" smtClean="0">
                <a:solidFill>
                  <a:schemeClr val="bg1"/>
                </a:solidFill>
              </a:rPr>
              <a:t> </a:t>
            </a:r>
            <a:r>
              <a:rPr lang="en-US" sz="800" dirty="0" err="1" smtClean="0">
                <a:solidFill>
                  <a:schemeClr val="bg1"/>
                </a:solidFill>
              </a:rPr>
              <a:t>portátiles</a:t>
            </a:r>
            <a:r>
              <a:rPr lang="en-US" sz="800" dirty="0" smtClean="0">
                <a:solidFill>
                  <a:schemeClr val="bg1"/>
                </a:solidFill>
              </a:rPr>
              <a:t> </a:t>
            </a:r>
            <a:r>
              <a:rPr lang="en-US" sz="800" dirty="0" err="1" smtClean="0">
                <a:solidFill>
                  <a:schemeClr val="bg1"/>
                </a:solidFill>
              </a:rPr>
              <a:t>prefabricados</a:t>
            </a:r>
            <a:r>
              <a:rPr lang="en-US" sz="800" dirty="0" smtClean="0">
                <a:solidFill>
                  <a:schemeClr val="bg1"/>
                </a:solidFill>
              </a:rPr>
              <a:t> </a:t>
            </a:r>
            <a:r>
              <a:rPr lang="en-US" sz="800" dirty="0" err="1" smtClean="0">
                <a:solidFill>
                  <a:schemeClr val="bg1"/>
                </a:solidFill>
              </a:rPr>
              <a:t>para</a:t>
            </a:r>
            <a:r>
              <a:rPr lang="en-US" sz="800" dirty="0" smtClean="0">
                <a:solidFill>
                  <a:schemeClr val="bg1"/>
                </a:solidFill>
              </a:rPr>
              <a:t> los </a:t>
            </a:r>
            <a:r>
              <a:rPr lang="en-US" sz="800" dirty="0" err="1" smtClean="0">
                <a:solidFill>
                  <a:schemeClr val="bg1"/>
                </a:solidFill>
              </a:rPr>
              <a:t>niños</a:t>
            </a:r>
            <a:r>
              <a:rPr lang="en-US" sz="800" dirty="0" smtClean="0">
                <a:solidFill>
                  <a:schemeClr val="bg1"/>
                </a:solidFill>
              </a:rPr>
              <a:t> en </a:t>
            </a:r>
            <a:r>
              <a:rPr lang="en-US" sz="800" dirty="0" err="1" smtClean="0">
                <a:solidFill>
                  <a:schemeClr val="bg1"/>
                </a:solidFill>
              </a:rPr>
              <a:t>Brasil</a:t>
            </a:r>
            <a:r>
              <a:rPr lang="en-US" sz="800" dirty="0" smtClean="0">
                <a:solidFill>
                  <a:schemeClr val="bg1"/>
                </a:solidFill>
              </a:rPr>
              <a:t>. Los </a:t>
            </a:r>
            <a:r>
              <a:rPr lang="en-US" sz="800" dirty="0" err="1" smtClean="0">
                <a:solidFill>
                  <a:schemeClr val="bg1"/>
                </a:solidFill>
              </a:rPr>
              <a:t>participantes</a:t>
            </a:r>
            <a:r>
              <a:rPr lang="en-US" sz="800" dirty="0" smtClean="0">
                <a:solidFill>
                  <a:schemeClr val="bg1"/>
                </a:solidFill>
              </a:rPr>
              <a:t> </a:t>
            </a:r>
            <a:r>
              <a:rPr lang="en-US" sz="800" dirty="0" err="1" smtClean="0">
                <a:solidFill>
                  <a:schemeClr val="bg1"/>
                </a:solidFill>
              </a:rPr>
              <a:t>aportar</a:t>
            </a:r>
            <a:r>
              <a:rPr lang="en-US" sz="800" dirty="0" smtClean="0">
                <a:solidFill>
                  <a:schemeClr val="bg1"/>
                </a:solidFill>
              </a:rPr>
              <a:t> </a:t>
            </a:r>
            <a:r>
              <a:rPr lang="en-US" sz="800" dirty="0" err="1" smtClean="0">
                <a:solidFill>
                  <a:schemeClr val="bg1"/>
                </a:solidFill>
              </a:rPr>
              <a:t>dibujos</a:t>
            </a:r>
            <a:r>
              <a:rPr lang="en-US" sz="800" dirty="0" smtClean="0">
                <a:solidFill>
                  <a:schemeClr val="bg1"/>
                </a:solidFill>
              </a:rPr>
              <a:t> </a:t>
            </a:r>
            <a:r>
              <a:rPr lang="en-US" sz="800" dirty="0" err="1" smtClean="0">
                <a:solidFill>
                  <a:schemeClr val="bg1"/>
                </a:solidFill>
              </a:rPr>
              <a:t>para</a:t>
            </a:r>
            <a:r>
              <a:rPr lang="en-US" sz="800" dirty="0" smtClean="0">
                <a:solidFill>
                  <a:schemeClr val="bg1"/>
                </a:solidFill>
              </a:rPr>
              <a:t> </a:t>
            </a:r>
            <a:r>
              <a:rPr lang="en-US" sz="800" dirty="0" err="1" smtClean="0">
                <a:solidFill>
                  <a:schemeClr val="bg1"/>
                </a:solidFill>
              </a:rPr>
              <a:t>inspirar</a:t>
            </a:r>
            <a:r>
              <a:rPr lang="en-US" sz="800" dirty="0" smtClean="0">
                <a:solidFill>
                  <a:schemeClr val="bg1"/>
                </a:solidFill>
              </a:rPr>
              <a:t> a los </a:t>
            </a:r>
            <a:r>
              <a:rPr lang="en-US" sz="800" dirty="0" err="1" smtClean="0">
                <a:solidFill>
                  <a:schemeClr val="bg1"/>
                </a:solidFill>
              </a:rPr>
              <a:t>niños</a:t>
            </a:r>
            <a:r>
              <a:rPr lang="en-US" sz="800" dirty="0" smtClean="0">
                <a:solidFill>
                  <a:schemeClr val="bg1"/>
                </a:solidFill>
              </a:rPr>
              <a:t> con </a:t>
            </a:r>
            <a:r>
              <a:rPr lang="en-US" sz="800" dirty="0" err="1" smtClean="0">
                <a:solidFill>
                  <a:schemeClr val="bg1"/>
                </a:solidFill>
              </a:rPr>
              <a:t>mensajes</a:t>
            </a:r>
            <a:r>
              <a:rPr lang="en-US" sz="800" dirty="0" smtClean="0">
                <a:solidFill>
                  <a:schemeClr val="bg1"/>
                </a:solidFill>
              </a:rPr>
              <a:t> </a:t>
            </a:r>
            <a:r>
              <a:rPr lang="en-US" sz="800" dirty="0" err="1" smtClean="0">
                <a:solidFill>
                  <a:schemeClr val="bg1"/>
                </a:solidFill>
              </a:rPr>
              <a:t>como</a:t>
            </a:r>
            <a:r>
              <a:rPr lang="en-US" sz="800" dirty="0" smtClean="0">
                <a:solidFill>
                  <a:schemeClr val="bg1"/>
                </a:solidFill>
              </a:rPr>
              <a:t> “Paz”, “Esperanza”, “Amor” y “</a:t>
            </a:r>
            <a:r>
              <a:rPr lang="en-US" sz="800" dirty="0" err="1" smtClean="0">
                <a:solidFill>
                  <a:schemeClr val="bg1"/>
                </a:solidFill>
              </a:rPr>
              <a:t>Sonrisas</a:t>
            </a:r>
            <a:r>
              <a:rPr lang="en-US" sz="800" dirty="0" smtClean="0">
                <a:solidFill>
                  <a:schemeClr val="bg1"/>
                </a:solidFill>
              </a:rPr>
              <a:t>”. </a:t>
            </a:r>
          </a:p>
        </p:txBody>
      </p:sp>
    </p:spTree>
    <p:extLst>
      <p:ext uri="{BB962C8B-B14F-4D97-AF65-F5344CB8AC3E}">
        <p14:creationId xmlns:p14="http://schemas.microsoft.com/office/powerpoint/2010/main" val="34960009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360864097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45105"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97" name="Chart 96"/>
          <p:cNvGraphicFramePr/>
          <p:nvPr>
            <p:extLst>
              <p:ext uri="{D42A27DB-BD31-4B8C-83A1-F6EECF244321}">
                <p14:modId xmlns:p14="http://schemas.microsoft.com/office/powerpoint/2010/main" val="4238748141"/>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tx2"/>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schemeClr val="tx2"/>
                  </a:solidFill>
                  <a:latin typeface="+mj-lt"/>
                  <a:cs typeface="Arial" pitchFamily="34" charset="0"/>
                </a:rPr>
                <a:t>McDonald’s</a:t>
              </a:r>
            </a:p>
          </p:txBody>
        </p:sp>
      </p:grpSp>
      <p:grpSp>
        <p:nvGrpSpPr>
          <p:cNvPr id="51" name="Group 50"/>
          <p:cNvGrpSpPr/>
          <p:nvPr/>
        </p:nvGrpSpPr>
        <p:grpSpPr>
          <a:xfrm>
            <a:off x="253541" y="661561"/>
            <a:ext cx="660484" cy="665570"/>
            <a:chOff x="611438" y="1730773"/>
            <a:chExt cx="972000" cy="972000"/>
          </a:xfrm>
        </p:grpSpPr>
        <p:sp>
          <p:nvSpPr>
            <p:cNvPr id="52" name="TextBox 51"/>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McDonald’s</a:t>
              </a:r>
              <a:endParaRPr lang="en-GB" sz="1200" dirty="0">
                <a:solidFill>
                  <a:schemeClr val="bg1"/>
                </a:solidFill>
                <a:latin typeface="+mj-lt"/>
              </a:endParaRPr>
            </a:p>
          </p:txBody>
        </p:sp>
        <p:grpSp>
          <p:nvGrpSpPr>
            <p:cNvPr id="53" name="Group 48"/>
            <p:cNvGrpSpPr>
              <a:grpSpLocks noChangeAspect="1"/>
            </p:cNvGrpSpPr>
            <p:nvPr/>
          </p:nvGrpSpPr>
          <p:grpSpPr>
            <a:xfrm>
              <a:off x="713622" y="1854864"/>
              <a:ext cx="756000" cy="756000"/>
              <a:chOff x="3639697" y="2022734"/>
              <a:chExt cx="1347333" cy="1347333"/>
            </a:xfrm>
          </p:grpSpPr>
          <p:sp>
            <p:nvSpPr>
              <p:cNvPr id="55" name="Oval 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6" name="Oval 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7" name="Oval 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4" name="Oval 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58" name="Picture 57"/>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61265" y="911004"/>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Title 2"/>
          <p:cNvSpPr>
            <a:spLocks noGrp="1"/>
          </p:cNvSpPr>
          <p:nvPr>
            <p:ph type="title"/>
          </p:nvPr>
        </p:nvSpPr>
        <p:spPr>
          <a:xfrm rot="5400000">
            <a:off x="-1342095" y="858162"/>
            <a:ext cx="2093150" cy="376826"/>
          </a:xfrm>
        </p:spPr>
        <p:txBody>
          <a:bodyPr/>
          <a:lstStyle/>
          <a:p>
            <a:r>
              <a:rPr lang="en-GB" dirty="0" smtClean="0"/>
              <a:t>AL MC</a:t>
            </a:r>
            <a:endParaRPr lang="en-GB" dirty="0"/>
          </a:p>
        </p:txBody>
      </p:sp>
      <p:sp>
        <p:nvSpPr>
          <p:cNvPr id="43"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smtClean="0">
                <a:solidFill>
                  <a:schemeClr val="accent3"/>
                </a:solidFill>
              </a:rPr>
              <a:t>2014</a:t>
            </a:r>
            <a:r>
              <a:rPr lang="en-GB" dirty="0" smtClean="0"/>
              <a:t> World Cup </a:t>
            </a:r>
            <a:r>
              <a:rPr lang="en-GB" dirty="0" smtClean="0">
                <a:solidFill>
                  <a:schemeClr val="accent3"/>
                </a:solidFill>
              </a:rPr>
              <a:t>Sponsors - AL</a:t>
            </a:r>
            <a:endParaRPr lang="en-GB" dirty="0">
              <a:solidFill>
                <a:schemeClr val="accent3"/>
              </a:solidFill>
            </a:endParaRPr>
          </a:p>
        </p:txBody>
      </p:sp>
      <p:pic>
        <p:nvPicPr>
          <p:cNvPr id="48" name="Imagen 4"/>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340997" y="720928"/>
            <a:ext cx="2104221" cy="1259084"/>
          </a:xfrm>
          <a:prstGeom prst="rect">
            <a:avLst/>
          </a:prstGeom>
        </p:spPr>
      </p:pic>
      <p:pic>
        <p:nvPicPr>
          <p:cNvPr id="62" name="Imagen 5"/>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082288" y="2119837"/>
            <a:ext cx="1374326" cy="1245088"/>
          </a:xfrm>
          <a:prstGeom prst="rect">
            <a:avLst/>
          </a:prstGeom>
        </p:spPr>
      </p:pic>
      <p:grpSp>
        <p:nvGrpSpPr>
          <p:cNvPr id="73" name="Group 72"/>
          <p:cNvGrpSpPr/>
          <p:nvPr/>
        </p:nvGrpSpPr>
        <p:grpSpPr>
          <a:xfrm>
            <a:off x="6341191" y="3556568"/>
            <a:ext cx="2115422" cy="722102"/>
            <a:chOff x="4084916" y="2763747"/>
            <a:chExt cx="4792162" cy="1385978"/>
          </a:xfrm>
        </p:grpSpPr>
        <p:pic>
          <p:nvPicPr>
            <p:cNvPr id="74" name="Imagen 3"/>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4084916" y="2763748"/>
              <a:ext cx="1004144" cy="1385977"/>
            </a:xfrm>
            <a:prstGeom prst="rect">
              <a:avLst/>
            </a:prstGeom>
          </p:spPr>
        </p:pic>
        <p:pic>
          <p:nvPicPr>
            <p:cNvPr id="75" name="Picture 9" descr="https://fbcdn-sphotos-e-a.akamaihd.net/hphotos-ak-xpa1/t1.0-9/10408943_10152946270859782_7364020320431223461_n.jpg"/>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5129807" y="2763747"/>
              <a:ext cx="3747271" cy="1385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 name="Chevron 45">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0" name="Chevron 79">
            <a:hlinkClick r:id="rId12"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6" name="Rectangle 75">
            <a:hlinkClick r:id="rId13"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8" name="Group 77"/>
          <p:cNvGrpSpPr/>
          <p:nvPr/>
        </p:nvGrpSpPr>
        <p:grpSpPr>
          <a:xfrm>
            <a:off x="1637994" y="4734632"/>
            <a:ext cx="7506006" cy="417693"/>
            <a:chOff x="1637994" y="4734632"/>
            <a:chExt cx="7506006" cy="417693"/>
          </a:xfrm>
        </p:grpSpPr>
        <p:grpSp>
          <p:nvGrpSpPr>
            <p:cNvPr id="81" name="Group 80"/>
            <p:cNvGrpSpPr/>
            <p:nvPr/>
          </p:nvGrpSpPr>
          <p:grpSpPr>
            <a:xfrm>
              <a:off x="1637994" y="4835525"/>
              <a:ext cx="7506006" cy="316800"/>
              <a:chOff x="1914453" y="4835525"/>
              <a:chExt cx="8255647" cy="316800"/>
            </a:xfrm>
          </p:grpSpPr>
          <p:sp>
            <p:nvSpPr>
              <p:cNvPr id="83" name="Rectangle 82">
                <a:hlinkClick r:id="rId14"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4" name="Rectangle 83">
                <a:hlinkClick r:id="rId15"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5" name="Rectangle 84">
                <a:hlinkClick r:id="rId16"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6" name="Rectangle 85">
                <a:hlinkClick r:id="rId17"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7" name="Rectangle 86">
                <a:hlinkClick r:id="rId18"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8" name="Rectangle 87">
                <a:hlinkClick r:id="rId19"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9" name="Rectangle 88">
                <a:hlinkClick r:id="rId20"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0" name="Rectangle 89">
                <a:hlinkClick r:id="rId21"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82" name="Isosceles Triangle 81"/>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91" name="Group 90"/>
          <p:cNvGrpSpPr/>
          <p:nvPr/>
        </p:nvGrpSpPr>
        <p:grpSpPr>
          <a:xfrm>
            <a:off x="8278634" y="93663"/>
            <a:ext cx="591258" cy="630000"/>
            <a:chOff x="8278634" y="93663"/>
            <a:chExt cx="591258" cy="630000"/>
          </a:xfrm>
        </p:grpSpPr>
        <p:sp>
          <p:nvSpPr>
            <p:cNvPr id="92"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2"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3" name="Rectangle 92"/>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
        <p:nvSpPr>
          <p:cNvPr id="94" name="Rectangle 93"/>
          <p:cNvSpPr/>
          <p:nvPr/>
        </p:nvSpPr>
        <p:spPr>
          <a:xfrm>
            <a:off x="8355484"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95" name="Rectangle 94"/>
          <p:cNvSpPr/>
          <p:nvPr/>
        </p:nvSpPr>
        <p:spPr>
          <a:xfrm>
            <a:off x="52118" y="19883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96" name="TextBox 95"/>
          <p:cNvSpPr txBox="1"/>
          <p:nvPr/>
        </p:nvSpPr>
        <p:spPr>
          <a:xfrm>
            <a:off x="584400" y="867551"/>
            <a:ext cx="3584534" cy="276999"/>
          </a:xfrm>
          <a:prstGeom prst="rect">
            <a:avLst/>
          </a:prstGeom>
          <a:noFill/>
        </p:spPr>
        <p:txBody>
          <a:bodyPr wrap="square" rtlCol="0">
            <a:spAutoFit/>
          </a:bodyPr>
          <a:lstStyle/>
          <a:p>
            <a:pPr algn="ctr"/>
            <a:r>
              <a:rPr lang="en-GB" sz="1200" dirty="0" smtClean="0">
                <a:solidFill>
                  <a:schemeClr val="bg1"/>
                </a:solidFill>
                <a:latin typeface="+mj-lt"/>
              </a:rPr>
              <a:t>ACTIVIDADES DEL PATROCINADOR  </a:t>
            </a:r>
            <a:r>
              <a:rPr lang="en-GB" sz="1200" dirty="0" smtClean="0">
                <a:solidFill>
                  <a:schemeClr val="accent3"/>
                </a:solidFill>
                <a:latin typeface="+mj-lt"/>
              </a:rPr>
              <a:t>RECORDADAS</a:t>
            </a:r>
            <a:endParaRPr lang="es-ES" sz="1200" dirty="0">
              <a:solidFill>
                <a:schemeClr val="accent3"/>
              </a:solidFill>
              <a:latin typeface="+mj-lt"/>
            </a:endParaRPr>
          </a:p>
        </p:txBody>
      </p:sp>
      <p:sp>
        <p:nvSpPr>
          <p:cNvPr id="98" name="Marcador de contenido 2"/>
          <p:cNvSpPr txBox="1">
            <a:spLocks/>
          </p:cNvSpPr>
          <p:nvPr/>
        </p:nvSpPr>
        <p:spPr>
          <a:xfrm>
            <a:off x="3972298" y="696719"/>
            <a:ext cx="2088000" cy="1839525"/>
          </a:xfrm>
          <a:prstGeom prst="rect">
            <a:avLst/>
          </a:prstGeom>
        </p:spPr>
        <p:txBody>
          <a:bodyP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spcBef>
                <a:spcPts val="600"/>
              </a:spcBef>
            </a:pPr>
            <a:r>
              <a:rPr lang="en-GB" sz="1000" dirty="0">
                <a:solidFill>
                  <a:srgbClr val="E5CE12"/>
                </a:solidFill>
                <a:latin typeface="Impact"/>
              </a:rPr>
              <a:t>ARGENTINA </a:t>
            </a:r>
            <a:r>
              <a:rPr lang="en-GB" sz="1000" dirty="0" smtClean="0">
                <a:solidFill>
                  <a:srgbClr val="E5CE12"/>
                </a:solidFill>
                <a:latin typeface="Impact"/>
              </a:rPr>
              <a:t>Y HONDURAS</a:t>
            </a:r>
            <a:endParaRPr lang="en-GB" sz="1000" dirty="0">
              <a:solidFill>
                <a:srgbClr val="E5CE12"/>
              </a:solidFill>
              <a:latin typeface="Impact"/>
            </a:endParaRPr>
          </a:p>
          <a:p>
            <a:pPr>
              <a:spcBef>
                <a:spcPts val="600"/>
              </a:spcBef>
            </a:pPr>
            <a:r>
              <a:rPr lang="en-GB" sz="800" dirty="0" smtClean="0">
                <a:solidFill>
                  <a:schemeClr val="bg1"/>
                </a:solidFill>
              </a:rPr>
              <a:t>McDonald's ha lanzado en febrero en </a:t>
            </a:r>
            <a:r>
              <a:rPr lang="en-GB" sz="800" dirty="0" err="1" smtClean="0">
                <a:solidFill>
                  <a:schemeClr val="bg1"/>
                </a:solidFill>
              </a:rPr>
              <a:t>distintos</a:t>
            </a:r>
            <a:r>
              <a:rPr lang="en-GB" sz="800" dirty="0" smtClean="0">
                <a:solidFill>
                  <a:schemeClr val="bg1"/>
                </a:solidFill>
              </a:rPr>
              <a:t> </a:t>
            </a:r>
            <a:r>
              <a:rPr lang="en-GB" sz="800" dirty="0" err="1" smtClean="0">
                <a:solidFill>
                  <a:schemeClr val="bg1"/>
                </a:solidFill>
              </a:rPr>
              <a:t>países</a:t>
            </a:r>
            <a:r>
              <a:rPr lang="en-GB" sz="800" dirty="0" smtClean="0">
                <a:solidFill>
                  <a:schemeClr val="bg1"/>
                </a:solidFill>
              </a:rPr>
              <a:t> </a:t>
            </a:r>
            <a:r>
              <a:rPr lang="en-GB" sz="800" dirty="0" err="1" smtClean="0">
                <a:solidFill>
                  <a:schemeClr val="bg1"/>
                </a:solidFill>
              </a:rPr>
              <a:t>latinoamericanos</a:t>
            </a:r>
            <a:r>
              <a:rPr lang="en-GB" sz="800" dirty="0" smtClean="0">
                <a:solidFill>
                  <a:schemeClr val="bg1"/>
                </a:solidFill>
              </a:rPr>
              <a:t>, como Argentina y Honduras, la promoción «Vive tu</a:t>
            </a:r>
            <a:r>
              <a:rPr sz="800" dirty="0" smtClean="0"/>
              <a:t> </a:t>
            </a:r>
            <a:r>
              <a:rPr lang="en-GB" sz="800" dirty="0" err="1">
                <a:solidFill>
                  <a:schemeClr val="bg1"/>
                </a:solidFill>
              </a:rPr>
              <a:t>sueño</a:t>
            </a:r>
            <a:r>
              <a:rPr lang="en-GB" sz="800" dirty="0" smtClean="0">
                <a:solidFill>
                  <a:schemeClr val="bg1"/>
                </a:solidFill>
              </a:rPr>
              <a:t>». Este </a:t>
            </a:r>
            <a:r>
              <a:rPr lang="en-GB" sz="800" dirty="0">
                <a:solidFill>
                  <a:schemeClr val="bg1"/>
                </a:solidFill>
              </a:rPr>
              <a:t>concurso para niños de entre 6 a 10 </a:t>
            </a:r>
            <a:r>
              <a:rPr lang="en-GB" sz="800" dirty="0" err="1">
                <a:solidFill>
                  <a:schemeClr val="bg1"/>
                </a:solidFill>
              </a:rPr>
              <a:t>años</a:t>
            </a:r>
            <a:r>
              <a:rPr lang="en-GB" sz="800" dirty="0">
                <a:solidFill>
                  <a:schemeClr val="bg1"/>
                </a:solidFill>
              </a:rPr>
              <a:t> </a:t>
            </a:r>
            <a:r>
              <a:rPr lang="en-GB" sz="800" dirty="0" smtClean="0">
                <a:solidFill>
                  <a:schemeClr val="bg1"/>
                </a:solidFill>
              </a:rPr>
              <a:t>les da </a:t>
            </a:r>
            <a:r>
              <a:rPr lang="en-GB" sz="800" dirty="0">
                <a:solidFill>
                  <a:schemeClr val="bg1"/>
                </a:solidFill>
              </a:rPr>
              <a:t>la oportunidad de hacer su sueño realidad y estar en el campo junto a </a:t>
            </a:r>
            <a:r>
              <a:rPr lang="en-GB" sz="800" dirty="0" err="1" smtClean="0">
                <a:solidFill>
                  <a:schemeClr val="bg1"/>
                </a:solidFill>
              </a:rPr>
              <a:t>algún</a:t>
            </a:r>
            <a:r>
              <a:rPr lang="en-GB" sz="800" dirty="0" smtClean="0">
                <a:solidFill>
                  <a:schemeClr val="bg1"/>
                </a:solidFill>
              </a:rPr>
              <a:t> </a:t>
            </a:r>
            <a:r>
              <a:rPr lang="en-GB" sz="800" dirty="0" err="1" smtClean="0">
                <a:solidFill>
                  <a:schemeClr val="bg1"/>
                </a:solidFill>
              </a:rPr>
              <a:t>jugador</a:t>
            </a:r>
            <a:r>
              <a:rPr lang="en-GB" sz="800" dirty="0" smtClean="0">
                <a:solidFill>
                  <a:schemeClr val="bg1"/>
                </a:solidFill>
              </a:rPr>
              <a:t> </a:t>
            </a:r>
            <a:r>
              <a:rPr lang="en-GB" sz="800" dirty="0" err="1" smtClean="0">
                <a:solidFill>
                  <a:schemeClr val="bg1"/>
                </a:solidFill>
              </a:rPr>
              <a:t>importante</a:t>
            </a:r>
            <a:r>
              <a:rPr lang="en-GB" sz="800" dirty="0" smtClean="0">
                <a:solidFill>
                  <a:schemeClr val="bg1"/>
                </a:solidFill>
              </a:rPr>
              <a:t> de la FIFA </a:t>
            </a:r>
            <a:r>
              <a:rPr lang="en-GB" sz="800" dirty="0">
                <a:solidFill>
                  <a:schemeClr val="bg1"/>
                </a:solidFill>
              </a:rPr>
              <a:t>al principio de un partido.</a:t>
            </a:r>
          </a:p>
          <a:p>
            <a:pPr>
              <a:spcBef>
                <a:spcPts val="600"/>
              </a:spcBef>
            </a:pPr>
            <a:r>
              <a:rPr lang="en-GB" sz="800" dirty="0">
                <a:solidFill>
                  <a:schemeClr val="bg1"/>
                </a:solidFill>
              </a:rPr>
              <a:t>Para formar parte de la experiencia #vivetusueño, los niños tienen que compartir su pasión mediante fotos y vídeos usando la página web </a:t>
            </a:r>
            <a:r>
              <a:rPr lang="en-GB" sz="800" dirty="0" err="1" smtClean="0">
                <a:solidFill>
                  <a:schemeClr val="bg1"/>
                </a:solidFill>
              </a:rPr>
              <a:t>oficial</a:t>
            </a:r>
            <a:r>
              <a:rPr lang="en-GB" sz="800" dirty="0" smtClean="0">
                <a:solidFill>
                  <a:schemeClr val="bg1"/>
                </a:solidFill>
              </a:rPr>
              <a:t> de McDonalds.</a:t>
            </a:r>
            <a:endParaRPr lang="en-GB" sz="800" dirty="0">
              <a:solidFill>
                <a:schemeClr val="bg1"/>
              </a:solidFill>
            </a:endParaRPr>
          </a:p>
          <a:p>
            <a:pPr>
              <a:spcBef>
                <a:spcPts val="600"/>
              </a:spcBef>
            </a:pPr>
            <a:endParaRPr lang="es-ES" sz="800" dirty="0">
              <a:solidFill>
                <a:schemeClr val="bg1"/>
              </a:solidFill>
            </a:endParaRPr>
          </a:p>
        </p:txBody>
      </p:sp>
      <p:sp>
        <p:nvSpPr>
          <p:cNvPr id="99" name="TextBox 98"/>
          <p:cNvSpPr txBox="1"/>
          <p:nvPr/>
        </p:nvSpPr>
        <p:spPr>
          <a:xfrm>
            <a:off x="32701" y="4592400"/>
            <a:ext cx="7568313" cy="272382"/>
          </a:xfrm>
          <a:prstGeom prst="rect">
            <a:avLst/>
          </a:prstGeom>
          <a:noFill/>
        </p:spPr>
        <p:txBody>
          <a:bodyPr wrap="square" rtlCol="0">
            <a:spAutoFit/>
          </a:bodyPr>
          <a:lstStyle/>
          <a:p>
            <a:pPr>
              <a:lnSpc>
                <a:spcPct val="90000"/>
              </a:lnSpc>
            </a:pPr>
            <a:r>
              <a:rPr lang="en-GB" sz="650" b="1" dirty="0">
                <a:solidFill>
                  <a:schemeClr val="bg1"/>
                </a:solidFill>
              </a:rPr>
              <a:t>Fuente: </a:t>
            </a:r>
            <a:r>
              <a:rPr lang="en-GB" sz="650" dirty="0">
                <a:solidFill>
                  <a:schemeClr val="bg1"/>
                </a:solidFill>
              </a:rPr>
              <a:t>Diagramas de OMG basados en encuestados no contrarios al fútbol ni a la Copa Mundial 2014. Trabajo de campo: Del 21 al 28 de mayo de 2014, muestras regionales: América Latina N = 606 (México, Brasil y Argentina). McDonald's N = 314.</a:t>
            </a:r>
            <a:endParaRPr lang="es-ES" sz="700" dirty="0">
              <a:solidFill>
                <a:schemeClr val="bg1"/>
              </a:solidFill>
            </a:endParaRPr>
          </a:p>
        </p:txBody>
      </p:sp>
      <p:sp>
        <p:nvSpPr>
          <p:cNvPr id="100" name="Marcador de contenido 2"/>
          <p:cNvSpPr txBox="1">
            <a:spLocks/>
          </p:cNvSpPr>
          <p:nvPr/>
        </p:nvSpPr>
        <p:spPr>
          <a:xfrm>
            <a:off x="3969430" y="2797360"/>
            <a:ext cx="2088000" cy="1839525"/>
          </a:xfrm>
          <a:prstGeom prst="rect">
            <a:avLst/>
          </a:prstGeom>
        </p:spPr>
        <p:txBody>
          <a:bodyP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spcBef>
                <a:spcPts val="600"/>
              </a:spcBef>
            </a:pPr>
            <a:r>
              <a:rPr lang="en-GB" sz="1000" dirty="0">
                <a:solidFill>
                  <a:srgbClr val="E5CE12"/>
                </a:solidFill>
                <a:latin typeface="Impact"/>
              </a:rPr>
              <a:t>COSTA RICA </a:t>
            </a:r>
            <a:r>
              <a:rPr lang="en-GB" sz="1000" dirty="0" smtClean="0">
                <a:solidFill>
                  <a:srgbClr val="E5CE12"/>
                </a:solidFill>
                <a:latin typeface="Impact"/>
              </a:rPr>
              <a:t>Y </a:t>
            </a:r>
            <a:r>
              <a:rPr lang="en-GB" sz="1000" dirty="0">
                <a:solidFill>
                  <a:srgbClr val="E5CE12"/>
                </a:solidFill>
                <a:latin typeface="Impact"/>
              </a:rPr>
              <a:t>CHILE</a:t>
            </a:r>
          </a:p>
          <a:p>
            <a:pPr>
              <a:spcBef>
                <a:spcPts val="600"/>
              </a:spcBef>
            </a:pPr>
            <a:r>
              <a:rPr lang="en-GB" sz="800" dirty="0" smtClean="0">
                <a:solidFill>
                  <a:schemeClr val="bg1"/>
                </a:solidFill>
              </a:rPr>
              <a:t>McDonald's </a:t>
            </a:r>
            <a:r>
              <a:rPr lang="en-GB" sz="800" dirty="0">
                <a:solidFill>
                  <a:schemeClr val="bg1"/>
                </a:solidFill>
              </a:rPr>
              <a:t>ha lanzado en </a:t>
            </a:r>
            <a:r>
              <a:rPr lang="en-GB" sz="800" dirty="0" err="1">
                <a:solidFill>
                  <a:schemeClr val="bg1"/>
                </a:solidFill>
              </a:rPr>
              <a:t>varios</a:t>
            </a:r>
            <a:r>
              <a:rPr lang="en-GB" sz="800" dirty="0">
                <a:solidFill>
                  <a:schemeClr val="bg1"/>
                </a:solidFill>
              </a:rPr>
              <a:t> </a:t>
            </a:r>
            <a:r>
              <a:rPr lang="en-GB" sz="800" dirty="0" err="1" smtClean="0">
                <a:solidFill>
                  <a:schemeClr val="bg1"/>
                </a:solidFill>
              </a:rPr>
              <a:t>países</a:t>
            </a:r>
            <a:r>
              <a:rPr lang="en-GB" sz="800" dirty="0" smtClean="0">
                <a:solidFill>
                  <a:schemeClr val="bg1"/>
                </a:solidFill>
              </a:rPr>
              <a:t> </a:t>
            </a:r>
            <a:r>
              <a:rPr lang="en-GB" sz="800" dirty="0" err="1" smtClean="0">
                <a:solidFill>
                  <a:schemeClr val="bg1"/>
                </a:solidFill>
              </a:rPr>
              <a:t>latinoamericanos</a:t>
            </a:r>
            <a:r>
              <a:rPr lang="en-GB" sz="800" dirty="0" smtClean="0">
                <a:solidFill>
                  <a:schemeClr val="bg1"/>
                </a:solidFill>
              </a:rPr>
              <a:t>, </a:t>
            </a:r>
            <a:r>
              <a:rPr lang="en-GB" sz="800" dirty="0">
                <a:solidFill>
                  <a:schemeClr val="bg1"/>
                </a:solidFill>
              </a:rPr>
              <a:t>como Costa Rica y Chile, una </a:t>
            </a:r>
            <a:r>
              <a:rPr lang="en-GB" sz="800" dirty="0" err="1">
                <a:solidFill>
                  <a:schemeClr val="bg1"/>
                </a:solidFill>
              </a:rPr>
              <a:t>aplicación</a:t>
            </a:r>
            <a:r>
              <a:rPr lang="en-GB" sz="800" dirty="0">
                <a:solidFill>
                  <a:schemeClr val="bg1"/>
                </a:solidFill>
              </a:rPr>
              <a:t> </a:t>
            </a:r>
            <a:r>
              <a:rPr lang="en-GB" sz="800" dirty="0" err="1" smtClean="0">
                <a:solidFill>
                  <a:schemeClr val="bg1"/>
                </a:solidFill>
              </a:rPr>
              <a:t>interactiva</a:t>
            </a:r>
            <a:r>
              <a:rPr lang="en-GB" sz="800" dirty="0" smtClean="0">
                <a:solidFill>
                  <a:schemeClr val="bg1"/>
                </a:solidFill>
              </a:rPr>
              <a:t> </a:t>
            </a:r>
            <a:r>
              <a:rPr lang="en-GB" sz="800" dirty="0">
                <a:solidFill>
                  <a:schemeClr val="bg1"/>
                </a:solidFill>
              </a:rPr>
              <a:t>llamada «Gol». </a:t>
            </a:r>
            <a:r>
              <a:rPr lang="en-GB" sz="800" dirty="0" smtClean="0">
                <a:solidFill>
                  <a:schemeClr val="bg1"/>
                </a:solidFill>
              </a:rPr>
              <a:t>La </a:t>
            </a:r>
            <a:r>
              <a:rPr lang="en-GB" sz="800" dirty="0" err="1" smtClean="0">
                <a:solidFill>
                  <a:schemeClr val="bg1"/>
                </a:solidFill>
              </a:rPr>
              <a:t>aplicación</a:t>
            </a:r>
            <a:r>
              <a:rPr lang="en-GB" sz="800" dirty="0" smtClean="0">
                <a:solidFill>
                  <a:schemeClr val="bg1"/>
                </a:solidFill>
              </a:rPr>
              <a:t> </a:t>
            </a:r>
            <a:r>
              <a:rPr lang="en-GB" sz="800" dirty="0" err="1" smtClean="0">
                <a:solidFill>
                  <a:schemeClr val="bg1"/>
                </a:solidFill>
              </a:rPr>
              <a:t>permite</a:t>
            </a:r>
            <a:r>
              <a:rPr lang="en-GB" sz="800" dirty="0" smtClean="0">
                <a:solidFill>
                  <a:schemeClr val="bg1"/>
                </a:solidFill>
              </a:rPr>
              <a:t> </a:t>
            </a:r>
            <a:r>
              <a:rPr lang="en-GB" sz="800" dirty="0" err="1" smtClean="0">
                <a:solidFill>
                  <a:schemeClr val="bg1"/>
                </a:solidFill>
              </a:rPr>
              <a:t>realizar</a:t>
            </a:r>
            <a:r>
              <a:rPr lang="en-GB" sz="800" dirty="0" smtClean="0">
                <a:solidFill>
                  <a:schemeClr val="bg1"/>
                </a:solidFill>
              </a:rPr>
              <a:t> </a:t>
            </a:r>
            <a:r>
              <a:rPr lang="en-GB" sz="800" dirty="0">
                <a:solidFill>
                  <a:schemeClr val="bg1"/>
                </a:solidFill>
              </a:rPr>
              <a:t>«tiros de gol» usando los diferentes envases de patatas (Edición especial de la Copa </a:t>
            </a:r>
            <a:r>
              <a:rPr lang="en-GB" sz="800" dirty="0" smtClean="0">
                <a:solidFill>
                  <a:schemeClr val="bg1"/>
                </a:solidFill>
              </a:rPr>
              <a:t>Mundial.</a:t>
            </a:r>
            <a:endParaRPr lang="en-GB" sz="800" dirty="0">
              <a:solidFill>
                <a:schemeClr val="bg1"/>
              </a:solidFill>
            </a:endParaRPr>
          </a:p>
        </p:txBody>
      </p:sp>
    </p:spTree>
    <p:extLst>
      <p:ext uri="{BB962C8B-B14F-4D97-AF65-F5344CB8AC3E}">
        <p14:creationId xmlns:p14="http://schemas.microsoft.com/office/powerpoint/2010/main" val="13319014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extLst>
              <p:ext uri="{D42A27DB-BD31-4B8C-83A1-F6EECF244321}">
                <p14:modId xmlns:p14="http://schemas.microsoft.com/office/powerpoint/2010/main" val="222746718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46129"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103" name="Chart 102"/>
          <p:cNvGraphicFramePr/>
          <p:nvPr>
            <p:extLst>
              <p:ext uri="{D42A27DB-BD31-4B8C-83A1-F6EECF244321}">
                <p14:modId xmlns:p14="http://schemas.microsoft.com/office/powerpoint/2010/main" val="816525989"/>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tx2"/>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schemeClr val="tx2"/>
                  </a:solidFill>
                  <a:latin typeface="+mj-lt"/>
                  <a:cs typeface="Arial" pitchFamily="34" charset="0"/>
                </a:rPr>
                <a:t>Coca-Cola</a:t>
              </a:r>
            </a:p>
          </p:txBody>
        </p:sp>
      </p:grpSp>
      <p:grpSp>
        <p:nvGrpSpPr>
          <p:cNvPr id="51" name="Group 50"/>
          <p:cNvGrpSpPr/>
          <p:nvPr/>
        </p:nvGrpSpPr>
        <p:grpSpPr>
          <a:xfrm>
            <a:off x="253541" y="653427"/>
            <a:ext cx="660484" cy="665570"/>
            <a:chOff x="611438" y="1730773"/>
            <a:chExt cx="972000" cy="972000"/>
          </a:xfrm>
        </p:grpSpPr>
        <p:sp>
          <p:nvSpPr>
            <p:cNvPr id="52" name="TextBox 51"/>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Coca-Cola</a:t>
              </a:r>
              <a:endParaRPr lang="en-GB" sz="1400" dirty="0">
                <a:solidFill>
                  <a:schemeClr val="bg1"/>
                </a:solidFill>
                <a:latin typeface="+mj-lt"/>
              </a:endParaRPr>
            </a:p>
          </p:txBody>
        </p:sp>
        <p:grpSp>
          <p:nvGrpSpPr>
            <p:cNvPr id="53" name="Group 48"/>
            <p:cNvGrpSpPr>
              <a:grpSpLocks noChangeAspect="1"/>
            </p:cNvGrpSpPr>
            <p:nvPr/>
          </p:nvGrpSpPr>
          <p:grpSpPr>
            <a:xfrm>
              <a:off x="713622" y="1854864"/>
              <a:ext cx="756000" cy="756000"/>
              <a:chOff x="3639697" y="2022734"/>
              <a:chExt cx="1347333" cy="1347333"/>
            </a:xfrm>
          </p:grpSpPr>
          <p:sp>
            <p:nvSpPr>
              <p:cNvPr id="55" name="Oval 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6" name="Oval 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57" name="Oval 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54" name="Oval 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58" name="Picture 57" descr="http://www.popandroll.com/coke-art/Coca-Cola_Logo_Script.jpg"/>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1416" y="939369"/>
            <a:ext cx="309801" cy="117359"/>
          </a:xfrm>
          <a:prstGeom prst="rect">
            <a:avLst/>
          </a:prstGeom>
          <a:noFill/>
          <a:extLst>
            <a:ext uri="{909E8E84-426E-40dd-AFC4-6F175D3DCCD1}">
              <a14:hiddenFill xmlns:a14="http://schemas.microsoft.com/office/drawing/2010/main">
                <a:solidFill>
                  <a:srgbClr val="FFFFFF"/>
                </a:solidFill>
              </a14:hiddenFill>
            </a:ext>
          </a:extLst>
        </p:spPr>
      </p:pic>
      <p:sp>
        <p:nvSpPr>
          <p:cNvPr id="46" name="Title 2"/>
          <p:cNvSpPr>
            <a:spLocks noGrp="1"/>
          </p:cNvSpPr>
          <p:nvPr>
            <p:ph type="title"/>
          </p:nvPr>
        </p:nvSpPr>
        <p:spPr>
          <a:xfrm rot="5400000">
            <a:off x="-1342095" y="858162"/>
            <a:ext cx="2093150" cy="376826"/>
          </a:xfrm>
        </p:spPr>
        <p:txBody>
          <a:bodyPr/>
          <a:lstStyle/>
          <a:p>
            <a:r>
              <a:rPr lang="en-GB" dirty="0" smtClean="0"/>
              <a:t>AL COKE</a:t>
            </a:r>
            <a:endParaRPr lang="en-GB" dirty="0"/>
          </a:p>
        </p:txBody>
      </p:sp>
      <p:sp>
        <p:nvSpPr>
          <p:cNvPr id="47"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smtClean="0">
                <a:solidFill>
                  <a:schemeClr val="accent3"/>
                </a:solidFill>
              </a:rPr>
              <a:t>2014</a:t>
            </a:r>
            <a:r>
              <a:rPr lang="en-GB" dirty="0" smtClean="0"/>
              <a:t> World Cup </a:t>
            </a:r>
            <a:r>
              <a:rPr lang="en-GB" dirty="0" smtClean="0">
                <a:solidFill>
                  <a:schemeClr val="accent3"/>
                </a:solidFill>
              </a:rPr>
              <a:t>Sponsors - AL</a:t>
            </a:r>
            <a:endParaRPr lang="en-GB" dirty="0">
              <a:solidFill>
                <a:schemeClr val="accent3"/>
              </a:solidFill>
            </a:endParaRPr>
          </a:p>
        </p:txBody>
      </p:sp>
      <p:grpSp>
        <p:nvGrpSpPr>
          <p:cNvPr id="4" name="Group 3"/>
          <p:cNvGrpSpPr/>
          <p:nvPr/>
        </p:nvGrpSpPr>
        <p:grpSpPr>
          <a:xfrm>
            <a:off x="6420474" y="686098"/>
            <a:ext cx="2020907" cy="1424733"/>
            <a:chOff x="6495722" y="850482"/>
            <a:chExt cx="1945659" cy="1371683"/>
          </a:xfrm>
        </p:grpSpPr>
        <p:grpSp>
          <p:nvGrpSpPr>
            <p:cNvPr id="3" name="Group 2"/>
            <p:cNvGrpSpPr/>
            <p:nvPr/>
          </p:nvGrpSpPr>
          <p:grpSpPr>
            <a:xfrm>
              <a:off x="6505996" y="850482"/>
              <a:ext cx="1935385" cy="1371683"/>
              <a:chOff x="6495722" y="850482"/>
              <a:chExt cx="1935385" cy="1371683"/>
            </a:xfrm>
          </p:grpSpPr>
          <p:pic>
            <p:nvPicPr>
              <p:cNvPr id="80" name="Imagen 13"/>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466586" y="850482"/>
                <a:ext cx="964521" cy="61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6495722" y="1480748"/>
                <a:ext cx="1935384" cy="741417"/>
                <a:chOff x="6483350" y="1523144"/>
                <a:chExt cx="1887604" cy="723113"/>
              </a:xfrm>
            </p:grpSpPr>
            <p:pic>
              <p:nvPicPr>
                <p:cNvPr id="81" name="Picture 7"/>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555003" y="1526257"/>
                  <a:ext cx="815951" cy="72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2" name="Picture 8"/>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r="-1"/>
                <a:stretch/>
              </p:blipFill>
              <p:spPr bwMode="auto">
                <a:xfrm>
                  <a:off x="6483350" y="1523144"/>
                  <a:ext cx="1165394" cy="72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pic>
          <p:nvPicPr>
            <p:cNvPr id="83" name="Imagen 10"/>
            <p:cNvPicPr>
              <a:picLocks noChangeAspect="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6495722" y="850482"/>
              <a:ext cx="954117" cy="61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4" name="Group 83"/>
          <p:cNvGrpSpPr/>
          <p:nvPr/>
        </p:nvGrpSpPr>
        <p:grpSpPr>
          <a:xfrm>
            <a:off x="6420474" y="2503224"/>
            <a:ext cx="2026086" cy="1378633"/>
            <a:chOff x="6088377" y="2652774"/>
            <a:chExt cx="2358183" cy="1604606"/>
          </a:xfrm>
        </p:grpSpPr>
        <p:pic>
          <p:nvPicPr>
            <p:cNvPr id="85" name="Imagen 8"/>
            <p:cNvPicPr>
              <a:picLocks noChangeAspect="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6088377" y="2652774"/>
              <a:ext cx="1026901" cy="16046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Imagen 9"/>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7115278" y="2652774"/>
              <a:ext cx="1331282" cy="16046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7" name="Chevron 76">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8" name="Chevron 77">
            <a:hlinkClick r:id="rId14"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2" name="Rectangle 61">
            <a:hlinkClick r:id="rId15"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64" name="Group 63"/>
          <p:cNvGrpSpPr/>
          <p:nvPr/>
        </p:nvGrpSpPr>
        <p:grpSpPr>
          <a:xfrm>
            <a:off x="1637994" y="4734632"/>
            <a:ext cx="7506006" cy="417693"/>
            <a:chOff x="1637994" y="4734632"/>
            <a:chExt cx="7506006" cy="417693"/>
          </a:xfrm>
        </p:grpSpPr>
        <p:grpSp>
          <p:nvGrpSpPr>
            <p:cNvPr id="87" name="Group 86"/>
            <p:cNvGrpSpPr/>
            <p:nvPr/>
          </p:nvGrpSpPr>
          <p:grpSpPr>
            <a:xfrm>
              <a:off x="1637994" y="4835525"/>
              <a:ext cx="7506006" cy="316800"/>
              <a:chOff x="1914453" y="4835525"/>
              <a:chExt cx="8255647" cy="316800"/>
            </a:xfrm>
          </p:grpSpPr>
          <p:sp>
            <p:nvSpPr>
              <p:cNvPr id="89" name="Rectangle 88">
                <a:hlinkClick r:id="rId16"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0" name="Rectangle 89">
                <a:hlinkClick r:id="rId17"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1" name="Rectangle 90">
                <a:hlinkClick r:id="rId18"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2" name="Rectangle 91">
                <a:hlinkClick r:id="rId19"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3" name="Rectangle 92">
                <a:hlinkClick r:id="rId20"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4" name="Rectangle 93">
                <a:hlinkClick r:id="rId21"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5" name="Rectangle 94">
                <a:hlinkClick r:id="rId22"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6" name="Rectangle 95">
                <a:hlinkClick r:id="rId23"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88" name="Isosceles Triangle 87"/>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97" name="Group 96"/>
          <p:cNvGrpSpPr/>
          <p:nvPr/>
        </p:nvGrpSpPr>
        <p:grpSpPr>
          <a:xfrm>
            <a:off x="8278634" y="93663"/>
            <a:ext cx="591258" cy="630000"/>
            <a:chOff x="8278634" y="93663"/>
            <a:chExt cx="591258" cy="630000"/>
          </a:xfrm>
        </p:grpSpPr>
        <p:sp>
          <p:nvSpPr>
            <p:cNvPr id="98"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4"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9" name="Rectangle 98"/>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
        <p:nvSpPr>
          <p:cNvPr id="100" name="Rectangle 99"/>
          <p:cNvSpPr/>
          <p:nvPr/>
        </p:nvSpPr>
        <p:spPr>
          <a:xfrm>
            <a:off x="8355484"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101" name="Rectangle 100"/>
          <p:cNvSpPr/>
          <p:nvPr/>
        </p:nvSpPr>
        <p:spPr>
          <a:xfrm>
            <a:off x="52118" y="19883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102" name="TextBox 101"/>
          <p:cNvSpPr txBox="1"/>
          <p:nvPr/>
        </p:nvSpPr>
        <p:spPr>
          <a:xfrm>
            <a:off x="584400" y="867551"/>
            <a:ext cx="3584534" cy="276999"/>
          </a:xfrm>
          <a:prstGeom prst="rect">
            <a:avLst/>
          </a:prstGeom>
          <a:noFill/>
        </p:spPr>
        <p:txBody>
          <a:bodyPr wrap="square" rtlCol="0">
            <a:spAutoFit/>
          </a:bodyPr>
          <a:lstStyle/>
          <a:p>
            <a:pPr algn="ctr"/>
            <a:r>
              <a:rPr lang="en-GB" sz="1200" dirty="0" smtClean="0">
                <a:solidFill>
                  <a:schemeClr val="bg1"/>
                </a:solidFill>
                <a:latin typeface="+mj-lt"/>
              </a:rPr>
              <a:t>ACTIVIDADES DEL PATROCINADOR  </a:t>
            </a:r>
            <a:r>
              <a:rPr lang="en-GB" sz="1200" dirty="0" smtClean="0">
                <a:solidFill>
                  <a:schemeClr val="accent3"/>
                </a:solidFill>
                <a:latin typeface="+mj-lt"/>
              </a:rPr>
              <a:t>RECORDADAS</a:t>
            </a:r>
            <a:endParaRPr lang="es-ES" sz="1200" dirty="0">
              <a:solidFill>
                <a:schemeClr val="accent3"/>
              </a:solidFill>
              <a:latin typeface="+mj-lt"/>
            </a:endParaRPr>
          </a:p>
        </p:txBody>
      </p:sp>
      <p:sp>
        <p:nvSpPr>
          <p:cNvPr id="104" name="CuadroTexto 11"/>
          <p:cNvSpPr txBox="1">
            <a:spLocks noChangeArrowheads="1"/>
          </p:cNvSpPr>
          <p:nvPr/>
        </p:nvSpPr>
        <p:spPr bwMode="auto">
          <a:xfrm>
            <a:off x="3937000" y="570216"/>
            <a:ext cx="2173942" cy="1284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200">
                <a:solidFill>
                  <a:schemeClr val="tx1"/>
                </a:solidFill>
                <a:latin typeface="Arial" panose="020B0604020202020204" pitchFamily="34" charset="0"/>
              </a:defRPr>
            </a:lvl1pPr>
            <a:lvl2pPr marL="742950" indent="-285750">
              <a:defRPr sz="2200">
                <a:solidFill>
                  <a:schemeClr val="tx1"/>
                </a:solidFill>
                <a:latin typeface="Arial" panose="020B0604020202020204" pitchFamily="34" charset="0"/>
              </a:defRPr>
            </a:lvl2pPr>
            <a:lvl3pPr marL="1143000" indent="-228600">
              <a:defRPr sz="2200">
                <a:solidFill>
                  <a:schemeClr val="tx1"/>
                </a:solidFill>
                <a:latin typeface="Arial" panose="020B0604020202020204" pitchFamily="34" charset="0"/>
              </a:defRPr>
            </a:lvl3pPr>
            <a:lvl4pPr marL="1600200" indent="-228600">
              <a:defRPr sz="2200">
                <a:solidFill>
                  <a:schemeClr val="tx1"/>
                </a:solidFill>
                <a:latin typeface="Arial" panose="020B0604020202020204" pitchFamily="34" charset="0"/>
              </a:defRPr>
            </a:lvl4pPr>
            <a:lvl5pPr marL="2057400" indent="-228600">
              <a:defRPr sz="2200">
                <a:solidFill>
                  <a:schemeClr val="tx1"/>
                </a:solidFill>
                <a:latin typeface="Arial" panose="020B0604020202020204" pitchFamily="34" charset="0"/>
              </a:defRPr>
            </a:lvl5pPr>
            <a:lvl6pPr marL="2514600" indent="-228600" eaLnBrk="0" fontAlgn="base" hangingPunct="0">
              <a:spcBef>
                <a:spcPct val="0"/>
              </a:spcBef>
              <a:spcAft>
                <a:spcPct val="0"/>
              </a:spcAft>
              <a:defRPr sz="2200">
                <a:solidFill>
                  <a:schemeClr val="tx1"/>
                </a:solidFill>
                <a:latin typeface="Arial" panose="020B0604020202020204" pitchFamily="34" charset="0"/>
              </a:defRPr>
            </a:lvl6pPr>
            <a:lvl7pPr marL="2971800" indent="-228600" eaLnBrk="0" fontAlgn="base" hangingPunct="0">
              <a:spcBef>
                <a:spcPct val="0"/>
              </a:spcBef>
              <a:spcAft>
                <a:spcPct val="0"/>
              </a:spcAft>
              <a:defRPr sz="2200">
                <a:solidFill>
                  <a:schemeClr val="tx1"/>
                </a:solidFill>
                <a:latin typeface="Arial" panose="020B0604020202020204" pitchFamily="34" charset="0"/>
              </a:defRPr>
            </a:lvl7pPr>
            <a:lvl8pPr marL="3429000" indent="-228600" eaLnBrk="0" fontAlgn="base" hangingPunct="0">
              <a:spcBef>
                <a:spcPct val="0"/>
              </a:spcBef>
              <a:spcAft>
                <a:spcPct val="0"/>
              </a:spcAft>
              <a:defRPr sz="2200">
                <a:solidFill>
                  <a:schemeClr val="tx1"/>
                </a:solidFill>
                <a:latin typeface="Arial" panose="020B0604020202020204" pitchFamily="34" charset="0"/>
              </a:defRPr>
            </a:lvl8pPr>
            <a:lvl9pPr marL="3886200" indent="-228600" eaLnBrk="0" fontAlgn="base" hangingPunct="0">
              <a:spcBef>
                <a:spcPct val="0"/>
              </a:spcBef>
              <a:spcAft>
                <a:spcPct val="0"/>
              </a:spcAft>
              <a:defRPr sz="2200">
                <a:solidFill>
                  <a:schemeClr val="tx1"/>
                </a:solidFill>
                <a:latin typeface="Arial" panose="020B0604020202020204" pitchFamily="34" charset="0"/>
              </a:defRPr>
            </a:lvl9pPr>
          </a:lstStyle>
          <a:p>
            <a:r>
              <a:rPr lang="en-GB" sz="1000" dirty="0" smtClean="0">
                <a:solidFill>
                  <a:srgbClr val="E5CE12"/>
                </a:solidFill>
                <a:latin typeface="Impact"/>
              </a:rPr>
              <a:t>MÉXICO</a:t>
            </a:r>
          </a:p>
          <a:p>
            <a:r>
              <a:rPr lang="en-GB" altLang="es-MX" sz="750" dirty="0" smtClean="0">
                <a:solidFill>
                  <a:schemeClr val="bg1"/>
                </a:solidFill>
              </a:rPr>
              <a:t>Coca-Cola en México pretende transmitir optimismo y permitir que la gente se exprese. Para hacer esto, la marca usa un camión con sonido integrado, donde la gente, familias y amigos </a:t>
            </a:r>
            <a:r>
              <a:rPr lang="en-GB" altLang="es-MX" sz="750" dirty="0" err="1" smtClean="0">
                <a:solidFill>
                  <a:schemeClr val="bg1"/>
                </a:solidFill>
              </a:rPr>
              <a:t>pueden</a:t>
            </a:r>
            <a:r>
              <a:rPr lang="en-GB" altLang="es-MX" sz="750" dirty="0" smtClean="0">
                <a:solidFill>
                  <a:schemeClr val="bg1"/>
                </a:solidFill>
              </a:rPr>
              <a:t> </a:t>
            </a:r>
            <a:r>
              <a:rPr lang="en-GB" altLang="es-MX" sz="750" dirty="0" err="1" smtClean="0">
                <a:solidFill>
                  <a:schemeClr val="bg1"/>
                </a:solidFill>
              </a:rPr>
              <a:t>participar</a:t>
            </a:r>
            <a:r>
              <a:rPr lang="en-GB" altLang="es-MX" sz="750" dirty="0" smtClean="0">
                <a:solidFill>
                  <a:schemeClr val="bg1"/>
                </a:solidFill>
              </a:rPr>
              <a:t> </a:t>
            </a:r>
            <a:r>
              <a:rPr lang="en-GB" altLang="es-MX" sz="750" dirty="0" err="1" smtClean="0">
                <a:solidFill>
                  <a:schemeClr val="bg1"/>
                </a:solidFill>
              </a:rPr>
              <a:t>cantando</a:t>
            </a:r>
            <a:r>
              <a:rPr lang="en-GB" altLang="es-MX" sz="750" dirty="0" smtClean="0">
                <a:solidFill>
                  <a:schemeClr val="bg1"/>
                </a:solidFill>
              </a:rPr>
              <a:t> «Cielito</a:t>
            </a:r>
            <a:r>
              <a:rPr sz="750" dirty="0" smtClean="0"/>
              <a:t> </a:t>
            </a:r>
            <a:r>
              <a:rPr lang="en-GB" altLang="es-MX" sz="750" dirty="0" smtClean="0">
                <a:solidFill>
                  <a:schemeClr val="bg1"/>
                </a:solidFill>
              </a:rPr>
              <a:t>Lindo» y «La Copa de </a:t>
            </a:r>
            <a:r>
              <a:rPr lang="en-GB" altLang="es-MX" sz="750" dirty="0" err="1" smtClean="0">
                <a:solidFill>
                  <a:schemeClr val="bg1"/>
                </a:solidFill>
              </a:rPr>
              <a:t>Todos</a:t>
            </a:r>
            <a:r>
              <a:rPr lang="en-GB" altLang="es-MX" sz="750" dirty="0" smtClean="0">
                <a:solidFill>
                  <a:schemeClr val="bg1"/>
                </a:solidFill>
              </a:rPr>
              <a:t>», el himno del Coca-Cola para la Copa Mundial FIFA de Brasil 2014™. - Más información en </a:t>
            </a:r>
            <a:r>
              <a:rPr lang="en-GB" altLang="es-MX" sz="750" dirty="0" smtClean="0">
                <a:solidFill>
                  <a:schemeClr val="bg1"/>
                </a:solidFill>
                <a:hlinkClick r:id="rId25"/>
              </a:rPr>
              <a:t>www.coca-cola.com.mx</a:t>
            </a:r>
            <a:endParaRPr lang="es-ES" altLang="es-MX" sz="750" dirty="0">
              <a:solidFill>
                <a:schemeClr val="bg1"/>
              </a:solidFill>
            </a:endParaRPr>
          </a:p>
        </p:txBody>
      </p:sp>
      <p:sp>
        <p:nvSpPr>
          <p:cNvPr id="105" name="2 CuadroTexto"/>
          <p:cNvSpPr txBox="1">
            <a:spLocks noChangeArrowheads="1"/>
          </p:cNvSpPr>
          <p:nvPr/>
        </p:nvSpPr>
        <p:spPr bwMode="auto">
          <a:xfrm>
            <a:off x="3922058" y="1787892"/>
            <a:ext cx="2173941" cy="151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200">
                <a:solidFill>
                  <a:schemeClr val="tx1"/>
                </a:solidFill>
                <a:latin typeface="Arial" panose="020B0604020202020204" pitchFamily="34" charset="0"/>
              </a:defRPr>
            </a:lvl1pPr>
            <a:lvl2pPr marL="742950" indent="-285750">
              <a:defRPr sz="2200">
                <a:solidFill>
                  <a:schemeClr val="tx1"/>
                </a:solidFill>
                <a:latin typeface="Arial" panose="020B0604020202020204" pitchFamily="34" charset="0"/>
              </a:defRPr>
            </a:lvl2pPr>
            <a:lvl3pPr marL="1143000" indent="-228600">
              <a:defRPr sz="2200">
                <a:solidFill>
                  <a:schemeClr val="tx1"/>
                </a:solidFill>
                <a:latin typeface="Arial" panose="020B0604020202020204" pitchFamily="34" charset="0"/>
              </a:defRPr>
            </a:lvl3pPr>
            <a:lvl4pPr marL="1600200" indent="-228600">
              <a:defRPr sz="2200">
                <a:solidFill>
                  <a:schemeClr val="tx1"/>
                </a:solidFill>
                <a:latin typeface="Arial" panose="020B0604020202020204" pitchFamily="34" charset="0"/>
              </a:defRPr>
            </a:lvl4pPr>
            <a:lvl5pPr marL="2057400" indent="-228600">
              <a:defRPr sz="2200">
                <a:solidFill>
                  <a:schemeClr val="tx1"/>
                </a:solidFill>
                <a:latin typeface="Arial" panose="020B0604020202020204" pitchFamily="34" charset="0"/>
              </a:defRPr>
            </a:lvl5pPr>
            <a:lvl6pPr marL="2514600" indent="-228600" eaLnBrk="0" fontAlgn="base" hangingPunct="0">
              <a:spcBef>
                <a:spcPct val="0"/>
              </a:spcBef>
              <a:spcAft>
                <a:spcPct val="0"/>
              </a:spcAft>
              <a:defRPr sz="2200">
                <a:solidFill>
                  <a:schemeClr val="tx1"/>
                </a:solidFill>
                <a:latin typeface="Arial" panose="020B0604020202020204" pitchFamily="34" charset="0"/>
              </a:defRPr>
            </a:lvl6pPr>
            <a:lvl7pPr marL="2971800" indent="-228600" eaLnBrk="0" fontAlgn="base" hangingPunct="0">
              <a:spcBef>
                <a:spcPct val="0"/>
              </a:spcBef>
              <a:spcAft>
                <a:spcPct val="0"/>
              </a:spcAft>
              <a:defRPr sz="2200">
                <a:solidFill>
                  <a:schemeClr val="tx1"/>
                </a:solidFill>
                <a:latin typeface="Arial" panose="020B0604020202020204" pitchFamily="34" charset="0"/>
              </a:defRPr>
            </a:lvl7pPr>
            <a:lvl8pPr marL="3429000" indent="-228600" eaLnBrk="0" fontAlgn="base" hangingPunct="0">
              <a:spcBef>
                <a:spcPct val="0"/>
              </a:spcBef>
              <a:spcAft>
                <a:spcPct val="0"/>
              </a:spcAft>
              <a:defRPr sz="2200">
                <a:solidFill>
                  <a:schemeClr val="tx1"/>
                </a:solidFill>
                <a:latin typeface="Arial" panose="020B0604020202020204" pitchFamily="34" charset="0"/>
              </a:defRPr>
            </a:lvl8pPr>
            <a:lvl9pPr marL="3886200" indent="-228600" eaLnBrk="0" fontAlgn="base" hangingPunct="0">
              <a:spcBef>
                <a:spcPct val="0"/>
              </a:spcBef>
              <a:spcAft>
                <a:spcPct val="0"/>
              </a:spcAft>
              <a:defRPr sz="2200">
                <a:solidFill>
                  <a:schemeClr val="tx1"/>
                </a:solidFill>
                <a:latin typeface="Arial" panose="020B0604020202020204" pitchFamily="34" charset="0"/>
              </a:defRPr>
            </a:lvl9pPr>
          </a:lstStyle>
          <a:p>
            <a:r>
              <a:rPr lang="en-GB" altLang="es-CL" sz="1000" dirty="0" smtClean="0">
                <a:solidFill>
                  <a:srgbClr val="E5CE12"/>
                </a:solidFill>
                <a:latin typeface="Impact"/>
              </a:rPr>
              <a:t>CHILE</a:t>
            </a:r>
          </a:p>
          <a:p>
            <a:r>
              <a:rPr lang="en-GB" altLang="es-CL" sz="750" dirty="0" smtClean="0">
                <a:solidFill>
                  <a:schemeClr val="bg1"/>
                </a:solidFill>
              </a:rPr>
              <a:t>CHILE</a:t>
            </a:r>
            <a:r>
              <a:rPr lang="en-GB" altLang="es-CL" sz="750" dirty="0">
                <a:solidFill>
                  <a:schemeClr val="bg1"/>
                </a:solidFill>
              </a:rPr>
              <a:t>- Coca-Cola presentó la película: EL SUEÑO DE TODOS  Esta película muestra el proceso de clasificación de la selección chilena para la </a:t>
            </a:r>
            <a:r>
              <a:rPr lang="en-GB" altLang="es-CL" sz="750" dirty="0" smtClean="0">
                <a:solidFill>
                  <a:schemeClr val="bg1"/>
                </a:solidFill>
              </a:rPr>
              <a:t>Copa Mundial. </a:t>
            </a:r>
            <a:r>
              <a:rPr lang="en-GB" altLang="es-CL" sz="750" dirty="0">
                <a:solidFill>
                  <a:schemeClr val="bg1"/>
                </a:solidFill>
              </a:rPr>
              <a:t> Se lanzó en abril de 2014 y es la primera película en 3D chilena y la primera en el mundo sobre un equipo deportivo. La película es la segunda que patrocina Coca-Cola, además de estar también patrocinada por la Asociación Nacional de Fútbol Profesional (ANFP) y distribuida por 20th Century FOX.</a:t>
            </a:r>
          </a:p>
        </p:txBody>
      </p:sp>
      <p:sp>
        <p:nvSpPr>
          <p:cNvPr id="106" name="TextBox 6"/>
          <p:cNvSpPr txBox="1">
            <a:spLocks noChangeArrowheads="1"/>
          </p:cNvSpPr>
          <p:nvPr/>
        </p:nvSpPr>
        <p:spPr bwMode="auto">
          <a:xfrm>
            <a:off x="3914586" y="3233681"/>
            <a:ext cx="2516559" cy="1054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200">
                <a:solidFill>
                  <a:schemeClr val="tx1"/>
                </a:solidFill>
                <a:latin typeface="Arial" panose="020B0604020202020204" pitchFamily="34" charset="0"/>
                <a:ea typeface="MS PGothic" panose="020B0600070205080204" pitchFamily="34" charset="-128"/>
              </a:defRPr>
            </a:lvl1pPr>
            <a:lvl2pPr marL="742950" indent="-285750">
              <a:defRPr sz="2200">
                <a:solidFill>
                  <a:schemeClr val="tx1"/>
                </a:solidFill>
                <a:latin typeface="Arial" panose="020B0604020202020204" pitchFamily="34" charset="0"/>
                <a:ea typeface="MS PGothic" panose="020B0600070205080204" pitchFamily="34" charset="-128"/>
              </a:defRPr>
            </a:lvl2pPr>
            <a:lvl3pPr marL="1143000" indent="-228600">
              <a:defRPr sz="2200">
                <a:solidFill>
                  <a:schemeClr val="tx1"/>
                </a:solidFill>
                <a:latin typeface="Arial" panose="020B0604020202020204" pitchFamily="34" charset="0"/>
                <a:ea typeface="MS PGothic" panose="020B0600070205080204" pitchFamily="34" charset="-128"/>
              </a:defRPr>
            </a:lvl3pPr>
            <a:lvl4pPr marL="1600200" indent="-228600">
              <a:defRPr sz="2200">
                <a:solidFill>
                  <a:schemeClr val="tx1"/>
                </a:solidFill>
                <a:latin typeface="Arial" panose="020B0604020202020204" pitchFamily="34" charset="0"/>
                <a:ea typeface="MS PGothic" panose="020B0600070205080204" pitchFamily="34" charset="-128"/>
              </a:defRPr>
            </a:lvl4pPr>
            <a:lvl5pPr marL="2057400" indent="-228600">
              <a:defRPr sz="2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200">
                <a:solidFill>
                  <a:schemeClr val="tx1"/>
                </a:solidFill>
                <a:latin typeface="Arial" panose="020B0604020202020204" pitchFamily="34" charset="0"/>
                <a:ea typeface="MS PGothic" panose="020B0600070205080204" pitchFamily="34" charset="-128"/>
              </a:defRPr>
            </a:lvl9pPr>
          </a:lstStyle>
          <a:p>
            <a:r>
              <a:rPr lang="en-GB" sz="1000" dirty="0" smtClean="0">
                <a:solidFill>
                  <a:srgbClr val="E5CE12"/>
                </a:solidFill>
                <a:latin typeface="Impact"/>
              </a:rPr>
              <a:t>COLOMBIA</a:t>
            </a:r>
          </a:p>
          <a:p>
            <a:r>
              <a:rPr lang="en-GB" altLang="en-US" sz="750" dirty="0">
                <a:solidFill>
                  <a:schemeClr val="bg1"/>
                </a:solidFill>
                <a:ea typeface="+mn-ea"/>
              </a:rPr>
              <a:t>En Colombia la marca usa dos tipos distintos de </a:t>
            </a:r>
            <a:r>
              <a:rPr lang="en-GB" altLang="en-US" sz="750" dirty="0" err="1">
                <a:solidFill>
                  <a:schemeClr val="bg1"/>
                </a:solidFill>
                <a:ea typeface="+mn-ea"/>
              </a:rPr>
              <a:t>campañas</a:t>
            </a:r>
            <a:r>
              <a:rPr lang="en-GB" altLang="en-US" sz="750" dirty="0">
                <a:solidFill>
                  <a:schemeClr val="bg1"/>
                </a:solidFill>
                <a:ea typeface="+mn-ea"/>
              </a:rPr>
              <a:t>: «La copa de todos» es una campaña institucional relacionada con la felicidad.</a:t>
            </a:r>
          </a:p>
          <a:p>
            <a:pPr eaLnBrk="1" hangingPunct="1"/>
            <a:r>
              <a:rPr lang="en-GB" altLang="en-US" sz="750" dirty="0">
                <a:solidFill>
                  <a:schemeClr val="bg1"/>
                </a:solidFill>
                <a:ea typeface="+mn-ea"/>
              </a:rPr>
              <a:t>Además, también lleva a cabo promociones donde la </a:t>
            </a:r>
          </a:p>
          <a:p>
            <a:pPr eaLnBrk="1" hangingPunct="1"/>
            <a:r>
              <a:rPr lang="en-GB" altLang="en-US" sz="750" dirty="0" err="1">
                <a:solidFill>
                  <a:schemeClr val="bg1"/>
                </a:solidFill>
                <a:ea typeface="+mn-ea"/>
              </a:rPr>
              <a:t>gente</a:t>
            </a:r>
            <a:r>
              <a:rPr lang="en-GB" altLang="en-US" sz="750" dirty="0">
                <a:solidFill>
                  <a:schemeClr val="bg1"/>
                </a:solidFill>
                <a:ea typeface="+mn-ea"/>
              </a:rPr>
              <a:t> puede intercambiar chapas y tapones </a:t>
            </a:r>
            <a:r>
              <a:rPr lang="en-GB" altLang="en-US" sz="750" dirty="0" err="1">
                <a:solidFill>
                  <a:schemeClr val="bg1"/>
                </a:solidFill>
                <a:ea typeface="+mn-ea"/>
              </a:rPr>
              <a:t>para</a:t>
            </a:r>
            <a:r>
              <a:rPr lang="en-GB" altLang="en-US" sz="750" dirty="0">
                <a:solidFill>
                  <a:schemeClr val="bg1"/>
                </a:solidFill>
                <a:ea typeface="+mn-ea"/>
              </a:rPr>
              <a:t> </a:t>
            </a:r>
          </a:p>
          <a:p>
            <a:pPr eaLnBrk="1" hangingPunct="1"/>
            <a:r>
              <a:rPr lang="en-GB" altLang="en-US" sz="750" dirty="0" err="1">
                <a:solidFill>
                  <a:schemeClr val="bg1"/>
                </a:solidFill>
                <a:ea typeface="+mn-ea"/>
              </a:rPr>
              <a:t>conseguir</a:t>
            </a:r>
            <a:r>
              <a:rPr lang="en-GB" altLang="en-US" sz="750" dirty="0">
                <a:solidFill>
                  <a:schemeClr val="bg1"/>
                </a:solidFill>
                <a:ea typeface="+mn-ea"/>
              </a:rPr>
              <a:t> vasos o copas relacionados con el </a:t>
            </a:r>
            <a:r>
              <a:rPr lang="en-GB" altLang="en-US" sz="750" dirty="0" err="1">
                <a:solidFill>
                  <a:schemeClr val="bg1"/>
                </a:solidFill>
                <a:ea typeface="+mn-ea"/>
              </a:rPr>
              <a:t>evento</a:t>
            </a:r>
            <a:r>
              <a:rPr lang="en-GB" altLang="en-US" sz="750" dirty="0">
                <a:solidFill>
                  <a:schemeClr val="bg1"/>
                </a:solidFill>
                <a:ea typeface="+mn-ea"/>
              </a:rPr>
              <a:t> de la FIFA. </a:t>
            </a:r>
          </a:p>
        </p:txBody>
      </p:sp>
      <p:sp>
        <p:nvSpPr>
          <p:cNvPr id="107" name="TextBox 106"/>
          <p:cNvSpPr txBox="1"/>
          <p:nvPr/>
        </p:nvSpPr>
        <p:spPr>
          <a:xfrm>
            <a:off x="72736" y="4590375"/>
            <a:ext cx="7568313" cy="272382"/>
          </a:xfrm>
          <a:prstGeom prst="rect">
            <a:avLst/>
          </a:prstGeom>
          <a:noFill/>
        </p:spPr>
        <p:txBody>
          <a:bodyPr wrap="square" rtlCol="0">
            <a:spAutoFit/>
          </a:bodyPr>
          <a:lstStyle/>
          <a:p>
            <a:pPr>
              <a:lnSpc>
                <a:spcPct val="90000"/>
              </a:lnSpc>
            </a:pPr>
            <a:r>
              <a:rPr lang="en-GB" sz="650" b="1" dirty="0">
                <a:solidFill>
                  <a:schemeClr val="bg1"/>
                </a:solidFill>
              </a:rPr>
              <a:t>Fuente: </a:t>
            </a:r>
            <a:r>
              <a:rPr lang="en-GB" sz="650" dirty="0">
                <a:solidFill>
                  <a:schemeClr val="bg1"/>
                </a:solidFill>
              </a:rPr>
              <a:t>Diagramas de OMG basados en encuestados no contrarios al fútbol ni a la Copa Mundial 2014. Trabajo de campo: Del 21 al 28 de mayo de 2014, muestras regionales: América Latina N = 606 (México, Brasil y Argentina). Coca-Cola N = 537.</a:t>
            </a:r>
            <a:endParaRPr lang="es-ES" sz="800" dirty="0">
              <a:solidFill>
                <a:schemeClr val="bg1"/>
              </a:solidFill>
            </a:endParaRPr>
          </a:p>
        </p:txBody>
      </p:sp>
    </p:spTree>
    <p:extLst>
      <p:ext uri="{BB962C8B-B14F-4D97-AF65-F5344CB8AC3E}">
        <p14:creationId xmlns:p14="http://schemas.microsoft.com/office/powerpoint/2010/main" val="38558205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81630442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47153"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105" name="Chart 104"/>
          <p:cNvGraphicFramePr/>
          <p:nvPr>
            <p:extLst>
              <p:ext uri="{D42A27DB-BD31-4B8C-83A1-F6EECF244321}">
                <p14:modId xmlns:p14="http://schemas.microsoft.com/office/powerpoint/2010/main" val="3612649056"/>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tx2"/>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schemeClr val="tx2"/>
                  </a:solidFill>
                  <a:latin typeface="+mj-lt"/>
                  <a:cs typeface="Arial" pitchFamily="34" charset="0"/>
                </a:rPr>
                <a:t>Visa</a:t>
              </a:r>
              <a:endParaRPr lang="en-GB" dirty="0">
                <a:solidFill>
                  <a:schemeClr val="tx2"/>
                </a:solidFill>
                <a:latin typeface="+mj-lt"/>
                <a:cs typeface="Arial" pitchFamily="34" charset="0"/>
              </a:endParaRPr>
            </a:p>
          </p:txBody>
        </p:sp>
      </p:grpSp>
      <p:grpSp>
        <p:nvGrpSpPr>
          <p:cNvPr id="51" name="Group 50"/>
          <p:cNvGrpSpPr/>
          <p:nvPr/>
        </p:nvGrpSpPr>
        <p:grpSpPr>
          <a:xfrm>
            <a:off x="253541" y="653801"/>
            <a:ext cx="660484" cy="665570"/>
            <a:chOff x="611438" y="1730773"/>
            <a:chExt cx="972000" cy="972000"/>
          </a:xfrm>
        </p:grpSpPr>
        <p:sp>
          <p:nvSpPr>
            <p:cNvPr id="52" name="TextBox 51"/>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Visa</a:t>
              </a:r>
              <a:endParaRPr lang="en-GB" sz="1200" dirty="0">
                <a:solidFill>
                  <a:schemeClr val="bg1"/>
                </a:solidFill>
                <a:latin typeface="+mj-lt"/>
              </a:endParaRPr>
            </a:p>
          </p:txBody>
        </p:sp>
        <p:grpSp>
          <p:nvGrpSpPr>
            <p:cNvPr id="53" name="Group 48"/>
            <p:cNvGrpSpPr>
              <a:grpSpLocks noChangeAspect="1"/>
            </p:cNvGrpSpPr>
            <p:nvPr/>
          </p:nvGrpSpPr>
          <p:grpSpPr>
            <a:xfrm>
              <a:off x="713622" y="1854864"/>
              <a:ext cx="756000" cy="756000"/>
              <a:chOff x="3639697" y="2022734"/>
              <a:chExt cx="1347333" cy="1347333"/>
            </a:xfrm>
          </p:grpSpPr>
          <p:sp>
            <p:nvSpPr>
              <p:cNvPr id="56" name="Oval 55"/>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7" name="Oval 56"/>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8" name="Oval 57"/>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4" name="Oval 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sp>
        <p:nvSpPr>
          <p:cNvPr id="45" name="Title 2"/>
          <p:cNvSpPr>
            <a:spLocks noGrp="1"/>
          </p:cNvSpPr>
          <p:nvPr>
            <p:ph type="title"/>
          </p:nvPr>
        </p:nvSpPr>
        <p:spPr>
          <a:xfrm rot="5400000">
            <a:off x="-1342095" y="858162"/>
            <a:ext cx="2093150" cy="376826"/>
          </a:xfrm>
        </p:spPr>
        <p:txBody>
          <a:bodyPr/>
          <a:lstStyle/>
          <a:p>
            <a:r>
              <a:rPr lang="en-GB" dirty="0" smtClean="0"/>
              <a:t>AL VIA</a:t>
            </a:r>
            <a:endParaRPr lang="en-GB" dirty="0"/>
          </a:p>
        </p:txBody>
      </p:sp>
      <p:sp>
        <p:nvSpPr>
          <p:cNvPr id="46"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smtClean="0">
                <a:solidFill>
                  <a:schemeClr val="accent3"/>
                </a:solidFill>
              </a:rPr>
              <a:t>2014</a:t>
            </a:r>
            <a:r>
              <a:rPr lang="en-GB" dirty="0" smtClean="0"/>
              <a:t> World Cup </a:t>
            </a:r>
            <a:r>
              <a:rPr lang="en-GB" dirty="0" smtClean="0">
                <a:solidFill>
                  <a:schemeClr val="accent3"/>
                </a:solidFill>
              </a:rPr>
              <a:t>Sponsors - AL</a:t>
            </a:r>
            <a:endParaRPr lang="en-GB" dirty="0">
              <a:solidFill>
                <a:schemeClr val="accent3"/>
              </a:solidFill>
            </a:endParaRPr>
          </a:p>
        </p:txBody>
      </p:sp>
      <p:grpSp>
        <p:nvGrpSpPr>
          <p:cNvPr id="77" name="Grupo 2"/>
          <p:cNvGrpSpPr/>
          <p:nvPr/>
        </p:nvGrpSpPr>
        <p:grpSpPr>
          <a:xfrm>
            <a:off x="7092562" y="1789849"/>
            <a:ext cx="1354135" cy="1295259"/>
            <a:chOff x="4156083" y="4069724"/>
            <a:chExt cx="2537469" cy="1729824"/>
          </a:xfrm>
        </p:grpSpPr>
        <p:pic>
          <p:nvPicPr>
            <p:cNvPr id="78" name="Imagen 7">
              <a:hlinkClick r:id="rId7"/>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4156083" y="4069724"/>
              <a:ext cx="2537469" cy="1729824"/>
            </a:xfrm>
            <a:prstGeom prst="rect">
              <a:avLst/>
            </a:prstGeom>
          </p:spPr>
        </p:pic>
        <p:pic>
          <p:nvPicPr>
            <p:cNvPr id="79" name="Imagen 8">
              <a:hlinkClick r:id="rId9"/>
            </p:cNvPr>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4277532" y="4168240"/>
              <a:ext cx="2248711" cy="1266108"/>
            </a:xfrm>
            <a:prstGeom prst="rect">
              <a:avLst/>
            </a:prstGeom>
          </p:spPr>
        </p:pic>
      </p:grpSp>
      <p:pic>
        <p:nvPicPr>
          <p:cNvPr id="80" name="Picture 3"/>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5796466" y="717873"/>
            <a:ext cx="2656481" cy="1025515"/>
          </a:xfrm>
          <a:prstGeom prst="roundRect">
            <a:avLst>
              <a:gd name="adj" fmla="val 0"/>
            </a:avLst>
          </a:prstGeom>
          <a:solidFill>
            <a:srgbClr val="FFFFFF">
              <a:shade val="85000"/>
            </a:srgbClr>
          </a:solidFill>
          <a:ln>
            <a:noFill/>
          </a:ln>
          <a:effectLst/>
          <a:extLst>
            <a:ext uri="{91240B29-F687-4f45-9708-019B960494DF}">
              <a14:hiddenLine xmlns:a14="http://schemas.microsoft.com/office/drawing/2010/main" w="9525">
                <a:solidFill>
                  <a:schemeClr val="tx1"/>
                </a:solidFill>
                <a:miter lim="800000"/>
                <a:headEnd/>
                <a:tailEnd/>
              </a14:hiddenLine>
            </a:ext>
          </a:extLst>
        </p:spPr>
      </p:pic>
      <p:grpSp>
        <p:nvGrpSpPr>
          <p:cNvPr id="81" name="Group 80"/>
          <p:cNvGrpSpPr/>
          <p:nvPr/>
        </p:nvGrpSpPr>
        <p:grpSpPr>
          <a:xfrm>
            <a:off x="5796466" y="3134827"/>
            <a:ext cx="2650232" cy="1194985"/>
            <a:chOff x="5658381" y="3043963"/>
            <a:chExt cx="2449553" cy="901320"/>
          </a:xfrm>
        </p:grpSpPr>
        <p:pic>
          <p:nvPicPr>
            <p:cNvPr id="82" name="Imagen 3"/>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5658381" y="3044889"/>
              <a:ext cx="682616" cy="900394"/>
            </a:xfrm>
            <a:prstGeom prst="rect">
              <a:avLst/>
            </a:prstGeom>
          </p:spPr>
        </p:pic>
        <p:pic>
          <p:nvPicPr>
            <p:cNvPr id="83" name="Imagen 4"/>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6335358" y="3043963"/>
              <a:ext cx="1772576" cy="901320"/>
            </a:xfrm>
            <a:prstGeom prst="rect">
              <a:avLst/>
            </a:prstGeom>
          </p:spPr>
        </p:pic>
      </p:grpSp>
      <p:pic>
        <p:nvPicPr>
          <p:cNvPr id="84" name="Picture 4"/>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5796466" y="1789849"/>
            <a:ext cx="1205097" cy="12952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6" name="Chevron 75">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8" name="Chevron 87">
            <a:hlinkClick r:id="rId15"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55" name="Picture 2" descr="C:\Users\chelsea.horncastle\Desktop\VISA LOGO.png"/>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364094" y="927126"/>
            <a:ext cx="431474" cy="141523"/>
          </a:xfrm>
          <a:prstGeom prst="rect">
            <a:avLst/>
          </a:prstGeom>
          <a:noFill/>
          <a:extLst>
            <a:ext uri="{909E8E84-426E-40dd-AFC4-6F175D3DCCD1}">
              <a14:hiddenFill xmlns:a14="http://schemas.microsoft.com/office/drawing/2010/main">
                <a:solidFill>
                  <a:srgbClr val="FFFFFF"/>
                </a:solidFill>
              </a14:hiddenFill>
            </a:ext>
          </a:extLst>
        </p:spPr>
      </p:pic>
      <p:sp>
        <p:nvSpPr>
          <p:cNvPr id="62" name="Rectangle 61">
            <a:hlinkClick r:id="rId1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64" name="Group 63"/>
          <p:cNvGrpSpPr/>
          <p:nvPr/>
        </p:nvGrpSpPr>
        <p:grpSpPr>
          <a:xfrm>
            <a:off x="1637994" y="4734632"/>
            <a:ext cx="7506006" cy="417693"/>
            <a:chOff x="1637994" y="4734632"/>
            <a:chExt cx="7506006" cy="417693"/>
          </a:xfrm>
        </p:grpSpPr>
        <p:grpSp>
          <p:nvGrpSpPr>
            <p:cNvPr id="89" name="Group 88"/>
            <p:cNvGrpSpPr/>
            <p:nvPr/>
          </p:nvGrpSpPr>
          <p:grpSpPr>
            <a:xfrm>
              <a:off x="1637994" y="4835525"/>
              <a:ext cx="7506006" cy="316800"/>
              <a:chOff x="1914453" y="4835525"/>
              <a:chExt cx="8255647" cy="316800"/>
            </a:xfrm>
          </p:grpSpPr>
          <p:sp>
            <p:nvSpPr>
              <p:cNvPr id="91" name="Rectangle 90">
                <a:hlinkClick r:id="rId1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2" name="Rectangle 91">
                <a:hlinkClick r:id="rId1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3" name="Rectangle 92">
                <a:hlinkClick r:id="rId2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4" name="Rectangle 93">
                <a:hlinkClick r:id="rId2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5" name="Rectangle 94">
                <a:hlinkClick r:id="rId2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6" name="Rectangle 95">
                <a:hlinkClick r:id="rId23"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7" name="Rectangle 96">
                <a:hlinkClick r:id="rId2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8" name="Rectangle 97">
                <a:hlinkClick r:id="rId2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90" name="Isosceles Triangle 89"/>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99" name="Group 98"/>
          <p:cNvGrpSpPr/>
          <p:nvPr/>
        </p:nvGrpSpPr>
        <p:grpSpPr>
          <a:xfrm>
            <a:off x="8278634" y="93663"/>
            <a:ext cx="591258" cy="630000"/>
            <a:chOff x="8278634" y="93663"/>
            <a:chExt cx="591258" cy="630000"/>
          </a:xfrm>
        </p:grpSpPr>
        <p:sp>
          <p:nvSpPr>
            <p:cNvPr id="100"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6"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01" name="Rectangle 100"/>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
        <p:nvSpPr>
          <p:cNvPr id="102" name="Rectangle 101"/>
          <p:cNvSpPr/>
          <p:nvPr/>
        </p:nvSpPr>
        <p:spPr>
          <a:xfrm>
            <a:off x="8355484"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103" name="Rectangle 102"/>
          <p:cNvSpPr/>
          <p:nvPr/>
        </p:nvSpPr>
        <p:spPr>
          <a:xfrm>
            <a:off x="52118" y="19883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104" name="TextBox 103"/>
          <p:cNvSpPr txBox="1"/>
          <p:nvPr/>
        </p:nvSpPr>
        <p:spPr>
          <a:xfrm>
            <a:off x="584400" y="867551"/>
            <a:ext cx="3584534" cy="276999"/>
          </a:xfrm>
          <a:prstGeom prst="rect">
            <a:avLst/>
          </a:prstGeom>
          <a:noFill/>
        </p:spPr>
        <p:txBody>
          <a:bodyPr wrap="square" rtlCol="0">
            <a:spAutoFit/>
          </a:bodyPr>
          <a:lstStyle/>
          <a:p>
            <a:pPr algn="ctr"/>
            <a:r>
              <a:rPr lang="en-GB" sz="1200" dirty="0" smtClean="0">
                <a:solidFill>
                  <a:schemeClr val="bg1"/>
                </a:solidFill>
                <a:latin typeface="+mj-lt"/>
              </a:rPr>
              <a:t>ACTIVIDADES DEL PATROCINADOR  </a:t>
            </a:r>
            <a:r>
              <a:rPr lang="en-GB" sz="1200" dirty="0" smtClean="0">
                <a:solidFill>
                  <a:schemeClr val="accent3"/>
                </a:solidFill>
                <a:latin typeface="+mj-lt"/>
              </a:rPr>
              <a:t>RECORDADAS</a:t>
            </a:r>
            <a:endParaRPr lang="es-ES" sz="1200" dirty="0">
              <a:solidFill>
                <a:schemeClr val="accent3"/>
              </a:solidFill>
              <a:latin typeface="+mj-lt"/>
            </a:endParaRPr>
          </a:p>
        </p:txBody>
      </p:sp>
      <p:sp>
        <p:nvSpPr>
          <p:cNvPr id="106" name="17 CuadroTexto"/>
          <p:cNvSpPr txBox="1">
            <a:spLocks noChangeArrowheads="1"/>
          </p:cNvSpPr>
          <p:nvPr/>
        </p:nvSpPr>
        <p:spPr bwMode="auto">
          <a:xfrm>
            <a:off x="3971815" y="609988"/>
            <a:ext cx="1795479"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200">
                <a:solidFill>
                  <a:schemeClr val="tx1"/>
                </a:solidFill>
                <a:latin typeface="Arial" panose="020B0604020202020204" pitchFamily="34" charset="0"/>
              </a:defRPr>
            </a:lvl1pPr>
            <a:lvl2pPr marL="742950" indent="-285750">
              <a:defRPr sz="2200">
                <a:solidFill>
                  <a:schemeClr val="tx1"/>
                </a:solidFill>
                <a:latin typeface="Arial" panose="020B0604020202020204" pitchFamily="34" charset="0"/>
              </a:defRPr>
            </a:lvl2pPr>
            <a:lvl3pPr marL="1143000" indent="-228600">
              <a:defRPr sz="2200">
                <a:solidFill>
                  <a:schemeClr val="tx1"/>
                </a:solidFill>
                <a:latin typeface="Arial" panose="020B0604020202020204" pitchFamily="34" charset="0"/>
              </a:defRPr>
            </a:lvl3pPr>
            <a:lvl4pPr marL="1600200" indent="-228600">
              <a:defRPr sz="2200">
                <a:solidFill>
                  <a:schemeClr val="tx1"/>
                </a:solidFill>
                <a:latin typeface="Arial" panose="020B0604020202020204" pitchFamily="34" charset="0"/>
              </a:defRPr>
            </a:lvl4pPr>
            <a:lvl5pPr marL="2057400" indent="-228600">
              <a:defRPr sz="2200">
                <a:solidFill>
                  <a:schemeClr val="tx1"/>
                </a:solidFill>
                <a:latin typeface="Arial" panose="020B0604020202020204" pitchFamily="34" charset="0"/>
              </a:defRPr>
            </a:lvl5pPr>
            <a:lvl6pPr marL="2514600" indent="-228600" eaLnBrk="0" fontAlgn="base" hangingPunct="0">
              <a:spcBef>
                <a:spcPct val="0"/>
              </a:spcBef>
              <a:spcAft>
                <a:spcPct val="0"/>
              </a:spcAft>
              <a:defRPr sz="2200">
                <a:solidFill>
                  <a:schemeClr val="tx1"/>
                </a:solidFill>
                <a:latin typeface="Arial" panose="020B0604020202020204" pitchFamily="34" charset="0"/>
              </a:defRPr>
            </a:lvl6pPr>
            <a:lvl7pPr marL="2971800" indent="-228600" eaLnBrk="0" fontAlgn="base" hangingPunct="0">
              <a:spcBef>
                <a:spcPct val="0"/>
              </a:spcBef>
              <a:spcAft>
                <a:spcPct val="0"/>
              </a:spcAft>
              <a:defRPr sz="2200">
                <a:solidFill>
                  <a:schemeClr val="tx1"/>
                </a:solidFill>
                <a:latin typeface="Arial" panose="020B0604020202020204" pitchFamily="34" charset="0"/>
              </a:defRPr>
            </a:lvl7pPr>
            <a:lvl8pPr marL="3429000" indent="-228600" eaLnBrk="0" fontAlgn="base" hangingPunct="0">
              <a:spcBef>
                <a:spcPct val="0"/>
              </a:spcBef>
              <a:spcAft>
                <a:spcPct val="0"/>
              </a:spcAft>
              <a:defRPr sz="2200">
                <a:solidFill>
                  <a:schemeClr val="tx1"/>
                </a:solidFill>
                <a:latin typeface="Arial" panose="020B0604020202020204" pitchFamily="34" charset="0"/>
              </a:defRPr>
            </a:lvl8pPr>
            <a:lvl9pPr marL="3886200" indent="-228600" eaLnBrk="0" fontAlgn="base" hangingPunct="0">
              <a:spcBef>
                <a:spcPct val="0"/>
              </a:spcBef>
              <a:spcAft>
                <a:spcPct val="0"/>
              </a:spcAft>
              <a:defRPr sz="2200">
                <a:solidFill>
                  <a:schemeClr val="tx1"/>
                </a:solidFill>
                <a:latin typeface="Arial" panose="020B0604020202020204" pitchFamily="34" charset="0"/>
              </a:defRPr>
            </a:lvl9pPr>
          </a:lstStyle>
          <a:p>
            <a:pPr lvl="0"/>
            <a:r>
              <a:rPr lang="en-GB" sz="1000" dirty="0">
                <a:solidFill>
                  <a:srgbClr val="E5CE12"/>
                </a:solidFill>
                <a:latin typeface="Impact"/>
              </a:rPr>
              <a:t>COSTA </a:t>
            </a:r>
            <a:r>
              <a:rPr lang="en-GB" sz="1000" dirty="0" smtClean="0">
                <a:solidFill>
                  <a:srgbClr val="E5CE12"/>
                </a:solidFill>
                <a:latin typeface="Impact"/>
              </a:rPr>
              <a:t>RICA</a:t>
            </a:r>
            <a:endParaRPr lang="en-GB" altLang="en-US" sz="1000" dirty="0" smtClean="0">
              <a:solidFill>
                <a:schemeClr val="bg1"/>
              </a:solidFill>
            </a:endParaRPr>
          </a:p>
          <a:p>
            <a:r>
              <a:rPr lang="en-GB" altLang="en-US" sz="800" dirty="0" smtClean="0">
                <a:solidFill>
                  <a:schemeClr val="bg1"/>
                </a:solidFill>
              </a:rPr>
              <a:t>Visa </a:t>
            </a:r>
            <a:r>
              <a:rPr lang="en-GB" altLang="en-US" sz="800" dirty="0">
                <a:solidFill>
                  <a:schemeClr val="bg1"/>
                </a:solidFill>
              </a:rPr>
              <a:t>en Costa Rica creó una promoción interactiva con preguntas para sus fans tanto en Facebook como en Twitter. En ella solicitaban comentarios y «me gustas» como una forma de añadir puntos y aumentar las posibilidades de ganar un viaje a Brasil.</a:t>
            </a:r>
          </a:p>
        </p:txBody>
      </p:sp>
      <p:sp>
        <p:nvSpPr>
          <p:cNvPr id="107" name="CuadroTexto 11"/>
          <p:cNvSpPr txBox="1"/>
          <p:nvPr/>
        </p:nvSpPr>
        <p:spPr>
          <a:xfrm>
            <a:off x="3971815" y="2010306"/>
            <a:ext cx="1765597" cy="1107996"/>
          </a:xfrm>
          <a:prstGeom prst="rect">
            <a:avLst/>
          </a:prstGeom>
          <a:noFill/>
        </p:spPr>
        <p:txBody>
          <a:bodyPr wrap="square" rtlCol="0">
            <a:spAutoFit/>
          </a:bodyPr>
          <a:lstStyle/>
          <a:p>
            <a:pPr lvl="0"/>
            <a:r>
              <a:rPr lang="en-GB" altLang="en-US" sz="1000" dirty="0" smtClean="0">
                <a:solidFill>
                  <a:srgbClr val="E5CE12"/>
                </a:solidFill>
                <a:latin typeface="Impact"/>
              </a:rPr>
              <a:t>ARGENTINA</a:t>
            </a:r>
            <a:endParaRPr lang="en-GB" altLang="en-US" sz="1000" dirty="0">
              <a:solidFill>
                <a:schemeClr val="bg1"/>
              </a:solidFill>
            </a:endParaRPr>
          </a:p>
          <a:p>
            <a:r>
              <a:rPr lang="en-GB" sz="800" dirty="0" smtClean="0">
                <a:solidFill>
                  <a:schemeClr val="bg1"/>
                </a:solidFill>
              </a:rPr>
              <a:t>Visa </a:t>
            </a:r>
            <a:r>
              <a:rPr lang="en-GB" sz="800" dirty="0">
                <a:solidFill>
                  <a:schemeClr val="bg1"/>
                </a:solidFill>
              </a:rPr>
              <a:t>en Argentina </a:t>
            </a:r>
            <a:r>
              <a:rPr lang="en-GB" sz="800" dirty="0" smtClean="0">
                <a:solidFill>
                  <a:schemeClr val="bg1"/>
                </a:solidFill>
              </a:rPr>
              <a:t>lanzó una promoción para ir a la Copa Mundial. Podían participar las personas que comprasen cosas con las nuevas tarjetas coleccionables y recargables. </a:t>
            </a:r>
          </a:p>
          <a:p>
            <a:endParaRPr lang="es-ES" sz="800" dirty="0">
              <a:solidFill>
                <a:schemeClr val="bg1"/>
              </a:solidFill>
            </a:endParaRPr>
          </a:p>
        </p:txBody>
      </p:sp>
      <p:sp>
        <p:nvSpPr>
          <p:cNvPr id="108" name="TextBox 107"/>
          <p:cNvSpPr txBox="1"/>
          <p:nvPr/>
        </p:nvSpPr>
        <p:spPr>
          <a:xfrm>
            <a:off x="72736" y="4590375"/>
            <a:ext cx="7568313" cy="272382"/>
          </a:xfrm>
          <a:prstGeom prst="rect">
            <a:avLst/>
          </a:prstGeom>
          <a:noFill/>
        </p:spPr>
        <p:txBody>
          <a:bodyPr wrap="square" rtlCol="0">
            <a:spAutoFit/>
          </a:bodyPr>
          <a:lstStyle/>
          <a:p>
            <a:pPr>
              <a:lnSpc>
                <a:spcPct val="90000"/>
              </a:lnSpc>
            </a:pPr>
            <a:r>
              <a:rPr lang="en-GB" sz="650" b="1" dirty="0">
                <a:solidFill>
                  <a:schemeClr val="bg1"/>
                </a:solidFill>
              </a:rPr>
              <a:t>Fuente: </a:t>
            </a:r>
            <a:r>
              <a:rPr lang="en-GB" sz="650" dirty="0">
                <a:solidFill>
                  <a:schemeClr val="bg1"/>
                </a:solidFill>
              </a:rPr>
              <a:t>Diagramas de OMG basados en encuestados no contrarios al fútbol ni a la Copa Mundial 2014. Trabajo de campo: Del 21 al 28 de mayo de 2014, muestras regionales: América Latina N = 606 (México, Brasil y Argentina). Visa N = 501.</a:t>
            </a:r>
            <a:endParaRPr lang="es-ES" sz="700" dirty="0">
              <a:solidFill>
                <a:schemeClr val="bg1"/>
              </a:solidFill>
            </a:endParaRPr>
          </a:p>
        </p:txBody>
      </p:sp>
      <p:sp>
        <p:nvSpPr>
          <p:cNvPr id="109" name="CuadroTexto 11"/>
          <p:cNvSpPr txBox="1"/>
          <p:nvPr/>
        </p:nvSpPr>
        <p:spPr>
          <a:xfrm>
            <a:off x="3983889" y="3193165"/>
            <a:ext cx="1772375" cy="738664"/>
          </a:xfrm>
          <a:prstGeom prst="rect">
            <a:avLst/>
          </a:prstGeom>
          <a:noFill/>
        </p:spPr>
        <p:txBody>
          <a:bodyPr wrap="square" rtlCol="0">
            <a:spAutoFit/>
          </a:bodyPr>
          <a:lstStyle/>
          <a:p>
            <a:pPr lvl="0"/>
            <a:r>
              <a:rPr lang="en-GB" sz="1000" dirty="0" smtClean="0">
                <a:solidFill>
                  <a:srgbClr val="E5CE12"/>
                </a:solidFill>
                <a:latin typeface="Impact"/>
              </a:rPr>
              <a:t>HONDURAS</a:t>
            </a:r>
            <a:endParaRPr lang="en-GB" altLang="en-US" sz="1000" dirty="0">
              <a:solidFill>
                <a:schemeClr val="bg1"/>
              </a:solidFill>
            </a:endParaRPr>
          </a:p>
          <a:p>
            <a:r>
              <a:rPr lang="en-GB" sz="800" dirty="0" smtClean="0">
                <a:solidFill>
                  <a:schemeClr val="bg1"/>
                </a:solidFill>
              </a:rPr>
              <a:t>En </a:t>
            </a:r>
            <a:r>
              <a:rPr lang="en-GB" sz="800" dirty="0">
                <a:solidFill>
                  <a:schemeClr val="bg1"/>
                </a:solidFill>
              </a:rPr>
              <a:t>Honduras, </a:t>
            </a:r>
            <a:r>
              <a:rPr lang="en-GB" sz="800" dirty="0" smtClean="0">
                <a:solidFill>
                  <a:schemeClr val="bg1"/>
                </a:solidFill>
              </a:rPr>
              <a:t>Visa </a:t>
            </a:r>
            <a:r>
              <a:rPr lang="en-GB" sz="800" dirty="0" err="1" smtClean="0">
                <a:solidFill>
                  <a:schemeClr val="bg1"/>
                </a:solidFill>
              </a:rPr>
              <a:t>regala</a:t>
            </a:r>
            <a:r>
              <a:rPr lang="en-GB" sz="800" dirty="0" smtClean="0">
                <a:solidFill>
                  <a:schemeClr val="bg1"/>
                </a:solidFill>
              </a:rPr>
              <a:t> </a:t>
            </a:r>
            <a:r>
              <a:rPr lang="en-GB" sz="800" dirty="0" err="1" smtClean="0">
                <a:solidFill>
                  <a:schemeClr val="bg1"/>
                </a:solidFill>
              </a:rPr>
              <a:t>paquetes</a:t>
            </a:r>
            <a:r>
              <a:rPr lang="en-GB" sz="800" dirty="0" smtClean="0">
                <a:solidFill>
                  <a:schemeClr val="bg1"/>
                </a:solidFill>
              </a:rPr>
              <a:t> </a:t>
            </a:r>
            <a:r>
              <a:rPr lang="en-GB" sz="800" dirty="0">
                <a:solidFill>
                  <a:schemeClr val="bg1"/>
                </a:solidFill>
              </a:rPr>
              <a:t>de la Copa Mundial FIFA 2014 </a:t>
            </a:r>
            <a:r>
              <a:rPr lang="en-GB" sz="800" dirty="0" smtClean="0">
                <a:solidFill>
                  <a:schemeClr val="bg1"/>
                </a:solidFill>
              </a:rPr>
              <a:t>a </a:t>
            </a:r>
            <a:r>
              <a:rPr lang="en-GB" sz="800" dirty="0" err="1" smtClean="0">
                <a:solidFill>
                  <a:schemeClr val="bg1"/>
                </a:solidFill>
              </a:rPr>
              <a:t>las</a:t>
            </a:r>
            <a:r>
              <a:rPr lang="en-GB" sz="800" dirty="0" smtClean="0">
                <a:solidFill>
                  <a:schemeClr val="bg1"/>
                </a:solidFill>
              </a:rPr>
              <a:t> personas </a:t>
            </a:r>
            <a:r>
              <a:rPr lang="en-GB" sz="800" dirty="0" err="1" smtClean="0">
                <a:solidFill>
                  <a:schemeClr val="bg1"/>
                </a:solidFill>
              </a:rPr>
              <a:t>que</a:t>
            </a:r>
            <a:r>
              <a:rPr lang="en-GB" sz="800" dirty="0" smtClean="0">
                <a:solidFill>
                  <a:schemeClr val="bg1"/>
                </a:solidFill>
              </a:rPr>
              <a:t> </a:t>
            </a:r>
            <a:r>
              <a:rPr lang="en-GB" sz="800" dirty="0" err="1" smtClean="0">
                <a:solidFill>
                  <a:schemeClr val="bg1"/>
                </a:solidFill>
              </a:rPr>
              <a:t>utilicen</a:t>
            </a:r>
            <a:r>
              <a:rPr lang="en-GB" sz="800" dirty="0" smtClean="0">
                <a:solidFill>
                  <a:schemeClr val="bg1"/>
                </a:solidFill>
              </a:rPr>
              <a:t> </a:t>
            </a:r>
            <a:r>
              <a:rPr lang="en-GB" sz="800" dirty="0" err="1" smtClean="0">
                <a:solidFill>
                  <a:schemeClr val="bg1"/>
                </a:solidFill>
              </a:rPr>
              <a:t>su</a:t>
            </a:r>
            <a:r>
              <a:rPr lang="en-GB" sz="800" dirty="0" smtClean="0">
                <a:solidFill>
                  <a:schemeClr val="bg1"/>
                </a:solidFill>
              </a:rPr>
              <a:t> </a:t>
            </a:r>
            <a:r>
              <a:rPr lang="en-GB" sz="800" dirty="0">
                <a:solidFill>
                  <a:schemeClr val="bg1"/>
                </a:solidFill>
              </a:rPr>
              <a:t>tarjeta de crédito y débito Visa.</a:t>
            </a:r>
          </a:p>
        </p:txBody>
      </p:sp>
    </p:spTree>
    <p:extLst>
      <p:ext uri="{BB962C8B-B14F-4D97-AF65-F5344CB8AC3E}">
        <p14:creationId xmlns:p14="http://schemas.microsoft.com/office/powerpoint/2010/main" val="11576599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104536824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48177"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95" name="Chart 94"/>
          <p:cNvGraphicFramePr/>
          <p:nvPr>
            <p:extLst>
              <p:ext uri="{D42A27DB-BD31-4B8C-83A1-F6EECF244321}">
                <p14:modId xmlns:p14="http://schemas.microsoft.com/office/powerpoint/2010/main" val="537455198"/>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tx2"/>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schemeClr val="tx2"/>
                  </a:solidFill>
                  <a:latin typeface="+mj-lt"/>
                  <a:cs typeface="Arial" pitchFamily="34" charset="0"/>
                </a:rPr>
                <a:t>Castrol</a:t>
              </a:r>
            </a:p>
          </p:txBody>
        </p:sp>
      </p:grpSp>
      <p:grpSp>
        <p:nvGrpSpPr>
          <p:cNvPr id="51" name="Group 50"/>
          <p:cNvGrpSpPr/>
          <p:nvPr/>
        </p:nvGrpSpPr>
        <p:grpSpPr>
          <a:xfrm>
            <a:off x="258110" y="658429"/>
            <a:ext cx="660484" cy="665570"/>
            <a:chOff x="611438" y="1730773"/>
            <a:chExt cx="972000" cy="972000"/>
          </a:xfrm>
        </p:grpSpPr>
        <p:sp>
          <p:nvSpPr>
            <p:cNvPr id="52" name="TextBox 51"/>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Castrol</a:t>
              </a:r>
              <a:endParaRPr lang="en-GB" sz="1200" dirty="0">
                <a:solidFill>
                  <a:schemeClr val="bg1"/>
                </a:solidFill>
                <a:latin typeface="+mj-lt"/>
              </a:endParaRPr>
            </a:p>
          </p:txBody>
        </p:sp>
        <p:grpSp>
          <p:nvGrpSpPr>
            <p:cNvPr id="53" name="Group 48"/>
            <p:cNvGrpSpPr>
              <a:grpSpLocks noChangeAspect="1"/>
            </p:cNvGrpSpPr>
            <p:nvPr/>
          </p:nvGrpSpPr>
          <p:grpSpPr>
            <a:xfrm>
              <a:off x="713622" y="1854864"/>
              <a:ext cx="756000" cy="756000"/>
              <a:chOff x="3639697" y="2022734"/>
              <a:chExt cx="1347333" cy="1347333"/>
            </a:xfrm>
          </p:grpSpPr>
          <p:sp>
            <p:nvSpPr>
              <p:cNvPr id="55" name="Oval 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6" name="Oval 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7" name="Oval 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4" name="Oval 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58" name="Picture 13"/>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10514" y="885657"/>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3" name="Picture 32"/>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6030929" y="719286"/>
            <a:ext cx="2402523" cy="1397839"/>
          </a:xfrm>
          <a:prstGeom prst="rect">
            <a:avLst/>
          </a:prstGeom>
        </p:spPr>
      </p:pic>
      <p:pic>
        <p:nvPicPr>
          <p:cNvPr id="35" name="Picture 34"/>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6030929" y="2174391"/>
            <a:ext cx="2425684" cy="1352490"/>
          </a:xfrm>
          <a:prstGeom prst="rect">
            <a:avLst/>
          </a:prstGeom>
        </p:spPr>
      </p:pic>
      <p:sp>
        <p:nvSpPr>
          <p:cNvPr id="40" name="Title 2"/>
          <p:cNvSpPr>
            <a:spLocks noGrp="1"/>
          </p:cNvSpPr>
          <p:nvPr>
            <p:ph type="title"/>
          </p:nvPr>
        </p:nvSpPr>
        <p:spPr>
          <a:xfrm rot="5400000">
            <a:off x="-1342095" y="858162"/>
            <a:ext cx="2093150" cy="376826"/>
          </a:xfrm>
        </p:spPr>
        <p:txBody>
          <a:bodyPr/>
          <a:lstStyle/>
          <a:p>
            <a:r>
              <a:rPr lang="en-GB" dirty="0" smtClean="0"/>
              <a:t>AL CAS</a:t>
            </a:r>
            <a:endParaRPr lang="en-GB" dirty="0"/>
          </a:p>
        </p:txBody>
      </p:sp>
      <p:sp>
        <p:nvSpPr>
          <p:cNvPr id="41"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smtClean="0">
                <a:solidFill>
                  <a:schemeClr val="accent3"/>
                </a:solidFill>
              </a:rPr>
              <a:t>2014</a:t>
            </a:r>
            <a:r>
              <a:rPr lang="en-GB" dirty="0" smtClean="0"/>
              <a:t> World Cup </a:t>
            </a:r>
            <a:r>
              <a:rPr lang="en-GB" dirty="0" smtClean="0">
                <a:solidFill>
                  <a:schemeClr val="accent3"/>
                </a:solidFill>
              </a:rPr>
              <a:t>Sponsors - AL</a:t>
            </a:r>
            <a:endParaRPr lang="en-GB" dirty="0">
              <a:solidFill>
                <a:schemeClr val="accent3"/>
              </a:solidFill>
            </a:endParaRPr>
          </a:p>
        </p:txBody>
      </p:sp>
      <p:pic>
        <p:nvPicPr>
          <p:cNvPr id="45" name="Picture 2" descr="http://www.infolder.cl/showimage.aspx?md=imads&amp;img=1173424"/>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6036687" y="3584146"/>
            <a:ext cx="2430559" cy="748276"/>
          </a:xfrm>
          <a:prstGeom prst="rect">
            <a:avLst/>
          </a:prstGeom>
          <a:noFill/>
          <a:extLst>
            <a:ext uri="{909E8E84-426E-40dd-AFC4-6F175D3DCCD1}">
              <a14:hiddenFill xmlns:a14="http://schemas.microsoft.com/office/drawing/2010/main">
                <a:solidFill>
                  <a:srgbClr val="FFFFFF"/>
                </a:solidFill>
              </a14:hiddenFill>
            </a:ext>
          </a:extLst>
        </p:spPr>
      </p:pic>
      <p:sp>
        <p:nvSpPr>
          <p:cNvPr id="75" name="Chevron 74">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6" name="Chevron 75">
            <a:hlinkClick r:id="rId11"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48" name="Rectangle 47">
            <a:hlinkClick r:id="rId12"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73" name="Group 72"/>
          <p:cNvGrpSpPr/>
          <p:nvPr/>
        </p:nvGrpSpPr>
        <p:grpSpPr>
          <a:xfrm>
            <a:off x="1637994" y="4734632"/>
            <a:ext cx="7506006" cy="417693"/>
            <a:chOff x="1637994" y="4734632"/>
            <a:chExt cx="7506006" cy="417693"/>
          </a:xfrm>
        </p:grpSpPr>
        <p:grpSp>
          <p:nvGrpSpPr>
            <p:cNvPr id="77" name="Group 76"/>
            <p:cNvGrpSpPr/>
            <p:nvPr/>
          </p:nvGrpSpPr>
          <p:grpSpPr>
            <a:xfrm>
              <a:off x="1637994" y="4835525"/>
              <a:ext cx="7506006" cy="316800"/>
              <a:chOff x="1914453" y="4835525"/>
              <a:chExt cx="8255647" cy="316800"/>
            </a:xfrm>
          </p:grpSpPr>
          <p:sp>
            <p:nvSpPr>
              <p:cNvPr id="79" name="Rectangle 78">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0" name="Rectangle 79">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1" name="Rectangle 80">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2" name="Rectangle 81">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3" name="Rectangle 82">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4" name="Rectangle 83">
                <a:hlinkClick r:id="rId18"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5" name="Rectangle 84">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86" name="Rectangle 85">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78" name="Isosceles Triangle 77"/>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87" name="Group 86"/>
          <p:cNvGrpSpPr/>
          <p:nvPr/>
        </p:nvGrpSpPr>
        <p:grpSpPr>
          <a:xfrm>
            <a:off x="8278634" y="93663"/>
            <a:ext cx="591258" cy="630000"/>
            <a:chOff x="8278634" y="93663"/>
            <a:chExt cx="591258" cy="630000"/>
          </a:xfrm>
        </p:grpSpPr>
        <p:sp>
          <p:nvSpPr>
            <p:cNvPr id="88"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1"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89" name="Rectangle 88"/>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
        <p:nvSpPr>
          <p:cNvPr id="90" name="Rectangle 89"/>
          <p:cNvSpPr/>
          <p:nvPr/>
        </p:nvSpPr>
        <p:spPr>
          <a:xfrm>
            <a:off x="8355484"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91" name="Rectangle 90"/>
          <p:cNvSpPr/>
          <p:nvPr/>
        </p:nvSpPr>
        <p:spPr>
          <a:xfrm>
            <a:off x="52118" y="19883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92" name="TextBox 91"/>
          <p:cNvSpPr txBox="1"/>
          <p:nvPr/>
        </p:nvSpPr>
        <p:spPr>
          <a:xfrm>
            <a:off x="584400" y="867551"/>
            <a:ext cx="3584534" cy="276999"/>
          </a:xfrm>
          <a:prstGeom prst="rect">
            <a:avLst/>
          </a:prstGeom>
          <a:noFill/>
        </p:spPr>
        <p:txBody>
          <a:bodyPr wrap="square" rtlCol="0">
            <a:spAutoFit/>
          </a:bodyPr>
          <a:lstStyle/>
          <a:p>
            <a:pPr algn="ctr"/>
            <a:r>
              <a:rPr lang="en-GB" sz="1200" dirty="0" smtClean="0">
                <a:solidFill>
                  <a:schemeClr val="bg1"/>
                </a:solidFill>
                <a:latin typeface="+mj-lt"/>
              </a:rPr>
              <a:t>ACTIVIDADES DEL PATROCINADOR  </a:t>
            </a:r>
            <a:r>
              <a:rPr lang="en-GB" sz="1200" dirty="0" smtClean="0">
                <a:solidFill>
                  <a:schemeClr val="accent3"/>
                </a:solidFill>
                <a:latin typeface="+mj-lt"/>
              </a:rPr>
              <a:t>RECORDADAS</a:t>
            </a:r>
            <a:endParaRPr lang="es-ES" sz="1200" dirty="0">
              <a:solidFill>
                <a:schemeClr val="accent3"/>
              </a:solidFill>
              <a:latin typeface="+mj-lt"/>
            </a:endParaRPr>
          </a:p>
        </p:txBody>
      </p:sp>
      <p:sp>
        <p:nvSpPr>
          <p:cNvPr id="93" name="17 CuadroTexto"/>
          <p:cNvSpPr txBox="1">
            <a:spLocks noChangeArrowheads="1"/>
          </p:cNvSpPr>
          <p:nvPr/>
        </p:nvSpPr>
        <p:spPr bwMode="auto">
          <a:xfrm>
            <a:off x="3979286" y="848016"/>
            <a:ext cx="2051643"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200">
                <a:solidFill>
                  <a:schemeClr val="tx1"/>
                </a:solidFill>
                <a:latin typeface="Arial" panose="020B0604020202020204" pitchFamily="34" charset="0"/>
              </a:defRPr>
            </a:lvl1pPr>
            <a:lvl2pPr marL="742950" indent="-285750">
              <a:defRPr sz="2200">
                <a:solidFill>
                  <a:schemeClr val="tx1"/>
                </a:solidFill>
                <a:latin typeface="Arial" panose="020B0604020202020204" pitchFamily="34" charset="0"/>
              </a:defRPr>
            </a:lvl2pPr>
            <a:lvl3pPr marL="1143000" indent="-228600">
              <a:defRPr sz="2200">
                <a:solidFill>
                  <a:schemeClr val="tx1"/>
                </a:solidFill>
                <a:latin typeface="Arial" panose="020B0604020202020204" pitchFamily="34" charset="0"/>
              </a:defRPr>
            </a:lvl3pPr>
            <a:lvl4pPr marL="1600200" indent="-228600">
              <a:defRPr sz="2200">
                <a:solidFill>
                  <a:schemeClr val="tx1"/>
                </a:solidFill>
                <a:latin typeface="Arial" panose="020B0604020202020204" pitchFamily="34" charset="0"/>
              </a:defRPr>
            </a:lvl4pPr>
            <a:lvl5pPr marL="2057400" indent="-228600">
              <a:defRPr sz="2200">
                <a:solidFill>
                  <a:schemeClr val="tx1"/>
                </a:solidFill>
                <a:latin typeface="Arial" panose="020B0604020202020204" pitchFamily="34" charset="0"/>
              </a:defRPr>
            </a:lvl5pPr>
            <a:lvl6pPr marL="2514600" indent="-228600" eaLnBrk="0" fontAlgn="base" hangingPunct="0">
              <a:spcBef>
                <a:spcPct val="0"/>
              </a:spcBef>
              <a:spcAft>
                <a:spcPct val="0"/>
              </a:spcAft>
              <a:defRPr sz="2200">
                <a:solidFill>
                  <a:schemeClr val="tx1"/>
                </a:solidFill>
                <a:latin typeface="Arial" panose="020B0604020202020204" pitchFamily="34" charset="0"/>
              </a:defRPr>
            </a:lvl6pPr>
            <a:lvl7pPr marL="2971800" indent="-228600" eaLnBrk="0" fontAlgn="base" hangingPunct="0">
              <a:spcBef>
                <a:spcPct val="0"/>
              </a:spcBef>
              <a:spcAft>
                <a:spcPct val="0"/>
              </a:spcAft>
              <a:defRPr sz="2200">
                <a:solidFill>
                  <a:schemeClr val="tx1"/>
                </a:solidFill>
                <a:latin typeface="Arial" panose="020B0604020202020204" pitchFamily="34" charset="0"/>
              </a:defRPr>
            </a:lvl7pPr>
            <a:lvl8pPr marL="3429000" indent="-228600" eaLnBrk="0" fontAlgn="base" hangingPunct="0">
              <a:spcBef>
                <a:spcPct val="0"/>
              </a:spcBef>
              <a:spcAft>
                <a:spcPct val="0"/>
              </a:spcAft>
              <a:defRPr sz="2200">
                <a:solidFill>
                  <a:schemeClr val="tx1"/>
                </a:solidFill>
                <a:latin typeface="Arial" panose="020B0604020202020204" pitchFamily="34" charset="0"/>
              </a:defRPr>
            </a:lvl8pPr>
            <a:lvl9pPr marL="3886200" indent="-228600" eaLnBrk="0" fontAlgn="base" hangingPunct="0">
              <a:spcBef>
                <a:spcPct val="0"/>
              </a:spcBef>
              <a:spcAft>
                <a:spcPct val="0"/>
              </a:spcAft>
              <a:defRPr sz="2200">
                <a:solidFill>
                  <a:schemeClr val="tx1"/>
                </a:solidFill>
                <a:latin typeface="Arial" panose="020B0604020202020204" pitchFamily="34" charset="0"/>
              </a:defRPr>
            </a:lvl9pPr>
          </a:lstStyle>
          <a:p>
            <a:r>
              <a:rPr lang="en-GB" sz="1000" dirty="0" smtClean="0">
                <a:solidFill>
                  <a:srgbClr val="E5CE12"/>
                </a:solidFill>
                <a:latin typeface="Impact"/>
              </a:rPr>
              <a:t>BRASIL</a:t>
            </a:r>
          </a:p>
          <a:p>
            <a:r>
              <a:rPr lang="en-US" altLang="en-US" sz="800" dirty="0" smtClean="0">
                <a:solidFill>
                  <a:schemeClr val="bg1"/>
                </a:solidFill>
              </a:rPr>
              <a:t>En </a:t>
            </a:r>
            <a:r>
              <a:rPr lang="en-US" altLang="en-US" sz="800" dirty="0" err="1" smtClean="0">
                <a:solidFill>
                  <a:schemeClr val="bg1"/>
                </a:solidFill>
              </a:rPr>
              <a:t>Brasil</a:t>
            </a:r>
            <a:r>
              <a:rPr lang="en-US" altLang="en-US" sz="800" dirty="0" smtClean="0">
                <a:solidFill>
                  <a:schemeClr val="bg1"/>
                </a:solidFill>
              </a:rPr>
              <a:t> Castrol </a:t>
            </a:r>
            <a:r>
              <a:rPr lang="en-US" altLang="en-US" sz="800" dirty="0" err="1" smtClean="0">
                <a:solidFill>
                  <a:schemeClr val="bg1"/>
                </a:solidFill>
              </a:rPr>
              <a:t>creó</a:t>
            </a:r>
            <a:r>
              <a:rPr lang="en-US" altLang="en-US" sz="800" dirty="0" smtClean="0">
                <a:solidFill>
                  <a:schemeClr val="bg1"/>
                </a:solidFill>
              </a:rPr>
              <a:t> un juego dentro de su página web, donde la </a:t>
            </a:r>
            <a:r>
              <a:rPr lang="en-US" altLang="en-US" sz="800" dirty="0" err="1" smtClean="0">
                <a:solidFill>
                  <a:schemeClr val="bg1"/>
                </a:solidFill>
              </a:rPr>
              <a:t>gente</a:t>
            </a:r>
            <a:r>
              <a:rPr lang="en-US" altLang="en-US" sz="800" dirty="0" smtClean="0">
                <a:solidFill>
                  <a:schemeClr val="bg1"/>
                </a:solidFill>
              </a:rPr>
              <a:t> </a:t>
            </a:r>
            <a:r>
              <a:rPr lang="en-US" altLang="en-US" sz="800" dirty="0" err="1" smtClean="0">
                <a:solidFill>
                  <a:schemeClr val="bg1"/>
                </a:solidFill>
              </a:rPr>
              <a:t>puede</a:t>
            </a:r>
            <a:r>
              <a:rPr lang="en-US" altLang="en-US" sz="800" dirty="0" smtClean="0">
                <a:solidFill>
                  <a:schemeClr val="bg1"/>
                </a:solidFill>
              </a:rPr>
              <a:t> </a:t>
            </a:r>
            <a:r>
              <a:rPr lang="en-US" altLang="en-US" sz="800" dirty="0" err="1" smtClean="0">
                <a:solidFill>
                  <a:schemeClr val="bg1"/>
                </a:solidFill>
              </a:rPr>
              <a:t>participar</a:t>
            </a:r>
            <a:r>
              <a:rPr lang="en-US" altLang="en-US" sz="800" dirty="0" smtClean="0">
                <a:solidFill>
                  <a:schemeClr val="bg1"/>
                </a:solidFill>
              </a:rPr>
              <a:t> siguiendo diferentes fases y conseguir multitud de premios. Los </a:t>
            </a:r>
            <a:r>
              <a:rPr lang="en-US" altLang="en-US" sz="800" dirty="0" err="1" smtClean="0">
                <a:solidFill>
                  <a:schemeClr val="bg1"/>
                </a:solidFill>
              </a:rPr>
              <a:t>ganadores</a:t>
            </a:r>
            <a:r>
              <a:rPr lang="en-US" altLang="en-US" sz="800" dirty="0" smtClean="0">
                <a:solidFill>
                  <a:schemeClr val="bg1"/>
                </a:solidFill>
              </a:rPr>
              <a:t> </a:t>
            </a:r>
            <a:r>
              <a:rPr lang="en-US" altLang="en-US" sz="800" dirty="0" err="1" smtClean="0">
                <a:solidFill>
                  <a:schemeClr val="bg1"/>
                </a:solidFill>
              </a:rPr>
              <a:t>recibirán</a:t>
            </a:r>
            <a:r>
              <a:rPr lang="en-US" altLang="en-US" sz="800" dirty="0" smtClean="0">
                <a:solidFill>
                  <a:schemeClr val="bg1"/>
                </a:solidFill>
              </a:rPr>
              <a:t> un </a:t>
            </a:r>
            <a:r>
              <a:rPr lang="en-US" altLang="en-US" sz="800" dirty="0" err="1" smtClean="0">
                <a:solidFill>
                  <a:schemeClr val="bg1"/>
                </a:solidFill>
              </a:rPr>
              <a:t>paquete</a:t>
            </a:r>
            <a:r>
              <a:rPr lang="en-US" altLang="en-US" sz="800" dirty="0" smtClean="0">
                <a:solidFill>
                  <a:schemeClr val="bg1"/>
                </a:solidFill>
              </a:rPr>
              <a:t> de viaje a una de las 12 ciudades donde ver los </a:t>
            </a:r>
            <a:r>
              <a:rPr lang="en-US" altLang="en-US" sz="800" dirty="0" err="1" smtClean="0">
                <a:solidFill>
                  <a:schemeClr val="bg1"/>
                </a:solidFill>
              </a:rPr>
              <a:t>partidos</a:t>
            </a:r>
            <a:r>
              <a:rPr lang="en-US" altLang="en-US" sz="800" dirty="0">
                <a:solidFill>
                  <a:schemeClr val="bg1"/>
                </a:solidFill>
              </a:rPr>
              <a:t>.</a:t>
            </a:r>
            <a:endParaRPr lang="en-US" altLang="en-US" sz="800" dirty="0" smtClean="0">
              <a:solidFill>
                <a:schemeClr val="bg1"/>
              </a:solidFill>
            </a:endParaRPr>
          </a:p>
        </p:txBody>
      </p:sp>
      <p:sp>
        <p:nvSpPr>
          <p:cNvPr id="94" name="17 CuadroTexto"/>
          <p:cNvSpPr txBox="1">
            <a:spLocks noChangeArrowheads="1"/>
          </p:cNvSpPr>
          <p:nvPr/>
        </p:nvSpPr>
        <p:spPr bwMode="auto">
          <a:xfrm>
            <a:off x="3985044" y="2130422"/>
            <a:ext cx="2051643"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200">
                <a:solidFill>
                  <a:schemeClr val="tx1"/>
                </a:solidFill>
                <a:latin typeface="Arial" panose="020B0604020202020204" pitchFamily="34" charset="0"/>
              </a:defRPr>
            </a:lvl1pPr>
            <a:lvl2pPr marL="742950" indent="-285750">
              <a:defRPr sz="2200">
                <a:solidFill>
                  <a:schemeClr val="tx1"/>
                </a:solidFill>
                <a:latin typeface="Arial" panose="020B0604020202020204" pitchFamily="34" charset="0"/>
              </a:defRPr>
            </a:lvl2pPr>
            <a:lvl3pPr marL="1143000" indent="-228600">
              <a:defRPr sz="2200">
                <a:solidFill>
                  <a:schemeClr val="tx1"/>
                </a:solidFill>
                <a:latin typeface="Arial" panose="020B0604020202020204" pitchFamily="34" charset="0"/>
              </a:defRPr>
            </a:lvl3pPr>
            <a:lvl4pPr marL="1600200" indent="-228600">
              <a:defRPr sz="2200">
                <a:solidFill>
                  <a:schemeClr val="tx1"/>
                </a:solidFill>
                <a:latin typeface="Arial" panose="020B0604020202020204" pitchFamily="34" charset="0"/>
              </a:defRPr>
            </a:lvl4pPr>
            <a:lvl5pPr marL="2057400" indent="-228600">
              <a:defRPr sz="2200">
                <a:solidFill>
                  <a:schemeClr val="tx1"/>
                </a:solidFill>
                <a:latin typeface="Arial" panose="020B0604020202020204" pitchFamily="34" charset="0"/>
              </a:defRPr>
            </a:lvl5pPr>
            <a:lvl6pPr marL="2514600" indent="-228600" eaLnBrk="0" fontAlgn="base" hangingPunct="0">
              <a:spcBef>
                <a:spcPct val="0"/>
              </a:spcBef>
              <a:spcAft>
                <a:spcPct val="0"/>
              </a:spcAft>
              <a:defRPr sz="2200">
                <a:solidFill>
                  <a:schemeClr val="tx1"/>
                </a:solidFill>
                <a:latin typeface="Arial" panose="020B0604020202020204" pitchFamily="34" charset="0"/>
              </a:defRPr>
            </a:lvl6pPr>
            <a:lvl7pPr marL="2971800" indent="-228600" eaLnBrk="0" fontAlgn="base" hangingPunct="0">
              <a:spcBef>
                <a:spcPct val="0"/>
              </a:spcBef>
              <a:spcAft>
                <a:spcPct val="0"/>
              </a:spcAft>
              <a:defRPr sz="2200">
                <a:solidFill>
                  <a:schemeClr val="tx1"/>
                </a:solidFill>
                <a:latin typeface="Arial" panose="020B0604020202020204" pitchFamily="34" charset="0"/>
              </a:defRPr>
            </a:lvl7pPr>
            <a:lvl8pPr marL="3429000" indent="-228600" eaLnBrk="0" fontAlgn="base" hangingPunct="0">
              <a:spcBef>
                <a:spcPct val="0"/>
              </a:spcBef>
              <a:spcAft>
                <a:spcPct val="0"/>
              </a:spcAft>
              <a:defRPr sz="2200">
                <a:solidFill>
                  <a:schemeClr val="tx1"/>
                </a:solidFill>
                <a:latin typeface="Arial" panose="020B0604020202020204" pitchFamily="34" charset="0"/>
              </a:defRPr>
            </a:lvl8pPr>
            <a:lvl9pPr marL="3886200" indent="-228600" eaLnBrk="0" fontAlgn="base" hangingPunct="0">
              <a:spcBef>
                <a:spcPct val="0"/>
              </a:spcBef>
              <a:spcAft>
                <a:spcPct val="0"/>
              </a:spcAft>
              <a:defRPr sz="2200">
                <a:solidFill>
                  <a:schemeClr val="tx1"/>
                </a:solidFill>
                <a:latin typeface="Arial" panose="020B0604020202020204" pitchFamily="34" charset="0"/>
              </a:defRPr>
            </a:lvl9pPr>
          </a:lstStyle>
          <a:p>
            <a:r>
              <a:rPr lang="en-GB" sz="1000" dirty="0" smtClean="0">
                <a:solidFill>
                  <a:srgbClr val="E5CE12"/>
                </a:solidFill>
                <a:latin typeface="Impact"/>
              </a:rPr>
              <a:t>CHILE</a:t>
            </a:r>
          </a:p>
          <a:p>
            <a:r>
              <a:rPr lang="en-GB" altLang="en-US" sz="800" dirty="0" smtClean="0">
                <a:solidFill>
                  <a:schemeClr val="bg1"/>
                </a:solidFill>
              </a:rPr>
              <a:t>En </a:t>
            </a:r>
            <a:r>
              <a:rPr lang="en-GB" altLang="en-US" sz="800" dirty="0">
                <a:solidFill>
                  <a:schemeClr val="bg1"/>
                </a:solidFill>
              </a:rPr>
              <a:t>Chile, Castrol lanzó una promoción que invitaba a la gente a cambiar el aceite de </a:t>
            </a:r>
            <a:r>
              <a:rPr lang="en-GB" altLang="en-US" sz="800" dirty="0" err="1">
                <a:solidFill>
                  <a:schemeClr val="bg1"/>
                </a:solidFill>
              </a:rPr>
              <a:t>su</a:t>
            </a:r>
            <a:r>
              <a:rPr lang="en-GB" altLang="en-US" sz="800" dirty="0">
                <a:solidFill>
                  <a:schemeClr val="bg1"/>
                </a:solidFill>
              </a:rPr>
              <a:t> </a:t>
            </a:r>
            <a:r>
              <a:rPr lang="en-GB" altLang="en-US" sz="800" dirty="0" err="1" smtClean="0">
                <a:solidFill>
                  <a:schemeClr val="bg1"/>
                </a:solidFill>
              </a:rPr>
              <a:t>coche</a:t>
            </a:r>
            <a:r>
              <a:rPr lang="en-GB" altLang="en-US" sz="800" dirty="0" smtClean="0">
                <a:solidFill>
                  <a:schemeClr val="bg1"/>
                </a:solidFill>
              </a:rPr>
              <a:t>, </a:t>
            </a:r>
            <a:r>
              <a:rPr lang="en-GB" altLang="en-US" sz="800" dirty="0">
                <a:solidFill>
                  <a:schemeClr val="bg1"/>
                </a:solidFill>
              </a:rPr>
              <a:t>ofreciéndoles la posibilidad de </a:t>
            </a:r>
            <a:r>
              <a:rPr lang="en-GB" altLang="en-US" sz="800" dirty="0" err="1" smtClean="0">
                <a:solidFill>
                  <a:schemeClr val="bg1"/>
                </a:solidFill>
              </a:rPr>
              <a:t>formar</a:t>
            </a:r>
            <a:r>
              <a:rPr lang="en-GB" altLang="en-US" sz="800" dirty="0" smtClean="0">
                <a:solidFill>
                  <a:schemeClr val="bg1"/>
                </a:solidFill>
              </a:rPr>
              <a:t> </a:t>
            </a:r>
            <a:r>
              <a:rPr lang="en-GB" altLang="en-US" sz="800" dirty="0">
                <a:solidFill>
                  <a:schemeClr val="bg1"/>
                </a:solidFill>
              </a:rPr>
              <a:t>parte en un sorteo para ganar un viaje a Brasil para dos personas y apoyar a la selección de Chile en la Copa Mundial.</a:t>
            </a:r>
          </a:p>
        </p:txBody>
      </p:sp>
      <p:sp>
        <p:nvSpPr>
          <p:cNvPr id="96" name="Rectangle 95"/>
          <p:cNvSpPr/>
          <p:nvPr/>
        </p:nvSpPr>
        <p:spPr>
          <a:xfrm rot="16200000">
            <a:off x="903875" y="2475068"/>
            <a:ext cx="3004686" cy="627999"/>
          </a:xfrm>
          <a:prstGeom prst="rect">
            <a:avLst/>
          </a:prstGeom>
        </p:spPr>
        <p:txBody>
          <a:bodyPr wrap="square" lIns="67190" tIns="33595" rIns="67190" bIns="33595">
            <a:spAutoFit/>
          </a:bodyPr>
          <a:lstStyle/>
          <a:p>
            <a:pPr lvl="0">
              <a:lnSpc>
                <a:spcPct val="65000"/>
              </a:lnSpc>
            </a:pPr>
            <a:r>
              <a:rPr lang="en-GB" sz="2800" dirty="0" smtClean="0">
                <a:solidFill>
                  <a:schemeClr val="accent1"/>
                </a:solidFill>
                <a:latin typeface="+mj-lt"/>
                <a:cs typeface="Arial" pitchFamily="34" charset="0"/>
              </a:rPr>
              <a:t>MUESTRA DE DADOS INSUFICIENTE</a:t>
            </a:r>
            <a:endParaRPr lang="en-GB" sz="2800" dirty="0">
              <a:solidFill>
                <a:schemeClr val="accent1"/>
              </a:solidFill>
              <a:latin typeface="+mj-lt"/>
              <a:cs typeface="Arial" pitchFamily="34" charset="0"/>
            </a:endParaRPr>
          </a:p>
        </p:txBody>
      </p:sp>
    </p:spTree>
    <p:extLst>
      <p:ext uri="{BB962C8B-B14F-4D97-AF65-F5344CB8AC3E}">
        <p14:creationId xmlns:p14="http://schemas.microsoft.com/office/powerpoint/2010/main" val="15433313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99608926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49201"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tx2"/>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schemeClr val="tx2"/>
                  </a:solidFill>
                  <a:latin typeface="+mj-lt"/>
                  <a:cs typeface="Arial" pitchFamily="34" charset="0"/>
                </a:rPr>
                <a:t>Johnson &amp; Johnson</a:t>
              </a:r>
            </a:p>
          </p:txBody>
        </p:sp>
      </p:grpSp>
      <p:grpSp>
        <p:nvGrpSpPr>
          <p:cNvPr id="51" name="Group 50"/>
          <p:cNvGrpSpPr/>
          <p:nvPr/>
        </p:nvGrpSpPr>
        <p:grpSpPr>
          <a:xfrm>
            <a:off x="258110" y="658429"/>
            <a:ext cx="660484" cy="665570"/>
            <a:chOff x="611438" y="1730773"/>
            <a:chExt cx="972000" cy="972000"/>
          </a:xfrm>
        </p:grpSpPr>
        <p:sp>
          <p:nvSpPr>
            <p:cNvPr id="52" name="TextBox 51"/>
            <p:cNvSpPr txBox="1">
              <a:spLocks noChangeAspect="1"/>
            </p:cNvSpPr>
            <p:nvPr/>
          </p:nvSpPr>
          <p:spPr>
            <a:xfrm rot="20464725">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Johnson &amp; Johnson</a:t>
              </a:r>
              <a:endParaRPr lang="en-GB" sz="1200" dirty="0">
                <a:solidFill>
                  <a:schemeClr val="bg1"/>
                </a:solidFill>
                <a:latin typeface="+mj-lt"/>
              </a:endParaRPr>
            </a:p>
          </p:txBody>
        </p:sp>
        <p:grpSp>
          <p:nvGrpSpPr>
            <p:cNvPr id="53" name="Group 48"/>
            <p:cNvGrpSpPr>
              <a:grpSpLocks noChangeAspect="1"/>
            </p:cNvGrpSpPr>
            <p:nvPr/>
          </p:nvGrpSpPr>
          <p:grpSpPr>
            <a:xfrm>
              <a:off x="713622" y="1854864"/>
              <a:ext cx="756000" cy="756000"/>
              <a:chOff x="3639697" y="2022734"/>
              <a:chExt cx="1347333" cy="1347333"/>
            </a:xfrm>
          </p:grpSpPr>
          <p:sp>
            <p:nvSpPr>
              <p:cNvPr id="55" name="Oval 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6" name="Oval 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7" name="Oval 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4" name="Oval 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58" name="Picture 14"/>
          <p:cNvPicPr>
            <a:picLocks noChangeAspect="1" noChangeArrowheads="1"/>
          </p:cNvPicPr>
          <p:nvPr/>
        </p:nvPicPr>
        <p:blipFill>
          <a:blip r:embed="rId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65645" y="830535"/>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4" name="Grupo 13"/>
          <p:cNvGrpSpPr/>
          <p:nvPr/>
        </p:nvGrpSpPr>
        <p:grpSpPr>
          <a:xfrm>
            <a:off x="6107112" y="713706"/>
            <a:ext cx="2352074" cy="1985764"/>
            <a:chOff x="924669" y="2459281"/>
            <a:chExt cx="3734704" cy="4021631"/>
          </a:xfrm>
        </p:grpSpPr>
        <p:grpSp>
          <p:nvGrpSpPr>
            <p:cNvPr id="35" name="Grupo 12"/>
            <p:cNvGrpSpPr/>
            <p:nvPr/>
          </p:nvGrpSpPr>
          <p:grpSpPr>
            <a:xfrm>
              <a:off x="924669" y="2459281"/>
              <a:ext cx="3734704" cy="4021631"/>
              <a:chOff x="633747" y="2019826"/>
              <a:chExt cx="3734704" cy="4021631"/>
            </a:xfrm>
          </p:grpSpPr>
          <p:pic>
            <p:nvPicPr>
              <p:cNvPr id="37" name="Imagen 8"/>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087994" y="4313530"/>
                <a:ext cx="1280457" cy="1727927"/>
              </a:xfrm>
              <a:prstGeom prst="rect">
                <a:avLst/>
              </a:prstGeom>
            </p:spPr>
          </p:pic>
          <p:pic>
            <p:nvPicPr>
              <p:cNvPr id="38" name="Imagen 9"/>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875580" y="4313530"/>
                <a:ext cx="1139567" cy="1727927"/>
              </a:xfrm>
              <a:prstGeom prst="rect">
                <a:avLst/>
              </a:prstGeom>
            </p:spPr>
          </p:pic>
          <p:pic>
            <p:nvPicPr>
              <p:cNvPr id="62" name="Imagen 10"/>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33747" y="4313530"/>
                <a:ext cx="1168986" cy="1727927"/>
              </a:xfrm>
              <a:prstGeom prst="rect">
                <a:avLst/>
              </a:prstGeom>
            </p:spPr>
          </p:pic>
          <p:pic>
            <p:nvPicPr>
              <p:cNvPr id="63" name="Imagen 11"/>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633748" y="2019826"/>
                <a:ext cx="3734214" cy="2243994"/>
              </a:xfrm>
              <a:prstGeom prst="rect">
                <a:avLst/>
              </a:prstGeom>
            </p:spPr>
          </p:pic>
        </p:grpSp>
        <p:pic>
          <p:nvPicPr>
            <p:cNvPr id="36" name="Picture 2" descr="http://www.virginia.edu/nrotc/resources/images/logos/facebook-logo.png"/>
            <p:cNvPicPr>
              <a:picLocks noChangeAspect="1" noChangeArrowheads="1"/>
            </p:cNvPicPr>
            <p:nvPr/>
          </p:nvPicPr>
          <p:blipFill>
            <a:blip r:embed="rId11" cstate="print">
              <a:extLst>
                <a:ext uri="{28A0092B-C50C-407E-A947-70E740481C1C}">
                  <a14:useLocalDpi xmlns:a14="http://schemas.microsoft.com/office/drawing/2010/main"/>
                </a:ext>
              </a:extLst>
            </a:blip>
            <a:srcRect/>
            <a:stretch>
              <a:fillRect/>
            </a:stretch>
          </p:blipFill>
          <p:spPr bwMode="auto">
            <a:xfrm>
              <a:off x="959909" y="2576480"/>
              <a:ext cx="452791" cy="55767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4" name="Grupo 14"/>
          <p:cNvGrpSpPr/>
          <p:nvPr/>
        </p:nvGrpSpPr>
        <p:grpSpPr>
          <a:xfrm>
            <a:off x="6107112" y="2800114"/>
            <a:ext cx="2349501" cy="1420813"/>
            <a:chOff x="5071692" y="4344735"/>
            <a:chExt cx="3630402" cy="2218744"/>
          </a:xfrm>
        </p:grpSpPr>
        <p:pic>
          <p:nvPicPr>
            <p:cNvPr id="65" name="Imagen 7"/>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5071692" y="4344735"/>
              <a:ext cx="3630402" cy="2218744"/>
            </a:xfrm>
            <a:prstGeom prst="rect">
              <a:avLst/>
            </a:prstGeom>
          </p:spPr>
        </p:pic>
        <p:pic>
          <p:nvPicPr>
            <p:cNvPr id="66" name="Picture 4" descr="http://img.talkandroid.com/uploads/2013/09/YouTube-Transparent-Logo.png"/>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120379" y="6012465"/>
              <a:ext cx="682625" cy="278651"/>
            </a:xfrm>
            <a:prstGeom prst="rect">
              <a:avLst/>
            </a:prstGeom>
            <a:noFill/>
            <a:extLst>
              <a:ext uri="{909E8E84-426E-40dd-AFC4-6F175D3DCCD1}">
                <a14:hiddenFill xmlns:a14="http://schemas.microsoft.com/office/drawing/2010/main">
                  <a:solidFill>
                    <a:srgbClr val="FFFFFF"/>
                  </a:solidFill>
                </a14:hiddenFill>
              </a:ext>
            </a:extLst>
          </p:spPr>
        </p:pic>
      </p:grpSp>
      <p:sp>
        <p:nvSpPr>
          <p:cNvPr id="45" name="Title 2"/>
          <p:cNvSpPr>
            <a:spLocks noGrp="1"/>
          </p:cNvSpPr>
          <p:nvPr>
            <p:ph type="title"/>
          </p:nvPr>
        </p:nvSpPr>
        <p:spPr>
          <a:xfrm rot="5400000">
            <a:off x="-1342095" y="858162"/>
            <a:ext cx="2093150" cy="376826"/>
          </a:xfrm>
        </p:spPr>
        <p:txBody>
          <a:bodyPr/>
          <a:lstStyle/>
          <a:p>
            <a:r>
              <a:rPr lang="en-GB" dirty="0" smtClean="0"/>
              <a:t>AL JOHN</a:t>
            </a:r>
            <a:endParaRPr lang="en-GB" dirty="0"/>
          </a:p>
        </p:txBody>
      </p:sp>
      <p:sp>
        <p:nvSpPr>
          <p:cNvPr id="46"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dirty="0" smtClean="0">
                <a:solidFill>
                  <a:schemeClr val="accent3"/>
                </a:solidFill>
              </a:rPr>
              <a:t>2014</a:t>
            </a:r>
            <a:r>
              <a:rPr lang="en-GB" dirty="0" smtClean="0"/>
              <a:t> World Cup </a:t>
            </a:r>
            <a:r>
              <a:rPr lang="en-GB" dirty="0" smtClean="0">
                <a:solidFill>
                  <a:schemeClr val="accent3"/>
                </a:solidFill>
              </a:rPr>
              <a:t>Sponsors - AL</a:t>
            </a:r>
            <a:endParaRPr lang="en-GB" dirty="0">
              <a:solidFill>
                <a:schemeClr val="accent3"/>
              </a:solidFill>
            </a:endParaRPr>
          </a:p>
        </p:txBody>
      </p:sp>
      <p:pic>
        <p:nvPicPr>
          <p:cNvPr id="79" name="Imagen 3"/>
          <p:cNvPicPr>
            <a:picLocks noChangeAspect="1"/>
          </p:cNvPicPr>
          <p:nvPr/>
        </p:nvPicPr>
        <p:blipFill rotWithShape="1">
          <a:blip r:embed="rId14" cstate="screen">
            <a:extLst>
              <a:ext uri="{28A0092B-C50C-407E-A947-70E740481C1C}">
                <a14:useLocalDpi xmlns:a14="http://schemas.microsoft.com/office/drawing/2010/main"/>
              </a:ext>
            </a:extLst>
          </a:blip>
          <a:srcRect/>
          <a:stretch/>
        </p:blipFill>
        <p:spPr>
          <a:xfrm>
            <a:off x="4343608" y="2800114"/>
            <a:ext cx="1676466" cy="1420813"/>
          </a:xfrm>
          <a:prstGeom prst="rect">
            <a:avLst/>
          </a:prstGeom>
        </p:spPr>
      </p:pic>
      <p:sp>
        <p:nvSpPr>
          <p:cNvPr id="85" name="Chevron 84">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6" name="Chevron 85">
            <a:hlinkClick r:id="rId15"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0" name="Rectangle 79">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87" name="Group 86"/>
          <p:cNvGrpSpPr/>
          <p:nvPr/>
        </p:nvGrpSpPr>
        <p:grpSpPr>
          <a:xfrm>
            <a:off x="1637994" y="4734632"/>
            <a:ext cx="7506006" cy="417693"/>
            <a:chOff x="1637994" y="4734632"/>
            <a:chExt cx="7506006" cy="417693"/>
          </a:xfrm>
        </p:grpSpPr>
        <p:grpSp>
          <p:nvGrpSpPr>
            <p:cNvPr id="88" name="Group 87"/>
            <p:cNvGrpSpPr/>
            <p:nvPr/>
          </p:nvGrpSpPr>
          <p:grpSpPr>
            <a:xfrm>
              <a:off x="1637994" y="4835525"/>
              <a:ext cx="7506006" cy="316800"/>
              <a:chOff x="1914453" y="4835525"/>
              <a:chExt cx="8255647" cy="316800"/>
            </a:xfrm>
          </p:grpSpPr>
          <p:sp>
            <p:nvSpPr>
              <p:cNvPr id="90" name="Rectangle 89">
                <a:hlinkClick r:id="rId17"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1" name="Rectangle 90">
                <a:hlinkClick r:id="rId18"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2" name="Rectangle 91">
                <a:hlinkClick r:id="rId19"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3" name="Rectangle 92">
                <a:hlinkClick r:id="rId2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4" name="Rectangle 93">
                <a:hlinkClick r:id="rId2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5" name="Rectangle 94">
                <a:hlinkClick r:id="rId22"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6" name="Rectangle 95">
                <a:hlinkClick r:id="rId2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7" name="Rectangle 96">
                <a:hlinkClick r:id="rId2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89" name="Isosceles Triangle 88"/>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98" name="Group 97"/>
          <p:cNvGrpSpPr/>
          <p:nvPr/>
        </p:nvGrpSpPr>
        <p:grpSpPr>
          <a:xfrm>
            <a:off x="8278634" y="93663"/>
            <a:ext cx="591258" cy="630000"/>
            <a:chOff x="8278634" y="93663"/>
            <a:chExt cx="591258" cy="630000"/>
          </a:xfrm>
        </p:grpSpPr>
        <p:sp>
          <p:nvSpPr>
            <p:cNvPr id="99" name="Freeform 5"/>
            <p:cNvSpPr>
              <a:spLocks noChangeAspect="1"/>
            </p:cNvSpPr>
            <p:nvPr/>
          </p:nvSpPr>
          <p:spPr bwMode="auto">
            <a:xfrm>
              <a:off x="8298696" y="93663"/>
              <a:ext cx="57119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5" cstate="screen">
                <a:extLst>
                  <a:ext uri="{28A0092B-C50C-407E-A947-70E740481C1C}">
                    <a14:useLocalDpi xmlns:a14="http://schemas.microsoft.com/office/drawing/2010/main"/>
                  </a:ext>
                </a:extLst>
              </a:blip>
              <a:srcRect/>
              <a:stretch>
                <a:fillRect/>
              </a:stretch>
            </a:blip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100" name="Rectangle 99"/>
            <p:cNvSpPr/>
            <p:nvPr/>
          </p:nvSpPr>
          <p:spPr>
            <a:xfrm>
              <a:off x="8278634" y="263685"/>
              <a:ext cx="591258" cy="307777"/>
            </a:xfrm>
            <a:prstGeom prst="rect">
              <a:avLst/>
            </a:prstGeom>
          </p:spPr>
          <p:txBody>
            <a:bodyPr wrap="square">
              <a:spAutoFit/>
            </a:bodyPr>
            <a:lstStyle/>
            <a:p>
              <a:pPr algn="ctr"/>
              <a:r>
                <a:rPr lang="en-GB" sz="1400" cap="all" dirty="0" smtClean="0">
                  <a:solidFill>
                    <a:prstClr val="white"/>
                  </a:solidFill>
                  <a:latin typeface="Impact"/>
                  <a:ea typeface="+mj-ea"/>
                  <a:cs typeface="+mj-cs"/>
                </a:rPr>
                <a:t>AL</a:t>
              </a:r>
              <a:endParaRPr lang="en-GB" sz="2000" dirty="0"/>
            </a:p>
          </p:txBody>
        </p:sp>
      </p:grpSp>
      <p:sp>
        <p:nvSpPr>
          <p:cNvPr id="101" name="Rectangle 100"/>
          <p:cNvSpPr/>
          <p:nvPr/>
        </p:nvSpPr>
        <p:spPr>
          <a:xfrm>
            <a:off x="8355484" y="1991638"/>
            <a:ext cx="649537" cy="230832"/>
          </a:xfrm>
          <a:prstGeom prst="rect">
            <a:avLst/>
          </a:prstGeom>
        </p:spPr>
        <p:txBody>
          <a:bodyPr wrap="none">
            <a:spAutoFit/>
          </a:bodyPr>
          <a:lstStyle/>
          <a:p>
            <a:r>
              <a:rPr lang="en-GB" sz="900" cap="all" dirty="0" smtClean="0">
                <a:solidFill>
                  <a:prstClr val="white"/>
                </a:solidFill>
                <a:latin typeface="Impact"/>
              </a:rPr>
              <a:t>SIGUIENTE</a:t>
            </a:r>
            <a:endParaRPr lang="es-ES" sz="1100" dirty="0"/>
          </a:p>
        </p:txBody>
      </p:sp>
      <p:sp>
        <p:nvSpPr>
          <p:cNvPr id="102" name="Rectangle 101"/>
          <p:cNvSpPr/>
          <p:nvPr/>
        </p:nvSpPr>
        <p:spPr>
          <a:xfrm>
            <a:off x="52118" y="1988395"/>
            <a:ext cx="478016" cy="230832"/>
          </a:xfrm>
          <a:prstGeom prst="rect">
            <a:avLst/>
          </a:prstGeom>
        </p:spPr>
        <p:txBody>
          <a:bodyPr wrap="none">
            <a:spAutoFit/>
          </a:bodyPr>
          <a:lstStyle/>
          <a:p>
            <a:r>
              <a:rPr lang="en-GB" sz="900" cap="all" dirty="0" err="1">
                <a:solidFill>
                  <a:prstClr val="white"/>
                </a:solidFill>
                <a:latin typeface="Impact"/>
              </a:rPr>
              <a:t>atrás</a:t>
            </a:r>
            <a:endParaRPr lang="es-ES" sz="1100" dirty="0"/>
          </a:p>
        </p:txBody>
      </p:sp>
      <p:sp>
        <p:nvSpPr>
          <p:cNvPr id="103" name="TextBox 102"/>
          <p:cNvSpPr txBox="1"/>
          <p:nvPr/>
        </p:nvSpPr>
        <p:spPr>
          <a:xfrm>
            <a:off x="584400" y="867551"/>
            <a:ext cx="3584534" cy="276999"/>
          </a:xfrm>
          <a:prstGeom prst="rect">
            <a:avLst/>
          </a:prstGeom>
          <a:noFill/>
        </p:spPr>
        <p:txBody>
          <a:bodyPr wrap="square" rtlCol="0">
            <a:spAutoFit/>
          </a:bodyPr>
          <a:lstStyle/>
          <a:p>
            <a:pPr algn="ctr"/>
            <a:r>
              <a:rPr lang="en-GB" sz="1200" dirty="0" smtClean="0">
                <a:solidFill>
                  <a:schemeClr val="bg1"/>
                </a:solidFill>
                <a:latin typeface="+mj-lt"/>
              </a:rPr>
              <a:t>ACTIVIDADES DEL PATROCINADOR  </a:t>
            </a:r>
            <a:r>
              <a:rPr lang="en-GB" sz="1200" dirty="0" smtClean="0">
                <a:solidFill>
                  <a:schemeClr val="accent3"/>
                </a:solidFill>
                <a:latin typeface="+mj-lt"/>
              </a:rPr>
              <a:t>RECORDADAS</a:t>
            </a:r>
            <a:endParaRPr lang="es-ES" sz="1200" dirty="0">
              <a:solidFill>
                <a:schemeClr val="accent3"/>
              </a:solidFill>
              <a:latin typeface="+mj-lt"/>
            </a:endParaRPr>
          </a:p>
        </p:txBody>
      </p:sp>
      <p:sp>
        <p:nvSpPr>
          <p:cNvPr id="106" name="Marcador de contenido 2"/>
          <p:cNvSpPr txBox="1">
            <a:spLocks/>
          </p:cNvSpPr>
          <p:nvPr/>
        </p:nvSpPr>
        <p:spPr>
          <a:xfrm>
            <a:off x="3922060" y="663075"/>
            <a:ext cx="1964764" cy="3099386"/>
          </a:xfrm>
          <a:prstGeom prst="rect">
            <a:avLst/>
          </a:prstGeom>
        </p:spPr>
        <p:txBody>
          <a:bodyPr>
            <a:noAutofit/>
          </a:bodyPr>
          <a:lstStyle>
            <a:lvl1pPr marL="111125" indent="-111125"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1pPr>
            <a:lvl2pPr marL="271463" indent="-150813"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2pPr>
            <a:lvl3pPr marL="0" indent="0" algn="l" defTabSz="914400" rtl="0" eaLnBrk="1" latinLnBrk="0" hangingPunct="1">
              <a:spcBef>
                <a:spcPct val="20000"/>
              </a:spcBef>
              <a:buFontTx/>
              <a:buNone/>
              <a:defRPr sz="1200" kern="1200">
                <a:solidFill>
                  <a:schemeClr val="tx1"/>
                </a:solidFill>
                <a:latin typeface="+mn-lt"/>
                <a:ea typeface="+mn-ea"/>
                <a:cs typeface="+mn-cs"/>
              </a:defRPr>
            </a:lvl3pPr>
            <a:lvl4pPr marL="0" indent="0" algn="l" defTabSz="914400" rtl="0" eaLnBrk="1" latinLnBrk="0" hangingPunct="1">
              <a:spcBef>
                <a:spcPct val="20000"/>
              </a:spcBef>
              <a:buFontTx/>
              <a:buNone/>
              <a:defRPr sz="1200" kern="1200" cap="all" baseline="0">
                <a:solidFill>
                  <a:schemeClr val="tx1"/>
                </a:solidFill>
                <a:latin typeface="+mn-lt"/>
                <a:ea typeface="+mn-ea"/>
                <a:cs typeface="+mn-cs"/>
              </a:defRPr>
            </a:lvl4pPr>
            <a:lvl5pPr marL="0" indent="0" algn="l" defTabSz="914400" rtl="0" eaLnBrk="1" latinLnBrk="0" hangingPunct="1">
              <a:spcBef>
                <a:spcPct val="20000"/>
              </a:spcBef>
              <a:buFontTx/>
              <a:buNone/>
              <a:defRPr sz="1200" kern="1200" cap="all"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800" b="1" dirty="0">
                <a:solidFill>
                  <a:schemeClr val="bg1"/>
                </a:solidFill>
              </a:rPr>
              <a:t>Johnson's Baby </a:t>
            </a:r>
            <a:r>
              <a:rPr lang="en-GB" sz="800" dirty="0">
                <a:solidFill>
                  <a:schemeClr val="bg1"/>
                </a:solidFill>
              </a:rPr>
              <a:t>lanzó su campaña llamada «Hinchada» (anuncio de televisión) para la Copa Mundial FIFA junto con el lema «Cuando nace un bebé, nace un seguidor». En el contexto de la Copa Mundial, la campaña celebra la llegada de un bebé a la familia. Además, los seguidores pueden participar mediante la página de Facebook para conseguir premios y vivir el campeonato en familia. </a:t>
            </a:r>
            <a:r>
              <a:rPr lang="en-GB" sz="800" dirty="0" smtClean="0">
                <a:solidFill>
                  <a:schemeClr val="bg1"/>
                </a:solidFill>
              </a:rPr>
              <a:t>Los </a:t>
            </a:r>
            <a:r>
              <a:rPr lang="en-GB" sz="800" dirty="0" err="1" smtClean="0">
                <a:solidFill>
                  <a:schemeClr val="bg1"/>
                </a:solidFill>
              </a:rPr>
              <a:t>participantes</a:t>
            </a:r>
            <a:r>
              <a:rPr lang="en-GB" sz="800" dirty="0" smtClean="0">
                <a:solidFill>
                  <a:schemeClr val="bg1"/>
                </a:solidFill>
              </a:rPr>
              <a:t> </a:t>
            </a:r>
            <a:r>
              <a:rPr lang="en-GB" sz="800" dirty="0" err="1" smtClean="0">
                <a:solidFill>
                  <a:schemeClr val="bg1"/>
                </a:solidFill>
              </a:rPr>
              <a:t>tienen</a:t>
            </a:r>
            <a:r>
              <a:rPr lang="en-GB" sz="800" dirty="0" smtClean="0">
                <a:solidFill>
                  <a:schemeClr val="bg1"/>
                </a:solidFill>
              </a:rPr>
              <a:t> </a:t>
            </a:r>
            <a:r>
              <a:rPr lang="en-GB" sz="800" dirty="0" err="1" smtClean="0">
                <a:solidFill>
                  <a:schemeClr val="bg1"/>
                </a:solidFill>
              </a:rPr>
              <a:t>que</a:t>
            </a:r>
            <a:r>
              <a:rPr lang="en-GB" sz="800" dirty="0" smtClean="0">
                <a:solidFill>
                  <a:schemeClr val="bg1"/>
                </a:solidFill>
              </a:rPr>
              <a:t> </a:t>
            </a:r>
            <a:r>
              <a:rPr lang="en-GB" sz="800" dirty="0" err="1" smtClean="0">
                <a:solidFill>
                  <a:schemeClr val="bg1"/>
                </a:solidFill>
              </a:rPr>
              <a:t>utilizar</a:t>
            </a:r>
            <a:r>
              <a:rPr lang="en-GB" sz="800" dirty="0" smtClean="0">
                <a:solidFill>
                  <a:schemeClr val="bg1"/>
                </a:solidFill>
              </a:rPr>
              <a:t> </a:t>
            </a:r>
            <a:r>
              <a:rPr lang="en-GB" sz="800" dirty="0">
                <a:solidFill>
                  <a:schemeClr val="bg1"/>
                </a:solidFill>
              </a:rPr>
              <a:t>#</a:t>
            </a:r>
            <a:r>
              <a:rPr lang="en-GB" sz="800" dirty="0" err="1">
                <a:solidFill>
                  <a:schemeClr val="bg1"/>
                </a:solidFill>
              </a:rPr>
              <a:t>hashtags</a:t>
            </a:r>
            <a:r>
              <a:rPr lang="en-GB" sz="800" dirty="0">
                <a:solidFill>
                  <a:schemeClr val="bg1"/>
                </a:solidFill>
              </a:rPr>
              <a:t> </a:t>
            </a:r>
            <a:r>
              <a:rPr lang="en-GB" sz="800" dirty="0" err="1" smtClean="0">
                <a:solidFill>
                  <a:schemeClr val="bg1"/>
                </a:solidFill>
              </a:rPr>
              <a:t>concretos</a:t>
            </a:r>
            <a:r>
              <a:rPr lang="en-GB" sz="800" dirty="0" smtClean="0">
                <a:solidFill>
                  <a:schemeClr val="bg1"/>
                </a:solidFill>
              </a:rPr>
              <a:t> y </a:t>
            </a:r>
            <a:r>
              <a:rPr lang="en-GB" sz="800" dirty="0">
                <a:solidFill>
                  <a:schemeClr val="bg1"/>
                </a:solidFill>
              </a:rPr>
              <a:t>generar interacción en las redes sociales.</a:t>
            </a:r>
          </a:p>
        </p:txBody>
      </p:sp>
      <p:sp>
        <p:nvSpPr>
          <p:cNvPr id="107" name="TextBox 106"/>
          <p:cNvSpPr txBox="1"/>
          <p:nvPr/>
        </p:nvSpPr>
        <p:spPr>
          <a:xfrm>
            <a:off x="72736" y="4590375"/>
            <a:ext cx="7568313" cy="272382"/>
          </a:xfrm>
          <a:prstGeom prst="rect">
            <a:avLst/>
          </a:prstGeom>
          <a:noFill/>
        </p:spPr>
        <p:txBody>
          <a:bodyPr wrap="square" rtlCol="0">
            <a:spAutoFit/>
          </a:bodyPr>
          <a:lstStyle/>
          <a:p>
            <a:pPr>
              <a:lnSpc>
                <a:spcPct val="90000"/>
              </a:lnSpc>
            </a:pPr>
            <a:r>
              <a:rPr lang="en-GB" sz="650" b="1" dirty="0">
                <a:solidFill>
                  <a:schemeClr val="bg1"/>
                </a:solidFill>
              </a:rPr>
              <a:t>Fuente: </a:t>
            </a:r>
            <a:r>
              <a:rPr lang="en-GB" sz="650" dirty="0">
                <a:solidFill>
                  <a:schemeClr val="bg1"/>
                </a:solidFill>
              </a:rPr>
              <a:t>Diagramas de OMG basados en encuestados no contrarios al fútbol ni a la Copa Mundial 2014. Trabajo de campo: Del 21 al 28 de mayo de 2014, muestras regionales: América Latina N = 606 (México, Brasil y Argentina). No se proporcionaron datos debido al reducido tamaño de la muestra.</a:t>
            </a:r>
            <a:endParaRPr lang="es-ES" sz="800" dirty="0">
              <a:solidFill>
                <a:schemeClr val="bg1"/>
              </a:solidFill>
            </a:endParaRPr>
          </a:p>
        </p:txBody>
      </p:sp>
      <p:graphicFrame>
        <p:nvGraphicFramePr>
          <p:cNvPr id="59" name="Chart 90"/>
          <p:cNvGraphicFramePr/>
          <p:nvPr>
            <p:extLst>
              <p:ext uri="{D42A27DB-BD31-4B8C-83A1-F6EECF244321}">
                <p14:modId xmlns:p14="http://schemas.microsoft.com/office/powerpoint/2010/main" val="4194892217"/>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26"/>
          </a:graphicData>
        </a:graphic>
      </p:graphicFrame>
    </p:spTree>
    <p:extLst>
      <p:ext uri="{BB962C8B-B14F-4D97-AF65-F5344CB8AC3E}">
        <p14:creationId xmlns:p14="http://schemas.microsoft.com/office/powerpoint/2010/main" val="10377334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rot="266323">
            <a:off x="3152117" y="3394867"/>
            <a:ext cx="2113132" cy="1188637"/>
            <a:chOff x="3008281" y="3394867"/>
            <a:chExt cx="2113132" cy="1188637"/>
          </a:xfrm>
        </p:grpSpPr>
        <p:pic>
          <p:nvPicPr>
            <p:cNvPr id="274434" name="Picture 2" descr="http://i.vimeocdn.com/video/477895137_640.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008281" y="3394867"/>
              <a:ext cx="2113132" cy="1188637"/>
            </a:xfrm>
            <a:prstGeom prst="rect">
              <a:avLst/>
            </a:prstGeom>
            <a:noFill/>
            <a:extLst>
              <a:ext uri="{909E8E84-426E-40dd-AFC4-6F175D3DCCD1}">
                <a14:hiddenFill xmlns:a14="http://schemas.microsoft.com/office/drawing/2010/main">
                  <a:solidFill>
                    <a:srgbClr val="FFFFFF"/>
                  </a:solidFill>
                </a14:hiddenFill>
              </a:ext>
            </a:extLst>
          </p:spPr>
        </p:pic>
        <p:pic>
          <p:nvPicPr>
            <p:cNvPr id="274436" name="Picture 4" descr="http://4.bp.blogspot.com/-nBLtajyPXlw/UX23_aFf6_I/AAAAAAAAAc8/fJiTyNEqPkY/s300/KOLBI.JPG.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08281" y="4198692"/>
              <a:ext cx="324525" cy="38481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itle 1"/>
          <p:cNvSpPr>
            <a:spLocks noGrp="1"/>
          </p:cNvSpPr>
          <p:nvPr>
            <p:ph type="title"/>
          </p:nvPr>
        </p:nvSpPr>
        <p:spPr>
          <a:xfrm>
            <a:off x="123650" y="560529"/>
            <a:ext cx="8229600" cy="376826"/>
          </a:xfrm>
        </p:spPr>
        <p:txBody>
          <a:bodyPr/>
          <a:lstStyle/>
          <a:p>
            <a:pPr lvl="0">
              <a:spcBef>
                <a:spcPts val="0"/>
              </a:spcBef>
            </a:pPr>
            <a:r>
              <a:rPr lang="es" dirty="0"/>
              <a:t>Otras actividades promocionales de la Copa Mundial</a:t>
            </a:r>
            <a:br>
              <a:rPr lang="es" dirty="0"/>
            </a:br>
            <a:r>
              <a:rPr lang="es" sz="4400" dirty="0">
                <a:solidFill>
                  <a:schemeClr val="accent3"/>
                </a:solidFill>
              </a:rPr>
              <a:t>en América Latina</a:t>
            </a:r>
            <a:endParaRPr lang="en-GB" sz="4400" dirty="0">
              <a:solidFill>
                <a:schemeClr val="accent3"/>
              </a:solidFill>
            </a:endParaRPr>
          </a:p>
        </p:txBody>
      </p:sp>
      <p:pic>
        <p:nvPicPr>
          <p:cNvPr id="26" name="Imagen 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rot="21439183">
            <a:off x="558802" y="1262062"/>
            <a:ext cx="1179289" cy="1501385"/>
          </a:xfrm>
          <a:prstGeom prst="rect">
            <a:avLst/>
          </a:prstGeom>
        </p:spPr>
      </p:pic>
      <p:pic>
        <p:nvPicPr>
          <p:cNvPr id="27" name="Imagen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1138" y="3080455"/>
            <a:ext cx="1368972" cy="123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Imagen 1"/>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rot="21344585">
            <a:off x="3298039" y="836025"/>
            <a:ext cx="2009846" cy="1507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rot="21381475">
            <a:off x="6675590" y="2394040"/>
            <a:ext cx="2076599" cy="11646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2" name="Group 31"/>
          <p:cNvGrpSpPr/>
          <p:nvPr/>
        </p:nvGrpSpPr>
        <p:grpSpPr>
          <a:xfrm>
            <a:off x="6142207" y="133628"/>
            <a:ext cx="2876777" cy="453189"/>
            <a:chOff x="6398302" y="139489"/>
            <a:chExt cx="2876777" cy="453189"/>
          </a:xfrm>
        </p:grpSpPr>
        <p:sp>
          <p:nvSpPr>
            <p:cNvPr id="33" name="TextBox 32"/>
            <p:cNvSpPr txBox="1"/>
            <p:nvPr/>
          </p:nvSpPr>
          <p:spPr>
            <a:xfrm>
              <a:off x="6884616" y="284901"/>
              <a:ext cx="2390463" cy="307777"/>
            </a:xfrm>
            <a:prstGeom prst="rect">
              <a:avLst/>
            </a:prstGeom>
            <a:noFill/>
          </p:spPr>
          <p:txBody>
            <a:bodyPr wrap="none" rtlCol="0">
              <a:spAutoFit/>
            </a:bodyPr>
            <a:lstStyle/>
            <a:p>
              <a:r>
                <a:rPr lang="en-GB" sz="1400" cap="all" dirty="0" err="1">
                  <a:solidFill>
                    <a:schemeClr val="bg1"/>
                  </a:solidFill>
                  <a:latin typeface="+mj-lt"/>
                  <a:ea typeface="+mj-ea"/>
                  <a:cs typeface="+mj-cs"/>
                </a:rPr>
                <a:t>Patrocinadores</a:t>
              </a:r>
              <a:r>
                <a:rPr lang="en-GB" sz="1400" cap="all" dirty="0">
                  <a:solidFill>
                    <a:schemeClr val="bg1"/>
                  </a:solidFill>
                  <a:latin typeface="+mj-lt"/>
                  <a:ea typeface="+mj-ea"/>
                  <a:cs typeface="+mj-cs"/>
                </a:rPr>
                <a:t> no </a:t>
              </a:r>
              <a:r>
                <a:rPr lang="en-GB" sz="1400" cap="all" dirty="0" err="1">
                  <a:solidFill>
                    <a:schemeClr val="bg1"/>
                  </a:solidFill>
                  <a:latin typeface="+mj-lt"/>
                  <a:ea typeface="+mj-ea"/>
                  <a:cs typeface="+mj-cs"/>
                </a:rPr>
                <a:t>oficiales</a:t>
              </a:r>
              <a:endParaRPr lang="en-GB" sz="1400" cap="all" dirty="0">
                <a:solidFill>
                  <a:schemeClr val="bg1"/>
                </a:solidFill>
                <a:latin typeface="+mj-lt"/>
                <a:ea typeface="+mj-ea"/>
                <a:cs typeface="+mj-cs"/>
              </a:endParaRPr>
            </a:p>
          </p:txBody>
        </p:sp>
        <p:pic>
          <p:nvPicPr>
            <p:cNvPr id="34" name="Picture 33"/>
            <p:cNvPicPr>
              <a:picLocks noChangeAspect="1"/>
            </p:cNvPicPr>
            <p:nvPr/>
          </p:nvPicPr>
          <p:blipFill rotWithShape="1">
            <a:blip r:embed="rId8" cstate="screen">
              <a:extLst>
                <a:ext uri="{28A0092B-C50C-407E-A947-70E740481C1C}">
                  <a14:useLocalDpi xmlns:a14="http://schemas.microsoft.com/office/drawing/2010/main"/>
                </a:ext>
              </a:extLst>
            </a:blip>
            <a:srcRect l="-1"/>
            <a:stretch/>
          </p:blipFill>
          <p:spPr>
            <a:xfrm>
              <a:off x="6398302" y="139489"/>
              <a:ext cx="512767" cy="393564"/>
            </a:xfrm>
            <a:prstGeom prst="rect">
              <a:avLst/>
            </a:prstGeom>
          </p:spPr>
        </p:pic>
      </p:grpSp>
      <p:sp>
        <p:nvSpPr>
          <p:cNvPr id="4" name="Rectangle 3"/>
          <p:cNvSpPr/>
          <p:nvPr/>
        </p:nvSpPr>
        <p:spPr>
          <a:xfrm rot="21398535">
            <a:off x="1728135" y="1149680"/>
            <a:ext cx="1321260" cy="1591756"/>
          </a:xfrm>
          <a:prstGeom prst="rect">
            <a:avLst/>
          </a:prstGeom>
          <a:solidFill>
            <a:schemeClr val="accent3"/>
          </a:solidFill>
          <a:effectLst>
            <a:outerShdw blurRad="50800" dist="38100" dir="2700000" algn="tl" rotWithShape="0">
              <a:prstClr val="black">
                <a:alpha val="40000"/>
              </a:prstClr>
            </a:outerShdw>
          </a:effectLst>
        </p:spPr>
        <p:txBody>
          <a:bodyPr wrap="square">
            <a:noAutofit/>
          </a:bodyPr>
          <a:lstStyle/>
          <a:p>
            <a:pPr lvl="0"/>
            <a:r>
              <a:rPr lang="en-GB" sz="1000" dirty="0">
                <a:solidFill>
                  <a:srgbClr val="262626"/>
                </a:solidFill>
                <a:latin typeface="Impact"/>
              </a:rPr>
              <a:t>ARGENTINA</a:t>
            </a:r>
          </a:p>
          <a:p>
            <a:pPr lvl="0"/>
            <a:r>
              <a:rPr lang="en-GB" sz="800" dirty="0">
                <a:solidFill>
                  <a:srgbClr val="262626"/>
                </a:solidFill>
              </a:rPr>
              <a:t>DANONE</a:t>
            </a:r>
          </a:p>
          <a:p>
            <a:r>
              <a:rPr lang="es" sz="800" dirty="0"/>
              <a:t>Recientemente, la marca lanzó una campaña con el hashtag #Salidelaburbuja que se centraba en la afición y la cábala y que permitía a la gente contactar más de cerca con el producto de forma diferente y más interactiva.</a:t>
            </a:r>
          </a:p>
        </p:txBody>
      </p:sp>
      <p:sp>
        <p:nvSpPr>
          <p:cNvPr id="35" name="Rectangle 34"/>
          <p:cNvSpPr/>
          <p:nvPr/>
        </p:nvSpPr>
        <p:spPr>
          <a:xfrm rot="261834">
            <a:off x="1546120" y="3110804"/>
            <a:ext cx="1463763" cy="1313073"/>
          </a:xfrm>
          <a:prstGeom prst="rect">
            <a:avLst/>
          </a:prstGeom>
          <a:solidFill>
            <a:schemeClr val="accent3"/>
          </a:solidFill>
          <a:effectLst>
            <a:outerShdw blurRad="50800" dist="38100" dir="2700000" algn="tl" rotWithShape="0">
              <a:prstClr val="black">
                <a:alpha val="40000"/>
              </a:prstClr>
            </a:outerShdw>
          </a:effectLst>
        </p:spPr>
        <p:txBody>
          <a:bodyPr wrap="square">
            <a:noAutofit/>
          </a:bodyPr>
          <a:lstStyle/>
          <a:p>
            <a:pPr lvl="0"/>
            <a:r>
              <a:rPr lang="en-GB" sz="1000" dirty="0">
                <a:solidFill>
                  <a:srgbClr val="262626"/>
                </a:solidFill>
                <a:latin typeface="Impact"/>
              </a:rPr>
              <a:t>MEXICO</a:t>
            </a:r>
          </a:p>
          <a:p>
            <a:r>
              <a:rPr lang="es" sz="800" dirty="0"/>
              <a:t>Grupo Modelo. México regaló más de 1000 viajes a la Copa Mundial de Brasil por medio de los códigos que había en las tapas de sus productos. La gente participó en concursos para conseguir billetes.</a:t>
            </a:r>
          </a:p>
        </p:txBody>
      </p:sp>
      <p:sp>
        <p:nvSpPr>
          <p:cNvPr id="36" name="Rectangle 35"/>
          <p:cNvSpPr/>
          <p:nvPr/>
        </p:nvSpPr>
        <p:spPr>
          <a:xfrm>
            <a:off x="3215459" y="2229686"/>
            <a:ext cx="2283705" cy="835038"/>
          </a:xfrm>
          <a:prstGeom prst="rect">
            <a:avLst/>
          </a:prstGeom>
          <a:solidFill>
            <a:schemeClr val="accent3"/>
          </a:solidFill>
          <a:effectLst>
            <a:outerShdw blurRad="50800" dist="38100" dir="2700000" algn="tl" rotWithShape="0">
              <a:prstClr val="black">
                <a:alpha val="40000"/>
              </a:prstClr>
            </a:outerShdw>
          </a:effectLst>
        </p:spPr>
        <p:txBody>
          <a:bodyPr wrap="square">
            <a:noAutofit/>
          </a:bodyPr>
          <a:lstStyle/>
          <a:p>
            <a:pPr lvl="0"/>
            <a:r>
              <a:rPr lang="en-GB" sz="1000" dirty="0">
                <a:solidFill>
                  <a:srgbClr val="262626"/>
                </a:solidFill>
                <a:latin typeface="Impact"/>
              </a:rPr>
              <a:t>COLOMBIA</a:t>
            </a:r>
          </a:p>
          <a:p>
            <a:pPr lvl="0"/>
            <a:r>
              <a:rPr lang="en-GB" sz="800" dirty="0">
                <a:solidFill>
                  <a:srgbClr val="262626"/>
                </a:solidFill>
              </a:rPr>
              <a:t>ARIEL</a:t>
            </a:r>
          </a:p>
          <a:p>
            <a:r>
              <a:rPr lang="es" sz="800" dirty="0"/>
              <a:t>Aprovecha la atención obtenida por la Copa Mundial y usa la camiseta oficial como protagonista del nuevo anuncio de Ariel líquido.</a:t>
            </a:r>
          </a:p>
          <a:p>
            <a:pPr lvl="0"/>
            <a:r>
              <a:rPr lang="en-GB" sz="800" dirty="0" smtClean="0">
                <a:solidFill>
                  <a:srgbClr val="262626"/>
                </a:solidFill>
              </a:rPr>
              <a:t>.</a:t>
            </a:r>
            <a:endParaRPr lang="en-GB" sz="800" dirty="0">
              <a:solidFill>
                <a:srgbClr val="262626"/>
              </a:solidFill>
            </a:endParaRPr>
          </a:p>
        </p:txBody>
      </p:sp>
      <p:sp>
        <p:nvSpPr>
          <p:cNvPr id="37" name="Rectangle 36"/>
          <p:cNvSpPr/>
          <p:nvPr/>
        </p:nvSpPr>
        <p:spPr>
          <a:xfrm>
            <a:off x="4998300" y="3195943"/>
            <a:ext cx="1609081" cy="1478823"/>
          </a:xfrm>
          <a:prstGeom prst="rect">
            <a:avLst/>
          </a:prstGeom>
          <a:solidFill>
            <a:schemeClr val="accent3"/>
          </a:solidFill>
          <a:effectLst>
            <a:outerShdw blurRad="50800" dist="38100" dir="2700000" algn="tl" rotWithShape="0">
              <a:prstClr val="black">
                <a:alpha val="40000"/>
              </a:prstClr>
            </a:outerShdw>
          </a:effectLst>
        </p:spPr>
        <p:txBody>
          <a:bodyPr wrap="square">
            <a:noAutofit/>
          </a:bodyPr>
          <a:lstStyle/>
          <a:p>
            <a:pPr lvl="0"/>
            <a:r>
              <a:rPr lang="en-GB" sz="1000" dirty="0">
                <a:solidFill>
                  <a:srgbClr val="262626"/>
                </a:solidFill>
                <a:latin typeface="Impact"/>
              </a:rPr>
              <a:t>COSTA RICA </a:t>
            </a:r>
          </a:p>
          <a:p>
            <a:pPr lvl="0"/>
            <a:r>
              <a:rPr lang="en-GB" sz="800" dirty="0">
                <a:solidFill>
                  <a:srgbClr val="262626"/>
                </a:solidFill>
              </a:rPr>
              <a:t>KOLBI</a:t>
            </a:r>
          </a:p>
          <a:p>
            <a:pPr lvl="0"/>
            <a:r>
              <a:rPr lang="es" sz="800" dirty="0"/>
              <a:t>Kolbi, proveedor de telecomunicaciones nacional de Costa Rica, cuenta con diferentes promociones diarias en Facebook y Twitter, además de para los compradores de sus productos. Acaban de lanzar una cuenta atrás hasta la Copa Mundial</a:t>
            </a:r>
            <a:endParaRPr lang="en-GB" sz="800" dirty="0">
              <a:solidFill>
                <a:srgbClr val="262626"/>
              </a:solidFill>
            </a:endParaRPr>
          </a:p>
        </p:txBody>
      </p:sp>
      <p:sp>
        <p:nvSpPr>
          <p:cNvPr id="39" name="Rectangle 38"/>
          <p:cNvSpPr/>
          <p:nvPr/>
        </p:nvSpPr>
        <p:spPr>
          <a:xfrm rot="163269">
            <a:off x="6676212" y="3398560"/>
            <a:ext cx="2132809" cy="1202158"/>
          </a:xfrm>
          <a:prstGeom prst="rect">
            <a:avLst/>
          </a:prstGeom>
          <a:solidFill>
            <a:schemeClr val="accent3"/>
          </a:solidFill>
          <a:effectLst>
            <a:outerShdw blurRad="50800" dist="38100" dir="2700000" algn="tl" rotWithShape="0">
              <a:prstClr val="black">
                <a:alpha val="40000"/>
              </a:prstClr>
            </a:outerShdw>
          </a:effectLst>
        </p:spPr>
        <p:txBody>
          <a:bodyPr wrap="square">
            <a:noAutofit/>
          </a:bodyPr>
          <a:lstStyle/>
          <a:p>
            <a:pPr lvl="0"/>
            <a:r>
              <a:rPr lang="en-GB" sz="1000" dirty="0">
                <a:solidFill>
                  <a:srgbClr val="262626"/>
                </a:solidFill>
                <a:latin typeface="Impact"/>
              </a:rPr>
              <a:t>CHILE</a:t>
            </a:r>
          </a:p>
          <a:p>
            <a:r>
              <a:rPr lang="en-GB" sz="800" dirty="0" smtClean="0">
                <a:solidFill>
                  <a:srgbClr val="262626"/>
                </a:solidFill>
              </a:rPr>
              <a:t>ENTEL </a:t>
            </a:r>
          </a:p>
          <a:p>
            <a:r>
              <a:rPr lang="es" sz="800" i="1" dirty="0" smtClean="0"/>
              <a:t>El </a:t>
            </a:r>
            <a:r>
              <a:rPr lang="es" sz="800" i="1" dirty="0"/>
              <a:t>Rey Arturo</a:t>
            </a:r>
            <a:r>
              <a:rPr lang="es" sz="800" dirty="0"/>
              <a:t>, reinventada para la Copa Mundial, narra la historia de un gran resurgimiento histórico donde Arturo Vidal interpreta al Rey Arturo y la afición a los soldados en el combate por Brasilburgo en la Copa Mundial. #vamoscontodo.</a:t>
            </a:r>
          </a:p>
        </p:txBody>
      </p:sp>
      <p:pic>
        <p:nvPicPr>
          <p:cNvPr id="40" name="Picture 39"/>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rot="372299">
            <a:off x="5593518" y="1031186"/>
            <a:ext cx="1454175" cy="874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 name="Rectangle 40"/>
          <p:cNvSpPr/>
          <p:nvPr/>
        </p:nvSpPr>
        <p:spPr>
          <a:xfrm rot="21422850">
            <a:off x="6960531" y="782986"/>
            <a:ext cx="2069423" cy="1503171"/>
          </a:xfrm>
          <a:prstGeom prst="rect">
            <a:avLst/>
          </a:prstGeom>
          <a:solidFill>
            <a:schemeClr val="accent3"/>
          </a:solidFill>
          <a:effectLst>
            <a:outerShdw blurRad="50800" dist="38100" dir="2700000" algn="tl" rotWithShape="0">
              <a:prstClr val="black">
                <a:alpha val="40000"/>
              </a:prstClr>
            </a:outerShdw>
          </a:effectLst>
        </p:spPr>
        <p:txBody>
          <a:bodyPr wrap="square">
            <a:noAutofit/>
          </a:bodyPr>
          <a:lstStyle/>
          <a:p>
            <a:pPr lvl="0"/>
            <a:r>
              <a:rPr lang="en-GB" sz="1000" dirty="0">
                <a:solidFill>
                  <a:srgbClr val="262626"/>
                </a:solidFill>
                <a:latin typeface="Impact"/>
              </a:rPr>
              <a:t>Honduras</a:t>
            </a:r>
          </a:p>
          <a:p>
            <a:pPr lvl="0"/>
            <a:r>
              <a:rPr lang="en-GB" sz="800" dirty="0">
                <a:solidFill>
                  <a:srgbClr val="262626"/>
                </a:solidFill>
              </a:rPr>
              <a:t>LA CURACAO</a:t>
            </a:r>
          </a:p>
          <a:p>
            <a:pPr lvl="0"/>
            <a:r>
              <a:rPr lang="en-GB" sz="800" dirty="0" err="1"/>
              <a:t>Una</a:t>
            </a:r>
            <a:r>
              <a:rPr lang="en-GB" sz="800" dirty="0"/>
              <a:t> de </a:t>
            </a:r>
            <a:r>
              <a:rPr lang="en-GB" sz="800" dirty="0" err="1"/>
              <a:t>las</a:t>
            </a:r>
            <a:r>
              <a:rPr lang="en-GB" sz="800" dirty="0"/>
              <a:t> </a:t>
            </a:r>
            <a:r>
              <a:rPr lang="en-GB" sz="800" dirty="0" err="1"/>
              <a:t>tiendas</a:t>
            </a:r>
            <a:r>
              <a:rPr lang="en-GB" sz="800" dirty="0"/>
              <a:t> </a:t>
            </a:r>
            <a:r>
              <a:rPr lang="en-GB" sz="800" dirty="0" err="1"/>
              <a:t>más</a:t>
            </a:r>
            <a:r>
              <a:rPr lang="en-GB" sz="800" dirty="0"/>
              <a:t> </a:t>
            </a:r>
            <a:r>
              <a:rPr lang="en-GB" sz="800" dirty="0" err="1"/>
              <a:t>importantes</a:t>
            </a:r>
            <a:r>
              <a:rPr lang="en-GB" sz="800" dirty="0"/>
              <a:t> </a:t>
            </a:r>
            <a:r>
              <a:rPr lang="en-GB" sz="800" dirty="0" err="1"/>
              <a:t>ofrece</a:t>
            </a:r>
            <a:r>
              <a:rPr lang="en-GB" sz="800" dirty="0"/>
              <a:t> </a:t>
            </a:r>
            <a:r>
              <a:rPr lang="en-GB" sz="800" dirty="0" err="1"/>
              <a:t>promociones</a:t>
            </a:r>
            <a:r>
              <a:rPr lang="en-GB" sz="800" dirty="0"/>
              <a:t> </a:t>
            </a:r>
            <a:r>
              <a:rPr lang="en-GB" sz="800" dirty="0" err="1"/>
              <a:t>especiales</a:t>
            </a:r>
            <a:r>
              <a:rPr lang="en-GB" sz="800" dirty="0"/>
              <a:t> y </a:t>
            </a:r>
            <a:r>
              <a:rPr lang="en-GB" sz="800" dirty="0" err="1"/>
              <a:t>descuentos</a:t>
            </a:r>
            <a:r>
              <a:rPr lang="en-GB" sz="800" dirty="0"/>
              <a:t> a sus </a:t>
            </a:r>
            <a:r>
              <a:rPr lang="en-GB" sz="800" dirty="0" err="1"/>
              <a:t>clientes</a:t>
            </a:r>
            <a:r>
              <a:rPr lang="en-GB" sz="800" dirty="0"/>
              <a:t> </a:t>
            </a:r>
            <a:r>
              <a:rPr lang="en-GB" sz="800" dirty="0" err="1"/>
              <a:t>usando</a:t>
            </a:r>
            <a:r>
              <a:rPr lang="en-GB" sz="800" dirty="0"/>
              <a:t> la Copa Mundial </a:t>
            </a:r>
            <a:r>
              <a:rPr lang="en-GB" sz="800" dirty="0" err="1"/>
              <a:t>como</a:t>
            </a:r>
            <a:r>
              <a:rPr lang="en-GB" sz="800" dirty="0"/>
              <a:t> </a:t>
            </a:r>
            <a:r>
              <a:rPr lang="en-GB" sz="800" dirty="0" err="1"/>
              <a:t>centro</a:t>
            </a:r>
            <a:r>
              <a:rPr lang="en-GB" sz="800" dirty="0"/>
              <a:t> de </a:t>
            </a:r>
            <a:r>
              <a:rPr lang="en-GB" sz="800" dirty="0" err="1"/>
              <a:t>su</a:t>
            </a:r>
            <a:r>
              <a:rPr lang="en-GB" sz="800" dirty="0"/>
              <a:t> </a:t>
            </a:r>
            <a:r>
              <a:rPr lang="en-GB" sz="800" dirty="0" err="1"/>
              <a:t>comunicación</a:t>
            </a:r>
            <a:r>
              <a:rPr lang="en-GB" sz="800" dirty="0"/>
              <a:t>. Su </a:t>
            </a:r>
            <a:r>
              <a:rPr lang="en-GB" sz="800" dirty="0" err="1"/>
              <a:t>lema</a:t>
            </a:r>
            <a:r>
              <a:rPr lang="en-GB" sz="800" dirty="0"/>
              <a:t> «La Copa Mundial de </a:t>
            </a:r>
            <a:r>
              <a:rPr lang="en-GB" sz="800" dirty="0" err="1"/>
              <a:t>tu</a:t>
            </a:r>
            <a:r>
              <a:rPr lang="en-GB" sz="800" dirty="0"/>
              <a:t> </a:t>
            </a:r>
            <a:r>
              <a:rPr lang="en-GB" sz="800" dirty="0" err="1"/>
              <a:t>vida</a:t>
            </a:r>
            <a:r>
              <a:rPr lang="en-GB" sz="800" dirty="0"/>
              <a:t>», se </a:t>
            </a:r>
            <a:r>
              <a:rPr lang="en-GB" sz="800" dirty="0" err="1"/>
              <a:t>puede</a:t>
            </a:r>
            <a:r>
              <a:rPr lang="en-GB" sz="800" dirty="0"/>
              <a:t> </a:t>
            </a:r>
            <a:r>
              <a:rPr lang="en-GB" sz="800" dirty="0" err="1"/>
              <a:t>encontrar</a:t>
            </a:r>
            <a:r>
              <a:rPr lang="en-GB" sz="800" dirty="0"/>
              <a:t> en </a:t>
            </a:r>
            <a:r>
              <a:rPr lang="en-GB" sz="800" dirty="0" err="1"/>
              <a:t>su</a:t>
            </a:r>
            <a:r>
              <a:rPr lang="en-GB" sz="800" dirty="0"/>
              <a:t> </a:t>
            </a:r>
            <a:r>
              <a:rPr lang="en-GB" sz="800" dirty="0" err="1">
                <a:hlinkClick r:id="rId10"/>
              </a:rPr>
              <a:t>página</a:t>
            </a:r>
            <a:r>
              <a:rPr lang="en-GB" sz="800" dirty="0">
                <a:hlinkClick r:id="rId10"/>
              </a:rPr>
              <a:t> web</a:t>
            </a:r>
            <a:r>
              <a:rPr lang="en-GB" sz="800" dirty="0"/>
              <a:t>, </a:t>
            </a:r>
            <a:r>
              <a:rPr lang="en-GB" sz="800" dirty="0" err="1"/>
              <a:t>así</a:t>
            </a:r>
            <a:r>
              <a:rPr lang="en-GB" sz="800" dirty="0"/>
              <a:t> </a:t>
            </a:r>
            <a:r>
              <a:rPr lang="en-GB" sz="800" dirty="0" err="1"/>
              <a:t>como</a:t>
            </a:r>
            <a:r>
              <a:rPr lang="en-GB" sz="800" dirty="0"/>
              <a:t> en </a:t>
            </a:r>
            <a:r>
              <a:rPr lang="en-GB" sz="800" dirty="0" err="1"/>
              <a:t>medios</a:t>
            </a:r>
            <a:r>
              <a:rPr lang="en-GB" sz="800" dirty="0"/>
              <a:t> </a:t>
            </a:r>
            <a:r>
              <a:rPr lang="en-GB" sz="800" dirty="0" err="1"/>
              <a:t>impresos</a:t>
            </a:r>
            <a:r>
              <a:rPr lang="en-GB" sz="800" dirty="0"/>
              <a:t>, </a:t>
            </a:r>
            <a:r>
              <a:rPr lang="en-GB" sz="800" dirty="0" err="1"/>
              <a:t>publicidad</a:t>
            </a:r>
            <a:r>
              <a:rPr lang="en-GB" sz="800" dirty="0"/>
              <a:t> en </a:t>
            </a:r>
            <a:r>
              <a:rPr lang="en-GB" sz="800" dirty="0" err="1"/>
              <a:t>exteriores</a:t>
            </a:r>
            <a:r>
              <a:rPr lang="en-GB" sz="800" dirty="0"/>
              <a:t> y </a:t>
            </a:r>
            <a:r>
              <a:rPr lang="en-GB" sz="800" dirty="0" err="1"/>
              <a:t>anuncios</a:t>
            </a:r>
            <a:r>
              <a:rPr lang="en-GB" sz="800" dirty="0"/>
              <a:t> en Internet</a:t>
            </a:r>
            <a:endParaRPr lang="en-GB" sz="800" dirty="0">
              <a:solidFill>
                <a:srgbClr val="262626"/>
              </a:solidFill>
            </a:endParaRPr>
          </a:p>
        </p:txBody>
      </p:sp>
      <p:pic>
        <p:nvPicPr>
          <p:cNvPr id="2" name="Picture 1"/>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1476268" y="1098940"/>
            <a:ext cx="252000" cy="252000"/>
          </a:xfrm>
          <a:prstGeom prst="rect">
            <a:avLst/>
          </a:prstGeom>
        </p:spPr>
      </p:pic>
      <p:pic>
        <p:nvPicPr>
          <p:cNvPr id="38" name="Picture 37"/>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1426167" y="2933911"/>
            <a:ext cx="252000" cy="252000"/>
          </a:xfrm>
          <a:prstGeom prst="rect">
            <a:avLst/>
          </a:prstGeom>
        </p:spPr>
      </p:pic>
      <p:pic>
        <p:nvPicPr>
          <p:cNvPr id="42" name="Picture 41"/>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164954" y="2030843"/>
            <a:ext cx="252000" cy="252000"/>
          </a:xfrm>
          <a:prstGeom prst="rect">
            <a:avLst/>
          </a:prstGeom>
        </p:spPr>
      </p:pic>
      <p:pic>
        <p:nvPicPr>
          <p:cNvPr id="43" name="Picture 42"/>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4783574" y="3279141"/>
            <a:ext cx="252000" cy="252000"/>
          </a:xfrm>
          <a:prstGeom prst="rect">
            <a:avLst/>
          </a:prstGeom>
        </p:spPr>
      </p:pic>
      <p:pic>
        <p:nvPicPr>
          <p:cNvPr id="44" name="Picture 43"/>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6776592" y="663712"/>
            <a:ext cx="252000" cy="252000"/>
          </a:xfrm>
          <a:prstGeom prst="rect">
            <a:avLst/>
          </a:prstGeom>
        </p:spPr>
      </p:pic>
      <p:pic>
        <p:nvPicPr>
          <p:cNvPr id="45" name="Picture 44"/>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6551774" y="3172543"/>
            <a:ext cx="252000" cy="252000"/>
          </a:xfrm>
          <a:prstGeom prst="rect">
            <a:avLst/>
          </a:prstGeom>
        </p:spPr>
      </p:pic>
      <p:sp>
        <p:nvSpPr>
          <p:cNvPr id="47" name="Chevron 46">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48" name="Chevron 47">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46" name="Rectangle 45">
            <a:hlinkClick r:id="rId1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49" name="Group 48"/>
          <p:cNvGrpSpPr/>
          <p:nvPr/>
        </p:nvGrpSpPr>
        <p:grpSpPr>
          <a:xfrm>
            <a:off x="1637994" y="4734632"/>
            <a:ext cx="7506006" cy="417693"/>
            <a:chOff x="1637994" y="4734632"/>
            <a:chExt cx="7506006" cy="417693"/>
          </a:xfrm>
        </p:grpSpPr>
        <p:grpSp>
          <p:nvGrpSpPr>
            <p:cNvPr id="50" name="Group 49"/>
            <p:cNvGrpSpPr/>
            <p:nvPr/>
          </p:nvGrpSpPr>
          <p:grpSpPr>
            <a:xfrm>
              <a:off x="1637994" y="4835525"/>
              <a:ext cx="7506006" cy="316800"/>
              <a:chOff x="1914453" y="4835525"/>
              <a:chExt cx="8255647" cy="316800"/>
            </a:xfrm>
          </p:grpSpPr>
          <p:sp>
            <p:nvSpPr>
              <p:cNvPr id="52" name="Rectangle 51">
                <a:hlinkClick r:id="rId1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53" name="Rectangle 52">
                <a:hlinkClick r:id="rId1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54" name="Rectangle 53">
                <a:hlinkClick r:id="rId2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55" name="Rectangle 54">
                <a:hlinkClick r:id="rId2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56" name="Rectangle 55">
                <a:hlinkClick r:id="rId2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57" name="Rectangle 56">
                <a:hlinkClick r:id="rId23"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58" name="Rectangle 57">
                <a:hlinkClick r:id="rId2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59" name="Rectangle 58">
                <a:hlinkClick r:id="rId2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51" name="Isosceles Triangle 50"/>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0" name="TextBox 59"/>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Tree>
    <p:extLst>
      <p:ext uri="{BB962C8B-B14F-4D97-AF65-F5344CB8AC3E}">
        <p14:creationId xmlns:p14="http://schemas.microsoft.com/office/powerpoint/2010/main" val="3240894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Freeform 65"/>
          <p:cNvSpPr/>
          <p:nvPr/>
        </p:nvSpPr>
        <p:spPr>
          <a:xfrm>
            <a:off x="-71252" y="-47501"/>
            <a:ext cx="6852062" cy="4156363"/>
          </a:xfrm>
          <a:custGeom>
            <a:avLst/>
            <a:gdLst>
              <a:gd name="connsiteX0" fmla="*/ 6127667 w 6531428"/>
              <a:gd name="connsiteY0" fmla="*/ 3883231 h 3883231"/>
              <a:gd name="connsiteX1" fmla="*/ 0 w 6531428"/>
              <a:gd name="connsiteY1" fmla="*/ 1757548 h 3883231"/>
              <a:gd name="connsiteX2" fmla="*/ 1591293 w 6531428"/>
              <a:gd name="connsiteY2" fmla="*/ 427512 h 3883231"/>
              <a:gd name="connsiteX3" fmla="*/ 5617028 w 6531428"/>
              <a:gd name="connsiteY3" fmla="*/ 0 h 3883231"/>
              <a:gd name="connsiteX4" fmla="*/ 6531428 w 6531428"/>
              <a:gd name="connsiteY4" fmla="*/ 3396343 h 3883231"/>
              <a:gd name="connsiteX0" fmla="*/ 6127667 w 6531428"/>
              <a:gd name="connsiteY0" fmla="*/ 3788229 h 3788229"/>
              <a:gd name="connsiteX1" fmla="*/ 0 w 6531428"/>
              <a:gd name="connsiteY1" fmla="*/ 1662546 h 3788229"/>
              <a:gd name="connsiteX2" fmla="*/ 1591293 w 6531428"/>
              <a:gd name="connsiteY2" fmla="*/ 332510 h 3788229"/>
              <a:gd name="connsiteX3" fmla="*/ 4892633 w 6531428"/>
              <a:gd name="connsiteY3" fmla="*/ 0 h 3788229"/>
              <a:gd name="connsiteX4" fmla="*/ 6531428 w 6531428"/>
              <a:gd name="connsiteY4" fmla="*/ 3301341 h 3788229"/>
              <a:gd name="connsiteX0" fmla="*/ 6127667 w 6531428"/>
              <a:gd name="connsiteY0" fmla="*/ 3633849 h 3633849"/>
              <a:gd name="connsiteX1" fmla="*/ 0 w 6531428"/>
              <a:gd name="connsiteY1" fmla="*/ 1508166 h 3633849"/>
              <a:gd name="connsiteX2" fmla="*/ 1591293 w 6531428"/>
              <a:gd name="connsiteY2" fmla="*/ 178130 h 3633849"/>
              <a:gd name="connsiteX3" fmla="*/ 4358244 w 6531428"/>
              <a:gd name="connsiteY3" fmla="*/ 0 h 3633849"/>
              <a:gd name="connsiteX4" fmla="*/ 6531428 w 6531428"/>
              <a:gd name="connsiteY4" fmla="*/ 3146961 h 3633849"/>
              <a:gd name="connsiteX0" fmla="*/ 6127667 w 6531428"/>
              <a:gd name="connsiteY0" fmla="*/ 3491345 h 3491345"/>
              <a:gd name="connsiteX1" fmla="*/ 0 w 6531428"/>
              <a:gd name="connsiteY1" fmla="*/ 1365662 h 3491345"/>
              <a:gd name="connsiteX2" fmla="*/ 1591293 w 6531428"/>
              <a:gd name="connsiteY2" fmla="*/ 35626 h 3491345"/>
              <a:gd name="connsiteX3" fmla="*/ 4073236 w 6531428"/>
              <a:gd name="connsiteY3" fmla="*/ 0 h 3491345"/>
              <a:gd name="connsiteX4" fmla="*/ 6531428 w 6531428"/>
              <a:gd name="connsiteY4" fmla="*/ 3004457 h 3491345"/>
              <a:gd name="connsiteX0" fmla="*/ 6127667 w 6531428"/>
              <a:gd name="connsiteY0" fmla="*/ 3788229 h 3788229"/>
              <a:gd name="connsiteX1" fmla="*/ 0 w 6531428"/>
              <a:gd name="connsiteY1" fmla="*/ 1662546 h 3788229"/>
              <a:gd name="connsiteX2" fmla="*/ 1591293 w 6531428"/>
              <a:gd name="connsiteY2" fmla="*/ 332510 h 3788229"/>
              <a:gd name="connsiteX3" fmla="*/ 4607626 w 6531428"/>
              <a:gd name="connsiteY3" fmla="*/ 0 h 3788229"/>
              <a:gd name="connsiteX4" fmla="*/ 6531428 w 6531428"/>
              <a:gd name="connsiteY4" fmla="*/ 3301341 h 3788229"/>
              <a:gd name="connsiteX0" fmla="*/ 6448301 w 6852062"/>
              <a:gd name="connsiteY0" fmla="*/ 3788229 h 3788229"/>
              <a:gd name="connsiteX1" fmla="*/ 0 w 6852062"/>
              <a:gd name="connsiteY1" fmla="*/ 1662546 h 3788229"/>
              <a:gd name="connsiteX2" fmla="*/ 1911927 w 6852062"/>
              <a:gd name="connsiteY2" fmla="*/ 332510 h 3788229"/>
              <a:gd name="connsiteX3" fmla="*/ 4928260 w 6852062"/>
              <a:gd name="connsiteY3" fmla="*/ 0 h 3788229"/>
              <a:gd name="connsiteX4" fmla="*/ 6852062 w 6852062"/>
              <a:gd name="connsiteY4" fmla="*/ 3301341 h 3788229"/>
              <a:gd name="connsiteX0" fmla="*/ 6448301 w 6852062"/>
              <a:gd name="connsiteY0" fmla="*/ 4156363 h 4156363"/>
              <a:gd name="connsiteX1" fmla="*/ 0 w 6852062"/>
              <a:gd name="connsiteY1" fmla="*/ 2030680 h 4156363"/>
              <a:gd name="connsiteX2" fmla="*/ 11875 w 6852062"/>
              <a:gd name="connsiteY2" fmla="*/ 0 h 4156363"/>
              <a:gd name="connsiteX3" fmla="*/ 4928260 w 6852062"/>
              <a:gd name="connsiteY3" fmla="*/ 368134 h 4156363"/>
              <a:gd name="connsiteX4" fmla="*/ 6852062 w 6852062"/>
              <a:gd name="connsiteY4" fmla="*/ 3669475 h 4156363"/>
              <a:gd name="connsiteX0" fmla="*/ 6448301 w 6852062"/>
              <a:gd name="connsiteY0" fmla="*/ 4156363 h 4156363"/>
              <a:gd name="connsiteX1" fmla="*/ 0 w 6852062"/>
              <a:gd name="connsiteY1" fmla="*/ 2030680 h 4156363"/>
              <a:gd name="connsiteX2" fmla="*/ 11875 w 6852062"/>
              <a:gd name="connsiteY2" fmla="*/ 0 h 4156363"/>
              <a:gd name="connsiteX3" fmla="*/ 4750130 w 6852062"/>
              <a:gd name="connsiteY3" fmla="*/ 23749 h 4156363"/>
              <a:gd name="connsiteX4" fmla="*/ 6852062 w 6852062"/>
              <a:gd name="connsiteY4" fmla="*/ 3669475 h 4156363"/>
              <a:gd name="connsiteX0" fmla="*/ 6448301 w 6852062"/>
              <a:gd name="connsiteY0" fmla="*/ 4156363 h 4156363"/>
              <a:gd name="connsiteX1" fmla="*/ 0 w 6852062"/>
              <a:gd name="connsiteY1" fmla="*/ 2232699 h 4156363"/>
              <a:gd name="connsiteX2" fmla="*/ 11875 w 6852062"/>
              <a:gd name="connsiteY2" fmla="*/ 0 h 4156363"/>
              <a:gd name="connsiteX3" fmla="*/ 4750130 w 6852062"/>
              <a:gd name="connsiteY3" fmla="*/ 23749 h 4156363"/>
              <a:gd name="connsiteX4" fmla="*/ 6852062 w 6852062"/>
              <a:gd name="connsiteY4" fmla="*/ 3669475 h 4156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2062" h="4156363">
                <a:moveTo>
                  <a:pt x="6448301" y="4156363"/>
                </a:moveTo>
                <a:cubicBezTo>
                  <a:pt x="4298867" y="3447802"/>
                  <a:pt x="2149434" y="2941260"/>
                  <a:pt x="0" y="2232699"/>
                </a:cubicBezTo>
                <a:cubicBezTo>
                  <a:pt x="3958" y="1555806"/>
                  <a:pt x="7917" y="676893"/>
                  <a:pt x="11875" y="0"/>
                </a:cubicBezTo>
                <a:lnTo>
                  <a:pt x="4750130" y="23749"/>
                </a:lnTo>
                <a:lnTo>
                  <a:pt x="6852062" y="3669475"/>
                </a:lnTo>
              </a:path>
            </a:pathLst>
          </a:custGeom>
          <a:gradFill flip="none" rotWithShape="1">
            <a:gsLst>
              <a:gs pos="0">
                <a:schemeClr val="bg1">
                  <a:alpha val="1000"/>
                </a:schemeClr>
              </a:gs>
              <a:gs pos="100000">
                <a:schemeClr val="bg2">
                  <a:alpha val="28000"/>
                </a:schemeClr>
              </a:gs>
            </a:gsLst>
            <a:lin ang="13500000" scaled="1"/>
            <a:tileRect/>
          </a:gradFill>
        </p:spPr>
        <p:txBody>
          <a:bodyPr rtlCol="0" anchor="ctr"/>
          <a:lstStyle/>
          <a:p>
            <a:pPr algn="ctr"/>
            <a:endParaRPr lang="en-GB" dirty="0"/>
          </a:p>
        </p:txBody>
      </p:sp>
      <p:pic>
        <p:nvPicPr>
          <p:cNvPr id="246808" name="Picture 24"/>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5910796" y="3573206"/>
            <a:ext cx="1492594" cy="1262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Freeform 5"/>
          <p:cNvSpPr>
            <a:spLocks/>
          </p:cNvSpPr>
          <p:nvPr/>
        </p:nvSpPr>
        <p:spPr bwMode="auto">
          <a:xfrm>
            <a:off x="6455894" y="-410633"/>
            <a:ext cx="4410024" cy="504570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9804"/>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20" name="TextBox 19"/>
          <p:cNvSpPr txBox="1"/>
          <p:nvPr/>
        </p:nvSpPr>
        <p:spPr>
          <a:xfrm>
            <a:off x="86062" y="388339"/>
            <a:ext cx="6202724" cy="923330"/>
          </a:xfrm>
          <a:prstGeom prst="rect">
            <a:avLst/>
          </a:prstGeom>
          <a:noFill/>
        </p:spPr>
        <p:txBody>
          <a:bodyPr wrap="none" rtlCol="0">
            <a:spAutoFit/>
          </a:bodyPr>
          <a:lstStyle/>
          <a:p>
            <a:pPr lvl="0"/>
            <a:r>
              <a:rPr lang="en-GB" sz="5400" cap="all" dirty="0" smtClean="0">
                <a:solidFill>
                  <a:srgbClr val="E5CE12"/>
                </a:solidFill>
                <a:latin typeface="Impact"/>
              </a:rPr>
              <a:t>3 </a:t>
            </a:r>
            <a:r>
              <a:rPr lang="es" sz="5400" cap="all" dirty="0">
                <a:solidFill>
                  <a:prstClr val="white"/>
                </a:solidFill>
                <a:latin typeface="Impact"/>
                <a:ea typeface="+mj-ea"/>
                <a:cs typeface="+mj-cs"/>
              </a:rPr>
              <a:t>TEMAS  PRINCIPALES</a:t>
            </a:r>
          </a:p>
        </p:txBody>
      </p:sp>
      <p:grpSp>
        <p:nvGrpSpPr>
          <p:cNvPr id="26" name="Group 25"/>
          <p:cNvGrpSpPr/>
          <p:nvPr/>
        </p:nvGrpSpPr>
        <p:grpSpPr>
          <a:xfrm rot="21175619">
            <a:off x="1629050" y="2439363"/>
            <a:ext cx="1283969" cy="1431026"/>
            <a:chOff x="416465" y="2784303"/>
            <a:chExt cx="1113808" cy="1241376"/>
          </a:xfrm>
        </p:grpSpPr>
        <p:pic>
          <p:nvPicPr>
            <p:cNvPr id="27" name="Picture 26">
              <a:hlinkClick r:id="rId3"/>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28" name="Rectangle 27"/>
            <p:cNvSpPr/>
            <p:nvPr/>
          </p:nvSpPr>
          <p:spPr>
            <a:xfrm>
              <a:off x="441223" y="2784303"/>
              <a:ext cx="1064292" cy="347085"/>
            </a:xfrm>
            <a:prstGeom prst="rect">
              <a:avLst/>
            </a:prstGeom>
          </p:spPr>
          <p:txBody>
            <a:bodyPr wrap="square">
              <a:spAutoFit/>
            </a:bodyPr>
            <a:lstStyle/>
            <a:p>
              <a:pPr algn="ctr"/>
              <a:r>
                <a:rPr lang="en-GB" sz="1000" kern="0" cap="all" dirty="0">
                  <a:solidFill>
                    <a:schemeClr val="bg1"/>
                  </a:solidFill>
                  <a:latin typeface="+mj-lt"/>
                </a:rPr>
                <a:t>Hashtag </a:t>
              </a:r>
              <a:r>
                <a:rPr lang="en-GB" sz="1000" kern="0" cap="all" dirty="0" err="1">
                  <a:solidFill>
                    <a:schemeClr val="bg1"/>
                  </a:solidFill>
                  <a:latin typeface="+mj-lt"/>
                </a:rPr>
                <a:t>más</a:t>
              </a:r>
              <a:r>
                <a:rPr lang="en-GB" sz="1000" kern="0" cap="all" dirty="0">
                  <a:solidFill>
                    <a:schemeClr val="bg1"/>
                  </a:solidFill>
                  <a:latin typeface="+mj-lt"/>
                </a:rPr>
                <a:t> </a:t>
              </a:r>
              <a:r>
                <a:rPr lang="en-GB" sz="1000" kern="0" cap="all" dirty="0" err="1">
                  <a:solidFill>
                    <a:schemeClr val="bg1"/>
                  </a:solidFill>
                  <a:latin typeface="+mj-lt"/>
                </a:rPr>
                <a:t>compartido</a:t>
              </a:r>
              <a:endParaRPr lang="en-GB" sz="1000" kern="0" cap="all" dirty="0">
                <a:solidFill>
                  <a:schemeClr val="bg1"/>
                </a:solidFill>
                <a:latin typeface="+mj-lt"/>
              </a:endParaRPr>
            </a:p>
          </p:txBody>
        </p:sp>
      </p:grpSp>
      <p:grpSp>
        <p:nvGrpSpPr>
          <p:cNvPr id="30" name="Group 29"/>
          <p:cNvGrpSpPr/>
          <p:nvPr/>
        </p:nvGrpSpPr>
        <p:grpSpPr>
          <a:xfrm rot="509742">
            <a:off x="3112705" y="2386320"/>
            <a:ext cx="1269063" cy="1493679"/>
            <a:chOff x="416465" y="2714734"/>
            <a:chExt cx="1113808" cy="1310945"/>
          </a:xfrm>
        </p:grpSpPr>
        <p:pic>
          <p:nvPicPr>
            <p:cNvPr id="31" name="Picture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2" name="Rectangle 31"/>
            <p:cNvSpPr/>
            <p:nvPr/>
          </p:nvSpPr>
          <p:spPr>
            <a:xfrm>
              <a:off x="441223" y="2714734"/>
              <a:ext cx="1064292" cy="486223"/>
            </a:xfrm>
            <a:prstGeom prst="rect">
              <a:avLst/>
            </a:prstGeom>
          </p:spPr>
          <p:txBody>
            <a:bodyPr wrap="square">
              <a:spAutoFit/>
            </a:bodyPr>
            <a:lstStyle/>
            <a:p>
              <a:pPr algn="ctr"/>
              <a:r>
                <a:rPr lang="es-ES" sz="1000" kern="0" cap="all" dirty="0">
                  <a:solidFill>
                    <a:schemeClr val="bg1"/>
                  </a:solidFill>
                  <a:latin typeface="+mj-lt"/>
                </a:rPr>
                <a:t>Porcentaje de perfil de la marca en Facebook</a:t>
              </a:r>
            </a:p>
          </p:txBody>
        </p:sp>
      </p:grpSp>
      <p:grpSp>
        <p:nvGrpSpPr>
          <p:cNvPr id="34" name="Group 33"/>
          <p:cNvGrpSpPr/>
          <p:nvPr/>
        </p:nvGrpSpPr>
        <p:grpSpPr>
          <a:xfrm rot="21236501">
            <a:off x="4454620" y="2512403"/>
            <a:ext cx="1573840" cy="1550804"/>
            <a:chOff x="416465" y="2928173"/>
            <a:chExt cx="1113808" cy="1097506"/>
          </a:xfrm>
        </p:grpSpPr>
        <p:pic>
          <p:nvPicPr>
            <p:cNvPr id="35" name="Picture 3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6" name="Rectangle 35"/>
            <p:cNvSpPr/>
            <p:nvPr/>
          </p:nvSpPr>
          <p:spPr>
            <a:xfrm>
              <a:off x="441223" y="2928173"/>
              <a:ext cx="1064292" cy="174251"/>
            </a:xfrm>
            <a:prstGeom prst="rect">
              <a:avLst/>
            </a:prstGeom>
          </p:spPr>
          <p:txBody>
            <a:bodyPr wrap="square">
              <a:spAutoFit/>
            </a:bodyPr>
            <a:lstStyle/>
            <a:p>
              <a:pPr algn="ctr"/>
              <a:r>
                <a:rPr lang="en-GB" sz="1000" kern="0" cap="all" dirty="0" err="1">
                  <a:solidFill>
                    <a:schemeClr val="bg1"/>
                  </a:solidFill>
                  <a:latin typeface="+mj-lt"/>
                </a:rPr>
                <a:t>Vídeo</a:t>
              </a:r>
              <a:r>
                <a:rPr lang="en-GB" sz="1000" kern="0" cap="all" dirty="0">
                  <a:solidFill>
                    <a:schemeClr val="bg1"/>
                  </a:solidFill>
                  <a:latin typeface="+mj-lt"/>
                </a:rPr>
                <a:t> </a:t>
              </a:r>
              <a:r>
                <a:rPr lang="en-GB" sz="1000" kern="0" cap="all" dirty="0" err="1">
                  <a:solidFill>
                    <a:schemeClr val="bg1"/>
                  </a:solidFill>
                  <a:latin typeface="+mj-lt"/>
                </a:rPr>
                <a:t>más</a:t>
              </a:r>
              <a:r>
                <a:rPr lang="en-GB" sz="1000" kern="0" cap="all" dirty="0">
                  <a:solidFill>
                    <a:schemeClr val="bg1"/>
                  </a:solidFill>
                  <a:latin typeface="+mj-lt"/>
                </a:rPr>
                <a:t> </a:t>
              </a:r>
              <a:r>
                <a:rPr lang="en-GB" sz="1000" kern="0" cap="all" dirty="0" err="1">
                  <a:solidFill>
                    <a:schemeClr val="bg1"/>
                  </a:solidFill>
                  <a:latin typeface="+mj-lt"/>
                </a:rPr>
                <a:t>compartido</a:t>
              </a:r>
              <a:endParaRPr lang="en-GB" sz="1600" kern="0" cap="all" dirty="0">
                <a:solidFill>
                  <a:schemeClr val="bg1"/>
                </a:solidFill>
                <a:latin typeface="+mj-lt"/>
              </a:endParaRPr>
            </a:p>
          </p:txBody>
        </p:sp>
      </p:grpSp>
      <p:sp>
        <p:nvSpPr>
          <p:cNvPr id="3" name="Rectangle 2"/>
          <p:cNvSpPr/>
          <p:nvPr/>
        </p:nvSpPr>
        <p:spPr>
          <a:xfrm rot="21224734">
            <a:off x="1688130" y="2910609"/>
            <a:ext cx="1216080" cy="911135"/>
          </a:xfrm>
          <a:prstGeom prst="rect">
            <a:avLst/>
          </a:prstGeom>
          <a:noFill/>
        </p:spPr>
        <p:txBody>
          <a:bodyPr wrap="none" lIns="18000" rIns="18000" rtlCol="0" anchor="ctr">
            <a:noAutofit/>
          </a:bodyPr>
          <a:lstStyle/>
          <a:p>
            <a:pPr marL="0" algn="ctr"/>
            <a:endParaRPr lang="en-GB" sz="900" b="1" kern="0" cap="all" dirty="0">
              <a:solidFill>
                <a:schemeClr val="bg1"/>
              </a:solidFill>
            </a:endParaRPr>
          </a:p>
        </p:txBody>
      </p:sp>
      <p:pic>
        <p:nvPicPr>
          <p:cNvPr id="39" name="Picture 38"/>
          <p:cNvPicPr>
            <a:picLocks noChangeAspect="1"/>
          </p:cNvPicPr>
          <p:nvPr/>
        </p:nvPicPr>
        <p:blipFill rotWithShape="1">
          <a:blip r:embed="rId5" cstate="screen">
            <a:extLst>
              <a:ext uri="{28A0092B-C50C-407E-A947-70E740481C1C}">
                <a14:useLocalDpi xmlns:a14="http://schemas.microsoft.com/office/drawing/2010/main"/>
              </a:ext>
            </a:extLst>
          </a:blip>
          <a:srcRect l="26674" t="-4091" r="66013" b="37210"/>
          <a:stretch/>
        </p:blipFill>
        <p:spPr>
          <a:xfrm rot="21175619">
            <a:off x="2079893" y="3632566"/>
            <a:ext cx="392120" cy="987853"/>
          </a:xfrm>
          <a:prstGeom prst="rect">
            <a:avLst/>
          </a:prstGeom>
          <a:ln>
            <a:noFill/>
          </a:ln>
        </p:spPr>
      </p:pic>
      <p:pic>
        <p:nvPicPr>
          <p:cNvPr id="41" name="Picture 40"/>
          <p:cNvPicPr>
            <a:picLocks noChangeAspect="1"/>
          </p:cNvPicPr>
          <p:nvPr/>
        </p:nvPicPr>
        <p:blipFill rotWithShape="1">
          <a:blip r:embed="rId5" cstate="screen">
            <a:extLst>
              <a:ext uri="{28A0092B-C50C-407E-A947-70E740481C1C}">
                <a14:useLocalDpi xmlns:a14="http://schemas.microsoft.com/office/drawing/2010/main"/>
              </a:ext>
            </a:extLst>
          </a:blip>
          <a:srcRect l="41320" t="-4091" r="48572" b="37210"/>
          <a:stretch/>
        </p:blipFill>
        <p:spPr>
          <a:xfrm rot="509742">
            <a:off x="3218813" y="3561728"/>
            <a:ext cx="535722" cy="976386"/>
          </a:xfrm>
          <a:prstGeom prst="rect">
            <a:avLst/>
          </a:prstGeom>
          <a:ln>
            <a:noFill/>
          </a:ln>
        </p:spPr>
      </p:pic>
      <p:sp>
        <p:nvSpPr>
          <p:cNvPr id="108" name="Rectangle 107"/>
          <p:cNvSpPr/>
          <p:nvPr/>
        </p:nvSpPr>
        <p:spPr>
          <a:xfrm>
            <a:off x="251188" y="2709415"/>
            <a:ext cx="1370080" cy="1692771"/>
          </a:xfrm>
          <a:prstGeom prst="rect">
            <a:avLst/>
          </a:prstGeom>
        </p:spPr>
        <p:txBody>
          <a:bodyPr wrap="square">
            <a:spAutoFit/>
          </a:bodyPr>
          <a:lstStyle/>
          <a:p>
            <a:pPr lvl="0" algn="r"/>
            <a:r>
              <a:rPr lang="es" sz="800" dirty="0">
                <a:solidFill>
                  <a:schemeClr val="bg1"/>
                </a:solidFill>
              </a:rPr>
              <a:t>Un artista brasileño ha recogido los sentimientos de la clase baja del país en un dibujo. En él, un niño se sienta a la mesa llorando y sosteniendo los cubiertos con un balón de fútbol en el plato. El mensaje está claro: el país, conocido por su afición al fútbol, no lo necesita. Necesita apoyo a la clase baja</a:t>
            </a:r>
            <a:endParaRPr lang="en-GB" sz="800" dirty="0">
              <a:solidFill>
                <a:prstClr val="white"/>
              </a:solidFill>
            </a:endParaRPr>
          </a:p>
        </p:txBody>
      </p:sp>
      <p:sp>
        <p:nvSpPr>
          <p:cNvPr id="109" name="Rectangle 108"/>
          <p:cNvSpPr/>
          <p:nvPr/>
        </p:nvSpPr>
        <p:spPr>
          <a:xfrm>
            <a:off x="3522985" y="3966634"/>
            <a:ext cx="1006483" cy="630942"/>
          </a:xfrm>
          <a:prstGeom prst="rect">
            <a:avLst/>
          </a:prstGeom>
        </p:spPr>
        <p:txBody>
          <a:bodyPr wrap="square">
            <a:spAutoFit/>
          </a:bodyPr>
          <a:lstStyle/>
          <a:p>
            <a:pPr lvl="0" fontAlgn="base"/>
            <a:r>
              <a:rPr lang="es-ES" sz="700" dirty="0">
                <a:solidFill>
                  <a:prstClr val="white"/>
                </a:solidFill>
              </a:rPr>
              <a:t>Brasil, México y Argentina representan el 30 % de los fans de Coca-Cola en Facebook</a:t>
            </a:r>
          </a:p>
        </p:txBody>
      </p:sp>
      <p:sp>
        <p:nvSpPr>
          <p:cNvPr id="129" name="TextBox 128"/>
          <p:cNvSpPr txBox="1"/>
          <p:nvPr/>
        </p:nvSpPr>
        <p:spPr>
          <a:xfrm rot="19855106">
            <a:off x="6325105" y="359304"/>
            <a:ext cx="2251795" cy="261610"/>
          </a:xfrm>
          <a:prstGeom prst="rect">
            <a:avLst/>
          </a:prstGeom>
          <a:noFill/>
        </p:spPr>
        <p:txBody>
          <a:bodyPr wrap="square" rtlCol="0">
            <a:spAutoFit/>
          </a:bodyPr>
          <a:lstStyle/>
          <a:p>
            <a:pPr>
              <a:defRPr/>
            </a:pPr>
            <a:r>
              <a:rPr lang="es" sz="1100" dirty="0">
                <a:solidFill>
                  <a:srgbClr val="FFFFFF"/>
                </a:solidFill>
                <a:latin typeface="Impact"/>
                <a:cs typeface="Impact"/>
              </a:rPr>
              <a:t>PRINCIPALES PLATAFORMAS SOCIALES</a:t>
            </a:r>
          </a:p>
        </p:txBody>
      </p:sp>
      <p:sp>
        <p:nvSpPr>
          <p:cNvPr id="2" name="Title 1"/>
          <p:cNvSpPr>
            <a:spLocks noGrp="1"/>
          </p:cNvSpPr>
          <p:nvPr>
            <p:ph type="title"/>
          </p:nvPr>
        </p:nvSpPr>
        <p:spPr/>
        <p:txBody>
          <a:bodyPr/>
          <a:lstStyle/>
          <a:p>
            <a:r>
              <a:rPr lang="es" dirty="0"/>
              <a:t>QUÉ PASA EN LAS REDES EN AMÉRICA LATINA</a:t>
            </a:r>
            <a:endParaRPr lang="en-GB" dirty="0"/>
          </a:p>
        </p:txBody>
      </p:sp>
      <p:pic>
        <p:nvPicPr>
          <p:cNvPr id="94" name="Picture 161" descr="Street-art"/>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rot="21142576">
            <a:off x="1764011" y="2944582"/>
            <a:ext cx="1044000" cy="801983"/>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rot="475753">
            <a:off x="3420833" y="3011273"/>
            <a:ext cx="546727" cy="7228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6" name="Picture 4">
            <a:hlinkClick r:id="rId8"/>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rot="21283429">
            <a:off x="4609299" y="2950278"/>
            <a:ext cx="1298137" cy="9791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 name="Group 3"/>
          <p:cNvGrpSpPr/>
          <p:nvPr/>
        </p:nvGrpSpPr>
        <p:grpSpPr>
          <a:xfrm>
            <a:off x="4506457" y="2437341"/>
            <a:ext cx="228898" cy="233290"/>
            <a:chOff x="4506457" y="2309745"/>
            <a:chExt cx="228898" cy="233290"/>
          </a:xfrm>
        </p:grpSpPr>
        <p:grpSp>
          <p:nvGrpSpPr>
            <p:cNvPr id="121" name="Group 4"/>
            <p:cNvGrpSpPr>
              <a:grpSpLocks noChangeAspect="1"/>
            </p:cNvGrpSpPr>
            <p:nvPr/>
          </p:nvGrpSpPr>
          <p:grpSpPr bwMode="auto">
            <a:xfrm>
              <a:off x="4508202" y="2315882"/>
              <a:ext cx="227153" cy="227153"/>
              <a:chOff x="1804" y="543"/>
              <a:chExt cx="2152" cy="2152"/>
            </a:xfrm>
          </p:grpSpPr>
          <p:sp>
            <p:nvSpPr>
              <p:cNvPr id="12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5" name="Oval 5">
              <a:hlinkClick r:id="rId8"/>
            </p:cNvPr>
            <p:cNvSpPr>
              <a:spLocks noChangeArrowheads="1"/>
            </p:cNvSpPr>
            <p:nvPr/>
          </p:nvSpPr>
          <p:spPr bwMode="auto">
            <a:xfrm>
              <a:off x="4506457" y="2309745"/>
              <a:ext cx="227153" cy="227153"/>
            </a:xfrm>
            <a:prstGeom prst="ellipse">
              <a:avLst/>
            </a:prstGeom>
            <a:solidFill>
              <a:schemeClr val="accent3">
                <a:alpha val="1176"/>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212635" y="1405263"/>
            <a:ext cx="4619579" cy="847584"/>
            <a:chOff x="499726" y="1426529"/>
            <a:chExt cx="4619579" cy="847584"/>
          </a:xfrm>
        </p:grpSpPr>
        <p:grpSp>
          <p:nvGrpSpPr>
            <p:cNvPr id="58" name="Group 57"/>
            <p:cNvGrpSpPr/>
            <p:nvPr/>
          </p:nvGrpSpPr>
          <p:grpSpPr>
            <a:xfrm>
              <a:off x="499726" y="1426529"/>
              <a:ext cx="4619579" cy="252000"/>
              <a:chOff x="606056" y="1490327"/>
              <a:chExt cx="4619579" cy="333781"/>
            </a:xfrm>
          </p:grpSpPr>
          <p:sp>
            <p:nvSpPr>
              <p:cNvPr id="59" name="Rectangle 58"/>
              <p:cNvSpPr/>
              <p:nvPr/>
            </p:nvSpPr>
            <p:spPr>
              <a:xfrm>
                <a:off x="606056" y="1490327"/>
                <a:ext cx="284622" cy="333781"/>
              </a:xfrm>
              <a:prstGeom prst="rect">
                <a:avLst/>
              </a:prstGeom>
              <a:solidFill>
                <a:schemeClr val="accent3">
                  <a:lumMod val="60000"/>
                  <a:lumOff val="40000"/>
                </a:schemeClr>
              </a:solidFill>
            </p:spPr>
            <p:txBody>
              <a:bodyPr wrap="none" lIns="18000" rIns="18000" rtlCol="0" anchor="ctr">
                <a:noAutofit/>
              </a:bodyPr>
              <a:lstStyle/>
              <a:p>
                <a:pPr marL="0" algn="ctr"/>
                <a:r>
                  <a:rPr lang="en-GB" sz="1600" kern="0" cap="all" dirty="0">
                    <a:latin typeface="Impact"/>
                  </a:rPr>
                  <a:t>1</a:t>
                </a:r>
              </a:p>
            </p:txBody>
          </p:sp>
          <p:sp>
            <p:nvSpPr>
              <p:cNvPr id="60" name="Rectangle 59"/>
              <p:cNvSpPr/>
              <p:nvPr/>
            </p:nvSpPr>
            <p:spPr>
              <a:xfrm>
                <a:off x="869635" y="1490327"/>
                <a:ext cx="4356000" cy="333781"/>
              </a:xfrm>
              <a:prstGeom prst="rect">
                <a:avLst/>
              </a:prstGeom>
              <a:solidFill>
                <a:schemeClr val="accent3"/>
              </a:solidFill>
            </p:spPr>
            <p:txBody>
              <a:bodyPr wrap="square" lIns="72000" rIns="36000" rtlCol="0" anchor="ctr">
                <a:noAutofit/>
              </a:bodyPr>
              <a:lstStyle/>
              <a:p>
                <a:r>
                  <a:rPr lang="en-US" sz="900" kern="0" cap="all" dirty="0">
                    <a:latin typeface="Impact"/>
                  </a:rPr>
                  <a:t>Argentina </a:t>
                </a:r>
                <a:r>
                  <a:rPr lang="en-US" sz="1200" kern="0" cap="all" dirty="0">
                    <a:latin typeface="Impact"/>
                  </a:rPr>
                  <a:t> LLEGA MESSI</a:t>
                </a:r>
              </a:p>
            </p:txBody>
          </p:sp>
        </p:grpSp>
        <p:grpSp>
          <p:nvGrpSpPr>
            <p:cNvPr id="68" name="Group 67"/>
            <p:cNvGrpSpPr/>
            <p:nvPr/>
          </p:nvGrpSpPr>
          <p:grpSpPr>
            <a:xfrm>
              <a:off x="499726" y="1724321"/>
              <a:ext cx="4619579" cy="252000"/>
              <a:chOff x="606056" y="1490327"/>
              <a:chExt cx="4619579" cy="333781"/>
            </a:xfrm>
          </p:grpSpPr>
          <p:sp>
            <p:nvSpPr>
              <p:cNvPr id="71" name="Rectangle 70"/>
              <p:cNvSpPr/>
              <p:nvPr/>
            </p:nvSpPr>
            <p:spPr>
              <a:xfrm>
                <a:off x="606056" y="1490327"/>
                <a:ext cx="284622" cy="333781"/>
              </a:xfrm>
              <a:prstGeom prst="rect">
                <a:avLst/>
              </a:prstGeom>
              <a:solidFill>
                <a:schemeClr val="accent3">
                  <a:lumMod val="60000"/>
                  <a:lumOff val="40000"/>
                </a:schemeClr>
              </a:solidFill>
            </p:spPr>
            <p:txBody>
              <a:bodyPr wrap="none" lIns="18000" rIns="18000" rtlCol="0" anchor="ctr">
                <a:noAutofit/>
              </a:bodyPr>
              <a:lstStyle/>
              <a:p>
                <a:pPr algn="ctr"/>
                <a:r>
                  <a:rPr lang="en-GB" sz="1600" kern="0" cap="all" dirty="0">
                    <a:latin typeface="Impact"/>
                  </a:rPr>
                  <a:t>2</a:t>
                </a:r>
              </a:p>
            </p:txBody>
          </p:sp>
          <p:sp>
            <p:nvSpPr>
              <p:cNvPr id="73" name="Rectangle 72"/>
              <p:cNvSpPr/>
              <p:nvPr/>
            </p:nvSpPr>
            <p:spPr>
              <a:xfrm>
                <a:off x="869635" y="1490327"/>
                <a:ext cx="4356000" cy="333781"/>
              </a:xfrm>
              <a:prstGeom prst="rect">
                <a:avLst/>
              </a:prstGeom>
              <a:solidFill>
                <a:schemeClr val="accent3"/>
              </a:solidFill>
            </p:spPr>
            <p:txBody>
              <a:bodyPr wrap="square" lIns="72000" rIns="36000" rtlCol="0" anchor="ctr">
                <a:noAutofit/>
              </a:bodyPr>
              <a:lstStyle/>
              <a:p>
                <a:r>
                  <a:rPr lang="en-GB" sz="900" kern="0" cap="all" dirty="0">
                    <a:latin typeface="Impact"/>
                  </a:rPr>
                  <a:t>Brazil</a:t>
                </a:r>
                <a:r>
                  <a:rPr lang="en-GB" sz="1200" kern="0" cap="all" dirty="0">
                    <a:latin typeface="Impact"/>
                  </a:rPr>
                  <a:t> </a:t>
                </a:r>
                <a:r>
                  <a:rPr lang="en-GB" sz="1200" kern="0" cap="all" dirty="0" smtClean="0">
                    <a:latin typeface="Impact"/>
                  </a:rPr>
                  <a:t> </a:t>
                </a:r>
                <a:r>
                  <a:rPr lang="es-ES" sz="1200" kern="0" cap="all" dirty="0">
                    <a:latin typeface="Impact"/>
                  </a:rPr>
                  <a:t>TODO SOBRE LA COPA MUNDIAL</a:t>
                </a:r>
                <a:endParaRPr lang="en-GB" sz="1200" kern="0" cap="all" dirty="0">
                  <a:latin typeface="Impact"/>
                </a:endParaRPr>
              </a:p>
            </p:txBody>
          </p:sp>
        </p:grpSp>
        <p:grpSp>
          <p:nvGrpSpPr>
            <p:cNvPr id="77" name="Group 76"/>
            <p:cNvGrpSpPr/>
            <p:nvPr/>
          </p:nvGrpSpPr>
          <p:grpSpPr>
            <a:xfrm>
              <a:off x="499726" y="2022113"/>
              <a:ext cx="4619579" cy="252000"/>
              <a:chOff x="606056" y="1490327"/>
              <a:chExt cx="4619579" cy="333781"/>
            </a:xfrm>
          </p:grpSpPr>
          <p:sp>
            <p:nvSpPr>
              <p:cNvPr id="78" name="Rectangle 77"/>
              <p:cNvSpPr/>
              <p:nvPr/>
            </p:nvSpPr>
            <p:spPr>
              <a:xfrm>
                <a:off x="606056" y="1490327"/>
                <a:ext cx="284622" cy="333781"/>
              </a:xfrm>
              <a:prstGeom prst="rect">
                <a:avLst/>
              </a:prstGeom>
              <a:solidFill>
                <a:schemeClr val="accent3">
                  <a:lumMod val="60000"/>
                  <a:lumOff val="40000"/>
                </a:schemeClr>
              </a:solidFill>
            </p:spPr>
            <p:txBody>
              <a:bodyPr wrap="none" lIns="18000" rIns="18000" rtlCol="0" anchor="ctr">
                <a:noAutofit/>
              </a:bodyPr>
              <a:lstStyle/>
              <a:p>
                <a:pPr algn="ctr"/>
                <a:r>
                  <a:rPr lang="en-GB" sz="1600" kern="0" cap="all" dirty="0">
                    <a:latin typeface="Impact"/>
                  </a:rPr>
                  <a:t>3</a:t>
                </a:r>
              </a:p>
            </p:txBody>
          </p:sp>
          <p:sp>
            <p:nvSpPr>
              <p:cNvPr id="79" name="Rectangle 78"/>
              <p:cNvSpPr/>
              <p:nvPr/>
            </p:nvSpPr>
            <p:spPr>
              <a:xfrm>
                <a:off x="869635" y="1490327"/>
                <a:ext cx="4356000" cy="333781"/>
              </a:xfrm>
              <a:prstGeom prst="rect">
                <a:avLst/>
              </a:prstGeom>
              <a:solidFill>
                <a:schemeClr val="accent3"/>
              </a:solidFill>
            </p:spPr>
            <p:txBody>
              <a:bodyPr wrap="square" lIns="72000" rIns="36000" rtlCol="0" anchor="ctr">
                <a:noAutofit/>
              </a:bodyPr>
              <a:lstStyle/>
              <a:p>
                <a:r>
                  <a:rPr lang="en-US" sz="900" kern="0" cap="all" dirty="0" smtClean="0">
                    <a:latin typeface="Impact"/>
                  </a:rPr>
                  <a:t>Mexico</a:t>
                </a:r>
                <a:r>
                  <a:rPr lang="en-US" sz="1200" kern="0" cap="all" dirty="0">
                    <a:latin typeface="Impact"/>
                  </a:rPr>
                  <a:t> LLEGAN LOS MEXICANOS</a:t>
                </a:r>
              </a:p>
            </p:txBody>
          </p:sp>
        </p:grpSp>
      </p:grpSp>
      <p:pic>
        <p:nvPicPr>
          <p:cNvPr id="24" name="Picture 23"/>
          <p:cNvPicPr>
            <a:picLocks noChangeAspect="1"/>
          </p:cNvPicPr>
          <p:nvPr/>
        </p:nvPicPr>
        <p:blipFill rotWithShape="1">
          <a:blip r:embed="rId5" cstate="screen">
            <a:extLst>
              <a:ext uri="{28A0092B-C50C-407E-A947-70E740481C1C}">
                <a14:useLocalDpi xmlns:a14="http://schemas.microsoft.com/office/drawing/2010/main"/>
              </a:ext>
            </a:extLst>
          </a:blip>
          <a:srcRect l="62337" t="-4091" r="-360" b="37210"/>
          <a:stretch/>
        </p:blipFill>
        <p:spPr>
          <a:xfrm rot="21236501">
            <a:off x="4357397" y="3702434"/>
            <a:ext cx="1768652" cy="856936"/>
          </a:xfrm>
          <a:prstGeom prst="rect">
            <a:avLst/>
          </a:prstGeom>
          <a:ln>
            <a:noFill/>
          </a:ln>
        </p:spPr>
      </p:pic>
      <p:sp>
        <p:nvSpPr>
          <p:cNvPr id="106" name="TextBox 105"/>
          <p:cNvSpPr txBox="1"/>
          <p:nvPr/>
        </p:nvSpPr>
        <p:spPr>
          <a:xfrm>
            <a:off x="4698290" y="4102275"/>
            <a:ext cx="1407612" cy="630942"/>
          </a:xfrm>
          <a:prstGeom prst="rect">
            <a:avLst/>
          </a:prstGeom>
          <a:noFill/>
        </p:spPr>
        <p:txBody>
          <a:bodyPr wrap="square" rtlCol="0">
            <a:spAutoFit/>
          </a:bodyPr>
          <a:lstStyle/>
          <a:p>
            <a:r>
              <a:rPr lang="es" sz="700" dirty="0">
                <a:solidFill>
                  <a:schemeClr val="bg1"/>
                </a:solidFill>
              </a:rPr>
              <a:t>«Durante el último mes, este vídeo encabezó la lista de tendencias de Colombia </a:t>
            </a:r>
            <a:endParaRPr lang="es-ES_tradnl" sz="700" dirty="0">
              <a:solidFill>
                <a:schemeClr val="bg1"/>
              </a:solidFill>
            </a:endParaRPr>
          </a:p>
          <a:p>
            <a:r>
              <a:rPr lang="es" sz="700" dirty="0">
                <a:solidFill>
                  <a:schemeClr val="bg1"/>
                </a:solidFill>
              </a:rPr>
              <a:t>(35 %), México (35 %) </a:t>
            </a:r>
            <a:endParaRPr lang="es-ES_tradnl" sz="700" dirty="0">
              <a:solidFill>
                <a:schemeClr val="bg1"/>
              </a:solidFill>
            </a:endParaRPr>
          </a:p>
          <a:p>
            <a:r>
              <a:rPr lang="es" sz="700" dirty="0">
                <a:solidFill>
                  <a:schemeClr val="bg1"/>
                </a:solidFill>
              </a:rPr>
              <a:t>y Perú (24 %).» </a:t>
            </a:r>
          </a:p>
        </p:txBody>
      </p:sp>
      <p:sp>
        <p:nvSpPr>
          <p:cNvPr id="74" name="TextBox 73"/>
          <p:cNvSpPr txBox="1"/>
          <p:nvPr/>
        </p:nvSpPr>
        <p:spPr>
          <a:xfrm>
            <a:off x="7567536" y="3749535"/>
            <a:ext cx="1521281" cy="341632"/>
          </a:xfrm>
          <a:prstGeom prst="rect">
            <a:avLst/>
          </a:prstGeom>
          <a:noFill/>
        </p:spPr>
        <p:txBody>
          <a:bodyPr wrap="square" rtlCol="0">
            <a:spAutoFit/>
          </a:bodyPr>
          <a:lstStyle/>
          <a:p>
            <a:pPr algn="r">
              <a:lnSpc>
                <a:spcPct val="90000"/>
              </a:lnSpc>
            </a:pPr>
            <a:r>
              <a:rPr lang="es" sz="600" dirty="0">
                <a:solidFill>
                  <a:schemeClr val="bg1"/>
                </a:solidFill>
              </a:rPr>
              <a:t>Fuente: </a:t>
            </a:r>
            <a:r>
              <a:rPr lang="es-ES_tradnl" sz="600" dirty="0" err="1">
                <a:solidFill>
                  <a:schemeClr val="bg1"/>
                </a:solidFill>
              </a:rPr>
              <a:t>Insights</a:t>
            </a:r>
            <a:r>
              <a:rPr lang="es-ES_tradnl" sz="600" dirty="0">
                <a:solidFill>
                  <a:schemeClr val="bg1"/>
                </a:solidFill>
              </a:rPr>
              <a:t> </a:t>
            </a:r>
            <a:r>
              <a:rPr lang="es" sz="600" dirty="0">
                <a:solidFill>
                  <a:schemeClr val="bg1"/>
                </a:solidFill>
              </a:rPr>
              <a:t>de OMG para 81 mercados. Trabajo de campo: 15-31 de mayo de 2014</a:t>
            </a:r>
            <a:endParaRPr lang="en-GB" sz="600" dirty="0">
              <a:solidFill>
                <a:schemeClr val="bg1"/>
              </a:solidFill>
            </a:endParaRPr>
          </a:p>
        </p:txBody>
      </p:sp>
      <p:sp>
        <p:nvSpPr>
          <p:cNvPr id="75" name="TextBox 74"/>
          <p:cNvSpPr txBox="1"/>
          <p:nvPr/>
        </p:nvSpPr>
        <p:spPr>
          <a:xfrm>
            <a:off x="7229704" y="998029"/>
            <a:ext cx="1335952" cy="646331"/>
          </a:xfrm>
          <a:prstGeom prst="rect">
            <a:avLst/>
          </a:prstGeom>
          <a:noFill/>
        </p:spPr>
        <p:txBody>
          <a:bodyPr wrap="square" rtlCol="0">
            <a:spAutoFit/>
          </a:bodyPr>
          <a:lstStyle/>
          <a:p>
            <a:pPr algn="ctr">
              <a:defRPr/>
            </a:pPr>
            <a:r>
              <a:rPr lang="en-US" sz="1200" dirty="0" smtClean="0">
                <a:solidFill>
                  <a:schemeClr val="accent3"/>
                </a:solidFill>
                <a:latin typeface="Impact"/>
                <a:cs typeface="Impact"/>
              </a:rPr>
              <a:t>ARGENTINA</a:t>
            </a:r>
            <a:endParaRPr lang="en-US" sz="1200" dirty="0">
              <a:solidFill>
                <a:schemeClr val="accent3"/>
              </a:solidFill>
              <a:latin typeface="Impact"/>
              <a:cs typeface="Impact"/>
            </a:endParaRPr>
          </a:p>
          <a:p>
            <a:pPr algn="ctr">
              <a:defRPr/>
            </a:pPr>
            <a:r>
              <a:rPr lang="en-US" sz="600" b="1" dirty="0" smtClean="0">
                <a:solidFill>
                  <a:schemeClr val="bg1"/>
                </a:solidFill>
              </a:rPr>
              <a:t>twitter.com</a:t>
            </a:r>
          </a:p>
          <a:p>
            <a:pPr algn="ctr">
              <a:defRPr/>
            </a:pPr>
            <a:r>
              <a:rPr lang="en-US" sz="600" b="1" dirty="0" smtClean="0">
                <a:solidFill>
                  <a:schemeClr val="bg1"/>
                </a:solidFill>
              </a:rPr>
              <a:t>taringa.net</a:t>
            </a:r>
          </a:p>
          <a:p>
            <a:pPr algn="ctr">
              <a:defRPr/>
            </a:pPr>
            <a:r>
              <a:rPr lang="en-US" sz="600" b="1" dirty="0" smtClean="0">
                <a:solidFill>
                  <a:schemeClr val="bg1"/>
                </a:solidFill>
              </a:rPr>
              <a:t>@elkaiser63</a:t>
            </a:r>
          </a:p>
          <a:p>
            <a:pPr algn="ctr">
              <a:defRPr/>
            </a:pPr>
            <a:r>
              <a:rPr lang="en-US" sz="600" b="1" dirty="0" smtClean="0">
                <a:solidFill>
                  <a:schemeClr val="bg1"/>
                </a:solidFill>
              </a:rPr>
              <a:t>@</a:t>
            </a:r>
            <a:r>
              <a:rPr lang="en-US" sz="600" b="1" dirty="0" err="1" smtClean="0">
                <a:solidFill>
                  <a:schemeClr val="bg1"/>
                </a:solidFill>
              </a:rPr>
              <a:t>VarskySports</a:t>
            </a:r>
            <a:endParaRPr lang="en-US" sz="600" b="1" dirty="0" smtClean="0">
              <a:solidFill>
                <a:schemeClr val="bg1"/>
              </a:solidFill>
            </a:endParaRPr>
          </a:p>
        </p:txBody>
      </p:sp>
      <p:sp>
        <p:nvSpPr>
          <p:cNvPr id="76" name="TextBox 75"/>
          <p:cNvSpPr txBox="1"/>
          <p:nvPr/>
        </p:nvSpPr>
        <p:spPr>
          <a:xfrm>
            <a:off x="7308140" y="1788149"/>
            <a:ext cx="1193016" cy="738664"/>
          </a:xfrm>
          <a:prstGeom prst="rect">
            <a:avLst/>
          </a:prstGeom>
          <a:noFill/>
        </p:spPr>
        <p:txBody>
          <a:bodyPr wrap="square" rtlCol="0">
            <a:spAutoFit/>
          </a:bodyPr>
          <a:lstStyle/>
          <a:p>
            <a:pPr algn="ctr">
              <a:defRPr/>
            </a:pPr>
            <a:r>
              <a:rPr lang="en-US" sz="1200" dirty="0" smtClean="0">
                <a:solidFill>
                  <a:schemeClr val="accent3"/>
                </a:solidFill>
                <a:latin typeface="Impact"/>
                <a:cs typeface="Impact"/>
              </a:rPr>
              <a:t>BRASIL</a:t>
            </a:r>
            <a:endParaRPr lang="en-US" sz="1200" dirty="0">
              <a:solidFill>
                <a:schemeClr val="accent3"/>
              </a:solidFill>
              <a:latin typeface="Impact"/>
              <a:cs typeface="Impact"/>
            </a:endParaRPr>
          </a:p>
          <a:p>
            <a:pPr algn="ctr">
              <a:defRPr/>
            </a:pPr>
            <a:r>
              <a:rPr lang="en-US" sz="600" b="1" dirty="0" smtClean="0">
                <a:solidFill>
                  <a:schemeClr val="bg1"/>
                </a:solidFill>
              </a:rPr>
              <a:t>twitter.com</a:t>
            </a:r>
          </a:p>
          <a:p>
            <a:pPr algn="ctr">
              <a:defRPr/>
            </a:pPr>
            <a:r>
              <a:rPr lang="en-US" sz="600" b="1" dirty="0">
                <a:solidFill>
                  <a:schemeClr val="bg1"/>
                </a:solidFill>
              </a:rPr>
              <a:t>f</a:t>
            </a:r>
            <a:r>
              <a:rPr lang="en-US" sz="600" b="1" dirty="0" smtClean="0">
                <a:solidFill>
                  <a:schemeClr val="bg1"/>
                </a:solidFill>
              </a:rPr>
              <a:t>orum.esporte.uol.com.br</a:t>
            </a:r>
          </a:p>
          <a:p>
            <a:pPr algn="ctr">
              <a:defRPr/>
            </a:pPr>
            <a:r>
              <a:rPr lang="en-US" sz="600" b="1" dirty="0" smtClean="0">
                <a:solidFill>
                  <a:schemeClr val="bg1"/>
                </a:solidFill>
              </a:rPr>
              <a:t>@</a:t>
            </a:r>
            <a:r>
              <a:rPr lang="en-US" sz="600" b="1" dirty="0" err="1" smtClean="0">
                <a:solidFill>
                  <a:schemeClr val="bg1"/>
                </a:solidFill>
              </a:rPr>
              <a:t>BarbiesemKen</a:t>
            </a:r>
            <a:endParaRPr lang="en-US" sz="600" b="1" dirty="0" smtClean="0">
              <a:solidFill>
                <a:schemeClr val="bg1"/>
              </a:solidFill>
            </a:endParaRPr>
          </a:p>
          <a:p>
            <a:pPr algn="ctr">
              <a:defRPr/>
            </a:pPr>
            <a:r>
              <a:rPr lang="en-US" sz="600" b="1" dirty="0" smtClean="0">
                <a:solidFill>
                  <a:schemeClr val="bg1"/>
                </a:solidFill>
              </a:rPr>
              <a:t>@</a:t>
            </a:r>
            <a:r>
              <a:rPr lang="en-US" sz="600" b="1" dirty="0" err="1" smtClean="0">
                <a:solidFill>
                  <a:schemeClr val="bg1"/>
                </a:solidFill>
              </a:rPr>
              <a:t>veja</a:t>
            </a:r>
            <a:endParaRPr lang="en-US" sz="600" b="1" dirty="0" smtClean="0">
              <a:solidFill>
                <a:schemeClr val="bg1"/>
              </a:solidFill>
            </a:endParaRPr>
          </a:p>
          <a:p>
            <a:pPr algn="ctr">
              <a:defRPr/>
            </a:pPr>
            <a:r>
              <a:rPr lang="en-US" sz="600" b="1" dirty="0" smtClean="0">
                <a:solidFill>
                  <a:schemeClr val="bg1"/>
                </a:solidFill>
              </a:rPr>
              <a:t>@</a:t>
            </a:r>
            <a:r>
              <a:rPr lang="en-US" sz="600" b="1" dirty="0" err="1" smtClean="0">
                <a:solidFill>
                  <a:schemeClr val="bg1"/>
                </a:solidFill>
              </a:rPr>
              <a:t>dilmabr</a:t>
            </a:r>
            <a:endParaRPr lang="en-US" sz="600" b="1" dirty="0" smtClean="0">
              <a:solidFill>
                <a:schemeClr val="bg1"/>
              </a:solidFill>
            </a:endParaRPr>
          </a:p>
        </p:txBody>
      </p:sp>
      <p:sp>
        <p:nvSpPr>
          <p:cNvPr id="80" name="TextBox 79"/>
          <p:cNvSpPr txBox="1"/>
          <p:nvPr/>
        </p:nvSpPr>
        <p:spPr>
          <a:xfrm>
            <a:off x="7229704" y="2550604"/>
            <a:ext cx="1335952" cy="738664"/>
          </a:xfrm>
          <a:prstGeom prst="rect">
            <a:avLst/>
          </a:prstGeom>
          <a:noFill/>
        </p:spPr>
        <p:txBody>
          <a:bodyPr wrap="square" rtlCol="0">
            <a:spAutoFit/>
          </a:bodyPr>
          <a:lstStyle/>
          <a:p>
            <a:pPr algn="ctr">
              <a:defRPr/>
            </a:pPr>
            <a:r>
              <a:rPr lang="en-US" sz="1200" dirty="0" smtClean="0">
                <a:solidFill>
                  <a:schemeClr val="accent3"/>
                </a:solidFill>
                <a:latin typeface="Impact"/>
                <a:cs typeface="Impact"/>
              </a:rPr>
              <a:t>MEXICO</a:t>
            </a:r>
            <a:endParaRPr lang="en-US" sz="1200" dirty="0">
              <a:solidFill>
                <a:schemeClr val="accent3"/>
              </a:solidFill>
              <a:latin typeface="Impact"/>
              <a:cs typeface="Impact"/>
            </a:endParaRPr>
          </a:p>
          <a:p>
            <a:pPr algn="ctr">
              <a:defRPr/>
            </a:pPr>
            <a:r>
              <a:rPr lang="en-US" sz="600" b="1" dirty="0" smtClean="0">
                <a:solidFill>
                  <a:schemeClr val="bg1"/>
                </a:solidFill>
              </a:rPr>
              <a:t>twitter.com</a:t>
            </a:r>
          </a:p>
          <a:p>
            <a:pPr algn="ctr">
              <a:defRPr/>
            </a:pPr>
            <a:r>
              <a:rPr lang="en-US" sz="600" b="1" dirty="0">
                <a:solidFill>
                  <a:schemeClr val="bg1"/>
                </a:solidFill>
              </a:rPr>
              <a:t>taringa.net</a:t>
            </a:r>
          </a:p>
          <a:p>
            <a:pPr algn="ctr">
              <a:defRPr/>
            </a:pPr>
            <a:r>
              <a:rPr lang="en-US" sz="600" b="1" dirty="0" smtClean="0">
                <a:solidFill>
                  <a:schemeClr val="bg1"/>
                </a:solidFill>
              </a:rPr>
              <a:t>@EPN</a:t>
            </a:r>
          </a:p>
          <a:p>
            <a:pPr algn="ctr">
              <a:defRPr/>
            </a:pPr>
            <a:r>
              <a:rPr lang="en-US" sz="600" b="1" dirty="0" smtClean="0">
                <a:solidFill>
                  <a:schemeClr val="bg1"/>
                </a:solidFill>
              </a:rPr>
              <a:t>@</a:t>
            </a:r>
            <a:r>
              <a:rPr lang="en-US" sz="600" b="1" dirty="0" err="1" smtClean="0">
                <a:solidFill>
                  <a:schemeClr val="bg1"/>
                </a:solidFill>
              </a:rPr>
              <a:t>miseleccionmx</a:t>
            </a:r>
            <a:endParaRPr lang="en-US" sz="600" b="1" dirty="0" smtClean="0">
              <a:solidFill>
                <a:schemeClr val="bg1"/>
              </a:solidFill>
            </a:endParaRPr>
          </a:p>
          <a:p>
            <a:pPr algn="ctr">
              <a:defRPr/>
            </a:pPr>
            <a:r>
              <a:rPr lang="en-US" sz="600" b="1" dirty="0" smtClean="0">
                <a:solidFill>
                  <a:schemeClr val="bg1"/>
                </a:solidFill>
              </a:rPr>
              <a:t>@</a:t>
            </a:r>
            <a:r>
              <a:rPr lang="en-US" sz="600" b="1" dirty="0" err="1" smtClean="0">
                <a:solidFill>
                  <a:schemeClr val="bg1"/>
                </a:solidFill>
              </a:rPr>
              <a:t>telenewsmex</a:t>
            </a:r>
            <a:endParaRPr lang="en-US" sz="600" b="1" dirty="0">
              <a:solidFill>
                <a:schemeClr val="bg1"/>
              </a:solidFill>
            </a:endParaRPr>
          </a:p>
        </p:txBody>
      </p:sp>
      <p:sp>
        <p:nvSpPr>
          <p:cNvPr id="62" name="Chevron 61">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3" name="Chevron 62">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1" name="Rectangle 80">
            <a:hlinkClick r:id="rId1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82" name="Group 81"/>
          <p:cNvGrpSpPr/>
          <p:nvPr/>
        </p:nvGrpSpPr>
        <p:grpSpPr>
          <a:xfrm>
            <a:off x="1637994" y="4734632"/>
            <a:ext cx="7506006" cy="417693"/>
            <a:chOff x="1637994" y="4734632"/>
            <a:chExt cx="7506006" cy="417693"/>
          </a:xfrm>
        </p:grpSpPr>
        <p:grpSp>
          <p:nvGrpSpPr>
            <p:cNvPr id="83" name="Group 82"/>
            <p:cNvGrpSpPr/>
            <p:nvPr/>
          </p:nvGrpSpPr>
          <p:grpSpPr>
            <a:xfrm>
              <a:off x="1637994" y="4835525"/>
              <a:ext cx="7506006" cy="316800"/>
              <a:chOff x="1914453" y="4835525"/>
              <a:chExt cx="8255647" cy="316800"/>
            </a:xfrm>
          </p:grpSpPr>
          <p:sp>
            <p:nvSpPr>
              <p:cNvPr id="85" name="Rectangle 84">
                <a:hlinkClick r:id="rId11"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6" name="Rectangle 85">
                <a:hlinkClick r:id="rId12"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3" name="Rectangle 92">
                <a:hlinkClick r:id="rId13"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7" name="Rectangle 96">
                <a:hlinkClick r:id="rId14"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9" name="Rectangle 98">
                <a:hlinkClick r:id="rId15"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00" name="Rectangle 99">
                <a:hlinkClick r:id="rId16"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01" name="Rectangle 100">
                <a:hlinkClick r:id="rId17"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2" name="Rectangle 101">
                <a:hlinkClick r:id="rId18"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84" name="Isosceles Triangle 83"/>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103" name="TextBox 102"/>
          <p:cNvSpPr txBox="1"/>
          <p:nvPr/>
        </p:nvSpPr>
        <p:spPr>
          <a:xfrm>
            <a:off x="131574" y="4698328"/>
            <a:ext cx="3200065" cy="184666"/>
          </a:xfrm>
          <a:prstGeom prst="rect">
            <a:avLst/>
          </a:prstGeom>
          <a:noFill/>
        </p:spPr>
        <p:txBody>
          <a:bodyPr wrap="none" rtlCol="0">
            <a:spAutoFit/>
          </a:bodyPr>
          <a:lstStyle/>
          <a:p>
            <a:pPr algn="l" rtl="0"/>
            <a:r>
              <a:rPr lang="es" sz="600" b="0" i="0" u="none" dirty="0">
                <a:solidFill>
                  <a:schemeClr val="bg1"/>
                </a:solidFill>
              </a:rPr>
              <a:t>Fuente: </a:t>
            </a:r>
            <a:r>
              <a:rPr lang="es-ES_tradnl" sz="600" b="0" i="0" u="none" dirty="0" err="1" smtClean="0">
                <a:solidFill>
                  <a:schemeClr val="bg1"/>
                </a:solidFill>
              </a:rPr>
              <a:t>Insights</a:t>
            </a:r>
            <a:r>
              <a:rPr lang="es-ES_tradnl" sz="600" b="0" i="0" u="none" dirty="0" smtClean="0">
                <a:solidFill>
                  <a:schemeClr val="bg1"/>
                </a:solidFill>
              </a:rPr>
              <a:t> </a:t>
            </a:r>
            <a:r>
              <a:rPr lang="es" sz="600" b="0" i="0" u="none" dirty="0" smtClean="0">
                <a:solidFill>
                  <a:schemeClr val="bg1"/>
                </a:solidFill>
              </a:rPr>
              <a:t>de </a:t>
            </a:r>
            <a:r>
              <a:rPr lang="es" sz="600" b="0" i="0" u="none" dirty="0">
                <a:solidFill>
                  <a:schemeClr val="bg1"/>
                </a:solidFill>
              </a:rPr>
              <a:t>OMG para 81 mercados. Trabajo de campo: 15-31 de mayo de 2014.</a:t>
            </a:r>
          </a:p>
        </p:txBody>
      </p:sp>
    </p:spTree>
    <p:extLst>
      <p:ext uri="{BB962C8B-B14F-4D97-AF65-F5344CB8AC3E}">
        <p14:creationId xmlns:p14="http://schemas.microsoft.com/office/powerpoint/2010/main" val="1231896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3"/>
            </p:custDataLst>
            <p:extLst>
              <p:ext uri="{D42A27DB-BD31-4B8C-83A1-F6EECF244321}">
                <p14:modId xmlns:p14="http://schemas.microsoft.com/office/powerpoint/2010/main" val="239763294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95006"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4152398" y="-40440"/>
            <a:ext cx="6787882" cy="857250"/>
          </a:xfrm>
        </p:spPr>
        <p:txBody>
          <a:bodyPr/>
          <a:lstStyle/>
          <a:p>
            <a:r>
              <a:rPr lang="en-GB" sz="3600" dirty="0" err="1" smtClean="0">
                <a:solidFill>
                  <a:prstClr val="white"/>
                </a:solidFill>
              </a:rPr>
              <a:t>AmÉrica</a:t>
            </a:r>
            <a:r>
              <a:rPr lang="en-GB" sz="3600" dirty="0" smtClean="0">
                <a:solidFill>
                  <a:prstClr val="white"/>
                </a:solidFill>
              </a:rPr>
              <a:t> Latina </a:t>
            </a:r>
            <a:r>
              <a:rPr lang="en-GB" sz="1600" dirty="0" smtClean="0">
                <a:solidFill>
                  <a:prstClr val="white"/>
                </a:solidFill>
              </a:rPr>
              <a:t>Regional </a:t>
            </a:r>
            <a:r>
              <a:rPr lang="en-GB" sz="1600" dirty="0">
                <a:solidFill>
                  <a:prstClr val="white"/>
                </a:solidFill>
              </a:rPr>
              <a:t>Overview</a:t>
            </a:r>
            <a:endParaRPr lang="en-GB" sz="3600" dirty="0"/>
          </a:p>
        </p:txBody>
      </p:sp>
      <p:sp>
        <p:nvSpPr>
          <p:cNvPr id="32" name="Freeform 31"/>
          <p:cNvSpPr/>
          <p:nvPr/>
        </p:nvSpPr>
        <p:spPr>
          <a:xfrm>
            <a:off x="92964" y="528057"/>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3" name="Snip Single Corner Rectangle 32"/>
          <p:cNvSpPr/>
          <p:nvPr/>
        </p:nvSpPr>
        <p:spPr>
          <a:xfrm rot="10800000">
            <a:off x="208943" y="6368"/>
            <a:ext cx="3752060" cy="4607472"/>
          </a:xfrm>
          <a:prstGeom prst="snip1Rect">
            <a:avLst>
              <a:gd name="adj" fmla="val 5667"/>
            </a:avLst>
          </a:prstGeom>
          <a:solidFill>
            <a:schemeClr val="accent3"/>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4" name="Rectangle 33"/>
          <p:cNvSpPr/>
          <p:nvPr/>
        </p:nvSpPr>
        <p:spPr>
          <a:xfrm>
            <a:off x="92061" y="245327"/>
            <a:ext cx="3618702" cy="349433"/>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35" name="Rectangle 34"/>
          <p:cNvSpPr/>
          <p:nvPr/>
        </p:nvSpPr>
        <p:spPr>
          <a:xfrm>
            <a:off x="258343" y="258055"/>
            <a:ext cx="2566770" cy="3494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GB" dirty="0">
                <a:solidFill>
                  <a:schemeClr val="tx1"/>
                </a:solidFill>
                <a:latin typeface="+mj-lt"/>
              </a:rPr>
              <a:t>¿QUÉ ESTÁ PASANDO?</a:t>
            </a:r>
          </a:p>
        </p:txBody>
      </p:sp>
      <p:sp>
        <p:nvSpPr>
          <p:cNvPr id="65" name="TextBox 64"/>
          <p:cNvSpPr txBox="1"/>
          <p:nvPr/>
        </p:nvSpPr>
        <p:spPr>
          <a:xfrm>
            <a:off x="1307643" y="674919"/>
            <a:ext cx="2509450" cy="661720"/>
          </a:xfrm>
          <a:prstGeom prst="rect">
            <a:avLst/>
          </a:prstGeom>
          <a:noFill/>
        </p:spPr>
        <p:txBody>
          <a:bodyPr wrap="square" rtlCol="0">
            <a:spAutoFit/>
          </a:bodyPr>
          <a:lstStyle/>
          <a:p>
            <a:r>
              <a:rPr lang="en-GB" sz="800" dirty="0" smtClean="0">
                <a:solidFill>
                  <a:schemeClr val="tx1">
                    <a:lumMod val="90000"/>
                    <a:lumOff val="10000"/>
                  </a:schemeClr>
                </a:solidFill>
                <a:latin typeface="+mj-lt"/>
              </a:rPr>
              <a:t>BRAZIL</a:t>
            </a:r>
          </a:p>
          <a:p>
            <a:r>
              <a:rPr lang="es-ES" sz="700" dirty="0">
                <a:solidFill>
                  <a:schemeClr val="tx1">
                    <a:lumMod val="90000"/>
                    <a:lumOff val="10000"/>
                  </a:schemeClr>
                </a:solidFill>
              </a:rPr>
              <a:t>Brasil es un país que muestra sus sentimientos mediante los grafitis. A la sombra de la Copa Mundial, los artistas callejeros se expresan mediante sus </a:t>
            </a:r>
            <a:r>
              <a:rPr lang="es-ES" sz="700" dirty="0" err="1">
                <a:solidFill>
                  <a:schemeClr val="tx1">
                    <a:lumMod val="90000"/>
                    <a:lumOff val="10000"/>
                  </a:schemeClr>
                </a:solidFill>
              </a:rPr>
              <a:t>sprays</a:t>
            </a:r>
            <a:r>
              <a:rPr lang="es-ES" sz="700" dirty="0">
                <a:solidFill>
                  <a:schemeClr val="tx1">
                    <a:lumMod val="90000"/>
                    <a:lumOff val="10000"/>
                  </a:schemeClr>
                </a:solidFill>
              </a:rPr>
              <a:t> de pintura, y parte de este arte celebra Brasil y su equipo de fútbol.</a:t>
            </a:r>
          </a:p>
        </p:txBody>
      </p:sp>
      <p:sp>
        <p:nvSpPr>
          <p:cNvPr id="91" name="Rectangle 90"/>
          <p:cNvSpPr/>
          <p:nvPr/>
        </p:nvSpPr>
        <p:spPr>
          <a:xfrm>
            <a:off x="1307643" y="2246791"/>
            <a:ext cx="2501010" cy="861774"/>
          </a:xfrm>
          <a:prstGeom prst="rect">
            <a:avLst/>
          </a:prstGeom>
        </p:spPr>
        <p:txBody>
          <a:bodyPr wrap="square">
            <a:spAutoFit/>
          </a:bodyPr>
          <a:lstStyle/>
          <a:p>
            <a:r>
              <a:rPr lang="en-GB" sz="800" dirty="0">
                <a:solidFill>
                  <a:schemeClr val="tx1">
                    <a:lumMod val="90000"/>
                    <a:lumOff val="10000"/>
                  </a:schemeClr>
                </a:solidFill>
                <a:latin typeface="+mj-lt"/>
              </a:rPr>
              <a:t>ARGENTINA</a:t>
            </a:r>
          </a:p>
          <a:p>
            <a:r>
              <a:rPr lang="es-ES" sz="700" dirty="0">
                <a:solidFill>
                  <a:schemeClr val="tx1">
                    <a:lumMod val="90000"/>
                    <a:lumOff val="10000"/>
                  </a:schemeClr>
                </a:solidFill>
              </a:rPr>
              <a:t>Las redes sociales en Argentina se han convertido en una herramienta importantísima a la hora de seguir lo que está pasando. La AFA lanzó la cuenta oficial de Twitter y Facebook @Argentina mediante una campaña de anuncios en exteriores, donde comparten fotografías, conferencias, citas e información sobre otros equipos. </a:t>
            </a:r>
          </a:p>
        </p:txBody>
      </p:sp>
      <p:sp>
        <p:nvSpPr>
          <p:cNvPr id="92" name="TextBox 91"/>
          <p:cNvSpPr txBox="1"/>
          <p:nvPr/>
        </p:nvSpPr>
        <p:spPr>
          <a:xfrm>
            <a:off x="1307643" y="1370239"/>
            <a:ext cx="2574244" cy="861774"/>
          </a:xfrm>
          <a:prstGeom prst="rect">
            <a:avLst/>
          </a:prstGeom>
          <a:noFill/>
        </p:spPr>
        <p:txBody>
          <a:bodyPr wrap="square" rtlCol="0">
            <a:spAutoFit/>
          </a:bodyPr>
          <a:lstStyle/>
          <a:p>
            <a:r>
              <a:rPr lang="en-US" sz="800" dirty="0">
                <a:solidFill>
                  <a:schemeClr val="tx1">
                    <a:lumMod val="90000"/>
                    <a:lumOff val="10000"/>
                  </a:schemeClr>
                </a:solidFill>
                <a:latin typeface="+mj-lt"/>
              </a:rPr>
              <a:t>CHILE</a:t>
            </a:r>
          </a:p>
          <a:p>
            <a:r>
              <a:rPr lang="es-ES" sz="700" dirty="0">
                <a:solidFill>
                  <a:schemeClr val="tx1">
                    <a:lumMod val="90000"/>
                    <a:lumOff val="10000"/>
                  </a:schemeClr>
                </a:solidFill>
              </a:rPr>
              <a:t>Una caravana partió desde Santiago hasta Brasil para vivir la experiencia de la Copa Mundial. Se espera que más de 3000 chilenos lleguen por tierra para ser parte de lo que se denomina «la marea roja». Los seguidores chilenos han comprado casi 39000 entradas para los eventos, quedando séptimos entre los países que más entradas tienen. </a:t>
            </a:r>
          </a:p>
        </p:txBody>
      </p:sp>
      <p:sp>
        <p:nvSpPr>
          <p:cNvPr id="93" name="Rectangle 4"/>
          <p:cNvSpPr/>
          <p:nvPr/>
        </p:nvSpPr>
        <p:spPr>
          <a:xfrm>
            <a:off x="1307643" y="3078893"/>
            <a:ext cx="2509451" cy="646331"/>
          </a:xfrm>
          <a:prstGeom prst="rect">
            <a:avLst/>
          </a:prstGeom>
        </p:spPr>
        <p:txBody>
          <a:bodyPr wrap="square">
            <a:spAutoFit/>
          </a:bodyPr>
          <a:lstStyle/>
          <a:p>
            <a:r>
              <a:rPr lang="en-GB" sz="800" dirty="0">
                <a:solidFill>
                  <a:schemeClr val="tx1">
                    <a:lumMod val="90000"/>
                    <a:lumOff val="10000"/>
                  </a:schemeClr>
                </a:solidFill>
                <a:latin typeface="+mj-lt"/>
              </a:rPr>
              <a:t>AMÉRICA </a:t>
            </a:r>
            <a:r>
              <a:rPr lang="en-GB" sz="800" dirty="0" smtClean="0">
                <a:solidFill>
                  <a:schemeClr val="tx1">
                    <a:lumMod val="90000"/>
                    <a:lumOff val="10000"/>
                  </a:schemeClr>
                </a:solidFill>
                <a:latin typeface="+mj-lt"/>
              </a:rPr>
              <a:t>LATINA</a:t>
            </a:r>
          </a:p>
          <a:p>
            <a:r>
              <a:rPr lang="es-ES" sz="700" dirty="0" smtClean="0">
                <a:solidFill>
                  <a:schemeClr val="tx1">
                    <a:lumMod val="90000"/>
                    <a:lumOff val="10000"/>
                  </a:schemeClr>
                </a:solidFill>
              </a:rPr>
              <a:t>El álbum oficial de cromos (una vuelta a la infancia) para la Copa Mundial ha generado un gran entusiasmo para gente de todas las edades, interesando a los seguidores incluso antes de que empiece el evento.</a:t>
            </a:r>
            <a:endParaRPr lang="es-ES" sz="700" dirty="0">
              <a:solidFill>
                <a:schemeClr val="tx1">
                  <a:lumMod val="90000"/>
                  <a:lumOff val="10000"/>
                </a:schemeClr>
              </a:solidFill>
            </a:endParaRPr>
          </a:p>
        </p:txBody>
      </p:sp>
      <p:sp>
        <p:nvSpPr>
          <p:cNvPr id="94" name="Rectangle 93"/>
          <p:cNvSpPr/>
          <p:nvPr/>
        </p:nvSpPr>
        <p:spPr>
          <a:xfrm>
            <a:off x="1307643" y="3803274"/>
            <a:ext cx="2509451" cy="754053"/>
          </a:xfrm>
          <a:prstGeom prst="rect">
            <a:avLst/>
          </a:prstGeom>
        </p:spPr>
        <p:txBody>
          <a:bodyPr wrap="square">
            <a:spAutoFit/>
          </a:bodyPr>
          <a:lstStyle/>
          <a:p>
            <a:r>
              <a:rPr lang="en-US" sz="800" dirty="0">
                <a:solidFill>
                  <a:schemeClr val="tx1">
                    <a:lumMod val="90000"/>
                    <a:lumOff val="10000"/>
                  </a:schemeClr>
                </a:solidFill>
                <a:latin typeface="+mj-lt"/>
              </a:rPr>
              <a:t>AMÉRICA LATINA</a:t>
            </a:r>
          </a:p>
          <a:p>
            <a:r>
              <a:rPr lang="es-ES" sz="700" dirty="0" smtClean="0">
                <a:solidFill>
                  <a:schemeClr val="tx1">
                    <a:lumMod val="90000"/>
                    <a:lumOff val="10000"/>
                  </a:schemeClr>
                </a:solidFill>
              </a:rPr>
              <a:t>Un </a:t>
            </a:r>
            <a:r>
              <a:rPr lang="es-ES" sz="700" dirty="0">
                <a:solidFill>
                  <a:schemeClr val="tx1">
                    <a:lumMod val="90000"/>
                    <a:lumOff val="10000"/>
                  </a:schemeClr>
                </a:solidFill>
              </a:rPr>
              <a:t>popular artículo en Internet que enumera las aplicaciones que los ciudadanos pueden usar durante la Copa Mundial para a) distraerse con el evento y b) documentar posibles abusos por parte del estado durante el evento.</a:t>
            </a:r>
          </a:p>
        </p:txBody>
      </p:sp>
      <p:pic>
        <p:nvPicPr>
          <p:cNvPr id="95" name="Picture 19" descr="http://static4.businessinsider.com/image/538faf0eeab8eaa717d5d4d2-1200/.jpg">
            <a:hlinkClick r:id="rId7"/>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328025" y="704228"/>
            <a:ext cx="979714" cy="594360"/>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6" descr="http://www.sitioandino.com/files/image/145/145416/5391b194963d9_684_!.jpg?s=9da65d672876dd0ea5893c6f3c8fb34b"/>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42979" y="1472778"/>
            <a:ext cx="959236" cy="532528"/>
          </a:xfrm>
          <a:prstGeom prst="rect">
            <a:avLst/>
          </a:prstGeom>
          <a:noFill/>
          <a:extLst>
            <a:ext uri="{909E8E84-426E-40dd-AFC4-6F175D3DCCD1}">
              <a14:hiddenFill xmlns:a14="http://schemas.microsoft.com/office/drawing/2010/main">
                <a:solidFill>
                  <a:srgbClr val="FFFFFF"/>
                </a:solidFill>
              </a14:hiddenFill>
            </a:ext>
          </a:extLst>
        </p:spPr>
      </p:pic>
      <p:pic>
        <p:nvPicPr>
          <p:cNvPr id="97" name="Picture 14"/>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324589" y="2272634"/>
            <a:ext cx="988898" cy="622348"/>
          </a:xfrm>
          <a:prstGeom prst="rect">
            <a:avLst/>
          </a:prstGeom>
          <a:noFill/>
          <a:ln w="9525">
            <a:noFill/>
            <a:miter lim="800000"/>
            <a:headEnd/>
            <a:tailEnd/>
          </a:ln>
        </p:spPr>
      </p:pic>
      <p:pic>
        <p:nvPicPr>
          <p:cNvPr id="98" name="Picture 13" descr="http://www.laverdadnoticias.com/wp-content/uploads/2014/04/app-album-panini.jpg"/>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18062" y="3119837"/>
            <a:ext cx="987293" cy="557343"/>
          </a:xfrm>
          <a:prstGeom prst="rect">
            <a:avLst/>
          </a:prstGeom>
          <a:noFill/>
        </p:spPr>
      </p:pic>
      <p:pic>
        <p:nvPicPr>
          <p:cNvPr id="99" name="Picture 11" descr="https://scontent-b-mia.xx.fbcdn.net/hphotos-xap1/t1.0-9/q71/s720x720/10426630_10152163950323596_2163221270764905577_n.jpg"/>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858869" y="2425301"/>
            <a:ext cx="464939" cy="596908"/>
          </a:xfrm>
          <a:prstGeom prst="rect">
            <a:avLst/>
          </a:prstGeom>
          <a:noFill/>
        </p:spPr>
      </p:pic>
      <p:pic>
        <p:nvPicPr>
          <p:cNvPr id="100" name="Picture 2"/>
          <p:cNvPicPr>
            <a:picLocks noChangeAspect="1" noChangeArrowheads="1"/>
          </p:cNvPicPr>
          <p:nvPr/>
        </p:nvPicPr>
        <p:blipFill rotWithShape="1">
          <a:blip r:embed="rId13" cstate="screen">
            <a:extLst>
              <a:ext uri="{28A0092B-C50C-407E-A947-70E740481C1C}">
                <a14:useLocalDpi xmlns:a14="http://schemas.microsoft.com/office/drawing/2010/main"/>
              </a:ext>
            </a:extLst>
          </a:blip>
          <a:srcRect/>
          <a:stretch/>
        </p:blipFill>
        <p:spPr bwMode="auto">
          <a:xfrm>
            <a:off x="318061" y="3788261"/>
            <a:ext cx="995425" cy="615058"/>
          </a:xfrm>
          <a:prstGeom prst="rect">
            <a:avLst/>
          </a:prstGeom>
          <a:noFill/>
          <a:ln w="9525">
            <a:noFill/>
            <a:miter lim="800000"/>
            <a:headEnd/>
            <a:tailEnd/>
          </a:ln>
        </p:spPr>
      </p:pic>
      <p:grpSp>
        <p:nvGrpSpPr>
          <p:cNvPr id="86" name="Group 85"/>
          <p:cNvGrpSpPr>
            <a:grpSpLocks noChangeAspect="1"/>
          </p:cNvGrpSpPr>
          <p:nvPr/>
        </p:nvGrpSpPr>
        <p:grpSpPr>
          <a:xfrm>
            <a:off x="1088411" y="738584"/>
            <a:ext cx="191241" cy="191418"/>
            <a:chOff x="5689078" y="733467"/>
            <a:chExt cx="440657" cy="441067"/>
          </a:xfrm>
        </p:grpSpPr>
        <p:grpSp>
          <p:nvGrpSpPr>
            <p:cNvPr id="87" name="Group 4"/>
            <p:cNvGrpSpPr>
              <a:grpSpLocks noChangeAspect="1"/>
            </p:cNvGrpSpPr>
            <p:nvPr/>
          </p:nvGrpSpPr>
          <p:grpSpPr bwMode="auto">
            <a:xfrm>
              <a:off x="5689078" y="733467"/>
              <a:ext cx="440657" cy="441067"/>
              <a:chOff x="1804" y="543"/>
              <a:chExt cx="2152" cy="2154"/>
            </a:xfrm>
          </p:grpSpPr>
          <p:sp>
            <p:nvSpPr>
              <p:cNvPr id="8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8" name="Oval 5">
              <a:hlinkClick r:id="rId7"/>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101" name="Picture 100"/>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279069" y="664286"/>
            <a:ext cx="216000" cy="216000"/>
          </a:xfrm>
          <a:prstGeom prst="rect">
            <a:avLst/>
          </a:prstGeom>
        </p:spPr>
      </p:pic>
      <p:pic>
        <p:nvPicPr>
          <p:cNvPr id="102" name="Picture 101"/>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279069" y="1414689"/>
            <a:ext cx="216000" cy="216000"/>
          </a:xfrm>
          <a:prstGeom prst="rect">
            <a:avLst/>
          </a:prstGeom>
        </p:spPr>
      </p:pic>
      <p:pic>
        <p:nvPicPr>
          <p:cNvPr id="103" name="Picture 102"/>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279069" y="2233685"/>
            <a:ext cx="216000" cy="216000"/>
          </a:xfrm>
          <a:prstGeom prst="rect">
            <a:avLst/>
          </a:prstGeom>
        </p:spPr>
      </p:pic>
      <p:pic>
        <p:nvPicPr>
          <p:cNvPr id="118" name="Picture 2" descr="http://www.imm-international.com/wp-content/uploads/south-america-globe.jpg"/>
          <p:cNvPicPr>
            <a:picLocks noChangeAspect="1" noChangeArrowheads="1"/>
          </p:cNvPicPr>
          <p:nvPr/>
        </p:nvPicPr>
        <p:blipFill rotWithShape="1">
          <a:blip r:embed="rId17" cstate="screen">
            <a:extLst>
              <a:ext uri="{28A0092B-C50C-407E-A947-70E740481C1C}">
                <a14:useLocalDpi xmlns:a14="http://schemas.microsoft.com/office/drawing/2010/main"/>
              </a:ext>
            </a:extLst>
          </a:blip>
          <a:srcRect/>
          <a:stretch/>
        </p:blipFill>
        <p:spPr bwMode="auto">
          <a:xfrm>
            <a:off x="284469" y="3039523"/>
            <a:ext cx="205200" cy="205200"/>
          </a:xfrm>
          <a:prstGeom prst="ellipse">
            <a:avLst/>
          </a:prstGeom>
          <a:noFill/>
          <a:extLst>
            <a:ext uri="{909E8E84-426E-40dd-AFC4-6F175D3DCCD1}">
              <a14:hiddenFill xmlns:a14="http://schemas.microsoft.com/office/drawing/2010/main">
                <a:solidFill>
                  <a:srgbClr val="FFFFFF"/>
                </a:solidFill>
              </a14:hiddenFill>
            </a:ext>
          </a:extLst>
        </p:spPr>
      </p:pic>
      <p:pic>
        <p:nvPicPr>
          <p:cNvPr id="119" name="Picture 2" descr="http://www.imm-international.com/wp-content/uploads/south-america-globe.jpg"/>
          <p:cNvPicPr>
            <a:picLocks noChangeAspect="1" noChangeArrowheads="1"/>
          </p:cNvPicPr>
          <p:nvPr/>
        </p:nvPicPr>
        <p:blipFill rotWithShape="1">
          <a:blip r:embed="rId17" cstate="screen">
            <a:extLst>
              <a:ext uri="{28A0092B-C50C-407E-A947-70E740481C1C}">
                <a14:useLocalDpi xmlns:a14="http://schemas.microsoft.com/office/drawing/2010/main"/>
              </a:ext>
            </a:extLst>
          </a:blip>
          <a:srcRect/>
          <a:stretch/>
        </p:blipFill>
        <p:spPr bwMode="auto">
          <a:xfrm>
            <a:off x="284469" y="3728038"/>
            <a:ext cx="205200" cy="205200"/>
          </a:xfrm>
          <a:prstGeom prst="ellipse">
            <a:avLst/>
          </a:prstGeom>
          <a:noFill/>
          <a:extLst>
            <a:ext uri="{909E8E84-426E-40dd-AFC4-6F175D3DCCD1}">
              <a14:hiddenFill xmlns:a14="http://schemas.microsoft.com/office/drawing/2010/main">
                <a:solidFill>
                  <a:srgbClr val="FFFFFF"/>
                </a:solidFill>
              </a14:hiddenFill>
            </a:ext>
          </a:extLst>
        </p:spPr>
      </p:pic>
      <p:sp>
        <p:nvSpPr>
          <p:cNvPr id="105" name="Chevron 104">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6" name="Rectangle 105">
            <a:hlinkClick r:id="rId1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nvGrpSpPr>
          <p:cNvPr id="110" name="Group 109"/>
          <p:cNvGrpSpPr/>
          <p:nvPr/>
        </p:nvGrpSpPr>
        <p:grpSpPr>
          <a:xfrm>
            <a:off x="1637994" y="4734632"/>
            <a:ext cx="7506006" cy="417693"/>
            <a:chOff x="1637994" y="4734632"/>
            <a:chExt cx="7506006" cy="417693"/>
          </a:xfrm>
        </p:grpSpPr>
        <p:grpSp>
          <p:nvGrpSpPr>
            <p:cNvPr id="111" name="Group 110"/>
            <p:cNvGrpSpPr/>
            <p:nvPr/>
          </p:nvGrpSpPr>
          <p:grpSpPr>
            <a:xfrm>
              <a:off x="1637994" y="4835525"/>
              <a:ext cx="7506006" cy="316800"/>
              <a:chOff x="1914453" y="4835525"/>
              <a:chExt cx="8255647" cy="316800"/>
            </a:xfrm>
          </p:grpSpPr>
          <p:sp>
            <p:nvSpPr>
              <p:cNvPr id="113" name="Rectangle 112">
                <a:hlinkClick r:id="rId1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14" name="Rectangle 113">
                <a:hlinkClick r:id="rId2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15" name="Rectangle 114">
                <a:hlinkClick r:id="rId2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16" name="Rectangle 115">
                <a:hlinkClick r:id="rId2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17" name="Rectangle 116">
                <a:hlinkClick r:id="rId2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20" name="Rectangle 119">
                <a:hlinkClick r:id="rId24" action="ppaction://hlinksldjump"/>
              </p:cNvPr>
              <p:cNvSpPr/>
              <p:nvPr/>
            </p:nvSpPr>
            <p:spPr>
              <a:xfrm>
                <a:off x="8115017" y="4835525"/>
                <a:ext cx="1027436" cy="3168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21" name="Rectangle 120">
                <a:hlinkClick r:id="rId2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22" name="Rectangle 121">
                <a:hlinkClick r:id="rId2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smtClean="0">
                    <a:solidFill>
                      <a:schemeClr val="bg1"/>
                    </a:solidFill>
                    <a:latin typeface="+mj-lt"/>
                    <a:cs typeface="Arial" pitchFamily="34" charset="0"/>
                  </a:rPr>
                  <a:t>CONTACTO</a:t>
                </a:r>
                <a:endParaRPr lang="en-GB" sz="750" dirty="0">
                  <a:solidFill>
                    <a:schemeClr val="bg1"/>
                  </a:solidFill>
                  <a:latin typeface="+mj-lt"/>
                  <a:cs typeface="Arial" pitchFamily="34" charset="0"/>
                </a:endParaRPr>
              </a:p>
            </p:txBody>
          </p:sp>
        </p:grpSp>
        <p:sp>
          <p:nvSpPr>
            <p:cNvPr id="112" name="Isosceles Triangle 111"/>
            <p:cNvSpPr/>
            <p:nvPr/>
          </p:nvSpPr>
          <p:spPr>
            <a:xfrm>
              <a:off x="7580596" y="4734632"/>
              <a:ext cx="324000" cy="144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grpSp>
        <p:nvGrpSpPr>
          <p:cNvPr id="123" name="Group 122"/>
          <p:cNvGrpSpPr/>
          <p:nvPr/>
        </p:nvGrpSpPr>
        <p:grpSpPr>
          <a:xfrm>
            <a:off x="5180923" y="1566219"/>
            <a:ext cx="2610053" cy="2654031"/>
            <a:chOff x="1611427" y="2470801"/>
            <a:chExt cx="2083598" cy="2031085"/>
          </a:xfrm>
        </p:grpSpPr>
        <p:pic>
          <p:nvPicPr>
            <p:cNvPr id="124" name="Picture 123"/>
            <p:cNvPicPr>
              <a:picLocks noChangeAspect="1"/>
            </p:cNvPicPr>
            <p:nvPr/>
          </p:nvPicPr>
          <p:blipFill rotWithShape="1">
            <a:blip r:embed="rId27" cstate="screen">
              <a:extLst>
                <a:ext uri="{28A0092B-C50C-407E-A947-70E740481C1C}">
                  <a14:useLocalDpi xmlns:a14="http://schemas.microsoft.com/office/drawing/2010/main"/>
                </a:ext>
              </a:extLst>
            </a:blip>
            <a:srcRect/>
            <a:stretch/>
          </p:blipFill>
          <p:spPr>
            <a:xfrm>
              <a:off x="1611427" y="2590524"/>
              <a:ext cx="2083598" cy="1806178"/>
            </a:xfrm>
            <a:prstGeom prst="rect">
              <a:avLst/>
            </a:prstGeom>
          </p:spPr>
        </p:pic>
        <p:grpSp>
          <p:nvGrpSpPr>
            <p:cNvPr id="125" name="Group 124"/>
            <p:cNvGrpSpPr/>
            <p:nvPr/>
          </p:nvGrpSpPr>
          <p:grpSpPr>
            <a:xfrm>
              <a:off x="1715929" y="2470801"/>
              <a:ext cx="1920945" cy="2031085"/>
              <a:chOff x="1715929" y="2470801"/>
              <a:chExt cx="1920945" cy="2031085"/>
            </a:xfrm>
          </p:grpSpPr>
          <p:sp>
            <p:nvSpPr>
              <p:cNvPr id="126" name="Oval 125"/>
              <p:cNvSpPr/>
              <p:nvPr/>
            </p:nvSpPr>
            <p:spPr>
              <a:xfrm>
                <a:off x="2290383" y="275085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127" name="Group 126"/>
              <p:cNvGrpSpPr/>
              <p:nvPr/>
            </p:nvGrpSpPr>
            <p:grpSpPr>
              <a:xfrm>
                <a:off x="2678233" y="3035330"/>
                <a:ext cx="732338" cy="1105781"/>
                <a:chOff x="2678233" y="3035331"/>
                <a:chExt cx="732338" cy="1105780"/>
              </a:xfrm>
            </p:grpSpPr>
            <p:sp>
              <p:nvSpPr>
                <p:cNvPr id="131" name="Oval 130"/>
                <p:cNvSpPr/>
                <p:nvPr/>
              </p:nvSpPr>
              <p:spPr>
                <a:xfrm>
                  <a:off x="2748489" y="303533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2" name="Oval 131"/>
                <p:cNvSpPr/>
                <p:nvPr/>
              </p:nvSpPr>
              <p:spPr>
                <a:xfrm>
                  <a:off x="2678233" y="3152887"/>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3" name="Oval 132"/>
                <p:cNvSpPr/>
                <p:nvPr/>
              </p:nvSpPr>
              <p:spPr>
                <a:xfrm>
                  <a:off x="3338571" y="3345240"/>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4" name="Oval 133"/>
                <p:cNvSpPr/>
                <p:nvPr/>
              </p:nvSpPr>
              <p:spPr>
                <a:xfrm>
                  <a:off x="3218727" y="385017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44" name="Oval 143"/>
                <p:cNvSpPr/>
                <p:nvPr/>
              </p:nvSpPr>
              <p:spPr>
                <a:xfrm>
                  <a:off x="2917345" y="38028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45" name="Oval 144"/>
                <p:cNvSpPr/>
                <p:nvPr/>
              </p:nvSpPr>
              <p:spPr>
                <a:xfrm>
                  <a:off x="3037143" y="406911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sp>
            <p:nvSpPr>
              <p:cNvPr id="128" name="Oval 127"/>
              <p:cNvSpPr/>
              <p:nvPr/>
            </p:nvSpPr>
            <p:spPr>
              <a:xfrm>
                <a:off x="2593887" y="29510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9" name="Oval 128"/>
              <p:cNvSpPr/>
              <p:nvPr/>
            </p:nvSpPr>
            <p:spPr>
              <a:xfrm>
                <a:off x="2548167" y="290529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30" name="Freeform 5"/>
              <p:cNvSpPr>
                <a:spLocks noChangeAspect="1"/>
              </p:cNvSpPr>
              <p:nvPr/>
            </p:nvSpPr>
            <p:spPr bwMode="auto">
              <a:xfrm>
                <a:off x="1715929" y="2470801"/>
                <a:ext cx="1920945" cy="203108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grpSp>
      </p:grpSp>
      <p:grpSp>
        <p:nvGrpSpPr>
          <p:cNvPr id="146" name="Group 145"/>
          <p:cNvGrpSpPr/>
          <p:nvPr/>
        </p:nvGrpSpPr>
        <p:grpSpPr>
          <a:xfrm flipH="1">
            <a:off x="6650019" y="1318459"/>
            <a:ext cx="1723461" cy="1027965"/>
            <a:chOff x="1632857" y="3842598"/>
            <a:chExt cx="1494127" cy="1300591"/>
          </a:xfrm>
        </p:grpSpPr>
        <p:sp>
          <p:nvSpPr>
            <p:cNvPr id="147" name="Rectangle 146"/>
            <p:cNvSpPr/>
            <p:nvPr/>
          </p:nvSpPr>
          <p:spPr>
            <a:xfrm>
              <a:off x="1633198" y="3842598"/>
              <a:ext cx="840177" cy="272582"/>
            </a:xfrm>
            <a:prstGeom prst="rect">
              <a:avLst/>
            </a:prstGeom>
          </p:spPr>
          <p:txBody>
            <a:bodyPr wrap="square" lIns="18000" rIns="18000">
              <a:spAutoFit/>
            </a:bodyPr>
            <a:lstStyle/>
            <a:p>
              <a:pPr marL="0" lvl="1" algn="r">
                <a:defRPr/>
              </a:pPr>
              <a:r>
                <a:rPr lang="en-GB" sz="800" b="1" kern="0" cap="all" dirty="0" smtClean="0">
                  <a:solidFill>
                    <a:schemeClr val="bg1"/>
                  </a:solidFill>
                </a:rPr>
                <a:t>Colombia</a:t>
              </a:r>
              <a:endParaRPr lang="es-ES" sz="800" b="1" kern="0" cap="all" dirty="0">
                <a:solidFill>
                  <a:schemeClr val="bg1"/>
                </a:solidFill>
              </a:endParaRPr>
            </a:p>
          </p:txBody>
        </p:sp>
        <p:sp>
          <p:nvSpPr>
            <p:cNvPr id="148" name="Freeform 147"/>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grpSp>
        <p:nvGrpSpPr>
          <p:cNvPr id="149" name="Group 148"/>
          <p:cNvGrpSpPr/>
          <p:nvPr/>
        </p:nvGrpSpPr>
        <p:grpSpPr>
          <a:xfrm flipH="1">
            <a:off x="7389774" y="1892936"/>
            <a:ext cx="1723068" cy="857986"/>
            <a:chOff x="1632857" y="3774762"/>
            <a:chExt cx="1494127" cy="1368427"/>
          </a:xfrm>
        </p:grpSpPr>
        <p:sp>
          <p:nvSpPr>
            <p:cNvPr id="150" name="Rectangle 149"/>
            <p:cNvSpPr/>
            <p:nvPr/>
          </p:nvSpPr>
          <p:spPr>
            <a:xfrm>
              <a:off x="1633198" y="3774762"/>
              <a:ext cx="840177" cy="343618"/>
            </a:xfrm>
            <a:prstGeom prst="rect">
              <a:avLst/>
            </a:prstGeom>
          </p:spPr>
          <p:txBody>
            <a:bodyPr wrap="square" lIns="18000" rIns="18000">
              <a:spAutoFit/>
            </a:bodyPr>
            <a:lstStyle/>
            <a:p>
              <a:pPr marL="0" lvl="1" algn="r">
                <a:defRPr/>
              </a:pPr>
              <a:r>
                <a:rPr lang="en-GB" sz="800" b="1" kern="0" cap="all" dirty="0" smtClean="0">
                  <a:solidFill>
                    <a:schemeClr val="bg1"/>
                  </a:solidFill>
                </a:rPr>
                <a:t>Brasil</a:t>
              </a:r>
              <a:endParaRPr lang="es-ES" sz="800" b="1" kern="0" cap="all" dirty="0">
                <a:solidFill>
                  <a:schemeClr val="bg1"/>
                </a:solidFill>
              </a:endParaRPr>
            </a:p>
          </p:txBody>
        </p:sp>
        <p:sp>
          <p:nvSpPr>
            <p:cNvPr id="151" name="Freeform 150"/>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grpSp>
        <p:nvGrpSpPr>
          <p:cNvPr id="152" name="Group 151"/>
          <p:cNvGrpSpPr/>
          <p:nvPr/>
        </p:nvGrpSpPr>
        <p:grpSpPr>
          <a:xfrm flipH="1">
            <a:off x="7228653" y="2566858"/>
            <a:ext cx="1723068" cy="857986"/>
            <a:chOff x="1632857" y="3774762"/>
            <a:chExt cx="1494127" cy="1368427"/>
          </a:xfrm>
        </p:grpSpPr>
        <p:sp>
          <p:nvSpPr>
            <p:cNvPr id="153" name="Rectangle 152"/>
            <p:cNvSpPr/>
            <p:nvPr/>
          </p:nvSpPr>
          <p:spPr>
            <a:xfrm>
              <a:off x="1633198" y="3774762"/>
              <a:ext cx="840177" cy="343618"/>
            </a:xfrm>
            <a:prstGeom prst="rect">
              <a:avLst/>
            </a:prstGeom>
          </p:spPr>
          <p:txBody>
            <a:bodyPr wrap="square" lIns="18000" rIns="18000">
              <a:spAutoFit/>
            </a:bodyPr>
            <a:lstStyle/>
            <a:p>
              <a:pPr marL="0" lvl="1" algn="r">
                <a:defRPr/>
              </a:pPr>
              <a:r>
                <a:rPr lang="en-GB" sz="800" b="1" kern="0" cap="all" dirty="0" smtClean="0">
                  <a:solidFill>
                    <a:schemeClr val="bg1"/>
                  </a:solidFill>
                </a:rPr>
                <a:t>Uruguay</a:t>
              </a:r>
              <a:endParaRPr lang="es-ES" sz="800" b="1" kern="0" cap="all" dirty="0">
                <a:solidFill>
                  <a:schemeClr val="bg1"/>
                </a:solidFill>
              </a:endParaRPr>
            </a:p>
          </p:txBody>
        </p:sp>
        <p:sp>
          <p:nvSpPr>
            <p:cNvPr id="154" name="Freeform 153"/>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grpSp>
        <p:nvGrpSpPr>
          <p:cNvPr id="187" name="Group 186"/>
          <p:cNvGrpSpPr/>
          <p:nvPr/>
        </p:nvGrpSpPr>
        <p:grpSpPr>
          <a:xfrm>
            <a:off x="7024981" y="3714005"/>
            <a:ext cx="1797736" cy="528900"/>
            <a:chOff x="1399249" y="3398438"/>
            <a:chExt cx="779992" cy="403658"/>
          </a:xfrm>
        </p:grpSpPr>
        <p:sp>
          <p:nvSpPr>
            <p:cNvPr id="188" name="Rectangle 187"/>
            <p:cNvSpPr/>
            <p:nvPr/>
          </p:nvSpPr>
          <p:spPr>
            <a:xfrm>
              <a:off x="1613363" y="3637669"/>
              <a:ext cx="554042" cy="164427"/>
            </a:xfrm>
            <a:prstGeom prst="rect">
              <a:avLst/>
            </a:prstGeom>
            <a:ln>
              <a:noFill/>
            </a:ln>
          </p:spPr>
          <p:txBody>
            <a:bodyPr wrap="square" lIns="18000" rIns="18000">
              <a:spAutoFit/>
            </a:bodyPr>
            <a:lstStyle/>
            <a:p>
              <a:pPr marL="0" lvl="1" algn="r">
                <a:defRPr/>
              </a:pPr>
              <a:r>
                <a:rPr lang="en-GB" sz="800" b="1" kern="0" cap="all" dirty="0" smtClean="0">
                  <a:solidFill>
                    <a:schemeClr val="bg1"/>
                  </a:solidFill>
                </a:rPr>
                <a:t>Argentina</a:t>
              </a:r>
              <a:endParaRPr lang="es-ES" sz="800" b="1" kern="0" cap="all" dirty="0">
                <a:solidFill>
                  <a:schemeClr val="bg1"/>
                </a:solidFill>
              </a:endParaRPr>
            </a:p>
          </p:txBody>
        </p:sp>
        <p:sp>
          <p:nvSpPr>
            <p:cNvPr id="189" name="Freeform 188"/>
            <p:cNvSpPr/>
            <p:nvPr/>
          </p:nvSpPr>
          <p:spPr>
            <a:xfrm flipH="1">
              <a:off x="1399249" y="3398438"/>
              <a:ext cx="779992" cy="366982"/>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867900"/>
                <a:gd name="connsiteY0" fmla="*/ 1752383 h 1752383"/>
                <a:gd name="connsiteX1" fmla="*/ 498702 w 867900"/>
                <a:gd name="connsiteY1" fmla="*/ 1752383 h 1752383"/>
                <a:gd name="connsiteX2" fmla="*/ 867900 w 867900"/>
                <a:gd name="connsiteY2" fmla="*/ 0 h 1752383"/>
                <a:gd name="connsiteX0" fmla="*/ 0 w 867900"/>
                <a:gd name="connsiteY0" fmla="*/ 1322415 h 1322415"/>
                <a:gd name="connsiteX1" fmla="*/ 498702 w 867900"/>
                <a:gd name="connsiteY1" fmla="*/ 1322415 h 1322415"/>
                <a:gd name="connsiteX2" fmla="*/ 867900 w 867900"/>
                <a:gd name="connsiteY2" fmla="*/ 0 h 1322415"/>
                <a:gd name="connsiteX0" fmla="*/ 0 w 867900"/>
                <a:gd name="connsiteY0" fmla="*/ 1225326 h 1225326"/>
                <a:gd name="connsiteX1" fmla="*/ 498702 w 867900"/>
                <a:gd name="connsiteY1" fmla="*/ 1225326 h 1225326"/>
                <a:gd name="connsiteX2" fmla="*/ 867900 w 867900"/>
                <a:gd name="connsiteY2" fmla="*/ 0 h 1225326"/>
              </a:gdLst>
              <a:ahLst/>
              <a:cxnLst>
                <a:cxn ang="0">
                  <a:pos x="connsiteX0" y="connsiteY0"/>
                </a:cxn>
                <a:cxn ang="0">
                  <a:pos x="connsiteX1" y="connsiteY1"/>
                </a:cxn>
                <a:cxn ang="0">
                  <a:pos x="connsiteX2" y="connsiteY2"/>
                </a:cxn>
              </a:cxnLst>
              <a:rect l="l" t="t" r="r" b="b"/>
              <a:pathLst>
                <a:path w="867900" h="1225326">
                  <a:moveTo>
                    <a:pt x="0" y="1225326"/>
                  </a:moveTo>
                  <a:lnTo>
                    <a:pt x="498702" y="1225326"/>
                  </a:lnTo>
                  <a:lnTo>
                    <a:pt x="867900" y="0"/>
                  </a:lnTo>
                </a:path>
              </a:pathLst>
            </a:custGeom>
            <a:noFill/>
            <a:ln>
              <a:solidFill>
                <a:schemeClr val="accent3"/>
              </a:solidFill>
              <a:tailEnd type="oval"/>
            </a:ln>
          </p:spPr>
          <p:txBody>
            <a:bodyPr rtlCol="0" anchor="ctr"/>
            <a:lstStyle/>
            <a:p>
              <a:pPr algn="ctr"/>
              <a:endParaRPr lang="en-GB"/>
            </a:p>
          </p:txBody>
        </p:sp>
      </p:grpSp>
      <p:grpSp>
        <p:nvGrpSpPr>
          <p:cNvPr id="190" name="Group 189"/>
          <p:cNvGrpSpPr/>
          <p:nvPr/>
        </p:nvGrpSpPr>
        <p:grpSpPr>
          <a:xfrm flipH="1">
            <a:off x="4747512" y="3365218"/>
            <a:ext cx="2086233" cy="1244281"/>
            <a:chOff x="2041469" y="3584086"/>
            <a:chExt cx="914523" cy="155621"/>
          </a:xfrm>
        </p:grpSpPr>
        <p:sp>
          <p:nvSpPr>
            <p:cNvPr id="191" name="Rectangle 190"/>
            <p:cNvSpPr/>
            <p:nvPr/>
          </p:nvSpPr>
          <p:spPr>
            <a:xfrm>
              <a:off x="2282972" y="3712762"/>
              <a:ext cx="670040" cy="26945"/>
            </a:xfrm>
            <a:prstGeom prst="rect">
              <a:avLst/>
            </a:prstGeom>
          </p:spPr>
          <p:txBody>
            <a:bodyPr wrap="square" lIns="18000" rIns="18000">
              <a:spAutoFit/>
            </a:bodyPr>
            <a:lstStyle/>
            <a:p>
              <a:pPr marL="0" lvl="1">
                <a:defRPr/>
              </a:pPr>
              <a:r>
                <a:rPr lang="en-GB" sz="800" b="1" kern="0" cap="all" dirty="0" smtClean="0">
                  <a:solidFill>
                    <a:schemeClr val="bg1"/>
                  </a:solidFill>
                </a:rPr>
                <a:t>Chile</a:t>
              </a:r>
              <a:endParaRPr lang="es-ES" sz="800" b="1" kern="0" cap="all" dirty="0">
                <a:solidFill>
                  <a:schemeClr val="bg1"/>
                </a:solidFill>
              </a:endParaRPr>
            </a:p>
          </p:txBody>
        </p:sp>
        <p:sp>
          <p:nvSpPr>
            <p:cNvPr id="192" name="Freeform 191"/>
            <p:cNvSpPr/>
            <p:nvPr/>
          </p:nvSpPr>
          <p:spPr>
            <a:xfrm flipH="1">
              <a:off x="2041469" y="3584086"/>
              <a:ext cx="914523"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3"/>
              </a:solidFill>
              <a:tailEnd type="oval"/>
            </a:ln>
          </p:spPr>
          <p:txBody>
            <a:bodyPr rtlCol="0" anchor="ctr"/>
            <a:lstStyle/>
            <a:p>
              <a:pPr algn="ctr"/>
              <a:endParaRPr lang="en-GB"/>
            </a:p>
          </p:txBody>
        </p:sp>
      </p:grpSp>
      <p:grpSp>
        <p:nvGrpSpPr>
          <p:cNvPr id="193" name="Group 192"/>
          <p:cNvGrpSpPr/>
          <p:nvPr/>
        </p:nvGrpSpPr>
        <p:grpSpPr>
          <a:xfrm flipH="1">
            <a:off x="4141656" y="2504549"/>
            <a:ext cx="2420026" cy="1244281"/>
            <a:chOff x="2041469" y="3584086"/>
            <a:chExt cx="914523" cy="155621"/>
          </a:xfrm>
        </p:grpSpPr>
        <p:sp>
          <p:nvSpPr>
            <p:cNvPr id="194" name="Rectangle 193"/>
            <p:cNvSpPr/>
            <p:nvPr/>
          </p:nvSpPr>
          <p:spPr>
            <a:xfrm>
              <a:off x="2282972" y="3712762"/>
              <a:ext cx="670040" cy="26945"/>
            </a:xfrm>
            <a:prstGeom prst="rect">
              <a:avLst/>
            </a:prstGeom>
          </p:spPr>
          <p:txBody>
            <a:bodyPr wrap="square" lIns="18000" rIns="18000">
              <a:spAutoFit/>
            </a:bodyPr>
            <a:lstStyle/>
            <a:p>
              <a:pPr marL="0" lvl="1">
                <a:defRPr/>
              </a:pPr>
              <a:r>
                <a:rPr lang="en-GB" sz="800" b="1" kern="0" cap="all" dirty="0" smtClean="0">
                  <a:solidFill>
                    <a:schemeClr val="bg1"/>
                  </a:solidFill>
                </a:rPr>
                <a:t>Ecuador</a:t>
              </a:r>
              <a:endParaRPr lang="es-ES" sz="800" b="1" kern="0" cap="all" dirty="0">
                <a:solidFill>
                  <a:schemeClr val="bg1"/>
                </a:solidFill>
              </a:endParaRPr>
            </a:p>
          </p:txBody>
        </p:sp>
        <p:sp>
          <p:nvSpPr>
            <p:cNvPr id="195" name="Freeform 194"/>
            <p:cNvSpPr/>
            <p:nvPr/>
          </p:nvSpPr>
          <p:spPr>
            <a:xfrm flipH="1">
              <a:off x="2041469" y="3584086"/>
              <a:ext cx="914523"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3"/>
              </a:solidFill>
              <a:tailEnd type="oval"/>
            </a:ln>
          </p:spPr>
          <p:txBody>
            <a:bodyPr rtlCol="0" anchor="ctr"/>
            <a:lstStyle/>
            <a:p>
              <a:pPr algn="ctr"/>
              <a:endParaRPr lang="en-GB"/>
            </a:p>
          </p:txBody>
        </p:sp>
      </p:grpSp>
      <p:grpSp>
        <p:nvGrpSpPr>
          <p:cNvPr id="196" name="Group 195"/>
          <p:cNvGrpSpPr/>
          <p:nvPr/>
        </p:nvGrpSpPr>
        <p:grpSpPr>
          <a:xfrm>
            <a:off x="4425559" y="1180233"/>
            <a:ext cx="1973882" cy="982732"/>
            <a:chOff x="1632857" y="3840608"/>
            <a:chExt cx="1494127" cy="1302581"/>
          </a:xfrm>
        </p:grpSpPr>
        <p:sp>
          <p:nvSpPr>
            <p:cNvPr id="197" name="Rectangle 196"/>
            <p:cNvSpPr/>
            <p:nvPr/>
          </p:nvSpPr>
          <p:spPr>
            <a:xfrm>
              <a:off x="1633198" y="3840608"/>
              <a:ext cx="840177" cy="285564"/>
            </a:xfrm>
            <a:prstGeom prst="rect">
              <a:avLst/>
            </a:prstGeom>
          </p:spPr>
          <p:txBody>
            <a:bodyPr wrap="square" lIns="18000" rIns="18000">
              <a:spAutoFit/>
            </a:bodyPr>
            <a:lstStyle/>
            <a:p>
              <a:pPr marL="0" lvl="1">
                <a:defRPr/>
              </a:pPr>
              <a:r>
                <a:rPr lang="en-GB" sz="800" b="1" kern="0" cap="all" dirty="0" smtClean="0">
                  <a:solidFill>
                    <a:schemeClr val="bg1"/>
                  </a:solidFill>
                </a:rPr>
                <a:t>Honduras</a:t>
              </a:r>
              <a:endParaRPr lang="es-ES" sz="800" b="1" kern="0" cap="all" dirty="0">
                <a:solidFill>
                  <a:schemeClr val="bg1"/>
                </a:solidFill>
              </a:endParaRPr>
            </a:p>
          </p:txBody>
        </p:sp>
        <p:sp>
          <p:nvSpPr>
            <p:cNvPr id="198" name="Freeform 197"/>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grpSp>
        <p:nvGrpSpPr>
          <p:cNvPr id="199" name="Group 198"/>
          <p:cNvGrpSpPr/>
          <p:nvPr/>
        </p:nvGrpSpPr>
        <p:grpSpPr>
          <a:xfrm flipH="1">
            <a:off x="6444535" y="716315"/>
            <a:ext cx="1169649" cy="1511748"/>
            <a:chOff x="1632857" y="3909863"/>
            <a:chExt cx="1494127" cy="1233326"/>
          </a:xfrm>
        </p:grpSpPr>
        <p:sp>
          <p:nvSpPr>
            <p:cNvPr id="200" name="Rectangle 199"/>
            <p:cNvSpPr/>
            <p:nvPr/>
          </p:nvSpPr>
          <p:spPr>
            <a:xfrm>
              <a:off x="1633199" y="3909863"/>
              <a:ext cx="1173233" cy="175765"/>
            </a:xfrm>
            <a:prstGeom prst="rect">
              <a:avLst/>
            </a:prstGeom>
          </p:spPr>
          <p:txBody>
            <a:bodyPr wrap="square" lIns="18000" rIns="18000">
              <a:spAutoFit/>
            </a:bodyPr>
            <a:lstStyle/>
            <a:p>
              <a:pPr marL="0" lvl="1" algn="r">
                <a:defRPr/>
              </a:pPr>
              <a:r>
                <a:rPr lang="en-GB" sz="800" b="1" kern="0" cap="all" dirty="0" smtClean="0">
                  <a:solidFill>
                    <a:schemeClr val="bg1"/>
                  </a:solidFill>
                </a:rPr>
                <a:t>Costa Rica</a:t>
              </a:r>
              <a:endParaRPr lang="es-ES" sz="800" b="1" kern="0" cap="all" dirty="0">
                <a:solidFill>
                  <a:schemeClr val="bg1"/>
                </a:solidFill>
              </a:endParaRPr>
            </a:p>
          </p:txBody>
        </p:sp>
        <p:sp>
          <p:nvSpPr>
            <p:cNvPr id="201" name="Freeform 200"/>
            <p:cNvSpPr/>
            <p:nvPr/>
          </p:nvSpPr>
          <p:spPr>
            <a:xfrm>
              <a:off x="1632857" y="4049486"/>
              <a:ext cx="1494127" cy="1093703"/>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Lst>
              <a:ahLst/>
              <a:cxnLst>
                <a:cxn ang="0">
                  <a:pos x="connsiteX0" y="connsiteY0"/>
                </a:cxn>
                <a:cxn ang="0">
                  <a:pos x="connsiteX1" y="connsiteY1"/>
                </a:cxn>
                <a:cxn ang="0">
                  <a:pos x="connsiteX2" y="connsiteY2"/>
                </a:cxn>
              </a:cxnLst>
              <a:rect l="l" t="t" r="r" b="b"/>
              <a:pathLst>
                <a:path w="1494127" h="1093703">
                  <a:moveTo>
                    <a:pt x="0" y="0"/>
                  </a:moveTo>
                  <a:lnTo>
                    <a:pt x="827314" y="0"/>
                  </a:lnTo>
                  <a:lnTo>
                    <a:pt x="1494127" y="1093703"/>
                  </a:lnTo>
                </a:path>
              </a:pathLst>
            </a:custGeom>
            <a:noFill/>
            <a:ln>
              <a:solidFill>
                <a:schemeClr val="accent3"/>
              </a:solidFill>
              <a:tailEnd type="oval"/>
            </a:ln>
          </p:spPr>
          <p:txBody>
            <a:bodyPr rtlCol="0" anchor="ctr"/>
            <a:lstStyle/>
            <a:p>
              <a:pPr algn="ctr"/>
              <a:endParaRPr lang="en-GB"/>
            </a:p>
          </p:txBody>
        </p:sp>
      </p:grpSp>
      <p:grpSp>
        <p:nvGrpSpPr>
          <p:cNvPr id="202" name="Group 201"/>
          <p:cNvGrpSpPr/>
          <p:nvPr/>
        </p:nvGrpSpPr>
        <p:grpSpPr>
          <a:xfrm flipH="1">
            <a:off x="4038599" y="1979155"/>
            <a:ext cx="2009413" cy="1075951"/>
            <a:chOff x="2041469" y="3584086"/>
            <a:chExt cx="914523" cy="160892"/>
          </a:xfrm>
        </p:grpSpPr>
        <p:sp>
          <p:nvSpPr>
            <p:cNvPr id="203" name="Rectangle 202"/>
            <p:cNvSpPr/>
            <p:nvPr/>
          </p:nvSpPr>
          <p:spPr>
            <a:xfrm>
              <a:off x="2282972" y="3712762"/>
              <a:ext cx="670040" cy="32216"/>
            </a:xfrm>
            <a:prstGeom prst="rect">
              <a:avLst/>
            </a:prstGeom>
          </p:spPr>
          <p:txBody>
            <a:bodyPr wrap="square" lIns="18000" rIns="18000">
              <a:spAutoFit/>
            </a:bodyPr>
            <a:lstStyle/>
            <a:p>
              <a:pPr marL="0" lvl="1">
                <a:defRPr/>
              </a:pPr>
              <a:r>
                <a:rPr lang="en-GB" sz="800" b="1" kern="0" cap="all" dirty="0" smtClean="0">
                  <a:solidFill>
                    <a:schemeClr val="bg1"/>
                  </a:solidFill>
                </a:rPr>
                <a:t>México</a:t>
              </a:r>
              <a:endParaRPr lang="es-ES" sz="800" b="1" kern="0" cap="all" dirty="0">
                <a:solidFill>
                  <a:schemeClr val="bg1"/>
                </a:solidFill>
              </a:endParaRPr>
            </a:p>
          </p:txBody>
        </p:sp>
        <p:sp>
          <p:nvSpPr>
            <p:cNvPr id="204" name="Freeform 203"/>
            <p:cNvSpPr/>
            <p:nvPr/>
          </p:nvSpPr>
          <p:spPr>
            <a:xfrm flipH="1">
              <a:off x="2041469" y="3584086"/>
              <a:ext cx="914523" cy="150377"/>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196512"/>
                <a:gd name="connsiteY0" fmla="*/ 1752383 h 1752383"/>
                <a:gd name="connsiteX1" fmla="*/ 827314 w 1196512"/>
                <a:gd name="connsiteY1" fmla="*/ 1752383 h 1752383"/>
                <a:gd name="connsiteX2" fmla="*/ 1196512 w 1196512"/>
                <a:gd name="connsiteY2" fmla="*/ 0 h 1752383"/>
                <a:gd name="connsiteX0" fmla="*/ 0 w 1012775"/>
                <a:gd name="connsiteY0" fmla="*/ 1186434 h 1186434"/>
                <a:gd name="connsiteX1" fmla="*/ 827314 w 1012775"/>
                <a:gd name="connsiteY1" fmla="*/ 1186434 h 1186434"/>
                <a:gd name="connsiteX2" fmla="*/ 1012775 w 1012775"/>
                <a:gd name="connsiteY2" fmla="*/ 0 h 1186434"/>
                <a:gd name="connsiteX0" fmla="*/ 0 w 1012775"/>
                <a:gd name="connsiteY0" fmla="*/ 1186434 h 1186434"/>
                <a:gd name="connsiteX1" fmla="*/ 743799 w 1012775"/>
                <a:gd name="connsiteY1" fmla="*/ 1186434 h 1186434"/>
                <a:gd name="connsiteX2" fmla="*/ 1012775 w 1012775"/>
                <a:gd name="connsiteY2" fmla="*/ 0 h 1186434"/>
                <a:gd name="connsiteX0" fmla="*/ 0 w 1307193"/>
                <a:gd name="connsiteY0" fmla="*/ 571589 h 571589"/>
                <a:gd name="connsiteX1" fmla="*/ 743799 w 1307193"/>
                <a:gd name="connsiteY1" fmla="*/ 571589 h 571589"/>
                <a:gd name="connsiteX2" fmla="*/ 1307193 w 1307193"/>
                <a:gd name="connsiteY2" fmla="*/ 0 h 571589"/>
                <a:gd name="connsiteX0" fmla="*/ 0 w 1274481"/>
                <a:gd name="connsiteY0" fmla="*/ 550015 h 550015"/>
                <a:gd name="connsiteX1" fmla="*/ 743799 w 1274481"/>
                <a:gd name="connsiteY1" fmla="*/ 550015 h 550015"/>
                <a:gd name="connsiteX2" fmla="*/ 1274481 w 1274481"/>
                <a:gd name="connsiteY2" fmla="*/ 0 h 550015"/>
              </a:gdLst>
              <a:ahLst/>
              <a:cxnLst>
                <a:cxn ang="0">
                  <a:pos x="connsiteX0" y="connsiteY0"/>
                </a:cxn>
                <a:cxn ang="0">
                  <a:pos x="connsiteX1" y="connsiteY1"/>
                </a:cxn>
                <a:cxn ang="0">
                  <a:pos x="connsiteX2" y="connsiteY2"/>
                </a:cxn>
              </a:cxnLst>
              <a:rect l="l" t="t" r="r" b="b"/>
              <a:pathLst>
                <a:path w="1274481" h="550015">
                  <a:moveTo>
                    <a:pt x="0" y="550015"/>
                  </a:moveTo>
                  <a:lnTo>
                    <a:pt x="743799" y="550015"/>
                  </a:lnTo>
                  <a:lnTo>
                    <a:pt x="1274481" y="0"/>
                  </a:lnTo>
                </a:path>
              </a:pathLst>
            </a:custGeom>
            <a:noFill/>
            <a:ln>
              <a:solidFill>
                <a:schemeClr val="accent3"/>
              </a:solidFill>
              <a:tailEnd type="oval"/>
            </a:ln>
          </p:spPr>
          <p:txBody>
            <a:bodyPr rtlCol="0" anchor="ctr"/>
            <a:lstStyle/>
            <a:p>
              <a:pPr algn="ctr"/>
              <a:endParaRPr lang="en-GB"/>
            </a:p>
          </p:txBody>
        </p:sp>
      </p:grpSp>
      <p:sp>
        <p:nvSpPr>
          <p:cNvPr id="205" name="Chevron 204">
            <a:hlinkClick r:id="" action="ppaction://hlinkshowjump?jump=nextslide"/>
          </p:cNvPr>
          <p:cNvSpPr/>
          <p:nvPr/>
        </p:nvSpPr>
        <p:spPr>
          <a:xfrm>
            <a:off x="8897721" y="2318053"/>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206" name="TextBox 205"/>
          <p:cNvSpPr txBox="1"/>
          <p:nvPr/>
        </p:nvSpPr>
        <p:spPr>
          <a:xfrm>
            <a:off x="131574" y="4698328"/>
            <a:ext cx="2589170" cy="176972"/>
          </a:xfrm>
          <a:prstGeom prst="rect">
            <a:avLst/>
          </a:prstGeom>
          <a:noFill/>
        </p:spPr>
        <p:txBody>
          <a:bodyPr wrap="none" rtlCol="0">
            <a:spAutoFit/>
          </a:bodyPr>
          <a:lstStyle/>
          <a:p>
            <a:r>
              <a:rPr lang="en-GB" sz="550" dirty="0">
                <a:solidFill>
                  <a:schemeClr val="bg1"/>
                </a:solidFill>
              </a:rPr>
              <a:t>Fuente: Datos de OMG para 81 mercados. Trabajo de campo: Del 15 de mayo al 31 de mayo de 2014.</a:t>
            </a:r>
          </a:p>
        </p:txBody>
      </p:sp>
    </p:spTree>
    <p:custDataLst>
      <p:tags r:id="rId2"/>
    </p:custDataLst>
    <p:extLst>
      <p:ext uri="{BB962C8B-B14F-4D97-AF65-F5344CB8AC3E}">
        <p14:creationId xmlns:p14="http://schemas.microsoft.com/office/powerpoint/2010/main" val="246106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 name="Title 1"/>
          <p:cNvSpPr>
            <a:spLocks noGrp="1"/>
          </p:cNvSpPr>
          <p:nvPr>
            <p:ph type="title"/>
          </p:nvPr>
        </p:nvSpPr>
        <p:spPr>
          <a:xfrm>
            <a:off x="130510" y="75354"/>
            <a:ext cx="8229600" cy="376826"/>
          </a:xfrm>
        </p:spPr>
        <p:txBody>
          <a:bodyPr/>
          <a:lstStyle/>
          <a:p>
            <a:r>
              <a:rPr lang="en-GB" dirty="0">
                <a:solidFill>
                  <a:schemeClr val="accent1"/>
                </a:solidFill>
              </a:rPr>
              <a:t>¿QUIÉN</a:t>
            </a:r>
            <a:r>
              <a:rPr dirty="0" smtClean="0"/>
              <a:t> SEGUIRÁ </a:t>
            </a:r>
            <a:r>
              <a:rPr lang="en-GB" dirty="0">
                <a:solidFill>
                  <a:schemeClr val="accent3"/>
                </a:solidFill>
              </a:rPr>
              <a:t>LA COPA MUNDIAL?</a:t>
            </a:r>
            <a:endParaRPr lang="es-ES" dirty="0">
              <a:solidFill>
                <a:schemeClr val="accent3"/>
              </a:solidFill>
            </a:endParaRPr>
          </a:p>
        </p:txBody>
      </p:sp>
      <p:sp>
        <p:nvSpPr>
          <p:cNvPr id="325" name="Rectangle 324"/>
          <p:cNvSpPr/>
          <p:nvPr/>
        </p:nvSpPr>
        <p:spPr>
          <a:xfrm rot="2700000">
            <a:off x="2861865" y="1298177"/>
            <a:ext cx="165650" cy="165649"/>
          </a:xfrm>
          <a:prstGeom prst="rect">
            <a:avLst/>
          </a:prstGeom>
          <a:solidFill>
            <a:srgbClr val="6CBCE6"/>
          </a:solidFill>
        </p:spPr>
        <p:txBody>
          <a:bodyPr wrap="none" lIns="18000" rIns="18000" rtlCol="0" anchor="ctr">
            <a:spAutoFit/>
          </a:bodyPr>
          <a:lstStyle/>
          <a:p>
            <a:pPr marL="0" algn="ctr"/>
            <a:endParaRPr lang="en-US" sz="900" b="1" kern="0" cap="all" dirty="0">
              <a:solidFill>
                <a:schemeClr val="bg1"/>
              </a:solidFill>
            </a:endParaRPr>
          </a:p>
        </p:txBody>
      </p:sp>
      <p:grpSp>
        <p:nvGrpSpPr>
          <p:cNvPr id="326" name="Group 325"/>
          <p:cNvGrpSpPr/>
          <p:nvPr/>
        </p:nvGrpSpPr>
        <p:grpSpPr>
          <a:xfrm>
            <a:off x="206587" y="456018"/>
            <a:ext cx="7490136" cy="1735666"/>
            <a:chOff x="160867" y="541867"/>
            <a:chExt cx="7490136" cy="1735666"/>
          </a:xfrm>
        </p:grpSpPr>
        <p:sp>
          <p:nvSpPr>
            <p:cNvPr id="334" name="Rectangle 333"/>
            <p:cNvSpPr/>
            <p:nvPr/>
          </p:nvSpPr>
          <p:spPr>
            <a:xfrm>
              <a:off x="160867" y="541867"/>
              <a:ext cx="2861733" cy="1735666"/>
            </a:xfrm>
            <a:prstGeom prst="rect">
              <a:avLst/>
            </a:prstGeom>
            <a:solidFill>
              <a:srgbClr val="6CBCE6"/>
            </a:solidFill>
          </p:spPr>
          <p:txBody>
            <a:bodyPr wrap="square" lIns="18000" rIns="18000" rtlCol="0" anchor="ctr">
              <a:spAutoFit/>
            </a:bodyPr>
            <a:lstStyle/>
            <a:p>
              <a:pPr marL="0" algn="ctr"/>
              <a:endParaRPr lang="en-US" sz="900" b="1" kern="0" cap="all" dirty="0">
                <a:solidFill>
                  <a:schemeClr val="bg1"/>
                </a:solidFill>
              </a:endParaRPr>
            </a:p>
          </p:txBody>
        </p:sp>
        <p:sp>
          <p:nvSpPr>
            <p:cNvPr id="335" name="Rectangle 334"/>
            <p:cNvSpPr/>
            <p:nvPr/>
          </p:nvSpPr>
          <p:spPr>
            <a:xfrm>
              <a:off x="2951820" y="541867"/>
              <a:ext cx="2365689" cy="1735666"/>
            </a:xfrm>
            <a:prstGeom prst="rect">
              <a:avLst/>
            </a:prstGeom>
            <a:solidFill>
              <a:srgbClr val="4197FC"/>
            </a:solidFill>
          </p:spPr>
          <p:txBody>
            <a:bodyPr wrap="square" lIns="18000" rIns="18000" rtlCol="0" anchor="ctr">
              <a:spAutoFit/>
            </a:bodyPr>
            <a:lstStyle/>
            <a:p>
              <a:pPr marL="0" algn="ctr"/>
              <a:endParaRPr lang="en-US" sz="900" b="1" kern="0" cap="all" dirty="0">
                <a:solidFill>
                  <a:schemeClr val="bg1"/>
                </a:solidFill>
              </a:endParaRPr>
            </a:p>
          </p:txBody>
        </p:sp>
        <p:sp>
          <p:nvSpPr>
            <p:cNvPr id="336" name="Rectangle 335"/>
            <p:cNvSpPr/>
            <p:nvPr/>
          </p:nvSpPr>
          <p:spPr>
            <a:xfrm>
              <a:off x="5292080" y="541867"/>
              <a:ext cx="2358923" cy="1735666"/>
            </a:xfrm>
            <a:prstGeom prst="rect">
              <a:avLst/>
            </a:prstGeom>
            <a:solidFill>
              <a:srgbClr val="6CBCE6"/>
            </a:solidFill>
          </p:spPr>
          <p:txBody>
            <a:bodyPr wrap="square" lIns="18000" rIns="18000" rtlCol="0" anchor="ctr">
              <a:spAutoFit/>
            </a:bodyPr>
            <a:lstStyle/>
            <a:p>
              <a:pPr marL="0" algn="ctr"/>
              <a:endParaRPr lang="en-US" sz="900" b="1" kern="0" cap="all" dirty="0">
                <a:solidFill>
                  <a:schemeClr val="bg1"/>
                </a:solidFill>
              </a:endParaRPr>
            </a:p>
          </p:txBody>
        </p:sp>
        <p:sp>
          <p:nvSpPr>
            <p:cNvPr id="337" name="Rectangle 336"/>
            <p:cNvSpPr/>
            <p:nvPr/>
          </p:nvSpPr>
          <p:spPr>
            <a:xfrm rot="2700000">
              <a:off x="5193751" y="1326876"/>
              <a:ext cx="165650" cy="165649"/>
            </a:xfrm>
            <a:prstGeom prst="rect">
              <a:avLst/>
            </a:prstGeom>
            <a:solidFill>
              <a:srgbClr val="4197FC"/>
            </a:solidFill>
          </p:spPr>
          <p:txBody>
            <a:bodyPr wrap="none" lIns="18000" rIns="18000" rtlCol="0" anchor="ctr">
              <a:spAutoFit/>
            </a:bodyPr>
            <a:lstStyle/>
            <a:p>
              <a:pPr marL="0" algn="ctr"/>
              <a:endParaRPr lang="en-US" sz="900" b="1" kern="0" cap="all" dirty="0">
                <a:solidFill>
                  <a:schemeClr val="bg1"/>
                </a:solidFill>
              </a:endParaRPr>
            </a:p>
          </p:txBody>
        </p:sp>
        <p:sp>
          <p:nvSpPr>
            <p:cNvPr id="338" name="Rectangle 337"/>
            <p:cNvSpPr/>
            <p:nvPr/>
          </p:nvSpPr>
          <p:spPr>
            <a:xfrm rot="2700000">
              <a:off x="2861865" y="1326876"/>
              <a:ext cx="165650" cy="165649"/>
            </a:xfrm>
            <a:prstGeom prst="rect">
              <a:avLst/>
            </a:prstGeom>
            <a:solidFill>
              <a:srgbClr val="6CBCE6"/>
            </a:solidFill>
          </p:spPr>
          <p:txBody>
            <a:bodyPr wrap="none" lIns="18000" rIns="18000" rtlCol="0" anchor="ctr">
              <a:spAutoFit/>
            </a:bodyPr>
            <a:lstStyle/>
            <a:p>
              <a:pPr marL="0" algn="ctr"/>
              <a:endParaRPr lang="en-US" sz="900" b="1" kern="0" cap="all" dirty="0">
                <a:solidFill>
                  <a:schemeClr val="bg1"/>
                </a:solidFill>
              </a:endParaRPr>
            </a:p>
          </p:txBody>
        </p:sp>
      </p:grpSp>
      <p:sp>
        <p:nvSpPr>
          <p:cNvPr id="339" name="TextBox 338"/>
          <p:cNvSpPr txBox="1"/>
          <p:nvPr/>
        </p:nvSpPr>
        <p:spPr>
          <a:xfrm>
            <a:off x="5306450" y="457703"/>
            <a:ext cx="2268666" cy="338554"/>
          </a:xfrm>
          <a:prstGeom prst="rect">
            <a:avLst/>
          </a:prstGeom>
          <a:noFill/>
        </p:spPr>
        <p:txBody>
          <a:bodyPr wrap="square" rtlCol="0">
            <a:spAutoFit/>
          </a:bodyPr>
          <a:lstStyle/>
          <a:p>
            <a:r>
              <a:rPr lang="en-GB" sz="800" dirty="0" smtClean="0">
                <a:latin typeface="Impact"/>
              </a:rPr>
              <a:t>¿CUÁL ES LA PROBABILIDAD DE QUE HABLEN SOBRE EL PATROCINIO DE LA COPA MUNDIAL?</a:t>
            </a:r>
            <a:endParaRPr lang="es-ES" sz="800" dirty="0">
              <a:latin typeface="Impact"/>
              <a:cs typeface="Impact"/>
            </a:endParaRPr>
          </a:p>
        </p:txBody>
      </p:sp>
      <p:sp>
        <p:nvSpPr>
          <p:cNvPr id="340" name="TextBox 339"/>
          <p:cNvSpPr txBox="1"/>
          <p:nvPr/>
        </p:nvSpPr>
        <p:spPr>
          <a:xfrm>
            <a:off x="168741" y="457703"/>
            <a:ext cx="2210862" cy="215444"/>
          </a:xfrm>
          <a:prstGeom prst="rect">
            <a:avLst/>
          </a:prstGeom>
          <a:noFill/>
        </p:spPr>
        <p:txBody>
          <a:bodyPr wrap="none" rtlCol="0">
            <a:spAutoFit/>
          </a:bodyPr>
          <a:lstStyle/>
          <a:p>
            <a:r>
              <a:rPr lang="en-GB" sz="800" dirty="0" smtClean="0">
                <a:latin typeface="Impact"/>
              </a:rPr>
              <a:t>MOTIVACIONES PRINCIPALES PARA SEGUIR LA COPA MUNDIAL</a:t>
            </a:r>
            <a:endParaRPr lang="es-ES" sz="800" dirty="0">
              <a:latin typeface="Impact"/>
              <a:cs typeface="Impact"/>
            </a:endParaRPr>
          </a:p>
        </p:txBody>
      </p:sp>
      <p:sp>
        <p:nvSpPr>
          <p:cNvPr id="341" name="TextBox 340"/>
          <p:cNvSpPr txBox="1"/>
          <p:nvPr/>
        </p:nvSpPr>
        <p:spPr>
          <a:xfrm>
            <a:off x="3045350" y="457703"/>
            <a:ext cx="2133224" cy="338554"/>
          </a:xfrm>
          <a:prstGeom prst="rect">
            <a:avLst/>
          </a:prstGeom>
          <a:noFill/>
        </p:spPr>
        <p:txBody>
          <a:bodyPr wrap="square" rtlCol="0">
            <a:spAutoFit/>
          </a:bodyPr>
          <a:lstStyle/>
          <a:p>
            <a:r>
              <a:rPr lang="en-GB" sz="800" dirty="0" smtClean="0">
                <a:latin typeface="Impact"/>
              </a:rPr>
              <a:t>¿CUÁL ES SU GRADO DE INTERÉS EN LOS PRÓXIMOS EVENTOS DEPORTIVOS?</a:t>
            </a:r>
            <a:endParaRPr lang="es-ES" sz="800" dirty="0">
              <a:latin typeface="Impact"/>
              <a:cs typeface="Impact"/>
            </a:endParaRPr>
          </a:p>
        </p:txBody>
      </p:sp>
      <p:sp>
        <p:nvSpPr>
          <p:cNvPr id="342" name="Rounded Rectangle 341"/>
          <p:cNvSpPr/>
          <p:nvPr/>
        </p:nvSpPr>
        <p:spPr>
          <a:xfrm>
            <a:off x="206587" y="2185176"/>
            <a:ext cx="2840539" cy="2298553"/>
          </a:xfrm>
          <a:prstGeom prst="roundRect">
            <a:avLst>
              <a:gd name="adj" fmla="val 0"/>
            </a:avLst>
          </a:prstGeom>
          <a:solidFill>
            <a:srgbClr val="3BB54A"/>
          </a:solidFill>
          <a:ln>
            <a:noFill/>
          </a:ln>
        </p:spPr>
        <p:txBody>
          <a:bodyPr wrap="square" lIns="18000" rIns="18000" rtlCol="0" anchor="ctr">
            <a:spAutoFit/>
          </a:bodyPr>
          <a:lstStyle/>
          <a:p>
            <a:pPr marL="0" algn="ctr"/>
            <a:endParaRPr lang="en-GB" sz="900" b="1" kern="0" cap="all" dirty="0">
              <a:solidFill>
                <a:schemeClr val="bg1"/>
              </a:solidFill>
            </a:endParaRPr>
          </a:p>
        </p:txBody>
      </p:sp>
      <p:sp>
        <p:nvSpPr>
          <p:cNvPr id="343" name="Rounded Rectangle 342"/>
          <p:cNvSpPr/>
          <p:nvPr/>
        </p:nvSpPr>
        <p:spPr>
          <a:xfrm>
            <a:off x="3010033" y="2185176"/>
            <a:ext cx="4690328" cy="2298553"/>
          </a:xfrm>
          <a:prstGeom prst="roundRect">
            <a:avLst>
              <a:gd name="adj" fmla="val 0"/>
            </a:avLst>
          </a:prstGeom>
          <a:solidFill>
            <a:srgbClr val="8CC628"/>
          </a:solidFill>
          <a:ln>
            <a:noFill/>
          </a:ln>
        </p:spPr>
        <p:txBody>
          <a:bodyPr wrap="square" lIns="18000" rIns="18000" rtlCol="0" anchor="ctr">
            <a:spAutoFit/>
          </a:bodyPr>
          <a:lstStyle/>
          <a:p>
            <a:pPr marL="0" algn="ctr"/>
            <a:endParaRPr lang="en-GB" sz="900" b="1" kern="0" cap="all" dirty="0">
              <a:solidFill>
                <a:schemeClr val="bg1"/>
              </a:solidFill>
            </a:endParaRPr>
          </a:p>
        </p:txBody>
      </p:sp>
      <p:sp>
        <p:nvSpPr>
          <p:cNvPr id="344" name="Freeform 343"/>
          <p:cNvSpPr/>
          <p:nvPr/>
        </p:nvSpPr>
        <p:spPr>
          <a:xfrm>
            <a:off x="7582215" y="2854551"/>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cxnSp>
        <p:nvCxnSpPr>
          <p:cNvPr id="345" name="Straight Connector 344"/>
          <p:cNvCxnSpPr/>
          <p:nvPr/>
        </p:nvCxnSpPr>
        <p:spPr>
          <a:xfrm>
            <a:off x="5861628" y="2248025"/>
            <a:ext cx="0" cy="2181677"/>
          </a:xfrm>
          <a:prstGeom prst="line">
            <a:avLst/>
          </a:prstGeom>
          <a:ln w="3175" cmpd="sng">
            <a:solidFill>
              <a:schemeClr val="accent1">
                <a:lumMod val="60000"/>
                <a:lumOff val="40000"/>
              </a:schemeClr>
            </a:solidFill>
          </a:ln>
          <a:effectLst/>
        </p:spPr>
        <p:style>
          <a:lnRef idx="2">
            <a:schemeClr val="accent1"/>
          </a:lnRef>
          <a:fillRef idx="0">
            <a:schemeClr val="accent1"/>
          </a:fillRef>
          <a:effectRef idx="1">
            <a:schemeClr val="accent1"/>
          </a:effectRef>
          <a:fontRef idx="minor">
            <a:schemeClr val="tx1"/>
          </a:fontRef>
        </p:style>
      </p:cxnSp>
      <p:sp>
        <p:nvSpPr>
          <p:cNvPr id="346" name="Rectangle 345"/>
          <p:cNvSpPr/>
          <p:nvPr/>
        </p:nvSpPr>
        <p:spPr>
          <a:xfrm rot="2700000">
            <a:off x="2915589" y="3251628"/>
            <a:ext cx="165650" cy="165649"/>
          </a:xfrm>
          <a:prstGeom prst="rect">
            <a:avLst/>
          </a:prstGeom>
          <a:solidFill>
            <a:srgbClr val="3BB54A"/>
          </a:solidFill>
        </p:spPr>
        <p:txBody>
          <a:bodyPr wrap="none" lIns="18000" rIns="18000" rtlCol="0" anchor="ctr">
            <a:spAutoFit/>
          </a:bodyPr>
          <a:lstStyle/>
          <a:p>
            <a:pPr marL="0" algn="ctr"/>
            <a:endParaRPr lang="en-US" sz="900" b="1" kern="0" cap="all" dirty="0">
              <a:solidFill>
                <a:schemeClr val="bg1"/>
              </a:solidFill>
            </a:endParaRPr>
          </a:p>
        </p:txBody>
      </p:sp>
      <p:sp>
        <p:nvSpPr>
          <p:cNvPr id="347" name="TextBox 346"/>
          <p:cNvSpPr txBox="1"/>
          <p:nvPr/>
        </p:nvSpPr>
        <p:spPr>
          <a:xfrm>
            <a:off x="183747" y="2174114"/>
            <a:ext cx="1892251" cy="215444"/>
          </a:xfrm>
          <a:prstGeom prst="rect">
            <a:avLst/>
          </a:prstGeom>
          <a:noFill/>
        </p:spPr>
        <p:txBody>
          <a:bodyPr wrap="square" rtlCol="0">
            <a:spAutoFit/>
          </a:bodyPr>
          <a:lstStyle/>
          <a:p>
            <a:r>
              <a:rPr lang="en-GB" sz="800" dirty="0" smtClean="0">
                <a:latin typeface="Impact"/>
              </a:rPr>
              <a:t>EDAD DE LOS INTERESADOS EN EL FÚTBOL</a:t>
            </a:r>
            <a:endParaRPr lang="es-ES" sz="800" dirty="0">
              <a:latin typeface="Impact"/>
              <a:cs typeface="Impact"/>
            </a:endParaRPr>
          </a:p>
        </p:txBody>
      </p:sp>
      <p:sp>
        <p:nvSpPr>
          <p:cNvPr id="348" name="Freeform 347"/>
          <p:cNvSpPr/>
          <p:nvPr/>
        </p:nvSpPr>
        <p:spPr>
          <a:xfrm>
            <a:off x="7525065" y="2952971"/>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49" name="Snip Single Corner Rectangle 348"/>
          <p:cNvSpPr/>
          <p:nvPr/>
        </p:nvSpPr>
        <p:spPr>
          <a:xfrm rot="10800000">
            <a:off x="7628687" y="0"/>
            <a:ext cx="1332000" cy="4680000"/>
          </a:xfrm>
          <a:prstGeom prst="snip1Rect">
            <a:avLst>
              <a:gd name="adj" fmla="val 9472"/>
            </a:avLst>
          </a:prstGeom>
          <a:solidFill>
            <a:srgbClr val="3BB54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350" name="Rectangle 349"/>
          <p:cNvSpPr/>
          <p:nvPr/>
        </p:nvSpPr>
        <p:spPr>
          <a:xfrm>
            <a:off x="7524162" y="2565522"/>
            <a:ext cx="1619838" cy="459991"/>
          </a:xfrm>
          <a:prstGeom prst="rect">
            <a:avLst/>
          </a:pr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graphicFrame>
        <p:nvGraphicFramePr>
          <p:cNvPr id="351" name="Chart 350"/>
          <p:cNvGraphicFramePr/>
          <p:nvPr>
            <p:extLst>
              <p:ext uri="{D42A27DB-BD31-4B8C-83A1-F6EECF244321}">
                <p14:modId xmlns:p14="http://schemas.microsoft.com/office/powerpoint/2010/main" val="3449919916"/>
              </p:ext>
            </p:extLst>
          </p:nvPr>
        </p:nvGraphicFramePr>
        <p:xfrm>
          <a:off x="162954" y="573196"/>
          <a:ext cx="3681163" cy="1694824"/>
        </p:xfrm>
        <a:graphic>
          <a:graphicData uri="http://schemas.openxmlformats.org/drawingml/2006/chart">
            <c:chart xmlns:c="http://schemas.openxmlformats.org/drawingml/2006/chart" xmlns:r="http://schemas.openxmlformats.org/officeDocument/2006/relationships" r:id="rId2"/>
          </a:graphicData>
        </a:graphic>
      </p:graphicFrame>
      <p:sp>
        <p:nvSpPr>
          <p:cNvPr id="352" name="TextBox 98"/>
          <p:cNvSpPr txBox="1"/>
          <p:nvPr/>
        </p:nvSpPr>
        <p:spPr>
          <a:xfrm>
            <a:off x="218222" y="725547"/>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600" dirty="0" err="1" smtClean="0">
                <a:solidFill>
                  <a:schemeClr val="bg1"/>
                </a:solidFill>
              </a:rPr>
              <a:t>Apoyar</a:t>
            </a:r>
            <a:r>
              <a:rPr lang="en-GB" sz="600" dirty="0" smtClean="0">
                <a:solidFill>
                  <a:schemeClr val="bg1"/>
                </a:solidFill>
              </a:rPr>
              <a:t> a </a:t>
            </a:r>
            <a:r>
              <a:rPr lang="en-GB" sz="600" dirty="0" err="1" smtClean="0">
                <a:solidFill>
                  <a:schemeClr val="bg1"/>
                </a:solidFill>
              </a:rPr>
              <a:t>su</a:t>
            </a:r>
            <a:r>
              <a:rPr lang="en-GB" sz="600" dirty="0" smtClean="0">
                <a:solidFill>
                  <a:schemeClr val="bg1"/>
                </a:solidFill>
              </a:rPr>
              <a:t> </a:t>
            </a:r>
            <a:r>
              <a:rPr lang="en-GB" sz="600" dirty="0" err="1" smtClean="0">
                <a:solidFill>
                  <a:schemeClr val="bg1"/>
                </a:solidFill>
              </a:rPr>
              <a:t>selección</a:t>
            </a:r>
            <a:r>
              <a:rPr lang="en-GB" sz="600" dirty="0" smtClean="0">
                <a:solidFill>
                  <a:schemeClr val="bg1"/>
                </a:solidFill>
              </a:rPr>
              <a:t> </a:t>
            </a:r>
            <a:r>
              <a:rPr lang="en-GB" sz="600" dirty="0" err="1" smtClean="0">
                <a:solidFill>
                  <a:schemeClr val="bg1"/>
                </a:solidFill>
              </a:rPr>
              <a:t>nacional</a:t>
            </a:r>
            <a:endParaRPr lang="en-GB" sz="600" dirty="0" smtClean="0">
              <a:solidFill>
                <a:schemeClr val="bg1"/>
              </a:solidFill>
            </a:endParaRPr>
          </a:p>
        </p:txBody>
      </p:sp>
      <p:sp>
        <p:nvSpPr>
          <p:cNvPr id="353" name="TextBox 98"/>
          <p:cNvSpPr txBox="1"/>
          <p:nvPr/>
        </p:nvSpPr>
        <p:spPr>
          <a:xfrm>
            <a:off x="957755" y="897094"/>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600" dirty="0" err="1" smtClean="0">
                <a:solidFill>
                  <a:schemeClr val="bg1"/>
                </a:solidFill>
              </a:rPr>
              <a:t>Apoyar</a:t>
            </a:r>
            <a:r>
              <a:rPr lang="en-GB" sz="600" dirty="0" smtClean="0">
                <a:solidFill>
                  <a:schemeClr val="bg1"/>
                </a:solidFill>
              </a:rPr>
              <a:t> a otra selección</a:t>
            </a:r>
          </a:p>
        </p:txBody>
      </p:sp>
      <p:sp>
        <p:nvSpPr>
          <p:cNvPr id="354" name="TextBox 98"/>
          <p:cNvSpPr txBox="1"/>
          <p:nvPr/>
        </p:nvSpPr>
        <p:spPr>
          <a:xfrm>
            <a:off x="904139" y="1065455"/>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600" dirty="0" err="1" smtClean="0">
                <a:solidFill>
                  <a:schemeClr val="bg1"/>
                </a:solidFill>
              </a:rPr>
              <a:t>Apoyar</a:t>
            </a:r>
            <a:r>
              <a:rPr lang="en-GB" sz="600" dirty="0" smtClean="0">
                <a:solidFill>
                  <a:schemeClr val="bg1"/>
                </a:solidFill>
              </a:rPr>
              <a:t> </a:t>
            </a:r>
            <a:r>
              <a:rPr lang="en-GB" sz="600" dirty="0">
                <a:solidFill>
                  <a:schemeClr val="bg1"/>
                </a:solidFill>
              </a:rPr>
              <a:t>a un futbolista concreto</a:t>
            </a:r>
          </a:p>
        </p:txBody>
      </p:sp>
      <p:sp>
        <p:nvSpPr>
          <p:cNvPr id="355" name="TextBox 98"/>
          <p:cNvSpPr txBox="1"/>
          <p:nvPr/>
        </p:nvSpPr>
        <p:spPr>
          <a:xfrm>
            <a:off x="237077" y="1246590"/>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600" dirty="0" err="1" smtClean="0"/>
              <a:t>Disfrutar</a:t>
            </a:r>
            <a:r>
              <a:rPr lang="en-GB" sz="600" dirty="0" smtClean="0"/>
              <a:t> </a:t>
            </a:r>
            <a:r>
              <a:rPr lang="en-GB" sz="600" dirty="0"/>
              <a:t>de un evento internacional</a:t>
            </a:r>
          </a:p>
        </p:txBody>
      </p:sp>
      <p:sp>
        <p:nvSpPr>
          <p:cNvPr id="356" name="TextBox 98"/>
          <p:cNvSpPr txBox="1"/>
          <p:nvPr/>
        </p:nvSpPr>
        <p:spPr>
          <a:xfrm>
            <a:off x="237077" y="1408741"/>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600" dirty="0" err="1" smtClean="0">
                <a:solidFill>
                  <a:schemeClr val="bg1"/>
                </a:solidFill>
              </a:rPr>
              <a:t>Estar</a:t>
            </a:r>
            <a:r>
              <a:rPr lang="en-GB" sz="600" dirty="0" smtClean="0">
                <a:solidFill>
                  <a:schemeClr val="bg1"/>
                </a:solidFill>
              </a:rPr>
              <a:t> al </a:t>
            </a:r>
            <a:r>
              <a:rPr lang="en-GB" sz="600" dirty="0">
                <a:solidFill>
                  <a:schemeClr val="bg1"/>
                </a:solidFill>
              </a:rPr>
              <a:t>día sobre un evento de gran categoría</a:t>
            </a:r>
          </a:p>
        </p:txBody>
      </p:sp>
      <p:sp>
        <p:nvSpPr>
          <p:cNvPr id="357" name="TextBox 98"/>
          <p:cNvSpPr txBox="1"/>
          <p:nvPr/>
        </p:nvSpPr>
        <p:spPr>
          <a:xfrm>
            <a:off x="237077" y="1583476"/>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US" sz="600" dirty="0" err="1">
                <a:solidFill>
                  <a:schemeClr val="bg1"/>
                </a:solidFill>
              </a:rPr>
              <a:t>Simplemente</a:t>
            </a:r>
            <a:r>
              <a:rPr lang="en-US" sz="600" dirty="0">
                <a:solidFill>
                  <a:schemeClr val="bg1"/>
                </a:solidFill>
              </a:rPr>
              <a:t>, me </a:t>
            </a:r>
            <a:r>
              <a:rPr lang="en-US" sz="600" dirty="0" err="1">
                <a:solidFill>
                  <a:schemeClr val="bg1"/>
                </a:solidFill>
              </a:rPr>
              <a:t>encanta</a:t>
            </a:r>
            <a:r>
              <a:rPr lang="en-US" sz="600" dirty="0">
                <a:solidFill>
                  <a:schemeClr val="bg1"/>
                </a:solidFill>
              </a:rPr>
              <a:t> el </a:t>
            </a:r>
            <a:r>
              <a:rPr lang="en-US" sz="600" dirty="0" err="1">
                <a:solidFill>
                  <a:schemeClr val="bg1"/>
                </a:solidFill>
              </a:rPr>
              <a:t>fútbol</a:t>
            </a:r>
            <a:endParaRPr lang="en-US" sz="600" dirty="0">
              <a:solidFill>
                <a:schemeClr val="bg1"/>
              </a:solidFill>
            </a:endParaRPr>
          </a:p>
        </p:txBody>
      </p:sp>
      <p:sp>
        <p:nvSpPr>
          <p:cNvPr id="358" name="TextBox 98"/>
          <p:cNvSpPr txBox="1"/>
          <p:nvPr/>
        </p:nvSpPr>
        <p:spPr>
          <a:xfrm>
            <a:off x="759764" y="1758642"/>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600" dirty="0">
                <a:solidFill>
                  <a:schemeClr val="bg1"/>
                </a:solidFill>
              </a:rPr>
              <a:t>La verá, pero no por voluntad propia</a:t>
            </a:r>
          </a:p>
        </p:txBody>
      </p:sp>
      <p:sp>
        <p:nvSpPr>
          <p:cNvPr id="359" name="TextBox 98"/>
          <p:cNvSpPr txBox="1"/>
          <p:nvPr/>
        </p:nvSpPr>
        <p:spPr>
          <a:xfrm>
            <a:off x="347150" y="1930921"/>
            <a:ext cx="1965726" cy="18466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429"/>
              </a:spcBef>
            </a:pPr>
            <a:r>
              <a:rPr lang="en-GB" sz="600" dirty="0" err="1" smtClean="0">
                <a:solidFill>
                  <a:schemeClr val="bg1"/>
                </a:solidFill>
              </a:rPr>
              <a:t>Otras</a:t>
            </a:r>
            <a:endParaRPr lang="es-ES" sz="600" dirty="0">
              <a:solidFill>
                <a:schemeClr val="bg1"/>
              </a:solidFill>
            </a:endParaRPr>
          </a:p>
        </p:txBody>
      </p:sp>
      <p:grpSp>
        <p:nvGrpSpPr>
          <p:cNvPr id="360" name="Group 359"/>
          <p:cNvGrpSpPr/>
          <p:nvPr/>
        </p:nvGrpSpPr>
        <p:grpSpPr>
          <a:xfrm>
            <a:off x="3147766" y="940282"/>
            <a:ext cx="2262941" cy="1002416"/>
            <a:chOff x="2685445" y="1803954"/>
            <a:chExt cx="3887293" cy="1825057"/>
          </a:xfrm>
        </p:grpSpPr>
        <p:grpSp>
          <p:nvGrpSpPr>
            <p:cNvPr id="361" name="Group 360"/>
            <p:cNvGrpSpPr/>
            <p:nvPr/>
          </p:nvGrpSpPr>
          <p:grpSpPr>
            <a:xfrm>
              <a:off x="2685445" y="2250296"/>
              <a:ext cx="3887292" cy="504320"/>
              <a:chOff x="2685445" y="1913203"/>
              <a:chExt cx="3887292" cy="586543"/>
            </a:xfrm>
          </p:grpSpPr>
          <p:grpSp>
            <p:nvGrpSpPr>
              <p:cNvPr id="396" name="Group 395"/>
              <p:cNvGrpSpPr/>
              <p:nvPr/>
            </p:nvGrpSpPr>
            <p:grpSpPr>
              <a:xfrm>
                <a:off x="2685445" y="1950241"/>
                <a:ext cx="3183713" cy="444647"/>
                <a:chOff x="3004435" y="1979846"/>
                <a:chExt cx="3183713" cy="525349"/>
              </a:xfrm>
            </p:grpSpPr>
            <p:grpSp>
              <p:nvGrpSpPr>
                <p:cNvPr id="398" name="Group 397"/>
                <p:cNvGrpSpPr/>
                <p:nvPr/>
              </p:nvGrpSpPr>
              <p:grpSpPr>
                <a:xfrm>
                  <a:off x="3954476" y="1994789"/>
                  <a:ext cx="2233672" cy="510406"/>
                  <a:chOff x="3986375" y="2037321"/>
                  <a:chExt cx="1442026" cy="510406"/>
                </a:xfrm>
              </p:grpSpPr>
              <p:sp>
                <p:nvSpPr>
                  <p:cNvPr id="402" name="Rectangle 401"/>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403" name="Rectangle 402"/>
                  <p:cNvSpPr/>
                  <p:nvPr/>
                </p:nvSpPr>
                <p:spPr>
                  <a:xfrm>
                    <a:off x="3986375" y="2037321"/>
                    <a:ext cx="882339" cy="510406"/>
                  </a:xfrm>
                  <a:prstGeom prst="rect">
                    <a:avLst/>
                  </a:prstGeom>
                  <a:solidFill>
                    <a:schemeClr val="accent1"/>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404" name="Straight Connector 403"/>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399" name="Group 398"/>
                <p:cNvGrpSpPr/>
                <p:nvPr/>
              </p:nvGrpSpPr>
              <p:grpSpPr>
                <a:xfrm>
                  <a:off x="3004435" y="1979846"/>
                  <a:ext cx="1047522" cy="510406"/>
                  <a:chOff x="5680932" y="2445686"/>
                  <a:chExt cx="1047522" cy="510406"/>
                </a:xfrm>
              </p:grpSpPr>
              <p:sp>
                <p:nvSpPr>
                  <p:cNvPr id="400" name="Rectangle 399"/>
                  <p:cNvSpPr/>
                  <p:nvPr/>
                </p:nvSpPr>
                <p:spPr>
                  <a:xfrm>
                    <a:off x="5680932" y="2445686"/>
                    <a:ext cx="950040" cy="51040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defTabSz="606851" fontAlgn="base">
                      <a:lnSpc>
                        <a:spcPct val="80000"/>
                      </a:lnSpc>
                      <a:spcBef>
                        <a:spcPts val="2400"/>
                      </a:spcBef>
                      <a:buClr>
                        <a:srgbClr val="3DB7E4"/>
                      </a:buClr>
                      <a:buSzPct val="100000"/>
                    </a:pPr>
                    <a:r>
                      <a:rPr lang="en-GB" sz="600" kern="0" cap="all" dirty="0">
                        <a:solidFill>
                          <a:srgbClr val="FFFFFF"/>
                        </a:solidFill>
                        <a:latin typeface="+mj-lt"/>
                      </a:rPr>
                      <a:t>Olimpiadas</a:t>
                    </a:r>
                    <a:r>
                      <a:rPr sz="600" dirty="0" smtClean="0"/>
                      <a:t> </a:t>
                    </a:r>
                    <a:r>
                      <a:rPr lang="en-GB" sz="600" kern="0" cap="all" dirty="0">
                        <a:solidFill>
                          <a:srgbClr val="FFFFFF"/>
                        </a:solidFill>
                        <a:latin typeface="+mj-lt"/>
                      </a:rPr>
                      <a:t>de Río 2016</a:t>
                    </a:r>
                    <a:endParaRPr lang="es-ES" sz="600" kern="0" cap="all" dirty="0">
                      <a:solidFill>
                        <a:srgbClr val="FFFFFF"/>
                      </a:solidFill>
                      <a:latin typeface="+mj-lt"/>
                      <a:ea typeface="ＭＳ Ｐゴシック" pitchFamily="1" charset="-128"/>
                    </a:endParaRPr>
                  </a:p>
                </p:txBody>
              </p:sp>
              <p:sp>
                <p:nvSpPr>
                  <p:cNvPr id="401" name="Isosceles Triangle 400"/>
                  <p:cNvSpPr/>
                  <p:nvPr/>
                </p:nvSpPr>
                <p:spPr bwMode="auto">
                  <a:xfrm rot="5400000">
                    <a:off x="6564590" y="2652246"/>
                    <a:ext cx="219727" cy="108000"/>
                  </a:xfrm>
                  <a:prstGeom prst="triangle">
                    <a:avLst/>
                  </a:prstGeom>
                  <a:solidFill>
                    <a:schemeClr val="accent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8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sp>
            <p:nvSpPr>
              <p:cNvPr id="397" name="Rectangle 396"/>
              <p:cNvSpPr/>
              <p:nvPr/>
            </p:nvSpPr>
            <p:spPr>
              <a:xfrm>
                <a:off x="5777771" y="1913203"/>
                <a:ext cx="794966" cy="586543"/>
              </a:xfrm>
              <a:prstGeom prst="rect">
                <a:avLst/>
              </a:prstGeom>
            </p:spPr>
            <p:txBody>
              <a:bodyPr wrap="square">
                <a:spAutoFit/>
              </a:bodyPr>
              <a:lstStyle/>
              <a:p>
                <a:r>
                  <a:rPr lang="en-GB" sz="1000" dirty="0" smtClean="0">
                    <a:solidFill>
                      <a:schemeClr val="bg1"/>
                    </a:solidFill>
                    <a:latin typeface="+mj-lt"/>
                  </a:rPr>
                  <a:t>61 %</a:t>
                </a:r>
              </a:p>
              <a:p>
                <a:r>
                  <a:rPr dirty="0" smtClean="0"/>
                  <a:t>      </a:t>
                </a:r>
                <a:endParaRPr lang="es-ES" sz="200" dirty="0">
                  <a:solidFill>
                    <a:schemeClr val="bg1"/>
                  </a:solidFill>
                  <a:latin typeface="+mj-lt"/>
                </a:endParaRPr>
              </a:p>
            </p:txBody>
          </p:sp>
        </p:grpSp>
        <p:grpSp>
          <p:nvGrpSpPr>
            <p:cNvPr id="362" name="Group 361"/>
            <p:cNvGrpSpPr/>
            <p:nvPr/>
          </p:nvGrpSpPr>
          <p:grpSpPr>
            <a:xfrm>
              <a:off x="2694978" y="2678354"/>
              <a:ext cx="3877760" cy="504321"/>
              <a:chOff x="2694978" y="2451333"/>
              <a:chExt cx="3877760" cy="586544"/>
            </a:xfrm>
          </p:grpSpPr>
          <p:grpSp>
            <p:nvGrpSpPr>
              <p:cNvPr id="387" name="Group 386"/>
              <p:cNvGrpSpPr/>
              <p:nvPr/>
            </p:nvGrpSpPr>
            <p:grpSpPr>
              <a:xfrm>
                <a:off x="2694978" y="2526417"/>
                <a:ext cx="3174180" cy="432000"/>
                <a:chOff x="3013968" y="1994789"/>
                <a:chExt cx="3174180" cy="510406"/>
              </a:xfrm>
            </p:grpSpPr>
            <p:grpSp>
              <p:nvGrpSpPr>
                <p:cNvPr id="389" name="Group 388"/>
                <p:cNvGrpSpPr/>
                <p:nvPr/>
              </p:nvGrpSpPr>
              <p:grpSpPr>
                <a:xfrm>
                  <a:off x="3954476" y="1994789"/>
                  <a:ext cx="2233672" cy="510406"/>
                  <a:chOff x="3986375" y="2037321"/>
                  <a:chExt cx="1442026" cy="510406"/>
                </a:xfrm>
              </p:grpSpPr>
              <p:sp>
                <p:nvSpPr>
                  <p:cNvPr id="393" name="Rectangle 392"/>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394" name="Rectangle 393"/>
                  <p:cNvSpPr/>
                  <p:nvPr/>
                </p:nvSpPr>
                <p:spPr>
                  <a:xfrm>
                    <a:off x="3986375" y="2037321"/>
                    <a:ext cx="637395" cy="510406"/>
                  </a:xfrm>
                  <a:prstGeom prst="rect">
                    <a:avLst/>
                  </a:prstGeom>
                  <a:solidFill>
                    <a:schemeClr val="accent5"/>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395" name="Straight Connector 394"/>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390" name="Group 389"/>
                <p:cNvGrpSpPr/>
                <p:nvPr/>
              </p:nvGrpSpPr>
              <p:grpSpPr>
                <a:xfrm>
                  <a:off x="3013968" y="1994789"/>
                  <a:ext cx="1037989" cy="510406"/>
                  <a:chOff x="5690465" y="2460629"/>
                  <a:chExt cx="1037989" cy="510406"/>
                </a:xfrm>
              </p:grpSpPr>
              <p:sp>
                <p:nvSpPr>
                  <p:cNvPr id="391" name="Rectangle 390"/>
                  <p:cNvSpPr/>
                  <p:nvPr/>
                </p:nvSpPr>
                <p:spPr>
                  <a:xfrm>
                    <a:off x="5690465" y="2460629"/>
                    <a:ext cx="950039" cy="510406"/>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defTabSz="606851" fontAlgn="base">
                      <a:lnSpc>
                        <a:spcPct val="80000"/>
                      </a:lnSpc>
                      <a:spcBef>
                        <a:spcPts val="2400"/>
                      </a:spcBef>
                      <a:buClr>
                        <a:srgbClr val="3DB7E4"/>
                      </a:buClr>
                      <a:buSzPct val="100000"/>
                    </a:pPr>
                    <a:r>
                      <a:rPr lang="en-GB" sz="600" kern="0" cap="all" dirty="0">
                        <a:solidFill>
                          <a:srgbClr val="FFFFFF"/>
                        </a:solidFill>
                        <a:latin typeface="+mj-lt"/>
                      </a:rPr>
                      <a:t>EUROCOPA DE FRANCIA 2016</a:t>
                    </a:r>
                  </a:p>
                </p:txBody>
              </p:sp>
              <p:sp>
                <p:nvSpPr>
                  <p:cNvPr id="392" name="Isosceles Triangle 391"/>
                  <p:cNvSpPr/>
                  <p:nvPr/>
                </p:nvSpPr>
                <p:spPr bwMode="auto">
                  <a:xfrm rot="5400000">
                    <a:off x="6564590" y="2652246"/>
                    <a:ext cx="219727" cy="108000"/>
                  </a:xfrm>
                  <a:prstGeom prst="triangle">
                    <a:avLst/>
                  </a:prstGeom>
                  <a:solidFill>
                    <a:schemeClr val="accent5">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8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sp>
            <p:nvSpPr>
              <p:cNvPr id="388" name="Rectangle 387"/>
              <p:cNvSpPr/>
              <p:nvPr/>
            </p:nvSpPr>
            <p:spPr>
              <a:xfrm>
                <a:off x="5777772" y="2451333"/>
                <a:ext cx="794966" cy="586544"/>
              </a:xfrm>
              <a:prstGeom prst="rect">
                <a:avLst/>
              </a:prstGeom>
            </p:spPr>
            <p:txBody>
              <a:bodyPr wrap="square">
                <a:spAutoFit/>
              </a:bodyPr>
              <a:lstStyle/>
              <a:p>
                <a:r>
                  <a:rPr lang="en-GB" sz="1000" dirty="0" smtClean="0">
                    <a:solidFill>
                      <a:schemeClr val="bg1"/>
                    </a:solidFill>
                    <a:latin typeface="+mj-lt"/>
                  </a:rPr>
                  <a:t>44 %</a:t>
                </a:r>
              </a:p>
              <a:p>
                <a:r>
                  <a:rPr dirty="0" smtClean="0"/>
                  <a:t>      </a:t>
                </a:r>
                <a:endParaRPr lang="es-ES" sz="200" dirty="0">
                  <a:solidFill>
                    <a:schemeClr val="bg1"/>
                  </a:solidFill>
                  <a:latin typeface="+mj-lt"/>
                </a:endParaRPr>
              </a:p>
            </p:txBody>
          </p:sp>
        </p:grpSp>
        <p:grpSp>
          <p:nvGrpSpPr>
            <p:cNvPr id="363" name="Group 362"/>
            <p:cNvGrpSpPr/>
            <p:nvPr/>
          </p:nvGrpSpPr>
          <p:grpSpPr>
            <a:xfrm>
              <a:off x="2694978" y="3124691"/>
              <a:ext cx="3877760" cy="504320"/>
              <a:chOff x="2694978" y="3040257"/>
              <a:chExt cx="3877760" cy="586543"/>
            </a:xfrm>
          </p:grpSpPr>
          <p:grpSp>
            <p:nvGrpSpPr>
              <p:cNvPr id="378" name="Group 377"/>
              <p:cNvGrpSpPr/>
              <p:nvPr/>
            </p:nvGrpSpPr>
            <p:grpSpPr>
              <a:xfrm>
                <a:off x="2694978" y="3089944"/>
                <a:ext cx="3174180" cy="432000"/>
                <a:chOff x="3013968" y="1994789"/>
                <a:chExt cx="3174180" cy="510406"/>
              </a:xfrm>
            </p:grpSpPr>
            <p:grpSp>
              <p:nvGrpSpPr>
                <p:cNvPr id="380" name="Group 379"/>
                <p:cNvGrpSpPr/>
                <p:nvPr/>
              </p:nvGrpSpPr>
              <p:grpSpPr>
                <a:xfrm>
                  <a:off x="3954476" y="1994789"/>
                  <a:ext cx="2233672" cy="510406"/>
                  <a:chOff x="3986375" y="2037321"/>
                  <a:chExt cx="1442026" cy="510406"/>
                </a:xfrm>
              </p:grpSpPr>
              <p:sp>
                <p:nvSpPr>
                  <p:cNvPr id="384" name="Rectangle 383"/>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385" name="Rectangle 384"/>
                  <p:cNvSpPr/>
                  <p:nvPr/>
                </p:nvSpPr>
                <p:spPr>
                  <a:xfrm>
                    <a:off x="3986375" y="2037321"/>
                    <a:ext cx="687475" cy="510406"/>
                  </a:xfrm>
                  <a:prstGeom prst="rect">
                    <a:avLst/>
                  </a:prstGeom>
                  <a:solidFill>
                    <a:schemeClr val="accent6">
                      <a:lumMod val="75000"/>
                    </a:schemeClr>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386" name="Straight Connector 385"/>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381" name="Group 380"/>
                <p:cNvGrpSpPr/>
                <p:nvPr/>
              </p:nvGrpSpPr>
              <p:grpSpPr>
                <a:xfrm>
                  <a:off x="3013968" y="1994789"/>
                  <a:ext cx="1037989" cy="510406"/>
                  <a:chOff x="5690465" y="2460629"/>
                  <a:chExt cx="1037989" cy="510406"/>
                </a:xfrm>
              </p:grpSpPr>
              <p:sp>
                <p:nvSpPr>
                  <p:cNvPr id="382" name="Rectangle 381"/>
                  <p:cNvSpPr/>
                  <p:nvPr/>
                </p:nvSpPr>
                <p:spPr>
                  <a:xfrm>
                    <a:off x="5690465" y="2460629"/>
                    <a:ext cx="950040" cy="51040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defTabSz="606851" fontAlgn="base">
                      <a:lnSpc>
                        <a:spcPct val="80000"/>
                      </a:lnSpc>
                      <a:spcBef>
                        <a:spcPts val="2400"/>
                      </a:spcBef>
                      <a:buClr>
                        <a:srgbClr val="3DB7E4"/>
                      </a:buClr>
                      <a:buSzPct val="100000"/>
                    </a:pPr>
                    <a:r>
                      <a:rPr lang="en-GB" sz="600" kern="0" cap="all" dirty="0" smtClean="0">
                        <a:solidFill>
                          <a:srgbClr val="FFFFFF"/>
                        </a:solidFill>
                        <a:latin typeface="+mj-lt"/>
                      </a:rPr>
                      <a:t>OLIMPIADAS DE INVIERNO 2018</a:t>
                    </a:r>
                    <a:endParaRPr lang="es-ES" sz="600" kern="0" cap="all" dirty="0">
                      <a:solidFill>
                        <a:srgbClr val="FFFFFF"/>
                      </a:solidFill>
                      <a:latin typeface="+mj-lt"/>
                      <a:ea typeface="ＭＳ Ｐゴシック" pitchFamily="1" charset="-128"/>
                    </a:endParaRPr>
                  </a:p>
                </p:txBody>
              </p:sp>
              <p:sp>
                <p:nvSpPr>
                  <p:cNvPr id="383" name="Isosceles Triangle 382"/>
                  <p:cNvSpPr/>
                  <p:nvPr/>
                </p:nvSpPr>
                <p:spPr bwMode="auto">
                  <a:xfrm rot="5400000">
                    <a:off x="6564590" y="2652246"/>
                    <a:ext cx="219727" cy="108000"/>
                  </a:xfrm>
                  <a:prstGeom prst="triangle">
                    <a:avLst/>
                  </a:prstGeom>
                  <a:solidFill>
                    <a:schemeClr val="accent6">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8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sp>
            <p:nvSpPr>
              <p:cNvPr id="379" name="Rectangle 378"/>
              <p:cNvSpPr/>
              <p:nvPr/>
            </p:nvSpPr>
            <p:spPr>
              <a:xfrm>
                <a:off x="5777772" y="3040257"/>
                <a:ext cx="794966" cy="586543"/>
              </a:xfrm>
              <a:prstGeom prst="rect">
                <a:avLst/>
              </a:prstGeom>
            </p:spPr>
            <p:txBody>
              <a:bodyPr wrap="square">
                <a:spAutoFit/>
              </a:bodyPr>
              <a:lstStyle/>
              <a:p>
                <a:r>
                  <a:rPr lang="en-GB" sz="1000" dirty="0" smtClean="0">
                    <a:solidFill>
                      <a:schemeClr val="bg1"/>
                    </a:solidFill>
                    <a:latin typeface="+mj-lt"/>
                  </a:rPr>
                  <a:t>46 %</a:t>
                </a:r>
              </a:p>
              <a:p>
                <a:r>
                  <a:rPr dirty="0" smtClean="0"/>
                  <a:t>      </a:t>
                </a:r>
                <a:endParaRPr lang="es-ES" sz="200" dirty="0">
                  <a:solidFill>
                    <a:schemeClr val="bg1"/>
                  </a:solidFill>
                  <a:latin typeface="+mj-lt"/>
                </a:endParaRPr>
              </a:p>
            </p:txBody>
          </p:sp>
        </p:grpSp>
        <p:grpSp>
          <p:nvGrpSpPr>
            <p:cNvPr id="364" name="Group 363"/>
            <p:cNvGrpSpPr/>
            <p:nvPr/>
          </p:nvGrpSpPr>
          <p:grpSpPr>
            <a:xfrm>
              <a:off x="2694979" y="1803954"/>
              <a:ext cx="3877758" cy="504321"/>
              <a:chOff x="2694979" y="1913203"/>
              <a:chExt cx="3877758" cy="586545"/>
            </a:xfrm>
          </p:grpSpPr>
          <p:grpSp>
            <p:nvGrpSpPr>
              <p:cNvPr id="365" name="Group 364"/>
              <p:cNvGrpSpPr/>
              <p:nvPr/>
            </p:nvGrpSpPr>
            <p:grpSpPr>
              <a:xfrm>
                <a:off x="2694979" y="1962890"/>
                <a:ext cx="3174179" cy="432000"/>
                <a:chOff x="3013969" y="1994789"/>
                <a:chExt cx="3174179" cy="510406"/>
              </a:xfrm>
            </p:grpSpPr>
            <p:grpSp>
              <p:nvGrpSpPr>
                <p:cNvPr id="367" name="Group 366"/>
                <p:cNvGrpSpPr/>
                <p:nvPr/>
              </p:nvGrpSpPr>
              <p:grpSpPr>
                <a:xfrm>
                  <a:off x="3954476" y="1994789"/>
                  <a:ext cx="2233672" cy="510406"/>
                  <a:chOff x="3986375" y="2037321"/>
                  <a:chExt cx="1442026" cy="510406"/>
                </a:xfrm>
              </p:grpSpPr>
              <p:sp>
                <p:nvSpPr>
                  <p:cNvPr id="371" name="Rectangle 370"/>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373" name="Rectangle 372"/>
                  <p:cNvSpPr/>
                  <p:nvPr/>
                </p:nvSpPr>
                <p:spPr>
                  <a:xfrm>
                    <a:off x="3986375" y="2037321"/>
                    <a:ext cx="923334" cy="510406"/>
                  </a:xfrm>
                  <a:prstGeom prst="rect">
                    <a:avLst/>
                  </a:prstGeom>
                  <a:solidFill>
                    <a:schemeClr val="accent3"/>
                  </a:solidFill>
                  <a:ln w="25400" cap="flat" cmpd="sng" algn="ctr">
                    <a:noFill/>
                    <a:prstDash val="solid"/>
                  </a:ln>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374" name="Straight Connector 373"/>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368" name="Group 367"/>
                <p:cNvGrpSpPr/>
                <p:nvPr/>
              </p:nvGrpSpPr>
              <p:grpSpPr>
                <a:xfrm>
                  <a:off x="3013969" y="1994789"/>
                  <a:ext cx="1037988" cy="510406"/>
                  <a:chOff x="5690466" y="2460629"/>
                  <a:chExt cx="1037988" cy="510406"/>
                </a:xfrm>
              </p:grpSpPr>
              <p:sp>
                <p:nvSpPr>
                  <p:cNvPr id="369" name="Rectangle 368"/>
                  <p:cNvSpPr/>
                  <p:nvPr/>
                </p:nvSpPr>
                <p:spPr>
                  <a:xfrm>
                    <a:off x="5690466" y="2460629"/>
                    <a:ext cx="950039" cy="5104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defTabSz="606851" fontAlgn="base">
                      <a:lnSpc>
                        <a:spcPct val="80000"/>
                      </a:lnSpc>
                      <a:spcBef>
                        <a:spcPts val="2400"/>
                      </a:spcBef>
                      <a:buClr>
                        <a:srgbClr val="3DB7E4"/>
                      </a:buClr>
                      <a:buSzPct val="100000"/>
                    </a:pPr>
                    <a:r>
                      <a:rPr lang="en-GB" sz="600" kern="0" cap="all" dirty="0">
                        <a:solidFill>
                          <a:srgbClr val="FFFFFF"/>
                        </a:solidFill>
                        <a:latin typeface="+mj-lt"/>
                      </a:rPr>
                      <a:t>Copa Mundial de Brasil 2014</a:t>
                    </a:r>
                  </a:p>
                </p:txBody>
              </p:sp>
              <p:sp>
                <p:nvSpPr>
                  <p:cNvPr id="370" name="Isosceles Triangle 369"/>
                  <p:cNvSpPr/>
                  <p:nvPr/>
                </p:nvSpPr>
                <p:spPr bwMode="auto">
                  <a:xfrm rot="5400000">
                    <a:off x="6564590" y="2652246"/>
                    <a:ext cx="219727" cy="108000"/>
                  </a:xfrm>
                  <a:prstGeom prst="triangle">
                    <a:avLst/>
                  </a:prstGeom>
                  <a:solidFill>
                    <a:schemeClr val="accent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8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sp>
            <p:nvSpPr>
              <p:cNvPr id="366" name="Rectangle 365"/>
              <p:cNvSpPr/>
              <p:nvPr/>
            </p:nvSpPr>
            <p:spPr>
              <a:xfrm>
                <a:off x="5777771" y="1913203"/>
                <a:ext cx="794966" cy="586545"/>
              </a:xfrm>
              <a:prstGeom prst="rect">
                <a:avLst/>
              </a:prstGeom>
            </p:spPr>
            <p:txBody>
              <a:bodyPr wrap="square">
                <a:spAutoFit/>
              </a:bodyPr>
              <a:lstStyle/>
              <a:p>
                <a:r>
                  <a:rPr lang="en-GB" sz="1000" dirty="0" smtClean="0">
                    <a:solidFill>
                      <a:schemeClr val="bg1"/>
                    </a:solidFill>
                    <a:latin typeface="+mj-lt"/>
                  </a:rPr>
                  <a:t>64 %</a:t>
                </a:r>
              </a:p>
              <a:p>
                <a:r>
                  <a:rPr dirty="0" smtClean="0"/>
                  <a:t>      </a:t>
                </a:r>
                <a:endParaRPr lang="es-ES" sz="200" dirty="0">
                  <a:solidFill>
                    <a:schemeClr val="bg1"/>
                  </a:solidFill>
                  <a:latin typeface="+mj-lt"/>
                </a:endParaRPr>
              </a:p>
            </p:txBody>
          </p:sp>
        </p:grpSp>
      </p:grpSp>
      <p:grpSp>
        <p:nvGrpSpPr>
          <p:cNvPr id="405" name="Group 404"/>
          <p:cNvGrpSpPr/>
          <p:nvPr/>
        </p:nvGrpSpPr>
        <p:grpSpPr>
          <a:xfrm>
            <a:off x="5419200" y="796926"/>
            <a:ext cx="2299407" cy="1267824"/>
            <a:chOff x="2885636" y="1783157"/>
            <a:chExt cx="3666109" cy="2021383"/>
          </a:xfrm>
        </p:grpSpPr>
        <p:pic>
          <p:nvPicPr>
            <p:cNvPr id="406" name="Picture 115"/>
            <p:cNvPicPr>
              <a:picLocks noChangeAspect="1" noChangeArrowheads="1"/>
            </p:cNvPicPr>
            <p:nvPr/>
          </p:nvPicPr>
          <p:blipFill rotWithShape="1">
            <a:blip r:embed="rId3" cstate="screen">
              <a:duotone>
                <a:prstClr val="black"/>
                <a:schemeClr val="accent6">
                  <a:tint val="45000"/>
                  <a:satMod val="400000"/>
                </a:schemeClr>
              </a:duotone>
              <a:extLst>
                <a:ext uri="{28A0092B-C50C-407E-A947-70E740481C1C}">
                  <a14:useLocalDpi xmlns:a14="http://schemas.microsoft.com/office/drawing/2010/main"/>
                </a:ext>
              </a:extLst>
            </a:blip>
            <a:srcRect t="26759" b="-3248"/>
            <a:stretch/>
          </p:blipFill>
          <p:spPr bwMode="auto">
            <a:xfrm>
              <a:off x="2885636" y="2327932"/>
              <a:ext cx="928723" cy="14766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7" name="Picture 116"/>
            <p:cNvPicPr>
              <a:picLocks noChangeAspect="1" noChangeArrowheads="1"/>
            </p:cNvPicPr>
            <p:nvPr/>
          </p:nvPicPr>
          <p:blipFill rotWithShape="1">
            <a:blip r:embed="rId4" cstate="screen">
              <a:duotone>
                <a:prstClr val="black"/>
                <a:schemeClr val="accent6">
                  <a:tint val="45000"/>
                  <a:satMod val="400000"/>
                </a:schemeClr>
              </a:duotone>
              <a:extLst>
                <a:ext uri="{28A0092B-C50C-407E-A947-70E740481C1C}">
                  <a14:useLocalDpi xmlns:a14="http://schemas.microsoft.com/office/drawing/2010/main"/>
                </a:ext>
              </a:extLst>
            </a:blip>
            <a:srcRect t="22683"/>
            <a:stretch/>
          </p:blipFill>
          <p:spPr bwMode="auto">
            <a:xfrm>
              <a:off x="4571073" y="2244725"/>
              <a:ext cx="1067166" cy="1474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8" name="Rectangle 407"/>
            <p:cNvSpPr/>
            <p:nvPr/>
          </p:nvSpPr>
          <p:spPr>
            <a:xfrm>
              <a:off x="3745653" y="2295040"/>
              <a:ext cx="1090550" cy="1383803"/>
            </a:xfrm>
            <a:prstGeom prst="rect">
              <a:avLst/>
            </a:prstGeom>
          </p:spPr>
          <p:txBody>
            <a:bodyPr wrap="square">
              <a:spAutoFit/>
            </a:bodyPr>
            <a:lstStyle/>
            <a:p>
              <a:pPr>
                <a:lnSpc>
                  <a:spcPct val="90000"/>
                </a:lnSpc>
              </a:pPr>
              <a:r>
                <a:rPr lang="en-GB" sz="700" dirty="0">
                  <a:solidFill>
                    <a:schemeClr val="bg1"/>
                  </a:solidFill>
                </a:rPr>
                <a:t>ha hablado </a:t>
              </a:r>
              <a:r>
                <a:rPr dirty="0">
                  <a:solidFill>
                    <a:schemeClr val="bg1"/>
                  </a:solidFill>
                </a:rPr>
                <a:t/>
              </a:r>
              <a:br>
                <a:rPr dirty="0">
                  <a:solidFill>
                    <a:schemeClr val="bg1"/>
                  </a:solidFill>
                </a:rPr>
              </a:br>
              <a:r>
                <a:rPr lang="en-GB" sz="700" dirty="0" smtClean="0">
                  <a:solidFill>
                    <a:schemeClr val="bg1"/>
                  </a:solidFill>
                </a:rPr>
                <a:t>con otras personas </a:t>
              </a:r>
              <a:r>
                <a:rPr dirty="0">
                  <a:solidFill>
                    <a:schemeClr val="bg1"/>
                  </a:solidFill>
                </a:rPr>
                <a:t/>
              </a:r>
              <a:br>
                <a:rPr dirty="0">
                  <a:solidFill>
                    <a:schemeClr val="bg1"/>
                  </a:solidFill>
                </a:rPr>
              </a:br>
              <a:r>
                <a:rPr lang="en-GB" sz="700" dirty="0" smtClean="0">
                  <a:solidFill>
                    <a:schemeClr val="bg1"/>
                  </a:solidFill>
                </a:rPr>
                <a:t>sobre pasadas actividades de patrocinio</a:t>
              </a:r>
            </a:p>
          </p:txBody>
        </p:sp>
        <p:sp>
          <p:nvSpPr>
            <p:cNvPr id="409" name="Rectangle 408"/>
            <p:cNvSpPr/>
            <p:nvPr/>
          </p:nvSpPr>
          <p:spPr>
            <a:xfrm>
              <a:off x="3759151" y="1916853"/>
              <a:ext cx="821552" cy="662458"/>
            </a:xfrm>
            <a:prstGeom prst="rect">
              <a:avLst/>
            </a:prstGeom>
          </p:spPr>
          <p:txBody>
            <a:bodyPr wrap="square">
              <a:spAutoFit/>
            </a:bodyPr>
            <a:lstStyle/>
            <a:p>
              <a:r>
                <a:rPr lang="en-GB" sz="1400" dirty="0" smtClean="0">
                  <a:solidFill>
                    <a:schemeClr val="bg1"/>
                  </a:solidFill>
                  <a:latin typeface="+mj-lt"/>
                </a:rPr>
                <a:t>27 %</a:t>
              </a:r>
            </a:p>
            <a:p>
              <a:r>
                <a:rPr dirty="0" smtClean="0"/>
                <a:t>      </a:t>
              </a:r>
              <a:endParaRPr lang="es-ES" sz="600" dirty="0">
                <a:solidFill>
                  <a:schemeClr val="bg1"/>
                </a:solidFill>
                <a:latin typeface="+mj-lt"/>
              </a:endParaRPr>
            </a:p>
          </p:txBody>
        </p:sp>
        <p:cxnSp>
          <p:nvCxnSpPr>
            <p:cNvPr id="410" name="Straight Connector 409"/>
            <p:cNvCxnSpPr/>
            <p:nvPr/>
          </p:nvCxnSpPr>
          <p:spPr>
            <a:xfrm flipV="1">
              <a:off x="4968312" y="2240841"/>
              <a:ext cx="1260000" cy="0"/>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sp>
          <p:nvSpPr>
            <p:cNvPr id="411" name="Rectangle 410"/>
            <p:cNvSpPr/>
            <p:nvPr/>
          </p:nvSpPr>
          <p:spPr>
            <a:xfrm>
              <a:off x="5498691" y="2208489"/>
              <a:ext cx="1053054" cy="1423060"/>
            </a:xfrm>
            <a:prstGeom prst="rect">
              <a:avLst/>
            </a:prstGeom>
          </p:spPr>
          <p:txBody>
            <a:bodyPr wrap="square">
              <a:spAutoFit/>
            </a:bodyPr>
            <a:lstStyle/>
            <a:p>
              <a:r>
                <a:rPr lang="en-GB" sz="650" dirty="0">
                  <a:solidFill>
                    <a:schemeClr val="bg1"/>
                  </a:solidFill>
                </a:rPr>
                <a:t>ha </a:t>
              </a:r>
              <a:r>
                <a:rPr sz="650" dirty="0">
                  <a:solidFill>
                    <a:schemeClr val="bg1"/>
                  </a:solidFill>
                </a:rPr>
                <a:t/>
              </a:r>
              <a:br>
                <a:rPr sz="650" dirty="0">
                  <a:solidFill>
                    <a:schemeClr val="bg1"/>
                  </a:solidFill>
                </a:rPr>
              </a:br>
              <a:r>
                <a:rPr lang="en-GB" sz="650" dirty="0" smtClean="0">
                  <a:solidFill>
                    <a:schemeClr val="bg1"/>
                  </a:solidFill>
                </a:rPr>
                <a:t>hablado de manera muy positiva sobre pasadas actividades de patrocinio</a:t>
              </a:r>
            </a:p>
          </p:txBody>
        </p:sp>
        <p:pic>
          <p:nvPicPr>
            <p:cNvPr id="412" name="Picture 117"/>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t="-1460" b="72617"/>
            <a:stretch/>
          </p:blipFill>
          <p:spPr bwMode="auto">
            <a:xfrm>
              <a:off x="2885636" y="1783157"/>
              <a:ext cx="928723" cy="5568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3" name="Rectangle 412"/>
            <p:cNvSpPr/>
            <p:nvPr/>
          </p:nvSpPr>
          <p:spPr>
            <a:xfrm>
              <a:off x="5366786" y="1876814"/>
              <a:ext cx="1092822" cy="441639"/>
            </a:xfrm>
            <a:prstGeom prst="rect">
              <a:avLst/>
            </a:prstGeom>
          </p:spPr>
          <p:txBody>
            <a:bodyPr wrap="square">
              <a:spAutoFit/>
            </a:bodyPr>
            <a:lstStyle/>
            <a:p>
              <a:pPr algn="ctr"/>
              <a:r>
                <a:rPr lang="en-GB" sz="1200" dirty="0" smtClean="0">
                  <a:solidFill>
                    <a:schemeClr val="bg1"/>
                  </a:solidFill>
                  <a:latin typeface="+mj-lt"/>
                </a:rPr>
                <a:t>22 %</a:t>
              </a:r>
              <a:endParaRPr lang="es-ES" sz="1200" dirty="0">
                <a:solidFill>
                  <a:schemeClr val="bg1"/>
                </a:solidFill>
                <a:latin typeface="+mj-lt"/>
              </a:endParaRPr>
            </a:p>
          </p:txBody>
        </p:sp>
        <p:cxnSp>
          <p:nvCxnSpPr>
            <p:cNvPr id="414" name="Straight Connector 413"/>
            <p:cNvCxnSpPr/>
            <p:nvPr/>
          </p:nvCxnSpPr>
          <p:spPr>
            <a:xfrm>
              <a:off x="3238162" y="2326677"/>
              <a:ext cx="1332000" cy="0"/>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pic>
          <p:nvPicPr>
            <p:cNvPr id="415" name="Picture 118"/>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b="77316"/>
            <a:stretch/>
          </p:blipFill>
          <p:spPr bwMode="auto">
            <a:xfrm>
              <a:off x="4571073" y="1812036"/>
              <a:ext cx="1067166" cy="432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aphicFrame>
        <p:nvGraphicFramePr>
          <p:cNvPr id="416" name="Chart 415"/>
          <p:cNvGraphicFramePr/>
          <p:nvPr>
            <p:extLst>
              <p:ext uri="{D42A27DB-BD31-4B8C-83A1-F6EECF244321}">
                <p14:modId xmlns:p14="http://schemas.microsoft.com/office/powerpoint/2010/main" val="787842470"/>
              </p:ext>
            </p:extLst>
          </p:nvPr>
        </p:nvGraphicFramePr>
        <p:xfrm>
          <a:off x="388852" y="2052016"/>
          <a:ext cx="2010343" cy="1517100"/>
        </p:xfrm>
        <a:graphic>
          <a:graphicData uri="http://schemas.openxmlformats.org/drawingml/2006/chart">
            <c:chart xmlns:c="http://schemas.openxmlformats.org/drawingml/2006/chart" xmlns:r="http://schemas.openxmlformats.org/officeDocument/2006/relationships" r:id="rId7"/>
          </a:graphicData>
        </a:graphic>
      </p:graphicFrame>
      <p:sp>
        <p:nvSpPr>
          <p:cNvPr id="417" name="TextBox 416"/>
          <p:cNvSpPr txBox="1"/>
          <p:nvPr/>
        </p:nvSpPr>
        <p:spPr>
          <a:xfrm>
            <a:off x="182740" y="3253354"/>
            <a:ext cx="2326278" cy="215444"/>
          </a:xfrm>
          <a:prstGeom prst="rect">
            <a:avLst/>
          </a:prstGeom>
          <a:noFill/>
        </p:spPr>
        <p:txBody>
          <a:bodyPr wrap="none" rtlCol="0">
            <a:spAutoFit/>
          </a:bodyPr>
          <a:lstStyle/>
          <a:p>
            <a:r>
              <a:rPr lang="en-GB" sz="800" dirty="0" smtClean="0">
                <a:latin typeface="Impact"/>
              </a:rPr>
              <a:t>¿CON QUIÉN VERÁN LA COPA MUNDIAL?</a:t>
            </a:r>
            <a:endParaRPr lang="es-ES" sz="800" dirty="0">
              <a:latin typeface="Impact"/>
              <a:cs typeface="Impact"/>
            </a:endParaRPr>
          </a:p>
        </p:txBody>
      </p:sp>
      <p:grpSp>
        <p:nvGrpSpPr>
          <p:cNvPr id="418" name="Group 417"/>
          <p:cNvGrpSpPr/>
          <p:nvPr/>
        </p:nvGrpSpPr>
        <p:grpSpPr>
          <a:xfrm>
            <a:off x="754349" y="3667387"/>
            <a:ext cx="1732559" cy="801107"/>
            <a:chOff x="2875535" y="2106686"/>
            <a:chExt cx="3129865" cy="1447199"/>
          </a:xfrm>
        </p:grpSpPr>
        <p:sp>
          <p:nvSpPr>
            <p:cNvPr id="419" name="Freeform 418"/>
            <p:cNvSpPr>
              <a:spLocks/>
            </p:cNvSpPr>
            <p:nvPr/>
          </p:nvSpPr>
          <p:spPr bwMode="auto">
            <a:xfrm>
              <a:off x="2875535" y="2106686"/>
              <a:ext cx="1880507" cy="1447199"/>
            </a:xfrm>
            <a:custGeom>
              <a:avLst/>
              <a:gdLst/>
              <a:ahLst/>
              <a:cxnLst>
                <a:cxn ang="0">
                  <a:pos x="304" y="322"/>
                </a:cxn>
                <a:cxn ang="0">
                  <a:pos x="408" y="162"/>
                </a:cxn>
                <a:cxn ang="0">
                  <a:pos x="440" y="3"/>
                </a:cxn>
                <a:cxn ang="0">
                  <a:pos x="510" y="120"/>
                </a:cxn>
                <a:cxn ang="0">
                  <a:pos x="642" y="265"/>
                </a:cxn>
                <a:cxn ang="0">
                  <a:pos x="739" y="343"/>
                </a:cxn>
                <a:cxn ang="0">
                  <a:pos x="782" y="179"/>
                </a:cxn>
                <a:cxn ang="0">
                  <a:pos x="807" y="124"/>
                </a:cxn>
                <a:cxn ang="0">
                  <a:pos x="877" y="29"/>
                </a:cxn>
                <a:cxn ang="0">
                  <a:pos x="929" y="178"/>
                </a:cxn>
                <a:cxn ang="0">
                  <a:pos x="1007" y="347"/>
                </a:cxn>
                <a:cxn ang="0">
                  <a:pos x="1070" y="536"/>
                </a:cxn>
                <a:cxn ang="0">
                  <a:pos x="1119" y="414"/>
                </a:cxn>
                <a:cxn ang="0">
                  <a:pos x="1158" y="274"/>
                </a:cxn>
                <a:cxn ang="0">
                  <a:pos x="1257" y="339"/>
                </a:cxn>
                <a:cxn ang="0">
                  <a:pos x="1309" y="422"/>
                </a:cxn>
                <a:cxn ang="0">
                  <a:pos x="1342" y="541"/>
                </a:cxn>
                <a:cxn ang="0">
                  <a:pos x="1333" y="647"/>
                </a:cxn>
                <a:cxn ang="0">
                  <a:pos x="1330" y="805"/>
                </a:cxn>
                <a:cxn ang="0">
                  <a:pos x="1363" y="1045"/>
                </a:cxn>
                <a:cxn ang="0">
                  <a:pos x="1284" y="928"/>
                </a:cxn>
                <a:cxn ang="0">
                  <a:pos x="1212" y="880"/>
                </a:cxn>
                <a:cxn ang="0">
                  <a:pos x="1127" y="1032"/>
                </a:cxn>
                <a:cxn ang="0">
                  <a:pos x="1166" y="856"/>
                </a:cxn>
                <a:cxn ang="0">
                  <a:pos x="1143" y="626"/>
                </a:cxn>
                <a:cxn ang="0">
                  <a:pos x="1060" y="600"/>
                </a:cxn>
                <a:cxn ang="0">
                  <a:pos x="1002" y="602"/>
                </a:cxn>
                <a:cxn ang="0">
                  <a:pos x="941" y="992"/>
                </a:cxn>
                <a:cxn ang="0">
                  <a:pos x="862" y="958"/>
                </a:cxn>
                <a:cxn ang="0">
                  <a:pos x="882" y="690"/>
                </a:cxn>
                <a:cxn ang="0">
                  <a:pos x="840" y="825"/>
                </a:cxn>
                <a:cxn ang="0">
                  <a:pos x="742" y="1045"/>
                </a:cxn>
                <a:cxn ang="0">
                  <a:pos x="733" y="748"/>
                </a:cxn>
                <a:cxn ang="0">
                  <a:pos x="756" y="573"/>
                </a:cxn>
                <a:cxn ang="0">
                  <a:pos x="781" y="398"/>
                </a:cxn>
                <a:cxn ang="0">
                  <a:pos x="742" y="444"/>
                </a:cxn>
                <a:cxn ang="0">
                  <a:pos x="743" y="564"/>
                </a:cxn>
                <a:cxn ang="0">
                  <a:pos x="689" y="551"/>
                </a:cxn>
                <a:cxn ang="0">
                  <a:pos x="644" y="487"/>
                </a:cxn>
                <a:cxn ang="0">
                  <a:pos x="575" y="401"/>
                </a:cxn>
                <a:cxn ang="0">
                  <a:pos x="576" y="746"/>
                </a:cxn>
                <a:cxn ang="0">
                  <a:pos x="606" y="988"/>
                </a:cxn>
                <a:cxn ang="0">
                  <a:pos x="513" y="1035"/>
                </a:cxn>
                <a:cxn ang="0">
                  <a:pos x="488" y="784"/>
                </a:cxn>
                <a:cxn ang="0">
                  <a:pos x="428" y="776"/>
                </a:cxn>
                <a:cxn ang="0">
                  <a:pos x="385" y="1015"/>
                </a:cxn>
                <a:cxn ang="0">
                  <a:pos x="323" y="885"/>
                </a:cxn>
                <a:cxn ang="0">
                  <a:pos x="290" y="604"/>
                </a:cxn>
                <a:cxn ang="0">
                  <a:pos x="197" y="622"/>
                </a:cxn>
                <a:cxn ang="0">
                  <a:pos x="190" y="862"/>
                </a:cxn>
                <a:cxn ang="0">
                  <a:pos x="193" y="1009"/>
                </a:cxn>
                <a:cxn ang="0">
                  <a:pos x="116" y="899"/>
                </a:cxn>
                <a:cxn ang="0">
                  <a:pos x="102" y="881"/>
                </a:cxn>
                <a:cxn ang="0">
                  <a:pos x="82" y="1015"/>
                </a:cxn>
                <a:cxn ang="0">
                  <a:pos x="14" y="899"/>
                </a:cxn>
                <a:cxn ang="0">
                  <a:pos x="30" y="664"/>
                </a:cxn>
                <a:cxn ang="0">
                  <a:pos x="3" y="552"/>
                </a:cxn>
                <a:cxn ang="0">
                  <a:pos x="92" y="376"/>
                </a:cxn>
                <a:cxn ang="0">
                  <a:pos x="153" y="247"/>
                </a:cxn>
                <a:cxn ang="0">
                  <a:pos x="157" y="359"/>
                </a:cxn>
                <a:cxn ang="0">
                  <a:pos x="253" y="484"/>
                </a:cxn>
              </a:cxnLst>
              <a:rect l="0" t="0" r="r" b="b"/>
              <a:pathLst>
                <a:path w="1363" h="1071">
                  <a:moveTo>
                    <a:pt x="301" y="559"/>
                  </a:moveTo>
                  <a:cubicBezTo>
                    <a:pt x="301" y="517"/>
                    <a:pt x="301" y="517"/>
                    <a:pt x="301" y="517"/>
                  </a:cubicBezTo>
                  <a:cubicBezTo>
                    <a:pt x="301" y="517"/>
                    <a:pt x="286" y="506"/>
                    <a:pt x="285" y="501"/>
                  </a:cubicBezTo>
                  <a:cubicBezTo>
                    <a:pt x="285" y="496"/>
                    <a:pt x="282" y="478"/>
                    <a:pt x="285" y="474"/>
                  </a:cubicBezTo>
                  <a:cubicBezTo>
                    <a:pt x="289" y="470"/>
                    <a:pt x="292" y="468"/>
                    <a:pt x="292" y="463"/>
                  </a:cubicBezTo>
                  <a:cubicBezTo>
                    <a:pt x="292" y="459"/>
                    <a:pt x="292" y="401"/>
                    <a:pt x="292" y="401"/>
                  </a:cubicBezTo>
                  <a:cubicBezTo>
                    <a:pt x="292" y="401"/>
                    <a:pt x="303" y="327"/>
                    <a:pt x="304" y="322"/>
                  </a:cubicBezTo>
                  <a:cubicBezTo>
                    <a:pt x="304" y="316"/>
                    <a:pt x="303" y="311"/>
                    <a:pt x="304" y="307"/>
                  </a:cubicBezTo>
                  <a:cubicBezTo>
                    <a:pt x="305" y="303"/>
                    <a:pt x="310" y="248"/>
                    <a:pt x="311" y="245"/>
                  </a:cubicBezTo>
                  <a:cubicBezTo>
                    <a:pt x="311" y="242"/>
                    <a:pt x="320" y="219"/>
                    <a:pt x="323" y="214"/>
                  </a:cubicBezTo>
                  <a:cubicBezTo>
                    <a:pt x="326" y="210"/>
                    <a:pt x="351" y="195"/>
                    <a:pt x="353" y="195"/>
                  </a:cubicBezTo>
                  <a:cubicBezTo>
                    <a:pt x="355" y="195"/>
                    <a:pt x="364" y="187"/>
                    <a:pt x="370" y="185"/>
                  </a:cubicBezTo>
                  <a:cubicBezTo>
                    <a:pt x="376" y="184"/>
                    <a:pt x="389" y="177"/>
                    <a:pt x="389" y="177"/>
                  </a:cubicBezTo>
                  <a:cubicBezTo>
                    <a:pt x="389" y="177"/>
                    <a:pt x="405" y="166"/>
                    <a:pt x="408" y="162"/>
                  </a:cubicBezTo>
                  <a:cubicBezTo>
                    <a:pt x="411" y="158"/>
                    <a:pt x="417" y="150"/>
                    <a:pt x="417" y="150"/>
                  </a:cubicBezTo>
                  <a:cubicBezTo>
                    <a:pt x="433" y="150"/>
                    <a:pt x="433" y="150"/>
                    <a:pt x="433" y="150"/>
                  </a:cubicBezTo>
                  <a:cubicBezTo>
                    <a:pt x="433" y="150"/>
                    <a:pt x="435" y="128"/>
                    <a:pt x="429" y="123"/>
                  </a:cubicBezTo>
                  <a:cubicBezTo>
                    <a:pt x="423" y="117"/>
                    <a:pt x="415" y="97"/>
                    <a:pt x="413" y="92"/>
                  </a:cubicBezTo>
                  <a:cubicBezTo>
                    <a:pt x="411" y="86"/>
                    <a:pt x="407" y="59"/>
                    <a:pt x="407" y="53"/>
                  </a:cubicBezTo>
                  <a:cubicBezTo>
                    <a:pt x="407" y="46"/>
                    <a:pt x="410" y="20"/>
                    <a:pt x="412" y="19"/>
                  </a:cubicBezTo>
                  <a:cubicBezTo>
                    <a:pt x="414" y="17"/>
                    <a:pt x="429" y="6"/>
                    <a:pt x="440" y="3"/>
                  </a:cubicBezTo>
                  <a:cubicBezTo>
                    <a:pt x="451" y="0"/>
                    <a:pt x="470" y="0"/>
                    <a:pt x="476" y="3"/>
                  </a:cubicBezTo>
                  <a:cubicBezTo>
                    <a:pt x="481" y="5"/>
                    <a:pt x="495" y="19"/>
                    <a:pt x="495" y="19"/>
                  </a:cubicBezTo>
                  <a:cubicBezTo>
                    <a:pt x="495" y="19"/>
                    <a:pt x="501" y="25"/>
                    <a:pt x="503" y="30"/>
                  </a:cubicBezTo>
                  <a:cubicBezTo>
                    <a:pt x="505" y="34"/>
                    <a:pt x="512" y="37"/>
                    <a:pt x="515" y="42"/>
                  </a:cubicBezTo>
                  <a:cubicBezTo>
                    <a:pt x="518" y="46"/>
                    <a:pt x="521" y="55"/>
                    <a:pt x="521" y="66"/>
                  </a:cubicBezTo>
                  <a:cubicBezTo>
                    <a:pt x="520" y="77"/>
                    <a:pt x="522" y="92"/>
                    <a:pt x="521" y="99"/>
                  </a:cubicBezTo>
                  <a:cubicBezTo>
                    <a:pt x="520" y="106"/>
                    <a:pt x="510" y="115"/>
                    <a:pt x="510" y="120"/>
                  </a:cubicBezTo>
                  <a:cubicBezTo>
                    <a:pt x="510" y="125"/>
                    <a:pt x="510" y="148"/>
                    <a:pt x="510" y="148"/>
                  </a:cubicBezTo>
                  <a:cubicBezTo>
                    <a:pt x="517" y="151"/>
                    <a:pt x="517" y="151"/>
                    <a:pt x="517" y="151"/>
                  </a:cubicBezTo>
                  <a:cubicBezTo>
                    <a:pt x="517" y="151"/>
                    <a:pt x="525" y="163"/>
                    <a:pt x="535" y="172"/>
                  </a:cubicBezTo>
                  <a:cubicBezTo>
                    <a:pt x="545" y="181"/>
                    <a:pt x="559" y="183"/>
                    <a:pt x="565" y="186"/>
                  </a:cubicBezTo>
                  <a:cubicBezTo>
                    <a:pt x="572" y="189"/>
                    <a:pt x="582" y="189"/>
                    <a:pt x="587" y="190"/>
                  </a:cubicBezTo>
                  <a:cubicBezTo>
                    <a:pt x="593" y="191"/>
                    <a:pt x="605" y="195"/>
                    <a:pt x="608" y="200"/>
                  </a:cubicBezTo>
                  <a:cubicBezTo>
                    <a:pt x="611" y="205"/>
                    <a:pt x="638" y="256"/>
                    <a:pt x="642" y="265"/>
                  </a:cubicBezTo>
                  <a:cubicBezTo>
                    <a:pt x="646" y="274"/>
                    <a:pt x="656" y="299"/>
                    <a:pt x="659" y="309"/>
                  </a:cubicBezTo>
                  <a:cubicBezTo>
                    <a:pt x="661" y="319"/>
                    <a:pt x="684" y="371"/>
                    <a:pt x="687" y="381"/>
                  </a:cubicBezTo>
                  <a:cubicBezTo>
                    <a:pt x="690" y="392"/>
                    <a:pt x="701" y="421"/>
                    <a:pt x="701" y="421"/>
                  </a:cubicBezTo>
                  <a:cubicBezTo>
                    <a:pt x="707" y="445"/>
                    <a:pt x="707" y="445"/>
                    <a:pt x="707" y="445"/>
                  </a:cubicBezTo>
                  <a:cubicBezTo>
                    <a:pt x="713" y="444"/>
                    <a:pt x="713" y="444"/>
                    <a:pt x="713" y="444"/>
                  </a:cubicBezTo>
                  <a:cubicBezTo>
                    <a:pt x="713" y="444"/>
                    <a:pt x="718" y="398"/>
                    <a:pt x="724" y="381"/>
                  </a:cubicBezTo>
                  <a:cubicBezTo>
                    <a:pt x="731" y="364"/>
                    <a:pt x="736" y="356"/>
                    <a:pt x="739" y="343"/>
                  </a:cubicBezTo>
                  <a:cubicBezTo>
                    <a:pt x="743" y="330"/>
                    <a:pt x="747" y="299"/>
                    <a:pt x="748" y="291"/>
                  </a:cubicBezTo>
                  <a:cubicBezTo>
                    <a:pt x="749" y="282"/>
                    <a:pt x="756" y="266"/>
                    <a:pt x="756" y="266"/>
                  </a:cubicBezTo>
                  <a:cubicBezTo>
                    <a:pt x="739" y="258"/>
                    <a:pt x="739" y="258"/>
                    <a:pt x="739" y="258"/>
                  </a:cubicBezTo>
                  <a:cubicBezTo>
                    <a:pt x="739" y="258"/>
                    <a:pt x="737" y="250"/>
                    <a:pt x="741" y="242"/>
                  </a:cubicBezTo>
                  <a:cubicBezTo>
                    <a:pt x="744" y="234"/>
                    <a:pt x="752" y="221"/>
                    <a:pt x="752" y="216"/>
                  </a:cubicBezTo>
                  <a:cubicBezTo>
                    <a:pt x="753" y="210"/>
                    <a:pt x="766" y="194"/>
                    <a:pt x="769" y="190"/>
                  </a:cubicBezTo>
                  <a:cubicBezTo>
                    <a:pt x="772" y="187"/>
                    <a:pt x="779" y="181"/>
                    <a:pt x="782" y="179"/>
                  </a:cubicBezTo>
                  <a:cubicBezTo>
                    <a:pt x="784" y="177"/>
                    <a:pt x="795" y="176"/>
                    <a:pt x="800" y="174"/>
                  </a:cubicBezTo>
                  <a:cubicBezTo>
                    <a:pt x="804" y="172"/>
                    <a:pt x="816" y="169"/>
                    <a:pt x="816" y="169"/>
                  </a:cubicBezTo>
                  <a:cubicBezTo>
                    <a:pt x="816" y="169"/>
                    <a:pt x="815" y="165"/>
                    <a:pt x="816" y="151"/>
                  </a:cubicBezTo>
                  <a:cubicBezTo>
                    <a:pt x="817" y="138"/>
                    <a:pt x="820" y="129"/>
                    <a:pt x="816" y="135"/>
                  </a:cubicBezTo>
                  <a:cubicBezTo>
                    <a:pt x="812" y="142"/>
                    <a:pt x="810" y="152"/>
                    <a:pt x="808" y="149"/>
                  </a:cubicBezTo>
                  <a:cubicBezTo>
                    <a:pt x="806" y="147"/>
                    <a:pt x="804" y="143"/>
                    <a:pt x="803" y="138"/>
                  </a:cubicBezTo>
                  <a:cubicBezTo>
                    <a:pt x="803" y="133"/>
                    <a:pt x="807" y="127"/>
                    <a:pt x="807" y="124"/>
                  </a:cubicBezTo>
                  <a:cubicBezTo>
                    <a:pt x="808" y="122"/>
                    <a:pt x="806" y="120"/>
                    <a:pt x="803" y="114"/>
                  </a:cubicBezTo>
                  <a:cubicBezTo>
                    <a:pt x="800" y="108"/>
                    <a:pt x="808" y="95"/>
                    <a:pt x="812" y="92"/>
                  </a:cubicBezTo>
                  <a:cubicBezTo>
                    <a:pt x="816" y="90"/>
                    <a:pt x="826" y="78"/>
                    <a:pt x="829" y="73"/>
                  </a:cubicBezTo>
                  <a:cubicBezTo>
                    <a:pt x="831" y="69"/>
                    <a:pt x="834" y="60"/>
                    <a:pt x="837" y="57"/>
                  </a:cubicBezTo>
                  <a:cubicBezTo>
                    <a:pt x="840" y="54"/>
                    <a:pt x="848" y="45"/>
                    <a:pt x="850" y="43"/>
                  </a:cubicBezTo>
                  <a:cubicBezTo>
                    <a:pt x="853" y="41"/>
                    <a:pt x="862" y="36"/>
                    <a:pt x="864" y="35"/>
                  </a:cubicBezTo>
                  <a:cubicBezTo>
                    <a:pt x="866" y="35"/>
                    <a:pt x="874" y="28"/>
                    <a:pt x="877" y="29"/>
                  </a:cubicBezTo>
                  <a:cubicBezTo>
                    <a:pt x="880" y="30"/>
                    <a:pt x="911" y="23"/>
                    <a:pt x="924" y="47"/>
                  </a:cubicBezTo>
                  <a:cubicBezTo>
                    <a:pt x="937" y="71"/>
                    <a:pt x="938" y="86"/>
                    <a:pt x="939" y="90"/>
                  </a:cubicBezTo>
                  <a:cubicBezTo>
                    <a:pt x="939" y="94"/>
                    <a:pt x="940" y="104"/>
                    <a:pt x="936" y="114"/>
                  </a:cubicBezTo>
                  <a:cubicBezTo>
                    <a:pt x="932" y="124"/>
                    <a:pt x="932" y="131"/>
                    <a:pt x="926" y="135"/>
                  </a:cubicBezTo>
                  <a:cubicBezTo>
                    <a:pt x="920" y="140"/>
                    <a:pt x="914" y="143"/>
                    <a:pt x="913" y="147"/>
                  </a:cubicBezTo>
                  <a:cubicBezTo>
                    <a:pt x="911" y="150"/>
                    <a:pt x="915" y="161"/>
                    <a:pt x="915" y="161"/>
                  </a:cubicBezTo>
                  <a:cubicBezTo>
                    <a:pt x="915" y="161"/>
                    <a:pt x="924" y="175"/>
                    <a:pt x="929" y="178"/>
                  </a:cubicBezTo>
                  <a:cubicBezTo>
                    <a:pt x="934" y="182"/>
                    <a:pt x="974" y="201"/>
                    <a:pt x="982" y="205"/>
                  </a:cubicBezTo>
                  <a:cubicBezTo>
                    <a:pt x="991" y="208"/>
                    <a:pt x="1000" y="216"/>
                    <a:pt x="1003" y="226"/>
                  </a:cubicBezTo>
                  <a:cubicBezTo>
                    <a:pt x="1007" y="237"/>
                    <a:pt x="1021" y="270"/>
                    <a:pt x="1021" y="270"/>
                  </a:cubicBezTo>
                  <a:cubicBezTo>
                    <a:pt x="1024" y="280"/>
                    <a:pt x="1024" y="280"/>
                    <a:pt x="1024" y="280"/>
                  </a:cubicBezTo>
                  <a:cubicBezTo>
                    <a:pt x="1024" y="280"/>
                    <a:pt x="1027" y="288"/>
                    <a:pt x="1020" y="291"/>
                  </a:cubicBezTo>
                  <a:cubicBezTo>
                    <a:pt x="1013" y="293"/>
                    <a:pt x="1004" y="293"/>
                    <a:pt x="1004" y="293"/>
                  </a:cubicBezTo>
                  <a:cubicBezTo>
                    <a:pt x="1004" y="293"/>
                    <a:pt x="1003" y="323"/>
                    <a:pt x="1007" y="347"/>
                  </a:cubicBezTo>
                  <a:cubicBezTo>
                    <a:pt x="1011" y="371"/>
                    <a:pt x="1016" y="384"/>
                    <a:pt x="1018" y="387"/>
                  </a:cubicBezTo>
                  <a:cubicBezTo>
                    <a:pt x="1020" y="391"/>
                    <a:pt x="1028" y="413"/>
                    <a:pt x="1028" y="442"/>
                  </a:cubicBezTo>
                  <a:cubicBezTo>
                    <a:pt x="1027" y="471"/>
                    <a:pt x="1028" y="536"/>
                    <a:pt x="1028" y="536"/>
                  </a:cubicBezTo>
                  <a:cubicBezTo>
                    <a:pt x="1028" y="568"/>
                    <a:pt x="1028" y="568"/>
                    <a:pt x="1028" y="568"/>
                  </a:cubicBezTo>
                  <a:cubicBezTo>
                    <a:pt x="1044" y="564"/>
                    <a:pt x="1044" y="564"/>
                    <a:pt x="1044" y="564"/>
                  </a:cubicBezTo>
                  <a:cubicBezTo>
                    <a:pt x="1044" y="564"/>
                    <a:pt x="1063" y="557"/>
                    <a:pt x="1065" y="552"/>
                  </a:cubicBezTo>
                  <a:cubicBezTo>
                    <a:pt x="1068" y="547"/>
                    <a:pt x="1069" y="542"/>
                    <a:pt x="1070" y="536"/>
                  </a:cubicBezTo>
                  <a:cubicBezTo>
                    <a:pt x="1072" y="531"/>
                    <a:pt x="1079" y="528"/>
                    <a:pt x="1080" y="523"/>
                  </a:cubicBezTo>
                  <a:cubicBezTo>
                    <a:pt x="1081" y="517"/>
                    <a:pt x="1082" y="507"/>
                    <a:pt x="1083" y="501"/>
                  </a:cubicBezTo>
                  <a:cubicBezTo>
                    <a:pt x="1084" y="494"/>
                    <a:pt x="1083" y="490"/>
                    <a:pt x="1085" y="486"/>
                  </a:cubicBezTo>
                  <a:cubicBezTo>
                    <a:pt x="1087" y="482"/>
                    <a:pt x="1091" y="476"/>
                    <a:pt x="1090" y="473"/>
                  </a:cubicBezTo>
                  <a:cubicBezTo>
                    <a:pt x="1089" y="469"/>
                    <a:pt x="1082" y="445"/>
                    <a:pt x="1084" y="442"/>
                  </a:cubicBezTo>
                  <a:cubicBezTo>
                    <a:pt x="1085" y="440"/>
                    <a:pt x="1092" y="429"/>
                    <a:pt x="1093" y="425"/>
                  </a:cubicBezTo>
                  <a:cubicBezTo>
                    <a:pt x="1095" y="422"/>
                    <a:pt x="1114" y="416"/>
                    <a:pt x="1119" y="414"/>
                  </a:cubicBezTo>
                  <a:cubicBezTo>
                    <a:pt x="1124" y="411"/>
                    <a:pt x="1136" y="408"/>
                    <a:pt x="1140" y="406"/>
                  </a:cubicBezTo>
                  <a:cubicBezTo>
                    <a:pt x="1144" y="405"/>
                    <a:pt x="1152" y="395"/>
                    <a:pt x="1155" y="393"/>
                  </a:cubicBezTo>
                  <a:cubicBezTo>
                    <a:pt x="1159" y="390"/>
                    <a:pt x="1164" y="388"/>
                    <a:pt x="1165" y="384"/>
                  </a:cubicBezTo>
                  <a:cubicBezTo>
                    <a:pt x="1166" y="380"/>
                    <a:pt x="1169" y="371"/>
                    <a:pt x="1162" y="363"/>
                  </a:cubicBezTo>
                  <a:cubicBezTo>
                    <a:pt x="1154" y="355"/>
                    <a:pt x="1151" y="338"/>
                    <a:pt x="1151" y="336"/>
                  </a:cubicBezTo>
                  <a:cubicBezTo>
                    <a:pt x="1151" y="333"/>
                    <a:pt x="1149" y="300"/>
                    <a:pt x="1150" y="297"/>
                  </a:cubicBezTo>
                  <a:cubicBezTo>
                    <a:pt x="1150" y="294"/>
                    <a:pt x="1155" y="281"/>
                    <a:pt x="1158" y="274"/>
                  </a:cubicBezTo>
                  <a:cubicBezTo>
                    <a:pt x="1161" y="268"/>
                    <a:pt x="1170" y="262"/>
                    <a:pt x="1176" y="259"/>
                  </a:cubicBezTo>
                  <a:cubicBezTo>
                    <a:pt x="1183" y="257"/>
                    <a:pt x="1194" y="246"/>
                    <a:pt x="1197" y="247"/>
                  </a:cubicBezTo>
                  <a:cubicBezTo>
                    <a:pt x="1199" y="247"/>
                    <a:pt x="1217" y="248"/>
                    <a:pt x="1226" y="256"/>
                  </a:cubicBezTo>
                  <a:cubicBezTo>
                    <a:pt x="1235" y="263"/>
                    <a:pt x="1243" y="279"/>
                    <a:pt x="1246" y="284"/>
                  </a:cubicBezTo>
                  <a:cubicBezTo>
                    <a:pt x="1248" y="290"/>
                    <a:pt x="1252" y="298"/>
                    <a:pt x="1255" y="300"/>
                  </a:cubicBezTo>
                  <a:cubicBezTo>
                    <a:pt x="1259" y="303"/>
                    <a:pt x="1262" y="314"/>
                    <a:pt x="1261" y="318"/>
                  </a:cubicBezTo>
                  <a:cubicBezTo>
                    <a:pt x="1261" y="323"/>
                    <a:pt x="1259" y="332"/>
                    <a:pt x="1257" y="339"/>
                  </a:cubicBezTo>
                  <a:cubicBezTo>
                    <a:pt x="1256" y="345"/>
                    <a:pt x="1257" y="352"/>
                    <a:pt x="1254" y="354"/>
                  </a:cubicBezTo>
                  <a:cubicBezTo>
                    <a:pt x="1252" y="356"/>
                    <a:pt x="1252" y="360"/>
                    <a:pt x="1247" y="363"/>
                  </a:cubicBezTo>
                  <a:cubicBezTo>
                    <a:pt x="1241" y="366"/>
                    <a:pt x="1240" y="373"/>
                    <a:pt x="1240" y="375"/>
                  </a:cubicBezTo>
                  <a:cubicBezTo>
                    <a:pt x="1240" y="377"/>
                    <a:pt x="1241" y="379"/>
                    <a:pt x="1242" y="381"/>
                  </a:cubicBezTo>
                  <a:cubicBezTo>
                    <a:pt x="1244" y="383"/>
                    <a:pt x="1255" y="383"/>
                    <a:pt x="1257" y="388"/>
                  </a:cubicBezTo>
                  <a:cubicBezTo>
                    <a:pt x="1259" y="392"/>
                    <a:pt x="1277" y="403"/>
                    <a:pt x="1282" y="407"/>
                  </a:cubicBezTo>
                  <a:cubicBezTo>
                    <a:pt x="1287" y="411"/>
                    <a:pt x="1307" y="421"/>
                    <a:pt x="1309" y="422"/>
                  </a:cubicBezTo>
                  <a:cubicBezTo>
                    <a:pt x="1311" y="423"/>
                    <a:pt x="1332" y="439"/>
                    <a:pt x="1333" y="441"/>
                  </a:cubicBezTo>
                  <a:cubicBezTo>
                    <a:pt x="1334" y="443"/>
                    <a:pt x="1336" y="457"/>
                    <a:pt x="1335" y="461"/>
                  </a:cubicBezTo>
                  <a:cubicBezTo>
                    <a:pt x="1335" y="464"/>
                    <a:pt x="1331" y="495"/>
                    <a:pt x="1333" y="497"/>
                  </a:cubicBezTo>
                  <a:cubicBezTo>
                    <a:pt x="1336" y="499"/>
                    <a:pt x="1341" y="501"/>
                    <a:pt x="1340" y="504"/>
                  </a:cubicBezTo>
                  <a:cubicBezTo>
                    <a:pt x="1338" y="507"/>
                    <a:pt x="1350" y="511"/>
                    <a:pt x="1351" y="519"/>
                  </a:cubicBezTo>
                  <a:cubicBezTo>
                    <a:pt x="1351" y="527"/>
                    <a:pt x="1355" y="532"/>
                    <a:pt x="1351" y="534"/>
                  </a:cubicBezTo>
                  <a:cubicBezTo>
                    <a:pt x="1347" y="535"/>
                    <a:pt x="1341" y="536"/>
                    <a:pt x="1342" y="541"/>
                  </a:cubicBezTo>
                  <a:cubicBezTo>
                    <a:pt x="1343" y="545"/>
                    <a:pt x="1346" y="554"/>
                    <a:pt x="1346" y="556"/>
                  </a:cubicBezTo>
                  <a:cubicBezTo>
                    <a:pt x="1346" y="557"/>
                    <a:pt x="1344" y="558"/>
                    <a:pt x="1344" y="564"/>
                  </a:cubicBezTo>
                  <a:cubicBezTo>
                    <a:pt x="1343" y="569"/>
                    <a:pt x="1345" y="568"/>
                    <a:pt x="1343" y="572"/>
                  </a:cubicBezTo>
                  <a:cubicBezTo>
                    <a:pt x="1340" y="577"/>
                    <a:pt x="1340" y="582"/>
                    <a:pt x="1340" y="586"/>
                  </a:cubicBezTo>
                  <a:cubicBezTo>
                    <a:pt x="1339" y="590"/>
                    <a:pt x="1346" y="603"/>
                    <a:pt x="1346" y="610"/>
                  </a:cubicBezTo>
                  <a:cubicBezTo>
                    <a:pt x="1346" y="616"/>
                    <a:pt x="1347" y="621"/>
                    <a:pt x="1342" y="631"/>
                  </a:cubicBezTo>
                  <a:cubicBezTo>
                    <a:pt x="1336" y="641"/>
                    <a:pt x="1333" y="647"/>
                    <a:pt x="1333" y="647"/>
                  </a:cubicBezTo>
                  <a:cubicBezTo>
                    <a:pt x="1333" y="647"/>
                    <a:pt x="1334" y="672"/>
                    <a:pt x="1335" y="684"/>
                  </a:cubicBezTo>
                  <a:cubicBezTo>
                    <a:pt x="1336" y="696"/>
                    <a:pt x="1341" y="721"/>
                    <a:pt x="1341" y="721"/>
                  </a:cubicBezTo>
                  <a:cubicBezTo>
                    <a:pt x="1341" y="735"/>
                    <a:pt x="1341" y="735"/>
                    <a:pt x="1341" y="735"/>
                  </a:cubicBezTo>
                  <a:cubicBezTo>
                    <a:pt x="1335" y="747"/>
                    <a:pt x="1335" y="747"/>
                    <a:pt x="1335" y="747"/>
                  </a:cubicBezTo>
                  <a:cubicBezTo>
                    <a:pt x="1325" y="756"/>
                    <a:pt x="1325" y="756"/>
                    <a:pt x="1325" y="756"/>
                  </a:cubicBezTo>
                  <a:cubicBezTo>
                    <a:pt x="1325" y="756"/>
                    <a:pt x="1330" y="789"/>
                    <a:pt x="1330" y="794"/>
                  </a:cubicBezTo>
                  <a:cubicBezTo>
                    <a:pt x="1331" y="799"/>
                    <a:pt x="1330" y="805"/>
                    <a:pt x="1330" y="805"/>
                  </a:cubicBezTo>
                  <a:cubicBezTo>
                    <a:pt x="1313" y="805"/>
                    <a:pt x="1313" y="805"/>
                    <a:pt x="1313" y="805"/>
                  </a:cubicBezTo>
                  <a:cubicBezTo>
                    <a:pt x="1313" y="805"/>
                    <a:pt x="1311" y="830"/>
                    <a:pt x="1316" y="838"/>
                  </a:cubicBezTo>
                  <a:cubicBezTo>
                    <a:pt x="1320" y="846"/>
                    <a:pt x="1332" y="875"/>
                    <a:pt x="1336" y="888"/>
                  </a:cubicBezTo>
                  <a:cubicBezTo>
                    <a:pt x="1339" y="902"/>
                    <a:pt x="1344" y="949"/>
                    <a:pt x="1343" y="966"/>
                  </a:cubicBezTo>
                  <a:cubicBezTo>
                    <a:pt x="1343" y="982"/>
                    <a:pt x="1343" y="1005"/>
                    <a:pt x="1343" y="1007"/>
                  </a:cubicBezTo>
                  <a:cubicBezTo>
                    <a:pt x="1343" y="1009"/>
                    <a:pt x="1357" y="1027"/>
                    <a:pt x="1357" y="1027"/>
                  </a:cubicBezTo>
                  <a:cubicBezTo>
                    <a:pt x="1357" y="1027"/>
                    <a:pt x="1363" y="1041"/>
                    <a:pt x="1363" y="1045"/>
                  </a:cubicBezTo>
                  <a:cubicBezTo>
                    <a:pt x="1363" y="1049"/>
                    <a:pt x="1363" y="1062"/>
                    <a:pt x="1363" y="1062"/>
                  </a:cubicBezTo>
                  <a:cubicBezTo>
                    <a:pt x="1363" y="1062"/>
                    <a:pt x="1352" y="1068"/>
                    <a:pt x="1346" y="1068"/>
                  </a:cubicBezTo>
                  <a:cubicBezTo>
                    <a:pt x="1341" y="1067"/>
                    <a:pt x="1328" y="1069"/>
                    <a:pt x="1326" y="1068"/>
                  </a:cubicBezTo>
                  <a:cubicBezTo>
                    <a:pt x="1323" y="1067"/>
                    <a:pt x="1321" y="1040"/>
                    <a:pt x="1319" y="1037"/>
                  </a:cubicBezTo>
                  <a:cubicBezTo>
                    <a:pt x="1317" y="1033"/>
                    <a:pt x="1312" y="1019"/>
                    <a:pt x="1312" y="1015"/>
                  </a:cubicBezTo>
                  <a:cubicBezTo>
                    <a:pt x="1312" y="1011"/>
                    <a:pt x="1313" y="997"/>
                    <a:pt x="1311" y="988"/>
                  </a:cubicBezTo>
                  <a:cubicBezTo>
                    <a:pt x="1308" y="978"/>
                    <a:pt x="1293" y="945"/>
                    <a:pt x="1284" y="928"/>
                  </a:cubicBezTo>
                  <a:cubicBezTo>
                    <a:pt x="1274" y="910"/>
                    <a:pt x="1279" y="904"/>
                    <a:pt x="1278" y="894"/>
                  </a:cubicBezTo>
                  <a:cubicBezTo>
                    <a:pt x="1276" y="884"/>
                    <a:pt x="1276" y="872"/>
                    <a:pt x="1268" y="864"/>
                  </a:cubicBezTo>
                  <a:cubicBezTo>
                    <a:pt x="1261" y="855"/>
                    <a:pt x="1255" y="841"/>
                    <a:pt x="1253" y="834"/>
                  </a:cubicBezTo>
                  <a:cubicBezTo>
                    <a:pt x="1252" y="827"/>
                    <a:pt x="1249" y="808"/>
                    <a:pt x="1249" y="808"/>
                  </a:cubicBezTo>
                  <a:cubicBezTo>
                    <a:pt x="1229" y="809"/>
                    <a:pt x="1229" y="809"/>
                    <a:pt x="1229" y="809"/>
                  </a:cubicBezTo>
                  <a:cubicBezTo>
                    <a:pt x="1229" y="809"/>
                    <a:pt x="1222" y="849"/>
                    <a:pt x="1220" y="858"/>
                  </a:cubicBezTo>
                  <a:cubicBezTo>
                    <a:pt x="1218" y="867"/>
                    <a:pt x="1211" y="875"/>
                    <a:pt x="1212" y="880"/>
                  </a:cubicBezTo>
                  <a:cubicBezTo>
                    <a:pt x="1213" y="886"/>
                    <a:pt x="1217" y="917"/>
                    <a:pt x="1211" y="935"/>
                  </a:cubicBezTo>
                  <a:cubicBezTo>
                    <a:pt x="1206" y="953"/>
                    <a:pt x="1200" y="1004"/>
                    <a:pt x="1201" y="1014"/>
                  </a:cubicBezTo>
                  <a:cubicBezTo>
                    <a:pt x="1202" y="1024"/>
                    <a:pt x="1198" y="1049"/>
                    <a:pt x="1198" y="1049"/>
                  </a:cubicBezTo>
                  <a:cubicBezTo>
                    <a:pt x="1198" y="1049"/>
                    <a:pt x="1201" y="1060"/>
                    <a:pt x="1196" y="1063"/>
                  </a:cubicBezTo>
                  <a:cubicBezTo>
                    <a:pt x="1192" y="1066"/>
                    <a:pt x="1182" y="1071"/>
                    <a:pt x="1177" y="1068"/>
                  </a:cubicBezTo>
                  <a:cubicBezTo>
                    <a:pt x="1172" y="1065"/>
                    <a:pt x="1160" y="1056"/>
                    <a:pt x="1154" y="1052"/>
                  </a:cubicBezTo>
                  <a:cubicBezTo>
                    <a:pt x="1147" y="1048"/>
                    <a:pt x="1127" y="1032"/>
                    <a:pt x="1127" y="1032"/>
                  </a:cubicBezTo>
                  <a:cubicBezTo>
                    <a:pt x="1120" y="1020"/>
                    <a:pt x="1120" y="1020"/>
                    <a:pt x="1120" y="1020"/>
                  </a:cubicBezTo>
                  <a:cubicBezTo>
                    <a:pt x="1120" y="1020"/>
                    <a:pt x="1131" y="1014"/>
                    <a:pt x="1137" y="1014"/>
                  </a:cubicBezTo>
                  <a:cubicBezTo>
                    <a:pt x="1143" y="1015"/>
                    <a:pt x="1149" y="1015"/>
                    <a:pt x="1149" y="1015"/>
                  </a:cubicBezTo>
                  <a:cubicBezTo>
                    <a:pt x="1168" y="1014"/>
                    <a:pt x="1168" y="1014"/>
                    <a:pt x="1168" y="1014"/>
                  </a:cubicBezTo>
                  <a:cubicBezTo>
                    <a:pt x="1168" y="1014"/>
                    <a:pt x="1165" y="971"/>
                    <a:pt x="1164" y="953"/>
                  </a:cubicBezTo>
                  <a:cubicBezTo>
                    <a:pt x="1162" y="936"/>
                    <a:pt x="1157" y="907"/>
                    <a:pt x="1158" y="897"/>
                  </a:cubicBezTo>
                  <a:cubicBezTo>
                    <a:pt x="1159" y="887"/>
                    <a:pt x="1167" y="863"/>
                    <a:pt x="1166" y="856"/>
                  </a:cubicBezTo>
                  <a:cubicBezTo>
                    <a:pt x="1165" y="849"/>
                    <a:pt x="1162" y="805"/>
                    <a:pt x="1162" y="805"/>
                  </a:cubicBezTo>
                  <a:cubicBezTo>
                    <a:pt x="1142" y="805"/>
                    <a:pt x="1142" y="805"/>
                    <a:pt x="1142" y="805"/>
                  </a:cubicBezTo>
                  <a:cubicBezTo>
                    <a:pt x="1128" y="800"/>
                    <a:pt x="1128" y="800"/>
                    <a:pt x="1128" y="800"/>
                  </a:cubicBezTo>
                  <a:cubicBezTo>
                    <a:pt x="1128" y="800"/>
                    <a:pt x="1135" y="758"/>
                    <a:pt x="1134" y="743"/>
                  </a:cubicBezTo>
                  <a:cubicBezTo>
                    <a:pt x="1134" y="728"/>
                    <a:pt x="1140" y="712"/>
                    <a:pt x="1139" y="705"/>
                  </a:cubicBezTo>
                  <a:cubicBezTo>
                    <a:pt x="1138" y="697"/>
                    <a:pt x="1142" y="664"/>
                    <a:pt x="1142" y="657"/>
                  </a:cubicBezTo>
                  <a:cubicBezTo>
                    <a:pt x="1142" y="650"/>
                    <a:pt x="1145" y="628"/>
                    <a:pt x="1143" y="626"/>
                  </a:cubicBezTo>
                  <a:cubicBezTo>
                    <a:pt x="1140" y="624"/>
                    <a:pt x="1137" y="621"/>
                    <a:pt x="1137" y="621"/>
                  </a:cubicBezTo>
                  <a:cubicBezTo>
                    <a:pt x="1137" y="621"/>
                    <a:pt x="1137" y="601"/>
                    <a:pt x="1137" y="589"/>
                  </a:cubicBezTo>
                  <a:cubicBezTo>
                    <a:pt x="1136" y="577"/>
                    <a:pt x="1136" y="567"/>
                    <a:pt x="1134" y="563"/>
                  </a:cubicBezTo>
                  <a:cubicBezTo>
                    <a:pt x="1132" y="559"/>
                    <a:pt x="1130" y="550"/>
                    <a:pt x="1128" y="551"/>
                  </a:cubicBezTo>
                  <a:cubicBezTo>
                    <a:pt x="1127" y="552"/>
                    <a:pt x="1120" y="569"/>
                    <a:pt x="1113" y="575"/>
                  </a:cubicBezTo>
                  <a:cubicBezTo>
                    <a:pt x="1107" y="582"/>
                    <a:pt x="1096" y="588"/>
                    <a:pt x="1091" y="589"/>
                  </a:cubicBezTo>
                  <a:cubicBezTo>
                    <a:pt x="1085" y="591"/>
                    <a:pt x="1065" y="599"/>
                    <a:pt x="1060" y="600"/>
                  </a:cubicBezTo>
                  <a:cubicBezTo>
                    <a:pt x="1056" y="601"/>
                    <a:pt x="1044" y="602"/>
                    <a:pt x="1044" y="602"/>
                  </a:cubicBezTo>
                  <a:cubicBezTo>
                    <a:pt x="1044" y="592"/>
                    <a:pt x="1044" y="592"/>
                    <a:pt x="1044" y="592"/>
                  </a:cubicBezTo>
                  <a:cubicBezTo>
                    <a:pt x="1032" y="594"/>
                    <a:pt x="1032" y="594"/>
                    <a:pt x="1032" y="594"/>
                  </a:cubicBezTo>
                  <a:cubicBezTo>
                    <a:pt x="1032" y="594"/>
                    <a:pt x="1027" y="605"/>
                    <a:pt x="1026" y="607"/>
                  </a:cubicBezTo>
                  <a:cubicBezTo>
                    <a:pt x="1025" y="609"/>
                    <a:pt x="1027" y="611"/>
                    <a:pt x="1020" y="614"/>
                  </a:cubicBezTo>
                  <a:cubicBezTo>
                    <a:pt x="1014" y="617"/>
                    <a:pt x="1011" y="617"/>
                    <a:pt x="1008" y="614"/>
                  </a:cubicBezTo>
                  <a:cubicBezTo>
                    <a:pt x="1005" y="612"/>
                    <a:pt x="1005" y="605"/>
                    <a:pt x="1002" y="602"/>
                  </a:cubicBezTo>
                  <a:cubicBezTo>
                    <a:pt x="1000" y="599"/>
                    <a:pt x="990" y="599"/>
                    <a:pt x="990" y="599"/>
                  </a:cubicBezTo>
                  <a:cubicBezTo>
                    <a:pt x="990" y="599"/>
                    <a:pt x="978" y="662"/>
                    <a:pt x="975" y="708"/>
                  </a:cubicBezTo>
                  <a:cubicBezTo>
                    <a:pt x="971" y="755"/>
                    <a:pt x="974" y="809"/>
                    <a:pt x="971" y="817"/>
                  </a:cubicBezTo>
                  <a:cubicBezTo>
                    <a:pt x="968" y="825"/>
                    <a:pt x="959" y="878"/>
                    <a:pt x="956" y="890"/>
                  </a:cubicBezTo>
                  <a:cubicBezTo>
                    <a:pt x="953" y="902"/>
                    <a:pt x="945" y="931"/>
                    <a:pt x="947" y="939"/>
                  </a:cubicBezTo>
                  <a:cubicBezTo>
                    <a:pt x="948" y="948"/>
                    <a:pt x="945" y="963"/>
                    <a:pt x="945" y="963"/>
                  </a:cubicBezTo>
                  <a:cubicBezTo>
                    <a:pt x="945" y="963"/>
                    <a:pt x="942" y="989"/>
                    <a:pt x="941" y="992"/>
                  </a:cubicBezTo>
                  <a:cubicBezTo>
                    <a:pt x="941" y="996"/>
                    <a:pt x="941" y="1008"/>
                    <a:pt x="942" y="1013"/>
                  </a:cubicBezTo>
                  <a:cubicBezTo>
                    <a:pt x="944" y="1018"/>
                    <a:pt x="942" y="1029"/>
                    <a:pt x="938" y="1030"/>
                  </a:cubicBezTo>
                  <a:cubicBezTo>
                    <a:pt x="934" y="1031"/>
                    <a:pt x="931" y="1034"/>
                    <a:pt x="922" y="1037"/>
                  </a:cubicBezTo>
                  <a:cubicBezTo>
                    <a:pt x="914" y="1041"/>
                    <a:pt x="906" y="1043"/>
                    <a:pt x="897" y="1045"/>
                  </a:cubicBezTo>
                  <a:cubicBezTo>
                    <a:pt x="888" y="1046"/>
                    <a:pt x="869" y="1042"/>
                    <a:pt x="869" y="1042"/>
                  </a:cubicBezTo>
                  <a:cubicBezTo>
                    <a:pt x="869" y="1042"/>
                    <a:pt x="860" y="1021"/>
                    <a:pt x="861" y="1019"/>
                  </a:cubicBezTo>
                  <a:cubicBezTo>
                    <a:pt x="862" y="1017"/>
                    <a:pt x="864" y="970"/>
                    <a:pt x="862" y="958"/>
                  </a:cubicBezTo>
                  <a:cubicBezTo>
                    <a:pt x="860" y="946"/>
                    <a:pt x="863" y="914"/>
                    <a:pt x="860" y="904"/>
                  </a:cubicBezTo>
                  <a:cubicBezTo>
                    <a:pt x="858" y="894"/>
                    <a:pt x="863" y="855"/>
                    <a:pt x="864" y="845"/>
                  </a:cubicBezTo>
                  <a:cubicBezTo>
                    <a:pt x="865" y="835"/>
                    <a:pt x="865" y="810"/>
                    <a:pt x="865" y="801"/>
                  </a:cubicBezTo>
                  <a:cubicBezTo>
                    <a:pt x="866" y="792"/>
                    <a:pt x="873" y="782"/>
                    <a:pt x="876" y="775"/>
                  </a:cubicBezTo>
                  <a:cubicBezTo>
                    <a:pt x="879" y="769"/>
                    <a:pt x="877" y="746"/>
                    <a:pt x="878" y="741"/>
                  </a:cubicBezTo>
                  <a:cubicBezTo>
                    <a:pt x="878" y="736"/>
                    <a:pt x="875" y="713"/>
                    <a:pt x="877" y="709"/>
                  </a:cubicBezTo>
                  <a:cubicBezTo>
                    <a:pt x="878" y="704"/>
                    <a:pt x="883" y="694"/>
                    <a:pt x="882" y="690"/>
                  </a:cubicBezTo>
                  <a:cubicBezTo>
                    <a:pt x="881" y="685"/>
                    <a:pt x="881" y="676"/>
                    <a:pt x="879" y="670"/>
                  </a:cubicBezTo>
                  <a:cubicBezTo>
                    <a:pt x="878" y="664"/>
                    <a:pt x="875" y="630"/>
                    <a:pt x="875" y="630"/>
                  </a:cubicBezTo>
                  <a:cubicBezTo>
                    <a:pt x="875" y="630"/>
                    <a:pt x="873" y="653"/>
                    <a:pt x="873" y="657"/>
                  </a:cubicBezTo>
                  <a:cubicBezTo>
                    <a:pt x="872" y="662"/>
                    <a:pt x="860" y="695"/>
                    <a:pt x="861" y="703"/>
                  </a:cubicBezTo>
                  <a:cubicBezTo>
                    <a:pt x="861" y="711"/>
                    <a:pt x="852" y="743"/>
                    <a:pt x="852" y="749"/>
                  </a:cubicBezTo>
                  <a:cubicBezTo>
                    <a:pt x="851" y="756"/>
                    <a:pt x="847" y="780"/>
                    <a:pt x="848" y="784"/>
                  </a:cubicBezTo>
                  <a:cubicBezTo>
                    <a:pt x="848" y="789"/>
                    <a:pt x="841" y="817"/>
                    <a:pt x="840" y="825"/>
                  </a:cubicBezTo>
                  <a:cubicBezTo>
                    <a:pt x="839" y="833"/>
                    <a:pt x="837" y="858"/>
                    <a:pt x="835" y="863"/>
                  </a:cubicBezTo>
                  <a:cubicBezTo>
                    <a:pt x="833" y="869"/>
                    <a:pt x="826" y="892"/>
                    <a:pt x="826" y="897"/>
                  </a:cubicBezTo>
                  <a:cubicBezTo>
                    <a:pt x="826" y="901"/>
                    <a:pt x="817" y="929"/>
                    <a:pt x="817" y="936"/>
                  </a:cubicBezTo>
                  <a:cubicBezTo>
                    <a:pt x="818" y="943"/>
                    <a:pt x="799" y="999"/>
                    <a:pt x="797" y="1002"/>
                  </a:cubicBezTo>
                  <a:cubicBezTo>
                    <a:pt x="795" y="1005"/>
                    <a:pt x="783" y="1029"/>
                    <a:pt x="782" y="1032"/>
                  </a:cubicBezTo>
                  <a:cubicBezTo>
                    <a:pt x="780" y="1036"/>
                    <a:pt x="779" y="1042"/>
                    <a:pt x="773" y="1044"/>
                  </a:cubicBezTo>
                  <a:cubicBezTo>
                    <a:pt x="766" y="1046"/>
                    <a:pt x="751" y="1048"/>
                    <a:pt x="742" y="1045"/>
                  </a:cubicBezTo>
                  <a:cubicBezTo>
                    <a:pt x="732" y="1041"/>
                    <a:pt x="718" y="1037"/>
                    <a:pt x="718" y="1037"/>
                  </a:cubicBezTo>
                  <a:cubicBezTo>
                    <a:pt x="718" y="1037"/>
                    <a:pt x="703" y="1031"/>
                    <a:pt x="700" y="1028"/>
                  </a:cubicBezTo>
                  <a:cubicBezTo>
                    <a:pt x="697" y="1025"/>
                    <a:pt x="683" y="1008"/>
                    <a:pt x="683" y="1008"/>
                  </a:cubicBezTo>
                  <a:cubicBezTo>
                    <a:pt x="683" y="1008"/>
                    <a:pt x="681" y="961"/>
                    <a:pt x="682" y="954"/>
                  </a:cubicBezTo>
                  <a:cubicBezTo>
                    <a:pt x="682" y="946"/>
                    <a:pt x="691" y="883"/>
                    <a:pt x="695" y="872"/>
                  </a:cubicBezTo>
                  <a:cubicBezTo>
                    <a:pt x="698" y="861"/>
                    <a:pt x="709" y="820"/>
                    <a:pt x="713" y="809"/>
                  </a:cubicBezTo>
                  <a:cubicBezTo>
                    <a:pt x="716" y="798"/>
                    <a:pt x="733" y="752"/>
                    <a:pt x="733" y="748"/>
                  </a:cubicBezTo>
                  <a:cubicBezTo>
                    <a:pt x="733" y="744"/>
                    <a:pt x="737" y="734"/>
                    <a:pt x="741" y="730"/>
                  </a:cubicBezTo>
                  <a:cubicBezTo>
                    <a:pt x="744" y="726"/>
                    <a:pt x="751" y="724"/>
                    <a:pt x="750" y="718"/>
                  </a:cubicBezTo>
                  <a:cubicBezTo>
                    <a:pt x="749" y="712"/>
                    <a:pt x="752" y="703"/>
                    <a:pt x="752" y="703"/>
                  </a:cubicBezTo>
                  <a:cubicBezTo>
                    <a:pt x="752" y="703"/>
                    <a:pt x="757" y="662"/>
                    <a:pt x="756" y="656"/>
                  </a:cubicBezTo>
                  <a:cubicBezTo>
                    <a:pt x="756" y="650"/>
                    <a:pt x="754" y="615"/>
                    <a:pt x="754" y="610"/>
                  </a:cubicBezTo>
                  <a:cubicBezTo>
                    <a:pt x="754" y="605"/>
                    <a:pt x="755" y="597"/>
                    <a:pt x="756" y="594"/>
                  </a:cubicBezTo>
                  <a:cubicBezTo>
                    <a:pt x="758" y="591"/>
                    <a:pt x="755" y="576"/>
                    <a:pt x="756" y="573"/>
                  </a:cubicBezTo>
                  <a:cubicBezTo>
                    <a:pt x="756" y="570"/>
                    <a:pt x="761" y="556"/>
                    <a:pt x="761" y="554"/>
                  </a:cubicBezTo>
                  <a:cubicBezTo>
                    <a:pt x="761" y="553"/>
                    <a:pt x="769" y="524"/>
                    <a:pt x="772" y="517"/>
                  </a:cubicBezTo>
                  <a:cubicBezTo>
                    <a:pt x="775" y="510"/>
                    <a:pt x="777" y="497"/>
                    <a:pt x="780" y="492"/>
                  </a:cubicBezTo>
                  <a:cubicBezTo>
                    <a:pt x="783" y="487"/>
                    <a:pt x="786" y="477"/>
                    <a:pt x="788" y="474"/>
                  </a:cubicBezTo>
                  <a:cubicBezTo>
                    <a:pt x="789" y="471"/>
                    <a:pt x="785" y="463"/>
                    <a:pt x="785" y="463"/>
                  </a:cubicBezTo>
                  <a:cubicBezTo>
                    <a:pt x="785" y="463"/>
                    <a:pt x="780" y="457"/>
                    <a:pt x="782" y="450"/>
                  </a:cubicBezTo>
                  <a:cubicBezTo>
                    <a:pt x="784" y="442"/>
                    <a:pt x="781" y="407"/>
                    <a:pt x="781" y="398"/>
                  </a:cubicBezTo>
                  <a:cubicBezTo>
                    <a:pt x="781" y="389"/>
                    <a:pt x="784" y="370"/>
                    <a:pt x="786" y="363"/>
                  </a:cubicBezTo>
                  <a:cubicBezTo>
                    <a:pt x="787" y="355"/>
                    <a:pt x="789" y="343"/>
                    <a:pt x="789" y="338"/>
                  </a:cubicBezTo>
                  <a:cubicBezTo>
                    <a:pt x="789" y="333"/>
                    <a:pt x="795" y="311"/>
                    <a:pt x="791" y="308"/>
                  </a:cubicBezTo>
                  <a:cubicBezTo>
                    <a:pt x="788" y="305"/>
                    <a:pt x="784" y="305"/>
                    <a:pt x="784" y="305"/>
                  </a:cubicBezTo>
                  <a:cubicBezTo>
                    <a:pt x="784" y="305"/>
                    <a:pt x="775" y="356"/>
                    <a:pt x="774" y="365"/>
                  </a:cubicBezTo>
                  <a:cubicBezTo>
                    <a:pt x="772" y="374"/>
                    <a:pt x="773" y="386"/>
                    <a:pt x="765" y="397"/>
                  </a:cubicBezTo>
                  <a:cubicBezTo>
                    <a:pt x="757" y="407"/>
                    <a:pt x="742" y="444"/>
                    <a:pt x="742" y="444"/>
                  </a:cubicBezTo>
                  <a:cubicBezTo>
                    <a:pt x="734" y="464"/>
                    <a:pt x="734" y="464"/>
                    <a:pt x="734" y="464"/>
                  </a:cubicBezTo>
                  <a:cubicBezTo>
                    <a:pt x="731" y="484"/>
                    <a:pt x="731" y="484"/>
                    <a:pt x="731" y="484"/>
                  </a:cubicBezTo>
                  <a:cubicBezTo>
                    <a:pt x="722" y="489"/>
                    <a:pt x="722" y="489"/>
                    <a:pt x="722" y="489"/>
                  </a:cubicBezTo>
                  <a:cubicBezTo>
                    <a:pt x="729" y="513"/>
                    <a:pt x="729" y="513"/>
                    <a:pt x="729" y="513"/>
                  </a:cubicBezTo>
                  <a:cubicBezTo>
                    <a:pt x="729" y="513"/>
                    <a:pt x="741" y="524"/>
                    <a:pt x="741" y="531"/>
                  </a:cubicBezTo>
                  <a:cubicBezTo>
                    <a:pt x="741" y="537"/>
                    <a:pt x="740" y="550"/>
                    <a:pt x="742" y="552"/>
                  </a:cubicBezTo>
                  <a:cubicBezTo>
                    <a:pt x="743" y="553"/>
                    <a:pt x="743" y="564"/>
                    <a:pt x="743" y="564"/>
                  </a:cubicBezTo>
                  <a:cubicBezTo>
                    <a:pt x="729" y="573"/>
                    <a:pt x="729" y="573"/>
                    <a:pt x="729" y="573"/>
                  </a:cubicBezTo>
                  <a:cubicBezTo>
                    <a:pt x="722" y="582"/>
                    <a:pt x="722" y="582"/>
                    <a:pt x="722" y="582"/>
                  </a:cubicBezTo>
                  <a:cubicBezTo>
                    <a:pt x="722" y="582"/>
                    <a:pt x="709" y="587"/>
                    <a:pt x="707" y="586"/>
                  </a:cubicBezTo>
                  <a:cubicBezTo>
                    <a:pt x="705" y="585"/>
                    <a:pt x="694" y="583"/>
                    <a:pt x="694" y="583"/>
                  </a:cubicBezTo>
                  <a:cubicBezTo>
                    <a:pt x="694" y="583"/>
                    <a:pt x="686" y="578"/>
                    <a:pt x="686" y="576"/>
                  </a:cubicBezTo>
                  <a:cubicBezTo>
                    <a:pt x="686" y="574"/>
                    <a:pt x="682" y="565"/>
                    <a:pt x="683" y="564"/>
                  </a:cubicBezTo>
                  <a:cubicBezTo>
                    <a:pt x="684" y="562"/>
                    <a:pt x="689" y="551"/>
                    <a:pt x="689" y="551"/>
                  </a:cubicBezTo>
                  <a:cubicBezTo>
                    <a:pt x="689" y="551"/>
                    <a:pt x="695" y="541"/>
                    <a:pt x="695" y="535"/>
                  </a:cubicBezTo>
                  <a:cubicBezTo>
                    <a:pt x="695" y="529"/>
                    <a:pt x="686" y="500"/>
                    <a:pt x="686" y="500"/>
                  </a:cubicBezTo>
                  <a:cubicBezTo>
                    <a:pt x="675" y="506"/>
                    <a:pt x="675" y="506"/>
                    <a:pt x="675" y="506"/>
                  </a:cubicBezTo>
                  <a:cubicBezTo>
                    <a:pt x="666" y="513"/>
                    <a:pt x="666" y="513"/>
                    <a:pt x="666" y="513"/>
                  </a:cubicBezTo>
                  <a:cubicBezTo>
                    <a:pt x="634" y="506"/>
                    <a:pt x="634" y="506"/>
                    <a:pt x="634" y="506"/>
                  </a:cubicBezTo>
                  <a:cubicBezTo>
                    <a:pt x="634" y="506"/>
                    <a:pt x="633" y="498"/>
                    <a:pt x="635" y="498"/>
                  </a:cubicBezTo>
                  <a:cubicBezTo>
                    <a:pt x="636" y="498"/>
                    <a:pt x="643" y="492"/>
                    <a:pt x="644" y="487"/>
                  </a:cubicBezTo>
                  <a:cubicBezTo>
                    <a:pt x="645" y="483"/>
                    <a:pt x="650" y="470"/>
                    <a:pt x="650" y="470"/>
                  </a:cubicBezTo>
                  <a:cubicBezTo>
                    <a:pt x="650" y="470"/>
                    <a:pt x="624" y="414"/>
                    <a:pt x="621" y="412"/>
                  </a:cubicBezTo>
                  <a:cubicBezTo>
                    <a:pt x="618" y="409"/>
                    <a:pt x="612" y="390"/>
                    <a:pt x="608" y="384"/>
                  </a:cubicBezTo>
                  <a:cubicBezTo>
                    <a:pt x="605" y="378"/>
                    <a:pt x="600" y="363"/>
                    <a:pt x="596" y="358"/>
                  </a:cubicBezTo>
                  <a:cubicBezTo>
                    <a:pt x="593" y="353"/>
                    <a:pt x="590" y="339"/>
                    <a:pt x="587" y="338"/>
                  </a:cubicBezTo>
                  <a:cubicBezTo>
                    <a:pt x="584" y="337"/>
                    <a:pt x="576" y="344"/>
                    <a:pt x="577" y="348"/>
                  </a:cubicBezTo>
                  <a:cubicBezTo>
                    <a:pt x="578" y="353"/>
                    <a:pt x="575" y="398"/>
                    <a:pt x="575" y="401"/>
                  </a:cubicBezTo>
                  <a:cubicBezTo>
                    <a:pt x="576" y="404"/>
                    <a:pt x="575" y="447"/>
                    <a:pt x="576" y="450"/>
                  </a:cubicBezTo>
                  <a:cubicBezTo>
                    <a:pt x="577" y="453"/>
                    <a:pt x="567" y="468"/>
                    <a:pt x="576" y="478"/>
                  </a:cubicBezTo>
                  <a:cubicBezTo>
                    <a:pt x="584" y="488"/>
                    <a:pt x="587" y="498"/>
                    <a:pt x="589" y="504"/>
                  </a:cubicBezTo>
                  <a:cubicBezTo>
                    <a:pt x="591" y="510"/>
                    <a:pt x="597" y="527"/>
                    <a:pt x="597" y="530"/>
                  </a:cubicBezTo>
                  <a:cubicBezTo>
                    <a:pt x="597" y="534"/>
                    <a:pt x="591" y="648"/>
                    <a:pt x="591" y="660"/>
                  </a:cubicBezTo>
                  <a:cubicBezTo>
                    <a:pt x="590" y="673"/>
                    <a:pt x="588" y="706"/>
                    <a:pt x="587" y="712"/>
                  </a:cubicBezTo>
                  <a:cubicBezTo>
                    <a:pt x="586" y="718"/>
                    <a:pt x="581" y="740"/>
                    <a:pt x="576" y="746"/>
                  </a:cubicBezTo>
                  <a:cubicBezTo>
                    <a:pt x="571" y="752"/>
                    <a:pt x="572" y="772"/>
                    <a:pt x="572" y="780"/>
                  </a:cubicBezTo>
                  <a:cubicBezTo>
                    <a:pt x="573" y="789"/>
                    <a:pt x="572" y="918"/>
                    <a:pt x="570" y="923"/>
                  </a:cubicBezTo>
                  <a:cubicBezTo>
                    <a:pt x="568" y="928"/>
                    <a:pt x="567" y="952"/>
                    <a:pt x="567" y="952"/>
                  </a:cubicBezTo>
                  <a:cubicBezTo>
                    <a:pt x="567" y="952"/>
                    <a:pt x="568" y="967"/>
                    <a:pt x="569" y="968"/>
                  </a:cubicBezTo>
                  <a:cubicBezTo>
                    <a:pt x="571" y="969"/>
                    <a:pt x="578" y="975"/>
                    <a:pt x="584" y="977"/>
                  </a:cubicBezTo>
                  <a:cubicBezTo>
                    <a:pt x="590" y="979"/>
                    <a:pt x="599" y="978"/>
                    <a:pt x="602" y="980"/>
                  </a:cubicBezTo>
                  <a:cubicBezTo>
                    <a:pt x="604" y="981"/>
                    <a:pt x="605" y="986"/>
                    <a:pt x="606" y="988"/>
                  </a:cubicBezTo>
                  <a:cubicBezTo>
                    <a:pt x="606" y="990"/>
                    <a:pt x="610" y="1010"/>
                    <a:pt x="608" y="1011"/>
                  </a:cubicBezTo>
                  <a:cubicBezTo>
                    <a:pt x="605" y="1011"/>
                    <a:pt x="588" y="1024"/>
                    <a:pt x="585" y="1026"/>
                  </a:cubicBezTo>
                  <a:cubicBezTo>
                    <a:pt x="582" y="1028"/>
                    <a:pt x="559" y="1045"/>
                    <a:pt x="557" y="1045"/>
                  </a:cubicBezTo>
                  <a:cubicBezTo>
                    <a:pt x="556" y="1046"/>
                    <a:pt x="542" y="1055"/>
                    <a:pt x="542" y="1055"/>
                  </a:cubicBezTo>
                  <a:cubicBezTo>
                    <a:pt x="542" y="1055"/>
                    <a:pt x="526" y="1057"/>
                    <a:pt x="525" y="1058"/>
                  </a:cubicBezTo>
                  <a:cubicBezTo>
                    <a:pt x="523" y="1058"/>
                    <a:pt x="516" y="1055"/>
                    <a:pt x="516" y="1055"/>
                  </a:cubicBezTo>
                  <a:cubicBezTo>
                    <a:pt x="516" y="1055"/>
                    <a:pt x="512" y="1040"/>
                    <a:pt x="513" y="1035"/>
                  </a:cubicBezTo>
                  <a:cubicBezTo>
                    <a:pt x="514" y="1029"/>
                    <a:pt x="512" y="1019"/>
                    <a:pt x="512" y="1019"/>
                  </a:cubicBezTo>
                  <a:cubicBezTo>
                    <a:pt x="496" y="1019"/>
                    <a:pt x="496" y="1019"/>
                    <a:pt x="496" y="1019"/>
                  </a:cubicBezTo>
                  <a:cubicBezTo>
                    <a:pt x="496" y="1019"/>
                    <a:pt x="488" y="1019"/>
                    <a:pt x="486" y="1012"/>
                  </a:cubicBezTo>
                  <a:cubicBezTo>
                    <a:pt x="484" y="1006"/>
                    <a:pt x="483" y="995"/>
                    <a:pt x="483" y="995"/>
                  </a:cubicBezTo>
                  <a:cubicBezTo>
                    <a:pt x="483" y="995"/>
                    <a:pt x="484" y="880"/>
                    <a:pt x="485" y="871"/>
                  </a:cubicBezTo>
                  <a:cubicBezTo>
                    <a:pt x="486" y="861"/>
                    <a:pt x="489" y="825"/>
                    <a:pt x="489" y="818"/>
                  </a:cubicBezTo>
                  <a:cubicBezTo>
                    <a:pt x="490" y="812"/>
                    <a:pt x="488" y="791"/>
                    <a:pt x="488" y="784"/>
                  </a:cubicBezTo>
                  <a:cubicBezTo>
                    <a:pt x="488" y="777"/>
                    <a:pt x="484" y="762"/>
                    <a:pt x="483" y="754"/>
                  </a:cubicBezTo>
                  <a:cubicBezTo>
                    <a:pt x="482" y="746"/>
                    <a:pt x="475" y="734"/>
                    <a:pt x="474" y="730"/>
                  </a:cubicBezTo>
                  <a:cubicBezTo>
                    <a:pt x="473" y="725"/>
                    <a:pt x="474" y="677"/>
                    <a:pt x="474" y="671"/>
                  </a:cubicBezTo>
                  <a:cubicBezTo>
                    <a:pt x="475" y="665"/>
                    <a:pt x="472" y="643"/>
                    <a:pt x="472" y="639"/>
                  </a:cubicBezTo>
                  <a:cubicBezTo>
                    <a:pt x="472" y="635"/>
                    <a:pt x="468" y="618"/>
                    <a:pt x="468" y="618"/>
                  </a:cubicBezTo>
                  <a:cubicBezTo>
                    <a:pt x="468" y="618"/>
                    <a:pt x="453" y="700"/>
                    <a:pt x="445" y="717"/>
                  </a:cubicBezTo>
                  <a:cubicBezTo>
                    <a:pt x="436" y="733"/>
                    <a:pt x="428" y="774"/>
                    <a:pt x="428" y="776"/>
                  </a:cubicBezTo>
                  <a:cubicBezTo>
                    <a:pt x="428" y="777"/>
                    <a:pt x="417" y="822"/>
                    <a:pt x="417" y="822"/>
                  </a:cubicBezTo>
                  <a:cubicBezTo>
                    <a:pt x="417" y="822"/>
                    <a:pt x="412" y="871"/>
                    <a:pt x="413" y="875"/>
                  </a:cubicBezTo>
                  <a:cubicBezTo>
                    <a:pt x="413" y="879"/>
                    <a:pt x="410" y="936"/>
                    <a:pt x="410" y="936"/>
                  </a:cubicBezTo>
                  <a:cubicBezTo>
                    <a:pt x="405" y="968"/>
                    <a:pt x="405" y="968"/>
                    <a:pt x="405" y="968"/>
                  </a:cubicBezTo>
                  <a:cubicBezTo>
                    <a:pt x="405" y="968"/>
                    <a:pt x="400" y="987"/>
                    <a:pt x="400" y="990"/>
                  </a:cubicBezTo>
                  <a:cubicBezTo>
                    <a:pt x="400" y="992"/>
                    <a:pt x="400" y="1004"/>
                    <a:pt x="397" y="1009"/>
                  </a:cubicBezTo>
                  <a:cubicBezTo>
                    <a:pt x="395" y="1014"/>
                    <a:pt x="385" y="1015"/>
                    <a:pt x="385" y="1015"/>
                  </a:cubicBezTo>
                  <a:cubicBezTo>
                    <a:pt x="385" y="1015"/>
                    <a:pt x="385" y="1035"/>
                    <a:pt x="384" y="1037"/>
                  </a:cubicBezTo>
                  <a:cubicBezTo>
                    <a:pt x="383" y="1039"/>
                    <a:pt x="371" y="1048"/>
                    <a:pt x="364" y="1047"/>
                  </a:cubicBezTo>
                  <a:cubicBezTo>
                    <a:pt x="356" y="1046"/>
                    <a:pt x="345" y="1047"/>
                    <a:pt x="345" y="1047"/>
                  </a:cubicBezTo>
                  <a:cubicBezTo>
                    <a:pt x="337" y="1031"/>
                    <a:pt x="337" y="1031"/>
                    <a:pt x="337" y="1031"/>
                  </a:cubicBezTo>
                  <a:cubicBezTo>
                    <a:pt x="333" y="1014"/>
                    <a:pt x="333" y="1014"/>
                    <a:pt x="333" y="1014"/>
                  </a:cubicBezTo>
                  <a:cubicBezTo>
                    <a:pt x="322" y="1009"/>
                    <a:pt x="322" y="1009"/>
                    <a:pt x="322" y="1009"/>
                  </a:cubicBezTo>
                  <a:cubicBezTo>
                    <a:pt x="322" y="1009"/>
                    <a:pt x="321" y="908"/>
                    <a:pt x="323" y="885"/>
                  </a:cubicBezTo>
                  <a:cubicBezTo>
                    <a:pt x="324" y="862"/>
                    <a:pt x="334" y="813"/>
                    <a:pt x="333" y="801"/>
                  </a:cubicBezTo>
                  <a:cubicBezTo>
                    <a:pt x="333" y="790"/>
                    <a:pt x="336" y="755"/>
                    <a:pt x="336" y="744"/>
                  </a:cubicBezTo>
                  <a:cubicBezTo>
                    <a:pt x="336" y="732"/>
                    <a:pt x="337" y="712"/>
                    <a:pt x="333" y="706"/>
                  </a:cubicBezTo>
                  <a:cubicBezTo>
                    <a:pt x="329" y="701"/>
                    <a:pt x="328" y="676"/>
                    <a:pt x="327" y="667"/>
                  </a:cubicBezTo>
                  <a:cubicBezTo>
                    <a:pt x="326" y="657"/>
                    <a:pt x="327" y="623"/>
                    <a:pt x="327" y="623"/>
                  </a:cubicBezTo>
                  <a:cubicBezTo>
                    <a:pt x="327" y="623"/>
                    <a:pt x="314" y="622"/>
                    <a:pt x="307" y="619"/>
                  </a:cubicBezTo>
                  <a:cubicBezTo>
                    <a:pt x="300" y="616"/>
                    <a:pt x="290" y="610"/>
                    <a:pt x="290" y="604"/>
                  </a:cubicBezTo>
                  <a:cubicBezTo>
                    <a:pt x="290" y="597"/>
                    <a:pt x="289" y="588"/>
                    <a:pt x="289" y="588"/>
                  </a:cubicBezTo>
                  <a:cubicBezTo>
                    <a:pt x="289" y="588"/>
                    <a:pt x="247" y="573"/>
                    <a:pt x="234" y="563"/>
                  </a:cubicBezTo>
                  <a:cubicBezTo>
                    <a:pt x="222" y="554"/>
                    <a:pt x="202" y="536"/>
                    <a:pt x="202" y="536"/>
                  </a:cubicBezTo>
                  <a:cubicBezTo>
                    <a:pt x="197" y="552"/>
                    <a:pt x="197" y="552"/>
                    <a:pt x="197" y="552"/>
                  </a:cubicBezTo>
                  <a:cubicBezTo>
                    <a:pt x="197" y="552"/>
                    <a:pt x="198" y="569"/>
                    <a:pt x="200" y="574"/>
                  </a:cubicBezTo>
                  <a:cubicBezTo>
                    <a:pt x="202" y="579"/>
                    <a:pt x="203" y="595"/>
                    <a:pt x="203" y="602"/>
                  </a:cubicBezTo>
                  <a:cubicBezTo>
                    <a:pt x="203" y="610"/>
                    <a:pt x="194" y="614"/>
                    <a:pt x="197" y="622"/>
                  </a:cubicBezTo>
                  <a:cubicBezTo>
                    <a:pt x="199" y="629"/>
                    <a:pt x="205" y="656"/>
                    <a:pt x="205" y="656"/>
                  </a:cubicBezTo>
                  <a:cubicBezTo>
                    <a:pt x="200" y="668"/>
                    <a:pt x="200" y="668"/>
                    <a:pt x="200" y="668"/>
                  </a:cubicBezTo>
                  <a:cubicBezTo>
                    <a:pt x="200" y="730"/>
                    <a:pt x="200" y="730"/>
                    <a:pt x="200" y="730"/>
                  </a:cubicBezTo>
                  <a:cubicBezTo>
                    <a:pt x="200" y="730"/>
                    <a:pt x="197" y="765"/>
                    <a:pt x="198" y="768"/>
                  </a:cubicBezTo>
                  <a:cubicBezTo>
                    <a:pt x="200" y="770"/>
                    <a:pt x="199" y="781"/>
                    <a:pt x="198" y="785"/>
                  </a:cubicBezTo>
                  <a:cubicBezTo>
                    <a:pt x="198" y="790"/>
                    <a:pt x="200" y="817"/>
                    <a:pt x="197" y="822"/>
                  </a:cubicBezTo>
                  <a:cubicBezTo>
                    <a:pt x="193" y="828"/>
                    <a:pt x="188" y="852"/>
                    <a:pt x="190" y="862"/>
                  </a:cubicBezTo>
                  <a:cubicBezTo>
                    <a:pt x="192" y="873"/>
                    <a:pt x="190" y="899"/>
                    <a:pt x="190" y="899"/>
                  </a:cubicBezTo>
                  <a:cubicBezTo>
                    <a:pt x="175" y="903"/>
                    <a:pt x="175" y="903"/>
                    <a:pt x="175" y="903"/>
                  </a:cubicBezTo>
                  <a:cubicBezTo>
                    <a:pt x="170" y="981"/>
                    <a:pt x="170" y="981"/>
                    <a:pt x="170" y="981"/>
                  </a:cubicBezTo>
                  <a:cubicBezTo>
                    <a:pt x="196" y="986"/>
                    <a:pt x="196" y="986"/>
                    <a:pt x="196" y="986"/>
                  </a:cubicBezTo>
                  <a:cubicBezTo>
                    <a:pt x="215" y="988"/>
                    <a:pt x="215" y="988"/>
                    <a:pt x="215" y="988"/>
                  </a:cubicBezTo>
                  <a:cubicBezTo>
                    <a:pt x="219" y="996"/>
                    <a:pt x="219" y="996"/>
                    <a:pt x="219" y="996"/>
                  </a:cubicBezTo>
                  <a:cubicBezTo>
                    <a:pt x="219" y="996"/>
                    <a:pt x="199" y="1006"/>
                    <a:pt x="193" y="1009"/>
                  </a:cubicBezTo>
                  <a:cubicBezTo>
                    <a:pt x="188" y="1012"/>
                    <a:pt x="170" y="1021"/>
                    <a:pt x="167" y="1023"/>
                  </a:cubicBezTo>
                  <a:cubicBezTo>
                    <a:pt x="165" y="1024"/>
                    <a:pt x="153" y="1029"/>
                    <a:pt x="146" y="1028"/>
                  </a:cubicBezTo>
                  <a:cubicBezTo>
                    <a:pt x="140" y="1027"/>
                    <a:pt x="134" y="1025"/>
                    <a:pt x="134" y="1025"/>
                  </a:cubicBezTo>
                  <a:cubicBezTo>
                    <a:pt x="134" y="1025"/>
                    <a:pt x="135" y="999"/>
                    <a:pt x="134" y="995"/>
                  </a:cubicBezTo>
                  <a:cubicBezTo>
                    <a:pt x="133" y="990"/>
                    <a:pt x="137" y="951"/>
                    <a:pt x="137" y="947"/>
                  </a:cubicBezTo>
                  <a:cubicBezTo>
                    <a:pt x="137" y="943"/>
                    <a:pt x="134" y="905"/>
                    <a:pt x="134" y="905"/>
                  </a:cubicBezTo>
                  <a:cubicBezTo>
                    <a:pt x="116" y="899"/>
                    <a:pt x="116" y="899"/>
                    <a:pt x="116" y="899"/>
                  </a:cubicBezTo>
                  <a:cubicBezTo>
                    <a:pt x="116" y="899"/>
                    <a:pt x="105" y="888"/>
                    <a:pt x="106" y="881"/>
                  </a:cubicBezTo>
                  <a:cubicBezTo>
                    <a:pt x="107" y="874"/>
                    <a:pt x="106" y="839"/>
                    <a:pt x="106" y="839"/>
                  </a:cubicBezTo>
                  <a:cubicBezTo>
                    <a:pt x="112" y="796"/>
                    <a:pt x="112" y="796"/>
                    <a:pt x="112" y="796"/>
                  </a:cubicBezTo>
                  <a:cubicBezTo>
                    <a:pt x="109" y="757"/>
                    <a:pt x="109" y="757"/>
                    <a:pt x="109" y="757"/>
                  </a:cubicBezTo>
                  <a:cubicBezTo>
                    <a:pt x="101" y="812"/>
                    <a:pt x="101" y="812"/>
                    <a:pt x="101" y="812"/>
                  </a:cubicBezTo>
                  <a:cubicBezTo>
                    <a:pt x="100" y="855"/>
                    <a:pt x="100" y="855"/>
                    <a:pt x="100" y="855"/>
                  </a:cubicBezTo>
                  <a:cubicBezTo>
                    <a:pt x="102" y="881"/>
                    <a:pt x="102" y="881"/>
                    <a:pt x="102" y="881"/>
                  </a:cubicBezTo>
                  <a:cubicBezTo>
                    <a:pt x="102" y="881"/>
                    <a:pt x="101" y="887"/>
                    <a:pt x="96" y="889"/>
                  </a:cubicBezTo>
                  <a:cubicBezTo>
                    <a:pt x="92" y="891"/>
                    <a:pt x="85" y="892"/>
                    <a:pt x="85" y="892"/>
                  </a:cubicBezTo>
                  <a:cubicBezTo>
                    <a:pt x="82" y="963"/>
                    <a:pt x="82" y="963"/>
                    <a:pt x="82" y="963"/>
                  </a:cubicBezTo>
                  <a:cubicBezTo>
                    <a:pt x="91" y="978"/>
                    <a:pt x="91" y="978"/>
                    <a:pt x="91" y="978"/>
                  </a:cubicBezTo>
                  <a:cubicBezTo>
                    <a:pt x="91" y="978"/>
                    <a:pt x="93" y="985"/>
                    <a:pt x="90" y="988"/>
                  </a:cubicBezTo>
                  <a:cubicBezTo>
                    <a:pt x="87" y="991"/>
                    <a:pt x="82" y="1003"/>
                    <a:pt x="82" y="1003"/>
                  </a:cubicBezTo>
                  <a:cubicBezTo>
                    <a:pt x="82" y="1003"/>
                    <a:pt x="86" y="1011"/>
                    <a:pt x="82" y="1015"/>
                  </a:cubicBezTo>
                  <a:cubicBezTo>
                    <a:pt x="77" y="1018"/>
                    <a:pt x="69" y="1022"/>
                    <a:pt x="64" y="1023"/>
                  </a:cubicBezTo>
                  <a:cubicBezTo>
                    <a:pt x="60" y="1023"/>
                    <a:pt x="53" y="1017"/>
                    <a:pt x="53" y="1017"/>
                  </a:cubicBezTo>
                  <a:cubicBezTo>
                    <a:pt x="53" y="1001"/>
                    <a:pt x="53" y="1001"/>
                    <a:pt x="53" y="1001"/>
                  </a:cubicBezTo>
                  <a:cubicBezTo>
                    <a:pt x="53" y="1001"/>
                    <a:pt x="53" y="984"/>
                    <a:pt x="53" y="973"/>
                  </a:cubicBezTo>
                  <a:cubicBezTo>
                    <a:pt x="52" y="963"/>
                    <a:pt x="50" y="937"/>
                    <a:pt x="49" y="929"/>
                  </a:cubicBezTo>
                  <a:cubicBezTo>
                    <a:pt x="48" y="922"/>
                    <a:pt x="45" y="896"/>
                    <a:pt x="45" y="896"/>
                  </a:cubicBezTo>
                  <a:cubicBezTo>
                    <a:pt x="14" y="899"/>
                    <a:pt x="14" y="899"/>
                    <a:pt x="14" y="899"/>
                  </a:cubicBezTo>
                  <a:cubicBezTo>
                    <a:pt x="14" y="899"/>
                    <a:pt x="6" y="900"/>
                    <a:pt x="5" y="890"/>
                  </a:cubicBezTo>
                  <a:cubicBezTo>
                    <a:pt x="5" y="880"/>
                    <a:pt x="0" y="850"/>
                    <a:pt x="3" y="845"/>
                  </a:cubicBezTo>
                  <a:cubicBezTo>
                    <a:pt x="6" y="840"/>
                    <a:pt x="14" y="823"/>
                    <a:pt x="14" y="817"/>
                  </a:cubicBezTo>
                  <a:cubicBezTo>
                    <a:pt x="14" y="811"/>
                    <a:pt x="15" y="769"/>
                    <a:pt x="15" y="764"/>
                  </a:cubicBezTo>
                  <a:cubicBezTo>
                    <a:pt x="16" y="758"/>
                    <a:pt x="21" y="730"/>
                    <a:pt x="21" y="725"/>
                  </a:cubicBezTo>
                  <a:cubicBezTo>
                    <a:pt x="21" y="720"/>
                    <a:pt x="25" y="693"/>
                    <a:pt x="26" y="688"/>
                  </a:cubicBezTo>
                  <a:cubicBezTo>
                    <a:pt x="28" y="683"/>
                    <a:pt x="30" y="664"/>
                    <a:pt x="30" y="664"/>
                  </a:cubicBezTo>
                  <a:cubicBezTo>
                    <a:pt x="26" y="658"/>
                    <a:pt x="26" y="658"/>
                    <a:pt x="26" y="658"/>
                  </a:cubicBezTo>
                  <a:cubicBezTo>
                    <a:pt x="26" y="658"/>
                    <a:pt x="31" y="641"/>
                    <a:pt x="31" y="635"/>
                  </a:cubicBezTo>
                  <a:cubicBezTo>
                    <a:pt x="31" y="630"/>
                    <a:pt x="34" y="612"/>
                    <a:pt x="32" y="610"/>
                  </a:cubicBezTo>
                  <a:cubicBezTo>
                    <a:pt x="30" y="608"/>
                    <a:pt x="25" y="597"/>
                    <a:pt x="22" y="587"/>
                  </a:cubicBezTo>
                  <a:cubicBezTo>
                    <a:pt x="20" y="578"/>
                    <a:pt x="20" y="562"/>
                    <a:pt x="20" y="562"/>
                  </a:cubicBezTo>
                  <a:cubicBezTo>
                    <a:pt x="7" y="561"/>
                    <a:pt x="7" y="561"/>
                    <a:pt x="7" y="561"/>
                  </a:cubicBezTo>
                  <a:cubicBezTo>
                    <a:pt x="7" y="561"/>
                    <a:pt x="4" y="555"/>
                    <a:pt x="3" y="552"/>
                  </a:cubicBezTo>
                  <a:cubicBezTo>
                    <a:pt x="2" y="548"/>
                    <a:pt x="4" y="523"/>
                    <a:pt x="4" y="512"/>
                  </a:cubicBezTo>
                  <a:cubicBezTo>
                    <a:pt x="4" y="500"/>
                    <a:pt x="6" y="481"/>
                    <a:pt x="7" y="475"/>
                  </a:cubicBezTo>
                  <a:cubicBezTo>
                    <a:pt x="8" y="470"/>
                    <a:pt x="8" y="450"/>
                    <a:pt x="11" y="445"/>
                  </a:cubicBezTo>
                  <a:cubicBezTo>
                    <a:pt x="13" y="440"/>
                    <a:pt x="18" y="430"/>
                    <a:pt x="22" y="422"/>
                  </a:cubicBezTo>
                  <a:cubicBezTo>
                    <a:pt x="27" y="413"/>
                    <a:pt x="48" y="395"/>
                    <a:pt x="56" y="395"/>
                  </a:cubicBezTo>
                  <a:cubicBezTo>
                    <a:pt x="63" y="394"/>
                    <a:pt x="74" y="387"/>
                    <a:pt x="78" y="383"/>
                  </a:cubicBezTo>
                  <a:cubicBezTo>
                    <a:pt x="82" y="379"/>
                    <a:pt x="89" y="380"/>
                    <a:pt x="92" y="376"/>
                  </a:cubicBezTo>
                  <a:cubicBezTo>
                    <a:pt x="95" y="371"/>
                    <a:pt x="92" y="343"/>
                    <a:pt x="92" y="343"/>
                  </a:cubicBezTo>
                  <a:cubicBezTo>
                    <a:pt x="80" y="330"/>
                    <a:pt x="80" y="330"/>
                    <a:pt x="80" y="330"/>
                  </a:cubicBezTo>
                  <a:cubicBezTo>
                    <a:pt x="80" y="330"/>
                    <a:pt x="70" y="316"/>
                    <a:pt x="72" y="313"/>
                  </a:cubicBezTo>
                  <a:cubicBezTo>
                    <a:pt x="74" y="309"/>
                    <a:pt x="78" y="308"/>
                    <a:pt x="78" y="308"/>
                  </a:cubicBezTo>
                  <a:cubicBezTo>
                    <a:pt x="80" y="281"/>
                    <a:pt x="80" y="281"/>
                    <a:pt x="80" y="281"/>
                  </a:cubicBezTo>
                  <a:cubicBezTo>
                    <a:pt x="80" y="281"/>
                    <a:pt x="86" y="251"/>
                    <a:pt x="102" y="243"/>
                  </a:cubicBezTo>
                  <a:cubicBezTo>
                    <a:pt x="119" y="235"/>
                    <a:pt x="142" y="239"/>
                    <a:pt x="153" y="247"/>
                  </a:cubicBezTo>
                  <a:cubicBezTo>
                    <a:pt x="163" y="255"/>
                    <a:pt x="173" y="270"/>
                    <a:pt x="174" y="279"/>
                  </a:cubicBezTo>
                  <a:cubicBezTo>
                    <a:pt x="175" y="289"/>
                    <a:pt x="175" y="305"/>
                    <a:pt x="175" y="305"/>
                  </a:cubicBezTo>
                  <a:cubicBezTo>
                    <a:pt x="175" y="305"/>
                    <a:pt x="185" y="313"/>
                    <a:pt x="183" y="317"/>
                  </a:cubicBezTo>
                  <a:cubicBezTo>
                    <a:pt x="181" y="322"/>
                    <a:pt x="178" y="332"/>
                    <a:pt x="175" y="334"/>
                  </a:cubicBezTo>
                  <a:cubicBezTo>
                    <a:pt x="172" y="337"/>
                    <a:pt x="166" y="339"/>
                    <a:pt x="166" y="339"/>
                  </a:cubicBezTo>
                  <a:cubicBezTo>
                    <a:pt x="166" y="339"/>
                    <a:pt x="159" y="344"/>
                    <a:pt x="160" y="347"/>
                  </a:cubicBezTo>
                  <a:cubicBezTo>
                    <a:pt x="160" y="351"/>
                    <a:pt x="159" y="355"/>
                    <a:pt x="157" y="359"/>
                  </a:cubicBezTo>
                  <a:cubicBezTo>
                    <a:pt x="155" y="364"/>
                    <a:pt x="148" y="371"/>
                    <a:pt x="148" y="371"/>
                  </a:cubicBezTo>
                  <a:cubicBezTo>
                    <a:pt x="149" y="375"/>
                    <a:pt x="149" y="375"/>
                    <a:pt x="149" y="375"/>
                  </a:cubicBezTo>
                  <a:cubicBezTo>
                    <a:pt x="149" y="375"/>
                    <a:pt x="165" y="382"/>
                    <a:pt x="173" y="385"/>
                  </a:cubicBezTo>
                  <a:cubicBezTo>
                    <a:pt x="182" y="388"/>
                    <a:pt x="201" y="388"/>
                    <a:pt x="205" y="390"/>
                  </a:cubicBezTo>
                  <a:cubicBezTo>
                    <a:pt x="209" y="392"/>
                    <a:pt x="222" y="405"/>
                    <a:pt x="228" y="414"/>
                  </a:cubicBezTo>
                  <a:cubicBezTo>
                    <a:pt x="234" y="422"/>
                    <a:pt x="239" y="454"/>
                    <a:pt x="243" y="461"/>
                  </a:cubicBezTo>
                  <a:cubicBezTo>
                    <a:pt x="246" y="468"/>
                    <a:pt x="252" y="478"/>
                    <a:pt x="253" y="484"/>
                  </a:cubicBezTo>
                  <a:cubicBezTo>
                    <a:pt x="255" y="490"/>
                    <a:pt x="257" y="505"/>
                    <a:pt x="260" y="511"/>
                  </a:cubicBezTo>
                  <a:cubicBezTo>
                    <a:pt x="264" y="517"/>
                    <a:pt x="266" y="522"/>
                    <a:pt x="266" y="522"/>
                  </a:cubicBezTo>
                  <a:cubicBezTo>
                    <a:pt x="253" y="527"/>
                    <a:pt x="253" y="527"/>
                    <a:pt x="253" y="527"/>
                  </a:cubicBezTo>
                  <a:cubicBezTo>
                    <a:pt x="253" y="527"/>
                    <a:pt x="272" y="543"/>
                    <a:pt x="278" y="548"/>
                  </a:cubicBezTo>
                  <a:cubicBezTo>
                    <a:pt x="283" y="553"/>
                    <a:pt x="294" y="559"/>
                    <a:pt x="294" y="559"/>
                  </a:cubicBezTo>
                  <a:lnTo>
                    <a:pt x="301" y="55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endParaRPr lang="en-GB">
                <a:solidFill>
                  <a:schemeClr val="tx2">
                    <a:lumMod val="50000"/>
                  </a:schemeClr>
                </a:solidFill>
              </a:endParaRPr>
            </a:p>
          </p:txBody>
        </p:sp>
        <p:grpSp>
          <p:nvGrpSpPr>
            <p:cNvPr id="420" name="Group 419"/>
            <p:cNvGrpSpPr>
              <a:grpSpLocks noChangeAspect="1"/>
            </p:cNvGrpSpPr>
            <p:nvPr/>
          </p:nvGrpSpPr>
          <p:grpSpPr>
            <a:xfrm>
              <a:off x="4952784" y="2523937"/>
              <a:ext cx="1052616" cy="1007386"/>
              <a:chOff x="-577369" y="2963196"/>
              <a:chExt cx="1759483" cy="1683880"/>
            </a:xfrm>
            <a:solidFill>
              <a:srgbClr val="E5CE12"/>
            </a:solidFill>
          </p:grpSpPr>
          <p:sp>
            <p:nvSpPr>
              <p:cNvPr id="421" name="Freeform 227"/>
              <p:cNvSpPr>
                <a:spLocks noEditPoints="1"/>
              </p:cNvSpPr>
              <p:nvPr/>
            </p:nvSpPr>
            <p:spPr bwMode="auto">
              <a:xfrm>
                <a:off x="647656" y="2987784"/>
                <a:ext cx="534458" cy="1623028"/>
              </a:xfrm>
              <a:custGeom>
                <a:avLst/>
                <a:gdLst>
                  <a:gd name="T0" fmla="*/ 93 w 138"/>
                  <a:gd name="T1" fmla="*/ 24 h 418"/>
                  <a:gd name="T2" fmla="*/ 89 w 138"/>
                  <a:gd name="T3" fmla="*/ 39 h 418"/>
                  <a:gd name="T4" fmla="*/ 85 w 138"/>
                  <a:gd name="T5" fmla="*/ 48 h 418"/>
                  <a:gd name="T6" fmla="*/ 98 w 138"/>
                  <a:gd name="T7" fmla="*/ 62 h 418"/>
                  <a:gd name="T8" fmla="*/ 122 w 138"/>
                  <a:gd name="T9" fmla="*/ 77 h 418"/>
                  <a:gd name="T10" fmla="*/ 137 w 138"/>
                  <a:gd name="T11" fmla="*/ 116 h 418"/>
                  <a:gd name="T12" fmla="*/ 136 w 138"/>
                  <a:gd name="T13" fmla="*/ 198 h 418"/>
                  <a:gd name="T14" fmla="*/ 120 w 138"/>
                  <a:gd name="T15" fmla="*/ 236 h 418"/>
                  <a:gd name="T16" fmla="*/ 109 w 138"/>
                  <a:gd name="T17" fmla="*/ 274 h 418"/>
                  <a:gd name="T18" fmla="*/ 106 w 138"/>
                  <a:gd name="T19" fmla="*/ 305 h 418"/>
                  <a:gd name="T20" fmla="*/ 93 w 138"/>
                  <a:gd name="T21" fmla="*/ 351 h 418"/>
                  <a:gd name="T22" fmla="*/ 92 w 138"/>
                  <a:gd name="T23" fmla="*/ 364 h 418"/>
                  <a:gd name="T24" fmla="*/ 104 w 138"/>
                  <a:gd name="T25" fmla="*/ 371 h 418"/>
                  <a:gd name="T26" fmla="*/ 99 w 138"/>
                  <a:gd name="T27" fmla="*/ 377 h 418"/>
                  <a:gd name="T28" fmla="*/ 101 w 138"/>
                  <a:gd name="T29" fmla="*/ 386 h 418"/>
                  <a:gd name="T30" fmla="*/ 100 w 138"/>
                  <a:gd name="T31" fmla="*/ 391 h 418"/>
                  <a:gd name="T32" fmla="*/ 89 w 138"/>
                  <a:gd name="T33" fmla="*/ 403 h 418"/>
                  <a:gd name="T34" fmla="*/ 83 w 138"/>
                  <a:gd name="T35" fmla="*/ 413 h 418"/>
                  <a:gd name="T36" fmla="*/ 59 w 138"/>
                  <a:gd name="T37" fmla="*/ 415 h 418"/>
                  <a:gd name="T38" fmla="*/ 64 w 138"/>
                  <a:gd name="T39" fmla="*/ 391 h 418"/>
                  <a:gd name="T40" fmla="*/ 67 w 138"/>
                  <a:gd name="T41" fmla="*/ 376 h 418"/>
                  <a:gd name="T42" fmla="*/ 56 w 138"/>
                  <a:gd name="T43" fmla="*/ 338 h 418"/>
                  <a:gd name="T44" fmla="*/ 47 w 138"/>
                  <a:gd name="T45" fmla="*/ 275 h 418"/>
                  <a:gd name="T46" fmla="*/ 42 w 138"/>
                  <a:gd name="T47" fmla="*/ 232 h 418"/>
                  <a:gd name="T48" fmla="*/ 38 w 138"/>
                  <a:gd name="T49" fmla="*/ 218 h 418"/>
                  <a:gd name="T50" fmla="*/ 29 w 138"/>
                  <a:gd name="T51" fmla="*/ 206 h 418"/>
                  <a:gd name="T52" fmla="*/ 17 w 138"/>
                  <a:gd name="T53" fmla="*/ 213 h 418"/>
                  <a:gd name="T54" fmla="*/ 21 w 138"/>
                  <a:gd name="T55" fmla="*/ 237 h 418"/>
                  <a:gd name="T56" fmla="*/ 2 w 138"/>
                  <a:gd name="T57" fmla="*/ 230 h 418"/>
                  <a:gd name="T58" fmla="*/ 1 w 138"/>
                  <a:gd name="T59" fmla="*/ 214 h 418"/>
                  <a:gd name="T60" fmla="*/ 6 w 138"/>
                  <a:gd name="T61" fmla="*/ 176 h 418"/>
                  <a:gd name="T62" fmla="*/ 15 w 138"/>
                  <a:gd name="T63" fmla="*/ 130 h 418"/>
                  <a:gd name="T64" fmla="*/ 41 w 138"/>
                  <a:gd name="T65" fmla="*/ 68 h 418"/>
                  <a:gd name="T66" fmla="*/ 57 w 138"/>
                  <a:gd name="T67" fmla="*/ 58 h 418"/>
                  <a:gd name="T68" fmla="*/ 48 w 138"/>
                  <a:gd name="T69" fmla="*/ 52 h 418"/>
                  <a:gd name="T70" fmla="*/ 46 w 138"/>
                  <a:gd name="T71" fmla="*/ 41 h 418"/>
                  <a:gd name="T72" fmla="*/ 45 w 138"/>
                  <a:gd name="T73" fmla="*/ 31 h 418"/>
                  <a:gd name="T74" fmla="*/ 45 w 138"/>
                  <a:gd name="T75" fmla="*/ 19 h 418"/>
                  <a:gd name="T76" fmla="*/ 43 w 138"/>
                  <a:gd name="T77" fmla="*/ 12 h 418"/>
                  <a:gd name="T78" fmla="*/ 51 w 138"/>
                  <a:gd name="T79" fmla="*/ 6 h 418"/>
                  <a:gd name="T80" fmla="*/ 69 w 138"/>
                  <a:gd name="T81" fmla="*/ 1 h 418"/>
                  <a:gd name="T82" fmla="*/ 84 w 138"/>
                  <a:gd name="T83" fmla="*/ 0 h 418"/>
                  <a:gd name="T84" fmla="*/ 87 w 138"/>
                  <a:gd name="T85" fmla="*/ 1 h 418"/>
                  <a:gd name="T86" fmla="*/ 88 w 138"/>
                  <a:gd name="T87" fmla="*/ 4 h 418"/>
                  <a:gd name="T88" fmla="*/ 115 w 138"/>
                  <a:gd name="T89" fmla="*/ 164 h 418"/>
                  <a:gd name="T90" fmla="*/ 108 w 138"/>
                  <a:gd name="T91" fmla="*/ 124 h 418"/>
                  <a:gd name="T92" fmla="*/ 37 w 138"/>
                  <a:gd name="T93" fmla="*/ 128 h 418"/>
                  <a:gd name="T94" fmla="*/ 116 w 138"/>
                  <a:gd name="T95" fmla="*/ 167 h 418"/>
                  <a:gd name="T96" fmla="*/ 119 w 138"/>
                  <a:gd name="T97" fmla="*/ 203 h 418"/>
                  <a:gd name="T98" fmla="*/ 118 w 138"/>
                  <a:gd name="T99" fmla="*/ 175 h 418"/>
                  <a:gd name="T100" fmla="*/ 120 w 138"/>
                  <a:gd name="T101" fmla="*/ 227 h 418"/>
                  <a:gd name="T102" fmla="*/ 122 w 138"/>
                  <a:gd name="T103" fmla="*/ 216 h 418"/>
                  <a:gd name="T104" fmla="*/ 79 w 138"/>
                  <a:gd name="T105" fmla="*/ 253 h 418"/>
                  <a:gd name="T106" fmla="*/ 78 w 138"/>
                  <a:gd name="T107" fmla="*/ 278 h 418"/>
                  <a:gd name="T108" fmla="*/ 79 w 138"/>
                  <a:gd name="T109" fmla="*/ 306 h 418"/>
                  <a:gd name="T110" fmla="*/ 81 w 138"/>
                  <a:gd name="T111" fmla="*/ 265 h 418"/>
                  <a:gd name="T112" fmla="*/ 80 w 138"/>
                  <a:gd name="T113" fmla="*/ 238 h 418"/>
                  <a:gd name="T114" fmla="*/ 102 w 138"/>
                  <a:gd name="T115" fmla="*/ 377 h 418"/>
                  <a:gd name="T116" fmla="*/ 97 w 138"/>
                  <a:gd name="T117" fmla="*/ 37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418">
                    <a:moveTo>
                      <a:pt x="88" y="4"/>
                    </a:moveTo>
                    <a:cubicBezTo>
                      <a:pt x="88" y="4"/>
                      <a:pt x="91" y="7"/>
                      <a:pt x="91" y="8"/>
                    </a:cubicBezTo>
                    <a:cubicBezTo>
                      <a:pt x="91" y="8"/>
                      <a:pt x="92" y="10"/>
                      <a:pt x="91" y="13"/>
                    </a:cubicBezTo>
                    <a:cubicBezTo>
                      <a:pt x="90" y="14"/>
                      <a:pt x="93" y="20"/>
                      <a:pt x="93" y="24"/>
                    </a:cubicBezTo>
                    <a:cubicBezTo>
                      <a:pt x="93" y="24"/>
                      <a:pt x="93" y="30"/>
                      <a:pt x="92" y="31"/>
                    </a:cubicBezTo>
                    <a:cubicBezTo>
                      <a:pt x="92" y="32"/>
                      <a:pt x="91" y="32"/>
                      <a:pt x="90" y="33"/>
                    </a:cubicBezTo>
                    <a:cubicBezTo>
                      <a:pt x="90" y="35"/>
                      <a:pt x="90" y="37"/>
                      <a:pt x="90" y="38"/>
                    </a:cubicBezTo>
                    <a:cubicBezTo>
                      <a:pt x="90" y="38"/>
                      <a:pt x="89" y="39"/>
                      <a:pt x="89" y="39"/>
                    </a:cubicBezTo>
                    <a:cubicBezTo>
                      <a:pt x="89" y="39"/>
                      <a:pt x="89" y="40"/>
                      <a:pt x="89" y="41"/>
                    </a:cubicBezTo>
                    <a:cubicBezTo>
                      <a:pt x="89" y="41"/>
                      <a:pt x="88" y="41"/>
                      <a:pt x="88" y="41"/>
                    </a:cubicBezTo>
                    <a:cubicBezTo>
                      <a:pt x="87" y="43"/>
                      <a:pt x="88" y="45"/>
                      <a:pt x="88" y="46"/>
                    </a:cubicBezTo>
                    <a:cubicBezTo>
                      <a:pt x="87" y="47"/>
                      <a:pt x="85" y="47"/>
                      <a:pt x="85" y="48"/>
                    </a:cubicBezTo>
                    <a:cubicBezTo>
                      <a:pt x="83" y="51"/>
                      <a:pt x="84" y="52"/>
                      <a:pt x="84" y="56"/>
                    </a:cubicBezTo>
                    <a:cubicBezTo>
                      <a:pt x="85" y="56"/>
                      <a:pt x="86" y="58"/>
                      <a:pt x="87" y="59"/>
                    </a:cubicBezTo>
                    <a:cubicBezTo>
                      <a:pt x="91" y="59"/>
                      <a:pt x="92" y="61"/>
                      <a:pt x="96" y="62"/>
                    </a:cubicBezTo>
                    <a:cubicBezTo>
                      <a:pt x="97" y="62"/>
                      <a:pt x="97" y="62"/>
                      <a:pt x="98" y="62"/>
                    </a:cubicBezTo>
                    <a:cubicBezTo>
                      <a:pt x="100" y="62"/>
                      <a:pt x="103" y="63"/>
                      <a:pt x="105" y="64"/>
                    </a:cubicBezTo>
                    <a:cubicBezTo>
                      <a:pt x="107" y="65"/>
                      <a:pt x="109" y="68"/>
                      <a:pt x="111" y="69"/>
                    </a:cubicBezTo>
                    <a:cubicBezTo>
                      <a:pt x="111" y="69"/>
                      <a:pt x="112" y="69"/>
                      <a:pt x="112" y="69"/>
                    </a:cubicBezTo>
                    <a:cubicBezTo>
                      <a:pt x="116" y="70"/>
                      <a:pt x="120" y="74"/>
                      <a:pt x="122" y="77"/>
                    </a:cubicBezTo>
                    <a:cubicBezTo>
                      <a:pt x="126" y="83"/>
                      <a:pt x="127" y="91"/>
                      <a:pt x="129" y="98"/>
                    </a:cubicBezTo>
                    <a:cubicBezTo>
                      <a:pt x="130" y="100"/>
                      <a:pt x="132" y="103"/>
                      <a:pt x="133" y="106"/>
                    </a:cubicBezTo>
                    <a:cubicBezTo>
                      <a:pt x="134" y="108"/>
                      <a:pt x="134" y="110"/>
                      <a:pt x="135" y="112"/>
                    </a:cubicBezTo>
                    <a:cubicBezTo>
                      <a:pt x="135" y="113"/>
                      <a:pt x="138" y="115"/>
                      <a:pt x="137" y="116"/>
                    </a:cubicBezTo>
                    <a:cubicBezTo>
                      <a:pt x="135" y="119"/>
                      <a:pt x="130" y="118"/>
                      <a:pt x="129" y="122"/>
                    </a:cubicBezTo>
                    <a:cubicBezTo>
                      <a:pt x="131" y="125"/>
                      <a:pt x="131" y="135"/>
                      <a:pt x="132" y="139"/>
                    </a:cubicBezTo>
                    <a:cubicBezTo>
                      <a:pt x="136" y="155"/>
                      <a:pt x="136" y="176"/>
                      <a:pt x="133" y="193"/>
                    </a:cubicBezTo>
                    <a:cubicBezTo>
                      <a:pt x="133" y="196"/>
                      <a:pt x="135" y="197"/>
                      <a:pt x="136" y="198"/>
                    </a:cubicBezTo>
                    <a:cubicBezTo>
                      <a:pt x="137" y="200"/>
                      <a:pt x="137" y="203"/>
                      <a:pt x="137" y="205"/>
                    </a:cubicBezTo>
                    <a:cubicBezTo>
                      <a:pt x="136" y="206"/>
                      <a:pt x="135" y="206"/>
                      <a:pt x="134" y="207"/>
                    </a:cubicBezTo>
                    <a:cubicBezTo>
                      <a:pt x="136" y="216"/>
                      <a:pt x="135" y="224"/>
                      <a:pt x="129" y="228"/>
                    </a:cubicBezTo>
                    <a:cubicBezTo>
                      <a:pt x="127" y="230"/>
                      <a:pt x="120" y="232"/>
                      <a:pt x="120" y="236"/>
                    </a:cubicBezTo>
                    <a:cubicBezTo>
                      <a:pt x="121" y="237"/>
                      <a:pt x="120" y="241"/>
                      <a:pt x="120" y="243"/>
                    </a:cubicBezTo>
                    <a:cubicBezTo>
                      <a:pt x="120" y="250"/>
                      <a:pt x="119" y="256"/>
                      <a:pt x="117" y="262"/>
                    </a:cubicBezTo>
                    <a:cubicBezTo>
                      <a:pt x="117" y="266"/>
                      <a:pt x="118" y="270"/>
                      <a:pt x="117" y="272"/>
                    </a:cubicBezTo>
                    <a:cubicBezTo>
                      <a:pt x="115" y="274"/>
                      <a:pt x="112" y="274"/>
                      <a:pt x="109" y="274"/>
                    </a:cubicBezTo>
                    <a:cubicBezTo>
                      <a:pt x="108" y="277"/>
                      <a:pt x="107" y="280"/>
                      <a:pt x="106" y="283"/>
                    </a:cubicBezTo>
                    <a:cubicBezTo>
                      <a:pt x="106" y="286"/>
                      <a:pt x="106" y="288"/>
                      <a:pt x="106" y="290"/>
                    </a:cubicBezTo>
                    <a:cubicBezTo>
                      <a:pt x="105" y="292"/>
                      <a:pt x="106" y="294"/>
                      <a:pt x="106" y="295"/>
                    </a:cubicBezTo>
                    <a:cubicBezTo>
                      <a:pt x="106" y="298"/>
                      <a:pt x="106" y="302"/>
                      <a:pt x="106" y="305"/>
                    </a:cubicBezTo>
                    <a:cubicBezTo>
                      <a:pt x="103" y="316"/>
                      <a:pt x="102" y="326"/>
                      <a:pt x="98" y="336"/>
                    </a:cubicBezTo>
                    <a:cubicBezTo>
                      <a:pt x="98" y="339"/>
                      <a:pt x="96" y="342"/>
                      <a:pt x="96" y="344"/>
                    </a:cubicBezTo>
                    <a:cubicBezTo>
                      <a:pt x="96" y="345"/>
                      <a:pt x="96" y="345"/>
                      <a:pt x="96" y="346"/>
                    </a:cubicBezTo>
                    <a:cubicBezTo>
                      <a:pt x="95" y="348"/>
                      <a:pt x="94" y="349"/>
                      <a:pt x="93" y="351"/>
                    </a:cubicBezTo>
                    <a:cubicBezTo>
                      <a:pt x="93" y="353"/>
                      <a:pt x="93" y="356"/>
                      <a:pt x="93" y="356"/>
                    </a:cubicBezTo>
                    <a:cubicBezTo>
                      <a:pt x="93" y="359"/>
                      <a:pt x="92" y="359"/>
                      <a:pt x="93" y="361"/>
                    </a:cubicBezTo>
                    <a:cubicBezTo>
                      <a:pt x="92" y="362"/>
                      <a:pt x="92" y="362"/>
                      <a:pt x="92" y="362"/>
                    </a:cubicBezTo>
                    <a:cubicBezTo>
                      <a:pt x="92" y="362"/>
                      <a:pt x="92" y="363"/>
                      <a:pt x="92" y="364"/>
                    </a:cubicBezTo>
                    <a:cubicBezTo>
                      <a:pt x="93" y="363"/>
                      <a:pt x="94" y="362"/>
                      <a:pt x="94" y="363"/>
                    </a:cubicBezTo>
                    <a:cubicBezTo>
                      <a:pt x="97" y="364"/>
                      <a:pt x="95" y="368"/>
                      <a:pt x="95" y="371"/>
                    </a:cubicBezTo>
                    <a:cubicBezTo>
                      <a:pt x="95" y="371"/>
                      <a:pt x="96" y="371"/>
                      <a:pt x="96" y="371"/>
                    </a:cubicBezTo>
                    <a:cubicBezTo>
                      <a:pt x="96" y="371"/>
                      <a:pt x="102" y="371"/>
                      <a:pt x="104" y="371"/>
                    </a:cubicBezTo>
                    <a:cubicBezTo>
                      <a:pt x="104" y="371"/>
                      <a:pt x="104" y="371"/>
                      <a:pt x="105" y="372"/>
                    </a:cubicBezTo>
                    <a:cubicBezTo>
                      <a:pt x="106" y="373"/>
                      <a:pt x="105" y="375"/>
                      <a:pt x="105" y="376"/>
                    </a:cubicBezTo>
                    <a:cubicBezTo>
                      <a:pt x="103" y="377"/>
                      <a:pt x="103" y="377"/>
                      <a:pt x="101" y="378"/>
                    </a:cubicBezTo>
                    <a:cubicBezTo>
                      <a:pt x="100" y="377"/>
                      <a:pt x="100" y="377"/>
                      <a:pt x="99" y="377"/>
                    </a:cubicBezTo>
                    <a:cubicBezTo>
                      <a:pt x="99" y="377"/>
                      <a:pt x="99" y="377"/>
                      <a:pt x="99" y="377"/>
                    </a:cubicBezTo>
                    <a:cubicBezTo>
                      <a:pt x="100" y="379"/>
                      <a:pt x="101" y="383"/>
                      <a:pt x="101" y="386"/>
                    </a:cubicBezTo>
                    <a:cubicBezTo>
                      <a:pt x="101" y="386"/>
                      <a:pt x="101" y="386"/>
                      <a:pt x="101" y="386"/>
                    </a:cubicBezTo>
                    <a:cubicBezTo>
                      <a:pt x="101" y="386"/>
                      <a:pt x="101" y="386"/>
                      <a:pt x="101" y="386"/>
                    </a:cubicBezTo>
                    <a:cubicBezTo>
                      <a:pt x="99" y="383"/>
                      <a:pt x="100" y="376"/>
                      <a:pt x="96" y="375"/>
                    </a:cubicBezTo>
                    <a:cubicBezTo>
                      <a:pt x="96" y="375"/>
                      <a:pt x="96" y="376"/>
                      <a:pt x="96" y="376"/>
                    </a:cubicBezTo>
                    <a:cubicBezTo>
                      <a:pt x="97" y="378"/>
                      <a:pt x="97" y="384"/>
                      <a:pt x="98" y="386"/>
                    </a:cubicBezTo>
                    <a:cubicBezTo>
                      <a:pt x="99" y="387"/>
                      <a:pt x="99" y="390"/>
                      <a:pt x="100" y="391"/>
                    </a:cubicBezTo>
                    <a:cubicBezTo>
                      <a:pt x="101" y="392"/>
                      <a:pt x="102" y="393"/>
                      <a:pt x="102" y="393"/>
                    </a:cubicBezTo>
                    <a:cubicBezTo>
                      <a:pt x="103" y="395"/>
                      <a:pt x="102" y="399"/>
                      <a:pt x="102" y="402"/>
                    </a:cubicBezTo>
                    <a:cubicBezTo>
                      <a:pt x="102" y="402"/>
                      <a:pt x="101" y="403"/>
                      <a:pt x="100" y="404"/>
                    </a:cubicBezTo>
                    <a:cubicBezTo>
                      <a:pt x="96" y="404"/>
                      <a:pt x="92" y="403"/>
                      <a:pt x="89" y="403"/>
                    </a:cubicBezTo>
                    <a:cubicBezTo>
                      <a:pt x="89" y="404"/>
                      <a:pt x="89" y="404"/>
                      <a:pt x="89" y="404"/>
                    </a:cubicBezTo>
                    <a:cubicBezTo>
                      <a:pt x="88" y="405"/>
                      <a:pt x="88" y="410"/>
                      <a:pt x="88" y="412"/>
                    </a:cubicBezTo>
                    <a:cubicBezTo>
                      <a:pt x="88" y="412"/>
                      <a:pt x="88" y="412"/>
                      <a:pt x="88" y="412"/>
                    </a:cubicBezTo>
                    <a:cubicBezTo>
                      <a:pt x="86" y="413"/>
                      <a:pt x="84" y="412"/>
                      <a:pt x="83" y="413"/>
                    </a:cubicBezTo>
                    <a:cubicBezTo>
                      <a:pt x="82" y="414"/>
                      <a:pt x="82" y="416"/>
                      <a:pt x="82" y="417"/>
                    </a:cubicBezTo>
                    <a:cubicBezTo>
                      <a:pt x="80" y="417"/>
                      <a:pt x="78" y="417"/>
                      <a:pt x="76" y="417"/>
                    </a:cubicBezTo>
                    <a:cubicBezTo>
                      <a:pt x="74" y="418"/>
                      <a:pt x="65" y="416"/>
                      <a:pt x="63" y="416"/>
                    </a:cubicBezTo>
                    <a:cubicBezTo>
                      <a:pt x="62" y="416"/>
                      <a:pt x="60" y="416"/>
                      <a:pt x="59" y="415"/>
                    </a:cubicBezTo>
                    <a:cubicBezTo>
                      <a:pt x="58" y="414"/>
                      <a:pt x="58" y="414"/>
                      <a:pt x="58" y="413"/>
                    </a:cubicBezTo>
                    <a:cubicBezTo>
                      <a:pt x="61" y="411"/>
                      <a:pt x="59" y="408"/>
                      <a:pt x="60" y="405"/>
                    </a:cubicBezTo>
                    <a:cubicBezTo>
                      <a:pt x="61" y="402"/>
                      <a:pt x="64" y="399"/>
                      <a:pt x="64" y="396"/>
                    </a:cubicBezTo>
                    <a:cubicBezTo>
                      <a:pt x="65" y="394"/>
                      <a:pt x="63" y="393"/>
                      <a:pt x="64" y="391"/>
                    </a:cubicBezTo>
                    <a:cubicBezTo>
                      <a:pt x="65" y="389"/>
                      <a:pt x="67" y="389"/>
                      <a:pt x="67" y="386"/>
                    </a:cubicBezTo>
                    <a:cubicBezTo>
                      <a:pt x="67" y="386"/>
                      <a:pt x="66" y="381"/>
                      <a:pt x="67" y="380"/>
                    </a:cubicBezTo>
                    <a:cubicBezTo>
                      <a:pt x="67" y="379"/>
                      <a:pt x="67" y="378"/>
                      <a:pt x="67" y="376"/>
                    </a:cubicBezTo>
                    <a:cubicBezTo>
                      <a:pt x="67" y="376"/>
                      <a:pt x="67" y="376"/>
                      <a:pt x="67" y="376"/>
                    </a:cubicBezTo>
                    <a:cubicBezTo>
                      <a:pt x="67" y="376"/>
                      <a:pt x="67" y="376"/>
                      <a:pt x="66" y="376"/>
                    </a:cubicBezTo>
                    <a:cubicBezTo>
                      <a:pt x="66" y="370"/>
                      <a:pt x="65" y="370"/>
                      <a:pt x="64" y="367"/>
                    </a:cubicBezTo>
                    <a:cubicBezTo>
                      <a:pt x="63" y="366"/>
                      <a:pt x="63" y="363"/>
                      <a:pt x="63" y="362"/>
                    </a:cubicBezTo>
                    <a:cubicBezTo>
                      <a:pt x="60" y="354"/>
                      <a:pt x="58" y="346"/>
                      <a:pt x="56" y="338"/>
                    </a:cubicBezTo>
                    <a:cubicBezTo>
                      <a:pt x="54" y="330"/>
                      <a:pt x="52" y="320"/>
                      <a:pt x="52" y="311"/>
                    </a:cubicBezTo>
                    <a:cubicBezTo>
                      <a:pt x="52" y="306"/>
                      <a:pt x="54" y="299"/>
                      <a:pt x="53" y="294"/>
                    </a:cubicBezTo>
                    <a:cubicBezTo>
                      <a:pt x="51" y="289"/>
                      <a:pt x="51" y="283"/>
                      <a:pt x="50" y="277"/>
                    </a:cubicBezTo>
                    <a:cubicBezTo>
                      <a:pt x="49" y="276"/>
                      <a:pt x="48" y="276"/>
                      <a:pt x="47" y="275"/>
                    </a:cubicBezTo>
                    <a:cubicBezTo>
                      <a:pt x="47" y="275"/>
                      <a:pt x="47" y="274"/>
                      <a:pt x="47" y="273"/>
                    </a:cubicBezTo>
                    <a:cubicBezTo>
                      <a:pt x="48" y="272"/>
                      <a:pt x="47" y="262"/>
                      <a:pt x="47" y="261"/>
                    </a:cubicBezTo>
                    <a:cubicBezTo>
                      <a:pt x="46" y="257"/>
                      <a:pt x="44" y="254"/>
                      <a:pt x="42" y="250"/>
                    </a:cubicBezTo>
                    <a:cubicBezTo>
                      <a:pt x="41" y="246"/>
                      <a:pt x="41" y="237"/>
                      <a:pt x="42" y="232"/>
                    </a:cubicBezTo>
                    <a:cubicBezTo>
                      <a:pt x="41" y="232"/>
                      <a:pt x="40" y="232"/>
                      <a:pt x="39" y="232"/>
                    </a:cubicBezTo>
                    <a:cubicBezTo>
                      <a:pt x="39" y="230"/>
                      <a:pt x="39" y="228"/>
                      <a:pt x="39" y="226"/>
                    </a:cubicBezTo>
                    <a:cubicBezTo>
                      <a:pt x="39" y="225"/>
                      <a:pt x="41" y="224"/>
                      <a:pt x="40" y="223"/>
                    </a:cubicBezTo>
                    <a:cubicBezTo>
                      <a:pt x="40" y="221"/>
                      <a:pt x="39" y="219"/>
                      <a:pt x="38" y="218"/>
                    </a:cubicBezTo>
                    <a:cubicBezTo>
                      <a:pt x="38" y="216"/>
                      <a:pt x="38" y="214"/>
                      <a:pt x="36" y="213"/>
                    </a:cubicBezTo>
                    <a:cubicBezTo>
                      <a:pt x="35" y="212"/>
                      <a:pt x="34" y="213"/>
                      <a:pt x="33" y="213"/>
                    </a:cubicBezTo>
                    <a:cubicBezTo>
                      <a:pt x="33" y="212"/>
                      <a:pt x="30" y="211"/>
                      <a:pt x="30" y="211"/>
                    </a:cubicBezTo>
                    <a:cubicBezTo>
                      <a:pt x="29" y="210"/>
                      <a:pt x="28" y="207"/>
                      <a:pt x="29" y="206"/>
                    </a:cubicBezTo>
                    <a:cubicBezTo>
                      <a:pt x="28" y="204"/>
                      <a:pt x="20" y="199"/>
                      <a:pt x="17" y="199"/>
                    </a:cubicBezTo>
                    <a:cubicBezTo>
                      <a:pt x="16" y="202"/>
                      <a:pt x="15" y="204"/>
                      <a:pt x="14" y="208"/>
                    </a:cubicBezTo>
                    <a:cubicBezTo>
                      <a:pt x="15" y="208"/>
                      <a:pt x="15" y="208"/>
                      <a:pt x="16" y="208"/>
                    </a:cubicBezTo>
                    <a:cubicBezTo>
                      <a:pt x="16" y="210"/>
                      <a:pt x="18" y="212"/>
                      <a:pt x="17" y="213"/>
                    </a:cubicBezTo>
                    <a:cubicBezTo>
                      <a:pt x="17" y="214"/>
                      <a:pt x="16" y="214"/>
                      <a:pt x="15" y="215"/>
                    </a:cubicBezTo>
                    <a:cubicBezTo>
                      <a:pt x="19" y="218"/>
                      <a:pt x="17" y="224"/>
                      <a:pt x="18" y="229"/>
                    </a:cubicBezTo>
                    <a:cubicBezTo>
                      <a:pt x="18" y="230"/>
                      <a:pt x="19" y="232"/>
                      <a:pt x="19" y="234"/>
                    </a:cubicBezTo>
                    <a:cubicBezTo>
                      <a:pt x="20" y="235"/>
                      <a:pt x="20" y="236"/>
                      <a:pt x="21" y="237"/>
                    </a:cubicBezTo>
                    <a:cubicBezTo>
                      <a:pt x="21" y="238"/>
                      <a:pt x="20" y="239"/>
                      <a:pt x="20" y="240"/>
                    </a:cubicBezTo>
                    <a:cubicBezTo>
                      <a:pt x="17" y="242"/>
                      <a:pt x="10" y="242"/>
                      <a:pt x="7" y="241"/>
                    </a:cubicBezTo>
                    <a:cubicBezTo>
                      <a:pt x="6" y="239"/>
                      <a:pt x="5" y="236"/>
                      <a:pt x="4" y="234"/>
                    </a:cubicBezTo>
                    <a:cubicBezTo>
                      <a:pt x="3" y="232"/>
                      <a:pt x="2" y="232"/>
                      <a:pt x="2" y="230"/>
                    </a:cubicBezTo>
                    <a:cubicBezTo>
                      <a:pt x="2" y="229"/>
                      <a:pt x="2" y="227"/>
                      <a:pt x="2" y="227"/>
                    </a:cubicBezTo>
                    <a:cubicBezTo>
                      <a:pt x="2" y="223"/>
                      <a:pt x="2" y="219"/>
                      <a:pt x="3" y="215"/>
                    </a:cubicBezTo>
                    <a:cubicBezTo>
                      <a:pt x="2" y="215"/>
                      <a:pt x="2" y="215"/>
                      <a:pt x="2" y="215"/>
                    </a:cubicBezTo>
                    <a:cubicBezTo>
                      <a:pt x="1" y="214"/>
                      <a:pt x="1" y="214"/>
                      <a:pt x="1" y="214"/>
                    </a:cubicBezTo>
                    <a:cubicBezTo>
                      <a:pt x="1" y="213"/>
                      <a:pt x="1" y="213"/>
                      <a:pt x="0" y="213"/>
                    </a:cubicBezTo>
                    <a:cubicBezTo>
                      <a:pt x="3" y="211"/>
                      <a:pt x="4" y="210"/>
                      <a:pt x="3" y="206"/>
                    </a:cubicBezTo>
                    <a:cubicBezTo>
                      <a:pt x="6" y="202"/>
                      <a:pt x="6" y="190"/>
                      <a:pt x="6" y="183"/>
                    </a:cubicBezTo>
                    <a:cubicBezTo>
                      <a:pt x="6" y="180"/>
                      <a:pt x="6" y="178"/>
                      <a:pt x="6" y="176"/>
                    </a:cubicBezTo>
                    <a:cubicBezTo>
                      <a:pt x="7" y="170"/>
                      <a:pt x="6" y="164"/>
                      <a:pt x="8" y="159"/>
                    </a:cubicBezTo>
                    <a:cubicBezTo>
                      <a:pt x="9" y="153"/>
                      <a:pt x="10" y="148"/>
                      <a:pt x="12" y="144"/>
                    </a:cubicBezTo>
                    <a:cubicBezTo>
                      <a:pt x="14" y="141"/>
                      <a:pt x="14" y="138"/>
                      <a:pt x="15" y="135"/>
                    </a:cubicBezTo>
                    <a:cubicBezTo>
                      <a:pt x="15" y="134"/>
                      <a:pt x="15" y="131"/>
                      <a:pt x="15" y="130"/>
                    </a:cubicBezTo>
                    <a:cubicBezTo>
                      <a:pt x="14" y="129"/>
                      <a:pt x="12" y="129"/>
                      <a:pt x="11" y="127"/>
                    </a:cubicBezTo>
                    <a:cubicBezTo>
                      <a:pt x="14" y="124"/>
                      <a:pt x="14" y="117"/>
                      <a:pt x="15" y="112"/>
                    </a:cubicBezTo>
                    <a:cubicBezTo>
                      <a:pt x="18" y="102"/>
                      <a:pt x="19" y="87"/>
                      <a:pt x="25" y="79"/>
                    </a:cubicBezTo>
                    <a:cubicBezTo>
                      <a:pt x="29" y="74"/>
                      <a:pt x="36" y="71"/>
                      <a:pt x="41" y="68"/>
                    </a:cubicBezTo>
                    <a:cubicBezTo>
                      <a:pt x="43" y="68"/>
                      <a:pt x="44" y="67"/>
                      <a:pt x="46" y="66"/>
                    </a:cubicBezTo>
                    <a:cubicBezTo>
                      <a:pt x="47" y="65"/>
                      <a:pt x="49" y="64"/>
                      <a:pt x="50" y="63"/>
                    </a:cubicBezTo>
                    <a:cubicBezTo>
                      <a:pt x="52" y="61"/>
                      <a:pt x="56" y="61"/>
                      <a:pt x="57" y="58"/>
                    </a:cubicBezTo>
                    <a:cubicBezTo>
                      <a:pt x="57" y="58"/>
                      <a:pt x="57" y="58"/>
                      <a:pt x="57" y="58"/>
                    </a:cubicBezTo>
                    <a:cubicBezTo>
                      <a:pt x="57" y="58"/>
                      <a:pt x="57" y="58"/>
                      <a:pt x="57" y="58"/>
                    </a:cubicBezTo>
                    <a:cubicBezTo>
                      <a:pt x="54" y="58"/>
                      <a:pt x="52" y="57"/>
                      <a:pt x="50" y="57"/>
                    </a:cubicBezTo>
                    <a:cubicBezTo>
                      <a:pt x="49" y="56"/>
                      <a:pt x="48" y="55"/>
                      <a:pt x="48" y="54"/>
                    </a:cubicBezTo>
                    <a:cubicBezTo>
                      <a:pt x="48" y="53"/>
                      <a:pt x="48" y="52"/>
                      <a:pt x="48" y="52"/>
                    </a:cubicBezTo>
                    <a:cubicBezTo>
                      <a:pt x="48" y="51"/>
                      <a:pt x="47" y="50"/>
                      <a:pt x="47" y="50"/>
                    </a:cubicBezTo>
                    <a:cubicBezTo>
                      <a:pt x="47" y="49"/>
                      <a:pt x="47" y="49"/>
                      <a:pt x="47" y="48"/>
                    </a:cubicBezTo>
                    <a:cubicBezTo>
                      <a:pt x="47" y="47"/>
                      <a:pt x="46" y="47"/>
                      <a:pt x="46" y="47"/>
                    </a:cubicBezTo>
                    <a:cubicBezTo>
                      <a:pt x="46" y="45"/>
                      <a:pt x="46" y="43"/>
                      <a:pt x="46" y="41"/>
                    </a:cubicBezTo>
                    <a:cubicBezTo>
                      <a:pt x="45" y="41"/>
                      <a:pt x="44" y="40"/>
                      <a:pt x="44" y="38"/>
                    </a:cubicBezTo>
                    <a:cubicBezTo>
                      <a:pt x="46" y="37"/>
                      <a:pt x="47" y="34"/>
                      <a:pt x="47" y="32"/>
                    </a:cubicBezTo>
                    <a:cubicBezTo>
                      <a:pt x="46" y="32"/>
                      <a:pt x="46" y="32"/>
                      <a:pt x="45" y="32"/>
                    </a:cubicBezTo>
                    <a:cubicBezTo>
                      <a:pt x="45" y="31"/>
                      <a:pt x="45" y="31"/>
                      <a:pt x="45" y="31"/>
                    </a:cubicBezTo>
                    <a:cubicBezTo>
                      <a:pt x="46" y="30"/>
                      <a:pt x="44" y="29"/>
                      <a:pt x="45" y="27"/>
                    </a:cubicBezTo>
                    <a:cubicBezTo>
                      <a:pt x="45" y="26"/>
                      <a:pt x="46" y="26"/>
                      <a:pt x="46" y="25"/>
                    </a:cubicBezTo>
                    <a:cubicBezTo>
                      <a:pt x="47" y="24"/>
                      <a:pt x="47" y="22"/>
                      <a:pt x="47" y="20"/>
                    </a:cubicBezTo>
                    <a:cubicBezTo>
                      <a:pt x="46" y="20"/>
                      <a:pt x="46" y="19"/>
                      <a:pt x="45" y="19"/>
                    </a:cubicBezTo>
                    <a:cubicBezTo>
                      <a:pt x="45" y="19"/>
                      <a:pt x="44" y="18"/>
                      <a:pt x="44" y="18"/>
                    </a:cubicBezTo>
                    <a:cubicBezTo>
                      <a:pt x="43" y="18"/>
                      <a:pt x="43" y="17"/>
                      <a:pt x="43" y="16"/>
                    </a:cubicBezTo>
                    <a:cubicBezTo>
                      <a:pt x="42" y="15"/>
                      <a:pt x="43" y="14"/>
                      <a:pt x="44" y="13"/>
                    </a:cubicBezTo>
                    <a:cubicBezTo>
                      <a:pt x="43" y="13"/>
                      <a:pt x="43" y="13"/>
                      <a:pt x="43" y="12"/>
                    </a:cubicBezTo>
                    <a:cubicBezTo>
                      <a:pt x="44" y="11"/>
                      <a:pt x="46" y="10"/>
                      <a:pt x="47" y="9"/>
                    </a:cubicBezTo>
                    <a:cubicBezTo>
                      <a:pt x="47" y="9"/>
                      <a:pt x="47" y="8"/>
                      <a:pt x="47" y="8"/>
                    </a:cubicBezTo>
                    <a:cubicBezTo>
                      <a:pt x="48" y="7"/>
                      <a:pt x="50" y="7"/>
                      <a:pt x="51" y="7"/>
                    </a:cubicBezTo>
                    <a:cubicBezTo>
                      <a:pt x="51" y="6"/>
                      <a:pt x="51" y="6"/>
                      <a:pt x="51" y="6"/>
                    </a:cubicBezTo>
                    <a:cubicBezTo>
                      <a:pt x="52" y="5"/>
                      <a:pt x="55" y="5"/>
                      <a:pt x="57" y="5"/>
                    </a:cubicBezTo>
                    <a:cubicBezTo>
                      <a:pt x="58" y="4"/>
                      <a:pt x="61" y="2"/>
                      <a:pt x="63" y="2"/>
                    </a:cubicBezTo>
                    <a:cubicBezTo>
                      <a:pt x="65" y="2"/>
                      <a:pt x="67" y="2"/>
                      <a:pt x="68" y="2"/>
                    </a:cubicBezTo>
                    <a:cubicBezTo>
                      <a:pt x="69" y="1"/>
                      <a:pt x="69" y="1"/>
                      <a:pt x="69" y="1"/>
                    </a:cubicBezTo>
                    <a:cubicBezTo>
                      <a:pt x="70" y="1"/>
                      <a:pt x="71" y="1"/>
                      <a:pt x="71" y="1"/>
                    </a:cubicBezTo>
                    <a:cubicBezTo>
                      <a:pt x="72" y="1"/>
                      <a:pt x="73" y="0"/>
                      <a:pt x="73" y="0"/>
                    </a:cubicBezTo>
                    <a:cubicBezTo>
                      <a:pt x="75" y="0"/>
                      <a:pt x="79" y="2"/>
                      <a:pt x="81" y="1"/>
                    </a:cubicBezTo>
                    <a:cubicBezTo>
                      <a:pt x="82" y="1"/>
                      <a:pt x="82" y="0"/>
                      <a:pt x="84" y="0"/>
                    </a:cubicBezTo>
                    <a:cubicBezTo>
                      <a:pt x="84" y="0"/>
                      <a:pt x="84" y="0"/>
                      <a:pt x="84" y="0"/>
                    </a:cubicBezTo>
                    <a:cubicBezTo>
                      <a:pt x="84" y="1"/>
                      <a:pt x="84" y="1"/>
                      <a:pt x="84" y="1"/>
                    </a:cubicBezTo>
                    <a:cubicBezTo>
                      <a:pt x="84" y="1"/>
                      <a:pt x="84" y="1"/>
                      <a:pt x="85" y="2"/>
                    </a:cubicBezTo>
                    <a:cubicBezTo>
                      <a:pt x="85" y="1"/>
                      <a:pt x="86" y="1"/>
                      <a:pt x="87" y="1"/>
                    </a:cubicBezTo>
                    <a:cubicBezTo>
                      <a:pt x="87" y="1"/>
                      <a:pt x="87" y="1"/>
                      <a:pt x="87" y="1"/>
                    </a:cubicBezTo>
                    <a:cubicBezTo>
                      <a:pt x="86" y="2"/>
                      <a:pt x="86" y="2"/>
                      <a:pt x="86" y="2"/>
                    </a:cubicBezTo>
                    <a:cubicBezTo>
                      <a:pt x="87" y="2"/>
                      <a:pt x="87" y="2"/>
                      <a:pt x="88" y="2"/>
                    </a:cubicBezTo>
                    <a:cubicBezTo>
                      <a:pt x="88" y="3"/>
                      <a:pt x="88" y="3"/>
                      <a:pt x="88" y="4"/>
                    </a:cubicBezTo>
                    <a:close/>
                    <a:moveTo>
                      <a:pt x="108" y="124"/>
                    </a:moveTo>
                    <a:cubicBezTo>
                      <a:pt x="108" y="128"/>
                      <a:pt x="107" y="136"/>
                      <a:pt x="109" y="140"/>
                    </a:cubicBezTo>
                    <a:cubicBezTo>
                      <a:pt x="110" y="144"/>
                      <a:pt x="113" y="147"/>
                      <a:pt x="114" y="151"/>
                    </a:cubicBezTo>
                    <a:cubicBezTo>
                      <a:pt x="115" y="155"/>
                      <a:pt x="113" y="161"/>
                      <a:pt x="115" y="164"/>
                    </a:cubicBezTo>
                    <a:cubicBezTo>
                      <a:pt x="115" y="155"/>
                      <a:pt x="115" y="143"/>
                      <a:pt x="112" y="136"/>
                    </a:cubicBezTo>
                    <a:cubicBezTo>
                      <a:pt x="112" y="133"/>
                      <a:pt x="111" y="130"/>
                      <a:pt x="111" y="128"/>
                    </a:cubicBezTo>
                    <a:cubicBezTo>
                      <a:pt x="110" y="127"/>
                      <a:pt x="109" y="127"/>
                      <a:pt x="109" y="127"/>
                    </a:cubicBezTo>
                    <a:cubicBezTo>
                      <a:pt x="108" y="126"/>
                      <a:pt x="109" y="124"/>
                      <a:pt x="108" y="124"/>
                    </a:cubicBezTo>
                    <a:close/>
                    <a:moveTo>
                      <a:pt x="32" y="136"/>
                    </a:moveTo>
                    <a:cubicBezTo>
                      <a:pt x="35" y="136"/>
                      <a:pt x="37" y="138"/>
                      <a:pt x="39" y="138"/>
                    </a:cubicBezTo>
                    <a:cubicBezTo>
                      <a:pt x="39" y="138"/>
                      <a:pt x="39" y="137"/>
                      <a:pt x="39" y="137"/>
                    </a:cubicBezTo>
                    <a:cubicBezTo>
                      <a:pt x="38" y="135"/>
                      <a:pt x="37" y="131"/>
                      <a:pt x="37" y="128"/>
                    </a:cubicBezTo>
                    <a:cubicBezTo>
                      <a:pt x="37" y="128"/>
                      <a:pt x="36" y="129"/>
                      <a:pt x="36" y="129"/>
                    </a:cubicBezTo>
                    <a:cubicBezTo>
                      <a:pt x="35" y="130"/>
                      <a:pt x="35" y="131"/>
                      <a:pt x="34" y="132"/>
                    </a:cubicBezTo>
                    <a:cubicBezTo>
                      <a:pt x="34" y="134"/>
                      <a:pt x="33" y="134"/>
                      <a:pt x="32" y="136"/>
                    </a:cubicBezTo>
                    <a:close/>
                    <a:moveTo>
                      <a:pt x="116" y="167"/>
                    </a:moveTo>
                    <a:cubicBezTo>
                      <a:pt x="116" y="172"/>
                      <a:pt x="116" y="179"/>
                      <a:pt x="117" y="184"/>
                    </a:cubicBezTo>
                    <a:cubicBezTo>
                      <a:pt x="118" y="187"/>
                      <a:pt x="118" y="190"/>
                      <a:pt x="118" y="192"/>
                    </a:cubicBezTo>
                    <a:cubicBezTo>
                      <a:pt x="119" y="197"/>
                      <a:pt x="117" y="201"/>
                      <a:pt x="119" y="204"/>
                    </a:cubicBezTo>
                    <a:cubicBezTo>
                      <a:pt x="119" y="204"/>
                      <a:pt x="119" y="203"/>
                      <a:pt x="119" y="203"/>
                    </a:cubicBezTo>
                    <a:cubicBezTo>
                      <a:pt x="120" y="202"/>
                      <a:pt x="119" y="200"/>
                      <a:pt x="120" y="198"/>
                    </a:cubicBezTo>
                    <a:cubicBezTo>
                      <a:pt x="120" y="197"/>
                      <a:pt x="122" y="195"/>
                      <a:pt x="122" y="194"/>
                    </a:cubicBezTo>
                    <a:cubicBezTo>
                      <a:pt x="123" y="191"/>
                      <a:pt x="121" y="188"/>
                      <a:pt x="120" y="186"/>
                    </a:cubicBezTo>
                    <a:cubicBezTo>
                      <a:pt x="119" y="182"/>
                      <a:pt x="120" y="179"/>
                      <a:pt x="118" y="175"/>
                    </a:cubicBezTo>
                    <a:cubicBezTo>
                      <a:pt x="118" y="173"/>
                      <a:pt x="116" y="171"/>
                      <a:pt x="116" y="167"/>
                    </a:cubicBezTo>
                    <a:cubicBezTo>
                      <a:pt x="116" y="167"/>
                      <a:pt x="116" y="167"/>
                      <a:pt x="116" y="167"/>
                    </a:cubicBezTo>
                    <a:close/>
                    <a:moveTo>
                      <a:pt x="121" y="216"/>
                    </a:moveTo>
                    <a:cubicBezTo>
                      <a:pt x="120" y="219"/>
                      <a:pt x="120" y="224"/>
                      <a:pt x="120" y="227"/>
                    </a:cubicBezTo>
                    <a:cubicBezTo>
                      <a:pt x="121" y="227"/>
                      <a:pt x="121" y="227"/>
                      <a:pt x="121" y="227"/>
                    </a:cubicBezTo>
                    <a:cubicBezTo>
                      <a:pt x="121" y="227"/>
                      <a:pt x="121" y="227"/>
                      <a:pt x="121" y="227"/>
                    </a:cubicBezTo>
                    <a:cubicBezTo>
                      <a:pt x="123" y="225"/>
                      <a:pt x="123" y="220"/>
                      <a:pt x="123" y="217"/>
                    </a:cubicBezTo>
                    <a:cubicBezTo>
                      <a:pt x="122" y="217"/>
                      <a:pt x="122" y="217"/>
                      <a:pt x="122" y="216"/>
                    </a:cubicBezTo>
                    <a:cubicBezTo>
                      <a:pt x="122" y="216"/>
                      <a:pt x="121" y="216"/>
                      <a:pt x="121" y="216"/>
                    </a:cubicBezTo>
                    <a:close/>
                    <a:moveTo>
                      <a:pt x="80" y="238"/>
                    </a:moveTo>
                    <a:cubicBezTo>
                      <a:pt x="80" y="241"/>
                      <a:pt x="80" y="243"/>
                      <a:pt x="81" y="245"/>
                    </a:cubicBezTo>
                    <a:cubicBezTo>
                      <a:pt x="81" y="247"/>
                      <a:pt x="80" y="251"/>
                      <a:pt x="79" y="253"/>
                    </a:cubicBezTo>
                    <a:cubicBezTo>
                      <a:pt x="79" y="256"/>
                      <a:pt x="79" y="260"/>
                      <a:pt x="78" y="263"/>
                    </a:cubicBezTo>
                    <a:cubicBezTo>
                      <a:pt x="78" y="265"/>
                      <a:pt x="79" y="268"/>
                      <a:pt x="79" y="270"/>
                    </a:cubicBezTo>
                    <a:cubicBezTo>
                      <a:pt x="79" y="271"/>
                      <a:pt x="78" y="271"/>
                      <a:pt x="78" y="271"/>
                    </a:cubicBezTo>
                    <a:cubicBezTo>
                      <a:pt x="77" y="273"/>
                      <a:pt x="78" y="276"/>
                      <a:pt x="78" y="278"/>
                    </a:cubicBezTo>
                    <a:cubicBezTo>
                      <a:pt x="79" y="282"/>
                      <a:pt x="79" y="286"/>
                      <a:pt x="79" y="290"/>
                    </a:cubicBezTo>
                    <a:cubicBezTo>
                      <a:pt x="77" y="296"/>
                      <a:pt x="74" y="311"/>
                      <a:pt x="78" y="317"/>
                    </a:cubicBezTo>
                    <a:cubicBezTo>
                      <a:pt x="78" y="316"/>
                      <a:pt x="78" y="316"/>
                      <a:pt x="78" y="316"/>
                    </a:cubicBezTo>
                    <a:cubicBezTo>
                      <a:pt x="79" y="314"/>
                      <a:pt x="79" y="309"/>
                      <a:pt x="79" y="306"/>
                    </a:cubicBezTo>
                    <a:cubicBezTo>
                      <a:pt x="80" y="302"/>
                      <a:pt x="82" y="297"/>
                      <a:pt x="83" y="292"/>
                    </a:cubicBezTo>
                    <a:cubicBezTo>
                      <a:pt x="83" y="290"/>
                      <a:pt x="82" y="281"/>
                      <a:pt x="81" y="279"/>
                    </a:cubicBezTo>
                    <a:cubicBezTo>
                      <a:pt x="81" y="275"/>
                      <a:pt x="81" y="271"/>
                      <a:pt x="81" y="267"/>
                    </a:cubicBezTo>
                    <a:cubicBezTo>
                      <a:pt x="81" y="267"/>
                      <a:pt x="82" y="266"/>
                      <a:pt x="81" y="265"/>
                    </a:cubicBezTo>
                    <a:cubicBezTo>
                      <a:pt x="81" y="263"/>
                      <a:pt x="80" y="259"/>
                      <a:pt x="80" y="257"/>
                    </a:cubicBezTo>
                    <a:cubicBezTo>
                      <a:pt x="79" y="255"/>
                      <a:pt x="80" y="252"/>
                      <a:pt x="81" y="251"/>
                    </a:cubicBezTo>
                    <a:cubicBezTo>
                      <a:pt x="82" y="247"/>
                      <a:pt x="81" y="244"/>
                      <a:pt x="81" y="241"/>
                    </a:cubicBezTo>
                    <a:cubicBezTo>
                      <a:pt x="80" y="240"/>
                      <a:pt x="81" y="239"/>
                      <a:pt x="80" y="238"/>
                    </a:cubicBezTo>
                    <a:cubicBezTo>
                      <a:pt x="80" y="238"/>
                      <a:pt x="80" y="238"/>
                      <a:pt x="80" y="238"/>
                    </a:cubicBezTo>
                    <a:close/>
                    <a:moveTo>
                      <a:pt x="97" y="372"/>
                    </a:moveTo>
                    <a:cubicBezTo>
                      <a:pt x="97" y="373"/>
                      <a:pt x="97" y="373"/>
                      <a:pt x="97" y="373"/>
                    </a:cubicBezTo>
                    <a:cubicBezTo>
                      <a:pt x="98" y="375"/>
                      <a:pt x="100" y="377"/>
                      <a:pt x="102" y="377"/>
                    </a:cubicBezTo>
                    <a:cubicBezTo>
                      <a:pt x="103" y="376"/>
                      <a:pt x="104" y="377"/>
                      <a:pt x="104" y="375"/>
                    </a:cubicBezTo>
                    <a:cubicBezTo>
                      <a:pt x="105" y="374"/>
                      <a:pt x="104" y="373"/>
                      <a:pt x="104" y="372"/>
                    </a:cubicBezTo>
                    <a:cubicBezTo>
                      <a:pt x="103" y="371"/>
                      <a:pt x="101" y="372"/>
                      <a:pt x="99" y="372"/>
                    </a:cubicBezTo>
                    <a:cubicBezTo>
                      <a:pt x="99" y="372"/>
                      <a:pt x="98" y="372"/>
                      <a:pt x="97" y="372"/>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422" name="Freeform 63"/>
              <p:cNvSpPr>
                <a:spLocks noChangeAspect="1" noEditPoints="1"/>
              </p:cNvSpPr>
              <p:nvPr/>
            </p:nvSpPr>
            <p:spPr bwMode="auto">
              <a:xfrm>
                <a:off x="-577369" y="2974872"/>
                <a:ext cx="598389" cy="1672204"/>
              </a:xfrm>
              <a:custGeom>
                <a:avLst/>
                <a:gdLst>
                  <a:gd name="T0" fmla="*/ 104 w 148"/>
                  <a:gd name="T1" fmla="*/ 44 h 414"/>
                  <a:gd name="T2" fmla="*/ 100 w 148"/>
                  <a:gd name="T3" fmla="*/ 48 h 414"/>
                  <a:gd name="T4" fmla="*/ 115 w 148"/>
                  <a:gd name="T5" fmla="*/ 61 h 414"/>
                  <a:gd name="T6" fmla="*/ 144 w 148"/>
                  <a:gd name="T7" fmla="*/ 127 h 414"/>
                  <a:gd name="T8" fmla="*/ 148 w 148"/>
                  <a:gd name="T9" fmla="*/ 169 h 414"/>
                  <a:gd name="T10" fmla="*/ 147 w 148"/>
                  <a:gd name="T11" fmla="*/ 197 h 414"/>
                  <a:gd name="T12" fmla="*/ 147 w 148"/>
                  <a:gd name="T13" fmla="*/ 203 h 414"/>
                  <a:gd name="T14" fmla="*/ 140 w 148"/>
                  <a:gd name="T15" fmla="*/ 224 h 414"/>
                  <a:gd name="T16" fmla="*/ 129 w 148"/>
                  <a:gd name="T17" fmla="*/ 234 h 414"/>
                  <a:gd name="T18" fmla="*/ 124 w 148"/>
                  <a:gd name="T19" fmla="*/ 284 h 414"/>
                  <a:gd name="T20" fmla="*/ 116 w 148"/>
                  <a:gd name="T21" fmla="*/ 347 h 414"/>
                  <a:gd name="T22" fmla="*/ 112 w 148"/>
                  <a:gd name="T23" fmla="*/ 380 h 414"/>
                  <a:gd name="T24" fmla="*/ 115 w 148"/>
                  <a:gd name="T25" fmla="*/ 400 h 414"/>
                  <a:gd name="T26" fmla="*/ 95 w 148"/>
                  <a:gd name="T27" fmla="*/ 407 h 414"/>
                  <a:gd name="T28" fmla="*/ 93 w 148"/>
                  <a:gd name="T29" fmla="*/ 387 h 414"/>
                  <a:gd name="T30" fmla="*/ 92 w 148"/>
                  <a:gd name="T31" fmla="*/ 366 h 414"/>
                  <a:gd name="T32" fmla="*/ 86 w 148"/>
                  <a:gd name="T33" fmla="*/ 382 h 414"/>
                  <a:gd name="T34" fmla="*/ 87 w 148"/>
                  <a:gd name="T35" fmla="*/ 407 h 414"/>
                  <a:gd name="T36" fmla="*/ 61 w 148"/>
                  <a:gd name="T37" fmla="*/ 408 h 414"/>
                  <a:gd name="T38" fmla="*/ 69 w 148"/>
                  <a:gd name="T39" fmla="*/ 384 h 414"/>
                  <a:gd name="T40" fmla="*/ 54 w 148"/>
                  <a:gd name="T41" fmla="*/ 372 h 414"/>
                  <a:gd name="T42" fmla="*/ 54 w 148"/>
                  <a:gd name="T43" fmla="*/ 305 h 414"/>
                  <a:gd name="T44" fmla="*/ 52 w 148"/>
                  <a:gd name="T45" fmla="*/ 289 h 414"/>
                  <a:gd name="T46" fmla="*/ 44 w 148"/>
                  <a:gd name="T47" fmla="*/ 225 h 414"/>
                  <a:gd name="T48" fmla="*/ 40 w 148"/>
                  <a:gd name="T49" fmla="*/ 197 h 414"/>
                  <a:gd name="T50" fmla="*/ 43 w 148"/>
                  <a:gd name="T51" fmla="*/ 179 h 414"/>
                  <a:gd name="T52" fmla="*/ 39 w 148"/>
                  <a:gd name="T53" fmla="*/ 164 h 414"/>
                  <a:gd name="T54" fmla="*/ 44 w 148"/>
                  <a:gd name="T55" fmla="*/ 141 h 414"/>
                  <a:gd name="T56" fmla="*/ 37 w 148"/>
                  <a:gd name="T57" fmla="*/ 139 h 414"/>
                  <a:gd name="T58" fmla="*/ 31 w 148"/>
                  <a:gd name="T59" fmla="*/ 160 h 414"/>
                  <a:gd name="T60" fmla="*/ 15 w 148"/>
                  <a:gd name="T61" fmla="*/ 199 h 414"/>
                  <a:gd name="T62" fmla="*/ 20 w 148"/>
                  <a:gd name="T63" fmla="*/ 224 h 414"/>
                  <a:gd name="T64" fmla="*/ 11 w 148"/>
                  <a:gd name="T65" fmla="*/ 220 h 414"/>
                  <a:gd name="T66" fmla="*/ 15 w 148"/>
                  <a:gd name="T67" fmla="*/ 233 h 414"/>
                  <a:gd name="T68" fmla="*/ 13 w 148"/>
                  <a:gd name="T69" fmla="*/ 238 h 414"/>
                  <a:gd name="T70" fmla="*/ 2 w 148"/>
                  <a:gd name="T71" fmla="*/ 218 h 414"/>
                  <a:gd name="T72" fmla="*/ 3 w 148"/>
                  <a:gd name="T73" fmla="*/ 188 h 414"/>
                  <a:gd name="T74" fmla="*/ 7 w 148"/>
                  <a:gd name="T75" fmla="*/ 163 h 414"/>
                  <a:gd name="T76" fmla="*/ 11 w 148"/>
                  <a:gd name="T77" fmla="*/ 145 h 414"/>
                  <a:gd name="T78" fmla="*/ 30 w 148"/>
                  <a:gd name="T79" fmla="*/ 72 h 414"/>
                  <a:gd name="T80" fmla="*/ 63 w 148"/>
                  <a:gd name="T81" fmla="*/ 47 h 414"/>
                  <a:gd name="T82" fmla="*/ 58 w 148"/>
                  <a:gd name="T83" fmla="*/ 30 h 414"/>
                  <a:gd name="T84" fmla="*/ 93 w 148"/>
                  <a:gd name="T85" fmla="*/ 5 h 414"/>
                  <a:gd name="T86" fmla="*/ 103 w 148"/>
                  <a:gd name="T87" fmla="*/ 26 h 414"/>
                  <a:gd name="T88" fmla="*/ 103 w 148"/>
                  <a:gd name="T89" fmla="*/ 34 h 414"/>
                  <a:gd name="T90" fmla="*/ 88 w 148"/>
                  <a:gd name="T91" fmla="*/ 296 h 414"/>
                  <a:gd name="T92" fmla="*/ 88 w 148"/>
                  <a:gd name="T93" fmla="*/ 260 h 414"/>
                  <a:gd name="T94" fmla="*/ 87 w 148"/>
                  <a:gd name="T95" fmla="*/ 242 h 414"/>
                  <a:gd name="T96" fmla="*/ 88 w 148"/>
                  <a:gd name="T97" fmla="*/ 297 h 414"/>
                  <a:gd name="T98" fmla="*/ 133 w 148"/>
                  <a:gd name="T99" fmla="*/ 193 h 414"/>
                  <a:gd name="T100" fmla="*/ 128 w 148"/>
                  <a:gd name="T101" fmla="*/ 162 h 414"/>
                  <a:gd name="T102" fmla="*/ 123 w 148"/>
                  <a:gd name="T103" fmla="*/ 135 h 414"/>
                  <a:gd name="T104" fmla="*/ 125 w 148"/>
                  <a:gd name="T105" fmla="*/ 151 h 414"/>
                  <a:gd name="T106" fmla="*/ 124 w 148"/>
                  <a:gd name="T107" fmla="*/ 170 h 414"/>
                  <a:gd name="T108" fmla="*/ 126 w 148"/>
                  <a:gd name="T109" fmla="*/ 182 h 414"/>
                  <a:gd name="T110" fmla="*/ 129 w 148"/>
                  <a:gd name="T111" fmla="*/ 198 h 414"/>
                  <a:gd name="T112" fmla="*/ 122 w 148"/>
                  <a:gd name="T113" fmla="*/ 166 h 414"/>
                  <a:gd name="T114" fmla="*/ 122 w 148"/>
                  <a:gd name="T115" fmla="*/ 167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414">
                    <a:moveTo>
                      <a:pt x="105" y="42"/>
                    </a:moveTo>
                    <a:cubicBezTo>
                      <a:pt x="105" y="42"/>
                      <a:pt x="105" y="42"/>
                      <a:pt x="105" y="42"/>
                    </a:cubicBezTo>
                    <a:cubicBezTo>
                      <a:pt x="106" y="43"/>
                      <a:pt x="105" y="42"/>
                      <a:pt x="105" y="42"/>
                    </a:cubicBezTo>
                    <a:cubicBezTo>
                      <a:pt x="105" y="42"/>
                      <a:pt x="105" y="43"/>
                      <a:pt x="105" y="43"/>
                    </a:cubicBezTo>
                    <a:cubicBezTo>
                      <a:pt x="105" y="43"/>
                      <a:pt x="105" y="43"/>
                      <a:pt x="105" y="43"/>
                    </a:cubicBezTo>
                    <a:cubicBezTo>
                      <a:pt x="105" y="44"/>
                      <a:pt x="105" y="44"/>
                      <a:pt x="105" y="44"/>
                    </a:cubicBezTo>
                    <a:cubicBezTo>
                      <a:pt x="104" y="44"/>
                      <a:pt x="104" y="44"/>
                      <a:pt x="104" y="44"/>
                    </a:cubicBezTo>
                    <a:cubicBezTo>
                      <a:pt x="104" y="44"/>
                      <a:pt x="104" y="44"/>
                      <a:pt x="104" y="44"/>
                    </a:cubicBezTo>
                    <a:cubicBezTo>
                      <a:pt x="103" y="45"/>
                      <a:pt x="103" y="45"/>
                      <a:pt x="103" y="45"/>
                    </a:cubicBezTo>
                    <a:cubicBezTo>
                      <a:pt x="102" y="45"/>
                      <a:pt x="102" y="45"/>
                      <a:pt x="102" y="45"/>
                    </a:cubicBezTo>
                    <a:cubicBezTo>
                      <a:pt x="102" y="45"/>
                      <a:pt x="102" y="45"/>
                      <a:pt x="102" y="45"/>
                    </a:cubicBezTo>
                    <a:cubicBezTo>
                      <a:pt x="102" y="45"/>
                      <a:pt x="102" y="45"/>
                      <a:pt x="102" y="45"/>
                    </a:cubicBezTo>
                    <a:cubicBezTo>
                      <a:pt x="101" y="46"/>
                      <a:pt x="101" y="46"/>
                      <a:pt x="101" y="46"/>
                    </a:cubicBezTo>
                    <a:cubicBezTo>
                      <a:pt x="101" y="46"/>
                      <a:pt x="101" y="46"/>
                      <a:pt x="101" y="46"/>
                    </a:cubicBezTo>
                    <a:cubicBezTo>
                      <a:pt x="100" y="47"/>
                      <a:pt x="100" y="47"/>
                      <a:pt x="100" y="47"/>
                    </a:cubicBezTo>
                    <a:cubicBezTo>
                      <a:pt x="100" y="47"/>
                      <a:pt x="100" y="48"/>
                      <a:pt x="100" y="48"/>
                    </a:cubicBezTo>
                    <a:cubicBezTo>
                      <a:pt x="100" y="48"/>
                      <a:pt x="100" y="49"/>
                      <a:pt x="100" y="49"/>
                    </a:cubicBezTo>
                    <a:cubicBezTo>
                      <a:pt x="100" y="49"/>
                      <a:pt x="100" y="49"/>
                      <a:pt x="100" y="49"/>
                    </a:cubicBezTo>
                    <a:cubicBezTo>
                      <a:pt x="100" y="50"/>
                      <a:pt x="100" y="50"/>
                      <a:pt x="100" y="50"/>
                    </a:cubicBezTo>
                    <a:cubicBezTo>
                      <a:pt x="100" y="51"/>
                      <a:pt x="100" y="51"/>
                      <a:pt x="100" y="51"/>
                    </a:cubicBezTo>
                    <a:cubicBezTo>
                      <a:pt x="100" y="53"/>
                      <a:pt x="100" y="53"/>
                      <a:pt x="100" y="53"/>
                    </a:cubicBezTo>
                    <a:cubicBezTo>
                      <a:pt x="100" y="54"/>
                      <a:pt x="100" y="54"/>
                      <a:pt x="100" y="54"/>
                    </a:cubicBezTo>
                    <a:cubicBezTo>
                      <a:pt x="99" y="55"/>
                      <a:pt x="99" y="55"/>
                      <a:pt x="99" y="55"/>
                    </a:cubicBezTo>
                    <a:cubicBezTo>
                      <a:pt x="99" y="55"/>
                      <a:pt x="112" y="61"/>
                      <a:pt x="115" y="61"/>
                    </a:cubicBezTo>
                    <a:cubicBezTo>
                      <a:pt x="117" y="62"/>
                      <a:pt x="124" y="65"/>
                      <a:pt x="125" y="65"/>
                    </a:cubicBezTo>
                    <a:cubicBezTo>
                      <a:pt x="126" y="66"/>
                      <a:pt x="127" y="67"/>
                      <a:pt x="128" y="67"/>
                    </a:cubicBezTo>
                    <a:cubicBezTo>
                      <a:pt x="128" y="68"/>
                      <a:pt x="129" y="69"/>
                      <a:pt x="129" y="69"/>
                    </a:cubicBezTo>
                    <a:cubicBezTo>
                      <a:pt x="130" y="70"/>
                      <a:pt x="132" y="74"/>
                      <a:pt x="133" y="76"/>
                    </a:cubicBezTo>
                    <a:cubicBezTo>
                      <a:pt x="134" y="78"/>
                      <a:pt x="137" y="84"/>
                      <a:pt x="138" y="87"/>
                    </a:cubicBezTo>
                    <a:cubicBezTo>
                      <a:pt x="139" y="90"/>
                      <a:pt x="140" y="97"/>
                      <a:pt x="140" y="100"/>
                    </a:cubicBezTo>
                    <a:cubicBezTo>
                      <a:pt x="140" y="104"/>
                      <a:pt x="143" y="112"/>
                      <a:pt x="143" y="115"/>
                    </a:cubicBezTo>
                    <a:cubicBezTo>
                      <a:pt x="143" y="117"/>
                      <a:pt x="144" y="124"/>
                      <a:pt x="144" y="127"/>
                    </a:cubicBezTo>
                    <a:cubicBezTo>
                      <a:pt x="145" y="130"/>
                      <a:pt x="145" y="133"/>
                      <a:pt x="146" y="135"/>
                    </a:cubicBezTo>
                    <a:cubicBezTo>
                      <a:pt x="146" y="138"/>
                      <a:pt x="146" y="141"/>
                      <a:pt x="146" y="143"/>
                    </a:cubicBezTo>
                    <a:cubicBezTo>
                      <a:pt x="146" y="144"/>
                      <a:pt x="147" y="148"/>
                      <a:pt x="147" y="149"/>
                    </a:cubicBezTo>
                    <a:cubicBezTo>
                      <a:pt x="147" y="150"/>
                      <a:pt x="147" y="151"/>
                      <a:pt x="147" y="151"/>
                    </a:cubicBezTo>
                    <a:cubicBezTo>
                      <a:pt x="147" y="152"/>
                      <a:pt x="147" y="152"/>
                      <a:pt x="147" y="154"/>
                    </a:cubicBezTo>
                    <a:cubicBezTo>
                      <a:pt x="148" y="155"/>
                      <a:pt x="148" y="157"/>
                      <a:pt x="148" y="159"/>
                    </a:cubicBezTo>
                    <a:cubicBezTo>
                      <a:pt x="148" y="161"/>
                      <a:pt x="148" y="166"/>
                      <a:pt x="148" y="166"/>
                    </a:cubicBezTo>
                    <a:cubicBezTo>
                      <a:pt x="148" y="167"/>
                      <a:pt x="148" y="168"/>
                      <a:pt x="148" y="169"/>
                    </a:cubicBezTo>
                    <a:cubicBezTo>
                      <a:pt x="148" y="169"/>
                      <a:pt x="148" y="173"/>
                      <a:pt x="148" y="174"/>
                    </a:cubicBezTo>
                    <a:cubicBezTo>
                      <a:pt x="148" y="176"/>
                      <a:pt x="148" y="178"/>
                      <a:pt x="148" y="179"/>
                    </a:cubicBezTo>
                    <a:cubicBezTo>
                      <a:pt x="147" y="180"/>
                      <a:pt x="148" y="180"/>
                      <a:pt x="148" y="181"/>
                    </a:cubicBezTo>
                    <a:cubicBezTo>
                      <a:pt x="148" y="182"/>
                      <a:pt x="148" y="183"/>
                      <a:pt x="148" y="184"/>
                    </a:cubicBezTo>
                    <a:cubicBezTo>
                      <a:pt x="148" y="185"/>
                      <a:pt x="147" y="186"/>
                      <a:pt x="147" y="187"/>
                    </a:cubicBezTo>
                    <a:cubicBezTo>
                      <a:pt x="147" y="188"/>
                      <a:pt x="146" y="189"/>
                      <a:pt x="146" y="192"/>
                    </a:cubicBezTo>
                    <a:cubicBezTo>
                      <a:pt x="146" y="194"/>
                      <a:pt x="147" y="197"/>
                      <a:pt x="147" y="197"/>
                    </a:cubicBezTo>
                    <a:cubicBezTo>
                      <a:pt x="147" y="197"/>
                      <a:pt x="147" y="197"/>
                      <a:pt x="147" y="197"/>
                    </a:cubicBezTo>
                    <a:cubicBezTo>
                      <a:pt x="148" y="198"/>
                      <a:pt x="148" y="198"/>
                      <a:pt x="148" y="198"/>
                    </a:cubicBezTo>
                    <a:cubicBezTo>
                      <a:pt x="148" y="198"/>
                      <a:pt x="148" y="198"/>
                      <a:pt x="148" y="198"/>
                    </a:cubicBezTo>
                    <a:cubicBezTo>
                      <a:pt x="148" y="198"/>
                      <a:pt x="148" y="198"/>
                      <a:pt x="148" y="198"/>
                    </a:cubicBezTo>
                    <a:cubicBezTo>
                      <a:pt x="148" y="199"/>
                      <a:pt x="148" y="199"/>
                      <a:pt x="148" y="199"/>
                    </a:cubicBezTo>
                    <a:cubicBezTo>
                      <a:pt x="148" y="200"/>
                      <a:pt x="148" y="200"/>
                      <a:pt x="148" y="200"/>
                    </a:cubicBezTo>
                    <a:cubicBezTo>
                      <a:pt x="148" y="200"/>
                      <a:pt x="148" y="200"/>
                      <a:pt x="148" y="200"/>
                    </a:cubicBezTo>
                    <a:cubicBezTo>
                      <a:pt x="148" y="200"/>
                      <a:pt x="148" y="201"/>
                      <a:pt x="148" y="201"/>
                    </a:cubicBezTo>
                    <a:cubicBezTo>
                      <a:pt x="148" y="202"/>
                      <a:pt x="148" y="202"/>
                      <a:pt x="147" y="203"/>
                    </a:cubicBezTo>
                    <a:cubicBezTo>
                      <a:pt x="147" y="204"/>
                      <a:pt x="146" y="205"/>
                      <a:pt x="146" y="205"/>
                    </a:cubicBezTo>
                    <a:cubicBezTo>
                      <a:pt x="146" y="205"/>
                      <a:pt x="146" y="206"/>
                      <a:pt x="146" y="207"/>
                    </a:cubicBezTo>
                    <a:cubicBezTo>
                      <a:pt x="146" y="208"/>
                      <a:pt x="146" y="212"/>
                      <a:pt x="145" y="213"/>
                    </a:cubicBezTo>
                    <a:cubicBezTo>
                      <a:pt x="145" y="214"/>
                      <a:pt x="145" y="217"/>
                      <a:pt x="145" y="218"/>
                    </a:cubicBezTo>
                    <a:cubicBezTo>
                      <a:pt x="144" y="219"/>
                      <a:pt x="144" y="220"/>
                      <a:pt x="143" y="221"/>
                    </a:cubicBezTo>
                    <a:cubicBezTo>
                      <a:pt x="142" y="222"/>
                      <a:pt x="141" y="222"/>
                      <a:pt x="141" y="222"/>
                    </a:cubicBezTo>
                    <a:cubicBezTo>
                      <a:pt x="140" y="222"/>
                      <a:pt x="140" y="222"/>
                      <a:pt x="140" y="222"/>
                    </a:cubicBezTo>
                    <a:cubicBezTo>
                      <a:pt x="140" y="224"/>
                      <a:pt x="140" y="224"/>
                      <a:pt x="140" y="224"/>
                    </a:cubicBezTo>
                    <a:cubicBezTo>
                      <a:pt x="140" y="224"/>
                      <a:pt x="139" y="224"/>
                      <a:pt x="138" y="224"/>
                    </a:cubicBezTo>
                    <a:cubicBezTo>
                      <a:pt x="138" y="225"/>
                      <a:pt x="137" y="225"/>
                      <a:pt x="137" y="225"/>
                    </a:cubicBezTo>
                    <a:cubicBezTo>
                      <a:pt x="137" y="225"/>
                      <a:pt x="136" y="226"/>
                      <a:pt x="136" y="226"/>
                    </a:cubicBezTo>
                    <a:cubicBezTo>
                      <a:pt x="136" y="227"/>
                      <a:pt x="134" y="227"/>
                      <a:pt x="133" y="227"/>
                    </a:cubicBezTo>
                    <a:cubicBezTo>
                      <a:pt x="133" y="227"/>
                      <a:pt x="131" y="227"/>
                      <a:pt x="131" y="227"/>
                    </a:cubicBezTo>
                    <a:cubicBezTo>
                      <a:pt x="131" y="227"/>
                      <a:pt x="130" y="228"/>
                      <a:pt x="130" y="228"/>
                    </a:cubicBezTo>
                    <a:cubicBezTo>
                      <a:pt x="129" y="229"/>
                      <a:pt x="129" y="229"/>
                      <a:pt x="129" y="229"/>
                    </a:cubicBezTo>
                    <a:cubicBezTo>
                      <a:pt x="129" y="229"/>
                      <a:pt x="129" y="231"/>
                      <a:pt x="129" y="234"/>
                    </a:cubicBezTo>
                    <a:cubicBezTo>
                      <a:pt x="129" y="236"/>
                      <a:pt x="128" y="244"/>
                      <a:pt x="128" y="247"/>
                    </a:cubicBezTo>
                    <a:cubicBezTo>
                      <a:pt x="127" y="250"/>
                      <a:pt x="127" y="252"/>
                      <a:pt x="126" y="256"/>
                    </a:cubicBezTo>
                    <a:cubicBezTo>
                      <a:pt x="126" y="258"/>
                      <a:pt x="125" y="261"/>
                      <a:pt x="125" y="263"/>
                    </a:cubicBezTo>
                    <a:cubicBezTo>
                      <a:pt x="125" y="266"/>
                      <a:pt x="125" y="268"/>
                      <a:pt x="125" y="268"/>
                    </a:cubicBezTo>
                    <a:cubicBezTo>
                      <a:pt x="125" y="269"/>
                      <a:pt x="126" y="273"/>
                      <a:pt x="126" y="273"/>
                    </a:cubicBezTo>
                    <a:cubicBezTo>
                      <a:pt x="126" y="274"/>
                      <a:pt x="125" y="277"/>
                      <a:pt x="125" y="278"/>
                    </a:cubicBezTo>
                    <a:cubicBezTo>
                      <a:pt x="124" y="280"/>
                      <a:pt x="123" y="283"/>
                      <a:pt x="123" y="283"/>
                    </a:cubicBezTo>
                    <a:cubicBezTo>
                      <a:pt x="123" y="283"/>
                      <a:pt x="123" y="284"/>
                      <a:pt x="124" y="284"/>
                    </a:cubicBezTo>
                    <a:cubicBezTo>
                      <a:pt x="125" y="284"/>
                      <a:pt x="125" y="285"/>
                      <a:pt x="125" y="286"/>
                    </a:cubicBezTo>
                    <a:cubicBezTo>
                      <a:pt x="125" y="286"/>
                      <a:pt x="125" y="289"/>
                      <a:pt x="124" y="289"/>
                    </a:cubicBezTo>
                    <a:cubicBezTo>
                      <a:pt x="124" y="290"/>
                      <a:pt x="121" y="293"/>
                      <a:pt x="121" y="294"/>
                    </a:cubicBezTo>
                    <a:cubicBezTo>
                      <a:pt x="120" y="295"/>
                      <a:pt x="123" y="298"/>
                      <a:pt x="123" y="298"/>
                    </a:cubicBezTo>
                    <a:cubicBezTo>
                      <a:pt x="124" y="298"/>
                      <a:pt x="124" y="299"/>
                      <a:pt x="124" y="300"/>
                    </a:cubicBezTo>
                    <a:cubicBezTo>
                      <a:pt x="124" y="302"/>
                      <a:pt x="124" y="309"/>
                      <a:pt x="124" y="313"/>
                    </a:cubicBezTo>
                    <a:cubicBezTo>
                      <a:pt x="123" y="317"/>
                      <a:pt x="119" y="335"/>
                      <a:pt x="117" y="339"/>
                    </a:cubicBezTo>
                    <a:cubicBezTo>
                      <a:pt x="116" y="343"/>
                      <a:pt x="116" y="345"/>
                      <a:pt x="116" y="347"/>
                    </a:cubicBezTo>
                    <a:cubicBezTo>
                      <a:pt x="116" y="349"/>
                      <a:pt x="116" y="353"/>
                      <a:pt x="116" y="354"/>
                    </a:cubicBezTo>
                    <a:cubicBezTo>
                      <a:pt x="116" y="354"/>
                      <a:pt x="115" y="358"/>
                      <a:pt x="115" y="359"/>
                    </a:cubicBezTo>
                    <a:cubicBezTo>
                      <a:pt x="115" y="360"/>
                      <a:pt x="115" y="363"/>
                      <a:pt x="115" y="365"/>
                    </a:cubicBezTo>
                    <a:cubicBezTo>
                      <a:pt x="116" y="367"/>
                      <a:pt x="116" y="372"/>
                      <a:pt x="116" y="373"/>
                    </a:cubicBezTo>
                    <a:cubicBezTo>
                      <a:pt x="116" y="373"/>
                      <a:pt x="115" y="373"/>
                      <a:pt x="115" y="374"/>
                    </a:cubicBezTo>
                    <a:cubicBezTo>
                      <a:pt x="114" y="374"/>
                      <a:pt x="113" y="375"/>
                      <a:pt x="112" y="375"/>
                    </a:cubicBezTo>
                    <a:cubicBezTo>
                      <a:pt x="111" y="375"/>
                      <a:pt x="111" y="377"/>
                      <a:pt x="112" y="378"/>
                    </a:cubicBezTo>
                    <a:cubicBezTo>
                      <a:pt x="112" y="378"/>
                      <a:pt x="112" y="379"/>
                      <a:pt x="112" y="380"/>
                    </a:cubicBezTo>
                    <a:cubicBezTo>
                      <a:pt x="112" y="380"/>
                      <a:pt x="112" y="381"/>
                      <a:pt x="112" y="382"/>
                    </a:cubicBezTo>
                    <a:cubicBezTo>
                      <a:pt x="112" y="384"/>
                      <a:pt x="111" y="386"/>
                      <a:pt x="111" y="386"/>
                    </a:cubicBezTo>
                    <a:cubicBezTo>
                      <a:pt x="110" y="387"/>
                      <a:pt x="111" y="389"/>
                      <a:pt x="111" y="389"/>
                    </a:cubicBezTo>
                    <a:cubicBezTo>
                      <a:pt x="112" y="390"/>
                      <a:pt x="112" y="390"/>
                      <a:pt x="112" y="390"/>
                    </a:cubicBezTo>
                    <a:cubicBezTo>
                      <a:pt x="112" y="390"/>
                      <a:pt x="112" y="391"/>
                      <a:pt x="112" y="391"/>
                    </a:cubicBezTo>
                    <a:cubicBezTo>
                      <a:pt x="112" y="391"/>
                      <a:pt x="112" y="392"/>
                      <a:pt x="112" y="393"/>
                    </a:cubicBezTo>
                    <a:cubicBezTo>
                      <a:pt x="113" y="394"/>
                      <a:pt x="114" y="397"/>
                      <a:pt x="114" y="398"/>
                    </a:cubicBezTo>
                    <a:cubicBezTo>
                      <a:pt x="114" y="398"/>
                      <a:pt x="114" y="399"/>
                      <a:pt x="115" y="400"/>
                    </a:cubicBezTo>
                    <a:cubicBezTo>
                      <a:pt x="115" y="401"/>
                      <a:pt x="117" y="403"/>
                      <a:pt x="118" y="404"/>
                    </a:cubicBezTo>
                    <a:cubicBezTo>
                      <a:pt x="119" y="405"/>
                      <a:pt x="119" y="408"/>
                      <a:pt x="119" y="408"/>
                    </a:cubicBezTo>
                    <a:cubicBezTo>
                      <a:pt x="119" y="408"/>
                      <a:pt x="120" y="409"/>
                      <a:pt x="120" y="409"/>
                    </a:cubicBezTo>
                    <a:cubicBezTo>
                      <a:pt x="121" y="409"/>
                      <a:pt x="121" y="410"/>
                      <a:pt x="120" y="411"/>
                    </a:cubicBezTo>
                    <a:cubicBezTo>
                      <a:pt x="120" y="412"/>
                      <a:pt x="119" y="413"/>
                      <a:pt x="118" y="413"/>
                    </a:cubicBezTo>
                    <a:cubicBezTo>
                      <a:pt x="116" y="414"/>
                      <a:pt x="109" y="414"/>
                      <a:pt x="103" y="414"/>
                    </a:cubicBezTo>
                    <a:cubicBezTo>
                      <a:pt x="96" y="414"/>
                      <a:pt x="94" y="412"/>
                      <a:pt x="94" y="411"/>
                    </a:cubicBezTo>
                    <a:cubicBezTo>
                      <a:pt x="94" y="410"/>
                      <a:pt x="94" y="408"/>
                      <a:pt x="95" y="407"/>
                    </a:cubicBezTo>
                    <a:cubicBezTo>
                      <a:pt x="95" y="406"/>
                      <a:pt x="94" y="404"/>
                      <a:pt x="94" y="403"/>
                    </a:cubicBezTo>
                    <a:cubicBezTo>
                      <a:pt x="94" y="403"/>
                      <a:pt x="94" y="402"/>
                      <a:pt x="93" y="401"/>
                    </a:cubicBezTo>
                    <a:cubicBezTo>
                      <a:pt x="92" y="400"/>
                      <a:pt x="91" y="398"/>
                      <a:pt x="91" y="398"/>
                    </a:cubicBezTo>
                    <a:cubicBezTo>
                      <a:pt x="91" y="398"/>
                      <a:pt x="91" y="395"/>
                      <a:pt x="91" y="394"/>
                    </a:cubicBezTo>
                    <a:cubicBezTo>
                      <a:pt x="91" y="393"/>
                      <a:pt x="91" y="392"/>
                      <a:pt x="91" y="392"/>
                    </a:cubicBezTo>
                    <a:cubicBezTo>
                      <a:pt x="92" y="389"/>
                      <a:pt x="92" y="389"/>
                      <a:pt x="92" y="389"/>
                    </a:cubicBezTo>
                    <a:cubicBezTo>
                      <a:pt x="93" y="388"/>
                      <a:pt x="93" y="388"/>
                      <a:pt x="93" y="388"/>
                    </a:cubicBezTo>
                    <a:cubicBezTo>
                      <a:pt x="93" y="388"/>
                      <a:pt x="93" y="388"/>
                      <a:pt x="93" y="387"/>
                    </a:cubicBezTo>
                    <a:cubicBezTo>
                      <a:pt x="93" y="386"/>
                      <a:pt x="94" y="385"/>
                      <a:pt x="94" y="384"/>
                    </a:cubicBezTo>
                    <a:cubicBezTo>
                      <a:pt x="94" y="384"/>
                      <a:pt x="94" y="382"/>
                      <a:pt x="94" y="381"/>
                    </a:cubicBezTo>
                    <a:cubicBezTo>
                      <a:pt x="94" y="380"/>
                      <a:pt x="95" y="377"/>
                      <a:pt x="95" y="377"/>
                    </a:cubicBezTo>
                    <a:cubicBezTo>
                      <a:pt x="95" y="376"/>
                      <a:pt x="95" y="376"/>
                      <a:pt x="95" y="376"/>
                    </a:cubicBezTo>
                    <a:cubicBezTo>
                      <a:pt x="95" y="375"/>
                      <a:pt x="95" y="375"/>
                      <a:pt x="95" y="375"/>
                    </a:cubicBezTo>
                    <a:cubicBezTo>
                      <a:pt x="94" y="375"/>
                      <a:pt x="94" y="375"/>
                      <a:pt x="94" y="375"/>
                    </a:cubicBezTo>
                    <a:cubicBezTo>
                      <a:pt x="94" y="374"/>
                      <a:pt x="94" y="374"/>
                      <a:pt x="94" y="374"/>
                    </a:cubicBezTo>
                    <a:cubicBezTo>
                      <a:pt x="94" y="374"/>
                      <a:pt x="93" y="367"/>
                      <a:pt x="92" y="366"/>
                    </a:cubicBezTo>
                    <a:cubicBezTo>
                      <a:pt x="92" y="364"/>
                      <a:pt x="90" y="359"/>
                      <a:pt x="90" y="357"/>
                    </a:cubicBezTo>
                    <a:cubicBezTo>
                      <a:pt x="89" y="356"/>
                      <a:pt x="87" y="348"/>
                      <a:pt x="87" y="348"/>
                    </a:cubicBezTo>
                    <a:cubicBezTo>
                      <a:pt x="87" y="348"/>
                      <a:pt x="87" y="351"/>
                      <a:pt x="87" y="353"/>
                    </a:cubicBezTo>
                    <a:cubicBezTo>
                      <a:pt x="87" y="356"/>
                      <a:pt x="88" y="363"/>
                      <a:pt x="88" y="367"/>
                    </a:cubicBezTo>
                    <a:cubicBezTo>
                      <a:pt x="88" y="370"/>
                      <a:pt x="89" y="379"/>
                      <a:pt x="89" y="379"/>
                    </a:cubicBezTo>
                    <a:cubicBezTo>
                      <a:pt x="89" y="380"/>
                      <a:pt x="89" y="380"/>
                      <a:pt x="89" y="380"/>
                    </a:cubicBezTo>
                    <a:cubicBezTo>
                      <a:pt x="88" y="380"/>
                      <a:pt x="88" y="380"/>
                      <a:pt x="88" y="380"/>
                    </a:cubicBezTo>
                    <a:cubicBezTo>
                      <a:pt x="86" y="382"/>
                      <a:pt x="86" y="382"/>
                      <a:pt x="86" y="382"/>
                    </a:cubicBezTo>
                    <a:cubicBezTo>
                      <a:pt x="86" y="382"/>
                      <a:pt x="87" y="386"/>
                      <a:pt x="87" y="388"/>
                    </a:cubicBezTo>
                    <a:cubicBezTo>
                      <a:pt x="87" y="389"/>
                      <a:pt x="89" y="390"/>
                      <a:pt x="89" y="391"/>
                    </a:cubicBezTo>
                    <a:cubicBezTo>
                      <a:pt x="90" y="391"/>
                      <a:pt x="90" y="392"/>
                      <a:pt x="90" y="392"/>
                    </a:cubicBezTo>
                    <a:cubicBezTo>
                      <a:pt x="90" y="393"/>
                      <a:pt x="90" y="395"/>
                      <a:pt x="90" y="397"/>
                    </a:cubicBezTo>
                    <a:cubicBezTo>
                      <a:pt x="90" y="398"/>
                      <a:pt x="89" y="399"/>
                      <a:pt x="89" y="400"/>
                    </a:cubicBezTo>
                    <a:cubicBezTo>
                      <a:pt x="89" y="402"/>
                      <a:pt x="89" y="403"/>
                      <a:pt x="89" y="403"/>
                    </a:cubicBezTo>
                    <a:cubicBezTo>
                      <a:pt x="89" y="403"/>
                      <a:pt x="89" y="405"/>
                      <a:pt x="89" y="405"/>
                    </a:cubicBezTo>
                    <a:cubicBezTo>
                      <a:pt x="89" y="406"/>
                      <a:pt x="87" y="407"/>
                      <a:pt x="87" y="407"/>
                    </a:cubicBezTo>
                    <a:cubicBezTo>
                      <a:pt x="87" y="407"/>
                      <a:pt x="87" y="407"/>
                      <a:pt x="87" y="407"/>
                    </a:cubicBezTo>
                    <a:cubicBezTo>
                      <a:pt x="86" y="407"/>
                      <a:pt x="86" y="407"/>
                      <a:pt x="86" y="407"/>
                    </a:cubicBezTo>
                    <a:cubicBezTo>
                      <a:pt x="86" y="409"/>
                      <a:pt x="86" y="409"/>
                      <a:pt x="86" y="409"/>
                    </a:cubicBezTo>
                    <a:cubicBezTo>
                      <a:pt x="86" y="409"/>
                      <a:pt x="86" y="411"/>
                      <a:pt x="86" y="412"/>
                    </a:cubicBezTo>
                    <a:cubicBezTo>
                      <a:pt x="86" y="412"/>
                      <a:pt x="86" y="412"/>
                      <a:pt x="85" y="413"/>
                    </a:cubicBezTo>
                    <a:cubicBezTo>
                      <a:pt x="84" y="413"/>
                      <a:pt x="78" y="413"/>
                      <a:pt x="72" y="413"/>
                    </a:cubicBezTo>
                    <a:cubicBezTo>
                      <a:pt x="65" y="413"/>
                      <a:pt x="61" y="410"/>
                      <a:pt x="61" y="410"/>
                    </a:cubicBezTo>
                    <a:cubicBezTo>
                      <a:pt x="61" y="408"/>
                      <a:pt x="61" y="408"/>
                      <a:pt x="61" y="408"/>
                    </a:cubicBezTo>
                    <a:cubicBezTo>
                      <a:pt x="62" y="407"/>
                      <a:pt x="62" y="407"/>
                      <a:pt x="62" y="407"/>
                    </a:cubicBezTo>
                    <a:cubicBezTo>
                      <a:pt x="62" y="407"/>
                      <a:pt x="62" y="405"/>
                      <a:pt x="62" y="404"/>
                    </a:cubicBezTo>
                    <a:cubicBezTo>
                      <a:pt x="63" y="403"/>
                      <a:pt x="68" y="398"/>
                      <a:pt x="69" y="396"/>
                    </a:cubicBezTo>
                    <a:cubicBezTo>
                      <a:pt x="70" y="394"/>
                      <a:pt x="69" y="390"/>
                      <a:pt x="69" y="390"/>
                    </a:cubicBezTo>
                    <a:cubicBezTo>
                      <a:pt x="69" y="390"/>
                      <a:pt x="69" y="390"/>
                      <a:pt x="69" y="390"/>
                    </a:cubicBezTo>
                    <a:cubicBezTo>
                      <a:pt x="69" y="389"/>
                      <a:pt x="69" y="389"/>
                      <a:pt x="69" y="389"/>
                    </a:cubicBezTo>
                    <a:cubicBezTo>
                      <a:pt x="69" y="388"/>
                      <a:pt x="69" y="388"/>
                      <a:pt x="69" y="388"/>
                    </a:cubicBezTo>
                    <a:cubicBezTo>
                      <a:pt x="69" y="384"/>
                      <a:pt x="69" y="384"/>
                      <a:pt x="69" y="384"/>
                    </a:cubicBezTo>
                    <a:cubicBezTo>
                      <a:pt x="67" y="384"/>
                      <a:pt x="67" y="384"/>
                      <a:pt x="67" y="384"/>
                    </a:cubicBezTo>
                    <a:cubicBezTo>
                      <a:pt x="66" y="385"/>
                      <a:pt x="66" y="385"/>
                      <a:pt x="66" y="385"/>
                    </a:cubicBezTo>
                    <a:cubicBezTo>
                      <a:pt x="64" y="385"/>
                      <a:pt x="64" y="385"/>
                      <a:pt x="64" y="385"/>
                    </a:cubicBezTo>
                    <a:cubicBezTo>
                      <a:pt x="62" y="385"/>
                      <a:pt x="62" y="385"/>
                      <a:pt x="62" y="385"/>
                    </a:cubicBezTo>
                    <a:cubicBezTo>
                      <a:pt x="60" y="385"/>
                      <a:pt x="60" y="385"/>
                      <a:pt x="60" y="385"/>
                    </a:cubicBezTo>
                    <a:cubicBezTo>
                      <a:pt x="58" y="385"/>
                      <a:pt x="58" y="385"/>
                      <a:pt x="58" y="385"/>
                    </a:cubicBezTo>
                    <a:cubicBezTo>
                      <a:pt x="57" y="383"/>
                      <a:pt x="57" y="383"/>
                      <a:pt x="57" y="383"/>
                    </a:cubicBezTo>
                    <a:cubicBezTo>
                      <a:pt x="57" y="383"/>
                      <a:pt x="54" y="374"/>
                      <a:pt x="54" y="372"/>
                    </a:cubicBezTo>
                    <a:cubicBezTo>
                      <a:pt x="53" y="370"/>
                      <a:pt x="53" y="366"/>
                      <a:pt x="53" y="363"/>
                    </a:cubicBezTo>
                    <a:cubicBezTo>
                      <a:pt x="53" y="360"/>
                      <a:pt x="52" y="352"/>
                      <a:pt x="52" y="347"/>
                    </a:cubicBezTo>
                    <a:cubicBezTo>
                      <a:pt x="52" y="342"/>
                      <a:pt x="51" y="336"/>
                      <a:pt x="51" y="334"/>
                    </a:cubicBezTo>
                    <a:cubicBezTo>
                      <a:pt x="51" y="332"/>
                      <a:pt x="50" y="324"/>
                      <a:pt x="49" y="323"/>
                    </a:cubicBezTo>
                    <a:cubicBezTo>
                      <a:pt x="49" y="321"/>
                      <a:pt x="49" y="319"/>
                      <a:pt x="49" y="318"/>
                    </a:cubicBezTo>
                    <a:cubicBezTo>
                      <a:pt x="50" y="317"/>
                      <a:pt x="51" y="313"/>
                      <a:pt x="52" y="311"/>
                    </a:cubicBezTo>
                    <a:cubicBezTo>
                      <a:pt x="52" y="308"/>
                      <a:pt x="53" y="307"/>
                      <a:pt x="53" y="307"/>
                    </a:cubicBezTo>
                    <a:cubicBezTo>
                      <a:pt x="54" y="306"/>
                      <a:pt x="54" y="305"/>
                      <a:pt x="54" y="305"/>
                    </a:cubicBezTo>
                    <a:cubicBezTo>
                      <a:pt x="54" y="305"/>
                      <a:pt x="54" y="305"/>
                      <a:pt x="54" y="305"/>
                    </a:cubicBezTo>
                    <a:cubicBezTo>
                      <a:pt x="55" y="304"/>
                      <a:pt x="55" y="304"/>
                      <a:pt x="55" y="304"/>
                    </a:cubicBezTo>
                    <a:cubicBezTo>
                      <a:pt x="56" y="304"/>
                      <a:pt x="56" y="304"/>
                      <a:pt x="56" y="304"/>
                    </a:cubicBezTo>
                    <a:cubicBezTo>
                      <a:pt x="56" y="303"/>
                      <a:pt x="56" y="303"/>
                      <a:pt x="56" y="303"/>
                    </a:cubicBezTo>
                    <a:cubicBezTo>
                      <a:pt x="56" y="303"/>
                      <a:pt x="55" y="301"/>
                      <a:pt x="55" y="301"/>
                    </a:cubicBezTo>
                    <a:cubicBezTo>
                      <a:pt x="55" y="300"/>
                      <a:pt x="55" y="299"/>
                      <a:pt x="55" y="299"/>
                    </a:cubicBezTo>
                    <a:cubicBezTo>
                      <a:pt x="55" y="299"/>
                      <a:pt x="53" y="294"/>
                      <a:pt x="53" y="294"/>
                    </a:cubicBezTo>
                    <a:cubicBezTo>
                      <a:pt x="53" y="293"/>
                      <a:pt x="52" y="291"/>
                      <a:pt x="52" y="289"/>
                    </a:cubicBezTo>
                    <a:cubicBezTo>
                      <a:pt x="52" y="288"/>
                      <a:pt x="51" y="281"/>
                      <a:pt x="51" y="278"/>
                    </a:cubicBezTo>
                    <a:cubicBezTo>
                      <a:pt x="51" y="275"/>
                      <a:pt x="51" y="268"/>
                      <a:pt x="51" y="266"/>
                    </a:cubicBezTo>
                    <a:cubicBezTo>
                      <a:pt x="51" y="264"/>
                      <a:pt x="51" y="262"/>
                      <a:pt x="50" y="261"/>
                    </a:cubicBezTo>
                    <a:cubicBezTo>
                      <a:pt x="50" y="260"/>
                      <a:pt x="48" y="254"/>
                      <a:pt x="48" y="253"/>
                    </a:cubicBezTo>
                    <a:cubicBezTo>
                      <a:pt x="48" y="252"/>
                      <a:pt x="48" y="249"/>
                      <a:pt x="47" y="247"/>
                    </a:cubicBezTo>
                    <a:cubicBezTo>
                      <a:pt x="47" y="245"/>
                      <a:pt x="46" y="239"/>
                      <a:pt x="46" y="238"/>
                    </a:cubicBezTo>
                    <a:cubicBezTo>
                      <a:pt x="45" y="236"/>
                      <a:pt x="45" y="230"/>
                      <a:pt x="45" y="229"/>
                    </a:cubicBezTo>
                    <a:cubicBezTo>
                      <a:pt x="45" y="228"/>
                      <a:pt x="44" y="226"/>
                      <a:pt x="44" y="225"/>
                    </a:cubicBezTo>
                    <a:cubicBezTo>
                      <a:pt x="44" y="224"/>
                      <a:pt x="44" y="222"/>
                      <a:pt x="44" y="220"/>
                    </a:cubicBezTo>
                    <a:cubicBezTo>
                      <a:pt x="44" y="219"/>
                      <a:pt x="43" y="217"/>
                      <a:pt x="43" y="216"/>
                    </a:cubicBezTo>
                    <a:cubicBezTo>
                      <a:pt x="42" y="215"/>
                      <a:pt x="42" y="213"/>
                      <a:pt x="42" y="212"/>
                    </a:cubicBezTo>
                    <a:cubicBezTo>
                      <a:pt x="42" y="211"/>
                      <a:pt x="41" y="208"/>
                      <a:pt x="41" y="208"/>
                    </a:cubicBezTo>
                    <a:cubicBezTo>
                      <a:pt x="41" y="207"/>
                      <a:pt x="40" y="205"/>
                      <a:pt x="40" y="204"/>
                    </a:cubicBezTo>
                    <a:cubicBezTo>
                      <a:pt x="39" y="203"/>
                      <a:pt x="40" y="203"/>
                      <a:pt x="40" y="202"/>
                    </a:cubicBezTo>
                    <a:cubicBezTo>
                      <a:pt x="40" y="201"/>
                      <a:pt x="40" y="200"/>
                      <a:pt x="40" y="199"/>
                    </a:cubicBezTo>
                    <a:cubicBezTo>
                      <a:pt x="40" y="198"/>
                      <a:pt x="40" y="197"/>
                      <a:pt x="40" y="197"/>
                    </a:cubicBezTo>
                    <a:cubicBezTo>
                      <a:pt x="40" y="196"/>
                      <a:pt x="41" y="195"/>
                      <a:pt x="41" y="194"/>
                    </a:cubicBezTo>
                    <a:cubicBezTo>
                      <a:pt x="41" y="193"/>
                      <a:pt x="41" y="192"/>
                      <a:pt x="41" y="192"/>
                    </a:cubicBezTo>
                    <a:cubicBezTo>
                      <a:pt x="42" y="192"/>
                      <a:pt x="41" y="191"/>
                      <a:pt x="41" y="190"/>
                    </a:cubicBezTo>
                    <a:cubicBezTo>
                      <a:pt x="41" y="190"/>
                      <a:pt x="41" y="189"/>
                      <a:pt x="41" y="189"/>
                    </a:cubicBezTo>
                    <a:cubicBezTo>
                      <a:pt x="41" y="189"/>
                      <a:pt x="41" y="187"/>
                      <a:pt x="41" y="186"/>
                    </a:cubicBezTo>
                    <a:cubicBezTo>
                      <a:pt x="41" y="185"/>
                      <a:pt x="42" y="183"/>
                      <a:pt x="42" y="182"/>
                    </a:cubicBezTo>
                    <a:cubicBezTo>
                      <a:pt x="43" y="182"/>
                      <a:pt x="42" y="181"/>
                      <a:pt x="42" y="181"/>
                    </a:cubicBezTo>
                    <a:cubicBezTo>
                      <a:pt x="42" y="180"/>
                      <a:pt x="43" y="179"/>
                      <a:pt x="43" y="179"/>
                    </a:cubicBezTo>
                    <a:cubicBezTo>
                      <a:pt x="43" y="178"/>
                      <a:pt x="44" y="176"/>
                      <a:pt x="44" y="176"/>
                    </a:cubicBezTo>
                    <a:cubicBezTo>
                      <a:pt x="43" y="176"/>
                      <a:pt x="43" y="176"/>
                      <a:pt x="43" y="176"/>
                    </a:cubicBezTo>
                    <a:cubicBezTo>
                      <a:pt x="42" y="176"/>
                      <a:pt x="42" y="176"/>
                      <a:pt x="42" y="176"/>
                    </a:cubicBezTo>
                    <a:cubicBezTo>
                      <a:pt x="42" y="176"/>
                      <a:pt x="41" y="177"/>
                      <a:pt x="40" y="177"/>
                    </a:cubicBezTo>
                    <a:cubicBezTo>
                      <a:pt x="39" y="177"/>
                      <a:pt x="38" y="176"/>
                      <a:pt x="38" y="175"/>
                    </a:cubicBezTo>
                    <a:cubicBezTo>
                      <a:pt x="37" y="175"/>
                      <a:pt x="37" y="170"/>
                      <a:pt x="37" y="169"/>
                    </a:cubicBezTo>
                    <a:cubicBezTo>
                      <a:pt x="37" y="168"/>
                      <a:pt x="36" y="166"/>
                      <a:pt x="37" y="165"/>
                    </a:cubicBezTo>
                    <a:cubicBezTo>
                      <a:pt x="37" y="164"/>
                      <a:pt x="39" y="164"/>
                      <a:pt x="39" y="164"/>
                    </a:cubicBezTo>
                    <a:cubicBezTo>
                      <a:pt x="39" y="164"/>
                      <a:pt x="39" y="164"/>
                      <a:pt x="39" y="163"/>
                    </a:cubicBezTo>
                    <a:cubicBezTo>
                      <a:pt x="39" y="163"/>
                      <a:pt x="39" y="163"/>
                      <a:pt x="40" y="162"/>
                    </a:cubicBezTo>
                    <a:cubicBezTo>
                      <a:pt x="41" y="162"/>
                      <a:pt x="43" y="162"/>
                      <a:pt x="43" y="162"/>
                    </a:cubicBezTo>
                    <a:cubicBezTo>
                      <a:pt x="43" y="162"/>
                      <a:pt x="43" y="162"/>
                      <a:pt x="43" y="161"/>
                    </a:cubicBezTo>
                    <a:cubicBezTo>
                      <a:pt x="43" y="161"/>
                      <a:pt x="43" y="159"/>
                      <a:pt x="44" y="159"/>
                    </a:cubicBezTo>
                    <a:cubicBezTo>
                      <a:pt x="44" y="159"/>
                      <a:pt x="43" y="157"/>
                      <a:pt x="43" y="156"/>
                    </a:cubicBezTo>
                    <a:cubicBezTo>
                      <a:pt x="43" y="155"/>
                      <a:pt x="43" y="153"/>
                      <a:pt x="43" y="152"/>
                    </a:cubicBezTo>
                    <a:cubicBezTo>
                      <a:pt x="43" y="150"/>
                      <a:pt x="44" y="142"/>
                      <a:pt x="44" y="141"/>
                    </a:cubicBezTo>
                    <a:cubicBezTo>
                      <a:pt x="44" y="140"/>
                      <a:pt x="43" y="136"/>
                      <a:pt x="43" y="136"/>
                    </a:cubicBezTo>
                    <a:cubicBezTo>
                      <a:pt x="40" y="124"/>
                      <a:pt x="40" y="124"/>
                      <a:pt x="40" y="124"/>
                    </a:cubicBezTo>
                    <a:cubicBezTo>
                      <a:pt x="40" y="124"/>
                      <a:pt x="40" y="125"/>
                      <a:pt x="39" y="125"/>
                    </a:cubicBezTo>
                    <a:cubicBezTo>
                      <a:pt x="39" y="125"/>
                      <a:pt x="39" y="127"/>
                      <a:pt x="39" y="128"/>
                    </a:cubicBezTo>
                    <a:cubicBezTo>
                      <a:pt x="38" y="129"/>
                      <a:pt x="39" y="129"/>
                      <a:pt x="38" y="130"/>
                    </a:cubicBezTo>
                    <a:cubicBezTo>
                      <a:pt x="37" y="131"/>
                      <a:pt x="37" y="132"/>
                      <a:pt x="37" y="133"/>
                    </a:cubicBezTo>
                    <a:cubicBezTo>
                      <a:pt x="37" y="134"/>
                      <a:pt x="37" y="135"/>
                      <a:pt x="37" y="136"/>
                    </a:cubicBezTo>
                    <a:cubicBezTo>
                      <a:pt x="36" y="137"/>
                      <a:pt x="37" y="138"/>
                      <a:pt x="37" y="139"/>
                    </a:cubicBezTo>
                    <a:cubicBezTo>
                      <a:pt x="37" y="139"/>
                      <a:pt x="36" y="141"/>
                      <a:pt x="36" y="142"/>
                    </a:cubicBezTo>
                    <a:cubicBezTo>
                      <a:pt x="35" y="143"/>
                      <a:pt x="35" y="144"/>
                      <a:pt x="35" y="145"/>
                    </a:cubicBezTo>
                    <a:cubicBezTo>
                      <a:pt x="35" y="146"/>
                      <a:pt x="35" y="148"/>
                      <a:pt x="35" y="149"/>
                    </a:cubicBezTo>
                    <a:cubicBezTo>
                      <a:pt x="34" y="149"/>
                      <a:pt x="35" y="149"/>
                      <a:pt x="34" y="150"/>
                    </a:cubicBezTo>
                    <a:cubicBezTo>
                      <a:pt x="34" y="150"/>
                      <a:pt x="33" y="151"/>
                      <a:pt x="33" y="152"/>
                    </a:cubicBezTo>
                    <a:cubicBezTo>
                      <a:pt x="33" y="152"/>
                      <a:pt x="33" y="153"/>
                      <a:pt x="33" y="153"/>
                    </a:cubicBezTo>
                    <a:cubicBezTo>
                      <a:pt x="33" y="154"/>
                      <a:pt x="33" y="154"/>
                      <a:pt x="32" y="156"/>
                    </a:cubicBezTo>
                    <a:cubicBezTo>
                      <a:pt x="31" y="158"/>
                      <a:pt x="31" y="159"/>
                      <a:pt x="31" y="160"/>
                    </a:cubicBezTo>
                    <a:cubicBezTo>
                      <a:pt x="31" y="160"/>
                      <a:pt x="30" y="163"/>
                      <a:pt x="30" y="163"/>
                    </a:cubicBezTo>
                    <a:cubicBezTo>
                      <a:pt x="30" y="164"/>
                      <a:pt x="29" y="166"/>
                      <a:pt x="29" y="166"/>
                    </a:cubicBezTo>
                    <a:cubicBezTo>
                      <a:pt x="29" y="167"/>
                      <a:pt x="28" y="169"/>
                      <a:pt x="28" y="169"/>
                    </a:cubicBezTo>
                    <a:cubicBezTo>
                      <a:pt x="27" y="170"/>
                      <a:pt x="26" y="174"/>
                      <a:pt x="25" y="175"/>
                    </a:cubicBezTo>
                    <a:cubicBezTo>
                      <a:pt x="25" y="176"/>
                      <a:pt x="25" y="177"/>
                      <a:pt x="24" y="178"/>
                    </a:cubicBezTo>
                    <a:cubicBezTo>
                      <a:pt x="24" y="180"/>
                      <a:pt x="23" y="182"/>
                      <a:pt x="22" y="185"/>
                    </a:cubicBezTo>
                    <a:cubicBezTo>
                      <a:pt x="20" y="187"/>
                      <a:pt x="18" y="193"/>
                      <a:pt x="17" y="194"/>
                    </a:cubicBezTo>
                    <a:cubicBezTo>
                      <a:pt x="17" y="195"/>
                      <a:pt x="15" y="198"/>
                      <a:pt x="15" y="199"/>
                    </a:cubicBezTo>
                    <a:cubicBezTo>
                      <a:pt x="15" y="200"/>
                      <a:pt x="15" y="203"/>
                      <a:pt x="15" y="203"/>
                    </a:cubicBezTo>
                    <a:cubicBezTo>
                      <a:pt x="15" y="203"/>
                      <a:pt x="15" y="203"/>
                      <a:pt x="15" y="203"/>
                    </a:cubicBezTo>
                    <a:cubicBezTo>
                      <a:pt x="15" y="204"/>
                      <a:pt x="15" y="204"/>
                      <a:pt x="15" y="204"/>
                    </a:cubicBezTo>
                    <a:cubicBezTo>
                      <a:pt x="15" y="204"/>
                      <a:pt x="16" y="206"/>
                      <a:pt x="16" y="207"/>
                    </a:cubicBezTo>
                    <a:cubicBezTo>
                      <a:pt x="17" y="207"/>
                      <a:pt x="17" y="209"/>
                      <a:pt x="18" y="210"/>
                    </a:cubicBezTo>
                    <a:cubicBezTo>
                      <a:pt x="18" y="211"/>
                      <a:pt x="18" y="213"/>
                      <a:pt x="19" y="215"/>
                    </a:cubicBezTo>
                    <a:cubicBezTo>
                      <a:pt x="19" y="216"/>
                      <a:pt x="19" y="221"/>
                      <a:pt x="19" y="222"/>
                    </a:cubicBezTo>
                    <a:cubicBezTo>
                      <a:pt x="19" y="223"/>
                      <a:pt x="20" y="223"/>
                      <a:pt x="20" y="224"/>
                    </a:cubicBezTo>
                    <a:cubicBezTo>
                      <a:pt x="20" y="225"/>
                      <a:pt x="20" y="226"/>
                      <a:pt x="20" y="226"/>
                    </a:cubicBezTo>
                    <a:cubicBezTo>
                      <a:pt x="20" y="227"/>
                      <a:pt x="20" y="229"/>
                      <a:pt x="20" y="229"/>
                    </a:cubicBezTo>
                    <a:cubicBezTo>
                      <a:pt x="20" y="230"/>
                      <a:pt x="20" y="230"/>
                      <a:pt x="19" y="230"/>
                    </a:cubicBezTo>
                    <a:cubicBezTo>
                      <a:pt x="18" y="230"/>
                      <a:pt x="17" y="230"/>
                      <a:pt x="16" y="228"/>
                    </a:cubicBezTo>
                    <a:cubicBezTo>
                      <a:pt x="15" y="227"/>
                      <a:pt x="14" y="224"/>
                      <a:pt x="14" y="223"/>
                    </a:cubicBezTo>
                    <a:cubicBezTo>
                      <a:pt x="14" y="222"/>
                      <a:pt x="14" y="220"/>
                      <a:pt x="14" y="220"/>
                    </a:cubicBezTo>
                    <a:cubicBezTo>
                      <a:pt x="14" y="220"/>
                      <a:pt x="13" y="220"/>
                      <a:pt x="12" y="220"/>
                    </a:cubicBezTo>
                    <a:cubicBezTo>
                      <a:pt x="12" y="221"/>
                      <a:pt x="11" y="220"/>
                      <a:pt x="11" y="220"/>
                    </a:cubicBezTo>
                    <a:cubicBezTo>
                      <a:pt x="11" y="220"/>
                      <a:pt x="11" y="222"/>
                      <a:pt x="11" y="223"/>
                    </a:cubicBezTo>
                    <a:cubicBezTo>
                      <a:pt x="11" y="223"/>
                      <a:pt x="11" y="224"/>
                      <a:pt x="11" y="224"/>
                    </a:cubicBezTo>
                    <a:cubicBezTo>
                      <a:pt x="11" y="224"/>
                      <a:pt x="12" y="225"/>
                      <a:pt x="12" y="226"/>
                    </a:cubicBezTo>
                    <a:cubicBezTo>
                      <a:pt x="12" y="226"/>
                      <a:pt x="12" y="229"/>
                      <a:pt x="12" y="229"/>
                    </a:cubicBezTo>
                    <a:cubicBezTo>
                      <a:pt x="13" y="230"/>
                      <a:pt x="13" y="230"/>
                      <a:pt x="13" y="230"/>
                    </a:cubicBezTo>
                    <a:cubicBezTo>
                      <a:pt x="13" y="230"/>
                      <a:pt x="14" y="230"/>
                      <a:pt x="14" y="230"/>
                    </a:cubicBezTo>
                    <a:cubicBezTo>
                      <a:pt x="15" y="231"/>
                      <a:pt x="15" y="231"/>
                      <a:pt x="16" y="232"/>
                    </a:cubicBezTo>
                    <a:cubicBezTo>
                      <a:pt x="16" y="233"/>
                      <a:pt x="15" y="233"/>
                      <a:pt x="15" y="233"/>
                    </a:cubicBezTo>
                    <a:cubicBezTo>
                      <a:pt x="15" y="233"/>
                      <a:pt x="15" y="233"/>
                      <a:pt x="15" y="233"/>
                    </a:cubicBezTo>
                    <a:cubicBezTo>
                      <a:pt x="15" y="233"/>
                      <a:pt x="17" y="234"/>
                      <a:pt x="17" y="234"/>
                    </a:cubicBezTo>
                    <a:cubicBezTo>
                      <a:pt x="18" y="234"/>
                      <a:pt x="18" y="235"/>
                      <a:pt x="18" y="236"/>
                    </a:cubicBezTo>
                    <a:cubicBezTo>
                      <a:pt x="19" y="236"/>
                      <a:pt x="18" y="238"/>
                      <a:pt x="18" y="238"/>
                    </a:cubicBezTo>
                    <a:cubicBezTo>
                      <a:pt x="18" y="238"/>
                      <a:pt x="18" y="238"/>
                      <a:pt x="18" y="239"/>
                    </a:cubicBezTo>
                    <a:cubicBezTo>
                      <a:pt x="18" y="239"/>
                      <a:pt x="18" y="240"/>
                      <a:pt x="17" y="240"/>
                    </a:cubicBezTo>
                    <a:cubicBezTo>
                      <a:pt x="17" y="240"/>
                      <a:pt x="15" y="239"/>
                      <a:pt x="15" y="239"/>
                    </a:cubicBezTo>
                    <a:cubicBezTo>
                      <a:pt x="15" y="239"/>
                      <a:pt x="14" y="239"/>
                      <a:pt x="13" y="238"/>
                    </a:cubicBezTo>
                    <a:cubicBezTo>
                      <a:pt x="12" y="238"/>
                      <a:pt x="12" y="237"/>
                      <a:pt x="12" y="237"/>
                    </a:cubicBezTo>
                    <a:cubicBezTo>
                      <a:pt x="11" y="237"/>
                      <a:pt x="10" y="236"/>
                      <a:pt x="9" y="235"/>
                    </a:cubicBezTo>
                    <a:cubicBezTo>
                      <a:pt x="8" y="235"/>
                      <a:pt x="8" y="234"/>
                      <a:pt x="7" y="234"/>
                    </a:cubicBezTo>
                    <a:cubicBezTo>
                      <a:pt x="7" y="234"/>
                      <a:pt x="6" y="233"/>
                      <a:pt x="6" y="232"/>
                    </a:cubicBezTo>
                    <a:cubicBezTo>
                      <a:pt x="6" y="232"/>
                      <a:pt x="5" y="231"/>
                      <a:pt x="5" y="230"/>
                    </a:cubicBezTo>
                    <a:cubicBezTo>
                      <a:pt x="5" y="230"/>
                      <a:pt x="4" y="226"/>
                      <a:pt x="3" y="225"/>
                    </a:cubicBezTo>
                    <a:cubicBezTo>
                      <a:pt x="3" y="223"/>
                      <a:pt x="2" y="222"/>
                      <a:pt x="2" y="221"/>
                    </a:cubicBezTo>
                    <a:cubicBezTo>
                      <a:pt x="1" y="220"/>
                      <a:pt x="2" y="219"/>
                      <a:pt x="2" y="218"/>
                    </a:cubicBezTo>
                    <a:cubicBezTo>
                      <a:pt x="2" y="218"/>
                      <a:pt x="2" y="213"/>
                      <a:pt x="2" y="211"/>
                    </a:cubicBezTo>
                    <a:cubicBezTo>
                      <a:pt x="2" y="208"/>
                      <a:pt x="3" y="203"/>
                      <a:pt x="3" y="203"/>
                    </a:cubicBezTo>
                    <a:cubicBezTo>
                      <a:pt x="3" y="203"/>
                      <a:pt x="2" y="203"/>
                      <a:pt x="1" y="203"/>
                    </a:cubicBezTo>
                    <a:cubicBezTo>
                      <a:pt x="1" y="202"/>
                      <a:pt x="0" y="202"/>
                      <a:pt x="0" y="201"/>
                    </a:cubicBezTo>
                    <a:cubicBezTo>
                      <a:pt x="0" y="201"/>
                      <a:pt x="0" y="201"/>
                      <a:pt x="0" y="201"/>
                    </a:cubicBezTo>
                    <a:cubicBezTo>
                      <a:pt x="0" y="201"/>
                      <a:pt x="1" y="199"/>
                      <a:pt x="1" y="198"/>
                    </a:cubicBezTo>
                    <a:cubicBezTo>
                      <a:pt x="2" y="196"/>
                      <a:pt x="3" y="194"/>
                      <a:pt x="3" y="193"/>
                    </a:cubicBezTo>
                    <a:cubicBezTo>
                      <a:pt x="3" y="192"/>
                      <a:pt x="3" y="189"/>
                      <a:pt x="3" y="188"/>
                    </a:cubicBezTo>
                    <a:cubicBezTo>
                      <a:pt x="3" y="187"/>
                      <a:pt x="3" y="187"/>
                      <a:pt x="3" y="186"/>
                    </a:cubicBezTo>
                    <a:cubicBezTo>
                      <a:pt x="3" y="185"/>
                      <a:pt x="3" y="184"/>
                      <a:pt x="4" y="183"/>
                    </a:cubicBezTo>
                    <a:cubicBezTo>
                      <a:pt x="4" y="183"/>
                      <a:pt x="5" y="180"/>
                      <a:pt x="5" y="179"/>
                    </a:cubicBezTo>
                    <a:cubicBezTo>
                      <a:pt x="5" y="179"/>
                      <a:pt x="5" y="178"/>
                      <a:pt x="5" y="178"/>
                    </a:cubicBezTo>
                    <a:cubicBezTo>
                      <a:pt x="5" y="177"/>
                      <a:pt x="5" y="176"/>
                      <a:pt x="5" y="176"/>
                    </a:cubicBezTo>
                    <a:cubicBezTo>
                      <a:pt x="5" y="176"/>
                      <a:pt x="5" y="175"/>
                      <a:pt x="5" y="175"/>
                    </a:cubicBezTo>
                    <a:cubicBezTo>
                      <a:pt x="6" y="174"/>
                      <a:pt x="6" y="170"/>
                      <a:pt x="6" y="170"/>
                    </a:cubicBezTo>
                    <a:cubicBezTo>
                      <a:pt x="7" y="163"/>
                      <a:pt x="7" y="163"/>
                      <a:pt x="7" y="163"/>
                    </a:cubicBezTo>
                    <a:cubicBezTo>
                      <a:pt x="7" y="163"/>
                      <a:pt x="8" y="158"/>
                      <a:pt x="9" y="158"/>
                    </a:cubicBezTo>
                    <a:cubicBezTo>
                      <a:pt x="9" y="157"/>
                      <a:pt x="9" y="157"/>
                      <a:pt x="9" y="156"/>
                    </a:cubicBezTo>
                    <a:cubicBezTo>
                      <a:pt x="9" y="156"/>
                      <a:pt x="9" y="154"/>
                      <a:pt x="9" y="154"/>
                    </a:cubicBezTo>
                    <a:cubicBezTo>
                      <a:pt x="9" y="153"/>
                      <a:pt x="9" y="153"/>
                      <a:pt x="10" y="152"/>
                    </a:cubicBezTo>
                    <a:cubicBezTo>
                      <a:pt x="10" y="152"/>
                      <a:pt x="10" y="151"/>
                      <a:pt x="10" y="150"/>
                    </a:cubicBezTo>
                    <a:cubicBezTo>
                      <a:pt x="9" y="150"/>
                      <a:pt x="10" y="149"/>
                      <a:pt x="10" y="149"/>
                    </a:cubicBezTo>
                    <a:cubicBezTo>
                      <a:pt x="10" y="149"/>
                      <a:pt x="10" y="148"/>
                      <a:pt x="10" y="147"/>
                    </a:cubicBezTo>
                    <a:cubicBezTo>
                      <a:pt x="10" y="146"/>
                      <a:pt x="11" y="145"/>
                      <a:pt x="11" y="145"/>
                    </a:cubicBezTo>
                    <a:cubicBezTo>
                      <a:pt x="11" y="145"/>
                      <a:pt x="11" y="141"/>
                      <a:pt x="11" y="140"/>
                    </a:cubicBezTo>
                    <a:cubicBezTo>
                      <a:pt x="11" y="140"/>
                      <a:pt x="12" y="135"/>
                      <a:pt x="12" y="134"/>
                    </a:cubicBezTo>
                    <a:cubicBezTo>
                      <a:pt x="13" y="133"/>
                      <a:pt x="14" y="128"/>
                      <a:pt x="14" y="128"/>
                    </a:cubicBezTo>
                    <a:cubicBezTo>
                      <a:pt x="18" y="112"/>
                      <a:pt x="18" y="112"/>
                      <a:pt x="18" y="112"/>
                    </a:cubicBezTo>
                    <a:cubicBezTo>
                      <a:pt x="21" y="99"/>
                      <a:pt x="21" y="99"/>
                      <a:pt x="21" y="99"/>
                    </a:cubicBezTo>
                    <a:cubicBezTo>
                      <a:pt x="21" y="99"/>
                      <a:pt x="24" y="86"/>
                      <a:pt x="25" y="85"/>
                    </a:cubicBezTo>
                    <a:cubicBezTo>
                      <a:pt x="25" y="83"/>
                      <a:pt x="28" y="75"/>
                      <a:pt x="28" y="75"/>
                    </a:cubicBezTo>
                    <a:cubicBezTo>
                      <a:pt x="28" y="75"/>
                      <a:pt x="29" y="73"/>
                      <a:pt x="30" y="72"/>
                    </a:cubicBezTo>
                    <a:cubicBezTo>
                      <a:pt x="30" y="72"/>
                      <a:pt x="33" y="69"/>
                      <a:pt x="35" y="68"/>
                    </a:cubicBezTo>
                    <a:cubicBezTo>
                      <a:pt x="37" y="66"/>
                      <a:pt x="43" y="65"/>
                      <a:pt x="45" y="64"/>
                    </a:cubicBezTo>
                    <a:cubicBezTo>
                      <a:pt x="47" y="63"/>
                      <a:pt x="54" y="60"/>
                      <a:pt x="56" y="59"/>
                    </a:cubicBezTo>
                    <a:cubicBezTo>
                      <a:pt x="59" y="58"/>
                      <a:pt x="61" y="56"/>
                      <a:pt x="61" y="56"/>
                    </a:cubicBezTo>
                    <a:cubicBezTo>
                      <a:pt x="61" y="56"/>
                      <a:pt x="61" y="56"/>
                      <a:pt x="62" y="55"/>
                    </a:cubicBezTo>
                    <a:cubicBezTo>
                      <a:pt x="62" y="55"/>
                      <a:pt x="63" y="54"/>
                      <a:pt x="63" y="54"/>
                    </a:cubicBezTo>
                    <a:cubicBezTo>
                      <a:pt x="63" y="54"/>
                      <a:pt x="63" y="52"/>
                      <a:pt x="63" y="51"/>
                    </a:cubicBezTo>
                    <a:cubicBezTo>
                      <a:pt x="63" y="51"/>
                      <a:pt x="63" y="48"/>
                      <a:pt x="63" y="47"/>
                    </a:cubicBezTo>
                    <a:cubicBezTo>
                      <a:pt x="63" y="46"/>
                      <a:pt x="64" y="45"/>
                      <a:pt x="64" y="45"/>
                    </a:cubicBezTo>
                    <a:cubicBezTo>
                      <a:pt x="64" y="41"/>
                      <a:pt x="64" y="41"/>
                      <a:pt x="64" y="41"/>
                    </a:cubicBezTo>
                    <a:cubicBezTo>
                      <a:pt x="63" y="41"/>
                      <a:pt x="63" y="41"/>
                      <a:pt x="63" y="41"/>
                    </a:cubicBezTo>
                    <a:cubicBezTo>
                      <a:pt x="63" y="41"/>
                      <a:pt x="63" y="41"/>
                      <a:pt x="63" y="40"/>
                    </a:cubicBezTo>
                    <a:cubicBezTo>
                      <a:pt x="63" y="40"/>
                      <a:pt x="62" y="39"/>
                      <a:pt x="61" y="37"/>
                    </a:cubicBezTo>
                    <a:cubicBezTo>
                      <a:pt x="61" y="36"/>
                      <a:pt x="60" y="34"/>
                      <a:pt x="60" y="34"/>
                    </a:cubicBezTo>
                    <a:cubicBezTo>
                      <a:pt x="60" y="33"/>
                      <a:pt x="60" y="33"/>
                      <a:pt x="60" y="32"/>
                    </a:cubicBezTo>
                    <a:cubicBezTo>
                      <a:pt x="59" y="31"/>
                      <a:pt x="59" y="31"/>
                      <a:pt x="58" y="30"/>
                    </a:cubicBezTo>
                    <a:cubicBezTo>
                      <a:pt x="58" y="29"/>
                      <a:pt x="58" y="28"/>
                      <a:pt x="58" y="27"/>
                    </a:cubicBezTo>
                    <a:cubicBezTo>
                      <a:pt x="57" y="26"/>
                      <a:pt x="58" y="21"/>
                      <a:pt x="58" y="17"/>
                    </a:cubicBezTo>
                    <a:cubicBezTo>
                      <a:pt x="58" y="13"/>
                      <a:pt x="60" y="10"/>
                      <a:pt x="63" y="7"/>
                    </a:cubicBezTo>
                    <a:cubicBezTo>
                      <a:pt x="66" y="3"/>
                      <a:pt x="73" y="1"/>
                      <a:pt x="75" y="0"/>
                    </a:cubicBezTo>
                    <a:cubicBezTo>
                      <a:pt x="76" y="0"/>
                      <a:pt x="80" y="0"/>
                      <a:pt x="80" y="0"/>
                    </a:cubicBezTo>
                    <a:cubicBezTo>
                      <a:pt x="81" y="0"/>
                      <a:pt x="84" y="1"/>
                      <a:pt x="84" y="1"/>
                    </a:cubicBezTo>
                    <a:cubicBezTo>
                      <a:pt x="85" y="1"/>
                      <a:pt x="86" y="1"/>
                      <a:pt x="87" y="2"/>
                    </a:cubicBezTo>
                    <a:cubicBezTo>
                      <a:pt x="88" y="2"/>
                      <a:pt x="92" y="4"/>
                      <a:pt x="93" y="5"/>
                    </a:cubicBezTo>
                    <a:cubicBezTo>
                      <a:pt x="95" y="6"/>
                      <a:pt x="94" y="6"/>
                      <a:pt x="94" y="6"/>
                    </a:cubicBezTo>
                    <a:cubicBezTo>
                      <a:pt x="94" y="6"/>
                      <a:pt x="95" y="7"/>
                      <a:pt x="97" y="9"/>
                    </a:cubicBezTo>
                    <a:cubicBezTo>
                      <a:pt x="98" y="10"/>
                      <a:pt x="100" y="12"/>
                      <a:pt x="101" y="13"/>
                    </a:cubicBezTo>
                    <a:cubicBezTo>
                      <a:pt x="101" y="15"/>
                      <a:pt x="102" y="17"/>
                      <a:pt x="102" y="18"/>
                    </a:cubicBezTo>
                    <a:cubicBezTo>
                      <a:pt x="102" y="18"/>
                      <a:pt x="102" y="21"/>
                      <a:pt x="103" y="21"/>
                    </a:cubicBezTo>
                    <a:cubicBezTo>
                      <a:pt x="103" y="22"/>
                      <a:pt x="103" y="24"/>
                      <a:pt x="103" y="24"/>
                    </a:cubicBezTo>
                    <a:cubicBezTo>
                      <a:pt x="103" y="24"/>
                      <a:pt x="104" y="25"/>
                      <a:pt x="104" y="25"/>
                    </a:cubicBezTo>
                    <a:cubicBezTo>
                      <a:pt x="104" y="25"/>
                      <a:pt x="103" y="26"/>
                      <a:pt x="103" y="26"/>
                    </a:cubicBezTo>
                    <a:cubicBezTo>
                      <a:pt x="102" y="28"/>
                      <a:pt x="102" y="28"/>
                      <a:pt x="102" y="28"/>
                    </a:cubicBezTo>
                    <a:cubicBezTo>
                      <a:pt x="103" y="28"/>
                      <a:pt x="103" y="28"/>
                      <a:pt x="103" y="28"/>
                    </a:cubicBezTo>
                    <a:cubicBezTo>
                      <a:pt x="102" y="28"/>
                      <a:pt x="102" y="28"/>
                      <a:pt x="102" y="28"/>
                    </a:cubicBezTo>
                    <a:cubicBezTo>
                      <a:pt x="102" y="28"/>
                      <a:pt x="102" y="28"/>
                      <a:pt x="102" y="28"/>
                    </a:cubicBezTo>
                    <a:cubicBezTo>
                      <a:pt x="101" y="30"/>
                      <a:pt x="101" y="30"/>
                      <a:pt x="101" y="30"/>
                    </a:cubicBezTo>
                    <a:cubicBezTo>
                      <a:pt x="101" y="30"/>
                      <a:pt x="101" y="30"/>
                      <a:pt x="101" y="30"/>
                    </a:cubicBezTo>
                    <a:cubicBezTo>
                      <a:pt x="101" y="31"/>
                      <a:pt x="101" y="31"/>
                      <a:pt x="102" y="32"/>
                    </a:cubicBezTo>
                    <a:cubicBezTo>
                      <a:pt x="102" y="33"/>
                      <a:pt x="102" y="33"/>
                      <a:pt x="103" y="34"/>
                    </a:cubicBezTo>
                    <a:cubicBezTo>
                      <a:pt x="103" y="34"/>
                      <a:pt x="104" y="35"/>
                      <a:pt x="104" y="36"/>
                    </a:cubicBezTo>
                    <a:cubicBezTo>
                      <a:pt x="104" y="37"/>
                      <a:pt x="103" y="38"/>
                      <a:pt x="103" y="38"/>
                    </a:cubicBezTo>
                    <a:cubicBezTo>
                      <a:pt x="103" y="39"/>
                      <a:pt x="103" y="39"/>
                      <a:pt x="103" y="39"/>
                    </a:cubicBezTo>
                    <a:cubicBezTo>
                      <a:pt x="103" y="39"/>
                      <a:pt x="103" y="39"/>
                      <a:pt x="103" y="39"/>
                    </a:cubicBezTo>
                    <a:cubicBezTo>
                      <a:pt x="104" y="40"/>
                      <a:pt x="104" y="41"/>
                      <a:pt x="105" y="41"/>
                    </a:cubicBezTo>
                    <a:cubicBezTo>
                      <a:pt x="105" y="42"/>
                      <a:pt x="105" y="42"/>
                      <a:pt x="105" y="42"/>
                    </a:cubicBezTo>
                    <a:close/>
                    <a:moveTo>
                      <a:pt x="88" y="297"/>
                    </a:moveTo>
                    <a:cubicBezTo>
                      <a:pt x="88" y="296"/>
                      <a:pt x="88" y="296"/>
                      <a:pt x="88" y="296"/>
                    </a:cubicBezTo>
                    <a:cubicBezTo>
                      <a:pt x="88" y="296"/>
                      <a:pt x="90" y="292"/>
                      <a:pt x="90" y="292"/>
                    </a:cubicBezTo>
                    <a:cubicBezTo>
                      <a:pt x="90" y="291"/>
                      <a:pt x="90" y="290"/>
                      <a:pt x="90" y="290"/>
                    </a:cubicBezTo>
                    <a:cubicBezTo>
                      <a:pt x="89" y="289"/>
                      <a:pt x="89" y="287"/>
                      <a:pt x="89" y="287"/>
                    </a:cubicBezTo>
                    <a:cubicBezTo>
                      <a:pt x="88" y="287"/>
                      <a:pt x="88" y="286"/>
                      <a:pt x="89" y="286"/>
                    </a:cubicBezTo>
                    <a:cubicBezTo>
                      <a:pt x="89" y="285"/>
                      <a:pt x="88" y="282"/>
                      <a:pt x="88" y="280"/>
                    </a:cubicBezTo>
                    <a:cubicBezTo>
                      <a:pt x="88" y="278"/>
                      <a:pt x="89" y="276"/>
                      <a:pt x="89" y="274"/>
                    </a:cubicBezTo>
                    <a:cubicBezTo>
                      <a:pt x="89" y="273"/>
                      <a:pt x="88" y="271"/>
                      <a:pt x="88" y="269"/>
                    </a:cubicBezTo>
                    <a:cubicBezTo>
                      <a:pt x="88" y="268"/>
                      <a:pt x="88" y="261"/>
                      <a:pt x="88" y="260"/>
                    </a:cubicBezTo>
                    <a:cubicBezTo>
                      <a:pt x="88" y="259"/>
                      <a:pt x="90" y="254"/>
                      <a:pt x="90" y="251"/>
                    </a:cubicBezTo>
                    <a:cubicBezTo>
                      <a:pt x="91" y="249"/>
                      <a:pt x="92" y="245"/>
                      <a:pt x="92" y="245"/>
                    </a:cubicBezTo>
                    <a:cubicBezTo>
                      <a:pt x="92" y="244"/>
                      <a:pt x="91" y="243"/>
                      <a:pt x="91" y="242"/>
                    </a:cubicBezTo>
                    <a:cubicBezTo>
                      <a:pt x="91" y="241"/>
                      <a:pt x="91" y="238"/>
                      <a:pt x="90" y="237"/>
                    </a:cubicBezTo>
                    <a:cubicBezTo>
                      <a:pt x="90" y="235"/>
                      <a:pt x="88" y="228"/>
                      <a:pt x="88" y="228"/>
                    </a:cubicBezTo>
                    <a:cubicBezTo>
                      <a:pt x="87" y="228"/>
                      <a:pt x="87" y="228"/>
                      <a:pt x="87" y="228"/>
                    </a:cubicBezTo>
                    <a:cubicBezTo>
                      <a:pt x="87" y="228"/>
                      <a:pt x="88" y="233"/>
                      <a:pt x="89" y="234"/>
                    </a:cubicBezTo>
                    <a:cubicBezTo>
                      <a:pt x="89" y="235"/>
                      <a:pt x="88" y="239"/>
                      <a:pt x="87" y="242"/>
                    </a:cubicBezTo>
                    <a:cubicBezTo>
                      <a:pt x="86" y="244"/>
                      <a:pt x="84" y="248"/>
                      <a:pt x="84" y="248"/>
                    </a:cubicBezTo>
                    <a:cubicBezTo>
                      <a:pt x="84" y="248"/>
                      <a:pt x="84" y="258"/>
                      <a:pt x="84" y="260"/>
                    </a:cubicBezTo>
                    <a:cubicBezTo>
                      <a:pt x="84" y="262"/>
                      <a:pt x="86" y="271"/>
                      <a:pt x="86" y="274"/>
                    </a:cubicBezTo>
                    <a:cubicBezTo>
                      <a:pt x="86" y="277"/>
                      <a:pt x="86" y="284"/>
                      <a:pt x="86" y="284"/>
                    </a:cubicBezTo>
                    <a:cubicBezTo>
                      <a:pt x="85" y="285"/>
                      <a:pt x="86" y="286"/>
                      <a:pt x="86" y="286"/>
                    </a:cubicBezTo>
                    <a:cubicBezTo>
                      <a:pt x="86" y="287"/>
                      <a:pt x="86" y="288"/>
                      <a:pt x="86" y="289"/>
                    </a:cubicBezTo>
                    <a:cubicBezTo>
                      <a:pt x="86" y="290"/>
                      <a:pt x="88" y="296"/>
                      <a:pt x="88" y="296"/>
                    </a:cubicBezTo>
                    <a:lnTo>
                      <a:pt x="88" y="297"/>
                    </a:lnTo>
                    <a:close/>
                    <a:moveTo>
                      <a:pt x="129" y="203"/>
                    </a:moveTo>
                    <a:cubicBezTo>
                      <a:pt x="129" y="203"/>
                      <a:pt x="129" y="202"/>
                      <a:pt x="129" y="202"/>
                    </a:cubicBezTo>
                    <a:cubicBezTo>
                      <a:pt x="130" y="202"/>
                      <a:pt x="131" y="201"/>
                      <a:pt x="131" y="201"/>
                    </a:cubicBezTo>
                    <a:cubicBezTo>
                      <a:pt x="131" y="200"/>
                      <a:pt x="131" y="200"/>
                      <a:pt x="131" y="200"/>
                    </a:cubicBezTo>
                    <a:cubicBezTo>
                      <a:pt x="132" y="199"/>
                      <a:pt x="132" y="199"/>
                      <a:pt x="132" y="199"/>
                    </a:cubicBezTo>
                    <a:cubicBezTo>
                      <a:pt x="132" y="198"/>
                      <a:pt x="132" y="198"/>
                      <a:pt x="132" y="198"/>
                    </a:cubicBezTo>
                    <a:cubicBezTo>
                      <a:pt x="131" y="197"/>
                      <a:pt x="131" y="197"/>
                      <a:pt x="131" y="197"/>
                    </a:cubicBezTo>
                    <a:cubicBezTo>
                      <a:pt x="131" y="197"/>
                      <a:pt x="133" y="194"/>
                      <a:pt x="133" y="193"/>
                    </a:cubicBezTo>
                    <a:cubicBezTo>
                      <a:pt x="133" y="193"/>
                      <a:pt x="133" y="186"/>
                      <a:pt x="133" y="186"/>
                    </a:cubicBezTo>
                    <a:cubicBezTo>
                      <a:pt x="133" y="185"/>
                      <a:pt x="132" y="184"/>
                      <a:pt x="132" y="184"/>
                    </a:cubicBezTo>
                    <a:cubicBezTo>
                      <a:pt x="131" y="183"/>
                      <a:pt x="132" y="181"/>
                      <a:pt x="132" y="180"/>
                    </a:cubicBezTo>
                    <a:cubicBezTo>
                      <a:pt x="132" y="179"/>
                      <a:pt x="130" y="177"/>
                      <a:pt x="130" y="176"/>
                    </a:cubicBezTo>
                    <a:cubicBezTo>
                      <a:pt x="130" y="174"/>
                      <a:pt x="131" y="173"/>
                      <a:pt x="130" y="172"/>
                    </a:cubicBezTo>
                    <a:cubicBezTo>
                      <a:pt x="130" y="171"/>
                      <a:pt x="129" y="168"/>
                      <a:pt x="129" y="168"/>
                    </a:cubicBezTo>
                    <a:cubicBezTo>
                      <a:pt x="129" y="167"/>
                      <a:pt x="129" y="165"/>
                      <a:pt x="129" y="164"/>
                    </a:cubicBezTo>
                    <a:cubicBezTo>
                      <a:pt x="129" y="164"/>
                      <a:pt x="129" y="163"/>
                      <a:pt x="128" y="162"/>
                    </a:cubicBezTo>
                    <a:cubicBezTo>
                      <a:pt x="128" y="161"/>
                      <a:pt x="128" y="160"/>
                      <a:pt x="128" y="159"/>
                    </a:cubicBezTo>
                    <a:cubicBezTo>
                      <a:pt x="127" y="158"/>
                      <a:pt x="128" y="156"/>
                      <a:pt x="128" y="155"/>
                    </a:cubicBezTo>
                    <a:cubicBezTo>
                      <a:pt x="128" y="154"/>
                      <a:pt x="126" y="152"/>
                      <a:pt x="126" y="151"/>
                    </a:cubicBezTo>
                    <a:cubicBezTo>
                      <a:pt x="126" y="151"/>
                      <a:pt x="126" y="149"/>
                      <a:pt x="126" y="148"/>
                    </a:cubicBezTo>
                    <a:cubicBezTo>
                      <a:pt x="126" y="147"/>
                      <a:pt x="125" y="146"/>
                      <a:pt x="125" y="145"/>
                    </a:cubicBezTo>
                    <a:cubicBezTo>
                      <a:pt x="125" y="145"/>
                      <a:pt x="125" y="143"/>
                      <a:pt x="125" y="142"/>
                    </a:cubicBezTo>
                    <a:cubicBezTo>
                      <a:pt x="125" y="141"/>
                      <a:pt x="123" y="139"/>
                      <a:pt x="123" y="138"/>
                    </a:cubicBezTo>
                    <a:cubicBezTo>
                      <a:pt x="123" y="138"/>
                      <a:pt x="123" y="136"/>
                      <a:pt x="123" y="135"/>
                    </a:cubicBezTo>
                    <a:cubicBezTo>
                      <a:pt x="123" y="135"/>
                      <a:pt x="123" y="133"/>
                      <a:pt x="122" y="132"/>
                    </a:cubicBezTo>
                    <a:cubicBezTo>
                      <a:pt x="122" y="132"/>
                      <a:pt x="122" y="131"/>
                      <a:pt x="122" y="130"/>
                    </a:cubicBezTo>
                    <a:cubicBezTo>
                      <a:pt x="122" y="130"/>
                      <a:pt x="122" y="130"/>
                      <a:pt x="122" y="130"/>
                    </a:cubicBezTo>
                    <a:cubicBezTo>
                      <a:pt x="122" y="130"/>
                      <a:pt x="122" y="131"/>
                      <a:pt x="122" y="132"/>
                    </a:cubicBezTo>
                    <a:cubicBezTo>
                      <a:pt x="122" y="133"/>
                      <a:pt x="122" y="134"/>
                      <a:pt x="122" y="136"/>
                    </a:cubicBezTo>
                    <a:cubicBezTo>
                      <a:pt x="122" y="137"/>
                      <a:pt x="121" y="138"/>
                      <a:pt x="121" y="139"/>
                    </a:cubicBezTo>
                    <a:cubicBezTo>
                      <a:pt x="121" y="140"/>
                      <a:pt x="122" y="144"/>
                      <a:pt x="122" y="145"/>
                    </a:cubicBezTo>
                    <a:cubicBezTo>
                      <a:pt x="123" y="147"/>
                      <a:pt x="124" y="150"/>
                      <a:pt x="125" y="151"/>
                    </a:cubicBezTo>
                    <a:cubicBezTo>
                      <a:pt x="126" y="153"/>
                      <a:pt x="126" y="155"/>
                      <a:pt x="126" y="155"/>
                    </a:cubicBezTo>
                    <a:cubicBezTo>
                      <a:pt x="127" y="156"/>
                      <a:pt x="126" y="157"/>
                      <a:pt x="126" y="157"/>
                    </a:cubicBezTo>
                    <a:cubicBezTo>
                      <a:pt x="126" y="158"/>
                      <a:pt x="125" y="160"/>
                      <a:pt x="125" y="160"/>
                    </a:cubicBezTo>
                    <a:cubicBezTo>
                      <a:pt x="125" y="160"/>
                      <a:pt x="123" y="161"/>
                      <a:pt x="123" y="162"/>
                    </a:cubicBezTo>
                    <a:cubicBezTo>
                      <a:pt x="123" y="162"/>
                      <a:pt x="123" y="162"/>
                      <a:pt x="123" y="162"/>
                    </a:cubicBezTo>
                    <a:cubicBezTo>
                      <a:pt x="123" y="163"/>
                      <a:pt x="123" y="163"/>
                      <a:pt x="123" y="163"/>
                    </a:cubicBezTo>
                    <a:cubicBezTo>
                      <a:pt x="124" y="164"/>
                      <a:pt x="124" y="164"/>
                      <a:pt x="124" y="164"/>
                    </a:cubicBezTo>
                    <a:cubicBezTo>
                      <a:pt x="124" y="164"/>
                      <a:pt x="124" y="169"/>
                      <a:pt x="124" y="170"/>
                    </a:cubicBezTo>
                    <a:cubicBezTo>
                      <a:pt x="124" y="170"/>
                      <a:pt x="123" y="171"/>
                      <a:pt x="123" y="171"/>
                    </a:cubicBezTo>
                    <a:cubicBezTo>
                      <a:pt x="124" y="171"/>
                      <a:pt x="124" y="171"/>
                      <a:pt x="124" y="171"/>
                    </a:cubicBezTo>
                    <a:cubicBezTo>
                      <a:pt x="124" y="172"/>
                      <a:pt x="124" y="172"/>
                      <a:pt x="124" y="172"/>
                    </a:cubicBezTo>
                    <a:cubicBezTo>
                      <a:pt x="124" y="172"/>
                      <a:pt x="125" y="173"/>
                      <a:pt x="125" y="174"/>
                    </a:cubicBezTo>
                    <a:cubicBezTo>
                      <a:pt x="125" y="174"/>
                      <a:pt x="126" y="176"/>
                      <a:pt x="126" y="177"/>
                    </a:cubicBezTo>
                    <a:cubicBezTo>
                      <a:pt x="126" y="178"/>
                      <a:pt x="126" y="179"/>
                      <a:pt x="126" y="179"/>
                    </a:cubicBezTo>
                    <a:cubicBezTo>
                      <a:pt x="126" y="181"/>
                      <a:pt x="126" y="181"/>
                      <a:pt x="126" y="181"/>
                    </a:cubicBezTo>
                    <a:cubicBezTo>
                      <a:pt x="126" y="182"/>
                      <a:pt x="126" y="182"/>
                      <a:pt x="126" y="182"/>
                    </a:cubicBezTo>
                    <a:cubicBezTo>
                      <a:pt x="127" y="184"/>
                      <a:pt x="127" y="184"/>
                      <a:pt x="127" y="184"/>
                    </a:cubicBezTo>
                    <a:cubicBezTo>
                      <a:pt x="127" y="184"/>
                      <a:pt x="127" y="184"/>
                      <a:pt x="127" y="184"/>
                    </a:cubicBezTo>
                    <a:cubicBezTo>
                      <a:pt x="126" y="185"/>
                      <a:pt x="126" y="185"/>
                      <a:pt x="126" y="185"/>
                    </a:cubicBezTo>
                    <a:cubicBezTo>
                      <a:pt x="126" y="185"/>
                      <a:pt x="126" y="187"/>
                      <a:pt x="127" y="187"/>
                    </a:cubicBezTo>
                    <a:cubicBezTo>
                      <a:pt x="127" y="187"/>
                      <a:pt x="128" y="189"/>
                      <a:pt x="128" y="189"/>
                    </a:cubicBezTo>
                    <a:cubicBezTo>
                      <a:pt x="128" y="190"/>
                      <a:pt x="127" y="191"/>
                      <a:pt x="127" y="191"/>
                    </a:cubicBezTo>
                    <a:cubicBezTo>
                      <a:pt x="127" y="192"/>
                      <a:pt x="127" y="194"/>
                      <a:pt x="127" y="194"/>
                    </a:cubicBezTo>
                    <a:cubicBezTo>
                      <a:pt x="128" y="195"/>
                      <a:pt x="128" y="197"/>
                      <a:pt x="129" y="198"/>
                    </a:cubicBezTo>
                    <a:cubicBezTo>
                      <a:pt x="129" y="198"/>
                      <a:pt x="128" y="200"/>
                      <a:pt x="128" y="200"/>
                    </a:cubicBezTo>
                    <a:cubicBezTo>
                      <a:pt x="127" y="200"/>
                      <a:pt x="129" y="203"/>
                      <a:pt x="129" y="203"/>
                    </a:cubicBezTo>
                    <a:close/>
                    <a:moveTo>
                      <a:pt x="122" y="166"/>
                    </a:moveTo>
                    <a:cubicBezTo>
                      <a:pt x="122" y="165"/>
                      <a:pt x="122" y="165"/>
                      <a:pt x="122" y="165"/>
                    </a:cubicBezTo>
                    <a:cubicBezTo>
                      <a:pt x="122" y="163"/>
                      <a:pt x="122" y="163"/>
                      <a:pt x="122" y="163"/>
                    </a:cubicBezTo>
                    <a:cubicBezTo>
                      <a:pt x="121" y="164"/>
                      <a:pt x="121" y="164"/>
                      <a:pt x="121" y="164"/>
                    </a:cubicBezTo>
                    <a:cubicBezTo>
                      <a:pt x="121" y="166"/>
                      <a:pt x="121" y="166"/>
                      <a:pt x="121" y="166"/>
                    </a:cubicBezTo>
                    <a:lnTo>
                      <a:pt x="122" y="166"/>
                    </a:lnTo>
                    <a:close/>
                    <a:moveTo>
                      <a:pt x="123" y="169"/>
                    </a:moveTo>
                    <a:cubicBezTo>
                      <a:pt x="124" y="169"/>
                      <a:pt x="124" y="169"/>
                      <a:pt x="124" y="169"/>
                    </a:cubicBezTo>
                    <a:cubicBezTo>
                      <a:pt x="124" y="169"/>
                      <a:pt x="124" y="168"/>
                      <a:pt x="124" y="167"/>
                    </a:cubicBezTo>
                    <a:cubicBezTo>
                      <a:pt x="124" y="167"/>
                      <a:pt x="124" y="165"/>
                      <a:pt x="124" y="165"/>
                    </a:cubicBezTo>
                    <a:cubicBezTo>
                      <a:pt x="124" y="164"/>
                      <a:pt x="123" y="163"/>
                      <a:pt x="123" y="163"/>
                    </a:cubicBezTo>
                    <a:cubicBezTo>
                      <a:pt x="123" y="163"/>
                      <a:pt x="123" y="164"/>
                      <a:pt x="123" y="164"/>
                    </a:cubicBezTo>
                    <a:cubicBezTo>
                      <a:pt x="123" y="164"/>
                      <a:pt x="122" y="165"/>
                      <a:pt x="122" y="166"/>
                    </a:cubicBezTo>
                    <a:cubicBezTo>
                      <a:pt x="122" y="166"/>
                      <a:pt x="122" y="167"/>
                      <a:pt x="122" y="167"/>
                    </a:cubicBezTo>
                    <a:cubicBezTo>
                      <a:pt x="122" y="168"/>
                      <a:pt x="123" y="169"/>
                      <a:pt x="123" y="169"/>
                    </a:cubicBezTo>
                    <a:cubicBezTo>
                      <a:pt x="123" y="169"/>
                      <a:pt x="123" y="169"/>
                      <a:pt x="123" y="169"/>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sp>
            <p:nvSpPr>
              <p:cNvPr id="423" name="Freeform 108"/>
              <p:cNvSpPr>
                <a:spLocks noChangeAspect="1" noEditPoints="1"/>
              </p:cNvSpPr>
              <p:nvPr/>
            </p:nvSpPr>
            <p:spPr bwMode="auto">
              <a:xfrm>
                <a:off x="12382" y="2963196"/>
                <a:ext cx="635274" cy="1647616"/>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grpFill/>
              <a:ln>
                <a:noFill/>
              </a:ln>
            </p:spPr>
            <p:txBody>
              <a:bodyPr vert="horz" wrap="square" lIns="91440" tIns="45720" rIns="91440" bIns="45720" numCol="1" anchor="t" anchorCtr="0" compatLnSpc="1">
                <a:prstTxWarp prst="textNoShape">
                  <a:avLst/>
                </a:prstTxWarp>
              </a:bodyPr>
              <a:lstStyle/>
              <a:p>
                <a:endParaRPr lang="en-GB"/>
              </a:p>
            </p:txBody>
          </p:sp>
        </p:grpSp>
      </p:grpSp>
      <p:sp>
        <p:nvSpPr>
          <p:cNvPr id="424" name="TextBox 146"/>
          <p:cNvSpPr txBox="1"/>
          <p:nvPr/>
        </p:nvSpPr>
        <p:spPr>
          <a:xfrm>
            <a:off x="161560" y="3341370"/>
            <a:ext cx="830354" cy="60325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a:spcBef>
                <a:spcPct val="0"/>
              </a:spcBef>
            </a:pPr>
            <a:r>
              <a:rPr lang="en-GB" sz="2800" dirty="0" smtClean="0">
                <a:solidFill>
                  <a:schemeClr val="bg2"/>
                </a:solidFill>
                <a:latin typeface="+mj-lt"/>
              </a:rPr>
              <a:t>67 %</a:t>
            </a:r>
          </a:p>
        </p:txBody>
      </p:sp>
      <p:sp>
        <p:nvSpPr>
          <p:cNvPr id="425" name="Content Placeholder 2"/>
          <p:cNvSpPr txBox="1">
            <a:spLocks/>
          </p:cNvSpPr>
          <p:nvPr/>
        </p:nvSpPr>
        <p:spPr>
          <a:xfrm>
            <a:off x="251636" y="3765595"/>
            <a:ext cx="1058219" cy="399908"/>
          </a:xfrm>
          <a:prstGeom prst="rect">
            <a:avLst/>
          </a:prstGeom>
        </p:spPr>
        <p:txBody>
          <a:bodyPr vert="horz" lIns="91440" tIns="45720" rIns="91440" bIns="45720" rtlCol="0">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735"/>
              </a:spcBef>
              <a:defRPr/>
            </a:pPr>
            <a:r>
              <a:rPr lang="en-GB" sz="600" dirty="0" smtClean="0">
                <a:solidFill>
                  <a:schemeClr val="bg1"/>
                </a:solidFill>
              </a:rPr>
              <a:t>Familia</a:t>
            </a:r>
          </a:p>
        </p:txBody>
      </p:sp>
      <p:sp>
        <p:nvSpPr>
          <p:cNvPr id="426" name="TextBox 141"/>
          <p:cNvSpPr txBox="1"/>
          <p:nvPr/>
        </p:nvSpPr>
        <p:spPr>
          <a:xfrm>
            <a:off x="2194836" y="3458860"/>
            <a:ext cx="808276" cy="58721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a:spcBef>
                <a:spcPct val="0"/>
              </a:spcBef>
            </a:pPr>
            <a:r>
              <a:rPr lang="en-GB" sz="2000" dirty="0" smtClean="0">
                <a:solidFill>
                  <a:schemeClr val="accent3"/>
                </a:solidFill>
                <a:latin typeface="+mj-lt"/>
              </a:rPr>
              <a:t>43 %</a:t>
            </a:r>
          </a:p>
        </p:txBody>
      </p:sp>
      <p:sp>
        <p:nvSpPr>
          <p:cNvPr id="427" name="Content Placeholder 2"/>
          <p:cNvSpPr txBox="1">
            <a:spLocks/>
          </p:cNvSpPr>
          <p:nvPr/>
        </p:nvSpPr>
        <p:spPr>
          <a:xfrm>
            <a:off x="2431676" y="3823203"/>
            <a:ext cx="709000" cy="351733"/>
          </a:xfrm>
          <a:prstGeom prst="rect">
            <a:avLst/>
          </a:prstGeom>
        </p:spPr>
        <p:txBody>
          <a:bodyPr vert="horz" lIns="91440" tIns="45720" rIns="91440" bIns="45720" rtlCol="0">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ts val="735"/>
              </a:spcBef>
              <a:defRPr/>
            </a:pPr>
            <a:r>
              <a:rPr lang="en-GB" sz="600" dirty="0" smtClean="0">
                <a:solidFill>
                  <a:schemeClr val="bg1"/>
                </a:solidFill>
              </a:rPr>
              <a:t>Algunos amigos</a:t>
            </a:r>
          </a:p>
        </p:txBody>
      </p:sp>
      <p:sp>
        <p:nvSpPr>
          <p:cNvPr id="428" name="TextBox 427"/>
          <p:cNvSpPr txBox="1"/>
          <p:nvPr/>
        </p:nvSpPr>
        <p:spPr>
          <a:xfrm>
            <a:off x="2990415" y="2176298"/>
            <a:ext cx="2872902" cy="230832"/>
          </a:xfrm>
          <a:prstGeom prst="rect">
            <a:avLst/>
          </a:prstGeom>
          <a:noFill/>
        </p:spPr>
        <p:txBody>
          <a:bodyPr wrap="none" rtlCol="0">
            <a:spAutoFit/>
          </a:bodyPr>
          <a:lstStyle/>
          <a:p>
            <a:r>
              <a:rPr lang="en-GB" sz="900" dirty="0" smtClean="0">
                <a:latin typeface="Impact"/>
              </a:rPr>
              <a:t>¿CUÁNTOS ESTÁN MUY INTERESADOS EN LA COPA MUNDIAL 2014?</a:t>
            </a:r>
            <a:endParaRPr lang="es-ES" sz="900" dirty="0">
              <a:latin typeface="Impact"/>
              <a:cs typeface="Impact"/>
            </a:endParaRPr>
          </a:p>
        </p:txBody>
      </p:sp>
      <p:grpSp>
        <p:nvGrpSpPr>
          <p:cNvPr id="429" name="Group 428"/>
          <p:cNvGrpSpPr/>
          <p:nvPr/>
        </p:nvGrpSpPr>
        <p:grpSpPr>
          <a:xfrm>
            <a:off x="3165343" y="2394670"/>
            <a:ext cx="2603809" cy="1780159"/>
            <a:chOff x="2808432" y="1254281"/>
            <a:chExt cx="3464901" cy="2368867"/>
          </a:xfrm>
        </p:grpSpPr>
        <p:sp>
          <p:nvSpPr>
            <p:cNvPr id="430" name="TextBox 22"/>
            <p:cNvSpPr txBox="1"/>
            <p:nvPr/>
          </p:nvSpPr>
          <p:spPr>
            <a:xfrm>
              <a:off x="2854062" y="3172632"/>
              <a:ext cx="744499" cy="45051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r>
                <a:rPr lang="en-GB" sz="800" dirty="0" smtClean="0">
                  <a:latin typeface="+mj-lt"/>
                </a:rPr>
                <a:t>Asia-</a:t>
              </a:r>
              <a:r>
                <a:rPr lang="en-GB" sz="800" dirty="0" err="1" smtClean="0">
                  <a:latin typeface="+mj-lt"/>
                </a:rPr>
                <a:t>Pacífico</a:t>
              </a:r>
              <a:r>
                <a:rPr lang="en-GB" sz="800" dirty="0" smtClean="0">
                  <a:latin typeface="+mj-lt"/>
                </a:rPr>
                <a:t> </a:t>
              </a:r>
              <a:endParaRPr lang="es-ES" sz="800" dirty="0">
                <a:latin typeface="+mj-lt"/>
              </a:endParaRPr>
            </a:p>
          </p:txBody>
        </p:sp>
        <p:grpSp>
          <p:nvGrpSpPr>
            <p:cNvPr id="431" name="Group 430"/>
            <p:cNvGrpSpPr/>
            <p:nvPr/>
          </p:nvGrpSpPr>
          <p:grpSpPr>
            <a:xfrm>
              <a:off x="2822575" y="1279151"/>
              <a:ext cx="3355114" cy="1916216"/>
              <a:chOff x="3356444" y="1537516"/>
              <a:chExt cx="1769462" cy="1853630"/>
            </a:xfrm>
          </p:grpSpPr>
          <p:sp>
            <p:nvSpPr>
              <p:cNvPr id="443" name="Rectangle 442"/>
              <p:cNvSpPr/>
              <p:nvPr/>
            </p:nvSpPr>
            <p:spPr>
              <a:xfrm>
                <a:off x="3356444" y="1537516"/>
                <a:ext cx="443858" cy="1853630"/>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560070" rtl="0" eaLnBrk="1" latinLnBrk="0" hangingPunct="1">
                  <a:defRPr sz="1100" kern="1200">
                    <a:solidFill>
                      <a:schemeClr val="lt1"/>
                    </a:solidFill>
                    <a:latin typeface="+mn-lt"/>
                    <a:ea typeface="+mn-ea"/>
                    <a:cs typeface="+mn-cs"/>
                  </a:defRPr>
                </a:lvl1pPr>
                <a:lvl2pPr marL="280035" algn="l" defTabSz="560070" rtl="0" eaLnBrk="1" latinLnBrk="0" hangingPunct="1">
                  <a:defRPr sz="1100" kern="1200">
                    <a:solidFill>
                      <a:schemeClr val="lt1"/>
                    </a:solidFill>
                    <a:latin typeface="+mn-lt"/>
                    <a:ea typeface="+mn-ea"/>
                    <a:cs typeface="+mn-cs"/>
                  </a:defRPr>
                </a:lvl2pPr>
                <a:lvl3pPr marL="560070" algn="l" defTabSz="560070" rtl="0" eaLnBrk="1" latinLnBrk="0" hangingPunct="1">
                  <a:defRPr sz="1100" kern="1200">
                    <a:solidFill>
                      <a:schemeClr val="lt1"/>
                    </a:solidFill>
                    <a:latin typeface="+mn-lt"/>
                    <a:ea typeface="+mn-ea"/>
                    <a:cs typeface="+mn-cs"/>
                  </a:defRPr>
                </a:lvl3pPr>
                <a:lvl4pPr marL="840105" algn="l" defTabSz="560070" rtl="0" eaLnBrk="1" latinLnBrk="0" hangingPunct="1">
                  <a:defRPr sz="1100" kern="1200">
                    <a:solidFill>
                      <a:schemeClr val="lt1"/>
                    </a:solidFill>
                    <a:latin typeface="+mn-lt"/>
                    <a:ea typeface="+mn-ea"/>
                    <a:cs typeface="+mn-cs"/>
                  </a:defRPr>
                </a:lvl4pPr>
                <a:lvl5pPr marL="1120140" algn="l" defTabSz="560070" rtl="0" eaLnBrk="1" latinLnBrk="0" hangingPunct="1">
                  <a:defRPr sz="1100" kern="1200">
                    <a:solidFill>
                      <a:schemeClr val="lt1"/>
                    </a:solidFill>
                    <a:latin typeface="+mn-lt"/>
                    <a:ea typeface="+mn-ea"/>
                    <a:cs typeface="+mn-cs"/>
                  </a:defRPr>
                </a:lvl5pPr>
                <a:lvl6pPr marL="1400175" algn="l" defTabSz="560070" rtl="0" eaLnBrk="1" latinLnBrk="0" hangingPunct="1">
                  <a:defRPr sz="1100" kern="1200">
                    <a:solidFill>
                      <a:schemeClr val="lt1"/>
                    </a:solidFill>
                    <a:latin typeface="+mn-lt"/>
                    <a:ea typeface="+mn-ea"/>
                    <a:cs typeface="+mn-cs"/>
                  </a:defRPr>
                </a:lvl6pPr>
                <a:lvl7pPr marL="1680210" algn="l" defTabSz="560070" rtl="0" eaLnBrk="1" latinLnBrk="0" hangingPunct="1">
                  <a:defRPr sz="1100" kern="1200">
                    <a:solidFill>
                      <a:schemeClr val="lt1"/>
                    </a:solidFill>
                    <a:latin typeface="+mn-lt"/>
                    <a:ea typeface="+mn-ea"/>
                    <a:cs typeface="+mn-cs"/>
                  </a:defRPr>
                </a:lvl7pPr>
                <a:lvl8pPr marL="1960245" algn="l" defTabSz="560070" rtl="0" eaLnBrk="1" latinLnBrk="0" hangingPunct="1">
                  <a:defRPr sz="1100" kern="1200">
                    <a:solidFill>
                      <a:schemeClr val="lt1"/>
                    </a:solidFill>
                    <a:latin typeface="+mn-lt"/>
                    <a:ea typeface="+mn-ea"/>
                    <a:cs typeface="+mn-cs"/>
                  </a:defRPr>
                </a:lvl8pPr>
                <a:lvl9pPr marL="2240280" algn="l" defTabSz="560070" rtl="0" eaLnBrk="1" latinLnBrk="0" hangingPunct="1">
                  <a:defRPr sz="1100" kern="1200">
                    <a:solidFill>
                      <a:schemeClr val="lt1"/>
                    </a:solidFill>
                    <a:latin typeface="+mn-lt"/>
                    <a:ea typeface="+mn-ea"/>
                    <a:cs typeface="+mn-cs"/>
                  </a:defRPr>
                </a:lvl9pPr>
              </a:lstStyle>
              <a:p>
                <a:pPr algn="ctr"/>
                <a:endParaRPr lang="en-GB" sz="1050"/>
              </a:p>
            </p:txBody>
          </p:sp>
          <p:sp>
            <p:nvSpPr>
              <p:cNvPr id="444" name="Rectangle 443"/>
              <p:cNvSpPr/>
              <p:nvPr/>
            </p:nvSpPr>
            <p:spPr>
              <a:xfrm>
                <a:off x="3798312" y="1537516"/>
                <a:ext cx="443858" cy="1853630"/>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560070" rtl="0" eaLnBrk="1" latinLnBrk="0" hangingPunct="1">
                  <a:defRPr sz="1100" kern="1200">
                    <a:solidFill>
                      <a:schemeClr val="lt1"/>
                    </a:solidFill>
                    <a:latin typeface="+mn-lt"/>
                    <a:ea typeface="+mn-ea"/>
                    <a:cs typeface="+mn-cs"/>
                  </a:defRPr>
                </a:lvl1pPr>
                <a:lvl2pPr marL="280035" algn="l" defTabSz="560070" rtl="0" eaLnBrk="1" latinLnBrk="0" hangingPunct="1">
                  <a:defRPr sz="1100" kern="1200">
                    <a:solidFill>
                      <a:schemeClr val="lt1"/>
                    </a:solidFill>
                    <a:latin typeface="+mn-lt"/>
                    <a:ea typeface="+mn-ea"/>
                    <a:cs typeface="+mn-cs"/>
                  </a:defRPr>
                </a:lvl2pPr>
                <a:lvl3pPr marL="560070" algn="l" defTabSz="560070" rtl="0" eaLnBrk="1" latinLnBrk="0" hangingPunct="1">
                  <a:defRPr sz="1100" kern="1200">
                    <a:solidFill>
                      <a:schemeClr val="lt1"/>
                    </a:solidFill>
                    <a:latin typeface="+mn-lt"/>
                    <a:ea typeface="+mn-ea"/>
                    <a:cs typeface="+mn-cs"/>
                  </a:defRPr>
                </a:lvl3pPr>
                <a:lvl4pPr marL="840105" algn="l" defTabSz="560070" rtl="0" eaLnBrk="1" latinLnBrk="0" hangingPunct="1">
                  <a:defRPr sz="1100" kern="1200">
                    <a:solidFill>
                      <a:schemeClr val="lt1"/>
                    </a:solidFill>
                    <a:latin typeface="+mn-lt"/>
                    <a:ea typeface="+mn-ea"/>
                    <a:cs typeface="+mn-cs"/>
                  </a:defRPr>
                </a:lvl4pPr>
                <a:lvl5pPr marL="1120140" algn="l" defTabSz="560070" rtl="0" eaLnBrk="1" latinLnBrk="0" hangingPunct="1">
                  <a:defRPr sz="1100" kern="1200">
                    <a:solidFill>
                      <a:schemeClr val="lt1"/>
                    </a:solidFill>
                    <a:latin typeface="+mn-lt"/>
                    <a:ea typeface="+mn-ea"/>
                    <a:cs typeface="+mn-cs"/>
                  </a:defRPr>
                </a:lvl5pPr>
                <a:lvl6pPr marL="1400175" algn="l" defTabSz="560070" rtl="0" eaLnBrk="1" latinLnBrk="0" hangingPunct="1">
                  <a:defRPr sz="1100" kern="1200">
                    <a:solidFill>
                      <a:schemeClr val="lt1"/>
                    </a:solidFill>
                    <a:latin typeface="+mn-lt"/>
                    <a:ea typeface="+mn-ea"/>
                    <a:cs typeface="+mn-cs"/>
                  </a:defRPr>
                </a:lvl6pPr>
                <a:lvl7pPr marL="1680210" algn="l" defTabSz="560070" rtl="0" eaLnBrk="1" latinLnBrk="0" hangingPunct="1">
                  <a:defRPr sz="1100" kern="1200">
                    <a:solidFill>
                      <a:schemeClr val="lt1"/>
                    </a:solidFill>
                    <a:latin typeface="+mn-lt"/>
                    <a:ea typeface="+mn-ea"/>
                    <a:cs typeface="+mn-cs"/>
                  </a:defRPr>
                </a:lvl7pPr>
                <a:lvl8pPr marL="1960245" algn="l" defTabSz="560070" rtl="0" eaLnBrk="1" latinLnBrk="0" hangingPunct="1">
                  <a:defRPr sz="1100" kern="1200">
                    <a:solidFill>
                      <a:schemeClr val="lt1"/>
                    </a:solidFill>
                    <a:latin typeface="+mn-lt"/>
                    <a:ea typeface="+mn-ea"/>
                    <a:cs typeface="+mn-cs"/>
                  </a:defRPr>
                </a:lvl8pPr>
                <a:lvl9pPr marL="2240280" algn="l" defTabSz="560070" rtl="0" eaLnBrk="1" latinLnBrk="0" hangingPunct="1">
                  <a:defRPr sz="1100" kern="1200">
                    <a:solidFill>
                      <a:schemeClr val="lt1"/>
                    </a:solidFill>
                    <a:latin typeface="+mn-lt"/>
                    <a:ea typeface="+mn-ea"/>
                    <a:cs typeface="+mn-cs"/>
                  </a:defRPr>
                </a:lvl9pPr>
              </a:lstStyle>
              <a:p>
                <a:pPr algn="ctr"/>
                <a:endParaRPr lang="en-GB" sz="1050"/>
              </a:p>
            </p:txBody>
          </p:sp>
          <p:sp>
            <p:nvSpPr>
              <p:cNvPr id="445" name="Rectangle 444"/>
              <p:cNvSpPr/>
              <p:nvPr/>
            </p:nvSpPr>
            <p:spPr>
              <a:xfrm>
                <a:off x="4240180" y="1537516"/>
                <a:ext cx="443858" cy="1853630"/>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a:endParaRPr lang="en-GB" sz="1050"/>
              </a:p>
            </p:txBody>
          </p:sp>
          <p:sp>
            <p:nvSpPr>
              <p:cNvPr id="446" name="Rectangle 445"/>
              <p:cNvSpPr/>
              <p:nvPr/>
            </p:nvSpPr>
            <p:spPr>
              <a:xfrm>
                <a:off x="4682048" y="1537516"/>
                <a:ext cx="443858" cy="1853630"/>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a:endParaRPr lang="en-GB" sz="1050"/>
              </a:p>
            </p:txBody>
          </p:sp>
        </p:grpSp>
        <p:sp>
          <p:nvSpPr>
            <p:cNvPr id="432" name="TextBox 22"/>
            <p:cNvSpPr txBox="1"/>
            <p:nvPr/>
          </p:nvSpPr>
          <p:spPr>
            <a:xfrm>
              <a:off x="4507134" y="3172632"/>
              <a:ext cx="828948" cy="45051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r>
                <a:rPr lang="en-GB" sz="800" dirty="0">
                  <a:latin typeface="+mj-lt"/>
                </a:rPr>
                <a:t>América del Norte</a:t>
              </a:r>
            </a:p>
          </p:txBody>
        </p:sp>
        <p:sp>
          <p:nvSpPr>
            <p:cNvPr id="433" name="TextBox 22"/>
            <p:cNvSpPr txBox="1"/>
            <p:nvPr/>
          </p:nvSpPr>
          <p:spPr>
            <a:xfrm>
              <a:off x="5432123" y="3172632"/>
              <a:ext cx="780370" cy="45051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r>
                <a:rPr lang="en-GB" sz="800" dirty="0">
                  <a:latin typeface="+mj-lt"/>
                </a:rPr>
                <a:t>América Latina</a:t>
              </a:r>
            </a:p>
          </p:txBody>
        </p:sp>
        <p:sp>
          <p:nvSpPr>
            <p:cNvPr id="434" name="TextBox 188"/>
            <p:cNvSpPr txBox="1"/>
            <p:nvPr/>
          </p:nvSpPr>
          <p:spPr>
            <a:xfrm>
              <a:off x="2808432" y="1621021"/>
              <a:ext cx="764418" cy="409560"/>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r>
                <a:rPr lang="en-GB" sz="1400" dirty="0" smtClean="0">
                  <a:solidFill>
                    <a:schemeClr val="bg1"/>
                  </a:solidFill>
                  <a:latin typeface="+mj-lt"/>
                </a:rPr>
                <a:t>72 %</a:t>
              </a:r>
              <a:endParaRPr lang="es-ES" sz="1400" dirty="0">
                <a:solidFill>
                  <a:schemeClr val="bg1"/>
                </a:solidFill>
                <a:latin typeface="+mj-lt"/>
              </a:endParaRPr>
            </a:p>
          </p:txBody>
        </p:sp>
        <p:sp>
          <p:nvSpPr>
            <p:cNvPr id="435" name="TextBox 193"/>
            <p:cNvSpPr txBox="1"/>
            <p:nvPr/>
          </p:nvSpPr>
          <p:spPr>
            <a:xfrm>
              <a:off x="3616400" y="1511222"/>
              <a:ext cx="769428" cy="45051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r>
                <a:rPr lang="en-GB" sz="1600" dirty="0" smtClean="0">
                  <a:solidFill>
                    <a:schemeClr val="bg1"/>
                  </a:solidFill>
                  <a:latin typeface="+mj-lt"/>
                </a:rPr>
                <a:t>76 %</a:t>
              </a:r>
              <a:endParaRPr lang="es-ES" sz="1600" dirty="0">
                <a:solidFill>
                  <a:schemeClr val="bg1"/>
                </a:solidFill>
                <a:latin typeface="+mj-lt"/>
              </a:endParaRPr>
            </a:p>
          </p:txBody>
        </p:sp>
        <p:sp>
          <p:nvSpPr>
            <p:cNvPr id="436" name="TextBox 195"/>
            <p:cNvSpPr txBox="1"/>
            <p:nvPr/>
          </p:nvSpPr>
          <p:spPr>
            <a:xfrm>
              <a:off x="4460611" y="1860279"/>
              <a:ext cx="661322" cy="348126"/>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r>
                <a:rPr lang="en-GB" dirty="0" smtClean="0">
                  <a:solidFill>
                    <a:schemeClr val="bg1"/>
                  </a:solidFill>
                  <a:latin typeface="+mj-lt"/>
                </a:rPr>
                <a:t>58 %</a:t>
              </a:r>
              <a:endParaRPr lang="es-ES" dirty="0">
                <a:solidFill>
                  <a:schemeClr val="bg1"/>
                </a:solidFill>
                <a:latin typeface="+mj-lt"/>
              </a:endParaRPr>
            </a:p>
          </p:txBody>
        </p:sp>
        <p:sp>
          <p:nvSpPr>
            <p:cNvPr id="437" name="TextBox 198"/>
            <p:cNvSpPr txBox="1"/>
            <p:nvPr/>
          </p:nvSpPr>
          <p:spPr>
            <a:xfrm>
              <a:off x="5406117" y="1254281"/>
              <a:ext cx="823666" cy="491472"/>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r>
                <a:rPr lang="en-GB" sz="1800" dirty="0" smtClean="0">
                  <a:solidFill>
                    <a:schemeClr val="bg1"/>
                  </a:solidFill>
                  <a:latin typeface="+mj-lt"/>
                </a:rPr>
                <a:t>84 %</a:t>
              </a:r>
              <a:endParaRPr lang="es-ES" sz="1800" dirty="0">
                <a:solidFill>
                  <a:schemeClr val="bg1"/>
                </a:solidFill>
                <a:latin typeface="+mj-lt"/>
              </a:endParaRPr>
            </a:p>
          </p:txBody>
        </p:sp>
        <p:sp>
          <p:nvSpPr>
            <p:cNvPr id="438" name="Freeform 437"/>
            <p:cNvSpPr>
              <a:spLocks noChangeAspect="1"/>
            </p:cNvSpPr>
            <p:nvPr/>
          </p:nvSpPr>
          <p:spPr bwMode="auto">
            <a:xfrm>
              <a:off x="3769283" y="1768282"/>
              <a:ext cx="612000" cy="1401723"/>
            </a:xfrm>
            <a:custGeom>
              <a:avLst/>
              <a:gdLst/>
              <a:ahLst/>
              <a:cxnLst>
                <a:cxn ang="0">
                  <a:pos x="56" y="187"/>
                </a:cxn>
                <a:cxn ang="0">
                  <a:pos x="45" y="189"/>
                </a:cxn>
                <a:cxn ang="0">
                  <a:pos x="19" y="222"/>
                </a:cxn>
                <a:cxn ang="0">
                  <a:pos x="11" y="246"/>
                </a:cxn>
                <a:cxn ang="0">
                  <a:pos x="1" y="241"/>
                </a:cxn>
                <a:cxn ang="0">
                  <a:pos x="7" y="219"/>
                </a:cxn>
                <a:cxn ang="0">
                  <a:pos x="14" y="208"/>
                </a:cxn>
                <a:cxn ang="0">
                  <a:pos x="19" y="194"/>
                </a:cxn>
                <a:cxn ang="0">
                  <a:pos x="26" y="181"/>
                </a:cxn>
                <a:cxn ang="0">
                  <a:pos x="43" y="140"/>
                </a:cxn>
                <a:cxn ang="0">
                  <a:pos x="66" y="119"/>
                </a:cxn>
                <a:cxn ang="0">
                  <a:pos x="62" y="92"/>
                </a:cxn>
                <a:cxn ang="0">
                  <a:pos x="88" y="66"/>
                </a:cxn>
                <a:cxn ang="0">
                  <a:pos x="103" y="67"/>
                </a:cxn>
                <a:cxn ang="0">
                  <a:pos x="98" y="80"/>
                </a:cxn>
                <a:cxn ang="0">
                  <a:pos x="96" y="86"/>
                </a:cxn>
                <a:cxn ang="0">
                  <a:pos x="94" y="105"/>
                </a:cxn>
                <a:cxn ang="0">
                  <a:pos x="101" y="108"/>
                </a:cxn>
                <a:cxn ang="0">
                  <a:pos x="108" y="90"/>
                </a:cxn>
                <a:cxn ang="0">
                  <a:pos x="126" y="41"/>
                </a:cxn>
                <a:cxn ang="0">
                  <a:pos x="131" y="19"/>
                </a:cxn>
                <a:cxn ang="0">
                  <a:pos x="138" y="5"/>
                </a:cxn>
                <a:cxn ang="0">
                  <a:pos x="144" y="23"/>
                </a:cxn>
                <a:cxn ang="0">
                  <a:pos x="136" y="65"/>
                </a:cxn>
                <a:cxn ang="0">
                  <a:pos x="127" y="108"/>
                </a:cxn>
                <a:cxn ang="0">
                  <a:pos x="123" y="180"/>
                </a:cxn>
                <a:cxn ang="0">
                  <a:pos x="125" y="212"/>
                </a:cxn>
                <a:cxn ang="0">
                  <a:pos x="119" y="230"/>
                </a:cxn>
                <a:cxn ang="0">
                  <a:pos x="123" y="270"/>
                </a:cxn>
                <a:cxn ang="0">
                  <a:pos x="124" y="317"/>
                </a:cxn>
                <a:cxn ang="0">
                  <a:pos x="131" y="364"/>
                </a:cxn>
                <a:cxn ang="0">
                  <a:pos x="137" y="400"/>
                </a:cxn>
                <a:cxn ang="0">
                  <a:pos x="110" y="401"/>
                </a:cxn>
                <a:cxn ang="0">
                  <a:pos x="104" y="380"/>
                </a:cxn>
                <a:cxn ang="0">
                  <a:pos x="99" y="344"/>
                </a:cxn>
                <a:cxn ang="0">
                  <a:pos x="90" y="291"/>
                </a:cxn>
                <a:cxn ang="0">
                  <a:pos x="86" y="270"/>
                </a:cxn>
                <a:cxn ang="0">
                  <a:pos x="79" y="304"/>
                </a:cxn>
                <a:cxn ang="0">
                  <a:pos x="76" y="323"/>
                </a:cxn>
                <a:cxn ang="0">
                  <a:pos x="69" y="352"/>
                </a:cxn>
                <a:cxn ang="0">
                  <a:pos x="67" y="389"/>
                </a:cxn>
                <a:cxn ang="0">
                  <a:pos x="58" y="403"/>
                </a:cxn>
                <a:cxn ang="0">
                  <a:pos x="36" y="398"/>
                </a:cxn>
                <a:cxn ang="0">
                  <a:pos x="40" y="385"/>
                </a:cxn>
                <a:cxn ang="0">
                  <a:pos x="44" y="350"/>
                </a:cxn>
                <a:cxn ang="0">
                  <a:pos x="49" y="310"/>
                </a:cxn>
                <a:cxn ang="0">
                  <a:pos x="49" y="240"/>
                </a:cxn>
                <a:cxn ang="0">
                  <a:pos x="52" y="209"/>
                </a:cxn>
              </a:cxnLst>
              <a:rect l="0" t="0" r="r" b="b"/>
              <a:pathLst>
                <a:path w="146" h="412">
                  <a:moveTo>
                    <a:pt x="52" y="209"/>
                  </a:moveTo>
                  <a:cubicBezTo>
                    <a:pt x="52" y="205"/>
                    <a:pt x="52" y="203"/>
                    <a:pt x="55" y="200"/>
                  </a:cubicBezTo>
                  <a:cubicBezTo>
                    <a:pt x="56" y="198"/>
                    <a:pt x="57" y="198"/>
                    <a:pt x="56" y="196"/>
                  </a:cubicBezTo>
                  <a:cubicBezTo>
                    <a:pt x="55" y="193"/>
                    <a:pt x="55" y="190"/>
                    <a:pt x="56" y="187"/>
                  </a:cubicBezTo>
                  <a:cubicBezTo>
                    <a:pt x="54" y="183"/>
                    <a:pt x="53" y="181"/>
                    <a:pt x="54" y="176"/>
                  </a:cubicBezTo>
                  <a:cubicBezTo>
                    <a:pt x="54" y="172"/>
                    <a:pt x="55" y="170"/>
                    <a:pt x="53" y="175"/>
                  </a:cubicBezTo>
                  <a:cubicBezTo>
                    <a:pt x="51" y="180"/>
                    <a:pt x="48" y="185"/>
                    <a:pt x="46" y="188"/>
                  </a:cubicBezTo>
                  <a:cubicBezTo>
                    <a:pt x="45" y="189"/>
                    <a:pt x="45" y="189"/>
                    <a:pt x="45" y="189"/>
                  </a:cubicBezTo>
                  <a:cubicBezTo>
                    <a:pt x="45" y="192"/>
                    <a:pt x="44" y="193"/>
                    <a:pt x="42" y="195"/>
                  </a:cubicBezTo>
                  <a:cubicBezTo>
                    <a:pt x="40" y="201"/>
                    <a:pt x="36" y="206"/>
                    <a:pt x="31" y="210"/>
                  </a:cubicBezTo>
                  <a:cubicBezTo>
                    <a:pt x="26" y="216"/>
                    <a:pt x="28" y="219"/>
                    <a:pt x="21" y="222"/>
                  </a:cubicBezTo>
                  <a:cubicBezTo>
                    <a:pt x="19" y="222"/>
                    <a:pt x="19" y="222"/>
                    <a:pt x="19" y="222"/>
                  </a:cubicBezTo>
                  <a:cubicBezTo>
                    <a:pt x="19" y="224"/>
                    <a:pt x="18" y="225"/>
                    <a:pt x="17" y="226"/>
                  </a:cubicBezTo>
                  <a:cubicBezTo>
                    <a:pt x="17" y="228"/>
                    <a:pt x="17" y="229"/>
                    <a:pt x="15" y="230"/>
                  </a:cubicBezTo>
                  <a:cubicBezTo>
                    <a:pt x="16" y="238"/>
                    <a:pt x="13" y="235"/>
                    <a:pt x="12" y="239"/>
                  </a:cubicBezTo>
                  <a:cubicBezTo>
                    <a:pt x="12" y="242"/>
                    <a:pt x="12" y="244"/>
                    <a:pt x="11" y="246"/>
                  </a:cubicBezTo>
                  <a:cubicBezTo>
                    <a:pt x="14" y="246"/>
                    <a:pt x="16" y="246"/>
                    <a:pt x="14" y="249"/>
                  </a:cubicBezTo>
                  <a:cubicBezTo>
                    <a:pt x="11" y="250"/>
                    <a:pt x="10" y="250"/>
                    <a:pt x="7" y="250"/>
                  </a:cubicBezTo>
                  <a:cubicBezTo>
                    <a:pt x="5" y="250"/>
                    <a:pt x="3" y="249"/>
                    <a:pt x="3" y="248"/>
                  </a:cubicBezTo>
                  <a:cubicBezTo>
                    <a:pt x="1" y="246"/>
                    <a:pt x="1" y="244"/>
                    <a:pt x="1" y="241"/>
                  </a:cubicBezTo>
                  <a:cubicBezTo>
                    <a:pt x="1" y="238"/>
                    <a:pt x="0" y="238"/>
                    <a:pt x="2" y="235"/>
                  </a:cubicBezTo>
                  <a:cubicBezTo>
                    <a:pt x="3" y="233"/>
                    <a:pt x="2" y="233"/>
                    <a:pt x="2" y="231"/>
                  </a:cubicBezTo>
                  <a:cubicBezTo>
                    <a:pt x="4" y="229"/>
                    <a:pt x="4" y="227"/>
                    <a:pt x="5" y="224"/>
                  </a:cubicBezTo>
                  <a:cubicBezTo>
                    <a:pt x="5" y="218"/>
                    <a:pt x="7" y="221"/>
                    <a:pt x="7" y="219"/>
                  </a:cubicBezTo>
                  <a:cubicBezTo>
                    <a:pt x="8" y="217"/>
                    <a:pt x="7" y="217"/>
                    <a:pt x="9" y="215"/>
                  </a:cubicBezTo>
                  <a:cubicBezTo>
                    <a:pt x="10" y="214"/>
                    <a:pt x="10" y="214"/>
                    <a:pt x="10" y="214"/>
                  </a:cubicBezTo>
                  <a:cubicBezTo>
                    <a:pt x="10" y="213"/>
                    <a:pt x="10" y="212"/>
                    <a:pt x="11" y="211"/>
                  </a:cubicBezTo>
                  <a:cubicBezTo>
                    <a:pt x="11" y="209"/>
                    <a:pt x="11" y="209"/>
                    <a:pt x="14" y="208"/>
                  </a:cubicBezTo>
                  <a:cubicBezTo>
                    <a:pt x="13" y="207"/>
                    <a:pt x="13" y="207"/>
                    <a:pt x="14" y="206"/>
                  </a:cubicBezTo>
                  <a:cubicBezTo>
                    <a:pt x="14" y="205"/>
                    <a:pt x="15" y="204"/>
                    <a:pt x="16" y="203"/>
                  </a:cubicBezTo>
                  <a:cubicBezTo>
                    <a:pt x="16" y="201"/>
                    <a:pt x="17" y="199"/>
                    <a:pt x="18" y="197"/>
                  </a:cubicBezTo>
                  <a:cubicBezTo>
                    <a:pt x="18" y="196"/>
                    <a:pt x="19" y="195"/>
                    <a:pt x="19" y="194"/>
                  </a:cubicBezTo>
                  <a:cubicBezTo>
                    <a:pt x="19" y="192"/>
                    <a:pt x="20" y="192"/>
                    <a:pt x="21" y="190"/>
                  </a:cubicBezTo>
                  <a:cubicBezTo>
                    <a:pt x="22" y="188"/>
                    <a:pt x="22" y="188"/>
                    <a:pt x="22" y="188"/>
                  </a:cubicBezTo>
                  <a:cubicBezTo>
                    <a:pt x="22" y="187"/>
                    <a:pt x="22" y="186"/>
                    <a:pt x="24" y="185"/>
                  </a:cubicBezTo>
                  <a:cubicBezTo>
                    <a:pt x="25" y="182"/>
                    <a:pt x="23" y="182"/>
                    <a:pt x="26" y="181"/>
                  </a:cubicBezTo>
                  <a:cubicBezTo>
                    <a:pt x="28" y="172"/>
                    <a:pt x="30" y="175"/>
                    <a:pt x="31" y="171"/>
                  </a:cubicBezTo>
                  <a:cubicBezTo>
                    <a:pt x="31" y="169"/>
                    <a:pt x="32" y="167"/>
                    <a:pt x="33" y="165"/>
                  </a:cubicBezTo>
                  <a:cubicBezTo>
                    <a:pt x="35" y="156"/>
                    <a:pt x="38" y="155"/>
                    <a:pt x="39" y="150"/>
                  </a:cubicBezTo>
                  <a:cubicBezTo>
                    <a:pt x="40" y="146"/>
                    <a:pt x="40" y="144"/>
                    <a:pt x="43" y="140"/>
                  </a:cubicBezTo>
                  <a:cubicBezTo>
                    <a:pt x="43" y="138"/>
                    <a:pt x="44" y="136"/>
                    <a:pt x="46" y="134"/>
                  </a:cubicBezTo>
                  <a:cubicBezTo>
                    <a:pt x="47" y="132"/>
                    <a:pt x="47" y="131"/>
                    <a:pt x="50" y="130"/>
                  </a:cubicBezTo>
                  <a:cubicBezTo>
                    <a:pt x="53" y="129"/>
                    <a:pt x="55" y="128"/>
                    <a:pt x="59" y="127"/>
                  </a:cubicBezTo>
                  <a:cubicBezTo>
                    <a:pt x="65" y="125"/>
                    <a:pt x="66" y="125"/>
                    <a:pt x="66" y="119"/>
                  </a:cubicBezTo>
                  <a:cubicBezTo>
                    <a:pt x="60" y="114"/>
                    <a:pt x="65" y="112"/>
                    <a:pt x="69" y="112"/>
                  </a:cubicBezTo>
                  <a:cubicBezTo>
                    <a:pt x="68" y="111"/>
                    <a:pt x="67" y="108"/>
                    <a:pt x="66" y="106"/>
                  </a:cubicBezTo>
                  <a:cubicBezTo>
                    <a:pt x="64" y="107"/>
                    <a:pt x="64" y="105"/>
                    <a:pt x="64" y="103"/>
                  </a:cubicBezTo>
                  <a:cubicBezTo>
                    <a:pt x="64" y="100"/>
                    <a:pt x="62" y="100"/>
                    <a:pt x="62" y="92"/>
                  </a:cubicBezTo>
                  <a:cubicBezTo>
                    <a:pt x="63" y="85"/>
                    <a:pt x="64" y="80"/>
                    <a:pt x="67" y="77"/>
                  </a:cubicBezTo>
                  <a:cubicBezTo>
                    <a:pt x="72" y="72"/>
                    <a:pt x="72" y="74"/>
                    <a:pt x="74" y="72"/>
                  </a:cubicBezTo>
                  <a:cubicBezTo>
                    <a:pt x="77" y="69"/>
                    <a:pt x="78" y="64"/>
                    <a:pt x="82" y="66"/>
                  </a:cubicBezTo>
                  <a:cubicBezTo>
                    <a:pt x="86" y="64"/>
                    <a:pt x="85" y="66"/>
                    <a:pt x="88" y="66"/>
                  </a:cubicBezTo>
                  <a:cubicBezTo>
                    <a:pt x="94" y="64"/>
                    <a:pt x="93" y="68"/>
                    <a:pt x="94" y="67"/>
                  </a:cubicBezTo>
                  <a:cubicBezTo>
                    <a:pt x="96" y="67"/>
                    <a:pt x="93" y="65"/>
                    <a:pt x="98" y="65"/>
                  </a:cubicBezTo>
                  <a:cubicBezTo>
                    <a:pt x="98" y="63"/>
                    <a:pt x="99" y="63"/>
                    <a:pt x="100" y="65"/>
                  </a:cubicBezTo>
                  <a:cubicBezTo>
                    <a:pt x="100" y="66"/>
                    <a:pt x="102" y="63"/>
                    <a:pt x="103" y="67"/>
                  </a:cubicBezTo>
                  <a:cubicBezTo>
                    <a:pt x="105" y="68"/>
                    <a:pt x="105" y="68"/>
                    <a:pt x="105" y="70"/>
                  </a:cubicBezTo>
                  <a:cubicBezTo>
                    <a:pt x="105" y="71"/>
                    <a:pt x="105" y="73"/>
                    <a:pt x="105" y="74"/>
                  </a:cubicBezTo>
                  <a:cubicBezTo>
                    <a:pt x="104" y="75"/>
                    <a:pt x="103" y="78"/>
                    <a:pt x="100" y="78"/>
                  </a:cubicBezTo>
                  <a:cubicBezTo>
                    <a:pt x="99" y="78"/>
                    <a:pt x="101" y="80"/>
                    <a:pt x="98" y="80"/>
                  </a:cubicBezTo>
                  <a:cubicBezTo>
                    <a:pt x="98" y="77"/>
                    <a:pt x="96" y="80"/>
                    <a:pt x="96" y="79"/>
                  </a:cubicBezTo>
                  <a:cubicBezTo>
                    <a:pt x="95" y="78"/>
                    <a:pt x="94" y="77"/>
                    <a:pt x="95" y="77"/>
                  </a:cubicBezTo>
                  <a:cubicBezTo>
                    <a:pt x="95" y="76"/>
                    <a:pt x="93" y="77"/>
                    <a:pt x="92" y="76"/>
                  </a:cubicBezTo>
                  <a:cubicBezTo>
                    <a:pt x="92" y="76"/>
                    <a:pt x="95" y="80"/>
                    <a:pt x="96" y="86"/>
                  </a:cubicBezTo>
                  <a:cubicBezTo>
                    <a:pt x="97" y="88"/>
                    <a:pt x="97" y="90"/>
                    <a:pt x="96" y="92"/>
                  </a:cubicBezTo>
                  <a:cubicBezTo>
                    <a:pt x="97" y="93"/>
                    <a:pt x="97" y="94"/>
                    <a:pt x="97" y="96"/>
                  </a:cubicBezTo>
                  <a:cubicBezTo>
                    <a:pt x="97" y="97"/>
                    <a:pt x="96" y="98"/>
                    <a:pt x="96" y="99"/>
                  </a:cubicBezTo>
                  <a:cubicBezTo>
                    <a:pt x="95" y="101"/>
                    <a:pt x="95" y="104"/>
                    <a:pt x="94" y="105"/>
                  </a:cubicBezTo>
                  <a:cubicBezTo>
                    <a:pt x="93" y="106"/>
                    <a:pt x="92" y="103"/>
                    <a:pt x="92" y="106"/>
                  </a:cubicBezTo>
                  <a:cubicBezTo>
                    <a:pt x="93" y="109"/>
                    <a:pt x="97" y="106"/>
                    <a:pt x="94" y="111"/>
                  </a:cubicBezTo>
                  <a:cubicBezTo>
                    <a:pt x="94" y="115"/>
                    <a:pt x="96" y="109"/>
                    <a:pt x="98" y="111"/>
                  </a:cubicBezTo>
                  <a:cubicBezTo>
                    <a:pt x="99" y="108"/>
                    <a:pt x="99" y="108"/>
                    <a:pt x="101" y="108"/>
                  </a:cubicBezTo>
                  <a:cubicBezTo>
                    <a:pt x="102" y="106"/>
                    <a:pt x="102" y="105"/>
                    <a:pt x="104" y="104"/>
                  </a:cubicBezTo>
                  <a:cubicBezTo>
                    <a:pt x="104" y="102"/>
                    <a:pt x="105" y="102"/>
                    <a:pt x="107" y="100"/>
                  </a:cubicBezTo>
                  <a:cubicBezTo>
                    <a:pt x="107" y="93"/>
                    <a:pt x="109" y="97"/>
                    <a:pt x="109" y="95"/>
                  </a:cubicBezTo>
                  <a:cubicBezTo>
                    <a:pt x="109" y="92"/>
                    <a:pt x="108" y="91"/>
                    <a:pt x="108" y="90"/>
                  </a:cubicBezTo>
                  <a:cubicBezTo>
                    <a:pt x="108" y="87"/>
                    <a:pt x="110" y="86"/>
                    <a:pt x="111" y="82"/>
                  </a:cubicBezTo>
                  <a:cubicBezTo>
                    <a:pt x="113" y="77"/>
                    <a:pt x="115" y="72"/>
                    <a:pt x="117" y="66"/>
                  </a:cubicBezTo>
                  <a:cubicBezTo>
                    <a:pt x="119" y="59"/>
                    <a:pt x="121" y="53"/>
                    <a:pt x="124" y="46"/>
                  </a:cubicBezTo>
                  <a:cubicBezTo>
                    <a:pt x="124" y="44"/>
                    <a:pt x="125" y="43"/>
                    <a:pt x="126" y="41"/>
                  </a:cubicBezTo>
                  <a:cubicBezTo>
                    <a:pt x="126" y="39"/>
                    <a:pt x="126" y="38"/>
                    <a:pt x="127" y="36"/>
                  </a:cubicBezTo>
                  <a:cubicBezTo>
                    <a:pt x="127" y="34"/>
                    <a:pt x="127" y="33"/>
                    <a:pt x="129" y="30"/>
                  </a:cubicBezTo>
                  <a:cubicBezTo>
                    <a:pt x="130" y="27"/>
                    <a:pt x="130" y="26"/>
                    <a:pt x="129" y="23"/>
                  </a:cubicBezTo>
                  <a:cubicBezTo>
                    <a:pt x="129" y="21"/>
                    <a:pt x="129" y="19"/>
                    <a:pt x="131" y="19"/>
                  </a:cubicBezTo>
                  <a:cubicBezTo>
                    <a:pt x="130" y="16"/>
                    <a:pt x="126" y="14"/>
                    <a:pt x="128" y="11"/>
                  </a:cubicBezTo>
                  <a:cubicBezTo>
                    <a:pt x="128" y="9"/>
                    <a:pt x="131" y="0"/>
                    <a:pt x="134" y="3"/>
                  </a:cubicBezTo>
                  <a:cubicBezTo>
                    <a:pt x="135" y="3"/>
                    <a:pt x="137" y="3"/>
                    <a:pt x="136" y="4"/>
                  </a:cubicBezTo>
                  <a:cubicBezTo>
                    <a:pt x="137" y="4"/>
                    <a:pt x="137" y="4"/>
                    <a:pt x="138" y="5"/>
                  </a:cubicBezTo>
                  <a:cubicBezTo>
                    <a:pt x="140" y="5"/>
                    <a:pt x="141" y="6"/>
                    <a:pt x="142" y="7"/>
                  </a:cubicBezTo>
                  <a:cubicBezTo>
                    <a:pt x="145" y="7"/>
                    <a:pt x="145" y="9"/>
                    <a:pt x="145" y="11"/>
                  </a:cubicBezTo>
                  <a:cubicBezTo>
                    <a:pt x="146" y="14"/>
                    <a:pt x="146" y="16"/>
                    <a:pt x="144" y="19"/>
                  </a:cubicBezTo>
                  <a:cubicBezTo>
                    <a:pt x="144" y="23"/>
                    <a:pt x="146" y="21"/>
                    <a:pt x="144" y="23"/>
                  </a:cubicBezTo>
                  <a:cubicBezTo>
                    <a:pt x="141" y="29"/>
                    <a:pt x="143" y="29"/>
                    <a:pt x="141" y="33"/>
                  </a:cubicBezTo>
                  <a:cubicBezTo>
                    <a:pt x="142" y="35"/>
                    <a:pt x="141" y="38"/>
                    <a:pt x="141" y="41"/>
                  </a:cubicBezTo>
                  <a:cubicBezTo>
                    <a:pt x="140" y="44"/>
                    <a:pt x="139" y="46"/>
                    <a:pt x="139" y="49"/>
                  </a:cubicBezTo>
                  <a:cubicBezTo>
                    <a:pt x="138" y="54"/>
                    <a:pt x="137" y="60"/>
                    <a:pt x="136" y="65"/>
                  </a:cubicBezTo>
                  <a:cubicBezTo>
                    <a:pt x="135" y="67"/>
                    <a:pt x="135" y="68"/>
                    <a:pt x="134" y="70"/>
                  </a:cubicBezTo>
                  <a:cubicBezTo>
                    <a:pt x="134" y="73"/>
                    <a:pt x="136" y="73"/>
                    <a:pt x="134" y="79"/>
                  </a:cubicBezTo>
                  <a:cubicBezTo>
                    <a:pt x="135" y="85"/>
                    <a:pt x="133" y="88"/>
                    <a:pt x="131" y="93"/>
                  </a:cubicBezTo>
                  <a:cubicBezTo>
                    <a:pt x="128" y="98"/>
                    <a:pt x="128" y="102"/>
                    <a:pt x="127" y="108"/>
                  </a:cubicBezTo>
                  <a:cubicBezTo>
                    <a:pt x="127" y="112"/>
                    <a:pt x="126" y="115"/>
                    <a:pt x="124" y="119"/>
                  </a:cubicBezTo>
                  <a:cubicBezTo>
                    <a:pt x="124" y="122"/>
                    <a:pt x="123" y="125"/>
                    <a:pt x="122" y="128"/>
                  </a:cubicBezTo>
                  <a:cubicBezTo>
                    <a:pt x="120" y="137"/>
                    <a:pt x="123" y="141"/>
                    <a:pt x="121" y="156"/>
                  </a:cubicBezTo>
                  <a:cubicBezTo>
                    <a:pt x="120" y="165"/>
                    <a:pt x="121" y="172"/>
                    <a:pt x="123" y="180"/>
                  </a:cubicBezTo>
                  <a:cubicBezTo>
                    <a:pt x="125" y="188"/>
                    <a:pt x="125" y="188"/>
                    <a:pt x="125" y="188"/>
                  </a:cubicBezTo>
                  <a:cubicBezTo>
                    <a:pt x="126" y="191"/>
                    <a:pt x="127" y="194"/>
                    <a:pt x="127" y="197"/>
                  </a:cubicBezTo>
                  <a:cubicBezTo>
                    <a:pt x="129" y="200"/>
                    <a:pt x="130" y="203"/>
                    <a:pt x="131" y="206"/>
                  </a:cubicBezTo>
                  <a:cubicBezTo>
                    <a:pt x="132" y="209"/>
                    <a:pt x="128" y="210"/>
                    <a:pt x="125" y="212"/>
                  </a:cubicBezTo>
                  <a:cubicBezTo>
                    <a:pt x="121" y="213"/>
                    <a:pt x="118" y="214"/>
                    <a:pt x="115" y="215"/>
                  </a:cubicBezTo>
                  <a:cubicBezTo>
                    <a:pt x="114" y="218"/>
                    <a:pt x="115" y="219"/>
                    <a:pt x="116" y="221"/>
                  </a:cubicBezTo>
                  <a:cubicBezTo>
                    <a:pt x="116" y="222"/>
                    <a:pt x="116" y="223"/>
                    <a:pt x="116" y="224"/>
                  </a:cubicBezTo>
                  <a:cubicBezTo>
                    <a:pt x="119" y="226"/>
                    <a:pt x="119" y="226"/>
                    <a:pt x="119" y="230"/>
                  </a:cubicBezTo>
                  <a:cubicBezTo>
                    <a:pt x="120" y="234"/>
                    <a:pt x="122" y="238"/>
                    <a:pt x="121" y="243"/>
                  </a:cubicBezTo>
                  <a:cubicBezTo>
                    <a:pt x="121" y="246"/>
                    <a:pt x="122" y="246"/>
                    <a:pt x="122" y="248"/>
                  </a:cubicBezTo>
                  <a:cubicBezTo>
                    <a:pt x="124" y="254"/>
                    <a:pt x="124" y="257"/>
                    <a:pt x="122" y="265"/>
                  </a:cubicBezTo>
                  <a:cubicBezTo>
                    <a:pt x="122" y="267"/>
                    <a:pt x="123" y="268"/>
                    <a:pt x="123" y="270"/>
                  </a:cubicBezTo>
                  <a:cubicBezTo>
                    <a:pt x="122" y="274"/>
                    <a:pt x="124" y="275"/>
                    <a:pt x="124" y="291"/>
                  </a:cubicBezTo>
                  <a:cubicBezTo>
                    <a:pt x="125" y="299"/>
                    <a:pt x="125" y="299"/>
                    <a:pt x="125" y="299"/>
                  </a:cubicBezTo>
                  <a:cubicBezTo>
                    <a:pt x="125" y="302"/>
                    <a:pt x="125" y="305"/>
                    <a:pt x="125" y="307"/>
                  </a:cubicBezTo>
                  <a:cubicBezTo>
                    <a:pt x="125" y="311"/>
                    <a:pt x="124" y="314"/>
                    <a:pt x="124" y="317"/>
                  </a:cubicBezTo>
                  <a:cubicBezTo>
                    <a:pt x="125" y="320"/>
                    <a:pt x="125" y="324"/>
                    <a:pt x="126" y="327"/>
                  </a:cubicBezTo>
                  <a:cubicBezTo>
                    <a:pt x="127" y="330"/>
                    <a:pt x="128" y="333"/>
                    <a:pt x="128" y="337"/>
                  </a:cubicBezTo>
                  <a:cubicBezTo>
                    <a:pt x="130" y="344"/>
                    <a:pt x="130" y="350"/>
                    <a:pt x="130" y="358"/>
                  </a:cubicBezTo>
                  <a:cubicBezTo>
                    <a:pt x="131" y="360"/>
                    <a:pt x="131" y="362"/>
                    <a:pt x="131" y="364"/>
                  </a:cubicBezTo>
                  <a:cubicBezTo>
                    <a:pt x="133" y="368"/>
                    <a:pt x="134" y="373"/>
                    <a:pt x="134" y="378"/>
                  </a:cubicBezTo>
                  <a:cubicBezTo>
                    <a:pt x="134" y="380"/>
                    <a:pt x="134" y="382"/>
                    <a:pt x="133" y="384"/>
                  </a:cubicBezTo>
                  <a:cubicBezTo>
                    <a:pt x="133" y="387"/>
                    <a:pt x="131" y="387"/>
                    <a:pt x="132" y="390"/>
                  </a:cubicBezTo>
                  <a:cubicBezTo>
                    <a:pt x="135" y="398"/>
                    <a:pt x="136" y="397"/>
                    <a:pt x="137" y="400"/>
                  </a:cubicBezTo>
                  <a:cubicBezTo>
                    <a:pt x="140" y="402"/>
                    <a:pt x="143" y="403"/>
                    <a:pt x="142" y="407"/>
                  </a:cubicBezTo>
                  <a:cubicBezTo>
                    <a:pt x="141" y="411"/>
                    <a:pt x="138" y="412"/>
                    <a:pt x="134" y="412"/>
                  </a:cubicBezTo>
                  <a:cubicBezTo>
                    <a:pt x="127" y="412"/>
                    <a:pt x="121" y="408"/>
                    <a:pt x="118" y="404"/>
                  </a:cubicBezTo>
                  <a:cubicBezTo>
                    <a:pt x="116" y="404"/>
                    <a:pt x="108" y="404"/>
                    <a:pt x="110" y="401"/>
                  </a:cubicBezTo>
                  <a:cubicBezTo>
                    <a:pt x="108" y="400"/>
                    <a:pt x="108" y="400"/>
                    <a:pt x="108" y="398"/>
                  </a:cubicBezTo>
                  <a:cubicBezTo>
                    <a:pt x="107" y="396"/>
                    <a:pt x="106" y="396"/>
                    <a:pt x="107" y="394"/>
                  </a:cubicBezTo>
                  <a:cubicBezTo>
                    <a:pt x="106" y="392"/>
                    <a:pt x="106" y="392"/>
                    <a:pt x="106" y="392"/>
                  </a:cubicBezTo>
                  <a:cubicBezTo>
                    <a:pt x="105" y="389"/>
                    <a:pt x="104" y="384"/>
                    <a:pt x="104" y="380"/>
                  </a:cubicBezTo>
                  <a:cubicBezTo>
                    <a:pt x="104" y="379"/>
                    <a:pt x="105" y="377"/>
                    <a:pt x="104" y="376"/>
                  </a:cubicBezTo>
                  <a:cubicBezTo>
                    <a:pt x="100" y="375"/>
                    <a:pt x="102" y="374"/>
                    <a:pt x="101" y="371"/>
                  </a:cubicBezTo>
                  <a:cubicBezTo>
                    <a:pt x="100" y="368"/>
                    <a:pt x="99" y="365"/>
                    <a:pt x="99" y="362"/>
                  </a:cubicBezTo>
                  <a:cubicBezTo>
                    <a:pt x="99" y="356"/>
                    <a:pt x="98" y="350"/>
                    <a:pt x="99" y="344"/>
                  </a:cubicBezTo>
                  <a:cubicBezTo>
                    <a:pt x="99" y="340"/>
                    <a:pt x="98" y="336"/>
                    <a:pt x="99" y="332"/>
                  </a:cubicBezTo>
                  <a:cubicBezTo>
                    <a:pt x="98" y="328"/>
                    <a:pt x="97" y="324"/>
                    <a:pt x="97" y="320"/>
                  </a:cubicBezTo>
                  <a:cubicBezTo>
                    <a:pt x="94" y="313"/>
                    <a:pt x="93" y="307"/>
                    <a:pt x="92" y="300"/>
                  </a:cubicBezTo>
                  <a:cubicBezTo>
                    <a:pt x="90" y="297"/>
                    <a:pt x="90" y="295"/>
                    <a:pt x="90" y="291"/>
                  </a:cubicBezTo>
                  <a:cubicBezTo>
                    <a:pt x="89" y="285"/>
                    <a:pt x="89" y="285"/>
                    <a:pt x="89" y="285"/>
                  </a:cubicBezTo>
                  <a:cubicBezTo>
                    <a:pt x="88" y="280"/>
                    <a:pt x="88" y="280"/>
                    <a:pt x="88" y="280"/>
                  </a:cubicBezTo>
                  <a:cubicBezTo>
                    <a:pt x="87" y="279"/>
                    <a:pt x="87" y="278"/>
                    <a:pt x="87" y="276"/>
                  </a:cubicBezTo>
                  <a:cubicBezTo>
                    <a:pt x="84" y="271"/>
                    <a:pt x="87" y="270"/>
                    <a:pt x="86" y="270"/>
                  </a:cubicBezTo>
                  <a:cubicBezTo>
                    <a:pt x="86" y="270"/>
                    <a:pt x="85" y="270"/>
                    <a:pt x="84" y="272"/>
                  </a:cubicBezTo>
                  <a:cubicBezTo>
                    <a:pt x="84" y="276"/>
                    <a:pt x="84" y="283"/>
                    <a:pt x="82" y="289"/>
                  </a:cubicBezTo>
                  <a:cubicBezTo>
                    <a:pt x="82" y="291"/>
                    <a:pt x="81" y="292"/>
                    <a:pt x="81" y="293"/>
                  </a:cubicBezTo>
                  <a:cubicBezTo>
                    <a:pt x="80" y="297"/>
                    <a:pt x="80" y="301"/>
                    <a:pt x="79" y="304"/>
                  </a:cubicBezTo>
                  <a:cubicBezTo>
                    <a:pt x="79" y="306"/>
                    <a:pt x="79" y="307"/>
                    <a:pt x="78" y="309"/>
                  </a:cubicBezTo>
                  <a:cubicBezTo>
                    <a:pt x="78" y="312"/>
                    <a:pt x="78" y="313"/>
                    <a:pt x="77" y="316"/>
                  </a:cubicBezTo>
                  <a:cubicBezTo>
                    <a:pt x="77" y="318"/>
                    <a:pt x="77" y="319"/>
                    <a:pt x="76" y="321"/>
                  </a:cubicBezTo>
                  <a:cubicBezTo>
                    <a:pt x="76" y="323"/>
                    <a:pt x="76" y="323"/>
                    <a:pt x="76" y="323"/>
                  </a:cubicBezTo>
                  <a:cubicBezTo>
                    <a:pt x="76" y="325"/>
                    <a:pt x="75" y="326"/>
                    <a:pt x="74" y="328"/>
                  </a:cubicBezTo>
                  <a:cubicBezTo>
                    <a:pt x="74" y="330"/>
                    <a:pt x="74" y="331"/>
                    <a:pt x="73" y="333"/>
                  </a:cubicBezTo>
                  <a:cubicBezTo>
                    <a:pt x="73" y="337"/>
                    <a:pt x="72" y="340"/>
                    <a:pt x="71" y="343"/>
                  </a:cubicBezTo>
                  <a:cubicBezTo>
                    <a:pt x="71" y="346"/>
                    <a:pt x="71" y="349"/>
                    <a:pt x="69" y="352"/>
                  </a:cubicBezTo>
                  <a:cubicBezTo>
                    <a:pt x="70" y="357"/>
                    <a:pt x="68" y="358"/>
                    <a:pt x="67" y="360"/>
                  </a:cubicBezTo>
                  <a:cubicBezTo>
                    <a:pt x="67" y="364"/>
                    <a:pt x="66" y="366"/>
                    <a:pt x="65" y="369"/>
                  </a:cubicBezTo>
                  <a:cubicBezTo>
                    <a:pt x="66" y="373"/>
                    <a:pt x="67" y="374"/>
                    <a:pt x="67" y="378"/>
                  </a:cubicBezTo>
                  <a:cubicBezTo>
                    <a:pt x="68" y="383"/>
                    <a:pt x="71" y="385"/>
                    <a:pt x="67" y="389"/>
                  </a:cubicBezTo>
                  <a:cubicBezTo>
                    <a:pt x="67" y="392"/>
                    <a:pt x="68" y="394"/>
                    <a:pt x="66" y="397"/>
                  </a:cubicBezTo>
                  <a:cubicBezTo>
                    <a:pt x="65" y="399"/>
                    <a:pt x="65" y="399"/>
                    <a:pt x="65" y="399"/>
                  </a:cubicBezTo>
                  <a:cubicBezTo>
                    <a:pt x="64" y="402"/>
                    <a:pt x="63" y="401"/>
                    <a:pt x="61" y="402"/>
                  </a:cubicBezTo>
                  <a:cubicBezTo>
                    <a:pt x="58" y="403"/>
                    <a:pt x="58" y="403"/>
                    <a:pt x="58" y="403"/>
                  </a:cubicBezTo>
                  <a:cubicBezTo>
                    <a:pt x="55" y="403"/>
                    <a:pt x="55" y="403"/>
                    <a:pt x="53" y="405"/>
                  </a:cubicBezTo>
                  <a:cubicBezTo>
                    <a:pt x="47" y="409"/>
                    <a:pt x="41" y="409"/>
                    <a:pt x="35" y="409"/>
                  </a:cubicBezTo>
                  <a:cubicBezTo>
                    <a:pt x="30" y="409"/>
                    <a:pt x="32" y="407"/>
                    <a:pt x="31" y="406"/>
                  </a:cubicBezTo>
                  <a:cubicBezTo>
                    <a:pt x="31" y="403"/>
                    <a:pt x="34" y="399"/>
                    <a:pt x="36" y="398"/>
                  </a:cubicBezTo>
                  <a:cubicBezTo>
                    <a:pt x="37" y="396"/>
                    <a:pt x="37" y="396"/>
                    <a:pt x="37" y="396"/>
                  </a:cubicBezTo>
                  <a:cubicBezTo>
                    <a:pt x="38" y="395"/>
                    <a:pt x="38" y="395"/>
                    <a:pt x="39" y="394"/>
                  </a:cubicBezTo>
                  <a:cubicBezTo>
                    <a:pt x="40" y="390"/>
                    <a:pt x="41" y="389"/>
                    <a:pt x="42" y="387"/>
                  </a:cubicBezTo>
                  <a:cubicBezTo>
                    <a:pt x="42" y="386"/>
                    <a:pt x="41" y="385"/>
                    <a:pt x="40" y="385"/>
                  </a:cubicBezTo>
                  <a:cubicBezTo>
                    <a:pt x="38" y="382"/>
                    <a:pt x="39" y="380"/>
                    <a:pt x="40" y="377"/>
                  </a:cubicBezTo>
                  <a:cubicBezTo>
                    <a:pt x="40" y="373"/>
                    <a:pt x="40" y="370"/>
                    <a:pt x="41" y="367"/>
                  </a:cubicBezTo>
                  <a:cubicBezTo>
                    <a:pt x="41" y="363"/>
                    <a:pt x="41" y="362"/>
                    <a:pt x="43" y="360"/>
                  </a:cubicBezTo>
                  <a:cubicBezTo>
                    <a:pt x="43" y="356"/>
                    <a:pt x="43" y="354"/>
                    <a:pt x="44" y="350"/>
                  </a:cubicBezTo>
                  <a:cubicBezTo>
                    <a:pt x="43" y="346"/>
                    <a:pt x="44" y="344"/>
                    <a:pt x="44" y="340"/>
                  </a:cubicBezTo>
                  <a:cubicBezTo>
                    <a:pt x="44" y="337"/>
                    <a:pt x="44" y="335"/>
                    <a:pt x="45" y="333"/>
                  </a:cubicBezTo>
                  <a:cubicBezTo>
                    <a:pt x="45" y="329"/>
                    <a:pt x="46" y="326"/>
                    <a:pt x="47" y="322"/>
                  </a:cubicBezTo>
                  <a:cubicBezTo>
                    <a:pt x="48" y="312"/>
                    <a:pt x="49" y="314"/>
                    <a:pt x="49" y="310"/>
                  </a:cubicBezTo>
                  <a:cubicBezTo>
                    <a:pt x="47" y="300"/>
                    <a:pt x="46" y="287"/>
                    <a:pt x="46" y="276"/>
                  </a:cubicBezTo>
                  <a:cubicBezTo>
                    <a:pt x="46" y="271"/>
                    <a:pt x="46" y="267"/>
                    <a:pt x="47" y="263"/>
                  </a:cubicBezTo>
                  <a:cubicBezTo>
                    <a:pt x="47" y="258"/>
                    <a:pt x="47" y="254"/>
                    <a:pt x="48" y="249"/>
                  </a:cubicBezTo>
                  <a:cubicBezTo>
                    <a:pt x="48" y="245"/>
                    <a:pt x="48" y="243"/>
                    <a:pt x="49" y="240"/>
                  </a:cubicBezTo>
                  <a:cubicBezTo>
                    <a:pt x="49" y="236"/>
                    <a:pt x="49" y="233"/>
                    <a:pt x="51" y="229"/>
                  </a:cubicBezTo>
                  <a:cubicBezTo>
                    <a:pt x="48" y="229"/>
                    <a:pt x="49" y="227"/>
                    <a:pt x="50" y="225"/>
                  </a:cubicBezTo>
                  <a:cubicBezTo>
                    <a:pt x="51" y="218"/>
                    <a:pt x="52" y="220"/>
                    <a:pt x="53" y="217"/>
                  </a:cubicBezTo>
                  <a:cubicBezTo>
                    <a:pt x="53" y="214"/>
                    <a:pt x="52" y="212"/>
                    <a:pt x="52" y="209"/>
                  </a:cubicBezTo>
                  <a:close/>
                </a:path>
              </a:pathLst>
            </a:custGeom>
            <a:solidFill>
              <a:schemeClr val="accent6"/>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endParaRPr lang="en-GB" sz="1050"/>
            </a:p>
          </p:txBody>
        </p:sp>
        <p:sp>
          <p:nvSpPr>
            <p:cNvPr id="439" name="Freeform 438"/>
            <p:cNvSpPr>
              <a:spLocks noChangeAspect="1"/>
            </p:cNvSpPr>
            <p:nvPr/>
          </p:nvSpPr>
          <p:spPr bwMode="auto">
            <a:xfrm flipH="1">
              <a:off x="2922778" y="1856007"/>
              <a:ext cx="590710" cy="1335055"/>
            </a:xfrm>
            <a:custGeom>
              <a:avLst/>
              <a:gdLst/>
              <a:ahLst/>
              <a:cxnLst>
                <a:cxn ang="0">
                  <a:pos x="61" y="219"/>
                </a:cxn>
                <a:cxn ang="0">
                  <a:pos x="48" y="185"/>
                </a:cxn>
                <a:cxn ang="0">
                  <a:pos x="41" y="201"/>
                </a:cxn>
                <a:cxn ang="0">
                  <a:pos x="38" y="237"/>
                </a:cxn>
                <a:cxn ang="0">
                  <a:pos x="37" y="273"/>
                </a:cxn>
                <a:cxn ang="0">
                  <a:pos x="30" y="283"/>
                </a:cxn>
                <a:cxn ang="0">
                  <a:pos x="14" y="281"/>
                </a:cxn>
                <a:cxn ang="0">
                  <a:pos x="18" y="268"/>
                </a:cxn>
                <a:cxn ang="0">
                  <a:pos x="21" y="225"/>
                </a:cxn>
                <a:cxn ang="0">
                  <a:pos x="19" y="193"/>
                </a:cxn>
                <a:cxn ang="0">
                  <a:pos x="20" y="173"/>
                </a:cxn>
                <a:cxn ang="0">
                  <a:pos x="22" y="157"/>
                </a:cxn>
                <a:cxn ang="0">
                  <a:pos x="15" y="150"/>
                </a:cxn>
                <a:cxn ang="0">
                  <a:pos x="16" y="127"/>
                </a:cxn>
                <a:cxn ang="0">
                  <a:pos x="17" y="107"/>
                </a:cxn>
                <a:cxn ang="0">
                  <a:pos x="4" y="68"/>
                </a:cxn>
                <a:cxn ang="0">
                  <a:pos x="1" y="53"/>
                </a:cxn>
                <a:cxn ang="0">
                  <a:pos x="1" y="26"/>
                </a:cxn>
                <a:cxn ang="0">
                  <a:pos x="3" y="4"/>
                </a:cxn>
                <a:cxn ang="0">
                  <a:pos x="12" y="2"/>
                </a:cxn>
                <a:cxn ang="0">
                  <a:pos x="13" y="13"/>
                </a:cxn>
                <a:cxn ang="0">
                  <a:pos x="14" y="21"/>
                </a:cxn>
                <a:cxn ang="0">
                  <a:pos x="18" y="28"/>
                </a:cxn>
                <a:cxn ang="0">
                  <a:pos x="18" y="35"/>
                </a:cxn>
                <a:cxn ang="0">
                  <a:pos x="21" y="50"/>
                </a:cxn>
                <a:cxn ang="0">
                  <a:pos x="28" y="68"/>
                </a:cxn>
                <a:cxn ang="0">
                  <a:pos x="35" y="69"/>
                </a:cxn>
                <a:cxn ang="0">
                  <a:pos x="34" y="62"/>
                </a:cxn>
                <a:cxn ang="0">
                  <a:pos x="36" y="50"/>
                </a:cxn>
                <a:cxn ang="0">
                  <a:pos x="47" y="42"/>
                </a:cxn>
                <a:cxn ang="0">
                  <a:pos x="59" y="51"/>
                </a:cxn>
                <a:cxn ang="0">
                  <a:pos x="59" y="62"/>
                </a:cxn>
                <a:cxn ang="0">
                  <a:pos x="56" y="67"/>
                </a:cxn>
                <a:cxn ang="0">
                  <a:pos x="59" y="79"/>
                </a:cxn>
                <a:cxn ang="0">
                  <a:pos x="78" y="97"/>
                </a:cxn>
                <a:cxn ang="0">
                  <a:pos x="84" y="109"/>
                </a:cxn>
                <a:cxn ang="0">
                  <a:pos x="88" y="118"/>
                </a:cxn>
                <a:cxn ang="0">
                  <a:pos x="93" y="134"/>
                </a:cxn>
                <a:cxn ang="0">
                  <a:pos x="101" y="146"/>
                </a:cxn>
                <a:cxn ang="0">
                  <a:pos x="100" y="156"/>
                </a:cxn>
                <a:cxn ang="0">
                  <a:pos x="103" y="168"/>
                </a:cxn>
                <a:cxn ang="0">
                  <a:pos x="96" y="171"/>
                </a:cxn>
                <a:cxn ang="0">
                  <a:pos x="96" y="163"/>
                </a:cxn>
                <a:cxn ang="0">
                  <a:pos x="90" y="157"/>
                </a:cxn>
                <a:cxn ang="0">
                  <a:pos x="80" y="146"/>
                </a:cxn>
                <a:cxn ang="0">
                  <a:pos x="73" y="150"/>
                </a:cxn>
                <a:cxn ang="0">
                  <a:pos x="73" y="168"/>
                </a:cxn>
                <a:cxn ang="0">
                  <a:pos x="79" y="202"/>
                </a:cxn>
                <a:cxn ang="0">
                  <a:pos x="82" y="229"/>
                </a:cxn>
                <a:cxn ang="0">
                  <a:pos x="85" y="256"/>
                </a:cxn>
                <a:cxn ang="0">
                  <a:pos x="88" y="279"/>
                </a:cxn>
                <a:cxn ang="0">
                  <a:pos x="94" y="287"/>
                </a:cxn>
                <a:cxn ang="0">
                  <a:pos x="75" y="286"/>
                </a:cxn>
                <a:cxn ang="0">
                  <a:pos x="69" y="279"/>
                </a:cxn>
                <a:cxn ang="0">
                  <a:pos x="63" y="232"/>
                </a:cxn>
              </a:cxnLst>
              <a:rect l="0" t="0" r="r" b="b"/>
              <a:pathLst>
                <a:path w="104" h="293">
                  <a:moveTo>
                    <a:pt x="63" y="232"/>
                  </a:moveTo>
                  <a:cubicBezTo>
                    <a:pt x="63" y="230"/>
                    <a:pt x="62" y="228"/>
                    <a:pt x="62" y="225"/>
                  </a:cubicBezTo>
                  <a:cubicBezTo>
                    <a:pt x="62" y="223"/>
                    <a:pt x="61" y="221"/>
                    <a:pt x="61" y="219"/>
                  </a:cubicBezTo>
                  <a:cubicBezTo>
                    <a:pt x="59" y="216"/>
                    <a:pt x="59" y="212"/>
                    <a:pt x="58" y="209"/>
                  </a:cubicBezTo>
                  <a:cubicBezTo>
                    <a:pt x="57" y="204"/>
                    <a:pt x="54" y="200"/>
                    <a:pt x="53" y="195"/>
                  </a:cubicBezTo>
                  <a:cubicBezTo>
                    <a:pt x="51" y="189"/>
                    <a:pt x="50" y="188"/>
                    <a:pt x="48" y="185"/>
                  </a:cubicBezTo>
                  <a:cubicBezTo>
                    <a:pt x="47" y="183"/>
                    <a:pt x="47" y="183"/>
                    <a:pt x="46" y="185"/>
                  </a:cubicBezTo>
                  <a:cubicBezTo>
                    <a:pt x="45" y="189"/>
                    <a:pt x="44" y="189"/>
                    <a:pt x="43" y="195"/>
                  </a:cubicBezTo>
                  <a:cubicBezTo>
                    <a:pt x="43" y="197"/>
                    <a:pt x="42" y="199"/>
                    <a:pt x="41" y="201"/>
                  </a:cubicBezTo>
                  <a:cubicBezTo>
                    <a:pt x="40" y="207"/>
                    <a:pt x="39" y="213"/>
                    <a:pt x="38" y="219"/>
                  </a:cubicBezTo>
                  <a:cubicBezTo>
                    <a:pt x="37" y="221"/>
                    <a:pt x="36" y="225"/>
                    <a:pt x="36" y="228"/>
                  </a:cubicBezTo>
                  <a:cubicBezTo>
                    <a:pt x="36" y="231"/>
                    <a:pt x="37" y="228"/>
                    <a:pt x="38" y="237"/>
                  </a:cubicBezTo>
                  <a:cubicBezTo>
                    <a:pt x="39" y="242"/>
                    <a:pt x="40" y="247"/>
                    <a:pt x="39" y="251"/>
                  </a:cubicBezTo>
                  <a:cubicBezTo>
                    <a:pt x="38" y="256"/>
                    <a:pt x="39" y="260"/>
                    <a:pt x="38" y="265"/>
                  </a:cubicBezTo>
                  <a:cubicBezTo>
                    <a:pt x="38" y="268"/>
                    <a:pt x="38" y="270"/>
                    <a:pt x="37" y="273"/>
                  </a:cubicBezTo>
                  <a:cubicBezTo>
                    <a:pt x="35" y="275"/>
                    <a:pt x="37" y="276"/>
                    <a:pt x="36" y="278"/>
                  </a:cubicBezTo>
                  <a:cubicBezTo>
                    <a:pt x="35" y="279"/>
                    <a:pt x="34" y="278"/>
                    <a:pt x="34" y="281"/>
                  </a:cubicBezTo>
                  <a:cubicBezTo>
                    <a:pt x="34" y="282"/>
                    <a:pt x="32" y="283"/>
                    <a:pt x="30" y="283"/>
                  </a:cubicBezTo>
                  <a:cubicBezTo>
                    <a:pt x="29" y="284"/>
                    <a:pt x="28" y="285"/>
                    <a:pt x="27" y="285"/>
                  </a:cubicBezTo>
                  <a:cubicBezTo>
                    <a:pt x="25" y="287"/>
                    <a:pt x="24" y="287"/>
                    <a:pt x="22" y="288"/>
                  </a:cubicBezTo>
                  <a:cubicBezTo>
                    <a:pt x="17" y="288"/>
                    <a:pt x="8" y="288"/>
                    <a:pt x="14" y="281"/>
                  </a:cubicBezTo>
                  <a:cubicBezTo>
                    <a:pt x="16" y="279"/>
                    <a:pt x="16" y="279"/>
                    <a:pt x="16" y="279"/>
                  </a:cubicBezTo>
                  <a:cubicBezTo>
                    <a:pt x="16" y="278"/>
                    <a:pt x="17" y="277"/>
                    <a:pt x="18" y="276"/>
                  </a:cubicBezTo>
                  <a:cubicBezTo>
                    <a:pt x="18" y="273"/>
                    <a:pt x="17" y="270"/>
                    <a:pt x="18" y="268"/>
                  </a:cubicBezTo>
                  <a:cubicBezTo>
                    <a:pt x="18" y="266"/>
                    <a:pt x="18" y="265"/>
                    <a:pt x="19" y="264"/>
                  </a:cubicBezTo>
                  <a:cubicBezTo>
                    <a:pt x="18" y="255"/>
                    <a:pt x="18" y="245"/>
                    <a:pt x="19" y="236"/>
                  </a:cubicBezTo>
                  <a:cubicBezTo>
                    <a:pt x="19" y="232"/>
                    <a:pt x="20" y="228"/>
                    <a:pt x="21" y="225"/>
                  </a:cubicBezTo>
                  <a:cubicBezTo>
                    <a:pt x="19" y="218"/>
                    <a:pt x="21" y="220"/>
                    <a:pt x="21" y="217"/>
                  </a:cubicBezTo>
                  <a:cubicBezTo>
                    <a:pt x="21" y="213"/>
                    <a:pt x="19" y="211"/>
                    <a:pt x="18" y="206"/>
                  </a:cubicBezTo>
                  <a:cubicBezTo>
                    <a:pt x="18" y="203"/>
                    <a:pt x="19" y="197"/>
                    <a:pt x="19" y="193"/>
                  </a:cubicBezTo>
                  <a:cubicBezTo>
                    <a:pt x="19" y="189"/>
                    <a:pt x="19" y="187"/>
                    <a:pt x="19" y="183"/>
                  </a:cubicBezTo>
                  <a:cubicBezTo>
                    <a:pt x="20" y="180"/>
                    <a:pt x="20" y="180"/>
                    <a:pt x="20" y="180"/>
                  </a:cubicBezTo>
                  <a:cubicBezTo>
                    <a:pt x="20" y="177"/>
                    <a:pt x="20" y="176"/>
                    <a:pt x="20" y="173"/>
                  </a:cubicBezTo>
                  <a:cubicBezTo>
                    <a:pt x="21" y="170"/>
                    <a:pt x="21" y="167"/>
                    <a:pt x="22" y="164"/>
                  </a:cubicBezTo>
                  <a:cubicBezTo>
                    <a:pt x="22" y="162"/>
                    <a:pt x="22" y="160"/>
                    <a:pt x="22" y="158"/>
                  </a:cubicBezTo>
                  <a:cubicBezTo>
                    <a:pt x="22" y="157"/>
                    <a:pt x="22" y="157"/>
                    <a:pt x="22" y="157"/>
                  </a:cubicBezTo>
                  <a:cubicBezTo>
                    <a:pt x="23" y="152"/>
                    <a:pt x="20" y="158"/>
                    <a:pt x="20" y="152"/>
                  </a:cubicBezTo>
                  <a:cubicBezTo>
                    <a:pt x="19" y="153"/>
                    <a:pt x="19" y="153"/>
                    <a:pt x="18" y="152"/>
                  </a:cubicBezTo>
                  <a:cubicBezTo>
                    <a:pt x="15" y="153"/>
                    <a:pt x="16" y="153"/>
                    <a:pt x="15" y="150"/>
                  </a:cubicBezTo>
                  <a:cubicBezTo>
                    <a:pt x="14" y="147"/>
                    <a:pt x="14" y="144"/>
                    <a:pt x="15" y="141"/>
                  </a:cubicBezTo>
                  <a:cubicBezTo>
                    <a:pt x="14" y="139"/>
                    <a:pt x="15" y="137"/>
                    <a:pt x="15" y="135"/>
                  </a:cubicBezTo>
                  <a:cubicBezTo>
                    <a:pt x="15" y="132"/>
                    <a:pt x="13" y="130"/>
                    <a:pt x="16" y="127"/>
                  </a:cubicBezTo>
                  <a:cubicBezTo>
                    <a:pt x="15" y="125"/>
                    <a:pt x="15" y="124"/>
                    <a:pt x="16" y="122"/>
                  </a:cubicBezTo>
                  <a:cubicBezTo>
                    <a:pt x="16" y="119"/>
                    <a:pt x="16" y="116"/>
                    <a:pt x="17" y="114"/>
                  </a:cubicBezTo>
                  <a:cubicBezTo>
                    <a:pt x="16" y="111"/>
                    <a:pt x="16" y="110"/>
                    <a:pt x="17" y="107"/>
                  </a:cubicBezTo>
                  <a:cubicBezTo>
                    <a:pt x="16" y="102"/>
                    <a:pt x="16" y="98"/>
                    <a:pt x="16" y="92"/>
                  </a:cubicBezTo>
                  <a:cubicBezTo>
                    <a:pt x="16" y="91"/>
                    <a:pt x="15" y="90"/>
                    <a:pt x="14" y="88"/>
                  </a:cubicBezTo>
                  <a:cubicBezTo>
                    <a:pt x="9" y="82"/>
                    <a:pt x="6" y="76"/>
                    <a:pt x="4" y="68"/>
                  </a:cubicBezTo>
                  <a:cubicBezTo>
                    <a:pt x="3" y="66"/>
                    <a:pt x="3" y="65"/>
                    <a:pt x="3" y="64"/>
                  </a:cubicBezTo>
                  <a:cubicBezTo>
                    <a:pt x="1" y="62"/>
                    <a:pt x="1" y="62"/>
                    <a:pt x="2" y="61"/>
                  </a:cubicBezTo>
                  <a:cubicBezTo>
                    <a:pt x="1" y="58"/>
                    <a:pt x="1" y="56"/>
                    <a:pt x="1" y="53"/>
                  </a:cubicBezTo>
                  <a:cubicBezTo>
                    <a:pt x="1" y="50"/>
                    <a:pt x="1" y="47"/>
                    <a:pt x="1" y="44"/>
                  </a:cubicBezTo>
                  <a:cubicBezTo>
                    <a:pt x="0" y="40"/>
                    <a:pt x="1" y="34"/>
                    <a:pt x="1" y="30"/>
                  </a:cubicBezTo>
                  <a:cubicBezTo>
                    <a:pt x="0" y="28"/>
                    <a:pt x="0" y="28"/>
                    <a:pt x="1" y="26"/>
                  </a:cubicBezTo>
                  <a:cubicBezTo>
                    <a:pt x="3" y="24"/>
                    <a:pt x="1" y="21"/>
                    <a:pt x="4" y="20"/>
                  </a:cubicBezTo>
                  <a:cubicBezTo>
                    <a:pt x="4" y="18"/>
                    <a:pt x="4" y="16"/>
                    <a:pt x="3" y="14"/>
                  </a:cubicBezTo>
                  <a:cubicBezTo>
                    <a:pt x="2" y="11"/>
                    <a:pt x="1" y="6"/>
                    <a:pt x="3" y="4"/>
                  </a:cubicBezTo>
                  <a:cubicBezTo>
                    <a:pt x="4" y="2"/>
                    <a:pt x="4" y="2"/>
                    <a:pt x="6" y="2"/>
                  </a:cubicBezTo>
                  <a:cubicBezTo>
                    <a:pt x="7" y="1"/>
                    <a:pt x="7" y="1"/>
                    <a:pt x="9" y="1"/>
                  </a:cubicBezTo>
                  <a:cubicBezTo>
                    <a:pt x="10" y="0"/>
                    <a:pt x="12" y="0"/>
                    <a:pt x="12" y="2"/>
                  </a:cubicBezTo>
                  <a:cubicBezTo>
                    <a:pt x="15" y="1"/>
                    <a:pt x="16" y="3"/>
                    <a:pt x="15" y="5"/>
                  </a:cubicBezTo>
                  <a:cubicBezTo>
                    <a:pt x="15" y="7"/>
                    <a:pt x="17" y="7"/>
                    <a:pt x="16" y="10"/>
                  </a:cubicBezTo>
                  <a:cubicBezTo>
                    <a:pt x="15" y="11"/>
                    <a:pt x="14" y="12"/>
                    <a:pt x="13" y="13"/>
                  </a:cubicBezTo>
                  <a:cubicBezTo>
                    <a:pt x="13" y="14"/>
                    <a:pt x="12" y="14"/>
                    <a:pt x="12" y="14"/>
                  </a:cubicBezTo>
                  <a:cubicBezTo>
                    <a:pt x="12" y="16"/>
                    <a:pt x="12" y="16"/>
                    <a:pt x="12" y="19"/>
                  </a:cubicBezTo>
                  <a:cubicBezTo>
                    <a:pt x="13" y="20"/>
                    <a:pt x="13" y="20"/>
                    <a:pt x="14" y="21"/>
                  </a:cubicBezTo>
                  <a:cubicBezTo>
                    <a:pt x="15" y="22"/>
                    <a:pt x="14" y="22"/>
                    <a:pt x="14" y="23"/>
                  </a:cubicBezTo>
                  <a:cubicBezTo>
                    <a:pt x="16" y="23"/>
                    <a:pt x="16" y="24"/>
                    <a:pt x="17" y="25"/>
                  </a:cubicBezTo>
                  <a:cubicBezTo>
                    <a:pt x="18" y="26"/>
                    <a:pt x="17" y="27"/>
                    <a:pt x="18" y="28"/>
                  </a:cubicBezTo>
                  <a:cubicBezTo>
                    <a:pt x="18" y="29"/>
                    <a:pt x="18" y="29"/>
                    <a:pt x="18" y="29"/>
                  </a:cubicBezTo>
                  <a:cubicBezTo>
                    <a:pt x="18" y="30"/>
                    <a:pt x="18" y="31"/>
                    <a:pt x="18" y="32"/>
                  </a:cubicBezTo>
                  <a:cubicBezTo>
                    <a:pt x="18" y="33"/>
                    <a:pt x="18" y="34"/>
                    <a:pt x="18" y="35"/>
                  </a:cubicBezTo>
                  <a:cubicBezTo>
                    <a:pt x="19" y="37"/>
                    <a:pt x="20" y="40"/>
                    <a:pt x="20" y="42"/>
                  </a:cubicBezTo>
                  <a:cubicBezTo>
                    <a:pt x="20" y="44"/>
                    <a:pt x="20" y="45"/>
                    <a:pt x="20" y="46"/>
                  </a:cubicBezTo>
                  <a:cubicBezTo>
                    <a:pt x="20" y="47"/>
                    <a:pt x="21" y="48"/>
                    <a:pt x="21" y="50"/>
                  </a:cubicBezTo>
                  <a:cubicBezTo>
                    <a:pt x="22" y="51"/>
                    <a:pt x="22" y="51"/>
                    <a:pt x="22" y="52"/>
                  </a:cubicBezTo>
                  <a:cubicBezTo>
                    <a:pt x="24" y="54"/>
                    <a:pt x="24" y="57"/>
                    <a:pt x="25" y="60"/>
                  </a:cubicBezTo>
                  <a:cubicBezTo>
                    <a:pt x="26" y="63"/>
                    <a:pt x="28" y="65"/>
                    <a:pt x="28" y="68"/>
                  </a:cubicBezTo>
                  <a:cubicBezTo>
                    <a:pt x="28" y="69"/>
                    <a:pt x="29" y="66"/>
                    <a:pt x="30" y="68"/>
                  </a:cubicBezTo>
                  <a:cubicBezTo>
                    <a:pt x="32" y="68"/>
                    <a:pt x="33" y="68"/>
                    <a:pt x="34" y="69"/>
                  </a:cubicBezTo>
                  <a:cubicBezTo>
                    <a:pt x="35" y="69"/>
                    <a:pt x="35" y="69"/>
                    <a:pt x="35" y="69"/>
                  </a:cubicBezTo>
                  <a:cubicBezTo>
                    <a:pt x="36" y="67"/>
                    <a:pt x="36" y="68"/>
                    <a:pt x="37" y="68"/>
                  </a:cubicBezTo>
                  <a:cubicBezTo>
                    <a:pt x="37" y="66"/>
                    <a:pt x="37" y="66"/>
                    <a:pt x="37" y="66"/>
                  </a:cubicBezTo>
                  <a:cubicBezTo>
                    <a:pt x="34" y="66"/>
                    <a:pt x="34" y="64"/>
                    <a:pt x="34" y="62"/>
                  </a:cubicBezTo>
                  <a:cubicBezTo>
                    <a:pt x="34" y="61"/>
                    <a:pt x="33" y="58"/>
                    <a:pt x="35" y="58"/>
                  </a:cubicBezTo>
                  <a:cubicBezTo>
                    <a:pt x="35" y="57"/>
                    <a:pt x="35" y="55"/>
                    <a:pt x="35" y="53"/>
                  </a:cubicBezTo>
                  <a:cubicBezTo>
                    <a:pt x="35" y="52"/>
                    <a:pt x="35" y="51"/>
                    <a:pt x="36" y="50"/>
                  </a:cubicBezTo>
                  <a:cubicBezTo>
                    <a:pt x="37" y="47"/>
                    <a:pt x="38" y="46"/>
                    <a:pt x="40" y="45"/>
                  </a:cubicBezTo>
                  <a:cubicBezTo>
                    <a:pt x="41" y="44"/>
                    <a:pt x="42" y="43"/>
                    <a:pt x="43" y="43"/>
                  </a:cubicBezTo>
                  <a:cubicBezTo>
                    <a:pt x="45" y="42"/>
                    <a:pt x="45" y="42"/>
                    <a:pt x="47" y="42"/>
                  </a:cubicBezTo>
                  <a:cubicBezTo>
                    <a:pt x="49" y="42"/>
                    <a:pt x="50" y="42"/>
                    <a:pt x="52" y="43"/>
                  </a:cubicBezTo>
                  <a:cubicBezTo>
                    <a:pt x="54" y="44"/>
                    <a:pt x="55" y="43"/>
                    <a:pt x="55" y="45"/>
                  </a:cubicBezTo>
                  <a:cubicBezTo>
                    <a:pt x="57" y="47"/>
                    <a:pt x="58" y="48"/>
                    <a:pt x="59" y="51"/>
                  </a:cubicBezTo>
                  <a:cubicBezTo>
                    <a:pt x="58" y="53"/>
                    <a:pt x="60" y="52"/>
                    <a:pt x="59" y="57"/>
                  </a:cubicBezTo>
                  <a:cubicBezTo>
                    <a:pt x="58" y="58"/>
                    <a:pt x="58" y="59"/>
                    <a:pt x="58" y="60"/>
                  </a:cubicBezTo>
                  <a:cubicBezTo>
                    <a:pt x="60" y="59"/>
                    <a:pt x="60" y="61"/>
                    <a:pt x="59" y="62"/>
                  </a:cubicBezTo>
                  <a:cubicBezTo>
                    <a:pt x="59" y="63"/>
                    <a:pt x="59" y="63"/>
                    <a:pt x="59" y="63"/>
                  </a:cubicBezTo>
                  <a:cubicBezTo>
                    <a:pt x="58" y="64"/>
                    <a:pt x="58" y="65"/>
                    <a:pt x="58" y="66"/>
                  </a:cubicBezTo>
                  <a:cubicBezTo>
                    <a:pt x="57" y="67"/>
                    <a:pt x="57" y="68"/>
                    <a:pt x="56" y="67"/>
                  </a:cubicBezTo>
                  <a:cubicBezTo>
                    <a:pt x="56" y="68"/>
                    <a:pt x="55" y="69"/>
                    <a:pt x="55" y="69"/>
                  </a:cubicBezTo>
                  <a:cubicBezTo>
                    <a:pt x="59" y="71"/>
                    <a:pt x="61" y="70"/>
                    <a:pt x="59" y="74"/>
                  </a:cubicBezTo>
                  <a:cubicBezTo>
                    <a:pt x="59" y="75"/>
                    <a:pt x="60" y="75"/>
                    <a:pt x="59" y="79"/>
                  </a:cubicBezTo>
                  <a:cubicBezTo>
                    <a:pt x="60" y="79"/>
                    <a:pt x="60" y="79"/>
                    <a:pt x="61" y="81"/>
                  </a:cubicBezTo>
                  <a:cubicBezTo>
                    <a:pt x="68" y="83"/>
                    <a:pt x="72" y="84"/>
                    <a:pt x="78" y="95"/>
                  </a:cubicBezTo>
                  <a:cubicBezTo>
                    <a:pt x="78" y="97"/>
                    <a:pt x="78" y="97"/>
                    <a:pt x="78" y="97"/>
                  </a:cubicBezTo>
                  <a:cubicBezTo>
                    <a:pt x="79" y="98"/>
                    <a:pt x="79" y="99"/>
                    <a:pt x="79" y="100"/>
                  </a:cubicBezTo>
                  <a:cubicBezTo>
                    <a:pt x="80" y="102"/>
                    <a:pt x="81" y="103"/>
                    <a:pt x="82" y="105"/>
                  </a:cubicBezTo>
                  <a:cubicBezTo>
                    <a:pt x="83" y="106"/>
                    <a:pt x="84" y="107"/>
                    <a:pt x="84" y="109"/>
                  </a:cubicBezTo>
                  <a:cubicBezTo>
                    <a:pt x="85" y="110"/>
                    <a:pt x="85" y="111"/>
                    <a:pt x="85" y="113"/>
                  </a:cubicBezTo>
                  <a:cubicBezTo>
                    <a:pt x="87" y="114"/>
                    <a:pt x="87" y="114"/>
                    <a:pt x="88" y="116"/>
                  </a:cubicBezTo>
                  <a:cubicBezTo>
                    <a:pt x="88" y="118"/>
                    <a:pt x="88" y="118"/>
                    <a:pt x="88" y="118"/>
                  </a:cubicBezTo>
                  <a:cubicBezTo>
                    <a:pt x="89" y="120"/>
                    <a:pt x="88" y="122"/>
                    <a:pt x="87" y="124"/>
                  </a:cubicBezTo>
                  <a:cubicBezTo>
                    <a:pt x="88" y="128"/>
                    <a:pt x="89" y="126"/>
                    <a:pt x="91" y="127"/>
                  </a:cubicBezTo>
                  <a:cubicBezTo>
                    <a:pt x="92" y="130"/>
                    <a:pt x="93" y="131"/>
                    <a:pt x="93" y="134"/>
                  </a:cubicBezTo>
                  <a:cubicBezTo>
                    <a:pt x="94" y="135"/>
                    <a:pt x="94" y="136"/>
                    <a:pt x="94" y="137"/>
                  </a:cubicBezTo>
                  <a:cubicBezTo>
                    <a:pt x="95" y="137"/>
                    <a:pt x="96" y="137"/>
                    <a:pt x="96" y="139"/>
                  </a:cubicBezTo>
                  <a:cubicBezTo>
                    <a:pt x="98" y="141"/>
                    <a:pt x="99" y="144"/>
                    <a:pt x="101" y="146"/>
                  </a:cubicBezTo>
                  <a:cubicBezTo>
                    <a:pt x="101" y="148"/>
                    <a:pt x="101" y="150"/>
                    <a:pt x="100" y="152"/>
                  </a:cubicBezTo>
                  <a:cubicBezTo>
                    <a:pt x="100" y="153"/>
                    <a:pt x="100" y="153"/>
                    <a:pt x="100" y="154"/>
                  </a:cubicBezTo>
                  <a:cubicBezTo>
                    <a:pt x="100" y="155"/>
                    <a:pt x="100" y="155"/>
                    <a:pt x="100" y="156"/>
                  </a:cubicBezTo>
                  <a:cubicBezTo>
                    <a:pt x="101" y="157"/>
                    <a:pt x="102" y="159"/>
                    <a:pt x="102" y="160"/>
                  </a:cubicBezTo>
                  <a:cubicBezTo>
                    <a:pt x="104" y="162"/>
                    <a:pt x="103" y="163"/>
                    <a:pt x="103" y="165"/>
                  </a:cubicBezTo>
                  <a:cubicBezTo>
                    <a:pt x="103" y="166"/>
                    <a:pt x="104" y="167"/>
                    <a:pt x="103" y="168"/>
                  </a:cubicBezTo>
                  <a:cubicBezTo>
                    <a:pt x="102" y="170"/>
                    <a:pt x="100" y="172"/>
                    <a:pt x="99" y="172"/>
                  </a:cubicBezTo>
                  <a:cubicBezTo>
                    <a:pt x="98" y="172"/>
                    <a:pt x="98" y="172"/>
                    <a:pt x="97" y="172"/>
                  </a:cubicBezTo>
                  <a:cubicBezTo>
                    <a:pt x="96" y="172"/>
                    <a:pt x="95" y="173"/>
                    <a:pt x="96" y="171"/>
                  </a:cubicBezTo>
                  <a:cubicBezTo>
                    <a:pt x="94" y="172"/>
                    <a:pt x="94" y="171"/>
                    <a:pt x="94" y="170"/>
                  </a:cubicBezTo>
                  <a:cubicBezTo>
                    <a:pt x="94" y="170"/>
                    <a:pt x="94" y="169"/>
                    <a:pt x="95" y="169"/>
                  </a:cubicBezTo>
                  <a:cubicBezTo>
                    <a:pt x="97" y="167"/>
                    <a:pt x="96" y="165"/>
                    <a:pt x="96" y="163"/>
                  </a:cubicBezTo>
                  <a:cubicBezTo>
                    <a:pt x="95" y="162"/>
                    <a:pt x="94" y="161"/>
                    <a:pt x="94" y="160"/>
                  </a:cubicBezTo>
                  <a:cubicBezTo>
                    <a:pt x="93" y="160"/>
                    <a:pt x="92" y="160"/>
                    <a:pt x="92" y="159"/>
                  </a:cubicBezTo>
                  <a:cubicBezTo>
                    <a:pt x="91" y="158"/>
                    <a:pt x="91" y="158"/>
                    <a:pt x="90" y="157"/>
                  </a:cubicBezTo>
                  <a:cubicBezTo>
                    <a:pt x="88" y="156"/>
                    <a:pt x="88" y="156"/>
                    <a:pt x="88" y="154"/>
                  </a:cubicBezTo>
                  <a:cubicBezTo>
                    <a:pt x="86" y="154"/>
                    <a:pt x="85" y="153"/>
                    <a:pt x="83" y="150"/>
                  </a:cubicBezTo>
                  <a:cubicBezTo>
                    <a:pt x="83" y="148"/>
                    <a:pt x="81" y="148"/>
                    <a:pt x="80" y="146"/>
                  </a:cubicBezTo>
                  <a:cubicBezTo>
                    <a:pt x="78" y="145"/>
                    <a:pt x="76" y="142"/>
                    <a:pt x="74" y="140"/>
                  </a:cubicBezTo>
                  <a:cubicBezTo>
                    <a:pt x="73" y="137"/>
                    <a:pt x="73" y="136"/>
                    <a:pt x="73" y="140"/>
                  </a:cubicBezTo>
                  <a:cubicBezTo>
                    <a:pt x="75" y="144"/>
                    <a:pt x="74" y="146"/>
                    <a:pt x="73" y="150"/>
                  </a:cubicBezTo>
                  <a:cubicBezTo>
                    <a:pt x="73" y="151"/>
                    <a:pt x="73" y="152"/>
                    <a:pt x="73" y="153"/>
                  </a:cubicBezTo>
                  <a:cubicBezTo>
                    <a:pt x="73" y="157"/>
                    <a:pt x="73" y="161"/>
                    <a:pt x="71" y="162"/>
                  </a:cubicBezTo>
                  <a:cubicBezTo>
                    <a:pt x="72" y="164"/>
                    <a:pt x="73" y="165"/>
                    <a:pt x="73" y="168"/>
                  </a:cubicBezTo>
                  <a:cubicBezTo>
                    <a:pt x="73" y="169"/>
                    <a:pt x="74" y="169"/>
                    <a:pt x="74" y="171"/>
                  </a:cubicBezTo>
                  <a:cubicBezTo>
                    <a:pt x="75" y="176"/>
                    <a:pt x="76" y="178"/>
                    <a:pt x="76" y="185"/>
                  </a:cubicBezTo>
                  <a:cubicBezTo>
                    <a:pt x="77" y="191"/>
                    <a:pt x="78" y="197"/>
                    <a:pt x="79" y="202"/>
                  </a:cubicBezTo>
                  <a:cubicBezTo>
                    <a:pt x="80" y="207"/>
                    <a:pt x="80" y="210"/>
                    <a:pt x="79" y="214"/>
                  </a:cubicBezTo>
                  <a:cubicBezTo>
                    <a:pt x="79" y="218"/>
                    <a:pt x="81" y="220"/>
                    <a:pt x="79" y="222"/>
                  </a:cubicBezTo>
                  <a:cubicBezTo>
                    <a:pt x="80" y="225"/>
                    <a:pt x="82" y="224"/>
                    <a:pt x="82" y="229"/>
                  </a:cubicBezTo>
                  <a:cubicBezTo>
                    <a:pt x="82" y="232"/>
                    <a:pt x="82" y="236"/>
                    <a:pt x="82" y="239"/>
                  </a:cubicBezTo>
                  <a:cubicBezTo>
                    <a:pt x="83" y="241"/>
                    <a:pt x="83" y="243"/>
                    <a:pt x="83" y="245"/>
                  </a:cubicBezTo>
                  <a:cubicBezTo>
                    <a:pt x="84" y="249"/>
                    <a:pt x="84" y="252"/>
                    <a:pt x="85" y="256"/>
                  </a:cubicBezTo>
                  <a:cubicBezTo>
                    <a:pt x="85" y="259"/>
                    <a:pt x="86" y="262"/>
                    <a:pt x="87" y="265"/>
                  </a:cubicBezTo>
                  <a:cubicBezTo>
                    <a:pt x="88" y="267"/>
                    <a:pt x="89" y="271"/>
                    <a:pt x="88" y="273"/>
                  </a:cubicBezTo>
                  <a:cubicBezTo>
                    <a:pt x="89" y="275"/>
                    <a:pt x="89" y="277"/>
                    <a:pt x="88" y="279"/>
                  </a:cubicBezTo>
                  <a:cubicBezTo>
                    <a:pt x="88" y="280"/>
                    <a:pt x="88" y="280"/>
                    <a:pt x="88" y="280"/>
                  </a:cubicBezTo>
                  <a:cubicBezTo>
                    <a:pt x="89" y="281"/>
                    <a:pt x="89" y="281"/>
                    <a:pt x="89" y="282"/>
                  </a:cubicBezTo>
                  <a:cubicBezTo>
                    <a:pt x="91" y="285"/>
                    <a:pt x="93" y="285"/>
                    <a:pt x="94" y="287"/>
                  </a:cubicBezTo>
                  <a:cubicBezTo>
                    <a:pt x="95" y="290"/>
                    <a:pt x="92" y="292"/>
                    <a:pt x="90" y="292"/>
                  </a:cubicBezTo>
                  <a:cubicBezTo>
                    <a:pt x="86" y="293"/>
                    <a:pt x="81" y="292"/>
                    <a:pt x="78" y="288"/>
                  </a:cubicBezTo>
                  <a:cubicBezTo>
                    <a:pt x="77" y="286"/>
                    <a:pt x="77" y="286"/>
                    <a:pt x="75" y="286"/>
                  </a:cubicBezTo>
                  <a:cubicBezTo>
                    <a:pt x="73" y="286"/>
                    <a:pt x="70" y="286"/>
                    <a:pt x="70" y="284"/>
                  </a:cubicBezTo>
                  <a:cubicBezTo>
                    <a:pt x="70" y="283"/>
                    <a:pt x="70" y="283"/>
                    <a:pt x="70" y="282"/>
                  </a:cubicBezTo>
                  <a:cubicBezTo>
                    <a:pt x="69" y="281"/>
                    <a:pt x="69" y="280"/>
                    <a:pt x="69" y="279"/>
                  </a:cubicBezTo>
                  <a:cubicBezTo>
                    <a:pt x="69" y="277"/>
                    <a:pt x="68" y="277"/>
                    <a:pt x="69" y="275"/>
                  </a:cubicBezTo>
                  <a:cubicBezTo>
                    <a:pt x="65" y="266"/>
                    <a:pt x="64" y="259"/>
                    <a:pt x="64" y="250"/>
                  </a:cubicBezTo>
                  <a:cubicBezTo>
                    <a:pt x="64" y="244"/>
                    <a:pt x="64" y="238"/>
                    <a:pt x="63" y="232"/>
                  </a:cubicBezTo>
                  <a:close/>
                </a:path>
              </a:pathLst>
            </a:custGeom>
            <a:solidFill>
              <a:schemeClr val="accent4"/>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endParaRPr lang="en-GB" sz="1050"/>
            </a:p>
          </p:txBody>
        </p:sp>
        <p:sp>
          <p:nvSpPr>
            <p:cNvPr id="440" name="Freeform 439"/>
            <p:cNvSpPr>
              <a:spLocks noChangeAspect="1" noEditPoints="1"/>
            </p:cNvSpPr>
            <p:nvPr/>
          </p:nvSpPr>
          <p:spPr bwMode="auto">
            <a:xfrm>
              <a:off x="4637319" y="2125122"/>
              <a:ext cx="457549" cy="1044000"/>
            </a:xfrm>
            <a:custGeom>
              <a:avLst/>
              <a:gdLst/>
              <a:ahLst/>
              <a:cxnLst>
                <a:cxn ang="0">
                  <a:pos x="242" y="169"/>
                </a:cxn>
                <a:cxn ang="0">
                  <a:pos x="204" y="91"/>
                </a:cxn>
                <a:cxn ang="0">
                  <a:pos x="174" y="38"/>
                </a:cxn>
                <a:cxn ang="0">
                  <a:pos x="161" y="23"/>
                </a:cxn>
                <a:cxn ang="0">
                  <a:pos x="153" y="7"/>
                </a:cxn>
                <a:cxn ang="0">
                  <a:pos x="147" y="26"/>
                </a:cxn>
                <a:cxn ang="0">
                  <a:pos x="143" y="31"/>
                </a:cxn>
                <a:cxn ang="0">
                  <a:pos x="154" y="54"/>
                </a:cxn>
                <a:cxn ang="0">
                  <a:pos x="172" y="94"/>
                </a:cxn>
                <a:cxn ang="0">
                  <a:pos x="138" y="138"/>
                </a:cxn>
                <a:cxn ang="0">
                  <a:pos x="142" y="137"/>
                </a:cxn>
                <a:cxn ang="0">
                  <a:pos x="146" y="149"/>
                </a:cxn>
                <a:cxn ang="0">
                  <a:pos x="146" y="157"/>
                </a:cxn>
                <a:cxn ang="0">
                  <a:pos x="155" y="180"/>
                </a:cxn>
                <a:cxn ang="0">
                  <a:pos x="138" y="175"/>
                </a:cxn>
                <a:cxn ang="0">
                  <a:pos x="64" y="97"/>
                </a:cxn>
                <a:cxn ang="0">
                  <a:pos x="20" y="42"/>
                </a:cxn>
                <a:cxn ang="0">
                  <a:pos x="1" y="41"/>
                </a:cxn>
                <a:cxn ang="0">
                  <a:pos x="12" y="55"/>
                </a:cxn>
                <a:cxn ang="0">
                  <a:pos x="12" y="65"/>
                </a:cxn>
                <a:cxn ang="0">
                  <a:pos x="29" y="83"/>
                </a:cxn>
                <a:cxn ang="0">
                  <a:pos x="83" y="157"/>
                </a:cxn>
                <a:cxn ang="0">
                  <a:pos x="143" y="214"/>
                </a:cxn>
                <a:cxn ang="0">
                  <a:pos x="141" y="238"/>
                </a:cxn>
                <a:cxn ang="0">
                  <a:pos x="149" y="272"/>
                </a:cxn>
                <a:cxn ang="0">
                  <a:pos x="145" y="305"/>
                </a:cxn>
                <a:cxn ang="0">
                  <a:pos x="129" y="350"/>
                </a:cxn>
                <a:cxn ang="0">
                  <a:pos x="123" y="385"/>
                </a:cxn>
                <a:cxn ang="0">
                  <a:pos x="122" y="395"/>
                </a:cxn>
                <a:cxn ang="0">
                  <a:pos x="121" y="410"/>
                </a:cxn>
                <a:cxn ang="0">
                  <a:pos x="121" y="440"/>
                </a:cxn>
                <a:cxn ang="0">
                  <a:pos x="128" y="479"/>
                </a:cxn>
                <a:cxn ang="0">
                  <a:pos x="135" y="519"/>
                </a:cxn>
                <a:cxn ang="0">
                  <a:pos x="139" y="543"/>
                </a:cxn>
                <a:cxn ang="0">
                  <a:pos x="148" y="623"/>
                </a:cxn>
                <a:cxn ang="0">
                  <a:pos x="149" y="639"/>
                </a:cxn>
                <a:cxn ang="0">
                  <a:pos x="151" y="673"/>
                </a:cxn>
                <a:cxn ang="0">
                  <a:pos x="131" y="716"/>
                </a:cxn>
                <a:cxn ang="0">
                  <a:pos x="225" y="719"/>
                </a:cxn>
                <a:cxn ang="0">
                  <a:pos x="211" y="624"/>
                </a:cxn>
                <a:cxn ang="0">
                  <a:pos x="197" y="540"/>
                </a:cxn>
                <a:cxn ang="0">
                  <a:pos x="193" y="518"/>
                </a:cxn>
                <a:cxn ang="0">
                  <a:pos x="196" y="494"/>
                </a:cxn>
                <a:cxn ang="0">
                  <a:pos x="214" y="451"/>
                </a:cxn>
                <a:cxn ang="0">
                  <a:pos x="227" y="382"/>
                </a:cxn>
                <a:cxn ang="0">
                  <a:pos x="226" y="373"/>
                </a:cxn>
                <a:cxn ang="0">
                  <a:pos x="225" y="360"/>
                </a:cxn>
                <a:cxn ang="0">
                  <a:pos x="232" y="305"/>
                </a:cxn>
                <a:cxn ang="0">
                  <a:pos x="251" y="203"/>
                </a:cxn>
                <a:cxn ang="0">
                  <a:pos x="181" y="641"/>
                </a:cxn>
                <a:cxn ang="0">
                  <a:pos x="179" y="629"/>
                </a:cxn>
                <a:cxn ang="0">
                  <a:pos x="181" y="628"/>
                </a:cxn>
                <a:cxn ang="0">
                  <a:pos x="183" y="640"/>
                </a:cxn>
                <a:cxn ang="0">
                  <a:pos x="206" y="174"/>
                </a:cxn>
                <a:cxn ang="0">
                  <a:pos x="202" y="153"/>
                </a:cxn>
              </a:cxnLst>
              <a:rect l="0" t="0" r="r" b="b"/>
              <a:pathLst>
                <a:path w="258" h="724">
                  <a:moveTo>
                    <a:pt x="142" y="156"/>
                  </a:moveTo>
                  <a:cubicBezTo>
                    <a:pt x="142" y="157"/>
                    <a:pt x="143" y="159"/>
                    <a:pt x="143" y="159"/>
                  </a:cubicBezTo>
                  <a:cubicBezTo>
                    <a:pt x="143" y="159"/>
                    <a:pt x="142" y="157"/>
                    <a:pt x="142" y="156"/>
                  </a:cubicBezTo>
                  <a:close/>
                  <a:moveTo>
                    <a:pt x="242" y="169"/>
                  </a:moveTo>
                  <a:cubicBezTo>
                    <a:pt x="232" y="153"/>
                    <a:pt x="230" y="151"/>
                    <a:pt x="230" y="151"/>
                  </a:cubicBezTo>
                  <a:cubicBezTo>
                    <a:pt x="230" y="151"/>
                    <a:pt x="228" y="134"/>
                    <a:pt x="226" y="129"/>
                  </a:cubicBezTo>
                  <a:cubicBezTo>
                    <a:pt x="225" y="124"/>
                    <a:pt x="223" y="113"/>
                    <a:pt x="218" y="107"/>
                  </a:cubicBezTo>
                  <a:cubicBezTo>
                    <a:pt x="215" y="99"/>
                    <a:pt x="209" y="91"/>
                    <a:pt x="204" y="91"/>
                  </a:cubicBezTo>
                  <a:cubicBezTo>
                    <a:pt x="201" y="89"/>
                    <a:pt x="199" y="89"/>
                    <a:pt x="199" y="89"/>
                  </a:cubicBezTo>
                  <a:cubicBezTo>
                    <a:pt x="199" y="89"/>
                    <a:pt x="185" y="71"/>
                    <a:pt x="181" y="65"/>
                  </a:cubicBezTo>
                  <a:cubicBezTo>
                    <a:pt x="177" y="58"/>
                    <a:pt x="174" y="54"/>
                    <a:pt x="174" y="50"/>
                  </a:cubicBezTo>
                  <a:cubicBezTo>
                    <a:pt x="173" y="46"/>
                    <a:pt x="174" y="39"/>
                    <a:pt x="174" y="38"/>
                  </a:cubicBezTo>
                  <a:cubicBezTo>
                    <a:pt x="174" y="36"/>
                    <a:pt x="174" y="35"/>
                    <a:pt x="173" y="34"/>
                  </a:cubicBezTo>
                  <a:cubicBezTo>
                    <a:pt x="172" y="32"/>
                    <a:pt x="171" y="31"/>
                    <a:pt x="170" y="30"/>
                  </a:cubicBezTo>
                  <a:cubicBezTo>
                    <a:pt x="168" y="28"/>
                    <a:pt x="167" y="27"/>
                    <a:pt x="165" y="26"/>
                  </a:cubicBezTo>
                  <a:cubicBezTo>
                    <a:pt x="164" y="25"/>
                    <a:pt x="161" y="23"/>
                    <a:pt x="161" y="23"/>
                  </a:cubicBezTo>
                  <a:cubicBezTo>
                    <a:pt x="161" y="23"/>
                    <a:pt x="159" y="19"/>
                    <a:pt x="158" y="13"/>
                  </a:cubicBezTo>
                  <a:cubicBezTo>
                    <a:pt x="157" y="6"/>
                    <a:pt x="157" y="0"/>
                    <a:pt x="155" y="0"/>
                  </a:cubicBezTo>
                  <a:cubicBezTo>
                    <a:pt x="155" y="0"/>
                    <a:pt x="153" y="0"/>
                    <a:pt x="153" y="5"/>
                  </a:cubicBezTo>
                  <a:cubicBezTo>
                    <a:pt x="154" y="9"/>
                    <a:pt x="153" y="7"/>
                    <a:pt x="153" y="7"/>
                  </a:cubicBezTo>
                  <a:cubicBezTo>
                    <a:pt x="153" y="7"/>
                    <a:pt x="153" y="10"/>
                    <a:pt x="154" y="12"/>
                  </a:cubicBezTo>
                  <a:cubicBezTo>
                    <a:pt x="154" y="14"/>
                    <a:pt x="154" y="19"/>
                    <a:pt x="154" y="19"/>
                  </a:cubicBezTo>
                  <a:cubicBezTo>
                    <a:pt x="154" y="19"/>
                    <a:pt x="152" y="21"/>
                    <a:pt x="150" y="22"/>
                  </a:cubicBezTo>
                  <a:cubicBezTo>
                    <a:pt x="148" y="24"/>
                    <a:pt x="147" y="25"/>
                    <a:pt x="147" y="26"/>
                  </a:cubicBezTo>
                  <a:cubicBezTo>
                    <a:pt x="148" y="27"/>
                    <a:pt x="148" y="29"/>
                    <a:pt x="148" y="29"/>
                  </a:cubicBezTo>
                  <a:cubicBezTo>
                    <a:pt x="148" y="29"/>
                    <a:pt x="144" y="28"/>
                    <a:pt x="143" y="28"/>
                  </a:cubicBezTo>
                  <a:cubicBezTo>
                    <a:pt x="142" y="28"/>
                    <a:pt x="141" y="28"/>
                    <a:pt x="141" y="29"/>
                  </a:cubicBezTo>
                  <a:cubicBezTo>
                    <a:pt x="141" y="30"/>
                    <a:pt x="142" y="31"/>
                    <a:pt x="143" y="31"/>
                  </a:cubicBezTo>
                  <a:cubicBezTo>
                    <a:pt x="144" y="32"/>
                    <a:pt x="145" y="33"/>
                    <a:pt x="145" y="33"/>
                  </a:cubicBezTo>
                  <a:cubicBezTo>
                    <a:pt x="145" y="34"/>
                    <a:pt x="146" y="36"/>
                    <a:pt x="146" y="36"/>
                  </a:cubicBezTo>
                  <a:cubicBezTo>
                    <a:pt x="146" y="37"/>
                    <a:pt x="148" y="41"/>
                    <a:pt x="149" y="43"/>
                  </a:cubicBezTo>
                  <a:cubicBezTo>
                    <a:pt x="150" y="45"/>
                    <a:pt x="151" y="51"/>
                    <a:pt x="154" y="54"/>
                  </a:cubicBezTo>
                  <a:cubicBezTo>
                    <a:pt x="157" y="57"/>
                    <a:pt x="161" y="61"/>
                    <a:pt x="161" y="61"/>
                  </a:cubicBezTo>
                  <a:cubicBezTo>
                    <a:pt x="161" y="61"/>
                    <a:pt x="171" y="76"/>
                    <a:pt x="174" y="82"/>
                  </a:cubicBezTo>
                  <a:cubicBezTo>
                    <a:pt x="178" y="88"/>
                    <a:pt x="178" y="91"/>
                    <a:pt x="178" y="91"/>
                  </a:cubicBezTo>
                  <a:cubicBezTo>
                    <a:pt x="178" y="91"/>
                    <a:pt x="173" y="92"/>
                    <a:pt x="172" y="94"/>
                  </a:cubicBezTo>
                  <a:cubicBezTo>
                    <a:pt x="170" y="96"/>
                    <a:pt x="169" y="99"/>
                    <a:pt x="168" y="101"/>
                  </a:cubicBezTo>
                  <a:cubicBezTo>
                    <a:pt x="164" y="102"/>
                    <a:pt x="158" y="104"/>
                    <a:pt x="153" y="108"/>
                  </a:cubicBezTo>
                  <a:cubicBezTo>
                    <a:pt x="149" y="111"/>
                    <a:pt x="147" y="114"/>
                    <a:pt x="146" y="117"/>
                  </a:cubicBezTo>
                  <a:cubicBezTo>
                    <a:pt x="142" y="121"/>
                    <a:pt x="137" y="127"/>
                    <a:pt x="138" y="138"/>
                  </a:cubicBezTo>
                  <a:cubicBezTo>
                    <a:pt x="139" y="145"/>
                    <a:pt x="141" y="152"/>
                    <a:pt x="142" y="156"/>
                  </a:cubicBezTo>
                  <a:cubicBezTo>
                    <a:pt x="141" y="151"/>
                    <a:pt x="139" y="143"/>
                    <a:pt x="140" y="135"/>
                  </a:cubicBezTo>
                  <a:cubicBezTo>
                    <a:pt x="141" y="142"/>
                    <a:pt x="141" y="145"/>
                    <a:pt x="143" y="149"/>
                  </a:cubicBezTo>
                  <a:cubicBezTo>
                    <a:pt x="141" y="144"/>
                    <a:pt x="142" y="137"/>
                    <a:pt x="142" y="137"/>
                  </a:cubicBezTo>
                  <a:cubicBezTo>
                    <a:pt x="144" y="144"/>
                    <a:pt x="144" y="144"/>
                    <a:pt x="144" y="144"/>
                  </a:cubicBezTo>
                  <a:cubicBezTo>
                    <a:pt x="144" y="144"/>
                    <a:pt x="143" y="145"/>
                    <a:pt x="144" y="145"/>
                  </a:cubicBezTo>
                  <a:cubicBezTo>
                    <a:pt x="144" y="146"/>
                    <a:pt x="144" y="146"/>
                    <a:pt x="145" y="147"/>
                  </a:cubicBezTo>
                  <a:cubicBezTo>
                    <a:pt x="145" y="148"/>
                    <a:pt x="145" y="149"/>
                    <a:pt x="146" y="149"/>
                  </a:cubicBezTo>
                  <a:cubicBezTo>
                    <a:pt x="146" y="149"/>
                    <a:pt x="146" y="152"/>
                    <a:pt x="146" y="152"/>
                  </a:cubicBezTo>
                  <a:cubicBezTo>
                    <a:pt x="146" y="152"/>
                    <a:pt x="146" y="154"/>
                    <a:pt x="143" y="154"/>
                  </a:cubicBezTo>
                  <a:cubicBezTo>
                    <a:pt x="145" y="154"/>
                    <a:pt x="146" y="153"/>
                    <a:pt x="146" y="153"/>
                  </a:cubicBezTo>
                  <a:cubicBezTo>
                    <a:pt x="146" y="153"/>
                    <a:pt x="146" y="156"/>
                    <a:pt x="146" y="157"/>
                  </a:cubicBezTo>
                  <a:cubicBezTo>
                    <a:pt x="146" y="158"/>
                    <a:pt x="146" y="163"/>
                    <a:pt x="147" y="165"/>
                  </a:cubicBezTo>
                  <a:cubicBezTo>
                    <a:pt x="149" y="167"/>
                    <a:pt x="152" y="171"/>
                    <a:pt x="154" y="174"/>
                  </a:cubicBezTo>
                  <a:cubicBezTo>
                    <a:pt x="156" y="177"/>
                    <a:pt x="160" y="184"/>
                    <a:pt x="160" y="184"/>
                  </a:cubicBezTo>
                  <a:cubicBezTo>
                    <a:pt x="160" y="184"/>
                    <a:pt x="156" y="181"/>
                    <a:pt x="155" y="180"/>
                  </a:cubicBezTo>
                  <a:cubicBezTo>
                    <a:pt x="153" y="179"/>
                    <a:pt x="153" y="179"/>
                    <a:pt x="153" y="179"/>
                  </a:cubicBezTo>
                  <a:cubicBezTo>
                    <a:pt x="152" y="179"/>
                    <a:pt x="152" y="179"/>
                    <a:pt x="152" y="179"/>
                  </a:cubicBezTo>
                  <a:cubicBezTo>
                    <a:pt x="152" y="179"/>
                    <a:pt x="152" y="179"/>
                    <a:pt x="150" y="178"/>
                  </a:cubicBezTo>
                  <a:cubicBezTo>
                    <a:pt x="148" y="177"/>
                    <a:pt x="141" y="175"/>
                    <a:pt x="138" y="175"/>
                  </a:cubicBezTo>
                  <a:cubicBezTo>
                    <a:pt x="134" y="171"/>
                    <a:pt x="122" y="160"/>
                    <a:pt x="117" y="156"/>
                  </a:cubicBezTo>
                  <a:cubicBezTo>
                    <a:pt x="111" y="151"/>
                    <a:pt x="105" y="148"/>
                    <a:pt x="103" y="144"/>
                  </a:cubicBezTo>
                  <a:cubicBezTo>
                    <a:pt x="100" y="140"/>
                    <a:pt x="92" y="127"/>
                    <a:pt x="87" y="122"/>
                  </a:cubicBezTo>
                  <a:cubicBezTo>
                    <a:pt x="82" y="117"/>
                    <a:pt x="70" y="105"/>
                    <a:pt x="64" y="97"/>
                  </a:cubicBezTo>
                  <a:cubicBezTo>
                    <a:pt x="58" y="89"/>
                    <a:pt x="48" y="76"/>
                    <a:pt x="45" y="72"/>
                  </a:cubicBezTo>
                  <a:cubicBezTo>
                    <a:pt x="43" y="67"/>
                    <a:pt x="40" y="59"/>
                    <a:pt x="37" y="55"/>
                  </a:cubicBezTo>
                  <a:cubicBezTo>
                    <a:pt x="35" y="52"/>
                    <a:pt x="30" y="46"/>
                    <a:pt x="29" y="46"/>
                  </a:cubicBezTo>
                  <a:cubicBezTo>
                    <a:pt x="28" y="45"/>
                    <a:pt x="21" y="43"/>
                    <a:pt x="20" y="42"/>
                  </a:cubicBezTo>
                  <a:cubicBezTo>
                    <a:pt x="18" y="41"/>
                    <a:pt x="18" y="42"/>
                    <a:pt x="18" y="43"/>
                  </a:cubicBezTo>
                  <a:cubicBezTo>
                    <a:pt x="17" y="44"/>
                    <a:pt x="19" y="46"/>
                    <a:pt x="19" y="46"/>
                  </a:cubicBezTo>
                  <a:cubicBezTo>
                    <a:pt x="19" y="46"/>
                    <a:pt x="4" y="37"/>
                    <a:pt x="2" y="38"/>
                  </a:cubicBezTo>
                  <a:cubicBezTo>
                    <a:pt x="1" y="38"/>
                    <a:pt x="0" y="40"/>
                    <a:pt x="1" y="41"/>
                  </a:cubicBezTo>
                  <a:cubicBezTo>
                    <a:pt x="3" y="43"/>
                    <a:pt x="12" y="48"/>
                    <a:pt x="13" y="49"/>
                  </a:cubicBezTo>
                  <a:cubicBezTo>
                    <a:pt x="14" y="50"/>
                    <a:pt x="15" y="51"/>
                    <a:pt x="15" y="51"/>
                  </a:cubicBezTo>
                  <a:cubicBezTo>
                    <a:pt x="15" y="51"/>
                    <a:pt x="13" y="51"/>
                    <a:pt x="12" y="52"/>
                  </a:cubicBezTo>
                  <a:cubicBezTo>
                    <a:pt x="11" y="53"/>
                    <a:pt x="12" y="54"/>
                    <a:pt x="12" y="55"/>
                  </a:cubicBezTo>
                  <a:cubicBezTo>
                    <a:pt x="13" y="56"/>
                    <a:pt x="14" y="57"/>
                    <a:pt x="14" y="57"/>
                  </a:cubicBezTo>
                  <a:cubicBezTo>
                    <a:pt x="14" y="57"/>
                    <a:pt x="13" y="59"/>
                    <a:pt x="13" y="59"/>
                  </a:cubicBezTo>
                  <a:cubicBezTo>
                    <a:pt x="12" y="60"/>
                    <a:pt x="11" y="62"/>
                    <a:pt x="11" y="62"/>
                  </a:cubicBezTo>
                  <a:cubicBezTo>
                    <a:pt x="11" y="63"/>
                    <a:pt x="12" y="65"/>
                    <a:pt x="12" y="65"/>
                  </a:cubicBezTo>
                  <a:cubicBezTo>
                    <a:pt x="12" y="65"/>
                    <a:pt x="10" y="67"/>
                    <a:pt x="9" y="67"/>
                  </a:cubicBezTo>
                  <a:cubicBezTo>
                    <a:pt x="9" y="68"/>
                    <a:pt x="10" y="70"/>
                    <a:pt x="10" y="70"/>
                  </a:cubicBezTo>
                  <a:cubicBezTo>
                    <a:pt x="10" y="70"/>
                    <a:pt x="16" y="75"/>
                    <a:pt x="19" y="77"/>
                  </a:cubicBezTo>
                  <a:cubicBezTo>
                    <a:pt x="22" y="79"/>
                    <a:pt x="26" y="82"/>
                    <a:pt x="29" y="83"/>
                  </a:cubicBezTo>
                  <a:cubicBezTo>
                    <a:pt x="32" y="85"/>
                    <a:pt x="33" y="85"/>
                    <a:pt x="35" y="86"/>
                  </a:cubicBezTo>
                  <a:cubicBezTo>
                    <a:pt x="36" y="87"/>
                    <a:pt x="49" y="109"/>
                    <a:pt x="49" y="109"/>
                  </a:cubicBezTo>
                  <a:cubicBezTo>
                    <a:pt x="49" y="109"/>
                    <a:pt x="59" y="130"/>
                    <a:pt x="67" y="138"/>
                  </a:cubicBezTo>
                  <a:cubicBezTo>
                    <a:pt x="74" y="146"/>
                    <a:pt x="80" y="154"/>
                    <a:pt x="83" y="157"/>
                  </a:cubicBezTo>
                  <a:cubicBezTo>
                    <a:pt x="85" y="159"/>
                    <a:pt x="102" y="176"/>
                    <a:pt x="110" y="185"/>
                  </a:cubicBezTo>
                  <a:cubicBezTo>
                    <a:pt x="119" y="194"/>
                    <a:pt x="136" y="208"/>
                    <a:pt x="136" y="208"/>
                  </a:cubicBezTo>
                  <a:cubicBezTo>
                    <a:pt x="136" y="208"/>
                    <a:pt x="136" y="209"/>
                    <a:pt x="138" y="210"/>
                  </a:cubicBezTo>
                  <a:cubicBezTo>
                    <a:pt x="139" y="211"/>
                    <a:pt x="141" y="212"/>
                    <a:pt x="143" y="214"/>
                  </a:cubicBezTo>
                  <a:cubicBezTo>
                    <a:pt x="144" y="216"/>
                    <a:pt x="146" y="219"/>
                    <a:pt x="146" y="219"/>
                  </a:cubicBezTo>
                  <a:cubicBezTo>
                    <a:pt x="146" y="219"/>
                    <a:pt x="143" y="224"/>
                    <a:pt x="143" y="226"/>
                  </a:cubicBezTo>
                  <a:cubicBezTo>
                    <a:pt x="142" y="228"/>
                    <a:pt x="143" y="232"/>
                    <a:pt x="143" y="232"/>
                  </a:cubicBezTo>
                  <a:cubicBezTo>
                    <a:pt x="143" y="232"/>
                    <a:pt x="142" y="235"/>
                    <a:pt x="141" y="238"/>
                  </a:cubicBezTo>
                  <a:cubicBezTo>
                    <a:pt x="140" y="240"/>
                    <a:pt x="137" y="248"/>
                    <a:pt x="141" y="258"/>
                  </a:cubicBezTo>
                  <a:cubicBezTo>
                    <a:pt x="145" y="267"/>
                    <a:pt x="147" y="266"/>
                    <a:pt x="147" y="266"/>
                  </a:cubicBezTo>
                  <a:cubicBezTo>
                    <a:pt x="147" y="266"/>
                    <a:pt x="146" y="269"/>
                    <a:pt x="147" y="269"/>
                  </a:cubicBezTo>
                  <a:cubicBezTo>
                    <a:pt x="148" y="270"/>
                    <a:pt x="149" y="272"/>
                    <a:pt x="149" y="272"/>
                  </a:cubicBezTo>
                  <a:cubicBezTo>
                    <a:pt x="149" y="272"/>
                    <a:pt x="150" y="278"/>
                    <a:pt x="150" y="283"/>
                  </a:cubicBezTo>
                  <a:cubicBezTo>
                    <a:pt x="149" y="289"/>
                    <a:pt x="149" y="291"/>
                    <a:pt x="148" y="293"/>
                  </a:cubicBezTo>
                  <a:cubicBezTo>
                    <a:pt x="147" y="296"/>
                    <a:pt x="145" y="299"/>
                    <a:pt x="145" y="301"/>
                  </a:cubicBezTo>
                  <a:cubicBezTo>
                    <a:pt x="145" y="303"/>
                    <a:pt x="145" y="305"/>
                    <a:pt x="145" y="305"/>
                  </a:cubicBezTo>
                  <a:cubicBezTo>
                    <a:pt x="145" y="305"/>
                    <a:pt x="141" y="310"/>
                    <a:pt x="140" y="315"/>
                  </a:cubicBezTo>
                  <a:cubicBezTo>
                    <a:pt x="139" y="321"/>
                    <a:pt x="138" y="332"/>
                    <a:pt x="138" y="332"/>
                  </a:cubicBezTo>
                  <a:cubicBezTo>
                    <a:pt x="138" y="332"/>
                    <a:pt x="133" y="340"/>
                    <a:pt x="132" y="343"/>
                  </a:cubicBezTo>
                  <a:cubicBezTo>
                    <a:pt x="130" y="346"/>
                    <a:pt x="129" y="350"/>
                    <a:pt x="129" y="350"/>
                  </a:cubicBezTo>
                  <a:cubicBezTo>
                    <a:pt x="129" y="350"/>
                    <a:pt x="125" y="361"/>
                    <a:pt x="125" y="366"/>
                  </a:cubicBezTo>
                  <a:cubicBezTo>
                    <a:pt x="125" y="370"/>
                    <a:pt x="124" y="381"/>
                    <a:pt x="124" y="381"/>
                  </a:cubicBezTo>
                  <a:cubicBezTo>
                    <a:pt x="124" y="381"/>
                    <a:pt x="123" y="382"/>
                    <a:pt x="123" y="383"/>
                  </a:cubicBezTo>
                  <a:cubicBezTo>
                    <a:pt x="123" y="383"/>
                    <a:pt x="123" y="384"/>
                    <a:pt x="123" y="385"/>
                  </a:cubicBezTo>
                  <a:cubicBezTo>
                    <a:pt x="122" y="386"/>
                    <a:pt x="122" y="386"/>
                    <a:pt x="122" y="388"/>
                  </a:cubicBezTo>
                  <a:cubicBezTo>
                    <a:pt x="122" y="391"/>
                    <a:pt x="122" y="392"/>
                    <a:pt x="122" y="392"/>
                  </a:cubicBezTo>
                  <a:cubicBezTo>
                    <a:pt x="122" y="392"/>
                    <a:pt x="121" y="393"/>
                    <a:pt x="121" y="394"/>
                  </a:cubicBezTo>
                  <a:cubicBezTo>
                    <a:pt x="121" y="394"/>
                    <a:pt x="122" y="395"/>
                    <a:pt x="122" y="395"/>
                  </a:cubicBezTo>
                  <a:cubicBezTo>
                    <a:pt x="122" y="396"/>
                    <a:pt x="122" y="396"/>
                    <a:pt x="122" y="397"/>
                  </a:cubicBezTo>
                  <a:cubicBezTo>
                    <a:pt x="122" y="397"/>
                    <a:pt x="121" y="401"/>
                    <a:pt x="121" y="403"/>
                  </a:cubicBezTo>
                  <a:cubicBezTo>
                    <a:pt x="122" y="405"/>
                    <a:pt x="122" y="405"/>
                    <a:pt x="122" y="407"/>
                  </a:cubicBezTo>
                  <a:cubicBezTo>
                    <a:pt x="122" y="408"/>
                    <a:pt x="121" y="407"/>
                    <a:pt x="121" y="410"/>
                  </a:cubicBezTo>
                  <a:cubicBezTo>
                    <a:pt x="122" y="413"/>
                    <a:pt x="121" y="419"/>
                    <a:pt x="121" y="422"/>
                  </a:cubicBezTo>
                  <a:cubicBezTo>
                    <a:pt x="121" y="425"/>
                    <a:pt x="120" y="427"/>
                    <a:pt x="121" y="428"/>
                  </a:cubicBezTo>
                  <a:cubicBezTo>
                    <a:pt x="121" y="430"/>
                    <a:pt x="121" y="431"/>
                    <a:pt x="121" y="432"/>
                  </a:cubicBezTo>
                  <a:cubicBezTo>
                    <a:pt x="121" y="433"/>
                    <a:pt x="121" y="440"/>
                    <a:pt x="121" y="440"/>
                  </a:cubicBezTo>
                  <a:cubicBezTo>
                    <a:pt x="121" y="440"/>
                    <a:pt x="120" y="440"/>
                    <a:pt x="120" y="441"/>
                  </a:cubicBezTo>
                  <a:cubicBezTo>
                    <a:pt x="120" y="441"/>
                    <a:pt x="120" y="445"/>
                    <a:pt x="120" y="446"/>
                  </a:cubicBezTo>
                  <a:cubicBezTo>
                    <a:pt x="120" y="446"/>
                    <a:pt x="121" y="446"/>
                    <a:pt x="121" y="446"/>
                  </a:cubicBezTo>
                  <a:cubicBezTo>
                    <a:pt x="121" y="446"/>
                    <a:pt x="126" y="470"/>
                    <a:pt x="128" y="479"/>
                  </a:cubicBezTo>
                  <a:cubicBezTo>
                    <a:pt x="130" y="489"/>
                    <a:pt x="132" y="493"/>
                    <a:pt x="132" y="493"/>
                  </a:cubicBezTo>
                  <a:cubicBezTo>
                    <a:pt x="132" y="493"/>
                    <a:pt x="134" y="508"/>
                    <a:pt x="134" y="511"/>
                  </a:cubicBezTo>
                  <a:cubicBezTo>
                    <a:pt x="135" y="515"/>
                    <a:pt x="135" y="515"/>
                    <a:pt x="135" y="517"/>
                  </a:cubicBezTo>
                  <a:cubicBezTo>
                    <a:pt x="135" y="518"/>
                    <a:pt x="135" y="518"/>
                    <a:pt x="135" y="519"/>
                  </a:cubicBezTo>
                  <a:cubicBezTo>
                    <a:pt x="136" y="520"/>
                    <a:pt x="136" y="520"/>
                    <a:pt x="136" y="521"/>
                  </a:cubicBezTo>
                  <a:cubicBezTo>
                    <a:pt x="136" y="523"/>
                    <a:pt x="136" y="523"/>
                    <a:pt x="136" y="525"/>
                  </a:cubicBezTo>
                  <a:cubicBezTo>
                    <a:pt x="136" y="526"/>
                    <a:pt x="137" y="531"/>
                    <a:pt x="138" y="536"/>
                  </a:cubicBezTo>
                  <a:cubicBezTo>
                    <a:pt x="139" y="540"/>
                    <a:pt x="139" y="543"/>
                    <a:pt x="139" y="543"/>
                  </a:cubicBezTo>
                  <a:cubicBezTo>
                    <a:pt x="139" y="543"/>
                    <a:pt x="137" y="544"/>
                    <a:pt x="138" y="546"/>
                  </a:cubicBezTo>
                  <a:cubicBezTo>
                    <a:pt x="138" y="547"/>
                    <a:pt x="140" y="562"/>
                    <a:pt x="141" y="568"/>
                  </a:cubicBezTo>
                  <a:cubicBezTo>
                    <a:pt x="142" y="574"/>
                    <a:pt x="144" y="591"/>
                    <a:pt x="145" y="600"/>
                  </a:cubicBezTo>
                  <a:cubicBezTo>
                    <a:pt x="146" y="609"/>
                    <a:pt x="148" y="620"/>
                    <a:pt x="148" y="623"/>
                  </a:cubicBezTo>
                  <a:cubicBezTo>
                    <a:pt x="148" y="626"/>
                    <a:pt x="147" y="626"/>
                    <a:pt x="147" y="628"/>
                  </a:cubicBezTo>
                  <a:cubicBezTo>
                    <a:pt x="148" y="630"/>
                    <a:pt x="148" y="630"/>
                    <a:pt x="148" y="631"/>
                  </a:cubicBezTo>
                  <a:cubicBezTo>
                    <a:pt x="149" y="632"/>
                    <a:pt x="149" y="634"/>
                    <a:pt x="149" y="634"/>
                  </a:cubicBezTo>
                  <a:cubicBezTo>
                    <a:pt x="149" y="634"/>
                    <a:pt x="149" y="635"/>
                    <a:pt x="149" y="639"/>
                  </a:cubicBezTo>
                  <a:cubicBezTo>
                    <a:pt x="149" y="642"/>
                    <a:pt x="150" y="643"/>
                    <a:pt x="150" y="644"/>
                  </a:cubicBezTo>
                  <a:cubicBezTo>
                    <a:pt x="150" y="646"/>
                    <a:pt x="150" y="645"/>
                    <a:pt x="151" y="647"/>
                  </a:cubicBezTo>
                  <a:cubicBezTo>
                    <a:pt x="151" y="649"/>
                    <a:pt x="151" y="655"/>
                    <a:pt x="151" y="658"/>
                  </a:cubicBezTo>
                  <a:cubicBezTo>
                    <a:pt x="151" y="662"/>
                    <a:pt x="151" y="671"/>
                    <a:pt x="151" y="673"/>
                  </a:cubicBezTo>
                  <a:cubicBezTo>
                    <a:pt x="151" y="676"/>
                    <a:pt x="150" y="689"/>
                    <a:pt x="147" y="693"/>
                  </a:cubicBezTo>
                  <a:cubicBezTo>
                    <a:pt x="144" y="697"/>
                    <a:pt x="141" y="697"/>
                    <a:pt x="138" y="699"/>
                  </a:cubicBezTo>
                  <a:cubicBezTo>
                    <a:pt x="134" y="700"/>
                    <a:pt x="129" y="701"/>
                    <a:pt x="129" y="703"/>
                  </a:cubicBezTo>
                  <a:cubicBezTo>
                    <a:pt x="129" y="704"/>
                    <a:pt x="131" y="716"/>
                    <a:pt x="131" y="716"/>
                  </a:cubicBezTo>
                  <a:cubicBezTo>
                    <a:pt x="131" y="716"/>
                    <a:pt x="134" y="719"/>
                    <a:pt x="139" y="720"/>
                  </a:cubicBezTo>
                  <a:cubicBezTo>
                    <a:pt x="144" y="721"/>
                    <a:pt x="160" y="722"/>
                    <a:pt x="168" y="720"/>
                  </a:cubicBezTo>
                  <a:cubicBezTo>
                    <a:pt x="172" y="722"/>
                    <a:pt x="190" y="724"/>
                    <a:pt x="204" y="721"/>
                  </a:cubicBezTo>
                  <a:cubicBezTo>
                    <a:pt x="218" y="719"/>
                    <a:pt x="225" y="719"/>
                    <a:pt x="225" y="719"/>
                  </a:cubicBezTo>
                  <a:cubicBezTo>
                    <a:pt x="225" y="719"/>
                    <a:pt x="224" y="681"/>
                    <a:pt x="225" y="673"/>
                  </a:cubicBezTo>
                  <a:cubicBezTo>
                    <a:pt x="225" y="665"/>
                    <a:pt x="226" y="662"/>
                    <a:pt x="222" y="656"/>
                  </a:cubicBezTo>
                  <a:cubicBezTo>
                    <a:pt x="219" y="649"/>
                    <a:pt x="214" y="639"/>
                    <a:pt x="214" y="639"/>
                  </a:cubicBezTo>
                  <a:cubicBezTo>
                    <a:pt x="213" y="638"/>
                    <a:pt x="211" y="631"/>
                    <a:pt x="211" y="624"/>
                  </a:cubicBezTo>
                  <a:cubicBezTo>
                    <a:pt x="210" y="616"/>
                    <a:pt x="209" y="595"/>
                    <a:pt x="208" y="589"/>
                  </a:cubicBezTo>
                  <a:cubicBezTo>
                    <a:pt x="208" y="582"/>
                    <a:pt x="203" y="558"/>
                    <a:pt x="203" y="554"/>
                  </a:cubicBezTo>
                  <a:cubicBezTo>
                    <a:pt x="202" y="550"/>
                    <a:pt x="200" y="545"/>
                    <a:pt x="199" y="544"/>
                  </a:cubicBezTo>
                  <a:cubicBezTo>
                    <a:pt x="198" y="542"/>
                    <a:pt x="198" y="542"/>
                    <a:pt x="197" y="540"/>
                  </a:cubicBezTo>
                  <a:cubicBezTo>
                    <a:pt x="197" y="537"/>
                    <a:pt x="195" y="529"/>
                    <a:pt x="195" y="529"/>
                  </a:cubicBezTo>
                  <a:cubicBezTo>
                    <a:pt x="195" y="529"/>
                    <a:pt x="198" y="527"/>
                    <a:pt x="197" y="525"/>
                  </a:cubicBezTo>
                  <a:cubicBezTo>
                    <a:pt x="197" y="523"/>
                    <a:pt x="197" y="522"/>
                    <a:pt x="196" y="521"/>
                  </a:cubicBezTo>
                  <a:cubicBezTo>
                    <a:pt x="195" y="520"/>
                    <a:pt x="193" y="518"/>
                    <a:pt x="193" y="518"/>
                  </a:cubicBezTo>
                  <a:cubicBezTo>
                    <a:pt x="193" y="517"/>
                    <a:pt x="195" y="516"/>
                    <a:pt x="195" y="515"/>
                  </a:cubicBezTo>
                  <a:cubicBezTo>
                    <a:pt x="195" y="514"/>
                    <a:pt x="194" y="510"/>
                    <a:pt x="194" y="507"/>
                  </a:cubicBezTo>
                  <a:cubicBezTo>
                    <a:pt x="194" y="504"/>
                    <a:pt x="195" y="499"/>
                    <a:pt x="195" y="498"/>
                  </a:cubicBezTo>
                  <a:cubicBezTo>
                    <a:pt x="195" y="497"/>
                    <a:pt x="196" y="495"/>
                    <a:pt x="196" y="494"/>
                  </a:cubicBezTo>
                  <a:cubicBezTo>
                    <a:pt x="198" y="490"/>
                    <a:pt x="211" y="458"/>
                    <a:pt x="211" y="458"/>
                  </a:cubicBezTo>
                  <a:cubicBezTo>
                    <a:pt x="211" y="458"/>
                    <a:pt x="213" y="459"/>
                    <a:pt x="213" y="458"/>
                  </a:cubicBezTo>
                  <a:cubicBezTo>
                    <a:pt x="214" y="456"/>
                    <a:pt x="214" y="453"/>
                    <a:pt x="215" y="453"/>
                  </a:cubicBezTo>
                  <a:cubicBezTo>
                    <a:pt x="215" y="452"/>
                    <a:pt x="214" y="452"/>
                    <a:pt x="214" y="451"/>
                  </a:cubicBezTo>
                  <a:cubicBezTo>
                    <a:pt x="214" y="451"/>
                    <a:pt x="218" y="436"/>
                    <a:pt x="221" y="429"/>
                  </a:cubicBezTo>
                  <a:cubicBezTo>
                    <a:pt x="223" y="423"/>
                    <a:pt x="227" y="406"/>
                    <a:pt x="228" y="398"/>
                  </a:cubicBezTo>
                  <a:cubicBezTo>
                    <a:pt x="228" y="390"/>
                    <a:pt x="228" y="385"/>
                    <a:pt x="228" y="384"/>
                  </a:cubicBezTo>
                  <a:cubicBezTo>
                    <a:pt x="227" y="383"/>
                    <a:pt x="227" y="383"/>
                    <a:pt x="227" y="382"/>
                  </a:cubicBezTo>
                  <a:cubicBezTo>
                    <a:pt x="226" y="381"/>
                    <a:pt x="226" y="380"/>
                    <a:pt x="227" y="380"/>
                  </a:cubicBezTo>
                  <a:cubicBezTo>
                    <a:pt x="227" y="379"/>
                    <a:pt x="227" y="379"/>
                    <a:pt x="227" y="378"/>
                  </a:cubicBezTo>
                  <a:cubicBezTo>
                    <a:pt x="227" y="377"/>
                    <a:pt x="226" y="377"/>
                    <a:pt x="226" y="376"/>
                  </a:cubicBezTo>
                  <a:cubicBezTo>
                    <a:pt x="226" y="375"/>
                    <a:pt x="226" y="375"/>
                    <a:pt x="226" y="373"/>
                  </a:cubicBezTo>
                  <a:cubicBezTo>
                    <a:pt x="226" y="372"/>
                    <a:pt x="226" y="372"/>
                    <a:pt x="226" y="371"/>
                  </a:cubicBezTo>
                  <a:cubicBezTo>
                    <a:pt x="225" y="370"/>
                    <a:pt x="226" y="370"/>
                    <a:pt x="226" y="369"/>
                  </a:cubicBezTo>
                  <a:cubicBezTo>
                    <a:pt x="226" y="368"/>
                    <a:pt x="226" y="368"/>
                    <a:pt x="225" y="367"/>
                  </a:cubicBezTo>
                  <a:cubicBezTo>
                    <a:pt x="225" y="366"/>
                    <a:pt x="225" y="361"/>
                    <a:pt x="225" y="360"/>
                  </a:cubicBezTo>
                  <a:cubicBezTo>
                    <a:pt x="224" y="359"/>
                    <a:pt x="225" y="358"/>
                    <a:pt x="225" y="358"/>
                  </a:cubicBezTo>
                  <a:cubicBezTo>
                    <a:pt x="232" y="356"/>
                    <a:pt x="232" y="356"/>
                    <a:pt x="232" y="356"/>
                  </a:cubicBezTo>
                  <a:cubicBezTo>
                    <a:pt x="232" y="356"/>
                    <a:pt x="232" y="347"/>
                    <a:pt x="232" y="338"/>
                  </a:cubicBezTo>
                  <a:cubicBezTo>
                    <a:pt x="233" y="328"/>
                    <a:pt x="233" y="313"/>
                    <a:pt x="232" y="305"/>
                  </a:cubicBezTo>
                  <a:cubicBezTo>
                    <a:pt x="232" y="297"/>
                    <a:pt x="230" y="295"/>
                    <a:pt x="231" y="291"/>
                  </a:cubicBezTo>
                  <a:cubicBezTo>
                    <a:pt x="232" y="287"/>
                    <a:pt x="237" y="264"/>
                    <a:pt x="238" y="258"/>
                  </a:cubicBezTo>
                  <a:cubicBezTo>
                    <a:pt x="240" y="252"/>
                    <a:pt x="243" y="245"/>
                    <a:pt x="246" y="233"/>
                  </a:cubicBezTo>
                  <a:cubicBezTo>
                    <a:pt x="248" y="221"/>
                    <a:pt x="251" y="209"/>
                    <a:pt x="251" y="203"/>
                  </a:cubicBezTo>
                  <a:cubicBezTo>
                    <a:pt x="252" y="198"/>
                    <a:pt x="258" y="185"/>
                    <a:pt x="242" y="169"/>
                  </a:cubicBezTo>
                  <a:close/>
                  <a:moveTo>
                    <a:pt x="185" y="645"/>
                  </a:moveTo>
                  <a:cubicBezTo>
                    <a:pt x="185" y="647"/>
                    <a:pt x="185" y="652"/>
                    <a:pt x="185" y="652"/>
                  </a:cubicBezTo>
                  <a:cubicBezTo>
                    <a:pt x="185" y="652"/>
                    <a:pt x="181" y="642"/>
                    <a:pt x="181" y="641"/>
                  </a:cubicBezTo>
                  <a:cubicBezTo>
                    <a:pt x="181" y="640"/>
                    <a:pt x="180" y="640"/>
                    <a:pt x="180" y="638"/>
                  </a:cubicBezTo>
                  <a:cubicBezTo>
                    <a:pt x="180" y="637"/>
                    <a:pt x="180" y="637"/>
                    <a:pt x="180" y="636"/>
                  </a:cubicBezTo>
                  <a:cubicBezTo>
                    <a:pt x="180" y="634"/>
                    <a:pt x="180" y="634"/>
                    <a:pt x="180" y="633"/>
                  </a:cubicBezTo>
                  <a:cubicBezTo>
                    <a:pt x="180" y="632"/>
                    <a:pt x="179" y="630"/>
                    <a:pt x="179" y="629"/>
                  </a:cubicBezTo>
                  <a:cubicBezTo>
                    <a:pt x="179" y="627"/>
                    <a:pt x="178" y="624"/>
                    <a:pt x="178" y="623"/>
                  </a:cubicBezTo>
                  <a:cubicBezTo>
                    <a:pt x="178" y="621"/>
                    <a:pt x="177" y="614"/>
                    <a:pt x="177" y="614"/>
                  </a:cubicBezTo>
                  <a:cubicBezTo>
                    <a:pt x="177" y="614"/>
                    <a:pt x="179" y="622"/>
                    <a:pt x="181" y="625"/>
                  </a:cubicBezTo>
                  <a:cubicBezTo>
                    <a:pt x="182" y="628"/>
                    <a:pt x="181" y="627"/>
                    <a:pt x="181" y="628"/>
                  </a:cubicBezTo>
                  <a:cubicBezTo>
                    <a:pt x="181" y="629"/>
                    <a:pt x="181" y="629"/>
                    <a:pt x="182" y="631"/>
                  </a:cubicBezTo>
                  <a:cubicBezTo>
                    <a:pt x="183" y="633"/>
                    <a:pt x="182" y="633"/>
                    <a:pt x="182" y="634"/>
                  </a:cubicBezTo>
                  <a:cubicBezTo>
                    <a:pt x="182" y="635"/>
                    <a:pt x="183" y="636"/>
                    <a:pt x="184" y="637"/>
                  </a:cubicBezTo>
                  <a:cubicBezTo>
                    <a:pt x="184" y="639"/>
                    <a:pt x="183" y="639"/>
                    <a:pt x="183" y="640"/>
                  </a:cubicBezTo>
                  <a:cubicBezTo>
                    <a:pt x="183" y="641"/>
                    <a:pt x="184" y="641"/>
                    <a:pt x="185" y="642"/>
                  </a:cubicBezTo>
                  <a:cubicBezTo>
                    <a:pt x="186" y="643"/>
                    <a:pt x="185" y="643"/>
                    <a:pt x="185" y="645"/>
                  </a:cubicBezTo>
                  <a:close/>
                  <a:moveTo>
                    <a:pt x="209" y="174"/>
                  </a:moveTo>
                  <a:cubicBezTo>
                    <a:pt x="206" y="174"/>
                    <a:pt x="206" y="174"/>
                    <a:pt x="206" y="174"/>
                  </a:cubicBezTo>
                  <a:cubicBezTo>
                    <a:pt x="206" y="174"/>
                    <a:pt x="204" y="170"/>
                    <a:pt x="202" y="168"/>
                  </a:cubicBezTo>
                  <a:cubicBezTo>
                    <a:pt x="201" y="166"/>
                    <a:pt x="200" y="163"/>
                    <a:pt x="200" y="161"/>
                  </a:cubicBezTo>
                  <a:cubicBezTo>
                    <a:pt x="200" y="159"/>
                    <a:pt x="201" y="154"/>
                    <a:pt x="201" y="154"/>
                  </a:cubicBezTo>
                  <a:cubicBezTo>
                    <a:pt x="202" y="153"/>
                    <a:pt x="202" y="153"/>
                    <a:pt x="202" y="153"/>
                  </a:cubicBezTo>
                  <a:cubicBezTo>
                    <a:pt x="202" y="153"/>
                    <a:pt x="205" y="161"/>
                    <a:pt x="206" y="163"/>
                  </a:cubicBezTo>
                  <a:cubicBezTo>
                    <a:pt x="206" y="165"/>
                    <a:pt x="206" y="166"/>
                    <a:pt x="208" y="170"/>
                  </a:cubicBezTo>
                  <a:cubicBezTo>
                    <a:pt x="209" y="174"/>
                    <a:pt x="209" y="174"/>
                    <a:pt x="209" y="174"/>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endParaRPr lang="en-GB" sz="1050"/>
            </a:p>
          </p:txBody>
        </p:sp>
        <p:sp>
          <p:nvSpPr>
            <p:cNvPr id="441" name="Freeform 440"/>
            <p:cNvSpPr>
              <a:spLocks noChangeAspect="1"/>
            </p:cNvSpPr>
            <p:nvPr/>
          </p:nvSpPr>
          <p:spPr bwMode="auto">
            <a:xfrm>
              <a:off x="5193007" y="1427714"/>
              <a:ext cx="1080326" cy="1763349"/>
            </a:xfrm>
            <a:custGeom>
              <a:avLst/>
              <a:gdLst/>
              <a:ahLst/>
              <a:cxnLst>
                <a:cxn ang="0">
                  <a:pos x="195" y="439"/>
                </a:cxn>
                <a:cxn ang="0">
                  <a:pos x="186" y="403"/>
                </a:cxn>
                <a:cxn ang="0">
                  <a:pos x="181" y="299"/>
                </a:cxn>
                <a:cxn ang="0">
                  <a:pos x="118" y="249"/>
                </a:cxn>
                <a:cxn ang="0">
                  <a:pos x="34" y="146"/>
                </a:cxn>
                <a:cxn ang="0">
                  <a:pos x="7" y="115"/>
                </a:cxn>
                <a:cxn ang="0">
                  <a:pos x="15" y="119"/>
                </a:cxn>
                <a:cxn ang="0">
                  <a:pos x="22" y="113"/>
                </a:cxn>
                <a:cxn ang="0">
                  <a:pos x="30" y="110"/>
                </a:cxn>
                <a:cxn ang="0">
                  <a:pos x="38" y="105"/>
                </a:cxn>
                <a:cxn ang="0">
                  <a:pos x="49" y="98"/>
                </a:cxn>
                <a:cxn ang="0">
                  <a:pos x="53" y="112"/>
                </a:cxn>
                <a:cxn ang="0">
                  <a:pos x="88" y="178"/>
                </a:cxn>
                <a:cxn ang="0">
                  <a:pos x="141" y="211"/>
                </a:cxn>
                <a:cxn ang="0">
                  <a:pos x="198" y="213"/>
                </a:cxn>
                <a:cxn ang="0">
                  <a:pos x="229" y="229"/>
                </a:cxn>
                <a:cxn ang="0">
                  <a:pos x="225" y="205"/>
                </a:cxn>
                <a:cxn ang="0">
                  <a:pos x="221" y="158"/>
                </a:cxn>
                <a:cxn ang="0">
                  <a:pos x="286" y="194"/>
                </a:cxn>
                <a:cxn ang="0">
                  <a:pos x="298" y="205"/>
                </a:cxn>
                <a:cxn ang="0">
                  <a:pos x="331" y="192"/>
                </a:cxn>
                <a:cxn ang="0">
                  <a:pos x="366" y="152"/>
                </a:cxn>
                <a:cxn ang="0">
                  <a:pos x="398" y="59"/>
                </a:cxn>
                <a:cxn ang="0">
                  <a:pos x="382" y="27"/>
                </a:cxn>
                <a:cxn ang="0">
                  <a:pos x="390" y="35"/>
                </a:cxn>
                <a:cxn ang="0">
                  <a:pos x="401" y="6"/>
                </a:cxn>
                <a:cxn ang="0">
                  <a:pos x="408" y="1"/>
                </a:cxn>
                <a:cxn ang="0">
                  <a:pos x="408" y="20"/>
                </a:cxn>
                <a:cxn ang="0">
                  <a:pos x="419" y="10"/>
                </a:cxn>
                <a:cxn ang="0">
                  <a:pos x="425" y="20"/>
                </a:cxn>
                <a:cxn ang="0">
                  <a:pos x="421" y="63"/>
                </a:cxn>
                <a:cxn ang="0">
                  <a:pos x="387" y="183"/>
                </a:cxn>
                <a:cxn ang="0">
                  <a:pos x="328" y="262"/>
                </a:cxn>
                <a:cxn ang="0">
                  <a:pos x="327" y="348"/>
                </a:cxn>
                <a:cxn ang="0">
                  <a:pos x="325" y="404"/>
                </a:cxn>
                <a:cxn ang="0">
                  <a:pos x="329" y="464"/>
                </a:cxn>
                <a:cxn ang="0">
                  <a:pos x="345" y="568"/>
                </a:cxn>
                <a:cxn ang="0">
                  <a:pos x="341" y="632"/>
                </a:cxn>
                <a:cxn ang="0">
                  <a:pos x="347" y="765"/>
                </a:cxn>
                <a:cxn ang="0">
                  <a:pos x="360" y="786"/>
                </a:cxn>
                <a:cxn ang="0">
                  <a:pos x="361" y="839"/>
                </a:cxn>
                <a:cxn ang="0">
                  <a:pos x="313" y="809"/>
                </a:cxn>
                <a:cxn ang="0">
                  <a:pos x="307" y="700"/>
                </a:cxn>
                <a:cxn ang="0">
                  <a:pos x="276" y="571"/>
                </a:cxn>
                <a:cxn ang="0">
                  <a:pos x="254" y="571"/>
                </a:cxn>
                <a:cxn ang="0">
                  <a:pos x="231" y="591"/>
                </a:cxn>
                <a:cxn ang="0">
                  <a:pos x="198" y="747"/>
                </a:cxn>
                <a:cxn ang="0">
                  <a:pos x="201" y="804"/>
                </a:cxn>
                <a:cxn ang="0">
                  <a:pos x="164" y="821"/>
                </a:cxn>
                <a:cxn ang="0">
                  <a:pos x="169" y="785"/>
                </a:cxn>
                <a:cxn ang="0">
                  <a:pos x="167" y="706"/>
                </a:cxn>
                <a:cxn ang="0">
                  <a:pos x="177" y="577"/>
                </a:cxn>
                <a:cxn ang="0">
                  <a:pos x="175" y="538"/>
                </a:cxn>
              </a:cxnLst>
              <a:rect l="0" t="0" r="r" b="b"/>
              <a:pathLst>
                <a:path w="433" h="872">
                  <a:moveTo>
                    <a:pt x="178" y="520"/>
                  </a:moveTo>
                  <a:cubicBezTo>
                    <a:pt x="181" y="481"/>
                    <a:pt x="194" y="481"/>
                    <a:pt x="184" y="462"/>
                  </a:cubicBezTo>
                  <a:cubicBezTo>
                    <a:pt x="183" y="453"/>
                    <a:pt x="181" y="445"/>
                    <a:pt x="195" y="439"/>
                  </a:cubicBezTo>
                  <a:cubicBezTo>
                    <a:pt x="196" y="433"/>
                    <a:pt x="197" y="428"/>
                    <a:pt x="199" y="423"/>
                  </a:cubicBezTo>
                  <a:cubicBezTo>
                    <a:pt x="194" y="420"/>
                    <a:pt x="194" y="420"/>
                    <a:pt x="194" y="420"/>
                  </a:cubicBezTo>
                  <a:cubicBezTo>
                    <a:pt x="184" y="422"/>
                    <a:pt x="187" y="411"/>
                    <a:pt x="186" y="403"/>
                  </a:cubicBezTo>
                  <a:cubicBezTo>
                    <a:pt x="186" y="388"/>
                    <a:pt x="189" y="384"/>
                    <a:pt x="190" y="369"/>
                  </a:cubicBezTo>
                  <a:cubicBezTo>
                    <a:pt x="189" y="355"/>
                    <a:pt x="189" y="342"/>
                    <a:pt x="187" y="328"/>
                  </a:cubicBezTo>
                  <a:cubicBezTo>
                    <a:pt x="183" y="317"/>
                    <a:pt x="181" y="311"/>
                    <a:pt x="181" y="299"/>
                  </a:cubicBezTo>
                  <a:cubicBezTo>
                    <a:pt x="169" y="276"/>
                    <a:pt x="176" y="275"/>
                    <a:pt x="172" y="271"/>
                  </a:cubicBezTo>
                  <a:cubicBezTo>
                    <a:pt x="170" y="268"/>
                    <a:pt x="165" y="272"/>
                    <a:pt x="159" y="267"/>
                  </a:cubicBezTo>
                  <a:cubicBezTo>
                    <a:pt x="152" y="258"/>
                    <a:pt x="142" y="261"/>
                    <a:pt x="118" y="249"/>
                  </a:cubicBezTo>
                  <a:cubicBezTo>
                    <a:pt x="110" y="246"/>
                    <a:pt x="106" y="245"/>
                    <a:pt x="101" y="239"/>
                  </a:cubicBezTo>
                  <a:cubicBezTo>
                    <a:pt x="79" y="229"/>
                    <a:pt x="65" y="206"/>
                    <a:pt x="54" y="186"/>
                  </a:cubicBezTo>
                  <a:cubicBezTo>
                    <a:pt x="48" y="172"/>
                    <a:pt x="41" y="159"/>
                    <a:pt x="34" y="146"/>
                  </a:cubicBezTo>
                  <a:cubicBezTo>
                    <a:pt x="24" y="143"/>
                    <a:pt x="19" y="134"/>
                    <a:pt x="13" y="127"/>
                  </a:cubicBezTo>
                  <a:cubicBezTo>
                    <a:pt x="5" y="119"/>
                    <a:pt x="5" y="119"/>
                    <a:pt x="5" y="119"/>
                  </a:cubicBezTo>
                  <a:cubicBezTo>
                    <a:pt x="0" y="115"/>
                    <a:pt x="4" y="111"/>
                    <a:pt x="7" y="115"/>
                  </a:cubicBezTo>
                  <a:cubicBezTo>
                    <a:pt x="10" y="118"/>
                    <a:pt x="12" y="120"/>
                    <a:pt x="15" y="122"/>
                  </a:cubicBezTo>
                  <a:cubicBezTo>
                    <a:pt x="16" y="123"/>
                    <a:pt x="16" y="123"/>
                    <a:pt x="16" y="122"/>
                  </a:cubicBezTo>
                  <a:cubicBezTo>
                    <a:pt x="15" y="119"/>
                    <a:pt x="15" y="119"/>
                    <a:pt x="15" y="119"/>
                  </a:cubicBezTo>
                  <a:cubicBezTo>
                    <a:pt x="11" y="113"/>
                    <a:pt x="16" y="109"/>
                    <a:pt x="22" y="115"/>
                  </a:cubicBezTo>
                  <a:cubicBezTo>
                    <a:pt x="23" y="115"/>
                    <a:pt x="23" y="116"/>
                    <a:pt x="23" y="114"/>
                  </a:cubicBezTo>
                  <a:cubicBezTo>
                    <a:pt x="22" y="113"/>
                    <a:pt x="22" y="113"/>
                    <a:pt x="22" y="113"/>
                  </a:cubicBezTo>
                  <a:cubicBezTo>
                    <a:pt x="19" y="109"/>
                    <a:pt x="19" y="109"/>
                    <a:pt x="19" y="109"/>
                  </a:cubicBezTo>
                  <a:cubicBezTo>
                    <a:pt x="17" y="105"/>
                    <a:pt x="21" y="101"/>
                    <a:pt x="24" y="104"/>
                  </a:cubicBezTo>
                  <a:cubicBezTo>
                    <a:pt x="26" y="106"/>
                    <a:pt x="29" y="109"/>
                    <a:pt x="30" y="110"/>
                  </a:cubicBezTo>
                  <a:cubicBezTo>
                    <a:pt x="31" y="112"/>
                    <a:pt x="31" y="108"/>
                    <a:pt x="21" y="91"/>
                  </a:cubicBezTo>
                  <a:cubicBezTo>
                    <a:pt x="19" y="88"/>
                    <a:pt x="24" y="84"/>
                    <a:pt x="26" y="87"/>
                  </a:cubicBezTo>
                  <a:cubicBezTo>
                    <a:pt x="30" y="93"/>
                    <a:pt x="34" y="99"/>
                    <a:pt x="38" y="105"/>
                  </a:cubicBezTo>
                  <a:cubicBezTo>
                    <a:pt x="43" y="114"/>
                    <a:pt x="43" y="114"/>
                    <a:pt x="43" y="114"/>
                  </a:cubicBezTo>
                  <a:cubicBezTo>
                    <a:pt x="48" y="119"/>
                    <a:pt x="46" y="112"/>
                    <a:pt x="48" y="108"/>
                  </a:cubicBezTo>
                  <a:cubicBezTo>
                    <a:pt x="46" y="101"/>
                    <a:pt x="47" y="100"/>
                    <a:pt x="49" y="98"/>
                  </a:cubicBezTo>
                  <a:cubicBezTo>
                    <a:pt x="50" y="96"/>
                    <a:pt x="52" y="96"/>
                    <a:pt x="52" y="98"/>
                  </a:cubicBezTo>
                  <a:cubicBezTo>
                    <a:pt x="53" y="101"/>
                    <a:pt x="53" y="103"/>
                    <a:pt x="53" y="106"/>
                  </a:cubicBezTo>
                  <a:cubicBezTo>
                    <a:pt x="53" y="108"/>
                    <a:pt x="54" y="109"/>
                    <a:pt x="53" y="112"/>
                  </a:cubicBezTo>
                  <a:cubicBezTo>
                    <a:pt x="52" y="117"/>
                    <a:pt x="54" y="123"/>
                    <a:pt x="53" y="125"/>
                  </a:cubicBezTo>
                  <a:cubicBezTo>
                    <a:pt x="52" y="130"/>
                    <a:pt x="52" y="132"/>
                    <a:pt x="54" y="137"/>
                  </a:cubicBezTo>
                  <a:cubicBezTo>
                    <a:pt x="64" y="152"/>
                    <a:pt x="75" y="165"/>
                    <a:pt x="88" y="178"/>
                  </a:cubicBezTo>
                  <a:cubicBezTo>
                    <a:pt x="97" y="186"/>
                    <a:pt x="108" y="193"/>
                    <a:pt x="113" y="202"/>
                  </a:cubicBezTo>
                  <a:cubicBezTo>
                    <a:pt x="114" y="204"/>
                    <a:pt x="117" y="210"/>
                    <a:pt x="119" y="209"/>
                  </a:cubicBezTo>
                  <a:cubicBezTo>
                    <a:pt x="123" y="208"/>
                    <a:pt x="132" y="208"/>
                    <a:pt x="141" y="211"/>
                  </a:cubicBezTo>
                  <a:cubicBezTo>
                    <a:pt x="153" y="207"/>
                    <a:pt x="161" y="216"/>
                    <a:pt x="174" y="213"/>
                  </a:cubicBezTo>
                  <a:cubicBezTo>
                    <a:pt x="186" y="208"/>
                    <a:pt x="182" y="212"/>
                    <a:pt x="189" y="214"/>
                  </a:cubicBezTo>
                  <a:cubicBezTo>
                    <a:pt x="198" y="213"/>
                    <a:pt x="198" y="213"/>
                    <a:pt x="198" y="213"/>
                  </a:cubicBezTo>
                  <a:cubicBezTo>
                    <a:pt x="202" y="210"/>
                    <a:pt x="202" y="210"/>
                    <a:pt x="207" y="213"/>
                  </a:cubicBezTo>
                  <a:cubicBezTo>
                    <a:pt x="216" y="211"/>
                    <a:pt x="216" y="218"/>
                    <a:pt x="220" y="224"/>
                  </a:cubicBezTo>
                  <a:cubicBezTo>
                    <a:pt x="222" y="230"/>
                    <a:pt x="228" y="228"/>
                    <a:pt x="229" y="229"/>
                  </a:cubicBezTo>
                  <a:cubicBezTo>
                    <a:pt x="230" y="230"/>
                    <a:pt x="229" y="224"/>
                    <a:pt x="230" y="220"/>
                  </a:cubicBezTo>
                  <a:cubicBezTo>
                    <a:pt x="229" y="214"/>
                    <a:pt x="229" y="214"/>
                    <a:pt x="229" y="214"/>
                  </a:cubicBezTo>
                  <a:cubicBezTo>
                    <a:pt x="227" y="211"/>
                    <a:pt x="226" y="209"/>
                    <a:pt x="225" y="205"/>
                  </a:cubicBezTo>
                  <a:cubicBezTo>
                    <a:pt x="217" y="205"/>
                    <a:pt x="217" y="198"/>
                    <a:pt x="217" y="192"/>
                  </a:cubicBezTo>
                  <a:cubicBezTo>
                    <a:pt x="218" y="179"/>
                    <a:pt x="218" y="179"/>
                    <a:pt x="218" y="179"/>
                  </a:cubicBezTo>
                  <a:cubicBezTo>
                    <a:pt x="219" y="171"/>
                    <a:pt x="218" y="166"/>
                    <a:pt x="221" y="158"/>
                  </a:cubicBezTo>
                  <a:cubicBezTo>
                    <a:pt x="224" y="126"/>
                    <a:pt x="279" y="120"/>
                    <a:pt x="287" y="160"/>
                  </a:cubicBezTo>
                  <a:cubicBezTo>
                    <a:pt x="288" y="167"/>
                    <a:pt x="288" y="173"/>
                    <a:pt x="287" y="180"/>
                  </a:cubicBezTo>
                  <a:cubicBezTo>
                    <a:pt x="288" y="186"/>
                    <a:pt x="288" y="188"/>
                    <a:pt x="286" y="194"/>
                  </a:cubicBezTo>
                  <a:cubicBezTo>
                    <a:pt x="287" y="200"/>
                    <a:pt x="286" y="202"/>
                    <a:pt x="280" y="206"/>
                  </a:cubicBezTo>
                  <a:cubicBezTo>
                    <a:pt x="277" y="210"/>
                    <a:pt x="275" y="216"/>
                    <a:pt x="279" y="220"/>
                  </a:cubicBezTo>
                  <a:cubicBezTo>
                    <a:pt x="285" y="235"/>
                    <a:pt x="280" y="193"/>
                    <a:pt x="298" y="205"/>
                  </a:cubicBezTo>
                  <a:cubicBezTo>
                    <a:pt x="302" y="202"/>
                    <a:pt x="303" y="199"/>
                    <a:pt x="308" y="199"/>
                  </a:cubicBezTo>
                  <a:cubicBezTo>
                    <a:pt x="312" y="196"/>
                    <a:pt x="315" y="195"/>
                    <a:pt x="319" y="193"/>
                  </a:cubicBezTo>
                  <a:cubicBezTo>
                    <a:pt x="324" y="192"/>
                    <a:pt x="329" y="194"/>
                    <a:pt x="331" y="192"/>
                  </a:cubicBezTo>
                  <a:cubicBezTo>
                    <a:pt x="335" y="189"/>
                    <a:pt x="337" y="183"/>
                    <a:pt x="340" y="186"/>
                  </a:cubicBezTo>
                  <a:cubicBezTo>
                    <a:pt x="343" y="182"/>
                    <a:pt x="347" y="175"/>
                    <a:pt x="350" y="172"/>
                  </a:cubicBezTo>
                  <a:cubicBezTo>
                    <a:pt x="357" y="166"/>
                    <a:pt x="364" y="165"/>
                    <a:pt x="366" y="152"/>
                  </a:cubicBezTo>
                  <a:cubicBezTo>
                    <a:pt x="371" y="138"/>
                    <a:pt x="376" y="126"/>
                    <a:pt x="383" y="113"/>
                  </a:cubicBezTo>
                  <a:cubicBezTo>
                    <a:pt x="392" y="91"/>
                    <a:pt x="390" y="88"/>
                    <a:pt x="393" y="77"/>
                  </a:cubicBezTo>
                  <a:cubicBezTo>
                    <a:pt x="395" y="70"/>
                    <a:pt x="398" y="66"/>
                    <a:pt x="398" y="59"/>
                  </a:cubicBezTo>
                  <a:cubicBezTo>
                    <a:pt x="398" y="55"/>
                    <a:pt x="393" y="54"/>
                    <a:pt x="391" y="50"/>
                  </a:cubicBezTo>
                  <a:cubicBezTo>
                    <a:pt x="388" y="46"/>
                    <a:pt x="385" y="40"/>
                    <a:pt x="383" y="36"/>
                  </a:cubicBezTo>
                  <a:cubicBezTo>
                    <a:pt x="382" y="33"/>
                    <a:pt x="383" y="32"/>
                    <a:pt x="382" y="27"/>
                  </a:cubicBezTo>
                  <a:cubicBezTo>
                    <a:pt x="381" y="25"/>
                    <a:pt x="379" y="24"/>
                    <a:pt x="381" y="22"/>
                  </a:cubicBezTo>
                  <a:cubicBezTo>
                    <a:pt x="385" y="20"/>
                    <a:pt x="388" y="23"/>
                    <a:pt x="388" y="30"/>
                  </a:cubicBezTo>
                  <a:cubicBezTo>
                    <a:pt x="389" y="33"/>
                    <a:pt x="389" y="33"/>
                    <a:pt x="390" y="35"/>
                  </a:cubicBezTo>
                  <a:cubicBezTo>
                    <a:pt x="396" y="40"/>
                    <a:pt x="396" y="25"/>
                    <a:pt x="395" y="23"/>
                  </a:cubicBezTo>
                  <a:cubicBezTo>
                    <a:pt x="393" y="17"/>
                    <a:pt x="392" y="11"/>
                    <a:pt x="395" y="5"/>
                  </a:cubicBezTo>
                  <a:cubicBezTo>
                    <a:pt x="397" y="1"/>
                    <a:pt x="403" y="0"/>
                    <a:pt x="401" y="6"/>
                  </a:cubicBezTo>
                  <a:cubicBezTo>
                    <a:pt x="400" y="9"/>
                    <a:pt x="399" y="11"/>
                    <a:pt x="399" y="15"/>
                  </a:cubicBezTo>
                  <a:cubicBezTo>
                    <a:pt x="401" y="24"/>
                    <a:pt x="401" y="16"/>
                    <a:pt x="401" y="11"/>
                  </a:cubicBezTo>
                  <a:cubicBezTo>
                    <a:pt x="402" y="8"/>
                    <a:pt x="406" y="1"/>
                    <a:pt x="408" y="1"/>
                  </a:cubicBezTo>
                  <a:cubicBezTo>
                    <a:pt x="409" y="1"/>
                    <a:pt x="411" y="2"/>
                    <a:pt x="410" y="6"/>
                  </a:cubicBezTo>
                  <a:cubicBezTo>
                    <a:pt x="409" y="10"/>
                    <a:pt x="409" y="10"/>
                    <a:pt x="409" y="10"/>
                  </a:cubicBezTo>
                  <a:cubicBezTo>
                    <a:pt x="407" y="13"/>
                    <a:pt x="407" y="16"/>
                    <a:pt x="408" y="20"/>
                  </a:cubicBezTo>
                  <a:cubicBezTo>
                    <a:pt x="408" y="27"/>
                    <a:pt x="411" y="15"/>
                    <a:pt x="411" y="13"/>
                  </a:cubicBezTo>
                  <a:cubicBezTo>
                    <a:pt x="412" y="11"/>
                    <a:pt x="413" y="8"/>
                    <a:pt x="415" y="7"/>
                  </a:cubicBezTo>
                  <a:cubicBezTo>
                    <a:pt x="417" y="5"/>
                    <a:pt x="420" y="6"/>
                    <a:pt x="419" y="10"/>
                  </a:cubicBezTo>
                  <a:cubicBezTo>
                    <a:pt x="417" y="16"/>
                    <a:pt x="416" y="22"/>
                    <a:pt x="416" y="27"/>
                  </a:cubicBezTo>
                  <a:cubicBezTo>
                    <a:pt x="416" y="30"/>
                    <a:pt x="418" y="31"/>
                    <a:pt x="419" y="31"/>
                  </a:cubicBezTo>
                  <a:cubicBezTo>
                    <a:pt x="421" y="32"/>
                    <a:pt x="424" y="24"/>
                    <a:pt x="425" y="20"/>
                  </a:cubicBezTo>
                  <a:cubicBezTo>
                    <a:pt x="428" y="15"/>
                    <a:pt x="433" y="16"/>
                    <a:pt x="431" y="22"/>
                  </a:cubicBezTo>
                  <a:cubicBezTo>
                    <a:pt x="429" y="29"/>
                    <a:pt x="428" y="31"/>
                    <a:pt x="426" y="37"/>
                  </a:cubicBezTo>
                  <a:cubicBezTo>
                    <a:pt x="423" y="43"/>
                    <a:pt x="428" y="44"/>
                    <a:pt x="421" y="63"/>
                  </a:cubicBezTo>
                  <a:cubicBezTo>
                    <a:pt x="415" y="74"/>
                    <a:pt x="416" y="87"/>
                    <a:pt x="415" y="100"/>
                  </a:cubicBezTo>
                  <a:cubicBezTo>
                    <a:pt x="412" y="120"/>
                    <a:pt x="411" y="143"/>
                    <a:pt x="401" y="162"/>
                  </a:cubicBezTo>
                  <a:cubicBezTo>
                    <a:pt x="397" y="169"/>
                    <a:pt x="401" y="173"/>
                    <a:pt x="387" y="183"/>
                  </a:cubicBezTo>
                  <a:cubicBezTo>
                    <a:pt x="376" y="201"/>
                    <a:pt x="363" y="222"/>
                    <a:pt x="344" y="236"/>
                  </a:cubicBezTo>
                  <a:cubicBezTo>
                    <a:pt x="341" y="240"/>
                    <a:pt x="340" y="242"/>
                    <a:pt x="335" y="244"/>
                  </a:cubicBezTo>
                  <a:cubicBezTo>
                    <a:pt x="334" y="256"/>
                    <a:pt x="329" y="256"/>
                    <a:pt x="328" y="262"/>
                  </a:cubicBezTo>
                  <a:cubicBezTo>
                    <a:pt x="328" y="268"/>
                    <a:pt x="330" y="274"/>
                    <a:pt x="331" y="280"/>
                  </a:cubicBezTo>
                  <a:cubicBezTo>
                    <a:pt x="331" y="294"/>
                    <a:pt x="325" y="293"/>
                    <a:pt x="327" y="300"/>
                  </a:cubicBezTo>
                  <a:cubicBezTo>
                    <a:pt x="330" y="312"/>
                    <a:pt x="329" y="332"/>
                    <a:pt x="327" y="348"/>
                  </a:cubicBezTo>
                  <a:cubicBezTo>
                    <a:pt x="331" y="364"/>
                    <a:pt x="327" y="362"/>
                    <a:pt x="328" y="369"/>
                  </a:cubicBezTo>
                  <a:cubicBezTo>
                    <a:pt x="330" y="379"/>
                    <a:pt x="334" y="373"/>
                    <a:pt x="333" y="393"/>
                  </a:cubicBezTo>
                  <a:cubicBezTo>
                    <a:pt x="333" y="402"/>
                    <a:pt x="334" y="403"/>
                    <a:pt x="325" y="404"/>
                  </a:cubicBezTo>
                  <a:cubicBezTo>
                    <a:pt x="320" y="405"/>
                    <a:pt x="319" y="404"/>
                    <a:pt x="316" y="408"/>
                  </a:cubicBezTo>
                  <a:cubicBezTo>
                    <a:pt x="311" y="419"/>
                    <a:pt x="318" y="429"/>
                    <a:pt x="319" y="440"/>
                  </a:cubicBezTo>
                  <a:cubicBezTo>
                    <a:pt x="333" y="448"/>
                    <a:pt x="326" y="455"/>
                    <a:pt x="329" y="464"/>
                  </a:cubicBezTo>
                  <a:cubicBezTo>
                    <a:pt x="340" y="482"/>
                    <a:pt x="331" y="479"/>
                    <a:pt x="334" y="489"/>
                  </a:cubicBezTo>
                  <a:cubicBezTo>
                    <a:pt x="336" y="498"/>
                    <a:pt x="341" y="522"/>
                    <a:pt x="342" y="540"/>
                  </a:cubicBezTo>
                  <a:cubicBezTo>
                    <a:pt x="344" y="549"/>
                    <a:pt x="344" y="558"/>
                    <a:pt x="345" y="568"/>
                  </a:cubicBezTo>
                  <a:cubicBezTo>
                    <a:pt x="349" y="583"/>
                    <a:pt x="343" y="573"/>
                    <a:pt x="340" y="579"/>
                  </a:cubicBezTo>
                  <a:cubicBezTo>
                    <a:pt x="342" y="593"/>
                    <a:pt x="338" y="599"/>
                    <a:pt x="338" y="613"/>
                  </a:cubicBezTo>
                  <a:cubicBezTo>
                    <a:pt x="340" y="619"/>
                    <a:pt x="342" y="624"/>
                    <a:pt x="341" y="632"/>
                  </a:cubicBezTo>
                  <a:cubicBezTo>
                    <a:pt x="343" y="637"/>
                    <a:pt x="343" y="637"/>
                    <a:pt x="343" y="637"/>
                  </a:cubicBezTo>
                  <a:cubicBezTo>
                    <a:pt x="357" y="668"/>
                    <a:pt x="350" y="720"/>
                    <a:pt x="348" y="759"/>
                  </a:cubicBezTo>
                  <a:cubicBezTo>
                    <a:pt x="347" y="765"/>
                    <a:pt x="347" y="765"/>
                    <a:pt x="347" y="765"/>
                  </a:cubicBezTo>
                  <a:cubicBezTo>
                    <a:pt x="347" y="768"/>
                    <a:pt x="350" y="772"/>
                    <a:pt x="348" y="778"/>
                  </a:cubicBezTo>
                  <a:cubicBezTo>
                    <a:pt x="348" y="783"/>
                    <a:pt x="348" y="783"/>
                    <a:pt x="348" y="783"/>
                  </a:cubicBezTo>
                  <a:cubicBezTo>
                    <a:pt x="348" y="791"/>
                    <a:pt x="355" y="791"/>
                    <a:pt x="360" y="786"/>
                  </a:cubicBezTo>
                  <a:cubicBezTo>
                    <a:pt x="366" y="786"/>
                    <a:pt x="360" y="798"/>
                    <a:pt x="359" y="801"/>
                  </a:cubicBezTo>
                  <a:cubicBezTo>
                    <a:pt x="361" y="807"/>
                    <a:pt x="360" y="811"/>
                    <a:pt x="359" y="817"/>
                  </a:cubicBezTo>
                  <a:cubicBezTo>
                    <a:pt x="361" y="829"/>
                    <a:pt x="357" y="833"/>
                    <a:pt x="361" y="839"/>
                  </a:cubicBezTo>
                  <a:cubicBezTo>
                    <a:pt x="364" y="847"/>
                    <a:pt x="365" y="851"/>
                    <a:pt x="355" y="853"/>
                  </a:cubicBezTo>
                  <a:cubicBezTo>
                    <a:pt x="340" y="853"/>
                    <a:pt x="330" y="844"/>
                    <a:pt x="328" y="828"/>
                  </a:cubicBezTo>
                  <a:cubicBezTo>
                    <a:pt x="328" y="816"/>
                    <a:pt x="320" y="819"/>
                    <a:pt x="313" y="809"/>
                  </a:cubicBezTo>
                  <a:cubicBezTo>
                    <a:pt x="305" y="793"/>
                    <a:pt x="315" y="791"/>
                    <a:pt x="321" y="778"/>
                  </a:cubicBezTo>
                  <a:cubicBezTo>
                    <a:pt x="319" y="770"/>
                    <a:pt x="323" y="767"/>
                    <a:pt x="320" y="755"/>
                  </a:cubicBezTo>
                  <a:cubicBezTo>
                    <a:pt x="317" y="736"/>
                    <a:pt x="313" y="718"/>
                    <a:pt x="307" y="700"/>
                  </a:cubicBezTo>
                  <a:cubicBezTo>
                    <a:pt x="300" y="667"/>
                    <a:pt x="308" y="655"/>
                    <a:pt x="301" y="638"/>
                  </a:cubicBezTo>
                  <a:cubicBezTo>
                    <a:pt x="291" y="618"/>
                    <a:pt x="294" y="603"/>
                    <a:pt x="285" y="579"/>
                  </a:cubicBezTo>
                  <a:cubicBezTo>
                    <a:pt x="270" y="579"/>
                    <a:pt x="283" y="576"/>
                    <a:pt x="276" y="571"/>
                  </a:cubicBezTo>
                  <a:cubicBezTo>
                    <a:pt x="271" y="567"/>
                    <a:pt x="260" y="573"/>
                    <a:pt x="261" y="567"/>
                  </a:cubicBezTo>
                  <a:cubicBezTo>
                    <a:pt x="259" y="544"/>
                    <a:pt x="259" y="531"/>
                    <a:pt x="257" y="567"/>
                  </a:cubicBezTo>
                  <a:cubicBezTo>
                    <a:pt x="256" y="571"/>
                    <a:pt x="257" y="571"/>
                    <a:pt x="254" y="571"/>
                  </a:cubicBezTo>
                  <a:cubicBezTo>
                    <a:pt x="248" y="571"/>
                    <a:pt x="247" y="573"/>
                    <a:pt x="244" y="568"/>
                  </a:cubicBezTo>
                  <a:cubicBezTo>
                    <a:pt x="241" y="564"/>
                    <a:pt x="236" y="578"/>
                    <a:pt x="234" y="577"/>
                  </a:cubicBezTo>
                  <a:cubicBezTo>
                    <a:pt x="231" y="581"/>
                    <a:pt x="232" y="585"/>
                    <a:pt x="231" y="591"/>
                  </a:cubicBezTo>
                  <a:cubicBezTo>
                    <a:pt x="225" y="627"/>
                    <a:pt x="220" y="629"/>
                    <a:pt x="215" y="650"/>
                  </a:cubicBezTo>
                  <a:cubicBezTo>
                    <a:pt x="209" y="665"/>
                    <a:pt x="217" y="672"/>
                    <a:pt x="210" y="699"/>
                  </a:cubicBezTo>
                  <a:cubicBezTo>
                    <a:pt x="207" y="715"/>
                    <a:pt x="202" y="732"/>
                    <a:pt x="198" y="747"/>
                  </a:cubicBezTo>
                  <a:cubicBezTo>
                    <a:pt x="194" y="762"/>
                    <a:pt x="200" y="762"/>
                    <a:pt x="199" y="779"/>
                  </a:cubicBezTo>
                  <a:cubicBezTo>
                    <a:pt x="200" y="787"/>
                    <a:pt x="207" y="787"/>
                    <a:pt x="203" y="793"/>
                  </a:cubicBezTo>
                  <a:cubicBezTo>
                    <a:pt x="202" y="797"/>
                    <a:pt x="202" y="800"/>
                    <a:pt x="201" y="804"/>
                  </a:cubicBezTo>
                  <a:cubicBezTo>
                    <a:pt x="200" y="811"/>
                    <a:pt x="199" y="819"/>
                    <a:pt x="198" y="827"/>
                  </a:cubicBezTo>
                  <a:cubicBezTo>
                    <a:pt x="201" y="837"/>
                    <a:pt x="203" y="846"/>
                    <a:pt x="195" y="855"/>
                  </a:cubicBezTo>
                  <a:cubicBezTo>
                    <a:pt x="167" y="872"/>
                    <a:pt x="158" y="845"/>
                    <a:pt x="164" y="821"/>
                  </a:cubicBezTo>
                  <a:cubicBezTo>
                    <a:pt x="164" y="817"/>
                    <a:pt x="164" y="814"/>
                    <a:pt x="165" y="811"/>
                  </a:cubicBezTo>
                  <a:cubicBezTo>
                    <a:pt x="158" y="802"/>
                    <a:pt x="168" y="802"/>
                    <a:pt x="166" y="795"/>
                  </a:cubicBezTo>
                  <a:cubicBezTo>
                    <a:pt x="164" y="787"/>
                    <a:pt x="166" y="785"/>
                    <a:pt x="169" y="785"/>
                  </a:cubicBezTo>
                  <a:cubicBezTo>
                    <a:pt x="177" y="793"/>
                    <a:pt x="172" y="783"/>
                    <a:pt x="172" y="777"/>
                  </a:cubicBezTo>
                  <a:cubicBezTo>
                    <a:pt x="171" y="772"/>
                    <a:pt x="169" y="767"/>
                    <a:pt x="172" y="763"/>
                  </a:cubicBezTo>
                  <a:cubicBezTo>
                    <a:pt x="170" y="744"/>
                    <a:pt x="168" y="725"/>
                    <a:pt x="167" y="706"/>
                  </a:cubicBezTo>
                  <a:cubicBezTo>
                    <a:pt x="165" y="683"/>
                    <a:pt x="166" y="664"/>
                    <a:pt x="173" y="642"/>
                  </a:cubicBezTo>
                  <a:cubicBezTo>
                    <a:pt x="178" y="628"/>
                    <a:pt x="176" y="617"/>
                    <a:pt x="178" y="604"/>
                  </a:cubicBezTo>
                  <a:cubicBezTo>
                    <a:pt x="178" y="600"/>
                    <a:pt x="179" y="578"/>
                    <a:pt x="177" y="577"/>
                  </a:cubicBezTo>
                  <a:cubicBezTo>
                    <a:pt x="173" y="576"/>
                    <a:pt x="168" y="577"/>
                    <a:pt x="168" y="572"/>
                  </a:cubicBezTo>
                  <a:cubicBezTo>
                    <a:pt x="170" y="565"/>
                    <a:pt x="171" y="558"/>
                    <a:pt x="172" y="551"/>
                  </a:cubicBezTo>
                  <a:cubicBezTo>
                    <a:pt x="175" y="538"/>
                    <a:pt x="175" y="538"/>
                    <a:pt x="175" y="538"/>
                  </a:cubicBezTo>
                  <a:cubicBezTo>
                    <a:pt x="175" y="532"/>
                    <a:pt x="177" y="526"/>
                    <a:pt x="178" y="520"/>
                  </a:cubicBezTo>
                  <a:close/>
                </a:path>
              </a:pathLst>
            </a:custGeom>
            <a:solidFill>
              <a:schemeClr val="accent3"/>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endParaRPr lang="en-GB" sz="1050"/>
            </a:p>
          </p:txBody>
        </p:sp>
        <p:sp>
          <p:nvSpPr>
            <p:cNvPr id="442" name="TextBox 22"/>
            <p:cNvSpPr txBox="1"/>
            <p:nvPr/>
          </p:nvSpPr>
          <p:spPr>
            <a:xfrm>
              <a:off x="3530594" y="3172632"/>
              <a:ext cx="1113315" cy="450515"/>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r>
                <a:rPr lang="en-GB" sz="800" dirty="0">
                  <a:latin typeface="+mj-lt"/>
                </a:rPr>
                <a:t>Europa, Oriente Medio y África</a:t>
              </a:r>
            </a:p>
          </p:txBody>
        </p:sp>
      </p:grpSp>
      <p:sp>
        <p:nvSpPr>
          <p:cNvPr id="447" name="TextBox 446"/>
          <p:cNvSpPr txBox="1"/>
          <p:nvPr/>
        </p:nvSpPr>
        <p:spPr>
          <a:xfrm>
            <a:off x="5904148" y="2176298"/>
            <a:ext cx="1043876" cy="215444"/>
          </a:xfrm>
          <a:prstGeom prst="rect">
            <a:avLst/>
          </a:prstGeom>
          <a:noFill/>
        </p:spPr>
        <p:txBody>
          <a:bodyPr wrap="none" rtlCol="0">
            <a:spAutoFit/>
          </a:bodyPr>
          <a:lstStyle/>
          <a:p>
            <a:r>
              <a:rPr lang="en-GB" sz="800" dirty="0" smtClean="0">
                <a:latin typeface="Impact"/>
              </a:rPr>
              <a:t>INTERÉS EN EL FÚTBOL</a:t>
            </a:r>
            <a:endParaRPr lang="es-ES" sz="800" dirty="0">
              <a:latin typeface="Impact"/>
              <a:cs typeface="Impact"/>
            </a:endParaRPr>
          </a:p>
        </p:txBody>
      </p:sp>
      <p:grpSp>
        <p:nvGrpSpPr>
          <p:cNvPr id="448" name="Group 447"/>
          <p:cNvGrpSpPr/>
          <p:nvPr/>
        </p:nvGrpSpPr>
        <p:grpSpPr>
          <a:xfrm>
            <a:off x="5859810" y="3911815"/>
            <a:ext cx="1583958" cy="744013"/>
            <a:chOff x="10032473" y="2092789"/>
            <a:chExt cx="2007698" cy="1396770"/>
          </a:xfrm>
        </p:grpSpPr>
        <p:sp>
          <p:nvSpPr>
            <p:cNvPr id="449" name="Title 1"/>
            <p:cNvSpPr txBox="1">
              <a:spLocks/>
            </p:cNvSpPr>
            <p:nvPr/>
          </p:nvSpPr>
          <p:spPr>
            <a:xfrm>
              <a:off x="10042344" y="2405962"/>
              <a:ext cx="1997827" cy="1083597"/>
            </a:xfrm>
            <a:prstGeom prst="rect">
              <a:avLst/>
            </a:prstGeom>
          </p:spPr>
          <p:txBody>
            <a:bodyPr vert="horz" lIns="91440" tIns="45720" rIns="91440" bIns="45720" rtlCol="0" anchor="ctr">
              <a:noAutofit/>
            </a:bodyPr>
            <a:lstStyle/>
            <a:p>
              <a:pPr>
                <a:spcBef>
                  <a:spcPct val="0"/>
                </a:spcBef>
                <a:defRPr/>
              </a:pPr>
              <a:r>
                <a:rPr lang="en-US" sz="800" dirty="0" smtClean="0">
                  <a:latin typeface="+mj-lt"/>
                </a:rPr>
                <a:t>está muy interesado en el fútbol</a:t>
              </a:r>
              <a:endParaRPr lang="es-ES" sz="800" dirty="0">
                <a:latin typeface="+mj-lt"/>
                <a:ea typeface="+mj-ea"/>
                <a:cs typeface="+mj-cs"/>
              </a:endParaRPr>
            </a:p>
          </p:txBody>
        </p:sp>
        <p:sp>
          <p:nvSpPr>
            <p:cNvPr id="450" name="Title 1"/>
            <p:cNvSpPr txBox="1">
              <a:spLocks/>
            </p:cNvSpPr>
            <p:nvPr/>
          </p:nvSpPr>
          <p:spPr>
            <a:xfrm>
              <a:off x="10032473" y="2092789"/>
              <a:ext cx="1716088" cy="860187"/>
            </a:xfrm>
            <a:prstGeom prst="rect">
              <a:avLst/>
            </a:prstGeom>
          </p:spPr>
          <p:txBody>
            <a:bodyPr vert="horz" lIns="91440" tIns="45720" rIns="91440" bIns="45720" rtlCol="0" anchor="ctr">
              <a:noAutofit/>
            </a:bodyPr>
            <a:lstStyle/>
            <a:p>
              <a:pPr>
                <a:spcBef>
                  <a:spcPct val="0"/>
                </a:spcBef>
                <a:defRPr/>
              </a:pPr>
              <a:r>
                <a:rPr lang="en-US" sz="2900" dirty="0" smtClean="0">
                  <a:solidFill>
                    <a:schemeClr val="accent3"/>
                  </a:solidFill>
                  <a:latin typeface="+mj-lt"/>
                </a:rPr>
                <a:t>61 %</a:t>
              </a:r>
              <a:endParaRPr lang="es-ES" sz="2900" dirty="0">
                <a:solidFill>
                  <a:schemeClr val="accent3"/>
                </a:solidFill>
                <a:latin typeface="+mj-lt"/>
                <a:ea typeface="+mj-ea"/>
                <a:cs typeface="+mj-cs"/>
              </a:endParaRPr>
            </a:p>
          </p:txBody>
        </p:sp>
      </p:grpSp>
      <p:grpSp>
        <p:nvGrpSpPr>
          <p:cNvPr id="451" name="Group 450"/>
          <p:cNvGrpSpPr/>
          <p:nvPr/>
        </p:nvGrpSpPr>
        <p:grpSpPr>
          <a:xfrm>
            <a:off x="6135964" y="2337838"/>
            <a:ext cx="1279346" cy="1852191"/>
            <a:chOff x="7498269" y="1762438"/>
            <a:chExt cx="2597830" cy="3886200"/>
          </a:xfrm>
        </p:grpSpPr>
        <p:graphicFrame>
          <p:nvGraphicFramePr>
            <p:cNvPr id="452" name="Chart 451"/>
            <p:cNvGraphicFramePr/>
            <p:nvPr>
              <p:extLst>
                <p:ext uri="{D42A27DB-BD31-4B8C-83A1-F6EECF244321}">
                  <p14:modId xmlns:p14="http://schemas.microsoft.com/office/powerpoint/2010/main" val="643258344"/>
                </p:ext>
              </p:extLst>
            </p:nvPr>
          </p:nvGraphicFramePr>
          <p:xfrm>
            <a:off x="7498269" y="1762438"/>
            <a:ext cx="2597830" cy="3886200"/>
          </p:xfrm>
          <a:graphic>
            <a:graphicData uri="http://schemas.openxmlformats.org/drawingml/2006/chart">
              <c:chart xmlns:c="http://schemas.openxmlformats.org/drawingml/2006/chart" xmlns:r="http://schemas.openxmlformats.org/officeDocument/2006/relationships" r:id="rId8"/>
            </a:graphicData>
          </a:graphic>
        </p:graphicFrame>
        <p:pic>
          <p:nvPicPr>
            <p:cNvPr id="453" name="Picture 452"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8430729" y="4262564"/>
              <a:ext cx="348819" cy="349246"/>
            </a:xfrm>
            <a:prstGeom prst="rect">
              <a:avLst/>
            </a:prstGeom>
          </p:spPr>
        </p:pic>
        <p:pic>
          <p:nvPicPr>
            <p:cNvPr id="454" name="Picture 453"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8430729" y="3910775"/>
              <a:ext cx="348819" cy="349246"/>
            </a:xfrm>
            <a:prstGeom prst="rect">
              <a:avLst/>
            </a:prstGeom>
          </p:spPr>
        </p:pic>
      </p:grpSp>
      <p:pic>
        <p:nvPicPr>
          <p:cNvPr id="456" name="Picture 455"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595170" y="3196651"/>
            <a:ext cx="171782" cy="166453"/>
          </a:xfrm>
          <a:prstGeom prst="rect">
            <a:avLst/>
          </a:prstGeom>
        </p:spPr>
      </p:pic>
      <p:pic>
        <p:nvPicPr>
          <p:cNvPr id="457" name="Picture 456"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595170" y="3040466"/>
            <a:ext cx="171782" cy="166453"/>
          </a:xfrm>
          <a:prstGeom prst="rect">
            <a:avLst/>
          </a:prstGeom>
        </p:spPr>
      </p:pic>
      <p:pic>
        <p:nvPicPr>
          <p:cNvPr id="458" name="Picture 457"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836470" y="3529416"/>
            <a:ext cx="171782" cy="166453"/>
          </a:xfrm>
          <a:prstGeom prst="rect">
            <a:avLst/>
          </a:prstGeom>
        </p:spPr>
      </p:pic>
      <p:pic>
        <p:nvPicPr>
          <p:cNvPr id="459" name="Picture 458"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836470" y="3361751"/>
            <a:ext cx="171782" cy="166453"/>
          </a:xfrm>
          <a:prstGeom prst="rect">
            <a:avLst/>
          </a:prstGeom>
        </p:spPr>
      </p:pic>
      <p:pic>
        <p:nvPicPr>
          <p:cNvPr id="460" name="Picture 459"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836470" y="3205566"/>
            <a:ext cx="171782" cy="166453"/>
          </a:xfrm>
          <a:prstGeom prst="rect">
            <a:avLst/>
          </a:prstGeom>
        </p:spPr>
      </p:pic>
      <p:pic>
        <p:nvPicPr>
          <p:cNvPr id="461" name="Picture 460"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836470" y="3037901"/>
            <a:ext cx="171782" cy="166453"/>
          </a:xfrm>
          <a:prstGeom prst="rect">
            <a:avLst/>
          </a:prstGeom>
        </p:spPr>
      </p:pic>
      <p:pic>
        <p:nvPicPr>
          <p:cNvPr id="462" name="Picture 461"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836470" y="2875366"/>
            <a:ext cx="171782" cy="166453"/>
          </a:xfrm>
          <a:prstGeom prst="rect">
            <a:avLst/>
          </a:prstGeom>
        </p:spPr>
      </p:pic>
      <p:pic>
        <p:nvPicPr>
          <p:cNvPr id="463" name="Picture 462"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836470" y="2707701"/>
            <a:ext cx="171782" cy="166453"/>
          </a:xfrm>
          <a:prstGeom prst="rect">
            <a:avLst/>
          </a:prstGeom>
        </p:spPr>
      </p:pic>
      <p:pic>
        <p:nvPicPr>
          <p:cNvPr id="465" name="Picture 464"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071420" y="3529416"/>
            <a:ext cx="171782" cy="166453"/>
          </a:xfrm>
          <a:prstGeom prst="rect">
            <a:avLst/>
          </a:prstGeom>
        </p:spPr>
      </p:pic>
      <p:pic>
        <p:nvPicPr>
          <p:cNvPr id="466" name="Picture 465"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071420" y="3361751"/>
            <a:ext cx="171782" cy="166453"/>
          </a:xfrm>
          <a:prstGeom prst="rect">
            <a:avLst/>
          </a:prstGeom>
        </p:spPr>
      </p:pic>
      <p:pic>
        <p:nvPicPr>
          <p:cNvPr id="467" name="Picture 466"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071420" y="3205566"/>
            <a:ext cx="171782" cy="166453"/>
          </a:xfrm>
          <a:prstGeom prst="rect">
            <a:avLst/>
          </a:prstGeom>
        </p:spPr>
      </p:pic>
      <p:pic>
        <p:nvPicPr>
          <p:cNvPr id="468" name="Picture 467"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071420" y="3037901"/>
            <a:ext cx="171782" cy="166453"/>
          </a:xfrm>
          <a:prstGeom prst="rect">
            <a:avLst/>
          </a:prstGeom>
        </p:spPr>
      </p:pic>
      <p:pic>
        <p:nvPicPr>
          <p:cNvPr id="469" name="Picture 468"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071420" y="2875366"/>
            <a:ext cx="171782" cy="166453"/>
          </a:xfrm>
          <a:prstGeom prst="rect">
            <a:avLst/>
          </a:prstGeom>
        </p:spPr>
      </p:pic>
      <p:pic>
        <p:nvPicPr>
          <p:cNvPr id="470" name="Picture 469" descr="BALL.png"/>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071420" y="2707701"/>
            <a:ext cx="171782" cy="166453"/>
          </a:xfrm>
          <a:prstGeom prst="rect">
            <a:avLst/>
          </a:prstGeom>
        </p:spPr>
      </p:pic>
      <p:pic>
        <p:nvPicPr>
          <p:cNvPr id="471" name="Picture 470" descr="BALL.png"/>
          <p:cNvPicPr>
            <a:picLocks noChangeAspect="1"/>
          </p:cNvPicPr>
          <p:nvPr/>
        </p:nvPicPr>
        <p:blipFill rotWithShape="1">
          <a:blip r:embed="rId10" cstate="screen">
            <a:extLst>
              <a:ext uri="{28A0092B-C50C-407E-A947-70E740481C1C}">
                <a14:useLocalDpi xmlns:a14="http://schemas.microsoft.com/office/drawing/2010/main"/>
              </a:ext>
            </a:extLst>
          </a:blip>
          <a:srcRect b="-1"/>
          <a:stretch/>
        </p:blipFill>
        <p:spPr>
          <a:xfrm>
            <a:off x="7071420" y="2587529"/>
            <a:ext cx="151105" cy="121525"/>
          </a:xfrm>
          <a:prstGeom prst="rect">
            <a:avLst/>
          </a:prstGeom>
        </p:spPr>
      </p:pic>
      <p:sp>
        <p:nvSpPr>
          <p:cNvPr id="472" name="Freeform 83"/>
          <p:cNvSpPr>
            <a:spLocks noEditPoints="1"/>
          </p:cNvSpPr>
          <p:nvPr/>
        </p:nvSpPr>
        <p:spPr bwMode="auto">
          <a:xfrm>
            <a:off x="7863952" y="1000835"/>
            <a:ext cx="289702" cy="839436"/>
          </a:xfrm>
          <a:custGeom>
            <a:avLst/>
            <a:gdLst>
              <a:gd name="T0" fmla="*/ 104 w 123"/>
              <a:gd name="T1" fmla="*/ 273 h 407"/>
              <a:gd name="T2" fmla="*/ 94 w 123"/>
              <a:gd name="T3" fmla="*/ 350 h 407"/>
              <a:gd name="T4" fmla="*/ 101 w 123"/>
              <a:gd name="T5" fmla="*/ 369 h 407"/>
              <a:gd name="T6" fmla="*/ 85 w 123"/>
              <a:gd name="T7" fmla="*/ 394 h 407"/>
              <a:gd name="T8" fmla="*/ 81 w 123"/>
              <a:gd name="T9" fmla="*/ 370 h 407"/>
              <a:gd name="T10" fmla="*/ 78 w 123"/>
              <a:gd name="T11" fmla="*/ 333 h 407"/>
              <a:gd name="T12" fmla="*/ 65 w 123"/>
              <a:gd name="T13" fmla="*/ 321 h 407"/>
              <a:gd name="T14" fmla="*/ 70 w 123"/>
              <a:gd name="T15" fmla="*/ 393 h 407"/>
              <a:gd name="T16" fmla="*/ 54 w 123"/>
              <a:gd name="T17" fmla="*/ 402 h 407"/>
              <a:gd name="T18" fmla="*/ 50 w 123"/>
              <a:gd name="T19" fmla="*/ 388 h 407"/>
              <a:gd name="T20" fmla="*/ 40 w 123"/>
              <a:gd name="T21" fmla="*/ 317 h 407"/>
              <a:gd name="T22" fmla="*/ 16 w 123"/>
              <a:gd name="T23" fmla="*/ 296 h 407"/>
              <a:gd name="T24" fmla="*/ 9 w 123"/>
              <a:gd name="T25" fmla="*/ 266 h 407"/>
              <a:gd name="T26" fmla="*/ 9 w 123"/>
              <a:gd name="T27" fmla="*/ 234 h 407"/>
              <a:gd name="T28" fmla="*/ 0 w 123"/>
              <a:gd name="T29" fmla="*/ 214 h 407"/>
              <a:gd name="T30" fmla="*/ 3 w 123"/>
              <a:gd name="T31" fmla="*/ 184 h 407"/>
              <a:gd name="T32" fmla="*/ 8 w 123"/>
              <a:gd name="T33" fmla="*/ 158 h 407"/>
              <a:gd name="T34" fmla="*/ 11 w 123"/>
              <a:gd name="T35" fmla="*/ 141 h 407"/>
              <a:gd name="T36" fmla="*/ 17 w 123"/>
              <a:gd name="T37" fmla="*/ 100 h 407"/>
              <a:gd name="T38" fmla="*/ 25 w 123"/>
              <a:gd name="T39" fmla="*/ 63 h 407"/>
              <a:gd name="T40" fmla="*/ 28 w 123"/>
              <a:gd name="T41" fmla="*/ 62 h 407"/>
              <a:gd name="T42" fmla="*/ 29 w 123"/>
              <a:gd name="T43" fmla="*/ 58 h 407"/>
              <a:gd name="T44" fmla="*/ 39 w 123"/>
              <a:gd name="T45" fmla="*/ 27 h 407"/>
              <a:gd name="T46" fmla="*/ 57 w 123"/>
              <a:gd name="T47" fmla="*/ 0 h 407"/>
              <a:gd name="T48" fmla="*/ 75 w 123"/>
              <a:gd name="T49" fmla="*/ 6 h 407"/>
              <a:gd name="T50" fmla="*/ 90 w 123"/>
              <a:gd name="T51" fmla="*/ 45 h 407"/>
              <a:gd name="T52" fmla="*/ 103 w 123"/>
              <a:gd name="T53" fmla="*/ 67 h 407"/>
              <a:gd name="T54" fmla="*/ 106 w 123"/>
              <a:gd name="T55" fmla="*/ 74 h 407"/>
              <a:gd name="T56" fmla="*/ 114 w 123"/>
              <a:gd name="T57" fmla="*/ 110 h 407"/>
              <a:gd name="T58" fmla="*/ 118 w 123"/>
              <a:gd name="T59" fmla="*/ 151 h 407"/>
              <a:gd name="T60" fmla="*/ 119 w 123"/>
              <a:gd name="T61" fmla="*/ 177 h 407"/>
              <a:gd name="T62" fmla="*/ 122 w 123"/>
              <a:gd name="T63" fmla="*/ 205 h 407"/>
              <a:gd name="T64" fmla="*/ 121 w 123"/>
              <a:gd name="T65" fmla="*/ 209 h 407"/>
              <a:gd name="T66" fmla="*/ 115 w 123"/>
              <a:gd name="T67" fmla="*/ 240 h 407"/>
              <a:gd name="T68" fmla="*/ 108 w 123"/>
              <a:gd name="T69" fmla="*/ 228 h 407"/>
              <a:gd name="T70" fmla="*/ 7 w 123"/>
              <a:gd name="T71" fmla="*/ 216 h 407"/>
              <a:gd name="T72" fmla="*/ 19 w 123"/>
              <a:gd name="T73" fmla="*/ 186 h 407"/>
              <a:gd name="T74" fmla="*/ 27 w 123"/>
              <a:gd name="T75" fmla="*/ 164 h 407"/>
              <a:gd name="T76" fmla="*/ 35 w 123"/>
              <a:gd name="T77" fmla="*/ 140 h 407"/>
              <a:gd name="T78" fmla="*/ 30 w 123"/>
              <a:gd name="T79" fmla="*/ 145 h 407"/>
              <a:gd name="T80" fmla="*/ 17 w 123"/>
              <a:gd name="T81" fmla="*/ 187 h 407"/>
              <a:gd name="T82" fmla="*/ 103 w 123"/>
              <a:gd name="T83" fmla="*/ 224 h 407"/>
              <a:gd name="T84" fmla="*/ 106 w 123"/>
              <a:gd name="T85" fmla="*/ 196 h 407"/>
              <a:gd name="T86" fmla="*/ 100 w 123"/>
              <a:gd name="T87" fmla="*/ 165 h 407"/>
              <a:gd name="T88" fmla="*/ 96 w 123"/>
              <a:gd name="T89" fmla="*/ 134 h 407"/>
              <a:gd name="T90" fmla="*/ 91 w 123"/>
              <a:gd name="T91" fmla="*/ 145 h 407"/>
              <a:gd name="T92" fmla="*/ 97 w 123"/>
              <a:gd name="T93" fmla="*/ 163 h 407"/>
              <a:gd name="T94" fmla="*/ 102 w 123"/>
              <a:gd name="T95" fmla="*/ 209 h 407"/>
              <a:gd name="T96" fmla="*/ 38 w 123"/>
              <a:gd name="T97" fmla="*/ 59 h 407"/>
              <a:gd name="T98" fmla="*/ 97 w 123"/>
              <a:gd name="T99" fmla="*/ 58 h 407"/>
              <a:gd name="T100" fmla="*/ 93 w 123"/>
              <a:gd name="T101" fmla="*/ 53 h 407"/>
              <a:gd name="T102" fmla="*/ 94 w 123"/>
              <a:gd name="T103" fmla="*/ 56 h 407"/>
              <a:gd name="T104" fmla="*/ 98 w 123"/>
              <a:gd name="T105" fmla="*/ 62 h 407"/>
              <a:gd name="T106" fmla="*/ 94 w 123"/>
              <a:gd name="T107" fmla="*/ 59 h 407"/>
              <a:gd name="T108" fmla="*/ 92 w 123"/>
              <a:gd name="T109" fmla="*/ 53 h 407"/>
              <a:gd name="T110" fmla="*/ 91 w 123"/>
              <a:gd name="T111"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473" name="Freeform 112"/>
          <p:cNvSpPr>
            <a:spLocks noEditPoints="1"/>
          </p:cNvSpPr>
          <p:nvPr/>
        </p:nvSpPr>
        <p:spPr bwMode="auto">
          <a:xfrm>
            <a:off x="8288936" y="767949"/>
            <a:ext cx="474064" cy="1069547"/>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474" name="TextBox 473"/>
          <p:cNvSpPr txBox="1"/>
          <p:nvPr/>
        </p:nvSpPr>
        <p:spPr>
          <a:xfrm>
            <a:off x="8188639" y="471444"/>
            <a:ext cx="696024" cy="338554"/>
          </a:xfrm>
          <a:prstGeom prst="rect">
            <a:avLst/>
          </a:prstGeom>
          <a:noFill/>
        </p:spPr>
        <p:txBody>
          <a:bodyPr wrap="none" rtlCol="0">
            <a:spAutoFit/>
          </a:bodyPr>
          <a:lstStyle/>
          <a:p>
            <a:r>
              <a:rPr lang="en-GB" sz="1600" dirty="0" smtClean="0">
                <a:solidFill>
                  <a:schemeClr val="bg1"/>
                </a:solidFill>
                <a:latin typeface="Impact"/>
              </a:rPr>
              <a:t>53,5 %</a:t>
            </a:r>
            <a:endParaRPr lang="es-ES" sz="1600" dirty="0">
              <a:solidFill>
                <a:schemeClr val="bg1"/>
              </a:solidFill>
              <a:latin typeface="Impact"/>
              <a:cs typeface="Impact"/>
            </a:endParaRPr>
          </a:p>
        </p:txBody>
      </p:sp>
      <p:sp>
        <p:nvSpPr>
          <p:cNvPr id="475" name="TextBox 474"/>
          <p:cNvSpPr txBox="1"/>
          <p:nvPr/>
        </p:nvSpPr>
        <p:spPr>
          <a:xfrm>
            <a:off x="7744435" y="742549"/>
            <a:ext cx="564578" cy="276999"/>
          </a:xfrm>
          <a:prstGeom prst="rect">
            <a:avLst/>
          </a:prstGeom>
          <a:noFill/>
        </p:spPr>
        <p:txBody>
          <a:bodyPr wrap="none" rtlCol="0">
            <a:spAutoFit/>
          </a:bodyPr>
          <a:lstStyle/>
          <a:p>
            <a:r>
              <a:rPr lang="en-GB" sz="1200" dirty="0" smtClean="0">
                <a:solidFill>
                  <a:schemeClr val="bg1"/>
                </a:solidFill>
                <a:latin typeface="Impact"/>
              </a:rPr>
              <a:t>46,5 %</a:t>
            </a:r>
            <a:endParaRPr lang="es-ES" sz="1200" dirty="0">
              <a:solidFill>
                <a:schemeClr val="bg1"/>
              </a:solidFill>
              <a:latin typeface="Impact"/>
              <a:cs typeface="Impact"/>
            </a:endParaRPr>
          </a:p>
        </p:txBody>
      </p:sp>
      <p:grpSp>
        <p:nvGrpSpPr>
          <p:cNvPr id="476" name="Group 475"/>
          <p:cNvGrpSpPr/>
          <p:nvPr/>
        </p:nvGrpSpPr>
        <p:grpSpPr>
          <a:xfrm>
            <a:off x="7674550" y="806551"/>
            <a:ext cx="699540" cy="1120710"/>
            <a:chOff x="227195" y="2552963"/>
            <a:chExt cx="649514" cy="1111117"/>
          </a:xfrm>
        </p:grpSpPr>
        <p:sp>
          <p:nvSpPr>
            <p:cNvPr id="477" name="TextBox 122"/>
            <p:cNvSpPr txBox="1"/>
            <p:nvPr/>
          </p:nvSpPr>
          <p:spPr>
            <a:xfrm rot="16200000">
              <a:off x="241525" y="3016687"/>
              <a:ext cx="1098908" cy="171460"/>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lang="en-GB" sz="600" dirty="0" smtClean="0">
                  <a:solidFill>
                    <a:schemeClr val="bg1"/>
                  </a:solidFill>
                </a:rPr>
                <a:t>HOMBRES</a:t>
              </a:r>
              <a:endParaRPr lang="es-ES" sz="600" dirty="0">
                <a:solidFill>
                  <a:schemeClr val="bg1"/>
                </a:solidFill>
              </a:endParaRPr>
            </a:p>
          </p:txBody>
        </p:sp>
        <p:sp>
          <p:nvSpPr>
            <p:cNvPr id="478" name="TextBox 123"/>
            <p:cNvSpPr txBox="1"/>
            <p:nvPr/>
          </p:nvSpPr>
          <p:spPr>
            <a:xfrm rot="16200000">
              <a:off x="-236529" y="3028896"/>
              <a:ext cx="1098908" cy="171460"/>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lang="en-GB" sz="600" dirty="0" smtClean="0">
                  <a:solidFill>
                    <a:schemeClr val="bg1"/>
                  </a:solidFill>
                </a:rPr>
                <a:t>MUJERES</a:t>
              </a:r>
              <a:endParaRPr lang="es-ES" sz="600" dirty="0">
                <a:solidFill>
                  <a:schemeClr val="bg1"/>
                </a:solidFill>
              </a:endParaRPr>
            </a:p>
          </p:txBody>
        </p:sp>
      </p:grpSp>
      <p:sp>
        <p:nvSpPr>
          <p:cNvPr id="479" name="Rectangle 478"/>
          <p:cNvSpPr/>
          <p:nvPr/>
        </p:nvSpPr>
        <p:spPr>
          <a:xfrm>
            <a:off x="7641050" y="2592578"/>
            <a:ext cx="1412112" cy="406400"/>
          </a:xfrm>
          <a:prstGeom prst="rect">
            <a:avLst/>
          </a:prstGeom>
        </p:spPr>
        <p:txBody>
          <a:bodyPr wrap="square" lIns="67190" tIns="33595" rIns="67190" bIns="33595">
            <a:spAutoFit/>
          </a:bodyPr>
          <a:lstStyle/>
          <a:p>
            <a:pPr>
              <a:spcBef>
                <a:spcPts val="200"/>
              </a:spcBef>
            </a:pPr>
            <a:r>
              <a:rPr lang="en-GB" sz="800" dirty="0" smtClean="0">
                <a:solidFill>
                  <a:schemeClr val="bg1"/>
                </a:solidFill>
                <a:latin typeface="Impact"/>
              </a:rPr>
              <a:t>¿DÓNDE PRETENDE SEGUIR LA GENTE LA COPA MUNDIAL 2014?</a:t>
            </a:r>
            <a:r>
              <a:t/>
            </a:r>
            <a:br/>
            <a:r>
              <a:rPr lang="en-GB" sz="600" dirty="0" smtClean="0">
                <a:solidFill>
                  <a:schemeClr val="bg1"/>
                </a:solidFill>
              </a:rPr>
              <a:t>(se excluye «por televisión») </a:t>
            </a:r>
            <a:endParaRPr lang="es-ES" sz="600" dirty="0">
              <a:solidFill>
                <a:schemeClr val="bg1"/>
              </a:solidFill>
            </a:endParaRPr>
          </a:p>
        </p:txBody>
      </p:sp>
      <p:grpSp>
        <p:nvGrpSpPr>
          <p:cNvPr id="480" name="Group 479"/>
          <p:cNvGrpSpPr>
            <a:grpSpLocks noChangeAspect="1"/>
          </p:cNvGrpSpPr>
          <p:nvPr/>
        </p:nvGrpSpPr>
        <p:grpSpPr>
          <a:xfrm>
            <a:off x="7427443" y="2922331"/>
            <a:ext cx="1224000" cy="724705"/>
            <a:chOff x="9142664" y="1124311"/>
            <a:chExt cx="1884878" cy="1116000"/>
          </a:xfrm>
        </p:grpSpPr>
        <p:graphicFrame>
          <p:nvGraphicFramePr>
            <p:cNvPr id="481" name="Chart 480"/>
            <p:cNvGraphicFramePr/>
            <p:nvPr>
              <p:extLst>
                <p:ext uri="{D42A27DB-BD31-4B8C-83A1-F6EECF244321}">
                  <p14:modId xmlns:p14="http://schemas.microsoft.com/office/powerpoint/2010/main" val="4178931691"/>
                </p:ext>
              </p:extLst>
            </p:nvPr>
          </p:nvGraphicFramePr>
          <p:xfrm>
            <a:off x="9142664" y="1124311"/>
            <a:ext cx="1884878" cy="1116000"/>
          </p:xfrm>
          <a:graphic>
            <a:graphicData uri="http://schemas.openxmlformats.org/drawingml/2006/chart">
              <c:chart xmlns:c="http://schemas.openxmlformats.org/drawingml/2006/chart" xmlns:r="http://schemas.openxmlformats.org/officeDocument/2006/relationships" r:id="rId11"/>
            </a:graphicData>
          </a:graphic>
        </p:graphicFrame>
        <p:sp>
          <p:nvSpPr>
            <p:cNvPr id="482" name="Freeform 4"/>
            <p:cNvSpPr>
              <a:spLocks noChangeAspect="1" noEditPoints="1"/>
            </p:cNvSpPr>
            <p:nvPr/>
          </p:nvSpPr>
          <p:spPr bwMode="auto">
            <a:xfrm>
              <a:off x="9904060" y="1492829"/>
              <a:ext cx="360000" cy="349067"/>
            </a:xfrm>
            <a:custGeom>
              <a:avLst/>
              <a:gdLst>
                <a:gd name="T0" fmla="*/ 0 w 494"/>
                <a:gd name="T1" fmla="*/ 479 h 479"/>
                <a:gd name="T2" fmla="*/ 0 w 494"/>
                <a:gd name="T3" fmla="*/ 249 h 479"/>
                <a:gd name="T4" fmla="*/ 0 w 494"/>
                <a:gd name="T5" fmla="*/ 230 h 479"/>
                <a:gd name="T6" fmla="*/ 15 w 494"/>
                <a:gd name="T7" fmla="*/ 218 h 479"/>
                <a:gd name="T8" fmla="*/ 75 w 494"/>
                <a:gd name="T9" fmla="*/ 161 h 479"/>
                <a:gd name="T10" fmla="*/ 75 w 494"/>
                <a:gd name="T11" fmla="*/ 7 h 479"/>
                <a:gd name="T12" fmla="*/ 161 w 494"/>
                <a:gd name="T13" fmla="*/ 7 h 479"/>
                <a:gd name="T14" fmla="*/ 161 w 494"/>
                <a:gd name="T15" fmla="*/ 81 h 479"/>
                <a:gd name="T16" fmla="*/ 218 w 494"/>
                <a:gd name="T17" fmla="*/ 26 h 479"/>
                <a:gd name="T18" fmla="*/ 247 w 494"/>
                <a:gd name="T19" fmla="*/ 0 h 479"/>
                <a:gd name="T20" fmla="*/ 276 w 494"/>
                <a:gd name="T21" fmla="*/ 26 h 479"/>
                <a:gd name="T22" fmla="*/ 480 w 494"/>
                <a:gd name="T23" fmla="*/ 218 h 479"/>
                <a:gd name="T24" fmla="*/ 494 w 494"/>
                <a:gd name="T25" fmla="*/ 230 h 479"/>
                <a:gd name="T26" fmla="*/ 494 w 494"/>
                <a:gd name="T27" fmla="*/ 249 h 479"/>
                <a:gd name="T28" fmla="*/ 494 w 494"/>
                <a:gd name="T29" fmla="*/ 479 h 479"/>
                <a:gd name="T30" fmla="*/ 410 w 494"/>
                <a:gd name="T31" fmla="*/ 479 h 479"/>
                <a:gd name="T32" fmla="*/ 410 w 494"/>
                <a:gd name="T33" fmla="*/ 266 h 479"/>
                <a:gd name="T34" fmla="*/ 247 w 494"/>
                <a:gd name="T35" fmla="*/ 115 h 479"/>
                <a:gd name="T36" fmla="*/ 87 w 494"/>
                <a:gd name="T37" fmla="*/ 266 h 479"/>
                <a:gd name="T38" fmla="*/ 87 w 494"/>
                <a:gd name="T39" fmla="*/ 479 h 479"/>
                <a:gd name="T40" fmla="*/ 0 w 494"/>
                <a:gd name="T41" fmla="*/ 479 h 479"/>
                <a:gd name="T42" fmla="*/ 139 w 494"/>
                <a:gd name="T43" fmla="*/ 479 h 479"/>
                <a:gd name="T44" fmla="*/ 235 w 494"/>
                <a:gd name="T45" fmla="*/ 479 h 479"/>
                <a:gd name="T46" fmla="*/ 235 w 494"/>
                <a:gd name="T47" fmla="*/ 386 h 479"/>
                <a:gd name="T48" fmla="*/ 139 w 494"/>
                <a:gd name="T49" fmla="*/ 386 h 479"/>
                <a:gd name="T50" fmla="*/ 139 w 494"/>
                <a:gd name="T51" fmla="*/ 479 h 479"/>
                <a:gd name="T52" fmla="*/ 259 w 494"/>
                <a:gd name="T53" fmla="*/ 362 h 479"/>
                <a:gd name="T54" fmla="*/ 355 w 494"/>
                <a:gd name="T55" fmla="*/ 362 h 479"/>
                <a:gd name="T56" fmla="*/ 355 w 494"/>
                <a:gd name="T57" fmla="*/ 266 h 479"/>
                <a:gd name="T58" fmla="*/ 259 w 494"/>
                <a:gd name="T59" fmla="*/ 266 h 479"/>
                <a:gd name="T60" fmla="*/ 259 w 494"/>
                <a:gd name="T61" fmla="*/ 362 h 479"/>
                <a:gd name="T62" fmla="*/ 259 w 494"/>
                <a:gd name="T63" fmla="*/ 479 h 479"/>
                <a:gd name="T64" fmla="*/ 355 w 494"/>
                <a:gd name="T65" fmla="*/ 479 h 479"/>
                <a:gd name="T66" fmla="*/ 355 w 494"/>
                <a:gd name="T67" fmla="*/ 386 h 479"/>
                <a:gd name="T68" fmla="*/ 259 w 494"/>
                <a:gd name="T69" fmla="*/ 386 h 479"/>
                <a:gd name="T70" fmla="*/ 259 w 494"/>
                <a:gd name="T71" fmla="*/ 479 h 479"/>
                <a:gd name="T72" fmla="*/ 139 w 494"/>
                <a:gd name="T73" fmla="*/ 362 h 479"/>
                <a:gd name="T74" fmla="*/ 235 w 494"/>
                <a:gd name="T75" fmla="*/ 362 h 479"/>
                <a:gd name="T76" fmla="*/ 235 w 494"/>
                <a:gd name="T77" fmla="*/ 266 h 479"/>
                <a:gd name="T78" fmla="*/ 139 w 494"/>
                <a:gd name="T79" fmla="*/ 266 h 479"/>
                <a:gd name="T80" fmla="*/ 139 w 494"/>
                <a:gd name="T81" fmla="*/ 36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defTabSz="914298"/>
              <a:endParaRPr lang="en-GB">
                <a:solidFill>
                  <a:schemeClr val="bg1"/>
                </a:solidFill>
              </a:endParaRPr>
            </a:p>
          </p:txBody>
        </p:sp>
      </p:grpSp>
      <p:grpSp>
        <p:nvGrpSpPr>
          <p:cNvPr id="483" name="Group 482"/>
          <p:cNvGrpSpPr>
            <a:grpSpLocks noChangeAspect="1"/>
          </p:cNvGrpSpPr>
          <p:nvPr/>
        </p:nvGrpSpPr>
        <p:grpSpPr>
          <a:xfrm>
            <a:off x="7401965" y="3444496"/>
            <a:ext cx="1224000" cy="724705"/>
            <a:chOff x="10344948" y="1124311"/>
            <a:chExt cx="1884878" cy="1116000"/>
          </a:xfrm>
        </p:grpSpPr>
        <p:graphicFrame>
          <p:nvGraphicFramePr>
            <p:cNvPr id="484" name="Chart 483"/>
            <p:cNvGraphicFramePr/>
            <p:nvPr>
              <p:extLst>
                <p:ext uri="{D42A27DB-BD31-4B8C-83A1-F6EECF244321}">
                  <p14:modId xmlns:p14="http://schemas.microsoft.com/office/powerpoint/2010/main" val="3573955308"/>
                </p:ext>
              </p:extLst>
            </p:nvPr>
          </p:nvGraphicFramePr>
          <p:xfrm>
            <a:off x="10344948" y="1124311"/>
            <a:ext cx="1884878" cy="1116000"/>
          </p:xfrm>
          <a:graphic>
            <a:graphicData uri="http://schemas.openxmlformats.org/drawingml/2006/chart">
              <c:chart xmlns:c="http://schemas.openxmlformats.org/drawingml/2006/chart" xmlns:r="http://schemas.openxmlformats.org/officeDocument/2006/relationships" r:id="rId12"/>
            </a:graphicData>
          </a:graphic>
        </p:graphicFrame>
        <p:pic>
          <p:nvPicPr>
            <p:cNvPr id="485" name="Picture 2" descr="http://www.primitive-designs.com/images/Briefcase.png"/>
            <p:cNvPicPr>
              <a:picLocks noChangeAspect="1" noChangeArrowheads="1"/>
            </p:cNvPicPr>
            <p:nvPr/>
          </p:nvPicPr>
          <p:blipFill rotWithShape="1">
            <a:blip r:embed="rId13" cstate="screen">
              <a:biLevel thresh="25000"/>
              <a:extLst>
                <a:ext uri="{28A0092B-C50C-407E-A947-70E740481C1C}">
                  <a14:useLocalDpi xmlns:a14="http://schemas.microsoft.com/office/drawing/2010/main"/>
                </a:ext>
              </a:extLst>
            </a:blip>
            <a:srcRect/>
            <a:stretch/>
          </p:blipFill>
          <p:spPr bwMode="auto">
            <a:xfrm>
              <a:off x="11090390" y="1494741"/>
              <a:ext cx="393481" cy="332626"/>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486" name="Group 485"/>
          <p:cNvGrpSpPr>
            <a:grpSpLocks noChangeAspect="1"/>
          </p:cNvGrpSpPr>
          <p:nvPr/>
        </p:nvGrpSpPr>
        <p:grpSpPr>
          <a:xfrm>
            <a:off x="7407078" y="3955532"/>
            <a:ext cx="1224000" cy="724705"/>
            <a:chOff x="11547231" y="1124311"/>
            <a:chExt cx="1884878" cy="1116000"/>
          </a:xfrm>
        </p:grpSpPr>
        <p:graphicFrame>
          <p:nvGraphicFramePr>
            <p:cNvPr id="487" name="Chart 486"/>
            <p:cNvGraphicFramePr/>
            <p:nvPr>
              <p:extLst>
                <p:ext uri="{D42A27DB-BD31-4B8C-83A1-F6EECF244321}">
                  <p14:modId xmlns:p14="http://schemas.microsoft.com/office/powerpoint/2010/main" val="2142351527"/>
                </p:ext>
              </p:extLst>
            </p:nvPr>
          </p:nvGraphicFramePr>
          <p:xfrm>
            <a:off x="11547231" y="1124311"/>
            <a:ext cx="1884878" cy="1116000"/>
          </p:xfrm>
          <a:graphic>
            <a:graphicData uri="http://schemas.openxmlformats.org/drawingml/2006/chart">
              <c:chart xmlns:c="http://schemas.openxmlformats.org/drawingml/2006/chart" xmlns:r="http://schemas.openxmlformats.org/officeDocument/2006/relationships" r:id="rId14"/>
            </a:graphicData>
          </a:graphic>
        </p:graphicFrame>
        <p:pic>
          <p:nvPicPr>
            <p:cNvPr id="488" name="Picture 4" descr="http://vector-magz.com/wp-content/uploads/2014/01/person-walking-icon.png"/>
            <p:cNvPicPr>
              <a:picLocks noChangeAspect="1" noChangeArrowheads="1"/>
            </p:cNvPicPr>
            <p:nvPr/>
          </p:nvPicPr>
          <p:blipFill>
            <a:blip r:embed="rId15" cstate="screen">
              <a:lum bright="70000" contrast="-70000"/>
              <a:extLst>
                <a:ext uri="{BEBA8EAE-BF5A-486C-A8C5-ECC9F3942E4B}">
                  <a14:imgProps xmlns:a14="http://schemas.microsoft.com/office/drawing/2010/main">
                    <a14:imgLayer r:embed="rId16">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12367385" y="1446532"/>
              <a:ext cx="255732" cy="432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89" name="Group 488"/>
          <p:cNvGrpSpPr/>
          <p:nvPr/>
        </p:nvGrpSpPr>
        <p:grpSpPr>
          <a:xfrm>
            <a:off x="4305801" y="738319"/>
            <a:ext cx="436293" cy="1381351"/>
            <a:chOff x="4305801" y="589729"/>
            <a:chExt cx="436293" cy="1381351"/>
          </a:xfrm>
        </p:grpSpPr>
        <p:grpSp>
          <p:nvGrpSpPr>
            <p:cNvPr id="490" name="Group 4"/>
            <p:cNvGrpSpPr>
              <a:grpSpLocks noChangeAspect="1"/>
            </p:cNvGrpSpPr>
            <p:nvPr/>
          </p:nvGrpSpPr>
          <p:grpSpPr bwMode="auto">
            <a:xfrm rot="373324">
              <a:off x="4448697" y="589729"/>
              <a:ext cx="293397" cy="164505"/>
              <a:chOff x="0" y="-2"/>
              <a:chExt cx="5759" cy="3229"/>
            </a:xfrm>
            <a:solidFill>
              <a:schemeClr val="bg1"/>
            </a:solidFill>
          </p:grpSpPr>
          <p:sp>
            <p:nvSpPr>
              <p:cNvPr id="518"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19"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0"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1"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2"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3"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4"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5"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6"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7"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8"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29"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0"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1"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2"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3"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4"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5"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6"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7"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8"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39"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0"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1"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42"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grpSp>
        <p:grpSp>
          <p:nvGrpSpPr>
            <p:cNvPr id="491" name="Group 4"/>
            <p:cNvGrpSpPr>
              <a:grpSpLocks noChangeAspect="1"/>
            </p:cNvGrpSpPr>
            <p:nvPr/>
          </p:nvGrpSpPr>
          <p:grpSpPr bwMode="auto">
            <a:xfrm rot="373324">
              <a:off x="4305801" y="1806575"/>
              <a:ext cx="293397" cy="164505"/>
              <a:chOff x="0" y="-2"/>
              <a:chExt cx="5759" cy="3229"/>
            </a:xfrm>
            <a:solidFill>
              <a:schemeClr val="bg1"/>
            </a:solidFill>
          </p:grpSpPr>
          <p:sp>
            <p:nvSpPr>
              <p:cNvPr id="493"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4"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5"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6"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7"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8"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499"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0"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1"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2"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3"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4"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5"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6"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7"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8"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09"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10"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11"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12"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13"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14"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15"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16"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sp>
            <p:nvSpPr>
              <p:cNvPr id="517"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1000"/>
              </a:p>
            </p:txBody>
          </p:sp>
        </p:grpSp>
        <p:cxnSp>
          <p:nvCxnSpPr>
            <p:cNvPr id="492" name="Straight Connector 491"/>
            <p:cNvCxnSpPr/>
            <p:nvPr/>
          </p:nvCxnSpPr>
          <p:spPr>
            <a:xfrm>
              <a:off x="4525759" y="760086"/>
              <a:ext cx="0" cy="104400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grpSp>
      <p:pic>
        <p:nvPicPr>
          <p:cNvPr id="543" name="Picture 2" descr="http://www.globalhotelnetwork.com/membership/files/261_europe_globe.jpg"/>
          <p:cNvPicPr>
            <a:picLocks noChangeAspect="1" noChangeArrowheads="1"/>
          </p:cNvPicPr>
          <p:nvPr/>
        </p:nvPicPr>
        <p:blipFill rotWithShape="1">
          <a:blip r:embed="rId17" cstate="screen">
            <a:extLst>
              <a:ext uri="{28A0092B-C50C-407E-A947-70E740481C1C}">
                <a14:useLocalDpi xmlns:a14="http://schemas.microsoft.com/office/drawing/2010/main"/>
              </a:ext>
            </a:extLst>
          </a:blip>
          <a:srcRect/>
          <a:stretch/>
        </p:blipFill>
        <p:spPr bwMode="auto">
          <a:xfrm>
            <a:off x="4007287" y="4145473"/>
            <a:ext cx="252000" cy="252000"/>
          </a:xfrm>
          <a:prstGeom prst="ellipse">
            <a:avLst/>
          </a:prstGeom>
          <a:noFill/>
          <a:extLst>
            <a:ext uri="{909E8E84-426E-40dd-AFC4-6F175D3DCCD1}">
              <a14:hiddenFill xmlns:a14="http://schemas.microsoft.com/office/drawing/2010/main">
                <a:solidFill>
                  <a:srgbClr val="FFFFFF"/>
                </a:solidFill>
              </a14:hiddenFill>
            </a:ext>
          </a:extLst>
        </p:spPr>
      </p:pic>
      <p:pic>
        <p:nvPicPr>
          <p:cNvPr id="544" name="Picture 2" descr="http://www.imm-international.com/wp-content/uploads/south-america-globe.jpg"/>
          <p:cNvPicPr>
            <a:picLocks noChangeAspect="1" noChangeArrowheads="1"/>
          </p:cNvPicPr>
          <p:nvPr/>
        </p:nvPicPr>
        <p:blipFill rotWithShape="1">
          <a:blip r:embed="rId18" cstate="screen">
            <a:extLst>
              <a:ext uri="{28A0092B-C50C-407E-A947-70E740481C1C}">
                <a14:useLocalDpi xmlns:a14="http://schemas.microsoft.com/office/drawing/2010/main"/>
              </a:ext>
            </a:extLst>
          </a:blip>
          <a:srcRect/>
          <a:stretch/>
        </p:blipFill>
        <p:spPr bwMode="auto">
          <a:xfrm>
            <a:off x="3337012" y="4145473"/>
            <a:ext cx="252000" cy="252000"/>
          </a:xfrm>
          <a:prstGeom prst="ellipse">
            <a:avLst/>
          </a:prstGeom>
          <a:noFill/>
          <a:extLst>
            <a:ext uri="{909E8E84-426E-40dd-AFC4-6F175D3DCCD1}">
              <a14:hiddenFill xmlns:a14="http://schemas.microsoft.com/office/drawing/2010/main">
                <a:solidFill>
                  <a:srgbClr val="FFFFFF"/>
                </a:solidFill>
              </a14:hiddenFill>
            </a:ext>
          </a:extLst>
        </p:spPr>
      </p:pic>
      <p:pic>
        <p:nvPicPr>
          <p:cNvPr id="545" name="Picture 2" descr="http://www.structuralworld.com/images/north-america-globe.jpg"/>
          <p:cNvPicPr>
            <a:picLocks noChangeAspect="1" noChangeArrowheads="1"/>
          </p:cNvPicPr>
          <p:nvPr/>
        </p:nvPicPr>
        <p:blipFill rotWithShape="1">
          <a:blip r:embed="rId19" cstate="screen">
            <a:extLst>
              <a:ext uri="{28A0092B-C50C-407E-A947-70E740481C1C}">
                <a14:useLocalDpi xmlns:a14="http://schemas.microsoft.com/office/drawing/2010/main"/>
              </a:ext>
            </a:extLst>
          </a:blip>
          <a:srcRect/>
          <a:stretch/>
        </p:blipFill>
        <p:spPr bwMode="auto">
          <a:xfrm>
            <a:off x="4643340" y="4145473"/>
            <a:ext cx="252000" cy="252000"/>
          </a:xfrm>
          <a:prstGeom prst="ellipse">
            <a:avLst/>
          </a:prstGeom>
          <a:noFill/>
          <a:extLst>
            <a:ext uri="{909E8E84-426E-40dd-AFC4-6F175D3DCCD1}">
              <a14:hiddenFill xmlns:a14="http://schemas.microsoft.com/office/drawing/2010/main">
                <a:solidFill>
                  <a:srgbClr val="FFFFFF"/>
                </a:solidFill>
              </a14:hiddenFill>
            </a:ext>
          </a:extLst>
        </p:spPr>
      </p:pic>
      <p:pic>
        <p:nvPicPr>
          <p:cNvPr id="546" name="Picture 2" descr="http://blogs.skillsoft.com/.a/6a0120a4e032ad970b0168e890c9f2970c-pi"/>
          <p:cNvPicPr>
            <a:picLocks noChangeAspect="1" noChangeArrowheads="1"/>
          </p:cNvPicPr>
          <p:nvPr/>
        </p:nvPicPr>
        <p:blipFill rotWithShape="1">
          <a:blip r:embed="rId20" cstate="screen">
            <a:extLst>
              <a:ext uri="{28A0092B-C50C-407E-A947-70E740481C1C}">
                <a14:useLocalDpi xmlns:a14="http://schemas.microsoft.com/office/drawing/2010/main"/>
              </a:ext>
            </a:extLst>
          </a:blip>
          <a:srcRect/>
          <a:stretch/>
        </p:blipFill>
        <p:spPr bwMode="auto">
          <a:xfrm>
            <a:off x="5293343" y="4145473"/>
            <a:ext cx="252000" cy="252000"/>
          </a:xfrm>
          <a:prstGeom prst="ellipse">
            <a:avLst/>
          </a:prstGeom>
          <a:noFill/>
          <a:extLst>
            <a:ext uri="{909E8E84-426E-40dd-AFC4-6F175D3DCCD1}">
              <a14:hiddenFill xmlns:a14="http://schemas.microsoft.com/office/drawing/2010/main">
                <a:solidFill>
                  <a:srgbClr val="FFFFFF"/>
                </a:solidFill>
              </a14:hiddenFill>
            </a:ext>
          </a:extLst>
        </p:spPr>
      </p:pic>
      <p:sp>
        <p:nvSpPr>
          <p:cNvPr id="547" name="TextBox 546"/>
          <p:cNvSpPr txBox="1"/>
          <p:nvPr/>
        </p:nvSpPr>
        <p:spPr>
          <a:xfrm rot="16200000">
            <a:off x="7459356" y="3186336"/>
            <a:ext cx="534728" cy="230832"/>
          </a:xfrm>
          <a:prstGeom prst="rect">
            <a:avLst/>
          </a:prstGeom>
          <a:noFill/>
        </p:spPr>
        <p:txBody>
          <a:bodyPr wrap="square" rtlCol="0">
            <a:spAutoFit/>
          </a:bodyPr>
          <a:lstStyle/>
          <a:p>
            <a:pPr algn="ctr"/>
            <a:r>
              <a:rPr lang="en-GB" sz="900" dirty="0">
                <a:solidFill>
                  <a:schemeClr val="bg1"/>
                </a:solidFill>
                <a:latin typeface="Impact"/>
              </a:rPr>
              <a:t>CASA</a:t>
            </a:r>
          </a:p>
        </p:txBody>
      </p:sp>
      <p:sp>
        <p:nvSpPr>
          <p:cNvPr id="548" name="TextBox 547"/>
          <p:cNvSpPr txBox="1"/>
          <p:nvPr/>
        </p:nvSpPr>
        <p:spPr>
          <a:xfrm rot="16200000">
            <a:off x="7432271" y="3659615"/>
            <a:ext cx="588897" cy="230832"/>
          </a:xfrm>
          <a:prstGeom prst="rect">
            <a:avLst/>
          </a:prstGeom>
          <a:noFill/>
        </p:spPr>
        <p:txBody>
          <a:bodyPr wrap="square" rtlCol="0">
            <a:spAutoFit/>
          </a:bodyPr>
          <a:lstStyle/>
          <a:p>
            <a:pPr algn="ctr"/>
            <a:r>
              <a:rPr lang="en-GB" sz="900" dirty="0" smtClean="0">
                <a:solidFill>
                  <a:schemeClr val="bg1"/>
                </a:solidFill>
                <a:latin typeface="Impact"/>
              </a:rPr>
              <a:t>TRABAJO</a:t>
            </a:r>
            <a:endParaRPr lang="es-ES" sz="900" dirty="0">
              <a:solidFill>
                <a:schemeClr val="bg1"/>
              </a:solidFill>
              <a:latin typeface="Impact"/>
              <a:cs typeface="Impact"/>
            </a:endParaRPr>
          </a:p>
        </p:txBody>
      </p:sp>
      <p:sp>
        <p:nvSpPr>
          <p:cNvPr id="549" name="TextBox 548"/>
          <p:cNvSpPr txBox="1"/>
          <p:nvPr/>
        </p:nvSpPr>
        <p:spPr>
          <a:xfrm rot="16200000">
            <a:off x="7459356" y="4230580"/>
            <a:ext cx="534728" cy="230832"/>
          </a:xfrm>
          <a:prstGeom prst="rect">
            <a:avLst/>
          </a:prstGeom>
          <a:noFill/>
        </p:spPr>
        <p:txBody>
          <a:bodyPr wrap="square" rtlCol="0">
            <a:spAutoFit/>
          </a:bodyPr>
          <a:lstStyle/>
          <a:p>
            <a:pPr algn="ctr"/>
            <a:r>
              <a:rPr lang="en-GB" sz="900" dirty="0" smtClean="0">
                <a:solidFill>
                  <a:schemeClr val="bg1"/>
                </a:solidFill>
                <a:latin typeface="Impact"/>
              </a:rPr>
              <a:t>FUERA</a:t>
            </a:r>
            <a:endParaRPr lang="es-ES" sz="900" dirty="0">
              <a:solidFill>
                <a:schemeClr val="bg1"/>
              </a:solidFill>
              <a:latin typeface="Impact"/>
              <a:cs typeface="Impact"/>
            </a:endParaRPr>
          </a:p>
        </p:txBody>
      </p:sp>
      <p:sp>
        <p:nvSpPr>
          <p:cNvPr id="550" name="Rectangle 549"/>
          <p:cNvSpPr/>
          <p:nvPr/>
        </p:nvSpPr>
        <p:spPr>
          <a:xfrm>
            <a:off x="3053880" y="743859"/>
            <a:ext cx="1280811" cy="153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400" dirty="0">
                <a:solidFill>
                  <a:schemeClr val="bg1"/>
                </a:solidFill>
              </a:rPr>
              <a:t>Respuestas con puntuación superior a 7 en una escala de 1 a 10 </a:t>
            </a:r>
          </a:p>
        </p:txBody>
      </p:sp>
      <p:sp>
        <p:nvSpPr>
          <p:cNvPr id="551" name="Rectangle 550"/>
          <p:cNvSpPr/>
          <p:nvPr/>
        </p:nvSpPr>
        <p:spPr>
          <a:xfrm>
            <a:off x="5807142" y="717502"/>
            <a:ext cx="1280811" cy="153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400" dirty="0">
                <a:solidFill>
                  <a:schemeClr val="bg1"/>
                </a:solidFill>
              </a:rPr>
              <a:t>Respuestas con puntuación superior a 7 en una escala de 1 a 10 </a:t>
            </a:r>
          </a:p>
        </p:txBody>
      </p:sp>
      <p:sp>
        <p:nvSpPr>
          <p:cNvPr id="552" name="Rectangle 551"/>
          <p:cNvSpPr/>
          <p:nvPr/>
        </p:nvSpPr>
        <p:spPr>
          <a:xfrm>
            <a:off x="3003543" y="2324164"/>
            <a:ext cx="1280811" cy="153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400" dirty="0">
                <a:solidFill>
                  <a:schemeClr val="bg1"/>
                </a:solidFill>
              </a:rPr>
              <a:t>Respuestas con puntuación superior a 7 en una escala de 1 a 10 </a:t>
            </a:r>
          </a:p>
        </p:txBody>
      </p:sp>
      <p:sp>
        <p:nvSpPr>
          <p:cNvPr id="553" name="Chevron 552">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554" name="Chevron 553">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556" name="Rectangle 555">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a:t>
            </a:r>
            <a:r>
              <a:rPr lang="en-GB" sz="900" dirty="0" smtClean="0">
                <a:solidFill>
                  <a:srgbClr val="262626"/>
                </a:solidFill>
                <a:latin typeface="Impact"/>
              </a:rPr>
              <a:t>PRINCIPAL</a:t>
            </a:r>
            <a:endParaRPr lang="es-ES" sz="900" dirty="0">
              <a:solidFill>
                <a:srgbClr val="262626"/>
              </a:solidFill>
              <a:latin typeface="Impact"/>
              <a:cs typeface="Arial" pitchFamily="34" charset="0"/>
            </a:endParaRPr>
          </a:p>
        </p:txBody>
      </p:sp>
      <p:sp>
        <p:nvSpPr>
          <p:cNvPr id="568" name="TextBox 567"/>
          <p:cNvSpPr txBox="1"/>
          <p:nvPr/>
        </p:nvSpPr>
        <p:spPr>
          <a:xfrm>
            <a:off x="118456" y="4457905"/>
            <a:ext cx="7581905" cy="426271"/>
          </a:xfrm>
          <a:prstGeom prst="rect">
            <a:avLst/>
          </a:prstGeom>
          <a:noFill/>
        </p:spPr>
        <p:txBody>
          <a:bodyPr wrap="square" rtlCol="0">
            <a:spAutoFit/>
          </a:bodyPr>
          <a:lstStyle/>
          <a:p>
            <a:pPr>
              <a:lnSpc>
                <a:spcPct val="90000"/>
              </a:lnSpc>
            </a:pPr>
            <a:r>
              <a:rPr lang="en-GB" sz="600" b="1" dirty="0">
                <a:solidFill>
                  <a:schemeClr val="bg1"/>
                </a:solidFill>
              </a:rPr>
              <a:t>Fuente: </a:t>
            </a:r>
            <a:r>
              <a:rPr lang="en-GB" sz="60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a:t>
            </a:r>
            <a:r>
              <a:rPr lang="en-GB" sz="600" dirty="0" smtClean="0">
                <a:solidFill>
                  <a:schemeClr val="bg1"/>
                </a:solidFill>
              </a:rPr>
              <a:t>. </a:t>
            </a:r>
            <a:r>
              <a:rPr lang="en-GB" sz="600" dirty="0" err="1" smtClean="0">
                <a:solidFill>
                  <a:schemeClr val="bg1"/>
                </a:solidFill>
              </a:rPr>
              <a:t>Muestras</a:t>
            </a:r>
            <a:r>
              <a:rPr lang="en-GB" sz="600" dirty="0" smtClean="0">
                <a:solidFill>
                  <a:schemeClr val="bg1"/>
                </a:solidFill>
              </a:rPr>
              <a:t> </a:t>
            </a:r>
            <a:r>
              <a:rPr lang="en-GB" sz="600" dirty="0">
                <a:solidFill>
                  <a:schemeClr val="bg1"/>
                </a:solidFill>
              </a:rPr>
              <a:t>regionales: EMEA N = 1.202 (Reino Unido, Alemania, Francia, España, Rusia, Italia, Sudáfrica); APAC N = 1.202 (Australia, Tailandia, Indonesia, China, Corea del Sur, Japón); NA N = 300 (EE.UU.: N = 200 no hispanos y N = 100 hispanos); </a:t>
            </a:r>
            <a:r>
              <a:rPr lang="en-GB" sz="600" dirty="0" smtClean="0">
                <a:solidFill>
                  <a:schemeClr val="bg1"/>
                </a:solidFill>
              </a:rPr>
              <a:t>AL </a:t>
            </a:r>
            <a:r>
              <a:rPr lang="en-GB" sz="600" dirty="0">
                <a:solidFill>
                  <a:schemeClr val="bg1"/>
                </a:solidFill>
              </a:rPr>
              <a:t>N = 606 (México, Brasil y Argentina).</a:t>
            </a:r>
          </a:p>
        </p:txBody>
      </p:sp>
      <p:sp>
        <p:nvSpPr>
          <p:cNvPr id="569" name="TextBox 121"/>
          <p:cNvSpPr txBox="1"/>
          <p:nvPr/>
        </p:nvSpPr>
        <p:spPr>
          <a:xfrm>
            <a:off x="8182817" y="3137326"/>
            <a:ext cx="1596001"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60000"/>
              </a:lnSpc>
              <a:spcBef>
                <a:spcPct val="0"/>
              </a:spcBef>
            </a:pPr>
            <a:r>
              <a:rPr lang="en-GB" sz="1800" dirty="0" smtClean="0">
                <a:solidFill>
                  <a:schemeClr val="bg1"/>
                </a:solidFill>
                <a:latin typeface="+mj-lt"/>
              </a:rPr>
              <a:t>86 %</a:t>
            </a:r>
          </a:p>
          <a:p>
            <a:pPr lvl="0" defTabSz="914400">
              <a:lnSpc>
                <a:spcPct val="60000"/>
              </a:lnSpc>
              <a:spcBef>
                <a:spcPct val="0"/>
              </a:spcBef>
            </a:pPr>
            <a:r>
              <a:rPr lang="en-GB" sz="600" dirty="0">
                <a:solidFill>
                  <a:prstClr val="white"/>
                </a:solidFill>
                <a:latin typeface="Impact"/>
              </a:rPr>
              <a:t>56 %</a:t>
            </a:r>
            <a:r>
              <a:rPr dirty="0" smtClean="0"/>
              <a:t> </a:t>
            </a:r>
            <a:r>
              <a:rPr lang="en-GB" sz="600" dirty="0">
                <a:solidFill>
                  <a:prstClr val="white"/>
                </a:solidFill>
                <a:latin typeface="Impact"/>
              </a:rPr>
              <a:t>usará portátiles</a:t>
            </a:r>
            <a:endParaRPr lang="es-ES" sz="1400" dirty="0">
              <a:solidFill>
                <a:prstClr val="white"/>
              </a:solidFill>
              <a:latin typeface="Impact"/>
            </a:endParaRPr>
          </a:p>
        </p:txBody>
      </p:sp>
      <p:sp>
        <p:nvSpPr>
          <p:cNvPr id="570" name="TextBox 121"/>
          <p:cNvSpPr txBox="1"/>
          <p:nvPr/>
        </p:nvSpPr>
        <p:spPr>
          <a:xfrm>
            <a:off x="8184136" y="3685871"/>
            <a:ext cx="1596001"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60000"/>
              </a:lnSpc>
              <a:spcBef>
                <a:spcPct val="0"/>
              </a:spcBef>
            </a:pPr>
            <a:r>
              <a:rPr lang="en-GB" sz="1800" dirty="0" smtClean="0">
                <a:solidFill>
                  <a:schemeClr val="bg1"/>
                </a:solidFill>
                <a:latin typeface="+mj-lt"/>
              </a:rPr>
              <a:t>64 %</a:t>
            </a:r>
          </a:p>
          <a:p>
            <a:pPr lvl="0" defTabSz="914400">
              <a:lnSpc>
                <a:spcPct val="60000"/>
              </a:lnSpc>
              <a:spcBef>
                <a:spcPct val="0"/>
              </a:spcBef>
            </a:pPr>
            <a:r>
              <a:rPr lang="en-GB" sz="600" dirty="0">
                <a:solidFill>
                  <a:prstClr val="white"/>
                </a:solidFill>
                <a:latin typeface="Impact"/>
              </a:rPr>
              <a:t>35 % usará móviles</a:t>
            </a:r>
          </a:p>
        </p:txBody>
      </p:sp>
      <p:sp>
        <p:nvSpPr>
          <p:cNvPr id="571" name="TextBox 121"/>
          <p:cNvSpPr txBox="1"/>
          <p:nvPr/>
        </p:nvSpPr>
        <p:spPr>
          <a:xfrm>
            <a:off x="8184136" y="4234433"/>
            <a:ext cx="1596001"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60000"/>
              </a:lnSpc>
              <a:spcBef>
                <a:spcPct val="0"/>
              </a:spcBef>
            </a:pPr>
            <a:r>
              <a:rPr lang="en-GB" sz="1800" dirty="0" smtClean="0">
                <a:solidFill>
                  <a:schemeClr val="bg1"/>
                </a:solidFill>
                <a:latin typeface="+mj-lt"/>
              </a:rPr>
              <a:t>70 %</a:t>
            </a:r>
          </a:p>
          <a:p>
            <a:pPr lvl="0" defTabSz="914400">
              <a:lnSpc>
                <a:spcPct val="60000"/>
              </a:lnSpc>
              <a:spcBef>
                <a:spcPct val="0"/>
              </a:spcBef>
            </a:pPr>
            <a:r>
              <a:rPr lang="en-GB" sz="600" dirty="0">
                <a:solidFill>
                  <a:prstClr val="white"/>
                </a:solidFill>
                <a:latin typeface="Impact"/>
              </a:rPr>
              <a:t>56% usará móviles</a:t>
            </a:r>
          </a:p>
        </p:txBody>
      </p:sp>
      <p:grpSp>
        <p:nvGrpSpPr>
          <p:cNvPr id="583" name="Group 582"/>
          <p:cNvGrpSpPr/>
          <p:nvPr/>
        </p:nvGrpSpPr>
        <p:grpSpPr>
          <a:xfrm>
            <a:off x="1637994" y="4734632"/>
            <a:ext cx="7506006" cy="417693"/>
            <a:chOff x="1637994" y="4734632"/>
            <a:chExt cx="7506006" cy="417693"/>
          </a:xfrm>
        </p:grpSpPr>
        <p:sp>
          <p:nvSpPr>
            <p:cNvPr id="584" name="Isosceles Triangle 583"/>
            <p:cNvSpPr/>
            <p:nvPr/>
          </p:nvSpPr>
          <p:spPr>
            <a:xfrm>
              <a:off x="3801008"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585" name="Group 584"/>
            <p:cNvGrpSpPr/>
            <p:nvPr/>
          </p:nvGrpSpPr>
          <p:grpSpPr>
            <a:xfrm>
              <a:off x="1637994" y="4835525"/>
              <a:ext cx="7506006" cy="316800"/>
              <a:chOff x="1914453" y="4835525"/>
              <a:chExt cx="8255647" cy="316800"/>
            </a:xfrm>
          </p:grpSpPr>
          <p:sp>
            <p:nvSpPr>
              <p:cNvPr id="586" name="Rectangle 585">
                <a:hlinkClick r:id="rId2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587" name="Rectangle 586">
                <a:hlinkClick r:id="rId23"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588" name="Rectangle 587">
                <a:hlinkClick r:id="rId24"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PATROCINADORES DE </a:t>
                </a:r>
              </a:p>
              <a:p>
                <a:pPr lvl="0" algn="ctr">
                  <a:lnSpc>
                    <a:spcPct val="85000"/>
                  </a:lnSpc>
                </a:pPr>
                <a:r>
                  <a:rPr lang="en-GB" sz="750" dirty="0">
                    <a:solidFill>
                      <a:prstClr val="white"/>
                    </a:solidFill>
                    <a:latin typeface="Impact"/>
                  </a:rPr>
                  <a:t>LA COPA MUNDIAL 2014</a:t>
                </a:r>
              </a:p>
            </p:txBody>
          </p:sp>
          <p:sp>
            <p:nvSpPr>
              <p:cNvPr id="589" name="Rectangle 588">
                <a:hlinkClick r:id="rId25"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590" name="Rectangle 589">
                <a:hlinkClick r:id="rId26"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591" name="Rectangle 590">
                <a:hlinkClick r:id="rId27"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592" name="Rectangle 591">
                <a:hlinkClick r:id="rId28" action="ppaction://hlinksldjump"/>
              </p:cNvPr>
              <p:cNvSpPr/>
              <p:nvPr/>
            </p:nvSpPr>
            <p:spPr>
              <a:xfrm>
                <a:off x="3929556" y="4835525"/>
                <a:ext cx="1079823" cy="316800"/>
              </a:xfrm>
              <a:prstGeom prst="rect">
                <a:avLst/>
              </a:prstGeom>
              <a:solidFill>
                <a:srgbClr val="4197F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593" name="Rectangle 592">
                <a:hlinkClick r:id="rId29"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238" name="Rectangle 237"/>
          <p:cNvSpPr/>
          <p:nvPr/>
        </p:nvSpPr>
        <p:spPr>
          <a:xfrm>
            <a:off x="7616013" y="130860"/>
            <a:ext cx="1268650" cy="314067"/>
          </a:xfrm>
          <a:prstGeom prst="rect">
            <a:avLst/>
          </a:prstGeom>
        </p:spPr>
        <p:txBody>
          <a:bodyPr wrap="square" lIns="67190" tIns="33595" rIns="67190" bIns="33595">
            <a:spAutoFit/>
          </a:bodyPr>
          <a:lstStyle/>
          <a:p>
            <a:pPr>
              <a:spcBef>
                <a:spcPts val="200"/>
              </a:spcBef>
            </a:pPr>
            <a:r>
              <a:rPr lang="en-GB" sz="800" dirty="0" err="1" smtClean="0">
                <a:solidFill>
                  <a:schemeClr val="bg1"/>
                </a:solidFill>
                <a:latin typeface="Impact"/>
                <a:cs typeface="Impact"/>
              </a:rPr>
              <a:t>Interés</a:t>
            </a:r>
            <a:r>
              <a:rPr lang="en-GB" sz="800" dirty="0">
                <a:solidFill>
                  <a:schemeClr val="bg1"/>
                </a:solidFill>
                <a:latin typeface="Impact"/>
                <a:cs typeface="Impact"/>
              </a:rPr>
              <a:t> en  </a:t>
            </a:r>
            <a:r>
              <a:rPr lang="en-GB" sz="800" dirty="0" err="1" smtClean="0">
                <a:solidFill>
                  <a:schemeClr val="bg1"/>
                </a:solidFill>
                <a:latin typeface="Impact"/>
                <a:cs typeface="Impact"/>
              </a:rPr>
              <a:t>fútbol</a:t>
            </a:r>
            <a:r>
              <a:rPr lang="en-GB" sz="800" dirty="0" smtClean="0">
                <a:solidFill>
                  <a:schemeClr val="bg1"/>
                </a:solidFill>
                <a:latin typeface="Impact"/>
                <a:cs typeface="Impact"/>
              </a:rPr>
              <a:t> y la Copa Mundial</a:t>
            </a:r>
            <a:endParaRPr lang="en-GB" sz="600" dirty="0">
              <a:solidFill>
                <a:schemeClr val="bg1"/>
              </a:solidFill>
            </a:endParaRPr>
          </a:p>
        </p:txBody>
      </p:sp>
      <p:pic>
        <p:nvPicPr>
          <p:cNvPr id="240" name="Picture 239" descr="BALL.png"/>
          <p:cNvPicPr>
            <a:picLocks noChangeAspect="1"/>
          </p:cNvPicPr>
          <p:nvPr/>
        </p:nvPicPr>
        <p:blipFill rotWithShape="1">
          <a:blip r:embed="rId30" cstate="screen">
            <a:extLst>
              <a:ext uri="{28A0092B-C50C-407E-A947-70E740481C1C}">
                <a14:useLocalDpi xmlns:a14="http://schemas.microsoft.com/office/drawing/2010/main"/>
              </a:ext>
            </a:extLst>
          </a:blip>
          <a:srcRect l="-2" r="-18702"/>
          <a:stretch/>
        </p:blipFill>
        <p:spPr>
          <a:xfrm>
            <a:off x="6831284" y="2682707"/>
            <a:ext cx="203912" cy="45719"/>
          </a:xfrm>
          <a:prstGeom prst="rect">
            <a:avLst/>
          </a:prstGeom>
        </p:spPr>
      </p:pic>
    </p:spTree>
    <p:extLst>
      <p:ext uri="{BB962C8B-B14F-4D97-AF65-F5344CB8AC3E}">
        <p14:creationId xmlns:p14="http://schemas.microsoft.com/office/powerpoint/2010/main" val="3125398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391247168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056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94625" y="574284"/>
            <a:ext cx="8229600" cy="376826"/>
          </a:xfrm>
        </p:spPr>
        <p:txBody>
          <a:bodyPr/>
          <a:lstStyle/>
          <a:p>
            <a:r>
              <a:rPr lang="es-ES_tradnl" sz="5400" dirty="0"/>
              <a:t>resúmenes regionales</a:t>
            </a:r>
            <a:endParaRPr lang="en-GB" sz="5400" dirty="0"/>
          </a:p>
        </p:txBody>
      </p:sp>
      <p:grpSp>
        <p:nvGrpSpPr>
          <p:cNvPr id="5" name="Group 4"/>
          <p:cNvGrpSpPr/>
          <p:nvPr/>
        </p:nvGrpSpPr>
        <p:grpSpPr>
          <a:xfrm>
            <a:off x="869635" y="4734632"/>
            <a:ext cx="8274365" cy="424215"/>
            <a:chOff x="869635" y="4734632"/>
            <a:chExt cx="8274365" cy="424215"/>
          </a:xfrm>
        </p:grpSpPr>
        <p:grpSp>
          <p:nvGrpSpPr>
            <p:cNvPr id="111" name="Group 110"/>
            <p:cNvGrpSpPr/>
            <p:nvPr/>
          </p:nvGrpSpPr>
          <p:grpSpPr>
            <a:xfrm>
              <a:off x="1637994" y="4734632"/>
              <a:ext cx="7506006" cy="417693"/>
              <a:chOff x="1637994" y="4734632"/>
              <a:chExt cx="7506006" cy="417693"/>
            </a:xfrm>
          </p:grpSpPr>
          <p:grpSp>
            <p:nvGrpSpPr>
              <p:cNvPr id="113" name="Group 112"/>
              <p:cNvGrpSpPr/>
              <p:nvPr/>
            </p:nvGrpSpPr>
            <p:grpSpPr>
              <a:xfrm>
                <a:off x="1637994" y="4835525"/>
                <a:ext cx="7506006" cy="316800"/>
                <a:chOff x="1914453" y="4835525"/>
                <a:chExt cx="8255647" cy="316800"/>
              </a:xfrm>
            </p:grpSpPr>
            <p:sp>
              <p:nvSpPr>
                <p:cNvPr id="114" name="Rectangle 113">
                  <a:hlinkClick r:id="rId7"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15" name="Rectangle 114">
                  <a:hlinkClick r:id="rId8"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16" name="Rectangle 115">
                  <a:hlinkClick r:id="rId9"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17" name="Rectangle 116">
                  <a:hlinkClick r:id="rId1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18" name="Rectangle 117">
                  <a:hlinkClick r:id="rId1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9" name="Rectangle 118">
                  <a:hlinkClick r:id="rId12"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20" name="Rectangle 119">
                  <a:hlinkClick r:id="rId13"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21" name="Rectangle 120">
                  <a:hlinkClick r:id="rId1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23" name="Isosceles Triangle 122"/>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122" name="Rectangle 121">
              <a:hlinkClick r:id="rId15"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6" name="Title 1"/>
          <p:cNvSpPr txBox="1">
            <a:spLocks/>
          </p:cNvSpPr>
          <p:nvPr/>
        </p:nvSpPr>
        <p:spPr>
          <a:xfrm>
            <a:off x="334723" y="880131"/>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ES" sz="1400" dirty="0"/>
              <a:t>PULSA EN CADA REGIÓN PARA VER más </a:t>
            </a:r>
            <a:r>
              <a:rPr lang="es-ES" sz="1400" dirty="0" smtClean="0"/>
              <a:t>INFORMACIÓN</a:t>
            </a:r>
            <a:r>
              <a:rPr lang="en-GB" sz="1400" dirty="0" smtClean="0"/>
              <a:t/>
            </a:r>
            <a:br>
              <a:rPr lang="en-GB" sz="1400" dirty="0" smtClean="0"/>
            </a:br>
            <a:endParaRPr lang="en-GB" sz="1400" dirty="0"/>
          </a:p>
        </p:txBody>
      </p:sp>
      <p:grpSp>
        <p:nvGrpSpPr>
          <p:cNvPr id="77" name="Group 76"/>
          <p:cNvGrpSpPr>
            <a:grpSpLocks noChangeAspect="1"/>
          </p:cNvGrpSpPr>
          <p:nvPr/>
        </p:nvGrpSpPr>
        <p:grpSpPr>
          <a:xfrm>
            <a:off x="195186" y="834028"/>
            <a:ext cx="191241" cy="191418"/>
            <a:chOff x="5689078" y="733467"/>
            <a:chExt cx="440657" cy="441067"/>
          </a:xfrm>
        </p:grpSpPr>
        <p:grpSp>
          <p:nvGrpSpPr>
            <p:cNvPr id="78" name="Group 4"/>
            <p:cNvGrpSpPr>
              <a:grpSpLocks noChangeAspect="1"/>
            </p:cNvGrpSpPr>
            <p:nvPr/>
          </p:nvGrpSpPr>
          <p:grpSpPr bwMode="auto">
            <a:xfrm>
              <a:off x="5689078" y="733467"/>
              <a:ext cx="440657" cy="441067"/>
              <a:chOff x="1804" y="543"/>
              <a:chExt cx="2152" cy="2154"/>
            </a:xfrm>
          </p:grpSpPr>
          <p:sp>
            <p:nvSpPr>
              <p:cNvPr id="8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9" name="Oval 5"/>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13" name="Picture 12"/>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1827180" y="1607417"/>
            <a:ext cx="5682007" cy="2850929"/>
          </a:xfrm>
          <a:prstGeom prst="rect">
            <a:avLst/>
          </a:prstGeom>
        </p:spPr>
      </p:pic>
      <p:grpSp>
        <p:nvGrpSpPr>
          <p:cNvPr id="229" name="Group 228"/>
          <p:cNvGrpSpPr/>
          <p:nvPr/>
        </p:nvGrpSpPr>
        <p:grpSpPr>
          <a:xfrm>
            <a:off x="3791668" y="1162992"/>
            <a:ext cx="2422192" cy="2806781"/>
            <a:chOff x="3575914" y="1101348"/>
            <a:chExt cx="2422192" cy="2806781"/>
          </a:xfrm>
        </p:grpSpPr>
        <p:grpSp>
          <p:nvGrpSpPr>
            <p:cNvPr id="24" name="Group 23"/>
            <p:cNvGrpSpPr/>
            <p:nvPr/>
          </p:nvGrpSpPr>
          <p:grpSpPr>
            <a:xfrm>
              <a:off x="3975128" y="2033672"/>
              <a:ext cx="1867586" cy="1115945"/>
              <a:chOff x="3975128" y="2033672"/>
              <a:chExt cx="1867586" cy="1115945"/>
            </a:xfrm>
            <a:solidFill>
              <a:schemeClr val="accent6"/>
            </a:solidFill>
          </p:grpSpPr>
          <p:sp>
            <p:nvSpPr>
              <p:cNvPr id="23" name="Oval 22"/>
              <p:cNvSpPr/>
              <p:nvPr/>
            </p:nvSpPr>
            <p:spPr>
              <a:xfrm>
                <a:off x="3975128" y="237227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7" name="Oval 186"/>
              <p:cNvSpPr/>
              <p:nvPr/>
            </p:nvSpPr>
            <p:spPr>
              <a:xfrm>
                <a:off x="3989473" y="228805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8" name="Oval 187"/>
              <p:cNvSpPr/>
              <p:nvPr/>
            </p:nvSpPr>
            <p:spPr>
              <a:xfrm>
                <a:off x="4078716" y="20347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89" name="Oval 188"/>
              <p:cNvSpPr/>
              <p:nvPr/>
            </p:nvSpPr>
            <p:spPr>
              <a:xfrm>
                <a:off x="4132341" y="220268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0" name="Oval 189"/>
              <p:cNvSpPr/>
              <p:nvPr/>
            </p:nvSpPr>
            <p:spPr>
              <a:xfrm>
                <a:off x="4223495" y="208103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1" name="Oval 190"/>
              <p:cNvSpPr/>
              <p:nvPr/>
            </p:nvSpPr>
            <p:spPr>
              <a:xfrm>
                <a:off x="4283559" y="203398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2" name="Oval 191"/>
              <p:cNvSpPr/>
              <p:nvPr/>
            </p:nvSpPr>
            <p:spPr>
              <a:xfrm>
                <a:off x="4307315" y="211070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3" name="Oval 192"/>
              <p:cNvSpPr/>
              <p:nvPr/>
            </p:nvSpPr>
            <p:spPr>
              <a:xfrm>
                <a:off x="4247559" y="219180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4" name="Oval 193"/>
              <p:cNvSpPr/>
              <p:nvPr/>
            </p:nvSpPr>
            <p:spPr>
              <a:xfrm>
                <a:off x="4323641" y="227036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5" name="Oval 194"/>
              <p:cNvSpPr/>
              <p:nvPr/>
            </p:nvSpPr>
            <p:spPr>
              <a:xfrm>
                <a:off x="4365853" y="2326609"/>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6" name="Oval 195"/>
              <p:cNvSpPr/>
              <p:nvPr/>
            </p:nvSpPr>
            <p:spPr>
              <a:xfrm>
                <a:off x="4437853" y="2187790"/>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7" name="Oval 196"/>
              <p:cNvSpPr/>
              <p:nvPr/>
            </p:nvSpPr>
            <p:spPr>
              <a:xfrm>
                <a:off x="4452429" y="243480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198" name="Oval 197"/>
              <p:cNvSpPr/>
              <p:nvPr/>
            </p:nvSpPr>
            <p:spPr>
              <a:xfrm>
                <a:off x="5770714" y="2033672"/>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5" name="Oval 214"/>
              <p:cNvSpPr/>
              <p:nvPr/>
            </p:nvSpPr>
            <p:spPr>
              <a:xfrm>
                <a:off x="5125617" y="2530571"/>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6" name="Oval 215"/>
              <p:cNvSpPr/>
              <p:nvPr/>
            </p:nvSpPr>
            <p:spPr>
              <a:xfrm>
                <a:off x="4209425" y="2573645"/>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7" name="Oval 216"/>
              <p:cNvSpPr/>
              <p:nvPr/>
            </p:nvSpPr>
            <p:spPr>
              <a:xfrm>
                <a:off x="4012599" y="301792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8" name="Oval 217"/>
              <p:cNvSpPr/>
              <p:nvPr/>
            </p:nvSpPr>
            <p:spPr>
              <a:xfrm>
                <a:off x="4068000"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19" name="Oval 218"/>
              <p:cNvSpPr/>
              <p:nvPr/>
            </p:nvSpPr>
            <p:spPr>
              <a:xfrm>
                <a:off x="4142645" y="3077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0" name="Oval 219"/>
              <p:cNvSpPr/>
              <p:nvPr/>
            </p:nvSpPr>
            <p:spPr>
              <a:xfrm>
                <a:off x="4187495" y="304161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grpSp>
          <p:nvGrpSpPr>
            <p:cNvPr id="63" name="Group 62"/>
            <p:cNvGrpSpPr/>
            <p:nvPr/>
          </p:nvGrpSpPr>
          <p:grpSpPr>
            <a:xfrm>
              <a:off x="3575914" y="1101348"/>
              <a:ext cx="2422192" cy="2806781"/>
              <a:chOff x="3709136" y="1101349"/>
              <a:chExt cx="2288970" cy="2652406"/>
            </a:xfrm>
          </p:grpSpPr>
          <p:sp>
            <p:nvSpPr>
              <p:cNvPr id="227" name="Freeform 5"/>
              <p:cNvSpPr>
                <a:spLocks noChangeAspect="1"/>
              </p:cNvSpPr>
              <p:nvPr/>
            </p:nvSpPr>
            <p:spPr bwMode="auto">
              <a:xfrm>
                <a:off x="3709136" y="1101349"/>
                <a:ext cx="2288970" cy="26524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6"/>
                </a:solidFill>
              </a:ln>
            </p:spPr>
            <p:txBody>
              <a:bodyPr vert="horz" wrap="square" lIns="91440" tIns="45720" rIns="91440" bIns="45720" numCol="1" anchor="t" anchorCtr="0" compatLnSpc="1">
                <a:prstTxWarp prst="textNoShape">
                  <a:avLst/>
                </a:prstTxWarp>
              </a:bodyPr>
              <a:lstStyle/>
              <a:p>
                <a:endParaRPr lang="en-GB"/>
              </a:p>
            </p:txBody>
          </p:sp>
          <p:sp>
            <p:nvSpPr>
              <p:cNvPr id="228" name="Freeform 5">
                <a:hlinkClick r:id="rId17" action="ppaction://hlinksldjump"/>
              </p:cNvPr>
              <p:cNvSpPr>
                <a:spLocks noChangeAspect="1"/>
              </p:cNvSpPr>
              <p:nvPr/>
            </p:nvSpPr>
            <p:spPr bwMode="auto">
              <a:xfrm>
                <a:off x="3766268" y="1167552"/>
                <a:ext cx="2174707" cy="252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sp>
        <p:nvSpPr>
          <p:cNvPr id="3" name="TextBox 2"/>
          <p:cNvSpPr txBox="1"/>
          <p:nvPr/>
        </p:nvSpPr>
        <p:spPr>
          <a:xfrm rot="576434">
            <a:off x="-140554" y="2277922"/>
            <a:ext cx="1967458" cy="437043"/>
          </a:xfrm>
          <a:prstGeom prst="rect">
            <a:avLst/>
          </a:prstGeom>
          <a:noFill/>
        </p:spPr>
        <p:txBody>
          <a:bodyPr wrap="square" rtlCol="0">
            <a:spAutoFit/>
          </a:bodyPr>
          <a:lstStyle/>
          <a:p>
            <a:pPr lvl="0" algn="r">
              <a:lnSpc>
                <a:spcPct val="80000"/>
              </a:lnSpc>
            </a:pPr>
            <a:r>
              <a:rPr lang="en-GB" sz="2800" dirty="0" smtClean="0">
                <a:solidFill>
                  <a:prstClr val="white"/>
                </a:solidFill>
                <a:latin typeface="Impact"/>
              </a:rPr>
              <a:t>N. AMÉRICA</a:t>
            </a:r>
            <a:endParaRPr lang="en-GB" sz="2800" dirty="0">
              <a:solidFill>
                <a:prstClr val="white"/>
              </a:solidFill>
              <a:latin typeface="Impact"/>
            </a:endParaRPr>
          </a:p>
        </p:txBody>
      </p:sp>
      <p:sp>
        <p:nvSpPr>
          <p:cNvPr id="163" name="TextBox 162"/>
          <p:cNvSpPr txBox="1"/>
          <p:nvPr/>
        </p:nvSpPr>
        <p:spPr>
          <a:xfrm rot="20845709">
            <a:off x="5474586" y="929775"/>
            <a:ext cx="1308197" cy="584775"/>
          </a:xfrm>
          <a:prstGeom prst="rect">
            <a:avLst/>
          </a:prstGeom>
          <a:noFill/>
        </p:spPr>
        <p:txBody>
          <a:bodyPr wrap="square" rtlCol="0">
            <a:spAutoFit/>
          </a:bodyPr>
          <a:lstStyle/>
          <a:p>
            <a:r>
              <a:rPr lang="en-GB" sz="3200" dirty="0" smtClean="0">
                <a:solidFill>
                  <a:schemeClr val="bg1"/>
                </a:solidFill>
                <a:latin typeface="+mj-lt"/>
              </a:rPr>
              <a:t>EMEA</a:t>
            </a:r>
            <a:endParaRPr lang="en-GB" sz="3200" dirty="0">
              <a:solidFill>
                <a:schemeClr val="bg1"/>
              </a:solidFill>
              <a:latin typeface="+mj-lt"/>
            </a:endParaRPr>
          </a:p>
        </p:txBody>
      </p:sp>
      <p:sp>
        <p:nvSpPr>
          <p:cNvPr id="164" name="TextBox 163"/>
          <p:cNvSpPr txBox="1"/>
          <p:nvPr/>
        </p:nvSpPr>
        <p:spPr>
          <a:xfrm rot="1031635">
            <a:off x="7762996" y="3022093"/>
            <a:ext cx="1308197" cy="584775"/>
          </a:xfrm>
          <a:prstGeom prst="rect">
            <a:avLst/>
          </a:prstGeom>
          <a:noFill/>
        </p:spPr>
        <p:txBody>
          <a:bodyPr wrap="square" rtlCol="0">
            <a:spAutoFit/>
          </a:bodyPr>
          <a:lstStyle/>
          <a:p>
            <a:r>
              <a:rPr lang="en-GB" sz="3200" dirty="0" smtClean="0">
                <a:solidFill>
                  <a:schemeClr val="bg1"/>
                </a:solidFill>
                <a:latin typeface="+mj-lt"/>
              </a:rPr>
              <a:t>APAC</a:t>
            </a:r>
            <a:endParaRPr lang="en-GB" sz="3200" dirty="0">
              <a:solidFill>
                <a:schemeClr val="bg1"/>
              </a:solidFill>
              <a:latin typeface="+mj-lt"/>
            </a:endParaRPr>
          </a:p>
        </p:txBody>
      </p:sp>
      <p:grpSp>
        <p:nvGrpSpPr>
          <p:cNvPr id="10" name="Group 9"/>
          <p:cNvGrpSpPr/>
          <p:nvPr/>
        </p:nvGrpSpPr>
        <p:grpSpPr>
          <a:xfrm>
            <a:off x="6009195" y="2189088"/>
            <a:ext cx="1763319" cy="2043293"/>
            <a:chOff x="5793441" y="2127444"/>
            <a:chExt cx="1763319" cy="2043293"/>
          </a:xfrm>
        </p:grpSpPr>
        <p:pic>
          <p:nvPicPr>
            <p:cNvPr id="70" name="Picture 69"/>
            <p:cNvPicPr>
              <a:picLocks noChangeAspect="1"/>
            </p:cNvPicPr>
            <p:nvPr/>
          </p:nvPicPr>
          <p:blipFill rotWithShape="1">
            <a:blip r:embed="rId18" cstate="screen">
              <a:extLst>
                <a:ext uri="{28A0092B-C50C-407E-A947-70E740481C1C}">
                  <a14:useLocalDpi xmlns:a14="http://schemas.microsoft.com/office/drawing/2010/main"/>
                </a:ext>
              </a:extLst>
            </a:blip>
            <a:srcRect/>
            <a:stretch/>
          </p:blipFill>
          <p:spPr>
            <a:xfrm rot="20512214">
              <a:off x="6644734" y="2433825"/>
              <a:ext cx="333677" cy="443735"/>
            </a:xfrm>
            <a:prstGeom prst="rect">
              <a:avLst/>
            </a:prstGeom>
          </p:spPr>
        </p:pic>
        <p:grpSp>
          <p:nvGrpSpPr>
            <p:cNvPr id="62" name="Group 61"/>
            <p:cNvGrpSpPr/>
            <p:nvPr/>
          </p:nvGrpSpPr>
          <p:grpSpPr>
            <a:xfrm>
              <a:off x="5793441" y="2127444"/>
              <a:ext cx="1763319" cy="2043293"/>
              <a:chOff x="5793441" y="2127444"/>
              <a:chExt cx="1763319" cy="2043293"/>
            </a:xfrm>
          </p:grpSpPr>
          <p:grpSp>
            <p:nvGrpSpPr>
              <p:cNvPr id="60" name="Group 59"/>
              <p:cNvGrpSpPr/>
              <p:nvPr/>
            </p:nvGrpSpPr>
            <p:grpSpPr>
              <a:xfrm>
                <a:off x="6592255" y="2399557"/>
                <a:ext cx="259799" cy="1361956"/>
                <a:chOff x="6592255" y="2399557"/>
                <a:chExt cx="259799" cy="1361956"/>
              </a:xfrm>
              <a:solidFill>
                <a:schemeClr val="accent4"/>
              </a:solidFill>
            </p:grpSpPr>
            <p:sp>
              <p:nvSpPr>
                <p:cNvPr id="44" name="Oval 43"/>
                <p:cNvSpPr/>
                <p:nvPr/>
              </p:nvSpPr>
              <p:spPr>
                <a:xfrm>
                  <a:off x="6595072" y="2399557"/>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3" name="Oval 222"/>
                <p:cNvSpPr/>
                <p:nvPr/>
              </p:nvSpPr>
              <p:spPr>
                <a:xfrm>
                  <a:off x="6780054" y="2540678"/>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sp>
              <p:nvSpPr>
                <p:cNvPr id="224" name="Oval 223"/>
                <p:cNvSpPr/>
                <p:nvPr/>
              </p:nvSpPr>
              <p:spPr>
                <a:xfrm>
                  <a:off x="6592255" y="3689513"/>
                  <a:ext cx="72000" cy="72000"/>
                </a:xfrm>
                <a:prstGeom prst="ellipse">
                  <a:avLst/>
                </a:prstGeom>
                <a:grpFill/>
              </p:spPr>
              <p:txBody>
                <a:bodyPr wrap="none" lIns="18000" rIns="18000" rtlCol="0" anchor="ctr">
                  <a:spAutoFit/>
                </a:bodyPr>
                <a:lstStyle/>
                <a:p>
                  <a:pPr marL="0" algn="ctr"/>
                  <a:endParaRPr lang="en-GB" sz="900" b="1" kern="0" cap="all" dirty="0">
                    <a:solidFill>
                      <a:schemeClr val="bg1"/>
                    </a:solidFill>
                  </a:endParaRPr>
                </a:p>
              </p:txBody>
            </p:sp>
          </p:grpSp>
          <p:sp>
            <p:nvSpPr>
              <p:cNvPr id="225" name="Freeform 5"/>
              <p:cNvSpPr>
                <a:spLocks noChangeAspect="1"/>
              </p:cNvSpPr>
              <p:nvPr/>
            </p:nvSpPr>
            <p:spPr bwMode="auto">
              <a:xfrm>
                <a:off x="5793441" y="2127444"/>
                <a:ext cx="1763319" cy="204329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4"/>
                </a:solidFill>
              </a:ln>
            </p:spPr>
            <p:txBody>
              <a:bodyPr vert="horz" wrap="square" lIns="91440" tIns="45720" rIns="91440" bIns="45720" numCol="1" anchor="t" anchorCtr="0" compatLnSpc="1">
                <a:prstTxWarp prst="textNoShape">
                  <a:avLst/>
                </a:prstTxWarp>
              </a:bodyPr>
              <a:lstStyle/>
              <a:p>
                <a:endParaRPr lang="en-GB"/>
              </a:p>
            </p:txBody>
          </p:sp>
        </p:grpSp>
        <p:sp>
          <p:nvSpPr>
            <p:cNvPr id="80" name="Freeform 5">
              <a:hlinkClick r:id="rId19" action="ppaction://hlinksldjump"/>
            </p:cNvPr>
            <p:cNvSpPr>
              <a:spLocks noChangeAspect="1"/>
            </p:cNvSpPr>
            <p:nvPr/>
          </p:nvSpPr>
          <p:spPr bwMode="auto">
            <a:xfrm>
              <a:off x="5839953" y="2195533"/>
              <a:ext cx="1658047" cy="192130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82" name="Group 81"/>
          <p:cNvGrpSpPr/>
          <p:nvPr/>
        </p:nvGrpSpPr>
        <p:grpSpPr>
          <a:xfrm>
            <a:off x="1913361" y="1130188"/>
            <a:ext cx="1685880" cy="1733725"/>
            <a:chOff x="1654970" y="1162512"/>
            <a:chExt cx="1685880" cy="1617648"/>
          </a:xfrm>
        </p:grpSpPr>
        <p:grpSp>
          <p:nvGrpSpPr>
            <p:cNvPr id="83" name="Group 82"/>
            <p:cNvGrpSpPr/>
            <p:nvPr/>
          </p:nvGrpSpPr>
          <p:grpSpPr>
            <a:xfrm>
              <a:off x="1654970" y="1162512"/>
              <a:ext cx="1685880" cy="1617648"/>
              <a:chOff x="1654970" y="1162512"/>
              <a:chExt cx="1685880" cy="1617648"/>
            </a:xfrm>
          </p:grpSpPr>
          <p:sp>
            <p:nvSpPr>
              <p:cNvPr id="85" name="Oval 84"/>
              <p:cNvSpPr/>
              <p:nvPr/>
            </p:nvSpPr>
            <p:spPr>
              <a:xfrm flipV="1">
                <a:off x="2457841" y="2274680"/>
                <a:ext cx="90326" cy="90517"/>
              </a:xfrm>
              <a:prstGeom prst="ellipse">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86" name="Freeform 5"/>
              <p:cNvSpPr>
                <a:spLocks noChangeAspect="1"/>
              </p:cNvSpPr>
              <p:nvPr/>
            </p:nvSpPr>
            <p:spPr bwMode="auto">
              <a:xfrm>
                <a:off x="1654970" y="1162512"/>
                <a:ext cx="1685880" cy="161764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grpSp>
        <p:sp>
          <p:nvSpPr>
            <p:cNvPr id="84" name="Freeform 5">
              <a:hlinkClick r:id="rId20" action="ppaction://hlinksldjump"/>
            </p:cNvPr>
            <p:cNvSpPr>
              <a:spLocks noChangeAspect="1"/>
            </p:cNvSpPr>
            <p:nvPr/>
          </p:nvSpPr>
          <p:spPr bwMode="auto">
            <a:xfrm>
              <a:off x="1726731" y="1231367"/>
              <a:ext cx="1542359" cy="1479936"/>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87" name="Group 86"/>
          <p:cNvGrpSpPr/>
          <p:nvPr/>
        </p:nvGrpSpPr>
        <p:grpSpPr>
          <a:xfrm>
            <a:off x="1938303" y="2542164"/>
            <a:ext cx="1920945" cy="2031085"/>
            <a:chOff x="1715929" y="2470801"/>
            <a:chExt cx="1920945" cy="2031085"/>
          </a:xfrm>
        </p:grpSpPr>
        <p:sp>
          <p:nvSpPr>
            <p:cNvPr id="88" name="Oval 87"/>
            <p:cNvSpPr/>
            <p:nvPr/>
          </p:nvSpPr>
          <p:spPr>
            <a:xfrm>
              <a:off x="2290383" y="275085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9" name="Group 88"/>
            <p:cNvGrpSpPr/>
            <p:nvPr/>
          </p:nvGrpSpPr>
          <p:grpSpPr>
            <a:xfrm>
              <a:off x="2678233" y="3035330"/>
              <a:ext cx="732338" cy="1105781"/>
              <a:chOff x="2678233" y="3035331"/>
              <a:chExt cx="732338" cy="1105780"/>
            </a:xfrm>
          </p:grpSpPr>
          <p:sp>
            <p:nvSpPr>
              <p:cNvPr id="95" name="Oval 94"/>
              <p:cNvSpPr/>
              <p:nvPr/>
            </p:nvSpPr>
            <p:spPr>
              <a:xfrm>
                <a:off x="2748489" y="303533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5" name="Oval 104"/>
              <p:cNvSpPr/>
              <p:nvPr/>
            </p:nvSpPr>
            <p:spPr>
              <a:xfrm>
                <a:off x="2678233" y="3152887"/>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6" name="Oval 105"/>
              <p:cNvSpPr/>
              <p:nvPr/>
            </p:nvSpPr>
            <p:spPr>
              <a:xfrm>
                <a:off x="3338571" y="3345240"/>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7" name="Oval 106"/>
              <p:cNvSpPr/>
              <p:nvPr/>
            </p:nvSpPr>
            <p:spPr>
              <a:xfrm>
                <a:off x="3218727" y="385017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8" name="Oval 107"/>
              <p:cNvSpPr/>
              <p:nvPr/>
            </p:nvSpPr>
            <p:spPr>
              <a:xfrm>
                <a:off x="2917345" y="38028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09" name="Oval 108"/>
              <p:cNvSpPr/>
              <p:nvPr/>
            </p:nvSpPr>
            <p:spPr>
              <a:xfrm>
                <a:off x="3037143" y="4069111"/>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sp>
          <p:nvSpPr>
            <p:cNvPr id="90" name="Oval 89"/>
            <p:cNvSpPr/>
            <p:nvPr/>
          </p:nvSpPr>
          <p:spPr>
            <a:xfrm>
              <a:off x="2593887" y="295101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91" name="Oval 90"/>
            <p:cNvSpPr/>
            <p:nvPr/>
          </p:nvSpPr>
          <p:spPr>
            <a:xfrm>
              <a:off x="2548167" y="2905299"/>
              <a:ext cx="72000" cy="72000"/>
            </a:xfrm>
            <a:prstGeom prst="ellipse">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92" name="Group 91"/>
            <p:cNvGrpSpPr/>
            <p:nvPr/>
          </p:nvGrpSpPr>
          <p:grpSpPr>
            <a:xfrm>
              <a:off x="1715929" y="2470801"/>
              <a:ext cx="1920945" cy="2031085"/>
              <a:chOff x="2313908" y="2815162"/>
              <a:chExt cx="1455606" cy="1686723"/>
            </a:xfrm>
          </p:grpSpPr>
          <p:sp>
            <p:nvSpPr>
              <p:cNvPr id="93" name="Freeform 5"/>
              <p:cNvSpPr>
                <a:spLocks noChangeAspect="1"/>
              </p:cNvSpPr>
              <p:nvPr/>
            </p:nvSpPr>
            <p:spPr bwMode="auto">
              <a:xfrm>
                <a:off x="2313908" y="2815162"/>
                <a:ext cx="1455606" cy="16867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3"/>
                </a:solidFill>
              </a:ln>
            </p:spPr>
            <p:txBody>
              <a:bodyPr vert="horz" wrap="square" lIns="91440" tIns="45720" rIns="91440" bIns="45720" numCol="1" anchor="t" anchorCtr="0" compatLnSpc="1">
                <a:prstTxWarp prst="textNoShape">
                  <a:avLst/>
                </a:prstTxWarp>
              </a:bodyPr>
              <a:lstStyle/>
              <a:p>
                <a:endParaRPr lang="en-GB"/>
              </a:p>
            </p:txBody>
          </p:sp>
          <p:sp>
            <p:nvSpPr>
              <p:cNvPr id="94" name="Freeform 5">
                <a:hlinkClick r:id="rId21" action="ppaction://hlinksldjump"/>
              </p:cNvPr>
              <p:cNvSpPr>
                <a:spLocks noChangeAspect="1"/>
              </p:cNvSpPr>
              <p:nvPr/>
            </p:nvSpPr>
            <p:spPr bwMode="auto">
              <a:xfrm>
                <a:off x="2357359" y="2865512"/>
                <a:ext cx="1368704" cy="158602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a:noFill/>
              </a:ln>
            </p:spPr>
            <p:txBody>
              <a:bodyPr vert="horz" wrap="square" lIns="91440" tIns="45720" rIns="91440" bIns="45720" numCol="1" anchor="t" anchorCtr="0" compatLnSpc="1">
                <a:prstTxWarp prst="textNoShape">
                  <a:avLst/>
                </a:prstTxWarp>
              </a:bodyPr>
              <a:lstStyle/>
              <a:p>
                <a:endParaRPr lang="en-GB"/>
              </a:p>
            </p:txBody>
          </p:sp>
        </p:grpSp>
      </p:grpSp>
      <p:grpSp>
        <p:nvGrpSpPr>
          <p:cNvPr id="100" name="Group 99"/>
          <p:cNvGrpSpPr>
            <a:grpSpLocks noChangeAspect="1"/>
          </p:cNvGrpSpPr>
          <p:nvPr/>
        </p:nvGrpSpPr>
        <p:grpSpPr>
          <a:xfrm>
            <a:off x="2061395" y="1607418"/>
            <a:ext cx="144000" cy="144134"/>
            <a:chOff x="5689078" y="733467"/>
            <a:chExt cx="440657" cy="441067"/>
          </a:xfrm>
        </p:grpSpPr>
        <p:grpSp>
          <p:nvGrpSpPr>
            <p:cNvPr id="101" name="Group 4"/>
            <p:cNvGrpSpPr>
              <a:grpSpLocks noChangeAspect="1"/>
            </p:cNvGrpSpPr>
            <p:nvPr/>
          </p:nvGrpSpPr>
          <p:grpSpPr bwMode="auto">
            <a:xfrm>
              <a:off x="5689078" y="733467"/>
              <a:ext cx="440657" cy="441067"/>
              <a:chOff x="1804" y="543"/>
              <a:chExt cx="2152" cy="2154"/>
            </a:xfrm>
          </p:grpSpPr>
          <p:sp>
            <p:nvSpPr>
              <p:cNvPr id="10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2" name="Oval 5">
              <a:hlinkClick r:id="rId20"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0" name="Group 139"/>
          <p:cNvGrpSpPr>
            <a:grpSpLocks noChangeAspect="1"/>
          </p:cNvGrpSpPr>
          <p:nvPr/>
        </p:nvGrpSpPr>
        <p:grpSpPr>
          <a:xfrm>
            <a:off x="2051559" y="3116115"/>
            <a:ext cx="144000" cy="144134"/>
            <a:chOff x="5689078" y="733467"/>
            <a:chExt cx="440657" cy="441067"/>
          </a:xfrm>
        </p:grpSpPr>
        <p:grpSp>
          <p:nvGrpSpPr>
            <p:cNvPr id="141" name="Group 4"/>
            <p:cNvGrpSpPr>
              <a:grpSpLocks noChangeAspect="1"/>
            </p:cNvGrpSpPr>
            <p:nvPr/>
          </p:nvGrpSpPr>
          <p:grpSpPr bwMode="auto">
            <a:xfrm>
              <a:off x="5689078" y="733467"/>
              <a:ext cx="440657" cy="441067"/>
              <a:chOff x="1804" y="543"/>
              <a:chExt cx="2152" cy="2154"/>
            </a:xfrm>
          </p:grpSpPr>
          <p:sp>
            <p:nvSpPr>
              <p:cNvPr id="143"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42" name="Oval 5">
              <a:hlinkClick r:id="rId21"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8" name="Group 147"/>
          <p:cNvGrpSpPr>
            <a:grpSpLocks noChangeAspect="1"/>
          </p:cNvGrpSpPr>
          <p:nvPr/>
        </p:nvGrpSpPr>
        <p:grpSpPr>
          <a:xfrm>
            <a:off x="3947977" y="1987182"/>
            <a:ext cx="144000" cy="144134"/>
            <a:chOff x="5689078" y="733467"/>
            <a:chExt cx="440657" cy="441067"/>
          </a:xfrm>
        </p:grpSpPr>
        <p:grpSp>
          <p:nvGrpSpPr>
            <p:cNvPr id="149" name="Group 4"/>
            <p:cNvGrpSpPr>
              <a:grpSpLocks noChangeAspect="1"/>
            </p:cNvGrpSpPr>
            <p:nvPr/>
          </p:nvGrpSpPr>
          <p:grpSpPr bwMode="auto">
            <a:xfrm>
              <a:off x="5689078" y="733467"/>
              <a:ext cx="440657" cy="441067"/>
              <a:chOff x="1804" y="543"/>
              <a:chExt cx="2152" cy="2154"/>
            </a:xfrm>
          </p:grpSpPr>
          <p:sp>
            <p:nvSpPr>
              <p:cNvPr id="151"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0" name="Oval 5">
              <a:hlinkClick r:id="rId17"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56" name="Group 155"/>
          <p:cNvGrpSpPr>
            <a:grpSpLocks noChangeAspect="1"/>
          </p:cNvGrpSpPr>
          <p:nvPr/>
        </p:nvGrpSpPr>
        <p:grpSpPr>
          <a:xfrm>
            <a:off x="7511524" y="2764979"/>
            <a:ext cx="144000" cy="144134"/>
            <a:chOff x="5689078" y="733467"/>
            <a:chExt cx="440657" cy="441067"/>
          </a:xfrm>
        </p:grpSpPr>
        <p:grpSp>
          <p:nvGrpSpPr>
            <p:cNvPr id="157" name="Group 4"/>
            <p:cNvGrpSpPr>
              <a:grpSpLocks noChangeAspect="1"/>
            </p:cNvGrpSpPr>
            <p:nvPr/>
          </p:nvGrpSpPr>
          <p:grpSpPr bwMode="auto">
            <a:xfrm>
              <a:off x="5689078" y="733467"/>
              <a:ext cx="440657" cy="441067"/>
              <a:chOff x="1804" y="543"/>
              <a:chExt cx="2152" cy="2154"/>
            </a:xfrm>
          </p:grpSpPr>
          <p:sp>
            <p:nvSpPr>
              <p:cNvPr id="15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0" name="Oval 5"/>
              <p:cNvSpPr>
                <a:spLocks noChangeArrowheads="1"/>
              </p:cNvSpPr>
              <p:nvPr/>
            </p:nvSpPr>
            <p:spPr bwMode="auto">
              <a:xfrm>
                <a:off x="1804" y="543"/>
                <a:ext cx="2152" cy="2152"/>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8" name="Oval 5">
              <a:hlinkClick r:id="rId19" action="ppaction://hlinksldjump"/>
            </p:cNvPr>
            <p:cNvSpPr>
              <a:spLocks noChangeArrowheads="1"/>
            </p:cNvSpPr>
            <p:nvPr/>
          </p:nvSpPr>
          <p:spPr bwMode="auto">
            <a:xfrm>
              <a:off x="5689078" y="733467"/>
              <a:ext cx="440657" cy="440657"/>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28" name="Chevron 127">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4" name="Chevron 123">
            <a:hlinkClick r:id="rId14" action="ppaction://hlinksldjump"/>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125" name="TextBox 124"/>
          <p:cNvSpPr txBox="1"/>
          <p:nvPr/>
        </p:nvSpPr>
        <p:spPr>
          <a:xfrm rot="20845709">
            <a:off x="362721" y="3476974"/>
            <a:ext cx="1469598" cy="954107"/>
          </a:xfrm>
          <a:prstGeom prst="rect">
            <a:avLst/>
          </a:prstGeom>
          <a:noFill/>
        </p:spPr>
        <p:txBody>
          <a:bodyPr wrap="square" rtlCol="0">
            <a:spAutoFit/>
          </a:bodyPr>
          <a:lstStyle/>
          <a:p>
            <a:pPr algn="r"/>
            <a:r>
              <a:rPr lang="en-GB" sz="2800" dirty="0" smtClean="0">
                <a:solidFill>
                  <a:schemeClr val="bg1"/>
                </a:solidFill>
                <a:latin typeface="+mj-lt"/>
              </a:rPr>
              <a:t>AMÉRICA LATINA </a:t>
            </a:r>
            <a:endParaRPr lang="en-GB" sz="2800" dirty="0">
              <a:solidFill>
                <a:schemeClr val="bg1"/>
              </a:solidFill>
              <a:latin typeface="+mj-lt"/>
            </a:endParaRPr>
          </a:p>
        </p:txBody>
      </p:sp>
    </p:spTree>
    <p:custDataLst>
      <p:tags r:id="rId2"/>
    </p:custDataLst>
    <p:extLst>
      <p:ext uri="{BB962C8B-B14F-4D97-AF65-F5344CB8AC3E}">
        <p14:creationId xmlns:p14="http://schemas.microsoft.com/office/powerpoint/2010/main" val="1113605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3"/>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97053"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65965" y="139275"/>
            <a:ext cx="7609114" cy="857250"/>
          </a:xfrm>
        </p:spPr>
        <p:txBody>
          <a:bodyPr/>
          <a:lstStyle/>
          <a:p>
            <a:r>
              <a:rPr lang="es" sz="4000" dirty="0">
                <a:solidFill>
                  <a:prstClr val="white"/>
                </a:solidFill>
              </a:rPr>
              <a:t>América del Norte</a:t>
            </a:r>
            <a:br>
              <a:rPr lang="es" sz="4000" dirty="0">
                <a:solidFill>
                  <a:prstClr val="white"/>
                </a:solidFill>
              </a:rPr>
            </a:br>
            <a:r>
              <a:rPr lang="es" dirty="0">
                <a:solidFill>
                  <a:prstClr val="white"/>
                </a:solidFill>
              </a:rPr>
              <a:t>RESÚMENES REGIONALES</a:t>
            </a:r>
            <a:endParaRPr lang="en-GB" sz="4000" dirty="0"/>
          </a:p>
        </p:txBody>
      </p:sp>
      <p:grpSp>
        <p:nvGrpSpPr>
          <p:cNvPr id="37" name="Group 4"/>
          <p:cNvGrpSpPr>
            <a:grpSpLocks noChangeAspect="1"/>
          </p:cNvGrpSpPr>
          <p:nvPr/>
        </p:nvGrpSpPr>
        <p:grpSpPr bwMode="auto">
          <a:xfrm>
            <a:off x="2131612" y="1407517"/>
            <a:ext cx="715168" cy="632697"/>
            <a:chOff x="-1641" y="2025"/>
            <a:chExt cx="555" cy="491"/>
          </a:xfrm>
          <a:solidFill>
            <a:schemeClr val="accent5">
              <a:lumMod val="75000"/>
            </a:schemeClr>
          </a:solidFill>
        </p:grpSpPr>
        <p:sp>
          <p:nvSpPr>
            <p:cNvPr id="38" name="Freeform 5"/>
            <p:cNvSpPr>
              <a:spLocks/>
            </p:cNvSpPr>
            <p:nvPr userDrawn="1"/>
          </p:nvSpPr>
          <p:spPr bwMode="auto">
            <a:xfrm>
              <a:off x="-1641" y="2025"/>
              <a:ext cx="253" cy="491"/>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6"/>
            <p:cNvSpPr>
              <a:spLocks/>
            </p:cNvSpPr>
            <p:nvPr userDrawn="1"/>
          </p:nvSpPr>
          <p:spPr bwMode="auto">
            <a:xfrm>
              <a:off x="-1340" y="2025"/>
              <a:ext cx="254" cy="491"/>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1" name="Group 4"/>
          <p:cNvGrpSpPr>
            <a:grpSpLocks noChangeAspect="1"/>
          </p:cNvGrpSpPr>
          <p:nvPr/>
        </p:nvGrpSpPr>
        <p:grpSpPr bwMode="auto">
          <a:xfrm rot="10800000">
            <a:off x="2978434" y="3164170"/>
            <a:ext cx="390810" cy="345742"/>
            <a:chOff x="-1641" y="2025"/>
            <a:chExt cx="555" cy="491"/>
          </a:xfrm>
          <a:solidFill>
            <a:schemeClr val="accent5">
              <a:lumMod val="75000"/>
            </a:schemeClr>
          </a:solidFill>
        </p:grpSpPr>
        <p:sp>
          <p:nvSpPr>
            <p:cNvPr id="42" name="Freeform 5"/>
            <p:cNvSpPr>
              <a:spLocks/>
            </p:cNvSpPr>
            <p:nvPr userDrawn="1"/>
          </p:nvSpPr>
          <p:spPr bwMode="auto">
            <a:xfrm>
              <a:off x="-1641" y="2025"/>
              <a:ext cx="253" cy="491"/>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6"/>
            <p:cNvSpPr>
              <a:spLocks/>
            </p:cNvSpPr>
            <p:nvPr userDrawn="1"/>
          </p:nvSpPr>
          <p:spPr bwMode="auto">
            <a:xfrm>
              <a:off x="-1340" y="2025"/>
              <a:ext cx="254" cy="491"/>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4" name="Snip Single Corner Rectangle 43"/>
          <p:cNvSpPr/>
          <p:nvPr/>
        </p:nvSpPr>
        <p:spPr>
          <a:xfrm rot="10800000">
            <a:off x="6187901" y="0"/>
            <a:ext cx="2709526" cy="4607472"/>
          </a:xfrm>
          <a:prstGeom prst="snip1Rect">
            <a:avLst>
              <a:gd name="adj" fmla="val 7084"/>
            </a:avLst>
          </a:prstGeom>
          <a:solidFill>
            <a:schemeClr val="accent5"/>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48" name="Freeform 5"/>
          <p:cNvSpPr>
            <a:spLocks/>
          </p:cNvSpPr>
          <p:nvPr/>
        </p:nvSpPr>
        <p:spPr bwMode="auto">
          <a:xfrm>
            <a:off x="6219757" y="1212279"/>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5">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49" name="Freeform 6"/>
          <p:cNvSpPr>
            <a:spLocks/>
          </p:cNvSpPr>
          <p:nvPr/>
        </p:nvSpPr>
        <p:spPr bwMode="auto">
          <a:xfrm>
            <a:off x="6339750" y="1212279"/>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5">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0" name="Freeform 5"/>
          <p:cNvSpPr>
            <a:spLocks/>
          </p:cNvSpPr>
          <p:nvPr/>
        </p:nvSpPr>
        <p:spPr bwMode="auto">
          <a:xfrm>
            <a:off x="6219757" y="1929829"/>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5">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1" name="Freeform 6"/>
          <p:cNvSpPr>
            <a:spLocks/>
          </p:cNvSpPr>
          <p:nvPr/>
        </p:nvSpPr>
        <p:spPr bwMode="auto">
          <a:xfrm>
            <a:off x="6339750" y="1929829"/>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5">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2" name="Freeform 5"/>
          <p:cNvSpPr>
            <a:spLocks/>
          </p:cNvSpPr>
          <p:nvPr/>
        </p:nvSpPr>
        <p:spPr bwMode="auto">
          <a:xfrm>
            <a:off x="6219757" y="2786413"/>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5">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3" name="Freeform 6"/>
          <p:cNvSpPr>
            <a:spLocks/>
          </p:cNvSpPr>
          <p:nvPr/>
        </p:nvSpPr>
        <p:spPr bwMode="auto">
          <a:xfrm>
            <a:off x="6339750" y="2786413"/>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5">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4" name="Freeform 5"/>
          <p:cNvSpPr>
            <a:spLocks/>
          </p:cNvSpPr>
          <p:nvPr/>
        </p:nvSpPr>
        <p:spPr bwMode="auto">
          <a:xfrm>
            <a:off x="6210338" y="3521765"/>
            <a:ext cx="100858" cy="195736"/>
          </a:xfrm>
          <a:custGeom>
            <a:avLst/>
            <a:gdLst>
              <a:gd name="T0" fmla="*/ 0 w 106"/>
              <a:gd name="T1" fmla="*/ 205 h 205"/>
              <a:gd name="T2" fmla="*/ 0 w 106"/>
              <a:gd name="T3" fmla="*/ 148 h 205"/>
              <a:gd name="T4" fmla="*/ 11 w 106"/>
              <a:gd name="T5" fmla="*/ 75 h 205"/>
              <a:gd name="T6" fmla="*/ 48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8" y="27"/>
                </a:cubicBezTo>
                <a:cubicBezTo>
                  <a:pt x="65" y="14"/>
                  <a:pt x="84" y="5"/>
                  <a:pt x="106" y="0"/>
                </a:cubicBezTo>
                <a:cubicBezTo>
                  <a:pt x="106" y="46"/>
                  <a:pt x="106" y="46"/>
                  <a:pt x="106" y="46"/>
                </a:cubicBezTo>
                <a:cubicBezTo>
                  <a:pt x="91" y="55"/>
                  <a:pt x="82" y="66"/>
                  <a:pt x="80" y="81"/>
                </a:cubicBezTo>
                <a:cubicBezTo>
                  <a:pt x="106" y="81"/>
                  <a:pt x="106" y="81"/>
                  <a:pt x="106" y="81"/>
                </a:cubicBezTo>
                <a:cubicBezTo>
                  <a:pt x="106" y="205"/>
                  <a:pt x="106" y="205"/>
                  <a:pt x="106" y="205"/>
                </a:cubicBezTo>
                <a:lnTo>
                  <a:pt x="0" y="205"/>
                </a:lnTo>
                <a:close/>
              </a:path>
            </a:pathLst>
          </a:custGeom>
          <a:solidFill>
            <a:schemeClr val="accent5">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55" name="Freeform 6"/>
          <p:cNvSpPr>
            <a:spLocks/>
          </p:cNvSpPr>
          <p:nvPr/>
        </p:nvSpPr>
        <p:spPr bwMode="auto">
          <a:xfrm>
            <a:off x="6330331" y="3521765"/>
            <a:ext cx="101257" cy="195736"/>
          </a:xfrm>
          <a:custGeom>
            <a:avLst/>
            <a:gdLst>
              <a:gd name="T0" fmla="*/ 0 w 106"/>
              <a:gd name="T1" fmla="*/ 205 h 205"/>
              <a:gd name="T2" fmla="*/ 0 w 106"/>
              <a:gd name="T3" fmla="*/ 148 h 205"/>
              <a:gd name="T4" fmla="*/ 11 w 106"/>
              <a:gd name="T5" fmla="*/ 75 h 205"/>
              <a:gd name="T6" fmla="*/ 47 w 106"/>
              <a:gd name="T7" fmla="*/ 27 h 205"/>
              <a:gd name="T8" fmla="*/ 106 w 106"/>
              <a:gd name="T9" fmla="*/ 0 h 205"/>
              <a:gd name="T10" fmla="*/ 106 w 106"/>
              <a:gd name="T11" fmla="*/ 46 h 205"/>
              <a:gd name="T12" fmla="*/ 80 w 106"/>
              <a:gd name="T13" fmla="*/ 81 h 205"/>
              <a:gd name="T14" fmla="*/ 106 w 106"/>
              <a:gd name="T15" fmla="*/ 81 h 205"/>
              <a:gd name="T16" fmla="*/ 106 w 106"/>
              <a:gd name="T17" fmla="*/ 205 h 205"/>
              <a:gd name="T18" fmla="*/ 0 w 106"/>
              <a:gd name="T1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205">
                <a:moveTo>
                  <a:pt x="0" y="205"/>
                </a:moveTo>
                <a:cubicBezTo>
                  <a:pt x="0" y="148"/>
                  <a:pt x="0" y="148"/>
                  <a:pt x="0" y="148"/>
                </a:cubicBezTo>
                <a:cubicBezTo>
                  <a:pt x="0" y="119"/>
                  <a:pt x="4" y="94"/>
                  <a:pt x="11" y="75"/>
                </a:cubicBezTo>
                <a:cubicBezTo>
                  <a:pt x="18" y="56"/>
                  <a:pt x="30" y="40"/>
                  <a:pt x="47" y="27"/>
                </a:cubicBezTo>
                <a:cubicBezTo>
                  <a:pt x="65" y="14"/>
                  <a:pt x="84" y="5"/>
                  <a:pt x="106" y="0"/>
                </a:cubicBezTo>
                <a:cubicBezTo>
                  <a:pt x="106" y="46"/>
                  <a:pt x="106" y="46"/>
                  <a:pt x="106" y="46"/>
                </a:cubicBezTo>
                <a:cubicBezTo>
                  <a:pt x="90" y="55"/>
                  <a:pt x="82" y="66"/>
                  <a:pt x="80" y="81"/>
                </a:cubicBezTo>
                <a:cubicBezTo>
                  <a:pt x="106" y="81"/>
                  <a:pt x="106" y="81"/>
                  <a:pt x="106" y="81"/>
                </a:cubicBezTo>
                <a:cubicBezTo>
                  <a:pt x="106" y="205"/>
                  <a:pt x="106" y="205"/>
                  <a:pt x="106" y="205"/>
                </a:cubicBezTo>
                <a:lnTo>
                  <a:pt x="0" y="205"/>
                </a:lnTo>
                <a:close/>
              </a:path>
            </a:pathLst>
          </a:custGeom>
          <a:solidFill>
            <a:schemeClr val="accent5">
              <a:lumMod val="50000"/>
            </a:schemeClr>
          </a:solidFill>
          <a:ln>
            <a:noFill/>
          </a:ln>
          <a:extLst/>
        </p:spPr>
        <p:txBody>
          <a:bodyPr vert="horz" wrap="square" lIns="91440" tIns="45720" rIns="91440" bIns="45720" numCol="1" anchor="t" anchorCtr="0" compatLnSpc="1">
            <a:prstTxWarp prst="textNoShape">
              <a:avLst/>
            </a:prstTxWarp>
          </a:bodyPr>
          <a:lstStyle/>
          <a:p>
            <a:endParaRPr lang="en-GB"/>
          </a:p>
        </p:txBody>
      </p:sp>
      <p:sp>
        <p:nvSpPr>
          <p:cNvPr id="140" name="Rectangle 139"/>
          <p:cNvSpPr/>
          <p:nvPr/>
        </p:nvSpPr>
        <p:spPr>
          <a:xfrm>
            <a:off x="1" y="1047964"/>
            <a:ext cx="1843202" cy="1392584"/>
          </a:xfrm>
          <a:prstGeom prst="rect">
            <a:avLst/>
          </a:prstGeom>
          <a:solidFill>
            <a:srgbClr val="262626">
              <a:alpha val="89804"/>
            </a:srgbClr>
          </a:solidFill>
        </p:spPr>
        <p:txBody>
          <a:bodyPr wrap="square" lIns="540000" anchor="ctr">
            <a:noAutofit/>
          </a:bodyPr>
          <a:lstStyle/>
          <a:p>
            <a:pPr lvl="0"/>
            <a:r>
              <a:rPr lang="es" dirty="0">
                <a:solidFill>
                  <a:prstClr val="white"/>
                </a:solidFill>
                <a:latin typeface="Impact"/>
              </a:rPr>
              <a:t>POBLACIÓN DE EE.UU. Y Canadá</a:t>
            </a:r>
          </a:p>
          <a:p>
            <a:pPr lvl="0"/>
            <a:r>
              <a:rPr lang="es" sz="1100" dirty="0">
                <a:solidFill>
                  <a:prstClr val="white"/>
                </a:solidFill>
                <a:latin typeface="Impact"/>
              </a:rPr>
              <a:t>(Millones)</a:t>
            </a:r>
          </a:p>
          <a:p>
            <a:pPr lvl="0"/>
            <a:r>
              <a:rPr lang="es" sz="2800" dirty="0">
                <a:solidFill>
                  <a:srgbClr val="F72CAC">
                    <a:lumMod val="60000"/>
                    <a:lumOff val="40000"/>
                  </a:srgbClr>
                </a:solidFill>
                <a:latin typeface="Impact"/>
              </a:rPr>
              <a:t>351.307</a:t>
            </a:r>
          </a:p>
        </p:txBody>
      </p:sp>
      <p:sp>
        <p:nvSpPr>
          <p:cNvPr id="141" name="Rectangle 140"/>
          <p:cNvSpPr/>
          <p:nvPr/>
        </p:nvSpPr>
        <p:spPr>
          <a:xfrm>
            <a:off x="1" y="2681417"/>
            <a:ext cx="1843202" cy="1397372"/>
          </a:xfrm>
          <a:prstGeom prst="rect">
            <a:avLst/>
          </a:prstGeom>
          <a:solidFill>
            <a:srgbClr val="262626">
              <a:alpha val="89804"/>
            </a:srgbClr>
          </a:solidFill>
        </p:spPr>
        <p:txBody>
          <a:bodyPr wrap="square" lIns="540000" anchor="ctr">
            <a:noAutofit/>
          </a:bodyPr>
          <a:lstStyle/>
          <a:p>
            <a:pPr lvl="0"/>
            <a:r>
              <a:rPr lang="es" sz="1400" dirty="0">
                <a:solidFill>
                  <a:prstClr val="white"/>
                </a:solidFill>
                <a:latin typeface="Impact"/>
              </a:rPr>
              <a:t>NÚMERO DE ESTADOS DE EE.UU. REPRESENTADOS</a:t>
            </a:r>
          </a:p>
          <a:p>
            <a:pPr lvl="0">
              <a:lnSpc>
                <a:spcPct val="90000"/>
              </a:lnSpc>
            </a:pPr>
            <a:r>
              <a:rPr lang="es" sz="2800" dirty="0">
                <a:solidFill>
                  <a:srgbClr val="F72CAC">
                    <a:lumMod val="60000"/>
                    <a:lumOff val="40000"/>
                  </a:srgbClr>
                </a:solidFill>
                <a:latin typeface="Impact"/>
              </a:rPr>
              <a:t>12</a:t>
            </a:r>
          </a:p>
        </p:txBody>
      </p:sp>
      <p:sp>
        <p:nvSpPr>
          <p:cNvPr id="142" name="Chevron 141"/>
          <p:cNvSpPr/>
          <p:nvPr/>
        </p:nvSpPr>
        <p:spPr>
          <a:xfrm>
            <a:off x="114301" y="1509561"/>
            <a:ext cx="266700" cy="426791"/>
          </a:xfrm>
          <a:prstGeom prst="chevron">
            <a:avLst/>
          </a:prstGeom>
          <a:solidFill>
            <a:schemeClr val="accent5">
              <a:lumMod val="75000"/>
            </a:schemeClr>
          </a:solidFill>
        </p:spPr>
        <p:txBody>
          <a:bodyPr wrap="square" lIns="18000" rIns="18000" rtlCol="0" anchor="ctr">
            <a:spAutoFit/>
          </a:bodyPr>
          <a:lstStyle/>
          <a:p>
            <a:pPr marL="0" algn="ctr"/>
            <a:endParaRPr lang="en-GB" sz="900" b="1" kern="0" cap="all" dirty="0">
              <a:solidFill>
                <a:schemeClr val="bg1"/>
              </a:solidFill>
            </a:endParaRPr>
          </a:p>
        </p:txBody>
      </p:sp>
      <p:sp>
        <p:nvSpPr>
          <p:cNvPr id="143" name="Chevron 142"/>
          <p:cNvSpPr/>
          <p:nvPr/>
        </p:nvSpPr>
        <p:spPr>
          <a:xfrm>
            <a:off x="114301" y="3094974"/>
            <a:ext cx="266700" cy="426791"/>
          </a:xfrm>
          <a:prstGeom prst="chevron">
            <a:avLst/>
          </a:prstGeom>
          <a:solidFill>
            <a:schemeClr val="accent5">
              <a:lumMod val="75000"/>
            </a:schemeClr>
          </a:solidFill>
        </p:spPr>
        <p:txBody>
          <a:bodyPr wrap="square" lIns="18000" rIns="18000" rtlCol="0" anchor="ctr">
            <a:spAutoFit/>
          </a:bodyPr>
          <a:lstStyle/>
          <a:p>
            <a:pPr marL="0" algn="ctr"/>
            <a:endParaRPr lang="en-GB" sz="900" b="1" kern="0" cap="all" dirty="0">
              <a:solidFill>
                <a:schemeClr val="bg1"/>
              </a:solidFill>
            </a:endParaRPr>
          </a:p>
        </p:txBody>
      </p:sp>
      <p:grpSp>
        <p:nvGrpSpPr>
          <p:cNvPr id="107" name="Group 106"/>
          <p:cNvGrpSpPr/>
          <p:nvPr/>
        </p:nvGrpSpPr>
        <p:grpSpPr>
          <a:xfrm>
            <a:off x="3509154" y="1171013"/>
            <a:ext cx="2467012" cy="2670279"/>
            <a:chOff x="1611426" y="1199861"/>
            <a:chExt cx="1779681" cy="1617648"/>
          </a:xfrm>
        </p:grpSpPr>
        <p:pic>
          <p:nvPicPr>
            <p:cNvPr id="108" name="Picture 107"/>
            <p:cNvPicPr>
              <a:picLocks noChangeAspect="1"/>
            </p:cNvPicPr>
            <p:nvPr/>
          </p:nvPicPr>
          <p:blipFill rotWithShape="1">
            <a:blip r:embed="rId7" cstate="screen">
              <a:extLst>
                <a:ext uri="{28A0092B-C50C-407E-A947-70E740481C1C}">
                  <a14:useLocalDpi xmlns:a14="http://schemas.microsoft.com/office/drawing/2010/main"/>
                </a:ext>
              </a:extLst>
            </a:blip>
            <a:srcRect t="-985"/>
            <a:stretch/>
          </p:blipFill>
          <p:spPr>
            <a:xfrm>
              <a:off x="1611426" y="1545773"/>
              <a:ext cx="1740771" cy="1119667"/>
            </a:xfrm>
            <a:prstGeom prst="rect">
              <a:avLst/>
            </a:prstGeom>
          </p:spPr>
        </p:pic>
        <p:grpSp>
          <p:nvGrpSpPr>
            <p:cNvPr id="110" name="Group 109"/>
            <p:cNvGrpSpPr/>
            <p:nvPr/>
          </p:nvGrpSpPr>
          <p:grpSpPr>
            <a:xfrm>
              <a:off x="1705227" y="1199861"/>
              <a:ext cx="1685880" cy="1617648"/>
              <a:chOff x="1654970" y="1162512"/>
              <a:chExt cx="1685880" cy="1617648"/>
            </a:xfrm>
          </p:grpSpPr>
          <p:sp>
            <p:nvSpPr>
              <p:cNvPr id="112" name="Oval 111"/>
              <p:cNvSpPr/>
              <p:nvPr/>
            </p:nvSpPr>
            <p:spPr>
              <a:xfrm flipV="1">
                <a:off x="2457841" y="2274680"/>
                <a:ext cx="90326" cy="90517"/>
              </a:xfrm>
              <a:prstGeom prst="ellipse">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113" name="Freeform 5"/>
              <p:cNvSpPr>
                <a:spLocks noChangeAspect="1"/>
              </p:cNvSpPr>
              <p:nvPr/>
            </p:nvSpPr>
            <p:spPr bwMode="auto">
              <a:xfrm>
                <a:off x="1654970" y="1162512"/>
                <a:ext cx="1685880" cy="161764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grpSp>
      </p:grpSp>
      <p:sp>
        <p:nvSpPr>
          <p:cNvPr id="64" name="Chevron 63">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6" name="Chevron 65">
            <a:hlinkClick r:id="" action="ppaction://hlinkshowjump?jump=previousslide"/>
          </p:cNvPr>
          <p:cNvSpPr/>
          <p:nvPr/>
        </p:nvSpPr>
        <p:spPr>
          <a:xfrm rot="10800000">
            <a:off x="69651" y="245959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2" name="TextBox 61"/>
          <p:cNvSpPr txBox="1"/>
          <p:nvPr/>
        </p:nvSpPr>
        <p:spPr>
          <a:xfrm rot="21312069">
            <a:off x="1877179" y="2062476"/>
            <a:ext cx="2175552" cy="535531"/>
          </a:xfrm>
          <a:prstGeom prst="rect">
            <a:avLst/>
          </a:prstGeom>
          <a:noFill/>
        </p:spPr>
        <p:txBody>
          <a:bodyPr wrap="square" rtlCol="0">
            <a:spAutoFit/>
          </a:bodyPr>
          <a:lstStyle/>
          <a:p>
            <a:pPr algn="l" rtl="0">
              <a:lnSpc>
                <a:spcPct val="80000"/>
              </a:lnSpc>
            </a:pPr>
            <a:r>
              <a:rPr lang="es" b="0" i="0" u="none" cap="all" dirty="0">
                <a:solidFill>
                  <a:schemeClr val="bg2"/>
                </a:solidFill>
                <a:latin typeface="+mj-lt"/>
              </a:rPr>
              <a:t>La selección masculina de EE.UU.</a:t>
            </a:r>
            <a:endParaRPr lang="es" sz="1050" dirty="0">
              <a:solidFill>
                <a:schemeClr val="bg2"/>
              </a:solidFill>
            </a:endParaRPr>
          </a:p>
        </p:txBody>
      </p:sp>
      <p:sp>
        <p:nvSpPr>
          <p:cNvPr id="65" name="TextBox 64"/>
          <p:cNvSpPr txBox="1"/>
          <p:nvPr/>
        </p:nvSpPr>
        <p:spPr>
          <a:xfrm>
            <a:off x="2081186" y="2560202"/>
            <a:ext cx="1375242" cy="646331"/>
          </a:xfrm>
          <a:prstGeom prst="rect">
            <a:avLst/>
          </a:prstGeom>
          <a:noFill/>
        </p:spPr>
        <p:txBody>
          <a:bodyPr wrap="square" rtlCol="0">
            <a:spAutoFit/>
          </a:bodyPr>
          <a:lstStyle/>
          <a:p>
            <a:pPr algn="l" rtl="0"/>
            <a:r>
              <a:rPr lang="es" sz="900" b="0" i="0" u="none" dirty="0">
                <a:solidFill>
                  <a:schemeClr val="bg2"/>
                </a:solidFill>
              </a:rPr>
              <a:t>cuenta con un </a:t>
            </a:r>
            <a:r>
              <a:rPr lang="es" sz="900" b="0" i="0" u="none" dirty="0" smtClean="0">
                <a:solidFill>
                  <a:schemeClr val="bg2"/>
                </a:solidFill>
              </a:rPr>
              <a:t>Soccer Power Index del </a:t>
            </a:r>
            <a:r>
              <a:rPr lang="es" sz="900" b="0" i="0" u="none" dirty="0">
                <a:solidFill>
                  <a:schemeClr val="bg2"/>
                </a:solidFill>
              </a:rPr>
              <a:t>39,3 % para superar la fase de grupos</a:t>
            </a:r>
            <a:endParaRPr lang="es" sz="900" dirty="0">
              <a:solidFill>
                <a:schemeClr val="bg2"/>
              </a:solidFill>
            </a:endParaRPr>
          </a:p>
        </p:txBody>
      </p:sp>
      <p:sp>
        <p:nvSpPr>
          <p:cNvPr id="67" name="TextBox 66"/>
          <p:cNvSpPr txBox="1"/>
          <p:nvPr/>
        </p:nvSpPr>
        <p:spPr>
          <a:xfrm>
            <a:off x="6423576" y="1192074"/>
            <a:ext cx="2362286" cy="430887"/>
          </a:xfrm>
          <a:prstGeom prst="rect">
            <a:avLst/>
          </a:prstGeom>
          <a:noFill/>
        </p:spPr>
        <p:txBody>
          <a:bodyPr wrap="square" rtlCol="0">
            <a:spAutoFit/>
          </a:bodyPr>
          <a:lstStyle/>
          <a:p>
            <a:pPr lvl="0" algn="l" rtl="0"/>
            <a:r>
              <a:rPr lang="es" sz="1200" b="0" i="0" u="none" cap="all">
                <a:solidFill>
                  <a:schemeClr val="bg2"/>
                </a:solidFill>
                <a:latin typeface="+mj-lt"/>
              </a:rPr>
              <a:t>La selección de EE.UU.</a:t>
            </a:r>
            <a:r>
              <a:rPr lang="es" sz="1200" b="0" i="0" u="none">
                <a:solidFill>
                  <a:schemeClr val="bg2"/>
                </a:solidFill>
                <a:latin typeface="+mj-lt"/>
              </a:rPr>
              <a:t> </a:t>
            </a:r>
            <a:r>
              <a:rPr lang="es" sz="1000" b="0" i="0" u="none">
                <a:solidFill>
                  <a:schemeClr val="bg2"/>
                </a:solidFill>
              </a:rPr>
              <a:t>ha participado en nueve Copas Mundiales y su mejor clasificación fue como terceros en 1930</a:t>
            </a:r>
            <a:endParaRPr lang="es" sz="1000" dirty="0">
              <a:solidFill>
                <a:srgbClr val="FFFFFF"/>
              </a:solidFill>
            </a:endParaRPr>
          </a:p>
        </p:txBody>
      </p:sp>
      <p:sp>
        <p:nvSpPr>
          <p:cNvPr id="68" name="TextBox 67"/>
          <p:cNvSpPr txBox="1"/>
          <p:nvPr/>
        </p:nvSpPr>
        <p:spPr>
          <a:xfrm>
            <a:off x="6441008" y="1883724"/>
            <a:ext cx="2344854" cy="692497"/>
          </a:xfrm>
          <a:prstGeom prst="rect">
            <a:avLst/>
          </a:prstGeom>
          <a:noFill/>
        </p:spPr>
        <p:txBody>
          <a:bodyPr wrap="square" rtlCol="0">
            <a:spAutoFit/>
          </a:bodyPr>
          <a:lstStyle/>
          <a:p>
            <a:pPr algn="l" rtl="0"/>
            <a:r>
              <a:rPr lang="es" sz="1200" b="0" i="0" u="none" cap="all" dirty="0">
                <a:solidFill>
                  <a:schemeClr val="bg2"/>
                </a:solidFill>
                <a:latin typeface="+mj-lt"/>
              </a:rPr>
              <a:t>La selección de EE.UU.</a:t>
            </a:r>
            <a:r>
              <a:rPr lang="es" sz="900" b="0" i="0" u="none" dirty="0">
                <a:solidFill>
                  <a:schemeClr val="bg2"/>
                </a:solidFill>
              </a:rPr>
              <a:t> </a:t>
            </a:r>
            <a:r>
              <a:rPr lang="es-ES_tradnl" sz="900" b="0" i="0" u="none" dirty="0" smtClean="0">
                <a:solidFill>
                  <a:schemeClr val="bg2"/>
                </a:solidFill>
              </a:rPr>
              <a:t>jugó </a:t>
            </a:r>
            <a:r>
              <a:rPr lang="es" sz="900" b="0" i="0" u="none" dirty="0" smtClean="0">
                <a:solidFill>
                  <a:schemeClr val="bg2"/>
                </a:solidFill>
              </a:rPr>
              <a:t>contra </a:t>
            </a:r>
            <a:r>
              <a:rPr lang="es" sz="900" b="0" i="0" u="none" dirty="0">
                <a:solidFill>
                  <a:schemeClr val="bg2"/>
                </a:solidFill>
              </a:rPr>
              <a:t>Alemania en la fase de grupos en 1998 y perdió 2-0. Su actual entrenador, Jurgen Klinsmann, marcó uno de los goles</a:t>
            </a:r>
            <a:endParaRPr lang="es" sz="900" dirty="0">
              <a:solidFill>
                <a:schemeClr val="bg2"/>
              </a:solidFill>
            </a:endParaRPr>
          </a:p>
        </p:txBody>
      </p:sp>
      <p:sp>
        <p:nvSpPr>
          <p:cNvPr id="69" name="TextBox 68"/>
          <p:cNvSpPr txBox="1"/>
          <p:nvPr/>
        </p:nvSpPr>
        <p:spPr>
          <a:xfrm>
            <a:off x="6423576" y="2763798"/>
            <a:ext cx="2362286" cy="584775"/>
          </a:xfrm>
          <a:prstGeom prst="rect">
            <a:avLst/>
          </a:prstGeom>
          <a:noFill/>
        </p:spPr>
        <p:txBody>
          <a:bodyPr wrap="square" rtlCol="0">
            <a:spAutoFit/>
          </a:bodyPr>
          <a:lstStyle/>
          <a:p>
            <a:pPr lvl="0" algn="l" rtl="0"/>
            <a:r>
              <a:rPr lang="es" sz="1000" b="0" i="0" u="none">
                <a:solidFill>
                  <a:srgbClr val="FFFFFF"/>
                </a:solidFill>
              </a:rPr>
              <a:t>Esta será la tercera Copa Mundial consecutiva en la que </a:t>
            </a:r>
            <a:r>
              <a:rPr lang="es" sz="1200" b="0" i="0" u="none">
                <a:solidFill>
                  <a:srgbClr val="FFFFFF"/>
                </a:solidFill>
                <a:latin typeface="+mj-lt"/>
              </a:rPr>
              <a:t>la selección de EE.UU. </a:t>
            </a:r>
            <a:r>
              <a:rPr lang="es" sz="1000" b="0" i="0" u="none">
                <a:solidFill>
                  <a:srgbClr val="FFFFFF"/>
                </a:solidFill>
              </a:rPr>
              <a:t>coincida con Ghana</a:t>
            </a:r>
            <a:endParaRPr lang="es" sz="1000" dirty="0">
              <a:solidFill>
                <a:srgbClr val="FFFFFF"/>
              </a:solidFill>
            </a:endParaRPr>
          </a:p>
        </p:txBody>
      </p:sp>
      <p:sp>
        <p:nvSpPr>
          <p:cNvPr id="70" name="TextBox 69"/>
          <p:cNvSpPr txBox="1"/>
          <p:nvPr/>
        </p:nvSpPr>
        <p:spPr>
          <a:xfrm>
            <a:off x="6423576" y="3586480"/>
            <a:ext cx="2362286" cy="584775"/>
          </a:xfrm>
          <a:prstGeom prst="rect">
            <a:avLst/>
          </a:prstGeom>
          <a:noFill/>
        </p:spPr>
        <p:txBody>
          <a:bodyPr wrap="square" rtlCol="0">
            <a:spAutoFit/>
          </a:bodyPr>
          <a:lstStyle/>
          <a:p>
            <a:pPr lvl="0" algn="l" rtl="0"/>
            <a:r>
              <a:rPr lang="es" sz="1200" b="0" i="0" u="none" cap="all">
                <a:solidFill>
                  <a:srgbClr val="FFFFFF"/>
                </a:solidFill>
                <a:latin typeface="Impact"/>
              </a:rPr>
              <a:t>La selección de EE.UU. </a:t>
            </a:r>
            <a:r>
              <a:rPr lang="es" sz="1000" b="0" i="0" u="none">
                <a:solidFill>
                  <a:srgbClr val="FFFFFF"/>
                </a:solidFill>
              </a:rPr>
              <a:t>tendrá el peor plan de viaje y deberá viajar más de 15.000 km entre partidos</a:t>
            </a:r>
            <a:endParaRPr lang="es" sz="1000" dirty="0">
              <a:solidFill>
                <a:srgbClr val="FFFFFF"/>
              </a:solidFill>
            </a:endParaRPr>
          </a:p>
        </p:txBody>
      </p:sp>
      <p:sp>
        <p:nvSpPr>
          <p:cNvPr id="71" name="Rectangle 70"/>
          <p:cNvSpPr/>
          <p:nvPr/>
        </p:nvSpPr>
        <p:spPr>
          <a:xfrm>
            <a:off x="6099232" y="499309"/>
            <a:ext cx="2566770" cy="349433"/>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rtl="0"/>
            <a:r>
              <a:rPr lang="es" b="0" i="0" u="none" dirty="0">
                <a:solidFill>
                  <a:schemeClr val="bg1"/>
                </a:solidFill>
                <a:latin typeface="+mj-lt"/>
              </a:rPr>
              <a:t>DATOS INTERESANTES</a:t>
            </a:r>
            <a:endParaRPr lang="es" dirty="0">
              <a:solidFill>
                <a:schemeClr val="bg1"/>
              </a:solidFill>
              <a:latin typeface="+mj-lt"/>
            </a:endParaRPr>
          </a:p>
        </p:txBody>
      </p:sp>
      <p:sp>
        <p:nvSpPr>
          <p:cNvPr id="84" name="TextBox 83"/>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grpSp>
        <p:nvGrpSpPr>
          <p:cNvPr id="85" name="Group 84"/>
          <p:cNvGrpSpPr/>
          <p:nvPr/>
        </p:nvGrpSpPr>
        <p:grpSpPr>
          <a:xfrm>
            <a:off x="869635" y="4734632"/>
            <a:ext cx="8274365" cy="424215"/>
            <a:chOff x="869635" y="4734632"/>
            <a:chExt cx="8274365" cy="424215"/>
          </a:xfrm>
        </p:grpSpPr>
        <p:grpSp>
          <p:nvGrpSpPr>
            <p:cNvPr id="86" name="Group 85"/>
            <p:cNvGrpSpPr/>
            <p:nvPr/>
          </p:nvGrpSpPr>
          <p:grpSpPr>
            <a:xfrm>
              <a:off x="1637994" y="4734632"/>
              <a:ext cx="7506006" cy="417693"/>
              <a:chOff x="1637994" y="4734632"/>
              <a:chExt cx="7506006" cy="417693"/>
            </a:xfrm>
          </p:grpSpPr>
          <p:grpSp>
            <p:nvGrpSpPr>
              <p:cNvPr id="88" name="Group 87"/>
              <p:cNvGrpSpPr/>
              <p:nvPr/>
            </p:nvGrpSpPr>
            <p:grpSpPr>
              <a:xfrm>
                <a:off x="1637994" y="4835525"/>
                <a:ext cx="7506006" cy="316800"/>
                <a:chOff x="1914453" y="4835525"/>
                <a:chExt cx="8255647" cy="316800"/>
              </a:xfrm>
            </p:grpSpPr>
            <p:sp>
              <p:nvSpPr>
                <p:cNvPr id="90" name="Rectangle 89">
                  <a:hlinkClick r:id="rId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1" name="Rectangle 90">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2" name="Rectangle 91">
                  <a:hlinkClick r:id="rId1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3" name="Rectangle 92">
                  <a:hlinkClick r:id="rId1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4" name="Rectangle 93">
                  <a:hlinkClick r:id="rId1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5" name="Rectangle 94">
                  <a:hlinkClick r:id="rId13"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6" name="Rectangle 95">
                  <a:hlinkClick r:id="rId1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7" name="Rectangle 96">
                  <a:hlinkClick r:id="rId1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89" name="Isosceles Triangle 88"/>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7" name="Rectangle 86">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Tree>
    <p:custDataLst>
      <p:tags r:id="rId2"/>
    </p:custDataLst>
    <p:extLst>
      <p:ext uri="{BB962C8B-B14F-4D97-AF65-F5344CB8AC3E}">
        <p14:creationId xmlns:p14="http://schemas.microsoft.com/office/powerpoint/2010/main" val="2630753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215426915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1586"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365" name="Rounded Rectangle 364"/>
          <p:cNvSpPr/>
          <p:nvPr/>
        </p:nvSpPr>
        <p:spPr>
          <a:xfrm>
            <a:off x="3010033" y="2185176"/>
            <a:ext cx="4690328" cy="2298553"/>
          </a:xfrm>
          <a:prstGeom prst="roundRect">
            <a:avLst>
              <a:gd name="adj" fmla="val 0"/>
            </a:avLst>
          </a:prstGeom>
          <a:solidFill>
            <a:srgbClr val="8CC628"/>
          </a:solidFill>
          <a:ln>
            <a:noFill/>
          </a:ln>
        </p:spPr>
        <p:txBody>
          <a:bodyPr wrap="square" lIns="18000" rIns="18000" rtlCol="0" anchor="ctr">
            <a:spAutoFit/>
          </a:bodyPr>
          <a:lstStyle/>
          <a:p>
            <a:pPr marL="0" algn="ctr" rtl="0"/>
            <a:endParaRPr lang="es" sz="900" b="1" kern="0" cap="all" dirty="0">
              <a:solidFill>
                <a:schemeClr val="bg1"/>
              </a:solidFill>
            </a:endParaRPr>
          </a:p>
        </p:txBody>
      </p:sp>
      <p:grpSp>
        <p:nvGrpSpPr>
          <p:cNvPr id="357" name="Group 356"/>
          <p:cNvGrpSpPr/>
          <p:nvPr/>
        </p:nvGrpSpPr>
        <p:grpSpPr>
          <a:xfrm>
            <a:off x="206587" y="456018"/>
            <a:ext cx="7490136" cy="1735666"/>
            <a:chOff x="160867" y="541867"/>
            <a:chExt cx="7490136" cy="1735666"/>
          </a:xfrm>
        </p:grpSpPr>
        <p:sp>
          <p:nvSpPr>
            <p:cNvPr id="358" name="Rectangle 357"/>
            <p:cNvSpPr/>
            <p:nvPr/>
          </p:nvSpPr>
          <p:spPr>
            <a:xfrm>
              <a:off x="160867" y="541867"/>
              <a:ext cx="2861733" cy="1735666"/>
            </a:xfrm>
            <a:prstGeom prst="rect">
              <a:avLst/>
            </a:prstGeom>
            <a:solidFill>
              <a:srgbClr val="6CBCE6"/>
            </a:solidFill>
          </p:spPr>
          <p:txBody>
            <a:bodyPr wrap="square" lIns="18000" rIns="18000" rtlCol="0" anchor="ctr">
              <a:spAutoFit/>
            </a:bodyPr>
            <a:lstStyle/>
            <a:p>
              <a:pPr marL="0" algn="ctr" rtl="0"/>
              <a:endParaRPr lang="es" sz="900" b="1" kern="0" cap="all" dirty="0">
                <a:solidFill>
                  <a:schemeClr val="bg1"/>
                </a:solidFill>
              </a:endParaRPr>
            </a:p>
          </p:txBody>
        </p:sp>
        <p:sp>
          <p:nvSpPr>
            <p:cNvPr id="359" name="Rectangle 358"/>
            <p:cNvSpPr/>
            <p:nvPr/>
          </p:nvSpPr>
          <p:spPr>
            <a:xfrm>
              <a:off x="2951820" y="541867"/>
              <a:ext cx="2357657" cy="1735666"/>
            </a:xfrm>
            <a:prstGeom prst="rect">
              <a:avLst/>
            </a:prstGeom>
            <a:solidFill>
              <a:srgbClr val="4197FC"/>
            </a:solidFill>
          </p:spPr>
          <p:txBody>
            <a:bodyPr wrap="square" lIns="18000" rIns="18000" rtlCol="0" anchor="ctr">
              <a:spAutoFit/>
            </a:bodyPr>
            <a:lstStyle/>
            <a:p>
              <a:pPr marL="0" algn="ctr" rtl="0"/>
              <a:endParaRPr lang="es" sz="900" b="1" kern="0" cap="all" dirty="0">
                <a:solidFill>
                  <a:schemeClr val="bg1"/>
                </a:solidFill>
              </a:endParaRPr>
            </a:p>
          </p:txBody>
        </p:sp>
        <p:sp>
          <p:nvSpPr>
            <p:cNvPr id="360" name="Rectangle 359"/>
            <p:cNvSpPr/>
            <p:nvPr/>
          </p:nvSpPr>
          <p:spPr>
            <a:xfrm>
              <a:off x="5292080" y="541867"/>
              <a:ext cx="2358923" cy="1735666"/>
            </a:xfrm>
            <a:prstGeom prst="rect">
              <a:avLst/>
            </a:prstGeom>
            <a:solidFill>
              <a:srgbClr val="6CBCE6"/>
            </a:solidFill>
          </p:spPr>
          <p:txBody>
            <a:bodyPr wrap="square" lIns="18000" rIns="18000" rtlCol="0" anchor="ctr">
              <a:spAutoFit/>
            </a:bodyPr>
            <a:lstStyle/>
            <a:p>
              <a:pPr marL="0" algn="ctr" rtl="0"/>
              <a:endParaRPr lang="es" sz="900" b="1" kern="0" cap="all" dirty="0">
                <a:solidFill>
                  <a:schemeClr val="bg1"/>
                </a:solidFill>
              </a:endParaRPr>
            </a:p>
          </p:txBody>
        </p:sp>
        <p:sp>
          <p:nvSpPr>
            <p:cNvPr id="361" name="Rectangle 360"/>
            <p:cNvSpPr/>
            <p:nvPr/>
          </p:nvSpPr>
          <p:spPr>
            <a:xfrm rot="2700000">
              <a:off x="5193751" y="1326876"/>
              <a:ext cx="165650" cy="165649"/>
            </a:xfrm>
            <a:prstGeom prst="rect">
              <a:avLst/>
            </a:prstGeom>
            <a:solidFill>
              <a:srgbClr val="4197FC"/>
            </a:solidFill>
          </p:spPr>
          <p:txBody>
            <a:bodyPr wrap="none" lIns="18000" rIns="18000" rtlCol="0" anchor="ctr">
              <a:spAutoFit/>
            </a:bodyPr>
            <a:lstStyle/>
            <a:p>
              <a:pPr marL="0" algn="ctr" rtl="0"/>
              <a:endParaRPr lang="es" sz="900" b="1" kern="0" cap="all" dirty="0">
                <a:solidFill>
                  <a:schemeClr val="bg1"/>
                </a:solidFill>
              </a:endParaRPr>
            </a:p>
          </p:txBody>
        </p:sp>
        <p:sp>
          <p:nvSpPr>
            <p:cNvPr id="362" name="Rectangle 361"/>
            <p:cNvSpPr/>
            <p:nvPr/>
          </p:nvSpPr>
          <p:spPr>
            <a:xfrm rot="2700000">
              <a:off x="2861865" y="1326876"/>
              <a:ext cx="165650" cy="165649"/>
            </a:xfrm>
            <a:prstGeom prst="rect">
              <a:avLst/>
            </a:prstGeom>
            <a:solidFill>
              <a:srgbClr val="6CBCE6"/>
            </a:solidFill>
          </p:spPr>
          <p:txBody>
            <a:bodyPr wrap="none" lIns="18000" rIns="18000" rtlCol="0" anchor="ctr">
              <a:spAutoFit/>
            </a:bodyPr>
            <a:lstStyle/>
            <a:p>
              <a:pPr marL="0" algn="ctr" rtl="0"/>
              <a:endParaRPr lang="es" sz="900" b="1" kern="0" cap="all" dirty="0">
                <a:solidFill>
                  <a:schemeClr val="bg1"/>
                </a:solidFill>
              </a:endParaRPr>
            </a:p>
          </p:txBody>
        </p:sp>
      </p:grpSp>
      <p:sp>
        <p:nvSpPr>
          <p:cNvPr id="637" name="Snip Single Corner Rectangle 636"/>
          <p:cNvSpPr/>
          <p:nvPr/>
        </p:nvSpPr>
        <p:spPr>
          <a:xfrm rot="10800000">
            <a:off x="7652517" y="-35602"/>
            <a:ext cx="1321982" cy="4680000"/>
          </a:xfrm>
          <a:prstGeom prst="snip1Rect">
            <a:avLst>
              <a:gd name="adj" fmla="val 9472"/>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s"/>
          </a:p>
        </p:txBody>
      </p:sp>
      <p:grpSp>
        <p:nvGrpSpPr>
          <p:cNvPr id="237" name="Group 236"/>
          <p:cNvGrpSpPr/>
          <p:nvPr/>
        </p:nvGrpSpPr>
        <p:grpSpPr>
          <a:xfrm>
            <a:off x="869635" y="4734632"/>
            <a:ext cx="8274365" cy="424215"/>
            <a:chOff x="869635" y="4734632"/>
            <a:chExt cx="8274365" cy="424215"/>
          </a:xfrm>
        </p:grpSpPr>
        <p:grpSp>
          <p:nvGrpSpPr>
            <p:cNvPr id="252" name="Group 251"/>
            <p:cNvGrpSpPr/>
            <p:nvPr/>
          </p:nvGrpSpPr>
          <p:grpSpPr>
            <a:xfrm>
              <a:off x="1637994" y="4734632"/>
              <a:ext cx="7506006" cy="417693"/>
              <a:chOff x="1637994" y="4734632"/>
              <a:chExt cx="7506006" cy="417693"/>
            </a:xfrm>
          </p:grpSpPr>
          <p:grpSp>
            <p:nvGrpSpPr>
              <p:cNvPr id="254" name="Group 253"/>
              <p:cNvGrpSpPr/>
              <p:nvPr/>
            </p:nvGrpSpPr>
            <p:grpSpPr>
              <a:xfrm>
                <a:off x="1637994" y="4835525"/>
                <a:ext cx="7506006" cy="316800"/>
                <a:chOff x="1914453" y="4835525"/>
                <a:chExt cx="8255647" cy="316800"/>
              </a:xfrm>
            </p:grpSpPr>
            <p:sp>
              <p:nvSpPr>
                <p:cNvPr id="258" name="Rectangle 257">
                  <a:hlinkClick r:id="rId6"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261" name="Rectangle 260">
                  <a:hlinkClick r:id="rId7"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262" name="Rectangle 261">
                  <a:hlinkClick r:id="rId8"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264" name="Rectangle 263">
                  <a:hlinkClick r:id="rId9"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265" name="Rectangle 264">
                  <a:hlinkClick r:id="rId10"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334" name="Rectangle 333">
                  <a:hlinkClick r:id="rId11"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353" name="Rectangle 352">
                  <a:hlinkClick r:id="rId12"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354" name="Rectangle 353">
                  <a:hlinkClick r:id="rId13"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255" name="Isosceles Triangle 254"/>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253" name="Rectangle 252">
              <a:hlinkClick r:id="rId14"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355" name="Title 1"/>
          <p:cNvSpPr>
            <a:spLocks noGrp="1"/>
          </p:cNvSpPr>
          <p:nvPr>
            <p:ph type="title"/>
          </p:nvPr>
        </p:nvSpPr>
        <p:spPr>
          <a:xfrm>
            <a:off x="105520" y="75354"/>
            <a:ext cx="8229600" cy="376826"/>
          </a:xfrm>
        </p:spPr>
        <p:txBody>
          <a:bodyPr/>
          <a:lstStyle/>
          <a:p>
            <a:pPr algn="l" rtl="0"/>
            <a:r>
              <a:rPr lang="es" b="0" i="0" u="none" dirty="0" smtClean="0">
                <a:solidFill>
                  <a:schemeClr val="accent5"/>
                </a:solidFill>
              </a:rPr>
              <a:t>¿quién</a:t>
            </a:r>
            <a:r>
              <a:rPr lang="es" b="0" i="0" u="none" dirty="0" smtClean="0"/>
              <a:t> </a:t>
            </a:r>
            <a:r>
              <a:rPr lang="es" b="0" i="0" u="none" dirty="0"/>
              <a:t>SEGUIRÁ LA COPA MUNDIAL? </a:t>
            </a:r>
            <a:r>
              <a:rPr lang="es" b="0" i="0" u="none" dirty="0">
                <a:solidFill>
                  <a:schemeClr val="accent5"/>
                </a:solidFill>
              </a:rPr>
              <a:t>AMÉRICA DEL NORTE</a:t>
            </a:r>
            <a:endParaRPr lang="es" dirty="0">
              <a:solidFill>
                <a:schemeClr val="accent5"/>
              </a:solidFill>
            </a:endParaRPr>
          </a:p>
        </p:txBody>
      </p:sp>
      <p:sp>
        <p:nvSpPr>
          <p:cNvPr id="356" name="Rectangle 355"/>
          <p:cNvSpPr/>
          <p:nvPr/>
        </p:nvSpPr>
        <p:spPr>
          <a:xfrm rot="2700000">
            <a:off x="2861865" y="1298177"/>
            <a:ext cx="165650" cy="165649"/>
          </a:xfrm>
          <a:prstGeom prst="rect">
            <a:avLst/>
          </a:prstGeom>
          <a:solidFill>
            <a:srgbClr val="6CBCE6"/>
          </a:solidFill>
        </p:spPr>
        <p:txBody>
          <a:bodyPr wrap="none" lIns="18000" rIns="18000" rtlCol="0" anchor="ctr">
            <a:spAutoFit/>
          </a:bodyPr>
          <a:lstStyle/>
          <a:p>
            <a:pPr marL="0" algn="ctr" rtl="0"/>
            <a:endParaRPr lang="es" sz="900" b="1" kern="0" cap="all" dirty="0">
              <a:solidFill>
                <a:schemeClr val="bg1"/>
              </a:solidFill>
            </a:endParaRPr>
          </a:p>
        </p:txBody>
      </p:sp>
      <p:sp>
        <p:nvSpPr>
          <p:cNvPr id="363" name="TextBox 362"/>
          <p:cNvSpPr txBox="1"/>
          <p:nvPr/>
        </p:nvSpPr>
        <p:spPr>
          <a:xfrm>
            <a:off x="168741" y="457703"/>
            <a:ext cx="2210862" cy="215444"/>
          </a:xfrm>
          <a:prstGeom prst="rect">
            <a:avLst/>
          </a:prstGeom>
          <a:noFill/>
        </p:spPr>
        <p:txBody>
          <a:bodyPr wrap="none" rtlCol="0">
            <a:spAutoFit/>
          </a:bodyPr>
          <a:lstStyle/>
          <a:p>
            <a:pPr algn="l" rtl="0"/>
            <a:r>
              <a:rPr lang="es" sz="800" b="0" i="0" u="none">
                <a:solidFill>
                  <a:schemeClr val="tx2"/>
                </a:solidFill>
                <a:latin typeface="Impact"/>
                <a:cs typeface="Impact"/>
              </a:rPr>
              <a:t>MOTIVACIONES PRINCIPALES PARA SEGUIR LA COPA MUNDIAL</a:t>
            </a:r>
            <a:endParaRPr lang="es" sz="800" dirty="0">
              <a:solidFill>
                <a:schemeClr val="tx2"/>
              </a:solidFill>
              <a:latin typeface="Impact"/>
              <a:cs typeface="Impact"/>
            </a:endParaRPr>
          </a:p>
        </p:txBody>
      </p:sp>
      <p:sp>
        <p:nvSpPr>
          <p:cNvPr id="364" name="Rounded Rectangle 363"/>
          <p:cNvSpPr/>
          <p:nvPr/>
        </p:nvSpPr>
        <p:spPr>
          <a:xfrm>
            <a:off x="206587" y="2185176"/>
            <a:ext cx="2840539" cy="2298553"/>
          </a:xfrm>
          <a:prstGeom prst="roundRect">
            <a:avLst>
              <a:gd name="adj" fmla="val 0"/>
            </a:avLst>
          </a:prstGeom>
          <a:solidFill>
            <a:srgbClr val="3BB54A"/>
          </a:solidFill>
          <a:ln>
            <a:noFill/>
          </a:ln>
        </p:spPr>
        <p:txBody>
          <a:bodyPr wrap="square" lIns="18000" rIns="18000" rtlCol="0" anchor="ctr">
            <a:spAutoFit/>
          </a:bodyPr>
          <a:lstStyle/>
          <a:p>
            <a:pPr marL="0" algn="ctr" rtl="0"/>
            <a:endParaRPr lang="es" sz="900" b="1" kern="0" cap="all" dirty="0">
              <a:solidFill>
                <a:schemeClr val="bg1"/>
              </a:solidFill>
            </a:endParaRPr>
          </a:p>
        </p:txBody>
      </p:sp>
      <p:sp>
        <p:nvSpPr>
          <p:cNvPr id="366" name="Freeform 365"/>
          <p:cNvSpPr/>
          <p:nvPr/>
        </p:nvSpPr>
        <p:spPr>
          <a:xfrm>
            <a:off x="7582215" y="2854551"/>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s"/>
          </a:p>
        </p:txBody>
      </p:sp>
      <p:cxnSp>
        <p:nvCxnSpPr>
          <p:cNvPr id="367" name="Straight Connector 366"/>
          <p:cNvCxnSpPr/>
          <p:nvPr/>
        </p:nvCxnSpPr>
        <p:spPr>
          <a:xfrm>
            <a:off x="5827923" y="2248025"/>
            <a:ext cx="0" cy="2181677"/>
          </a:xfrm>
          <a:prstGeom prst="line">
            <a:avLst/>
          </a:prstGeom>
          <a:ln w="3175" cmpd="sng">
            <a:solidFill>
              <a:schemeClr val="accent1">
                <a:lumMod val="60000"/>
                <a:lumOff val="40000"/>
              </a:schemeClr>
            </a:solidFill>
          </a:ln>
          <a:effectLst/>
        </p:spPr>
        <p:style>
          <a:lnRef idx="2">
            <a:schemeClr val="accent1"/>
          </a:lnRef>
          <a:fillRef idx="0">
            <a:schemeClr val="accent1"/>
          </a:fillRef>
          <a:effectRef idx="1">
            <a:schemeClr val="accent1"/>
          </a:effectRef>
          <a:fontRef idx="minor">
            <a:schemeClr val="tx1"/>
          </a:fontRef>
        </p:style>
      </p:cxnSp>
      <p:sp>
        <p:nvSpPr>
          <p:cNvPr id="368" name="Rectangle 367"/>
          <p:cNvSpPr/>
          <p:nvPr/>
        </p:nvSpPr>
        <p:spPr>
          <a:xfrm rot="2700000">
            <a:off x="2915589" y="3251628"/>
            <a:ext cx="165650" cy="165649"/>
          </a:xfrm>
          <a:prstGeom prst="rect">
            <a:avLst/>
          </a:prstGeom>
          <a:solidFill>
            <a:srgbClr val="3BB54A"/>
          </a:solidFill>
        </p:spPr>
        <p:txBody>
          <a:bodyPr wrap="none" lIns="18000" rIns="18000" rtlCol="0" anchor="ctr">
            <a:spAutoFit/>
          </a:bodyPr>
          <a:lstStyle/>
          <a:p>
            <a:pPr marL="0" algn="ctr" rtl="0"/>
            <a:endParaRPr lang="es" sz="900" b="1" kern="0" cap="all" dirty="0">
              <a:solidFill>
                <a:schemeClr val="bg1"/>
              </a:solidFill>
            </a:endParaRPr>
          </a:p>
        </p:txBody>
      </p:sp>
      <p:sp>
        <p:nvSpPr>
          <p:cNvPr id="369" name="TextBox 368"/>
          <p:cNvSpPr txBox="1"/>
          <p:nvPr/>
        </p:nvSpPr>
        <p:spPr>
          <a:xfrm>
            <a:off x="181463" y="2169177"/>
            <a:ext cx="2248295" cy="215444"/>
          </a:xfrm>
          <a:prstGeom prst="rect">
            <a:avLst/>
          </a:prstGeom>
          <a:noFill/>
        </p:spPr>
        <p:txBody>
          <a:bodyPr wrap="square" rtlCol="0">
            <a:spAutoFit/>
          </a:bodyPr>
          <a:lstStyle/>
          <a:p>
            <a:pPr algn="l" rtl="0"/>
            <a:r>
              <a:rPr lang="es" sz="800" b="0" i="0" u="none">
                <a:latin typeface="Impact"/>
                <a:cs typeface="Impact"/>
              </a:rPr>
              <a:t>EDAD DE LOS INTERESADOS EN EL FÚTBOL</a:t>
            </a:r>
            <a:endParaRPr lang="es" sz="800" dirty="0">
              <a:latin typeface="Impact"/>
              <a:cs typeface="Impact"/>
            </a:endParaRPr>
          </a:p>
        </p:txBody>
      </p:sp>
      <p:sp>
        <p:nvSpPr>
          <p:cNvPr id="370" name="Freeform 369"/>
          <p:cNvSpPr/>
          <p:nvPr/>
        </p:nvSpPr>
        <p:spPr>
          <a:xfrm>
            <a:off x="7525065" y="2952971"/>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10486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s"/>
          </a:p>
        </p:txBody>
      </p:sp>
      <p:sp>
        <p:nvSpPr>
          <p:cNvPr id="371" name="Rectangle 370"/>
          <p:cNvSpPr/>
          <p:nvPr/>
        </p:nvSpPr>
        <p:spPr>
          <a:xfrm>
            <a:off x="7524162" y="2565522"/>
            <a:ext cx="1619838" cy="459991"/>
          </a:xfrm>
          <a:prstGeom prst="rect">
            <a:avLst/>
          </a:pr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s" sz="1000" dirty="0">
              <a:solidFill>
                <a:schemeClr val="bg1"/>
              </a:solidFill>
              <a:latin typeface="+mj-lt"/>
            </a:endParaRPr>
          </a:p>
        </p:txBody>
      </p:sp>
      <p:graphicFrame>
        <p:nvGraphicFramePr>
          <p:cNvPr id="372" name="Chart 371"/>
          <p:cNvGraphicFramePr/>
          <p:nvPr>
            <p:extLst>
              <p:ext uri="{D42A27DB-BD31-4B8C-83A1-F6EECF244321}">
                <p14:modId xmlns:p14="http://schemas.microsoft.com/office/powerpoint/2010/main" val="532943198"/>
              </p:ext>
            </p:extLst>
          </p:nvPr>
        </p:nvGraphicFramePr>
        <p:xfrm>
          <a:off x="162954" y="573196"/>
          <a:ext cx="3681163" cy="1694824"/>
        </p:xfrm>
        <a:graphic>
          <a:graphicData uri="http://schemas.openxmlformats.org/drawingml/2006/chart">
            <c:chart xmlns:c="http://schemas.openxmlformats.org/drawingml/2006/chart" xmlns:r="http://schemas.openxmlformats.org/officeDocument/2006/relationships" r:id="rId15"/>
          </a:graphicData>
        </a:graphic>
      </p:graphicFrame>
      <p:sp>
        <p:nvSpPr>
          <p:cNvPr id="373" name="TextBox 98"/>
          <p:cNvSpPr txBox="1"/>
          <p:nvPr/>
        </p:nvSpPr>
        <p:spPr>
          <a:xfrm>
            <a:off x="218222" y="725547"/>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solidFill>
                  <a:schemeClr val="bg1"/>
                </a:solidFill>
              </a:rPr>
              <a:t>Apoyo a mi selección</a:t>
            </a:r>
          </a:p>
        </p:txBody>
      </p:sp>
      <p:sp>
        <p:nvSpPr>
          <p:cNvPr id="374" name="TextBox 98"/>
          <p:cNvSpPr txBox="1"/>
          <p:nvPr/>
        </p:nvSpPr>
        <p:spPr>
          <a:xfrm>
            <a:off x="1209215" y="897094"/>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Apoyo a otra selección</a:t>
            </a:r>
          </a:p>
        </p:txBody>
      </p:sp>
      <p:sp>
        <p:nvSpPr>
          <p:cNvPr id="375" name="TextBox 98"/>
          <p:cNvSpPr txBox="1"/>
          <p:nvPr/>
        </p:nvSpPr>
        <p:spPr>
          <a:xfrm>
            <a:off x="744119" y="1065455"/>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Apoyo a un futbolista concreto</a:t>
            </a:r>
          </a:p>
        </p:txBody>
      </p:sp>
      <p:sp>
        <p:nvSpPr>
          <p:cNvPr id="376" name="TextBox 98"/>
          <p:cNvSpPr txBox="1"/>
          <p:nvPr/>
        </p:nvSpPr>
        <p:spPr>
          <a:xfrm>
            <a:off x="237077" y="1246590"/>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Disfrutar de un evento internacional</a:t>
            </a:r>
          </a:p>
        </p:txBody>
      </p:sp>
      <p:sp>
        <p:nvSpPr>
          <p:cNvPr id="377" name="TextBox 98"/>
          <p:cNvSpPr txBox="1"/>
          <p:nvPr/>
        </p:nvSpPr>
        <p:spPr>
          <a:xfrm>
            <a:off x="237077" y="1420171"/>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solidFill>
                  <a:schemeClr val="bg1"/>
                </a:solidFill>
              </a:rPr>
              <a:t>Estar al día sobre un evento grandioso</a:t>
            </a:r>
          </a:p>
        </p:txBody>
      </p:sp>
      <p:sp>
        <p:nvSpPr>
          <p:cNvPr id="378" name="TextBox 98"/>
          <p:cNvSpPr txBox="1"/>
          <p:nvPr/>
        </p:nvSpPr>
        <p:spPr>
          <a:xfrm>
            <a:off x="237077" y="1583476"/>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solidFill>
                  <a:schemeClr val="bg1"/>
                </a:solidFill>
              </a:rPr>
              <a:t>Adoro el fútbol</a:t>
            </a:r>
            <a:endParaRPr lang="es" sz="600" dirty="0">
              <a:solidFill>
                <a:schemeClr val="bg1"/>
              </a:solidFill>
            </a:endParaRPr>
          </a:p>
        </p:txBody>
      </p:sp>
      <p:sp>
        <p:nvSpPr>
          <p:cNvPr id="379" name="TextBox 98"/>
          <p:cNvSpPr txBox="1"/>
          <p:nvPr/>
        </p:nvSpPr>
        <p:spPr>
          <a:xfrm>
            <a:off x="885494" y="1758642"/>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Lo veré, pero no por voluntad propia</a:t>
            </a:r>
          </a:p>
        </p:txBody>
      </p:sp>
      <p:sp>
        <p:nvSpPr>
          <p:cNvPr id="380" name="TextBox 98"/>
          <p:cNvSpPr txBox="1"/>
          <p:nvPr/>
        </p:nvSpPr>
        <p:spPr>
          <a:xfrm>
            <a:off x="427160" y="1930921"/>
            <a:ext cx="1965726" cy="184666"/>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429"/>
              </a:spcBef>
            </a:pPr>
            <a:r>
              <a:rPr lang="es" sz="600" b="0" i="0" u="none"/>
              <a:t>Otros</a:t>
            </a:r>
            <a:endParaRPr lang="es" sz="600" dirty="0"/>
          </a:p>
        </p:txBody>
      </p:sp>
      <p:graphicFrame>
        <p:nvGraphicFramePr>
          <p:cNvPr id="381" name="Chart 380"/>
          <p:cNvGraphicFramePr/>
          <p:nvPr>
            <p:extLst>
              <p:ext uri="{D42A27DB-BD31-4B8C-83A1-F6EECF244321}">
                <p14:modId xmlns:p14="http://schemas.microsoft.com/office/powerpoint/2010/main" val="806276224"/>
              </p:ext>
            </p:extLst>
          </p:nvPr>
        </p:nvGraphicFramePr>
        <p:xfrm>
          <a:off x="327453" y="1988356"/>
          <a:ext cx="2036852" cy="1632677"/>
        </p:xfrm>
        <a:graphic>
          <a:graphicData uri="http://schemas.openxmlformats.org/drawingml/2006/chart">
            <c:chart xmlns:c="http://schemas.openxmlformats.org/drawingml/2006/chart" xmlns:r="http://schemas.openxmlformats.org/officeDocument/2006/relationships" r:id="rId16"/>
          </a:graphicData>
        </a:graphic>
      </p:graphicFrame>
      <p:sp>
        <p:nvSpPr>
          <p:cNvPr id="382" name="TextBox 381"/>
          <p:cNvSpPr txBox="1"/>
          <p:nvPr/>
        </p:nvSpPr>
        <p:spPr>
          <a:xfrm>
            <a:off x="182740" y="3253354"/>
            <a:ext cx="2326278" cy="215444"/>
          </a:xfrm>
          <a:prstGeom prst="rect">
            <a:avLst/>
          </a:prstGeom>
          <a:noFill/>
        </p:spPr>
        <p:txBody>
          <a:bodyPr wrap="none" rtlCol="0">
            <a:spAutoFit/>
          </a:bodyPr>
          <a:lstStyle/>
          <a:p>
            <a:pPr algn="l" rtl="0"/>
            <a:r>
              <a:rPr lang="es" sz="800" b="0" i="0" u="none">
                <a:latin typeface="Impact"/>
                <a:cs typeface="Impact"/>
              </a:rPr>
              <a:t>¿CON QUIÉN VERÁN LA COPA MUNDIAL?</a:t>
            </a:r>
            <a:endParaRPr lang="es" sz="800" dirty="0">
              <a:latin typeface="Impact"/>
              <a:cs typeface="Impact"/>
            </a:endParaRPr>
          </a:p>
        </p:txBody>
      </p:sp>
      <p:sp>
        <p:nvSpPr>
          <p:cNvPr id="383" name="Freeform 382"/>
          <p:cNvSpPr>
            <a:spLocks noChangeAspect="1"/>
          </p:cNvSpPr>
          <p:nvPr/>
        </p:nvSpPr>
        <p:spPr bwMode="auto">
          <a:xfrm>
            <a:off x="754349" y="3799353"/>
            <a:ext cx="872508" cy="671464"/>
          </a:xfrm>
          <a:custGeom>
            <a:avLst/>
            <a:gdLst/>
            <a:ahLst/>
            <a:cxnLst>
              <a:cxn ang="0">
                <a:pos x="304" y="322"/>
              </a:cxn>
              <a:cxn ang="0">
                <a:pos x="408" y="162"/>
              </a:cxn>
              <a:cxn ang="0">
                <a:pos x="440" y="3"/>
              </a:cxn>
              <a:cxn ang="0">
                <a:pos x="510" y="120"/>
              </a:cxn>
              <a:cxn ang="0">
                <a:pos x="642" y="265"/>
              </a:cxn>
              <a:cxn ang="0">
                <a:pos x="739" y="343"/>
              </a:cxn>
              <a:cxn ang="0">
                <a:pos x="782" y="179"/>
              </a:cxn>
              <a:cxn ang="0">
                <a:pos x="807" y="124"/>
              </a:cxn>
              <a:cxn ang="0">
                <a:pos x="877" y="29"/>
              </a:cxn>
              <a:cxn ang="0">
                <a:pos x="929" y="178"/>
              </a:cxn>
              <a:cxn ang="0">
                <a:pos x="1007" y="347"/>
              </a:cxn>
              <a:cxn ang="0">
                <a:pos x="1070" y="536"/>
              </a:cxn>
              <a:cxn ang="0">
                <a:pos x="1119" y="414"/>
              </a:cxn>
              <a:cxn ang="0">
                <a:pos x="1158" y="274"/>
              </a:cxn>
              <a:cxn ang="0">
                <a:pos x="1257" y="339"/>
              </a:cxn>
              <a:cxn ang="0">
                <a:pos x="1309" y="422"/>
              </a:cxn>
              <a:cxn ang="0">
                <a:pos x="1342" y="541"/>
              </a:cxn>
              <a:cxn ang="0">
                <a:pos x="1333" y="647"/>
              </a:cxn>
              <a:cxn ang="0">
                <a:pos x="1330" y="805"/>
              </a:cxn>
              <a:cxn ang="0">
                <a:pos x="1363" y="1045"/>
              </a:cxn>
              <a:cxn ang="0">
                <a:pos x="1284" y="928"/>
              </a:cxn>
              <a:cxn ang="0">
                <a:pos x="1212" y="880"/>
              </a:cxn>
              <a:cxn ang="0">
                <a:pos x="1127" y="1032"/>
              </a:cxn>
              <a:cxn ang="0">
                <a:pos x="1166" y="856"/>
              </a:cxn>
              <a:cxn ang="0">
                <a:pos x="1143" y="626"/>
              </a:cxn>
              <a:cxn ang="0">
                <a:pos x="1060" y="600"/>
              </a:cxn>
              <a:cxn ang="0">
                <a:pos x="1002" y="602"/>
              </a:cxn>
              <a:cxn ang="0">
                <a:pos x="941" y="992"/>
              </a:cxn>
              <a:cxn ang="0">
                <a:pos x="862" y="958"/>
              </a:cxn>
              <a:cxn ang="0">
                <a:pos x="882" y="690"/>
              </a:cxn>
              <a:cxn ang="0">
                <a:pos x="840" y="825"/>
              </a:cxn>
              <a:cxn ang="0">
                <a:pos x="742" y="1045"/>
              </a:cxn>
              <a:cxn ang="0">
                <a:pos x="733" y="748"/>
              </a:cxn>
              <a:cxn ang="0">
                <a:pos x="756" y="573"/>
              </a:cxn>
              <a:cxn ang="0">
                <a:pos x="781" y="398"/>
              </a:cxn>
              <a:cxn ang="0">
                <a:pos x="742" y="444"/>
              </a:cxn>
              <a:cxn ang="0">
                <a:pos x="743" y="564"/>
              </a:cxn>
              <a:cxn ang="0">
                <a:pos x="689" y="551"/>
              </a:cxn>
              <a:cxn ang="0">
                <a:pos x="644" y="487"/>
              </a:cxn>
              <a:cxn ang="0">
                <a:pos x="575" y="401"/>
              </a:cxn>
              <a:cxn ang="0">
                <a:pos x="576" y="746"/>
              </a:cxn>
              <a:cxn ang="0">
                <a:pos x="606" y="988"/>
              </a:cxn>
              <a:cxn ang="0">
                <a:pos x="513" y="1035"/>
              </a:cxn>
              <a:cxn ang="0">
                <a:pos x="488" y="784"/>
              </a:cxn>
              <a:cxn ang="0">
                <a:pos x="428" y="776"/>
              </a:cxn>
              <a:cxn ang="0">
                <a:pos x="385" y="1015"/>
              </a:cxn>
              <a:cxn ang="0">
                <a:pos x="323" y="885"/>
              </a:cxn>
              <a:cxn ang="0">
                <a:pos x="290" y="604"/>
              </a:cxn>
              <a:cxn ang="0">
                <a:pos x="197" y="622"/>
              </a:cxn>
              <a:cxn ang="0">
                <a:pos x="190" y="862"/>
              </a:cxn>
              <a:cxn ang="0">
                <a:pos x="193" y="1009"/>
              </a:cxn>
              <a:cxn ang="0">
                <a:pos x="116" y="899"/>
              </a:cxn>
              <a:cxn ang="0">
                <a:pos x="102" y="881"/>
              </a:cxn>
              <a:cxn ang="0">
                <a:pos x="82" y="1015"/>
              </a:cxn>
              <a:cxn ang="0">
                <a:pos x="14" y="899"/>
              </a:cxn>
              <a:cxn ang="0">
                <a:pos x="30" y="664"/>
              </a:cxn>
              <a:cxn ang="0">
                <a:pos x="3" y="552"/>
              </a:cxn>
              <a:cxn ang="0">
                <a:pos x="92" y="376"/>
              </a:cxn>
              <a:cxn ang="0">
                <a:pos x="153" y="247"/>
              </a:cxn>
              <a:cxn ang="0">
                <a:pos x="157" y="359"/>
              </a:cxn>
              <a:cxn ang="0">
                <a:pos x="253" y="484"/>
              </a:cxn>
            </a:cxnLst>
            <a:rect l="0" t="0" r="r" b="b"/>
            <a:pathLst>
              <a:path w="1363" h="1071">
                <a:moveTo>
                  <a:pt x="301" y="559"/>
                </a:moveTo>
                <a:cubicBezTo>
                  <a:pt x="301" y="517"/>
                  <a:pt x="301" y="517"/>
                  <a:pt x="301" y="517"/>
                </a:cubicBezTo>
                <a:cubicBezTo>
                  <a:pt x="301" y="517"/>
                  <a:pt x="286" y="506"/>
                  <a:pt x="285" y="501"/>
                </a:cubicBezTo>
                <a:cubicBezTo>
                  <a:pt x="285" y="496"/>
                  <a:pt x="282" y="478"/>
                  <a:pt x="285" y="474"/>
                </a:cubicBezTo>
                <a:cubicBezTo>
                  <a:pt x="289" y="470"/>
                  <a:pt x="292" y="468"/>
                  <a:pt x="292" y="463"/>
                </a:cubicBezTo>
                <a:cubicBezTo>
                  <a:pt x="292" y="459"/>
                  <a:pt x="292" y="401"/>
                  <a:pt x="292" y="401"/>
                </a:cubicBezTo>
                <a:cubicBezTo>
                  <a:pt x="292" y="401"/>
                  <a:pt x="303" y="327"/>
                  <a:pt x="304" y="322"/>
                </a:cubicBezTo>
                <a:cubicBezTo>
                  <a:pt x="304" y="316"/>
                  <a:pt x="303" y="311"/>
                  <a:pt x="304" y="307"/>
                </a:cubicBezTo>
                <a:cubicBezTo>
                  <a:pt x="305" y="303"/>
                  <a:pt x="310" y="248"/>
                  <a:pt x="311" y="245"/>
                </a:cubicBezTo>
                <a:cubicBezTo>
                  <a:pt x="311" y="242"/>
                  <a:pt x="320" y="219"/>
                  <a:pt x="323" y="214"/>
                </a:cubicBezTo>
                <a:cubicBezTo>
                  <a:pt x="326" y="210"/>
                  <a:pt x="351" y="195"/>
                  <a:pt x="353" y="195"/>
                </a:cubicBezTo>
                <a:cubicBezTo>
                  <a:pt x="355" y="195"/>
                  <a:pt x="364" y="187"/>
                  <a:pt x="370" y="185"/>
                </a:cubicBezTo>
                <a:cubicBezTo>
                  <a:pt x="376" y="184"/>
                  <a:pt x="389" y="177"/>
                  <a:pt x="389" y="177"/>
                </a:cubicBezTo>
                <a:cubicBezTo>
                  <a:pt x="389" y="177"/>
                  <a:pt x="405" y="166"/>
                  <a:pt x="408" y="162"/>
                </a:cubicBezTo>
                <a:cubicBezTo>
                  <a:pt x="411" y="158"/>
                  <a:pt x="417" y="150"/>
                  <a:pt x="417" y="150"/>
                </a:cubicBezTo>
                <a:cubicBezTo>
                  <a:pt x="433" y="150"/>
                  <a:pt x="433" y="150"/>
                  <a:pt x="433" y="150"/>
                </a:cubicBezTo>
                <a:cubicBezTo>
                  <a:pt x="433" y="150"/>
                  <a:pt x="435" y="128"/>
                  <a:pt x="429" y="123"/>
                </a:cubicBezTo>
                <a:cubicBezTo>
                  <a:pt x="423" y="117"/>
                  <a:pt x="415" y="97"/>
                  <a:pt x="413" y="92"/>
                </a:cubicBezTo>
                <a:cubicBezTo>
                  <a:pt x="411" y="86"/>
                  <a:pt x="407" y="59"/>
                  <a:pt x="407" y="53"/>
                </a:cubicBezTo>
                <a:cubicBezTo>
                  <a:pt x="407" y="46"/>
                  <a:pt x="410" y="20"/>
                  <a:pt x="412" y="19"/>
                </a:cubicBezTo>
                <a:cubicBezTo>
                  <a:pt x="414" y="17"/>
                  <a:pt x="429" y="6"/>
                  <a:pt x="440" y="3"/>
                </a:cubicBezTo>
                <a:cubicBezTo>
                  <a:pt x="451" y="0"/>
                  <a:pt x="470" y="0"/>
                  <a:pt x="476" y="3"/>
                </a:cubicBezTo>
                <a:cubicBezTo>
                  <a:pt x="481" y="5"/>
                  <a:pt x="495" y="19"/>
                  <a:pt x="495" y="19"/>
                </a:cubicBezTo>
                <a:cubicBezTo>
                  <a:pt x="495" y="19"/>
                  <a:pt x="501" y="25"/>
                  <a:pt x="503" y="30"/>
                </a:cubicBezTo>
                <a:cubicBezTo>
                  <a:pt x="505" y="34"/>
                  <a:pt x="512" y="37"/>
                  <a:pt x="515" y="42"/>
                </a:cubicBezTo>
                <a:cubicBezTo>
                  <a:pt x="518" y="46"/>
                  <a:pt x="521" y="55"/>
                  <a:pt x="521" y="66"/>
                </a:cubicBezTo>
                <a:cubicBezTo>
                  <a:pt x="520" y="77"/>
                  <a:pt x="522" y="92"/>
                  <a:pt x="521" y="99"/>
                </a:cubicBezTo>
                <a:cubicBezTo>
                  <a:pt x="520" y="106"/>
                  <a:pt x="510" y="115"/>
                  <a:pt x="510" y="120"/>
                </a:cubicBezTo>
                <a:cubicBezTo>
                  <a:pt x="510" y="125"/>
                  <a:pt x="510" y="148"/>
                  <a:pt x="510" y="148"/>
                </a:cubicBezTo>
                <a:cubicBezTo>
                  <a:pt x="517" y="151"/>
                  <a:pt x="517" y="151"/>
                  <a:pt x="517" y="151"/>
                </a:cubicBezTo>
                <a:cubicBezTo>
                  <a:pt x="517" y="151"/>
                  <a:pt x="525" y="163"/>
                  <a:pt x="535" y="172"/>
                </a:cubicBezTo>
                <a:cubicBezTo>
                  <a:pt x="545" y="181"/>
                  <a:pt x="559" y="183"/>
                  <a:pt x="565" y="186"/>
                </a:cubicBezTo>
                <a:cubicBezTo>
                  <a:pt x="572" y="189"/>
                  <a:pt x="582" y="189"/>
                  <a:pt x="587" y="190"/>
                </a:cubicBezTo>
                <a:cubicBezTo>
                  <a:pt x="593" y="191"/>
                  <a:pt x="605" y="195"/>
                  <a:pt x="608" y="200"/>
                </a:cubicBezTo>
                <a:cubicBezTo>
                  <a:pt x="611" y="205"/>
                  <a:pt x="638" y="256"/>
                  <a:pt x="642" y="265"/>
                </a:cubicBezTo>
                <a:cubicBezTo>
                  <a:pt x="646" y="274"/>
                  <a:pt x="656" y="299"/>
                  <a:pt x="659" y="309"/>
                </a:cubicBezTo>
                <a:cubicBezTo>
                  <a:pt x="661" y="319"/>
                  <a:pt x="684" y="371"/>
                  <a:pt x="687" y="381"/>
                </a:cubicBezTo>
                <a:cubicBezTo>
                  <a:pt x="690" y="392"/>
                  <a:pt x="701" y="421"/>
                  <a:pt x="701" y="421"/>
                </a:cubicBezTo>
                <a:cubicBezTo>
                  <a:pt x="707" y="445"/>
                  <a:pt x="707" y="445"/>
                  <a:pt x="707" y="445"/>
                </a:cubicBezTo>
                <a:cubicBezTo>
                  <a:pt x="713" y="444"/>
                  <a:pt x="713" y="444"/>
                  <a:pt x="713" y="444"/>
                </a:cubicBezTo>
                <a:cubicBezTo>
                  <a:pt x="713" y="444"/>
                  <a:pt x="718" y="398"/>
                  <a:pt x="724" y="381"/>
                </a:cubicBezTo>
                <a:cubicBezTo>
                  <a:pt x="731" y="364"/>
                  <a:pt x="736" y="356"/>
                  <a:pt x="739" y="343"/>
                </a:cubicBezTo>
                <a:cubicBezTo>
                  <a:pt x="743" y="330"/>
                  <a:pt x="747" y="299"/>
                  <a:pt x="748" y="291"/>
                </a:cubicBezTo>
                <a:cubicBezTo>
                  <a:pt x="749" y="282"/>
                  <a:pt x="756" y="266"/>
                  <a:pt x="756" y="266"/>
                </a:cubicBezTo>
                <a:cubicBezTo>
                  <a:pt x="739" y="258"/>
                  <a:pt x="739" y="258"/>
                  <a:pt x="739" y="258"/>
                </a:cubicBezTo>
                <a:cubicBezTo>
                  <a:pt x="739" y="258"/>
                  <a:pt x="737" y="250"/>
                  <a:pt x="741" y="242"/>
                </a:cubicBezTo>
                <a:cubicBezTo>
                  <a:pt x="744" y="234"/>
                  <a:pt x="752" y="221"/>
                  <a:pt x="752" y="216"/>
                </a:cubicBezTo>
                <a:cubicBezTo>
                  <a:pt x="753" y="210"/>
                  <a:pt x="766" y="194"/>
                  <a:pt x="769" y="190"/>
                </a:cubicBezTo>
                <a:cubicBezTo>
                  <a:pt x="772" y="187"/>
                  <a:pt x="779" y="181"/>
                  <a:pt x="782" y="179"/>
                </a:cubicBezTo>
                <a:cubicBezTo>
                  <a:pt x="784" y="177"/>
                  <a:pt x="795" y="176"/>
                  <a:pt x="800" y="174"/>
                </a:cubicBezTo>
                <a:cubicBezTo>
                  <a:pt x="804" y="172"/>
                  <a:pt x="816" y="169"/>
                  <a:pt x="816" y="169"/>
                </a:cubicBezTo>
                <a:cubicBezTo>
                  <a:pt x="816" y="169"/>
                  <a:pt x="815" y="165"/>
                  <a:pt x="816" y="151"/>
                </a:cubicBezTo>
                <a:cubicBezTo>
                  <a:pt x="817" y="138"/>
                  <a:pt x="820" y="129"/>
                  <a:pt x="816" y="135"/>
                </a:cubicBezTo>
                <a:cubicBezTo>
                  <a:pt x="812" y="142"/>
                  <a:pt x="810" y="152"/>
                  <a:pt x="808" y="149"/>
                </a:cubicBezTo>
                <a:cubicBezTo>
                  <a:pt x="806" y="147"/>
                  <a:pt x="804" y="143"/>
                  <a:pt x="803" y="138"/>
                </a:cubicBezTo>
                <a:cubicBezTo>
                  <a:pt x="803" y="133"/>
                  <a:pt x="807" y="127"/>
                  <a:pt x="807" y="124"/>
                </a:cubicBezTo>
                <a:cubicBezTo>
                  <a:pt x="808" y="122"/>
                  <a:pt x="806" y="120"/>
                  <a:pt x="803" y="114"/>
                </a:cubicBezTo>
                <a:cubicBezTo>
                  <a:pt x="800" y="108"/>
                  <a:pt x="808" y="95"/>
                  <a:pt x="812" y="92"/>
                </a:cubicBezTo>
                <a:cubicBezTo>
                  <a:pt x="816" y="90"/>
                  <a:pt x="826" y="78"/>
                  <a:pt x="829" y="73"/>
                </a:cubicBezTo>
                <a:cubicBezTo>
                  <a:pt x="831" y="69"/>
                  <a:pt x="834" y="60"/>
                  <a:pt x="837" y="57"/>
                </a:cubicBezTo>
                <a:cubicBezTo>
                  <a:pt x="840" y="54"/>
                  <a:pt x="848" y="45"/>
                  <a:pt x="850" y="43"/>
                </a:cubicBezTo>
                <a:cubicBezTo>
                  <a:pt x="853" y="41"/>
                  <a:pt x="862" y="36"/>
                  <a:pt x="864" y="35"/>
                </a:cubicBezTo>
                <a:cubicBezTo>
                  <a:pt x="866" y="35"/>
                  <a:pt x="874" y="28"/>
                  <a:pt x="877" y="29"/>
                </a:cubicBezTo>
                <a:cubicBezTo>
                  <a:pt x="880" y="30"/>
                  <a:pt x="911" y="23"/>
                  <a:pt x="924" y="47"/>
                </a:cubicBezTo>
                <a:cubicBezTo>
                  <a:pt x="937" y="71"/>
                  <a:pt x="938" y="86"/>
                  <a:pt x="939" y="90"/>
                </a:cubicBezTo>
                <a:cubicBezTo>
                  <a:pt x="939" y="94"/>
                  <a:pt x="940" y="104"/>
                  <a:pt x="936" y="114"/>
                </a:cubicBezTo>
                <a:cubicBezTo>
                  <a:pt x="932" y="124"/>
                  <a:pt x="932" y="131"/>
                  <a:pt x="926" y="135"/>
                </a:cubicBezTo>
                <a:cubicBezTo>
                  <a:pt x="920" y="140"/>
                  <a:pt x="914" y="143"/>
                  <a:pt x="913" y="147"/>
                </a:cubicBezTo>
                <a:cubicBezTo>
                  <a:pt x="911" y="150"/>
                  <a:pt x="915" y="161"/>
                  <a:pt x="915" y="161"/>
                </a:cubicBezTo>
                <a:cubicBezTo>
                  <a:pt x="915" y="161"/>
                  <a:pt x="924" y="175"/>
                  <a:pt x="929" y="178"/>
                </a:cubicBezTo>
                <a:cubicBezTo>
                  <a:pt x="934" y="182"/>
                  <a:pt x="974" y="201"/>
                  <a:pt x="982" y="205"/>
                </a:cubicBezTo>
                <a:cubicBezTo>
                  <a:pt x="991" y="208"/>
                  <a:pt x="1000" y="216"/>
                  <a:pt x="1003" y="226"/>
                </a:cubicBezTo>
                <a:cubicBezTo>
                  <a:pt x="1007" y="237"/>
                  <a:pt x="1021" y="270"/>
                  <a:pt x="1021" y="270"/>
                </a:cubicBezTo>
                <a:cubicBezTo>
                  <a:pt x="1024" y="280"/>
                  <a:pt x="1024" y="280"/>
                  <a:pt x="1024" y="280"/>
                </a:cubicBezTo>
                <a:cubicBezTo>
                  <a:pt x="1024" y="280"/>
                  <a:pt x="1027" y="288"/>
                  <a:pt x="1020" y="291"/>
                </a:cubicBezTo>
                <a:cubicBezTo>
                  <a:pt x="1013" y="293"/>
                  <a:pt x="1004" y="293"/>
                  <a:pt x="1004" y="293"/>
                </a:cubicBezTo>
                <a:cubicBezTo>
                  <a:pt x="1004" y="293"/>
                  <a:pt x="1003" y="323"/>
                  <a:pt x="1007" y="347"/>
                </a:cubicBezTo>
                <a:cubicBezTo>
                  <a:pt x="1011" y="371"/>
                  <a:pt x="1016" y="384"/>
                  <a:pt x="1018" y="387"/>
                </a:cubicBezTo>
                <a:cubicBezTo>
                  <a:pt x="1020" y="391"/>
                  <a:pt x="1028" y="413"/>
                  <a:pt x="1028" y="442"/>
                </a:cubicBezTo>
                <a:cubicBezTo>
                  <a:pt x="1027" y="471"/>
                  <a:pt x="1028" y="536"/>
                  <a:pt x="1028" y="536"/>
                </a:cubicBezTo>
                <a:cubicBezTo>
                  <a:pt x="1028" y="568"/>
                  <a:pt x="1028" y="568"/>
                  <a:pt x="1028" y="568"/>
                </a:cubicBezTo>
                <a:cubicBezTo>
                  <a:pt x="1044" y="564"/>
                  <a:pt x="1044" y="564"/>
                  <a:pt x="1044" y="564"/>
                </a:cubicBezTo>
                <a:cubicBezTo>
                  <a:pt x="1044" y="564"/>
                  <a:pt x="1063" y="557"/>
                  <a:pt x="1065" y="552"/>
                </a:cubicBezTo>
                <a:cubicBezTo>
                  <a:pt x="1068" y="547"/>
                  <a:pt x="1069" y="542"/>
                  <a:pt x="1070" y="536"/>
                </a:cubicBezTo>
                <a:cubicBezTo>
                  <a:pt x="1072" y="531"/>
                  <a:pt x="1079" y="528"/>
                  <a:pt x="1080" y="523"/>
                </a:cubicBezTo>
                <a:cubicBezTo>
                  <a:pt x="1081" y="517"/>
                  <a:pt x="1082" y="507"/>
                  <a:pt x="1083" y="501"/>
                </a:cubicBezTo>
                <a:cubicBezTo>
                  <a:pt x="1084" y="494"/>
                  <a:pt x="1083" y="490"/>
                  <a:pt x="1085" y="486"/>
                </a:cubicBezTo>
                <a:cubicBezTo>
                  <a:pt x="1087" y="482"/>
                  <a:pt x="1091" y="476"/>
                  <a:pt x="1090" y="473"/>
                </a:cubicBezTo>
                <a:cubicBezTo>
                  <a:pt x="1089" y="469"/>
                  <a:pt x="1082" y="445"/>
                  <a:pt x="1084" y="442"/>
                </a:cubicBezTo>
                <a:cubicBezTo>
                  <a:pt x="1085" y="440"/>
                  <a:pt x="1092" y="429"/>
                  <a:pt x="1093" y="425"/>
                </a:cubicBezTo>
                <a:cubicBezTo>
                  <a:pt x="1095" y="422"/>
                  <a:pt x="1114" y="416"/>
                  <a:pt x="1119" y="414"/>
                </a:cubicBezTo>
                <a:cubicBezTo>
                  <a:pt x="1124" y="411"/>
                  <a:pt x="1136" y="408"/>
                  <a:pt x="1140" y="406"/>
                </a:cubicBezTo>
                <a:cubicBezTo>
                  <a:pt x="1144" y="405"/>
                  <a:pt x="1152" y="395"/>
                  <a:pt x="1155" y="393"/>
                </a:cubicBezTo>
                <a:cubicBezTo>
                  <a:pt x="1159" y="390"/>
                  <a:pt x="1164" y="388"/>
                  <a:pt x="1165" y="384"/>
                </a:cubicBezTo>
                <a:cubicBezTo>
                  <a:pt x="1166" y="380"/>
                  <a:pt x="1169" y="371"/>
                  <a:pt x="1162" y="363"/>
                </a:cubicBezTo>
                <a:cubicBezTo>
                  <a:pt x="1154" y="355"/>
                  <a:pt x="1151" y="338"/>
                  <a:pt x="1151" y="336"/>
                </a:cubicBezTo>
                <a:cubicBezTo>
                  <a:pt x="1151" y="333"/>
                  <a:pt x="1149" y="300"/>
                  <a:pt x="1150" y="297"/>
                </a:cubicBezTo>
                <a:cubicBezTo>
                  <a:pt x="1150" y="294"/>
                  <a:pt x="1155" y="281"/>
                  <a:pt x="1158" y="274"/>
                </a:cubicBezTo>
                <a:cubicBezTo>
                  <a:pt x="1161" y="268"/>
                  <a:pt x="1170" y="262"/>
                  <a:pt x="1176" y="259"/>
                </a:cubicBezTo>
                <a:cubicBezTo>
                  <a:pt x="1183" y="257"/>
                  <a:pt x="1194" y="246"/>
                  <a:pt x="1197" y="247"/>
                </a:cubicBezTo>
                <a:cubicBezTo>
                  <a:pt x="1199" y="247"/>
                  <a:pt x="1217" y="248"/>
                  <a:pt x="1226" y="256"/>
                </a:cubicBezTo>
                <a:cubicBezTo>
                  <a:pt x="1235" y="263"/>
                  <a:pt x="1243" y="279"/>
                  <a:pt x="1246" y="284"/>
                </a:cubicBezTo>
                <a:cubicBezTo>
                  <a:pt x="1248" y="290"/>
                  <a:pt x="1252" y="298"/>
                  <a:pt x="1255" y="300"/>
                </a:cubicBezTo>
                <a:cubicBezTo>
                  <a:pt x="1259" y="303"/>
                  <a:pt x="1262" y="314"/>
                  <a:pt x="1261" y="318"/>
                </a:cubicBezTo>
                <a:cubicBezTo>
                  <a:pt x="1261" y="323"/>
                  <a:pt x="1259" y="332"/>
                  <a:pt x="1257" y="339"/>
                </a:cubicBezTo>
                <a:cubicBezTo>
                  <a:pt x="1256" y="345"/>
                  <a:pt x="1257" y="352"/>
                  <a:pt x="1254" y="354"/>
                </a:cubicBezTo>
                <a:cubicBezTo>
                  <a:pt x="1252" y="356"/>
                  <a:pt x="1252" y="360"/>
                  <a:pt x="1247" y="363"/>
                </a:cubicBezTo>
                <a:cubicBezTo>
                  <a:pt x="1241" y="366"/>
                  <a:pt x="1240" y="373"/>
                  <a:pt x="1240" y="375"/>
                </a:cubicBezTo>
                <a:cubicBezTo>
                  <a:pt x="1240" y="377"/>
                  <a:pt x="1241" y="379"/>
                  <a:pt x="1242" y="381"/>
                </a:cubicBezTo>
                <a:cubicBezTo>
                  <a:pt x="1244" y="383"/>
                  <a:pt x="1255" y="383"/>
                  <a:pt x="1257" y="388"/>
                </a:cubicBezTo>
                <a:cubicBezTo>
                  <a:pt x="1259" y="392"/>
                  <a:pt x="1277" y="403"/>
                  <a:pt x="1282" y="407"/>
                </a:cubicBezTo>
                <a:cubicBezTo>
                  <a:pt x="1287" y="411"/>
                  <a:pt x="1307" y="421"/>
                  <a:pt x="1309" y="422"/>
                </a:cubicBezTo>
                <a:cubicBezTo>
                  <a:pt x="1311" y="423"/>
                  <a:pt x="1332" y="439"/>
                  <a:pt x="1333" y="441"/>
                </a:cubicBezTo>
                <a:cubicBezTo>
                  <a:pt x="1334" y="443"/>
                  <a:pt x="1336" y="457"/>
                  <a:pt x="1335" y="461"/>
                </a:cubicBezTo>
                <a:cubicBezTo>
                  <a:pt x="1335" y="464"/>
                  <a:pt x="1331" y="495"/>
                  <a:pt x="1333" y="497"/>
                </a:cubicBezTo>
                <a:cubicBezTo>
                  <a:pt x="1336" y="499"/>
                  <a:pt x="1341" y="501"/>
                  <a:pt x="1340" y="504"/>
                </a:cubicBezTo>
                <a:cubicBezTo>
                  <a:pt x="1338" y="507"/>
                  <a:pt x="1350" y="511"/>
                  <a:pt x="1351" y="519"/>
                </a:cubicBezTo>
                <a:cubicBezTo>
                  <a:pt x="1351" y="527"/>
                  <a:pt x="1355" y="532"/>
                  <a:pt x="1351" y="534"/>
                </a:cubicBezTo>
                <a:cubicBezTo>
                  <a:pt x="1347" y="535"/>
                  <a:pt x="1341" y="536"/>
                  <a:pt x="1342" y="541"/>
                </a:cubicBezTo>
                <a:cubicBezTo>
                  <a:pt x="1343" y="545"/>
                  <a:pt x="1346" y="554"/>
                  <a:pt x="1346" y="556"/>
                </a:cubicBezTo>
                <a:cubicBezTo>
                  <a:pt x="1346" y="557"/>
                  <a:pt x="1344" y="558"/>
                  <a:pt x="1344" y="564"/>
                </a:cubicBezTo>
                <a:cubicBezTo>
                  <a:pt x="1343" y="569"/>
                  <a:pt x="1345" y="568"/>
                  <a:pt x="1343" y="572"/>
                </a:cubicBezTo>
                <a:cubicBezTo>
                  <a:pt x="1340" y="577"/>
                  <a:pt x="1340" y="582"/>
                  <a:pt x="1340" y="586"/>
                </a:cubicBezTo>
                <a:cubicBezTo>
                  <a:pt x="1339" y="590"/>
                  <a:pt x="1346" y="603"/>
                  <a:pt x="1346" y="610"/>
                </a:cubicBezTo>
                <a:cubicBezTo>
                  <a:pt x="1346" y="616"/>
                  <a:pt x="1347" y="621"/>
                  <a:pt x="1342" y="631"/>
                </a:cubicBezTo>
                <a:cubicBezTo>
                  <a:pt x="1336" y="641"/>
                  <a:pt x="1333" y="647"/>
                  <a:pt x="1333" y="647"/>
                </a:cubicBezTo>
                <a:cubicBezTo>
                  <a:pt x="1333" y="647"/>
                  <a:pt x="1334" y="672"/>
                  <a:pt x="1335" y="684"/>
                </a:cubicBezTo>
                <a:cubicBezTo>
                  <a:pt x="1336" y="696"/>
                  <a:pt x="1341" y="721"/>
                  <a:pt x="1341" y="721"/>
                </a:cubicBezTo>
                <a:cubicBezTo>
                  <a:pt x="1341" y="735"/>
                  <a:pt x="1341" y="735"/>
                  <a:pt x="1341" y="735"/>
                </a:cubicBezTo>
                <a:cubicBezTo>
                  <a:pt x="1335" y="747"/>
                  <a:pt x="1335" y="747"/>
                  <a:pt x="1335" y="747"/>
                </a:cubicBezTo>
                <a:cubicBezTo>
                  <a:pt x="1325" y="756"/>
                  <a:pt x="1325" y="756"/>
                  <a:pt x="1325" y="756"/>
                </a:cubicBezTo>
                <a:cubicBezTo>
                  <a:pt x="1325" y="756"/>
                  <a:pt x="1330" y="789"/>
                  <a:pt x="1330" y="794"/>
                </a:cubicBezTo>
                <a:cubicBezTo>
                  <a:pt x="1331" y="799"/>
                  <a:pt x="1330" y="805"/>
                  <a:pt x="1330" y="805"/>
                </a:cubicBezTo>
                <a:cubicBezTo>
                  <a:pt x="1313" y="805"/>
                  <a:pt x="1313" y="805"/>
                  <a:pt x="1313" y="805"/>
                </a:cubicBezTo>
                <a:cubicBezTo>
                  <a:pt x="1313" y="805"/>
                  <a:pt x="1311" y="830"/>
                  <a:pt x="1316" y="838"/>
                </a:cubicBezTo>
                <a:cubicBezTo>
                  <a:pt x="1320" y="846"/>
                  <a:pt x="1332" y="875"/>
                  <a:pt x="1336" y="888"/>
                </a:cubicBezTo>
                <a:cubicBezTo>
                  <a:pt x="1339" y="902"/>
                  <a:pt x="1344" y="949"/>
                  <a:pt x="1343" y="966"/>
                </a:cubicBezTo>
                <a:cubicBezTo>
                  <a:pt x="1343" y="982"/>
                  <a:pt x="1343" y="1005"/>
                  <a:pt x="1343" y="1007"/>
                </a:cubicBezTo>
                <a:cubicBezTo>
                  <a:pt x="1343" y="1009"/>
                  <a:pt x="1357" y="1027"/>
                  <a:pt x="1357" y="1027"/>
                </a:cubicBezTo>
                <a:cubicBezTo>
                  <a:pt x="1357" y="1027"/>
                  <a:pt x="1363" y="1041"/>
                  <a:pt x="1363" y="1045"/>
                </a:cubicBezTo>
                <a:cubicBezTo>
                  <a:pt x="1363" y="1049"/>
                  <a:pt x="1363" y="1062"/>
                  <a:pt x="1363" y="1062"/>
                </a:cubicBezTo>
                <a:cubicBezTo>
                  <a:pt x="1363" y="1062"/>
                  <a:pt x="1352" y="1068"/>
                  <a:pt x="1346" y="1068"/>
                </a:cubicBezTo>
                <a:cubicBezTo>
                  <a:pt x="1341" y="1067"/>
                  <a:pt x="1328" y="1069"/>
                  <a:pt x="1326" y="1068"/>
                </a:cubicBezTo>
                <a:cubicBezTo>
                  <a:pt x="1323" y="1067"/>
                  <a:pt x="1321" y="1040"/>
                  <a:pt x="1319" y="1037"/>
                </a:cubicBezTo>
                <a:cubicBezTo>
                  <a:pt x="1317" y="1033"/>
                  <a:pt x="1312" y="1019"/>
                  <a:pt x="1312" y="1015"/>
                </a:cubicBezTo>
                <a:cubicBezTo>
                  <a:pt x="1312" y="1011"/>
                  <a:pt x="1313" y="997"/>
                  <a:pt x="1311" y="988"/>
                </a:cubicBezTo>
                <a:cubicBezTo>
                  <a:pt x="1308" y="978"/>
                  <a:pt x="1293" y="945"/>
                  <a:pt x="1284" y="928"/>
                </a:cubicBezTo>
                <a:cubicBezTo>
                  <a:pt x="1274" y="910"/>
                  <a:pt x="1279" y="904"/>
                  <a:pt x="1278" y="894"/>
                </a:cubicBezTo>
                <a:cubicBezTo>
                  <a:pt x="1276" y="884"/>
                  <a:pt x="1276" y="872"/>
                  <a:pt x="1268" y="864"/>
                </a:cubicBezTo>
                <a:cubicBezTo>
                  <a:pt x="1261" y="855"/>
                  <a:pt x="1255" y="841"/>
                  <a:pt x="1253" y="834"/>
                </a:cubicBezTo>
                <a:cubicBezTo>
                  <a:pt x="1252" y="827"/>
                  <a:pt x="1249" y="808"/>
                  <a:pt x="1249" y="808"/>
                </a:cubicBezTo>
                <a:cubicBezTo>
                  <a:pt x="1229" y="809"/>
                  <a:pt x="1229" y="809"/>
                  <a:pt x="1229" y="809"/>
                </a:cubicBezTo>
                <a:cubicBezTo>
                  <a:pt x="1229" y="809"/>
                  <a:pt x="1222" y="849"/>
                  <a:pt x="1220" y="858"/>
                </a:cubicBezTo>
                <a:cubicBezTo>
                  <a:pt x="1218" y="867"/>
                  <a:pt x="1211" y="875"/>
                  <a:pt x="1212" y="880"/>
                </a:cubicBezTo>
                <a:cubicBezTo>
                  <a:pt x="1213" y="886"/>
                  <a:pt x="1217" y="917"/>
                  <a:pt x="1211" y="935"/>
                </a:cubicBezTo>
                <a:cubicBezTo>
                  <a:pt x="1206" y="953"/>
                  <a:pt x="1200" y="1004"/>
                  <a:pt x="1201" y="1014"/>
                </a:cubicBezTo>
                <a:cubicBezTo>
                  <a:pt x="1202" y="1024"/>
                  <a:pt x="1198" y="1049"/>
                  <a:pt x="1198" y="1049"/>
                </a:cubicBezTo>
                <a:cubicBezTo>
                  <a:pt x="1198" y="1049"/>
                  <a:pt x="1201" y="1060"/>
                  <a:pt x="1196" y="1063"/>
                </a:cubicBezTo>
                <a:cubicBezTo>
                  <a:pt x="1192" y="1066"/>
                  <a:pt x="1182" y="1071"/>
                  <a:pt x="1177" y="1068"/>
                </a:cubicBezTo>
                <a:cubicBezTo>
                  <a:pt x="1172" y="1065"/>
                  <a:pt x="1160" y="1056"/>
                  <a:pt x="1154" y="1052"/>
                </a:cubicBezTo>
                <a:cubicBezTo>
                  <a:pt x="1147" y="1048"/>
                  <a:pt x="1127" y="1032"/>
                  <a:pt x="1127" y="1032"/>
                </a:cubicBezTo>
                <a:cubicBezTo>
                  <a:pt x="1120" y="1020"/>
                  <a:pt x="1120" y="1020"/>
                  <a:pt x="1120" y="1020"/>
                </a:cubicBezTo>
                <a:cubicBezTo>
                  <a:pt x="1120" y="1020"/>
                  <a:pt x="1131" y="1014"/>
                  <a:pt x="1137" y="1014"/>
                </a:cubicBezTo>
                <a:cubicBezTo>
                  <a:pt x="1143" y="1015"/>
                  <a:pt x="1149" y="1015"/>
                  <a:pt x="1149" y="1015"/>
                </a:cubicBezTo>
                <a:cubicBezTo>
                  <a:pt x="1168" y="1014"/>
                  <a:pt x="1168" y="1014"/>
                  <a:pt x="1168" y="1014"/>
                </a:cubicBezTo>
                <a:cubicBezTo>
                  <a:pt x="1168" y="1014"/>
                  <a:pt x="1165" y="971"/>
                  <a:pt x="1164" y="953"/>
                </a:cubicBezTo>
                <a:cubicBezTo>
                  <a:pt x="1162" y="936"/>
                  <a:pt x="1157" y="907"/>
                  <a:pt x="1158" y="897"/>
                </a:cubicBezTo>
                <a:cubicBezTo>
                  <a:pt x="1159" y="887"/>
                  <a:pt x="1167" y="863"/>
                  <a:pt x="1166" y="856"/>
                </a:cubicBezTo>
                <a:cubicBezTo>
                  <a:pt x="1165" y="849"/>
                  <a:pt x="1162" y="805"/>
                  <a:pt x="1162" y="805"/>
                </a:cubicBezTo>
                <a:cubicBezTo>
                  <a:pt x="1142" y="805"/>
                  <a:pt x="1142" y="805"/>
                  <a:pt x="1142" y="805"/>
                </a:cubicBezTo>
                <a:cubicBezTo>
                  <a:pt x="1128" y="800"/>
                  <a:pt x="1128" y="800"/>
                  <a:pt x="1128" y="800"/>
                </a:cubicBezTo>
                <a:cubicBezTo>
                  <a:pt x="1128" y="800"/>
                  <a:pt x="1135" y="758"/>
                  <a:pt x="1134" y="743"/>
                </a:cubicBezTo>
                <a:cubicBezTo>
                  <a:pt x="1134" y="728"/>
                  <a:pt x="1140" y="712"/>
                  <a:pt x="1139" y="705"/>
                </a:cubicBezTo>
                <a:cubicBezTo>
                  <a:pt x="1138" y="697"/>
                  <a:pt x="1142" y="664"/>
                  <a:pt x="1142" y="657"/>
                </a:cubicBezTo>
                <a:cubicBezTo>
                  <a:pt x="1142" y="650"/>
                  <a:pt x="1145" y="628"/>
                  <a:pt x="1143" y="626"/>
                </a:cubicBezTo>
                <a:cubicBezTo>
                  <a:pt x="1140" y="624"/>
                  <a:pt x="1137" y="621"/>
                  <a:pt x="1137" y="621"/>
                </a:cubicBezTo>
                <a:cubicBezTo>
                  <a:pt x="1137" y="621"/>
                  <a:pt x="1137" y="601"/>
                  <a:pt x="1137" y="589"/>
                </a:cubicBezTo>
                <a:cubicBezTo>
                  <a:pt x="1136" y="577"/>
                  <a:pt x="1136" y="567"/>
                  <a:pt x="1134" y="563"/>
                </a:cubicBezTo>
                <a:cubicBezTo>
                  <a:pt x="1132" y="559"/>
                  <a:pt x="1130" y="550"/>
                  <a:pt x="1128" y="551"/>
                </a:cubicBezTo>
                <a:cubicBezTo>
                  <a:pt x="1127" y="552"/>
                  <a:pt x="1120" y="569"/>
                  <a:pt x="1113" y="575"/>
                </a:cubicBezTo>
                <a:cubicBezTo>
                  <a:pt x="1107" y="582"/>
                  <a:pt x="1096" y="588"/>
                  <a:pt x="1091" y="589"/>
                </a:cubicBezTo>
                <a:cubicBezTo>
                  <a:pt x="1085" y="591"/>
                  <a:pt x="1065" y="599"/>
                  <a:pt x="1060" y="600"/>
                </a:cubicBezTo>
                <a:cubicBezTo>
                  <a:pt x="1056" y="601"/>
                  <a:pt x="1044" y="602"/>
                  <a:pt x="1044" y="602"/>
                </a:cubicBezTo>
                <a:cubicBezTo>
                  <a:pt x="1044" y="592"/>
                  <a:pt x="1044" y="592"/>
                  <a:pt x="1044" y="592"/>
                </a:cubicBezTo>
                <a:cubicBezTo>
                  <a:pt x="1032" y="594"/>
                  <a:pt x="1032" y="594"/>
                  <a:pt x="1032" y="594"/>
                </a:cubicBezTo>
                <a:cubicBezTo>
                  <a:pt x="1032" y="594"/>
                  <a:pt x="1027" y="605"/>
                  <a:pt x="1026" y="607"/>
                </a:cubicBezTo>
                <a:cubicBezTo>
                  <a:pt x="1025" y="609"/>
                  <a:pt x="1027" y="611"/>
                  <a:pt x="1020" y="614"/>
                </a:cubicBezTo>
                <a:cubicBezTo>
                  <a:pt x="1014" y="617"/>
                  <a:pt x="1011" y="617"/>
                  <a:pt x="1008" y="614"/>
                </a:cubicBezTo>
                <a:cubicBezTo>
                  <a:pt x="1005" y="612"/>
                  <a:pt x="1005" y="605"/>
                  <a:pt x="1002" y="602"/>
                </a:cubicBezTo>
                <a:cubicBezTo>
                  <a:pt x="1000" y="599"/>
                  <a:pt x="990" y="599"/>
                  <a:pt x="990" y="599"/>
                </a:cubicBezTo>
                <a:cubicBezTo>
                  <a:pt x="990" y="599"/>
                  <a:pt x="978" y="662"/>
                  <a:pt x="975" y="708"/>
                </a:cubicBezTo>
                <a:cubicBezTo>
                  <a:pt x="971" y="755"/>
                  <a:pt x="974" y="809"/>
                  <a:pt x="971" y="817"/>
                </a:cubicBezTo>
                <a:cubicBezTo>
                  <a:pt x="968" y="825"/>
                  <a:pt x="959" y="878"/>
                  <a:pt x="956" y="890"/>
                </a:cubicBezTo>
                <a:cubicBezTo>
                  <a:pt x="953" y="902"/>
                  <a:pt x="945" y="931"/>
                  <a:pt x="947" y="939"/>
                </a:cubicBezTo>
                <a:cubicBezTo>
                  <a:pt x="948" y="948"/>
                  <a:pt x="945" y="963"/>
                  <a:pt x="945" y="963"/>
                </a:cubicBezTo>
                <a:cubicBezTo>
                  <a:pt x="945" y="963"/>
                  <a:pt x="942" y="989"/>
                  <a:pt x="941" y="992"/>
                </a:cubicBezTo>
                <a:cubicBezTo>
                  <a:pt x="941" y="996"/>
                  <a:pt x="941" y="1008"/>
                  <a:pt x="942" y="1013"/>
                </a:cubicBezTo>
                <a:cubicBezTo>
                  <a:pt x="944" y="1018"/>
                  <a:pt x="942" y="1029"/>
                  <a:pt x="938" y="1030"/>
                </a:cubicBezTo>
                <a:cubicBezTo>
                  <a:pt x="934" y="1031"/>
                  <a:pt x="931" y="1034"/>
                  <a:pt x="922" y="1037"/>
                </a:cubicBezTo>
                <a:cubicBezTo>
                  <a:pt x="914" y="1041"/>
                  <a:pt x="906" y="1043"/>
                  <a:pt x="897" y="1045"/>
                </a:cubicBezTo>
                <a:cubicBezTo>
                  <a:pt x="888" y="1046"/>
                  <a:pt x="869" y="1042"/>
                  <a:pt x="869" y="1042"/>
                </a:cubicBezTo>
                <a:cubicBezTo>
                  <a:pt x="869" y="1042"/>
                  <a:pt x="860" y="1021"/>
                  <a:pt x="861" y="1019"/>
                </a:cubicBezTo>
                <a:cubicBezTo>
                  <a:pt x="862" y="1017"/>
                  <a:pt x="864" y="970"/>
                  <a:pt x="862" y="958"/>
                </a:cubicBezTo>
                <a:cubicBezTo>
                  <a:pt x="860" y="946"/>
                  <a:pt x="863" y="914"/>
                  <a:pt x="860" y="904"/>
                </a:cubicBezTo>
                <a:cubicBezTo>
                  <a:pt x="858" y="894"/>
                  <a:pt x="863" y="855"/>
                  <a:pt x="864" y="845"/>
                </a:cubicBezTo>
                <a:cubicBezTo>
                  <a:pt x="865" y="835"/>
                  <a:pt x="865" y="810"/>
                  <a:pt x="865" y="801"/>
                </a:cubicBezTo>
                <a:cubicBezTo>
                  <a:pt x="866" y="792"/>
                  <a:pt x="873" y="782"/>
                  <a:pt x="876" y="775"/>
                </a:cubicBezTo>
                <a:cubicBezTo>
                  <a:pt x="879" y="769"/>
                  <a:pt x="877" y="746"/>
                  <a:pt x="878" y="741"/>
                </a:cubicBezTo>
                <a:cubicBezTo>
                  <a:pt x="878" y="736"/>
                  <a:pt x="875" y="713"/>
                  <a:pt x="877" y="709"/>
                </a:cubicBezTo>
                <a:cubicBezTo>
                  <a:pt x="878" y="704"/>
                  <a:pt x="883" y="694"/>
                  <a:pt x="882" y="690"/>
                </a:cubicBezTo>
                <a:cubicBezTo>
                  <a:pt x="881" y="685"/>
                  <a:pt x="881" y="676"/>
                  <a:pt x="879" y="670"/>
                </a:cubicBezTo>
                <a:cubicBezTo>
                  <a:pt x="878" y="664"/>
                  <a:pt x="875" y="630"/>
                  <a:pt x="875" y="630"/>
                </a:cubicBezTo>
                <a:cubicBezTo>
                  <a:pt x="875" y="630"/>
                  <a:pt x="873" y="653"/>
                  <a:pt x="873" y="657"/>
                </a:cubicBezTo>
                <a:cubicBezTo>
                  <a:pt x="872" y="662"/>
                  <a:pt x="860" y="695"/>
                  <a:pt x="861" y="703"/>
                </a:cubicBezTo>
                <a:cubicBezTo>
                  <a:pt x="861" y="711"/>
                  <a:pt x="852" y="743"/>
                  <a:pt x="852" y="749"/>
                </a:cubicBezTo>
                <a:cubicBezTo>
                  <a:pt x="851" y="756"/>
                  <a:pt x="847" y="780"/>
                  <a:pt x="848" y="784"/>
                </a:cubicBezTo>
                <a:cubicBezTo>
                  <a:pt x="848" y="789"/>
                  <a:pt x="841" y="817"/>
                  <a:pt x="840" y="825"/>
                </a:cubicBezTo>
                <a:cubicBezTo>
                  <a:pt x="839" y="833"/>
                  <a:pt x="837" y="858"/>
                  <a:pt x="835" y="863"/>
                </a:cubicBezTo>
                <a:cubicBezTo>
                  <a:pt x="833" y="869"/>
                  <a:pt x="826" y="892"/>
                  <a:pt x="826" y="897"/>
                </a:cubicBezTo>
                <a:cubicBezTo>
                  <a:pt x="826" y="901"/>
                  <a:pt x="817" y="929"/>
                  <a:pt x="817" y="936"/>
                </a:cubicBezTo>
                <a:cubicBezTo>
                  <a:pt x="818" y="943"/>
                  <a:pt x="799" y="999"/>
                  <a:pt x="797" y="1002"/>
                </a:cubicBezTo>
                <a:cubicBezTo>
                  <a:pt x="795" y="1005"/>
                  <a:pt x="783" y="1029"/>
                  <a:pt x="782" y="1032"/>
                </a:cubicBezTo>
                <a:cubicBezTo>
                  <a:pt x="780" y="1036"/>
                  <a:pt x="779" y="1042"/>
                  <a:pt x="773" y="1044"/>
                </a:cubicBezTo>
                <a:cubicBezTo>
                  <a:pt x="766" y="1046"/>
                  <a:pt x="751" y="1048"/>
                  <a:pt x="742" y="1045"/>
                </a:cubicBezTo>
                <a:cubicBezTo>
                  <a:pt x="732" y="1041"/>
                  <a:pt x="718" y="1037"/>
                  <a:pt x="718" y="1037"/>
                </a:cubicBezTo>
                <a:cubicBezTo>
                  <a:pt x="718" y="1037"/>
                  <a:pt x="703" y="1031"/>
                  <a:pt x="700" y="1028"/>
                </a:cubicBezTo>
                <a:cubicBezTo>
                  <a:pt x="697" y="1025"/>
                  <a:pt x="683" y="1008"/>
                  <a:pt x="683" y="1008"/>
                </a:cubicBezTo>
                <a:cubicBezTo>
                  <a:pt x="683" y="1008"/>
                  <a:pt x="681" y="961"/>
                  <a:pt x="682" y="954"/>
                </a:cubicBezTo>
                <a:cubicBezTo>
                  <a:pt x="682" y="946"/>
                  <a:pt x="691" y="883"/>
                  <a:pt x="695" y="872"/>
                </a:cubicBezTo>
                <a:cubicBezTo>
                  <a:pt x="698" y="861"/>
                  <a:pt x="709" y="820"/>
                  <a:pt x="713" y="809"/>
                </a:cubicBezTo>
                <a:cubicBezTo>
                  <a:pt x="716" y="798"/>
                  <a:pt x="733" y="752"/>
                  <a:pt x="733" y="748"/>
                </a:cubicBezTo>
                <a:cubicBezTo>
                  <a:pt x="733" y="744"/>
                  <a:pt x="737" y="734"/>
                  <a:pt x="741" y="730"/>
                </a:cubicBezTo>
                <a:cubicBezTo>
                  <a:pt x="744" y="726"/>
                  <a:pt x="751" y="724"/>
                  <a:pt x="750" y="718"/>
                </a:cubicBezTo>
                <a:cubicBezTo>
                  <a:pt x="749" y="712"/>
                  <a:pt x="752" y="703"/>
                  <a:pt x="752" y="703"/>
                </a:cubicBezTo>
                <a:cubicBezTo>
                  <a:pt x="752" y="703"/>
                  <a:pt x="757" y="662"/>
                  <a:pt x="756" y="656"/>
                </a:cubicBezTo>
                <a:cubicBezTo>
                  <a:pt x="756" y="650"/>
                  <a:pt x="754" y="615"/>
                  <a:pt x="754" y="610"/>
                </a:cubicBezTo>
                <a:cubicBezTo>
                  <a:pt x="754" y="605"/>
                  <a:pt x="755" y="597"/>
                  <a:pt x="756" y="594"/>
                </a:cubicBezTo>
                <a:cubicBezTo>
                  <a:pt x="758" y="591"/>
                  <a:pt x="755" y="576"/>
                  <a:pt x="756" y="573"/>
                </a:cubicBezTo>
                <a:cubicBezTo>
                  <a:pt x="756" y="570"/>
                  <a:pt x="761" y="556"/>
                  <a:pt x="761" y="554"/>
                </a:cubicBezTo>
                <a:cubicBezTo>
                  <a:pt x="761" y="553"/>
                  <a:pt x="769" y="524"/>
                  <a:pt x="772" y="517"/>
                </a:cubicBezTo>
                <a:cubicBezTo>
                  <a:pt x="775" y="510"/>
                  <a:pt x="777" y="497"/>
                  <a:pt x="780" y="492"/>
                </a:cubicBezTo>
                <a:cubicBezTo>
                  <a:pt x="783" y="487"/>
                  <a:pt x="786" y="477"/>
                  <a:pt x="788" y="474"/>
                </a:cubicBezTo>
                <a:cubicBezTo>
                  <a:pt x="789" y="471"/>
                  <a:pt x="785" y="463"/>
                  <a:pt x="785" y="463"/>
                </a:cubicBezTo>
                <a:cubicBezTo>
                  <a:pt x="785" y="463"/>
                  <a:pt x="780" y="457"/>
                  <a:pt x="782" y="450"/>
                </a:cubicBezTo>
                <a:cubicBezTo>
                  <a:pt x="784" y="442"/>
                  <a:pt x="781" y="407"/>
                  <a:pt x="781" y="398"/>
                </a:cubicBezTo>
                <a:cubicBezTo>
                  <a:pt x="781" y="389"/>
                  <a:pt x="784" y="370"/>
                  <a:pt x="786" y="363"/>
                </a:cubicBezTo>
                <a:cubicBezTo>
                  <a:pt x="787" y="355"/>
                  <a:pt x="789" y="343"/>
                  <a:pt x="789" y="338"/>
                </a:cubicBezTo>
                <a:cubicBezTo>
                  <a:pt x="789" y="333"/>
                  <a:pt x="795" y="311"/>
                  <a:pt x="791" y="308"/>
                </a:cubicBezTo>
                <a:cubicBezTo>
                  <a:pt x="788" y="305"/>
                  <a:pt x="784" y="305"/>
                  <a:pt x="784" y="305"/>
                </a:cubicBezTo>
                <a:cubicBezTo>
                  <a:pt x="784" y="305"/>
                  <a:pt x="775" y="356"/>
                  <a:pt x="774" y="365"/>
                </a:cubicBezTo>
                <a:cubicBezTo>
                  <a:pt x="772" y="374"/>
                  <a:pt x="773" y="386"/>
                  <a:pt x="765" y="397"/>
                </a:cubicBezTo>
                <a:cubicBezTo>
                  <a:pt x="757" y="407"/>
                  <a:pt x="742" y="444"/>
                  <a:pt x="742" y="444"/>
                </a:cubicBezTo>
                <a:cubicBezTo>
                  <a:pt x="734" y="464"/>
                  <a:pt x="734" y="464"/>
                  <a:pt x="734" y="464"/>
                </a:cubicBezTo>
                <a:cubicBezTo>
                  <a:pt x="731" y="484"/>
                  <a:pt x="731" y="484"/>
                  <a:pt x="731" y="484"/>
                </a:cubicBezTo>
                <a:cubicBezTo>
                  <a:pt x="722" y="489"/>
                  <a:pt x="722" y="489"/>
                  <a:pt x="722" y="489"/>
                </a:cubicBezTo>
                <a:cubicBezTo>
                  <a:pt x="729" y="513"/>
                  <a:pt x="729" y="513"/>
                  <a:pt x="729" y="513"/>
                </a:cubicBezTo>
                <a:cubicBezTo>
                  <a:pt x="729" y="513"/>
                  <a:pt x="741" y="524"/>
                  <a:pt x="741" y="531"/>
                </a:cubicBezTo>
                <a:cubicBezTo>
                  <a:pt x="741" y="537"/>
                  <a:pt x="740" y="550"/>
                  <a:pt x="742" y="552"/>
                </a:cubicBezTo>
                <a:cubicBezTo>
                  <a:pt x="743" y="553"/>
                  <a:pt x="743" y="564"/>
                  <a:pt x="743" y="564"/>
                </a:cubicBezTo>
                <a:cubicBezTo>
                  <a:pt x="729" y="573"/>
                  <a:pt x="729" y="573"/>
                  <a:pt x="729" y="573"/>
                </a:cubicBezTo>
                <a:cubicBezTo>
                  <a:pt x="722" y="582"/>
                  <a:pt x="722" y="582"/>
                  <a:pt x="722" y="582"/>
                </a:cubicBezTo>
                <a:cubicBezTo>
                  <a:pt x="722" y="582"/>
                  <a:pt x="709" y="587"/>
                  <a:pt x="707" y="586"/>
                </a:cubicBezTo>
                <a:cubicBezTo>
                  <a:pt x="705" y="585"/>
                  <a:pt x="694" y="583"/>
                  <a:pt x="694" y="583"/>
                </a:cubicBezTo>
                <a:cubicBezTo>
                  <a:pt x="694" y="583"/>
                  <a:pt x="686" y="578"/>
                  <a:pt x="686" y="576"/>
                </a:cubicBezTo>
                <a:cubicBezTo>
                  <a:pt x="686" y="574"/>
                  <a:pt x="682" y="565"/>
                  <a:pt x="683" y="564"/>
                </a:cubicBezTo>
                <a:cubicBezTo>
                  <a:pt x="684" y="562"/>
                  <a:pt x="689" y="551"/>
                  <a:pt x="689" y="551"/>
                </a:cubicBezTo>
                <a:cubicBezTo>
                  <a:pt x="689" y="551"/>
                  <a:pt x="695" y="541"/>
                  <a:pt x="695" y="535"/>
                </a:cubicBezTo>
                <a:cubicBezTo>
                  <a:pt x="695" y="529"/>
                  <a:pt x="686" y="500"/>
                  <a:pt x="686" y="500"/>
                </a:cubicBezTo>
                <a:cubicBezTo>
                  <a:pt x="675" y="506"/>
                  <a:pt x="675" y="506"/>
                  <a:pt x="675" y="506"/>
                </a:cubicBezTo>
                <a:cubicBezTo>
                  <a:pt x="666" y="513"/>
                  <a:pt x="666" y="513"/>
                  <a:pt x="666" y="513"/>
                </a:cubicBezTo>
                <a:cubicBezTo>
                  <a:pt x="634" y="506"/>
                  <a:pt x="634" y="506"/>
                  <a:pt x="634" y="506"/>
                </a:cubicBezTo>
                <a:cubicBezTo>
                  <a:pt x="634" y="506"/>
                  <a:pt x="633" y="498"/>
                  <a:pt x="635" y="498"/>
                </a:cubicBezTo>
                <a:cubicBezTo>
                  <a:pt x="636" y="498"/>
                  <a:pt x="643" y="492"/>
                  <a:pt x="644" y="487"/>
                </a:cubicBezTo>
                <a:cubicBezTo>
                  <a:pt x="645" y="483"/>
                  <a:pt x="650" y="470"/>
                  <a:pt x="650" y="470"/>
                </a:cubicBezTo>
                <a:cubicBezTo>
                  <a:pt x="650" y="470"/>
                  <a:pt x="624" y="414"/>
                  <a:pt x="621" y="412"/>
                </a:cubicBezTo>
                <a:cubicBezTo>
                  <a:pt x="618" y="409"/>
                  <a:pt x="612" y="390"/>
                  <a:pt x="608" y="384"/>
                </a:cubicBezTo>
                <a:cubicBezTo>
                  <a:pt x="605" y="378"/>
                  <a:pt x="600" y="363"/>
                  <a:pt x="596" y="358"/>
                </a:cubicBezTo>
                <a:cubicBezTo>
                  <a:pt x="593" y="353"/>
                  <a:pt x="590" y="339"/>
                  <a:pt x="587" y="338"/>
                </a:cubicBezTo>
                <a:cubicBezTo>
                  <a:pt x="584" y="337"/>
                  <a:pt x="576" y="344"/>
                  <a:pt x="577" y="348"/>
                </a:cubicBezTo>
                <a:cubicBezTo>
                  <a:pt x="578" y="353"/>
                  <a:pt x="575" y="398"/>
                  <a:pt x="575" y="401"/>
                </a:cubicBezTo>
                <a:cubicBezTo>
                  <a:pt x="576" y="404"/>
                  <a:pt x="575" y="447"/>
                  <a:pt x="576" y="450"/>
                </a:cubicBezTo>
                <a:cubicBezTo>
                  <a:pt x="577" y="453"/>
                  <a:pt x="567" y="468"/>
                  <a:pt x="576" y="478"/>
                </a:cubicBezTo>
                <a:cubicBezTo>
                  <a:pt x="584" y="488"/>
                  <a:pt x="587" y="498"/>
                  <a:pt x="589" y="504"/>
                </a:cubicBezTo>
                <a:cubicBezTo>
                  <a:pt x="591" y="510"/>
                  <a:pt x="597" y="527"/>
                  <a:pt x="597" y="530"/>
                </a:cubicBezTo>
                <a:cubicBezTo>
                  <a:pt x="597" y="534"/>
                  <a:pt x="591" y="648"/>
                  <a:pt x="591" y="660"/>
                </a:cubicBezTo>
                <a:cubicBezTo>
                  <a:pt x="590" y="673"/>
                  <a:pt x="588" y="706"/>
                  <a:pt x="587" y="712"/>
                </a:cubicBezTo>
                <a:cubicBezTo>
                  <a:pt x="586" y="718"/>
                  <a:pt x="581" y="740"/>
                  <a:pt x="576" y="746"/>
                </a:cubicBezTo>
                <a:cubicBezTo>
                  <a:pt x="571" y="752"/>
                  <a:pt x="572" y="772"/>
                  <a:pt x="572" y="780"/>
                </a:cubicBezTo>
                <a:cubicBezTo>
                  <a:pt x="573" y="789"/>
                  <a:pt x="572" y="918"/>
                  <a:pt x="570" y="923"/>
                </a:cubicBezTo>
                <a:cubicBezTo>
                  <a:pt x="568" y="928"/>
                  <a:pt x="567" y="952"/>
                  <a:pt x="567" y="952"/>
                </a:cubicBezTo>
                <a:cubicBezTo>
                  <a:pt x="567" y="952"/>
                  <a:pt x="568" y="967"/>
                  <a:pt x="569" y="968"/>
                </a:cubicBezTo>
                <a:cubicBezTo>
                  <a:pt x="571" y="969"/>
                  <a:pt x="578" y="975"/>
                  <a:pt x="584" y="977"/>
                </a:cubicBezTo>
                <a:cubicBezTo>
                  <a:pt x="590" y="979"/>
                  <a:pt x="599" y="978"/>
                  <a:pt x="602" y="980"/>
                </a:cubicBezTo>
                <a:cubicBezTo>
                  <a:pt x="604" y="981"/>
                  <a:pt x="605" y="986"/>
                  <a:pt x="606" y="988"/>
                </a:cubicBezTo>
                <a:cubicBezTo>
                  <a:pt x="606" y="990"/>
                  <a:pt x="610" y="1010"/>
                  <a:pt x="608" y="1011"/>
                </a:cubicBezTo>
                <a:cubicBezTo>
                  <a:pt x="605" y="1011"/>
                  <a:pt x="588" y="1024"/>
                  <a:pt x="585" y="1026"/>
                </a:cubicBezTo>
                <a:cubicBezTo>
                  <a:pt x="582" y="1028"/>
                  <a:pt x="559" y="1045"/>
                  <a:pt x="557" y="1045"/>
                </a:cubicBezTo>
                <a:cubicBezTo>
                  <a:pt x="556" y="1046"/>
                  <a:pt x="542" y="1055"/>
                  <a:pt x="542" y="1055"/>
                </a:cubicBezTo>
                <a:cubicBezTo>
                  <a:pt x="542" y="1055"/>
                  <a:pt x="526" y="1057"/>
                  <a:pt x="525" y="1058"/>
                </a:cubicBezTo>
                <a:cubicBezTo>
                  <a:pt x="523" y="1058"/>
                  <a:pt x="516" y="1055"/>
                  <a:pt x="516" y="1055"/>
                </a:cubicBezTo>
                <a:cubicBezTo>
                  <a:pt x="516" y="1055"/>
                  <a:pt x="512" y="1040"/>
                  <a:pt x="513" y="1035"/>
                </a:cubicBezTo>
                <a:cubicBezTo>
                  <a:pt x="514" y="1029"/>
                  <a:pt x="512" y="1019"/>
                  <a:pt x="512" y="1019"/>
                </a:cubicBezTo>
                <a:cubicBezTo>
                  <a:pt x="496" y="1019"/>
                  <a:pt x="496" y="1019"/>
                  <a:pt x="496" y="1019"/>
                </a:cubicBezTo>
                <a:cubicBezTo>
                  <a:pt x="496" y="1019"/>
                  <a:pt x="488" y="1019"/>
                  <a:pt x="486" y="1012"/>
                </a:cubicBezTo>
                <a:cubicBezTo>
                  <a:pt x="484" y="1006"/>
                  <a:pt x="483" y="995"/>
                  <a:pt x="483" y="995"/>
                </a:cubicBezTo>
                <a:cubicBezTo>
                  <a:pt x="483" y="995"/>
                  <a:pt x="484" y="880"/>
                  <a:pt x="485" y="871"/>
                </a:cubicBezTo>
                <a:cubicBezTo>
                  <a:pt x="486" y="861"/>
                  <a:pt x="489" y="825"/>
                  <a:pt x="489" y="818"/>
                </a:cubicBezTo>
                <a:cubicBezTo>
                  <a:pt x="490" y="812"/>
                  <a:pt x="488" y="791"/>
                  <a:pt x="488" y="784"/>
                </a:cubicBezTo>
                <a:cubicBezTo>
                  <a:pt x="488" y="777"/>
                  <a:pt x="484" y="762"/>
                  <a:pt x="483" y="754"/>
                </a:cubicBezTo>
                <a:cubicBezTo>
                  <a:pt x="482" y="746"/>
                  <a:pt x="475" y="734"/>
                  <a:pt x="474" y="730"/>
                </a:cubicBezTo>
                <a:cubicBezTo>
                  <a:pt x="473" y="725"/>
                  <a:pt x="474" y="677"/>
                  <a:pt x="474" y="671"/>
                </a:cubicBezTo>
                <a:cubicBezTo>
                  <a:pt x="475" y="665"/>
                  <a:pt x="472" y="643"/>
                  <a:pt x="472" y="639"/>
                </a:cubicBezTo>
                <a:cubicBezTo>
                  <a:pt x="472" y="635"/>
                  <a:pt x="468" y="618"/>
                  <a:pt x="468" y="618"/>
                </a:cubicBezTo>
                <a:cubicBezTo>
                  <a:pt x="468" y="618"/>
                  <a:pt x="453" y="700"/>
                  <a:pt x="445" y="717"/>
                </a:cubicBezTo>
                <a:cubicBezTo>
                  <a:pt x="436" y="733"/>
                  <a:pt x="428" y="774"/>
                  <a:pt x="428" y="776"/>
                </a:cubicBezTo>
                <a:cubicBezTo>
                  <a:pt x="428" y="777"/>
                  <a:pt x="417" y="822"/>
                  <a:pt x="417" y="822"/>
                </a:cubicBezTo>
                <a:cubicBezTo>
                  <a:pt x="417" y="822"/>
                  <a:pt x="412" y="871"/>
                  <a:pt x="413" y="875"/>
                </a:cubicBezTo>
                <a:cubicBezTo>
                  <a:pt x="413" y="879"/>
                  <a:pt x="410" y="936"/>
                  <a:pt x="410" y="936"/>
                </a:cubicBezTo>
                <a:cubicBezTo>
                  <a:pt x="405" y="968"/>
                  <a:pt x="405" y="968"/>
                  <a:pt x="405" y="968"/>
                </a:cubicBezTo>
                <a:cubicBezTo>
                  <a:pt x="405" y="968"/>
                  <a:pt x="400" y="987"/>
                  <a:pt x="400" y="990"/>
                </a:cubicBezTo>
                <a:cubicBezTo>
                  <a:pt x="400" y="992"/>
                  <a:pt x="400" y="1004"/>
                  <a:pt x="397" y="1009"/>
                </a:cubicBezTo>
                <a:cubicBezTo>
                  <a:pt x="395" y="1014"/>
                  <a:pt x="385" y="1015"/>
                  <a:pt x="385" y="1015"/>
                </a:cubicBezTo>
                <a:cubicBezTo>
                  <a:pt x="385" y="1015"/>
                  <a:pt x="385" y="1035"/>
                  <a:pt x="384" y="1037"/>
                </a:cubicBezTo>
                <a:cubicBezTo>
                  <a:pt x="383" y="1039"/>
                  <a:pt x="371" y="1048"/>
                  <a:pt x="364" y="1047"/>
                </a:cubicBezTo>
                <a:cubicBezTo>
                  <a:pt x="356" y="1046"/>
                  <a:pt x="345" y="1047"/>
                  <a:pt x="345" y="1047"/>
                </a:cubicBezTo>
                <a:cubicBezTo>
                  <a:pt x="337" y="1031"/>
                  <a:pt x="337" y="1031"/>
                  <a:pt x="337" y="1031"/>
                </a:cubicBezTo>
                <a:cubicBezTo>
                  <a:pt x="333" y="1014"/>
                  <a:pt x="333" y="1014"/>
                  <a:pt x="333" y="1014"/>
                </a:cubicBezTo>
                <a:cubicBezTo>
                  <a:pt x="322" y="1009"/>
                  <a:pt x="322" y="1009"/>
                  <a:pt x="322" y="1009"/>
                </a:cubicBezTo>
                <a:cubicBezTo>
                  <a:pt x="322" y="1009"/>
                  <a:pt x="321" y="908"/>
                  <a:pt x="323" y="885"/>
                </a:cubicBezTo>
                <a:cubicBezTo>
                  <a:pt x="324" y="862"/>
                  <a:pt x="334" y="813"/>
                  <a:pt x="333" y="801"/>
                </a:cubicBezTo>
                <a:cubicBezTo>
                  <a:pt x="333" y="790"/>
                  <a:pt x="336" y="755"/>
                  <a:pt x="336" y="744"/>
                </a:cubicBezTo>
                <a:cubicBezTo>
                  <a:pt x="336" y="732"/>
                  <a:pt x="337" y="712"/>
                  <a:pt x="333" y="706"/>
                </a:cubicBezTo>
                <a:cubicBezTo>
                  <a:pt x="329" y="701"/>
                  <a:pt x="328" y="676"/>
                  <a:pt x="327" y="667"/>
                </a:cubicBezTo>
                <a:cubicBezTo>
                  <a:pt x="326" y="657"/>
                  <a:pt x="327" y="623"/>
                  <a:pt x="327" y="623"/>
                </a:cubicBezTo>
                <a:cubicBezTo>
                  <a:pt x="327" y="623"/>
                  <a:pt x="314" y="622"/>
                  <a:pt x="307" y="619"/>
                </a:cubicBezTo>
                <a:cubicBezTo>
                  <a:pt x="300" y="616"/>
                  <a:pt x="290" y="610"/>
                  <a:pt x="290" y="604"/>
                </a:cubicBezTo>
                <a:cubicBezTo>
                  <a:pt x="290" y="597"/>
                  <a:pt x="289" y="588"/>
                  <a:pt x="289" y="588"/>
                </a:cubicBezTo>
                <a:cubicBezTo>
                  <a:pt x="289" y="588"/>
                  <a:pt x="247" y="573"/>
                  <a:pt x="234" y="563"/>
                </a:cubicBezTo>
                <a:cubicBezTo>
                  <a:pt x="222" y="554"/>
                  <a:pt x="202" y="536"/>
                  <a:pt x="202" y="536"/>
                </a:cubicBezTo>
                <a:cubicBezTo>
                  <a:pt x="197" y="552"/>
                  <a:pt x="197" y="552"/>
                  <a:pt x="197" y="552"/>
                </a:cubicBezTo>
                <a:cubicBezTo>
                  <a:pt x="197" y="552"/>
                  <a:pt x="198" y="569"/>
                  <a:pt x="200" y="574"/>
                </a:cubicBezTo>
                <a:cubicBezTo>
                  <a:pt x="202" y="579"/>
                  <a:pt x="203" y="595"/>
                  <a:pt x="203" y="602"/>
                </a:cubicBezTo>
                <a:cubicBezTo>
                  <a:pt x="203" y="610"/>
                  <a:pt x="194" y="614"/>
                  <a:pt x="197" y="622"/>
                </a:cubicBezTo>
                <a:cubicBezTo>
                  <a:pt x="199" y="629"/>
                  <a:pt x="205" y="656"/>
                  <a:pt x="205" y="656"/>
                </a:cubicBezTo>
                <a:cubicBezTo>
                  <a:pt x="200" y="668"/>
                  <a:pt x="200" y="668"/>
                  <a:pt x="200" y="668"/>
                </a:cubicBezTo>
                <a:cubicBezTo>
                  <a:pt x="200" y="730"/>
                  <a:pt x="200" y="730"/>
                  <a:pt x="200" y="730"/>
                </a:cubicBezTo>
                <a:cubicBezTo>
                  <a:pt x="200" y="730"/>
                  <a:pt x="197" y="765"/>
                  <a:pt x="198" y="768"/>
                </a:cubicBezTo>
                <a:cubicBezTo>
                  <a:pt x="200" y="770"/>
                  <a:pt x="199" y="781"/>
                  <a:pt x="198" y="785"/>
                </a:cubicBezTo>
                <a:cubicBezTo>
                  <a:pt x="198" y="790"/>
                  <a:pt x="200" y="817"/>
                  <a:pt x="197" y="822"/>
                </a:cubicBezTo>
                <a:cubicBezTo>
                  <a:pt x="193" y="828"/>
                  <a:pt x="188" y="852"/>
                  <a:pt x="190" y="862"/>
                </a:cubicBezTo>
                <a:cubicBezTo>
                  <a:pt x="192" y="873"/>
                  <a:pt x="190" y="899"/>
                  <a:pt x="190" y="899"/>
                </a:cubicBezTo>
                <a:cubicBezTo>
                  <a:pt x="175" y="903"/>
                  <a:pt x="175" y="903"/>
                  <a:pt x="175" y="903"/>
                </a:cubicBezTo>
                <a:cubicBezTo>
                  <a:pt x="170" y="981"/>
                  <a:pt x="170" y="981"/>
                  <a:pt x="170" y="981"/>
                </a:cubicBezTo>
                <a:cubicBezTo>
                  <a:pt x="196" y="986"/>
                  <a:pt x="196" y="986"/>
                  <a:pt x="196" y="986"/>
                </a:cubicBezTo>
                <a:cubicBezTo>
                  <a:pt x="215" y="988"/>
                  <a:pt x="215" y="988"/>
                  <a:pt x="215" y="988"/>
                </a:cubicBezTo>
                <a:cubicBezTo>
                  <a:pt x="219" y="996"/>
                  <a:pt x="219" y="996"/>
                  <a:pt x="219" y="996"/>
                </a:cubicBezTo>
                <a:cubicBezTo>
                  <a:pt x="219" y="996"/>
                  <a:pt x="199" y="1006"/>
                  <a:pt x="193" y="1009"/>
                </a:cubicBezTo>
                <a:cubicBezTo>
                  <a:pt x="188" y="1012"/>
                  <a:pt x="170" y="1021"/>
                  <a:pt x="167" y="1023"/>
                </a:cubicBezTo>
                <a:cubicBezTo>
                  <a:pt x="165" y="1024"/>
                  <a:pt x="153" y="1029"/>
                  <a:pt x="146" y="1028"/>
                </a:cubicBezTo>
                <a:cubicBezTo>
                  <a:pt x="140" y="1027"/>
                  <a:pt x="134" y="1025"/>
                  <a:pt x="134" y="1025"/>
                </a:cubicBezTo>
                <a:cubicBezTo>
                  <a:pt x="134" y="1025"/>
                  <a:pt x="135" y="999"/>
                  <a:pt x="134" y="995"/>
                </a:cubicBezTo>
                <a:cubicBezTo>
                  <a:pt x="133" y="990"/>
                  <a:pt x="137" y="951"/>
                  <a:pt x="137" y="947"/>
                </a:cubicBezTo>
                <a:cubicBezTo>
                  <a:pt x="137" y="943"/>
                  <a:pt x="134" y="905"/>
                  <a:pt x="134" y="905"/>
                </a:cubicBezTo>
                <a:cubicBezTo>
                  <a:pt x="116" y="899"/>
                  <a:pt x="116" y="899"/>
                  <a:pt x="116" y="899"/>
                </a:cubicBezTo>
                <a:cubicBezTo>
                  <a:pt x="116" y="899"/>
                  <a:pt x="105" y="888"/>
                  <a:pt x="106" y="881"/>
                </a:cubicBezTo>
                <a:cubicBezTo>
                  <a:pt x="107" y="874"/>
                  <a:pt x="106" y="839"/>
                  <a:pt x="106" y="839"/>
                </a:cubicBezTo>
                <a:cubicBezTo>
                  <a:pt x="112" y="796"/>
                  <a:pt x="112" y="796"/>
                  <a:pt x="112" y="796"/>
                </a:cubicBezTo>
                <a:cubicBezTo>
                  <a:pt x="109" y="757"/>
                  <a:pt x="109" y="757"/>
                  <a:pt x="109" y="757"/>
                </a:cubicBezTo>
                <a:cubicBezTo>
                  <a:pt x="101" y="812"/>
                  <a:pt x="101" y="812"/>
                  <a:pt x="101" y="812"/>
                </a:cubicBezTo>
                <a:cubicBezTo>
                  <a:pt x="100" y="855"/>
                  <a:pt x="100" y="855"/>
                  <a:pt x="100" y="855"/>
                </a:cubicBezTo>
                <a:cubicBezTo>
                  <a:pt x="102" y="881"/>
                  <a:pt x="102" y="881"/>
                  <a:pt x="102" y="881"/>
                </a:cubicBezTo>
                <a:cubicBezTo>
                  <a:pt x="102" y="881"/>
                  <a:pt x="101" y="887"/>
                  <a:pt x="96" y="889"/>
                </a:cubicBezTo>
                <a:cubicBezTo>
                  <a:pt x="92" y="891"/>
                  <a:pt x="85" y="892"/>
                  <a:pt x="85" y="892"/>
                </a:cubicBezTo>
                <a:cubicBezTo>
                  <a:pt x="82" y="963"/>
                  <a:pt x="82" y="963"/>
                  <a:pt x="82" y="963"/>
                </a:cubicBezTo>
                <a:cubicBezTo>
                  <a:pt x="91" y="978"/>
                  <a:pt x="91" y="978"/>
                  <a:pt x="91" y="978"/>
                </a:cubicBezTo>
                <a:cubicBezTo>
                  <a:pt x="91" y="978"/>
                  <a:pt x="93" y="985"/>
                  <a:pt x="90" y="988"/>
                </a:cubicBezTo>
                <a:cubicBezTo>
                  <a:pt x="87" y="991"/>
                  <a:pt x="82" y="1003"/>
                  <a:pt x="82" y="1003"/>
                </a:cubicBezTo>
                <a:cubicBezTo>
                  <a:pt x="82" y="1003"/>
                  <a:pt x="86" y="1011"/>
                  <a:pt x="82" y="1015"/>
                </a:cubicBezTo>
                <a:cubicBezTo>
                  <a:pt x="77" y="1018"/>
                  <a:pt x="69" y="1022"/>
                  <a:pt x="64" y="1023"/>
                </a:cubicBezTo>
                <a:cubicBezTo>
                  <a:pt x="60" y="1023"/>
                  <a:pt x="53" y="1017"/>
                  <a:pt x="53" y="1017"/>
                </a:cubicBezTo>
                <a:cubicBezTo>
                  <a:pt x="53" y="1001"/>
                  <a:pt x="53" y="1001"/>
                  <a:pt x="53" y="1001"/>
                </a:cubicBezTo>
                <a:cubicBezTo>
                  <a:pt x="53" y="1001"/>
                  <a:pt x="53" y="984"/>
                  <a:pt x="53" y="973"/>
                </a:cubicBezTo>
                <a:cubicBezTo>
                  <a:pt x="52" y="963"/>
                  <a:pt x="50" y="937"/>
                  <a:pt x="49" y="929"/>
                </a:cubicBezTo>
                <a:cubicBezTo>
                  <a:pt x="48" y="922"/>
                  <a:pt x="45" y="896"/>
                  <a:pt x="45" y="896"/>
                </a:cubicBezTo>
                <a:cubicBezTo>
                  <a:pt x="14" y="899"/>
                  <a:pt x="14" y="899"/>
                  <a:pt x="14" y="899"/>
                </a:cubicBezTo>
                <a:cubicBezTo>
                  <a:pt x="14" y="899"/>
                  <a:pt x="6" y="900"/>
                  <a:pt x="5" y="890"/>
                </a:cubicBezTo>
                <a:cubicBezTo>
                  <a:pt x="5" y="880"/>
                  <a:pt x="0" y="850"/>
                  <a:pt x="3" y="845"/>
                </a:cubicBezTo>
                <a:cubicBezTo>
                  <a:pt x="6" y="840"/>
                  <a:pt x="14" y="823"/>
                  <a:pt x="14" y="817"/>
                </a:cubicBezTo>
                <a:cubicBezTo>
                  <a:pt x="14" y="811"/>
                  <a:pt x="15" y="769"/>
                  <a:pt x="15" y="764"/>
                </a:cubicBezTo>
                <a:cubicBezTo>
                  <a:pt x="16" y="758"/>
                  <a:pt x="21" y="730"/>
                  <a:pt x="21" y="725"/>
                </a:cubicBezTo>
                <a:cubicBezTo>
                  <a:pt x="21" y="720"/>
                  <a:pt x="25" y="693"/>
                  <a:pt x="26" y="688"/>
                </a:cubicBezTo>
                <a:cubicBezTo>
                  <a:pt x="28" y="683"/>
                  <a:pt x="30" y="664"/>
                  <a:pt x="30" y="664"/>
                </a:cubicBezTo>
                <a:cubicBezTo>
                  <a:pt x="26" y="658"/>
                  <a:pt x="26" y="658"/>
                  <a:pt x="26" y="658"/>
                </a:cubicBezTo>
                <a:cubicBezTo>
                  <a:pt x="26" y="658"/>
                  <a:pt x="31" y="641"/>
                  <a:pt x="31" y="635"/>
                </a:cubicBezTo>
                <a:cubicBezTo>
                  <a:pt x="31" y="630"/>
                  <a:pt x="34" y="612"/>
                  <a:pt x="32" y="610"/>
                </a:cubicBezTo>
                <a:cubicBezTo>
                  <a:pt x="30" y="608"/>
                  <a:pt x="25" y="597"/>
                  <a:pt x="22" y="587"/>
                </a:cubicBezTo>
                <a:cubicBezTo>
                  <a:pt x="20" y="578"/>
                  <a:pt x="20" y="562"/>
                  <a:pt x="20" y="562"/>
                </a:cubicBezTo>
                <a:cubicBezTo>
                  <a:pt x="7" y="561"/>
                  <a:pt x="7" y="561"/>
                  <a:pt x="7" y="561"/>
                </a:cubicBezTo>
                <a:cubicBezTo>
                  <a:pt x="7" y="561"/>
                  <a:pt x="4" y="555"/>
                  <a:pt x="3" y="552"/>
                </a:cubicBezTo>
                <a:cubicBezTo>
                  <a:pt x="2" y="548"/>
                  <a:pt x="4" y="523"/>
                  <a:pt x="4" y="512"/>
                </a:cubicBezTo>
                <a:cubicBezTo>
                  <a:pt x="4" y="500"/>
                  <a:pt x="6" y="481"/>
                  <a:pt x="7" y="475"/>
                </a:cubicBezTo>
                <a:cubicBezTo>
                  <a:pt x="8" y="470"/>
                  <a:pt x="8" y="450"/>
                  <a:pt x="11" y="445"/>
                </a:cubicBezTo>
                <a:cubicBezTo>
                  <a:pt x="13" y="440"/>
                  <a:pt x="18" y="430"/>
                  <a:pt x="22" y="422"/>
                </a:cubicBezTo>
                <a:cubicBezTo>
                  <a:pt x="27" y="413"/>
                  <a:pt x="48" y="395"/>
                  <a:pt x="56" y="395"/>
                </a:cubicBezTo>
                <a:cubicBezTo>
                  <a:pt x="63" y="394"/>
                  <a:pt x="74" y="387"/>
                  <a:pt x="78" y="383"/>
                </a:cubicBezTo>
                <a:cubicBezTo>
                  <a:pt x="82" y="379"/>
                  <a:pt x="89" y="380"/>
                  <a:pt x="92" y="376"/>
                </a:cubicBezTo>
                <a:cubicBezTo>
                  <a:pt x="95" y="371"/>
                  <a:pt x="92" y="343"/>
                  <a:pt x="92" y="343"/>
                </a:cubicBezTo>
                <a:cubicBezTo>
                  <a:pt x="80" y="330"/>
                  <a:pt x="80" y="330"/>
                  <a:pt x="80" y="330"/>
                </a:cubicBezTo>
                <a:cubicBezTo>
                  <a:pt x="80" y="330"/>
                  <a:pt x="70" y="316"/>
                  <a:pt x="72" y="313"/>
                </a:cubicBezTo>
                <a:cubicBezTo>
                  <a:pt x="74" y="309"/>
                  <a:pt x="78" y="308"/>
                  <a:pt x="78" y="308"/>
                </a:cubicBezTo>
                <a:cubicBezTo>
                  <a:pt x="80" y="281"/>
                  <a:pt x="80" y="281"/>
                  <a:pt x="80" y="281"/>
                </a:cubicBezTo>
                <a:cubicBezTo>
                  <a:pt x="80" y="281"/>
                  <a:pt x="86" y="251"/>
                  <a:pt x="102" y="243"/>
                </a:cubicBezTo>
                <a:cubicBezTo>
                  <a:pt x="119" y="235"/>
                  <a:pt x="142" y="239"/>
                  <a:pt x="153" y="247"/>
                </a:cubicBezTo>
                <a:cubicBezTo>
                  <a:pt x="163" y="255"/>
                  <a:pt x="173" y="270"/>
                  <a:pt x="174" y="279"/>
                </a:cubicBezTo>
                <a:cubicBezTo>
                  <a:pt x="175" y="289"/>
                  <a:pt x="175" y="305"/>
                  <a:pt x="175" y="305"/>
                </a:cubicBezTo>
                <a:cubicBezTo>
                  <a:pt x="175" y="305"/>
                  <a:pt x="185" y="313"/>
                  <a:pt x="183" y="317"/>
                </a:cubicBezTo>
                <a:cubicBezTo>
                  <a:pt x="181" y="322"/>
                  <a:pt x="178" y="332"/>
                  <a:pt x="175" y="334"/>
                </a:cubicBezTo>
                <a:cubicBezTo>
                  <a:pt x="172" y="337"/>
                  <a:pt x="166" y="339"/>
                  <a:pt x="166" y="339"/>
                </a:cubicBezTo>
                <a:cubicBezTo>
                  <a:pt x="166" y="339"/>
                  <a:pt x="159" y="344"/>
                  <a:pt x="160" y="347"/>
                </a:cubicBezTo>
                <a:cubicBezTo>
                  <a:pt x="160" y="351"/>
                  <a:pt x="159" y="355"/>
                  <a:pt x="157" y="359"/>
                </a:cubicBezTo>
                <a:cubicBezTo>
                  <a:pt x="155" y="364"/>
                  <a:pt x="148" y="371"/>
                  <a:pt x="148" y="371"/>
                </a:cubicBezTo>
                <a:cubicBezTo>
                  <a:pt x="149" y="375"/>
                  <a:pt x="149" y="375"/>
                  <a:pt x="149" y="375"/>
                </a:cubicBezTo>
                <a:cubicBezTo>
                  <a:pt x="149" y="375"/>
                  <a:pt x="165" y="382"/>
                  <a:pt x="173" y="385"/>
                </a:cubicBezTo>
                <a:cubicBezTo>
                  <a:pt x="182" y="388"/>
                  <a:pt x="201" y="388"/>
                  <a:pt x="205" y="390"/>
                </a:cubicBezTo>
                <a:cubicBezTo>
                  <a:pt x="209" y="392"/>
                  <a:pt x="222" y="405"/>
                  <a:pt x="228" y="414"/>
                </a:cubicBezTo>
                <a:cubicBezTo>
                  <a:pt x="234" y="422"/>
                  <a:pt x="239" y="454"/>
                  <a:pt x="243" y="461"/>
                </a:cubicBezTo>
                <a:cubicBezTo>
                  <a:pt x="246" y="468"/>
                  <a:pt x="252" y="478"/>
                  <a:pt x="253" y="484"/>
                </a:cubicBezTo>
                <a:cubicBezTo>
                  <a:pt x="255" y="490"/>
                  <a:pt x="257" y="505"/>
                  <a:pt x="260" y="511"/>
                </a:cubicBezTo>
                <a:cubicBezTo>
                  <a:pt x="264" y="517"/>
                  <a:pt x="266" y="522"/>
                  <a:pt x="266" y="522"/>
                </a:cubicBezTo>
                <a:cubicBezTo>
                  <a:pt x="253" y="527"/>
                  <a:pt x="253" y="527"/>
                  <a:pt x="253" y="527"/>
                </a:cubicBezTo>
                <a:cubicBezTo>
                  <a:pt x="253" y="527"/>
                  <a:pt x="272" y="543"/>
                  <a:pt x="278" y="548"/>
                </a:cubicBezTo>
                <a:cubicBezTo>
                  <a:pt x="283" y="553"/>
                  <a:pt x="294" y="559"/>
                  <a:pt x="294" y="559"/>
                </a:cubicBezTo>
                <a:lnTo>
                  <a:pt x="301" y="55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endParaRPr lang="es">
              <a:solidFill>
                <a:schemeClr val="tx2">
                  <a:lumMod val="50000"/>
                </a:schemeClr>
              </a:solidFill>
            </a:endParaRPr>
          </a:p>
        </p:txBody>
      </p:sp>
      <p:grpSp>
        <p:nvGrpSpPr>
          <p:cNvPr id="384" name="Group 383"/>
          <p:cNvGrpSpPr>
            <a:grpSpLocks noChangeAspect="1"/>
          </p:cNvGrpSpPr>
          <p:nvPr/>
        </p:nvGrpSpPr>
        <p:grpSpPr>
          <a:xfrm>
            <a:off x="1755636" y="3929490"/>
            <a:ext cx="550154" cy="526514"/>
            <a:chOff x="-577369" y="2963196"/>
            <a:chExt cx="1759483" cy="1683880"/>
          </a:xfrm>
          <a:solidFill>
            <a:srgbClr val="E5CE12"/>
          </a:solidFill>
        </p:grpSpPr>
        <p:sp>
          <p:nvSpPr>
            <p:cNvPr id="385" name="Freeform 227"/>
            <p:cNvSpPr>
              <a:spLocks noEditPoints="1"/>
            </p:cNvSpPr>
            <p:nvPr/>
          </p:nvSpPr>
          <p:spPr bwMode="auto">
            <a:xfrm>
              <a:off x="647656" y="2987784"/>
              <a:ext cx="534458" cy="1623028"/>
            </a:xfrm>
            <a:custGeom>
              <a:avLst/>
              <a:gdLst>
                <a:gd name="T0" fmla="*/ 93 w 138"/>
                <a:gd name="T1" fmla="*/ 24 h 418"/>
                <a:gd name="T2" fmla="*/ 89 w 138"/>
                <a:gd name="T3" fmla="*/ 39 h 418"/>
                <a:gd name="T4" fmla="*/ 85 w 138"/>
                <a:gd name="T5" fmla="*/ 48 h 418"/>
                <a:gd name="T6" fmla="*/ 98 w 138"/>
                <a:gd name="T7" fmla="*/ 62 h 418"/>
                <a:gd name="T8" fmla="*/ 122 w 138"/>
                <a:gd name="T9" fmla="*/ 77 h 418"/>
                <a:gd name="T10" fmla="*/ 137 w 138"/>
                <a:gd name="T11" fmla="*/ 116 h 418"/>
                <a:gd name="T12" fmla="*/ 136 w 138"/>
                <a:gd name="T13" fmla="*/ 198 h 418"/>
                <a:gd name="T14" fmla="*/ 120 w 138"/>
                <a:gd name="T15" fmla="*/ 236 h 418"/>
                <a:gd name="T16" fmla="*/ 109 w 138"/>
                <a:gd name="T17" fmla="*/ 274 h 418"/>
                <a:gd name="T18" fmla="*/ 106 w 138"/>
                <a:gd name="T19" fmla="*/ 305 h 418"/>
                <a:gd name="T20" fmla="*/ 93 w 138"/>
                <a:gd name="T21" fmla="*/ 351 h 418"/>
                <a:gd name="T22" fmla="*/ 92 w 138"/>
                <a:gd name="T23" fmla="*/ 364 h 418"/>
                <a:gd name="T24" fmla="*/ 104 w 138"/>
                <a:gd name="T25" fmla="*/ 371 h 418"/>
                <a:gd name="T26" fmla="*/ 99 w 138"/>
                <a:gd name="T27" fmla="*/ 377 h 418"/>
                <a:gd name="T28" fmla="*/ 101 w 138"/>
                <a:gd name="T29" fmla="*/ 386 h 418"/>
                <a:gd name="T30" fmla="*/ 100 w 138"/>
                <a:gd name="T31" fmla="*/ 391 h 418"/>
                <a:gd name="T32" fmla="*/ 89 w 138"/>
                <a:gd name="T33" fmla="*/ 403 h 418"/>
                <a:gd name="T34" fmla="*/ 83 w 138"/>
                <a:gd name="T35" fmla="*/ 413 h 418"/>
                <a:gd name="T36" fmla="*/ 59 w 138"/>
                <a:gd name="T37" fmla="*/ 415 h 418"/>
                <a:gd name="T38" fmla="*/ 64 w 138"/>
                <a:gd name="T39" fmla="*/ 391 h 418"/>
                <a:gd name="T40" fmla="*/ 67 w 138"/>
                <a:gd name="T41" fmla="*/ 376 h 418"/>
                <a:gd name="T42" fmla="*/ 56 w 138"/>
                <a:gd name="T43" fmla="*/ 338 h 418"/>
                <a:gd name="T44" fmla="*/ 47 w 138"/>
                <a:gd name="T45" fmla="*/ 275 h 418"/>
                <a:gd name="T46" fmla="*/ 42 w 138"/>
                <a:gd name="T47" fmla="*/ 232 h 418"/>
                <a:gd name="T48" fmla="*/ 38 w 138"/>
                <a:gd name="T49" fmla="*/ 218 h 418"/>
                <a:gd name="T50" fmla="*/ 29 w 138"/>
                <a:gd name="T51" fmla="*/ 206 h 418"/>
                <a:gd name="T52" fmla="*/ 17 w 138"/>
                <a:gd name="T53" fmla="*/ 213 h 418"/>
                <a:gd name="T54" fmla="*/ 21 w 138"/>
                <a:gd name="T55" fmla="*/ 237 h 418"/>
                <a:gd name="T56" fmla="*/ 2 w 138"/>
                <a:gd name="T57" fmla="*/ 230 h 418"/>
                <a:gd name="T58" fmla="*/ 1 w 138"/>
                <a:gd name="T59" fmla="*/ 214 h 418"/>
                <a:gd name="T60" fmla="*/ 6 w 138"/>
                <a:gd name="T61" fmla="*/ 176 h 418"/>
                <a:gd name="T62" fmla="*/ 15 w 138"/>
                <a:gd name="T63" fmla="*/ 130 h 418"/>
                <a:gd name="T64" fmla="*/ 41 w 138"/>
                <a:gd name="T65" fmla="*/ 68 h 418"/>
                <a:gd name="T66" fmla="*/ 57 w 138"/>
                <a:gd name="T67" fmla="*/ 58 h 418"/>
                <a:gd name="T68" fmla="*/ 48 w 138"/>
                <a:gd name="T69" fmla="*/ 52 h 418"/>
                <a:gd name="T70" fmla="*/ 46 w 138"/>
                <a:gd name="T71" fmla="*/ 41 h 418"/>
                <a:gd name="T72" fmla="*/ 45 w 138"/>
                <a:gd name="T73" fmla="*/ 31 h 418"/>
                <a:gd name="T74" fmla="*/ 45 w 138"/>
                <a:gd name="T75" fmla="*/ 19 h 418"/>
                <a:gd name="T76" fmla="*/ 43 w 138"/>
                <a:gd name="T77" fmla="*/ 12 h 418"/>
                <a:gd name="T78" fmla="*/ 51 w 138"/>
                <a:gd name="T79" fmla="*/ 6 h 418"/>
                <a:gd name="T80" fmla="*/ 69 w 138"/>
                <a:gd name="T81" fmla="*/ 1 h 418"/>
                <a:gd name="T82" fmla="*/ 84 w 138"/>
                <a:gd name="T83" fmla="*/ 0 h 418"/>
                <a:gd name="T84" fmla="*/ 87 w 138"/>
                <a:gd name="T85" fmla="*/ 1 h 418"/>
                <a:gd name="T86" fmla="*/ 88 w 138"/>
                <a:gd name="T87" fmla="*/ 4 h 418"/>
                <a:gd name="T88" fmla="*/ 115 w 138"/>
                <a:gd name="T89" fmla="*/ 164 h 418"/>
                <a:gd name="T90" fmla="*/ 108 w 138"/>
                <a:gd name="T91" fmla="*/ 124 h 418"/>
                <a:gd name="T92" fmla="*/ 37 w 138"/>
                <a:gd name="T93" fmla="*/ 128 h 418"/>
                <a:gd name="T94" fmla="*/ 116 w 138"/>
                <a:gd name="T95" fmla="*/ 167 h 418"/>
                <a:gd name="T96" fmla="*/ 119 w 138"/>
                <a:gd name="T97" fmla="*/ 203 h 418"/>
                <a:gd name="T98" fmla="*/ 118 w 138"/>
                <a:gd name="T99" fmla="*/ 175 h 418"/>
                <a:gd name="T100" fmla="*/ 120 w 138"/>
                <a:gd name="T101" fmla="*/ 227 h 418"/>
                <a:gd name="T102" fmla="*/ 122 w 138"/>
                <a:gd name="T103" fmla="*/ 216 h 418"/>
                <a:gd name="T104" fmla="*/ 79 w 138"/>
                <a:gd name="T105" fmla="*/ 253 h 418"/>
                <a:gd name="T106" fmla="*/ 78 w 138"/>
                <a:gd name="T107" fmla="*/ 278 h 418"/>
                <a:gd name="T108" fmla="*/ 79 w 138"/>
                <a:gd name="T109" fmla="*/ 306 h 418"/>
                <a:gd name="T110" fmla="*/ 81 w 138"/>
                <a:gd name="T111" fmla="*/ 265 h 418"/>
                <a:gd name="T112" fmla="*/ 80 w 138"/>
                <a:gd name="T113" fmla="*/ 238 h 418"/>
                <a:gd name="T114" fmla="*/ 102 w 138"/>
                <a:gd name="T115" fmla="*/ 377 h 418"/>
                <a:gd name="T116" fmla="*/ 97 w 138"/>
                <a:gd name="T117" fmla="*/ 37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418">
                  <a:moveTo>
                    <a:pt x="88" y="4"/>
                  </a:moveTo>
                  <a:cubicBezTo>
                    <a:pt x="88" y="4"/>
                    <a:pt x="91" y="7"/>
                    <a:pt x="91" y="8"/>
                  </a:cubicBezTo>
                  <a:cubicBezTo>
                    <a:pt x="91" y="8"/>
                    <a:pt x="92" y="10"/>
                    <a:pt x="91" y="13"/>
                  </a:cubicBezTo>
                  <a:cubicBezTo>
                    <a:pt x="90" y="14"/>
                    <a:pt x="93" y="20"/>
                    <a:pt x="93" y="24"/>
                  </a:cubicBezTo>
                  <a:cubicBezTo>
                    <a:pt x="93" y="24"/>
                    <a:pt x="93" y="30"/>
                    <a:pt x="92" y="31"/>
                  </a:cubicBezTo>
                  <a:cubicBezTo>
                    <a:pt x="92" y="32"/>
                    <a:pt x="91" y="32"/>
                    <a:pt x="90" y="33"/>
                  </a:cubicBezTo>
                  <a:cubicBezTo>
                    <a:pt x="90" y="35"/>
                    <a:pt x="90" y="37"/>
                    <a:pt x="90" y="38"/>
                  </a:cubicBezTo>
                  <a:cubicBezTo>
                    <a:pt x="90" y="38"/>
                    <a:pt x="89" y="39"/>
                    <a:pt x="89" y="39"/>
                  </a:cubicBezTo>
                  <a:cubicBezTo>
                    <a:pt x="89" y="39"/>
                    <a:pt x="89" y="40"/>
                    <a:pt x="89" y="41"/>
                  </a:cubicBezTo>
                  <a:cubicBezTo>
                    <a:pt x="89" y="41"/>
                    <a:pt x="88" y="41"/>
                    <a:pt x="88" y="41"/>
                  </a:cubicBezTo>
                  <a:cubicBezTo>
                    <a:pt x="87" y="43"/>
                    <a:pt x="88" y="45"/>
                    <a:pt x="88" y="46"/>
                  </a:cubicBezTo>
                  <a:cubicBezTo>
                    <a:pt x="87" y="47"/>
                    <a:pt x="85" y="47"/>
                    <a:pt x="85" y="48"/>
                  </a:cubicBezTo>
                  <a:cubicBezTo>
                    <a:pt x="83" y="51"/>
                    <a:pt x="84" y="52"/>
                    <a:pt x="84" y="56"/>
                  </a:cubicBezTo>
                  <a:cubicBezTo>
                    <a:pt x="85" y="56"/>
                    <a:pt x="86" y="58"/>
                    <a:pt x="87" y="59"/>
                  </a:cubicBezTo>
                  <a:cubicBezTo>
                    <a:pt x="91" y="59"/>
                    <a:pt x="92" y="61"/>
                    <a:pt x="96" y="62"/>
                  </a:cubicBezTo>
                  <a:cubicBezTo>
                    <a:pt x="97" y="62"/>
                    <a:pt x="97" y="62"/>
                    <a:pt x="98" y="62"/>
                  </a:cubicBezTo>
                  <a:cubicBezTo>
                    <a:pt x="100" y="62"/>
                    <a:pt x="103" y="63"/>
                    <a:pt x="105" y="64"/>
                  </a:cubicBezTo>
                  <a:cubicBezTo>
                    <a:pt x="107" y="65"/>
                    <a:pt x="109" y="68"/>
                    <a:pt x="111" y="69"/>
                  </a:cubicBezTo>
                  <a:cubicBezTo>
                    <a:pt x="111" y="69"/>
                    <a:pt x="112" y="69"/>
                    <a:pt x="112" y="69"/>
                  </a:cubicBezTo>
                  <a:cubicBezTo>
                    <a:pt x="116" y="70"/>
                    <a:pt x="120" y="74"/>
                    <a:pt x="122" y="77"/>
                  </a:cubicBezTo>
                  <a:cubicBezTo>
                    <a:pt x="126" y="83"/>
                    <a:pt x="127" y="91"/>
                    <a:pt x="129" y="98"/>
                  </a:cubicBezTo>
                  <a:cubicBezTo>
                    <a:pt x="130" y="100"/>
                    <a:pt x="132" y="103"/>
                    <a:pt x="133" y="106"/>
                  </a:cubicBezTo>
                  <a:cubicBezTo>
                    <a:pt x="134" y="108"/>
                    <a:pt x="134" y="110"/>
                    <a:pt x="135" y="112"/>
                  </a:cubicBezTo>
                  <a:cubicBezTo>
                    <a:pt x="135" y="113"/>
                    <a:pt x="138" y="115"/>
                    <a:pt x="137" y="116"/>
                  </a:cubicBezTo>
                  <a:cubicBezTo>
                    <a:pt x="135" y="119"/>
                    <a:pt x="130" y="118"/>
                    <a:pt x="129" y="122"/>
                  </a:cubicBezTo>
                  <a:cubicBezTo>
                    <a:pt x="131" y="125"/>
                    <a:pt x="131" y="135"/>
                    <a:pt x="132" y="139"/>
                  </a:cubicBezTo>
                  <a:cubicBezTo>
                    <a:pt x="136" y="155"/>
                    <a:pt x="136" y="176"/>
                    <a:pt x="133" y="193"/>
                  </a:cubicBezTo>
                  <a:cubicBezTo>
                    <a:pt x="133" y="196"/>
                    <a:pt x="135" y="197"/>
                    <a:pt x="136" y="198"/>
                  </a:cubicBezTo>
                  <a:cubicBezTo>
                    <a:pt x="137" y="200"/>
                    <a:pt x="137" y="203"/>
                    <a:pt x="137" y="205"/>
                  </a:cubicBezTo>
                  <a:cubicBezTo>
                    <a:pt x="136" y="206"/>
                    <a:pt x="135" y="206"/>
                    <a:pt x="134" y="207"/>
                  </a:cubicBezTo>
                  <a:cubicBezTo>
                    <a:pt x="136" y="216"/>
                    <a:pt x="135" y="224"/>
                    <a:pt x="129" y="228"/>
                  </a:cubicBezTo>
                  <a:cubicBezTo>
                    <a:pt x="127" y="230"/>
                    <a:pt x="120" y="232"/>
                    <a:pt x="120" y="236"/>
                  </a:cubicBezTo>
                  <a:cubicBezTo>
                    <a:pt x="121" y="237"/>
                    <a:pt x="120" y="241"/>
                    <a:pt x="120" y="243"/>
                  </a:cubicBezTo>
                  <a:cubicBezTo>
                    <a:pt x="120" y="250"/>
                    <a:pt x="119" y="256"/>
                    <a:pt x="117" y="262"/>
                  </a:cubicBezTo>
                  <a:cubicBezTo>
                    <a:pt x="117" y="266"/>
                    <a:pt x="118" y="270"/>
                    <a:pt x="117" y="272"/>
                  </a:cubicBezTo>
                  <a:cubicBezTo>
                    <a:pt x="115" y="274"/>
                    <a:pt x="112" y="274"/>
                    <a:pt x="109" y="274"/>
                  </a:cubicBezTo>
                  <a:cubicBezTo>
                    <a:pt x="108" y="277"/>
                    <a:pt x="107" y="280"/>
                    <a:pt x="106" y="283"/>
                  </a:cubicBezTo>
                  <a:cubicBezTo>
                    <a:pt x="106" y="286"/>
                    <a:pt x="106" y="288"/>
                    <a:pt x="106" y="290"/>
                  </a:cubicBezTo>
                  <a:cubicBezTo>
                    <a:pt x="105" y="292"/>
                    <a:pt x="106" y="294"/>
                    <a:pt x="106" y="295"/>
                  </a:cubicBezTo>
                  <a:cubicBezTo>
                    <a:pt x="106" y="298"/>
                    <a:pt x="106" y="302"/>
                    <a:pt x="106" y="305"/>
                  </a:cubicBezTo>
                  <a:cubicBezTo>
                    <a:pt x="103" y="316"/>
                    <a:pt x="102" y="326"/>
                    <a:pt x="98" y="336"/>
                  </a:cubicBezTo>
                  <a:cubicBezTo>
                    <a:pt x="98" y="339"/>
                    <a:pt x="96" y="342"/>
                    <a:pt x="96" y="344"/>
                  </a:cubicBezTo>
                  <a:cubicBezTo>
                    <a:pt x="96" y="345"/>
                    <a:pt x="96" y="345"/>
                    <a:pt x="96" y="346"/>
                  </a:cubicBezTo>
                  <a:cubicBezTo>
                    <a:pt x="95" y="348"/>
                    <a:pt x="94" y="349"/>
                    <a:pt x="93" y="351"/>
                  </a:cubicBezTo>
                  <a:cubicBezTo>
                    <a:pt x="93" y="353"/>
                    <a:pt x="93" y="356"/>
                    <a:pt x="93" y="356"/>
                  </a:cubicBezTo>
                  <a:cubicBezTo>
                    <a:pt x="93" y="359"/>
                    <a:pt x="92" y="359"/>
                    <a:pt x="93" y="361"/>
                  </a:cubicBezTo>
                  <a:cubicBezTo>
                    <a:pt x="92" y="362"/>
                    <a:pt x="92" y="362"/>
                    <a:pt x="92" y="362"/>
                  </a:cubicBezTo>
                  <a:cubicBezTo>
                    <a:pt x="92" y="362"/>
                    <a:pt x="92" y="363"/>
                    <a:pt x="92" y="364"/>
                  </a:cubicBezTo>
                  <a:cubicBezTo>
                    <a:pt x="93" y="363"/>
                    <a:pt x="94" y="362"/>
                    <a:pt x="94" y="363"/>
                  </a:cubicBezTo>
                  <a:cubicBezTo>
                    <a:pt x="97" y="364"/>
                    <a:pt x="95" y="368"/>
                    <a:pt x="95" y="371"/>
                  </a:cubicBezTo>
                  <a:cubicBezTo>
                    <a:pt x="95" y="371"/>
                    <a:pt x="96" y="371"/>
                    <a:pt x="96" y="371"/>
                  </a:cubicBezTo>
                  <a:cubicBezTo>
                    <a:pt x="96" y="371"/>
                    <a:pt x="102" y="371"/>
                    <a:pt x="104" y="371"/>
                  </a:cubicBezTo>
                  <a:cubicBezTo>
                    <a:pt x="104" y="371"/>
                    <a:pt x="104" y="371"/>
                    <a:pt x="105" y="372"/>
                  </a:cubicBezTo>
                  <a:cubicBezTo>
                    <a:pt x="106" y="373"/>
                    <a:pt x="105" y="375"/>
                    <a:pt x="105" y="376"/>
                  </a:cubicBezTo>
                  <a:cubicBezTo>
                    <a:pt x="103" y="377"/>
                    <a:pt x="103" y="377"/>
                    <a:pt x="101" y="378"/>
                  </a:cubicBezTo>
                  <a:cubicBezTo>
                    <a:pt x="100" y="377"/>
                    <a:pt x="100" y="377"/>
                    <a:pt x="99" y="377"/>
                  </a:cubicBezTo>
                  <a:cubicBezTo>
                    <a:pt x="99" y="377"/>
                    <a:pt x="99" y="377"/>
                    <a:pt x="99" y="377"/>
                  </a:cubicBezTo>
                  <a:cubicBezTo>
                    <a:pt x="100" y="379"/>
                    <a:pt x="101" y="383"/>
                    <a:pt x="101" y="386"/>
                  </a:cubicBezTo>
                  <a:cubicBezTo>
                    <a:pt x="101" y="386"/>
                    <a:pt x="101" y="386"/>
                    <a:pt x="101" y="386"/>
                  </a:cubicBezTo>
                  <a:cubicBezTo>
                    <a:pt x="101" y="386"/>
                    <a:pt x="101" y="386"/>
                    <a:pt x="101" y="386"/>
                  </a:cubicBezTo>
                  <a:cubicBezTo>
                    <a:pt x="99" y="383"/>
                    <a:pt x="100" y="376"/>
                    <a:pt x="96" y="375"/>
                  </a:cubicBezTo>
                  <a:cubicBezTo>
                    <a:pt x="96" y="375"/>
                    <a:pt x="96" y="376"/>
                    <a:pt x="96" y="376"/>
                  </a:cubicBezTo>
                  <a:cubicBezTo>
                    <a:pt x="97" y="378"/>
                    <a:pt x="97" y="384"/>
                    <a:pt x="98" y="386"/>
                  </a:cubicBezTo>
                  <a:cubicBezTo>
                    <a:pt x="99" y="387"/>
                    <a:pt x="99" y="390"/>
                    <a:pt x="100" y="391"/>
                  </a:cubicBezTo>
                  <a:cubicBezTo>
                    <a:pt x="101" y="392"/>
                    <a:pt x="102" y="393"/>
                    <a:pt x="102" y="393"/>
                  </a:cubicBezTo>
                  <a:cubicBezTo>
                    <a:pt x="103" y="395"/>
                    <a:pt x="102" y="399"/>
                    <a:pt x="102" y="402"/>
                  </a:cubicBezTo>
                  <a:cubicBezTo>
                    <a:pt x="102" y="402"/>
                    <a:pt x="101" y="403"/>
                    <a:pt x="100" y="404"/>
                  </a:cubicBezTo>
                  <a:cubicBezTo>
                    <a:pt x="96" y="404"/>
                    <a:pt x="92" y="403"/>
                    <a:pt x="89" y="403"/>
                  </a:cubicBezTo>
                  <a:cubicBezTo>
                    <a:pt x="89" y="404"/>
                    <a:pt x="89" y="404"/>
                    <a:pt x="89" y="404"/>
                  </a:cubicBezTo>
                  <a:cubicBezTo>
                    <a:pt x="88" y="405"/>
                    <a:pt x="88" y="410"/>
                    <a:pt x="88" y="412"/>
                  </a:cubicBezTo>
                  <a:cubicBezTo>
                    <a:pt x="88" y="412"/>
                    <a:pt x="88" y="412"/>
                    <a:pt x="88" y="412"/>
                  </a:cubicBezTo>
                  <a:cubicBezTo>
                    <a:pt x="86" y="413"/>
                    <a:pt x="84" y="412"/>
                    <a:pt x="83" y="413"/>
                  </a:cubicBezTo>
                  <a:cubicBezTo>
                    <a:pt x="82" y="414"/>
                    <a:pt x="82" y="416"/>
                    <a:pt x="82" y="417"/>
                  </a:cubicBezTo>
                  <a:cubicBezTo>
                    <a:pt x="80" y="417"/>
                    <a:pt x="78" y="417"/>
                    <a:pt x="76" y="417"/>
                  </a:cubicBezTo>
                  <a:cubicBezTo>
                    <a:pt x="74" y="418"/>
                    <a:pt x="65" y="416"/>
                    <a:pt x="63" y="416"/>
                  </a:cubicBezTo>
                  <a:cubicBezTo>
                    <a:pt x="62" y="416"/>
                    <a:pt x="60" y="416"/>
                    <a:pt x="59" y="415"/>
                  </a:cubicBezTo>
                  <a:cubicBezTo>
                    <a:pt x="58" y="414"/>
                    <a:pt x="58" y="414"/>
                    <a:pt x="58" y="413"/>
                  </a:cubicBezTo>
                  <a:cubicBezTo>
                    <a:pt x="61" y="411"/>
                    <a:pt x="59" y="408"/>
                    <a:pt x="60" y="405"/>
                  </a:cubicBezTo>
                  <a:cubicBezTo>
                    <a:pt x="61" y="402"/>
                    <a:pt x="64" y="399"/>
                    <a:pt x="64" y="396"/>
                  </a:cubicBezTo>
                  <a:cubicBezTo>
                    <a:pt x="65" y="394"/>
                    <a:pt x="63" y="393"/>
                    <a:pt x="64" y="391"/>
                  </a:cubicBezTo>
                  <a:cubicBezTo>
                    <a:pt x="65" y="389"/>
                    <a:pt x="67" y="389"/>
                    <a:pt x="67" y="386"/>
                  </a:cubicBezTo>
                  <a:cubicBezTo>
                    <a:pt x="67" y="386"/>
                    <a:pt x="66" y="381"/>
                    <a:pt x="67" y="380"/>
                  </a:cubicBezTo>
                  <a:cubicBezTo>
                    <a:pt x="67" y="379"/>
                    <a:pt x="67" y="378"/>
                    <a:pt x="67" y="376"/>
                  </a:cubicBezTo>
                  <a:cubicBezTo>
                    <a:pt x="67" y="376"/>
                    <a:pt x="67" y="376"/>
                    <a:pt x="67" y="376"/>
                  </a:cubicBezTo>
                  <a:cubicBezTo>
                    <a:pt x="67" y="376"/>
                    <a:pt x="67" y="376"/>
                    <a:pt x="66" y="376"/>
                  </a:cubicBezTo>
                  <a:cubicBezTo>
                    <a:pt x="66" y="370"/>
                    <a:pt x="65" y="370"/>
                    <a:pt x="64" y="367"/>
                  </a:cubicBezTo>
                  <a:cubicBezTo>
                    <a:pt x="63" y="366"/>
                    <a:pt x="63" y="363"/>
                    <a:pt x="63" y="362"/>
                  </a:cubicBezTo>
                  <a:cubicBezTo>
                    <a:pt x="60" y="354"/>
                    <a:pt x="58" y="346"/>
                    <a:pt x="56" y="338"/>
                  </a:cubicBezTo>
                  <a:cubicBezTo>
                    <a:pt x="54" y="330"/>
                    <a:pt x="52" y="320"/>
                    <a:pt x="52" y="311"/>
                  </a:cubicBezTo>
                  <a:cubicBezTo>
                    <a:pt x="52" y="306"/>
                    <a:pt x="54" y="299"/>
                    <a:pt x="53" y="294"/>
                  </a:cubicBezTo>
                  <a:cubicBezTo>
                    <a:pt x="51" y="289"/>
                    <a:pt x="51" y="283"/>
                    <a:pt x="50" y="277"/>
                  </a:cubicBezTo>
                  <a:cubicBezTo>
                    <a:pt x="49" y="276"/>
                    <a:pt x="48" y="276"/>
                    <a:pt x="47" y="275"/>
                  </a:cubicBezTo>
                  <a:cubicBezTo>
                    <a:pt x="47" y="275"/>
                    <a:pt x="47" y="274"/>
                    <a:pt x="47" y="273"/>
                  </a:cubicBezTo>
                  <a:cubicBezTo>
                    <a:pt x="48" y="272"/>
                    <a:pt x="47" y="262"/>
                    <a:pt x="47" y="261"/>
                  </a:cubicBezTo>
                  <a:cubicBezTo>
                    <a:pt x="46" y="257"/>
                    <a:pt x="44" y="254"/>
                    <a:pt x="42" y="250"/>
                  </a:cubicBezTo>
                  <a:cubicBezTo>
                    <a:pt x="41" y="246"/>
                    <a:pt x="41" y="237"/>
                    <a:pt x="42" y="232"/>
                  </a:cubicBezTo>
                  <a:cubicBezTo>
                    <a:pt x="41" y="232"/>
                    <a:pt x="40" y="232"/>
                    <a:pt x="39" y="232"/>
                  </a:cubicBezTo>
                  <a:cubicBezTo>
                    <a:pt x="39" y="230"/>
                    <a:pt x="39" y="228"/>
                    <a:pt x="39" y="226"/>
                  </a:cubicBezTo>
                  <a:cubicBezTo>
                    <a:pt x="39" y="225"/>
                    <a:pt x="41" y="224"/>
                    <a:pt x="40" y="223"/>
                  </a:cubicBezTo>
                  <a:cubicBezTo>
                    <a:pt x="40" y="221"/>
                    <a:pt x="39" y="219"/>
                    <a:pt x="38" y="218"/>
                  </a:cubicBezTo>
                  <a:cubicBezTo>
                    <a:pt x="38" y="216"/>
                    <a:pt x="38" y="214"/>
                    <a:pt x="36" y="213"/>
                  </a:cubicBezTo>
                  <a:cubicBezTo>
                    <a:pt x="35" y="212"/>
                    <a:pt x="34" y="213"/>
                    <a:pt x="33" y="213"/>
                  </a:cubicBezTo>
                  <a:cubicBezTo>
                    <a:pt x="33" y="212"/>
                    <a:pt x="30" y="211"/>
                    <a:pt x="30" y="211"/>
                  </a:cubicBezTo>
                  <a:cubicBezTo>
                    <a:pt x="29" y="210"/>
                    <a:pt x="28" y="207"/>
                    <a:pt x="29" y="206"/>
                  </a:cubicBezTo>
                  <a:cubicBezTo>
                    <a:pt x="28" y="204"/>
                    <a:pt x="20" y="199"/>
                    <a:pt x="17" y="199"/>
                  </a:cubicBezTo>
                  <a:cubicBezTo>
                    <a:pt x="16" y="202"/>
                    <a:pt x="15" y="204"/>
                    <a:pt x="14" y="208"/>
                  </a:cubicBezTo>
                  <a:cubicBezTo>
                    <a:pt x="15" y="208"/>
                    <a:pt x="15" y="208"/>
                    <a:pt x="16" y="208"/>
                  </a:cubicBezTo>
                  <a:cubicBezTo>
                    <a:pt x="16" y="210"/>
                    <a:pt x="18" y="212"/>
                    <a:pt x="17" y="213"/>
                  </a:cubicBezTo>
                  <a:cubicBezTo>
                    <a:pt x="17" y="214"/>
                    <a:pt x="16" y="214"/>
                    <a:pt x="15" y="215"/>
                  </a:cubicBezTo>
                  <a:cubicBezTo>
                    <a:pt x="19" y="218"/>
                    <a:pt x="17" y="224"/>
                    <a:pt x="18" y="229"/>
                  </a:cubicBezTo>
                  <a:cubicBezTo>
                    <a:pt x="18" y="230"/>
                    <a:pt x="19" y="232"/>
                    <a:pt x="19" y="234"/>
                  </a:cubicBezTo>
                  <a:cubicBezTo>
                    <a:pt x="20" y="235"/>
                    <a:pt x="20" y="236"/>
                    <a:pt x="21" y="237"/>
                  </a:cubicBezTo>
                  <a:cubicBezTo>
                    <a:pt x="21" y="238"/>
                    <a:pt x="20" y="239"/>
                    <a:pt x="20" y="240"/>
                  </a:cubicBezTo>
                  <a:cubicBezTo>
                    <a:pt x="17" y="242"/>
                    <a:pt x="10" y="242"/>
                    <a:pt x="7" y="241"/>
                  </a:cubicBezTo>
                  <a:cubicBezTo>
                    <a:pt x="6" y="239"/>
                    <a:pt x="5" y="236"/>
                    <a:pt x="4" y="234"/>
                  </a:cubicBezTo>
                  <a:cubicBezTo>
                    <a:pt x="3" y="232"/>
                    <a:pt x="2" y="232"/>
                    <a:pt x="2" y="230"/>
                  </a:cubicBezTo>
                  <a:cubicBezTo>
                    <a:pt x="2" y="229"/>
                    <a:pt x="2" y="227"/>
                    <a:pt x="2" y="227"/>
                  </a:cubicBezTo>
                  <a:cubicBezTo>
                    <a:pt x="2" y="223"/>
                    <a:pt x="2" y="219"/>
                    <a:pt x="3" y="215"/>
                  </a:cubicBezTo>
                  <a:cubicBezTo>
                    <a:pt x="2" y="215"/>
                    <a:pt x="2" y="215"/>
                    <a:pt x="2" y="215"/>
                  </a:cubicBezTo>
                  <a:cubicBezTo>
                    <a:pt x="1" y="214"/>
                    <a:pt x="1" y="214"/>
                    <a:pt x="1" y="214"/>
                  </a:cubicBezTo>
                  <a:cubicBezTo>
                    <a:pt x="1" y="213"/>
                    <a:pt x="1" y="213"/>
                    <a:pt x="0" y="213"/>
                  </a:cubicBezTo>
                  <a:cubicBezTo>
                    <a:pt x="3" y="211"/>
                    <a:pt x="4" y="210"/>
                    <a:pt x="3" y="206"/>
                  </a:cubicBezTo>
                  <a:cubicBezTo>
                    <a:pt x="6" y="202"/>
                    <a:pt x="6" y="190"/>
                    <a:pt x="6" y="183"/>
                  </a:cubicBezTo>
                  <a:cubicBezTo>
                    <a:pt x="6" y="180"/>
                    <a:pt x="6" y="178"/>
                    <a:pt x="6" y="176"/>
                  </a:cubicBezTo>
                  <a:cubicBezTo>
                    <a:pt x="7" y="170"/>
                    <a:pt x="6" y="164"/>
                    <a:pt x="8" y="159"/>
                  </a:cubicBezTo>
                  <a:cubicBezTo>
                    <a:pt x="9" y="153"/>
                    <a:pt x="10" y="148"/>
                    <a:pt x="12" y="144"/>
                  </a:cubicBezTo>
                  <a:cubicBezTo>
                    <a:pt x="14" y="141"/>
                    <a:pt x="14" y="138"/>
                    <a:pt x="15" y="135"/>
                  </a:cubicBezTo>
                  <a:cubicBezTo>
                    <a:pt x="15" y="134"/>
                    <a:pt x="15" y="131"/>
                    <a:pt x="15" y="130"/>
                  </a:cubicBezTo>
                  <a:cubicBezTo>
                    <a:pt x="14" y="129"/>
                    <a:pt x="12" y="129"/>
                    <a:pt x="11" y="127"/>
                  </a:cubicBezTo>
                  <a:cubicBezTo>
                    <a:pt x="14" y="124"/>
                    <a:pt x="14" y="117"/>
                    <a:pt x="15" y="112"/>
                  </a:cubicBezTo>
                  <a:cubicBezTo>
                    <a:pt x="18" y="102"/>
                    <a:pt x="19" y="87"/>
                    <a:pt x="25" y="79"/>
                  </a:cubicBezTo>
                  <a:cubicBezTo>
                    <a:pt x="29" y="74"/>
                    <a:pt x="36" y="71"/>
                    <a:pt x="41" y="68"/>
                  </a:cubicBezTo>
                  <a:cubicBezTo>
                    <a:pt x="43" y="68"/>
                    <a:pt x="44" y="67"/>
                    <a:pt x="46" y="66"/>
                  </a:cubicBezTo>
                  <a:cubicBezTo>
                    <a:pt x="47" y="65"/>
                    <a:pt x="49" y="64"/>
                    <a:pt x="50" y="63"/>
                  </a:cubicBezTo>
                  <a:cubicBezTo>
                    <a:pt x="52" y="61"/>
                    <a:pt x="56" y="61"/>
                    <a:pt x="57" y="58"/>
                  </a:cubicBezTo>
                  <a:cubicBezTo>
                    <a:pt x="57" y="58"/>
                    <a:pt x="57" y="58"/>
                    <a:pt x="57" y="58"/>
                  </a:cubicBezTo>
                  <a:cubicBezTo>
                    <a:pt x="57" y="58"/>
                    <a:pt x="57" y="58"/>
                    <a:pt x="57" y="58"/>
                  </a:cubicBezTo>
                  <a:cubicBezTo>
                    <a:pt x="54" y="58"/>
                    <a:pt x="52" y="57"/>
                    <a:pt x="50" y="57"/>
                  </a:cubicBezTo>
                  <a:cubicBezTo>
                    <a:pt x="49" y="56"/>
                    <a:pt x="48" y="55"/>
                    <a:pt x="48" y="54"/>
                  </a:cubicBezTo>
                  <a:cubicBezTo>
                    <a:pt x="48" y="53"/>
                    <a:pt x="48" y="52"/>
                    <a:pt x="48" y="52"/>
                  </a:cubicBezTo>
                  <a:cubicBezTo>
                    <a:pt x="48" y="51"/>
                    <a:pt x="47" y="50"/>
                    <a:pt x="47" y="50"/>
                  </a:cubicBezTo>
                  <a:cubicBezTo>
                    <a:pt x="47" y="49"/>
                    <a:pt x="47" y="49"/>
                    <a:pt x="47" y="48"/>
                  </a:cubicBezTo>
                  <a:cubicBezTo>
                    <a:pt x="47" y="47"/>
                    <a:pt x="46" y="47"/>
                    <a:pt x="46" y="47"/>
                  </a:cubicBezTo>
                  <a:cubicBezTo>
                    <a:pt x="46" y="45"/>
                    <a:pt x="46" y="43"/>
                    <a:pt x="46" y="41"/>
                  </a:cubicBezTo>
                  <a:cubicBezTo>
                    <a:pt x="45" y="41"/>
                    <a:pt x="44" y="40"/>
                    <a:pt x="44" y="38"/>
                  </a:cubicBezTo>
                  <a:cubicBezTo>
                    <a:pt x="46" y="37"/>
                    <a:pt x="47" y="34"/>
                    <a:pt x="47" y="32"/>
                  </a:cubicBezTo>
                  <a:cubicBezTo>
                    <a:pt x="46" y="32"/>
                    <a:pt x="46" y="32"/>
                    <a:pt x="45" y="32"/>
                  </a:cubicBezTo>
                  <a:cubicBezTo>
                    <a:pt x="45" y="31"/>
                    <a:pt x="45" y="31"/>
                    <a:pt x="45" y="31"/>
                  </a:cubicBezTo>
                  <a:cubicBezTo>
                    <a:pt x="46" y="30"/>
                    <a:pt x="44" y="29"/>
                    <a:pt x="45" y="27"/>
                  </a:cubicBezTo>
                  <a:cubicBezTo>
                    <a:pt x="45" y="26"/>
                    <a:pt x="46" y="26"/>
                    <a:pt x="46" y="25"/>
                  </a:cubicBezTo>
                  <a:cubicBezTo>
                    <a:pt x="47" y="24"/>
                    <a:pt x="47" y="22"/>
                    <a:pt x="47" y="20"/>
                  </a:cubicBezTo>
                  <a:cubicBezTo>
                    <a:pt x="46" y="20"/>
                    <a:pt x="46" y="19"/>
                    <a:pt x="45" y="19"/>
                  </a:cubicBezTo>
                  <a:cubicBezTo>
                    <a:pt x="45" y="19"/>
                    <a:pt x="44" y="18"/>
                    <a:pt x="44" y="18"/>
                  </a:cubicBezTo>
                  <a:cubicBezTo>
                    <a:pt x="43" y="18"/>
                    <a:pt x="43" y="17"/>
                    <a:pt x="43" y="16"/>
                  </a:cubicBezTo>
                  <a:cubicBezTo>
                    <a:pt x="42" y="15"/>
                    <a:pt x="43" y="14"/>
                    <a:pt x="44" y="13"/>
                  </a:cubicBezTo>
                  <a:cubicBezTo>
                    <a:pt x="43" y="13"/>
                    <a:pt x="43" y="13"/>
                    <a:pt x="43" y="12"/>
                  </a:cubicBezTo>
                  <a:cubicBezTo>
                    <a:pt x="44" y="11"/>
                    <a:pt x="46" y="10"/>
                    <a:pt x="47" y="9"/>
                  </a:cubicBezTo>
                  <a:cubicBezTo>
                    <a:pt x="47" y="9"/>
                    <a:pt x="47" y="8"/>
                    <a:pt x="47" y="8"/>
                  </a:cubicBezTo>
                  <a:cubicBezTo>
                    <a:pt x="48" y="7"/>
                    <a:pt x="50" y="7"/>
                    <a:pt x="51" y="7"/>
                  </a:cubicBezTo>
                  <a:cubicBezTo>
                    <a:pt x="51" y="6"/>
                    <a:pt x="51" y="6"/>
                    <a:pt x="51" y="6"/>
                  </a:cubicBezTo>
                  <a:cubicBezTo>
                    <a:pt x="52" y="5"/>
                    <a:pt x="55" y="5"/>
                    <a:pt x="57" y="5"/>
                  </a:cubicBezTo>
                  <a:cubicBezTo>
                    <a:pt x="58" y="4"/>
                    <a:pt x="61" y="2"/>
                    <a:pt x="63" y="2"/>
                  </a:cubicBezTo>
                  <a:cubicBezTo>
                    <a:pt x="65" y="2"/>
                    <a:pt x="67" y="2"/>
                    <a:pt x="68" y="2"/>
                  </a:cubicBezTo>
                  <a:cubicBezTo>
                    <a:pt x="69" y="1"/>
                    <a:pt x="69" y="1"/>
                    <a:pt x="69" y="1"/>
                  </a:cubicBezTo>
                  <a:cubicBezTo>
                    <a:pt x="70" y="1"/>
                    <a:pt x="71" y="1"/>
                    <a:pt x="71" y="1"/>
                  </a:cubicBezTo>
                  <a:cubicBezTo>
                    <a:pt x="72" y="1"/>
                    <a:pt x="73" y="0"/>
                    <a:pt x="73" y="0"/>
                  </a:cubicBezTo>
                  <a:cubicBezTo>
                    <a:pt x="75" y="0"/>
                    <a:pt x="79" y="2"/>
                    <a:pt x="81" y="1"/>
                  </a:cubicBezTo>
                  <a:cubicBezTo>
                    <a:pt x="82" y="1"/>
                    <a:pt x="82" y="0"/>
                    <a:pt x="84" y="0"/>
                  </a:cubicBezTo>
                  <a:cubicBezTo>
                    <a:pt x="84" y="0"/>
                    <a:pt x="84" y="0"/>
                    <a:pt x="84" y="0"/>
                  </a:cubicBezTo>
                  <a:cubicBezTo>
                    <a:pt x="84" y="1"/>
                    <a:pt x="84" y="1"/>
                    <a:pt x="84" y="1"/>
                  </a:cubicBezTo>
                  <a:cubicBezTo>
                    <a:pt x="84" y="1"/>
                    <a:pt x="84" y="1"/>
                    <a:pt x="85" y="2"/>
                  </a:cubicBezTo>
                  <a:cubicBezTo>
                    <a:pt x="85" y="1"/>
                    <a:pt x="86" y="1"/>
                    <a:pt x="87" y="1"/>
                  </a:cubicBezTo>
                  <a:cubicBezTo>
                    <a:pt x="87" y="1"/>
                    <a:pt x="87" y="1"/>
                    <a:pt x="87" y="1"/>
                  </a:cubicBezTo>
                  <a:cubicBezTo>
                    <a:pt x="86" y="2"/>
                    <a:pt x="86" y="2"/>
                    <a:pt x="86" y="2"/>
                  </a:cubicBezTo>
                  <a:cubicBezTo>
                    <a:pt x="87" y="2"/>
                    <a:pt x="87" y="2"/>
                    <a:pt x="88" y="2"/>
                  </a:cubicBezTo>
                  <a:cubicBezTo>
                    <a:pt x="88" y="3"/>
                    <a:pt x="88" y="3"/>
                    <a:pt x="88" y="4"/>
                  </a:cubicBezTo>
                  <a:close/>
                  <a:moveTo>
                    <a:pt x="108" y="124"/>
                  </a:moveTo>
                  <a:cubicBezTo>
                    <a:pt x="108" y="128"/>
                    <a:pt x="107" y="136"/>
                    <a:pt x="109" y="140"/>
                  </a:cubicBezTo>
                  <a:cubicBezTo>
                    <a:pt x="110" y="144"/>
                    <a:pt x="113" y="147"/>
                    <a:pt x="114" y="151"/>
                  </a:cubicBezTo>
                  <a:cubicBezTo>
                    <a:pt x="115" y="155"/>
                    <a:pt x="113" y="161"/>
                    <a:pt x="115" y="164"/>
                  </a:cubicBezTo>
                  <a:cubicBezTo>
                    <a:pt x="115" y="155"/>
                    <a:pt x="115" y="143"/>
                    <a:pt x="112" y="136"/>
                  </a:cubicBezTo>
                  <a:cubicBezTo>
                    <a:pt x="112" y="133"/>
                    <a:pt x="111" y="130"/>
                    <a:pt x="111" y="128"/>
                  </a:cubicBezTo>
                  <a:cubicBezTo>
                    <a:pt x="110" y="127"/>
                    <a:pt x="109" y="127"/>
                    <a:pt x="109" y="127"/>
                  </a:cubicBezTo>
                  <a:cubicBezTo>
                    <a:pt x="108" y="126"/>
                    <a:pt x="109" y="124"/>
                    <a:pt x="108" y="124"/>
                  </a:cubicBezTo>
                  <a:close/>
                  <a:moveTo>
                    <a:pt x="32" y="136"/>
                  </a:moveTo>
                  <a:cubicBezTo>
                    <a:pt x="35" y="136"/>
                    <a:pt x="37" y="138"/>
                    <a:pt x="39" y="138"/>
                  </a:cubicBezTo>
                  <a:cubicBezTo>
                    <a:pt x="39" y="138"/>
                    <a:pt x="39" y="137"/>
                    <a:pt x="39" y="137"/>
                  </a:cubicBezTo>
                  <a:cubicBezTo>
                    <a:pt x="38" y="135"/>
                    <a:pt x="37" y="131"/>
                    <a:pt x="37" y="128"/>
                  </a:cubicBezTo>
                  <a:cubicBezTo>
                    <a:pt x="37" y="128"/>
                    <a:pt x="36" y="129"/>
                    <a:pt x="36" y="129"/>
                  </a:cubicBezTo>
                  <a:cubicBezTo>
                    <a:pt x="35" y="130"/>
                    <a:pt x="35" y="131"/>
                    <a:pt x="34" y="132"/>
                  </a:cubicBezTo>
                  <a:cubicBezTo>
                    <a:pt x="34" y="134"/>
                    <a:pt x="33" y="134"/>
                    <a:pt x="32" y="136"/>
                  </a:cubicBezTo>
                  <a:close/>
                  <a:moveTo>
                    <a:pt x="116" y="167"/>
                  </a:moveTo>
                  <a:cubicBezTo>
                    <a:pt x="116" y="172"/>
                    <a:pt x="116" y="179"/>
                    <a:pt x="117" y="184"/>
                  </a:cubicBezTo>
                  <a:cubicBezTo>
                    <a:pt x="118" y="187"/>
                    <a:pt x="118" y="190"/>
                    <a:pt x="118" y="192"/>
                  </a:cubicBezTo>
                  <a:cubicBezTo>
                    <a:pt x="119" y="197"/>
                    <a:pt x="117" y="201"/>
                    <a:pt x="119" y="204"/>
                  </a:cubicBezTo>
                  <a:cubicBezTo>
                    <a:pt x="119" y="204"/>
                    <a:pt x="119" y="203"/>
                    <a:pt x="119" y="203"/>
                  </a:cubicBezTo>
                  <a:cubicBezTo>
                    <a:pt x="120" y="202"/>
                    <a:pt x="119" y="200"/>
                    <a:pt x="120" y="198"/>
                  </a:cubicBezTo>
                  <a:cubicBezTo>
                    <a:pt x="120" y="197"/>
                    <a:pt x="122" y="195"/>
                    <a:pt x="122" y="194"/>
                  </a:cubicBezTo>
                  <a:cubicBezTo>
                    <a:pt x="123" y="191"/>
                    <a:pt x="121" y="188"/>
                    <a:pt x="120" y="186"/>
                  </a:cubicBezTo>
                  <a:cubicBezTo>
                    <a:pt x="119" y="182"/>
                    <a:pt x="120" y="179"/>
                    <a:pt x="118" y="175"/>
                  </a:cubicBezTo>
                  <a:cubicBezTo>
                    <a:pt x="118" y="173"/>
                    <a:pt x="116" y="171"/>
                    <a:pt x="116" y="167"/>
                  </a:cubicBezTo>
                  <a:cubicBezTo>
                    <a:pt x="116" y="167"/>
                    <a:pt x="116" y="167"/>
                    <a:pt x="116" y="167"/>
                  </a:cubicBezTo>
                  <a:close/>
                  <a:moveTo>
                    <a:pt x="121" y="216"/>
                  </a:moveTo>
                  <a:cubicBezTo>
                    <a:pt x="120" y="219"/>
                    <a:pt x="120" y="224"/>
                    <a:pt x="120" y="227"/>
                  </a:cubicBezTo>
                  <a:cubicBezTo>
                    <a:pt x="121" y="227"/>
                    <a:pt x="121" y="227"/>
                    <a:pt x="121" y="227"/>
                  </a:cubicBezTo>
                  <a:cubicBezTo>
                    <a:pt x="121" y="227"/>
                    <a:pt x="121" y="227"/>
                    <a:pt x="121" y="227"/>
                  </a:cubicBezTo>
                  <a:cubicBezTo>
                    <a:pt x="123" y="225"/>
                    <a:pt x="123" y="220"/>
                    <a:pt x="123" y="217"/>
                  </a:cubicBezTo>
                  <a:cubicBezTo>
                    <a:pt x="122" y="217"/>
                    <a:pt x="122" y="217"/>
                    <a:pt x="122" y="216"/>
                  </a:cubicBezTo>
                  <a:cubicBezTo>
                    <a:pt x="122" y="216"/>
                    <a:pt x="121" y="216"/>
                    <a:pt x="121" y="216"/>
                  </a:cubicBezTo>
                  <a:close/>
                  <a:moveTo>
                    <a:pt x="80" y="238"/>
                  </a:moveTo>
                  <a:cubicBezTo>
                    <a:pt x="80" y="241"/>
                    <a:pt x="80" y="243"/>
                    <a:pt x="81" y="245"/>
                  </a:cubicBezTo>
                  <a:cubicBezTo>
                    <a:pt x="81" y="247"/>
                    <a:pt x="80" y="251"/>
                    <a:pt x="79" y="253"/>
                  </a:cubicBezTo>
                  <a:cubicBezTo>
                    <a:pt x="79" y="256"/>
                    <a:pt x="79" y="260"/>
                    <a:pt x="78" y="263"/>
                  </a:cubicBezTo>
                  <a:cubicBezTo>
                    <a:pt x="78" y="265"/>
                    <a:pt x="79" y="268"/>
                    <a:pt x="79" y="270"/>
                  </a:cubicBezTo>
                  <a:cubicBezTo>
                    <a:pt x="79" y="271"/>
                    <a:pt x="78" y="271"/>
                    <a:pt x="78" y="271"/>
                  </a:cubicBezTo>
                  <a:cubicBezTo>
                    <a:pt x="77" y="273"/>
                    <a:pt x="78" y="276"/>
                    <a:pt x="78" y="278"/>
                  </a:cubicBezTo>
                  <a:cubicBezTo>
                    <a:pt x="79" y="282"/>
                    <a:pt x="79" y="286"/>
                    <a:pt x="79" y="290"/>
                  </a:cubicBezTo>
                  <a:cubicBezTo>
                    <a:pt x="77" y="296"/>
                    <a:pt x="74" y="311"/>
                    <a:pt x="78" y="317"/>
                  </a:cubicBezTo>
                  <a:cubicBezTo>
                    <a:pt x="78" y="316"/>
                    <a:pt x="78" y="316"/>
                    <a:pt x="78" y="316"/>
                  </a:cubicBezTo>
                  <a:cubicBezTo>
                    <a:pt x="79" y="314"/>
                    <a:pt x="79" y="309"/>
                    <a:pt x="79" y="306"/>
                  </a:cubicBezTo>
                  <a:cubicBezTo>
                    <a:pt x="80" y="302"/>
                    <a:pt x="82" y="297"/>
                    <a:pt x="83" y="292"/>
                  </a:cubicBezTo>
                  <a:cubicBezTo>
                    <a:pt x="83" y="290"/>
                    <a:pt x="82" y="281"/>
                    <a:pt x="81" y="279"/>
                  </a:cubicBezTo>
                  <a:cubicBezTo>
                    <a:pt x="81" y="275"/>
                    <a:pt x="81" y="271"/>
                    <a:pt x="81" y="267"/>
                  </a:cubicBezTo>
                  <a:cubicBezTo>
                    <a:pt x="81" y="267"/>
                    <a:pt x="82" y="266"/>
                    <a:pt x="81" y="265"/>
                  </a:cubicBezTo>
                  <a:cubicBezTo>
                    <a:pt x="81" y="263"/>
                    <a:pt x="80" y="259"/>
                    <a:pt x="80" y="257"/>
                  </a:cubicBezTo>
                  <a:cubicBezTo>
                    <a:pt x="79" y="255"/>
                    <a:pt x="80" y="252"/>
                    <a:pt x="81" y="251"/>
                  </a:cubicBezTo>
                  <a:cubicBezTo>
                    <a:pt x="82" y="247"/>
                    <a:pt x="81" y="244"/>
                    <a:pt x="81" y="241"/>
                  </a:cubicBezTo>
                  <a:cubicBezTo>
                    <a:pt x="80" y="240"/>
                    <a:pt x="81" y="239"/>
                    <a:pt x="80" y="238"/>
                  </a:cubicBezTo>
                  <a:cubicBezTo>
                    <a:pt x="80" y="238"/>
                    <a:pt x="80" y="238"/>
                    <a:pt x="80" y="238"/>
                  </a:cubicBezTo>
                  <a:close/>
                  <a:moveTo>
                    <a:pt x="97" y="372"/>
                  </a:moveTo>
                  <a:cubicBezTo>
                    <a:pt x="97" y="373"/>
                    <a:pt x="97" y="373"/>
                    <a:pt x="97" y="373"/>
                  </a:cubicBezTo>
                  <a:cubicBezTo>
                    <a:pt x="98" y="375"/>
                    <a:pt x="100" y="377"/>
                    <a:pt x="102" y="377"/>
                  </a:cubicBezTo>
                  <a:cubicBezTo>
                    <a:pt x="103" y="376"/>
                    <a:pt x="104" y="377"/>
                    <a:pt x="104" y="375"/>
                  </a:cubicBezTo>
                  <a:cubicBezTo>
                    <a:pt x="105" y="374"/>
                    <a:pt x="104" y="373"/>
                    <a:pt x="104" y="372"/>
                  </a:cubicBezTo>
                  <a:cubicBezTo>
                    <a:pt x="103" y="371"/>
                    <a:pt x="101" y="372"/>
                    <a:pt x="99" y="372"/>
                  </a:cubicBezTo>
                  <a:cubicBezTo>
                    <a:pt x="99" y="372"/>
                    <a:pt x="98" y="372"/>
                    <a:pt x="97" y="372"/>
                  </a:cubicBezTo>
                  <a:close/>
                </a:path>
              </a:pathLst>
            </a:custGeom>
            <a:grpFill/>
            <a:ln>
              <a:noFill/>
            </a:ln>
          </p:spPr>
          <p:txBody>
            <a:bodyPr vert="horz" wrap="square" lIns="91440" tIns="45720" rIns="91440" bIns="45720" numCol="1" anchor="t" anchorCtr="0" compatLnSpc="1">
              <a:prstTxWarp prst="textNoShape">
                <a:avLst/>
              </a:prstTxWarp>
            </a:bodyPr>
            <a:lstStyle/>
            <a:p>
              <a:endParaRPr lang="es">
                <a:solidFill>
                  <a:schemeClr val="bg1"/>
                </a:solidFill>
              </a:endParaRPr>
            </a:p>
          </p:txBody>
        </p:sp>
        <p:sp>
          <p:nvSpPr>
            <p:cNvPr id="386" name="Freeform 63"/>
            <p:cNvSpPr>
              <a:spLocks noChangeAspect="1" noEditPoints="1"/>
            </p:cNvSpPr>
            <p:nvPr/>
          </p:nvSpPr>
          <p:spPr bwMode="auto">
            <a:xfrm>
              <a:off x="-577369" y="2974872"/>
              <a:ext cx="598389" cy="1672204"/>
            </a:xfrm>
            <a:custGeom>
              <a:avLst/>
              <a:gdLst>
                <a:gd name="T0" fmla="*/ 104 w 148"/>
                <a:gd name="T1" fmla="*/ 44 h 414"/>
                <a:gd name="T2" fmla="*/ 100 w 148"/>
                <a:gd name="T3" fmla="*/ 48 h 414"/>
                <a:gd name="T4" fmla="*/ 115 w 148"/>
                <a:gd name="T5" fmla="*/ 61 h 414"/>
                <a:gd name="T6" fmla="*/ 144 w 148"/>
                <a:gd name="T7" fmla="*/ 127 h 414"/>
                <a:gd name="T8" fmla="*/ 148 w 148"/>
                <a:gd name="T9" fmla="*/ 169 h 414"/>
                <a:gd name="T10" fmla="*/ 147 w 148"/>
                <a:gd name="T11" fmla="*/ 197 h 414"/>
                <a:gd name="T12" fmla="*/ 147 w 148"/>
                <a:gd name="T13" fmla="*/ 203 h 414"/>
                <a:gd name="T14" fmla="*/ 140 w 148"/>
                <a:gd name="T15" fmla="*/ 224 h 414"/>
                <a:gd name="T16" fmla="*/ 129 w 148"/>
                <a:gd name="T17" fmla="*/ 234 h 414"/>
                <a:gd name="T18" fmla="*/ 124 w 148"/>
                <a:gd name="T19" fmla="*/ 284 h 414"/>
                <a:gd name="T20" fmla="*/ 116 w 148"/>
                <a:gd name="T21" fmla="*/ 347 h 414"/>
                <a:gd name="T22" fmla="*/ 112 w 148"/>
                <a:gd name="T23" fmla="*/ 380 h 414"/>
                <a:gd name="T24" fmla="*/ 115 w 148"/>
                <a:gd name="T25" fmla="*/ 400 h 414"/>
                <a:gd name="T26" fmla="*/ 95 w 148"/>
                <a:gd name="T27" fmla="*/ 407 h 414"/>
                <a:gd name="T28" fmla="*/ 93 w 148"/>
                <a:gd name="T29" fmla="*/ 387 h 414"/>
                <a:gd name="T30" fmla="*/ 92 w 148"/>
                <a:gd name="T31" fmla="*/ 366 h 414"/>
                <a:gd name="T32" fmla="*/ 86 w 148"/>
                <a:gd name="T33" fmla="*/ 382 h 414"/>
                <a:gd name="T34" fmla="*/ 87 w 148"/>
                <a:gd name="T35" fmla="*/ 407 h 414"/>
                <a:gd name="T36" fmla="*/ 61 w 148"/>
                <a:gd name="T37" fmla="*/ 408 h 414"/>
                <a:gd name="T38" fmla="*/ 69 w 148"/>
                <a:gd name="T39" fmla="*/ 384 h 414"/>
                <a:gd name="T40" fmla="*/ 54 w 148"/>
                <a:gd name="T41" fmla="*/ 372 h 414"/>
                <a:gd name="T42" fmla="*/ 54 w 148"/>
                <a:gd name="T43" fmla="*/ 305 h 414"/>
                <a:gd name="T44" fmla="*/ 52 w 148"/>
                <a:gd name="T45" fmla="*/ 289 h 414"/>
                <a:gd name="T46" fmla="*/ 44 w 148"/>
                <a:gd name="T47" fmla="*/ 225 h 414"/>
                <a:gd name="T48" fmla="*/ 40 w 148"/>
                <a:gd name="T49" fmla="*/ 197 h 414"/>
                <a:gd name="T50" fmla="*/ 43 w 148"/>
                <a:gd name="T51" fmla="*/ 179 h 414"/>
                <a:gd name="T52" fmla="*/ 39 w 148"/>
                <a:gd name="T53" fmla="*/ 164 h 414"/>
                <a:gd name="T54" fmla="*/ 44 w 148"/>
                <a:gd name="T55" fmla="*/ 141 h 414"/>
                <a:gd name="T56" fmla="*/ 37 w 148"/>
                <a:gd name="T57" fmla="*/ 139 h 414"/>
                <a:gd name="T58" fmla="*/ 31 w 148"/>
                <a:gd name="T59" fmla="*/ 160 h 414"/>
                <a:gd name="T60" fmla="*/ 15 w 148"/>
                <a:gd name="T61" fmla="*/ 199 h 414"/>
                <a:gd name="T62" fmla="*/ 20 w 148"/>
                <a:gd name="T63" fmla="*/ 224 h 414"/>
                <a:gd name="T64" fmla="*/ 11 w 148"/>
                <a:gd name="T65" fmla="*/ 220 h 414"/>
                <a:gd name="T66" fmla="*/ 15 w 148"/>
                <a:gd name="T67" fmla="*/ 233 h 414"/>
                <a:gd name="T68" fmla="*/ 13 w 148"/>
                <a:gd name="T69" fmla="*/ 238 h 414"/>
                <a:gd name="T70" fmla="*/ 2 w 148"/>
                <a:gd name="T71" fmla="*/ 218 h 414"/>
                <a:gd name="T72" fmla="*/ 3 w 148"/>
                <a:gd name="T73" fmla="*/ 188 h 414"/>
                <a:gd name="T74" fmla="*/ 7 w 148"/>
                <a:gd name="T75" fmla="*/ 163 h 414"/>
                <a:gd name="T76" fmla="*/ 11 w 148"/>
                <a:gd name="T77" fmla="*/ 145 h 414"/>
                <a:gd name="T78" fmla="*/ 30 w 148"/>
                <a:gd name="T79" fmla="*/ 72 h 414"/>
                <a:gd name="T80" fmla="*/ 63 w 148"/>
                <a:gd name="T81" fmla="*/ 47 h 414"/>
                <a:gd name="T82" fmla="*/ 58 w 148"/>
                <a:gd name="T83" fmla="*/ 30 h 414"/>
                <a:gd name="T84" fmla="*/ 93 w 148"/>
                <a:gd name="T85" fmla="*/ 5 h 414"/>
                <a:gd name="T86" fmla="*/ 103 w 148"/>
                <a:gd name="T87" fmla="*/ 26 h 414"/>
                <a:gd name="T88" fmla="*/ 103 w 148"/>
                <a:gd name="T89" fmla="*/ 34 h 414"/>
                <a:gd name="T90" fmla="*/ 88 w 148"/>
                <a:gd name="T91" fmla="*/ 296 h 414"/>
                <a:gd name="T92" fmla="*/ 88 w 148"/>
                <a:gd name="T93" fmla="*/ 260 h 414"/>
                <a:gd name="T94" fmla="*/ 87 w 148"/>
                <a:gd name="T95" fmla="*/ 242 h 414"/>
                <a:gd name="T96" fmla="*/ 88 w 148"/>
                <a:gd name="T97" fmla="*/ 297 h 414"/>
                <a:gd name="T98" fmla="*/ 133 w 148"/>
                <a:gd name="T99" fmla="*/ 193 h 414"/>
                <a:gd name="T100" fmla="*/ 128 w 148"/>
                <a:gd name="T101" fmla="*/ 162 h 414"/>
                <a:gd name="T102" fmla="*/ 123 w 148"/>
                <a:gd name="T103" fmla="*/ 135 h 414"/>
                <a:gd name="T104" fmla="*/ 125 w 148"/>
                <a:gd name="T105" fmla="*/ 151 h 414"/>
                <a:gd name="T106" fmla="*/ 124 w 148"/>
                <a:gd name="T107" fmla="*/ 170 h 414"/>
                <a:gd name="T108" fmla="*/ 126 w 148"/>
                <a:gd name="T109" fmla="*/ 182 h 414"/>
                <a:gd name="T110" fmla="*/ 129 w 148"/>
                <a:gd name="T111" fmla="*/ 198 h 414"/>
                <a:gd name="T112" fmla="*/ 122 w 148"/>
                <a:gd name="T113" fmla="*/ 166 h 414"/>
                <a:gd name="T114" fmla="*/ 122 w 148"/>
                <a:gd name="T115" fmla="*/ 167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414">
                  <a:moveTo>
                    <a:pt x="105" y="42"/>
                  </a:moveTo>
                  <a:cubicBezTo>
                    <a:pt x="105" y="42"/>
                    <a:pt x="105" y="42"/>
                    <a:pt x="105" y="42"/>
                  </a:cubicBezTo>
                  <a:cubicBezTo>
                    <a:pt x="106" y="43"/>
                    <a:pt x="105" y="42"/>
                    <a:pt x="105" y="42"/>
                  </a:cubicBezTo>
                  <a:cubicBezTo>
                    <a:pt x="105" y="42"/>
                    <a:pt x="105" y="43"/>
                    <a:pt x="105" y="43"/>
                  </a:cubicBezTo>
                  <a:cubicBezTo>
                    <a:pt x="105" y="43"/>
                    <a:pt x="105" y="43"/>
                    <a:pt x="105" y="43"/>
                  </a:cubicBezTo>
                  <a:cubicBezTo>
                    <a:pt x="105" y="44"/>
                    <a:pt x="105" y="44"/>
                    <a:pt x="105" y="44"/>
                  </a:cubicBezTo>
                  <a:cubicBezTo>
                    <a:pt x="104" y="44"/>
                    <a:pt x="104" y="44"/>
                    <a:pt x="104" y="44"/>
                  </a:cubicBezTo>
                  <a:cubicBezTo>
                    <a:pt x="104" y="44"/>
                    <a:pt x="104" y="44"/>
                    <a:pt x="104" y="44"/>
                  </a:cubicBezTo>
                  <a:cubicBezTo>
                    <a:pt x="103" y="45"/>
                    <a:pt x="103" y="45"/>
                    <a:pt x="103" y="45"/>
                  </a:cubicBezTo>
                  <a:cubicBezTo>
                    <a:pt x="102" y="45"/>
                    <a:pt x="102" y="45"/>
                    <a:pt x="102" y="45"/>
                  </a:cubicBezTo>
                  <a:cubicBezTo>
                    <a:pt x="102" y="45"/>
                    <a:pt x="102" y="45"/>
                    <a:pt x="102" y="45"/>
                  </a:cubicBezTo>
                  <a:cubicBezTo>
                    <a:pt x="102" y="45"/>
                    <a:pt x="102" y="45"/>
                    <a:pt x="102" y="45"/>
                  </a:cubicBezTo>
                  <a:cubicBezTo>
                    <a:pt x="101" y="46"/>
                    <a:pt x="101" y="46"/>
                    <a:pt x="101" y="46"/>
                  </a:cubicBezTo>
                  <a:cubicBezTo>
                    <a:pt x="101" y="46"/>
                    <a:pt x="101" y="46"/>
                    <a:pt x="101" y="46"/>
                  </a:cubicBezTo>
                  <a:cubicBezTo>
                    <a:pt x="100" y="47"/>
                    <a:pt x="100" y="47"/>
                    <a:pt x="100" y="47"/>
                  </a:cubicBezTo>
                  <a:cubicBezTo>
                    <a:pt x="100" y="47"/>
                    <a:pt x="100" y="48"/>
                    <a:pt x="100" y="48"/>
                  </a:cubicBezTo>
                  <a:cubicBezTo>
                    <a:pt x="100" y="48"/>
                    <a:pt x="100" y="49"/>
                    <a:pt x="100" y="49"/>
                  </a:cubicBezTo>
                  <a:cubicBezTo>
                    <a:pt x="100" y="49"/>
                    <a:pt x="100" y="49"/>
                    <a:pt x="100" y="49"/>
                  </a:cubicBezTo>
                  <a:cubicBezTo>
                    <a:pt x="100" y="50"/>
                    <a:pt x="100" y="50"/>
                    <a:pt x="100" y="50"/>
                  </a:cubicBezTo>
                  <a:cubicBezTo>
                    <a:pt x="100" y="51"/>
                    <a:pt x="100" y="51"/>
                    <a:pt x="100" y="51"/>
                  </a:cubicBezTo>
                  <a:cubicBezTo>
                    <a:pt x="100" y="53"/>
                    <a:pt x="100" y="53"/>
                    <a:pt x="100" y="53"/>
                  </a:cubicBezTo>
                  <a:cubicBezTo>
                    <a:pt x="100" y="54"/>
                    <a:pt x="100" y="54"/>
                    <a:pt x="100" y="54"/>
                  </a:cubicBezTo>
                  <a:cubicBezTo>
                    <a:pt x="99" y="55"/>
                    <a:pt x="99" y="55"/>
                    <a:pt x="99" y="55"/>
                  </a:cubicBezTo>
                  <a:cubicBezTo>
                    <a:pt x="99" y="55"/>
                    <a:pt x="112" y="61"/>
                    <a:pt x="115" y="61"/>
                  </a:cubicBezTo>
                  <a:cubicBezTo>
                    <a:pt x="117" y="62"/>
                    <a:pt x="124" y="65"/>
                    <a:pt x="125" y="65"/>
                  </a:cubicBezTo>
                  <a:cubicBezTo>
                    <a:pt x="126" y="66"/>
                    <a:pt x="127" y="67"/>
                    <a:pt x="128" y="67"/>
                  </a:cubicBezTo>
                  <a:cubicBezTo>
                    <a:pt x="128" y="68"/>
                    <a:pt x="129" y="69"/>
                    <a:pt x="129" y="69"/>
                  </a:cubicBezTo>
                  <a:cubicBezTo>
                    <a:pt x="130" y="70"/>
                    <a:pt x="132" y="74"/>
                    <a:pt x="133" y="76"/>
                  </a:cubicBezTo>
                  <a:cubicBezTo>
                    <a:pt x="134" y="78"/>
                    <a:pt x="137" y="84"/>
                    <a:pt x="138" y="87"/>
                  </a:cubicBezTo>
                  <a:cubicBezTo>
                    <a:pt x="139" y="90"/>
                    <a:pt x="140" y="97"/>
                    <a:pt x="140" y="100"/>
                  </a:cubicBezTo>
                  <a:cubicBezTo>
                    <a:pt x="140" y="104"/>
                    <a:pt x="143" y="112"/>
                    <a:pt x="143" y="115"/>
                  </a:cubicBezTo>
                  <a:cubicBezTo>
                    <a:pt x="143" y="117"/>
                    <a:pt x="144" y="124"/>
                    <a:pt x="144" y="127"/>
                  </a:cubicBezTo>
                  <a:cubicBezTo>
                    <a:pt x="145" y="130"/>
                    <a:pt x="145" y="133"/>
                    <a:pt x="146" y="135"/>
                  </a:cubicBezTo>
                  <a:cubicBezTo>
                    <a:pt x="146" y="138"/>
                    <a:pt x="146" y="141"/>
                    <a:pt x="146" y="143"/>
                  </a:cubicBezTo>
                  <a:cubicBezTo>
                    <a:pt x="146" y="144"/>
                    <a:pt x="147" y="148"/>
                    <a:pt x="147" y="149"/>
                  </a:cubicBezTo>
                  <a:cubicBezTo>
                    <a:pt x="147" y="150"/>
                    <a:pt x="147" y="151"/>
                    <a:pt x="147" y="151"/>
                  </a:cubicBezTo>
                  <a:cubicBezTo>
                    <a:pt x="147" y="152"/>
                    <a:pt x="147" y="152"/>
                    <a:pt x="147" y="154"/>
                  </a:cubicBezTo>
                  <a:cubicBezTo>
                    <a:pt x="148" y="155"/>
                    <a:pt x="148" y="157"/>
                    <a:pt x="148" y="159"/>
                  </a:cubicBezTo>
                  <a:cubicBezTo>
                    <a:pt x="148" y="161"/>
                    <a:pt x="148" y="166"/>
                    <a:pt x="148" y="166"/>
                  </a:cubicBezTo>
                  <a:cubicBezTo>
                    <a:pt x="148" y="167"/>
                    <a:pt x="148" y="168"/>
                    <a:pt x="148" y="169"/>
                  </a:cubicBezTo>
                  <a:cubicBezTo>
                    <a:pt x="148" y="169"/>
                    <a:pt x="148" y="173"/>
                    <a:pt x="148" y="174"/>
                  </a:cubicBezTo>
                  <a:cubicBezTo>
                    <a:pt x="148" y="176"/>
                    <a:pt x="148" y="178"/>
                    <a:pt x="148" y="179"/>
                  </a:cubicBezTo>
                  <a:cubicBezTo>
                    <a:pt x="147" y="180"/>
                    <a:pt x="148" y="180"/>
                    <a:pt x="148" y="181"/>
                  </a:cubicBezTo>
                  <a:cubicBezTo>
                    <a:pt x="148" y="182"/>
                    <a:pt x="148" y="183"/>
                    <a:pt x="148" y="184"/>
                  </a:cubicBezTo>
                  <a:cubicBezTo>
                    <a:pt x="148" y="185"/>
                    <a:pt x="147" y="186"/>
                    <a:pt x="147" y="187"/>
                  </a:cubicBezTo>
                  <a:cubicBezTo>
                    <a:pt x="147" y="188"/>
                    <a:pt x="146" y="189"/>
                    <a:pt x="146" y="192"/>
                  </a:cubicBezTo>
                  <a:cubicBezTo>
                    <a:pt x="146" y="194"/>
                    <a:pt x="147" y="197"/>
                    <a:pt x="147" y="197"/>
                  </a:cubicBezTo>
                  <a:cubicBezTo>
                    <a:pt x="147" y="197"/>
                    <a:pt x="147" y="197"/>
                    <a:pt x="147" y="197"/>
                  </a:cubicBezTo>
                  <a:cubicBezTo>
                    <a:pt x="148" y="198"/>
                    <a:pt x="148" y="198"/>
                    <a:pt x="148" y="198"/>
                  </a:cubicBezTo>
                  <a:cubicBezTo>
                    <a:pt x="148" y="198"/>
                    <a:pt x="148" y="198"/>
                    <a:pt x="148" y="198"/>
                  </a:cubicBezTo>
                  <a:cubicBezTo>
                    <a:pt x="148" y="198"/>
                    <a:pt x="148" y="198"/>
                    <a:pt x="148" y="198"/>
                  </a:cubicBezTo>
                  <a:cubicBezTo>
                    <a:pt x="148" y="199"/>
                    <a:pt x="148" y="199"/>
                    <a:pt x="148" y="199"/>
                  </a:cubicBezTo>
                  <a:cubicBezTo>
                    <a:pt x="148" y="200"/>
                    <a:pt x="148" y="200"/>
                    <a:pt x="148" y="200"/>
                  </a:cubicBezTo>
                  <a:cubicBezTo>
                    <a:pt x="148" y="200"/>
                    <a:pt x="148" y="200"/>
                    <a:pt x="148" y="200"/>
                  </a:cubicBezTo>
                  <a:cubicBezTo>
                    <a:pt x="148" y="200"/>
                    <a:pt x="148" y="201"/>
                    <a:pt x="148" y="201"/>
                  </a:cubicBezTo>
                  <a:cubicBezTo>
                    <a:pt x="148" y="202"/>
                    <a:pt x="148" y="202"/>
                    <a:pt x="147" y="203"/>
                  </a:cubicBezTo>
                  <a:cubicBezTo>
                    <a:pt x="147" y="204"/>
                    <a:pt x="146" y="205"/>
                    <a:pt x="146" y="205"/>
                  </a:cubicBezTo>
                  <a:cubicBezTo>
                    <a:pt x="146" y="205"/>
                    <a:pt x="146" y="206"/>
                    <a:pt x="146" y="207"/>
                  </a:cubicBezTo>
                  <a:cubicBezTo>
                    <a:pt x="146" y="208"/>
                    <a:pt x="146" y="212"/>
                    <a:pt x="145" y="213"/>
                  </a:cubicBezTo>
                  <a:cubicBezTo>
                    <a:pt x="145" y="214"/>
                    <a:pt x="145" y="217"/>
                    <a:pt x="145" y="218"/>
                  </a:cubicBezTo>
                  <a:cubicBezTo>
                    <a:pt x="144" y="219"/>
                    <a:pt x="144" y="220"/>
                    <a:pt x="143" y="221"/>
                  </a:cubicBezTo>
                  <a:cubicBezTo>
                    <a:pt x="142" y="222"/>
                    <a:pt x="141" y="222"/>
                    <a:pt x="141" y="222"/>
                  </a:cubicBezTo>
                  <a:cubicBezTo>
                    <a:pt x="140" y="222"/>
                    <a:pt x="140" y="222"/>
                    <a:pt x="140" y="222"/>
                  </a:cubicBezTo>
                  <a:cubicBezTo>
                    <a:pt x="140" y="224"/>
                    <a:pt x="140" y="224"/>
                    <a:pt x="140" y="224"/>
                  </a:cubicBezTo>
                  <a:cubicBezTo>
                    <a:pt x="140" y="224"/>
                    <a:pt x="139" y="224"/>
                    <a:pt x="138" y="224"/>
                  </a:cubicBezTo>
                  <a:cubicBezTo>
                    <a:pt x="138" y="225"/>
                    <a:pt x="137" y="225"/>
                    <a:pt x="137" y="225"/>
                  </a:cubicBezTo>
                  <a:cubicBezTo>
                    <a:pt x="137" y="225"/>
                    <a:pt x="136" y="226"/>
                    <a:pt x="136" y="226"/>
                  </a:cubicBezTo>
                  <a:cubicBezTo>
                    <a:pt x="136" y="227"/>
                    <a:pt x="134" y="227"/>
                    <a:pt x="133" y="227"/>
                  </a:cubicBezTo>
                  <a:cubicBezTo>
                    <a:pt x="133" y="227"/>
                    <a:pt x="131" y="227"/>
                    <a:pt x="131" y="227"/>
                  </a:cubicBezTo>
                  <a:cubicBezTo>
                    <a:pt x="131" y="227"/>
                    <a:pt x="130" y="228"/>
                    <a:pt x="130" y="228"/>
                  </a:cubicBezTo>
                  <a:cubicBezTo>
                    <a:pt x="129" y="229"/>
                    <a:pt x="129" y="229"/>
                    <a:pt x="129" y="229"/>
                  </a:cubicBezTo>
                  <a:cubicBezTo>
                    <a:pt x="129" y="229"/>
                    <a:pt x="129" y="231"/>
                    <a:pt x="129" y="234"/>
                  </a:cubicBezTo>
                  <a:cubicBezTo>
                    <a:pt x="129" y="236"/>
                    <a:pt x="128" y="244"/>
                    <a:pt x="128" y="247"/>
                  </a:cubicBezTo>
                  <a:cubicBezTo>
                    <a:pt x="127" y="250"/>
                    <a:pt x="127" y="252"/>
                    <a:pt x="126" y="256"/>
                  </a:cubicBezTo>
                  <a:cubicBezTo>
                    <a:pt x="126" y="258"/>
                    <a:pt x="125" y="261"/>
                    <a:pt x="125" y="263"/>
                  </a:cubicBezTo>
                  <a:cubicBezTo>
                    <a:pt x="125" y="266"/>
                    <a:pt x="125" y="268"/>
                    <a:pt x="125" y="268"/>
                  </a:cubicBezTo>
                  <a:cubicBezTo>
                    <a:pt x="125" y="269"/>
                    <a:pt x="126" y="273"/>
                    <a:pt x="126" y="273"/>
                  </a:cubicBezTo>
                  <a:cubicBezTo>
                    <a:pt x="126" y="274"/>
                    <a:pt x="125" y="277"/>
                    <a:pt x="125" y="278"/>
                  </a:cubicBezTo>
                  <a:cubicBezTo>
                    <a:pt x="124" y="280"/>
                    <a:pt x="123" y="283"/>
                    <a:pt x="123" y="283"/>
                  </a:cubicBezTo>
                  <a:cubicBezTo>
                    <a:pt x="123" y="283"/>
                    <a:pt x="123" y="284"/>
                    <a:pt x="124" y="284"/>
                  </a:cubicBezTo>
                  <a:cubicBezTo>
                    <a:pt x="125" y="284"/>
                    <a:pt x="125" y="285"/>
                    <a:pt x="125" y="286"/>
                  </a:cubicBezTo>
                  <a:cubicBezTo>
                    <a:pt x="125" y="286"/>
                    <a:pt x="125" y="289"/>
                    <a:pt x="124" y="289"/>
                  </a:cubicBezTo>
                  <a:cubicBezTo>
                    <a:pt x="124" y="290"/>
                    <a:pt x="121" y="293"/>
                    <a:pt x="121" y="294"/>
                  </a:cubicBezTo>
                  <a:cubicBezTo>
                    <a:pt x="120" y="295"/>
                    <a:pt x="123" y="298"/>
                    <a:pt x="123" y="298"/>
                  </a:cubicBezTo>
                  <a:cubicBezTo>
                    <a:pt x="124" y="298"/>
                    <a:pt x="124" y="299"/>
                    <a:pt x="124" y="300"/>
                  </a:cubicBezTo>
                  <a:cubicBezTo>
                    <a:pt x="124" y="302"/>
                    <a:pt x="124" y="309"/>
                    <a:pt x="124" y="313"/>
                  </a:cubicBezTo>
                  <a:cubicBezTo>
                    <a:pt x="123" y="317"/>
                    <a:pt x="119" y="335"/>
                    <a:pt x="117" y="339"/>
                  </a:cubicBezTo>
                  <a:cubicBezTo>
                    <a:pt x="116" y="343"/>
                    <a:pt x="116" y="345"/>
                    <a:pt x="116" y="347"/>
                  </a:cubicBezTo>
                  <a:cubicBezTo>
                    <a:pt x="116" y="349"/>
                    <a:pt x="116" y="353"/>
                    <a:pt x="116" y="354"/>
                  </a:cubicBezTo>
                  <a:cubicBezTo>
                    <a:pt x="116" y="354"/>
                    <a:pt x="115" y="358"/>
                    <a:pt x="115" y="359"/>
                  </a:cubicBezTo>
                  <a:cubicBezTo>
                    <a:pt x="115" y="360"/>
                    <a:pt x="115" y="363"/>
                    <a:pt x="115" y="365"/>
                  </a:cubicBezTo>
                  <a:cubicBezTo>
                    <a:pt x="116" y="367"/>
                    <a:pt x="116" y="372"/>
                    <a:pt x="116" y="373"/>
                  </a:cubicBezTo>
                  <a:cubicBezTo>
                    <a:pt x="116" y="373"/>
                    <a:pt x="115" y="373"/>
                    <a:pt x="115" y="374"/>
                  </a:cubicBezTo>
                  <a:cubicBezTo>
                    <a:pt x="114" y="374"/>
                    <a:pt x="113" y="375"/>
                    <a:pt x="112" y="375"/>
                  </a:cubicBezTo>
                  <a:cubicBezTo>
                    <a:pt x="111" y="375"/>
                    <a:pt x="111" y="377"/>
                    <a:pt x="112" y="378"/>
                  </a:cubicBezTo>
                  <a:cubicBezTo>
                    <a:pt x="112" y="378"/>
                    <a:pt x="112" y="379"/>
                    <a:pt x="112" y="380"/>
                  </a:cubicBezTo>
                  <a:cubicBezTo>
                    <a:pt x="112" y="380"/>
                    <a:pt x="112" y="381"/>
                    <a:pt x="112" y="382"/>
                  </a:cubicBezTo>
                  <a:cubicBezTo>
                    <a:pt x="112" y="384"/>
                    <a:pt x="111" y="386"/>
                    <a:pt x="111" y="386"/>
                  </a:cubicBezTo>
                  <a:cubicBezTo>
                    <a:pt x="110" y="387"/>
                    <a:pt x="111" y="389"/>
                    <a:pt x="111" y="389"/>
                  </a:cubicBezTo>
                  <a:cubicBezTo>
                    <a:pt x="112" y="390"/>
                    <a:pt x="112" y="390"/>
                    <a:pt x="112" y="390"/>
                  </a:cubicBezTo>
                  <a:cubicBezTo>
                    <a:pt x="112" y="390"/>
                    <a:pt x="112" y="391"/>
                    <a:pt x="112" y="391"/>
                  </a:cubicBezTo>
                  <a:cubicBezTo>
                    <a:pt x="112" y="391"/>
                    <a:pt x="112" y="392"/>
                    <a:pt x="112" y="393"/>
                  </a:cubicBezTo>
                  <a:cubicBezTo>
                    <a:pt x="113" y="394"/>
                    <a:pt x="114" y="397"/>
                    <a:pt x="114" y="398"/>
                  </a:cubicBezTo>
                  <a:cubicBezTo>
                    <a:pt x="114" y="398"/>
                    <a:pt x="114" y="399"/>
                    <a:pt x="115" y="400"/>
                  </a:cubicBezTo>
                  <a:cubicBezTo>
                    <a:pt x="115" y="401"/>
                    <a:pt x="117" y="403"/>
                    <a:pt x="118" y="404"/>
                  </a:cubicBezTo>
                  <a:cubicBezTo>
                    <a:pt x="119" y="405"/>
                    <a:pt x="119" y="408"/>
                    <a:pt x="119" y="408"/>
                  </a:cubicBezTo>
                  <a:cubicBezTo>
                    <a:pt x="119" y="408"/>
                    <a:pt x="120" y="409"/>
                    <a:pt x="120" y="409"/>
                  </a:cubicBezTo>
                  <a:cubicBezTo>
                    <a:pt x="121" y="409"/>
                    <a:pt x="121" y="410"/>
                    <a:pt x="120" y="411"/>
                  </a:cubicBezTo>
                  <a:cubicBezTo>
                    <a:pt x="120" y="412"/>
                    <a:pt x="119" y="413"/>
                    <a:pt x="118" y="413"/>
                  </a:cubicBezTo>
                  <a:cubicBezTo>
                    <a:pt x="116" y="414"/>
                    <a:pt x="109" y="414"/>
                    <a:pt x="103" y="414"/>
                  </a:cubicBezTo>
                  <a:cubicBezTo>
                    <a:pt x="96" y="414"/>
                    <a:pt x="94" y="412"/>
                    <a:pt x="94" y="411"/>
                  </a:cubicBezTo>
                  <a:cubicBezTo>
                    <a:pt x="94" y="410"/>
                    <a:pt x="94" y="408"/>
                    <a:pt x="95" y="407"/>
                  </a:cubicBezTo>
                  <a:cubicBezTo>
                    <a:pt x="95" y="406"/>
                    <a:pt x="94" y="404"/>
                    <a:pt x="94" y="403"/>
                  </a:cubicBezTo>
                  <a:cubicBezTo>
                    <a:pt x="94" y="403"/>
                    <a:pt x="94" y="402"/>
                    <a:pt x="93" y="401"/>
                  </a:cubicBezTo>
                  <a:cubicBezTo>
                    <a:pt x="92" y="400"/>
                    <a:pt x="91" y="398"/>
                    <a:pt x="91" y="398"/>
                  </a:cubicBezTo>
                  <a:cubicBezTo>
                    <a:pt x="91" y="398"/>
                    <a:pt x="91" y="395"/>
                    <a:pt x="91" y="394"/>
                  </a:cubicBezTo>
                  <a:cubicBezTo>
                    <a:pt x="91" y="393"/>
                    <a:pt x="91" y="392"/>
                    <a:pt x="91" y="392"/>
                  </a:cubicBezTo>
                  <a:cubicBezTo>
                    <a:pt x="92" y="389"/>
                    <a:pt x="92" y="389"/>
                    <a:pt x="92" y="389"/>
                  </a:cubicBezTo>
                  <a:cubicBezTo>
                    <a:pt x="93" y="388"/>
                    <a:pt x="93" y="388"/>
                    <a:pt x="93" y="388"/>
                  </a:cubicBezTo>
                  <a:cubicBezTo>
                    <a:pt x="93" y="388"/>
                    <a:pt x="93" y="388"/>
                    <a:pt x="93" y="387"/>
                  </a:cubicBezTo>
                  <a:cubicBezTo>
                    <a:pt x="93" y="386"/>
                    <a:pt x="94" y="385"/>
                    <a:pt x="94" y="384"/>
                  </a:cubicBezTo>
                  <a:cubicBezTo>
                    <a:pt x="94" y="384"/>
                    <a:pt x="94" y="382"/>
                    <a:pt x="94" y="381"/>
                  </a:cubicBezTo>
                  <a:cubicBezTo>
                    <a:pt x="94" y="380"/>
                    <a:pt x="95" y="377"/>
                    <a:pt x="95" y="377"/>
                  </a:cubicBezTo>
                  <a:cubicBezTo>
                    <a:pt x="95" y="376"/>
                    <a:pt x="95" y="376"/>
                    <a:pt x="95" y="376"/>
                  </a:cubicBezTo>
                  <a:cubicBezTo>
                    <a:pt x="95" y="375"/>
                    <a:pt x="95" y="375"/>
                    <a:pt x="95" y="375"/>
                  </a:cubicBezTo>
                  <a:cubicBezTo>
                    <a:pt x="94" y="375"/>
                    <a:pt x="94" y="375"/>
                    <a:pt x="94" y="375"/>
                  </a:cubicBezTo>
                  <a:cubicBezTo>
                    <a:pt x="94" y="374"/>
                    <a:pt x="94" y="374"/>
                    <a:pt x="94" y="374"/>
                  </a:cubicBezTo>
                  <a:cubicBezTo>
                    <a:pt x="94" y="374"/>
                    <a:pt x="93" y="367"/>
                    <a:pt x="92" y="366"/>
                  </a:cubicBezTo>
                  <a:cubicBezTo>
                    <a:pt x="92" y="364"/>
                    <a:pt x="90" y="359"/>
                    <a:pt x="90" y="357"/>
                  </a:cubicBezTo>
                  <a:cubicBezTo>
                    <a:pt x="89" y="356"/>
                    <a:pt x="87" y="348"/>
                    <a:pt x="87" y="348"/>
                  </a:cubicBezTo>
                  <a:cubicBezTo>
                    <a:pt x="87" y="348"/>
                    <a:pt x="87" y="351"/>
                    <a:pt x="87" y="353"/>
                  </a:cubicBezTo>
                  <a:cubicBezTo>
                    <a:pt x="87" y="356"/>
                    <a:pt x="88" y="363"/>
                    <a:pt x="88" y="367"/>
                  </a:cubicBezTo>
                  <a:cubicBezTo>
                    <a:pt x="88" y="370"/>
                    <a:pt x="89" y="379"/>
                    <a:pt x="89" y="379"/>
                  </a:cubicBezTo>
                  <a:cubicBezTo>
                    <a:pt x="89" y="380"/>
                    <a:pt x="89" y="380"/>
                    <a:pt x="89" y="380"/>
                  </a:cubicBezTo>
                  <a:cubicBezTo>
                    <a:pt x="88" y="380"/>
                    <a:pt x="88" y="380"/>
                    <a:pt x="88" y="380"/>
                  </a:cubicBezTo>
                  <a:cubicBezTo>
                    <a:pt x="86" y="382"/>
                    <a:pt x="86" y="382"/>
                    <a:pt x="86" y="382"/>
                  </a:cubicBezTo>
                  <a:cubicBezTo>
                    <a:pt x="86" y="382"/>
                    <a:pt x="87" y="386"/>
                    <a:pt x="87" y="388"/>
                  </a:cubicBezTo>
                  <a:cubicBezTo>
                    <a:pt x="87" y="389"/>
                    <a:pt x="89" y="390"/>
                    <a:pt x="89" y="391"/>
                  </a:cubicBezTo>
                  <a:cubicBezTo>
                    <a:pt x="90" y="391"/>
                    <a:pt x="90" y="392"/>
                    <a:pt x="90" y="392"/>
                  </a:cubicBezTo>
                  <a:cubicBezTo>
                    <a:pt x="90" y="393"/>
                    <a:pt x="90" y="395"/>
                    <a:pt x="90" y="397"/>
                  </a:cubicBezTo>
                  <a:cubicBezTo>
                    <a:pt x="90" y="398"/>
                    <a:pt x="89" y="399"/>
                    <a:pt x="89" y="400"/>
                  </a:cubicBezTo>
                  <a:cubicBezTo>
                    <a:pt x="89" y="402"/>
                    <a:pt x="89" y="403"/>
                    <a:pt x="89" y="403"/>
                  </a:cubicBezTo>
                  <a:cubicBezTo>
                    <a:pt x="89" y="403"/>
                    <a:pt x="89" y="405"/>
                    <a:pt x="89" y="405"/>
                  </a:cubicBezTo>
                  <a:cubicBezTo>
                    <a:pt x="89" y="406"/>
                    <a:pt x="87" y="407"/>
                    <a:pt x="87" y="407"/>
                  </a:cubicBezTo>
                  <a:cubicBezTo>
                    <a:pt x="87" y="407"/>
                    <a:pt x="87" y="407"/>
                    <a:pt x="87" y="407"/>
                  </a:cubicBezTo>
                  <a:cubicBezTo>
                    <a:pt x="86" y="407"/>
                    <a:pt x="86" y="407"/>
                    <a:pt x="86" y="407"/>
                  </a:cubicBezTo>
                  <a:cubicBezTo>
                    <a:pt x="86" y="409"/>
                    <a:pt x="86" y="409"/>
                    <a:pt x="86" y="409"/>
                  </a:cubicBezTo>
                  <a:cubicBezTo>
                    <a:pt x="86" y="409"/>
                    <a:pt x="86" y="411"/>
                    <a:pt x="86" y="412"/>
                  </a:cubicBezTo>
                  <a:cubicBezTo>
                    <a:pt x="86" y="412"/>
                    <a:pt x="86" y="412"/>
                    <a:pt x="85" y="413"/>
                  </a:cubicBezTo>
                  <a:cubicBezTo>
                    <a:pt x="84" y="413"/>
                    <a:pt x="78" y="413"/>
                    <a:pt x="72" y="413"/>
                  </a:cubicBezTo>
                  <a:cubicBezTo>
                    <a:pt x="65" y="413"/>
                    <a:pt x="61" y="410"/>
                    <a:pt x="61" y="410"/>
                  </a:cubicBezTo>
                  <a:cubicBezTo>
                    <a:pt x="61" y="408"/>
                    <a:pt x="61" y="408"/>
                    <a:pt x="61" y="408"/>
                  </a:cubicBezTo>
                  <a:cubicBezTo>
                    <a:pt x="62" y="407"/>
                    <a:pt x="62" y="407"/>
                    <a:pt x="62" y="407"/>
                  </a:cubicBezTo>
                  <a:cubicBezTo>
                    <a:pt x="62" y="407"/>
                    <a:pt x="62" y="405"/>
                    <a:pt x="62" y="404"/>
                  </a:cubicBezTo>
                  <a:cubicBezTo>
                    <a:pt x="63" y="403"/>
                    <a:pt x="68" y="398"/>
                    <a:pt x="69" y="396"/>
                  </a:cubicBezTo>
                  <a:cubicBezTo>
                    <a:pt x="70" y="394"/>
                    <a:pt x="69" y="390"/>
                    <a:pt x="69" y="390"/>
                  </a:cubicBezTo>
                  <a:cubicBezTo>
                    <a:pt x="69" y="390"/>
                    <a:pt x="69" y="390"/>
                    <a:pt x="69" y="390"/>
                  </a:cubicBezTo>
                  <a:cubicBezTo>
                    <a:pt x="69" y="389"/>
                    <a:pt x="69" y="389"/>
                    <a:pt x="69" y="389"/>
                  </a:cubicBezTo>
                  <a:cubicBezTo>
                    <a:pt x="69" y="388"/>
                    <a:pt x="69" y="388"/>
                    <a:pt x="69" y="388"/>
                  </a:cubicBezTo>
                  <a:cubicBezTo>
                    <a:pt x="69" y="384"/>
                    <a:pt x="69" y="384"/>
                    <a:pt x="69" y="384"/>
                  </a:cubicBezTo>
                  <a:cubicBezTo>
                    <a:pt x="67" y="384"/>
                    <a:pt x="67" y="384"/>
                    <a:pt x="67" y="384"/>
                  </a:cubicBezTo>
                  <a:cubicBezTo>
                    <a:pt x="66" y="385"/>
                    <a:pt x="66" y="385"/>
                    <a:pt x="66" y="385"/>
                  </a:cubicBezTo>
                  <a:cubicBezTo>
                    <a:pt x="64" y="385"/>
                    <a:pt x="64" y="385"/>
                    <a:pt x="64" y="385"/>
                  </a:cubicBezTo>
                  <a:cubicBezTo>
                    <a:pt x="62" y="385"/>
                    <a:pt x="62" y="385"/>
                    <a:pt x="62" y="385"/>
                  </a:cubicBezTo>
                  <a:cubicBezTo>
                    <a:pt x="60" y="385"/>
                    <a:pt x="60" y="385"/>
                    <a:pt x="60" y="385"/>
                  </a:cubicBezTo>
                  <a:cubicBezTo>
                    <a:pt x="58" y="385"/>
                    <a:pt x="58" y="385"/>
                    <a:pt x="58" y="385"/>
                  </a:cubicBezTo>
                  <a:cubicBezTo>
                    <a:pt x="57" y="383"/>
                    <a:pt x="57" y="383"/>
                    <a:pt x="57" y="383"/>
                  </a:cubicBezTo>
                  <a:cubicBezTo>
                    <a:pt x="57" y="383"/>
                    <a:pt x="54" y="374"/>
                    <a:pt x="54" y="372"/>
                  </a:cubicBezTo>
                  <a:cubicBezTo>
                    <a:pt x="53" y="370"/>
                    <a:pt x="53" y="366"/>
                    <a:pt x="53" y="363"/>
                  </a:cubicBezTo>
                  <a:cubicBezTo>
                    <a:pt x="53" y="360"/>
                    <a:pt x="52" y="352"/>
                    <a:pt x="52" y="347"/>
                  </a:cubicBezTo>
                  <a:cubicBezTo>
                    <a:pt x="52" y="342"/>
                    <a:pt x="51" y="336"/>
                    <a:pt x="51" y="334"/>
                  </a:cubicBezTo>
                  <a:cubicBezTo>
                    <a:pt x="51" y="332"/>
                    <a:pt x="50" y="324"/>
                    <a:pt x="49" y="323"/>
                  </a:cubicBezTo>
                  <a:cubicBezTo>
                    <a:pt x="49" y="321"/>
                    <a:pt x="49" y="319"/>
                    <a:pt x="49" y="318"/>
                  </a:cubicBezTo>
                  <a:cubicBezTo>
                    <a:pt x="50" y="317"/>
                    <a:pt x="51" y="313"/>
                    <a:pt x="52" y="311"/>
                  </a:cubicBezTo>
                  <a:cubicBezTo>
                    <a:pt x="52" y="308"/>
                    <a:pt x="53" y="307"/>
                    <a:pt x="53" y="307"/>
                  </a:cubicBezTo>
                  <a:cubicBezTo>
                    <a:pt x="54" y="306"/>
                    <a:pt x="54" y="305"/>
                    <a:pt x="54" y="305"/>
                  </a:cubicBezTo>
                  <a:cubicBezTo>
                    <a:pt x="54" y="305"/>
                    <a:pt x="54" y="305"/>
                    <a:pt x="54" y="305"/>
                  </a:cubicBezTo>
                  <a:cubicBezTo>
                    <a:pt x="55" y="304"/>
                    <a:pt x="55" y="304"/>
                    <a:pt x="55" y="304"/>
                  </a:cubicBezTo>
                  <a:cubicBezTo>
                    <a:pt x="56" y="304"/>
                    <a:pt x="56" y="304"/>
                    <a:pt x="56" y="304"/>
                  </a:cubicBezTo>
                  <a:cubicBezTo>
                    <a:pt x="56" y="303"/>
                    <a:pt x="56" y="303"/>
                    <a:pt x="56" y="303"/>
                  </a:cubicBezTo>
                  <a:cubicBezTo>
                    <a:pt x="56" y="303"/>
                    <a:pt x="55" y="301"/>
                    <a:pt x="55" y="301"/>
                  </a:cubicBezTo>
                  <a:cubicBezTo>
                    <a:pt x="55" y="300"/>
                    <a:pt x="55" y="299"/>
                    <a:pt x="55" y="299"/>
                  </a:cubicBezTo>
                  <a:cubicBezTo>
                    <a:pt x="55" y="299"/>
                    <a:pt x="53" y="294"/>
                    <a:pt x="53" y="294"/>
                  </a:cubicBezTo>
                  <a:cubicBezTo>
                    <a:pt x="53" y="293"/>
                    <a:pt x="52" y="291"/>
                    <a:pt x="52" y="289"/>
                  </a:cubicBezTo>
                  <a:cubicBezTo>
                    <a:pt x="52" y="288"/>
                    <a:pt x="51" y="281"/>
                    <a:pt x="51" y="278"/>
                  </a:cubicBezTo>
                  <a:cubicBezTo>
                    <a:pt x="51" y="275"/>
                    <a:pt x="51" y="268"/>
                    <a:pt x="51" y="266"/>
                  </a:cubicBezTo>
                  <a:cubicBezTo>
                    <a:pt x="51" y="264"/>
                    <a:pt x="51" y="262"/>
                    <a:pt x="50" y="261"/>
                  </a:cubicBezTo>
                  <a:cubicBezTo>
                    <a:pt x="50" y="260"/>
                    <a:pt x="48" y="254"/>
                    <a:pt x="48" y="253"/>
                  </a:cubicBezTo>
                  <a:cubicBezTo>
                    <a:pt x="48" y="252"/>
                    <a:pt x="48" y="249"/>
                    <a:pt x="47" y="247"/>
                  </a:cubicBezTo>
                  <a:cubicBezTo>
                    <a:pt x="47" y="245"/>
                    <a:pt x="46" y="239"/>
                    <a:pt x="46" y="238"/>
                  </a:cubicBezTo>
                  <a:cubicBezTo>
                    <a:pt x="45" y="236"/>
                    <a:pt x="45" y="230"/>
                    <a:pt x="45" y="229"/>
                  </a:cubicBezTo>
                  <a:cubicBezTo>
                    <a:pt x="45" y="228"/>
                    <a:pt x="44" y="226"/>
                    <a:pt x="44" y="225"/>
                  </a:cubicBezTo>
                  <a:cubicBezTo>
                    <a:pt x="44" y="224"/>
                    <a:pt x="44" y="222"/>
                    <a:pt x="44" y="220"/>
                  </a:cubicBezTo>
                  <a:cubicBezTo>
                    <a:pt x="44" y="219"/>
                    <a:pt x="43" y="217"/>
                    <a:pt x="43" y="216"/>
                  </a:cubicBezTo>
                  <a:cubicBezTo>
                    <a:pt x="42" y="215"/>
                    <a:pt x="42" y="213"/>
                    <a:pt x="42" y="212"/>
                  </a:cubicBezTo>
                  <a:cubicBezTo>
                    <a:pt x="42" y="211"/>
                    <a:pt x="41" y="208"/>
                    <a:pt x="41" y="208"/>
                  </a:cubicBezTo>
                  <a:cubicBezTo>
                    <a:pt x="41" y="207"/>
                    <a:pt x="40" y="205"/>
                    <a:pt x="40" y="204"/>
                  </a:cubicBezTo>
                  <a:cubicBezTo>
                    <a:pt x="39" y="203"/>
                    <a:pt x="40" y="203"/>
                    <a:pt x="40" y="202"/>
                  </a:cubicBezTo>
                  <a:cubicBezTo>
                    <a:pt x="40" y="201"/>
                    <a:pt x="40" y="200"/>
                    <a:pt x="40" y="199"/>
                  </a:cubicBezTo>
                  <a:cubicBezTo>
                    <a:pt x="40" y="198"/>
                    <a:pt x="40" y="197"/>
                    <a:pt x="40" y="197"/>
                  </a:cubicBezTo>
                  <a:cubicBezTo>
                    <a:pt x="40" y="196"/>
                    <a:pt x="41" y="195"/>
                    <a:pt x="41" y="194"/>
                  </a:cubicBezTo>
                  <a:cubicBezTo>
                    <a:pt x="41" y="193"/>
                    <a:pt x="41" y="192"/>
                    <a:pt x="41" y="192"/>
                  </a:cubicBezTo>
                  <a:cubicBezTo>
                    <a:pt x="42" y="192"/>
                    <a:pt x="41" y="191"/>
                    <a:pt x="41" y="190"/>
                  </a:cubicBezTo>
                  <a:cubicBezTo>
                    <a:pt x="41" y="190"/>
                    <a:pt x="41" y="189"/>
                    <a:pt x="41" y="189"/>
                  </a:cubicBezTo>
                  <a:cubicBezTo>
                    <a:pt x="41" y="189"/>
                    <a:pt x="41" y="187"/>
                    <a:pt x="41" y="186"/>
                  </a:cubicBezTo>
                  <a:cubicBezTo>
                    <a:pt x="41" y="185"/>
                    <a:pt x="42" y="183"/>
                    <a:pt x="42" y="182"/>
                  </a:cubicBezTo>
                  <a:cubicBezTo>
                    <a:pt x="43" y="182"/>
                    <a:pt x="42" y="181"/>
                    <a:pt x="42" y="181"/>
                  </a:cubicBezTo>
                  <a:cubicBezTo>
                    <a:pt x="42" y="180"/>
                    <a:pt x="43" y="179"/>
                    <a:pt x="43" y="179"/>
                  </a:cubicBezTo>
                  <a:cubicBezTo>
                    <a:pt x="43" y="178"/>
                    <a:pt x="44" y="176"/>
                    <a:pt x="44" y="176"/>
                  </a:cubicBezTo>
                  <a:cubicBezTo>
                    <a:pt x="43" y="176"/>
                    <a:pt x="43" y="176"/>
                    <a:pt x="43" y="176"/>
                  </a:cubicBezTo>
                  <a:cubicBezTo>
                    <a:pt x="42" y="176"/>
                    <a:pt x="42" y="176"/>
                    <a:pt x="42" y="176"/>
                  </a:cubicBezTo>
                  <a:cubicBezTo>
                    <a:pt x="42" y="176"/>
                    <a:pt x="41" y="177"/>
                    <a:pt x="40" y="177"/>
                  </a:cubicBezTo>
                  <a:cubicBezTo>
                    <a:pt x="39" y="177"/>
                    <a:pt x="38" y="176"/>
                    <a:pt x="38" y="175"/>
                  </a:cubicBezTo>
                  <a:cubicBezTo>
                    <a:pt x="37" y="175"/>
                    <a:pt x="37" y="170"/>
                    <a:pt x="37" y="169"/>
                  </a:cubicBezTo>
                  <a:cubicBezTo>
                    <a:pt x="37" y="168"/>
                    <a:pt x="36" y="166"/>
                    <a:pt x="37" y="165"/>
                  </a:cubicBezTo>
                  <a:cubicBezTo>
                    <a:pt x="37" y="164"/>
                    <a:pt x="39" y="164"/>
                    <a:pt x="39" y="164"/>
                  </a:cubicBezTo>
                  <a:cubicBezTo>
                    <a:pt x="39" y="164"/>
                    <a:pt x="39" y="164"/>
                    <a:pt x="39" y="163"/>
                  </a:cubicBezTo>
                  <a:cubicBezTo>
                    <a:pt x="39" y="163"/>
                    <a:pt x="39" y="163"/>
                    <a:pt x="40" y="162"/>
                  </a:cubicBezTo>
                  <a:cubicBezTo>
                    <a:pt x="41" y="162"/>
                    <a:pt x="43" y="162"/>
                    <a:pt x="43" y="162"/>
                  </a:cubicBezTo>
                  <a:cubicBezTo>
                    <a:pt x="43" y="162"/>
                    <a:pt x="43" y="162"/>
                    <a:pt x="43" y="161"/>
                  </a:cubicBezTo>
                  <a:cubicBezTo>
                    <a:pt x="43" y="161"/>
                    <a:pt x="43" y="159"/>
                    <a:pt x="44" y="159"/>
                  </a:cubicBezTo>
                  <a:cubicBezTo>
                    <a:pt x="44" y="159"/>
                    <a:pt x="43" y="157"/>
                    <a:pt x="43" y="156"/>
                  </a:cubicBezTo>
                  <a:cubicBezTo>
                    <a:pt x="43" y="155"/>
                    <a:pt x="43" y="153"/>
                    <a:pt x="43" y="152"/>
                  </a:cubicBezTo>
                  <a:cubicBezTo>
                    <a:pt x="43" y="150"/>
                    <a:pt x="44" y="142"/>
                    <a:pt x="44" y="141"/>
                  </a:cubicBezTo>
                  <a:cubicBezTo>
                    <a:pt x="44" y="140"/>
                    <a:pt x="43" y="136"/>
                    <a:pt x="43" y="136"/>
                  </a:cubicBezTo>
                  <a:cubicBezTo>
                    <a:pt x="40" y="124"/>
                    <a:pt x="40" y="124"/>
                    <a:pt x="40" y="124"/>
                  </a:cubicBezTo>
                  <a:cubicBezTo>
                    <a:pt x="40" y="124"/>
                    <a:pt x="40" y="125"/>
                    <a:pt x="39" y="125"/>
                  </a:cubicBezTo>
                  <a:cubicBezTo>
                    <a:pt x="39" y="125"/>
                    <a:pt x="39" y="127"/>
                    <a:pt x="39" y="128"/>
                  </a:cubicBezTo>
                  <a:cubicBezTo>
                    <a:pt x="38" y="129"/>
                    <a:pt x="39" y="129"/>
                    <a:pt x="38" y="130"/>
                  </a:cubicBezTo>
                  <a:cubicBezTo>
                    <a:pt x="37" y="131"/>
                    <a:pt x="37" y="132"/>
                    <a:pt x="37" y="133"/>
                  </a:cubicBezTo>
                  <a:cubicBezTo>
                    <a:pt x="37" y="134"/>
                    <a:pt x="37" y="135"/>
                    <a:pt x="37" y="136"/>
                  </a:cubicBezTo>
                  <a:cubicBezTo>
                    <a:pt x="36" y="137"/>
                    <a:pt x="37" y="138"/>
                    <a:pt x="37" y="139"/>
                  </a:cubicBezTo>
                  <a:cubicBezTo>
                    <a:pt x="37" y="139"/>
                    <a:pt x="36" y="141"/>
                    <a:pt x="36" y="142"/>
                  </a:cubicBezTo>
                  <a:cubicBezTo>
                    <a:pt x="35" y="143"/>
                    <a:pt x="35" y="144"/>
                    <a:pt x="35" y="145"/>
                  </a:cubicBezTo>
                  <a:cubicBezTo>
                    <a:pt x="35" y="146"/>
                    <a:pt x="35" y="148"/>
                    <a:pt x="35" y="149"/>
                  </a:cubicBezTo>
                  <a:cubicBezTo>
                    <a:pt x="34" y="149"/>
                    <a:pt x="35" y="149"/>
                    <a:pt x="34" y="150"/>
                  </a:cubicBezTo>
                  <a:cubicBezTo>
                    <a:pt x="34" y="150"/>
                    <a:pt x="33" y="151"/>
                    <a:pt x="33" y="152"/>
                  </a:cubicBezTo>
                  <a:cubicBezTo>
                    <a:pt x="33" y="152"/>
                    <a:pt x="33" y="153"/>
                    <a:pt x="33" y="153"/>
                  </a:cubicBezTo>
                  <a:cubicBezTo>
                    <a:pt x="33" y="154"/>
                    <a:pt x="33" y="154"/>
                    <a:pt x="32" y="156"/>
                  </a:cubicBezTo>
                  <a:cubicBezTo>
                    <a:pt x="31" y="158"/>
                    <a:pt x="31" y="159"/>
                    <a:pt x="31" y="160"/>
                  </a:cubicBezTo>
                  <a:cubicBezTo>
                    <a:pt x="31" y="160"/>
                    <a:pt x="30" y="163"/>
                    <a:pt x="30" y="163"/>
                  </a:cubicBezTo>
                  <a:cubicBezTo>
                    <a:pt x="30" y="164"/>
                    <a:pt x="29" y="166"/>
                    <a:pt x="29" y="166"/>
                  </a:cubicBezTo>
                  <a:cubicBezTo>
                    <a:pt x="29" y="167"/>
                    <a:pt x="28" y="169"/>
                    <a:pt x="28" y="169"/>
                  </a:cubicBezTo>
                  <a:cubicBezTo>
                    <a:pt x="27" y="170"/>
                    <a:pt x="26" y="174"/>
                    <a:pt x="25" y="175"/>
                  </a:cubicBezTo>
                  <a:cubicBezTo>
                    <a:pt x="25" y="176"/>
                    <a:pt x="25" y="177"/>
                    <a:pt x="24" y="178"/>
                  </a:cubicBezTo>
                  <a:cubicBezTo>
                    <a:pt x="24" y="180"/>
                    <a:pt x="23" y="182"/>
                    <a:pt x="22" y="185"/>
                  </a:cubicBezTo>
                  <a:cubicBezTo>
                    <a:pt x="20" y="187"/>
                    <a:pt x="18" y="193"/>
                    <a:pt x="17" y="194"/>
                  </a:cubicBezTo>
                  <a:cubicBezTo>
                    <a:pt x="17" y="195"/>
                    <a:pt x="15" y="198"/>
                    <a:pt x="15" y="199"/>
                  </a:cubicBezTo>
                  <a:cubicBezTo>
                    <a:pt x="15" y="200"/>
                    <a:pt x="15" y="203"/>
                    <a:pt x="15" y="203"/>
                  </a:cubicBezTo>
                  <a:cubicBezTo>
                    <a:pt x="15" y="203"/>
                    <a:pt x="15" y="203"/>
                    <a:pt x="15" y="203"/>
                  </a:cubicBezTo>
                  <a:cubicBezTo>
                    <a:pt x="15" y="204"/>
                    <a:pt x="15" y="204"/>
                    <a:pt x="15" y="204"/>
                  </a:cubicBezTo>
                  <a:cubicBezTo>
                    <a:pt x="15" y="204"/>
                    <a:pt x="16" y="206"/>
                    <a:pt x="16" y="207"/>
                  </a:cubicBezTo>
                  <a:cubicBezTo>
                    <a:pt x="17" y="207"/>
                    <a:pt x="17" y="209"/>
                    <a:pt x="18" y="210"/>
                  </a:cubicBezTo>
                  <a:cubicBezTo>
                    <a:pt x="18" y="211"/>
                    <a:pt x="18" y="213"/>
                    <a:pt x="19" y="215"/>
                  </a:cubicBezTo>
                  <a:cubicBezTo>
                    <a:pt x="19" y="216"/>
                    <a:pt x="19" y="221"/>
                    <a:pt x="19" y="222"/>
                  </a:cubicBezTo>
                  <a:cubicBezTo>
                    <a:pt x="19" y="223"/>
                    <a:pt x="20" y="223"/>
                    <a:pt x="20" y="224"/>
                  </a:cubicBezTo>
                  <a:cubicBezTo>
                    <a:pt x="20" y="225"/>
                    <a:pt x="20" y="226"/>
                    <a:pt x="20" y="226"/>
                  </a:cubicBezTo>
                  <a:cubicBezTo>
                    <a:pt x="20" y="227"/>
                    <a:pt x="20" y="229"/>
                    <a:pt x="20" y="229"/>
                  </a:cubicBezTo>
                  <a:cubicBezTo>
                    <a:pt x="20" y="230"/>
                    <a:pt x="20" y="230"/>
                    <a:pt x="19" y="230"/>
                  </a:cubicBezTo>
                  <a:cubicBezTo>
                    <a:pt x="18" y="230"/>
                    <a:pt x="17" y="230"/>
                    <a:pt x="16" y="228"/>
                  </a:cubicBezTo>
                  <a:cubicBezTo>
                    <a:pt x="15" y="227"/>
                    <a:pt x="14" y="224"/>
                    <a:pt x="14" y="223"/>
                  </a:cubicBezTo>
                  <a:cubicBezTo>
                    <a:pt x="14" y="222"/>
                    <a:pt x="14" y="220"/>
                    <a:pt x="14" y="220"/>
                  </a:cubicBezTo>
                  <a:cubicBezTo>
                    <a:pt x="14" y="220"/>
                    <a:pt x="13" y="220"/>
                    <a:pt x="12" y="220"/>
                  </a:cubicBezTo>
                  <a:cubicBezTo>
                    <a:pt x="12" y="221"/>
                    <a:pt x="11" y="220"/>
                    <a:pt x="11" y="220"/>
                  </a:cubicBezTo>
                  <a:cubicBezTo>
                    <a:pt x="11" y="220"/>
                    <a:pt x="11" y="222"/>
                    <a:pt x="11" y="223"/>
                  </a:cubicBezTo>
                  <a:cubicBezTo>
                    <a:pt x="11" y="223"/>
                    <a:pt x="11" y="224"/>
                    <a:pt x="11" y="224"/>
                  </a:cubicBezTo>
                  <a:cubicBezTo>
                    <a:pt x="11" y="224"/>
                    <a:pt x="12" y="225"/>
                    <a:pt x="12" y="226"/>
                  </a:cubicBezTo>
                  <a:cubicBezTo>
                    <a:pt x="12" y="226"/>
                    <a:pt x="12" y="229"/>
                    <a:pt x="12" y="229"/>
                  </a:cubicBezTo>
                  <a:cubicBezTo>
                    <a:pt x="13" y="230"/>
                    <a:pt x="13" y="230"/>
                    <a:pt x="13" y="230"/>
                  </a:cubicBezTo>
                  <a:cubicBezTo>
                    <a:pt x="13" y="230"/>
                    <a:pt x="14" y="230"/>
                    <a:pt x="14" y="230"/>
                  </a:cubicBezTo>
                  <a:cubicBezTo>
                    <a:pt x="15" y="231"/>
                    <a:pt x="15" y="231"/>
                    <a:pt x="16" y="232"/>
                  </a:cubicBezTo>
                  <a:cubicBezTo>
                    <a:pt x="16" y="233"/>
                    <a:pt x="15" y="233"/>
                    <a:pt x="15" y="233"/>
                  </a:cubicBezTo>
                  <a:cubicBezTo>
                    <a:pt x="15" y="233"/>
                    <a:pt x="15" y="233"/>
                    <a:pt x="15" y="233"/>
                  </a:cubicBezTo>
                  <a:cubicBezTo>
                    <a:pt x="15" y="233"/>
                    <a:pt x="17" y="234"/>
                    <a:pt x="17" y="234"/>
                  </a:cubicBezTo>
                  <a:cubicBezTo>
                    <a:pt x="18" y="234"/>
                    <a:pt x="18" y="235"/>
                    <a:pt x="18" y="236"/>
                  </a:cubicBezTo>
                  <a:cubicBezTo>
                    <a:pt x="19" y="236"/>
                    <a:pt x="18" y="238"/>
                    <a:pt x="18" y="238"/>
                  </a:cubicBezTo>
                  <a:cubicBezTo>
                    <a:pt x="18" y="238"/>
                    <a:pt x="18" y="238"/>
                    <a:pt x="18" y="239"/>
                  </a:cubicBezTo>
                  <a:cubicBezTo>
                    <a:pt x="18" y="239"/>
                    <a:pt x="18" y="240"/>
                    <a:pt x="17" y="240"/>
                  </a:cubicBezTo>
                  <a:cubicBezTo>
                    <a:pt x="17" y="240"/>
                    <a:pt x="15" y="239"/>
                    <a:pt x="15" y="239"/>
                  </a:cubicBezTo>
                  <a:cubicBezTo>
                    <a:pt x="15" y="239"/>
                    <a:pt x="14" y="239"/>
                    <a:pt x="13" y="238"/>
                  </a:cubicBezTo>
                  <a:cubicBezTo>
                    <a:pt x="12" y="238"/>
                    <a:pt x="12" y="237"/>
                    <a:pt x="12" y="237"/>
                  </a:cubicBezTo>
                  <a:cubicBezTo>
                    <a:pt x="11" y="237"/>
                    <a:pt x="10" y="236"/>
                    <a:pt x="9" y="235"/>
                  </a:cubicBezTo>
                  <a:cubicBezTo>
                    <a:pt x="8" y="235"/>
                    <a:pt x="8" y="234"/>
                    <a:pt x="7" y="234"/>
                  </a:cubicBezTo>
                  <a:cubicBezTo>
                    <a:pt x="7" y="234"/>
                    <a:pt x="6" y="233"/>
                    <a:pt x="6" y="232"/>
                  </a:cubicBezTo>
                  <a:cubicBezTo>
                    <a:pt x="6" y="232"/>
                    <a:pt x="5" y="231"/>
                    <a:pt x="5" y="230"/>
                  </a:cubicBezTo>
                  <a:cubicBezTo>
                    <a:pt x="5" y="230"/>
                    <a:pt x="4" y="226"/>
                    <a:pt x="3" y="225"/>
                  </a:cubicBezTo>
                  <a:cubicBezTo>
                    <a:pt x="3" y="223"/>
                    <a:pt x="2" y="222"/>
                    <a:pt x="2" y="221"/>
                  </a:cubicBezTo>
                  <a:cubicBezTo>
                    <a:pt x="1" y="220"/>
                    <a:pt x="2" y="219"/>
                    <a:pt x="2" y="218"/>
                  </a:cubicBezTo>
                  <a:cubicBezTo>
                    <a:pt x="2" y="218"/>
                    <a:pt x="2" y="213"/>
                    <a:pt x="2" y="211"/>
                  </a:cubicBezTo>
                  <a:cubicBezTo>
                    <a:pt x="2" y="208"/>
                    <a:pt x="3" y="203"/>
                    <a:pt x="3" y="203"/>
                  </a:cubicBezTo>
                  <a:cubicBezTo>
                    <a:pt x="3" y="203"/>
                    <a:pt x="2" y="203"/>
                    <a:pt x="1" y="203"/>
                  </a:cubicBezTo>
                  <a:cubicBezTo>
                    <a:pt x="1" y="202"/>
                    <a:pt x="0" y="202"/>
                    <a:pt x="0" y="201"/>
                  </a:cubicBezTo>
                  <a:cubicBezTo>
                    <a:pt x="0" y="201"/>
                    <a:pt x="0" y="201"/>
                    <a:pt x="0" y="201"/>
                  </a:cubicBezTo>
                  <a:cubicBezTo>
                    <a:pt x="0" y="201"/>
                    <a:pt x="1" y="199"/>
                    <a:pt x="1" y="198"/>
                  </a:cubicBezTo>
                  <a:cubicBezTo>
                    <a:pt x="2" y="196"/>
                    <a:pt x="3" y="194"/>
                    <a:pt x="3" y="193"/>
                  </a:cubicBezTo>
                  <a:cubicBezTo>
                    <a:pt x="3" y="192"/>
                    <a:pt x="3" y="189"/>
                    <a:pt x="3" y="188"/>
                  </a:cubicBezTo>
                  <a:cubicBezTo>
                    <a:pt x="3" y="187"/>
                    <a:pt x="3" y="187"/>
                    <a:pt x="3" y="186"/>
                  </a:cubicBezTo>
                  <a:cubicBezTo>
                    <a:pt x="3" y="185"/>
                    <a:pt x="3" y="184"/>
                    <a:pt x="4" y="183"/>
                  </a:cubicBezTo>
                  <a:cubicBezTo>
                    <a:pt x="4" y="183"/>
                    <a:pt x="5" y="180"/>
                    <a:pt x="5" y="179"/>
                  </a:cubicBezTo>
                  <a:cubicBezTo>
                    <a:pt x="5" y="179"/>
                    <a:pt x="5" y="178"/>
                    <a:pt x="5" y="178"/>
                  </a:cubicBezTo>
                  <a:cubicBezTo>
                    <a:pt x="5" y="177"/>
                    <a:pt x="5" y="176"/>
                    <a:pt x="5" y="176"/>
                  </a:cubicBezTo>
                  <a:cubicBezTo>
                    <a:pt x="5" y="176"/>
                    <a:pt x="5" y="175"/>
                    <a:pt x="5" y="175"/>
                  </a:cubicBezTo>
                  <a:cubicBezTo>
                    <a:pt x="6" y="174"/>
                    <a:pt x="6" y="170"/>
                    <a:pt x="6" y="170"/>
                  </a:cubicBezTo>
                  <a:cubicBezTo>
                    <a:pt x="7" y="163"/>
                    <a:pt x="7" y="163"/>
                    <a:pt x="7" y="163"/>
                  </a:cubicBezTo>
                  <a:cubicBezTo>
                    <a:pt x="7" y="163"/>
                    <a:pt x="8" y="158"/>
                    <a:pt x="9" y="158"/>
                  </a:cubicBezTo>
                  <a:cubicBezTo>
                    <a:pt x="9" y="157"/>
                    <a:pt x="9" y="157"/>
                    <a:pt x="9" y="156"/>
                  </a:cubicBezTo>
                  <a:cubicBezTo>
                    <a:pt x="9" y="156"/>
                    <a:pt x="9" y="154"/>
                    <a:pt x="9" y="154"/>
                  </a:cubicBezTo>
                  <a:cubicBezTo>
                    <a:pt x="9" y="153"/>
                    <a:pt x="9" y="153"/>
                    <a:pt x="10" y="152"/>
                  </a:cubicBezTo>
                  <a:cubicBezTo>
                    <a:pt x="10" y="152"/>
                    <a:pt x="10" y="151"/>
                    <a:pt x="10" y="150"/>
                  </a:cubicBezTo>
                  <a:cubicBezTo>
                    <a:pt x="9" y="150"/>
                    <a:pt x="10" y="149"/>
                    <a:pt x="10" y="149"/>
                  </a:cubicBezTo>
                  <a:cubicBezTo>
                    <a:pt x="10" y="149"/>
                    <a:pt x="10" y="148"/>
                    <a:pt x="10" y="147"/>
                  </a:cubicBezTo>
                  <a:cubicBezTo>
                    <a:pt x="10" y="146"/>
                    <a:pt x="11" y="145"/>
                    <a:pt x="11" y="145"/>
                  </a:cubicBezTo>
                  <a:cubicBezTo>
                    <a:pt x="11" y="145"/>
                    <a:pt x="11" y="141"/>
                    <a:pt x="11" y="140"/>
                  </a:cubicBezTo>
                  <a:cubicBezTo>
                    <a:pt x="11" y="140"/>
                    <a:pt x="12" y="135"/>
                    <a:pt x="12" y="134"/>
                  </a:cubicBezTo>
                  <a:cubicBezTo>
                    <a:pt x="13" y="133"/>
                    <a:pt x="14" y="128"/>
                    <a:pt x="14" y="128"/>
                  </a:cubicBezTo>
                  <a:cubicBezTo>
                    <a:pt x="18" y="112"/>
                    <a:pt x="18" y="112"/>
                    <a:pt x="18" y="112"/>
                  </a:cubicBezTo>
                  <a:cubicBezTo>
                    <a:pt x="21" y="99"/>
                    <a:pt x="21" y="99"/>
                    <a:pt x="21" y="99"/>
                  </a:cubicBezTo>
                  <a:cubicBezTo>
                    <a:pt x="21" y="99"/>
                    <a:pt x="24" y="86"/>
                    <a:pt x="25" y="85"/>
                  </a:cubicBezTo>
                  <a:cubicBezTo>
                    <a:pt x="25" y="83"/>
                    <a:pt x="28" y="75"/>
                    <a:pt x="28" y="75"/>
                  </a:cubicBezTo>
                  <a:cubicBezTo>
                    <a:pt x="28" y="75"/>
                    <a:pt x="29" y="73"/>
                    <a:pt x="30" y="72"/>
                  </a:cubicBezTo>
                  <a:cubicBezTo>
                    <a:pt x="30" y="72"/>
                    <a:pt x="33" y="69"/>
                    <a:pt x="35" y="68"/>
                  </a:cubicBezTo>
                  <a:cubicBezTo>
                    <a:pt x="37" y="66"/>
                    <a:pt x="43" y="65"/>
                    <a:pt x="45" y="64"/>
                  </a:cubicBezTo>
                  <a:cubicBezTo>
                    <a:pt x="47" y="63"/>
                    <a:pt x="54" y="60"/>
                    <a:pt x="56" y="59"/>
                  </a:cubicBezTo>
                  <a:cubicBezTo>
                    <a:pt x="59" y="58"/>
                    <a:pt x="61" y="56"/>
                    <a:pt x="61" y="56"/>
                  </a:cubicBezTo>
                  <a:cubicBezTo>
                    <a:pt x="61" y="56"/>
                    <a:pt x="61" y="56"/>
                    <a:pt x="62" y="55"/>
                  </a:cubicBezTo>
                  <a:cubicBezTo>
                    <a:pt x="62" y="55"/>
                    <a:pt x="63" y="54"/>
                    <a:pt x="63" y="54"/>
                  </a:cubicBezTo>
                  <a:cubicBezTo>
                    <a:pt x="63" y="54"/>
                    <a:pt x="63" y="52"/>
                    <a:pt x="63" y="51"/>
                  </a:cubicBezTo>
                  <a:cubicBezTo>
                    <a:pt x="63" y="51"/>
                    <a:pt x="63" y="48"/>
                    <a:pt x="63" y="47"/>
                  </a:cubicBezTo>
                  <a:cubicBezTo>
                    <a:pt x="63" y="46"/>
                    <a:pt x="64" y="45"/>
                    <a:pt x="64" y="45"/>
                  </a:cubicBezTo>
                  <a:cubicBezTo>
                    <a:pt x="64" y="41"/>
                    <a:pt x="64" y="41"/>
                    <a:pt x="64" y="41"/>
                  </a:cubicBezTo>
                  <a:cubicBezTo>
                    <a:pt x="63" y="41"/>
                    <a:pt x="63" y="41"/>
                    <a:pt x="63" y="41"/>
                  </a:cubicBezTo>
                  <a:cubicBezTo>
                    <a:pt x="63" y="41"/>
                    <a:pt x="63" y="41"/>
                    <a:pt x="63" y="40"/>
                  </a:cubicBezTo>
                  <a:cubicBezTo>
                    <a:pt x="63" y="40"/>
                    <a:pt x="62" y="39"/>
                    <a:pt x="61" y="37"/>
                  </a:cubicBezTo>
                  <a:cubicBezTo>
                    <a:pt x="61" y="36"/>
                    <a:pt x="60" y="34"/>
                    <a:pt x="60" y="34"/>
                  </a:cubicBezTo>
                  <a:cubicBezTo>
                    <a:pt x="60" y="33"/>
                    <a:pt x="60" y="33"/>
                    <a:pt x="60" y="32"/>
                  </a:cubicBezTo>
                  <a:cubicBezTo>
                    <a:pt x="59" y="31"/>
                    <a:pt x="59" y="31"/>
                    <a:pt x="58" y="30"/>
                  </a:cubicBezTo>
                  <a:cubicBezTo>
                    <a:pt x="58" y="29"/>
                    <a:pt x="58" y="28"/>
                    <a:pt x="58" y="27"/>
                  </a:cubicBezTo>
                  <a:cubicBezTo>
                    <a:pt x="57" y="26"/>
                    <a:pt x="58" y="21"/>
                    <a:pt x="58" y="17"/>
                  </a:cubicBezTo>
                  <a:cubicBezTo>
                    <a:pt x="58" y="13"/>
                    <a:pt x="60" y="10"/>
                    <a:pt x="63" y="7"/>
                  </a:cubicBezTo>
                  <a:cubicBezTo>
                    <a:pt x="66" y="3"/>
                    <a:pt x="73" y="1"/>
                    <a:pt x="75" y="0"/>
                  </a:cubicBezTo>
                  <a:cubicBezTo>
                    <a:pt x="76" y="0"/>
                    <a:pt x="80" y="0"/>
                    <a:pt x="80" y="0"/>
                  </a:cubicBezTo>
                  <a:cubicBezTo>
                    <a:pt x="81" y="0"/>
                    <a:pt x="84" y="1"/>
                    <a:pt x="84" y="1"/>
                  </a:cubicBezTo>
                  <a:cubicBezTo>
                    <a:pt x="85" y="1"/>
                    <a:pt x="86" y="1"/>
                    <a:pt x="87" y="2"/>
                  </a:cubicBezTo>
                  <a:cubicBezTo>
                    <a:pt x="88" y="2"/>
                    <a:pt x="92" y="4"/>
                    <a:pt x="93" y="5"/>
                  </a:cubicBezTo>
                  <a:cubicBezTo>
                    <a:pt x="95" y="6"/>
                    <a:pt x="94" y="6"/>
                    <a:pt x="94" y="6"/>
                  </a:cubicBezTo>
                  <a:cubicBezTo>
                    <a:pt x="94" y="6"/>
                    <a:pt x="95" y="7"/>
                    <a:pt x="97" y="9"/>
                  </a:cubicBezTo>
                  <a:cubicBezTo>
                    <a:pt x="98" y="10"/>
                    <a:pt x="100" y="12"/>
                    <a:pt x="101" y="13"/>
                  </a:cubicBezTo>
                  <a:cubicBezTo>
                    <a:pt x="101" y="15"/>
                    <a:pt x="102" y="17"/>
                    <a:pt x="102" y="18"/>
                  </a:cubicBezTo>
                  <a:cubicBezTo>
                    <a:pt x="102" y="18"/>
                    <a:pt x="102" y="21"/>
                    <a:pt x="103" y="21"/>
                  </a:cubicBezTo>
                  <a:cubicBezTo>
                    <a:pt x="103" y="22"/>
                    <a:pt x="103" y="24"/>
                    <a:pt x="103" y="24"/>
                  </a:cubicBezTo>
                  <a:cubicBezTo>
                    <a:pt x="103" y="24"/>
                    <a:pt x="104" y="25"/>
                    <a:pt x="104" y="25"/>
                  </a:cubicBezTo>
                  <a:cubicBezTo>
                    <a:pt x="104" y="25"/>
                    <a:pt x="103" y="26"/>
                    <a:pt x="103" y="26"/>
                  </a:cubicBezTo>
                  <a:cubicBezTo>
                    <a:pt x="102" y="28"/>
                    <a:pt x="102" y="28"/>
                    <a:pt x="102" y="28"/>
                  </a:cubicBezTo>
                  <a:cubicBezTo>
                    <a:pt x="103" y="28"/>
                    <a:pt x="103" y="28"/>
                    <a:pt x="103" y="28"/>
                  </a:cubicBezTo>
                  <a:cubicBezTo>
                    <a:pt x="102" y="28"/>
                    <a:pt x="102" y="28"/>
                    <a:pt x="102" y="28"/>
                  </a:cubicBezTo>
                  <a:cubicBezTo>
                    <a:pt x="102" y="28"/>
                    <a:pt x="102" y="28"/>
                    <a:pt x="102" y="28"/>
                  </a:cubicBezTo>
                  <a:cubicBezTo>
                    <a:pt x="101" y="30"/>
                    <a:pt x="101" y="30"/>
                    <a:pt x="101" y="30"/>
                  </a:cubicBezTo>
                  <a:cubicBezTo>
                    <a:pt x="101" y="30"/>
                    <a:pt x="101" y="30"/>
                    <a:pt x="101" y="30"/>
                  </a:cubicBezTo>
                  <a:cubicBezTo>
                    <a:pt x="101" y="31"/>
                    <a:pt x="101" y="31"/>
                    <a:pt x="102" y="32"/>
                  </a:cubicBezTo>
                  <a:cubicBezTo>
                    <a:pt x="102" y="33"/>
                    <a:pt x="102" y="33"/>
                    <a:pt x="103" y="34"/>
                  </a:cubicBezTo>
                  <a:cubicBezTo>
                    <a:pt x="103" y="34"/>
                    <a:pt x="104" y="35"/>
                    <a:pt x="104" y="36"/>
                  </a:cubicBezTo>
                  <a:cubicBezTo>
                    <a:pt x="104" y="37"/>
                    <a:pt x="103" y="38"/>
                    <a:pt x="103" y="38"/>
                  </a:cubicBezTo>
                  <a:cubicBezTo>
                    <a:pt x="103" y="39"/>
                    <a:pt x="103" y="39"/>
                    <a:pt x="103" y="39"/>
                  </a:cubicBezTo>
                  <a:cubicBezTo>
                    <a:pt x="103" y="39"/>
                    <a:pt x="103" y="39"/>
                    <a:pt x="103" y="39"/>
                  </a:cubicBezTo>
                  <a:cubicBezTo>
                    <a:pt x="104" y="40"/>
                    <a:pt x="104" y="41"/>
                    <a:pt x="105" y="41"/>
                  </a:cubicBezTo>
                  <a:cubicBezTo>
                    <a:pt x="105" y="42"/>
                    <a:pt x="105" y="42"/>
                    <a:pt x="105" y="42"/>
                  </a:cubicBezTo>
                  <a:close/>
                  <a:moveTo>
                    <a:pt x="88" y="297"/>
                  </a:moveTo>
                  <a:cubicBezTo>
                    <a:pt x="88" y="296"/>
                    <a:pt x="88" y="296"/>
                    <a:pt x="88" y="296"/>
                  </a:cubicBezTo>
                  <a:cubicBezTo>
                    <a:pt x="88" y="296"/>
                    <a:pt x="90" y="292"/>
                    <a:pt x="90" y="292"/>
                  </a:cubicBezTo>
                  <a:cubicBezTo>
                    <a:pt x="90" y="291"/>
                    <a:pt x="90" y="290"/>
                    <a:pt x="90" y="290"/>
                  </a:cubicBezTo>
                  <a:cubicBezTo>
                    <a:pt x="89" y="289"/>
                    <a:pt x="89" y="287"/>
                    <a:pt x="89" y="287"/>
                  </a:cubicBezTo>
                  <a:cubicBezTo>
                    <a:pt x="88" y="287"/>
                    <a:pt x="88" y="286"/>
                    <a:pt x="89" y="286"/>
                  </a:cubicBezTo>
                  <a:cubicBezTo>
                    <a:pt x="89" y="285"/>
                    <a:pt x="88" y="282"/>
                    <a:pt x="88" y="280"/>
                  </a:cubicBezTo>
                  <a:cubicBezTo>
                    <a:pt x="88" y="278"/>
                    <a:pt x="89" y="276"/>
                    <a:pt x="89" y="274"/>
                  </a:cubicBezTo>
                  <a:cubicBezTo>
                    <a:pt x="89" y="273"/>
                    <a:pt x="88" y="271"/>
                    <a:pt x="88" y="269"/>
                  </a:cubicBezTo>
                  <a:cubicBezTo>
                    <a:pt x="88" y="268"/>
                    <a:pt x="88" y="261"/>
                    <a:pt x="88" y="260"/>
                  </a:cubicBezTo>
                  <a:cubicBezTo>
                    <a:pt x="88" y="259"/>
                    <a:pt x="90" y="254"/>
                    <a:pt x="90" y="251"/>
                  </a:cubicBezTo>
                  <a:cubicBezTo>
                    <a:pt x="91" y="249"/>
                    <a:pt x="92" y="245"/>
                    <a:pt x="92" y="245"/>
                  </a:cubicBezTo>
                  <a:cubicBezTo>
                    <a:pt x="92" y="244"/>
                    <a:pt x="91" y="243"/>
                    <a:pt x="91" y="242"/>
                  </a:cubicBezTo>
                  <a:cubicBezTo>
                    <a:pt x="91" y="241"/>
                    <a:pt x="91" y="238"/>
                    <a:pt x="90" y="237"/>
                  </a:cubicBezTo>
                  <a:cubicBezTo>
                    <a:pt x="90" y="235"/>
                    <a:pt x="88" y="228"/>
                    <a:pt x="88" y="228"/>
                  </a:cubicBezTo>
                  <a:cubicBezTo>
                    <a:pt x="87" y="228"/>
                    <a:pt x="87" y="228"/>
                    <a:pt x="87" y="228"/>
                  </a:cubicBezTo>
                  <a:cubicBezTo>
                    <a:pt x="87" y="228"/>
                    <a:pt x="88" y="233"/>
                    <a:pt x="89" y="234"/>
                  </a:cubicBezTo>
                  <a:cubicBezTo>
                    <a:pt x="89" y="235"/>
                    <a:pt x="88" y="239"/>
                    <a:pt x="87" y="242"/>
                  </a:cubicBezTo>
                  <a:cubicBezTo>
                    <a:pt x="86" y="244"/>
                    <a:pt x="84" y="248"/>
                    <a:pt x="84" y="248"/>
                  </a:cubicBezTo>
                  <a:cubicBezTo>
                    <a:pt x="84" y="248"/>
                    <a:pt x="84" y="258"/>
                    <a:pt x="84" y="260"/>
                  </a:cubicBezTo>
                  <a:cubicBezTo>
                    <a:pt x="84" y="262"/>
                    <a:pt x="86" y="271"/>
                    <a:pt x="86" y="274"/>
                  </a:cubicBezTo>
                  <a:cubicBezTo>
                    <a:pt x="86" y="277"/>
                    <a:pt x="86" y="284"/>
                    <a:pt x="86" y="284"/>
                  </a:cubicBezTo>
                  <a:cubicBezTo>
                    <a:pt x="85" y="285"/>
                    <a:pt x="86" y="286"/>
                    <a:pt x="86" y="286"/>
                  </a:cubicBezTo>
                  <a:cubicBezTo>
                    <a:pt x="86" y="287"/>
                    <a:pt x="86" y="288"/>
                    <a:pt x="86" y="289"/>
                  </a:cubicBezTo>
                  <a:cubicBezTo>
                    <a:pt x="86" y="290"/>
                    <a:pt x="88" y="296"/>
                    <a:pt x="88" y="296"/>
                  </a:cubicBezTo>
                  <a:lnTo>
                    <a:pt x="88" y="297"/>
                  </a:lnTo>
                  <a:close/>
                  <a:moveTo>
                    <a:pt x="129" y="203"/>
                  </a:moveTo>
                  <a:cubicBezTo>
                    <a:pt x="129" y="203"/>
                    <a:pt x="129" y="202"/>
                    <a:pt x="129" y="202"/>
                  </a:cubicBezTo>
                  <a:cubicBezTo>
                    <a:pt x="130" y="202"/>
                    <a:pt x="131" y="201"/>
                    <a:pt x="131" y="201"/>
                  </a:cubicBezTo>
                  <a:cubicBezTo>
                    <a:pt x="131" y="200"/>
                    <a:pt x="131" y="200"/>
                    <a:pt x="131" y="200"/>
                  </a:cubicBezTo>
                  <a:cubicBezTo>
                    <a:pt x="132" y="199"/>
                    <a:pt x="132" y="199"/>
                    <a:pt x="132" y="199"/>
                  </a:cubicBezTo>
                  <a:cubicBezTo>
                    <a:pt x="132" y="198"/>
                    <a:pt x="132" y="198"/>
                    <a:pt x="132" y="198"/>
                  </a:cubicBezTo>
                  <a:cubicBezTo>
                    <a:pt x="131" y="197"/>
                    <a:pt x="131" y="197"/>
                    <a:pt x="131" y="197"/>
                  </a:cubicBezTo>
                  <a:cubicBezTo>
                    <a:pt x="131" y="197"/>
                    <a:pt x="133" y="194"/>
                    <a:pt x="133" y="193"/>
                  </a:cubicBezTo>
                  <a:cubicBezTo>
                    <a:pt x="133" y="193"/>
                    <a:pt x="133" y="186"/>
                    <a:pt x="133" y="186"/>
                  </a:cubicBezTo>
                  <a:cubicBezTo>
                    <a:pt x="133" y="185"/>
                    <a:pt x="132" y="184"/>
                    <a:pt x="132" y="184"/>
                  </a:cubicBezTo>
                  <a:cubicBezTo>
                    <a:pt x="131" y="183"/>
                    <a:pt x="132" y="181"/>
                    <a:pt x="132" y="180"/>
                  </a:cubicBezTo>
                  <a:cubicBezTo>
                    <a:pt x="132" y="179"/>
                    <a:pt x="130" y="177"/>
                    <a:pt x="130" y="176"/>
                  </a:cubicBezTo>
                  <a:cubicBezTo>
                    <a:pt x="130" y="174"/>
                    <a:pt x="131" y="173"/>
                    <a:pt x="130" y="172"/>
                  </a:cubicBezTo>
                  <a:cubicBezTo>
                    <a:pt x="130" y="171"/>
                    <a:pt x="129" y="168"/>
                    <a:pt x="129" y="168"/>
                  </a:cubicBezTo>
                  <a:cubicBezTo>
                    <a:pt x="129" y="167"/>
                    <a:pt x="129" y="165"/>
                    <a:pt x="129" y="164"/>
                  </a:cubicBezTo>
                  <a:cubicBezTo>
                    <a:pt x="129" y="164"/>
                    <a:pt x="129" y="163"/>
                    <a:pt x="128" y="162"/>
                  </a:cubicBezTo>
                  <a:cubicBezTo>
                    <a:pt x="128" y="161"/>
                    <a:pt x="128" y="160"/>
                    <a:pt x="128" y="159"/>
                  </a:cubicBezTo>
                  <a:cubicBezTo>
                    <a:pt x="127" y="158"/>
                    <a:pt x="128" y="156"/>
                    <a:pt x="128" y="155"/>
                  </a:cubicBezTo>
                  <a:cubicBezTo>
                    <a:pt x="128" y="154"/>
                    <a:pt x="126" y="152"/>
                    <a:pt x="126" y="151"/>
                  </a:cubicBezTo>
                  <a:cubicBezTo>
                    <a:pt x="126" y="151"/>
                    <a:pt x="126" y="149"/>
                    <a:pt x="126" y="148"/>
                  </a:cubicBezTo>
                  <a:cubicBezTo>
                    <a:pt x="126" y="147"/>
                    <a:pt x="125" y="146"/>
                    <a:pt x="125" y="145"/>
                  </a:cubicBezTo>
                  <a:cubicBezTo>
                    <a:pt x="125" y="145"/>
                    <a:pt x="125" y="143"/>
                    <a:pt x="125" y="142"/>
                  </a:cubicBezTo>
                  <a:cubicBezTo>
                    <a:pt x="125" y="141"/>
                    <a:pt x="123" y="139"/>
                    <a:pt x="123" y="138"/>
                  </a:cubicBezTo>
                  <a:cubicBezTo>
                    <a:pt x="123" y="138"/>
                    <a:pt x="123" y="136"/>
                    <a:pt x="123" y="135"/>
                  </a:cubicBezTo>
                  <a:cubicBezTo>
                    <a:pt x="123" y="135"/>
                    <a:pt x="123" y="133"/>
                    <a:pt x="122" y="132"/>
                  </a:cubicBezTo>
                  <a:cubicBezTo>
                    <a:pt x="122" y="132"/>
                    <a:pt x="122" y="131"/>
                    <a:pt x="122" y="130"/>
                  </a:cubicBezTo>
                  <a:cubicBezTo>
                    <a:pt x="122" y="130"/>
                    <a:pt x="122" y="130"/>
                    <a:pt x="122" y="130"/>
                  </a:cubicBezTo>
                  <a:cubicBezTo>
                    <a:pt x="122" y="130"/>
                    <a:pt x="122" y="131"/>
                    <a:pt x="122" y="132"/>
                  </a:cubicBezTo>
                  <a:cubicBezTo>
                    <a:pt x="122" y="133"/>
                    <a:pt x="122" y="134"/>
                    <a:pt x="122" y="136"/>
                  </a:cubicBezTo>
                  <a:cubicBezTo>
                    <a:pt x="122" y="137"/>
                    <a:pt x="121" y="138"/>
                    <a:pt x="121" y="139"/>
                  </a:cubicBezTo>
                  <a:cubicBezTo>
                    <a:pt x="121" y="140"/>
                    <a:pt x="122" y="144"/>
                    <a:pt x="122" y="145"/>
                  </a:cubicBezTo>
                  <a:cubicBezTo>
                    <a:pt x="123" y="147"/>
                    <a:pt x="124" y="150"/>
                    <a:pt x="125" y="151"/>
                  </a:cubicBezTo>
                  <a:cubicBezTo>
                    <a:pt x="126" y="153"/>
                    <a:pt x="126" y="155"/>
                    <a:pt x="126" y="155"/>
                  </a:cubicBezTo>
                  <a:cubicBezTo>
                    <a:pt x="127" y="156"/>
                    <a:pt x="126" y="157"/>
                    <a:pt x="126" y="157"/>
                  </a:cubicBezTo>
                  <a:cubicBezTo>
                    <a:pt x="126" y="158"/>
                    <a:pt x="125" y="160"/>
                    <a:pt x="125" y="160"/>
                  </a:cubicBezTo>
                  <a:cubicBezTo>
                    <a:pt x="125" y="160"/>
                    <a:pt x="123" y="161"/>
                    <a:pt x="123" y="162"/>
                  </a:cubicBezTo>
                  <a:cubicBezTo>
                    <a:pt x="123" y="162"/>
                    <a:pt x="123" y="162"/>
                    <a:pt x="123" y="162"/>
                  </a:cubicBezTo>
                  <a:cubicBezTo>
                    <a:pt x="123" y="163"/>
                    <a:pt x="123" y="163"/>
                    <a:pt x="123" y="163"/>
                  </a:cubicBezTo>
                  <a:cubicBezTo>
                    <a:pt x="124" y="164"/>
                    <a:pt x="124" y="164"/>
                    <a:pt x="124" y="164"/>
                  </a:cubicBezTo>
                  <a:cubicBezTo>
                    <a:pt x="124" y="164"/>
                    <a:pt x="124" y="169"/>
                    <a:pt x="124" y="170"/>
                  </a:cubicBezTo>
                  <a:cubicBezTo>
                    <a:pt x="124" y="170"/>
                    <a:pt x="123" y="171"/>
                    <a:pt x="123" y="171"/>
                  </a:cubicBezTo>
                  <a:cubicBezTo>
                    <a:pt x="124" y="171"/>
                    <a:pt x="124" y="171"/>
                    <a:pt x="124" y="171"/>
                  </a:cubicBezTo>
                  <a:cubicBezTo>
                    <a:pt x="124" y="172"/>
                    <a:pt x="124" y="172"/>
                    <a:pt x="124" y="172"/>
                  </a:cubicBezTo>
                  <a:cubicBezTo>
                    <a:pt x="124" y="172"/>
                    <a:pt x="125" y="173"/>
                    <a:pt x="125" y="174"/>
                  </a:cubicBezTo>
                  <a:cubicBezTo>
                    <a:pt x="125" y="174"/>
                    <a:pt x="126" y="176"/>
                    <a:pt x="126" y="177"/>
                  </a:cubicBezTo>
                  <a:cubicBezTo>
                    <a:pt x="126" y="178"/>
                    <a:pt x="126" y="179"/>
                    <a:pt x="126" y="179"/>
                  </a:cubicBezTo>
                  <a:cubicBezTo>
                    <a:pt x="126" y="181"/>
                    <a:pt x="126" y="181"/>
                    <a:pt x="126" y="181"/>
                  </a:cubicBezTo>
                  <a:cubicBezTo>
                    <a:pt x="126" y="182"/>
                    <a:pt x="126" y="182"/>
                    <a:pt x="126" y="182"/>
                  </a:cubicBezTo>
                  <a:cubicBezTo>
                    <a:pt x="127" y="184"/>
                    <a:pt x="127" y="184"/>
                    <a:pt x="127" y="184"/>
                  </a:cubicBezTo>
                  <a:cubicBezTo>
                    <a:pt x="127" y="184"/>
                    <a:pt x="127" y="184"/>
                    <a:pt x="127" y="184"/>
                  </a:cubicBezTo>
                  <a:cubicBezTo>
                    <a:pt x="126" y="185"/>
                    <a:pt x="126" y="185"/>
                    <a:pt x="126" y="185"/>
                  </a:cubicBezTo>
                  <a:cubicBezTo>
                    <a:pt x="126" y="185"/>
                    <a:pt x="126" y="187"/>
                    <a:pt x="127" y="187"/>
                  </a:cubicBezTo>
                  <a:cubicBezTo>
                    <a:pt x="127" y="187"/>
                    <a:pt x="128" y="189"/>
                    <a:pt x="128" y="189"/>
                  </a:cubicBezTo>
                  <a:cubicBezTo>
                    <a:pt x="128" y="190"/>
                    <a:pt x="127" y="191"/>
                    <a:pt x="127" y="191"/>
                  </a:cubicBezTo>
                  <a:cubicBezTo>
                    <a:pt x="127" y="192"/>
                    <a:pt x="127" y="194"/>
                    <a:pt x="127" y="194"/>
                  </a:cubicBezTo>
                  <a:cubicBezTo>
                    <a:pt x="128" y="195"/>
                    <a:pt x="128" y="197"/>
                    <a:pt x="129" y="198"/>
                  </a:cubicBezTo>
                  <a:cubicBezTo>
                    <a:pt x="129" y="198"/>
                    <a:pt x="128" y="200"/>
                    <a:pt x="128" y="200"/>
                  </a:cubicBezTo>
                  <a:cubicBezTo>
                    <a:pt x="127" y="200"/>
                    <a:pt x="129" y="203"/>
                    <a:pt x="129" y="203"/>
                  </a:cubicBezTo>
                  <a:close/>
                  <a:moveTo>
                    <a:pt x="122" y="166"/>
                  </a:moveTo>
                  <a:cubicBezTo>
                    <a:pt x="122" y="165"/>
                    <a:pt x="122" y="165"/>
                    <a:pt x="122" y="165"/>
                  </a:cubicBezTo>
                  <a:cubicBezTo>
                    <a:pt x="122" y="163"/>
                    <a:pt x="122" y="163"/>
                    <a:pt x="122" y="163"/>
                  </a:cubicBezTo>
                  <a:cubicBezTo>
                    <a:pt x="121" y="164"/>
                    <a:pt x="121" y="164"/>
                    <a:pt x="121" y="164"/>
                  </a:cubicBezTo>
                  <a:cubicBezTo>
                    <a:pt x="121" y="166"/>
                    <a:pt x="121" y="166"/>
                    <a:pt x="121" y="166"/>
                  </a:cubicBezTo>
                  <a:lnTo>
                    <a:pt x="122" y="166"/>
                  </a:lnTo>
                  <a:close/>
                  <a:moveTo>
                    <a:pt x="123" y="169"/>
                  </a:moveTo>
                  <a:cubicBezTo>
                    <a:pt x="124" y="169"/>
                    <a:pt x="124" y="169"/>
                    <a:pt x="124" y="169"/>
                  </a:cubicBezTo>
                  <a:cubicBezTo>
                    <a:pt x="124" y="169"/>
                    <a:pt x="124" y="168"/>
                    <a:pt x="124" y="167"/>
                  </a:cubicBezTo>
                  <a:cubicBezTo>
                    <a:pt x="124" y="167"/>
                    <a:pt x="124" y="165"/>
                    <a:pt x="124" y="165"/>
                  </a:cubicBezTo>
                  <a:cubicBezTo>
                    <a:pt x="124" y="164"/>
                    <a:pt x="123" y="163"/>
                    <a:pt x="123" y="163"/>
                  </a:cubicBezTo>
                  <a:cubicBezTo>
                    <a:pt x="123" y="163"/>
                    <a:pt x="123" y="164"/>
                    <a:pt x="123" y="164"/>
                  </a:cubicBezTo>
                  <a:cubicBezTo>
                    <a:pt x="123" y="164"/>
                    <a:pt x="122" y="165"/>
                    <a:pt x="122" y="166"/>
                  </a:cubicBezTo>
                  <a:cubicBezTo>
                    <a:pt x="122" y="166"/>
                    <a:pt x="122" y="167"/>
                    <a:pt x="122" y="167"/>
                  </a:cubicBezTo>
                  <a:cubicBezTo>
                    <a:pt x="122" y="168"/>
                    <a:pt x="123" y="169"/>
                    <a:pt x="123" y="169"/>
                  </a:cubicBezTo>
                  <a:cubicBezTo>
                    <a:pt x="123" y="169"/>
                    <a:pt x="123" y="169"/>
                    <a:pt x="123" y="169"/>
                  </a:cubicBezTo>
                  <a:close/>
                </a:path>
              </a:pathLst>
            </a:custGeom>
            <a:grpFill/>
            <a:ln>
              <a:noFill/>
            </a:ln>
          </p:spPr>
          <p:txBody>
            <a:bodyPr vert="horz" wrap="square" lIns="91440" tIns="45720" rIns="91440" bIns="45720" numCol="1" anchor="t" anchorCtr="0" compatLnSpc="1">
              <a:prstTxWarp prst="textNoShape">
                <a:avLst/>
              </a:prstTxWarp>
            </a:bodyPr>
            <a:lstStyle/>
            <a:p>
              <a:endParaRPr lang="es"/>
            </a:p>
          </p:txBody>
        </p:sp>
        <p:sp>
          <p:nvSpPr>
            <p:cNvPr id="388" name="Freeform 108"/>
            <p:cNvSpPr>
              <a:spLocks noChangeAspect="1" noEditPoints="1"/>
            </p:cNvSpPr>
            <p:nvPr/>
          </p:nvSpPr>
          <p:spPr bwMode="auto">
            <a:xfrm>
              <a:off x="12382" y="2963196"/>
              <a:ext cx="635274" cy="1647616"/>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grpFill/>
            <a:ln>
              <a:noFill/>
            </a:ln>
          </p:spPr>
          <p:txBody>
            <a:bodyPr vert="horz" wrap="square" lIns="91440" tIns="45720" rIns="91440" bIns="45720" numCol="1" anchor="t" anchorCtr="0" compatLnSpc="1">
              <a:prstTxWarp prst="textNoShape">
                <a:avLst/>
              </a:prstTxWarp>
            </a:bodyPr>
            <a:lstStyle/>
            <a:p>
              <a:endParaRPr lang="es"/>
            </a:p>
          </p:txBody>
        </p:sp>
      </p:grpSp>
      <p:sp>
        <p:nvSpPr>
          <p:cNvPr id="390" name="TextBox 146"/>
          <p:cNvSpPr txBox="1"/>
          <p:nvPr/>
        </p:nvSpPr>
        <p:spPr>
          <a:xfrm>
            <a:off x="92979" y="3329940"/>
            <a:ext cx="999419" cy="60325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rtl="0">
              <a:spcBef>
                <a:spcPct val="0"/>
              </a:spcBef>
            </a:pPr>
            <a:r>
              <a:rPr lang="es" sz="2400" b="0" i="0" u="none">
                <a:solidFill>
                  <a:schemeClr val="bg1"/>
                </a:solidFill>
                <a:latin typeface="+mj-lt"/>
                <a:ea typeface="+mj-ea"/>
                <a:cs typeface="+mj-cs"/>
              </a:rPr>
              <a:t>55 %</a:t>
            </a:r>
          </a:p>
        </p:txBody>
      </p:sp>
      <p:sp>
        <p:nvSpPr>
          <p:cNvPr id="391" name="Content Placeholder 2"/>
          <p:cNvSpPr txBox="1">
            <a:spLocks/>
          </p:cNvSpPr>
          <p:nvPr/>
        </p:nvSpPr>
        <p:spPr>
          <a:xfrm>
            <a:off x="400226" y="3731305"/>
            <a:ext cx="1058219" cy="399908"/>
          </a:xfrm>
          <a:prstGeom prst="rect">
            <a:avLst/>
          </a:prstGeom>
        </p:spPr>
        <p:txBody>
          <a:bodyPr vert="horz" lIns="91440" tIns="45720" rIns="91440" bIns="45720" rtlCol="0">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735"/>
              </a:spcBef>
              <a:defRPr/>
            </a:pPr>
            <a:r>
              <a:rPr lang="es" sz="600" b="0" i="0" u="none">
                <a:solidFill>
                  <a:schemeClr val="bg1"/>
                </a:solidFill>
              </a:rPr>
              <a:t>Familia</a:t>
            </a:r>
          </a:p>
        </p:txBody>
      </p:sp>
      <p:sp>
        <p:nvSpPr>
          <p:cNvPr id="393" name="TextBox 141"/>
          <p:cNvSpPr txBox="1"/>
          <p:nvPr/>
        </p:nvSpPr>
        <p:spPr>
          <a:xfrm>
            <a:off x="1829076" y="3424570"/>
            <a:ext cx="808276" cy="58721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r" rtl="0">
              <a:spcBef>
                <a:spcPct val="0"/>
              </a:spcBef>
            </a:pPr>
            <a:r>
              <a:rPr lang="es" sz="1600" b="0" i="0" u="none">
                <a:solidFill>
                  <a:schemeClr val="accent3"/>
                </a:solidFill>
                <a:latin typeface="+mj-lt"/>
                <a:ea typeface="+mj-ea"/>
                <a:cs typeface="+mj-cs"/>
              </a:rPr>
              <a:t>33 %</a:t>
            </a:r>
          </a:p>
        </p:txBody>
      </p:sp>
      <p:sp>
        <p:nvSpPr>
          <p:cNvPr id="394" name="Content Placeholder 2"/>
          <p:cNvSpPr txBox="1">
            <a:spLocks/>
          </p:cNvSpPr>
          <p:nvPr/>
        </p:nvSpPr>
        <p:spPr>
          <a:xfrm>
            <a:off x="2090585" y="3775741"/>
            <a:ext cx="709000" cy="351733"/>
          </a:xfrm>
          <a:prstGeom prst="rect">
            <a:avLst/>
          </a:prstGeom>
        </p:spPr>
        <p:txBody>
          <a:bodyPr vert="horz" lIns="91440" tIns="45720" rIns="91440" bIns="45720" rtlCol="0">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ts val="735"/>
              </a:spcBef>
              <a:defRPr/>
            </a:pPr>
            <a:r>
              <a:rPr lang="es" sz="600" b="0" i="0" u="none">
                <a:solidFill>
                  <a:schemeClr val="bg1"/>
                </a:solidFill>
              </a:rPr>
              <a:t>Unos amigos</a:t>
            </a:r>
          </a:p>
        </p:txBody>
      </p:sp>
      <p:sp>
        <p:nvSpPr>
          <p:cNvPr id="396" name="TextBox 395"/>
          <p:cNvSpPr txBox="1"/>
          <p:nvPr/>
        </p:nvSpPr>
        <p:spPr>
          <a:xfrm>
            <a:off x="2990415" y="2176298"/>
            <a:ext cx="2565126" cy="215444"/>
          </a:xfrm>
          <a:prstGeom prst="rect">
            <a:avLst/>
          </a:prstGeom>
          <a:noFill/>
        </p:spPr>
        <p:txBody>
          <a:bodyPr wrap="none" rtlCol="0">
            <a:spAutoFit/>
          </a:bodyPr>
          <a:lstStyle/>
          <a:p>
            <a:pPr algn="l" rtl="0"/>
            <a:r>
              <a:rPr lang="es" sz="800" b="0" i="0" u="none">
                <a:latin typeface="Impact"/>
                <a:cs typeface="Impact"/>
              </a:rPr>
              <a:t>¿CUÁNTOS ESTÁN MUY INTERESADOS EN LA COPA MUNDIAL 2014?</a:t>
            </a:r>
            <a:endParaRPr lang="es" sz="800" dirty="0">
              <a:latin typeface="Impact"/>
              <a:cs typeface="Impact"/>
            </a:endParaRPr>
          </a:p>
        </p:txBody>
      </p:sp>
      <p:sp>
        <p:nvSpPr>
          <p:cNvPr id="397" name="TextBox 396"/>
          <p:cNvSpPr txBox="1"/>
          <p:nvPr/>
        </p:nvSpPr>
        <p:spPr>
          <a:xfrm>
            <a:off x="5856788" y="2176298"/>
            <a:ext cx="966931" cy="215444"/>
          </a:xfrm>
          <a:prstGeom prst="rect">
            <a:avLst/>
          </a:prstGeom>
          <a:noFill/>
        </p:spPr>
        <p:txBody>
          <a:bodyPr wrap="none" rtlCol="0">
            <a:spAutoFit/>
          </a:bodyPr>
          <a:lstStyle/>
          <a:p>
            <a:pPr algn="l" rtl="0"/>
            <a:r>
              <a:rPr lang="es" sz="800" b="0" i="0" u="none">
                <a:latin typeface="Impact"/>
                <a:cs typeface="Impact"/>
              </a:rPr>
              <a:t>INTERÉS EN EL FÚTBOL</a:t>
            </a:r>
            <a:endParaRPr lang="es" sz="800" dirty="0">
              <a:latin typeface="Impact"/>
              <a:cs typeface="Impact"/>
            </a:endParaRPr>
          </a:p>
        </p:txBody>
      </p:sp>
      <p:grpSp>
        <p:nvGrpSpPr>
          <p:cNvPr id="401" name="Group 400"/>
          <p:cNvGrpSpPr/>
          <p:nvPr/>
        </p:nvGrpSpPr>
        <p:grpSpPr>
          <a:xfrm>
            <a:off x="5836645" y="3934675"/>
            <a:ext cx="1583958" cy="709723"/>
            <a:chOff x="10032473" y="2157163"/>
            <a:chExt cx="2007698" cy="1332396"/>
          </a:xfrm>
        </p:grpSpPr>
        <p:sp>
          <p:nvSpPr>
            <p:cNvPr id="402" name="Title 1"/>
            <p:cNvSpPr txBox="1">
              <a:spLocks/>
            </p:cNvSpPr>
            <p:nvPr/>
          </p:nvSpPr>
          <p:spPr>
            <a:xfrm>
              <a:off x="10042344" y="2405962"/>
              <a:ext cx="1997827" cy="1083597"/>
            </a:xfrm>
            <a:prstGeom prst="rect">
              <a:avLst/>
            </a:prstGeom>
          </p:spPr>
          <p:txBody>
            <a:bodyPr vert="horz" lIns="91440" tIns="45720" rIns="91440" bIns="45720" rtlCol="0" anchor="ctr">
              <a:noAutofit/>
            </a:bodyPr>
            <a:lstStyle/>
            <a:p>
              <a:pPr algn="l" rtl="0">
                <a:spcBef>
                  <a:spcPct val="0"/>
                </a:spcBef>
                <a:defRPr/>
              </a:pPr>
              <a:r>
                <a:rPr lang="es" sz="800" b="0" i="0" u="none">
                  <a:latin typeface="+mj-lt"/>
                  <a:ea typeface="+mj-ea"/>
                  <a:cs typeface="+mj-cs"/>
                </a:rPr>
                <a:t>está muy interesado en el fútbol</a:t>
              </a:r>
              <a:endParaRPr lang="es" sz="800" dirty="0">
                <a:latin typeface="+mj-lt"/>
                <a:ea typeface="+mj-ea"/>
                <a:cs typeface="+mj-cs"/>
              </a:endParaRPr>
            </a:p>
          </p:txBody>
        </p:sp>
        <p:sp>
          <p:nvSpPr>
            <p:cNvPr id="403" name="Title 1"/>
            <p:cNvSpPr txBox="1">
              <a:spLocks/>
            </p:cNvSpPr>
            <p:nvPr/>
          </p:nvSpPr>
          <p:spPr>
            <a:xfrm>
              <a:off x="10032473" y="2157163"/>
              <a:ext cx="1716089" cy="860187"/>
            </a:xfrm>
            <a:prstGeom prst="rect">
              <a:avLst/>
            </a:prstGeom>
          </p:spPr>
          <p:txBody>
            <a:bodyPr vert="horz" lIns="91440" tIns="45720" rIns="91440" bIns="45720" rtlCol="0" anchor="ctr">
              <a:noAutofit/>
            </a:bodyPr>
            <a:lstStyle/>
            <a:p>
              <a:pPr algn="l" rtl="0">
                <a:spcBef>
                  <a:spcPct val="0"/>
                </a:spcBef>
                <a:defRPr/>
              </a:pPr>
              <a:r>
                <a:rPr lang="es" sz="2600" b="0" i="0" u="none">
                  <a:solidFill>
                    <a:schemeClr val="accent5"/>
                  </a:solidFill>
                  <a:latin typeface="+mj-lt"/>
                  <a:ea typeface="+mj-ea"/>
                  <a:cs typeface="+mj-cs"/>
                </a:rPr>
                <a:t>51 %</a:t>
              </a:r>
              <a:endParaRPr lang="es" sz="2600" dirty="0">
                <a:solidFill>
                  <a:schemeClr val="accent5"/>
                </a:solidFill>
                <a:latin typeface="+mj-lt"/>
                <a:ea typeface="+mj-ea"/>
                <a:cs typeface="+mj-cs"/>
              </a:endParaRPr>
            </a:p>
          </p:txBody>
        </p:sp>
      </p:grpSp>
      <p:sp>
        <p:nvSpPr>
          <p:cNvPr id="404" name="Rectangle 403"/>
          <p:cNvSpPr/>
          <p:nvPr/>
        </p:nvSpPr>
        <p:spPr>
          <a:xfrm>
            <a:off x="7641050" y="2592578"/>
            <a:ext cx="1412112" cy="406400"/>
          </a:xfrm>
          <a:prstGeom prst="rect">
            <a:avLst/>
          </a:prstGeom>
        </p:spPr>
        <p:txBody>
          <a:bodyPr wrap="square" lIns="67190" tIns="33595" rIns="67190" bIns="33595">
            <a:spAutoFit/>
          </a:bodyPr>
          <a:lstStyle/>
          <a:p>
            <a:pPr algn="l" rtl="0">
              <a:spcBef>
                <a:spcPts val="200"/>
              </a:spcBef>
            </a:pPr>
            <a:r>
              <a:rPr lang="es" sz="800" b="0" i="0" u="none">
                <a:solidFill>
                  <a:schemeClr val="bg1"/>
                </a:solidFill>
                <a:latin typeface="Impact"/>
                <a:cs typeface="Impact"/>
              </a:rPr>
              <a:t>¿DÓNDE PRETENDE SEGUIR LA GENTE LA COPA MUNDIAL?</a:t>
            </a:r>
            <a:r>
              <a:rPr lang="es" sz="700">
                <a:solidFill>
                  <a:schemeClr val="bg1"/>
                </a:solidFill>
                <a:latin typeface="Impact"/>
                <a:cs typeface="Impact"/>
              </a:rPr>
              <a:t/>
            </a:r>
            <a:br>
              <a:rPr lang="es" sz="700">
                <a:solidFill>
                  <a:schemeClr val="bg1"/>
                </a:solidFill>
                <a:latin typeface="Impact"/>
                <a:cs typeface="Impact"/>
              </a:rPr>
            </a:br>
            <a:r>
              <a:rPr lang="es" sz="600" b="0" i="0" u="none">
                <a:solidFill>
                  <a:schemeClr val="bg1"/>
                </a:solidFill>
              </a:rPr>
              <a:t>(se excluye «por televisión») </a:t>
            </a:r>
            <a:endParaRPr lang="es" sz="600" dirty="0">
              <a:solidFill>
                <a:schemeClr val="bg1"/>
              </a:solidFill>
            </a:endParaRPr>
          </a:p>
        </p:txBody>
      </p:sp>
      <p:grpSp>
        <p:nvGrpSpPr>
          <p:cNvPr id="405" name="Group 404"/>
          <p:cNvGrpSpPr>
            <a:grpSpLocks noChangeAspect="1"/>
          </p:cNvGrpSpPr>
          <p:nvPr/>
        </p:nvGrpSpPr>
        <p:grpSpPr>
          <a:xfrm>
            <a:off x="7417169" y="2922331"/>
            <a:ext cx="1224000" cy="724705"/>
            <a:chOff x="9142664" y="1124311"/>
            <a:chExt cx="1884878" cy="1116000"/>
          </a:xfrm>
        </p:grpSpPr>
        <p:graphicFrame>
          <p:nvGraphicFramePr>
            <p:cNvPr id="406" name="Chart 405"/>
            <p:cNvGraphicFramePr/>
            <p:nvPr>
              <p:extLst>
                <p:ext uri="{D42A27DB-BD31-4B8C-83A1-F6EECF244321}">
                  <p14:modId xmlns:p14="http://schemas.microsoft.com/office/powerpoint/2010/main" val="1217924796"/>
                </p:ext>
              </p:extLst>
            </p:nvPr>
          </p:nvGraphicFramePr>
          <p:xfrm>
            <a:off x="9142664" y="1124311"/>
            <a:ext cx="1884878" cy="1116000"/>
          </p:xfrm>
          <a:graphic>
            <a:graphicData uri="http://schemas.openxmlformats.org/drawingml/2006/chart">
              <c:chart xmlns:c="http://schemas.openxmlformats.org/drawingml/2006/chart" xmlns:r="http://schemas.openxmlformats.org/officeDocument/2006/relationships" r:id="rId17"/>
            </a:graphicData>
          </a:graphic>
        </p:graphicFrame>
        <p:sp>
          <p:nvSpPr>
            <p:cNvPr id="407" name="Freeform 4"/>
            <p:cNvSpPr>
              <a:spLocks noChangeAspect="1" noEditPoints="1"/>
            </p:cNvSpPr>
            <p:nvPr/>
          </p:nvSpPr>
          <p:spPr bwMode="auto">
            <a:xfrm>
              <a:off x="9904060" y="1492829"/>
              <a:ext cx="360000" cy="349067"/>
            </a:xfrm>
            <a:custGeom>
              <a:avLst/>
              <a:gdLst>
                <a:gd name="T0" fmla="*/ 0 w 494"/>
                <a:gd name="T1" fmla="*/ 479 h 479"/>
                <a:gd name="T2" fmla="*/ 0 w 494"/>
                <a:gd name="T3" fmla="*/ 249 h 479"/>
                <a:gd name="T4" fmla="*/ 0 w 494"/>
                <a:gd name="T5" fmla="*/ 230 h 479"/>
                <a:gd name="T6" fmla="*/ 15 w 494"/>
                <a:gd name="T7" fmla="*/ 218 h 479"/>
                <a:gd name="T8" fmla="*/ 75 w 494"/>
                <a:gd name="T9" fmla="*/ 161 h 479"/>
                <a:gd name="T10" fmla="*/ 75 w 494"/>
                <a:gd name="T11" fmla="*/ 7 h 479"/>
                <a:gd name="T12" fmla="*/ 161 w 494"/>
                <a:gd name="T13" fmla="*/ 7 h 479"/>
                <a:gd name="T14" fmla="*/ 161 w 494"/>
                <a:gd name="T15" fmla="*/ 81 h 479"/>
                <a:gd name="T16" fmla="*/ 218 w 494"/>
                <a:gd name="T17" fmla="*/ 26 h 479"/>
                <a:gd name="T18" fmla="*/ 247 w 494"/>
                <a:gd name="T19" fmla="*/ 0 h 479"/>
                <a:gd name="T20" fmla="*/ 276 w 494"/>
                <a:gd name="T21" fmla="*/ 26 h 479"/>
                <a:gd name="T22" fmla="*/ 480 w 494"/>
                <a:gd name="T23" fmla="*/ 218 h 479"/>
                <a:gd name="T24" fmla="*/ 494 w 494"/>
                <a:gd name="T25" fmla="*/ 230 h 479"/>
                <a:gd name="T26" fmla="*/ 494 w 494"/>
                <a:gd name="T27" fmla="*/ 249 h 479"/>
                <a:gd name="T28" fmla="*/ 494 w 494"/>
                <a:gd name="T29" fmla="*/ 479 h 479"/>
                <a:gd name="T30" fmla="*/ 410 w 494"/>
                <a:gd name="T31" fmla="*/ 479 h 479"/>
                <a:gd name="T32" fmla="*/ 410 w 494"/>
                <a:gd name="T33" fmla="*/ 266 h 479"/>
                <a:gd name="T34" fmla="*/ 247 w 494"/>
                <a:gd name="T35" fmla="*/ 115 h 479"/>
                <a:gd name="T36" fmla="*/ 87 w 494"/>
                <a:gd name="T37" fmla="*/ 266 h 479"/>
                <a:gd name="T38" fmla="*/ 87 w 494"/>
                <a:gd name="T39" fmla="*/ 479 h 479"/>
                <a:gd name="T40" fmla="*/ 0 w 494"/>
                <a:gd name="T41" fmla="*/ 479 h 479"/>
                <a:gd name="T42" fmla="*/ 139 w 494"/>
                <a:gd name="T43" fmla="*/ 479 h 479"/>
                <a:gd name="T44" fmla="*/ 235 w 494"/>
                <a:gd name="T45" fmla="*/ 479 h 479"/>
                <a:gd name="T46" fmla="*/ 235 w 494"/>
                <a:gd name="T47" fmla="*/ 386 h 479"/>
                <a:gd name="T48" fmla="*/ 139 w 494"/>
                <a:gd name="T49" fmla="*/ 386 h 479"/>
                <a:gd name="T50" fmla="*/ 139 w 494"/>
                <a:gd name="T51" fmla="*/ 479 h 479"/>
                <a:gd name="T52" fmla="*/ 259 w 494"/>
                <a:gd name="T53" fmla="*/ 362 h 479"/>
                <a:gd name="T54" fmla="*/ 355 w 494"/>
                <a:gd name="T55" fmla="*/ 362 h 479"/>
                <a:gd name="T56" fmla="*/ 355 w 494"/>
                <a:gd name="T57" fmla="*/ 266 h 479"/>
                <a:gd name="T58" fmla="*/ 259 w 494"/>
                <a:gd name="T59" fmla="*/ 266 h 479"/>
                <a:gd name="T60" fmla="*/ 259 w 494"/>
                <a:gd name="T61" fmla="*/ 362 h 479"/>
                <a:gd name="T62" fmla="*/ 259 w 494"/>
                <a:gd name="T63" fmla="*/ 479 h 479"/>
                <a:gd name="T64" fmla="*/ 355 w 494"/>
                <a:gd name="T65" fmla="*/ 479 h 479"/>
                <a:gd name="T66" fmla="*/ 355 w 494"/>
                <a:gd name="T67" fmla="*/ 386 h 479"/>
                <a:gd name="T68" fmla="*/ 259 w 494"/>
                <a:gd name="T69" fmla="*/ 386 h 479"/>
                <a:gd name="T70" fmla="*/ 259 w 494"/>
                <a:gd name="T71" fmla="*/ 479 h 479"/>
                <a:gd name="T72" fmla="*/ 139 w 494"/>
                <a:gd name="T73" fmla="*/ 362 h 479"/>
                <a:gd name="T74" fmla="*/ 235 w 494"/>
                <a:gd name="T75" fmla="*/ 362 h 479"/>
                <a:gd name="T76" fmla="*/ 235 w 494"/>
                <a:gd name="T77" fmla="*/ 266 h 479"/>
                <a:gd name="T78" fmla="*/ 139 w 494"/>
                <a:gd name="T79" fmla="*/ 266 h 479"/>
                <a:gd name="T80" fmla="*/ 139 w 494"/>
                <a:gd name="T81" fmla="*/ 36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l" defTabSz="914298" rtl="0"/>
              <a:endParaRPr lang="es">
                <a:solidFill>
                  <a:schemeClr val="bg1"/>
                </a:solidFill>
              </a:endParaRPr>
            </a:p>
          </p:txBody>
        </p:sp>
      </p:grpSp>
      <p:grpSp>
        <p:nvGrpSpPr>
          <p:cNvPr id="408" name="Group 407"/>
          <p:cNvGrpSpPr>
            <a:grpSpLocks noChangeAspect="1"/>
          </p:cNvGrpSpPr>
          <p:nvPr/>
        </p:nvGrpSpPr>
        <p:grpSpPr>
          <a:xfrm>
            <a:off x="7422513" y="3444496"/>
            <a:ext cx="1224000" cy="724705"/>
            <a:chOff x="10344948" y="1124311"/>
            <a:chExt cx="1884878" cy="1116000"/>
          </a:xfrm>
        </p:grpSpPr>
        <p:graphicFrame>
          <p:nvGraphicFramePr>
            <p:cNvPr id="409" name="Chart 408"/>
            <p:cNvGraphicFramePr/>
            <p:nvPr>
              <p:extLst>
                <p:ext uri="{D42A27DB-BD31-4B8C-83A1-F6EECF244321}">
                  <p14:modId xmlns:p14="http://schemas.microsoft.com/office/powerpoint/2010/main" val="542022077"/>
                </p:ext>
              </p:extLst>
            </p:nvPr>
          </p:nvGraphicFramePr>
          <p:xfrm>
            <a:off x="10344948" y="1124311"/>
            <a:ext cx="1884878" cy="1116000"/>
          </p:xfrm>
          <a:graphic>
            <a:graphicData uri="http://schemas.openxmlformats.org/drawingml/2006/chart">
              <c:chart xmlns:c="http://schemas.openxmlformats.org/drawingml/2006/chart" xmlns:r="http://schemas.openxmlformats.org/officeDocument/2006/relationships" r:id="rId18"/>
            </a:graphicData>
          </a:graphic>
        </p:graphicFrame>
        <p:pic>
          <p:nvPicPr>
            <p:cNvPr id="410" name="Picture 2" descr="http://www.primitive-designs.com/images/Briefcase.png"/>
            <p:cNvPicPr>
              <a:picLocks noChangeAspect="1" noChangeArrowheads="1"/>
            </p:cNvPicPr>
            <p:nvPr/>
          </p:nvPicPr>
          <p:blipFill rotWithShape="1">
            <a:blip r:embed="rId19" cstate="screen">
              <a:biLevel thresh="25000"/>
              <a:extLst>
                <a:ext uri="{28A0092B-C50C-407E-A947-70E740481C1C}">
                  <a14:useLocalDpi xmlns:a14="http://schemas.microsoft.com/office/drawing/2010/main"/>
                </a:ext>
              </a:extLst>
            </a:blip>
            <a:srcRect/>
            <a:stretch/>
          </p:blipFill>
          <p:spPr bwMode="auto">
            <a:xfrm>
              <a:off x="11090390" y="1494741"/>
              <a:ext cx="393481" cy="332626"/>
            </a:xfrm>
            <a:prstGeom prst="rect">
              <a:avLst/>
            </a:prstGeom>
            <a:noFill/>
            <a:ln>
              <a:noFill/>
            </a:ln>
            <a:extLst>
              <a:ext uri="{909E8E84-426E-40dd-AFC4-6F175D3DCCD1}">
                <a14:hiddenFill xmlns:a14="http://schemas.microsoft.com/office/drawing/2010/main">
                  <a:solidFill>
                    <a:srgbClr val="FFFFFF"/>
                  </a:solidFill>
                </a14:hiddenFill>
              </a:ext>
            </a:extLst>
          </p:spPr>
        </p:pic>
      </p:grpSp>
      <p:graphicFrame>
        <p:nvGraphicFramePr>
          <p:cNvPr id="411" name="Chart 410"/>
          <p:cNvGraphicFramePr/>
          <p:nvPr>
            <p:extLst>
              <p:ext uri="{D42A27DB-BD31-4B8C-83A1-F6EECF244321}">
                <p14:modId xmlns:p14="http://schemas.microsoft.com/office/powerpoint/2010/main" val="2774912873"/>
              </p:ext>
            </p:extLst>
          </p:nvPr>
        </p:nvGraphicFramePr>
        <p:xfrm>
          <a:off x="7427626" y="3955532"/>
          <a:ext cx="1224000" cy="724705"/>
        </p:xfrm>
        <a:graphic>
          <a:graphicData uri="http://schemas.openxmlformats.org/drawingml/2006/chart">
            <c:chart xmlns:c="http://schemas.openxmlformats.org/drawingml/2006/chart" xmlns:r="http://schemas.openxmlformats.org/officeDocument/2006/relationships" r:id="rId20"/>
          </a:graphicData>
        </a:graphic>
      </p:graphicFrame>
      <p:sp>
        <p:nvSpPr>
          <p:cNvPr id="412" name="TextBox 121"/>
          <p:cNvSpPr txBox="1"/>
          <p:nvPr/>
        </p:nvSpPr>
        <p:spPr>
          <a:xfrm>
            <a:off x="8204684" y="3196701"/>
            <a:ext cx="1596001"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60000"/>
              </a:lnSpc>
              <a:spcBef>
                <a:spcPct val="0"/>
              </a:spcBef>
            </a:pPr>
            <a:r>
              <a:rPr lang="es" sz="2000" b="0" i="0" u="none">
                <a:solidFill>
                  <a:schemeClr val="bg1"/>
                </a:solidFill>
                <a:latin typeface="+mj-lt"/>
                <a:ea typeface="+mj-ea"/>
                <a:cs typeface="+mj-cs"/>
              </a:rPr>
              <a:t>80 %</a:t>
            </a:r>
          </a:p>
          <a:p>
            <a:pPr lvl="0" algn="l" defTabSz="914400" rtl="0">
              <a:lnSpc>
                <a:spcPct val="60000"/>
              </a:lnSpc>
              <a:spcBef>
                <a:spcPct val="0"/>
              </a:spcBef>
            </a:pPr>
            <a:r>
              <a:rPr lang="es" sz="600" b="0" i="0" u="none">
                <a:solidFill>
                  <a:schemeClr val="bg1"/>
                </a:solidFill>
                <a:latin typeface="Impact"/>
              </a:rPr>
              <a:t>48 %</a:t>
            </a:r>
            <a:r>
              <a:rPr lang="es" b="0" i="0" u="none">
                <a:solidFill>
                  <a:schemeClr val="bg1"/>
                </a:solidFill>
                <a:latin typeface="Impact"/>
              </a:rPr>
              <a:t> </a:t>
            </a:r>
            <a:r>
              <a:rPr lang="es" sz="600" b="0" i="0" u="none">
                <a:solidFill>
                  <a:schemeClr val="bg1"/>
                </a:solidFill>
                <a:latin typeface="Impact"/>
              </a:rPr>
              <a:t>usará portátiles</a:t>
            </a:r>
            <a:endParaRPr lang="es" sz="1400" dirty="0">
              <a:solidFill>
                <a:schemeClr val="bg1"/>
              </a:solidFill>
              <a:latin typeface="Impact"/>
            </a:endParaRPr>
          </a:p>
        </p:txBody>
      </p:sp>
      <p:sp>
        <p:nvSpPr>
          <p:cNvPr id="413" name="TextBox 121"/>
          <p:cNvSpPr txBox="1"/>
          <p:nvPr/>
        </p:nvSpPr>
        <p:spPr>
          <a:xfrm>
            <a:off x="8204684" y="3685871"/>
            <a:ext cx="1596001"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60000"/>
              </a:lnSpc>
              <a:spcBef>
                <a:spcPct val="0"/>
              </a:spcBef>
            </a:pPr>
            <a:r>
              <a:rPr lang="es" sz="2000" b="0" i="0" u="none">
                <a:solidFill>
                  <a:schemeClr val="bg1"/>
                </a:solidFill>
                <a:latin typeface="+mj-lt"/>
                <a:ea typeface="+mj-ea"/>
                <a:cs typeface="+mj-cs"/>
              </a:rPr>
              <a:t>48 %</a:t>
            </a:r>
          </a:p>
          <a:p>
            <a:pPr lvl="0" algn="l" defTabSz="914400" rtl="0">
              <a:lnSpc>
                <a:spcPct val="60000"/>
              </a:lnSpc>
              <a:spcBef>
                <a:spcPct val="0"/>
              </a:spcBef>
            </a:pPr>
            <a:r>
              <a:rPr lang="es" sz="600" b="0" i="0" u="none">
                <a:solidFill>
                  <a:schemeClr val="bg1"/>
                </a:solidFill>
                <a:latin typeface="Impact"/>
              </a:rPr>
              <a:t>26 % usará móviles</a:t>
            </a:r>
          </a:p>
        </p:txBody>
      </p:sp>
      <p:sp>
        <p:nvSpPr>
          <p:cNvPr id="414" name="TextBox 121"/>
          <p:cNvSpPr txBox="1"/>
          <p:nvPr/>
        </p:nvSpPr>
        <p:spPr>
          <a:xfrm>
            <a:off x="8204684" y="4227493"/>
            <a:ext cx="1596001"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60000"/>
              </a:lnSpc>
              <a:spcBef>
                <a:spcPct val="0"/>
              </a:spcBef>
            </a:pPr>
            <a:r>
              <a:rPr lang="es" sz="2000" b="0" i="0" u="none">
                <a:solidFill>
                  <a:schemeClr val="bg1"/>
                </a:solidFill>
                <a:latin typeface="+mj-lt"/>
                <a:ea typeface="+mj-ea"/>
                <a:cs typeface="+mj-cs"/>
              </a:rPr>
              <a:t>55 %</a:t>
            </a:r>
          </a:p>
          <a:p>
            <a:pPr lvl="0" algn="l" defTabSz="914400" rtl="0">
              <a:lnSpc>
                <a:spcPct val="60000"/>
              </a:lnSpc>
              <a:spcBef>
                <a:spcPct val="0"/>
              </a:spcBef>
            </a:pPr>
            <a:r>
              <a:rPr lang="es" sz="600" b="0" i="0" u="none">
                <a:solidFill>
                  <a:schemeClr val="bg1"/>
                </a:solidFill>
                <a:latin typeface="Impact"/>
              </a:rPr>
              <a:t>43 % usará móviles</a:t>
            </a:r>
          </a:p>
        </p:txBody>
      </p:sp>
      <p:sp>
        <p:nvSpPr>
          <p:cNvPr id="415" name="Rectangle 414"/>
          <p:cNvSpPr/>
          <p:nvPr/>
        </p:nvSpPr>
        <p:spPr>
          <a:xfrm>
            <a:off x="4939909" y="1194573"/>
            <a:ext cx="467988" cy="400111"/>
          </a:xfrm>
          <a:prstGeom prst="rect">
            <a:avLst/>
          </a:prstGeom>
        </p:spPr>
        <p:txBody>
          <a:bodyPr wrap="square">
            <a:spAutoFit/>
          </a:bodyPr>
          <a:lstStyle/>
          <a:p>
            <a:pPr algn="l" rtl="0"/>
            <a:r>
              <a:rPr lang="es" sz="1000" b="0" i="0" u="none">
                <a:solidFill>
                  <a:schemeClr val="bg1"/>
                </a:solidFill>
                <a:latin typeface="+mj-lt"/>
              </a:rPr>
              <a:t>64 %</a:t>
            </a:r>
          </a:p>
          <a:p>
            <a:pPr algn="l" rtl="0"/>
            <a:r>
              <a:rPr lang="es" sz="1000" b="0" i="0" u="none">
                <a:solidFill>
                  <a:schemeClr val="bg1"/>
                </a:solidFill>
                <a:latin typeface="+mj-lt"/>
              </a:rPr>
              <a:t>      </a:t>
            </a:r>
            <a:endParaRPr lang="es" sz="1000" dirty="0">
              <a:solidFill>
                <a:schemeClr val="bg1"/>
              </a:solidFill>
              <a:latin typeface="+mj-lt"/>
            </a:endParaRPr>
          </a:p>
        </p:txBody>
      </p:sp>
      <p:sp>
        <p:nvSpPr>
          <p:cNvPr id="416" name="Rectangle 415"/>
          <p:cNvSpPr/>
          <p:nvPr/>
        </p:nvSpPr>
        <p:spPr>
          <a:xfrm>
            <a:off x="4939909" y="1429055"/>
            <a:ext cx="467988" cy="400109"/>
          </a:xfrm>
          <a:prstGeom prst="rect">
            <a:avLst/>
          </a:prstGeom>
        </p:spPr>
        <p:txBody>
          <a:bodyPr wrap="square">
            <a:spAutoFit/>
          </a:bodyPr>
          <a:lstStyle/>
          <a:p>
            <a:pPr algn="l" rtl="0"/>
            <a:r>
              <a:rPr lang="es" sz="1000" b="0" i="0" u="none">
                <a:solidFill>
                  <a:schemeClr val="bg1"/>
                </a:solidFill>
                <a:latin typeface="+mj-lt"/>
              </a:rPr>
              <a:t>30 %</a:t>
            </a:r>
          </a:p>
          <a:p>
            <a:pPr algn="l" rtl="0"/>
            <a:r>
              <a:rPr lang="es" sz="1000" b="0" i="0" u="none">
                <a:solidFill>
                  <a:schemeClr val="bg1"/>
                </a:solidFill>
                <a:latin typeface="+mj-lt"/>
              </a:rPr>
              <a:t>      </a:t>
            </a:r>
            <a:endParaRPr lang="es" sz="1000" dirty="0">
              <a:solidFill>
                <a:schemeClr val="bg1"/>
              </a:solidFill>
              <a:latin typeface="+mj-lt"/>
            </a:endParaRPr>
          </a:p>
        </p:txBody>
      </p:sp>
      <p:sp>
        <p:nvSpPr>
          <p:cNvPr id="417" name="Rectangle 416"/>
          <p:cNvSpPr/>
          <p:nvPr/>
        </p:nvSpPr>
        <p:spPr>
          <a:xfrm>
            <a:off x="4939909" y="1673554"/>
            <a:ext cx="467988" cy="400111"/>
          </a:xfrm>
          <a:prstGeom prst="rect">
            <a:avLst/>
          </a:prstGeom>
        </p:spPr>
        <p:txBody>
          <a:bodyPr wrap="square">
            <a:spAutoFit/>
          </a:bodyPr>
          <a:lstStyle/>
          <a:p>
            <a:pPr algn="l" rtl="0"/>
            <a:r>
              <a:rPr lang="es" sz="1000" b="0" i="0" u="none">
                <a:solidFill>
                  <a:schemeClr val="bg1"/>
                </a:solidFill>
                <a:latin typeface="+mj-lt"/>
              </a:rPr>
              <a:t>54 %</a:t>
            </a:r>
          </a:p>
          <a:p>
            <a:pPr algn="l" rtl="0"/>
            <a:r>
              <a:rPr lang="es" sz="1000" b="0" i="0" u="none">
                <a:solidFill>
                  <a:schemeClr val="bg1"/>
                </a:solidFill>
                <a:latin typeface="+mj-lt"/>
              </a:rPr>
              <a:t>      </a:t>
            </a:r>
            <a:endParaRPr lang="es" sz="1000" dirty="0">
              <a:solidFill>
                <a:schemeClr val="bg1"/>
              </a:solidFill>
              <a:latin typeface="+mj-lt"/>
            </a:endParaRPr>
          </a:p>
        </p:txBody>
      </p:sp>
      <p:sp>
        <p:nvSpPr>
          <p:cNvPr id="418" name="Rectangle 417"/>
          <p:cNvSpPr/>
          <p:nvPr/>
        </p:nvSpPr>
        <p:spPr>
          <a:xfrm>
            <a:off x="4939909" y="950075"/>
            <a:ext cx="467988" cy="400111"/>
          </a:xfrm>
          <a:prstGeom prst="rect">
            <a:avLst/>
          </a:prstGeom>
        </p:spPr>
        <p:txBody>
          <a:bodyPr wrap="square">
            <a:spAutoFit/>
          </a:bodyPr>
          <a:lstStyle/>
          <a:p>
            <a:pPr algn="l" rtl="0"/>
            <a:r>
              <a:rPr lang="es" sz="1000" b="0" i="0" u="none">
                <a:solidFill>
                  <a:schemeClr val="bg1"/>
                </a:solidFill>
                <a:latin typeface="+mj-lt"/>
              </a:rPr>
              <a:t>51 %</a:t>
            </a:r>
          </a:p>
          <a:p>
            <a:pPr algn="l" rtl="0"/>
            <a:r>
              <a:rPr lang="es" sz="1000" b="0" i="0" u="none">
                <a:solidFill>
                  <a:schemeClr val="bg1"/>
                </a:solidFill>
                <a:latin typeface="+mj-lt"/>
              </a:rPr>
              <a:t>      </a:t>
            </a:r>
            <a:endParaRPr lang="es" sz="1000" dirty="0">
              <a:solidFill>
                <a:schemeClr val="bg1"/>
              </a:solidFill>
              <a:latin typeface="+mj-lt"/>
            </a:endParaRPr>
          </a:p>
        </p:txBody>
      </p:sp>
      <p:grpSp>
        <p:nvGrpSpPr>
          <p:cNvPr id="419" name="Group 418"/>
          <p:cNvGrpSpPr/>
          <p:nvPr/>
        </p:nvGrpSpPr>
        <p:grpSpPr>
          <a:xfrm>
            <a:off x="6214407" y="2337893"/>
            <a:ext cx="1152000" cy="1836000"/>
            <a:chOff x="6395062" y="2446548"/>
            <a:chExt cx="1206937" cy="1729364"/>
          </a:xfrm>
        </p:grpSpPr>
        <p:graphicFrame>
          <p:nvGraphicFramePr>
            <p:cNvPr id="420" name="Chart 419"/>
            <p:cNvGraphicFramePr/>
            <p:nvPr>
              <p:extLst>
                <p:ext uri="{D42A27DB-BD31-4B8C-83A1-F6EECF244321}">
                  <p14:modId xmlns:p14="http://schemas.microsoft.com/office/powerpoint/2010/main" val="1405285385"/>
                </p:ext>
              </p:extLst>
            </p:nvPr>
          </p:nvGraphicFramePr>
          <p:xfrm>
            <a:off x="6395062" y="2446548"/>
            <a:ext cx="1206937" cy="1729364"/>
          </p:xfrm>
          <a:graphic>
            <a:graphicData uri="http://schemas.openxmlformats.org/drawingml/2006/chart">
              <c:chart xmlns:c="http://schemas.openxmlformats.org/drawingml/2006/chart" xmlns:r="http://schemas.openxmlformats.org/officeDocument/2006/relationships" r:id="rId21"/>
            </a:graphicData>
          </a:graphic>
        </p:graphicFrame>
        <p:grpSp>
          <p:nvGrpSpPr>
            <p:cNvPr id="422" name="Group 421"/>
            <p:cNvGrpSpPr/>
            <p:nvPr/>
          </p:nvGrpSpPr>
          <p:grpSpPr>
            <a:xfrm>
              <a:off x="7006560" y="2898708"/>
              <a:ext cx="237616" cy="960145"/>
              <a:chOff x="7031349" y="2933889"/>
              <a:chExt cx="162368" cy="901000"/>
            </a:xfrm>
          </p:grpSpPr>
          <p:pic>
            <p:nvPicPr>
              <p:cNvPr id="425" name="Picture 424" descr="BALL.png"/>
              <p:cNvPicPr preferRelativeResize="0">
                <a:picLocks/>
              </p:cNvPicPr>
              <p:nvPr/>
            </p:nvPicPr>
            <p:blipFill>
              <a:blip r:embed="rId22" cstate="email"/>
              <a:stretch>
                <a:fillRect/>
              </a:stretch>
            </p:blipFill>
            <p:spPr>
              <a:xfrm>
                <a:off x="7031349" y="3668436"/>
                <a:ext cx="162368" cy="166453"/>
              </a:xfrm>
              <a:prstGeom prst="rect">
                <a:avLst/>
              </a:prstGeom>
            </p:spPr>
          </p:pic>
          <p:pic>
            <p:nvPicPr>
              <p:cNvPr id="426" name="Picture 425" descr="BALL.png"/>
              <p:cNvPicPr preferRelativeResize="0">
                <a:picLocks/>
              </p:cNvPicPr>
              <p:nvPr/>
            </p:nvPicPr>
            <p:blipFill>
              <a:blip r:embed="rId22" cstate="email"/>
              <a:stretch>
                <a:fillRect/>
              </a:stretch>
            </p:blipFill>
            <p:spPr>
              <a:xfrm>
                <a:off x="7031349" y="3496318"/>
                <a:ext cx="162368" cy="166453"/>
              </a:xfrm>
              <a:prstGeom prst="rect">
                <a:avLst/>
              </a:prstGeom>
            </p:spPr>
          </p:pic>
          <p:pic>
            <p:nvPicPr>
              <p:cNvPr id="427" name="Picture 426" descr="BALL.png"/>
              <p:cNvPicPr preferRelativeResize="0">
                <a:picLocks/>
              </p:cNvPicPr>
              <p:nvPr/>
            </p:nvPicPr>
            <p:blipFill>
              <a:blip r:embed="rId22" cstate="email"/>
              <a:stretch>
                <a:fillRect/>
              </a:stretch>
            </p:blipFill>
            <p:spPr>
              <a:xfrm>
                <a:off x="7031349" y="3324200"/>
                <a:ext cx="162368" cy="166453"/>
              </a:xfrm>
              <a:prstGeom prst="rect">
                <a:avLst/>
              </a:prstGeom>
            </p:spPr>
          </p:pic>
          <p:pic>
            <p:nvPicPr>
              <p:cNvPr id="428" name="Picture 427" descr="BALL.png"/>
              <p:cNvPicPr preferRelativeResize="0">
                <a:picLocks/>
              </p:cNvPicPr>
              <p:nvPr/>
            </p:nvPicPr>
            <p:blipFill>
              <a:blip r:embed="rId22" cstate="email"/>
              <a:stretch>
                <a:fillRect/>
              </a:stretch>
            </p:blipFill>
            <p:spPr>
              <a:xfrm>
                <a:off x="7031349" y="3152082"/>
                <a:ext cx="162368" cy="166453"/>
              </a:xfrm>
              <a:prstGeom prst="rect">
                <a:avLst/>
              </a:prstGeom>
            </p:spPr>
          </p:pic>
          <p:pic>
            <p:nvPicPr>
              <p:cNvPr id="429" name="Picture 428" descr="BALL.png"/>
              <p:cNvPicPr preferRelativeResize="0">
                <a:picLocks/>
              </p:cNvPicPr>
              <p:nvPr/>
            </p:nvPicPr>
            <p:blipFill>
              <a:blip r:embed="rId22" cstate="email"/>
              <a:stretch>
                <a:fillRect/>
              </a:stretch>
            </p:blipFill>
            <p:spPr>
              <a:xfrm>
                <a:off x="7031349" y="2979965"/>
                <a:ext cx="162368" cy="166453"/>
              </a:xfrm>
              <a:prstGeom prst="rect">
                <a:avLst/>
              </a:prstGeom>
            </p:spPr>
          </p:pic>
          <p:pic>
            <p:nvPicPr>
              <p:cNvPr id="430" name="Picture 429" descr="BALL.png"/>
              <p:cNvPicPr preferRelativeResize="0">
                <a:picLocks/>
              </p:cNvPicPr>
              <p:nvPr/>
            </p:nvPicPr>
            <p:blipFill rotWithShape="1">
              <a:blip r:embed="rId23" cstate="screen">
                <a:extLst>
                  <a:ext uri="{28A0092B-C50C-407E-A947-70E740481C1C}">
                    <a14:useLocalDpi xmlns:a14="http://schemas.microsoft.com/office/drawing/2010/main"/>
                  </a:ext>
                </a:extLst>
              </a:blip>
              <a:srcRect b="-4"/>
              <a:stretch/>
            </p:blipFill>
            <p:spPr>
              <a:xfrm>
                <a:off x="7031349" y="2933889"/>
                <a:ext cx="162368" cy="40411"/>
              </a:xfrm>
              <a:prstGeom prst="rect">
                <a:avLst/>
              </a:prstGeom>
            </p:spPr>
          </p:pic>
        </p:grpSp>
      </p:grpSp>
      <p:grpSp>
        <p:nvGrpSpPr>
          <p:cNvPr id="431" name="Group 430"/>
          <p:cNvGrpSpPr/>
          <p:nvPr/>
        </p:nvGrpSpPr>
        <p:grpSpPr>
          <a:xfrm>
            <a:off x="3208745" y="2415848"/>
            <a:ext cx="2503247" cy="1331602"/>
            <a:chOff x="3197317" y="2644448"/>
            <a:chExt cx="1189758" cy="1331602"/>
          </a:xfrm>
        </p:grpSpPr>
        <p:sp>
          <p:nvSpPr>
            <p:cNvPr id="432" name="Rectangle 431"/>
            <p:cNvSpPr/>
            <p:nvPr/>
          </p:nvSpPr>
          <p:spPr>
            <a:xfrm>
              <a:off x="3480230" y="2644448"/>
              <a:ext cx="906845" cy="1331602"/>
            </a:xfrm>
            <a:prstGeom prst="rect">
              <a:avLst/>
            </a:prstGeom>
            <a:solidFill>
              <a:srgbClr val="3BB54A">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rtl="0"/>
              <a:endParaRPr lang="es" sz="1050"/>
            </a:p>
          </p:txBody>
        </p:sp>
        <p:sp>
          <p:nvSpPr>
            <p:cNvPr id="441" name="Rectangle 440"/>
            <p:cNvSpPr/>
            <p:nvPr/>
          </p:nvSpPr>
          <p:spPr>
            <a:xfrm>
              <a:off x="3197317" y="2644448"/>
              <a:ext cx="277653" cy="1331602"/>
            </a:xfrm>
            <a:prstGeom prst="rect">
              <a:avLst/>
            </a:prstGeom>
            <a:solidFill>
              <a:schemeClr val="accent1">
                <a:lumMod val="60000"/>
                <a:lumOff val="40000"/>
                <a:alpha val="3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60070" rtl="0"/>
              <a:endParaRPr lang="es" sz="1050"/>
            </a:p>
          </p:txBody>
        </p:sp>
      </p:grpSp>
      <p:grpSp>
        <p:nvGrpSpPr>
          <p:cNvPr id="442" name="Group 441"/>
          <p:cNvGrpSpPr/>
          <p:nvPr/>
        </p:nvGrpSpPr>
        <p:grpSpPr>
          <a:xfrm>
            <a:off x="3265386" y="3726747"/>
            <a:ext cx="296793" cy="699055"/>
            <a:chOff x="3091179" y="3586731"/>
            <a:chExt cx="296793" cy="699055"/>
          </a:xfrm>
        </p:grpSpPr>
        <p:sp>
          <p:nvSpPr>
            <p:cNvPr id="443" name="TextBox 18"/>
            <p:cNvSpPr txBox="1"/>
            <p:nvPr/>
          </p:nvSpPr>
          <p:spPr>
            <a:xfrm rot="18308511">
              <a:off x="2945443" y="3769529"/>
              <a:ext cx="488707" cy="123111"/>
            </a:xfrm>
            <a:prstGeom prst="rect">
              <a:avLst/>
            </a:prstGeom>
            <a:noFill/>
          </p:spPr>
          <p:txBody>
            <a:bodyPr wrap="square" lIns="0" tIns="0" rIns="0" bIns="0" rtlCol="0">
              <a:spAutoFit/>
            </a:bodyPr>
            <a:lstStyle/>
            <a:p>
              <a:pPr algn="l" rtl="0"/>
              <a:r>
                <a:rPr lang="es" sz="800" b="0" i="0" u="none">
                  <a:solidFill>
                    <a:schemeClr val="bg1"/>
                  </a:solidFill>
                  <a:latin typeface="+mj-lt"/>
                </a:rPr>
                <a:t>EE.UU.</a:t>
              </a:r>
              <a:endParaRPr lang="es" sz="800" dirty="0">
                <a:solidFill>
                  <a:schemeClr val="bg1"/>
                </a:solidFill>
                <a:latin typeface="+mj-lt"/>
              </a:endParaRPr>
            </a:p>
          </p:txBody>
        </p:sp>
        <p:sp>
          <p:nvSpPr>
            <p:cNvPr id="444" name="Freeform 443"/>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rgbClr val="0E2231"/>
              </a:solidFill>
              <a:headEnd type="oval" w="med" len="med"/>
              <a:tailEnd type="oval" w="sm" len="sm"/>
            </a:ln>
          </p:spPr>
          <p:txBody>
            <a:bodyPr rtlCol="0" anchor="ctr"/>
            <a:lstStyle/>
            <a:p>
              <a:pPr algn="ctr" rtl="0"/>
              <a:endParaRPr lang="es" sz="2000"/>
            </a:p>
          </p:txBody>
        </p:sp>
        <p:pic>
          <p:nvPicPr>
            <p:cNvPr id="445" name="Picture 444"/>
            <p:cNvPicPr>
              <a:picLocks noChangeAspect="1"/>
            </p:cNvPicPr>
            <p:nvPr/>
          </p:nvPicPr>
          <p:blipFill>
            <a:blip r:embed="rId24"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grpSp>
        <p:nvGrpSpPr>
          <p:cNvPr id="446" name="Group 445"/>
          <p:cNvGrpSpPr/>
          <p:nvPr/>
        </p:nvGrpSpPr>
        <p:grpSpPr>
          <a:xfrm>
            <a:off x="3782832" y="3715317"/>
            <a:ext cx="401296" cy="710485"/>
            <a:chOff x="2986676" y="3575301"/>
            <a:chExt cx="401296" cy="710485"/>
          </a:xfrm>
        </p:grpSpPr>
        <p:sp>
          <p:nvSpPr>
            <p:cNvPr id="447" name="TextBox 18"/>
            <p:cNvSpPr txBox="1"/>
            <p:nvPr/>
          </p:nvSpPr>
          <p:spPr>
            <a:xfrm rot="18308511">
              <a:off x="2865433" y="3696544"/>
              <a:ext cx="488707" cy="246221"/>
            </a:xfrm>
            <a:prstGeom prst="rect">
              <a:avLst/>
            </a:prstGeom>
            <a:noFill/>
          </p:spPr>
          <p:txBody>
            <a:bodyPr wrap="square" lIns="0" tIns="0" rIns="0" bIns="0" rtlCol="0">
              <a:spAutoFit/>
            </a:bodyPr>
            <a:lstStyle/>
            <a:p>
              <a:pPr algn="l" rtl="0"/>
              <a:r>
                <a:rPr lang="es" sz="800" b="0" i="0" u="none">
                  <a:solidFill>
                    <a:schemeClr val="bg1"/>
                  </a:solidFill>
                  <a:latin typeface="+mj-lt"/>
                </a:rPr>
                <a:t>EE.UU. - HISPANOS</a:t>
              </a:r>
              <a:endParaRPr lang="es" sz="800" dirty="0">
                <a:solidFill>
                  <a:schemeClr val="bg1"/>
                </a:solidFill>
                <a:latin typeface="+mj-lt"/>
              </a:endParaRPr>
            </a:p>
          </p:txBody>
        </p:sp>
        <p:sp>
          <p:nvSpPr>
            <p:cNvPr id="448" name="Freeform 447"/>
            <p:cNvSpPr/>
            <p:nvPr/>
          </p:nvSpPr>
          <p:spPr>
            <a:xfrm>
              <a:off x="3091179" y="3662725"/>
              <a:ext cx="296793" cy="532085"/>
            </a:xfrm>
            <a:custGeom>
              <a:avLst/>
              <a:gdLst>
                <a:gd name="connsiteX0" fmla="*/ 106680 w 289560"/>
                <a:gd name="connsiteY0" fmla="*/ 436880 h 436880"/>
                <a:gd name="connsiteX1" fmla="*/ 0 w 289560"/>
                <a:gd name="connsiteY1" fmla="*/ 340360 h 436880"/>
                <a:gd name="connsiteX2" fmla="*/ 289560 w 289560"/>
                <a:gd name="connsiteY2" fmla="*/ 0 h 436880"/>
              </a:gdLst>
              <a:ahLst/>
              <a:cxnLst>
                <a:cxn ang="0">
                  <a:pos x="connsiteX0" y="connsiteY0"/>
                </a:cxn>
                <a:cxn ang="0">
                  <a:pos x="connsiteX1" y="connsiteY1"/>
                </a:cxn>
                <a:cxn ang="0">
                  <a:pos x="connsiteX2" y="connsiteY2"/>
                </a:cxn>
              </a:cxnLst>
              <a:rect l="l" t="t" r="r" b="b"/>
              <a:pathLst>
                <a:path w="289560" h="436880">
                  <a:moveTo>
                    <a:pt x="106680" y="436880"/>
                  </a:moveTo>
                  <a:lnTo>
                    <a:pt x="0" y="340360"/>
                  </a:lnTo>
                  <a:lnTo>
                    <a:pt x="289560" y="0"/>
                  </a:lnTo>
                </a:path>
              </a:pathLst>
            </a:custGeom>
            <a:noFill/>
            <a:ln w="6350">
              <a:solidFill>
                <a:schemeClr val="accent3"/>
              </a:solidFill>
              <a:headEnd type="oval" w="med" len="med"/>
              <a:tailEnd type="oval" w="sm" len="sm"/>
            </a:ln>
          </p:spPr>
          <p:txBody>
            <a:bodyPr rtlCol="0" anchor="ctr"/>
            <a:lstStyle/>
            <a:p>
              <a:pPr algn="ctr" rtl="0"/>
              <a:endParaRPr lang="es" sz="2000"/>
            </a:p>
          </p:txBody>
        </p:sp>
        <p:pic>
          <p:nvPicPr>
            <p:cNvPr id="449" name="Picture 448"/>
            <p:cNvPicPr>
              <a:picLocks noChangeAspect="1"/>
            </p:cNvPicPr>
            <p:nvPr/>
          </p:nvPicPr>
          <p:blipFill>
            <a:blip r:embed="rId24" cstate="screen">
              <a:extLst>
                <a:ext uri="{28A0092B-C50C-407E-A947-70E740481C1C}">
                  <a14:useLocalDpi xmlns:a14="http://schemas.microsoft.com/office/drawing/2010/main"/>
                </a:ext>
              </a:extLst>
            </a:blip>
            <a:stretch>
              <a:fillRect/>
            </a:stretch>
          </p:blipFill>
          <p:spPr>
            <a:xfrm>
              <a:off x="3106275" y="4105786"/>
              <a:ext cx="180000" cy="180000"/>
            </a:xfrm>
            <a:prstGeom prst="rect">
              <a:avLst/>
            </a:prstGeom>
          </p:spPr>
        </p:pic>
      </p:grpSp>
      <p:sp>
        <p:nvSpPr>
          <p:cNvPr id="450" name="Freeform 27"/>
          <p:cNvSpPr>
            <a:spLocks noChangeAspect="1"/>
          </p:cNvSpPr>
          <p:nvPr/>
        </p:nvSpPr>
        <p:spPr bwMode="auto">
          <a:xfrm>
            <a:off x="3344006" y="3111372"/>
            <a:ext cx="206731" cy="610211"/>
          </a:xfrm>
          <a:custGeom>
            <a:avLst/>
            <a:gdLst/>
            <a:ahLst/>
            <a:cxnLst>
              <a:cxn ang="0">
                <a:pos x="56" y="187"/>
              </a:cxn>
              <a:cxn ang="0">
                <a:pos x="45" y="189"/>
              </a:cxn>
              <a:cxn ang="0">
                <a:pos x="19" y="222"/>
              </a:cxn>
              <a:cxn ang="0">
                <a:pos x="11" y="246"/>
              </a:cxn>
              <a:cxn ang="0">
                <a:pos x="1" y="241"/>
              </a:cxn>
              <a:cxn ang="0">
                <a:pos x="7" y="219"/>
              </a:cxn>
              <a:cxn ang="0">
                <a:pos x="14" y="208"/>
              </a:cxn>
              <a:cxn ang="0">
                <a:pos x="19" y="194"/>
              </a:cxn>
              <a:cxn ang="0">
                <a:pos x="26" y="181"/>
              </a:cxn>
              <a:cxn ang="0">
                <a:pos x="43" y="140"/>
              </a:cxn>
              <a:cxn ang="0">
                <a:pos x="66" y="119"/>
              </a:cxn>
              <a:cxn ang="0">
                <a:pos x="62" y="92"/>
              </a:cxn>
              <a:cxn ang="0">
                <a:pos x="88" y="66"/>
              </a:cxn>
              <a:cxn ang="0">
                <a:pos x="103" y="67"/>
              </a:cxn>
              <a:cxn ang="0">
                <a:pos x="98" y="80"/>
              </a:cxn>
              <a:cxn ang="0">
                <a:pos x="96" y="86"/>
              </a:cxn>
              <a:cxn ang="0">
                <a:pos x="94" y="105"/>
              </a:cxn>
              <a:cxn ang="0">
                <a:pos x="101" y="108"/>
              </a:cxn>
              <a:cxn ang="0">
                <a:pos x="108" y="90"/>
              </a:cxn>
              <a:cxn ang="0">
                <a:pos x="126" y="41"/>
              </a:cxn>
              <a:cxn ang="0">
                <a:pos x="131" y="19"/>
              </a:cxn>
              <a:cxn ang="0">
                <a:pos x="138" y="5"/>
              </a:cxn>
              <a:cxn ang="0">
                <a:pos x="144" y="23"/>
              </a:cxn>
              <a:cxn ang="0">
                <a:pos x="136" y="65"/>
              </a:cxn>
              <a:cxn ang="0">
                <a:pos x="127" y="108"/>
              </a:cxn>
              <a:cxn ang="0">
                <a:pos x="123" y="180"/>
              </a:cxn>
              <a:cxn ang="0">
                <a:pos x="125" y="212"/>
              </a:cxn>
              <a:cxn ang="0">
                <a:pos x="119" y="230"/>
              </a:cxn>
              <a:cxn ang="0">
                <a:pos x="123" y="270"/>
              </a:cxn>
              <a:cxn ang="0">
                <a:pos x="124" y="317"/>
              </a:cxn>
              <a:cxn ang="0">
                <a:pos x="131" y="364"/>
              </a:cxn>
              <a:cxn ang="0">
                <a:pos x="137" y="400"/>
              </a:cxn>
              <a:cxn ang="0">
                <a:pos x="110" y="401"/>
              </a:cxn>
              <a:cxn ang="0">
                <a:pos x="104" y="380"/>
              </a:cxn>
              <a:cxn ang="0">
                <a:pos x="99" y="344"/>
              </a:cxn>
              <a:cxn ang="0">
                <a:pos x="90" y="291"/>
              </a:cxn>
              <a:cxn ang="0">
                <a:pos x="86" y="270"/>
              </a:cxn>
              <a:cxn ang="0">
                <a:pos x="79" y="304"/>
              </a:cxn>
              <a:cxn ang="0">
                <a:pos x="76" y="323"/>
              </a:cxn>
              <a:cxn ang="0">
                <a:pos x="69" y="352"/>
              </a:cxn>
              <a:cxn ang="0">
                <a:pos x="67" y="389"/>
              </a:cxn>
              <a:cxn ang="0">
                <a:pos x="58" y="403"/>
              </a:cxn>
              <a:cxn ang="0">
                <a:pos x="36" y="398"/>
              </a:cxn>
              <a:cxn ang="0">
                <a:pos x="40" y="385"/>
              </a:cxn>
              <a:cxn ang="0">
                <a:pos x="44" y="350"/>
              </a:cxn>
              <a:cxn ang="0">
                <a:pos x="49" y="310"/>
              </a:cxn>
              <a:cxn ang="0">
                <a:pos x="49" y="240"/>
              </a:cxn>
              <a:cxn ang="0">
                <a:pos x="52" y="209"/>
              </a:cxn>
            </a:cxnLst>
            <a:rect l="0" t="0" r="r" b="b"/>
            <a:pathLst>
              <a:path w="146" h="412">
                <a:moveTo>
                  <a:pt x="52" y="209"/>
                </a:moveTo>
                <a:cubicBezTo>
                  <a:pt x="52" y="205"/>
                  <a:pt x="52" y="203"/>
                  <a:pt x="55" y="200"/>
                </a:cubicBezTo>
                <a:cubicBezTo>
                  <a:pt x="56" y="198"/>
                  <a:pt x="57" y="198"/>
                  <a:pt x="56" y="196"/>
                </a:cubicBezTo>
                <a:cubicBezTo>
                  <a:pt x="55" y="193"/>
                  <a:pt x="55" y="190"/>
                  <a:pt x="56" y="187"/>
                </a:cubicBezTo>
                <a:cubicBezTo>
                  <a:pt x="54" y="183"/>
                  <a:pt x="53" y="181"/>
                  <a:pt x="54" y="176"/>
                </a:cubicBezTo>
                <a:cubicBezTo>
                  <a:pt x="54" y="172"/>
                  <a:pt x="55" y="170"/>
                  <a:pt x="53" y="175"/>
                </a:cubicBezTo>
                <a:cubicBezTo>
                  <a:pt x="51" y="180"/>
                  <a:pt x="48" y="185"/>
                  <a:pt x="46" y="188"/>
                </a:cubicBezTo>
                <a:cubicBezTo>
                  <a:pt x="45" y="189"/>
                  <a:pt x="45" y="189"/>
                  <a:pt x="45" y="189"/>
                </a:cubicBezTo>
                <a:cubicBezTo>
                  <a:pt x="45" y="192"/>
                  <a:pt x="44" y="193"/>
                  <a:pt x="42" y="195"/>
                </a:cubicBezTo>
                <a:cubicBezTo>
                  <a:pt x="40" y="201"/>
                  <a:pt x="36" y="206"/>
                  <a:pt x="31" y="210"/>
                </a:cubicBezTo>
                <a:cubicBezTo>
                  <a:pt x="26" y="216"/>
                  <a:pt x="28" y="219"/>
                  <a:pt x="21" y="222"/>
                </a:cubicBezTo>
                <a:cubicBezTo>
                  <a:pt x="19" y="222"/>
                  <a:pt x="19" y="222"/>
                  <a:pt x="19" y="222"/>
                </a:cubicBezTo>
                <a:cubicBezTo>
                  <a:pt x="19" y="224"/>
                  <a:pt x="18" y="225"/>
                  <a:pt x="17" y="226"/>
                </a:cubicBezTo>
                <a:cubicBezTo>
                  <a:pt x="17" y="228"/>
                  <a:pt x="17" y="229"/>
                  <a:pt x="15" y="230"/>
                </a:cubicBezTo>
                <a:cubicBezTo>
                  <a:pt x="16" y="238"/>
                  <a:pt x="13" y="235"/>
                  <a:pt x="12" y="239"/>
                </a:cubicBezTo>
                <a:cubicBezTo>
                  <a:pt x="12" y="242"/>
                  <a:pt x="12" y="244"/>
                  <a:pt x="11" y="246"/>
                </a:cubicBezTo>
                <a:cubicBezTo>
                  <a:pt x="14" y="246"/>
                  <a:pt x="16" y="246"/>
                  <a:pt x="14" y="249"/>
                </a:cubicBezTo>
                <a:cubicBezTo>
                  <a:pt x="11" y="250"/>
                  <a:pt x="10" y="250"/>
                  <a:pt x="7" y="250"/>
                </a:cubicBezTo>
                <a:cubicBezTo>
                  <a:pt x="5" y="250"/>
                  <a:pt x="3" y="249"/>
                  <a:pt x="3" y="248"/>
                </a:cubicBezTo>
                <a:cubicBezTo>
                  <a:pt x="1" y="246"/>
                  <a:pt x="1" y="244"/>
                  <a:pt x="1" y="241"/>
                </a:cubicBezTo>
                <a:cubicBezTo>
                  <a:pt x="1" y="238"/>
                  <a:pt x="0" y="238"/>
                  <a:pt x="2" y="235"/>
                </a:cubicBezTo>
                <a:cubicBezTo>
                  <a:pt x="3" y="233"/>
                  <a:pt x="2" y="233"/>
                  <a:pt x="2" y="231"/>
                </a:cubicBezTo>
                <a:cubicBezTo>
                  <a:pt x="4" y="229"/>
                  <a:pt x="4" y="227"/>
                  <a:pt x="5" y="224"/>
                </a:cubicBezTo>
                <a:cubicBezTo>
                  <a:pt x="5" y="218"/>
                  <a:pt x="7" y="221"/>
                  <a:pt x="7" y="219"/>
                </a:cubicBezTo>
                <a:cubicBezTo>
                  <a:pt x="8" y="217"/>
                  <a:pt x="7" y="217"/>
                  <a:pt x="9" y="215"/>
                </a:cubicBezTo>
                <a:cubicBezTo>
                  <a:pt x="10" y="214"/>
                  <a:pt x="10" y="214"/>
                  <a:pt x="10" y="214"/>
                </a:cubicBezTo>
                <a:cubicBezTo>
                  <a:pt x="10" y="213"/>
                  <a:pt x="10" y="212"/>
                  <a:pt x="11" y="211"/>
                </a:cubicBezTo>
                <a:cubicBezTo>
                  <a:pt x="11" y="209"/>
                  <a:pt x="11" y="209"/>
                  <a:pt x="14" y="208"/>
                </a:cubicBezTo>
                <a:cubicBezTo>
                  <a:pt x="13" y="207"/>
                  <a:pt x="13" y="207"/>
                  <a:pt x="14" y="206"/>
                </a:cubicBezTo>
                <a:cubicBezTo>
                  <a:pt x="14" y="205"/>
                  <a:pt x="15" y="204"/>
                  <a:pt x="16" y="203"/>
                </a:cubicBezTo>
                <a:cubicBezTo>
                  <a:pt x="16" y="201"/>
                  <a:pt x="17" y="199"/>
                  <a:pt x="18" y="197"/>
                </a:cubicBezTo>
                <a:cubicBezTo>
                  <a:pt x="18" y="196"/>
                  <a:pt x="19" y="195"/>
                  <a:pt x="19" y="194"/>
                </a:cubicBezTo>
                <a:cubicBezTo>
                  <a:pt x="19" y="192"/>
                  <a:pt x="20" y="192"/>
                  <a:pt x="21" y="190"/>
                </a:cubicBezTo>
                <a:cubicBezTo>
                  <a:pt x="22" y="188"/>
                  <a:pt x="22" y="188"/>
                  <a:pt x="22" y="188"/>
                </a:cubicBezTo>
                <a:cubicBezTo>
                  <a:pt x="22" y="187"/>
                  <a:pt x="22" y="186"/>
                  <a:pt x="24" y="185"/>
                </a:cubicBezTo>
                <a:cubicBezTo>
                  <a:pt x="25" y="182"/>
                  <a:pt x="23" y="182"/>
                  <a:pt x="26" y="181"/>
                </a:cubicBezTo>
                <a:cubicBezTo>
                  <a:pt x="28" y="172"/>
                  <a:pt x="30" y="175"/>
                  <a:pt x="31" y="171"/>
                </a:cubicBezTo>
                <a:cubicBezTo>
                  <a:pt x="31" y="169"/>
                  <a:pt x="32" y="167"/>
                  <a:pt x="33" y="165"/>
                </a:cubicBezTo>
                <a:cubicBezTo>
                  <a:pt x="35" y="156"/>
                  <a:pt x="38" y="155"/>
                  <a:pt x="39" y="150"/>
                </a:cubicBezTo>
                <a:cubicBezTo>
                  <a:pt x="40" y="146"/>
                  <a:pt x="40" y="144"/>
                  <a:pt x="43" y="140"/>
                </a:cubicBezTo>
                <a:cubicBezTo>
                  <a:pt x="43" y="138"/>
                  <a:pt x="44" y="136"/>
                  <a:pt x="46" y="134"/>
                </a:cubicBezTo>
                <a:cubicBezTo>
                  <a:pt x="47" y="132"/>
                  <a:pt x="47" y="131"/>
                  <a:pt x="50" y="130"/>
                </a:cubicBezTo>
                <a:cubicBezTo>
                  <a:pt x="53" y="129"/>
                  <a:pt x="55" y="128"/>
                  <a:pt x="59" y="127"/>
                </a:cubicBezTo>
                <a:cubicBezTo>
                  <a:pt x="65" y="125"/>
                  <a:pt x="66" y="125"/>
                  <a:pt x="66" y="119"/>
                </a:cubicBezTo>
                <a:cubicBezTo>
                  <a:pt x="60" y="114"/>
                  <a:pt x="65" y="112"/>
                  <a:pt x="69" y="112"/>
                </a:cubicBezTo>
                <a:cubicBezTo>
                  <a:pt x="68" y="111"/>
                  <a:pt x="67" y="108"/>
                  <a:pt x="66" y="106"/>
                </a:cubicBezTo>
                <a:cubicBezTo>
                  <a:pt x="64" y="107"/>
                  <a:pt x="64" y="105"/>
                  <a:pt x="64" y="103"/>
                </a:cubicBezTo>
                <a:cubicBezTo>
                  <a:pt x="64" y="100"/>
                  <a:pt x="62" y="100"/>
                  <a:pt x="62" y="92"/>
                </a:cubicBezTo>
                <a:cubicBezTo>
                  <a:pt x="63" y="85"/>
                  <a:pt x="64" y="80"/>
                  <a:pt x="67" y="77"/>
                </a:cubicBezTo>
                <a:cubicBezTo>
                  <a:pt x="72" y="72"/>
                  <a:pt x="72" y="74"/>
                  <a:pt x="74" y="72"/>
                </a:cubicBezTo>
                <a:cubicBezTo>
                  <a:pt x="77" y="69"/>
                  <a:pt x="78" y="64"/>
                  <a:pt x="82" y="66"/>
                </a:cubicBezTo>
                <a:cubicBezTo>
                  <a:pt x="86" y="64"/>
                  <a:pt x="85" y="66"/>
                  <a:pt x="88" y="66"/>
                </a:cubicBezTo>
                <a:cubicBezTo>
                  <a:pt x="94" y="64"/>
                  <a:pt x="93" y="68"/>
                  <a:pt x="94" y="67"/>
                </a:cubicBezTo>
                <a:cubicBezTo>
                  <a:pt x="96" y="67"/>
                  <a:pt x="93" y="65"/>
                  <a:pt x="98" y="65"/>
                </a:cubicBezTo>
                <a:cubicBezTo>
                  <a:pt x="98" y="63"/>
                  <a:pt x="99" y="63"/>
                  <a:pt x="100" y="65"/>
                </a:cubicBezTo>
                <a:cubicBezTo>
                  <a:pt x="100" y="66"/>
                  <a:pt x="102" y="63"/>
                  <a:pt x="103" y="67"/>
                </a:cubicBezTo>
                <a:cubicBezTo>
                  <a:pt x="105" y="68"/>
                  <a:pt x="105" y="68"/>
                  <a:pt x="105" y="70"/>
                </a:cubicBezTo>
                <a:cubicBezTo>
                  <a:pt x="105" y="71"/>
                  <a:pt x="105" y="73"/>
                  <a:pt x="105" y="74"/>
                </a:cubicBezTo>
                <a:cubicBezTo>
                  <a:pt x="104" y="75"/>
                  <a:pt x="103" y="78"/>
                  <a:pt x="100" y="78"/>
                </a:cubicBezTo>
                <a:cubicBezTo>
                  <a:pt x="99" y="78"/>
                  <a:pt x="101" y="80"/>
                  <a:pt x="98" y="80"/>
                </a:cubicBezTo>
                <a:cubicBezTo>
                  <a:pt x="98" y="77"/>
                  <a:pt x="96" y="80"/>
                  <a:pt x="96" y="79"/>
                </a:cubicBezTo>
                <a:cubicBezTo>
                  <a:pt x="95" y="78"/>
                  <a:pt x="94" y="77"/>
                  <a:pt x="95" y="77"/>
                </a:cubicBezTo>
                <a:cubicBezTo>
                  <a:pt x="95" y="76"/>
                  <a:pt x="93" y="77"/>
                  <a:pt x="92" y="76"/>
                </a:cubicBezTo>
                <a:cubicBezTo>
                  <a:pt x="92" y="76"/>
                  <a:pt x="95" y="80"/>
                  <a:pt x="96" y="86"/>
                </a:cubicBezTo>
                <a:cubicBezTo>
                  <a:pt x="97" y="88"/>
                  <a:pt x="97" y="90"/>
                  <a:pt x="96" y="92"/>
                </a:cubicBezTo>
                <a:cubicBezTo>
                  <a:pt x="97" y="93"/>
                  <a:pt x="97" y="94"/>
                  <a:pt x="97" y="96"/>
                </a:cubicBezTo>
                <a:cubicBezTo>
                  <a:pt x="97" y="97"/>
                  <a:pt x="96" y="98"/>
                  <a:pt x="96" y="99"/>
                </a:cubicBezTo>
                <a:cubicBezTo>
                  <a:pt x="95" y="101"/>
                  <a:pt x="95" y="104"/>
                  <a:pt x="94" y="105"/>
                </a:cubicBezTo>
                <a:cubicBezTo>
                  <a:pt x="93" y="106"/>
                  <a:pt x="92" y="103"/>
                  <a:pt x="92" y="106"/>
                </a:cubicBezTo>
                <a:cubicBezTo>
                  <a:pt x="93" y="109"/>
                  <a:pt x="97" y="106"/>
                  <a:pt x="94" y="111"/>
                </a:cubicBezTo>
                <a:cubicBezTo>
                  <a:pt x="94" y="115"/>
                  <a:pt x="96" y="109"/>
                  <a:pt x="98" y="111"/>
                </a:cubicBezTo>
                <a:cubicBezTo>
                  <a:pt x="99" y="108"/>
                  <a:pt x="99" y="108"/>
                  <a:pt x="101" y="108"/>
                </a:cubicBezTo>
                <a:cubicBezTo>
                  <a:pt x="102" y="106"/>
                  <a:pt x="102" y="105"/>
                  <a:pt x="104" y="104"/>
                </a:cubicBezTo>
                <a:cubicBezTo>
                  <a:pt x="104" y="102"/>
                  <a:pt x="105" y="102"/>
                  <a:pt x="107" y="100"/>
                </a:cubicBezTo>
                <a:cubicBezTo>
                  <a:pt x="107" y="93"/>
                  <a:pt x="109" y="97"/>
                  <a:pt x="109" y="95"/>
                </a:cubicBezTo>
                <a:cubicBezTo>
                  <a:pt x="109" y="92"/>
                  <a:pt x="108" y="91"/>
                  <a:pt x="108" y="90"/>
                </a:cubicBezTo>
                <a:cubicBezTo>
                  <a:pt x="108" y="87"/>
                  <a:pt x="110" y="86"/>
                  <a:pt x="111" y="82"/>
                </a:cubicBezTo>
                <a:cubicBezTo>
                  <a:pt x="113" y="77"/>
                  <a:pt x="115" y="72"/>
                  <a:pt x="117" y="66"/>
                </a:cubicBezTo>
                <a:cubicBezTo>
                  <a:pt x="119" y="59"/>
                  <a:pt x="121" y="53"/>
                  <a:pt x="124" y="46"/>
                </a:cubicBezTo>
                <a:cubicBezTo>
                  <a:pt x="124" y="44"/>
                  <a:pt x="125" y="43"/>
                  <a:pt x="126" y="41"/>
                </a:cubicBezTo>
                <a:cubicBezTo>
                  <a:pt x="126" y="39"/>
                  <a:pt x="126" y="38"/>
                  <a:pt x="127" y="36"/>
                </a:cubicBezTo>
                <a:cubicBezTo>
                  <a:pt x="127" y="34"/>
                  <a:pt x="127" y="33"/>
                  <a:pt x="129" y="30"/>
                </a:cubicBezTo>
                <a:cubicBezTo>
                  <a:pt x="130" y="27"/>
                  <a:pt x="130" y="26"/>
                  <a:pt x="129" y="23"/>
                </a:cubicBezTo>
                <a:cubicBezTo>
                  <a:pt x="129" y="21"/>
                  <a:pt x="129" y="19"/>
                  <a:pt x="131" y="19"/>
                </a:cubicBezTo>
                <a:cubicBezTo>
                  <a:pt x="130" y="16"/>
                  <a:pt x="126" y="14"/>
                  <a:pt x="128" y="11"/>
                </a:cubicBezTo>
                <a:cubicBezTo>
                  <a:pt x="128" y="9"/>
                  <a:pt x="131" y="0"/>
                  <a:pt x="134" y="3"/>
                </a:cubicBezTo>
                <a:cubicBezTo>
                  <a:pt x="135" y="3"/>
                  <a:pt x="137" y="3"/>
                  <a:pt x="136" y="4"/>
                </a:cubicBezTo>
                <a:cubicBezTo>
                  <a:pt x="137" y="4"/>
                  <a:pt x="137" y="4"/>
                  <a:pt x="138" y="5"/>
                </a:cubicBezTo>
                <a:cubicBezTo>
                  <a:pt x="140" y="5"/>
                  <a:pt x="141" y="6"/>
                  <a:pt x="142" y="7"/>
                </a:cubicBezTo>
                <a:cubicBezTo>
                  <a:pt x="145" y="7"/>
                  <a:pt x="145" y="9"/>
                  <a:pt x="145" y="11"/>
                </a:cubicBezTo>
                <a:cubicBezTo>
                  <a:pt x="146" y="14"/>
                  <a:pt x="146" y="16"/>
                  <a:pt x="144" y="19"/>
                </a:cubicBezTo>
                <a:cubicBezTo>
                  <a:pt x="144" y="23"/>
                  <a:pt x="146" y="21"/>
                  <a:pt x="144" y="23"/>
                </a:cubicBezTo>
                <a:cubicBezTo>
                  <a:pt x="141" y="29"/>
                  <a:pt x="143" y="29"/>
                  <a:pt x="141" y="33"/>
                </a:cubicBezTo>
                <a:cubicBezTo>
                  <a:pt x="142" y="35"/>
                  <a:pt x="141" y="38"/>
                  <a:pt x="141" y="41"/>
                </a:cubicBezTo>
                <a:cubicBezTo>
                  <a:pt x="140" y="44"/>
                  <a:pt x="139" y="46"/>
                  <a:pt x="139" y="49"/>
                </a:cubicBezTo>
                <a:cubicBezTo>
                  <a:pt x="138" y="54"/>
                  <a:pt x="137" y="60"/>
                  <a:pt x="136" y="65"/>
                </a:cubicBezTo>
                <a:cubicBezTo>
                  <a:pt x="135" y="67"/>
                  <a:pt x="135" y="68"/>
                  <a:pt x="134" y="70"/>
                </a:cubicBezTo>
                <a:cubicBezTo>
                  <a:pt x="134" y="73"/>
                  <a:pt x="136" y="73"/>
                  <a:pt x="134" y="79"/>
                </a:cubicBezTo>
                <a:cubicBezTo>
                  <a:pt x="135" y="85"/>
                  <a:pt x="133" y="88"/>
                  <a:pt x="131" y="93"/>
                </a:cubicBezTo>
                <a:cubicBezTo>
                  <a:pt x="128" y="98"/>
                  <a:pt x="128" y="102"/>
                  <a:pt x="127" y="108"/>
                </a:cubicBezTo>
                <a:cubicBezTo>
                  <a:pt x="127" y="112"/>
                  <a:pt x="126" y="115"/>
                  <a:pt x="124" y="119"/>
                </a:cubicBezTo>
                <a:cubicBezTo>
                  <a:pt x="124" y="122"/>
                  <a:pt x="123" y="125"/>
                  <a:pt x="122" y="128"/>
                </a:cubicBezTo>
                <a:cubicBezTo>
                  <a:pt x="120" y="137"/>
                  <a:pt x="123" y="141"/>
                  <a:pt x="121" y="156"/>
                </a:cubicBezTo>
                <a:cubicBezTo>
                  <a:pt x="120" y="165"/>
                  <a:pt x="121" y="172"/>
                  <a:pt x="123" y="180"/>
                </a:cubicBezTo>
                <a:cubicBezTo>
                  <a:pt x="125" y="188"/>
                  <a:pt x="125" y="188"/>
                  <a:pt x="125" y="188"/>
                </a:cubicBezTo>
                <a:cubicBezTo>
                  <a:pt x="126" y="191"/>
                  <a:pt x="127" y="194"/>
                  <a:pt x="127" y="197"/>
                </a:cubicBezTo>
                <a:cubicBezTo>
                  <a:pt x="129" y="200"/>
                  <a:pt x="130" y="203"/>
                  <a:pt x="131" y="206"/>
                </a:cubicBezTo>
                <a:cubicBezTo>
                  <a:pt x="132" y="209"/>
                  <a:pt x="128" y="210"/>
                  <a:pt x="125" y="212"/>
                </a:cubicBezTo>
                <a:cubicBezTo>
                  <a:pt x="121" y="213"/>
                  <a:pt x="118" y="214"/>
                  <a:pt x="115" y="215"/>
                </a:cubicBezTo>
                <a:cubicBezTo>
                  <a:pt x="114" y="218"/>
                  <a:pt x="115" y="219"/>
                  <a:pt x="116" y="221"/>
                </a:cubicBezTo>
                <a:cubicBezTo>
                  <a:pt x="116" y="222"/>
                  <a:pt x="116" y="223"/>
                  <a:pt x="116" y="224"/>
                </a:cubicBezTo>
                <a:cubicBezTo>
                  <a:pt x="119" y="226"/>
                  <a:pt x="119" y="226"/>
                  <a:pt x="119" y="230"/>
                </a:cubicBezTo>
                <a:cubicBezTo>
                  <a:pt x="120" y="234"/>
                  <a:pt x="122" y="238"/>
                  <a:pt x="121" y="243"/>
                </a:cubicBezTo>
                <a:cubicBezTo>
                  <a:pt x="121" y="246"/>
                  <a:pt x="122" y="246"/>
                  <a:pt x="122" y="248"/>
                </a:cubicBezTo>
                <a:cubicBezTo>
                  <a:pt x="124" y="254"/>
                  <a:pt x="124" y="257"/>
                  <a:pt x="122" y="265"/>
                </a:cubicBezTo>
                <a:cubicBezTo>
                  <a:pt x="122" y="267"/>
                  <a:pt x="123" y="268"/>
                  <a:pt x="123" y="270"/>
                </a:cubicBezTo>
                <a:cubicBezTo>
                  <a:pt x="122" y="274"/>
                  <a:pt x="124" y="275"/>
                  <a:pt x="124" y="291"/>
                </a:cubicBezTo>
                <a:cubicBezTo>
                  <a:pt x="125" y="299"/>
                  <a:pt x="125" y="299"/>
                  <a:pt x="125" y="299"/>
                </a:cubicBezTo>
                <a:cubicBezTo>
                  <a:pt x="125" y="302"/>
                  <a:pt x="125" y="305"/>
                  <a:pt x="125" y="307"/>
                </a:cubicBezTo>
                <a:cubicBezTo>
                  <a:pt x="125" y="311"/>
                  <a:pt x="124" y="314"/>
                  <a:pt x="124" y="317"/>
                </a:cubicBezTo>
                <a:cubicBezTo>
                  <a:pt x="125" y="320"/>
                  <a:pt x="125" y="324"/>
                  <a:pt x="126" y="327"/>
                </a:cubicBezTo>
                <a:cubicBezTo>
                  <a:pt x="127" y="330"/>
                  <a:pt x="128" y="333"/>
                  <a:pt x="128" y="337"/>
                </a:cubicBezTo>
                <a:cubicBezTo>
                  <a:pt x="130" y="344"/>
                  <a:pt x="130" y="350"/>
                  <a:pt x="130" y="358"/>
                </a:cubicBezTo>
                <a:cubicBezTo>
                  <a:pt x="131" y="360"/>
                  <a:pt x="131" y="362"/>
                  <a:pt x="131" y="364"/>
                </a:cubicBezTo>
                <a:cubicBezTo>
                  <a:pt x="133" y="368"/>
                  <a:pt x="134" y="373"/>
                  <a:pt x="134" y="378"/>
                </a:cubicBezTo>
                <a:cubicBezTo>
                  <a:pt x="134" y="380"/>
                  <a:pt x="134" y="382"/>
                  <a:pt x="133" y="384"/>
                </a:cubicBezTo>
                <a:cubicBezTo>
                  <a:pt x="133" y="387"/>
                  <a:pt x="131" y="387"/>
                  <a:pt x="132" y="390"/>
                </a:cubicBezTo>
                <a:cubicBezTo>
                  <a:pt x="135" y="398"/>
                  <a:pt x="136" y="397"/>
                  <a:pt x="137" y="400"/>
                </a:cubicBezTo>
                <a:cubicBezTo>
                  <a:pt x="140" y="402"/>
                  <a:pt x="143" y="403"/>
                  <a:pt x="142" y="407"/>
                </a:cubicBezTo>
                <a:cubicBezTo>
                  <a:pt x="141" y="411"/>
                  <a:pt x="138" y="412"/>
                  <a:pt x="134" y="412"/>
                </a:cubicBezTo>
                <a:cubicBezTo>
                  <a:pt x="127" y="412"/>
                  <a:pt x="121" y="408"/>
                  <a:pt x="118" y="404"/>
                </a:cubicBezTo>
                <a:cubicBezTo>
                  <a:pt x="116" y="404"/>
                  <a:pt x="108" y="404"/>
                  <a:pt x="110" y="401"/>
                </a:cubicBezTo>
                <a:cubicBezTo>
                  <a:pt x="108" y="400"/>
                  <a:pt x="108" y="400"/>
                  <a:pt x="108" y="398"/>
                </a:cubicBezTo>
                <a:cubicBezTo>
                  <a:pt x="107" y="396"/>
                  <a:pt x="106" y="396"/>
                  <a:pt x="107" y="394"/>
                </a:cubicBezTo>
                <a:cubicBezTo>
                  <a:pt x="106" y="392"/>
                  <a:pt x="106" y="392"/>
                  <a:pt x="106" y="392"/>
                </a:cubicBezTo>
                <a:cubicBezTo>
                  <a:pt x="105" y="389"/>
                  <a:pt x="104" y="384"/>
                  <a:pt x="104" y="380"/>
                </a:cubicBezTo>
                <a:cubicBezTo>
                  <a:pt x="104" y="379"/>
                  <a:pt x="105" y="377"/>
                  <a:pt x="104" y="376"/>
                </a:cubicBezTo>
                <a:cubicBezTo>
                  <a:pt x="100" y="375"/>
                  <a:pt x="102" y="374"/>
                  <a:pt x="101" y="371"/>
                </a:cubicBezTo>
                <a:cubicBezTo>
                  <a:pt x="100" y="368"/>
                  <a:pt x="99" y="365"/>
                  <a:pt x="99" y="362"/>
                </a:cubicBezTo>
                <a:cubicBezTo>
                  <a:pt x="99" y="356"/>
                  <a:pt x="98" y="350"/>
                  <a:pt x="99" y="344"/>
                </a:cubicBezTo>
                <a:cubicBezTo>
                  <a:pt x="99" y="340"/>
                  <a:pt x="98" y="336"/>
                  <a:pt x="99" y="332"/>
                </a:cubicBezTo>
                <a:cubicBezTo>
                  <a:pt x="98" y="328"/>
                  <a:pt x="97" y="324"/>
                  <a:pt x="97" y="320"/>
                </a:cubicBezTo>
                <a:cubicBezTo>
                  <a:pt x="94" y="313"/>
                  <a:pt x="93" y="307"/>
                  <a:pt x="92" y="300"/>
                </a:cubicBezTo>
                <a:cubicBezTo>
                  <a:pt x="90" y="297"/>
                  <a:pt x="90" y="295"/>
                  <a:pt x="90" y="291"/>
                </a:cubicBezTo>
                <a:cubicBezTo>
                  <a:pt x="89" y="285"/>
                  <a:pt x="89" y="285"/>
                  <a:pt x="89" y="285"/>
                </a:cubicBezTo>
                <a:cubicBezTo>
                  <a:pt x="88" y="280"/>
                  <a:pt x="88" y="280"/>
                  <a:pt x="88" y="280"/>
                </a:cubicBezTo>
                <a:cubicBezTo>
                  <a:pt x="87" y="279"/>
                  <a:pt x="87" y="278"/>
                  <a:pt x="87" y="276"/>
                </a:cubicBezTo>
                <a:cubicBezTo>
                  <a:pt x="84" y="271"/>
                  <a:pt x="87" y="270"/>
                  <a:pt x="86" y="270"/>
                </a:cubicBezTo>
                <a:cubicBezTo>
                  <a:pt x="86" y="270"/>
                  <a:pt x="85" y="270"/>
                  <a:pt x="84" y="272"/>
                </a:cubicBezTo>
                <a:cubicBezTo>
                  <a:pt x="84" y="276"/>
                  <a:pt x="84" y="283"/>
                  <a:pt x="82" y="289"/>
                </a:cubicBezTo>
                <a:cubicBezTo>
                  <a:pt x="82" y="291"/>
                  <a:pt x="81" y="292"/>
                  <a:pt x="81" y="293"/>
                </a:cubicBezTo>
                <a:cubicBezTo>
                  <a:pt x="80" y="297"/>
                  <a:pt x="80" y="301"/>
                  <a:pt x="79" y="304"/>
                </a:cubicBezTo>
                <a:cubicBezTo>
                  <a:pt x="79" y="306"/>
                  <a:pt x="79" y="307"/>
                  <a:pt x="78" y="309"/>
                </a:cubicBezTo>
                <a:cubicBezTo>
                  <a:pt x="78" y="312"/>
                  <a:pt x="78" y="313"/>
                  <a:pt x="77" y="316"/>
                </a:cubicBezTo>
                <a:cubicBezTo>
                  <a:pt x="77" y="318"/>
                  <a:pt x="77" y="319"/>
                  <a:pt x="76" y="321"/>
                </a:cubicBezTo>
                <a:cubicBezTo>
                  <a:pt x="76" y="323"/>
                  <a:pt x="76" y="323"/>
                  <a:pt x="76" y="323"/>
                </a:cubicBezTo>
                <a:cubicBezTo>
                  <a:pt x="76" y="325"/>
                  <a:pt x="75" y="326"/>
                  <a:pt x="74" y="328"/>
                </a:cubicBezTo>
                <a:cubicBezTo>
                  <a:pt x="74" y="330"/>
                  <a:pt x="74" y="331"/>
                  <a:pt x="73" y="333"/>
                </a:cubicBezTo>
                <a:cubicBezTo>
                  <a:pt x="73" y="337"/>
                  <a:pt x="72" y="340"/>
                  <a:pt x="71" y="343"/>
                </a:cubicBezTo>
                <a:cubicBezTo>
                  <a:pt x="71" y="346"/>
                  <a:pt x="71" y="349"/>
                  <a:pt x="69" y="352"/>
                </a:cubicBezTo>
                <a:cubicBezTo>
                  <a:pt x="70" y="357"/>
                  <a:pt x="68" y="358"/>
                  <a:pt x="67" y="360"/>
                </a:cubicBezTo>
                <a:cubicBezTo>
                  <a:pt x="67" y="364"/>
                  <a:pt x="66" y="366"/>
                  <a:pt x="65" y="369"/>
                </a:cubicBezTo>
                <a:cubicBezTo>
                  <a:pt x="66" y="373"/>
                  <a:pt x="67" y="374"/>
                  <a:pt x="67" y="378"/>
                </a:cubicBezTo>
                <a:cubicBezTo>
                  <a:pt x="68" y="383"/>
                  <a:pt x="71" y="385"/>
                  <a:pt x="67" y="389"/>
                </a:cubicBezTo>
                <a:cubicBezTo>
                  <a:pt x="67" y="392"/>
                  <a:pt x="68" y="394"/>
                  <a:pt x="66" y="397"/>
                </a:cubicBezTo>
                <a:cubicBezTo>
                  <a:pt x="65" y="399"/>
                  <a:pt x="65" y="399"/>
                  <a:pt x="65" y="399"/>
                </a:cubicBezTo>
                <a:cubicBezTo>
                  <a:pt x="64" y="402"/>
                  <a:pt x="63" y="401"/>
                  <a:pt x="61" y="402"/>
                </a:cubicBezTo>
                <a:cubicBezTo>
                  <a:pt x="58" y="403"/>
                  <a:pt x="58" y="403"/>
                  <a:pt x="58" y="403"/>
                </a:cubicBezTo>
                <a:cubicBezTo>
                  <a:pt x="55" y="403"/>
                  <a:pt x="55" y="403"/>
                  <a:pt x="53" y="405"/>
                </a:cubicBezTo>
                <a:cubicBezTo>
                  <a:pt x="47" y="409"/>
                  <a:pt x="41" y="409"/>
                  <a:pt x="35" y="409"/>
                </a:cubicBezTo>
                <a:cubicBezTo>
                  <a:pt x="30" y="409"/>
                  <a:pt x="32" y="407"/>
                  <a:pt x="31" y="406"/>
                </a:cubicBezTo>
                <a:cubicBezTo>
                  <a:pt x="31" y="403"/>
                  <a:pt x="34" y="399"/>
                  <a:pt x="36" y="398"/>
                </a:cubicBezTo>
                <a:cubicBezTo>
                  <a:pt x="37" y="396"/>
                  <a:pt x="37" y="396"/>
                  <a:pt x="37" y="396"/>
                </a:cubicBezTo>
                <a:cubicBezTo>
                  <a:pt x="38" y="395"/>
                  <a:pt x="38" y="395"/>
                  <a:pt x="39" y="394"/>
                </a:cubicBezTo>
                <a:cubicBezTo>
                  <a:pt x="40" y="390"/>
                  <a:pt x="41" y="389"/>
                  <a:pt x="42" y="387"/>
                </a:cubicBezTo>
                <a:cubicBezTo>
                  <a:pt x="42" y="386"/>
                  <a:pt x="41" y="385"/>
                  <a:pt x="40" y="385"/>
                </a:cubicBezTo>
                <a:cubicBezTo>
                  <a:pt x="38" y="382"/>
                  <a:pt x="39" y="380"/>
                  <a:pt x="40" y="377"/>
                </a:cubicBezTo>
                <a:cubicBezTo>
                  <a:pt x="40" y="373"/>
                  <a:pt x="40" y="370"/>
                  <a:pt x="41" y="367"/>
                </a:cubicBezTo>
                <a:cubicBezTo>
                  <a:pt x="41" y="363"/>
                  <a:pt x="41" y="362"/>
                  <a:pt x="43" y="360"/>
                </a:cubicBezTo>
                <a:cubicBezTo>
                  <a:pt x="43" y="356"/>
                  <a:pt x="43" y="354"/>
                  <a:pt x="44" y="350"/>
                </a:cubicBezTo>
                <a:cubicBezTo>
                  <a:pt x="43" y="346"/>
                  <a:pt x="44" y="344"/>
                  <a:pt x="44" y="340"/>
                </a:cubicBezTo>
                <a:cubicBezTo>
                  <a:pt x="44" y="337"/>
                  <a:pt x="44" y="335"/>
                  <a:pt x="45" y="333"/>
                </a:cubicBezTo>
                <a:cubicBezTo>
                  <a:pt x="45" y="329"/>
                  <a:pt x="46" y="326"/>
                  <a:pt x="47" y="322"/>
                </a:cubicBezTo>
                <a:cubicBezTo>
                  <a:pt x="48" y="312"/>
                  <a:pt x="49" y="314"/>
                  <a:pt x="49" y="310"/>
                </a:cubicBezTo>
                <a:cubicBezTo>
                  <a:pt x="47" y="300"/>
                  <a:pt x="46" y="287"/>
                  <a:pt x="46" y="276"/>
                </a:cubicBezTo>
                <a:cubicBezTo>
                  <a:pt x="46" y="271"/>
                  <a:pt x="46" y="267"/>
                  <a:pt x="47" y="263"/>
                </a:cubicBezTo>
                <a:cubicBezTo>
                  <a:pt x="47" y="258"/>
                  <a:pt x="47" y="254"/>
                  <a:pt x="48" y="249"/>
                </a:cubicBezTo>
                <a:cubicBezTo>
                  <a:pt x="48" y="245"/>
                  <a:pt x="48" y="243"/>
                  <a:pt x="49" y="240"/>
                </a:cubicBezTo>
                <a:cubicBezTo>
                  <a:pt x="49" y="236"/>
                  <a:pt x="49" y="233"/>
                  <a:pt x="51" y="229"/>
                </a:cubicBezTo>
                <a:cubicBezTo>
                  <a:pt x="48" y="229"/>
                  <a:pt x="49" y="227"/>
                  <a:pt x="50" y="225"/>
                </a:cubicBezTo>
                <a:cubicBezTo>
                  <a:pt x="51" y="218"/>
                  <a:pt x="52" y="220"/>
                  <a:pt x="53" y="217"/>
                </a:cubicBezTo>
                <a:cubicBezTo>
                  <a:pt x="53" y="214"/>
                  <a:pt x="52" y="212"/>
                  <a:pt x="52" y="209"/>
                </a:cubicBezTo>
                <a:close/>
              </a:path>
            </a:pathLst>
          </a:custGeom>
          <a:solidFill>
            <a:schemeClr val="accent5"/>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
          </a:p>
        </p:txBody>
      </p:sp>
      <p:sp>
        <p:nvSpPr>
          <p:cNvPr id="451" name="TextBox 450"/>
          <p:cNvSpPr txBox="1"/>
          <p:nvPr/>
        </p:nvSpPr>
        <p:spPr>
          <a:xfrm>
            <a:off x="3158237" y="2899671"/>
            <a:ext cx="618122" cy="246221"/>
          </a:xfrm>
          <a:prstGeom prst="rect">
            <a:avLst/>
          </a:prstGeom>
          <a:noFill/>
        </p:spPr>
        <p:txBody>
          <a:bodyPr wrap="square" rtlCol="0">
            <a:spAutoFit/>
          </a:bodyPr>
          <a:lstStyle/>
          <a:p>
            <a:pPr algn="ctr" rtl="0"/>
            <a:r>
              <a:rPr lang="es" sz="1000" b="0" i="0" u="none">
                <a:solidFill>
                  <a:schemeClr val="bg1"/>
                </a:solidFill>
                <a:latin typeface="+mj-lt"/>
              </a:rPr>
              <a:t>46 %</a:t>
            </a:r>
            <a:endParaRPr lang="es" sz="1000" dirty="0">
              <a:solidFill>
                <a:schemeClr val="bg1"/>
              </a:solidFill>
              <a:latin typeface="+mj-lt"/>
            </a:endParaRPr>
          </a:p>
        </p:txBody>
      </p:sp>
      <p:sp>
        <p:nvSpPr>
          <p:cNvPr id="452" name="Freeform 21"/>
          <p:cNvSpPr>
            <a:spLocks noChangeAspect="1" noEditPoints="1"/>
          </p:cNvSpPr>
          <p:nvPr/>
        </p:nvSpPr>
        <p:spPr bwMode="auto">
          <a:xfrm>
            <a:off x="3878414" y="2643050"/>
            <a:ext cx="391604" cy="1088726"/>
          </a:xfrm>
          <a:custGeom>
            <a:avLst/>
            <a:gdLst/>
            <a:ahLst/>
            <a:cxnLst>
              <a:cxn ang="0">
                <a:pos x="35" y="168"/>
              </a:cxn>
              <a:cxn ang="0">
                <a:pos x="35" y="137"/>
              </a:cxn>
              <a:cxn ang="0">
                <a:pos x="31" y="86"/>
              </a:cxn>
              <a:cxn ang="0">
                <a:pos x="8" y="50"/>
              </a:cxn>
              <a:cxn ang="0">
                <a:pos x="9" y="23"/>
              </a:cxn>
              <a:cxn ang="0">
                <a:pos x="47" y="9"/>
              </a:cxn>
              <a:cxn ang="0">
                <a:pos x="68" y="1"/>
              </a:cxn>
              <a:cxn ang="0">
                <a:pos x="82" y="3"/>
              </a:cxn>
              <a:cxn ang="0">
                <a:pos x="96" y="12"/>
              </a:cxn>
              <a:cxn ang="0">
                <a:pos x="127" y="17"/>
              </a:cxn>
              <a:cxn ang="0">
                <a:pos x="131" y="55"/>
              </a:cxn>
              <a:cxn ang="0">
                <a:pos x="113" y="83"/>
              </a:cxn>
              <a:cxn ang="0">
                <a:pos x="109" y="103"/>
              </a:cxn>
              <a:cxn ang="0">
                <a:pos x="113" y="162"/>
              </a:cxn>
              <a:cxn ang="0">
                <a:pos x="112" y="169"/>
              </a:cxn>
              <a:cxn ang="0">
                <a:pos x="122" y="237"/>
              </a:cxn>
              <a:cxn ang="0">
                <a:pos x="123" y="244"/>
              </a:cxn>
              <a:cxn ang="0">
                <a:pos x="115" y="263"/>
              </a:cxn>
              <a:cxn ang="0">
                <a:pos x="120" y="306"/>
              </a:cxn>
              <a:cxn ang="0">
                <a:pos x="119" y="350"/>
              </a:cxn>
              <a:cxn ang="0">
                <a:pos x="128" y="363"/>
              </a:cxn>
              <a:cxn ang="0">
                <a:pos x="126" y="383"/>
              </a:cxn>
              <a:cxn ang="0">
                <a:pos x="107" y="375"/>
              </a:cxn>
              <a:cxn ang="0">
                <a:pos x="103" y="354"/>
              </a:cxn>
              <a:cxn ang="0">
                <a:pos x="98" y="317"/>
              </a:cxn>
              <a:cxn ang="0">
                <a:pos x="93" y="276"/>
              </a:cxn>
              <a:cxn ang="0">
                <a:pos x="80" y="242"/>
              </a:cxn>
              <a:cxn ang="0">
                <a:pos x="76" y="237"/>
              </a:cxn>
              <a:cxn ang="0">
                <a:pos x="66" y="254"/>
              </a:cxn>
              <a:cxn ang="0">
                <a:pos x="59" y="290"/>
              </a:cxn>
              <a:cxn ang="0">
                <a:pos x="54" y="352"/>
              </a:cxn>
              <a:cxn ang="0">
                <a:pos x="57" y="365"/>
              </a:cxn>
              <a:cxn ang="0">
                <a:pos x="56" y="372"/>
              </a:cxn>
              <a:cxn ang="0">
                <a:pos x="34" y="386"/>
              </a:cxn>
              <a:cxn ang="0">
                <a:pos x="24" y="375"/>
              </a:cxn>
              <a:cxn ang="0">
                <a:pos x="34" y="359"/>
              </a:cxn>
              <a:cxn ang="0">
                <a:pos x="40" y="347"/>
              </a:cxn>
              <a:cxn ang="0">
                <a:pos x="37" y="279"/>
              </a:cxn>
              <a:cxn ang="0">
                <a:pos x="34" y="252"/>
              </a:cxn>
              <a:cxn ang="0">
                <a:pos x="32" y="221"/>
              </a:cxn>
              <a:cxn ang="0">
                <a:pos x="35" y="202"/>
              </a:cxn>
              <a:cxn ang="0">
                <a:pos x="39" y="170"/>
              </a:cxn>
              <a:cxn ang="0">
                <a:pos x="97" y="24"/>
              </a:cxn>
              <a:cxn ang="0">
                <a:pos x="86" y="27"/>
              </a:cxn>
              <a:cxn ang="0">
                <a:pos x="88" y="34"/>
              </a:cxn>
              <a:cxn ang="0">
                <a:pos x="83" y="38"/>
              </a:cxn>
              <a:cxn ang="0">
                <a:pos x="82" y="54"/>
              </a:cxn>
              <a:cxn ang="0">
                <a:pos x="89" y="54"/>
              </a:cxn>
              <a:cxn ang="0">
                <a:pos x="99" y="49"/>
              </a:cxn>
              <a:cxn ang="0">
                <a:pos x="107" y="44"/>
              </a:cxn>
              <a:cxn ang="0">
                <a:pos x="25" y="37"/>
              </a:cxn>
              <a:cxn ang="0">
                <a:pos x="44" y="51"/>
              </a:cxn>
              <a:cxn ang="0">
                <a:pos x="53" y="56"/>
              </a:cxn>
              <a:cxn ang="0">
                <a:pos x="56" y="44"/>
              </a:cxn>
              <a:cxn ang="0">
                <a:pos x="50" y="36"/>
              </a:cxn>
              <a:cxn ang="0">
                <a:pos x="52" y="28"/>
              </a:cxn>
              <a:cxn ang="0">
                <a:pos x="46" y="23"/>
              </a:cxn>
              <a:cxn ang="0">
                <a:pos x="29" y="32"/>
              </a:cxn>
            </a:cxnLst>
            <a:rect l="0" t="0" r="r" b="b"/>
            <a:pathLst>
              <a:path w="145" h="386">
                <a:moveTo>
                  <a:pt x="39" y="170"/>
                </a:moveTo>
                <a:cubicBezTo>
                  <a:pt x="38" y="170"/>
                  <a:pt x="36" y="168"/>
                  <a:pt x="35" y="168"/>
                </a:cubicBezTo>
                <a:cubicBezTo>
                  <a:pt x="32" y="167"/>
                  <a:pt x="29" y="170"/>
                  <a:pt x="31" y="164"/>
                </a:cubicBezTo>
                <a:cubicBezTo>
                  <a:pt x="32" y="155"/>
                  <a:pt x="34" y="146"/>
                  <a:pt x="35" y="137"/>
                </a:cubicBezTo>
                <a:cubicBezTo>
                  <a:pt x="35" y="130"/>
                  <a:pt x="36" y="122"/>
                  <a:pt x="36" y="116"/>
                </a:cubicBezTo>
                <a:cubicBezTo>
                  <a:pt x="36" y="106"/>
                  <a:pt x="34" y="96"/>
                  <a:pt x="31" y="86"/>
                </a:cubicBezTo>
                <a:cubicBezTo>
                  <a:pt x="26" y="80"/>
                  <a:pt x="23" y="75"/>
                  <a:pt x="20" y="68"/>
                </a:cubicBezTo>
                <a:cubicBezTo>
                  <a:pt x="14" y="61"/>
                  <a:pt x="11" y="57"/>
                  <a:pt x="8" y="50"/>
                </a:cubicBezTo>
                <a:cubicBezTo>
                  <a:pt x="5" y="43"/>
                  <a:pt x="5" y="43"/>
                  <a:pt x="5" y="43"/>
                </a:cubicBezTo>
                <a:cubicBezTo>
                  <a:pt x="0" y="31"/>
                  <a:pt x="3" y="27"/>
                  <a:pt x="9" y="23"/>
                </a:cubicBezTo>
                <a:cubicBezTo>
                  <a:pt x="14" y="20"/>
                  <a:pt x="24" y="15"/>
                  <a:pt x="33" y="13"/>
                </a:cubicBezTo>
                <a:cubicBezTo>
                  <a:pt x="38" y="11"/>
                  <a:pt x="43" y="11"/>
                  <a:pt x="47" y="9"/>
                </a:cubicBezTo>
                <a:cubicBezTo>
                  <a:pt x="52" y="6"/>
                  <a:pt x="52" y="3"/>
                  <a:pt x="59" y="1"/>
                </a:cubicBezTo>
                <a:cubicBezTo>
                  <a:pt x="63" y="1"/>
                  <a:pt x="64" y="0"/>
                  <a:pt x="68" y="1"/>
                </a:cubicBezTo>
                <a:cubicBezTo>
                  <a:pt x="70" y="0"/>
                  <a:pt x="72" y="0"/>
                  <a:pt x="74" y="2"/>
                </a:cubicBezTo>
                <a:cubicBezTo>
                  <a:pt x="77" y="1"/>
                  <a:pt x="79" y="2"/>
                  <a:pt x="82" y="3"/>
                </a:cubicBezTo>
                <a:cubicBezTo>
                  <a:pt x="84" y="4"/>
                  <a:pt x="86" y="4"/>
                  <a:pt x="88" y="7"/>
                </a:cubicBezTo>
                <a:cubicBezTo>
                  <a:pt x="91" y="9"/>
                  <a:pt x="91" y="11"/>
                  <a:pt x="96" y="12"/>
                </a:cubicBezTo>
                <a:cubicBezTo>
                  <a:pt x="98" y="12"/>
                  <a:pt x="101" y="13"/>
                  <a:pt x="103" y="13"/>
                </a:cubicBezTo>
                <a:cubicBezTo>
                  <a:pt x="109" y="13"/>
                  <a:pt x="119" y="14"/>
                  <a:pt x="127" y="17"/>
                </a:cubicBezTo>
                <a:cubicBezTo>
                  <a:pt x="136" y="19"/>
                  <a:pt x="144" y="22"/>
                  <a:pt x="142" y="30"/>
                </a:cubicBezTo>
                <a:cubicBezTo>
                  <a:pt x="137" y="40"/>
                  <a:pt x="137" y="47"/>
                  <a:pt x="131" y="55"/>
                </a:cubicBezTo>
                <a:cubicBezTo>
                  <a:pt x="127" y="59"/>
                  <a:pt x="125" y="62"/>
                  <a:pt x="122" y="65"/>
                </a:cubicBezTo>
                <a:cubicBezTo>
                  <a:pt x="118" y="74"/>
                  <a:pt x="115" y="77"/>
                  <a:pt x="113" y="83"/>
                </a:cubicBezTo>
                <a:cubicBezTo>
                  <a:pt x="111" y="86"/>
                  <a:pt x="112" y="89"/>
                  <a:pt x="111" y="93"/>
                </a:cubicBezTo>
                <a:cubicBezTo>
                  <a:pt x="111" y="97"/>
                  <a:pt x="110" y="100"/>
                  <a:pt x="109" y="103"/>
                </a:cubicBezTo>
                <a:cubicBezTo>
                  <a:pt x="111" y="117"/>
                  <a:pt x="107" y="124"/>
                  <a:pt x="111" y="146"/>
                </a:cubicBezTo>
                <a:cubicBezTo>
                  <a:pt x="113" y="153"/>
                  <a:pt x="115" y="156"/>
                  <a:pt x="113" y="162"/>
                </a:cubicBezTo>
                <a:cubicBezTo>
                  <a:pt x="114" y="166"/>
                  <a:pt x="114" y="166"/>
                  <a:pt x="114" y="166"/>
                </a:cubicBezTo>
                <a:cubicBezTo>
                  <a:pt x="114" y="168"/>
                  <a:pt x="114" y="168"/>
                  <a:pt x="112" y="169"/>
                </a:cubicBezTo>
                <a:cubicBezTo>
                  <a:pt x="113" y="174"/>
                  <a:pt x="114" y="179"/>
                  <a:pt x="115" y="185"/>
                </a:cubicBezTo>
                <a:cubicBezTo>
                  <a:pt x="118" y="202"/>
                  <a:pt x="120" y="220"/>
                  <a:pt x="122" y="237"/>
                </a:cubicBezTo>
                <a:cubicBezTo>
                  <a:pt x="122" y="241"/>
                  <a:pt x="122" y="241"/>
                  <a:pt x="122" y="241"/>
                </a:cubicBezTo>
                <a:cubicBezTo>
                  <a:pt x="123" y="244"/>
                  <a:pt x="123" y="244"/>
                  <a:pt x="123" y="244"/>
                </a:cubicBezTo>
                <a:cubicBezTo>
                  <a:pt x="124" y="248"/>
                  <a:pt x="120" y="249"/>
                  <a:pt x="116" y="249"/>
                </a:cubicBezTo>
                <a:cubicBezTo>
                  <a:pt x="116" y="254"/>
                  <a:pt x="116" y="258"/>
                  <a:pt x="115" y="263"/>
                </a:cubicBezTo>
                <a:cubicBezTo>
                  <a:pt x="115" y="269"/>
                  <a:pt x="114" y="272"/>
                  <a:pt x="116" y="278"/>
                </a:cubicBezTo>
                <a:cubicBezTo>
                  <a:pt x="120" y="287"/>
                  <a:pt x="120" y="297"/>
                  <a:pt x="120" y="306"/>
                </a:cubicBezTo>
                <a:cubicBezTo>
                  <a:pt x="119" y="319"/>
                  <a:pt x="117" y="332"/>
                  <a:pt x="117" y="344"/>
                </a:cubicBezTo>
                <a:cubicBezTo>
                  <a:pt x="117" y="347"/>
                  <a:pt x="117" y="348"/>
                  <a:pt x="119" y="350"/>
                </a:cubicBezTo>
                <a:cubicBezTo>
                  <a:pt x="123" y="347"/>
                  <a:pt x="123" y="353"/>
                  <a:pt x="123" y="356"/>
                </a:cubicBezTo>
                <a:cubicBezTo>
                  <a:pt x="125" y="358"/>
                  <a:pt x="127" y="360"/>
                  <a:pt x="128" y="363"/>
                </a:cubicBezTo>
                <a:cubicBezTo>
                  <a:pt x="130" y="365"/>
                  <a:pt x="131" y="366"/>
                  <a:pt x="132" y="369"/>
                </a:cubicBezTo>
                <a:cubicBezTo>
                  <a:pt x="145" y="378"/>
                  <a:pt x="137" y="383"/>
                  <a:pt x="126" y="383"/>
                </a:cubicBezTo>
                <a:cubicBezTo>
                  <a:pt x="121" y="384"/>
                  <a:pt x="119" y="381"/>
                  <a:pt x="115" y="378"/>
                </a:cubicBezTo>
                <a:cubicBezTo>
                  <a:pt x="112" y="375"/>
                  <a:pt x="111" y="375"/>
                  <a:pt x="107" y="375"/>
                </a:cubicBezTo>
                <a:cubicBezTo>
                  <a:pt x="100" y="373"/>
                  <a:pt x="101" y="371"/>
                  <a:pt x="100" y="365"/>
                </a:cubicBezTo>
                <a:cubicBezTo>
                  <a:pt x="100" y="354"/>
                  <a:pt x="102" y="357"/>
                  <a:pt x="103" y="354"/>
                </a:cubicBezTo>
                <a:cubicBezTo>
                  <a:pt x="103" y="351"/>
                  <a:pt x="100" y="352"/>
                  <a:pt x="102" y="347"/>
                </a:cubicBezTo>
                <a:cubicBezTo>
                  <a:pt x="101" y="336"/>
                  <a:pt x="100" y="327"/>
                  <a:pt x="98" y="317"/>
                </a:cubicBezTo>
                <a:cubicBezTo>
                  <a:pt x="96" y="310"/>
                  <a:pt x="95" y="304"/>
                  <a:pt x="95" y="297"/>
                </a:cubicBezTo>
                <a:cubicBezTo>
                  <a:pt x="94" y="291"/>
                  <a:pt x="96" y="283"/>
                  <a:pt x="93" y="276"/>
                </a:cubicBezTo>
                <a:cubicBezTo>
                  <a:pt x="88" y="267"/>
                  <a:pt x="89" y="258"/>
                  <a:pt x="87" y="248"/>
                </a:cubicBezTo>
                <a:cubicBezTo>
                  <a:pt x="83" y="245"/>
                  <a:pt x="78" y="250"/>
                  <a:pt x="80" y="242"/>
                </a:cubicBezTo>
                <a:cubicBezTo>
                  <a:pt x="79" y="235"/>
                  <a:pt x="79" y="235"/>
                  <a:pt x="79" y="235"/>
                </a:cubicBezTo>
                <a:cubicBezTo>
                  <a:pt x="78" y="227"/>
                  <a:pt x="78" y="231"/>
                  <a:pt x="76" y="237"/>
                </a:cubicBezTo>
                <a:cubicBezTo>
                  <a:pt x="76" y="239"/>
                  <a:pt x="76" y="240"/>
                  <a:pt x="74" y="241"/>
                </a:cubicBezTo>
                <a:cubicBezTo>
                  <a:pt x="73" y="249"/>
                  <a:pt x="74" y="255"/>
                  <a:pt x="66" y="254"/>
                </a:cubicBezTo>
                <a:cubicBezTo>
                  <a:pt x="65" y="263"/>
                  <a:pt x="64" y="270"/>
                  <a:pt x="61" y="278"/>
                </a:cubicBezTo>
                <a:cubicBezTo>
                  <a:pt x="59" y="282"/>
                  <a:pt x="59" y="285"/>
                  <a:pt x="59" y="290"/>
                </a:cubicBezTo>
                <a:cubicBezTo>
                  <a:pt x="62" y="309"/>
                  <a:pt x="56" y="327"/>
                  <a:pt x="54" y="346"/>
                </a:cubicBezTo>
                <a:cubicBezTo>
                  <a:pt x="53" y="350"/>
                  <a:pt x="59" y="349"/>
                  <a:pt x="54" y="352"/>
                </a:cubicBezTo>
                <a:cubicBezTo>
                  <a:pt x="56" y="355"/>
                  <a:pt x="54" y="355"/>
                  <a:pt x="54" y="357"/>
                </a:cubicBezTo>
                <a:cubicBezTo>
                  <a:pt x="56" y="360"/>
                  <a:pt x="56" y="362"/>
                  <a:pt x="57" y="365"/>
                </a:cubicBezTo>
                <a:cubicBezTo>
                  <a:pt x="58" y="367"/>
                  <a:pt x="58" y="367"/>
                  <a:pt x="57" y="370"/>
                </a:cubicBezTo>
                <a:cubicBezTo>
                  <a:pt x="56" y="372"/>
                  <a:pt x="56" y="372"/>
                  <a:pt x="56" y="372"/>
                </a:cubicBezTo>
                <a:cubicBezTo>
                  <a:pt x="54" y="375"/>
                  <a:pt x="51" y="375"/>
                  <a:pt x="49" y="377"/>
                </a:cubicBezTo>
                <a:cubicBezTo>
                  <a:pt x="43" y="382"/>
                  <a:pt x="42" y="385"/>
                  <a:pt x="34" y="386"/>
                </a:cubicBezTo>
                <a:cubicBezTo>
                  <a:pt x="29" y="385"/>
                  <a:pt x="24" y="386"/>
                  <a:pt x="23" y="381"/>
                </a:cubicBezTo>
                <a:cubicBezTo>
                  <a:pt x="22" y="378"/>
                  <a:pt x="22" y="377"/>
                  <a:pt x="24" y="375"/>
                </a:cubicBezTo>
                <a:cubicBezTo>
                  <a:pt x="27" y="371"/>
                  <a:pt x="28" y="370"/>
                  <a:pt x="30" y="366"/>
                </a:cubicBezTo>
                <a:cubicBezTo>
                  <a:pt x="32" y="362"/>
                  <a:pt x="30" y="361"/>
                  <a:pt x="34" y="359"/>
                </a:cubicBezTo>
                <a:cubicBezTo>
                  <a:pt x="35" y="355"/>
                  <a:pt x="35" y="350"/>
                  <a:pt x="40" y="351"/>
                </a:cubicBezTo>
                <a:cubicBezTo>
                  <a:pt x="39" y="349"/>
                  <a:pt x="38" y="349"/>
                  <a:pt x="40" y="347"/>
                </a:cubicBezTo>
                <a:cubicBezTo>
                  <a:pt x="39" y="338"/>
                  <a:pt x="37" y="328"/>
                  <a:pt x="35" y="318"/>
                </a:cubicBezTo>
                <a:cubicBezTo>
                  <a:pt x="34" y="305"/>
                  <a:pt x="34" y="293"/>
                  <a:pt x="37" y="279"/>
                </a:cubicBezTo>
                <a:cubicBezTo>
                  <a:pt x="39" y="270"/>
                  <a:pt x="36" y="262"/>
                  <a:pt x="37" y="253"/>
                </a:cubicBezTo>
                <a:cubicBezTo>
                  <a:pt x="34" y="252"/>
                  <a:pt x="34" y="252"/>
                  <a:pt x="34" y="252"/>
                </a:cubicBezTo>
                <a:cubicBezTo>
                  <a:pt x="29" y="253"/>
                  <a:pt x="33" y="248"/>
                  <a:pt x="33" y="240"/>
                </a:cubicBezTo>
                <a:cubicBezTo>
                  <a:pt x="32" y="233"/>
                  <a:pt x="32" y="228"/>
                  <a:pt x="32" y="221"/>
                </a:cubicBezTo>
                <a:cubicBezTo>
                  <a:pt x="32" y="218"/>
                  <a:pt x="32" y="216"/>
                  <a:pt x="33" y="213"/>
                </a:cubicBezTo>
                <a:cubicBezTo>
                  <a:pt x="33" y="209"/>
                  <a:pt x="32" y="206"/>
                  <a:pt x="35" y="202"/>
                </a:cubicBezTo>
                <a:cubicBezTo>
                  <a:pt x="35" y="195"/>
                  <a:pt x="35" y="188"/>
                  <a:pt x="36" y="181"/>
                </a:cubicBezTo>
                <a:cubicBezTo>
                  <a:pt x="37" y="176"/>
                  <a:pt x="37" y="175"/>
                  <a:pt x="39" y="170"/>
                </a:cubicBezTo>
                <a:close/>
                <a:moveTo>
                  <a:pt x="118" y="33"/>
                </a:moveTo>
                <a:cubicBezTo>
                  <a:pt x="110" y="28"/>
                  <a:pt x="105" y="26"/>
                  <a:pt x="97" y="24"/>
                </a:cubicBezTo>
                <a:cubicBezTo>
                  <a:pt x="95" y="24"/>
                  <a:pt x="94" y="24"/>
                  <a:pt x="91" y="23"/>
                </a:cubicBezTo>
                <a:cubicBezTo>
                  <a:pt x="90" y="26"/>
                  <a:pt x="89" y="26"/>
                  <a:pt x="86" y="27"/>
                </a:cubicBezTo>
                <a:cubicBezTo>
                  <a:pt x="85" y="28"/>
                  <a:pt x="85" y="28"/>
                  <a:pt x="85" y="28"/>
                </a:cubicBezTo>
                <a:cubicBezTo>
                  <a:pt x="90" y="27"/>
                  <a:pt x="90" y="30"/>
                  <a:pt x="88" y="34"/>
                </a:cubicBezTo>
                <a:cubicBezTo>
                  <a:pt x="87" y="37"/>
                  <a:pt x="87" y="37"/>
                  <a:pt x="87" y="37"/>
                </a:cubicBezTo>
                <a:cubicBezTo>
                  <a:pt x="86" y="38"/>
                  <a:pt x="85" y="41"/>
                  <a:pt x="83" y="38"/>
                </a:cubicBezTo>
                <a:cubicBezTo>
                  <a:pt x="83" y="40"/>
                  <a:pt x="82" y="41"/>
                  <a:pt x="81" y="43"/>
                </a:cubicBezTo>
                <a:cubicBezTo>
                  <a:pt x="81" y="46"/>
                  <a:pt x="82" y="49"/>
                  <a:pt x="82" y="54"/>
                </a:cubicBezTo>
                <a:cubicBezTo>
                  <a:pt x="85" y="53"/>
                  <a:pt x="85" y="53"/>
                  <a:pt x="85" y="53"/>
                </a:cubicBezTo>
                <a:cubicBezTo>
                  <a:pt x="87" y="52"/>
                  <a:pt x="87" y="53"/>
                  <a:pt x="89" y="54"/>
                </a:cubicBezTo>
                <a:cubicBezTo>
                  <a:pt x="91" y="55"/>
                  <a:pt x="91" y="54"/>
                  <a:pt x="92" y="53"/>
                </a:cubicBezTo>
                <a:cubicBezTo>
                  <a:pt x="94" y="50"/>
                  <a:pt x="95" y="48"/>
                  <a:pt x="99" y="49"/>
                </a:cubicBezTo>
                <a:cubicBezTo>
                  <a:pt x="100" y="48"/>
                  <a:pt x="101" y="47"/>
                  <a:pt x="103" y="46"/>
                </a:cubicBezTo>
                <a:cubicBezTo>
                  <a:pt x="105" y="45"/>
                  <a:pt x="106" y="45"/>
                  <a:pt x="107" y="44"/>
                </a:cubicBezTo>
                <a:cubicBezTo>
                  <a:pt x="110" y="39"/>
                  <a:pt x="113" y="37"/>
                  <a:pt x="118" y="33"/>
                </a:cubicBezTo>
                <a:close/>
                <a:moveTo>
                  <a:pt x="25" y="37"/>
                </a:moveTo>
                <a:cubicBezTo>
                  <a:pt x="31" y="39"/>
                  <a:pt x="34" y="42"/>
                  <a:pt x="37" y="47"/>
                </a:cubicBezTo>
                <a:cubicBezTo>
                  <a:pt x="39" y="51"/>
                  <a:pt x="41" y="48"/>
                  <a:pt x="44" y="51"/>
                </a:cubicBezTo>
                <a:cubicBezTo>
                  <a:pt x="46" y="50"/>
                  <a:pt x="45" y="51"/>
                  <a:pt x="46" y="53"/>
                </a:cubicBezTo>
                <a:cubicBezTo>
                  <a:pt x="50" y="56"/>
                  <a:pt x="52" y="54"/>
                  <a:pt x="53" y="56"/>
                </a:cubicBezTo>
                <a:cubicBezTo>
                  <a:pt x="54" y="57"/>
                  <a:pt x="56" y="56"/>
                  <a:pt x="58" y="55"/>
                </a:cubicBezTo>
                <a:cubicBezTo>
                  <a:pt x="57" y="51"/>
                  <a:pt x="57" y="48"/>
                  <a:pt x="56" y="44"/>
                </a:cubicBezTo>
                <a:cubicBezTo>
                  <a:pt x="55" y="42"/>
                  <a:pt x="54" y="41"/>
                  <a:pt x="54" y="39"/>
                </a:cubicBezTo>
                <a:cubicBezTo>
                  <a:pt x="51" y="40"/>
                  <a:pt x="51" y="38"/>
                  <a:pt x="50" y="36"/>
                </a:cubicBezTo>
                <a:cubicBezTo>
                  <a:pt x="50" y="35"/>
                  <a:pt x="50" y="33"/>
                  <a:pt x="49" y="31"/>
                </a:cubicBezTo>
                <a:cubicBezTo>
                  <a:pt x="49" y="28"/>
                  <a:pt x="50" y="28"/>
                  <a:pt x="52" y="28"/>
                </a:cubicBezTo>
                <a:cubicBezTo>
                  <a:pt x="51" y="26"/>
                  <a:pt x="51" y="25"/>
                  <a:pt x="51" y="25"/>
                </a:cubicBezTo>
                <a:cubicBezTo>
                  <a:pt x="49" y="24"/>
                  <a:pt x="48" y="27"/>
                  <a:pt x="46" y="23"/>
                </a:cubicBezTo>
                <a:cubicBezTo>
                  <a:pt x="45" y="22"/>
                  <a:pt x="44" y="22"/>
                  <a:pt x="42" y="23"/>
                </a:cubicBezTo>
                <a:cubicBezTo>
                  <a:pt x="37" y="26"/>
                  <a:pt x="33" y="28"/>
                  <a:pt x="29" y="32"/>
                </a:cubicBezTo>
                <a:cubicBezTo>
                  <a:pt x="28" y="34"/>
                  <a:pt x="27" y="35"/>
                  <a:pt x="25" y="37"/>
                </a:cubicBezTo>
                <a:close/>
              </a:path>
            </a:pathLst>
          </a:custGeom>
          <a:solidFill>
            <a:srgbClr val="0E2231"/>
          </a:solid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s"/>
          </a:p>
        </p:txBody>
      </p:sp>
      <p:sp>
        <p:nvSpPr>
          <p:cNvPr id="453" name="TextBox 452"/>
          <p:cNvSpPr txBox="1"/>
          <p:nvPr/>
        </p:nvSpPr>
        <p:spPr>
          <a:xfrm>
            <a:off x="3755121" y="2404609"/>
            <a:ext cx="618122" cy="307777"/>
          </a:xfrm>
          <a:prstGeom prst="rect">
            <a:avLst/>
          </a:prstGeom>
          <a:noFill/>
        </p:spPr>
        <p:txBody>
          <a:bodyPr wrap="square" rtlCol="0">
            <a:spAutoFit/>
          </a:bodyPr>
          <a:lstStyle/>
          <a:p>
            <a:pPr algn="ctr" rtl="0"/>
            <a:r>
              <a:rPr lang="es" sz="1400" b="0" i="0" u="none">
                <a:solidFill>
                  <a:schemeClr val="bg1"/>
                </a:solidFill>
                <a:latin typeface="+mj-lt"/>
              </a:rPr>
              <a:t>82 %</a:t>
            </a:r>
            <a:endParaRPr lang="es" sz="1400" dirty="0">
              <a:solidFill>
                <a:schemeClr val="bg1"/>
              </a:solidFill>
              <a:latin typeface="+mj-lt"/>
            </a:endParaRPr>
          </a:p>
        </p:txBody>
      </p:sp>
      <p:grpSp>
        <p:nvGrpSpPr>
          <p:cNvPr id="454" name="Group 453"/>
          <p:cNvGrpSpPr/>
          <p:nvPr/>
        </p:nvGrpSpPr>
        <p:grpSpPr>
          <a:xfrm>
            <a:off x="3153064" y="965879"/>
            <a:ext cx="1845271" cy="928153"/>
            <a:chOff x="2694978" y="1846676"/>
            <a:chExt cx="3174182" cy="1692176"/>
          </a:xfrm>
        </p:grpSpPr>
        <p:grpSp>
          <p:nvGrpSpPr>
            <p:cNvPr id="455" name="Group 454"/>
            <p:cNvGrpSpPr/>
            <p:nvPr/>
          </p:nvGrpSpPr>
          <p:grpSpPr>
            <a:xfrm>
              <a:off x="2694979" y="2293016"/>
              <a:ext cx="3174179" cy="371441"/>
              <a:chOff x="3013969" y="1994789"/>
              <a:chExt cx="3174179" cy="510406"/>
            </a:xfrm>
          </p:grpSpPr>
          <p:grpSp>
            <p:nvGrpSpPr>
              <p:cNvPr id="530" name="Group 529"/>
              <p:cNvGrpSpPr/>
              <p:nvPr/>
            </p:nvGrpSpPr>
            <p:grpSpPr>
              <a:xfrm>
                <a:off x="3954476" y="1994789"/>
                <a:ext cx="2233672" cy="510406"/>
                <a:chOff x="3986375" y="2037321"/>
                <a:chExt cx="1442026" cy="510406"/>
              </a:xfrm>
            </p:grpSpPr>
            <p:sp>
              <p:nvSpPr>
                <p:cNvPr id="538" name="Rectangle 537"/>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539" name="Rectangle 538"/>
                <p:cNvSpPr/>
                <p:nvPr/>
              </p:nvSpPr>
              <p:spPr>
                <a:xfrm>
                  <a:off x="3986375" y="2037321"/>
                  <a:ext cx="923334" cy="510406"/>
                </a:xfrm>
                <a:prstGeom prst="rect">
                  <a:avLst/>
                </a:prstGeom>
                <a:solidFill>
                  <a:schemeClr val="accent1"/>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540" name="Straight Connector 539"/>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531" name="Group 530"/>
              <p:cNvGrpSpPr/>
              <p:nvPr/>
            </p:nvGrpSpPr>
            <p:grpSpPr>
              <a:xfrm>
                <a:off x="3013969" y="1994789"/>
                <a:ext cx="1037988" cy="510406"/>
                <a:chOff x="5690466" y="2460629"/>
                <a:chExt cx="1037988" cy="510406"/>
              </a:xfrm>
            </p:grpSpPr>
            <p:sp>
              <p:nvSpPr>
                <p:cNvPr id="532" name="Rectangle 531"/>
                <p:cNvSpPr/>
                <p:nvPr/>
              </p:nvSpPr>
              <p:spPr>
                <a:xfrm>
                  <a:off x="5690466" y="2460629"/>
                  <a:ext cx="950039" cy="51040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rtl="0" fontAlgn="base">
                    <a:lnSpc>
                      <a:spcPct val="80000"/>
                    </a:lnSpc>
                    <a:spcBef>
                      <a:spcPts val="2400"/>
                    </a:spcBef>
                    <a:buClr>
                      <a:srgbClr val="3DB7E4"/>
                    </a:buClr>
                    <a:buSzPct val="100000"/>
                  </a:pPr>
                  <a:r>
                    <a:rPr lang="es" sz="600" b="0" i="0" u="none" kern="0" cap="all">
                      <a:solidFill>
                        <a:srgbClr val="FFFFFF"/>
                      </a:solidFill>
                      <a:latin typeface="+mj-lt"/>
                      <a:ea typeface="ＭＳ Ｐゴシック" pitchFamily="1" charset="-128"/>
                    </a:rPr>
                    <a:t>Olimpiadas de Río 2016</a:t>
                  </a:r>
                  <a:endParaRPr lang="es" sz="600" kern="0" cap="all" dirty="0">
                    <a:solidFill>
                      <a:srgbClr val="FFFFFF"/>
                    </a:solidFill>
                    <a:latin typeface="+mj-lt"/>
                    <a:ea typeface="ＭＳ Ｐゴシック" pitchFamily="1" charset="-128"/>
                  </a:endParaRPr>
                </a:p>
              </p:txBody>
            </p:sp>
            <p:sp>
              <p:nvSpPr>
                <p:cNvPr id="533" name="Isosceles Triangle 532"/>
                <p:cNvSpPr/>
                <p:nvPr/>
              </p:nvSpPr>
              <p:spPr bwMode="auto">
                <a:xfrm rot="5400000">
                  <a:off x="6564590" y="2652246"/>
                  <a:ext cx="219727" cy="108000"/>
                </a:xfrm>
                <a:prstGeom prst="triangle">
                  <a:avLst/>
                </a:prstGeom>
                <a:solidFill>
                  <a:schemeClr val="accent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 sz="9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nvGrpSpPr>
            <p:cNvPr id="456" name="Group 455"/>
            <p:cNvGrpSpPr/>
            <p:nvPr/>
          </p:nvGrpSpPr>
          <p:grpSpPr>
            <a:xfrm>
              <a:off x="2694978" y="2742910"/>
              <a:ext cx="3174180" cy="371441"/>
              <a:chOff x="3013968" y="1994789"/>
              <a:chExt cx="3174180" cy="510406"/>
            </a:xfrm>
          </p:grpSpPr>
          <p:grpSp>
            <p:nvGrpSpPr>
              <p:cNvPr id="519" name="Group 518"/>
              <p:cNvGrpSpPr/>
              <p:nvPr/>
            </p:nvGrpSpPr>
            <p:grpSpPr>
              <a:xfrm>
                <a:off x="3954476" y="1994789"/>
                <a:ext cx="2233672" cy="510406"/>
                <a:chOff x="3986375" y="2037321"/>
                <a:chExt cx="1442026" cy="510406"/>
              </a:xfrm>
            </p:grpSpPr>
            <p:sp>
              <p:nvSpPr>
                <p:cNvPr id="527" name="Rectangle 526"/>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528" name="Rectangle 527"/>
                <p:cNvSpPr/>
                <p:nvPr/>
              </p:nvSpPr>
              <p:spPr>
                <a:xfrm>
                  <a:off x="3986375" y="2037321"/>
                  <a:ext cx="447443" cy="510406"/>
                </a:xfrm>
                <a:prstGeom prst="rect">
                  <a:avLst/>
                </a:prstGeom>
                <a:solidFill>
                  <a:schemeClr val="accent5"/>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529" name="Straight Connector 528"/>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520" name="Group 519"/>
              <p:cNvGrpSpPr/>
              <p:nvPr/>
            </p:nvGrpSpPr>
            <p:grpSpPr>
              <a:xfrm>
                <a:off x="3013968" y="1994789"/>
                <a:ext cx="1037989" cy="510406"/>
                <a:chOff x="5690465" y="2460629"/>
                <a:chExt cx="1037989" cy="510406"/>
              </a:xfrm>
            </p:grpSpPr>
            <p:sp>
              <p:nvSpPr>
                <p:cNvPr id="525" name="Rectangle 524"/>
                <p:cNvSpPr/>
                <p:nvPr/>
              </p:nvSpPr>
              <p:spPr>
                <a:xfrm>
                  <a:off x="5690465" y="2460629"/>
                  <a:ext cx="950039" cy="510406"/>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rtl="0" fontAlgn="base">
                    <a:lnSpc>
                      <a:spcPct val="80000"/>
                    </a:lnSpc>
                    <a:spcBef>
                      <a:spcPts val="2400"/>
                    </a:spcBef>
                    <a:buClr>
                      <a:srgbClr val="3DB7E4"/>
                    </a:buClr>
                    <a:buSzPct val="100000"/>
                  </a:pPr>
                  <a:r>
                    <a:rPr lang="es" sz="600" b="0" i="0" u="none" kern="0" cap="all">
                      <a:solidFill>
                        <a:srgbClr val="FFFFFF"/>
                      </a:solidFill>
                      <a:latin typeface="+mj-lt"/>
                      <a:ea typeface="ＭＳ Ｐゴシック" pitchFamily="1" charset="-128"/>
                    </a:rPr>
                    <a:t>EUROCOPA 2016 FRANCIA</a:t>
                  </a:r>
                </a:p>
              </p:txBody>
            </p:sp>
            <p:sp>
              <p:nvSpPr>
                <p:cNvPr id="526" name="Isosceles Triangle 525"/>
                <p:cNvSpPr/>
                <p:nvPr/>
              </p:nvSpPr>
              <p:spPr bwMode="auto">
                <a:xfrm rot="5400000">
                  <a:off x="6564590" y="2652246"/>
                  <a:ext cx="219727" cy="108000"/>
                </a:xfrm>
                <a:prstGeom prst="triangle">
                  <a:avLst/>
                </a:prstGeom>
                <a:solidFill>
                  <a:schemeClr val="accent5">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 sz="9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nvGrpSpPr>
            <p:cNvPr id="457" name="Group 456"/>
            <p:cNvGrpSpPr/>
            <p:nvPr/>
          </p:nvGrpSpPr>
          <p:grpSpPr>
            <a:xfrm>
              <a:off x="2694978" y="3167411"/>
              <a:ext cx="3174182" cy="371441"/>
              <a:chOff x="3013968" y="1994789"/>
              <a:chExt cx="3174182" cy="510406"/>
            </a:xfrm>
          </p:grpSpPr>
          <p:grpSp>
            <p:nvGrpSpPr>
              <p:cNvPr id="512" name="Group 511"/>
              <p:cNvGrpSpPr/>
              <p:nvPr/>
            </p:nvGrpSpPr>
            <p:grpSpPr>
              <a:xfrm>
                <a:off x="3954476" y="1994789"/>
                <a:ext cx="2233674" cy="510406"/>
                <a:chOff x="3986374" y="2037321"/>
                <a:chExt cx="1442027" cy="510406"/>
              </a:xfrm>
            </p:grpSpPr>
            <p:sp>
              <p:nvSpPr>
                <p:cNvPr id="516" name="Rectangle 515"/>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517" name="Rectangle 516"/>
                <p:cNvSpPr/>
                <p:nvPr/>
              </p:nvSpPr>
              <p:spPr>
                <a:xfrm>
                  <a:off x="3986374" y="2037321"/>
                  <a:ext cx="780897" cy="510406"/>
                </a:xfrm>
                <a:prstGeom prst="rect">
                  <a:avLst/>
                </a:prstGeom>
                <a:solidFill>
                  <a:schemeClr val="accent6">
                    <a:lumMod val="75000"/>
                  </a:schemeClr>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518" name="Straight Connector 517"/>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513" name="Group 512"/>
              <p:cNvGrpSpPr/>
              <p:nvPr/>
            </p:nvGrpSpPr>
            <p:grpSpPr>
              <a:xfrm>
                <a:off x="3013968" y="1994789"/>
                <a:ext cx="1037989" cy="510406"/>
                <a:chOff x="5690465" y="2460629"/>
                <a:chExt cx="1037989" cy="510406"/>
              </a:xfrm>
            </p:grpSpPr>
            <p:sp>
              <p:nvSpPr>
                <p:cNvPr id="514" name="Rectangle 513"/>
                <p:cNvSpPr/>
                <p:nvPr/>
              </p:nvSpPr>
              <p:spPr>
                <a:xfrm>
                  <a:off x="5690465" y="2460629"/>
                  <a:ext cx="950040" cy="51040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rtl="0" fontAlgn="base">
                    <a:lnSpc>
                      <a:spcPct val="80000"/>
                    </a:lnSpc>
                    <a:spcBef>
                      <a:spcPts val="2400"/>
                    </a:spcBef>
                    <a:buClr>
                      <a:srgbClr val="3DB7E4"/>
                    </a:buClr>
                    <a:buSzPct val="100000"/>
                  </a:pPr>
                  <a:r>
                    <a:rPr lang="es" sz="600" b="0" i="0" u="none" kern="0" cap="all">
                      <a:solidFill>
                        <a:srgbClr val="FFFFFF"/>
                      </a:solidFill>
                      <a:latin typeface="+mj-lt"/>
                      <a:ea typeface="ＭＳ Ｐゴシック" pitchFamily="1" charset="-128"/>
                    </a:rPr>
                    <a:t>OLIMPIADAS DE INVIERNO 2018</a:t>
                  </a:r>
                  <a:endParaRPr lang="es" sz="600" kern="0" cap="all" dirty="0">
                    <a:solidFill>
                      <a:srgbClr val="FFFFFF"/>
                    </a:solidFill>
                    <a:latin typeface="+mj-lt"/>
                    <a:ea typeface="ＭＳ Ｐゴシック" pitchFamily="1" charset="-128"/>
                  </a:endParaRPr>
                </a:p>
              </p:txBody>
            </p:sp>
            <p:sp>
              <p:nvSpPr>
                <p:cNvPr id="515" name="Isosceles Triangle 514"/>
                <p:cNvSpPr/>
                <p:nvPr/>
              </p:nvSpPr>
              <p:spPr bwMode="auto">
                <a:xfrm rot="5400000">
                  <a:off x="6564590" y="2652246"/>
                  <a:ext cx="219727" cy="108000"/>
                </a:xfrm>
                <a:prstGeom prst="triangle">
                  <a:avLst/>
                </a:prstGeom>
                <a:solidFill>
                  <a:schemeClr val="accent6">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 sz="9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nvGrpSpPr>
            <p:cNvPr id="458" name="Group 457"/>
            <p:cNvGrpSpPr/>
            <p:nvPr/>
          </p:nvGrpSpPr>
          <p:grpSpPr>
            <a:xfrm>
              <a:off x="2694979" y="1846676"/>
              <a:ext cx="3174179" cy="371441"/>
              <a:chOff x="3013969" y="1994789"/>
              <a:chExt cx="3174179" cy="510406"/>
            </a:xfrm>
          </p:grpSpPr>
          <p:grpSp>
            <p:nvGrpSpPr>
              <p:cNvPr id="459" name="Group 458"/>
              <p:cNvGrpSpPr/>
              <p:nvPr/>
            </p:nvGrpSpPr>
            <p:grpSpPr>
              <a:xfrm>
                <a:off x="3954476" y="1994789"/>
                <a:ext cx="2233672" cy="510406"/>
                <a:chOff x="3986375" y="2037321"/>
                <a:chExt cx="1442026" cy="510406"/>
              </a:xfrm>
            </p:grpSpPr>
            <p:sp>
              <p:nvSpPr>
                <p:cNvPr id="509" name="Rectangle 508"/>
                <p:cNvSpPr/>
                <p:nvPr/>
              </p:nvSpPr>
              <p:spPr>
                <a:xfrm>
                  <a:off x="3986375" y="2037321"/>
                  <a:ext cx="1442026" cy="510406"/>
                </a:xfrm>
                <a:prstGeom prst="rect">
                  <a:avLst/>
                </a:prstGeom>
                <a:solidFill>
                  <a:srgbClr val="C6BDBF"/>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000" b="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510" name="Rectangle 509"/>
                <p:cNvSpPr/>
                <p:nvPr/>
              </p:nvSpPr>
              <p:spPr>
                <a:xfrm>
                  <a:off x="3986375" y="2037321"/>
                  <a:ext cx="738858" cy="510406"/>
                </a:xfrm>
                <a:prstGeom prst="rect">
                  <a:avLst/>
                </a:prstGeom>
                <a:solidFill>
                  <a:schemeClr val="accent3"/>
                </a:solidFill>
                <a:ln w="25400"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 sz="1000" b="0" i="0" u="none" strike="noStrike" kern="0" cap="none" spc="0" normalizeH="0" baseline="0" noProof="0" dirty="0" smtClean="0">
                    <a:ln>
                      <a:noFill/>
                    </a:ln>
                    <a:solidFill>
                      <a:srgbClr val="000000"/>
                    </a:solidFill>
                    <a:effectLst/>
                    <a:uLnTx/>
                    <a:uFillTx/>
                    <a:latin typeface="Arial"/>
                    <a:ea typeface="+mn-ea"/>
                    <a:cs typeface="+mn-cs"/>
                  </a:endParaRPr>
                </a:p>
              </p:txBody>
            </p:sp>
            <p:cxnSp>
              <p:nvCxnSpPr>
                <p:cNvPr id="511" name="Straight Connector 510"/>
                <p:cNvCxnSpPr/>
                <p:nvPr/>
              </p:nvCxnSpPr>
              <p:spPr>
                <a:xfrm>
                  <a:off x="3986375" y="2292524"/>
                  <a:ext cx="1442026" cy="0"/>
                </a:xfrm>
                <a:prstGeom prst="line">
                  <a:avLst/>
                </a:prstGeom>
                <a:noFill/>
                <a:ln w="12700" cap="rnd" cmpd="sng" algn="ctr">
                  <a:solidFill>
                    <a:srgbClr val="FFFFFF"/>
                  </a:solidFill>
                  <a:prstDash val="sysDot"/>
                </a:ln>
                <a:effectLst/>
              </p:spPr>
            </p:cxnSp>
          </p:grpSp>
          <p:grpSp>
            <p:nvGrpSpPr>
              <p:cNvPr id="460" name="Group 459"/>
              <p:cNvGrpSpPr/>
              <p:nvPr/>
            </p:nvGrpSpPr>
            <p:grpSpPr>
              <a:xfrm>
                <a:off x="3013969" y="1994789"/>
                <a:ext cx="1037988" cy="510406"/>
                <a:chOff x="5690466" y="2460629"/>
                <a:chExt cx="1037988" cy="510406"/>
              </a:xfrm>
            </p:grpSpPr>
            <p:sp>
              <p:nvSpPr>
                <p:cNvPr id="507" name="Rectangle 506"/>
                <p:cNvSpPr/>
                <p:nvPr/>
              </p:nvSpPr>
              <p:spPr>
                <a:xfrm>
                  <a:off x="5690466" y="2460629"/>
                  <a:ext cx="950039" cy="5104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noAutofit/>
                </a:bodyPr>
                <a:lstStyle/>
                <a:p>
                  <a:pPr marL="1588" lvl="3" algn="r" defTabSz="606851" rtl="0" fontAlgn="base">
                    <a:lnSpc>
                      <a:spcPct val="80000"/>
                    </a:lnSpc>
                    <a:spcBef>
                      <a:spcPts val="2400"/>
                    </a:spcBef>
                    <a:buClr>
                      <a:srgbClr val="3DB7E4"/>
                    </a:buClr>
                    <a:buSzPct val="100000"/>
                  </a:pPr>
                  <a:r>
                    <a:rPr lang="es" sz="600" b="0" i="0" u="none" kern="0" cap="all">
                      <a:solidFill>
                        <a:srgbClr val="FFFFFF"/>
                      </a:solidFill>
                      <a:latin typeface="+mj-lt"/>
                      <a:ea typeface="ＭＳ Ｐゴシック" pitchFamily="1" charset="-128"/>
                    </a:rPr>
                    <a:t>Copa Mundial de Brasil 2014</a:t>
                  </a:r>
                </a:p>
              </p:txBody>
            </p:sp>
            <p:sp>
              <p:nvSpPr>
                <p:cNvPr id="508" name="Isosceles Triangle 507"/>
                <p:cNvSpPr/>
                <p:nvPr/>
              </p:nvSpPr>
              <p:spPr bwMode="auto">
                <a:xfrm rot="5400000">
                  <a:off x="6564590" y="2652246"/>
                  <a:ext cx="219727" cy="108000"/>
                </a:xfrm>
                <a:prstGeom prst="triangle">
                  <a:avLst/>
                </a:prstGeom>
                <a:solidFill>
                  <a:schemeClr val="accent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 sz="900" b="0" i="0" u="none" strike="noStrike" cap="none" normalizeH="0" baseline="0" smtClean="0">
                    <a:ln>
                      <a:noFill/>
                    </a:ln>
                    <a:solidFill>
                      <a:srgbClr val="000000"/>
                    </a:solidFill>
                    <a:effectLst/>
                    <a:latin typeface="Helvetica" charset="0"/>
                    <a:ea typeface="ＭＳ Ｐゴシック" charset="-128"/>
                    <a:sym typeface="Calibri" charset="0"/>
                  </a:endParaRPr>
                </a:p>
              </p:txBody>
            </p:sp>
          </p:grpSp>
        </p:grpSp>
      </p:grpSp>
      <p:grpSp>
        <p:nvGrpSpPr>
          <p:cNvPr id="541" name="Group 540"/>
          <p:cNvGrpSpPr/>
          <p:nvPr/>
        </p:nvGrpSpPr>
        <p:grpSpPr>
          <a:xfrm>
            <a:off x="4138793" y="738319"/>
            <a:ext cx="436293" cy="1381351"/>
            <a:chOff x="4305801" y="589729"/>
            <a:chExt cx="436293" cy="1381351"/>
          </a:xfrm>
        </p:grpSpPr>
        <p:grpSp>
          <p:nvGrpSpPr>
            <p:cNvPr id="542" name="Group 4"/>
            <p:cNvGrpSpPr>
              <a:grpSpLocks noChangeAspect="1"/>
            </p:cNvGrpSpPr>
            <p:nvPr/>
          </p:nvGrpSpPr>
          <p:grpSpPr bwMode="auto">
            <a:xfrm rot="373324">
              <a:off x="4448697" y="589729"/>
              <a:ext cx="293397" cy="164505"/>
              <a:chOff x="0" y="-2"/>
              <a:chExt cx="5759" cy="3229"/>
            </a:xfrm>
            <a:solidFill>
              <a:schemeClr val="bg1"/>
            </a:solidFill>
          </p:grpSpPr>
          <p:sp>
            <p:nvSpPr>
              <p:cNvPr id="570"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1"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2"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3"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4"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5"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6"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7"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8"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79"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0"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1"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2"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3"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4"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5"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6"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7"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8"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89"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90"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91"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92"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93"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94"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grpSp>
        <p:grpSp>
          <p:nvGrpSpPr>
            <p:cNvPr id="543" name="Group 4"/>
            <p:cNvGrpSpPr>
              <a:grpSpLocks noChangeAspect="1"/>
            </p:cNvGrpSpPr>
            <p:nvPr/>
          </p:nvGrpSpPr>
          <p:grpSpPr bwMode="auto">
            <a:xfrm rot="373324">
              <a:off x="4305801" y="1806575"/>
              <a:ext cx="293397" cy="164505"/>
              <a:chOff x="0" y="-2"/>
              <a:chExt cx="5759" cy="3229"/>
            </a:xfrm>
            <a:solidFill>
              <a:schemeClr val="bg1"/>
            </a:solidFill>
          </p:grpSpPr>
          <p:sp>
            <p:nvSpPr>
              <p:cNvPr id="545" name="Freeform 5"/>
              <p:cNvSpPr>
                <a:spLocks/>
              </p:cNvSpPr>
              <p:nvPr userDrawn="1"/>
            </p:nvSpPr>
            <p:spPr bwMode="auto">
              <a:xfrm>
                <a:off x="2559" y="1001"/>
                <a:ext cx="13" cy="22"/>
              </a:xfrm>
              <a:custGeom>
                <a:avLst/>
                <a:gdLst>
                  <a:gd name="T0" fmla="*/ 0 w 21"/>
                  <a:gd name="T1" fmla="*/ 34 h 34"/>
                  <a:gd name="T2" fmla="*/ 21 w 21"/>
                  <a:gd name="T3" fmla="*/ 17 h 34"/>
                  <a:gd name="T4" fmla="*/ 16 w 21"/>
                  <a:gd name="T5" fmla="*/ 0 h 34"/>
                  <a:gd name="T6" fmla="*/ 0 w 21"/>
                  <a:gd name="T7" fmla="*/ 34 h 34"/>
                </a:gdLst>
                <a:ahLst/>
                <a:cxnLst>
                  <a:cxn ang="0">
                    <a:pos x="T0" y="T1"/>
                  </a:cxn>
                  <a:cxn ang="0">
                    <a:pos x="T2" y="T3"/>
                  </a:cxn>
                  <a:cxn ang="0">
                    <a:pos x="T4" y="T5"/>
                  </a:cxn>
                  <a:cxn ang="0">
                    <a:pos x="T6" y="T7"/>
                  </a:cxn>
                </a:cxnLst>
                <a:rect l="0" t="0" r="r" b="b"/>
                <a:pathLst>
                  <a:path w="21" h="34">
                    <a:moveTo>
                      <a:pt x="0" y="34"/>
                    </a:moveTo>
                    <a:cubicBezTo>
                      <a:pt x="7" y="28"/>
                      <a:pt x="14" y="23"/>
                      <a:pt x="21" y="17"/>
                    </a:cubicBezTo>
                    <a:cubicBezTo>
                      <a:pt x="16" y="0"/>
                      <a:pt x="16" y="0"/>
                      <a:pt x="16" y="0"/>
                    </a:cubicBezTo>
                    <a:cubicBezTo>
                      <a:pt x="10" y="11"/>
                      <a:pt x="5" y="22"/>
                      <a:pt x="0"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6" name="Freeform 7"/>
              <p:cNvSpPr>
                <a:spLocks/>
              </p:cNvSpPr>
              <p:nvPr userDrawn="1"/>
            </p:nvSpPr>
            <p:spPr bwMode="auto">
              <a:xfrm>
                <a:off x="977" y="364"/>
                <a:ext cx="19" cy="32"/>
              </a:xfrm>
              <a:custGeom>
                <a:avLst/>
                <a:gdLst>
                  <a:gd name="T0" fmla="*/ 0 w 29"/>
                  <a:gd name="T1" fmla="*/ 50 h 50"/>
                  <a:gd name="T2" fmla="*/ 26 w 29"/>
                  <a:gd name="T3" fmla="*/ 30 h 50"/>
                  <a:gd name="T4" fmla="*/ 29 w 29"/>
                  <a:gd name="T5" fmla="*/ 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9" y="41"/>
                      <a:pt x="17" y="35"/>
                      <a:pt x="26" y="30"/>
                    </a:cubicBezTo>
                    <a:cubicBezTo>
                      <a:pt x="27" y="20"/>
                      <a:pt x="28" y="10"/>
                      <a:pt x="29" y="0"/>
                    </a:cubicBez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7" name="Freeform 8"/>
              <p:cNvSpPr>
                <a:spLocks/>
              </p:cNvSpPr>
              <p:nvPr userDrawn="1"/>
            </p:nvSpPr>
            <p:spPr bwMode="auto">
              <a:xfrm>
                <a:off x="776" y="357"/>
                <a:ext cx="355" cy="1846"/>
              </a:xfrm>
              <a:custGeom>
                <a:avLst/>
                <a:gdLst>
                  <a:gd name="T0" fmla="*/ 68 w 552"/>
                  <a:gd name="T1" fmla="*/ 2210 h 2869"/>
                  <a:gd name="T2" fmla="*/ 122 w 552"/>
                  <a:gd name="T3" fmla="*/ 2677 h 2869"/>
                  <a:gd name="T4" fmla="*/ 361 w 552"/>
                  <a:gd name="T5" fmla="*/ 2444 h 2869"/>
                  <a:gd name="T6" fmla="*/ 472 w 552"/>
                  <a:gd name="T7" fmla="*/ 1435 h 2869"/>
                  <a:gd name="T8" fmla="*/ 500 w 552"/>
                  <a:gd name="T9" fmla="*/ 623 h 2869"/>
                  <a:gd name="T10" fmla="*/ 536 w 552"/>
                  <a:gd name="T11" fmla="*/ 227 h 2869"/>
                  <a:gd name="T12" fmla="*/ 338 w 552"/>
                  <a:gd name="T13" fmla="*/ 42 h 2869"/>
                  <a:gd name="T14" fmla="*/ 73 w 552"/>
                  <a:gd name="T15" fmla="*/ 1163 h 2869"/>
                  <a:gd name="T16" fmla="*/ 68 w 552"/>
                  <a:gd name="T17" fmla="*/ 2210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2869">
                    <a:moveTo>
                      <a:pt x="68" y="2210"/>
                    </a:moveTo>
                    <a:cubicBezTo>
                      <a:pt x="76" y="2314"/>
                      <a:pt x="54" y="2592"/>
                      <a:pt x="122" y="2677"/>
                    </a:cubicBezTo>
                    <a:cubicBezTo>
                      <a:pt x="279" y="2869"/>
                      <a:pt x="336" y="2575"/>
                      <a:pt x="361" y="2444"/>
                    </a:cubicBezTo>
                    <a:cubicBezTo>
                      <a:pt x="430" y="2086"/>
                      <a:pt x="432" y="1777"/>
                      <a:pt x="472" y="1435"/>
                    </a:cubicBezTo>
                    <a:cubicBezTo>
                      <a:pt x="504" y="1155"/>
                      <a:pt x="515" y="895"/>
                      <a:pt x="500" y="623"/>
                    </a:cubicBezTo>
                    <a:cubicBezTo>
                      <a:pt x="494" y="498"/>
                      <a:pt x="552" y="349"/>
                      <a:pt x="536" y="227"/>
                    </a:cubicBezTo>
                    <a:cubicBezTo>
                      <a:pt x="522" y="120"/>
                      <a:pt x="418" y="0"/>
                      <a:pt x="338" y="42"/>
                    </a:cubicBezTo>
                    <a:cubicBezTo>
                      <a:pt x="303" y="405"/>
                      <a:pt x="145" y="795"/>
                      <a:pt x="73" y="1163"/>
                    </a:cubicBezTo>
                    <a:cubicBezTo>
                      <a:pt x="0" y="1538"/>
                      <a:pt x="39" y="1854"/>
                      <a:pt x="68" y="2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8" name="Freeform 9"/>
              <p:cNvSpPr>
                <a:spLocks/>
              </p:cNvSpPr>
              <p:nvPr userDrawn="1"/>
            </p:nvSpPr>
            <p:spPr bwMode="auto">
              <a:xfrm>
                <a:off x="953" y="396"/>
                <a:ext cx="24" cy="43"/>
              </a:xfrm>
              <a:custGeom>
                <a:avLst/>
                <a:gdLst>
                  <a:gd name="T0" fmla="*/ 37 w 37"/>
                  <a:gd name="T1" fmla="*/ 0 h 66"/>
                  <a:gd name="T2" fmla="*/ 0 w 37"/>
                  <a:gd name="T3" fmla="*/ 66 h 66"/>
                  <a:gd name="T4" fmla="*/ 37 w 37"/>
                  <a:gd name="T5" fmla="*/ 0 h 66"/>
                </a:gdLst>
                <a:ahLst/>
                <a:cxnLst>
                  <a:cxn ang="0">
                    <a:pos x="T0" y="T1"/>
                  </a:cxn>
                  <a:cxn ang="0">
                    <a:pos x="T2" y="T3"/>
                  </a:cxn>
                  <a:cxn ang="0">
                    <a:pos x="T4" y="T5"/>
                  </a:cxn>
                </a:cxnLst>
                <a:rect l="0" t="0" r="r" b="b"/>
                <a:pathLst>
                  <a:path w="37" h="66">
                    <a:moveTo>
                      <a:pt x="37" y="0"/>
                    </a:moveTo>
                    <a:cubicBezTo>
                      <a:pt x="23" y="15"/>
                      <a:pt x="11" y="37"/>
                      <a:pt x="0" y="66"/>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49" name="Freeform 10"/>
              <p:cNvSpPr>
                <a:spLocks/>
              </p:cNvSpPr>
              <p:nvPr userDrawn="1"/>
            </p:nvSpPr>
            <p:spPr bwMode="auto">
              <a:xfrm>
                <a:off x="665" y="50"/>
                <a:ext cx="350" cy="236"/>
              </a:xfrm>
              <a:custGeom>
                <a:avLst/>
                <a:gdLst>
                  <a:gd name="T0" fmla="*/ 544 w 544"/>
                  <a:gd name="T1" fmla="*/ 0 h 366"/>
                  <a:gd name="T2" fmla="*/ 98 w 544"/>
                  <a:gd name="T3" fmla="*/ 178 h 366"/>
                  <a:gd name="T4" fmla="*/ 0 w 544"/>
                  <a:gd name="T5" fmla="*/ 366 h 366"/>
                  <a:gd name="T6" fmla="*/ 544 w 544"/>
                  <a:gd name="T7" fmla="*/ 0 h 366"/>
                </a:gdLst>
                <a:ahLst/>
                <a:cxnLst>
                  <a:cxn ang="0">
                    <a:pos x="T0" y="T1"/>
                  </a:cxn>
                  <a:cxn ang="0">
                    <a:pos x="T2" y="T3"/>
                  </a:cxn>
                  <a:cxn ang="0">
                    <a:pos x="T4" y="T5"/>
                  </a:cxn>
                  <a:cxn ang="0">
                    <a:pos x="T6" y="T7"/>
                  </a:cxn>
                </a:cxnLst>
                <a:rect l="0" t="0" r="r" b="b"/>
                <a:pathLst>
                  <a:path w="544" h="366">
                    <a:moveTo>
                      <a:pt x="544" y="0"/>
                    </a:moveTo>
                    <a:cubicBezTo>
                      <a:pt x="444" y="69"/>
                      <a:pt x="238" y="97"/>
                      <a:pt x="98" y="178"/>
                    </a:cubicBezTo>
                    <a:cubicBezTo>
                      <a:pt x="49" y="228"/>
                      <a:pt x="14" y="291"/>
                      <a:pt x="0" y="366"/>
                    </a:cubicBezTo>
                    <a:lnTo>
                      <a:pt x="5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0" name="Freeform 11"/>
              <p:cNvSpPr>
                <a:spLocks/>
              </p:cNvSpPr>
              <p:nvPr userDrawn="1"/>
            </p:nvSpPr>
            <p:spPr bwMode="auto">
              <a:xfrm>
                <a:off x="0" y="-2"/>
                <a:ext cx="2205" cy="3210"/>
              </a:xfrm>
              <a:custGeom>
                <a:avLst/>
                <a:gdLst>
                  <a:gd name="T0" fmla="*/ 2484 w 3428"/>
                  <a:gd name="T1" fmla="*/ 1179 h 4990"/>
                  <a:gd name="T2" fmla="*/ 2740 w 3428"/>
                  <a:gd name="T3" fmla="*/ 544 h 4990"/>
                  <a:gd name="T4" fmla="*/ 2323 w 3428"/>
                  <a:gd name="T5" fmla="*/ 119 h 4990"/>
                  <a:gd name="T6" fmla="*/ 1132 w 3428"/>
                  <a:gd name="T7" fmla="*/ 260 h 4990"/>
                  <a:gd name="T8" fmla="*/ 1578 w 3428"/>
                  <a:gd name="T9" fmla="*/ 82 h 4990"/>
                  <a:gd name="T10" fmla="*/ 1034 w 3428"/>
                  <a:gd name="T11" fmla="*/ 448 h 4990"/>
                  <a:gd name="T12" fmla="*/ 1132 w 3428"/>
                  <a:gd name="T13" fmla="*/ 260 h 4990"/>
                  <a:gd name="T14" fmla="*/ 989 w 3428"/>
                  <a:gd name="T15" fmla="*/ 479 h 4990"/>
                  <a:gd name="T16" fmla="*/ 1663 w 3428"/>
                  <a:gd name="T17" fmla="*/ 420 h 4990"/>
                  <a:gd name="T18" fmla="*/ 2338 w 3428"/>
                  <a:gd name="T19" fmla="*/ 469 h 4990"/>
                  <a:gd name="T20" fmla="*/ 2323 w 3428"/>
                  <a:gd name="T21" fmla="*/ 920 h 4990"/>
                  <a:gd name="T22" fmla="*/ 2006 w 3428"/>
                  <a:gd name="T23" fmla="*/ 1170 h 4990"/>
                  <a:gd name="T24" fmla="*/ 2488 w 3428"/>
                  <a:gd name="T25" fmla="*/ 1699 h 4990"/>
                  <a:gd name="T26" fmla="*/ 2796 w 3428"/>
                  <a:gd name="T27" fmla="*/ 2402 h 4990"/>
                  <a:gd name="T28" fmla="*/ 2252 w 3428"/>
                  <a:gd name="T29" fmla="*/ 3108 h 4990"/>
                  <a:gd name="T30" fmla="*/ 1193 w 3428"/>
                  <a:gd name="T31" fmla="*/ 3938 h 4990"/>
                  <a:gd name="T32" fmla="*/ 554 w 3428"/>
                  <a:gd name="T33" fmla="*/ 4378 h 4990"/>
                  <a:gd name="T34" fmla="*/ 0 w 3428"/>
                  <a:gd name="T35" fmla="*/ 4776 h 4990"/>
                  <a:gd name="T36" fmla="*/ 270 w 3428"/>
                  <a:gd name="T37" fmla="*/ 4772 h 4990"/>
                  <a:gd name="T38" fmla="*/ 182 w 3428"/>
                  <a:gd name="T39" fmla="*/ 4861 h 4990"/>
                  <a:gd name="T40" fmla="*/ 1653 w 3428"/>
                  <a:gd name="T41" fmla="*/ 4089 h 4990"/>
                  <a:gd name="T42" fmla="*/ 3107 w 3428"/>
                  <a:gd name="T43" fmla="*/ 2803 h 4990"/>
                  <a:gd name="T44" fmla="*/ 3326 w 3428"/>
                  <a:gd name="T45" fmla="*/ 1781 h 4990"/>
                  <a:gd name="T46" fmla="*/ 2484 w 3428"/>
                  <a:gd name="T47" fmla="*/ 1179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28" h="4990">
                    <a:moveTo>
                      <a:pt x="2484" y="1179"/>
                    </a:moveTo>
                    <a:cubicBezTo>
                      <a:pt x="2612" y="980"/>
                      <a:pt x="2773" y="819"/>
                      <a:pt x="2740" y="544"/>
                    </a:cubicBezTo>
                    <a:cubicBezTo>
                      <a:pt x="2710" y="294"/>
                      <a:pt x="2545" y="171"/>
                      <a:pt x="2323" y="119"/>
                    </a:cubicBezTo>
                    <a:cubicBezTo>
                      <a:pt x="2035" y="52"/>
                      <a:pt x="1386" y="0"/>
                      <a:pt x="1132" y="260"/>
                    </a:cubicBezTo>
                    <a:cubicBezTo>
                      <a:pt x="1272" y="179"/>
                      <a:pt x="1478" y="151"/>
                      <a:pt x="1578" y="82"/>
                    </a:cubicBezTo>
                    <a:cubicBezTo>
                      <a:pt x="1034" y="448"/>
                      <a:pt x="1034" y="448"/>
                      <a:pt x="1034" y="448"/>
                    </a:cubicBezTo>
                    <a:cubicBezTo>
                      <a:pt x="1048" y="373"/>
                      <a:pt x="1083" y="310"/>
                      <a:pt x="1132" y="260"/>
                    </a:cubicBezTo>
                    <a:cubicBezTo>
                      <a:pt x="1050" y="308"/>
                      <a:pt x="990" y="375"/>
                      <a:pt x="989" y="479"/>
                    </a:cubicBezTo>
                    <a:cubicBezTo>
                      <a:pt x="1257" y="546"/>
                      <a:pt x="1411" y="458"/>
                      <a:pt x="1663" y="420"/>
                    </a:cubicBezTo>
                    <a:cubicBezTo>
                      <a:pt x="1884" y="387"/>
                      <a:pt x="2107" y="412"/>
                      <a:pt x="2338" y="469"/>
                    </a:cubicBezTo>
                    <a:cubicBezTo>
                      <a:pt x="2335" y="623"/>
                      <a:pt x="2417" y="774"/>
                      <a:pt x="2323" y="920"/>
                    </a:cubicBezTo>
                    <a:cubicBezTo>
                      <a:pt x="2251" y="1034"/>
                      <a:pt x="2095" y="1064"/>
                      <a:pt x="2006" y="1170"/>
                    </a:cubicBezTo>
                    <a:cubicBezTo>
                      <a:pt x="1713" y="1519"/>
                      <a:pt x="2236" y="1624"/>
                      <a:pt x="2488" y="1699"/>
                    </a:cubicBezTo>
                    <a:cubicBezTo>
                      <a:pt x="2865" y="1810"/>
                      <a:pt x="2972" y="2027"/>
                      <a:pt x="2796" y="2402"/>
                    </a:cubicBezTo>
                    <a:cubicBezTo>
                      <a:pt x="2665" y="2683"/>
                      <a:pt x="2496" y="2903"/>
                      <a:pt x="2252" y="3108"/>
                    </a:cubicBezTo>
                    <a:cubicBezTo>
                      <a:pt x="1911" y="3394"/>
                      <a:pt x="1567" y="3678"/>
                      <a:pt x="1193" y="3938"/>
                    </a:cubicBezTo>
                    <a:cubicBezTo>
                      <a:pt x="981" y="4086"/>
                      <a:pt x="765" y="4220"/>
                      <a:pt x="554" y="4378"/>
                    </a:cubicBezTo>
                    <a:cubicBezTo>
                      <a:pt x="384" y="4505"/>
                      <a:pt x="121" y="4627"/>
                      <a:pt x="0" y="4776"/>
                    </a:cubicBezTo>
                    <a:cubicBezTo>
                      <a:pt x="88" y="4801"/>
                      <a:pt x="188" y="4782"/>
                      <a:pt x="270" y="4772"/>
                    </a:cubicBezTo>
                    <a:cubicBezTo>
                      <a:pt x="238" y="4794"/>
                      <a:pt x="214" y="4836"/>
                      <a:pt x="182" y="4861"/>
                    </a:cubicBezTo>
                    <a:cubicBezTo>
                      <a:pt x="684" y="4990"/>
                      <a:pt x="1303" y="4374"/>
                      <a:pt x="1653" y="4089"/>
                    </a:cubicBezTo>
                    <a:cubicBezTo>
                      <a:pt x="2130" y="3700"/>
                      <a:pt x="2768" y="3356"/>
                      <a:pt x="3107" y="2803"/>
                    </a:cubicBezTo>
                    <a:cubicBezTo>
                      <a:pt x="3261" y="2550"/>
                      <a:pt x="3428" y="2069"/>
                      <a:pt x="3326" y="1781"/>
                    </a:cubicBezTo>
                    <a:cubicBezTo>
                      <a:pt x="3231" y="1515"/>
                      <a:pt x="2760" y="1239"/>
                      <a:pt x="2484" y="1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1" name="Freeform 12"/>
              <p:cNvSpPr>
                <a:spLocks/>
              </p:cNvSpPr>
              <p:nvPr userDrawn="1"/>
            </p:nvSpPr>
            <p:spPr bwMode="auto">
              <a:xfrm>
                <a:off x="2572" y="846"/>
                <a:ext cx="48" cy="88"/>
              </a:xfrm>
              <a:custGeom>
                <a:avLst/>
                <a:gdLst>
                  <a:gd name="T0" fmla="*/ 75 w 75"/>
                  <a:gd name="T1" fmla="*/ 52 h 137"/>
                  <a:gd name="T2" fmla="*/ 0 w 75"/>
                  <a:gd name="T3" fmla="*/ 0 h 137"/>
                  <a:gd name="T4" fmla="*/ 41 w 75"/>
                  <a:gd name="T5" fmla="*/ 137 h 137"/>
                  <a:gd name="T6" fmla="*/ 75 w 75"/>
                  <a:gd name="T7" fmla="*/ 52 h 137"/>
                </a:gdLst>
                <a:ahLst/>
                <a:cxnLst>
                  <a:cxn ang="0">
                    <a:pos x="T0" y="T1"/>
                  </a:cxn>
                  <a:cxn ang="0">
                    <a:pos x="T2" y="T3"/>
                  </a:cxn>
                  <a:cxn ang="0">
                    <a:pos x="T4" y="T5"/>
                  </a:cxn>
                  <a:cxn ang="0">
                    <a:pos x="T6" y="T7"/>
                  </a:cxn>
                </a:cxnLst>
                <a:rect l="0" t="0" r="r" b="b"/>
                <a:pathLst>
                  <a:path w="75" h="137">
                    <a:moveTo>
                      <a:pt x="75" y="52"/>
                    </a:moveTo>
                    <a:cubicBezTo>
                      <a:pt x="50" y="33"/>
                      <a:pt x="25" y="16"/>
                      <a:pt x="0" y="0"/>
                    </a:cubicBezTo>
                    <a:cubicBezTo>
                      <a:pt x="25" y="37"/>
                      <a:pt x="39" y="88"/>
                      <a:pt x="41" y="137"/>
                    </a:cubicBezTo>
                    <a:cubicBezTo>
                      <a:pt x="53" y="109"/>
                      <a:pt x="65" y="80"/>
                      <a:pt x="75"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2" name="Freeform 13"/>
              <p:cNvSpPr>
                <a:spLocks/>
              </p:cNvSpPr>
              <p:nvPr userDrawn="1"/>
            </p:nvSpPr>
            <p:spPr bwMode="auto">
              <a:xfrm>
                <a:off x="2572" y="1001"/>
                <a:ext cx="15" cy="20"/>
              </a:xfrm>
              <a:custGeom>
                <a:avLst/>
                <a:gdLst>
                  <a:gd name="T0" fmla="*/ 5 w 23"/>
                  <a:gd name="T1" fmla="*/ 31 h 31"/>
                  <a:gd name="T2" fmla="*/ 23 w 23"/>
                  <a:gd name="T3" fmla="*/ 0 h 31"/>
                  <a:gd name="T4" fmla="*/ 0 w 23"/>
                  <a:gd name="T5" fmla="*/ 18 h 31"/>
                  <a:gd name="T6" fmla="*/ 5 w 23"/>
                  <a:gd name="T7" fmla="*/ 31 h 31"/>
                </a:gdLst>
                <a:ahLst/>
                <a:cxnLst>
                  <a:cxn ang="0">
                    <a:pos x="T0" y="T1"/>
                  </a:cxn>
                  <a:cxn ang="0">
                    <a:pos x="T2" y="T3"/>
                  </a:cxn>
                  <a:cxn ang="0">
                    <a:pos x="T4" y="T5"/>
                  </a:cxn>
                  <a:cxn ang="0">
                    <a:pos x="T6" y="T7"/>
                  </a:cxn>
                </a:cxnLst>
                <a:rect l="0" t="0" r="r" b="b"/>
                <a:pathLst>
                  <a:path w="23" h="31">
                    <a:moveTo>
                      <a:pt x="5" y="31"/>
                    </a:moveTo>
                    <a:cubicBezTo>
                      <a:pt x="12" y="22"/>
                      <a:pt x="18" y="11"/>
                      <a:pt x="23" y="0"/>
                    </a:cubicBezTo>
                    <a:cubicBezTo>
                      <a:pt x="15" y="6"/>
                      <a:pt x="8" y="12"/>
                      <a:pt x="0" y="18"/>
                    </a:cubicBezTo>
                    <a:lnTo>
                      <a:pt x="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3" name="Freeform 14"/>
              <p:cNvSpPr>
                <a:spLocks/>
              </p:cNvSpPr>
              <p:nvPr userDrawn="1"/>
            </p:nvSpPr>
            <p:spPr bwMode="auto">
              <a:xfrm>
                <a:off x="2254" y="712"/>
                <a:ext cx="907" cy="1359"/>
              </a:xfrm>
              <a:custGeom>
                <a:avLst/>
                <a:gdLst>
                  <a:gd name="T0" fmla="*/ 128 w 1410"/>
                  <a:gd name="T1" fmla="*/ 2069 h 2113"/>
                  <a:gd name="T2" fmla="*/ 422 w 1410"/>
                  <a:gd name="T3" fmla="*/ 1648 h 2113"/>
                  <a:gd name="T4" fmla="*/ 681 w 1410"/>
                  <a:gd name="T5" fmla="*/ 699 h 2113"/>
                  <a:gd name="T6" fmla="*/ 1039 w 1410"/>
                  <a:gd name="T7" fmla="*/ 507 h 2113"/>
                  <a:gd name="T8" fmla="*/ 1269 w 1410"/>
                  <a:gd name="T9" fmla="*/ 512 h 2113"/>
                  <a:gd name="T10" fmla="*/ 1410 w 1410"/>
                  <a:gd name="T11" fmla="*/ 284 h 2113"/>
                  <a:gd name="T12" fmla="*/ 518 w 1410"/>
                  <a:gd name="T13" fmla="*/ 449 h 2113"/>
                  <a:gd name="T14" fmla="*/ 500 w 1410"/>
                  <a:gd name="T15" fmla="*/ 480 h 2113"/>
                  <a:gd name="T16" fmla="*/ 495 w 1410"/>
                  <a:gd name="T17" fmla="*/ 467 h 2113"/>
                  <a:gd name="T18" fmla="*/ 474 w 1410"/>
                  <a:gd name="T19" fmla="*/ 484 h 2113"/>
                  <a:gd name="T20" fmla="*/ 490 w 1410"/>
                  <a:gd name="T21" fmla="*/ 450 h 2113"/>
                  <a:gd name="T22" fmla="*/ 389 w 1410"/>
                  <a:gd name="T23" fmla="*/ 155 h 2113"/>
                  <a:gd name="T24" fmla="*/ 494 w 1410"/>
                  <a:gd name="T25" fmla="*/ 209 h 2113"/>
                  <a:gd name="T26" fmla="*/ 344 w 1410"/>
                  <a:gd name="T27" fmla="*/ 163 h 2113"/>
                  <a:gd name="T28" fmla="*/ 105 w 1410"/>
                  <a:gd name="T29" fmla="*/ 699 h 2113"/>
                  <a:gd name="T30" fmla="*/ 36 w 1410"/>
                  <a:gd name="T31" fmla="*/ 1658 h 2113"/>
                  <a:gd name="T32" fmla="*/ 128 w 1410"/>
                  <a:gd name="T33" fmla="*/ 2069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0" h="2113">
                    <a:moveTo>
                      <a:pt x="128" y="2069"/>
                    </a:moveTo>
                    <a:cubicBezTo>
                      <a:pt x="278" y="2113"/>
                      <a:pt x="399" y="1754"/>
                      <a:pt x="422" y="1648"/>
                    </a:cubicBezTo>
                    <a:cubicBezTo>
                      <a:pt x="495" y="1323"/>
                      <a:pt x="451" y="989"/>
                      <a:pt x="681" y="699"/>
                    </a:cubicBezTo>
                    <a:cubicBezTo>
                      <a:pt x="784" y="568"/>
                      <a:pt x="890" y="514"/>
                      <a:pt x="1039" y="507"/>
                    </a:cubicBezTo>
                    <a:cubicBezTo>
                      <a:pt x="1150" y="503"/>
                      <a:pt x="1148" y="582"/>
                      <a:pt x="1269" y="512"/>
                    </a:cubicBezTo>
                    <a:cubicBezTo>
                      <a:pt x="1337" y="472"/>
                      <a:pt x="1392" y="363"/>
                      <a:pt x="1410" y="284"/>
                    </a:cubicBezTo>
                    <a:cubicBezTo>
                      <a:pt x="1133" y="0"/>
                      <a:pt x="768" y="252"/>
                      <a:pt x="518" y="449"/>
                    </a:cubicBezTo>
                    <a:cubicBezTo>
                      <a:pt x="513" y="460"/>
                      <a:pt x="507" y="471"/>
                      <a:pt x="500" y="480"/>
                    </a:cubicBezTo>
                    <a:cubicBezTo>
                      <a:pt x="495" y="467"/>
                      <a:pt x="495" y="467"/>
                      <a:pt x="495" y="467"/>
                    </a:cubicBezTo>
                    <a:cubicBezTo>
                      <a:pt x="488" y="473"/>
                      <a:pt x="481" y="478"/>
                      <a:pt x="474" y="484"/>
                    </a:cubicBezTo>
                    <a:cubicBezTo>
                      <a:pt x="479" y="472"/>
                      <a:pt x="484" y="461"/>
                      <a:pt x="490" y="450"/>
                    </a:cubicBezTo>
                    <a:cubicBezTo>
                      <a:pt x="389" y="155"/>
                      <a:pt x="389" y="155"/>
                      <a:pt x="389" y="155"/>
                    </a:cubicBezTo>
                    <a:cubicBezTo>
                      <a:pt x="428" y="172"/>
                      <a:pt x="461" y="190"/>
                      <a:pt x="494" y="209"/>
                    </a:cubicBezTo>
                    <a:cubicBezTo>
                      <a:pt x="461" y="161"/>
                      <a:pt x="410" y="135"/>
                      <a:pt x="344" y="163"/>
                    </a:cubicBezTo>
                    <a:cubicBezTo>
                      <a:pt x="260" y="199"/>
                      <a:pt x="134" y="613"/>
                      <a:pt x="105" y="699"/>
                    </a:cubicBezTo>
                    <a:cubicBezTo>
                      <a:pt x="11" y="984"/>
                      <a:pt x="0" y="1354"/>
                      <a:pt x="36" y="1658"/>
                    </a:cubicBezTo>
                    <a:cubicBezTo>
                      <a:pt x="47" y="1749"/>
                      <a:pt x="33" y="2041"/>
                      <a:pt x="128" y="2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4" name="Freeform 15"/>
              <p:cNvSpPr>
                <a:spLocks/>
              </p:cNvSpPr>
              <p:nvPr userDrawn="1"/>
            </p:nvSpPr>
            <p:spPr bwMode="auto">
              <a:xfrm>
                <a:off x="2504" y="811"/>
                <a:ext cx="94" cy="190"/>
              </a:xfrm>
              <a:custGeom>
                <a:avLst/>
                <a:gdLst>
                  <a:gd name="T0" fmla="*/ 101 w 146"/>
                  <a:gd name="T1" fmla="*/ 295 h 295"/>
                  <a:gd name="T2" fmla="*/ 146 w 146"/>
                  <a:gd name="T3" fmla="*/ 191 h 295"/>
                  <a:gd name="T4" fmla="*/ 105 w 146"/>
                  <a:gd name="T5" fmla="*/ 54 h 295"/>
                  <a:gd name="T6" fmla="*/ 0 w 146"/>
                  <a:gd name="T7" fmla="*/ 0 h 295"/>
                  <a:gd name="T8" fmla="*/ 101 w 146"/>
                  <a:gd name="T9" fmla="*/ 295 h 295"/>
                </a:gdLst>
                <a:ahLst/>
                <a:cxnLst>
                  <a:cxn ang="0">
                    <a:pos x="T0" y="T1"/>
                  </a:cxn>
                  <a:cxn ang="0">
                    <a:pos x="T2" y="T3"/>
                  </a:cxn>
                  <a:cxn ang="0">
                    <a:pos x="T4" y="T5"/>
                  </a:cxn>
                  <a:cxn ang="0">
                    <a:pos x="T6" y="T7"/>
                  </a:cxn>
                  <a:cxn ang="0">
                    <a:pos x="T8" y="T9"/>
                  </a:cxn>
                </a:cxnLst>
                <a:rect l="0" t="0" r="r" b="b"/>
                <a:pathLst>
                  <a:path w="146" h="295">
                    <a:moveTo>
                      <a:pt x="101" y="295"/>
                    </a:moveTo>
                    <a:cubicBezTo>
                      <a:pt x="116" y="260"/>
                      <a:pt x="131" y="226"/>
                      <a:pt x="146" y="191"/>
                    </a:cubicBezTo>
                    <a:cubicBezTo>
                      <a:pt x="144" y="142"/>
                      <a:pt x="130" y="91"/>
                      <a:pt x="105" y="54"/>
                    </a:cubicBezTo>
                    <a:cubicBezTo>
                      <a:pt x="72" y="35"/>
                      <a:pt x="39" y="17"/>
                      <a:pt x="0" y="0"/>
                    </a:cubicBezTo>
                    <a:lnTo>
                      <a:pt x="10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5" name="Freeform 16"/>
              <p:cNvSpPr>
                <a:spLocks/>
              </p:cNvSpPr>
              <p:nvPr userDrawn="1"/>
            </p:nvSpPr>
            <p:spPr bwMode="auto">
              <a:xfrm>
                <a:off x="2569" y="934"/>
                <a:ext cx="30" cy="78"/>
              </a:xfrm>
              <a:custGeom>
                <a:avLst/>
                <a:gdLst>
                  <a:gd name="T0" fmla="*/ 5 w 46"/>
                  <a:gd name="T1" fmla="*/ 121 h 121"/>
                  <a:gd name="T2" fmla="*/ 28 w 46"/>
                  <a:gd name="T3" fmla="*/ 103 h 121"/>
                  <a:gd name="T4" fmla="*/ 45 w 46"/>
                  <a:gd name="T5" fmla="*/ 0 h 121"/>
                  <a:gd name="T6" fmla="*/ 0 w 46"/>
                  <a:gd name="T7" fmla="*/ 104 h 121"/>
                  <a:gd name="T8" fmla="*/ 5 w 46"/>
                  <a:gd name="T9" fmla="*/ 121 h 121"/>
                </a:gdLst>
                <a:ahLst/>
                <a:cxnLst>
                  <a:cxn ang="0">
                    <a:pos x="T0" y="T1"/>
                  </a:cxn>
                  <a:cxn ang="0">
                    <a:pos x="T2" y="T3"/>
                  </a:cxn>
                  <a:cxn ang="0">
                    <a:pos x="T4" y="T5"/>
                  </a:cxn>
                  <a:cxn ang="0">
                    <a:pos x="T6" y="T7"/>
                  </a:cxn>
                  <a:cxn ang="0">
                    <a:pos x="T8" y="T9"/>
                  </a:cxn>
                </a:cxnLst>
                <a:rect l="0" t="0" r="r" b="b"/>
                <a:pathLst>
                  <a:path w="46" h="121">
                    <a:moveTo>
                      <a:pt x="5" y="121"/>
                    </a:moveTo>
                    <a:cubicBezTo>
                      <a:pt x="13" y="115"/>
                      <a:pt x="20" y="109"/>
                      <a:pt x="28" y="103"/>
                    </a:cubicBezTo>
                    <a:cubicBezTo>
                      <a:pt x="41" y="73"/>
                      <a:pt x="46" y="37"/>
                      <a:pt x="45" y="0"/>
                    </a:cubicBezTo>
                    <a:cubicBezTo>
                      <a:pt x="30" y="35"/>
                      <a:pt x="15" y="69"/>
                      <a:pt x="0" y="104"/>
                    </a:cubicBezTo>
                    <a:lnTo>
                      <a:pt x="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6" name="Freeform 17"/>
              <p:cNvSpPr>
                <a:spLocks noEditPoints="1"/>
              </p:cNvSpPr>
              <p:nvPr userDrawn="1"/>
            </p:nvSpPr>
            <p:spPr bwMode="auto">
              <a:xfrm>
                <a:off x="2649" y="1149"/>
                <a:ext cx="984" cy="1074"/>
              </a:xfrm>
              <a:custGeom>
                <a:avLst/>
                <a:gdLst>
                  <a:gd name="T0" fmla="*/ 637 w 1530"/>
                  <a:gd name="T1" fmla="*/ 211 h 1669"/>
                  <a:gd name="T2" fmla="*/ 1037 w 1530"/>
                  <a:gd name="T3" fmla="*/ 336 h 1669"/>
                  <a:gd name="T4" fmla="*/ 1111 w 1530"/>
                  <a:gd name="T5" fmla="*/ 712 h 1669"/>
                  <a:gd name="T6" fmla="*/ 636 w 1530"/>
                  <a:gd name="T7" fmla="*/ 622 h 1669"/>
                  <a:gd name="T8" fmla="*/ 283 w 1530"/>
                  <a:gd name="T9" fmla="*/ 899 h 1669"/>
                  <a:gd name="T10" fmla="*/ 609 w 1530"/>
                  <a:gd name="T11" fmla="*/ 1542 h 1669"/>
                  <a:gd name="T12" fmla="*/ 1034 w 1530"/>
                  <a:gd name="T13" fmla="*/ 1457 h 1669"/>
                  <a:gd name="T14" fmla="*/ 1411 w 1530"/>
                  <a:gd name="T15" fmla="*/ 1398 h 1669"/>
                  <a:gd name="T16" fmla="*/ 1418 w 1530"/>
                  <a:gd name="T17" fmla="*/ 943 h 1669"/>
                  <a:gd name="T18" fmla="*/ 1514 w 1530"/>
                  <a:gd name="T19" fmla="*/ 429 h 1669"/>
                  <a:gd name="T20" fmla="*/ 1368 w 1530"/>
                  <a:gd name="T21" fmla="*/ 186 h 1669"/>
                  <a:gd name="T22" fmla="*/ 1364 w 1530"/>
                  <a:gd name="T23" fmla="*/ 207 h 1669"/>
                  <a:gd name="T24" fmla="*/ 949 w 1530"/>
                  <a:gd name="T25" fmla="*/ 18 h 1669"/>
                  <a:gd name="T26" fmla="*/ 637 w 1530"/>
                  <a:gd name="T27" fmla="*/ 211 h 1669"/>
                  <a:gd name="T28" fmla="*/ 862 w 1530"/>
                  <a:gd name="T29" fmla="*/ 1264 h 1669"/>
                  <a:gd name="T30" fmla="*/ 507 w 1530"/>
                  <a:gd name="T31" fmla="*/ 1203 h 1669"/>
                  <a:gd name="T32" fmla="*/ 972 w 1530"/>
                  <a:gd name="T33" fmla="*/ 980 h 1669"/>
                  <a:gd name="T34" fmla="*/ 972 w 1530"/>
                  <a:gd name="T35" fmla="*/ 970 h 1669"/>
                  <a:gd name="T36" fmla="*/ 862 w 1530"/>
                  <a:gd name="T37" fmla="*/ 1264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0" h="1669">
                    <a:moveTo>
                      <a:pt x="637" y="211"/>
                    </a:moveTo>
                    <a:cubicBezTo>
                      <a:pt x="685" y="339"/>
                      <a:pt x="939" y="280"/>
                      <a:pt x="1037" y="336"/>
                    </a:cubicBezTo>
                    <a:cubicBezTo>
                      <a:pt x="1194" y="427"/>
                      <a:pt x="1155" y="537"/>
                      <a:pt x="1111" y="712"/>
                    </a:cubicBezTo>
                    <a:cubicBezTo>
                      <a:pt x="947" y="750"/>
                      <a:pt x="801" y="591"/>
                      <a:pt x="636" y="622"/>
                    </a:cubicBezTo>
                    <a:cubicBezTo>
                      <a:pt x="544" y="639"/>
                      <a:pt x="348" y="817"/>
                      <a:pt x="283" y="899"/>
                    </a:cubicBezTo>
                    <a:cubicBezTo>
                      <a:pt x="0" y="1253"/>
                      <a:pt x="242" y="1481"/>
                      <a:pt x="609" y="1542"/>
                    </a:cubicBezTo>
                    <a:cubicBezTo>
                      <a:pt x="795" y="1573"/>
                      <a:pt x="872" y="1459"/>
                      <a:pt x="1034" y="1457"/>
                    </a:cubicBezTo>
                    <a:cubicBezTo>
                      <a:pt x="1232" y="1454"/>
                      <a:pt x="1295" y="1669"/>
                      <a:pt x="1411" y="1398"/>
                    </a:cubicBezTo>
                    <a:cubicBezTo>
                      <a:pt x="1480" y="1234"/>
                      <a:pt x="1415" y="1092"/>
                      <a:pt x="1418" y="943"/>
                    </a:cubicBezTo>
                    <a:cubicBezTo>
                      <a:pt x="1421" y="778"/>
                      <a:pt x="1530" y="592"/>
                      <a:pt x="1514" y="429"/>
                    </a:cubicBezTo>
                    <a:cubicBezTo>
                      <a:pt x="1505" y="334"/>
                      <a:pt x="1437" y="233"/>
                      <a:pt x="1368" y="186"/>
                    </a:cubicBezTo>
                    <a:cubicBezTo>
                      <a:pt x="1364" y="207"/>
                      <a:pt x="1364" y="207"/>
                      <a:pt x="1364" y="207"/>
                    </a:cubicBezTo>
                    <a:cubicBezTo>
                      <a:pt x="1220" y="149"/>
                      <a:pt x="1108" y="46"/>
                      <a:pt x="949" y="18"/>
                    </a:cubicBezTo>
                    <a:cubicBezTo>
                      <a:pt x="844" y="0"/>
                      <a:pt x="571" y="39"/>
                      <a:pt x="637" y="211"/>
                    </a:cubicBezTo>
                    <a:close/>
                    <a:moveTo>
                      <a:pt x="862" y="1264"/>
                    </a:moveTo>
                    <a:cubicBezTo>
                      <a:pt x="766" y="1301"/>
                      <a:pt x="571" y="1292"/>
                      <a:pt x="507" y="1203"/>
                    </a:cubicBezTo>
                    <a:cubicBezTo>
                      <a:pt x="353" y="989"/>
                      <a:pt x="804" y="726"/>
                      <a:pt x="972" y="980"/>
                    </a:cubicBezTo>
                    <a:cubicBezTo>
                      <a:pt x="972" y="970"/>
                      <a:pt x="972" y="970"/>
                      <a:pt x="972" y="970"/>
                    </a:cubicBezTo>
                    <a:cubicBezTo>
                      <a:pt x="1087" y="1008"/>
                      <a:pt x="933" y="1237"/>
                      <a:pt x="862" y="1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7" name="Freeform 18"/>
              <p:cNvSpPr>
                <a:spLocks/>
              </p:cNvSpPr>
              <p:nvPr userDrawn="1"/>
            </p:nvSpPr>
            <p:spPr bwMode="auto">
              <a:xfrm>
                <a:off x="4559" y="2044"/>
                <a:ext cx="23" cy="5"/>
              </a:xfrm>
              <a:custGeom>
                <a:avLst/>
                <a:gdLst>
                  <a:gd name="T0" fmla="*/ 0 w 35"/>
                  <a:gd name="T1" fmla="*/ 7 h 7"/>
                  <a:gd name="T2" fmla="*/ 35 w 35"/>
                  <a:gd name="T3" fmla="*/ 0 h 7"/>
                  <a:gd name="T4" fmla="*/ 0 w 35"/>
                  <a:gd name="T5" fmla="*/ 7 h 7"/>
                </a:gdLst>
                <a:ahLst/>
                <a:cxnLst>
                  <a:cxn ang="0">
                    <a:pos x="T0" y="T1"/>
                  </a:cxn>
                  <a:cxn ang="0">
                    <a:pos x="T2" y="T3"/>
                  </a:cxn>
                  <a:cxn ang="0">
                    <a:pos x="T4" y="T5"/>
                  </a:cxn>
                </a:cxnLst>
                <a:rect l="0" t="0" r="r" b="b"/>
                <a:pathLst>
                  <a:path w="35" h="7">
                    <a:moveTo>
                      <a:pt x="0" y="7"/>
                    </a:moveTo>
                    <a:cubicBezTo>
                      <a:pt x="14" y="5"/>
                      <a:pt x="26" y="3"/>
                      <a:pt x="35" y="0"/>
                    </a:cubicBezTo>
                    <a:cubicBezTo>
                      <a:pt x="23" y="2"/>
                      <a:pt x="12"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8" name="Freeform 19"/>
              <p:cNvSpPr>
                <a:spLocks/>
              </p:cNvSpPr>
              <p:nvPr userDrawn="1"/>
            </p:nvSpPr>
            <p:spPr bwMode="auto">
              <a:xfrm>
                <a:off x="3640" y="1247"/>
                <a:ext cx="919" cy="1226"/>
              </a:xfrm>
              <a:custGeom>
                <a:avLst/>
                <a:gdLst>
                  <a:gd name="T0" fmla="*/ 1429 w 1429"/>
                  <a:gd name="T1" fmla="*/ 1246 h 1905"/>
                  <a:gd name="T2" fmla="*/ 1048 w 1429"/>
                  <a:gd name="T3" fmla="*/ 1245 h 1905"/>
                  <a:gd name="T4" fmla="*/ 595 w 1429"/>
                  <a:gd name="T5" fmla="*/ 1304 h 1905"/>
                  <a:gd name="T6" fmla="*/ 971 w 1429"/>
                  <a:gd name="T7" fmla="*/ 778 h 1905"/>
                  <a:gd name="T8" fmla="*/ 1195 w 1429"/>
                  <a:gd name="T9" fmla="*/ 160 h 1905"/>
                  <a:gd name="T10" fmla="*/ 229 w 1429"/>
                  <a:gd name="T11" fmla="*/ 106 h 1905"/>
                  <a:gd name="T12" fmla="*/ 300 w 1429"/>
                  <a:gd name="T13" fmla="*/ 236 h 1905"/>
                  <a:gd name="T14" fmla="*/ 189 w 1429"/>
                  <a:gd name="T15" fmla="*/ 278 h 1905"/>
                  <a:gd name="T16" fmla="*/ 804 w 1429"/>
                  <a:gd name="T17" fmla="*/ 407 h 1905"/>
                  <a:gd name="T18" fmla="*/ 413 w 1429"/>
                  <a:gd name="T19" fmla="*/ 965 h 1905"/>
                  <a:gd name="T20" fmla="*/ 39 w 1429"/>
                  <a:gd name="T21" fmla="*/ 1585 h 1905"/>
                  <a:gd name="T22" fmla="*/ 1391 w 1429"/>
                  <a:gd name="T23" fmla="*/ 1364 h 1905"/>
                  <a:gd name="T24" fmla="*/ 1257 w 1429"/>
                  <a:gd name="T25" fmla="*/ 1330 h 1905"/>
                  <a:gd name="T26" fmla="*/ 1429 w 1429"/>
                  <a:gd name="T27" fmla="*/ 1246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9" h="1905">
                    <a:moveTo>
                      <a:pt x="1429" y="1246"/>
                    </a:moveTo>
                    <a:cubicBezTo>
                      <a:pt x="1335" y="1255"/>
                      <a:pt x="1152" y="1232"/>
                      <a:pt x="1048" y="1245"/>
                    </a:cubicBezTo>
                    <a:cubicBezTo>
                      <a:pt x="890" y="1264"/>
                      <a:pt x="742" y="1321"/>
                      <a:pt x="595" y="1304"/>
                    </a:cubicBezTo>
                    <a:cubicBezTo>
                      <a:pt x="745" y="1156"/>
                      <a:pt x="849" y="957"/>
                      <a:pt x="971" y="778"/>
                    </a:cubicBezTo>
                    <a:cubicBezTo>
                      <a:pt x="1122" y="556"/>
                      <a:pt x="1130" y="415"/>
                      <a:pt x="1195" y="160"/>
                    </a:cubicBezTo>
                    <a:cubicBezTo>
                      <a:pt x="923" y="0"/>
                      <a:pt x="229" y="106"/>
                      <a:pt x="229" y="106"/>
                    </a:cubicBezTo>
                    <a:cubicBezTo>
                      <a:pt x="233" y="148"/>
                      <a:pt x="311" y="196"/>
                      <a:pt x="300" y="236"/>
                    </a:cubicBezTo>
                    <a:cubicBezTo>
                      <a:pt x="255" y="239"/>
                      <a:pt x="210" y="274"/>
                      <a:pt x="189" y="278"/>
                    </a:cubicBezTo>
                    <a:cubicBezTo>
                      <a:pt x="346" y="439"/>
                      <a:pt x="611" y="333"/>
                      <a:pt x="804" y="407"/>
                    </a:cubicBezTo>
                    <a:cubicBezTo>
                      <a:pt x="688" y="612"/>
                      <a:pt x="564" y="768"/>
                      <a:pt x="413" y="965"/>
                    </a:cubicBezTo>
                    <a:cubicBezTo>
                      <a:pt x="327" y="1075"/>
                      <a:pt x="0" y="1461"/>
                      <a:pt x="39" y="1585"/>
                    </a:cubicBezTo>
                    <a:cubicBezTo>
                      <a:pt x="138" y="1905"/>
                      <a:pt x="1226" y="1583"/>
                      <a:pt x="1391" y="1364"/>
                    </a:cubicBezTo>
                    <a:cubicBezTo>
                      <a:pt x="1353" y="1360"/>
                      <a:pt x="1303" y="1330"/>
                      <a:pt x="1257" y="1330"/>
                    </a:cubicBezTo>
                    <a:cubicBezTo>
                      <a:pt x="1312" y="1292"/>
                      <a:pt x="1368" y="1260"/>
                      <a:pt x="1429" y="1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59" name="Freeform 20"/>
              <p:cNvSpPr>
                <a:spLocks/>
              </p:cNvSpPr>
              <p:nvPr userDrawn="1"/>
            </p:nvSpPr>
            <p:spPr bwMode="auto">
              <a:xfrm>
                <a:off x="4643" y="1402"/>
                <a:ext cx="469" cy="1061"/>
              </a:xfrm>
              <a:custGeom>
                <a:avLst/>
                <a:gdLst>
                  <a:gd name="T0" fmla="*/ 405 w 729"/>
                  <a:gd name="T1" fmla="*/ 1614 h 1650"/>
                  <a:gd name="T2" fmla="*/ 562 w 729"/>
                  <a:gd name="T3" fmla="*/ 806 h 1650"/>
                  <a:gd name="T4" fmla="*/ 413 w 729"/>
                  <a:gd name="T5" fmla="*/ 25 h 1650"/>
                  <a:gd name="T6" fmla="*/ 396 w 729"/>
                  <a:gd name="T7" fmla="*/ 0 h 1650"/>
                  <a:gd name="T8" fmla="*/ 124 w 729"/>
                  <a:gd name="T9" fmla="*/ 931 h 1650"/>
                  <a:gd name="T10" fmla="*/ 39 w 729"/>
                  <a:gd name="T11" fmla="*/ 1392 h 1650"/>
                  <a:gd name="T12" fmla="*/ 405 w 729"/>
                  <a:gd name="T13" fmla="*/ 1614 h 1650"/>
                </a:gdLst>
                <a:ahLst/>
                <a:cxnLst>
                  <a:cxn ang="0">
                    <a:pos x="T0" y="T1"/>
                  </a:cxn>
                  <a:cxn ang="0">
                    <a:pos x="T2" y="T3"/>
                  </a:cxn>
                  <a:cxn ang="0">
                    <a:pos x="T4" y="T5"/>
                  </a:cxn>
                  <a:cxn ang="0">
                    <a:pos x="T6" y="T7"/>
                  </a:cxn>
                  <a:cxn ang="0">
                    <a:pos x="T8" y="T9"/>
                  </a:cxn>
                  <a:cxn ang="0">
                    <a:pos x="T10" y="T11"/>
                  </a:cxn>
                  <a:cxn ang="0">
                    <a:pos x="T12" y="T13"/>
                  </a:cxn>
                </a:cxnLst>
                <a:rect l="0" t="0" r="r" b="b"/>
                <a:pathLst>
                  <a:path w="729" h="1650">
                    <a:moveTo>
                      <a:pt x="405" y="1614"/>
                    </a:moveTo>
                    <a:cubicBezTo>
                      <a:pt x="692" y="1535"/>
                      <a:pt x="562" y="992"/>
                      <a:pt x="562" y="806"/>
                    </a:cubicBezTo>
                    <a:cubicBezTo>
                      <a:pt x="561" y="573"/>
                      <a:pt x="729" y="98"/>
                      <a:pt x="413" y="25"/>
                    </a:cubicBezTo>
                    <a:cubicBezTo>
                      <a:pt x="396" y="0"/>
                      <a:pt x="396" y="0"/>
                      <a:pt x="396" y="0"/>
                    </a:cubicBezTo>
                    <a:cubicBezTo>
                      <a:pt x="291" y="307"/>
                      <a:pt x="200" y="618"/>
                      <a:pt x="124" y="931"/>
                    </a:cubicBezTo>
                    <a:cubicBezTo>
                      <a:pt x="94" y="1055"/>
                      <a:pt x="0" y="1255"/>
                      <a:pt x="39" y="1392"/>
                    </a:cubicBezTo>
                    <a:cubicBezTo>
                      <a:pt x="69" y="1496"/>
                      <a:pt x="276" y="1650"/>
                      <a:pt x="405" y="1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0" name="Freeform 21"/>
              <p:cNvSpPr>
                <a:spLocks/>
              </p:cNvSpPr>
              <p:nvPr userDrawn="1"/>
            </p:nvSpPr>
            <p:spPr bwMode="auto">
              <a:xfrm>
                <a:off x="4946" y="1093"/>
                <a:ext cx="12" cy="3"/>
              </a:xfrm>
              <a:custGeom>
                <a:avLst/>
                <a:gdLst>
                  <a:gd name="T0" fmla="*/ 0 w 19"/>
                  <a:gd name="T1" fmla="*/ 0 h 5"/>
                  <a:gd name="T2" fmla="*/ 16 w 19"/>
                  <a:gd name="T3" fmla="*/ 5 h 5"/>
                  <a:gd name="T4" fmla="*/ 19 w 19"/>
                  <a:gd name="T5" fmla="*/ 4 h 5"/>
                  <a:gd name="T6" fmla="*/ 0 w 19"/>
                  <a:gd name="T7" fmla="*/ 0 h 5"/>
                </a:gdLst>
                <a:ahLst/>
                <a:cxnLst>
                  <a:cxn ang="0">
                    <a:pos x="T0" y="T1"/>
                  </a:cxn>
                  <a:cxn ang="0">
                    <a:pos x="T2" y="T3"/>
                  </a:cxn>
                  <a:cxn ang="0">
                    <a:pos x="T4" y="T5"/>
                  </a:cxn>
                  <a:cxn ang="0">
                    <a:pos x="T6" y="T7"/>
                  </a:cxn>
                </a:cxnLst>
                <a:rect l="0" t="0" r="r" b="b"/>
                <a:pathLst>
                  <a:path w="19" h="5">
                    <a:moveTo>
                      <a:pt x="0" y="0"/>
                    </a:moveTo>
                    <a:cubicBezTo>
                      <a:pt x="5" y="2"/>
                      <a:pt x="11" y="3"/>
                      <a:pt x="16" y="5"/>
                    </a:cubicBezTo>
                    <a:cubicBezTo>
                      <a:pt x="17" y="4"/>
                      <a:pt x="18" y="4"/>
                      <a:pt x="19" y="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1" name="Freeform 22"/>
              <p:cNvSpPr>
                <a:spLocks/>
              </p:cNvSpPr>
              <p:nvPr userDrawn="1"/>
            </p:nvSpPr>
            <p:spPr bwMode="auto">
              <a:xfrm>
                <a:off x="4775" y="1096"/>
                <a:ext cx="274" cy="215"/>
              </a:xfrm>
              <a:custGeom>
                <a:avLst/>
                <a:gdLst>
                  <a:gd name="T0" fmla="*/ 325 w 426"/>
                  <a:gd name="T1" fmla="*/ 325 h 334"/>
                  <a:gd name="T2" fmla="*/ 282 w 426"/>
                  <a:gd name="T3" fmla="*/ 0 h 334"/>
                  <a:gd name="T4" fmla="*/ 325 w 426"/>
                  <a:gd name="T5" fmla="*/ 325 h 334"/>
                </a:gdLst>
                <a:ahLst/>
                <a:cxnLst>
                  <a:cxn ang="0">
                    <a:pos x="T0" y="T1"/>
                  </a:cxn>
                  <a:cxn ang="0">
                    <a:pos x="T2" y="T3"/>
                  </a:cxn>
                  <a:cxn ang="0">
                    <a:pos x="T4" y="T5"/>
                  </a:cxn>
                </a:cxnLst>
                <a:rect l="0" t="0" r="r" b="b"/>
                <a:pathLst>
                  <a:path w="426" h="334">
                    <a:moveTo>
                      <a:pt x="325" y="325"/>
                    </a:moveTo>
                    <a:cubicBezTo>
                      <a:pt x="426" y="217"/>
                      <a:pt x="426" y="46"/>
                      <a:pt x="282" y="0"/>
                    </a:cubicBezTo>
                    <a:cubicBezTo>
                      <a:pt x="0" y="58"/>
                      <a:pt x="3" y="334"/>
                      <a:pt x="325" y="3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2" name="Freeform 23"/>
              <p:cNvSpPr>
                <a:spLocks/>
              </p:cNvSpPr>
              <p:nvPr userDrawn="1"/>
            </p:nvSpPr>
            <p:spPr bwMode="auto">
              <a:xfrm>
                <a:off x="4932" y="1090"/>
                <a:ext cx="14" cy="3"/>
              </a:xfrm>
              <a:custGeom>
                <a:avLst/>
                <a:gdLst>
                  <a:gd name="T0" fmla="*/ 22 w 22"/>
                  <a:gd name="T1" fmla="*/ 4 h 4"/>
                  <a:gd name="T2" fmla="*/ 0 w 22"/>
                  <a:gd name="T3" fmla="*/ 0 h 4"/>
                  <a:gd name="T4" fmla="*/ 22 w 22"/>
                  <a:gd name="T5" fmla="*/ 4 h 4"/>
                </a:gdLst>
                <a:ahLst/>
                <a:cxnLst>
                  <a:cxn ang="0">
                    <a:pos x="T0" y="T1"/>
                  </a:cxn>
                  <a:cxn ang="0">
                    <a:pos x="T2" y="T3"/>
                  </a:cxn>
                  <a:cxn ang="0">
                    <a:pos x="T4" y="T5"/>
                  </a:cxn>
                </a:cxnLst>
                <a:rect l="0" t="0" r="r" b="b"/>
                <a:pathLst>
                  <a:path w="22" h="4">
                    <a:moveTo>
                      <a:pt x="22" y="4"/>
                    </a:moveTo>
                    <a:cubicBezTo>
                      <a:pt x="15" y="3"/>
                      <a:pt x="7" y="1"/>
                      <a:pt x="0" y="0"/>
                    </a:cubicBez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3" name="Freeform 24"/>
              <p:cNvSpPr>
                <a:spLocks/>
              </p:cNvSpPr>
              <p:nvPr userDrawn="1"/>
            </p:nvSpPr>
            <p:spPr bwMode="auto">
              <a:xfrm>
                <a:off x="5233" y="586"/>
                <a:ext cx="526" cy="2016"/>
              </a:xfrm>
              <a:custGeom>
                <a:avLst/>
                <a:gdLst>
                  <a:gd name="T0" fmla="*/ 604 w 819"/>
                  <a:gd name="T1" fmla="*/ 132 h 3133"/>
                  <a:gd name="T2" fmla="*/ 32 w 819"/>
                  <a:gd name="T3" fmla="*/ 1740 h 3133"/>
                  <a:gd name="T4" fmla="*/ 387 w 819"/>
                  <a:gd name="T5" fmla="*/ 3133 h 3133"/>
                  <a:gd name="T6" fmla="*/ 393 w 819"/>
                  <a:gd name="T7" fmla="*/ 2995 h 3133"/>
                  <a:gd name="T8" fmla="*/ 450 w 819"/>
                  <a:gd name="T9" fmla="*/ 3000 h 3133"/>
                  <a:gd name="T10" fmla="*/ 446 w 819"/>
                  <a:gd name="T11" fmla="*/ 1606 h 3133"/>
                  <a:gd name="T12" fmla="*/ 819 w 819"/>
                  <a:gd name="T13" fmla="*/ 221 h 3133"/>
                  <a:gd name="T14" fmla="*/ 604 w 819"/>
                  <a:gd name="T15" fmla="*/ 132 h 3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133">
                    <a:moveTo>
                      <a:pt x="604" y="132"/>
                    </a:moveTo>
                    <a:cubicBezTo>
                      <a:pt x="279" y="596"/>
                      <a:pt x="83" y="1139"/>
                      <a:pt x="32" y="1740"/>
                    </a:cubicBezTo>
                    <a:cubicBezTo>
                      <a:pt x="0" y="2124"/>
                      <a:pt x="49" y="2864"/>
                      <a:pt x="387" y="3133"/>
                    </a:cubicBezTo>
                    <a:cubicBezTo>
                      <a:pt x="369" y="3076"/>
                      <a:pt x="394" y="3048"/>
                      <a:pt x="393" y="2995"/>
                    </a:cubicBezTo>
                    <a:cubicBezTo>
                      <a:pt x="411" y="2994"/>
                      <a:pt x="433" y="3007"/>
                      <a:pt x="450" y="3000"/>
                    </a:cubicBezTo>
                    <a:cubicBezTo>
                      <a:pt x="666" y="2569"/>
                      <a:pt x="382" y="2056"/>
                      <a:pt x="446" y="1606"/>
                    </a:cubicBezTo>
                    <a:cubicBezTo>
                      <a:pt x="516" y="1103"/>
                      <a:pt x="751" y="726"/>
                      <a:pt x="819" y="221"/>
                    </a:cubicBezTo>
                    <a:cubicBezTo>
                      <a:pt x="819" y="0"/>
                      <a:pt x="604" y="132"/>
                      <a:pt x="604"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4" name="Freeform 25"/>
              <p:cNvSpPr>
                <a:spLocks/>
              </p:cNvSpPr>
              <p:nvPr userDrawn="1"/>
            </p:nvSpPr>
            <p:spPr bwMode="auto">
              <a:xfrm>
                <a:off x="2316" y="2239"/>
                <a:ext cx="566" cy="720"/>
              </a:xfrm>
              <a:custGeom>
                <a:avLst/>
                <a:gdLst>
                  <a:gd name="T0" fmla="*/ 720 w 880"/>
                  <a:gd name="T1" fmla="*/ 1035 h 1119"/>
                  <a:gd name="T2" fmla="*/ 880 w 880"/>
                  <a:gd name="T3" fmla="*/ 961 h 1119"/>
                  <a:gd name="T4" fmla="*/ 645 w 880"/>
                  <a:gd name="T5" fmla="*/ 846 h 1119"/>
                  <a:gd name="T6" fmla="*/ 428 w 880"/>
                  <a:gd name="T7" fmla="*/ 721 h 1119"/>
                  <a:gd name="T8" fmla="*/ 617 w 880"/>
                  <a:gd name="T9" fmla="*/ 121 h 1119"/>
                  <a:gd name="T10" fmla="*/ 230 w 880"/>
                  <a:gd name="T11" fmla="*/ 56 h 1119"/>
                  <a:gd name="T12" fmla="*/ 51 w 880"/>
                  <a:gd name="T13" fmla="*/ 377 h 1119"/>
                  <a:gd name="T14" fmla="*/ 117 w 880"/>
                  <a:gd name="T15" fmla="*/ 359 h 1119"/>
                  <a:gd name="T16" fmla="*/ 543 w 880"/>
                  <a:gd name="T17" fmla="*/ 324 h 1119"/>
                  <a:gd name="T18" fmla="*/ 310 w 880"/>
                  <a:gd name="T19" fmla="*/ 539 h 1119"/>
                  <a:gd name="T20" fmla="*/ 3 w 880"/>
                  <a:gd name="T21" fmla="*/ 618 h 1119"/>
                  <a:gd name="T22" fmla="*/ 55 w 880"/>
                  <a:gd name="T23" fmla="*/ 671 h 1119"/>
                  <a:gd name="T24" fmla="*/ 0 w 880"/>
                  <a:gd name="T25" fmla="*/ 693 h 1119"/>
                  <a:gd name="T26" fmla="*/ 341 w 880"/>
                  <a:gd name="T27" fmla="*/ 972 h 1119"/>
                  <a:gd name="T28" fmla="*/ 774 w 880"/>
                  <a:gd name="T29" fmla="*/ 1119 h 1119"/>
                  <a:gd name="T30" fmla="*/ 720 w 880"/>
                  <a:gd name="T31" fmla="*/ 1035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1119">
                    <a:moveTo>
                      <a:pt x="720" y="1035"/>
                    </a:moveTo>
                    <a:cubicBezTo>
                      <a:pt x="800" y="1071"/>
                      <a:pt x="850" y="1025"/>
                      <a:pt x="880" y="961"/>
                    </a:cubicBezTo>
                    <a:cubicBezTo>
                      <a:pt x="799" y="949"/>
                      <a:pt x="714" y="883"/>
                      <a:pt x="645" y="846"/>
                    </a:cubicBezTo>
                    <a:cubicBezTo>
                      <a:pt x="572" y="807"/>
                      <a:pt x="486" y="776"/>
                      <a:pt x="428" y="721"/>
                    </a:cubicBezTo>
                    <a:cubicBezTo>
                      <a:pt x="685" y="700"/>
                      <a:pt x="829" y="299"/>
                      <a:pt x="617" y="121"/>
                    </a:cubicBezTo>
                    <a:cubicBezTo>
                      <a:pt x="521" y="40"/>
                      <a:pt x="342" y="0"/>
                      <a:pt x="230" y="56"/>
                    </a:cubicBezTo>
                    <a:cubicBezTo>
                      <a:pt x="122" y="111"/>
                      <a:pt x="10" y="243"/>
                      <a:pt x="51" y="377"/>
                    </a:cubicBezTo>
                    <a:cubicBezTo>
                      <a:pt x="131" y="453"/>
                      <a:pt x="117" y="359"/>
                      <a:pt x="117" y="359"/>
                    </a:cubicBezTo>
                    <a:cubicBezTo>
                      <a:pt x="141" y="116"/>
                      <a:pt x="616" y="86"/>
                      <a:pt x="543" y="324"/>
                    </a:cubicBezTo>
                    <a:cubicBezTo>
                      <a:pt x="521" y="398"/>
                      <a:pt x="368" y="501"/>
                      <a:pt x="310" y="539"/>
                    </a:cubicBezTo>
                    <a:cubicBezTo>
                      <a:pt x="209" y="606"/>
                      <a:pt x="120" y="617"/>
                      <a:pt x="3" y="618"/>
                    </a:cubicBezTo>
                    <a:cubicBezTo>
                      <a:pt x="25" y="640"/>
                      <a:pt x="21" y="656"/>
                      <a:pt x="55" y="671"/>
                    </a:cubicBezTo>
                    <a:cubicBezTo>
                      <a:pt x="43" y="674"/>
                      <a:pt x="23" y="692"/>
                      <a:pt x="0" y="693"/>
                    </a:cubicBezTo>
                    <a:cubicBezTo>
                      <a:pt x="34" y="857"/>
                      <a:pt x="218" y="891"/>
                      <a:pt x="341" y="972"/>
                    </a:cubicBezTo>
                    <a:cubicBezTo>
                      <a:pt x="472" y="1059"/>
                      <a:pt x="609" y="1097"/>
                      <a:pt x="774" y="1119"/>
                    </a:cubicBezTo>
                    <a:cubicBezTo>
                      <a:pt x="759" y="1093"/>
                      <a:pt x="743" y="1059"/>
                      <a:pt x="720" y="10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5" name="Freeform 26"/>
              <p:cNvSpPr>
                <a:spLocks/>
              </p:cNvSpPr>
              <p:nvPr userDrawn="1"/>
            </p:nvSpPr>
            <p:spPr bwMode="auto">
              <a:xfrm>
                <a:off x="3157" y="2467"/>
                <a:ext cx="0" cy="8"/>
              </a:xfrm>
              <a:custGeom>
                <a:avLst/>
                <a:gdLst>
                  <a:gd name="T0" fmla="*/ 0 h 12"/>
                  <a:gd name="T1" fmla="*/ 12 h 12"/>
                  <a:gd name="T2" fmla="*/ 0 h 12"/>
                </a:gdLst>
                <a:ahLst/>
                <a:cxnLst>
                  <a:cxn ang="0">
                    <a:pos x="0" y="T0"/>
                  </a:cxn>
                  <a:cxn ang="0">
                    <a:pos x="0" y="T1"/>
                  </a:cxn>
                  <a:cxn ang="0">
                    <a:pos x="0" y="T2"/>
                  </a:cxn>
                </a:cxnLst>
                <a:rect l="0" t="0" r="r" b="b"/>
                <a:pathLst>
                  <a:path h="12">
                    <a:moveTo>
                      <a:pt x="0" y="0"/>
                    </a:moveTo>
                    <a:cubicBezTo>
                      <a:pt x="0" y="12"/>
                      <a:pt x="0" y="12"/>
                      <a:pt x="0" y="12"/>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6" name="Freeform 27"/>
              <p:cNvSpPr>
                <a:spLocks/>
              </p:cNvSpPr>
              <p:nvPr userDrawn="1"/>
            </p:nvSpPr>
            <p:spPr bwMode="auto">
              <a:xfrm>
                <a:off x="2806" y="2326"/>
                <a:ext cx="448" cy="528"/>
              </a:xfrm>
              <a:custGeom>
                <a:avLst/>
                <a:gdLst>
                  <a:gd name="T0" fmla="*/ 255 w 697"/>
                  <a:gd name="T1" fmla="*/ 292 h 820"/>
                  <a:gd name="T2" fmla="*/ 533 w 697"/>
                  <a:gd name="T3" fmla="*/ 235 h 820"/>
                  <a:gd name="T4" fmla="*/ 544 w 697"/>
                  <a:gd name="T5" fmla="*/ 194 h 820"/>
                  <a:gd name="T6" fmla="*/ 167 w 697"/>
                  <a:gd name="T7" fmla="*/ 176 h 820"/>
                  <a:gd name="T8" fmla="*/ 79 w 697"/>
                  <a:gd name="T9" fmla="*/ 601 h 820"/>
                  <a:gd name="T10" fmla="*/ 489 w 697"/>
                  <a:gd name="T11" fmla="*/ 744 h 820"/>
                  <a:gd name="T12" fmla="*/ 673 w 697"/>
                  <a:gd name="T13" fmla="*/ 298 h 820"/>
                  <a:gd name="T14" fmla="*/ 676 w 697"/>
                  <a:gd name="T15" fmla="*/ 182 h 820"/>
                  <a:gd name="T16" fmla="*/ 635 w 697"/>
                  <a:gd name="T17" fmla="*/ 271 h 820"/>
                  <a:gd name="T18" fmla="*/ 591 w 697"/>
                  <a:gd name="T19" fmla="*/ 175 h 820"/>
                  <a:gd name="T20" fmla="*/ 484 w 697"/>
                  <a:gd name="T21" fmla="*/ 485 h 820"/>
                  <a:gd name="T22" fmla="*/ 176 w 697"/>
                  <a:gd name="T23" fmla="*/ 544 h 820"/>
                  <a:gd name="T24" fmla="*/ 255 w 697"/>
                  <a:gd name="T25" fmla="*/ 29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820">
                    <a:moveTo>
                      <a:pt x="255" y="292"/>
                    </a:moveTo>
                    <a:cubicBezTo>
                      <a:pt x="322" y="257"/>
                      <a:pt x="459" y="233"/>
                      <a:pt x="533" y="235"/>
                    </a:cubicBezTo>
                    <a:cubicBezTo>
                      <a:pt x="537" y="223"/>
                      <a:pt x="542" y="208"/>
                      <a:pt x="544" y="194"/>
                    </a:cubicBezTo>
                    <a:cubicBezTo>
                      <a:pt x="520" y="0"/>
                      <a:pt x="269" y="39"/>
                      <a:pt x="167" y="176"/>
                    </a:cubicBezTo>
                    <a:cubicBezTo>
                      <a:pt x="83" y="289"/>
                      <a:pt x="0" y="467"/>
                      <a:pt x="79" y="601"/>
                    </a:cubicBezTo>
                    <a:cubicBezTo>
                      <a:pt x="147" y="717"/>
                      <a:pt x="348" y="820"/>
                      <a:pt x="489" y="744"/>
                    </a:cubicBezTo>
                    <a:cubicBezTo>
                      <a:pt x="613" y="677"/>
                      <a:pt x="648" y="433"/>
                      <a:pt x="673" y="298"/>
                    </a:cubicBezTo>
                    <a:cubicBezTo>
                      <a:pt x="681" y="254"/>
                      <a:pt x="697" y="214"/>
                      <a:pt x="676" y="182"/>
                    </a:cubicBezTo>
                    <a:cubicBezTo>
                      <a:pt x="675" y="221"/>
                      <a:pt x="655" y="246"/>
                      <a:pt x="635" y="271"/>
                    </a:cubicBezTo>
                    <a:cubicBezTo>
                      <a:pt x="622" y="239"/>
                      <a:pt x="609" y="204"/>
                      <a:pt x="591" y="175"/>
                    </a:cubicBezTo>
                    <a:cubicBezTo>
                      <a:pt x="545" y="271"/>
                      <a:pt x="547" y="400"/>
                      <a:pt x="484" y="485"/>
                    </a:cubicBezTo>
                    <a:cubicBezTo>
                      <a:pt x="430" y="557"/>
                      <a:pt x="255" y="629"/>
                      <a:pt x="176" y="544"/>
                    </a:cubicBezTo>
                    <a:cubicBezTo>
                      <a:pt x="100" y="461"/>
                      <a:pt x="186" y="327"/>
                      <a:pt x="255" y="2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7" name="Freeform 28"/>
              <p:cNvSpPr>
                <a:spLocks/>
              </p:cNvSpPr>
              <p:nvPr userDrawn="1"/>
            </p:nvSpPr>
            <p:spPr bwMode="auto">
              <a:xfrm>
                <a:off x="3156" y="2440"/>
                <a:ext cx="1" cy="27"/>
              </a:xfrm>
              <a:custGeom>
                <a:avLst/>
                <a:gdLst>
                  <a:gd name="T0" fmla="*/ 2 w 2"/>
                  <a:gd name="T1" fmla="*/ 0 h 42"/>
                  <a:gd name="T2" fmla="*/ 0 w 2"/>
                  <a:gd name="T3" fmla="*/ 17 h 42"/>
                  <a:gd name="T4" fmla="*/ 2 w 2"/>
                  <a:gd name="T5" fmla="*/ 42 h 42"/>
                  <a:gd name="T6" fmla="*/ 2 w 2"/>
                  <a:gd name="T7" fmla="*/ 0 h 42"/>
                </a:gdLst>
                <a:ahLst/>
                <a:cxnLst>
                  <a:cxn ang="0">
                    <a:pos x="T0" y="T1"/>
                  </a:cxn>
                  <a:cxn ang="0">
                    <a:pos x="T2" y="T3"/>
                  </a:cxn>
                  <a:cxn ang="0">
                    <a:pos x="T4" y="T5"/>
                  </a:cxn>
                  <a:cxn ang="0">
                    <a:pos x="T6" y="T7"/>
                  </a:cxn>
                </a:cxnLst>
                <a:rect l="0" t="0" r="r" b="b"/>
                <a:pathLst>
                  <a:path w="2" h="42">
                    <a:moveTo>
                      <a:pt x="2" y="0"/>
                    </a:moveTo>
                    <a:cubicBezTo>
                      <a:pt x="2" y="5"/>
                      <a:pt x="1" y="11"/>
                      <a:pt x="0" y="17"/>
                    </a:cubicBezTo>
                    <a:cubicBezTo>
                      <a:pt x="1" y="25"/>
                      <a:pt x="2" y="33"/>
                      <a:pt x="2" y="42"/>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8" name="Freeform 29"/>
              <p:cNvSpPr>
                <a:spLocks/>
              </p:cNvSpPr>
              <p:nvPr userDrawn="1"/>
            </p:nvSpPr>
            <p:spPr bwMode="auto">
              <a:xfrm>
                <a:off x="3246" y="2583"/>
                <a:ext cx="308" cy="644"/>
              </a:xfrm>
              <a:custGeom>
                <a:avLst/>
                <a:gdLst>
                  <a:gd name="T0" fmla="*/ 147 w 478"/>
                  <a:gd name="T1" fmla="*/ 634 h 1001"/>
                  <a:gd name="T2" fmla="*/ 253 w 478"/>
                  <a:gd name="T3" fmla="*/ 950 h 1001"/>
                  <a:gd name="T4" fmla="*/ 350 w 478"/>
                  <a:gd name="T5" fmla="*/ 770 h 1001"/>
                  <a:gd name="T6" fmla="*/ 356 w 478"/>
                  <a:gd name="T7" fmla="*/ 618 h 1001"/>
                  <a:gd name="T8" fmla="*/ 383 w 478"/>
                  <a:gd name="T9" fmla="*/ 452 h 1001"/>
                  <a:gd name="T10" fmla="*/ 441 w 478"/>
                  <a:gd name="T11" fmla="*/ 176 h 1001"/>
                  <a:gd name="T12" fmla="*/ 395 w 478"/>
                  <a:gd name="T13" fmla="*/ 0 h 1001"/>
                  <a:gd name="T14" fmla="*/ 379 w 478"/>
                  <a:gd name="T15" fmla="*/ 7 h 1001"/>
                  <a:gd name="T16" fmla="*/ 127 w 478"/>
                  <a:gd name="T17" fmla="*/ 187 h 1001"/>
                  <a:gd name="T18" fmla="*/ 0 w 478"/>
                  <a:gd name="T19" fmla="*/ 290 h 1001"/>
                  <a:gd name="T20" fmla="*/ 78 w 478"/>
                  <a:gd name="T21" fmla="*/ 321 h 1001"/>
                  <a:gd name="T22" fmla="*/ 187 w 478"/>
                  <a:gd name="T23" fmla="*/ 328 h 1001"/>
                  <a:gd name="T24" fmla="*/ 149 w 478"/>
                  <a:gd name="T25" fmla="*/ 454 h 1001"/>
                  <a:gd name="T26" fmla="*/ 147 w 478"/>
                  <a:gd name="T27" fmla="*/ 63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 h="1001">
                    <a:moveTo>
                      <a:pt x="147" y="634"/>
                    </a:moveTo>
                    <a:cubicBezTo>
                      <a:pt x="153" y="719"/>
                      <a:pt x="176" y="899"/>
                      <a:pt x="253" y="950"/>
                    </a:cubicBezTo>
                    <a:cubicBezTo>
                      <a:pt x="328" y="1001"/>
                      <a:pt x="342" y="823"/>
                      <a:pt x="350" y="770"/>
                    </a:cubicBezTo>
                    <a:cubicBezTo>
                      <a:pt x="358" y="719"/>
                      <a:pt x="353" y="669"/>
                      <a:pt x="356" y="618"/>
                    </a:cubicBezTo>
                    <a:cubicBezTo>
                      <a:pt x="359" y="563"/>
                      <a:pt x="372" y="507"/>
                      <a:pt x="383" y="452"/>
                    </a:cubicBezTo>
                    <a:cubicBezTo>
                      <a:pt x="401" y="360"/>
                      <a:pt x="413" y="264"/>
                      <a:pt x="441" y="176"/>
                    </a:cubicBezTo>
                    <a:cubicBezTo>
                      <a:pt x="466" y="96"/>
                      <a:pt x="478" y="46"/>
                      <a:pt x="395" y="0"/>
                    </a:cubicBezTo>
                    <a:cubicBezTo>
                      <a:pt x="379" y="7"/>
                      <a:pt x="379" y="7"/>
                      <a:pt x="379" y="7"/>
                    </a:cubicBezTo>
                    <a:cubicBezTo>
                      <a:pt x="288" y="30"/>
                      <a:pt x="203" y="134"/>
                      <a:pt x="127" y="187"/>
                    </a:cubicBezTo>
                    <a:cubicBezTo>
                      <a:pt x="85" y="216"/>
                      <a:pt x="25" y="248"/>
                      <a:pt x="0" y="290"/>
                    </a:cubicBezTo>
                    <a:cubicBezTo>
                      <a:pt x="28" y="299"/>
                      <a:pt x="50" y="316"/>
                      <a:pt x="78" y="321"/>
                    </a:cubicBezTo>
                    <a:cubicBezTo>
                      <a:pt x="76" y="369"/>
                      <a:pt x="160" y="320"/>
                      <a:pt x="187" y="328"/>
                    </a:cubicBezTo>
                    <a:cubicBezTo>
                      <a:pt x="180" y="374"/>
                      <a:pt x="160" y="410"/>
                      <a:pt x="149" y="454"/>
                    </a:cubicBezTo>
                    <a:cubicBezTo>
                      <a:pt x="133" y="517"/>
                      <a:pt x="143" y="571"/>
                      <a:pt x="147" y="6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sp>
            <p:nvSpPr>
              <p:cNvPr id="569" name="Freeform 30"/>
              <p:cNvSpPr>
                <a:spLocks/>
              </p:cNvSpPr>
              <p:nvPr userDrawn="1"/>
            </p:nvSpPr>
            <p:spPr bwMode="auto">
              <a:xfrm>
                <a:off x="3612" y="2493"/>
                <a:ext cx="418" cy="633"/>
              </a:xfrm>
              <a:custGeom>
                <a:avLst/>
                <a:gdLst>
                  <a:gd name="T0" fmla="*/ 465 w 649"/>
                  <a:gd name="T1" fmla="*/ 531 h 983"/>
                  <a:gd name="T2" fmla="*/ 325 w 649"/>
                  <a:gd name="T3" fmla="*/ 493 h 983"/>
                  <a:gd name="T4" fmla="*/ 194 w 649"/>
                  <a:gd name="T5" fmla="*/ 463 h 983"/>
                  <a:gd name="T6" fmla="*/ 461 w 649"/>
                  <a:gd name="T7" fmla="*/ 63 h 983"/>
                  <a:gd name="T8" fmla="*/ 393 w 649"/>
                  <a:gd name="T9" fmla="*/ 119 h 983"/>
                  <a:gd name="T10" fmla="*/ 388 w 649"/>
                  <a:gd name="T11" fmla="*/ 20 h 983"/>
                  <a:gd name="T12" fmla="*/ 321 w 649"/>
                  <a:gd name="T13" fmla="*/ 21 h 983"/>
                  <a:gd name="T14" fmla="*/ 330 w 649"/>
                  <a:gd name="T15" fmla="*/ 4 h 983"/>
                  <a:gd name="T16" fmla="*/ 239 w 649"/>
                  <a:gd name="T17" fmla="*/ 122 h 983"/>
                  <a:gd name="T18" fmla="*/ 172 w 649"/>
                  <a:gd name="T19" fmla="*/ 255 h 983"/>
                  <a:gd name="T20" fmla="*/ 51 w 649"/>
                  <a:gd name="T21" fmla="*/ 430 h 983"/>
                  <a:gd name="T22" fmla="*/ 4 w 649"/>
                  <a:gd name="T23" fmla="*/ 523 h 983"/>
                  <a:gd name="T24" fmla="*/ 144 w 649"/>
                  <a:gd name="T25" fmla="*/ 612 h 983"/>
                  <a:gd name="T26" fmla="*/ 402 w 649"/>
                  <a:gd name="T27" fmla="*/ 634 h 983"/>
                  <a:gd name="T28" fmla="*/ 383 w 649"/>
                  <a:gd name="T29" fmla="*/ 759 h 983"/>
                  <a:gd name="T30" fmla="*/ 369 w 649"/>
                  <a:gd name="T31" fmla="*/ 904 h 983"/>
                  <a:gd name="T32" fmla="*/ 504 w 649"/>
                  <a:gd name="T33" fmla="*/ 773 h 983"/>
                  <a:gd name="T34" fmla="*/ 591 w 649"/>
                  <a:gd name="T35" fmla="*/ 575 h 983"/>
                  <a:gd name="T36" fmla="*/ 622 w 649"/>
                  <a:gd name="T37" fmla="*/ 334 h 983"/>
                  <a:gd name="T38" fmla="*/ 465 w 649"/>
                  <a:gd name="T39" fmla="*/ 53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983">
                    <a:moveTo>
                      <a:pt x="465" y="531"/>
                    </a:moveTo>
                    <a:cubicBezTo>
                      <a:pt x="423" y="538"/>
                      <a:pt x="362" y="506"/>
                      <a:pt x="325" y="493"/>
                    </a:cubicBezTo>
                    <a:cubicBezTo>
                      <a:pt x="283" y="479"/>
                      <a:pt x="235" y="476"/>
                      <a:pt x="194" y="463"/>
                    </a:cubicBezTo>
                    <a:cubicBezTo>
                      <a:pt x="309" y="341"/>
                      <a:pt x="482" y="260"/>
                      <a:pt x="461" y="63"/>
                    </a:cubicBezTo>
                    <a:cubicBezTo>
                      <a:pt x="435" y="65"/>
                      <a:pt x="407" y="96"/>
                      <a:pt x="393" y="119"/>
                    </a:cubicBezTo>
                    <a:cubicBezTo>
                      <a:pt x="390" y="89"/>
                      <a:pt x="395" y="52"/>
                      <a:pt x="388" y="20"/>
                    </a:cubicBezTo>
                    <a:cubicBezTo>
                      <a:pt x="366" y="15"/>
                      <a:pt x="333" y="0"/>
                      <a:pt x="321" y="21"/>
                    </a:cubicBezTo>
                    <a:cubicBezTo>
                      <a:pt x="330" y="4"/>
                      <a:pt x="330" y="4"/>
                      <a:pt x="330" y="4"/>
                    </a:cubicBezTo>
                    <a:cubicBezTo>
                      <a:pt x="302" y="47"/>
                      <a:pt x="264" y="79"/>
                      <a:pt x="239" y="122"/>
                    </a:cubicBezTo>
                    <a:cubicBezTo>
                      <a:pt x="215" y="165"/>
                      <a:pt x="196" y="211"/>
                      <a:pt x="172" y="255"/>
                    </a:cubicBezTo>
                    <a:cubicBezTo>
                      <a:pt x="136" y="321"/>
                      <a:pt x="92" y="372"/>
                      <a:pt x="51" y="430"/>
                    </a:cubicBezTo>
                    <a:cubicBezTo>
                      <a:pt x="37" y="450"/>
                      <a:pt x="0" y="499"/>
                      <a:pt x="4" y="523"/>
                    </a:cubicBezTo>
                    <a:cubicBezTo>
                      <a:pt x="11" y="568"/>
                      <a:pt x="104" y="606"/>
                      <a:pt x="144" y="612"/>
                    </a:cubicBezTo>
                    <a:cubicBezTo>
                      <a:pt x="230" y="625"/>
                      <a:pt x="314" y="613"/>
                      <a:pt x="402" y="634"/>
                    </a:cubicBezTo>
                    <a:cubicBezTo>
                      <a:pt x="396" y="676"/>
                      <a:pt x="387" y="717"/>
                      <a:pt x="383" y="759"/>
                    </a:cubicBezTo>
                    <a:cubicBezTo>
                      <a:pt x="379" y="797"/>
                      <a:pt x="361" y="867"/>
                      <a:pt x="369" y="904"/>
                    </a:cubicBezTo>
                    <a:cubicBezTo>
                      <a:pt x="387" y="983"/>
                      <a:pt x="487" y="808"/>
                      <a:pt x="504" y="773"/>
                    </a:cubicBezTo>
                    <a:cubicBezTo>
                      <a:pt x="536" y="708"/>
                      <a:pt x="573" y="647"/>
                      <a:pt x="591" y="575"/>
                    </a:cubicBezTo>
                    <a:cubicBezTo>
                      <a:pt x="608" y="503"/>
                      <a:pt x="649" y="402"/>
                      <a:pt x="622" y="334"/>
                    </a:cubicBezTo>
                    <a:cubicBezTo>
                      <a:pt x="558" y="373"/>
                      <a:pt x="534" y="520"/>
                      <a:pt x="465"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sz="1000"/>
              </a:p>
            </p:txBody>
          </p:sp>
        </p:grpSp>
        <p:cxnSp>
          <p:nvCxnSpPr>
            <p:cNvPr id="544" name="Straight Connector 543"/>
            <p:cNvCxnSpPr/>
            <p:nvPr/>
          </p:nvCxnSpPr>
          <p:spPr>
            <a:xfrm>
              <a:off x="4525759" y="760086"/>
              <a:ext cx="0" cy="104400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grpSp>
      <p:grpSp>
        <p:nvGrpSpPr>
          <p:cNvPr id="595" name="Group 594"/>
          <p:cNvGrpSpPr>
            <a:grpSpLocks noChangeAspect="1"/>
          </p:cNvGrpSpPr>
          <p:nvPr/>
        </p:nvGrpSpPr>
        <p:grpSpPr>
          <a:xfrm>
            <a:off x="5397535" y="781472"/>
            <a:ext cx="1935410" cy="1296000"/>
            <a:chOff x="2885636" y="1783157"/>
            <a:chExt cx="3018677" cy="2021383"/>
          </a:xfrm>
        </p:grpSpPr>
        <p:pic>
          <p:nvPicPr>
            <p:cNvPr id="596" name="Picture 115"/>
            <p:cNvPicPr>
              <a:picLocks noChangeAspect="1" noChangeArrowheads="1"/>
            </p:cNvPicPr>
            <p:nvPr/>
          </p:nvPicPr>
          <p:blipFill rotWithShape="1">
            <a:blip r:embed="rId25" cstate="screen">
              <a:duotone>
                <a:prstClr val="black"/>
                <a:schemeClr val="accent6">
                  <a:tint val="45000"/>
                  <a:satMod val="400000"/>
                </a:schemeClr>
              </a:duotone>
              <a:extLst>
                <a:ext uri="{28A0092B-C50C-407E-A947-70E740481C1C}">
                  <a14:useLocalDpi xmlns:a14="http://schemas.microsoft.com/office/drawing/2010/main"/>
                </a:ext>
              </a:extLst>
            </a:blip>
            <a:srcRect t="33879" b="-3248"/>
            <a:stretch/>
          </p:blipFill>
          <p:spPr bwMode="auto">
            <a:xfrm>
              <a:off x="2885636" y="2465388"/>
              <a:ext cx="928723" cy="1339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97" name="Picture 116"/>
            <p:cNvPicPr>
              <a:picLocks noChangeAspect="1" noChangeArrowheads="1"/>
            </p:cNvPicPr>
            <p:nvPr/>
          </p:nvPicPr>
          <p:blipFill rotWithShape="1">
            <a:blip r:embed="rId26" cstate="screen">
              <a:duotone>
                <a:prstClr val="black"/>
                <a:schemeClr val="accent6">
                  <a:tint val="45000"/>
                  <a:satMod val="400000"/>
                </a:schemeClr>
              </a:duotone>
              <a:extLst>
                <a:ext uri="{28A0092B-C50C-407E-A947-70E740481C1C}">
                  <a14:useLocalDpi xmlns:a14="http://schemas.microsoft.com/office/drawing/2010/main"/>
                </a:ext>
              </a:extLst>
            </a:blip>
            <a:srcRect t="96173"/>
            <a:stretch/>
          </p:blipFill>
          <p:spPr bwMode="auto">
            <a:xfrm>
              <a:off x="4571073" y="3646488"/>
              <a:ext cx="1067166" cy="72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598" name="Straight Connector 597"/>
            <p:cNvCxnSpPr/>
            <p:nvPr/>
          </p:nvCxnSpPr>
          <p:spPr>
            <a:xfrm flipV="1">
              <a:off x="4968313" y="3640873"/>
              <a:ext cx="936000" cy="0"/>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pic>
          <p:nvPicPr>
            <p:cNvPr id="599" name="Picture 117"/>
            <p:cNvPicPr>
              <a:picLocks noChangeAspect="1" noChangeArrowheads="1"/>
            </p:cNvPicPr>
            <p:nvPr/>
          </p:nvPicPr>
          <p:blipFill rotWithShape="1">
            <a:blip r:embed="rId27" cstate="screen">
              <a:extLst>
                <a:ext uri="{28A0092B-C50C-407E-A947-70E740481C1C}">
                  <a14:useLocalDpi xmlns:a14="http://schemas.microsoft.com/office/drawing/2010/main"/>
                </a:ext>
              </a:extLst>
            </a:blip>
            <a:srcRect t="-1459" b="66121"/>
            <a:stretch/>
          </p:blipFill>
          <p:spPr bwMode="auto">
            <a:xfrm>
              <a:off x="2885636" y="1783157"/>
              <a:ext cx="928723" cy="682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0" name="Picture 118"/>
            <p:cNvPicPr>
              <a:picLocks noChangeAspect="1" noChangeArrowheads="1"/>
            </p:cNvPicPr>
            <p:nvPr/>
          </p:nvPicPr>
          <p:blipFill rotWithShape="1">
            <a:blip r:embed="rId28" cstate="screen">
              <a:extLst>
                <a:ext uri="{28A0092B-C50C-407E-A947-70E740481C1C}">
                  <a14:useLocalDpi xmlns:a14="http://schemas.microsoft.com/office/drawing/2010/main"/>
                </a:ext>
              </a:extLst>
            </a:blip>
            <a:srcRect t="-1" b="3828"/>
            <a:stretch/>
          </p:blipFill>
          <p:spPr bwMode="auto">
            <a:xfrm>
              <a:off x="4571073" y="1812036"/>
              <a:ext cx="1067166" cy="1834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601" name="Straight Connector 600"/>
            <p:cNvCxnSpPr/>
            <p:nvPr/>
          </p:nvCxnSpPr>
          <p:spPr>
            <a:xfrm>
              <a:off x="3238162" y="2454878"/>
              <a:ext cx="1332000" cy="0"/>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grpSp>
      <p:sp>
        <p:nvSpPr>
          <p:cNvPr id="602" name="Rectangle 601"/>
          <p:cNvSpPr/>
          <p:nvPr/>
        </p:nvSpPr>
        <p:spPr>
          <a:xfrm>
            <a:off x="5950814" y="1182745"/>
            <a:ext cx="684000" cy="770980"/>
          </a:xfrm>
          <a:prstGeom prst="rect">
            <a:avLst/>
          </a:prstGeom>
        </p:spPr>
        <p:txBody>
          <a:bodyPr wrap="square">
            <a:spAutoFit/>
          </a:bodyPr>
          <a:lstStyle/>
          <a:p>
            <a:pPr algn="l" rtl="0">
              <a:lnSpc>
                <a:spcPct val="90000"/>
              </a:lnSpc>
            </a:pPr>
            <a:r>
              <a:rPr lang="es" sz="700" b="0" i="0" u="none"/>
              <a:t>ha hablado con </a:t>
            </a:r>
            <a:r>
              <a:rPr lang="es" sz="700"/>
              <a:t/>
            </a:r>
            <a:br>
              <a:rPr lang="es" sz="700"/>
            </a:br>
            <a:r>
              <a:rPr lang="es" sz="700" b="0" i="0" u="none"/>
              <a:t>otras personas </a:t>
            </a:r>
            <a:r>
              <a:rPr lang="es" sz="700"/>
              <a:t/>
            </a:r>
            <a:br>
              <a:rPr lang="es" sz="700"/>
            </a:br>
            <a:r>
              <a:rPr lang="es" sz="700" b="0" i="0" u="none"/>
              <a:t>sobre campañas de patrocinio recordadas</a:t>
            </a:r>
          </a:p>
        </p:txBody>
      </p:sp>
      <p:sp>
        <p:nvSpPr>
          <p:cNvPr id="603" name="Rectangle 602"/>
          <p:cNvSpPr/>
          <p:nvPr/>
        </p:nvSpPr>
        <p:spPr>
          <a:xfrm>
            <a:off x="5946788" y="961130"/>
            <a:ext cx="523220" cy="415498"/>
          </a:xfrm>
          <a:prstGeom prst="rect">
            <a:avLst/>
          </a:prstGeom>
        </p:spPr>
        <p:txBody>
          <a:bodyPr wrap="square">
            <a:spAutoFit/>
          </a:bodyPr>
          <a:lstStyle/>
          <a:p>
            <a:pPr algn="l" rtl="0"/>
            <a:r>
              <a:rPr lang="es" sz="1400" b="0" i="0" u="none">
                <a:solidFill>
                  <a:schemeClr val="bg1"/>
                </a:solidFill>
                <a:latin typeface="+mj-lt"/>
              </a:rPr>
              <a:t>34 %</a:t>
            </a:r>
          </a:p>
          <a:p>
            <a:pPr algn="l" rtl="0"/>
            <a:r>
              <a:rPr lang="es" sz="600" b="0" i="0" u="none">
                <a:solidFill>
                  <a:schemeClr val="bg1"/>
                </a:solidFill>
                <a:latin typeface="+mj-lt"/>
              </a:rPr>
              <a:t>      </a:t>
            </a:r>
            <a:endParaRPr lang="es" sz="600" dirty="0">
              <a:solidFill>
                <a:schemeClr val="bg1"/>
              </a:solidFill>
              <a:latin typeface="+mj-lt"/>
            </a:endParaRPr>
          </a:p>
        </p:txBody>
      </p:sp>
      <p:sp>
        <p:nvSpPr>
          <p:cNvPr id="604" name="Rectangle 603"/>
          <p:cNvSpPr/>
          <p:nvPr/>
        </p:nvSpPr>
        <p:spPr>
          <a:xfrm>
            <a:off x="7024871" y="1132346"/>
            <a:ext cx="627645" cy="846386"/>
          </a:xfrm>
          <a:prstGeom prst="rect">
            <a:avLst/>
          </a:prstGeom>
        </p:spPr>
        <p:txBody>
          <a:bodyPr wrap="square">
            <a:spAutoFit/>
          </a:bodyPr>
          <a:lstStyle/>
          <a:p>
            <a:pPr algn="l" rtl="0"/>
            <a:r>
              <a:rPr lang="es" sz="700" b="0" i="0" u="none" dirty="0"/>
              <a:t>ha hablado de forma muy positiva sobre actividades recordadas</a:t>
            </a:r>
          </a:p>
        </p:txBody>
      </p:sp>
      <p:sp>
        <p:nvSpPr>
          <p:cNvPr id="605" name="Rectangle 604"/>
          <p:cNvSpPr/>
          <p:nvPr/>
        </p:nvSpPr>
        <p:spPr>
          <a:xfrm>
            <a:off x="6478675" y="1131445"/>
            <a:ext cx="695983" cy="430887"/>
          </a:xfrm>
          <a:prstGeom prst="rect">
            <a:avLst/>
          </a:prstGeom>
        </p:spPr>
        <p:txBody>
          <a:bodyPr wrap="square">
            <a:spAutoFit/>
          </a:bodyPr>
          <a:lstStyle/>
          <a:p>
            <a:pPr algn="l" rtl="0"/>
            <a:r>
              <a:rPr lang="es" sz="2200" b="0" i="0" u="none">
                <a:solidFill>
                  <a:schemeClr val="bg1"/>
                </a:solidFill>
                <a:latin typeface="+mj-lt"/>
              </a:rPr>
              <a:t>95 %</a:t>
            </a:r>
            <a:endParaRPr lang="es" sz="2200" dirty="0">
              <a:solidFill>
                <a:schemeClr val="bg1"/>
              </a:solidFill>
              <a:latin typeface="+mj-lt"/>
            </a:endParaRPr>
          </a:p>
        </p:txBody>
      </p:sp>
      <p:sp>
        <p:nvSpPr>
          <p:cNvPr id="606" name="Freeform 83"/>
          <p:cNvSpPr>
            <a:spLocks noEditPoints="1"/>
          </p:cNvSpPr>
          <p:nvPr/>
        </p:nvSpPr>
        <p:spPr bwMode="auto">
          <a:xfrm>
            <a:off x="7968727" y="1187989"/>
            <a:ext cx="207711" cy="709431"/>
          </a:xfrm>
          <a:custGeom>
            <a:avLst/>
            <a:gdLst>
              <a:gd name="T0" fmla="*/ 104 w 123"/>
              <a:gd name="T1" fmla="*/ 273 h 407"/>
              <a:gd name="T2" fmla="*/ 94 w 123"/>
              <a:gd name="T3" fmla="*/ 350 h 407"/>
              <a:gd name="T4" fmla="*/ 101 w 123"/>
              <a:gd name="T5" fmla="*/ 369 h 407"/>
              <a:gd name="T6" fmla="*/ 85 w 123"/>
              <a:gd name="T7" fmla="*/ 394 h 407"/>
              <a:gd name="T8" fmla="*/ 81 w 123"/>
              <a:gd name="T9" fmla="*/ 370 h 407"/>
              <a:gd name="T10" fmla="*/ 78 w 123"/>
              <a:gd name="T11" fmla="*/ 333 h 407"/>
              <a:gd name="T12" fmla="*/ 65 w 123"/>
              <a:gd name="T13" fmla="*/ 321 h 407"/>
              <a:gd name="T14" fmla="*/ 70 w 123"/>
              <a:gd name="T15" fmla="*/ 393 h 407"/>
              <a:gd name="T16" fmla="*/ 54 w 123"/>
              <a:gd name="T17" fmla="*/ 402 h 407"/>
              <a:gd name="T18" fmla="*/ 50 w 123"/>
              <a:gd name="T19" fmla="*/ 388 h 407"/>
              <a:gd name="T20" fmla="*/ 40 w 123"/>
              <a:gd name="T21" fmla="*/ 317 h 407"/>
              <a:gd name="T22" fmla="*/ 16 w 123"/>
              <a:gd name="T23" fmla="*/ 296 h 407"/>
              <a:gd name="T24" fmla="*/ 9 w 123"/>
              <a:gd name="T25" fmla="*/ 266 h 407"/>
              <a:gd name="T26" fmla="*/ 9 w 123"/>
              <a:gd name="T27" fmla="*/ 234 h 407"/>
              <a:gd name="T28" fmla="*/ 0 w 123"/>
              <a:gd name="T29" fmla="*/ 214 h 407"/>
              <a:gd name="T30" fmla="*/ 3 w 123"/>
              <a:gd name="T31" fmla="*/ 184 h 407"/>
              <a:gd name="T32" fmla="*/ 8 w 123"/>
              <a:gd name="T33" fmla="*/ 158 h 407"/>
              <a:gd name="T34" fmla="*/ 11 w 123"/>
              <a:gd name="T35" fmla="*/ 141 h 407"/>
              <a:gd name="T36" fmla="*/ 17 w 123"/>
              <a:gd name="T37" fmla="*/ 100 h 407"/>
              <a:gd name="T38" fmla="*/ 25 w 123"/>
              <a:gd name="T39" fmla="*/ 63 h 407"/>
              <a:gd name="T40" fmla="*/ 28 w 123"/>
              <a:gd name="T41" fmla="*/ 62 h 407"/>
              <a:gd name="T42" fmla="*/ 29 w 123"/>
              <a:gd name="T43" fmla="*/ 58 h 407"/>
              <a:gd name="T44" fmla="*/ 39 w 123"/>
              <a:gd name="T45" fmla="*/ 27 h 407"/>
              <a:gd name="T46" fmla="*/ 57 w 123"/>
              <a:gd name="T47" fmla="*/ 0 h 407"/>
              <a:gd name="T48" fmla="*/ 75 w 123"/>
              <a:gd name="T49" fmla="*/ 6 h 407"/>
              <a:gd name="T50" fmla="*/ 90 w 123"/>
              <a:gd name="T51" fmla="*/ 45 h 407"/>
              <a:gd name="T52" fmla="*/ 103 w 123"/>
              <a:gd name="T53" fmla="*/ 67 h 407"/>
              <a:gd name="T54" fmla="*/ 106 w 123"/>
              <a:gd name="T55" fmla="*/ 74 h 407"/>
              <a:gd name="T56" fmla="*/ 114 w 123"/>
              <a:gd name="T57" fmla="*/ 110 h 407"/>
              <a:gd name="T58" fmla="*/ 118 w 123"/>
              <a:gd name="T59" fmla="*/ 151 h 407"/>
              <a:gd name="T60" fmla="*/ 119 w 123"/>
              <a:gd name="T61" fmla="*/ 177 h 407"/>
              <a:gd name="T62" fmla="*/ 122 w 123"/>
              <a:gd name="T63" fmla="*/ 205 h 407"/>
              <a:gd name="T64" fmla="*/ 121 w 123"/>
              <a:gd name="T65" fmla="*/ 209 h 407"/>
              <a:gd name="T66" fmla="*/ 115 w 123"/>
              <a:gd name="T67" fmla="*/ 240 h 407"/>
              <a:gd name="T68" fmla="*/ 108 w 123"/>
              <a:gd name="T69" fmla="*/ 228 h 407"/>
              <a:gd name="T70" fmla="*/ 7 w 123"/>
              <a:gd name="T71" fmla="*/ 216 h 407"/>
              <a:gd name="T72" fmla="*/ 19 w 123"/>
              <a:gd name="T73" fmla="*/ 186 h 407"/>
              <a:gd name="T74" fmla="*/ 27 w 123"/>
              <a:gd name="T75" fmla="*/ 164 h 407"/>
              <a:gd name="T76" fmla="*/ 35 w 123"/>
              <a:gd name="T77" fmla="*/ 140 h 407"/>
              <a:gd name="T78" fmla="*/ 30 w 123"/>
              <a:gd name="T79" fmla="*/ 145 h 407"/>
              <a:gd name="T80" fmla="*/ 17 w 123"/>
              <a:gd name="T81" fmla="*/ 187 h 407"/>
              <a:gd name="T82" fmla="*/ 103 w 123"/>
              <a:gd name="T83" fmla="*/ 224 h 407"/>
              <a:gd name="T84" fmla="*/ 106 w 123"/>
              <a:gd name="T85" fmla="*/ 196 h 407"/>
              <a:gd name="T86" fmla="*/ 100 w 123"/>
              <a:gd name="T87" fmla="*/ 165 h 407"/>
              <a:gd name="T88" fmla="*/ 96 w 123"/>
              <a:gd name="T89" fmla="*/ 134 h 407"/>
              <a:gd name="T90" fmla="*/ 91 w 123"/>
              <a:gd name="T91" fmla="*/ 145 h 407"/>
              <a:gd name="T92" fmla="*/ 97 w 123"/>
              <a:gd name="T93" fmla="*/ 163 h 407"/>
              <a:gd name="T94" fmla="*/ 102 w 123"/>
              <a:gd name="T95" fmla="*/ 209 h 407"/>
              <a:gd name="T96" fmla="*/ 38 w 123"/>
              <a:gd name="T97" fmla="*/ 59 h 407"/>
              <a:gd name="T98" fmla="*/ 97 w 123"/>
              <a:gd name="T99" fmla="*/ 58 h 407"/>
              <a:gd name="T100" fmla="*/ 93 w 123"/>
              <a:gd name="T101" fmla="*/ 53 h 407"/>
              <a:gd name="T102" fmla="*/ 94 w 123"/>
              <a:gd name="T103" fmla="*/ 56 h 407"/>
              <a:gd name="T104" fmla="*/ 98 w 123"/>
              <a:gd name="T105" fmla="*/ 62 h 407"/>
              <a:gd name="T106" fmla="*/ 94 w 123"/>
              <a:gd name="T107" fmla="*/ 59 h 407"/>
              <a:gd name="T108" fmla="*/ 92 w 123"/>
              <a:gd name="T109" fmla="*/ 53 h 407"/>
              <a:gd name="T110" fmla="*/ 91 w 123"/>
              <a:gd name="T111"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
          </a:p>
        </p:txBody>
      </p:sp>
      <p:sp>
        <p:nvSpPr>
          <p:cNvPr id="607" name="Freeform 112"/>
          <p:cNvSpPr>
            <a:spLocks noEditPoints="1"/>
          </p:cNvSpPr>
          <p:nvPr/>
        </p:nvSpPr>
        <p:spPr bwMode="auto">
          <a:xfrm>
            <a:off x="8393711" y="755103"/>
            <a:ext cx="474064" cy="1139543"/>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
          </a:p>
        </p:txBody>
      </p:sp>
      <p:sp>
        <p:nvSpPr>
          <p:cNvPr id="608" name="TextBox 607"/>
          <p:cNvSpPr txBox="1"/>
          <p:nvPr/>
        </p:nvSpPr>
        <p:spPr>
          <a:xfrm>
            <a:off x="8293414" y="471444"/>
            <a:ext cx="665567" cy="338554"/>
          </a:xfrm>
          <a:prstGeom prst="rect">
            <a:avLst/>
          </a:prstGeom>
          <a:noFill/>
        </p:spPr>
        <p:txBody>
          <a:bodyPr wrap="none" rtlCol="0">
            <a:spAutoFit/>
          </a:bodyPr>
          <a:lstStyle/>
          <a:p>
            <a:pPr algn="l" rtl="0"/>
            <a:r>
              <a:rPr lang="es" sz="1600" b="0" i="0" u="none">
                <a:solidFill>
                  <a:schemeClr val="bg1"/>
                </a:solidFill>
                <a:latin typeface="Impact"/>
                <a:cs typeface="Impact"/>
              </a:rPr>
              <a:t>60,1 %</a:t>
            </a:r>
            <a:endParaRPr lang="es" sz="1600" dirty="0">
              <a:solidFill>
                <a:schemeClr val="bg1"/>
              </a:solidFill>
              <a:latin typeface="Impact"/>
              <a:cs typeface="Impact"/>
            </a:endParaRPr>
          </a:p>
        </p:txBody>
      </p:sp>
      <p:sp>
        <p:nvSpPr>
          <p:cNvPr id="609" name="TextBox 608"/>
          <p:cNvSpPr txBox="1"/>
          <p:nvPr/>
        </p:nvSpPr>
        <p:spPr>
          <a:xfrm>
            <a:off x="7803490" y="959719"/>
            <a:ext cx="569387" cy="276999"/>
          </a:xfrm>
          <a:prstGeom prst="rect">
            <a:avLst/>
          </a:prstGeom>
          <a:noFill/>
        </p:spPr>
        <p:txBody>
          <a:bodyPr wrap="none" rtlCol="0">
            <a:spAutoFit/>
          </a:bodyPr>
          <a:lstStyle/>
          <a:p>
            <a:pPr algn="l" rtl="0"/>
            <a:r>
              <a:rPr lang="es" sz="1200" b="0" i="0" u="none">
                <a:solidFill>
                  <a:schemeClr val="bg1"/>
                </a:solidFill>
                <a:latin typeface="Impact"/>
                <a:cs typeface="Impact"/>
              </a:rPr>
              <a:t>39,9 %</a:t>
            </a:r>
            <a:endParaRPr lang="es" sz="1200" dirty="0">
              <a:solidFill>
                <a:schemeClr val="bg1"/>
              </a:solidFill>
              <a:latin typeface="Impact"/>
              <a:cs typeface="Impact"/>
            </a:endParaRPr>
          </a:p>
        </p:txBody>
      </p:sp>
      <p:grpSp>
        <p:nvGrpSpPr>
          <p:cNvPr id="610" name="Group 609"/>
          <p:cNvGrpSpPr/>
          <p:nvPr/>
        </p:nvGrpSpPr>
        <p:grpSpPr>
          <a:xfrm>
            <a:off x="7779325" y="873226"/>
            <a:ext cx="699540" cy="1120710"/>
            <a:chOff x="227195" y="2552963"/>
            <a:chExt cx="649514" cy="1111117"/>
          </a:xfrm>
        </p:grpSpPr>
        <p:sp>
          <p:nvSpPr>
            <p:cNvPr id="611" name="TextBox 122"/>
            <p:cNvSpPr txBox="1"/>
            <p:nvPr/>
          </p:nvSpPr>
          <p:spPr>
            <a:xfrm rot="16200000">
              <a:off x="241525" y="3016687"/>
              <a:ext cx="1098908" cy="171460"/>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r>
                <a:rPr lang="es" sz="600" b="0" i="0" u="none">
                  <a:solidFill>
                    <a:schemeClr val="bg1"/>
                  </a:solidFill>
                </a:rPr>
                <a:t>HOMBRES</a:t>
              </a:r>
              <a:endParaRPr lang="es" sz="600" dirty="0">
                <a:solidFill>
                  <a:schemeClr val="bg1"/>
                </a:solidFill>
              </a:endParaRPr>
            </a:p>
          </p:txBody>
        </p:sp>
        <p:sp>
          <p:nvSpPr>
            <p:cNvPr id="612" name="TextBox 123"/>
            <p:cNvSpPr txBox="1"/>
            <p:nvPr/>
          </p:nvSpPr>
          <p:spPr>
            <a:xfrm rot="16200000">
              <a:off x="-236529" y="3028896"/>
              <a:ext cx="1098908" cy="171460"/>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r>
                <a:rPr lang="es" sz="600" b="0" i="0" u="none">
                  <a:solidFill>
                    <a:schemeClr val="bg1"/>
                  </a:solidFill>
                </a:rPr>
                <a:t>MUJERES</a:t>
              </a:r>
              <a:endParaRPr lang="es" sz="600" dirty="0">
                <a:solidFill>
                  <a:schemeClr val="bg1"/>
                </a:solidFill>
              </a:endParaRPr>
            </a:p>
          </p:txBody>
        </p:sp>
      </p:grpSp>
      <p:pic>
        <p:nvPicPr>
          <p:cNvPr id="613" name="Picture 4" descr="http://vector-magz.com/wp-content/uploads/2014/01/person-walking-icon.png"/>
          <p:cNvPicPr>
            <a:picLocks noChangeAspect="1" noChangeArrowheads="1"/>
          </p:cNvPicPr>
          <p:nvPr/>
        </p:nvPicPr>
        <p:blipFill>
          <a:blip r:embed="rId29" cstate="screen">
            <a:lum bright="70000" contrast="-70000"/>
            <a:extLst>
              <a:ext uri="{BEBA8EAE-BF5A-486C-A8C5-ECC9F3942E4B}">
                <a14:imgProps xmlns:a14="http://schemas.microsoft.com/office/drawing/2010/main">
                  <a14:imgLayer r:embed="rId30">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7960217" y="4164775"/>
            <a:ext cx="166067" cy="280531"/>
          </a:xfrm>
          <a:prstGeom prst="rect">
            <a:avLst/>
          </a:prstGeom>
          <a:noFill/>
          <a:extLst>
            <a:ext uri="{909E8E84-426E-40dd-AFC4-6F175D3DCCD1}">
              <a14:hiddenFill xmlns:a14="http://schemas.microsoft.com/office/drawing/2010/main">
                <a:solidFill>
                  <a:srgbClr val="FFFFFF"/>
                </a:solidFill>
              </a14:hiddenFill>
            </a:ext>
          </a:extLst>
        </p:spPr>
      </p:pic>
      <p:grpSp>
        <p:nvGrpSpPr>
          <p:cNvPr id="614" name="Group 613"/>
          <p:cNvGrpSpPr/>
          <p:nvPr/>
        </p:nvGrpSpPr>
        <p:grpSpPr>
          <a:xfrm>
            <a:off x="4109783" y="2299293"/>
            <a:ext cx="1042541" cy="684000"/>
            <a:chOff x="4800458" y="1139667"/>
            <a:chExt cx="1884878" cy="1116000"/>
          </a:xfrm>
        </p:grpSpPr>
        <p:graphicFrame>
          <p:nvGraphicFramePr>
            <p:cNvPr id="615" name="Chart 614"/>
            <p:cNvGraphicFramePr/>
            <p:nvPr>
              <p:extLst>
                <p:ext uri="{D42A27DB-BD31-4B8C-83A1-F6EECF244321}">
                  <p14:modId xmlns:p14="http://schemas.microsoft.com/office/powerpoint/2010/main" val="1674413638"/>
                </p:ext>
              </p:extLst>
            </p:nvPr>
          </p:nvGraphicFramePr>
          <p:xfrm>
            <a:off x="4800458" y="1139667"/>
            <a:ext cx="1884878" cy="1116000"/>
          </p:xfrm>
          <a:graphic>
            <a:graphicData uri="http://schemas.openxmlformats.org/drawingml/2006/chart">
              <c:chart xmlns:c="http://schemas.openxmlformats.org/drawingml/2006/chart" xmlns:r="http://schemas.openxmlformats.org/officeDocument/2006/relationships" r:id="rId31"/>
            </a:graphicData>
          </a:graphic>
        </p:graphicFrame>
        <p:sp>
          <p:nvSpPr>
            <p:cNvPr id="616" name="TextBox 121"/>
            <p:cNvSpPr txBox="1"/>
            <p:nvPr/>
          </p:nvSpPr>
          <p:spPr>
            <a:xfrm>
              <a:off x="4966059" y="1544890"/>
              <a:ext cx="1596001"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spcBef>
                  <a:spcPct val="0"/>
                </a:spcBef>
              </a:pPr>
              <a:r>
                <a:rPr lang="es" b="0" i="0" u="none">
                  <a:solidFill>
                    <a:schemeClr val="bg1"/>
                  </a:solidFill>
                  <a:latin typeface="+mj-lt"/>
                  <a:ea typeface="+mj-ea"/>
                  <a:cs typeface="+mj-cs"/>
                </a:rPr>
                <a:t>9 %</a:t>
              </a:r>
            </a:p>
          </p:txBody>
        </p:sp>
      </p:grpSp>
      <p:grpSp>
        <p:nvGrpSpPr>
          <p:cNvPr id="617" name="Group 616"/>
          <p:cNvGrpSpPr/>
          <p:nvPr/>
        </p:nvGrpSpPr>
        <p:grpSpPr>
          <a:xfrm>
            <a:off x="4109783" y="2729055"/>
            <a:ext cx="1042541" cy="684000"/>
            <a:chOff x="4800458" y="1139667"/>
            <a:chExt cx="1884878" cy="1116000"/>
          </a:xfrm>
        </p:grpSpPr>
        <p:graphicFrame>
          <p:nvGraphicFramePr>
            <p:cNvPr id="618" name="Chart 617"/>
            <p:cNvGraphicFramePr/>
            <p:nvPr>
              <p:extLst>
                <p:ext uri="{D42A27DB-BD31-4B8C-83A1-F6EECF244321}">
                  <p14:modId xmlns:p14="http://schemas.microsoft.com/office/powerpoint/2010/main" val="3672863855"/>
                </p:ext>
              </p:extLst>
            </p:nvPr>
          </p:nvGraphicFramePr>
          <p:xfrm>
            <a:off x="4800458" y="1139667"/>
            <a:ext cx="1884878" cy="1116000"/>
          </p:xfrm>
          <a:graphic>
            <a:graphicData uri="http://schemas.openxmlformats.org/drawingml/2006/chart">
              <c:chart xmlns:c="http://schemas.openxmlformats.org/drawingml/2006/chart" xmlns:r="http://schemas.openxmlformats.org/officeDocument/2006/relationships" r:id="rId32"/>
            </a:graphicData>
          </a:graphic>
        </p:graphicFrame>
        <p:sp>
          <p:nvSpPr>
            <p:cNvPr id="619" name="TextBox 121"/>
            <p:cNvSpPr txBox="1"/>
            <p:nvPr/>
          </p:nvSpPr>
          <p:spPr>
            <a:xfrm>
              <a:off x="4966059" y="1563538"/>
              <a:ext cx="1596001" cy="28388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spcBef>
                  <a:spcPct val="0"/>
                </a:spcBef>
              </a:pPr>
              <a:r>
                <a:rPr lang="es" sz="1200" b="0" i="0" u="none">
                  <a:solidFill>
                    <a:schemeClr val="bg1"/>
                  </a:solidFill>
                  <a:latin typeface="+mj-lt"/>
                  <a:ea typeface="+mj-ea"/>
                  <a:cs typeface="+mj-cs"/>
                </a:rPr>
                <a:t>34 %</a:t>
              </a:r>
            </a:p>
          </p:txBody>
        </p:sp>
      </p:grpSp>
      <p:grpSp>
        <p:nvGrpSpPr>
          <p:cNvPr id="620" name="Group 619"/>
          <p:cNvGrpSpPr/>
          <p:nvPr/>
        </p:nvGrpSpPr>
        <p:grpSpPr>
          <a:xfrm>
            <a:off x="4109783" y="3158817"/>
            <a:ext cx="1042541" cy="684000"/>
            <a:chOff x="4800458" y="1139667"/>
            <a:chExt cx="1884878" cy="1116000"/>
          </a:xfrm>
        </p:grpSpPr>
        <p:graphicFrame>
          <p:nvGraphicFramePr>
            <p:cNvPr id="621" name="Chart 620"/>
            <p:cNvGraphicFramePr/>
            <p:nvPr>
              <p:extLst>
                <p:ext uri="{D42A27DB-BD31-4B8C-83A1-F6EECF244321}">
                  <p14:modId xmlns:p14="http://schemas.microsoft.com/office/powerpoint/2010/main" val="3975737892"/>
                </p:ext>
              </p:extLst>
            </p:nvPr>
          </p:nvGraphicFramePr>
          <p:xfrm>
            <a:off x="4800458" y="1139667"/>
            <a:ext cx="1884878" cy="1116000"/>
          </p:xfrm>
          <a:graphic>
            <a:graphicData uri="http://schemas.openxmlformats.org/drawingml/2006/chart">
              <c:chart xmlns:c="http://schemas.openxmlformats.org/drawingml/2006/chart" xmlns:r="http://schemas.openxmlformats.org/officeDocument/2006/relationships" r:id="rId33"/>
            </a:graphicData>
          </a:graphic>
        </p:graphicFrame>
        <p:sp>
          <p:nvSpPr>
            <p:cNvPr id="622" name="TextBox 121"/>
            <p:cNvSpPr txBox="1"/>
            <p:nvPr/>
          </p:nvSpPr>
          <p:spPr>
            <a:xfrm>
              <a:off x="4966059" y="1544890"/>
              <a:ext cx="1596001"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spcBef>
                  <a:spcPct val="0"/>
                </a:spcBef>
              </a:pPr>
              <a:r>
                <a:rPr lang="es" sz="1300" b="0" i="0" u="none">
                  <a:solidFill>
                    <a:schemeClr val="bg1"/>
                  </a:solidFill>
                  <a:latin typeface="+mj-lt"/>
                  <a:ea typeface="+mj-ea"/>
                  <a:cs typeface="+mj-cs"/>
                </a:rPr>
                <a:t>57 %</a:t>
              </a:r>
            </a:p>
          </p:txBody>
        </p:sp>
      </p:grpSp>
      <p:sp>
        <p:nvSpPr>
          <p:cNvPr id="623" name="TextBox 121"/>
          <p:cNvSpPr txBox="1"/>
          <p:nvPr/>
        </p:nvSpPr>
        <p:spPr>
          <a:xfrm>
            <a:off x="4793077" y="2518625"/>
            <a:ext cx="720000" cy="204926"/>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90000"/>
              </a:lnSpc>
              <a:spcBef>
                <a:spcPct val="0"/>
              </a:spcBef>
            </a:pPr>
            <a:r>
              <a:rPr lang="es" sz="800" b="0" i="0" u="none">
                <a:solidFill>
                  <a:schemeClr val="bg1"/>
                </a:solidFill>
                <a:latin typeface="+mj-lt"/>
                <a:ea typeface="+mj-ea"/>
                <a:cs typeface="+mj-cs"/>
              </a:rPr>
              <a:t>solo sigue en inglés</a:t>
            </a:r>
          </a:p>
        </p:txBody>
      </p:sp>
      <p:sp>
        <p:nvSpPr>
          <p:cNvPr id="624" name="TextBox 121"/>
          <p:cNvSpPr txBox="1"/>
          <p:nvPr/>
        </p:nvSpPr>
        <p:spPr>
          <a:xfrm>
            <a:off x="4793077" y="2956850"/>
            <a:ext cx="720000" cy="204926"/>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90000"/>
              </a:lnSpc>
              <a:spcBef>
                <a:spcPct val="0"/>
              </a:spcBef>
            </a:pPr>
            <a:r>
              <a:rPr lang="es" sz="800" b="0" i="0" u="none">
                <a:solidFill>
                  <a:schemeClr val="bg1"/>
                </a:solidFill>
                <a:latin typeface="+mj-lt"/>
                <a:ea typeface="+mj-ea"/>
                <a:cs typeface="+mj-cs"/>
              </a:rPr>
              <a:t>sigue en inglés </a:t>
            </a:r>
            <a:r>
              <a:rPr lang="es" sz="800">
                <a:solidFill>
                  <a:schemeClr val="bg1"/>
                </a:solidFill>
                <a:latin typeface="+mj-lt"/>
                <a:ea typeface="+mj-ea"/>
                <a:cs typeface="+mj-cs"/>
              </a:rPr>
              <a:t/>
            </a:r>
            <a:br>
              <a:rPr lang="es" sz="800">
                <a:solidFill>
                  <a:schemeClr val="bg1"/>
                </a:solidFill>
                <a:latin typeface="+mj-lt"/>
                <a:ea typeface="+mj-ea"/>
                <a:cs typeface="+mj-cs"/>
              </a:rPr>
            </a:br>
            <a:r>
              <a:rPr lang="es" sz="800" b="0" i="0" u="none">
                <a:solidFill>
                  <a:schemeClr val="bg1"/>
                </a:solidFill>
                <a:latin typeface="+mj-lt"/>
                <a:ea typeface="+mj-ea"/>
                <a:cs typeface="+mj-cs"/>
              </a:rPr>
              <a:t>y en español</a:t>
            </a:r>
          </a:p>
        </p:txBody>
      </p:sp>
      <p:sp>
        <p:nvSpPr>
          <p:cNvPr id="625" name="TextBox 121"/>
          <p:cNvSpPr txBox="1"/>
          <p:nvPr/>
        </p:nvSpPr>
        <p:spPr>
          <a:xfrm>
            <a:off x="4793077" y="3398949"/>
            <a:ext cx="720000" cy="204926"/>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90000"/>
              </a:lnSpc>
              <a:spcBef>
                <a:spcPct val="0"/>
              </a:spcBef>
            </a:pPr>
            <a:r>
              <a:rPr lang="es" sz="800" b="0" i="0" u="none">
                <a:solidFill>
                  <a:schemeClr val="bg1"/>
                </a:solidFill>
                <a:latin typeface="+mj-lt"/>
                <a:ea typeface="+mj-ea"/>
                <a:cs typeface="+mj-cs"/>
              </a:rPr>
              <a:t>solo sigue en español</a:t>
            </a:r>
          </a:p>
        </p:txBody>
      </p:sp>
      <p:sp>
        <p:nvSpPr>
          <p:cNvPr id="626" name="TextBox 625"/>
          <p:cNvSpPr txBox="1"/>
          <p:nvPr/>
        </p:nvSpPr>
        <p:spPr>
          <a:xfrm rot="16200000">
            <a:off x="7459356" y="3186336"/>
            <a:ext cx="534728" cy="230832"/>
          </a:xfrm>
          <a:prstGeom prst="rect">
            <a:avLst/>
          </a:prstGeom>
          <a:noFill/>
        </p:spPr>
        <p:txBody>
          <a:bodyPr wrap="square" rtlCol="0">
            <a:spAutoFit/>
          </a:bodyPr>
          <a:lstStyle/>
          <a:p>
            <a:pPr algn="ctr" rtl="0"/>
            <a:r>
              <a:rPr lang="es" sz="900" b="0" i="0" u="none">
                <a:solidFill>
                  <a:schemeClr val="bg1"/>
                </a:solidFill>
                <a:latin typeface="Impact"/>
                <a:cs typeface="Impact"/>
              </a:rPr>
              <a:t>CASA</a:t>
            </a:r>
          </a:p>
        </p:txBody>
      </p:sp>
      <p:sp>
        <p:nvSpPr>
          <p:cNvPr id="627" name="TextBox 626"/>
          <p:cNvSpPr txBox="1"/>
          <p:nvPr/>
        </p:nvSpPr>
        <p:spPr>
          <a:xfrm rot="16200000">
            <a:off x="7459356" y="3686699"/>
            <a:ext cx="534728" cy="230832"/>
          </a:xfrm>
          <a:prstGeom prst="rect">
            <a:avLst/>
          </a:prstGeom>
          <a:noFill/>
        </p:spPr>
        <p:txBody>
          <a:bodyPr wrap="square" rtlCol="0">
            <a:spAutoFit/>
          </a:bodyPr>
          <a:lstStyle/>
          <a:p>
            <a:pPr algn="ctr" rtl="0"/>
            <a:r>
              <a:rPr lang="es" sz="900" b="0" i="0" u="none">
                <a:solidFill>
                  <a:schemeClr val="bg1"/>
                </a:solidFill>
                <a:latin typeface="Impact"/>
                <a:cs typeface="Impact"/>
              </a:rPr>
              <a:t>TRABAJO</a:t>
            </a:r>
            <a:endParaRPr lang="es" sz="900" dirty="0">
              <a:solidFill>
                <a:schemeClr val="bg1"/>
              </a:solidFill>
              <a:latin typeface="Impact"/>
              <a:cs typeface="Impact"/>
            </a:endParaRPr>
          </a:p>
        </p:txBody>
      </p:sp>
      <p:sp>
        <p:nvSpPr>
          <p:cNvPr id="628" name="TextBox 627"/>
          <p:cNvSpPr txBox="1"/>
          <p:nvPr/>
        </p:nvSpPr>
        <p:spPr>
          <a:xfrm rot="16200000">
            <a:off x="7459356" y="4230580"/>
            <a:ext cx="534728" cy="230832"/>
          </a:xfrm>
          <a:prstGeom prst="rect">
            <a:avLst/>
          </a:prstGeom>
          <a:noFill/>
        </p:spPr>
        <p:txBody>
          <a:bodyPr wrap="square" rtlCol="0">
            <a:spAutoFit/>
          </a:bodyPr>
          <a:lstStyle/>
          <a:p>
            <a:pPr algn="ctr" rtl="0"/>
            <a:r>
              <a:rPr lang="es" sz="900" b="0" i="0" u="none">
                <a:solidFill>
                  <a:schemeClr val="bg1"/>
                </a:solidFill>
                <a:latin typeface="Impact"/>
                <a:cs typeface="Impact"/>
              </a:rPr>
              <a:t>FUERA</a:t>
            </a:r>
            <a:endParaRPr lang="es" sz="900" dirty="0">
              <a:solidFill>
                <a:schemeClr val="bg1"/>
              </a:solidFill>
              <a:latin typeface="Impact"/>
              <a:cs typeface="Impact"/>
            </a:endParaRPr>
          </a:p>
        </p:txBody>
      </p:sp>
      <p:sp>
        <p:nvSpPr>
          <p:cNvPr id="629" name="TextBox 628"/>
          <p:cNvSpPr txBox="1"/>
          <p:nvPr/>
        </p:nvSpPr>
        <p:spPr>
          <a:xfrm>
            <a:off x="1108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N = 200 no hispanos y N = 100 hispanos).</a:t>
            </a:r>
            <a:endParaRPr lang="es" sz="700" dirty="0">
              <a:solidFill>
                <a:schemeClr val="bg1"/>
              </a:solidFill>
            </a:endParaRPr>
          </a:p>
        </p:txBody>
      </p:sp>
      <p:sp>
        <p:nvSpPr>
          <p:cNvPr id="630" name="TextBox 629"/>
          <p:cNvSpPr txBox="1"/>
          <p:nvPr/>
        </p:nvSpPr>
        <p:spPr>
          <a:xfrm>
            <a:off x="3045350" y="457703"/>
            <a:ext cx="2133224" cy="338554"/>
          </a:xfrm>
          <a:prstGeom prst="rect">
            <a:avLst/>
          </a:prstGeom>
          <a:noFill/>
        </p:spPr>
        <p:txBody>
          <a:bodyPr wrap="square" rtlCol="0">
            <a:spAutoFit/>
          </a:bodyPr>
          <a:lstStyle/>
          <a:p>
            <a:pPr algn="l" rtl="0"/>
            <a:r>
              <a:rPr lang="es" sz="800" b="0" i="0" u="none">
                <a:latin typeface="Impact"/>
                <a:cs typeface="Impact"/>
              </a:rPr>
              <a:t>¿CUÁL ES SU GRADO DE INTERÉS EN LOS PRÓXIMOS EVENTOS DEPORTIVOS?</a:t>
            </a:r>
            <a:endParaRPr lang="es" sz="800" dirty="0">
              <a:latin typeface="Impact"/>
              <a:cs typeface="Impact"/>
            </a:endParaRPr>
          </a:p>
        </p:txBody>
      </p:sp>
      <p:sp>
        <p:nvSpPr>
          <p:cNvPr id="631" name="TextBox 630"/>
          <p:cNvSpPr txBox="1"/>
          <p:nvPr/>
        </p:nvSpPr>
        <p:spPr>
          <a:xfrm>
            <a:off x="5306450" y="457703"/>
            <a:ext cx="2268666" cy="338554"/>
          </a:xfrm>
          <a:prstGeom prst="rect">
            <a:avLst/>
          </a:prstGeom>
          <a:noFill/>
        </p:spPr>
        <p:txBody>
          <a:bodyPr wrap="square" rtlCol="0">
            <a:spAutoFit/>
          </a:bodyPr>
          <a:lstStyle/>
          <a:p>
            <a:pPr algn="l" rtl="0"/>
            <a:r>
              <a:rPr lang="es" sz="800" b="0" i="0" u="none">
                <a:latin typeface="Impact"/>
                <a:cs typeface="Impact"/>
              </a:rPr>
              <a:t>¿CUÁL ES LA PROBABILIDAD DE QUE HABLEN SOBRE EL PATROCINIO DE LA COPA MUNDIAL?</a:t>
            </a:r>
            <a:endParaRPr lang="es" sz="800" dirty="0">
              <a:latin typeface="Impact"/>
              <a:cs typeface="Impact"/>
            </a:endParaRPr>
          </a:p>
        </p:txBody>
      </p:sp>
      <p:sp>
        <p:nvSpPr>
          <p:cNvPr id="632" name="Rectangle 631"/>
          <p:cNvSpPr/>
          <p:nvPr/>
        </p:nvSpPr>
        <p:spPr>
          <a:xfrm>
            <a:off x="3047405" y="705599"/>
            <a:ext cx="1280811" cy="153888"/>
          </a:xfrm>
          <a:prstGeom prst="rect">
            <a:avLst/>
          </a:prstGeom>
        </p:spPr>
        <p:txBody>
          <a:bodyPr wrap="square">
            <a:spAutoFit/>
          </a:bodyPr>
          <a:lstStyle>
            <a:defPPr>
              <a:defRPr lang="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rtl="0"/>
            <a:r>
              <a:rPr lang="es" sz="400" b="0" i="0" u="none">
                <a:solidFill>
                  <a:schemeClr val="bg1"/>
                </a:solidFill>
              </a:rPr>
              <a:t>Respuestas con puntuación superior a 7 en una escala de 1 a 10. </a:t>
            </a:r>
          </a:p>
        </p:txBody>
      </p:sp>
      <p:sp>
        <p:nvSpPr>
          <p:cNvPr id="633" name="Rectangle 632"/>
          <p:cNvSpPr/>
          <p:nvPr/>
        </p:nvSpPr>
        <p:spPr>
          <a:xfrm>
            <a:off x="5323407" y="685129"/>
            <a:ext cx="1280811" cy="153888"/>
          </a:xfrm>
          <a:prstGeom prst="rect">
            <a:avLst/>
          </a:prstGeom>
        </p:spPr>
        <p:txBody>
          <a:bodyPr wrap="square">
            <a:spAutoFit/>
          </a:bodyPr>
          <a:lstStyle>
            <a:defPPr>
              <a:defRPr lang="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rtl="0"/>
            <a:r>
              <a:rPr lang="es" sz="400" b="0" i="0" u="none">
                <a:solidFill>
                  <a:schemeClr val="bg1"/>
                </a:solidFill>
              </a:rPr>
              <a:t>Respuestas con puntuación superior a 7 en una escala de 1 a 10. </a:t>
            </a:r>
          </a:p>
        </p:txBody>
      </p:sp>
      <p:sp>
        <p:nvSpPr>
          <p:cNvPr id="634" name="Rectangle 633"/>
          <p:cNvSpPr/>
          <p:nvPr/>
        </p:nvSpPr>
        <p:spPr>
          <a:xfrm>
            <a:off x="3003410" y="2284020"/>
            <a:ext cx="1280811" cy="153888"/>
          </a:xfrm>
          <a:prstGeom prst="rect">
            <a:avLst/>
          </a:prstGeom>
        </p:spPr>
        <p:txBody>
          <a:bodyPr wrap="square">
            <a:spAutoFit/>
          </a:bodyPr>
          <a:lstStyle>
            <a:defPPr>
              <a:defRPr lang="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rtl="0"/>
            <a:r>
              <a:rPr lang="es" sz="400" b="0" i="0" u="none">
                <a:solidFill>
                  <a:schemeClr val="bg1"/>
                </a:solidFill>
              </a:rPr>
              <a:t>Respuestas con puntuación superior a 7 en una escala de 1 a 10. </a:t>
            </a:r>
          </a:p>
        </p:txBody>
      </p:sp>
      <p:sp>
        <p:nvSpPr>
          <p:cNvPr id="635" name="Chevron 634">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636" name="Rectangle 635"/>
          <p:cNvSpPr/>
          <p:nvPr/>
        </p:nvSpPr>
        <p:spPr>
          <a:xfrm>
            <a:off x="7705849" y="130859"/>
            <a:ext cx="1268650" cy="314067"/>
          </a:xfrm>
          <a:prstGeom prst="rect">
            <a:avLst/>
          </a:prstGeom>
        </p:spPr>
        <p:txBody>
          <a:bodyPr wrap="square" lIns="67190" tIns="33595" rIns="67190" bIns="33595">
            <a:spAutoFit/>
          </a:bodyPr>
          <a:lstStyle/>
          <a:p>
            <a:pPr>
              <a:spcBef>
                <a:spcPts val="200"/>
              </a:spcBef>
            </a:pPr>
            <a:r>
              <a:rPr lang="en-GB" sz="800" dirty="0" err="1" smtClean="0">
                <a:solidFill>
                  <a:schemeClr val="bg1"/>
                </a:solidFill>
                <a:latin typeface="Impact"/>
                <a:cs typeface="Impact"/>
              </a:rPr>
              <a:t>Interés</a:t>
            </a:r>
            <a:r>
              <a:rPr lang="en-GB" sz="800" dirty="0">
                <a:solidFill>
                  <a:schemeClr val="bg1"/>
                </a:solidFill>
                <a:latin typeface="Impact"/>
                <a:cs typeface="Impact"/>
              </a:rPr>
              <a:t> en  </a:t>
            </a:r>
            <a:r>
              <a:rPr lang="en-GB" sz="800" dirty="0" err="1" smtClean="0">
                <a:solidFill>
                  <a:schemeClr val="bg1"/>
                </a:solidFill>
                <a:latin typeface="Impact"/>
                <a:cs typeface="Impact"/>
              </a:rPr>
              <a:t>fútbol</a:t>
            </a:r>
            <a:r>
              <a:rPr lang="en-GB" sz="800" dirty="0" smtClean="0">
                <a:solidFill>
                  <a:schemeClr val="bg1"/>
                </a:solidFill>
                <a:latin typeface="Impact"/>
                <a:cs typeface="Impact"/>
              </a:rPr>
              <a:t> y la Copa Mundial</a:t>
            </a:r>
            <a:endParaRPr lang="en-GB" sz="600" dirty="0">
              <a:solidFill>
                <a:schemeClr val="bg1"/>
              </a:solidFill>
            </a:endParaRPr>
          </a:p>
        </p:txBody>
      </p:sp>
    </p:spTree>
    <p:extLst>
      <p:ext uri="{BB962C8B-B14F-4D97-AF65-F5344CB8AC3E}">
        <p14:creationId xmlns:p14="http://schemas.microsoft.com/office/powerpoint/2010/main" val="2164211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126882174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98077"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8" y="1588"/>
                        <a:ext cx="1587" cy="1587"/>
                      </a:xfrm>
                      <a:prstGeom prst="rect">
                        <a:avLst/>
                      </a:prstGeom>
                    </p:spPr>
                  </p:pic>
                </p:oleObj>
              </mc:Fallback>
            </mc:AlternateContent>
          </a:graphicData>
        </a:graphic>
      </p:graphicFrame>
      <p:grpSp>
        <p:nvGrpSpPr>
          <p:cNvPr id="231" name="Group 230"/>
          <p:cNvGrpSpPr/>
          <p:nvPr/>
        </p:nvGrpSpPr>
        <p:grpSpPr>
          <a:xfrm>
            <a:off x="869635" y="4734632"/>
            <a:ext cx="8274365" cy="424215"/>
            <a:chOff x="869635" y="4734632"/>
            <a:chExt cx="8274365" cy="424215"/>
          </a:xfrm>
        </p:grpSpPr>
        <p:grpSp>
          <p:nvGrpSpPr>
            <p:cNvPr id="236" name="Group 235"/>
            <p:cNvGrpSpPr/>
            <p:nvPr/>
          </p:nvGrpSpPr>
          <p:grpSpPr>
            <a:xfrm>
              <a:off x="1637994" y="4734632"/>
              <a:ext cx="7506006" cy="417693"/>
              <a:chOff x="1637994" y="4734632"/>
              <a:chExt cx="7506006" cy="417693"/>
            </a:xfrm>
          </p:grpSpPr>
          <p:grpSp>
            <p:nvGrpSpPr>
              <p:cNvPr id="238" name="Group 237"/>
              <p:cNvGrpSpPr/>
              <p:nvPr/>
            </p:nvGrpSpPr>
            <p:grpSpPr>
              <a:xfrm>
                <a:off x="1637994" y="4835525"/>
                <a:ext cx="7506006" cy="316800"/>
                <a:chOff x="1914453" y="4835525"/>
                <a:chExt cx="8255647" cy="316800"/>
              </a:xfrm>
            </p:grpSpPr>
            <p:sp>
              <p:nvSpPr>
                <p:cNvPr id="248" name="Rectangle 247">
                  <a:hlinkClick r:id="rId8"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255" name="Rectangle 254">
                  <a:hlinkClick r:id="rId9"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256" name="Rectangle 255">
                  <a:hlinkClick r:id="rId10"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257" name="Rectangle 256">
                  <a:hlinkClick r:id="rId11"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258" name="Rectangle 257">
                  <a:hlinkClick r:id="rId12"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259" name="Rectangle 258">
                  <a:hlinkClick r:id="rId13"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260" name="Rectangle 259">
                  <a:hlinkClick r:id="rId14"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261" name="Rectangle 260">
                  <a:hlinkClick r:id="rId15"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239" name="Isosceles Triangle 238"/>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237" name="Rectangle 236">
              <a:hlinkClick r:id="rId16"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262" name="AutoShape 37" descr="http://www.iconarchive.com/download/i73816/visualpharm/icons8-metro-style/Management-Comments.ico"/>
          <p:cNvSpPr>
            <a:spLocks noChangeAspect="1" noChangeArrowheads="1"/>
          </p:cNvSpPr>
          <p:nvPr/>
        </p:nvSpPr>
        <p:spPr bwMode="auto">
          <a:xfrm>
            <a:off x="155575" y="-163125"/>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
          </a:p>
        </p:txBody>
      </p:sp>
      <p:sp>
        <p:nvSpPr>
          <p:cNvPr id="263" name="AutoShape 39" descr="http://www.iconarchive.com/download/i73816/visualpharm/icons8-metro-style/Management-Comments.ico"/>
          <p:cNvSpPr>
            <a:spLocks noChangeAspect="1" noChangeArrowheads="1"/>
          </p:cNvSpPr>
          <p:nvPr/>
        </p:nvSpPr>
        <p:spPr bwMode="auto">
          <a:xfrm>
            <a:off x="307975" y="-197345"/>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
          </a:p>
        </p:txBody>
      </p:sp>
      <p:sp>
        <p:nvSpPr>
          <p:cNvPr id="264" name="Title 13"/>
          <p:cNvSpPr>
            <a:spLocks noGrp="1"/>
          </p:cNvSpPr>
          <p:nvPr>
            <p:ph type="title"/>
          </p:nvPr>
        </p:nvSpPr>
        <p:spPr>
          <a:xfrm>
            <a:off x="105520" y="75354"/>
            <a:ext cx="8229600" cy="376826"/>
          </a:xfrm>
        </p:spPr>
        <p:txBody>
          <a:bodyPr/>
          <a:lstStyle/>
          <a:p>
            <a:pPr algn="l" rtl="0"/>
            <a:r>
              <a:rPr lang="es" b="0" i="0" u="none" dirty="0">
                <a:solidFill>
                  <a:schemeClr val="accent5"/>
                </a:solidFill>
              </a:rPr>
              <a:t>¿CÓMO</a:t>
            </a:r>
            <a:r>
              <a:rPr lang="es" b="0" i="0" u="none" dirty="0"/>
              <a:t> LA SEGUIRÁN</a:t>
            </a:r>
            <a:r>
              <a:rPr lang="es" b="0" i="0" u="none" dirty="0">
                <a:solidFill>
                  <a:schemeClr val="accent5"/>
                </a:solidFill>
              </a:rPr>
              <a:t>? AMÉRICA DEL NORTE</a:t>
            </a:r>
            <a:endParaRPr lang="es" dirty="0">
              <a:solidFill>
                <a:schemeClr val="accent5"/>
              </a:solidFill>
            </a:endParaRPr>
          </a:p>
        </p:txBody>
      </p:sp>
      <p:grpSp>
        <p:nvGrpSpPr>
          <p:cNvPr id="265" name="Group 264"/>
          <p:cNvGrpSpPr/>
          <p:nvPr/>
        </p:nvGrpSpPr>
        <p:grpSpPr>
          <a:xfrm>
            <a:off x="196428" y="468877"/>
            <a:ext cx="8766597" cy="1741305"/>
            <a:chOff x="116418" y="531284"/>
            <a:chExt cx="8766597" cy="1741305"/>
          </a:xfrm>
        </p:grpSpPr>
        <p:sp>
          <p:nvSpPr>
            <p:cNvPr id="266" name="Rectangle 265"/>
            <p:cNvSpPr/>
            <p:nvPr/>
          </p:nvSpPr>
          <p:spPr>
            <a:xfrm>
              <a:off x="2276418" y="531284"/>
              <a:ext cx="1219293" cy="1735666"/>
            </a:xfrm>
            <a:prstGeom prst="rect">
              <a:avLst/>
            </a:prstGeom>
            <a:solidFill>
              <a:schemeClr val="accent6">
                <a:lumMod val="60000"/>
                <a:lumOff val="40000"/>
              </a:schemeClr>
            </a:solidFill>
          </p:spPr>
          <p:txBody>
            <a:bodyPr wrap="square" lIns="18000" rIns="18000" rtlCol="0" anchor="ctr">
              <a:spAutoFit/>
            </a:bodyPr>
            <a:lstStyle/>
            <a:p>
              <a:pPr marL="0" algn="ctr" rtl="0"/>
              <a:endParaRPr lang="es" sz="900" b="1" kern="0" cap="all" dirty="0">
                <a:solidFill>
                  <a:schemeClr val="bg1"/>
                </a:solidFill>
              </a:endParaRPr>
            </a:p>
          </p:txBody>
        </p:sp>
        <p:sp>
          <p:nvSpPr>
            <p:cNvPr id="267" name="Rectangle 266"/>
            <p:cNvSpPr/>
            <p:nvPr/>
          </p:nvSpPr>
          <p:spPr>
            <a:xfrm>
              <a:off x="6015990" y="531284"/>
              <a:ext cx="1365574" cy="1735666"/>
            </a:xfrm>
            <a:prstGeom prst="rect">
              <a:avLst/>
            </a:prstGeom>
            <a:solidFill>
              <a:srgbClr val="6CBCE6"/>
            </a:solidFill>
          </p:spPr>
          <p:txBody>
            <a:bodyPr wrap="square" lIns="18000" rIns="18000" rtlCol="0" anchor="ctr">
              <a:spAutoFit/>
            </a:bodyPr>
            <a:lstStyle/>
            <a:p>
              <a:pPr marL="0" algn="ctr" rtl="0"/>
              <a:endParaRPr lang="es" sz="900" b="1" kern="0" cap="all" dirty="0">
                <a:solidFill>
                  <a:schemeClr val="bg1"/>
                </a:solidFill>
              </a:endParaRPr>
            </a:p>
          </p:txBody>
        </p:sp>
        <p:sp>
          <p:nvSpPr>
            <p:cNvPr id="268" name="Rectangle 267"/>
            <p:cNvSpPr/>
            <p:nvPr/>
          </p:nvSpPr>
          <p:spPr>
            <a:xfrm>
              <a:off x="116418" y="531284"/>
              <a:ext cx="2160000" cy="1735666"/>
            </a:xfrm>
            <a:prstGeom prst="rect">
              <a:avLst/>
            </a:prstGeom>
            <a:solidFill>
              <a:srgbClr val="6CBCE6"/>
            </a:solidFill>
          </p:spPr>
          <p:txBody>
            <a:bodyPr wrap="square" lIns="18000" rIns="18000" rtlCol="0" anchor="ctr">
              <a:spAutoFit/>
            </a:bodyPr>
            <a:lstStyle/>
            <a:p>
              <a:pPr marL="0" algn="ctr" rtl="0"/>
              <a:endParaRPr lang="es" sz="900" b="1" kern="0" cap="all" dirty="0">
                <a:solidFill>
                  <a:schemeClr val="bg1"/>
                </a:solidFill>
              </a:endParaRPr>
            </a:p>
          </p:txBody>
        </p:sp>
        <p:sp>
          <p:nvSpPr>
            <p:cNvPr id="269" name="Rectangle 268"/>
            <p:cNvSpPr/>
            <p:nvPr/>
          </p:nvSpPr>
          <p:spPr>
            <a:xfrm>
              <a:off x="7381564" y="531284"/>
              <a:ext cx="1501451" cy="1735666"/>
            </a:xfrm>
            <a:prstGeom prst="rect">
              <a:avLst/>
            </a:prstGeom>
            <a:solidFill>
              <a:srgbClr val="4197FC"/>
            </a:solidFill>
          </p:spPr>
          <p:txBody>
            <a:bodyPr wrap="square" lIns="18000" rIns="18000" rtlCol="0" anchor="ctr">
              <a:spAutoFit/>
            </a:bodyPr>
            <a:lstStyle/>
            <a:p>
              <a:pPr marL="0" algn="ctr" rtl="0"/>
              <a:endParaRPr lang="es" sz="900" b="1" kern="0" cap="all" dirty="0">
                <a:solidFill>
                  <a:schemeClr val="bg1"/>
                </a:solidFill>
              </a:endParaRPr>
            </a:p>
          </p:txBody>
        </p:sp>
        <p:sp>
          <p:nvSpPr>
            <p:cNvPr id="270" name="Rectangle 269"/>
            <p:cNvSpPr/>
            <p:nvPr/>
          </p:nvSpPr>
          <p:spPr>
            <a:xfrm rot="2700000">
              <a:off x="7298739" y="1316294"/>
              <a:ext cx="165650" cy="165649"/>
            </a:xfrm>
            <a:prstGeom prst="rect">
              <a:avLst/>
            </a:prstGeom>
            <a:solidFill>
              <a:srgbClr val="6CBCE6"/>
            </a:solidFill>
          </p:spPr>
          <p:txBody>
            <a:bodyPr wrap="none" lIns="18000" rIns="18000" rtlCol="0" anchor="ctr">
              <a:spAutoFit/>
            </a:bodyPr>
            <a:lstStyle/>
            <a:p>
              <a:pPr marL="0" algn="ctr" rtl="0"/>
              <a:endParaRPr lang="es" sz="900" b="1" kern="0" cap="all" dirty="0">
                <a:solidFill>
                  <a:schemeClr val="bg1"/>
                </a:solidFill>
              </a:endParaRPr>
            </a:p>
          </p:txBody>
        </p:sp>
        <p:grpSp>
          <p:nvGrpSpPr>
            <p:cNvPr id="271" name="Group 270"/>
            <p:cNvGrpSpPr/>
            <p:nvPr/>
          </p:nvGrpSpPr>
          <p:grpSpPr>
            <a:xfrm>
              <a:off x="3488689" y="535204"/>
              <a:ext cx="2533831" cy="1737385"/>
              <a:chOff x="3488689" y="535204"/>
              <a:chExt cx="2533831" cy="1737385"/>
            </a:xfrm>
          </p:grpSpPr>
          <p:sp>
            <p:nvSpPr>
              <p:cNvPr id="272" name="Rectangle 271"/>
              <p:cNvSpPr/>
              <p:nvPr/>
            </p:nvSpPr>
            <p:spPr>
              <a:xfrm>
                <a:off x="3488689" y="535204"/>
                <a:ext cx="2531111" cy="1331284"/>
              </a:xfrm>
              <a:prstGeom prst="rect">
                <a:avLst/>
              </a:prstGeom>
              <a:solidFill>
                <a:srgbClr val="4197FC"/>
              </a:solidFill>
            </p:spPr>
            <p:txBody>
              <a:bodyPr wrap="square" lIns="18000" rIns="18000" rtlCol="0" anchor="ctr">
                <a:noAutofit/>
              </a:bodyPr>
              <a:lstStyle/>
              <a:p>
                <a:pPr marL="0" algn="ctr" rtl="0"/>
                <a:endParaRPr lang="es" sz="900" b="1" kern="0" cap="all" dirty="0" smtClean="0">
                  <a:solidFill>
                    <a:schemeClr val="bg1"/>
                  </a:solidFill>
                </a:endParaRPr>
              </a:p>
              <a:p>
                <a:pPr marL="0" algn="ctr" rtl="0"/>
                <a:endParaRPr lang="es" sz="900" b="1" kern="0" cap="all" dirty="0">
                  <a:solidFill>
                    <a:schemeClr val="bg1"/>
                  </a:solidFill>
                </a:endParaRPr>
              </a:p>
              <a:p>
                <a:pPr marL="0" algn="ctr" rtl="0"/>
                <a:endParaRPr lang="es" sz="900" b="1" kern="0" cap="all" dirty="0" smtClean="0">
                  <a:solidFill>
                    <a:schemeClr val="bg1"/>
                  </a:solidFill>
                </a:endParaRPr>
              </a:p>
              <a:p>
                <a:pPr marL="0" algn="ctr" rtl="0"/>
                <a:endParaRPr lang="es" sz="900" b="1" kern="0" cap="all" dirty="0">
                  <a:solidFill>
                    <a:schemeClr val="bg1"/>
                  </a:solidFill>
                </a:endParaRPr>
              </a:p>
              <a:p>
                <a:pPr marL="0" algn="ctr" rtl="0"/>
                <a:endParaRPr lang="es" sz="900" b="1" kern="0" cap="all" dirty="0" smtClean="0">
                  <a:solidFill>
                    <a:schemeClr val="bg1"/>
                  </a:solidFill>
                </a:endParaRPr>
              </a:p>
              <a:p>
                <a:pPr marL="0" algn="ctr" rtl="0"/>
                <a:endParaRPr lang="es" sz="900" b="1" kern="0" cap="all" dirty="0">
                  <a:solidFill>
                    <a:schemeClr val="bg1"/>
                  </a:solidFill>
                </a:endParaRPr>
              </a:p>
              <a:p>
                <a:pPr marL="0" algn="ctr" rtl="0"/>
                <a:endParaRPr lang="es" sz="900" b="1" kern="0" cap="all" dirty="0" smtClean="0">
                  <a:solidFill>
                    <a:schemeClr val="bg1"/>
                  </a:solidFill>
                </a:endParaRPr>
              </a:p>
              <a:p>
                <a:pPr marL="0" algn="ctr" rtl="0"/>
                <a:endParaRPr lang="es" sz="900" b="1" kern="0" cap="all" dirty="0">
                  <a:solidFill>
                    <a:schemeClr val="bg1"/>
                  </a:solidFill>
                </a:endParaRPr>
              </a:p>
              <a:p>
                <a:pPr marL="0" algn="ctr" rtl="0"/>
                <a:endParaRPr lang="es" sz="300" b="1" kern="0" cap="all" dirty="0">
                  <a:solidFill>
                    <a:schemeClr val="bg1"/>
                  </a:solidFill>
                </a:endParaRPr>
              </a:p>
            </p:txBody>
          </p:sp>
          <p:sp>
            <p:nvSpPr>
              <p:cNvPr id="273" name="Rectangle 272"/>
              <p:cNvSpPr/>
              <p:nvPr/>
            </p:nvSpPr>
            <p:spPr>
              <a:xfrm>
                <a:off x="3488767" y="1818182"/>
                <a:ext cx="2533753" cy="454407"/>
              </a:xfrm>
              <a:prstGeom prst="rect">
                <a:avLst/>
              </a:prstGeom>
              <a:solidFill>
                <a:srgbClr val="10486B"/>
              </a:solidFill>
            </p:spPr>
            <p:txBody>
              <a:bodyPr wrap="square" lIns="18000" rIns="18000" rtlCol="0" anchor="ctr">
                <a:noAutofit/>
              </a:bodyPr>
              <a:lstStyle/>
              <a:p>
                <a:pPr marL="0" algn="ctr" rtl="0"/>
                <a:endParaRPr lang="es" sz="600" b="1" kern="0" cap="all" dirty="0" smtClean="0">
                  <a:solidFill>
                    <a:schemeClr val="bg1"/>
                  </a:solidFill>
                </a:endParaRPr>
              </a:p>
              <a:p>
                <a:pPr marL="0" algn="ctr" rtl="0"/>
                <a:endParaRPr lang="es" sz="300" b="1" kern="0" cap="all" dirty="0">
                  <a:solidFill>
                    <a:schemeClr val="bg1"/>
                  </a:solidFill>
                </a:endParaRPr>
              </a:p>
              <a:p>
                <a:pPr marL="0" algn="ctr" rtl="0"/>
                <a:endParaRPr lang="es" sz="300" b="1" kern="0" cap="all" dirty="0" smtClean="0">
                  <a:solidFill>
                    <a:schemeClr val="bg1"/>
                  </a:solidFill>
                </a:endParaRPr>
              </a:p>
              <a:p>
                <a:pPr marL="0" algn="ctr" rtl="0"/>
                <a:endParaRPr lang="es" sz="300" b="1" kern="0" cap="all" dirty="0">
                  <a:solidFill>
                    <a:schemeClr val="bg1"/>
                  </a:solidFill>
                </a:endParaRPr>
              </a:p>
              <a:p>
                <a:pPr marL="0" algn="ctr" rtl="0"/>
                <a:endParaRPr lang="es" sz="300" b="1" kern="0" cap="all" dirty="0" smtClean="0">
                  <a:solidFill>
                    <a:schemeClr val="bg1"/>
                  </a:solidFill>
                </a:endParaRPr>
              </a:p>
              <a:p>
                <a:pPr marL="0" algn="ctr" rtl="0"/>
                <a:endParaRPr lang="es" sz="300" b="1" kern="0" cap="all" dirty="0">
                  <a:solidFill>
                    <a:schemeClr val="bg1"/>
                  </a:solidFill>
                </a:endParaRPr>
              </a:p>
              <a:p>
                <a:pPr marL="0" algn="ctr" rtl="0"/>
                <a:endParaRPr lang="es" sz="300" b="1" kern="0" cap="all" dirty="0" smtClean="0">
                  <a:solidFill>
                    <a:schemeClr val="bg1"/>
                  </a:solidFill>
                </a:endParaRPr>
              </a:p>
              <a:p>
                <a:pPr marL="0" algn="ctr" rtl="0"/>
                <a:endParaRPr lang="es" sz="300" b="1" kern="0" cap="all" dirty="0" smtClean="0">
                  <a:solidFill>
                    <a:schemeClr val="bg1"/>
                  </a:solidFill>
                </a:endParaRPr>
              </a:p>
            </p:txBody>
          </p:sp>
        </p:grpSp>
      </p:grpSp>
      <p:sp>
        <p:nvSpPr>
          <p:cNvPr id="274" name="TextBox 273"/>
          <p:cNvSpPr txBox="1"/>
          <p:nvPr/>
        </p:nvSpPr>
        <p:spPr>
          <a:xfrm>
            <a:off x="156210" y="442418"/>
            <a:ext cx="1785616" cy="415498"/>
          </a:xfrm>
          <a:prstGeom prst="rect">
            <a:avLst/>
          </a:prstGeom>
          <a:noFill/>
        </p:spPr>
        <p:txBody>
          <a:bodyPr wrap="square" rtlCol="0">
            <a:spAutoFit/>
          </a:bodyPr>
          <a:lstStyle/>
          <a:p>
            <a:pPr algn="l" rtl="0"/>
            <a:r>
              <a:rPr lang="es" sz="1000" b="0" i="0" u="none">
                <a:solidFill>
                  <a:schemeClr val="bg2"/>
                </a:solidFill>
                <a:latin typeface="Impact"/>
                <a:cs typeface="Impact"/>
              </a:rPr>
              <a:t>¿CÓMO</a:t>
            </a:r>
            <a:r>
              <a:rPr lang="es" sz="1000" b="0" i="0" u="none">
                <a:latin typeface="Impact"/>
                <a:cs typeface="Impact"/>
              </a:rPr>
              <a:t> SEGUIRÁN LA </a:t>
            </a:r>
            <a:r>
              <a:rPr lang="es" sz="1000" b="0" i="0" u="none">
                <a:solidFill>
                  <a:schemeClr val="bg2"/>
                </a:solidFill>
                <a:latin typeface="Impact"/>
                <a:cs typeface="Impact"/>
              </a:rPr>
              <a:t>COPA MUNDIAL 2014?</a:t>
            </a:r>
          </a:p>
        </p:txBody>
      </p:sp>
      <p:sp>
        <p:nvSpPr>
          <p:cNvPr id="275" name="TextBox 274"/>
          <p:cNvSpPr txBox="1"/>
          <p:nvPr/>
        </p:nvSpPr>
        <p:spPr>
          <a:xfrm>
            <a:off x="3551282" y="422195"/>
            <a:ext cx="2214686" cy="261610"/>
          </a:xfrm>
          <a:prstGeom prst="rect">
            <a:avLst/>
          </a:prstGeom>
          <a:noFill/>
        </p:spPr>
        <p:txBody>
          <a:bodyPr wrap="square" rtlCol="0">
            <a:spAutoFit/>
          </a:bodyPr>
          <a:lstStyle/>
          <a:p>
            <a:r>
              <a:rPr lang="en-GB" sz="1100" dirty="0">
                <a:solidFill>
                  <a:schemeClr val="bg2"/>
                </a:solidFill>
                <a:latin typeface="Impact"/>
              </a:rPr>
              <a:t>¿</a:t>
            </a:r>
            <a:r>
              <a:rPr lang="en-GB" sz="1100" dirty="0">
                <a:solidFill>
                  <a:schemeClr val="bg1"/>
                </a:solidFill>
                <a:latin typeface="Impact"/>
              </a:rPr>
              <a:t>DÓNDE LA </a:t>
            </a:r>
            <a:r>
              <a:rPr lang="en-GB" sz="1100" dirty="0">
                <a:latin typeface="Impact"/>
              </a:rPr>
              <a:t>VERÁN</a:t>
            </a:r>
            <a:r>
              <a:rPr lang="en-GB" sz="1100" dirty="0" smtClean="0">
                <a:solidFill>
                  <a:schemeClr val="bg2"/>
                </a:solidFill>
                <a:latin typeface="Impact"/>
              </a:rPr>
              <a:t>?</a:t>
            </a:r>
            <a:endParaRPr lang="en-GB" sz="1100" dirty="0">
              <a:solidFill>
                <a:schemeClr val="bg2"/>
              </a:solidFill>
              <a:latin typeface="Impact"/>
            </a:endParaRPr>
          </a:p>
        </p:txBody>
      </p:sp>
      <p:sp>
        <p:nvSpPr>
          <p:cNvPr id="282" name="Freeform 281"/>
          <p:cNvSpPr/>
          <p:nvPr/>
        </p:nvSpPr>
        <p:spPr>
          <a:xfrm>
            <a:off x="5918906" y="967441"/>
            <a:ext cx="177103" cy="114910"/>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s"/>
          </a:p>
        </p:txBody>
      </p:sp>
      <p:sp>
        <p:nvSpPr>
          <p:cNvPr id="284" name="Rectangle 283"/>
          <p:cNvSpPr/>
          <p:nvPr/>
        </p:nvSpPr>
        <p:spPr>
          <a:xfrm>
            <a:off x="5920740" y="468877"/>
            <a:ext cx="1543050" cy="54205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s" sz="1000" dirty="0">
              <a:solidFill>
                <a:schemeClr val="bg1"/>
              </a:solidFill>
              <a:latin typeface="+mj-lt"/>
            </a:endParaRPr>
          </a:p>
        </p:txBody>
      </p:sp>
      <p:grpSp>
        <p:nvGrpSpPr>
          <p:cNvPr id="286" name="Group 285"/>
          <p:cNvGrpSpPr/>
          <p:nvPr/>
        </p:nvGrpSpPr>
        <p:grpSpPr>
          <a:xfrm>
            <a:off x="196427" y="2204541"/>
            <a:ext cx="8766598" cy="2345234"/>
            <a:chOff x="93557" y="2352673"/>
            <a:chExt cx="8766598" cy="2345234"/>
          </a:xfrm>
        </p:grpSpPr>
        <p:sp>
          <p:nvSpPr>
            <p:cNvPr id="287" name="Rounded Rectangle 286"/>
            <p:cNvSpPr/>
            <p:nvPr/>
          </p:nvSpPr>
          <p:spPr>
            <a:xfrm>
              <a:off x="4328569" y="2352673"/>
              <a:ext cx="4531586" cy="2345234"/>
            </a:xfrm>
            <a:prstGeom prst="roundRect">
              <a:avLst>
                <a:gd name="adj" fmla="val 0"/>
              </a:avLst>
            </a:prstGeom>
            <a:solidFill>
              <a:srgbClr val="8CC628"/>
            </a:solidFill>
            <a:ln>
              <a:noFill/>
            </a:ln>
          </p:spPr>
          <p:txBody>
            <a:bodyPr wrap="square" lIns="18000" rIns="18000" rtlCol="0" anchor="ctr">
              <a:noAutofit/>
            </a:bodyPr>
            <a:lstStyle/>
            <a:p>
              <a:pPr marL="0" algn="ctr" rtl="0"/>
              <a:endParaRPr lang="es" sz="900" b="1" kern="0" cap="all" dirty="0">
                <a:solidFill>
                  <a:schemeClr val="bg1"/>
                </a:solidFill>
              </a:endParaRPr>
            </a:p>
          </p:txBody>
        </p:sp>
        <p:sp>
          <p:nvSpPr>
            <p:cNvPr id="290" name="Rectangle 289"/>
            <p:cNvSpPr/>
            <p:nvPr/>
          </p:nvSpPr>
          <p:spPr>
            <a:xfrm>
              <a:off x="93557" y="2895600"/>
              <a:ext cx="4456139" cy="18023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s" sz="1000" dirty="0">
                <a:solidFill>
                  <a:schemeClr val="bg1"/>
                </a:solidFill>
                <a:latin typeface="+mj-lt"/>
              </a:endParaRPr>
            </a:p>
          </p:txBody>
        </p:sp>
        <p:sp>
          <p:nvSpPr>
            <p:cNvPr id="291" name="Rectangle 290"/>
            <p:cNvSpPr/>
            <p:nvPr/>
          </p:nvSpPr>
          <p:spPr>
            <a:xfrm>
              <a:off x="93557" y="2352674"/>
              <a:ext cx="4456140" cy="877459"/>
            </a:xfrm>
            <a:prstGeom prst="rect">
              <a:avLst/>
            </a:prstGeom>
            <a:solidFill>
              <a:srgbClr val="3BB54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s" sz="1000" dirty="0">
                <a:solidFill>
                  <a:schemeClr val="bg1"/>
                </a:solidFill>
                <a:latin typeface="+mj-lt"/>
              </a:endParaRPr>
            </a:p>
          </p:txBody>
        </p:sp>
        <p:sp>
          <p:nvSpPr>
            <p:cNvPr id="292" name="Rectangle 291"/>
            <p:cNvSpPr/>
            <p:nvPr/>
          </p:nvSpPr>
          <p:spPr>
            <a:xfrm rot="2700000">
              <a:off x="4440053" y="2610193"/>
              <a:ext cx="165650" cy="165649"/>
            </a:xfrm>
            <a:prstGeom prst="rect">
              <a:avLst/>
            </a:prstGeom>
            <a:solidFill>
              <a:srgbClr val="3BB54A"/>
            </a:solidFill>
          </p:spPr>
          <p:txBody>
            <a:bodyPr wrap="none" lIns="18000" rIns="18000" rtlCol="0" anchor="ctr">
              <a:spAutoFit/>
            </a:bodyPr>
            <a:lstStyle/>
            <a:p>
              <a:pPr marL="0" algn="ctr" rtl="0"/>
              <a:endParaRPr lang="es" sz="900" b="1" kern="0" cap="all" dirty="0">
                <a:solidFill>
                  <a:schemeClr val="bg1"/>
                </a:solidFill>
              </a:endParaRPr>
            </a:p>
          </p:txBody>
        </p:sp>
        <p:sp>
          <p:nvSpPr>
            <p:cNvPr id="294" name="Rectangle 293"/>
            <p:cNvSpPr/>
            <p:nvPr/>
          </p:nvSpPr>
          <p:spPr>
            <a:xfrm rot="2700000">
              <a:off x="3390027" y="3132244"/>
              <a:ext cx="165650" cy="165649"/>
            </a:xfrm>
            <a:prstGeom prst="rect">
              <a:avLst/>
            </a:prstGeom>
            <a:solidFill>
              <a:srgbClr val="3BB54A"/>
            </a:solidFill>
          </p:spPr>
          <p:txBody>
            <a:bodyPr wrap="none" lIns="18000" rIns="18000" rtlCol="0" anchor="ctr">
              <a:spAutoFit/>
            </a:bodyPr>
            <a:lstStyle/>
            <a:p>
              <a:pPr marL="0" algn="ctr" rtl="0"/>
              <a:endParaRPr lang="es" sz="900" b="1" kern="0" cap="all" dirty="0">
                <a:solidFill>
                  <a:schemeClr val="bg1"/>
                </a:solidFill>
              </a:endParaRPr>
            </a:p>
          </p:txBody>
        </p:sp>
        <p:sp>
          <p:nvSpPr>
            <p:cNvPr id="295" name="Rectangle 294"/>
            <p:cNvSpPr/>
            <p:nvPr/>
          </p:nvSpPr>
          <p:spPr>
            <a:xfrm rot="2700000">
              <a:off x="4435807" y="4183436"/>
              <a:ext cx="165650" cy="165649"/>
            </a:xfrm>
            <a:prstGeom prst="rect">
              <a:avLst/>
            </a:prstGeom>
            <a:solidFill>
              <a:schemeClr val="accent2"/>
            </a:solidFill>
          </p:spPr>
          <p:txBody>
            <a:bodyPr wrap="none" lIns="18000" rIns="18000" rtlCol="0" anchor="ctr">
              <a:spAutoFit/>
            </a:bodyPr>
            <a:lstStyle/>
            <a:p>
              <a:pPr marL="0" algn="ctr" rtl="0"/>
              <a:endParaRPr lang="es" sz="900" b="1" kern="0" cap="all" dirty="0">
                <a:solidFill>
                  <a:schemeClr val="bg1"/>
                </a:solidFill>
              </a:endParaRPr>
            </a:p>
          </p:txBody>
        </p:sp>
      </p:grpSp>
      <p:sp>
        <p:nvSpPr>
          <p:cNvPr id="296" name="Rectangle 295"/>
          <p:cNvSpPr/>
          <p:nvPr/>
        </p:nvSpPr>
        <p:spPr>
          <a:xfrm>
            <a:off x="4653316" y="2188452"/>
            <a:ext cx="4490684" cy="246221"/>
          </a:xfrm>
          <a:prstGeom prst="rect">
            <a:avLst/>
          </a:prstGeom>
        </p:spPr>
        <p:txBody>
          <a:bodyPr wrap="square">
            <a:spAutoFit/>
          </a:bodyPr>
          <a:lstStyle/>
          <a:p>
            <a:pPr algn="l" rtl="0"/>
            <a:r>
              <a:rPr lang="es" sz="1000" b="0" i="0" u="none" dirty="0">
                <a:latin typeface="Impact"/>
                <a:cs typeface="Impact"/>
              </a:rPr>
              <a:t>MIENTRAS VEN </a:t>
            </a:r>
            <a:r>
              <a:rPr lang="es-ES_tradnl" sz="1000" b="0" i="0" u="none" dirty="0" smtClean="0">
                <a:latin typeface="Impact"/>
                <a:cs typeface="Impact"/>
              </a:rPr>
              <a:t>EL</a:t>
            </a:r>
            <a:r>
              <a:rPr lang="es" sz="1000" b="0" i="0" u="none" dirty="0" smtClean="0">
                <a:latin typeface="Impact"/>
                <a:cs typeface="Impact"/>
              </a:rPr>
              <a:t> </a:t>
            </a:r>
            <a:r>
              <a:rPr lang="es" sz="1000" b="0" i="0" u="none" dirty="0">
                <a:latin typeface="Impact"/>
                <a:cs typeface="Impact"/>
              </a:rPr>
              <a:t>MUNDIAL, LOS AFICIONADOS USARÁN LOS </a:t>
            </a:r>
            <a:r>
              <a:rPr lang="es" sz="1000" b="0" i="0" u="none" dirty="0" smtClean="0">
                <a:latin typeface="Impact"/>
                <a:cs typeface="Impact"/>
              </a:rPr>
              <a:t>SIGUIEN</a:t>
            </a:r>
            <a:r>
              <a:rPr lang="es-ES_tradnl" sz="1000" b="0" i="0" u="none" dirty="0" smtClean="0">
                <a:latin typeface="Impact"/>
                <a:cs typeface="Impact"/>
              </a:rPr>
              <a:t>T</a:t>
            </a:r>
            <a:r>
              <a:rPr lang="es" sz="1000" b="0" i="0" u="none" dirty="0" smtClean="0">
                <a:latin typeface="Impact"/>
                <a:cs typeface="Impact"/>
              </a:rPr>
              <a:t>ES</a:t>
            </a:r>
            <a:r>
              <a:rPr lang="es-ES_tradnl" sz="1000" b="0" i="0" u="none" dirty="0" smtClean="0">
                <a:latin typeface="Impact"/>
                <a:cs typeface="Impact"/>
              </a:rPr>
              <a:t> </a:t>
            </a:r>
            <a:r>
              <a:rPr lang="es" sz="1000" b="0" i="0" u="none" dirty="0" smtClean="0">
                <a:latin typeface="Impact"/>
                <a:cs typeface="Impact"/>
              </a:rPr>
              <a:t>DISPOSITIVOS</a:t>
            </a:r>
            <a:endParaRPr lang="es" sz="900" b="1" dirty="0">
              <a:latin typeface="Impact"/>
              <a:cs typeface="Impact"/>
            </a:endParaRPr>
          </a:p>
        </p:txBody>
      </p:sp>
      <p:sp>
        <p:nvSpPr>
          <p:cNvPr id="298" name="TextBox 297"/>
          <p:cNvSpPr txBox="1"/>
          <p:nvPr/>
        </p:nvSpPr>
        <p:spPr>
          <a:xfrm>
            <a:off x="184464" y="2188452"/>
            <a:ext cx="4504830" cy="246221"/>
          </a:xfrm>
          <a:prstGeom prst="rect">
            <a:avLst/>
          </a:prstGeom>
          <a:noFill/>
        </p:spPr>
        <p:txBody>
          <a:bodyPr wrap="square" rtlCol="0">
            <a:spAutoFit/>
          </a:bodyPr>
          <a:lstStyle/>
          <a:p>
            <a:pPr algn="l" rtl="0"/>
            <a:r>
              <a:rPr lang="es" sz="1000" b="0" i="0" u="none">
                <a:solidFill>
                  <a:schemeClr val="bg1"/>
                </a:solidFill>
                <a:latin typeface="Impact"/>
                <a:cs typeface="Impact"/>
              </a:rPr>
              <a:t>CREAR</a:t>
            </a:r>
            <a:r>
              <a:rPr lang="es" sz="1000" b="0" i="0" u="none">
                <a:solidFill>
                  <a:schemeClr val="accent3"/>
                </a:solidFill>
                <a:latin typeface="Impact"/>
                <a:cs typeface="Impact"/>
              </a:rPr>
              <a:t>, </a:t>
            </a:r>
            <a:r>
              <a:rPr lang="es" sz="1000" b="0" i="0" u="none">
                <a:solidFill>
                  <a:schemeClr val="bg1"/>
                </a:solidFill>
                <a:latin typeface="Impact"/>
                <a:cs typeface="Impact"/>
              </a:rPr>
              <a:t>COMPARTIR</a:t>
            </a:r>
            <a:r>
              <a:rPr lang="es" sz="1000" b="0" i="0" u="none">
                <a:solidFill>
                  <a:schemeClr val="accent3"/>
                </a:solidFill>
                <a:latin typeface="Impact"/>
                <a:cs typeface="Impact"/>
              </a:rPr>
              <a:t> E </a:t>
            </a:r>
            <a:r>
              <a:rPr lang="es" sz="1000" b="0" i="0" u="none">
                <a:solidFill>
                  <a:schemeClr val="bg1"/>
                </a:solidFill>
                <a:latin typeface="Impact"/>
                <a:cs typeface="Impact"/>
              </a:rPr>
              <a:t>INTERACTUAR CON MARCAS EN LA </a:t>
            </a:r>
            <a:r>
              <a:rPr lang="es" sz="1000" b="0" i="0" u="none">
                <a:solidFill>
                  <a:schemeClr val="accent3"/>
                </a:solidFill>
                <a:latin typeface="Impact"/>
                <a:cs typeface="Impact"/>
              </a:rPr>
              <a:t>WEB DURANTE EL MUNDIAL</a:t>
            </a:r>
            <a:endParaRPr lang="es" sz="1000" dirty="0">
              <a:solidFill>
                <a:schemeClr val="accent3"/>
              </a:solidFill>
              <a:latin typeface="Impact"/>
              <a:cs typeface="Impact"/>
            </a:endParaRPr>
          </a:p>
        </p:txBody>
      </p:sp>
      <p:grpSp>
        <p:nvGrpSpPr>
          <p:cNvPr id="299" name="Group 298"/>
          <p:cNvGrpSpPr>
            <a:grpSpLocks noChangeAspect="1"/>
          </p:cNvGrpSpPr>
          <p:nvPr/>
        </p:nvGrpSpPr>
        <p:grpSpPr>
          <a:xfrm>
            <a:off x="276225" y="823986"/>
            <a:ext cx="867409" cy="949987"/>
            <a:chOff x="279854" y="1827374"/>
            <a:chExt cx="2308345" cy="2492922"/>
          </a:xfrm>
        </p:grpSpPr>
        <p:sp>
          <p:nvSpPr>
            <p:cNvPr id="300" name="TextBox 82"/>
            <p:cNvSpPr txBox="1"/>
            <p:nvPr/>
          </p:nvSpPr>
          <p:spPr>
            <a:xfrm>
              <a:off x="468533" y="2623490"/>
              <a:ext cx="1828800" cy="129487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70000"/>
                </a:lnSpc>
                <a:spcBef>
                  <a:spcPct val="0"/>
                </a:spcBef>
              </a:pPr>
              <a:r>
                <a:rPr lang="es" sz="2000" b="0" i="0" u="none">
                  <a:solidFill>
                    <a:schemeClr val="bg1"/>
                  </a:solidFill>
                  <a:latin typeface="+mj-lt"/>
                  <a:ea typeface="+mj-ea"/>
                  <a:cs typeface="+mj-cs"/>
                </a:rPr>
                <a:t>95 %</a:t>
              </a:r>
              <a:r>
                <a:rPr lang="es" sz="2000">
                  <a:solidFill>
                    <a:schemeClr val="bg1"/>
                  </a:solidFill>
                  <a:latin typeface="+mj-lt"/>
                  <a:ea typeface="+mj-ea"/>
                  <a:cs typeface="+mj-cs"/>
                </a:rPr>
                <a:t/>
              </a:r>
              <a:br>
                <a:rPr lang="es" sz="2000">
                  <a:solidFill>
                    <a:schemeClr val="bg1"/>
                  </a:solidFill>
                  <a:latin typeface="+mj-lt"/>
                  <a:ea typeface="+mj-ea"/>
                  <a:cs typeface="+mj-cs"/>
                </a:rPr>
              </a:br>
              <a:endParaRPr lang="es" sz="700" dirty="0">
                <a:solidFill>
                  <a:schemeClr val="bg1"/>
                </a:solidFill>
                <a:ea typeface="+mj-ea"/>
                <a:cs typeface="+mj-cs"/>
              </a:endParaRPr>
            </a:p>
          </p:txBody>
        </p:sp>
        <p:sp>
          <p:nvSpPr>
            <p:cNvPr id="301" name="Freeform 300"/>
            <p:cNvSpPr>
              <a:spLocks noChangeAspect="1" noEditPoints="1"/>
            </p:cNvSpPr>
            <p:nvPr/>
          </p:nvSpPr>
          <p:spPr bwMode="auto">
            <a:xfrm>
              <a:off x="279854" y="1827374"/>
              <a:ext cx="2308345" cy="2358410"/>
            </a:xfrm>
            <a:custGeom>
              <a:avLst/>
              <a:gdLst/>
              <a:ahLst/>
              <a:cxnLst>
                <a:cxn ang="0">
                  <a:pos x="69" y="300"/>
                </a:cxn>
                <a:cxn ang="0">
                  <a:pos x="69" y="365"/>
                </a:cxn>
                <a:cxn ang="0">
                  <a:pos x="95" y="439"/>
                </a:cxn>
                <a:cxn ang="0">
                  <a:pos x="80" y="379"/>
                </a:cxn>
                <a:cxn ang="0">
                  <a:pos x="80" y="310"/>
                </a:cxn>
                <a:cxn ang="0">
                  <a:pos x="186" y="192"/>
                </a:cxn>
                <a:cxn ang="0">
                  <a:pos x="194" y="191"/>
                </a:cxn>
                <a:cxn ang="0">
                  <a:pos x="169" y="191"/>
                </a:cxn>
                <a:cxn ang="0">
                  <a:pos x="69" y="300"/>
                </a:cxn>
                <a:cxn ang="0">
                  <a:pos x="376" y="118"/>
                </a:cxn>
                <a:cxn ang="0">
                  <a:pos x="310" y="118"/>
                </a:cxn>
                <a:cxn ang="0">
                  <a:pos x="310" y="117"/>
                </a:cxn>
                <a:cxn ang="0">
                  <a:pos x="305" y="101"/>
                </a:cxn>
                <a:cxn ang="0">
                  <a:pos x="395" y="10"/>
                </a:cxn>
                <a:cxn ang="0">
                  <a:pos x="394" y="3"/>
                </a:cxn>
                <a:cxn ang="0">
                  <a:pos x="387" y="2"/>
                </a:cxn>
                <a:cxn ang="0">
                  <a:pos x="297" y="92"/>
                </a:cxn>
                <a:cxn ang="0">
                  <a:pos x="270" y="83"/>
                </a:cxn>
                <a:cxn ang="0">
                  <a:pos x="243" y="91"/>
                </a:cxn>
                <a:cxn ang="0">
                  <a:pos x="158" y="6"/>
                </a:cxn>
                <a:cxn ang="0">
                  <a:pos x="151" y="7"/>
                </a:cxn>
                <a:cxn ang="0">
                  <a:pos x="150" y="15"/>
                </a:cxn>
                <a:cxn ang="0">
                  <a:pos x="235" y="100"/>
                </a:cxn>
                <a:cxn ang="0">
                  <a:pos x="229" y="117"/>
                </a:cxn>
                <a:cxn ang="0">
                  <a:pos x="229" y="118"/>
                </a:cxn>
                <a:cxn ang="0">
                  <a:pos x="169" y="118"/>
                </a:cxn>
                <a:cxn ang="0">
                  <a:pos x="0" y="286"/>
                </a:cxn>
                <a:cxn ang="0">
                  <a:pos x="0" y="386"/>
                </a:cxn>
                <a:cxn ang="0">
                  <a:pos x="169" y="555"/>
                </a:cxn>
                <a:cxn ang="0">
                  <a:pos x="376" y="555"/>
                </a:cxn>
                <a:cxn ang="0">
                  <a:pos x="544" y="386"/>
                </a:cxn>
                <a:cxn ang="0">
                  <a:pos x="544" y="286"/>
                </a:cxn>
                <a:cxn ang="0">
                  <a:pos x="376" y="118"/>
                </a:cxn>
                <a:cxn ang="0">
                  <a:pos x="491" y="274"/>
                </a:cxn>
                <a:cxn ang="0">
                  <a:pos x="502" y="283"/>
                </a:cxn>
                <a:cxn ang="0">
                  <a:pos x="491" y="292"/>
                </a:cxn>
                <a:cxn ang="0">
                  <a:pos x="480" y="283"/>
                </a:cxn>
                <a:cxn ang="0">
                  <a:pos x="491" y="274"/>
                </a:cxn>
                <a:cxn ang="0">
                  <a:pos x="491" y="302"/>
                </a:cxn>
                <a:cxn ang="0">
                  <a:pos x="502" y="310"/>
                </a:cxn>
                <a:cxn ang="0">
                  <a:pos x="491" y="319"/>
                </a:cxn>
                <a:cxn ang="0">
                  <a:pos x="480" y="310"/>
                </a:cxn>
                <a:cxn ang="0">
                  <a:pos x="491" y="302"/>
                </a:cxn>
                <a:cxn ang="0">
                  <a:pos x="491" y="329"/>
                </a:cxn>
                <a:cxn ang="0">
                  <a:pos x="502" y="338"/>
                </a:cxn>
                <a:cxn ang="0">
                  <a:pos x="491" y="347"/>
                </a:cxn>
                <a:cxn ang="0">
                  <a:pos x="480" y="338"/>
                </a:cxn>
                <a:cxn ang="0">
                  <a:pos x="491" y="329"/>
                </a:cxn>
                <a:cxn ang="0">
                  <a:pos x="441" y="376"/>
                </a:cxn>
                <a:cxn ang="0">
                  <a:pos x="317" y="510"/>
                </a:cxn>
                <a:cxn ang="0">
                  <a:pos x="166" y="510"/>
                </a:cxn>
                <a:cxn ang="0">
                  <a:pos x="42" y="376"/>
                </a:cxn>
                <a:cxn ang="0">
                  <a:pos x="42" y="297"/>
                </a:cxn>
                <a:cxn ang="0">
                  <a:pos x="166" y="162"/>
                </a:cxn>
                <a:cxn ang="0">
                  <a:pos x="317" y="162"/>
                </a:cxn>
                <a:cxn ang="0">
                  <a:pos x="441" y="297"/>
                </a:cxn>
                <a:cxn ang="0">
                  <a:pos x="441" y="376"/>
                </a:cxn>
                <a:cxn ang="0">
                  <a:pos x="491" y="410"/>
                </a:cxn>
                <a:cxn ang="0">
                  <a:pos x="468" y="388"/>
                </a:cxn>
                <a:cxn ang="0">
                  <a:pos x="491" y="366"/>
                </a:cxn>
                <a:cxn ang="0">
                  <a:pos x="513" y="388"/>
                </a:cxn>
                <a:cxn ang="0">
                  <a:pos x="491" y="410"/>
                </a:cxn>
              </a:cxnLst>
              <a:rect l="0" t="0" r="r" b="b"/>
              <a:pathLst>
                <a:path w="544" h="555">
                  <a:moveTo>
                    <a:pt x="69" y="300"/>
                  </a:moveTo>
                  <a:cubicBezTo>
                    <a:pt x="69" y="365"/>
                    <a:pt x="69" y="365"/>
                    <a:pt x="69" y="365"/>
                  </a:cubicBezTo>
                  <a:cubicBezTo>
                    <a:pt x="69" y="394"/>
                    <a:pt x="79" y="419"/>
                    <a:pt x="95" y="439"/>
                  </a:cubicBezTo>
                  <a:cubicBezTo>
                    <a:pt x="85" y="421"/>
                    <a:pt x="80" y="401"/>
                    <a:pt x="80" y="379"/>
                  </a:cubicBezTo>
                  <a:cubicBezTo>
                    <a:pt x="80" y="310"/>
                    <a:pt x="80" y="310"/>
                    <a:pt x="80" y="310"/>
                  </a:cubicBezTo>
                  <a:cubicBezTo>
                    <a:pt x="80" y="246"/>
                    <a:pt x="127" y="194"/>
                    <a:pt x="186" y="192"/>
                  </a:cubicBezTo>
                  <a:cubicBezTo>
                    <a:pt x="194" y="191"/>
                    <a:pt x="194" y="191"/>
                    <a:pt x="194" y="191"/>
                  </a:cubicBezTo>
                  <a:cubicBezTo>
                    <a:pt x="169" y="191"/>
                    <a:pt x="169" y="191"/>
                    <a:pt x="169" y="191"/>
                  </a:cubicBezTo>
                  <a:cubicBezTo>
                    <a:pt x="114" y="191"/>
                    <a:pt x="69" y="240"/>
                    <a:pt x="69" y="300"/>
                  </a:cubicBezTo>
                  <a:close/>
                  <a:moveTo>
                    <a:pt x="376" y="118"/>
                  </a:moveTo>
                  <a:cubicBezTo>
                    <a:pt x="310" y="118"/>
                    <a:pt x="310" y="118"/>
                    <a:pt x="310" y="118"/>
                  </a:cubicBezTo>
                  <a:cubicBezTo>
                    <a:pt x="310" y="117"/>
                    <a:pt x="310" y="117"/>
                    <a:pt x="310" y="117"/>
                  </a:cubicBezTo>
                  <a:cubicBezTo>
                    <a:pt x="310" y="111"/>
                    <a:pt x="308" y="105"/>
                    <a:pt x="305" y="101"/>
                  </a:cubicBezTo>
                  <a:cubicBezTo>
                    <a:pt x="395" y="10"/>
                    <a:pt x="395" y="10"/>
                    <a:pt x="395" y="10"/>
                  </a:cubicBezTo>
                  <a:cubicBezTo>
                    <a:pt x="397" y="9"/>
                    <a:pt x="397" y="5"/>
                    <a:pt x="394" y="3"/>
                  </a:cubicBezTo>
                  <a:cubicBezTo>
                    <a:pt x="392" y="0"/>
                    <a:pt x="388" y="0"/>
                    <a:pt x="387" y="2"/>
                  </a:cubicBezTo>
                  <a:cubicBezTo>
                    <a:pt x="297" y="92"/>
                    <a:pt x="297" y="92"/>
                    <a:pt x="297" y="92"/>
                  </a:cubicBezTo>
                  <a:cubicBezTo>
                    <a:pt x="289" y="86"/>
                    <a:pt x="280" y="83"/>
                    <a:pt x="270" y="83"/>
                  </a:cubicBezTo>
                  <a:cubicBezTo>
                    <a:pt x="260" y="83"/>
                    <a:pt x="251" y="86"/>
                    <a:pt x="243" y="91"/>
                  </a:cubicBezTo>
                  <a:cubicBezTo>
                    <a:pt x="158" y="6"/>
                    <a:pt x="158" y="6"/>
                    <a:pt x="158" y="6"/>
                  </a:cubicBezTo>
                  <a:cubicBezTo>
                    <a:pt x="157" y="5"/>
                    <a:pt x="153" y="5"/>
                    <a:pt x="151" y="7"/>
                  </a:cubicBezTo>
                  <a:cubicBezTo>
                    <a:pt x="148" y="10"/>
                    <a:pt x="148" y="13"/>
                    <a:pt x="150" y="15"/>
                  </a:cubicBezTo>
                  <a:cubicBezTo>
                    <a:pt x="235" y="100"/>
                    <a:pt x="235" y="100"/>
                    <a:pt x="235" y="100"/>
                  </a:cubicBezTo>
                  <a:cubicBezTo>
                    <a:pt x="231" y="105"/>
                    <a:pt x="229" y="111"/>
                    <a:pt x="229" y="117"/>
                  </a:cubicBezTo>
                  <a:cubicBezTo>
                    <a:pt x="229" y="117"/>
                    <a:pt x="229" y="117"/>
                    <a:pt x="229" y="118"/>
                  </a:cubicBezTo>
                  <a:cubicBezTo>
                    <a:pt x="169" y="118"/>
                    <a:pt x="169" y="118"/>
                    <a:pt x="169" y="118"/>
                  </a:cubicBezTo>
                  <a:cubicBezTo>
                    <a:pt x="76" y="118"/>
                    <a:pt x="0" y="193"/>
                    <a:pt x="0" y="286"/>
                  </a:cubicBezTo>
                  <a:cubicBezTo>
                    <a:pt x="0" y="386"/>
                    <a:pt x="0" y="386"/>
                    <a:pt x="0" y="386"/>
                  </a:cubicBezTo>
                  <a:cubicBezTo>
                    <a:pt x="0" y="479"/>
                    <a:pt x="76" y="555"/>
                    <a:pt x="169" y="555"/>
                  </a:cubicBezTo>
                  <a:cubicBezTo>
                    <a:pt x="376" y="555"/>
                    <a:pt x="376" y="555"/>
                    <a:pt x="376" y="555"/>
                  </a:cubicBezTo>
                  <a:cubicBezTo>
                    <a:pt x="469" y="555"/>
                    <a:pt x="544" y="479"/>
                    <a:pt x="544" y="386"/>
                  </a:cubicBezTo>
                  <a:cubicBezTo>
                    <a:pt x="544" y="286"/>
                    <a:pt x="544" y="286"/>
                    <a:pt x="544" y="286"/>
                  </a:cubicBezTo>
                  <a:cubicBezTo>
                    <a:pt x="544" y="193"/>
                    <a:pt x="469" y="118"/>
                    <a:pt x="376" y="118"/>
                  </a:cubicBezTo>
                  <a:close/>
                  <a:moveTo>
                    <a:pt x="491" y="274"/>
                  </a:moveTo>
                  <a:cubicBezTo>
                    <a:pt x="497" y="274"/>
                    <a:pt x="502" y="278"/>
                    <a:pt x="502" y="283"/>
                  </a:cubicBezTo>
                  <a:cubicBezTo>
                    <a:pt x="502" y="288"/>
                    <a:pt x="497" y="292"/>
                    <a:pt x="491" y="292"/>
                  </a:cubicBezTo>
                  <a:cubicBezTo>
                    <a:pt x="485" y="292"/>
                    <a:pt x="480" y="288"/>
                    <a:pt x="480" y="283"/>
                  </a:cubicBezTo>
                  <a:cubicBezTo>
                    <a:pt x="480" y="278"/>
                    <a:pt x="485" y="274"/>
                    <a:pt x="491" y="274"/>
                  </a:cubicBezTo>
                  <a:close/>
                  <a:moveTo>
                    <a:pt x="491" y="302"/>
                  </a:moveTo>
                  <a:cubicBezTo>
                    <a:pt x="497" y="302"/>
                    <a:pt x="502" y="306"/>
                    <a:pt x="502" y="310"/>
                  </a:cubicBezTo>
                  <a:cubicBezTo>
                    <a:pt x="502" y="315"/>
                    <a:pt x="497" y="319"/>
                    <a:pt x="491" y="319"/>
                  </a:cubicBezTo>
                  <a:cubicBezTo>
                    <a:pt x="485" y="319"/>
                    <a:pt x="480" y="315"/>
                    <a:pt x="480" y="310"/>
                  </a:cubicBezTo>
                  <a:cubicBezTo>
                    <a:pt x="480" y="306"/>
                    <a:pt x="485" y="302"/>
                    <a:pt x="491" y="302"/>
                  </a:cubicBezTo>
                  <a:close/>
                  <a:moveTo>
                    <a:pt x="491" y="329"/>
                  </a:moveTo>
                  <a:cubicBezTo>
                    <a:pt x="497" y="329"/>
                    <a:pt x="502" y="333"/>
                    <a:pt x="502" y="338"/>
                  </a:cubicBezTo>
                  <a:cubicBezTo>
                    <a:pt x="502" y="343"/>
                    <a:pt x="497" y="347"/>
                    <a:pt x="491" y="347"/>
                  </a:cubicBezTo>
                  <a:cubicBezTo>
                    <a:pt x="485" y="347"/>
                    <a:pt x="480" y="343"/>
                    <a:pt x="480" y="338"/>
                  </a:cubicBezTo>
                  <a:cubicBezTo>
                    <a:pt x="480" y="333"/>
                    <a:pt x="485" y="329"/>
                    <a:pt x="491" y="329"/>
                  </a:cubicBezTo>
                  <a:close/>
                  <a:moveTo>
                    <a:pt x="441" y="376"/>
                  </a:moveTo>
                  <a:cubicBezTo>
                    <a:pt x="441" y="450"/>
                    <a:pt x="385" y="510"/>
                    <a:pt x="317" y="510"/>
                  </a:cubicBezTo>
                  <a:cubicBezTo>
                    <a:pt x="166" y="510"/>
                    <a:pt x="166" y="510"/>
                    <a:pt x="166" y="510"/>
                  </a:cubicBezTo>
                  <a:cubicBezTo>
                    <a:pt x="98" y="510"/>
                    <a:pt x="42" y="450"/>
                    <a:pt x="42" y="376"/>
                  </a:cubicBezTo>
                  <a:cubicBezTo>
                    <a:pt x="42" y="297"/>
                    <a:pt x="42" y="297"/>
                    <a:pt x="42" y="297"/>
                  </a:cubicBezTo>
                  <a:cubicBezTo>
                    <a:pt x="42" y="222"/>
                    <a:pt x="98" y="162"/>
                    <a:pt x="166" y="162"/>
                  </a:cubicBezTo>
                  <a:cubicBezTo>
                    <a:pt x="317" y="162"/>
                    <a:pt x="317" y="162"/>
                    <a:pt x="317" y="162"/>
                  </a:cubicBezTo>
                  <a:cubicBezTo>
                    <a:pt x="385" y="162"/>
                    <a:pt x="441" y="222"/>
                    <a:pt x="441" y="297"/>
                  </a:cubicBezTo>
                  <a:lnTo>
                    <a:pt x="441" y="376"/>
                  </a:lnTo>
                  <a:close/>
                  <a:moveTo>
                    <a:pt x="491" y="410"/>
                  </a:moveTo>
                  <a:cubicBezTo>
                    <a:pt x="478" y="410"/>
                    <a:pt x="468" y="400"/>
                    <a:pt x="468" y="388"/>
                  </a:cubicBezTo>
                  <a:cubicBezTo>
                    <a:pt x="468" y="376"/>
                    <a:pt x="478" y="366"/>
                    <a:pt x="491" y="366"/>
                  </a:cubicBezTo>
                  <a:cubicBezTo>
                    <a:pt x="503" y="366"/>
                    <a:pt x="513" y="376"/>
                    <a:pt x="513" y="388"/>
                  </a:cubicBezTo>
                  <a:cubicBezTo>
                    <a:pt x="513" y="400"/>
                    <a:pt x="503" y="410"/>
                    <a:pt x="491" y="41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700"/>
            </a:p>
          </p:txBody>
        </p:sp>
        <p:sp>
          <p:nvSpPr>
            <p:cNvPr id="302" name="TextBox 82"/>
            <p:cNvSpPr txBox="1"/>
            <p:nvPr/>
          </p:nvSpPr>
          <p:spPr>
            <a:xfrm>
              <a:off x="468533" y="3025426"/>
              <a:ext cx="1828800" cy="129487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5000"/>
                </a:lnSpc>
                <a:spcBef>
                  <a:spcPct val="0"/>
                </a:spcBef>
              </a:pPr>
              <a:r>
                <a:rPr lang="es" sz="600" b="0" i="0" u="none">
                  <a:solidFill>
                    <a:schemeClr val="bg1"/>
                  </a:solidFill>
                  <a:ea typeface="+mj-ea"/>
                  <a:cs typeface="+mj-cs"/>
                </a:rPr>
                <a:t>verá la TV en directo</a:t>
              </a:r>
            </a:p>
          </p:txBody>
        </p:sp>
      </p:grpSp>
      <p:grpSp>
        <p:nvGrpSpPr>
          <p:cNvPr id="303" name="Group 302"/>
          <p:cNvGrpSpPr/>
          <p:nvPr/>
        </p:nvGrpSpPr>
        <p:grpSpPr>
          <a:xfrm>
            <a:off x="1771577" y="506160"/>
            <a:ext cx="643395" cy="549023"/>
            <a:chOff x="1914452" y="667652"/>
            <a:chExt cx="677390" cy="578032"/>
          </a:xfrm>
        </p:grpSpPr>
        <p:grpSp>
          <p:nvGrpSpPr>
            <p:cNvPr id="304" name="Group 303"/>
            <p:cNvGrpSpPr>
              <a:grpSpLocks noChangeAspect="1"/>
            </p:cNvGrpSpPr>
            <p:nvPr/>
          </p:nvGrpSpPr>
          <p:grpSpPr>
            <a:xfrm>
              <a:off x="2015091" y="892870"/>
              <a:ext cx="331697" cy="352814"/>
              <a:chOff x="-2151173" y="516850"/>
              <a:chExt cx="1527175" cy="1601787"/>
            </a:xfrm>
            <a:solidFill>
              <a:schemeClr val="accent3"/>
            </a:solidFill>
          </p:grpSpPr>
          <p:sp>
            <p:nvSpPr>
              <p:cNvPr id="306" name="Freeform 305"/>
              <p:cNvSpPr>
                <a:spLocks noEditPoints="1"/>
              </p:cNvSpPr>
              <p:nvPr/>
            </p:nvSpPr>
            <p:spPr bwMode="auto">
              <a:xfrm>
                <a:off x="-1930005" y="1350907"/>
                <a:ext cx="596900" cy="596898"/>
              </a:xfrm>
              <a:custGeom>
                <a:avLst/>
                <a:gdLst/>
                <a:ahLst/>
                <a:cxnLst>
                  <a:cxn ang="0">
                    <a:pos x="79" y="0"/>
                  </a:cxn>
                  <a:cxn ang="0">
                    <a:pos x="0" y="79"/>
                  </a:cxn>
                  <a:cxn ang="0">
                    <a:pos x="79" y="158"/>
                  </a:cxn>
                  <a:cxn ang="0">
                    <a:pos x="158" y="79"/>
                  </a:cxn>
                  <a:cxn ang="0">
                    <a:pos x="79" y="0"/>
                  </a:cxn>
                  <a:cxn ang="0">
                    <a:pos x="28" y="33"/>
                  </a:cxn>
                  <a:cxn ang="0">
                    <a:pos x="127" y="33"/>
                  </a:cxn>
                  <a:cxn ang="0">
                    <a:pos x="127" y="42"/>
                  </a:cxn>
                  <a:cxn ang="0">
                    <a:pos x="28" y="42"/>
                  </a:cxn>
                  <a:cxn ang="0">
                    <a:pos x="28" y="33"/>
                  </a:cxn>
                  <a:cxn ang="0">
                    <a:pos x="127" y="119"/>
                  </a:cxn>
                  <a:cxn ang="0">
                    <a:pos x="28" y="119"/>
                  </a:cxn>
                  <a:cxn ang="0">
                    <a:pos x="28" y="110"/>
                  </a:cxn>
                  <a:cxn ang="0">
                    <a:pos x="127" y="110"/>
                  </a:cxn>
                  <a:cxn ang="0">
                    <a:pos x="127" y="119"/>
                  </a:cxn>
                  <a:cxn ang="0">
                    <a:pos x="149" y="80"/>
                  </a:cxn>
                  <a:cxn ang="0">
                    <a:pos x="6" y="80"/>
                  </a:cxn>
                  <a:cxn ang="0">
                    <a:pos x="6" y="71"/>
                  </a:cxn>
                  <a:cxn ang="0">
                    <a:pos x="149" y="71"/>
                  </a:cxn>
                  <a:cxn ang="0">
                    <a:pos x="149" y="80"/>
                  </a:cxn>
                </a:cxnLst>
                <a:rect l="0" t="0" r="r" b="b"/>
                <a:pathLst>
                  <a:path w="158" h="158">
                    <a:moveTo>
                      <a:pt x="79" y="0"/>
                    </a:moveTo>
                    <a:cubicBezTo>
                      <a:pt x="36" y="0"/>
                      <a:pt x="0" y="36"/>
                      <a:pt x="0" y="79"/>
                    </a:cubicBezTo>
                    <a:cubicBezTo>
                      <a:pt x="0" y="123"/>
                      <a:pt x="36" y="158"/>
                      <a:pt x="79" y="158"/>
                    </a:cubicBezTo>
                    <a:cubicBezTo>
                      <a:pt x="123" y="158"/>
                      <a:pt x="158" y="123"/>
                      <a:pt x="158" y="79"/>
                    </a:cubicBezTo>
                    <a:cubicBezTo>
                      <a:pt x="158" y="36"/>
                      <a:pt x="123" y="0"/>
                      <a:pt x="79" y="0"/>
                    </a:cubicBezTo>
                    <a:close/>
                    <a:moveTo>
                      <a:pt x="28" y="33"/>
                    </a:moveTo>
                    <a:cubicBezTo>
                      <a:pt x="127" y="33"/>
                      <a:pt x="127" y="33"/>
                      <a:pt x="127" y="33"/>
                    </a:cubicBezTo>
                    <a:cubicBezTo>
                      <a:pt x="127" y="42"/>
                      <a:pt x="127" y="42"/>
                      <a:pt x="127" y="42"/>
                    </a:cubicBezTo>
                    <a:cubicBezTo>
                      <a:pt x="28" y="42"/>
                      <a:pt x="28" y="42"/>
                      <a:pt x="28" y="42"/>
                    </a:cubicBezTo>
                    <a:lnTo>
                      <a:pt x="28" y="33"/>
                    </a:lnTo>
                    <a:close/>
                    <a:moveTo>
                      <a:pt x="127" y="119"/>
                    </a:moveTo>
                    <a:cubicBezTo>
                      <a:pt x="28" y="119"/>
                      <a:pt x="28" y="119"/>
                      <a:pt x="28" y="119"/>
                    </a:cubicBezTo>
                    <a:cubicBezTo>
                      <a:pt x="28" y="110"/>
                      <a:pt x="28" y="110"/>
                      <a:pt x="28" y="110"/>
                    </a:cubicBezTo>
                    <a:cubicBezTo>
                      <a:pt x="127" y="110"/>
                      <a:pt x="127" y="110"/>
                      <a:pt x="127" y="110"/>
                    </a:cubicBezTo>
                    <a:lnTo>
                      <a:pt x="127" y="119"/>
                    </a:lnTo>
                    <a:close/>
                    <a:moveTo>
                      <a:pt x="149" y="80"/>
                    </a:moveTo>
                    <a:cubicBezTo>
                      <a:pt x="6" y="80"/>
                      <a:pt x="6" y="80"/>
                      <a:pt x="6" y="80"/>
                    </a:cubicBezTo>
                    <a:cubicBezTo>
                      <a:pt x="6" y="71"/>
                      <a:pt x="6" y="71"/>
                      <a:pt x="6" y="71"/>
                    </a:cubicBezTo>
                    <a:cubicBezTo>
                      <a:pt x="149" y="71"/>
                      <a:pt x="149" y="71"/>
                      <a:pt x="149" y="71"/>
                    </a:cubicBezTo>
                    <a:lnTo>
                      <a:pt x="149" y="8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300"/>
              </a:p>
            </p:txBody>
          </p:sp>
          <p:sp>
            <p:nvSpPr>
              <p:cNvPr id="307" name="Freeform 306"/>
              <p:cNvSpPr>
                <a:spLocks noEditPoints="1"/>
              </p:cNvSpPr>
              <p:nvPr/>
            </p:nvSpPr>
            <p:spPr bwMode="auto">
              <a:xfrm>
                <a:off x="-2151173" y="516850"/>
                <a:ext cx="1527175" cy="1601787"/>
              </a:xfrm>
              <a:custGeom>
                <a:avLst/>
                <a:gdLst/>
                <a:ahLst/>
                <a:cxnLst>
                  <a:cxn ang="0">
                    <a:pos x="369" y="123"/>
                  </a:cxn>
                  <a:cxn ang="0">
                    <a:pos x="322" y="123"/>
                  </a:cxn>
                  <a:cxn ang="0">
                    <a:pos x="77" y="18"/>
                  </a:cxn>
                  <a:cxn ang="0">
                    <a:pos x="68" y="3"/>
                  </a:cxn>
                  <a:cxn ang="0">
                    <a:pos x="47" y="11"/>
                  </a:cxn>
                  <a:cxn ang="0">
                    <a:pos x="55" y="32"/>
                  </a:cxn>
                  <a:cxn ang="0">
                    <a:pos x="73" y="29"/>
                  </a:cxn>
                  <a:cxn ang="0">
                    <a:pos x="293" y="123"/>
                  </a:cxn>
                  <a:cxn ang="0">
                    <a:pos x="35" y="123"/>
                  </a:cxn>
                  <a:cxn ang="0">
                    <a:pos x="0" y="159"/>
                  </a:cxn>
                  <a:cxn ang="0">
                    <a:pos x="0" y="388"/>
                  </a:cxn>
                  <a:cxn ang="0">
                    <a:pos x="35" y="424"/>
                  </a:cxn>
                  <a:cxn ang="0">
                    <a:pos x="369" y="424"/>
                  </a:cxn>
                  <a:cxn ang="0">
                    <a:pos x="404" y="388"/>
                  </a:cxn>
                  <a:cxn ang="0">
                    <a:pos x="404" y="159"/>
                  </a:cxn>
                  <a:cxn ang="0">
                    <a:pos x="369" y="123"/>
                  </a:cxn>
                  <a:cxn ang="0">
                    <a:pos x="135" y="392"/>
                  </a:cxn>
                  <a:cxn ang="0">
                    <a:pos x="43" y="299"/>
                  </a:cxn>
                  <a:cxn ang="0">
                    <a:pos x="135" y="207"/>
                  </a:cxn>
                  <a:cxn ang="0">
                    <a:pos x="228" y="299"/>
                  </a:cxn>
                  <a:cxn ang="0">
                    <a:pos x="135" y="392"/>
                  </a:cxn>
                  <a:cxn ang="0">
                    <a:pos x="349" y="392"/>
                  </a:cxn>
                  <a:cxn ang="0">
                    <a:pos x="328" y="371"/>
                  </a:cxn>
                  <a:cxn ang="0">
                    <a:pos x="349" y="349"/>
                  </a:cxn>
                  <a:cxn ang="0">
                    <a:pos x="370" y="371"/>
                  </a:cxn>
                  <a:cxn ang="0">
                    <a:pos x="349" y="392"/>
                  </a:cxn>
                  <a:cxn ang="0">
                    <a:pos x="349" y="326"/>
                  </a:cxn>
                  <a:cxn ang="0">
                    <a:pos x="328" y="305"/>
                  </a:cxn>
                  <a:cxn ang="0">
                    <a:pos x="349" y="284"/>
                  </a:cxn>
                  <a:cxn ang="0">
                    <a:pos x="370" y="305"/>
                  </a:cxn>
                  <a:cxn ang="0">
                    <a:pos x="349" y="326"/>
                  </a:cxn>
                  <a:cxn ang="0">
                    <a:pos x="359" y="181"/>
                  </a:cxn>
                  <a:cxn ang="0">
                    <a:pos x="328" y="181"/>
                  </a:cxn>
                  <a:cxn ang="0">
                    <a:pos x="317" y="162"/>
                  </a:cxn>
                  <a:cxn ang="0">
                    <a:pos x="306" y="181"/>
                  </a:cxn>
                  <a:cxn ang="0">
                    <a:pos x="44" y="181"/>
                  </a:cxn>
                  <a:cxn ang="0">
                    <a:pos x="28" y="164"/>
                  </a:cxn>
                  <a:cxn ang="0">
                    <a:pos x="28" y="159"/>
                  </a:cxn>
                  <a:cxn ang="0">
                    <a:pos x="44" y="142"/>
                  </a:cxn>
                  <a:cxn ang="0">
                    <a:pos x="359" y="142"/>
                  </a:cxn>
                  <a:cxn ang="0">
                    <a:pos x="376" y="159"/>
                  </a:cxn>
                  <a:cxn ang="0">
                    <a:pos x="376" y="164"/>
                  </a:cxn>
                  <a:cxn ang="0">
                    <a:pos x="359" y="181"/>
                  </a:cxn>
                </a:cxnLst>
                <a:rect l="0" t="0" r="r" b="b"/>
                <a:pathLst>
                  <a:path w="404" h="424">
                    <a:moveTo>
                      <a:pt x="369" y="123"/>
                    </a:moveTo>
                    <a:cubicBezTo>
                      <a:pt x="322" y="123"/>
                      <a:pt x="322" y="123"/>
                      <a:pt x="322" y="123"/>
                    </a:cubicBezTo>
                    <a:cubicBezTo>
                      <a:pt x="77" y="18"/>
                      <a:pt x="77" y="18"/>
                      <a:pt x="77" y="18"/>
                    </a:cubicBezTo>
                    <a:cubicBezTo>
                      <a:pt x="78" y="12"/>
                      <a:pt x="74" y="6"/>
                      <a:pt x="68" y="3"/>
                    </a:cubicBezTo>
                    <a:cubicBezTo>
                      <a:pt x="60" y="0"/>
                      <a:pt x="50" y="3"/>
                      <a:pt x="47" y="11"/>
                    </a:cubicBezTo>
                    <a:cubicBezTo>
                      <a:pt x="43" y="19"/>
                      <a:pt x="47" y="29"/>
                      <a:pt x="55" y="32"/>
                    </a:cubicBezTo>
                    <a:cubicBezTo>
                      <a:pt x="61" y="35"/>
                      <a:pt x="68" y="33"/>
                      <a:pt x="73" y="29"/>
                    </a:cubicBezTo>
                    <a:cubicBezTo>
                      <a:pt x="293" y="123"/>
                      <a:pt x="293" y="123"/>
                      <a:pt x="293" y="123"/>
                    </a:cubicBezTo>
                    <a:cubicBezTo>
                      <a:pt x="35" y="123"/>
                      <a:pt x="35" y="123"/>
                      <a:pt x="35" y="123"/>
                    </a:cubicBezTo>
                    <a:cubicBezTo>
                      <a:pt x="16" y="123"/>
                      <a:pt x="0" y="139"/>
                      <a:pt x="0" y="159"/>
                    </a:cubicBezTo>
                    <a:cubicBezTo>
                      <a:pt x="0" y="388"/>
                      <a:pt x="0" y="388"/>
                      <a:pt x="0" y="388"/>
                    </a:cubicBezTo>
                    <a:cubicBezTo>
                      <a:pt x="0" y="408"/>
                      <a:pt x="16" y="424"/>
                      <a:pt x="35" y="424"/>
                    </a:cubicBezTo>
                    <a:cubicBezTo>
                      <a:pt x="369" y="424"/>
                      <a:pt x="369" y="424"/>
                      <a:pt x="369" y="424"/>
                    </a:cubicBezTo>
                    <a:cubicBezTo>
                      <a:pt x="388" y="424"/>
                      <a:pt x="404" y="408"/>
                      <a:pt x="404" y="388"/>
                    </a:cubicBezTo>
                    <a:cubicBezTo>
                      <a:pt x="404" y="159"/>
                      <a:pt x="404" y="159"/>
                      <a:pt x="404" y="159"/>
                    </a:cubicBezTo>
                    <a:cubicBezTo>
                      <a:pt x="404" y="139"/>
                      <a:pt x="388" y="123"/>
                      <a:pt x="369" y="123"/>
                    </a:cubicBezTo>
                    <a:close/>
                    <a:moveTo>
                      <a:pt x="135" y="392"/>
                    </a:moveTo>
                    <a:cubicBezTo>
                      <a:pt x="84" y="392"/>
                      <a:pt x="43" y="350"/>
                      <a:pt x="43" y="299"/>
                    </a:cubicBezTo>
                    <a:cubicBezTo>
                      <a:pt x="43" y="248"/>
                      <a:pt x="84" y="207"/>
                      <a:pt x="135" y="207"/>
                    </a:cubicBezTo>
                    <a:cubicBezTo>
                      <a:pt x="186" y="207"/>
                      <a:pt x="228" y="248"/>
                      <a:pt x="228" y="299"/>
                    </a:cubicBezTo>
                    <a:cubicBezTo>
                      <a:pt x="228" y="350"/>
                      <a:pt x="186" y="392"/>
                      <a:pt x="135" y="392"/>
                    </a:cubicBezTo>
                    <a:close/>
                    <a:moveTo>
                      <a:pt x="349" y="392"/>
                    </a:moveTo>
                    <a:cubicBezTo>
                      <a:pt x="338" y="392"/>
                      <a:pt x="328" y="382"/>
                      <a:pt x="328" y="371"/>
                    </a:cubicBezTo>
                    <a:cubicBezTo>
                      <a:pt x="328" y="359"/>
                      <a:pt x="338" y="349"/>
                      <a:pt x="349" y="349"/>
                    </a:cubicBezTo>
                    <a:cubicBezTo>
                      <a:pt x="361" y="349"/>
                      <a:pt x="370" y="359"/>
                      <a:pt x="370" y="371"/>
                    </a:cubicBezTo>
                    <a:cubicBezTo>
                      <a:pt x="370" y="382"/>
                      <a:pt x="361" y="392"/>
                      <a:pt x="349" y="392"/>
                    </a:cubicBezTo>
                    <a:close/>
                    <a:moveTo>
                      <a:pt x="349" y="326"/>
                    </a:moveTo>
                    <a:cubicBezTo>
                      <a:pt x="338" y="326"/>
                      <a:pt x="328" y="317"/>
                      <a:pt x="328" y="305"/>
                    </a:cubicBezTo>
                    <a:cubicBezTo>
                      <a:pt x="328" y="293"/>
                      <a:pt x="338" y="284"/>
                      <a:pt x="349" y="284"/>
                    </a:cubicBezTo>
                    <a:cubicBezTo>
                      <a:pt x="361" y="284"/>
                      <a:pt x="370" y="293"/>
                      <a:pt x="370" y="305"/>
                    </a:cubicBezTo>
                    <a:cubicBezTo>
                      <a:pt x="370" y="317"/>
                      <a:pt x="361" y="326"/>
                      <a:pt x="349" y="326"/>
                    </a:cubicBezTo>
                    <a:close/>
                    <a:moveTo>
                      <a:pt x="359" y="181"/>
                    </a:moveTo>
                    <a:cubicBezTo>
                      <a:pt x="328" y="181"/>
                      <a:pt x="328" y="181"/>
                      <a:pt x="328" y="181"/>
                    </a:cubicBezTo>
                    <a:cubicBezTo>
                      <a:pt x="317" y="162"/>
                      <a:pt x="317" y="162"/>
                      <a:pt x="317" y="162"/>
                    </a:cubicBezTo>
                    <a:cubicBezTo>
                      <a:pt x="306" y="181"/>
                      <a:pt x="306" y="181"/>
                      <a:pt x="306" y="181"/>
                    </a:cubicBezTo>
                    <a:cubicBezTo>
                      <a:pt x="44" y="181"/>
                      <a:pt x="44" y="181"/>
                      <a:pt x="44" y="181"/>
                    </a:cubicBezTo>
                    <a:cubicBezTo>
                      <a:pt x="35" y="181"/>
                      <a:pt x="28" y="173"/>
                      <a:pt x="28" y="164"/>
                    </a:cubicBezTo>
                    <a:cubicBezTo>
                      <a:pt x="28" y="159"/>
                      <a:pt x="28" y="159"/>
                      <a:pt x="28" y="159"/>
                    </a:cubicBezTo>
                    <a:cubicBezTo>
                      <a:pt x="28" y="150"/>
                      <a:pt x="35" y="142"/>
                      <a:pt x="44" y="142"/>
                    </a:cubicBezTo>
                    <a:cubicBezTo>
                      <a:pt x="359" y="142"/>
                      <a:pt x="359" y="142"/>
                      <a:pt x="359" y="142"/>
                    </a:cubicBezTo>
                    <a:cubicBezTo>
                      <a:pt x="368" y="142"/>
                      <a:pt x="376" y="150"/>
                      <a:pt x="376" y="159"/>
                    </a:cubicBezTo>
                    <a:cubicBezTo>
                      <a:pt x="376" y="164"/>
                      <a:pt x="376" y="164"/>
                      <a:pt x="376" y="164"/>
                    </a:cubicBezTo>
                    <a:cubicBezTo>
                      <a:pt x="376" y="173"/>
                      <a:pt x="368" y="181"/>
                      <a:pt x="359" y="1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300"/>
              </a:p>
            </p:txBody>
          </p:sp>
        </p:grpSp>
        <p:sp>
          <p:nvSpPr>
            <p:cNvPr id="305" name="TextBox 86"/>
            <p:cNvSpPr txBox="1"/>
            <p:nvPr/>
          </p:nvSpPr>
          <p:spPr>
            <a:xfrm rot="1382568">
              <a:off x="1914452" y="667652"/>
              <a:ext cx="677390" cy="41445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1200" b="0" i="0" u="none">
                  <a:solidFill>
                    <a:schemeClr val="bg1"/>
                  </a:solidFill>
                  <a:latin typeface="+mj-lt"/>
                  <a:ea typeface="+mj-ea"/>
                  <a:cs typeface="+mj-cs"/>
                </a:rPr>
                <a:t>43 %</a:t>
              </a:r>
            </a:p>
          </p:txBody>
        </p:sp>
      </p:grpSp>
      <p:grpSp>
        <p:nvGrpSpPr>
          <p:cNvPr id="308" name="Group 307"/>
          <p:cNvGrpSpPr>
            <a:grpSpLocks noChangeAspect="1"/>
          </p:cNvGrpSpPr>
          <p:nvPr/>
        </p:nvGrpSpPr>
        <p:grpSpPr bwMode="auto">
          <a:xfrm>
            <a:off x="1612574" y="1667306"/>
            <a:ext cx="519796" cy="432000"/>
            <a:chOff x="963" y="1228"/>
            <a:chExt cx="1884" cy="1544"/>
          </a:xfrm>
          <a:solidFill>
            <a:schemeClr val="bg1"/>
          </a:solidFill>
        </p:grpSpPr>
        <p:sp>
          <p:nvSpPr>
            <p:cNvPr id="309" name="Freeform 308"/>
            <p:cNvSpPr>
              <a:spLocks/>
            </p:cNvSpPr>
            <p:nvPr/>
          </p:nvSpPr>
          <p:spPr bwMode="auto">
            <a:xfrm>
              <a:off x="1094" y="1228"/>
              <a:ext cx="1623" cy="1155"/>
            </a:xfrm>
            <a:custGeom>
              <a:avLst/>
              <a:gdLst/>
              <a:ahLst/>
              <a:cxnLst>
                <a:cxn ang="0">
                  <a:pos x="36" y="58"/>
                </a:cxn>
                <a:cxn ang="0">
                  <a:pos x="59" y="35"/>
                </a:cxn>
                <a:cxn ang="0">
                  <a:pos x="626" y="35"/>
                </a:cxn>
                <a:cxn ang="0">
                  <a:pos x="649" y="58"/>
                </a:cxn>
                <a:cxn ang="0">
                  <a:pos x="649" y="487"/>
                </a:cxn>
                <a:cxn ang="0">
                  <a:pos x="685" y="487"/>
                </a:cxn>
                <a:cxn ang="0">
                  <a:pos x="685" y="46"/>
                </a:cxn>
                <a:cxn ang="0">
                  <a:pos x="639" y="0"/>
                </a:cxn>
                <a:cxn ang="0">
                  <a:pos x="46" y="0"/>
                </a:cxn>
                <a:cxn ang="0">
                  <a:pos x="0" y="46"/>
                </a:cxn>
                <a:cxn ang="0">
                  <a:pos x="0" y="487"/>
                </a:cxn>
                <a:cxn ang="0">
                  <a:pos x="36" y="487"/>
                </a:cxn>
                <a:cxn ang="0">
                  <a:pos x="36" y="58"/>
                </a:cxn>
              </a:cxnLst>
              <a:rect l="0" t="0" r="r" b="b"/>
              <a:pathLst>
                <a:path w="685" h="487">
                  <a:moveTo>
                    <a:pt x="36" y="58"/>
                  </a:moveTo>
                  <a:cubicBezTo>
                    <a:pt x="36" y="45"/>
                    <a:pt x="47" y="35"/>
                    <a:pt x="59" y="35"/>
                  </a:cubicBezTo>
                  <a:cubicBezTo>
                    <a:pt x="626" y="35"/>
                    <a:pt x="626" y="35"/>
                    <a:pt x="626" y="35"/>
                  </a:cubicBezTo>
                  <a:cubicBezTo>
                    <a:pt x="638" y="35"/>
                    <a:pt x="649" y="45"/>
                    <a:pt x="649" y="58"/>
                  </a:cubicBezTo>
                  <a:cubicBezTo>
                    <a:pt x="649" y="487"/>
                    <a:pt x="649" y="487"/>
                    <a:pt x="649" y="487"/>
                  </a:cubicBezTo>
                  <a:cubicBezTo>
                    <a:pt x="685" y="487"/>
                    <a:pt x="685" y="487"/>
                    <a:pt x="685" y="487"/>
                  </a:cubicBezTo>
                  <a:cubicBezTo>
                    <a:pt x="685" y="46"/>
                    <a:pt x="685" y="46"/>
                    <a:pt x="685" y="46"/>
                  </a:cubicBezTo>
                  <a:cubicBezTo>
                    <a:pt x="685" y="21"/>
                    <a:pt x="664" y="0"/>
                    <a:pt x="639" y="0"/>
                  </a:cubicBezTo>
                  <a:cubicBezTo>
                    <a:pt x="46" y="0"/>
                    <a:pt x="46" y="0"/>
                    <a:pt x="46" y="0"/>
                  </a:cubicBezTo>
                  <a:cubicBezTo>
                    <a:pt x="20" y="0"/>
                    <a:pt x="0" y="21"/>
                    <a:pt x="0" y="46"/>
                  </a:cubicBezTo>
                  <a:cubicBezTo>
                    <a:pt x="0" y="487"/>
                    <a:pt x="0" y="487"/>
                    <a:pt x="0" y="487"/>
                  </a:cubicBezTo>
                  <a:cubicBezTo>
                    <a:pt x="36" y="487"/>
                    <a:pt x="36" y="487"/>
                    <a:pt x="36" y="487"/>
                  </a:cubicBezTo>
                  <a:lnTo>
                    <a:pt x="36" y="5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10" name="Freeform 309"/>
            <p:cNvSpPr>
              <a:spLocks noEditPoints="1"/>
            </p:cNvSpPr>
            <p:nvPr/>
          </p:nvSpPr>
          <p:spPr bwMode="auto">
            <a:xfrm>
              <a:off x="1259" y="1408"/>
              <a:ext cx="1283" cy="892"/>
            </a:xfrm>
            <a:custGeom>
              <a:avLst/>
              <a:gdLst/>
              <a:ahLst/>
              <a:cxnLst>
                <a:cxn ang="0">
                  <a:pos x="541" y="376"/>
                </a:cxn>
                <a:cxn ang="0">
                  <a:pos x="541" y="0"/>
                </a:cxn>
                <a:cxn ang="0">
                  <a:pos x="0" y="0"/>
                </a:cxn>
                <a:cxn ang="0">
                  <a:pos x="0" y="376"/>
                </a:cxn>
                <a:cxn ang="0">
                  <a:pos x="541" y="376"/>
                </a:cxn>
                <a:cxn ang="0">
                  <a:pos x="336" y="135"/>
                </a:cxn>
                <a:cxn ang="0">
                  <a:pos x="282" y="167"/>
                </a:cxn>
                <a:cxn ang="0">
                  <a:pos x="358" y="243"/>
                </a:cxn>
                <a:cxn ang="0">
                  <a:pos x="359" y="256"/>
                </a:cxn>
                <a:cxn ang="0">
                  <a:pos x="335" y="280"/>
                </a:cxn>
                <a:cxn ang="0">
                  <a:pos x="322" y="280"/>
                </a:cxn>
                <a:cxn ang="0">
                  <a:pos x="245" y="203"/>
                </a:cxn>
                <a:cxn ang="0">
                  <a:pos x="214" y="257"/>
                </a:cxn>
                <a:cxn ang="0">
                  <a:pos x="180" y="102"/>
                </a:cxn>
                <a:cxn ang="0">
                  <a:pos x="336" y="135"/>
                </a:cxn>
              </a:cxnLst>
              <a:rect l="0" t="0" r="r" b="b"/>
              <a:pathLst>
                <a:path w="541" h="376">
                  <a:moveTo>
                    <a:pt x="541" y="376"/>
                  </a:moveTo>
                  <a:cubicBezTo>
                    <a:pt x="541" y="0"/>
                    <a:pt x="541" y="0"/>
                    <a:pt x="541" y="0"/>
                  </a:cubicBezTo>
                  <a:cubicBezTo>
                    <a:pt x="0" y="0"/>
                    <a:pt x="0" y="0"/>
                    <a:pt x="0" y="0"/>
                  </a:cubicBezTo>
                  <a:cubicBezTo>
                    <a:pt x="0" y="376"/>
                    <a:pt x="0" y="376"/>
                    <a:pt x="0" y="376"/>
                  </a:cubicBezTo>
                  <a:lnTo>
                    <a:pt x="541" y="376"/>
                  </a:lnTo>
                  <a:close/>
                  <a:moveTo>
                    <a:pt x="336" y="135"/>
                  </a:moveTo>
                  <a:cubicBezTo>
                    <a:pt x="282" y="167"/>
                    <a:pt x="282" y="167"/>
                    <a:pt x="282" y="167"/>
                  </a:cubicBezTo>
                  <a:cubicBezTo>
                    <a:pt x="358" y="243"/>
                    <a:pt x="358" y="243"/>
                    <a:pt x="358" y="243"/>
                  </a:cubicBezTo>
                  <a:cubicBezTo>
                    <a:pt x="362" y="247"/>
                    <a:pt x="362" y="253"/>
                    <a:pt x="359" y="256"/>
                  </a:cubicBezTo>
                  <a:cubicBezTo>
                    <a:pt x="335" y="280"/>
                    <a:pt x="335" y="280"/>
                    <a:pt x="335" y="280"/>
                  </a:cubicBezTo>
                  <a:cubicBezTo>
                    <a:pt x="331" y="284"/>
                    <a:pt x="325" y="284"/>
                    <a:pt x="322" y="280"/>
                  </a:cubicBezTo>
                  <a:cubicBezTo>
                    <a:pt x="245" y="203"/>
                    <a:pt x="245" y="203"/>
                    <a:pt x="245" y="203"/>
                  </a:cubicBezTo>
                  <a:cubicBezTo>
                    <a:pt x="214" y="257"/>
                    <a:pt x="214" y="257"/>
                    <a:pt x="214" y="257"/>
                  </a:cubicBezTo>
                  <a:cubicBezTo>
                    <a:pt x="180" y="102"/>
                    <a:pt x="180" y="102"/>
                    <a:pt x="180" y="102"/>
                  </a:cubicBezTo>
                  <a:lnTo>
                    <a:pt x="336" y="13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12" name="Freeform 311"/>
            <p:cNvSpPr>
              <a:spLocks/>
            </p:cNvSpPr>
            <p:nvPr/>
          </p:nvSpPr>
          <p:spPr bwMode="auto">
            <a:xfrm>
              <a:off x="963" y="2456"/>
              <a:ext cx="1884" cy="316"/>
            </a:xfrm>
            <a:custGeom>
              <a:avLst/>
              <a:gdLst/>
              <a:ahLst/>
              <a:cxnLst>
                <a:cxn ang="0">
                  <a:pos x="774" y="0"/>
                </a:cxn>
                <a:cxn ang="0">
                  <a:pos x="21" y="0"/>
                </a:cxn>
                <a:cxn ang="0">
                  <a:pos x="4" y="22"/>
                </a:cxn>
                <a:cxn ang="0">
                  <a:pos x="29" y="110"/>
                </a:cxn>
                <a:cxn ang="0">
                  <a:pos x="59" y="133"/>
                </a:cxn>
                <a:cxn ang="0">
                  <a:pos x="736" y="133"/>
                </a:cxn>
                <a:cxn ang="0">
                  <a:pos x="766" y="110"/>
                </a:cxn>
                <a:cxn ang="0">
                  <a:pos x="791" y="22"/>
                </a:cxn>
                <a:cxn ang="0">
                  <a:pos x="774" y="0"/>
                </a:cxn>
              </a:cxnLst>
              <a:rect l="0" t="0" r="r" b="b"/>
              <a:pathLst>
                <a:path w="795" h="133">
                  <a:moveTo>
                    <a:pt x="774" y="0"/>
                  </a:moveTo>
                  <a:cubicBezTo>
                    <a:pt x="21" y="0"/>
                    <a:pt x="21" y="0"/>
                    <a:pt x="21" y="0"/>
                  </a:cubicBezTo>
                  <a:cubicBezTo>
                    <a:pt x="8" y="0"/>
                    <a:pt x="0" y="10"/>
                    <a:pt x="4" y="22"/>
                  </a:cubicBezTo>
                  <a:cubicBezTo>
                    <a:pt x="29" y="110"/>
                    <a:pt x="29" y="110"/>
                    <a:pt x="29" y="110"/>
                  </a:cubicBezTo>
                  <a:cubicBezTo>
                    <a:pt x="33" y="123"/>
                    <a:pt x="46" y="133"/>
                    <a:pt x="59" y="133"/>
                  </a:cubicBezTo>
                  <a:cubicBezTo>
                    <a:pt x="736" y="133"/>
                    <a:pt x="736" y="133"/>
                    <a:pt x="736" y="133"/>
                  </a:cubicBezTo>
                  <a:cubicBezTo>
                    <a:pt x="749" y="133"/>
                    <a:pt x="762" y="123"/>
                    <a:pt x="766" y="110"/>
                  </a:cubicBezTo>
                  <a:cubicBezTo>
                    <a:pt x="791" y="22"/>
                    <a:pt x="791" y="22"/>
                    <a:pt x="791" y="22"/>
                  </a:cubicBezTo>
                  <a:cubicBezTo>
                    <a:pt x="795" y="10"/>
                    <a:pt x="787" y="0"/>
                    <a:pt x="77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grpSp>
      <p:sp>
        <p:nvSpPr>
          <p:cNvPr id="313" name="Content Placeholder 2"/>
          <p:cNvSpPr>
            <a:spLocks noGrp="1"/>
          </p:cNvSpPr>
          <p:nvPr/>
        </p:nvSpPr>
        <p:spPr>
          <a:xfrm>
            <a:off x="5946212" y="452826"/>
            <a:ext cx="1517578" cy="422787"/>
          </a:xfrm>
          <a:prstGeom prst="rect">
            <a:avLst/>
          </a:prstGeom>
        </p:spPr>
        <p:txBody>
          <a:bodyPr vert="horz" lIns="56007" tIns="28004" rIns="56007" bIns="28004" rtlCol="0">
            <a:noAutofit/>
          </a:bodyPr>
          <a:lstStyle>
            <a:lvl1pPr marL="0" indent="0" algn="l" defTabSz="560070" rtl="0" eaLnBrk="1" latinLnBrk="0" hangingPunct="1">
              <a:spcBef>
                <a:spcPts val="735"/>
              </a:spcBef>
              <a:buFontTx/>
              <a:buNone/>
              <a:defRPr sz="600" kern="1200">
                <a:solidFill>
                  <a:schemeClr val="bg1"/>
                </a:solidFill>
                <a:latin typeface="+mn-lt"/>
                <a:ea typeface="+mn-ea"/>
                <a:cs typeface="+mn-cs"/>
              </a:defRPr>
            </a:lvl1pPr>
            <a:lvl2pPr marL="109875" indent="-109875"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2pPr>
            <a:lvl3pPr marL="247948" indent="-128349"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3pPr>
            <a:lvl4pPr marL="394772" indent="-146824"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4pPr>
            <a:lvl5pPr marL="551319" indent="-147796"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5pPr>
            <a:lvl6pPr marL="1540193"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6pPr>
            <a:lvl7pPr marL="1820228"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7pPr>
            <a:lvl8pPr marL="2100263"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8pPr>
            <a:lvl9pPr marL="2380298"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9pPr>
          </a:lstStyle>
          <a:p>
            <a:pPr algn="l" defTabSz="914400" rtl="0">
              <a:spcBef>
                <a:spcPts val="368"/>
              </a:spcBef>
            </a:pPr>
            <a:r>
              <a:rPr lang="es" sz="800" b="0" i="0" u="none" dirty="0">
                <a:latin typeface="Impact"/>
                <a:cs typeface="Impact"/>
              </a:rPr>
              <a:t>TANTO MUJERES COMO HOMBRES USARÁN </a:t>
            </a:r>
            <a:r>
              <a:rPr lang="es" sz="800" b="0" i="0" u="none" dirty="0">
                <a:solidFill>
                  <a:srgbClr val="E5CE12"/>
                </a:solidFill>
                <a:latin typeface="Impact"/>
                <a:cs typeface="Impact"/>
              </a:rPr>
              <a:t>VARIOS MEDIOS </a:t>
            </a:r>
            <a:r>
              <a:rPr lang="es" sz="800" b="0" i="0" u="none" dirty="0">
                <a:latin typeface="Impact"/>
                <a:cs typeface="Impact"/>
              </a:rPr>
              <a:t>PARA VER LA COPA MUNDIAL FIFA 2014 CON UN PORTÁTIL (59 %).</a:t>
            </a:r>
          </a:p>
        </p:txBody>
      </p:sp>
      <p:grpSp>
        <p:nvGrpSpPr>
          <p:cNvPr id="314" name="Group 313"/>
          <p:cNvGrpSpPr/>
          <p:nvPr/>
        </p:nvGrpSpPr>
        <p:grpSpPr>
          <a:xfrm>
            <a:off x="1164707" y="801689"/>
            <a:ext cx="666910" cy="676945"/>
            <a:chOff x="1154663" y="817124"/>
            <a:chExt cx="730464" cy="741455"/>
          </a:xfrm>
        </p:grpSpPr>
        <p:grpSp>
          <p:nvGrpSpPr>
            <p:cNvPr id="315" name="Group 314"/>
            <p:cNvGrpSpPr>
              <a:grpSpLocks noChangeAspect="1"/>
            </p:cNvGrpSpPr>
            <p:nvPr/>
          </p:nvGrpSpPr>
          <p:grpSpPr>
            <a:xfrm>
              <a:off x="1219473" y="817124"/>
              <a:ext cx="564522" cy="468000"/>
              <a:chOff x="-5020415" y="4651375"/>
              <a:chExt cx="1590675" cy="1220788"/>
            </a:xfrm>
            <a:solidFill>
              <a:srgbClr val="002060"/>
            </a:solidFill>
          </p:grpSpPr>
          <p:sp>
            <p:nvSpPr>
              <p:cNvPr id="318" name="Freeform 317"/>
              <p:cNvSpPr>
                <a:spLocks noEditPoints="1"/>
              </p:cNvSpPr>
              <p:nvPr/>
            </p:nvSpPr>
            <p:spPr bwMode="auto">
              <a:xfrm>
                <a:off x="-5020415" y="4651375"/>
                <a:ext cx="1590675" cy="1220788"/>
              </a:xfrm>
              <a:custGeom>
                <a:avLst/>
                <a:gdLst/>
                <a:ahLst/>
                <a:cxnLst>
                  <a:cxn ang="0">
                    <a:pos x="413" y="6"/>
                  </a:cxn>
                  <a:cxn ang="0">
                    <a:pos x="367" y="5"/>
                  </a:cxn>
                  <a:cxn ang="0">
                    <a:pos x="211" y="29"/>
                  </a:cxn>
                  <a:cxn ang="0">
                    <a:pos x="54" y="5"/>
                  </a:cxn>
                  <a:cxn ang="0">
                    <a:pos x="8" y="6"/>
                  </a:cxn>
                  <a:cxn ang="0">
                    <a:pos x="0" y="14"/>
                  </a:cxn>
                  <a:cxn ang="0">
                    <a:pos x="0" y="292"/>
                  </a:cxn>
                  <a:cxn ang="0">
                    <a:pos x="8" y="300"/>
                  </a:cxn>
                  <a:cxn ang="0">
                    <a:pos x="55" y="298"/>
                  </a:cxn>
                  <a:cxn ang="0">
                    <a:pos x="206" y="322"/>
                  </a:cxn>
                  <a:cxn ang="0">
                    <a:pos x="211" y="324"/>
                  </a:cxn>
                  <a:cxn ang="0">
                    <a:pos x="215" y="322"/>
                  </a:cxn>
                  <a:cxn ang="0">
                    <a:pos x="366" y="298"/>
                  </a:cxn>
                  <a:cxn ang="0">
                    <a:pos x="413" y="300"/>
                  </a:cxn>
                  <a:cxn ang="0">
                    <a:pos x="421" y="292"/>
                  </a:cxn>
                  <a:cxn ang="0">
                    <a:pos x="421" y="14"/>
                  </a:cxn>
                  <a:cxn ang="0">
                    <a:pos x="413" y="6"/>
                  </a:cxn>
                  <a:cxn ang="0">
                    <a:pos x="203" y="303"/>
                  </a:cxn>
                  <a:cxn ang="0">
                    <a:pos x="54" y="283"/>
                  </a:cxn>
                  <a:cxn ang="0">
                    <a:pos x="16" y="284"/>
                  </a:cxn>
                  <a:cxn ang="0">
                    <a:pos x="16" y="22"/>
                  </a:cxn>
                  <a:cxn ang="0">
                    <a:pos x="55" y="20"/>
                  </a:cxn>
                  <a:cxn ang="0">
                    <a:pos x="203" y="43"/>
                  </a:cxn>
                  <a:cxn ang="0">
                    <a:pos x="203" y="303"/>
                  </a:cxn>
                  <a:cxn ang="0">
                    <a:pos x="405" y="284"/>
                  </a:cxn>
                  <a:cxn ang="0">
                    <a:pos x="367" y="283"/>
                  </a:cxn>
                  <a:cxn ang="0">
                    <a:pos x="218" y="303"/>
                  </a:cxn>
                  <a:cxn ang="0">
                    <a:pos x="218" y="43"/>
                  </a:cxn>
                  <a:cxn ang="0">
                    <a:pos x="366" y="20"/>
                  </a:cxn>
                  <a:cxn ang="0">
                    <a:pos x="405" y="22"/>
                  </a:cxn>
                  <a:cxn ang="0">
                    <a:pos x="405" y="284"/>
                  </a:cxn>
                </a:cxnLst>
                <a:rect l="0" t="0" r="r" b="b"/>
                <a:pathLst>
                  <a:path w="421" h="324">
                    <a:moveTo>
                      <a:pt x="413" y="6"/>
                    </a:moveTo>
                    <a:cubicBezTo>
                      <a:pt x="397" y="6"/>
                      <a:pt x="382" y="5"/>
                      <a:pt x="367" y="5"/>
                    </a:cubicBezTo>
                    <a:cubicBezTo>
                      <a:pt x="313" y="2"/>
                      <a:pt x="261" y="0"/>
                      <a:pt x="211" y="29"/>
                    </a:cubicBezTo>
                    <a:cubicBezTo>
                      <a:pt x="160" y="0"/>
                      <a:pt x="109" y="2"/>
                      <a:pt x="54" y="5"/>
                    </a:cubicBezTo>
                    <a:cubicBezTo>
                      <a:pt x="39" y="5"/>
                      <a:pt x="24" y="6"/>
                      <a:pt x="8" y="6"/>
                    </a:cubicBezTo>
                    <a:cubicBezTo>
                      <a:pt x="4" y="6"/>
                      <a:pt x="0" y="10"/>
                      <a:pt x="0" y="14"/>
                    </a:cubicBezTo>
                    <a:cubicBezTo>
                      <a:pt x="0" y="292"/>
                      <a:pt x="0" y="292"/>
                      <a:pt x="0" y="292"/>
                    </a:cubicBezTo>
                    <a:cubicBezTo>
                      <a:pt x="0" y="296"/>
                      <a:pt x="4" y="300"/>
                      <a:pt x="8" y="300"/>
                    </a:cubicBezTo>
                    <a:cubicBezTo>
                      <a:pt x="23" y="300"/>
                      <a:pt x="39" y="299"/>
                      <a:pt x="55" y="298"/>
                    </a:cubicBezTo>
                    <a:cubicBezTo>
                      <a:pt x="108" y="296"/>
                      <a:pt x="159" y="294"/>
                      <a:pt x="206" y="322"/>
                    </a:cubicBezTo>
                    <a:cubicBezTo>
                      <a:pt x="207" y="323"/>
                      <a:pt x="209" y="324"/>
                      <a:pt x="211" y="324"/>
                    </a:cubicBezTo>
                    <a:cubicBezTo>
                      <a:pt x="212" y="324"/>
                      <a:pt x="214" y="323"/>
                      <a:pt x="215" y="322"/>
                    </a:cubicBezTo>
                    <a:cubicBezTo>
                      <a:pt x="262" y="294"/>
                      <a:pt x="313" y="296"/>
                      <a:pt x="366" y="298"/>
                    </a:cubicBezTo>
                    <a:cubicBezTo>
                      <a:pt x="382" y="299"/>
                      <a:pt x="398" y="300"/>
                      <a:pt x="413" y="300"/>
                    </a:cubicBezTo>
                    <a:cubicBezTo>
                      <a:pt x="418" y="300"/>
                      <a:pt x="421" y="296"/>
                      <a:pt x="421" y="292"/>
                    </a:cubicBezTo>
                    <a:cubicBezTo>
                      <a:pt x="421" y="14"/>
                      <a:pt x="421" y="14"/>
                      <a:pt x="421" y="14"/>
                    </a:cubicBezTo>
                    <a:cubicBezTo>
                      <a:pt x="421" y="10"/>
                      <a:pt x="418" y="6"/>
                      <a:pt x="413" y="6"/>
                    </a:cubicBezTo>
                    <a:close/>
                    <a:moveTo>
                      <a:pt x="203" y="303"/>
                    </a:moveTo>
                    <a:cubicBezTo>
                      <a:pt x="155" y="278"/>
                      <a:pt x="106" y="280"/>
                      <a:pt x="54" y="283"/>
                    </a:cubicBezTo>
                    <a:cubicBezTo>
                      <a:pt x="42" y="283"/>
                      <a:pt x="29" y="284"/>
                      <a:pt x="16" y="284"/>
                    </a:cubicBezTo>
                    <a:cubicBezTo>
                      <a:pt x="16" y="22"/>
                      <a:pt x="16" y="22"/>
                      <a:pt x="16" y="22"/>
                    </a:cubicBezTo>
                    <a:cubicBezTo>
                      <a:pt x="29" y="22"/>
                      <a:pt x="42" y="21"/>
                      <a:pt x="55" y="20"/>
                    </a:cubicBezTo>
                    <a:cubicBezTo>
                      <a:pt x="107" y="18"/>
                      <a:pt x="156" y="16"/>
                      <a:pt x="203" y="43"/>
                    </a:cubicBezTo>
                    <a:lnTo>
                      <a:pt x="203" y="303"/>
                    </a:lnTo>
                    <a:close/>
                    <a:moveTo>
                      <a:pt x="405" y="284"/>
                    </a:moveTo>
                    <a:cubicBezTo>
                      <a:pt x="392" y="284"/>
                      <a:pt x="379" y="283"/>
                      <a:pt x="367" y="283"/>
                    </a:cubicBezTo>
                    <a:cubicBezTo>
                      <a:pt x="315" y="280"/>
                      <a:pt x="266" y="278"/>
                      <a:pt x="218" y="303"/>
                    </a:cubicBezTo>
                    <a:cubicBezTo>
                      <a:pt x="218" y="43"/>
                      <a:pt x="218" y="43"/>
                      <a:pt x="218" y="43"/>
                    </a:cubicBezTo>
                    <a:cubicBezTo>
                      <a:pt x="265" y="16"/>
                      <a:pt x="314" y="18"/>
                      <a:pt x="366" y="20"/>
                    </a:cubicBezTo>
                    <a:cubicBezTo>
                      <a:pt x="379" y="21"/>
                      <a:pt x="392" y="22"/>
                      <a:pt x="405" y="22"/>
                    </a:cubicBezTo>
                    <a:lnTo>
                      <a:pt x="405" y="28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27" name="Freeform 326"/>
              <p:cNvSpPr>
                <a:spLocks/>
              </p:cNvSpPr>
              <p:nvPr/>
            </p:nvSpPr>
            <p:spPr bwMode="auto">
              <a:xfrm>
                <a:off x="-4124325" y="5295900"/>
                <a:ext cx="579438" cy="96838"/>
              </a:xfrm>
              <a:custGeom>
                <a:avLst/>
                <a:gdLst/>
                <a:ahLst/>
                <a:cxnLst>
                  <a:cxn ang="0">
                    <a:pos x="148" y="6"/>
                  </a:cxn>
                  <a:cxn ang="0">
                    <a:pos x="5" y="15"/>
                  </a:cxn>
                  <a:cxn ang="0">
                    <a:pos x="1" y="22"/>
                  </a:cxn>
                  <a:cxn ang="0">
                    <a:pos x="8" y="25"/>
                  </a:cxn>
                  <a:cxn ang="0">
                    <a:pos x="148" y="16"/>
                  </a:cxn>
                  <a:cxn ang="0">
                    <a:pos x="153" y="11"/>
                  </a:cxn>
                  <a:cxn ang="0">
                    <a:pos x="148" y="6"/>
                  </a:cxn>
                </a:cxnLst>
                <a:rect l="0" t="0" r="r" b="b"/>
                <a:pathLst>
                  <a:path w="153" h="26">
                    <a:moveTo>
                      <a:pt x="148" y="6"/>
                    </a:moveTo>
                    <a:cubicBezTo>
                      <a:pt x="100" y="4"/>
                      <a:pt x="51" y="0"/>
                      <a:pt x="5" y="15"/>
                    </a:cubicBezTo>
                    <a:cubicBezTo>
                      <a:pt x="2" y="16"/>
                      <a:pt x="0" y="19"/>
                      <a:pt x="1" y="22"/>
                    </a:cubicBezTo>
                    <a:cubicBezTo>
                      <a:pt x="2" y="24"/>
                      <a:pt x="5" y="26"/>
                      <a:pt x="8" y="25"/>
                    </a:cubicBezTo>
                    <a:cubicBezTo>
                      <a:pt x="52" y="11"/>
                      <a:pt x="100" y="15"/>
                      <a:pt x="148" y="16"/>
                    </a:cubicBezTo>
                    <a:cubicBezTo>
                      <a:pt x="151" y="17"/>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28" name="Freeform 327"/>
              <p:cNvSpPr>
                <a:spLocks/>
              </p:cNvSpPr>
              <p:nvPr/>
            </p:nvSpPr>
            <p:spPr bwMode="auto">
              <a:xfrm>
                <a:off x="-4124325" y="5175250"/>
                <a:ext cx="579438" cy="101600"/>
              </a:xfrm>
              <a:custGeom>
                <a:avLst/>
                <a:gdLst/>
                <a:ahLst/>
                <a:cxnLst>
                  <a:cxn ang="0">
                    <a:pos x="148" y="7"/>
                  </a:cxn>
                  <a:cxn ang="0">
                    <a:pos x="4" y="16"/>
                  </a:cxn>
                  <a:cxn ang="0">
                    <a:pos x="1" y="23"/>
                  </a:cxn>
                  <a:cxn ang="0">
                    <a:pos x="8" y="26"/>
                  </a:cxn>
                  <a:cxn ang="0">
                    <a:pos x="148" y="17"/>
                  </a:cxn>
                  <a:cxn ang="0">
                    <a:pos x="153" y="12"/>
                  </a:cxn>
                  <a:cxn ang="0">
                    <a:pos x="148" y="7"/>
                  </a:cxn>
                </a:cxnLst>
                <a:rect l="0" t="0" r="r" b="b"/>
                <a:pathLst>
                  <a:path w="153" h="27">
                    <a:moveTo>
                      <a:pt x="148" y="7"/>
                    </a:moveTo>
                    <a:cubicBezTo>
                      <a:pt x="100" y="5"/>
                      <a:pt x="51" y="0"/>
                      <a:pt x="4" y="16"/>
                    </a:cubicBezTo>
                    <a:cubicBezTo>
                      <a:pt x="2" y="17"/>
                      <a:pt x="0" y="20"/>
                      <a:pt x="1" y="23"/>
                    </a:cubicBezTo>
                    <a:cubicBezTo>
                      <a:pt x="2" y="26"/>
                      <a:pt x="5" y="27"/>
                      <a:pt x="8" y="26"/>
                    </a:cubicBezTo>
                    <a:cubicBezTo>
                      <a:pt x="52" y="11"/>
                      <a:pt x="101" y="15"/>
                      <a:pt x="148" y="17"/>
                    </a:cubicBezTo>
                    <a:cubicBezTo>
                      <a:pt x="151" y="17"/>
                      <a:pt x="153" y="15"/>
                      <a:pt x="153" y="12"/>
                    </a:cubicBezTo>
                    <a:cubicBezTo>
                      <a:pt x="153" y="9"/>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29" name="Freeform 328"/>
              <p:cNvSpPr>
                <a:spLocks/>
              </p:cNvSpPr>
              <p:nvPr/>
            </p:nvSpPr>
            <p:spPr bwMode="auto">
              <a:xfrm>
                <a:off x="-4124325" y="5411788"/>
                <a:ext cx="579438" cy="93663"/>
              </a:xfrm>
              <a:custGeom>
                <a:avLst/>
                <a:gdLst/>
                <a:ahLst/>
                <a:cxnLst>
                  <a:cxn ang="0">
                    <a:pos x="148" y="6"/>
                  </a:cxn>
                  <a:cxn ang="0">
                    <a:pos x="5" y="15"/>
                  </a:cxn>
                  <a:cxn ang="0">
                    <a:pos x="1" y="21"/>
                  </a:cxn>
                  <a:cxn ang="0">
                    <a:pos x="8" y="25"/>
                  </a:cxn>
                  <a:cxn ang="0">
                    <a:pos x="148" y="17"/>
                  </a:cxn>
                  <a:cxn ang="0">
                    <a:pos x="153" y="12"/>
                  </a:cxn>
                  <a:cxn ang="0">
                    <a:pos x="148" y="6"/>
                  </a:cxn>
                </a:cxnLst>
                <a:rect l="0" t="0" r="r" b="b"/>
                <a:pathLst>
                  <a:path w="153" h="25">
                    <a:moveTo>
                      <a:pt x="148" y="6"/>
                    </a:moveTo>
                    <a:cubicBezTo>
                      <a:pt x="99" y="5"/>
                      <a:pt x="52" y="0"/>
                      <a:pt x="5" y="15"/>
                    </a:cubicBezTo>
                    <a:cubicBezTo>
                      <a:pt x="2" y="15"/>
                      <a:pt x="0" y="18"/>
                      <a:pt x="1" y="21"/>
                    </a:cubicBezTo>
                    <a:cubicBezTo>
                      <a:pt x="2" y="24"/>
                      <a:pt x="5" y="25"/>
                      <a:pt x="8" y="25"/>
                    </a:cubicBezTo>
                    <a:cubicBezTo>
                      <a:pt x="53" y="11"/>
                      <a:pt x="100"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32" name="Freeform 331"/>
              <p:cNvSpPr>
                <a:spLocks/>
              </p:cNvSpPr>
              <p:nvPr/>
            </p:nvSpPr>
            <p:spPr bwMode="auto">
              <a:xfrm>
                <a:off x="-4124325" y="4819650"/>
                <a:ext cx="579438" cy="109538"/>
              </a:xfrm>
              <a:custGeom>
                <a:avLst/>
                <a:gdLst/>
                <a:ahLst/>
                <a:cxnLst>
                  <a:cxn ang="0">
                    <a:pos x="4" y="19"/>
                  </a:cxn>
                  <a:cxn ang="0">
                    <a:pos x="1" y="25"/>
                  </a:cxn>
                  <a:cxn ang="0">
                    <a:pos x="8" y="28"/>
                  </a:cxn>
                  <a:cxn ang="0">
                    <a:pos x="148" y="17"/>
                  </a:cxn>
                  <a:cxn ang="0">
                    <a:pos x="153" y="12"/>
                  </a:cxn>
                  <a:cxn ang="0">
                    <a:pos x="148" y="7"/>
                  </a:cxn>
                  <a:cxn ang="0">
                    <a:pos x="4" y="19"/>
                  </a:cxn>
                </a:cxnLst>
                <a:rect l="0" t="0" r="r" b="b"/>
                <a:pathLst>
                  <a:path w="153" h="29">
                    <a:moveTo>
                      <a:pt x="4" y="19"/>
                    </a:moveTo>
                    <a:cubicBezTo>
                      <a:pt x="1" y="20"/>
                      <a:pt x="0" y="23"/>
                      <a:pt x="1" y="25"/>
                    </a:cubicBezTo>
                    <a:cubicBezTo>
                      <a:pt x="2" y="28"/>
                      <a:pt x="6" y="29"/>
                      <a:pt x="8" y="28"/>
                    </a:cubicBezTo>
                    <a:cubicBezTo>
                      <a:pt x="51" y="10"/>
                      <a:pt x="101" y="15"/>
                      <a:pt x="148" y="17"/>
                    </a:cubicBezTo>
                    <a:cubicBezTo>
                      <a:pt x="151" y="17"/>
                      <a:pt x="153" y="15"/>
                      <a:pt x="153" y="12"/>
                    </a:cubicBezTo>
                    <a:cubicBezTo>
                      <a:pt x="153" y="9"/>
                      <a:pt x="151" y="7"/>
                      <a:pt x="148" y="7"/>
                    </a:cubicBezTo>
                    <a:cubicBezTo>
                      <a:pt x="100" y="5"/>
                      <a:pt x="49" y="0"/>
                      <a:pt x="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33" name="Freeform 332"/>
              <p:cNvSpPr>
                <a:spLocks/>
              </p:cNvSpPr>
              <p:nvPr/>
            </p:nvSpPr>
            <p:spPr bwMode="auto">
              <a:xfrm>
                <a:off x="-4124325" y="5532438"/>
                <a:ext cx="579438" cy="90488"/>
              </a:xfrm>
              <a:custGeom>
                <a:avLst/>
                <a:gdLst/>
                <a:ahLst/>
                <a:cxnLst>
                  <a:cxn ang="0">
                    <a:pos x="148" y="6"/>
                  </a:cxn>
                  <a:cxn ang="0">
                    <a:pos x="5" y="13"/>
                  </a:cxn>
                  <a:cxn ang="0">
                    <a:pos x="1" y="20"/>
                  </a:cxn>
                  <a:cxn ang="0">
                    <a:pos x="8" y="23"/>
                  </a:cxn>
                  <a:cxn ang="0">
                    <a:pos x="148" y="16"/>
                  </a:cxn>
                  <a:cxn ang="0">
                    <a:pos x="153" y="11"/>
                  </a:cxn>
                  <a:cxn ang="0">
                    <a:pos x="148" y="6"/>
                  </a:cxn>
                </a:cxnLst>
                <a:rect l="0" t="0" r="r" b="b"/>
                <a:pathLst>
                  <a:path w="153" h="24">
                    <a:moveTo>
                      <a:pt x="148" y="6"/>
                    </a:moveTo>
                    <a:cubicBezTo>
                      <a:pt x="99" y="4"/>
                      <a:pt x="52" y="0"/>
                      <a:pt x="5" y="13"/>
                    </a:cubicBezTo>
                    <a:cubicBezTo>
                      <a:pt x="2" y="14"/>
                      <a:pt x="0" y="17"/>
                      <a:pt x="1" y="20"/>
                    </a:cubicBezTo>
                    <a:cubicBezTo>
                      <a:pt x="2" y="22"/>
                      <a:pt x="5" y="24"/>
                      <a:pt x="8" y="23"/>
                    </a:cubicBezTo>
                    <a:cubicBezTo>
                      <a:pt x="53" y="11"/>
                      <a:pt x="100" y="14"/>
                      <a:pt x="148" y="16"/>
                    </a:cubicBezTo>
                    <a:cubicBezTo>
                      <a:pt x="151" y="16"/>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34" name="Freeform 333"/>
              <p:cNvSpPr>
                <a:spLocks/>
              </p:cNvSpPr>
              <p:nvPr/>
            </p:nvSpPr>
            <p:spPr bwMode="auto">
              <a:xfrm>
                <a:off x="-4872038" y="5532438"/>
                <a:ext cx="577850" cy="90488"/>
              </a:xfrm>
              <a:custGeom>
                <a:avLst/>
                <a:gdLst/>
                <a:ahLst/>
                <a:cxnLst>
                  <a:cxn ang="0">
                    <a:pos x="148" y="13"/>
                  </a:cxn>
                  <a:cxn ang="0">
                    <a:pos x="5" y="6"/>
                  </a:cxn>
                  <a:cxn ang="0">
                    <a:pos x="0" y="11"/>
                  </a:cxn>
                  <a:cxn ang="0">
                    <a:pos x="5" y="16"/>
                  </a:cxn>
                  <a:cxn ang="0">
                    <a:pos x="146" y="23"/>
                  </a:cxn>
                  <a:cxn ang="0">
                    <a:pos x="152" y="20"/>
                  </a:cxn>
                  <a:cxn ang="0">
                    <a:pos x="148" y="13"/>
                  </a:cxn>
                </a:cxnLst>
                <a:rect l="0" t="0" r="r" b="b"/>
                <a:pathLst>
                  <a:path w="153" h="24">
                    <a:moveTo>
                      <a:pt x="148" y="13"/>
                    </a:moveTo>
                    <a:cubicBezTo>
                      <a:pt x="101" y="0"/>
                      <a:pt x="54" y="4"/>
                      <a:pt x="5" y="6"/>
                    </a:cubicBezTo>
                    <a:cubicBezTo>
                      <a:pt x="2" y="6"/>
                      <a:pt x="0" y="8"/>
                      <a:pt x="0" y="11"/>
                    </a:cubicBezTo>
                    <a:cubicBezTo>
                      <a:pt x="0" y="14"/>
                      <a:pt x="2" y="16"/>
                      <a:pt x="5" y="16"/>
                    </a:cubicBezTo>
                    <a:cubicBezTo>
                      <a:pt x="53" y="14"/>
                      <a:pt x="100" y="11"/>
                      <a:pt x="146" y="23"/>
                    </a:cubicBezTo>
                    <a:cubicBezTo>
                      <a:pt x="148" y="24"/>
                      <a:pt x="151" y="22"/>
                      <a:pt x="152" y="20"/>
                    </a:cubicBezTo>
                    <a:cubicBezTo>
                      <a:pt x="153" y="17"/>
                      <a:pt x="151" y="14"/>
                      <a:pt x="148"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35" name="Freeform 334"/>
              <p:cNvSpPr>
                <a:spLocks/>
              </p:cNvSpPr>
              <p:nvPr/>
            </p:nvSpPr>
            <p:spPr bwMode="auto">
              <a:xfrm>
                <a:off x="-4124325" y="5057775"/>
                <a:ext cx="579438" cy="104775"/>
              </a:xfrm>
              <a:custGeom>
                <a:avLst/>
                <a:gdLst/>
                <a:ahLst/>
                <a:cxnLst>
                  <a:cxn ang="0">
                    <a:pos x="148" y="6"/>
                  </a:cxn>
                  <a:cxn ang="0">
                    <a:pos x="4" y="17"/>
                  </a:cxn>
                  <a:cxn ang="0">
                    <a:pos x="1" y="24"/>
                  </a:cxn>
                  <a:cxn ang="0">
                    <a:pos x="8" y="27"/>
                  </a:cxn>
                  <a:cxn ang="0">
                    <a:pos x="148" y="17"/>
                  </a:cxn>
                  <a:cxn ang="0">
                    <a:pos x="153" y="12"/>
                  </a:cxn>
                  <a:cxn ang="0">
                    <a:pos x="148" y="6"/>
                  </a:cxn>
                </a:cxnLst>
                <a:rect l="0" t="0" r="r" b="b"/>
                <a:pathLst>
                  <a:path w="153" h="28">
                    <a:moveTo>
                      <a:pt x="148" y="6"/>
                    </a:moveTo>
                    <a:cubicBezTo>
                      <a:pt x="100" y="4"/>
                      <a:pt x="50" y="0"/>
                      <a:pt x="4" y="17"/>
                    </a:cubicBezTo>
                    <a:cubicBezTo>
                      <a:pt x="2" y="18"/>
                      <a:pt x="0" y="21"/>
                      <a:pt x="1" y="24"/>
                    </a:cubicBezTo>
                    <a:cubicBezTo>
                      <a:pt x="2" y="26"/>
                      <a:pt x="5" y="28"/>
                      <a:pt x="8" y="27"/>
                    </a:cubicBezTo>
                    <a:cubicBezTo>
                      <a:pt x="52" y="10"/>
                      <a:pt x="101"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36" name="Freeform 335"/>
              <p:cNvSpPr>
                <a:spLocks/>
              </p:cNvSpPr>
              <p:nvPr/>
            </p:nvSpPr>
            <p:spPr bwMode="auto">
              <a:xfrm>
                <a:off x="-4124325" y="4937125"/>
                <a:ext cx="579438" cy="109538"/>
              </a:xfrm>
              <a:custGeom>
                <a:avLst/>
                <a:gdLst/>
                <a:ahLst/>
                <a:cxnLst>
                  <a:cxn ang="0">
                    <a:pos x="148" y="7"/>
                  </a:cxn>
                  <a:cxn ang="0">
                    <a:pos x="4" y="18"/>
                  </a:cxn>
                  <a:cxn ang="0">
                    <a:pos x="1" y="25"/>
                  </a:cxn>
                  <a:cxn ang="0">
                    <a:pos x="8" y="28"/>
                  </a:cxn>
                  <a:cxn ang="0">
                    <a:pos x="148" y="17"/>
                  </a:cxn>
                  <a:cxn ang="0">
                    <a:pos x="153" y="12"/>
                  </a:cxn>
                  <a:cxn ang="0">
                    <a:pos x="148" y="7"/>
                  </a:cxn>
                </a:cxnLst>
                <a:rect l="0" t="0" r="r" b="b"/>
                <a:pathLst>
                  <a:path w="153" h="29">
                    <a:moveTo>
                      <a:pt x="148" y="7"/>
                    </a:moveTo>
                    <a:cubicBezTo>
                      <a:pt x="100" y="5"/>
                      <a:pt x="50" y="0"/>
                      <a:pt x="4" y="18"/>
                    </a:cubicBezTo>
                    <a:cubicBezTo>
                      <a:pt x="2" y="19"/>
                      <a:pt x="0" y="22"/>
                      <a:pt x="1" y="25"/>
                    </a:cubicBezTo>
                    <a:cubicBezTo>
                      <a:pt x="2" y="28"/>
                      <a:pt x="5" y="29"/>
                      <a:pt x="8" y="28"/>
                    </a:cubicBezTo>
                    <a:cubicBezTo>
                      <a:pt x="51" y="11"/>
                      <a:pt x="101" y="16"/>
                      <a:pt x="148" y="17"/>
                    </a:cubicBezTo>
                    <a:cubicBezTo>
                      <a:pt x="151" y="18"/>
                      <a:pt x="153" y="15"/>
                      <a:pt x="153" y="12"/>
                    </a:cubicBezTo>
                    <a:cubicBezTo>
                      <a:pt x="153" y="10"/>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37" name="Freeform 336"/>
              <p:cNvSpPr>
                <a:spLocks/>
              </p:cNvSpPr>
              <p:nvPr/>
            </p:nvSpPr>
            <p:spPr bwMode="auto">
              <a:xfrm>
                <a:off x="-4872038" y="5295900"/>
                <a:ext cx="577850" cy="96838"/>
              </a:xfrm>
              <a:custGeom>
                <a:avLst/>
                <a:gdLst/>
                <a:ahLst/>
                <a:cxnLst>
                  <a:cxn ang="0">
                    <a:pos x="5" y="16"/>
                  </a:cxn>
                  <a:cxn ang="0">
                    <a:pos x="145" y="25"/>
                  </a:cxn>
                  <a:cxn ang="0">
                    <a:pos x="152" y="22"/>
                  </a:cxn>
                  <a:cxn ang="0">
                    <a:pos x="149" y="15"/>
                  </a:cxn>
                  <a:cxn ang="0">
                    <a:pos x="5" y="6"/>
                  </a:cxn>
                  <a:cxn ang="0">
                    <a:pos x="0" y="11"/>
                  </a:cxn>
                  <a:cxn ang="0">
                    <a:pos x="5" y="16"/>
                  </a:cxn>
                </a:cxnLst>
                <a:rect l="0" t="0" r="r" b="b"/>
                <a:pathLst>
                  <a:path w="153" h="26">
                    <a:moveTo>
                      <a:pt x="5" y="16"/>
                    </a:moveTo>
                    <a:cubicBezTo>
                      <a:pt x="53" y="15"/>
                      <a:pt x="101" y="11"/>
                      <a:pt x="145" y="25"/>
                    </a:cubicBezTo>
                    <a:cubicBezTo>
                      <a:pt x="148" y="26"/>
                      <a:pt x="151" y="24"/>
                      <a:pt x="152" y="22"/>
                    </a:cubicBezTo>
                    <a:cubicBezTo>
                      <a:pt x="153" y="19"/>
                      <a:pt x="151" y="16"/>
                      <a:pt x="149" y="15"/>
                    </a:cubicBezTo>
                    <a:cubicBezTo>
                      <a:pt x="102" y="0"/>
                      <a:pt x="54" y="4"/>
                      <a:pt x="5" y="6"/>
                    </a:cubicBezTo>
                    <a:cubicBezTo>
                      <a:pt x="2" y="6"/>
                      <a:pt x="0" y="8"/>
                      <a:pt x="0" y="11"/>
                    </a:cubicBezTo>
                    <a:cubicBezTo>
                      <a:pt x="0" y="14"/>
                      <a:pt x="2" y="17"/>
                      <a:pt x="5"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38" name="Freeform 337"/>
              <p:cNvSpPr>
                <a:spLocks/>
              </p:cNvSpPr>
              <p:nvPr/>
            </p:nvSpPr>
            <p:spPr bwMode="auto">
              <a:xfrm>
                <a:off x="-4872038" y="5175250"/>
                <a:ext cx="577850" cy="101600"/>
              </a:xfrm>
              <a:custGeom>
                <a:avLst/>
                <a:gdLst/>
                <a:ahLst/>
                <a:cxnLst>
                  <a:cxn ang="0">
                    <a:pos x="149" y="16"/>
                  </a:cxn>
                  <a:cxn ang="0">
                    <a:pos x="5" y="7"/>
                  </a:cxn>
                  <a:cxn ang="0">
                    <a:pos x="0" y="12"/>
                  </a:cxn>
                  <a:cxn ang="0">
                    <a:pos x="5" y="17"/>
                  </a:cxn>
                  <a:cxn ang="0">
                    <a:pos x="145" y="26"/>
                  </a:cxn>
                  <a:cxn ang="0">
                    <a:pos x="152" y="23"/>
                  </a:cxn>
                  <a:cxn ang="0">
                    <a:pos x="149" y="16"/>
                  </a:cxn>
                </a:cxnLst>
                <a:rect l="0" t="0" r="r" b="b"/>
                <a:pathLst>
                  <a:path w="153" h="27">
                    <a:moveTo>
                      <a:pt x="149" y="16"/>
                    </a:moveTo>
                    <a:cubicBezTo>
                      <a:pt x="102" y="0"/>
                      <a:pt x="53" y="5"/>
                      <a:pt x="5" y="7"/>
                    </a:cubicBezTo>
                    <a:cubicBezTo>
                      <a:pt x="2" y="7"/>
                      <a:pt x="0" y="9"/>
                      <a:pt x="0" y="12"/>
                    </a:cubicBezTo>
                    <a:cubicBezTo>
                      <a:pt x="0" y="15"/>
                      <a:pt x="2" y="17"/>
                      <a:pt x="5" y="17"/>
                    </a:cubicBezTo>
                    <a:cubicBezTo>
                      <a:pt x="53" y="15"/>
                      <a:pt x="101" y="11"/>
                      <a:pt x="145" y="26"/>
                    </a:cubicBezTo>
                    <a:cubicBezTo>
                      <a:pt x="148" y="27"/>
                      <a:pt x="151" y="26"/>
                      <a:pt x="152" y="23"/>
                    </a:cubicBezTo>
                    <a:cubicBezTo>
                      <a:pt x="153" y="20"/>
                      <a:pt x="151" y="17"/>
                      <a:pt x="149"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39" name="Freeform 338"/>
              <p:cNvSpPr>
                <a:spLocks/>
              </p:cNvSpPr>
              <p:nvPr/>
            </p:nvSpPr>
            <p:spPr bwMode="auto">
              <a:xfrm>
                <a:off x="-4872038" y="4819650"/>
                <a:ext cx="577850" cy="109538"/>
              </a:xfrm>
              <a:custGeom>
                <a:avLst/>
                <a:gdLst/>
                <a:ahLst/>
                <a:cxnLst>
                  <a:cxn ang="0">
                    <a:pos x="0" y="12"/>
                  </a:cxn>
                  <a:cxn ang="0">
                    <a:pos x="5" y="17"/>
                  </a:cxn>
                  <a:cxn ang="0">
                    <a:pos x="145" y="28"/>
                  </a:cxn>
                  <a:cxn ang="0">
                    <a:pos x="152" y="25"/>
                  </a:cxn>
                  <a:cxn ang="0">
                    <a:pos x="149" y="19"/>
                  </a:cxn>
                  <a:cxn ang="0">
                    <a:pos x="5" y="7"/>
                  </a:cxn>
                  <a:cxn ang="0">
                    <a:pos x="0" y="12"/>
                  </a:cxn>
                </a:cxnLst>
                <a:rect l="0" t="0" r="r" b="b"/>
                <a:pathLst>
                  <a:path w="153" h="29">
                    <a:moveTo>
                      <a:pt x="0" y="12"/>
                    </a:moveTo>
                    <a:cubicBezTo>
                      <a:pt x="0" y="15"/>
                      <a:pt x="2" y="17"/>
                      <a:pt x="5" y="17"/>
                    </a:cubicBezTo>
                    <a:cubicBezTo>
                      <a:pt x="52" y="15"/>
                      <a:pt x="102" y="10"/>
                      <a:pt x="145" y="28"/>
                    </a:cubicBezTo>
                    <a:cubicBezTo>
                      <a:pt x="148" y="29"/>
                      <a:pt x="151" y="28"/>
                      <a:pt x="152" y="25"/>
                    </a:cubicBezTo>
                    <a:cubicBezTo>
                      <a:pt x="153" y="23"/>
                      <a:pt x="152" y="20"/>
                      <a:pt x="149" y="19"/>
                    </a:cubicBezTo>
                    <a:cubicBezTo>
                      <a:pt x="104" y="0"/>
                      <a:pt x="53" y="5"/>
                      <a:pt x="5" y="7"/>
                    </a:cubicBezTo>
                    <a:cubicBezTo>
                      <a:pt x="2" y="7"/>
                      <a:pt x="0" y="9"/>
                      <a:pt x="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40" name="Freeform 339"/>
              <p:cNvSpPr>
                <a:spLocks/>
              </p:cNvSpPr>
              <p:nvPr/>
            </p:nvSpPr>
            <p:spPr bwMode="auto">
              <a:xfrm>
                <a:off x="-4872038" y="5411788"/>
                <a:ext cx="577850" cy="93663"/>
              </a:xfrm>
              <a:custGeom>
                <a:avLst/>
                <a:gdLst/>
                <a:ahLst/>
                <a:cxnLst>
                  <a:cxn ang="0">
                    <a:pos x="148" y="15"/>
                  </a:cxn>
                  <a:cxn ang="0">
                    <a:pos x="5" y="6"/>
                  </a:cxn>
                  <a:cxn ang="0">
                    <a:pos x="0" y="12"/>
                  </a:cxn>
                  <a:cxn ang="0">
                    <a:pos x="5" y="17"/>
                  </a:cxn>
                  <a:cxn ang="0">
                    <a:pos x="145" y="25"/>
                  </a:cxn>
                  <a:cxn ang="0">
                    <a:pos x="152" y="21"/>
                  </a:cxn>
                  <a:cxn ang="0">
                    <a:pos x="148" y="15"/>
                  </a:cxn>
                </a:cxnLst>
                <a:rect l="0" t="0" r="r" b="b"/>
                <a:pathLst>
                  <a:path w="153" h="25">
                    <a:moveTo>
                      <a:pt x="148" y="15"/>
                    </a:moveTo>
                    <a:cubicBezTo>
                      <a:pt x="101" y="0"/>
                      <a:pt x="54" y="5"/>
                      <a:pt x="5" y="6"/>
                    </a:cubicBezTo>
                    <a:cubicBezTo>
                      <a:pt x="2" y="6"/>
                      <a:pt x="0" y="9"/>
                      <a:pt x="0" y="12"/>
                    </a:cubicBezTo>
                    <a:cubicBezTo>
                      <a:pt x="0" y="15"/>
                      <a:pt x="2" y="17"/>
                      <a:pt x="5" y="17"/>
                    </a:cubicBezTo>
                    <a:cubicBezTo>
                      <a:pt x="53" y="15"/>
                      <a:pt x="100" y="11"/>
                      <a:pt x="145" y="25"/>
                    </a:cubicBezTo>
                    <a:cubicBezTo>
                      <a:pt x="148" y="25"/>
                      <a:pt x="151" y="24"/>
                      <a:pt x="152" y="21"/>
                    </a:cubicBezTo>
                    <a:cubicBezTo>
                      <a:pt x="153" y="18"/>
                      <a:pt x="151" y="15"/>
                      <a:pt x="148"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43" name="Freeform 342"/>
              <p:cNvSpPr>
                <a:spLocks/>
              </p:cNvSpPr>
              <p:nvPr/>
            </p:nvSpPr>
            <p:spPr bwMode="auto">
              <a:xfrm>
                <a:off x="-4872038" y="4937125"/>
                <a:ext cx="577850" cy="109538"/>
              </a:xfrm>
              <a:custGeom>
                <a:avLst/>
                <a:gdLst/>
                <a:ahLst/>
                <a:cxnLst>
                  <a:cxn ang="0">
                    <a:pos x="149" y="18"/>
                  </a:cxn>
                  <a:cxn ang="0">
                    <a:pos x="5" y="7"/>
                  </a:cxn>
                  <a:cxn ang="0">
                    <a:pos x="0" y="12"/>
                  </a:cxn>
                  <a:cxn ang="0">
                    <a:pos x="5" y="17"/>
                  </a:cxn>
                  <a:cxn ang="0">
                    <a:pos x="145" y="28"/>
                  </a:cxn>
                  <a:cxn ang="0">
                    <a:pos x="152" y="25"/>
                  </a:cxn>
                  <a:cxn ang="0">
                    <a:pos x="149" y="18"/>
                  </a:cxn>
                </a:cxnLst>
                <a:rect l="0" t="0" r="r" b="b"/>
                <a:pathLst>
                  <a:path w="153" h="29">
                    <a:moveTo>
                      <a:pt x="149" y="18"/>
                    </a:moveTo>
                    <a:cubicBezTo>
                      <a:pt x="104" y="0"/>
                      <a:pt x="53" y="5"/>
                      <a:pt x="5" y="7"/>
                    </a:cubicBezTo>
                    <a:cubicBezTo>
                      <a:pt x="2" y="7"/>
                      <a:pt x="0" y="10"/>
                      <a:pt x="0" y="12"/>
                    </a:cubicBezTo>
                    <a:cubicBezTo>
                      <a:pt x="0" y="15"/>
                      <a:pt x="2" y="18"/>
                      <a:pt x="5" y="17"/>
                    </a:cubicBezTo>
                    <a:cubicBezTo>
                      <a:pt x="52" y="16"/>
                      <a:pt x="102" y="11"/>
                      <a:pt x="145" y="28"/>
                    </a:cubicBezTo>
                    <a:cubicBezTo>
                      <a:pt x="148" y="29"/>
                      <a:pt x="151" y="28"/>
                      <a:pt x="152" y="25"/>
                    </a:cubicBezTo>
                    <a:cubicBezTo>
                      <a:pt x="153" y="22"/>
                      <a:pt x="152" y="19"/>
                      <a:pt x="149"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sp>
            <p:nvSpPr>
              <p:cNvPr id="344" name="Freeform 343"/>
              <p:cNvSpPr>
                <a:spLocks/>
              </p:cNvSpPr>
              <p:nvPr/>
            </p:nvSpPr>
            <p:spPr bwMode="auto">
              <a:xfrm>
                <a:off x="-4872038" y="5057775"/>
                <a:ext cx="577850" cy="104775"/>
              </a:xfrm>
              <a:custGeom>
                <a:avLst/>
                <a:gdLst/>
                <a:ahLst/>
                <a:cxnLst>
                  <a:cxn ang="0">
                    <a:pos x="149" y="17"/>
                  </a:cxn>
                  <a:cxn ang="0">
                    <a:pos x="5" y="6"/>
                  </a:cxn>
                  <a:cxn ang="0">
                    <a:pos x="0" y="12"/>
                  </a:cxn>
                  <a:cxn ang="0">
                    <a:pos x="5" y="17"/>
                  </a:cxn>
                  <a:cxn ang="0">
                    <a:pos x="145" y="27"/>
                  </a:cxn>
                  <a:cxn ang="0">
                    <a:pos x="152" y="24"/>
                  </a:cxn>
                  <a:cxn ang="0">
                    <a:pos x="149" y="17"/>
                  </a:cxn>
                </a:cxnLst>
                <a:rect l="0" t="0" r="r" b="b"/>
                <a:pathLst>
                  <a:path w="153" h="28">
                    <a:moveTo>
                      <a:pt x="149" y="17"/>
                    </a:moveTo>
                    <a:cubicBezTo>
                      <a:pt x="103" y="0"/>
                      <a:pt x="53" y="5"/>
                      <a:pt x="5" y="6"/>
                    </a:cubicBezTo>
                    <a:cubicBezTo>
                      <a:pt x="2" y="6"/>
                      <a:pt x="0" y="9"/>
                      <a:pt x="0" y="12"/>
                    </a:cubicBezTo>
                    <a:cubicBezTo>
                      <a:pt x="0" y="15"/>
                      <a:pt x="2" y="17"/>
                      <a:pt x="5" y="17"/>
                    </a:cubicBezTo>
                    <a:cubicBezTo>
                      <a:pt x="52" y="15"/>
                      <a:pt x="102" y="10"/>
                      <a:pt x="145" y="27"/>
                    </a:cubicBezTo>
                    <a:cubicBezTo>
                      <a:pt x="148" y="28"/>
                      <a:pt x="151" y="26"/>
                      <a:pt x="152" y="24"/>
                    </a:cubicBezTo>
                    <a:cubicBezTo>
                      <a:pt x="153" y="21"/>
                      <a:pt x="152" y="18"/>
                      <a:pt x="149"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400"/>
              </a:p>
            </p:txBody>
          </p:sp>
        </p:grpSp>
        <p:sp>
          <p:nvSpPr>
            <p:cNvPr id="316" name="TextBox 121"/>
            <p:cNvSpPr txBox="1"/>
            <p:nvPr/>
          </p:nvSpPr>
          <p:spPr>
            <a:xfrm>
              <a:off x="1154663" y="1329109"/>
              <a:ext cx="730464" cy="229470"/>
            </a:xfrm>
            <a:prstGeom prst="rect">
              <a:avLst/>
            </a:prstGeom>
            <a:ln>
              <a:noFill/>
            </a:ln>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1400" b="0" i="0" u="none">
                  <a:solidFill>
                    <a:srgbClr val="002060"/>
                  </a:solidFill>
                  <a:latin typeface="+mj-lt"/>
                  <a:ea typeface="+mj-ea"/>
                  <a:cs typeface="+mj-cs"/>
                </a:rPr>
                <a:t>66 %</a:t>
              </a:r>
            </a:p>
            <a:p>
              <a:pPr algn="ctr" rtl="0">
                <a:lnSpc>
                  <a:spcPct val="80000"/>
                </a:lnSpc>
                <a:spcBef>
                  <a:spcPct val="0"/>
                </a:spcBef>
              </a:pPr>
              <a:r>
                <a:rPr lang="es" sz="600" b="0" i="0" u="none">
                  <a:solidFill>
                    <a:schemeClr val="bg1"/>
                  </a:solidFill>
                  <a:ea typeface="+mj-ea"/>
                  <a:cs typeface="Arial"/>
                </a:rPr>
                <a:t>usará la prensa</a:t>
              </a:r>
              <a:endParaRPr lang="es" sz="1400" b="1" dirty="0" smtClean="0">
                <a:solidFill>
                  <a:schemeClr val="bg1"/>
                </a:solidFill>
                <a:latin typeface="+mj-lt"/>
                <a:ea typeface="+mj-ea"/>
                <a:cs typeface="+mj-cs"/>
              </a:endParaRPr>
            </a:p>
          </p:txBody>
        </p:sp>
      </p:grpSp>
      <p:grpSp>
        <p:nvGrpSpPr>
          <p:cNvPr id="345" name="Group 344"/>
          <p:cNvGrpSpPr/>
          <p:nvPr/>
        </p:nvGrpSpPr>
        <p:grpSpPr>
          <a:xfrm>
            <a:off x="398830" y="1786840"/>
            <a:ext cx="1429897" cy="424939"/>
            <a:chOff x="398830" y="1786840"/>
            <a:chExt cx="1429897" cy="424939"/>
          </a:xfrm>
        </p:grpSpPr>
        <p:sp>
          <p:nvSpPr>
            <p:cNvPr id="347" name="Freeform 5"/>
            <p:cNvSpPr>
              <a:spLocks noChangeAspect="1" noEditPoints="1"/>
            </p:cNvSpPr>
            <p:nvPr/>
          </p:nvSpPr>
          <p:spPr bwMode="auto">
            <a:xfrm>
              <a:off x="398830" y="1786840"/>
              <a:ext cx="288467" cy="335395"/>
            </a:xfrm>
            <a:custGeom>
              <a:avLst/>
              <a:gdLst>
                <a:gd name="T0" fmla="*/ 469 w 528"/>
                <a:gd name="T1" fmla="*/ 184 h 614"/>
                <a:gd name="T2" fmla="*/ 528 w 528"/>
                <a:gd name="T3" fmla="*/ 300 h 614"/>
                <a:gd name="T4" fmla="*/ 473 w 528"/>
                <a:gd name="T5" fmla="*/ 452 h 614"/>
                <a:gd name="T6" fmla="*/ 408 w 528"/>
                <a:gd name="T7" fmla="*/ 499 h 614"/>
                <a:gd name="T8" fmla="*/ 380 w 528"/>
                <a:gd name="T9" fmla="*/ 589 h 614"/>
                <a:gd name="T10" fmla="*/ 48 w 528"/>
                <a:gd name="T11" fmla="*/ 593 h 614"/>
                <a:gd name="T12" fmla="*/ 40 w 528"/>
                <a:gd name="T13" fmla="*/ 156 h 614"/>
                <a:gd name="T14" fmla="*/ 60 w 528"/>
                <a:gd name="T15" fmla="*/ 185 h 614"/>
                <a:gd name="T16" fmla="*/ 59 w 528"/>
                <a:gd name="T17" fmla="*/ 280 h 614"/>
                <a:gd name="T18" fmla="*/ 52 w 528"/>
                <a:gd name="T19" fmla="*/ 540 h 614"/>
                <a:gd name="T20" fmla="*/ 213 w 528"/>
                <a:gd name="T21" fmla="*/ 583 h 614"/>
                <a:gd name="T22" fmla="*/ 373 w 528"/>
                <a:gd name="T23" fmla="*/ 538 h 614"/>
                <a:gd name="T24" fmla="*/ 339 w 528"/>
                <a:gd name="T25" fmla="*/ 159 h 614"/>
                <a:gd name="T26" fmla="*/ 270 w 528"/>
                <a:gd name="T27" fmla="*/ 135 h 614"/>
                <a:gd name="T28" fmla="*/ 376 w 528"/>
                <a:gd name="T29" fmla="*/ 130 h 614"/>
                <a:gd name="T30" fmla="*/ 379 w 528"/>
                <a:gd name="T31" fmla="*/ 160 h 614"/>
                <a:gd name="T32" fmla="*/ 398 w 528"/>
                <a:gd name="T33" fmla="*/ 170 h 614"/>
                <a:gd name="T34" fmla="*/ 409 w 528"/>
                <a:gd name="T35" fmla="*/ 421 h 614"/>
                <a:gd name="T36" fmla="*/ 444 w 528"/>
                <a:gd name="T37" fmla="*/ 420 h 614"/>
                <a:gd name="T38" fmla="*/ 448 w 528"/>
                <a:gd name="T39" fmla="*/ 234 h 614"/>
                <a:gd name="T40" fmla="*/ 388 w 528"/>
                <a:gd name="T41" fmla="*/ 238 h 614"/>
                <a:gd name="T42" fmla="*/ 77 w 528"/>
                <a:gd name="T43" fmla="*/ 282 h 614"/>
                <a:gd name="T44" fmla="*/ 69 w 528"/>
                <a:gd name="T45" fmla="*/ 531 h 614"/>
                <a:gd name="T46" fmla="*/ 213 w 528"/>
                <a:gd name="T47" fmla="*/ 565 h 614"/>
                <a:gd name="T48" fmla="*/ 356 w 528"/>
                <a:gd name="T49" fmla="*/ 531 h 614"/>
                <a:gd name="T50" fmla="*/ 340 w 528"/>
                <a:gd name="T51" fmla="*/ 256 h 614"/>
                <a:gd name="T52" fmla="*/ 101 w 528"/>
                <a:gd name="T53" fmla="*/ 406 h 614"/>
                <a:gd name="T54" fmla="*/ 80 w 528"/>
                <a:gd name="T55" fmla="*/ 256 h 614"/>
                <a:gd name="T56" fmla="*/ 378 w 528"/>
                <a:gd name="T57" fmla="*/ 122 h 614"/>
                <a:gd name="T58" fmla="*/ 388 w 528"/>
                <a:gd name="T59" fmla="*/ 107 h 614"/>
                <a:gd name="T60" fmla="*/ 246 w 528"/>
                <a:gd name="T61" fmla="*/ 44 h 614"/>
                <a:gd name="T62" fmla="*/ 51 w 528"/>
                <a:gd name="T63" fmla="*/ 135 h 614"/>
                <a:gd name="T64" fmla="*/ 211 w 528"/>
                <a:gd name="T65" fmla="*/ 181 h 614"/>
                <a:gd name="T66" fmla="*/ 241 w 528"/>
                <a:gd name="T67" fmla="*/ 108 h 614"/>
                <a:gd name="T68" fmla="*/ 241 w 528"/>
                <a:gd name="T69" fmla="*/ 135 h 614"/>
                <a:gd name="T70" fmla="*/ 111 w 528"/>
                <a:gd name="T71" fmla="*/ 177 h 614"/>
                <a:gd name="T72" fmla="*/ 123 w 528"/>
                <a:gd name="T73" fmla="*/ 64 h 614"/>
                <a:gd name="T74" fmla="*/ 307 w 528"/>
                <a:gd name="T75" fmla="*/ 75 h 614"/>
                <a:gd name="T76" fmla="*/ 372 w 528"/>
                <a:gd name="T77" fmla="*/ 113 h 614"/>
                <a:gd name="T78" fmla="*/ 417 w 528"/>
                <a:gd name="T79" fmla="*/ 181 h 614"/>
                <a:gd name="T80" fmla="*/ 416 w 528"/>
                <a:gd name="T81" fmla="*/ 189 h 614"/>
                <a:gd name="T82" fmla="*/ 492 w 528"/>
                <a:gd name="T83" fmla="*/ 21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8" h="614">
                  <a:moveTo>
                    <a:pt x="398" y="170"/>
                  </a:moveTo>
                  <a:cubicBezTo>
                    <a:pt x="425" y="170"/>
                    <a:pt x="449" y="174"/>
                    <a:pt x="469" y="184"/>
                  </a:cubicBezTo>
                  <a:cubicBezTo>
                    <a:pt x="490" y="195"/>
                    <a:pt x="506" y="213"/>
                    <a:pt x="517" y="240"/>
                  </a:cubicBezTo>
                  <a:cubicBezTo>
                    <a:pt x="524" y="259"/>
                    <a:pt x="527" y="280"/>
                    <a:pt x="528" y="300"/>
                  </a:cubicBezTo>
                  <a:cubicBezTo>
                    <a:pt x="528" y="324"/>
                    <a:pt x="525" y="347"/>
                    <a:pt x="520" y="368"/>
                  </a:cubicBezTo>
                  <a:cubicBezTo>
                    <a:pt x="512" y="404"/>
                    <a:pt x="497" y="432"/>
                    <a:pt x="473" y="452"/>
                  </a:cubicBezTo>
                  <a:cubicBezTo>
                    <a:pt x="460" y="463"/>
                    <a:pt x="444" y="471"/>
                    <a:pt x="426" y="476"/>
                  </a:cubicBezTo>
                  <a:cubicBezTo>
                    <a:pt x="416" y="481"/>
                    <a:pt x="410" y="488"/>
                    <a:pt x="408" y="499"/>
                  </a:cubicBezTo>
                  <a:cubicBezTo>
                    <a:pt x="407" y="513"/>
                    <a:pt x="406" y="528"/>
                    <a:pt x="404" y="543"/>
                  </a:cubicBezTo>
                  <a:cubicBezTo>
                    <a:pt x="401" y="565"/>
                    <a:pt x="404" y="582"/>
                    <a:pt x="380" y="589"/>
                  </a:cubicBezTo>
                  <a:cubicBezTo>
                    <a:pt x="328" y="605"/>
                    <a:pt x="272" y="613"/>
                    <a:pt x="214" y="614"/>
                  </a:cubicBezTo>
                  <a:cubicBezTo>
                    <a:pt x="155" y="614"/>
                    <a:pt x="100" y="608"/>
                    <a:pt x="48" y="593"/>
                  </a:cubicBezTo>
                  <a:cubicBezTo>
                    <a:pt x="27" y="588"/>
                    <a:pt x="24" y="566"/>
                    <a:pt x="22" y="546"/>
                  </a:cubicBezTo>
                  <a:cubicBezTo>
                    <a:pt x="0" y="386"/>
                    <a:pt x="34" y="287"/>
                    <a:pt x="40" y="156"/>
                  </a:cubicBezTo>
                  <a:cubicBezTo>
                    <a:pt x="40" y="149"/>
                    <a:pt x="43" y="149"/>
                    <a:pt x="44" y="153"/>
                  </a:cubicBezTo>
                  <a:cubicBezTo>
                    <a:pt x="47" y="161"/>
                    <a:pt x="47" y="171"/>
                    <a:pt x="60" y="185"/>
                  </a:cubicBezTo>
                  <a:cubicBezTo>
                    <a:pt x="66" y="191"/>
                    <a:pt x="69" y="190"/>
                    <a:pt x="68" y="198"/>
                  </a:cubicBezTo>
                  <a:cubicBezTo>
                    <a:pt x="66" y="226"/>
                    <a:pt x="63" y="252"/>
                    <a:pt x="59" y="280"/>
                  </a:cubicBezTo>
                  <a:cubicBezTo>
                    <a:pt x="55" y="321"/>
                    <a:pt x="50" y="362"/>
                    <a:pt x="48" y="403"/>
                  </a:cubicBezTo>
                  <a:cubicBezTo>
                    <a:pt x="46" y="449"/>
                    <a:pt x="47" y="494"/>
                    <a:pt x="52" y="540"/>
                  </a:cubicBezTo>
                  <a:cubicBezTo>
                    <a:pt x="54" y="555"/>
                    <a:pt x="53" y="562"/>
                    <a:pt x="70" y="566"/>
                  </a:cubicBezTo>
                  <a:cubicBezTo>
                    <a:pt x="117" y="578"/>
                    <a:pt x="165" y="583"/>
                    <a:pt x="213" y="583"/>
                  </a:cubicBezTo>
                  <a:cubicBezTo>
                    <a:pt x="263" y="582"/>
                    <a:pt x="312" y="576"/>
                    <a:pt x="360" y="563"/>
                  </a:cubicBezTo>
                  <a:cubicBezTo>
                    <a:pt x="367" y="560"/>
                    <a:pt x="371" y="551"/>
                    <a:pt x="373" y="538"/>
                  </a:cubicBezTo>
                  <a:cubicBezTo>
                    <a:pt x="397" y="387"/>
                    <a:pt x="359" y="285"/>
                    <a:pt x="349" y="170"/>
                  </a:cubicBezTo>
                  <a:cubicBezTo>
                    <a:pt x="349" y="163"/>
                    <a:pt x="345" y="159"/>
                    <a:pt x="339" y="159"/>
                  </a:cubicBezTo>
                  <a:cubicBezTo>
                    <a:pt x="313" y="157"/>
                    <a:pt x="291" y="156"/>
                    <a:pt x="266" y="155"/>
                  </a:cubicBezTo>
                  <a:cubicBezTo>
                    <a:pt x="268" y="149"/>
                    <a:pt x="270" y="142"/>
                    <a:pt x="270" y="135"/>
                  </a:cubicBezTo>
                  <a:cubicBezTo>
                    <a:pt x="270" y="131"/>
                    <a:pt x="269" y="128"/>
                    <a:pt x="269" y="124"/>
                  </a:cubicBezTo>
                  <a:cubicBezTo>
                    <a:pt x="306" y="125"/>
                    <a:pt x="339" y="127"/>
                    <a:pt x="376" y="130"/>
                  </a:cubicBezTo>
                  <a:cubicBezTo>
                    <a:pt x="381" y="131"/>
                    <a:pt x="383" y="143"/>
                    <a:pt x="379" y="147"/>
                  </a:cubicBezTo>
                  <a:cubicBezTo>
                    <a:pt x="379" y="151"/>
                    <a:pt x="379" y="156"/>
                    <a:pt x="379" y="160"/>
                  </a:cubicBezTo>
                  <a:cubicBezTo>
                    <a:pt x="380" y="167"/>
                    <a:pt x="384" y="170"/>
                    <a:pt x="393" y="171"/>
                  </a:cubicBezTo>
                  <a:cubicBezTo>
                    <a:pt x="395" y="171"/>
                    <a:pt x="397" y="170"/>
                    <a:pt x="398" y="170"/>
                  </a:cubicBezTo>
                  <a:close/>
                  <a:moveTo>
                    <a:pt x="388" y="238"/>
                  </a:moveTo>
                  <a:cubicBezTo>
                    <a:pt x="397" y="298"/>
                    <a:pt x="407" y="355"/>
                    <a:pt x="409" y="421"/>
                  </a:cubicBezTo>
                  <a:cubicBezTo>
                    <a:pt x="410" y="432"/>
                    <a:pt x="416" y="435"/>
                    <a:pt x="427" y="431"/>
                  </a:cubicBezTo>
                  <a:cubicBezTo>
                    <a:pt x="433" y="428"/>
                    <a:pt x="439" y="424"/>
                    <a:pt x="444" y="420"/>
                  </a:cubicBezTo>
                  <a:cubicBezTo>
                    <a:pt x="460" y="406"/>
                    <a:pt x="471" y="386"/>
                    <a:pt x="477" y="359"/>
                  </a:cubicBezTo>
                  <a:cubicBezTo>
                    <a:pt x="487" y="320"/>
                    <a:pt x="493" y="257"/>
                    <a:pt x="448" y="234"/>
                  </a:cubicBezTo>
                  <a:cubicBezTo>
                    <a:pt x="436" y="228"/>
                    <a:pt x="420" y="225"/>
                    <a:pt x="401" y="225"/>
                  </a:cubicBezTo>
                  <a:cubicBezTo>
                    <a:pt x="392" y="225"/>
                    <a:pt x="387" y="228"/>
                    <a:pt x="388" y="238"/>
                  </a:cubicBezTo>
                  <a:close/>
                  <a:moveTo>
                    <a:pt x="80" y="256"/>
                  </a:moveTo>
                  <a:cubicBezTo>
                    <a:pt x="79" y="264"/>
                    <a:pt x="78" y="273"/>
                    <a:pt x="77" y="282"/>
                  </a:cubicBezTo>
                  <a:cubicBezTo>
                    <a:pt x="72" y="322"/>
                    <a:pt x="68" y="363"/>
                    <a:pt x="66" y="404"/>
                  </a:cubicBezTo>
                  <a:cubicBezTo>
                    <a:pt x="64" y="446"/>
                    <a:pt x="65" y="489"/>
                    <a:pt x="69" y="531"/>
                  </a:cubicBezTo>
                  <a:cubicBezTo>
                    <a:pt x="70" y="544"/>
                    <a:pt x="77" y="550"/>
                    <a:pt x="87" y="552"/>
                  </a:cubicBezTo>
                  <a:cubicBezTo>
                    <a:pt x="128" y="561"/>
                    <a:pt x="171" y="565"/>
                    <a:pt x="213" y="565"/>
                  </a:cubicBezTo>
                  <a:cubicBezTo>
                    <a:pt x="256" y="565"/>
                    <a:pt x="300" y="562"/>
                    <a:pt x="341" y="550"/>
                  </a:cubicBezTo>
                  <a:cubicBezTo>
                    <a:pt x="351" y="547"/>
                    <a:pt x="355" y="542"/>
                    <a:pt x="356" y="531"/>
                  </a:cubicBezTo>
                  <a:cubicBezTo>
                    <a:pt x="364" y="477"/>
                    <a:pt x="364" y="426"/>
                    <a:pt x="358" y="373"/>
                  </a:cubicBezTo>
                  <a:cubicBezTo>
                    <a:pt x="354" y="333"/>
                    <a:pt x="346" y="295"/>
                    <a:pt x="340" y="256"/>
                  </a:cubicBezTo>
                  <a:cubicBezTo>
                    <a:pt x="269" y="249"/>
                    <a:pt x="198" y="248"/>
                    <a:pt x="127" y="252"/>
                  </a:cubicBezTo>
                  <a:cubicBezTo>
                    <a:pt x="107" y="316"/>
                    <a:pt x="105" y="421"/>
                    <a:pt x="101" y="406"/>
                  </a:cubicBezTo>
                  <a:cubicBezTo>
                    <a:pt x="91" y="368"/>
                    <a:pt x="96" y="304"/>
                    <a:pt x="100" y="254"/>
                  </a:cubicBezTo>
                  <a:cubicBezTo>
                    <a:pt x="94" y="255"/>
                    <a:pt x="87" y="255"/>
                    <a:pt x="80" y="256"/>
                  </a:cubicBezTo>
                  <a:close/>
                  <a:moveTo>
                    <a:pt x="372" y="113"/>
                  </a:moveTo>
                  <a:cubicBezTo>
                    <a:pt x="371" y="117"/>
                    <a:pt x="374" y="121"/>
                    <a:pt x="378" y="122"/>
                  </a:cubicBezTo>
                  <a:cubicBezTo>
                    <a:pt x="383" y="122"/>
                    <a:pt x="387" y="119"/>
                    <a:pt x="387" y="115"/>
                  </a:cubicBezTo>
                  <a:cubicBezTo>
                    <a:pt x="388" y="112"/>
                    <a:pt x="388" y="110"/>
                    <a:pt x="388" y="107"/>
                  </a:cubicBezTo>
                  <a:cubicBezTo>
                    <a:pt x="390" y="66"/>
                    <a:pt x="350" y="39"/>
                    <a:pt x="310" y="56"/>
                  </a:cubicBezTo>
                  <a:cubicBezTo>
                    <a:pt x="293" y="38"/>
                    <a:pt x="268" y="34"/>
                    <a:pt x="246" y="44"/>
                  </a:cubicBezTo>
                  <a:cubicBezTo>
                    <a:pt x="213" y="0"/>
                    <a:pt x="149" y="0"/>
                    <a:pt x="117" y="45"/>
                  </a:cubicBezTo>
                  <a:cubicBezTo>
                    <a:pt x="67" y="23"/>
                    <a:pt x="3" y="85"/>
                    <a:pt x="51" y="135"/>
                  </a:cubicBezTo>
                  <a:cubicBezTo>
                    <a:pt x="50" y="165"/>
                    <a:pt x="71" y="194"/>
                    <a:pt x="102" y="193"/>
                  </a:cubicBezTo>
                  <a:cubicBezTo>
                    <a:pt x="128" y="241"/>
                    <a:pt x="196" y="234"/>
                    <a:pt x="211" y="181"/>
                  </a:cubicBezTo>
                  <a:cubicBezTo>
                    <a:pt x="254" y="181"/>
                    <a:pt x="271" y="146"/>
                    <a:pt x="252" y="112"/>
                  </a:cubicBezTo>
                  <a:cubicBezTo>
                    <a:pt x="250" y="108"/>
                    <a:pt x="245" y="106"/>
                    <a:pt x="241" y="108"/>
                  </a:cubicBezTo>
                  <a:cubicBezTo>
                    <a:pt x="237" y="109"/>
                    <a:pt x="236" y="114"/>
                    <a:pt x="237" y="118"/>
                  </a:cubicBezTo>
                  <a:cubicBezTo>
                    <a:pt x="240" y="124"/>
                    <a:pt x="241" y="130"/>
                    <a:pt x="241" y="135"/>
                  </a:cubicBezTo>
                  <a:cubicBezTo>
                    <a:pt x="241" y="160"/>
                    <a:pt x="219" y="166"/>
                    <a:pt x="198" y="166"/>
                  </a:cubicBezTo>
                  <a:cubicBezTo>
                    <a:pt x="189" y="216"/>
                    <a:pt x="131" y="217"/>
                    <a:pt x="111" y="177"/>
                  </a:cubicBezTo>
                  <a:cubicBezTo>
                    <a:pt x="79" y="180"/>
                    <a:pt x="65" y="157"/>
                    <a:pt x="68" y="127"/>
                  </a:cubicBezTo>
                  <a:cubicBezTo>
                    <a:pt x="29" y="95"/>
                    <a:pt x="81" y="44"/>
                    <a:pt x="123" y="64"/>
                  </a:cubicBezTo>
                  <a:cubicBezTo>
                    <a:pt x="152" y="26"/>
                    <a:pt x="211" y="25"/>
                    <a:pt x="241" y="63"/>
                  </a:cubicBezTo>
                  <a:cubicBezTo>
                    <a:pt x="267" y="52"/>
                    <a:pt x="286" y="55"/>
                    <a:pt x="307" y="75"/>
                  </a:cubicBezTo>
                  <a:cubicBezTo>
                    <a:pt x="336" y="60"/>
                    <a:pt x="371" y="73"/>
                    <a:pt x="372" y="107"/>
                  </a:cubicBezTo>
                  <a:cubicBezTo>
                    <a:pt x="372" y="109"/>
                    <a:pt x="372" y="111"/>
                    <a:pt x="372" y="113"/>
                  </a:cubicBezTo>
                  <a:close/>
                  <a:moveTo>
                    <a:pt x="492" y="215"/>
                  </a:moveTo>
                  <a:cubicBezTo>
                    <a:pt x="473" y="192"/>
                    <a:pt x="446" y="183"/>
                    <a:pt x="417" y="181"/>
                  </a:cubicBezTo>
                  <a:cubicBezTo>
                    <a:pt x="414" y="181"/>
                    <a:pt x="412" y="182"/>
                    <a:pt x="412" y="185"/>
                  </a:cubicBezTo>
                  <a:cubicBezTo>
                    <a:pt x="412" y="187"/>
                    <a:pt x="414" y="189"/>
                    <a:pt x="416" y="189"/>
                  </a:cubicBezTo>
                  <a:cubicBezTo>
                    <a:pt x="447" y="192"/>
                    <a:pt x="465" y="201"/>
                    <a:pt x="490" y="216"/>
                  </a:cubicBezTo>
                  <a:cubicBezTo>
                    <a:pt x="491" y="217"/>
                    <a:pt x="495" y="218"/>
                    <a:pt x="492" y="21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 sz="1000"/>
            </a:p>
          </p:txBody>
        </p:sp>
        <p:sp>
          <p:nvSpPr>
            <p:cNvPr id="348" name="TextBox 101"/>
            <p:cNvSpPr txBox="1"/>
            <p:nvPr/>
          </p:nvSpPr>
          <p:spPr>
            <a:xfrm>
              <a:off x="643799" y="1804081"/>
              <a:ext cx="1184928" cy="25639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200" b="0" i="0" u="none">
                  <a:solidFill>
                    <a:schemeClr val="bg1"/>
                  </a:solidFill>
                  <a:latin typeface="+mj-lt"/>
                  <a:ea typeface="+mj-ea"/>
                  <a:cs typeface="+mj-cs"/>
                </a:rPr>
                <a:t>43 %</a:t>
              </a:r>
              <a:endParaRPr lang="es" sz="300" dirty="0" smtClean="0">
                <a:solidFill>
                  <a:schemeClr val="bg1"/>
                </a:solidFill>
                <a:latin typeface="Arial"/>
                <a:ea typeface="+mj-ea"/>
                <a:cs typeface="Arial"/>
              </a:endParaRPr>
            </a:p>
          </p:txBody>
        </p:sp>
        <p:sp>
          <p:nvSpPr>
            <p:cNvPr id="349" name="TextBox 101"/>
            <p:cNvSpPr txBox="1"/>
            <p:nvPr/>
          </p:nvSpPr>
          <p:spPr>
            <a:xfrm>
              <a:off x="643799" y="1955388"/>
              <a:ext cx="864000" cy="25639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500" b="0" i="0" u="none">
                  <a:solidFill>
                    <a:schemeClr val="bg1"/>
                  </a:solidFill>
                  <a:latin typeface="Arial"/>
                  <a:ea typeface="+mj-ea"/>
                  <a:cs typeface="Arial"/>
                </a:rPr>
                <a:t>La verá en pantalla en un bar/pub/restaurante</a:t>
              </a:r>
              <a:endParaRPr lang="es" sz="400" dirty="0" smtClean="0">
                <a:solidFill>
                  <a:schemeClr val="bg1"/>
                </a:solidFill>
                <a:latin typeface="Arial"/>
                <a:ea typeface="+mj-ea"/>
                <a:cs typeface="Arial"/>
              </a:endParaRPr>
            </a:p>
          </p:txBody>
        </p:sp>
      </p:grpSp>
      <p:sp>
        <p:nvSpPr>
          <p:cNvPr id="350" name="TextBox 349"/>
          <p:cNvSpPr txBox="1"/>
          <p:nvPr/>
        </p:nvSpPr>
        <p:spPr>
          <a:xfrm>
            <a:off x="1660991" y="1202004"/>
            <a:ext cx="801606" cy="575582"/>
          </a:xfrm>
          <a:prstGeom prst="rect">
            <a:avLst/>
          </a:prstGeom>
          <a:noFill/>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1400" b="0" i="0" u="none">
                <a:solidFill>
                  <a:schemeClr val="bg1"/>
                </a:solidFill>
                <a:latin typeface="+mj-lt"/>
                <a:ea typeface="+mj-ea"/>
                <a:cs typeface="+mj-cs"/>
              </a:rPr>
              <a:t>65 %</a:t>
            </a:r>
            <a:endParaRPr lang="es" sz="800" dirty="0" smtClean="0">
              <a:solidFill>
                <a:schemeClr val="bg1"/>
              </a:solidFill>
              <a:latin typeface="+mj-lt"/>
              <a:ea typeface="+mj-ea"/>
              <a:cs typeface="+mj-cs"/>
            </a:endParaRPr>
          </a:p>
          <a:p>
            <a:pPr algn="ctr" rtl="0">
              <a:lnSpc>
                <a:spcPct val="80000"/>
              </a:lnSpc>
              <a:spcBef>
                <a:spcPct val="0"/>
              </a:spcBef>
            </a:pPr>
            <a:r>
              <a:rPr lang="es" sz="600" b="0" i="0" u="none">
                <a:solidFill>
                  <a:schemeClr val="bg1"/>
                </a:solidFill>
                <a:latin typeface="Arial"/>
                <a:ea typeface="+mj-ea"/>
                <a:cs typeface="Arial"/>
              </a:rPr>
              <a:t>usará sitios web de noticias</a:t>
            </a:r>
          </a:p>
        </p:txBody>
      </p:sp>
      <p:graphicFrame>
        <p:nvGraphicFramePr>
          <p:cNvPr id="352" name="Chart 351"/>
          <p:cNvGraphicFramePr/>
          <p:nvPr>
            <p:extLst>
              <p:ext uri="{D42A27DB-BD31-4B8C-83A1-F6EECF244321}">
                <p14:modId xmlns:p14="http://schemas.microsoft.com/office/powerpoint/2010/main" val="2475854747"/>
              </p:ext>
            </p:extLst>
          </p:nvPr>
        </p:nvGraphicFramePr>
        <p:xfrm>
          <a:off x="2157093" y="406730"/>
          <a:ext cx="926011" cy="576000"/>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354" name="Chart 353"/>
          <p:cNvGraphicFramePr/>
          <p:nvPr>
            <p:extLst>
              <p:ext uri="{D42A27DB-BD31-4B8C-83A1-F6EECF244321}">
                <p14:modId xmlns:p14="http://schemas.microsoft.com/office/powerpoint/2010/main" val="1122825656"/>
              </p:ext>
            </p:extLst>
          </p:nvPr>
        </p:nvGraphicFramePr>
        <p:xfrm>
          <a:off x="2157093" y="735167"/>
          <a:ext cx="926011" cy="576000"/>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358" name="Chart 357"/>
          <p:cNvGraphicFramePr/>
          <p:nvPr>
            <p:extLst>
              <p:ext uri="{D42A27DB-BD31-4B8C-83A1-F6EECF244321}">
                <p14:modId xmlns:p14="http://schemas.microsoft.com/office/powerpoint/2010/main" val="4039392880"/>
              </p:ext>
            </p:extLst>
          </p:nvPr>
        </p:nvGraphicFramePr>
        <p:xfrm>
          <a:off x="2157093" y="1063604"/>
          <a:ext cx="926011" cy="576000"/>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359" name="Chart 358"/>
          <p:cNvGraphicFramePr/>
          <p:nvPr>
            <p:extLst>
              <p:ext uri="{D42A27DB-BD31-4B8C-83A1-F6EECF244321}">
                <p14:modId xmlns:p14="http://schemas.microsoft.com/office/powerpoint/2010/main" val="1905573035"/>
              </p:ext>
            </p:extLst>
          </p:nvPr>
        </p:nvGraphicFramePr>
        <p:xfrm>
          <a:off x="2157093" y="1392041"/>
          <a:ext cx="926011" cy="576000"/>
        </p:xfrm>
        <a:graphic>
          <a:graphicData uri="http://schemas.openxmlformats.org/drawingml/2006/chart">
            <c:chart xmlns:c="http://schemas.openxmlformats.org/drawingml/2006/chart" xmlns:r="http://schemas.openxmlformats.org/officeDocument/2006/relationships" r:id="rId20"/>
          </a:graphicData>
        </a:graphic>
      </p:graphicFrame>
      <p:graphicFrame>
        <p:nvGraphicFramePr>
          <p:cNvPr id="360" name="Chart 359"/>
          <p:cNvGraphicFramePr/>
          <p:nvPr>
            <p:extLst>
              <p:ext uri="{D42A27DB-BD31-4B8C-83A1-F6EECF244321}">
                <p14:modId xmlns:p14="http://schemas.microsoft.com/office/powerpoint/2010/main" val="1086489124"/>
              </p:ext>
            </p:extLst>
          </p:nvPr>
        </p:nvGraphicFramePr>
        <p:xfrm>
          <a:off x="2157093" y="1720477"/>
          <a:ext cx="926011" cy="576000"/>
        </p:xfrm>
        <a:graphic>
          <a:graphicData uri="http://schemas.openxmlformats.org/drawingml/2006/chart">
            <c:chart xmlns:c="http://schemas.openxmlformats.org/drawingml/2006/chart" xmlns:r="http://schemas.openxmlformats.org/officeDocument/2006/relationships" r:id="rId21"/>
          </a:graphicData>
        </a:graphic>
      </p:graphicFrame>
      <p:sp>
        <p:nvSpPr>
          <p:cNvPr id="361" name="TextBox 86"/>
          <p:cNvSpPr txBox="1"/>
          <p:nvPr/>
        </p:nvSpPr>
        <p:spPr>
          <a:xfrm>
            <a:off x="2708799" y="590395"/>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800" b="0" i="0" u="none">
                <a:solidFill>
                  <a:schemeClr val="bg1"/>
                </a:solidFill>
                <a:latin typeface="+mj-lt"/>
                <a:ea typeface="+mj-ea"/>
                <a:cs typeface="+mj-cs"/>
              </a:rPr>
              <a:t>53 %</a:t>
            </a:r>
          </a:p>
        </p:txBody>
      </p:sp>
      <p:sp>
        <p:nvSpPr>
          <p:cNvPr id="362" name="TextBox 86"/>
          <p:cNvSpPr txBox="1"/>
          <p:nvPr/>
        </p:nvSpPr>
        <p:spPr>
          <a:xfrm>
            <a:off x="2708799" y="914874"/>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600" b="0" i="0" u="none">
                <a:solidFill>
                  <a:schemeClr val="bg1"/>
                </a:solidFill>
                <a:latin typeface="+mj-lt"/>
                <a:ea typeface="+mj-ea"/>
                <a:cs typeface="+mj-cs"/>
              </a:rPr>
              <a:t>63 %</a:t>
            </a:r>
          </a:p>
        </p:txBody>
      </p:sp>
      <p:sp>
        <p:nvSpPr>
          <p:cNvPr id="363" name="TextBox 86"/>
          <p:cNvSpPr txBox="1"/>
          <p:nvPr/>
        </p:nvSpPr>
        <p:spPr>
          <a:xfrm>
            <a:off x="2708799" y="1239353"/>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chemeClr val="bg1"/>
                </a:solidFill>
                <a:latin typeface="+mj-lt"/>
                <a:ea typeface="+mj-ea"/>
                <a:cs typeface="+mj-cs"/>
              </a:rPr>
              <a:t>48 %</a:t>
            </a:r>
          </a:p>
        </p:txBody>
      </p:sp>
      <p:sp>
        <p:nvSpPr>
          <p:cNvPr id="364" name="TextBox 86"/>
          <p:cNvSpPr txBox="1"/>
          <p:nvPr/>
        </p:nvSpPr>
        <p:spPr>
          <a:xfrm>
            <a:off x="2708799" y="1573357"/>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200" b="0" i="0" u="none">
                <a:solidFill>
                  <a:schemeClr val="bg1"/>
                </a:solidFill>
                <a:latin typeface="+mj-lt"/>
                <a:ea typeface="+mj-ea"/>
                <a:cs typeface="+mj-cs"/>
              </a:rPr>
              <a:t>38 %</a:t>
            </a:r>
          </a:p>
        </p:txBody>
      </p:sp>
      <p:sp>
        <p:nvSpPr>
          <p:cNvPr id="365" name="TextBox 86"/>
          <p:cNvSpPr txBox="1"/>
          <p:nvPr/>
        </p:nvSpPr>
        <p:spPr>
          <a:xfrm>
            <a:off x="2708799" y="1907361"/>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a:solidFill>
                  <a:schemeClr val="bg1"/>
                </a:solidFill>
                <a:latin typeface="+mj-lt"/>
                <a:ea typeface="+mj-ea"/>
                <a:cs typeface="+mj-cs"/>
              </a:rPr>
              <a:t>22 %</a:t>
            </a:r>
          </a:p>
        </p:txBody>
      </p:sp>
      <p:pic>
        <p:nvPicPr>
          <p:cNvPr id="366" name="Picture 128" descr="http://www.iconsdb.com/icons/download/gray/instagram-256.png"/>
          <p:cNvPicPr>
            <a:picLocks noChangeAspect="1" noChangeArrowheads="1"/>
          </p:cNvPicPr>
          <p:nvPr/>
        </p:nvPicPr>
        <p:blipFill>
          <a:blip r:embed="rId22" cstate="screen">
            <a:biLevel thresh="25000"/>
            <a:extLst>
              <a:ext uri="{28A0092B-C50C-407E-A947-70E740481C1C}">
                <a14:useLocalDpi xmlns:a14="http://schemas.microsoft.com/office/drawing/2010/main"/>
              </a:ext>
            </a:extLst>
          </a:blip>
          <a:srcRect/>
          <a:stretch>
            <a:fillRect/>
          </a:stretch>
        </p:blipFill>
        <p:spPr bwMode="auto">
          <a:xfrm>
            <a:off x="3100438" y="1915197"/>
            <a:ext cx="180000" cy="180000"/>
          </a:xfrm>
          <a:prstGeom prst="rect">
            <a:avLst/>
          </a:prstGeom>
          <a:noFill/>
          <a:extLst>
            <a:ext uri="{909E8E84-426E-40dd-AFC4-6F175D3DCCD1}">
              <a14:hiddenFill xmlns:a14="http://schemas.microsoft.com/office/drawing/2010/main">
                <a:solidFill>
                  <a:srgbClr val="FFFFFF"/>
                </a:solidFill>
              </a14:hiddenFill>
            </a:ext>
          </a:extLst>
        </p:spPr>
      </p:pic>
      <p:sp>
        <p:nvSpPr>
          <p:cNvPr id="367" name="Rectangle 366"/>
          <p:cNvSpPr/>
          <p:nvPr/>
        </p:nvSpPr>
        <p:spPr>
          <a:xfrm>
            <a:off x="3180179" y="532500"/>
            <a:ext cx="531949" cy="313932"/>
          </a:xfrm>
          <a:prstGeom prst="rect">
            <a:avLst/>
          </a:prstGeom>
        </p:spPr>
        <p:txBody>
          <a:bodyPr wrap="square">
            <a:spAutoFit/>
          </a:bodyPr>
          <a:lstStyle/>
          <a:p>
            <a:pPr lvl="0" algn="l" rtl="0">
              <a:lnSpc>
                <a:spcPct val="80000"/>
              </a:lnSpc>
              <a:spcBef>
                <a:spcPct val="0"/>
              </a:spcBef>
            </a:pPr>
            <a:r>
              <a:rPr lang="es" sz="600" b="0" i="0" u="none" dirty="0">
                <a:solidFill>
                  <a:prstClr val="white"/>
                </a:solidFill>
                <a:cs typeface="Arial"/>
              </a:rPr>
              <a:t>sitios web de deportes</a:t>
            </a:r>
          </a:p>
        </p:txBody>
      </p:sp>
      <p:sp>
        <p:nvSpPr>
          <p:cNvPr id="369" name="Rectangle 368"/>
          <p:cNvSpPr/>
          <p:nvPr/>
        </p:nvSpPr>
        <p:spPr>
          <a:xfrm>
            <a:off x="3127885" y="865062"/>
            <a:ext cx="531949" cy="313932"/>
          </a:xfrm>
          <a:prstGeom prst="rect">
            <a:avLst/>
          </a:prstGeom>
        </p:spPr>
        <p:txBody>
          <a:bodyPr wrap="square">
            <a:spAutoFit/>
          </a:bodyPr>
          <a:lstStyle/>
          <a:p>
            <a:pPr lvl="0" algn="l" rtl="0">
              <a:lnSpc>
                <a:spcPct val="80000"/>
              </a:lnSpc>
              <a:spcBef>
                <a:spcPct val="0"/>
              </a:spcBef>
            </a:pPr>
            <a:r>
              <a:rPr lang="es" sz="600" b="0" i="0" u="none">
                <a:solidFill>
                  <a:prstClr val="white"/>
                </a:solidFill>
                <a:cs typeface="Arial"/>
              </a:rPr>
              <a:t>sitios web oficiales</a:t>
            </a:r>
            <a:endParaRPr lang="es" sz="600" dirty="0">
              <a:solidFill>
                <a:prstClr val="white"/>
              </a:solidFill>
              <a:cs typeface="Arial"/>
            </a:endParaRPr>
          </a:p>
        </p:txBody>
      </p:sp>
      <p:pic>
        <p:nvPicPr>
          <p:cNvPr id="374" name="Picture 373" descr="twitter logo.emf"/>
          <p:cNvPicPr>
            <a:picLocks noChangeAspect="1"/>
          </p:cNvPicPr>
          <p:nvPr/>
        </p:nvPicPr>
        <p:blipFill>
          <a:blip r:embed="rId23" cstate="email">
            <a:extLst>
              <a:ext uri="{28A0092B-C50C-407E-A947-70E740481C1C}">
                <a14:useLocalDpi xmlns:a14="http://schemas.microsoft.com/office/drawing/2010/main"/>
              </a:ext>
            </a:extLst>
          </a:blip>
          <a:stretch>
            <a:fillRect/>
          </a:stretch>
        </p:blipFill>
        <p:spPr>
          <a:xfrm>
            <a:off x="3127886" y="1592407"/>
            <a:ext cx="255590" cy="180000"/>
          </a:xfrm>
          <a:prstGeom prst="rect">
            <a:avLst/>
          </a:prstGeom>
        </p:spPr>
      </p:pic>
      <p:pic>
        <p:nvPicPr>
          <p:cNvPr id="375" name="Picture 374" descr="facebook loog.emf"/>
          <p:cNvPicPr>
            <a:picLocks noChangeAspect="1"/>
          </p:cNvPicPr>
          <p:nvPr/>
        </p:nvPicPr>
        <p:blipFill>
          <a:blip r:embed="rId24" cstate="email">
            <a:extLst>
              <a:ext uri="{28A0092B-C50C-407E-A947-70E740481C1C}">
                <a14:useLocalDpi xmlns:a14="http://schemas.microsoft.com/office/drawing/2010/main"/>
              </a:ext>
            </a:extLst>
          </a:blip>
          <a:stretch>
            <a:fillRect/>
          </a:stretch>
        </p:blipFill>
        <p:spPr>
          <a:xfrm>
            <a:off x="3180912" y="1221625"/>
            <a:ext cx="103590" cy="216000"/>
          </a:xfrm>
          <a:prstGeom prst="rect">
            <a:avLst/>
          </a:prstGeom>
        </p:spPr>
      </p:pic>
      <p:grpSp>
        <p:nvGrpSpPr>
          <p:cNvPr id="376" name="Group 375"/>
          <p:cNvGrpSpPr>
            <a:grpSpLocks noChangeAspect="1"/>
          </p:cNvGrpSpPr>
          <p:nvPr/>
        </p:nvGrpSpPr>
        <p:grpSpPr>
          <a:xfrm>
            <a:off x="3492064" y="712812"/>
            <a:ext cx="1224000" cy="724705"/>
            <a:chOff x="9142664" y="1124311"/>
            <a:chExt cx="1884878" cy="1116000"/>
          </a:xfrm>
        </p:grpSpPr>
        <p:graphicFrame>
          <p:nvGraphicFramePr>
            <p:cNvPr id="377" name="Chart 376"/>
            <p:cNvGraphicFramePr/>
            <p:nvPr>
              <p:extLst>
                <p:ext uri="{D42A27DB-BD31-4B8C-83A1-F6EECF244321}">
                  <p14:modId xmlns:p14="http://schemas.microsoft.com/office/powerpoint/2010/main" val="1922838021"/>
                </p:ext>
              </p:extLst>
            </p:nvPr>
          </p:nvGraphicFramePr>
          <p:xfrm>
            <a:off x="9142664" y="1124311"/>
            <a:ext cx="1884878" cy="1116000"/>
          </p:xfrm>
          <a:graphic>
            <a:graphicData uri="http://schemas.openxmlformats.org/drawingml/2006/chart">
              <c:chart xmlns:c="http://schemas.openxmlformats.org/drawingml/2006/chart" xmlns:r="http://schemas.openxmlformats.org/officeDocument/2006/relationships" r:id="rId25"/>
            </a:graphicData>
          </a:graphic>
        </p:graphicFrame>
        <p:sp>
          <p:nvSpPr>
            <p:cNvPr id="378" name="Freeform 4"/>
            <p:cNvSpPr>
              <a:spLocks noChangeAspect="1" noEditPoints="1"/>
            </p:cNvSpPr>
            <p:nvPr/>
          </p:nvSpPr>
          <p:spPr bwMode="auto">
            <a:xfrm>
              <a:off x="9904060" y="1492829"/>
              <a:ext cx="360000" cy="349067"/>
            </a:xfrm>
            <a:custGeom>
              <a:avLst/>
              <a:gdLst>
                <a:gd name="T0" fmla="*/ 0 w 494"/>
                <a:gd name="T1" fmla="*/ 479 h 479"/>
                <a:gd name="T2" fmla="*/ 0 w 494"/>
                <a:gd name="T3" fmla="*/ 249 h 479"/>
                <a:gd name="T4" fmla="*/ 0 w 494"/>
                <a:gd name="T5" fmla="*/ 230 h 479"/>
                <a:gd name="T6" fmla="*/ 15 w 494"/>
                <a:gd name="T7" fmla="*/ 218 h 479"/>
                <a:gd name="T8" fmla="*/ 75 w 494"/>
                <a:gd name="T9" fmla="*/ 161 h 479"/>
                <a:gd name="T10" fmla="*/ 75 w 494"/>
                <a:gd name="T11" fmla="*/ 7 h 479"/>
                <a:gd name="T12" fmla="*/ 161 w 494"/>
                <a:gd name="T13" fmla="*/ 7 h 479"/>
                <a:gd name="T14" fmla="*/ 161 w 494"/>
                <a:gd name="T15" fmla="*/ 81 h 479"/>
                <a:gd name="T16" fmla="*/ 218 w 494"/>
                <a:gd name="T17" fmla="*/ 26 h 479"/>
                <a:gd name="T18" fmla="*/ 247 w 494"/>
                <a:gd name="T19" fmla="*/ 0 h 479"/>
                <a:gd name="T20" fmla="*/ 276 w 494"/>
                <a:gd name="T21" fmla="*/ 26 h 479"/>
                <a:gd name="T22" fmla="*/ 480 w 494"/>
                <a:gd name="T23" fmla="*/ 218 h 479"/>
                <a:gd name="T24" fmla="*/ 494 w 494"/>
                <a:gd name="T25" fmla="*/ 230 h 479"/>
                <a:gd name="T26" fmla="*/ 494 w 494"/>
                <a:gd name="T27" fmla="*/ 249 h 479"/>
                <a:gd name="T28" fmla="*/ 494 w 494"/>
                <a:gd name="T29" fmla="*/ 479 h 479"/>
                <a:gd name="T30" fmla="*/ 410 w 494"/>
                <a:gd name="T31" fmla="*/ 479 h 479"/>
                <a:gd name="T32" fmla="*/ 410 w 494"/>
                <a:gd name="T33" fmla="*/ 266 h 479"/>
                <a:gd name="T34" fmla="*/ 247 w 494"/>
                <a:gd name="T35" fmla="*/ 115 h 479"/>
                <a:gd name="T36" fmla="*/ 87 w 494"/>
                <a:gd name="T37" fmla="*/ 266 h 479"/>
                <a:gd name="T38" fmla="*/ 87 w 494"/>
                <a:gd name="T39" fmla="*/ 479 h 479"/>
                <a:gd name="T40" fmla="*/ 0 w 494"/>
                <a:gd name="T41" fmla="*/ 479 h 479"/>
                <a:gd name="T42" fmla="*/ 139 w 494"/>
                <a:gd name="T43" fmla="*/ 479 h 479"/>
                <a:gd name="T44" fmla="*/ 235 w 494"/>
                <a:gd name="T45" fmla="*/ 479 h 479"/>
                <a:gd name="T46" fmla="*/ 235 w 494"/>
                <a:gd name="T47" fmla="*/ 386 h 479"/>
                <a:gd name="T48" fmla="*/ 139 w 494"/>
                <a:gd name="T49" fmla="*/ 386 h 479"/>
                <a:gd name="T50" fmla="*/ 139 w 494"/>
                <a:gd name="T51" fmla="*/ 479 h 479"/>
                <a:gd name="T52" fmla="*/ 259 w 494"/>
                <a:gd name="T53" fmla="*/ 362 h 479"/>
                <a:gd name="T54" fmla="*/ 355 w 494"/>
                <a:gd name="T55" fmla="*/ 362 h 479"/>
                <a:gd name="T56" fmla="*/ 355 w 494"/>
                <a:gd name="T57" fmla="*/ 266 h 479"/>
                <a:gd name="T58" fmla="*/ 259 w 494"/>
                <a:gd name="T59" fmla="*/ 266 h 479"/>
                <a:gd name="T60" fmla="*/ 259 w 494"/>
                <a:gd name="T61" fmla="*/ 362 h 479"/>
                <a:gd name="T62" fmla="*/ 259 w 494"/>
                <a:gd name="T63" fmla="*/ 479 h 479"/>
                <a:gd name="T64" fmla="*/ 355 w 494"/>
                <a:gd name="T65" fmla="*/ 479 h 479"/>
                <a:gd name="T66" fmla="*/ 355 w 494"/>
                <a:gd name="T67" fmla="*/ 386 h 479"/>
                <a:gd name="T68" fmla="*/ 259 w 494"/>
                <a:gd name="T69" fmla="*/ 386 h 479"/>
                <a:gd name="T70" fmla="*/ 259 w 494"/>
                <a:gd name="T71" fmla="*/ 479 h 479"/>
                <a:gd name="T72" fmla="*/ 139 w 494"/>
                <a:gd name="T73" fmla="*/ 362 h 479"/>
                <a:gd name="T74" fmla="*/ 235 w 494"/>
                <a:gd name="T75" fmla="*/ 362 h 479"/>
                <a:gd name="T76" fmla="*/ 235 w 494"/>
                <a:gd name="T77" fmla="*/ 266 h 479"/>
                <a:gd name="T78" fmla="*/ 139 w 494"/>
                <a:gd name="T79" fmla="*/ 266 h 479"/>
                <a:gd name="T80" fmla="*/ 139 w 494"/>
                <a:gd name="T81" fmla="*/ 36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l" defTabSz="914298" rtl="0"/>
              <a:endParaRPr lang="es">
                <a:solidFill>
                  <a:schemeClr val="bg1"/>
                </a:solidFill>
              </a:endParaRPr>
            </a:p>
          </p:txBody>
        </p:sp>
      </p:grpSp>
      <p:grpSp>
        <p:nvGrpSpPr>
          <p:cNvPr id="379" name="Group 378"/>
          <p:cNvGrpSpPr>
            <a:grpSpLocks noChangeAspect="1"/>
          </p:cNvGrpSpPr>
          <p:nvPr/>
        </p:nvGrpSpPr>
        <p:grpSpPr>
          <a:xfrm>
            <a:off x="4218241" y="712812"/>
            <a:ext cx="1224000" cy="724705"/>
            <a:chOff x="10344948" y="1124311"/>
            <a:chExt cx="1884878" cy="1116000"/>
          </a:xfrm>
        </p:grpSpPr>
        <p:graphicFrame>
          <p:nvGraphicFramePr>
            <p:cNvPr id="391" name="Chart 390"/>
            <p:cNvGraphicFramePr/>
            <p:nvPr>
              <p:extLst>
                <p:ext uri="{D42A27DB-BD31-4B8C-83A1-F6EECF244321}">
                  <p14:modId xmlns:p14="http://schemas.microsoft.com/office/powerpoint/2010/main" val="2660980243"/>
                </p:ext>
              </p:extLst>
            </p:nvPr>
          </p:nvGraphicFramePr>
          <p:xfrm>
            <a:off x="10344948" y="1124311"/>
            <a:ext cx="1884878" cy="1116000"/>
          </p:xfrm>
          <a:graphic>
            <a:graphicData uri="http://schemas.openxmlformats.org/drawingml/2006/chart">
              <c:chart xmlns:c="http://schemas.openxmlformats.org/drawingml/2006/chart" xmlns:r="http://schemas.openxmlformats.org/officeDocument/2006/relationships" r:id="rId26"/>
            </a:graphicData>
          </a:graphic>
        </p:graphicFrame>
        <p:pic>
          <p:nvPicPr>
            <p:cNvPr id="392" name="Picture 2" descr="http://www.primitive-designs.com/images/Briefcase.png"/>
            <p:cNvPicPr>
              <a:picLocks noChangeAspect="1" noChangeArrowheads="1"/>
            </p:cNvPicPr>
            <p:nvPr/>
          </p:nvPicPr>
          <p:blipFill rotWithShape="1">
            <a:blip r:embed="rId27" cstate="screen">
              <a:biLevel thresh="25000"/>
              <a:extLst>
                <a:ext uri="{28A0092B-C50C-407E-A947-70E740481C1C}">
                  <a14:useLocalDpi xmlns:a14="http://schemas.microsoft.com/office/drawing/2010/main"/>
                </a:ext>
              </a:extLst>
            </a:blip>
            <a:srcRect/>
            <a:stretch/>
          </p:blipFill>
          <p:spPr bwMode="auto">
            <a:xfrm>
              <a:off x="11090390" y="1494741"/>
              <a:ext cx="393481" cy="332626"/>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393" name="Group 392"/>
          <p:cNvGrpSpPr>
            <a:grpSpLocks noChangeAspect="1"/>
          </p:cNvGrpSpPr>
          <p:nvPr/>
        </p:nvGrpSpPr>
        <p:grpSpPr>
          <a:xfrm>
            <a:off x="4944418" y="712812"/>
            <a:ext cx="1224000" cy="724705"/>
            <a:chOff x="11547231" y="1124311"/>
            <a:chExt cx="1884878" cy="1116000"/>
          </a:xfrm>
        </p:grpSpPr>
        <p:graphicFrame>
          <p:nvGraphicFramePr>
            <p:cNvPr id="394" name="Chart 393"/>
            <p:cNvGraphicFramePr/>
            <p:nvPr>
              <p:extLst>
                <p:ext uri="{D42A27DB-BD31-4B8C-83A1-F6EECF244321}">
                  <p14:modId xmlns:p14="http://schemas.microsoft.com/office/powerpoint/2010/main" val="3330483717"/>
                </p:ext>
              </p:extLst>
            </p:nvPr>
          </p:nvGraphicFramePr>
          <p:xfrm>
            <a:off x="11547231" y="1124311"/>
            <a:ext cx="1884878" cy="1116000"/>
          </p:xfrm>
          <a:graphic>
            <a:graphicData uri="http://schemas.openxmlformats.org/drawingml/2006/chart">
              <c:chart xmlns:c="http://schemas.openxmlformats.org/drawingml/2006/chart" xmlns:r="http://schemas.openxmlformats.org/officeDocument/2006/relationships" r:id="rId28"/>
            </a:graphicData>
          </a:graphic>
        </p:graphicFrame>
        <p:pic>
          <p:nvPicPr>
            <p:cNvPr id="395" name="Picture 4" descr="http://vector-magz.com/wp-content/uploads/2014/01/person-walking-icon.png"/>
            <p:cNvPicPr>
              <a:picLocks noChangeAspect="1" noChangeArrowheads="1"/>
            </p:cNvPicPr>
            <p:nvPr/>
          </p:nvPicPr>
          <p:blipFill>
            <a:blip r:embed="rId29" cstate="screen">
              <a:lum bright="70000" contrast="-70000"/>
              <a:extLst>
                <a:ext uri="{BEBA8EAE-BF5A-486C-A8C5-ECC9F3942E4B}">
                  <a14:imgProps xmlns:a14="http://schemas.microsoft.com/office/drawing/2010/main">
                    <a14:imgLayer r:embed="rId30">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12367385" y="1446532"/>
              <a:ext cx="255732" cy="432000"/>
            </a:xfrm>
            <a:prstGeom prst="rect">
              <a:avLst/>
            </a:prstGeom>
            <a:noFill/>
            <a:extLst>
              <a:ext uri="{909E8E84-426E-40dd-AFC4-6F175D3DCCD1}">
                <a14:hiddenFill xmlns:a14="http://schemas.microsoft.com/office/drawing/2010/main">
                  <a:solidFill>
                    <a:srgbClr val="FFFFFF"/>
                  </a:solidFill>
                </a14:hiddenFill>
              </a:ext>
            </a:extLst>
          </p:spPr>
        </p:pic>
      </p:grpSp>
      <p:sp>
        <p:nvSpPr>
          <p:cNvPr id="399" name="TextBox 86"/>
          <p:cNvSpPr txBox="1"/>
          <p:nvPr/>
        </p:nvSpPr>
        <p:spPr>
          <a:xfrm rot="21078007">
            <a:off x="3813177" y="647701"/>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a:solidFill>
                  <a:schemeClr val="accent3"/>
                </a:solidFill>
                <a:latin typeface="+mj-lt"/>
                <a:ea typeface="+mj-ea"/>
                <a:cs typeface="+mj-cs"/>
              </a:rPr>
              <a:t>CASA</a:t>
            </a:r>
          </a:p>
        </p:txBody>
      </p:sp>
      <p:sp>
        <p:nvSpPr>
          <p:cNvPr id="400" name="TextBox 86"/>
          <p:cNvSpPr txBox="1"/>
          <p:nvPr/>
        </p:nvSpPr>
        <p:spPr>
          <a:xfrm rot="21078007">
            <a:off x="4546010" y="647701"/>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a:solidFill>
                  <a:schemeClr val="accent5"/>
                </a:solidFill>
                <a:latin typeface="+mj-lt"/>
                <a:ea typeface="+mj-ea"/>
                <a:cs typeface="+mj-cs"/>
              </a:rPr>
              <a:t>TRABAJO</a:t>
            </a:r>
          </a:p>
        </p:txBody>
      </p:sp>
      <p:sp>
        <p:nvSpPr>
          <p:cNvPr id="401" name="TextBox 86"/>
          <p:cNvSpPr txBox="1"/>
          <p:nvPr/>
        </p:nvSpPr>
        <p:spPr>
          <a:xfrm rot="21078007">
            <a:off x="5278844" y="647701"/>
            <a:ext cx="677390" cy="235235"/>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a:solidFill>
                  <a:schemeClr val="accent4"/>
                </a:solidFill>
                <a:latin typeface="+mj-lt"/>
                <a:ea typeface="+mj-ea"/>
                <a:cs typeface="+mj-cs"/>
              </a:rPr>
              <a:t>FUERA</a:t>
            </a:r>
          </a:p>
        </p:txBody>
      </p:sp>
      <p:sp>
        <p:nvSpPr>
          <p:cNvPr id="402" name="TextBox 121"/>
          <p:cNvSpPr txBox="1"/>
          <p:nvPr/>
        </p:nvSpPr>
        <p:spPr>
          <a:xfrm>
            <a:off x="3659835" y="1299702"/>
            <a:ext cx="903667"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spcBef>
                <a:spcPct val="0"/>
              </a:spcBef>
            </a:pPr>
            <a:r>
              <a:rPr lang="es" sz="2000" b="0" i="0" u="none">
                <a:solidFill>
                  <a:schemeClr val="bg1"/>
                </a:solidFill>
                <a:latin typeface="+mj-lt"/>
                <a:ea typeface="+mj-ea"/>
                <a:cs typeface="+mj-cs"/>
              </a:rPr>
              <a:t>98 %</a:t>
            </a:r>
          </a:p>
        </p:txBody>
      </p:sp>
      <p:sp>
        <p:nvSpPr>
          <p:cNvPr id="403" name="TextBox 107"/>
          <p:cNvSpPr txBox="1"/>
          <p:nvPr/>
        </p:nvSpPr>
        <p:spPr>
          <a:xfrm>
            <a:off x="4556925" y="1283716"/>
            <a:ext cx="567144" cy="289034"/>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spcBef>
                <a:spcPct val="0"/>
              </a:spcBef>
            </a:pPr>
            <a:r>
              <a:rPr lang="es" sz="1200" b="0" i="0" u="none" dirty="0">
                <a:solidFill>
                  <a:schemeClr val="bg1"/>
                </a:solidFill>
                <a:latin typeface="+mj-lt"/>
                <a:ea typeface="+mj-ea"/>
                <a:cs typeface="+mj-cs"/>
              </a:rPr>
              <a:t>34 %</a:t>
            </a:r>
          </a:p>
        </p:txBody>
      </p:sp>
      <p:sp>
        <p:nvSpPr>
          <p:cNvPr id="404" name="TextBox 101"/>
          <p:cNvSpPr txBox="1"/>
          <p:nvPr/>
        </p:nvSpPr>
        <p:spPr>
          <a:xfrm>
            <a:off x="5276123" y="1265276"/>
            <a:ext cx="567146" cy="289034"/>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spcBef>
                <a:spcPct val="0"/>
              </a:spcBef>
            </a:pPr>
            <a:r>
              <a:rPr lang="es" sz="1200" b="0" i="0" u="none" dirty="0">
                <a:solidFill>
                  <a:schemeClr val="bg1"/>
                </a:solidFill>
                <a:latin typeface="+mj-lt"/>
                <a:ea typeface="+mj-ea"/>
                <a:cs typeface="+mj-cs"/>
              </a:rPr>
              <a:t>37 %</a:t>
            </a:r>
          </a:p>
        </p:txBody>
      </p:sp>
      <p:pic>
        <p:nvPicPr>
          <p:cNvPr id="405" name="Picture 10" descr="http://ninjaorderflowtrader.com/wp-content/uploads/2013/11/Video1.png"/>
          <p:cNvPicPr>
            <a:picLocks noChangeAspect="1" noChangeArrowheads="1"/>
          </p:cNvPicPr>
          <p:nvPr/>
        </p:nvPicPr>
        <p:blipFill>
          <a:blip r:embed="rId31" cstate="screen">
            <a:biLevel thresh="25000"/>
            <a:extLst>
              <a:ext uri="{28A0092B-C50C-407E-A947-70E740481C1C}">
                <a14:useLocalDpi xmlns:a14="http://schemas.microsoft.com/office/drawing/2010/main"/>
              </a:ext>
            </a:extLst>
          </a:blip>
          <a:srcRect/>
          <a:stretch>
            <a:fillRect/>
          </a:stretch>
        </p:blipFill>
        <p:spPr bwMode="auto">
          <a:xfrm>
            <a:off x="4047597" y="1799461"/>
            <a:ext cx="172678" cy="172678"/>
          </a:xfrm>
          <a:prstGeom prst="rect">
            <a:avLst/>
          </a:prstGeom>
          <a:noFill/>
          <a:extLst>
            <a:ext uri="{909E8E84-426E-40dd-AFC4-6F175D3DCCD1}">
              <a14:hiddenFill xmlns:a14="http://schemas.microsoft.com/office/drawing/2010/main">
                <a:solidFill>
                  <a:srgbClr val="FFFFFF"/>
                </a:solidFill>
              </a14:hiddenFill>
            </a:ext>
          </a:extLst>
        </p:spPr>
      </p:pic>
      <p:pic>
        <p:nvPicPr>
          <p:cNvPr id="406" name="Picture 12" descr="http://www.minnick.com/wp-content/uploads/2014/03/video.png"/>
          <p:cNvPicPr>
            <a:picLocks noChangeAspect="1" noChangeArrowheads="1"/>
          </p:cNvPicPr>
          <p:nvPr/>
        </p:nvPicPr>
        <p:blipFill>
          <a:blip r:embed="rId32"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058621" y="2016590"/>
            <a:ext cx="161653" cy="157756"/>
          </a:xfrm>
          <a:prstGeom prst="rect">
            <a:avLst/>
          </a:prstGeom>
          <a:noFill/>
          <a:extLst>
            <a:ext uri="{909E8E84-426E-40dd-AFC4-6F175D3DCCD1}">
              <a14:hiddenFill xmlns:a14="http://schemas.microsoft.com/office/drawing/2010/main">
                <a:solidFill>
                  <a:srgbClr val="FFFFFF"/>
                </a:solidFill>
              </a14:hiddenFill>
            </a:ext>
          </a:extLst>
        </p:spPr>
      </p:pic>
      <p:sp>
        <p:nvSpPr>
          <p:cNvPr id="407" name="TextBox 406"/>
          <p:cNvSpPr txBox="1"/>
          <p:nvPr/>
        </p:nvSpPr>
        <p:spPr>
          <a:xfrm>
            <a:off x="3604575" y="1777009"/>
            <a:ext cx="462850" cy="261610"/>
          </a:xfrm>
          <a:prstGeom prst="rect">
            <a:avLst/>
          </a:prstGeom>
          <a:noFill/>
        </p:spPr>
        <p:txBody>
          <a:bodyPr wrap="square" rtlCol="0">
            <a:spAutoFit/>
          </a:bodyPr>
          <a:lstStyle/>
          <a:p>
            <a:pPr algn="r" rtl="0"/>
            <a:r>
              <a:rPr lang="es" sz="550" b="0" i="0" u="none">
                <a:solidFill>
                  <a:schemeClr val="bg1"/>
                </a:solidFill>
                <a:latin typeface="+mj-lt"/>
              </a:rPr>
              <a:t>VÍDEO A LA CARTA</a:t>
            </a:r>
            <a:endParaRPr lang="es" sz="550" dirty="0">
              <a:solidFill>
                <a:schemeClr val="bg1"/>
              </a:solidFill>
              <a:latin typeface="+mj-lt"/>
            </a:endParaRPr>
          </a:p>
        </p:txBody>
      </p:sp>
      <p:sp>
        <p:nvSpPr>
          <p:cNvPr id="408" name="TextBox 121"/>
          <p:cNvSpPr txBox="1"/>
          <p:nvPr/>
        </p:nvSpPr>
        <p:spPr>
          <a:xfrm>
            <a:off x="4147118" y="1767337"/>
            <a:ext cx="903667"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b="0" i="0" u="none">
                <a:solidFill>
                  <a:schemeClr val="accent3"/>
                </a:solidFill>
                <a:latin typeface="+mj-lt"/>
                <a:ea typeface="+mj-ea"/>
                <a:cs typeface="+mj-cs"/>
              </a:rPr>
              <a:t>43 %</a:t>
            </a:r>
          </a:p>
        </p:txBody>
      </p:sp>
      <p:sp>
        <p:nvSpPr>
          <p:cNvPr id="409" name="TextBox 408"/>
          <p:cNvSpPr txBox="1"/>
          <p:nvPr/>
        </p:nvSpPr>
        <p:spPr>
          <a:xfrm>
            <a:off x="3473825" y="1980183"/>
            <a:ext cx="646458" cy="261610"/>
          </a:xfrm>
          <a:prstGeom prst="rect">
            <a:avLst/>
          </a:prstGeom>
          <a:noFill/>
        </p:spPr>
        <p:txBody>
          <a:bodyPr wrap="square" rtlCol="0">
            <a:spAutoFit/>
          </a:bodyPr>
          <a:lstStyle/>
          <a:p>
            <a:pPr algn="r" rtl="0"/>
            <a:r>
              <a:rPr lang="es" sz="550" b="0" i="0" u="none" dirty="0">
                <a:solidFill>
                  <a:schemeClr val="bg1"/>
                </a:solidFill>
                <a:latin typeface="+mj-lt"/>
              </a:rPr>
              <a:t>RETRANSMISIÓN EN VIVO</a:t>
            </a:r>
            <a:endParaRPr lang="es" sz="550" dirty="0">
              <a:solidFill>
                <a:schemeClr val="bg1"/>
              </a:solidFill>
              <a:latin typeface="+mj-lt"/>
            </a:endParaRPr>
          </a:p>
        </p:txBody>
      </p:sp>
      <p:sp>
        <p:nvSpPr>
          <p:cNvPr id="410" name="TextBox 121"/>
          <p:cNvSpPr txBox="1"/>
          <p:nvPr/>
        </p:nvSpPr>
        <p:spPr>
          <a:xfrm>
            <a:off x="4838910" y="1777611"/>
            <a:ext cx="437213"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1000" b="0" i="0" u="none">
                <a:solidFill>
                  <a:schemeClr val="accent3"/>
                </a:solidFill>
                <a:latin typeface="+mj-lt"/>
                <a:ea typeface="+mj-ea"/>
                <a:cs typeface="+mj-cs"/>
              </a:rPr>
              <a:t>15 %</a:t>
            </a:r>
          </a:p>
        </p:txBody>
      </p:sp>
      <p:sp>
        <p:nvSpPr>
          <p:cNvPr id="411" name="TextBox 121"/>
          <p:cNvSpPr txBox="1"/>
          <p:nvPr/>
        </p:nvSpPr>
        <p:spPr>
          <a:xfrm>
            <a:off x="4150595" y="1951495"/>
            <a:ext cx="551720"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1400" b="0" i="0" u="none">
                <a:solidFill>
                  <a:schemeClr val="accent6"/>
                </a:solidFill>
                <a:latin typeface="+mj-lt"/>
                <a:ea typeface="+mj-ea"/>
                <a:cs typeface="+mj-cs"/>
              </a:rPr>
              <a:t>89 %</a:t>
            </a:r>
          </a:p>
        </p:txBody>
      </p:sp>
      <p:sp>
        <p:nvSpPr>
          <p:cNvPr id="412" name="TextBox 121"/>
          <p:cNvSpPr txBox="1"/>
          <p:nvPr/>
        </p:nvSpPr>
        <p:spPr>
          <a:xfrm>
            <a:off x="4838910" y="1948018"/>
            <a:ext cx="468000"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1050" b="0" i="0" u="none">
                <a:solidFill>
                  <a:schemeClr val="accent6"/>
                </a:solidFill>
                <a:latin typeface="+mj-lt"/>
                <a:ea typeface="+mj-ea"/>
                <a:cs typeface="+mj-cs"/>
              </a:rPr>
              <a:t>19 %</a:t>
            </a:r>
          </a:p>
        </p:txBody>
      </p:sp>
      <p:sp>
        <p:nvSpPr>
          <p:cNvPr id="413" name="TextBox 121"/>
          <p:cNvSpPr txBox="1"/>
          <p:nvPr/>
        </p:nvSpPr>
        <p:spPr>
          <a:xfrm>
            <a:off x="5505416" y="1951495"/>
            <a:ext cx="468000"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900" b="0" i="0" u="none">
                <a:solidFill>
                  <a:schemeClr val="accent6"/>
                </a:solidFill>
                <a:latin typeface="+mj-lt"/>
                <a:ea typeface="+mj-ea"/>
                <a:cs typeface="+mj-cs"/>
              </a:rPr>
              <a:t>20 %</a:t>
            </a:r>
          </a:p>
        </p:txBody>
      </p:sp>
      <p:sp>
        <p:nvSpPr>
          <p:cNvPr id="414" name="TextBox 413"/>
          <p:cNvSpPr txBox="1"/>
          <p:nvPr/>
        </p:nvSpPr>
        <p:spPr>
          <a:xfrm>
            <a:off x="4151769" y="1720890"/>
            <a:ext cx="378630" cy="169277"/>
          </a:xfrm>
          <a:prstGeom prst="rect">
            <a:avLst/>
          </a:prstGeom>
          <a:noFill/>
        </p:spPr>
        <p:txBody>
          <a:bodyPr wrap="none" rtlCol="0">
            <a:spAutoFit/>
          </a:bodyPr>
          <a:lstStyle/>
          <a:p>
            <a:pPr algn="l" rtl="0"/>
            <a:r>
              <a:rPr lang="es" sz="500" b="0" i="0" u="none">
                <a:solidFill>
                  <a:schemeClr val="bg1"/>
                </a:solidFill>
              </a:rPr>
              <a:t>Para TV</a:t>
            </a:r>
            <a:endParaRPr lang="es" sz="500" dirty="0">
              <a:solidFill>
                <a:schemeClr val="bg1"/>
              </a:solidFill>
            </a:endParaRPr>
          </a:p>
        </p:txBody>
      </p:sp>
      <p:sp>
        <p:nvSpPr>
          <p:cNvPr id="415" name="TextBox 414"/>
          <p:cNvSpPr txBox="1"/>
          <p:nvPr/>
        </p:nvSpPr>
        <p:spPr>
          <a:xfrm>
            <a:off x="4853412" y="1721776"/>
            <a:ext cx="562975" cy="169277"/>
          </a:xfrm>
          <a:prstGeom prst="rect">
            <a:avLst/>
          </a:prstGeom>
          <a:noFill/>
        </p:spPr>
        <p:txBody>
          <a:bodyPr wrap="none" rtlCol="0">
            <a:spAutoFit/>
          </a:bodyPr>
          <a:lstStyle/>
          <a:p>
            <a:pPr algn="l" rtl="0"/>
            <a:r>
              <a:rPr lang="es" sz="500" b="0" i="0" u="none">
                <a:solidFill>
                  <a:schemeClr val="bg1"/>
                </a:solidFill>
              </a:rPr>
              <a:t>Para ordenadores</a:t>
            </a:r>
            <a:endParaRPr lang="es" sz="500" dirty="0">
              <a:solidFill>
                <a:schemeClr val="bg1"/>
              </a:solidFill>
            </a:endParaRPr>
          </a:p>
        </p:txBody>
      </p:sp>
      <p:sp>
        <p:nvSpPr>
          <p:cNvPr id="416" name="TextBox 415"/>
          <p:cNvSpPr txBox="1"/>
          <p:nvPr/>
        </p:nvSpPr>
        <p:spPr>
          <a:xfrm>
            <a:off x="5501400" y="1723477"/>
            <a:ext cx="516488" cy="169277"/>
          </a:xfrm>
          <a:prstGeom prst="rect">
            <a:avLst/>
          </a:prstGeom>
          <a:noFill/>
        </p:spPr>
        <p:txBody>
          <a:bodyPr wrap="none" rtlCol="0">
            <a:spAutoFit/>
          </a:bodyPr>
          <a:lstStyle/>
          <a:p>
            <a:pPr algn="l" rtl="0"/>
            <a:r>
              <a:rPr lang="es" sz="500" b="0" i="0" u="none">
                <a:solidFill>
                  <a:schemeClr val="bg1"/>
                </a:solidFill>
              </a:rPr>
              <a:t>Para móviles</a:t>
            </a:r>
            <a:endParaRPr lang="es" sz="500" dirty="0">
              <a:solidFill>
                <a:schemeClr val="bg1"/>
              </a:solidFill>
            </a:endParaRPr>
          </a:p>
        </p:txBody>
      </p:sp>
      <p:pic>
        <p:nvPicPr>
          <p:cNvPr id="417" name="Picture 12" descr="http://www.minnick.com/wp-content/uploads/2014/03/video.png"/>
          <p:cNvPicPr>
            <a:picLocks noChangeAspect="1" noChangeArrowheads="1"/>
          </p:cNvPicPr>
          <p:nvPr/>
        </p:nvPicPr>
        <p:blipFill>
          <a:blip r:embed="rId32"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737762" y="2016590"/>
            <a:ext cx="161653" cy="157756"/>
          </a:xfrm>
          <a:prstGeom prst="rect">
            <a:avLst/>
          </a:prstGeom>
          <a:noFill/>
          <a:extLst>
            <a:ext uri="{909E8E84-426E-40dd-AFC4-6F175D3DCCD1}">
              <a14:hiddenFill xmlns:a14="http://schemas.microsoft.com/office/drawing/2010/main">
                <a:solidFill>
                  <a:srgbClr val="FFFFFF"/>
                </a:solidFill>
              </a14:hiddenFill>
            </a:ext>
          </a:extLst>
        </p:spPr>
      </p:pic>
      <p:pic>
        <p:nvPicPr>
          <p:cNvPr id="418" name="Picture 12" descr="http://www.minnick.com/wp-content/uploads/2014/03/video.png"/>
          <p:cNvPicPr>
            <a:picLocks noChangeAspect="1" noChangeArrowheads="1"/>
          </p:cNvPicPr>
          <p:nvPr/>
        </p:nvPicPr>
        <p:blipFill>
          <a:blip r:embed="rId32"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5416902" y="2016590"/>
            <a:ext cx="161653" cy="157756"/>
          </a:xfrm>
          <a:prstGeom prst="rect">
            <a:avLst/>
          </a:prstGeom>
          <a:noFill/>
          <a:extLst>
            <a:ext uri="{909E8E84-426E-40dd-AFC4-6F175D3DCCD1}">
              <a14:hiddenFill xmlns:a14="http://schemas.microsoft.com/office/drawing/2010/main">
                <a:solidFill>
                  <a:srgbClr val="FFFFFF"/>
                </a:solidFill>
              </a14:hiddenFill>
            </a:ext>
          </a:extLst>
        </p:spPr>
      </p:pic>
      <p:pic>
        <p:nvPicPr>
          <p:cNvPr id="419" name="Picture 10" descr="http://ninjaorderflowtrader.com/wp-content/uploads/2013/11/Video1.png"/>
          <p:cNvPicPr>
            <a:picLocks noChangeAspect="1" noChangeArrowheads="1"/>
          </p:cNvPicPr>
          <p:nvPr/>
        </p:nvPicPr>
        <p:blipFill>
          <a:blip r:embed="rId31" cstate="screen">
            <a:biLevel thresh="25000"/>
            <a:extLst>
              <a:ext uri="{28A0092B-C50C-407E-A947-70E740481C1C}">
                <a14:useLocalDpi xmlns:a14="http://schemas.microsoft.com/office/drawing/2010/main"/>
              </a:ext>
            </a:extLst>
          </a:blip>
          <a:srcRect/>
          <a:stretch>
            <a:fillRect/>
          </a:stretch>
        </p:blipFill>
        <p:spPr bwMode="auto">
          <a:xfrm>
            <a:off x="4732249" y="1799461"/>
            <a:ext cx="172678" cy="172678"/>
          </a:xfrm>
          <a:prstGeom prst="rect">
            <a:avLst/>
          </a:prstGeom>
          <a:noFill/>
          <a:extLst>
            <a:ext uri="{909E8E84-426E-40dd-AFC4-6F175D3DCCD1}">
              <a14:hiddenFill xmlns:a14="http://schemas.microsoft.com/office/drawing/2010/main">
                <a:solidFill>
                  <a:srgbClr val="FFFFFF"/>
                </a:solidFill>
              </a14:hiddenFill>
            </a:ext>
          </a:extLst>
        </p:spPr>
      </p:pic>
      <p:pic>
        <p:nvPicPr>
          <p:cNvPr id="420" name="Picture 10" descr="http://ninjaorderflowtrader.com/wp-content/uploads/2013/11/Video1.png"/>
          <p:cNvPicPr>
            <a:picLocks noChangeAspect="1" noChangeArrowheads="1"/>
          </p:cNvPicPr>
          <p:nvPr/>
        </p:nvPicPr>
        <p:blipFill>
          <a:blip r:embed="rId31" cstate="screen">
            <a:biLevel thresh="25000"/>
            <a:extLst>
              <a:ext uri="{28A0092B-C50C-407E-A947-70E740481C1C}">
                <a14:useLocalDpi xmlns:a14="http://schemas.microsoft.com/office/drawing/2010/main"/>
              </a:ext>
            </a:extLst>
          </a:blip>
          <a:srcRect/>
          <a:stretch>
            <a:fillRect/>
          </a:stretch>
        </p:blipFill>
        <p:spPr bwMode="auto">
          <a:xfrm>
            <a:off x="5410534" y="1799461"/>
            <a:ext cx="172678" cy="172678"/>
          </a:xfrm>
          <a:prstGeom prst="rect">
            <a:avLst/>
          </a:prstGeom>
          <a:noFill/>
          <a:extLst>
            <a:ext uri="{909E8E84-426E-40dd-AFC4-6F175D3DCCD1}">
              <a14:hiddenFill xmlns:a14="http://schemas.microsoft.com/office/drawing/2010/main">
                <a:solidFill>
                  <a:srgbClr val="FFFFFF"/>
                </a:solidFill>
              </a14:hiddenFill>
            </a:ext>
          </a:extLst>
        </p:spPr>
      </p:pic>
      <p:sp>
        <p:nvSpPr>
          <p:cNvPr id="421" name="TextBox 121"/>
          <p:cNvSpPr txBox="1"/>
          <p:nvPr/>
        </p:nvSpPr>
        <p:spPr>
          <a:xfrm>
            <a:off x="5511018" y="1777611"/>
            <a:ext cx="437213" cy="283881"/>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spcBef>
                <a:spcPct val="0"/>
              </a:spcBef>
            </a:pPr>
            <a:r>
              <a:rPr lang="es" sz="900" b="0" i="0" u="none">
                <a:solidFill>
                  <a:schemeClr val="accent3"/>
                </a:solidFill>
                <a:latin typeface="+mj-lt"/>
                <a:ea typeface="+mj-ea"/>
                <a:cs typeface="+mj-cs"/>
              </a:rPr>
              <a:t>14 %</a:t>
            </a:r>
          </a:p>
        </p:txBody>
      </p:sp>
      <p:grpSp>
        <p:nvGrpSpPr>
          <p:cNvPr id="422" name="Group 421"/>
          <p:cNvGrpSpPr/>
          <p:nvPr/>
        </p:nvGrpSpPr>
        <p:grpSpPr>
          <a:xfrm>
            <a:off x="6254582" y="971836"/>
            <a:ext cx="1174311" cy="1285782"/>
            <a:chOff x="6254353" y="788612"/>
            <a:chExt cx="1362528" cy="1491866"/>
          </a:xfrm>
        </p:grpSpPr>
        <p:sp>
          <p:nvSpPr>
            <p:cNvPr id="423" name="Freeform 83"/>
            <p:cNvSpPr>
              <a:spLocks noEditPoints="1"/>
            </p:cNvSpPr>
            <p:nvPr/>
          </p:nvSpPr>
          <p:spPr bwMode="auto">
            <a:xfrm>
              <a:off x="6445395" y="1450957"/>
              <a:ext cx="252971" cy="733005"/>
            </a:xfrm>
            <a:custGeom>
              <a:avLst/>
              <a:gdLst>
                <a:gd name="T0" fmla="*/ 104 w 123"/>
                <a:gd name="T1" fmla="*/ 273 h 407"/>
                <a:gd name="T2" fmla="*/ 94 w 123"/>
                <a:gd name="T3" fmla="*/ 350 h 407"/>
                <a:gd name="T4" fmla="*/ 101 w 123"/>
                <a:gd name="T5" fmla="*/ 369 h 407"/>
                <a:gd name="T6" fmla="*/ 85 w 123"/>
                <a:gd name="T7" fmla="*/ 394 h 407"/>
                <a:gd name="T8" fmla="*/ 81 w 123"/>
                <a:gd name="T9" fmla="*/ 370 h 407"/>
                <a:gd name="T10" fmla="*/ 78 w 123"/>
                <a:gd name="T11" fmla="*/ 333 h 407"/>
                <a:gd name="T12" fmla="*/ 65 w 123"/>
                <a:gd name="T13" fmla="*/ 321 h 407"/>
                <a:gd name="T14" fmla="*/ 70 w 123"/>
                <a:gd name="T15" fmla="*/ 393 h 407"/>
                <a:gd name="T16" fmla="*/ 54 w 123"/>
                <a:gd name="T17" fmla="*/ 402 h 407"/>
                <a:gd name="T18" fmla="*/ 50 w 123"/>
                <a:gd name="T19" fmla="*/ 388 h 407"/>
                <a:gd name="T20" fmla="*/ 40 w 123"/>
                <a:gd name="T21" fmla="*/ 317 h 407"/>
                <a:gd name="T22" fmla="*/ 16 w 123"/>
                <a:gd name="T23" fmla="*/ 296 h 407"/>
                <a:gd name="T24" fmla="*/ 9 w 123"/>
                <a:gd name="T25" fmla="*/ 266 h 407"/>
                <a:gd name="T26" fmla="*/ 9 w 123"/>
                <a:gd name="T27" fmla="*/ 234 h 407"/>
                <a:gd name="T28" fmla="*/ 0 w 123"/>
                <a:gd name="T29" fmla="*/ 214 h 407"/>
                <a:gd name="T30" fmla="*/ 3 w 123"/>
                <a:gd name="T31" fmla="*/ 184 h 407"/>
                <a:gd name="T32" fmla="*/ 8 w 123"/>
                <a:gd name="T33" fmla="*/ 158 h 407"/>
                <a:gd name="T34" fmla="*/ 11 w 123"/>
                <a:gd name="T35" fmla="*/ 141 h 407"/>
                <a:gd name="T36" fmla="*/ 17 w 123"/>
                <a:gd name="T37" fmla="*/ 100 h 407"/>
                <a:gd name="T38" fmla="*/ 25 w 123"/>
                <a:gd name="T39" fmla="*/ 63 h 407"/>
                <a:gd name="T40" fmla="*/ 28 w 123"/>
                <a:gd name="T41" fmla="*/ 62 h 407"/>
                <a:gd name="T42" fmla="*/ 29 w 123"/>
                <a:gd name="T43" fmla="*/ 58 h 407"/>
                <a:gd name="T44" fmla="*/ 39 w 123"/>
                <a:gd name="T45" fmla="*/ 27 h 407"/>
                <a:gd name="T46" fmla="*/ 57 w 123"/>
                <a:gd name="T47" fmla="*/ 0 h 407"/>
                <a:gd name="T48" fmla="*/ 75 w 123"/>
                <a:gd name="T49" fmla="*/ 6 h 407"/>
                <a:gd name="T50" fmla="*/ 90 w 123"/>
                <a:gd name="T51" fmla="*/ 45 h 407"/>
                <a:gd name="T52" fmla="*/ 103 w 123"/>
                <a:gd name="T53" fmla="*/ 67 h 407"/>
                <a:gd name="T54" fmla="*/ 106 w 123"/>
                <a:gd name="T55" fmla="*/ 74 h 407"/>
                <a:gd name="T56" fmla="*/ 114 w 123"/>
                <a:gd name="T57" fmla="*/ 110 h 407"/>
                <a:gd name="T58" fmla="*/ 118 w 123"/>
                <a:gd name="T59" fmla="*/ 151 h 407"/>
                <a:gd name="T60" fmla="*/ 119 w 123"/>
                <a:gd name="T61" fmla="*/ 177 h 407"/>
                <a:gd name="T62" fmla="*/ 122 w 123"/>
                <a:gd name="T63" fmla="*/ 205 h 407"/>
                <a:gd name="T64" fmla="*/ 121 w 123"/>
                <a:gd name="T65" fmla="*/ 209 h 407"/>
                <a:gd name="T66" fmla="*/ 115 w 123"/>
                <a:gd name="T67" fmla="*/ 240 h 407"/>
                <a:gd name="T68" fmla="*/ 108 w 123"/>
                <a:gd name="T69" fmla="*/ 228 h 407"/>
                <a:gd name="T70" fmla="*/ 7 w 123"/>
                <a:gd name="T71" fmla="*/ 216 h 407"/>
                <a:gd name="T72" fmla="*/ 19 w 123"/>
                <a:gd name="T73" fmla="*/ 186 h 407"/>
                <a:gd name="T74" fmla="*/ 27 w 123"/>
                <a:gd name="T75" fmla="*/ 164 h 407"/>
                <a:gd name="T76" fmla="*/ 35 w 123"/>
                <a:gd name="T77" fmla="*/ 140 h 407"/>
                <a:gd name="T78" fmla="*/ 30 w 123"/>
                <a:gd name="T79" fmla="*/ 145 h 407"/>
                <a:gd name="T80" fmla="*/ 17 w 123"/>
                <a:gd name="T81" fmla="*/ 187 h 407"/>
                <a:gd name="T82" fmla="*/ 103 w 123"/>
                <a:gd name="T83" fmla="*/ 224 h 407"/>
                <a:gd name="T84" fmla="*/ 106 w 123"/>
                <a:gd name="T85" fmla="*/ 196 h 407"/>
                <a:gd name="T86" fmla="*/ 100 w 123"/>
                <a:gd name="T87" fmla="*/ 165 h 407"/>
                <a:gd name="T88" fmla="*/ 96 w 123"/>
                <a:gd name="T89" fmla="*/ 134 h 407"/>
                <a:gd name="T90" fmla="*/ 91 w 123"/>
                <a:gd name="T91" fmla="*/ 145 h 407"/>
                <a:gd name="T92" fmla="*/ 97 w 123"/>
                <a:gd name="T93" fmla="*/ 163 h 407"/>
                <a:gd name="T94" fmla="*/ 102 w 123"/>
                <a:gd name="T95" fmla="*/ 209 h 407"/>
                <a:gd name="T96" fmla="*/ 38 w 123"/>
                <a:gd name="T97" fmla="*/ 59 h 407"/>
                <a:gd name="T98" fmla="*/ 97 w 123"/>
                <a:gd name="T99" fmla="*/ 58 h 407"/>
                <a:gd name="T100" fmla="*/ 93 w 123"/>
                <a:gd name="T101" fmla="*/ 53 h 407"/>
                <a:gd name="T102" fmla="*/ 94 w 123"/>
                <a:gd name="T103" fmla="*/ 56 h 407"/>
                <a:gd name="T104" fmla="*/ 98 w 123"/>
                <a:gd name="T105" fmla="*/ 62 h 407"/>
                <a:gd name="T106" fmla="*/ 94 w 123"/>
                <a:gd name="T107" fmla="*/ 59 h 407"/>
                <a:gd name="T108" fmla="*/ 92 w 123"/>
                <a:gd name="T109" fmla="*/ 53 h 407"/>
                <a:gd name="T110" fmla="*/ 91 w 123"/>
                <a:gd name="T111"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
            </a:p>
          </p:txBody>
        </p:sp>
        <p:sp>
          <p:nvSpPr>
            <p:cNvPr id="424" name="Freeform 112"/>
            <p:cNvSpPr>
              <a:spLocks noEditPoints="1"/>
            </p:cNvSpPr>
            <p:nvPr/>
          </p:nvSpPr>
          <p:spPr bwMode="auto">
            <a:xfrm>
              <a:off x="6870378" y="1111641"/>
              <a:ext cx="474064" cy="1069547"/>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
            </a:p>
          </p:txBody>
        </p:sp>
        <p:sp>
          <p:nvSpPr>
            <p:cNvPr id="425" name="TextBox 424"/>
            <p:cNvSpPr txBox="1"/>
            <p:nvPr/>
          </p:nvSpPr>
          <p:spPr>
            <a:xfrm>
              <a:off x="6982272" y="788612"/>
              <a:ext cx="634609" cy="392817"/>
            </a:xfrm>
            <a:prstGeom prst="rect">
              <a:avLst/>
            </a:prstGeom>
            <a:noFill/>
          </p:spPr>
          <p:txBody>
            <a:bodyPr wrap="none" rtlCol="0">
              <a:spAutoFit/>
            </a:bodyPr>
            <a:lstStyle/>
            <a:p>
              <a:pPr algn="l" rtl="0"/>
              <a:r>
                <a:rPr lang="es" sz="1600" b="0" i="0" u="none">
                  <a:solidFill>
                    <a:schemeClr val="bg1"/>
                  </a:solidFill>
                  <a:latin typeface="Impact"/>
                  <a:cs typeface="Impact"/>
                </a:rPr>
                <a:t>63 %</a:t>
              </a:r>
              <a:endParaRPr lang="es" sz="1600" dirty="0">
                <a:solidFill>
                  <a:schemeClr val="bg1"/>
                </a:solidFill>
                <a:latin typeface="Impact"/>
                <a:cs typeface="Impact"/>
              </a:endParaRPr>
            </a:p>
          </p:txBody>
        </p:sp>
        <p:sp>
          <p:nvSpPr>
            <p:cNvPr id="426" name="TextBox 425"/>
            <p:cNvSpPr txBox="1"/>
            <p:nvPr/>
          </p:nvSpPr>
          <p:spPr>
            <a:xfrm>
              <a:off x="6254353" y="1205448"/>
              <a:ext cx="478374" cy="303541"/>
            </a:xfrm>
            <a:prstGeom prst="rect">
              <a:avLst/>
            </a:prstGeom>
            <a:noFill/>
          </p:spPr>
          <p:txBody>
            <a:bodyPr wrap="none" rtlCol="0">
              <a:spAutoFit/>
            </a:bodyPr>
            <a:lstStyle/>
            <a:p>
              <a:pPr algn="l" rtl="0"/>
              <a:r>
                <a:rPr lang="es" sz="1100" b="0" i="0" u="none">
                  <a:solidFill>
                    <a:schemeClr val="bg1"/>
                  </a:solidFill>
                  <a:latin typeface="Impact"/>
                  <a:cs typeface="Impact"/>
                </a:rPr>
                <a:t>37 %</a:t>
              </a:r>
              <a:endParaRPr lang="es" sz="1100" dirty="0">
                <a:solidFill>
                  <a:schemeClr val="bg1"/>
                </a:solidFill>
                <a:latin typeface="Impact"/>
                <a:cs typeface="Impact"/>
              </a:endParaRPr>
            </a:p>
          </p:txBody>
        </p:sp>
        <p:grpSp>
          <p:nvGrpSpPr>
            <p:cNvPr id="427" name="Group 426"/>
            <p:cNvGrpSpPr/>
            <p:nvPr/>
          </p:nvGrpSpPr>
          <p:grpSpPr>
            <a:xfrm>
              <a:off x="6255992" y="1159768"/>
              <a:ext cx="699540" cy="1120710"/>
              <a:chOff x="227195" y="2552963"/>
              <a:chExt cx="649514" cy="1111117"/>
            </a:xfrm>
          </p:grpSpPr>
          <p:sp>
            <p:nvSpPr>
              <p:cNvPr id="428" name="TextBox 122"/>
              <p:cNvSpPr txBox="1"/>
              <p:nvPr/>
            </p:nvSpPr>
            <p:spPr>
              <a:xfrm rot="16200000">
                <a:off x="241525" y="3016687"/>
                <a:ext cx="1098908" cy="171460"/>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r>
                  <a:rPr lang="es" sz="600" b="0" i="0" u="none">
                    <a:solidFill>
                      <a:schemeClr val="bg1"/>
                    </a:solidFill>
                  </a:rPr>
                  <a:t>HOMBRES</a:t>
                </a:r>
                <a:endParaRPr lang="es" sz="600" dirty="0">
                  <a:solidFill>
                    <a:schemeClr val="bg1"/>
                  </a:solidFill>
                </a:endParaRPr>
              </a:p>
            </p:txBody>
          </p:sp>
          <p:sp>
            <p:nvSpPr>
              <p:cNvPr id="429" name="TextBox 123"/>
              <p:cNvSpPr txBox="1"/>
              <p:nvPr/>
            </p:nvSpPr>
            <p:spPr>
              <a:xfrm rot="16200000">
                <a:off x="-236529" y="3028896"/>
                <a:ext cx="1098908" cy="171460"/>
              </a:xfrm>
              <a:prstGeom prst="rect">
                <a:avLst/>
              </a:prstGeom>
              <a:noFill/>
            </p:spPr>
            <p:txBody>
              <a:bodyPr wrap="square" rtlCol="0">
                <a:sp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r>
                  <a:rPr lang="es" sz="600" b="0" i="0" u="none">
                    <a:solidFill>
                      <a:schemeClr val="bg1"/>
                    </a:solidFill>
                  </a:rPr>
                  <a:t>MUJERES</a:t>
                </a:r>
                <a:endParaRPr lang="es" sz="600" dirty="0">
                  <a:solidFill>
                    <a:schemeClr val="bg1"/>
                  </a:solidFill>
                </a:endParaRPr>
              </a:p>
            </p:txBody>
          </p:sp>
        </p:grpSp>
      </p:grpSp>
      <p:graphicFrame>
        <p:nvGraphicFramePr>
          <p:cNvPr id="430" name="Chart 429"/>
          <p:cNvGraphicFramePr/>
          <p:nvPr>
            <p:extLst>
              <p:ext uri="{D42A27DB-BD31-4B8C-83A1-F6EECF244321}">
                <p14:modId xmlns:p14="http://schemas.microsoft.com/office/powerpoint/2010/main" val="1520069739"/>
              </p:ext>
            </p:extLst>
          </p:nvPr>
        </p:nvGraphicFramePr>
        <p:xfrm>
          <a:off x="7380441" y="963576"/>
          <a:ext cx="1620000" cy="1296558"/>
        </p:xfrm>
        <a:graphic>
          <a:graphicData uri="http://schemas.openxmlformats.org/drawingml/2006/chart">
            <c:chart xmlns:c="http://schemas.openxmlformats.org/drawingml/2006/chart" xmlns:r="http://schemas.openxmlformats.org/officeDocument/2006/relationships" r:id="rId33"/>
          </a:graphicData>
        </a:graphic>
      </p:graphicFrame>
      <p:grpSp>
        <p:nvGrpSpPr>
          <p:cNvPr id="431" name="Group 430"/>
          <p:cNvGrpSpPr/>
          <p:nvPr/>
        </p:nvGrpSpPr>
        <p:grpSpPr>
          <a:xfrm>
            <a:off x="327044" y="2427753"/>
            <a:ext cx="360253" cy="360253"/>
            <a:chOff x="2647503" y="1402831"/>
            <a:chExt cx="567407" cy="567407"/>
          </a:xfrm>
        </p:grpSpPr>
        <p:sp>
          <p:nvSpPr>
            <p:cNvPr id="432" name="Oval 431"/>
            <p:cNvSpPr>
              <a:spLocks noChangeAspect="1"/>
            </p:cNvSpPr>
            <p:nvPr/>
          </p:nvSpPr>
          <p:spPr>
            <a:xfrm>
              <a:off x="2647503" y="1402831"/>
              <a:ext cx="567407" cy="567407"/>
            </a:xfrm>
            <a:prstGeom prst="ellipse">
              <a:avLst/>
            </a:prstGeom>
            <a:solidFill>
              <a:schemeClr val="tx1"/>
            </a:solidFill>
            <a:ln w="19050">
              <a:solidFill>
                <a:schemeClr val="accent6"/>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33" name="Picture 432" descr="facebook loog.emf"/>
            <p:cNvPicPr>
              <a:picLocks noChangeAspect="1"/>
            </p:cNvPicPr>
            <p:nvPr/>
          </p:nvPicPr>
          <p:blipFill>
            <a:blip r:embed="rId24" cstate="email">
              <a:extLst>
                <a:ext uri="{28A0092B-C50C-407E-A947-70E740481C1C}">
                  <a14:useLocalDpi xmlns:a14="http://schemas.microsoft.com/office/drawing/2010/main"/>
                </a:ext>
              </a:extLst>
            </a:blip>
            <a:stretch>
              <a:fillRect/>
            </a:stretch>
          </p:blipFill>
          <p:spPr>
            <a:xfrm>
              <a:off x="2850599" y="1485130"/>
              <a:ext cx="193180" cy="402808"/>
            </a:xfrm>
            <a:prstGeom prst="rect">
              <a:avLst/>
            </a:prstGeom>
          </p:spPr>
        </p:pic>
      </p:grpSp>
      <p:grpSp>
        <p:nvGrpSpPr>
          <p:cNvPr id="434" name="Group 433"/>
          <p:cNvGrpSpPr/>
          <p:nvPr/>
        </p:nvGrpSpPr>
        <p:grpSpPr>
          <a:xfrm>
            <a:off x="837961" y="2427753"/>
            <a:ext cx="360253" cy="360253"/>
            <a:chOff x="3282986" y="1402831"/>
            <a:chExt cx="567407" cy="567407"/>
          </a:xfrm>
        </p:grpSpPr>
        <p:sp>
          <p:nvSpPr>
            <p:cNvPr id="460" name="Oval 459"/>
            <p:cNvSpPr>
              <a:spLocks noChangeAspect="1"/>
            </p:cNvSpPr>
            <p:nvPr/>
          </p:nvSpPr>
          <p:spPr>
            <a:xfrm>
              <a:off x="3282986" y="1402831"/>
              <a:ext cx="567407" cy="567407"/>
            </a:xfrm>
            <a:prstGeom prst="ellipse">
              <a:avLst/>
            </a:prstGeom>
            <a:solidFill>
              <a:schemeClr val="tx1"/>
            </a:solidFill>
            <a:ln w="19050">
              <a:solidFill>
                <a:schemeClr val="accent2"/>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61" name="Picture 460" descr="twitter logo.emf"/>
            <p:cNvPicPr>
              <a:picLocks noChangeAspect="1"/>
            </p:cNvPicPr>
            <p:nvPr/>
          </p:nvPicPr>
          <p:blipFill>
            <a:blip r:embed="rId23" cstate="email">
              <a:extLst>
                <a:ext uri="{28A0092B-C50C-407E-A947-70E740481C1C}">
                  <a14:useLocalDpi xmlns:a14="http://schemas.microsoft.com/office/drawing/2010/main"/>
                </a:ext>
              </a:extLst>
            </a:blip>
            <a:stretch>
              <a:fillRect/>
            </a:stretch>
          </p:blipFill>
          <p:spPr>
            <a:xfrm>
              <a:off x="3405696" y="1559036"/>
              <a:ext cx="362080" cy="254996"/>
            </a:xfrm>
            <a:prstGeom prst="rect">
              <a:avLst/>
            </a:prstGeom>
          </p:spPr>
        </p:pic>
      </p:grpSp>
      <p:grpSp>
        <p:nvGrpSpPr>
          <p:cNvPr id="462" name="Group 461"/>
          <p:cNvGrpSpPr/>
          <p:nvPr/>
        </p:nvGrpSpPr>
        <p:grpSpPr>
          <a:xfrm>
            <a:off x="1859795" y="2427753"/>
            <a:ext cx="360253" cy="360253"/>
            <a:chOff x="4553951" y="1402831"/>
            <a:chExt cx="567407" cy="567407"/>
          </a:xfrm>
        </p:grpSpPr>
        <p:sp>
          <p:nvSpPr>
            <p:cNvPr id="463" name="Oval 462"/>
            <p:cNvSpPr>
              <a:spLocks noChangeAspect="1"/>
            </p:cNvSpPr>
            <p:nvPr/>
          </p:nvSpPr>
          <p:spPr>
            <a:xfrm>
              <a:off x="4553951" y="1402831"/>
              <a:ext cx="567407" cy="567407"/>
            </a:xfrm>
            <a:prstGeom prst="ellipse">
              <a:avLst/>
            </a:prstGeom>
            <a:solidFill>
              <a:schemeClr val="tx1"/>
            </a:solidFill>
            <a:ln w="19050">
              <a:solidFill>
                <a:schemeClr val="accent3"/>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64" name="Picture 8" descr="http://www.iconsdb.com/icons/download/black/instagram-512.gif"/>
            <p:cNvPicPr>
              <a:picLocks noChangeAspect="1" noChangeArrowheads="1"/>
            </p:cNvPicPr>
            <p:nvPr/>
          </p:nvPicPr>
          <p:blipFill>
            <a:blip r:embed="rId34" cstate="screen">
              <a:lum bright="70000" contrast="-70000"/>
              <a:extLst>
                <a:ext uri="{BEBA8EAE-BF5A-486C-A8C5-ECC9F3942E4B}">
                  <a14:imgProps xmlns:a14="http://schemas.microsoft.com/office/drawing/2010/main">
                    <a14:imgLayer r:embed="rId35">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4671443" y="1521722"/>
              <a:ext cx="353687" cy="35368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65" name="Group 464"/>
          <p:cNvGrpSpPr/>
          <p:nvPr/>
        </p:nvGrpSpPr>
        <p:grpSpPr>
          <a:xfrm>
            <a:off x="2370712" y="2427753"/>
            <a:ext cx="360253" cy="360253"/>
            <a:chOff x="5189433" y="1402831"/>
            <a:chExt cx="567407" cy="567407"/>
          </a:xfrm>
        </p:grpSpPr>
        <p:sp>
          <p:nvSpPr>
            <p:cNvPr id="466" name="Oval 465"/>
            <p:cNvSpPr>
              <a:spLocks noChangeAspect="1"/>
            </p:cNvSpPr>
            <p:nvPr/>
          </p:nvSpPr>
          <p:spPr>
            <a:xfrm>
              <a:off x="5189433" y="1402831"/>
              <a:ext cx="567407" cy="567407"/>
            </a:xfrm>
            <a:prstGeom prst="ellipse">
              <a:avLst/>
            </a:prstGeom>
            <a:solidFill>
              <a:schemeClr val="tx1"/>
            </a:solidFill>
            <a:ln w="19050">
              <a:solidFill>
                <a:schemeClr val="accent5"/>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67" name="Picture 10" descr="http://www.authormedia.com/wp-content/uploads/2013/04/pinterest_badge_red.png"/>
            <p:cNvPicPr>
              <a:picLocks noChangeAspect="1" noChangeArrowheads="1"/>
            </p:cNvPicPr>
            <p:nvPr/>
          </p:nvPicPr>
          <p:blipFill>
            <a:blip r:embed="rId36" cstate="screen">
              <a:biLevel thresh="25000"/>
              <a:extLst>
                <a:ext uri="{28A0092B-C50C-407E-A947-70E740481C1C}">
                  <a14:useLocalDpi xmlns:a14="http://schemas.microsoft.com/office/drawing/2010/main"/>
                </a:ext>
              </a:extLst>
            </a:blip>
            <a:srcRect/>
            <a:stretch>
              <a:fillRect/>
            </a:stretch>
          </p:blipFill>
          <p:spPr bwMode="auto">
            <a:xfrm>
              <a:off x="5295099" y="1499262"/>
              <a:ext cx="377339" cy="37733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68" name="Group 467"/>
          <p:cNvGrpSpPr/>
          <p:nvPr/>
        </p:nvGrpSpPr>
        <p:grpSpPr>
          <a:xfrm>
            <a:off x="2881628" y="2427753"/>
            <a:ext cx="360253" cy="360253"/>
            <a:chOff x="5824914" y="1402831"/>
            <a:chExt cx="567407" cy="567407"/>
          </a:xfrm>
        </p:grpSpPr>
        <p:sp>
          <p:nvSpPr>
            <p:cNvPr id="469" name="Oval 468"/>
            <p:cNvSpPr>
              <a:spLocks noChangeAspect="1"/>
            </p:cNvSpPr>
            <p:nvPr/>
          </p:nvSpPr>
          <p:spPr>
            <a:xfrm>
              <a:off x="5824914" y="1402831"/>
              <a:ext cx="567407" cy="567407"/>
            </a:xfrm>
            <a:prstGeom prst="ellipse">
              <a:avLst/>
            </a:prstGeom>
            <a:solidFill>
              <a:schemeClr val="tx1"/>
            </a:solidFill>
            <a:ln w="19050">
              <a:solidFill>
                <a:schemeClr val="accent4"/>
              </a:solidFill>
            </a:ln>
          </p:spPr>
          <p:txBody>
            <a:bodyPr wrap="none" lIns="18000" rIns="18000" rtlCol="0" anchor="ctr">
              <a:noAutofit/>
            </a:bodyPr>
            <a:lstStyle/>
            <a:p>
              <a:pPr marL="0" algn="ctr" rtl="0"/>
              <a:endParaRPr lang="es" sz="900" b="1" kern="0" cap="all" dirty="0">
                <a:solidFill>
                  <a:schemeClr val="bg1"/>
                </a:solidFill>
              </a:endParaRPr>
            </a:p>
          </p:txBody>
        </p:sp>
        <p:pic>
          <p:nvPicPr>
            <p:cNvPr id="470" name="Picture 28" descr="https://vine.co/static/images/vine_glyph_2x.png"/>
            <p:cNvPicPr>
              <a:picLocks noChangeAspect="1" noChangeArrowheads="1"/>
            </p:cNvPicPr>
            <p:nvPr/>
          </p:nvPicPr>
          <p:blipFill>
            <a:blip r:embed="rId37" cstate="screen">
              <a:biLevel thresh="25000"/>
              <a:extLst>
                <a:ext uri="{28A0092B-C50C-407E-A947-70E740481C1C}">
                  <a14:useLocalDpi xmlns:a14="http://schemas.microsoft.com/office/drawing/2010/main"/>
                </a:ext>
              </a:extLst>
            </a:blip>
            <a:srcRect/>
            <a:stretch>
              <a:fillRect/>
            </a:stretch>
          </p:blipFill>
          <p:spPr bwMode="auto">
            <a:xfrm>
              <a:off x="5952400" y="1543842"/>
              <a:ext cx="312433" cy="2853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71" name="Group 470"/>
          <p:cNvGrpSpPr/>
          <p:nvPr/>
        </p:nvGrpSpPr>
        <p:grpSpPr>
          <a:xfrm>
            <a:off x="1348878" y="2427753"/>
            <a:ext cx="360253" cy="360253"/>
            <a:chOff x="3918468" y="1402831"/>
            <a:chExt cx="567407" cy="567407"/>
          </a:xfrm>
        </p:grpSpPr>
        <p:sp>
          <p:nvSpPr>
            <p:cNvPr id="472" name="Oval 471"/>
            <p:cNvSpPr>
              <a:spLocks noChangeAspect="1"/>
            </p:cNvSpPr>
            <p:nvPr/>
          </p:nvSpPr>
          <p:spPr>
            <a:xfrm>
              <a:off x="3918468" y="1402831"/>
              <a:ext cx="567407" cy="567407"/>
            </a:xfrm>
            <a:prstGeom prst="ellipse">
              <a:avLst/>
            </a:prstGeom>
            <a:solidFill>
              <a:schemeClr val="tx1"/>
            </a:solidFill>
            <a:ln w="19050">
              <a:solidFill>
                <a:schemeClr val="accent1"/>
              </a:solidFill>
            </a:ln>
          </p:spPr>
          <p:txBody>
            <a:bodyPr wrap="none" lIns="18000" rIns="18000" rtlCol="0" anchor="ctr">
              <a:noAutofit/>
            </a:bodyPr>
            <a:lstStyle/>
            <a:p>
              <a:pPr marL="0" algn="ctr" rtl="0"/>
              <a:endParaRPr lang="es" sz="900" b="1" kern="0" cap="all" dirty="0">
                <a:solidFill>
                  <a:schemeClr val="bg1"/>
                </a:solidFill>
              </a:endParaRPr>
            </a:p>
          </p:txBody>
        </p:sp>
        <p:sp>
          <p:nvSpPr>
            <p:cNvPr id="475" name="Flowchart: Extract 474"/>
            <p:cNvSpPr/>
            <p:nvPr/>
          </p:nvSpPr>
          <p:spPr>
            <a:xfrm rot="5400000">
              <a:off x="4098281" y="1564923"/>
              <a:ext cx="318704" cy="243311"/>
            </a:xfrm>
            <a:prstGeom prst="flowChartExtract">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rtl="0"/>
              <a:endParaRPr lang="es" sz="900" b="1" kern="0" cap="all" dirty="0">
                <a:solidFill>
                  <a:schemeClr val="bg1"/>
                </a:solidFill>
              </a:endParaRPr>
            </a:p>
          </p:txBody>
        </p:sp>
      </p:grpSp>
      <p:sp>
        <p:nvSpPr>
          <p:cNvPr id="476" name="TextBox 475"/>
          <p:cNvSpPr txBox="1"/>
          <p:nvPr/>
        </p:nvSpPr>
        <p:spPr>
          <a:xfrm>
            <a:off x="201943" y="2788015"/>
            <a:ext cx="679637" cy="337209"/>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1800" b="0" i="0" u="none">
                <a:solidFill>
                  <a:schemeClr val="bg1"/>
                </a:solidFill>
                <a:latin typeface="+mj-lt"/>
                <a:ea typeface="+mj-ea"/>
                <a:cs typeface="+mj-cs"/>
              </a:rPr>
              <a:t>64 %</a:t>
            </a:r>
            <a:endParaRPr lang="es" sz="1000" dirty="0" smtClean="0">
              <a:solidFill>
                <a:schemeClr val="bg1"/>
              </a:solidFill>
              <a:latin typeface="+mj-lt"/>
              <a:ea typeface="+mj-ea"/>
              <a:cs typeface="+mj-cs"/>
            </a:endParaRPr>
          </a:p>
        </p:txBody>
      </p:sp>
      <p:sp>
        <p:nvSpPr>
          <p:cNvPr id="477" name="TextBox 476"/>
          <p:cNvSpPr txBox="1"/>
          <p:nvPr/>
        </p:nvSpPr>
        <p:spPr>
          <a:xfrm>
            <a:off x="747874" y="2788015"/>
            <a:ext cx="570434" cy="337209"/>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1200" b="0" i="0" u="none">
                <a:solidFill>
                  <a:schemeClr val="bg1"/>
                </a:solidFill>
                <a:latin typeface="+mj-lt"/>
                <a:ea typeface="+mj-ea"/>
                <a:cs typeface="+mj-cs"/>
              </a:rPr>
              <a:t>44 %</a:t>
            </a:r>
            <a:endParaRPr lang="es" sz="700" dirty="0" smtClean="0">
              <a:solidFill>
                <a:schemeClr val="bg1"/>
              </a:solidFill>
              <a:latin typeface="+mj-lt"/>
              <a:ea typeface="+mj-ea"/>
              <a:cs typeface="+mj-cs"/>
            </a:endParaRPr>
          </a:p>
        </p:txBody>
      </p:sp>
      <p:sp>
        <p:nvSpPr>
          <p:cNvPr id="478" name="TextBox 477"/>
          <p:cNvSpPr txBox="1"/>
          <p:nvPr/>
        </p:nvSpPr>
        <p:spPr>
          <a:xfrm>
            <a:off x="1259514" y="2788015"/>
            <a:ext cx="570434" cy="337209"/>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1400" b="0" i="0" u="none">
                <a:solidFill>
                  <a:schemeClr val="bg1"/>
                </a:solidFill>
                <a:latin typeface="+mj-lt"/>
                <a:ea typeface="+mj-ea"/>
                <a:cs typeface="+mj-cs"/>
              </a:rPr>
              <a:t>54 %</a:t>
            </a:r>
            <a:endParaRPr lang="es" sz="800" dirty="0" smtClean="0">
              <a:solidFill>
                <a:schemeClr val="bg1"/>
              </a:solidFill>
              <a:latin typeface="+mj-lt"/>
              <a:ea typeface="+mj-ea"/>
              <a:cs typeface="+mj-cs"/>
            </a:endParaRPr>
          </a:p>
        </p:txBody>
      </p:sp>
      <p:sp>
        <p:nvSpPr>
          <p:cNvPr id="493" name="TextBox 492"/>
          <p:cNvSpPr txBox="1"/>
          <p:nvPr/>
        </p:nvSpPr>
        <p:spPr>
          <a:xfrm>
            <a:off x="1771154" y="2788015"/>
            <a:ext cx="570434" cy="337209"/>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b="0" i="0" u="none">
                <a:solidFill>
                  <a:schemeClr val="bg1"/>
                </a:solidFill>
                <a:latin typeface="+mj-lt"/>
                <a:ea typeface="+mj-ea"/>
                <a:cs typeface="+mj-cs"/>
              </a:rPr>
              <a:t>34 %</a:t>
            </a:r>
            <a:endParaRPr lang="es" sz="600" dirty="0" smtClean="0">
              <a:solidFill>
                <a:schemeClr val="bg1"/>
              </a:solidFill>
              <a:latin typeface="+mj-lt"/>
              <a:ea typeface="+mj-ea"/>
              <a:cs typeface="+mj-cs"/>
            </a:endParaRPr>
          </a:p>
        </p:txBody>
      </p:sp>
      <p:sp>
        <p:nvSpPr>
          <p:cNvPr id="494" name="TextBox 493"/>
          <p:cNvSpPr txBox="1"/>
          <p:nvPr/>
        </p:nvSpPr>
        <p:spPr>
          <a:xfrm>
            <a:off x="2282794" y="2788015"/>
            <a:ext cx="570434" cy="337209"/>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b="0" i="0" u="none">
                <a:solidFill>
                  <a:schemeClr val="bg1"/>
                </a:solidFill>
                <a:latin typeface="+mj-lt"/>
                <a:ea typeface="+mj-ea"/>
                <a:cs typeface="+mj-cs"/>
              </a:rPr>
              <a:t>32 %</a:t>
            </a:r>
            <a:endParaRPr lang="es" sz="600" dirty="0" smtClean="0">
              <a:solidFill>
                <a:schemeClr val="bg1"/>
              </a:solidFill>
              <a:latin typeface="+mj-lt"/>
              <a:ea typeface="+mj-ea"/>
              <a:cs typeface="+mj-cs"/>
            </a:endParaRPr>
          </a:p>
        </p:txBody>
      </p:sp>
      <p:sp>
        <p:nvSpPr>
          <p:cNvPr id="496" name="TextBox 495"/>
          <p:cNvSpPr txBox="1"/>
          <p:nvPr/>
        </p:nvSpPr>
        <p:spPr>
          <a:xfrm>
            <a:off x="2794432" y="2788015"/>
            <a:ext cx="570434" cy="337209"/>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rtl="0">
              <a:lnSpc>
                <a:spcPct val="80000"/>
              </a:lnSpc>
              <a:spcBef>
                <a:spcPct val="0"/>
              </a:spcBef>
            </a:pPr>
            <a:r>
              <a:rPr lang="es" sz="1050" b="0" i="0" u="none">
                <a:solidFill>
                  <a:schemeClr val="bg1"/>
                </a:solidFill>
                <a:latin typeface="+mj-lt"/>
                <a:ea typeface="+mj-ea"/>
                <a:cs typeface="+mj-cs"/>
              </a:rPr>
              <a:t>26 %</a:t>
            </a:r>
            <a:endParaRPr lang="es" sz="500" dirty="0" smtClean="0">
              <a:solidFill>
                <a:schemeClr val="bg1"/>
              </a:solidFill>
              <a:latin typeface="+mj-lt"/>
              <a:ea typeface="+mj-ea"/>
              <a:cs typeface="+mj-cs"/>
            </a:endParaRPr>
          </a:p>
        </p:txBody>
      </p:sp>
      <p:sp>
        <p:nvSpPr>
          <p:cNvPr id="497" name="Rounded Rectangular Callout 496"/>
          <p:cNvSpPr/>
          <p:nvPr/>
        </p:nvSpPr>
        <p:spPr>
          <a:xfrm>
            <a:off x="3497331" y="2434673"/>
            <a:ext cx="1101620" cy="515131"/>
          </a:xfrm>
          <a:prstGeom prst="wedgeRoundRectCallout">
            <a:avLst>
              <a:gd name="adj1" fmla="val -61171"/>
              <a:gd name="adj2" fmla="val 26998"/>
              <a:gd name="adj3" fmla="val 16667"/>
            </a:avLst>
          </a:prstGeom>
          <a:solidFill>
            <a:schemeClr val="bg1"/>
          </a:solidFill>
        </p:spPr>
        <p:txBody>
          <a:bodyPr wrap="none" lIns="18000" rIns="18000" rtlCol="0" anchor="ctr">
            <a:noAutofit/>
          </a:bodyPr>
          <a:lstStyle/>
          <a:p>
            <a:pPr lvl="0" algn="l" rtl="0">
              <a:lnSpc>
                <a:spcPct val="80000"/>
              </a:lnSpc>
              <a:spcBef>
                <a:spcPct val="0"/>
              </a:spcBef>
            </a:pPr>
            <a:r>
              <a:rPr lang="es" sz="2000" b="0" i="0" u="none" dirty="0">
                <a:solidFill>
                  <a:srgbClr val="F72CAC"/>
                </a:solidFill>
                <a:latin typeface="Impact"/>
              </a:rPr>
              <a:t>52 %</a:t>
            </a:r>
            <a:endParaRPr lang="es" sz="1050" dirty="0">
              <a:solidFill>
                <a:srgbClr val="F72CAC"/>
              </a:solidFill>
              <a:latin typeface="Impact"/>
            </a:endParaRPr>
          </a:p>
          <a:p>
            <a:pPr lvl="0" algn="l" rtl="0">
              <a:lnSpc>
                <a:spcPct val="80000"/>
              </a:lnSpc>
              <a:spcBef>
                <a:spcPct val="0"/>
              </a:spcBef>
            </a:pPr>
            <a:r>
              <a:rPr lang="es" sz="700" b="0" i="0" u="none" dirty="0">
                <a:solidFill>
                  <a:srgbClr val="262626"/>
                </a:solidFill>
                <a:cs typeface="Arial"/>
              </a:rPr>
              <a:t>Publicará un comentario</a:t>
            </a:r>
          </a:p>
        </p:txBody>
      </p:sp>
      <p:graphicFrame>
        <p:nvGraphicFramePr>
          <p:cNvPr id="515" name="Chart 514"/>
          <p:cNvGraphicFramePr/>
          <p:nvPr>
            <p:extLst>
              <p:ext uri="{D42A27DB-BD31-4B8C-83A1-F6EECF244321}">
                <p14:modId xmlns:p14="http://schemas.microsoft.com/office/powerpoint/2010/main" val="2114079605"/>
              </p:ext>
            </p:extLst>
          </p:nvPr>
        </p:nvGraphicFramePr>
        <p:xfrm>
          <a:off x="4597264" y="2293748"/>
          <a:ext cx="4428000" cy="813662"/>
        </p:xfrm>
        <a:graphic>
          <a:graphicData uri="http://schemas.openxmlformats.org/drawingml/2006/chart">
            <c:chart xmlns:c="http://schemas.openxmlformats.org/drawingml/2006/chart" xmlns:r="http://schemas.openxmlformats.org/officeDocument/2006/relationships" r:id="rId38"/>
          </a:graphicData>
        </a:graphic>
      </p:graphicFrame>
      <p:sp>
        <p:nvSpPr>
          <p:cNvPr id="516" name="TextBox 82"/>
          <p:cNvSpPr txBox="1"/>
          <p:nvPr/>
        </p:nvSpPr>
        <p:spPr>
          <a:xfrm>
            <a:off x="4699854" y="2505561"/>
            <a:ext cx="1010540" cy="28553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rgbClr val="0E2231"/>
                </a:solidFill>
                <a:latin typeface="+mj-lt"/>
                <a:ea typeface="+mj-ea"/>
                <a:cs typeface="+mj-cs"/>
              </a:rPr>
              <a:t>63 %</a:t>
            </a:r>
          </a:p>
          <a:p>
            <a:pPr algn="l" rtl="0">
              <a:lnSpc>
                <a:spcPct val="80000"/>
              </a:lnSpc>
              <a:spcBef>
                <a:spcPct val="0"/>
              </a:spcBef>
            </a:pPr>
            <a:r>
              <a:rPr lang="es" sz="600" b="0" i="0" u="none">
                <a:solidFill>
                  <a:srgbClr val="0E2231"/>
                </a:solidFill>
                <a:latin typeface="Arial"/>
                <a:ea typeface="+mj-ea"/>
                <a:cs typeface="Arial"/>
              </a:rPr>
              <a:t>usará el móvil</a:t>
            </a:r>
            <a:r>
              <a:rPr lang="es" sz="600">
                <a:solidFill>
                  <a:srgbClr val="0E2231"/>
                </a:solidFill>
                <a:latin typeface="Arial"/>
                <a:ea typeface="+mj-ea"/>
                <a:cs typeface="Arial"/>
              </a:rPr>
              <a:t/>
            </a:r>
            <a:br>
              <a:rPr lang="es" sz="600">
                <a:solidFill>
                  <a:srgbClr val="0E2231"/>
                </a:solidFill>
                <a:latin typeface="Arial"/>
                <a:ea typeface="+mj-ea"/>
                <a:cs typeface="Arial"/>
              </a:rPr>
            </a:br>
            <a:endParaRPr lang="es" sz="600" dirty="0">
              <a:solidFill>
                <a:srgbClr val="0E2231"/>
              </a:solidFill>
              <a:latin typeface="Arial"/>
              <a:ea typeface="+mj-ea"/>
              <a:cs typeface="Arial"/>
            </a:endParaRPr>
          </a:p>
        </p:txBody>
      </p:sp>
      <p:sp>
        <p:nvSpPr>
          <p:cNvPr id="517" name="TextBox 82"/>
          <p:cNvSpPr txBox="1"/>
          <p:nvPr/>
        </p:nvSpPr>
        <p:spPr>
          <a:xfrm>
            <a:off x="5663648" y="2494131"/>
            <a:ext cx="720000" cy="27410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chemeClr val="bg1"/>
                </a:solidFill>
                <a:latin typeface="+mj-lt"/>
                <a:ea typeface="+mj-ea"/>
                <a:cs typeface="+mj-cs"/>
              </a:rPr>
              <a:t>49 %</a:t>
            </a:r>
          </a:p>
          <a:p>
            <a:pPr algn="l" rtl="0">
              <a:lnSpc>
                <a:spcPct val="80000"/>
              </a:lnSpc>
              <a:spcBef>
                <a:spcPct val="0"/>
              </a:spcBef>
            </a:pPr>
            <a:r>
              <a:rPr lang="es" sz="600" b="0" i="0" u="none">
                <a:solidFill>
                  <a:schemeClr val="bg1"/>
                </a:solidFill>
                <a:latin typeface="Arial"/>
                <a:ea typeface="+mj-ea"/>
                <a:cs typeface="Arial"/>
              </a:rPr>
              <a:t>usará la </a:t>
            </a:r>
            <a:r>
              <a:rPr lang="es" sz="600">
                <a:solidFill>
                  <a:schemeClr val="bg1"/>
                </a:solidFill>
                <a:latin typeface="Arial"/>
                <a:ea typeface="+mj-ea"/>
                <a:cs typeface="Arial"/>
              </a:rPr>
              <a:t/>
            </a:r>
            <a:br>
              <a:rPr lang="es" sz="600">
                <a:solidFill>
                  <a:schemeClr val="bg1"/>
                </a:solidFill>
                <a:latin typeface="Arial"/>
                <a:ea typeface="+mj-ea"/>
                <a:cs typeface="Arial"/>
              </a:rPr>
            </a:br>
            <a:r>
              <a:rPr lang="es" sz="600" b="0" i="0" u="none">
                <a:solidFill>
                  <a:schemeClr val="bg1"/>
                </a:solidFill>
                <a:latin typeface="Arial"/>
                <a:ea typeface="+mj-ea"/>
                <a:cs typeface="Arial"/>
              </a:rPr>
              <a:t>tableta</a:t>
            </a:r>
          </a:p>
        </p:txBody>
      </p:sp>
      <p:sp>
        <p:nvSpPr>
          <p:cNvPr id="518" name="TextBox 82"/>
          <p:cNvSpPr txBox="1"/>
          <p:nvPr/>
        </p:nvSpPr>
        <p:spPr>
          <a:xfrm>
            <a:off x="6402995" y="2494131"/>
            <a:ext cx="994540" cy="29696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rgbClr val="0E2231"/>
                </a:solidFill>
                <a:latin typeface="+mj-lt"/>
                <a:ea typeface="+mj-ea"/>
                <a:cs typeface="+mj-cs"/>
              </a:rPr>
              <a:t>66 %</a:t>
            </a:r>
          </a:p>
          <a:p>
            <a:pPr algn="l" rtl="0">
              <a:lnSpc>
                <a:spcPct val="80000"/>
              </a:lnSpc>
              <a:spcBef>
                <a:spcPct val="0"/>
              </a:spcBef>
            </a:pPr>
            <a:r>
              <a:rPr lang="es" sz="600" b="0" i="0" u="none">
                <a:solidFill>
                  <a:srgbClr val="0E2231"/>
                </a:solidFill>
                <a:latin typeface="Arial"/>
                <a:ea typeface="+mj-ea"/>
                <a:cs typeface="Arial"/>
              </a:rPr>
              <a:t>usará el </a:t>
            </a:r>
            <a:r>
              <a:rPr lang="es" sz="600">
                <a:solidFill>
                  <a:srgbClr val="0E2231"/>
                </a:solidFill>
                <a:latin typeface="Arial"/>
                <a:ea typeface="+mj-ea"/>
                <a:cs typeface="Arial"/>
              </a:rPr>
              <a:t/>
            </a:r>
            <a:br>
              <a:rPr lang="es" sz="600">
                <a:solidFill>
                  <a:srgbClr val="0E2231"/>
                </a:solidFill>
                <a:latin typeface="Arial"/>
                <a:ea typeface="+mj-ea"/>
                <a:cs typeface="Arial"/>
              </a:rPr>
            </a:br>
            <a:r>
              <a:rPr lang="es" sz="600" b="0" i="0" u="none">
                <a:solidFill>
                  <a:srgbClr val="0E2231"/>
                </a:solidFill>
                <a:latin typeface="Arial"/>
                <a:ea typeface="+mj-ea"/>
                <a:cs typeface="Arial"/>
              </a:rPr>
              <a:t>portátil</a:t>
            </a:r>
            <a:endParaRPr lang="es" sz="600" dirty="0">
              <a:solidFill>
                <a:srgbClr val="0E2231"/>
              </a:solidFill>
              <a:latin typeface="Arial"/>
              <a:ea typeface="+mj-ea"/>
              <a:cs typeface="Arial"/>
            </a:endParaRPr>
          </a:p>
        </p:txBody>
      </p:sp>
      <p:sp>
        <p:nvSpPr>
          <p:cNvPr id="519" name="TextBox 82"/>
          <p:cNvSpPr txBox="1"/>
          <p:nvPr/>
        </p:nvSpPr>
        <p:spPr>
          <a:xfrm>
            <a:off x="7392863" y="2494131"/>
            <a:ext cx="1044000" cy="27410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1400" b="0" i="0" u="none">
                <a:solidFill>
                  <a:schemeClr val="bg1"/>
                </a:solidFill>
                <a:latin typeface="+mj-lt"/>
                <a:ea typeface="+mj-ea"/>
                <a:cs typeface="+mj-cs"/>
              </a:rPr>
              <a:t>61 %</a:t>
            </a:r>
          </a:p>
          <a:p>
            <a:pPr algn="l" rtl="0">
              <a:lnSpc>
                <a:spcPct val="80000"/>
              </a:lnSpc>
              <a:spcBef>
                <a:spcPct val="0"/>
              </a:spcBef>
            </a:pPr>
            <a:r>
              <a:rPr lang="es" sz="600" b="0" i="0" u="none">
                <a:solidFill>
                  <a:schemeClr val="bg1"/>
                </a:solidFill>
                <a:latin typeface="Arial"/>
                <a:ea typeface="+mj-ea"/>
                <a:cs typeface="Arial"/>
              </a:rPr>
              <a:t>usará el </a:t>
            </a:r>
            <a:r>
              <a:rPr lang="es" sz="600">
                <a:solidFill>
                  <a:schemeClr val="bg1"/>
                </a:solidFill>
                <a:latin typeface="Arial"/>
                <a:ea typeface="+mj-ea"/>
                <a:cs typeface="Arial"/>
              </a:rPr>
              <a:t/>
            </a:r>
            <a:br>
              <a:rPr lang="es" sz="600">
                <a:solidFill>
                  <a:schemeClr val="bg1"/>
                </a:solidFill>
                <a:latin typeface="Arial"/>
                <a:ea typeface="+mj-ea"/>
                <a:cs typeface="Arial"/>
              </a:rPr>
            </a:br>
            <a:r>
              <a:rPr lang="es" sz="600" b="0" i="0" u="none">
                <a:solidFill>
                  <a:schemeClr val="bg1"/>
                </a:solidFill>
                <a:latin typeface="Arial"/>
                <a:ea typeface="+mj-ea"/>
                <a:cs typeface="Arial"/>
              </a:rPr>
              <a:t>ordenador</a:t>
            </a:r>
            <a:endParaRPr lang="es" sz="600" dirty="0">
              <a:solidFill>
                <a:schemeClr val="bg1"/>
              </a:solidFill>
              <a:latin typeface="Arial"/>
              <a:ea typeface="+mj-ea"/>
              <a:cs typeface="Arial"/>
            </a:endParaRPr>
          </a:p>
        </p:txBody>
      </p:sp>
      <p:sp>
        <p:nvSpPr>
          <p:cNvPr id="520" name="TextBox 82"/>
          <p:cNvSpPr txBox="1"/>
          <p:nvPr/>
        </p:nvSpPr>
        <p:spPr>
          <a:xfrm>
            <a:off x="8342993" y="2505561"/>
            <a:ext cx="720000" cy="274109"/>
          </a:xfrm>
          <a:prstGeom prst="rect">
            <a:avLst/>
          </a:prstGeom>
        </p:spPr>
        <p:txBody>
          <a:bodyPr vert="horz" wrap="square" lIns="91440" tIns="45720" rIns="91440" bIns="45720" rtlCol="0" anchor="t">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b="0" i="0" u="none" dirty="0">
                <a:solidFill>
                  <a:schemeClr val="bg1"/>
                </a:solidFill>
                <a:latin typeface="+mj-lt"/>
                <a:ea typeface="+mj-ea"/>
                <a:cs typeface="+mj-cs"/>
              </a:rPr>
              <a:t>34 %</a:t>
            </a:r>
          </a:p>
          <a:p>
            <a:pPr algn="l" rtl="0">
              <a:lnSpc>
                <a:spcPct val="80000"/>
              </a:lnSpc>
              <a:spcBef>
                <a:spcPct val="0"/>
              </a:spcBef>
            </a:pPr>
            <a:r>
              <a:rPr lang="es-ES_tradnl" sz="600" b="0" i="0" u="none" dirty="0" smtClean="0">
                <a:solidFill>
                  <a:schemeClr val="bg1"/>
                </a:solidFill>
                <a:latin typeface="Arial"/>
                <a:ea typeface="+mj-ea"/>
                <a:cs typeface="Arial"/>
              </a:rPr>
              <a:t>E-</a:t>
            </a:r>
            <a:r>
              <a:rPr lang="es-ES_tradnl" sz="600" b="0" i="0" u="none" dirty="0" err="1" smtClean="0">
                <a:solidFill>
                  <a:schemeClr val="bg1"/>
                </a:solidFill>
                <a:latin typeface="Arial"/>
                <a:ea typeface="+mj-ea"/>
                <a:cs typeface="Arial"/>
              </a:rPr>
              <a:t>readers</a:t>
            </a:r>
            <a:endParaRPr lang="es" sz="600" b="0" i="0" u="none" dirty="0">
              <a:solidFill>
                <a:schemeClr val="bg1"/>
              </a:solidFill>
              <a:latin typeface="Arial"/>
              <a:ea typeface="+mj-ea"/>
              <a:cs typeface="Arial"/>
            </a:endParaRPr>
          </a:p>
        </p:txBody>
      </p:sp>
      <p:sp>
        <p:nvSpPr>
          <p:cNvPr id="521" name="Freeform 520"/>
          <p:cNvSpPr>
            <a:spLocks noChangeAspect="1" noEditPoints="1"/>
          </p:cNvSpPr>
          <p:nvPr/>
        </p:nvSpPr>
        <p:spPr bwMode="auto">
          <a:xfrm>
            <a:off x="5479958" y="2583676"/>
            <a:ext cx="121077" cy="216000"/>
          </a:xfrm>
          <a:custGeom>
            <a:avLst/>
            <a:gdLst/>
            <a:ahLst/>
            <a:cxnLst>
              <a:cxn ang="0">
                <a:pos x="64" y="4"/>
              </a:cxn>
              <a:cxn ang="0">
                <a:pos x="54" y="4"/>
              </a:cxn>
              <a:cxn ang="0">
                <a:pos x="15" y="10"/>
              </a:cxn>
              <a:cxn ang="0">
                <a:pos x="0" y="114"/>
              </a:cxn>
              <a:cxn ang="0">
                <a:pos x="57" y="129"/>
              </a:cxn>
              <a:cxn ang="0">
                <a:pos x="72" y="25"/>
              </a:cxn>
              <a:cxn ang="0">
                <a:pos x="18" y="120"/>
              </a:cxn>
              <a:cxn ang="0">
                <a:pos x="18" y="107"/>
              </a:cxn>
              <a:cxn ang="0">
                <a:pos x="18" y="120"/>
              </a:cxn>
              <a:cxn ang="0">
                <a:pos x="11" y="97"/>
              </a:cxn>
              <a:cxn ang="0">
                <a:pos x="25" y="97"/>
              </a:cxn>
              <a:cxn ang="0">
                <a:pos x="18" y="87"/>
              </a:cxn>
              <a:cxn ang="0">
                <a:pos x="18" y="74"/>
              </a:cxn>
              <a:cxn ang="0">
                <a:pos x="18" y="87"/>
              </a:cxn>
              <a:cxn ang="0">
                <a:pos x="29" y="113"/>
              </a:cxn>
              <a:cxn ang="0">
                <a:pos x="43" y="113"/>
              </a:cxn>
              <a:cxn ang="0">
                <a:pos x="36" y="104"/>
              </a:cxn>
              <a:cxn ang="0">
                <a:pos x="36" y="90"/>
              </a:cxn>
              <a:cxn ang="0">
                <a:pos x="36" y="104"/>
              </a:cxn>
              <a:cxn ang="0">
                <a:pos x="29" y="81"/>
              </a:cxn>
              <a:cxn ang="0">
                <a:pos x="43" y="81"/>
              </a:cxn>
              <a:cxn ang="0">
                <a:pos x="54" y="120"/>
              </a:cxn>
              <a:cxn ang="0">
                <a:pos x="54" y="107"/>
              </a:cxn>
              <a:cxn ang="0">
                <a:pos x="54" y="120"/>
              </a:cxn>
              <a:cxn ang="0">
                <a:pos x="47" y="97"/>
              </a:cxn>
              <a:cxn ang="0">
                <a:pos x="61" y="97"/>
              </a:cxn>
              <a:cxn ang="0">
                <a:pos x="54" y="87"/>
              </a:cxn>
              <a:cxn ang="0">
                <a:pos x="54" y="74"/>
              </a:cxn>
              <a:cxn ang="0">
                <a:pos x="54" y="87"/>
              </a:cxn>
              <a:cxn ang="0">
                <a:pos x="47" y="63"/>
              </a:cxn>
              <a:cxn ang="0">
                <a:pos x="10" y="48"/>
              </a:cxn>
              <a:cxn ang="0">
                <a:pos x="25" y="18"/>
              </a:cxn>
              <a:cxn ang="0">
                <a:pos x="62" y="33"/>
              </a:cxn>
            </a:cxnLst>
            <a:rect l="0" t="0" r="r" b="b"/>
            <a:pathLst>
              <a:path w="72" h="129">
                <a:moveTo>
                  <a:pt x="64" y="12"/>
                </a:moveTo>
                <a:cubicBezTo>
                  <a:pt x="64" y="4"/>
                  <a:pt x="64" y="4"/>
                  <a:pt x="64" y="4"/>
                </a:cubicBezTo>
                <a:cubicBezTo>
                  <a:pt x="64" y="2"/>
                  <a:pt x="62" y="0"/>
                  <a:pt x="59" y="0"/>
                </a:cubicBezTo>
                <a:cubicBezTo>
                  <a:pt x="56" y="0"/>
                  <a:pt x="54" y="2"/>
                  <a:pt x="54" y="4"/>
                </a:cubicBezTo>
                <a:cubicBezTo>
                  <a:pt x="54" y="10"/>
                  <a:pt x="54" y="10"/>
                  <a:pt x="54" y="10"/>
                </a:cubicBezTo>
                <a:cubicBezTo>
                  <a:pt x="15" y="10"/>
                  <a:pt x="15" y="10"/>
                  <a:pt x="15" y="10"/>
                </a:cubicBezTo>
                <a:cubicBezTo>
                  <a:pt x="7" y="10"/>
                  <a:pt x="0" y="17"/>
                  <a:pt x="0" y="25"/>
                </a:cubicBezTo>
                <a:cubicBezTo>
                  <a:pt x="0" y="114"/>
                  <a:pt x="0" y="114"/>
                  <a:pt x="0" y="114"/>
                </a:cubicBezTo>
                <a:cubicBezTo>
                  <a:pt x="0" y="122"/>
                  <a:pt x="7" y="129"/>
                  <a:pt x="15" y="129"/>
                </a:cubicBezTo>
                <a:cubicBezTo>
                  <a:pt x="57" y="129"/>
                  <a:pt x="57" y="129"/>
                  <a:pt x="57" y="129"/>
                </a:cubicBezTo>
                <a:cubicBezTo>
                  <a:pt x="65" y="129"/>
                  <a:pt x="72" y="122"/>
                  <a:pt x="72" y="114"/>
                </a:cubicBezTo>
                <a:cubicBezTo>
                  <a:pt x="72" y="25"/>
                  <a:pt x="72" y="25"/>
                  <a:pt x="72" y="25"/>
                </a:cubicBezTo>
                <a:cubicBezTo>
                  <a:pt x="72" y="19"/>
                  <a:pt x="69" y="14"/>
                  <a:pt x="64" y="12"/>
                </a:cubicBezTo>
                <a:close/>
                <a:moveTo>
                  <a:pt x="18" y="120"/>
                </a:moveTo>
                <a:cubicBezTo>
                  <a:pt x="14" y="120"/>
                  <a:pt x="11" y="117"/>
                  <a:pt x="11" y="113"/>
                </a:cubicBezTo>
                <a:cubicBezTo>
                  <a:pt x="11" y="110"/>
                  <a:pt x="14" y="107"/>
                  <a:pt x="18" y="107"/>
                </a:cubicBezTo>
                <a:cubicBezTo>
                  <a:pt x="22" y="107"/>
                  <a:pt x="25" y="110"/>
                  <a:pt x="25" y="113"/>
                </a:cubicBezTo>
                <a:cubicBezTo>
                  <a:pt x="25" y="117"/>
                  <a:pt x="22" y="120"/>
                  <a:pt x="18" y="120"/>
                </a:cubicBezTo>
                <a:close/>
                <a:moveTo>
                  <a:pt x="18" y="104"/>
                </a:moveTo>
                <a:cubicBezTo>
                  <a:pt x="14" y="104"/>
                  <a:pt x="11" y="101"/>
                  <a:pt x="11" y="97"/>
                </a:cubicBezTo>
                <a:cubicBezTo>
                  <a:pt x="11" y="93"/>
                  <a:pt x="14" y="90"/>
                  <a:pt x="18" y="90"/>
                </a:cubicBezTo>
                <a:cubicBezTo>
                  <a:pt x="22" y="90"/>
                  <a:pt x="25" y="93"/>
                  <a:pt x="25" y="97"/>
                </a:cubicBezTo>
                <a:cubicBezTo>
                  <a:pt x="25" y="101"/>
                  <a:pt x="22" y="104"/>
                  <a:pt x="18" y="104"/>
                </a:cubicBezTo>
                <a:close/>
                <a:moveTo>
                  <a:pt x="18" y="87"/>
                </a:moveTo>
                <a:cubicBezTo>
                  <a:pt x="14" y="87"/>
                  <a:pt x="11" y="84"/>
                  <a:pt x="11" y="81"/>
                </a:cubicBezTo>
                <a:cubicBezTo>
                  <a:pt x="11" y="77"/>
                  <a:pt x="14" y="74"/>
                  <a:pt x="18" y="74"/>
                </a:cubicBezTo>
                <a:cubicBezTo>
                  <a:pt x="22" y="74"/>
                  <a:pt x="25" y="77"/>
                  <a:pt x="25" y="81"/>
                </a:cubicBezTo>
                <a:cubicBezTo>
                  <a:pt x="25" y="84"/>
                  <a:pt x="22" y="87"/>
                  <a:pt x="18" y="87"/>
                </a:cubicBezTo>
                <a:close/>
                <a:moveTo>
                  <a:pt x="36" y="120"/>
                </a:moveTo>
                <a:cubicBezTo>
                  <a:pt x="32" y="120"/>
                  <a:pt x="29" y="117"/>
                  <a:pt x="29" y="113"/>
                </a:cubicBezTo>
                <a:cubicBezTo>
                  <a:pt x="29" y="110"/>
                  <a:pt x="32" y="107"/>
                  <a:pt x="36" y="107"/>
                </a:cubicBezTo>
                <a:cubicBezTo>
                  <a:pt x="40" y="107"/>
                  <a:pt x="43" y="110"/>
                  <a:pt x="43" y="113"/>
                </a:cubicBezTo>
                <a:cubicBezTo>
                  <a:pt x="43" y="117"/>
                  <a:pt x="40" y="120"/>
                  <a:pt x="36" y="120"/>
                </a:cubicBezTo>
                <a:close/>
                <a:moveTo>
                  <a:pt x="36" y="104"/>
                </a:moveTo>
                <a:cubicBezTo>
                  <a:pt x="32" y="104"/>
                  <a:pt x="29" y="101"/>
                  <a:pt x="29" y="97"/>
                </a:cubicBezTo>
                <a:cubicBezTo>
                  <a:pt x="29" y="93"/>
                  <a:pt x="32" y="90"/>
                  <a:pt x="36" y="90"/>
                </a:cubicBezTo>
                <a:cubicBezTo>
                  <a:pt x="40" y="90"/>
                  <a:pt x="43" y="93"/>
                  <a:pt x="43" y="97"/>
                </a:cubicBezTo>
                <a:cubicBezTo>
                  <a:pt x="43" y="101"/>
                  <a:pt x="40" y="104"/>
                  <a:pt x="36" y="104"/>
                </a:cubicBezTo>
                <a:close/>
                <a:moveTo>
                  <a:pt x="36" y="87"/>
                </a:moveTo>
                <a:cubicBezTo>
                  <a:pt x="32" y="87"/>
                  <a:pt x="29" y="84"/>
                  <a:pt x="29" y="81"/>
                </a:cubicBezTo>
                <a:cubicBezTo>
                  <a:pt x="29" y="77"/>
                  <a:pt x="32" y="74"/>
                  <a:pt x="36" y="74"/>
                </a:cubicBezTo>
                <a:cubicBezTo>
                  <a:pt x="40" y="74"/>
                  <a:pt x="43" y="77"/>
                  <a:pt x="43" y="81"/>
                </a:cubicBezTo>
                <a:cubicBezTo>
                  <a:pt x="43" y="84"/>
                  <a:pt x="40" y="87"/>
                  <a:pt x="36" y="87"/>
                </a:cubicBezTo>
                <a:close/>
                <a:moveTo>
                  <a:pt x="54" y="120"/>
                </a:moveTo>
                <a:cubicBezTo>
                  <a:pt x="50" y="120"/>
                  <a:pt x="47" y="117"/>
                  <a:pt x="47" y="113"/>
                </a:cubicBezTo>
                <a:cubicBezTo>
                  <a:pt x="47" y="110"/>
                  <a:pt x="50" y="107"/>
                  <a:pt x="54" y="107"/>
                </a:cubicBezTo>
                <a:cubicBezTo>
                  <a:pt x="58" y="107"/>
                  <a:pt x="61" y="110"/>
                  <a:pt x="61" y="113"/>
                </a:cubicBezTo>
                <a:cubicBezTo>
                  <a:pt x="61" y="117"/>
                  <a:pt x="58" y="120"/>
                  <a:pt x="54" y="120"/>
                </a:cubicBezTo>
                <a:close/>
                <a:moveTo>
                  <a:pt x="54" y="104"/>
                </a:moveTo>
                <a:cubicBezTo>
                  <a:pt x="50" y="104"/>
                  <a:pt x="47" y="101"/>
                  <a:pt x="47" y="97"/>
                </a:cubicBezTo>
                <a:cubicBezTo>
                  <a:pt x="47" y="93"/>
                  <a:pt x="50" y="90"/>
                  <a:pt x="54" y="90"/>
                </a:cubicBezTo>
                <a:cubicBezTo>
                  <a:pt x="58" y="90"/>
                  <a:pt x="61" y="93"/>
                  <a:pt x="61" y="97"/>
                </a:cubicBezTo>
                <a:cubicBezTo>
                  <a:pt x="61" y="101"/>
                  <a:pt x="58" y="104"/>
                  <a:pt x="54" y="104"/>
                </a:cubicBezTo>
                <a:close/>
                <a:moveTo>
                  <a:pt x="54" y="87"/>
                </a:moveTo>
                <a:cubicBezTo>
                  <a:pt x="50" y="87"/>
                  <a:pt x="47" y="84"/>
                  <a:pt x="47" y="81"/>
                </a:cubicBezTo>
                <a:cubicBezTo>
                  <a:pt x="47" y="77"/>
                  <a:pt x="50" y="74"/>
                  <a:pt x="54" y="74"/>
                </a:cubicBezTo>
                <a:cubicBezTo>
                  <a:pt x="58" y="74"/>
                  <a:pt x="61" y="77"/>
                  <a:pt x="61" y="81"/>
                </a:cubicBezTo>
                <a:cubicBezTo>
                  <a:pt x="61" y="84"/>
                  <a:pt x="58" y="87"/>
                  <a:pt x="54" y="87"/>
                </a:cubicBezTo>
                <a:close/>
                <a:moveTo>
                  <a:pt x="62" y="48"/>
                </a:moveTo>
                <a:cubicBezTo>
                  <a:pt x="62" y="57"/>
                  <a:pt x="55" y="63"/>
                  <a:pt x="47" y="63"/>
                </a:cubicBezTo>
                <a:cubicBezTo>
                  <a:pt x="25" y="63"/>
                  <a:pt x="25" y="63"/>
                  <a:pt x="25" y="63"/>
                </a:cubicBezTo>
                <a:cubicBezTo>
                  <a:pt x="17" y="63"/>
                  <a:pt x="10" y="57"/>
                  <a:pt x="10" y="48"/>
                </a:cubicBezTo>
                <a:cubicBezTo>
                  <a:pt x="10" y="33"/>
                  <a:pt x="10" y="33"/>
                  <a:pt x="10" y="33"/>
                </a:cubicBezTo>
                <a:cubicBezTo>
                  <a:pt x="10" y="25"/>
                  <a:pt x="17" y="18"/>
                  <a:pt x="25" y="18"/>
                </a:cubicBezTo>
                <a:cubicBezTo>
                  <a:pt x="47" y="18"/>
                  <a:pt x="47" y="18"/>
                  <a:pt x="47" y="18"/>
                </a:cubicBezTo>
                <a:cubicBezTo>
                  <a:pt x="55" y="18"/>
                  <a:pt x="62" y="25"/>
                  <a:pt x="62" y="33"/>
                </a:cubicBezTo>
                <a:lnTo>
                  <a:pt x="62" y="48"/>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pPr>
            <a:endParaRPr lang="es" sz="1000" b="1" dirty="0">
              <a:solidFill>
                <a:schemeClr val="bg1"/>
              </a:solidFill>
            </a:endParaRPr>
          </a:p>
        </p:txBody>
      </p:sp>
      <p:sp>
        <p:nvSpPr>
          <p:cNvPr id="522" name="Freeform 149"/>
          <p:cNvSpPr>
            <a:spLocks noChangeAspect="1" noEditPoints="1"/>
          </p:cNvSpPr>
          <p:nvPr/>
        </p:nvSpPr>
        <p:spPr bwMode="auto">
          <a:xfrm>
            <a:off x="7100632" y="2575168"/>
            <a:ext cx="271305" cy="216000"/>
          </a:xfrm>
          <a:custGeom>
            <a:avLst/>
            <a:gdLst>
              <a:gd name="T0" fmla="*/ 161 w 934"/>
              <a:gd name="T1" fmla="*/ 529 h 743"/>
              <a:gd name="T2" fmla="*/ 773 w 934"/>
              <a:gd name="T3" fmla="*/ 529 h 743"/>
              <a:gd name="T4" fmla="*/ 839 w 934"/>
              <a:gd name="T5" fmla="*/ 464 h 743"/>
              <a:gd name="T6" fmla="*/ 839 w 934"/>
              <a:gd name="T7" fmla="*/ 464 h 743"/>
              <a:gd name="T8" fmla="*/ 839 w 934"/>
              <a:gd name="T9" fmla="*/ 65 h 743"/>
              <a:gd name="T10" fmla="*/ 773 w 934"/>
              <a:gd name="T11" fmla="*/ 0 h 743"/>
              <a:gd name="T12" fmla="*/ 161 w 934"/>
              <a:gd name="T13" fmla="*/ 0 h 743"/>
              <a:gd name="T14" fmla="*/ 96 w 934"/>
              <a:gd name="T15" fmla="*/ 65 h 743"/>
              <a:gd name="T16" fmla="*/ 96 w 934"/>
              <a:gd name="T17" fmla="*/ 464 h 743"/>
              <a:gd name="T18" fmla="*/ 161 w 934"/>
              <a:gd name="T19" fmla="*/ 529 h 743"/>
              <a:gd name="T20" fmla="*/ 167 w 934"/>
              <a:gd name="T21" fmla="*/ 71 h 743"/>
              <a:gd name="T22" fmla="*/ 767 w 934"/>
              <a:gd name="T23" fmla="*/ 71 h 743"/>
              <a:gd name="T24" fmla="*/ 767 w 934"/>
              <a:gd name="T25" fmla="*/ 457 h 743"/>
              <a:gd name="T26" fmla="*/ 167 w 934"/>
              <a:gd name="T27" fmla="*/ 457 h 743"/>
              <a:gd name="T28" fmla="*/ 167 w 934"/>
              <a:gd name="T29" fmla="*/ 71 h 743"/>
              <a:gd name="T30" fmla="*/ 915 w 934"/>
              <a:gd name="T31" fmla="*/ 663 h 743"/>
              <a:gd name="T32" fmla="*/ 837 w 934"/>
              <a:gd name="T33" fmla="*/ 585 h 743"/>
              <a:gd name="T34" fmla="*/ 763 w 934"/>
              <a:gd name="T35" fmla="*/ 553 h 743"/>
              <a:gd name="T36" fmla="*/ 171 w 934"/>
              <a:gd name="T37" fmla="*/ 553 h 743"/>
              <a:gd name="T38" fmla="*/ 98 w 934"/>
              <a:gd name="T39" fmla="*/ 585 h 743"/>
              <a:gd name="T40" fmla="*/ 19 w 934"/>
              <a:gd name="T41" fmla="*/ 663 h 743"/>
              <a:gd name="T42" fmla="*/ 0 w 934"/>
              <a:gd name="T43" fmla="*/ 712 h 743"/>
              <a:gd name="T44" fmla="*/ 25 w 934"/>
              <a:gd name="T45" fmla="*/ 743 h 743"/>
              <a:gd name="T46" fmla="*/ 909 w 934"/>
              <a:gd name="T47" fmla="*/ 743 h 743"/>
              <a:gd name="T48" fmla="*/ 934 w 934"/>
              <a:gd name="T49" fmla="*/ 712 h 743"/>
              <a:gd name="T50" fmla="*/ 915 w 934"/>
              <a:gd name="T51" fmla="*/ 663 h 743"/>
              <a:gd name="T52" fmla="*/ 555 w 934"/>
              <a:gd name="T53" fmla="*/ 677 h 743"/>
              <a:gd name="T54" fmla="*/ 379 w 934"/>
              <a:gd name="T55" fmla="*/ 677 h 743"/>
              <a:gd name="T56" fmla="*/ 374 w 934"/>
              <a:gd name="T57" fmla="*/ 668 h 743"/>
              <a:gd name="T58" fmla="*/ 378 w 934"/>
              <a:gd name="T59" fmla="*/ 652 h 743"/>
              <a:gd name="T60" fmla="*/ 394 w 934"/>
              <a:gd name="T61" fmla="*/ 627 h 743"/>
              <a:gd name="T62" fmla="*/ 408 w 934"/>
              <a:gd name="T63" fmla="*/ 617 h 743"/>
              <a:gd name="T64" fmla="*/ 526 w 934"/>
              <a:gd name="T65" fmla="*/ 617 h 743"/>
              <a:gd name="T66" fmla="*/ 541 w 934"/>
              <a:gd name="T67" fmla="*/ 627 h 743"/>
              <a:gd name="T68" fmla="*/ 556 w 934"/>
              <a:gd name="T69" fmla="*/ 652 h 743"/>
              <a:gd name="T70" fmla="*/ 560 w 934"/>
              <a:gd name="T71" fmla="*/ 668 h 743"/>
              <a:gd name="T72" fmla="*/ 555 w 934"/>
              <a:gd name="T73" fmla="*/ 677 h 743"/>
              <a:gd name="T74" fmla="*/ 507 w 934"/>
              <a:gd name="T75" fmla="*/ 267 h 743"/>
              <a:gd name="T76" fmla="*/ 507 w 934"/>
              <a:gd name="T77" fmla="*/ 255 h 743"/>
              <a:gd name="T78" fmla="*/ 520 w 934"/>
              <a:gd name="T79" fmla="*/ 242 h 743"/>
              <a:gd name="T80" fmla="*/ 510 w 934"/>
              <a:gd name="T81" fmla="*/ 218 h 743"/>
              <a:gd name="T82" fmla="*/ 386 w 934"/>
              <a:gd name="T83" fmla="*/ 170 h 743"/>
              <a:gd name="T84" fmla="*/ 376 w 934"/>
              <a:gd name="T85" fmla="*/ 181 h 743"/>
              <a:gd name="T86" fmla="*/ 423 w 934"/>
              <a:gd name="T87" fmla="*/ 304 h 743"/>
              <a:gd name="T88" fmla="*/ 448 w 934"/>
              <a:gd name="T89" fmla="*/ 314 h 743"/>
              <a:gd name="T90" fmla="*/ 461 w 934"/>
              <a:gd name="T91" fmla="*/ 301 h 743"/>
              <a:gd name="T92" fmla="*/ 473 w 934"/>
              <a:gd name="T93" fmla="*/ 301 h 743"/>
              <a:gd name="T94" fmla="*/ 524 w 934"/>
              <a:gd name="T95" fmla="*/ 352 h 743"/>
              <a:gd name="T96" fmla="*/ 549 w 934"/>
              <a:gd name="T97" fmla="*/ 343 h 743"/>
              <a:gd name="T98" fmla="*/ 558 w 934"/>
              <a:gd name="T99" fmla="*/ 318 h 743"/>
              <a:gd name="T100" fmla="*/ 507 w 934"/>
              <a:gd name="T101" fmla="*/ 267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4" h="743">
                <a:moveTo>
                  <a:pt x="161" y="529"/>
                </a:moveTo>
                <a:cubicBezTo>
                  <a:pt x="773" y="529"/>
                  <a:pt x="773" y="529"/>
                  <a:pt x="773" y="529"/>
                </a:cubicBezTo>
                <a:cubicBezTo>
                  <a:pt x="809" y="529"/>
                  <a:pt x="839" y="500"/>
                  <a:pt x="839" y="464"/>
                </a:cubicBezTo>
                <a:cubicBezTo>
                  <a:pt x="839" y="464"/>
                  <a:pt x="839" y="464"/>
                  <a:pt x="839" y="464"/>
                </a:cubicBezTo>
                <a:cubicBezTo>
                  <a:pt x="839" y="65"/>
                  <a:pt x="839" y="65"/>
                  <a:pt x="839" y="65"/>
                </a:cubicBezTo>
                <a:cubicBezTo>
                  <a:pt x="839" y="29"/>
                  <a:pt x="809" y="0"/>
                  <a:pt x="773" y="0"/>
                </a:cubicBezTo>
                <a:cubicBezTo>
                  <a:pt x="161" y="0"/>
                  <a:pt x="161" y="0"/>
                  <a:pt x="161" y="0"/>
                </a:cubicBezTo>
                <a:cubicBezTo>
                  <a:pt x="125" y="0"/>
                  <a:pt x="96" y="29"/>
                  <a:pt x="96" y="65"/>
                </a:cubicBezTo>
                <a:cubicBezTo>
                  <a:pt x="96" y="464"/>
                  <a:pt x="96" y="464"/>
                  <a:pt x="96" y="464"/>
                </a:cubicBezTo>
                <a:cubicBezTo>
                  <a:pt x="96" y="500"/>
                  <a:pt x="125" y="529"/>
                  <a:pt x="161" y="529"/>
                </a:cubicBezTo>
                <a:close/>
                <a:moveTo>
                  <a:pt x="167" y="71"/>
                </a:moveTo>
                <a:cubicBezTo>
                  <a:pt x="767" y="71"/>
                  <a:pt x="767" y="71"/>
                  <a:pt x="767" y="71"/>
                </a:cubicBezTo>
                <a:cubicBezTo>
                  <a:pt x="767" y="457"/>
                  <a:pt x="767" y="457"/>
                  <a:pt x="767" y="457"/>
                </a:cubicBezTo>
                <a:cubicBezTo>
                  <a:pt x="167" y="457"/>
                  <a:pt x="167" y="457"/>
                  <a:pt x="167" y="457"/>
                </a:cubicBezTo>
                <a:lnTo>
                  <a:pt x="167" y="71"/>
                </a:lnTo>
                <a:close/>
                <a:moveTo>
                  <a:pt x="915" y="663"/>
                </a:moveTo>
                <a:cubicBezTo>
                  <a:pt x="837" y="585"/>
                  <a:pt x="837" y="585"/>
                  <a:pt x="837" y="585"/>
                </a:cubicBezTo>
                <a:cubicBezTo>
                  <a:pt x="819" y="567"/>
                  <a:pt x="786" y="553"/>
                  <a:pt x="763" y="553"/>
                </a:cubicBezTo>
                <a:cubicBezTo>
                  <a:pt x="171" y="553"/>
                  <a:pt x="171" y="553"/>
                  <a:pt x="171" y="553"/>
                </a:cubicBezTo>
                <a:cubicBezTo>
                  <a:pt x="148" y="553"/>
                  <a:pt x="115" y="567"/>
                  <a:pt x="98" y="585"/>
                </a:cubicBezTo>
                <a:cubicBezTo>
                  <a:pt x="19" y="663"/>
                  <a:pt x="19" y="663"/>
                  <a:pt x="19" y="663"/>
                </a:cubicBezTo>
                <a:cubicBezTo>
                  <a:pt x="9" y="673"/>
                  <a:pt x="0" y="696"/>
                  <a:pt x="0" y="712"/>
                </a:cubicBezTo>
                <a:cubicBezTo>
                  <a:pt x="0" y="729"/>
                  <a:pt x="11" y="743"/>
                  <a:pt x="25" y="743"/>
                </a:cubicBezTo>
                <a:cubicBezTo>
                  <a:pt x="909" y="743"/>
                  <a:pt x="909" y="743"/>
                  <a:pt x="909" y="743"/>
                </a:cubicBezTo>
                <a:cubicBezTo>
                  <a:pt x="923" y="743"/>
                  <a:pt x="934" y="729"/>
                  <a:pt x="934" y="712"/>
                </a:cubicBezTo>
                <a:cubicBezTo>
                  <a:pt x="934" y="696"/>
                  <a:pt x="925" y="673"/>
                  <a:pt x="915" y="663"/>
                </a:cubicBezTo>
                <a:close/>
                <a:moveTo>
                  <a:pt x="555" y="677"/>
                </a:moveTo>
                <a:cubicBezTo>
                  <a:pt x="379" y="677"/>
                  <a:pt x="379" y="677"/>
                  <a:pt x="379" y="677"/>
                </a:cubicBezTo>
                <a:cubicBezTo>
                  <a:pt x="376" y="677"/>
                  <a:pt x="374" y="673"/>
                  <a:pt x="374" y="668"/>
                </a:cubicBezTo>
                <a:cubicBezTo>
                  <a:pt x="374" y="662"/>
                  <a:pt x="376" y="655"/>
                  <a:pt x="378" y="652"/>
                </a:cubicBezTo>
                <a:cubicBezTo>
                  <a:pt x="394" y="627"/>
                  <a:pt x="394" y="627"/>
                  <a:pt x="394" y="627"/>
                </a:cubicBezTo>
                <a:cubicBezTo>
                  <a:pt x="397" y="622"/>
                  <a:pt x="404" y="617"/>
                  <a:pt x="408" y="617"/>
                </a:cubicBezTo>
                <a:cubicBezTo>
                  <a:pt x="526" y="617"/>
                  <a:pt x="526" y="617"/>
                  <a:pt x="526" y="617"/>
                </a:cubicBezTo>
                <a:cubicBezTo>
                  <a:pt x="531" y="617"/>
                  <a:pt x="537" y="622"/>
                  <a:pt x="541" y="627"/>
                </a:cubicBezTo>
                <a:cubicBezTo>
                  <a:pt x="556" y="652"/>
                  <a:pt x="556" y="652"/>
                  <a:pt x="556" y="652"/>
                </a:cubicBezTo>
                <a:cubicBezTo>
                  <a:pt x="558" y="655"/>
                  <a:pt x="560" y="662"/>
                  <a:pt x="560" y="668"/>
                </a:cubicBezTo>
                <a:cubicBezTo>
                  <a:pt x="560" y="673"/>
                  <a:pt x="558" y="677"/>
                  <a:pt x="555" y="677"/>
                </a:cubicBezTo>
                <a:close/>
                <a:moveTo>
                  <a:pt x="507" y="267"/>
                </a:moveTo>
                <a:cubicBezTo>
                  <a:pt x="504" y="264"/>
                  <a:pt x="504" y="258"/>
                  <a:pt x="507" y="255"/>
                </a:cubicBezTo>
                <a:cubicBezTo>
                  <a:pt x="510" y="252"/>
                  <a:pt x="517" y="246"/>
                  <a:pt x="520" y="242"/>
                </a:cubicBezTo>
                <a:cubicBezTo>
                  <a:pt x="528" y="234"/>
                  <a:pt x="524" y="223"/>
                  <a:pt x="510" y="218"/>
                </a:cubicBezTo>
                <a:cubicBezTo>
                  <a:pt x="386" y="170"/>
                  <a:pt x="386" y="170"/>
                  <a:pt x="386" y="170"/>
                </a:cubicBezTo>
                <a:cubicBezTo>
                  <a:pt x="377" y="167"/>
                  <a:pt x="372" y="172"/>
                  <a:pt x="376" y="181"/>
                </a:cubicBezTo>
                <a:cubicBezTo>
                  <a:pt x="423" y="304"/>
                  <a:pt x="423" y="304"/>
                  <a:pt x="423" y="304"/>
                </a:cubicBezTo>
                <a:cubicBezTo>
                  <a:pt x="429" y="318"/>
                  <a:pt x="440" y="322"/>
                  <a:pt x="448" y="314"/>
                </a:cubicBezTo>
                <a:cubicBezTo>
                  <a:pt x="461" y="301"/>
                  <a:pt x="461" y="301"/>
                  <a:pt x="461" y="301"/>
                </a:cubicBezTo>
                <a:cubicBezTo>
                  <a:pt x="464" y="298"/>
                  <a:pt x="470" y="298"/>
                  <a:pt x="473" y="301"/>
                </a:cubicBezTo>
                <a:cubicBezTo>
                  <a:pt x="524" y="352"/>
                  <a:pt x="524" y="352"/>
                  <a:pt x="524" y="352"/>
                </a:cubicBezTo>
                <a:cubicBezTo>
                  <a:pt x="529" y="357"/>
                  <a:pt x="540" y="351"/>
                  <a:pt x="549" y="343"/>
                </a:cubicBezTo>
                <a:cubicBezTo>
                  <a:pt x="557" y="334"/>
                  <a:pt x="563" y="323"/>
                  <a:pt x="558" y="318"/>
                </a:cubicBezTo>
                <a:lnTo>
                  <a:pt x="507" y="2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1" i="0" u="none" strike="noStrike" kern="0" cap="none" spc="0" normalizeH="0" baseline="0" noProof="0" dirty="0">
              <a:ln>
                <a:noFill/>
              </a:ln>
              <a:solidFill>
                <a:schemeClr val="bg1"/>
              </a:solidFill>
              <a:effectLst/>
              <a:uLnTx/>
              <a:uFillTx/>
            </a:endParaRPr>
          </a:p>
        </p:txBody>
      </p:sp>
      <p:sp>
        <p:nvSpPr>
          <p:cNvPr id="523" name="Freeform 7"/>
          <p:cNvSpPr>
            <a:spLocks noChangeAspect="1" noEditPoints="1"/>
          </p:cNvSpPr>
          <p:nvPr/>
        </p:nvSpPr>
        <p:spPr bwMode="auto">
          <a:xfrm rot="5400000">
            <a:off x="6204567" y="2546578"/>
            <a:ext cx="144000" cy="180624"/>
          </a:xfrm>
          <a:custGeom>
            <a:avLst/>
            <a:gdLst>
              <a:gd name="T0" fmla="*/ 403 w 438"/>
              <a:gd name="T1" fmla="*/ 0 h 550"/>
              <a:gd name="T2" fmla="*/ 35 w 438"/>
              <a:gd name="T3" fmla="*/ 0 h 550"/>
              <a:gd name="T4" fmla="*/ 0 w 438"/>
              <a:gd name="T5" fmla="*/ 34 h 550"/>
              <a:gd name="T6" fmla="*/ 0 w 438"/>
              <a:gd name="T7" fmla="*/ 516 h 550"/>
              <a:gd name="T8" fmla="*/ 35 w 438"/>
              <a:gd name="T9" fmla="*/ 550 h 550"/>
              <a:gd name="T10" fmla="*/ 403 w 438"/>
              <a:gd name="T11" fmla="*/ 550 h 550"/>
              <a:gd name="T12" fmla="*/ 438 w 438"/>
              <a:gd name="T13" fmla="*/ 516 h 550"/>
              <a:gd name="T14" fmla="*/ 438 w 438"/>
              <a:gd name="T15" fmla="*/ 34 h 550"/>
              <a:gd name="T16" fmla="*/ 403 w 438"/>
              <a:gd name="T17" fmla="*/ 0 h 550"/>
              <a:gd name="T18" fmla="*/ 219 w 438"/>
              <a:gd name="T19" fmla="*/ 539 h 550"/>
              <a:gd name="T20" fmla="*/ 200 w 438"/>
              <a:gd name="T21" fmla="*/ 520 h 550"/>
              <a:gd name="T22" fmla="*/ 219 w 438"/>
              <a:gd name="T23" fmla="*/ 501 h 550"/>
              <a:gd name="T24" fmla="*/ 238 w 438"/>
              <a:gd name="T25" fmla="*/ 520 h 550"/>
              <a:gd name="T26" fmla="*/ 219 w 438"/>
              <a:gd name="T27" fmla="*/ 539 h 550"/>
              <a:gd name="T28" fmla="*/ 393 w 438"/>
              <a:gd name="T29" fmla="*/ 488 h 550"/>
              <a:gd name="T30" fmla="*/ 390 w 438"/>
              <a:gd name="T31" fmla="*/ 491 h 550"/>
              <a:gd name="T32" fmla="*/ 48 w 438"/>
              <a:gd name="T33" fmla="*/ 491 h 550"/>
              <a:gd name="T34" fmla="*/ 46 w 438"/>
              <a:gd name="T35" fmla="*/ 488 h 550"/>
              <a:gd name="T36" fmla="*/ 46 w 438"/>
              <a:gd name="T37" fmla="*/ 44 h 550"/>
              <a:gd name="T38" fmla="*/ 48 w 438"/>
              <a:gd name="T39" fmla="*/ 41 h 550"/>
              <a:gd name="T40" fmla="*/ 390 w 438"/>
              <a:gd name="T41" fmla="*/ 41 h 550"/>
              <a:gd name="T42" fmla="*/ 393 w 438"/>
              <a:gd name="T43" fmla="*/ 44 h 550"/>
              <a:gd name="T44" fmla="*/ 393 w 438"/>
              <a:gd name="T45" fmla="*/ 488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8" h="550">
                <a:moveTo>
                  <a:pt x="403" y="0"/>
                </a:moveTo>
                <a:cubicBezTo>
                  <a:pt x="35" y="0"/>
                  <a:pt x="35" y="0"/>
                  <a:pt x="35" y="0"/>
                </a:cubicBezTo>
                <a:cubicBezTo>
                  <a:pt x="16" y="0"/>
                  <a:pt x="0" y="15"/>
                  <a:pt x="0" y="34"/>
                </a:cubicBezTo>
                <a:cubicBezTo>
                  <a:pt x="0" y="516"/>
                  <a:pt x="0" y="516"/>
                  <a:pt x="0" y="516"/>
                </a:cubicBezTo>
                <a:cubicBezTo>
                  <a:pt x="0" y="535"/>
                  <a:pt x="16" y="550"/>
                  <a:pt x="35" y="550"/>
                </a:cubicBezTo>
                <a:cubicBezTo>
                  <a:pt x="403" y="550"/>
                  <a:pt x="403" y="550"/>
                  <a:pt x="403" y="550"/>
                </a:cubicBezTo>
                <a:cubicBezTo>
                  <a:pt x="422" y="550"/>
                  <a:pt x="438" y="535"/>
                  <a:pt x="438" y="516"/>
                </a:cubicBezTo>
                <a:cubicBezTo>
                  <a:pt x="438" y="34"/>
                  <a:pt x="438" y="34"/>
                  <a:pt x="438" y="34"/>
                </a:cubicBezTo>
                <a:cubicBezTo>
                  <a:pt x="438" y="15"/>
                  <a:pt x="422" y="0"/>
                  <a:pt x="403" y="0"/>
                </a:cubicBezTo>
                <a:close/>
                <a:moveTo>
                  <a:pt x="219" y="539"/>
                </a:moveTo>
                <a:cubicBezTo>
                  <a:pt x="209" y="539"/>
                  <a:pt x="200" y="531"/>
                  <a:pt x="200" y="520"/>
                </a:cubicBezTo>
                <a:cubicBezTo>
                  <a:pt x="200" y="510"/>
                  <a:pt x="209" y="501"/>
                  <a:pt x="219" y="501"/>
                </a:cubicBezTo>
                <a:cubicBezTo>
                  <a:pt x="230" y="501"/>
                  <a:pt x="238" y="510"/>
                  <a:pt x="238" y="520"/>
                </a:cubicBezTo>
                <a:cubicBezTo>
                  <a:pt x="238" y="531"/>
                  <a:pt x="230" y="539"/>
                  <a:pt x="219" y="539"/>
                </a:cubicBezTo>
                <a:close/>
                <a:moveTo>
                  <a:pt x="393" y="488"/>
                </a:moveTo>
                <a:cubicBezTo>
                  <a:pt x="393" y="490"/>
                  <a:pt x="391" y="491"/>
                  <a:pt x="390" y="491"/>
                </a:cubicBezTo>
                <a:cubicBezTo>
                  <a:pt x="48" y="491"/>
                  <a:pt x="48" y="491"/>
                  <a:pt x="48" y="491"/>
                </a:cubicBezTo>
                <a:cubicBezTo>
                  <a:pt x="47" y="491"/>
                  <a:pt x="46" y="490"/>
                  <a:pt x="46" y="488"/>
                </a:cubicBezTo>
                <a:cubicBezTo>
                  <a:pt x="46" y="44"/>
                  <a:pt x="46" y="44"/>
                  <a:pt x="46" y="44"/>
                </a:cubicBezTo>
                <a:cubicBezTo>
                  <a:pt x="46" y="43"/>
                  <a:pt x="47" y="41"/>
                  <a:pt x="48" y="41"/>
                </a:cubicBezTo>
                <a:cubicBezTo>
                  <a:pt x="390" y="41"/>
                  <a:pt x="390" y="41"/>
                  <a:pt x="390" y="41"/>
                </a:cubicBezTo>
                <a:cubicBezTo>
                  <a:pt x="391" y="41"/>
                  <a:pt x="393" y="43"/>
                  <a:pt x="393" y="44"/>
                </a:cubicBezTo>
                <a:lnTo>
                  <a:pt x="393" y="48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 b="1" dirty="0">
              <a:solidFill>
                <a:schemeClr val="bg1"/>
              </a:solidFill>
            </a:endParaRPr>
          </a:p>
        </p:txBody>
      </p:sp>
      <p:grpSp>
        <p:nvGrpSpPr>
          <p:cNvPr id="524" name="Group 523"/>
          <p:cNvGrpSpPr>
            <a:grpSpLocks noChangeAspect="1"/>
          </p:cNvGrpSpPr>
          <p:nvPr/>
        </p:nvGrpSpPr>
        <p:grpSpPr>
          <a:xfrm>
            <a:off x="7998404" y="2599598"/>
            <a:ext cx="288000" cy="196977"/>
            <a:chOff x="1728289" y="4059154"/>
            <a:chExt cx="269670" cy="184441"/>
          </a:xfrm>
          <a:solidFill>
            <a:srgbClr val="FFFFFF"/>
          </a:solidFill>
        </p:grpSpPr>
        <p:sp>
          <p:nvSpPr>
            <p:cNvPr id="525" name="Freeform 5"/>
            <p:cNvSpPr>
              <a:spLocks/>
            </p:cNvSpPr>
            <p:nvPr/>
          </p:nvSpPr>
          <p:spPr bwMode="auto">
            <a:xfrm>
              <a:off x="1800867" y="4226283"/>
              <a:ext cx="124514" cy="17312"/>
            </a:xfrm>
            <a:custGeom>
              <a:avLst/>
              <a:gdLst>
                <a:gd name="T0" fmla="*/ 149 w 158"/>
                <a:gd name="T1" fmla="*/ 16 h 22"/>
                <a:gd name="T2" fmla="*/ 139 w 158"/>
                <a:gd name="T3" fmla="*/ 16 h 22"/>
                <a:gd name="T4" fmla="*/ 135 w 158"/>
                <a:gd name="T5" fmla="*/ 13 h 22"/>
                <a:gd name="T6" fmla="*/ 132 w 158"/>
                <a:gd name="T7" fmla="*/ 0 h 22"/>
                <a:gd name="T8" fmla="*/ 25 w 158"/>
                <a:gd name="T9" fmla="*/ 0 h 22"/>
                <a:gd name="T10" fmla="*/ 23 w 158"/>
                <a:gd name="T11" fmla="*/ 13 h 22"/>
                <a:gd name="T12" fmla="*/ 19 w 158"/>
                <a:gd name="T13" fmla="*/ 16 h 22"/>
                <a:gd name="T14" fmla="*/ 9 w 158"/>
                <a:gd name="T15" fmla="*/ 16 h 22"/>
                <a:gd name="T16" fmla="*/ 0 w 158"/>
                <a:gd name="T17" fmla="*/ 22 h 22"/>
                <a:gd name="T18" fmla="*/ 158 w 158"/>
                <a:gd name="T19" fmla="*/ 22 h 22"/>
                <a:gd name="T20" fmla="*/ 149 w 158"/>
                <a:gd name="T2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22">
                  <a:moveTo>
                    <a:pt x="149" y="16"/>
                  </a:moveTo>
                  <a:cubicBezTo>
                    <a:pt x="139" y="16"/>
                    <a:pt x="139" y="16"/>
                    <a:pt x="139" y="16"/>
                  </a:cubicBezTo>
                  <a:cubicBezTo>
                    <a:pt x="136" y="16"/>
                    <a:pt x="135" y="15"/>
                    <a:pt x="135" y="13"/>
                  </a:cubicBezTo>
                  <a:cubicBezTo>
                    <a:pt x="132" y="0"/>
                    <a:pt x="132" y="0"/>
                    <a:pt x="132" y="0"/>
                  </a:cubicBezTo>
                  <a:cubicBezTo>
                    <a:pt x="25" y="0"/>
                    <a:pt x="25" y="0"/>
                    <a:pt x="25" y="0"/>
                  </a:cubicBezTo>
                  <a:cubicBezTo>
                    <a:pt x="23" y="13"/>
                    <a:pt x="23" y="13"/>
                    <a:pt x="23" y="13"/>
                  </a:cubicBezTo>
                  <a:cubicBezTo>
                    <a:pt x="22" y="15"/>
                    <a:pt x="21" y="16"/>
                    <a:pt x="19" y="16"/>
                  </a:cubicBezTo>
                  <a:cubicBezTo>
                    <a:pt x="9" y="16"/>
                    <a:pt x="9" y="16"/>
                    <a:pt x="9" y="16"/>
                  </a:cubicBezTo>
                  <a:cubicBezTo>
                    <a:pt x="5" y="16"/>
                    <a:pt x="0" y="17"/>
                    <a:pt x="0" y="22"/>
                  </a:cubicBezTo>
                  <a:cubicBezTo>
                    <a:pt x="52" y="22"/>
                    <a:pt x="105" y="22"/>
                    <a:pt x="158" y="22"/>
                  </a:cubicBezTo>
                  <a:cubicBezTo>
                    <a:pt x="157" y="17"/>
                    <a:pt x="152" y="16"/>
                    <a:pt x="149" y="1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1" i="0" u="none" strike="noStrike" kern="0" cap="none" spc="0" normalizeH="0" baseline="0" noProof="0" dirty="0" smtClean="0">
                <a:ln>
                  <a:noFill/>
                </a:ln>
                <a:solidFill>
                  <a:schemeClr val="bg1"/>
                </a:solidFill>
                <a:effectLst/>
                <a:uLnTx/>
                <a:uFillTx/>
              </a:endParaRPr>
            </a:p>
          </p:txBody>
        </p:sp>
        <p:sp>
          <p:nvSpPr>
            <p:cNvPr id="526" name="Freeform 6"/>
            <p:cNvSpPr>
              <a:spLocks noEditPoints="1"/>
            </p:cNvSpPr>
            <p:nvPr/>
          </p:nvSpPr>
          <p:spPr bwMode="auto">
            <a:xfrm>
              <a:off x="1728289" y="4059154"/>
              <a:ext cx="269670" cy="163134"/>
            </a:xfrm>
            <a:custGeom>
              <a:avLst/>
              <a:gdLst>
                <a:gd name="T0" fmla="*/ 337 w 342"/>
                <a:gd name="T1" fmla="*/ 0 h 207"/>
                <a:gd name="T2" fmla="*/ 4 w 342"/>
                <a:gd name="T3" fmla="*/ 0 h 207"/>
                <a:gd name="T4" fmla="*/ 0 w 342"/>
                <a:gd name="T5" fmla="*/ 5 h 207"/>
                <a:gd name="T6" fmla="*/ 0 w 342"/>
                <a:gd name="T7" fmla="*/ 202 h 207"/>
                <a:gd name="T8" fmla="*/ 4 w 342"/>
                <a:gd name="T9" fmla="*/ 207 h 207"/>
                <a:gd name="T10" fmla="*/ 337 w 342"/>
                <a:gd name="T11" fmla="*/ 207 h 207"/>
                <a:gd name="T12" fmla="*/ 342 w 342"/>
                <a:gd name="T13" fmla="*/ 202 h 207"/>
                <a:gd name="T14" fmla="*/ 342 w 342"/>
                <a:gd name="T15" fmla="*/ 5 h 207"/>
                <a:gd name="T16" fmla="*/ 337 w 342"/>
                <a:gd name="T17" fmla="*/ 0 h 207"/>
                <a:gd name="T18" fmla="*/ 32 w 342"/>
                <a:gd name="T19" fmla="*/ 199 h 207"/>
                <a:gd name="T20" fmla="*/ 21 w 342"/>
                <a:gd name="T21" fmla="*/ 199 h 207"/>
                <a:gd name="T22" fmla="*/ 21 w 342"/>
                <a:gd name="T23" fmla="*/ 195 h 207"/>
                <a:gd name="T24" fmla="*/ 32 w 342"/>
                <a:gd name="T25" fmla="*/ 195 h 207"/>
                <a:gd name="T26" fmla="*/ 32 w 342"/>
                <a:gd name="T27" fmla="*/ 199 h 207"/>
                <a:gd name="T28" fmla="*/ 327 w 342"/>
                <a:gd name="T29" fmla="*/ 187 h 207"/>
                <a:gd name="T30" fmla="*/ 14 w 342"/>
                <a:gd name="T31" fmla="*/ 187 h 207"/>
                <a:gd name="T32" fmla="*/ 14 w 342"/>
                <a:gd name="T33" fmla="*/ 15 h 207"/>
                <a:gd name="T34" fmla="*/ 327 w 342"/>
                <a:gd name="T35" fmla="*/ 15 h 207"/>
                <a:gd name="T36" fmla="*/ 327 w 342"/>
                <a:gd name="T37" fmla="*/ 18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2" h="207">
                  <a:moveTo>
                    <a:pt x="337" y="0"/>
                  </a:moveTo>
                  <a:cubicBezTo>
                    <a:pt x="4" y="0"/>
                    <a:pt x="4" y="0"/>
                    <a:pt x="4" y="0"/>
                  </a:cubicBezTo>
                  <a:cubicBezTo>
                    <a:pt x="2" y="0"/>
                    <a:pt x="0" y="2"/>
                    <a:pt x="0" y="5"/>
                  </a:cubicBezTo>
                  <a:cubicBezTo>
                    <a:pt x="0" y="202"/>
                    <a:pt x="0" y="202"/>
                    <a:pt x="0" y="202"/>
                  </a:cubicBezTo>
                  <a:cubicBezTo>
                    <a:pt x="0" y="205"/>
                    <a:pt x="2" y="207"/>
                    <a:pt x="4" y="207"/>
                  </a:cubicBezTo>
                  <a:cubicBezTo>
                    <a:pt x="337" y="207"/>
                    <a:pt x="337" y="207"/>
                    <a:pt x="337" y="207"/>
                  </a:cubicBezTo>
                  <a:cubicBezTo>
                    <a:pt x="340" y="207"/>
                    <a:pt x="342" y="205"/>
                    <a:pt x="342" y="202"/>
                  </a:cubicBezTo>
                  <a:cubicBezTo>
                    <a:pt x="342" y="5"/>
                    <a:pt x="342" y="5"/>
                    <a:pt x="342" y="5"/>
                  </a:cubicBezTo>
                  <a:cubicBezTo>
                    <a:pt x="342" y="2"/>
                    <a:pt x="340" y="0"/>
                    <a:pt x="337" y="0"/>
                  </a:cubicBezTo>
                  <a:close/>
                  <a:moveTo>
                    <a:pt x="32" y="199"/>
                  </a:moveTo>
                  <a:cubicBezTo>
                    <a:pt x="21" y="199"/>
                    <a:pt x="21" y="199"/>
                    <a:pt x="21" y="199"/>
                  </a:cubicBezTo>
                  <a:cubicBezTo>
                    <a:pt x="21" y="195"/>
                    <a:pt x="21" y="195"/>
                    <a:pt x="21" y="195"/>
                  </a:cubicBezTo>
                  <a:cubicBezTo>
                    <a:pt x="32" y="195"/>
                    <a:pt x="32" y="195"/>
                    <a:pt x="32" y="195"/>
                  </a:cubicBezTo>
                  <a:lnTo>
                    <a:pt x="32" y="199"/>
                  </a:lnTo>
                  <a:close/>
                  <a:moveTo>
                    <a:pt x="327" y="187"/>
                  </a:moveTo>
                  <a:cubicBezTo>
                    <a:pt x="14" y="187"/>
                    <a:pt x="14" y="187"/>
                    <a:pt x="14" y="187"/>
                  </a:cubicBezTo>
                  <a:cubicBezTo>
                    <a:pt x="14" y="15"/>
                    <a:pt x="14" y="15"/>
                    <a:pt x="14" y="15"/>
                  </a:cubicBezTo>
                  <a:cubicBezTo>
                    <a:pt x="327" y="15"/>
                    <a:pt x="327" y="15"/>
                    <a:pt x="327" y="15"/>
                  </a:cubicBezTo>
                  <a:lnTo>
                    <a:pt x="327" y="18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 sz="1800" b="1" i="0" u="none" strike="noStrike" kern="0" cap="none" spc="0" normalizeH="0" baseline="0" noProof="0" dirty="0" smtClean="0">
                <a:ln>
                  <a:noFill/>
                </a:ln>
                <a:solidFill>
                  <a:schemeClr val="bg1"/>
                </a:solidFill>
                <a:effectLst/>
                <a:uLnTx/>
                <a:uFillTx/>
              </a:endParaRPr>
            </a:p>
          </p:txBody>
        </p:sp>
      </p:grpSp>
      <p:grpSp>
        <p:nvGrpSpPr>
          <p:cNvPr id="527" name="Group 526"/>
          <p:cNvGrpSpPr/>
          <p:nvPr/>
        </p:nvGrpSpPr>
        <p:grpSpPr>
          <a:xfrm>
            <a:off x="437663" y="3044703"/>
            <a:ext cx="4251630" cy="1584000"/>
            <a:chOff x="318723" y="2962800"/>
            <a:chExt cx="4027835" cy="1780357"/>
          </a:xfrm>
        </p:grpSpPr>
        <p:graphicFrame>
          <p:nvGraphicFramePr>
            <p:cNvPr id="528" name="Chart 527"/>
            <p:cNvGraphicFramePr/>
            <p:nvPr>
              <p:extLst>
                <p:ext uri="{D42A27DB-BD31-4B8C-83A1-F6EECF244321}">
                  <p14:modId xmlns:p14="http://schemas.microsoft.com/office/powerpoint/2010/main" val="2980267371"/>
                </p:ext>
              </p:extLst>
            </p:nvPr>
          </p:nvGraphicFramePr>
          <p:xfrm>
            <a:off x="389971" y="2962800"/>
            <a:ext cx="3956587" cy="1780357"/>
          </p:xfrm>
          <a:graphic>
            <a:graphicData uri="http://schemas.openxmlformats.org/drawingml/2006/chart">
              <c:chart xmlns:c="http://schemas.openxmlformats.org/drawingml/2006/chart" xmlns:r="http://schemas.openxmlformats.org/officeDocument/2006/relationships" r:id="rId39"/>
            </a:graphicData>
          </a:graphic>
        </p:graphicFrame>
        <p:sp>
          <p:nvSpPr>
            <p:cNvPr id="529" name="TextBox 101"/>
            <p:cNvSpPr txBox="1"/>
            <p:nvPr/>
          </p:nvSpPr>
          <p:spPr>
            <a:xfrm>
              <a:off x="328873" y="3160246"/>
              <a:ext cx="1014432"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solidFill>
                    <a:schemeClr val="bg1"/>
                  </a:solidFill>
                  <a:latin typeface="Arial"/>
                  <a:ea typeface="+mj-ea"/>
                  <a:cs typeface="Arial"/>
                </a:rPr>
                <a:t>Compartirá una foto</a:t>
              </a:r>
            </a:p>
          </p:txBody>
        </p:sp>
        <p:sp>
          <p:nvSpPr>
            <p:cNvPr id="556" name="TextBox 101"/>
            <p:cNvSpPr txBox="1"/>
            <p:nvPr/>
          </p:nvSpPr>
          <p:spPr>
            <a:xfrm>
              <a:off x="328153" y="3415506"/>
              <a:ext cx="908265"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solidFill>
                    <a:schemeClr val="bg1"/>
                  </a:solidFill>
                  <a:latin typeface="Arial"/>
                  <a:ea typeface="+mj-ea"/>
                  <a:cs typeface="Arial"/>
                </a:rPr>
                <a:t>Compartirá un enlace</a:t>
              </a:r>
            </a:p>
          </p:txBody>
        </p:sp>
        <p:sp>
          <p:nvSpPr>
            <p:cNvPr id="557" name="TextBox 101"/>
            <p:cNvSpPr txBox="1"/>
            <p:nvPr/>
          </p:nvSpPr>
          <p:spPr>
            <a:xfrm>
              <a:off x="325337" y="3664735"/>
              <a:ext cx="1014432"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Responderá a un comentario</a:t>
              </a:r>
            </a:p>
          </p:txBody>
        </p:sp>
        <p:sp>
          <p:nvSpPr>
            <p:cNvPr id="558" name="TextBox 101"/>
            <p:cNvSpPr txBox="1"/>
            <p:nvPr/>
          </p:nvSpPr>
          <p:spPr>
            <a:xfrm>
              <a:off x="318723" y="3919476"/>
              <a:ext cx="1014432"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Compartirá un vídeo</a:t>
              </a:r>
            </a:p>
          </p:txBody>
        </p:sp>
        <p:sp>
          <p:nvSpPr>
            <p:cNvPr id="559" name="TextBox 101"/>
            <p:cNvSpPr txBox="1"/>
            <p:nvPr/>
          </p:nvSpPr>
          <p:spPr>
            <a:xfrm>
              <a:off x="322058" y="4155677"/>
              <a:ext cx="2745617"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550" b="0" i="0" u="none" dirty="0">
                  <a:solidFill>
                    <a:schemeClr val="bg1"/>
                  </a:solidFill>
                  <a:latin typeface="Arial"/>
                  <a:ea typeface="+mj-ea"/>
                  <a:cs typeface="Arial"/>
                </a:rPr>
                <a:t>Dará un </a:t>
              </a:r>
              <a:r>
                <a:rPr lang="es-ES_tradnl" sz="550" dirty="0" err="1" smtClean="0">
                  <a:solidFill>
                    <a:schemeClr val="bg1"/>
                  </a:solidFill>
                  <a:latin typeface="Arial"/>
                  <a:ea typeface="+mj-ea"/>
                  <a:cs typeface="Arial"/>
                </a:rPr>
                <a:t>like</a:t>
              </a:r>
              <a:r>
                <a:rPr lang="es-ES_tradnl" sz="550" dirty="0" smtClean="0">
                  <a:solidFill>
                    <a:schemeClr val="bg1"/>
                  </a:solidFill>
                  <a:latin typeface="Arial"/>
                  <a:ea typeface="+mj-ea"/>
                  <a:cs typeface="Arial"/>
                </a:rPr>
                <a:t> </a:t>
              </a:r>
              <a:r>
                <a:rPr lang="es" sz="550" b="0" i="0" u="none" dirty="0" smtClean="0">
                  <a:solidFill>
                    <a:schemeClr val="bg1"/>
                  </a:solidFill>
                  <a:latin typeface="Arial"/>
                  <a:ea typeface="+mj-ea"/>
                  <a:cs typeface="Arial"/>
                </a:rPr>
                <a:t>a </a:t>
              </a:r>
              <a:r>
                <a:rPr lang="es" sz="550" b="0" i="0" u="none" dirty="0">
                  <a:solidFill>
                    <a:schemeClr val="bg1"/>
                  </a:solidFill>
                  <a:latin typeface="Arial"/>
                  <a:ea typeface="+mj-ea"/>
                  <a:cs typeface="Arial"/>
                </a:rPr>
                <a:t>un </a:t>
              </a:r>
              <a:r>
                <a:rPr lang="es" sz="550" b="0" i="0" u="none" dirty="0" smtClean="0">
                  <a:solidFill>
                    <a:schemeClr val="bg1"/>
                  </a:solidFill>
                  <a:latin typeface="Arial"/>
                  <a:ea typeface="+mj-ea"/>
                  <a:cs typeface="Arial"/>
                </a:rPr>
                <a:t>futbolista</a:t>
              </a:r>
              <a:r>
                <a:rPr lang="es-ES_tradnl" sz="550" b="0" i="0" u="none" dirty="0" smtClean="0">
                  <a:solidFill>
                    <a:schemeClr val="bg1"/>
                  </a:solidFill>
                  <a:latin typeface="Arial"/>
                  <a:ea typeface="+mj-ea"/>
                  <a:cs typeface="Arial"/>
                </a:rPr>
                <a:t> (barra blanca) o a la página de una marca (barra naranja)</a:t>
              </a:r>
              <a:endParaRPr lang="es" sz="550" b="0" i="0" u="none" dirty="0">
                <a:solidFill>
                  <a:schemeClr val="bg1"/>
                </a:solidFill>
                <a:latin typeface="Arial"/>
                <a:ea typeface="+mj-ea"/>
                <a:cs typeface="Arial"/>
              </a:endParaRPr>
            </a:p>
          </p:txBody>
        </p:sp>
        <p:sp>
          <p:nvSpPr>
            <p:cNvPr id="560" name="TextBox 101"/>
            <p:cNvSpPr txBox="1"/>
            <p:nvPr/>
          </p:nvSpPr>
          <p:spPr>
            <a:xfrm>
              <a:off x="329588" y="4409882"/>
              <a:ext cx="2016197"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solidFill>
                    <a:schemeClr val="bg1"/>
                  </a:solidFill>
                  <a:latin typeface="Arial"/>
                  <a:ea typeface="+mj-ea"/>
                  <a:cs typeface="Arial"/>
                </a:rPr>
                <a:t>Usará una app de la Copa Mundial FIFA</a:t>
              </a:r>
            </a:p>
          </p:txBody>
        </p:sp>
      </p:grpSp>
      <p:grpSp>
        <p:nvGrpSpPr>
          <p:cNvPr id="561" name="Group 560"/>
          <p:cNvGrpSpPr/>
          <p:nvPr/>
        </p:nvGrpSpPr>
        <p:grpSpPr>
          <a:xfrm>
            <a:off x="4158158" y="4184882"/>
            <a:ext cx="664090" cy="305670"/>
            <a:chOff x="3844526" y="4132207"/>
            <a:chExt cx="664090" cy="305670"/>
          </a:xfrm>
        </p:grpSpPr>
        <p:grpSp>
          <p:nvGrpSpPr>
            <p:cNvPr id="562" name="Group 561"/>
            <p:cNvGrpSpPr/>
            <p:nvPr/>
          </p:nvGrpSpPr>
          <p:grpSpPr>
            <a:xfrm>
              <a:off x="3844526" y="4132207"/>
              <a:ext cx="664090" cy="227279"/>
              <a:chOff x="3844526" y="4132207"/>
              <a:chExt cx="664090" cy="227279"/>
            </a:xfrm>
          </p:grpSpPr>
          <p:sp>
            <p:nvSpPr>
              <p:cNvPr id="564" name="Rectangle 563"/>
              <p:cNvSpPr/>
              <p:nvPr/>
            </p:nvSpPr>
            <p:spPr>
              <a:xfrm>
                <a:off x="3844526" y="4189578"/>
                <a:ext cx="72000" cy="72000"/>
              </a:xfrm>
              <a:prstGeom prst="rect">
                <a:avLst/>
              </a:prstGeom>
              <a:solidFill>
                <a:schemeClr val="bg1"/>
              </a:solidFill>
            </p:spPr>
            <p:txBody>
              <a:bodyPr wrap="square" lIns="18000" rIns="18000" rtlCol="0" anchor="ctr">
                <a:spAutoFit/>
              </a:bodyPr>
              <a:lstStyle/>
              <a:p>
                <a:pPr marL="0" algn="ctr" rtl="0"/>
                <a:endParaRPr lang="es" sz="900" b="1" kern="0" cap="all" dirty="0">
                  <a:solidFill>
                    <a:schemeClr val="bg1"/>
                  </a:solidFill>
                </a:endParaRPr>
              </a:p>
            </p:txBody>
          </p:sp>
          <p:sp>
            <p:nvSpPr>
              <p:cNvPr id="565" name="TextBox 101"/>
              <p:cNvSpPr txBox="1"/>
              <p:nvPr/>
            </p:nvSpPr>
            <p:spPr>
              <a:xfrm>
                <a:off x="3846859" y="4132207"/>
                <a:ext cx="661757"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ES_tradnl" sz="600" dirty="0" smtClean="0">
                    <a:latin typeface="Arial"/>
                    <a:ea typeface="+mj-ea"/>
                    <a:cs typeface="Arial"/>
                  </a:rPr>
                  <a:t>General</a:t>
                </a:r>
                <a:endParaRPr lang="es" sz="600" b="0" i="0" u="none" dirty="0">
                  <a:latin typeface="Arial"/>
                  <a:ea typeface="+mj-ea"/>
                  <a:cs typeface="Arial"/>
                </a:endParaRPr>
              </a:p>
            </p:txBody>
          </p:sp>
          <p:sp>
            <p:nvSpPr>
              <p:cNvPr id="566" name="Rectangle 565"/>
              <p:cNvSpPr/>
              <p:nvPr/>
            </p:nvSpPr>
            <p:spPr>
              <a:xfrm>
                <a:off x="3844526" y="4287486"/>
                <a:ext cx="72000" cy="72000"/>
              </a:xfrm>
              <a:prstGeom prst="rect">
                <a:avLst/>
              </a:prstGeom>
              <a:solidFill>
                <a:schemeClr val="tx1"/>
              </a:solidFill>
            </p:spPr>
            <p:txBody>
              <a:bodyPr wrap="square" lIns="18000" rIns="18000" rtlCol="0" anchor="ctr">
                <a:spAutoFit/>
              </a:bodyPr>
              <a:lstStyle/>
              <a:p>
                <a:pPr marL="0" algn="ctr" rtl="0"/>
                <a:endParaRPr lang="es" sz="900" b="1" kern="0" cap="all" dirty="0">
                  <a:solidFill>
                    <a:schemeClr val="bg1"/>
                  </a:solidFill>
                </a:endParaRPr>
              </a:p>
            </p:txBody>
          </p:sp>
        </p:grpSp>
        <p:sp>
          <p:nvSpPr>
            <p:cNvPr id="563" name="TextBox 101"/>
            <p:cNvSpPr txBox="1"/>
            <p:nvPr/>
          </p:nvSpPr>
          <p:spPr>
            <a:xfrm>
              <a:off x="3852617" y="4230115"/>
              <a:ext cx="597149" cy="207762"/>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Marcas</a:t>
              </a:r>
            </a:p>
          </p:txBody>
        </p:sp>
      </p:grpSp>
      <p:pic>
        <p:nvPicPr>
          <p:cNvPr id="567" name="Picture 33" descr="http://icons.iconarchive.com/icons/visualpharm/icons8-metro-style/512/Very-Basic-Link-icon.png"/>
          <p:cNvPicPr>
            <a:picLocks noChangeAspect="1" noChangeArrowheads="1"/>
          </p:cNvPicPr>
          <p:nvPr/>
        </p:nvPicPr>
        <p:blipFill>
          <a:blip r:embed="rId40" cstate="screen">
            <a:lum bright="70000" contrast="-70000"/>
            <a:extLst>
              <a:ext uri="{BEBA8EAE-BF5A-486C-A8C5-ECC9F3942E4B}">
                <a14:imgProps xmlns:a14="http://schemas.microsoft.com/office/drawing/2010/main">
                  <a14:imgLayer r:embed="rId41">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16534" y="3432754"/>
            <a:ext cx="144000" cy="139025"/>
          </a:xfrm>
          <a:prstGeom prst="rect">
            <a:avLst/>
          </a:prstGeom>
          <a:noFill/>
          <a:extLst>
            <a:ext uri="{909E8E84-426E-40dd-AFC4-6F175D3DCCD1}">
              <a14:hiddenFill xmlns:a14="http://schemas.microsoft.com/office/drawing/2010/main">
                <a:solidFill>
                  <a:srgbClr val="FFFFFF"/>
                </a:solidFill>
              </a14:hiddenFill>
            </a:ext>
          </a:extLst>
        </p:spPr>
      </p:pic>
      <p:pic>
        <p:nvPicPr>
          <p:cNvPr id="568" name="Picture 35" descr="http://icons.iconarchive.com/icons/visualpharm/icons8-metro-style/512/Photo-Video-Slr-camera-icon.png"/>
          <p:cNvPicPr>
            <a:picLocks noChangeAspect="1" noChangeArrowheads="1"/>
          </p:cNvPicPr>
          <p:nvPr/>
        </p:nvPicPr>
        <p:blipFill>
          <a:blip r:embed="rId42" cstate="screen">
            <a:lum bright="70000" contrast="-70000"/>
            <a:extLst>
              <a:ext uri="{BEBA8EAE-BF5A-486C-A8C5-ECC9F3942E4B}">
                <a14:imgProps xmlns:a14="http://schemas.microsoft.com/office/drawing/2010/main">
                  <a14:imgLayer r:embed="rId43">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07975" y="3184069"/>
            <a:ext cx="165964" cy="160231"/>
          </a:xfrm>
          <a:prstGeom prst="rect">
            <a:avLst/>
          </a:prstGeom>
          <a:noFill/>
          <a:extLst>
            <a:ext uri="{909E8E84-426E-40dd-AFC4-6F175D3DCCD1}">
              <a14:hiddenFill xmlns:a14="http://schemas.microsoft.com/office/drawing/2010/main">
                <a:solidFill>
                  <a:srgbClr val="FFFFFF"/>
                </a:solidFill>
              </a14:hiddenFill>
            </a:ext>
          </a:extLst>
        </p:spPr>
      </p:pic>
      <p:pic>
        <p:nvPicPr>
          <p:cNvPr id="569" name="Picture 43" descr="http://www.endlessicons.com/wp-content/uploads/2013/05/comments-icon-614x460.png"/>
          <p:cNvPicPr>
            <a:picLocks noChangeAspect="1" noChangeArrowheads="1"/>
          </p:cNvPicPr>
          <p:nvPr/>
        </p:nvPicPr>
        <p:blipFill rotWithShape="1">
          <a:blip r:embed="rId44" cstate="screen">
            <a:lum bright="70000" contrast="-70000"/>
            <a:extLst>
              <a:ext uri="{BEBA8EAE-BF5A-486C-A8C5-ECC9F3942E4B}">
                <a14:imgProps xmlns:a14="http://schemas.microsoft.com/office/drawing/2010/main">
                  <a14:imgLayer r:embed="rId45">
                    <a14:imgEffect>
                      <a14:artisticPhotocopy/>
                    </a14:imgEffect>
                  </a14:imgLayer>
                </a14:imgProps>
              </a:ext>
              <a:ext uri="{28A0092B-C50C-407E-A947-70E740481C1C}">
                <a14:useLocalDpi xmlns:a14="http://schemas.microsoft.com/office/drawing/2010/main"/>
              </a:ext>
            </a:extLst>
          </a:blip>
          <a:srcRect/>
          <a:stretch/>
        </p:blipFill>
        <p:spPr bwMode="auto">
          <a:xfrm>
            <a:off x="302094" y="3660233"/>
            <a:ext cx="172320" cy="129197"/>
          </a:xfrm>
          <a:prstGeom prst="rect">
            <a:avLst/>
          </a:prstGeom>
          <a:noFill/>
          <a:extLst>
            <a:ext uri="{909E8E84-426E-40dd-AFC4-6F175D3DCCD1}">
              <a14:hiddenFill xmlns:a14="http://schemas.microsoft.com/office/drawing/2010/main">
                <a:solidFill>
                  <a:srgbClr val="FFFFFF"/>
                </a:solidFill>
              </a14:hiddenFill>
            </a:ext>
          </a:extLst>
        </p:spPr>
      </p:pic>
      <p:pic>
        <p:nvPicPr>
          <p:cNvPr id="570" name="Picture 45" descr="http://sensatejournal.com/wp-content/themes/sensate/images/icon_video.png"/>
          <p:cNvPicPr>
            <a:picLocks noChangeAspect="1" noChangeArrowheads="1"/>
          </p:cNvPicPr>
          <p:nvPr/>
        </p:nvPicPr>
        <p:blipFill>
          <a:blip r:embed="rId46" cstate="screen">
            <a:lum bright="70000" contrast="-70000"/>
            <a:extLst>
              <a:ext uri="{BEBA8EAE-BF5A-486C-A8C5-ECC9F3942E4B}">
                <a14:imgProps xmlns:a14="http://schemas.microsoft.com/office/drawing/2010/main">
                  <a14:imgLayer r:embed="rId47">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27045" y="3877884"/>
            <a:ext cx="139696" cy="134869"/>
          </a:xfrm>
          <a:prstGeom prst="rect">
            <a:avLst/>
          </a:prstGeom>
          <a:noFill/>
          <a:extLst>
            <a:ext uri="{909E8E84-426E-40dd-AFC4-6F175D3DCCD1}">
              <a14:hiddenFill xmlns:a14="http://schemas.microsoft.com/office/drawing/2010/main">
                <a:solidFill>
                  <a:srgbClr val="FFFFFF"/>
                </a:solidFill>
              </a14:hiddenFill>
            </a:ext>
          </a:extLst>
        </p:spPr>
      </p:pic>
      <p:pic>
        <p:nvPicPr>
          <p:cNvPr id="571" name="Picture 49" descr="http://upload.wikimedia.org/wikipedia/commons/1/13/Facebook_like_thumb.png"/>
          <p:cNvPicPr>
            <a:picLocks noChangeAspect="1" noChangeArrowheads="1"/>
          </p:cNvPicPr>
          <p:nvPr/>
        </p:nvPicPr>
        <p:blipFill>
          <a:blip r:embed="rId48" cstate="screen">
            <a:lum bright="70000" contrast="-70000"/>
            <a:extLst>
              <a:ext uri="{28A0092B-C50C-407E-A947-70E740481C1C}">
                <a14:useLocalDpi xmlns:a14="http://schemas.microsoft.com/office/drawing/2010/main"/>
              </a:ext>
            </a:extLst>
          </a:blip>
          <a:srcRect/>
          <a:stretch>
            <a:fillRect/>
          </a:stretch>
        </p:blipFill>
        <p:spPr bwMode="auto">
          <a:xfrm>
            <a:off x="321071" y="4101207"/>
            <a:ext cx="153743" cy="127131"/>
          </a:xfrm>
          <a:prstGeom prst="rect">
            <a:avLst/>
          </a:prstGeom>
          <a:noFill/>
          <a:extLst>
            <a:ext uri="{909E8E84-426E-40dd-AFC4-6F175D3DCCD1}">
              <a14:hiddenFill xmlns:a14="http://schemas.microsoft.com/office/drawing/2010/main">
                <a:solidFill>
                  <a:srgbClr val="FFFFFF"/>
                </a:solidFill>
              </a14:hiddenFill>
            </a:ext>
          </a:extLst>
        </p:spPr>
      </p:pic>
      <p:pic>
        <p:nvPicPr>
          <p:cNvPr id="572" name="Picture 571"/>
          <p:cNvPicPr>
            <a:picLocks noChangeAspect="1"/>
          </p:cNvPicPr>
          <p:nvPr/>
        </p:nvPicPr>
        <p:blipFill>
          <a:blip r:embed="rId49" cstate="screen">
            <a:extLst>
              <a:ext uri="{28A0092B-C50C-407E-A947-70E740481C1C}">
                <a14:useLocalDpi xmlns:a14="http://schemas.microsoft.com/office/drawing/2010/main"/>
              </a:ext>
            </a:extLst>
          </a:blip>
          <a:stretch>
            <a:fillRect/>
          </a:stretch>
        </p:blipFill>
        <p:spPr>
          <a:xfrm>
            <a:off x="323247" y="4316792"/>
            <a:ext cx="151167" cy="145945"/>
          </a:xfrm>
          <a:prstGeom prst="rect">
            <a:avLst/>
          </a:prstGeom>
        </p:spPr>
      </p:pic>
      <p:sp>
        <p:nvSpPr>
          <p:cNvPr id="573" name="Rectangle 572"/>
          <p:cNvSpPr/>
          <p:nvPr/>
        </p:nvSpPr>
        <p:spPr>
          <a:xfrm>
            <a:off x="4760707" y="2948689"/>
            <a:ext cx="4042567" cy="246221"/>
          </a:xfrm>
          <a:prstGeom prst="rect">
            <a:avLst/>
          </a:prstGeom>
        </p:spPr>
        <p:txBody>
          <a:bodyPr wrap="square">
            <a:spAutoFit/>
          </a:bodyPr>
          <a:lstStyle/>
          <a:p>
            <a:pPr algn="l" rtl="0"/>
            <a:r>
              <a:rPr lang="es" sz="1000" b="0" i="0" u="none" dirty="0">
                <a:latin typeface="Impact"/>
                <a:cs typeface="Impact"/>
              </a:rPr>
              <a:t>Y PRETENDEN REALIZAR LAS SIGUIENTES </a:t>
            </a:r>
            <a:r>
              <a:rPr lang="es" sz="1000" b="0" i="0" u="none" dirty="0">
                <a:solidFill>
                  <a:schemeClr val="bg1"/>
                </a:solidFill>
                <a:latin typeface="Impact"/>
                <a:cs typeface="Impact"/>
              </a:rPr>
              <a:t>ACTIVIDADES:</a:t>
            </a:r>
          </a:p>
        </p:txBody>
      </p:sp>
      <p:grpSp>
        <p:nvGrpSpPr>
          <p:cNvPr id="582" name="Group 581"/>
          <p:cNvGrpSpPr/>
          <p:nvPr/>
        </p:nvGrpSpPr>
        <p:grpSpPr>
          <a:xfrm>
            <a:off x="7418414" y="3544068"/>
            <a:ext cx="1681666" cy="865974"/>
            <a:chOff x="7517694" y="3420084"/>
            <a:chExt cx="1681666" cy="865974"/>
          </a:xfrm>
        </p:grpSpPr>
        <p:grpSp>
          <p:nvGrpSpPr>
            <p:cNvPr id="583" name="Group 582"/>
            <p:cNvGrpSpPr/>
            <p:nvPr/>
          </p:nvGrpSpPr>
          <p:grpSpPr>
            <a:xfrm>
              <a:off x="7517694" y="3420084"/>
              <a:ext cx="72000" cy="857772"/>
              <a:chOff x="7517694" y="3420084"/>
              <a:chExt cx="72000" cy="857772"/>
            </a:xfrm>
          </p:grpSpPr>
          <p:sp>
            <p:nvSpPr>
              <p:cNvPr id="604" name="Rectangle 603"/>
              <p:cNvSpPr/>
              <p:nvPr/>
            </p:nvSpPr>
            <p:spPr>
              <a:xfrm>
                <a:off x="7517694" y="3420084"/>
                <a:ext cx="72000" cy="72000"/>
              </a:xfrm>
              <a:prstGeom prst="rect">
                <a:avLst/>
              </a:prstGeom>
              <a:solidFill>
                <a:schemeClr val="accent1">
                  <a:lumMod val="75000"/>
                </a:schemeClr>
              </a:solidFill>
            </p:spPr>
            <p:txBody>
              <a:bodyPr wrap="square" lIns="18000" rIns="18000" rtlCol="0" anchor="ctr">
                <a:spAutoFit/>
              </a:bodyPr>
              <a:lstStyle/>
              <a:p>
                <a:pPr marL="0" algn="ctr" rtl="0"/>
                <a:endParaRPr lang="es" sz="900" b="1" kern="0" cap="all" dirty="0">
                  <a:solidFill>
                    <a:schemeClr val="bg1"/>
                  </a:solidFill>
                </a:endParaRPr>
              </a:p>
            </p:txBody>
          </p:sp>
          <p:sp>
            <p:nvSpPr>
              <p:cNvPr id="605" name="Rectangle 604"/>
              <p:cNvSpPr/>
              <p:nvPr/>
            </p:nvSpPr>
            <p:spPr>
              <a:xfrm>
                <a:off x="7517694" y="3532337"/>
                <a:ext cx="72000" cy="72000"/>
              </a:xfrm>
              <a:prstGeom prst="rect">
                <a:avLst/>
              </a:prstGeom>
              <a:solidFill>
                <a:schemeClr val="accent2">
                  <a:lumMod val="75000"/>
                </a:schemeClr>
              </a:solidFill>
            </p:spPr>
            <p:txBody>
              <a:bodyPr wrap="square" lIns="18000" rIns="18000" rtlCol="0" anchor="ctr">
                <a:spAutoFit/>
              </a:bodyPr>
              <a:lstStyle/>
              <a:p>
                <a:pPr marL="0" algn="ctr" rtl="0"/>
                <a:endParaRPr lang="es" sz="900" b="1" kern="0" cap="all" dirty="0">
                  <a:solidFill>
                    <a:schemeClr val="bg1"/>
                  </a:solidFill>
                </a:endParaRPr>
              </a:p>
            </p:txBody>
          </p:sp>
          <p:sp>
            <p:nvSpPr>
              <p:cNvPr id="606" name="Rectangle 605"/>
              <p:cNvSpPr/>
              <p:nvPr/>
            </p:nvSpPr>
            <p:spPr>
              <a:xfrm>
                <a:off x="7517694" y="3644590"/>
                <a:ext cx="72000" cy="72000"/>
              </a:xfrm>
              <a:prstGeom prst="rect">
                <a:avLst/>
              </a:prstGeom>
              <a:solidFill>
                <a:schemeClr val="accent3"/>
              </a:solidFill>
            </p:spPr>
            <p:txBody>
              <a:bodyPr wrap="square" lIns="18000" rIns="18000" rtlCol="0" anchor="ctr">
                <a:spAutoFit/>
              </a:bodyPr>
              <a:lstStyle/>
              <a:p>
                <a:pPr marL="0" algn="ctr" rtl="0"/>
                <a:endParaRPr lang="es" sz="900" b="1" kern="0" cap="all" dirty="0">
                  <a:solidFill>
                    <a:schemeClr val="bg1"/>
                  </a:solidFill>
                </a:endParaRPr>
              </a:p>
            </p:txBody>
          </p:sp>
          <p:sp>
            <p:nvSpPr>
              <p:cNvPr id="607" name="Rectangle 606"/>
              <p:cNvSpPr/>
              <p:nvPr/>
            </p:nvSpPr>
            <p:spPr>
              <a:xfrm>
                <a:off x="7517694" y="3756843"/>
                <a:ext cx="72000" cy="72000"/>
              </a:xfrm>
              <a:prstGeom prst="rect">
                <a:avLst/>
              </a:prstGeom>
              <a:solidFill>
                <a:schemeClr val="accent4"/>
              </a:solidFill>
            </p:spPr>
            <p:txBody>
              <a:bodyPr wrap="square" lIns="18000" rIns="18000" rtlCol="0" anchor="ctr">
                <a:spAutoFit/>
              </a:bodyPr>
              <a:lstStyle/>
              <a:p>
                <a:pPr marL="0" algn="ctr" rtl="0"/>
                <a:endParaRPr lang="es" sz="900" b="1" kern="0" cap="all" dirty="0">
                  <a:solidFill>
                    <a:schemeClr val="bg1"/>
                  </a:solidFill>
                </a:endParaRPr>
              </a:p>
            </p:txBody>
          </p:sp>
          <p:sp>
            <p:nvSpPr>
              <p:cNvPr id="608" name="Rectangle 607"/>
              <p:cNvSpPr/>
              <p:nvPr/>
            </p:nvSpPr>
            <p:spPr>
              <a:xfrm>
                <a:off x="7517694" y="3869096"/>
                <a:ext cx="72000" cy="72000"/>
              </a:xfrm>
              <a:prstGeom prst="rect">
                <a:avLst/>
              </a:prstGeom>
              <a:solidFill>
                <a:schemeClr val="accent5"/>
              </a:solidFill>
            </p:spPr>
            <p:txBody>
              <a:bodyPr wrap="square" lIns="18000" rIns="18000" rtlCol="0" anchor="ctr">
                <a:spAutoFit/>
              </a:bodyPr>
              <a:lstStyle/>
              <a:p>
                <a:pPr marL="0" algn="ctr" rtl="0"/>
                <a:endParaRPr lang="es" sz="900" b="1" kern="0" cap="all" dirty="0">
                  <a:solidFill>
                    <a:schemeClr val="bg1"/>
                  </a:solidFill>
                </a:endParaRPr>
              </a:p>
            </p:txBody>
          </p:sp>
          <p:sp>
            <p:nvSpPr>
              <p:cNvPr id="609" name="Rectangle 608"/>
              <p:cNvSpPr/>
              <p:nvPr/>
            </p:nvSpPr>
            <p:spPr>
              <a:xfrm>
                <a:off x="7517694" y="3981349"/>
                <a:ext cx="72000" cy="72000"/>
              </a:xfrm>
              <a:prstGeom prst="rect">
                <a:avLst/>
              </a:prstGeom>
              <a:solidFill>
                <a:schemeClr val="accent6"/>
              </a:solidFill>
            </p:spPr>
            <p:txBody>
              <a:bodyPr wrap="square" lIns="18000" rIns="18000" rtlCol="0" anchor="ctr">
                <a:spAutoFit/>
              </a:bodyPr>
              <a:lstStyle/>
              <a:p>
                <a:pPr marL="0" algn="ctr" rtl="0"/>
                <a:endParaRPr lang="es" sz="900" b="1" kern="0" cap="all" dirty="0">
                  <a:solidFill>
                    <a:schemeClr val="bg1"/>
                  </a:solidFill>
                </a:endParaRPr>
              </a:p>
            </p:txBody>
          </p:sp>
          <p:sp>
            <p:nvSpPr>
              <p:cNvPr id="622" name="Rectangle 621"/>
              <p:cNvSpPr/>
              <p:nvPr/>
            </p:nvSpPr>
            <p:spPr>
              <a:xfrm>
                <a:off x="7517694" y="4093602"/>
                <a:ext cx="72000" cy="72000"/>
              </a:xfrm>
              <a:prstGeom prst="rect">
                <a:avLst/>
              </a:prstGeom>
              <a:solidFill>
                <a:schemeClr val="tx2"/>
              </a:solidFill>
            </p:spPr>
            <p:txBody>
              <a:bodyPr wrap="square" lIns="18000" rIns="18000" rtlCol="0" anchor="ctr">
                <a:spAutoFit/>
              </a:bodyPr>
              <a:lstStyle/>
              <a:p>
                <a:pPr marL="0" algn="ctr" rtl="0"/>
                <a:endParaRPr lang="es" sz="900" b="1" kern="0" cap="all" dirty="0">
                  <a:solidFill>
                    <a:schemeClr val="bg1"/>
                  </a:solidFill>
                </a:endParaRPr>
              </a:p>
            </p:txBody>
          </p:sp>
          <p:sp>
            <p:nvSpPr>
              <p:cNvPr id="624" name="Rectangle 623"/>
              <p:cNvSpPr/>
              <p:nvPr/>
            </p:nvSpPr>
            <p:spPr>
              <a:xfrm>
                <a:off x="7517694" y="4205856"/>
                <a:ext cx="72000" cy="72000"/>
              </a:xfrm>
              <a:prstGeom prst="rect">
                <a:avLst/>
              </a:prstGeom>
              <a:solidFill>
                <a:schemeClr val="bg1">
                  <a:lumMod val="50000"/>
                </a:schemeClr>
              </a:solidFill>
            </p:spPr>
            <p:txBody>
              <a:bodyPr wrap="square" lIns="18000" rIns="18000" rtlCol="0" anchor="ctr">
                <a:spAutoFit/>
              </a:bodyPr>
              <a:lstStyle/>
              <a:p>
                <a:pPr marL="0" algn="ctr" rtl="0"/>
                <a:endParaRPr lang="es" sz="900" b="1" kern="0" cap="all" dirty="0">
                  <a:solidFill>
                    <a:schemeClr val="bg1"/>
                  </a:solidFill>
                </a:endParaRPr>
              </a:p>
            </p:txBody>
          </p:sp>
        </p:grpSp>
        <p:sp>
          <p:nvSpPr>
            <p:cNvPr id="584" name="TextBox 101"/>
            <p:cNvSpPr txBox="1"/>
            <p:nvPr/>
          </p:nvSpPr>
          <p:spPr>
            <a:xfrm>
              <a:off x="7535677" y="3430012"/>
              <a:ext cx="1194298"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Chatear con amigos</a:t>
              </a:r>
            </a:p>
          </p:txBody>
        </p:sp>
        <p:sp>
          <p:nvSpPr>
            <p:cNvPr id="589" name="TextBox 101"/>
            <p:cNvSpPr txBox="1"/>
            <p:nvPr/>
          </p:nvSpPr>
          <p:spPr>
            <a:xfrm>
              <a:off x="7535677" y="3542019"/>
              <a:ext cx="1194297"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Jugar</a:t>
              </a:r>
            </a:p>
          </p:txBody>
        </p:sp>
        <p:sp>
          <p:nvSpPr>
            <p:cNvPr id="590" name="TextBox 101"/>
            <p:cNvSpPr txBox="1"/>
            <p:nvPr/>
          </p:nvSpPr>
          <p:spPr>
            <a:xfrm>
              <a:off x="7535677" y="3654026"/>
              <a:ext cx="1190537"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Buscar productos que comprar</a:t>
              </a:r>
            </a:p>
          </p:txBody>
        </p:sp>
        <p:sp>
          <p:nvSpPr>
            <p:cNvPr id="591" name="TextBox 101"/>
            <p:cNvSpPr txBox="1"/>
            <p:nvPr/>
          </p:nvSpPr>
          <p:spPr>
            <a:xfrm>
              <a:off x="7535677" y="3766033"/>
              <a:ext cx="1194297"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Leer noticias</a:t>
              </a:r>
            </a:p>
          </p:txBody>
        </p:sp>
        <p:sp>
          <p:nvSpPr>
            <p:cNvPr id="592" name="TextBox 101"/>
            <p:cNvSpPr txBox="1"/>
            <p:nvPr/>
          </p:nvSpPr>
          <p:spPr>
            <a:xfrm>
              <a:off x="7535677" y="3878040"/>
              <a:ext cx="1663683"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Buscar información sobre la Copa Mundial</a:t>
              </a:r>
            </a:p>
          </p:txBody>
        </p:sp>
        <p:sp>
          <p:nvSpPr>
            <p:cNvPr id="593" name="TextBox 101"/>
            <p:cNvSpPr txBox="1"/>
            <p:nvPr/>
          </p:nvSpPr>
          <p:spPr>
            <a:xfrm>
              <a:off x="7535677" y="3990047"/>
              <a:ext cx="1536431"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Compartir opiniones sobre el evento</a:t>
              </a:r>
            </a:p>
          </p:txBody>
        </p:sp>
        <p:sp>
          <p:nvSpPr>
            <p:cNvPr id="602" name="TextBox 101"/>
            <p:cNvSpPr txBox="1"/>
            <p:nvPr/>
          </p:nvSpPr>
          <p:spPr>
            <a:xfrm>
              <a:off x="7535677" y="4102054"/>
              <a:ext cx="1663682"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Interactuar con contenido digital sobre la Copa Mundial</a:t>
              </a:r>
            </a:p>
          </p:txBody>
        </p:sp>
        <p:sp>
          <p:nvSpPr>
            <p:cNvPr id="603" name="TextBox 101"/>
            <p:cNvSpPr txBox="1"/>
            <p:nvPr/>
          </p:nvSpPr>
          <p:spPr>
            <a:xfrm>
              <a:off x="7535677" y="4214058"/>
              <a:ext cx="1194297" cy="72000"/>
            </a:xfrm>
            <a:prstGeom prst="rect">
              <a:avLst/>
            </a:prstGeom>
          </p:spPr>
          <p:txBody>
            <a:bodyPr vert="horz" wrap="square" lIns="91440" tIns="45720" rIns="91440" bIns="45720" rtlCol="0" anchor="ctr">
              <a:noAutofit/>
            </a:bodyPr>
            <a:lstStyle>
              <a:defPPr>
                <a:defRPr lang="e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l" rtl="0">
                <a:lnSpc>
                  <a:spcPct val="80000"/>
                </a:lnSpc>
                <a:spcBef>
                  <a:spcPct val="0"/>
                </a:spcBef>
              </a:pPr>
              <a:r>
                <a:rPr lang="es" sz="600" b="0" i="0" u="none">
                  <a:latin typeface="Arial"/>
                  <a:ea typeface="+mj-ea"/>
                  <a:cs typeface="Arial"/>
                </a:rPr>
                <a:t>Otros</a:t>
              </a:r>
            </a:p>
          </p:txBody>
        </p:sp>
      </p:grpSp>
      <p:sp>
        <p:nvSpPr>
          <p:cNvPr id="625" name="Rectangle 624"/>
          <p:cNvSpPr/>
          <p:nvPr/>
        </p:nvSpPr>
        <p:spPr>
          <a:xfrm>
            <a:off x="4659760" y="3263231"/>
            <a:ext cx="539770" cy="1807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nSpc>
                <a:spcPct val="80000"/>
              </a:lnSpc>
              <a:spcBef>
                <a:spcPct val="0"/>
              </a:spcBef>
            </a:pPr>
            <a:r>
              <a:rPr lang="es-ES_tradnl" sz="700" b="1" dirty="0">
                <a:solidFill>
                  <a:schemeClr val="bg1"/>
                </a:solidFill>
                <a:cs typeface="Arial"/>
              </a:rPr>
              <a:t>E-</a:t>
            </a:r>
            <a:r>
              <a:rPr lang="es-ES_tradnl" sz="700" b="1" dirty="0" err="1">
                <a:solidFill>
                  <a:schemeClr val="bg1"/>
                </a:solidFill>
                <a:cs typeface="Arial"/>
              </a:rPr>
              <a:t>readers</a:t>
            </a:r>
            <a:endParaRPr lang="es" sz="700" b="1" dirty="0">
              <a:solidFill>
                <a:schemeClr val="bg1"/>
              </a:solidFill>
              <a:cs typeface="Arial"/>
            </a:endParaRPr>
          </a:p>
        </p:txBody>
      </p:sp>
      <p:sp>
        <p:nvSpPr>
          <p:cNvPr id="626" name="Rectangle 625"/>
          <p:cNvSpPr/>
          <p:nvPr/>
        </p:nvSpPr>
        <p:spPr>
          <a:xfrm>
            <a:off x="4241406" y="3545533"/>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rtl="0"/>
            <a:r>
              <a:rPr lang="es" sz="700" b="1" i="0" u="none" dirty="0">
                <a:solidFill>
                  <a:schemeClr val="bg1"/>
                </a:solidFill>
              </a:rPr>
              <a:t>Ordenador</a:t>
            </a:r>
            <a:endParaRPr lang="es" sz="700" b="1" dirty="0">
              <a:solidFill>
                <a:schemeClr val="bg1"/>
              </a:solidFill>
            </a:endParaRPr>
          </a:p>
        </p:txBody>
      </p:sp>
      <p:sp>
        <p:nvSpPr>
          <p:cNvPr id="627" name="Rectangle 626"/>
          <p:cNvSpPr/>
          <p:nvPr/>
        </p:nvSpPr>
        <p:spPr>
          <a:xfrm>
            <a:off x="4218994" y="3775542"/>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rtl="0"/>
            <a:r>
              <a:rPr lang="es" sz="700" b="1" i="0" u="none">
                <a:solidFill>
                  <a:schemeClr val="bg1"/>
                </a:solidFill>
              </a:rPr>
              <a:t>Tableta</a:t>
            </a:r>
            <a:endParaRPr lang="es" sz="700" b="1" dirty="0">
              <a:solidFill>
                <a:schemeClr val="bg1"/>
              </a:solidFill>
            </a:endParaRPr>
          </a:p>
        </p:txBody>
      </p:sp>
      <p:sp>
        <p:nvSpPr>
          <p:cNvPr id="628" name="Rectangle 627"/>
          <p:cNvSpPr/>
          <p:nvPr/>
        </p:nvSpPr>
        <p:spPr>
          <a:xfrm>
            <a:off x="4218994" y="4013021"/>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rtl="0"/>
            <a:r>
              <a:rPr lang="es" sz="700" b="1" i="0" u="none">
                <a:solidFill>
                  <a:schemeClr val="bg1"/>
                </a:solidFill>
              </a:rPr>
              <a:t>Móvil</a:t>
            </a:r>
            <a:endParaRPr lang="es" sz="700" b="1" dirty="0">
              <a:solidFill>
                <a:schemeClr val="bg1"/>
              </a:solidFill>
            </a:endParaRPr>
          </a:p>
        </p:txBody>
      </p:sp>
      <p:sp>
        <p:nvSpPr>
          <p:cNvPr id="629" name="Rectangle 628"/>
          <p:cNvSpPr/>
          <p:nvPr/>
        </p:nvSpPr>
        <p:spPr>
          <a:xfrm>
            <a:off x="4218994" y="4250502"/>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rtl="0"/>
            <a:r>
              <a:rPr lang="es" sz="700" b="1" i="0" u="none">
                <a:solidFill>
                  <a:schemeClr val="bg1"/>
                </a:solidFill>
              </a:rPr>
              <a:t>Portátil</a:t>
            </a:r>
            <a:endParaRPr lang="es" sz="700" b="1" dirty="0">
              <a:solidFill>
                <a:schemeClr val="bg1"/>
              </a:solidFill>
            </a:endParaRPr>
          </a:p>
        </p:txBody>
      </p:sp>
      <p:graphicFrame>
        <p:nvGraphicFramePr>
          <p:cNvPr id="637" name="Chart 636"/>
          <p:cNvGraphicFramePr/>
          <p:nvPr>
            <p:extLst>
              <p:ext uri="{D42A27DB-BD31-4B8C-83A1-F6EECF244321}">
                <p14:modId xmlns:p14="http://schemas.microsoft.com/office/powerpoint/2010/main" val="131006828"/>
              </p:ext>
            </p:extLst>
          </p:nvPr>
        </p:nvGraphicFramePr>
        <p:xfrm>
          <a:off x="5012484" y="3195147"/>
          <a:ext cx="3108018" cy="324000"/>
        </p:xfrm>
        <a:graphic>
          <a:graphicData uri="http://schemas.openxmlformats.org/drawingml/2006/chart">
            <c:chart xmlns:c="http://schemas.openxmlformats.org/drawingml/2006/chart" xmlns:r="http://schemas.openxmlformats.org/officeDocument/2006/relationships" r:id="rId50"/>
          </a:graphicData>
        </a:graphic>
      </p:graphicFrame>
      <p:graphicFrame>
        <p:nvGraphicFramePr>
          <p:cNvPr id="638" name="Chart 637"/>
          <p:cNvGraphicFramePr/>
          <p:nvPr>
            <p:extLst>
              <p:ext uri="{D42A27DB-BD31-4B8C-83A1-F6EECF244321}">
                <p14:modId xmlns:p14="http://schemas.microsoft.com/office/powerpoint/2010/main" val="868182404"/>
              </p:ext>
            </p:extLst>
          </p:nvPr>
        </p:nvGraphicFramePr>
        <p:xfrm>
          <a:off x="5012484" y="3440464"/>
          <a:ext cx="3108018" cy="324000"/>
        </p:xfrm>
        <a:graphic>
          <a:graphicData uri="http://schemas.openxmlformats.org/drawingml/2006/chart">
            <c:chart xmlns:c="http://schemas.openxmlformats.org/drawingml/2006/chart" xmlns:r="http://schemas.openxmlformats.org/officeDocument/2006/relationships" r:id="rId51"/>
          </a:graphicData>
        </a:graphic>
      </p:graphicFrame>
      <p:graphicFrame>
        <p:nvGraphicFramePr>
          <p:cNvPr id="639" name="Chart 638"/>
          <p:cNvGraphicFramePr/>
          <p:nvPr>
            <p:extLst>
              <p:ext uri="{D42A27DB-BD31-4B8C-83A1-F6EECF244321}">
                <p14:modId xmlns:p14="http://schemas.microsoft.com/office/powerpoint/2010/main" val="2792014708"/>
              </p:ext>
            </p:extLst>
          </p:nvPr>
        </p:nvGraphicFramePr>
        <p:xfrm>
          <a:off x="5012484" y="3931098"/>
          <a:ext cx="3108018" cy="324000"/>
        </p:xfrm>
        <a:graphic>
          <a:graphicData uri="http://schemas.openxmlformats.org/drawingml/2006/chart">
            <c:chart xmlns:c="http://schemas.openxmlformats.org/drawingml/2006/chart" xmlns:r="http://schemas.openxmlformats.org/officeDocument/2006/relationships" r:id="rId52"/>
          </a:graphicData>
        </a:graphic>
      </p:graphicFrame>
      <p:graphicFrame>
        <p:nvGraphicFramePr>
          <p:cNvPr id="640" name="Chart 639"/>
          <p:cNvGraphicFramePr/>
          <p:nvPr>
            <p:extLst>
              <p:ext uri="{D42A27DB-BD31-4B8C-83A1-F6EECF244321}">
                <p14:modId xmlns:p14="http://schemas.microsoft.com/office/powerpoint/2010/main" val="202004471"/>
              </p:ext>
            </p:extLst>
          </p:nvPr>
        </p:nvGraphicFramePr>
        <p:xfrm>
          <a:off x="5012484" y="4176413"/>
          <a:ext cx="3108018" cy="324000"/>
        </p:xfrm>
        <a:graphic>
          <a:graphicData uri="http://schemas.openxmlformats.org/drawingml/2006/chart">
            <c:chart xmlns:c="http://schemas.openxmlformats.org/drawingml/2006/chart" xmlns:r="http://schemas.openxmlformats.org/officeDocument/2006/relationships" r:id="rId53"/>
          </a:graphicData>
        </a:graphic>
      </p:graphicFrame>
      <p:graphicFrame>
        <p:nvGraphicFramePr>
          <p:cNvPr id="641" name="Chart 640"/>
          <p:cNvGraphicFramePr/>
          <p:nvPr>
            <p:extLst>
              <p:ext uri="{D42A27DB-BD31-4B8C-83A1-F6EECF244321}">
                <p14:modId xmlns:p14="http://schemas.microsoft.com/office/powerpoint/2010/main" val="1822322647"/>
              </p:ext>
            </p:extLst>
          </p:nvPr>
        </p:nvGraphicFramePr>
        <p:xfrm>
          <a:off x="5012484" y="3685781"/>
          <a:ext cx="3108018" cy="324000"/>
        </p:xfrm>
        <a:graphic>
          <a:graphicData uri="http://schemas.openxmlformats.org/drawingml/2006/chart">
            <c:chart xmlns:c="http://schemas.openxmlformats.org/drawingml/2006/chart" xmlns:r="http://schemas.openxmlformats.org/officeDocument/2006/relationships" r:id="rId54"/>
          </a:graphicData>
        </a:graphic>
      </p:graphicFrame>
      <p:sp>
        <p:nvSpPr>
          <p:cNvPr id="648" name="TextBox 647"/>
          <p:cNvSpPr txBox="1"/>
          <p:nvPr/>
        </p:nvSpPr>
        <p:spPr>
          <a:xfrm>
            <a:off x="1108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Smapshots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N = 200 no hispanos y N = 100 hispanos).</a:t>
            </a:r>
            <a:endParaRPr lang="es" sz="700" dirty="0">
              <a:solidFill>
                <a:schemeClr val="bg1"/>
              </a:solidFill>
            </a:endParaRPr>
          </a:p>
        </p:txBody>
      </p:sp>
      <p:sp>
        <p:nvSpPr>
          <p:cNvPr id="649" name="Chevron 648">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650" name="Chevron 649">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rtl="0"/>
            <a:endParaRPr lang="es" sz="900" b="1" kern="0" cap="all" dirty="0">
              <a:solidFill>
                <a:schemeClr val="bg1"/>
              </a:solidFill>
            </a:endParaRPr>
          </a:p>
        </p:txBody>
      </p:sp>
      <p:sp>
        <p:nvSpPr>
          <p:cNvPr id="651" name="TextBox 121"/>
          <p:cNvSpPr txBox="1"/>
          <p:nvPr/>
        </p:nvSpPr>
        <p:spPr>
          <a:xfrm>
            <a:off x="5054997" y="1532197"/>
            <a:ext cx="1209271" cy="249254"/>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prstClr val="white"/>
                </a:solidFill>
                <a:latin typeface="Impact"/>
              </a:rPr>
              <a:t>v</a:t>
            </a:r>
            <a:r>
              <a:rPr lang="en-GB" sz="600" dirty="0" err="1" smtClean="0">
                <a:solidFill>
                  <a:prstClr val="white"/>
                </a:solidFill>
                <a:latin typeface="Impact"/>
              </a:rPr>
              <a:t>era</a:t>
            </a:r>
            <a:r>
              <a:rPr lang="en-GB" sz="600" dirty="0" smtClean="0">
                <a:solidFill>
                  <a:prstClr val="white"/>
                </a:solidFill>
                <a:latin typeface="Impact"/>
              </a:rPr>
              <a:t> </a:t>
            </a:r>
            <a:r>
              <a:rPr lang="en-GB" sz="700" dirty="0" smtClean="0">
                <a:solidFill>
                  <a:schemeClr val="accent4"/>
                </a:solidFill>
                <a:latin typeface="+mj-lt"/>
              </a:rPr>
              <a:t>MIENTRAS ESTÉ FUERA</a:t>
            </a:r>
            <a:endParaRPr lang="es-ES" sz="600" dirty="0">
              <a:solidFill>
                <a:schemeClr val="bg1"/>
              </a:solidFill>
              <a:latin typeface="+mj-lt"/>
              <a:ea typeface="+mj-ea"/>
              <a:cs typeface="+mj-cs"/>
            </a:endParaRPr>
          </a:p>
        </p:txBody>
      </p:sp>
      <p:sp>
        <p:nvSpPr>
          <p:cNvPr id="652" name="TextBox 121"/>
          <p:cNvSpPr txBox="1"/>
          <p:nvPr/>
        </p:nvSpPr>
        <p:spPr>
          <a:xfrm>
            <a:off x="4495505" y="1553907"/>
            <a:ext cx="724637" cy="207456"/>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smtClean="0">
                <a:solidFill>
                  <a:prstClr val="white"/>
                </a:solidFill>
                <a:latin typeface="Impact"/>
              </a:rPr>
              <a:t>vera</a:t>
            </a:r>
            <a:r>
              <a:rPr lang="en-GB" sz="600" dirty="0" smtClean="0">
                <a:solidFill>
                  <a:prstClr val="white"/>
                </a:solidFill>
                <a:latin typeface="Impact"/>
              </a:rPr>
              <a:t> el </a:t>
            </a:r>
            <a:r>
              <a:rPr lang="en-GB" sz="700" dirty="0" smtClean="0">
                <a:solidFill>
                  <a:schemeClr val="accent5"/>
                </a:solidFill>
                <a:latin typeface="+mj-lt"/>
              </a:rPr>
              <a:t>TRABAJO</a:t>
            </a:r>
            <a:endParaRPr lang="es-ES" sz="600" dirty="0">
              <a:solidFill>
                <a:schemeClr val="bg1"/>
              </a:solidFill>
              <a:latin typeface="+mj-lt"/>
              <a:ea typeface="+mj-ea"/>
              <a:cs typeface="+mj-cs"/>
            </a:endParaRPr>
          </a:p>
        </p:txBody>
      </p:sp>
      <p:sp>
        <p:nvSpPr>
          <p:cNvPr id="653" name="TextBox 121"/>
          <p:cNvSpPr txBox="1"/>
          <p:nvPr/>
        </p:nvSpPr>
        <p:spPr>
          <a:xfrm>
            <a:off x="3688187" y="1558730"/>
            <a:ext cx="821823" cy="2058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schemeClr val="bg1"/>
                </a:solidFill>
                <a:latin typeface="+mj-lt"/>
              </a:rPr>
              <a:t>v</a:t>
            </a:r>
            <a:r>
              <a:rPr lang="en-GB" sz="600" dirty="0" err="1" smtClean="0">
                <a:solidFill>
                  <a:schemeClr val="bg1"/>
                </a:solidFill>
                <a:latin typeface="+mj-lt"/>
              </a:rPr>
              <a:t>era</a:t>
            </a:r>
            <a:r>
              <a:rPr lang="en-GB" sz="600" dirty="0" smtClean="0">
                <a:solidFill>
                  <a:schemeClr val="bg1"/>
                </a:solidFill>
                <a:latin typeface="+mj-lt"/>
              </a:rPr>
              <a:t> en </a:t>
            </a:r>
            <a:r>
              <a:rPr lang="en-GB" sz="600" dirty="0" smtClean="0">
                <a:solidFill>
                  <a:schemeClr val="accent3"/>
                </a:solidFill>
                <a:latin typeface="+mj-lt"/>
              </a:rPr>
              <a:t>CASA</a:t>
            </a:r>
            <a:endParaRPr lang="es-ES" sz="1000" dirty="0" smtClean="0">
              <a:solidFill>
                <a:schemeClr val="accent3"/>
              </a:solidFill>
              <a:latin typeface="+mj-lt"/>
              <a:ea typeface="+mj-ea"/>
              <a:cs typeface="+mj-cs"/>
            </a:endParaRPr>
          </a:p>
        </p:txBody>
      </p:sp>
      <p:sp>
        <p:nvSpPr>
          <p:cNvPr id="654" name="Rectangle 653"/>
          <p:cNvSpPr/>
          <p:nvPr/>
        </p:nvSpPr>
        <p:spPr>
          <a:xfrm>
            <a:off x="1676389" y="1060837"/>
            <a:ext cx="759963" cy="240066"/>
          </a:xfrm>
          <a:prstGeom prst="rect">
            <a:avLst/>
          </a:prstGeom>
        </p:spPr>
        <p:txBody>
          <a:bodyPr wrap="square">
            <a:spAutoFit/>
          </a:bodyPr>
          <a:lstStyle/>
          <a:p>
            <a:pPr algn="ctr">
              <a:lnSpc>
                <a:spcPct val="80000"/>
              </a:lnSpc>
              <a:spcBef>
                <a:spcPct val="0"/>
              </a:spcBef>
            </a:pPr>
            <a:r>
              <a:rPr lang="en-GB" sz="600" dirty="0" err="1">
                <a:solidFill>
                  <a:schemeClr val="bg1"/>
                </a:solidFill>
              </a:rPr>
              <a:t>Escucharán</a:t>
            </a:r>
            <a:r>
              <a:rPr lang="en-GB" sz="600" dirty="0">
                <a:solidFill>
                  <a:schemeClr val="bg1"/>
                </a:solidFill>
              </a:rPr>
              <a:t> en la radio</a:t>
            </a:r>
            <a:endParaRPr lang="es-ES" sz="600" b="1" dirty="0">
              <a:solidFill>
                <a:schemeClr val="bg1"/>
              </a:solidFill>
            </a:endParaRPr>
          </a:p>
        </p:txBody>
      </p:sp>
      <p:sp>
        <p:nvSpPr>
          <p:cNvPr id="655" name="Rectangle 654"/>
          <p:cNvSpPr/>
          <p:nvPr/>
        </p:nvSpPr>
        <p:spPr>
          <a:xfrm>
            <a:off x="7475219" y="442418"/>
            <a:ext cx="1861013" cy="560289"/>
          </a:xfrm>
          <a:prstGeom prst="rect">
            <a:avLst/>
          </a:prstGeom>
        </p:spPr>
        <p:txBody>
          <a:bodyPr wrap="square" lIns="67190" tIns="33595" rIns="67190" bIns="33595">
            <a:spAutoFit/>
          </a:bodyPr>
          <a:lstStyle/>
          <a:p>
            <a:pPr algn="l" rtl="0"/>
            <a:r>
              <a:rPr lang="es" sz="800" b="0" i="0" u="none" dirty="0" smtClean="0">
                <a:solidFill>
                  <a:schemeClr val="bg1"/>
                </a:solidFill>
                <a:latin typeface="Impact"/>
                <a:cs typeface="Impact"/>
              </a:rPr>
              <a:t>LOS</a:t>
            </a:r>
            <a:r>
              <a:rPr lang="es-ES_tradnl" sz="800" b="0" i="0" u="none" dirty="0" smtClean="0">
                <a:solidFill>
                  <a:schemeClr val="bg1"/>
                </a:solidFill>
                <a:latin typeface="Impact"/>
                <a:cs typeface="Impact"/>
              </a:rPr>
              <a:t> MEDIA-MESHERS</a:t>
            </a:r>
            <a:r>
              <a:rPr lang="es" sz="800" b="0" i="0" u="none" dirty="0" smtClean="0">
                <a:solidFill>
                  <a:schemeClr val="bg1"/>
                </a:solidFill>
                <a:latin typeface="Impact"/>
                <a:cs typeface="Impact"/>
              </a:rPr>
              <a:t> </a:t>
            </a:r>
            <a:r>
              <a:rPr lang="es" sz="800" b="0" i="0" u="none" dirty="0">
                <a:solidFill>
                  <a:schemeClr val="accent3"/>
                </a:solidFill>
                <a:latin typeface="Impact"/>
                <a:cs typeface="Impact"/>
              </a:rPr>
              <a:t>(QUE </a:t>
            </a:r>
            <a:r>
              <a:rPr lang="es" sz="800" b="0" i="0" u="none" dirty="0" smtClean="0">
                <a:solidFill>
                  <a:schemeClr val="accent3"/>
                </a:solidFill>
                <a:latin typeface="Impact"/>
                <a:cs typeface="Impact"/>
              </a:rPr>
              <a:t>USAN </a:t>
            </a:r>
            <a:r>
              <a:rPr lang="es" sz="800" b="0" i="0" u="none" dirty="0">
                <a:solidFill>
                  <a:schemeClr val="accent3"/>
                </a:solidFill>
                <a:latin typeface="Impact"/>
                <a:cs typeface="Impact"/>
              </a:rPr>
              <a:t>OTRO DISPOSITIVO </a:t>
            </a:r>
            <a:r>
              <a:rPr lang="es" sz="800" b="0" i="0" u="none" dirty="0" smtClean="0">
                <a:solidFill>
                  <a:schemeClr val="accent3"/>
                </a:solidFill>
                <a:latin typeface="Impact"/>
                <a:cs typeface="Impact"/>
              </a:rPr>
              <a:t>MIENTRAS </a:t>
            </a:r>
            <a:r>
              <a:rPr lang="es" sz="800" b="0" i="0" u="none" dirty="0">
                <a:solidFill>
                  <a:schemeClr val="accent3"/>
                </a:solidFill>
                <a:latin typeface="Impact"/>
                <a:cs typeface="Impact"/>
              </a:rPr>
              <a:t>VEN LA </a:t>
            </a:r>
            <a:endParaRPr lang="es-ES_tradnl" sz="800" b="0" i="0" u="none" dirty="0" smtClean="0">
              <a:solidFill>
                <a:schemeClr val="accent3"/>
              </a:solidFill>
              <a:latin typeface="Impact"/>
              <a:cs typeface="Impact"/>
            </a:endParaRPr>
          </a:p>
          <a:p>
            <a:pPr algn="l" rtl="0"/>
            <a:r>
              <a:rPr lang="es" sz="800" b="0" i="0" u="none" dirty="0" smtClean="0">
                <a:solidFill>
                  <a:schemeClr val="accent3"/>
                </a:solidFill>
                <a:latin typeface="Impact"/>
                <a:cs typeface="Impact"/>
              </a:rPr>
              <a:t>COPA </a:t>
            </a:r>
            <a:r>
              <a:rPr lang="es" sz="800" b="0" i="0" u="none" dirty="0">
                <a:solidFill>
                  <a:schemeClr val="accent3"/>
                </a:solidFill>
                <a:latin typeface="Impact"/>
                <a:cs typeface="Impact"/>
              </a:rPr>
              <a:t>MUNDIAL) SUELEN TENER </a:t>
            </a:r>
            <a:endParaRPr lang="es-ES_tradnl" sz="800" b="0" i="0" u="none" dirty="0" smtClean="0">
              <a:solidFill>
                <a:schemeClr val="accent3"/>
              </a:solidFill>
              <a:latin typeface="Impact"/>
              <a:cs typeface="Impact"/>
            </a:endParaRPr>
          </a:p>
          <a:p>
            <a:pPr algn="l" rtl="0"/>
            <a:r>
              <a:rPr lang="es" sz="800" b="0" i="0" u="none" dirty="0" smtClean="0">
                <a:solidFill>
                  <a:schemeClr val="bg1"/>
                </a:solidFill>
                <a:latin typeface="Impact"/>
                <a:cs typeface="Impact"/>
              </a:rPr>
              <a:t>MÁS </a:t>
            </a:r>
            <a:r>
              <a:rPr lang="es" sz="800" b="0" i="0" u="none" dirty="0">
                <a:solidFill>
                  <a:schemeClr val="bg1"/>
                </a:solidFill>
                <a:latin typeface="Impact"/>
                <a:cs typeface="Impact"/>
              </a:rPr>
              <a:t>DE 35 AÑOS</a:t>
            </a:r>
            <a:r>
              <a:rPr lang="es" sz="800" b="0" i="0" u="none" dirty="0">
                <a:solidFill>
                  <a:schemeClr val="accent3"/>
                </a:solidFill>
                <a:latin typeface="Impact"/>
                <a:cs typeface="Impact"/>
              </a:rPr>
              <a:t>.</a:t>
            </a:r>
          </a:p>
        </p:txBody>
      </p:sp>
    </p:spTree>
    <p:custDataLst>
      <p:tags r:id="rId2"/>
    </p:custDataLst>
    <p:extLst>
      <p:ext uri="{BB962C8B-B14F-4D97-AF65-F5344CB8AC3E}">
        <p14:creationId xmlns:p14="http://schemas.microsoft.com/office/powerpoint/2010/main" val="4012312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3"/>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99102"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a:xfrm>
            <a:off x="105520" y="681520"/>
            <a:ext cx="8229600" cy="376826"/>
          </a:xfrm>
        </p:spPr>
        <p:txBody>
          <a:bodyPr/>
          <a:lstStyle/>
          <a:p>
            <a:r>
              <a:rPr lang="en-GB" sz="3600" dirty="0">
                <a:solidFill>
                  <a:srgbClr val="F72CAC">
                    <a:lumMod val="60000"/>
                    <a:lumOff val="40000"/>
                  </a:srgbClr>
                </a:solidFill>
              </a:rPr>
              <a:t>MEJORES FUTBOLISTAS</a:t>
            </a:r>
            <a:r>
              <a:rPr lang="es" sz="3600" dirty="0" smtClean="0">
                <a:solidFill>
                  <a:srgbClr val="F72CAC">
                    <a:lumMod val="60000"/>
                    <a:lumOff val="40000"/>
                  </a:srgbClr>
                </a:solidFill>
              </a:rPr>
              <a:t>:</a:t>
            </a:r>
            <a:r>
              <a:rPr lang="es" sz="3600" dirty="0">
                <a:solidFill>
                  <a:srgbClr val="F72CAC">
                    <a:lumMod val="60000"/>
                    <a:lumOff val="40000"/>
                  </a:srgbClr>
                </a:solidFill>
              </a:rPr>
              <a:t/>
            </a:r>
            <a:br>
              <a:rPr lang="es" sz="3600" dirty="0">
                <a:solidFill>
                  <a:srgbClr val="F72CAC">
                    <a:lumMod val="60000"/>
                    <a:lumOff val="40000"/>
                  </a:srgbClr>
                </a:solidFill>
              </a:rPr>
            </a:br>
            <a:r>
              <a:rPr lang="es" dirty="0">
                <a:solidFill>
                  <a:prstClr val="white"/>
                </a:solidFill>
              </a:rPr>
              <a:t>Perfiles y seguidores</a:t>
            </a:r>
            <a:endParaRPr lang="en-GB" sz="1800" dirty="0"/>
          </a:p>
        </p:txBody>
      </p:sp>
      <p:sp>
        <p:nvSpPr>
          <p:cNvPr id="152" name="Freeform 151"/>
          <p:cNvSpPr/>
          <p:nvPr/>
        </p:nvSpPr>
        <p:spPr>
          <a:xfrm>
            <a:off x="1974439" y="2803115"/>
            <a:ext cx="2398719" cy="302398"/>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 name="connsiteX0" fmla="*/ 0 w 1530612"/>
              <a:gd name="connsiteY0" fmla="*/ 1050883 h 1050883"/>
              <a:gd name="connsiteX1" fmla="*/ 827314 w 1530612"/>
              <a:gd name="connsiteY1" fmla="*/ 1050883 h 1050883"/>
              <a:gd name="connsiteX2" fmla="*/ 1530612 w 1530612"/>
              <a:gd name="connsiteY2" fmla="*/ 0 h 1050883"/>
              <a:gd name="connsiteX0" fmla="*/ 0 w 1341774"/>
              <a:gd name="connsiteY0" fmla="*/ 549812 h 549812"/>
              <a:gd name="connsiteX1" fmla="*/ 827314 w 1341774"/>
              <a:gd name="connsiteY1" fmla="*/ 549812 h 549812"/>
              <a:gd name="connsiteX2" fmla="*/ 1341774 w 1341774"/>
              <a:gd name="connsiteY2" fmla="*/ 0 h 549812"/>
            </a:gdLst>
            <a:ahLst/>
            <a:cxnLst>
              <a:cxn ang="0">
                <a:pos x="connsiteX0" y="connsiteY0"/>
              </a:cxn>
              <a:cxn ang="0">
                <a:pos x="connsiteX1" y="connsiteY1"/>
              </a:cxn>
              <a:cxn ang="0">
                <a:pos x="connsiteX2" y="connsiteY2"/>
              </a:cxn>
            </a:cxnLst>
            <a:rect l="l" t="t" r="r" b="b"/>
            <a:pathLst>
              <a:path w="1341774" h="549812">
                <a:moveTo>
                  <a:pt x="0" y="549812"/>
                </a:moveTo>
                <a:lnTo>
                  <a:pt x="827314" y="549812"/>
                </a:lnTo>
                <a:lnTo>
                  <a:pt x="1341774" y="0"/>
                </a:lnTo>
              </a:path>
            </a:pathLst>
          </a:custGeom>
          <a:noFill/>
          <a:ln>
            <a:solidFill>
              <a:schemeClr val="accent5"/>
            </a:solidFill>
            <a:tailEnd type="oval"/>
          </a:ln>
        </p:spPr>
        <p:txBody>
          <a:bodyPr rtlCol="0" anchor="ctr"/>
          <a:lstStyle/>
          <a:p>
            <a:pPr algn="ctr"/>
            <a:endParaRPr lang="en-GB"/>
          </a:p>
        </p:txBody>
      </p:sp>
      <p:sp>
        <p:nvSpPr>
          <p:cNvPr id="158" name="Freeform 157"/>
          <p:cNvSpPr/>
          <p:nvPr/>
        </p:nvSpPr>
        <p:spPr>
          <a:xfrm flipH="1">
            <a:off x="4435763" y="2817006"/>
            <a:ext cx="2741998" cy="747948"/>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325606"/>
              <a:gd name="connsiteY0" fmla="*/ 0 h 1110343"/>
              <a:gd name="connsiteX1" fmla="*/ 827314 w 1325606"/>
              <a:gd name="connsiteY1" fmla="*/ 0 h 1110343"/>
              <a:gd name="connsiteX2" fmla="*/ 1325606 w 1325606"/>
              <a:gd name="connsiteY2" fmla="*/ 1110343 h 1110343"/>
              <a:gd name="connsiteX0" fmla="*/ 0 w 1269143"/>
              <a:gd name="connsiteY0" fmla="*/ 424542 h 424542"/>
              <a:gd name="connsiteX1" fmla="*/ 827314 w 1269143"/>
              <a:gd name="connsiteY1" fmla="*/ 424542 h 424542"/>
              <a:gd name="connsiteX2" fmla="*/ 1269143 w 1269143"/>
              <a:gd name="connsiteY2" fmla="*/ 0 h 424542"/>
            </a:gdLst>
            <a:ahLst/>
            <a:cxnLst>
              <a:cxn ang="0">
                <a:pos x="connsiteX0" y="connsiteY0"/>
              </a:cxn>
              <a:cxn ang="0">
                <a:pos x="connsiteX1" y="connsiteY1"/>
              </a:cxn>
              <a:cxn ang="0">
                <a:pos x="connsiteX2" y="connsiteY2"/>
              </a:cxn>
            </a:cxnLst>
            <a:rect l="l" t="t" r="r" b="b"/>
            <a:pathLst>
              <a:path w="1269143" h="424542">
                <a:moveTo>
                  <a:pt x="0" y="424542"/>
                </a:moveTo>
                <a:lnTo>
                  <a:pt x="827314" y="424542"/>
                </a:lnTo>
                <a:lnTo>
                  <a:pt x="1269143" y="0"/>
                </a:lnTo>
              </a:path>
            </a:pathLst>
          </a:custGeom>
          <a:noFill/>
          <a:ln>
            <a:solidFill>
              <a:schemeClr val="accent5"/>
            </a:solidFill>
            <a:tailEnd type="oval"/>
          </a:ln>
        </p:spPr>
        <p:txBody>
          <a:bodyPr rtlCol="0" anchor="ctr"/>
          <a:lstStyle/>
          <a:p>
            <a:pPr algn="ctr"/>
            <a:endParaRPr lang="en-GB"/>
          </a:p>
        </p:txBody>
      </p:sp>
      <p:grpSp>
        <p:nvGrpSpPr>
          <p:cNvPr id="191" name="Group 190"/>
          <p:cNvGrpSpPr/>
          <p:nvPr/>
        </p:nvGrpSpPr>
        <p:grpSpPr>
          <a:xfrm flipH="1">
            <a:off x="4450497" y="1811698"/>
            <a:ext cx="2900233" cy="991425"/>
            <a:chOff x="1632856" y="4016277"/>
            <a:chExt cx="1352568" cy="771725"/>
          </a:xfrm>
        </p:grpSpPr>
        <p:sp>
          <p:nvSpPr>
            <p:cNvPr id="192" name="Rectangle 191"/>
            <p:cNvSpPr/>
            <p:nvPr/>
          </p:nvSpPr>
          <p:spPr>
            <a:xfrm>
              <a:off x="1633198" y="4016277"/>
              <a:ext cx="840177" cy="167702"/>
            </a:xfrm>
            <a:prstGeom prst="rect">
              <a:avLst/>
            </a:prstGeom>
          </p:spPr>
          <p:txBody>
            <a:bodyPr wrap="square" lIns="18000" rIns="18000">
              <a:spAutoFit/>
            </a:bodyPr>
            <a:lstStyle/>
            <a:p>
              <a:pPr marL="0" lvl="1" algn="r">
                <a:defRPr/>
              </a:pPr>
              <a:endParaRPr lang="en-GB" sz="800" b="1" kern="0" cap="all" dirty="0">
                <a:solidFill>
                  <a:schemeClr val="bg1"/>
                </a:solidFill>
              </a:endParaRPr>
            </a:p>
          </p:txBody>
        </p:sp>
        <p:sp>
          <p:nvSpPr>
            <p:cNvPr id="193" name="Freeform 192"/>
            <p:cNvSpPr/>
            <p:nvPr/>
          </p:nvSpPr>
          <p:spPr>
            <a:xfrm>
              <a:off x="1632856" y="4175524"/>
              <a:ext cx="1352568" cy="612478"/>
            </a:xfrm>
            <a:custGeom>
              <a:avLst/>
              <a:gdLst>
                <a:gd name="connsiteX0" fmla="*/ 0 w 1741714"/>
                <a:gd name="connsiteY0" fmla="*/ 457200 h 457200"/>
                <a:gd name="connsiteX1" fmla="*/ 827314 w 1741714"/>
                <a:gd name="connsiteY1" fmla="*/ 457200 h 457200"/>
                <a:gd name="connsiteX2" fmla="*/ 1741714 w 1741714"/>
                <a:gd name="connsiteY2" fmla="*/ 0 h 457200"/>
                <a:gd name="connsiteX0" fmla="*/ 0 w 1325606"/>
                <a:gd name="connsiteY0" fmla="*/ 0 h 772886"/>
                <a:gd name="connsiteX1" fmla="*/ 827314 w 1325606"/>
                <a:gd name="connsiteY1" fmla="*/ 0 h 772886"/>
                <a:gd name="connsiteX2" fmla="*/ 1325606 w 1325606"/>
                <a:gd name="connsiteY2" fmla="*/ 772886 h 772886"/>
                <a:gd name="connsiteX0" fmla="*/ 0 w 1494127"/>
                <a:gd name="connsiteY0" fmla="*/ 0 h 1093703"/>
                <a:gd name="connsiteX1" fmla="*/ 827314 w 1494127"/>
                <a:gd name="connsiteY1" fmla="*/ 0 h 1093703"/>
                <a:gd name="connsiteX2" fmla="*/ 1494127 w 1494127"/>
                <a:gd name="connsiteY2" fmla="*/ 1093703 h 1093703"/>
                <a:gd name="connsiteX0" fmla="*/ 0 w 1522438"/>
                <a:gd name="connsiteY0" fmla="*/ 0 h 1013499"/>
                <a:gd name="connsiteX1" fmla="*/ 827314 w 1522438"/>
                <a:gd name="connsiteY1" fmla="*/ 0 h 1013499"/>
                <a:gd name="connsiteX2" fmla="*/ 1522438 w 1522438"/>
                <a:gd name="connsiteY2" fmla="*/ 1013499 h 1013499"/>
                <a:gd name="connsiteX0" fmla="*/ 0 w 1352568"/>
                <a:gd name="connsiteY0" fmla="*/ 0 h 612478"/>
                <a:gd name="connsiteX1" fmla="*/ 827314 w 1352568"/>
                <a:gd name="connsiteY1" fmla="*/ 0 h 612478"/>
                <a:gd name="connsiteX2" fmla="*/ 1352568 w 1352568"/>
                <a:gd name="connsiteY2" fmla="*/ 612478 h 612478"/>
              </a:gdLst>
              <a:ahLst/>
              <a:cxnLst>
                <a:cxn ang="0">
                  <a:pos x="connsiteX0" y="connsiteY0"/>
                </a:cxn>
                <a:cxn ang="0">
                  <a:pos x="connsiteX1" y="connsiteY1"/>
                </a:cxn>
                <a:cxn ang="0">
                  <a:pos x="connsiteX2" y="connsiteY2"/>
                </a:cxn>
              </a:cxnLst>
              <a:rect l="l" t="t" r="r" b="b"/>
              <a:pathLst>
                <a:path w="1352568" h="612478">
                  <a:moveTo>
                    <a:pt x="0" y="0"/>
                  </a:moveTo>
                  <a:lnTo>
                    <a:pt x="827314" y="0"/>
                  </a:lnTo>
                  <a:lnTo>
                    <a:pt x="1352568" y="612478"/>
                  </a:lnTo>
                </a:path>
              </a:pathLst>
            </a:custGeom>
            <a:noFill/>
            <a:ln>
              <a:solidFill>
                <a:schemeClr val="accent5"/>
              </a:solidFill>
              <a:tailEnd type="oval"/>
            </a:ln>
          </p:spPr>
          <p:txBody>
            <a:bodyPr rtlCol="0" anchor="ctr"/>
            <a:lstStyle/>
            <a:p>
              <a:pPr algn="ctr"/>
              <a:endParaRPr lang="en-GB"/>
            </a:p>
          </p:txBody>
        </p:sp>
      </p:grpSp>
      <p:sp>
        <p:nvSpPr>
          <p:cNvPr id="228" name="Rectangle 227"/>
          <p:cNvSpPr/>
          <p:nvPr/>
        </p:nvSpPr>
        <p:spPr>
          <a:xfrm>
            <a:off x="1877763" y="3852771"/>
            <a:ext cx="1643662" cy="253916"/>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050" dirty="0" smtClean="0">
                <a:solidFill>
                  <a:schemeClr val="bg1"/>
                </a:solidFill>
                <a:latin typeface="+mj-lt"/>
              </a:rPr>
              <a:t>Clint Dempsey</a:t>
            </a:r>
            <a:endParaRPr lang="en-GB" sz="1050" dirty="0">
              <a:solidFill>
                <a:schemeClr val="bg1"/>
              </a:solidFill>
              <a:latin typeface="+mj-lt"/>
            </a:endParaRPr>
          </a:p>
        </p:txBody>
      </p:sp>
      <p:sp>
        <p:nvSpPr>
          <p:cNvPr id="230" name="Rectangle 229"/>
          <p:cNvSpPr/>
          <p:nvPr/>
        </p:nvSpPr>
        <p:spPr>
          <a:xfrm>
            <a:off x="6449225" y="4293161"/>
            <a:ext cx="2039213" cy="253916"/>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050" dirty="0" smtClean="0">
                <a:solidFill>
                  <a:schemeClr val="bg1"/>
                </a:solidFill>
                <a:latin typeface="+mj-lt"/>
              </a:rPr>
              <a:t>Tim Howard</a:t>
            </a:r>
            <a:endParaRPr lang="en-GB" sz="1050" dirty="0">
              <a:solidFill>
                <a:schemeClr val="bg1"/>
              </a:solidFill>
              <a:latin typeface="+mj-lt"/>
            </a:endParaRPr>
          </a:p>
        </p:txBody>
      </p:sp>
      <p:sp>
        <p:nvSpPr>
          <p:cNvPr id="232" name="Rectangle 231"/>
          <p:cNvSpPr/>
          <p:nvPr/>
        </p:nvSpPr>
        <p:spPr>
          <a:xfrm>
            <a:off x="6632514" y="2732797"/>
            <a:ext cx="1742972" cy="253916"/>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050" dirty="0" err="1" smtClean="0">
                <a:solidFill>
                  <a:schemeClr val="bg1"/>
                </a:solidFill>
                <a:latin typeface="+mj-lt"/>
              </a:rPr>
              <a:t>Jozy</a:t>
            </a:r>
            <a:r>
              <a:rPr lang="en-GB" sz="1050" dirty="0" smtClean="0">
                <a:solidFill>
                  <a:schemeClr val="bg1"/>
                </a:solidFill>
                <a:latin typeface="+mj-lt"/>
              </a:rPr>
              <a:t> </a:t>
            </a:r>
            <a:r>
              <a:rPr lang="en-GB" sz="1050" dirty="0" err="1" smtClean="0">
                <a:solidFill>
                  <a:schemeClr val="bg1"/>
                </a:solidFill>
                <a:latin typeface="+mj-lt"/>
              </a:rPr>
              <a:t>Altidore</a:t>
            </a:r>
            <a:endParaRPr lang="en-GB" sz="1050" dirty="0">
              <a:solidFill>
                <a:schemeClr val="bg1"/>
              </a:solidFill>
              <a:latin typeface="+mj-lt"/>
            </a:endParaRPr>
          </a:p>
        </p:txBody>
      </p:sp>
      <p:grpSp>
        <p:nvGrpSpPr>
          <p:cNvPr id="281" name="Group 280"/>
          <p:cNvGrpSpPr/>
          <p:nvPr/>
        </p:nvGrpSpPr>
        <p:grpSpPr>
          <a:xfrm>
            <a:off x="3130182" y="906418"/>
            <a:ext cx="2467012" cy="2670279"/>
            <a:chOff x="1611426" y="1199861"/>
            <a:chExt cx="1779681" cy="1617648"/>
          </a:xfrm>
        </p:grpSpPr>
        <p:pic>
          <p:nvPicPr>
            <p:cNvPr id="282" name="Picture 281"/>
            <p:cNvPicPr>
              <a:picLocks noChangeAspect="1"/>
            </p:cNvPicPr>
            <p:nvPr/>
          </p:nvPicPr>
          <p:blipFill rotWithShape="1">
            <a:blip r:embed="rId7" cstate="screen">
              <a:extLst>
                <a:ext uri="{28A0092B-C50C-407E-A947-70E740481C1C}">
                  <a14:useLocalDpi xmlns:a14="http://schemas.microsoft.com/office/drawing/2010/main"/>
                </a:ext>
              </a:extLst>
            </a:blip>
            <a:srcRect t="-985"/>
            <a:stretch/>
          </p:blipFill>
          <p:spPr>
            <a:xfrm>
              <a:off x="1611426" y="1545773"/>
              <a:ext cx="1740771" cy="1119667"/>
            </a:xfrm>
            <a:prstGeom prst="rect">
              <a:avLst/>
            </a:prstGeom>
          </p:spPr>
        </p:pic>
        <p:grpSp>
          <p:nvGrpSpPr>
            <p:cNvPr id="283" name="Group 282"/>
            <p:cNvGrpSpPr/>
            <p:nvPr/>
          </p:nvGrpSpPr>
          <p:grpSpPr>
            <a:xfrm>
              <a:off x="1705227" y="1199861"/>
              <a:ext cx="1685880" cy="1617648"/>
              <a:chOff x="1654970" y="1162512"/>
              <a:chExt cx="1685880" cy="1617648"/>
            </a:xfrm>
          </p:grpSpPr>
          <p:sp>
            <p:nvSpPr>
              <p:cNvPr id="284" name="Oval 283"/>
              <p:cNvSpPr/>
              <p:nvPr/>
            </p:nvSpPr>
            <p:spPr>
              <a:xfrm flipV="1">
                <a:off x="2457841" y="2274680"/>
                <a:ext cx="90326" cy="90517"/>
              </a:xfrm>
              <a:prstGeom prst="ellipse">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285" name="Freeform 5"/>
              <p:cNvSpPr>
                <a:spLocks noChangeAspect="1"/>
              </p:cNvSpPr>
              <p:nvPr/>
            </p:nvSpPr>
            <p:spPr bwMode="auto">
              <a:xfrm>
                <a:off x="1654970" y="1162512"/>
                <a:ext cx="1685880" cy="161764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no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grpSp>
      </p:grpSp>
      <p:sp>
        <p:nvSpPr>
          <p:cNvPr id="46" name="Rectangle 45"/>
          <p:cNvSpPr/>
          <p:nvPr/>
        </p:nvSpPr>
        <p:spPr>
          <a:xfrm flipH="1">
            <a:off x="6387430" y="1806217"/>
            <a:ext cx="969136" cy="215444"/>
          </a:xfrm>
          <a:prstGeom prst="rect">
            <a:avLst/>
          </a:prstGeom>
        </p:spPr>
        <p:txBody>
          <a:bodyPr wrap="square" lIns="18000" rIns="18000">
            <a:spAutoFit/>
          </a:bodyPr>
          <a:lstStyle/>
          <a:p>
            <a:pPr marL="0" lvl="1" algn="r">
              <a:defRPr/>
            </a:pPr>
            <a:r>
              <a:rPr lang="es" sz="800" b="1" kern="0" cap="all" dirty="0">
                <a:solidFill>
                  <a:schemeClr val="bg1"/>
                </a:solidFill>
              </a:rPr>
              <a:t>EE.UU.</a:t>
            </a:r>
          </a:p>
        </p:txBody>
      </p:sp>
      <p:sp>
        <p:nvSpPr>
          <p:cNvPr id="47" name="Rectangle 46"/>
          <p:cNvSpPr/>
          <p:nvPr/>
        </p:nvSpPr>
        <p:spPr>
          <a:xfrm flipH="1">
            <a:off x="6139607" y="3325674"/>
            <a:ext cx="969136" cy="215444"/>
          </a:xfrm>
          <a:prstGeom prst="rect">
            <a:avLst/>
          </a:prstGeom>
        </p:spPr>
        <p:txBody>
          <a:bodyPr wrap="square" lIns="18000" rIns="18000">
            <a:spAutoFit/>
          </a:bodyPr>
          <a:lstStyle/>
          <a:p>
            <a:pPr marL="0" lvl="1" algn="r">
              <a:defRPr/>
            </a:pPr>
            <a:r>
              <a:rPr lang="en-GB" sz="800" b="1" kern="0" cap="all" dirty="0">
                <a:solidFill>
                  <a:schemeClr val="bg1"/>
                </a:solidFill>
              </a:rPr>
              <a:t>EE.UU.</a:t>
            </a:r>
          </a:p>
        </p:txBody>
      </p:sp>
      <p:sp>
        <p:nvSpPr>
          <p:cNvPr id="48" name="Rectangle 47"/>
          <p:cNvSpPr/>
          <p:nvPr/>
        </p:nvSpPr>
        <p:spPr>
          <a:xfrm flipH="1">
            <a:off x="1973460" y="2904787"/>
            <a:ext cx="969136" cy="215444"/>
          </a:xfrm>
          <a:prstGeom prst="rect">
            <a:avLst/>
          </a:prstGeom>
        </p:spPr>
        <p:txBody>
          <a:bodyPr wrap="square" lIns="18000" rIns="18000">
            <a:spAutoFit/>
          </a:bodyPr>
          <a:lstStyle/>
          <a:p>
            <a:pPr marL="0" lvl="1">
              <a:defRPr/>
            </a:pPr>
            <a:r>
              <a:rPr lang="es" sz="800" b="1" kern="0" cap="all" dirty="0">
                <a:solidFill>
                  <a:schemeClr val="bg1"/>
                </a:solidFill>
              </a:rPr>
              <a:t>EE.UU.</a:t>
            </a:r>
          </a:p>
        </p:txBody>
      </p:sp>
      <p:pic>
        <p:nvPicPr>
          <p:cNvPr id="267323" name="Picture 59" descr="http://i2.cdn.turner.com/si/dam/assets/130802212059-clint-dempsey--single-image-cut.jpg">
            <a:hlinkClick r:id="rId8" action="ppaction://hlinksldjump"/>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1974439" y="3168149"/>
            <a:ext cx="672137" cy="689311"/>
          </a:xfrm>
          <a:prstGeom prst="rect">
            <a:avLst/>
          </a:prstGeom>
          <a:noFill/>
          <a:extLst>
            <a:ext uri="{909E8E84-426E-40dd-AFC4-6F175D3DCCD1}">
              <a14:hiddenFill xmlns:a14="http://schemas.microsoft.com/office/drawing/2010/main">
                <a:solidFill>
                  <a:srgbClr val="FFFFFF"/>
                </a:solidFill>
              </a14:hiddenFill>
            </a:ext>
          </a:extLst>
        </p:spPr>
      </p:pic>
      <p:pic>
        <p:nvPicPr>
          <p:cNvPr id="267325" name="Picture 61" descr="http://rumorsandrants.com/wp-content/uploads/2009/08/jozy-altidore-hull-city.jpg">
            <a:hlinkClick r:id="rId10" action="ppaction://hlinksldjump"/>
          </p:cNvPr>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6714706" y="2065070"/>
            <a:ext cx="641447" cy="689311"/>
          </a:xfrm>
          <a:prstGeom prst="rect">
            <a:avLst/>
          </a:prstGeom>
          <a:noFill/>
          <a:extLst>
            <a:ext uri="{909E8E84-426E-40dd-AFC4-6F175D3DCCD1}">
              <a14:hiddenFill xmlns:a14="http://schemas.microsoft.com/office/drawing/2010/main">
                <a:solidFill>
                  <a:srgbClr val="FFFFFF"/>
                </a:solidFill>
              </a14:hiddenFill>
            </a:ext>
          </a:extLst>
        </p:spPr>
      </p:pic>
      <p:pic>
        <p:nvPicPr>
          <p:cNvPr id="267327" name="Picture 63" descr="http://media.philly.com/images/102013-600-tim-howard.jpg">
            <a:hlinkClick r:id="rId12" action="ppaction://hlinksldjump"/>
          </p:cNvPr>
          <p:cNvPicPr>
            <a:picLocks noChangeAspect="1" noChangeArrowheads="1"/>
          </p:cNvPicPr>
          <p:nvPr/>
        </p:nvPicPr>
        <p:blipFill rotWithShape="1">
          <a:blip r:embed="rId13" cstate="screen">
            <a:extLst>
              <a:ext uri="{28A0092B-C50C-407E-A947-70E740481C1C}">
                <a14:useLocalDpi xmlns:a14="http://schemas.microsoft.com/office/drawing/2010/main"/>
              </a:ext>
            </a:extLst>
          </a:blip>
          <a:srcRect/>
          <a:stretch/>
        </p:blipFill>
        <p:spPr bwMode="auto">
          <a:xfrm>
            <a:off x="6523075" y="3614483"/>
            <a:ext cx="641276" cy="689311"/>
          </a:xfrm>
          <a:prstGeom prst="rect">
            <a:avLst/>
          </a:prstGeom>
          <a:noFill/>
          <a:extLst>
            <a:ext uri="{909E8E84-426E-40dd-AFC4-6F175D3DCCD1}">
              <a14:hiddenFill xmlns:a14="http://schemas.microsoft.com/office/drawing/2010/main">
                <a:solidFill>
                  <a:srgbClr val="FFFFFF"/>
                </a:solidFill>
              </a14:hiddenFill>
            </a:ext>
          </a:extLst>
        </p:spPr>
      </p:pic>
      <p:sp>
        <p:nvSpPr>
          <p:cNvPr id="72" name="Rectangle 71"/>
          <p:cNvSpPr/>
          <p:nvPr/>
        </p:nvSpPr>
        <p:spPr>
          <a:xfrm>
            <a:off x="399755" y="1037691"/>
            <a:ext cx="1440005" cy="707886"/>
          </a:xfrm>
          <a:prstGeom prst="rect">
            <a:avLst/>
          </a:prstGeom>
        </p:spPr>
        <p:txBody>
          <a:bodyPr wrap="square">
            <a:spAutoFit/>
          </a:bodyPr>
          <a:lstStyle/>
          <a:p>
            <a:r>
              <a:rPr lang="es-ES" sz="800" b="1" dirty="0">
                <a:solidFill>
                  <a:schemeClr val="bg1"/>
                </a:solidFill>
              </a:rPr>
              <a:t>HAGA CLIC EN RÓTULOS DE INFORMACIÓN para obtener más información sobre los futbolistas</a:t>
            </a:r>
          </a:p>
        </p:txBody>
      </p:sp>
      <p:grpSp>
        <p:nvGrpSpPr>
          <p:cNvPr id="73" name="Group 72"/>
          <p:cNvGrpSpPr/>
          <p:nvPr/>
        </p:nvGrpSpPr>
        <p:grpSpPr>
          <a:xfrm>
            <a:off x="255291" y="1068513"/>
            <a:ext cx="201924" cy="201924"/>
            <a:chOff x="780000" y="1062959"/>
            <a:chExt cx="201924" cy="201924"/>
          </a:xfrm>
        </p:grpSpPr>
        <p:sp>
          <p:nvSpPr>
            <p:cNvPr id="74" name="Oval 73"/>
            <p:cNvSpPr/>
            <p:nvPr/>
          </p:nvSpPr>
          <p:spPr>
            <a:xfrm>
              <a:off x="780000" y="1062959"/>
              <a:ext cx="201924" cy="201924"/>
            </a:xfrm>
            <a:prstGeom prst="ellips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98"/>
              <a:endParaRPr lang="en-GB">
                <a:solidFill>
                  <a:prstClr val="white"/>
                </a:solidFill>
              </a:endParaRPr>
            </a:p>
          </p:txBody>
        </p:sp>
        <p:pic>
          <p:nvPicPr>
            <p:cNvPr id="75" name="Picture 74"/>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844943" y="1091784"/>
              <a:ext cx="72038" cy="136898"/>
            </a:xfrm>
            <a:prstGeom prst="rect">
              <a:avLst/>
            </a:prstGeom>
          </p:spPr>
        </p:pic>
      </p:grpSp>
      <p:grpSp>
        <p:nvGrpSpPr>
          <p:cNvPr id="7" name="Group 6"/>
          <p:cNvGrpSpPr/>
          <p:nvPr/>
        </p:nvGrpSpPr>
        <p:grpSpPr>
          <a:xfrm>
            <a:off x="1723353" y="3170249"/>
            <a:ext cx="191241" cy="191418"/>
            <a:chOff x="2027419" y="2482356"/>
            <a:chExt cx="191241" cy="191418"/>
          </a:xfrm>
        </p:grpSpPr>
        <p:grpSp>
          <p:nvGrpSpPr>
            <p:cNvPr id="77" name="Group 4"/>
            <p:cNvGrpSpPr>
              <a:grpSpLocks noChangeAspect="1"/>
            </p:cNvGrpSpPr>
            <p:nvPr/>
          </p:nvGrpSpPr>
          <p:grpSpPr bwMode="auto">
            <a:xfrm>
              <a:off x="2027419" y="2482356"/>
              <a:ext cx="191241" cy="191418"/>
              <a:chOff x="1804" y="543"/>
              <a:chExt cx="2152" cy="2154"/>
            </a:xfrm>
          </p:grpSpPr>
          <p:sp>
            <p:nvSpPr>
              <p:cNvPr id="79"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4" name="Oval 5">
              <a:hlinkClick r:id="rId8" action="ppaction://hlinksldjump"/>
            </p:cNvPr>
            <p:cNvSpPr>
              <a:spLocks noChangeArrowheads="1"/>
            </p:cNvSpPr>
            <p:nvPr/>
          </p:nvSpPr>
          <p:spPr bwMode="auto">
            <a:xfrm>
              <a:off x="2027419" y="2482356"/>
              <a:ext cx="191241" cy="191240"/>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5" name="Group 84"/>
          <p:cNvGrpSpPr/>
          <p:nvPr/>
        </p:nvGrpSpPr>
        <p:grpSpPr>
          <a:xfrm>
            <a:off x="7407523" y="2075344"/>
            <a:ext cx="191241" cy="191418"/>
            <a:chOff x="2027419" y="2482356"/>
            <a:chExt cx="191241" cy="191418"/>
          </a:xfrm>
        </p:grpSpPr>
        <p:grpSp>
          <p:nvGrpSpPr>
            <p:cNvPr id="86" name="Group 4"/>
            <p:cNvGrpSpPr>
              <a:grpSpLocks noChangeAspect="1"/>
            </p:cNvGrpSpPr>
            <p:nvPr/>
          </p:nvGrpSpPr>
          <p:grpSpPr bwMode="auto">
            <a:xfrm>
              <a:off x="2027419" y="2482356"/>
              <a:ext cx="191241" cy="191418"/>
              <a:chOff x="1804" y="543"/>
              <a:chExt cx="2152" cy="2154"/>
            </a:xfrm>
          </p:grpSpPr>
          <p:sp>
            <p:nvSpPr>
              <p:cNvPr id="88"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7" name="Oval 5">
              <a:hlinkClick r:id="rId10" action="ppaction://hlinksldjump"/>
            </p:cNvPr>
            <p:cNvSpPr>
              <a:spLocks noChangeArrowheads="1"/>
            </p:cNvSpPr>
            <p:nvPr/>
          </p:nvSpPr>
          <p:spPr bwMode="auto">
            <a:xfrm>
              <a:off x="2027419" y="2482356"/>
              <a:ext cx="191241" cy="191240"/>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3" name="Group 92"/>
          <p:cNvGrpSpPr/>
          <p:nvPr/>
        </p:nvGrpSpPr>
        <p:grpSpPr>
          <a:xfrm>
            <a:off x="7230299" y="3631184"/>
            <a:ext cx="191241" cy="191418"/>
            <a:chOff x="2027419" y="2482356"/>
            <a:chExt cx="191241" cy="191418"/>
          </a:xfrm>
        </p:grpSpPr>
        <p:grpSp>
          <p:nvGrpSpPr>
            <p:cNvPr id="94" name="Group 4"/>
            <p:cNvGrpSpPr>
              <a:grpSpLocks noChangeAspect="1"/>
            </p:cNvGrpSpPr>
            <p:nvPr/>
          </p:nvGrpSpPr>
          <p:grpSpPr bwMode="auto">
            <a:xfrm>
              <a:off x="2027419" y="2482356"/>
              <a:ext cx="191241" cy="191418"/>
              <a:chOff x="1804" y="543"/>
              <a:chExt cx="2152" cy="2154"/>
            </a:xfrm>
          </p:grpSpPr>
          <p:sp>
            <p:nvSpPr>
              <p:cNvPr id="96"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95" name="Oval 5">
              <a:hlinkClick r:id="rId12" action="ppaction://hlinksldjump"/>
            </p:cNvPr>
            <p:cNvSpPr>
              <a:spLocks noChangeArrowheads="1"/>
            </p:cNvSpPr>
            <p:nvPr/>
          </p:nvSpPr>
          <p:spPr bwMode="auto">
            <a:xfrm>
              <a:off x="2027419" y="2482356"/>
              <a:ext cx="191241" cy="191240"/>
            </a:xfrm>
            <a:prstGeom prst="ellipse">
              <a:avLst/>
            </a:prstGeom>
            <a:solidFill>
              <a:srgbClr val="E5CE12">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6" name="Chevron 75">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78" name="Chevron 77">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71" name="Group 70"/>
          <p:cNvGrpSpPr/>
          <p:nvPr/>
        </p:nvGrpSpPr>
        <p:grpSpPr>
          <a:xfrm>
            <a:off x="869635" y="4734632"/>
            <a:ext cx="8274365" cy="424215"/>
            <a:chOff x="869635" y="4734632"/>
            <a:chExt cx="8274365" cy="424215"/>
          </a:xfrm>
        </p:grpSpPr>
        <p:grpSp>
          <p:nvGrpSpPr>
            <p:cNvPr id="101" name="Group 100"/>
            <p:cNvGrpSpPr/>
            <p:nvPr/>
          </p:nvGrpSpPr>
          <p:grpSpPr>
            <a:xfrm>
              <a:off x="1637994" y="4734632"/>
              <a:ext cx="7506006" cy="417693"/>
              <a:chOff x="1637994" y="4734632"/>
              <a:chExt cx="7506006" cy="417693"/>
            </a:xfrm>
          </p:grpSpPr>
          <p:grpSp>
            <p:nvGrpSpPr>
              <p:cNvPr id="103" name="Group 102"/>
              <p:cNvGrpSpPr/>
              <p:nvPr/>
            </p:nvGrpSpPr>
            <p:grpSpPr>
              <a:xfrm>
                <a:off x="1637994" y="4835525"/>
                <a:ext cx="7506006" cy="316800"/>
                <a:chOff x="1914453" y="4835525"/>
                <a:chExt cx="8255647" cy="316800"/>
              </a:xfrm>
            </p:grpSpPr>
            <p:sp>
              <p:nvSpPr>
                <p:cNvPr id="105" name="Rectangle 104">
                  <a:hlinkClick r:id="rId15"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106" name="Rectangle 105">
                  <a:hlinkClick r:id="rId16"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107" name="Rectangle 106">
                  <a:hlinkClick r:id="rId17"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108" name="Rectangle 107">
                  <a:hlinkClick r:id="rId18"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109" name="Rectangle 108">
                  <a:hlinkClick r:id="rId19"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110" name="Rectangle 109">
                  <a:hlinkClick r:id="rId20"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111" name="Rectangle 110">
                  <a:hlinkClick r:id="rId21"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12" name="Rectangle 111">
                  <a:hlinkClick r:id="rId22"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104" name="Isosceles Triangle 103"/>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102" name="Rectangle 101">
              <a:hlinkClick r:id="rId23"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113" name="TextBox 112"/>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Tree>
    <p:custDataLst>
      <p:tags r:id="rId2"/>
    </p:custDataLst>
    <p:extLst>
      <p:ext uri="{BB962C8B-B14F-4D97-AF65-F5344CB8AC3E}">
        <p14:creationId xmlns:p14="http://schemas.microsoft.com/office/powerpoint/2010/main" val="3936902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203209949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2608"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58" name="TextBox 57">
            <a:hlinkClick r:id="" action="ppaction://hlinkshowjump?jump=nextslide"/>
          </p:cNvPr>
          <p:cNvSpPr txBox="1"/>
          <p:nvPr/>
        </p:nvSpPr>
        <p:spPr>
          <a:xfrm>
            <a:off x="7411710" y="1378970"/>
            <a:ext cx="556972" cy="200055"/>
          </a:xfrm>
          <a:prstGeom prst="rect">
            <a:avLst/>
          </a:prstGeom>
          <a:noFill/>
        </p:spPr>
        <p:txBody>
          <a:bodyPr wrap="square" rtlCol="0">
            <a:spAutoFit/>
          </a:bodyPr>
          <a:lstStyle/>
          <a:p>
            <a:pPr algn="r"/>
            <a:r>
              <a:rPr lang="en-GB" sz="700" cap="all" dirty="0" smtClean="0">
                <a:solidFill>
                  <a:schemeClr val="bg1"/>
                </a:solidFill>
                <a:latin typeface="+mj-lt"/>
                <a:ea typeface="+mj-ea"/>
                <a:cs typeface="+mj-cs"/>
              </a:rPr>
              <a:t>SIGUIENTE</a:t>
            </a:r>
            <a:endParaRPr lang="en-GB" sz="700" cap="all" dirty="0">
              <a:solidFill>
                <a:schemeClr val="bg1"/>
              </a:solidFill>
              <a:latin typeface="+mj-lt"/>
              <a:ea typeface="+mj-ea"/>
              <a:cs typeface="+mj-cs"/>
            </a:endParaRPr>
          </a:p>
        </p:txBody>
      </p:sp>
      <p:sp>
        <p:nvSpPr>
          <p:cNvPr id="26" name="Freeform 5"/>
          <p:cNvSpPr>
            <a:spLocks noChangeAspect="1"/>
          </p:cNvSpPr>
          <p:nvPr/>
        </p:nvSpPr>
        <p:spPr bwMode="auto">
          <a:xfrm>
            <a:off x="907952" y="2092339"/>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5">
                <a:lumMod val="75000"/>
              </a:schemeClr>
            </a:solidFill>
          </a:ln>
        </p:spPr>
        <p:txBody>
          <a:bodyPr vert="horz" wrap="square" lIns="91440" tIns="45720" rIns="91440" bIns="45720" numCol="1" anchor="t" anchorCtr="0" compatLnSpc="1">
            <a:prstTxWarp prst="textNoShape">
              <a:avLst/>
            </a:prstTxWarp>
          </a:bodyPr>
          <a:lstStyle/>
          <a:p>
            <a:endParaRPr lang="en-GB"/>
          </a:p>
        </p:txBody>
      </p:sp>
      <p:cxnSp>
        <p:nvCxnSpPr>
          <p:cNvPr id="12" name="Straight Connector 11"/>
          <p:cNvCxnSpPr>
            <a:stCxn id="53" idx="4"/>
          </p:cNvCxnSpPr>
          <p:nvPr/>
        </p:nvCxnSpPr>
        <p:spPr>
          <a:xfrm>
            <a:off x="2047568" y="1935544"/>
            <a:ext cx="0" cy="156795"/>
          </a:xfrm>
          <a:prstGeom prst="line">
            <a:avLst/>
          </a:prstGeom>
          <a:ln>
            <a:solidFill>
              <a:schemeClr val="accent5"/>
            </a:solidFill>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rot="19834873">
            <a:off x="635109" y="1959434"/>
            <a:ext cx="1476331" cy="535531"/>
          </a:xfrm>
          <a:prstGeom prst="rect">
            <a:avLst/>
          </a:prstGeom>
          <a:noFill/>
        </p:spPr>
        <p:txBody>
          <a:bodyPr wrap="square" rtlCol="0">
            <a:spAutoFit/>
          </a:bodyPr>
          <a:lstStyle/>
          <a:p>
            <a:pPr>
              <a:lnSpc>
                <a:spcPct val="80000"/>
              </a:lnSpc>
            </a:pPr>
            <a:r>
              <a:rPr lang="en-GB" cap="all" dirty="0" smtClean="0">
                <a:solidFill>
                  <a:schemeClr val="bg1"/>
                </a:solidFill>
                <a:latin typeface="+mj-lt"/>
              </a:rPr>
              <a:t>Clint</a:t>
            </a:r>
          </a:p>
          <a:p>
            <a:pPr>
              <a:lnSpc>
                <a:spcPct val="80000"/>
              </a:lnSpc>
            </a:pPr>
            <a:r>
              <a:rPr lang="en-GB" cap="all" dirty="0" smtClean="0">
                <a:solidFill>
                  <a:schemeClr val="bg1"/>
                </a:solidFill>
                <a:latin typeface="+mj-lt"/>
              </a:rPr>
              <a:t>Dempsey</a:t>
            </a:r>
            <a:endParaRPr lang="en-GB" cap="all" dirty="0">
              <a:solidFill>
                <a:schemeClr val="bg1"/>
              </a:solidFill>
              <a:latin typeface="+mj-lt"/>
            </a:endParaRPr>
          </a:p>
        </p:txBody>
      </p:sp>
      <p:sp>
        <p:nvSpPr>
          <p:cNvPr id="30" name="TextBox 29"/>
          <p:cNvSpPr txBox="1"/>
          <p:nvPr/>
        </p:nvSpPr>
        <p:spPr>
          <a:xfrm>
            <a:off x="1309450" y="3651754"/>
            <a:ext cx="1488254" cy="276999"/>
          </a:xfrm>
          <a:prstGeom prst="rect">
            <a:avLst/>
          </a:prstGeom>
          <a:noFill/>
        </p:spPr>
        <p:txBody>
          <a:bodyPr wrap="square" rtlCol="0">
            <a:spAutoFit/>
          </a:bodyPr>
          <a:lstStyle/>
          <a:p>
            <a:pPr algn="ctr" defTabSz="631825"/>
            <a:r>
              <a:rPr lang="en-GB" sz="1200" dirty="0" smtClean="0">
                <a:solidFill>
                  <a:schemeClr val="accent5"/>
                </a:solidFill>
                <a:latin typeface="+mj-lt"/>
              </a:rPr>
              <a:t>PATROCINADORES:</a:t>
            </a:r>
            <a:endParaRPr lang="en-GB" sz="1200" dirty="0">
              <a:solidFill>
                <a:schemeClr val="accent5"/>
              </a:solidFill>
              <a:latin typeface="+mj-lt"/>
            </a:endParaRPr>
          </a:p>
        </p:txBody>
      </p:sp>
      <p:sp>
        <p:nvSpPr>
          <p:cNvPr id="31" name="TextBox 30"/>
          <p:cNvSpPr txBox="1"/>
          <p:nvPr/>
        </p:nvSpPr>
        <p:spPr>
          <a:xfrm>
            <a:off x="1305051" y="2300202"/>
            <a:ext cx="1482695" cy="276999"/>
          </a:xfrm>
          <a:prstGeom prst="rect">
            <a:avLst/>
          </a:prstGeom>
          <a:noFill/>
        </p:spPr>
        <p:txBody>
          <a:bodyPr wrap="square" rtlCol="0">
            <a:spAutoFit/>
          </a:bodyPr>
          <a:lstStyle/>
          <a:p>
            <a:pPr algn="ctr" defTabSz="631825"/>
            <a:r>
              <a:rPr lang="en-GB" sz="1200" dirty="0" smtClean="0">
                <a:solidFill>
                  <a:schemeClr val="accent5"/>
                </a:solidFill>
                <a:latin typeface="+mj-lt"/>
              </a:rPr>
              <a:t>SEGUIDORES:</a:t>
            </a:r>
          </a:p>
        </p:txBody>
      </p:sp>
      <p:sp>
        <p:nvSpPr>
          <p:cNvPr id="13" name="Rectangle 12"/>
          <p:cNvSpPr/>
          <p:nvPr/>
        </p:nvSpPr>
        <p:spPr>
          <a:xfrm>
            <a:off x="859362" y="3179827"/>
            <a:ext cx="817282" cy="584775"/>
          </a:xfrm>
          <a:prstGeom prst="rect">
            <a:avLst/>
          </a:prstGeom>
        </p:spPr>
        <p:txBody>
          <a:bodyPr wrap="square">
            <a:spAutoFit/>
          </a:bodyPr>
          <a:lstStyle/>
          <a:p>
            <a:pPr algn="ctr"/>
            <a:r>
              <a:rPr lang="en-GB" sz="1400" dirty="0" smtClean="0">
                <a:solidFill>
                  <a:schemeClr val="bg1"/>
                </a:solidFill>
                <a:latin typeface="+mj-lt"/>
              </a:rPr>
              <a:t>273,893 </a:t>
            </a:r>
            <a:br>
              <a:rPr lang="en-GB" sz="1400" dirty="0" smtClean="0">
                <a:solidFill>
                  <a:schemeClr val="bg1"/>
                </a:solidFill>
                <a:latin typeface="+mj-lt"/>
              </a:rPr>
            </a:br>
            <a:r>
              <a:rPr lang="en-GB" sz="900" dirty="0" smtClean="0">
                <a:solidFill>
                  <a:schemeClr val="bg1"/>
                </a:solidFill>
              </a:rPr>
              <a:t>Me </a:t>
            </a:r>
            <a:r>
              <a:rPr lang="en-GB" sz="900" dirty="0" err="1" smtClean="0">
                <a:solidFill>
                  <a:schemeClr val="bg1"/>
                </a:solidFill>
              </a:rPr>
              <a:t>gusta</a:t>
            </a:r>
            <a:r>
              <a:rPr lang="en-GB" sz="900" dirty="0" smtClean="0">
                <a:solidFill>
                  <a:schemeClr val="bg1"/>
                </a:solidFill>
              </a:rPr>
              <a:t> en FB</a:t>
            </a:r>
            <a:endParaRPr lang="en-GB" sz="900" dirty="0">
              <a:solidFill>
                <a:schemeClr val="bg1"/>
              </a:solidFill>
            </a:endParaRPr>
          </a:p>
        </p:txBody>
      </p:sp>
      <p:sp>
        <p:nvSpPr>
          <p:cNvPr id="33" name="Freeform 73"/>
          <p:cNvSpPr>
            <a:spLocks noChangeAspect="1"/>
          </p:cNvSpPr>
          <p:nvPr/>
        </p:nvSpPr>
        <p:spPr bwMode="auto">
          <a:xfrm>
            <a:off x="1182541" y="2708229"/>
            <a:ext cx="210649" cy="432655"/>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34" name="Freeform 237"/>
          <p:cNvSpPr>
            <a:spLocks noChangeAspect="1"/>
          </p:cNvSpPr>
          <p:nvPr/>
        </p:nvSpPr>
        <p:spPr bwMode="auto">
          <a:xfrm>
            <a:off x="1654772" y="2625205"/>
            <a:ext cx="690236" cy="52077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35" name="Rectangle 34"/>
          <p:cNvSpPr/>
          <p:nvPr/>
        </p:nvSpPr>
        <p:spPr>
          <a:xfrm>
            <a:off x="1554457" y="3179827"/>
            <a:ext cx="869149" cy="477054"/>
          </a:xfrm>
          <a:prstGeom prst="rect">
            <a:avLst/>
          </a:prstGeom>
        </p:spPr>
        <p:txBody>
          <a:bodyPr wrap="none">
            <a:spAutoFit/>
          </a:bodyPr>
          <a:lstStyle/>
          <a:p>
            <a:pPr algn="ctr"/>
            <a:r>
              <a:rPr lang="en-GB" sz="1600" dirty="0">
                <a:solidFill>
                  <a:schemeClr val="bg1"/>
                </a:solidFill>
                <a:latin typeface="+mj-lt"/>
              </a:rPr>
              <a:t>333,253</a:t>
            </a:r>
            <a:br>
              <a:rPr lang="en-GB" sz="1600" dirty="0">
                <a:solidFill>
                  <a:schemeClr val="bg1"/>
                </a:solidFill>
                <a:latin typeface="+mj-lt"/>
              </a:rPr>
            </a:br>
            <a:r>
              <a:rPr lang="en-GB" sz="900" dirty="0" smtClean="0">
                <a:solidFill>
                  <a:schemeClr val="bg1"/>
                </a:solidFill>
              </a:rPr>
              <a:t>Twitter</a:t>
            </a:r>
            <a:endParaRPr lang="en-GB" sz="900" dirty="0">
              <a:solidFill>
                <a:schemeClr val="bg1"/>
              </a:solidFill>
            </a:endParaRPr>
          </a:p>
        </p:txBody>
      </p:sp>
      <p:sp>
        <p:nvSpPr>
          <p:cNvPr id="36" name="TextBox 35"/>
          <p:cNvSpPr txBox="1"/>
          <p:nvPr/>
        </p:nvSpPr>
        <p:spPr>
          <a:xfrm rot="1823170">
            <a:off x="1972344" y="2209005"/>
            <a:ext cx="1557950" cy="313932"/>
          </a:xfrm>
          <a:prstGeom prst="rect">
            <a:avLst/>
          </a:prstGeom>
          <a:noFill/>
        </p:spPr>
        <p:txBody>
          <a:bodyPr wrap="square" rtlCol="0">
            <a:spAutoFit/>
          </a:bodyPr>
          <a:lstStyle/>
          <a:p>
            <a:pPr>
              <a:lnSpc>
                <a:spcPct val="90000"/>
              </a:lnSpc>
            </a:pPr>
            <a:r>
              <a:rPr lang="en-GB" sz="1600" cap="all" dirty="0" err="1" smtClean="0">
                <a:solidFill>
                  <a:schemeClr val="accent3"/>
                </a:solidFill>
                <a:latin typeface="+mj-lt"/>
              </a:rPr>
              <a:t>Estados</a:t>
            </a:r>
            <a:r>
              <a:rPr lang="en-GB" sz="1600" cap="all" dirty="0" smtClean="0">
                <a:solidFill>
                  <a:schemeClr val="accent3"/>
                </a:solidFill>
                <a:latin typeface="+mj-lt"/>
              </a:rPr>
              <a:t> </a:t>
            </a:r>
            <a:r>
              <a:rPr lang="en-GB" sz="1600" cap="all" dirty="0" err="1" smtClean="0">
                <a:solidFill>
                  <a:schemeClr val="accent3"/>
                </a:solidFill>
                <a:latin typeface="+mj-lt"/>
              </a:rPr>
              <a:t>unidos</a:t>
            </a:r>
            <a:endParaRPr lang="en-GB" sz="1600" cap="all" dirty="0">
              <a:solidFill>
                <a:schemeClr val="accent3"/>
              </a:solidFill>
              <a:latin typeface="+mj-lt"/>
            </a:endParaRPr>
          </a:p>
        </p:txBody>
      </p:sp>
      <p:sp>
        <p:nvSpPr>
          <p:cNvPr id="44" name="Freeform 5"/>
          <p:cNvSpPr>
            <a:spLocks noChangeAspect="1"/>
          </p:cNvSpPr>
          <p:nvPr/>
        </p:nvSpPr>
        <p:spPr bwMode="auto">
          <a:xfrm>
            <a:off x="3429867"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5">
                <a:lumMod val="75000"/>
              </a:schemeClr>
            </a:solidFill>
          </a:ln>
        </p:spPr>
        <p:txBody>
          <a:bodyPr vert="horz" wrap="square" lIns="91440" tIns="45720" rIns="91440" bIns="45720" numCol="1" anchor="ctr" anchorCtr="0" compatLnSpc="1">
            <a:prstTxWarp prst="textNoShape">
              <a:avLst/>
            </a:prstTxWarp>
          </a:bodyPr>
          <a:lstStyle/>
          <a:p>
            <a:pPr lvl="0" algn="ctr" defTabSz="500063"/>
            <a:r>
              <a:rPr lang="en-GB" sz="1100" dirty="0">
                <a:solidFill>
                  <a:prstClr val="white"/>
                </a:solidFill>
                <a:latin typeface="Impact"/>
              </a:rPr>
              <a:t>CLUB</a:t>
            </a:r>
            <a:r>
              <a:rPr lang="en-GB" sz="1100" dirty="0" smtClean="0">
                <a:solidFill>
                  <a:prstClr val="white"/>
                </a:solidFill>
                <a:latin typeface="Impact"/>
              </a:rPr>
              <a:t>:</a:t>
            </a:r>
            <a:r>
              <a:rPr lang="en-GB" sz="1000" dirty="0">
                <a:solidFill>
                  <a:prstClr val="white"/>
                </a:solidFill>
              </a:rPr>
              <a:t/>
            </a:r>
            <a:br>
              <a:rPr lang="en-GB" sz="1000" dirty="0">
                <a:solidFill>
                  <a:prstClr val="white"/>
                </a:solidFill>
              </a:rPr>
            </a:br>
            <a:r>
              <a:rPr lang="en-GB" sz="1000" dirty="0" smtClean="0">
                <a:solidFill>
                  <a:prstClr val="white"/>
                </a:solidFill>
              </a:rPr>
              <a:t>Seattle Sounders </a:t>
            </a:r>
            <a:endParaRPr lang="en-GB" sz="1000" dirty="0">
              <a:solidFill>
                <a:prstClr val="white"/>
              </a:solidFill>
            </a:endParaRPr>
          </a:p>
          <a:p>
            <a:pPr lvl="0" algn="ctr" defTabSz="500063">
              <a:spcBef>
                <a:spcPts val="300"/>
              </a:spcBef>
            </a:pPr>
            <a:r>
              <a:rPr lang="en-GB" sz="1100" dirty="0" smtClean="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smtClean="0">
                <a:solidFill>
                  <a:prstClr val="white"/>
                </a:solidFill>
              </a:rPr>
              <a:t>31</a:t>
            </a:r>
            <a:endParaRPr lang="en-GB" sz="1000" dirty="0">
              <a:solidFill>
                <a:prstClr val="white"/>
              </a:solidFill>
            </a:endParaRPr>
          </a:p>
          <a:p>
            <a:pPr lvl="0" algn="ctr" defTabSz="500063">
              <a:spcBef>
                <a:spcPts val="300"/>
              </a:spcBef>
            </a:pPr>
            <a:r>
              <a:rPr lang="es" sz="1100" dirty="0">
                <a:solidFill>
                  <a:prstClr val="white"/>
                </a:solidFill>
                <a:latin typeface="Impact"/>
              </a:rPr>
              <a:t>POSICIÓN:</a:t>
            </a:r>
            <a:r>
              <a:rPr lang="es" sz="1000" b="1" dirty="0">
                <a:solidFill>
                  <a:prstClr val="white"/>
                </a:solidFill>
              </a:rPr>
              <a:t/>
            </a:r>
            <a:br>
              <a:rPr lang="es" sz="1000" b="1" dirty="0">
                <a:solidFill>
                  <a:prstClr val="white"/>
                </a:solidFill>
              </a:rPr>
            </a:br>
            <a:r>
              <a:rPr lang="es" sz="1000" dirty="0">
                <a:solidFill>
                  <a:prstClr val="white"/>
                </a:solidFill>
              </a:rPr>
              <a:t>delantero</a:t>
            </a:r>
          </a:p>
        </p:txBody>
      </p:sp>
      <p:cxnSp>
        <p:nvCxnSpPr>
          <p:cNvPr id="18" name="Straight Connector 17"/>
          <p:cNvCxnSpPr/>
          <p:nvPr/>
        </p:nvCxnSpPr>
        <p:spPr>
          <a:xfrm>
            <a:off x="3178377" y="3389219"/>
            <a:ext cx="25149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65" name="Rectangle 64"/>
          <p:cNvSpPr>
            <a:spLocks noChangeAspect="1"/>
          </p:cNvSpPr>
          <p:nvPr/>
        </p:nvSpPr>
        <p:spPr>
          <a:xfrm>
            <a:off x="2363523" y="2628949"/>
            <a:ext cx="682526" cy="646063"/>
          </a:xfrm>
          <a:prstGeom prst="rect">
            <a:avLst/>
          </a:prstGeom>
          <a:blipFill>
            <a:blip r:embed="rId7" cstate="screen">
              <a:extLst>
                <a:ext uri="{28A0092B-C50C-407E-A947-70E740481C1C}">
                  <a14:useLocalDpi xmlns:a14="http://schemas.microsoft.com/office/drawing/2010/main"/>
                </a:ext>
              </a:extLst>
            </a:blip>
            <a:stretch>
              <a:fillRect/>
            </a:stretch>
          </a:blipFill>
        </p:spPr>
        <p:txBody>
          <a:bodyPr wrap="none" lIns="18000" rIns="18000" rtlCol="0" anchor="ctr">
            <a:spAutoFit/>
          </a:bodyPr>
          <a:lstStyle/>
          <a:p>
            <a:pPr marL="0" algn="ctr"/>
            <a:endParaRPr lang="en-US" sz="900" b="1" kern="0" cap="all" dirty="0">
              <a:solidFill>
                <a:schemeClr val="bg1"/>
              </a:solidFill>
            </a:endParaRPr>
          </a:p>
        </p:txBody>
      </p:sp>
      <p:sp>
        <p:nvSpPr>
          <p:cNvPr id="66" name="Rectangle 65"/>
          <p:cNvSpPr/>
          <p:nvPr/>
        </p:nvSpPr>
        <p:spPr>
          <a:xfrm>
            <a:off x="2329805" y="3210605"/>
            <a:ext cx="697627" cy="415498"/>
          </a:xfrm>
          <a:prstGeom prst="rect">
            <a:avLst/>
          </a:prstGeom>
        </p:spPr>
        <p:txBody>
          <a:bodyPr wrap="none">
            <a:spAutoFit/>
          </a:bodyPr>
          <a:lstStyle/>
          <a:p>
            <a:pPr algn="ctr"/>
            <a:r>
              <a:rPr lang="en-GB" sz="1200" dirty="0">
                <a:solidFill>
                  <a:schemeClr val="bg1"/>
                </a:solidFill>
                <a:latin typeface="+mj-lt"/>
              </a:rPr>
              <a:t>124,878</a:t>
            </a:r>
            <a:br>
              <a:rPr lang="en-GB" sz="1200" dirty="0">
                <a:solidFill>
                  <a:schemeClr val="bg1"/>
                </a:solidFill>
                <a:latin typeface="+mj-lt"/>
              </a:rPr>
            </a:br>
            <a:r>
              <a:rPr lang="en-GB" sz="900" dirty="0" smtClean="0">
                <a:solidFill>
                  <a:schemeClr val="bg1"/>
                </a:solidFill>
              </a:rPr>
              <a:t>Instagram</a:t>
            </a:r>
            <a:endParaRPr lang="en-GB" sz="900" dirty="0">
              <a:solidFill>
                <a:schemeClr val="bg1"/>
              </a:solidFill>
            </a:endParaRPr>
          </a:p>
        </p:txBody>
      </p:sp>
      <p:grpSp>
        <p:nvGrpSpPr>
          <p:cNvPr id="41" name="Group 40"/>
          <p:cNvGrpSpPr/>
          <p:nvPr/>
        </p:nvGrpSpPr>
        <p:grpSpPr>
          <a:xfrm>
            <a:off x="1107169" y="1366204"/>
            <a:ext cx="572441" cy="415498"/>
            <a:chOff x="521551" y="1294286"/>
            <a:chExt cx="572441" cy="415498"/>
          </a:xfrm>
        </p:grpSpPr>
        <p:sp>
          <p:nvSpPr>
            <p:cNvPr id="43" name="Chevron 42">
              <a:hlinkClick r:id="rId8" action="ppaction://hlinksldjump"/>
            </p:cNvPr>
            <p:cNvSpPr/>
            <p:nvPr/>
          </p:nvSpPr>
          <p:spPr>
            <a:xfrm rot="10800000">
              <a:off x="521551" y="1335124"/>
              <a:ext cx="176523" cy="215872"/>
            </a:xfrm>
            <a:prstGeom prst="chevron">
              <a:avLst/>
            </a:prstGeom>
            <a:solidFill>
              <a:schemeClr val="accent5"/>
            </a:solidFill>
          </p:spPr>
          <p:txBody>
            <a:bodyPr wrap="none" lIns="18000" rIns="18000" rtlCol="0" anchor="ctr">
              <a:spAutoFit/>
            </a:bodyPr>
            <a:lstStyle/>
            <a:p>
              <a:pPr marL="0" algn="ctr"/>
              <a:endParaRPr lang="en-GB" sz="900" b="1" kern="0" cap="all" dirty="0">
                <a:solidFill>
                  <a:schemeClr val="bg1"/>
                </a:solidFill>
              </a:endParaRPr>
            </a:p>
          </p:txBody>
        </p:sp>
        <p:sp>
          <p:nvSpPr>
            <p:cNvPr id="45" name="TextBox 44">
              <a:hlinkClick r:id="rId8"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sp>
        <p:nvSpPr>
          <p:cNvPr id="56" name="Chevron 55">
            <a:hlinkClick r:id="" action="ppaction://hlinkshowjump?jump=nextslide"/>
          </p:cNvPr>
          <p:cNvSpPr/>
          <p:nvPr/>
        </p:nvSpPr>
        <p:spPr>
          <a:xfrm>
            <a:off x="7816334" y="1378970"/>
            <a:ext cx="176523" cy="215872"/>
          </a:xfrm>
          <a:prstGeom prst="chevron">
            <a:avLst/>
          </a:prstGeom>
          <a:solidFill>
            <a:schemeClr val="accent5"/>
          </a:solidFill>
        </p:spPr>
        <p:txBody>
          <a:bodyPr wrap="none" lIns="18000" rIns="18000" rtlCol="0" anchor="ctr">
            <a:spAutoFit/>
          </a:bodyPr>
          <a:lstStyle/>
          <a:p>
            <a:pPr marL="0" algn="ctr"/>
            <a:endParaRPr lang="en-GB" sz="900" b="1" kern="0" cap="all" dirty="0">
              <a:solidFill>
                <a:schemeClr val="bg1"/>
              </a:solidFill>
            </a:endParaRPr>
          </a:p>
        </p:txBody>
      </p:sp>
      <p:sp>
        <p:nvSpPr>
          <p:cNvPr id="53" name="Freeform 5"/>
          <p:cNvSpPr>
            <a:spLocks noChangeAspect="1"/>
          </p:cNvSpPr>
          <p:nvPr/>
        </p:nvSpPr>
        <p:spPr bwMode="auto">
          <a:xfrm>
            <a:off x="1653058" y="1021247"/>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9"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7" name="Freeform 5"/>
          <p:cNvSpPr>
            <a:spLocks noChangeAspect="1"/>
          </p:cNvSpPr>
          <p:nvPr/>
        </p:nvSpPr>
        <p:spPr bwMode="auto">
          <a:xfrm>
            <a:off x="4168014" y="1021247"/>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0" cstate="screen">
              <a:duotone>
                <a:schemeClr val="accent5">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70" name="Freeform 5"/>
          <p:cNvSpPr>
            <a:spLocks noChangeAspect="1"/>
          </p:cNvSpPr>
          <p:nvPr/>
        </p:nvSpPr>
        <p:spPr bwMode="auto">
          <a:xfrm>
            <a:off x="6636894" y="1021247"/>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11" cstate="screen">
              <a:duotone>
                <a:schemeClr val="accent5">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9" name="Title 8"/>
          <p:cNvSpPr>
            <a:spLocks noGrp="1"/>
          </p:cNvSpPr>
          <p:nvPr>
            <p:ph type="title"/>
          </p:nvPr>
        </p:nvSpPr>
        <p:spPr>
          <a:xfrm>
            <a:off x="105519" y="681520"/>
            <a:ext cx="8647955" cy="376826"/>
          </a:xfrm>
        </p:spPr>
        <p:txBody>
          <a:bodyPr/>
          <a:lstStyle/>
          <a:p>
            <a:r>
              <a:rPr lang="es" sz="3600" dirty="0">
                <a:solidFill>
                  <a:srgbClr val="F72CAC">
                    <a:lumMod val="60000"/>
                    <a:lumOff val="40000"/>
                  </a:srgbClr>
                </a:solidFill>
              </a:rPr>
              <a:t>Futbolistas </a:t>
            </a:r>
            <a:r>
              <a:rPr lang="es" sz="3600" dirty="0" smtClean="0">
                <a:solidFill>
                  <a:srgbClr val="F72CAC">
                    <a:lumMod val="60000"/>
                    <a:lumOff val="40000"/>
                  </a:srgbClr>
                </a:solidFill>
              </a:rPr>
              <a:t>destacados: </a:t>
            </a:r>
            <a:r>
              <a:rPr lang="en-GB" sz="3600" dirty="0" smtClean="0"/>
              <a:t>Dempsey</a:t>
            </a:r>
            <a:r>
              <a:rPr lang="en-GB" sz="3600" dirty="0" smtClean="0">
                <a:solidFill>
                  <a:schemeClr val="accent5"/>
                </a:solidFill>
              </a:rPr>
              <a:t/>
            </a:r>
            <a:br>
              <a:rPr lang="en-GB" sz="3600" dirty="0" smtClean="0">
                <a:solidFill>
                  <a:schemeClr val="accent5"/>
                </a:solidFill>
              </a:rPr>
            </a:br>
            <a:r>
              <a:rPr lang="es" dirty="0">
                <a:solidFill>
                  <a:prstClr val="white"/>
                </a:solidFill>
              </a:rPr>
              <a:t>Perfiles y seguidores</a:t>
            </a:r>
            <a:endParaRPr lang="en-GB" dirty="0"/>
          </a:p>
        </p:txBody>
      </p:sp>
      <p:pic>
        <p:nvPicPr>
          <p:cNvPr id="72" name="Picture 71"/>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1473058" y="1068649"/>
            <a:ext cx="288000" cy="288000"/>
          </a:xfrm>
          <a:prstGeom prst="rect">
            <a:avLst/>
          </a:prstGeom>
        </p:spPr>
      </p:pic>
      <p:grpSp>
        <p:nvGrpSpPr>
          <p:cNvPr id="11" name="Group 10"/>
          <p:cNvGrpSpPr/>
          <p:nvPr/>
        </p:nvGrpSpPr>
        <p:grpSpPr>
          <a:xfrm>
            <a:off x="1523853" y="3893270"/>
            <a:ext cx="1052060" cy="504070"/>
            <a:chOff x="1265289" y="3944640"/>
            <a:chExt cx="796923" cy="381827"/>
          </a:xfrm>
        </p:grpSpPr>
        <p:sp>
          <p:nvSpPr>
            <p:cNvPr id="73" name="Oval 72"/>
            <p:cNvSpPr/>
            <p:nvPr/>
          </p:nvSpPr>
          <p:spPr>
            <a:xfrm>
              <a:off x="1265289" y="3944640"/>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74" name="Oval 73"/>
            <p:cNvSpPr/>
            <p:nvPr/>
          </p:nvSpPr>
          <p:spPr>
            <a:xfrm>
              <a:off x="1689364" y="3954308"/>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grpSp>
      <p:pic>
        <p:nvPicPr>
          <p:cNvPr id="276482" name="Picture 2" descr="http://www.geek-pride.co.uk/wp-content/uploads/2014/04/ea-sports-logo.gif"/>
          <p:cNvPicPr>
            <a:picLocks noChangeAspect="1" noChangeArrowheads="1"/>
          </p:cNvPicPr>
          <p:nvPr/>
        </p:nvPicPr>
        <p:blipFill>
          <a:blip r:embed="rId1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132530" y="3963649"/>
            <a:ext cx="396000" cy="381744"/>
          </a:xfrm>
          <a:prstGeom prst="rect">
            <a:avLst/>
          </a:prstGeom>
          <a:noFill/>
          <a:extLst>
            <a:ext uri="{909E8E84-426E-40dd-AFC4-6F175D3DCCD1}">
              <a14:hiddenFill xmlns:a14="http://schemas.microsoft.com/office/drawing/2010/main">
                <a:solidFill>
                  <a:srgbClr val="FFFFFF"/>
                </a:solidFill>
              </a14:hiddenFill>
            </a:ext>
          </a:extLst>
        </p:spPr>
      </p:pic>
      <p:pic>
        <p:nvPicPr>
          <p:cNvPr id="276484" name="Picture 4" descr="http://www.underconsideration.com/brandnew/archives/mondelez_logo_detail.gif"/>
          <p:cNvPicPr>
            <a:picLocks noChangeAspect="1" noChangeArrowheads="1"/>
          </p:cNvPicPr>
          <p:nvPr/>
        </p:nvPicPr>
        <p:blipFill>
          <a:blip r:embed="rId1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534641" y="4063227"/>
            <a:ext cx="476037" cy="152597"/>
          </a:xfrm>
          <a:prstGeom prst="rect">
            <a:avLst/>
          </a:prstGeom>
          <a:noFill/>
          <a:extLst>
            <a:ext uri="{909E8E84-426E-40dd-AFC4-6F175D3DCCD1}">
              <a14:hiddenFill xmlns:a14="http://schemas.microsoft.com/office/drawing/2010/main">
                <a:solidFill>
                  <a:srgbClr val="FFFFFF"/>
                </a:solidFill>
              </a14:hiddenFill>
            </a:ext>
          </a:extLst>
        </p:spPr>
      </p:pic>
      <p:sp>
        <p:nvSpPr>
          <p:cNvPr id="75" name="TextBox 74"/>
          <p:cNvSpPr txBox="1"/>
          <p:nvPr/>
        </p:nvSpPr>
        <p:spPr>
          <a:xfrm>
            <a:off x="4798338" y="1964527"/>
            <a:ext cx="2664972" cy="461665"/>
          </a:xfrm>
          <a:prstGeom prst="rect">
            <a:avLst/>
          </a:prstGeom>
          <a:noFill/>
        </p:spPr>
        <p:txBody>
          <a:bodyPr wrap="square" rtlCol="0">
            <a:spAutoFit/>
          </a:bodyPr>
          <a:lstStyle/>
          <a:p>
            <a:pPr defTabSz="631825"/>
            <a:r>
              <a:rPr lang="es-ES" sz="1200" dirty="0">
                <a:solidFill>
                  <a:schemeClr val="bg1"/>
                </a:solidFill>
                <a:latin typeface="+mj-lt"/>
              </a:rPr>
              <a:t>Apoyo de afición de EE.UU.:</a:t>
            </a:r>
          </a:p>
          <a:p>
            <a:pPr defTabSz="631825"/>
            <a:r>
              <a:rPr lang="en-GB" sz="1200" dirty="0" smtClean="0">
                <a:solidFill>
                  <a:schemeClr val="bg1"/>
                </a:solidFill>
                <a:latin typeface="+mj-lt"/>
              </a:rPr>
              <a:t>:</a:t>
            </a:r>
            <a:endParaRPr lang="en-GB" sz="1200" dirty="0">
              <a:solidFill>
                <a:schemeClr val="bg1"/>
              </a:solidFill>
              <a:latin typeface="+mj-lt"/>
            </a:endParaRPr>
          </a:p>
        </p:txBody>
      </p:sp>
      <p:cxnSp>
        <p:nvCxnSpPr>
          <p:cNvPr id="76" name="Straight Connector 75"/>
          <p:cNvCxnSpPr/>
          <p:nvPr/>
        </p:nvCxnSpPr>
        <p:spPr>
          <a:xfrm>
            <a:off x="4704413" y="3389219"/>
            <a:ext cx="25149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2" name="Rectangle 1">
            <a:hlinkClick r:id="rId15" action="ppaction://hlinksldjump"/>
          </p:cNvPr>
          <p:cNvSpPr/>
          <p:nvPr/>
        </p:nvSpPr>
        <p:spPr>
          <a:xfrm>
            <a:off x="1654772" y="1021247"/>
            <a:ext cx="873758" cy="898041"/>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48" name="Rectangle 47">
            <a:hlinkClick r:id="rId16" action="ppaction://hlinksldjump"/>
          </p:cNvPr>
          <p:cNvSpPr/>
          <p:nvPr/>
        </p:nvSpPr>
        <p:spPr>
          <a:xfrm>
            <a:off x="4125644" y="1021247"/>
            <a:ext cx="873758" cy="898041"/>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52" name="Rectangle 51">
            <a:hlinkClick r:id="rId17" action="ppaction://hlinksldjump"/>
          </p:cNvPr>
          <p:cNvSpPr/>
          <p:nvPr/>
        </p:nvSpPr>
        <p:spPr>
          <a:xfrm>
            <a:off x="6563227" y="1021247"/>
            <a:ext cx="873758" cy="898041"/>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3" name="Picture 2"/>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4881856" y="2258113"/>
            <a:ext cx="2861546" cy="2320482"/>
          </a:xfrm>
          <a:prstGeom prst="rect">
            <a:avLst/>
          </a:prstGeom>
        </p:spPr>
      </p:pic>
      <p:grpSp>
        <p:nvGrpSpPr>
          <p:cNvPr id="54" name="Group 53"/>
          <p:cNvGrpSpPr/>
          <p:nvPr/>
        </p:nvGrpSpPr>
        <p:grpSpPr>
          <a:xfrm>
            <a:off x="869635" y="4734632"/>
            <a:ext cx="8274365" cy="424215"/>
            <a:chOff x="869635" y="4734632"/>
            <a:chExt cx="8274365" cy="424215"/>
          </a:xfrm>
        </p:grpSpPr>
        <p:grpSp>
          <p:nvGrpSpPr>
            <p:cNvPr id="55" name="Group 54"/>
            <p:cNvGrpSpPr/>
            <p:nvPr/>
          </p:nvGrpSpPr>
          <p:grpSpPr>
            <a:xfrm>
              <a:off x="1637994" y="4734632"/>
              <a:ext cx="7506006" cy="417693"/>
              <a:chOff x="1637994" y="4734632"/>
              <a:chExt cx="7506006" cy="417693"/>
            </a:xfrm>
          </p:grpSpPr>
          <p:grpSp>
            <p:nvGrpSpPr>
              <p:cNvPr id="69" name="Group 68"/>
              <p:cNvGrpSpPr/>
              <p:nvPr/>
            </p:nvGrpSpPr>
            <p:grpSpPr>
              <a:xfrm>
                <a:off x="1637994" y="4835525"/>
                <a:ext cx="7506006" cy="316800"/>
                <a:chOff x="1914453" y="4835525"/>
                <a:chExt cx="8255647" cy="316800"/>
              </a:xfrm>
            </p:grpSpPr>
            <p:sp>
              <p:nvSpPr>
                <p:cNvPr id="77" name="Rectangle 76">
                  <a:hlinkClick r:id="rId1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8" name="Rectangle 77">
                  <a:hlinkClick r:id="rId2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9" name="Rectangle 78">
                  <a:hlinkClick r:id="rId2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0" name="Rectangle 79">
                  <a:hlinkClick r:id="rId2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1" name="Rectangle 80">
                  <a:hlinkClick r:id="rId2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2" name="Rectangle 81">
                  <a:hlinkClick r:id="rId24"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3" name="Rectangle 82">
                  <a:hlinkClick r:id="rId2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84" name="Rectangle 83">
                  <a:hlinkClick r:id="rId2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1" name="Isosceles Triangle 70"/>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59" name="Rectangle 58">
              <a:hlinkClick r:id="rId2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85" name="TextBox 84"/>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Tree>
    <p:custDataLst>
      <p:tags r:id="rId2"/>
    </p:custDataLst>
    <p:extLst>
      <p:ext uri="{BB962C8B-B14F-4D97-AF65-F5344CB8AC3E}">
        <p14:creationId xmlns:p14="http://schemas.microsoft.com/office/powerpoint/2010/main" val="37319816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 name="Freeform 5"/>
          <p:cNvSpPr>
            <a:spLocks noChangeAspect="1"/>
          </p:cNvSpPr>
          <p:nvPr/>
        </p:nvSpPr>
        <p:spPr bwMode="auto">
          <a:xfrm>
            <a:off x="1411378" y="2092339"/>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5">
                <a:lumMod val="75000"/>
              </a:schemeClr>
            </a:solidFill>
          </a:ln>
        </p:spPr>
        <p:txBody>
          <a:bodyPr vert="horz" wrap="square" lIns="91440" tIns="45720" rIns="91440" bIns="45720" numCol="1" anchor="t" anchorCtr="0" compatLnSpc="1">
            <a:prstTxWarp prst="textNoShape">
              <a:avLst/>
            </a:prstTxWarp>
          </a:bodyPr>
          <a:lstStyle/>
          <a:p>
            <a:endParaRPr lang="en-GB"/>
          </a:p>
        </p:txBody>
      </p:sp>
      <p:sp>
        <p:nvSpPr>
          <p:cNvPr id="28" name="TextBox 27"/>
          <p:cNvSpPr txBox="1"/>
          <p:nvPr/>
        </p:nvSpPr>
        <p:spPr>
          <a:xfrm rot="19834873">
            <a:off x="1138535" y="1959434"/>
            <a:ext cx="1476331" cy="535531"/>
          </a:xfrm>
          <a:prstGeom prst="rect">
            <a:avLst/>
          </a:prstGeom>
          <a:noFill/>
        </p:spPr>
        <p:txBody>
          <a:bodyPr wrap="square" rtlCol="0">
            <a:spAutoFit/>
          </a:bodyPr>
          <a:lstStyle/>
          <a:p>
            <a:pPr>
              <a:lnSpc>
                <a:spcPct val="80000"/>
              </a:lnSpc>
            </a:pPr>
            <a:r>
              <a:rPr lang="en-GB" cap="all" dirty="0" err="1">
                <a:solidFill>
                  <a:schemeClr val="bg1"/>
                </a:solidFill>
                <a:latin typeface="+mj-lt"/>
              </a:rPr>
              <a:t>Jozy</a:t>
            </a:r>
            <a:endParaRPr lang="en-GB" cap="all" dirty="0">
              <a:solidFill>
                <a:schemeClr val="bg1"/>
              </a:solidFill>
              <a:latin typeface="+mj-lt"/>
            </a:endParaRPr>
          </a:p>
          <a:p>
            <a:pPr>
              <a:lnSpc>
                <a:spcPct val="80000"/>
              </a:lnSpc>
            </a:pPr>
            <a:r>
              <a:rPr lang="en-GB" cap="all" dirty="0" err="1">
                <a:solidFill>
                  <a:schemeClr val="bg1"/>
                </a:solidFill>
                <a:latin typeface="+mj-lt"/>
              </a:rPr>
              <a:t>Altidore</a:t>
            </a:r>
            <a:endParaRPr lang="en-GB" cap="all" dirty="0">
              <a:solidFill>
                <a:schemeClr val="bg1"/>
              </a:solidFill>
              <a:latin typeface="+mj-lt"/>
            </a:endParaRPr>
          </a:p>
        </p:txBody>
      </p:sp>
      <p:sp>
        <p:nvSpPr>
          <p:cNvPr id="30" name="TextBox 29"/>
          <p:cNvSpPr txBox="1"/>
          <p:nvPr/>
        </p:nvSpPr>
        <p:spPr>
          <a:xfrm>
            <a:off x="1812876" y="3651754"/>
            <a:ext cx="1488254" cy="276999"/>
          </a:xfrm>
          <a:prstGeom prst="rect">
            <a:avLst/>
          </a:prstGeom>
          <a:noFill/>
        </p:spPr>
        <p:txBody>
          <a:bodyPr wrap="square" rtlCol="0">
            <a:spAutoFit/>
          </a:bodyPr>
          <a:lstStyle/>
          <a:p>
            <a:pPr algn="ctr" defTabSz="631825"/>
            <a:r>
              <a:rPr lang="en-GB" sz="1200" dirty="0" smtClean="0">
                <a:solidFill>
                  <a:schemeClr val="accent5"/>
                </a:solidFill>
                <a:latin typeface="+mj-lt"/>
              </a:rPr>
              <a:t>PATROCINADORES:</a:t>
            </a:r>
            <a:endParaRPr lang="en-GB" sz="1200" dirty="0">
              <a:solidFill>
                <a:schemeClr val="accent5"/>
              </a:solidFill>
              <a:latin typeface="+mj-lt"/>
            </a:endParaRPr>
          </a:p>
        </p:txBody>
      </p:sp>
      <p:sp>
        <p:nvSpPr>
          <p:cNvPr id="31" name="TextBox 30"/>
          <p:cNvSpPr txBox="1"/>
          <p:nvPr/>
        </p:nvSpPr>
        <p:spPr>
          <a:xfrm>
            <a:off x="1808477" y="2300202"/>
            <a:ext cx="1482695" cy="276999"/>
          </a:xfrm>
          <a:prstGeom prst="rect">
            <a:avLst/>
          </a:prstGeom>
          <a:noFill/>
        </p:spPr>
        <p:txBody>
          <a:bodyPr wrap="square" rtlCol="0">
            <a:spAutoFit/>
          </a:bodyPr>
          <a:lstStyle/>
          <a:p>
            <a:pPr algn="ctr" defTabSz="631825"/>
            <a:r>
              <a:rPr lang="en-GB" sz="1200" dirty="0" smtClean="0">
                <a:solidFill>
                  <a:schemeClr val="accent5"/>
                </a:solidFill>
                <a:latin typeface="+mj-lt"/>
              </a:rPr>
              <a:t>SEGUIDORES:</a:t>
            </a:r>
          </a:p>
        </p:txBody>
      </p:sp>
      <p:sp>
        <p:nvSpPr>
          <p:cNvPr id="13" name="Rectangle 12"/>
          <p:cNvSpPr/>
          <p:nvPr/>
        </p:nvSpPr>
        <p:spPr>
          <a:xfrm>
            <a:off x="1440368" y="3179827"/>
            <a:ext cx="749975" cy="692497"/>
          </a:xfrm>
          <a:prstGeom prst="rect">
            <a:avLst/>
          </a:prstGeom>
        </p:spPr>
        <p:txBody>
          <a:bodyPr wrap="square">
            <a:spAutoFit/>
          </a:bodyPr>
          <a:lstStyle/>
          <a:p>
            <a:pPr algn="ctr"/>
            <a:r>
              <a:rPr lang="en-GB" sz="1200" dirty="0">
                <a:solidFill>
                  <a:schemeClr val="bg1"/>
                </a:solidFill>
                <a:latin typeface="+mj-lt"/>
              </a:rPr>
              <a:t>16,800  </a:t>
            </a:r>
            <a:br>
              <a:rPr lang="en-GB" sz="1200" dirty="0">
                <a:solidFill>
                  <a:schemeClr val="bg1"/>
                </a:solidFill>
                <a:latin typeface="+mj-lt"/>
              </a:rPr>
            </a:br>
            <a:r>
              <a:rPr lang="en-GB" sz="900" dirty="0">
                <a:solidFill>
                  <a:schemeClr val="bg1"/>
                </a:solidFill>
              </a:rPr>
              <a:t>Me </a:t>
            </a:r>
            <a:r>
              <a:rPr lang="en-GB" sz="900" dirty="0" err="1">
                <a:solidFill>
                  <a:schemeClr val="bg1"/>
                </a:solidFill>
              </a:rPr>
              <a:t>gusta</a:t>
            </a:r>
            <a:r>
              <a:rPr lang="en-GB" sz="900" dirty="0">
                <a:solidFill>
                  <a:schemeClr val="bg1"/>
                </a:solidFill>
              </a:rPr>
              <a:t> en FB</a:t>
            </a:r>
          </a:p>
          <a:p>
            <a:pPr algn="ctr"/>
            <a:endParaRPr lang="en-GB" sz="900" dirty="0">
              <a:solidFill>
                <a:schemeClr val="bg1"/>
              </a:solidFill>
            </a:endParaRPr>
          </a:p>
        </p:txBody>
      </p:sp>
      <p:sp>
        <p:nvSpPr>
          <p:cNvPr id="33" name="Freeform 73"/>
          <p:cNvSpPr>
            <a:spLocks noChangeAspect="1"/>
          </p:cNvSpPr>
          <p:nvPr/>
        </p:nvSpPr>
        <p:spPr bwMode="auto">
          <a:xfrm>
            <a:off x="1685967" y="2708229"/>
            <a:ext cx="210649" cy="432655"/>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34" name="Freeform 237"/>
          <p:cNvSpPr>
            <a:spLocks noChangeAspect="1"/>
          </p:cNvSpPr>
          <p:nvPr/>
        </p:nvSpPr>
        <p:spPr bwMode="auto">
          <a:xfrm>
            <a:off x="2158198" y="2625205"/>
            <a:ext cx="690236" cy="52077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35" name="Rectangle 34"/>
          <p:cNvSpPr/>
          <p:nvPr/>
        </p:nvSpPr>
        <p:spPr>
          <a:xfrm>
            <a:off x="2058076" y="3155570"/>
            <a:ext cx="868764" cy="477054"/>
          </a:xfrm>
          <a:prstGeom prst="rect">
            <a:avLst/>
          </a:prstGeom>
        </p:spPr>
        <p:txBody>
          <a:bodyPr wrap="none">
            <a:spAutoFit/>
          </a:bodyPr>
          <a:lstStyle/>
          <a:p>
            <a:pPr algn="ctr"/>
            <a:r>
              <a:rPr lang="en-GB" sz="1600" dirty="0">
                <a:solidFill>
                  <a:schemeClr val="bg1"/>
                </a:solidFill>
                <a:latin typeface="+mj-lt"/>
              </a:rPr>
              <a:t>629,338</a:t>
            </a:r>
          </a:p>
          <a:p>
            <a:pPr algn="ctr"/>
            <a:r>
              <a:rPr lang="en-GB" sz="900" dirty="0" smtClean="0">
                <a:solidFill>
                  <a:schemeClr val="bg1"/>
                </a:solidFill>
              </a:rPr>
              <a:t>Twitter</a:t>
            </a:r>
            <a:endParaRPr lang="en-GB" sz="900" dirty="0">
              <a:solidFill>
                <a:schemeClr val="bg1"/>
              </a:solidFill>
            </a:endParaRPr>
          </a:p>
        </p:txBody>
      </p:sp>
      <p:sp>
        <p:nvSpPr>
          <p:cNvPr id="36" name="TextBox 35"/>
          <p:cNvSpPr txBox="1"/>
          <p:nvPr/>
        </p:nvSpPr>
        <p:spPr>
          <a:xfrm rot="1823170">
            <a:off x="2475769" y="2209006"/>
            <a:ext cx="1557950" cy="313932"/>
          </a:xfrm>
          <a:prstGeom prst="rect">
            <a:avLst/>
          </a:prstGeom>
          <a:noFill/>
        </p:spPr>
        <p:txBody>
          <a:bodyPr wrap="square" rtlCol="0">
            <a:spAutoFit/>
          </a:bodyPr>
          <a:lstStyle/>
          <a:p>
            <a:pPr>
              <a:lnSpc>
                <a:spcPct val="90000"/>
              </a:lnSpc>
            </a:pPr>
            <a:r>
              <a:rPr lang="en-GB" sz="1600" cap="all" dirty="0" err="1" smtClean="0">
                <a:solidFill>
                  <a:schemeClr val="accent3"/>
                </a:solidFill>
                <a:latin typeface="+mj-lt"/>
              </a:rPr>
              <a:t>Estados</a:t>
            </a:r>
            <a:r>
              <a:rPr lang="en-GB" sz="1600" cap="all" dirty="0" smtClean="0">
                <a:solidFill>
                  <a:schemeClr val="accent3"/>
                </a:solidFill>
                <a:latin typeface="+mj-lt"/>
              </a:rPr>
              <a:t> </a:t>
            </a:r>
            <a:r>
              <a:rPr lang="en-GB" sz="1600" cap="all" dirty="0" err="1" smtClean="0">
                <a:solidFill>
                  <a:schemeClr val="accent3"/>
                </a:solidFill>
                <a:latin typeface="+mj-lt"/>
              </a:rPr>
              <a:t>unidos</a:t>
            </a:r>
            <a:endParaRPr lang="en-GB" sz="1600" cap="all" dirty="0">
              <a:solidFill>
                <a:schemeClr val="accent3"/>
              </a:solidFill>
              <a:latin typeface="+mj-lt"/>
            </a:endParaRPr>
          </a:p>
        </p:txBody>
      </p:sp>
      <p:sp>
        <p:nvSpPr>
          <p:cNvPr id="44" name="Freeform 5"/>
          <p:cNvSpPr>
            <a:spLocks noChangeAspect="1"/>
          </p:cNvSpPr>
          <p:nvPr/>
        </p:nvSpPr>
        <p:spPr bwMode="auto">
          <a:xfrm>
            <a:off x="3933293"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5">
                <a:lumMod val="75000"/>
              </a:schemeClr>
            </a:solidFill>
          </a:ln>
        </p:spPr>
        <p:txBody>
          <a:bodyPr vert="horz" wrap="square" lIns="91440" tIns="45720" rIns="91440" bIns="45720" numCol="1" anchor="ctr" anchorCtr="0" compatLnSpc="1">
            <a:prstTxWarp prst="textNoShape">
              <a:avLst/>
            </a:prstTxWarp>
          </a:bodyPr>
          <a:lstStyle/>
          <a:p>
            <a:pPr lvl="0" algn="ctr" defTabSz="500063"/>
            <a:r>
              <a:rPr lang="en-GB" sz="1100" dirty="0">
                <a:solidFill>
                  <a:prstClr val="white"/>
                </a:solidFill>
                <a:latin typeface="Impact"/>
              </a:rPr>
              <a:t>CLUB:</a:t>
            </a:r>
            <a:r>
              <a:rPr lang="en-GB" sz="1000" dirty="0">
                <a:solidFill>
                  <a:prstClr val="white"/>
                </a:solidFill>
              </a:rPr>
              <a:t/>
            </a:r>
            <a:br>
              <a:rPr lang="en-GB" sz="1000" dirty="0">
                <a:solidFill>
                  <a:prstClr val="white"/>
                </a:solidFill>
              </a:rPr>
            </a:br>
            <a:r>
              <a:rPr lang="en-GB" sz="1000" dirty="0">
                <a:solidFill>
                  <a:prstClr val="white"/>
                </a:solidFill>
              </a:rPr>
              <a:t>Sunderland </a:t>
            </a:r>
          </a:p>
          <a:p>
            <a:pPr lvl="0" algn="ctr" defTabSz="500063">
              <a:spcBef>
                <a:spcPts val="300"/>
              </a:spcBef>
            </a:pPr>
            <a:r>
              <a:rPr lang="en-GB" sz="1100" dirty="0" smtClean="0">
                <a:solidFill>
                  <a:prstClr val="white"/>
                </a:solidFill>
                <a:latin typeface="Impact"/>
              </a:rPr>
              <a:t>EDAD:</a:t>
            </a:r>
            <a:r>
              <a:rPr lang="en-GB" sz="1000" b="1" dirty="0">
                <a:solidFill>
                  <a:prstClr val="white"/>
                </a:solidFill>
              </a:rPr>
              <a:t/>
            </a:r>
            <a:br>
              <a:rPr lang="en-GB" sz="1000" b="1" dirty="0">
                <a:solidFill>
                  <a:prstClr val="white"/>
                </a:solidFill>
              </a:rPr>
            </a:br>
            <a:r>
              <a:rPr lang="en-GB" sz="1000" dirty="0">
                <a:solidFill>
                  <a:prstClr val="white"/>
                </a:solidFill>
              </a:rPr>
              <a:t>24</a:t>
            </a:r>
          </a:p>
          <a:p>
            <a:pPr lvl="0" algn="ctr" defTabSz="500063">
              <a:spcBef>
                <a:spcPts val="300"/>
              </a:spcBef>
            </a:pPr>
            <a:r>
              <a:rPr lang="es" sz="1400" dirty="0">
                <a:solidFill>
                  <a:prstClr val="white"/>
                </a:solidFill>
                <a:latin typeface="Impact"/>
              </a:rPr>
              <a:t>POSICIÓN:</a:t>
            </a:r>
            <a:r>
              <a:rPr lang="es" sz="1100" b="1" dirty="0">
                <a:solidFill>
                  <a:prstClr val="white"/>
                </a:solidFill>
              </a:rPr>
              <a:t/>
            </a:r>
            <a:br>
              <a:rPr lang="es" sz="1100" b="1" dirty="0">
                <a:solidFill>
                  <a:prstClr val="white"/>
                </a:solidFill>
              </a:rPr>
            </a:br>
            <a:r>
              <a:rPr lang="es" sz="1100" dirty="0">
                <a:solidFill>
                  <a:prstClr val="white"/>
                </a:solidFill>
              </a:rPr>
              <a:t>delantero</a:t>
            </a:r>
          </a:p>
        </p:txBody>
      </p:sp>
      <p:cxnSp>
        <p:nvCxnSpPr>
          <p:cNvPr id="18" name="Straight Connector 17"/>
          <p:cNvCxnSpPr/>
          <p:nvPr/>
        </p:nvCxnSpPr>
        <p:spPr>
          <a:xfrm>
            <a:off x="3681803" y="3389219"/>
            <a:ext cx="25149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65" name="Rectangle 64"/>
          <p:cNvSpPr>
            <a:spLocks noChangeAspect="1"/>
          </p:cNvSpPr>
          <p:nvPr/>
        </p:nvSpPr>
        <p:spPr>
          <a:xfrm>
            <a:off x="2866949" y="2628949"/>
            <a:ext cx="682526" cy="646063"/>
          </a:xfrm>
          <a:prstGeom prst="rect">
            <a:avLst/>
          </a:prstGeom>
          <a:blipFill>
            <a:blip r:embed="rId3" cstate="screen">
              <a:extLst>
                <a:ext uri="{28A0092B-C50C-407E-A947-70E740481C1C}">
                  <a14:useLocalDpi xmlns:a14="http://schemas.microsoft.com/office/drawing/2010/main"/>
                </a:ext>
              </a:extLst>
            </a:blip>
            <a:stretch>
              <a:fillRect/>
            </a:stretch>
          </a:blipFill>
        </p:spPr>
        <p:txBody>
          <a:bodyPr wrap="none" lIns="18000" rIns="18000" rtlCol="0" anchor="ctr">
            <a:spAutoFit/>
          </a:bodyPr>
          <a:lstStyle/>
          <a:p>
            <a:pPr marL="0" algn="ctr"/>
            <a:endParaRPr lang="en-US" sz="900" b="1" kern="0" cap="all" dirty="0">
              <a:solidFill>
                <a:schemeClr val="bg1"/>
              </a:solidFill>
            </a:endParaRPr>
          </a:p>
        </p:txBody>
      </p:sp>
      <p:sp>
        <p:nvSpPr>
          <p:cNvPr id="66" name="Rectangle 65"/>
          <p:cNvSpPr/>
          <p:nvPr/>
        </p:nvSpPr>
        <p:spPr>
          <a:xfrm>
            <a:off x="2860901" y="3204213"/>
            <a:ext cx="697627" cy="415498"/>
          </a:xfrm>
          <a:prstGeom prst="rect">
            <a:avLst/>
          </a:prstGeom>
        </p:spPr>
        <p:txBody>
          <a:bodyPr wrap="none">
            <a:spAutoFit/>
          </a:bodyPr>
          <a:lstStyle/>
          <a:p>
            <a:pPr algn="ctr"/>
            <a:r>
              <a:rPr lang="en-GB" sz="1200" dirty="0">
                <a:solidFill>
                  <a:schemeClr val="bg1"/>
                </a:solidFill>
                <a:latin typeface="+mj-lt"/>
              </a:rPr>
              <a:t>122,764</a:t>
            </a:r>
          </a:p>
          <a:p>
            <a:pPr algn="ctr"/>
            <a:r>
              <a:rPr lang="en-GB" sz="900" dirty="0" err="1" smtClean="0">
                <a:solidFill>
                  <a:schemeClr val="bg1"/>
                </a:solidFill>
              </a:rPr>
              <a:t>Instagram</a:t>
            </a:r>
            <a:endParaRPr lang="en-GB" sz="900" dirty="0">
              <a:solidFill>
                <a:schemeClr val="bg1"/>
              </a:solidFill>
            </a:endParaRPr>
          </a:p>
        </p:txBody>
      </p:sp>
      <p:sp>
        <p:nvSpPr>
          <p:cNvPr id="53" name="Freeform 5"/>
          <p:cNvSpPr>
            <a:spLocks noChangeAspect="1"/>
          </p:cNvSpPr>
          <p:nvPr/>
        </p:nvSpPr>
        <p:spPr bwMode="auto">
          <a:xfrm>
            <a:off x="1653058" y="1021247"/>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5">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7" name="Freeform 5"/>
          <p:cNvSpPr>
            <a:spLocks noChangeAspect="1"/>
          </p:cNvSpPr>
          <p:nvPr/>
        </p:nvSpPr>
        <p:spPr bwMode="auto">
          <a:xfrm>
            <a:off x="4168014" y="1021247"/>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70" name="Freeform 5"/>
          <p:cNvSpPr>
            <a:spLocks noChangeAspect="1"/>
          </p:cNvSpPr>
          <p:nvPr/>
        </p:nvSpPr>
        <p:spPr bwMode="auto">
          <a:xfrm>
            <a:off x="6636894" y="1021247"/>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6" cstate="screen">
              <a:duotone>
                <a:schemeClr val="accent5">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9" name="Title 8"/>
          <p:cNvSpPr>
            <a:spLocks noGrp="1"/>
          </p:cNvSpPr>
          <p:nvPr>
            <p:ph type="title"/>
          </p:nvPr>
        </p:nvSpPr>
        <p:spPr>
          <a:xfrm>
            <a:off x="105520" y="681520"/>
            <a:ext cx="8229600" cy="376826"/>
          </a:xfrm>
        </p:spPr>
        <p:txBody>
          <a:bodyPr/>
          <a:lstStyle/>
          <a:p>
            <a:r>
              <a:rPr lang="es" sz="3600" dirty="0">
                <a:solidFill>
                  <a:srgbClr val="F72CAC">
                    <a:lumMod val="60000"/>
                    <a:lumOff val="40000"/>
                  </a:srgbClr>
                </a:solidFill>
              </a:rPr>
              <a:t>Futbolistas destacados: </a:t>
            </a:r>
            <a:r>
              <a:rPr lang="en-GB" sz="3600" dirty="0" err="1" smtClean="0"/>
              <a:t>Altidore</a:t>
            </a:r>
            <a:r>
              <a:rPr lang="en-GB" sz="3600" dirty="0"/>
              <a:t/>
            </a:r>
            <a:br>
              <a:rPr lang="en-GB" sz="3600" dirty="0"/>
            </a:br>
            <a:r>
              <a:rPr lang="es" dirty="0">
                <a:solidFill>
                  <a:prstClr val="white"/>
                </a:solidFill>
              </a:rPr>
              <a:t>Perfiles y seguidores</a:t>
            </a:r>
            <a:endParaRPr lang="en-GB" dirty="0"/>
          </a:p>
        </p:txBody>
      </p:sp>
      <p:grpSp>
        <p:nvGrpSpPr>
          <p:cNvPr id="11" name="Group 10"/>
          <p:cNvGrpSpPr/>
          <p:nvPr/>
        </p:nvGrpSpPr>
        <p:grpSpPr>
          <a:xfrm>
            <a:off x="2027279" y="3893270"/>
            <a:ext cx="1052060" cy="504070"/>
            <a:chOff x="1265289" y="3944640"/>
            <a:chExt cx="796923" cy="381827"/>
          </a:xfrm>
        </p:grpSpPr>
        <p:sp>
          <p:nvSpPr>
            <p:cNvPr id="73" name="Oval 72"/>
            <p:cNvSpPr/>
            <p:nvPr/>
          </p:nvSpPr>
          <p:spPr>
            <a:xfrm>
              <a:off x="1265289" y="3944640"/>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sp>
          <p:nvSpPr>
            <p:cNvPr id="74" name="Oval 73"/>
            <p:cNvSpPr/>
            <p:nvPr/>
          </p:nvSpPr>
          <p:spPr>
            <a:xfrm>
              <a:off x="1689364" y="3954308"/>
              <a:ext cx="372848" cy="372159"/>
            </a:xfrm>
            <a:prstGeom prst="ellipse">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spAutoFit/>
            </a:bodyPr>
            <a:lstStyle/>
            <a:p>
              <a:pPr marL="0" algn="ctr"/>
              <a:endParaRPr lang="en-GB" sz="900" b="1" kern="0" cap="all" dirty="0">
                <a:solidFill>
                  <a:schemeClr val="bg1"/>
                </a:solidFill>
              </a:endParaRPr>
            </a:p>
          </p:txBody>
        </p:sp>
      </p:grpSp>
      <p:sp>
        <p:nvSpPr>
          <p:cNvPr id="75" name="TextBox 74"/>
          <p:cNvSpPr txBox="1"/>
          <p:nvPr/>
        </p:nvSpPr>
        <p:spPr>
          <a:xfrm>
            <a:off x="5301763" y="1964527"/>
            <a:ext cx="2823061" cy="276999"/>
          </a:xfrm>
          <a:prstGeom prst="rect">
            <a:avLst/>
          </a:prstGeom>
          <a:noFill/>
        </p:spPr>
        <p:txBody>
          <a:bodyPr wrap="square" rtlCol="0">
            <a:spAutoFit/>
          </a:bodyPr>
          <a:lstStyle/>
          <a:p>
            <a:pPr defTabSz="631825"/>
            <a:r>
              <a:rPr lang="es-ES" sz="1200" dirty="0">
                <a:solidFill>
                  <a:schemeClr val="bg1"/>
                </a:solidFill>
                <a:latin typeface="+mj-lt"/>
              </a:rPr>
              <a:t>Causas sociales a las que </a:t>
            </a:r>
            <a:r>
              <a:rPr lang="es-ES" sz="1200" dirty="0" smtClean="0">
                <a:solidFill>
                  <a:schemeClr val="bg1"/>
                </a:solidFill>
                <a:latin typeface="+mj-lt"/>
              </a:rPr>
              <a:t>apoya:</a:t>
            </a:r>
            <a:endParaRPr lang="es-ES" sz="1200" dirty="0">
              <a:solidFill>
                <a:schemeClr val="bg1"/>
              </a:solidFill>
              <a:latin typeface="+mj-lt"/>
            </a:endParaRPr>
          </a:p>
        </p:txBody>
      </p:sp>
      <p:cxnSp>
        <p:nvCxnSpPr>
          <p:cNvPr id="76" name="Straight Connector 75"/>
          <p:cNvCxnSpPr/>
          <p:nvPr/>
        </p:nvCxnSpPr>
        <p:spPr>
          <a:xfrm>
            <a:off x="5207839" y="3389219"/>
            <a:ext cx="25149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pic>
        <p:nvPicPr>
          <p:cNvPr id="48" name="Picture 4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005644" y="1068649"/>
            <a:ext cx="288000" cy="288000"/>
          </a:xfrm>
          <a:prstGeom prst="rect">
            <a:avLst/>
          </a:prstGeom>
        </p:spPr>
      </p:pic>
      <p:cxnSp>
        <p:nvCxnSpPr>
          <p:cNvPr id="12" name="Straight Connector 11"/>
          <p:cNvCxnSpPr>
            <a:stCxn id="57" idx="4"/>
            <a:endCxn id="44" idx="1"/>
          </p:cNvCxnSpPr>
          <p:nvPr/>
        </p:nvCxnSpPr>
        <p:spPr>
          <a:xfrm>
            <a:off x="4562524" y="1935544"/>
            <a:ext cx="0" cy="738790"/>
          </a:xfrm>
          <a:prstGeom prst="line">
            <a:avLst/>
          </a:prstGeom>
          <a:ln>
            <a:solidFill>
              <a:schemeClr val="accent5"/>
            </a:solidFill>
            <a:tailEnd type="oval"/>
          </a:ln>
        </p:spPr>
        <p:style>
          <a:lnRef idx="1">
            <a:schemeClr val="accent1"/>
          </a:lnRef>
          <a:fillRef idx="0">
            <a:schemeClr val="accent1"/>
          </a:fillRef>
          <a:effectRef idx="0">
            <a:schemeClr val="accent1"/>
          </a:effectRef>
          <a:fontRef idx="minor">
            <a:schemeClr val="tx1"/>
          </a:fontRef>
        </p:style>
      </p:cxnSp>
      <p:pic>
        <p:nvPicPr>
          <p:cNvPr id="52" name="Picture 51"/>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030573" y="4033920"/>
            <a:ext cx="468000" cy="224640"/>
          </a:xfrm>
          <a:prstGeom prst="rect">
            <a:avLst/>
          </a:prstGeom>
          <a:blipFill>
            <a:blip r:embed="rId9" cstate="screen">
              <a:extLst>
                <a:ext uri="{28A0092B-C50C-407E-A947-70E740481C1C}">
                  <a14:useLocalDpi xmlns:a14="http://schemas.microsoft.com/office/drawing/2010/main"/>
                </a:ext>
              </a:extLst>
            </a:blip>
            <a:stretch>
              <a:fillRect/>
            </a:stretch>
          </a:blipFill>
        </p:spPr>
      </p:pic>
      <p:pic>
        <p:nvPicPr>
          <p:cNvPr id="54" name="Picture 53"/>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2677473" y="4001273"/>
            <a:ext cx="300826" cy="300826"/>
          </a:xfrm>
          <a:prstGeom prst="rect">
            <a:avLst/>
          </a:prstGeom>
        </p:spPr>
      </p:pic>
      <p:sp>
        <p:nvSpPr>
          <p:cNvPr id="72" name="Rectangle 71">
            <a:hlinkClick r:id="rId11" action="ppaction://hlinksldjump"/>
          </p:cNvPr>
          <p:cNvSpPr/>
          <p:nvPr/>
        </p:nvSpPr>
        <p:spPr>
          <a:xfrm>
            <a:off x="1654772" y="1021247"/>
            <a:ext cx="873758" cy="898041"/>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77" name="Rectangle 76">
            <a:hlinkClick r:id="rId12" action="ppaction://hlinksldjump"/>
          </p:cNvPr>
          <p:cNvSpPr/>
          <p:nvPr/>
        </p:nvSpPr>
        <p:spPr>
          <a:xfrm>
            <a:off x="4125644" y="1021247"/>
            <a:ext cx="873758" cy="898041"/>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78" name="Rectangle 77">
            <a:hlinkClick r:id="rId13" action="ppaction://hlinksldjump"/>
          </p:cNvPr>
          <p:cNvSpPr/>
          <p:nvPr/>
        </p:nvSpPr>
        <p:spPr>
          <a:xfrm>
            <a:off x="6563227" y="1021247"/>
            <a:ext cx="873758" cy="898041"/>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pic>
        <p:nvPicPr>
          <p:cNvPr id="283650" name="Picture 2"/>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5406663" y="2241526"/>
            <a:ext cx="3446965" cy="2060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5" name="Group 54"/>
          <p:cNvGrpSpPr/>
          <p:nvPr/>
        </p:nvGrpSpPr>
        <p:grpSpPr>
          <a:xfrm>
            <a:off x="869635" y="4734632"/>
            <a:ext cx="8274365" cy="424215"/>
            <a:chOff x="869635" y="4734632"/>
            <a:chExt cx="8274365" cy="424215"/>
          </a:xfrm>
        </p:grpSpPr>
        <p:grpSp>
          <p:nvGrpSpPr>
            <p:cNvPr id="79" name="Group 78"/>
            <p:cNvGrpSpPr/>
            <p:nvPr/>
          </p:nvGrpSpPr>
          <p:grpSpPr>
            <a:xfrm>
              <a:off x="1637994" y="4734632"/>
              <a:ext cx="7506006" cy="417693"/>
              <a:chOff x="1637994" y="4734632"/>
              <a:chExt cx="7506006" cy="417693"/>
            </a:xfrm>
          </p:grpSpPr>
          <p:grpSp>
            <p:nvGrpSpPr>
              <p:cNvPr id="81" name="Group 80"/>
              <p:cNvGrpSpPr/>
              <p:nvPr/>
            </p:nvGrpSpPr>
            <p:grpSpPr>
              <a:xfrm>
                <a:off x="1637994" y="4835525"/>
                <a:ext cx="7506006" cy="316800"/>
                <a:chOff x="1914453" y="4835525"/>
                <a:chExt cx="8255647" cy="316800"/>
              </a:xfrm>
            </p:grpSpPr>
            <p:sp>
              <p:nvSpPr>
                <p:cNvPr id="83" name="Rectangle 82">
                  <a:hlinkClick r:id="rId15"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4" name="Rectangle 83">
                  <a:hlinkClick r:id="rId16"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5" name="Rectangle 84">
                  <a:hlinkClick r:id="rId17"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6" name="Rectangle 85">
                  <a:hlinkClick r:id="rId18"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7" name="Rectangle 86">
                  <a:hlinkClick r:id="rId19"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8" name="Rectangle 87">
                  <a:hlinkClick r:id="rId20"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9" name="Rectangle 88">
                  <a:hlinkClick r:id="rId21"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0" name="Rectangle 89">
                  <a:hlinkClick r:id="rId22"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82" name="Isosceles Triangle 81"/>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0" name="Rectangle 79">
              <a:hlinkClick r:id="rId23"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91" name="TextBox 90">
            <a:hlinkClick r:id="" action="ppaction://hlinkshowjump?jump=nextslide"/>
          </p:cNvPr>
          <p:cNvSpPr txBox="1"/>
          <p:nvPr/>
        </p:nvSpPr>
        <p:spPr>
          <a:xfrm>
            <a:off x="7411710" y="1378970"/>
            <a:ext cx="556972" cy="200055"/>
          </a:xfrm>
          <a:prstGeom prst="rect">
            <a:avLst/>
          </a:prstGeom>
          <a:noFill/>
        </p:spPr>
        <p:txBody>
          <a:bodyPr wrap="square" rtlCol="0">
            <a:spAutoFit/>
          </a:bodyPr>
          <a:lstStyle/>
          <a:p>
            <a:pPr algn="r"/>
            <a:r>
              <a:rPr lang="en-GB" sz="700" cap="all" dirty="0" smtClean="0">
                <a:solidFill>
                  <a:schemeClr val="bg1"/>
                </a:solidFill>
                <a:latin typeface="+mj-lt"/>
                <a:ea typeface="+mj-ea"/>
                <a:cs typeface="+mj-cs"/>
              </a:rPr>
              <a:t>SIGUIENTE</a:t>
            </a:r>
            <a:endParaRPr lang="en-GB" sz="700" cap="all" dirty="0">
              <a:solidFill>
                <a:schemeClr val="bg1"/>
              </a:solidFill>
              <a:latin typeface="+mj-lt"/>
              <a:ea typeface="+mj-ea"/>
              <a:cs typeface="+mj-cs"/>
            </a:endParaRPr>
          </a:p>
        </p:txBody>
      </p:sp>
      <p:grpSp>
        <p:nvGrpSpPr>
          <p:cNvPr id="92" name="Group 91"/>
          <p:cNvGrpSpPr/>
          <p:nvPr/>
        </p:nvGrpSpPr>
        <p:grpSpPr>
          <a:xfrm>
            <a:off x="1107169" y="1366204"/>
            <a:ext cx="572441" cy="415498"/>
            <a:chOff x="521551" y="1294286"/>
            <a:chExt cx="572441" cy="415498"/>
          </a:xfrm>
        </p:grpSpPr>
        <p:sp>
          <p:nvSpPr>
            <p:cNvPr id="93" name="Chevron 92">
              <a:hlinkClick r:id="rId24" action="ppaction://hlinksldjump"/>
            </p:cNvPr>
            <p:cNvSpPr/>
            <p:nvPr/>
          </p:nvSpPr>
          <p:spPr>
            <a:xfrm rot="10800000">
              <a:off x="521551" y="1335124"/>
              <a:ext cx="176523" cy="215872"/>
            </a:xfrm>
            <a:prstGeom prst="chevron">
              <a:avLst/>
            </a:prstGeom>
            <a:solidFill>
              <a:schemeClr val="accent5"/>
            </a:solidFill>
          </p:spPr>
          <p:txBody>
            <a:bodyPr wrap="none" lIns="18000" rIns="18000" rtlCol="0" anchor="ctr">
              <a:spAutoFit/>
            </a:bodyPr>
            <a:lstStyle/>
            <a:p>
              <a:pPr marL="0" algn="ctr"/>
              <a:endParaRPr lang="en-GB" sz="900" b="1" kern="0" cap="all" dirty="0">
                <a:solidFill>
                  <a:schemeClr val="bg1"/>
                </a:solidFill>
              </a:endParaRPr>
            </a:p>
          </p:txBody>
        </p:sp>
        <p:sp>
          <p:nvSpPr>
            <p:cNvPr id="94" name="TextBox 93">
              <a:hlinkClick r:id="rId24"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sp>
        <p:nvSpPr>
          <p:cNvPr id="95" name="Chevron 94">
            <a:hlinkClick r:id="" action="ppaction://hlinkshowjump?jump=nextslide"/>
          </p:cNvPr>
          <p:cNvSpPr/>
          <p:nvPr/>
        </p:nvSpPr>
        <p:spPr>
          <a:xfrm>
            <a:off x="7816334" y="1378970"/>
            <a:ext cx="176523" cy="215872"/>
          </a:xfrm>
          <a:prstGeom prst="chevron">
            <a:avLst/>
          </a:prstGeom>
          <a:solidFill>
            <a:schemeClr val="accent5"/>
          </a:solidFill>
        </p:spPr>
        <p:txBody>
          <a:bodyPr wrap="none" lIns="18000" rIns="18000" rtlCol="0" anchor="ctr">
            <a:spAutoFit/>
          </a:bodyPr>
          <a:lstStyle/>
          <a:p>
            <a:pPr marL="0" algn="ctr"/>
            <a:endParaRPr lang="en-GB" sz="900" b="1" kern="0" cap="all" dirty="0">
              <a:solidFill>
                <a:schemeClr val="bg1"/>
              </a:solidFill>
            </a:endParaRPr>
          </a:p>
        </p:txBody>
      </p:sp>
      <p:sp>
        <p:nvSpPr>
          <p:cNvPr id="96" name="TextBox 95"/>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Tree>
    <p:custDataLst>
      <p:tags r:id="rId1"/>
    </p:custDataLst>
    <p:extLst>
      <p:ext uri="{BB962C8B-B14F-4D97-AF65-F5344CB8AC3E}">
        <p14:creationId xmlns:p14="http://schemas.microsoft.com/office/powerpoint/2010/main" val="37424574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 name="Freeform 5"/>
          <p:cNvSpPr>
            <a:spLocks noChangeAspect="1"/>
          </p:cNvSpPr>
          <p:nvPr/>
        </p:nvSpPr>
        <p:spPr bwMode="auto">
          <a:xfrm>
            <a:off x="3877138" y="2092339"/>
            <a:ext cx="2269475" cy="2629815"/>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19050">
            <a:solidFill>
              <a:schemeClr val="accent5">
                <a:lumMod val="75000"/>
              </a:schemeClr>
            </a:solidFill>
          </a:ln>
        </p:spPr>
        <p:txBody>
          <a:bodyPr vert="horz" wrap="square" lIns="91440" tIns="45720" rIns="91440" bIns="45720" numCol="1" anchor="t" anchorCtr="0" compatLnSpc="1">
            <a:prstTxWarp prst="textNoShape">
              <a:avLst/>
            </a:prstTxWarp>
          </a:bodyPr>
          <a:lstStyle/>
          <a:p>
            <a:endParaRPr lang="en-GB"/>
          </a:p>
        </p:txBody>
      </p:sp>
      <p:sp>
        <p:nvSpPr>
          <p:cNvPr id="31" name="TextBox 30"/>
          <p:cNvSpPr txBox="1"/>
          <p:nvPr/>
        </p:nvSpPr>
        <p:spPr>
          <a:xfrm>
            <a:off x="4274237" y="2300202"/>
            <a:ext cx="1482695" cy="276999"/>
          </a:xfrm>
          <a:prstGeom prst="rect">
            <a:avLst/>
          </a:prstGeom>
          <a:noFill/>
        </p:spPr>
        <p:txBody>
          <a:bodyPr wrap="square" rtlCol="0">
            <a:spAutoFit/>
          </a:bodyPr>
          <a:lstStyle/>
          <a:p>
            <a:pPr algn="ctr" defTabSz="631825"/>
            <a:r>
              <a:rPr lang="en-GB" sz="1200" dirty="0" smtClean="0">
                <a:solidFill>
                  <a:schemeClr val="accent5"/>
                </a:solidFill>
                <a:latin typeface="+mj-lt"/>
              </a:rPr>
              <a:t>SEGUIDORES</a:t>
            </a:r>
          </a:p>
        </p:txBody>
      </p:sp>
      <p:sp>
        <p:nvSpPr>
          <p:cNvPr id="36" name="TextBox 35"/>
          <p:cNvSpPr txBox="1"/>
          <p:nvPr/>
        </p:nvSpPr>
        <p:spPr>
          <a:xfrm rot="1823170">
            <a:off x="4897910" y="2197160"/>
            <a:ext cx="1604786" cy="313932"/>
          </a:xfrm>
          <a:prstGeom prst="rect">
            <a:avLst/>
          </a:prstGeom>
          <a:noFill/>
        </p:spPr>
        <p:txBody>
          <a:bodyPr wrap="square" rtlCol="0">
            <a:spAutoFit/>
          </a:bodyPr>
          <a:lstStyle/>
          <a:p>
            <a:pPr>
              <a:lnSpc>
                <a:spcPct val="90000"/>
              </a:lnSpc>
            </a:pPr>
            <a:r>
              <a:rPr lang="en-GB" sz="1600" cap="all" dirty="0" err="1" smtClean="0">
                <a:solidFill>
                  <a:schemeClr val="accent3"/>
                </a:solidFill>
                <a:latin typeface="+mj-lt"/>
              </a:rPr>
              <a:t>Estados</a:t>
            </a:r>
            <a:r>
              <a:rPr lang="en-GB" sz="1600" cap="all" dirty="0" smtClean="0">
                <a:solidFill>
                  <a:schemeClr val="accent3"/>
                </a:solidFill>
                <a:latin typeface="+mj-lt"/>
              </a:rPr>
              <a:t> </a:t>
            </a:r>
            <a:r>
              <a:rPr lang="en-GB" sz="1600" cap="all" dirty="0" err="1" smtClean="0">
                <a:solidFill>
                  <a:schemeClr val="accent3"/>
                </a:solidFill>
                <a:latin typeface="+mj-lt"/>
              </a:rPr>
              <a:t>unidos</a:t>
            </a:r>
            <a:endParaRPr lang="en-GB" sz="1600" cap="all" dirty="0">
              <a:solidFill>
                <a:schemeClr val="accent3"/>
              </a:solidFill>
              <a:latin typeface="+mj-lt"/>
            </a:endParaRPr>
          </a:p>
        </p:txBody>
      </p:sp>
      <p:sp>
        <p:nvSpPr>
          <p:cNvPr id="44" name="Freeform 5"/>
          <p:cNvSpPr>
            <a:spLocks noChangeAspect="1"/>
          </p:cNvSpPr>
          <p:nvPr/>
        </p:nvSpPr>
        <p:spPr bwMode="auto">
          <a:xfrm>
            <a:off x="6399053" y="2674334"/>
            <a:ext cx="1264978" cy="146582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50196"/>
            </a:srgbClr>
          </a:solidFill>
          <a:ln w="9525">
            <a:solidFill>
              <a:schemeClr val="accent5">
                <a:lumMod val="75000"/>
              </a:schemeClr>
            </a:solidFill>
          </a:ln>
        </p:spPr>
        <p:txBody>
          <a:bodyPr vert="horz" wrap="square" lIns="91440" tIns="45720" rIns="91440" bIns="45720" numCol="1" anchor="ctr" anchorCtr="0" compatLnSpc="1">
            <a:prstTxWarp prst="textNoShape">
              <a:avLst/>
            </a:prstTxWarp>
          </a:bodyPr>
          <a:lstStyle/>
          <a:p>
            <a:pPr lvl="0" algn="ctr" defTabSz="500063"/>
            <a:r>
              <a:rPr lang="en-GB" sz="1100" dirty="0">
                <a:solidFill>
                  <a:prstClr val="white"/>
                </a:solidFill>
                <a:latin typeface="Impact"/>
              </a:rPr>
              <a:t>CLUB:</a:t>
            </a:r>
            <a:r>
              <a:rPr lang="en-GB" sz="1000" dirty="0">
                <a:solidFill>
                  <a:prstClr val="white"/>
                </a:solidFill>
              </a:rPr>
              <a:t/>
            </a:r>
            <a:br>
              <a:rPr lang="en-GB" sz="1000" dirty="0">
                <a:solidFill>
                  <a:prstClr val="white"/>
                </a:solidFill>
              </a:rPr>
            </a:br>
            <a:r>
              <a:rPr lang="en-GB" sz="1000" dirty="0">
                <a:solidFill>
                  <a:prstClr val="white"/>
                </a:solidFill>
              </a:rPr>
              <a:t>Everton F.C. </a:t>
            </a:r>
          </a:p>
          <a:p>
            <a:pPr lvl="0" algn="ctr" defTabSz="500063">
              <a:spcBef>
                <a:spcPts val="300"/>
              </a:spcBef>
            </a:pPr>
            <a:r>
              <a:rPr lang="es" sz="1100" dirty="0">
                <a:solidFill>
                  <a:prstClr val="white"/>
                </a:solidFill>
                <a:latin typeface="Impact"/>
              </a:rPr>
              <a:t>EDAD:</a:t>
            </a:r>
            <a:r>
              <a:rPr lang="es" sz="1000" b="1" dirty="0">
                <a:solidFill>
                  <a:prstClr val="white"/>
                </a:solidFill>
              </a:rPr>
              <a:t/>
            </a:r>
            <a:br>
              <a:rPr lang="es" sz="1000" b="1" dirty="0">
                <a:solidFill>
                  <a:prstClr val="white"/>
                </a:solidFill>
              </a:rPr>
            </a:br>
            <a:r>
              <a:rPr lang="es" sz="1000" dirty="0">
                <a:solidFill>
                  <a:prstClr val="white"/>
                </a:solidFill>
              </a:rPr>
              <a:t>35</a:t>
            </a:r>
          </a:p>
          <a:p>
            <a:pPr lvl="0" algn="ctr" defTabSz="500063">
              <a:spcBef>
                <a:spcPts val="300"/>
              </a:spcBef>
            </a:pPr>
            <a:r>
              <a:rPr lang="es" sz="1100" dirty="0">
                <a:solidFill>
                  <a:prstClr val="white"/>
                </a:solidFill>
                <a:latin typeface="Impact"/>
              </a:rPr>
              <a:t>POSICIÓN:</a:t>
            </a:r>
            <a:r>
              <a:rPr lang="es" sz="1000" b="1" dirty="0">
                <a:solidFill>
                  <a:prstClr val="white"/>
                </a:solidFill>
              </a:rPr>
              <a:t/>
            </a:r>
            <a:br>
              <a:rPr lang="es" sz="1000" b="1" dirty="0">
                <a:solidFill>
                  <a:prstClr val="white"/>
                </a:solidFill>
              </a:rPr>
            </a:br>
            <a:r>
              <a:rPr lang="es" sz="1000" dirty="0">
                <a:solidFill>
                  <a:prstClr val="white"/>
                </a:solidFill>
              </a:rPr>
              <a:t>Portero</a:t>
            </a:r>
          </a:p>
        </p:txBody>
      </p:sp>
      <p:sp>
        <p:nvSpPr>
          <p:cNvPr id="53" name="Freeform 5"/>
          <p:cNvSpPr>
            <a:spLocks noChangeAspect="1"/>
          </p:cNvSpPr>
          <p:nvPr/>
        </p:nvSpPr>
        <p:spPr bwMode="auto">
          <a:xfrm>
            <a:off x="1653058" y="1021247"/>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3" cstate="screen">
              <a:duotone>
                <a:schemeClr val="accent5">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57" name="Freeform 5"/>
          <p:cNvSpPr>
            <a:spLocks noChangeAspect="1"/>
          </p:cNvSpPr>
          <p:nvPr/>
        </p:nvSpPr>
        <p:spPr bwMode="auto">
          <a:xfrm>
            <a:off x="4168014" y="1021247"/>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4" cstate="screen">
              <a:duotone>
                <a:schemeClr val="accent5">
                  <a:shade val="45000"/>
                  <a:satMod val="135000"/>
                </a:schemeClr>
                <a:prstClr val="white"/>
              </a:duotone>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70" name="Freeform 5"/>
          <p:cNvSpPr>
            <a:spLocks noChangeAspect="1"/>
          </p:cNvSpPr>
          <p:nvPr/>
        </p:nvSpPr>
        <p:spPr bwMode="auto">
          <a:xfrm>
            <a:off x="6636894" y="1021247"/>
            <a:ext cx="789019" cy="914297"/>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5"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en-GB"/>
          </a:p>
        </p:txBody>
      </p:sp>
      <p:sp>
        <p:nvSpPr>
          <p:cNvPr id="9" name="Title 8"/>
          <p:cNvSpPr>
            <a:spLocks noGrp="1"/>
          </p:cNvSpPr>
          <p:nvPr>
            <p:ph type="title"/>
          </p:nvPr>
        </p:nvSpPr>
        <p:spPr>
          <a:xfrm>
            <a:off x="105520" y="681520"/>
            <a:ext cx="8229600" cy="376826"/>
          </a:xfrm>
        </p:spPr>
        <p:txBody>
          <a:bodyPr/>
          <a:lstStyle/>
          <a:p>
            <a:r>
              <a:rPr lang="es" sz="3600" dirty="0">
                <a:solidFill>
                  <a:srgbClr val="F72CAC">
                    <a:lumMod val="60000"/>
                    <a:lumOff val="40000"/>
                  </a:srgbClr>
                </a:solidFill>
              </a:rPr>
              <a:t>Futbolistas destacados: </a:t>
            </a:r>
            <a:r>
              <a:rPr lang="en-GB" sz="3600" dirty="0" smtClean="0"/>
              <a:t>Howard</a:t>
            </a:r>
            <a:r>
              <a:rPr lang="en-GB" sz="3600" dirty="0"/>
              <a:t/>
            </a:r>
            <a:br>
              <a:rPr lang="en-GB" sz="3600" dirty="0"/>
            </a:br>
            <a:r>
              <a:rPr lang="es" dirty="0">
                <a:solidFill>
                  <a:prstClr val="white"/>
                </a:solidFill>
              </a:rPr>
              <a:t>Perfiles y seguidores</a:t>
            </a:r>
            <a:endParaRPr lang="en-GB" dirty="0"/>
          </a:p>
        </p:txBody>
      </p:sp>
      <p:cxnSp>
        <p:nvCxnSpPr>
          <p:cNvPr id="12" name="Straight Connector 11"/>
          <p:cNvCxnSpPr>
            <a:endCxn id="44" idx="1"/>
          </p:cNvCxnSpPr>
          <p:nvPr/>
        </p:nvCxnSpPr>
        <p:spPr>
          <a:xfrm>
            <a:off x="7028284" y="1935544"/>
            <a:ext cx="0" cy="738790"/>
          </a:xfrm>
          <a:prstGeom prst="line">
            <a:avLst/>
          </a:prstGeom>
          <a:ln>
            <a:solidFill>
              <a:schemeClr val="accent5"/>
            </a:solidFill>
            <a:tailEnd type="oval"/>
          </a:ln>
        </p:spPr>
        <p:style>
          <a:lnRef idx="1">
            <a:schemeClr val="accent1"/>
          </a:lnRef>
          <a:fillRef idx="0">
            <a:schemeClr val="accent1"/>
          </a:fillRef>
          <a:effectRef idx="0">
            <a:schemeClr val="accent1"/>
          </a:effectRef>
          <a:fontRef idx="minor">
            <a:schemeClr val="tx1"/>
          </a:fontRef>
        </p:style>
      </p:cxnSp>
      <p:pic>
        <p:nvPicPr>
          <p:cNvPr id="59" name="Picture 5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479083" y="1068649"/>
            <a:ext cx="288000" cy="288000"/>
          </a:xfrm>
          <a:prstGeom prst="rect">
            <a:avLst/>
          </a:prstGeom>
        </p:spPr>
      </p:pic>
      <p:sp>
        <p:nvSpPr>
          <p:cNvPr id="69" name="Rectangle 68"/>
          <p:cNvSpPr/>
          <p:nvPr/>
        </p:nvSpPr>
        <p:spPr>
          <a:xfrm>
            <a:off x="3823936" y="3155570"/>
            <a:ext cx="833019" cy="615553"/>
          </a:xfrm>
          <a:prstGeom prst="rect">
            <a:avLst/>
          </a:prstGeom>
        </p:spPr>
        <p:txBody>
          <a:bodyPr wrap="square">
            <a:spAutoFit/>
          </a:bodyPr>
          <a:lstStyle/>
          <a:p>
            <a:pPr algn="ctr"/>
            <a:r>
              <a:rPr lang="en-GB" sz="1600" dirty="0">
                <a:solidFill>
                  <a:schemeClr val="bg1"/>
                </a:solidFill>
                <a:latin typeface="+mj-lt"/>
              </a:rPr>
              <a:t>166,474  </a:t>
            </a:r>
            <a:br>
              <a:rPr lang="en-GB" sz="1600" dirty="0">
                <a:solidFill>
                  <a:schemeClr val="bg1"/>
                </a:solidFill>
                <a:latin typeface="+mj-lt"/>
              </a:rPr>
            </a:br>
            <a:r>
              <a:rPr lang="en-GB" sz="900" dirty="0" smtClean="0">
                <a:solidFill>
                  <a:schemeClr val="bg1"/>
                </a:solidFill>
              </a:rPr>
              <a:t>Me </a:t>
            </a:r>
            <a:r>
              <a:rPr lang="en-GB" sz="900" dirty="0" err="1" smtClean="0">
                <a:solidFill>
                  <a:schemeClr val="bg1"/>
                </a:solidFill>
              </a:rPr>
              <a:t>gusta</a:t>
            </a:r>
            <a:r>
              <a:rPr lang="en-GB" sz="900" dirty="0" smtClean="0">
                <a:solidFill>
                  <a:schemeClr val="bg1"/>
                </a:solidFill>
              </a:rPr>
              <a:t> </a:t>
            </a:r>
            <a:r>
              <a:rPr lang="en-GB" sz="900" dirty="0">
                <a:solidFill>
                  <a:schemeClr val="bg1"/>
                </a:solidFill>
              </a:rPr>
              <a:t>en FB</a:t>
            </a:r>
          </a:p>
        </p:txBody>
      </p:sp>
      <p:sp>
        <p:nvSpPr>
          <p:cNvPr id="71" name="Freeform 73"/>
          <p:cNvSpPr>
            <a:spLocks noChangeAspect="1"/>
          </p:cNvSpPr>
          <p:nvPr/>
        </p:nvSpPr>
        <p:spPr bwMode="auto">
          <a:xfrm>
            <a:off x="4151727" y="2708229"/>
            <a:ext cx="210649" cy="432655"/>
          </a:xfrm>
          <a:custGeom>
            <a:avLst/>
            <a:gdLst>
              <a:gd name="T0" fmla="*/ 217 w 853"/>
              <a:gd name="T1" fmla="*/ 1755 h 1755"/>
              <a:gd name="T2" fmla="*/ 217 w 853"/>
              <a:gd name="T3" fmla="*/ 932 h 1755"/>
              <a:gd name="T4" fmla="*/ 0 w 853"/>
              <a:gd name="T5" fmla="*/ 932 h 1755"/>
              <a:gd name="T6" fmla="*/ 0 w 853"/>
              <a:gd name="T7" fmla="*/ 635 h 1755"/>
              <a:gd name="T8" fmla="*/ 217 w 853"/>
              <a:gd name="T9" fmla="*/ 635 h 1755"/>
              <a:gd name="T10" fmla="*/ 217 w 853"/>
              <a:gd name="T11" fmla="*/ 382 h 1755"/>
              <a:gd name="T12" fmla="*/ 642 w 853"/>
              <a:gd name="T13" fmla="*/ 0 h 1755"/>
              <a:gd name="T14" fmla="*/ 851 w 853"/>
              <a:gd name="T15" fmla="*/ 12 h 1755"/>
              <a:gd name="T16" fmla="*/ 844 w 853"/>
              <a:gd name="T17" fmla="*/ 289 h 1755"/>
              <a:gd name="T18" fmla="*/ 655 w 853"/>
              <a:gd name="T19" fmla="*/ 288 h 1755"/>
              <a:gd name="T20" fmla="*/ 531 w 853"/>
              <a:gd name="T21" fmla="*/ 419 h 1755"/>
              <a:gd name="T22" fmla="*/ 531 w 853"/>
              <a:gd name="T23" fmla="*/ 635 h 1755"/>
              <a:gd name="T24" fmla="*/ 853 w 853"/>
              <a:gd name="T25" fmla="*/ 635 h 1755"/>
              <a:gd name="T26" fmla="*/ 839 w 853"/>
              <a:gd name="T27" fmla="*/ 932 h 1755"/>
              <a:gd name="T28" fmla="*/ 531 w 853"/>
              <a:gd name="T29" fmla="*/ 932 h 1755"/>
              <a:gd name="T30" fmla="*/ 531 w 853"/>
              <a:gd name="T31" fmla="*/ 1755 h 1755"/>
              <a:gd name="T32" fmla="*/ 217 w 853"/>
              <a:gd name="T33" fmla="*/ 175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3" h="1755">
                <a:moveTo>
                  <a:pt x="217" y="1755"/>
                </a:moveTo>
                <a:cubicBezTo>
                  <a:pt x="217" y="932"/>
                  <a:pt x="217" y="932"/>
                  <a:pt x="217" y="932"/>
                </a:cubicBezTo>
                <a:cubicBezTo>
                  <a:pt x="0" y="932"/>
                  <a:pt x="0" y="932"/>
                  <a:pt x="0" y="932"/>
                </a:cubicBezTo>
                <a:cubicBezTo>
                  <a:pt x="0" y="635"/>
                  <a:pt x="0" y="635"/>
                  <a:pt x="0" y="635"/>
                </a:cubicBezTo>
                <a:cubicBezTo>
                  <a:pt x="217" y="635"/>
                  <a:pt x="217" y="635"/>
                  <a:pt x="217" y="635"/>
                </a:cubicBezTo>
                <a:cubicBezTo>
                  <a:pt x="217" y="635"/>
                  <a:pt x="217" y="514"/>
                  <a:pt x="217" y="382"/>
                </a:cubicBezTo>
                <a:cubicBezTo>
                  <a:pt x="217" y="183"/>
                  <a:pt x="346" y="0"/>
                  <a:pt x="642" y="0"/>
                </a:cubicBezTo>
                <a:cubicBezTo>
                  <a:pt x="762" y="0"/>
                  <a:pt x="851" y="12"/>
                  <a:pt x="851" y="12"/>
                </a:cubicBezTo>
                <a:cubicBezTo>
                  <a:pt x="844" y="289"/>
                  <a:pt x="844" y="289"/>
                  <a:pt x="844" y="289"/>
                </a:cubicBezTo>
                <a:cubicBezTo>
                  <a:pt x="844" y="289"/>
                  <a:pt x="754" y="288"/>
                  <a:pt x="655" y="288"/>
                </a:cubicBezTo>
                <a:cubicBezTo>
                  <a:pt x="548" y="288"/>
                  <a:pt x="531" y="337"/>
                  <a:pt x="531" y="419"/>
                </a:cubicBezTo>
                <a:cubicBezTo>
                  <a:pt x="531" y="483"/>
                  <a:pt x="531" y="281"/>
                  <a:pt x="531" y="635"/>
                </a:cubicBezTo>
                <a:cubicBezTo>
                  <a:pt x="853" y="635"/>
                  <a:pt x="853" y="635"/>
                  <a:pt x="853" y="635"/>
                </a:cubicBezTo>
                <a:cubicBezTo>
                  <a:pt x="839" y="932"/>
                  <a:pt x="839" y="932"/>
                  <a:pt x="839" y="932"/>
                </a:cubicBezTo>
                <a:cubicBezTo>
                  <a:pt x="531" y="932"/>
                  <a:pt x="531" y="932"/>
                  <a:pt x="531" y="932"/>
                </a:cubicBezTo>
                <a:cubicBezTo>
                  <a:pt x="531" y="1755"/>
                  <a:pt x="531" y="1755"/>
                  <a:pt x="531" y="1755"/>
                </a:cubicBezTo>
                <a:lnTo>
                  <a:pt x="217" y="17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72" name="Freeform 237"/>
          <p:cNvSpPr>
            <a:spLocks noChangeAspect="1"/>
          </p:cNvSpPr>
          <p:nvPr/>
        </p:nvSpPr>
        <p:spPr bwMode="auto">
          <a:xfrm>
            <a:off x="4623958" y="2625205"/>
            <a:ext cx="690236" cy="520773"/>
          </a:xfrm>
          <a:custGeom>
            <a:avLst/>
            <a:gdLst>
              <a:gd name="T0" fmla="*/ 625 w 1294"/>
              <a:gd name="T1" fmla="*/ 344 h 975"/>
              <a:gd name="T2" fmla="*/ 775 w 1294"/>
              <a:gd name="T3" fmla="*/ 70 h 975"/>
              <a:gd name="T4" fmla="*/ 815 w 1294"/>
              <a:gd name="T5" fmla="*/ 60 h 975"/>
              <a:gd name="T6" fmla="*/ 855 w 1294"/>
              <a:gd name="T7" fmla="*/ 33 h 975"/>
              <a:gd name="T8" fmla="*/ 872 w 1294"/>
              <a:gd name="T9" fmla="*/ 57 h 975"/>
              <a:gd name="T10" fmla="*/ 860 w 1294"/>
              <a:gd name="T11" fmla="*/ 100 h 975"/>
              <a:gd name="T12" fmla="*/ 1132 w 1294"/>
              <a:gd name="T13" fmla="*/ 330 h 975"/>
              <a:gd name="T14" fmla="*/ 1153 w 1294"/>
              <a:gd name="T15" fmla="*/ 354 h 975"/>
              <a:gd name="T16" fmla="*/ 1288 w 1294"/>
              <a:gd name="T17" fmla="*/ 348 h 975"/>
              <a:gd name="T18" fmla="*/ 1175 w 1294"/>
              <a:gd name="T19" fmla="*/ 415 h 975"/>
              <a:gd name="T20" fmla="*/ 1175 w 1294"/>
              <a:gd name="T21" fmla="*/ 425 h 975"/>
              <a:gd name="T22" fmla="*/ 1294 w 1294"/>
              <a:gd name="T23" fmla="*/ 433 h 975"/>
              <a:gd name="T24" fmla="*/ 1142 w 1294"/>
              <a:gd name="T25" fmla="*/ 492 h 975"/>
              <a:gd name="T26" fmla="*/ 888 w 1294"/>
              <a:gd name="T27" fmla="*/ 817 h 975"/>
              <a:gd name="T28" fmla="*/ 0 w 1294"/>
              <a:gd name="T29" fmla="*/ 664 h 975"/>
              <a:gd name="T30" fmla="*/ 478 w 1294"/>
              <a:gd name="T31" fmla="*/ 646 h 975"/>
              <a:gd name="T32" fmla="*/ 433 w 1294"/>
              <a:gd name="T33" fmla="*/ 535 h 975"/>
              <a:gd name="T34" fmla="*/ 288 w 1294"/>
              <a:gd name="T35" fmla="*/ 470 h 975"/>
              <a:gd name="T36" fmla="*/ 295 w 1294"/>
              <a:gd name="T37" fmla="*/ 441 h 975"/>
              <a:gd name="T38" fmla="*/ 364 w 1294"/>
              <a:gd name="T39" fmla="*/ 420 h 975"/>
              <a:gd name="T40" fmla="*/ 227 w 1294"/>
              <a:gd name="T41" fmla="*/ 307 h 975"/>
              <a:gd name="T42" fmla="*/ 239 w 1294"/>
              <a:gd name="T43" fmla="*/ 286 h 975"/>
              <a:gd name="T44" fmla="*/ 298 w 1294"/>
              <a:gd name="T45" fmla="*/ 278 h 975"/>
              <a:gd name="T46" fmla="*/ 196 w 1294"/>
              <a:gd name="T47" fmla="*/ 151 h 975"/>
              <a:gd name="T48" fmla="*/ 230 w 1294"/>
              <a:gd name="T49" fmla="*/ 130 h 975"/>
              <a:gd name="T50" fmla="*/ 625 w 1294"/>
              <a:gd name="T51" fmla="*/ 34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4" h="975">
                <a:moveTo>
                  <a:pt x="625" y="344"/>
                </a:moveTo>
                <a:cubicBezTo>
                  <a:pt x="666" y="215"/>
                  <a:pt x="717" y="131"/>
                  <a:pt x="775" y="70"/>
                </a:cubicBezTo>
                <a:cubicBezTo>
                  <a:pt x="818" y="25"/>
                  <a:pt x="841" y="10"/>
                  <a:pt x="815" y="60"/>
                </a:cubicBezTo>
                <a:cubicBezTo>
                  <a:pt x="827" y="51"/>
                  <a:pt x="843" y="39"/>
                  <a:pt x="855" y="33"/>
                </a:cubicBezTo>
                <a:cubicBezTo>
                  <a:pt x="926" y="0"/>
                  <a:pt x="921" y="27"/>
                  <a:pt x="872" y="57"/>
                </a:cubicBezTo>
                <a:cubicBezTo>
                  <a:pt x="1005" y="10"/>
                  <a:pt x="1000" y="70"/>
                  <a:pt x="860" y="100"/>
                </a:cubicBezTo>
                <a:cubicBezTo>
                  <a:pt x="975" y="102"/>
                  <a:pt x="1096" y="175"/>
                  <a:pt x="1132" y="330"/>
                </a:cubicBezTo>
                <a:cubicBezTo>
                  <a:pt x="1136" y="352"/>
                  <a:pt x="1131" y="350"/>
                  <a:pt x="1153" y="354"/>
                </a:cubicBezTo>
                <a:cubicBezTo>
                  <a:pt x="1200" y="362"/>
                  <a:pt x="1245" y="362"/>
                  <a:pt x="1288" y="348"/>
                </a:cubicBezTo>
                <a:cubicBezTo>
                  <a:pt x="1283" y="380"/>
                  <a:pt x="1241" y="401"/>
                  <a:pt x="1175" y="415"/>
                </a:cubicBezTo>
                <a:cubicBezTo>
                  <a:pt x="1150" y="420"/>
                  <a:pt x="1145" y="418"/>
                  <a:pt x="1175" y="425"/>
                </a:cubicBezTo>
                <a:cubicBezTo>
                  <a:pt x="1211" y="433"/>
                  <a:pt x="1251" y="435"/>
                  <a:pt x="1294" y="433"/>
                </a:cubicBezTo>
                <a:cubicBezTo>
                  <a:pt x="1261" y="471"/>
                  <a:pt x="1208" y="491"/>
                  <a:pt x="1142" y="492"/>
                </a:cubicBezTo>
                <a:cubicBezTo>
                  <a:pt x="1101" y="642"/>
                  <a:pt x="1007" y="749"/>
                  <a:pt x="888" y="817"/>
                </a:cubicBezTo>
                <a:cubicBezTo>
                  <a:pt x="609" y="975"/>
                  <a:pt x="203" y="952"/>
                  <a:pt x="0" y="664"/>
                </a:cubicBezTo>
                <a:cubicBezTo>
                  <a:pt x="133" y="769"/>
                  <a:pt x="331" y="792"/>
                  <a:pt x="478" y="646"/>
                </a:cubicBezTo>
                <a:cubicBezTo>
                  <a:pt x="382" y="646"/>
                  <a:pt x="357" y="574"/>
                  <a:pt x="433" y="535"/>
                </a:cubicBezTo>
                <a:cubicBezTo>
                  <a:pt x="361" y="534"/>
                  <a:pt x="315" y="511"/>
                  <a:pt x="288" y="470"/>
                </a:cubicBezTo>
                <a:cubicBezTo>
                  <a:pt x="278" y="454"/>
                  <a:pt x="278" y="453"/>
                  <a:pt x="295" y="441"/>
                </a:cubicBezTo>
                <a:cubicBezTo>
                  <a:pt x="313" y="428"/>
                  <a:pt x="338" y="422"/>
                  <a:pt x="364" y="420"/>
                </a:cubicBezTo>
                <a:cubicBezTo>
                  <a:pt x="289" y="398"/>
                  <a:pt x="243" y="359"/>
                  <a:pt x="227" y="307"/>
                </a:cubicBezTo>
                <a:cubicBezTo>
                  <a:pt x="222" y="290"/>
                  <a:pt x="221" y="291"/>
                  <a:pt x="239" y="286"/>
                </a:cubicBezTo>
                <a:cubicBezTo>
                  <a:pt x="256" y="282"/>
                  <a:pt x="278" y="279"/>
                  <a:pt x="298" y="278"/>
                </a:cubicBezTo>
                <a:cubicBezTo>
                  <a:pt x="240" y="243"/>
                  <a:pt x="204" y="199"/>
                  <a:pt x="196" y="151"/>
                </a:cubicBezTo>
                <a:cubicBezTo>
                  <a:pt x="187" y="105"/>
                  <a:pt x="196" y="117"/>
                  <a:pt x="230" y="130"/>
                </a:cubicBezTo>
                <a:cubicBezTo>
                  <a:pt x="383" y="188"/>
                  <a:pt x="535" y="251"/>
                  <a:pt x="625" y="3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77" name="Rectangle 76"/>
          <p:cNvSpPr/>
          <p:nvPr/>
        </p:nvSpPr>
        <p:spPr>
          <a:xfrm>
            <a:off x="4675928" y="3155570"/>
            <a:ext cx="564577" cy="400110"/>
          </a:xfrm>
          <a:prstGeom prst="rect">
            <a:avLst/>
          </a:prstGeom>
        </p:spPr>
        <p:txBody>
          <a:bodyPr wrap="none">
            <a:spAutoFit/>
          </a:bodyPr>
          <a:lstStyle/>
          <a:p>
            <a:pPr algn="ctr"/>
            <a:r>
              <a:rPr lang="en-GB" sz="1050" dirty="0">
                <a:solidFill>
                  <a:schemeClr val="bg1"/>
                </a:solidFill>
                <a:latin typeface="+mj-lt"/>
              </a:rPr>
              <a:t>37,308</a:t>
            </a:r>
          </a:p>
          <a:p>
            <a:pPr algn="ctr"/>
            <a:r>
              <a:rPr lang="en-GB" sz="900" dirty="0" smtClean="0">
                <a:solidFill>
                  <a:schemeClr val="bg1"/>
                </a:solidFill>
              </a:rPr>
              <a:t>Twitter</a:t>
            </a:r>
            <a:endParaRPr lang="en-GB" sz="900" dirty="0">
              <a:solidFill>
                <a:schemeClr val="bg1"/>
              </a:solidFill>
            </a:endParaRPr>
          </a:p>
        </p:txBody>
      </p:sp>
      <p:cxnSp>
        <p:nvCxnSpPr>
          <p:cNvPr id="78" name="Straight Connector 77"/>
          <p:cNvCxnSpPr/>
          <p:nvPr/>
        </p:nvCxnSpPr>
        <p:spPr>
          <a:xfrm>
            <a:off x="6147563" y="3389219"/>
            <a:ext cx="25149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79" name="Rectangle 78"/>
          <p:cNvSpPr>
            <a:spLocks noChangeAspect="1"/>
          </p:cNvSpPr>
          <p:nvPr/>
        </p:nvSpPr>
        <p:spPr>
          <a:xfrm>
            <a:off x="5332709" y="2628949"/>
            <a:ext cx="682526" cy="646063"/>
          </a:xfrm>
          <a:prstGeom prst="rect">
            <a:avLst/>
          </a:prstGeom>
          <a:blipFill>
            <a:blip r:embed="rId7" cstate="screen">
              <a:extLst>
                <a:ext uri="{28A0092B-C50C-407E-A947-70E740481C1C}">
                  <a14:useLocalDpi xmlns:a14="http://schemas.microsoft.com/office/drawing/2010/main"/>
                </a:ext>
              </a:extLst>
            </a:blip>
            <a:stretch>
              <a:fillRect/>
            </a:stretch>
          </a:blipFill>
        </p:spPr>
        <p:txBody>
          <a:bodyPr wrap="none" lIns="18000" rIns="18000" rtlCol="0" anchor="ctr">
            <a:spAutoFit/>
          </a:bodyPr>
          <a:lstStyle/>
          <a:p>
            <a:pPr marL="0" algn="ctr"/>
            <a:endParaRPr lang="en-US" sz="900" b="1" kern="0" cap="all" dirty="0">
              <a:solidFill>
                <a:schemeClr val="bg1"/>
              </a:solidFill>
            </a:endParaRPr>
          </a:p>
        </p:txBody>
      </p:sp>
      <p:sp>
        <p:nvSpPr>
          <p:cNvPr id="80" name="Rectangle 79"/>
          <p:cNvSpPr/>
          <p:nvPr/>
        </p:nvSpPr>
        <p:spPr>
          <a:xfrm>
            <a:off x="5326661" y="3155570"/>
            <a:ext cx="697627" cy="415498"/>
          </a:xfrm>
          <a:prstGeom prst="rect">
            <a:avLst/>
          </a:prstGeom>
        </p:spPr>
        <p:txBody>
          <a:bodyPr wrap="none">
            <a:spAutoFit/>
          </a:bodyPr>
          <a:lstStyle/>
          <a:p>
            <a:pPr algn="ctr"/>
            <a:r>
              <a:rPr lang="en-GB" sz="1200" dirty="0">
                <a:solidFill>
                  <a:schemeClr val="bg1"/>
                </a:solidFill>
                <a:latin typeface="+mj-lt"/>
              </a:rPr>
              <a:t>56,189</a:t>
            </a:r>
          </a:p>
          <a:p>
            <a:pPr algn="ctr"/>
            <a:r>
              <a:rPr lang="en-GB" sz="900" dirty="0" err="1" smtClean="0">
                <a:solidFill>
                  <a:schemeClr val="bg1"/>
                </a:solidFill>
              </a:rPr>
              <a:t>Instagram</a:t>
            </a:r>
            <a:endParaRPr lang="en-GB" sz="900" dirty="0">
              <a:solidFill>
                <a:schemeClr val="bg1"/>
              </a:solidFill>
            </a:endParaRPr>
          </a:p>
        </p:txBody>
      </p:sp>
      <p:sp>
        <p:nvSpPr>
          <p:cNvPr id="82" name="TextBox 81"/>
          <p:cNvSpPr txBox="1"/>
          <p:nvPr/>
        </p:nvSpPr>
        <p:spPr>
          <a:xfrm rot="19834873">
            <a:off x="3603662" y="1959434"/>
            <a:ext cx="1476331" cy="535531"/>
          </a:xfrm>
          <a:prstGeom prst="rect">
            <a:avLst/>
          </a:prstGeom>
          <a:noFill/>
        </p:spPr>
        <p:txBody>
          <a:bodyPr wrap="square" rtlCol="0">
            <a:spAutoFit/>
          </a:bodyPr>
          <a:lstStyle/>
          <a:p>
            <a:pPr>
              <a:lnSpc>
                <a:spcPct val="80000"/>
              </a:lnSpc>
            </a:pPr>
            <a:r>
              <a:rPr lang="en-GB" cap="all" dirty="0">
                <a:solidFill>
                  <a:schemeClr val="bg1"/>
                </a:solidFill>
                <a:latin typeface="+mj-lt"/>
              </a:rPr>
              <a:t>Tim</a:t>
            </a:r>
          </a:p>
          <a:p>
            <a:pPr>
              <a:lnSpc>
                <a:spcPct val="80000"/>
              </a:lnSpc>
            </a:pPr>
            <a:r>
              <a:rPr lang="en-GB" cap="all" dirty="0">
                <a:solidFill>
                  <a:schemeClr val="bg1"/>
                </a:solidFill>
                <a:latin typeface="+mj-lt"/>
              </a:rPr>
              <a:t>Howard</a:t>
            </a:r>
          </a:p>
        </p:txBody>
      </p:sp>
      <p:cxnSp>
        <p:nvCxnSpPr>
          <p:cNvPr id="83" name="Straight Connector 82"/>
          <p:cNvCxnSpPr/>
          <p:nvPr/>
        </p:nvCxnSpPr>
        <p:spPr>
          <a:xfrm>
            <a:off x="3434948" y="3373121"/>
            <a:ext cx="440114" cy="1"/>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86" name="TextBox 85"/>
          <p:cNvSpPr txBox="1"/>
          <p:nvPr/>
        </p:nvSpPr>
        <p:spPr>
          <a:xfrm>
            <a:off x="1594739" y="2036445"/>
            <a:ext cx="2823061" cy="261610"/>
          </a:xfrm>
          <a:prstGeom prst="rect">
            <a:avLst/>
          </a:prstGeom>
          <a:noFill/>
        </p:spPr>
        <p:txBody>
          <a:bodyPr wrap="square" rtlCol="0">
            <a:spAutoFit/>
          </a:bodyPr>
          <a:lstStyle/>
          <a:p>
            <a:pPr defTabSz="631825"/>
            <a:r>
              <a:rPr lang="es-ES" sz="1100" dirty="0">
                <a:solidFill>
                  <a:schemeClr val="bg1"/>
                </a:solidFill>
                <a:latin typeface="+mj-lt"/>
              </a:rPr>
              <a:t>Mostrando emoción por la Copa Mundial:</a:t>
            </a:r>
          </a:p>
        </p:txBody>
      </p:sp>
      <p:pic>
        <p:nvPicPr>
          <p:cNvPr id="87" name="Picture 86"/>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1741254" y="2256435"/>
            <a:ext cx="1755338" cy="1937893"/>
          </a:xfrm>
          <a:prstGeom prst="rect">
            <a:avLst/>
          </a:prstGeom>
        </p:spPr>
      </p:pic>
      <p:sp>
        <p:nvSpPr>
          <p:cNvPr id="55" name="Rectangle 54">
            <a:hlinkClick r:id="rId9" action="ppaction://hlinksldjump"/>
          </p:cNvPr>
          <p:cNvSpPr/>
          <p:nvPr/>
        </p:nvSpPr>
        <p:spPr>
          <a:xfrm>
            <a:off x="1654772" y="1021247"/>
            <a:ext cx="873758" cy="898041"/>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5" name="Rectangle 64">
            <a:hlinkClick r:id="rId10" action="ppaction://hlinksldjump"/>
          </p:cNvPr>
          <p:cNvSpPr/>
          <p:nvPr/>
        </p:nvSpPr>
        <p:spPr>
          <a:xfrm>
            <a:off x="4125644" y="1021247"/>
            <a:ext cx="873758" cy="898041"/>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sp>
        <p:nvSpPr>
          <p:cNvPr id="66" name="Rectangle 65">
            <a:hlinkClick r:id="rId11" action="ppaction://hlinksldjump"/>
          </p:cNvPr>
          <p:cNvSpPr/>
          <p:nvPr/>
        </p:nvSpPr>
        <p:spPr>
          <a:xfrm>
            <a:off x="6563227" y="1021247"/>
            <a:ext cx="873758" cy="898041"/>
          </a:xfrm>
          <a:prstGeom prst="rect">
            <a:avLst/>
          </a:prstGeom>
          <a:solidFill>
            <a:srgbClr val="E5CE12">
              <a:alpha val="1176"/>
            </a:srgbClr>
          </a:solidFill>
        </p:spPr>
        <p:txBody>
          <a:bodyPr wrap="none" lIns="18000" rIns="18000" rtlCol="0" anchor="ctr">
            <a:spAutoFit/>
          </a:bodyPr>
          <a:lstStyle/>
          <a:p>
            <a:pPr marL="0" algn="ctr"/>
            <a:endParaRPr lang="en-GB" sz="900" b="1" kern="0" cap="all" dirty="0">
              <a:solidFill>
                <a:schemeClr val="bg1"/>
              </a:solidFill>
            </a:endParaRPr>
          </a:p>
        </p:txBody>
      </p:sp>
      <p:grpSp>
        <p:nvGrpSpPr>
          <p:cNvPr id="45" name="Group 44"/>
          <p:cNvGrpSpPr/>
          <p:nvPr/>
        </p:nvGrpSpPr>
        <p:grpSpPr>
          <a:xfrm>
            <a:off x="869635" y="4734632"/>
            <a:ext cx="8274365" cy="424215"/>
            <a:chOff x="869635" y="4734632"/>
            <a:chExt cx="8274365" cy="424215"/>
          </a:xfrm>
        </p:grpSpPr>
        <p:grpSp>
          <p:nvGrpSpPr>
            <p:cNvPr id="73" name="Group 72"/>
            <p:cNvGrpSpPr/>
            <p:nvPr/>
          </p:nvGrpSpPr>
          <p:grpSpPr>
            <a:xfrm>
              <a:off x="1637994" y="4734632"/>
              <a:ext cx="7506006" cy="417693"/>
              <a:chOff x="1637994" y="4734632"/>
              <a:chExt cx="7506006" cy="417693"/>
            </a:xfrm>
          </p:grpSpPr>
          <p:grpSp>
            <p:nvGrpSpPr>
              <p:cNvPr id="75" name="Group 74"/>
              <p:cNvGrpSpPr/>
              <p:nvPr/>
            </p:nvGrpSpPr>
            <p:grpSpPr>
              <a:xfrm>
                <a:off x="1637994" y="4835525"/>
                <a:ext cx="7506006" cy="316800"/>
                <a:chOff x="1914453" y="4835525"/>
                <a:chExt cx="8255647" cy="316800"/>
              </a:xfrm>
            </p:grpSpPr>
            <p:sp>
              <p:nvSpPr>
                <p:cNvPr id="81" name="Rectangle 80">
                  <a:hlinkClick r:id="rId1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4" name="Rectangle 83">
                  <a:hlinkClick r:id="rId13"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85" name="Rectangle 84">
                  <a:hlinkClick r:id="rId14"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88" name="Rectangle 87">
                  <a:hlinkClick r:id="rId15"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9" name="Rectangle 88">
                  <a:hlinkClick r:id="rId16"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0" name="Rectangle 89">
                  <a:hlinkClick r:id="rId17"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1" name="Rectangle 90">
                  <a:hlinkClick r:id="rId18"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2" name="Rectangle 91">
                  <a:hlinkClick r:id="rId19"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6" name="Isosceles Triangle 75"/>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74" name="Rectangle 73">
              <a:hlinkClick r:id="rId2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98" name="TextBox 97"/>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
        <p:nvSpPr>
          <p:cNvPr id="99" name="TextBox 98">
            <a:hlinkClick r:id="" action="ppaction://hlinkshowjump?jump=nextslide"/>
          </p:cNvPr>
          <p:cNvSpPr txBox="1"/>
          <p:nvPr/>
        </p:nvSpPr>
        <p:spPr>
          <a:xfrm>
            <a:off x="7411710" y="1378970"/>
            <a:ext cx="556972" cy="200055"/>
          </a:xfrm>
          <a:prstGeom prst="rect">
            <a:avLst/>
          </a:prstGeom>
          <a:noFill/>
        </p:spPr>
        <p:txBody>
          <a:bodyPr wrap="square" rtlCol="0">
            <a:spAutoFit/>
          </a:bodyPr>
          <a:lstStyle/>
          <a:p>
            <a:pPr algn="r"/>
            <a:r>
              <a:rPr lang="en-GB" sz="700" cap="all" dirty="0" smtClean="0">
                <a:solidFill>
                  <a:schemeClr val="bg1"/>
                </a:solidFill>
                <a:latin typeface="+mj-lt"/>
                <a:ea typeface="+mj-ea"/>
                <a:cs typeface="+mj-cs"/>
              </a:rPr>
              <a:t>SIGUIENTE</a:t>
            </a:r>
            <a:endParaRPr lang="en-GB" sz="700" cap="all" dirty="0">
              <a:solidFill>
                <a:schemeClr val="bg1"/>
              </a:solidFill>
              <a:latin typeface="+mj-lt"/>
              <a:ea typeface="+mj-ea"/>
              <a:cs typeface="+mj-cs"/>
            </a:endParaRPr>
          </a:p>
        </p:txBody>
      </p:sp>
      <p:grpSp>
        <p:nvGrpSpPr>
          <p:cNvPr id="100" name="Group 99"/>
          <p:cNvGrpSpPr/>
          <p:nvPr/>
        </p:nvGrpSpPr>
        <p:grpSpPr>
          <a:xfrm>
            <a:off x="1107169" y="1366204"/>
            <a:ext cx="572441" cy="415498"/>
            <a:chOff x="521551" y="1294286"/>
            <a:chExt cx="572441" cy="415498"/>
          </a:xfrm>
        </p:grpSpPr>
        <p:sp>
          <p:nvSpPr>
            <p:cNvPr id="101" name="Chevron 100">
              <a:hlinkClick r:id="rId21" action="ppaction://hlinksldjump"/>
            </p:cNvPr>
            <p:cNvSpPr/>
            <p:nvPr/>
          </p:nvSpPr>
          <p:spPr>
            <a:xfrm rot="10800000">
              <a:off x="521551" y="1335124"/>
              <a:ext cx="176523" cy="215872"/>
            </a:xfrm>
            <a:prstGeom prst="chevron">
              <a:avLst/>
            </a:prstGeom>
            <a:solidFill>
              <a:schemeClr val="accent5"/>
            </a:solidFill>
          </p:spPr>
          <p:txBody>
            <a:bodyPr wrap="none" lIns="18000" rIns="18000" rtlCol="0" anchor="ctr">
              <a:spAutoFit/>
            </a:bodyPr>
            <a:lstStyle/>
            <a:p>
              <a:pPr marL="0" algn="ctr"/>
              <a:endParaRPr lang="en-GB" sz="900" b="1" kern="0" cap="all" dirty="0">
                <a:solidFill>
                  <a:schemeClr val="bg1"/>
                </a:solidFill>
              </a:endParaRPr>
            </a:p>
          </p:txBody>
        </p:sp>
        <p:sp>
          <p:nvSpPr>
            <p:cNvPr id="102" name="TextBox 101">
              <a:hlinkClick r:id="rId21" action="ppaction://hlinksldjump"/>
            </p:cNvPr>
            <p:cNvSpPr txBox="1"/>
            <p:nvPr/>
          </p:nvSpPr>
          <p:spPr>
            <a:xfrm>
              <a:off x="625992" y="1294286"/>
              <a:ext cx="468000" cy="415498"/>
            </a:xfrm>
            <a:prstGeom prst="rect">
              <a:avLst/>
            </a:prstGeom>
            <a:noFill/>
          </p:spPr>
          <p:txBody>
            <a:bodyPr wrap="square" rtlCol="0">
              <a:spAutoFit/>
            </a:bodyPr>
            <a:lstStyle/>
            <a:p>
              <a:pPr lvl="0"/>
              <a:r>
                <a:rPr lang="es-ES_tradnl" sz="700" cap="all" dirty="0" err="1">
                  <a:solidFill>
                    <a:prstClr val="white"/>
                  </a:solidFill>
                  <a:latin typeface="Impact"/>
                  <a:ea typeface="+mj-ea"/>
                  <a:cs typeface="+mj-cs"/>
                </a:rPr>
                <a:t>vOLVER</a:t>
              </a:r>
              <a:r>
                <a:rPr lang="es-ES_tradnl" sz="700" cap="all" dirty="0">
                  <a:solidFill>
                    <a:prstClr val="white"/>
                  </a:solidFill>
                  <a:latin typeface="Impact"/>
                  <a:ea typeface="+mj-ea"/>
                  <a:cs typeface="+mj-cs"/>
                </a:rPr>
                <a:t> AL Mapa</a:t>
              </a:r>
            </a:p>
          </p:txBody>
        </p:sp>
      </p:grpSp>
      <p:sp>
        <p:nvSpPr>
          <p:cNvPr id="46" name="Chevron 45">
            <a:hlinkClick r:id="" action="ppaction://hlinkshowjump?jump=nextslide"/>
          </p:cNvPr>
          <p:cNvSpPr/>
          <p:nvPr/>
        </p:nvSpPr>
        <p:spPr>
          <a:xfrm>
            <a:off x="7816334" y="1378970"/>
            <a:ext cx="176523" cy="215872"/>
          </a:xfrm>
          <a:prstGeom prst="chevron">
            <a:avLst/>
          </a:prstGeom>
          <a:solidFill>
            <a:schemeClr val="accent5"/>
          </a:solidFill>
        </p:spPr>
        <p:txBody>
          <a:bodyPr wrap="none" lIns="18000" rIns="18000" rtlCol="0" anchor="ctr">
            <a:spAutoFit/>
          </a:bodyPr>
          <a:lstStyle/>
          <a:p>
            <a:pPr marL="0" algn="ctr"/>
            <a:endParaRPr lang="en-GB" sz="900" b="1" kern="0" cap="all" dirty="0">
              <a:solidFill>
                <a:schemeClr val="bg1"/>
              </a:solidFill>
            </a:endParaRPr>
          </a:p>
        </p:txBody>
      </p:sp>
    </p:spTree>
    <p:custDataLst>
      <p:tags r:id="rId1"/>
    </p:custDataLst>
    <p:extLst>
      <p:ext uri="{BB962C8B-B14F-4D97-AF65-F5344CB8AC3E}">
        <p14:creationId xmlns:p14="http://schemas.microsoft.com/office/powerpoint/2010/main" val="26124749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8926" y="78523"/>
            <a:ext cx="8229600" cy="376826"/>
          </a:xfrm>
        </p:spPr>
        <p:txBody>
          <a:bodyPr/>
          <a:lstStyle/>
          <a:p>
            <a:r>
              <a:rPr lang="es" dirty="0">
                <a:solidFill>
                  <a:schemeClr val="accent5"/>
                </a:solidFill>
              </a:rPr>
              <a:t>PATROCINADORES</a:t>
            </a:r>
            <a:r>
              <a:rPr lang="es" dirty="0"/>
              <a:t> DE LA Copa Mundial 2014 </a:t>
            </a:r>
            <a:r>
              <a:rPr lang="es" dirty="0">
                <a:solidFill>
                  <a:schemeClr val="accent5"/>
                </a:solidFill>
              </a:rPr>
              <a:t>América del Norte</a:t>
            </a:r>
            <a:endParaRPr lang="en-GB" dirty="0">
              <a:solidFill>
                <a:schemeClr val="accent5"/>
              </a:solidFill>
            </a:endParaRPr>
          </a:p>
        </p:txBody>
      </p:sp>
      <p:sp>
        <p:nvSpPr>
          <p:cNvPr id="19" name="Rectangle 18"/>
          <p:cNvSpPr/>
          <p:nvPr/>
        </p:nvSpPr>
        <p:spPr>
          <a:xfrm>
            <a:off x="104026" y="449965"/>
            <a:ext cx="2789546" cy="261610"/>
          </a:xfrm>
          <a:prstGeom prst="rect">
            <a:avLst/>
          </a:prstGeom>
        </p:spPr>
        <p:txBody>
          <a:bodyPr wrap="none">
            <a:spAutoFit/>
          </a:bodyPr>
          <a:lstStyle/>
          <a:p>
            <a:r>
              <a:rPr lang="es" sz="1100" cap="all" dirty="0">
                <a:solidFill>
                  <a:prstClr val="white"/>
                </a:solidFill>
                <a:latin typeface="Impact"/>
              </a:rPr>
              <a:t>HAZ CLIC EN la marca para más información</a:t>
            </a:r>
            <a:endParaRPr lang="es" sz="1600" dirty="0"/>
          </a:p>
        </p:txBody>
      </p:sp>
      <p:grpSp>
        <p:nvGrpSpPr>
          <p:cNvPr id="28" name="Group 27"/>
          <p:cNvGrpSpPr/>
          <p:nvPr/>
        </p:nvGrpSpPr>
        <p:grpSpPr>
          <a:xfrm>
            <a:off x="417018" y="310106"/>
            <a:ext cx="8594306" cy="4106434"/>
            <a:chOff x="419571" y="934289"/>
            <a:chExt cx="7518549" cy="3592428"/>
          </a:xfrm>
        </p:grpSpPr>
        <p:grpSp>
          <p:nvGrpSpPr>
            <p:cNvPr id="29" name="Group 28"/>
            <p:cNvGrpSpPr/>
            <p:nvPr/>
          </p:nvGrpSpPr>
          <p:grpSpPr>
            <a:xfrm>
              <a:off x="2940088" y="934289"/>
              <a:ext cx="4998032" cy="3592427"/>
              <a:chOff x="1636009" y="1057522"/>
              <a:chExt cx="4998032" cy="3592427"/>
            </a:xfrm>
          </p:grpSpPr>
          <p:sp>
            <p:nvSpPr>
              <p:cNvPr id="42" name="Freeform 5"/>
              <p:cNvSpPr>
                <a:spLocks/>
              </p:cNvSpPr>
              <p:nvPr/>
            </p:nvSpPr>
            <p:spPr bwMode="auto">
              <a:xfrm>
                <a:off x="163600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3" name="Freeform 5"/>
              <p:cNvSpPr>
                <a:spLocks/>
              </p:cNvSpPr>
              <p:nvPr/>
            </p:nvSpPr>
            <p:spPr bwMode="auto">
              <a:xfrm>
                <a:off x="28966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4" name="Freeform 5"/>
              <p:cNvSpPr>
                <a:spLocks/>
              </p:cNvSpPr>
              <p:nvPr/>
            </p:nvSpPr>
            <p:spPr bwMode="auto">
              <a:xfrm>
                <a:off x="415727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5417904" y="3240718"/>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0" name="Group 29"/>
            <p:cNvGrpSpPr/>
            <p:nvPr/>
          </p:nvGrpSpPr>
          <p:grpSpPr>
            <a:xfrm>
              <a:off x="1040375" y="2027663"/>
              <a:ext cx="6275094" cy="1409231"/>
              <a:chOff x="-901684" y="1055746"/>
              <a:chExt cx="6275094" cy="1409231"/>
            </a:xfrm>
          </p:grpSpPr>
          <p:sp>
            <p:nvSpPr>
              <p:cNvPr id="37" name="Freeform 5"/>
              <p:cNvSpPr>
                <a:spLocks/>
              </p:cNvSpPr>
              <p:nvPr/>
            </p:nvSpPr>
            <p:spPr bwMode="auto">
              <a:xfrm>
                <a:off x="375377"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8" name="Freeform 5"/>
              <p:cNvSpPr>
                <a:spLocks/>
              </p:cNvSpPr>
              <p:nvPr/>
            </p:nvSpPr>
            <p:spPr bwMode="auto">
              <a:xfrm>
                <a:off x="1636009"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9" name="Freeform 5"/>
              <p:cNvSpPr>
                <a:spLocks/>
              </p:cNvSpPr>
              <p:nvPr/>
            </p:nvSpPr>
            <p:spPr bwMode="auto">
              <a:xfrm>
                <a:off x="2896641"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0" name="Freeform 5"/>
              <p:cNvSpPr>
                <a:spLocks/>
              </p:cNvSpPr>
              <p:nvPr/>
            </p:nvSpPr>
            <p:spPr bwMode="auto">
              <a:xfrm>
                <a:off x="4157273"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41" name="Freeform 5"/>
              <p:cNvSpPr>
                <a:spLocks/>
              </p:cNvSpPr>
              <p:nvPr/>
            </p:nvSpPr>
            <p:spPr bwMode="auto">
              <a:xfrm>
                <a:off x="-901684" y="1055746"/>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nvGrpSpPr>
            <p:cNvPr id="31" name="Group 30"/>
            <p:cNvGrpSpPr/>
            <p:nvPr/>
          </p:nvGrpSpPr>
          <p:grpSpPr>
            <a:xfrm>
              <a:off x="419571" y="3117486"/>
              <a:ext cx="6258065" cy="1409231"/>
              <a:chOff x="375377" y="1057522"/>
              <a:chExt cx="6258065" cy="1409231"/>
            </a:xfrm>
          </p:grpSpPr>
          <p:sp>
            <p:nvSpPr>
              <p:cNvPr id="32" name="Freeform 5"/>
              <p:cNvSpPr>
                <a:spLocks/>
              </p:cNvSpPr>
              <p:nvPr/>
            </p:nvSpPr>
            <p:spPr bwMode="auto">
              <a:xfrm>
                <a:off x="375377"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3" name="Freeform 5"/>
              <p:cNvSpPr>
                <a:spLocks/>
              </p:cNvSpPr>
              <p:nvPr/>
            </p:nvSpPr>
            <p:spPr bwMode="auto">
              <a:xfrm>
                <a:off x="1635859"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4" name="Freeform 5"/>
              <p:cNvSpPr>
                <a:spLocks/>
              </p:cNvSpPr>
              <p:nvPr/>
            </p:nvSpPr>
            <p:spPr bwMode="auto">
              <a:xfrm>
                <a:off x="2896341"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5" name="Freeform 5"/>
              <p:cNvSpPr>
                <a:spLocks/>
              </p:cNvSpPr>
              <p:nvPr/>
            </p:nvSpPr>
            <p:spPr bwMode="auto">
              <a:xfrm>
                <a:off x="4156823"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36" name="Freeform 5"/>
              <p:cNvSpPr>
                <a:spLocks/>
              </p:cNvSpPr>
              <p:nvPr/>
            </p:nvSpPr>
            <p:spPr bwMode="auto">
              <a:xfrm>
                <a:off x="5417305" y="1057522"/>
                <a:ext cx="1216137" cy="1409231"/>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40000"/>
                </a:srgbClr>
              </a:solidFill>
              <a:ln w="19050">
                <a:noFill/>
              </a:ln>
            </p:spPr>
            <p:txBody>
              <a:bodyPr vert="horz" wrap="square" lIns="91440" tIns="45720" rIns="91440" bIns="45720" numCol="1" anchor="t" anchorCtr="0" compatLnSpc="1">
                <a:prstTxWarp prst="textNoShape">
                  <a:avLst/>
                </a:prstTxWarp>
              </a:bodyPr>
              <a:lstStyle/>
              <a:p>
                <a:endParaRPr lang="en-GB"/>
              </a:p>
            </p:txBody>
          </p:sp>
        </p:grpSp>
      </p:grpSp>
      <p:graphicFrame>
        <p:nvGraphicFramePr>
          <p:cNvPr id="200" name="Chart 199"/>
          <p:cNvGraphicFramePr/>
          <p:nvPr>
            <p:extLst>
              <p:ext uri="{D42A27DB-BD31-4B8C-83A1-F6EECF244321}">
                <p14:modId xmlns:p14="http://schemas.microsoft.com/office/powerpoint/2010/main" val="1860774089"/>
              </p:ext>
            </p:extLst>
          </p:nvPr>
        </p:nvGraphicFramePr>
        <p:xfrm>
          <a:off x="1207774" y="1798685"/>
          <a:ext cx="1198772" cy="120959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01" name="Chart 200"/>
          <p:cNvGraphicFramePr/>
          <p:nvPr>
            <p:extLst>
              <p:ext uri="{D42A27DB-BD31-4B8C-83A1-F6EECF244321}">
                <p14:modId xmlns:p14="http://schemas.microsoft.com/office/powerpoint/2010/main" val="499483014"/>
              </p:ext>
            </p:extLst>
          </p:nvPr>
        </p:nvGraphicFramePr>
        <p:xfrm>
          <a:off x="3394367" y="547507"/>
          <a:ext cx="1198772" cy="120959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2" name="Chart 201"/>
          <p:cNvGraphicFramePr/>
          <p:nvPr>
            <p:extLst>
              <p:ext uri="{D42A27DB-BD31-4B8C-83A1-F6EECF244321}">
                <p14:modId xmlns:p14="http://schemas.microsoft.com/office/powerpoint/2010/main" val="1758962202"/>
              </p:ext>
            </p:extLst>
          </p:nvPr>
        </p:nvGraphicFramePr>
        <p:xfrm>
          <a:off x="4834861" y="547507"/>
          <a:ext cx="1198772" cy="120959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3" name="Chart 202"/>
          <p:cNvGraphicFramePr/>
          <p:nvPr>
            <p:extLst>
              <p:ext uri="{D42A27DB-BD31-4B8C-83A1-F6EECF244321}">
                <p14:modId xmlns:p14="http://schemas.microsoft.com/office/powerpoint/2010/main" val="3303329955"/>
              </p:ext>
            </p:extLst>
          </p:nvPr>
        </p:nvGraphicFramePr>
        <p:xfrm>
          <a:off x="6281413" y="547507"/>
          <a:ext cx="1198772" cy="120959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4" name="Chart 203"/>
          <p:cNvGraphicFramePr/>
          <p:nvPr>
            <p:extLst>
              <p:ext uri="{D42A27DB-BD31-4B8C-83A1-F6EECF244321}">
                <p14:modId xmlns:p14="http://schemas.microsoft.com/office/powerpoint/2010/main" val="253062290"/>
              </p:ext>
            </p:extLst>
          </p:nvPr>
        </p:nvGraphicFramePr>
        <p:xfrm>
          <a:off x="2656185" y="1798685"/>
          <a:ext cx="1198772" cy="120959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05" name="Chart 204"/>
          <p:cNvGraphicFramePr/>
          <p:nvPr>
            <p:extLst>
              <p:ext uri="{D42A27DB-BD31-4B8C-83A1-F6EECF244321}">
                <p14:modId xmlns:p14="http://schemas.microsoft.com/office/powerpoint/2010/main" val="4114420970"/>
              </p:ext>
            </p:extLst>
          </p:nvPr>
        </p:nvGraphicFramePr>
        <p:xfrm>
          <a:off x="4104597" y="1798685"/>
          <a:ext cx="1198772" cy="1209593"/>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6" name="Chart 205"/>
          <p:cNvGraphicFramePr/>
          <p:nvPr>
            <p:extLst>
              <p:ext uri="{D42A27DB-BD31-4B8C-83A1-F6EECF244321}">
                <p14:modId xmlns:p14="http://schemas.microsoft.com/office/powerpoint/2010/main" val="3290881674"/>
              </p:ext>
            </p:extLst>
          </p:nvPr>
        </p:nvGraphicFramePr>
        <p:xfrm>
          <a:off x="5553009" y="1798685"/>
          <a:ext cx="1198772" cy="120959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07" name="Chart 206"/>
          <p:cNvGraphicFramePr/>
          <p:nvPr>
            <p:extLst>
              <p:ext uri="{D42A27DB-BD31-4B8C-83A1-F6EECF244321}">
                <p14:modId xmlns:p14="http://schemas.microsoft.com/office/powerpoint/2010/main" val="2987701791"/>
              </p:ext>
            </p:extLst>
          </p:nvPr>
        </p:nvGraphicFramePr>
        <p:xfrm>
          <a:off x="7001420" y="1798685"/>
          <a:ext cx="1198772" cy="120959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08" name="Chart 207"/>
          <p:cNvGraphicFramePr/>
          <p:nvPr>
            <p:extLst>
              <p:ext uri="{D42A27DB-BD31-4B8C-83A1-F6EECF244321}">
                <p14:modId xmlns:p14="http://schemas.microsoft.com/office/powerpoint/2010/main" val="3951161762"/>
              </p:ext>
            </p:extLst>
          </p:nvPr>
        </p:nvGraphicFramePr>
        <p:xfrm>
          <a:off x="511360" y="3062577"/>
          <a:ext cx="1198772" cy="1209593"/>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09" name="Chart 208"/>
          <p:cNvGraphicFramePr/>
          <p:nvPr>
            <p:extLst>
              <p:ext uri="{D42A27DB-BD31-4B8C-83A1-F6EECF244321}">
                <p14:modId xmlns:p14="http://schemas.microsoft.com/office/powerpoint/2010/main" val="61665786"/>
              </p:ext>
            </p:extLst>
          </p:nvPr>
        </p:nvGraphicFramePr>
        <p:xfrm>
          <a:off x="1955700" y="3062494"/>
          <a:ext cx="1198772" cy="1209593"/>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10" name="Chart 209"/>
          <p:cNvGraphicFramePr/>
          <p:nvPr>
            <p:extLst>
              <p:ext uri="{D42A27DB-BD31-4B8C-83A1-F6EECF244321}">
                <p14:modId xmlns:p14="http://schemas.microsoft.com/office/powerpoint/2010/main" val="3648094339"/>
              </p:ext>
            </p:extLst>
          </p:nvPr>
        </p:nvGraphicFramePr>
        <p:xfrm>
          <a:off x="3408183" y="3062577"/>
          <a:ext cx="1198772" cy="1209593"/>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211" name="Chart 210"/>
          <p:cNvGraphicFramePr/>
          <p:nvPr>
            <p:extLst>
              <p:ext uri="{D42A27DB-BD31-4B8C-83A1-F6EECF244321}">
                <p14:modId xmlns:p14="http://schemas.microsoft.com/office/powerpoint/2010/main" val="1384602986"/>
              </p:ext>
            </p:extLst>
          </p:nvPr>
        </p:nvGraphicFramePr>
        <p:xfrm>
          <a:off x="4856595" y="3062577"/>
          <a:ext cx="1198772" cy="1209593"/>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212" name="Chart 211"/>
          <p:cNvGraphicFramePr/>
          <p:nvPr>
            <p:extLst>
              <p:ext uri="{D42A27DB-BD31-4B8C-83A1-F6EECF244321}">
                <p14:modId xmlns:p14="http://schemas.microsoft.com/office/powerpoint/2010/main" val="3851726480"/>
              </p:ext>
            </p:extLst>
          </p:nvPr>
        </p:nvGraphicFramePr>
        <p:xfrm>
          <a:off x="6305006" y="3062577"/>
          <a:ext cx="1198772" cy="1209593"/>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213" name="Chart 212"/>
          <p:cNvGraphicFramePr/>
          <p:nvPr>
            <p:extLst>
              <p:ext uri="{D42A27DB-BD31-4B8C-83A1-F6EECF244321}">
                <p14:modId xmlns:p14="http://schemas.microsoft.com/office/powerpoint/2010/main" val="3928660152"/>
              </p:ext>
            </p:extLst>
          </p:nvPr>
        </p:nvGraphicFramePr>
        <p:xfrm>
          <a:off x="7720746" y="3062577"/>
          <a:ext cx="1198772" cy="1209593"/>
        </p:xfrm>
        <a:graphic>
          <a:graphicData uri="http://schemas.openxmlformats.org/drawingml/2006/chart">
            <c:chart xmlns:c="http://schemas.openxmlformats.org/drawingml/2006/chart" xmlns:r="http://schemas.openxmlformats.org/officeDocument/2006/relationships" r:id="rId15"/>
          </a:graphicData>
        </a:graphic>
      </p:graphicFrame>
      <p:grpSp>
        <p:nvGrpSpPr>
          <p:cNvPr id="150" name="Group 149"/>
          <p:cNvGrpSpPr/>
          <p:nvPr/>
        </p:nvGrpSpPr>
        <p:grpSpPr>
          <a:xfrm>
            <a:off x="3327713" y="484111"/>
            <a:ext cx="1667186" cy="570745"/>
            <a:chOff x="1157524" y="1790915"/>
            <a:chExt cx="1667186" cy="570745"/>
          </a:xfrm>
        </p:grpSpPr>
        <p:grpSp>
          <p:nvGrpSpPr>
            <p:cNvPr id="151" name="Group 150"/>
            <p:cNvGrpSpPr/>
            <p:nvPr/>
          </p:nvGrpSpPr>
          <p:grpSpPr>
            <a:xfrm>
              <a:off x="1157524" y="1790915"/>
              <a:ext cx="566383" cy="570745"/>
              <a:chOff x="676119" y="1816521"/>
              <a:chExt cx="833517" cy="833517"/>
            </a:xfrm>
          </p:grpSpPr>
          <p:grpSp>
            <p:nvGrpSpPr>
              <p:cNvPr id="153" name="Group 48"/>
              <p:cNvGrpSpPr>
                <a:grpSpLocks noChangeAspect="1"/>
              </p:cNvGrpSpPr>
              <p:nvPr/>
            </p:nvGrpSpPr>
            <p:grpSpPr>
              <a:xfrm>
                <a:off x="713622" y="1854864"/>
                <a:ext cx="756000" cy="756000"/>
                <a:chOff x="3639697" y="2022734"/>
                <a:chExt cx="1347333" cy="1347333"/>
              </a:xfrm>
            </p:grpSpPr>
            <p:sp>
              <p:nvSpPr>
                <p:cNvPr id="155" name="Oval 15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6" name="Oval 15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57" name="Oval 15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54" name="Oval 15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52" name="TextBox 151"/>
            <p:cNvSpPr txBox="1"/>
            <p:nvPr/>
          </p:nvSpPr>
          <p:spPr>
            <a:xfrm rot="1862503">
              <a:off x="1606189" y="1839398"/>
              <a:ext cx="1218521" cy="276999"/>
            </a:xfrm>
            <a:prstGeom prst="rect">
              <a:avLst/>
            </a:prstGeom>
            <a:noFill/>
          </p:spPr>
          <p:txBody>
            <a:bodyPr wrap="square" rtlCol="0">
              <a:spAutoFit/>
            </a:bodyPr>
            <a:lstStyle/>
            <a:p>
              <a:r>
                <a:rPr lang="en-GB" sz="1200" dirty="0">
                  <a:solidFill>
                    <a:schemeClr val="bg1"/>
                  </a:solidFill>
                  <a:latin typeface="+mj-lt"/>
                </a:rPr>
                <a:t>Adidas</a:t>
              </a:r>
            </a:p>
          </p:txBody>
        </p:sp>
      </p:grpSp>
      <p:grpSp>
        <p:nvGrpSpPr>
          <p:cNvPr id="158" name="Group 157"/>
          <p:cNvGrpSpPr/>
          <p:nvPr/>
        </p:nvGrpSpPr>
        <p:grpSpPr>
          <a:xfrm>
            <a:off x="4780834" y="484111"/>
            <a:ext cx="1656912" cy="570745"/>
            <a:chOff x="1157524" y="1790915"/>
            <a:chExt cx="1656912" cy="570745"/>
          </a:xfrm>
        </p:grpSpPr>
        <p:grpSp>
          <p:nvGrpSpPr>
            <p:cNvPr id="159" name="Group 158"/>
            <p:cNvGrpSpPr/>
            <p:nvPr/>
          </p:nvGrpSpPr>
          <p:grpSpPr>
            <a:xfrm>
              <a:off x="1157524" y="1790915"/>
              <a:ext cx="566383" cy="570745"/>
              <a:chOff x="676119" y="1816521"/>
              <a:chExt cx="833517" cy="833517"/>
            </a:xfrm>
          </p:grpSpPr>
          <p:grpSp>
            <p:nvGrpSpPr>
              <p:cNvPr id="161" name="Group 48"/>
              <p:cNvGrpSpPr>
                <a:grpSpLocks noChangeAspect="1"/>
              </p:cNvGrpSpPr>
              <p:nvPr/>
            </p:nvGrpSpPr>
            <p:grpSpPr>
              <a:xfrm>
                <a:off x="713622" y="1854864"/>
                <a:ext cx="756000" cy="756000"/>
                <a:chOff x="3639697" y="2022734"/>
                <a:chExt cx="1347333" cy="1347333"/>
              </a:xfrm>
            </p:grpSpPr>
            <p:sp>
              <p:nvSpPr>
                <p:cNvPr id="163" name="Oval 16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4" name="Oval 16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65" name="Oval 16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62" name="Oval 161"/>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0" name="TextBox 159"/>
            <p:cNvSpPr txBox="1"/>
            <p:nvPr/>
          </p:nvSpPr>
          <p:spPr>
            <a:xfrm rot="1862503">
              <a:off x="1595915" y="1862569"/>
              <a:ext cx="1218521" cy="353943"/>
            </a:xfrm>
            <a:prstGeom prst="rect">
              <a:avLst/>
            </a:prstGeom>
            <a:noFill/>
          </p:spPr>
          <p:txBody>
            <a:bodyPr wrap="square" rtlCol="0">
              <a:spAutoFit/>
            </a:bodyPr>
            <a:lstStyle/>
            <a:p>
              <a:pPr>
                <a:lnSpc>
                  <a:spcPct val="85000"/>
                </a:lnSpc>
              </a:pPr>
              <a:r>
                <a:rPr lang="en-GB" sz="1000" dirty="0" smtClean="0">
                  <a:solidFill>
                    <a:schemeClr val="bg1"/>
                  </a:solidFill>
                  <a:latin typeface="+mj-lt"/>
                </a:rPr>
                <a:t>Hyundai/Kia </a:t>
              </a:r>
              <a:br>
                <a:rPr lang="en-GB" sz="1000" dirty="0" smtClean="0">
                  <a:solidFill>
                    <a:schemeClr val="bg1"/>
                  </a:solidFill>
                  <a:latin typeface="+mj-lt"/>
                </a:rPr>
              </a:br>
              <a:r>
                <a:rPr lang="en-GB" sz="1000" dirty="0" smtClean="0">
                  <a:solidFill>
                    <a:schemeClr val="bg1"/>
                  </a:solidFill>
                  <a:latin typeface="+mj-lt"/>
                </a:rPr>
                <a:t>Motors</a:t>
              </a:r>
              <a:endParaRPr lang="en-GB" sz="1000" dirty="0">
                <a:solidFill>
                  <a:schemeClr val="bg1"/>
                </a:solidFill>
                <a:latin typeface="+mj-lt"/>
              </a:endParaRPr>
            </a:p>
          </p:txBody>
        </p:sp>
      </p:grpSp>
      <p:grpSp>
        <p:nvGrpSpPr>
          <p:cNvPr id="166" name="Group 165"/>
          <p:cNvGrpSpPr/>
          <p:nvPr/>
        </p:nvGrpSpPr>
        <p:grpSpPr>
          <a:xfrm>
            <a:off x="6225297" y="484111"/>
            <a:ext cx="1667186" cy="570745"/>
            <a:chOff x="1157524" y="1790915"/>
            <a:chExt cx="1667186" cy="570745"/>
          </a:xfrm>
        </p:grpSpPr>
        <p:grpSp>
          <p:nvGrpSpPr>
            <p:cNvPr id="167" name="Group 166"/>
            <p:cNvGrpSpPr/>
            <p:nvPr/>
          </p:nvGrpSpPr>
          <p:grpSpPr>
            <a:xfrm>
              <a:off x="1157524" y="1790915"/>
              <a:ext cx="566383" cy="570745"/>
              <a:chOff x="676119" y="1816521"/>
              <a:chExt cx="833517" cy="833517"/>
            </a:xfrm>
          </p:grpSpPr>
          <p:grpSp>
            <p:nvGrpSpPr>
              <p:cNvPr id="169" name="Group 48"/>
              <p:cNvGrpSpPr>
                <a:grpSpLocks noChangeAspect="1"/>
              </p:cNvGrpSpPr>
              <p:nvPr/>
            </p:nvGrpSpPr>
            <p:grpSpPr>
              <a:xfrm>
                <a:off x="713622" y="1854864"/>
                <a:ext cx="756000" cy="756000"/>
                <a:chOff x="3639697" y="2022734"/>
                <a:chExt cx="1347333" cy="1347333"/>
              </a:xfrm>
            </p:grpSpPr>
            <p:sp>
              <p:nvSpPr>
                <p:cNvPr id="171" name="Oval 17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2" name="Oval 17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73" name="Oval 17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70" name="Oval 16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68" name="TextBox 16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Budweiser</a:t>
              </a:r>
            </a:p>
          </p:txBody>
        </p:sp>
      </p:grpSp>
      <p:pic>
        <p:nvPicPr>
          <p:cNvPr id="176" name="Picture 12"/>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6341202" y="695247"/>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7" name="Picture 3"/>
          <p:cNvPicPr>
            <a:picLocks noChangeAspect="1" noChangeArrowheads="1"/>
          </p:cNvPicPr>
          <p:nvPr/>
        </p:nvPicPr>
        <p:blipFill>
          <a:blip r:embed="rId1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83274" y="650970"/>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8" name="Picture 5" descr="http://www.carsuk.net/wp-content/uploads/2013/02/Hyundai-Kia-Logos.jpg"/>
          <p:cNvPicPr>
            <a:picLocks noChangeAspect="1" noChangeArrowheads="1"/>
          </p:cNvPicPr>
          <p:nvPr/>
        </p:nvPicPr>
        <p:blipFill>
          <a:blip r:embed="rId1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68558" y="678382"/>
            <a:ext cx="397030" cy="148045"/>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59"/>
          <p:cNvGrpSpPr/>
          <p:nvPr/>
        </p:nvGrpSpPr>
        <p:grpSpPr>
          <a:xfrm>
            <a:off x="1157524" y="1729271"/>
            <a:ext cx="1667186" cy="570745"/>
            <a:chOff x="1157524" y="1790915"/>
            <a:chExt cx="1667186" cy="570745"/>
          </a:xfrm>
        </p:grpSpPr>
        <p:grpSp>
          <p:nvGrpSpPr>
            <p:cNvPr id="63" name="Group 62"/>
            <p:cNvGrpSpPr/>
            <p:nvPr/>
          </p:nvGrpSpPr>
          <p:grpSpPr>
            <a:xfrm>
              <a:off x="1157524" y="1790915"/>
              <a:ext cx="566383" cy="570745"/>
              <a:chOff x="676119" y="1816521"/>
              <a:chExt cx="833517" cy="833517"/>
            </a:xfrm>
          </p:grpSpPr>
          <p:grpSp>
            <p:nvGrpSpPr>
              <p:cNvPr id="65" name="Group 48"/>
              <p:cNvGrpSpPr>
                <a:grpSpLocks noChangeAspect="1"/>
              </p:cNvGrpSpPr>
              <p:nvPr/>
            </p:nvGrpSpPr>
            <p:grpSpPr>
              <a:xfrm>
                <a:off x="713622" y="1854864"/>
                <a:ext cx="756000" cy="756000"/>
                <a:chOff x="3639697" y="2022734"/>
                <a:chExt cx="1347333" cy="1347333"/>
              </a:xfrm>
            </p:grpSpPr>
            <p:sp>
              <p:nvSpPr>
                <p:cNvPr id="67" name="Oval 6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8" name="Oval 6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69" name="Oval 6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66" name="Oval 65"/>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62" name="TextBox 61"/>
            <p:cNvSpPr txBox="1"/>
            <p:nvPr/>
          </p:nvSpPr>
          <p:spPr>
            <a:xfrm rot="1862503">
              <a:off x="1606189" y="1839397"/>
              <a:ext cx="1218521" cy="276999"/>
            </a:xfrm>
            <a:prstGeom prst="rect">
              <a:avLst/>
            </a:prstGeom>
            <a:noFill/>
          </p:spPr>
          <p:txBody>
            <a:bodyPr wrap="square" rtlCol="0">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grpSp>
        <p:nvGrpSpPr>
          <p:cNvPr id="70" name="Group 69"/>
          <p:cNvGrpSpPr/>
          <p:nvPr/>
        </p:nvGrpSpPr>
        <p:grpSpPr>
          <a:xfrm>
            <a:off x="2633267" y="1729271"/>
            <a:ext cx="1667186" cy="570745"/>
            <a:chOff x="1157524" y="1790915"/>
            <a:chExt cx="1667186" cy="570745"/>
          </a:xfrm>
        </p:grpSpPr>
        <p:grpSp>
          <p:nvGrpSpPr>
            <p:cNvPr id="71" name="Group 70"/>
            <p:cNvGrpSpPr/>
            <p:nvPr/>
          </p:nvGrpSpPr>
          <p:grpSpPr>
            <a:xfrm>
              <a:off x="1157524" y="1790915"/>
              <a:ext cx="566383" cy="570745"/>
              <a:chOff x="676119" y="1816521"/>
              <a:chExt cx="833517" cy="833517"/>
            </a:xfrm>
          </p:grpSpPr>
          <p:grpSp>
            <p:nvGrpSpPr>
              <p:cNvPr id="73" name="Group 48"/>
              <p:cNvGrpSpPr>
                <a:grpSpLocks noChangeAspect="1"/>
              </p:cNvGrpSpPr>
              <p:nvPr/>
            </p:nvGrpSpPr>
            <p:grpSpPr>
              <a:xfrm>
                <a:off x="713622" y="1854864"/>
                <a:ext cx="756000" cy="756000"/>
                <a:chOff x="3639697" y="2022734"/>
                <a:chExt cx="1347333" cy="1347333"/>
              </a:xfrm>
            </p:grpSpPr>
            <p:sp>
              <p:nvSpPr>
                <p:cNvPr id="75" name="Oval 7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6" name="Oval 7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77" name="Oval 7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74" name="Oval 73"/>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72" name="TextBox 7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Continental</a:t>
              </a:r>
            </a:p>
          </p:txBody>
        </p:sp>
      </p:grpSp>
      <p:grpSp>
        <p:nvGrpSpPr>
          <p:cNvPr id="78" name="Group 77"/>
          <p:cNvGrpSpPr/>
          <p:nvPr/>
        </p:nvGrpSpPr>
        <p:grpSpPr>
          <a:xfrm>
            <a:off x="4067847" y="1729271"/>
            <a:ext cx="1667186" cy="570745"/>
            <a:chOff x="1157524" y="1790915"/>
            <a:chExt cx="1667186" cy="570745"/>
          </a:xfrm>
        </p:grpSpPr>
        <p:grpSp>
          <p:nvGrpSpPr>
            <p:cNvPr id="79" name="Group 78"/>
            <p:cNvGrpSpPr/>
            <p:nvPr/>
          </p:nvGrpSpPr>
          <p:grpSpPr>
            <a:xfrm>
              <a:off x="1157524" y="1790915"/>
              <a:ext cx="566383" cy="570745"/>
              <a:chOff x="676119" y="1816521"/>
              <a:chExt cx="833517" cy="833517"/>
            </a:xfrm>
          </p:grpSpPr>
          <p:grpSp>
            <p:nvGrpSpPr>
              <p:cNvPr id="81" name="Group 48"/>
              <p:cNvGrpSpPr>
                <a:grpSpLocks noChangeAspect="1"/>
              </p:cNvGrpSpPr>
              <p:nvPr/>
            </p:nvGrpSpPr>
            <p:grpSpPr>
              <a:xfrm>
                <a:off x="713622" y="1854864"/>
                <a:ext cx="756000" cy="756000"/>
                <a:chOff x="3639697" y="2022734"/>
                <a:chExt cx="1347333" cy="1347333"/>
              </a:xfrm>
            </p:grpSpPr>
            <p:sp>
              <p:nvSpPr>
                <p:cNvPr id="83" name="Oval 8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4" name="Oval 8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85" name="Oval 8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82" name="Oval 81"/>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0" name="TextBox 7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McDonald’s</a:t>
              </a:r>
            </a:p>
          </p:txBody>
        </p:sp>
      </p:grpSp>
      <p:grpSp>
        <p:nvGrpSpPr>
          <p:cNvPr id="86" name="Group 85"/>
          <p:cNvGrpSpPr/>
          <p:nvPr/>
        </p:nvGrpSpPr>
        <p:grpSpPr>
          <a:xfrm>
            <a:off x="5503301" y="1729271"/>
            <a:ext cx="1667186" cy="570745"/>
            <a:chOff x="1157524" y="1790915"/>
            <a:chExt cx="1667186" cy="570745"/>
          </a:xfrm>
        </p:grpSpPr>
        <p:grpSp>
          <p:nvGrpSpPr>
            <p:cNvPr id="87" name="Group 86"/>
            <p:cNvGrpSpPr/>
            <p:nvPr/>
          </p:nvGrpSpPr>
          <p:grpSpPr>
            <a:xfrm>
              <a:off x="1157524" y="1790915"/>
              <a:ext cx="566383" cy="570745"/>
              <a:chOff x="676119" y="1816521"/>
              <a:chExt cx="833517" cy="833517"/>
            </a:xfrm>
          </p:grpSpPr>
          <p:grpSp>
            <p:nvGrpSpPr>
              <p:cNvPr id="89" name="Group 48"/>
              <p:cNvGrpSpPr>
                <a:grpSpLocks noChangeAspect="1"/>
              </p:cNvGrpSpPr>
              <p:nvPr/>
            </p:nvGrpSpPr>
            <p:grpSpPr>
              <a:xfrm>
                <a:off x="713622" y="1854864"/>
                <a:ext cx="756000" cy="756000"/>
                <a:chOff x="3639697" y="2022734"/>
                <a:chExt cx="1347333" cy="1347333"/>
              </a:xfrm>
            </p:grpSpPr>
            <p:sp>
              <p:nvSpPr>
                <p:cNvPr id="91" name="Oval 9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2" name="Oval 9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93" name="Oval 9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0" name="Oval 89"/>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88" name="TextBox 87"/>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Coca-Cola</a:t>
              </a:r>
            </a:p>
          </p:txBody>
        </p:sp>
      </p:grpSp>
      <p:grpSp>
        <p:nvGrpSpPr>
          <p:cNvPr id="94" name="Group 93"/>
          <p:cNvGrpSpPr/>
          <p:nvPr/>
        </p:nvGrpSpPr>
        <p:grpSpPr>
          <a:xfrm>
            <a:off x="6947542" y="1729271"/>
            <a:ext cx="1667186" cy="570745"/>
            <a:chOff x="1157524" y="1790915"/>
            <a:chExt cx="1667186" cy="570745"/>
          </a:xfrm>
        </p:grpSpPr>
        <p:grpSp>
          <p:nvGrpSpPr>
            <p:cNvPr id="95" name="Group 94"/>
            <p:cNvGrpSpPr/>
            <p:nvPr/>
          </p:nvGrpSpPr>
          <p:grpSpPr>
            <a:xfrm>
              <a:off x="1157524" y="1790915"/>
              <a:ext cx="566383" cy="570745"/>
              <a:chOff x="676119" y="1816521"/>
              <a:chExt cx="833517" cy="833517"/>
            </a:xfrm>
          </p:grpSpPr>
          <p:grpSp>
            <p:nvGrpSpPr>
              <p:cNvPr id="97" name="Group 48"/>
              <p:cNvGrpSpPr>
                <a:grpSpLocks noChangeAspect="1"/>
              </p:cNvGrpSpPr>
              <p:nvPr/>
            </p:nvGrpSpPr>
            <p:grpSpPr>
              <a:xfrm>
                <a:off x="713622" y="1854864"/>
                <a:ext cx="756000" cy="756000"/>
                <a:chOff x="3639697" y="2022734"/>
                <a:chExt cx="1347333" cy="1347333"/>
              </a:xfrm>
            </p:grpSpPr>
            <p:sp>
              <p:nvSpPr>
                <p:cNvPr id="99" name="Oval 9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0" name="Oval 9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1" name="Oval 10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98" name="Oval 97"/>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96" name="TextBox 95"/>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Oi</a:t>
              </a:r>
              <a:endParaRPr lang="en-GB" sz="1200" dirty="0">
                <a:solidFill>
                  <a:schemeClr val="bg1"/>
                </a:solidFill>
                <a:latin typeface="+mj-lt"/>
              </a:endParaRPr>
            </a:p>
          </p:txBody>
        </p:sp>
      </p:grpSp>
      <p:pic>
        <p:nvPicPr>
          <p:cNvPr id="177" name="Picture 176" descr="http://www.popandroll.com/coke-art/Coca-Cola_Logo_Script.jpg"/>
          <p:cNvPicPr>
            <a:picLocks noChangeAspect="1" noChangeArrowheads="1"/>
          </p:cNvPicPr>
          <p:nvPr/>
        </p:nvPicPr>
        <p:blipFill>
          <a:blip r:embed="rId1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635753" y="1947805"/>
            <a:ext cx="309801" cy="117359"/>
          </a:xfrm>
          <a:prstGeom prst="rect">
            <a:avLst/>
          </a:prstGeom>
          <a:noFill/>
          <a:extLst>
            <a:ext uri="{909E8E84-426E-40dd-AFC4-6F175D3DCCD1}">
              <a14:hiddenFill xmlns:a14="http://schemas.microsoft.com/office/drawing/2010/main">
                <a:solidFill>
                  <a:srgbClr val="FFFFFF"/>
                </a:solidFill>
              </a14:hiddenFill>
            </a:ext>
          </a:extLst>
        </p:spPr>
      </p:pic>
      <p:pic>
        <p:nvPicPr>
          <p:cNvPr id="178" name="Picture 177"/>
          <p:cNvPicPr>
            <a:picLocks noChangeAspect="1" noChangeArrowheads="1"/>
          </p:cNvPicPr>
          <p:nvPr/>
        </p:nvPicPr>
        <p:blipFill>
          <a:blip r:embed="rId20"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43373" y="1912126"/>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9" name="Picture 17"/>
          <p:cNvPicPr>
            <a:picLocks noChangeAspect="1" noChangeArrowheads="1"/>
          </p:cNvPicPr>
          <p:nvPr/>
        </p:nvPicPr>
        <p:blipFill>
          <a:blip r:embed="rId21"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674527" y="1926034"/>
            <a:ext cx="472150" cy="176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0" name="Picture 19"/>
          <p:cNvPicPr>
            <a:picLocks noChangeAspect="1" noChangeArrowheads="1"/>
          </p:cNvPicPr>
          <p:nvPr/>
        </p:nvPicPr>
        <p:blipFill>
          <a:blip r:embed="rId2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121496" y="1911269"/>
            <a:ext cx="218473" cy="2061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9" name="Picture 11"/>
          <p:cNvPicPr>
            <a:picLocks noChangeAspect="1" noChangeArrowheads="1"/>
          </p:cNvPicPr>
          <p:nvPr/>
        </p:nvPicPr>
        <p:blipFill>
          <a:blip r:embed="rId2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276267" y="1893552"/>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02" name="Group 101"/>
          <p:cNvGrpSpPr/>
          <p:nvPr/>
        </p:nvGrpSpPr>
        <p:grpSpPr>
          <a:xfrm>
            <a:off x="448960" y="2979691"/>
            <a:ext cx="1667186" cy="570745"/>
            <a:chOff x="1157524" y="1790915"/>
            <a:chExt cx="1667186" cy="570745"/>
          </a:xfrm>
        </p:grpSpPr>
        <p:grpSp>
          <p:nvGrpSpPr>
            <p:cNvPr id="103" name="Group 102"/>
            <p:cNvGrpSpPr/>
            <p:nvPr/>
          </p:nvGrpSpPr>
          <p:grpSpPr>
            <a:xfrm>
              <a:off x="1157524" y="1790915"/>
              <a:ext cx="566383" cy="570745"/>
              <a:chOff x="676119" y="1816521"/>
              <a:chExt cx="833517" cy="833517"/>
            </a:xfrm>
          </p:grpSpPr>
          <p:grpSp>
            <p:nvGrpSpPr>
              <p:cNvPr id="105" name="Group 48"/>
              <p:cNvGrpSpPr>
                <a:grpSpLocks noChangeAspect="1"/>
              </p:cNvGrpSpPr>
              <p:nvPr/>
            </p:nvGrpSpPr>
            <p:grpSpPr>
              <a:xfrm>
                <a:off x="713622" y="1854864"/>
                <a:ext cx="756000" cy="756000"/>
                <a:chOff x="3639697" y="2022734"/>
                <a:chExt cx="1347333" cy="1347333"/>
              </a:xfrm>
            </p:grpSpPr>
            <p:sp>
              <p:nvSpPr>
                <p:cNvPr id="107" name="Oval 10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8" name="Oval 10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09" name="Oval 10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06" name="Oval 105"/>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04" name="TextBox 103"/>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Emirates</a:t>
              </a:r>
            </a:p>
          </p:txBody>
        </p:sp>
      </p:grpSp>
      <p:grpSp>
        <p:nvGrpSpPr>
          <p:cNvPr id="110" name="Group 109"/>
          <p:cNvGrpSpPr/>
          <p:nvPr/>
        </p:nvGrpSpPr>
        <p:grpSpPr>
          <a:xfrm>
            <a:off x="1894615" y="2979691"/>
            <a:ext cx="1667186" cy="570745"/>
            <a:chOff x="1157524" y="1790915"/>
            <a:chExt cx="1667186" cy="570745"/>
          </a:xfrm>
        </p:grpSpPr>
        <p:grpSp>
          <p:nvGrpSpPr>
            <p:cNvPr id="111" name="Group 110"/>
            <p:cNvGrpSpPr/>
            <p:nvPr/>
          </p:nvGrpSpPr>
          <p:grpSpPr>
            <a:xfrm>
              <a:off x="1157524" y="1790915"/>
              <a:ext cx="566383" cy="570745"/>
              <a:chOff x="676119" y="1816521"/>
              <a:chExt cx="833517" cy="833517"/>
            </a:xfrm>
          </p:grpSpPr>
          <p:grpSp>
            <p:nvGrpSpPr>
              <p:cNvPr id="113" name="Group 48"/>
              <p:cNvGrpSpPr>
                <a:grpSpLocks noChangeAspect="1"/>
              </p:cNvGrpSpPr>
              <p:nvPr/>
            </p:nvGrpSpPr>
            <p:grpSpPr>
              <a:xfrm>
                <a:off x="713622" y="1854864"/>
                <a:ext cx="756000" cy="756000"/>
                <a:chOff x="3639697" y="2022734"/>
                <a:chExt cx="1347333" cy="1347333"/>
              </a:xfrm>
            </p:grpSpPr>
            <p:sp>
              <p:nvSpPr>
                <p:cNvPr id="115" name="Oval 11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6" name="Oval 11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17" name="Oval 11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14" name="Oval 113"/>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12" name="TextBox 111"/>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Visa</a:t>
              </a:r>
            </a:p>
          </p:txBody>
        </p:sp>
      </p:grpSp>
      <p:grpSp>
        <p:nvGrpSpPr>
          <p:cNvPr id="118" name="Group 117"/>
          <p:cNvGrpSpPr/>
          <p:nvPr/>
        </p:nvGrpSpPr>
        <p:grpSpPr>
          <a:xfrm>
            <a:off x="3327713" y="2979691"/>
            <a:ext cx="1667186" cy="570745"/>
            <a:chOff x="1157524" y="1790915"/>
            <a:chExt cx="1667186" cy="570745"/>
          </a:xfrm>
        </p:grpSpPr>
        <p:grpSp>
          <p:nvGrpSpPr>
            <p:cNvPr id="119" name="Group 118"/>
            <p:cNvGrpSpPr/>
            <p:nvPr/>
          </p:nvGrpSpPr>
          <p:grpSpPr>
            <a:xfrm>
              <a:off x="1157524" y="1790915"/>
              <a:ext cx="566383" cy="570745"/>
              <a:chOff x="676119" y="1816521"/>
              <a:chExt cx="833517" cy="833517"/>
            </a:xfrm>
          </p:grpSpPr>
          <p:grpSp>
            <p:nvGrpSpPr>
              <p:cNvPr id="121" name="Group 48"/>
              <p:cNvGrpSpPr>
                <a:grpSpLocks noChangeAspect="1"/>
              </p:cNvGrpSpPr>
              <p:nvPr/>
            </p:nvGrpSpPr>
            <p:grpSpPr>
              <a:xfrm>
                <a:off x="713622" y="1854864"/>
                <a:ext cx="756000" cy="756000"/>
                <a:chOff x="3639697" y="2022734"/>
                <a:chExt cx="1347333" cy="1347333"/>
              </a:xfrm>
            </p:grpSpPr>
            <p:sp>
              <p:nvSpPr>
                <p:cNvPr id="123" name="Oval 122"/>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4" name="Oval 12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25" name="Oval 12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22" name="Oval 121"/>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0" name="TextBox 119"/>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Castrol</a:t>
              </a:r>
            </a:p>
          </p:txBody>
        </p:sp>
      </p:grpSp>
      <p:grpSp>
        <p:nvGrpSpPr>
          <p:cNvPr id="126" name="Group 125"/>
          <p:cNvGrpSpPr/>
          <p:nvPr/>
        </p:nvGrpSpPr>
        <p:grpSpPr>
          <a:xfrm>
            <a:off x="4780834" y="2979691"/>
            <a:ext cx="1667186" cy="570745"/>
            <a:chOff x="1157524" y="1790915"/>
            <a:chExt cx="1667186" cy="570745"/>
          </a:xfrm>
        </p:grpSpPr>
        <p:grpSp>
          <p:nvGrpSpPr>
            <p:cNvPr id="127" name="Group 126"/>
            <p:cNvGrpSpPr/>
            <p:nvPr/>
          </p:nvGrpSpPr>
          <p:grpSpPr>
            <a:xfrm>
              <a:off x="1157524" y="1790915"/>
              <a:ext cx="566383" cy="570745"/>
              <a:chOff x="676119" y="1816521"/>
              <a:chExt cx="833517" cy="833517"/>
            </a:xfrm>
          </p:grpSpPr>
          <p:grpSp>
            <p:nvGrpSpPr>
              <p:cNvPr id="129" name="Group 48"/>
              <p:cNvGrpSpPr>
                <a:grpSpLocks noChangeAspect="1"/>
              </p:cNvGrpSpPr>
              <p:nvPr/>
            </p:nvGrpSpPr>
            <p:grpSpPr>
              <a:xfrm>
                <a:off x="713622" y="1854864"/>
                <a:ext cx="756000" cy="756000"/>
                <a:chOff x="3639697" y="2022734"/>
                <a:chExt cx="1347333" cy="1347333"/>
              </a:xfrm>
            </p:grpSpPr>
            <p:sp>
              <p:nvSpPr>
                <p:cNvPr id="131" name="Oval 13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2" name="Oval 131"/>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33" name="Oval 132"/>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0" name="Oval 129"/>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28" name="TextBox 127"/>
            <p:cNvSpPr txBox="1"/>
            <p:nvPr/>
          </p:nvSpPr>
          <p:spPr>
            <a:xfrm rot="1862503">
              <a:off x="1606189" y="1851124"/>
              <a:ext cx="1218521" cy="215444"/>
            </a:xfrm>
            <a:prstGeom prst="rect">
              <a:avLst/>
            </a:prstGeom>
            <a:noFill/>
          </p:spPr>
          <p:txBody>
            <a:bodyPr wrap="square" rtlCol="0">
              <a:spAutoFit/>
            </a:bodyPr>
            <a:lstStyle/>
            <a:p>
              <a:r>
                <a:rPr lang="en-GB" sz="800" dirty="0">
                  <a:solidFill>
                    <a:schemeClr val="bg1"/>
                  </a:solidFill>
                  <a:latin typeface="+mj-lt"/>
                </a:rPr>
                <a:t>Johnson &amp; Johnson</a:t>
              </a:r>
            </a:p>
          </p:txBody>
        </p:sp>
      </p:grpSp>
      <p:grpSp>
        <p:nvGrpSpPr>
          <p:cNvPr id="134" name="Group 133"/>
          <p:cNvGrpSpPr/>
          <p:nvPr/>
        </p:nvGrpSpPr>
        <p:grpSpPr>
          <a:xfrm>
            <a:off x="6225297" y="2979691"/>
            <a:ext cx="1667186" cy="570745"/>
            <a:chOff x="1157524" y="1790915"/>
            <a:chExt cx="1667186" cy="570745"/>
          </a:xfrm>
        </p:grpSpPr>
        <p:grpSp>
          <p:nvGrpSpPr>
            <p:cNvPr id="135" name="Group 134"/>
            <p:cNvGrpSpPr/>
            <p:nvPr/>
          </p:nvGrpSpPr>
          <p:grpSpPr>
            <a:xfrm>
              <a:off x="1157524" y="1790915"/>
              <a:ext cx="566383" cy="570745"/>
              <a:chOff x="676119" y="1816521"/>
              <a:chExt cx="833517" cy="833517"/>
            </a:xfrm>
          </p:grpSpPr>
          <p:grpSp>
            <p:nvGrpSpPr>
              <p:cNvPr id="137" name="Group 48"/>
              <p:cNvGrpSpPr>
                <a:grpSpLocks noChangeAspect="1"/>
              </p:cNvGrpSpPr>
              <p:nvPr/>
            </p:nvGrpSpPr>
            <p:grpSpPr>
              <a:xfrm>
                <a:off x="713622" y="1854864"/>
                <a:ext cx="756000" cy="756000"/>
                <a:chOff x="3639697" y="2022734"/>
                <a:chExt cx="1347333" cy="1347333"/>
              </a:xfrm>
            </p:grpSpPr>
            <p:sp>
              <p:nvSpPr>
                <p:cNvPr id="139" name="Oval 138"/>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0" name="Oval 139"/>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1" name="Oval 140"/>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38" name="Oval 137"/>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36" name="TextBox 135"/>
            <p:cNvSpPr txBox="1"/>
            <p:nvPr/>
          </p:nvSpPr>
          <p:spPr>
            <a:xfrm rot="1862503">
              <a:off x="1606189" y="1839397"/>
              <a:ext cx="1218521" cy="276999"/>
            </a:xfrm>
            <a:prstGeom prst="rect">
              <a:avLst/>
            </a:prstGeom>
            <a:noFill/>
          </p:spPr>
          <p:txBody>
            <a:bodyPr wrap="square" rtlCol="0">
              <a:spAutoFit/>
            </a:bodyPr>
            <a:lstStyle/>
            <a:p>
              <a:r>
                <a:rPr lang="en-GB" sz="1200" dirty="0">
                  <a:solidFill>
                    <a:schemeClr val="bg1"/>
                  </a:solidFill>
                  <a:latin typeface="+mj-lt"/>
                </a:rPr>
                <a:t>Moy Park</a:t>
              </a:r>
            </a:p>
          </p:txBody>
        </p:sp>
      </p:grpSp>
      <p:pic>
        <p:nvPicPr>
          <p:cNvPr id="182" name="Picture 10"/>
          <p:cNvPicPr>
            <a:picLocks noChangeAspect="1" noChangeArrowheads="1"/>
          </p:cNvPicPr>
          <p:nvPr/>
        </p:nvPicPr>
        <p:blipFill>
          <a:blip r:embed="rId2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97321" y="3163583"/>
            <a:ext cx="267953" cy="1839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3" name="Picture 13"/>
          <p:cNvPicPr>
            <a:picLocks noChangeAspect="1" noChangeArrowheads="1"/>
          </p:cNvPicPr>
          <p:nvPr/>
        </p:nvPicPr>
        <p:blipFill>
          <a:blip r:embed="rId2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417039" y="3125521"/>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4" name="Picture 14"/>
          <p:cNvPicPr>
            <a:picLocks noChangeAspect="1" noChangeArrowheads="1"/>
          </p:cNvPicPr>
          <p:nvPr/>
        </p:nvPicPr>
        <p:blipFill>
          <a:blip r:embed="rId26"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44931" y="3090470"/>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5" name="Picture 18"/>
          <p:cNvPicPr>
            <a:picLocks noChangeAspect="1" noChangeArrowheads="1"/>
          </p:cNvPicPr>
          <p:nvPr/>
        </p:nvPicPr>
        <p:blipFill>
          <a:blip r:embed="rId27" cstate="screen">
            <a:clrChange>
              <a:clrFrom>
                <a:srgbClr val="FEFEFE"/>
              </a:clrFrom>
              <a:clrTo>
                <a:srgbClr val="FEFEFE">
                  <a:alpha val="0"/>
                </a:srgbClr>
              </a:clrTo>
            </a:clrChange>
            <a:extLst>
              <a:ext uri="{28A0092B-C50C-407E-A947-70E740481C1C}">
                <a14:useLocalDpi xmlns:a14="http://schemas.microsoft.com/office/drawing/2010/main"/>
              </a:ext>
            </a:extLst>
          </a:blip>
          <a:srcRect/>
          <a:stretch>
            <a:fillRect/>
          </a:stretch>
        </p:blipFill>
        <p:spPr bwMode="auto">
          <a:xfrm>
            <a:off x="6321019" y="3092950"/>
            <a:ext cx="343227" cy="3432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16" name="TextBox 215"/>
          <p:cNvSpPr txBox="1"/>
          <p:nvPr/>
        </p:nvSpPr>
        <p:spPr>
          <a:xfrm>
            <a:off x="8036289" y="870406"/>
            <a:ext cx="1273668" cy="492443"/>
          </a:xfrm>
          <a:prstGeom prst="rect">
            <a:avLst/>
          </a:prstGeom>
          <a:noFill/>
        </p:spPr>
        <p:txBody>
          <a:bodyPr wrap="square" rtlCol="0">
            <a:spAutoFit/>
          </a:bodyPr>
          <a:lstStyle/>
          <a:p>
            <a:r>
              <a:rPr lang="en-GB" sz="650" b="1" dirty="0" err="1">
                <a:solidFill>
                  <a:schemeClr val="bg1"/>
                </a:solidFill>
              </a:rPr>
              <a:t>Préstese</a:t>
            </a:r>
            <a:r>
              <a:rPr lang="en-GB" sz="650" b="1" dirty="0">
                <a:solidFill>
                  <a:schemeClr val="bg1"/>
                </a:solidFill>
              </a:rPr>
              <a:t> </a:t>
            </a:r>
            <a:r>
              <a:rPr lang="en-GB" sz="650" b="1" dirty="0" err="1">
                <a:solidFill>
                  <a:schemeClr val="bg1"/>
                </a:solidFill>
              </a:rPr>
              <a:t>atención</a:t>
            </a:r>
            <a:r>
              <a:rPr lang="en-GB" sz="650" b="1" dirty="0">
                <a:solidFill>
                  <a:schemeClr val="bg1"/>
                </a:solidFill>
              </a:rPr>
              <a:t> a </a:t>
            </a:r>
            <a:r>
              <a:rPr lang="en-GB" sz="650" b="1" dirty="0" err="1">
                <a:solidFill>
                  <a:schemeClr val="bg1"/>
                </a:solidFill>
              </a:rPr>
              <a:t>las</a:t>
            </a:r>
            <a:r>
              <a:rPr lang="en-GB" sz="650" b="1" dirty="0">
                <a:solidFill>
                  <a:schemeClr val="bg1"/>
                </a:solidFill>
              </a:rPr>
              <a:t> </a:t>
            </a:r>
            <a:r>
              <a:rPr lang="en-GB" sz="650" b="1" dirty="0" err="1">
                <a:solidFill>
                  <a:schemeClr val="bg1"/>
                </a:solidFill>
              </a:rPr>
              <a:t>muestras</a:t>
            </a:r>
            <a:r>
              <a:rPr lang="en-GB" sz="650" b="1" dirty="0">
                <a:solidFill>
                  <a:schemeClr val="bg1"/>
                </a:solidFill>
              </a:rPr>
              <a:t> de </a:t>
            </a:r>
            <a:r>
              <a:rPr lang="en-GB" sz="650" b="1" dirty="0" err="1">
                <a:solidFill>
                  <a:schemeClr val="bg1"/>
                </a:solidFill>
              </a:rPr>
              <a:t>menor</a:t>
            </a:r>
            <a:r>
              <a:rPr lang="en-GB" sz="650" b="1" dirty="0">
                <a:solidFill>
                  <a:schemeClr val="bg1"/>
                </a:solidFill>
              </a:rPr>
              <a:t> </a:t>
            </a:r>
            <a:r>
              <a:rPr lang="en-GB" sz="650" b="1" dirty="0" err="1">
                <a:solidFill>
                  <a:schemeClr val="bg1"/>
                </a:solidFill>
              </a:rPr>
              <a:t>tamaño</a:t>
            </a:r>
            <a:r>
              <a:rPr lang="en-GB" sz="650" b="1" dirty="0">
                <a:solidFill>
                  <a:schemeClr val="bg1"/>
                </a:solidFill>
              </a:rPr>
              <a:t>, </a:t>
            </a:r>
            <a:r>
              <a:rPr lang="en-GB" sz="650" b="1" dirty="0" err="1">
                <a:solidFill>
                  <a:schemeClr val="bg1"/>
                </a:solidFill>
              </a:rPr>
              <a:t>inferiores</a:t>
            </a:r>
            <a:r>
              <a:rPr lang="en-GB" sz="650" b="1" dirty="0">
                <a:solidFill>
                  <a:schemeClr val="bg1"/>
                </a:solidFill>
              </a:rPr>
              <a:t> a N = 200.</a:t>
            </a:r>
            <a:endParaRPr lang="es-ES" sz="650" dirty="0">
              <a:solidFill>
                <a:schemeClr val="bg1"/>
              </a:solidFill>
            </a:endParaRPr>
          </a:p>
        </p:txBody>
      </p:sp>
      <p:grpSp>
        <p:nvGrpSpPr>
          <p:cNvPr id="234" name="Group 233"/>
          <p:cNvGrpSpPr/>
          <p:nvPr/>
        </p:nvGrpSpPr>
        <p:grpSpPr>
          <a:xfrm>
            <a:off x="7618886" y="799099"/>
            <a:ext cx="442479" cy="445887"/>
            <a:chOff x="676119" y="1816521"/>
            <a:chExt cx="833517" cy="833517"/>
          </a:xfrm>
        </p:grpSpPr>
        <p:grpSp>
          <p:nvGrpSpPr>
            <p:cNvPr id="235" name="Group 48"/>
            <p:cNvGrpSpPr>
              <a:grpSpLocks noChangeAspect="1"/>
            </p:cNvGrpSpPr>
            <p:nvPr/>
          </p:nvGrpSpPr>
          <p:grpSpPr>
            <a:xfrm>
              <a:off x="713622" y="1854864"/>
              <a:ext cx="756000" cy="756000"/>
              <a:chOff x="3639697" y="2022734"/>
              <a:chExt cx="1347333" cy="1347333"/>
            </a:xfrm>
          </p:grpSpPr>
          <p:sp>
            <p:nvSpPr>
              <p:cNvPr id="241" name="Oval 240"/>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44" name="Oval 243"/>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245" name="Oval 244"/>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239" name="Oval 238"/>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grpSp>
        <p:nvGrpSpPr>
          <p:cNvPr id="246" name="Group 245"/>
          <p:cNvGrpSpPr/>
          <p:nvPr/>
        </p:nvGrpSpPr>
        <p:grpSpPr>
          <a:xfrm>
            <a:off x="8318526" y="93663"/>
            <a:ext cx="551366" cy="630000"/>
            <a:chOff x="8318526" y="93663"/>
            <a:chExt cx="551366" cy="630000"/>
          </a:xfrm>
        </p:grpSpPr>
        <p:sp>
          <p:nvSpPr>
            <p:cNvPr id="247"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28"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248" name="Rectangle 247"/>
            <p:cNvSpPr/>
            <p:nvPr/>
          </p:nvSpPr>
          <p:spPr>
            <a:xfrm>
              <a:off x="8407299" y="263685"/>
              <a:ext cx="373820" cy="307777"/>
            </a:xfrm>
            <a:prstGeom prst="rect">
              <a:avLst/>
            </a:prstGeom>
          </p:spPr>
          <p:txBody>
            <a:bodyPr wrap="none">
              <a:spAutoFit/>
            </a:bodyPr>
            <a:lstStyle/>
            <a:p>
              <a:r>
                <a:rPr lang="en-GB" sz="1400" cap="all" dirty="0" smtClean="0">
                  <a:solidFill>
                    <a:prstClr val="white"/>
                  </a:solidFill>
                  <a:latin typeface="Impact"/>
                  <a:ea typeface="+mj-ea"/>
                  <a:cs typeface="+mj-cs"/>
                </a:rPr>
                <a:t>an</a:t>
              </a:r>
              <a:endParaRPr lang="en-GB" sz="2000" dirty="0"/>
            </a:p>
          </p:txBody>
        </p:sp>
      </p:grpSp>
      <p:grpSp>
        <p:nvGrpSpPr>
          <p:cNvPr id="250" name="Group 4"/>
          <p:cNvGrpSpPr>
            <a:grpSpLocks noChangeAspect="1"/>
          </p:cNvGrpSpPr>
          <p:nvPr/>
        </p:nvGrpSpPr>
        <p:grpSpPr bwMode="auto">
          <a:xfrm>
            <a:off x="3349573" y="1086545"/>
            <a:ext cx="161850" cy="162000"/>
            <a:chOff x="1804" y="543"/>
            <a:chExt cx="2152" cy="2154"/>
          </a:xfrm>
        </p:grpSpPr>
        <p:sp>
          <p:nvSpPr>
            <p:cNvPr id="252"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3"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4"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5"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57" name="Group 4"/>
          <p:cNvGrpSpPr>
            <a:grpSpLocks noChangeAspect="1"/>
          </p:cNvGrpSpPr>
          <p:nvPr/>
        </p:nvGrpSpPr>
        <p:grpSpPr bwMode="auto">
          <a:xfrm>
            <a:off x="4784554" y="1086545"/>
            <a:ext cx="161850" cy="162000"/>
            <a:chOff x="1804" y="543"/>
            <a:chExt cx="2152" cy="2154"/>
          </a:xfrm>
        </p:grpSpPr>
        <p:sp>
          <p:nvSpPr>
            <p:cNvPr id="258"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9"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0"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1"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2"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63" name="Group 4"/>
          <p:cNvGrpSpPr>
            <a:grpSpLocks noChangeAspect="1"/>
          </p:cNvGrpSpPr>
          <p:nvPr/>
        </p:nvGrpSpPr>
        <p:grpSpPr bwMode="auto">
          <a:xfrm>
            <a:off x="6244194" y="1086545"/>
            <a:ext cx="161850" cy="162000"/>
            <a:chOff x="1804" y="543"/>
            <a:chExt cx="2152" cy="2154"/>
          </a:xfrm>
        </p:grpSpPr>
        <p:sp>
          <p:nvSpPr>
            <p:cNvPr id="264"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6"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7"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8"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69" name="Group 4"/>
          <p:cNvGrpSpPr>
            <a:grpSpLocks noChangeAspect="1"/>
          </p:cNvGrpSpPr>
          <p:nvPr/>
        </p:nvGrpSpPr>
        <p:grpSpPr bwMode="auto">
          <a:xfrm>
            <a:off x="1178908" y="2339000"/>
            <a:ext cx="161850" cy="162000"/>
            <a:chOff x="1804" y="543"/>
            <a:chExt cx="2152" cy="2154"/>
          </a:xfrm>
        </p:grpSpPr>
        <p:sp>
          <p:nvSpPr>
            <p:cNvPr id="270"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2"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3"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4"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75" name="Group 4"/>
          <p:cNvGrpSpPr>
            <a:grpSpLocks noChangeAspect="1"/>
          </p:cNvGrpSpPr>
          <p:nvPr/>
        </p:nvGrpSpPr>
        <p:grpSpPr bwMode="auto">
          <a:xfrm>
            <a:off x="4081879" y="2339000"/>
            <a:ext cx="161850" cy="162000"/>
            <a:chOff x="1804" y="543"/>
            <a:chExt cx="2152" cy="2154"/>
          </a:xfrm>
        </p:grpSpPr>
        <p:sp>
          <p:nvSpPr>
            <p:cNvPr id="276"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7"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8"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9"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0"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81" name="Group 4"/>
          <p:cNvGrpSpPr>
            <a:grpSpLocks noChangeAspect="1"/>
          </p:cNvGrpSpPr>
          <p:nvPr/>
        </p:nvGrpSpPr>
        <p:grpSpPr bwMode="auto">
          <a:xfrm>
            <a:off x="5511838" y="2339000"/>
            <a:ext cx="161850" cy="162000"/>
            <a:chOff x="1804" y="543"/>
            <a:chExt cx="2152" cy="2154"/>
          </a:xfrm>
        </p:grpSpPr>
        <p:sp>
          <p:nvSpPr>
            <p:cNvPr id="282"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3"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4"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5"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6"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87" name="Group 4"/>
          <p:cNvGrpSpPr>
            <a:grpSpLocks noChangeAspect="1"/>
          </p:cNvGrpSpPr>
          <p:nvPr/>
        </p:nvGrpSpPr>
        <p:grpSpPr bwMode="auto">
          <a:xfrm>
            <a:off x="1910048" y="3592327"/>
            <a:ext cx="161850" cy="162000"/>
            <a:chOff x="1804" y="543"/>
            <a:chExt cx="2152" cy="2154"/>
          </a:xfrm>
        </p:grpSpPr>
        <p:sp>
          <p:nvSpPr>
            <p:cNvPr id="288"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9"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0"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1"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2"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93" name="Group 4"/>
          <p:cNvGrpSpPr>
            <a:grpSpLocks noChangeAspect="1"/>
          </p:cNvGrpSpPr>
          <p:nvPr/>
        </p:nvGrpSpPr>
        <p:grpSpPr bwMode="auto">
          <a:xfrm>
            <a:off x="3359958" y="3592327"/>
            <a:ext cx="161850" cy="162000"/>
            <a:chOff x="1804" y="543"/>
            <a:chExt cx="2152" cy="2154"/>
          </a:xfrm>
        </p:grpSpPr>
        <p:sp>
          <p:nvSpPr>
            <p:cNvPr id="294"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5"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6"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7"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8"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99" name="Group 4"/>
          <p:cNvGrpSpPr>
            <a:grpSpLocks noChangeAspect="1"/>
          </p:cNvGrpSpPr>
          <p:nvPr/>
        </p:nvGrpSpPr>
        <p:grpSpPr bwMode="auto">
          <a:xfrm>
            <a:off x="4796044" y="3592327"/>
            <a:ext cx="161850" cy="162000"/>
            <a:chOff x="1804" y="543"/>
            <a:chExt cx="2152" cy="2154"/>
          </a:xfrm>
        </p:grpSpPr>
        <p:sp>
          <p:nvSpPr>
            <p:cNvPr id="300" name="AutoShape 3"/>
            <p:cNvSpPr>
              <a:spLocks noChangeAspect="1" noChangeArrowheads="1" noTextEdit="1"/>
            </p:cNvSpPr>
            <p:nvPr/>
          </p:nvSpPr>
          <p:spPr bwMode="auto">
            <a:xfrm>
              <a:off x="1806" y="543"/>
              <a:ext cx="2148" cy="2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1"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2" name="Freeform 6"/>
            <p:cNvSpPr>
              <a:spLocks noEditPoints="1"/>
            </p:cNvSpPr>
            <p:nvPr/>
          </p:nvSpPr>
          <p:spPr bwMode="auto">
            <a:xfrm>
              <a:off x="2411" y="740"/>
              <a:ext cx="822" cy="1789"/>
            </a:xfrm>
            <a:custGeom>
              <a:avLst/>
              <a:gdLst>
                <a:gd name="T0" fmla="*/ 147 w 347"/>
                <a:gd name="T1" fmla="*/ 356 h 755"/>
                <a:gd name="T2" fmla="*/ 151 w 347"/>
                <a:gd name="T3" fmla="*/ 358 h 755"/>
                <a:gd name="T4" fmla="*/ 148 w 347"/>
                <a:gd name="T5" fmla="*/ 367 h 755"/>
                <a:gd name="T6" fmla="*/ 100 w 347"/>
                <a:gd name="T7" fmla="*/ 536 h 755"/>
                <a:gd name="T8" fmla="*/ 74 w 347"/>
                <a:gd name="T9" fmla="*/ 666 h 755"/>
                <a:gd name="T10" fmla="*/ 158 w 347"/>
                <a:gd name="T11" fmla="*/ 737 h 755"/>
                <a:gd name="T12" fmla="*/ 206 w 347"/>
                <a:gd name="T13" fmla="*/ 712 h 755"/>
                <a:gd name="T14" fmla="*/ 314 w 347"/>
                <a:gd name="T15" fmla="*/ 619 h 755"/>
                <a:gd name="T16" fmla="*/ 347 w 347"/>
                <a:gd name="T17" fmla="*/ 589 h 755"/>
                <a:gd name="T18" fmla="*/ 299 w 347"/>
                <a:gd name="T19" fmla="*/ 543 h 755"/>
                <a:gd name="T20" fmla="*/ 191 w 347"/>
                <a:gd name="T21" fmla="*/ 641 h 755"/>
                <a:gd name="T22" fmla="*/ 198 w 347"/>
                <a:gd name="T23" fmla="*/ 606 h 755"/>
                <a:gd name="T24" fmla="*/ 269 w 347"/>
                <a:gd name="T25" fmla="*/ 348 h 755"/>
                <a:gd name="T26" fmla="*/ 277 w 347"/>
                <a:gd name="T27" fmla="*/ 316 h 755"/>
                <a:gd name="T28" fmla="*/ 212 w 347"/>
                <a:gd name="T29" fmla="*/ 249 h 755"/>
                <a:gd name="T30" fmla="*/ 119 w 347"/>
                <a:gd name="T31" fmla="*/ 291 h 755"/>
                <a:gd name="T32" fmla="*/ 0 w 347"/>
                <a:gd name="T33" fmla="*/ 402 h 755"/>
                <a:gd name="T34" fmla="*/ 51 w 347"/>
                <a:gd name="T35" fmla="*/ 442 h 755"/>
                <a:gd name="T36" fmla="*/ 147 w 347"/>
                <a:gd name="T37" fmla="*/ 356 h 755"/>
                <a:gd name="T38" fmla="*/ 136 w 347"/>
                <a:gd name="T39" fmla="*/ 94 h 755"/>
                <a:gd name="T40" fmla="*/ 205 w 347"/>
                <a:gd name="T41" fmla="*/ 168 h 755"/>
                <a:gd name="T42" fmla="*/ 293 w 347"/>
                <a:gd name="T43" fmla="*/ 74 h 755"/>
                <a:gd name="T44" fmla="*/ 223 w 347"/>
                <a:gd name="T45" fmla="*/ 0 h 755"/>
                <a:gd name="T46" fmla="*/ 136 w 347"/>
                <a:gd name="T47" fmla="*/ 9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755">
                  <a:moveTo>
                    <a:pt x="147" y="356"/>
                  </a:moveTo>
                  <a:cubicBezTo>
                    <a:pt x="148" y="356"/>
                    <a:pt x="149" y="357"/>
                    <a:pt x="151" y="358"/>
                  </a:cubicBezTo>
                  <a:cubicBezTo>
                    <a:pt x="150" y="361"/>
                    <a:pt x="149" y="364"/>
                    <a:pt x="148" y="367"/>
                  </a:cubicBezTo>
                  <a:cubicBezTo>
                    <a:pt x="132" y="423"/>
                    <a:pt x="115" y="479"/>
                    <a:pt x="100" y="536"/>
                  </a:cubicBezTo>
                  <a:cubicBezTo>
                    <a:pt x="89" y="579"/>
                    <a:pt x="81" y="622"/>
                    <a:pt x="74" y="666"/>
                  </a:cubicBezTo>
                  <a:cubicBezTo>
                    <a:pt x="65" y="721"/>
                    <a:pt x="105" y="755"/>
                    <a:pt x="158" y="737"/>
                  </a:cubicBezTo>
                  <a:cubicBezTo>
                    <a:pt x="175" y="731"/>
                    <a:pt x="192" y="723"/>
                    <a:pt x="206" y="712"/>
                  </a:cubicBezTo>
                  <a:cubicBezTo>
                    <a:pt x="243" y="683"/>
                    <a:pt x="278" y="651"/>
                    <a:pt x="314" y="619"/>
                  </a:cubicBezTo>
                  <a:cubicBezTo>
                    <a:pt x="325" y="610"/>
                    <a:pt x="336" y="599"/>
                    <a:pt x="347" y="589"/>
                  </a:cubicBezTo>
                  <a:cubicBezTo>
                    <a:pt x="330" y="572"/>
                    <a:pt x="315" y="558"/>
                    <a:pt x="299" y="543"/>
                  </a:cubicBezTo>
                  <a:cubicBezTo>
                    <a:pt x="263" y="576"/>
                    <a:pt x="229" y="607"/>
                    <a:pt x="191" y="641"/>
                  </a:cubicBezTo>
                  <a:cubicBezTo>
                    <a:pt x="194" y="626"/>
                    <a:pt x="195" y="616"/>
                    <a:pt x="198" y="606"/>
                  </a:cubicBezTo>
                  <a:cubicBezTo>
                    <a:pt x="221" y="520"/>
                    <a:pt x="245" y="434"/>
                    <a:pt x="269" y="348"/>
                  </a:cubicBezTo>
                  <a:cubicBezTo>
                    <a:pt x="272" y="337"/>
                    <a:pt x="275" y="327"/>
                    <a:pt x="277" y="316"/>
                  </a:cubicBezTo>
                  <a:cubicBezTo>
                    <a:pt x="288" y="269"/>
                    <a:pt x="261" y="240"/>
                    <a:pt x="212" y="249"/>
                  </a:cubicBezTo>
                  <a:cubicBezTo>
                    <a:pt x="178" y="255"/>
                    <a:pt x="147" y="270"/>
                    <a:pt x="119" y="291"/>
                  </a:cubicBezTo>
                  <a:cubicBezTo>
                    <a:pt x="76" y="324"/>
                    <a:pt x="36" y="360"/>
                    <a:pt x="0" y="402"/>
                  </a:cubicBezTo>
                  <a:cubicBezTo>
                    <a:pt x="18" y="416"/>
                    <a:pt x="35" y="429"/>
                    <a:pt x="51" y="442"/>
                  </a:cubicBezTo>
                  <a:cubicBezTo>
                    <a:pt x="84" y="412"/>
                    <a:pt x="115" y="384"/>
                    <a:pt x="147" y="356"/>
                  </a:cubicBezTo>
                  <a:close/>
                  <a:moveTo>
                    <a:pt x="136" y="94"/>
                  </a:moveTo>
                  <a:cubicBezTo>
                    <a:pt x="136" y="138"/>
                    <a:pt x="164" y="168"/>
                    <a:pt x="205" y="168"/>
                  </a:cubicBezTo>
                  <a:cubicBezTo>
                    <a:pt x="252" y="168"/>
                    <a:pt x="293" y="125"/>
                    <a:pt x="293" y="74"/>
                  </a:cubicBezTo>
                  <a:cubicBezTo>
                    <a:pt x="293" y="32"/>
                    <a:pt x="263" y="0"/>
                    <a:pt x="223" y="0"/>
                  </a:cubicBezTo>
                  <a:cubicBezTo>
                    <a:pt x="175" y="0"/>
                    <a:pt x="136" y="43"/>
                    <a:pt x="136"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3" name="Freeform 7"/>
            <p:cNvSpPr>
              <a:spLocks/>
            </p:cNvSpPr>
            <p:nvPr/>
          </p:nvSpPr>
          <p:spPr bwMode="auto">
            <a:xfrm>
              <a:off x="2411" y="1308"/>
              <a:ext cx="822" cy="1221"/>
            </a:xfrm>
            <a:custGeom>
              <a:avLst/>
              <a:gdLst>
                <a:gd name="T0" fmla="*/ 147 w 347"/>
                <a:gd name="T1" fmla="*/ 116 h 515"/>
                <a:gd name="T2" fmla="*/ 51 w 347"/>
                <a:gd name="T3" fmla="*/ 202 h 515"/>
                <a:gd name="T4" fmla="*/ 0 w 347"/>
                <a:gd name="T5" fmla="*/ 162 h 515"/>
                <a:gd name="T6" fmla="*/ 119 w 347"/>
                <a:gd name="T7" fmla="*/ 51 h 515"/>
                <a:gd name="T8" fmla="*/ 212 w 347"/>
                <a:gd name="T9" fmla="*/ 9 h 515"/>
                <a:gd name="T10" fmla="*/ 277 w 347"/>
                <a:gd name="T11" fmla="*/ 76 h 515"/>
                <a:gd name="T12" fmla="*/ 269 w 347"/>
                <a:gd name="T13" fmla="*/ 108 h 515"/>
                <a:gd name="T14" fmla="*/ 198 w 347"/>
                <a:gd name="T15" fmla="*/ 366 h 515"/>
                <a:gd name="T16" fmla="*/ 191 w 347"/>
                <a:gd name="T17" fmla="*/ 401 h 515"/>
                <a:gd name="T18" fmla="*/ 299 w 347"/>
                <a:gd name="T19" fmla="*/ 303 h 515"/>
                <a:gd name="T20" fmla="*/ 347 w 347"/>
                <a:gd name="T21" fmla="*/ 349 h 515"/>
                <a:gd name="T22" fmla="*/ 314 w 347"/>
                <a:gd name="T23" fmla="*/ 379 h 515"/>
                <a:gd name="T24" fmla="*/ 206 w 347"/>
                <a:gd name="T25" fmla="*/ 472 h 515"/>
                <a:gd name="T26" fmla="*/ 158 w 347"/>
                <a:gd name="T27" fmla="*/ 497 h 515"/>
                <a:gd name="T28" fmla="*/ 74 w 347"/>
                <a:gd name="T29" fmla="*/ 426 h 515"/>
                <a:gd name="T30" fmla="*/ 100 w 347"/>
                <a:gd name="T31" fmla="*/ 296 h 515"/>
                <a:gd name="T32" fmla="*/ 148 w 347"/>
                <a:gd name="T33" fmla="*/ 127 h 515"/>
                <a:gd name="T34" fmla="*/ 151 w 347"/>
                <a:gd name="T35" fmla="*/ 118 h 515"/>
                <a:gd name="T36" fmla="*/ 147 w 347"/>
                <a:gd name="T37" fmla="*/ 11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515">
                  <a:moveTo>
                    <a:pt x="147" y="116"/>
                  </a:moveTo>
                  <a:cubicBezTo>
                    <a:pt x="115" y="144"/>
                    <a:pt x="84" y="172"/>
                    <a:pt x="51" y="202"/>
                  </a:cubicBezTo>
                  <a:cubicBezTo>
                    <a:pt x="35" y="189"/>
                    <a:pt x="18" y="176"/>
                    <a:pt x="0" y="162"/>
                  </a:cubicBezTo>
                  <a:cubicBezTo>
                    <a:pt x="36" y="120"/>
                    <a:pt x="76" y="84"/>
                    <a:pt x="119" y="51"/>
                  </a:cubicBezTo>
                  <a:cubicBezTo>
                    <a:pt x="147" y="30"/>
                    <a:pt x="178" y="15"/>
                    <a:pt x="212" y="9"/>
                  </a:cubicBezTo>
                  <a:cubicBezTo>
                    <a:pt x="261" y="0"/>
                    <a:pt x="288" y="29"/>
                    <a:pt x="277" y="76"/>
                  </a:cubicBezTo>
                  <a:cubicBezTo>
                    <a:pt x="275" y="87"/>
                    <a:pt x="272" y="97"/>
                    <a:pt x="269" y="108"/>
                  </a:cubicBezTo>
                  <a:cubicBezTo>
                    <a:pt x="245" y="194"/>
                    <a:pt x="221" y="280"/>
                    <a:pt x="198" y="366"/>
                  </a:cubicBezTo>
                  <a:cubicBezTo>
                    <a:pt x="195" y="376"/>
                    <a:pt x="194" y="386"/>
                    <a:pt x="191" y="401"/>
                  </a:cubicBezTo>
                  <a:cubicBezTo>
                    <a:pt x="229" y="367"/>
                    <a:pt x="263" y="336"/>
                    <a:pt x="299" y="303"/>
                  </a:cubicBezTo>
                  <a:cubicBezTo>
                    <a:pt x="315" y="318"/>
                    <a:pt x="330" y="332"/>
                    <a:pt x="347" y="349"/>
                  </a:cubicBezTo>
                  <a:cubicBezTo>
                    <a:pt x="336" y="359"/>
                    <a:pt x="325" y="370"/>
                    <a:pt x="314" y="379"/>
                  </a:cubicBezTo>
                  <a:cubicBezTo>
                    <a:pt x="278" y="411"/>
                    <a:pt x="243" y="443"/>
                    <a:pt x="206" y="472"/>
                  </a:cubicBezTo>
                  <a:cubicBezTo>
                    <a:pt x="192" y="483"/>
                    <a:pt x="175" y="491"/>
                    <a:pt x="158" y="497"/>
                  </a:cubicBezTo>
                  <a:cubicBezTo>
                    <a:pt x="105" y="515"/>
                    <a:pt x="65" y="481"/>
                    <a:pt x="74" y="426"/>
                  </a:cubicBezTo>
                  <a:cubicBezTo>
                    <a:pt x="81" y="382"/>
                    <a:pt x="89" y="339"/>
                    <a:pt x="100" y="296"/>
                  </a:cubicBezTo>
                  <a:cubicBezTo>
                    <a:pt x="115" y="239"/>
                    <a:pt x="132" y="183"/>
                    <a:pt x="148" y="127"/>
                  </a:cubicBezTo>
                  <a:cubicBezTo>
                    <a:pt x="149" y="124"/>
                    <a:pt x="150" y="121"/>
                    <a:pt x="151" y="118"/>
                  </a:cubicBezTo>
                  <a:cubicBezTo>
                    <a:pt x="149" y="117"/>
                    <a:pt x="148" y="116"/>
                    <a:pt x="147"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4" name="Freeform 8"/>
            <p:cNvSpPr>
              <a:spLocks/>
            </p:cNvSpPr>
            <p:nvPr/>
          </p:nvSpPr>
          <p:spPr bwMode="auto">
            <a:xfrm>
              <a:off x="2733" y="740"/>
              <a:ext cx="372" cy="398"/>
            </a:xfrm>
            <a:custGeom>
              <a:avLst/>
              <a:gdLst>
                <a:gd name="T0" fmla="*/ 0 w 157"/>
                <a:gd name="T1" fmla="*/ 94 h 168"/>
                <a:gd name="T2" fmla="*/ 87 w 157"/>
                <a:gd name="T3" fmla="*/ 0 h 168"/>
                <a:gd name="T4" fmla="*/ 157 w 157"/>
                <a:gd name="T5" fmla="*/ 74 h 168"/>
                <a:gd name="T6" fmla="*/ 69 w 157"/>
                <a:gd name="T7" fmla="*/ 168 h 168"/>
                <a:gd name="T8" fmla="*/ 0 w 157"/>
                <a:gd name="T9" fmla="*/ 94 h 168"/>
              </a:gdLst>
              <a:ahLst/>
              <a:cxnLst>
                <a:cxn ang="0">
                  <a:pos x="T0" y="T1"/>
                </a:cxn>
                <a:cxn ang="0">
                  <a:pos x="T2" y="T3"/>
                </a:cxn>
                <a:cxn ang="0">
                  <a:pos x="T4" y="T5"/>
                </a:cxn>
                <a:cxn ang="0">
                  <a:pos x="T6" y="T7"/>
                </a:cxn>
                <a:cxn ang="0">
                  <a:pos x="T8" y="T9"/>
                </a:cxn>
              </a:cxnLst>
              <a:rect l="0" t="0" r="r" b="b"/>
              <a:pathLst>
                <a:path w="157" h="168">
                  <a:moveTo>
                    <a:pt x="0" y="94"/>
                  </a:moveTo>
                  <a:cubicBezTo>
                    <a:pt x="0" y="43"/>
                    <a:pt x="39" y="0"/>
                    <a:pt x="87" y="0"/>
                  </a:cubicBezTo>
                  <a:cubicBezTo>
                    <a:pt x="127" y="0"/>
                    <a:pt x="157" y="32"/>
                    <a:pt x="157" y="74"/>
                  </a:cubicBezTo>
                  <a:cubicBezTo>
                    <a:pt x="157" y="125"/>
                    <a:pt x="116" y="168"/>
                    <a:pt x="69" y="168"/>
                  </a:cubicBezTo>
                  <a:cubicBezTo>
                    <a:pt x="28" y="168"/>
                    <a:pt x="0" y="138"/>
                    <a:pt x="0" y="9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14" name="Freeform 5">
            <a:hlinkClick r:id="rId29" action="ppaction://hlinksldjump"/>
          </p:cNvPr>
          <p:cNvSpPr>
            <a:spLocks/>
          </p:cNvSpPr>
          <p:nvPr/>
        </p:nvSpPr>
        <p:spPr bwMode="auto">
          <a:xfrm>
            <a:off x="4769637"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15" name="Freeform 5">
            <a:hlinkClick r:id="rId30" action="ppaction://hlinksldjump"/>
          </p:cNvPr>
          <p:cNvSpPr>
            <a:spLocks/>
          </p:cNvSpPr>
          <p:nvPr/>
        </p:nvSpPr>
        <p:spPr bwMode="auto">
          <a:xfrm>
            <a:off x="6209039"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17" name="Freeform 5">
            <a:hlinkClick r:id="rId31" action="ppaction://hlinksldjump"/>
          </p:cNvPr>
          <p:cNvSpPr>
            <a:spLocks/>
          </p:cNvSpPr>
          <p:nvPr/>
        </p:nvSpPr>
        <p:spPr bwMode="auto">
          <a:xfrm>
            <a:off x="4043947"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18" name="Freeform 5">
            <a:hlinkClick r:id="rId32" action="ppaction://hlinksldjump"/>
          </p:cNvPr>
          <p:cNvSpPr>
            <a:spLocks/>
          </p:cNvSpPr>
          <p:nvPr/>
        </p:nvSpPr>
        <p:spPr bwMode="auto">
          <a:xfrm>
            <a:off x="54945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36" name="Freeform 5">
            <a:hlinkClick r:id="rId33" action="ppaction://hlinksldjump"/>
          </p:cNvPr>
          <p:cNvSpPr>
            <a:spLocks/>
          </p:cNvSpPr>
          <p:nvPr/>
        </p:nvSpPr>
        <p:spPr bwMode="auto">
          <a:xfrm>
            <a:off x="1896075" y="2839116"/>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37" name="Freeform 5">
            <a:hlinkClick r:id="rId34" action="ppaction://hlinksldjump"/>
          </p:cNvPr>
          <p:cNvSpPr>
            <a:spLocks/>
          </p:cNvSpPr>
          <p:nvPr/>
        </p:nvSpPr>
        <p:spPr bwMode="auto">
          <a:xfrm>
            <a:off x="3335132"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38" name="Freeform 5">
            <a:hlinkClick r:id="rId35" action="ppaction://hlinksldjump"/>
          </p:cNvPr>
          <p:cNvSpPr>
            <a:spLocks/>
          </p:cNvSpPr>
          <p:nvPr/>
        </p:nvSpPr>
        <p:spPr bwMode="auto">
          <a:xfrm>
            <a:off x="4785690" y="2829194"/>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sp>
        <p:nvSpPr>
          <p:cNvPr id="240" name="Freeform 5">
            <a:hlinkClick r:id="rId36" action="ppaction://hlinksldjump"/>
          </p:cNvPr>
          <p:cNvSpPr>
            <a:spLocks/>
          </p:cNvSpPr>
          <p:nvPr/>
        </p:nvSpPr>
        <p:spPr bwMode="auto">
          <a:xfrm>
            <a:off x="3332325" y="331909"/>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142" name="Group 141"/>
          <p:cNvGrpSpPr/>
          <p:nvPr/>
        </p:nvGrpSpPr>
        <p:grpSpPr>
          <a:xfrm>
            <a:off x="7660999" y="2979691"/>
            <a:ext cx="1667186" cy="570745"/>
            <a:chOff x="1157524" y="1790915"/>
            <a:chExt cx="1667186" cy="570745"/>
          </a:xfrm>
        </p:grpSpPr>
        <p:grpSp>
          <p:nvGrpSpPr>
            <p:cNvPr id="143" name="Group 142"/>
            <p:cNvGrpSpPr/>
            <p:nvPr/>
          </p:nvGrpSpPr>
          <p:grpSpPr>
            <a:xfrm>
              <a:off x="1157524" y="1790915"/>
              <a:ext cx="566383" cy="570745"/>
              <a:chOff x="676119" y="1816521"/>
              <a:chExt cx="833517" cy="833517"/>
            </a:xfrm>
          </p:grpSpPr>
          <p:grpSp>
            <p:nvGrpSpPr>
              <p:cNvPr id="145" name="Group 48"/>
              <p:cNvGrpSpPr>
                <a:grpSpLocks noChangeAspect="1"/>
              </p:cNvGrpSpPr>
              <p:nvPr/>
            </p:nvGrpSpPr>
            <p:grpSpPr>
              <a:xfrm>
                <a:off x="713622" y="1854864"/>
                <a:ext cx="756000" cy="756000"/>
                <a:chOff x="3639697" y="2022734"/>
                <a:chExt cx="1347333" cy="1347333"/>
              </a:xfrm>
            </p:grpSpPr>
            <p:sp>
              <p:nvSpPr>
                <p:cNvPr id="147" name="Oval 14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8" name="Oval 14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149" name="Oval 14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146" name="Oval 145"/>
              <p:cNvSpPr>
                <a:spLocks noChangeAspect="1"/>
              </p:cNvSpPr>
              <p:nvPr/>
            </p:nvSpPr>
            <p:spPr>
              <a:xfrm rot="21124535">
                <a:off x="676119" y="1816521"/>
                <a:ext cx="833517" cy="833517"/>
              </a:xfrm>
              <a:prstGeom prst="ellipse">
                <a:avLst/>
              </a:prstGeom>
              <a:noFill/>
              <a:ln w="22225" cap="rnd">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sp>
          <p:nvSpPr>
            <p:cNvPr id="144" name="TextBox 143"/>
            <p:cNvSpPr txBox="1"/>
            <p:nvPr/>
          </p:nvSpPr>
          <p:spPr>
            <a:xfrm rot="1862503">
              <a:off x="1606189" y="1839397"/>
              <a:ext cx="1218521" cy="276999"/>
            </a:xfrm>
            <a:prstGeom prst="rect">
              <a:avLst/>
            </a:prstGeom>
            <a:noFill/>
          </p:spPr>
          <p:txBody>
            <a:bodyPr wrap="square" rtlCol="0">
              <a:spAutoFit/>
            </a:bodyPr>
            <a:lstStyle/>
            <a:p>
              <a:r>
                <a:rPr lang="en-GB" sz="1200" dirty="0" err="1">
                  <a:solidFill>
                    <a:schemeClr val="bg1"/>
                  </a:solidFill>
                  <a:latin typeface="+mj-lt"/>
                </a:rPr>
                <a:t>Yingli</a:t>
              </a:r>
              <a:endParaRPr lang="en-GB" sz="1200" dirty="0">
                <a:solidFill>
                  <a:schemeClr val="bg1"/>
                </a:solidFill>
                <a:latin typeface="+mj-lt"/>
              </a:endParaRPr>
            </a:p>
          </p:txBody>
        </p:sp>
      </p:grpSp>
      <p:pic>
        <p:nvPicPr>
          <p:cNvPr id="186" name="Picture 20"/>
          <p:cNvPicPr>
            <a:picLocks noChangeAspect="1" noChangeArrowheads="1"/>
          </p:cNvPicPr>
          <p:nvPr/>
        </p:nvPicPr>
        <p:blipFill rotWithShape="1">
          <a:blip r:embed="rId3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7784332" y="3163583"/>
            <a:ext cx="367730" cy="2010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6" name="Chevron 305">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307" name="Chevron 306">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308" name="Picture 2" descr="C:\Users\chelsea.horncastle\Desktop\VISA LOGO.png"/>
          <p:cNvPicPr>
            <a:picLocks noChangeAspect="1" noChangeArrowheads="1"/>
          </p:cNvPicPr>
          <p:nvPr/>
        </p:nvPicPr>
        <p:blipFill>
          <a:blip r:embed="rId38" cstate="screen">
            <a:extLst>
              <a:ext uri="{28A0092B-C50C-407E-A947-70E740481C1C}">
                <a14:useLocalDpi xmlns:a14="http://schemas.microsoft.com/office/drawing/2010/main"/>
              </a:ext>
            </a:extLst>
          </a:blip>
          <a:srcRect/>
          <a:stretch>
            <a:fillRect/>
          </a:stretch>
        </p:blipFill>
        <p:spPr bwMode="auto">
          <a:xfrm>
            <a:off x="1953410" y="3194301"/>
            <a:ext cx="431474" cy="141523"/>
          </a:xfrm>
          <a:prstGeom prst="rect">
            <a:avLst/>
          </a:prstGeom>
          <a:noFill/>
          <a:extLst>
            <a:ext uri="{909E8E84-426E-40dd-AFC4-6F175D3DCCD1}">
              <a14:hiddenFill xmlns:a14="http://schemas.microsoft.com/office/drawing/2010/main">
                <a:solidFill>
                  <a:srgbClr val="FFFFFF"/>
                </a:solidFill>
              </a14:hiddenFill>
            </a:ext>
          </a:extLst>
        </p:spPr>
      </p:pic>
      <p:sp>
        <p:nvSpPr>
          <p:cNvPr id="305" name="Freeform 5">
            <a:hlinkClick r:id="rId39" action="ppaction://hlinksldjump"/>
          </p:cNvPr>
          <p:cNvSpPr>
            <a:spLocks/>
          </p:cNvSpPr>
          <p:nvPr/>
        </p:nvSpPr>
        <p:spPr bwMode="auto">
          <a:xfrm>
            <a:off x="1141905" y="1584793"/>
            <a:ext cx="1332421" cy="1543978"/>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1176"/>
            </a:srgbClr>
          </a:solidFill>
          <a:ln w="19050">
            <a:noFill/>
          </a:ln>
        </p:spPr>
        <p:txBody>
          <a:bodyPr vert="horz" wrap="square" lIns="91440" tIns="45720" rIns="91440" bIns="45720" numCol="1" anchor="t" anchorCtr="0" compatLnSpc="1">
            <a:prstTxWarp prst="textNoShape">
              <a:avLst/>
            </a:prstTxWarp>
          </a:bodyPr>
          <a:lstStyle/>
          <a:p>
            <a:endParaRPr lang="en-GB"/>
          </a:p>
        </p:txBody>
      </p:sp>
      <p:grpSp>
        <p:nvGrpSpPr>
          <p:cNvPr id="309" name="Group 308"/>
          <p:cNvGrpSpPr/>
          <p:nvPr/>
        </p:nvGrpSpPr>
        <p:grpSpPr>
          <a:xfrm>
            <a:off x="869635" y="4734632"/>
            <a:ext cx="8274365" cy="424215"/>
            <a:chOff x="869635" y="4734632"/>
            <a:chExt cx="8274365" cy="424215"/>
          </a:xfrm>
        </p:grpSpPr>
        <p:grpSp>
          <p:nvGrpSpPr>
            <p:cNvPr id="310" name="Group 309"/>
            <p:cNvGrpSpPr/>
            <p:nvPr/>
          </p:nvGrpSpPr>
          <p:grpSpPr>
            <a:xfrm>
              <a:off x="1637994" y="4734632"/>
              <a:ext cx="7506006" cy="417693"/>
              <a:chOff x="1637994" y="4734632"/>
              <a:chExt cx="7506006" cy="417693"/>
            </a:xfrm>
          </p:grpSpPr>
          <p:grpSp>
            <p:nvGrpSpPr>
              <p:cNvPr id="312" name="Group 311"/>
              <p:cNvGrpSpPr/>
              <p:nvPr/>
            </p:nvGrpSpPr>
            <p:grpSpPr>
              <a:xfrm>
                <a:off x="1637994" y="4835525"/>
                <a:ext cx="7506006" cy="316800"/>
                <a:chOff x="1914453" y="4835525"/>
                <a:chExt cx="8255647" cy="316800"/>
              </a:xfrm>
            </p:grpSpPr>
            <p:sp>
              <p:nvSpPr>
                <p:cNvPr id="314" name="Rectangle 313">
                  <a:hlinkClick r:id="rId4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315" name="Rectangle 314">
                  <a:hlinkClick r:id="rId4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316" name="Rectangle 315">
                  <a:hlinkClick r:id="rId4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317" name="Rectangle 316">
                  <a:hlinkClick r:id="rId4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318" name="Rectangle 317">
                  <a:hlinkClick r:id="rId4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319" name="Rectangle 318">
                  <a:hlinkClick r:id="rId45"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320" name="Rectangle 319">
                  <a:hlinkClick r:id="rId4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321" name="Rectangle 320">
                  <a:hlinkClick r:id="rId4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313" name="Isosceles Triangle 312"/>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311" name="Rectangle 310">
              <a:hlinkClick r:id="rId4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322" name="TextBox 321"/>
          <p:cNvSpPr txBox="1"/>
          <p:nvPr/>
        </p:nvSpPr>
        <p:spPr>
          <a:xfrm>
            <a:off x="72736" y="4560295"/>
            <a:ext cx="576602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N = 200 no hispanos y N = 100 hispanos).</a:t>
            </a:r>
            <a:endParaRPr lang="es" sz="700" dirty="0">
              <a:solidFill>
                <a:schemeClr val="bg1"/>
              </a:solidFill>
            </a:endParaRPr>
          </a:p>
        </p:txBody>
      </p:sp>
      <p:sp>
        <p:nvSpPr>
          <p:cNvPr id="323" name="Rectangle 322"/>
          <p:cNvSpPr/>
          <p:nvPr/>
        </p:nvSpPr>
        <p:spPr>
          <a:xfrm>
            <a:off x="5856942" y="4399508"/>
            <a:ext cx="3227296" cy="424732"/>
          </a:xfrm>
          <a:prstGeom prst="rect">
            <a:avLst/>
          </a:prstGeom>
        </p:spPr>
        <p:txBody>
          <a:bodyPr wrap="square">
            <a:spAutoFit/>
          </a:bodyPr>
          <a:lstStyle/>
          <a:p>
            <a:pPr algn="l" rtl="0">
              <a:lnSpc>
                <a:spcPct val="90000"/>
              </a:lnSpc>
            </a:pPr>
            <a:r>
              <a:rPr lang="es" sz="600" b="0" i="0" u="none" dirty="0">
                <a:solidFill>
                  <a:schemeClr val="bg1"/>
                </a:solidFill>
              </a:rPr>
              <a:t>Las respuestas de «Cambio de percepción» y «Adecuación» superan el 7 en una escala de 1-10. El «Cambio de percepción» se basa en el conocimiento que el encuestado tiene de los patrocinadores: «Evalúe cómo ha cambiado su percepción como resultado de su patrocinio de la Copa Mundial 2014». </a:t>
            </a:r>
            <a:endParaRPr lang="es" sz="600" dirty="0">
              <a:solidFill>
                <a:schemeClr val="bg1"/>
              </a:solidFill>
            </a:endParaRPr>
          </a:p>
        </p:txBody>
      </p:sp>
      <p:grpSp>
        <p:nvGrpSpPr>
          <p:cNvPr id="324" name="Group 21"/>
          <p:cNvGrpSpPr/>
          <p:nvPr/>
        </p:nvGrpSpPr>
        <p:grpSpPr>
          <a:xfrm>
            <a:off x="-3484592" y="862699"/>
            <a:ext cx="5428445" cy="700192"/>
            <a:chOff x="704907" y="162005"/>
            <a:chExt cx="5428445" cy="700192"/>
          </a:xfrm>
        </p:grpSpPr>
        <p:sp>
          <p:nvSpPr>
            <p:cNvPr id="325" name="TextBox 22"/>
            <p:cNvSpPr txBox="1"/>
            <p:nvPr/>
          </p:nvSpPr>
          <p:spPr>
            <a:xfrm>
              <a:off x="704907" y="162005"/>
              <a:ext cx="5186035" cy="700192"/>
            </a:xfrm>
            <a:prstGeom prst="rect">
              <a:avLst/>
            </a:prstGeom>
            <a:noFill/>
          </p:spPr>
          <p:txBody>
            <a:bodyPr wrap="none" rtlCol="0">
              <a:spAutoFit/>
            </a:bodyPr>
            <a:lstStyle/>
            <a:p>
              <a:pPr algn="r">
                <a:spcBef>
                  <a:spcPts val="300"/>
                </a:spcBef>
              </a:pPr>
              <a:r>
                <a:rPr lang="es" sz="800" dirty="0">
                  <a:solidFill>
                    <a:schemeClr val="bg1"/>
                  </a:solidFill>
                </a:rPr>
                <a:t>Recuerdo espontáneo </a:t>
              </a:r>
              <a:endParaRPr lang="es" sz="800" b="1" dirty="0">
                <a:solidFill>
                  <a:schemeClr val="bg1"/>
                </a:solidFill>
              </a:endParaRPr>
            </a:p>
            <a:p>
              <a:pPr algn="r">
                <a:spcBef>
                  <a:spcPts val="300"/>
                </a:spcBef>
              </a:pPr>
              <a:r>
                <a:rPr lang="es" sz="800" dirty="0">
                  <a:solidFill>
                    <a:schemeClr val="bg1"/>
                  </a:solidFill>
                </a:rPr>
                <a:t>Recuerdo motivado </a:t>
              </a:r>
              <a:endParaRPr lang="es" sz="800" b="1" dirty="0">
                <a:solidFill>
                  <a:schemeClr val="bg1"/>
                </a:solidFill>
              </a:endParaRPr>
            </a:p>
            <a:p>
              <a:pPr algn="r">
                <a:spcBef>
                  <a:spcPts val="300"/>
                </a:spcBef>
              </a:pPr>
              <a:r>
                <a:rPr lang="es" sz="800" dirty="0">
                  <a:solidFill>
                    <a:schemeClr val="bg1"/>
                  </a:solidFill>
                </a:rPr>
                <a:t>Cambio de percepción </a:t>
              </a:r>
              <a:endParaRPr lang="es" sz="800" b="1" dirty="0">
                <a:solidFill>
                  <a:schemeClr val="bg1"/>
                </a:solidFill>
              </a:endParaRPr>
            </a:p>
            <a:p>
              <a:pPr algn="r">
                <a:spcBef>
                  <a:spcPts val="300"/>
                </a:spcBef>
              </a:pPr>
              <a:r>
                <a:rPr lang="es-ES_tradnl" sz="800" dirty="0" smtClean="0">
                  <a:solidFill>
                    <a:schemeClr val="bg1"/>
                  </a:solidFill>
                </a:rPr>
                <a:t>Vinculo con el Mundial</a:t>
              </a:r>
              <a:endParaRPr lang="es" sz="800" b="1" dirty="0">
                <a:solidFill>
                  <a:schemeClr val="bg1"/>
                </a:solidFill>
              </a:endParaRPr>
            </a:p>
          </p:txBody>
        </p:sp>
        <p:sp>
          <p:nvSpPr>
            <p:cNvPr id="326" name="Rectangle 23"/>
            <p:cNvSpPr/>
            <p:nvPr/>
          </p:nvSpPr>
          <p:spPr>
            <a:xfrm>
              <a:off x="5845352" y="222319"/>
              <a:ext cx="288000"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Rectangle 24"/>
            <p:cNvSpPr/>
            <p:nvPr/>
          </p:nvSpPr>
          <p:spPr>
            <a:xfrm>
              <a:off x="5845352" y="383355"/>
              <a:ext cx="288000"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Rectangle 25"/>
            <p:cNvSpPr/>
            <p:nvPr/>
          </p:nvSpPr>
          <p:spPr>
            <a:xfrm>
              <a:off x="5845352" y="544391"/>
              <a:ext cx="288000"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Rectangle 26"/>
            <p:cNvSpPr/>
            <p:nvPr/>
          </p:nvSpPr>
          <p:spPr>
            <a:xfrm>
              <a:off x="5845352" y="705427"/>
              <a:ext cx="288000"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623951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268029252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4868"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6" name="Chart 85"/>
          <p:cNvGraphicFramePr/>
          <p:nvPr>
            <p:extLst>
              <p:ext uri="{D42A27DB-BD31-4B8C-83A1-F6EECF244321}">
                <p14:modId xmlns:p14="http://schemas.microsoft.com/office/powerpoint/2010/main" val="2263483121"/>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47895"/>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Adidas</a:t>
              </a:r>
              <a:endParaRPr lang="en-GB" dirty="0">
                <a:solidFill>
                  <a:prstClr val="white"/>
                </a:solidFill>
                <a:latin typeface="+mj-lt"/>
                <a:cs typeface="Arial" pitchFamily="34" charset="0"/>
              </a:endParaRPr>
            </a:p>
          </p:txBody>
        </p:sp>
      </p:grpSp>
      <p:sp>
        <p:nvSpPr>
          <p:cNvPr id="29" name="TextBox 28"/>
          <p:cNvSpPr txBox="1"/>
          <p:nvPr/>
        </p:nvSpPr>
        <p:spPr>
          <a:xfrm>
            <a:off x="905084" y="902140"/>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grpSp>
        <p:nvGrpSpPr>
          <p:cNvPr id="30" name="Group 29"/>
          <p:cNvGrpSpPr/>
          <p:nvPr/>
        </p:nvGrpSpPr>
        <p:grpSpPr>
          <a:xfrm>
            <a:off x="258110" y="658429"/>
            <a:ext cx="660484" cy="665570"/>
            <a:chOff x="412220" y="1151581"/>
            <a:chExt cx="660484" cy="665570"/>
          </a:xfrm>
        </p:grpSpPr>
        <p:grpSp>
          <p:nvGrpSpPr>
            <p:cNvPr id="31" name="Group 30"/>
            <p:cNvGrpSpPr/>
            <p:nvPr/>
          </p:nvGrpSpPr>
          <p:grpSpPr>
            <a:xfrm>
              <a:off x="412220" y="1151581"/>
              <a:ext cx="660484" cy="665570"/>
              <a:chOff x="611438" y="1730773"/>
              <a:chExt cx="972000" cy="972000"/>
            </a:xfrm>
          </p:grpSpPr>
          <p:sp>
            <p:nvSpPr>
              <p:cNvPr id="33" name="TextBox 32"/>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Adidas</a:t>
                </a:r>
                <a:endParaRPr lang="en-GB" sz="1400" dirty="0">
                  <a:solidFill>
                    <a:schemeClr val="bg1"/>
                  </a:solidFill>
                  <a:latin typeface="+mj-lt"/>
                </a:endParaRPr>
              </a:p>
            </p:txBody>
          </p:sp>
          <p:grpSp>
            <p:nvGrpSpPr>
              <p:cNvPr id="34" name="Group 48"/>
              <p:cNvGrpSpPr>
                <a:grpSpLocks noChangeAspect="1"/>
              </p:cNvGrpSpPr>
              <p:nvPr/>
            </p:nvGrpSpPr>
            <p:grpSpPr>
              <a:xfrm>
                <a:off x="713622" y="1854864"/>
                <a:ext cx="756000" cy="756000"/>
                <a:chOff x="3639697" y="2022734"/>
                <a:chExt cx="1347333" cy="1347333"/>
              </a:xfrm>
            </p:grpSpPr>
            <p:sp>
              <p:nvSpPr>
                <p:cNvPr id="36" name="Oval 35"/>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7" name="Oval 36"/>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8" name="Oval 37"/>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35" name="Oval 34"/>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32" name="Picture 3"/>
            <p:cNvPicPr>
              <a:picLocks noChangeAspect="1" noChangeArrowheads="1"/>
            </p:cNvPicPr>
            <p:nvPr/>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15794" y="1393947"/>
              <a:ext cx="253336" cy="202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40" name="Group 39"/>
          <p:cNvGrpSpPr/>
          <p:nvPr/>
        </p:nvGrpSpPr>
        <p:grpSpPr>
          <a:xfrm>
            <a:off x="8318526" y="93663"/>
            <a:ext cx="551366" cy="630000"/>
            <a:chOff x="8318526" y="93663"/>
            <a:chExt cx="551366" cy="630000"/>
          </a:xfrm>
        </p:grpSpPr>
        <p:sp>
          <p:nvSpPr>
            <p:cNvPr id="41"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42" name="Rectangle 41"/>
            <p:cNvSpPr/>
            <p:nvPr/>
          </p:nvSpPr>
          <p:spPr>
            <a:xfrm>
              <a:off x="8407299" y="263685"/>
              <a:ext cx="373820" cy="307777"/>
            </a:xfrm>
            <a:prstGeom prst="rect">
              <a:avLst/>
            </a:prstGeom>
          </p:spPr>
          <p:txBody>
            <a:bodyPr wrap="none">
              <a:spAutoFit/>
            </a:bodyPr>
            <a:lstStyle/>
            <a:p>
              <a:r>
                <a:rPr lang="en-GB" sz="1400" cap="all" dirty="0">
                  <a:solidFill>
                    <a:prstClr val="white"/>
                  </a:solidFill>
                  <a:latin typeface="Impact"/>
                </a:rPr>
                <a:t>an</a:t>
              </a:r>
              <a:endParaRPr lang="en-GB" sz="2000" dirty="0"/>
            </a:p>
          </p:txBody>
        </p:sp>
      </p:grpSp>
      <p:pic>
        <p:nvPicPr>
          <p:cNvPr id="55" name="Picture 54"/>
          <p:cNvPicPr/>
          <p:nvPr/>
        </p:nvPicPr>
        <p:blipFill rotWithShape="1">
          <a:blip r:embed="rId9" cstate="screen">
            <a:extLst>
              <a:ext uri="{28A0092B-C50C-407E-A947-70E740481C1C}">
                <a14:useLocalDpi xmlns:a14="http://schemas.microsoft.com/office/drawing/2010/main"/>
              </a:ext>
            </a:extLst>
          </a:blip>
          <a:srcRect/>
          <a:stretch/>
        </p:blipFill>
        <p:spPr>
          <a:xfrm>
            <a:off x="6169748" y="2045346"/>
            <a:ext cx="2286865" cy="1233701"/>
          </a:xfrm>
          <a:prstGeom prst="rect">
            <a:avLst/>
          </a:prstGeom>
          <a:noFill/>
          <a:ln>
            <a:noFill/>
          </a:ln>
        </p:spPr>
      </p:pic>
      <p:sp>
        <p:nvSpPr>
          <p:cNvPr id="3" name="Title 2"/>
          <p:cNvSpPr>
            <a:spLocks noGrp="1"/>
          </p:cNvSpPr>
          <p:nvPr>
            <p:ph type="title"/>
          </p:nvPr>
        </p:nvSpPr>
        <p:spPr>
          <a:xfrm rot="5400000">
            <a:off x="-1403824" y="897313"/>
            <a:ext cx="2072601" cy="376826"/>
          </a:xfrm>
        </p:spPr>
        <p:txBody>
          <a:bodyPr/>
          <a:lstStyle/>
          <a:p>
            <a:r>
              <a:rPr lang="en-GB" dirty="0" smtClean="0"/>
              <a:t>NA ADIDAS</a:t>
            </a:r>
            <a:endParaRPr lang="en-GB" dirty="0"/>
          </a:p>
        </p:txBody>
      </p:sp>
      <p:sp>
        <p:nvSpPr>
          <p:cNvPr id="43"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500" dirty="0">
                <a:solidFill>
                  <a:schemeClr val="accent5"/>
                </a:solidFill>
              </a:rPr>
              <a:t>PATROCINADORES </a:t>
            </a:r>
            <a:r>
              <a:rPr lang="es" sz="1500" dirty="0"/>
              <a:t>DE LA Copa Mundial 2014 </a:t>
            </a:r>
            <a:r>
              <a:rPr lang="es" sz="1500" dirty="0" smtClean="0">
                <a:solidFill>
                  <a:schemeClr val="accent5"/>
                </a:solidFill>
              </a:rPr>
              <a:t>- an</a:t>
            </a:r>
            <a:endParaRPr lang="es" sz="1500" dirty="0">
              <a:solidFill>
                <a:schemeClr val="accent5"/>
              </a:solidFill>
            </a:endParaRPr>
          </a:p>
        </p:txBody>
      </p:sp>
      <p:sp>
        <p:nvSpPr>
          <p:cNvPr id="45" name="Chevron 44">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46" name="Rectangle 45">
            <a:hlinkClick r:id="" action="ppaction://hlinkshowjump?jump=nextslide"/>
          </p:cNvPr>
          <p:cNvSpPr/>
          <p:nvPr/>
        </p:nvSpPr>
        <p:spPr>
          <a:xfrm>
            <a:off x="8334341"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pic>
        <p:nvPicPr>
          <p:cNvPr id="74" name="Picture 73" descr="http://www.adweek.com/files/imagecache/node-blog/blogs/brazuca_hed_2014.jpg">
            <a:hlinkClick r:id="rId10"/>
          </p:cNvPr>
          <p:cNvPicPr/>
          <p:nvPr/>
        </p:nvPicPr>
        <p:blipFill rotWithShape="1">
          <a:blip r:embed="rId11" cstate="screen">
            <a:extLst>
              <a:ext uri="{28A0092B-C50C-407E-A947-70E740481C1C}">
                <a14:useLocalDpi xmlns:a14="http://schemas.microsoft.com/office/drawing/2010/main"/>
              </a:ext>
            </a:extLst>
          </a:blip>
          <a:srcRect/>
          <a:stretch/>
        </p:blipFill>
        <p:spPr bwMode="auto">
          <a:xfrm>
            <a:off x="6169748" y="703116"/>
            <a:ext cx="2276293" cy="1283742"/>
          </a:xfrm>
          <a:prstGeom prst="rect">
            <a:avLst/>
          </a:prstGeom>
          <a:noFill/>
          <a:ln>
            <a:noFill/>
          </a:ln>
        </p:spPr>
      </p:pic>
      <p:grpSp>
        <p:nvGrpSpPr>
          <p:cNvPr id="80" name="Group 79"/>
          <p:cNvGrpSpPr/>
          <p:nvPr/>
        </p:nvGrpSpPr>
        <p:grpSpPr>
          <a:xfrm>
            <a:off x="8247026" y="865758"/>
            <a:ext cx="347183" cy="347183"/>
            <a:chOff x="8323723" y="3022591"/>
            <a:chExt cx="347183" cy="347183"/>
          </a:xfrm>
        </p:grpSpPr>
        <p:grpSp>
          <p:nvGrpSpPr>
            <p:cNvPr id="81" name="Group 4"/>
            <p:cNvGrpSpPr>
              <a:grpSpLocks noChangeAspect="1"/>
            </p:cNvGrpSpPr>
            <p:nvPr/>
          </p:nvGrpSpPr>
          <p:grpSpPr bwMode="auto">
            <a:xfrm>
              <a:off x="8323723" y="3022591"/>
              <a:ext cx="347183" cy="347183"/>
              <a:chOff x="1804" y="543"/>
              <a:chExt cx="2152" cy="2152"/>
            </a:xfrm>
          </p:grpSpPr>
          <p:sp>
            <p:nvSpPr>
              <p:cNvPr id="83"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2" name="Oval 5">
              <a:hlinkClick r:id="rId10"/>
            </p:cNvPr>
            <p:cNvSpPr>
              <a:spLocks noChangeArrowheads="1"/>
            </p:cNvSpPr>
            <p:nvPr/>
          </p:nvSpPr>
          <p:spPr bwMode="auto">
            <a:xfrm>
              <a:off x="8323723" y="3022591"/>
              <a:ext cx="347183" cy="347183"/>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9" name="Chevron 48">
            <a:hlinkClick r:id="rId12"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0" name="Rectangle 49">
            <a:hlinkClick r:id="rId12"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grpSp>
        <p:nvGrpSpPr>
          <p:cNvPr id="51" name="Group 50"/>
          <p:cNvGrpSpPr/>
          <p:nvPr/>
        </p:nvGrpSpPr>
        <p:grpSpPr>
          <a:xfrm>
            <a:off x="869635" y="4734632"/>
            <a:ext cx="8274365" cy="424215"/>
            <a:chOff x="869635" y="4734632"/>
            <a:chExt cx="8274365" cy="424215"/>
          </a:xfrm>
        </p:grpSpPr>
        <p:grpSp>
          <p:nvGrpSpPr>
            <p:cNvPr id="54" name="Group 53"/>
            <p:cNvGrpSpPr/>
            <p:nvPr/>
          </p:nvGrpSpPr>
          <p:grpSpPr>
            <a:xfrm>
              <a:off x="1637994" y="4734632"/>
              <a:ext cx="7506006" cy="417693"/>
              <a:chOff x="1637994" y="4734632"/>
              <a:chExt cx="7506006" cy="417693"/>
            </a:xfrm>
          </p:grpSpPr>
          <p:grpSp>
            <p:nvGrpSpPr>
              <p:cNvPr id="69" name="Group 68"/>
              <p:cNvGrpSpPr/>
              <p:nvPr/>
            </p:nvGrpSpPr>
            <p:grpSpPr>
              <a:xfrm>
                <a:off x="1637994" y="4835525"/>
                <a:ext cx="7506006" cy="316800"/>
                <a:chOff x="1914453" y="4835525"/>
                <a:chExt cx="8255647" cy="316800"/>
              </a:xfrm>
            </p:grpSpPr>
            <p:sp>
              <p:nvSpPr>
                <p:cNvPr id="71" name="Rectangle 70">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2" name="Rectangle 71">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3" name="Rectangle 72">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5" name="Rectangle 74">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6" name="Rectangle 75">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7" name="Rectangle 76">
                  <a:hlinkClick r:id="rId18"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8" name="Rectangle 77">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9" name="Rectangle 78">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0" name="Isosceles Triangle 69"/>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8" name="Rectangle 67">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87" name="Rectangle 86"/>
          <p:cNvSpPr/>
          <p:nvPr/>
        </p:nvSpPr>
        <p:spPr>
          <a:xfrm>
            <a:off x="3981212" y="666116"/>
            <a:ext cx="2209085" cy="2308324"/>
          </a:xfrm>
          <a:prstGeom prst="rect">
            <a:avLst/>
          </a:prstGeom>
        </p:spPr>
        <p:txBody>
          <a:bodyPr wrap="square">
            <a:spAutoFit/>
          </a:bodyPr>
          <a:lstStyle/>
          <a:p>
            <a:pPr algn="l" rtl="0"/>
            <a:r>
              <a:rPr lang="es" sz="800" b="0" i="0" u="none" dirty="0" smtClean="0">
                <a:solidFill>
                  <a:schemeClr val="bg1"/>
                </a:solidFill>
              </a:rPr>
              <a:t> Como </a:t>
            </a:r>
            <a:r>
              <a:rPr lang="es" sz="800" b="0" i="0" u="none" dirty="0">
                <a:solidFill>
                  <a:schemeClr val="bg1"/>
                </a:solidFill>
              </a:rPr>
              <a:t>parte de su promoción, Adidas, con ayuda de TBWA, colocó seis cámaras dentro de una versión muy especial de Brazuca que se envió de viaje a lugares como Londres, Múnich y Madrid para grabar escenas futbolísticas y publicar </a:t>
            </a:r>
            <a:r>
              <a:rPr lang="es-ES_tradnl" sz="800" b="0" i="0" u="none" dirty="0" smtClean="0">
                <a:solidFill>
                  <a:schemeClr val="bg1"/>
                </a:solidFill>
              </a:rPr>
              <a:t>contenidos antes</a:t>
            </a:r>
            <a:r>
              <a:rPr lang="es" sz="800" b="0" i="0" u="none" dirty="0" smtClean="0">
                <a:solidFill>
                  <a:schemeClr val="bg1"/>
                </a:solidFill>
              </a:rPr>
              <a:t> </a:t>
            </a:r>
            <a:r>
              <a:rPr lang="es" sz="800" b="0" i="0" u="none" dirty="0">
                <a:solidFill>
                  <a:schemeClr val="bg1"/>
                </a:solidFill>
              </a:rPr>
              <a:t>de los partidos de este verano en Brasil.</a:t>
            </a:r>
          </a:p>
          <a:p>
            <a:endParaRPr lang="es" sz="800" dirty="0" smtClean="0">
              <a:solidFill>
                <a:schemeClr val="bg1"/>
              </a:solidFill>
            </a:endParaRPr>
          </a:p>
          <a:p>
            <a:pPr algn="l" rtl="0"/>
            <a:r>
              <a:rPr lang="es" sz="800" b="0" i="0" u="none" dirty="0">
                <a:solidFill>
                  <a:schemeClr val="bg1"/>
                </a:solidFill>
              </a:rPr>
              <a:t>Además de la gira mundial, Adidas presentó el hashtag </a:t>
            </a:r>
            <a:r>
              <a:rPr lang="es" sz="800" b="1" i="0" u="none" dirty="0">
                <a:solidFill>
                  <a:schemeClr val="bg1"/>
                </a:solidFill>
              </a:rPr>
              <a:t>#allin </a:t>
            </a:r>
            <a:r>
              <a:rPr lang="es" sz="800" b="0" i="0" u="none" dirty="0">
                <a:solidFill>
                  <a:schemeClr val="bg1"/>
                </a:solidFill>
              </a:rPr>
              <a:t>durante la Liga de Campeones 2013 y, en diciembre, creó una cuenta para el balón oficial de la Copa Mundial, </a:t>
            </a:r>
            <a:r>
              <a:rPr lang="es" sz="800" b="0" i="0" u="none" dirty="0">
                <a:solidFill>
                  <a:srgbClr val="FF0000"/>
                </a:solidFill>
                <a:hlinkClick r:id="rId22"/>
              </a:rPr>
              <a:t>@Brazuca </a:t>
            </a:r>
            <a:r>
              <a:rPr lang="es" sz="800" b="0" i="0" u="none" dirty="0">
                <a:solidFill>
                  <a:schemeClr val="bg1"/>
                </a:solidFill>
              </a:rPr>
              <a:t>(131.000 seguidores) y un perfil de </a:t>
            </a:r>
            <a:r>
              <a:rPr lang="es" sz="800" b="0" i="0" u="none" dirty="0">
                <a:solidFill>
                  <a:srgbClr val="FF0000"/>
                </a:solidFill>
                <a:hlinkClick r:id="rId23"/>
              </a:rPr>
              <a:t>Facebook</a:t>
            </a:r>
            <a:r>
              <a:rPr lang="es" sz="800" b="0" i="0" u="none" dirty="0"/>
              <a:t>.</a:t>
            </a:r>
          </a:p>
          <a:p>
            <a:endParaRPr lang="es" sz="800" b="1" i="1" dirty="0">
              <a:solidFill>
                <a:srgbClr val="FF0000"/>
              </a:solidFill>
            </a:endParaRPr>
          </a:p>
          <a:p>
            <a:endParaRPr lang="es" sz="800" dirty="0">
              <a:solidFill>
                <a:schemeClr val="bg1"/>
              </a:solidFill>
            </a:endParaRPr>
          </a:p>
          <a:p>
            <a:endParaRPr lang="es" sz="800" dirty="0">
              <a:solidFill>
                <a:schemeClr val="bg1"/>
              </a:solidFill>
            </a:endParaRPr>
          </a:p>
        </p:txBody>
      </p:sp>
      <p:sp>
        <p:nvSpPr>
          <p:cNvPr id="88" name="TextBox 87"/>
          <p:cNvSpPr txBox="1"/>
          <p:nvPr/>
        </p:nvSpPr>
        <p:spPr>
          <a:xfrm>
            <a:off x="72736" y="4545925"/>
            <a:ext cx="7568313" cy="292388"/>
          </a:xfrm>
          <a:prstGeom prst="rect">
            <a:avLst/>
          </a:prstGeom>
          <a:noFill/>
        </p:spPr>
        <p:txBody>
          <a:bodyPr wrap="square" rtlCol="0">
            <a:spAutoFit/>
          </a:bodyPr>
          <a:lstStyle/>
          <a:p>
            <a:pPr algn="l" rtl="0"/>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 n=200 no hispanos y n=100 hispanos). Adidas N = 167* muestra pequeña.</a:t>
            </a:r>
            <a:endParaRPr lang="es" sz="800" dirty="0">
              <a:solidFill>
                <a:schemeClr val="bg1"/>
              </a:solidFill>
            </a:endParaRPr>
          </a:p>
        </p:txBody>
      </p:sp>
    </p:spTree>
    <p:extLst>
      <p:ext uri="{BB962C8B-B14F-4D97-AF65-F5344CB8AC3E}">
        <p14:creationId xmlns:p14="http://schemas.microsoft.com/office/powerpoint/2010/main" val="22229847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3"/>
            </p:custDataLst>
            <p:extLst>
              <p:ext uri="{D42A27DB-BD31-4B8C-83A1-F6EECF244321}">
                <p14:modId xmlns:p14="http://schemas.microsoft.com/office/powerpoint/2010/main" val="264285852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53209"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1588" y="1588"/>
                        <a:ext cx="1587" cy="1587"/>
                      </a:xfrm>
                      <a:prstGeom prst="rect">
                        <a:avLst/>
                      </a:prstGeom>
                    </p:spPr>
                  </p:pic>
                </p:oleObj>
              </mc:Fallback>
            </mc:AlternateContent>
          </a:graphicData>
        </a:graphic>
      </p:graphicFrame>
      <p:sp>
        <p:nvSpPr>
          <p:cNvPr id="243" name="Rectangle 242">
            <a:hlinkClick r:id="rId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a:t>
            </a:r>
            <a:r>
              <a:rPr lang="en-GB" sz="900" dirty="0" smtClean="0">
                <a:solidFill>
                  <a:srgbClr val="262626"/>
                </a:solidFill>
                <a:latin typeface="Impact"/>
              </a:rPr>
              <a:t>PRINCIPAL</a:t>
            </a:r>
            <a:endParaRPr lang="es-ES" sz="900" dirty="0">
              <a:solidFill>
                <a:srgbClr val="262626"/>
              </a:solidFill>
              <a:latin typeface="Impact"/>
              <a:cs typeface="Arial" pitchFamily="34" charset="0"/>
            </a:endParaRPr>
          </a:p>
        </p:txBody>
      </p:sp>
      <p:sp>
        <p:nvSpPr>
          <p:cNvPr id="607" name="TextBox 606"/>
          <p:cNvSpPr txBox="1"/>
          <p:nvPr/>
        </p:nvSpPr>
        <p:spPr>
          <a:xfrm>
            <a:off x="118456" y="4457905"/>
            <a:ext cx="7581905" cy="431657"/>
          </a:xfrm>
          <a:prstGeom prst="rect">
            <a:avLst/>
          </a:prstGeom>
          <a:noFill/>
        </p:spPr>
        <p:txBody>
          <a:bodyPr wrap="square" rtlCol="0">
            <a:spAutoFit/>
          </a:bodyPr>
          <a:lstStyle/>
          <a:p>
            <a:pPr>
              <a:lnSpc>
                <a:spcPct val="90000"/>
              </a:lnSpc>
            </a:pPr>
            <a:r>
              <a:rPr lang="en-GB" sz="600" b="1" dirty="0">
                <a:solidFill>
                  <a:schemeClr val="bg1"/>
                </a:solidFill>
              </a:rPr>
              <a:t>Fuente: </a:t>
            </a:r>
            <a:r>
              <a:rPr lang="en-GB" sz="600" dirty="0">
                <a:solidFill>
                  <a:schemeClr val="bg1"/>
                </a:solidFill>
              </a:rPr>
              <a:t>Snapshots de OMG basados en encuestados no contrarios al fútbol ni a la Copa Mundial 2014.  Trabajo de campo: 21 a 28 de mayo de 2014 (N = 3.515 en 17 países, aprox. 200 respectivamente en Reino Unido, Alemania, Francia, España, Rusia, Italia, Sudáfrica, Japón, Corea del Sur, China, Indonesia, Tailandia, Australia, México, Brasil y Argentina; aprox. 300 en EE.UU.).   Muestras regionales: EMEA N = 1.202 (Reino Unido, Alemania, Francia, España, Rusia, Italia, Sudáfrica); APAC N = 1.202 (Australia, Tailandia, Indonesia, </a:t>
            </a:r>
            <a:r>
              <a:rPr lang="es" sz="600" dirty="0">
                <a:solidFill>
                  <a:schemeClr val="bg1"/>
                </a:solidFill>
              </a:rPr>
              <a:t>China (China excluida en as perguntas </a:t>
            </a:r>
            <a:r>
              <a:rPr lang="es" sz="600" dirty="0" smtClean="0">
                <a:solidFill>
                  <a:schemeClr val="bg1"/>
                </a:solidFill>
              </a:rPr>
              <a:t>de redes sociales)</a:t>
            </a:r>
            <a:r>
              <a:rPr lang="en-GB" sz="600" dirty="0" smtClean="0">
                <a:solidFill>
                  <a:schemeClr val="bg1"/>
                </a:solidFill>
              </a:rPr>
              <a:t>, </a:t>
            </a:r>
            <a:r>
              <a:rPr lang="en-GB" sz="600" dirty="0">
                <a:solidFill>
                  <a:schemeClr val="bg1"/>
                </a:solidFill>
              </a:rPr>
              <a:t>Corea del Sur, Japón); NA N = 300 (EE.UU.: N = 200 no hispanos y N = 100 hispanos); </a:t>
            </a:r>
            <a:r>
              <a:rPr lang="en-GB" sz="600" dirty="0" smtClean="0">
                <a:solidFill>
                  <a:schemeClr val="bg1"/>
                </a:solidFill>
              </a:rPr>
              <a:t>AL </a:t>
            </a:r>
            <a:r>
              <a:rPr lang="en-GB" sz="600" dirty="0">
                <a:solidFill>
                  <a:schemeClr val="bg1"/>
                </a:solidFill>
              </a:rPr>
              <a:t>N = 606 (México, Brasil y Argentina).</a:t>
            </a:r>
          </a:p>
        </p:txBody>
      </p:sp>
      <p:sp>
        <p:nvSpPr>
          <p:cNvPr id="609" name="Chevron 608">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658" name="Title 13"/>
          <p:cNvSpPr txBox="1">
            <a:spLocks/>
          </p:cNvSpPr>
          <p:nvPr/>
        </p:nvSpPr>
        <p:spPr>
          <a:xfrm>
            <a:off x="114300" y="184636"/>
            <a:ext cx="8229600" cy="246198"/>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n-GB" smtClean="0">
                <a:solidFill>
                  <a:schemeClr val="accent1"/>
                </a:solidFill>
              </a:rPr>
              <a:t>¿CÓMO</a:t>
            </a:r>
            <a:r>
              <a:rPr lang="en-GB" smtClean="0"/>
              <a:t> LA </a:t>
            </a:r>
            <a:r>
              <a:rPr lang="en-GB" smtClean="0">
                <a:solidFill>
                  <a:schemeClr val="accent3"/>
                </a:solidFill>
              </a:rPr>
              <a:t>SEGUIRÁN?</a:t>
            </a:r>
            <a:endParaRPr lang="en-GB" dirty="0">
              <a:solidFill>
                <a:schemeClr val="accent3"/>
              </a:solidFill>
            </a:endParaRPr>
          </a:p>
        </p:txBody>
      </p:sp>
      <p:grpSp>
        <p:nvGrpSpPr>
          <p:cNvPr id="659" name="Group 658"/>
          <p:cNvGrpSpPr/>
          <p:nvPr/>
        </p:nvGrpSpPr>
        <p:grpSpPr>
          <a:xfrm>
            <a:off x="196428" y="468877"/>
            <a:ext cx="8766597" cy="1741305"/>
            <a:chOff x="116418" y="531284"/>
            <a:chExt cx="8766597" cy="1741305"/>
          </a:xfrm>
        </p:grpSpPr>
        <p:sp>
          <p:nvSpPr>
            <p:cNvPr id="660" name="Rectangle 659"/>
            <p:cNvSpPr/>
            <p:nvPr/>
          </p:nvSpPr>
          <p:spPr>
            <a:xfrm>
              <a:off x="2276418" y="531284"/>
              <a:ext cx="1219293" cy="1735666"/>
            </a:xfrm>
            <a:prstGeom prst="rect">
              <a:avLst/>
            </a:prstGeom>
            <a:solidFill>
              <a:schemeClr val="accent6">
                <a:lumMod val="60000"/>
                <a:lumOff val="40000"/>
              </a:schemeClr>
            </a:solidFill>
          </p:spPr>
          <p:txBody>
            <a:bodyPr wrap="square" lIns="18000" rIns="18000" rtlCol="0" anchor="ctr">
              <a:spAutoFit/>
            </a:bodyPr>
            <a:lstStyle/>
            <a:p>
              <a:pPr marL="0" algn="ctr"/>
              <a:endParaRPr lang="en-US" sz="900" b="1" kern="0" cap="all" dirty="0">
                <a:solidFill>
                  <a:schemeClr val="bg1"/>
                </a:solidFill>
              </a:endParaRPr>
            </a:p>
          </p:txBody>
        </p:sp>
        <p:sp>
          <p:nvSpPr>
            <p:cNvPr id="661" name="Rectangle 660"/>
            <p:cNvSpPr/>
            <p:nvPr/>
          </p:nvSpPr>
          <p:spPr>
            <a:xfrm>
              <a:off x="6015990" y="531284"/>
              <a:ext cx="1365574" cy="1735666"/>
            </a:xfrm>
            <a:prstGeom prst="rect">
              <a:avLst/>
            </a:prstGeom>
            <a:solidFill>
              <a:srgbClr val="6CBCE6"/>
            </a:solidFill>
          </p:spPr>
          <p:txBody>
            <a:bodyPr wrap="square" lIns="18000" rIns="18000" rtlCol="0" anchor="ctr">
              <a:spAutoFit/>
            </a:bodyPr>
            <a:lstStyle/>
            <a:p>
              <a:pPr marL="0" algn="ctr"/>
              <a:endParaRPr lang="en-US" sz="900" b="1" kern="0" cap="all" dirty="0">
                <a:solidFill>
                  <a:schemeClr val="bg1"/>
                </a:solidFill>
              </a:endParaRPr>
            </a:p>
          </p:txBody>
        </p:sp>
        <p:sp>
          <p:nvSpPr>
            <p:cNvPr id="662" name="Rectangle 661"/>
            <p:cNvSpPr/>
            <p:nvPr/>
          </p:nvSpPr>
          <p:spPr>
            <a:xfrm>
              <a:off x="116418" y="531284"/>
              <a:ext cx="2160000" cy="1735666"/>
            </a:xfrm>
            <a:prstGeom prst="rect">
              <a:avLst/>
            </a:prstGeom>
            <a:solidFill>
              <a:srgbClr val="6CBCE6"/>
            </a:solidFill>
          </p:spPr>
          <p:txBody>
            <a:bodyPr wrap="square" lIns="18000" rIns="18000" rtlCol="0" anchor="ctr">
              <a:spAutoFit/>
            </a:bodyPr>
            <a:lstStyle/>
            <a:p>
              <a:pPr marL="0" algn="ctr"/>
              <a:endParaRPr lang="en-US" sz="900" b="1" kern="0" cap="all" dirty="0">
                <a:solidFill>
                  <a:schemeClr val="bg1"/>
                </a:solidFill>
              </a:endParaRPr>
            </a:p>
          </p:txBody>
        </p:sp>
        <p:sp>
          <p:nvSpPr>
            <p:cNvPr id="663" name="Rectangle 662"/>
            <p:cNvSpPr/>
            <p:nvPr/>
          </p:nvSpPr>
          <p:spPr>
            <a:xfrm>
              <a:off x="7381564" y="531284"/>
              <a:ext cx="1501451" cy="1735666"/>
            </a:xfrm>
            <a:prstGeom prst="rect">
              <a:avLst/>
            </a:prstGeom>
            <a:solidFill>
              <a:srgbClr val="4197FC"/>
            </a:solidFill>
          </p:spPr>
          <p:txBody>
            <a:bodyPr wrap="square" lIns="18000" rIns="18000" rtlCol="0" anchor="ctr">
              <a:spAutoFit/>
            </a:bodyPr>
            <a:lstStyle/>
            <a:p>
              <a:pPr marL="0" algn="ctr"/>
              <a:endParaRPr lang="en-US" sz="900" b="1" kern="0" cap="all" dirty="0">
                <a:solidFill>
                  <a:schemeClr val="bg1"/>
                </a:solidFill>
              </a:endParaRPr>
            </a:p>
          </p:txBody>
        </p:sp>
        <p:sp>
          <p:nvSpPr>
            <p:cNvPr id="664" name="Rectangle 663"/>
            <p:cNvSpPr/>
            <p:nvPr/>
          </p:nvSpPr>
          <p:spPr>
            <a:xfrm rot="2700000">
              <a:off x="7298739" y="1316294"/>
              <a:ext cx="165650" cy="165649"/>
            </a:xfrm>
            <a:prstGeom prst="rect">
              <a:avLst/>
            </a:prstGeom>
            <a:solidFill>
              <a:srgbClr val="6CBCE6"/>
            </a:solidFill>
          </p:spPr>
          <p:txBody>
            <a:bodyPr wrap="none" lIns="18000" rIns="18000" rtlCol="0" anchor="ctr">
              <a:spAutoFit/>
            </a:bodyPr>
            <a:lstStyle/>
            <a:p>
              <a:pPr marL="0" algn="ctr"/>
              <a:endParaRPr lang="en-US" sz="900" b="1" kern="0" cap="all" dirty="0">
                <a:solidFill>
                  <a:schemeClr val="bg1"/>
                </a:solidFill>
              </a:endParaRPr>
            </a:p>
          </p:txBody>
        </p:sp>
        <p:grpSp>
          <p:nvGrpSpPr>
            <p:cNvPr id="665" name="Group 664"/>
            <p:cNvGrpSpPr/>
            <p:nvPr/>
          </p:nvGrpSpPr>
          <p:grpSpPr>
            <a:xfrm>
              <a:off x="3488689" y="535204"/>
              <a:ext cx="2533831" cy="1737385"/>
              <a:chOff x="3488689" y="535204"/>
              <a:chExt cx="2533831" cy="1737385"/>
            </a:xfrm>
          </p:grpSpPr>
          <p:sp>
            <p:nvSpPr>
              <p:cNvPr id="666" name="Rectangle 665"/>
              <p:cNvSpPr/>
              <p:nvPr/>
            </p:nvSpPr>
            <p:spPr>
              <a:xfrm>
                <a:off x="3488689" y="535204"/>
                <a:ext cx="2531111" cy="1331284"/>
              </a:xfrm>
              <a:prstGeom prst="rect">
                <a:avLst/>
              </a:prstGeom>
              <a:solidFill>
                <a:srgbClr val="4197FC"/>
              </a:solidFill>
            </p:spPr>
            <p:txBody>
              <a:bodyPr wrap="square" lIns="18000" rIns="18000" rtlCol="0" anchor="ctr">
                <a:noAutofit/>
              </a:bodyPr>
              <a:lstStyle/>
              <a:p>
                <a:pPr marL="0" algn="ctr"/>
                <a:endParaRPr lang="en-US" sz="900" b="1" kern="0" cap="all" dirty="0" smtClean="0">
                  <a:solidFill>
                    <a:schemeClr val="bg1"/>
                  </a:solidFill>
                </a:endParaRPr>
              </a:p>
              <a:p>
                <a:pPr marL="0" algn="ctr"/>
                <a:endParaRPr lang="en-US" sz="900" b="1" kern="0" cap="all" dirty="0">
                  <a:solidFill>
                    <a:schemeClr val="bg1"/>
                  </a:solidFill>
                </a:endParaRPr>
              </a:p>
              <a:p>
                <a:pPr marL="0" algn="ctr"/>
                <a:endParaRPr lang="en-US" sz="900" b="1" kern="0" cap="all" dirty="0" smtClean="0">
                  <a:solidFill>
                    <a:schemeClr val="bg1"/>
                  </a:solidFill>
                </a:endParaRPr>
              </a:p>
              <a:p>
                <a:pPr marL="0" algn="ctr"/>
                <a:endParaRPr lang="en-US" sz="900" b="1" kern="0" cap="all" dirty="0">
                  <a:solidFill>
                    <a:schemeClr val="bg1"/>
                  </a:solidFill>
                </a:endParaRPr>
              </a:p>
              <a:p>
                <a:pPr marL="0" algn="ctr"/>
                <a:endParaRPr lang="en-US" sz="900" b="1" kern="0" cap="all" dirty="0" smtClean="0">
                  <a:solidFill>
                    <a:schemeClr val="bg1"/>
                  </a:solidFill>
                </a:endParaRPr>
              </a:p>
              <a:p>
                <a:pPr marL="0" algn="ctr"/>
                <a:endParaRPr lang="en-US" sz="900" b="1" kern="0" cap="all" dirty="0">
                  <a:solidFill>
                    <a:schemeClr val="bg1"/>
                  </a:solidFill>
                </a:endParaRPr>
              </a:p>
              <a:p>
                <a:pPr marL="0" algn="ctr"/>
                <a:endParaRPr lang="en-US" sz="900" b="1" kern="0" cap="all" dirty="0" smtClean="0">
                  <a:solidFill>
                    <a:schemeClr val="bg1"/>
                  </a:solidFill>
                </a:endParaRPr>
              </a:p>
              <a:p>
                <a:pPr marL="0" algn="ctr"/>
                <a:endParaRPr lang="en-US" sz="900" b="1" kern="0" cap="all" dirty="0">
                  <a:solidFill>
                    <a:schemeClr val="bg1"/>
                  </a:solidFill>
                </a:endParaRPr>
              </a:p>
              <a:p>
                <a:pPr marL="0" algn="ctr"/>
                <a:endParaRPr lang="en-US" sz="300" b="1" kern="0" cap="all" dirty="0">
                  <a:solidFill>
                    <a:schemeClr val="bg1"/>
                  </a:solidFill>
                </a:endParaRPr>
              </a:p>
            </p:txBody>
          </p:sp>
          <p:sp>
            <p:nvSpPr>
              <p:cNvPr id="667" name="Rectangle 666"/>
              <p:cNvSpPr/>
              <p:nvPr/>
            </p:nvSpPr>
            <p:spPr>
              <a:xfrm>
                <a:off x="3488767" y="1818182"/>
                <a:ext cx="2533753" cy="454407"/>
              </a:xfrm>
              <a:prstGeom prst="rect">
                <a:avLst/>
              </a:prstGeom>
              <a:solidFill>
                <a:srgbClr val="10486B"/>
              </a:solidFill>
            </p:spPr>
            <p:txBody>
              <a:bodyPr wrap="square" lIns="18000" rIns="18000" rtlCol="0" anchor="ctr">
                <a:noAutofit/>
              </a:bodyPr>
              <a:lstStyle/>
              <a:p>
                <a:pPr marL="0" algn="ctr"/>
                <a:endParaRPr lang="en-US" sz="600" b="1" kern="0" cap="all" dirty="0" smtClean="0">
                  <a:solidFill>
                    <a:schemeClr val="bg1"/>
                  </a:solidFill>
                </a:endParaRPr>
              </a:p>
              <a:p>
                <a:pPr marL="0" algn="ctr"/>
                <a:endParaRPr lang="en-US" sz="300" b="1" kern="0" cap="all" dirty="0">
                  <a:solidFill>
                    <a:schemeClr val="bg1"/>
                  </a:solidFill>
                </a:endParaRPr>
              </a:p>
              <a:p>
                <a:pPr marL="0" algn="ctr"/>
                <a:endParaRPr lang="en-US" sz="300" b="1" kern="0" cap="all" dirty="0" smtClean="0">
                  <a:solidFill>
                    <a:schemeClr val="bg1"/>
                  </a:solidFill>
                </a:endParaRPr>
              </a:p>
              <a:p>
                <a:pPr marL="0" algn="ctr"/>
                <a:endParaRPr lang="en-US" sz="300" b="1" kern="0" cap="all" dirty="0">
                  <a:solidFill>
                    <a:schemeClr val="bg1"/>
                  </a:solidFill>
                </a:endParaRPr>
              </a:p>
              <a:p>
                <a:pPr marL="0" algn="ctr"/>
                <a:endParaRPr lang="en-US" sz="300" b="1" kern="0" cap="all" dirty="0" smtClean="0">
                  <a:solidFill>
                    <a:schemeClr val="bg1"/>
                  </a:solidFill>
                </a:endParaRPr>
              </a:p>
              <a:p>
                <a:pPr marL="0" algn="ctr"/>
                <a:endParaRPr lang="en-US" sz="300" b="1" kern="0" cap="all" dirty="0">
                  <a:solidFill>
                    <a:schemeClr val="bg1"/>
                  </a:solidFill>
                </a:endParaRPr>
              </a:p>
              <a:p>
                <a:pPr marL="0" algn="ctr"/>
                <a:endParaRPr lang="en-US" sz="300" b="1" kern="0" cap="all" dirty="0" smtClean="0">
                  <a:solidFill>
                    <a:schemeClr val="bg1"/>
                  </a:solidFill>
                </a:endParaRPr>
              </a:p>
              <a:p>
                <a:pPr marL="0" algn="ctr"/>
                <a:endParaRPr lang="en-US" sz="300" b="1" kern="0" cap="all" dirty="0" smtClean="0">
                  <a:solidFill>
                    <a:schemeClr val="bg1"/>
                  </a:solidFill>
                </a:endParaRPr>
              </a:p>
            </p:txBody>
          </p:sp>
        </p:grpSp>
      </p:grpSp>
      <p:sp>
        <p:nvSpPr>
          <p:cNvPr id="668" name="TextBox 667"/>
          <p:cNvSpPr txBox="1"/>
          <p:nvPr/>
        </p:nvSpPr>
        <p:spPr>
          <a:xfrm>
            <a:off x="156210" y="442418"/>
            <a:ext cx="1785616" cy="415498"/>
          </a:xfrm>
          <a:prstGeom prst="rect">
            <a:avLst/>
          </a:prstGeom>
          <a:noFill/>
        </p:spPr>
        <p:txBody>
          <a:bodyPr wrap="square" rtlCol="0">
            <a:spAutoFit/>
          </a:bodyPr>
          <a:lstStyle/>
          <a:p>
            <a:r>
              <a:rPr lang="en-GB" sz="1000" dirty="0">
                <a:solidFill>
                  <a:schemeClr val="bg2"/>
                </a:solidFill>
                <a:latin typeface="Impact"/>
              </a:rPr>
              <a:t>¿CÓMO</a:t>
            </a:r>
            <a:r>
              <a:rPr lang="en-GB" sz="1000" dirty="0">
                <a:latin typeface="Impact"/>
              </a:rPr>
              <a:t> SEGUIRÁN </a:t>
            </a:r>
            <a:r>
              <a:rPr lang="en-GB" sz="1000" dirty="0">
                <a:solidFill>
                  <a:schemeClr val="bg2"/>
                </a:solidFill>
                <a:latin typeface="Impact"/>
              </a:rPr>
              <a:t>LA COPA MUNDIAL 2014?</a:t>
            </a:r>
          </a:p>
        </p:txBody>
      </p:sp>
      <p:sp>
        <p:nvSpPr>
          <p:cNvPr id="669" name="TextBox 668"/>
          <p:cNvSpPr txBox="1"/>
          <p:nvPr/>
        </p:nvSpPr>
        <p:spPr>
          <a:xfrm>
            <a:off x="3551282" y="422195"/>
            <a:ext cx="2214686" cy="261610"/>
          </a:xfrm>
          <a:prstGeom prst="rect">
            <a:avLst/>
          </a:prstGeom>
          <a:noFill/>
        </p:spPr>
        <p:txBody>
          <a:bodyPr wrap="square" rtlCol="0">
            <a:spAutoFit/>
          </a:bodyPr>
          <a:lstStyle/>
          <a:p>
            <a:r>
              <a:rPr lang="en-GB" sz="1100" dirty="0">
                <a:solidFill>
                  <a:schemeClr val="bg2"/>
                </a:solidFill>
                <a:latin typeface="Impact"/>
              </a:rPr>
              <a:t>¿DÓNDE</a:t>
            </a:r>
            <a:r>
              <a:rPr lang="en-GB" sz="1100" dirty="0">
                <a:latin typeface="Impact"/>
              </a:rPr>
              <a:t> LA </a:t>
            </a:r>
            <a:r>
              <a:rPr lang="en-GB" sz="1100" dirty="0">
                <a:solidFill>
                  <a:schemeClr val="bg2"/>
                </a:solidFill>
                <a:latin typeface="Impact"/>
              </a:rPr>
              <a:t>VERÁN?</a:t>
            </a:r>
          </a:p>
        </p:txBody>
      </p:sp>
      <p:sp>
        <p:nvSpPr>
          <p:cNvPr id="670" name="Freeform 669"/>
          <p:cNvSpPr/>
          <p:nvPr/>
        </p:nvSpPr>
        <p:spPr>
          <a:xfrm>
            <a:off x="5918906" y="967441"/>
            <a:ext cx="177103" cy="114910"/>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rgbClr val="0E223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671" name="Rectangle 670"/>
          <p:cNvSpPr/>
          <p:nvPr/>
        </p:nvSpPr>
        <p:spPr>
          <a:xfrm>
            <a:off x="5920740" y="468877"/>
            <a:ext cx="1543050" cy="542056"/>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grpSp>
        <p:nvGrpSpPr>
          <p:cNvPr id="672" name="Group 671"/>
          <p:cNvGrpSpPr/>
          <p:nvPr/>
        </p:nvGrpSpPr>
        <p:grpSpPr>
          <a:xfrm>
            <a:off x="196427" y="2204541"/>
            <a:ext cx="8766598" cy="2257472"/>
            <a:chOff x="93557" y="2352673"/>
            <a:chExt cx="8766598" cy="2257472"/>
          </a:xfrm>
        </p:grpSpPr>
        <p:sp>
          <p:nvSpPr>
            <p:cNvPr id="673" name="Rounded Rectangle 672"/>
            <p:cNvSpPr/>
            <p:nvPr/>
          </p:nvSpPr>
          <p:spPr>
            <a:xfrm>
              <a:off x="4328569" y="2352673"/>
              <a:ext cx="4531586" cy="2257471"/>
            </a:xfrm>
            <a:prstGeom prst="roundRect">
              <a:avLst>
                <a:gd name="adj" fmla="val 0"/>
              </a:avLst>
            </a:prstGeom>
            <a:solidFill>
              <a:srgbClr val="8CC628"/>
            </a:solidFill>
            <a:ln>
              <a:noFill/>
            </a:ln>
          </p:spPr>
          <p:txBody>
            <a:bodyPr wrap="square" lIns="18000" rIns="18000" rtlCol="0" anchor="ctr">
              <a:noAutofit/>
            </a:bodyPr>
            <a:lstStyle/>
            <a:p>
              <a:pPr marL="0" algn="ctr"/>
              <a:endParaRPr lang="en-GB" sz="900" b="1" kern="0" cap="all" dirty="0">
                <a:solidFill>
                  <a:schemeClr val="bg1"/>
                </a:solidFill>
              </a:endParaRPr>
            </a:p>
          </p:txBody>
        </p:sp>
        <p:sp>
          <p:nvSpPr>
            <p:cNvPr id="674" name="Rectangle 673"/>
            <p:cNvSpPr/>
            <p:nvPr/>
          </p:nvSpPr>
          <p:spPr>
            <a:xfrm>
              <a:off x="93557" y="2895600"/>
              <a:ext cx="4456139" cy="17145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675" name="Rectangle 674"/>
            <p:cNvSpPr/>
            <p:nvPr/>
          </p:nvSpPr>
          <p:spPr>
            <a:xfrm>
              <a:off x="93557" y="2352674"/>
              <a:ext cx="4456140" cy="877459"/>
            </a:xfrm>
            <a:prstGeom prst="rect">
              <a:avLst/>
            </a:prstGeom>
            <a:solidFill>
              <a:srgbClr val="3BB54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676" name="Rectangle 675"/>
            <p:cNvSpPr/>
            <p:nvPr/>
          </p:nvSpPr>
          <p:spPr>
            <a:xfrm rot="2700000">
              <a:off x="4440053" y="2610193"/>
              <a:ext cx="165650" cy="165649"/>
            </a:xfrm>
            <a:prstGeom prst="rect">
              <a:avLst/>
            </a:prstGeom>
            <a:solidFill>
              <a:srgbClr val="3BB54A"/>
            </a:solidFill>
          </p:spPr>
          <p:txBody>
            <a:bodyPr wrap="none" lIns="18000" rIns="18000" rtlCol="0" anchor="ctr">
              <a:spAutoFit/>
            </a:bodyPr>
            <a:lstStyle/>
            <a:p>
              <a:pPr marL="0" algn="ctr"/>
              <a:endParaRPr lang="en-US" sz="900" b="1" kern="0" cap="all" dirty="0">
                <a:solidFill>
                  <a:schemeClr val="bg1"/>
                </a:solidFill>
              </a:endParaRPr>
            </a:p>
          </p:txBody>
        </p:sp>
        <p:sp>
          <p:nvSpPr>
            <p:cNvPr id="677" name="Rectangle 676"/>
            <p:cNvSpPr/>
            <p:nvPr/>
          </p:nvSpPr>
          <p:spPr>
            <a:xfrm rot="2700000">
              <a:off x="3390027" y="3132244"/>
              <a:ext cx="165650" cy="165649"/>
            </a:xfrm>
            <a:prstGeom prst="rect">
              <a:avLst/>
            </a:prstGeom>
            <a:solidFill>
              <a:srgbClr val="3BB54A"/>
            </a:solidFill>
          </p:spPr>
          <p:txBody>
            <a:bodyPr wrap="none" lIns="18000" rIns="18000" rtlCol="0" anchor="ctr">
              <a:spAutoFit/>
            </a:bodyPr>
            <a:lstStyle/>
            <a:p>
              <a:pPr marL="0" algn="ctr"/>
              <a:endParaRPr lang="en-US" sz="900" b="1" kern="0" cap="all" dirty="0">
                <a:solidFill>
                  <a:schemeClr val="bg1"/>
                </a:solidFill>
              </a:endParaRPr>
            </a:p>
          </p:txBody>
        </p:sp>
        <p:sp>
          <p:nvSpPr>
            <p:cNvPr id="678" name="Rectangle 677"/>
            <p:cNvSpPr/>
            <p:nvPr/>
          </p:nvSpPr>
          <p:spPr>
            <a:xfrm rot="2700000">
              <a:off x="4435807" y="4183436"/>
              <a:ext cx="165650" cy="165649"/>
            </a:xfrm>
            <a:prstGeom prst="rect">
              <a:avLst/>
            </a:prstGeom>
            <a:solidFill>
              <a:schemeClr val="accent2"/>
            </a:solidFill>
          </p:spPr>
          <p:txBody>
            <a:bodyPr wrap="none" lIns="18000" rIns="18000" rtlCol="0" anchor="ctr">
              <a:spAutoFit/>
            </a:bodyPr>
            <a:lstStyle/>
            <a:p>
              <a:pPr marL="0" algn="ctr"/>
              <a:endParaRPr lang="en-US" sz="900" b="1" kern="0" cap="all" dirty="0">
                <a:solidFill>
                  <a:schemeClr val="bg1"/>
                </a:solidFill>
              </a:endParaRPr>
            </a:p>
          </p:txBody>
        </p:sp>
      </p:grpSp>
      <p:sp>
        <p:nvSpPr>
          <p:cNvPr id="679" name="Rectangle 678"/>
          <p:cNvSpPr/>
          <p:nvPr/>
        </p:nvSpPr>
        <p:spPr>
          <a:xfrm>
            <a:off x="4653316" y="2188452"/>
            <a:ext cx="4216363" cy="400110"/>
          </a:xfrm>
          <a:prstGeom prst="rect">
            <a:avLst/>
          </a:prstGeom>
        </p:spPr>
        <p:txBody>
          <a:bodyPr wrap="square">
            <a:spAutoFit/>
          </a:bodyPr>
          <a:lstStyle/>
          <a:p>
            <a:r>
              <a:rPr lang="en-GB" sz="1000" dirty="0" smtClean="0">
                <a:latin typeface="Impact"/>
              </a:rPr>
              <a:t>LA GENTE PRETENDE UTILIZAR LOS SIGUIENTES DISPOSITIVOS MIENTRAS </a:t>
            </a:r>
            <a:r>
              <a:rPr lang="en-GB" sz="1000" dirty="0" smtClean="0">
                <a:solidFill>
                  <a:schemeClr val="bg1"/>
                </a:solidFill>
                <a:latin typeface="Impact"/>
              </a:rPr>
              <a:t>VEA </a:t>
            </a:r>
            <a:r>
              <a:rPr lang="en-GB" sz="1000" dirty="0" smtClean="0">
                <a:latin typeface="Impact"/>
              </a:rPr>
              <a:t>EL MUNDIAL</a:t>
            </a:r>
            <a:endParaRPr lang="es-ES" sz="900" b="1" dirty="0">
              <a:latin typeface="Impact"/>
              <a:cs typeface="Impact"/>
            </a:endParaRPr>
          </a:p>
        </p:txBody>
      </p:sp>
      <p:sp>
        <p:nvSpPr>
          <p:cNvPr id="680" name="TextBox 679"/>
          <p:cNvSpPr txBox="1"/>
          <p:nvPr/>
        </p:nvSpPr>
        <p:spPr>
          <a:xfrm>
            <a:off x="184464" y="2188452"/>
            <a:ext cx="4504830" cy="246221"/>
          </a:xfrm>
          <a:prstGeom prst="rect">
            <a:avLst/>
          </a:prstGeom>
          <a:noFill/>
        </p:spPr>
        <p:txBody>
          <a:bodyPr wrap="square" rtlCol="0">
            <a:spAutoFit/>
          </a:bodyPr>
          <a:lstStyle/>
          <a:p>
            <a:r>
              <a:rPr lang="en-GB" sz="1000" dirty="0" smtClean="0">
                <a:solidFill>
                  <a:schemeClr val="bg1"/>
                </a:solidFill>
                <a:latin typeface="Impact"/>
              </a:rPr>
              <a:t>CREAR</a:t>
            </a:r>
            <a:r>
              <a:rPr lang="en-GB" sz="1000" dirty="0" smtClean="0">
                <a:solidFill>
                  <a:schemeClr val="accent3"/>
                </a:solidFill>
                <a:latin typeface="Impact"/>
              </a:rPr>
              <a:t>, </a:t>
            </a:r>
            <a:r>
              <a:rPr lang="en-GB" sz="1000" dirty="0" smtClean="0">
                <a:solidFill>
                  <a:schemeClr val="bg1"/>
                </a:solidFill>
                <a:latin typeface="Impact"/>
              </a:rPr>
              <a:t>COMPARTIR</a:t>
            </a:r>
            <a:r>
              <a:rPr lang="en-GB" sz="1000" dirty="0" smtClean="0">
                <a:solidFill>
                  <a:schemeClr val="accent3"/>
                </a:solidFill>
                <a:latin typeface="Impact"/>
              </a:rPr>
              <a:t> E </a:t>
            </a:r>
            <a:r>
              <a:rPr lang="en-GB" sz="1000" dirty="0" smtClean="0">
                <a:solidFill>
                  <a:schemeClr val="bg1"/>
                </a:solidFill>
                <a:latin typeface="Impact"/>
              </a:rPr>
              <a:t>INTERACTUAR CON MARCAS </a:t>
            </a:r>
            <a:r>
              <a:rPr lang="en-GB" sz="1000" dirty="0" smtClean="0">
                <a:solidFill>
                  <a:schemeClr val="accent3"/>
                </a:solidFill>
                <a:latin typeface="Impact"/>
              </a:rPr>
              <a:t>EN LA WEB DURANTE EL MUNDIAL</a:t>
            </a:r>
            <a:endParaRPr lang="es-ES" sz="1000" dirty="0">
              <a:solidFill>
                <a:schemeClr val="accent3"/>
              </a:solidFill>
              <a:latin typeface="Impact"/>
              <a:cs typeface="Impact"/>
            </a:endParaRPr>
          </a:p>
        </p:txBody>
      </p:sp>
      <p:grpSp>
        <p:nvGrpSpPr>
          <p:cNvPr id="681" name="Group 680"/>
          <p:cNvGrpSpPr>
            <a:grpSpLocks noChangeAspect="1"/>
          </p:cNvGrpSpPr>
          <p:nvPr/>
        </p:nvGrpSpPr>
        <p:grpSpPr>
          <a:xfrm>
            <a:off x="276225" y="823986"/>
            <a:ext cx="867409" cy="949987"/>
            <a:chOff x="279854" y="1827374"/>
            <a:chExt cx="2308345" cy="2492922"/>
          </a:xfrm>
        </p:grpSpPr>
        <p:sp>
          <p:nvSpPr>
            <p:cNvPr id="682" name="TextBox 82"/>
            <p:cNvSpPr txBox="1"/>
            <p:nvPr/>
          </p:nvSpPr>
          <p:spPr>
            <a:xfrm>
              <a:off x="468533" y="2623490"/>
              <a:ext cx="1828800" cy="129487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70000"/>
                </a:lnSpc>
                <a:spcBef>
                  <a:spcPct val="0"/>
                </a:spcBef>
              </a:pPr>
              <a:r>
                <a:rPr lang="en-GB" sz="2000" dirty="0" smtClean="0">
                  <a:solidFill>
                    <a:schemeClr val="bg1"/>
                  </a:solidFill>
                  <a:latin typeface="+mj-lt"/>
                </a:rPr>
                <a:t>96 %</a:t>
              </a:r>
              <a:r>
                <a:t/>
              </a:r>
              <a:br/>
              <a:endParaRPr lang="es-ES" sz="700" dirty="0">
                <a:solidFill>
                  <a:schemeClr val="bg1"/>
                </a:solidFill>
                <a:ea typeface="+mj-ea"/>
                <a:cs typeface="+mj-cs"/>
              </a:endParaRPr>
            </a:p>
          </p:txBody>
        </p:sp>
        <p:sp>
          <p:nvSpPr>
            <p:cNvPr id="683" name="Freeform 682"/>
            <p:cNvSpPr>
              <a:spLocks noChangeAspect="1" noEditPoints="1"/>
            </p:cNvSpPr>
            <p:nvPr/>
          </p:nvSpPr>
          <p:spPr bwMode="auto">
            <a:xfrm>
              <a:off x="279854" y="1827374"/>
              <a:ext cx="2308345" cy="2358410"/>
            </a:xfrm>
            <a:custGeom>
              <a:avLst/>
              <a:gdLst/>
              <a:ahLst/>
              <a:cxnLst>
                <a:cxn ang="0">
                  <a:pos x="69" y="300"/>
                </a:cxn>
                <a:cxn ang="0">
                  <a:pos x="69" y="365"/>
                </a:cxn>
                <a:cxn ang="0">
                  <a:pos x="95" y="439"/>
                </a:cxn>
                <a:cxn ang="0">
                  <a:pos x="80" y="379"/>
                </a:cxn>
                <a:cxn ang="0">
                  <a:pos x="80" y="310"/>
                </a:cxn>
                <a:cxn ang="0">
                  <a:pos x="186" y="192"/>
                </a:cxn>
                <a:cxn ang="0">
                  <a:pos x="194" y="191"/>
                </a:cxn>
                <a:cxn ang="0">
                  <a:pos x="169" y="191"/>
                </a:cxn>
                <a:cxn ang="0">
                  <a:pos x="69" y="300"/>
                </a:cxn>
                <a:cxn ang="0">
                  <a:pos x="376" y="118"/>
                </a:cxn>
                <a:cxn ang="0">
                  <a:pos x="310" y="118"/>
                </a:cxn>
                <a:cxn ang="0">
                  <a:pos x="310" y="117"/>
                </a:cxn>
                <a:cxn ang="0">
                  <a:pos x="305" y="101"/>
                </a:cxn>
                <a:cxn ang="0">
                  <a:pos x="395" y="10"/>
                </a:cxn>
                <a:cxn ang="0">
                  <a:pos x="394" y="3"/>
                </a:cxn>
                <a:cxn ang="0">
                  <a:pos x="387" y="2"/>
                </a:cxn>
                <a:cxn ang="0">
                  <a:pos x="297" y="92"/>
                </a:cxn>
                <a:cxn ang="0">
                  <a:pos x="270" y="83"/>
                </a:cxn>
                <a:cxn ang="0">
                  <a:pos x="243" y="91"/>
                </a:cxn>
                <a:cxn ang="0">
                  <a:pos x="158" y="6"/>
                </a:cxn>
                <a:cxn ang="0">
                  <a:pos x="151" y="7"/>
                </a:cxn>
                <a:cxn ang="0">
                  <a:pos x="150" y="15"/>
                </a:cxn>
                <a:cxn ang="0">
                  <a:pos x="235" y="100"/>
                </a:cxn>
                <a:cxn ang="0">
                  <a:pos x="229" y="117"/>
                </a:cxn>
                <a:cxn ang="0">
                  <a:pos x="229" y="118"/>
                </a:cxn>
                <a:cxn ang="0">
                  <a:pos x="169" y="118"/>
                </a:cxn>
                <a:cxn ang="0">
                  <a:pos x="0" y="286"/>
                </a:cxn>
                <a:cxn ang="0">
                  <a:pos x="0" y="386"/>
                </a:cxn>
                <a:cxn ang="0">
                  <a:pos x="169" y="555"/>
                </a:cxn>
                <a:cxn ang="0">
                  <a:pos x="376" y="555"/>
                </a:cxn>
                <a:cxn ang="0">
                  <a:pos x="544" y="386"/>
                </a:cxn>
                <a:cxn ang="0">
                  <a:pos x="544" y="286"/>
                </a:cxn>
                <a:cxn ang="0">
                  <a:pos x="376" y="118"/>
                </a:cxn>
                <a:cxn ang="0">
                  <a:pos x="491" y="274"/>
                </a:cxn>
                <a:cxn ang="0">
                  <a:pos x="502" y="283"/>
                </a:cxn>
                <a:cxn ang="0">
                  <a:pos x="491" y="292"/>
                </a:cxn>
                <a:cxn ang="0">
                  <a:pos x="480" y="283"/>
                </a:cxn>
                <a:cxn ang="0">
                  <a:pos x="491" y="274"/>
                </a:cxn>
                <a:cxn ang="0">
                  <a:pos x="491" y="302"/>
                </a:cxn>
                <a:cxn ang="0">
                  <a:pos x="502" y="310"/>
                </a:cxn>
                <a:cxn ang="0">
                  <a:pos x="491" y="319"/>
                </a:cxn>
                <a:cxn ang="0">
                  <a:pos x="480" y="310"/>
                </a:cxn>
                <a:cxn ang="0">
                  <a:pos x="491" y="302"/>
                </a:cxn>
                <a:cxn ang="0">
                  <a:pos x="491" y="329"/>
                </a:cxn>
                <a:cxn ang="0">
                  <a:pos x="502" y="338"/>
                </a:cxn>
                <a:cxn ang="0">
                  <a:pos x="491" y="347"/>
                </a:cxn>
                <a:cxn ang="0">
                  <a:pos x="480" y="338"/>
                </a:cxn>
                <a:cxn ang="0">
                  <a:pos x="491" y="329"/>
                </a:cxn>
                <a:cxn ang="0">
                  <a:pos x="441" y="376"/>
                </a:cxn>
                <a:cxn ang="0">
                  <a:pos x="317" y="510"/>
                </a:cxn>
                <a:cxn ang="0">
                  <a:pos x="166" y="510"/>
                </a:cxn>
                <a:cxn ang="0">
                  <a:pos x="42" y="376"/>
                </a:cxn>
                <a:cxn ang="0">
                  <a:pos x="42" y="297"/>
                </a:cxn>
                <a:cxn ang="0">
                  <a:pos x="166" y="162"/>
                </a:cxn>
                <a:cxn ang="0">
                  <a:pos x="317" y="162"/>
                </a:cxn>
                <a:cxn ang="0">
                  <a:pos x="441" y="297"/>
                </a:cxn>
                <a:cxn ang="0">
                  <a:pos x="441" y="376"/>
                </a:cxn>
                <a:cxn ang="0">
                  <a:pos x="491" y="410"/>
                </a:cxn>
                <a:cxn ang="0">
                  <a:pos x="468" y="388"/>
                </a:cxn>
                <a:cxn ang="0">
                  <a:pos x="491" y="366"/>
                </a:cxn>
                <a:cxn ang="0">
                  <a:pos x="513" y="388"/>
                </a:cxn>
                <a:cxn ang="0">
                  <a:pos x="491" y="410"/>
                </a:cxn>
              </a:cxnLst>
              <a:rect l="0" t="0" r="r" b="b"/>
              <a:pathLst>
                <a:path w="544" h="555">
                  <a:moveTo>
                    <a:pt x="69" y="300"/>
                  </a:moveTo>
                  <a:cubicBezTo>
                    <a:pt x="69" y="365"/>
                    <a:pt x="69" y="365"/>
                    <a:pt x="69" y="365"/>
                  </a:cubicBezTo>
                  <a:cubicBezTo>
                    <a:pt x="69" y="394"/>
                    <a:pt x="79" y="419"/>
                    <a:pt x="95" y="439"/>
                  </a:cubicBezTo>
                  <a:cubicBezTo>
                    <a:pt x="85" y="421"/>
                    <a:pt x="80" y="401"/>
                    <a:pt x="80" y="379"/>
                  </a:cubicBezTo>
                  <a:cubicBezTo>
                    <a:pt x="80" y="310"/>
                    <a:pt x="80" y="310"/>
                    <a:pt x="80" y="310"/>
                  </a:cubicBezTo>
                  <a:cubicBezTo>
                    <a:pt x="80" y="246"/>
                    <a:pt x="127" y="194"/>
                    <a:pt x="186" y="192"/>
                  </a:cubicBezTo>
                  <a:cubicBezTo>
                    <a:pt x="194" y="191"/>
                    <a:pt x="194" y="191"/>
                    <a:pt x="194" y="191"/>
                  </a:cubicBezTo>
                  <a:cubicBezTo>
                    <a:pt x="169" y="191"/>
                    <a:pt x="169" y="191"/>
                    <a:pt x="169" y="191"/>
                  </a:cubicBezTo>
                  <a:cubicBezTo>
                    <a:pt x="114" y="191"/>
                    <a:pt x="69" y="240"/>
                    <a:pt x="69" y="300"/>
                  </a:cubicBezTo>
                  <a:close/>
                  <a:moveTo>
                    <a:pt x="376" y="118"/>
                  </a:moveTo>
                  <a:cubicBezTo>
                    <a:pt x="310" y="118"/>
                    <a:pt x="310" y="118"/>
                    <a:pt x="310" y="118"/>
                  </a:cubicBezTo>
                  <a:cubicBezTo>
                    <a:pt x="310" y="117"/>
                    <a:pt x="310" y="117"/>
                    <a:pt x="310" y="117"/>
                  </a:cubicBezTo>
                  <a:cubicBezTo>
                    <a:pt x="310" y="111"/>
                    <a:pt x="308" y="105"/>
                    <a:pt x="305" y="101"/>
                  </a:cubicBezTo>
                  <a:cubicBezTo>
                    <a:pt x="395" y="10"/>
                    <a:pt x="395" y="10"/>
                    <a:pt x="395" y="10"/>
                  </a:cubicBezTo>
                  <a:cubicBezTo>
                    <a:pt x="397" y="9"/>
                    <a:pt x="397" y="5"/>
                    <a:pt x="394" y="3"/>
                  </a:cubicBezTo>
                  <a:cubicBezTo>
                    <a:pt x="392" y="0"/>
                    <a:pt x="388" y="0"/>
                    <a:pt x="387" y="2"/>
                  </a:cubicBezTo>
                  <a:cubicBezTo>
                    <a:pt x="297" y="92"/>
                    <a:pt x="297" y="92"/>
                    <a:pt x="297" y="92"/>
                  </a:cubicBezTo>
                  <a:cubicBezTo>
                    <a:pt x="289" y="86"/>
                    <a:pt x="280" y="83"/>
                    <a:pt x="270" y="83"/>
                  </a:cubicBezTo>
                  <a:cubicBezTo>
                    <a:pt x="260" y="83"/>
                    <a:pt x="251" y="86"/>
                    <a:pt x="243" y="91"/>
                  </a:cubicBezTo>
                  <a:cubicBezTo>
                    <a:pt x="158" y="6"/>
                    <a:pt x="158" y="6"/>
                    <a:pt x="158" y="6"/>
                  </a:cubicBezTo>
                  <a:cubicBezTo>
                    <a:pt x="157" y="5"/>
                    <a:pt x="153" y="5"/>
                    <a:pt x="151" y="7"/>
                  </a:cubicBezTo>
                  <a:cubicBezTo>
                    <a:pt x="148" y="10"/>
                    <a:pt x="148" y="13"/>
                    <a:pt x="150" y="15"/>
                  </a:cubicBezTo>
                  <a:cubicBezTo>
                    <a:pt x="235" y="100"/>
                    <a:pt x="235" y="100"/>
                    <a:pt x="235" y="100"/>
                  </a:cubicBezTo>
                  <a:cubicBezTo>
                    <a:pt x="231" y="105"/>
                    <a:pt x="229" y="111"/>
                    <a:pt x="229" y="117"/>
                  </a:cubicBezTo>
                  <a:cubicBezTo>
                    <a:pt x="229" y="117"/>
                    <a:pt x="229" y="117"/>
                    <a:pt x="229" y="118"/>
                  </a:cubicBezTo>
                  <a:cubicBezTo>
                    <a:pt x="169" y="118"/>
                    <a:pt x="169" y="118"/>
                    <a:pt x="169" y="118"/>
                  </a:cubicBezTo>
                  <a:cubicBezTo>
                    <a:pt x="76" y="118"/>
                    <a:pt x="0" y="193"/>
                    <a:pt x="0" y="286"/>
                  </a:cubicBezTo>
                  <a:cubicBezTo>
                    <a:pt x="0" y="386"/>
                    <a:pt x="0" y="386"/>
                    <a:pt x="0" y="386"/>
                  </a:cubicBezTo>
                  <a:cubicBezTo>
                    <a:pt x="0" y="479"/>
                    <a:pt x="76" y="555"/>
                    <a:pt x="169" y="555"/>
                  </a:cubicBezTo>
                  <a:cubicBezTo>
                    <a:pt x="376" y="555"/>
                    <a:pt x="376" y="555"/>
                    <a:pt x="376" y="555"/>
                  </a:cubicBezTo>
                  <a:cubicBezTo>
                    <a:pt x="469" y="555"/>
                    <a:pt x="544" y="479"/>
                    <a:pt x="544" y="386"/>
                  </a:cubicBezTo>
                  <a:cubicBezTo>
                    <a:pt x="544" y="286"/>
                    <a:pt x="544" y="286"/>
                    <a:pt x="544" y="286"/>
                  </a:cubicBezTo>
                  <a:cubicBezTo>
                    <a:pt x="544" y="193"/>
                    <a:pt x="469" y="118"/>
                    <a:pt x="376" y="118"/>
                  </a:cubicBezTo>
                  <a:close/>
                  <a:moveTo>
                    <a:pt x="491" y="274"/>
                  </a:moveTo>
                  <a:cubicBezTo>
                    <a:pt x="497" y="274"/>
                    <a:pt x="502" y="278"/>
                    <a:pt x="502" y="283"/>
                  </a:cubicBezTo>
                  <a:cubicBezTo>
                    <a:pt x="502" y="288"/>
                    <a:pt x="497" y="292"/>
                    <a:pt x="491" y="292"/>
                  </a:cubicBezTo>
                  <a:cubicBezTo>
                    <a:pt x="485" y="292"/>
                    <a:pt x="480" y="288"/>
                    <a:pt x="480" y="283"/>
                  </a:cubicBezTo>
                  <a:cubicBezTo>
                    <a:pt x="480" y="278"/>
                    <a:pt x="485" y="274"/>
                    <a:pt x="491" y="274"/>
                  </a:cubicBezTo>
                  <a:close/>
                  <a:moveTo>
                    <a:pt x="491" y="302"/>
                  </a:moveTo>
                  <a:cubicBezTo>
                    <a:pt x="497" y="302"/>
                    <a:pt x="502" y="306"/>
                    <a:pt x="502" y="310"/>
                  </a:cubicBezTo>
                  <a:cubicBezTo>
                    <a:pt x="502" y="315"/>
                    <a:pt x="497" y="319"/>
                    <a:pt x="491" y="319"/>
                  </a:cubicBezTo>
                  <a:cubicBezTo>
                    <a:pt x="485" y="319"/>
                    <a:pt x="480" y="315"/>
                    <a:pt x="480" y="310"/>
                  </a:cubicBezTo>
                  <a:cubicBezTo>
                    <a:pt x="480" y="306"/>
                    <a:pt x="485" y="302"/>
                    <a:pt x="491" y="302"/>
                  </a:cubicBezTo>
                  <a:close/>
                  <a:moveTo>
                    <a:pt x="491" y="329"/>
                  </a:moveTo>
                  <a:cubicBezTo>
                    <a:pt x="497" y="329"/>
                    <a:pt x="502" y="333"/>
                    <a:pt x="502" y="338"/>
                  </a:cubicBezTo>
                  <a:cubicBezTo>
                    <a:pt x="502" y="343"/>
                    <a:pt x="497" y="347"/>
                    <a:pt x="491" y="347"/>
                  </a:cubicBezTo>
                  <a:cubicBezTo>
                    <a:pt x="485" y="347"/>
                    <a:pt x="480" y="343"/>
                    <a:pt x="480" y="338"/>
                  </a:cubicBezTo>
                  <a:cubicBezTo>
                    <a:pt x="480" y="333"/>
                    <a:pt x="485" y="329"/>
                    <a:pt x="491" y="329"/>
                  </a:cubicBezTo>
                  <a:close/>
                  <a:moveTo>
                    <a:pt x="441" y="376"/>
                  </a:moveTo>
                  <a:cubicBezTo>
                    <a:pt x="441" y="450"/>
                    <a:pt x="385" y="510"/>
                    <a:pt x="317" y="510"/>
                  </a:cubicBezTo>
                  <a:cubicBezTo>
                    <a:pt x="166" y="510"/>
                    <a:pt x="166" y="510"/>
                    <a:pt x="166" y="510"/>
                  </a:cubicBezTo>
                  <a:cubicBezTo>
                    <a:pt x="98" y="510"/>
                    <a:pt x="42" y="450"/>
                    <a:pt x="42" y="376"/>
                  </a:cubicBezTo>
                  <a:cubicBezTo>
                    <a:pt x="42" y="297"/>
                    <a:pt x="42" y="297"/>
                    <a:pt x="42" y="297"/>
                  </a:cubicBezTo>
                  <a:cubicBezTo>
                    <a:pt x="42" y="222"/>
                    <a:pt x="98" y="162"/>
                    <a:pt x="166" y="162"/>
                  </a:cubicBezTo>
                  <a:cubicBezTo>
                    <a:pt x="317" y="162"/>
                    <a:pt x="317" y="162"/>
                    <a:pt x="317" y="162"/>
                  </a:cubicBezTo>
                  <a:cubicBezTo>
                    <a:pt x="385" y="162"/>
                    <a:pt x="441" y="222"/>
                    <a:pt x="441" y="297"/>
                  </a:cubicBezTo>
                  <a:lnTo>
                    <a:pt x="441" y="376"/>
                  </a:lnTo>
                  <a:close/>
                  <a:moveTo>
                    <a:pt x="491" y="410"/>
                  </a:moveTo>
                  <a:cubicBezTo>
                    <a:pt x="478" y="410"/>
                    <a:pt x="468" y="400"/>
                    <a:pt x="468" y="388"/>
                  </a:cubicBezTo>
                  <a:cubicBezTo>
                    <a:pt x="468" y="376"/>
                    <a:pt x="478" y="366"/>
                    <a:pt x="491" y="366"/>
                  </a:cubicBezTo>
                  <a:cubicBezTo>
                    <a:pt x="503" y="366"/>
                    <a:pt x="513" y="376"/>
                    <a:pt x="513" y="388"/>
                  </a:cubicBezTo>
                  <a:cubicBezTo>
                    <a:pt x="513" y="400"/>
                    <a:pt x="503" y="410"/>
                    <a:pt x="491" y="41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700"/>
            </a:p>
          </p:txBody>
        </p:sp>
        <p:sp>
          <p:nvSpPr>
            <p:cNvPr id="684" name="TextBox 82"/>
            <p:cNvSpPr txBox="1"/>
            <p:nvPr/>
          </p:nvSpPr>
          <p:spPr>
            <a:xfrm>
              <a:off x="468533" y="3025426"/>
              <a:ext cx="1828800" cy="129487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5000"/>
                </a:lnSpc>
                <a:spcBef>
                  <a:spcPct val="0"/>
                </a:spcBef>
              </a:pPr>
              <a:r>
                <a:rPr lang="en-GB" sz="600" dirty="0" smtClean="0">
                  <a:solidFill>
                    <a:schemeClr val="bg1"/>
                  </a:solidFill>
                </a:rPr>
                <a:t>verá TV con retransmisión en vivo</a:t>
              </a:r>
            </a:p>
          </p:txBody>
        </p:sp>
      </p:grpSp>
      <p:grpSp>
        <p:nvGrpSpPr>
          <p:cNvPr id="685" name="Group 684"/>
          <p:cNvGrpSpPr/>
          <p:nvPr/>
        </p:nvGrpSpPr>
        <p:grpSpPr>
          <a:xfrm>
            <a:off x="1771577" y="477152"/>
            <a:ext cx="677390" cy="578032"/>
            <a:chOff x="1914452" y="667652"/>
            <a:chExt cx="677390" cy="578032"/>
          </a:xfrm>
        </p:grpSpPr>
        <p:grpSp>
          <p:nvGrpSpPr>
            <p:cNvPr id="686" name="Group 685"/>
            <p:cNvGrpSpPr>
              <a:grpSpLocks noChangeAspect="1"/>
            </p:cNvGrpSpPr>
            <p:nvPr/>
          </p:nvGrpSpPr>
          <p:grpSpPr>
            <a:xfrm>
              <a:off x="2015091" y="892870"/>
              <a:ext cx="331697" cy="352814"/>
              <a:chOff x="-2151173" y="516850"/>
              <a:chExt cx="1527175" cy="1601787"/>
            </a:xfrm>
            <a:solidFill>
              <a:schemeClr val="accent3"/>
            </a:solidFill>
          </p:grpSpPr>
          <p:sp>
            <p:nvSpPr>
              <p:cNvPr id="688" name="Freeform 687"/>
              <p:cNvSpPr>
                <a:spLocks noEditPoints="1"/>
              </p:cNvSpPr>
              <p:nvPr/>
            </p:nvSpPr>
            <p:spPr bwMode="auto">
              <a:xfrm>
                <a:off x="-1930005" y="1350907"/>
                <a:ext cx="596900" cy="596898"/>
              </a:xfrm>
              <a:custGeom>
                <a:avLst/>
                <a:gdLst/>
                <a:ahLst/>
                <a:cxnLst>
                  <a:cxn ang="0">
                    <a:pos x="79" y="0"/>
                  </a:cxn>
                  <a:cxn ang="0">
                    <a:pos x="0" y="79"/>
                  </a:cxn>
                  <a:cxn ang="0">
                    <a:pos x="79" y="158"/>
                  </a:cxn>
                  <a:cxn ang="0">
                    <a:pos x="158" y="79"/>
                  </a:cxn>
                  <a:cxn ang="0">
                    <a:pos x="79" y="0"/>
                  </a:cxn>
                  <a:cxn ang="0">
                    <a:pos x="28" y="33"/>
                  </a:cxn>
                  <a:cxn ang="0">
                    <a:pos x="127" y="33"/>
                  </a:cxn>
                  <a:cxn ang="0">
                    <a:pos x="127" y="42"/>
                  </a:cxn>
                  <a:cxn ang="0">
                    <a:pos x="28" y="42"/>
                  </a:cxn>
                  <a:cxn ang="0">
                    <a:pos x="28" y="33"/>
                  </a:cxn>
                  <a:cxn ang="0">
                    <a:pos x="127" y="119"/>
                  </a:cxn>
                  <a:cxn ang="0">
                    <a:pos x="28" y="119"/>
                  </a:cxn>
                  <a:cxn ang="0">
                    <a:pos x="28" y="110"/>
                  </a:cxn>
                  <a:cxn ang="0">
                    <a:pos x="127" y="110"/>
                  </a:cxn>
                  <a:cxn ang="0">
                    <a:pos x="127" y="119"/>
                  </a:cxn>
                  <a:cxn ang="0">
                    <a:pos x="149" y="80"/>
                  </a:cxn>
                  <a:cxn ang="0">
                    <a:pos x="6" y="80"/>
                  </a:cxn>
                  <a:cxn ang="0">
                    <a:pos x="6" y="71"/>
                  </a:cxn>
                  <a:cxn ang="0">
                    <a:pos x="149" y="71"/>
                  </a:cxn>
                  <a:cxn ang="0">
                    <a:pos x="149" y="80"/>
                  </a:cxn>
                </a:cxnLst>
                <a:rect l="0" t="0" r="r" b="b"/>
                <a:pathLst>
                  <a:path w="158" h="158">
                    <a:moveTo>
                      <a:pt x="79" y="0"/>
                    </a:moveTo>
                    <a:cubicBezTo>
                      <a:pt x="36" y="0"/>
                      <a:pt x="0" y="36"/>
                      <a:pt x="0" y="79"/>
                    </a:cubicBezTo>
                    <a:cubicBezTo>
                      <a:pt x="0" y="123"/>
                      <a:pt x="36" y="158"/>
                      <a:pt x="79" y="158"/>
                    </a:cubicBezTo>
                    <a:cubicBezTo>
                      <a:pt x="123" y="158"/>
                      <a:pt x="158" y="123"/>
                      <a:pt x="158" y="79"/>
                    </a:cubicBezTo>
                    <a:cubicBezTo>
                      <a:pt x="158" y="36"/>
                      <a:pt x="123" y="0"/>
                      <a:pt x="79" y="0"/>
                    </a:cubicBezTo>
                    <a:close/>
                    <a:moveTo>
                      <a:pt x="28" y="33"/>
                    </a:moveTo>
                    <a:cubicBezTo>
                      <a:pt x="127" y="33"/>
                      <a:pt x="127" y="33"/>
                      <a:pt x="127" y="33"/>
                    </a:cubicBezTo>
                    <a:cubicBezTo>
                      <a:pt x="127" y="42"/>
                      <a:pt x="127" y="42"/>
                      <a:pt x="127" y="42"/>
                    </a:cubicBezTo>
                    <a:cubicBezTo>
                      <a:pt x="28" y="42"/>
                      <a:pt x="28" y="42"/>
                      <a:pt x="28" y="42"/>
                    </a:cubicBezTo>
                    <a:lnTo>
                      <a:pt x="28" y="33"/>
                    </a:lnTo>
                    <a:close/>
                    <a:moveTo>
                      <a:pt x="127" y="119"/>
                    </a:moveTo>
                    <a:cubicBezTo>
                      <a:pt x="28" y="119"/>
                      <a:pt x="28" y="119"/>
                      <a:pt x="28" y="119"/>
                    </a:cubicBezTo>
                    <a:cubicBezTo>
                      <a:pt x="28" y="110"/>
                      <a:pt x="28" y="110"/>
                      <a:pt x="28" y="110"/>
                    </a:cubicBezTo>
                    <a:cubicBezTo>
                      <a:pt x="127" y="110"/>
                      <a:pt x="127" y="110"/>
                      <a:pt x="127" y="110"/>
                    </a:cubicBezTo>
                    <a:lnTo>
                      <a:pt x="127" y="119"/>
                    </a:lnTo>
                    <a:close/>
                    <a:moveTo>
                      <a:pt x="149" y="80"/>
                    </a:moveTo>
                    <a:cubicBezTo>
                      <a:pt x="6" y="80"/>
                      <a:pt x="6" y="80"/>
                      <a:pt x="6" y="80"/>
                    </a:cubicBezTo>
                    <a:cubicBezTo>
                      <a:pt x="6" y="71"/>
                      <a:pt x="6" y="71"/>
                      <a:pt x="6" y="71"/>
                    </a:cubicBezTo>
                    <a:cubicBezTo>
                      <a:pt x="149" y="71"/>
                      <a:pt x="149" y="71"/>
                      <a:pt x="149" y="71"/>
                    </a:cubicBezTo>
                    <a:lnTo>
                      <a:pt x="149" y="8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689" name="Freeform 688"/>
              <p:cNvSpPr>
                <a:spLocks noEditPoints="1"/>
              </p:cNvSpPr>
              <p:nvPr/>
            </p:nvSpPr>
            <p:spPr bwMode="auto">
              <a:xfrm>
                <a:off x="-2151173" y="516850"/>
                <a:ext cx="1527175" cy="1601787"/>
              </a:xfrm>
              <a:custGeom>
                <a:avLst/>
                <a:gdLst/>
                <a:ahLst/>
                <a:cxnLst>
                  <a:cxn ang="0">
                    <a:pos x="369" y="123"/>
                  </a:cxn>
                  <a:cxn ang="0">
                    <a:pos x="322" y="123"/>
                  </a:cxn>
                  <a:cxn ang="0">
                    <a:pos x="77" y="18"/>
                  </a:cxn>
                  <a:cxn ang="0">
                    <a:pos x="68" y="3"/>
                  </a:cxn>
                  <a:cxn ang="0">
                    <a:pos x="47" y="11"/>
                  </a:cxn>
                  <a:cxn ang="0">
                    <a:pos x="55" y="32"/>
                  </a:cxn>
                  <a:cxn ang="0">
                    <a:pos x="73" y="29"/>
                  </a:cxn>
                  <a:cxn ang="0">
                    <a:pos x="293" y="123"/>
                  </a:cxn>
                  <a:cxn ang="0">
                    <a:pos x="35" y="123"/>
                  </a:cxn>
                  <a:cxn ang="0">
                    <a:pos x="0" y="159"/>
                  </a:cxn>
                  <a:cxn ang="0">
                    <a:pos x="0" y="388"/>
                  </a:cxn>
                  <a:cxn ang="0">
                    <a:pos x="35" y="424"/>
                  </a:cxn>
                  <a:cxn ang="0">
                    <a:pos x="369" y="424"/>
                  </a:cxn>
                  <a:cxn ang="0">
                    <a:pos x="404" y="388"/>
                  </a:cxn>
                  <a:cxn ang="0">
                    <a:pos x="404" y="159"/>
                  </a:cxn>
                  <a:cxn ang="0">
                    <a:pos x="369" y="123"/>
                  </a:cxn>
                  <a:cxn ang="0">
                    <a:pos x="135" y="392"/>
                  </a:cxn>
                  <a:cxn ang="0">
                    <a:pos x="43" y="299"/>
                  </a:cxn>
                  <a:cxn ang="0">
                    <a:pos x="135" y="207"/>
                  </a:cxn>
                  <a:cxn ang="0">
                    <a:pos x="228" y="299"/>
                  </a:cxn>
                  <a:cxn ang="0">
                    <a:pos x="135" y="392"/>
                  </a:cxn>
                  <a:cxn ang="0">
                    <a:pos x="349" y="392"/>
                  </a:cxn>
                  <a:cxn ang="0">
                    <a:pos x="328" y="371"/>
                  </a:cxn>
                  <a:cxn ang="0">
                    <a:pos x="349" y="349"/>
                  </a:cxn>
                  <a:cxn ang="0">
                    <a:pos x="370" y="371"/>
                  </a:cxn>
                  <a:cxn ang="0">
                    <a:pos x="349" y="392"/>
                  </a:cxn>
                  <a:cxn ang="0">
                    <a:pos x="349" y="326"/>
                  </a:cxn>
                  <a:cxn ang="0">
                    <a:pos x="328" y="305"/>
                  </a:cxn>
                  <a:cxn ang="0">
                    <a:pos x="349" y="284"/>
                  </a:cxn>
                  <a:cxn ang="0">
                    <a:pos x="370" y="305"/>
                  </a:cxn>
                  <a:cxn ang="0">
                    <a:pos x="349" y="326"/>
                  </a:cxn>
                  <a:cxn ang="0">
                    <a:pos x="359" y="181"/>
                  </a:cxn>
                  <a:cxn ang="0">
                    <a:pos x="328" y="181"/>
                  </a:cxn>
                  <a:cxn ang="0">
                    <a:pos x="317" y="162"/>
                  </a:cxn>
                  <a:cxn ang="0">
                    <a:pos x="306" y="181"/>
                  </a:cxn>
                  <a:cxn ang="0">
                    <a:pos x="44" y="181"/>
                  </a:cxn>
                  <a:cxn ang="0">
                    <a:pos x="28" y="164"/>
                  </a:cxn>
                  <a:cxn ang="0">
                    <a:pos x="28" y="159"/>
                  </a:cxn>
                  <a:cxn ang="0">
                    <a:pos x="44" y="142"/>
                  </a:cxn>
                  <a:cxn ang="0">
                    <a:pos x="359" y="142"/>
                  </a:cxn>
                  <a:cxn ang="0">
                    <a:pos x="376" y="159"/>
                  </a:cxn>
                  <a:cxn ang="0">
                    <a:pos x="376" y="164"/>
                  </a:cxn>
                  <a:cxn ang="0">
                    <a:pos x="359" y="181"/>
                  </a:cxn>
                </a:cxnLst>
                <a:rect l="0" t="0" r="r" b="b"/>
                <a:pathLst>
                  <a:path w="404" h="424">
                    <a:moveTo>
                      <a:pt x="369" y="123"/>
                    </a:moveTo>
                    <a:cubicBezTo>
                      <a:pt x="322" y="123"/>
                      <a:pt x="322" y="123"/>
                      <a:pt x="322" y="123"/>
                    </a:cubicBezTo>
                    <a:cubicBezTo>
                      <a:pt x="77" y="18"/>
                      <a:pt x="77" y="18"/>
                      <a:pt x="77" y="18"/>
                    </a:cubicBezTo>
                    <a:cubicBezTo>
                      <a:pt x="78" y="12"/>
                      <a:pt x="74" y="6"/>
                      <a:pt x="68" y="3"/>
                    </a:cubicBezTo>
                    <a:cubicBezTo>
                      <a:pt x="60" y="0"/>
                      <a:pt x="50" y="3"/>
                      <a:pt x="47" y="11"/>
                    </a:cubicBezTo>
                    <a:cubicBezTo>
                      <a:pt x="43" y="19"/>
                      <a:pt x="47" y="29"/>
                      <a:pt x="55" y="32"/>
                    </a:cubicBezTo>
                    <a:cubicBezTo>
                      <a:pt x="61" y="35"/>
                      <a:pt x="68" y="33"/>
                      <a:pt x="73" y="29"/>
                    </a:cubicBezTo>
                    <a:cubicBezTo>
                      <a:pt x="293" y="123"/>
                      <a:pt x="293" y="123"/>
                      <a:pt x="293" y="123"/>
                    </a:cubicBezTo>
                    <a:cubicBezTo>
                      <a:pt x="35" y="123"/>
                      <a:pt x="35" y="123"/>
                      <a:pt x="35" y="123"/>
                    </a:cubicBezTo>
                    <a:cubicBezTo>
                      <a:pt x="16" y="123"/>
                      <a:pt x="0" y="139"/>
                      <a:pt x="0" y="159"/>
                    </a:cubicBezTo>
                    <a:cubicBezTo>
                      <a:pt x="0" y="388"/>
                      <a:pt x="0" y="388"/>
                      <a:pt x="0" y="388"/>
                    </a:cubicBezTo>
                    <a:cubicBezTo>
                      <a:pt x="0" y="408"/>
                      <a:pt x="16" y="424"/>
                      <a:pt x="35" y="424"/>
                    </a:cubicBezTo>
                    <a:cubicBezTo>
                      <a:pt x="369" y="424"/>
                      <a:pt x="369" y="424"/>
                      <a:pt x="369" y="424"/>
                    </a:cubicBezTo>
                    <a:cubicBezTo>
                      <a:pt x="388" y="424"/>
                      <a:pt x="404" y="408"/>
                      <a:pt x="404" y="388"/>
                    </a:cubicBezTo>
                    <a:cubicBezTo>
                      <a:pt x="404" y="159"/>
                      <a:pt x="404" y="159"/>
                      <a:pt x="404" y="159"/>
                    </a:cubicBezTo>
                    <a:cubicBezTo>
                      <a:pt x="404" y="139"/>
                      <a:pt x="388" y="123"/>
                      <a:pt x="369" y="123"/>
                    </a:cubicBezTo>
                    <a:close/>
                    <a:moveTo>
                      <a:pt x="135" y="392"/>
                    </a:moveTo>
                    <a:cubicBezTo>
                      <a:pt x="84" y="392"/>
                      <a:pt x="43" y="350"/>
                      <a:pt x="43" y="299"/>
                    </a:cubicBezTo>
                    <a:cubicBezTo>
                      <a:pt x="43" y="248"/>
                      <a:pt x="84" y="207"/>
                      <a:pt x="135" y="207"/>
                    </a:cubicBezTo>
                    <a:cubicBezTo>
                      <a:pt x="186" y="207"/>
                      <a:pt x="228" y="248"/>
                      <a:pt x="228" y="299"/>
                    </a:cubicBezTo>
                    <a:cubicBezTo>
                      <a:pt x="228" y="350"/>
                      <a:pt x="186" y="392"/>
                      <a:pt x="135" y="392"/>
                    </a:cubicBezTo>
                    <a:close/>
                    <a:moveTo>
                      <a:pt x="349" y="392"/>
                    </a:moveTo>
                    <a:cubicBezTo>
                      <a:pt x="338" y="392"/>
                      <a:pt x="328" y="382"/>
                      <a:pt x="328" y="371"/>
                    </a:cubicBezTo>
                    <a:cubicBezTo>
                      <a:pt x="328" y="359"/>
                      <a:pt x="338" y="349"/>
                      <a:pt x="349" y="349"/>
                    </a:cubicBezTo>
                    <a:cubicBezTo>
                      <a:pt x="361" y="349"/>
                      <a:pt x="370" y="359"/>
                      <a:pt x="370" y="371"/>
                    </a:cubicBezTo>
                    <a:cubicBezTo>
                      <a:pt x="370" y="382"/>
                      <a:pt x="361" y="392"/>
                      <a:pt x="349" y="392"/>
                    </a:cubicBezTo>
                    <a:close/>
                    <a:moveTo>
                      <a:pt x="349" y="326"/>
                    </a:moveTo>
                    <a:cubicBezTo>
                      <a:pt x="338" y="326"/>
                      <a:pt x="328" y="317"/>
                      <a:pt x="328" y="305"/>
                    </a:cubicBezTo>
                    <a:cubicBezTo>
                      <a:pt x="328" y="293"/>
                      <a:pt x="338" y="284"/>
                      <a:pt x="349" y="284"/>
                    </a:cubicBezTo>
                    <a:cubicBezTo>
                      <a:pt x="361" y="284"/>
                      <a:pt x="370" y="293"/>
                      <a:pt x="370" y="305"/>
                    </a:cubicBezTo>
                    <a:cubicBezTo>
                      <a:pt x="370" y="317"/>
                      <a:pt x="361" y="326"/>
                      <a:pt x="349" y="326"/>
                    </a:cubicBezTo>
                    <a:close/>
                    <a:moveTo>
                      <a:pt x="359" y="181"/>
                    </a:moveTo>
                    <a:cubicBezTo>
                      <a:pt x="328" y="181"/>
                      <a:pt x="328" y="181"/>
                      <a:pt x="328" y="181"/>
                    </a:cubicBezTo>
                    <a:cubicBezTo>
                      <a:pt x="317" y="162"/>
                      <a:pt x="317" y="162"/>
                      <a:pt x="317" y="162"/>
                    </a:cubicBezTo>
                    <a:cubicBezTo>
                      <a:pt x="306" y="181"/>
                      <a:pt x="306" y="181"/>
                      <a:pt x="306" y="181"/>
                    </a:cubicBezTo>
                    <a:cubicBezTo>
                      <a:pt x="44" y="181"/>
                      <a:pt x="44" y="181"/>
                      <a:pt x="44" y="181"/>
                    </a:cubicBezTo>
                    <a:cubicBezTo>
                      <a:pt x="35" y="181"/>
                      <a:pt x="28" y="173"/>
                      <a:pt x="28" y="164"/>
                    </a:cubicBezTo>
                    <a:cubicBezTo>
                      <a:pt x="28" y="159"/>
                      <a:pt x="28" y="159"/>
                      <a:pt x="28" y="159"/>
                    </a:cubicBezTo>
                    <a:cubicBezTo>
                      <a:pt x="28" y="150"/>
                      <a:pt x="35" y="142"/>
                      <a:pt x="44" y="142"/>
                    </a:cubicBezTo>
                    <a:cubicBezTo>
                      <a:pt x="359" y="142"/>
                      <a:pt x="359" y="142"/>
                      <a:pt x="359" y="142"/>
                    </a:cubicBezTo>
                    <a:cubicBezTo>
                      <a:pt x="368" y="142"/>
                      <a:pt x="376" y="150"/>
                      <a:pt x="376" y="159"/>
                    </a:cubicBezTo>
                    <a:cubicBezTo>
                      <a:pt x="376" y="164"/>
                      <a:pt x="376" y="164"/>
                      <a:pt x="376" y="164"/>
                    </a:cubicBezTo>
                    <a:cubicBezTo>
                      <a:pt x="376" y="173"/>
                      <a:pt x="368" y="181"/>
                      <a:pt x="359" y="1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grpSp>
        <p:sp>
          <p:nvSpPr>
            <p:cNvPr id="687" name="TextBox 86"/>
            <p:cNvSpPr txBox="1"/>
            <p:nvPr/>
          </p:nvSpPr>
          <p:spPr>
            <a:xfrm rot="1382568">
              <a:off x="1914452" y="667652"/>
              <a:ext cx="677390" cy="41445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400" dirty="0" smtClean="0">
                  <a:solidFill>
                    <a:schemeClr val="bg1"/>
                  </a:solidFill>
                  <a:latin typeface="+mj-lt"/>
                </a:rPr>
                <a:t>54 %</a:t>
              </a:r>
            </a:p>
          </p:txBody>
        </p:sp>
      </p:grpSp>
      <p:grpSp>
        <p:nvGrpSpPr>
          <p:cNvPr id="690" name="Group 689"/>
          <p:cNvGrpSpPr>
            <a:grpSpLocks noChangeAspect="1"/>
          </p:cNvGrpSpPr>
          <p:nvPr/>
        </p:nvGrpSpPr>
        <p:grpSpPr bwMode="auto">
          <a:xfrm>
            <a:off x="1488749" y="1627708"/>
            <a:ext cx="593038" cy="492871"/>
            <a:chOff x="963" y="1228"/>
            <a:chExt cx="1884" cy="1544"/>
          </a:xfrm>
          <a:solidFill>
            <a:schemeClr val="bg1"/>
          </a:solidFill>
        </p:grpSpPr>
        <p:sp>
          <p:nvSpPr>
            <p:cNvPr id="691" name="Freeform 690"/>
            <p:cNvSpPr>
              <a:spLocks/>
            </p:cNvSpPr>
            <p:nvPr/>
          </p:nvSpPr>
          <p:spPr bwMode="auto">
            <a:xfrm>
              <a:off x="1094" y="1228"/>
              <a:ext cx="1623" cy="1155"/>
            </a:xfrm>
            <a:custGeom>
              <a:avLst/>
              <a:gdLst/>
              <a:ahLst/>
              <a:cxnLst>
                <a:cxn ang="0">
                  <a:pos x="36" y="58"/>
                </a:cxn>
                <a:cxn ang="0">
                  <a:pos x="59" y="35"/>
                </a:cxn>
                <a:cxn ang="0">
                  <a:pos x="626" y="35"/>
                </a:cxn>
                <a:cxn ang="0">
                  <a:pos x="649" y="58"/>
                </a:cxn>
                <a:cxn ang="0">
                  <a:pos x="649" y="487"/>
                </a:cxn>
                <a:cxn ang="0">
                  <a:pos x="685" y="487"/>
                </a:cxn>
                <a:cxn ang="0">
                  <a:pos x="685" y="46"/>
                </a:cxn>
                <a:cxn ang="0">
                  <a:pos x="639" y="0"/>
                </a:cxn>
                <a:cxn ang="0">
                  <a:pos x="46" y="0"/>
                </a:cxn>
                <a:cxn ang="0">
                  <a:pos x="0" y="46"/>
                </a:cxn>
                <a:cxn ang="0">
                  <a:pos x="0" y="487"/>
                </a:cxn>
                <a:cxn ang="0">
                  <a:pos x="36" y="487"/>
                </a:cxn>
                <a:cxn ang="0">
                  <a:pos x="36" y="58"/>
                </a:cxn>
              </a:cxnLst>
              <a:rect l="0" t="0" r="r" b="b"/>
              <a:pathLst>
                <a:path w="685" h="487">
                  <a:moveTo>
                    <a:pt x="36" y="58"/>
                  </a:moveTo>
                  <a:cubicBezTo>
                    <a:pt x="36" y="45"/>
                    <a:pt x="47" y="35"/>
                    <a:pt x="59" y="35"/>
                  </a:cubicBezTo>
                  <a:cubicBezTo>
                    <a:pt x="626" y="35"/>
                    <a:pt x="626" y="35"/>
                    <a:pt x="626" y="35"/>
                  </a:cubicBezTo>
                  <a:cubicBezTo>
                    <a:pt x="638" y="35"/>
                    <a:pt x="649" y="45"/>
                    <a:pt x="649" y="58"/>
                  </a:cubicBezTo>
                  <a:cubicBezTo>
                    <a:pt x="649" y="487"/>
                    <a:pt x="649" y="487"/>
                    <a:pt x="649" y="487"/>
                  </a:cubicBezTo>
                  <a:cubicBezTo>
                    <a:pt x="685" y="487"/>
                    <a:pt x="685" y="487"/>
                    <a:pt x="685" y="487"/>
                  </a:cubicBezTo>
                  <a:cubicBezTo>
                    <a:pt x="685" y="46"/>
                    <a:pt x="685" y="46"/>
                    <a:pt x="685" y="46"/>
                  </a:cubicBezTo>
                  <a:cubicBezTo>
                    <a:pt x="685" y="21"/>
                    <a:pt x="664" y="0"/>
                    <a:pt x="639" y="0"/>
                  </a:cubicBezTo>
                  <a:cubicBezTo>
                    <a:pt x="46" y="0"/>
                    <a:pt x="46" y="0"/>
                    <a:pt x="46" y="0"/>
                  </a:cubicBezTo>
                  <a:cubicBezTo>
                    <a:pt x="20" y="0"/>
                    <a:pt x="0" y="21"/>
                    <a:pt x="0" y="46"/>
                  </a:cubicBezTo>
                  <a:cubicBezTo>
                    <a:pt x="0" y="487"/>
                    <a:pt x="0" y="487"/>
                    <a:pt x="0" y="487"/>
                  </a:cubicBezTo>
                  <a:cubicBezTo>
                    <a:pt x="36" y="487"/>
                    <a:pt x="36" y="487"/>
                    <a:pt x="36" y="487"/>
                  </a:cubicBezTo>
                  <a:lnTo>
                    <a:pt x="36" y="5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692" name="Freeform 691"/>
            <p:cNvSpPr>
              <a:spLocks noEditPoints="1"/>
            </p:cNvSpPr>
            <p:nvPr/>
          </p:nvSpPr>
          <p:spPr bwMode="auto">
            <a:xfrm>
              <a:off x="1259" y="1408"/>
              <a:ext cx="1283" cy="892"/>
            </a:xfrm>
            <a:custGeom>
              <a:avLst/>
              <a:gdLst/>
              <a:ahLst/>
              <a:cxnLst>
                <a:cxn ang="0">
                  <a:pos x="541" y="376"/>
                </a:cxn>
                <a:cxn ang="0">
                  <a:pos x="541" y="0"/>
                </a:cxn>
                <a:cxn ang="0">
                  <a:pos x="0" y="0"/>
                </a:cxn>
                <a:cxn ang="0">
                  <a:pos x="0" y="376"/>
                </a:cxn>
                <a:cxn ang="0">
                  <a:pos x="541" y="376"/>
                </a:cxn>
                <a:cxn ang="0">
                  <a:pos x="336" y="135"/>
                </a:cxn>
                <a:cxn ang="0">
                  <a:pos x="282" y="167"/>
                </a:cxn>
                <a:cxn ang="0">
                  <a:pos x="358" y="243"/>
                </a:cxn>
                <a:cxn ang="0">
                  <a:pos x="359" y="256"/>
                </a:cxn>
                <a:cxn ang="0">
                  <a:pos x="335" y="280"/>
                </a:cxn>
                <a:cxn ang="0">
                  <a:pos x="322" y="280"/>
                </a:cxn>
                <a:cxn ang="0">
                  <a:pos x="245" y="203"/>
                </a:cxn>
                <a:cxn ang="0">
                  <a:pos x="214" y="257"/>
                </a:cxn>
                <a:cxn ang="0">
                  <a:pos x="180" y="102"/>
                </a:cxn>
                <a:cxn ang="0">
                  <a:pos x="336" y="135"/>
                </a:cxn>
              </a:cxnLst>
              <a:rect l="0" t="0" r="r" b="b"/>
              <a:pathLst>
                <a:path w="541" h="376">
                  <a:moveTo>
                    <a:pt x="541" y="376"/>
                  </a:moveTo>
                  <a:cubicBezTo>
                    <a:pt x="541" y="0"/>
                    <a:pt x="541" y="0"/>
                    <a:pt x="541" y="0"/>
                  </a:cubicBezTo>
                  <a:cubicBezTo>
                    <a:pt x="0" y="0"/>
                    <a:pt x="0" y="0"/>
                    <a:pt x="0" y="0"/>
                  </a:cubicBezTo>
                  <a:cubicBezTo>
                    <a:pt x="0" y="376"/>
                    <a:pt x="0" y="376"/>
                    <a:pt x="0" y="376"/>
                  </a:cubicBezTo>
                  <a:lnTo>
                    <a:pt x="541" y="376"/>
                  </a:lnTo>
                  <a:close/>
                  <a:moveTo>
                    <a:pt x="336" y="135"/>
                  </a:moveTo>
                  <a:cubicBezTo>
                    <a:pt x="282" y="167"/>
                    <a:pt x="282" y="167"/>
                    <a:pt x="282" y="167"/>
                  </a:cubicBezTo>
                  <a:cubicBezTo>
                    <a:pt x="358" y="243"/>
                    <a:pt x="358" y="243"/>
                    <a:pt x="358" y="243"/>
                  </a:cubicBezTo>
                  <a:cubicBezTo>
                    <a:pt x="362" y="247"/>
                    <a:pt x="362" y="253"/>
                    <a:pt x="359" y="256"/>
                  </a:cubicBezTo>
                  <a:cubicBezTo>
                    <a:pt x="335" y="280"/>
                    <a:pt x="335" y="280"/>
                    <a:pt x="335" y="280"/>
                  </a:cubicBezTo>
                  <a:cubicBezTo>
                    <a:pt x="331" y="284"/>
                    <a:pt x="325" y="284"/>
                    <a:pt x="322" y="280"/>
                  </a:cubicBezTo>
                  <a:cubicBezTo>
                    <a:pt x="245" y="203"/>
                    <a:pt x="245" y="203"/>
                    <a:pt x="245" y="203"/>
                  </a:cubicBezTo>
                  <a:cubicBezTo>
                    <a:pt x="214" y="257"/>
                    <a:pt x="214" y="257"/>
                    <a:pt x="214" y="257"/>
                  </a:cubicBezTo>
                  <a:cubicBezTo>
                    <a:pt x="180" y="102"/>
                    <a:pt x="180" y="102"/>
                    <a:pt x="180" y="102"/>
                  </a:cubicBezTo>
                  <a:lnTo>
                    <a:pt x="336" y="13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693" name="Freeform 692"/>
            <p:cNvSpPr>
              <a:spLocks/>
            </p:cNvSpPr>
            <p:nvPr/>
          </p:nvSpPr>
          <p:spPr bwMode="auto">
            <a:xfrm>
              <a:off x="963" y="2456"/>
              <a:ext cx="1884" cy="316"/>
            </a:xfrm>
            <a:custGeom>
              <a:avLst/>
              <a:gdLst/>
              <a:ahLst/>
              <a:cxnLst>
                <a:cxn ang="0">
                  <a:pos x="774" y="0"/>
                </a:cxn>
                <a:cxn ang="0">
                  <a:pos x="21" y="0"/>
                </a:cxn>
                <a:cxn ang="0">
                  <a:pos x="4" y="22"/>
                </a:cxn>
                <a:cxn ang="0">
                  <a:pos x="29" y="110"/>
                </a:cxn>
                <a:cxn ang="0">
                  <a:pos x="59" y="133"/>
                </a:cxn>
                <a:cxn ang="0">
                  <a:pos x="736" y="133"/>
                </a:cxn>
                <a:cxn ang="0">
                  <a:pos x="766" y="110"/>
                </a:cxn>
                <a:cxn ang="0">
                  <a:pos x="791" y="22"/>
                </a:cxn>
                <a:cxn ang="0">
                  <a:pos x="774" y="0"/>
                </a:cxn>
              </a:cxnLst>
              <a:rect l="0" t="0" r="r" b="b"/>
              <a:pathLst>
                <a:path w="795" h="133">
                  <a:moveTo>
                    <a:pt x="774" y="0"/>
                  </a:moveTo>
                  <a:cubicBezTo>
                    <a:pt x="21" y="0"/>
                    <a:pt x="21" y="0"/>
                    <a:pt x="21" y="0"/>
                  </a:cubicBezTo>
                  <a:cubicBezTo>
                    <a:pt x="8" y="0"/>
                    <a:pt x="0" y="10"/>
                    <a:pt x="4" y="22"/>
                  </a:cubicBezTo>
                  <a:cubicBezTo>
                    <a:pt x="29" y="110"/>
                    <a:pt x="29" y="110"/>
                    <a:pt x="29" y="110"/>
                  </a:cubicBezTo>
                  <a:cubicBezTo>
                    <a:pt x="33" y="123"/>
                    <a:pt x="46" y="133"/>
                    <a:pt x="59" y="133"/>
                  </a:cubicBezTo>
                  <a:cubicBezTo>
                    <a:pt x="736" y="133"/>
                    <a:pt x="736" y="133"/>
                    <a:pt x="736" y="133"/>
                  </a:cubicBezTo>
                  <a:cubicBezTo>
                    <a:pt x="749" y="133"/>
                    <a:pt x="762" y="123"/>
                    <a:pt x="766" y="110"/>
                  </a:cubicBezTo>
                  <a:cubicBezTo>
                    <a:pt x="791" y="22"/>
                    <a:pt x="791" y="22"/>
                    <a:pt x="791" y="22"/>
                  </a:cubicBezTo>
                  <a:cubicBezTo>
                    <a:pt x="795" y="10"/>
                    <a:pt x="787" y="0"/>
                    <a:pt x="77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grpSp>
      <p:sp>
        <p:nvSpPr>
          <p:cNvPr id="694" name="Content Placeholder 2"/>
          <p:cNvSpPr>
            <a:spLocks noGrp="1"/>
          </p:cNvSpPr>
          <p:nvPr/>
        </p:nvSpPr>
        <p:spPr>
          <a:xfrm>
            <a:off x="5946212" y="452826"/>
            <a:ext cx="1517578" cy="422787"/>
          </a:xfrm>
          <a:prstGeom prst="rect">
            <a:avLst/>
          </a:prstGeom>
        </p:spPr>
        <p:txBody>
          <a:bodyPr vert="horz" lIns="56007" tIns="28004" rIns="56007" bIns="28004" rtlCol="0">
            <a:noAutofit/>
          </a:bodyPr>
          <a:lstStyle>
            <a:lvl1pPr marL="0" indent="0" algn="l" defTabSz="560070" rtl="0" eaLnBrk="1" latinLnBrk="0" hangingPunct="1">
              <a:spcBef>
                <a:spcPts val="735"/>
              </a:spcBef>
              <a:buFontTx/>
              <a:buNone/>
              <a:defRPr sz="600" kern="1200">
                <a:solidFill>
                  <a:schemeClr val="bg1"/>
                </a:solidFill>
                <a:latin typeface="+mn-lt"/>
                <a:ea typeface="+mn-ea"/>
                <a:cs typeface="+mn-cs"/>
              </a:defRPr>
            </a:lvl1pPr>
            <a:lvl2pPr marL="109875" indent="-109875"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2pPr>
            <a:lvl3pPr marL="247948" indent="-128349"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3pPr>
            <a:lvl4pPr marL="394772" indent="-146824"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4pPr>
            <a:lvl5pPr marL="551319" indent="-147796" algn="l" defTabSz="560070" rtl="0" eaLnBrk="1" latinLnBrk="0" hangingPunct="1">
              <a:spcBef>
                <a:spcPct val="20000"/>
              </a:spcBef>
              <a:buFont typeface="Arial" pitchFamily="34" charset="0"/>
              <a:buChar char="»"/>
              <a:defRPr sz="600" kern="1200">
                <a:solidFill>
                  <a:schemeClr val="bg1"/>
                </a:solidFill>
                <a:latin typeface="+mn-lt"/>
                <a:ea typeface="+mn-ea"/>
                <a:cs typeface="+mn-cs"/>
              </a:defRPr>
            </a:lvl5pPr>
            <a:lvl6pPr marL="1540193"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6pPr>
            <a:lvl7pPr marL="1820228"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7pPr>
            <a:lvl8pPr marL="2100263"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8pPr>
            <a:lvl9pPr marL="2380298" indent="-140018" algn="l" defTabSz="560070" rtl="0" eaLnBrk="1" latinLnBrk="0" hangingPunct="1">
              <a:spcBef>
                <a:spcPct val="20000"/>
              </a:spcBef>
              <a:buFont typeface="Arial" pitchFamily="34" charset="0"/>
              <a:buChar char="•"/>
              <a:defRPr sz="1200" kern="1200">
                <a:solidFill>
                  <a:schemeClr val="tx1"/>
                </a:solidFill>
                <a:latin typeface="+mn-lt"/>
                <a:ea typeface="+mn-ea"/>
                <a:cs typeface="+mn-cs"/>
              </a:defRPr>
            </a:lvl9pPr>
          </a:lstStyle>
          <a:p>
            <a:pPr defTabSz="914400">
              <a:spcBef>
                <a:spcPts val="368"/>
              </a:spcBef>
            </a:pPr>
            <a:r>
              <a:rPr lang="en-GB" sz="700" dirty="0" smtClean="0">
                <a:solidFill>
                  <a:schemeClr val="accent3"/>
                </a:solidFill>
                <a:latin typeface="Impact"/>
              </a:rPr>
              <a:t>LOS HOMBRES</a:t>
            </a:r>
            <a:r>
              <a:rPr lang="en-GB" sz="700" dirty="0" smtClean="0">
                <a:latin typeface="Impact"/>
              </a:rPr>
              <a:t> SON </a:t>
            </a:r>
            <a:r>
              <a:rPr lang="en-GB" sz="700" dirty="0" smtClean="0">
                <a:solidFill>
                  <a:schemeClr val="accent3"/>
                </a:solidFill>
                <a:latin typeface="Impact"/>
              </a:rPr>
              <a:t>MÁS PROPENSOS A UTILIZAR SIMULTÁNEAMENTE VARIOS MEDIOS</a:t>
            </a:r>
            <a:r>
              <a:rPr lang="en-GB" sz="700" dirty="0" smtClean="0">
                <a:latin typeface="Impact"/>
              </a:rPr>
              <a:t> CUANDO VEAN LA COPA MUNDIAL 2014, MEDIANTE UN </a:t>
            </a:r>
            <a:r>
              <a:rPr lang="en-GB" sz="700" dirty="0" smtClean="0">
                <a:solidFill>
                  <a:schemeClr val="accent3"/>
                </a:solidFill>
                <a:latin typeface="Impact"/>
              </a:rPr>
              <a:t>MÓVIL </a:t>
            </a:r>
            <a:r>
              <a:rPr lang="en-GB" sz="700" dirty="0" smtClean="0">
                <a:latin typeface="Impact"/>
              </a:rPr>
              <a:t>O UN </a:t>
            </a:r>
            <a:r>
              <a:rPr lang="en-GB" sz="700" dirty="0" smtClean="0">
                <a:solidFill>
                  <a:schemeClr val="accent3"/>
                </a:solidFill>
                <a:latin typeface="Impact"/>
              </a:rPr>
              <a:t>PORTÁTIL</a:t>
            </a:r>
            <a:r>
              <a:rPr lang="en-GB" sz="700" dirty="0" smtClean="0">
                <a:latin typeface="Impact"/>
              </a:rPr>
              <a:t> (AMBOS 67 %).</a:t>
            </a:r>
            <a:endParaRPr lang="es-ES" sz="700" dirty="0">
              <a:latin typeface="Impact"/>
              <a:cs typeface="Impact"/>
            </a:endParaRPr>
          </a:p>
        </p:txBody>
      </p:sp>
      <p:grpSp>
        <p:nvGrpSpPr>
          <p:cNvPr id="695" name="Group 694"/>
          <p:cNvGrpSpPr/>
          <p:nvPr/>
        </p:nvGrpSpPr>
        <p:grpSpPr>
          <a:xfrm>
            <a:off x="1133885" y="788549"/>
            <a:ext cx="730464" cy="741455"/>
            <a:chOff x="1143410" y="817124"/>
            <a:chExt cx="730464" cy="741455"/>
          </a:xfrm>
        </p:grpSpPr>
        <p:grpSp>
          <p:nvGrpSpPr>
            <p:cNvPr id="696" name="Group 695"/>
            <p:cNvGrpSpPr>
              <a:grpSpLocks noChangeAspect="1"/>
            </p:cNvGrpSpPr>
            <p:nvPr/>
          </p:nvGrpSpPr>
          <p:grpSpPr>
            <a:xfrm>
              <a:off x="1219473" y="817124"/>
              <a:ext cx="564522" cy="468000"/>
              <a:chOff x="-5020415" y="4651375"/>
              <a:chExt cx="1590675" cy="1220788"/>
            </a:xfrm>
            <a:solidFill>
              <a:srgbClr val="002060"/>
            </a:solidFill>
          </p:grpSpPr>
          <p:sp>
            <p:nvSpPr>
              <p:cNvPr id="698" name="Freeform 697"/>
              <p:cNvSpPr>
                <a:spLocks noEditPoints="1"/>
              </p:cNvSpPr>
              <p:nvPr/>
            </p:nvSpPr>
            <p:spPr bwMode="auto">
              <a:xfrm>
                <a:off x="-5020415" y="4651375"/>
                <a:ext cx="1590675" cy="1220788"/>
              </a:xfrm>
              <a:custGeom>
                <a:avLst/>
                <a:gdLst/>
                <a:ahLst/>
                <a:cxnLst>
                  <a:cxn ang="0">
                    <a:pos x="413" y="6"/>
                  </a:cxn>
                  <a:cxn ang="0">
                    <a:pos x="367" y="5"/>
                  </a:cxn>
                  <a:cxn ang="0">
                    <a:pos x="211" y="29"/>
                  </a:cxn>
                  <a:cxn ang="0">
                    <a:pos x="54" y="5"/>
                  </a:cxn>
                  <a:cxn ang="0">
                    <a:pos x="8" y="6"/>
                  </a:cxn>
                  <a:cxn ang="0">
                    <a:pos x="0" y="14"/>
                  </a:cxn>
                  <a:cxn ang="0">
                    <a:pos x="0" y="292"/>
                  </a:cxn>
                  <a:cxn ang="0">
                    <a:pos x="8" y="300"/>
                  </a:cxn>
                  <a:cxn ang="0">
                    <a:pos x="55" y="298"/>
                  </a:cxn>
                  <a:cxn ang="0">
                    <a:pos x="206" y="322"/>
                  </a:cxn>
                  <a:cxn ang="0">
                    <a:pos x="211" y="324"/>
                  </a:cxn>
                  <a:cxn ang="0">
                    <a:pos x="215" y="322"/>
                  </a:cxn>
                  <a:cxn ang="0">
                    <a:pos x="366" y="298"/>
                  </a:cxn>
                  <a:cxn ang="0">
                    <a:pos x="413" y="300"/>
                  </a:cxn>
                  <a:cxn ang="0">
                    <a:pos x="421" y="292"/>
                  </a:cxn>
                  <a:cxn ang="0">
                    <a:pos x="421" y="14"/>
                  </a:cxn>
                  <a:cxn ang="0">
                    <a:pos x="413" y="6"/>
                  </a:cxn>
                  <a:cxn ang="0">
                    <a:pos x="203" y="303"/>
                  </a:cxn>
                  <a:cxn ang="0">
                    <a:pos x="54" y="283"/>
                  </a:cxn>
                  <a:cxn ang="0">
                    <a:pos x="16" y="284"/>
                  </a:cxn>
                  <a:cxn ang="0">
                    <a:pos x="16" y="22"/>
                  </a:cxn>
                  <a:cxn ang="0">
                    <a:pos x="55" y="20"/>
                  </a:cxn>
                  <a:cxn ang="0">
                    <a:pos x="203" y="43"/>
                  </a:cxn>
                  <a:cxn ang="0">
                    <a:pos x="203" y="303"/>
                  </a:cxn>
                  <a:cxn ang="0">
                    <a:pos x="405" y="284"/>
                  </a:cxn>
                  <a:cxn ang="0">
                    <a:pos x="367" y="283"/>
                  </a:cxn>
                  <a:cxn ang="0">
                    <a:pos x="218" y="303"/>
                  </a:cxn>
                  <a:cxn ang="0">
                    <a:pos x="218" y="43"/>
                  </a:cxn>
                  <a:cxn ang="0">
                    <a:pos x="366" y="20"/>
                  </a:cxn>
                  <a:cxn ang="0">
                    <a:pos x="405" y="22"/>
                  </a:cxn>
                  <a:cxn ang="0">
                    <a:pos x="405" y="284"/>
                  </a:cxn>
                </a:cxnLst>
                <a:rect l="0" t="0" r="r" b="b"/>
                <a:pathLst>
                  <a:path w="421" h="324">
                    <a:moveTo>
                      <a:pt x="413" y="6"/>
                    </a:moveTo>
                    <a:cubicBezTo>
                      <a:pt x="397" y="6"/>
                      <a:pt x="382" y="5"/>
                      <a:pt x="367" y="5"/>
                    </a:cubicBezTo>
                    <a:cubicBezTo>
                      <a:pt x="313" y="2"/>
                      <a:pt x="261" y="0"/>
                      <a:pt x="211" y="29"/>
                    </a:cubicBezTo>
                    <a:cubicBezTo>
                      <a:pt x="160" y="0"/>
                      <a:pt x="109" y="2"/>
                      <a:pt x="54" y="5"/>
                    </a:cubicBezTo>
                    <a:cubicBezTo>
                      <a:pt x="39" y="5"/>
                      <a:pt x="24" y="6"/>
                      <a:pt x="8" y="6"/>
                    </a:cubicBezTo>
                    <a:cubicBezTo>
                      <a:pt x="4" y="6"/>
                      <a:pt x="0" y="10"/>
                      <a:pt x="0" y="14"/>
                    </a:cubicBezTo>
                    <a:cubicBezTo>
                      <a:pt x="0" y="292"/>
                      <a:pt x="0" y="292"/>
                      <a:pt x="0" y="292"/>
                    </a:cubicBezTo>
                    <a:cubicBezTo>
                      <a:pt x="0" y="296"/>
                      <a:pt x="4" y="300"/>
                      <a:pt x="8" y="300"/>
                    </a:cubicBezTo>
                    <a:cubicBezTo>
                      <a:pt x="23" y="300"/>
                      <a:pt x="39" y="299"/>
                      <a:pt x="55" y="298"/>
                    </a:cubicBezTo>
                    <a:cubicBezTo>
                      <a:pt x="108" y="296"/>
                      <a:pt x="159" y="294"/>
                      <a:pt x="206" y="322"/>
                    </a:cubicBezTo>
                    <a:cubicBezTo>
                      <a:pt x="207" y="323"/>
                      <a:pt x="209" y="324"/>
                      <a:pt x="211" y="324"/>
                    </a:cubicBezTo>
                    <a:cubicBezTo>
                      <a:pt x="212" y="324"/>
                      <a:pt x="214" y="323"/>
                      <a:pt x="215" y="322"/>
                    </a:cubicBezTo>
                    <a:cubicBezTo>
                      <a:pt x="262" y="294"/>
                      <a:pt x="313" y="296"/>
                      <a:pt x="366" y="298"/>
                    </a:cubicBezTo>
                    <a:cubicBezTo>
                      <a:pt x="382" y="299"/>
                      <a:pt x="398" y="300"/>
                      <a:pt x="413" y="300"/>
                    </a:cubicBezTo>
                    <a:cubicBezTo>
                      <a:pt x="418" y="300"/>
                      <a:pt x="421" y="296"/>
                      <a:pt x="421" y="292"/>
                    </a:cubicBezTo>
                    <a:cubicBezTo>
                      <a:pt x="421" y="14"/>
                      <a:pt x="421" y="14"/>
                      <a:pt x="421" y="14"/>
                    </a:cubicBezTo>
                    <a:cubicBezTo>
                      <a:pt x="421" y="10"/>
                      <a:pt x="418" y="6"/>
                      <a:pt x="413" y="6"/>
                    </a:cubicBezTo>
                    <a:close/>
                    <a:moveTo>
                      <a:pt x="203" y="303"/>
                    </a:moveTo>
                    <a:cubicBezTo>
                      <a:pt x="155" y="278"/>
                      <a:pt x="106" y="280"/>
                      <a:pt x="54" y="283"/>
                    </a:cubicBezTo>
                    <a:cubicBezTo>
                      <a:pt x="42" y="283"/>
                      <a:pt x="29" y="284"/>
                      <a:pt x="16" y="284"/>
                    </a:cubicBezTo>
                    <a:cubicBezTo>
                      <a:pt x="16" y="22"/>
                      <a:pt x="16" y="22"/>
                      <a:pt x="16" y="22"/>
                    </a:cubicBezTo>
                    <a:cubicBezTo>
                      <a:pt x="29" y="22"/>
                      <a:pt x="42" y="21"/>
                      <a:pt x="55" y="20"/>
                    </a:cubicBezTo>
                    <a:cubicBezTo>
                      <a:pt x="107" y="18"/>
                      <a:pt x="156" y="16"/>
                      <a:pt x="203" y="43"/>
                    </a:cubicBezTo>
                    <a:lnTo>
                      <a:pt x="203" y="303"/>
                    </a:lnTo>
                    <a:close/>
                    <a:moveTo>
                      <a:pt x="405" y="284"/>
                    </a:moveTo>
                    <a:cubicBezTo>
                      <a:pt x="392" y="284"/>
                      <a:pt x="379" y="283"/>
                      <a:pt x="367" y="283"/>
                    </a:cubicBezTo>
                    <a:cubicBezTo>
                      <a:pt x="315" y="280"/>
                      <a:pt x="266" y="278"/>
                      <a:pt x="218" y="303"/>
                    </a:cubicBezTo>
                    <a:cubicBezTo>
                      <a:pt x="218" y="43"/>
                      <a:pt x="218" y="43"/>
                      <a:pt x="218" y="43"/>
                    </a:cubicBezTo>
                    <a:cubicBezTo>
                      <a:pt x="265" y="16"/>
                      <a:pt x="314" y="18"/>
                      <a:pt x="366" y="20"/>
                    </a:cubicBezTo>
                    <a:cubicBezTo>
                      <a:pt x="379" y="21"/>
                      <a:pt x="392" y="22"/>
                      <a:pt x="405" y="22"/>
                    </a:cubicBezTo>
                    <a:lnTo>
                      <a:pt x="405" y="28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699" name="Freeform 698"/>
              <p:cNvSpPr>
                <a:spLocks/>
              </p:cNvSpPr>
              <p:nvPr/>
            </p:nvSpPr>
            <p:spPr bwMode="auto">
              <a:xfrm>
                <a:off x="-4124325" y="5295900"/>
                <a:ext cx="579438" cy="96838"/>
              </a:xfrm>
              <a:custGeom>
                <a:avLst/>
                <a:gdLst/>
                <a:ahLst/>
                <a:cxnLst>
                  <a:cxn ang="0">
                    <a:pos x="148" y="6"/>
                  </a:cxn>
                  <a:cxn ang="0">
                    <a:pos x="5" y="15"/>
                  </a:cxn>
                  <a:cxn ang="0">
                    <a:pos x="1" y="22"/>
                  </a:cxn>
                  <a:cxn ang="0">
                    <a:pos x="8" y="25"/>
                  </a:cxn>
                  <a:cxn ang="0">
                    <a:pos x="148" y="16"/>
                  </a:cxn>
                  <a:cxn ang="0">
                    <a:pos x="153" y="11"/>
                  </a:cxn>
                  <a:cxn ang="0">
                    <a:pos x="148" y="6"/>
                  </a:cxn>
                </a:cxnLst>
                <a:rect l="0" t="0" r="r" b="b"/>
                <a:pathLst>
                  <a:path w="153" h="26">
                    <a:moveTo>
                      <a:pt x="148" y="6"/>
                    </a:moveTo>
                    <a:cubicBezTo>
                      <a:pt x="100" y="4"/>
                      <a:pt x="51" y="0"/>
                      <a:pt x="5" y="15"/>
                    </a:cubicBezTo>
                    <a:cubicBezTo>
                      <a:pt x="2" y="16"/>
                      <a:pt x="0" y="19"/>
                      <a:pt x="1" y="22"/>
                    </a:cubicBezTo>
                    <a:cubicBezTo>
                      <a:pt x="2" y="24"/>
                      <a:pt x="5" y="26"/>
                      <a:pt x="8" y="25"/>
                    </a:cubicBezTo>
                    <a:cubicBezTo>
                      <a:pt x="52" y="11"/>
                      <a:pt x="100" y="15"/>
                      <a:pt x="148" y="16"/>
                    </a:cubicBezTo>
                    <a:cubicBezTo>
                      <a:pt x="151" y="17"/>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0" name="Freeform 699"/>
              <p:cNvSpPr>
                <a:spLocks/>
              </p:cNvSpPr>
              <p:nvPr/>
            </p:nvSpPr>
            <p:spPr bwMode="auto">
              <a:xfrm>
                <a:off x="-4124325" y="5175250"/>
                <a:ext cx="579438" cy="101600"/>
              </a:xfrm>
              <a:custGeom>
                <a:avLst/>
                <a:gdLst/>
                <a:ahLst/>
                <a:cxnLst>
                  <a:cxn ang="0">
                    <a:pos x="148" y="7"/>
                  </a:cxn>
                  <a:cxn ang="0">
                    <a:pos x="4" y="16"/>
                  </a:cxn>
                  <a:cxn ang="0">
                    <a:pos x="1" y="23"/>
                  </a:cxn>
                  <a:cxn ang="0">
                    <a:pos x="8" y="26"/>
                  </a:cxn>
                  <a:cxn ang="0">
                    <a:pos x="148" y="17"/>
                  </a:cxn>
                  <a:cxn ang="0">
                    <a:pos x="153" y="12"/>
                  </a:cxn>
                  <a:cxn ang="0">
                    <a:pos x="148" y="7"/>
                  </a:cxn>
                </a:cxnLst>
                <a:rect l="0" t="0" r="r" b="b"/>
                <a:pathLst>
                  <a:path w="153" h="27">
                    <a:moveTo>
                      <a:pt x="148" y="7"/>
                    </a:moveTo>
                    <a:cubicBezTo>
                      <a:pt x="100" y="5"/>
                      <a:pt x="51" y="0"/>
                      <a:pt x="4" y="16"/>
                    </a:cubicBezTo>
                    <a:cubicBezTo>
                      <a:pt x="2" y="17"/>
                      <a:pt x="0" y="20"/>
                      <a:pt x="1" y="23"/>
                    </a:cubicBezTo>
                    <a:cubicBezTo>
                      <a:pt x="2" y="26"/>
                      <a:pt x="5" y="27"/>
                      <a:pt x="8" y="26"/>
                    </a:cubicBezTo>
                    <a:cubicBezTo>
                      <a:pt x="52" y="11"/>
                      <a:pt x="101" y="15"/>
                      <a:pt x="148" y="17"/>
                    </a:cubicBezTo>
                    <a:cubicBezTo>
                      <a:pt x="151" y="17"/>
                      <a:pt x="153" y="15"/>
                      <a:pt x="153" y="12"/>
                    </a:cubicBezTo>
                    <a:cubicBezTo>
                      <a:pt x="153" y="9"/>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1" name="Freeform 700"/>
              <p:cNvSpPr>
                <a:spLocks/>
              </p:cNvSpPr>
              <p:nvPr/>
            </p:nvSpPr>
            <p:spPr bwMode="auto">
              <a:xfrm>
                <a:off x="-4124325" y="5411788"/>
                <a:ext cx="579438" cy="93663"/>
              </a:xfrm>
              <a:custGeom>
                <a:avLst/>
                <a:gdLst/>
                <a:ahLst/>
                <a:cxnLst>
                  <a:cxn ang="0">
                    <a:pos x="148" y="6"/>
                  </a:cxn>
                  <a:cxn ang="0">
                    <a:pos x="5" y="15"/>
                  </a:cxn>
                  <a:cxn ang="0">
                    <a:pos x="1" y="21"/>
                  </a:cxn>
                  <a:cxn ang="0">
                    <a:pos x="8" y="25"/>
                  </a:cxn>
                  <a:cxn ang="0">
                    <a:pos x="148" y="17"/>
                  </a:cxn>
                  <a:cxn ang="0">
                    <a:pos x="153" y="12"/>
                  </a:cxn>
                  <a:cxn ang="0">
                    <a:pos x="148" y="6"/>
                  </a:cxn>
                </a:cxnLst>
                <a:rect l="0" t="0" r="r" b="b"/>
                <a:pathLst>
                  <a:path w="153" h="25">
                    <a:moveTo>
                      <a:pt x="148" y="6"/>
                    </a:moveTo>
                    <a:cubicBezTo>
                      <a:pt x="99" y="5"/>
                      <a:pt x="52" y="0"/>
                      <a:pt x="5" y="15"/>
                    </a:cubicBezTo>
                    <a:cubicBezTo>
                      <a:pt x="2" y="15"/>
                      <a:pt x="0" y="18"/>
                      <a:pt x="1" y="21"/>
                    </a:cubicBezTo>
                    <a:cubicBezTo>
                      <a:pt x="2" y="24"/>
                      <a:pt x="5" y="25"/>
                      <a:pt x="8" y="25"/>
                    </a:cubicBezTo>
                    <a:cubicBezTo>
                      <a:pt x="53" y="11"/>
                      <a:pt x="100"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2" name="Freeform 701"/>
              <p:cNvSpPr>
                <a:spLocks/>
              </p:cNvSpPr>
              <p:nvPr/>
            </p:nvSpPr>
            <p:spPr bwMode="auto">
              <a:xfrm>
                <a:off x="-4124325" y="4819650"/>
                <a:ext cx="579438" cy="109538"/>
              </a:xfrm>
              <a:custGeom>
                <a:avLst/>
                <a:gdLst/>
                <a:ahLst/>
                <a:cxnLst>
                  <a:cxn ang="0">
                    <a:pos x="4" y="19"/>
                  </a:cxn>
                  <a:cxn ang="0">
                    <a:pos x="1" y="25"/>
                  </a:cxn>
                  <a:cxn ang="0">
                    <a:pos x="8" y="28"/>
                  </a:cxn>
                  <a:cxn ang="0">
                    <a:pos x="148" y="17"/>
                  </a:cxn>
                  <a:cxn ang="0">
                    <a:pos x="153" y="12"/>
                  </a:cxn>
                  <a:cxn ang="0">
                    <a:pos x="148" y="7"/>
                  </a:cxn>
                  <a:cxn ang="0">
                    <a:pos x="4" y="19"/>
                  </a:cxn>
                </a:cxnLst>
                <a:rect l="0" t="0" r="r" b="b"/>
                <a:pathLst>
                  <a:path w="153" h="29">
                    <a:moveTo>
                      <a:pt x="4" y="19"/>
                    </a:moveTo>
                    <a:cubicBezTo>
                      <a:pt x="1" y="20"/>
                      <a:pt x="0" y="23"/>
                      <a:pt x="1" y="25"/>
                    </a:cubicBezTo>
                    <a:cubicBezTo>
                      <a:pt x="2" y="28"/>
                      <a:pt x="6" y="29"/>
                      <a:pt x="8" y="28"/>
                    </a:cubicBezTo>
                    <a:cubicBezTo>
                      <a:pt x="51" y="10"/>
                      <a:pt x="101" y="15"/>
                      <a:pt x="148" y="17"/>
                    </a:cubicBezTo>
                    <a:cubicBezTo>
                      <a:pt x="151" y="17"/>
                      <a:pt x="153" y="15"/>
                      <a:pt x="153" y="12"/>
                    </a:cubicBezTo>
                    <a:cubicBezTo>
                      <a:pt x="153" y="9"/>
                      <a:pt x="151" y="7"/>
                      <a:pt x="148" y="7"/>
                    </a:cubicBezTo>
                    <a:cubicBezTo>
                      <a:pt x="100" y="5"/>
                      <a:pt x="49" y="0"/>
                      <a:pt x="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3" name="Freeform 702"/>
              <p:cNvSpPr>
                <a:spLocks/>
              </p:cNvSpPr>
              <p:nvPr/>
            </p:nvSpPr>
            <p:spPr bwMode="auto">
              <a:xfrm>
                <a:off x="-4124325" y="5532438"/>
                <a:ext cx="579438" cy="90488"/>
              </a:xfrm>
              <a:custGeom>
                <a:avLst/>
                <a:gdLst/>
                <a:ahLst/>
                <a:cxnLst>
                  <a:cxn ang="0">
                    <a:pos x="148" y="6"/>
                  </a:cxn>
                  <a:cxn ang="0">
                    <a:pos x="5" y="13"/>
                  </a:cxn>
                  <a:cxn ang="0">
                    <a:pos x="1" y="20"/>
                  </a:cxn>
                  <a:cxn ang="0">
                    <a:pos x="8" y="23"/>
                  </a:cxn>
                  <a:cxn ang="0">
                    <a:pos x="148" y="16"/>
                  </a:cxn>
                  <a:cxn ang="0">
                    <a:pos x="153" y="11"/>
                  </a:cxn>
                  <a:cxn ang="0">
                    <a:pos x="148" y="6"/>
                  </a:cxn>
                </a:cxnLst>
                <a:rect l="0" t="0" r="r" b="b"/>
                <a:pathLst>
                  <a:path w="153" h="24">
                    <a:moveTo>
                      <a:pt x="148" y="6"/>
                    </a:moveTo>
                    <a:cubicBezTo>
                      <a:pt x="99" y="4"/>
                      <a:pt x="52" y="0"/>
                      <a:pt x="5" y="13"/>
                    </a:cubicBezTo>
                    <a:cubicBezTo>
                      <a:pt x="2" y="14"/>
                      <a:pt x="0" y="17"/>
                      <a:pt x="1" y="20"/>
                    </a:cubicBezTo>
                    <a:cubicBezTo>
                      <a:pt x="2" y="22"/>
                      <a:pt x="5" y="24"/>
                      <a:pt x="8" y="23"/>
                    </a:cubicBezTo>
                    <a:cubicBezTo>
                      <a:pt x="53" y="11"/>
                      <a:pt x="100" y="14"/>
                      <a:pt x="148" y="16"/>
                    </a:cubicBezTo>
                    <a:cubicBezTo>
                      <a:pt x="151" y="16"/>
                      <a:pt x="153" y="14"/>
                      <a:pt x="153" y="11"/>
                    </a:cubicBezTo>
                    <a:cubicBezTo>
                      <a:pt x="153" y="8"/>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4" name="Freeform 703"/>
              <p:cNvSpPr>
                <a:spLocks/>
              </p:cNvSpPr>
              <p:nvPr/>
            </p:nvSpPr>
            <p:spPr bwMode="auto">
              <a:xfrm>
                <a:off x="-4872038" y="5532438"/>
                <a:ext cx="577850" cy="90488"/>
              </a:xfrm>
              <a:custGeom>
                <a:avLst/>
                <a:gdLst/>
                <a:ahLst/>
                <a:cxnLst>
                  <a:cxn ang="0">
                    <a:pos x="148" y="13"/>
                  </a:cxn>
                  <a:cxn ang="0">
                    <a:pos x="5" y="6"/>
                  </a:cxn>
                  <a:cxn ang="0">
                    <a:pos x="0" y="11"/>
                  </a:cxn>
                  <a:cxn ang="0">
                    <a:pos x="5" y="16"/>
                  </a:cxn>
                  <a:cxn ang="0">
                    <a:pos x="146" y="23"/>
                  </a:cxn>
                  <a:cxn ang="0">
                    <a:pos x="152" y="20"/>
                  </a:cxn>
                  <a:cxn ang="0">
                    <a:pos x="148" y="13"/>
                  </a:cxn>
                </a:cxnLst>
                <a:rect l="0" t="0" r="r" b="b"/>
                <a:pathLst>
                  <a:path w="153" h="24">
                    <a:moveTo>
                      <a:pt x="148" y="13"/>
                    </a:moveTo>
                    <a:cubicBezTo>
                      <a:pt x="101" y="0"/>
                      <a:pt x="54" y="4"/>
                      <a:pt x="5" y="6"/>
                    </a:cubicBezTo>
                    <a:cubicBezTo>
                      <a:pt x="2" y="6"/>
                      <a:pt x="0" y="8"/>
                      <a:pt x="0" y="11"/>
                    </a:cubicBezTo>
                    <a:cubicBezTo>
                      <a:pt x="0" y="14"/>
                      <a:pt x="2" y="16"/>
                      <a:pt x="5" y="16"/>
                    </a:cubicBezTo>
                    <a:cubicBezTo>
                      <a:pt x="53" y="14"/>
                      <a:pt x="100" y="11"/>
                      <a:pt x="146" y="23"/>
                    </a:cubicBezTo>
                    <a:cubicBezTo>
                      <a:pt x="148" y="24"/>
                      <a:pt x="151" y="22"/>
                      <a:pt x="152" y="20"/>
                    </a:cubicBezTo>
                    <a:cubicBezTo>
                      <a:pt x="153" y="17"/>
                      <a:pt x="151" y="14"/>
                      <a:pt x="148"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5" name="Freeform 704"/>
              <p:cNvSpPr>
                <a:spLocks/>
              </p:cNvSpPr>
              <p:nvPr/>
            </p:nvSpPr>
            <p:spPr bwMode="auto">
              <a:xfrm>
                <a:off x="-4124325" y="5057775"/>
                <a:ext cx="579438" cy="104775"/>
              </a:xfrm>
              <a:custGeom>
                <a:avLst/>
                <a:gdLst/>
                <a:ahLst/>
                <a:cxnLst>
                  <a:cxn ang="0">
                    <a:pos x="148" y="6"/>
                  </a:cxn>
                  <a:cxn ang="0">
                    <a:pos x="4" y="17"/>
                  </a:cxn>
                  <a:cxn ang="0">
                    <a:pos x="1" y="24"/>
                  </a:cxn>
                  <a:cxn ang="0">
                    <a:pos x="8" y="27"/>
                  </a:cxn>
                  <a:cxn ang="0">
                    <a:pos x="148" y="17"/>
                  </a:cxn>
                  <a:cxn ang="0">
                    <a:pos x="153" y="12"/>
                  </a:cxn>
                  <a:cxn ang="0">
                    <a:pos x="148" y="6"/>
                  </a:cxn>
                </a:cxnLst>
                <a:rect l="0" t="0" r="r" b="b"/>
                <a:pathLst>
                  <a:path w="153" h="28">
                    <a:moveTo>
                      <a:pt x="148" y="6"/>
                    </a:moveTo>
                    <a:cubicBezTo>
                      <a:pt x="100" y="4"/>
                      <a:pt x="50" y="0"/>
                      <a:pt x="4" y="17"/>
                    </a:cubicBezTo>
                    <a:cubicBezTo>
                      <a:pt x="2" y="18"/>
                      <a:pt x="0" y="21"/>
                      <a:pt x="1" y="24"/>
                    </a:cubicBezTo>
                    <a:cubicBezTo>
                      <a:pt x="2" y="26"/>
                      <a:pt x="5" y="28"/>
                      <a:pt x="8" y="27"/>
                    </a:cubicBezTo>
                    <a:cubicBezTo>
                      <a:pt x="52" y="10"/>
                      <a:pt x="101" y="15"/>
                      <a:pt x="148" y="17"/>
                    </a:cubicBezTo>
                    <a:cubicBezTo>
                      <a:pt x="151" y="17"/>
                      <a:pt x="153" y="15"/>
                      <a:pt x="153" y="12"/>
                    </a:cubicBezTo>
                    <a:cubicBezTo>
                      <a:pt x="153" y="9"/>
                      <a:pt x="151" y="6"/>
                      <a:pt x="14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6" name="Freeform 705"/>
              <p:cNvSpPr>
                <a:spLocks/>
              </p:cNvSpPr>
              <p:nvPr/>
            </p:nvSpPr>
            <p:spPr bwMode="auto">
              <a:xfrm>
                <a:off x="-4124325" y="4937125"/>
                <a:ext cx="579438" cy="109538"/>
              </a:xfrm>
              <a:custGeom>
                <a:avLst/>
                <a:gdLst/>
                <a:ahLst/>
                <a:cxnLst>
                  <a:cxn ang="0">
                    <a:pos x="148" y="7"/>
                  </a:cxn>
                  <a:cxn ang="0">
                    <a:pos x="4" y="18"/>
                  </a:cxn>
                  <a:cxn ang="0">
                    <a:pos x="1" y="25"/>
                  </a:cxn>
                  <a:cxn ang="0">
                    <a:pos x="8" y="28"/>
                  </a:cxn>
                  <a:cxn ang="0">
                    <a:pos x="148" y="17"/>
                  </a:cxn>
                  <a:cxn ang="0">
                    <a:pos x="153" y="12"/>
                  </a:cxn>
                  <a:cxn ang="0">
                    <a:pos x="148" y="7"/>
                  </a:cxn>
                </a:cxnLst>
                <a:rect l="0" t="0" r="r" b="b"/>
                <a:pathLst>
                  <a:path w="153" h="29">
                    <a:moveTo>
                      <a:pt x="148" y="7"/>
                    </a:moveTo>
                    <a:cubicBezTo>
                      <a:pt x="100" y="5"/>
                      <a:pt x="50" y="0"/>
                      <a:pt x="4" y="18"/>
                    </a:cubicBezTo>
                    <a:cubicBezTo>
                      <a:pt x="2" y="19"/>
                      <a:pt x="0" y="22"/>
                      <a:pt x="1" y="25"/>
                    </a:cubicBezTo>
                    <a:cubicBezTo>
                      <a:pt x="2" y="28"/>
                      <a:pt x="5" y="29"/>
                      <a:pt x="8" y="28"/>
                    </a:cubicBezTo>
                    <a:cubicBezTo>
                      <a:pt x="51" y="11"/>
                      <a:pt x="101" y="16"/>
                      <a:pt x="148" y="17"/>
                    </a:cubicBezTo>
                    <a:cubicBezTo>
                      <a:pt x="151" y="18"/>
                      <a:pt x="153" y="15"/>
                      <a:pt x="153" y="12"/>
                    </a:cubicBezTo>
                    <a:cubicBezTo>
                      <a:pt x="153" y="10"/>
                      <a:pt x="151" y="7"/>
                      <a:pt x="14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7" name="Freeform 706"/>
              <p:cNvSpPr>
                <a:spLocks/>
              </p:cNvSpPr>
              <p:nvPr/>
            </p:nvSpPr>
            <p:spPr bwMode="auto">
              <a:xfrm>
                <a:off x="-4872038" y="5295900"/>
                <a:ext cx="577850" cy="96838"/>
              </a:xfrm>
              <a:custGeom>
                <a:avLst/>
                <a:gdLst/>
                <a:ahLst/>
                <a:cxnLst>
                  <a:cxn ang="0">
                    <a:pos x="5" y="16"/>
                  </a:cxn>
                  <a:cxn ang="0">
                    <a:pos x="145" y="25"/>
                  </a:cxn>
                  <a:cxn ang="0">
                    <a:pos x="152" y="22"/>
                  </a:cxn>
                  <a:cxn ang="0">
                    <a:pos x="149" y="15"/>
                  </a:cxn>
                  <a:cxn ang="0">
                    <a:pos x="5" y="6"/>
                  </a:cxn>
                  <a:cxn ang="0">
                    <a:pos x="0" y="11"/>
                  </a:cxn>
                  <a:cxn ang="0">
                    <a:pos x="5" y="16"/>
                  </a:cxn>
                </a:cxnLst>
                <a:rect l="0" t="0" r="r" b="b"/>
                <a:pathLst>
                  <a:path w="153" h="26">
                    <a:moveTo>
                      <a:pt x="5" y="16"/>
                    </a:moveTo>
                    <a:cubicBezTo>
                      <a:pt x="53" y="15"/>
                      <a:pt x="101" y="11"/>
                      <a:pt x="145" y="25"/>
                    </a:cubicBezTo>
                    <a:cubicBezTo>
                      <a:pt x="148" y="26"/>
                      <a:pt x="151" y="24"/>
                      <a:pt x="152" y="22"/>
                    </a:cubicBezTo>
                    <a:cubicBezTo>
                      <a:pt x="153" y="19"/>
                      <a:pt x="151" y="16"/>
                      <a:pt x="149" y="15"/>
                    </a:cubicBezTo>
                    <a:cubicBezTo>
                      <a:pt x="102" y="0"/>
                      <a:pt x="54" y="4"/>
                      <a:pt x="5" y="6"/>
                    </a:cubicBezTo>
                    <a:cubicBezTo>
                      <a:pt x="2" y="6"/>
                      <a:pt x="0" y="8"/>
                      <a:pt x="0" y="11"/>
                    </a:cubicBezTo>
                    <a:cubicBezTo>
                      <a:pt x="0" y="14"/>
                      <a:pt x="2" y="17"/>
                      <a:pt x="5"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8" name="Freeform 707"/>
              <p:cNvSpPr>
                <a:spLocks/>
              </p:cNvSpPr>
              <p:nvPr/>
            </p:nvSpPr>
            <p:spPr bwMode="auto">
              <a:xfrm>
                <a:off x="-4872038" y="5175250"/>
                <a:ext cx="577850" cy="101600"/>
              </a:xfrm>
              <a:custGeom>
                <a:avLst/>
                <a:gdLst/>
                <a:ahLst/>
                <a:cxnLst>
                  <a:cxn ang="0">
                    <a:pos x="149" y="16"/>
                  </a:cxn>
                  <a:cxn ang="0">
                    <a:pos x="5" y="7"/>
                  </a:cxn>
                  <a:cxn ang="0">
                    <a:pos x="0" y="12"/>
                  </a:cxn>
                  <a:cxn ang="0">
                    <a:pos x="5" y="17"/>
                  </a:cxn>
                  <a:cxn ang="0">
                    <a:pos x="145" y="26"/>
                  </a:cxn>
                  <a:cxn ang="0">
                    <a:pos x="152" y="23"/>
                  </a:cxn>
                  <a:cxn ang="0">
                    <a:pos x="149" y="16"/>
                  </a:cxn>
                </a:cxnLst>
                <a:rect l="0" t="0" r="r" b="b"/>
                <a:pathLst>
                  <a:path w="153" h="27">
                    <a:moveTo>
                      <a:pt x="149" y="16"/>
                    </a:moveTo>
                    <a:cubicBezTo>
                      <a:pt x="102" y="0"/>
                      <a:pt x="53" y="5"/>
                      <a:pt x="5" y="7"/>
                    </a:cubicBezTo>
                    <a:cubicBezTo>
                      <a:pt x="2" y="7"/>
                      <a:pt x="0" y="9"/>
                      <a:pt x="0" y="12"/>
                    </a:cubicBezTo>
                    <a:cubicBezTo>
                      <a:pt x="0" y="15"/>
                      <a:pt x="2" y="17"/>
                      <a:pt x="5" y="17"/>
                    </a:cubicBezTo>
                    <a:cubicBezTo>
                      <a:pt x="53" y="15"/>
                      <a:pt x="101" y="11"/>
                      <a:pt x="145" y="26"/>
                    </a:cubicBezTo>
                    <a:cubicBezTo>
                      <a:pt x="148" y="27"/>
                      <a:pt x="151" y="26"/>
                      <a:pt x="152" y="23"/>
                    </a:cubicBezTo>
                    <a:cubicBezTo>
                      <a:pt x="153" y="20"/>
                      <a:pt x="151" y="17"/>
                      <a:pt x="149"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09" name="Freeform 708"/>
              <p:cNvSpPr>
                <a:spLocks/>
              </p:cNvSpPr>
              <p:nvPr/>
            </p:nvSpPr>
            <p:spPr bwMode="auto">
              <a:xfrm>
                <a:off x="-4872038" y="4819650"/>
                <a:ext cx="577850" cy="109538"/>
              </a:xfrm>
              <a:custGeom>
                <a:avLst/>
                <a:gdLst/>
                <a:ahLst/>
                <a:cxnLst>
                  <a:cxn ang="0">
                    <a:pos x="0" y="12"/>
                  </a:cxn>
                  <a:cxn ang="0">
                    <a:pos x="5" y="17"/>
                  </a:cxn>
                  <a:cxn ang="0">
                    <a:pos x="145" y="28"/>
                  </a:cxn>
                  <a:cxn ang="0">
                    <a:pos x="152" y="25"/>
                  </a:cxn>
                  <a:cxn ang="0">
                    <a:pos x="149" y="19"/>
                  </a:cxn>
                  <a:cxn ang="0">
                    <a:pos x="5" y="7"/>
                  </a:cxn>
                  <a:cxn ang="0">
                    <a:pos x="0" y="12"/>
                  </a:cxn>
                </a:cxnLst>
                <a:rect l="0" t="0" r="r" b="b"/>
                <a:pathLst>
                  <a:path w="153" h="29">
                    <a:moveTo>
                      <a:pt x="0" y="12"/>
                    </a:moveTo>
                    <a:cubicBezTo>
                      <a:pt x="0" y="15"/>
                      <a:pt x="2" y="17"/>
                      <a:pt x="5" y="17"/>
                    </a:cubicBezTo>
                    <a:cubicBezTo>
                      <a:pt x="52" y="15"/>
                      <a:pt x="102" y="10"/>
                      <a:pt x="145" y="28"/>
                    </a:cubicBezTo>
                    <a:cubicBezTo>
                      <a:pt x="148" y="29"/>
                      <a:pt x="151" y="28"/>
                      <a:pt x="152" y="25"/>
                    </a:cubicBezTo>
                    <a:cubicBezTo>
                      <a:pt x="153" y="23"/>
                      <a:pt x="152" y="20"/>
                      <a:pt x="149" y="19"/>
                    </a:cubicBezTo>
                    <a:cubicBezTo>
                      <a:pt x="104" y="0"/>
                      <a:pt x="53" y="5"/>
                      <a:pt x="5" y="7"/>
                    </a:cubicBezTo>
                    <a:cubicBezTo>
                      <a:pt x="2" y="7"/>
                      <a:pt x="0" y="9"/>
                      <a:pt x="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10" name="Freeform 709"/>
              <p:cNvSpPr>
                <a:spLocks/>
              </p:cNvSpPr>
              <p:nvPr/>
            </p:nvSpPr>
            <p:spPr bwMode="auto">
              <a:xfrm>
                <a:off x="-4872038" y="5411788"/>
                <a:ext cx="577850" cy="93663"/>
              </a:xfrm>
              <a:custGeom>
                <a:avLst/>
                <a:gdLst/>
                <a:ahLst/>
                <a:cxnLst>
                  <a:cxn ang="0">
                    <a:pos x="148" y="15"/>
                  </a:cxn>
                  <a:cxn ang="0">
                    <a:pos x="5" y="6"/>
                  </a:cxn>
                  <a:cxn ang="0">
                    <a:pos x="0" y="12"/>
                  </a:cxn>
                  <a:cxn ang="0">
                    <a:pos x="5" y="17"/>
                  </a:cxn>
                  <a:cxn ang="0">
                    <a:pos x="145" y="25"/>
                  </a:cxn>
                  <a:cxn ang="0">
                    <a:pos x="152" y="21"/>
                  </a:cxn>
                  <a:cxn ang="0">
                    <a:pos x="148" y="15"/>
                  </a:cxn>
                </a:cxnLst>
                <a:rect l="0" t="0" r="r" b="b"/>
                <a:pathLst>
                  <a:path w="153" h="25">
                    <a:moveTo>
                      <a:pt x="148" y="15"/>
                    </a:moveTo>
                    <a:cubicBezTo>
                      <a:pt x="101" y="0"/>
                      <a:pt x="54" y="5"/>
                      <a:pt x="5" y="6"/>
                    </a:cubicBezTo>
                    <a:cubicBezTo>
                      <a:pt x="2" y="6"/>
                      <a:pt x="0" y="9"/>
                      <a:pt x="0" y="12"/>
                    </a:cubicBezTo>
                    <a:cubicBezTo>
                      <a:pt x="0" y="15"/>
                      <a:pt x="2" y="17"/>
                      <a:pt x="5" y="17"/>
                    </a:cubicBezTo>
                    <a:cubicBezTo>
                      <a:pt x="53" y="15"/>
                      <a:pt x="100" y="11"/>
                      <a:pt x="145" y="25"/>
                    </a:cubicBezTo>
                    <a:cubicBezTo>
                      <a:pt x="148" y="25"/>
                      <a:pt x="151" y="24"/>
                      <a:pt x="152" y="21"/>
                    </a:cubicBezTo>
                    <a:cubicBezTo>
                      <a:pt x="153" y="18"/>
                      <a:pt x="151" y="15"/>
                      <a:pt x="148"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11" name="Freeform 710"/>
              <p:cNvSpPr>
                <a:spLocks/>
              </p:cNvSpPr>
              <p:nvPr/>
            </p:nvSpPr>
            <p:spPr bwMode="auto">
              <a:xfrm>
                <a:off x="-4872038" y="4937125"/>
                <a:ext cx="577850" cy="109538"/>
              </a:xfrm>
              <a:custGeom>
                <a:avLst/>
                <a:gdLst/>
                <a:ahLst/>
                <a:cxnLst>
                  <a:cxn ang="0">
                    <a:pos x="149" y="18"/>
                  </a:cxn>
                  <a:cxn ang="0">
                    <a:pos x="5" y="7"/>
                  </a:cxn>
                  <a:cxn ang="0">
                    <a:pos x="0" y="12"/>
                  </a:cxn>
                  <a:cxn ang="0">
                    <a:pos x="5" y="17"/>
                  </a:cxn>
                  <a:cxn ang="0">
                    <a:pos x="145" y="28"/>
                  </a:cxn>
                  <a:cxn ang="0">
                    <a:pos x="152" y="25"/>
                  </a:cxn>
                  <a:cxn ang="0">
                    <a:pos x="149" y="18"/>
                  </a:cxn>
                </a:cxnLst>
                <a:rect l="0" t="0" r="r" b="b"/>
                <a:pathLst>
                  <a:path w="153" h="29">
                    <a:moveTo>
                      <a:pt x="149" y="18"/>
                    </a:moveTo>
                    <a:cubicBezTo>
                      <a:pt x="104" y="0"/>
                      <a:pt x="53" y="5"/>
                      <a:pt x="5" y="7"/>
                    </a:cubicBezTo>
                    <a:cubicBezTo>
                      <a:pt x="2" y="7"/>
                      <a:pt x="0" y="10"/>
                      <a:pt x="0" y="12"/>
                    </a:cubicBezTo>
                    <a:cubicBezTo>
                      <a:pt x="0" y="15"/>
                      <a:pt x="2" y="18"/>
                      <a:pt x="5" y="17"/>
                    </a:cubicBezTo>
                    <a:cubicBezTo>
                      <a:pt x="52" y="16"/>
                      <a:pt x="102" y="11"/>
                      <a:pt x="145" y="28"/>
                    </a:cubicBezTo>
                    <a:cubicBezTo>
                      <a:pt x="148" y="29"/>
                      <a:pt x="151" y="28"/>
                      <a:pt x="152" y="25"/>
                    </a:cubicBezTo>
                    <a:cubicBezTo>
                      <a:pt x="153" y="22"/>
                      <a:pt x="152" y="19"/>
                      <a:pt x="149"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sp>
            <p:nvSpPr>
              <p:cNvPr id="712" name="Freeform 711"/>
              <p:cNvSpPr>
                <a:spLocks/>
              </p:cNvSpPr>
              <p:nvPr/>
            </p:nvSpPr>
            <p:spPr bwMode="auto">
              <a:xfrm>
                <a:off x="-4872038" y="5057775"/>
                <a:ext cx="577850" cy="104775"/>
              </a:xfrm>
              <a:custGeom>
                <a:avLst/>
                <a:gdLst/>
                <a:ahLst/>
                <a:cxnLst>
                  <a:cxn ang="0">
                    <a:pos x="149" y="17"/>
                  </a:cxn>
                  <a:cxn ang="0">
                    <a:pos x="5" y="6"/>
                  </a:cxn>
                  <a:cxn ang="0">
                    <a:pos x="0" y="12"/>
                  </a:cxn>
                  <a:cxn ang="0">
                    <a:pos x="5" y="17"/>
                  </a:cxn>
                  <a:cxn ang="0">
                    <a:pos x="145" y="27"/>
                  </a:cxn>
                  <a:cxn ang="0">
                    <a:pos x="152" y="24"/>
                  </a:cxn>
                  <a:cxn ang="0">
                    <a:pos x="149" y="17"/>
                  </a:cxn>
                </a:cxnLst>
                <a:rect l="0" t="0" r="r" b="b"/>
                <a:pathLst>
                  <a:path w="153" h="28">
                    <a:moveTo>
                      <a:pt x="149" y="17"/>
                    </a:moveTo>
                    <a:cubicBezTo>
                      <a:pt x="103" y="0"/>
                      <a:pt x="53" y="5"/>
                      <a:pt x="5" y="6"/>
                    </a:cubicBezTo>
                    <a:cubicBezTo>
                      <a:pt x="2" y="6"/>
                      <a:pt x="0" y="9"/>
                      <a:pt x="0" y="12"/>
                    </a:cubicBezTo>
                    <a:cubicBezTo>
                      <a:pt x="0" y="15"/>
                      <a:pt x="2" y="17"/>
                      <a:pt x="5" y="17"/>
                    </a:cubicBezTo>
                    <a:cubicBezTo>
                      <a:pt x="52" y="15"/>
                      <a:pt x="102" y="10"/>
                      <a:pt x="145" y="27"/>
                    </a:cubicBezTo>
                    <a:cubicBezTo>
                      <a:pt x="148" y="28"/>
                      <a:pt x="151" y="26"/>
                      <a:pt x="152" y="24"/>
                    </a:cubicBezTo>
                    <a:cubicBezTo>
                      <a:pt x="153" y="21"/>
                      <a:pt x="152" y="18"/>
                      <a:pt x="149"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400"/>
              </a:p>
            </p:txBody>
          </p:sp>
        </p:grpSp>
        <p:sp>
          <p:nvSpPr>
            <p:cNvPr id="697" name="TextBox 121"/>
            <p:cNvSpPr txBox="1"/>
            <p:nvPr/>
          </p:nvSpPr>
          <p:spPr>
            <a:xfrm>
              <a:off x="1143410" y="1329109"/>
              <a:ext cx="730464" cy="229470"/>
            </a:xfrm>
            <a:prstGeom prst="rect">
              <a:avLst/>
            </a:prstGeom>
            <a:ln>
              <a:noFill/>
            </a:ln>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600" dirty="0" smtClean="0">
                  <a:solidFill>
                    <a:srgbClr val="002060"/>
                  </a:solidFill>
                  <a:latin typeface="+mj-lt"/>
                </a:rPr>
                <a:t>72 %</a:t>
              </a:r>
            </a:p>
            <a:p>
              <a:pPr algn="ctr">
                <a:lnSpc>
                  <a:spcPct val="80000"/>
                </a:lnSpc>
                <a:spcBef>
                  <a:spcPct val="0"/>
                </a:spcBef>
              </a:pPr>
              <a:r>
                <a:rPr lang="en-GB" sz="600" dirty="0" smtClean="0">
                  <a:solidFill>
                    <a:schemeClr val="bg1"/>
                  </a:solidFill>
                </a:rPr>
                <a:t>usará la prensa</a:t>
              </a:r>
              <a:endParaRPr lang="es-ES" sz="1400" b="1" dirty="0" smtClean="0">
                <a:solidFill>
                  <a:schemeClr val="bg1"/>
                </a:solidFill>
                <a:latin typeface="+mj-lt"/>
                <a:ea typeface="+mj-ea"/>
                <a:cs typeface="+mj-cs"/>
              </a:endParaRPr>
            </a:p>
          </p:txBody>
        </p:sp>
      </p:grpSp>
      <p:grpSp>
        <p:nvGrpSpPr>
          <p:cNvPr id="713" name="Group 712"/>
          <p:cNvGrpSpPr/>
          <p:nvPr/>
        </p:nvGrpSpPr>
        <p:grpSpPr>
          <a:xfrm>
            <a:off x="384535" y="1782849"/>
            <a:ext cx="1444192" cy="428930"/>
            <a:chOff x="384535" y="1782849"/>
            <a:chExt cx="1444192" cy="428930"/>
          </a:xfrm>
        </p:grpSpPr>
        <p:sp>
          <p:nvSpPr>
            <p:cNvPr id="714" name="Freeform 5"/>
            <p:cNvSpPr>
              <a:spLocks noChangeAspect="1" noEditPoints="1"/>
            </p:cNvSpPr>
            <p:nvPr/>
          </p:nvSpPr>
          <p:spPr bwMode="auto">
            <a:xfrm>
              <a:off x="384535" y="1782849"/>
              <a:ext cx="306195" cy="356007"/>
            </a:xfrm>
            <a:custGeom>
              <a:avLst/>
              <a:gdLst>
                <a:gd name="T0" fmla="*/ 469 w 528"/>
                <a:gd name="T1" fmla="*/ 184 h 614"/>
                <a:gd name="T2" fmla="*/ 528 w 528"/>
                <a:gd name="T3" fmla="*/ 300 h 614"/>
                <a:gd name="T4" fmla="*/ 473 w 528"/>
                <a:gd name="T5" fmla="*/ 452 h 614"/>
                <a:gd name="T6" fmla="*/ 408 w 528"/>
                <a:gd name="T7" fmla="*/ 499 h 614"/>
                <a:gd name="T8" fmla="*/ 380 w 528"/>
                <a:gd name="T9" fmla="*/ 589 h 614"/>
                <a:gd name="T10" fmla="*/ 48 w 528"/>
                <a:gd name="T11" fmla="*/ 593 h 614"/>
                <a:gd name="T12" fmla="*/ 40 w 528"/>
                <a:gd name="T13" fmla="*/ 156 h 614"/>
                <a:gd name="T14" fmla="*/ 60 w 528"/>
                <a:gd name="T15" fmla="*/ 185 h 614"/>
                <a:gd name="T16" fmla="*/ 59 w 528"/>
                <a:gd name="T17" fmla="*/ 280 h 614"/>
                <a:gd name="T18" fmla="*/ 52 w 528"/>
                <a:gd name="T19" fmla="*/ 540 h 614"/>
                <a:gd name="T20" fmla="*/ 213 w 528"/>
                <a:gd name="T21" fmla="*/ 583 h 614"/>
                <a:gd name="T22" fmla="*/ 373 w 528"/>
                <a:gd name="T23" fmla="*/ 538 h 614"/>
                <a:gd name="T24" fmla="*/ 339 w 528"/>
                <a:gd name="T25" fmla="*/ 159 h 614"/>
                <a:gd name="T26" fmla="*/ 270 w 528"/>
                <a:gd name="T27" fmla="*/ 135 h 614"/>
                <a:gd name="T28" fmla="*/ 376 w 528"/>
                <a:gd name="T29" fmla="*/ 130 h 614"/>
                <a:gd name="T30" fmla="*/ 379 w 528"/>
                <a:gd name="T31" fmla="*/ 160 h 614"/>
                <a:gd name="T32" fmla="*/ 398 w 528"/>
                <a:gd name="T33" fmla="*/ 170 h 614"/>
                <a:gd name="T34" fmla="*/ 409 w 528"/>
                <a:gd name="T35" fmla="*/ 421 h 614"/>
                <a:gd name="T36" fmla="*/ 444 w 528"/>
                <a:gd name="T37" fmla="*/ 420 h 614"/>
                <a:gd name="T38" fmla="*/ 448 w 528"/>
                <a:gd name="T39" fmla="*/ 234 h 614"/>
                <a:gd name="T40" fmla="*/ 388 w 528"/>
                <a:gd name="T41" fmla="*/ 238 h 614"/>
                <a:gd name="T42" fmla="*/ 77 w 528"/>
                <a:gd name="T43" fmla="*/ 282 h 614"/>
                <a:gd name="T44" fmla="*/ 69 w 528"/>
                <a:gd name="T45" fmla="*/ 531 h 614"/>
                <a:gd name="T46" fmla="*/ 213 w 528"/>
                <a:gd name="T47" fmla="*/ 565 h 614"/>
                <a:gd name="T48" fmla="*/ 356 w 528"/>
                <a:gd name="T49" fmla="*/ 531 h 614"/>
                <a:gd name="T50" fmla="*/ 340 w 528"/>
                <a:gd name="T51" fmla="*/ 256 h 614"/>
                <a:gd name="T52" fmla="*/ 101 w 528"/>
                <a:gd name="T53" fmla="*/ 406 h 614"/>
                <a:gd name="T54" fmla="*/ 80 w 528"/>
                <a:gd name="T55" fmla="*/ 256 h 614"/>
                <a:gd name="T56" fmla="*/ 378 w 528"/>
                <a:gd name="T57" fmla="*/ 122 h 614"/>
                <a:gd name="T58" fmla="*/ 388 w 528"/>
                <a:gd name="T59" fmla="*/ 107 h 614"/>
                <a:gd name="T60" fmla="*/ 246 w 528"/>
                <a:gd name="T61" fmla="*/ 44 h 614"/>
                <a:gd name="T62" fmla="*/ 51 w 528"/>
                <a:gd name="T63" fmla="*/ 135 h 614"/>
                <a:gd name="T64" fmla="*/ 211 w 528"/>
                <a:gd name="T65" fmla="*/ 181 h 614"/>
                <a:gd name="T66" fmla="*/ 241 w 528"/>
                <a:gd name="T67" fmla="*/ 108 h 614"/>
                <a:gd name="T68" fmla="*/ 241 w 528"/>
                <a:gd name="T69" fmla="*/ 135 h 614"/>
                <a:gd name="T70" fmla="*/ 111 w 528"/>
                <a:gd name="T71" fmla="*/ 177 h 614"/>
                <a:gd name="T72" fmla="*/ 123 w 528"/>
                <a:gd name="T73" fmla="*/ 64 h 614"/>
                <a:gd name="T74" fmla="*/ 307 w 528"/>
                <a:gd name="T75" fmla="*/ 75 h 614"/>
                <a:gd name="T76" fmla="*/ 372 w 528"/>
                <a:gd name="T77" fmla="*/ 113 h 614"/>
                <a:gd name="T78" fmla="*/ 417 w 528"/>
                <a:gd name="T79" fmla="*/ 181 h 614"/>
                <a:gd name="T80" fmla="*/ 416 w 528"/>
                <a:gd name="T81" fmla="*/ 189 h 614"/>
                <a:gd name="T82" fmla="*/ 492 w 528"/>
                <a:gd name="T83" fmla="*/ 215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8" h="614">
                  <a:moveTo>
                    <a:pt x="398" y="170"/>
                  </a:moveTo>
                  <a:cubicBezTo>
                    <a:pt x="425" y="170"/>
                    <a:pt x="449" y="174"/>
                    <a:pt x="469" y="184"/>
                  </a:cubicBezTo>
                  <a:cubicBezTo>
                    <a:pt x="490" y="195"/>
                    <a:pt x="506" y="213"/>
                    <a:pt x="517" y="240"/>
                  </a:cubicBezTo>
                  <a:cubicBezTo>
                    <a:pt x="524" y="259"/>
                    <a:pt x="527" y="280"/>
                    <a:pt x="528" y="300"/>
                  </a:cubicBezTo>
                  <a:cubicBezTo>
                    <a:pt x="528" y="324"/>
                    <a:pt x="525" y="347"/>
                    <a:pt x="520" y="368"/>
                  </a:cubicBezTo>
                  <a:cubicBezTo>
                    <a:pt x="512" y="404"/>
                    <a:pt x="497" y="432"/>
                    <a:pt x="473" y="452"/>
                  </a:cubicBezTo>
                  <a:cubicBezTo>
                    <a:pt x="460" y="463"/>
                    <a:pt x="444" y="471"/>
                    <a:pt x="426" y="476"/>
                  </a:cubicBezTo>
                  <a:cubicBezTo>
                    <a:pt x="416" y="481"/>
                    <a:pt x="410" y="488"/>
                    <a:pt x="408" y="499"/>
                  </a:cubicBezTo>
                  <a:cubicBezTo>
                    <a:pt x="407" y="513"/>
                    <a:pt x="406" y="528"/>
                    <a:pt x="404" y="543"/>
                  </a:cubicBezTo>
                  <a:cubicBezTo>
                    <a:pt x="401" y="565"/>
                    <a:pt x="404" y="582"/>
                    <a:pt x="380" y="589"/>
                  </a:cubicBezTo>
                  <a:cubicBezTo>
                    <a:pt x="328" y="605"/>
                    <a:pt x="272" y="613"/>
                    <a:pt x="214" y="614"/>
                  </a:cubicBezTo>
                  <a:cubicBezTo>
                    <a:pt x="155" y="614"/>
                    <a:pt x="100" y="608"/>
                    <a:pt x="48" y="593"/>
                  </a:cubicBezTo>
                  <a:cubicBezTo>
                    <a:pt x="27" y="588"/>
                    <a:pt x="24" y="566"/>
                    <a:pt x="22" y="546"/>
                  </a:cubicBezTo>
                  <a:cubicBezTo>
                    <a:pt x="0" y="386"/>
                    <a:pt x="34" y="287"/>
                    <a:pt x="40" y="156"/>
                  </a:cubicBezTo>
                  <a:cubicBezTo>
                    <a:pt x="40" y="149"/>
                    <a:pt x="43" y="149"/>
                    <a:pt x="44" y="153"/>
                  </a:cubicBezTo>
                  <a:cubicBezTo>
                    <a:pt x="47" y="161"/>
                    <a:pt x="47" y="171"/>
                    <a:pt x="60" y="185"/>
                  </a:cubicBezTo>
                  <a:cubicBezTo>
                    <a:pt x="66" y="191"/>
                    <a:pt x="69" y="190"/>
                    <a:pt x="68" y="198"/>
                  </a:cubicBezTo>
                  <a:cubicBezTo>
                    <a:pt x="66" y="226"/>
                    <a:pt x="63" y="252"/>
                    <a:pt x="59" y="280"/>
                  </a:cubicBezTo>
                  <a:cubicBezTo>
                    <a:pt x="55" y="321"/>
                    <a:pt x="50" y="362"/>
                    <a:pt x="48" y="403"/>
                  </a:cubicBezTo>
                  <a:cubicBezTo>
                    <a:pt x="46" y="449"/>
                    <a:pt x="47" y="494"/>
                    <a:pt x="52" y="540"/>
                  </a:cubicBezTo>
                  <a:cubicBezTo>
                    <a:pt x="54" y="555"/>
                    <a:pt x="53" y="562"/>
                    <a:pt x="70" y="566"/>
                  </a:cubicBezTo>
                  <a:cubicBezTo>
                    <a:pt x="117" y="578"/>
                    <a:pt x="165" y="583"/>
                    <a:pt x="213" y="583"/>
                  </a:cubicBezTo>
                  <a:cubicBezTo>
                    <a:pt x="263" y="582"/>
                    <a:pt x="312" y="576"/>
                    <a:pt x="360" y="563"/>
                  </a:cubicBezTo>
                  <a:cubicBezTo>
                    <a:pt x="367" y="560"/>
                    <a:pt x="371" y="551"/>
                    <a:pt x="373" y="538"/>
                  </a:cubicBezTo>
                  <a:cubicBezTo>
                    <a:pt x="397" y="387"/>
                    <a:pt x="359" y="285"/>
                    <a:pt x="349" y="170"/>
                  </a:cubicBezTo>
                  <a:cubicBezTo>
                    <a:pt x="349" y="163"/>
                    <a:pt x="345" y="159"/>
                    <a:pt x="339" y="159"/>
                  </a:cubicBezTo>
                  <a:cubicBezTo>
                    <a:pt x="313" y="157"/>
                    <a:pt x="291" y="156"/>
                    <a:pt x="266" y="155"/>
                  </a:cubicBezTo>
                  <a:cubicBezTo>
                    <a:pt x="268" y="149"/>
                    <a:pt x="270" y="142"/>
                    <a:pt x="270" y="135"/>
                  </a:cubicBezTo>
                  <a:cubicBezTo>
                    <a:pt x="270" y="131"/>
                    <a:pt x="269" y="128"/>
                    <a:pt x="269" y="124"/>
                  </a:cubicBezTo>
                  <a:cubicBezTo>
                    <a:pt x="306" y="125"/>
                    <a:pt x="339" y="127"/>
                    <a:pt x="376" y="130"/>
                  </a:cubicBezTo>
                  <a:cubicBezTo>
                    <a:pt x="381" y="131"/>
                    <a:pt x="383" y="143"/>
                    <a:pt x="379" y="147"/>
                  </a:cubicBezTo>
                  <a:cubicBezTo>
                    <a:pt x="379" y="151"/>
                    <a:pt x="379" y="156"/>
                    <a:pt x="379" y="160"/>
                  </a:cubicBezTo>
                  <a:cubicBezTo>
                    <a:pt x="380" y="167"/>
                    <a:pt x="384" y="170"/>
                    <a:pt x="393" y="171"/>
                  </a:cubicBezTo>
                  <a:cubicBezTo>
                    <a:pt x="395" y="171"/>
                    <a:pt x="397" y="170"/>
                    <a:pt x="398" y="170"/>
                  </a:cubicBezTo>
                  <a:close/>
                  <a:moveTo>
                    <a:pt x="388" y="238"/>
                  </a:moveTo>
                  <a:cubicBezTo>
                    <a:pt x="397" y="298"/>
                    <a:pt x="407" y="355"/>
                    <a:pt x="409" y="421"/>
                  </a:cubicBezTo>
                  <a:cubicBezTo>
                    <a:pt x="410" y="432"/>
                    <a:pt x="416" y="435"/>
                    <a:pt x="427" y="431"/>
                  </a:cubicBezTo>
                  <a:cubicBezTo>
                    <a:pt x="433" y="428"/>
                    <a:pt x="439" y="424"/>
                    <a:pt x="444" y="420"/>
                  </a:cubicBezTo>
                  <a:cubicBezTo>
                    <a:pt x="460" y="406"/>
                    <a:pt x="471" y="386"/>
                    <a:pt x="477" y="359"/>
                  </a:cubicBezTo>
                  <a:cubicBezTo>
                    <a:pt x="487" y="320"/>
                    <a:pt x="493" y="257"/>
                    <a:pt x="448" y="234"/>
                  </a:cubicBezTo>
                  <a:cubicBezTo>
                    <a:pt x="436" y="228"/>
                    <a:pt x="420" y="225"/>
                    <a:pt x="401" y="225"/>
                  </a:cubicBezTo>
                  <a:cubicBezTo>
                    <a:pt x="392" y="225"/>
                    <a:pt x="387" y="228"/>
                    <a:pt x="388" y="238"/>
                  </a:cubicBezTo>
                  <a:close/>
                  <a:moveTo>
                    <a:pt x="80" y="256"/>
                  </a:moveTo>
                  <a:cubicBezTo>
                    <a:pt x="79" y="264"/>
                    <a:pt x="78" y="273"/>
                    <a:pt x="77" y="282"/>
                  </a:cubicBezTo>
                  <a:cubicBezTo>
                    <a:pt x="72" y="322"/>
                    <a:pt x="68" y="363"/>
                    <a:pt x="66" y="404"/>
                  </a:cubicBezTo>
                  <a:cubicBezTo>
                    <a:pt x="64" y="446"/>
                    <a:pt x="65" y="489"/>
                    <a:pt x="69" y="531"/>
                  </a:cubicBezTo>
                  <a:cubicBezTo>
                    <a:pt x="70" y="544"/>
                    <a:pt x="77" y="550"/>
                    <a:pt x="87" y="552"/>
                  </a:cubicBezTo>
                  <a:cubicBezTo>
                    <a:pt x="128" y="561"/>
                    <a:pt x="171" y="565"/>
                    <a:pt x="213" y="565"/>
                  </a:cubicBezTo>
                  <a:cubicBezTo>
                    <a:pt x="256" y="565"/>
                    <a:pt x="300" y="562"/>
                    <a:pt x="341" y="550"/>
                  </a:cubicBezTo>
                  <a:cubicBezTo>
                    <a:pt x="351" y="547"/>
                    <a:pt x="355" y="542"/>
                    <a:pt x="356" y="531"/>
                  </a:cubicBezTo>
                  <a:cubicBezTo>
                    <a:pt x="364" y="477"/>
                    <a:pt x="364" y="426"/>
                    <a:pt x="358" y="373"/>
                  </a:cubicBezTo>
                  <a:cubicBezTo>
                    <a:pt x="354" y="333"/>
                    <a:pt x="346" y="295"/>
                    <a:pt x="340" y="256"/>
                  </a:cubicBezTo>
                  <a:cubicBezTo>
                    <a:pt x="269" y="249"/>
                    <a:pt x="198" y="248"/>
                    <a:pt x="127" y="252"/>
                  </a:cubicBezTo>
                  <a:cubicBezTo>
                    <a:pt x="107" y="316"/>
                    <a:pt x="105" y="421"/>
                    <a:pt x="101" y="406"/>
                  </a:cubicBezTo>
                  <a:cubicBezTo>
                    <a:pt x="91" y="368"/>
                    <a:pt x="96" y="304"/>
                    <a:pt x="100" y="254"/>
                  </a:cubicBezTo>
                  <a:cubicBezTo>
                    <a:pt x="94" y="255"/>
                    <a:pt x="87" y="255"/>
                    <a:pt x="80" y="256"/>
                  </a:cubicBezTo>
                  <a:close/>
                  <a:moveTo>
                    <a:pt x="372" y="113"/>
                  </a:moveTo>
                  <a:cubicBezTo>
                    <a:pt x="371" y="117"/>
                    <a:pt x="374" y="121"/>
                    <a:pt x="378" y="122"/>
                  </a:cubicBezTo>
                  <a:cubicBezTo>
                    <a:pt x="383" y="122"/>
                    <a:pt x="387" y="119"/>
                    <a:pt x="387" y="115"/>
                  </a:cubicBezTo>
                  <a:cubicBezTo>
                    <a:pt x="388" y="112"/>
                    <a:pt x="388" y="110"/>
                    <a:pt x="388" y="107"/>
                  </a:cubicBezTo>
                  <a:cubicBezTo>
                    <a:pt x="390" y="66"/>
                    <a:pt x="350" y="39"/>
                    <a:pt x="310" y="56"/>
                  </a:cubicBezTo>
                  <a:cubicBezTo>
                    <a:pt x="293" y="38"/>
                    <a:pt x="268" y="34"/>
                    <a:pt x="246" y="44"/>
                  </a:cubicBezTo>
                  <a:cubicBezTo>
                    <a:pt x="213" y="0"/>
                    <a:pt x="149" y="0"/>
                    <a:pt x="117" y="45"/>
                  </a:cubicBezTo>
                  <a:cubicBezTo>
                    <a:pt x="67" y="23"/>
                    <a:pt x="3" y="85"/>
                    <a:pt x="51" y="135"/>
                  </a:cubicBezTo>
                  <a:cubicBezTo>
                    <a:pt x="50" y="165"/>
                    <a:pt x="71" y="194"/>
                    <a:pt x="102" y="193"/>
                  </a:cubicBezTo>
                  <a:cubicBezTo>
                    <a:pt x="128" y="241"/>
                    <a:pt x="196" y="234"/>
                    <a:pt x="211" y="181"/>
                  </a:cubicBezTo>
                  <a:cubicBezTo>
                    <a:pt x="254" y="181"/>
                    <a:pt x="271" y="146"/>
                    <a:pt x="252" y="112"/>
                  </a:cubicBezTo>
                  <a:cubicBezTo>
                    <a:pt x="250" y="108"/>
                    <a:pt x="245" y="106"/>
                    <a:pt x="241" y="108"/>
                  </a:cubicBezTo>
                  <a:cubicBezTo>
                    <a:pt x="237" y="109"/>
                    <a:pt x="236" y="114"/>
                    <a:pt x="237" y="118"/>
                  </a:cubicBezTo>
                  <a:cubicBezTo>
                    <a:pt x="240" y="124"/>
                    <a:pt x="241" y="130"/>
                    <a:pt x="241" y="135"/>
                  </a:cubicBezTo>
                  <a:cubicBezTo>
                    <a:pt x="241" y="160"/>
                    <a:pt x="219" y="166"/>
                    <a:pt x="198" y="166"/>
                  </a:cubicBezTo>
                  <a:cubicBezTo>
                    <a:pt x="189" y="216"/>
                    <a:pt x="131" y="217"/>
                    <a:pt x="111" y="177"/>
                  </a:cubicBezTo>
                  <a:cubicBezTo>
                    <a:pt x="79" y="180"/>
                    <a:pt x="65" y="157"/>
                    <a:pt x="68" y="127"/>
                  </a:cubicBezTo>
                  <a:cubicBezTo>
                    <a:pt x="29" y="95"/>
                    <a:pt x="81" y="44"/>
                    <a:pt x="123" y="64"/>
                  </a:cubicBezTo>
                  <a:cubicBezTo>
                    <a:pt x="152" y="26"/>
                    <a:pt x="211" y="25"/>
                    <a:pt x="241" y="63"/>
                  </a:cubicBezTo>
                  <a:cubicBezTo>
                    <a:pt x="267" y="52"/>
                    <a:pt x="286" y="55"/>
                    <a:pt x="307" y="75"/>
                  </a:cubicBezTo>
                  <a:cubicBezTo>
                    <a:pt x="336" y="60"/>
                    <a:pt x="371" y="73"/>
                    <a:pt x="372" y="107"/>
                  </a:cubicBezTo>
                  <a:cubicBezTo>
                    <a:pt x="372" y="109"/>
                    <a:pt x="372" y="111"/>
                    <a:pt x="372" y="113"/>
                  </a:cubicBezTo>
                  <a:close/>
                  <a:moveTo>
                    <a:pt x="492" y="215"/>
                  </a:moveTo>
                  <a:cubicBezTo>
                    <a:pt x="473" y="192"/>
                    <a:pt x="446" y="183"/>
                    <a:pt x="417" y="181"/>
                  </a:cubicBezTo>
                  <a:cubicBezTo>
                    <a:pt x="414" y="181"/>
                    <a:pt x="412" y="182"/>
                    <a:pt x="412" y="185"/>
                  </a:cubicBezTo>
                  <a:cubicBezTo>
                    <a:pt x="412" y="187"/>
                    <a:pt x="414" y="189"/>
                    <a:pt x="416" y="189"/>
                  </a:cubicBezTo>
                  <a:cubicBezTo>
                    <a:pt x="447" y="192"/>
                    <a:pt x="465" y="201"/>
                    <a:pt x="490" y="216"/>
                  </a:cubicBezTo>
                  <a:cubicBezTo>
                    <a:pt x="491" y="217"/>
                    <a:pt x="495" y="218"/>
                    <a:pt x="492" y="21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GB" sz="1000"/>
            </a:p>
          </p:txBody>
        </p:sp>
        <p:sp>
          <p:nvSpPr>
            <p:cNvPr id="715" name="TextBox 101"/>
            <p:cNvSpPr txBox="1"/>
            <p:nvPr/>
          </p:nvSpPr>
          <p:spPr>
            <a:xfrm>
              <a:off x="643799" y="1804081"/>
              <a:ext cx="1184928" cy="2563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400" dirty="0" smtClean="0">
                  <a:solidFill>
                    <a:schemeClr val="bg1"/>
                  </a:solidFill>
                  <a:latin typeface="+mj-lt"/>
                </a:rPr>
                <a:t>53 %</a:t>
              </a:r>
              <a:endParaRPr lang="es-ES" sz="400" dirty="0" smtClean="0">
                <a:solidFill>
                  <a:schemeClr val="bg1"/>
                </a:solidFill>
                <a:latin typeface="Arial"/>
                <a:ea typeface="+mj-ea"/>
                <a:cs typeface="Arial"/>
              </a:endParaRPr>
            </a:p>
          </p:txBody>
        </p:sp>
        <p:sp>
          <p:nvSpPr>
            <p:cNvPr id="716" name="TextBox 101"/>
            <p:cNvSpPr txBox="1"/>
            <p:nvPr/>
          </p:nvSpPr>
          <p:spPr>
            <a:xfrm>
              <a:off x="643798" y="1955388"/>
              <a:ext cx="1035079" cy="2563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500" dirty="0" smtClean="0">
                  <a:solidFill>
                    <a:schemeClr val="bg1"/>
                  </a:solidFill>
                  <a:latin typeface="Arial"/>
                </a:rPr>
                <a:t>la verá en pantalla en </a:t>
              </a:r>
            </a:p>
            <a:p>
              <a:pPr>
                <a:lnSpc>
                  <a:spcPct val="80000"/>
                </a:lnSpc>
                <a:spcBef>
                  <a:spcPct val="0"/>
                </a:spcBef>
              </a:pPr>
              <a:r>
                <a:rPr lang="en-GB" sz="500" dirty="0" smtClean="0">
                  <a:solidFill>
                    <a:schemeClr val="bg1"/>
                  </a:solidFill>
                  <a:latin typeface="Arial"/>
                </a:rPr>
                <a:t>un bar / pub / restaurante</a:t>
              </a:r>
              <a:endParaRPr lang="es-ES" sz="400" dirty="0" smtClean="0">
                <a:solidFill>
                  <a:schemeClr val="bg1"/>
                </a:solidFill>
                <a:latin typeface="Arial"/>
                <a:ea typeface="+mj-ea"/>
                <a:cs typeface="Arial"/>
              </a:endParaRPr>
            </a:p>
          </p:txBody>
        </p:sp>
      </p:grpSp>
      <p:sp>
        <p:nvSpPr>
          <p:cNvPr id="717" name="TextBox 716"/>
          <p:cNvSpPr txBox="1"/>
          <p:nvPr/>
        </p:nvSpPr>
        <p:spPr>
          <a:xfrm>
            <a:off x="1670516" y="1152132"/>
            <a:ext cx="801606" cy="575582"/>
          </a:xfrm>
          <a:prstGeom prst="rect">
            <a:avLst/>
          </a:prstGeom>
          <a:noFill/>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600" dirty="0" smtClean="0">
                <a:solidFill>
                  <a:schemeClr val="bg1"/>
                </a:solidFill>
                <a:latin typeface="+mj-lt"/>
              </a:rPr>
              <a:t>77 %</a:t>
            </a:r>
            <a:endParaRPr lang="es-ES" sz="900" dirty="0" smtClean="0">
              <a:solidFill>
                <a:schemeClr val="bg1"/>
              </a:solidFill>
              <a:latin typeface="+mj-lt"/>
              <a:ea typeface="+mj-ea"/>
              <a:cs typeface="+mj-cs"/>
            </a:endParaRPr>
          </a:p>
          <a:p>
            <a:pPr algn="ctr">
              <a:lnSpc>
                <a:spcPct val="80000"/>
              </a:lnSpc>
              <a:spcBef>
                <a:spcPct val="0"/>
              </a:spcBef>
            </a:pPr>
            <a:r>
              <a:rPr lang="en-GB" sz="600" dirty="0">
                <a:solidFill>
                  <a:schemeClr val="bg1"/>
                </a:solidFill>
                <a:latin typeface="Arial"/>
              </a:rPr>
              <a:t>usará sitios web de noticias</a:t>
            </a:r>
          </a:p>
        </p:txBody>
      </p:sp>
      <p:graphicFrame>
        <p:nvGraphicFramePr>
          <p:cNvPr id="718" name="Chart 717"/>
          <p:cNvGraphicFramePr/>
          <p:nvPr>
            <p:extLst>
              <p:ext uri="{D42A27DB-BD31-4B8C-83A1-F6EECF244321}">
                <p14:modId xmlns:p14="http://schemas.microsoft.com/office/powerpoint/2010/main" val="3496362392"/>
              </p:ext>
            </p:extLst>
          </p:nvPr>
        </p:nvGraphicFramePr>
        <p:xfrm>
          <a:off x="2157093" y="406730"/>
          <a:ext cx="926011" cy="576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719" name="Chart 718"/>
          <p:cNvGraphicFramePr/>
          <p:nvPr>
            <p:extLst>
              <p:ext uri="{D42A27DB-BD31-4B8C-83A1-F6EECF244321}">
                <p14:modId xmlns:p14="http://schemas.microsoft.com/office/powerpoint/2010/main" val="4282218903"/>
              </p:ext>
            </p:extLst>
          </p:nvPr>
        </p:nvGraphicFramePr>
        <p:xfrm>
          <a:off x="2157093" y="735167"/>
          <a:ext cx="926011" cy="5760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720" name="Chart 719"/>
          <p:cNvGraphicFramePr/>
          <p:nvPr>
            <p:extLst>
              <p:ext uri="{D42A27DB-BD31-4B8C-83A1-F6EECF244321}">
                <p14:modId xmlns:p14="http://schemas.microsoft.com/office/powerpoint/2010/main" val="1926032710"/>
              </p:ext>
            </p:extLst>
          </p:nvPr>
        </p:nvGraphicFramePr>
        <p:xfrm>
          <a:off x="2157093" y="1063604"/>
          <a:ext cx="926011" cy="5760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721" name="Chart 720"/>
          <p:cNvGraphicFramePr/>
          <p:nvPr>
            <p:extLst>
              <p:ext uri="{D42A27DB-BD31-4B8C-83A1-F6EECF244321}">
                <p14:modId xmlns:p14="http://schemas.microsoft.com/office/powerpoint/2010/main" val="1345656965"/>
              </p:ext>
            </p:extLst>
          </p:nvPr>
        </p:nvGraphicFramePr>
        <p:xfrm>
          <a:off x="2157093" y="1392041"/>
          <a:ext cx="926011" cy="5760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722" name="Chart 721"/>
          <p:cNvGraphicFramePr/>
          <p:nvPr>
            <p:extLst>
              <p:ext uri="{D42A27DB-BD31-4B8C-83A1-F6EECF244321}">
                <p14:modId xmlns:p14="http://schemas.microsoft.com/office/powerpoint/2010/main" val="3181432866"/>
              </p:ext>
            </p:extLst>
          </p:nvPr>
        </p:nvGraphicFramePr>
        <p:xfrm>
          <a:off x="2157093" y="1720477"/>
          <a:ext cx="926011" cy="576000"/>
        </p:xfrm>
        <a:graphic>
          <a:graphicData uri="http://schemas.openxmlformats.org/drawingml/2006/chart">
            <c:chart xmlns:c="http://schemas.openxmlformats.org/drawingml/2006/chart" xmlns:r="http://schemas.openxmlformats.org/officeDocument/2006/relationships" r:id="rId13"/>
          </a:graphicData>
        </a:graphic>
      </p:graphicFrame>
      <p:sp>
        <p:nvSpPr>
          <p:cNvPr id="723" name="TextBox 86"/>
          <p:cNvSpPr txBox="1"/>
          <p:nvPr/>
        </p:nvSpPr>
        <p:spPr>
          <a:xfrm>
            <a:off x="2708799" y="590395"/>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800" dirty="0" smtClean="0">
                <a:solidFill>
                  <a:schemeClr val="bg1"/>
                </a:solidFill>
                <a:latin typeface="+mj-lt"/>
              </a:rPr>
              <a:t>72 %</a:t>
            </a:r>
          </a:p>
        </p:txBody>
      </p:sp>
      <p:sp>
        <p:nvSpPr>
          <p:cNvPr id="724" name="TextBox 86"/>
          <p:cNvSpPr txBox="1"/>
          <p:nvPr/>
        </p:nvSpPr>
        <p:spPr>
          <a:xfrm>
            <a:off x="2708799" y="914874"/>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600" dirty="0" smtClean="0">
                <a:solidFill>
                  <a:schemeClr val="bg1"/>
                </a:solidFill>
                <a:latin typeface="+mj-lt"/>
              </a:rPr>
              <a:t>63 %</a:t>
            </a:r>
          </a:p>
        </p:txBody>
      </p:sp>
      <p:sp>
        <p:nvSpPr>
          <p:cNvPr id="725" name="TextBox 86"/>
          <p:cNvSpPr txBox="1"/>
          <p:nvPr/>
        </p:nvSpPr>
        <p:spPr>
          <a:xfrm>
            <a:off x="2708799" y="1239353"/>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400" dirty="0" smtClean="0">
                <a:solidFill>
                  <a:schemeClr val="bg1"/>
                </a:solidFill>
                <a:latin typeface="+mj-lt"/>
              </a:rPr>
              <a:t>53 %</a:t>
            </a:r>
          </a:p>
        </p:txBody>
      </p:sp>
      <p:sp>
        <p:nvSpPr>
          <p:cNvPr id="726" name="TextBox 86"/>
          <p:cNvSpPr txBox="1"/>
          <p:nvPr/>
        </p:nvSpPr>
        <p:spPr>
          <a:xfrm>
            <a:off x="2708799" y="1573357"/>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200" dirty="0" smtClean="0">
                <a:solidFill>
                  <a:schemeClr val="bg1"/>
                </a:solidFill>
                <a:latin typeface="+mj-lt"/>
              </a:rPr>
              <a:t>30 %</a:t>
            </a:r>
          </a:p>
        </p:txBody>
      </p:sp>
      <p:sp>
        <p:nvSpPr>
          <p:cNvPr id="727" name="TextBox 86"/>
          <p:cNvSpPr txBox="1"/>
          <p:nvPr/>
        </p:nvSpPr>
        <p:spPr>
          <a:xfrm>
            <a:off x="2708799" y="1907361"/>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dirty="0" smtClean="0">
                <a:solidFill>
                  <a:schemeClr val="bg1"/>
                </a:solidFill>
                <a:latin typeface="+mj-lt"/>
              </a:rPr>
              <a:t>20 %</a:t>
            </a:r>
          </a:p>
        </p:txBody>
      </p:sp>
      <p:pic>
        <p:nvPicPr>
          <p:cNvPr id="728" name="Picture 128" descr="http://www.iconsdb.com/icons/download/gray/instagram-256.png"/>
          <p:cNvPicPr>
            <a:picLocks noChangeAspect="1" noChangeArrowheads="1"/>
          </p:cNvPicPr>
          <p:nvPr/>
        </p:nvPicPr>
        <p:blipFill>
          <a:blip r:embed="rId14" cstate="screen">
            <a:biLevel thresh="25000"/>
            <a:extLst>
              <a:ext uri="{28A0092B-C50C-407E-A947-70E740481C1C}">
                <a14:useLocalDpi xmlns:a14="http://schemas.microsoft.com/office/drawing/2010/main"/>
              </a:ext>
            </a:extLst>
          </a:blip>
          <a:srcRect/>
          <a:stretch>
            <a:fillRect/>
          </a:stretch>
        </p:blipFill>
        <p:spPr bwMode="auto">
          <a:xfrm>
            <a:off x="3100438" y="1915197"/>
            <a:ext cx="180000" cy="180000"/>
          </a:xfrm>
          <a:prstGeom prst="rect">
            <a:avLst/>
          </a:prstGeom>
          <a:noFill/>
          <a:extLst>
            <a:ext uri="{909E8E84-426E-40dd-AFC4-6F175D3DCCD1}">
              <a14:hiddenFill xmlns:a14="http://schemas.microsoft.com/office/drawing/2010/main">
                <a:solidFill>
                  <a:srgbClr val="FFFFFF"/>
                </a:solidFill>
              </a14:hiddenFill>
            </a:ext>
          </a:extLst>
        </p:spPr>
      </p:pic>
      <p:sp>
        <p:nvSpPr>
          <p:cNvPr id="729" name="Rectangle 728"/>
          <p:cNvSpPr/>
          <p:nvPr/>
        </p:nvSpPr>
        <p:spPr>
          <a:xfrm>
            <a:off x="3136799" y="532500"/>
            <a:ext cx="500209" cy="313932"/>
          </a:xfrm>
          <a:prstGeom prst="rect">
            <a:avLst/>
          </a:prstGeom>
        </p:spPr>
        <p:txBody>
          <a:bodyPr wrap="square">
            <a:spAutoFit/>
          </a:bodyPr>
          <a:lstStyle/>
          <a:p>
            <a:pPr lvl="0">
              <a:lnSpc>
                <a:spcPct val="80000"/>
              </a:lnSpc>
              <a:spcBef>
                <a:spcPct val="0"/>
              </a:spcBef>
            </a:pPr>
            <a:r>
              <a:rPr lang="en-GB" sz="600" dirty="0">
                <a:solidFill>
                  <a:prstClr val="white"/>
                </a:solidFill>
              </a:rPr>
              <a:t>usará sitios web de deportes</a:t>
            </a:r>
          </a:p>
        </p:txBody>
      </p:sp>
      <p:sp>
        <p:nvSpPr>
          <p:cNvPr id="730" name="Rectangle 729"/>
          <p:cNvSpPr/>
          <p:nvPr/>
        </p:nvSpPr>
        <p:spPr>
          <a:xfrm>
            <a:off x="3136799" y="865062"/>
            <a:ext cx="500209" cy="313932"/>
          </a:xfrm>
          <a:prstGeom prst="rect">
            <a:avLst/>
          </a:prstGeom>
        </p:spPr>
        <p:txBody>
          <a:bodyPr wrap="square">
            <a:spAutoFit/>
          </a:bodyPr>
          <a:lstStyle/>
          <a:p>
            <a:pPr lvl="0">
              <a:lnSpc>
                <a:spcPct val="80000"/>
              </a:lnSpc>
              <a:spcBef>
                <a:spcPct val="0"/>
              </a:spcBef>
            </a:pPr>
            <a:r>
              <a:rPr lang="en-GB" sz="600" dirty="0">
                <a:solidFill>
                  <a:prstClr val="white"/>
                </a:solidFill>
              </a:rPr>
              <a:t>usará sitios web oficiales</a:t>
            </a:r>
            <a:endParaRPr lang="es-ES" sz="600" dirty="0">
              <a:solidFill>
                <a:prstClr val="white"/>
              </a:solidFill>
              <a:cs typeface="Arial"/>
            </a:endParaRPr>
          </a:p>
        </p:txBody>
      </p:sp>
      <p:pic>
        <p:nvPicPr>
          <p:cNvPr id="731" name="Picture 730" descr="twitter logo.emf"/>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127886" y="1592407"/>
            <a:ext cx="255590" cy="180000"/>
          </a:xfrm>
          <a:prstGeom prst="rect">
            <a:avLst/>
          </a:prstGeom>
        </p:spPr>
      </p:pic>
      <p:pic>
        <p:nvPicPr>
          <p:cNvPr id="732" name="Picture 731" descr="facebook loog.emf"/>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3180912" y="1221625"/>
            <a:ext cx="103590" cy="216000"/>
          </a:xfrm>
          <a:prstGeom prst="rect">
            <a:avLst/>
          </a:prstGeom>
        </p:spPr>
      </p:pic>
      <p:grpSp>
        <p:nvGrpSpPr>
          <p:cNvPr id="733" name="Group 732"/>
          <p:cNvGrpSpPr>
            <a:grpSpLocks noChangeAspect="1"/>
          </p:cNvGrpSpPr>
          <p:nvPr/>
        </p:nvGrpSpPr>
        <p:grpSpPr>
          <a:xfrm>
            <a:off x="3492064" y="712812"/>
            <a:ext cx="1224000" cy="724705"/>
            <a:chOff x="9142664" y="1124311"/>
            <a:chExt cx="1884878" cy="1116000"/>
          </a:xfrm>
        </p:grpSpPr>
        <p:graphicFrame>
          <p:nvGraphicFramePr>
            <p:cNvPr id="734" name="Chart 733"/>
            <p:cNvGraphicFramePr/>
            <p:nvPr>
              <p:extLst>
                <p:ext uri="{D42A27DB-BD31-4B8C-83A1-F6EECF244321}">
                  <p14:modId xmlns:p14="http://schemas.microsoft.com/office/powerpoint/2010/main" val="199050364"/>
                </p:ext>
              </p:extLst>
            </p:nvPr>
          </p:nvGraphicFramePr>
          <p:xfrm>
            <a:off x="9142664" y="1124311"/>
            <a:ext cx="1884878" cy="1116000"/>
          </p:xfrm>
          <a:graphic>
            <a:graphicData uri="http://schemas.openxmlformats.org/drawingml/2006/chart">
              <c:chart xmlns:c="http://schemas.openxmlformats.org/drawingml/2006/chart" xmlns:r="http://schemas.openxmlformats.org/officeDocument/2006/relationships" r:id="rId17"/>
            </a:graphicData>
          </a:graphic>
        </p:graphicFrame>
        <p:sp>
          <p:nvSpPr>
            <p:cNvPr id="735" name="Freeform 4"/>
            <p:cNvSpPr>
              <a:spLocks noChangeAspect="1" noEditPoints="1"/>
            </p:cNvSpPr>
            <p:nvPr/>
          </p:nvSpPr>
          <p:spPr bwMode="auto">
            <a:xfrm>
              <a:off x="9904060" y="1492829"/>
              <a:ext cx="360000" cy="349067"/>
            </a:xfrm>
            <a:custGeom>
              <a:avLst/>
              <a:gdLst>
                <a:gd name="T0" fmla="*/ 0 w 494"/>
                <a:gd name="T1" fmla="*/ 479 h 479"/>
                <a:gd name="T2" fmla="*/ 0 w 494"/>
                <a:gd name="T3" fmla="*/ 249 h 479"/>
                <a:gd name="T4" fmla="*/ 0 w 494"/>
                <a:gd name="T5" fmla="*/ 230 h 479"/>
                <a:gd name="T6" fmla="*/ 15 w 494"/>
                <a:gd name="T7" fmla="*/ 218 h 479"/>
                <a:gd name="T8" fmla="*/ 75 w 494"/>
                <a:gd name="T9" fmla="*/ 161 h 479"/>
                <a:gd name="T10" fmla="*/ 75 w 494"/>
                <a:gd name="T11" fmla="*/ 7 h 479"/>
                <a:gd name="T12" fmla="*/ 161 w 494"/>
                <a:gd name="T13" fmla="*/ 7 h 479"/>
                <a:gd name="T14" fmla="*/ 161 w 494"/>
                <a:gd name="T15" fmla="*/ 81 h 479"/>
                <a:gd name="T16" fmla="*/ 218 w 494"/>
                <a:gd name="T17" fmla="*/ 26 h 479"/>
                <a:gd name="T18" fmla="*/ 247 w 494"/>
                <a:gd name="T19" fmla="*/ 0 h 479"/>
                <a:gd name="T20" fmla="*/ 276 w 494"/>
                <a:gd name="T21" fmla="*/ 26 h 479"/>
                <a:gd name="T22" fmla="*/ 480 w 494"/>
                <a:gd name="T23" fmla="*/ 218 h 479"/>
                <a:gd name="T24" fmla="*/ 494 w 494"/>
                <a:gd name="T25" fmla="*/ 230 h 479"/>
                <a:gd name="T26" fmla="*/ 494 w 494"/>
                <a:gd name="T27" fmla="*/ 249 h 479"/>
                <a:gd name="T28" fmla="*/ 494 w 494"/>
                <a:gd name="T29" fmla="*/ 479 h 479"/>
                <a:gd name="T30" fmla="*/ 410 w 494"/>
                <a:gd name="T31" fmla="*/ 479 h 479"/>
                <a:gd name="T32" fmla="*/ 410 w 494"/>
                <a:gd name="T33" fmla="*/ 266 h 479"/>
                <a:gd name="T34" fmla="*/ 247 w 494"/>
                <a:gd name="T35" fmla="*/ 115 h 479"/>
                <a:gd name="T36" fmla="*/ 87 w 494"/>
                <a:gd name="T37" fmla="*/ 266 h 479"/>
                <a:gd name="T38" fmla="*/ 87 w 494"/>
                <a:gd name="T39" fmla="*/ 479 h 479"/>
                <a:gd name="T40" fmla="*/ 0 w 494"/>
                <a:gd name="T41" fmla="*/ 479 h 479"/>
                <a:gd name="T42" fmla="*/ 139 w 494"/>
                <a:gd name="T43" fmla="*/ 479 h 479"/>
                <a:gd name="T44" fmla="*/ 235 w 494"/>
                <a:gd name="T45" fmla="*/ 479 h 479"/>
                <a:gd name="T46" fmla="*/ 235 w 494"/>
                <a:gd name="T47" fmla="*/ 386 h 479"/>
                <a:gd name="T48" fmla="*/ 139 w 494"/>
                <a:gd name="T49" fmla="*/ 386 h 479"/>
                <a:gd name="T50" fmla="*/ 139 w 494"/>
                <a:gd name="T51" fmla="*/ 479 h 479"/>
                <a:gd name="T52" fmla="*/ 259 w 494"/>
                <a:gd name="T53" fmla="*/ 362 h 479"/>
                <a:gd name="T54" fmla="*/ 355 w 494"/>
                <a:gd name="T55" fmla="*/ 362 h 479"/>
                <a:gd name="T56" fmla="*/ 355 w 494"/>
                <a:gd name="T57" fmla="*/ 266 h 479"/>
                <a:gd name="T58" fmla="*/ 259 w 494"/>
                <a:gd name="T59" fmla="*/ 266 h 479"/>
                <a:gd name="T60" fmla="*/ 259 w 494"/>
                <a:gd name="T61" fmla="*/ 362 h 479"/>
                <a:gd name="T62" fmla="*/ 259 w 494"/>
                <a:gd name="T63" fmla="*/ 479 h 479"/>
                <a:gd name="T64" fmla="*/ 355 w 494"/>
                <a:gd name="T65" fmla="*/ 479 h 479"/>
                <a:gd name="T66" fmla="*/ 355 w 494"/>
                <a:gd name="T67" fmla="*/ 386 h 479"/>
                <a:gd name="T68" fmla="*/ 259 w 494"/>
                <a:gd name="T69" fmla="*/ 386 h 479"/>
                <a:gd name="T70" fmla="*/ 259 w 494"/>
                <a:gd name="T71" fmla="*/ 479 h 479"/>
                <a:gd name="T72" fmla="*/ 139 w 494"/>
                <a:gd name="T73" fmla="*/ 362 h 479"/>
                <a:gd name="T74" fmla="*/ 235 w 494"/>
                <a:gd name="T75" fmla="*/ 362 h 479"/>
                <a:gd name="T76" fmla="*/ 235 w 494"/>
                <a:gd name="T77" fmla="*/ 266 h 479"/>
                <a:gd name="T78" fmla="*/ 139 w 494"/>
                <a:gd name="T79" fmla="*/ 266 h 479"/>
                <a:gd name="T80" fmla="*/ 139 w 494"/>
                <a:gd name="T81" fmla="*/ 36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4" h="479">
                  <a:moveTo>
                    <a:pt x="0" y="479"/>
                  </a:moveTo>
                  <a:lnTo>
                    <a:pt x="0" y="249"/>
                  </a:lnTo>
                  <a:lnTo>
                    <a:pt x="0" y="230"/>
                  </a:lnTo>
                  <a:lnTo>
                    <a:pt x="15" y="218"/>
                  </a:lnTo>
                  <a:lnTo>
                    <a:pt x="75" y="161"/>
                  </a:lnTo>
                  <a:lnTo>
                    <a:pt x="75" y="7"/>
                  </a:lnTo>
                  <a:lnTo>
                    <a:pt x="161" y="7"/>
                  </a:lnTo>
                  <a:lnTo>
                    <a:pt x="161" y="81"/>
                  </a:lnTo>
                  <a:lnTo>
                    <a:pt x="218" y="26"/>
                  </a:lnTo>
                  <a:lnTo>
                    <a:pt x="247" y="0"/>
                  </a:lnTo>
                  <a:lnTo>
                    <a:pt x="276" y="26"/>
                  </a:lnTo>
                  <a:lnTo>
                    <a:pt x="480" y="218"/>
                  </a:lnTo>
                  <a:lnTo>
                    <a:pt x="494" y="230"/>
                  </a:lnTo>
                  <a:lnTo>
                    <a:pt x="494" y="249"/>
                  </a:lnTo>
                  <a:lnTo>
                    <a:pt x="494" y="479"/>
                  </a:lnTo>
                  <a:lnTo>
                    <a:pt x="410" y="479"/>
                  </a:lnTo>
                  <a:lnTo>
                    <a:pt x="410" y="266"/>
                  </a:lnTo>
                  <a:lnTo>
                    <a:pt x="247" y="115"/>
                  </a:lnTo>
                  <a:lnTo>
                    <a:pt x="87" y="266"/>
                  </a:lnTo>
                  <a:lnTo>
                    <a:pt x="87" y="479"/>
                  </a:lnTo>
                  <a:lnTo>
                    <a:pt x="0" y="479"/>
                  </a:lnTo>
                  <a:close/>
                  <a:moveTo>
                    <a:pt x="139" y="479"/>
                  </a:moveTo>
                  <a:lnTo>
                    <a:pt x="235" y="479"/>
                  </a:lnTo>
                  <a:lnTo>
                    <a:pt x="235" y="386"/>
                  </a:lnTo>
                  <a:lnTo>
                    <a:pt x="139" y="386"/>
                  </a:lnTo>
                  <a:lnTo>
                    <a:pt x="139" y="479"/>
                  </a:lnTo>
                  <a:close/>
                  <a:moveTo>
                    <a:pt x="259" y="362"/>
                  </a:moveTo>
                  <a:lnTo>
                    <a:pt x="355" y="362"/>
                  </a:lnTo>
                  <a:lnTo>
                    <a:pt x="355" y="266"/>
                  </a:lnTo>
                  <a:lnTo>
                    <a:pt x="259" y="266"/>
                  </a:lnTo>
                  <a:lnTo>
                    <a:pt x="259" y="362"/>
                  </a:lnTo>
                  <a:close/>
                  <a:moveTo>
                    <a:pt x="259" y="479"/>
                  </a:moveTo>
                  <a:lnTo>
                    <a:pt x="355" y="479"/>
                  </a:lnTo>
                  <a:lnTo>
                    <a:pt x="355" y="386"/>
                  </a:lnTo>
                  <a:lnTo>
                    <a:pt x="259" y="386"/>
                  </a:lnTo>
                  <a:lnTo>
                    <a:pt x="259" y="479"/>
                  </a:lnTo>
                  <a:close/>
                  <a:moveTo>
                    <a:pt x="139" y="362"/>
                  </a:moveTo>
                  <a:lnTo>
                    <a:pt x="235" y="362"/>
                  </a:lnTo>
                  <a:lnTo>
                    <a:pt x="235" y="266"/>
                  </a:lnTo>
                  <a:lnTo>
                    <a:pt x="139" y="266"/>
                  </a:lnTo>
                  <a:lnTo>
                    <a:pt x="139" y="3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defTabSz="914298"/>
              <a:endParaRPr lang="en-GB">
                <a:solidFill>
                  <a:schemeClr val="bg1"/>
                </a:solidFill>
              </a:endParaRPr>
            </a:p>
          </p:txBody>
        </p:sp>
      </p:grpSp>
      <p:grpSp>
        <p:nvGrpSpPr>
          <p:cNvPr id="736" name="Group 735"/>
          <p:cNvGrpSpPr>
            <a:grpSpLocks noChangeAspect="1"/>
          </p:cNvGrpSpPr>
          <p:nvPr/>
        </p:nvGrpSpPr>
        <p:grpSpPr>
          <a:xfrm>
            <a:off x="4218241" y="712812"/>
            <a:ext cx="1224000" cy="724705"/>
            <a:chOff x="10344948" y="1124311"/>
            <a:chExt cx="1884878" cy="1116000"/>
          </a:xfrm>
        </p:grpSpPr>
        <p:graphicFrame>
          <p:nvGraphicFramePr>
            <p:cNvPr id="737" name="Chart 736"/>
            <p:cNvGraphicFramePr/>
            <p:nvPr>
              <p:extLst>
                <p:ext uri="{D42A27DB-BD31-4B8C-83A1-F6EECF244321}">
                  <p14:modId xmlns:p14="http://schemas.microsoft.com/office/powerpoint/2010/main" val="2040066761"/>
                </p:ext>
              </p:extLst>
            </p:nvPr>
          </p:nvGraphicFramePr>
          <p:xfrm>
            <a:off x="10344948" y="1124311"/>
            <a:ext cx="1884878" cy="1116000"/>
          </p:xfrm>
          <a:graphic>
            <a:graphicData uri="http://schemas.openxmlformats.org/drawingml/2006/chart">
              <c:chart xmlns:c="http://schemas.openxmlformats.org/drawingml/2006/chart" xmlns:r="http://schemas.openxmlformats.org/officeDocument/2006/relationships" r:id="rId18"/>
            </a:graphicData>
          </a:graphic>
        </p:graphicFrame>
        <p:pic>
          <p:nvPicPr>
            <p:cNvPr id="738" name="Picture 2" descr="http://www.primitive-designs.com/images/Briefcase.png"/>
            <p:cNvPicPr>
              <a:picLocks noChangeAspect="1" noChangeArrowheads="1"/>
            </p:cNvPicPr>
            <p:nvPr/>
          </p:nvPicPr>
          <p:blipFill rotWithShape="1">
            <a:blip r:embed="rId19" cstate="screen">
              <a:biLevel thresh="25000"/>
              <a:extLst>
                <a:ext uri="{28A0092B-C50C-407E-A947-70E740481C1C}">
                  <a14:useLocalDpi xmlns:a14="http://schemas.microsoft.com/office/drawing/2010/main"/>
                </a:ext>
              </a:extLst>
            </a:blip>
            <a:srcRect/>
            <a:stretch/>
          </p:blipFill>
          <p:spPr bwMode="auto">
            <a:xfrm>
              <a:off x="11090390" y="1494741"/>
              <a:ext cx="393481" cy="332626"/>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739" name="Group 738"/>
          <p:cNvGrpSpPr>
            <a:grpSpLocks noChangeAspect="1"/>
          </p:cNvGrpSpPr>
          <p:nvPr/>
        </p:nvGrpSpPr>
        <p:grpSpPr>
          <a:xfrm>
            <a:off x="4944418" y="712812"/>
            <a:ext cx="1224000" cy="724705"/>
            <a:chOff x="11547231" y="1124311"/>
            <a:chExt cx="1884878" cy="1116000"/>
          </a:xfrm>
        </p:grpSpPr>
        <p:graphicFrame>
          <p:nvGraphicFramePr>
            <p:cNvPr id="740" name="Chart 739"/>
            <p:cNvGraphicFramePr/>
            <p:nvPr>
              <p:extLst>
                <p:ext uri="{D42A27DB-BD31-4B8C-83A1-F6EECF244321}">
                  <p14:modId xmlns:p14="http://schemas.microsoft.com/office/powerpoint/2010/main" val="2551028988"/>
                </p:ext>
              </p:extLst>
            </p:nvPr>
          </p:nvGraphicFramePr>
          <p:xfrm>
            <a:off x="11547231" y="1124311"/>
            <a:ext cx="1884878" cy="1116000"/>
          </p:xfrm>
          <a:graphic>
            <a:graphicData uri="http://schemas.openxmlformats.org/drawingml/2006/chart">
              <c:chart xmlns:c="http://schemas.openxmlformats.org/drawingml/2006/chart" xmlns:r="http://schemas.openxmlformats.org/officeDocument/2006/relationships" r:id="rId20"/>
            </a:graphicData>
          </a:graphic>
        </p:graphicFrame>
        <p:pic>
          <p:nvPicPr>
            <p:cNvPr id="741" name="Picture 4" descr="http://vector-magz.com/wp-content/uploads/2014/01/person-walking-icon.png"/>
            <p:cNvPicPr>
              <a:picLocks noChangeAspect="1" noChangeArrowheads="1"/>
            </p:cNvPicPr>
            <p:nvPr/>
          </p:nvPicPr>
          <p:blipFill>
            <a:blip r:embed="rId21" cstate="screen">
              <a:lum bright="70000" contrast="-70000"/>
              <a:extLst>
                <a:ext uri="{BEBA8EAE-BF5A-486C-A8C5-ECC9F3942E4B}">
                  <a14:imgProps xmlns:a14="http://schemas.microsoft.com/office/drawing/2010/main">
                    <a14:imgLayer r:embed="rId22">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12367385" y="1446532"/>
              <a:ext cx="255732" cy="432000"/>
            </a:xfrm>
            <a:prstGeom prst="rect">
              <a:avLst/>
            </a:prstGeom>
            <a:noFill/>
            <a:extLst>
              <a:ext uri="{909E8E84-426E-40dd-AFC4-6F175D3DCCD1}">
                <a14:hiddenFill xmlns:a14="http://schemas.microsoft.com/office/drawing/2010/main">
                  <a:solidFill>
                    <a:srgbClr val="FFFFFF"/>
                  </a:solidFill>
                </a14:hiddenFill>
              </a:ext>
            </a:extLst>
          </p:spPr>
        </p:pic>
      </p:grpSp>
      <p:sp>
        <p:nvSpPr>
          <p:cNvPr id="742" name="TextBox 86"/>
          <p:cNvSpPr txBox="1"/>
          <p:nvPr/>
        </p:nvSpPr>
        <p:spPr>
          <a:xfrm rot="21078007">
            <a:off x="3813177" y="647701"/>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dirty="0" smtClean="0">
                <a:solidFill>
                  <a:schemeClr val="accent3"/>
                </a:solidFill>
                <a:latin typeface="+mj-lt"/>
              </a:rPr>
              <a:t>CASA</a:t>
            </a:r>
          </a:p>
        </p:txBody>
      </p:sp>
      <p:sp>
        <p:nvSpPr>
          <p:cNvPr id="743" name="TextBox 86"/>
          <p:cNvSpPr txBox="1"/>
          <p:nvPr/>
        </p:nvSpPr>
        <p:spPr>
          <a:xfrm rot="21078007">
            <a:off x="4546010" y="647701"/>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dirty="0" smtClean="0">
                <a:solidFill>
                  <a:schemeClr val="accent5"/>
                </a:solidFill>
                <a:latin typeface="+mj-lt"/>
              </a:rPr>
              <a:t>TRABAJO</a:t>
            </a:r>
          </a:p>
        </p:txBody>
      </p:sp>
      <p:sp>
        <p:nvSpPr>
          <p:cNvPr id="744" name="TextBox 86"/>
          <p:cNvSpPr txBox="1"/>
          <p:nvPr/>
        </p:nvSpPr>
        <p:spPr>
          <a:xfrm rot="21078007">
            <a:off x="5278844" y="647701"/>
            <a:ext cx="677390" cy="235235"/>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dirty="0" smtClean="0">
                <a:solidFill>
                  <a:schemeClr val="accent4"/>
                </a:solidFill>
                <a:latin typeface="+mj-lt"/>
              </a:rPr>
              <a:t>FUERA</a:t>
            </a:r>
          </a:p>
        </p:txBody>
      </p:sp>
      <p:sp>
        <p:nvSpPr>
          <p:cNvPr id="745" name="TextBox 121"/>
          <p:cNvSpPr txBox="1"/>
          <p:nvPr/>
        </p:nvSpPr>
        <p:spPr>
          <a:xfrm>
            <a:off x="3659835" y="1299702"/>
            <a:ext cx="903667"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spcBef>
                <a:spcPct val="0"/>
              </a:spcBef>
            </a:pPr>
            <a:r>
              <a:rPr lang="en-GB" sz="2000" dirty="0" smtClean="0">
                <a:solidFill>
                  <a:schemeClr val="bg1"/>
                </a:solidFill>
                <a:latin typeface="+mj-lt"/>
              </a:rPr>
              <a:t>98 %</a:t>
            </a:r>
          </a:p>
        </p:txBody>
      </p:sp>
      <p:sp>
        <p:nvSpPr>
          <p:cNvPr id="746" name="TextBox 107"/>
          <p:cNvSpPr txBox="1"/>
          <p:nvPr/>
        </p:nvSpPr>
        <p:spPr>
          <a:xfrm>
            <a:off x="4544815" y="1280459"/>
            <a:ext cx="567144" cy="289034"/>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spcBef>
                <a:spcPct val="0"/>
              </a:spcBef>
            </a:pPr>
            <a:r>
              <a:rPr lang="en-GB" sz="1200" dirty="0" smtClean="0">
                <a:solidFill>
                  <a:schemeClr val="bg1"/>
                </a:solidFill>
                <a:latin typeface="+mj-lt"/>
              </a:rPr>
              <a:t>42 %</a:t>
            </a:r>
          </a:p>
        </p:txBody>
      </p:sp>
      <p:sp>
        <p:nvSpPr>
          <p:cNvPr id="747" name="TextBox 101"/>
          <p:cNvSpPr txBox="1"/>
          <p:nvPr/>
        </p:nvSpPr>
        <p:spPr>
          <a:xfrm>
            <a:off x="5276123" y="1312525"/>
            <a:ext cx="567146" cy="289034"/>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spcBef>
                <a:spcPct val="0"/>
              </a:spcBef>
            </a:pPr>
            <a:r>
              <a:rPr lang="en-GB" sz="1200" dirty="0" smtClean="0">
                <a:solidFill>
                  <a:schemeClr val="bg1"/>
                </a:solidFill>
                <a:latin typeface="+mj-lt"/>
              </a:rPr>
              <a:t>43 %</a:t>
            </a:r>
          </a:p>
        </p:txBody>
      </p:sp>
      <p:sp>
        <p:nvSpPr>
          <p:cNvPr id="748" name="TextBox 121"/>
          <p:cNvSpPr txBox="1"/>
          <p:nvPr/>
        </p:nvSpPr>
        <p:spPr>
          <a:xfrm>
            <a:off x="5054997" y="1532197"/>
            <a:ext cx="1209271" cy="249254"/>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prstClr val="white"/>
                </a:solidFill>
                <a:latin typeface="Impact"/>
              </a:rPr>
              <a:t>v</a:t>
            </a:r>
            <a:r>
              <a:rPr lang="en-GB" sz="600" dirty="0" err="1" smtClean="0">
                <a:solidFill>
                  <a:prstClr val="white"/>
                </a:solidFill>
                <a:latin typeface="Impact"/>
              </a:rPr>
              <a:t>era</a:t>
            </a:r>
            <a:r>
              <a:rPr lang="en-GB" sz="600" dirty="0" smtClean="0">
                <a:solidFill>
                  <a:prstClr val="white"/>
                </a:solidFill>
                <a:latin typeface="Impact"/>
              </a:rPr>
              <a:t> </a:t>
            </a:r>
            <a:r>
              <a:rPr lang="en-GB" sz="700" dirty="0" smtClean="0">
                <a:solidFill>
                  <a:schemeClr val="accent4"/>
                </a:solidFill>
                <a:latin typeface="+mj-lt"/>
              </a:rPr>
              <a:t>MIENTRAS ESTÉ FUERA</a:t>
            </a:r>
            <a:endParaRPr lang="es-ES" sz="600" dirty="0">
              <a:solidFill>
                <a:schemeClr val="bg1"/>
              </a:solidFill>
              <a:latin typeface="+mj-lt"/>
              <a:ea typeface="+mj-ea"/>
              <a:cs typeface="+mj-cs"/>
            </a:endParaRPr>
          </a:p>
        </p:txBody>
      </p:sp>
      <p:sp>
        <p:nvSpPr>
          <p:cNvPr id="749" name="TextBox 121"/>
          <p:cNvSpPr txBox="1"/>
          <p:nvPr/>
        </p:nvSpPr>
        <p:spPr>
          <a:xfrm>
            <a:off x="4495505" y="1553907"/>
            <a:ext cx="724637" cy="207456"/>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smtClean="0">
                <a:solidFill>
                  <a:prstClr val="white"/>
                </a:solidFill>
                <a:latin typeface="Impact"/>
              </a:rPr>
              <a:t>vera</a:t>
            </a:r>
            <a:r>
              <a:rPr lang="en-GB" sz="600" dirty="0" smtClean="0">
                <a:solidFill>
                  <a:prstClr val="white"/>
                </a:solidFill>
                <a:latin typeface="Impact"/>
              </a:rPr>
              <a:t> el </a:t>
            </a:r>
            <a:r>
              <a:rPr lang="en-GB" sz="700" dirty="0" smtClean="0">
                <a:solidFill>
                  <a:schemeClr val="accent5"/>
                </a:solidFill>
                <a:latin typeface="+mj-lt"/>
              </a:rPr>
              <a:t>TRABAJO</a:t>
            </a:r>
            <a:endParaRPr lang="es-ES" sz="600" dirty="0">
              <a:solidFill>
                <a:schemeClr val="bg1"/>
              </a:solidFill>
              <a:latin typeface="+mj-lt"/>
              <a:ea typeface="+mj-ea"/>
              <a:cs typeface="+mj-cs"/>
            </a:endParaRPr>
          </a:p>
        </p:txBody>
      </p:sp>
      <p:sp>
        <p:nvSpPr>
          <p:cNvPr id="750" name="TextBox 121"/>
          <p:cNvSpPr txBox="1"/>
          <p:nvPr/>
        </p:nvSpPr>
        <p:spPr>
          <a:xfrm>
            <a:off x="3688187" y="1558730"/>
            <a:ext cx="821823" cy="20589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schemeClr val="bg1"/>
                </a:solidFill>
                <a:latin typeface="+mj-lt"/>
              </a:rPr>
              <a:t>v</a:t>
            </a:r>
            <a:r>
              <a:rPr lang="en-GB" sz="600" dirty="0" err="1" smtClean="0">
                <a:solidFill>
                  <a:schemeClr val="bg1"/>
                </a:solidFill>
                <a:latin typeface="+mj-lt"/>
              </a:rPr>
              <a:t>era</a:t>
            </a:r>
            <a:r>
              <a:rPr lang="en-GB" sz="600" dirty="0" smtClean="0">
                <a:solidFill>
                  <a:schemeClr val="bg1"/>
                </a:solidFill>
                <a:latin typeface="+mj-lt"/>
              </a:rPr>
              <a:t> en </a:t>
            </a:r>
            <a:r>
              <a:rPr lang="en-GB" sz="600" dirty="0" smtClean="0">
                <a:solidFill>
                  <a:schemeClr val="accent3"/>
                </a:solidFill>
                <a:latin typeface="+mj-lt"/>
              </a:rPr>
              <a:t>CASA</a:t>
            </a:r>
            <a:endParaRPr lang="es-ES" sz="1000" dirty="0" smtClean="0">
              <a:solidFill>
                <a:schemeClr val="accent3"/>
              </a:solidFill>
              <a:latin typeface="+mj-lt"/>
              <a:ea typeface="+mj-ea"/>
              <a:cs typeface="+mj-cs"/>
            </a:endParaRPr>
          </a:p>
        </p:txBody>
      </p:sp>
      <p:pic>
        <p:nvPicPr>
          <p:cNvPr id="751" name="Picture 10" descr="http://ninjaorderflowtrader.com/wp-content/uploads/2013/11/Video1.png"/>
          <p:cNvPicPr>
            <a:picLocks noChangeAspect="1" noChangeArrowheads="1"/>
          </p:cNvPicPr>
          <p:nvPr/>
        </p:nvPicPr>
        <p:blipFill>
          <a:blip r:embed="rId23" cstate="screen">
            <a:biLevel thresh="25000"/>
            <a:extLst>
              <a:ext uri="{28A0092B-C50C-407E-A947-70E740481C1C}">
                <a14:useLocalDpi xmlns:a14="http://schemas.microsoft.com/office/drawing/2010/main"/>
              </a:ext>
            </a:extLst>
          </a:blip>
          <a:srcRect/>
          <a:stretch>
            <a:fillRect/>
          </a:stretch>
        </p:blipFill>
        <p:spPr bwMode="auto">
          <a:xfrm>
            <a:off x="4047597" y="1799461"/>
            <a:ext cx="172678" cy="172678"/>
          </a:xfrm>
          <a:prstGeom prst="rect">
            <a:avLst/>
          </a:prstGeom>
          <a:noFill/>
          <a:extLst>
            <a:ext uri="{909E8E84-426E-40dd-AFC4-6F175D3DCCD1}">
              <a14:hiddenFill xmlns:a14="http://schemas.microsoft.com/office/drawing/2010/main">
                <a:solidFill>
                  <a:srgbClr val="FFFFFF"/>
                </a:solidFill>
              </a14:hiddenFill>
            </a:ext>
          </a:extLst>
        </p:spPr>
      </p:pic>
      <p:pic>
        <p:nvPicPr>
          <p:cNvPr id="752" name="Picture 12" descr="http://www.minnick.com/wp-content/uploads/2014/03/video.png"/>
          <p:cNvPicPr>
            <a:picLocks noChangeAspect="1" noChangeArrowheads="1"/>
          </p:cNvPicPr>
          <p:nvPr/>
        </p:nvPicPr>
        <p:blipFill>
          <a:blip r:embed="rId24"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058621" y="2016590"/>
            <a:ext cx="161653" cy="157756"/>
          </a:xfrm>
          <a:prstGeom prst="rect">
            <a:avLst/>
          </a:prstGeom>
          <a:noFill/>
          <a:extLst>
            <a:ext uri="{909E8E84-426E-40dd-AFC4-6F175D3DCCD1}">
              <a14:hiddenFill xmlns:a14="http://schemas.microsoft.com/office/drawing/2010/main">
                <a:solidFill>
                  <a:srgbClr val="FFFFFF"/>
                </a:solidFill>
              </a14:hiddenFill>
            </a:ext>
          </a:extLst>
        </p:spPr>
      </p:pic>
      <p:sp>
        <p:nvSpPr>
          <p:cNvPr id="753" name="TextBox 752"/>
          <p:cNvSpPr txBox="1"/>
          <p:nvPr/>
        </p:nvSpPr>
        <p:spPr>
          <a:xfrm>
            <a:off x="3571787" y="1763208"/>
            <a:ext cx="462850" cy="261610"/>
          </a:xfrm>
          <a:prstGeom prst="rect">
            <a:avLst/>
          </a:prstGeom>
          <a:noFill/>
        </p:spPr>
        <p:txBody>
          <a:bodyPr wrap="square" rtlCol="0">
            <a:spAutoFit/>
          </a:bodyPr>
          <a:lstStyle/>
          <a:p>
            <a:pPr algn="r"/>
            <a:r>
              <a:rPr lang="en-GB" sz="550" dirty="0" smtClean="0">
                <a:solidFill>
                  <a:schemeClr val="bg1"/>
                </a:solidFill>
                <a:latin typeface="+mj-lt"/>
              </a:rPr>
              <a:t>VÍDEO A LA CARTA</a:t>
            </a:r>
            <a:endParaRPr lang="es-ES" sz="550" dirty="0">
              <a:solidFill>
                <a:schemeClr val="bg1"/>
              </a:solidFill>
              <a:latin typeface="+mj-lt"/>
            </a:endParaRPr>
          </a:p>
        </p:txBody>
      </p:sp>
      <p:sp>
        <p:nvSpPr>
          <p:cNvPr id="754" name="TextBox 121"/>
          <p:cNvSpPr txBox="1"/>
          <p:nvPr/>
        </p:nvSpPr>
        <p:spPr>
          <a:xfrm>
            <a:off x="4147118" y="1767337"/>
            <a:ext cx="903667"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lang="en-GB" dirty="0" smtClean="0">
                <a:solidFill>
                  <a:schemeClr val="accent3"/>
                </a:solidFill>
                <a:latin typeface="+mj-lt"/>
              </a:rPr>
              <a:t>47 %</a:t>
            </a:r>
          </a:p>
        </p:txBody>
      </p:sp>
      <p:sp>
        <p:nvSpPr>
          <p:cNvPr id="755" name="TextBox 754"/>
          <p:cNvSpPr txBox="1"/>
          <p:nvPr/>
        </p:nvSpPr>
        <p:spPr>
          <a:xfrm>
            <a:off x="3471955" y="1965241"/>
            <a:ext cx="573622" cy="261610"/>
          </a:xfrm>
          <a:prstGeom prst="rect">
            <a:avLst/>
          </a:prstGeom>
          <a:noFill/>
        </p:spPr>
        <p:txBody>
          <a:bodyPr wrap="square" rtlCol="0">
            <a:spAutoFit/>
          </a:bodyPr>
          <a:lstStyle/>
          <a:p>
            <a:pPr algn="r"/>
            <a:r>
              <a:rPr lang="en-GB" sz="550" dirty="0" smtClean="0">
                <a:solidFill>
                  <a:schemeClr val="bg1"/>
                </a:solidFill>
                <a:latin typeface="+mj-lt"/>
              </a:rPr>
              <a:t>RETRANSMI-SIÓN EN VIVO</a:t>
            </a:r>
            <a:endParaRPr lang="es-ES" sz="550" dirty="0">
              <a:solidFill>
                <a:schemeClr val="bg1"/>
              </a:solidFill>
              <a:latin typeface="+mj-lt"/>
            </a:endParaRPr>
          </a:p>
        </p:txBody>
      </p:sp>
      <p:sp>
        <p:nvSpPr>
          <p:cNvPr id="756" name="TextBox 121"/>
          <p:cNvSpPr txBox="1"/>
          <p:nvPr/>
        </p:nvSpPr>
        <p:spPr>
          <a:xfrm>
            <a:off x="4838910" y="1767337"/>
            <a:ext cx="437213"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lang="en-GB" sz="1050" dirty="0" smtClean="0">
                <a:solidFill>
                  <a:schemeClr val="accent3"/>
                </a:solidFill>
                <a:latin typeface="+mj-lt"/>
              </a:rPr>
              <a:t>41 %</a:t>
            </a:r>
          </a:p>
        </p:txBody>
      </p:sp>
      <p:sp>
        <p:nvSpPr>
          <p:cNvPr id="757" name="TextBox 121"/>
          <p:cNvSpPr txBox="1"/>
          <p:nvPr/>
        </p:nvSpPr>
        <p:spPr>
          <a:xfrm>
            <a:off x="4150595" y="1951495"/>
            <a:ext cx="551720"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lang="en-GB" sz="1400" dirty="0" smtClean="0">
                <a:solidFill>
                  <a:schemeClr val="accent6"/>
                </a:solidFill>
                <a:latin typeface="+mj-lt"/>
              </a:rPr>
              <a:t>91 %</a:t>
            </a:r>
          </a:p>
        </p:txBody>
      </p:sp>
      <p:sp>
        <p:nvSpPr>
          <p:cNvPr id="758" name="TextBox 121"/>
          <p:cNvSpPr txBox="1"/>
          <p:nvPr/>
        </p:nvSpPr>
        <p:spPr>
          <a:xfrm>
            <a:off x="4838910" y="1948018"/>
            <a:ext cx="468000"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lang="en-GB" dirty="0" smtClean="0">
                <a:solidFill>
                  <a:schemeClr val="accent6"/>
                </a:solidFill>
                <a:latin typeface="+mj-lt"/>
              </a:rPr>
              <a:t>43 %</a:t>
            </a:r>
          </a:p>
        </p:txBody>
      </p:sp>
      <p:sp>
        <p:nvSpPr>
          <p:cNvPr id="759" name="TextBox 121"/>
          <p:cNvSpPr txBox="1"/>
          <p:nvPr/>
        </p:nvSpPr>
        <p:spPr>
          <a:xfrm>
            <a:off x="5505416" y="1951495"/>
            <a:ext cx="468000"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lang="en-GB" sz="900" dirty="0" smtClean="0">
                <a:solidFill>
                  <a:schemeClr val="accent6"/>
                </a:solidFill>
                <a:latin typeface="+mj-lt"/>
              </a:rPr>
              <a:t>26 %</a:t>
            </a:r>
          </a:p>
        </p:txBody>
      </p:sp>
      <p:sp>
        <p:nvSpPr>
          <p:cNvPr id="760" name="TextBox 759"/>
          <p:cNvSpPr txBox="1"/>
          <p:nvPr/>
        </p:nvSpPr>
        <p:spPr>
          <a:xfrm>
            <a:off x="4151769" y="1720890"/>
            <a:ext cx="378630" cy="169277"/>
          </a:xfrm>
          <a:prstGeom prst="rect">
            <a:avLst/>
          </a:prstGeom>
          <a:noFill/>
        </p:spPr>
        <p:txBody>
          <a:bodyPr wrap="none" rtlCol="0">
            <a:spAutoFit/>
          </a:bodyPr>
          <a:lstStyle/>
          <a:p>
            <a:r>
              <a:rPr lang="en-GB" sz="500" dirty="0" smtClean="0">
                <a:solidFill>
                  <a:schemeClr val="bg1"/>
                </a:solidFill>
              </a:rPr>
              <a:t>para TV</a:t>
            </a:r>
            <a:endParaRPr lang="es-ES" sz="500" dirty="0">
              <a:solidFill>
                <a:schemeClr val="bg1"/>
              </a:solidFill>
            </a:endParaRPr>
          </a:p>
        </p:txBody>
      </p:sp>
      <p:sp>
        <p:nvSpPr>
          <p:cNvPr id="761" name="TextBox 760"/>
          <p:cNvSpPr txBox="1"/>
          <p:nvPr/>
        </p:nvSpPr>
        <p:spPr>
          <a:xfrm>
            <a:off x="4853412" y="1721776"/>
            <a:ext cx="562975" cy="169277"/>
          </a:xfrm>
          <a:prstGeom prst="rect">
            <a:avLst/>
          </a:prstGeom>
          <a:noFill/>
        </p:spPr>
        <p:txBody>
          <a:bodyPr wrap="none" rtlCol="0">
            <a:spAutoFit/>
          </a:bodyPr>
          <a:lstStyle/>
          <a:p>
            <a:r>
              <a:rPr lang="en-GB" sz="500" dirty="0" smtClean="0">
                <a:solidFill>
                  <a:schemeClr val="bg1"/>
                </a:solidFill>
              </a:rPr>
              <a:t>para ordenadores</a:t>
            </a:r>
            <a:endParaRPr lang="es-ES" sz="500" dirty="0">
              <a:solidFill>
                <a:schemeClr val="bg1"/>
              </a:solidFill>
            </a:endParaRPr>
          </a:p>
        </p:txBody>
      </p:sp>
      <p:sp>
        <p:nvSpPr>
          <p:cNvPr id="762" name="TextBox 761"/>
          <p:cNvSpPr txBox="1"/>
          <p:nvPr/>
        </p:nvSpPr>
        <p:spPr>
          <a:xfrm>
            <a:off x="5501400" y="1723477"/>
            <a:ext cx="516488" cy="169277"/>
          </a:xfrm>
          <a:prstGeom prst="rect">
            <a:avLst/>
          </a:prstGeom>
          <a:noFill/>
        </p:spPr>
        <p:txBody>
          <a:bodyPr wrap="none" rtlCol="0">
            <a:spAutoFit/>
          </a:bodyPr>
          <a:lstStyle/>
          <a:p>
            <a:r>
              <a:rPr lang="en-GB" sz="500" dirty="0" smtClean="0">
                <a:solidFill>
                  <a:schemeClr val="bg1"/>
                </a:solidFill>
              </a:rPr>
              <a:t>para móviles</a:t>
            </a:r>
            <a:endParaRPr lang="es-ES" sz="500" dirty="0">
              <a:solidFill>
                <a:schemeClr val="bg1"/>
              </a:solidFill>
            </a:endParaRPr>
          </a:p>
        </p:txBody>
      </p:sp>
      <p:pic>
        <p:nvPicPr>
          <p:cNvPr id="763" name="Picture 12" descr="http://www.minnick.com/wp-content/uploads/2014/03/video.png"/>
          <p:cNvPicPr>
            <a:picLocks noChangeAspect="1" noChangeArrowheads="1"/>
          </p:cNvPicPr>
          <p:nvPr/>
        </p:nvPicPr>
        <p:blipFill>
          <a:blip r:embed="rId24"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4737762" y="2016590"/>
            <a:ext cx="161653" cy="157756"/>
          </a:xfrm>
          <a:prstGeom prst="rect">
            <a:avLst/>
          </a:prstGeom>
          <a:noFill/>
          <a:extLst>
            <a:ext uri="{909E8E84-426E-40dd-AFC4-6F175D3DCCD1}">
              <a14:hiddenFill xmlns:a14="http://schemas.microsoft.com/office/drawing/2010/main">
                <a:solidFill>
                  <a:srgbClr val="FFFFFF"/>
                </a:solidFill>
              </a14:hiddenFill>
            </a:ext>
          </a:extLst>
        </p:spPr>
      </p:pic>
      <p:pic>
        <p:nvPicPr>
          <p:cNvPr id="764" name="Picture 12" descr="http://www.minnick.com/wp-content/uploads/2014/03/video.png"/>
          <p:cNvPicPr>
            <a:picLocks noChangeAspect="1" noChangeArrowheads="1"/>
          </p:cNvPicPr>
          <p:nvPr/>
        </p:nvPicPr>
        <p:blipFill>
          <a:blip r:embed="rId24" cstate="screen">
            <a:clrChange>
              <a:clrFrom>
                <a:srgbClr val="FFFFFF"/>
              </a:clrFrom>
              <a:clrTo>
                <a:srgbClr val="FFFFFF">
                  <a:alpha val="0"/>
                </a:srgbClr>
              </a:clrTo>
            </a:clrChange>
            <a:lum bright="70000" contrast="-70000"/>
            <a:extLst>
              <a:ext uri="{28A0092B-C50C-407E-A947-70E740481C1C}">
                <a14:useLocalDpi xmlns:a14="http://schemas.microsoft.com/office/drawing/2010/main"/>
              </a:ext>
            </a:extLst>
          </a:blip>
          <a:srcRect/>
          <a:stretch>
            <a:fillRect/>
          </a:stretch>
        </p:blipFill>
        <p:spPr bwMode="auto">
          <a:xfrm>
            <a:off x="5416902" y="2016590"/>
            <a:ext cx="161653" cy="157756"/>
          </a:xfrm>
          <a:prstGeom prst="rect">
            <a:avLst/>
          </a:prstGeom>
          <a:noFill/>
          <a:extLst>
            <a:ext uri="{909E8E84-426E-40dd-AFC4-6F175D3DCCD1}">
              <a14:hiddenFill xmlns:a14="http://schemas.microsoft.com/office/drawing/2010/main">
                <a:solidFill>
                  <a:srgbClr val="FFFFFF"/>
                </a:solidFill>
              </a14:hiddenFill>
            </a:ext>
          </a:extLst>
        </p:spPr>
      </p:pic>
      <p:pic>
        <p:nvPicPr>
          <p:cNvPr id="765" name="Picture 10" descr="http://ninjaorderflowtrader.com/wp-content/uploads/2013/11/Video1.png"/>
          <p:cNvPicPr>
            <a:picLocks noChangeAspect="1" noChangeArrowheads="1"/>
          </p:cNvPicPr>
          <p:nvPr/>
        </p:nvPicPr>
        <p:blipFill>
          <a:blip r:embed="rId23" cstate="screen">
            <a:biLevel thresh="25000"/>
            <a:extLst>
              <a:ext uri="{28A0092B-C50C-407E-A947-70E740481C1C}">
                <a14:useLocalDpi xmlns:a14="http://schemas.microsoft.com/office/drawing/2010/main"/>
              </a:ext>
            </a:extLst>
          </a:blip>
          <a:srcRect/>
          <a:stretch>
            <a:fillRect/>
          </a:stretch>
        </p:blipFill>
        <p:spPr bwMode="auto">
          <a:xfrm>
            <a:off x="4732249" y="1799461"/>
            <a:ext cx="172678" cy="172678"/>
          </a:xfrm>
          <a:prstGeom prst="rect">
            <a:avLst/>
          </a:prstGeom>
          <a:noFill/>
          <a:extLst>
            <a:ext uri="{909E8E84-426E-40dd-AFC4-6F175D3DCCD1}">
              <a14:hiddenFill xmlns:a14="http://schemas.microsoft.com/office/drawing/2010/main">
                <a:solidFill>
                  <a:srgbClr val="FFFFFF"/>
                </a:solidFill>
              </a14:hiddenFill>
            </a:ext>
          </a:extLst>
        </p:spPr>
      </p:pic>
      <p:pic>
        <p:nvPicPr>
          <p:cNvPr id="766" name="Picture 10" descr="http://ninjaorderflowtrader.com/wp-content/uploads/2013/11/Video1.png"/>
          <p:cNvPicPr>
            <a:picLocks noChangeAspect="1" noChangeArrowheads="1"/>
          </p:cNvPicPr>
          <p:nvPr/>
        </p:nvPicPr>
        <p:blipFill>
          <a:blip r:embed="rId23" cstate="screen">
            <a:biLevel thresh="25000"/>
            <a:extLst>
              <a:ext uri="{28A0092B-C50C-407E-A947-70E740481C1C}">
                <a14:useLocalDpi xmlns:a14="http://schemas.microsoft.com/office/drawing/2010/main"/>
              </a:ext>
            </a:extLst>
          </a:blip>
          <a:srcRect/>
          <a:stretch>
            <a:fillRect/>
          </a:stretch>
        </p:blipFill>
        <p:spPr bwMode="auto">
          <a:xfrm>
            <a:off x="5410534" y="1799461"/>
            <a:ext cx="172678" cy="172678"/>
          </a:xfrm>
          <a:prstGeom prst="rect">
            <a:avLst/>
          </a:prstGeom>
          <a:noFill/>
          <a:extLst>
            <a:ext uri="{909E8E84-426E-40dd-AFC4-6F175D3DCCD1}">
              <a14:hiddenFill xmlns:a14="http://schemas.microsoft.com/office/drawing/2010/main">
                <a:solidFill>
                  <a:srgbClr val="FFFFFF"/>
                </a:solidFill>
              </a14:hiddenFill>
            </a:ext>
          </a:extLst>
        </p:spPr>
      </p:pic>
      <p:sp>
        <p:nvSpPr>
          <p:cNvPr id="767" name="TextBox 121"/>
          <p:cNvSpPr txBox="1"/>
          <p:nvPr/>
        </p:nvSpPr>
        <p:spPr>
          <a:xfrm>
            <a:off x="5511018" y="1767337"/>
            <a:ext cx="437213" cy="283881"/>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spcBef>
                <a:spcPct val="0"/>
              </a:spcBef>
            </a:pPr>
            <a:r>
              <a:rPr lang="en-GB" sz="900" dirty="0" smtClean="0">
                <a:solidFill>
                  <a:schemeClr val="accent3"/>
                </a:solidFill>
                <a:latin typeface="+mj-lt"/>
              </a:rPr>
              <a:t>21 %</a:t>
            </a:r>
          </a:p>
        </p:txBody>
      </p:sp>
      <p:grpSp>
        <p:nvGrpSpPr>
          <p:cNvPr id="768" name="Group 767"/>
          <p:cNvGrpSpPr/>
          <p:nvPr/>
        </p:nvGrpSpPr>
        <p:grpSpPr>
          <a:xfrm>
            <a:off x="6255991" y="1056750"/>
            <a:ext cx="1213512" cy="1200868"/>
            <a:chOff x="6255992" y="887136"/>
            <a:chExt cx="1408013" cy="1393342"/>
          </a:xfrm>
        </p:grpSpPr>
        <p:sp>
          <p:nvSpPr>
            <p:cNvPr id="769" name="Freeform 83"/>
            <p:cNvSpPr>
              <a:spLocks noEditPoints="1"/>
            </p:cNvSpPr>
            <p:nvPr/>
          </p:nvSpPr>
          <p:spPr bwMode="auto">
            <a:xfrm>
              <a:off x="6445394" y="1344527"/>
              <a:ext cx="289702" cy="839436"/>
            </a:xfrm>
            <a:custGeom>
              <a:avLst/>
              <a:gdLst>
                <a:gd name="T0" fmla="*/ 104 w 123"/>
                <a:gd name="T1" fmla="*/ 273 h 407"/>
                <a:gd name="T2" fmla="*/ 94 w 123"/>
                <a:gd name="T3" fmla="*/ 350 h 407"/>
                <a:gd name="T4" fmla="*/ 101 w 123"/>
                <a:gd name="T5" fmla="*/ 369 h 407"/>
                <a:gd name="T6" fmla="*/ 85 w 123"/>
                <a:gd name="T7" fmla="*/ 394 h 407"/>
                <a:gd name="T8" fmla="*/ 81 w 123"/>
                <a:gd name="T9" fmla="*/ 370 h 407"/>
                <a:gd name="T10" fmla="*/ 78 w 123"/>
                <a:gd name="T11" fmla="*/ 333 h 407"/>
                <a:gd name="T12" fmla="*/ 65 w 123"/>
                <a:gd name="T13" fmla="*/ 321 h 407"/>
                <a:gd name="T14" fmla="*/ 70 w 123"/>
                <a:gd name="T15" fmla="*/ 393 h 407"/>
                <a:gd name="T16" fmla="*/ 54 w 123"/>
                <a:gd name="T17" fmla="*/ 402 h 407"/>
                <a:gd name="T18" fmla="*/ 50 w 123"/>
                <a:gd name="T19" fmla="*/ 388 h 407"/>
                <a:gd name="T20" fmla="*/ 40 w 123"/>
                <a:gd name="T21" fmla="*/ 317 h 407"/>
                <a:gd name="T22" fmla="*/ 16 w 123"/>
                <a:gd name="T23" fmla="*/ 296 h 407"/>
                <a:gd name="T24" fmla="*/ 9 w 123"/>
                <a:gd name="T25" fmla="*/ 266 h 407"/>
                <a:gd name="T26" fmla="*/ 9 w 123"/>
                <a:gd name="T27" fmla="*/ 234 h 407"/>
                <a:gd name="T28" fmla="*/ 0 w 123"/>
                <a:gd name="T29" fmla="*/ 214 h 407"/>
                <a:gd name="T30" fmla="*/ 3 w 123"/>
                <a:gd name="T31" fmla="*/ 184 h 407"/>
                <a:gd name="T32" fmla="*/ 8 w 123"/>
                <a:gd name="T33" fmla="*/ 158 h 407"/>
                <a:gd name="T34" fmla="*/ 11 w 123"/>
                <a:gd name="T35" fmla="*/ 141 h 407"/>
                <a:gd name="T36" fmla="*/ 17 w 123"/>
                <a:gd name="T37" fmla="*/ 100 h 407"/>
                <a:gd name="T38" fmla="*/ 25 w 123"/>
                <a:gd name="T39" fmla="*/ 63 h 407"/>
                <a:gd name="T40" fmla="*/ 28 w 123"/>
                <a:gd name="T41" fmla="*/ 62 h 407"/>
                <a:gd name="T42" fmla="*/ 29 w 123"/>
                <a:gd name="T43" fmla="*/ 58 h 407"/>
                <a:gd name="T44" fmla="*/ 39 w 123"/>
                <a:gd name="T45" fmla="*/ 27 h 407"/>
                <a:gd name="T46" fmla="*/ 57 w 123"/>
                <a:gd name="T47" fmla="*/ 0 h 407"/>
                <a:gd name="T48" fmla="*/ 75 w 123"/>
                <a:gd name="T49" fmla="*/ 6 h 407"/>
                <a:gd name="T50" fmla="*/ 90 w 123"/>
                <a:gd name="T51" fmla="*/ 45 h 407"/>
                <a:gd name="T52" fmla="*/ 103 w 123"/>
                <a:gd name="T53" fmla="*/ 67 h 407"/>
                <a:gd name="T54" fmla="*/ 106 w 123"/>
                <a:gd name="T55" fmla="*/ 74 h 407"/>
                <a:gd name="T56" fmla="*/ 114 w 123"/>
                <a:gd name="T57" fmla="*/ 110 h 407"/>
                <a:gd name="T58" fmla="*/ 118 w 123"/>
                <a:gd name="T59" fmla="*/ 151 h 407"/>
                <a:gd name="T60" fmla="*/ 119 w 123"/>
                <a:gd name="T61" fmla="*/ 177 h 407"/>
                <a:gd name="T62" fmla="*/ 122 w 123"/>
                <a:gd name="T63" fmla="*/ 205 h 407"/>
                <a:gd name="T64" fmla="*/ 121 w 123"/>
                <a:gd name="T65" fmla="*/ 209 h 407"/>
                <a:gd name="T66" fmla="*/ 115 w 123"/>
                <a:gd name="T67" fmla="*/ 240 h 407"/>
                <a:gd name="T68" fmla="*/ 108 w 123"/>
                <a:gd name="T69" fmla="*/ 228 h 407"/>
                <a:gd name="T70" fmla="*/ 7 w 123"/>
                <a:gd name="T71" fmla="*/ 216 h 407"/>
                <a:gd name="T72" fmla="*/ 19 w 123"/>
                <a:gd name="T73" fmla="*/ 186 h 407"/>
                <a:gd name="T74" fmla="*/ 27 w 123"/>
                <a:gd name="T75" fmla="*/ 164 h 407"/>
                <a:gd name="T76" fmla="*/ 35 w 123"/>
                <a:gd name="T77" fmla="*/ 140 h 407"/>
                <a:gd name="T78" fmla="*/ 30 w 123"/>
                <a:gd name="T79" fmla="*/ 145 h 407"/>
                <a:gd name="T80" fmla="*/ 17 w 123"/>
                <a:gd name="T81" fmla="*/ 187 h 407"/>
                <a:gd name="T82" fmla="*/ 103 w 123"/>
                <a:gd name="T83" fmla="*/ 224 h 407"/>
                <a:gd name="T84" fmla="*/ 106 w 123"/>
                <a:gd name="T85" fmla="*/ 196 h 407"/>
                <a:gd name="T86" fmla="*/ 100 w 123"/>
                <a:gd name="T87" fmla="*/ 165 h 407"/>
                <a:gd name="T88" fmla="*/ 96 w 123"/>
                <a:gd name="T89" fmla="*/ 134 h 407"/>
                <a:gd name="T90" fmla="*/ 91 w 123"/>
                <a:gd name="T91" fmla="*/ 145 h 407"/>
                <a:gd name="T92" fmla="*/ 97 w 123"/>
                <a:gd name="T93" fmla="*/ 163 h 407"/>
                <a:gd name="T94" fmla="*/ 102 w 123"/>
                <a:gd name="T95" fmla="*/ 209 h 407"/>
                <a:gd name="T96" fmla="*/ 38 w 123"/>
                <a:gd name="T97" fmla="*/ 59 h 407"/>
                <a:gd name="T98" fmla="*/ 97 w 123"/>
                <a:gd name="T99" fmla="*/ 58 h 407"/>
                <a:gd name="T100" fmla="*/ 93 w 123"/>
                <a:gd name="T101" fmla="*/ 53 h 407"/>
                <a:gd name="T102" fmla="*/ 94 w 123"/>
                <a:gd name="T103" fmla="*/ 56 h 407"/>
                <a:gd name="T104" fmla="*/ 98 w 123"/>
                <a:gd name="T105" fmla="*/ 62 h 407"/>
                <a:gd name="T106" fmla="*/ 94 w 123"/>
                <a:gd name="T107" fmla="*/ 59 h 407"/>
                <a:gd name="T108" fmla="*/ 92 w 123"/>
                <a:gd name="T109" fmla="*/ 53 h 407"/>
                <a:gd name="T110" fmla="*/ 91 w 123"/>
                <a:gd name="T111"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407">
                  <a:moveTo>
                    <a:pt x="107" y="237"/>
                  </a:moveTo>
                  <a:cubicBezTo>
                    <a:pt x="107" y="238"/>
                    <a:pt x="109" y="246"/>
                    <a:pt x="109" y="247"/>
                  </a:cubicBezTo>
                  <a:cubicBezTo>
                    <a:pt x="109" y="247"/>
                    <a:pt x="111" y="257"/>
                    <a:pt x="111" y="258"/>
                  </a:cubicBezTo>
                  <a:cubicBezTo>
                    <a:pt x="111" y="258"/>
                    <a:pt x="114" y="267"/>
                    <a:pt x="114" y="267"/>
                  </a:cubicBezTo>
                  <a:cubicBezTo>
                    <a:pt x="114" y="268"/>
                    <a:pt x="114" y="268"/>
                    <a:pt x="114" y="268"/>
                  </a:cubicBezTo>
                  <a:cubicBezTo>
                    <a:pt x="114" y="268"/>
                    <a:pt x="109" y="270"/>
                    <a:pt x="108" y="270"/>
                  </a:cubicBezTo>
                  <a:cubicBezTo>
                    <a:pt x="107" y="270"/>
                    <a:pt x="105" y="272"/>
                    <a:pt x="104" y="273"/>
                  </a:cubicBezTo>
                  <a:cubicBezTo>
                    <a:pt x="103" y="274"/>
                    <a:pt x="99" y="274"/>
                    <a:pt x="99" y="274"/>
                  </a:cubicBezTo>
                  <a:cubicBezTo>
                    <a:pt x="99" y="274"/>
                    <a:pt x="99" y="274"/>
                    <a:pt x="99" y="274"/>
                  </a:cubicBezTo>
                  <a:cubicBezTo>
                    <a:pt x="97" y="286"/>
                    <a:pt x="97" y="286"/>
                    <a:pt x="97" y="286"/>
                  </a:cubicBezTo>
                  <a:cubicBezTo>
                    <a:pt x="95" y="302"/>
                    <a:pt x="95" y="302"/>
                    <a:pt x="95" y="302"/>
                  </a:cubicBezTo>
                  <a:cubicBezTo>
                    <a:pt x="95" y="302"/>
                    <a:pt x="95" y="314"/>
                    <a:pt x="95" y="317"/>
                  </a:cubicBezTo>
                  <a:cubicBezTo>
                    <a:pt x="95" y="319"/>
                    <a:pt x="93" y="334"/>
                    <a:pt x="93" y="340"/>
                  </a:cubicBezTo>
                  <a:cubicBezTo>
                    <a:pt x="93" y="346"/>
                    <a:pt x="94" y="349"/>
                    <a:pt x="94" y="350"/>
                  </a:cubicBezTo>
                  <a:cubicBezTo>
                    <a:pt x="95" y="351"/>
                    <a:pt x="95" y="352"/>
                    <a:pt x="95" y="353"/>
                  </a:cubicBezTo>
                  <a:cubicBezTo>
                    <a:pt x="95" y="353"/>
                    <a:pt x="95" y="356"/>
                    <a:pt x="95" y="356"/>
                  </a:cubicBezTo>
                  <a:cubicBezTo>
                    <a:pt x="95" y="357"/>
                    <a:pt x="95" y="358"/>
                    <a:pt x="95" y="358"/>
                  </a:cubicBezTo>
                  <a:cubicBezTo>
                    <a:pt x="96" y="359"/>
                    <a:pt x="96" y="359"/>
                    <a:pt x="96" y="359"/>
                  </a:cubicBezTo>
                  <a:cubicBezTo>
                    <a:pt x="96" y="359"/>
                    <a:pt x="98" y="362"/>
                    <a:pt x="98" y="362"/>
                  </a:cubicBezTo>
                  <a:cubicBezTo>
                    <a:pt x="98" y="363"/>
                    <a:pt x="100" y="368"/>
                    <a:pt x="101" y="368"/>
                  </a:cubicBezTo>
                  <a:cubicBezTo>
                    <a:pt x="101" y="369"/>
                    <a:pt x="101" y="369"/>
                    <a:pt x="101" y="369"/>
                  </a:cubicBezTo>
                  <a:cubicBezTo>
                    <a:pt x="102" y="373"/>
                    <a:pt x="102" y="373"/>
                    <a:pt x="102" y="373"/>
                  </a:cubicBezTo>
                  <a:cubicBezTo>
                    <a:pt x="102" y="373"/>
                    <a:pt x="102" y="375"/>
                    <a:pt x="102" y="375"/>
                  </a:cubicBezTo>
                  <a:cubicBezTo>
                    <a:pt x="102" y="376"/>
                    <a:pt x="103" y="380"/>
                    <a:pt x="104" y="382"/>
                  </a:cubicBezTo>
                  <a:cubicBezTo>
                    <a:pt x="105" y="385"/>
                    <a:pt x="105" y="388"/>
                    <a:pt x="105" y="389"/>
                  </a:cubicBezTo>
                  <a:cubicBezTo>
                    <a:pt x="105" y="390"/>
                    <a:pt x="104" y="392"/>
                    <a:pt x="101" y="395"/>
                  </a:cubicBezTo>
                  <a:cubicBezTo>
                    <a:pt x="98" y="397"/>
                    <a:pt x="92" y="399"/>
                    <a:pt x="89" y="399"/>
                  </a:cubicBezTo>
                  <a:cubicBezTo>
                    <a:pt x="86" y="399"/>
                    <a:pt x="85" y="396"/>
                    <a:pt x="85" y="394"/>
                  </a:cubicBezTo>
                  <a:cubicBezTo>
                    <a:pt x="84" y="393"/>
                    <a:pt x="84" y="387"/>
                    <a:pt x="84" y="386"/>
                  </a:cubicBezTo>
                  <a:cubicBezTo>
                    <a:pt x="83" y="385"/>
                    <a:pt x="83" y="378"/>
                    <a:pt x="83" y="378"/>
                  </a:cubicBezTo>
                  <a:cubicBezTo>
                    <a:pt x="83" y="378"/>
                    <a:pt x="82" y="376"/>
                    <a:pt x="82" y="376"/>
                  </a:cubicBezTo>
                  <a:cubicBezTo>
                    <a:pt x="82" y="376"/>
                    <a:pt x="81" y="374"/>
                    <a:pt x="81" y="374"/>
                  </a:cubicBezTo>
                  <a:cubicBezTo>
                    <a:pt x="81" y="373"/>
                    <a:pt x="81" y="373"/>
                    <a:pt x="81" y="373"/>
                  </a:cubicBezTo>
                  <a:cubicBezTo>
                    <a:pt x="81" y="372"/>
                    <a:pt x="81" y="371"/>
                    <a:pt x="81" y="371"/>
                  </a:cubicBezTo>
                  <a:cubicBezTo>
                    <a:pt x="81" y="371"/>
                    <a:pt x="81" y="370"/>
                    <a:pt x="81" y="370"/>
                  </a:cubicBezTo>
                  <a:cubicBezTo>
                    <a:pt x="81" y="370"/>
                    <a:pt x="81" y="370"/>
                    <a:pt x="81" y="369"/>
                  </a:cubicBezTo>
                  <a:cubicBezTo>
                    <a:pt x="81" y="369"/>
                    <a:pt x="82" y="367"/>
                    <a:pt x="82" y="367"/>
                  </a:cubicBezTo>
                  <a:cubicBezTo>
                    <a:pt x="82" y="367"/>
                    <a:pt x="81" y="365"/>
                    <a:pt x="81" y="363"/>
                  </a:cubicBezTo>
                  <a:cubicBezTo>
                    <a:pt x="80" y="362"/>
                    <a:pt x="80" y="357"/>
                    <a:pt x="80" y="356"/>
                  </a:cubicBezTo>
                  <a:cubicBezTo>
                    <a:pt x="80" y="355"/>
                    <a:pt x="79" y="354"/>
                    <a:pt x="79" y="352"/>
                  </a:cubicBezTo>
                  <a:cubicBezTo>
                    <a:pt x="79" y="351"/>
                    <a:pt x="80" y="347"/>
                    <a:pt x="80" y="344"/>
                  </a:cubicBezTo>
                  <a:cubicBezTo>
                    <a:pt x="80" y="342"/>
                    <a:pt x="79" y="337"/>
                    <a:pt x="78" y="333"/>
                  </a:cubicBezTo>
                  <a:cubicBezTo>
                    <a:pt x="78" y="330"/>
                    <a:pt x="75" y="321"/>
                    <a:pt x="73" y="319"/>
                  </a:cubicBezTo>
                  <a:cubicBezTo>
                    <a:pt x="73" y="317"/>
                    <a:pt x="72" y="314"/>
                    <a:pt x="71" y="312"/>
                  </a:cubicBezTo>
                  <a:cubicBezTo>
                    <a:pt x="71" y="311"/>
                    <a:pt x="71" y="310"/>
                    <a:pt x="71" y="310"/>
                  </a:cubicBezTo>
                  <a:cubicBezTo>
                    <a:pt x="68" y="310"/>
                    <a:pt x="68" y="310"/>
                    <a:pt x="68" y="310"/>
                  </a:cubicBezTo>
                  <a:cubicBezTo>
                    <a:pt x="67" y="313"/>
                    <a:pt x="67" y="313"/>
                    <a:pt x="67" y="313"/>
                  </a:cubicBezTo>
                  <a:cubicBezTo>
                    <a:pt x="64" y="313"/>
                    <a:pt x="64" y="313"/>
                    <a:pt x="64" y="313"/>
                  </a:cubicBezTo>
                  <a:cubicBezTo>
                    <a:pt x="64" y="313"/>
                    <a:pt x="65" y="317"/>
                    <a:pt x="65" y="321"/>
                  </a:cubicBezTo>
                  <a:cubicBezTo>
                    <a:pt x="66" y="324"/>
                    <a:pt x="66" y="329"/>
                    <a:pt x="65" y="331"/>
                  </a:cubicBezTo>
                  <a:cubicBezTo>
                    <a:pt x="65" y="334"/>
                    <a:pt x="64" y="343"/>
                    <a:pt x="64" y="345"/>
                  </a:cubicBezTo>
                  <a:cubicBezTo>
                    <a:pt x="64" y="347"/>
                    <a:pt x="65" y="361"/>
                    <a:pt x="66" y="366"/>
                  </a:cubicBezTo>
                  <a:cubicBezTo>
                    <a:pt x="67" y="371"/>
                    <a:pt x="69" y="374"/>
                    <a:pt x="69" y="374"/>
                  </a:cubicBezTo>
                  <a:cubicBezTo>
                    <a:pt x="69" y="375"/>
                    <a:pt x="69" y="377"/>
                    <a:pt x="69" y="379"/>
                  </a:cubicBezTo>
                  <a:cubicBezTo>
                    <a:pt x="69" y="382"/>
                    <a:pt x="69" y="386"/>
                    <a:pt x="70" y="387"/>
                  </a:cubicBezTo>
                  <a:cubicBezTo>
                    <a:pt x="70" y="388"/>
                    <a:pt x="70" y="393"/>
                    <a:pt x="70" y="393"/>
                  </a:cubicBezTo>
                  <a:cubicBezTo>
                    <a:pt x="70" y="394"/>
                    <a:pt x="71" y="395"/>
                    <a:pt x="71" y="395"/>
                  </a:cubicBezTo>
                  <a:cubicBezTo>
                    <a:pt x="71" y="396"/>
                    <a:pt x="70" y="398"/>
                    <a:pt x="70" y="399"/>
                  </a:cubicBezTo>
                  <a:cubicBezTo>
                    <a:pt x="70" y="400"/>
                    <a:pt x="70" y="402"/>
                    <a:pt x="70" y="403"/>
                  </a:cubicBezTo>
                  <a:cubicBezTo>
                    <a:pt x="70" y="404"/>
                    <a:pt x="69" y="406"/>
                    <a:pt x="68" y="406"/>
                  </a:cubicBezTo>
                  <a:cubicBezTo>
                    <a:pt x="68" y="407"/>
                    <a:pt x="65" y="406"/>
                    <a:pt x="61" y="406"/>
                  </a:cubicBezTo>
                  <a:cubicBezTo>
                    <a:pt x="58" y="406"/>
                    <a:pt x="54" y="404"/>
                    <a:pt x="54" y="403"/>
                  </a:cubicBezTo>
                  <a:cubicBezTo>
                    <a:pt x="54" y="403"/>
                    <a:pt x="54" y="402"/>
                    <a:pt x="54" y="402"/>
                  </a:cubicBezTo>
                  <a:cubicBezTo>
                    <a:pt x="54" y="402"/>
                    <a:pt x="51" y="402"/>
                    <a:pt x="50" y="402"/>
                  </a:cubicBezTo>
                  <a:cubicBezTo>
                    <a:pt x="50" y="402"/>
                    <a:pt x="49" y="402"/>
                    <a:pt x="49" y="402"/>
                  </a:cubicBezTo>
                  <a:cubicBezTo>
                    <a:pt x="48" y="402"/>
                    <a:pt x="47" y="402"/>
                    <a:pt x="47" y="402"/>
                  </a:cubicBezTo>
                  <a:cubicBezTo>
                    <a:pt x="47" y="402"/>
                    <a:pt x="46" y="400"/>
                    <a:pt x="46" y="399"/>
                  </a:cubicBezTo>
                  <a:cubicBezTo>
                    <a:pt x="46" y="397"/>
                    <a:pt x="46" y="393"/>
                    <a:pt x="46" y="392"/>
                  </a:cubicBezTo>
                  <a:cubicBezTo>
                    <a:pt x="46" y="391"/>
                    <a:pt x="48" y="390"/>
                    <a:pt x="49" y="390"/>
                  </a:cubicBezTo>
                  <a:cubicBezTo>
                    <a:pt x="49" y="390"/>
                    <a:pt x="49" y="389"/>
                    <a:pt x="50" y="388"/>
                  </a:cubicBezTo>
                  <a:cubicBezTo>
                    <a:pt x="50" y="388"/>
                    <a:pt x="54" y="382"/>
                    <a:pt x="54" y="382"/>
                  </a:cubicBezTo>
                  <a:cubicBezTo>
                    <a:pt x="54" y="382"/>
                    <a:pt x="54" y="382"/>
                    <a:pt x="54" y="381"/>
                  </a:cubicBezTo>
                  <a:cubicBezTo>
                    <a:pt x="54" y="381"/>
                    <a:pt x="54" y="378"/>
                    <a:pt x="54" y="378"/>
                  </a:cubicBezTo>
                  <a:cubicBezTo>
                    <a:pt x="54" y="377"/>
                    <a:pt x="54" y="374"/>
                    <a:pt x="54" y="372"/>
                  </a:cubicBezTo>
                  <a:cubicBezTo>
                    <a:pt x="54" y="370"/>
                    <a:pt x="53" y="361"/>
                    <a:pt x="52" y="359"/>
                  </a:cubicBezTo>
                  <a:cubicBezTo>
                    <a:pt x="51" y="356"/>
                    <a:pt x="45" y="339"/>
                    <a:pt x="45" y="339"/>
                  </a:cubicBezTo>
                  <a:cubicBezTo>
                    <a:pt x="45" y="339"/>
                    <a:pt x="41" y="321"/>
                    <a:pt x="40" y="317"/>
                  </a:cubicBezTo>
                  <a:cubicBezTo>
                    <a:pt x="39" y="312"/>
                    <a:pt x="39" y="303"/>
                    <a:pt x="39" y="303"/>
                  </a:cubicBezTo>
                  <a:cubicBezTo>
                    <a:pt x="39" y="303"/>
                    <a:pt x="36" y="304"/>
                    <a:pt x="35" y="305"/>
                  </a:cubicBezTo>
                  <a:cubicBezTo>
                    <a:pt x="34" y="305"/>
                    <a:pt x="33" y="306"/>
                    <a:pt x="32" y="307"/>
                  </a:cubicBezTo>
                  <a:cubicBezTo>
                    <a:pt x="31" y="308"/>
                    <a:pt x="30" y="308"/>
                    <a:pt x="30" y="308"/>
                  </a:cubicBezTo>
                  <a:cubicBezTo>
                    <a:pt x="29" y="308"/>
                    <a:pt x="27" y="308"/>
                    <a:pt x="25" y="307"/>
                  </a:cubicBezTo>
                  <a:cubicBezTo>
                    <a:pt x="22" y="306"/>
                    <a:pt x="17" y="306"/>
                    <a:pt x="17" y="306"/>
                  </a:cubicBezTo>
                  <a:cubicBezTo>
                    <a:pt x="16" y="296"/>
                    <a:pt x="16" y="296"/>
                    <a:pt x="16" y="296"/>
                  </a:cubicBezTo>
                  <a:cubicBezTo>
                    <a:pt x="16" y="270"/>
                    <a:pt x="16" y="270"/>
                    <a:pt x="16" y="270"/>
                  </a:cubicBezTo>
                  <a:cubicBezTo>
                    <a:pt x="16" y="270"/>
                    <a:pt x="16" y="270"/>
                    <a:pt x="15" y="269"/>
                  </a:cubicBezTo>
                  <a:cubicBezTo>
                    <a:pt x="15" y="269"/>
                    <a:pt x="14" y="269"/>
                    <a:pt x="14" y="269"/>
                  </a:cubicBezTo>
                  <a:cubicBezTo>
                    <a:pt x="14" y="269"/>
                    <a:pt x="14" y="269"/>
                    <a:pt x="13" y="268"/>
                  </a:cubicBezTo>
                  <a:cubicBezTo>
                    <a:pt x="11" y="268"/>
                    <a:pt x="12" y="268"/>
                    <a:pt x="12" y="268"/>
                  </a:cubicBezTo>
                  <a:cubicBezTo>
                    <a:pt x="11" y="267"/>
                    <a:pt x="10" y="267"/>
                    <a:pt x="10" y="267"/>
                  </a:cubicBezTo>
                  <a:cubicBezTo>
                    <a:pt x="9" y="266"/>
                    <a:pt x="9" y="266"/>
                    <a:pt x="9" y="266"/>
                  </a:cubicBezTo>
                  <a:cubicBezTo>
                    <a:pt x="9" y="266"/>
                    <a:pt x="9" y="265"/>
                    <a:pt x="9" y="265"/>
                  </a:cubicBezTo>
                  <a:cubicBezTo>
                    <a:pt x="10" y="264"/>
                    <a:pt x="12" y="254"/>
                    <a:pt x="12" y="254"/>
                  </a:cubicBezTo>
                  <a:cubicBezTo>
                    <a:pt x="12" y="254"/>
                    <a:pt x="14" y="242"/>
                    <a:pt x="14" y="242"/>
                  </a:cubicBezTo>
                  <a:cubicBezTo>
                    <a:pt x="14" y="242"/>
                    <a:pt x="14" y="241"/>
                    <a:pt x="14" y="240"/>
                  </a:cubicBezTo>
                  <a:cubicBezTo>
                    <a:pt x="14" y="240"/>
                    <a:pt x="13" y="239"/>
                    <a:pt x="12" y="239"/>
                  </a:cubicBezTo>
                  <a:cubicBezTo>
                    <a:pt x="11" y="239"/>
                    <a:pt x="9" y="238"/>
                    <a:pt x="9" y="238"/>
                  </a:cubicBezTo>
                  <a:cubicBezTo>
                    <a:pt x="9" y="234"/>
                    <a:pt x="9" y="234"/>
                    <a:pt x="9" y="234"/>
                  </a:cubicBezTo>
                  <a:cubicBezTo>
                    <a:pt x="9" y="234"/>
                    <a:pt x="9" y="231"/>
                    <a:pt x="9" y="230"/>
                  </a:cubicBezTo>
                  <a:cubicBezTo>
                    <a:pt x="9" y="229"/>
                    <a:pt x="8" y="229"/>
                    <a:pt x="8" y="229"/>
                  </a:cubicBezTo>
                  <a:cubicBezTo>
                    <a:pt x="7" y="228"/>
                    <a:pt x="7" y="228"/>
                    <a:pt x="7" y="228"/>
                  </a:cubicBezTo>
                  <a:cubicBezTo>
                    <a:pt x="7" y="228"/>
                    <a:pt x="5" y="227"/>
                    <a:pt x="3" y="225"/>
                  </a:cubicBezTo>
                  <a:cubicBezTo>
                    <a:pt x="2" y="224"/>
                    <a:pt x="1" y="221"/>
                    <a:pt x="1" y="220"/>
                  </a:cubicBezTo>
                  <a:cubicBezTo>
                    <a:pt x="1" y="218"/>
                    <a:pt x="1" y="217"/>
                    <a:pt x="1" y="216"/>
                  </a:cubicBezTo>
                  <a:cubicBezTo>
                    <a:pt x="0" y="215"/>
                    <a:pt x="0" y="215"/>
                    <a:pt x="0" y="214"/>
                  </a:cubicBezTo>
                  <a:cubicBezTo>
                    <a:pt x="0" y="212"/>
                    <a:pt x="1" y="207"/>
                    <a:pt x="2" y="206"/>
                  </a:cubicBezTo>
                  <a:cubicBezTo>
                    <a:pt x="2" y="204"/>
                    <a:pt x="2" y="199"/>
                    <a:pt x="2" y="199"/>
                  </a:cubicBezTo>
                  <a:cubicBezTo>
                    <a:pt x="2" y="199"/>
                    <a:pt x="2" y="199"/>
                    <a:pt x="2" y="199"/>
                  </a:cubicBezTo>
                  <a:cubicBezTo>
                    <a:pt x="2" y="199"/>
                    <a:pt x="1" y="197"/>
                    <a:pt x="1" y="196"/>
                  </a:cubicBezTo>
                  <a:cubicBezTo>
                    <a:pt x="1" y="195"/>
                    <a:pt x="1" y="194"/>
                    <a:pt x="1" y="193"/>
                  </a:cubicBezTo>
                  <a:cubicBezTo>
                    <a:pt x="1" y="193"/>
                    <a:pt x="2" y="189"/>
                    <a:pt x="2" y="187"/>
                  </a:cubicBezTo>
                  <a:cubicBezTo>
                    <a:pt x="2" y="186"/>
                    <a:pt x="3" y="185"/>
                    <a:pt x="3" y="184"/>
                  </a:cubicBezTo>
                  <a:cubicBezTo>
                    <a:pt x="3" y="183"/>
                    <a:pt x="4" y="181"/>
                    <a:pt x="4" y="180"/>
                  </a:cubicBezTo>
                  <a:cubicBezTo>
                    <a:pt x="5" y="180"/>
                    <a:pt x="5" y="178"/>
                    <a:pt x="5" y="178"/>
                  </a:cubicBezTo>
                  <a:cubicBezTo>
                    <a:pt x="5" y="177"/>
                    <a:pt x="5" y="175"/>
                    <a:pt x="5" y="175"/>
                  </a:cubicBezTo>
                  <a:cubicBezTo>
                    <a:pt x="5" y="175"/>
                    <a:pt x="6" y="171"/>
                    <a:pt x="6" y="170"/>
                  </a:cubicBezTo>
                  <a:cubicBezTo>
                    <a:pt x="7" y="168"/>
                    <a:pt x="6" y="167"/>
                    <a:pt x="6" y="167"/>
                  </a:cubicBezTo>
                  <a:cubicBezTo>
                    <a:pt x="6" y="167"/>
                    <a:pt x="7" y="163"/>
                    <a:pt x="7" y="161"/>
                  </a:cubicBezTo>
                  <a:cubicBezTo>
                    <a:pt x="7" y="159"/>
                    <a:pt x="8" y="159"/>
                    <a:pt x="8" y="158"/>
                  </a:cubicBezTo>
                  <a:cubicBezTo>
                    <a:pt x="9" y="157"/>
                    <a:pt x="9" y="157"/>
                    <a:pt x="8" y="156"/>
                  </a:cubicBezTo>
                  <a:cubicBezTo>
                    <a:pt x="8" y="155"/>
                    <a:pt x="8" y="155"/>
                    <a:pt x="9" y="155"/>
                  </a:cubicBezTo>
                  <a:cubicBezTo>
                    <a:pt x="9" y="154"/>
                    <a:pt x="9" y="154"/>
                    <a:pt x="9" y="152"/>
                  </a:cubicBezTo>
                  <a:cubicBezTo>
                    <a:pt x="10" y="151"/>
                    <a:pt x="10" y="150"/>
                    <a:pt x="10" y="150"/>
                  </a:cubicBezTo>
                  <a:cubicBezTo>
                    <a:pt x="11" y="149"/>
                    <a:pt x="11" y="149"/>
                    <a:pt x="11" y="148"/>
                  </a:cubicBezTo>
                  <a:cubicBezTo>
                    <a:pt x="10" y="147"/>
                    <a:pt x="11" y="145"/>
                    <a:pt x="11" y="144"/>
                  </a:cubicBezTo>
                  <a:cubicBezTo>
                    <a:pt x="12" y="143"/>
                    <a:pt x="11" y="142"/>
                    <a:pt x="11" y="141"/>
                  </a:cubicBezTo>
                  <a:cubicBezTo>
                    <a:pt x="11" y="140"/>
                    <a:pt x="12" y="138"/>
                    <a:pt x="12" y="138"/>
                  </a:cubicBezTo>
                  <a:cubicBezTo>
                    <a:pt x="13" y="138"/>
                    <a:pt x="12" y="136"/>
                    <a:pt x="12" y="134"/>
                  </a:cubicBezTo>
                  <a:cubicBezTo>
                    <a:pt x="12" y="132"/>
                    <a:pt x="12" y="133"/>
                    <a:pt x="13" y="132"/>
                  </a:cubicBezTo>
                  <a:cubicBezTo>
                    <a:pt x="13" y="132"/>
                    <a:pt x="13" y="130"/>
                    <a:pt x="13" y="128"/>
                  </a:cubicBezTo>
                  <a:cubicBezTo>
                    <a:pt x="13" y="126"/>
                    <a:pt x="13" y="126"/>
                    <a:pt x="13" y="125"/>
                  </a:cubicBezTo>
                  <a:cubicBezTo>
                    <a:pt x="13" y="123"/>
                    <a:pt x="15" y="115"/>
                    <a:pt x="15" y="111"/>
                  </a:cubicBezTo>
                  <a:cubicBezTo>
                    <a:pt x="16" y="107"/>
                    <a:pt x="16" y="103"/>
                    <a:pt x="17" y="100"/>
                  </a:cubicBezTo>
                  <a:cubicBezTo>
                    <a:pt x="18" y="97"/>
                    <a:pt x="18" y="94"/>
                    <a:pt x="19" y="92"/>
                  </a:cubicBezTo>
                  <a:cubicBezTo>
                    <a:pt x="19" y="90"/>
                    <a:pt x="20" y="85"/>
                    <a:pt x="20" y="84"/>
                  </a:cubicBezTo>
                  <a:cubicBezTo>
                    <a:pt x="20" y="82"/>
                    <a:pt x="21" y="79"/>
                    <a:pt x="21" y="77"/>
                  </a:cubicBezTo>
                  <a:cubicBezTo>
                    <a:pt x="22" y="74"/>
                    <a:pt x="23" y="71"/>
                    <a:pt x="23" y="70"/>
                  </a:cubicBezTo>
                  <a:cubicBezTo>
                    <a:pt x="23" y="69"/>
                    <a:pt x="24" y="67"/>
                    <a:pt x="24" y="67"/>
                  </a:cubicBezTo>
                  <a:cubicBezTo>
                    <a:pt x="24" y="67"/>
                    <a:pt x="24" y="67"/>
                    <a:pt x="24" y="66"/>
                  </a:cubicBezTo>
                  <a:cubicBezTo>
                    <a:pt x="24" y="66"/>
                    <a:pt x="25" y="64"/>
                    <a:pt x="25" y="63"/>
                  </a:cubicBezTo>
                  <a:cubicBezTo>
                    <a:pt x="26" y="62"/>
                    <a:pt x="27" y="61"/>
                    <a:pt x="28" y="60"/>
                  </a:cubicBezTo>
                  <a:cubicBezTo>
                    <a:pt x="28" y="60"/>
                    <a:pt x="29" y="58"/>
                    <a:pt x="29" y="58"/>
                  </a:cubicBezTo>
                  <a:cubicBezTo>
                    <a:pt x="29" y="58"/>
                    <a:pt x="28" y="60"/>
                    <a:pt x="28" y="61"/>
                  </a:cubicBezTo>
                  <a:cubicBezTo>
                    <a:pt x="28" y="61"/>
                    <a:pt x="27" y="61"/>
                    <a:pt x="26" y="62"/>
                  </a:cubicBezTo>
                  <a:cubicBezTo>
                    <a:pt x="26" y="63"/>
                    <a:pt x="25" y="65"/>
                    <a:pt x="25" y="65"/>
                  </a:cubicBezTo>
                  <a:cubicBezTo>
                    <a:pt x="25" y="65"/>
                    <a:pt x="26" y="64"/>
                    <a:pt x="26" y="64"/>
                  </a:cubicBezTo>
                  <a:cubicBezTo>
                    <a:pt x="27" y="63"/>
                    <a:pt x="28" y="62"/>
                    <a:pt x="28" y="62"/>
                  </a:cubicBezTo>
                  <a:cubicBezTo>
                    <a:pt x="28" y="62"/>
                    <a:pt x="28" y="62"/>
                    <a:pt x="28" y="62"/>
                  </a:cubicBezTo>
                  <a:cubicBezTo>
                    <a:pt x="28" y="62"/>
                    <a:pt x="28" y="62"/>
                    <a:pt x="28" y="62"/>
                  </a:cubicBezTo>
                  <a:cubicBezTo>
                    <a:pt x="28" y="61"/>
                    <a:pt x="28" y="61"/>
                    <a:pt x="29" y="60"/>
                  </a:cubicBezTo>
                  <a:cubicBezTo>
                    <a:pt x="29" y="60"/>
                    <a:pt x="30" y="58"/>
                    <a:pt x="30" y="57"/>
                  </a:cubicBezTo>
                  <a:cubicBezTo>
                    <a:pt x="30" y="57"/>
                    <a:pt x="30" y="57"/>
                    <a:pt x="30" y="57"/>
                  </a:cubicBezTo>
                  <a:cubicBezTo>
                    <a:pt x="27" y="59"/>
                    <a:pt x="27" y="59"/>
                    <a:pt x="27" y="59"/>
                  </a:cubicBezTo>
                  <a:cubicBezTo>
                    <a:pt x="27" y="59"/>
                    <a:pt x="28" y="59"/>
                    <a:pt x="29" y="58"/>
                  </a:cubicBezTo>
                  <a:cubicBezTo>
                    <a:pt x="29" y="57"/>
                    <a:pt x="30" y="56"/>
                    <a:pt x="30" y="56"/>
                  </a:cubicBezTo>
                  <a:cubicBezTo>
                    <a:pt x="30" y="56"/>
                    <a:pt x="31" y="55"/>
                    <a:pt x="31" y="55"/>
                  </a:cubicBezTo>
                  <a:cubicBezTo>
                    <a:pt x="31" y="55"/>
                    <a:pt x="31" y="54"/>
                    <a:pt x="32" y="53"/>
                  </a:cubicBezTo>
                  <a:cubicBezTo>
                    <a:pt x="32" y="52"/>
                    <a:pt x="34" y="46"/>
                    <a:pt x="34" y="46"/>
                  </a:cubicBezTo>
                  <a:cubicBezTo>
                    <a:pt x="35" y="41"/>
                    <a:pt x="35" y="41"/>
                    <a:pt x="35" y="41"/>
                  </a:cubicBezTo>
                  <a:cubicBezTo>
                    <a:pt x="37" y="34"/>
                    <a:pt x="37" y="34"/>
                    <a:pt x="37" y="34"/>
                  </a:cubicBezTo>
                  <a:cubicBezTo>
                    <a:pt x="39" y="27"/>
                    <a:pt x="39" y="27"/>
                    <a:pt x="39" y="27"/>
                  </a:cubicBezTo>
                  <a:cubicBezTo>
                    <a:pt x="40" y="24"/>
                    <a:pt x="40" y="24"/>
                    <a:pt x="40" y="24"/>
                  </a:cubicBezTo>
                  <a:cubicBezTo>
                    <a:pt x="40" y="24"/>
                    <a:pt x="42" y="17"/>
                    <a:pt x="43" y="13"/>
                  </a:cubicBezTo>
                  <a:cubicBezTo>
                    <a:pt x="45" y="9"/>
                    <a:pt x="49" y="4"/>
                    <a:pt x="51" y="3"/>
                  </a:cubicBezTo>
                  <a:cubicBezTo>
                    <a:pt x="52" y="1"/>
                    <a:pt x="53" y="1"/>
                    <a:pt x="53" y="1"/>
                  </a:cubicBezTo>
                  <a:cubicBezTo>
                    <a:pt x="54" y="1"/>
                    <a:pt x="55" y="0"/>
                    <a:pt x="55" y="0"/>
                  </a:cubicBezTo>
                  <a:cubicBezTo>
                    <a:pt x="55" y="0"/>
                    <a:pt x="56" y="0"/>
                    <a:pt x="56" y="0"/>
                  </a:cubicBezTo>
                  <a:cubicBezTo>
                    <a:pt x="56" y="0"/>
                    <a:pt x="57" y="0"/>
                    <a:pt x="57" y="0"/>
                  </a:cubicBezTo>
                  <a:cubicBezTo>
                    <a:pt x="58" y="0"/>
                    <a:pt x="58" y="0"/>
                    <a:pt x="59" y="0"/>
                  </a:cubicBezTo>
                  <a:cubicBezTo>
                    <a:pt x="59" y="0"/>
                    <a:pt x="61" y="0"/>
                    <a:pt x="61" y="0"/>
                  </a:cubicBezTo>
                  <a:cubicBezTo>
                    <a:pt x="61" y="0"/>
                    <a:pt x="63" y="0"/>
                    <a:pt x="64" y="0"/>
                  </a:cubicBezTo>
                  <a:cubicBezTo>
                    <a:pt x="66" y="0"/>
                    <a:pt x="67" y="0"/>
                    <a:pt x="69" y="1"/>
                  </a:cubicBezTo>
                  <a:cubicBezTo>
                    <a:pt x="70" y="2"/>
                    <a:pt x="74" y="5"/>
                    <a:pt x="74" y="5"/>
                  </a:cubicBezTo>
                  <a:cubicBezTo>
                    <a:pt x="74" y="5"/>
                    <a:pt x="75" y="6"/>
                    <a:pt x="75" y="6"/>
                  </a:cubicBezTo>
                  <a:cubicBezTo>
                    <a:pt x="74" y="5"/>
                    <a:pt x="75" y="6"/>
                    <a:pt x="75" y="6"/>
                  </a:cubicBezTo>
                  <a:cubicBezTo>
                    <a:pt x="76" y="7"/>
                    <a:pt x="77" y="10"/>
                    <a:pt x="78" y="12"/>
                  </a:cubicBezTo>
                  <a:cubicBezTo>
                    <a:pt x="79" y="14"/>
                    <a:pt x="82" y="21"/>
                    <a:pt x="82" y="22"/>
                  </a:cubicBezTo>
                  <a:cubicBezTo>
                    <a:pt x="82" y="23"/>
                    <a:pt x="84" y="27"/>
                    <a:pt x="84" y="28"/>
                  </a:cubicBezTo>
                  <a:cubicBezTo>
                    <a:pt x="84" y="30"/>
                    <a:pt x="87" y="35"/>
                    <a:pt x="87" y="36"/>
                  </a:cubicBezTo>
                  <a:cubicBezTo>
                    <a:pt x="87" y="37"/>
                    <a:pt x="88" y="39"/>
                    <a:pt x="88" y="39"/>
                  </a:cubicBezTo>
                  <a:cubicBezTo>
                    <a:pt x="88" y="40"/>
                    <a:pt x="89" y="41"/>
                    <a:pt x="89" y="42"/>
                  </a:cubicBezTo>
                  <a:cubicBezTo>
                    <a:pt x="90" y="44"/>
                    <a:pt x="90" y="44"/>
                    <a:pt x="90" y="45"/>
                  </a:cubicBezTo>
                  <a:cubicBezTo>
                    <a:pt x="91" y="46"/>
                    <a:pt x="93" y="50"/>
                    <a:pt x="93" y="50"/>
                  </a:cubicBezTo>
                  <a:cubicBezTo>
                    <a:pt x="93" y="51"/>
                    <a:pt x="95" y="54"/>
                    <a:pt x="95" y="54"/>
                  </a:cubicBezTo>
                  <a:cubicBezTo>
                    <a:pt x="95" y="54"/>
                    <a:pt x="96" y="55"/>
                    <a:pt x="96" y="56"/>
                  </a:cubicBezTo>
                  <a:cubicBezTo>
                    <a:pt x="97" y="57"/>
                    <a:pt x="98" y="60"/>
                    <a:pt x="98" y="60"/>
                  </a:cubicBezTo>
                  <a:cubicBezTo>
                    <a:pt x="98" y="60"/>
                    <a:pt x="98" y="60"/>
                    <a:pt x="98" y="60"/>
                  </a:cubicBezTo>
                  <a:cubicBezTo>
                    <a:pt x="100" y="63"/>
                    <a:pt x="100" y="63"/>
                    <a:pt x="100" y="63"/>
                  </a:cubicBezTo>
                  <a:cubicBezTo>
                    <a:pt x="100" y="63"/>
                    <a:pt x="101" y="66"/>
                    <a:pt x="103" y="67"/>
                  </a:cubicBezTo>
                  <a:cubicBezTo>
                    <a:pt x="104" y="68"/>
                    <a:pt x="105" y="69"/>
                    <a:pt x="105" y="69"/>
                  </a:cubicBezTo>
                  <a:cubicBezTo>
                    <a:pt x="106" y="69"/>
                    <a:pt x="108" y="70"/>
                    <a:pt x="107" y="70"/>
                  </a:cubicBezTo>
                  <a:cubicBezTo>
                    <a:pt x="106" y="70"/>
                    <a:pt x="106" y="69"/>
                    <a:pt x="106" y="69"/>
                  </a:cubicBezTo>
                  <a:cubicBezTo>
                    <a:pt x="103" y="68"/>
                    <a:pt x="103" y="68"/>
                    <a:pt x="103" y="68"/>
                  </a:cubicBezTo>
                  <a:cubicBezTo>
                    <a:pt x="104" y="71"/>
                    <a:pt x="104" y="71"/>
                    <a:pt x="104" y="71"/>
                  </a:cubicBezTo>
                  <a:cubicBezTo>
                    <a:pt x="105" y="73"/>
                    <a:pt x="105" y="73"/>
                    <a:pt x="105" y="73"/>
                  </a:cubicBezTo>
                  <a:cubicBezTo>
                    <a:pt x="106" y="74"/>
                    <a:pt x="106" y="74"/>
                    <a:pt x="106" y="74"/>
                  </a:cubicBezTo>
                  <a:cubicBezTo>
                    <a:pt x="108" y="77"/>
                    <a:pt x="108" y="77"/>
                    <a:pt x="108" y="77"/>
                  </a:cubicBezTo>
                  <a:cubicBezTo>
                    <a:pt x="108" y="79"/>
                    <a:pt x="108" y="79"/>
                    <a:pt x="108" y="79"/>
                  </a:cubicBezTo>
                  <a:cubicBezTo>
                    <a:pt x="108" y="79"/>
                    <a:pt x="110" y="82"/>
                    <a:pt x="110" y="83"/>
                  </a:cubicBezTo>
                  <a:cubicBezTo>
                    <a:pt x="111" y="84"/>
                    <a:pt x="113" y="88"/>
                    <a:pt x="113" y="89"/>
                  </a:cubicBezTo>
                  <a:cubicBezTo>
                    <a:pt x="113" y="90"/>
                    <a:pt x="113" y="92"/>
                    <a:pt x="113" y="93"/>
                  </a:cubicBezTo>
                  <a:cubicBezTo>
                    <a:pt x="113" y="94"/>
                    <a:pt x="113" y="97"/>
                    <a:pt x="113" y="98"/>
                  </a:cubicBezTo>
                  <a:cubicBezTo>
                    <a:pt x="113" y="100"/>
                    <a:pt x="114" y="108"/>
                    <a:pt x="114" y="110"/>
                  </a:cubicBezTo>
                  <a:cubicBezTo>
                    <a:pt x="114" y="112"/>
                    <a:pt x="115" y="124"/>
                    <a:pt x="115" y="126"/>
                  </a:cubicBezTo>
                  <a:cubicBezTo>
                    <a:pt x="115" y="127"/>
                    <a:pt x="115" y="131"/>
                    <a:pt x="115" y="132"/>
                  </a:cubicBezTo>
                  <a:cubicBezTo>
                    <a:pt x="115" y="133"/>
                    <a:pt x="116" y="136"/>
                    <a:pt x="116" y="137"/>
                  </a:cubicBezTo>
                  <a:cubicBezTo>
                    <a:pt x="116" y="139"/>
                    <a:pt x="116" y="140"/>
                    <a:pt x="117" y="141"/>
                  </a:cubicBezTo>
                  <a:cubicBezTo>
                    <a:pt x="117" y="141"/>
                    <a:pt x="117" y="143"/>
                    <a:pt x="117" y="144"/>
                  </a:cubicBezTo>
                  <a:cubicBezTo>
                    <a:pt x="117" y="146"/>
                    <a:pt x="118" y="148"/>
                    <a:pt x="118" y="149"/>
                  </a:cubicBezTo>
                  <a:cubicBezTo>
                    <a:pt x="118" y="149"/>
                    <a:pt x="118" y="150"/>
                    <a:pt x="118" y="151"/>
                  </a:cubicBezTo>
                  <a:cubicBezTo>
                    <a:pt x="118" y="152"/>
                    <a:pt x="118" y="152"/>
                    <a:pt x="118" y="153"/>
                  </a:cubicBezTo>
                  <a:cubicBezTo>
                    <a:pt x="118" y="154"/>
                    <a:pt x="117" y="154"/>
                    <a:pt x="117" y="155"/>
                  </a:cubicBezTo>
                  <a:cubicBezTo>
                    <a:pt x="117" y="156"/>
                    <a:pt x="117" y="156"/>
                    <a:pt x="118" y="157"/>
                  </a:cubicBezTo>
                  <a:cubicBezTo>
                    <a:pt x="118" y="157"/>
                    <a:pt x="118" y="160"/>
                    <a:pt x="118" y="160"/>
                  </a:cubicBezTo>
                  <a:cubicBezTo>
                    <a:pt x="118" y="160"/>
                    <a:pt x="118" y="161"/>
                    <a:pt x="118" y="163"/>
                  </a:cubicBezTo>
                  <a:cubicBezTo>
                    <a:pt x="118" y="164"/>
                    <a:pt x="119" y="166"/>
                    <a:pt x="119" y="167"/>
                  </a:cubicBezTo>
                  <a:cubicBezTo>
                    <a:pt x="119" y="168"/>
                    <a:pt x="119" y="177"/>
                    <a:pt x="119" y="177"/>
                  </a:cubicBezTo>
                  <a:cubicBezTo>
                    <a:pt x="119" y="177"/>
                    <a:pt x="120" y="182"/>
                    <a:pt x="119" y="183"/>
                  </a:cubicBezTo>
                  <a:cubicBezTo>
                    <a:pt x="119" y="185"/>
                    <a:pt x="119" y="185"/>
                    <a:pt x="119" y="186"/>
                  </a:cubicBezTo>
                  <a:cubicBezTo>
                    <a:pt x="119" y="186"/>
                    <a:pt x="121" y="189"/>
                    <a:pt x="121" y="189"/>
                  </a:cubicBezTo>
                  <a:cubicBezTo>
                    <a:pt x="121" y="190"/>
                    <a:pt x="121" y="190"/>
                    <a:pt x="121" y="190"/>
                  </a:cubicBezTo>
                  <a:cubicBezTo>
                    <a:pt x="121" y="194"/>
                    <a:pt x="121" y="194"/>
                    <a:pt x="121" y="194"/>
                  </a:cubicBezTo>
                  <a:cubicBezTo>
                    <a:pt x="122" y="201"/>
                    <a:pt x="122" y="201"/>
                    <a:pt x="122" y="201"/>
                  </a:cubicBezTo>
                  <a:cubicBezTo>
                    <a:pt x="122" y="205"/>
                    <a:pt x="122" y="205"/>
                    <a:pt x="122" y="205"/>
                  </a:cubicBezTo>
                  <a:cubicBezTo>
                    <a:pt x="122" y="206"/>
                    <a:pt x="122" y="206"/>
                    <a:pt x="122" y="206"/>
                  </a:cubicBezTo>
                  <a:cubicBezTo>
                    <a:pt x="121" y="207"/>
                    <a:pt x="121" y="207"/>
                    <a:pt x="121" y="207"/>
                  </a:cubicBezTo>
                  <a:cubicBezTo>
                    <a:pt x="121" y="207"/>
                    <a:pt x="121" y="207"/>
                    <a:pt x="121" y="207"/>
                  </a:cubicBezTo>
                  <a:cubicBezTo>
                    <a:pt x="121" y="208"/>
                    <a:pt x="121" y="208"/>
                    <a:pt x="121" y="208"/>
                  </a:cubicBezTo>
                  <a:cubicBezTo>
                    <a:pt x="120" y="208"/>
                    <a:pt x="120" y="208"/>
                    <a:pt x="120" y="208"/>
                  </a:cubicBezTo>
                  <a:cubicBezTo>
                    <a:pt x="121" y="209"/>
                    <a:pt x="121" y="209"/>
                    <a:pt x="121" y="209"/>
                  </a:cubicBezTo>
                  <a:cubicBezTo>
                    <a:pt x="121" y="209"/>
                    <a:pt x="121" y="209"/>
                    <a:pt x="121" y="209"/>
                  </a:cubicBezTo>
                  <a:cubicBezTo>
                    <a:pt x="121" y="210"/>
                    <a:pt x="121" y="210"/>
                    <a:pt x="121" y="210"/>
                  </a:cubicBezTo>
                  <a:cubicBezTo>
                    <a:pt x="121" y="210"/>
                    <a:pt x="122" y="214"/>
                    <a:pt x="122" y="216"/>
                  </a:cubicBezTo>
                  <a:cubicBezTo>
                    <a:pt x="122" y="218"/>
                    <a:pt x="123" y="221"/>
                    <a:pt x="123" y="222"/>
                  </a:cubicBezTo>
                  <a:cubicBezTo>
                    <a:pt x="123" y="224"/>
                    <a:pt x="123" y="228"/>
                    <a:pt x="123" y="228"/>
                  </a:cubicBezTo>
                  <a:cubicBezTo>
                    <a:pt x="123" y="229"/>
                    <a:pt x="122" y="231"/>
                    <a:pt x="122" y="232"/>
                  </a:cubicBezTo>
                  <a:cubicBezTo>
                    <a:pt x="121" y="233"/>
                    <a:pt x="119" y="235"/>
                    <a:pt x="118" y="236"/>
                  </a:cubicBezTo>
                  <a:cubicBezTo>
                    <a:pt x="118" y="237"/>
                    <a:pt x="116" y="240"/>
                    <a:pt x="115" y="240"/>
                  </a:cubicBezTo>
                  <a:cubicBezTo>
                    <a:pt x="115" y="241"/>
                    <a:pt x="114" y="242"/>
                    <a:pt x="114" y="243"/>
                  </a:cubicBezTo>
                  <a:cubicBezTo>
                    <a:pt x="113" y="243"/>
                    <a:pt x="113" y="244"/>
                    <a:pt x="113" y="244"/>
                  </a:cubicBezTo>
                  <a:cubicBezTo>
                    <a:pt x="113" y="245"/>
                    <a:pt x="112" y="246"/>
                    <a:pt x="112" y="246"/>
                  </a:cubicBezTo>
                  <a:cubicBezTo>
                    <a:pt x="111" y="246"/>
                    <a:pt x="110" y="245"/>
                    <a:pt x="109" y="244"/>
                  </a:cubicBezTo>
                  <a:cubicBezTo>
                    <a:pt x="109" y="243"/>
                    <a:pt x="110" y="240"/>
                    <a:pt x="110" y="239"/>
                  </a:cubicBezTo>
                  <a:cubicBezTo>
                    <a:pt x="110" y="238"/>
                    <a:pt x="110" y="230"/>
                    <a:pt x="110" y="229"/>
                  </a:cubicBezTo>
                  <a:cubicBezTo>
                    <a:pt x="109" y="228"/>
                    <a:pt x="108" y="228"/>
                    <a:pt x="108" y="228"/>
                  </a:cubicBezTo>
                  <a:cubicBezTo>
                    <a:pt x="108" y="228"/>
                    <a:pt x="108" y="231"/>
                    <a:pt x="108" y="232"/>
                  </a:cubicBezTo>
                  <a:cubicBezTo>
                    <a:pt x="108" y="233"/>
                    <a:pt x="106" y="235"/>
                    <a:pt x="106" y="235"/>
                  </a:cubicBezTo>
                  <a:cubicBezTo>
                    <a:pt x="106" y="235"/>
                    <a:pt x="107" y="237"/>
                    <a:pt x="107" y="237"/>
                  </a:cubicBezTo>
                  <a:close/>
                  <a:moveTo>
                    <a:pt x="9" y="222"/>
                  </a:moveTo>
                  <a:cubicBezTo>
                    <a:pt x="11" y="212"/>
                    <a:pt x="11" y="212"/>
                    <a:pt x="11" y="212"/>
                  </a:cubicBezTo>
                  <a:cubicBezTo>
                    <a:pt x="11" y="212"/>
                    <a:pt x="9" y="212"/>
                    <a:pt x="8" y="213"/>
                  </a:cubicBezTo>
                  <a:cubicBezTo>
                    <a:pt x="8" y="213"/>
                    <a:pt x="7" y="215"/>
                    <a:pt x="7" y="216"/>
                  </a:cubicBezTo>
                  <a:cubicBezTo>
                    <a:pt x="7" y="216"/>
                    <a:pt x="7" y="218"/>
                    <a:pt x="7" y="218"/>
                  </a:cubicBezTo>
                  <a:cubicBezTo>
                    <a:pt x="7" y="219"/>
                    <a:pt x="7" y="221"/>
                    <a:pt x="7" y="222"/>
                  </a:cubicBezTo>
                  <a:cubicBezTo>
                    <a:pt x="7" y="222"/>
                    <a:pt x="8" y="222"/>
                    <a:pt x="8" y="222"/>
                  </a:cubicBezTo>
                  <a:cubicBezTo>
                    <a:pt x="9" y="222"/>
                    <a:pt x="9" y="222"/>
                    <a:pt x="9" y="222"/>
                  </a:cubicBezTo>
                  <a:close/>
                  <a:moveTo>
                    <a:pt x="15" y="197"/>
                  </a:moveTo>
                  <a:cubicBezTo>
                    <a:pt x="17" y="192"/>
                    <a:pt x="17" y="192"/>
                    <a:pt x="17" y="192"/>
                  </a:cubicBezTo>
                  <a:cubicBezTo>
                    <a:pt x="17" y="192"/>
                    <a:pt x="18" y="187"/>
                    <a:pt x="19" y="186"/>
                  </a:cubicBezTo>
                  <a:cubicBezTo>
                    <a:pt x="19" y="184"/>
                    <a:pt x="22" y="178"/>
                    <a:pt x="22" y="178"/>
                  </a:cubicBezTo>
                  <a:cubicBezTo>
                    <a:pt x="22" y="178"/>
                    <a:pt x="22" y="176"/>
                    <a:pt x="22" y="175"/>
                  </a:cubicBezTo>
                  <a:cubicBezTo>
                    <a:pt x="23" y="173"/>
                    <a:pt x="24" y="172"/>
                    <a:pt x="24" y="171"/>
                  </a:cubicBezTo>
                  <a:cubicBezTo>
                    <a:pt x="25" y="170"/>
                    <a:pt x="26" y="169"/>
                    <a:pt x="27" y="169"/>
                  </a:cubicBezTo>
                  <a:cubicBezTo>
                    <a:pt x="27" y="168"/>
                    <a:pt x="26" y="167"/>
                    <a:pt x="26" y="167"/>
                  </a:cubicBezTo>
                  <a:cubicBezTo>
                    <a:pt x="26" y="166"/>
                    <a:pt x="26" y="166"/>
                    <a:pt x="26" y="166"/>
                  </a:cubicBezTo>
                  <a:cubicBezTo>
                    <a:pt x="27" y="164"/>
                    <a:pt x="27" y="164"/>
                    <a:pt x="27" y="164"/>
                  </a:cubicBezTo>
                  <a:cubicBezTo>
                    <a:pt x="27" y="162"/>
                    <a:pt x="27" y="162"/>
                    <a:pt x="27" y="162"/>
                  </a:cubicBezTo>
                  <a:cubicBezTo>
                    <a:pt x="27" y="162"/>
                    <a:pt x="27" y="161"/>
                    <a:pt x="27" y="161"/>
                  </a:cubicBezTo>
                  <a:cubicBezTo>
                    <a:pt x="27" y="161"/>
                    <a:pt x="27" y="160"/>
                    <a:pt x="27" y="160"/>
                  </a:cubicBezTo>
                  <a:cubicBezTo>
                    <a:pt x="28" y="159"/>
                    <a:pt x="28" y="159"/>
                    <a:pt x="28" y="159"/>
                  </a:cubicBezTo>
                  <a:cubicBezTo>
                    <a:pt x="28" y="159"/>
                    <a:pt x="34" y="144"/>
                    <a:pt x="35" y="143"/>
                  </a:cubicBezTo>
                  <a:cubicBezTo>
                    <a:pt x="35" y="143"/>
                    <a:pt x="35" y="142"/>
                    <a:pt x="35" y="142"/>
                  </a:cubicBezTo>
                  <a:cubicBezTo>
                    <a:pt x="35" y="141"/>
                    <a:pt x="35" y="141"/>
                    <a:pt x="35" y="140"/>
                  </a:cubicBezTo>
                  <a:cubicBezTo>
                    <a:pt x="35" y="140"/>
                    <a:pt x="35" y="139"/>
                    <a:pt x="35" y="138"/>
                  </a:cubicBezTo>
                  <a:cubicBezTo>
                    <a:pt x="35" y="137"/>
                    <a:pt x="35" y="136"/>
                    <a:pt x="34" y="135"/>
                  </a:cubicBezTo>
                  <a:cubicBezTo>
                    <a:pt x="33" y="134"/>
                    <a:pt x="33" y="130"/>
                    <a:pt x="33" y="130"/>
                  </a:cubicBezTo>
                  <a:cubicBezTo>
                    <a:pt x="33" y="130"/>
                    <a:pt x="32" y="133"/>
                    <a:pt x="32" y="133"/>
                  </a:cubicBezTo>
                  <a:cubicBezTo>
                    <a:pt x="32" y="134"/>
                    <a:pt x="31" y="137"/>
                    <a:pt x="31" y="138"/>
                  </a:cubicBezTo>
                  <a:cubicBezTo>
                    <a:pt x="31" y="139"/>
                    <a:pt x="31" y="140"/>
                    <a:pt x="31" y="142"/>
                  </a:cubicBezTo>
                  <a:cubicBezTo>
                    <a:pt x="31" y="143"/>
                    <a:pt x="30" y="144"/>
                    <a:pt x="30" y="145"/>
                  </a:cubicBezTo>
                  <a:cubicBezTo>
                    <a:pt x="30" y="146"/>
                    <a:pt x="29" y="149"/>
                    <a:pt x="29" y="149"/>
                  </a:cubicBezTo>
                  <a:cubicBezTo>
                    <a:pt x="29" y="150"/>
                    <a:pt x="27" y="156"/>
                    <a:pt x="27" y="157"/>
                  </a:cubicBezTo>
                  <a:cubicBezTo>
                    <a:pt x="27" y="158"/>
                    <a:pt x="26" y="158"/>
                    <a:pt x="26" y="159"/>
                  </a:cubicBezTo>
                  <a:cubicBezTo>
                    <a:pt x="25" y="160"/>
                    <a:pt x="22" y="171"/>
                    <a:pt x="22" y="172"/>
                  </a:cubicBezTo>
                  <a:cubicBezTo>
                    <a:pt x="22" y="173"/>
                    <a:pt x="18" y="181"/>
                    <a:pt x="18" y="182"/>
                  </a:cubicBezTo>
                  <a:cubicBezTo>
                    <a:pt x="18" y="183"/>
                    <a:pt x="18" y="184"/>
                    <a:pt x="18" y="185"/>
                  </a:cubicBezTo>
                  <a:cubicBezTo>
                    <a:pt x="18" y="186"/>
                    <a:pt x="17" y="186"/>
                    <a:pt x="17" y="187"/>
                  </a:cubicBezTo>
                  <a:cubicBezTo>
                    <a:pt x="17" y="187"/>
                    <a:pt x="16" y="190"/>
                    <a:pt x="16" y="191"/>
                  </a:cubicBezTo>
                  <a:cubicBezTo>
                    <a:pt x="15" y="192"/>
                    <a:pt x="15" y="194"/>
                    <a:pt x="15" y="196"/>
                  </a:cubicBezTo>
                  <a:cubicBezTo>
                    <a:pt x="14" y="197"/>
                    <a:pt x="14" y="197"/>
                    <a:pt x="14" y="198"/>
                  </a:cubicBezTo>
                  <a:cubicBezTo>
                    <a:pt x="14" y="199"/>
                    <a:pt x="13" y="199"/>
                    <a:pt x="13" y="199"/>
                  </a:cubicBezTo>
                  <a:cubicBezTo>
                    <a:pt x="14" y="202"/>
                    <a:pt x="14" y="202"/>
                    <a:pt x="14" y="202"/>
                  </a:cubicBezTo>
                  <a:lnTo>
                    <a:pt x="15" y="197"/>
                  </a:lnTo>
                  <a:close/>
                  <a:moveTo>
                    <a:pt x="103" y="224"/>
                  </a:moveTo>
                  <a:cubicBezTo>
                    <a:pt x="103" y="224"/>
                    <a:pt x="104" y="221"/>
                    <a:pt x="105" y="220"/>
                  </a:cubicBezTo>
                  <a:cubicBezTo>
                    <a:pt x="105" y="218"/>
                    <a:pt x="106" y="215"/>
                    <a:pt x="106" y="214"/>
                  </a:cubicBezTo>
                  <a:cubicBezTo>
                    <a:pt x="106" y="213"/>
                    <a:pt x="107" y="212"/>
                    <a:pt x="107" y="211"/>
                  </a:cubicBezTo>
                  <a:cubicBezTo>
                    <a:pt x="107" y="211"/>
                    <a:pt x="108" y="210"/>
                    <a:pt x="108" y="209"/>
                  </a:cubicBezTo>
                  <a:cubicBezTo>
                    <a:pt x="108" y="208"/>
                    <a:pt x="108" y="208"/>
                    <a:pt x="108" y="208"/>
                  </a:cubicBezTo>
                  <a:cubicBezTo>
                    <a:pt x="106" y="207"/>
                    <a:pt x="106" y="207"/>
                    <a:pt x="106" y="207"/>
                  </a:cubicBezTo>
                  <a:cubicBezTo>
                    <a:pt x="106" y="196"/>
                    <a:pt x="106" y="196"/>
                    <a:pt x="106" y="196"/>
                  </a:cubicBezTo>
                  <a:cubicBezTo>
                    <a:pt x="105" y="192"/>
                    <a:pt x="105" y="192"/>
                    <a:pt x="105" y="192"/>
                  </a:cubicBezTo>
                  <a:cubicBezTo>
                    <a:pt x="105" y="189"/>
                    <a:pt x="105" y="189"/>
                    <a:pt x="105" y="189"/>
                  </a:cubicBezTo>
                  <a:cubicBezTo>
                    <a:pt x="104" y="187"/>
                    <a:pt x="104" y="187"/>
                    <a:pt x="104" y="187"/>
                  </a:cubicBezTo>
                  <a:cubicBezTo>
                    <a:pt x="104" y="184"/>
                    <a:pt x="104" y="184"/>
                    <a:pt x="104" y="184"/>
                  </a:cubicBezTo>
                  <a:cubicBezTo>
                    <a:pt x="102" y="174"/>
                    <a:pt x="102" y="174"/>
                    <a:pt x="102" y="174"/>
                  </a:cubicBezTo>
                  <a:cubicBezTo>
                    <a:pt x="102" y="174"/>
                    <a:pt x="101" y="169"/>
                    <a:pt x="101" y="168"/>
                  </a:cubicBezTo>
                  <a:cubicBezTo>
                    <a:pt x="101" y="167"/>
                    <a:pt x="100" y="166"/>
                    <a:pt x="100" y="165"/>
                  </a:cubicBezTo>
                  <a:cubicBezTo>
                    <a:pt x="100" y="163"/>
                    <a:pt x="100" y="162"/>
                    <a:pt x="100" y="161"/>
                  </a:cubicBezTo>
                  <a:cubicBezTo>
                    <a:pt x="99" y="160"/>
                    <a:pt x="99" y="157"/>
                    <a:pt x="99" y="156"/>
                  </a:cubicBezTo>
                  <a:cubicBezTo>
                    <a:pt x="99" y="155"/>
                    <a:pt x="98" y="155"/>
                    <a:pt x="98" y="153"/>
                  </a:cubicBezTo>
                  <a:cubicBezTo>
                    <a:pt x="98" y="152"/>
                    <a:pt x="98" y="150"/>
                    <a:pt x="98" y="149"/>
                  </a:cubicBezTo>
                  <a:cubicBezTo>
                    <a:pt x="97" y="149"/>
                    <a:pt x="97" y="145"/>
                    <a:pt x="97" y="144"/>
                  </a:cubicBezTo>
                  <a:cubicBezTo>
                    <a:pt x="97" y="143"/>
                    <a:pt x="97" y="140"/>
                    <a:pt x="97" y="139"/>
                  </a:cubicBezTo>
                  <a:cubicBezTo>
                    <a:pt x="97" y="139"/>
                    <a:pt x="96" y="134"/>
                    <a:pt x="96" y="134"/>
                  </a:cubicBezTo>
                  <a:cubicBezTo>
                    <a:pt x="96" y="134"/>
                    <a:pt x="96" y="138"/>
                    <a:pt x="96" y="136"/>
                  </a:cubicBezTo>
                  <a:cubicBezTo>
                    <a:pt x="96" y="134"/>
                    <a:pt x="96" y="133"/>
                    <a:pt x="96" y="133"/>
                  </a:cubicBezTo>
                  <a:cubicBezTo>
                    <a:pt x="96" y="133"/>
                    <a:pt x="95" y="133"/>
                    <a:pt x="94" y="134"/>
                  </a:cubicBezTo>
                  <a:cubicBezTo>
                    <a:pt x="93" y="134"/>
                    <a:pt x="92" y="135"/>
                    <a:pt x="92" y="136"/>
                  </a:cubicBezTo>
                  <a:cubicBezTo>
                    <a:pt x="92" y="136"/>
                    <a:pt x="91" y="137"/>
                    <a:pt x="91" y="138"/>
                  </a:cubicBezTo>
                  <a:cubicBezTo>
                    <a:pt x="90" y="139"/>
                    <a:pt x="90" y="140"/>
                    <a:pt x="90" y="140"/>
                  </a:cubicBezTo>
                  <a:cubicBezTo>
                    <a:pt x="91" y="141"/>
                    <a:pt x="91" y="144"/>
                    <a:pt x="91" y="145"/>
                  </a:cubicBezTo>
                  <a:cubicBezTo>
                    <a:pt x="91" y="146"/>
                    <a:pt x="92" y="148"/>
                    <a:pt x="92" y="149"/>
                  </a:cubicBezTo>
                  <a:cubicBezTo>
                    <a:pt x="92" y="149"/>
                    <a:pt x="94" y="152"/>
                    <a:pt x="94" y="153"/>
                  </a:cubicBezTo>
                  <a:cubicBezTo>
                    <a:pt x="94" y="154"/>
                    <a:pt x="94" y="154"/>
                    <a:pt x="94" y="154"/>
                  </a:cubicBezTo>
                  <a:cubicBezTo>
                    <a:pt x="94" y="154"/>
                    <a:pt x="95" y="156"/>
                    <a:pt x="95" y="157"/>
                  </a:cubicBezTo>
                  <a:cubicBezTo>
                    <a:pt x="95" y="157"/>
                    <a:pt x="95" y="159"/>
                    <a:pt x="95" y="159"/>
                  </a:cubicBezTo>
                  <a:cubicBezTo>
                    <a:pt x="95" y="159"/>
                    <a:pt x="95" y="159"/>
                    <a:pt x="95" y="159"/>
                  </a:cubicBezTo>
                  <a:cubicBezTo>
                    <a:pt x="95" y="159"/>
                    <a:pt x="97" y="162"/>
                    <a:pt x="97" y="163"/>
                  </a:cubicBezTo>
                  <a:cubicBezTo>
                    <a:pt x="98" y="164"/>
                    <a:pt x="98" y="164"/>
                    <a:pt x="98" y="165"/>
                  </a:cubicBezTo>
                  <a:cubicBezTo>
                    <a:pt x="98" y="167"/>
                    <a:pt x="98" y="167"/>
                    <a:pt x="98" y="168"/>
                  </a:cubicBezTo>
                  <a:cubicBezTo>
                    <a:pt x="99" y="170"/>
                    <a:pt x="99" y="171"/>
                    <a:pt x="99" y="172"/>
                  </a:cubicBezTo>
                  <a:cubicBezTo>
                    <a:pt x="99" y="173"/>
                    <a:pt x="99" y="176"/>
                    <a:pt x="100" y="178"/>
                  </a:cubicBezTo>
                  <a:cubicBezTo>
                    <a:pt x="100" y="180"/>
                    <a:pt x="100" y="187"/>
                    <a:pt x="101" y="189"/>
                  </a:cubicBezTo>
                  <a:cubicBezTo>
                    <a:pt x="101" y="191"/>
                    <a:pt x="102" y="192"/>
                    <a:pt x="102" y="195"/>
                  </a:cubicBezTo>
                  <a:cubicBezTo>
                    <a:pt x="101" y="197"/>
                    <a:pt x="102" y="206"/>
                    <a:pt x="102" y="209"/>
                  </a:cubicBezTo>
                  <a:cubicBezTo>
                    <a:pt x="102" y="211"/>
                    <a:pt x="101" y="216"/>
                    <a:pt x="102" y="218"/>
                  </a:cubicBezTo>
                  <a:cubicBezTo>
                    <a:pt x="102" y="220"/>
                    <a:pt x="103" y="224"/>
                    <a:pt x="103" y="224"/>
                  </a:cubicBezTo>
                  <a:close/>
                  <a:moveTo>
                    <a:pt x="34" y="61"/>
                  </a:moveTo>
                  <a:cubicBezTo>
                    <a:pt x="34" y="61"/>
                    <a:pt x="35" y="61"/>
                    <a:pt x="35" y="61"/>
                  </a:cubicBezTo>
                  <a:cubicBezTo>
                    <a:pt x="36" y="61"/>
                    <a:pt x="36" y="61"/>
                    <a:pt x="36" y="61"/>
                  </a:cubicBezTo>
                  <a:cubicBezTo>
                    <a:pt x="36" y="61"/>
                    <a:pt x="37" y="61"/>
                    <a:pt x="38" y="61"/>
                  </a:cubicBezTo>
                  <a:cubicBezTo>
                    <a:pt x="38" y="60"/>
                    <a:pt x="38" y="60"/>
                    <a:pt x="38" y="59"/>
                  </a:cubicBezTo>
                  <a:cubicBezTo>
                    <a:pt x="38" y="58"/>
                    <a:pt x="39" y="52"/>
                    <a:pt x="39" y="51"/>
                  </a:cubicBezTo>
                  <a:cubicBezTo>
                    <a:pt x="39" y="50"/>
                    <a:pt x="39" y="38"/>
                    <a:pt x="39" y="38"/>
                  </a:cubicBezTo>
                  <a:cubicBezTo>
                    <a:pt x="39" y="38"/>
                    <a:pt x="38" y="40"/>
                    <a:pt x="38" y="40"/>
                  </a:cubicBezTo>
                  <a:cubicBezTo>
                    <a:pt x="38" y="41"/>
                    <a:pt x="36" y="47"/>
                    <a:pt x="36" y="47"/>
                  </a:cubicBezTo>
                  <a:cubicBezTo>
                    <a:pt x="36" y="47"/>
                    <a:pt x="35" y="54"/>
                    <a:pt x="34" y="56"/>
                  </a:cubicBezTo>
                  <a:cubicBezTo>
                    <a:pt x="34" y="57"/>
                    <a:pt x="34" y="61"/>
                    <a:pt x="34" y="61"/>
                  </a:cubicBezTo>
                  <a:close/>
                  <a:moveTo>
                    <a:pt x="97" y="58"/>
                  </a:moveTo>
                  <a:cubicBezTo>
                    <a:pt x="97" y="58"/>
                    <a:pt x="97" y="58"/>
                    <a:pt x="97" y="58"/>
                  </a:cubicBezTo>
                  <a:cubicBezTo>
                    <a:pt x="96" y="57"/>
                    <a:pt x="95" y="54"/>
                    <a:pt x="94" y="53"/>
                  </a:cubicBezTo>
                  <a:cubicBezTo>
                    <a:pt x="93" y="52"/>
                    <a:pt x="90" y="46"/>
                    <a:pt x="90" y="46"/>
                  </a:cubicBezTo>
                  <a:cubicBezTo>
                    <a:pt x="89" y="46"/>
                    <a:pt x="88" y="43"/>
                    <a:pt x="88" y="43"/>
                  </a:cubicBezTo>
                  <a:cubicBezTo>
                    <a:pt x="88" y="45"/>
                    <a:pt x="88" y="45"/>
                    <a:pt x="88" y="45"/>
                  </a:cubicBezTo>
                  <a:cubicBezTo>
                    <a:pt x="90" y="48"/>
                    <a:pt x="90" y="48"/>
                    <a:pt x="90" y="48"/>
                  </a:cubicBezTo>
                  <a:cubicBezTo>
                    <a:pt x="90" y="48"/>
                    <a:pt x="93" y="53"/>
                    <a:pt x="93" y="53"/>
                  </a:cubicBezTo>
                  <a:cubicBezTo>
                    <a:pt x="93" y="53"/>
                    <a:pt x="95" y="56"/>
                    <a:pt x="95" y="56"/>
                  </a:cubicBezTo>
                  <a:cubicBezTo>
                    <a:pt x="96" y="57"/>
                    <a:pt x="96" y="57"/>
                    <a:pt x="96" y="57"/>
                  </a:cubicBezTo>
                  <a:lnTo>
                    <a:pt x="97" y="58"/>
                  </a:lnTo>
                  <a:close/>
                  <a:moveTo>
                    <a:pt x="98" y="61"/>
                  </a:moveTo>
                  <a:cubicBezTo>
                    <a:pt x="98" y="61"/>
                    <a:pt x="97" y="59"/>
                    <a:pt x="97" y="59"/>
                  </a:cubicBezTo>
                  <a:cubicBezTo>
                    <a:pt x="97" y="59"/>
                    <a:pt x="96" y="58"/>
                    <a:pt x="96" y="58"/>
                  </a:cubicBezTo>
                  <a:cubicBezTo>
                    <a:pt x="96" y="58"/>
                    <a:pt x="94" y="56"/>
                    <a:pt x="94" y="56"/>
                  </a:cubicBezTo>
                  <a:cubicBezTo>
                    <a:pt x="96" y="59"/>
                    <a:pt x="96" y="59"/>
                    <a:pt x="96" y="59"/>
                  </a:cubicBezTo>
                  <a:cubicBezTo>
                    <a:pt x="97" y="61"/>
                    <a:pt x="97" y="61"/>
                    <a:pt x="97" y="61"/>
                  </a:cubicBezTo>
                  <a:lnTo>
                    <a:pt x="98" y="61"/>
                  </a:lnTo>
                  <a:close/>
                  <a:moveTo>
                    <a:pt x="98" y="65"/>
                  </a:moveTo>
                  <a:cubicBezTo>
                    <a:pt x="98" y="65"/>
                    <a:pt x="98" y="64"/>
                    <a:pt x="98" y="64"/>
                  </a:cubicBezTo>
                  <a:cubicBezTo>
                    <a:pt x="98" y="64"/>
                    <a:pt x="98" y="63"/>
                    <a:pt x="98" y="63"/>
                  </a:cubicBezTo>
                  <a:cubicBezTo>
                    <a:pt x="98" y="62"/>
                    <a:pt x="98" y="62"/>
                    <a:pt x="98" y="62"/>
                  </a:cubicBezTo>
                  <a:cubicBezTo>
                    <a:pt x="98" y="62"/>
                    <a:pt x="97" y="60"/>
                    <a:pt x="96" y="60"/>
                  </a:cubicBezTo>
                  <a:cubicBezTo>
                    <a:pt x="96" y="59"/>
                    <a:pt x="95" y="58"/>
                    <a:pt x="95" y="58"/>
                  </a:cubicBezTo>
                  <a:cubicBezTo>
                    <a:pt x="94" y="57"/>
                    <a:pt x="94" y="56"/>
                    <a:pt x="94" y="56"/>
                  </a:cubicBezTo>
                  <a:cubicBezTo>
                    <a:pt x="94" y="56"/>
                    <a:pt x="94" y="58"/>
                    <a:pt x="94" y="58"/>
                  </a:cubicBezTo>
                  <a:cubicBezTo>
                    <a:pt x="94" y="58"/>
                    <a:pt x="94" y="57"/>
                    <a:pt x="95" y="58"/>
                  </a:cubicBezTo>
                  <a:cubicBezTo>
                    <a:pt x="95" y="59"/>
                    <a:pt x="96" y="60"/>
                    <a:pt x="96" y="60"/>
                  </a:cubicBezTo>
                  <a:cubicBezTo>
                    <a:pt x="96" y="60"/>
                    <a:pt x="95" y="59"/>
                    <a:pt x="94" y="59"/>
                  </a:cubicBezTo>
                  <a:cubicBezTo>
                    <a:pt x="94" y="58"/>
                    <a:pt x="94" y="59"/>
                    <a:pt x="95" y="59"/>
                  </a:cubicBezTo>
                  <a:cubicBezTo>
                    <a:pt x="95" y="60"/>
                    <a:pt x="95" y="60"/>
                    <a:pt x="96" y="62"/>
                  </a:cubicBezTo>
                  <a:cubicBezTo>
                    <a:pt x="97" y="63"/>
                    <a:pt x="97" y="63"/>
                    <a:pt x="97" y="63"/>
                  </a:cubicBezTo>
                  <a:cubicBezTo>
                    <a:pt x="97" y="63"/>
                    <a:pt x="98" y="65"/>
                    <a:pt x="98" y="65"/>
                  </a:cubicBezTo>
                  <a:close/>
                  <a:moveTo>
                    <a:pt x="94" y="55"/>
                  </a:moveTo>
                  <a:cubicBezTo>
                    <a:pt x="92" y="52"/>
                    <a:pt x="92" y="52"/>
                    <a:pt x="92" y="52"/>
                  </a:cubicBezTo>
                  <a:cubicBezTo>
                    <a:pt x="92" y="53"/>
                    <a:pt x="92" y="53"/>
                    <a:pt x="92" y="53"/>
                  </a:cubicBezTo>
                  <a:cubicBezTo>
                    <a:pt x="93" y="54"/>
                    <a:pt x="93" y="54"/>
                    <a:pt x="93" y="54"/>
                  </a:cubicBezTo>
                  <a:lnTo>
                    <a:pt x="94" y="55"/>
                  </a:lnTo>
                  <a:close/>
                  <a:moveTo>
                    <a:pt x="92" y="54"/>
                  </a:moveTo>
                  <a:cubicBezTo>
                    <a:pt x="91" y="51"/>
                    <a:pt x="91" y="51"/>
                    <a:pt x="91" y="51"/>
                  </a:cubicBezTo>
                  <a:cubicBezTo>
                    <a:pt x="92" y="53"/>
                    <a:pt x="92" y="53"/>
                    <a:pt x="92" y="53"/>
                  </a:cubicBezTo>
                  <a:cubicBezTo>
                    <a:pt x="92" y="54"/>
                    <a:pt x="92" y="54"/>
                    <a:pt x="92" y="54"/>
                  </a:cubicBezTo>
                  <a:close/>
                  <a:moveTo>
                    <a:pt x="91" y="50"/>
                  </a:moveTo>
                  <a:cubicBezTo>
                    <a:pt x="91" y="50"/>
                    <a:pt x="89" y="46"/>
                    <a:pt x="89" y="46"/>
                  </a:cubicBezTo>
                  <a:cubicBezTo>
                    <a:pt x="90" y="48"/>
                    <a:pt x="90" y="48"/>
                    <a:pt x="90" y="48"/>
                  </a:cubicBezTo>
                  <a:cubicBezTo>
                    <a:pt x="90" y="50"/>
                    <a:pt x="90" y="50"/>
                    <a:pt x="90" y="50"/>
                  </a:cubicBezTo>
                  <a:cubicBezTo>
                    <a:pt x="90" y="50"/>
                    <a:pt x="91" y="51"/>
                    <a:pt x="91"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770" name="Freeform 112"/>
            <p:cNvSpPr>
              <a:spLocks noEditPoints="1"/>
            </p:cNvSpPr>
            <p:nvPr/>
          </p:nvSpPr>
          <p:spPr bwMode="auto">
            <a:xfrm>
              <a:off x="6870378" y="1111641"/>
              <a:ext cx="474064" cy="1069547"/>
            </a:xfrm>
            <a:custGeom>
              <a:avLst/>
              <a:gdLst>
                <a:gd name="T0" fmla="*/ 27 w 158"/>
                <a:gd name="T1" fmla="*/ 275 h 407"/>
                <a:gd name="T2" fmla="*/ 25 w 158"/>
                <a:gd name="T3" fmla="*/ 242 h 407"/>
                <a:gd name="T4" fmla="*/ 25 w 158"/>
                <a:gd name="T5" fmla="*/ 200 h 407"/>
                <a:gd name="T6" fmla="*/ 12 w 158"/>
                <a:gd name="T7" fmla="*/ 165 h 407"/>
                <a:gd name="T8" fmla="*/ 0 w 158"/>
                <a:gd name="T9" fmla="*/ 124 h 407"/>
                <a:gd name="T10" fmla="*/ 16 w 158"/>
                <a:gd name="T11" fmla="*/ 87 h 407"/>
                <a:gd name="T12" fmla="*/ 46 w 158"/>
                <a:gd name="T13" fmla="*/ 64 h 407"/>
                <a:gd name="T14" fmla="*/ 41 w 158"/>
                <a:gd name="T15" fmla="*/ 48 h 407"/>
                <a:gd name="T16" fmla="*/ 36 w 158"/>
                <a:gd name="T17" fmla="*/ 28 h 407"/>
                <a:gd name="T18" fmla="*/ 38 w 158"/>
                <a:gd name="T19" fmla="*/ 11 h 407"/>
                <a:gd name="T20" fmla="*/ 46 w 158"/>
                <a:gd name="T21" fmla="*/ 3 h 407"/>
                <a:gd name="T22" fmla="*/ 55 w 158"/>
                <a:gd name="T23" fmla="*/ 1 h 407"/>
                <a:gd name="T24" fmla="*/ 71 w 158"/>
                <a:gd name="T25" fmla="*/ 7 h 407"/>
                <a:gd name="T26" fmla="*/ 78 w 158"/>
                <a:gd name="T27" fmla="*/ 27 h 407"/>
                <a:gd name="T28" fmla="*/ 75 w 158"/>
                <a:gd name="T29" fmla="*/ 42 h 407"/>
                <a:gd name="T30" fmla="*/ 85 w 158"/>
                <a:gd name="T31" fmla="*/ 60 h 407"/>
                <a:gd name="T32" fmla="*/ 116 w 158"/>
                <a:gd name="T33" fmla="*/ 72 h 407"/>
                <a:gd name="T34" fmla="*/ 139 w 158"/>
                <a:gd name="T35" fmla="*/ 100 h 407"/>
                <a:gd name="T36" fmla="*/ 144 w 158"/>
                <a:gd name="T37" fmla="*/ 113 h 407"/>
                <a:gd name="T38" fmla="*/ 143 w 158"/>
                <a:gd name="T39" fmla="*/ 145 h 407"/>
                <a:gd name="T40" fmla="*/ 153 w 158"/>
                <a:gd name="T41" fmla="*/ 193 h 407"/>
                <a:gd name="T42" fmla="*/ 153 w 158"/>
                <a:gd name="T43" fmla="*/ 214 h 407"/>
                <a:gd name="T44" fmla="*/ 144 w 158"/>
                <a:gd name="T45" fmla="*/ 216 h 407"/>
                <a:gd name="T46" fmla="*/ 138 w 158"/>
                <a:gd name="T47" fmla="*/ 216 h 407"/>
                <a:gd name="T48" fmla="*/ 133 w 158"/>
                <a:gd name="T49" fmla="*/ 169 h 407"/>
                <a:gd name="T50" fmla="*/ 118 w 158"/>
                <a:gd name="T51" fmla="*/ 129 h 407"/>
                <a:gd name="T52" fmla="*/ 118 w 158"/>
                <a:gd name="T53" fmla="*/ 133 h 407"/>
                <a:gd name="T54" fmla="*/ 118 w 158"/>
                <a:gd name="T55" fmla="*/ 177 h 407"/>
                <a:gd name="T56" fmla="*/ 115 w 158"/>
                <a:gd name="T57" fmla="*/ 217 h 407"/>
                <a:gd name="T58" fmla="*/ 116 w 158"/>
                <a:gd name="T59" fmla="*/ 257 h 407"/>
                <a:gd name="T60" fmla="*/ 110 w 158"/>
                <a:gd name="T61" fmla="*/ 288 h 407"/>
                <a:gd name="T62" fmla="*/ 113 w 158"/>
                <a:gd name="T63" fmla="*/ 314 h 407"/>
                <a:gd name="T64" fmla="*/ 115 w 158"/>
                <a:gd name="T65" fmla="*/ 351 h 407"/>
                <a:gd name="T66" fmla="*/ 108 w 158"/>
                <a:gd name="T67" fmla="*/ 377 h 407"/>
                <a:gd name="T68" fmla="*/ 115 w 158"/>
                <a:gd name="T69" fmla="*/ 402 h 407"/>
                <a:gd name="T70" fmla="*/ 90 w 158"/>
                <a:gd name="T71" fmla="*/ 403 h 407"/>
                <a:gd name="T72" fmla="*/ 84 w 158"/>
                <a:gd name="T73" fmla="*/ 386 h 407"/>
                <a:gd name="T74" fmla="*/ 78 w 158"/>
                <a:gd name="T75" fmla="*/ 391 h 407"/>
                <a:gd name="T76" fmla="*/ 77 w 158"/>
                <a:gd name="T77" fmla="*/ 404 h 407"/>
                <a:gd name="T78" fmla="*/ 51 w 158"/>
                <a:gd name="T79" fmla="*/ 402 h 407"/>
                <a:gd name="T80" fmla="*/ 54 w 158"/>
                <a:gd name="T81" fmla="*/ 390 h 407"/>
                <a:gd name="T82" fmla="*/ 42 w 158"/>
                <a:gd name="T83" fmla="*/ 359 h 407"/>
                <a:gd name="T84" fmla="*/ 33 w 158"/>
                <a:gd name="T85" fmla="*/ 281 h 407"/>
                <a:gd name="T86" fmla="*/ 56 w 158"/>
                <a:gd name="T87" fmla="*/ 2 h 407"/>
                <a:gd name="T88" fmla="*/ 36 w 158"/>
                <a:gd name="T89" fmla="*/ 26 h 407"/>
                <a:gd name="T90" fmla="*/ 31 w 158"/>
                <a:gd name="T91" fmla="*/ 162 h 407"/>
                <a:gd name="T92" fmla="*/ 35 w 158"/>
                <a:gd name="T93" fmla="*/ 162 h 407"/>
                <a:gd name="T94" fmla="*/ 32 w 158"/>
                <a:gd name="T95" fmla="*/ 134 h 407"/>
                <a:gd name="T96" fmla="*/ 143 w 158"/>
                <a:gd name="T97" fmla="*/ 208 h 407"/>
                <a:gd name="T98" fmla="*/ 69 w 158"/>
                <a:gd name="T99" fmla="*/ 256 h 407"/>
                <a:gd name="T100" fmla="*/ 69 w 158"/>
                <a:gd name="T101" fmla="*/ 284 h 407"/>
                <a:gd name="T102" fmla="*/ 67 w 158"/>
                <a:gd name="T103" fmla="*/ 300 h 407"/>
                <a:gd name="T104" fmla="*/ 69 w 158"/>
                <a:gd name="T105" fmla="*/ 319 h 407"/>
                <a:gd name="T106" fmla="*/ 76 w 158"/>
                <a:gd name="T107" fmla="*/ 363 h 407"/>
                <a:gd name="T108" fmla="*/ 80 w 158"/>
                <a:gd name="T109" fmla="*/ 355 h 407"/>
                <a:gd name="T110" fmla="*/ 81 w 158"/>
                <a:gd name="T111" fmla="*/ 28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407">
                  <a:moveTo>
                    <a:pt x="33" y="281"/>
                  </a:moveTo>
                  <a:cubicBezTo>
                    <a:pt x="32" y="281"/>
                    <a:pt x="31" y="281"/>
                    <a:pt x="30" y="280"/>
                  </a:cubicBezTo>
                  <a:cubicBezTo>
                    <a:pt x="29" y="279"/>
                    <a:pt x="28" y="278"/>
                    <a:pt x="27" y="277"/>
                  </a:cubicBezTo>
                  <a:cubicBezTo>
                    <a:pt x="27" y="276"/>
                    <a:pt x="27" y="275"/>
                    <a:pt x="27" y="275"/>
                  </a:cubicBezTo>
                  <a:cubicBezTo>
                    <a:pt x="26" y="270"/>
                    <a:pt x="26" y="265"/>
                    <a:pt x="26" y="259"/>
                  </a:cubicBezTo>
                  <a:cubicBezTo>
                    <a:pt x="26" y="257"/>
                    <a:pt x="26" y="254"/>
                    <a:pt x="26" y="252"/>
                  </a:cubicBezTo>
                  <a:cubicBezTo>
                    <a:pt x="26" y="251"/>
                    <a:pt x="27" y="248"/>
                    <a:pt x="26" y="246"/>
                  </a:cubicBezTo>
                  <a:cubicBezTo>
                    <a:pt x="26" y="245"/>
                    <a:pt x="24" y="244"/>
                    <a:pt x="25" y="242"/>
                  </a:cubicBezTo>
                  <a:cubicBezTo>
                    <a:pt x="26" y="239"/>
                    <a:pt x="31" y="230"/>
                    <a:pt x="31" y="227"/>
                  </a:cubicBezTo>
                  <a:cubicBezTo>
                    <a:pt x="30" y="223"/>
                    <a:pt x="29" y="220"/>
                    <a:pt x="28" y="216"/>
                  </a:cubicBezTo>
                  <a:cubicBezTo>
                    <a:pt x="28" y="215"/>
                    <a:pt x="29" y="213"/>
                    <a:pt x="29" y="212"/>
                  </a:cubicBezTo>
                  <a:cubicBezTo>
                    <a:pt x="27" y="208"/>
                    <a:pt x="26" y="204"/>
                    <a:pt x="25" y="200"/>
                  </a:cubicBezTo>
                  <a:cubicBezTo>
                    <a:pt x="24" y="198"/>
                    <a:pt x="27" y="196"/>
                    <a:pt x="26" y="194"/>
                  </a:cubicBezTo>
                  <a:cubicBezTo>
                    <a:pt x="26" y="192"/>
                    <a:pt x="24" y="191"/>
                    <a:pt x="23" y="190"/>
                  </a:cubicBezTo>
                  <a:cubicBezTo>
                    <a:pt x="22" y="188"/>
                    <a:pt x="22" y="185"/>
                    <a:pt x="21" y="183"/>
                  </a:cubicBezTo>
                  <a:cubicBezTo>
                    <a:pt x="19" y="177"/>
                    <a:pt x="14" y="172"/>
                    <a:pt x="12" y="165"/>
                  </a:cubicBezTo>
                  <a:cubicBezTo>
                    <a:pt x="11" y="162"/>
                    <a:pt x="9" y="150"/>
                    <a:pt x="10" y="145"/>
                  </a:cubicBezTo>
                  <a:cubicBezTo>
                    <a:pt x="11" y="141"/>
                    <a:pt x="12" y="137"/>
                    <a:pt x="12" y="131"/>
                  </a:cubicBezTo>
                  <a:cubicBezTo>
                    <a:pt x="9" y="130"/>
                    <a:pt x="7" y="128"/>
                    <a:pt x="5" y="127"/>
                  </a:cubicBezTo>
                  <a:cubicBezTo>
                    <a:pt x="3" y="126"/>
                    <a:pt x="1" y="126"/>
                    <a:pt x="0" y="124"/>
                  </a:cubicBezTo>
                  <a:cubicBezTo>
                    <a:pt x="3" y="121"/>
                    <a:pt x="3" y="117"/>
                    <a:pt x="5" y="114"/>
                  </a:cubicBezTo>
                  <a:cubicBezTo>
                    <a:pt x="6" y="110"/>
                    <a:pt x="8" y="107"/>
                    <a:pt x="10" y="103"/>
                  </a:cubicBezTo>
                  <a:cubicBezTo>
                    <a:pt x="11" y="101"/>
                    <a:pt x="11" y="99"/>
                    <a:pt x="12" y="96"/>
                  </a:cubicBezTo>
                  <a:cubicBezTo>
                    <a:pt x="13" y="93"/>
                    <a:pt x="15" y="90"/>
                    <a:pt x="16" y="87"/>
                  </a:cubicBezTo>
                  <a:cubicBezTo>
                    <a:pt x="17" y="85"/>
                    <a:pt x="17" y="84"/>
                    <a:pt x="18" y="82"/>
                  </a:cubicBezTo>
                  <a:cubicBezTo>
                    <a:pt x="22" y="76"/>
                    <a:pt x="27" y="75"/>
                    <a:pt x="34" y="72"/>
                  </a:cubicBezTo>
                  <a:cubicBezTo>
                    <a:pt x="37" y="71"/>
                    <a:pt x="41" y="68"/>
                    <a:pt x="44" y="66"/>
                  </a:cubicBezTo>
                  <a:cubicBezTo>
                    <a:pt x="44" y="66"/>
                    <a:pt x="45" y="65"/>
                    <a:pt x="46" y="64"/>
                  </a:cubicBezTo>
                  <a:cubicBezTo>
                    <a:pt x="47" y="64"/>
                    <a:pt x="47" y="64"/>
                    <a:pt x="48" y="64"/>
                  </a:cubicBezTo>
                  <a:cubicBezTo>
                    <a:pt x="49" y="64"/>
                    <a:pt x="49" y="62"/>
                    <a:pt x="50" y="62"/>
                  </a:cubicBezTo>
                  <a:cubicBezTo>
                    <a:pt x="48" y="57"/>
                    <a:pt x="46" y="57"/>
                    <a:pt x="44" y="54"/>
                  </a:cubicBezTo>
                  <a:cubicBezTo>
                    <a:pt x="43" y="52"/>
                    <a:pt x="42" y="50"/>
                    <a:pt x="41" y="48"/>
                  </a:cubicBezTo>
                  <a:cubicBezTo>
                    <a:pt x="40" y="45"/>
                    <a:pt x="40" y="42"/>
                    <a:pt x="39" y="39"/>
                  </a:cubicBezTo>
                  <a:cubicBezTo>
                    <a:pt x="39" y="38"/>
                    <a:pt x="39" y="38"/>
                    <a:pt x="39" y="37"/>
                  </a:cubicBezTo>
                  <a:cubicBezTo>
                    <a:pt x="39" y="35"/>
                    <a:pt x="39" y="34"/>
                    <a:pt x="38" y="33"/>
                  </a:cubicBezTo>
                  <a:cubicBezTo>
                    <a:pt x="38" y="32"/>
                    <a:pt x="37" y="29"/>
                    <a:pt x="36" y="28"/>
                  </a:cubicBezTo>
                  <a:cubicBezTo>
                    <a:pt x="36" y="27"/>
                    <a:pt x="35" y="27"/>
                    <a:pt x="35" y="27"/>
                  </a:cubicBezTo>
                  <a:cubicBezTo>
                    <a:pt x="34" y="24"/>
                    <a:pt x="33" y="23"/>
                    <a:pt x="35" y="20"/>
                  </a:cubicBezTo>
                  <a:cubicBezTo>
                    <a:pt x="35" y="19"/>
                    <a:pt x="36" y="18"/>
                    <a:pt x="37" y="17"/>
                  </a:cubicBezTo>
                  <a:cubicBezTo>
                    <a:pt x="37" y="15"/>
                    <a:pt x="37" y="13"/>
                    <a:pt x="38" y="11"/>
                  </a:cubicBezTo>
                  <a:cubicBezTo>
                    <a:pt x="38" y="11"/>
                    <a:pt x="39" y="11"/>
                    <a:pt x="39" y="11"/>
                  </a:cubicBezTo>
                  <a:cubicBezTo>
                    <a:pt x="39" y="10"/>
                    <a:pt x="40" y="9"/>
                    <a:pt x="40" y="8"/>
                  </a:cubicBezTo>
                  <a:cubicBezTo>
                    <a:pt x="42" y="7"/>
                    <a:pt x="46" y="6"/>
                    <a:pt x="47" y="4"/>
                  </a:cubicBezTo>
                  <a:cubicBezTo>
                    <a:pt x="47" y="4"/>
                    <a:pt x="46" y="4"/>
                    <a:pt x="46" y="3"/>
                  </a:cubicBezTo>
                  <a:cubicBezTo>
                    <a:pt x="46" y="3"/>
                    <a:pt x="46" y="3"/>
                    <a:pt x="47" y="3"/>
                  </a:cubicBezTo>
                  <a:cubicBezTo>
                    <a:pt x="48" y="3"/>
                    <a:pt x="51" y="2"/>
                    <a:pt x="53" y="2"/>
                  </a:cubicBezTo>
                  <a:cubicBezTo>
                    <a:pt x="53" y="2"/>
                    <a:pt x="54" y="2"/>
                    <a:pt x="55" y="2"/>
                  </a:cubicBezTo>
                  <a:cubicBezTo>
                    <a:pt x="55" y="2"/>
                    <a:pt x="55" y="1"/>
                    <a:pt x="55" y="1"/>
                  </a:cubicBezTo>
                  <a:cubicBezTo>
                    <a:pt x="58" y="0"/>
                    <a:pt x="60" y="2"/>
                    <a:pt x="62" y="3"/>
                  </a:cubicBezTo>
                  <a:cubicBezTo>
                    <a:pt x="63" y="3"/>
                    <a:pt x="65" y="3"/>
                    <a:pt x="66" y="4"/>
                  </a:cubicBezTo>
                  <a:cubicBezTo>
                    <a:pt x="67" y="4"/>
                    <a:pt x="68" y="6"/>
                    <a:pt x="69" y="6"/>
                  </a:cubicBezTo>
                  <a:cubicBezTo>
                    <a:pt x="70" y="7"/>
                    <a:pt x="71" y="7"/>
                    <a:pt x="71" y="7"/>
                  </a:cubicBezTo>
                  <a:cubicBezTo>
                    <a:pt x="71" y="8"/>
                    <a:pt x="72" y="8"/>
                    <a:pt x="72" y="8"/>
                  </a:cubicBezTo>
                  <a:cubicBezTo>
                    <a:pt x="73" y="10"/>
                    <a:pt x="76" y="11"/>
                    <a:pt x="77" y="13"/>
                  </a:cubicBezTo>
                  <a:cubicBezTo>
                    <a:pt x="78" y="16"/>
                    <a:pt x="78" y="21"/>
                    <a:pt x="78" y="25"/>
                  </a:cubicBezTo>
                  <a:cubicBezTo>
                    <a:pt x="78" y="25"/>
                    <a:pt x="78" y="26"/>
                    <a:pt x="78" y="27"/>
                  </a:cubicBezTo>
                  <a:cubicBezTo>
                    <a:pt x="78" y="28"/>
                    <a:pt x="79" y="28"/>
                    <a:pt x="80" y="29"/>
                  </a:cubicBezTo>
                  <a:cubicBezTo>
                    <a:pt x="80" y="30"/>
                    <a:pt x="80" y="32"/>
                    <a:pt x="80" y="33"/>
                  </a:cubicBezTo>
                  <a:cubicBezTo>
                    <a:pt x="80" y="36"/>
                    <a:pt x="79" y="38"/>
                    <a:pt x="78" y="40"/>
                  </a:cubicBezTo>
                  <a:cubicBezTo>
                    <a:pt x="77" y="41"/>
                    <a:pt x="76" y="41"/>
                    <a:pt x="75" y="42"/>
                  </a:cubicBezTo>
                  <a:cubicBezTo>
                    <a:pt x="75" y="44"/>
                    <a:pt x="75" y="45"/>
                    <a:pt x="75" y="47"/>
                  </a:cubicBezTo>
                  <a:cubicBezTo>
                    <a:pt x="76" y="52"/>
                    <a:pt x="78" y="55"/>
                    <a:pt x="78" y="56"/>
                  </a:cubicBezTo>
                  <a:cubicBezTo>
                    <a:pt x="79" y="57"/>
                    <a:pt x="80" y="56"/>
                    <a:pt x="81" y="57"/>
                  </a:cubicBezTo>
                  <a:cubicBezTo>
                    <a:pt x="82" y="58"/>
                    <a:pt x="84" y="59"/>
                    <a:pt x="85" y="60"/>
                  </a:cubicBezTo>
                  <a:cubicBezTo>
                    <a:pt x="87" y="60"/>
                    <a:pt x="89" y="61"/>
                    <a:pt x="91" y="61"/>
                  </a:cubicBezTo>
                  <a:cubicBezTo>
                    <a:pt x="95" y="63"/>
                    <a:pt x="99" y="66"/>
                    <a:pt x="103" y="67"/>
                  </a:cubicBezTo>
                  <a:cubicBezTo>
                    <a:pt x="105" y="67"/>
                    <a:pt x="107" y="68"/>
                    <a:pt x="108" y="68"/>
                  </a:cubicBezTo>
                  <a:cubicBezTo>
                    <a:pt x="111" y="69"/>
                    <a:pt x="114" y="70"/>
                    <a:pt x="116" y="72"/>
                  </a:cubicBezTo>
                  <a:cubicBezTo>
                    <a:pt x="117" y="73"/>
                    <a:pt x="118" y="74"/>
                    <a:pt x="118" y="75"/>
                  </a:cubicBezTo>
                  <a:cubicBezTo>
                    <a:pt x="119" y="76"/>
                    <a:pt x="121" y="77"/>
                    <a:pt x="122" y="78"/>
                  </a:cubicBezTo>
                  <a:cubicBezTo>
                    <a:pt x="123" y="80"/>
                    <a:pt x="124" y="81"/>
                    <a:pt x="125" y="83"/>
                  </a:cubicBezTo>
                  <a:cubicBezTo>
                    <a:pt x="129" y="89"/>
                    <a:pt x="134" y="94"/>
                    <a:pt x="139" y="100"/>
                  </a:cubicBezTo>
                  <a:cubicBezTo>
                    <a:pt x="141" y="102"/>
                    <a:pt x="143" y="105"/>
                    <a:pt x="145" y="107"/>
                  </a:cubicBezTo>
                  <a:cubicBezTo>
                    <a:pt x="146" y="108"/>
                    <a:pt x="146" y="110"/>
                    <a:pt x="147" y="110"/>
                  </a:cubicBezTo>
                  <a:cubicBezTo>
                    <a:pt x="147" y="111"/>
                    <a:pt x="147" y="110"/>
                    <a:pt x="147" y="111"/>
                  </a:cubicBezTo>
                  <a:cubicBezTo>
                    <a:pt x="146" y="112"/>
                    <a:pt x="145" y="112"/>
                    <a:pt x="144" y="113"/>
                  </a:cubicBezTo>
                  <a:cubicBezTo>
                    <a:pt x="142" y="115"/>
                    <a:pt x="136" y="120"/>
                    <a:pt x="135" y="122"/>
                  </a:cubicBezTo>
                  <a:cubicBezTo>
                    <a:pt x="135" y="125"/>
                    <a:pt x="136" y="128"/>
                    <a:pt x="137" y="130"/>
                  </a:cubicBezTo>
                  <a:cubicBezTo>
                    <a:pt x="139" y="132"/>
                    <a:pt x="140" y="135"/>
                    <a:pt x="141" y="137"/>
                  </a:cubicBezTo>
                  <a:cubicBezTo>
                    <a:pt x="142" y="139"/>
                    <a:pt x="142" y="142"/>
                    <a:pt x="143" y="145"/>
                  </a:cubicBezTo>
                  <a:cubicBezTo>
                    <a:pt x="145" y="150"/>
                    <a:pt x="147" y="156"/>
                    <a:pt x="149" y="162"/>
                  </a:cubicBezTo>
                  <a:cubicBezTo>
                    <a:pt x="149" y="167"/>
                    <a:pt x="150" y="171"/>
                    <a:pt x="150" y="175"/>
                  </a:cubicBezTo>
                  <a:cubicBezTo>
                    <a:pt x="151" y="179"/>
                    <a:pt x="152" y="183"/>
                    <a:pt x="153" y="187"/>
                  </a:cubicBezTo>
                  <a:cubicBezTo>
                    <a:pt x="153" y="189"/>
                    <a:pt x="153" y="191"/>
                    <a:pt x="153" y="193"/>
                  </a:cubicBezTo>
                  <a:cubicBezTo>
                    <a:pt x="154" y="197"/>
                    <a:pt x="155" y="200"/>
                    <a:pt x="157" y="203"/>
                  </a:cubicBezTo>
                  <a:cubicBezTo>
                    <a:pt x="157" y="204"/>
                    <a:pt x="158" y="207"/>
                    <a:pt x="158" y="208"/>
                  </a:cubicBezTo>
                  <a:cubicBezTo>
                    <a:pt x="158" y="208"/>
                    <a:pt x="157" y="209"/>
                    <a:pt x="156" y="210"/>
                  </a:cubicBezTo>
                  <a:cubicBezTo>
                    <a:pt x="155" y="212"/>
                    <a:pt x="154" y="213"/>
                    <a:pt x="153" y="214"/>
                  </a:cubicBezTo>
                  <a:cubicBezTo>
                    <a:pt x="153" y="215"/>
                    <a:pt x="151" y="216"/>
                    <a:pt x="150" y="217"/>
                  </a:cubicBezTo>
                  <a:cubicBezTo>
                    <a:pt x="147" y="220"/>
                    <a:pt x="144" y="222"/>
                    <a:pt x="142" y="222"/>
                  </a:cubicBezTo>
                  <a:cubicBezTo>
                    <a:pt x="141" y="222"/>
                    <a:pt x="141" y="221"/>
                    <a:pt x="141" y="220"/>
                  </a:cubicBezTo>
                  <a:cubicBezTo>
                    <a:pt x="142" y="219"/>
                    <a:pt x="143" y="218"/>
                    <a:pt x="144" y="216"/>
                  </a:cubicBezTo>
                  <a:cubicBezTo>
                    <a:pt x="144" y="216"/>
                    <a:pt x="144" y="216"/>
                    <a:pt x="143" y="216"/>
                  </a:cubicBezTo>
                  <a:cubicBezTo>
                    <a:pt x="143" y="216"/>
                    <a:pt x="143" y="216"/>
                    <a:pt x="143" y="216"/>
                  </a:cubicBezTo>
                  <a:cubicBezTo>
                    <a:pt x="143" y="217"/>
                    <a:pt x="142" y="218"/>
                    <a:pt x="140" y="218"/>
                  </a:cubicBezTo>
                  <a:cubicBezTo>
                    <a:pt x="139" y="218"/>
                    <a:pt x="139" y="217"/>
                    <a:pt x="138" y="216"/>
                  </a:cubicBezTo>
                  <a:cubicBezTo>
                    <a:pt x="138" y="216"/>
                    <a:pt x="138" y="214"/>
                    <a:pt x="138" y="213"/>
                  </a:cubicBezTo>
                  <a:cubicBezTo>
                    <a:pt x="138" y="208"/>
                    <a:pt x="137" y="201"/>
                    <a:pt x="138" y="200"/>
                  </a:cubicBezTo>
                  <a:cubicBezTo>
                    <a:pt x="139" y="196"/>
                    <a:pt x="142" y="194"/>
                    <a:pt x="140" y="188"/>
                  </a:cubicBezTo>
                  <a:cubicBezTo>
                    <a:pt x="138" y="181"/>
                    <a:pt x="136" y="175"/>
                    <a:pt x="133" y="169"/>
                  </a:cubicBezTo>
                  <a:cubicBezTo>
                    <a:pt x="131" y="164"/>
                    <a:pt x="128" y="160"/>
                    <a:pt x="126" y="154"/>
                  </a:cubicBezTo>
                  <a:cubicBezTo>
                    <a:pt x="124" y="148"/>
                    <a:pt x="124" y="138"/>
                    <a:pt x="121" y="132"/>
                  </a:cubicBezTo>
                  <a:cubicBezTo>
                    <a:pt x="120" y="132"/>
                    <a:pt x="120" y="132"/>
                    <a:pt x="120" y="132"/>
                  </a:cubicBezTo>
                  <a:cubicBezTo>
                    <a:pt x="119" y="130"/>
                    <a:pt x="119" y="129"/>
                    <a:pt x="118" y="129"/>
                  </a:cubicBezTo>
                  <a:cubicBezTo>
                    <a:pt x="118" y="129"/>
                    <a:pt x="118" y="129"/>
                    <a:pt x="118" y="128"/>
                  </a:cubicBezTo>
                  <a:cubicBezTo>
                    <a:pt x="118" y="128"/>
                    <a:pt x="118" y="129"/>
                    <a:pt x="118" y="129"/>
                  </a:cubicBezTo>
                  <a:cubicBezTo>
                    <a:pt x="117" y="129"/>
                    <a:pt x="117" y="129"/>
                    <a:pt x="117" y="130"/>
                  </a:cubicBezTo>
                  <a:cubicBezTo>
                    <a:pt x="118" y="131"/>
                    <a:pt x="117" y="132"/>
                    <a:pt x="118" y="133"/>
                  </a:cubicBezTo>
                  <a:cubicBezTo>
                    <a:pt x="118" y="137"/>
                    <a:pt x="118" y="142"/>
                    <a:pt x="118" y="148"/>
                  </a:cubicBezTo>
                  <a:cubicBezTo>
                    <a:pt x="118" y="150"/>
                    <a:pt x="118" y="152"/>
                    <a:pt x="118" y="154"/>
                  </a:cubicBezTo>
                  <a:cubicBezTo>
                    <a:pt x="119" y="158"/>
                    <a:pt x="118" y="162"/>
                    <a:pt x="118" y="166"/>
                  </a:cubicBezTo>
                  <a:cubicBezTo>
                    <a:pt x="119" y="169"/>
                    <a:pt x="119" y="174"/>
                    <a:pt x="118" y="177"/>
                  </a:cubicBezTo>
                  <a:cubicBezTo>
                    <a:pt x="117" y="182"/>
                    <a:pt x="117" y="188"/>
                    <a:pt x="116" y="193"/>
                  </a:cubicBezTo>
                  <a:cubicBezTo>
                    <a:pt x="116" y="196"/>
                    <a:pt x="116" y="201"/>
                    <a:pt x="117" y="203"/>
                  </a:cubicBezTo>
                  <a:cubicBezTo>
                    <a:pt x="117" y="206"/>
                    <a:pt x="117" y="210"/>
                    <a:pt x="117" y="213"/>
                  </a:cubicBezTo>
                  <a:cubicBezTo>
                    <a:pt x="116" y="214"/>
                    <a:pt x="115" y="214"/>
                    <a:pt x="115" y="217"/>
                  </a:cubicBezTo>
                  <a:cubicBezTo>
                    <a:pt x="115" y="218"/>
                    <a:pt x="116" y="220"/>
                    <a:pt x="115" y="222"/>
                  </a:cubicBezTo>
                  <a:cubicBezTo>
                    <a:pt x="114" y="225"/>
                    <a:pt x="115" y="230"/>
                    <a:pt x="115" y="234"/>
                  </a:cubicBezTo>
                  <a:cubicBezTo>
                    <a:pt x="115" y="240"/>
                    <a:pt x="115" y="244"/>
                    <a:pt x="116" y="249"/>
                  </a:cubicBezTo>
                  <a:cubicBezTo>
                    <a:pt x="117" y="252"/>
                    <a:pt x="116" y="255"/>
                    <a:pt x="116" y="257"/>
                  </a:cubicBezTo>
                  <a:cubicBezTo>
                    <a:pt x="117" y="259"/>
                    <a:pt x="116" y="262"/>
                    <a:pt x="116" y="263"/>
                  </a:cubicBezTo>
                  <a:cubicBezTo>
                    <a:pt x="116" y="265"/>
                    <a:pt x="116" y="268"/>
                    <a:pt x="116" y="270"/>
                  </a:cubicBezTo>
                  <a:cubicBezTo>
                    <a:pt x="116" y="272"/>
                    <a:pt x="116" y="276"/>
                    <a:pt x="116" y="278"/>
                  </a:cubicBezTo>
                  <a:cubicBezTo>
                    <a:pt x="117" y="285"/>
                    <a:pt x="110" y="282"/>
                    <a:pt x="110" y="288"/>
                  </a:cubicBezTo>
                  <a:cubicBezTo>
                    <a:pt x="111" y="290"/>
                    <a:pt x="109" y="293"/>
                    <a:pt x="110" y="296"/>
                  </a:cubicBezTo>
                  <a:cubicBezTo>
                    <a:pt x="110" y="297"/>
                    <a:pt x="111" y="298"/>
                    <a:pt x="111" y="300"/>
                  </a:cubicBezTo>
                  <a:cubicBezTo>
                    <a:pt x="112" y="303"/>
                    <a:pt x="111" y="305"/>
                    <a:pt x="112" y="308"/>
                  </a:cubicBezTo>
                  <a:cubicBezTo>
                    <a:pt x="112" y="309"/>
                    <a:pt x="113" y="312"/>
                    <a:pt x="113" y="314"/>
                  </a:cubicBezTo>
                  <a:cubicBezTo>
                    <a:pt x="114" y="315"/>
                    <a:pt x="116" y="316"/>
                    <a:pt x="116" y="317"/>
                  </a:cubicBezTo>
                  <a:cubicBezTo>
                    <a:pt x="116" y="319"/>
                    <a:pt x="116" y="322"/>
                    <a:pt x="116" y="324"/>
                  </a:cubicBezTo>
                  <a:cubicBezTo>
                    <a:pt x="117" y="328"/>
                    <a:pt x="117" y="333"/>
                    <a:pt x="116" y="337"/>
                  </a:cubicBezTo>
                  <a:cubicBezTo>
                    <a:pt x="115" y="342"/>
                    <a:pt x="116" y="347"/>
                    <a:pt x="115" y="351"/>
                  </a:cubicBezTo>
                  <a:cubicBezTo>
                    <a:pt x="115" y="352"/>
                    <a:pt x="116" y="355"/>
                    <a:pt x="116" y="356"/>
                  </a:cubicBezTo>
                  <a:cubicBezTo>
                    <a:pt x="116" y="358"/>
                    <a:pt x="116" y="367"/>
                    <a:pt x="115" y="370"/>
                  </a:cubicBezTo>
                  <a:cubicBezTo>
                    <a:pt x="114" y="374"/>
                    <a:pt x="110" y="374"/>
                    <a:pt x="107" y="376"/>
                  </a:cubicBezTo>
                  <a:cubicBezTo>
                    <a:pt x="107" y="377"/>
                    <a:pt x="107" y="377"/>
                    <a:pt x="108" y="377"/>
                  </a:cubicBezTo>
                  <a:cubicBezTo>
                    <a:pt x="110" y="379"/>
                    <a:pt x="113" y="376"/>
                    <a:pt x="113" y="381"/>
                  </a:cubicBezTo>
                  <a:cubicBezTo>
                    <a:pt x="112" y="382"/>
                    <a:pt x="109" y="385"/>
                    <a:pt x="109" y="386"/>
                  </a:cubicBezTo>
                  <a:cubicBezTo>
                    <a:pt x="110" y="390"/>
                    <a:pt x="113" y="393"/>
                    <a:pt x="115" y="395"/>
                  </a:cubicBezTo>
                  <a:cubicBezTo>
                    <a:pt x="116" y="397"/>
                    <a:pt x="116" y="400"/>
                    <a:pt x="115" y="402"/>
                  </a:cubicBezTo>
                  <a:cubicBezTo>
                    <a:pt x="114" y="403"/>
                    <a:pt x="113" y="403"/>
                    <a:pt x="111" y="403"/>
                  </a:cubicBezTo>
                  <a:cubicBezTo>
                    <a:pt x="110" y="404"/>
                    <a:pt x="108" y="403"/>
                    <a:pt x="107" y="403"/>
                  </a:cubicBezTo>
                  <a:cubicBezTo>
                    <a:pt x="105" y="404"/>
                    <a:pt x="97" y="405"/>
                    <a:pt x="95" y="404"/>
                  </a:cubicBezTo>
                  <a:cubicBezTo>
                    <a:pt x="94" y="404"/>
                    <a:pt x="92" y="403"/>
                    <a:pt x="90" y="403"/>
                  </a:cubicBezTo>
                  <a:cubicBezTo>
                    <a:pt x="89" y="401"/>
                    <a:pt x="87" y="401"/>
                    <a:pt x="87" y="398"/>
                  </a:cubicBezTo>
                  <a:cubicBezTo>
                    <a:pt x="86" y="396"/>
                    <a:pt x="88" y="392"/>
                    <a:pt x="88" y="390"/>
                  </a:cubicBezTo>
                  <a:cubicBezTo>
                    <a:pt x="88" y="389"/>
                    <a:pt x="87" y="388"/>
                    <a:pt x="87" y="387"/>
                  </a:cubicBezTo>
                  <a:cubicBezTo>
                    <a:pt x="86" y="387"/>
                    <a:pt x="84" y="386"/>
                    <a:pt x="84" y="386"/>
                  </a:cubicBezTo>
                  <a:cubicBezTo>
                    <a:pt x="82" y="383"/>
                    <a:pt x="81" y="381"/>
                    <a:pt x="79" y="379"/>
                  </a:cubicBezTo>
                  <a:cubicBezTo>
                    <a:pt x="79" y="381"/>
                    <a:pt x="79" y="383"/>
                    <a:pt x="78" y="385"/>
                  </a:cubicBezTo>
                  <a:cubicBezTo>
                    <a:pt x="78" y="385"/>
                    <a:pt x="77" y="385"/>
                    <a:pt x="77" y="385"/>
                  </a:cubicBezTo>
                  <a:cubicBezTo>
                    <a:pt x="76" y="387"/>
                    <a:pt x="78" y="390"/>
                    <a:pt x="78" y="391"/>
                  </a:cubicBezTo>
                  <a:cubicBezTo>
                    <a:pt x="79" y="392"/>
                    <a:pt x="78" y="393"/>
                    <a:pt x="78" y="394"/>
                  </a:cubicBezTo>
                  <a:cubicBezTo>
                    <a:pt x="78" y="394"/>
                    <a:pt x="79" y="395"/>
                    <a:pt x="79" y="395"/>
                  </a:cubicBezTo>
                  <a:cubicBezTo>
                    <a:pt x="80" y="397"/>
                    <a:pt x="79" y="400"/>
                    <a:pt x="79" y="403"/>
                  </a:cubicBezTo>
                  <a:cubicBezTo>
                    <a:pt x="79" y="403"/>
                    <a:pt x="77" y="403"/>
                    <a:pt x="77" y="404"/>
                  </a:cubicBezTo>
                  <a:cubicBezTo>
                    <a:pt x="76" y="405"/>
                    <a:pt x="78" y="406"/>
                    <a:pt x="76" y="407"/>
                  </a:cubicBezTo>
                  <a:cubicBezTo>
                    <a:pt x="69" y="407"/>
                    <a:pt x="62" y="407"/>
                    <a:pt x="55" y="407"/>
                  </a:cubicBezTo>
                  <a:cubicBezTo>
                    <a:pt x="55" y="407"/>
                    <a:pt x="54" y="407"/>
                    <a:pt x="53" y="407"/>
                  </a:cubicBezTo>
                  <a:cubicBezTo>
                    <a:pt x="52" y="405"/>
                    <a:pt x="51" y="405"/>
                    <a:pt x="51" y="402"/>
                  </a:cubicBezTo>
                  <a:cubicBezTo>
                    <a:pt x="52" y="401"/>
                    <a:pt x="52" y="399"/>
                    <a:pt x="53" y="398"/>
                  </a:cubicBezTo>
                  <a:cubicBezTo>
                    <a:pt x="54" y="395"/>
                    <a:pt x="56" y="393"/>
                    <a:pt x="57" y="390"/>
                  </a:cubicBezTo>
                  <a:cubicBezTo>
                    <a:pt x="57" y="390"/>
                    <a:pt x="57" y="390"/>
                    <a:pt x="57" y="390"/>
                  </a:cubicBezTo>
                  <a:cubicBezTo>
                    <a:pt x="56" y="390"/>
                    <a:pt x="56" y="390"/>
                    <a:pt x="54" y="390"/>
                  </a:cubicBezTo>
                  <a:cubicBezTo>
                    <a:pt x="53" y="388"/>
                    <a:pt x="52" y="390"/>
                    <a:pt x="52" y="385"/>
                  </a:cubicBezTo>
                  <a:cubicBezTo>
                    <a:pt x="53" y="384"/>
                    <a:pt x="53" y="382"/>
                    <a:pt x="53" y="380"/>
                  </a:cubicBezTo>
                  <a:cubicBezTo>
                    <a:pt x="51" y="379"/>
                    <a:pt x="47" y="378"/>
                    <a:pt x="45" y="376"/>
                  </a:cubicBezTo>
                  <a:cubicBezTo>
                    <a:pt x="43" y="374"/>
                    <a:pt x="41" y="364"/>
                    <a:pt x="42" y="359"/>
                  </a:cubicBezTo>
                  <a:cubicBezTo>
                    <a:pt x="42" y="357"/>
                    <a:pt x="43" y="352"/>
                    <a:pt x="43" y="349"/>
                  </a:cubicBezTo>
                  <a:cubicBezTo>
                    <a:pt x="41" y="342"/>
                    <a:pt x="41" y="335"/>
                    <a:pt x="39" y="328"/>
                  </a:cubicBezTo>
                  <a:cubicBezTo>
                    <a:pt x="38" y="323"/>
                    <a:pt x="39" y="317"/>
                    <a:pt x="38" y="312"/>
                  </a:cubicBezTo>
                  <a:cubicBezTo>
                    <a:pt x="35" y="302"/>
                    <a:pt x="33" y="293"/>
                    <a:pt x="33" y="281"/>
                  </a:cubicBezTo>
                  <a:close/>
                  <a:moveTo>
                    <a:pt x="55" y="2"/>
                  </a:moveTo>
                  <a:cubicBezTo>
                    <a:pt x="56" y="2"/>
                    <a:pt x="56" y="2"/>
                    <a:pt x="56" y="2"/>
                  </a:cubicBezTo>
                  <a:cubicBezTo>
                    <a:pt x="56" y="2"/>
                    <a:pt x="56" y="2"/>
                    <a:pt x="56" y="2"/>
                  </a:cubicBezTo>
                  <a:cubicBezTo>
                    <a:pt x="56" y="2"/>
                    <a:pt x="56" y="2"/>
                    <a:pt x="56" y="2"/>
                  </a:cubicBezTo>
                  <a:cubicBezTo>
                    <a:pt x="56" y="2"/>
                    <a:pt x="56" y="2"/>
                    <a:pt x="55" y="2"/>
                  </a:cubicBezTo>
                  <a:close/>
                  <a:moveTo>
                    <a:pt x="35" y="26"/>
                  </a:moveTo>
                  <a:cubicBezTo>
                    <a:pt x="35" y="26"/>
                    <a:pt x="35" y="26"/>
                    <a:pt x="36" y="26"/>
                  </a:cubicBezTo>
                  <a:cubicBezTo>
                    <a:pt x="36" y="26"/>
                    <a:pt x="36" y="26"/>
                    <a:pt x="36" y="26"/>
                  </a:cubicBezTo>
                  <a:cubicBezTo>
                    <a:pt x="35" y="26"/>
                    <a:pt x="35" y="26"/>
                    <a:pt x="35" y="26"/>
                  </a:cubicBezTo>
                  <a:close/>
                  <a:moveTo>
                    <a:pt x="31" y="134"/>
                  </a:moveTo>
                  <a:cubicBezTo>
                    <a:pt x="29" y="137"/>
                    <a:pt x="27" y="139"/>
                    <a:pt x="26" y="143"/>
                  </a:cubicBezTo>
                  <a:cubicBezTo>
                    <a:pt x="24" y="149"/>
                    <a:pt x="29" y="156"/>
                    <a:pt x="31" y="162"/>
                  </a:cubicBezTo>
                  <a:cubicBezTo>
                    <a:pt x="32" y="166"/>
                    <a:pt x="31" y="171"/>
                    <a:pt x="33" y="175"/>
                  </a:cubicBezTo>
                  <a:cubicBezTo>
                    <a:pt x="33" y="175"/>
                    <a:pt x="33" y="175"/>
                    <a:pt x="33" y="175"/>
                  </a:cubicBezTo>
                  <a:cubicBezTo>
                    <a:pt x="33" y="174"/>
                    <a:pt x="33" y="173"/>
                    <a:pt x="33" y="172"/>
                  </a:cubicBezTo>
                  <a:cubicBezTo>
                    <a:pt x="35" y="170"/>
                    <a:pt x="34" y="165"/>
                    <a:pt x="35" y="162"/>
                  </a:cubicBezTo>
                  <a:cubicBezTo>
                    <a:pt x="35" y="158"/>
                    <a:pt x="35" y="155"/>
                    <a:pt x="34" y="152"/>
                  </a:cubicBezTo>
                  <a:cubicBezTo>
                    <a:pt x="34" y="151"/>
                    <a:pt x="33" y="150"/>
                    <a:pt x="33" y="149"/>
                  </a:cubicBezTo>
                  <a:cubicBezTo>
                    <a:pt x="33" y="149"/>
                    <a:pt x="33" y="148"/>
                    <a:pt x="33" y="147"/>
                  </a:cubicBezTo>
                  <a:cubicBezTo>
                    <a:pt x="32" y="143"/>
                    <a:pt x="32" y="139"/>
                    <a:pt x="32" y="134"/>
                  </a:cubicBezTo>
                  <a:cubicBezTo>
                    <a:pt x="31" y="134"/>
                    <a:pt x="31" y="134"/>
                    <a:pt x="31" y="134"/>
                  </a:cubicBezTo>
                  <a:close/>
                  <a:moveTo>
                    <a:pt x="143" y="206"/>
                  </a:moveTo>
                  <a:cubicBezTo>
                    <a:pt x="143" y="207"/>
                    <a:pt x="143" y="207"/>
                    <a:pt x="143" y="208"/>
                  </a:cubicBezTo>
                  <a:cubicBezTo>
                    <a:pt x="143" y="208"/>
                    <a:pt x="143" y="208"/>
                    <a:pt x="143" y="208"/>
                  </a:cubicBezTo>
                  <a:cubicBezTo>
                    <a:pt x="144" y="208"/>
                    <a:pt x="144" y="207"/>
                    <a:pt x="144" y="206"/>
                  </a:cubicBezTo>
                  <a:cubicBezTo>
                    <a:pt x="143" y="206"/>
                    <a:pt x="143" y="206"/>
                    <a:pt x="143" y="206"/>
                  </a:cubicBezTo>
                  <a:close/>
                  <a:moveTo>
                    <a:pt x="70" y="244"/>
                  </a:moveTo>
                  <a:cubicBezTo>
                    <a:pt x="70" y="248"/>
                    <a:pt x="70" y="252"/>
                    <a:pt x="69" y="256"/>
                  </a:cubicBezTo>
                  <a:cubicBezTo>
                    <a:pt x="69" y="258"/>
                    <a:pt x="67" y="260"/>
                    <a:pt x="67" y="262"/>
                  </a:cubicBezTo>
                  <a:cubicBezTo>
                    <a:pt x="67" y="266"/>
                    <a:pt x="67" y="269"/>
                    <a:pt x="67" y="272"/>
                  </a:cubicBezTo>
                  <a:cubicBezTo>
                    <a:pt x="67" y="273"/>
                    <a:pt x="66" y="276"/>
                    <a:pt x="67" y="277"/>
                  </a:cubicBezTo>
                  <a:cubicBezTo>
                    <a:pt x="67" y="280"/>
                    <a:pt x="69" y="282"/>
                    <a:pt x="69" y="284"/>
                  </a:cubicBezTo>
                  <a:cubicBezTo>
                    <a:pt x="70" y="286"/>
                    <a:pt x="68" y="288"/>
                    <a:pt x="68" y="290"/>
                  </a:cubicBezTo>
                  <a:cubicBezTo>
                    <a:pt x="68" y="291"/>
                    <a:pt x="67" y="293"/>
                    <a:pt x="68" y="295"/>
                  </a:cubicBezTo>
                  <a:cubicBezTo>
                    <a:pt x="68" y="295"/>
                    <a:pt x="68" y="296"/>
                    <a:pt x="68" y="297"/>
                  </a:cubicBezTo>
                  <a:cubicBezTo>
                    <a:pt x="68" y="298"/>
                    <a:pt x="67" y="299"/>
                    <a:pt x="67" y="300"/>
                  </a:cubicBezTo>
                  <a:cubicBezTo>
                    <a:pt x="67" y="302"/>
                    <a:pt x="67" y="304"/>
                    <a:pt x="67" y="305"/>
                  </a:cubicBezTo>
                  <a:cubicBezTo>
                    <a:pt x="67" y="306"/>
                    <a:pt x="66" y="306"/>
                    <a:pt x="67" y="307"/>
                  </a:cubicBezTo>
                  <a:cubicBezTo>
                    <a:pt x="67" y="307"/>
                    <a:pt x="68" y="308"/>
                    <a:pt x="68" y="309"/>
                  </a:cubicBezTo>
                  <a:cubicBezTo>
                    <a:pt x="69" y="313"/>
                    <a:pt x="69" y="316"/>
                    <a:pt x="69" y="319"/>
                  </a:cubicBezTo>
                  <a:cubicBezTo>
                    <a:pt x="71" y="327"/>
                    <a:pt x="70" y="337"/>
                    <a:pt x="72" y="345"/>
                  </a:cubicBezTo>
                  <a:cubicBezTo>
                    <a:pt x="73" y="349"/>
                    <a:pt x="72" y="353"/>
                    <a:pt x="72" y="356"/>
                  </a:cubicBezTo>
                  <a:cubicBezTo>
                    <a:pt x="73" y="357"/>
                    <a:pt x="76" y="360"/>
                    <a:pt x="76" y="362"/>
                  </a:cubicBezTo>
                  <a:cubicBezTo>
                    <a:pt x="76" y="362"/>
                    <a:pt x="76" y="363"/>
                    <a:pt x="76" y="363"/>
                  </a:cubicBezTo>
                  <a:cubicBezTo>
                    <a:pt x="77" y="364"/>
                    <a:pt x="78" y="365"/>
                    <a:pt x="79" y="366"/>
                  </a:cubicBezTo>
                  <a:cubicBezTo>
                    <a:pt x="79" y="366"/>
                    <a:pt x="79" y="366"/>
                    <a:pt x="80" y="366"/>
                  </a:cubicBezTo>
                  <a:cubicBezTo>
                    <a:pt x="80" y="366"/>
                    <a:pt x="80" y="366"/>
                    <a:pt x="80" y="365"/>
                  </a:cubicBezTo>
                  <a:cubicBezTo>
                    <a:pt x="78" y="364"/>
                    <a:pt x="80" y="357"/>
                    <a:pt x="80" y="355"/>
                  </a:cubicBezTo>
                  <a:cubicBezTo>
                    <a:pt x="80" y="344"/>
                    <a:pt x="81" y="333"/>
                    <a:pt x="84" y="325"/>
                  </a:cubicBezTo>
                  <a:cubicBezTo>
                    <a:pt x="85" y="323"/>
                    <a:pt x="83" y="312"/>
                    <a:pt x="82" y="310"/>
                  </a:cubicBezTo>
                  <a:cubicBezTo>
                    <a:pt x="82" y="308"/>
                    <a:pt x="82" y="306"/>
                    <a:pt x="82" y="305"/>
                  </a:cubicBezTo>
                  <a:cubicBezTo>
                    <a:pt x="82" y="298"/>
                    <a:pt x="81" y="292"/>
                    <a:pt x="81" y="286"/>
                  </a:cubicBezTo>
                  <a:cubicBezTo>
                    <a:pt x="79" y="278"/>
                    <a:pt x="76" y="269"/>
                    <a:pt x="74" y="261"/>
                  </a:cubicBezTo>
                  <a:cubicBezTo>
                    <a:pt x="72" y="257"/>
                    <a:pt x="73" y="246"/>
                    <a:pt x="70" y="2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p>
          </p:txBody>
        </p:sp>
        <p:sp>
          <p:nvSpPr>
            <p:cNvPr id="771" name="TextBox 770"/>
            <p:cNvSpPr txBox="1"/>
            <p:nvPr/>
          </p:nvSpPr>
          <p:spPr>
            <a:xfrm>
              <a:off x="7029396" y="887136"/>
              <a:ext cx="634609" cy="392817"/>
            </a:xfrm>
            <a:prstGeom prst="rect">
              <a:avLst/>
            </a:prstGeom>
            <a:noFill/>
          </p:spPr>
          <p:txBody>
            <a:bodyPr wrap="none" rtlCol="0">
              <a:spAutoFit/>
            </a:bodyPr>
            <a:lstStyle/>
            <a:p>
              <a:r>
                <a:rPr lang="en-GB" sz="1600" dirty="0" smtClean="0">
                  <a:solidFill>
                    <a:schemeClr val="bg1"/>
                  </a:solidFill>
                  <a:latin typeface="Impact"/>
                </a:rPr>
                <a:t>53 %</a:t>
              </a:r>
              <a:endParaRPr lang="es-ES" sz="1600" dirty="0">
                <a:solidFill>
                  <a:schemeClr val="bg1"/>
                </a:solidFill>
                <a:latin typeface="Impact"/>
                <a:cs typeface="Impact"/>
              </a:endParaRPr>
            </a:p>
          </p:txBody>
        </p:sp>
        <p:sp>
          <p:nvSpPr>
            <p:cNvPr id="772" name="TextBox 771"/>
            <p:cNvSpPr txBox="1"/>
            <p:nvPr/>
          </p:nvSpPr>
          <p:spPr>
            <a:xfrm>
              <a:off x="6325877" y="1086241"/>
              <a:ext cx="495634" cy="321396"/>
            </a:xfrm>
            <a:prstGeom prst="rect">
              <a:avLst/>
            </a:prstGeom>
            <a:noFill/>
          </p:spPr>
          <p:txBody>
            <a:bodyPr wrap="none" rtlCol="0">
              <a:spAutoFit/>
            </a:bodyPr>
            <a:lstStyle/>
            <a:p>
              <a:r>
                <a:rPr lang="en-GB" sz="1200" dirty="0" smtClean="0">
                  <a:solidFill>
                    <a:schemeClr val="bg1"/>
                  </a:solidFill>
                  <a:latin typeface="Impact"/>
                </a:rPr>
                <a:t>47 %</a:t>
              </a:r>
              <a:endParaRPr lang="es-ES" sz="1200" dirty="0">
                <a:solidFill>
                  <a:schemeClr val="bg1"/>
                </a:solidFill>
                <a:latin typeface="Impact"/>
                <a:cs typeface="Impact"/>
              </a:endParaRPr>
            </a:p>
          </p:txBody>
        </p:sp>
        <p:grpSp>
          <p:nvGrpSpPr>
            <p:cNvPr id="773" name="Group 772"/>
            <p:cNvGrpSpPr/>
            <p:nvPr/>
          </p:nvGrpSpPr>
          <p:grpSpPr>
            <a:xfrm>
              <a:off x="6255992" y="1159768"/>
              <a:ext cx="699540" cy="1120710"/>
              <a:chOff x="227195" y="2552963"/>
              <a:chExt cx="649514" cy="1111117"/>
            </a:xfrm>
          </p:grpSpPr>
          <p:sp>
            <p:nvSpPr>
              <p:cNvPr id="774" name="TextBox 122"/>
              <p:cNvSpPr txBox="1"/>
              <p:nvPr/>
            </p:nvSpPr>
            <p:spPr>
              <a:xfrm rot="16200000">
                <a:off x="241525" y="3016687"/>
                <a:ext cx="1098908" cy="171460"/>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lang="en-GB" sz="600" dirty="0" smtClean="0">
                    <a:solidFill>
                      <a:schemeClr val="bg1"/>
                    </a:solidFill>
                  </a:rPr>
                  <a:t>HOMBRES</a:t>
                </a:r>
                <a:endParaRPr lang="es-ES" sz="600" dirty="0">
                  <a:solidFill>
                    <a:schemeClr val="bg1"/>
                  </a:solidFill>
                </a:endParaRPr>
              </a:p>
            </p:txBody>
          </p:sp>
          <p:sp>
            <p:nvSpPr>
              <p:cNvPr id="775" name="TextBox 123"/>
              <p:cNvSpPr txBox="1"/>
              <p:nvPr/>
            </p:nvSpPr>
            <p:spPr>
              <a:xfrm rot="16200000">
                <a:off x="-236529" y="3028896"/>
                <a:ext cx="1098908" cy="171460"/>
              </a:xfrm>
              <a:prstGeom prst="rect">
                <a:avLst/>
              </a:prstGeom>
              <a:noFill/>
            </p:spPr>
            <p:txBody>
              <a:bodyPr wrap="square" rtlCol="0">
                <a:sp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r>
                  <a:rPr lang="en-GB" sz="600" dirty="0" smtClean="0">
                    <a:solidFill>
                      <a:schemeClr val="bg1"/>
                    </a:solidFill>
                  </a:rPr>
                  <a:t>MUJERES</a:t>
                </a:r>
                <a:endParaRPr lang="es-ES" sz="600" dirty="0">
                  <a:solidFill>
                    <a:schemeClr val="bg1"/>
                  </a:solidFill>
                </a:endParaRPr>
              </a:p>
            </p:txBody>
          </p:sp>
        </p:grpSp>
      </p:grpSp>
      <p:graphicFrame>
        <p:nvGraphicFramePr>
          <p:cNvPr id="776" name="Chart 775"/>
          <p:cNvGraphicFramePr/>
          <p:nvPr>
            <p:extLst>
              <p:ext uri="{D42A27DB-BD31-4B8C-83A1-F6EECF244321}">
                <p14:modId xmlns:p14="http://schemas.microsoft.com/office/powerpoint/2010/main" val="2943246814"/>
              </p:ext>
            </p:extLst>
          </p:nvPr>
        </p:nvGraphicFramePr>
        <p:xfrm>
          <a:off x="7452359" y="953302"/>
          <a:ext cx="1528459" cy="1296558"/>
        </p:xfrm>
        <a:graphic>
          <a:graphicData uri="http://schemas.openxmlformats.org/drawingml/2006/chart">
            <c:chart xmlns:c="http://schemas.openxmlformats.org/drawingml/2006/chart" xmlns:r="http://schemas.openxmlformats.org/officeDocument/2006/relationships" r:id="rId25"/>
          </a:graphicData>
        </a:graphic>
      </p:graphicFrame>
      <p:grpSp>
        <p:nvGrpSpPr>
          <p:cNvPr id="777" name="Group 776"/>
          <p:cNvGrpSpPr/>
          <p:nvPr/>
        </p:nvGrpSpPr>
        <p:grpSpPr>
          <a:xfrm>
            <a:off x="327044" y="2427753"/>
            <a:ext cx="360253" cy="360253"/>
            <a:chOff x="2647503" y="1402831"/>
            <a:chExt cx="567407" cy="567407"/>
          </a:xfrm>
        </p:grpSpPr>
        <p:sp>
          <p:nvSpPr>
            <p:cNvPr id="778" name="Oval 777"/>
            <p:cNvSpPr>
              <a:spLocks noChangeAspect="1"/>
            </p:cNvSpPr>
            <p:nvPr/>
          </p:nvSpPr>
          <p:spPr>
            <a:xfrm>
              <a:off x="2647503" y="1402831"/>
              <a:ext cx="567407" cy="567407"/>
            </a:xfrm>
            <a:prstGeom prst="ellipse">
              <a:avLst/>
            </a:prstGeom>
            <a:solidFill>
              <a:schemeClr val="tx1"/>
            </a:solidFill>
            <a:ln w="19050">
              <a:solidFill>
                <a:schemeClr val="accent6"/>
              </a:solidFill>
            </a:ln>
          </p:spPr>
          <p:txBody>
            <a:bodyPr wrap="none" lIns="18000" rIns="18000" rtlCol="0" anchor="ctr">
              <a:noAutofit/>
            </a:bodyPr>
            <a:lstStyle/>
            <a:p>
              <a:pPr marL="0" algn="ctr"/>
              <a:endParaRPr lang="en-GB" sz="900" b="1" kern="0" cap="all" dirty="0">
                <a:solidFill>
                  <a:schemeClr val="bg1"/>
                </a:solidFill>
              </a:endParaRPr>
            </a:p>
          </p:txBody>
        </p:sp>
        <p:pic>
          <p:nvPicPr>
            <p:cNvPr id="779" name="Picture 778" descr="facebook loog.emf"/>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2850599" y="1485130"/>
              <a:ext cx="193180" cy="402808"/>
            </a:xfrm>
            <a:prstGeom prst="rect">
              <a:avLst/>
            </a:prstGeom>
          </p:spPr>
        </p:pic>
      </p:grpSp>
      <p:grpSp>
        <p:nvGrpSpPr>
          <p:cNvPr id="780" name="Group 779"/>
          <p:cNvGrpSpPr/>
          <p:nvPr/>
        </p:nvGrpSpPr>
        <p:grpSpPr>
          <a:xfrm>
            <a:off x="837961" y="2427753"/>
            <a:ext cx="360253" cy="360253"/>
            <a:chOff x="3282986" y="1402831"/>
            <a:chExt cx="567407" cy="567407"/>
          </a:xfrm>
        </p:grpSpPr>
        <p:sp>
          <p:nvSpPr>
            <p:cNvPr id="781" name="Oval 780"/>
            <p:cNvSpPr>
              <a:spLocks noChangeAspect="1"/>
            </p:cNvSpPr>
            <p:nvPr/>
          </p:nvSpPr>
          <p:spPr>
            <a:xfrm>
              <a:off x="3282986" y="1402831"/>
              <a:ext cx="567407" cy="567407"/>
            </a:xfrm>
            <a:prstGeom prst="ellipse">
              <a:avLst/>
            </a:prstGeom>
            <a:solidFill>
              <a:schemeClr val="tx1"/>
            </a:solidFill>
            <a:ln w="19050">
              <a:solidFill>
                <a:schemeClr val="accent2"/>
              </a:solidFill>
            </a:ln>
          </p:spPr>
          <p:txBody>
            <a:bodyPr wrap="none" lIns="18000" rIns="18000" rtlCol="0" anchor="ctr">
              <a:noAutofit/>
            </a:bodyPr>
            <a:lstStyle/>
            <a:p>
              <a:pPr marL="0" algn="ctr"/>
              <a:endParaRPr lang="en-GB" sz="900" b="1" kern="0" cap="all" dirty="0">
                <a:solidFill>
                  <a:schemeClr val="bg1"/>
                </a:solidFill>
              </a:endParaRPr>
            </a:p>
          </p:txBody>
        </p:sp>
        <p:pic>
          <p:nvPicPr>
            <p:cNvPr id="782" name="Picture 781" descr="twitter logo.emf"/>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405696" y="1559036"/>
              <a:ext cx="362080" cy="254996"/>
            </a:xfrm>
            <a:prstGeom prst="rect">
              <a:avLst/>
            </a:prstGeom>
          </p:spPr>
        </p:pic>
      </p:grpSp>
      <p:grpSp>
        <p:nvGrpSpPr>
          <p:cNvPr id="783" name="Group 782"/>
          <p:cNvGrpSpPr/>
          <p:nvPr/>
        </p:nvGrpSpPr>
        <p:grpSpPr>
          <a:xfrm>
            <a:off x="1859795" y="2427753"/>
            <a:ext cx="360253" cy="360253"/>
            <a:chOff x="4553951" y="1402831"/>
            <a:chExt cx="567407" cy="567407"/>
          </a:xfrm>
        </p:grpSpPr>
        <p:sp>
          <p:nvSpPr>
            <p:cNvPr id="784" name="Oval 783"/>
            <p:cNvSpPr>
              <a:spLocks noChangeAspect="1"/>
            </p:cNvSpPr>
            <p:nvPr/>
          </p:nvSpPr>
          <p:spPr>
            <a:xfrm>
              <a:off x="4553951" y="1402831"/>
              <a:ext cx="567407" cy="567407"/>
            </a:xfrm>
            <a:prstGeom prst="ellipse">
              <a:avLst/>
            </a:prstGeom>
            <a:solidFill>
              <a:schemeClr val="tx1"/>
            </a:solidFill>
            <a:ln w="19050">
              <a:solidFill>
                <a:schemeClr val="accent3"/>
              </a:solidFill>
            </a:ln>
          </p:spPr>
          <p:txBody>
            <a:bodyPr wrap="none" lIns="18000" rIns="18000" rtlCol="0" anchor="ctr">
              <a:noAutofit/>
            </a:bodyPr>
            <a:lstStyle/>
            <a:p>
              <a:pPr marL="0" algn="ctr"/>
              <a:endParaRPr lang="en-GB" sz="900" b="1" kern="0" cap="all" dirty="0">
                <a:solidFill>
                  <a:schemeClr val="bg1"/>
                </a:solidFill>
              </a:endParaRPr>
            </a:p>
          </p:txBody>
        </p:sp>
        <p:pic>
          <p:nvPicPr>
            <p:cNvPr id="785" name="Picture 8" descr="http://www.iconsdb.com/icons/download/black/instagram-512.gif"/>
            <p:cNvPicPr>
              <a:picLocks noChangeAspect="1" noChangeArrowheads="1"/>
            </p:cNvPicPr>
            <p:nvPr/>
          </p:nvPicPr>
          <p:blipFill>
            <a:blip r:embed="rId26" cstate="screen">
              <a:lum bright="70000" contrast="-70000"/>
              <a:extLst>
                <a:ext uri="{BEBA8EAE-BF5A-486C-A8C5-ECC9F3942E4B}">
                  <a14:imgProps xmlns:a14="http://schemas.microsoft.com/office/drawing/2010/main">
                    <a14:imgLayer r:embed="rId27">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4671443" y="1521722"/>
              <a:ext cx="353687" cy="35368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86" name="Group 785"/>
          <p:cNvGrpSpPr/>
          <p:nvPr/>
        </p:nvGrpSpPr>
        <p:grpSpPr>
          <a:xfrm>
            <a:off x="2370712" y="2427753"/>
            <a:ext cx="360253" cy="360253"/>
            <a:chOff x="5189433" y="1402831"/>
            <a:chExt cx="567407" cy="567407"/>
          </a:xfrm>
        </p:grpSpPr>
        <p:sp>
          <p:nvSpPr>
            <p:cNvPr id="787" name="Oval 786"/>
            <p:cNvSpPr>
              <a:spLocks noChangeAspect="1"/>
            </p:cNvSpPr>
            <p:nvPr/>
          </p:nvSpPr>
          <p:spPr>
            <a:xfrm>
              <a:off x="5189433" y="1402831"/>
              <a:ext cx="567407" cy="567407"/>
            </a:xfrm>
            <a:prstGeom prst="ellipse">
              <a:avLst/>
            </a:prstGeom>
            <a:solidFill>
              <a:schemeClr val="tx1"/>
            </a:solidFill>
            <a:ln w="19050">
              <a:solidFill>
                <a:schemeClr val="accent5"/>
              </a:solidFill>
            </a:ln>
          </p:spPr>
          <p:txBody>
            <a:bodyPr wrap="none" lIns="18000" rIns="18000" rtlCol="0" anchor="ctr">
              <a:noAutofit/>
            </a:bodyPr>
            <a:lstStyle/>
            <a:p>
              <a:pPr marL="0" algn="ctr"/>
              <a:endParaRPr lang="en-GB" sz="900" b="1" kern="0" cap="all" dirty="0">
                <a:solidFill>
                  <a:schemeClr val="bg1"/>
                </a:solidFill>
              </a:endParaRPr>
            </a:p>
          </p:txBody>
        </p:sp>
        <p:pic>
          <p:nvPicPr>
            <p:cNvPr id="788" name="Picture 10" descr="http://www.authormedia.com/wp-content/uploads/2013/04/pinterest_badge_red.png"/>
            <p:cNvPicPr>
              <a:picLocks noChangeAspect="1" noChangeArrowheads="1"/>
            </p:cNvPicPr>
            <p:nvPr/>
          </p:nvPicPr>
          <p:blipFill>
            <a:blip r:embed="rId28" cstate="screen">
              <a:biLevel thresh="25000"/>
              <a:extLst>
                <a:ext uri="{28A0092B-C50C-407E-A947-70E740481C1C}">
                  <a14:useLocalDpi xmlns:a14="http://schemas.microsoft.com/office/drawing/2010/main"/>
                </a:ext>
              </a:extLst>
            </a:blip>
            <a:srcRect/>
            <a:stretch>
              <a:fillRect/>
            </a:stretch>
          </p:blipFill>
          <p:spPr bwMode="auto">
            <a:xfrm>
              <a:off x="5295099" y="1499262"/>
              <a:ext cx="377339" cy="37733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89" name="Group 788"/>
          <p:cNvGrpSpPr/>
          <p:nvPr/>
        </p:nvGrpSpPr>
        <p:grpSpPr>
          <a:xfrm>
            <a:off x="2881628" y="2427753"/>
            <a:ext cx="360253" cy="360253"/>
            <a:chOff x="5824914" y="1402831"/>
            <a:chExt cx="567407" cy="567407"/>
          </a:xfrm>
        </p:grpSpPr>
        <p:sp>
          <p:nvSpPr>
            <p:cNvPr id="790" name="Oval 789"/>
            <p:cNvSpPr>
              <a:spLocks noChangeAspect="1"/>
            </p:cNvSpPr>
            <p:nvPr/>
          </p:nvSpPr>
          <p:spPr>
            <a:xfrm>
              <a:off x="5824914" y="1402831"/>
              <a:ext cx="567407" cy="567407"/>
            </a:xfrm>
            <a:prstGeom prst="ellipse">
              <a:avLst/>
            </a:prstGeom>
            <a:solidFill>
              <a:schemeClr val="tx1"/>
            </a:solidFill>
            <a:ln w="19050">
              <a:solidFill>
                <a:schemeClr val="accent4"/>
              </a:solidFill>
            </a:ln>
          </p:spPr>
          <p:txBody>
            <a:bodyPr wrap="none" lIns="18000" rIns="18000" rtlCol="0" anchor="ctr">
              <a:noAutofit/>
            </a:bodyPr>
            <a:lstStyle/>
            <a:p>
              <a:pPr marL="0" algn="ctr"/>
              <a:endParaRPr lang="en-GB" sz="900" b="1" kern="0" cap="all" dirty="0">
                <a:solidFill>
                  <a:schemeClr val="bg1"/>
                </a:solidFill>
              </a:endParaRPr>
            </a:p>
          </p:txBody>
        </p:sp>
        <p:pic>
          <p:nvPicPr>
            <p:cNvPr id="791" name="Picture 28" descr="https://vine.co/static/images/vine_glyph_2x.png"/>
            <p:cNvPicPr>
              <a:picLocks noChangeAspect="1" noChangeArrowheads="1"/>
            </p:cNvPicPr>
            <p:nvPr/>
          </p:nvPicPr>
          <p:blipFill>
            <a:blip r:embed="rId29" cstate="screen">
              <a:biLevel thresh="25000"/>
              <a:extLst>
                <a:ext uri="{28A0092B-C50C-407E-A947-70E740481C1C}">
                  <a14:useLocalDpi xmlns:a14="http://schemas.microsoft.com/office/drawing/2010/main"/>
                </a:ext>
              </a:extLst>
            </a:blip>
            <a:srcRect/>
            <a:stretch>
              <a:fillRect/>
            </a:stretch>
          </p:blipFill>
          <p:spPr bwMode="auto">
            <a:xfrm>
              <a:off x="5952400" y="1543842"/>
              <a:ext cx="312433" cy="28538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92" name="Group 791"/>
          <p:cNvGrpSpPr/>
          <p:nvPr/>
        </p:nvGrpSpPr>
        <p:grpSpPr>
          <a:xfrm>
            <a:off x="1348878" y="2427753"/>
            <a:ext cx="360253" cy="360253"/>
            <a:chOff x="3918468" y="1402831"/>
            <a:chExt cx="567407" cy="567407"/>
          </a:xfrm>
        </p:grpSpPr>
        <p:sp>
          <p:nvSpPr>
            <p:cNvPr id="793" name="Oval 792"/>
            <p:cNvSpPr>
              <a:spLocks noChangeAspect="1"/>
            </p:cNvSpPr>
            <p:nvPr/>
          </p:nvSpPr>
          <p:spPr>
            <a:xfrm>
              <a:off x="3918468" y="1402831"/>
              <a:ext cx="567407" cy="567407"/>
            </a:xfrm>
            <a:prstGeom prst="ellipse">
              <a:avLst/>
            </a:prstGeom>
            <a:solidFill>
              <a:schemeClr val="tx1"/>
            </a:solidFill>
            <a:ln w="19050">
              <a:solidFill>
                <a:schemeClr val="accent1"/>
              </a:solidFill>
            </a:ln>
          </p:spPr>
          <p:txBody>
            <a:bodyPr wrap="none" lIns="18000" rIns="18000" rtlCol="0" anchor="ctr">
              <a:noAutofit/>
            </a:bodyPr>
            <a:lstStyle/>
            <a:p>
              <a:pPr marL="0" algn="ctr"/>
              <a:endParaRPr lang="en-GB" sz="900" b="1" kern="0" cap="all" dirty="0">
                <a:solidFill>
                  <a:schemeClr val="bg1"/>
                </a:solidFill>
              </a:endParaRPr>
            </a:p>
          </p:txBody>
        </p:sp>
        <p:sp>
          <p:nvSpPr>
            <p:cNvPr id="794" name="Flowchart: Extract 793"/>
            <p:cNvSpPr/>
            <p:nvPr/>
          </p:nvSpPr>
          <p:spPr>
            <a:xfrm rot="5400000">
              <a:off x="4098281" y="1564923"/>
              <a:ext cx="318704" cy="243311"/>
            </a:xfrm>
            <a:prstGeom prst="flowChartExtract">
              <a:avLst/>
            </a:prstGeom>
            <a:solidFill>
              <a:schemeClr val="bg1"/>
            </a:solidFill>
          </p:spPr>
          <p:txBody>
            <a:bodyPr rot="0" spcFirstLastPara="0" vertOverflow="overflow" horzOverflow="overflow" vert="horz" wrap="none" lIns="18000" tIns="45720" rIns="18000" bIns="45720" numCol="1" spcCol="0" rtlCol="0" fromWordArt="0" anchor="ctr" anchorCtr="0" forceAA="0" compatLnSpc="1">
              <a:prstTxWarp prst="textNoShape">
                <a:avLst/>
              </a:prstTxWarp>
              <a:noAutofit/>
            </a:bodyPr>
            <a:lstStyle/>
            <a:p>
              <a:pPr marL="0" algn="ctr"/>
              <a:endParaRPr lang="en-GB" sz="900" b="1" kern="0" cap="all" dirty="0">
                <a:solidFill>
                  <a:schemeClr val="bg1"/>
                </a:solidFill>
              </a:endParaRPr>
            </a:p>
          </p:txBody>
        </p:sp>
      </p:grpSp>
      <p:sp>
        <p:nvSpPr>
          <p:cNvPr id="801" name="Rounded Rectangular Callout 800"/>
          <p:cNvSpPr/>
          <p:nvPr/>
        </p:nvSpPr>
        <p:spPr>
          <a:xfrm>
            <a:off x="3497331" y="2434673"/>
            <a:ext cx="1033068" cy="515131"/>
          </a:xfrm>
          <a:prstGeom prst="wedgeRoundRectCallout">
            <a:avLst>
              <a:gd name="adj1" fmla="val -61171"/>
              <a:gd name="adj2" fmla="val 26998"/>
              <a:gd name="adj3" fmla="val 16667"/>
            </a:avLst>
          </a:prstGeom>
          <a:solidFill>
            <a:schemeClr val="bg1"/>
          </a:solidFill>
        </p:spPr>
        <p:txBody>
          <a:bodyPr wrap="none" lIns="18000" rIns="18000" rtlCol="0" anchor="ctr">
            <a:noAutofit/>
          </a:bodyPr>
          <a:lstStyle/>
          <a:p>
            <a:pPr lvl="0">
              <a:lnSpc>
                <a:spcPct val="80000"/>
              </a:lnSpc>
              <a:spcBef>
                <a:spcPct val="0"/>
              </a:spcBef>
            </a:pPr>
            <a:r>
              <a:rPr lang="en-GB" sz="2000" dirty="0" smtClean="0">
                <a:solidFill>
                  <a:srgbClr val="F72CAC"/>
                </a:solidFill>
                <a:latin typeface="Impact"/>
              </a:rPr>
              <a:t>62</a:t>
            </a:r>
            <a:r>
              <a:rPr lang="en-GB" sz="2000" dirty="0">
                <a:solidFill>
                  <a:srgbClr val="F72CAC"/>
                </a:solidFill>
                <a:latin typeface="Impact"/>
              </a:rPr>
              <a:t> %</a:t>
            </a:r>
            <a:endParaRPr lang="es-ES" sz="1050" dirty="0">
              <a:solidFill>
                <a:srgbClr val="F72CAC"/>
              </a:solidFill>
              <a:latin typeface="Impact"/>
            </a:endParaRPr>
          </a:p>
          <a:p>
            <a:pPr lvl="0">
              <a:lnSpc>
                <a:spcPct val="80000"/>
              </a:lnSpc>
              <a:spcBef>
                <a:spcPct val="0"/>
              </a:spcBef>
            </a:pPr>
            <a:r>
              <a:rPr lang="en-GB" sz="700" dirty="0">
                <a:solidFill>
                  <a:srgbClr val="262626"/>
                </a:solidFill>
              </a:rPr>
              <a:t>publicará un </a:t>
            </a:r>
            <a:r>
              <a:rPr lang="en-GB" sz="700" dirty="0" err="1" smtClean="0">
                <a:solidFill>
                  <a:srgbClr val="262626"/>
                </a:solidFill>
              </a:rPr>
              <a:t>comentario</a:t>
            </a:r>
            <a:endParaRPr lang="en-GB" sz="700" dirty="0">
              <a:solidFill>
                <a:srgbClr val="262626"/>
              </a:solidFill>
            </a:endParaRPr>
          </a:p>
        </p:txBody>
      </p:sp>
      <p:graphicFrame>
        <p:nvGraphicFramePr>
          <p:cNvPr id="802" name="Chart 801"/>
          <p:cNvGraphicFramePr/>
          <p:nvPr>
            <p:extLst>
              <p:ext uri="{D42A27DB-BD31-4B8C-83A1-F6EECF244321}">
                <p14:modId xmlns:p14="http://schemas.microsoft.com/office/powerpoint/2010/main" val="1796132917"/>
              </p:ext>
            </p:extLst>
          </p:nvPr>
        </p:nvGraphicFramePr>
        <p:xfrm>
          <a:off x="4667620" y="2381612"/>
          <a:ext cx="4428000" cy="813662"/>
        </p:xfrm>
        <a:graphic>
          <a:graphicData uri="http://schemas.openxmlformats.org/drawingml/2006/chart">
            <c:chart xmlns:c="http://schemas.openxmlformats.org/drawingml/2006/chart" xmlns:r="http://schemas.openxmlformats.org/officeDocument/2006/relationships" r:id="rId30"/>
          </a:graphicData>
        </a:graphic>
      </p:graphicFrame>
      <p:sp>
        <p:nvSpPr>
          <p:cNvPr id="803" name="TextBox 82"/>
          <p:cNvSpPr txBox="1"/>
          <p:nvPr/>
        </p:nvSpPr>
        <p:spPr>
          <a:xfrm>
            <a:off x="4771521" y="2580496"/>
            <a:ext cx="1010540" cy="28553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400" dirty="0" smtClean="0">
                <a:solidFill>
                  <a:srgbClr val="0E2231"/>
                </a:solidFill>
                <a:latin typeface="+mj-lt"/>
              </a:rPr>
              <a:t>75 %</a:t>
            </a:r>
          </a:p>
          <a:p>
            <a:pPr>
              <a:lnSpc>
                <a:spcPct val="80000"/>
              </a:lnSpc>
              <a:spcBef>
                <a:spcPct val="0"/>
              </a:spcBef>
            </a:pPr>
            <a:r>
              <a:rPr lang="en-GB" sz="600" dirty="0">
                <a:solidFill>
                  <a:srgbClr val="0E2231"/>
                </a:solidFill>
                <a:latin typeface="Arial"/>
              </a:rPr>
              <a:t>usará </a:t>
            </a:r>
            <a:r>
              <a:rPr dirty="0"/>
              <a:t/>
            </a:r>
            <a:br>
              <a:rPr dirty="0"/>
            </a:br>
            <a:r>
              <a:rPr lang="en-GB" sz="600" dirty="0" smtClean="0">
                <a:solidFill>
                  <a:srgbClr val="0E2231"/>
                </a:solidFill>
                <a:latin typeface="Arial"/>
              </a:rPr>
              <a:t>sus móviles</a:t>
            </a:r>
            <a:endParaRPr lang="es-ES" sz="600" dirty="0">
              <a:solidFill>
                <a:srgbClr val="0E2231"/>
              </a:solidFill>
              <a:latin typeface="Arial"/>
              <a:ea typeface="+mj-ea"/>
              <a:cs typeface="Arial"/>
            </a:endParaRPr>
          </a:p>
        </p:txBody>
      </p:sp>
      <p:sp>
        <p:nvSpPr>
          <p:cNvPr id="804" name="TextBox 82"/>
          <p:cNvSpPr txBox="1"/>
          <p:nvPr/>
        </p:nvSpPr>
        <p:spPr>
          <a:xfrm>
            <a:off x="5827683" y="2562634"/>
            <a:ext cx="720000" cy="27410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400" dirty="0" smtClean="0">
                <a:solidFill>
                  <a:schemeClr val="bg1"/>
                </a:solidFill>
                <a:latin typeface="+mj-lt"/>
              </a:rPr>
              <a:t>51 %</a:t>
            </a:r>
          </a:p>
          <a:p>
            <a:pPr>
              <a:lnSpc>
                <a:spcPct val="80000"/>
              </a:lnSpc>
              <a:spcBef>
                <a:spcPct val="0"/>
              </a:spcBef>
            </a:pPr>
            <a:r>
              <a:rPr lang="en-GB" sz="600" dirty="0">
                <a:solidFill>
                  <a:schemeClr val="bg1"/>
                </a:solidFill>
                <a:latin typeface="Arial"/>
              </a:rPr>
              <a:t>usará </a:t>
            </a:r>
            <a:r>
              <a:rPr dirty="0"/>
              <a:t/>
            </a:r>
            <a:br>
              <a:rPr dirty="0"/>
            </a:br>
            <a:r>
              <a:rPr lang="en-GB" sz="600" dirty="0" smtClean="0">
                <a:solidFill>
                  <a:schemeClr val="bg1"/>
                </a:solidFill>
                <a:latin typeface="Arial"/>
              </a:rPr>
              <a:t>sus tabletas</a:t>
            </a:r>
          </a:p>
        </p:txBody>
      </p:sp>
      <p:sp>
        <p:nvSpPr>
          <p:cNvPr id="805" name="TextBox 82"/>
          <p:cNvSpPr txBox="1"/>
          <p:nvPr/>
        </p:nvSpPr>
        <p:spPr>
          <a:xfrm>
            <a:off x="6556940" y="2576470"/>
            <a:ext cx="994540" cy="29696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400" dirty="0" smtClean="0">
                <a:solidFill>
                  <a:srgbClr val="0E2231"/>
                </a:solidFill>
                <a:latin typeface="+mj-lt"/>
              </a:rPr>
              <a:t>74 %</a:t>
            </a:r>
          </a:p>
          <a:p>
            <a:pPr>
              <a:lnSpc>
                <a:spcPct val="80000"/>
              </a:lnSpc>
              <a:spcBef>
                <a:spcPct val="0"/>
              </a:spcBef>
            </a:pPr>
            <a:r>
              <a:rPr lang="en-GB" sz="600" dirty="0">
                <a:solidFill>
                  <a:srgbClr val="0E2231"/>
                </a:solidFill>
                <a:latin typeface="Arial"/>
              </a:rPr>
              <a:t>usará </a:t>
            </a:r>
            <a:r>
              <a:rPr dirty="0"/>
              <a:t/>
            </a:r>
            <a:br>
              <a:rPr dirty="0"/>
            </a:br>
            <a:r>
              <a:rPr lang="en-GB" sz="600" dirty="0" smtClean="0">
                <a:solidFill>
                  <a:srgbClr val="0E2231"/>
                </a:solidFill>
                <a:latin typeface="Arial"/>
              </a:rPr>
              <a:t>sus portátiles</a:t>
            </a:r>
            <a:endParaRPr lang="es-ES" sz="600" dirty="0">
              <a:solidFill>
                <a:srgbClr val="0E2231"/>
              </a:solidFill>
              <a:latin typeface="Arial"/>
              <a:ea typeface="+mj-ea"/>
              <a:cs typeface="Arial"/>
            </a:endParaRPr>
          </a:p>
        </p:txBody>
      </p:sp>
      <p:sp>
        <p:nvSpPr>
          <p:cNvPr id="806" name="TextBox 82"/>
          <p:cNvSpPr txBox="1"/>
          <p:nvPr/>
        </p:nvSpPr>
        <p:spPr>
          <a:xfrm>
            <a:off x="7579471" y="2548650"/>
            <a:ext cx="1044000" cy="27410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1400" dirty="0" smtClean="0">
                <a:solidFill>
                  <a:schemeClr val="bg1"/>
                </a:solidFill>
                <a:latin typeface="+mj-lt"/>
              </a:rPr>
              <a:t>66 %</a:t>
            </a:r>
          </a:p>
          <a:p>
            <a:pPr>
              <a:lnSpc>
                <a:spcPct val="80000"/>
              </a:lnSpc>
              <a:spcBef>
                <a:spcPct val="0"/>
              </a:spcBef>
            </a:pPr>
            <a:r>
              <a:rPr lang="en-GB" sz="600" dirty="0" smtClean="0">
                <a:solidFill>
                  <a:schemeClr val="bg1"/>
                </a:solidFill>
                <a:latin typeface="Arial"/>
              </a:rPr>
              <a:t>usará sus </a:t>
            </a:r>
            <a:r>
              <a:rPr dirty="0"/>
              <a:t/>
            </a:r>
            <a:br>
              <a:rPr dirty="0"/>
            </a:br>
            <a:r>
              <a:rPr lang="en-GB" sz="600" dirty="0" smtClean="0">
                <a:solidFill>
                  <a:schemeClr val="bg1"/>
                </a:solidFill>
                <a:latin typeface="Arial"/>
              </a:rPr>
              <a:t>ordenadores de sobremesa</a:t>
            </a:r>
            <a:endParaRPr lang="es-ES" sz="600" dirty="0">
              <a:solidFill>
                <a:schemeClr val="bg1"/>
              </a:solidFill>
              <a:latin typeface="Arial"/>
              <a:ea typeface="+mj-ea"/>
              <a:cs typeface="Arial"/>
            </a:endParaRPr>
          </a:p>
        </p:txBody>
      </p:sp>
      <p:sp>
        <p:nvSpPr>
          <p:cNvPr id="807" name="TextBox 82"/>
          <p:cNvSpPr txBox="1"/>
          <p:nvPr/>
        </p:nvSpPr>
        <p:spPr>
          <a:xfrm>
            <a:off x="8523869" y="2573852"/>
            <a:ext cx="720000" cy="274109"/>
          </a:xfrm>
          <a:prstGeom prst="rect">
            <a:avLst/>
          </a:prstGeom>
        </p:spPr>
        <p:txBody>
          <a:bodyPr vert="horz" wrap="square" lIns="91440" tIns="45720" rIns="91440" bIns="45720" rtlCol="0" anchor="t">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dirty="0" smtClean="0">
                <a:solidFill>
                  <a:schemeClr val="bg1"/>
                </a:solidFill>
                <a:latin typeface="+mj-lt"/>
              </a:rPr>
              <a:t>27 %</a:t>
            </a:r>
          </a:p>
          <a:p>
            <a:pPr>
              <a:lnSpc>
                <a:spcPct val="80000"/>
              </a:lnSpc>
              <a:spcBef>
                <a:spcPct val="0"/>
              </a:spcBef>
            </a:pPr>
            <a:r>
              <a:rPr lang="en-GB" sz="600" dirty="0" err="1" smtClean="0">
                <a:solidFill>
                  <a:schemeClr val="bg1"/>
                </a:solidFill>
                <a:latin typeface="Arial"/>
              </a:rPr>
              <a:t>Libros</a:t>
            </a:r>
            <a:endParaRPr lang="en-GB" sz="600" dirty="0">
              <a:solidFill>
                <a:schemeClr val="bg1"/>
              </a:solidFill>
              <a:latin typeface="Arial"/>
            </a:endParaRPr>
          </a:p>
          <a:p>
            <a:pPr>
              <a:lnSpc>
                <a:spcPct val="80000"/>
              </a:lnSpc>
              <a:spcBef>
                <a:spcPct val="0"/>
              </a:spcBef>
            </a:pPr>
            <a:r>
              <a:rPr lang="en-GB" sz="600" dirty="0" smtClean="0">
                <a:solidFill>
                  <a:schemeClr val="bg1"/>
                </a:solidFill>
                <a:latin typeface="Arial"/>
              </a:rPr>
              <a:t>electron.</a:t>
            </a:r>
            <a:endParaRPr lang="en-GB" sz="600" dirty="0">
              <a:solidFill>
                <a:schemeClr val="bg1"/>
              </a:solidFill>
              <a:latin typeface="Arial"/>
            </a:endParaRPr>
          </a:p>
        </p:txBody>
      </p:sp>
      <p:sp>
        <p:nvSpPr>
          <p:cNvPr id="808" name="Freeform 807"/>
          <p:cNvSpPr>
            <a:spLocks noChangeAspect="1" noEditPoints="1"/>
          </p:cNvSpPr>
          <p:nvPr/>
        </p:nvSpPr>
        <p:spPr bwMode="auto">
          <a:xfrm>
            <a:off x="5676988" y="2599037"/>
            <a:ext cx="121077" cy="216000"/>
          </a:xfrm>
          <a:custGeom>
            <a:avLst/>
            <a:gdLst/>
            <a:ahLst/>
            <a:cxnLst>
              <a:cxn ang="0">
                <a:pos x="64" y="4"/>
              </a:cxn>
              <a:cxn ang="0">
                <a:pos x="54" y="4"/>
              </a:cxn>
              <a:cxn ang="0">
                <a:pos x="15" y="10"/>
              </a:cxn>
              <a:cxn ang="0">
                <a:pos x="0" y="114"/>
              </a:cxn>
              <a:cxn ang="0">
                <a:pos x="57" y="129"/>
              </a:cxn>
              <a:cxn ang="0">
                <a:pos x="72" y="25"/>
              </a:cxn>
              <a:cxn ang="0">
                <a:pos x="18" y="120"/>
              </a:cxn>
              <a:cxn ang="0">
                <a:pos x="18" y="107"/>
              </a:cxn>
              <a:cxn ang="0">
                <a:pos x="18" y="120"/>
              </a:cxn>
              <a:cxn ang="0">
                <a:pos x="11" y="97"/>
              </a:cxn>
              <a:cxn ang="0">
                <a:pos x="25" y="97"/>
              </a:cxn>
              <a:cxn ang="0">
                <a:pos x="18" y="87"/>
              </a:cxn>
              <a:cxn ang="0">
                <a:pos x="18" y="74"/>
              </a:cxn>
              <a:cxn ang="0">
                <a:pos x="18" y="87"/>
              </a:cxn>
              <a:cxn ang="0">
                <a:pos x="29" y="113"/>
              </a:cxn>
              <a:cxn ang="0">
                <a:pos x="43" y="113"/>
              </a:cxn>
              <a:cxn ang="0">
                <a:pos x="36" y="104"/>
              </a:cxn>
              <a:cxn ang="0">
                <a:pos x="36" y="90"/>
              </a:cxn>
              <a:cxn ang="0">
                <a:pos x="36" y="104"/>
              </a:cxn>
              <a:cxn ang="0">
                <a:pos x="29" y="81"/>
              </a:cxn>
              <a:cxn ang="0">
                <a:pos x="43" y="81"/>
              </a:cxn>
              <a:cxn ang="0">
                <a:pos x="54" y="120"/>
              </a:cxn>
              <a:cxn ang="0">
                <a:pos x="54" y="107"/>
              </a:cxn>
              <a:cxn ang="0">
                <a:pos x="54" y="120"/>
              </a:cxn>
              <a:cxn ang="0">
                <a:pos x="47" y="97"/>
              </a:cxn>
              <a:cxn ang="0">
                <a:pos x="61" y="97"/>
              </a:cxn>
              <a:cxn ang="0">
                <a:pos x="54" y="87"/>
              </a:cxn>
              <a:cxn ang="0">
                <a:pos x="54" y="74"/>
              </a:cxn>
              <a:cxn ang="0">
                <a:pos x="54" y="87"/>
              </a:cxn>
              <a:cxn ang="0">
                <a:pos x="47" y="63"/>
              </a:cxn>
              <a:cxn ang="0">
                <a:pos x="10" y="48"/>
              </a:cxn>
              <a:cxn ang="0">
                <a:pos x="25" y="18"/>
              </a:cxn>
              <a:cxn ang="0">
                <a:pos x="62" y="33"/>
              </a:cxn>
            </a:cxnLst>
            <a:rect l="0" t="0" r="r" b="b"/>
            <a:pathLst>
              <a:path w="72" h="129">
                <a:moveTo>
                  <a:pt x="64" y="12"/>
                </a:moveTo>
                <a:cubicBezTo>
                  <a:pt x="64" y="4"/>
                  <a:pt x="64" y="4"/>
                  <a:pt x="64" y="4"/>
                </a:cubicBezTo>
                <a:cubicBezTo>
                  <a:pt x="64" y="2"/>
                  <a:pt x="62" y="0"/>
                  <a:pt x="59" y="0"/>
                </a:cubicBezTo>
                <a:cubicBezTo>
                  <a:pt x="56" y="0"/>
                  <a:pt x="54" y="2"/>
                  <a:pt x="54" y="4"/>
                </a:cubicBezTo>
                <a:cubicBezTo>
                  <a:pt x="54" y="10"/>
                  <a:pt x="54" y="10"/>
                  <a:pt x="54" y="10"/>
                </a:cubicBezTo>
                <a:cubicBezTo>
                  <a:pt x="15" y="10"/>
                  <a:pt x="15" y="10"/>
                  <a:pt x="15" y="10"/>
                </a:cubicBezTo>
                <a:cubicBezTo>
                  <a:pt x="7" y="10"/>
                  <a:pt x="0" y="17"/>
                  <a:pt x="0" y="25"/>
                </a:cubicBezTo>
                <a:cubicBezTo>
                  <a:pt x="0" y="114"/>
                  <a:pt x="0" y="114"/>
                  <a:pt x="0" y="114"/>
                </a:cubicBezTo>
                <a:cubicBezTo>
                  <a:pt x="0" y="122"/>
                  <a:pt x="7" y="129"/>
                  <a:pt x="15" y="129"/>
                </a:cubicBezTo>
                <a:cubicBezTo>
                  <a:pt x="57" y="129"/>
                  <a:pt x="57" y="129"/>
                  <a:pt x="57" y="129"/>
                </a:cubicBezTo>
                <a:cubicBezTo>
                  <a:pt x="65" y="129"/>
                  <a:pt x="72" y="122"/>
                  <a:pt x="72" y="114"/>
                </a:cubicBezTo>
                <a:cubicBezTo>
                  <a:pt x="72" y="25"/>
                  <a:pt x="72" y="25"/>
                  <a:pt x="72" y="25"/>
                </a:cubicBezTo>
                <a:cubicBezTo>
                  <a:pt x="72" y="19"/>
                  <a:pt x="69" y="14"/>
                  <a:pt x="64" y="12"/>
                </a:cubicBezTo>
                <a:close/>
                <a:moveTo>
                  <a:pt x="18" y="120"/>
                </a:moveTo>
                <a:cubicBezTo>
                  <a:pt x="14" y="120"/>
                  <a:pt x="11" y="117"/>
                  <a:pt x="11" y="113"/>
                </a:cubicBezTo>
                <a:cubicBezTo>
                  <a:pt x="11" y="110"/>
                  <a:pt x="14" y="107"/>
                  <a:pt x="18" y="107"/>
                </a:cubicBezTo>
                <a:cubicBezTo>
                  <a:pt x="22" y="107"/>
                  <a:pt x="25" y="110"/>
                  <a:pt x="25" y="113"/>
                </a:cubicBezTo>
                <a:cubicBezTo>
                  <a:pt x="25" y="117"/>
                  <a:pt x="22" y="120"/>
                  <a:pt x="18" y="120"/>
                </a:cubicBezTo>
                <a:close/>
                <a:moveTo>
                  <a:pt x="18" y="104"/>
                </a:moveTo>
                <a:cubicBezTo>
                  <a:pt x="14" y="104"/>
                  <a:pt x="11" y="101"/>
                  <a:pt x="11" y="97"/>
                </a:cubicBezTo>
                <a:cubicBezTo>
                  <a:pt x="11" y="93"/>
                  <a:pt x="14" y="90"/>
                  <a:pt x="18" y="90"/>
                </a:cubicBezTo>
                <a:cubicBezTo>
                  <a:pt x="22" y="90"/>
                  <a:pt x="25" y="93"/>
                  <a:pt x="25" y="97"/>
                </a:cubicBezTo>
                <a:cubicBezTo>
                  <a:pt x="25" y="101"/>
                  <a:pt x="22" y="104"/>
                  <a:pt x="18" y="104"/>
                </a:cubicBezTo>
                <a:close/>
                <a:moveTo>
                  <a:pt x="18" y="87"/>
                </a:moveTo>
                <a:cubicBezTo>
                  <a:pt x="14" y="87"/>
                  <a:pt x="11" y="84"/>
                  <a:pt x="11" y="81"/>
                </a:cubicBezTo>
                <a:cubicBezTo>
                  <a:pt x="11" y="77"/>
                  <a:pt x="14" y="74"/>
                  <a:pt x="18" y="74"/>
                </a:cubicBezTo>
                <a:cubicBezTo>
                  <a:pt x="22" y="74"/>
                  <a:pt x="25" y="77"/>
                  <a:pt x="25" y="81"/>
                </a:cubicBezTo>
                <a:cubicBezTo>
                  <a:pt x="25" y="84"/>
                  <a:pt x="22" y="87"/>
                  <a:pt x="18" y="87"/>
                </a:cubicBezTo>
                <a:close/>
                <a:moveTo>
                  <a:pt x="36" y="120"/>
                </a:moveTo>
                <a:cubicBezTo>
                  <a:pt x="32" y="120"/>
                  <a:pt x="29" y="117"/>
                  <a:pt x="29" y="113"/>
                </a:cubicBezTo>
                <a:cubicBezTo>
                  <a:pt x="29" y="110"/>
                  <a:pt x="32" y="107"/>
                  <a:pt x="36" y="107"/>
                </a:cubicBezTo>
                <a:cubicBezTo>
                  <a:pt x="40" y="107"/>
                  <a:pt x="43" y="110"/>
                  <a:pt x="43" y="113"/>
                </a:cubicBezTo>
                <a:cubicBezTo>
                  <a:pt x="43" y="117"/>
                  <a:pt x="40" y="120"/>
                  <a:pt x="36" y="120"/>
                </a:cubicBezTo>
                <a:close/>
                <a:moveTo>
                  <a:pt x="36" y="104"/>
                </a:moveTo>
                <a:cubicBezTo>
                  <a:pt x="32" y="104"/>
                  <a:pt x="29" y="101"/>
                  <a:pt x="29" y="97"/>
                </a:cubicBezTo>
                <a:cubicBezTo>
                  <a:pt x="29" y="93"/>
                  <a:pt x="32" y="90"/>
                  <a:pt x="36" y="90"/>
                </a:cubicBezTo>
                <a:cubicBezTo>
                  <a:pt x="40" y="90"/>
                  <a:pt x="43" y="93"/>
                  <a:pt x="43" y="97"/>
                </a:cubicBezTo>
                <a:cubicBezTo>
                  <a:pt x="43" y="101"/>
                  <a:pt x="40" y="104"/>
                  <a:pt x="36" y="104"/>
                </a:cubicBezTo>
                <a:close/>
                <a:moveTo>
                  <a:pt x="36" y="87"/>
                </a:moveTo>
                <a:cubicBezTo>
                  <a:pt x="32" y="87"/>
                  <a:pt x="29" y="84"/>
                  <a:pt x="29" y="81"/>
                </a:cubicBezTo>
                <a:cubicBezTo>
                  <a:pt x="29" y="77"/>
                  <a:pt x="32" y="74"/>
                  <a:pt x="36" y="74"/>
                </a:cubicBezTo>
                <a:cubicBezTo>
                  <a:pt x="40" y="74"/>
                  <a:pt x="43" y="77"/>
                  <a:pt x="43" y="81"/>
                </a:cubicBezTo>
                <a:cubicBezTo>
                  <a:pt x="43" y="84"/>
                  <a:pt x="40" y="87"/>
                  <a:pt x="36" y="87"/>
                </a:cubicBezTo>
                <a:close/>
                <a:moveTo>
                  <a:pt x="54" y="120"/>
                </a:moveTo>
                <a:cubicBezTo>
                  <a:pt x="50" y="120"/>
                  <a:pt x="47" y="117"/>
                  <a:pt x="47" y="113"/>
                </a:cubicBezTo>
                <a:cubicBezTo>
                  <a:pt x="47" y="110"/>
                  <a:pt x="50" y="107"/>
                  <a:pt x="54" y="107"/>
                </a:cubicBezTo>
                <a:cubicBezTo>
                  <a:pt x="58" y="107"/>
                  <a:pt x="61" y="110"/>
                  <a:pt x="61" y="113"/>
                </a:cubicBezTo>
                <a:cubicBezTo>
                  <a:pt x="61" y="117"/>
                  <a:pt x="58" y="120"/>
                  <a:pt x="54" y="120"/>
                </a:cubicBezTo>
                <a:close/>
                <a:moveTo>
                  <a:pt x="54" y="104"/>
                </a:moveTo>
                <a:cubicBezTo>
                  <a:pt x="50" y="104"/>
                  <a:pt x="47" y="101"/>
                  <a:pt x="47" y="97"/>
                </a:cubicBezTo>
                <a:cubicBezTo>
                  <a:pt x="47" y="93"/>
                  <a:pt x="50" y="90"/>
                  <a:pt x="54" y="90"/>
                </a:cubicBezTo>
                <a:cubicBezTo>
                  <a:pt x="58" y="90"/>
                  <a:pt x="61" y="93"/>
                  <a:pt x="61" y="97"/>
                </a:cubicBezTo>
                <a:cubicBezTo>
                  <a:pt x="61" y="101"/>
                  <a:pt x="58" y="104"/>
                  <a:pt x="54" y="104"/>
                </a:cubicBezTo>
                <a:close/>
                <a:moveTo>
                  <a:pt x="54" y="87"/>
                </a:moveTo>
                <a:cubicBezTo>
                  <a:pt x="50" y="87"/>
                  <a:pt x="47" y="84"/>
                  <a:pt x="47" y="81"/>
                </a:cubicBezTo>
                <a:cubicBezTo>
                  <a:pt x="47" y="77"/>
                  <a:pt x="50" y="74"/>
                  <a:pt x="54" y="74"/>
                </a:cubicBezTo>
                <a:cubicBezTo>
                  <a:pt x="58" y="74"/>
                  <a:pt x="61" y="77"/>
                  <a:pt x="61" y="81"/>
                </a:cubicBezTo>
                <a:cubicBezTo>
                  <a:pt x="61" y="84"/>
                  <a:pt x="58" y="87"/>
                  <a:pt x="54" y="87"/>
                </a:cubicBezTo>
                <a:close/>
                <a:moveTo>
                  <a:pt x="62" y="48"/>
                </a:moveTo>
                <a:cubicBezTo>
                  <a:pt x="62" y="57"/>
                  <a:pt x="55" y="63"/>
                  <a:pt x="47" y="63"/>
                </a:cubicBezTo>
                <a:cubicBezTo>
                  <a:pt x="25" y="63"/>
                  <a:pt x="25" y="63"/>
                  <a:pt x="25" y="63"/>
                </a:cubicBezTo>
                <a:cubicBezTo>
                  <a:pt x="17" y="63"/>
                  <a:pt x="10" y="57"/>
                  <a:pt x="10" y="48"/>
                </a:cubicBezTo>
                <a:cubicBezTo>
                  <a:pt x="10" y="33"/>
                  <a:pt x="10" y="33"/>
                  <a:pt x="10" y="33"/>
                </a:cubicBezTo>
                <a:cubicBezTo>
                  <a:pt x="10" y="25"/>
                  <a:pt x="17" y="18"/>
                  <a:pt x="25" y="18"/>
                </a:cubicBezTo>
                <a:cubicBezTo>
                  <a:pt x="47" y="18"/>
                  <a:pt x="47" y="18"/>
                  <a:pt x="47" y="18"/>
                </a:cubicBezTo>
                <a:cubicBezTo>
                  <a:pt x="55" y="18"/>
                  <a:pt x="62" y="25"/>
                  <a:pt x="62" y="33"/>
                </a:cubicBezTo>
                <a:lnTo>
                  <a:pt x="62" y="48"/>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pPr>
            <a:endParaRPr lang="en-GB" sz="1000" b="1" dirty="0">
              <a:solidFill>
                <a:schemeClr val="bg1"/>
              </a:solidFill>
            </a:endParaRPr>
          </a:p>
        </p:txBody>
      </p:sp>
      <p:sp>
        <p:nvSpPr>
          <p:cNvPr id="809" name="Freeform 149"/>
          <p:cNvSpPr>
            <a:spLocks noChangeAspect="1" noEditPoints="1"/>
          </p:cNvSpPr>
          <p:nvPr/>
        </p:nvSpPr>
        <p:spPr bwMode="auto">
          <a:xfrm>
            <a:off x="7293527" y="2634998"/>
            <a:ext cx="271305" cy="216000"/>
          </a:xfrm>
          <a:custGeom>
            <a:avLst/>
            <a:gdLst>
              <a:gd name="T0" fmla="*/ 161 w 934"/>
              <a:gd name="T1" fmla="*/ 529 h 743"/>
              <a:gd name="T2" fmla="*/ 773 w 934"/>
              <a:gd name="T3" fmla="*/ 529 h 743"/>
              <a:gd name="T4" fmla="*/ 839 w 934"/>
              <a:gd name="T5" fmla="*/ 464 h 743"/>
              <a:gd name="T6" fmla="*/ 839 w 934"/>
              <a:gd name="T7" fmla="*/ 464 h 743"/>
              <a:gd name="T8" fmla="*/ 839 w 934"/>
              <a:gd name="T9" fmla="*/ 65 h 743"/>
              <a:gd name="T10" fmla="*/ 773 w 934"/>
              <a:gd name="T11" fmla="*/ 0 h 743"/>
              <a:gd name="T12" fmla="*/ 161 w 934"/>
              <a:gd name="T13" fmla="*/ 0 h 743"/>
              <a:gd name="T14" fmla="*/ 96 w 934"/>
              <a:gd name="T15" fmla="*/ 65 h 743"/>
              <a:gd name="T16" fmla="*/ 96 w 934"/>
              <a:gd name="T17" fmla="*/ 464 h 743"/>
              <a:gd name="T18" fmla="*/ 161 w 934"/>
              <a:gd name="T19" fmla="*/ 529 h 743"/>
              <a:gd name="T20" fmla="*/ 167 w 934"/>
              <a:gd name="T21" fmla="*/ 71 h 743"/>
              <a:gd name="T22" fmla="*/ 767 w 934"/>
              <a:gd name="T23" fmla="*/ 71 h 743"/>
              <a:gd name="T24" fmla="*/ 767 w 934"/>
              <a:gd name="T25" fmla="*/ 457 h 743"/>
              <a:gd name="T26" fmla="*/ 167 w 934"/>
              <a:gd name="T27" fmla="*/ 457 h 743"/>
              <a:gd name="T28" fmla="*/ 167 w 934"/>
              <a:gd name="T29" fmla="*/ 71 h 743"/>
              <a:gd name="T30" fmla="*/ 915 w 934"/>
              <a:gd name="T31" fmla="*/ 663 h 743"/>
              <a:gd name="T32" fmla="*/ 837 w 934"/>
              <a:gd name="T33" fmla="*/ 585 h 743"/>
              <a:gd name="T34" fmla="*/ 763 w 934"/>
              <a:gd name="T35" fmla="*/ 553 h 743"/>
              <a:gd name="T36" fmla="*/ 171 w 934"/>
              <a:gd name="T37" fmla="*/ 553 h 743"/>
              <a:gd name="T38" fmla="*/ 98 w 934"/>
              <a:gd name="T39" fmla="*/ 585 h 743"/>
              <a:gd name="T40" fmla="*/ 19 w 934"/>
              <a:gd name="T41" fmla="*/ 663 h 743"/>
              <a:gd name="T42" fmla="*/ 0 w 934"/>
              <a:gd name="T43" fmla="*/ 712 h 743"/>
              <a:gd name="T44" fmla="*/ 25 w 934"/>
              <a:gd name="T45" fmla="*/ 743 h 743"/>
              <a:gd name="T46" fmla="*/ 909 w 934"/>
              <a:gd name="T47" fmla="*/ 743 h 743"/>
              <a:gd name="T48" fmla="*/ 934 w 934"/>
              <a:gd name="T49" fmla="*/ 712 h 743"/>
              <a:gd name="T50" fmla="*/ 915 w 934"/>
              <a:gd name="T51" fmla="*/ 663 h 743"/>
              <a:gd name="T52" fmla="*/ 555 w 934"/>
              <a:gd name="T53" fmla="*/ 677 h 743"/>
              <a:gd name="T54" fmla="*/ 379 w 934"/>
              <a:gd name="T55" fmla="*/ 677 h 743"/>
              <a:gd name="T56" fmla="*/ 374 w 934"/>
              <a:gd name="T57" fmla="*/ 668 h 743"/>
              <a:gd name="T58" fmla="*/ 378 w 934"/>
              <a:gd name="T59" fmla="*/ 652 h 743"/>
              <a:gd name="T60" fmla="*/ 394 w 934"/>
              <a:gd name="T61" fmla="*/ 627 h 743"/>
              <a:gd name="T62" fmla="*/ 408 w 934"/>
              <a:gd name="T63" fmla="*/ 617 h 743"/>
              <a:gd name="T64" fmla="*/ 526 w 934"/>
              <a:gd name="T65" fmla="*/ 617 h 743"/>
              <a:gd name="T66" fmla="*/ 541 w 934"/>
              <a:gd name="T67" fmla="*/ 627 h 743"/>
              <a:gd name="T68" fmla="*/ 556 w 934"/>
              <a:gd name="T69" fmla="*/ 652 h 743"/>
              <a:gd name="T70" fmla="*/ 560 w 934"/>
              <a:gd name="T71" fmla="*/ 668 h 743"/>
              <a:gd name="T72" fmla="*/ 555 w 934"/>
              <a:gd name="T73" fmla="*/ 677 h 743"/>
              <a:gd name="T74" fmla="*/ 507 w 934"/>
              <a:gd name="T75" fmla="*/ 267 h 743"/>
              <a:gd name="T76" fmla="*/ 507 w 934"/>
              <a:gd name="T77" fmla="*/ 255 h 743"/>
              <a:gd name="T78" fmla="*/ 520 w 934"/>
              <a:gd name="T79" fmla="*/ 242 h 743"/>
              <a:gd name="T80" fmla="*/ 510 w 934"/>
              <a:gd name="T81" fmla="*/ 218 h 743"/>
              <a:gd name="T82" fmla="*/ 386 w 934"/>
              <a:gd name="T83" fmla="*/ 170 h 743"/>
              <a:gd name="T84" fmla="*/ 376 w 934"/>
              <a:gd name="T85" fmla="*/ 181 h 743"/>
              <a:gd name="T86" fmla="*/ 423 w 934"/>
              <a:gd name="T87" fmla="*/ 304 h 743"/>
              <a:gd name="T88" fmla="*/ 448 w 934"/>
              <a:gd name="T89" fmla="*/ 314 h 743"/>
              <a:gd name="T90" fmla="*/ 461 w 934"/>
              <a:gd name="T91" fmla="*/ 301 h 743"/>
              <a:gd name="T92" fmla="*/ 473 w 934"/>
              <a:gd name="T93" fmla="*/ 301 h 743"/>
              <a:gd name="T94" fmla="*/ 524 w 934"/>
              <a:gd name="T95" fmla="*/ 352 h 743"/>
              <a:gd name="T96" fmla="*/ 549 w 934"/>
              <a:gd name="T97" fmla="*/ 343 h 743"/>
              <a:gd name="T98" fmla="*/ 558 w 934"/>
              <a:gd name="T99" fmla="*/ 318 h 743"/>
              <a:gd name="T100" fmla="*/ 507 w 934"/>
              <a:gd name="T101" fmla="*/ 267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4" h="743">
                <a:moveTo>
                  <a:pt x="161" y="529"/>
                </a:moveTo>
                <a:cubicBezTo>
                  <a:pt x="773" y="529"/>
                  <a:pt x="773" y="529"/>
                  <a:pt x="773" y="529"/>
                </a:cubicBezTo>
                <a:cubicBezTo>
                  <a:pt x="809" y="529"/>
                  <a:pt x="839" y="500"/>
                  <a:pt x="839" y="464"/>
                </a:cubicBezTo>
                <a:cubicBezTo>
                  <a:pt x="839" y="464"/>
                  <a:pt x="839" y="464"/>
                  <a:pt x="839" y="464"/>
                </a:cubicBezTo>
                <a:cubicBezTo>
                  <a:pt x="839" y="65"/>
                  <a:pt x="839" y="65"/>
                  <a:pt x="839" y="65"/>
                </a:cubicBezTo>
                <a:cubicBezTo>
                  <a:pt x="839" y="29"/>
                  <a:pt x="809" y="0"/>
                  <a:pt x="773" y="0"/>
                </a:cubicBezTo>
                <a:cubicBezTo>
                  <a:pt x="161" y="0"/>
                  <a:pt x="161" y="0"/>
                  <a:pt x="161" y="0"/>
                </a:cubicBezTo>
                <a:cubicBezTo>
                  <a:pt x="125" y="0"/>
                  <a:pt x="96" y="29"/>
                  <a:pt x="96" y="65"/>
                </a:cubicBezTo>
                <a:cubicBezTo>
                  <a:pt x="96" y="464"/>
                  <a:pt x="96" y="464"/>
                  <a:pt x="96" y="464"/>
                </a:cubicBezTo>
                <a:cubicBezTo>
                  <a:pt x="96" y="500"/>
                  <a:pt x="125" y="529"/>
                  <a:pt x="161" y="529"/>
                </a:cubicBezTo>
                <a:close/>
                <a:moveTo>
                  <a:pt x="167" y="71"/>
                </a:moveTo>
                <a:cubicBezTo>
                  <a:pt x="767" y="71"/>
                  <a:pt x="767" y="71"/>
                  <a:pt x="767" y="71"/>
                </a:cubicBezTo>
                <a:cubicBezTo>
                  <a:pt x="767" y="457"/>
                  <a:pt x="767" y="457"/>
                  <a:pt x="767" y="457"/>
                </a:cubicBezTo>
                <a:cubicBezTo>
                  <a:pt x="167" y="457"/>
                  <a:pt x="167" y="457"/>
                  <a:pt x="167" y="457"/>
                </a:cubicBezTo>
                <a:lnTo>
                  <a:pt x="167" y="71"/>
                </a:lnTo>
                <a:close/>
                <a:moveTo>
                  <a:pt x="915" y="663"/>
                </a:moveTo>
                <a:cubicBezTo>
                  <a:pt x="837" y="585"/>
                  <a:pt x="837" y="585"/>
                  <a:pt x="837" y="585"/>
                </a:cubicBezTo>
                <a:cubicBezTo>
                  <a:pt x="819" y="567"/>
                  <a:pt x="786" y="553"/>
                  <a:pt x="763" y="553"/>
                </a:cubicBezTo>
                <a:cubicBezTo>
                  <a:pt x="171" y="553"/>
                  <a:pt x="171" y="553"/>
                  <a:pt x="171" y="553"/>
                </a:cubicBezTo>
                <a:cubicBezTo>
                  <a:pt x="148" y="553"/>
                  <a:pt x="115" y="567"/>
                  <a:pt x="98" y="585"/>
                </a:cubicBezTo>
                <a:cubicBezTo>
                  <a:pt x="19" y="663"/>
                  <a:pt x="19" y="663"/>
                  <a:pt x="19" y="663"/>
                </a:cubicBezTo>
                <a:cubicBezTo>
                  <a:pt x="9" y="673"/>
                  <a:pt x="0" y="696"/>
                  <a:pt x="0" y="712"/>
                </a:cubicBezTo>
                <a:cubicBezTo>
                  <a:pt x="0" y="729"/>
                  <a:pt x="11" y="743"/>
                  <a:pt x="25" y="743"/>
                </a:cubicBezTo>
                <a:cubicBezTo>
                  <a:pt x="909" y="743"/>
                  <a:pt x="909" y="743"/>
                  <a:pt x="909" y="743"/>
                </a:cubicBezTo>
                <a:cubicBezTo>
                  <a:pt x="923" y="743"/>
                  <a:pt x="934" y="729"/>
                  <a:pt x="934" y="712"/>
                </a:cubicBezTo>
                <a:cubicBezTo>
                  <a:pt x="934" y="696"/>
                  <a:pt x="925" y="673"/>
                  <a:pt x="915" y="663"/>
                </a:cubicBezTo>
                <a:close/>
                <a:moveTo>
                  <a:pt x="555" y="677"/>
                </a:moveTo>
                <a:cubicBezTo>
                  <a:pt x="379" y="677"/>
                  <a:pt x="379" y="677"/>
                  <a:pt x="379" y="677"/>
                </a:cubicBezTo>
                <a:cubicBezTo>
                  <a:pt x="376" y="677"/>
                  <a:pt x="374" y="673"/>
                  <a:pt x="374" y="668"/>
                </a:cubicBezTo>
                <a:cubicBezTo>
                  <a:pt x="374" y="662"/>
                  <a:pt x="376" y="655"/>
                  <a:pt x="378" y="652"/>
                </a:cubicBezTo>
                <a:cubicBezTo>
                  <a:pt x="394" y="627"/>
                  <a:pt x="394" y="627"/>
                  <a:pt x="394" y="627"/>
                </a:cubicBezTo>
                <a:cubicBezTo>
                  <a:pt x="397" y="622"/>
                  <a:pt x="404" y="617"/>
                  <a:pt x="408" y="617"/>
                </a:cubicBezTo>
                <a:cubicBezTo>
                  <a:pt x="526" y="617"/>
                  <a:pt x="526" y="617"/>
                  <a:pt x="526" y="617"/>
                </a:cubicBezTo>
                <a:cubicBezTo>
                  <a:pt x="531" y="617"/>
                  <a:pt x="537" y="622"/>
                  <a:pt x="541" y="627"/>
                </a:cubicBezTo>
                <a:cubicBezTo>
                  <a:pt x="556" y="652"/>
                  <a:pt x="556" y="652"/>
                  <a:pt x="556" y="652"/>
                </a:cubicBezTo>
                <a:cubicBezTo>
                  <a:pt x="558" y="655"/>
                  <a:pt x="560" y="662"/>
                  <a:pt x="560" y="668"/>
                </a:cubicBezTo>
                <a:cubicBezTo>
                  <a:pt x="560" y="673"/>
                  <a:pt x="558" y="677"/>
                  <a:pt x="555" y="677"/>
                </a:cubicBezTo>
                <a:close/>
                <a:moveTo>
                  <a:pt x="507" y="267"/>
                </a:moveTo>
                <a:cubicBezTo>
                  <a:pt x="504" y="264"/>
                  <a:pt x="504" y="258"/>
                  <a:pt x="507" y="255"/>
                </a:cubicBezTo>
                <a:cubicBezTo>
                  <a:pt x="510" y="252"/>
                  <a:pt x="517" y="246"/>
                  <a:pt x="520" y="242"/>
                </a:cubicBezTo>
                <a:cubicBezTo>
                  <a:pt x="528" y="234"/>
                  <a:pt x="524" y="223"/>
                  <a:pt x="510" y="218"/>
                </a:cubicBezTo>
                <a:cubicBezTo>
                  <a:pt x="386" y="170"/>
                  <a:pt x="386" y="170"/>
                  <a:pt x="386" y="170"/>
                </a:cubicBezTo>
                <a:cubicBezTo>
                  <a:pt x="377" y="167"/>
                  <a:pt x="372" y="172"/>
                  <a:pt x="376" y="181"/>
                </a:cubicBezTo>
                <a:cubicBezTo>
                  <a:pt x="423" y="304"/>
                  <a:pt x="423" y="304"/>
                  <a:pt x="423" y="304"/>
                </a:cubicBezTo>
                <a:cubicBezTo>
                  <a:pt x="429" y="318"/>
                  <a:pt x="440" y="322"/>
                  <a:pt x="448" y="314"/>
                </a:cubicBezTo>
                <a:cubicBezTo>
                  <a:pt x="461" y="301"/>
                  <a:pt x="461" y="301"/>
                  <a:pt x="461" y="301"/>
                </a:cubicBezTo>
                <a:cubicBezTo>
                  <a:pt x="464" y="298"/>
                  <a:pt x="470" y="298"/>
                  <a:pt x="473" y="301"/>
                </a:cubicBezTo>
                <a:cubicBezTo>
                  <a:pt x="524" y="352"/>
                  <a:pt x="524" y="352"/>
                  <a:pt x="524" y="352"/>
                </a:cubicBezTo>
                <a:cubicBezTo>
                  <a:pt x="529" y="357"/>
                  <a:pt x="540" y="351"/>
                  <a:pt x="549" y="343"/>
                </a:cubicBezTo>
                <a:cubicBezTo>
                  <a:pt x="557" y="334"/>
                  <a:pt x="563" y="323"/>
                  <a:pt x="558" y="318"/>
                </a:cubicBezTo>
                <a:lnTo>
                  <a:pt x="507" y="2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dirty="0">
              <a:ln>
                <a:noFill/>
              </a:ln>
              <a:solidFill>
                <a:schemeClr val="bg1"/>
              </a:solidFill>
              <a:effectLst/>
              <a:uLnTx/>
              <a:uFillTx/>
            </a:endParaRPr>
          </a:p>
        </p:txBody>
      </p:sp>
      <p:sp>
        <p:nvSpPr>
          <p:cNvPr id="810" name="Freeform 7"/>
          <p:cNvSpPr>
            <a:spLocks noChangeAspect="1" noEditPoints="1"/>
          </p:cNvSpPr>
          <p:nvPr/>
        </p:nvSpPr>
        <p:spPr bwMode="auto">
          <a:xfrm rot="5400000">
            <a:off x="6372340" y="2615718"/>
            <a:ext cx="144000" cy="180624"/>
          </a:xfrm>
          <a:custGeom>
            <a:avLst/>
            <a:gdLst>
              <a:gd name="T0" fmla="*/ 403 w 438"/>
              <a:gd name="T1" fmla="*/ 0 h 550"/>
              <a:gd name="T2" fmla="*/ 35 w 438"/>
              <a:gd name="T3" fmla="*/ 0 h 550"/>
              <a:gd name="T4" fmla="*/ 0 w 438"/>
              <a:gd name="T5" fmla="*/ 34 h 550"/>
              <a:gd name="T6" fmla="*/ 0 w 438"/>
              <a:gd name="T7" fmla="*/ 516 h 550"/>
              <a:gd name="T8" fmla="*/ 35 w 438"/>
              <a:gd name="T9" fmla="*/ 550 h 550"/>
              <a:gd name="T10" fmla="*/ 403 w 438"/>
              <a:gd name="T11" fmla="*/ 550 h 550"/>
              <a:gd name="T12" fmla="*/ 438 w 438"/>
              <a:gd name="T13" fmla="*/ 516 h 550"/>
              <a:gd name="T14" fmla="*/ 438 w 438"/>
              <a:gd name="T15" fmla="*/ 34 h 550"/>
              <a:gd name="T16" fmla="*/ 403 w 438"/>
              <a:gd name="T17" fmla="*/ 0 h 550"/>
              <a:gd name="T18" fmla="*/ 219 w 438"/>
              <a:gd name="T19" fmla="*/ 539 h 550"/>
              <a:gd name="T20" fmla="*/ 200 w 438"/>
              <a:gd name="T21" fmla="*/ 520 h 550"/>
              <a:gd name="T22" fmla="*/ 219 w 438"/>
              <a:gd name="T23" fmla="*/ 501 h 550"/>
              <a:gd name="T24" fmla="*/ 238 w 438"/>
              <a:gd name="T25" fmla="*/ 520 h 550"/>
              <a:gd name="T26" fmla="*/ 219 w 438"/>
              <a:gd name="T27" fmla="*/ 539 h 550"/>
              <a:gd name="T28" fmla="*/ 393 w 438"/>
              <a:gd name="T29" fmla="*/ 488 h 550"/>
              <a:gd name="T30" fmla="*/ 390 w 438"/>
              <a:gd name="T31" fmla="*/ 491 h 550"/>
              <a:gd name="T32" fmla="*/ 48 w 438"/>
              <a:gd name="T33" fmla="*/ 491 h 550"/>
              <a:gd name="T34" fmla="*/ 46 w 438"/>
              <a:gd name="T35" fmla="*/ 488 h 550"/>
              <a:gd name="T36" fmla="*/ 46 w 438"/>
              <a:gd name="T37" fmla="*/ 44 h 550"/>
              <a:gd name="T38" fmla="*/ 48 w 438"/>
              <a:gd name="T39" fmla="*/ 41 h 550"/>
              <a:gd name="T40" fmla="*/ 390 w 438"/>
              <a:gd name="T41" fmla="*/ 41 h 550"/>
              <a:gd name="T42" fmla="*/ 393 w 438"/>
              <a:gd name="T43" fmla="*/ 44 h 550"/>
              <a:gd name="T44" fmla="*/ 393 w 438"/>
              <a:gd name="T45" fmla="*/ 488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8" h="550">
                <a:moveTo>
                  <a:pt x="403" y="0"/>
                </a:moveTo>
                <a:cubicBezTo>
                  <a:pt x="35" y="0"/>
                  <a:pt x="35" y="0"/>
                  <a:pt x="35" y="0"/>
                </a:cubicBezTo>
                <a:cubicBezTo>
                  <a:pt x="16" y="0"/>
                  <a:pt x="0" y="15"/>
                  <a:pt x="0" y="34"/>
                </a:cubicBezTo>
                <a:cubicBezTo>
                  <a:pt x="0" y="516"/>
                  <a:pt x="0" y="516"/>
                  <a:pt x="0" y="516"/>
                </a:cubicBezTo>
                <a:cubicBezTo>
                  <a:pt x="0" y="535"/>
                  <a:pt x="16" y="550"/>
                  <a:pt x="35" y="550"/>
                </a:cubicBezTo>
                <a:cubicBezTo>
                  <a:pt x="403" y="550"/>
                  <a:pt x="403" y="550"/>
                  <a:pt x="403" y="550"/>
                </a:cubicBezTo>
                <a:cubicBezTo>
                  <a:pt x="422" y="550"/>
                  <a:pt x="438" y="535"/>
                  <a:pt x="438" y="516"/>
                </a:cubicBezTo>
                <a:cubicBezTo>
                  <a:pt x="438" y="34"/>
                  <a:pt x="438" y="34"/>
                  <a:pt x="438" y="34"/>
                </a:cubicBezTo>
                <a:cubicBezTo>
                  <a:pt x="438" y="15"/>
                  <a:pt x="422" y="0"/>
                  <a:pt x="403" y="0"/>
                </a:cubicBezTo>
                <a:close/>
                <a:moveTo>
                  <a:pt x="219" y="539"/>
                </a:moveTo>
                <a:cubicBezTo>
                  <a:pt x="209" y="539"/>
                  <a:pt x="200" y="531"/>
                  <a:pt x="200" y="520"/>
                </a:cubicBezTo>
                <a:cubicBezTo>
                  <a:pt x="200" y="510"/>
                  <a:pt x="209" y="501"/>
                  <a:pt x="219" y="501"/>
                </a:cubicBezTo>
                <a:cubicBezTo>
                  <a:pt x="230" y="501"/>
                  <a:pt x="238" y="510"/>
                  <a:pt x="238" y="520"/>
                </a:cubicBezTo>
                <a:cubicBezTo>
                  <a:pt x="238" y="531"/>
                  <a:pt x="230" y="539"/>
                  <a:pt x="219" y="539"/>
                </a:cubicBezTo>
                <a:close/>
                <a:moveTo>
                  <a:pt x="393" y="488"/>
                </a:moveTo>
                <a:cubicBezTo>
                  <a:pt x="393" y="490"/>
                  <a:pt x="391" y="491"/>
                  <a:pt x="390" y="491"/>
                </a:cubicBezTo>
                <a:cubicBezTo>
                  <a:pt x="48" y="491"/>
                  <a:pt x="48" y="491"/>
                  <a:pt x="48" y="491"/>
                </a:cubicBezTo>
                <a:cubicBezTo>
                  <a:pt x="47" y="491"/>
                  <a:pt x="46" y="490"/>
                  <a:pt x="46" y="488"/>
                </a:cubicBezTo>
                <a:cubicBezTo>
                  <a:pt x="46" y="44"/>
                  <a:pt x="46" y="44"/>
                  <a:pt x="46" y="44"/>
                </a:cubicBezTo>
                <a:cubicBezTo>
                  <a:pt x="46" y="43"/>
                  <a:pt x="47" y="41"/>
                  <a:pt x="48" y="41"/>
                </a:cubicBezTo>
                <a:cubicBezTo>
                  <a:pt x="390" y="41"/>
                  <a:pt x="390" y="41"/>
                  <a:pt x="390" y="41"/>
                </a:cubicBezTo>
                <a:cubicBezTo>
                  <a:pt x="391" y="41"/>
                  <a:pt x="393" y="43"/>
                  <a:pt x="393" y="44"/>
                </a:cubicBezTo>
                <a:lnTo>
                  <a:pt x="393" y="48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1" dirty="0">
              <a:solidFill>
                <a:schemeClr val="bg1"/>
              </a:solidFill>
            </a:endParaRPr>
          </a:p>
        </p:txBody>
      </p:sp>
      <p:grpSp>
        <p:nvGrpSpPr>
          <p:cNvPr id="811" name="Group 810"/>
          <p:cNvGrpSpPr>
            <a:grpSpLocks noChangeAspect="1"/>
          </p:cNvGrpSpPr>
          <p:nvPr/>
        </p:nvGrpSpPr>
        <p:grpSpPr>
          <a:xfrm>
            <a:off x="8232373" y="2615518"/>
            <a:ext cx="288000" cy="196977"/>
            <a:chOff x="1728289" y="4059154"/>
            <a:chExt cx="269670" cy="184441"/>
          </a:xfrm>
          <a:solidFill>
            <a:srgbClr val="FFFFFF"/>
          </a:solidFill>
        </p:grpSpPr>
        <p:sp>
          <p:nvSpPr>
            <p:cNvPr id="812" name="Freeform 5"/>
            <p:cNvSpPr>
              <a:spLocks/>
            </p:cNvSpPr>
            <p:nvPr/>
          </p:nvSpPr>
          <p:spPr bwMode="auto">
            <a:xfrm>
              <a:off x="1800867" y="4226283"/>
              <a:ext cx="124514" cy="17312"/>
            </a:xfrm>
            <a:custGeom>
              <a:avLst/>
              <a:gdLst>
                <a:gd name="T0" fmla="*/ 149 w 158"/>
                <a:gd name="T1" fmla="*/ 16 h 22"/>
                <a:gd name="T2" fmla="*/ 139 w 158"/>
                <a:gd name="T3" fmla="*/ 16 h 22"/>
                <a:gd name="T4" fmla="*/ 135 w 158"/>
                <a:gd name="T5" fmla="*/ 13 h 22"/>
                <a:gd name="T6" fmla="*/ 132 w 158"/>
                <a:gd name="T7" fmla="*/ 0 h 22"/>
                <a:gd name="T8" fmla="*/ 25 w 158"/>
                <a:gd name="T9" fmla="*/ 0 h 22"/>
                <a:gd name="T10" fmla="*/ 23 w 158"/>
                <a:gd name="T11" fmla="*/ 13 h 22"/>
                <a:gd name="T12" fmla="*/ 19 w 158"/>
                <a:gd name="T13" fmla="*/ 16 h 22"/>
                <a:gd name="T14" fmla="*/ 9 w 158"/>
                <a:gd name="T15" fmla="*/ 16 h 22"/>
                <a:gd name="T16" fmla="*/ 0 w 158"/>
                <a:gd name="T17" fmla="*/ 22 h 22"/>
                <a:gd name="T18" fmla="*/ 158 w 158"/>
                <a:gd name="T19" fmla="*/ 22 h 22"/>
                <a:gd name="T20" fmla="*/ 149 w 158"/>
                <a:gd name="T2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22">
                  <a:moveTo>
                    <a:pt x="149" y="16"/>
                  </a:moveTo>
                  <a:cubicBezTo>
                    <a:pt x="139" y="16"/>
                    <a:pt x="139" y="16"/>
                    <a:pt x="139" y="16"/>
                  </a:cubicBezTo>
                  <a:cubicBezTo>
                    <a:pt x="136" y="16"/>
                    <a:pt x="135" y="15"/>
                    <a:pt x="135" y="13"/>
                  </a:cubicBezTo>
                  <a:cubicBezTo>
                    <a:pt x="132" y="0"/>
                    <a:pt x="132" y="0"/>
                    <a:pt x="132" y="0"/>
                  </a:cubicBezTo>
                  <a:cubicBezTo>
                    <a:pt x="25" y="0"/>
                    <a:pt x="25" y="0"/>
                    <a:pt x="25" y="0"/>
                  </a:cubicBezTo>
                  <a:cubicBezTo>
                    <a:pt x="23" y="13"/>
                    <a:pt x="23" y="13"/>
                    <a:pt x="23" y="13"/>
                  </a:cubicBezTo>
                  <a:cubicBezTo>
                    <a:pt x="22" y="15"/>
                    <a:pt x="21" y="16"/>
                    <a:pt x="19" y="16"/>
                  </a:cubicBezTo>
                  <a:cubicBezTo>
                    <a:pt x="9" y="16"/>
                    <a:pt x="9" y="16"/>
                    <a:pt x="9" y="16"/>
                  </a:cubicBezTo>
                  <a:cubicBezTo>
                    <a:pt x="5" y="16"/>
                    <a:pt x="0" y="17"/>
                    <a:pt x="0" y="22"/>
                  </a:cubicBezTo>
                  <a:cubicBezTo>
                    <a:pt x="52" y="22"/>
                    <a:pt x="105" y="22"/>
                    <a:pt x="158" y="22"/>
                  </a:cubicBezTo>
                  <a:cubicBezTo>
                    <a:pt x="157" y="17"/>
                    <a:pt x="152" y="16"/>
                    <a:pt x="149" y="1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dirty="0" smtClean="0">
                <a:ln>
                  <a:noFill/>
                </a:ln>
                <a:solidFill>
                  <a:schemeClr val="bg1"/>
                </a:solidFill>
                <a:effectLst/>
                <a:uLnTx/>
                <a:uFillTx/>
              </a:endParaRPr>
            </a:p>
          </p:txBody>
        </p:sp>
        <p:sp>
          <p:nvSpPr>
            <p:cNvPr id="813" name="Freeform 6"/>
            <p:cNvSpPr>
              <a:spLocks noEditPoints="1"/>
            </p:cNvSpPr>
            <p:nvPr/>
          </p:nvSpPr>
          <p:spPr bwMode="auto">
            <a:xfrm>
              <a:off x="1728289" y="4059154"/>
              <a:ext cx="269670" cy="163134"/>
            </a:xfrm>
            <a:custGeom>
              <a:avLst/>
              <a:gdLst>
                <a:gd name="T0" fmla="*/ 337 w 342"/>
                <a:gd name="T1" fmla="*/ 0 h 207"/>
                <a:gd name="T2" fmla="*/ 4 w 342"/>
                <a:gd name="T3" fmla="*/ 0 h 207"/>
                <a:gd name="T4" fmla="*/ 0 w 342"/>
                <a:gd name="T5" fmla="*/ 5 h 207"/>
                <a:gd name="T6" fmla="*/ 0 w 342"/>
                <a:gd name="T7" fmla="*/ 202 h 207"/>
                <a:gd name="T8" fmla="*/ 4 w 342"/>
                <a:gd name="T9" fmla="*/ 207 h 207"/>
                <a:gd name="T10" fmla="*/ 337 w 342"/>
                <a:gd name="T11" fmla="*/ 207 h 207"/>
                <a:gd name="T12" fmla="*/ 342 w 342"/>
                <a:gd name="T13" fmla="*/ 202 h 207"/>
                <a:gd name="T14" fmla="*/ 342 w 342"/>
                <a:gd name="T15" fmla="*/ 5 h 207"/>
                <a:gd name="T16" fmla="*/ 337 w 342"/>
                <a:gd name="T17" fmla="*/ 0 h 207"/>
                <a:gd name="T18" fmla="*/ 32 w 342"/>
                <a:gd name="T19" fmla="*/ 199 h 207"/>
                <a:gd name="T20" fmla="*/ 21 w 342"/>
                <a:gd name="T21" fmla="*/ 199 h 207"/>
                <a:gd name="T22" fmla="*/ 21 w 342"/>
                <a:gd name="T23" fmla="*/ 195 h 207"/>
                <a:gd name="T24" fmla="*/ 32 w 342"/>
                <a:gd name="T25" fmla="*/ 195 h 207"/>
                <a:gd name="T26" fmla="*/ 32 w 342"/>
                <a:gd name="T27" fmla="*/ 199 h 207"/>
                <a:gd name="T28" fmla="*/ 327 w 342"/>
                <a:gd name="T29" fmla="*/ 187 h 207"/>
                <a:gd name="T30" fmla="*/ 14 w 342"/>
                <a:gd name="T31" fmla="*/ 187 h 207"/>
                <a:gd name="T32" fmla="*/ 14 w 342"/>
                <a:gd name="T33" fmla="*/ 15 h 207"/>
                <a:gd name="T34" fmla="*/ 327 w 342"/>
                <a:gd name="T35" fmla="*/ 15 h 207"/>
                <a:gd name="T36" fmla="*/ 327 w 342"/>
                <a:gd name="T37" fmla="*/ 18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2" h="207">
                  <a:moveTo>
                    <a:pt x="337" y="0"/>
                  </a:moveTo>
                  <a:cubicBezTo>
                    <a:pt x="4" y="0"/>
                    <a:pt x="4" y="0"/>
                    <a:pt x="4" y="0"/>
                  </a:cubicBezTo>
                  <a:cubicBezTo>
                    <a:pt x="2" y="0"/>
                    <a:pt x="0" y="2"/>
                    <a:pt x="0" y="5"/>
                  </a:cubicBezTo>
                  <a:cubicBezTo>
                    <a:pt x="0" y="202"/>
                    <a:pt x="0" y="202"/>
                    <a:pt x="0" y="202"/>
                  </a:cubicBezTo>
                  <a:cubicBezTo>
                    <a:pt x="0" y="205"/>
                    <a:pt x="2" y="207"/>
                    <a:pt x="4" y="207"/>
                  </a:cubicBezTo>
                  <a:cubicBezTo>
                    <a:pt x="337" y="207"/>
                    <a:pt x="337" y="207"/>
                    <a:pt x="337" y="207"/>
                  </a:cubicBezTo>
                  <a:cubicBezTo>
                    <a:pt x="340" y="207"/>
                    <a:pt x="342" y="205"/>
                    <a:pt x="342" y="202"/>
                  </a:cubicBezTo>
                  <a:cubicBezTo>
                    <a:pt x="342" y="5"/>
                    <a:pt x="342" y="5"/>
                    <a:pt x="342" y="5"/>
                  </a:cubicBezTo>
                  <a:cubicBezTo>
                    <a:pt x="342" y="2"/>
                    <a:pt x="340" y="0"/>
                    <a:pt x="337" y="0"/>
                  </a:cubicBezTo>
                  <a:close/>
                  <a:moveTo>
                    <a:pt x="32" y="199"/>
                  </a:moveTo>
                  <a:cubicBezTo>
                    <a:pt x="21" y="199"/>
                    <a:pt x="21" y="199"/>
                    <a:pt x="21" y="199"/>
                  </a:cubicBezTo>
                  <a:cubicBezTo>
                    <a:pt x="21" y="195"/>
                    <a:pt x="21" y="195"/>
                    <a:pt x="21" y="195"/>
                  </a:cubicBezTo>
                  <a:cubicBezTo>
                    <a:pt x="32" y="195"/>
                    <a:pt x="32" y="195"/>
                    <a:pt x="32" y="195"/>
                  </a:cubicBezTo>
                  <a:lnTo>
                    <a:pt x="32" y="199"/>
                  </a:lnTo>
                  <a:close/>
                  <a:moveTo>
                    <a:pt x="327" y="187"/>
                  </a:moveTo>
                  <a:cubicBezTo>
                    <a:pt x="14" y="187"/>
                    <a:pt x="14" y="187"/>
                    <a:pt x="14" y="187"/>
                  </a:cubicBezTo>
                  <a:cubicBezTo>
                    <a:pt x="14" y="15"/>
                    <a:pt x="14" y="15"/>
                    <a:pt x="14" y="15"/>
                  </a:cubicBezTo>
                  <a:cubicBezTo>
                    <a:pt x="327" y="15"/>
                    <a:pt x="327" y="15"/>
                    <a:pt x="327" y="15"/>
                  </a:cubicBezTo>
                  <a:lnTo>
                    <a:pt x="327" y="18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dirty="0" smtClean="0">
                <a:ln>
                  <a:noFill/>
                </a:ln>
                <a:solidFill>
                  <a:schemeClr val="bg1"/>
                </a:solidFill>
                <a:effectLst/>
                <a:uLnTx/>
                <a:uFillTx/>
              </a:endParaRPr>
            </a:p>
          </p:txBody>
        </p:sp>
      </p:grpSp>
      <p:grpSp>
        <p:nvGrpSpPr>
          <p:cNvPr id="814" name="Group 813"/>
          <p:cNvGrpSpPr/>
          <p:nvPr/>
        </p:nvGrpSpPr>
        <p:grpSpPr>
          <a:xfrm>
            <a:off x="437663" y="3044705"/>
            <a:ext cx="4684303" cy="1507955"/>
            <a:chOff x="318723" y="2962801"/>
            <a:chExt cx="4437733" cy="1694885"/>
          </a:xfrm>
        </p:grpSpPr>
        <p:graphicFrame>
          <p:nvGraphicFramePr>
            <p:cNvPr id="815" name="Chart 814"/>
            <p:cNvGraphicFramePr/>
            <p:nvPr>
              <p:extLst>
                <p:ext uri="{D42A27DB-BD31-4B8C-83A1-F6EECF244321}">
                  <p14:modId xmlns:p14="http://schemas.microsoft.com/office/powerpoint/2010/main" val="3123792782"/>
                </p:ext>
              </p:extLst>
            </p:nvPr>
          </p:nvGraphicFramePr>
          <p:xfrm>
            <a:off x="389971" y="2962801"/>
            <a:ext cx="4366485" cy="1694885"/>
          </p:xfrm>
          <a:graphic>
            <a:graphicData uri="http://schemas.openxmlformats.org/drawingml/2006/chart">
              <c:chart xmlns:c="http://schemas.openxmlformats.org/drawingml/2006/chart" xmlns:r="http://schemas.openxmlformats.org/officeDocument/2006/relationships" r:id="rId31"/>
            </a:graphicData>
          </a:graphic>
        </p:graphicFrame>
        <p:sp>
          <p:nvSpPr>
            <p:cNvPr id="816" name="TextBox 101"/>
            <p:cNvSpPr txBox="1"/>
            <p:nvPr/>
          </p:nvSpPr>
          <p:spPr>
            <a:xfrm>
              <a:off x="328873" y="3160246"/>
              <a:ext cx="1014432"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solidFill>
                    <a:schemeClr val="bg1"/>
                  </a:solidFill>
                  <a:latin typeface="Arial"/>
                </a:rPr>
                <a:t>publicará una foto</a:t>
              </a:r>
            </a:p>
          </p:txBody>
        </p:sp>
        <p:sp>
          <p:nvSpPr>
            <p:cNvPr id="817" name="TextBox 101"/>
            <p:cNvSpPr txBox="1"/>
            <p:nvPr/>
          </p:nvSpPr>
          <p:spPr>
            <a:xfrm>
              <a:off x="328153" y="3392411"/>
              <a:ext cx="908265"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solidFill>
                    <a:schemeClr val="bg1"/>
                  </a:solidFill>
                  <a:latin typeface="Arial"/>
                </a:rPr>
                <a:t>publicará un enlace</a:t>
              </a:r>
            </a:p>
          </p:txBody>
        </p:sp>
        <p:sp>
          <p:nvSpPr>
            <p:cNvPr id="818" name="TextBox 101"/>
            <p:cNvSpPr txBox="1"/>
            <p:nvPr/>
          </p:nvSpPr>
          <p:spPr>
            <a:xfrm>
              <a:off x="325337" y="3641640"/>
              <a:ext cx="1920757"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responderá a un comentario o elemento compartido</a:t>
              </a:r>
            </a:p>
          </p:txBody>
        </p:sp>
        <p:sp>
          <p:nvSpPr>
            <p:cNvPr id="819" name="TextBox 101"/>
            <p:cNvSpPr txBox="1"/>
            <p:nvPr/>
          </p:nvSpPr>
          <p:spPr>
            <a:xfrm>
              <a:off x="318723" y="3873285"/>
              <a:ext cx="1014432"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publicará un vídeo</a:t>
              </a:r>
            </a:p>
          </p:txBody>
        </p:sp>
        <p:sp>
          <p:nvSpPr>
            <p:cNvPr id="820" name="TextBox 101"/>
            <p:cNvSpPr txBox="1"/>
            <p:nvPr/>
          </p:nvSpPr>
          <p:spPr>
            <a:xfrm>
              <a:off x="322057" y="4109487"/>
              <a:ext cx="2902146"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US" sz="500" dirty="0" err="1" smtClean="0">
                  <a:solidFill>
                    <a:schemeClr val="bg1"/>
                  </a:solidFill>
                  <a:cs typeface="Arial"/>
                </a:rPr>
                <a:t>dará</a:t>
              </a:r>
              <a:r>
                <a:rPr lang="en-US" sz="500" dirty="0" smtClean="0">
                  <a:solidFill>
                    <a:schemeClr val="bg1"/>
                  </a:solidFill>
                  <a:cs typeface="Arial"/>
                </a:rPr>
                <a:t> like a un </a:t>
              </a:r>
              <a:r>
                <a:rPr lang="en-US" sz="500" dirty="0" err="1" smtClean="0">
                  <a:solidFill>
                    <a:schemeClr val="bg1"/>
                  </a:solidFill>
                  <a:cs typeface="Arial"/>
                </a:rPr>
                <a:t>futbolista</a:t>
              </a:r>
              <a:r>
                <a:rPr lang="en-US" sz="500" dirty="0" smtClean="0">
                  <a:solidFill>
                    <a:schemeClr val="bg1"/>
                  </a:solidFill>
                  <a:cs typeface="Arial"/>
                </a:rPr>
                <a:t> (</a:t>
              </a:r>
              <a:r>
                <a:rPr lang="en-US" sz="500" dirty="0" err="1" smtClean="0">
                  <a:solidFill>
                    <a:schemeClr val="bg1"/>
                  </a:solidFill>
                  <a:cs typeface="Arial"/>
                </a:rPr>
                <a:t>barra</a:t>
              </a:r>
              <a:r>
                <a:rPr lang="en-US" sz="500" dirty="0" smtClean="0">
                  <a:solidFill>
                    <a:schemeClr val="bg1"/>
                  </a:solidFill>
                  <a:cs typeface="Arial"/>
                </a:rPr>
                <a:t> </a:t>
              </a:r>
              <a:r>
                <a:rPr lang="en-US" sz="500" dirty="0" err="1" smtClean="0">
                  <a:solidFill>
                    <a:schemeClr val="bg1"/>
                  </a:solidFill>
                  <a:cs typeface="Arial"/>
                </a:rPr>
                <a:t>blanca</a:t>
              </a:r>
              <a:r>
                <a:rPr lang="en-US" sz="500" dirty="0" smtClean="0">
                  <a:solidFill>
                    <a:schemeClr val="bg1"/>
                  </a:solidFill>
                  <a:cs typeface="Arial"/>
                </a:rPr>
                <a:t>) o a la </a:t>
              </a:r>
              <a:r>
                <a:rPr lang="en-US" sz="500" dirty="0" err="1" smtClean="0">
                  <a:solidFill>
                    <a:schemeClr val="bg1"/>
                  </a:solidFill>
                  <a:cs typeface="Arial"/>
                </a:rPr>
                <a:t>página</a:t>
              </a:r>
              <a:r>
                <a:rPr lang="en-US" sz="500" dirty="0" smtClean="0">
                  <a:solidFill>
                    <a:schemeClr val="bg1"/>
                  </a:solidFill>
                  <a:cs typeface="Arial"/>
                </a:rPr>
                <a:t> de </a:t>
              </a:r>
              <a:r>
                <a:rPr lang="en-US" sz="500" dirty="0" err="1" smtClean="0">
                  <a:solidFill>
                    <a:schemeClr val="bg1"/>
                  </a:solidFill>
                  <a:cs typeface="Arial"/>
                </a:rPr>
                <a:t>una</a:t>
              </a:r>
              <a:r>
                <a:rPr lang="en-US" sz="500" dirty="0" smtClean="0">
                  <a:solidFill>
                    <a:schemeClr val="bg1"/>
                  </a:solidFill>
                  <a:cs typeface="Arial"/>
                </a:rPr>
                <a:t> </a:t>
              </a:r>
              <a:r>
                <a:rPr lang="en-US" sz="500" dirty="0" err="1" smtClean="0">
                  <a:solidFill>
                    <a:schemeClr val="bg1"/>
                  </a:solidFill>
                  <a:cs typeface="Arial"/>
                </a:rPr>
                <a:t>marca</a:t>
              </a:r>
              <a:r>
                <a:rPr lang="en-US" sz="500" dirty="0" smtClean="0">
                  <a:solidFill>
                    <a:schemeClr val="bg1"/>
                  </a:solidFill>
                  <a:cs typeface="Arial"/>
                </a:rPr>
                <a:t> (</a:t>
              </a:r>
              <a:r>
                <a:rPr lang="en-US" sz="500" dirty="0" err="1" smtClean="0">
                  <a:solidFill>
                    <a:schemeClr val="bg1"/>
                  </a:solidFill>
                  <a:cs typeface="Arial"/>
                </a:rPr>
                <a:t>barra</a:t>
              </a:r>
              <a:r>
                <a:rPr lang="en-US" sz="500" dirty="0" smtClean="0">
                  <a:solidFill>
                    <a:schemeClr val="bg1"/>
                  </a:solidFill>
                  <a:cs typeface="Arial"/>
                </a:rPr>
                <a:t> </a:t>
              </a:r>
              <a:r>
                <a:rPr lang="en-US" sz="500" dirty="0" err="1" smtClean="0">
                  <a:solidFill>
                    <a:schemeClr val="bg1"/>
                  </a:solidFill>
                  <a:cs typeface="Arial"/>
                </a:rPr>
                <a:t>naranja</a:t>
              </a:r>
              <a:r>
                <a:rPr lang="en-US" sz="550" dirty="0" smtClean="0">
                  <a:solidFill>
                    <a:schemeClr val="bg1"/>
                  </a:solidFill>
                  <a:cs typeface="Arial"/>
                </a:rPr>
                <a:t>)</a:t>
              </a:r>
              <a:endParaRPr lang="en-US" sz="550" dirty="0">
                <a:solidFill>
                  <a:schemeClr val="bg1"/>
                </a:solidFill>
                <a:cs typeface="Arial"/>
              </a:endParaRPr>
            </a:p>
          </p:txBody>
        </p:sp>
        <p:sp>
          <p:nvSpPr>
            <p:cNvPr id="821" name="TextBox 101"/>
            <p:cNvSpPr txBox="1"/>
            <p:nvPr/>
          </p:nvSpPr>
          <p:spPr>
            <a:xfrm>
              <a:off x="329588" y="4340596"/>
              <a:ext cx="1916505"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solidFill>
                    <a:schemeClr val="bg1"/>
                  </a:solidFill>
                  <a:latin typeface="Arial"/>
                </a:rPr>
                <a:t>usará una aplicación de la Copa Mundial</a:t>
              </a:r>
            </a:p>
          </p:txBody>
        </p:sp>
      </p:grpSp>
      <p:grpSp>
        <p:nvGrpSpPr>
          <p:cNvPr id="822" name="Group 821"/>
          <p:cNvGrpSpPr/>
          <p:nvPr/>
        </p:nvGrpSpPr>
        <p:grpSpPr>
          <a:xfrm>
            <a:off x="4158158" y="4184882"/>
            <a:ext cx="664090" cy="305670"/>
            <a:chOff x="3844526" y="4132207"/>
            <a:chExt cx="664090" cy="305670"/>
          </a:xfrm>
        </p:grpSpPr>
        <p:grpSp>
          <p:nvGrpSpPr>
            <p:cNvPr id="823" name="Group 822"/>
            <p:cNvGrpSpPr/>
            <p:nvPr/>
          </p:nvGrpSpPr>
          <p:grpSpPr>
            <a:xfrm>
              <a:off x="3844526" y="4132207"/>
              <a:ext cx="664090" cy="227279"/>
              <a:chOff x="3844526" y="4132207"/>
              <a:chExt cx="664090" cy="227279"/>
            </a:xfrm>
          </p:grpSpPr>
          <p:sp>
            <p:nvSpPr>
              <p:cNvPr id="825" name="Rectangle 824"/>
              <p:cNvSpPr/>
              <p:nvPr/>
            </p:nvSpPr>
            <p:spPr>
              <a:xfrm>
                <a:off x="3844526" y="4189578"/>
                <a:ext cx="72000" cy="72000"/>
              </a:xfrm>
              <a:prstGeom prst="rect">
                <a:avLst/>
              </a:prstGeom>
              <a:solidFill>
                <a:schemeClr val="bg1"/>
              </a:solidFill>
            </p:spPr>
            <p:txBody>
              <a:bodyPr wrap="square" lIns="18000" rIns="18000" rtlCol="0" anchor="ctr">
                <a:spAutoFit/>
              </a:bodyPr>
              <a:lstStyle/>
              <a:p>
                <a:pPr marL="0" algn="ctr"/>
                <a:endParaRPr lang="en-GB" sz="900" b="1" kern="0" cap="all" dirty="0">
                  <a:solidFill>
                    <a:schemeClr val="bg1"/>
                  </a:solidFill>
                </a:endParaRPr>
              </a:p>
            </p:txBody>
          </p:sp>
          <p:sp>
            <p:nvSpPr>
              <p:cNvPr id="826" name="TextBox 101"/>
              <p:cNvSpPr txBox="1"/>
              <p:nvPr/>
            </p:nvSpPr>
            <p:spPr>
              <a:xfrm>
                <a:off x="3846859" y="4132207"/>
                <a:ext cx="661757"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Total</a:t>
                </a:r>
              </a:p>
            </p:txBody>
          </p:sp>
          <p:sp>
            <p:nvSpPr>
              <p:cNvPr id="827" name="Rectangle 826"/>
              <p:cNvSpPr/>
              <p:nvPr/>
            </p:nvSpPr>
            <p:spPr>
              <a:xfrm>
                <a:off x="3844526" y="4287486"/>
                <a:ext cx="72000" cy="72000"/>
              </a:xfrm>
              <a:prstGeom prst="rect">
                <a:avLst/>
              </a:prstGeom>
              <a:solidFill>
                <a:schemeClr val="tx1"/>
              </a:solidFill>
            </p:spPr>
            <p:txBody>
              <a:bodyPr wrap="square" lIns="18000" rIns="18000" rtlCol="0" anchor="ctr">
                <a:spAutoFit/>
              </a:bodyPr>
              <a:lstStyle/>
              <a:p>
                <a:pPr marL="0" algn="ctr"/>
                <a:endParaRPr lang="en-GB" sz="900" b="1" kern="0" cap="all" dirty="0">
                  <a:solidFill>
                    <a:schemeClr val="bg1"/>
                  </a:solidFill>
                </a:endParaRPr>
              </a:p>
            </p:txBody>
          </p:sp>
        </p:grpSp>
        <p:sp>
          <p:nvSpPr>
            <p:cNvPr id="824" name="TextBox 101"/>
            <p:cNvSpPr txBox="1"/>
            <p:nvPr/>
          </p:nvSpPr>
          <p:spPr>
            <a:xfrm>
              <a:off x="3852617" y="4230115"/>
              <a:ext cx="597149" cy="207762"/>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Marcas</a:t>
              </a:r>
            </a:p>
          </p:txBody>
        </p:sp>
      </p:grpSp>
      <p:pic>
        <p:nvPicPr>
          <p:cNvPr id="828" name="Picture 33" descr="http://icons.iconarchive.com/icons/visualpharm/icons8-metro-style/512/Very-Basic-Link-icon.png"/>
          <p:cNvPicPr>
            <a:picLocks noChangeAspect="1" noChangeArrowheads="1"/>
          </p:cNvPicPr>
          <p:nvPr/>
        </p:nvPicPr>
        <p:blipFill>
          <a:blip r:embed="rId32" cstate="screen">
            <a:lum bright="70000" contrast="-70000"/>
            <a:extLst>
              <a:ext uri="{BEBA8EAE-BF5A-486C-A8C5-ECC9F3942E4B}">
                <a14:imgProps xmlns:a14="http://schemas.microsoft.com/office/drawing/2010/main">
                  <a14:imgLayer r:embed="rId33">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16534" y="3416329"/>
            <a:ext cx="144000" cy="139025"/>
          </a:xfrm>
          <a:prstGeom prst="rect">
            <a:avLst/>
          </a:prstGeom>
          <a:noFill/>
          <a:extLst>
            <a:ext uri="{909E8E84-426E-40dd-AFC4-6F175D3DCCD1}">
              <a14:hiddenFill xmlns:a14="http://schemas.microsoft.com/office/drawing/2010/main">
                <a:solidFill>
                  <a:srgbClr val="FFFFFF"/>
                </a:solidFill>
              </a14:hiddenFill>
            </a:ext>
          </a:extLst>
        </p:spPr>
      </p:pic>
      <p:pic>
        <p:nvPicPr>
          <p:cNvPr id="829" name="Picture 35" descr="http://icons.iconarchive.com/icons/visualpharm/icons8-metro-style/512/Photo-Video-Slr-camera-icon.png"/>
          <p:cNvPicPr>
            <a:picLocks noChangeAspect="1" noChangeArrowheads="1"/>
          </p:cNvPicPr>
          <p:nvPr/>
        </p:nvPicPr>
        <p:blipFill>
          <a:blip r:embed="rId34" cstate="screen">
            <a:lum bright="70000" contrast="-70000"/>
            <a:extLst>
              <a:ext uri="{BEBA8EAE-BF5A-486C-A8C5-ECC9F3942E4B}">
                <a14:imgProps xmlns:a14="http://schemas.microsoft.com/office/drawing/2010/main">
                  <a14:imgLayer r:embed="rId35">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07975" y="3184069"/>
            <a:ext cx="165964" cy="160231"/>
          </a:xfrm>
          <a:prstGeom prst="rect">
            <a:avLst/>
          </a:prstGeom>
          <a:noFill/>
          <a:extLst>
            <a:ext uri="{909E8E84-426E-40dd-AFC4-6F175D3DCCD1}">
              <a14:hiddenFill xmlns:a14="http://schemas.microsoft.com/office/drawing/2010/main">
                <a:solidFill>
                  <a:srgbClr val="FFFFFF"/>
                </a:solidFill>
              </a14:hiddenFill>
            </a:ext>
          </a:extLst>
        </p:spPr>
      </p:pic>
      <p:pic>
        <p:nvPicPr>
          <p:cNvPr id="830" name="Picture 43" descr="http://www.endlessicons.com/wp-content/uploads/2013/05/comments-icon-614x460.png"/>
          <p:cNvPicPr>
            <a:picLocks noChangeAspect="1" noChangeArrowheads="1"/>
          </p:cNvPicPr>
          <p:nvPr/>
        </p:nvPicPr>
        <p:blipFill rotWithShape="1">
          <a:blip r:embed="rId36" cstate="screen">
            <a:lum bright="70000" contrast="-70000"/>
            <a:extLst>
              <a:ext uri="{BEBA8EAE-BF5A-486C-A8C5-ECC9F3942E4B}">
                <a14:imgProps xmlns:a14="http://schemas.microsoft.com/office/drawing/2010/main">
                  <a14:imgLayer r:embed="rId37">
                    <a14:imgEffect>
                      <a14:artisticPhotocopy/>
                    </a14:imgEffect>
                  </a14:imgLayer>
                </a14:imgProps>
              </a:ext>
              <a:ext uri="{28A0092B-C50C-407E-A947-70E740481C1C}">
                <a14:useLocalDpi xmlns:a14="http://schemas.microsoft.com/office/drawing/2010/main"/>
              </a:ext>
            </a:extLst>
          </a:blip>
          <a:srcRect/>
          <a:stretch/>
        </p:blipFill>
        <p:spPr bwMode="auto">
          <a:xfrm>
            <a:off x="302094" y="3623169"/>
            <a:ext cx="172320" cy="129197"/>
          </a:xfrm>
          <a:prstGeom prst="rect">
            <a:avLst/>
          </a:prstGeom>
          <a:noFill/>
          <a:extLst>
            <a:ext uri="{909E8E84-426E-40dd-AFC4-6F175D3DCCD1}">
              <a14:hiddenFill xmlns:a14="http://schemas.microsoft.com/office/drawing/2010/main">
                <a:solidFill>
                  <a:srgbClr val="FFFFFF"/>
                </a:solidFill>
              </a14:hiddenFill>
            </a:ext>
          </a:extLst>
        </p:spPr>
      </p:pic>
      <p:pic>
        <p:nvPicPr>
          <p:cNvPr id="831" name="Picture 45" descr="http://sensatejournal.com/wp-content/themes/sensate/images/icon_video.png"/>
          <p:cNvPicPr>
            <a:picLocks noChangeAspect="1" noChangeArrowheads="1"/>
          </p:cNvPicPr>
          <p:nvPr/>
        </p:nvPicPr>
        <p:blipFill>
          <a:blip r:embed="rId38" cstate="screen">
            <a:lum bright="70000" contrast="-70000"/>
            <a:extLst>
              <a:ext uri="{BEBA8EAE-BF5A-486C-A8C5-ECC9F3942E4B}">
                <a14:imgProps xmlns:a14="http://schemas.microsoft.com/office/drawing/2010/main">
                  <a14:imgLayer r:embed="rId39">
                    <a14:imgEffect>
                      <a14:artisticPhotocopy/>
                    </a14:imgEffect>
                  </a14:imgLayer>
                </a14:imgProps>
              </a:ext>
              <a:ext uri="{28A0092B-C50C-407E-A947-70E740481C1C}">
                <a14:useLocalDpi xmlns:a14="http://schemas.microsoft.com/office/drawing/2010/main"/>
              </a:ext>
            </a:extLst>
          </a:blip>
          <a:srcRect/>
          <a:stretch>
            <a:fillRect/>
          </a:stretch>
        </p:blipFill>
        <p:spPr bwMode="auto">
          <a:xfrm>
            <a:off x="327045" y="3827890"/>
            <a:ext cx="139696" cy="134869"/>
          </a:xfrm>
          <a:prstGeom prst="rect">
            <a:avLst/>
          </a:prstGeom>
          <a:noFill/>
          <a:extLst>
            <a:ext uri="{909E8E84-426E-40dd-AFC4-6F175D3DCCD1}">
              <a14:hiddenFill xmlns:a14="http://schemas.microsoft.com/office/drawing/2010/main">
                <a:solidFill>
                  <a:srgbClr val="FFFFFF"/>
                </a:solidFill>
              </a14:hiddenFill>
            </a:ext>
          </a:extLst>
        </p:spPr>
      </p:pic>
      <p:pic>
        <p:nvPicPr>
          <p:cNvPr id="832" name="Picture 49" descr="http://upload.wikimedia.org/wikipedia/commons/1/13/Facebook_like_thumb.png"/>
          <p:cNvPicPr>
            <a:picLocks noChangeAspect="1" noChangeArrowheads="1"/>
          </p:cNvPicPr>
          <p:nvPr/>
        </p:nvPicPr>
        <p:blipFill>
          <a:blip r:embed="rId40" cstate="screen">
            <a:lum bright="70000" contrast="-70000"/>
            <a:extLst>
              <a:ext uri="{28A0092B-C50C-407E-A947-70E740481C1C}">
                <a14:useLocalDpi xmlns:a14="http://schemas.microsoft.com/office/drawing/2010/main"/>
              </a:ext>
            </a:extLst>
          </a:blip>
          <a:srcRect/>
          <a:stretch>
            <a:fillRect/>
          </a:stretch>
        </p:blipFill>
        <p:spPr bwMode="auto">
          <a:xfrm>
            <a:off x="321071" y="4043433"/>
            <a:ext cx="153743" cy="127131"/>
          </a:xfrm>
          <a:prstGeom prst="rect">
            <a:avLst/>
          </a:prstGeom>
          <a:noFill/>
          <a:extLst>
            <a:ext uri="{909E8E84-426E-40dd-AFC4-6F175D3DCCD1}">
              <a14:hiddenFill xmlns:a14="http://schemas.microsoft.com/office/drawing/2010/main">
                <a:solidFill>
                  <a:srgbClr val="FFFFFF"/>
                </a:solidFill>
              </a14:hiddenFill>
            </a:ext>
          </a:extLst>
        </p:spPr>
      </p:pic>
      <p:pic>
        <p:nvPicPr>
          <p:cNvPr id="833" name="Picture 832"/>
          <p:cNvPicPr>
            <a:picLocks noChangeAspect="1"/>
          </p:cNvPicPr>
          <p:nvPr/>
        </p:nvPicPr>
        <p:blipFill>
          <a:blip r:embed="rId41" cstate="screen">
            <a:extLst>
              <a:ext uri="{28A0092B-C50C-407E-A947-70E740481C1C}">
                <a14:useLocalDpi xmlns:a14="http://schemas.microsoft.com/office/drawing/2010/main"/>
              </a:ext>
            </a:extLst>
          </a:blip>
          <a:stretch>
            <a:fillRect/>
          </a:stretch>
        </p:blipFill>
        <p:spPr>
          <a:xfrm>
            <a:off x="323247" y="4255148"/>
            <a:ext cx="151167" cy="145945"/>
          </a:xfrm>
          <a:prstGeom prst="rect">
            <a:avLst/>
          </a:prstGeom>
        </p:spPr>
      </p:pic>
      <p:sp>
        <p:nvSpPr>
          <p:cNvPr id="834" name="Rectangle 833"/>
          <p:cNvSpPr/>
          <p:nvPr/>
        </p:nvSpPr>
        <p:spPr>
          <a:xfrm>
            <a:off x="4653190" y="2998500"/>
            <a:ext cx="4042567" cy="246221"/>
          </a:xfrm>
          <a:prstGeom prst="rect">
            <a:avLst/>
          </a:prstGeom>
        </p:spPr>
        <p:txBody>
          <a:bodyPr wrap="square">
            <a:spAutoFit/>
          </a:bodyPr>
          <a:lstStyle/>
          <a:p>
            <a:r>
              <a:rPr lang="en-GB" sz="1000" dirty="0">
                <a:latin typeface="Impact"/>
              </a:rPr>
              <a:t>Y PRETENDEN REALIZAR LAS </a:t>
            </a:r>
            <a:r>
              <a:rPr lang="en-GB" sz="1000" dirty="0">
                <a:solidFill>
                  <a:schemeClr val="bg1"/>
                </a:solidFill>
                <a:latin typeface="Impact"/>
              </a:rPr>
              <a:t>SIGUIENTES ACTIVIDADES:</a:t>
            </a:r>
          </a:p>
        </p:txBody>
      </p:sp>
      <p:graphicFrame>
        <p:nvGraphicFramePr>
          <p:cNvPr id="835" name="Chart 834"/>
          <p:cNvGraphicFramePr/>
          <p:nvPr>
            <p:extLst>
              <p:ext uri="{D42A27DB-BD31-4B8C-83A1-F6EECF244321}">
                <p14:modId xmlns:p14="http://schemas.microsoft.com/office/powerpoint/2010/main" val="2968358507"/>
              </p:ext>
            </p:extLst>
          </p:nvPr>
        </p:nvGraphicFramePr>
        <p:xfrm>
          <a:off x="5026356" y="3148209"/>
          <a:ext cx="3108018" cy="324000"/>
        </p:xfrm>
        <a:graphic>
          <a:graphicData uri="http://schemas.openxmlformats.org/drawingml/2006/chart">
            <c:chart xmlns:c="http://schemas.openxmlformats.org/drawingml/2006/chart" xmlns:r="http://schemas.openxmlformats.org/officeDocument/2006/relationships" r:id="rId42"/>
          </a:graphicData>
        </a:graphic>
      </p:graphicFrame>
      <p:graphicFrame>
        <p:nvGraphicFramePr>
          <p:cNvPr id="836" name="Chart 835"/>
          <p:cNvGraphicFramePr/>
          <p:nvPr>
            <p:extLst>
              <p:ext uri="{D42A27DB-BD31-4B8C-83A1-F6EECF244321}">
                <p14:modId xmlns:p14="http://schemas.microsoft.com/office/powerpoint/2010/main" val="3305459041"/>
              </p:ext>
            </p:extLst>
          </p:nvPr>
        </p:nvGraphicFramePr>
        <p:xfrm>
          <a:off x="5026356" y="3380459"/>
          <a:ext cx="3108018" cy="324000"/>
        </p:xfrm>
        <a:graphic>
          <a:graphicData uri="http://schemas.openxmlformats.org/drawingml/2006/chart">
            <c:chart xmlns:c="http://schemas.openxmlformats.org/drawingml/2006/chart" xmlns:r="http://schemas.openxmlformats.org/officeDocument/2006/relationships" r:id="rId43"/>
          </a:graphicData>
        </a:graphic>
      </p:graphicFrame>
      <p:graphicFrame>
        <p:nvGraphicFramePr>
          <p:cNvPr id="837" name="Chart 836"/>
          <p:cNvGraphicFramePr/>
          <p:nvPr>
            <p:extLst>
              <p:ext uri="{D42A27DB-BD31-4B8C-83A1-F6EECF244321}">
                <p14:modId xmlns:p14="http://schemas.microsoft.com/office/powerpoint/2010/main" val="2398079852"/>
              </p:ext>
            </p:extLst>
          </p:nvPr>
        </p:nvGraphicFramePr>
        <p:xfrm>
          <a:off x="5027482" y="3612709"/>
          <a:ext cx="3108018" cy="324000"/>
        </p:xfrm>
        <a:graphic>
          <a:graphicData uri="http://schemas.openxmlformats.org/drawingml/2006/chart">
            <c:chart xmlns:c="http://schemas.openxmlformats.org/drawingml/2006/chart" xmlns:r="http://schemas.openxmlformats.org/officeDocument/2006/relationships" r:id="rId44"/>
          </a:graphicData>
        </a:graphic>
      </p:graphicFrame>
      <p:graphicFrame>
        <p:nvGraphicFramePr>
          <p:cNvPr id="838" name="Chart 837"/>
          <p:cNvGraphicFramePr/>
          <p:nvPr>
            <p:extLst>
              <p:ext uri="{D42A27DB-BD31-4B8C-83A1-F6EECF244321}">
                <p14:modId xmlns:p14="http://schemas.microsoft.com/office/powerpoint/2010/main" val="4087464844"/>
              </p:ext>
            </p:extLst>
          </p:nvPr>
        </p:nvGraphicFramePr>
        <p:xfrm>
          <a:off x="5026356" y="3844959"/>
          <a:ext cx="3108018" cy="324000"/>
        </p:xfrm>
        <a:graphic>
          <a:graphicData uri="http://schemas.openxmlformats.org/drawingml/2006/chart">
            <c:chart xmlns:c="http://schemas.openxmlformats.org/drawingml/2006/chart" xmlns:r="http://schemas.openxmlformats.org/officeDocument/2006/relationships" r:id="rId45"/>
          </a:graphicData>
        </a:graphic>
      </p:graphicFrame>
      <p:graphicFrame>
        <p:nvGraphicFramePr>
          <p:cNvPr id="839" name="Chart 838"/>
          <p:cNvGraphicFramePr/>
          <p:nvPr>
            <p:extLst>
              <p:ext uri="{D42A27DB-BD31-4B8C-83A1-F6EECF244321}">
                <p14:modId xmlns:p14="http://schemas.microsoft.com/office/powerpoint/2010/main" val="123627375"/>
              </p:ext>
            </p:extLst>
          </p:nvPr>
        </p:nvGraphicFramePr>
        <p:xfrm>
          <a:off x="5026356" y="4077210"/>
          <a:ext cx="3108018" cy="324000"/>
        </p:xfrm>
        <a:graphic>
          <a:graphicData uri="http://schemas.openxmlformats.org/drawingml/2006/chart">
            <c:chart xmlns:c="http://schemas.openxmlformats.org/drawingml/2006/chart" xmlns:r="http://schemas.openxmlformats.org/officeDocument/2006/relationships" r:id="rId46"/>
          </a:graphicData>
        </a:graphic>
      </p:graphicFrame>
      <p:grpSp>
        <p:nvGrpSpPr>
          <p:cNvPr id="840" name="Group 839"/>
          <p:cNvGrpSpPr/>
          <p:nvPr/>
        </p:nvGrpSpPr>
        <p:grpSpPr>
          <a:xfrm>
            <a:off x="7373375" y="3482424"/>
            <a:ext cx="2009164" cy="865974"/>
            <a:chOff x="7517694" y="3420084"/>
            <a:chExt cx="1681666" cy="865974"/>
          </a:xfrm>
        </p:grpSpPr>
        <p:grpSp>
          <p:nvGrpSpPr>
            <p:cNvPr id="841" name="Group 840"/>
            <p:cNvGrpSpPr/>
            <p:nvPr/>
          </p:nvGrpSpPr>
          <p:grpSpPr>
            <a:xfrm>
              <a:off x="7517694" y="3420084"/>
              <a:ext cx="72000" cy="857772"/>
              <a:chOff x="7517694" y="3420084"/>
              <a:chExt cx="72000" cy="857772"/>
            </a:xfrm>
          </p:grpSpPr>
          <p:sp>
            <p:nvSpPr>
              <p:cNvPr id="850" name="Rectangle 849"/>
              <p:cNvSpPr/>
              <p:nvPr/>
            </p:nvSpPr>
            <p:spPr>
              <a:xfrm>
                <a:off x="7517694" y="3420084"/>
                <a:ext cx="72000" cy="72000"/>
              </a:xfrm>
              <a:prstGeom prst="rect">
                <a:avLst/>
              </a:prstGeom>
              <a:solidFill>
                <a:schemeClr val="accent1">
                  <a:lumMod val="75000"/>
                </a:schemeClr>
              </a:solidFill>
            </p:spPr>
            <p:txBody>
              <a:bodyPr wrap="square" lIns="18000" rIns="18000" rtlCol="0" anchor="ctr">
                <a:spAutoFit/>
              </a:bodyPr>
              <a:lstStyle/>
              <a:p>
                <a:pPr marL="0" algn="ctr"/>
                <a:endParaRPr lang="en-GB" sz="900" b="1" kern="0" cap="all" dirty="0">
                  <a:solidFill>
                    <a:schemeClr val="bg1"/>
                  </a:solidFill>
                </a:endParaRPr>
              </a:p>
            </p:txBody>
          </p:sp>
          <p:sp>
            <p:nvSpPr>
              <p:cNvPr id="851" name="Rectangle 850"/>
              <p:cNvSpPr/>
              <p:nvPr/>
            </p:nvSpPr>
            <p:spPr>
              <a:xfrm>
                <a:off x="7517694" y="3532337"/>
                <a:ext cx="72000" cy="72000"/>
              </a:xfrm>
              <a:prstGeom prst="rect">
                <a:avLst/>
              </a:prstGeom>
              <a:solidFill>
                <a:schemeClr val="accent2">
                  <a:lumMod val="75000"/>
                </a:schemeClr>
              </a:solidFill>
            </p:spPr>
            <p:txBody>
              <a:bodyPr wrap="square" lIns="18000" rIns="18000" rtlCol="0" anchor="ctr">
                <a:spAutoFit/>
              </a:bodyPr>
              <a:lstStyle/>
              <a:p>
                <a:pPr marL="0" algn="ctr"/>
                <a:endParaRPr lang="en-GB" sz="900" b="1" kern="0" cap="all" dirty="0">
                  <a:solidFill>
                    <a:schemeClr val="bg1"/>
                  </a:solidFill>
                </a:endParaRPr>
              </a:p>
            </p:txBody>
          </p:sp>
          <p:sp>
            <p:nvSpPr>
              <p:cNvPr id="852" name="Rectangle 851"/>
              <p:cNvSpPr/>
              <p:nvPr/>
            </p:nvSpPr>
            <p:spPr>
              <a:xfrm>
                <a:off x="7517694" y="3644590"/>
                <a:ext cx="72000" cy="72000"/>
              </a:xfrm>
              <a:prstGeom prst="rect">
                <a:avLst/>
              </a:prstGeom>
              <a:solidFill>
                <a:schemeClr val="accent3"/>
              </a:solidFill>
            </p:spPr>
            <p:txBody>
              <a:bodyPr wrap="square" lIns="18000" rIns="18000" rtlCol="0" anchor="ctr">
                <a:spAutoFit/>
              </a:bodyPr>
              <a:lstStyle/>
              <a:p>
                <a:pPr marL="0" algn="ctr"/>
                <a:endParaRPr lang="en-GB" sz="900" b="1" kern="0" cap="all" dirty="0">
                  <a:solidFill>
                    <a:schemeClr val="bg1"/>
                  </a:solidFill>
                </a:endParaRPr>
              </a:p>
            </p:txBody>
          </p:sp>
          <p:sp>
            <p:nvSpPr>
              <p:cNvPr id="853" name="Rectangle 852"/>
              <p:cNvSpPr/>
              <p:nvPr/>
            </p:nvSpPr>
            <p:spPr>
              <a:xfrm>
                <a:off x="7517694" y="3756843"/>
                <a:ext cx="72000" cy="72000"/>
              </a:xfrm>
              <a:prstGeom prst="rect">
                <a:avLst/>
              </a:prstGeom>
              <a:solidFill>
                <a:schemeClr val="accent4"/>
              </a:solidFill>
            </p:spPr>
            <p:txBody>
              <a:bodyPr wrap="square" lIns="18000" rIns="18000" rtlCol="0" anchor="ctr">
                <a:spAutoFit/>
              </a:bodyPr>
              <a:lstStyle/>
              <a:p>
                <a:pPr marL="0" algn="ctr"/>
                <a:endParaRPr lang="en-GB" sz="900" b="1" kern="0" cap="all" dirty="0">
                  <a:solidFill>
                    <a:schemeClr val="bg1"/>
                  </a:solidFill>
                </a:endParaRPr>
              </a:p>
            </p:txBody>
          </p:sp>
          <p:sp>
            <p:nvSpPr>
              <p:cNvPr id="854" name="Rectangle 853"/>
              <p:cNvSpPr/>
              <p:nvPr/>
            </p:nvSpPr>
            <p:spPr>
              <a:xfrm>
                <a:off x="7517694" y="3869096"/>
                <a:ext cx="72000" cy="72000"/>
              </a:xfrm>
              <a:prstGeom prst="rect">
                <a:avLst/>
              </a:prstGeom>
              <a:solidFill>
                <a:schemeClr val="accent5"/>
              </a:solidFill>
            </p:spPr>
            <p:txBody>
              <a:bodyPr wrap="square" lIns="18000" rIns="18000" rtlCol="0" anchor="ctr">
                <a:spAutoFit/>
              </a:bodyPr>
              <a:lstStyle/>
              <a:p>
                <a:pPr marL="0" algn="ctr"/>
                <a:endParaRPr lang="en-GB" sz="900" b="1" kern="0" cap="all" dirty="0">
                  <a:solidFill>
                    <a:schemeClr val="bg1"/>
                  </a:solidFill>
                </a:endParaRPr>
              </a:p>
            </p:txBody>
          </p:sp>
          <p:sp>
            <p:nvSpPr>
              <p:cNvPr id="855" name="Rectangle 854"/>
              <p:cNvSpPr/>
              <p:nvPr/>
            </p:nvSpPr>
            <p:spPr>
              <a:xfrm>
                <a:off x="7517694" y="3981349"/>
                <a:ext cx="72000" cy="72000"/>
              </a:xfrm>
              <a:prstGeom prst="rect">
                <a:avLst/>
              </a:prstGeom>
              <a:solidFill>
                <a:schemeClr val="accent6"/>
              </a:solidFill>
            </p:spPr>
            <p:txBody>
              <a:bodyPr wrap="square" lIns="18000" rIns="18000" rtlCol="0" anchor="ctr">
                <a:spAutoFit/>
              </a:bodyPr>
              <a:lstStyle/>
              <a:p>
                <a:pPr marL="0" algn="ctr"/>
                <a:endParaRPr lang="en-GB" sz="900" b="1" kern="0" cap="all" dirty="0">
                  <a:solidFill>
                    <a:schemeClr val="bg1"/>
                  </a:solidFill>
                </a:endParaRPr>
              </a:p>
            </p:txBody>
          </p:sp>
          <p:sp>
            <p:nvSpPr>
              <p:cNvPr id="856" name="Rectangle 855"/>
              <p:cNvSpPr/>
              <p:nvPr/>
            </p:nvSpPr>
            <p:spPr>
              <a:xfrm>
                <a:off x="7517694" y="4093602"/>
                <a:ext cx="72000" cy="72000"/>
              </a:xfrm>
              <a:prstGeom prst="rect">
                <a:avLst/>
              </a:prstGeom>
              <a:solidFill>
                <a:schemeClr val="tx2"/>
              </a:solidFill>
            </p:spPr>
            <p:txBody>
              <a:bodyPr wrap="square" lIns="18000" rIns="18000" rtlCol="0" anchor="ctr">
                <a:spAutoFit/>
              </a:bodyPr>
              <a:lstStyle/>
              <a:p>
                <a:pPr marL="0" algn="ctr"/>
                <a:endParaRPr lang="en-GB" sz="900" b="1" kern="0" cap="all" dirty="0">
                  <a:solidFill>
                    <a:schemeClr val="bg1"/>
                  </a:solidFill>
                </a:endParaRPr>
              </a:p>
            </p:txBody>
          </p:sp>
          <p:sp>
            <p:nvSpPr>
              <p:cNvPr id="857" name="Rectangle 856"/>
              <p:cNvSpPr/>
              <p:nvPr/>
            </p:nvSpPr>
            <p:spPr>
              <a:xfrm>
                <a:off x="7517694" y="4205856"/>
                <a:ext cx="72000" cy="72000"/>
              </a:xfrm>
              <a:prstGeom prst="rect">
                <a:avLst/>
              </a:prstGeom>
              <a:solidFill>
                <a:schemeClr val="bg1">
                  <a:lumMod val="50000"/>
                </a:schemeClr>
              </a:solidFill>
            </p:spPr>
            <p:txBody>
              <a:bodyPr wrap="square" lIns="18000" rIns="18000" rtlCol="0" anchor="ctr">
                <a:spAutoFit/>
              </a:bodyPr>
              <a:lstStyle/>
              <a:p>
                <a:pPr marL="0" algn="ctr"/>
                <a:endParaRPr lang="en-GB" sz="900" b="1" kern="0" cap="all" dirty="0">
                  <a:solidFill>
                    <a:schemeClr val="bg1"/>
                  </a:solidFill>
                </a:endParaRPr>
              </a:p>
            </p:txBody>
          </p:sp>
        </p:grpSp>
        <p:sp>
          <p:nvSpPr>
            <p:cNvPr id="842" name="TextBox 101"/>
            <p:cNvSpPr txBox="1"/>
            <p:nvPr/>
          </p:nvSpPr>
          <p:spPr>
            <a:xfrm>
              <a:off x="7535677" y="3430012"/>
              <a:ext cx="1194298"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Chatear con amigos</a:t>
              </a:r>
            </a:p>
          </p:txBody>
        </p:sp>
        <p:sp>
          <p:nvSpPr>
            <p:cNvPr id="843" name="TextBox 101"/>
            <p:cNvSpPr txBox="1"/>
            <p:nvPr/>
          </p:nvSpPr>
          <p:spPr>
            <a:xfrm>
              <a:off x="7535677" y="3542019"/>
              <a:ext cx="1194297"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Usar juegos</a:t>
              </a:r>
            </a:p>
          </p:txBody>
        </p:sp>
        <p:sp>
          <p:nvSpPr>
            <p:cNvPr id="844" name="TextBox 101"/>
            <p:cNvSpPr txBox="1"/>
            <p:nvPr/>
          </p:nvSpPr>
          <p:spPr>
            <a:xfrm>
              <a:off x="7535677" y="3654026"/>
              <a:ext cx="1190537"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Buscar artículos de compra</a:t>
              </a:r>
            </a:p>
          </p:txBody>
        </p:sp>
        <p:sp>
          <p:nvSpPr>
            <p:cNvPr id="845" name="TextBox 101"/>
            <p:cNvSpPr txBox="1"/>
            <p:nvPr/>
          </p:nvSpPr>
          <p:spPr>
            <a:xfrm>
              <a:off x="7535677" y="3766033"/>
              <a:ext cx="1194297"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Leer noticias</a:t>
              </a:r>
            </a:p>
          </p:txBody>
        </p:sp>
        <p:sp>
          <p:nvSpPr>
            <p:cNvPr id="846" name="TextBox 101"/>
            <p:cNvSpPr txBox="1"/>
            <p:nvPr/>
          </p:nvSpPr>
          <p:spPr>
            <a:xfrm>
              <a:off x="7535677" y="3878040"/>
              <a:ext cx="1663683"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Buscar información sobre la Copa Mundial</a:t>
              </a:r>
            </a:p>
          </p:txBody>
        </p:sp>
        <p:sp>
          <p:nvSpPr>
            <p:cNvPr id="847" name="TextBox 101"/>
            <p:cNvSpPr txBox="1"/>
            <p:nvPr/>
          </p:nvSpPr>
          <p:spPr>
            <a:xfrm>
              <a:off x="7535677" y="3990047"/>
              <a:ext cx="1536431"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Compartir sus opiniones sobre el evento</a:t>
              </a:r>
            </a:p>
          </p:txBody>
        </p:sp>
        <p:sp>
          <p:nvSpPr>
            <p:cNvPr id="848" name="TextBox 101"/>
            <p:cNvSpPr txBox="1"/>
            <p:nvPr/>
          </p:nvSpPr>
          <p:spPr>
            <a:xfrm>
              <a:off x="7535677" y="4102054"/>
              <a:ext cx="1663682"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Interactuar con </a:t>
              </a:r>
              <a:r>
                <a:rPr lang="en-GB" sz="600" dirty="0" err="1" smtClean="0">
                  <a:latin typeface="Arial"/>
                </a:rPr>
                <a:t>contenidos</a:t>
              </a:r>
              <a:r>
                <a:rPr lang="en-GB" sz="600" dirty="0" smtClean="0">
                  <a:latin typeface="Arial"/>
                </a:rPr>
                <a:t> web </a:t>
              </a:r>
              <a:r>
                <a:rPr lang="en-GB" sz="600" dirty="0" err="1" smtClean="0">
                  <a:latin typeface="Arial"/>
                </a:rPr>
                <a:t>sobre</a:t>
              </a:r>
              <a:endParaRPr lang="en-GB" sz="600" dirty="0">
                <a:latin typeface="Arial"/>
              </a:endParaRPr>
            </a:p>
            <a:p>
              <a:pPr>
                <a:lnSpc>
                  <a:spcPct val="80000"/>
                </a:lnSpc>
                <a:spcBef>
                  <a:spcPct val="0"/>
                </a:spcBef>
              </a:pPr>
              <a:r>
                <a:rPr lang="en-GB" sz="600" dirty="0" smtClean="0">
                  <a:latin typeface="Arial"/>
                </a:rPr>
                <a:t>el Mundial </a:t>
              </a:r>
            </a:p>
          </p:txBody>
        </p:sp>
        <p:sp>
          <p:nvSpPr>
            <p:cNvPr id="849" name="TextBox 101"/>
            <p:cNvSpPr txBox="1"/>
            <p:nvPr/>
          </p:nvSpPr>
          <p:spPr>
            <a:xfrm>
              <a:off x="7535677" y="4214058"/>
              <a:ext cx="1194297" cy="72000"/>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nSpc>
                  <a:spcPct val="80000"/>
                </a:lnSpc>
                <a:spcBef>
                  <a:spcPct val="0"/>
                </a:spcBef>
              </a:pPr>
              <a:r>
                <a:rPr lang="en-GB" sz="600" dirty="0" smtClean="0">
                  <a:latin typeface="Arial"/>
                </a:rPr>
                <a:t>Otros</a:t>
              </a:r>
            </a:p>
          </p:txBody>
        </p:sp>
      </p:grpSp>
      <p:sp>
        <p:nvSpPr>
          <p:cNvPr id="858" name="Rectangle 857"/>
          <p:cNvSpPr/>
          <p:nvPr/>
        </p:nvSpPr>
        <p:spPr>
          <a:xfrm>
            <a:off x="4229268" y="3238940"/>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en-GB" sz="700" b="1" dirty="0">
                <a:solidFill>
                  <a:schemeClr val="bg1"/>
                </a:solidFill>
              </a:rPr>
              <a:t>E</a:t>
            </a:r>
            <a:r>
              <a:rPr lang="en-GB" sz="700" b="1" dirty="0" smtClean="0">
                <a:solidFill>
                  <a:schemeClr val="bg1"/>
                </a:solidFill>
              </a:rPr>
              <a:t>-reader</a:t>
            </a:r>
            <a:endParaRPr lang="es-ES" sz="700" b="1" dirty="0">
              <a:solidFill>
                <a:schemeClr val="bg1"/>
              </a:solidFill>
            </a:endParaRPr>
          </a:p>
        </p:txBody>
      </p:sp>
      <p:sp>
        <p:nvSpPr>
          <p:cNvPr id="859" name="Rectangle 858"/>
          <p:cNvSpPr/>
          <p:nvPr/>
        </p:nvSpPr>
        <p:spPr>
          <a:xfrm>
            <a:off x="4229268" y="3476419"/>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en-GB" sz="700" b="1" dirty="0" smtClean="0">
                <a:solidFill>
                  <a:schemeClr val="bg1"/>
                </a:solidFill>
              </a:rPr>
              <a:t>PC</a:t>
            </a:r>
            <a:endParaRPr lang="es-ES" sz="700" b="1" dirty="0">
              <a:solidFill>
                <a:schemeClr val="bg1"/>
              </a:solidFill>
            </a:endParaRPr>
          </a:p>
        </p:txBody>
      </p:sp>
      <p:sp>
        <p:nvSpPr>
          <p:cNvPr id="860" name="Rectangle 859"/>
          <p:cNvSpPr/>
          <p:nvPr/>
        </p:nvSpPr>
        <p:spPr>
          <a:xfrm>
            <a:off x="4229268" y="3713898"/>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en-GB" sz="700" b="1" dirty="0" smtClean="0">
                <a:solidFill>
                  <a:schemeClr val="bg1"/>
                </a:solidFill>
              </a:rPr>
              <a:t>Tableta</a:t>
            </a:r>
            <a:endParaRPr lang="es-ES" sz="700" b="1" dirty="0">
              <a:solidFill>
                <a:schemeClr val="bg1"/>
              </a:solidFill>
            </a:endParaRPr>
          </a:p>
        </p:txBody>
      </p:sp>
      <p:sp>
        <p:nvSpPr>
          <p:cNvPr id="861" name="Rectangle 860"/>
          <p:cNvSpPr/>
          <p:nvPr/>
        </p:nvSpPr>
        <p:spPr>
          <a:xfrm>
            <a:off x="4229268" y="3951377"/>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en-GB" sz="700" b="1" dirty="0" smtClean="0">
                <a:solidFill>
                  <a:schemeClr val="bg1"/>
                </a:solidFill>
              </a:rPr>
              <a:t>Móvil</a:t>
            </a:r>
            <a:endParaRPr lang="es-ES" sz="700" b="1" dirty="0">
              <a:solidFill>
                <a:schemeClr val="bg1"/>
              </a:solidFill>
            </a:endParaRPr>
          </a:p>
        </p:txBody>
      </p:sp>
      <p:sp>
        <p:nvSpPr>
          <p:cNvPr id="862" name="Rectangle 861"/>
          <p:cNvSpPr/>
          <p:nvPr/>
        </p:nvSpPr>
        <p:spPr>
          <a:xfrm>
            <a:off x="4229268" y="4188858"/>
            <a:ext cx="846977" cy="146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en-GB" sz="700" b="1" dirty="0" smtClean="0">
                <a:solidFill>
                  <a:schemeClr val="bg1"/>
                </a:solidFill>
              </a:rPr>
              <a:t>Portátil</a:t>
            </a:r>
            <a:endParaRPr lang="es-ES" sz="700" b="1" dirty="0">
              <a:solidFill>
                <a:schemeClr val="bg1"/>
              </a:solidFill>
            </a:endParaRPr>
          </a:p>
        </p:txBody>
      </p:sp>
      <p:sp>
        <p:nvSpPr>
          <p:cNvPr id="863" name="Chevron 862">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864" name="Chevron 863">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s-ES" sz="900" b="1" kern="0" cap="all" dirty="0">
              <a:solidFill>
                <a:schemeClr val="bg1"/>
              </a:solidFill>
            </a:endParaRPr>
          </a:p>
        </p:txBody>
      </p:sp>
      <p:sp>
        <p:nvSpPr>
          <p:cNvPr id="865" name="Rectangle 864"/>
          <p:cNvSpPr/>
          <p:nvPr/>
        </p:nvSpPr>
        <p:spPr>
          <a:xfrm>
            <a:off x="7475220" y="442418"/>
            <a:ext cx="1548130" cy="683399"/>
          </a:xfrm>
          <a:prstGeom prst="rect">
            <a:avLst/>
          </a:prstGeom>
        </p:spPr>
        <p:txBody>
          <a:bodyPr wrap="square" lIns="67190" tIns="33595" rIns="67190" bIns="33595">
            <a:spAutoFit/>
          </a:bodyPr>
          <a:lstStyle/>
          <a:p>
            <a:pPr>
              <a:spcBef>
                <a:spcPts val="368"/>
              </a:spcBef>
            </a:pPr>
            <a:r>
              <a:rPr lang="en-GB" sz="800" dirty="0" smtClean="0">
                <a:solidFill>
                  <a:schemeClr val="bg1"/>
                </a:solidFill>
                <a:latin typeface="Impact"/>
              </a:rPr>
              <a:t>USUARIOS DE VARIOS MEDIOS SIMULTÁNEMENTE </a:t>
            </a:r>
            <a:r>
              <a:rPr sz="800" dirty="0" smtClean="0"/>
              <a:t> </a:t>
            </a:r>
            <a:r>
              <a:rPr lang="en-GB" sz="800" dirty="0">
                <a:solidFill>
                  <a:schemeClr val="accent3"/>
                </a:solidFill>
                <a:latin typeface="Impact"/>
              </a:rPr>
              <a:t>(UTILIZAN UN DISPOSITIVO ADICIONAL MIENTRAS VEN LA COPA MUNDIAL TIENEN EN </a:t>
            </a:r>
            <a:r>
              <a:rPr lang="en-GB" sz="800" dirty="0" smtClean="0">
                <a:solidFill>
                  <a:schemeClr val="accent3"/>
                </a:solidFill>
                <a:latin typeface="Impact"/>
              </a:rPr>
              <a:t>GENERAL) </a:t>
            </a:r>
            <a:r>
              <a:rPr lang="en-GB" sz="800" dirty="0" smtClean="0">
                <a:solidFill>
                  <a:schemeClr val="bg1"/>
                </a:solidFill>
                <a:latin typeface="Impact"/>
              </a:rPr>
              <a:t>DE 24 A </a:t>
            </a:r>
            <a:r>
              <a:rPr lang="en-GB" sz="800" dirty="0">
                <a:solidFill>
                  <a:schemeClr val="bg1"/>
                </a:solidFill>
                <a:latin typeface="Impact"/>
              </a:rPr>
              <a:t>44 AÑOS</a:t>
            </a:r>
            <a:r>
              <a:rPr lang="en-GB" sz="800" dirty="0">
                <a:solidFill>
                  <a:schemeClr val="accent3"/>
                </a:solidFill>
                <a:latin typeface="Impact"/>
              </a:rPr>
              <a:t>. </a:t>
            </a:r>
          </a:p>
        </p:txBody>
      </p:sp>
      <p:sp>
        <p:nvSpPr>
          <p:cNvPr id="866" name="TextBox 121"/>
          <p:cNvSpPr txBox="1"/>
          <p:nvPr/>
        </p:nvSpPr>
        <p:spPr>
          <a:xfrm>
            <a:off x="1684666" y="1028921"/>
            <a:ext cx="730464" cy="229470"/>
          </a:xfrm>
          <a:prstGeom prst="rect">
            <a:avLst/>
          </a:prstGeom>
          <a:ln>
            <a:noFill/>
          </a:ln>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600" dirty="0" err="1">
                <a:solidFill>
                  <a:schemeClr val="bg1"/>
                </a:solidFill>
              </a:rPr>
              <a:t>Escucharán</a:t>
            </a:r>
            <a:r>
              <a:rPr lang="en-GB" sz="600" dirty="0">
                <a:solidFill>
                  <a:schemeClr val="bg1"/>
                </a:solidFill>
              </a:rPr>
              <a:t> en la radio</a:t>
            </a:r>
            <a:endParaRPr lang="es-ES" sz="1400" b="1" dirty="0" smtClean="0">
              <a:solidFill>
                <a:schemeClr val="bg1"/>
              </a:solidFill>
              <a:latin typeface="+mj-lt"/>
              <a:ea typeface="+mj-ea"/>
              <a:cs typeface="+mj-cs"/>
            </a:endParaRPr>
          </a:p>
        </p:txBody>
      </p:sp>
      <p:grpSp>
        <p:nvGrpSpPr>
          <p:cNvPr id="878" name="Group 877"/>
          <p:cNvGrpSpPr/>
          <p:nvPr/>
        </p:nvGrpSpPr>
        <p:grpSpPr>
          <a:xfrm>
            <a:off x="1637994" y="4734632"/>
            <a:ext cx="7506006" cy="417693"/>
            <a:chOff x="1637994" y="4734632"/>
            <a:chExt cx="7506006" cy="417693"/>
          </a:xfrm>
        </p:grpSpPr>
        <p:sp>
          <p:nvSpPr>
            <p:cNvPr id="879" name="Isosceles Triangle 878"/>
            <p:cNvSpPr/>
            <p:nvPr/>
          </p:nvSpPr>
          <p:spPr>
            <a:xfrm>
              <a:off x="3801008" y="4734632"/>
              <a:ext cx="324000" cy="1440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nvGrpSpPr>
            <p:cNvPr id="880" name="Group 879"/>
            <p:cNvGrpSpPr/>
            <p:nvPr/>
          </p:nvGrpSpPr>
          <p:grpSpPr>
            <a:xfrm>
              <a:off x="1637994" y="4835525"/>
              <a:ext cx="7506006" cy="316800"/>
              <a:chOff x="1914453" y="4835525"/>
              <a:chExt cx="8255647" cy="316800"/>
            </a:xfrm>
          </p:grpSpPr>
          <p:sp>
            <p:nvSpPr>
              <p:cNvPr id="881" name="Rectangle 880">
                <a:hlinkClick r:id="rId47"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82" name="Rectangle 881">
                <a:hlinkClick r:id="rId48"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COPA MUNDIAL DE BRASIL</a:t>
                </a:r>
                <a:br>
                  <a:rPr lang="en-GB" sz="750" dirty="0">
                    <a:solidFill>
                      <a:schemeClr val="bg1"/>
                    </a:solidFill>
                    <a:latin typeface="+mj-lt"/>
                    <a:cs typeface="Arial" pitchFamily="34" charset="0"/>
                  </a:rPr>
                </a:br>
                <a:r>
                  <a:rPr lang="en-GB" sz="750" dirty="0">
                    <a:solidFill>
                      <a:schemeClr val="bg1"/>
                    </a:solidFill>
                    <a:latin typeface="+mj-lt"/>
                    <a:cs typeface="Arial" pitchFamily="34" charset="0"/>
                  </a:rPr>
                  <a:t>EN VIVO</a:t>
                </a:r>
              </a:p>
            </p:txBody>
          </p:sp>
          <p:sp>
            <p:nvSpPr>
              <p:cNvPr id="883" name="Rectangle 882">
                <a:hlinkClick r:id="rId49"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PATROCINADORES DE </a:t>
                </a:r>
              </a:p>
              <a:p>
                <a:pPr lvl="0" algn="ctr">
                  <a:lnSpc>
                    <a:spcPct val="85000"/>
                  </a:lnSpc>
                </a:pPr>
                <a:r>
                  <a:rPr lang="en-GB" sz="750" dirty="0">
                    <a:solidFill>
                      <a:prstClr val="white"/>
                    </a:solidFill>
                    <a:latin typeface="Impact"/>
                  </a:rPr>
                  <a:t>LA COPA MUNDIAL 2014</a:t>
                </a:r>
              </a:p>
            </p:txBody>
          </p:sp>
          <p:sp>
            <p:nvSpPr>
              <p:cNvPr id="884" name="Rectangle 883">
                <a:hlinkClick r:id="rId50"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885" name="Rectangle 884">
                <a:hlinkClick r:id="rId51"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86" name="Rectangle 885">
                <a:hlinkClick r:id="rId52" action="ppaction://hlinksldjump"/>
              </p:cNvPr>
              <p:cNvSpPr/>
              <p:nvPr/>
            </p:nvSpPr>
            <p:spPr>
              <a:xfrm>
                <a:off x="8115017"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87" name="Rectangle 886">
                <a:hlinkClick r:id="rId53" action="ppaction://hlinksldjump"/>
              </p:cNvPr>
              <p:cNvSpPr/>
              <p:nvPr/>
            </p:nvSpPr>
            <p:spPr>
              <a:xfrm>
                <a:off x="3929556" y="4835525"/>
                <a:ext cx="1079823" cy="316800"/>
              </a:xfrm>
              <a:prstGeom prst="rect">
                <a:avLst/>
              </a:prstGeom>
              <a:solidFill>
                <a:srgbClr val="4197F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s-ES" sz="750" dirty="0">
                    <a:solidFill>
                      <a:schemeClr val="bg1"/>
                    </a:solidFill>
                    <a:latin typeface="+mj-lt"/>
                    <a:cs typeface="Arial" pitchFamily="34" charset="0"/>
                  </a:rPr>
                  <a:t>¿QUIÉN SEGUIRÁ</a:t>
                </a:r>
                <a:br>
                  <a:rPr lang="es-ES" sz="750" dirty="0">
                    <a:solidFill>
                      <a:schemeClr val="bg1"/>
                    </a:solidFill>
                    <a:latin typeface="+mj-lt"/>
                    <a:cs typeface="Arial" pitchFamily="34" charset="0"/>
                  </a:rPr>
                </a:br>
                <a:r>
                  <a:rPr lang="es-ES" sz="750" dirty="0">
                    <a:solidFill>
                      <a:schemeClr val="bg1"/>
                    </a:solidFill>
                    <a:latin typeface="+mj-lt"/>
                    <a:cs typeface="Arial" pitchFamily="34" charset="0"/>
                  </a:rPr>
                  <a:t>LA COPA MUNDIAL?</a:t>
                </a:r>
              </a:p>
            </p:txBody>
          </p:sp>
          <p:sp>
            <p:nvSpPr>
              <p:cNvPr id="888" name="Rectangle 887">
                <a:hlinkClick r:id="rId54"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schemeClr val="bg1"/>
                    </a:solidFill>
                    <a:latin typeface="+mj-lt"/>
                    <a:cs typeface="Arial" pitchFamily="34" charset="0"/>
                  </a:rPr>
                  <a:t>CONTACTO</a:t>
                </a:r>
              </a:p>
            </p:txBody>
          </p:sp>
        </p:grpSp>
      </p:grpSp>
      <p:sp>
        <p:nvSpPr>
          <p:cNvPr id="226" name="TextBox 225"/>
          <p:cNvSpPr txBox="1"/>
          <p:nvPr/>
        </p:nvSpPr>
        <p:spPr>
          <a:xfrm>
            <a:off x="201943" y="2788015"/>
            <a:ext cx="679637"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800" dirty="0" smtClean="0">
                <a:solidFill>
                  <a:schemeClr val="bg1"/>
                </a:solidFill>
                <a:latin typeface="+mj-lt"/>
                <a:ea typeface="+mj-ea"/>
                <a:cs typeface="+mj-cs"/>
              </a:rPr>
              <a:t>70%</a:t>
            </a:r>
            <a:endParaRPr lang="en-GB" sz="1000" dirty="0" smtClean="0">
              <a:solidFill>
                <a:schemeClr val="bg1"/>
              </a:solidFill>
              <a:latin typeface="+mj-lt"/>
              <a:ea typeface="+mj-ea"/>
              <a:cs typeface="+mj-cs"/>
            </a:endParaRPr>
          </a:p>
        </p:txBody>
      </p:sp>
      <p:sp>
        <p:nvSpPr>
          <p:cNvPr id="227" name="TextBox 226"/>
          <p:cNvSpPr txBox="1"/>
          <p:nvPr/>
        </p:nvSpPr>
        <p:spPr>
          <a:xfrm>
            <a:off x="74787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200" dirty="0" smtClean="0">
                <a:solidFill>
                  <a:schemeClr val="bg1"/>
                </a:solidFill>
                <a:latin typeface="+mj-lt"/>
                <a:ea typeface="+mj-ea"/>
                <a:cs typeface="+mj-cs"/>
              </a:rPr>
              <a:t>44%</a:t>
            </a:r>
            <a:endParaRPr lang="en-GB" sz="700" dirty="0" smtClean="0">
              <a:solidFill>
                <a:schemeClr val="bg1"/>
              </a:solidFill>
              <a:latin typeface="+mj-lt"/>
              <a:ea typeface="+mj-ea"/>
              <a:cs typeface="+mj-cs"/>
            </a:endParaRPr>
          </a:p>
        </p:txBody>
      </p:sp>
      <p:sp>
        <p:nvSpPr>
          <p:cNvPr id="228" name="TextBox 227"/>
          <p:cNvSpPr txBox="1"/>
          <p:nvPr/>
        </p:nvSpPr>
        <p:spPr>
          <a:xfrm>
            <a:off x="125951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400" dirty="0" smtClean="0">
                <a:solidFill>
                  <a:schemeClr val="bg1"/>
                </a:solidFill>
                <a:latin typeface="+mj-lt"/>
                <a:ea typeface="+mj-ea"/>
                <a:cs typeface="+mj-cs"/>
              </a:rPr>
              <a:t>56%</a:t>
            </a:r>
            <a:endParaRPr lang="en-GB" sz="800" dirty="0" smtClean="0">
              <a:solidFill>
                <a:schemeClr val="bg1"/>
              </a:solidFill>
              <a:latin typeface="+mj-lt"/>
              <a:ea typeface="+mj-ea"/>
              <a:cs typeface="+mj-cs"/>
            </a:endParaRPr>
          </a:p>
        </p:txBody>
      </p:sp>
      <p:sp>
        <p:nvSpPr>
          <p:cNvPr id="229" name="TextBox 228"/>
          <p:cNvSpPr txBox="1"/>
          <p:nvPr/>
        </p:nvSpPr>
        <p:spPr>
          <a:xfrm>
            <a:off x="177115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dirty="0" smtClean="0">
                <a:solidFill>
                  <a:schemeClr val="bg1"/>
                </a:solidFill>
                <a:latin typeface="+mj-lt"/>
                <a:ea typeface="+mj-ea"/>
                <a:cs typeface="+mj-cs"/>
              </a:rPr>
              <a:t>32%</a:t>
            </a:r>
            <a:endParaRPr lang="en-GB" sz="600" dirty="0" smtClean="0">
              <a:solidFill>
                <a:schemeClr val="bg1"/>
              </a:solidFill>
              <a:latin typeface="+mj-lt"/>
              <a:ea typeface="+mj-ea"/>
              <a:cs typeface="+mj-cs"/>
            </a:endParaRPr>
          </a:p>
        </p:txBody>
      </p:sp>
      <p:sp>
        <p:nvSpPr>
          <p:cNvPr id="230" name="TextBox 229"/>
          <p:cNvSpPr txBox="1"/>
          <p:nvPr/>
        </p:nvSpPr>
        <p:spPr>
          <a:xfrm>
            <a:off x="2282794"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dirty="0" smtClean="0">
                <a:solidFill>
                  <a:schemeClr val="bg1"/>
                </a:solidFill>
                <a:latin typeface="+mj-lt"/>
                <a:ea typeface="+mj-ea"/>
                <a:cs typeface="+mj-cs"/>
              </a:rPr>
              <a:t>26%</a:t>
            </a:r>
            <a:endParaRPr lang="en-GB" sz="600" dirty="0" smtClean="0">
              <a:solidFill>
                <a:schemeClr val="bg1"/>
              </a:solidFill>
              <a:latin typeface="+mj-lt"/>
              <a:ea typeface="+mj-ea"/>
              <a:cs typeface="+mj-cs"/>
            </a:endParaRPr>
          </a:p>
        </p:txBody>
      </p:sp>
      <p:sp>
        <p:nvSpPr>
          <p:cNvPr id="231" name="TextBox 230"/>
          <p:cNvSpPr txBox="1"/>
          <p:nvPr/>
        </p:nvSpPr>
        <p:spPr>
          <a:xfrm>
            <a:off x="2794432" y="2788015"/>
            <a:ext cx="570434" cy="337209"/>
          </a:xfrm>
          <a:prstGeom prst="rect">
            <a:avLst/>
          </a:prstGeom>
        </p:spPr>
        <p:txBody>
          <a:bodyPr vert="horz" wrap="square" lIns="91440" tIns="45720" rIns="91440" bIns="45720" rtlCol="0" anchor="ctr">
            <a:noAutofit/>
          </a:bodyPr>
          <a:lstStyle>
            <a:defPPr>
              <a:defRPr lang="en-US"/>
            </a:defPPr>
            <a:lvl1pPr marL="0" algn="l" defTabSz="560070" rtl="0" eaLnBrk="1" latinLnBrk="0" hangingPunct="1">
              <a:defRPr sz="1100" kern="1200">
                <a:solidFill>
                  <a:schemeClr val="tx1"/>
                </a:solidFill>
                <a:latin typeface="+mn-lt"/>
                <a:ea typeface="+mn-ea"/>
                <a:cs typeface="+mn-cs"/>
              </a:defRPr>
            </a:lvl1pPr>
            <a:lvl2pPr marL="280035" algn="l" defTabSz="560070" rtl="0" eaLnBrk="1" latinLnBrk="0" hangingPunct="1">
              <a:defRPr sz="1100" kern="1200">
                <a:solidFill>
                  <a:schemeClr val="tx1"/>
                </a:solidFill>
                <a:latin typeface="+mn-lt"/>
                <a:ea typeface="+mn-ea"/>
                <a:cs typeface="+mn-cs"/>
              </a:defRPr>
            </a:lvl2pPr>
            <a:lvl3pPr marL="560070" algn="l" defTabSz="560070" rtl="0" eaLnBrk="1" latinLnBrk="0" hangingPunct="1">
              <a:defRPr sz="1100" kern="1200">
                <a:solidFill>
                  <a:schemeClr val="tx1"/>
                </a:solidFill>
                <a:latin typeface="+mn-lt"/>
                <a:ea typeface="+mn-ea"/>
                <a:cs typeface="+mn-cs"/>
              </a:defRPr>
            </a:lvl3pPr>
            <a:lvl4pPr marL="840105" algn="l" defTabSz="560070" rtl="0" eaLnBrk="1" latinLnBrk="0" hangingPunct="1">
              <a:defRPr sz="1100" kern="1200">
                <a:solidFill>
                  <a:schemeClr val="tx1"/>
                </a:solidFill>
                <a:latin typeface="+mn-lt"/>
                <a:ea typeface="+mn-ea"/>
                <a:cs typeface="+mn-cs"/>
              </a:defRPr>
            </a:lvl4pPr>
            <a:lvl5pPr marL="1120140" algn="l" defTabSz="560070" rtl="0" eaLnBrk="1" latinLnBrk="0" hangingPunct="1">
              <a:defRPr sz="1100" kern="1200">
                <a:solidFill>
                  <a:schemeClr val="tx1"/>
                </a:solidFill>
                <a:latin typeface="+mn-lt"/>
                <a:ea typeface="+mn-ea"/>
                <a:cs typeface="+mn-cs"/>
              </a:defRPr>
            </a:lvl5pPr>
            <a:lvl6pPr marL="1400175" algn="l" defTabSz="560070" rtl="0" eaLnBrk="1" latinLnBrk="0" hangingPunct="1">
              <a:defRPr sz="1100" kern="1200">
                <a:solidFill>
                  <a:schemeClr val="tx1"/>
                </a:solidFill>
                <a:latin typeface="+mn-lt"/>
                <a:ea typeface="+mn-ea"/>
                <a:cs typeface="+mn-cs"/>
              </a:defRPr>
            </a:lvl6pPr>
            <a:lvl7pPr marL="1680210" algn="l" defTabSz="560070" rtl="0" eaLnBrk="1" latinLnBrk="0" hangingPunct="1">
              <a:defRPr sz="1100" kern="1200">
                <a:solidFill>
                  <a:schemeClr val="tx1"/>
                </a:solidFill>
                <a:latin typeface="+mn-lt"/>
                <a:ea typeface="+mn-ea"/>
                <a:cs typeface="+mn-cs"/>
              </a:defRPr>
            </a:lvl7pPr>
            <a:lvl8pPr marL="1960245" algn="l" defTabSz="560070" rtl="0" eaLnBrk="1" latinLnBrk="0" hangingPunct="1">
              <a:defRPr sz="1100" kern="1200">
                <a:solidFill>
                  <a:schemeClr val="tx1"/>
                </a:solidFill>
                <a:latin typeface="+mn-lt"/>
                <a:ea typeface="+mn-ea"/>
                <a:cs typeface="+mn-cs"/>
              </a:defRPr>
            </a:lvl8pPr>
            <a:lvl9pPr marL="2240280" algn="l" defTabSz="560070" rtl="0" eaLnBrk="1" latinLnBrk="0" hangingPunct="1">
              <a:defRPr sz="1100" kern="1200">
                <a:solidFill>
                  <a:schemeClr val="tx1"/>
                </a:solidFill>
                <a:latin typeface="+mn-lt"/>
                <a:ea typeface="+mn-ea"/>
                <a:cs typeface="+mn-cs"/>
              </a:defRPr>
            </a:lvl9pPr>
          </a:lstStyle>
          <a:p>
            <a:pPr algn="ctr">
              <a:lnSpc>
                <a:spcPct val="80000"/>
              </a:lnSpc>
              <a:spcBef>
                <a:spcPct val="0"/>
              </a:spcBef>
            </a:pPr>
            <a:r>
              <a:rPr lang="en-GB" sz="1050" dirty="0" smtClean="0">
                <a:solidFill>
                  <a:schemeClr val="bg1"/>
                </a:solidFill>
                <a:latin typeface="+mj-lt"/>
                <a:ea typeface="+mj-ea"/>
                <a:cs typeface="+mj-cs"/>
              </a:rPr>
              <a:t>23%</a:t>
            </a:r>
            <a:endParaRPr lang="en-GB" sz="500" dirty="0" smtClean="0">
              <a:solidFill>
                <a:schemeClr val="bg1"/>
              </a:solidFill>
              <a:latin typeface="+mj-lt"/>
              <a:ea typeface="+mj-ea"/>
              <a:cs typeface="+mj-cs"/>
            </a:endParaRPr>
          </a:p>
        </p:txBody>
      </p:sp>
    </p:spTree>
    <p:custDataLst>
      <p:tags r:id="rId2"/>
    </p:custDataLst>
    <p:extLst>
      <p:ext uri="{BB962C8B-B14F-4D97-AF65-F5344CB8AC3E}">
        <p14:creationId xmlns:p14="http://schemas.microsoft.com/office/powerpoint/2010/main" val="1037794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3181217728"/>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5892"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107" name="Chart 106"/>
          <p:cNvGraphicFramePr/>
          <p:nvPr>
            <p:extLst>
              <p:ext uri="{D42A27DB-BD31-4B8C-83A1-F6EECF244321}">
                <p14:modId xmlns:p14="http://schemas.microsoft.com/office/powerpoint/2010/main" val="931276674"/>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Hyundai/Kia </a:t>
              </a:r>
              <a:r>
                <a:rPr lang="en-GB" dirty="0">
                  <a:solidFill>
                    <a:prstClr val="white"/>
                  </a:solidFill>
                  <a:latin typeface="+mj-lt"/>
                  <a:cs typeface="Arial" pitchFamily="34" charset="0"/>
                </a:rPr>
                <a:t>Motors</a:t>
              </a:r>
            </a:p>
          </p:txBody>
        </p:sp>
      </p:grpSp>
      <p:grpSp>
        <p:nvGrpSpPr>
          <p:cNvPr id="40" name="Group 39"/>
          <p:cNvGrpSpPr/>
          <p:nvPr/>
        </p:nvGrpSpPr>
        <p:grpSpPr>
          <a:xfrm>
            <a:off x="8318526" y="93663"/>
            <a:ext cx="551366" cy="630000"/>
            <a:chOff x="8318526" y="93663"/>
            <a:chExt cx="551366" cy="630000"/>
          </a:xfrm>
        </p:grpSpPr>
        <p:sp>
          <p:nvSpPr>
            <p:cNvPr id="41"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42" name="Rectangle 41"/>
            <p:cNvSpPr/>
            <p:nvPr/>
          </p:nvSpPr>
          <p:spPr>
            <a:xfrm>
              <a:off x="8407299" y="263685"/>
              <a:ext cx="373820" cy="307777"/>
            </a:xfrm>
            <a:prstGeom prst="rect">
              <a:avLst/>
            </a:prstGeom>
          </p:spPr>
          <p:txBody>
            <a:bodyPr wrap="none">
              <a:spAutoFit/>
            </a:bodyPr>
            <a:lstStyle/>
            <a:p>
              <a:r>
                <a:rPr lang="en-GB" sz="1400" cap="all" dirty="0">
                  <a:solidFill>
                    <a:prstClr val="white"/>
                  </a:solidFill>
                  <a:latin typeface="Impact"/>
                </a:rPr>
                <a:t>an</a:t>
              </a:r>
              <a:endParaRPr lang="en-GB" sz="2000" dirty="0"/>
            </a:p>
          </p:txBody>
        </p:sp>
      </p:grpSp>
      <p:grpSp>
        <p:nvGrpSpPr>
          <p:cNvPr id="53" name="Group 52"/>
          <p:cNvGrpSpPr/>
          <p:nvPr/>
        </p:nvGrpSpPr>
        <p:grpSpPr>
          <a:xfrm>
            <a:off x="260378" y="655681"/>
            <a:ext cx="660484" cy="665570"/>
            <a:chOff x="611438" y="1730773"/>
            <a:chExt cx="972000" cy="972000"/>
          </a:xfrm>
        </p:grpSpPr>
        <p:sp>
          <p:nvSpPr>
            <p:cNvPr id="54" name="TextBox 53"/>
            <p:cNvSpPr txBox="1">
              <a:spLocks noChangeAspect="1"/>
            </p:cNvSpPr>
            <p:nvPr/>
          </p:nvSpPr>
          <p:spPr>
            <a:xfrm rot="20611565">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Hyundai/Kia Motors</a:t>
              </a:r>
              <a:endParaRPr lang="en-GB" sz="1200" dirty="0">
                <a:solidFill>
                  <a:schemeClr val="bg1"/>
                </a:solidFill>
                <a:latin typeface="+mj-lt"/>
              </a:endParaRPr>
            </a:p>
          </p:txBody>
        </p:sp>
        <p:grpSp>
          <p:nvGrpSpPr>
            <p:cNvPr id="55" name="Group 48"/>
            <p:cNvGrpSpPr>
              <a:grpSpLocks noChangeAspect="1"/>
            </p:cNvGrpSpPr>
            <p:nvPr/>
          </p:nvGrpSpPr>
          <p:grpSpPr>
            <a:xfrm>
              <a:off x="713622" y="1854864"/>
              <a:ext cx="756000" cy="756000"/>
              <a:chOff x="3639697" y="2022734"/>
              <a:chExt cx="1347333" cy="1347333"/>
            </a:xfrm>
          </p:grpSpPr>
          <p:sp>
            <p:nvSpPr>
              <p:cNvPr id="57" name="Oval 56"/>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8" name="Oval 57"/>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59" name="Oval 58"/>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56" name="Oval 55"/>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60" name="Picture 5" descr="http://www.carsuk.net/wp-content/uploads/2013/02/Hyundai-Kia-Logos.jpg"/>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6744" y="931275"/>
            <a:ext cx="397030" cy="148045"/>
          </a:xfrm>
          <a:prstGeom prst="rect">
            <a:avLst/>
          </a:prstGeom>
          <a:noFill/>
          <a:extLst>
            <a:ext uri="{909E8E84-426E-40dd-AFC4-6F175D3DCCD1}">
              <a14:hiddenFill xmlns:a14="http://schemas.microsoft.com/office/drawing/2010/main">
                <a:solidFill>
                  <a:srgbClr val="FFFFFF"/>
                </a:solidFill>
              </a14:hiddenFill>
            </a:ext>
          </a:extLst>
        </p:spPr>
      </p:pic>
      <p:sp>
        <p:nvSpPr>
          <p:cNvPr id="43" name="Title 2"/>
          <p:cNvSpPr>
            <a:spLocks noGrp="1"/>
          </p:cNvSpPr>
          <p:nvPr>
            <p:ph type="title"/>
          </p:nvPr>
        </p:nvSpPr>
        <p:spPr>
          <a:xfrm rot="5400000">
            <a:off x="-1403824" y="897313"/>
            <a:ext cx="2072601" cy="376826"/>
          </a:xfrm>
        </p:spPr>
        <p:txBody>
          <a:bodyPr/>
          <a:lstStyle/>
          <a:p>
            <a:r>
              <a:rPr lang="en-GB" dirty="0" smtClean="0"/>
              <a:t>NA HY</a:t>
            </a:r>
            <a:endParaRPr lang="en-GB" dirty="0"/>
          </a:p>
        </p:txBody>
      </p:sp>
      <p:pic>
        <p:nvPicPr>
          <p:cNvPr id="48" name="Picture 2">
            <a:hlinkClick r:id="rId9"/>
          </p:cNvPr>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6514684" y="711575"/>
            <a:ext cx="1938754" cy="10940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9" name="Picture 3">
            <a:hlinkClick r:id="rId11"/>
          </p:cNvPr>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a:off x="6514684" y="1909196"/>
            <a:ext cx="1938754" cy="10763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9" name="Group 68"/>
          <p:cNvGrpSpPr/>
          <p:nvPr/>
        </p:nvGrpSpPr>
        <p:grpSpPr>
          <a:xfrm>
            <a:off x="6417623" y="626308"/>
            <a:ext cx="347183" cy="347183"/>
            <a:chOff x="8323723" y="3022591"/>
            <a:chExt cx="347183" cy="347183"/>
          </a:xfrm>
        </p:grpSpPr>
        <p:grpSp>
          <p:nvGrpSpPr>
            <p:cNvPr id="70" name="Group 4"/>
            <p:cNvGrpSpPr>
              <a:grpSpLocks noChangeAspect="1"/>
            </p:cNvGrpSpPr>
            <p:nvPr/>
          </p:nvGrpSpPr>
          <p:grpSpPr bwMode="auto">
            <a:xfrm>
              <a:off x="8323723" y="3022591"/>
              <a:ext cx="347183" cy="347183"/>
              <a:chOff x="1804" y="543"/>
              <a:chExt cx="2152" cy="2152"/>
            </a:xfrm>
          </p:grpSpPr>
          <p:sp>
            <p:nvSpPr>
              <p:cNvPr id="72"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1" name="Oval 5">
              <a:hlinkClick r:id="rId9"/>
            </p:cNvPr>
            <p:cNvSpPr>
              <a:spLocks noChangeArrowheads="1"/>
            </p:cNvSpPr>
            <p:nvPr/>
          </p:nvSpPr>
          <p:spPr bwMode="auto">
            <a:xfrm>
              <a:off x="8323723" y="3022591"/>
              <a:ext cx="347183" cy="347183"/>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5" name="Group 74"/>
          <p:cNvGrpSpPr/>
          <p:nvPr/>
        </p:nvGrpSpPr>
        <p:grpSpPr>
          <a:xfrm>
            <a:off x="6417522" y="1865145"/>
            <a:ext cx="347183" cy="347183"/>
            <a:chOff x="8323723" y="3022591"/>
            <a:chExt cx="347183" cy="347183"/>
          </a:xfrm>
        </p:grpSpPr>
        <p:grpSp>
          <p:nvGrpSpPr>
            <p:cNvPr id="76" name="Group 4"/>
            <p:cNvGrpSpPr>
              <a:grpSpLocks noChangeAspect="1"/>
            </p:cNvGrpSpPr>
            <p:nvPr/>
          </p:nvGrpSpPr>
          <p:grpSpPr bwMode="auto">
            <a:xfrm>
              <a:off x="8323723" y="3022591"/>
              <a:ext cx="347183" cy="347183"/>
              <a:chOff x="1804" y="543"/>
              <a:chExt cx="2152" cy="2152"/>
            </a:xfrm>
          </p:grpSpPr>
          <p:sp>
            <p:nvSpPr>
              <p:cNvPr id="78"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7" name="Oval 5">
              <a:hlinkClick r:id="rId11"/>
            </p:cNvPr>
            <p:cNvSpPr>
              <a:spLocks noChangeArrowheads="1"/>
            </p:cNvSpPr>
            <p:nvPr/>
          </p:nvSpPr>
          <p:spPr bwMode="auto">
            <a:xfrm>
              <a:off x="8323723" y="3022591"/>
              <a:ext cx="347183" cy="347183"/>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3" name="Chevron 82">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1" name="Group 80"/>
          <p:cNvGrpSpPr/>
          <p:nvPr/>
        </p:nvGrpSpPr>
        <p:grpSpPr>
          <a:xfrm>
            <a:off x="869635" y="4734632"/>
            <a:ext cx="8274365" cy="424215"/>
            <a:chOff x="869635" y="4734632"/>
            <a:chExt cx="8274365" cy="424215"/>
          </a:xfrm>
        </p:grpSpPr>
        <p:grpSp>
          <p:nvGrpSpPr>
            <p:cNvPr id="88" name="Group 87"/>
            <p:cNvGrpSpPr/>
            <p:nvPr/>
          </p:nvGrpSpPr>
          <p:grpSpPr>
            <a:xfrm>
              <a:off x="1637994" y="4734632"/>
              <a:ext cx="7506006" cy="417693"/>
              <a:chOff x="1637994" y="4734632"/>
              <a:chExt cx="7506006" cy="417693"/>
            </a:xfrm>
          </p:grpSpPr>
          <p:grpSp>
            <p:nvGrpSpPr>
              <p:cNvPr id="91" name="Group 90"/>
              <p:cNvGrpSpPr/>
              <p:nvPr/>
            </p:nvGrpSpPr>
            <p:grpSpPr>
              <a:xfrm>
                <a:off x="1637994" y="4835525"/>
                <a:ext cx="7506006" cy="316800"/>
                <a:chOff x="1914453" y="4835525"/>
                <a:chExt cx="8255647" cy="316800"/>
              </a:xfrm>
            </p:grpSpPr>
            <p:sp>
              <p:nvSpPr>
                <p:cNvPr id="93" name="Rectangle 92">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4" name="Rectangle 93">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5" name="Rectangle 94">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6" name="Rectangle 95">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7" name="Rectangle 96">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8" name="Rectangle 97">
                  <a:hlinkClick r:id="rId18"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9" name="Rectangle 98">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0" name="Rectangle 99">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92" name="Isosceles Triangle 91"/>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90" name="Rectangle 89">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101" name="Rectangle 100">
            <a:hlinkClick r:id="" action="ppaction://hlinkshowjump?jump=nextslide"/>
          </p:cNvPr>
          <p:cNvSpPr/>
          <p:nvPr/>
        </p:nvSpPr>
        <p:spPr>
          <a:xfrm>
            <a:off x="8334341"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103"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500" dirty="0">
                <a:solidFill>
                  <a:schemeClr val="accent5"/>
                </a:solidFill>
              </a:rPr>
              <a:t>PATROCINADORES </a:t>
            </a:r>
            <a:r>
              <a:rPr lang="es" sz="1500" dirty="0"/>
              <a:t>DE LA Copa Mundial 2014 </a:t>
            </a:r>
            <a:r>
              <a:rPr lang="es" sz="1500" dirty="0">
                <a:solidFill>
                  <a:schemeClr val="accent5"/>
                </a:solidFill>
              </a:rPr>
              <a:t>- an</a:t>
            </a:r>
          </a:p>
        </p:txBody>
      </p:sp>
      <p:sp>
        <p:nvSpPr>
          <p:cNvPr id="104" name="TextBox 103"/>
          <p:cNvSpPr txBox="1"/>
          <p:nvPr/>
        </p:nvSpPr>
        <p:spPr>
          <a:xfrm>
            <a:off x="905084" y="902140"/>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105" name="TextBox 104"/>
          <p:cNvSpPr txBox="1"/>
          <p:nvPr/>
        </p:nvSpPr>
        <p:spPr>
          <a:xfrm>
            <a:off x="3979088" y="664299"/>
            <a:ext cx="2471522" cy="2185214"/>
          </a:xfrm>
          <a:prstGeom prst="rect">
            <a:avLst/>
          </a:prstGeom>
          <a:noFill/>
        </p:spPr>
        <p:txBody>
          <a:bodyPr wrap="square" rtlCol="0">
            <a:spAutoFit/>
          </a:bodyPr>
          <a:lstStyle/>
          <a:p>
            <a:pPr algn="l" rtl="0"/>
            <a:r>
              <a:rPr lang="es" sz="800" b="0" i="0" u="none" dirty="0">
                <a:solidFill>
                  <a:schemeClr val="bg1"/>
                </a:solidFill>
              </a:rPr>
              <a:t>Además de las actividades internacionales, para promover su patrocinio mundial, Hyundai Motor America regaló entradas para los partidos de cuartos de final de la Copa Mundial en las ferias automovilísticas de América del Norte realizadas en abril de 2014.</a:t>
            </a:r>
          </a:p>
          <a:p>
            <a:endParaRPr lang="es" sz="800" dirty="0">
              <a:solidFill>
                <a:schemeClr val="bg1"/>
              </a:solidFill>
            </a:endParaRPr>
          </a:p>
          <a:p>
            <a:pPr algn="l" rtl="0"/>
            <a:r>
              <a:rPr lang="es" sz="800" b="0" i="0" u="none" dirty="0">
                <a:solidFill>
                  <a:schemeClr val="bg1"/>
                </a:solidFill>
              </a:rPr>
              <a:t>Hyundai también presentó el anuncio de la Copa Mundial FIFA 2014, que incluye dos spots nuevos de 30 segundos con el Sonata 2015 rediseñado.  Los spots destacan el amor emocional del juego y pretenden inspirar a la afición con dos palabras: #BecauseFutbol. La parte creativa ha sido responsabilidad de la agencia publicitaria de Hyundai, INNOCEAN USA, que retransmite en ESPN y Univision como parte del patrocinio de publicidad automovilística exclusiva de Hyundai de los vídeos que la Copa Mundial difunde en la red. </a:t>
            </a:r>
          </a:p>
        </p:txBody>
      </p:sp>
      <p:sp>
        <p:nvSpPr>
          <p:cNvPr id="106" name="TextBox 105"/>
          <p:cNvSpPr txBox="1"/>
          <p:nvPr/>
        </p:nvSpPr>
        <p:spPr>
          <a:xfrm>
            <a:off x="72736" y="455862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 n=200 no hispanos y n=100 hispanos). No hay datos dado el reducido tamaño de la muestra.</a:t>
            </a:r>
            <a:endParaRPr lang="es" sz="800" dirty="0">
              <a:solidFill>
                <a:schemeClr val="bg1"/>
              </a:solidFill>
            </a:endParaRPr>
          </a:p>
        </p:txBody>
      </p:sp>
      <p:sp>
        <p:nvSpPr>
          <p:cNvPr id="108" name="Rectangle 107"/>
          <p:cNvSpPr/>
          <p:nvPr/>
        </p:nvSpPr>
        <p:spPr>
          <a:xfrm rot="16200000">
            <a:off x="903875" y="2475068"/>
            <a:ext cx="3004686" cy="627999"/>
          </a:xfrm>
          <a:prstGeom prst="rect">
            <a:avLst/>
          </a:prstGeom>
        </p:spPr>
        <p:txBody>
          <a:bodyPr wrap="square" lIns="67190" tIns="33595" rIns="67190" bIns="33595">
            <a:spAutoFit/>
          </a:bodyPr>
          <a:lstStyle/>
          <a:p>
            <a:pPr lvl="0">
              <a:lnSpc>
                <a:spcPct val="65000"/>
              </a:lnSpc>
            </a:pPr>
            <a:r>
              <a:rPr lang="en-GB" sz="2800" dirty="0" smtClean="0">
                <a:solidFill>
                  <a:schemeClr val="accent1"/>
                </a:solidFill>
                <a:latin typeface="+mj-lt"/>
                <a:cs typeface="Arial" pitchFamily="34" charset="0"/>
              </a:rPr>
              <a:t>MUESTRA DE DADOS INSUFICIENTE</a:t>
            </a:r>
            <a:endParaRPr lang="en-GB" sz="2800" dirty="0">
              <a:solidFill>
                <a:schemeClr val="accent1"/>
              </a:solidFill>
              <a:latin typeface="+mj-lt"/>
              <a:cs typeface="Arial" pitchFamily="34" charset="0"/>
            </a:endParaRPr>
          </a:p>
        </p:txBody>
      </p:sp>
      <p:sp>
        <p:nvSpPr>
          <p:cNvPr id="61" name="Chevron 60">
            <a:hlinkClick r:id="rId22"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2" name="Rectangle 61">
            <a:hlinkClick r:id="rId22"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Tree>
    <p:extLst>
      <p:ext uri="{BB962C8B-B14F-4D97-AF65-F5344CB8AC3E}">
        <p14:creationId xmlns:p14="http://schemas.microsoft.com/office/powerpoint/2010/main" val="13840209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308762187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6916"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4" name="Chart 83"/>
          <p:cNvGraphicFramePr/>
          <p:nvPr>
            <p:extLst>
              <p:ext uri="{D42A27DB-BD31-4B8C-83A1-F6EECF244321}">
                <p14:modId xmlns:p14="http://schemas.microsoft.com/office/powerpoint/2010/main" val="1651572955"/>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smtClean="0">
                  <a:solidFill>
                    <a:prstClr val="white"/>
                  </a:solidFill>
                  <a:latin typeface="+mj-lt"/>
                  <a:cs typeface="Arial" pitchFamily="34" charset="0"/>
                </a:rPr>
                <a:t>SONY</a:t>
              </a:r>
              <a:endParaRPr lang="en-GB" dirty="0">
                <a:solidFill>
                  <a:prstClr val="white"/>
                </a:solidFill>
                <a:latin typeface="+mj-lt"/>
                <a:cs typeface="Arial" pitchFamily="34" charset="0"/>
              </a:endParaRPr>
            </a:p>
          </p:txBody>
        </p:sp>
      </p:grpSp>
      <p:grpSp>
        <p:nvGrpSpPr>
          <p:cNvPr id="40" name="Group 39"/>
          <p:cNvGrpSpPr/>
          <p:nvPr/>
        </p:nvGrpSpPr>
        <p:grpSpPr>
          <a:xfrm>
            <a:off x="8318526" y="93663"/>
            <a:ext cx="551366" cy="630000"/>
            <a:chOff x="8318526" y="93663"/>
            <a:chExt cx="551366" cy="630000"/>
          </a:xfrm>
        </p:grpSpPr>
        <p:sp>
          <p:nvSpPr>
            <p:cNvPr id="41"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42" name="Rectangle 41"/>
            <p:cNvSpPr/>
            <p:nvPr/>
          </p:nvSpPr>
          <p:spPr>
            <a:xfrm>
              <a:off x="8407299" y="263685"/>
              <a:ext cx="373820" cy="307777"/>
            </a:xfrm>
            <a:prstGeom prst="rect">
              <a:avLst/>
            </a:prstGeom>
          </p:spPr>
          <p:txBody>
            <a:bodyPr wrap="none">
              <a:spAutoFit/>
            </a:bodyPr>
            <a:lstStyle/>
            <a:p>
              <a:r>
                <a:rPr lang="en-GB" sz="1400" cap="all" dirty="0">
                  <a:solidFill>
                    <a:prstClr val="white"/>
                  </a:solidFill>
                  <a:latin typeface="Impact"/>
                </a:rPr>
                <a:t>an</a:t>
              </a:r>
              <a:endParaRPr lang="en-GB" sz="2000" dirty="0"/>
            </a:p>
          </p:txBody>
        </p:sp>
      </p:grpSp>
      <p:grpSp>
        <p:nvGrpSpPr>
          <p:cNvPr id="30" name="Group 29"/>
          <p:cNvGrpSpPr/>
          <p:nvPr/>
        </p:nvGrpSpPr>
        <p:grpSpPr>
          <a:xfrm>
            <a:off x="260764" y="658429"/>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Sony</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11"/>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0379" y="897825"/>
            <a:ext cx="347738" cy="2314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8" name="Picture 37"/>
          <p:cNvPicPr/>
          <p:nvPr/>
        </p:nvPicPr>
        <p:blipFill rotWithShape="1">
          <a:blip r:embed="rId9" cstate="screen">
            <a:extLst>
              <a:ext uri="{28A0092B-C50C-407E-A947-70E740481C1C}">
                <a14:useLocalDpi xmlns:a14="http://schemas.microsoft.com/office/drawing/2010/main"/>
              </a:ext>
            </a:extLst>
          </a:blip>
          <a:srcRect/>
          <a:stretch/>
        </p:blipFill>
        <p:spPr>
          <a:xfrm>
            <a:off x="6100839" y="703115"/>
            <a:ext cx="1223425" cy="1132125"/>
          </a:xfrm>
          <a:prstGeom prst="rect">
            <a:avLst/>
          </a:prstGeom>
          <a:noFill/>
          <a:ln>
            <a:noFill/>
          </a:ln>
        </p:spPr>
      </p:pic>
      <p:pic>
        <p:nvPicPr>
          <p:cNvPr id="53" name="Picture 52"/>
          <p:cNvPicPr/>
          <p:nvPr/>
        </p:nvPicPr>
        <p:blipFill rotWithShape="1">
          <a:blip r:embed="rId10" cstate="screen">
            <a:extLst>
              <a:ext uri="{28A0092B-C50C-407E-A947-70E740481C1C}">
                <a14:useLocalDpi xmlns:a14="http://schemas.microsoft.com/office/drawing/2010/main"/>
              </a:ext>
            </a:extLst>
          </a:blip>
          <a:srcRect/>
          <a:stretch/>
        </p:blipFill>
        <p:spPr>
          <a:xfrm>
            <a:off x="6100839" y="1901843"/>
            <a:ext cx="2349190" cy="1333690"/>
          </a:xfrm>
          <a:prstGeom prst="rect">
            <a:avLst/>
          </a:prstGeom>
          <a:noFill/>
          <a:ln>
            <a:noFill/>
          </a:ln>
        </p:spPr>
      </p:pic>
      <p:pic>
        <p:nvPicPr>
          <p:cNvPr id="54" name="Picture 53"/>
          <p:cNvPicPr/>
          <p:nvPr/>
        </p:nvPicPr>
        <p:blipFill rotWithShape="1">
          <a:blip r:embed="rId11" cstate="screen">
            <a:extLst>
              <a:ext uri="{28A0092B-C50C-407E-A947-70E740481C1C}">
                <a14:useLocalDpi xmlns:a14="http://schemas.microsoft.com/office/drawing/2010/main"/>
              </a:ext>
            </a:extLst>
          </a:blip>
          <a:srcRect/>
          <a:stretch/>
        </p:blipFill>
        <p:spPr>
          <a:xfrm>
            <a:off x="7347636" y="697756"/>
            <a:ext cx="1102392" cy="1137484"/>
          </a:xfrm>
          <a:prstGeom prst="rect">
            <a:avLst/>
          </a:prstGeom>
          <a:noFill/>
          <a:ln>
            <a:noFill/>
          </a:ln>
        </p:spPr>
      </p:pic>
      <p:sp>
        <p:nvSpPr>
          <p:cNvPr id="43" name="Title 2"/>
          <p:cNvSpPr>
            <a:spLocks noGrp="1"/>
          </p:cNvSpPr>
          <p:nvPr>
            <p:ph type="title"/>
          </p:nvPr>
        </p:nvSpPr>
        <p:spPr>
          <a:xfrm rot="5400000">
            <a:off x="-1403824" y="897313"/>
            <a:ext cx="2072601" cy="376826"/>
          </a:xfrm>
        </p:spPr>
        <p:txBody>
          <a:bodyPr/>
          <a:lstStyle/>
          <a:p>
            <a:r>
              <a:rPr lang="en-GB" dirty="0" smtClean="0"/>
              <a:t>NA SONY</a:t>
            </a:r>
            <a:endParaRPr lang="en-GB" dirty="0"/>
          </a:p>
        </p:txBody>
      </p:sp>
      <p:sp>
        <p:nvSpPr>
          <p:cNvPr id="45" name="Chevron 44">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47" name="Group 46"/>
          <p:cNvGrpSpPr/>
          <p:nvPr/>
        </p:nvGrpSpPr>
        <p:grpSpPr>
          <a:xfrm>
            <a:off x="869635" y="4734632"/>
            <a:ext cx="8274365" cy="424215"/>
            <a:chOff x="869635" y="4734632"/>
            <a:chExt cx="8274365" cy="424215"/>
          </a:xfrm>
        </p:grpSpPr>
        <p:grpSp>
          <p:nvGrpSpPr>
            <p:cNvPr id="48" name="Group 47"/>
            <p:cNvGrpSpPr/>
            <p:nvPr/>
          </p:nvGrpSpPr>
          <p:grpSpPr>
            <a:xfrm>
              <a:off x="1637994" y="4734632"/>
              <a:ext cx="7506006" cy="417693"/>
              <a:chOff x="1637994" y="4734632"/>
              <a:chExt cx="7506006" cy="417693"/>
            </a:xfrm>
          </p:grpSpPr>
          <p:grpSp>
            <p:nvGrpSpPr>
              <p:cNvPr id="70" name="Group 69"/>
              <p:cNvGrpSpPr/>
              <p:nvPr/>
            </p:nvGrpSpPr>
            <p:grpSpPr>
              <a:xfrm>
                <a:off x="1637994" y="4835525"/>
                <a:ext cx="7506006" cy="316800"/>
                <a:chOff x="1914453" y="4835525"/>
                <a:chExt cx="8255647" cy="316800"/>
              </a:xfrm>
            </p:grpSpPr>
            <p:sp>
              <p:nvSpPr>
                <p:cNvPr id="72" name="Rectangle 71">
                  <a:hlinkClick r:id="rId1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3" name="Rectangle 72">
                  <a:hlinkClick r:id="rId13"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4" name="Rectangle 73">
                  <a:hlinkClick r:id="rId14"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5" name="Rectangle 74">
                  <a:hlinkClick r:id="rId15"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6" name="Rectangle 75">
                  <a:hlinkClick r:id="rId16"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7" name="Rectangle 76">
                  <a:hlinkClick r:id="rId17"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8" name="Rectangle 77">
                  <a:hlinkClick r:id="rId18"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9" name="Rectangle 78">
                  <a:hlinkClick r:id="rId19"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1" name="Isosceles Triangle 70"/>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8" name="Rectangle 67">
              <a:hlinkClick r:id="rId2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80" name="Rectangle 79">
            <a:hlinkClick r:id="" action="ppaction://hlinkshowjump?jump=nextslide"/>
          </p:cNvPr>
          <p:cNvSpPr/>
          <p:nvPr/>
        </p:nvSpPr>
        <p:spPr>
          <a:xfrm>
            <a:off x="8334341"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82"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500" dirty="0">
                <a:solidFill>
                  <a:schemeClr val="accent5"/>
                </a:solidFill>
              </a:rPr>
              <a:t>PATROCINADORES </a:t>
            </a:r>
            <a:r>
              <a:rPr lang="es" sz="1500" dirty="0"/>
              <a:t>DE LA Copa Mundial </a:t>
            </a:r>
            <a:r>
              <a:rPr lang="es" sz="1500" dirty="0" smtClean="0"/>
              <a:t>201</a:t>
            </a:r>
            <a:r>
              <a:rPr lang="es" sz="1500" dirty="0">
                <a:solidFill>
                  <a:schemeClr val="accent5"/>
                </a:solidFill>
              </a:rPr>
              <a:t>- </a:t>
            </a:r>
            <a:r>
              <a:rPr lang="es" sz="1500" dirty="0" smtClean="0">
                <a:solidFill>
                  <a:schemeClr val="accent5"/>
                </a:solidFill>
              </a:rPr>
              <a:t>an</a:t>
            </a:r>
            <a:endParaRPr lang="es" sz="1500" dirty="0">
              <a:solidFill>
                <a:schemeClr val="accent5"/>
              </a:solidFill>
            </a:endParaRPr>
          </a:p>
        </p:txBody>
      </p:sp>
      <p:sp>
        <p:nvSpPr>
          <p:cNvPr id="83" name="TextBox 82"/>
          <p:cNvSpPr txBox="1"/>
          <p:nvPr/>
        </p:nvSpPr>
        <p:spPr>
          <a:xfrm>
            <a:off x="905084" y="902140"/>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5" name="Rectangle 84"/>
          <p:cNvSpPr/>
          <p:nvPr/>
        </p:nvSpPr>
        <p:spPr>
          <a:xfrm rot="16200000">
            <a:off x="903875" y="2475068"/>
            <a:ext cx="3004686" cy="627999"/>
          </a:xfrm>
          <a:prstGeom prst="rect">
            <a:avLst/>
          </a:prstGeom>
        </p:spPr>
        <p:txBody>
          <a:bodyPr wrap="square" lIns="67190" tIns="33595" rIns="67190" bIns="33595">
            <a:spAutoFit/>
          </a:bodyPr>
          <a:lstStyle/>
          <a:p>
            <a:pPr lvl="0">
              <a:lnSpc>
                <a:spcPct val="65000"/>
              </a:lnSpc>
            </a:pPr>
            <a:r>
              <a:rPr lang="en-GB" sz="2800" dirty="0" smtClean="0">
                <a:solidFill>
                  <a:schemeClr val="accent1"/>
                </a:solidFill>
                <a:latin typeface="+mj-lt"/>
                <a:cs typeface="Arial" pitchFamily="34" charset="0"/>
              </a:rPr>
              <a:t>MUESTRA DE DADOS INSUFICIENTE</a:t>
            </a:r>
            <a:endParaRPr lang="en-GB" sz="2800" dirty="0">
              <a:solidFill>
                <a:schemeClr val="accent1"/>
              </a:solidFill>
              <a:latin typeface="+mj-lt"/>
              <a:cs typeface="Arial" pitchFamily="34" charset="0"/>
            </a:endParaRPr>
          </a:p>
        </p:txBody>
      </p:sp>
      <p:sp>
        <p:nvSpPr>
          <p:cNvPr id="86" name="Rectangle 85"/>
          <p:cNvSpPr/>
          <p:nvPr/>
        </p:nvSpPr>
        <p:spPr>
          <a:xfrm>
            <a:off x="3974458" y="665380"/>
            <a:ext cx="2044701" cy="3046988"/>
          </a:xfrm>
          <a:prstGeom prst="rect">
            <a:avLst/>
          </a:prstGeom>
        </p:spPr>
        <p:txBody>
          <a:bodyPr wrap="square">
            <a:spAutoFit/>
          </a:bodyPr>
          <a:lstStyle/>
          <a:p>
            <a:pPr algn="l" rtl="0"/>
            <a:r>
              <a:rPr lang="es" sz="800" b="0" i="0" u="none" dirty="0">
                <a:solidFill>
                  <a:schemeClr val="bg1"/>
                </a:solidFill>
              </a:rPr>
              <a:t>El 1 de mayo de 2014, Sony lanzó una plataforma digital llamada </a:t>
            </a:r>
            <a:r>
              <a:rPr lang="es" sz="800" b="0" i="0" u="none" dirty="0">
                <a:solidFill>
                  <a:srgbClr val="FF0000"/>
                </a:solidFill>
                <a:hlinkClick r:id="rId21"/>
              </a:rPr>
              <a:t>One Stadium Live</a:t>
            </a:r>
            <a:r>
              <a:rPr lang="es" sz="800" b="0" i="0" u="none" dirty="0">
                <a:solidFill>
                  <a:schemeClr val="bg1"/>
                </a:solidFill>
              </a:rPr>
              <a:t> para recopilar conversaciones y contenido de Twitter, Facebook y Google+ antes y durante la Copa Mundial. Este contenido estará disponible en inglés, portugués, francés, alemán, español y japonés. One Stadium Live fue creada por Isobar y su objetivo es proporcionar la «experiencia multipantalla suprema» en tiempo real con contenido optimizado para móviles, tabletas y ordenadores.</a:t>
            </a:r>
          </a:p>
          <a:p>
            <a:endParaRPr lang="es" sz="800" dirty="0">
              <a:solidFill>
                <a:schemeClr val="bg1"/>
              </a:solidFill>
            </a:endParaRPr>
          </a:p>
          <a:p>
            <a:pPr algn="l" rtl="0"/>
            <a:r>
              <a:rPr lang="es" sz="800" b="0" i="0" u="none" dirty="0">
                <a:solidFill>
                  <a:schemeClr val="bg1"/>
                </a:solidFill>
              </a:rPr>
              <a:t>Además de la red social, la aplicación Sony Football Challenge es un acompañante personal durante la Copa Mundial y mantiene a la afición al corriente de las noticias del equipo y de las puntuaciones durante el progreso del torneo.</a:t>
            </a:r>
          </a:p>
          <a:p>
            <a:endParaRPr lang="es" sz="800" dirty="0"/>
          </a:p>
          <a:p>
            <a:pPr algn="l" rtl="0"/>
            <a:r>
              <a:rPr lang="es" sz="800" b="0" i="0" u="none" dirty="0">
                <a:solidFill>
                  <a:schemeClr val="bg1"/>
                </a:solidFill>
              </a:rPr>
              <a:t>Haz clic </a:t>
            </a:r>
            <a:r>
              <a:rPr lang="es" sz="800" b="0" i="0" u="none" dirty="0">
                <a:solidFill>
                  <a:srgbClr val="FF0000"/>
                </a:solidFill>
                <a:hlinkClick r:id="rId22"/>
              </a:rPr>
              <a:t>AQUÍ</a:t>
            </a:r>
            <a:r>
              <a:rPr lang="es" sz="800" b="0" i="0" u="none" dirty="0">
                <a:hlinkClick r:id="rId22"/>
              </a:rPr>
              <a:t> </a:t>
            </a:r>
            <a:r>
              <a:rPr lang="es" sz="800" b="0" i="0" u="none" dirty="0">
                <a:solidFill>
                  <a:schemeClr val="bg1"/>
                </a:solidFill>
              </a:rPr>
              <a:t>para ver el vídeo de YouTube de Sony.</a:t>
            </a:r>
          </a:p>
          <a:p>
            <a:endParaRPr lang="es" sz="800" dirty="0">
              <a:solidFill>
                <a:schemeClr val="bg1"/>
              </a:solidFill>
            </a:endParaRPr>
          </a:p>
          <a:p>
            <a:endParaRPr lang="es" sz="800" dirty="0">
              <a:solidFill>
                <a:schemeClr val="bg1"/>
              </a:solidFill>
            </a:endParaRPr>
          </a:p>
        </p:txBody>
      </p:sp>
      <p:sp>
        <p:nvSpPr>
          <p:cNvPr id="87" name="TextBox 86"/>
          <p:cNvSpPr txBox="1"/>
          <p:nvPr/>
        </p:nvSpPr>
        <p:spPr>
          <a:xfrm>
            <a:off x="72736" y="455862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 n=200 no hispanos y n=100 hispanos). No hay datos dado el reducido tamaño de la muestra.</a:t>
            </a:r>
            <a:endParaRPr lang="es" sz="800" dirty="0">
              <a:solidFill>
                <a:schemeClr val="bg1"/>
              </a:solidFill>
            </a:endParaRPr>
          </a:p>
        </p:txBody>
      </p:sp>
      <p:sp>
        <p:nvSpPr>
          <p:cNvPr id="49" name="Chevron 48">
            <a:hlinkClick r:id="rId23"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0" name="Rectangle 49">
            <a:hlinkClick r:id="rId23"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Tree>
    <p:extLst>
      <p:ext uri="{BB962C8B-B14F-4D97-AF65-F5344CB8AC3E}">
        <p14:creationId xmlns:p14="http://schemas.microsoft.com/office/powerpoint/2010/main" val="8132924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253159131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7940"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0" name="Chart 79"/>
          <p:cNvGraphicFramePr/>
          <p:nvPr>
            <p:extLst>
              <p:ext uri="{D42A27DB-BD31-4B8C-83A1-F6EECF244321}">
                <p14:modId xmlns:p14="http://schemas.microsoft.com/office/powerpoint/2010/main" val="855185349"/>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Budweiser</a:t>
              </a:r>
            </a:p>
          </p:txBody>
        </p:sp>
      </p:grpSp>
      <p:grpSp>
        <p:nvGrpSpPr>
          <p:cNvPr id="40" name="Group 39"/>
          <p:cNvGrpSpPr/>
          <p:nvPr/>
        </p:nvGrpSpPr>
        <p:grpSpPr>
          <a:xfrm>
            <a:off x="8318526" y="93663"/>
            <a:ext cx="551366" cy="630000"/>
            <a:chOff x="8318526" y="93663"/>
            <a:chExt cx="551366" cy="630000"/>
          </a:xfrm>
        </p:grpSpPr>
        <p:sp>
          <p:nvSpPr>
            <p:cNvPr id="41"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42" name="Rectangle 41"/>
            <p:cNvSpPr/>
            <p:nvPr/>
          </p:nvSpPr>
          <p:spPr>
            <a:xfrm>
              <a:off x="8407299" y="263685"/>
              <a:ext cx="373820" cy="307777"/>
            </a:xfrm>
            <a:prstGeom prst="rect">
              <a:avLst/>
            </a:prstGeom>
          </p:spPr>
          <p:txBody>
            <a:bodyPr wrap="none">
              <a:spAutoFit/>
            </a:bodyPr>
            <a:lstStyle/>
            <a:p>
              <a:r>
                <a:rPr lang="en-GB" sz="1400" cap="all" dirty="0">
                  <a:solidFill>
                    <a:prstClr val="white"/>
                  </a:solidFill>
                  <a:latin typeface="Impact"/>
                </a:rPr>
                <a:t>an</a:t>
              </a:r>
              <a:endParaRPr lang="en-GB" sz="2000" dirty="0"/>
            </a:p>
          </p:txBody>
        </p:sp>
      </p:grpSp>
      <p:grpSp>
        <p:nvGrpSpPr>
          <p:cNvPr id="30" name="Group 29"/>
          <p:cNvGrpSpPr/>
          <p:nvPr/>
        </p:nvGrpSpPr>
        <p:grpSpPr>
          <a:xfrm>
            <a:off x="254468" y="653883"/>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Budweiser</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12"/>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15833" y="948209"/>
            <a:ext cx="337509" cy="1143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8" name="Picture 2" descr="Budweiser Unveils Rise As One Global Marketing Campaign For 2014 FIFA World Cup Brazil™"/>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6846576" y="697396"/>
            <a:ext cx="1601147" cy="2856662"/>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43" name="Title 2"/>
          <p:cNvSpPr>
            <a:spLocks noGrp="1"/>
          </p:cNvSpPr>
          <p:nvPr>
            <p:ph type="title"/>
          </p:nvPr>
        </p:nvSpPr>
        <p:spPr>
          <a:xfrm rot="5400000">
            <a:off x="-1403824" y="897313"/>
            <a:ext cx="2072601" cy="376826"/>
          </a:xfrm>
        </p:spPr>
        <p:txBody>
          <a:bodyPr/>
          <a:lstStyle/>
          <a:p>
            <a:r>
              <a:rPr lang="en-GB" dirty="0" smtClean="0"/>
              <a:t>NA BUD</a:t>
            </a:r>
            <a:endParaRPr lang="en-GB" dirty="0"/>
          </a:p>
        </p:txBody>
      </p:sp>
      <p:sp>
        <p:nvSpPr>
          <p:cNvPr id="45" name="Chevron 44">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47" name="Group 46"/>
          <p:cNvGrpSpPr/>
          <p:nvPr/>
        </p:nvGrpSpPr>
        <p:grpSpPr>
          <a:xfrm>
            <a:off x="869635" y="4734632"/>
            <a:ext cx="8274365" cy="424215"/>
            <a:chOff x="869635" y="4734632"/>
            <a:chExt cx="8274365" cy="424215"/>
          </a:xfrm>
        </p:grpSpPr>
        <p:grpSp>
          <p:nvGrpSpPr>
            <p:cNvPr id="48" name="Group 47"/>
            <p:cNvGrpSpPr/>
            <p:nvPr/>
          </p:nvGrpSpPr>
          <p:grpSpPr>
            <a:xfrm>
              <a:off x="1637994" y="4734632"/>
              <a:ext cx="7506006" cy="417693"/>
              <a:chOff x="1637994" y="4734632"/>
              <a:chExt cx="7506006" cy="417693"/>
            </a:xfrm>
          </p:grpSpPr>
          <p:grpSp>
            <p:nvGrpSpPr>
              <p:cNvPr id="66" name="Group 65"/>
              <p:cNvGrpSpPr/>
              <p:nvPr/>
            </p:nvGrpSpPr>
            <p:grpSpPr>
              <a:xfrm>
                <a:off x="1637994" y="4835525"/>
                <a:ext cx="7506006" cy="316800"/>
                <a:chOff x="1914453" y="4835525"/>
                <a:chExt cx="8255647" cy="316800"/>
              </a:xfrm>
            </p:grpSpPr>
            <p:sp>
              <p:nvSpPr>
                <p:cNvPr id="68" name="Rectangle 67">
                  <a:hlinkClick r:id="rId1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69" name="Rectangle 68">
                  <a:hlinkClick r:id="rId1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0" name="Rectangle 69">
                  <a:hlinkClick r:id="rId1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1" name="Rectangle 70">
                  <a:hlinkClick r:id="rId1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2" name="Rectangle 71">
                  <a:hlinkClick r:id="rId1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3" name="Rectangle 72">
                  <a:hlinkClick r:id="rId15"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4" name="Rectangle 73">
                  <a:hlinkClick r:id="rId1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5" name="Rectangle 74">
                  <a:hlinkClick r:id="rId1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7" name="Isosceles Triangle 66"/>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50" name="Rectangle 49">
              <a:hlinkClick r:id="rId1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6" name="Rectangle 75">
            <a:hlinkClick r:id="" action="ppaction://hlinkshowjump?jump=nextslide"/>
          </p:cNvPr>
          <p:cNvSpPr/>
          <p:nvPr/>
        </p:nvSpPr>
        <p:spPr>
          <a:xfrm>
            <a:off x="8334341"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78"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500" dirty="0">
                <a:solidFill>
                  <a:schemeClr val="accent5"/>
                </a:solidFill>
              </a:rPr>
              <a:t>PATROCINADORES </a:t>
            </a:r>
            <a:r>
              <a:rPr lang="es" sz="1500" dirty="0"/>
              <a:t>DE LA Copa Mundial </a:t>
            </a:r>
            <a:r>
              <a:rPr lang="es" sz="1500" dirty="0" smtClean="0"/>
              <a:t>2014 </a:t>
            </a:r>
            <a:r>
              <a:rPr lang="es" sz="1500" dirty="0" smtClean="0">
                <a:solidFill>
                  <a:schemeClr val="accent5"/>
                </a:solidFill>
              </a:rPr>
              <a:t>- an</a:t>
            </a:r>
            <a:endParaRPr lang="es" sz="1500" dirty="0">
              <a:solidFill>
                <a:schemeClr val="accent5"/>
              </a:solidFill>
            </a:endParaRPr>
          </a:p>
        </p:txBody>
      </p:sp>
      <p:sp>
        <p:nvSpPr>
          <p:cNvPr id="79" name="TextBox 78"/>
          <p:cNvSpPr txBox="1"/>
          <p:nvPr/>
        </p:nvSpPr>
        <p:spPr>
          <a:xfrm>
            <a:off x="905084" y="902140"/>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1" name="Rectangle 80"/>
          <p:cNvSpPr/>
          <p:nvPr/>
        </p:nvSpPr>
        <p:spPr>
          <a:xfrm>
            <a:off x="3982774" y="666116"/>
            <a:ext cx="2358223" cy="2908489"/>
          </a:xfrm>
          <a:prstGeom prst="rect">
            <a:avLst/>
          </a:prstGeom>
        </p:spPr>
        <p:txBody>
          <a:bodyPr wrap="square">
            <a:spAutoFit/>
          </a:bodyPr>
          <a:lstStyle/>
          <a:p>
            <a:pPr algn="l" rtl="0">
              <a:spcBef>
                <a:spcPts val="600"/>
              </a:spcBef>
            </a:pPr>
            <a:r>
              <a:rPr lang="es" sz="800" b="0" i="0" u="none" dirty="0">
                <a:solidFill>
                  <a:schemeClr val="bg1"/>
                </a:solidFill>
              </a:rPr>
              <a:t>La campaña de Budweiser para la Copa Mundial incluye un anuncio televisivo, una serie de documentales digitales y un documental de seis partes que se mostrará en Fox One Sports. </a:t>
            </a:r>
          </a:p>
          <a:p>
            <a:pPr algn="l" rtl="0">
              <a:spcBef>
                <a:spcPts val="600"/>
              </a:spcBef>
            </a:pPr>
            <a:r>
              <a:rPr lang="es" sz="800" b="0" i="0" u="none" dirty="0">
                <a:solidFill>
                  <a:schemeClr val="bg1"/>
                </a:solidFill>
              </a:rPr>
              <a:t>La empresa cervecera también creó un </a:t>
            </a:r>
            <a:r>
              <a:rPr lang="es" sz="800" b="0" i="0" u="none" dirty="0">
                <a:solidFill>
                  <a:srgbClr val="FF0000"/>
                </a:solidFill>
                <a:hlinkClick r:id="rId19"/>
              </a:rPr>
              <a:t>micrositio</a:t>
            </a:r>
            <a:r>
              <a:rPr lang="es" sz="800" b="0" i="0" u="none" dirty="0">
                <a:solidFill>
                  <a:srgbClr val="FF0000"/>
                </a:solidFill>
              </a:rPr>
              <a:t> </a:t>
            </a:r>
            <a:r>
              <a:rPr lang="es" sz="800" b="0" i="0" u="none" dirty="0">
                <a:solidFill>
                  <a:schemeClr val="bg1"/>
                </a:solidFill>
              </a:rPr>
              <a:t>para su campaña Rise as One, donde se podrán ver todos los vídeos y contenido social.</a:t>
            </a:r>
            <a:endParaRPr lang="es" sz="800" dirty="0" smtClean="0">
              <a:solidFill>
                <a:schemeClr val="bg1"/>
              </a:solidFill>
            </a:endParaRPr>
          </a:p>
          <a:p>
            <a:pPr algn="l" rtl="0">
              <a:spcBef>
                <a:spcPts val="600"/>
              </a:spcBef>
            </a:pPr>
            <a:r>
              <a:rPr lang="es" sz="800" b="0" i="0" u="none" dirty="0">
                <a:solidFill>
                  <a:schemeClr val="bg1"/>
                </a:solidFill>
              </a:rPr>
              <a:t>El anuncio de Budweiser para la Copa Mundial, </a:t>
            </a:r>
            <a:r>
              <a:rPr lang="es" sz="800" b="0" i="1" u="none" dirty="0">
                <a:solidFill>
                  <a:schemeClr val="bg1"/>
                </a:solidFill>
              </a:rPr>
              <a:t>Believe As One</a:t>
            </a:r>
            <a:r>
              <a:rPr lang="es" sz="800" b="0" i="0" u="none" dirty="0">
                <a:solidFill>
                  <a:schemeClr val="bg1"/>
                </a:solidFill>
              </a:rPr>
              <a:t>, presenta suntuosas escenas en blanco y negro de fans de todo el mundo haciendo publicidad de los partidos, intercaladas con imágenes de botellas de cerveza de un dorado brillante. </a:t>
            </a:r>
          </a:p>
          <a:p>
            <a:pPr algn="l" rtl="0">
              <a:spcBef>
                <a:spcPts val="600"/>
              </a:spcBef>
            </a:pPr>
            <a:r>
              <a:rPr lang="es" sz="800" b="0" i="0" u="none" dirty="0">
                <a:solidFill>
                  <a:schemeClr val="bg1"/>
                </a:solidFill>
              </a:rPr>
              <a:t>Además, Budweiser presentó un envase especial para el torneo con el icónico trofeo de la Copa Mundial FIFA. La botella trofeo de aluminio de edición limitada se presentará de forma simultánea en más de cuarenta países y será el centro de los envases de la marca, que incluyen botellas de vidrio de edición limitada, latas y otros envases. </a:t>
            </a:r>
          </a:p>
        </p:txBody>
      </p:sp>
      <p:sp>
        <p:nvSpPr>
          <p:cNvPr id="82" name="TextBox 81"/>
          <p:cNvSpPr txBox="1"/>
          <p:nvPr/>
        </p:nvSpPr>
        <p:spPr>
          <a:xfrm>
            <a:off x="727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 n=200 no hispanos y n=100 hispanos). Budweiser N = 84* muestra pequeña.</a:t>
            </a:r>
            <a:endParaRPr lang="es" sz="700" dirty="0">
              <a:solidFill>
                <a:schemeClr val="bg1"/>
              </a:solidFill>
            </a:endParaRPr>
          </a:p>
        </p:txBody>
      </p:sp>
      <p:sp>
        <p:nvSpPr>
          <p:cNvPr id="44" name="Chevron 43">
            <a:hlinkClick r:id="rId20"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49" name="Rectangle 48">
            <a:hlinkClick r:id="rId20"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Tree>
    <p:extLst>
      <p:ext uri="{BB962C8B-B14F-4D97-AF65-F5344CB8AC3E}">
        <p14:creationId xmlns:p14="http://schemas.microsoft.com/office/powerpoint/2010/main" val="28321878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ext uri="{D42A27DB-BD31-4B8C-83A1-F6EECF244321}">
                <p14:modId xmlns:p14="http://schemas.microsoft.com/office/powerpoint/2010/main" val="166565348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8964"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118" name="Chart 117"/>
          <p:cNvGraphicFramePr/>
          <p:nvPr>
            <p:extLst>
              <p:ext uri="{D42A27DB-BD31-4B8C-83A1-F6EECF244321}">
                <p14:modId xmlns:p14="http://schemas.microsoft.com/office/powerpoint/2010/main" val="306622353"/>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McDonald’s</a:t>
              </a:r>
            </a:p>
          </p:txBody>
        </p:sp>
      </p:grpSp>
      <p:grpSp>
        <p:nvGrpSpPr>
          <p:cNvPr id="40" name="Group 39"/>
          <p:cNvGrpSpPr/>
          <p:nvPr/>
        </p:nvGrpSpPr>
        <p:grpSpPr>
          <a:xfrm>
            <a:off x="8318526" y="93663"/>
            <a:ext cx="551366" cy="630000"/>
            <a:chOff x="8318526" y="93663"/>
            <a:chExt cx="551366" cy="630000"/>
          </a:xfrm>
        </p:grpSpPr>
        <p:sp>
          <p:nvSpPr>
            <p:cNvPr id="41"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42" name="Rectangle 41"/>
            <p:cNvSpPr/>
            <p:nvPr/>
          </p:nvSpPr>
          <p:spPr>
            <a:xfrm>
              <a:off x="8407299" y="263685"/>
              <a:ext cx="373820" cy="307777"/>
            </a:xfrm>
            <a:prstGeom prst="rect">
              <a:avLst/>
            </a:prstGeom>
          </p:spPr>
          <p:txBody>
            <a:bodyPr wrap="none">
              <a:spAutoFit/>
            </a:bodyPr>
            <a:lstStyle/>
            <a:p>
              <a:r>
                <a:rPr lang="en-GB" sz="1400" cap="all" dirty="0">
                  <a:solidFill>
                    <a:prstClr val="white"/>
                  </a:solidFill>
                  <a:latin typeface="Impact"/>
                </a:rPr>
                <a:t>an</a:t>
              </a:r>
              <a:endParaRPr lang="en-GB" sz="2000" dirty="0"/>
            </a:p>
          </p:txBody>
        </p:sp>
      </p:grpSp>
      <p:grpSp>
        <p:nvGrpSpPr>
          <p:cNvPr id="30" name="Group 29"/>
          <p:cNvGrpSpPr/>
          <p:nvPr/>
        </p:nvGrpSpPr>
        <p:grpSpPr>
          <a:xfrm>
            <a:off x="253541" y="661561"/>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McDonald’s</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36"/>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61265" y="911004"/>
            <a:ext cx="237131" cy="188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3" name="Title 2"/>
          <p:cNvSpPr>
            <a:spLocks noGrp="1"/>
          </p:cNvSpPr>
          <p:nvPr>
            <p:ph type="title"/>
          </p:nvPr>
        </p:nvSpPr>
        <p:spPr>
          <a:xfrm rot="5400000">
            <a:off x="-1403824" y="897313"/>
            <a:ext cx="2072601" cy="376826"/>
          </a:xfrm>
        </p:spPr>
        <p:txBody>
          <a:bodyPr/>
          <a:lstStyle/>
          <a:p>
            <a:r>
              <a:rPr lang="en-GB" dirty="0" smtClean="0"/>
              <a:t>NA MAC</a:t>
            </a:r>
            <a:endParaRPr lang="en-GB" dirty="0"/>
          </a:p>
        </p:txBody>
      </p:sp>
      <p:sp>
        <p:nvSpPr>
          <p:cNvPr id="79" name="Chevron 78"/>
          <p:cNvSpPr/>
          <p:nvPr/>
        </p:nvSpPr>
        <p:spPr>
          <a:xfrm>
            <a:off x="5587947" y="2615259"/>
            <a:ext cx="175868" cy="293113"/>
          </a:xfrm>
          <a:prstGeom prst="chevron">
            <a:avLst/>
          </a:prstGeom>
          <a:solidFill>
            <a:schemeClr val="accent1"/>
          </a:solidFill>
        </p:spPr>
        <p:txBody>
          <a:bodyPr wrap="square" lIns="18000" rIns="18000" rtlCol="0" anchor="ctr">
            <a:spAutoFit/>
          </a:bodyPr>
          <a:lstStyle/>
          <a:p>
            <a:pPr marL="0" algn="ctr"/>
            <a:endParaRPr lang="en-GB" sz="900" b="1" kern="0" cap="all" dirty="0">
              <a:solidFill>
                <a:schemeClr val="bg1"/>
              </a:solidFill>
            </a:endParaRPr>
          </a:p>
        </p:txBody>
      </p:sp>
      <p:sp>
        <p:nvSpPr>
          <p:cNvPr id="80" name="Chevron 79"/>
          <p:cNvSpPr/>
          <p:nvPr/>
        </p:nvSpPr>
        <p:spPr>
          <a:xfrm>
            <a:off x="7131804" y="2615259"/>
            <a:ext cx="175868" cy="293113"/>
          </a:xfrm>
          <a:prstGeom prst="chevron">
            <a:avLst/>
          </a:prstGeom>
          <a:solidFill>
            <a:schemeClr val="accent1"/>
          </a:solidFill>
        </p:spPr>
        <p:txBody>
          <a:bodyPr wrap="square" lIns="18000" rIns="18000" rtlCol="0" anchor="ctr">
            <a:spAutoFit/>
          </a:bodyPr>
          <a:lstStyle/>
          <a:p>
            <a:pPr marL="0" algn="ctr"/>
            <a:endParaRPr lang="en-GB" sz="900" b="1" kern="0" cap="all" dirty="0">
              <a:solidFill>
                <a:schemeClr val="bg1"/>
              </a:solidFill>
            </a:endParaRPr>
          </a:p>
        </p:txBody>
      </p:sp>
      <p:grpSp>
        <p:nvGrpSpPr>
          <p:cNvPr id="4" name="Group 3"/>
          <p:cNvGrpSpPr/>
          <p:nvPr/>
        </p:nvGrpSpPr>
        <p:grpSpPr>
          <a:xfrm>
            <a:off x="6924443" y="609232"/>
            <a:ext cx="1518721" cy="1204912"/>
            <a:chOff x="6934717" y="693738"/>
            <a:chExt cx="1518721" cy="1204912"/>
          </a:xfrm>
        </p:grpSpPr>
        <p:sp>
          <p:nvSpPr>
            <p:cNvPr id="2" name="Rectangle 1"/>
            <p:cNvSpPr/>
            <p:nvPr/>
          </p:nvSpPr>
          <p:spPr>
            <a:xfrm>
              <a:off x="6934717" y="693738"/>
              <a:ext cx="1518721" cy="1204912"/>
            </a:xfrm>
            <a:prstGeom prst="rect">
              <a:avLst/>
            </a:prstGeom>
            <a:solidFill>
              <a:schemeClr val="bg1"/>
            </a:solidFill>
          </p:spPr>
          <p:txBody>
            <a:bodyPr wrap="none" lIns="18000" rIns="18000" rtlCol="0" anchor="ctr">
              <a:spAutoFit/>
            </a:bodyPr>
            <a:lstStyle/>
            <a:p>
              <a:pPr marL="0" algn="ctr"/>
              <a:endParaRPr lang="en-GB" sz="900" b="1" kern="0" cap="all" dirty="0">
                <a:solidFill>
                  <a:schemeClr val="bg1"/>
                </a:solidFill>
              </a:endParaRPr>
            </a:p>
          </p:txBody>
        </p:sp>
        <p:pic>
          <p:nvPicPr>
            <p:cNvPr id="48" name="Picture 2"/>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6947968" y="869371"/>
              <a:ext cx="1495196" cy="8899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67" name="Chevron 66">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1" name="Group 80"/>
          <p:cNvGrpSpPr/>
          <p:nvPr/>
        </p:nvGrpSpPr>
        <p:grpSpPr>
          <a:xfrm>
            <a:off x="869635" y="4734632"/>
            <a:ext cx="8274365" cy="424215"/>
            <a:chOff x="869635" y="4734632"/>
            <a:chExt cx="8274365" cy="424215"/>
          </a:xfrm>
        </p:grpSpPr>
        <p:grpSp>
          <p:nvGrpSpPr>
            <p:cNvPr id="83" name="Group 82"/>
            <p:cNvGrpSpPr/>
            <p:nvPr/>
          </p:nvGrpSpPr>
          <p:grpSpPr>
            <a:xfrm>
              <a:off x="1637994" y="4734632"/>
              <a:ext cx="7506006" cy="417693"/>
              <a:chOff x="1637994" y="4734632"/>
              <a:chExt cx="7506006" cy="417693"/>
            </a:xfrm>
          </p:grpSpPr>
          <p:grpSp>
            <p:nvGrpSpPr>
              <p:cNvPr id="86" name="Group 85"/>
              <p:cNvGrpSpPr/>
              <p:nvPr/>
            </p:nvGrpSpPr>
            <p:grpSpPr>
              <a:xfrm>
                <a:off x="1637994" y="4835525"/>
                <a:ext cx="7506006" cy="316800"/>
                <a:chOff x="1914453" y="4835525"/>
                <a:chExt cx="8255647" cy="316800"/>
              </a:xfrm>
            </p:grpSpPr>
            <p:sp>
              <p:nvSpPr>
                <p:cNvPr id="88" name="Rectangle 87">
                  <a:hlinkClick r:id="rId1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89" name="Rectangle 88">
                  <a:hlinkClick r:id="rId1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0" name="Rectangle 89">
                  <a:hlinkClick r:id="rId1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1" name="Rectangle 90">
                  <a:hlinkClick r:id="rId1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2" name="Rectangle 91">
                  <a:hlinkClick r:id="rId1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3" name="Rectangle 92">
                  <a:hlinkClick r:id="rId15"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4" name="Rectangle 93">
                  <a:hlinkClick r:id="rId1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95" name="Rectangle 94">
                  <a:hlinkClick r:id="rId1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87" name="Isosceles Triangle 86"/>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5" name="Rectangle 84">
              <a:hlinkClick r:id="rId1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96" name="Rectangle 95">
            <a:hlinkClick r:id="" action="ppaction://hlinkshowjump?jump=nextslide"/>
          </p:cNvPr>
          <p:cNvSpPr/>
          <p:nvPr/>
        </p:nvSpPr>
        <p:spPr>
          <a:xfrm>
            <a:off x="8334341"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98"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500" dirty="0">
                <a:solidFill>
                  <a:schemeClr val="accent5"/>
                </a:solidFill>
              </a:rPr>
              <a:t>PATROCINADORES </a:t>
            </a:r>
            <a:r>
              <a:rPr lang="es" sz="1500" dirty="0"/>
              <a:t>DE LA Copa Mundial </a:t>
            </a:r>
            <a:r>
              <a:rPr lang="es" sz="1500" dirty="0" smtClean="0"/>
              <a:t>2014</a:t>
            </a:r>
            <a:r>
              <a:rPr lang="es" sz="1500" dirty="0">
                <a:solidFill>
                  <a:schemeClr val="accent5"/>
                </a:solidFill>
              </a:rPr>
              <a:t>- </a:t>
            </a:r>
            <a:r>
              <a:rPr lang="es" sz="1500" dirty="0" smtClean="0">
                <a:solidFill>
                  <a:schemeClr val="accent5"/>
                </a:solidFill>
              </a:rPr>
              <a:t>an</a:t>
            </a:r>
            <a:endParaRPr lang="es" sz="1500" dirty="0">
              <a:solidFill>
                <a:schemeClr val="accent5"/>
              </a:solidFill>
            </a:endParaRPr>
          </a:p>
        </p:txBody>
      </p:sp>
      <p:sp>
        <p:nvSpPr>
          <p:cNvPr id="99" name="TextBox 98"/>
          <p:cNvSpPr txBox="1"/>
          <p:nvPr/>
        </p:nvSpPr>
        <p:spPr>
          <a:xfrm>
            <a:off x="905084" y="902140"/>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100" name="Rectangle 99"/>
          <p:cNvSpPr/>
          <p:nvPr/>
        </p:nvSpPr>
        <p:spPr>
          <a:xfrm>
            <a:off x="3981212" y="666116"/>
            <a:ext cx="2854376" cy="1323439"/>
          </a:xfrm>
          <a:prstGeom prst="rect">
            <a:avLst/>
          </a:prstGeom>
        </p:spPr>
        <p:txBody>
          <a:bodyPr wrap="square">
            <a:spAutoFit/>
          </a:bodyPr>
          <a:lstStyle/>
          <a:p>
            <a:pPr algn="l" rtl="0"/>
            <a:r>
              <a:rPr lang="es" sz="800" b="0" i="0" u="none" dirty="0">
                <a:solidFill>
                  <a:schemeClr val="bg1"/>
                </a:solidFill>
              </a:rPr>
              <a:t>Para celebrar el patrocinio de la Copa Mundial FIFA 2014, McDonald’s EE.UU. da a la afición futbolística la oportunidad de </a:t>
            </a:r>
            <a:r>
              <a:rPr lang="es" sz="800" b="0" i="0" u="none" dirty="0" smtClean="0">
                <a:solidFill>
                  <a:schemeClr val="bg1"/>
                </a:solidFill>
              </a:rPr>
              <a:t>gana</a:t>
            </a:r>
            <a:r>
              <a:rPr lang="es-ES_tradnl" sz="800" b="0" i="0" u="none" dirty="0" smtClean="0">
                <a:solidFill>
                  <a:schemeClr val="bg1"/>
                </a:solidFill>
              </a:rPr>
              <a:t>r</a:t>
            </a:r>
            <a:r>
              <a:rPr lang="es" sz="800" b="0" i="0" u="none" dirty="0" smtClean="0">
                <a:solidFill>
                  <a:schemeClr val="bg1"/>
                </a:solidFill>
              </a:rPr>
              <a:t> </a:t>
            </a:r>
            <a:r>
              <a:rPr lang="es" sz="800" b="0" i="0" u="none" dirty="0">
                <a:solidFill>
                  <a:schemeClr val="bg1"/>
                </a:solidFill>
              </a:rPr>
              <a:t>viajes únicos para disfrutar del evento en Brasil. McDonald’s premiará a los fans afortunados con viajes a Río de Janeiro como parte del juego nacional </a:t>
            </a:r>
            <a:r>
              <a:rPr lang="es" sz="800" b="0" i="1" u="none" dirty="0">
                <a:solidFill>
                  <a:schemeClr val="bg1"/>
                </a:solidFill>
              </a:rPr>
              <a:t>Peel.</a:t>
            </a:r>
            <a:r>
              <a:rPr lang="es" sz="800" b="0" i="0" u="none" dirty="0">
                <a:solidFill>
                  <a:schemeClr val="bg1"/>
                </a:solidFill>
              </a:rPr>
              <a:t> </a:t>
            </a:r>
            <a:r>
              <a:rPr lang="es" sz="800" b="0" i="1" u="none" dirty="0">
                <a:solidFill>
                  <a:schemeClr val="bg1"/>
                </a:solidFill>
              </a:rPr>
              <a:t>Play.</a:t>
            </a:r>
            <a:r>
              <a:rPr lang="es" sz="800" b="0" i="0" u="none" dirty="0">
                <a:solidFill>
                  <a:schemeClr val="bg1"/>
                </a:solidFill>
              </a:rPr>
              <a:t> </a:t>
            </a:r>
            <a:r>
              <a:rPr lang="es" sz="800" b="0" i="1" u="none" dirty="0">
                <a:solidFill>
                  <a:schemeClr val="bg1"/>
                </a:solidFill>
              </a:rPr>
              <a:t>Olé, Olé</a:t>
            </a:r>
            <a:r>
              <a:rPr lang="es" sz="800" b="0" i="0" u="none" dirty="0">
                <a:solidFill>
                  <a:schemeClr val="bg1"/>
                </a:solidFill>
              </a:rPr>
              <a:t>, que comenzará el 10 de junio en restaurantes y en la red y finalizará el 23 de junio.</a:t>
            </a:r>
          </a:p>
          <a:p>
            <a:endParaRPr lang="es" sz="800" dirty="0">
              <a:solidFill>
                <a:schemeClr val="bg1"/>
              </a:solidFill>
            </a:endParaRPr>
          </a:p>
          <a:p>
            <a:endParaRPr lang="es" sz="800" dirty="0">
              <a:solidFill>
                <a:schemeClr val="bg1"/>
              </a:solidFill>
            </a:endParaRPr>
          </a:p>
        </p:txBody>
      </p:sp>
      <p:sp>
        <p:nvSpPr>
          <p:cNvPr id="101" name="Rectangle 100"/>
          <p:cNvSpPr/>
          <p:nvPr/>
        </p:nvSpPr>
        <p:spPr>
          <a:xfrm>
            <a:off x="4069664" y="1816772"/>
            <a:ext cx="4412055" cy="461665"/>
          </a:xfrm>
          <a:prstGeom prst="rect">
            <a:avLst/>
          </a:prstGeom>
        </p:spPr>
        <p:txBody>
          <a:bodyPr wrap="square">
            <a:spAutoFit/>
          </a:bodyPr>
          <a:lstStyle/>
          <a:p>
            <a:pPr marL="0" lvl="1"/>
            <a:r>
              <a:rPr lang="en-US" sz="800" dirty="0" smtClean="0">
                <a:solidFill>
                  <a:schemeClr val="bg1"/>
                </a:solidFill>
              </a:rPr>
              <a:t>Como </a:t>
            </a:r>
            <a:r>
              <a:rPr lang="en-US" sz="800" dirty="0" err="1" smtClean="0">
                <a:solidFill>
                  <a:schemeClr val="bg1"/>
                </a:solidFill>
              </a:rPr>
              <a:t>colaboración</a:t>
            </a:r>
            <a:r>
              <a:rPr lang="en-US" sz="800" dirty="0" smtClean="0">
                <a:solidFill>
                  <a:schemeClr val="bg1"/>
                </a:solidFill>
              </a:rPr>
              <a:t> con la </a:t>
            </a:r>
            <a:r>
              <a:rPr lang="en-US" sz="800" dirty="0" err="1" smtClean="0">
                <a:solidFill>
                  <a:schemeClr val="bg1"/>
                </a:solidFill>
              </a:rPr>
              <a:t>serie</a:t>
            </a:r>
            <a:r>
              <a:rPr lang="en-US" sz="800" dirty="0" smtClean="0">
                <a:solidFill>
                  <a:schemeClr val="bg1"/>
                </a:solidFill>
              </a:rPr>
              <a:t> Every Street United y el </a:t>
            </a:r>
            <a:r>
              <a:rPr lang="en-US" sz="800" dirty="0" err="1" smtClean="0">
                <a:solidFill>
                  <a:schemeClr val="bg1"/>
                </a:solidFill>
              </a:rPr>
              <a:t>Vídeo</a:t>
            </a:r>
            <a:r>
              <a:rPr lang="en-US" sz="800" dirty="0" smtClean="0">
                <a:solidFill>
                  <a:schemeClr val="bg1"/>
                </a:solidFill>
              </a:rPr>
              <a:t> y </a:t>
            </a:r>
            <a:r>
              <a:rPr lang="en-US" sz="800" dirty="0" err="1" smtClean="0">
                <a:solidFill>
                  <a:schemeClr val="bg1"/>
                </a:solidFill>
              </a:rPr>
              <a:t>Aplicación</a:t>
            </a:r>
            <a:r>
              <a:rPr lang="en-US" sz="800" dirty="0" smtClean="0">
                <a:solidFill>
                  <a:schemeClr val="bg1"/>
                </a:solidFill>
              </a:rPr>
              <a:t> ¡</a:t>
            </a:r>
            <a:r>
              <a:rPr lang="en-US" sz="800" dirty="0" err="1" smtClean="0">
                <a:solidFill>
                  <a:schemeClr val="bg1"/>
                </a:solidFill>
              </a:rPr>
              <a:t>Gol</a:t>
            </a:r>
            <a:r>
              <a:rPr lang="en-US" sz="800" dirty="0" smtClean="0">
                <a:solidFill>
                  <a:schemeClr val="bg1"/>
                </a:solidFill>
              </a:rPr>
              <a:t> Global! de McDonalds, OMD y McDonalds se </a:t>
            </a:r>
            <a:r>
              <a:rPr lang="en-US" sz="800" dirty="0" err="1" smtClean="0">
                <a:solidFill>
                  <a:schemeClr val="bg1"/>
                </a:solidFill>
              </a:rPr>
              <a:t>han</a:t>
            </a:r>
            <a:r>
              <a:rPr lang="en-US" sz="800" dirty="0" smtClean="0">
                <a:solidFill>
                  <a:schemeClr val="bg1"/>
                </a:solidFill>
              </a:rPr>
              <a:t> </a:t>
            </a:r>
            <a:r>
              <a:rPr lang="en-US" sz="800" dirty="0" err="1" smtClean="0">
                <a:solidFill>
                  <a:schemeClr val="bg1"/>
                </a:solidFill>
              </a:rPr>
              <a:t>asociado</a:t>
            </a:r>
            <a:r>
              <a:rPr lang="en-US" sz="800" dirty="0" smtClean="0">
                <a:solidFill>
                  <a:schemeClr val="bg1"/>
                </a:solidFill>
              </a:rPr>
              <a:t> con Skype </a:t>
            </a:r>
            <a:r>
              <a:rPr lang="en-US" sz="800" dirty="0" err="1" smtClean="0">
                <a:solidFill>
                  <a:schemeClr val="bg1"/>
                </a:solidFill>
              </a:rPr>
              <a:t>para</a:t>
            </a:r>
            <a:r>
              <a:rPr lang="en-US" sz="800" dirty="0" smtClean="0">
                <a:solidFill>
                  <a:schemeClr val="bg1"/>
                </a:solidFill>
              </a:rPr>
              <a:t> </a:t>
            </a:r>
            <a:r>
              <a:rPr lang="en-US" sz="800" dirty="0" err="1" smtClean="0">
                <a:solidFill>
                  <a:schemeClr val="bg1"/>
                </a:solidFill>
              </a:rPr>
              <a:t>plantearle</a:t>
            </a:r>
            <a:r>
              <a:rPr lang="en-US" sz="800" dirty="0" smtClean="0">
                <a:solidFill>
                  <a:schemeClr val="bg1"/>
                </a:solidFill>
              </a:rPr>
              <a:t> un </a:t>
            </a:r>
            <a:r>
              <a:rPr lang="en-US" sz="800" dirty="0" err="1" smtClean="0">
                <a:solidFill>
                  <a:schemeClr val="bg1"/>
                </a:solidFill>
              </a:rPr>
              <a:t>reto</a:t>
            </a:r>
            <a:r>
              <a:rPr lang="en-US" sz="800" dirty="0" smtClean="0">
                <a:solidFill>
                  <a:schemeClr val="bg1"/>
                </a:solidFill>
              </a:rPr>
              <a:t> a los fans y </a:t>
            </a:r>
            <a:r>
              <a:rPr lang="en-US" sz="800" dirty="0" err="1" smtClean="0">
                <a:solidFill>
                  <a:schemeClr val="bg1"/>
                </a:solidFill>
              </a:rPr>
              <a:t>que</a:t>
            </a:r>
            <a:r>
              <a:rPr lang="en-US" sz="800" dirty="0" smtClean="0">
                <a:solidFill>
                  <a:schemeClr val="bg1"/>
                </a:solidFill>
              </a:rPr>
              <a:t> </a:t>
            </a:r>
            <a:r>
              <a:rPr lang="en-US" sz="800" dirty="0" err="1" smtClean="0">
                <a:solidFill>
                  <a:schemeClr val="bg1"/>
                </a:solidFill>
              </a:rPr>
              <a:t>muestren</a:t>
            </a:r>
            <a:r>
              <a:rPr lang="en-US" sz="800" dirty="0" smtClean="0">
                <a:solidFill>
                  <a:schemeClr val="bg1"/>
                </a:solidFill>
              </a:rPr>
              <a:t> </a:t>
            </a:r>
            <a:r>
              <a:rPr lang="en-US" sz="800" dirty="0" err="1" smtClean="0">
                <a:solidFill>
                  <a:schemeClr val="bg1"/>
                </a:solidFill>
              </a:rPr>
              <a:t>sus</a:t>
            </a:r>
            <a:r>
              <a:rPr lang="en-US" sz="800" dirty="0" smtClean="0">
                <a:solidFill>
                  <a:schemeClr val="bg1"/>
                </a:solidFill>
              </a:rPr>
              <a:t> </a:t>
            </a:r>
            <a:r>
              <a:rPr lang="en-US" sz="800" dirty="0" err="1" smtClean="0">
                <a:solidFill>
                  <a:schemeClr val="bg1"/>
                </a:solidFill>
              </a:rPr>
              <a:t>mejores</a:t>
            </a:r>
            <a:r>
              <a:rPr lang="en-US" sz="800" dirty="0" smtClean="0">
                <a:solidFill>
                  <a:schemeClr val="bg1"/>
                </a:solidFill>
              </a:rPr>
              <a:t> </a:t>
            </a:r>
            <a:r>
              <a:rPr lang="en-US" sz="800" dirty="0" err="1" smtClean="0">
                <a:solidFill>
                  <a:schemeClr val="bg1"/>
                </a:solidFill>
              </a:rPr>
              <a:t>tiros</a:t>
            </a:r>
            <a:r>
              <a:rPr lang="en-US" sz="800" dirty="0" smtClean="0">
                <a:solidFill>
                  <a:schemeClr val="bg1"/>
                </a:solidFill>
              </a:rPr>
              <a:t> de </a:t>
            </a:r>
            <a:r>
              <a:rPr lang="en-US" sz="800" dirty="0" err="1" smtClean="0">
                <a:solidFill>
                  <a:schemeClr val="bg1"/>
                </a:solidFill>
              </a:rPr>
              <a:t>fútbol</a:t>
            </a:r>
            <a:r>
              <a:rPr lang="en-US" sz="800" dirty="0" smtClean="0">
                <a:solidFill>
                  <a:schemeClr val="bg1"/>
                </a:solidFill>
              </a:rPr>
              <a:t>.</a:t>
            </a:r>
            <a:endParaRPr lang="en-US" sz="800" dirty="0">
              <a:solidFill>
                <a:schemeClr val="bg1"/>
              </a:solidFill>
            </a:endParaRPr>
          </a:p>
        </p:txBody>
      </p:sp>
      <p:sp>
        <p:nvSpPr>
          <p:cNvPr id="102" name="Rectangle 101"/>
          <p:cNvSpPr/>
          <p:nvPr/>
        </p:nvSpPr>
        <p:spPr>
          <a:xfrm>
            <a:off x="4170223" y="2402376"/>
            <a:ext cx="1225496" cy="258041"/>
          </a:xfrm>
          <a:prstGeom prst="rect">
            <a:avLst/>
          </a:prstGeom>
          <a:noFill/>
          <a:ln w="6350" cmpd="sng">
            <a:solidFill>
              <a:schemeClr val="tx1">
                <a:lumMod val="65000"/>
                <a:lumOff val="3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000" b="1" dirty="0" err="1" smtClean="0">
                <a:solidFill>
                  <a:schemeClr val="bg1"/>
                </a:solidFill>
              </a:rPr>
              <a:t>Promoción</a:t>
            </a:r>
            <a:r>
              <a:rPr lang="en-US" sz="1000" b="1" dirty="0" smtClean="0">
                <a:solidFill>
                  <a:schemeClr val="bg1"/>
                </a:solidFill>
              </a:rPr>
              <a:t> del </a:t>
            </a:r>
            <a:r>
              <a:rPr lang="en-US" sz="1000" b="1" dirty="0" err="1" smtClean="0">
                <a:solidFill>
                  <a:schemeClr val="bg1"/>
                </a:solidFill>
              </a:rPr>
              <a:t>Concurso</a:t>
            </a:r>
            <a:endParaRPr lang="en-US" sz="1000" b="1" dirty="0">
              <a:solidFill>
                <a:schemeClr val="bg1"/>
              </a:solidFill>
            </a:endParaRPr>
          </a:p>
        </p:txBody>
      </p:sp>
      <p:pic>
        <p:nvPicPr>
          <p:cNvPr id="103" name="Picture 102"/>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4170223" y="2702954"/>
            <a:ext cx="1234597" cy="1013710"/>
          </a:xfrm>
          <a:prstGeom prst="rect">
            <a:avLst/>
          </a:prstGeom>
          <a:ln>
            <a:solidFill>
              <a:schemeClr val="accent1"/>
            </a:solidFill>
          </a:ln>
        </p:spPr>
      </p:pic>
      <p:sp>
        <p:nvSpPr>
          <p:cNvPr id="104" name="Rectangle 103"/>
          <p:cNvSpPr/>
          <p:nvPr/>
        </p:nvSpPr>
        <p:spPr>
          <a:xfrm>
            <a:off x="4064127" y="3711625"/>
            <a:ext cx="1490306" cy="415498"/>
          </a:xfrm>
          <a:prstGeom prst="rect">
            <a:avLst/>
          </a:prstGeom>
        </p:spPr>
        <p:txBody>
          <a:bodyPr wrap="square">
            <a:spAutoFit/>
          </a:bodyPr>
          <a:lstStyle/>
          <a:p>
            <a:r>
              <a:rPr lang="en-US" sz="700" dirty="0" err="1" smtClean="0">
                <a:solidFill>
                  <a:schemeClr val="bg1"/>
                </a:solidFill>
              </a:rPr>
              <a:t>Promoción</a:t>
            </a:r>
            <a:r>
              <a:rPr lang="en-US" sz="700" dirty="0" smtClean="0">
                <a:solidFill>
                  <a:schemeClr val="bg1"/>
                </a:solidFill>
              </a:rPr>
              <a:t> </a:t>
            </a:r>
            <a:r>
              <a:rPr lang="en-US" sz="700" dirty="0" err="1" smtClean="0">
                <a:solidFill>
                  <a:schemeClr val="bg1"/>
                </a:solidFill>
              </a:rPr>
              <a:t>cruzada</a:t>
            </a:r>
            <a:r>
              <a:rPr lang="en-US" sz="700" dirty="0" smtClean="0">
                <a:solidFill>
                  <a:schemeClr val="bg1"/>
                </a:solidFill>
              </a:rPr>
              <a:t> en </a:t>
            </a:r>
            <a:r>
              <a:rPr lang="en-US" sz="700" dirty="0" err="1" smtClean="0">
                <a:solidFill>
                  <a:schemeClr val="bg1"/>
                </a:solidFill>
              </a:rPr>
              <a:t>Skype.com</a:t>
            </a:r>
            <a:r>
              <a:rPr lang="en-US" sz="700" dirty="0" smtClean="0">
                <a:solidFill>
                  <a:schemeClr val="bg1"/>
                </a:solidFill>
              </a:rPr>
              <a:t>, </a:t>
            </a:r>
            <a:r>
              <a:rPr lang="en-US" sz="700" dirty="0" err="1" smtClean="0">
                <a:solidFill>
                  <a:schemeClr val="bg1"/>
                </a:solidFill>
              </a:rPr>
              <a:t>canales</a:t>
            </a:r>
            <a:r>
              <a:rPr lang="en-US" sz="700" dirty="0" smtClean="0">
                <a:solidFill>
                  <a:schemeClr val="bg1"/>
                </a:solidFill>
              </a:rPr>
              <a:t> </a:t>
            </a:r>
            <a:r>
              <a:rPr lang="en-US" sz="700" dirty="0" err="1" smtClean="0">
                <a:solidFill>
                  <a:schemeClr val="bg1"/>
                </a:solidFill>
              </a:rPr>
              <a:t>móbiles</a:t>
            </a:r>
            <a:r>
              <a:rPr lang="en-US" sz="700" dirty="0" smtClean="0">
                <a:solidFill>
                  <a:schemeClr val="bg1"/>
                </a:solidFill>
              </a:rPr>
              <a:t> y </a:t>
            </a:r>
            <a:r>
              <a:rPr lang="en-US" sz="700" dirty="0" err="1" smtClean="0">
                <a:solidFill>
                  <a:schemeClr val="bg1"/>
                </a:solidFill>
              </a:rPr>
              <a:t>redes</a:t>
            </a:r>
            <a:r>
              <a:rPr lang="en-US" sz="700" dirty="0" smtClean="0">
                <a:solidFill>
                  <a:schemeClr val="bg1"/>
                </a:solidFill>
              </a:rPr>
              <a:t> </a:t>
            </a:r>
            <a:r>
              <a:rPr lang="en-US" sz="700" dirty="0" err="1" smtClean="0">
                <a:solidFill>
                  <a:schemeClr val="bg1"/>
                </a:solidFill>
              </a:rPr>
              <a:t>sociales</a:t>
            </a:r>
            <a:endParaRPr lang="en-US" sz="700" dirty="0">
              <a:solidFill>
                <a:schemeClr val="bg1"/>
              </a:solidFill>
            </a:endParaRPr>
          </a:p>
        </p:txBody>
      </p:sp>
      <p:sp>
        <p:nvSpPr>
          <p:cNvPr id="105" name="Rectangle 104"/>
          <p:cNvSpPr/>
          <p:nvPr/>
        </p:nvSpPr>
        <p:spPr>
          <a:xfrm>
            <a:off x="5907405" y="2402470"/>
            <a:ext cx="1225495" cy="258041"/>
          </a:xfrm>
          <a:prstGeom prst="rect">
            <a:avLst/>
          </a:prstGeom>
          <a:noFill/>
          <a:ln w="6350" cmpd="sng">
            <a:solidFill>
              <a:schemeClr val="tx1">
                <a:lumMod val="65000"/>
                <a:lumOff val="3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000" b="1" dirty="0" err="1" smtClean="0">
                <a:solidFill>
                  <a:schemeClr val="bg1"/>
                </a:solidFill>
              </a:rPr>
              <a:t>Entrada</a:t>
            </a:r>
            <a:r>
              <a:rPr lang="en-US" sz="1000" b="1" dirty="0" smtClean="0">
                <a:solidFill>
                  <a:schemeClr val="bg1"/>
                </a:solidFill>
              </a:rPr>
              <a:t> de </a:t>
            </a:r>
            <a:r>
              <a:rPr lang="en-US" sz="1000" b="1" dirty="0" err="1" smtClean="0">
                <a:solidFill>
                  <a:schemeClr val="bg1"/>
                </a:solidFill>
              </a:rPr>
              <a:t>Vídeo</a:t>
            </a:r>
            <a:endParaRPr lang="en-US" sz="1000" b="1" dirty="0">
              <a:solidFill>
                <a:schemeClr val="bg1"/>
              </a:solidFill>
            </a:endParaRPr>
          </a:p>
        </p:txBody>
      </p:sp>
      <p:grpSp>
        <p:nvGrpSpPr>
          <p:cNvPr id="106" name="Group 105"/>
          <p:cNvGrpSpPr/>
          <p:nvPr/>
        </p:nvGrpSpPr>
        <p:grpSpPr>
          <a:xfrm>
            <a:off x="6024746" y="2722900"/>
            <a:ext cx="956022" cy="889921"/>
            <a:chOff x="3241577" y="3210181"/>
            <a:chExt cx="2002068" cy="1863642"/>
          </a:xfrm>
        </p:grpSpPr>
        <p:pic>
          <p:nvPicPr>
            <p:cNvPr id="107" name="Picture 9"/>
            <p:cNvPicPr>
              <a:picLocks noChangeAspect="1" noChangeArrowheads="1"/>
            </p:cNvPicPr>
            <p:nvPr/>
          </p:nvPicPr>
          <p:blipFill rotWithShape="1">
            <a:blip r:embed="rId20" cstate="screen">
              <a:extLst>
                <a:ext uri="{28A0092B-C50C-407E-A947-70E740481C1C}">
                  <a14:useLocalDpi xmlns:a14="http://schemas.microsoft.com/office/drawing/2010/main"/>
                </a:ext>
              </a:extLst>
            </a:blip>
            <a:srcRect/>
            <a:stretch/>
          </p:blipFill>
          <p:spPr bwMode="auto">
            <a:xfrm>
              <a:off x="3503094" y="3210181"/>
              <a:ext cx="1740551" cy="630012"/>
            </a:xfrm>
            <a:prstGeom prst="rect">
              <a:avLst/>
            </a:prstGeom>
            <a:noFill/>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8" name="Picture 11"/>
            <p:cNvPicPr>
              <a:picLocks noChangeAspect="1" noChangeArrowheads="1"/>
            </p:cNvPicPr>
            <p:nvPr/>
          </p:nvPicPr>
          <p:blipFill rotWithShape="1">
            <a:blip r:embed="rId21" cstate="screen">
              <a:extLst>
                <a:ext uri="{28A0092B-C50C-407E-A947-70E740481C1C}">
                  <a14:useLocalDpi xmlns:a14="http://schemas.microsoft.com/office/drawing/2010/main"/>
                </a:ext>
              </a:extLst>
            </a:blip>
            <a:srcRect/>
            <a:stretch/>
          </p:blipFill>
          <p:spPr bwMode="auto">
            <a:xfrm>
              <a:off x="3674911" y="3792681"/>
              <a:ext cx="990624" cy="110192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9" name="Picture 2" descr="http://jsteurs.be/wp-content/uploads/2013/03/Instagram-Logo.png"/>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3241577" y="4618776"/>
              <a:ext cx="455047" cy="455047"/>
            </a:xfrm>
            <a:prstGeom prst="rect">
              <a:avLst/>
            </a:prstGeom>
            <a:noFill/>
            <a:extLst>
              <a:ext uri="{909E8E84-426E-40dd-AFC4-6F175D3DCCD1}">
                <a14:hiddenFill xmlns:a14="http://schemas.microsoft.com/office/drawing/2010/main">
                  <a:solidFill>
                    <a:srgbClr val="FFFFFF"/>
                  </a:solidFill>
                </a14:hiddenFill>
              </a:ext>
            </a:extLst>
          </p:spPr>
        </p:pic>
        <p:pic>
          <p:nvPicPr>
            <p:cNvPr id="110" name="Picture 6" descr="http://www.carlyjamison.com/wp-content/uploads/2013/06/Vine-logo-copy.png"/>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4635171" y="4323544"/>
              <a:ext cx="426722" cy="440057"/>
            </a:xfrm>
            <a:prstGeom prst="rect">
              <a:avLst/>
            </a:prstGeom>
            <a:noFill/>
            <a:extLst>
              <a:ext uri="{909E8E84-426E-40dd-AFC4-6F175D3DCCD1}">
                <a14:hiddenFill xmlns:a14="http://schemas.microsoft.com/office/drawing/2010/main">
                  <a:solidFill>
                    <a:srgbClr val="FFFFFF"/>
                  </a:solidFill>
                </a14:hiddenFill>
              </a:ext>
            </a:extLst>
          </p:spPr>
        </p:pic>
      </p:grpSp>
      <p:sp>
        <p:nvSpPr>
          <p:cNvPr id="111" name="TextBox 110"/>
          <p:cNvSpPr txBox="1"/>
          <p:nvPr/>
        </p:nvSpPr>
        <p:spPr>
          <a:xfrm>
            <a:off x="5785037" y="3586651"/>
            <a:ext cx="1560318" cy="630942"/>
          </a:xfrm>
          <a:prstGeom prst="rect">
            <a:avLst/>
          </a:prstGeom>
          <a:noFill/>
        </p:spPr>
        <p:txBody>
          <a:bodyPr wrap="square" rtlCol="0">
            <a:spAutoFit/>
          </a:bodyPr>
          <a:lstStyle/>
          <a:p>
            <a:r>
              <a:rPr lang="en-US" sz="700" dirty="0" smtClean="0">
                <a:solidFill>
                  <a:schemeClr val="bg1"/>
                </a:solidFill>
              </a:rPr>
              <a:t>Los </a:t>
            </a:r>
            <a:r>
              <a:rPr lang="en-US" sz="700" dirty="0" err="1" smtClean="0">
                <a:solidFill>
                  <a:schemeClr val="bg1"/>
                </a:solidFill>
              </a:rPr>
              <a:t>usuarios</a:t>
            </a:r>
            <a:r>
              <a:rPr lang="en-US" sz="700" dirty="0" smtClean="0">
                <a:solidFill>
                  <a:schemeClr val="bg1"/>
                </a:solidFill>
              </a:rPr>
              <a:t> </a:t>
            </a:r>
            <a:r>
              <a:rPr lang="en-US" sz="700" dirty="0" err="1" smtClean="0">
                <a:solidFill>
                  <a:schemeClr val="bg1"/>
                </a:solidFill>
              </a:rPr>
              <a:t>pueden</a:t>
            </a:r>
            <a:r>
              <a:rPr lang="en-US" sz="700" dirty="0" smtClean="0">
                <a:solidFill>
                  <a:schemeClr val="bg1"/>
                </a:solidFill>
              </a:rPr>
              <a:t> </a:t>
            </a:r>
            <a:r>
              <a:rPr lang="en-US" sz="700" dirty="0" err="1" smtClean="0">
                <a:solidFill>
                  <a:schemeClr val="bg1"/>
                </a:solidFill>
              </a:rPr>
              <a:t>concursar</a:t>
            </a:r>
            <a:r>
              <a:rPr lang="en-US" sz="700" dirty="0" smtClean="0">
                <a:solidFill>
                  <a:schemeClr val="bg1"/>
                </a:solidFill>
              </a:rPr>
              <a:t> a </a:t>
            </a:r>
            <a:r>
              <a:rPr lang="en-US" sz="700" dirty="0" err="1" smtClean="0">
                <a:solidFill>
                  <a:schemeClr val="bg1"/>
                </a:solidFill>
              </a:rPr>
              <a:t>través</a:t>
            </a:r>
            <a:r>
              <a:rPr lang="en-US" sz="700" dirty="0" smtClean="0">
                <a:solidFill>
                  <a:schemeClr val="bg1"/>
                </a:solidFill>
              </a:rPr>
              <a:t> de </a:t>
            </a:r>
            <a:r>
              <a:rPr lang="en-US" sz="700" dirty="0" err="1" smtClean="0">
                <a:solidFill>
                  <a:schemeClr val="bg1"/>
                </a:solidFill>
              </a:rPr>
              <a:t>Skypemoments.com</a:t>
            </a:r>
            <a:r>
              <a:rPr lang="en-US" sz="700" dirty="0" smtClean="0">
                <a:solidFill>
                  <a:schemeClr val="bg1"/>
                </a:solidFill>
              </a:rPr>
              <a:t>/</a:t>
            </a:r>
            <a:r>
              <a:rPr lang="en-US" sz="700" dirty="0" err="1" smtClean="0">
                <a:solidFill>
                  <a:schemeClr val="bg1"/>
                </a:solidFill>
              </a:rPr>
              <a:t>mcdonalds</a:t>
            </a:r>
            <a:r>
              <a:rPr lang="en-US" sz="700" dirty="0" smtClean="0">
                <a:solidFill>
                  <a:schemeClr val="bg1"/>
                </a:solidFill>
              </a:rPr>
              <a:t> o de </a:t>
            </a:r>
            <a:r>
              <a:rPr lang="en-US" sz="700" dirty="0" err="1" smtClean="0">
                <a:solidFill>
                  <a:schemeClr val="bg1"/>
                </a:solidFill>
              </a:rPr>
              <a:t>Instagram</a:t>
            </a:r>
            <a:r>
              <a:rPr lang="en-US" sz="700" dirty="0" smtClean="0">
                <a:solidFill>
                  <a:schemeClr val="bg1"/>
                </a:solidFill>
              </a:rPr>
              <a:t> y </a:t>
            </a:r>
            <a:r>
              <a:rPr lang="en-US" sz="700" dirty="0">
                <a:solidFill>
                  <a:schemeClr val="bg1"/>
                </a:solidFill>
              </a:rPr>
              <a:t>Vine </a:t>
            </a:r>
            <a:r>
              <a:rPr lang="en-US" sz="700" dirty="0" smtClean="0">
                <a:solidFill>
                  <a:schemeClr val="bg1"/>
                </a:solidFill>
              </a:rPr>
              <a:t>con </a:t>
            </a:r>
            <a:r>
              <a:rPr lang="en-US" sz="700" dirty="0">
                <a:solidFill>
                  <a:schemeClr val="bg1"/>
                </a:solidFill>
              </a:rPr>
              <a:t>#</a:t>
            </a:r>
            <a:r>
              <a:rPr lang="en-US" sz="700" dirty="0" err="1">
                <a:solidFill>
                  <a:schemeClr val="bg1"/>
                </a:solidFill>
              </a:rPr>
              <a:t>SkypeSkills</a:t>
            </a:r>
            <a:endParaRPr lang="en-US" sz="700" dirty="0">
              <a:solidFill>
                <a:schemeClr val="bg1"/>
              </a:solidFill>
            </a:endParaRPr>
          </a:p>
        </p:txBody>
      </p:sp>
      <p:sp>
        <p:nvSpPr>
          <p:cNvPr id="112" name="Rectangle 111"/>
          <p:cNvSpPr/>
          <p:nvPr/>
        </p:nvSpPr>
        <p:spPr>
          <a:xfrm>
            <a:off x="7542024" y="2402375"/>
            <a:ext cx="1087002" cy="258041"/>
          </a:xfrm>
          <a:prstGeom prst="rect">
            <a:avLst/>
          </a:prstGeom>
          <a:noFill/>
          <a:ln w="6350" cmpd="sng">
            <a:solidFill>
              <a:schemeClr val="tx1">
                <a:lumMod val="65000"/>
                <a:lumOff val="3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000" b="1" dirty="0" smtClean="0">
                <a:solidFill>
                  <a:schemeClr val="bg1"/>
                </a:solidFill>
              </a:rPr>
              <a:t>¡</a:t>
            </a:r>
            <a:r>
              <a:rPr lang="en-US" sz="1000" b="1" dirty="0" err="1" smtClean="0">
                <a:solidFill>
                  <a:schemeClr val="bg1"/>
                </a:solidFill>
              </a:rPr>
              <a:t>Ganadores</a:t>
            </a:r>
            <a:r>
              <a:rPr lang="en-US" sz="1000" b="1" dirty="0">
                <a:solidFill>
                  <a:schemeClr val="bg1"/>
                </a:solidFill>
              </a:rPr>
              <a:t>!</a:t>
            </a:r>
          </a:p>
        </p:txBody>
      </p:sp>
      <p:grpSp>
        <p:nvGrpSpPr>
          <p:cNvPr id="113" name="Group 112"/>
          <p:cNvGrpSpPr/>
          <p:nvPr/>
        </p:nvGrpSpPr>
        <p:grpSpPr>
          <a:xfrm>
            <a:off x="7544689" y="2718219"/>
            <a:ext cx="1325203" cy="823199"/>
            <a:chOff x="6318615" y="3368752"/>
            <a:chExt cx="2749184" cy="1707757"/>
          </a:xfrm>
        </p:grpSpPr>
        <p:pic>
          <p:nvPicPr>
            <p:cNvPr id="114" name="Picture 113" descr="C:\Users\yume_2\Desktop\screenshots\140129\screen5.png"/>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6318615" y="3368752"/>
              <a:ext cx="2269273" cy="1349571"/>
            </a:xfrm>
            <a:prstGeom prst="rect">
              <a:avLst/>
            </a:prstGeom>
            <a:noFill/>
            <a:extLst>
              <a:ext uri="{909E8E84-426E-40dd-AFC4-6F175D3DCCD1}">
                <a14:hiddenFill xmlns:a14="http://schemas.microsoft.com/office/drawing/2010/main">
                  <a:solidFill>
                    <a:srgbClr val="FFFFFF"/>
                  </a:solidFill>
                </a14:hiddenFill>
              </a:ext>
            </a:extLst>
          </p:spPr>
        </p:pic>
        <p:pic>
          <p:nvPicPr>
            <p:cNvPr id="115" name="Picture 3"/>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6343621" y="3378265"/>
              <a:ext cx="2076382" cy="11288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6" name="Picture 8"/>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8210578" y="4098486"/>
              <a:ext cx="857221" cy="978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17" name="TextBox 116"/>
          <p:cNvSpPr txBox="1"/>
          <p:nvPr/>
        </p:nvSpPr>
        <p:spPr>
          <a:xfrm>
            <a:off x="7376837" y="3584548"/>
            <a:ext cx="1493056" cy="954107"/>
          </a:xfrm>
          <a:prstGeom prst="rect">
            <a:avLst/>
          </a:prstGeom>
          <a:noFill/>
        </p:spPr>
        <p:txBody>
          <a:bodyPr wrap="square" rtlCol="0">
            <a:spAutoFit/>
          </a:bodyPr>
          <a:lstStyle/>
          <a:p>
            <a:r>
              <a:rPr lang="en-US" sz="700" dirty="0" smtClean="0">
                <a:solidFill>
                  <a:schemeClr val="bg1"/>
                </a:solidFill>
              </a:rPr>
              <a:t>Los 5 </a:t>
            </a:r>
            <a:r>
              <a:rPr lang="en-US" sz="700" dirty="0" err="1" smtClean="0">
                <a:solidFill>
                  <a:schemeClr val="bg1"/>
                </a:solidFill>
              </a:rPr>
              <a:t>mejores</a:t>
            </a:r>
            <a:r>
              <a:rPr lang="en-US" sz="700" dirty="0" smtClean="0">
                <a:solidFill>
                  <a:schemeClr val="bg1"/>
                </a:solidFill>
              </a:rPr>
              <a:t> </a:t>
            </a:r>
            <a:r>
              <a:rPr lang="en-US" sz="700" dirty="0" err="1" smtClean="0">
                <a:solidFill>
                  <a:schemeClr val="bg1"/>
                </a:solidFill>
              </a:rPr>
              <a:t>vídeos</a:t>
            </a:r>
            <a:r>
              <a:rPr lang="en-US" sz="700" dirty="0" smtClean="0">
                <a:solidFill>
                  <a:schemeClr val="bg1"/>
                </a:solidFill>
              </a:rPr>
              <a:t> se </a:t>
            </a:r>
            <a:r>
              <a:rPr lang="en-US" sz="700" dirty="0" err="1" smtClean="0">
                <a:solidFill>
                  <a:schemeClr val="bg1"/>
                </a:solidFill>
              </a:rPr>
              <a:t>anunciarán</a:t>
            </a:r>
            <a:r>
              <a:rPr lang="en-US" sz="700" dirty="0" smtClean="0">
                <a:solidFill>
                  <a:schemeClr val="bg1"/>
                </a:solidFill>
              </a:rPr>
              <a:t> </a:t>
            </a:r>
            <a:r>
              <a:rPr lang="en-US" sz="700" dirty="0" err="1" smtClean="0">
                <a:solidFill>
                  <a:schemeClr val="bg1"/>
                </a:solidFill>
              </a:rPr>
              <a:t>por</a:t>
            </a:r>
            <a:r>
              <a:rPr lang="en-US" sz="700" dirty="0" smtClean="0">
                <a:solidFill>
                  <a:schemeClr val="bg1"/>
                </a:solidFill>
              </a:rPr>
              <a:t> Skype la </a:t>
            </a:r>
            <a:r>
              <a:rPr lang="en-US" sz="700" dirty="0" err="1" smtClean="0">
                <a:solidFill>
                  <a:schemeClr val="bg1"/>
                </a:solidFill>
              </a:rPr>
              <a:t>semana</a:t>
            </a:r>
            <a:r>
              <a:rPr lang="en-US" sz="700" dirty="0" smtClean="0">
                <a:solidFill>
                  <a:schemeClr val="bg1"/>
                </a:solidFill>
              </a:rPr>
              <a:t> del 7 de </a:t>
            </a:r>
            <a:r>
              <a:rPr lang="en-US" sz="700" dirty="0" err="1" smtClean="0">
                <a:solidFill>
                  <a:schemeClr val="bg1"/>
                </a:solidFill>
              </a:rPr>
              <a:t>julio</a:t>
            </a:r>
            <a:r>
              <a:rPr lang="en-US" sz="700" dirty="0" smtClean="0">
                <a:solidFill>
                  <a:schemeClr val="bg1"/>
                </a:solidFill>
              </a:rPr>
              <a:t> y el </a:t>
            </a:r>
            <a:r>
              <a:rPr lang="en-US" sz="700" dirty="0" err="1" smtClean="0">
                <a:solidFill>
                  <a:schemeClr val="bg1"/>
                </a:solidFill>
              </a:rPr>
              <a:t>ganador</a:t>
            </a:r>
            <a:r>
              <a:rPr lang="en-US" sz="700" dirty="0" smtClean="0">
                <a:solidFill>
                  <a:schemeClr val="bg1"/>
                </a:solidFill>
              </a:rPr>
              <a:t> el 13 de </a:t>
            </a:r>
            <a:r>
              <a:rPr lang="en-US" sz="700" dirty="0" err="1" smtClean="0">
                <a:solidFill>
                  <a:schemeClr val="bg1"/>
                </a:solidFill>
              </a:rPr>
              <a:t>julio</a:t>
            </a:r>
            <a:r>
              <a:rPr lang="en-US" sz="700" dirty="0" smtClean="0">
                <a:solidFill>
                  <a:schemeClr val="bg1"/>
                </a:solidFill>
              </a:rPr>
              <a:t>. Los </a:t>
            </a:r>
            <a:r>
              <a:rPr lang="en-US" sz="700" dirty="0" err="1" smtClean="0">
                <a:solidFill>
                  <a:schemeClr val="bg1"/>
                </a:solidFill>
              </a:rPr>
              <a:t>seguidores</a:t>
            </a:r>
            <a:r>
              <a:rPr lang="en-US" sz="700" dirty="0" smtClean="0">
                <a:solidFill>
                  <a:schemeClr val="bg1"/>
                </a:solidFill>
              </a:rPr>
              <a:t> </a:t>
            </a:r>
            <a:r>
              <a:rPr lang="en-US" sz="700" dirty="0" err="1" smtClean="0">
                <a:solidFill>
                  <a:schemeClr val="bg1"/>
                </a:solidFill>
              </a:rPr>
              <a:t>pueden</a:t>
            </a:r>
            <a:r>
              <a:rPr lang="en-US" sz="700" dirty="0" smtClean="0">
                <a:solidFill>
                  <a:schemeClr val="bg1"/>
                </a:solidFill>
              </a:rPr>
              <a:t> </a:t>
            </a:r>
            <a:r>
              <a:rPr lang="en-US" sz="700" dirty="0" err="1" smtClean="0">
                <a:solidFill>
                  <a:schemeClr val="bg1"/>
                </a:solidFill>
              </a:rPr>
              <a:t>votar</a:t>
            </a:r>
            <a:r>
              <a:rPr lang="en-US" sz="700" dirty="0" smtClean="0">
                <a:solidFill>
                  <a:schemeClr val="bg1"/>
                </a:solidFill>
              </a:rPr>
              <a:t> en la </a:t>
            </a:r>
            <a:r>
              <a:rPr lang="en-US" sz="700" dirty="0" err="1" smtClean="0">
                <a:solidFill>
                  <a:schemeClr val="bg1"/>
                </a:solidFill>
              </a:rPr>
              <a:t>página</a:t>
            </a:r>
            <a:r>
              <a:rPr lang="en-US" sz="700" dirty="0" smtClean="0">
                <a:solidFill>
                  <a:schemeClr val="bg1"/>
                </a:solidFill>
              </a:rPr>
              <a:t> Skype Moments y de McDonald’s Xbox</a:t>
            </a:r>
            <a:endParaRPr lang="en-US" sz="700" dirty="0">
              <a:solidFill>
                <a:schemeClr val="bg1"/>
              </a:solidFill>
            </a:endParaRPr>
          </a:p>
          <a:p>
            <a:endParaRPr lang="en-US" sz="700" dirty="0">
              <a:solidFill>
                <a:schemeClr val="bg1"/>
              </a:solidFill>
            </a:endParaRPr>
          </a:p>
          <a:p>
            <a:endParaRPr lang="en-US" sz="700" dirty="0">
              <a:solidFill>
                <a:schemeClr val="bg1"/>
              </a:solidFill>
            </a:endParaRPr>
          </a:p>
        </p:txBody>
      </p:sp>
      <p:sp>
        <p:nvSpPr>
          <p:cNvPr id="119" name="TextBox 118"/>
          <p:cNvSpPr txBox="1"/>
          <p:nvPr/>
        </p:nvSpPr>
        <p:spPr>
          <a:xfrm>
            <a:off x="727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 n=200 no hispanos y n=100 hispanos). McDonald’s N = 136* muestra pequeña.</a:t>
            </a:r>
            <a:endParaRPr lang="es" sz="700" dirty="0">
              <a:solidFill>
                <a:schemeClr val="bg1"/>
              </a:solidFill>
            </a:endParaRPr>
          </a:p>
        </p:txBody>
      </p:sp>
      <p:sp>
        <p:nvSpPr>
          <p:cNvPr id="64" name="Chevron 63">
            <a:hlinkClick r:id="rId27"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5" name="Rectangle 64">
            <a:hlinkClick r:id="rId27"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Tree>
    <p:extLst>
      <p:ext uri="{BB962C8B-B14F-4D97-AF65-F5344CB8AC3E}">
        <p14:creationId xmlns:p14="http://schemas.microsoft.com/office/powerpoint/2010/main" val="8770443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48162108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39988"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2" name="Chart 81"/>
          <p:cNvGraphicFramePr/>
          <p:nvPr>
            <p:extLst>
              <p:ext uri="{D42A27DB-BD31-4B8C-83A1-F6EECF244321}">
                <p14:modId xmlns:p14="http://schemas.microsoft.com/office/powerpoint/2010/main" val="533477671"/>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Coca-Cola</a:t>
              </a:r>
            </a:p>
          </p:txBody>
        </p:sp>
      </p:grpSp>
      <p:grpSp>
        <p:nvGrpSpPr>
          <p:cNvPr id="40" name="Group 39"/>
          <p:cNvGrpSpPr/>
          <p:nvPr/>
        </p:nvGrpSpPr>
        <p:grpSpPr>
          <a:xfrm>
            <a:off x="8318526" y="93663"/>
            <a:ext cx="551366" cy="630000"/>
            <a:chOff x="8318526" y="93663"/>
            <a:chExt cx="551366" cy="630000"/>
          </a:xfrm>
        </p:grpSpPr>
        <p:sp>
          <p:nvSpPr>
            <p:cNvPr id="41"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42" name="Rectangle 41"/>
            <p:cNvSpPr/>
            <p:nvPr/>
          </p:nvSpPr>
          <p:spPr>
            <a:xfrm>
              <a:off x="8407299" y="263685"/>
              <a:ext cx="373820" cy="307777"/>
            </a:xfrm>
            <a:prstGeom prst="rect">
              <a:avLst/>
            </a:prstGeom>
          </p:spPr>
          <p:txBody>
            <a:bodyPr wrap="none">
              <a:spAutoFit/>
            </a:bodyPr>
            <a:lstStyle/>
            <a:p>
              <a:r>
                <a:rPr lang="en-GB" sz="1400" cap="all" dirty="0">
                  <a:solidFill>
                    <a:prstClr val="white"/>
                  </a:solidFill>
                  <a:latin typeface="Impact"/>
                </a:rPr>
                <a:t>an</a:t>
              </a:r>
              <a:endParaRPr lang="en-GB" sz="2000" dirty="0"/>
            </a:p>
          </p:txBody>
        </p:sp>
      </p:grpSp>
      <p:grpSp>
        <p:nvGrpSpPr>
          <p:cNvPr id="30" name="Group 29"/>
          <p:cNvGrpSpPr/>
          <p:nvPr/>
        </p:nvGrpSpPr>
        <p:grpSpPr>
          <a:xfrm>
            <a:off x="253541" y="653427"/>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Coca-Cola</a:t>
              </a:r>
              <a:endParaRPr lang="en-GB" sz="14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10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pic>
        <p:nvPicPr>
          <p:cNvPr id="37" name="Picture 36" descr="http://www.popandroll.com/coke-art/Coca-Cola_Logo_Script.jpg"/>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21416" y="939369"/>
            <a:ext cx="309801" cy="117359"/>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static.squarespace.com/static/52536652e4b007332ef4ecf4/52dec946e4b0ca499f87bce7/52dec977e4b0ca499f88e9e6/1389813665197/1_15_14_CocaCOlaMiniBottles_3.jpg"/>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167830" y="695604"/>
            <a:ext cx="2281225" cy="1287263"/>
          </a:xfrm>
          <a:prstGeom prst="rect">
            <a:avLst/>
          </a:prstGeom>
          <a:ln>
            <a:noFill/>
          </a:ln>
          <a:effectLst/>
          <a:extLst>
            <a:ext uri="{909E8E84-426E-40dd-AFC4-6F175D3DCCD1}">
              <a14:hiddenFill xmlns:a14="http://schemas.microsoft.com/office/drawing/2010/main">
                <a:solidFill>
                  <a:srgbClr val="FFFFFF"/>
                </a:solidFill>
              </a14:hiddenFill>
            </a:ext>
          </a:extLst>
        </p:spPr>
      </p:pic>
      <p:pic>
        <p:nvPicPr>
          <p:cNvPr id="53" name="Picture 6" descr="http://mms.businesswire.com/media/20140401006878/en/409880/5/Togetherness_Logos_6-Colour_Large_Type_BR-SIL_highres.jpg"/>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325471" y="3356222"/>
            <a:ext cx="1120498" cy="990095"/>
          </a:xfrm>
          <a:prstGeom prst="rect">
            <a:avLst/>
          </a:prstGeom>
          <a:ln>
            <a:noFill/>
          </a:ln>
          <a:effectLst/>
          <a:extLst>
            <a:ext uri="{909E8E84-426E-40dd-AFC4-6F175D3DCCD1}">
              <a14:hiddenFill xmlns:a14="http://schemas.microsoft.com/office/drawing/2010/main">
                <a:solidFill>
                  <a:srgbClr val="FFFFFF"/>
                </a:solidFill>
              </a14:hiddenFill>
            </a:ext>
          </a:extLst>
        </p:spPr>
      </p:pic>
      <p:pic>
        <p:nvPicPr>
          <p:cNvPr id="54" name="Picture 10" descr="FIFA World Cup Trophy Tour by Coca-Cola"/>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6167830" y="2030527"/>
            <a:ext cx="2280565" cy="1278035"/>
          </a:xfrm>
          <a:prstGeom prst="rect">
            <a:avLst/>
          </a:prstGeom>
          <a:ln>
            <a:noFill/>
          </a:ln>
          <a:effectLst/>
          <a:extLst>
            <a:ext uri="{909E8E84-426E-40dd-AFC4-6F175D3DCCD1}">
              <a14:hiddenFill xmlns:a14="http://schemas.microsoft.com/office/drawing/2010/main">
                <a:solidFill>
                  <a:srgbClr val="FFFFFF"/>
                </a:solidFill>
              </a14:hiddenFill>
            </a:ext>
          </a:extLst>
        </p:spPr>
      </p:pic>
      <p:sp>
        <p:nvSpPr>
          <p:cNvPr id="43" name="Title 2"/>
          <p:cNvSpPr>
            <a:spLocks noGrp="1"/>
          </p:cNvSpPr>
          <p:nvPr>
            <p:ph type="title"/>
          </p:nvPr>
        </p:nvSpPr>
        <p:spPr>
          <a:xfrm rot="5400000">
            <a:off x="-1403824" y="897313"/>
            <a:ext cx="2072601" cy="376826"/>
          </a:xfrm>
        </p:spPr>
        <p:txBody>
          <a:bodyPr/>
          <a:lstStyle/>
          <a:p>
            <a:r>
              <a:rPr lang="en-GB" dirty="0" smtClean="0"/>
              <a:t>NA COKE</a:t>
            </a:r>
            <a:endParaRPr lang="en-GB" dirty="0"/>
          </a:p>
        </p:txBody>
      </p:sp>
      <p:sp>
        <p:nvSpPr>
          <p:cNvPr id="45" name="Chevron 44">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47" name="Group 46"/>
          <p:cNvGrpSpPr/>
          <p:nvPr/>
        </p:nvGrpSpPr>
        <p:grpSpPr>
          <a:xfrm>
            <a:off x="869635" y="4734632"/>
            <a:ext cx="8274365" cy="424215"/>
            <a:chOff x="869635" y="4734632"/>
            <a:chExt cx="8274365" cy="424215"/>
          </a:xfrm>
        </p:grpSpPr>
        <p:grpSp>
          <p:nvGrpSpPr>
            <p:cNvPr id="48" name="Group 47"/>
            <p:cNvGrpSpPr/>
            <p:nvPr/>
          </p:nvGrpSpPr>
          <p:grpSpPr>
            <a:xfrm>
              <a:off x="1637994" y="4734632"/>
              <a:ext cx="7506006" cy="417693"/>
              <a:chOff x="1637994" y="4734632"/>
              <a:chExt cx="7506006" cy="417693"/>
            </a:xfrm>
          </p:grpSpPr>
          <p:grpSp>
            <p:nvGrpSpPr>
              <p:cNvPr id="68" name="Group 67"/>
              <p:cNvGrpSpPr/>
              <p:nvPr/>
            </p:nvGrpSpPr>
            <p:grpSpPr>
              <a:xfrm>
                <a:off x="1637994" y="4835525"/>
                <a:ext cx="7506006" cy="316800"/>
                <a:chOff x="1914453" y="4835525"/>
                <a:chExt cx="8255647" cy="316800"/>
              </a:xfrm>
            </p:grpSpPr>
            <p:sp>
              <p:nvSpPr>
                <p:cNvPr id="70" name="Rectangle 69">
                  <a:hlinkClick r:id="rId12"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1" name="Rectangle 70">
                  <a:hlinkClick r:id="rId13"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2" name="Rectangle 71">
                  <a:hlinkClick r:id="rId14"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3" name="Rectangle 72">
                  <a:hlinkClick r:id="rId15"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4" name="Rectangle 73">
                  <a:hlinkClick r:id="rId16"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5" name="Rectangle 74">
                  <a:hlinkClick r:id="rId17"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6" name="Rectangle 75">
                  <a:hlinkClick r:id="rId18"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7" name="Rectangle 76">
                  <a:hlinkClick r:id="rId19"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9" name="Isosceles Triangle 68"/>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50" name="Rectangle 49">
              <a:hlinkClick r:id="rId20"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8" name="Rectangle 77">
            <a:hlinkClick r:id="" action="ppaction://hlinkshowjump?jump=nextslide"/>
          </p:cNvPr>
          <p:cNvSpPr/>
          <p:nvPr/>
        </p:nvSpPr>
        <p:spPr>
          <a:xfrm>
            <a:off x="8334341"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80"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500" dirty="0">
                <a:solidFill>
                  <a:schemeClr val="accent5"/>
                </a:solidFill>
              </a:rPr>
              <a:t>PATROCINADORES </a:t>
            </a:r>
            <a:r>
              <a:rPr lang="es" sz="1500" dirty="0"/>
              <a:t>DE LA Copa Mundial </a:t>
            </a:r>
            <a:r>
              <a:rPr lang="es" sz="1500" dirty="0" smtClean="0"/>
              <a:t>2014</a:t>
            </a:r>
            <a:r>
              <a:rPr lang="es" sz="1500" dirty="0">
                <a:solidFill>
                  <a:schemeClr val="accent5"/>
                </a:solidFill>
              </a:rPr>
              <a:t>- </a:t>
            </a:r>
            <a:r>
              <a:rPr lang="es" sz="1500" dirty="0" smtClean="0">
                <a:solidFill>
                  <a:schemeClr val="accent5"/>
                </a:solidFill>
              </a:rPr>
              <a:t>an</a:t>
            </a:r>
            <a:endParaRPr lang="es" sz="1500" dirty="0">
              <a:solidFill>
                <a:schemeClr val="accent5"/>
              </a:solidFill>
            </a:endParaRPr>
          </a:p>
        </p:txBody>
      </p:sp>
      <p:sp>
        <p:nvSpPr>
          <p:cNvPr id="81" name="TextBox 80"/>
          <p:cNvSpPr txBox="1"/>
          <p:nvPr/>
        </p:nvSpPr>
        <p:spPr>
          <a:xfrm>
            <a:off x="905084" y="902140"/>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3" name="Rectangle 82"/>
          <p:cNvSpPr/>
          <p:nvPr/>
        </p:nvSpPr>
        <p:spPr>
          <a:xfrm>
            <a:off x="3981212" y="666116"/>
            <a:ext cx="2044701" cy="3539430"/>
          </a:xfrm>
          <a:prstGeom prst="rect">
            <a:avLst/>
          </a:prstGeom>
        </p:spPr>
        <p:txBody>
          <a:bodyPr wrap="square">
            <a:spAutoFit/>
          </a:bodyPr>
          <a:lstStyle/>
          <a:p>
            <a:pPr algn="l" rtl="0"/>
            <a:r>
              <a:rPr lang="es" sz="800" b="0" i="0" u="none" dirty="0">
                <a:solidFill>
                  <a:schemeClr val="bg1"/>
                </a:solidFill>
              </a:rPr>
              <a:t>En 2013, Coca-Cola lanzó su campaña </a:t>
            </a:r>
            <a:r>
              <a:rPr lang="es" sz="800" b="0" i="1" u="none" dirty="0">
                <a:solidFill>
                  <a:schemeClr val="bg1"/>
                </a:solidFill>
              </a:rPr>
              <a:t>La Copa Mundial</a:t>
            </a:r>
            <a:r>
              <a:rPr lang="es" sz="800" b="0" i="0" u="none" dirty="0">
                <a:solidFill>
                  <a:schemeClr val="bg1"/>
                </a:solidFill>
              </a:rPr>
              <a:t>, la mayor operación de marketing de sus 128 años de historia.</a:t>
            </a:r>
          </a:p>
          <a:p>
            <a:pPr algn="l" rtl="0"/>
            <a:r>
              <a:rPr lang="es" sz="800" b="0" i="0" u="none" dirty="0">
                <a:solidFill>
                  <a:schemeClr val="bg1"/>
                </a:solidFill>
              </a:rPr>
              <a:t>La plataforma de marketing incluye diversos elementos como un pequeño vídeo documental llamado </a:t>
            </a:r>
            <a:r>
              <a:rPr lang="es" sz="800" b="0" i="1" u="none" dirty="0">
                <a:solidFill>
                  <a:schemeClr val="bg1"/>
                </a:solidFill>
              </a:rPr>
              <a:t>Dónde atacará la felicidad</a:t>
            </a:r>
            <a:r>
              <a:rPr lang="es" sz="800" b="0" i="0" u="none" dirty="0">
                <a:solidFill>
                  <a:schemeClr val="bg1"/>
                </a:solidFill>
              </a:rPr>
              <a:t>, la gira del trofeo de la Copa Mundial FIFA (que ha recorrido más de 150.000 km por 90 países en 267 días), el himno oficial </a:t>
            </a:r>
            <a:r>
              <a:rPr lang="es" sz="800" b="0" i="1" u="none" dirty="0">
                <a:solidFill>
                  <a:schemeClr val="bg1"/>
                </a:solidFill>
              </a:rPr>
              <a:t>El mundo es nuestro</a:t>
            </a:r>
            <a:r>
              <a:rPr lang="es" sz="800" b="0" i="0" u="none" dirty="0">
                <a:solidFill>
                  <a:schemeClr val="bg1"/>
                </a:solidFill>
              </a:rPr>
              <a:t> y una imagen visual puramente brasileña en toda la campaña.</a:t>
            </a:r>
          </a:p>
          <a:p>
            <a:endParaRPr lang="es" sz="800" dirty="0">
              <a:solidFill>
                <a:schemeClr val="bg1"/>
              </a:solidFill>
            </a:endParaRPr>
          </a:p>
          <a:p>
            <a:pPr algn="l" rtl="0"/>
            <a:r>
              <a:rPr lang="es" sz="800" b="0" i="0" u="none" dirty="0">
                <a:solidFill>
                  <a:schemeClr val="bg1"/>
                </a:solidFill>
              </a:rPr>
              <a:t>La obra central de la promoción es la película digital </a:t>
            </a:r>
            <a:r>
              <a:rPr lang="es" sz="800" b="0" i="1" u="none" dirty="0">
                <a:solidFill>
                  <a:schemeClr val="bg1"/>
                </a:solidFill>
                <a:hlinkClick r:id="rId21"/>
              </a:rPr>
              <a:t>Un mundo, un juego</a:t>
            </a:r>
            <a:r>
              <a:rPr lang="es" sz="800" b="0" i="0" u="none" dirty="0">
                <a:solidFill>
                  <a:schemeClr val="bg1"/>
                </a:solidFill>
              </a:rPr>
              <a:t>, un vídeo de dos minutos que narra historias de cuatro equipos de fútbol locales de cuatro partes del mundo diferentes en las que el fútbol ayudó a muchas personas a superar tensiones y dificultades.</a:t>
            </a:r>
          </a:p>
          <a:p>
            <a:endParaRPr lang="es" sz="800" dirty="0">
              <a:solidFill>
                <a:schemeClr val="bg1"/>
              </a:solidFill>
            </a:endParaRPr>
          </a:p>
          <a:p>
            <a:pPr algn="l" rtl="0"/>
            <a:r>
              <a:rPr lang="es" sz="800" b="0" i="0" u="none" dirty="0">
                <a:solidFill>
                  <a:schemeClr val="bg1"/>
                </a:solidFill>
              </a:rPr>
              <a:t>Como novedad, Coca-Cola también presentará una edición limitada especial de botellas de la Copa Mundial FIFA, packs para el frigorífico y latas coleccionables. </a:t>
            </a:r>
          </a:p>
          <a:p>
            <a:endParaRPr lang="es" sz="800" dirty="0">
              <a:solidFill>
                <a:schemeClr val="bg1"/>
              </a:solidFill>
            </a:endParaRPr>
          </a:p>
          <a:p>
            <a:endParaRPr lang="es" sz="800" dirty="0">
              <a:solidFill>
                <a:schemeClr val="bg1"/>
              </a:solidFill>
            </a:endParaRPr>
          </a:p>
        </p:txBody>
      </p:sp>
      <p:sp>
        <p:nvSpPr>
          <p:cNvPr id="84" name="TextBox 83"/>
          <p:cNvSpPr txBox="1"/>
          <p:nvPr/>
        </p:nvSpPr>
        <p:spPr>
          <a:xfrm>
            <a:off x="72736" y="4520400"/>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 n=200 no hispanos y n=100 hispanos). Coca-Cola N = 164* muestra pequeña.</a:t>
            </a:r>
            <a:endParaRPr lang="es" sz="700" dirty="0">
              <a:solidFill>
                <a:schemeClr val="bg1"/>
              </a:solidFill>
            </a:endParaRPr>
          </a:p>
        </p:txBody>
      </p:sp>
      <p:sp>
        <p:nvSpPr>
          <p:cNvPr id="49" name="Chevron 48">
            <a:hlinkClick r:id="rId22"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1" name="Rectangle 50">
            <a:hlinkClick r:id="rId22"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Tree>
    <p:extLst>
      <p:ext uri="{BB962C8B-B14F-4D97-AF65-F5344CB8AC3E}">
        <p14:creationId xmlns:p14="http://schemas.microsoft.com/office/powerpoint/2010/main" val="11996559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368624232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41012"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78" name="Chart 77"/>
          <p:cNvGraphicFramePr/>
          <p:nvPr>
            <p:extLst>
              <p:ext uri="{D42A27DB-BD31-4B8C-83A1-F6EECF244321}">
                <p14:modId xmlns:p14="http://schemas.microsoft.com/office/powerpoint/2010/main" val="2735771904"/>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Visa</a:t>
              </a:r>
            </a:p>
          </p:txBody>
        </p:sp>
      </p:grpSp>
      <p:grpSp>
        <p:nvGrpSpPr>
          <p:cNvPr id="40" name="Group 39"/>
          <p:cNvGrpSpPr/>
          <p:nvPr/>
        </p:nvGrpSpPr>
        <p:grpSpPr>
          <a:xfrm>
            <a:off x="8318526" y="93663"/>
            <a:ext cx="551366" cy="630000"/>
            <a:chOff x="8318526" y="93663"/>
            <a:chExt cx="551366" cy="630000"/>
          </a:xfrm>
        </p:grpSpPr>
        <p:sp>
          <p:nvSpPr>
            <p:cNvPr id="41"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42" name="Rectangle 41"/>
            <p:cNvSpPr/>
            <p:nvPr/>
          </p:nvSpPr>
          <p:spPr>
            <a:xfrm>
              <a:off x="8407299" y="263685"/>
              <a:ext cx="373820" cy="307777"/>
            </a:xfrm>
            <a:prstGeom prst="rect">
              <a:avLst/>
            </a:prstGeom>
          </p:spPr>
          <p:txBody>
            <a:bodyPr wrap="none">
              <a:spAutoFit/>
            </a:bodyPr>
            <a:lstStyle/>
            <a:p>
              <a:r>
                <a:rPr lang="en-GB" sz="1400" cap="all" dirty="0">
                  <a:solidFill>
                    <a:prstClr val="white"/>
                  </a:solidFill>
                  <a:latin typeface="Impact"/>
                </a:rPr>
                <a:t>an</a:t>
              </a:r>
              <a:endParaRPr lang="en-GB" sz="2000" dirty="0"/>
            </a:p>
          </p:txBody>
        </p:sp>
      </p:grpSp>
      <p:grpSp>
        <p:nvGrpSpPr>
          <p:cNvPr id="30" name="Group 29"/>
          <p:cNvGrpSpPr/>
          <p:nvPr/>
        </p:nvGrpSpPr>
        <p:grpSpPr>
          <a:xfrm>
            <a:off x="253541" y="653801"/>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Visa</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5" name="Oval 34"/>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7" name="Oval 36"/>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270338" name="Picture 2"/>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74894" y="1413689"/>
            <a:ext cx="3446707" cy="20153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3" name="Title 2"/>
          <p:cNvSpPr>
            <a:spLocks noGrp="1"/>
          </p:cNvSpPr>
          <p:nvPr>
            <p:ph type="title"/>
          </p:nvPr>
        </p:nvSpPr>
        <p:spPr>
          <a:xfrm rot="5400000">
            <a:off x="-1403824" y="897313"/>
            <a:ext cx="2072601" cy="376826"/>
          </a:xfrm>
        </p:spPr>
        <p:txBody>
          <a:bodyPr/>
          <a:lstStyle/>
          <a:p>
            <a:r>
              <a:rPr lang="en-GB" dirty="0" smtClean="0"/>
              <a:t>NA VISA</a:t>
            </a:r>
            <a:endParaRPr lang="en-GB" dirty="0"/>
          </a:p>
        </p:txBody>
      </p:sp>
      <p:sp>
        <p:nvSpPr>
          <p:cNvPr id="45" name="Chevron 44">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pic>
        <p:nvPicPr>
          <p:cNvPr id="48" name="Picture 2" descr="C:\Users\chelsea.horncastle\Desktop\VISA LOGO.png"/>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64094" y="941346"/>
            <a:ext cx="431474" cy="141523"/>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Group 46"/>
          <p:cNvGrpSpPr/>
          <p:nvPr/>
        </p:nvGrpSpPr>
        <p:grpSpPr>
          <a:xfrm>
            <a:off x="869635" y="4734632"/>
            <a:ext cx="8274365" cy="424215"/>
            <a:chOff x="869635" y="4734632"/>
            <a:chExt cx="8274365" cy="424215"/>
          </a:xfrm>
        </p:grpSpPr>
        <p:grpSp>
          <p:nvGrpSpPr>
            <p:cNvPr id="50" name="Group 49"/>
            <p:cNvGrpSpPr/>
            <p:nvPr/>
          </p:nvGrpSpPr>
          <p:grpSpPr>
            <a:xfrm>
              <a:off x="1637994" y="4734632"/>
              <a:ext cx="7506006" cy="417693"/>
              <a:chOff x="1637994" y="4734632"/>
              <a:chExt cx="7506006" cy="417693"/>
            </a:xfrm>
          </p:grpSpPr>
          <p:grpSp>
            <p:nvGrpSpPr>
              <p:cNvPr id="65" name="Group 64"/>
              <p:cNvGrpSpPr/>
              <p:nvPr/>
            </p:nvGrpSpPr>
            <p:grpSpPr>
              <a:xfrm>
                <a:off x="1637994" y="4835525"/>
                <a:ext cx="7506006" cy="316800"/>
                <a:chOff x="1914453" y="4835525"/>
                <a:chExt cx="8255647" cy="316800"/>
              </a:xfrm>
            </p:grpSpPr>
            <p:sp>
              <p:nvSpPr>
                <p:cNvPr id="67" name="Rectangle 66">
                  <a:hlinkClick r:id="rId10"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68" name="Rectangle 67">
                  <a:hlinkClick r:id="rId11"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69" name="Rectangle 68">
                  <a:hlinkClick r:id="rId12"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0" name="Rectangle 69">
                  <a:hlinkClick r:id="rId13"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1" name="Rectangle 70">
                  <a:hlinkClick r:id="rId14"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2" name="Rectangle 71">
                  <a:hlinkClick r:id="rId15"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3" name="Rectangle 72">
                  <a:hlinkClick r:id="rId16"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4" name="Rectangle 73">
                  <a:hlinkClick r:id="rId17"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6" name="Isosceles Triangle 65"/>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4" name="Rectangle 63">
              <a:hlinkClick r:id="rId18"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5" name="Rectangle 74">
            <a:hlinkClick r:id="" action="ppaction://hlinkshowjump?jump=nextslide"/>
          </p:cNvPr>
          <p:cNvSpPr/>
          <p:nvPr/>
        </p:nvSpPr>
        <p:spPr>
          <a:xfrm>
            <a:off x="8334341"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77"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500" dirty="0">
                <a:solidFill>
                  <a:schemeClr val="accent5"/>
                </a:solidFill>
              </a:rPr>
              <a:t>PATROCINADORES </a:t>
            </a:r>
            <a:r>
              <a:rPr lang="es" sz="1500" dirty="0"/>
              <a:t>DE LA Copa Mundial </a:t>
            </a:r>
            <a:r>
              <a:rPr lang="es" sz="1500" dirty="0" smtClean="0"/>
              <a:t>2014</a:t>
            </a:r>
            <a:r>
              <a:rPr lang="es" sz="1500" dirty="0">
                <a:solidFill>
                  <a:schemeClr val="accent5"/>
                </a:solidFill>
              </a:rPr>
              <a:t>- </a:t>
            </a:r>
            <a:r>
              <a:rPr lang="es" sz="1500" dirty="0" smtClean="0">
                <a:solidFill>
                  <a:schemeClr val="accent5"/>
                </a:solidFill>
              </a:rPr>
              <a:t>an</a:t>
            </a:r>
            <a:endParaRPr lang="es" sz="1500" dirty="0">
              <a:solidFill>
                <a:schemeClr val="accent5"/>
              </a:solidFill>
            </a:endParaRPr>
          </a:p>
        </p:txBody>
      </p:sp>
      <p:sp>
        <p:nvSpPr>
          <p:cNvPr id="79" name="TextBox 78"/>
          <p:cNvSpPr txBox="1"/>
          <p:nvPr/>
        </p:nvSpPr>
        <p:spPr>
          <a:xfrm>
            <a:off x="727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 n=200 no hispanos y n=100 hispanos). Visa N = 152* muestra pequeña.</a:t>
            </a:r>
            <a:endParaRPr lang="es" sz="700" dirty="0">
              <a:solidFill>
                <a:schemeClr val="bg1"/>
              </a:solidFill>
            </a:endParaRPr>
          </a:p>
        </p:txBody>
      </p:sp>
      <p:sp>
        <p:nvSpPr>
          <p:cNvPr id="80" name="Rectangle 79"/>
          <p:cNvSpPr/>
          <p:nvPr/>
        </p:nvSpPr>
        <p:spPr>
          <a:xfrm>
            <a:off x="4026647" y="670533"/>
            <a:ext cx="4250765" cy="707886"/>
          </a:xfrm>
          <a:prstGeom prst="rect">
            <a:avLst/>
          </a:prstGeom>
        </p:spPr>
        <p:txBody>
          <a:bodyPr wrap="square">
            <a:spAutoFit/>
          </a:bodyPr>
          <a:lstStyle/>
          <a:p>
            <a:pPr algn="l" rtl="0"/>
            <a:r>
              <a:rPr lang="es" sz="800" b="0" i="0" u="none" dirty="0">
                <a:solidFill>
                  <a:schemeClr val="bg1"/>
                </a:solidFill>
              </a:rPr>
              <a:t>Este año, Visa patrocina la Copa Mundial por segunda vez, lo que le permite compartir sus derechos de promoción de la Copa Mundial con bancos que trabajen con tarjetas Visa. Ricardo Fort, vicepresidente senior de marketing de patrocinios internacionales de Visa, apuntó que el número de bancos de EE.UU. con promociones relacionadas con la Copa Mundial ha aumentado en un 40 % desde 2010.</a:t>
            </a:r>
          </a:p>
        </p:txBody>
      </p:sp>
      <p:sp>
        <p:nvSpPr>
          <p:cNvPr id="81" name="Rectangle 80"/>
          <p:cNvSpPr/>
          <p:nvPr/>
        </p:nvSpPr>
        <p:spPr>
          <a:xfrm>
            <a:off x="3973960" y="3395035"/>
            <a:ext cx="4572000" cy="200055"/>
          </a:xfrm>
          <a:prstGeom prst="rect">
            <a:avLst/>
          </a:prstGeom>
        </p:spPr>
        <p:txBody>
          <a:bodyPr>
            <a:spAutoFit/>
          </a:bodyPr>
          <a:lstStyle/>
          <a:p>
            <a:pPr algn="l" rtl="0"/>
            <a:r>
              <a:rPr lang="es" sz="700" b="0" i="0" u="none">
                <a:solidFill>
                  <a:schemeClr val="bg1"/>
                </a:solidFill>
              </a:rPr>
              <a:t>EE.UU. representa el 26 % de los fans de Visa en Facebook.</a:t>
            </a:r>
          </a:p>
        </p:txBody>
      </p:sp>
      <p:sp>
        <p:nvSpPr>
          <p:cNvPr id="44" name="Chevron 43">
            <a:hlinkClick r:id="rId19"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49" name="Rectangle 48">
            <a:hlinkClick r:id="rId19"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
        <p:nvSpPr>
          <p:cNvPr id="46" name="TextBox 45"/>
          <p:cNvSpPr txBox="1"/>
          <p:nvPr/>
        </p:nvSpPr>
        <p:spPr>
          <a:xfrm>
            <a:off x="905084" y="902140"/>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Tree>
    <p:extLst>
      <p:ext uri="{BB962C8B-B14F-4D97-AF65-F5344CB8AC3E}">
        <p14:creationId xmlns:p14="http://schemas.microsoft.com/office/powerpoint/2010/main" val="19762006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233514450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42036"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3" name="Chart 82"/>
          <p:cNvGraphicFramePr/>
          <p:nvPr>
            <p:extLst>
              <p:ext uri="{D42A27DB-BD31-4B8C-83A1-F6EECF244321}">
                <p14:modId xmlns:p14="http://schemas.microsoft.com/office/powerpoint/2010/main" val="1484626131"/>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Castrol</a:t>
              </a:r>
            </a:p>
          </p:txBody>
        </p:sp>
      </p:grpSp>
      <p:grpSp>
        <p:nvGrpSpPr>
          <p:cNvPr id="40" name="Group 39"/>
          <p:cNvGrpSpPr/>
          <p:nvPr/>
        </p:nvGrpSpPr>
        <p:grpSpPr>
          <a:xfrm>
            <a:off x="8318526" y="93663"/>
            <a:ext cx="551366" cy="630000"/>
            <a:chOff x="8318526" y="93663"/>
            <a:chExt cx="551366" cy="630000"/>
          </a:xfrm>
        </p:grpSpPr>
        <p:sp>
          <p:nvSpPr>
            <p:cNvPr id="41"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42" name="Rectangle 41"/>
            <p:cNvSpPr/>
            <p:nvPr/>
          </p:nvSpPr>
          <p:spPr>
            <a:xfrm>
              <a:off x="8407299" y="263685"/>
              <a:ext cx="373820" cy="307777"/>
            </a:xfrm>
            <a:prstGeom prst="rect">
              <a:avLst/>
            </a:prstGeom>
          </p:spPr>
          <p:txBody>
            <a:bodyPr wrap="none">
              <a:spAutoFit/>
            </a:bodyPr>
            <a:lstStyle/>
            <a:p>
              <a:r>
                <a:rPr lang="en-GB" sz="1400" cap="all" dirty="0">
                  <a:solidFill>
                    <a:prstClr val="white"/>
                  </a:solidFill>
                  <a:latin typeface="Impact"/>
                </a:rPr>
                <a:t>an</a:t>
              </a:r>
              <a:endParaRPr lang="en-GB" sz="2000" dirty="0"/>
            </a:p>
          </p:txBody>
        </p:sp>
      </p:grpSp>
      <p:grpSp>
        <p:nvGrpSpPr>
          <p:cNvPr id="30" name="Group 29"/>
          <p:cNvGrpSpPr/>
          <p:nvPr/>
        </p:nvGrpSpPr>
        <p:grpSpPr>
          <a:xfrm>
            <a:off x="258110" y="658429"/>
            <a:ext cx="660484" cy="665570"/>
            <a:chOff x="611438" y="1730773"/>
            <a:chExt cx="972000" cy="972000"/>
          </a:xfrm>
        </p:grpSpPr>
        <p:sp>
          <p:nvSpPr>
            <p:cNvPr id="31" name="TextBox 30"/>
            <p:cNvSpPr txBox="1">
              <a:spLocks noChangeAspect="1"/>
            </p:cNvSpPr>
            <p:nvPr/>
          </p:nvSpPr>
          <p:spPr>
            <a:xfrm rot="2503198">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Castrol</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13"/>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10514" y="885657"/>
            <a:ext cx="385806" cy="2600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8" name="Picture 37" descr="1920x1080_Landing_page"/>
          <p:cNvPicPr/>
          <p:nvPr/>
        </p:nvPicPr>
        <p:blipFill>
          <a:blip r:embed="rId9" cstate="screen">
            <a:extLst>
              <a:ext uri="{28A0092B-C50C-407E-A947-70E740481C1C}">
                <a14:useLocalDpi xmlns:a14="http://schemas.microsoft.com/office/drawing/2010/main"/>
              </a:ext>
            </a:extLst>
          </a:blip>
          <a:srcRect/>
          <a:stretch>
            <a:fillRect/>
          </a:stretch>
        </p:blipFill>
        <p:spPr bwMode="auto">
          <a:xfrm>
            <a:off x="5722706" y="2390270"/>
            <a:ext cx="2720429" cy="1836601"/>
          </a:xfrm>
          <a:prstGeom prst="rect">
            <a:avLst/>
          </a:prstGeom>
          <a:ln>
            <a:noFill/>
          </a:ln>
          <a:effectLst/>
        </p:spPr>
      </p:pic>
      <p:sp>
        <p:nvSpPr>
          <p:cNvPr id="53" name="Rectangle 52"/>
          <p:cNvSpPr/>
          <p:nvPr/>
        </p:nvSpPr>
        <p:spPr>
          <a:xfrm>
            <a:off x="3971278" y="695275"/>
            <a:ext cx="1621485" cy="2539157"/>
          </a:xfrm>
          <a:prstGeom prst="rect">
            <a:avLst/>
          </a:prstGeom>
        </p:spPr>
        <p:txBody>
          <a:bodyPr wrap="square">
            <a:spAutoFit/>
          </a:bodyPr>
          <a:lstStyle/>
          <a:p>
            <a:pPr>
              <a:spcBef>
                <a:spcPts val="600"/>
              </a:spcBef>
            </a:pPr>
            <a:r>
              <a:rPr lang="en-US" sz="800" dirty="0">
                <a:solidFill>
                  <a:schemeClr val="bg1"/>
                </a:solidFill>
              </a:rPr>
              <a:t>As part of their 2014 </a:t>
            </a:r>
            <a:r>
              <a:rPr lang="en-US" sz="800" dirty="0" smtClean="0">
                <a:solidFill>
                  <a:schemeClr val="bg1"/>
                </a:solidFill>
              </a:rPr>
              <a:t>FIFA </a:t>
            </a:r>
            <a:r>
              <a:rPr lang="en-US" sz="800" dirty="0">
                <a:solidFill>
                  <a:schemeClr val="bg1"/>
                </a:solidFill>
              </a:rPr>
              <a:t>World Cup sponsorship, Castrol </a:t>
            </a:r>
            <a:r>
              <a:rPr lang="en-US" sz="800" dirty="0" smtClean="0">
                <a:solidFill>
                  <a:schemeClr val="bg1"/>
                </a:solidFill>
              </a:rPr>
              <a:t>has brought </a:t>
            </a:r>
            <a:r>
              <a:rPr lang="en-US" sz="800" dirty="0">
                <a:solidFill>
                  <a:schemeClr val="bg1"/>
                </a:solidFill>
              </a:rPr>
              <a:t>together Brazilian star Neymar Jr and motorsport superstar Ken Block to create Castrol Footkhana.</a:t>
            </a:r>
          </a:p>
          <a:p>
            <a:pPr>
              <a:spcBef>
                <a:spcPts val="600"/>
              </a:spcBef>
            </a:pPr>
            <a:r>
              <a:rPr lang="en-US" sz="800" dirty="0">
                <a:solidFill>
                  <a:schemeClr val="bg1"/>
                </a:solidFill>
              </a:rPr>
              <a:t>The lubricant </a:t>
            </a:r>
            <a:r>
              <a:rPr lang="en-US" sz="800" dirty="0" smtClean="0">
                <a:solidFill>
                  <a:schemeClr val="bg1"/>
                </a:solidFill>
              </a:rPr>
              <a:t>company has kept </a:t>
            </a:r>
            <a:r>
              <a:rPr lang="en-US" sz="800" dirty="0">
                <a:solidFill>
                  <a:schemeClr val="bg1"/>
                </a:solidFill>
              </a:rPr>
              <a:t>fans abreast via </a:t>
            </a:r>
            <a:r>
              <a:rPr lang="en-US" sz="800" dirty="0" smtClean="0">
                <a:solidFill>
                  <a:srgbClr val="FF0000"/>
                </a:solidFill>
                <a:hlinkClick r:id="rId10"/>
              </a:rPr>
              <a:t>YouTube</a:t>
            </a:r>
            <a:r>
              <a:rPr lang="en-US" sz="800" dirty="0"/>
              <a:t>.</a:t>
            </a:r>
            <a:r>
              <a:rPr lang="en-US" sz="800" dirty="0" smtClean="0">
                <a:solidFill>
                  <a:schemeClr val="bg1"/>
                </a:solidFill>
              </a:rPr>
              <a:t> </a:t>
            </a:r>
            <a:r>
              <a:rPr lang="en-US" sz="800" dirty="0">
                <a:solidFill>
                  <a:schemeClr val="bg1"/>
                </a:solidFill>
              </a:rPr>
              <a:t>A</a:t>
            </a:r>
            <a:r>
              <a:rPr lang="en-US" sz="800" dirty="0" smtClean="0">
                <a:solidFill>
                  <a:schemeClr val="bg1"/>
                </a:solidFill>
              </a:rPr>
              <a:t>ccording </a:t>
            </a:r>
            <a:r>
              <a:rPr lang="en-US" sz="800" dirty="0">
                <a:solidFill>
                  <a:schemeClr val="bg1"/>
                </a:solidFill>
              </a:rPr>
              <a:t>to </a:t>
            </a:r>
            <a:r>
              <a:rPr lang="en-US" sz="800" dirty="0">
                <a:solidFill>
                  <a:srgbClr val="FF0000"/>
                </a:solidFill>
                <a:hlinkClick r:id="rId11"/>
              </a:rPr>
              <a:t>Mashable Global Ads Chart</a:t>
            </a:r>
            <a:r>
              <a:rPr lang="en-US" sz="800" dirty="0">
                <a:solidFill>
                  <a:schemeClr val="bg1"/>
                </a:solidFill>
              </a:rPr>
              <a:t>, </a:t>
            </a:r>
            <a:r>
              <a:rPr lang="en-US" sz="800" dirty="0" smtClean="0">
                <a:solidFill>
                  <a:schemeClr val="bg1"/>
                </a:solidFill>
              </a:rPr>
              <a:t>the Castrol </a:t>
            </a:r>
            <a:r>
              <a:rPr lang="en-US" sz="800" dirty="0">
                <a:solidFill>
                  <a:schemeClr val="bg1"/>
                </a:solidFill>
              </a:rPr>
              <a:t>Footkhana: Neymar Jr. v Ken Block video received 389,482 Facebook shares, 490,549 Twitter shares and 18 blog posts since its </a:t>
            </a:r>
            <a:r>
              <a:rPr lang="en-US" sz="800" dirty="0" smtClean="0">
                <a:solidFill>
                  <a:schemeClr val="bg1"/>
                </a:solidFill>
              </a:rPr>
              <a:t>upload </a:t>
            </a:r>
            <a:r>
              <a:rPr lang="en-US" sz="800" dirty="0">
                <a:solidFill>
                  <a:schemeClr val="bg1"/>
                </a:solidFill>
              </a:rPr>
              <a:t>in April 2014.</a:t>
            </a:r>
          </a:p>
          <a:p>
            <a:pPr>
              <a:spcBef>
                <a:spcPts val="600"/>
              </a:spcBef>
            </a:pPr>
            <a:endParaRPr lang="en-GB" sz="800" dirty="0">
              <a:solidFill>
                <a:schemeClr val="bg1"/>
              </a:solidFill>
            </a:endParaRPr>
          </a:p>
          <a:p>
            <a:pPr>
              <a:spcBef>
                <a:spcPts val="600"/>
              </a:spcBef>
            </a:pPr>
            <a:endParaRPr lang="en-GB" sz="800" dirty="0">
              <a:solidFill>
                <a:schemeClr val="bg1"/>
              </a:solidFill>
            </a:endParaRPr>
          </a:p>
        </p:txBody>
      </p:sp>
      <p:pic>
        <p:nvPicPr>
          <p:cNvPr id="54" name="Picture 53"/>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5722706" y="703011"/>
            <a:ext cx="2720429" cy="1637019"/>
          </a:xfrm>
          <a:prstGeom prst="rect">
            <a:avLst/>
          </a:prstGeom>
        </p:spPr>
      </p:pic>
      <p:sp>
        <p:nvSpPr>
          <p:cNvPr id="43" name="Title 2"/>
          <p:cNvSpPr>
            <a:spLocks noGrp="1"/>
          </p:cNvSpPr>
          <p:nvPr>
            <p:ph type="title"/>
          </p:nvPr>
        </p:nvSpPr>
        <p:spPr>
          <a:xfrm rot="5400000">
            <a:off x="-1403824" y="897313"/>
            <a:ext cx="2072601" cy="376826"/>
          </a:xfrm>
        </p:spPr>
        <p:txBody>
          <a:bodyPr/>
          <a:lstStyle/>
          <a:p>
            <a:r>
              <a:rPr lang="en-GB" dirty="0" smtClean="0"/>
              <a:t>NA CAS</a:t>
            </a:r>
            <a:endParaRPr lang="en-GB" dirty="0"/>
          </a:p>
        </p:txBody>
      </p:sp>
      <p:sp>
        <p:nvSpPr>
          <p:cNvPr id="45" name="Chevron 44">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47" name="Group 46"/>
          <p:cNvGrpSpPr/>
          <p:nvPr/>
        </p:nvGrpSpPr>
        <p:grpSpPr>
          <a:xfrm>
            <a:off x="869635" y="4734632"/>
            <a:ext cx="8274365" cy="424215"/>
            <a:chOff x="869635" y="4734632"/>
            <a:chExt cx="8274365" cy="424215"/>
          </a:xfrm>
        </p:grpSpPr>
        <p:grpSp>
          <p:nvGrpSpPr>
            <p:cNvPr id="48" name="Group 47"/>
            <p:cNvGrpSpPr/>
            <p:nvPr/>
          </p:nvGrpSpPr>
          <p:grpSpPr>
            <a:xfrm>
              <a:off x="1637994" y="4734632"/>
              <a:ext cx="7506006" cy="417693"/>
              <a:chOff x="1637994" y="4734632"/>
              <a:chExt cx="7506006" cy="417693"/>
            </a:xfrm>
          </p:grpSpPr>
          <p:grpSp>
            <p:nvGrpSpPr>
              <p:cNvPr id="69" name="Group 68"/>
              <p:cNvGrpSpPr/>
              <p:nvPr/>
            </p:nvGrpSpPr>
            <p:grpSpPr>
              <a:xfrm>
                <a:off x="1637994" y="4835525"/>
                <a:ext cx="7506006" cy="316800"/>
                <a:chOff x="1914453" y="4835525"/>
                <a:chExt cx="8255647" cy="316800"/>
              </a:xfrm>
            </p:grpSpPr>
            <p:sp>
              <p:nvSpPr>
                <p:cNvPr id="71" name="Rectangle 70">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2" name="Rectangle 71">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3" name="Rectangle 72">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4" name="Rectangle 73">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5" name="Rectangle 74">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6" name="Rectangle 75">
                  <a:hlinkClick r:id="rId18"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7" name="Rectangle 76">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8" name="Rectangle 77">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0" name="Isosceles Triangle 69"/>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7" name="Rectangle 66">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9" name="Rectangle 78">
            <a:hlinkClick r:id="" action="ppaction://hlinkshowjump?jump=nextslide"/>
          </p:cNvPr>
          <p:cNvSpPr/>
          <p:nvPr/>
        </p:nvSpPr>
        <p:spPr>
          <a:xfrm>
            <a:off x="8334341"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81"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500" dirty="0">
                <a:solidFill>
                  <a:schemeClr val="accent5"/>
                </a:solidFill>
              </a:rPr>
              <a:t>PATROCINADORES </a:t>
            </a:r>
            <a:r>
              <a:rPr lang="es" sz="1500" dirty="0"/>
              <a:t>DE LA Copa Mundial </a:t>
            </a:r>
            <a:r>
              <a:rPr lang="es" sz="1500" dirty="0" smtClean="0"/>
              <a:t>2014</a:t>
            </a:r>
            <a:r>
              <a:rPr lang="es" sz="1500" dirty="0">
                <a:solidFill>
                  <a:schemeClr val="accent5"/>
                </a:solidFill>
              </a:rPr>
              <a:t>- </a:t>
            </a:r>
            <a:r>
              <a:rPr lang="es" sz="1500" dirty="0" smtClean="0">
                <a:solidFill>
                  <a:schemeClr val="accent5"/>
                </a:solidFill>
              </a:rPr>
              <a:t>an</a:t>
            </a:r>
            <a:endParaRPr lang="es" sz="1500" dirty="0">
              <a:solidFill>
                <a:schemeClr val="accent5"/>
              </a:solidFill>
            </a:endParaRPr>
          </a:p>
        </p:txBody>
      </p:sp>
      <p:sp>
        <p:nvSpPr>
          <p:cNvPr id="82" name="TextBox 81"/>
          <p:cNvSpPr txBox="1"/>
          <p:nvPr/>
        </p:nvSpPr>
        <p:spPr>
          <a:xfrm>
            <a:off x="905084" y="902140"/>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4" name="Rectangle 83"/>
          <p:cNvSpPr/>
          <p:nvPr/>
        </p:nvSpPr>
        <p:spPr>
          <a:xfrm rot="16200000">
            <a:off x="903875" y="2475068"/>
            <a:ext cx="3004686" cy="627999"/>
          </a:xfrm>
          <a:prstGeom prst="rect">
            <a:avLst/>
          </a:prstGeom>
        </p:spPr>
        <p:txBody>
          <a:bodyPr wrap="square" lIns="67190" tIns="33595" rIns="67190" bIns="33595">
            <a:spAutoFit/>
          </a:bodyPr>
          <a:lstStyle/>
          <a:p>
            <a:pPr lvl="0">
              <a:lnSpc>
                <a:spcPct val="65000"/>
              </a:lnSpc>
            </a:pPr>
            <a:r>
              <a:rPr lang="en-GB" sz="2800" dirty="0" smtClean="0">
                <a:solidFill>
                  <a:schemeClr val="accent1"/>
                </a:solidFill>
                <a:latin typeface="+mj-lt"/>
                <a:cs typeface="Arial" pitchFamily="34" charset="0"/>
              </a:rPr>
              <a:t>MUESTRA DE DADOS INSUFICIENTE</a:t>
            </a:r>
            <a:endParaRPr lang="en-GB" sz="2800" dirty="0">
              <a:solidFill>
                <a:schemeClr val="accent1"/>
              </a:solidFill>
              <a:latin typeface="+mj-lt"/>
              <a:cs typeface="Arial" pitchFamily="34" charset="0"/>
            </a:endParaRPr>
          </a:p>
        </p:txBody>
      </p:sp>
      <p:sp>
        <p:nvSpPr>
          <p:cNvPr id="85" name="TextBox 84"/>
          <p:cNvSpPr txBox="1"/>
          <p:nvPr/>
        </p:nvSpPr>
        <p:spPr>
          <a:xfrm>
            <a:off x="727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 n=200 no hispanos y n=100 hispanos). No hay datos dado el reducido tamaño de la muestra.</a:t>
            </a:r>
            <a:endParaRPr lang="es" sz="800" dirty="0">
              <a:solidFill>
                <a:schemeClr val="bg1"/>
              </a:solidFill>
            </a:endParaRPr>
          </a:p>
        </p:txBody>
      </p:sp>
      <p:sp>
        <p:nvSpPr>
          <p:cNvPr id="49" name="Chevron 48">
            <a:hlinkClick r:id="rId22"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0" name="Rectangle 49">
            <a:hlinkClick r:id="rId22"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Tree>
    <p:extLst>
      <p:ext uri="{BB962C8B-B14F-4D97-AF65-F5344CB8AC3E}">
        <p14:creationId xmlns:p14="http://schemas.microsoft.com/office/powerpoint/2010/main" val="34984027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
            </p:custDataLst>
            <p:extLst>
              <p:ext uri="{D42A27DB-BD31-4B8C-83A1-F6EECF244321}">
                <p14:modId xmlns:p14="http://schemas.microsoft.com/office/powerpoint/2010/main" val="351520597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6690"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87" name="Chart 86"/>
          <p:cNvGraphicFramePr/>
          <p:nvPr>
            <p:extLst>
              <p:ext uri="{D42A27DB-BD31-4B8C-83A1-F6EECF244321}">
                <p14:modId xmlns:p14="http://schemas.microsoft.com/office/powerpoint/2010/main" val="796960455"/>
              </p:ext>
            </p:extLst>
          </p:nvPr>
        </p:nvGraphicFramePr>
        <p:xfrm>
          <a:off x="155575" y="1135050"/>
          <a:ext cx="3728342" cy="3249078"/>
        </p:xfrm>
        <a:graphic>
          <a:graphicData uri="http://schemas.openxmlformats.org/drawingml/2006/chart">
            <c:chart xmlns:c="http://schemas.openxmlformats.org/drawingml/2006/chart" xmlns:r="http://schemas.openxmlformats.org/officeDocument/2006/relationships" r:id="rId6"/>
          </a:graphicData>
        </a:graphic>
      </p:graphicFrame>
      <p:grpSp>
        <p:nvGrpSpPr>
          <p:cNvPr id="24" name="Group 23"/>
          <p:cNvGrpSpPr/>
          <p:nvPr/>
        </p:nvGrpSpPr>
        <p:grpSpPr>
          <a:xfrm>
            <a:off x="3853704" y="-566"/>
            <a:ext cx="5076935" cy="4425790"/>
            <a:chOff x="4034328" y="-566"/>
            <a:chExt cx="5076935" cy="4425790"/>
          </a:xfrm>
        </p:grpSpPr>
        <p:sp>
          <p:nvSpPr>
            <p:cNvPr id="25" name="Freeform 24"/>
            <p:cNvSpPr/>
            <p:nvPr/>
          </p:nvSpPr>
          <p:spPr>
            <a:xfrm>
              <a:off x="4035231" y="521123"/>
              <a:ext cx="181896" cy="184355"/>
            </a:xfrm>
            <a:custGeom>
              <a:avLst/>
              <a:gdLst>
                <a:gd name="connsiteX0" fmla="*/ 0 w 181896"/>
                <a:gd name="connsiteY0" fmla="*/ 66367 h 184355"/>
                <a:gd name="connsiteX1" fmla="*/ 176980 w 181896"/>
                <a:gd name="connsiteY1" fmla="*/ 184355 h 184355"/>
                <a:gd name="connsiteX2" fmla="*/ 181896 w 181896"/>
                <a:gd name="connsiteY2" fmla="*/ 0 h 184355"/>
                <a:gd name="connsiteX3" fmla="*/ 0 w 181896"/>
                <a:gd name="connsiteY3" fmla="*/ 66367 h 184355"/>
              </a:gdLst>
              <a:ahLst/>
              <a:cxnLst>
                <a:cxn ang="0">
                  <a:pos x="connsiteX0" y="connsiteY0"/>
                </a:cxn>
                <a:cxn ang="0">
                  <a:pos x="connsiteX1" y="connsiteY1"/>
                </a:cxn>
                <a:cxn ang="0">
                  <a:pos x="connsiteX2" y="connsiteY2"/>
                </a:cxn>
                <a:cxn ang="0">
                  <a:pos x="connsiteX3" y="connsiteY3"/>
                </a:cxn>
              </a:cxnLst>
              <a:rect l="l" t="t" r="r" b="b"/>
              <a:pathLst>
                <a:path w="181896" h="184355">
                  <a:moveTo>
                    <a:pt x="0" y="66367"/>
                  </a:moveTo>
                  <a:lnTo>
                    <a:pt x="176980" y="184355"/>
                  </a:lnTo>
                  <a:lnTo>
                    <a:pt x="181896" y="0"/>
                  </a:lnTo>
                  <a:lnTo>
                    <a:pt x="0" y="66367"/>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6" name="Snip Single Corner Rectangle 25"/>
            <p:cNvSpPr/>
            <p:nvPr/>
          </p:nvSpPr>
          <p:spPr>
            <a:xfrm rot="10800000">
              <a:off x="4151207" y="-566"/>
              <a:ext cx="4960056" cy="4425790"/>
            </a:xfrm>
            <a:prstGeom prst="snip1Rect">
              <a:avLst>
                <a:gd name="adj" fmla="val 4788"/>
              </a:avLst>
            </a:prstGeom>
            <a:solidFill>
              <a:srgbClr val="262626">
                <a:alpha val="85098"/>
              </a:srgbClr>
            </a:solidFill>
            <a:ln>
              <a:noFill/>
            </a:ln>
            <a:effectLst>
              <a:outerShdw dist="889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7" name="Rectangle 26"/>
            <p:cNvSpPr/>
            <p:nvPr/>
          </p:nvSpPr>
          <p:spPr>
            <a:xfrm>
              <a:off x="4034328" y="238393"/>
              <a:ext cx="2566770" cy="349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000" dirty="0">
                <a:solidFill>
                  <a:schemeClr val="bg1"/>
                </a:solidFill>
                <a:latin typeface="+mj-lt"/>
              </a:endParaRPr>
            </a:p>
          </p:txBody>
        </p:sp>
        <p:sp>
          <p:nvSpPr>
            <p:cNvPr id="28" name="Rectangle 27"/>
            <p:cNvSpPr/>
            <p:nvPr/>
          </p:nvSpPr>
          <p:spPr>
            <a:xfrm>
              <a:off x="4126179" y="313664"/>
              <a:ext cx="2244742" cy="250781"/>
            </a:xfrm>
            <a:prstGeom prst="rect">
              <a:avLst/>
            </a:prstGeom>
          </p:spPr>
          <p:txBody>
            <a:bodyPr wrap="square" lIns="67190" tIns="33595" rIns="67190" bIns="33595">
              <a:spAutoFit/>
            </a:bodyPr>
            <a:lstStyle/>
            <a:p>
              <a:pPr lvl="0">
                <a:lnSpc>
                  <a:spcPct val="65000"/>
                </a:lnSpc>
              </a:pPr>
              <a:r>
                <a:rPr lang="en-GB" dirty="0">
                  <a:solidFill>
                    <a:prstClr val="white"/>
                  </a:solidFill>
                  <a:latin typeface="+mj-lt"/>
                  <a:cs typeface="Arial" pitchFamily="34" charset="0"/>
                </a:rPr>
                <a:t>Johnson &amp; Johnson</a:t>
              </a:r>
            </a:p>
          </p:txBody>
        </p:sp>
      </p:grpSp>
      <p:grpSp>
        <p:nvGrpSpPr>
          <p:cNvPr id="40" name="Group 39"/>
          <p:cNvGrpSpPr/>
          <p:nvPr/>
        </p:nvGrpSpPr>
        <p:grpSpPr>
          <a:xfrm>
            <a:off x="8318526" y="93663"/>
            <a:ext cx="551366" cy="630000"/>
            <a:chOff x="8318526" y="93663"/>
            <a:chExt cx="551366" cy="630000"/>
          </a:xfrm>
        </p:grpSpPr>
        <p:sp>
          <p:nvSpPr>
            <p:cNvPr id="41" name="Freeform 5"/>
            <p:cNvSpPr>
              <a:spLocks noChangeAspect="1"/>
            </p:cNvSpPr>
            <p:nvPr/>
          </p:nvSpPr>
          <p:spPr bwMode="auto">
            <a:xfrm>
              <a:off x="8318526" y="93663"/>
              <a:ext cx="551366" cy="630000"/>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blipFill dpi="0" rotWithShape="1">
              <a:blip r:embed="rId7" cstate="screen">
                <a:extLst>
                  <a:ext uri="{28A0092B-C50C-407E-A947-70E740481C1C}">
                    <a14:useLocalDpi xmlns:a14="http://schemas.microsoft.com/office/drawing/2010/main"/>
                  </a:ext>
                </a:extLst>
              </a:blip>
              <a:srcRect/>
              <a:stretch>
                <a:fillRect/>
              </a:stretch>
            </a:blipFill>
            <a:ln>
              <a:solidFill>
                <a:schemeClr val="accent5"/>
              </a:solidFill>
            </a:ln>
          </p:spPr>
          <p:txBody>
            <a:bodyPr vert="horz" wrap="square" lIns="91440" tIns="45720" rIns="91440" bIns="45720" numCol="1" anchor="t" anchorCtr="0" compatLnSpc="1">
              <a:prstTxWarp prst="textNoShape">
                <a:avLst/>
              </a:prstTxWarp>
            </a:bodyPr>
            <a:lstStyle/>
            <a:p>
              <a:endParaRPr lang="en-GB"/>
            </a:p>
          </p:txBody>
        </p:sp>
        <p:sp>
          <p:nvSpPr>
            <p:cNvPr id="42" name="Rectangle 41"/>
            <p:cNvSpPr/>
            <p:nvPr/>
          </p:nvSpPr>
          <p:spPr>
            <a:xfrm>
              <a:off x="8407299" y="263685"/>
              <a:ext cx="373820" cy="307777"/>
            </a:xfrm>
            <a:prstGeom prst="rect">
              <a:avLst/>
            </a:prstGeom>
          </p:spPr>
          <p:txBody>
            <a:bodyPr wrap="none">
              <a:spAutoFit/>
            </a:bodyPr>
            <a:lstStyle/>
            <a:p>
              <a:r>
                <a:rPr lang="en-GB" sz="1400" cap="all" dirty="0">
                  <a:solidFill>
                    <a:prstClr val="white"/>
                  </a:solidFill>
                  <a:latin typeface="Impact"/>
                </a:rPr>
                <a:t>an</a:t>
              </a:r>
              <a:endParaRPr lang="en-GB" sz="2000" dirty="0"/>
            </a:p>
          </p:txBody>
        </p:sp>
      </p:grpSp>
      <p:grpSp>
        <p:nvGrpSpPr>
          <p:cNvPr id="30" name="Group 29"/>
          <p:cNvGrpSpPr/>
          <p:nvPr/>
        </p:nvGrpSpPr>
        <p:grpSpPr>
          <a:xfrm>
            <a:off x="258110" y="658429"/>
            <a:ext cx="660484" cy="665570"/>
            <a:chOff x="611438" y="1730773"/>
            <a:chExt cx="972000" cy="972000"/>
          </a:xfrm>
        </p:grpSpPr>
        <p:sp>
          <p:nvSpPr>
            <p:cNvPr id="31" name="TextBox 30"/>
            <p:cNvSpPr txBox="1">
              <a:spLocks noChangeAspect="1"/>
            </p:cNvSpPr>
            <p:nvPr/>
          </p:nvSpPr>
          <p:spPr>
            <a:xfrm rot="21217712">
              <a:off x="611438" y="1730773"/>
              <a:ext cx="972000" cy="972000"/>
            </a:xfrm>
            <a:prstGeom prst="rect">
              <a:avLst/>
            </a:prstGeom>
            <a:noFill/>
          </p:spPr>
          <p:txBody>
            <a:bodyPr wrap="square" rtlCol="0">
              <a:prstTxWarp prst="textArchUp">
                <a:avLst/>
              </a:prstTxWarp>
              <a:spAutoFit/>
            </a:bodyPr>
            <a:lstStyle/>
            <a:p>
              <a:r>
                <a:rPr lang="en-GB" sz="1200" dirty="0" smtClean="0">
                  <a:solidFill>
                    <a:schemeClr val="bg1"/>
                  </a:solidFill>
                  <a:latin typeface="+mj-lt"/>
                </a:rPr>
                <a:t>Johnson &amp; Johnson</a:t>
              </a:r>
              <a:endParaRPr lang="en-GB" sz="1200" dirty="0">
                <a:solidFill>
                  <a:schemeClr val="bg1"/>
                </a:solidFill>
                <a:latin typeface="+mj-lt"/>
              </a:endParaRPr>
            </a:p>
          </p:txBody>
        </p:sp>
        <p:grpSp>
          <p:nvGrpSpPr>
            <p:cNvPr id="32" name="Group 48"/>
            <p:cNvGrpSpPr>
              <a:grpSpLocks noChangeAspect="1"/>
            </p:cNvGrpSpPr>
            <p:nvPr/>
          </p:nvGrpSpPr>
          <p:grpSpPr>
            <a:xfrm>
              <a:off x="713622" y="1854864"/>
              <a:ext cx="756000" cy="756000"/>
              <a:chOff x="3639697" y="2022734"/>
              <a:chExt cx="1347333" cy="1347333"/>
            </a:xfrm>
          </p:grpSpPr>
          <p:sp>
            <p:nvSpPr>
              <p:cNvPr id="34" name="Oval 33"/>
              <p:cNvSpPr>
                <a:spLocks noChangeAspect="1"/>
              </p:cNvSpPr>
              <p:nvPr/>
            </p:nvSpPr>
            <p:spPr>
              <a:xfrm>
                <a:off x="3639697" y="2022734"/>
                <a:ext cx="1347333" cy="1347333"/>
              </a:xfrm>
              <a:prstGeom prst="ellipse">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5" name="Oval 34"/>
              <p:cNvSpPr>
                <a:spLocks noChangeAspect="1"/>
              </p:cNvSpPr>
              <p:nvPr/>
            </p:nvSpPr>
            <p:spPr>
              <a:xfrm>
                <a:off x="3768014" y="2151051"/>
                <a:ext cx="1090698" cy="1090698"/>
              </a:xfrm>
              <a:prstGeom prst="ellipse">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sp>
            <p:nvSpPr>
              <p:cNvPr id="36" name="Oval 35"/>
              <p:cNvSpPr>
                <a:spLocks noChangeAspect="1"/>
              </p:cNvSpPr>
              <p:nvPr/>
            </p:nvSpPr>
            <p:spPr>
              <a:xfrm>
                <a:off x="3896332" y="2279369"/>
                <a:ext cx="834063" cy="834063"/>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endParaRPr lang="en-GB" sz="900" dirty="0">
                  <a:solidFill>
                    <a:srgbClr val="232323"/>
                  </a:solidFill>
                </a:endParaRPr>
              </a:p>
            </p:txBody>
          </p:sp>
        </p:grpSp>
        <p:sp>
          <p:nvSpPr>
            <p:cNvPr id="33" name="Oval 32"/>
            <p:cNvSpPr>
              <a:spLocks noChangeAspect="1"/>
            </p:cNvSpPr>
            <p:nvPr/>
          </p:nvSpPr>
          <p:spPr>
            <a:xfrm rot="21124535">
              <a:off x="676119" y="1816521"/>
              <a:ext cx="833517" cy="833517"/>
            </a:xfrm>
            <a:prstGeom prst="ellipse">
              <a:avLst/>
            </a:prstGeom>
            <a:noFill/>
            <a:ln w="22225" cap="rnd">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pic>
        <p:nvPicPr>
          <p:cNvPr id="37" name="Picture 14"/>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65645" y="830535"/>
            <a:ext cx="436481" cy="3491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8" name="Picture 31" descr="https://scontent-b-lga.xx.fbcdn.net/hphotos-xpf1/t1.0-9/10338337_853313338031225_6508434206407361463_n.png"/>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5953168" y="722707"/>
            <a:ext cx="2488721" cy="1261327"/>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52" descr="https://scontent-b-ord.xx.fbcdn.net/hphotos-frc1/l/t1.0-9/1962765_811492258880000_1423150097_n.jpg"/>
          <p:cNvPicPr/>
          <p:nvPr/>
        </p:nvPicPr>
        <p:blipFill>
          <a:blip r:embed="rId10" cstate="screen">
            <a:extLst>
              <a:ext uri="{28A0092B-C50C-407E-A947-70E740481C1C}">
                <a14:useLocalDpi xmlns:a14="http://schemas.microsoft.com/office/drawing/2010/main"/>
              </a:ext>
            </a:extLst>
          </a:blip>
          <a:srcRect/>
          <a:stretch>
            <a:fillRect/>
          </a:stretch>
        </p:blipFill>
        <p:spPr bwMode="auto">
          <a:xfrm>
            <a:off x="4922968" y="2033591"/>
            <a:ext cx="2336203" cy="1991937"/>
          </a:xfrm>
          <a:prstGeom prst="rect">
            <a:avLst/>
          </a:prstGeom>
          <a:noFill/>
        </p:spPr>
      </p:pic>
      <p:pic>
        <p:nvPicPr>
          <p:cNvPr id="54" name="Picture 53" descr="https://fbcdn-sphotos-b-a.akamaihd.net/hphotos-ak-ash3/t1.0-9/1528745_766976909998202_931146568_n.jpg"/>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310542" y="2033592"/>
            <a:ext cx="1134125" cy="1000518"/>
          </a:xfrm>
          <a:prstGeom prst="rect">
            <a:avLst/>
          </a:prstGeom>
          <a:noFill/>
        </p:spPr>
      </p:pic>
      <p:pic>
        <p:nvPicPr>
          <p:cNvPr id="55" name="Picture 54" descr="https://scontent-a-ord.xx.fbcdn.net/hphotos-prn2/v/t1.0-9/1613954_807866112575948_2066491524_n.jpg?oh=52182f18ff6c38d284cc8acae168f2c6&amp;oe=53F1CEBB"/>
          <p:cNvPicPr/>
          <p:nvPr/>
        </p:nvPicPr>
        <p:blipFill>
          <a:blip r:embed="rId12" cstate="screen">
            <a:extLst>
              <a:ext uri="{28A0092B-C50C-407E-A947-70E740481C1C}">
                <a14:useLocalDpi xmlns:a14="http://schemas.microsoft.com/office/drawing/2010/main"/>
              </a:ext>
            </a:extLst>
          </a:blip>
          <a:srcRect/>
          <a:stretch>
            <a:fillRect/>
          </a:stretch>
        </p:blipFill>
        <p:spPr bwMode="auto">
          <a:xfrm>
            <a:off x="7310541" y="3077451"/>
            <a:ext cx="1134125" cy="948078"/>
          </a:xfrm>
          <a:prstGeom prst="rect">
            <a:avLst/>
          </a:prstGeom>
          <a:noFill/>
        </p:spPr>
      </p:pic>
      <p:sp>
        <p:nvSpPr>
          <p:cNvPr id="43" name="Title 2"/>
          <p:cNvSpPr>
            <a:spLocks noGrp="1"/>
          </p:cNvSpPr>
          <p:nvPr>
            <p:ph type="title"/>
          </p:nvPr>
        </p:nvSpPr>
        <p:spPr>
          <a:xfrm rot="5400000">
            <a:off x="-1403824" y="897313"/>
            <a:ext cx="2072601" cy="376826"/>
          </a:xfrm>
        </p:spPr>
        <p:txBody>
          <a:bodyPr/>
          <a:lstStyle/>
          <a:p>
            <a:r>
              <a:rPr lang="en-GB" dirty="0" smtClean="0"/>
              <a:t>NA JOHN</a:t>
            </a:r>
            <a:endParaRPr lang="en-GB" dirty="0"/>
          </a:p>
        </p:txBody>
      </p:sp>
      <p:sp>
        <p:nvSpPr>
          <p:cNvPr id="70" name="Chevron 69">
            <a:hlinkClick r:id="" action="ppaction://hlinkshowjump?jump=nextslide"/>
          </p:cNvPr>
          <p:cNvSpPr/>
          <p:nvPr/>
        </p:nvSpPr>
        <p:spPr>
          <a:xfrm>
            <a:off x="8654828"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46" name="Group 45"/>
          <p:cNvGrpSpPr/>
          <p:nvPr/>
        </p:nvGrpSpPr>
        <p:grpSpPr>
          <a:xfrm>
            <a:off x="869635" y="4734632"/>
            <a:ext cx="8274365" cy="424215"/>
            <a:chOff x="869635" y="4734632"/>
            <a:chExt cx="8274365" cy="424215"/>
          </a:xfrm>
        </p:grpSpPr>
        <p:grpSp>
          <p:nvGrpSpPr>
            <p:cNvPr id="49" name="Group 48"/>
            <p:cNvGrpSpPr/>
            <p:nvPr/>
          </p:nvGrpSpPr>
          <p:grpSpPr>
            <a:xfrm>
              <a:off x="1637994" y="4734632"/>
              <a:ext cx="7506006" cy="417693"/>
              <a:chOff x="1637994" y="4734632"/>
              <a:chExt cx="7506006" cy="417693"/>
            </a:xfrm>
          </p:grpSpPr>
          <p:grpSp>
            <p:nvGrpSpPr>
              <p:cNvPr id="73" name="Group 72"/>
              <p:cNvGrpSpPr/>
              <p:nvPr/>
            </p:nvGrpSpPr>
            <p:grpSpPr>
              <a:xfrm>
                <a:off x="1637994" y="4835525"/>
                <a:ext cx="7506006" cy="316800"/>
                <a:chOff x="1914453" y="4835525"/>
                <a:chExt cx="8255647" cy="316800"/>
              </a:xfrm>
            </p:grpSpPr>
            <p:sp>
              <p:nvSpPr>
                <p:cNvPr id="75" name="Rectangle 74">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6" name="Rectangle 75">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7" name="Rectangle 76">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8" name="Rectangle 77">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9" name="Rectangle 78">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80" name="Rectangle 79">
                  <a:hlinkClick r:id="rId18"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81" name="Rectangle 80">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82" name="Rectangle 81">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74" name="Isosceles Triangle 73"/>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72" name="Rectangle 71">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83" name="Rectangle 82">
            <a:hlinkClick r:id="" action="ppaction://hlinkshowjump?jump=nextslide"/>
          </p:cNvPr>
          <p:cNvSpPr/>
          <p:nvPr/>
        </p:nvSpPr>
        <p:spPr>
          <a:xfrm>
            <a:off x="8334341" y="1984035"/>
            <a:ext cx="755335" cy="261610"/>
          </a:xfrm>
          <a:prstGeom prst="rect">
            <a:avLst/>
          </a:prstGeom>
        </p:spPr>
        <p:txBody>
          <a:bodyPr wrap="none">
            <a:spAutoFit/>
          </a:bodyPr>
          <a:lstStyle/>
          <a:p>
            <a:r>
              <a:rPr lang="en-GB" sz="1100" cap="all" dirty="0">
                <a:solidFill>
                  <a:prstClr val="white"/>
                </a:solidFill>
                <a:latin typeface="Impact"/>
              </a:rPr>
              <a:t>SIGUIENTE</a:t>
            </a:r>
            <a:endParaRPr lang="es-ES" sz="1600" dirty="0"/>
          </a:p>
        </p:txBody>
      </p:sp>
      <p:sp>
        <p:nvSpPr>
          <p:cNvPr id="85" name="Title 1"/>
          <p:cNvSpPr txBox="1">
            <a:spLocks/>
          </p:cNvSpPr>
          <p:nvPr/>
        </p:nvSpPr>
        <p:spPr>
          <a:xfrm>
            <a:off x="105520" y="157546"/>
            <a:ext cx="8229600" cy="376826"/>
          </a:xfrm>
          <a:prstGeom prst="rect">
            <a:avLst/>
          </a:prstGeom>
        </p:spPr>
        <p:txBody>
          <a:bodyPr vert="horz" lIns="91440" tIns="45720" rIns="91440" bIns="45720" rtlCol="0" anchor="b">
            <a:noAutofit/>
          </a:bodyPr>
          <a:lstStyle>
            <a:lvl1pPr algn="l" defTabSz="914400" rtl="0" eaLnBrk="1" latinLnBrk="0" hangingPunct="1">
              <a:lnSpc>
                <a:spcPct val="80000"/>
              </a:lnSpc>
              <a:spcBef>
                <a:spcPct val="0"/>
              </a:spcBef>
              <a:buNone/>
              <a:defRPr sz="1800" kern="1200" cap="all" baseline="0">
                <a:solidFill>
                  <a:schemeClr val="bg1"/>
                </a:solidFill>
                <a:latin typeface="+mj-lt"/>
                <a:ea typeface="+mj-ea"/>
                <a:cs typeface="+mj-cs"/>
              </a:defRPr>
            </a:lvl1pPr>
          </a:lstStyle>
          <a:p>
            <a:r>
              <a:rPr lang="es" sz="1500" dirty="0">
                <a:solidFill>
                  <a:schemeClr val="accent5"/>
                </a:solidFill>
              </a:rPr>
              <a:t>PATROCINADORES </a:t>
            </a:r>
            <a:r>
              <a:rPr lang="es" sz="1500" dirty="0"/>
              <a:t>DE LA Copa Mundial </a:t>
            </a:r>
            <a:r>
              <a:rPr lang="es" sz="1500" dirty="0" smtClean="0"/>
              <a:t>2014</a:t>
            </a:r>
            <a:r>
              <a:rPr lang="es" sz="1500" dirty="0">
                <a:solidFill>
                  <a:schemeClr val="accent5"/>
                </a:solidFill>
              </a:rPr>
              <a:t>- </a:t>
            </a:r>
            <a:r>
              <a:rPr lang="es" sz="1500" dirty="0" smtClean="0">
                <a:solidFill>
                  <a:schemeClr val="accent5"/>
                </a:solidFill>
              </a:rPr>
              <a:t>an</a:t>
            </a:r>
            <a:endParaRPr lang="es" sz="1500" dirty="0">
              <a:solidFill>
                <a:schemeClr val="accent5"/>
              </a:solidFill>
            </a:endParaRPr>
          </a:p>
        </p:txBody>
      </p:sp>
      <p:sp>
        <p:nvSpPr>
          <p:cNvPr id="86" name="TextBox 85"/>
          <p:cNvSpPr txBox="1"/>
          <p:nvPr/>
        </p:nvSpPr>
        <p:spPr>
          <a:xfrm>
            <a:off x="905084" y="902140"/>
            <a:ext cx="3086614" cy="276999"/>
          </a:xfrm>
          <a:prstGeom prst="rect">
            <a:avLst/>
          </a:prstGeom>
          <a:noFill/>
        </p:spPr>
        <p:txBody>
          <a:bodyPr wrap="none" rtlCol="0">
            <a:spAutoFit/>
          </a:bodyPr>
          <a:lstStyle/>
          <a:p>
            <a:pPr lvl="0"/>
            <a:r>
              <a:rPr lang="es" sz="1200" dirty="0">
                <a:solidFill>
                  <a:prstClr val="white"/>
                </a:solidFill>
                <a:latin typeface="Impact"/>
              </a:rPr>
              <a:t>ACTIVIDADES DE PATROCINADORES </a:t>
            </a:r>
            <a:r>
              <a:rPr lang="es" sz="1200" dirty="0">
                <a:solidFill>
                  <a:srgbClr val="E5CE12"/>
                </a:solidFill>
                <a:latin typeface="Impact"/>
              </a:rPr>
              <a:t>RECORDADAS</a:t>
            </a:r>
          </a:p>
        </p:txBody>
      </p:sp>
      <p:sp>
        <p:nvSpPr>
          <p:cNvPr id="88" name="Rectangle 87"/>
          <p:cNvSpPr/>
          <p:nvPr/>
        </p:nvSpPr>
        <p:spPr>
          <a:xfrm rot="16200000">
            <a:off x="903875" y="2475068"/>
            <a:ext cx="3004686" cy="627999"/>
          </a:xfrm>
          <a:prstGeom prst="rect">
            <a:avLst/>
          </a:prstGeom>
        </p:spPr>
        <p:txBody>
          <a:bodyPr wrap="square" lIns="67190" tIns="33595" rIns="67190" bIns="33595">
            <a:spAutoFit/>
          </a:bodyPr>
          <a:lstStyle/>
          <a:p>
            <a:pPr lvl="0">
              <a:lnSpc>
                <a:spcPct val="65000"/>
              </a:lnSpc>
            </a:pPr>
            <a:r>
              <a:rPr lang="en-GB" sz="2800" dirty="0" smtClean="0">
                <a:solidFill>
                  <a:schemeClr val="accent1"/>
                </a:solidFill>
                <a:latin typeface="+mj-lt"/>
                <a:cs typeface="Arial" pitchFamily="34" charset="0"/>
              </a:rPr>
              <a:t>MUESTRA DE DADOS INSUFICIENTE</a:t>
            </a:r>
            <a:endParaRPr lang="en-GB" sz="2800" dirty="0">
              <a:solidFill>
                <a:schemeClr val="accent1"/>
              </a:solidFill>
              <a:latin typeface="+mj-lt"/>
              <a:cs typeface="Arial" pitchFamily="34" charset="0"/>
            </a:endParaRPr>
          </a:p>
        </p:txBody>
      </p:sp>
      <p:sp>
        <p:nvSpPr>
          <p:cNvPr id="89" name="Rectangle 88"/>
          <p:cNvSpPr/>
          <p:nvPr/>
        </p:nvSpPr>
        <p:spPr>
          <a:xfrm>
            <a:off x="3981213" y="666116"/>
            <a:ext cx="1892714" cy="1323439"/>
          </a:xfrm>
          <a:prstGeom prst="rect">
            <a:avLst/>
          </a:prstGeom>
        </p:spPr>
        <p:txBody>
          <a:bodyPr wrap="square">
            <a:spAutoFit/>
          </a:bodyPr>
          <a:lstStyle/>
          <a:p>
            <a:pPr algn="l" rtl="0"/>
            <a:r>
              <a:rPr lang="es" sz="800" b="0" i="0" u="none" dirty="0">
                <a:solidFill>
                  <a:schemeClr val="bg1"/>
                </a:solidFill>
              </a:rPr>
              <a:t>Como parte de su patrocinio de la Copa Mundial FIFA, Johnson &amp; Johnson ha creado una plataforma global, CARE INSPIRES CARE, o CARINHO INSPIRA CARINHO en portugués. Esta filosofía fomenta los actos altruistas de cariño —grandes y pequeños— con el objetivo de hacer del mundo un lugar más amoroso. </a:t>
            </a:r>
            <a:endParaRPr lang="es" sz="800" dirty="0" smtClean="0">
              <a:solidFill>
                <a:schemeClr val="bg1"/>
              </a:solidFill>
            </a:endParaRPr>
          </a:p>
          <a:p>
            <a:endParaRPr lang="es" sz="800" dirty="0">
              <a:solidFill>
                <a:schemeClr val="bg1"/>
              </a:solidFill>
            </a:endParaRPr>
          </a:p>
        </p:txBody>
      </p:sp>
      <p:sp>
        <p:nvSpPr>
          <p:cNvPr id="90" name="TextBox 89"/>
          <p:cNvSpPr txBox="1"/>
          <p:nvPr/>
        </p:nvSpPr>
        <p:spPr>
          <a:xfrm>
            <a:off x="72736" y="4590375"/>
            <a:ext cx="7568313" cy="272382"/>
          </a:xfrm>
          <a:prstGeom prst="rect">
            <a:avLst/>
          </a:prstGeom>
          <a:noFill/>
        </p:spPr>
        <p:txBody>
          <a:bodyPr wrap="square" rtlCol="0">
            <a:spAutoFit/>
          </a:bodyPr>
          <a:lstStyle/>
          <a:p>
            <a:pPr algn="l" rtl="0">
              <a:lnSpc>
                <a:spcPct val="90000"/>
              </a:lnSpc>
            </a:pPr>
            <a:r>
              <a:rPr lang="es" sz="650" b="1" i="0" u="none" dirty="0">
                <a:solidFill>
                  <a:schemeClr val="bg1"/>
                </a:solidFill>
              </a:rPr>
              <a:t>Fuente:</a:t>
            </a:r>
            <a:r>
              <a:rPr lang="es" sz="650" b="0" i="0" u="none" dirty="0">
                <a:solidFill>
                  <a:schemeClr val="bg1"/>
                </a:solidFill>
              </a:rPr>
              <a:t> </a:t>
            </a:r>
            <a:r>
              <a:rPr lang="es-ES_tradnl" sz="650" b="0" i="0" u="none" dirty="0" err="1" smtClean="0">
                <a:solidFill>
                  <a:schemeClr val="bg1"/>
                </a:solidFill>
              </a:rPr>
              <a:t>Snapshots</a:t>
            </a:r>
            <a:r>
              <a:rPr lang="es-ES_tradnl" sz="650" b="0" i="0" u="none" dirty="0" smtClean="0">
                <a:solidFill>
                  <a:schemeClr val="bg1"/>
                </a:solidFill>
              </a:rPr>
              <a:t> </a:t>
            </a:r>
            <a:r>
              <a:rPr lang="es" sz="650" b="0" i="0" u="none" dirty="0" smtClean="0">
                <a:solidFill>
                  <a:schemeClr val="bg1"/>
                </a:solidFill>
              </a:rPr>
              <a:t>de </a:t>
            </a:r>
            <a:r>
              <a:rPr lang="es" sz="650" b="0" i="0" u="none" dirty="0">
                <a:solidFill>
                  <a:schemeClr val="bg1"/>
                </a:solidFill>
              </a:rPr>
              <a:t>OMG basados en encuestados no contrarios al fútbol ni a la Copa Mundial 2014. Trabajo de campo: 21-28 de mayo de 2014, muestras regionales: América del Norte N = 300 (EE.UU. – n=200 no hispanos y n=100 hispanos). No hay datos dado el reducido tamaño de la muestra.</a:t>
            </a:r>
            <a:endParaRPr lang="es" sz="800" dirty="0">
              <a:solidFill>
                <a:schemeClr val="bg1"/>
              </a:solidFill>
            </a:endParaRPr>
          </a:p>
        </p:txBody>
      </p:sp>
      <p:sp>
        <p:nvSpPr>
          <p:cNvPr id="91" name="Rectangle 90"/>
          <p:cNvSpPr/>
          <p:nvPr/>
        </p:nvSpPr>
        <p:spPr>
          <a:xfrm>
            <a:off x="3981213" y="1969287"/>
            <a:ext cx="948160" cy="1692771"/>
          </a:xfrm>
          <a:prstGeom prst="rect">
            <a:avLst/>
          </a:prstGeom>
        </p:spPr>
        <p:txBody>
          <a:bodyPr wrap="square">
            <a:spAutoFit/>
          </a:bodyPr>
          <a:lstStyle/>
          <a:p>
            <a:pPr algn="l" rtl="0"/>
            <a:r>
              <a:rPr lang="es" sz="800" b="0" i="0" u="none">
                <a:solidFill>
                  <a:schemeClr val="bg1"/>
                </a:solidFill>
              </a:rPr>
              <a:t>Aunque la campaña es básicamente internacional, J&amp;J anima a los fans de EE.UU. a ver los anuncios y compartirlos en sus </a:t>
            </a:r>
            <a:r>
              <a:rPr lang="es" sz="800" b="0" i="0" u="none">
                <a:solidFill>
                  <a:schemeClr val="bg1"/>
                </a:solidFill>
                <a:hlinkClick r:id="rId22"/>
              </a:rPr>
              <a:t>perfiles de Facebook</a:t>
            </a:r>
            <a:r>
              <a:rPr lang="es" sz="800" b="0" i="0" u="none">
                <a:solidFill>
                  <a:schemeClr val="bg1"/>
                </a:solidFill>
              </a:rPr>
              <a:t>. </a:t>
            </a:r>
          </a:p>
          <a:p>
            <a:endParaRPr lang="es" sz="800" dirty="0" smtClean="0">
              <a:solidFill>
                <a:schemeClr val="bg1"/>
              </a:solidFill>
            </a:endParaRPr>
          </a:p>
          <a:p>
            <a:endParaRPr lang="es" sz="800" dirty="0">
              <a:solidFill>
                <a:schemeClr val="bg1"/>
              </a:solidFill>
            </a:endParaRPr>
          </a:p>
          <a:p>
            <a:endParaRPr lang="es" sz="800" dirty="0">
              <a:solidFill>
                <a:schemeClr val="bg1"/>
              </a:solidFill>
            </a:endParaRPr>
          </a:p>
        </p:txBody>
      </p:sp>
      <p:sp>
        <p:nvSpPr>
          <p:cNvPr id="48" name="Chevron 47">
            <a:hlinkClick r:id="rId23" action="ppaction://hlinksldjump"/>
          </p:cNvPr>
          <p:cNvSpPr/>
          <p:nvPr/>
        </p:nvSpPr>
        <p:spPr>
          <a:xfrm rot="10800000">
            <a:off x="238744" y="222247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50" name="Rectangle 49">
            <a:hlinkClick r:id="rId23" action="ppaction://hlinksldjump"/>
          </p:cNvPr>
          <p:cNvSpPr/>
          <p:nvPr/>
        </p:nvSpPr>
        <p:spPr>
          <a:xfrm>
            <a:off x="51162" y="1984035"/>
            <a:ext cx="543739" cy="261610"/>
          </a:xfrm>
          <a:prstGeom prst="rect">
            <a:avLst/>
          </a:prstGeom>
        </p:spPr>
        <p:txBody>
          <a:bodyPr wrap="none">
            <a:spAutoFit/>
          </a:bodyPr>
          <a:lstStyle/>
          <a:p>
            <a:r>
              <a:rPr lang="en-GB" sz="1100" cap="all" dirty="0" err="1">
                <a:solidFill>
                  <a:prstClr val="white"/>
                </a:solidFill>
                <a:latin typeface="Impact"/>
              </a:rPr>
              <a:t>atrás</a:t>
            </a:r>
            <a:endParaRPr lang="es-ES" sz="1600" dirty="0"/>
          </a:p>
        </p:txBody>
      </p:sp>
    </p:spTree>
    <p:extLst>
      <p:ext uri="{BB962C8B-B14F-4D97-AF65-F5344CB8AC3E}">
        <p14:creationId xmlns:p14="http://schemas.microsoft.com/office/powerpoint/2010/main" val="9284836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9382761" y="206375"/>
            <a:ext cx="347183" cy="347183"/>
            <a:chOff x="1804" y="543"/>
            <a:chExt cx="2152" cy="2152"/>
          </a:xfrm>
        </p:grpSpPr>
        <p:sp>
          <p:nvSpPr>
            <p:cNvPr id="6" name="Oval 5"/>
            <p:cNvSpPr>
              <a:spLocks noChangeArrowheads="1"/>
            </p:cNvSpPr>
            <p:nvPr/>
          </p:nvSpPr>
          <p:spPr bwMode="auto">
            <a:xfrm>
              <a:off x="1804" y="543"/>
              <a:ext cx="2152" cy="2152"/>
            </a:xfrm>
            <a:prstGeom prst="ellipse">
              <a:avLst/>
            </a:pr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 name="Oval 5">
              <a:hlinkClick r:id="rId2"/>
            </p:cNvPr>
            <p:cNvSpPr>
              <a:spLocks noChangeArrowheads="1"/>
            </p:cNvSpPr>
            <p:nvPr/>
          </p:nvSpPr>
          <p:spPr bwMode="auto">
            <a:xfrm>
              <a:off x="1804" y="543"/>
              <a:ext cx="2152" cy="2152"/>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1" name="Title 1"/>
          <p:cNvSpPr>
            <a:spLocks noGrp="1"/>
          </p:cNvSpPr>
          <p:nvPr>
            <p:ph type="title"/>
          </p:nvPr>
        </p:nvSpPr>
        <p:spPr>
          <a:xfrm>
            <a:off x="123650" y="560529"/>
            <a:ext cx="8229600" cy="376826"/>
          </a:xfrm>
        </p:spPr>
        <p:txBody>
          <a:bodyPr/>
          <a:lstStyle/>
          <a:p>
            <a:pPr lvl="0">
              <a:spcBef>
                <a:spcPts val="0"/>
              </a:spcBef>
            </a:pPr>
            <a:r>
              <a:rPr lang="es" dirty="0"/>
              <a:t>Otras actividades promocionales de la Copa Mundial</a:t>
            </a:r>
            <a:br>
              <a:rPr lang="es" dirty="0"/>
            </a:br>
            <a:r>
              <a:rPr lang="es" sz="4400" dirty="0">
                <a:solidFill>
                  <a:schemeClr val="accent5"/>
                </a:solidFill>
              </a:rPr>
              <a:t>en América </a:t>
            </a:r>
            <a:r>
              <a:rPr lang="es" sz="4400" dirty="0" smtClean="0">
                <a:solidFill>
                  <a:schemeClr val="accent5"/>
                </a:solidFill>
              </a:rPr>
              <a:t>DEL NORTE</a:t>
            </a:r>
            <a:endParaRPr lang="en-GB" sz="4400" dirty="0">
              <a:solidFill>
                <a:schemeClr val="accent5"/>
              </a:solidFill>
            </a:endParaRPr>
          </a:p>
        </p:txBody>
      </p:sp>
      <p:grpSp>
        <p:nvGrpSpPr>
          <p:cNvPr id="32" name="Group 31"/>
          <p:cNvGrpSpPr/>
          <p:nvPr/>
        </p:nvGrpSpPr>
        <p:grpSpPr>
          <a:xfrm>
            <a:off x="6158041" y="109676"/>
            <a:ext cx="2876777" cy="453189"/>
            <a:chOff x="6398302" y="139489"/>
            <a:chExt cx="2876777" cy="453189"/>
          </a:xfrm>
        </p:grpSpPr>
        <p:sp>
          <p:nvSpPr>
            <p:cNvPr id="33" name="TextBox 32"/>
            <p:cNvSpPr txBox="1"/>
            <p:nvPr/>
          </p:nvSpPr>
          <p:spPr>
            <a:xfrm>
              <a:off x="6884616" y="284901"/>
              <a:ext cx="2390463" cy="307777"/>
            </a:xfrm>
            <a:prstGeom prst="rect">
              <a:avLst/>
            </a:prstGeom>
            <a:noFill/>
          </p:spPr>
          <p:txBody>
            <a:bodyPr wrap="none" rtlCol="0">
              <a:spAutoFit/>
            </a:bodyPr>
            <a:lstStyle/>
            <a:p>
              <a:r>
                <a:rPr lang="en-GB" sz="1400" cap="all" dirty="0" err="1">
                  <a:solidFill>
                    <a:schemeClr val="bg1"/>
                  </a:solidFill>
                  <a:latin typeface="+mj-lt"/>
                  <a:ea typeface="+mj-ea"/>
                  <a:cs typeface="+mj-cs"/>
                </a:rPr>
                <a:t>Patrocinadores</a:t>
              </a:r>
              <a:r>
                <a:rPr lang="en-GB" sz="1400" cap="all" dirty="0">
                  <a:solidFill>
                    <a:schemeClr val="bg1"/>
                  </a:solidFill>
                  <a:latin typeface="+mj-lt"/>
                  <a:ea typeface="+mj-ea"/>
                  <a:cs typeface="+mj-cs"/>
                </a:rPr>
                <a:t> no </a:t>
              </a:r>
              <a:r>
                <a:rPr lang="en-GB" sz="1400" cap="all" dirty="0" err="1">
                  <a:solidFill>
                    <a:schemeClr val="bg1"/>
                  </a:solidFill>
                  <a:latin typeface="+mj-lt"/>
                  <a:ea typeface="+mj-ea"/>
                  <a:cs typeface="+mj-cs"/>
                </a:rPr>
                <a:t>oficiales</a:t>
              </a:r>
              <a:endParaRPr lang="en-GB" sz="1400" cap="all" dirty="0">
                <a:solidFill>
                  <a:schemeClr val="bg1"/>
                </a:solidFill>
                <a:latin typeface="+mj-lt"/>
                <a:ea typeface="+mj-ea"/>
                <a:cs typeface="+mj-cs"/>
              </a:endParaRPr>
            </a:p>
          </p:txBody>
        </p:sp>
        <p:pic>
          <p:nvPicPr>
            <p:cNvPr id="34" name="Picture 33"/>
            <p:cNvPicPr>
              <a:picLocks noChangeAspect="1"/>
            </p:cNvPicPr>
            <p:nvPr/>
          </p:nvPicPr>
          <p:blipFill rotWithShape="1">
            <a:blip r:embed="rId3" cstate="screen">
              <a:extLst>
                <a:ext uri="{28A0092B-C50C-407E-A947-70E740481C1C}">
                  <a14:useLocalDpi xmlns:a14="http://schemas.microsoft.com/office/drawing/2010/main"/>
                </a:ext>
              </a:extLst>
            </a:blip>
            <a:srcRect l="-1"/>
            <a:stretch/>
          </p:blipFill>
          <p:spPr>
            <a:xfrm>
              <a:off x="6398302" y="139489"/>
              <a:ext cx="512767" cy="393564"/>
            </a:xfrm>
            <a:prstGeom prst="rect">
              <a:avLst/>
            </a:prstGeom>
          </p:spPr>
        </p:pic>
      </p:grpSp>
      <p:pic>
        <p:nvPicPr>
          <p:cNvPr id="53" name="Picture 6" descr="http://espnfrontrow.espn.netdna-cdn.com/wp-content/uploads/2014/02/Screen-shot-2014-01-07-at-1-48-26-PM-3-1024x575.jpg">
            <a:hlinkClick r:id="rId4"/>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21396087">
            <a:off x="337311" y="1034846"/>
            <a:ext cx="2313158" cy="1298892"/>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8" descr="http://gaia.adage.com/images/bin/image/rightrail/Miller_CoorsCoors_Light_ad_clip.jpg?1398367943"/>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05154">
            <a:off x="3042373" y="1039351"/>
            <a:ext cx="2773371" cy="203380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150" descr="http://gaia.adage.com/images/bin/image/x-large/Marriot_Soccer_GonzalezLalas.JPG">
            <a:hlinkClick r:id="rId7"/>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rot="360189">
            <a:off x="6423855" y="862916"/>
            <a:ext cx="2333562" cy="1555708"/>
          </a:xfrm>
          <a:prstGeom prst="rect">
            <a:avLst/>
          </a:prstGeom>
          <a:noFill/>
          <a:extLst>
            <a:ext uri="{909E8E84-426E-40dd-AFC4-6F175D3DCCD1}">
              <a14:hiddenFill xmlns:a14="http://schemas.microsoft.com/office/drawing/2010/main">
                <a:solidFill>
                  <a:srgbClr val="FFFFFF"/>
                </a:solidFill>
              </a14:hiddenFill>
            </a:ext>
          </a:extLst>
        </p:spPr>
      </p:pic>
      <p:grpSp>
        <p:nvGrpSpPr>
          <p:cNvPr id="31" name="Group 30"/>
          <p:cNvGrpSpPr/>
          <p:nvPr/>
        </p:nvGrpSpPr>
        <p:grpSpPr>
          <a:xfrm>
            <a:off x="6417623" y="626308"/>
            <a:ext cx="347183" cy="347183"/>
            <a:chOff x="8323723" y="3022591"/>
            <a:chExt cx="347183" cy="347183"/>
          </a:xfrm>
        </p:grpSpPr>
        <p:grpSp>
          <p:nvGrpSpPr>
            <p:cNvPr id="35" name="Group 4"/>
            <p:cNvGrpSpPr>
              <a:grpSpLocks noChangeAspect="1"/>
            </p:cNvGrpSpPr>
            <p:nvPr/>
          </p:nvGrpSpPr>
          <p:grpSpPr bwMode="auto">
            <a:xfrm>
              <a:off x="8323723" y="3022591"/>
              <a:ext cx="347183" cy="347183"/>
              <a:chOff x="1804" y="543"/>
              <a:chExt cx="2152" cy="2152"/>
            </a:xfrm>
          </p:grpSpPr>
          <p:sp>
            <p:nvSpPr>
              <p:cNvPr id="37"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6" name="Oval 5">
              <a:hlinkClick r:id="rId7"/>
            </p:cNvPr>
            <p:cNvSpPr>
              <a:spLocks noChangeArrowheads="1"/>
            </p:cNvSpPr>
            <p:nvPr/>
          </p:nvSpPr>
          <p:spPr bwMode="auto">
            <a:xfrm>
              <a:off x="8323723" y="3022591"/>
              <a:ext cx="347183" cy="347183"/>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7" name="Group 56"/>
          <p:cNvGrpSpPr/>
          <p:nvPr/>
        </p:nvGrpSpPr>
        <p:grpSpPr>
          <a:xfrm>
            <a:off x="234411" y="958457"/>
            <a:ext cx="347183" cy="347183"/>
            <a:chOff x="8323723" y="3022591"/>
            <a:chExt cx="347183" cy="347183"/>
          </a:xfrm>
        </p:grpSpPr>
        <p:grpSp>
          <p:nvGrpSpPr>
            <p:cNvPr id="58" name="Group 4"/>
            <p:cNvGrpSpPr>
              <a:grpSpLocks noChangeAspect="1"/>
            </p:cNvGrpSpPr>
            <p:nvPr/>
          </p:nvGrpSpPr>
          <p:grpSpPr bwMode="auto">
            <a:xfrm>
              <a:off x="8323723" y="3022591"/>
              <a:ext cx="347183" cy="347183"/>
              <a:chOff x="1804" y="543"/>
              <a:chExt cx="2152" cy="2152"/>
            </a:xfrm>
          </p:grpSpPr>
          <p:sp>
            <p:nvSpPr>
              <p:cNvPr id="60"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9" name="Oval 5">
              <a:hlinkClick r:id="rId4"/>
            </p:cNvPr>
            <p:cNvSpPr>
              <a:spLocks noChangeArrowheads="1"/>
            </p:cNvSpPr>
            <p:nvPr/>
          </p:nvSpPr>
          <p:spPr bwMode="auto">
            <a:xfrm>
              <a:off x="8323723" y="3022591"/>
              <a:ext cx="347183" cy="347183"/>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64" name="Chevron 63">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65" name="Chevron 64">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63" name="Group 62"/>
          <p:cNvGrpSpPr/>
          <p:nvPr/>
        </p:nvGrpSpPr>
        <p:grpSpPr>
          <a:xfrm>
            <a:off x="869635" y="4734632"/>
            <a:ext cx="8274365" cy="424215"/>
            <a:chOff x="869635" y="4734632"/>
            <a:chExt cx="8274365" cy="424215"/>
          </a:xfrm>
        </p:grpSpPr>
        <p:grpSp>
          <p:nvGrpSpPr>
            <p:cNvPr id="66" name="Group 65"/>
            <p:cNvGrpSpPr/>
            <p:nvPr/>
          </p:nvGrpSpPr>
          <p:grpSpPr>
            <a:xfrm>
              <a:off x="1637994" y="4734632"/>
              <a:ext cx="7506006" cy="417693"/>
              <a:chOff x="1637994" y="4734632"/>
              <a:chExt cx="7506006" cy="417693"/>
            </a:xfrm>
          </p:grpSpPr>
          <p:grpSp>
            <p:nvGrpSpPr>
              <p:cNvPr id="68" name="Group 67"/>
              <p:cNvGrpSpPr/>
              <p:nvPr/>
            </p:nvGrpSpPr>
            <p:grpSpPr>
              <a:xfrm>
                <a:off x="1637994" y="4835525"/>
                <a:ext cx="7506006" cy="316800"/>
                <a:chOff x="1914453" y="4835525"/>
                <a:chExt cx="8255647" cy="316800"/>
              </a:xfrm>
            </p:grpSpPr>
            <p:sp>
              <p:nvSpPr>
                <p:cNvPr id="70" name="Rectangle 69">
                  <a:hlinkClick r:id="rId9"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71" name="Rectangle 70">
                  <a:hlinkClick r:id="rId10"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72" name="Rectangle 71">
                  <a:hlinkClick r:id="rId11"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73" name="Rectangle 72">
                  <a:hlinkClick r:id="rId12"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74" name="Rectangle 73">
                  <a:hlinkClick r:id="rId13"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75" name="Rectangle 74">
                  <a:hlinkClick r:id="rId14"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76" name="Rectangle 75">
                  <a:hlinkClick r:id="rId15"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77" name="Rectangle 76">
                  <a:hlinkClick r:id="rId16"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69" name="Isosceles Triangle 68"/>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67" name="Rectangle 66">
              <a:hlinkClick r:id="rId17"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78" name="TextBox 77"/>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
        <p:nvSpPr>
          <p:cNvPr id="79" name="Rectangle 78"/>
          <p:cNvSpPr/>
          <p:nvPr/>
        </p:nvSpPr>
        <p:spPr>
          <a:xfrm rot="166073">
            <a:off x="305771" y="2189029"/>
            <a:ext cx="2376241" cy="2415031"/>
          </a:xfrm>
          <a:prstGeom prst="rect">
            <a:avLst/>
          </a:prstGeom>
          <a:solidFill>
            <a:schemeClr val="accent5"/>
          </a:solidFill>
          <a:effectLst>
            <a:outerShdw blurRad="50800" dist="38100" dir="2700000" algn="tl" rotWithShape="0">
              <a:prstClr val="black">
                <a:alpha val="40000"/>
              </a:prstClr>
            </a:outerShdw>
          </a:effectLst>
        </p:spPr>
        <p:txBody>
          <a:bodyPr wrap="square">
            <a:noAutofit/>
          </a:bodyPr>
          <a:lstStyle/>
          <a:p>
            <a:pPr lvl="0" algn="l" rtl="0"/>
            <a:r>
              <a:rPr lang="es" sz="1000" b="0" i="0" u="none" dirty="0">
                <a:solidFill>
                  <a:schemeClr val="bg1"/>
                </a:solidFill>
                <a:latin typeface="+mj-lt"/>
              </a:rPr>
              <a:t>EE.UU.</a:t>
            </a:r>
          </a:p>
          <a:p>
            <a:pPr algn="l" rtl="0"/>
            <a:r>
              <a:rPr lang="es" sz="800" b="0" i="0" u="none" dirty="0">
                <a:solidFill>
                  <a:schemeClr val="bg1"/>
                </a:solidFill>
              </a:rPr>
              <a:t>Dado que este es el último año que ESPN retransmitirá la Copa Mundial en todas sus redes de EE.UU., la marca lo ha dado todo por aumentar la emoción y el apoyo del próximo torneo. La cadena estrenó varios anuncios antes de los partidos, todos bien recibidos por los medios y el público. Cabe destacar el lanzamiento de su anuncio </a:t>
            </a:r>
            <a:r>
              <a:rPr lang="es" sz="800" b="0" i="1" u="none" dirty="0">
                <a:solidFill>
                  <a:schemeClr val="bg1"/>
                </a:solidFill>
              </a:rPr>
              <a:t>Zona horaria</a:t>
            </a:r>
            <a:r>
              <a:rPr lang="es" sz="800" b="0" i="0" u="none" dirty="0">
                <a:solidFill>
                  <a:schemeClr val="bg1"/>
                </a:solidFill>
              </a:rPr>
              <a:t>, en el que la empresa destaca la colaboración a escala mundial por ver los partidos en vivo, teniendo en cuenta la diversidad de culturas y hábitos. ESPN también creó 32 carteles, uno por selección, meticulosamente diseñados por el artista brasileño Cristiano Siqueira y seguidos de un lavado de cara de gran calidad de su sitio web sobre fútbol, ESPNFC.com.</a:t>
            </a:r>
          </a:p>
        </p:txBody>
      </p:sp>
      <p:sp>
        <p:nvSpPr>
          <p:cNvPr id="80" name="Rectangle 79"/>
          <p:cNvSpPr/>
          <p:nvPr/>
        </p:nvSpPr>
        <p:spPr>
          <a:xfrm rot="21427017">
            <a:off x="2736022" y="2884851"/>
            <a:ext cx="3414071" cy="1738728"/>
          </a:xfrm>
          <a:prstGeom prst="rect">
            <a:avLst/>
          </a:prstGeom>
          <a:solidFill>
            <a:schemeClr val="accent5"/>
          </a:solidFill>
          <a:effectLst>
            <a:outerShdw blurRad="50800" dist="38100" dir="2700000" algn="tl" rotWithShape="0">
              <a:prstClr val="black">
                <a:alpha val="40000"/>
              </a:prstClr>
            </a:outerShdw>
          </a:effectLst>
        </p:spPr>
        <p:txBody>
          <a:bodyPr wrap="square">
            <a:noAutofit/>
          </a:bodyPr>
          <a:lstStyle/>
          <a:p>
            <a:pPr lvl="0" algn="l" rtl="0"/>
            <a:r>
              <a:rPr lang="es" sz="1000" b="0" i="0" u="none" dirty="0">
                <a:solidFill>
                  <a:schemeClr val="bg1"/>
                </a:solidFill>
                <a:latin typeface="+mj-lt"/>
              </a:rPr>
              <a:t>EE.UU.</a:t>
            </a:r>
          </a:p>
          <a:p>
            <a:pPr algn="l" rtl="0"/>
            <a:r>
              <a:rPr lang="es" sz="800" b="0" i="0" u="none" dirty="0">
                <a:solidFill>
                  <a:schemeClr val="bg1"/>
                </a:solidFill>
              </a:rPr>
              <a:t>Puede que MillerCoors haya seguido el camino más inteligente en un intento por captar a verdaderos fanáticos del fútbol al firmar un acuerdo con la emisora de TV de habla hispana Univision, que ostenta los derechos de retransmisión de la Copa Mundial de este año en español. Con este movimiento, MillerCoors llegará a la codiciada población hispana al emitir su anuncio de Coors Light, de temática futbolística, durante los partidos. El anuncio cuenta con la presencia de Luis Amaranto Perea, </a:t>
            </a:r>
            <a:r>
              <a:rPr lang="es" sz="800" b="0" i="0" u="none" dirty="0" smtClean="0">
                <a:solidFill>
                  <a:schemeClr val="bg1"/>
                </a:solidFill>
              </a:rPr>
              <a:t>defens</a:t>
            </a:r>
            <a:r>
              <a:rPr lang="es-ES_tradnl" sz="800" b="0" i="0" u="none" dirty="0" smtClean="0">
                <a:solidFill>
                  <a:schemeClr val="bg1"/>
                </a:solidFill>
              </a:rPr>
              <a:t>a</a:t>
            </a:r>
            <a:r>
              <a:rPr lang="es" sz="800" b="0" i="0" u="none" dirty="0" smtClean="0">
                <a:solidFill>
                  <a:schemeClr val="bg1"/>
                </a:solidFill>
              </a:rPr>
              <a:t> </a:t>
            </a:r>
            <a:r>
              <a:rPr lang="es" sz="800" b="0" i="0" u="none" dirty="0">
                <a:solidFill>
                  <a:schemeClr val="bg1"/>
                </a:solidFill>
              </a:rPr>
              <a:t>de la selección de Colombia. El vibrante anuncio muestra a fans de todo el mundo divirtiéndose mientras Perea domina un partido de fútbol con botellas de Coors Light en las manos. Esta colaboración con Univision proporcionará una fuerte competencia al patrocinador oficial y al principal competidor, A-B InBev.</a:t>
            </a:r>
          </a:p>
        </p:txBody>
      </p:sp>
      <p:sp>
        <p:nvSpPr>
          <p:cNvPr id="81" name="Rectangle 80"/>
          <p:cNvSpPr/>
          <p:nvPr/>
        </p:nvSpPr>
        <p:spPr>
          <a:xfrm rot="166073">
            <a:off x="6271403" y="2229680"/>
            <a:ext cx="2473470" cy="2415031"/>
          </a:xfrm>
          <a:prstGeom prst="rect">
            <a:avLst/>
          </a:prstGeom>
          <a:solidFill>
            <a:schemeClr val="accent5"/>
          </a:solidFill>
          <a:effectLst>
            <a:outerShdw blurRad="50800" dist="38100" dir="2700000" algn="tl" rotWithShape="0">
              <a:prstClr val="black">
                <a:alpha val="40000"/>
              </a:prstClr>
            </a:outerShdw>
          </a:effectLst>
        </p:spPr>
        <p:txBody>
          <a:bodyPr wrap="square">
            <a:noAutofit/>
          </a:bodyPr>
          <a:lstStyle/>
          <a:p>
            <a:pPr lvl="0" algn="l" rtl="0"/>
            <a:r>
              <a:rPr lang="es" sz="1000" b="0" i="0" u="none" dirty="0">
                <a:solidFill>
                  <a:schemeClr val="bg1"/>
                </a:solidFill>
                <a:latin typeface="+mj-lt"/>
              </a:rPr>
              <a:t>EE.UU.</a:t>
            </a:r>
          </a:p>
          <a:p>
            <a:pPr algn="l" rtl="0"/>
            <a:r>
              <a:rPr lang="es" sz="800" b="0" i="0" u="none" dirty="0">
                <a:solidFill>
                  <a:schemeClr val="bg1"/>
                </a:solidFill>
              </a:rPr>
              <a:t>Marriott International y U.S. Soccer lanzarán la campaña digital a gran escala </a:t>
            </a:r>
            <a:r>
              <a:rPr lang="es" sz="800" b="0" i="1" u="none" dirty="0">
                <a:solidFill>
                  <a:schemeClr val="bg1"/>
                </a:solidFill>
              </a:rPr>
              <a:t>On The Road</a:t>
            </a:r>
            <a:r>
              <a:rPr lang="es" sz="800" b="0" i="0" u="none" dirty="0">
                <a:solidFill>
                  <a:schemeClr val="bg1"/>
                </a:solidFill>
              </a:rPr>
              <a:t>, que reúne de forma eficaz las clasificaciones de grandes promotores como Pepsi y Nike, que apoyan a la Copa Mundial de forma no oficial. La campaña contará con el miembro de la actual selección de EE.UU. Omar González y la antigua estrella del fútbol Alexi Lalas, que encabezarán la campaña </a:t>
            </a:r>
            <a:r>
              <a:rPr lang="es" sz="800" b="0" i="1" u="none" dirty="0">
                <a:solidFill>
                  <a:schemeClr val="bg1"/>
                </a:solidFill>
              </a:rPr>
              <a:t>Defenders of Travel</a:t>
            </a:r>
            <a:r>
              <a:rPr lang="es" sz="800" b="0" i="0" u="none" dirty="0">
                <a:solidFill>
                  <a:schemeClr val="bg1"/>
                </a:solidFill>
              </a:rPr>
              <a:t> de Marriott. En mayo se lanzó un micrositio interactivo cuyo objetivo es dar a la afición más información sobre cómo es </a:t>
            </a:r>
            <a:r>
              <a:rPr lang="es-ES_tradnl" sz="800" b="0" i="0" u="none" dirty="0" smtClean="0">
                <a:solidFill>
                  <a:schemeClr val="bg1"/>
                </a:solidFill>
              </a:rPr>
              <a:t>prepararse </a:t>
            </a:r>
            <a:r>
              <a:rPr lang="es" sz="800" b="0" i="0" u="none" dirty="0" smtClean="0">
                <a:solidFill>
                  <a:schemeClr val="bg1"/>
                </a:solidFill>
              </a:rPr>
              <a:t>para </a:t>
            </a:r>
            <a:r>
              <a:rPr lang="es" sz="800" b="0" i="0" u="none" dirty="0">
                <a:solidFill>
                  <a:schemeClr val="bg1"/>
                </a:solidFill>
              </a:rPr>
              <a:t>el mayor acontecimiento mundial de este tipo. El anuncio también estará en los sitios web de Marriott y U.S. Soccer y en SportsIllustrated.com. La campaña digital formará parte de una campaña de temática futbolística de Marriott, hotel oficial patrocinador de U.S. Soccer. </a:t>
            </a:r>
          </a:p>
        </p:txBody>
      </p:sp>
    </p:spTree>
    <p:extLst>
      <p:ext uri="{BB962C8B-B14F-4D97-AF65-F5344CB8AC3E}">
        <p14:creationId xmlns:p14="http://schemas.microsoft.com/office/powerpoint/2010/main" val="782975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extLst>
              <p:ext uri="{D42A27DB-BD31-4B8C-83A1-F6EECF244321}">
                <p14:modId xmlns:p14="http://schemas.microsoft.com/office/powerpoint/2010/main" val="140696759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4652"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02" name="Freeform 5"/>
          <p:cNvSpPr>
            <a:spLocks/>
          </p:cNvSpPr>
          <p:nvPr/>
        </p:nvSpPr>
        <p:spPr bwMode="auto">
          <a:xfrm>
            <a:off x="6455894" y="-410633"/>
            <a:ext cx="4410024" cy="5045703"/>
          </a:xfrm>
          <a:custGeom>
            <a:avLst/>
            <a:gdLst>
              <a:gd name="T0" fmla="*/ 0 w 2746"/>
              <a:gd name="T1" fmla="*/ 795 h 3182"/>
              <a:gd name="T2" fmla="*/ 1373 w 2746"/>
              <a:gd name="T3" fmla="*/ 0 h 3182"/>
              <a:gd name="T4" fmla="*/ 2746 w 2746"/>
              <a:gd name="T5" fmla="*/ 795 h 3182"/>
              <a:gd name="T6" fmla="*/ 2746 w 2746"/>
              <a:gd name="T7" fmla="*/ 2386 h 3182"/>
              <a:gd name="T8" fmla="*/ 1373 w 2746"/>
              <a:gd name="T9" fmla="*/ 3182 h 3182"/>
              <a:gd name="T10" fmla="*/ 0 w 2746"/>
              <a:gd name="T11" fmla="*/ 2386 h 3182"/>
              <a:gd name="T12" fmla="*/ 0 w 2746"/>
              <a:gd name="T13" fmla="*/ 795 h 3182"/>
            </a:gdLst>
            <a:ahLst/>
            <a:cxnLst>
              <a:cxn ang="0">
                <a:pos x="T0" y="T1"/>
              </a:cxn>
              <a:cxn ang="0">
                <a:pos x="T2" y="T3"/>
              </a:cxn>
              <a:cxn ang="0">
                <a:pos x="T4" y="T5"/>
              </a:cxn>
              <a:cxn ang="0">
                <a:pos x="T6" y="T7"/>
              </a:cxn>
              <a:cxn ang="0">
                <a:pos x="T8" y="T9"/>
              </a:cxn>
              <a:cxn ang="0">
                <a:pos x="T10" y="T11"/>
              </a:cxn>
              <a:cxn ang="0">
                <a:pos x="T12" y="T13"/>
              </a:cxn>
            </a:cxnLst>
            <a:rect l="0" t="0" r="r" b="b"/>
            <a:pathLst>
              <a:path w="2746" h="3182">
                <a:moveTo>
                  <a:pt x="0" y="795"/>
                </a:moveTo>
                <a:lnTo>
                  <a:pt x="1373" y="0"/>
                </a:lnTo>
                <a:lnTo>
                  <a:pt x="2746" y="795"/>
                </a:lnTo>
                <a:lnTo>
                  <a:pt x="2746" y="2386"/>
                </a:lnTo>
                <a:lnTo>
                  <a:pt x="1373" y="3182"/>
                </a:lnTo>
                <a:lnTo>
                  <a:pt x="0" y="2386"/>
                </a:lnTo>
                <a:lnTo>
                  <a:pt x="0" y="795"/>
                </a:lnTo>
                <a:close/>
              </a:path>
            </a:pathLst>
          </a:custGeom>
          <a:solidFill>
            <a:srgbClr val="030504">
              <a:alpha val="69804"/>
            </a:srgbClr>
          </a:solidFill>
          <a:ln>
            <a:noFill/>
          </a:ln>
        </p:spPr>
        <p:txBody>
          <a:bodyPr vert="horz" wrap="square" lIns="91440" tIns="45720" rIns="91440" bIns="45720" numCol="1" anchor="t" anchorCtr="0" compatLnSpc="1">
            <a:prstTxWarp prst="textNoShape">
              <a:avLst/>
            </a:prstTxWarp>
          </a:bodyPr>
          <a:lstStyle/>
          <a:p>
            <a:endParaRPr lang="es"/>
          </a:p>
        </p:txBody>
      </p:sp>
      <p:sp>
        <p:nvSpPr>
          <p:cNvPr id="66" name="Freeform 65"/>
          <p:cNvSpPr/>
          <p:nvPr/>
        </p:nvSpPr>
        <p:spPr>
          <a:xfrm>
            <a:off x="-92518" y="-47501"/>
            <a:ext cx="6873328" cy="4156363"/>
          </a:xfrm>
          <a:custGeom>
            <a:avLst/>
            <a:gdLst>
              <a:gd name="connsiteX0" fmla="*/ 6127667 w 6531428"/>
              <a:gd name="connsiteY0" fmla="*/ 3883231 h 3883231"/>
              <a:gd name="connsiteX1" fmla="*/ 0 w 6531428"/>
              <a:gd name="connsiteY1" fmla="*/ 1757548 h 3883231"/>
              <a:gd name="connsiteX2" fmla="*/ 1591293 w 6531428"/>
              <a:gd name="connsiteY2" fmla="*/ 427512 h 3883231"/>
              <a:gd name="connsiteX3" fmla="*/ 5617028 w 6531428"/>
              <a:gd name="connsiteY3" fmla="*/ 0 h 3883231"/>
              <a:gd name="connsiteX4" fmla="*/ 6531428 w 6531428"/>
              <a:gd name="connsiteY4" fmla="*/ 3396343 h 3883231"/>
              <a:gd name="connsiteX0" fmla="*/ 6127667 w 6531428"/>
              <a:gd name="connsiteY0" fmla="*/ 3788229 h 3788229"/>
              <a:gd name="connsiteX1" fmla="*/ 0 w 6531428"/>
              <a:gd name="connsiteY1" fmla="*/ 1662546 h 3788229"/>
              <a:gd name="connsiteX2" fmla="*/ 1591293 w 6531428"/>
              <a:gd name="connsiteY2" fmla="*/ 332510 h 3788229"/>
              <a:gd name="connsiteX3" fmla="*/ 4892633 w 6531428"/>
              <a:gd name="connsiteY3" fmla="*/ 0 h 3788229"/>
              <a:gd name="connsiteX4" fmla="*/ 6531428 w 6531428"/>
              <a:gd name="connsiteY4" fmla="*/ 3301341 h 3788229"/>
              <a:gd name="connsiteX0" fmla="*/ 6127667 w 6531428"/>
              <a:gd name="connsiteY0" fmla="*/ 3633849 h 3633849"/>
              <a:gd name="connsiteX1" fmla="*/ 0 w 6531428"/>
              <a:gd name="connsiteY1" fmla="*/ 1508166 h 3633849"/>
              <a:gd name="connsiteX2" fmla="*/ 1591293 w 6531428"/>
              <a:gd name="connsiteY2" fmla="*/ 178130 h 3633849"/>
              <a:gd name="connsiteX3" fmla="*/ 4358244 w 6531428"/>
              <a:gd name="connsiteY3" fmla="*/ 0 h 3633849"/>
              <a:gd name="connsiteX4" fmla="*/ 6531428 w 6531428"/>
              <a:gd name="connsiteY4" fmla="*/ 3146961 h 3633849"/>
              <a:gd name="connsiteX0" fmla="*/ 6127667 w 6531428"/>
              <a:gd name="connsiteY0" fmla="*/ 3491345 h 3491345"/>
              <a:gd name="connsiteX1" fmla="*/ 0 w 6531428"/>
              <a:gd name="connsiteY1" fmla="*/ 1365662 h 3491345"/>
              <a:gd name="connsiteX2" fmla="*/ 1591293 w 6531428"/>
              <a:gd name="connsiteY2" fmla="*/ 35626 h 3491345"/>
              <a:gd name="connsiteX3" fmla="*/ 4073236 w 6531428"/>
              <a:gd name="connsiteY3" fmla="*/ 0 h 3491345"/>
              <a:gd name="connsiteX4" fmla="*/ 6531428 w 6531428"/>
              <a:gd name="connsiteY4" fmla="*/ 3004457 h 3491345"/>
              <a:gd name="connsiteX0" fmla="*/ 6127667 w 6531428"/>
              <a:gd name="connsiteY0" fmla="*/ 3788229 h 3788229"/>
              <a:gd name="connsiteX1" fmla="*/ 0 w 6531428"/>
              <a:gd name="connsiteY1" fmla="*/ 1662546 h 3788229"/>
              <a:gd name="connsiteX2" fmla="*/ 1591293 w 6531428"/>
              <a:gd name="connsiteY2" fmla="*/ 332510 h 3788229"/>
              <a:gd name="connsiteX3" fmla="*/ 4607626 w 6531428"/>
              <a:gd name="connsiteY3" fmla="*/ 0 h 3788229"/>
              <a:gd name="connsiteX4" fmla="*/ 6531428 w 6531428"/>
              <a:gd name="connsiteY4" fmla="*/ 3301341 h 3788229"/>
              <a:gd name="connsiteX0" fmla="*/ 6448301 w 6852062"/>
              <a:gd name="connsiteY0" fmla="*/ 3788229 h 3788229"/>
              <a:gd name="connsiteX1" fmla="*/ 0 w 6852062"/>
              <a:gd name="connsiteY1" fmla="*/ 1662546 h 3788229"/>
              <a:gd name="connsiteX2" fmla="*/ 1911927 w 6852062"/>
              <a:gd name="connsiteY2" fmla="*/ 332510 h 3788229"/>
              <a:gd name="connsiteX3" fmla="*/ 4928260 w 6852062"/>
              <a:gd name="connsiteY3" fmla="*/ 0 h 3788229"/>
              <a:gd name="connsiteX4" fmla="*/ 6852062 w 6852062"/>
              <a:gd name="connsiteY4" fmla="*/ 3301341 h 3788229"/>
              <a:gd name="connsiteX0" fmla="*/ 6448301 w 6852062"/>
              <a:gd name="connsiteY0" fmla="*/ 4156363 h 4156363"/>
              <a:gd name="connsiteX1" fmla="*/ 0 w 6852062"/>
              <a:gd name="connsiteY1" fmla="*/ 2030680 h 4156363"/>
              <a:gd name="connsiteX2" fmla="*/ 11875 w 6852062"/>
              <a:gd name="connsiteY2" fmla="*/ 0 h 4156363"/>
              <a:gd name="connsiteX3" fmla="*/ 4928260 w 6852062"/>
              <a:gd name="connsiteY3" fmla="*/ 368134 h 4156363"/>
              <a:gd name="connsiteX4" fmla="*/ 6852062 w 6852062"/>
              <a:gd name="connsiteY4" fmla="*/ 3669475 h 4156363"/>
              <a:gd name="connsiteX0" fmla="*/ 6448301 w 6852062"/>
              <a:gd name="connsiteY0" fmla="*/ 4156363 h 4156363"/>
              <a:gd name="connsiteX1" fmla="*/ 0 w 6852062"/>
              <a:gd name="connsiteY1" fmla="*/ 2030680 h 4156363"/>
              <a:gd name="connsiteX2" fmla="*/ 11875 w 6852062"/>
              <a:gd name="connsiteY2" fmla="*/ 0 h 4156363"/>
              <a:gd name="connsiteX3" fmla="*/ 4750130 w 6852062"/>
              <a:gd name="connsiteY3" fmla="*/ 23749 h 4156363"/>
              <a:gd name="connsiteX4" fmla="*/ 6852062 w 6852062"/>
              <a:gd name="connsiteY4" fmla="*/ 3669475 h 4156363"/>
              <a:gd name="connsiteX0" fmla="*/ 6469567 w 6873328"/>
              <a:gd name="connsiteY0" fmla="*/ 4156363 h 4156363"/>
              <a:gd name="connsiteX1" fmla="*/ 0 w 6873328"/>
              <a:gd name="connsiteY1" fmla="*/ 2285862 h 4156363"/>
              <a:gd name="connsiteX2" fmla="*/ 33141 w 6873328"/>
              <a:gd name="connsiteY2" fmla="*/ 0 h 4156363"/>
              <a:gd name="connsiteX3" fmla="*/ 4771396 w 6873328"/>
              <a:gd name="connsiteY3" fmla="*/ 23749 h 4156363"/>
              <a:gd name="connsiteX4" fmla="*/ 6873328 w 6873328"/>
              <a:gd name="connsiteY4" fmla="*/ 3669475 h 4156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3328" h="4156363">
                <a:moveTo>
                  <a:pt x="6469567" y="4156363"/>
                </a:moveTo>
                <a:cubicBezTo>
                  <a:pt x="4320133" y="3447802"/>
                  <a:pt x="2149434" y="2994423"/>
                  <a:pt x="0" y="2285862"/>
                </a:cubicBezTo>
                <a:cubicBezTo>
                  <a:pt x="3958" y="1608969"/>
                  <a:pt x="29183" y="676893"/>
                  <a:pt x="33141" y="0"/>
                </a:cubicBezTo>
                <a:lnTo>
                  <a:pt x="4771396" y="23749"/>
                </a:lnTo>
                <a:lnTo>
                  <a:pt x="6873328" y="3669475"/>
                </a:lnTo>
              </a:path>
            </a:pathLst>
          </a:custGeom>
          <a:gradFill flip="none" rotWithShape="1">
            <a:gsLst>
              <a:gs pos="0">
                <a:schemeClr val="bg1">
                  <a:alpha val="1000"/>
                </a:schemeClr>
              </a:gs>
              <a:gs pos="100000">
                <a:schemeClr val="bg2">
                  <a:alpha val="28000"/>
                </a:schemeClr>
              </a:gs>
            </a:gsLst>
            <a:lin ang="13500000" scaled="1"/>
            <a:tileRect/>
          </a:gradFill>
        </p:spPr>
        <p:txBody>
          <a:bodyPr rtlCol="0" anchor="ctr"/>
          <a:lstStyle/>
          <a:p>
            <a:pPr algn="ctr"/>
            <a:endParaRPr lang="en-GB"/>
          </a:p>
        </p:txBody>
      </p:sp>
      <p:pic>
        <p:nvPicPr>
          <p:cNvPr id="246808" name="Picture 24"/>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5910796" y="3573206"/>
            <a:ext cx="1492594" cy="1262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TextBox 19"/>
          <p:cNvSpPr txBox="1"/>
          <p:nvPr/>
        </p:nvSpPr>
        <p:spPr>
          <a:xfrm>
            <a:off x="86191" y="326504"/>
            <a:ext cx="6197915" cy="923330"/>
          </a:xfrm>
          <a:prstGeom prst="rect">
            <a:avLst/>
          </a:prstGeom>
          <a:noFill/>
        </p:spPr>
        <p:txBody>
          <a:bodyPr wrap="none" rtlCol="0">
            <a:spAutoFit/>
          </a:bodyPr>
          <a:lstStyle/>
          <a:p>
            <a:pPr lvl="0"/>
            <a:r>
              <a:rPr lang="en-GB" sz="5400" cap="all" dirty="0">
                <a:solidFill>
                  <a:srgbClr val="F72CAC"/>
                </a:solidFill>
                <a:latin typeface="Impact"/>
              </a:rPr>
              <a:t>3 </a:t>
            </a:r>
            <a:r>
              <a:rPr lang="es" sz="5400" cap="all" dirty="0">
                <a:solidFill>
                  <a:prstClr val="white"/>
                </a:solidFill>
                <a:latin typeface="Impact"/>
                <a:ea typeface="+mj-ea"/>
                <a:cs typeface="+mj-cs"/>
              </a:rPr>
              <a:t>TEMAS  PRINCIPALES</a:t>
            </a:r>
          </a:p>
        </p:txBody>
      </p:sp>
      <p:grpSp>
        <p:nvGrpSpPr>
          <p:cNvPr id="26" name="Group 25"/>
          <p:cNvGrpSpPr/>
          <p:nvPr/>
        </p:nvGrpSpPr>
        <p:grpSpPr>
          <a:xfrm rot="21175619">
            <a:off x="1632300" y="2576989"/>
            <a:ext cx="1283969" cy="1378264"/>
            <a:chOff x="416465" y="2830073"/>
            <a:chExt cx="1113808" cy="1195606"/>
          </a:xfrm>
        </p:grpSpPr>
        <p:pic>
          <p:nvPicPr>
            <p:cNvPr id="27" name="Picture 26">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28" name="Rectangle 27"/>
            <p:cNvSpPr/>
            <p:nvPr/>
          </p:nvSpPr>
          <p:spPr>
            <a:xfrm>
              <a:off x="435543" y="2830073"/>
              <a:ext cx="1064292" cy="347085"/>
            </a:xfrm>
            <a:prstGeom prst="rect">
              <a:avLst/>
            </a:prstGeom>
          </p:spPr>
          <p:txBody>
            <a:bodyPr wrap="square">
              <a:spAutoFit/>
            </a:bodyPr>
            <a:lstStyle/>
            <a:p>
              <a:pPr algn="ctr"/>
              <a:r>
                <a:rPr lang="en-GB" sz="1000" kern="0" cap="all" dirty="0">
                  <a:solidFill>
                    <a:schemeClr val="bg1"/>
                  </a:solidFill>
                  <a:latin typeface="+mj-lt"/>
                </a:rPr>
                <a:t>HASHTAG MÁS COMPARTIDO</a:t>
              </a:r>
            </a:p>
          </p:txBody>
        </p:sp>
      </p:grpSp>
      <p:grpSp>
        <p:nvGrpSpPr>
          <p:cNvPr id="30" name="Group 29"/>
          <p:cNvGrpSpPr/>
          <p:nvPr/>
        </p:nvGrpSpPr>
        <p:grpSpPr>
          <a:xfrm rot="509742">
            <a:off x="3103135" y="2653365"/>
            <a:ext cx="1269063" cy="1364155"/>
            <a:chOff x="416465" y="2828413"/>
            <a:chExt cx="1113808" cy="1197266"/>
          </a:xfrm>
        </p:grpSpPr>
        <p:pic>
          <p:nvPicPr>
            <p:cNvPr id="31" name="Picture 30"/>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2" name="Rectangle 31"/>
            <p:cNvSpPr/>
            <p:nvPr/>
          </p:nvSpPr>
          <p:spPr>
            <a:xfrm>
              <a:off x="448118" y="2828413"/>
              <a:ext cx="1064292" cy="351161"/>
            </a:xfrm>
            <a:prstGeom prst="rect">
              <a:avLst/>
            </a:prstGeom>
          </p:spPr>
          <p:txBody>
            <a:bodyPr wrap="square">
              <a:spAutoFit/>
            </a:bodyPr>
            <a:lstStyle/>
            <a:p>
              <a:pPr algn="ctr"/>
              <a:r>
                <a:rPr lang="en-GB" sz="1000" kern="0" cap="all" dirty="0">
                  <a:solidFill>
                    <a:schemeClr val="bg1"/>
                  </a:solidFill>
                  <a:latin typeface="+mj-lt"/>
                </a:rPr>
                <a:t>ANUNCIO MÁS COMPARTIDO</a:t>
              </a:r>
            </a:p>
          </p:txBody>
        </p:sp>
      </p:grpSp>
      <p:grpSp>
        <p:nvGrpSpPr>
          <p:cNvPr id="34" name="Group 33"/>
          <p:cNvGrpSpPr/>
          <p:nvPr/>
        </p:nvGrpSpPr>
        <p:grpSpPr>
          <a:xfrm rot="21236501">
            <a:off x="4454620" y="2650637"/>
            <a:ext cx="1573840" cy="1550811"/>
            <a:chOff x="416465" y="2928170"/>
            <a:chExt cx="1113808" cy="1097509"/>
          </a:xfrm>
        </p:grpSpPr>
        <p:pic>
          <p:nvPicPr>
            <p:cNvPr id="35" name="Picture 34"/>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36" name="Rectangle 35"/>
            <p:cNvSpPr/>
            <p:nvPr/>
          </p:nvSpPr>
          <p:spPr>
            <a:xfrm>
              <a:off x="441223" y="2928170"/>
              <a:ext cx="1064292" cy="174251"/>
            </a:xfrm>
            <a:prstGeom prst="rect">
              <a:avLst/>
            </a:prstGeom>
          </p:spPr>
          <p:txBody>
            <a:bodyPr wrap="square">
              <a:spAutoFit/>
            </a:bodyPr>
            <a:lstStyle/>
            <a:p>
              <a:pPr algn="ctr"/>
              <a:r>
                <a:rPr lang="en-GB" sz="1000" kern="0" cap="all" dirty="0">
                  <a:solidFill>
                    <a:schemeClr val="bg1"/>
                  </a:solidFill>
                  <a:latin typeface="+mj-lt"/>
                </a:rPr>
                <a:t>VÍDEO MÁS </a:t>
              </a:r>
              <a:r>
                <a:rPr lang="en-GB" sz="1000" kern="0" cap="all" dirty="0" smtClean="0">
                  <a:solidFill>
                    <a:schemeClr val="bg1"/>
                  </a:solidFill>
                  <a:latin typeface="+mj-lt"/>
                </a:rPr>
                <a:t>COMPARTIDO</a:t>
              </a:r>
              <a:endParaRPr lang="en-GB" sz="1000" kern="0" cap="all" dirty="0">
                <a:solidFill>
                  <a:schemeClr val="bg1"/>
                </a:solidFill>
                <a:latin typeface="+mj-lt"/>
              </a:endParaRPr>
            </a:p>
          </p:txBody>
        </p:sp>
      </p:grpSp>
      <p:sp>
        <p:nvSpPr>
          <p:cNvPr id="3" name="Rectangle 2"/>
          <p:cNvSpPr/>
          <p:nvPr/>
        </p:nvSpPr>
        <p:spPr>
          <a:xfrm rot="21224734">
            <a:off x="1688130" y="3048838"/>
            <a:ext cx="1216080" cy="911135"/>
          </a:xfrm>
          <a:prstGeom prst="rect">
            <a:avLst/>
          </a:prstGeom>
          <a:noFill/>
        </p:spPr>
        <p:txBody>
          <a:bodyPr wrap="none" lIns="18000" rIns="18000" rtlCol="0" anchor="ctr">
            <a:noAutofit/>
          </a:bodyPr>
          <a:lstStyle/>
          <a:p>
            <a:pPr marL="0" algn="ctr"/>
            <a:endParaRPr lang="en-GB" sz="900" b="1" kern="0" cap="all" dirty="0">
              <a:solidFill>
                <a:schemeClr val="bg1"/>
              </a:solidFill>
            </a:endParaRPr>
          </a:p>
        </p:txBody>
      </p:sp>
      <p:pic>
        <p:nvPicPr>
          <p:cNvPr id="39" name="Picture 38"/>
          <p:cNvPicPr>
            <a:picLocks noChangeAspect="1"/>
          </p:cNvPicPr>
          <p:nvPr/>
        </p:nvPicPr>
        <p:blipFill rotWithShape="1">
          <a:blip r:embed="rId9" cstate="screen">
            <a:extLst>
              <a:ext uri="{28A0092B-C50C-407E-A947-70E740481C1C}">
                <a14:useLocalDpi xmlns:a14="http://schemas.microsoft.com/office/drawing/2010/main"/>
              </a:ext>
            </a:extLst>
          </a:blip>
          <a:srcRect l="26674" t="-4091" r="66013" b="37210"/>
          <a:stretch/>
        </p:blipFill>
        <p:spPr>
          <a:xfrm rot="21175619">
            <a:off x="2079893" y="3717630"/>
            <a:ext cx="392120" cy="987853"/>
          </a:xfrm>
          <a:prstGeom prst="rect">
            <a:avLst/>
          </a:prstGeom>
          <a:ln>
            <a:noFill/>
          </a:ln>
        </p:spPr>
      </p:pic>
      <p:sp>
        <p:nvSpPr>
          <p:cNvPr id="2" name="Title 1"/>
          <p:cNvSpPr>
            <a:spLocks noGrp="1"/>
          </p:cNvSpPr>
          <p:nvPr>
            <p:ph type="title"/>
          </p:nvPr>
        </p:nvSpPr>
        <p:spPr/>
        <p:txBody>
          <a:bodyPr/>
          <a:lstStyle/>
          <a:p>
            <a:r>
              <a:rPr lang="es" dirty="0"/>
              <a:t>QUÉ PASA EN LAS REDES EN AMÉRICA DEL NORTE</a:t>
            </a:r>
            <a:endParaRPr lang="en-GB" dirty="0"/>
          </a:p>
        </p:txBody>
      </p:sp>
      <p:grpSp>
        <p:nvGrpSpPr>
          <p:cNvPr id="75" name="Group 74"/>
          <p:cNvGrpSpPr/>
          <p:nvPr/>
        </p:nvGrpSpPr>
        <p:grpSpPr>
          <a:xfrm rot="638634">
            <a:off x="327613" y="2774513"/>
            <a:ext cx="1213996" cy="1407182"/>
            <a:chOff x="416465" y="2734627"/>
            <a:chExt cx="1113808" cy="1291052"/>
          </a:xfrm>
        </p:grpSpPr>
        <p:pic>
          <p:nvPicPr>
            <p:cNvPr id="76" name="Picture 75"/>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16465" y="3153711"/>
              <a:ext cx="1113808" cy="871968"/>
            </a:xfrm>
            <a:prstGeom prst="rect">
              <a:avLst/>
            </a:prstGeom>
          </p:spPr>
        </p:pic>
        <p:sp>
          <p:nvSpPr>
            <p:cNvPr id="77" name="Rectangle 76"/>
            <p:cNvSpPr/>
            <p:nvPr/>
          </p:nvSpPr>
          <p:spPr>
            <a:xfrm>
              <a:off x="447036" y="2734627"/>
              <a:ext cx="1064292" cy="508278"/>
            </a:xfrm>
            <a:prstGeom prst="rect">
              <a:avLst/>
            </a:prstGeom>
          </p:spPr>
          <p:txBody>
            <a:bodyPr wrap="square">
              <a:spAutoFit/>
            </a:bodyPr>
            <a:lstStyle/>
            <a:p>
              <a:pPr algn="ctr"/>
              <a:r>
                <a:rPr lang="es-ES" sz="1000" kern="0" cap="all" dirty="0">
                  <a:solidFill>
                    <a:schemeClr val="bg1"/>
                  </a:solidFill>
                  <a:latin typeface="+mj-lt"/>
                </a:rPr>
                <a:t>NOTICIA MÁS COMPARTIDA EN REDES SOCIALES</a:t>
              </a:r>
            </a:p>
          </p:txBody>
        </p:sp>
      </p:grpSp>
      <p:pic>
        <p:nvPicPr>
          <p:cNvPr id="78" name="Picture 77"/>
          <p:cNvPicPr>
            <a:picLocks noChangeAspect="1"/>
          </p:cNvPicPr>
          <p:nvPr/>
        </p:nvPicPr>
        <p:blipFill rotWithShape="1">
          <a:blip r:embed="rId9" cstate="screen">
            <a:extLst>
              <a:ext uri="{28A0092B-C50C-407E-A947-70E740481C1C}">
                <a14:useLocalDpi xmlns:a14="http://schemas.microsoft.com/office/drawing/2010/main"/>
              </a:ext>
            </a:extLst>
          </a:blip>
          <a:srcRect l="-17720" t="-4091" r="89017" b="37210"/>
          <a:stretch/>
        </p:blipFill>
        <p:spPr>
          <a:xfrm rot="638634">
            <a:off x="-495173" y="3517743"/>
            <a:ext cx="1750114" cy="1123323"/>
          </a:xfrm>
          <a:prstGeom prst="rect">
            <a:avLst/>
          </a:prstGeom>
          <a:ln>
            <a:noFill/>
          </a:ln>
        </p:spPr>
      </p:pic>
      <p:sp>
        <p:nvSpPr>
          <p:cNvPr id="4" name="Rectangle 3"/>
          <p:cNvSpPr/>
          <p:nvPr/>
        </p:nvSpPr>
        <p:spPr>
          <a:xfrm rot="629737">
            <a:off x="400571" y="3421606"/>
            <a:ext cx="964322" cy="609398"/>
          </a:xfrm>
          <a:prstGeom prst="rect">
            <a:avLst/>
          </a:prstGeom>
        </p:spPr>
        <p:txBody>
          <a:bodyPr wrap="square">
            <a:spAutoFit/>
          </a:bodyPr>
          <a:lstStyle/>
          <a:p>
            <a:pPr algn="ctr">
              <a:lnSpc>
                <a:spcPct val="80000"/>
              </a:lnSpc>
            </a:pPr>
            <a:r>
              <a:rPr lang="es-ES" sz="1400" kern="0" cap="all" dirty="0">
                <a:latin typeface="+mj-lt"/>
              </a:rPr>
              <a:t>Datos del equipo de EE.UU</a:t>
            </a:r>
            <a:endParaRPr lang="en-GB" sz="1400" kern="0" cap="all" dirty="0">
              <a:latin typeface="+mj-lt"/>
            </a:endParaRPr>
          </a:p>
        </p:txBody>
      </p:sp>
      <p:pic>
        <p:nvPicPr>
          <p:cNvPr id="83" name="Picture 82"/>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rot="450241">
            <a:off x="3189196" y="3122172"/>
            <a:ext cx="1044000" cy="782352"/>
          </a:xfrm>
          <a:prstGeom prst="rect">
            <a:avLst/>
          </a:prstGeom>
        </p:spPr>
      </p:pic>
      <p:pic>
        <p:nvPicPr>
          <p:cNvPr id="41" name="Picture 40"/>
          <p:cNvPicPr>
            <a:picLocks noChangeAspect="1"/>
          </p:cNvPicPr>
          <p:nvPr/>
        </p:nvPicPr>
        <p:blipFill rotWithShape="1">
          <a:blip r:embed="rId9" cstate="screen">
            <a:extLst>
              <a:ext uri="{28A0092B-C50C-407E-A947-70E740481C1C}">
                <a14:useLocalDpi xmlns:a14="http://schemas.microsoft.com/office/drawing/2010/main"/>
              </a:ext>
            </a:extLst>
          </a:blip>
          <a:srcRect l="41320" t="-4091" r="48572" b="37210"/>
          <a:stretch/>
        </p:blipFill>
        <p:spPr>
          <a:xfrm rot="509742">
            <a:off x="3218813" y="3699957"/>
            <a:ext cx="535722" cy="976386"/>
          </a:xfrm>
          <a:prstGeom prst="rect">
            <a:avLst/>
          </a:prstGeom>
          <a:ln>
            <a:noFill/>
          </a:ln>
        </p:spPr>
      </p:pic>
      <p:grpSp>
        <p:nvGrpSpPr>
          <p:cNvPr id="6" name="Group 5"/>
          <p:cNvGrpSpPr/>
          <p:nvPr/>
        </p:nvGrpSpPr>
        <p:grpSpPr>
          <a:xfrm>
            <a:off x="238627" y="1375863"/>
            <a:ext cx="5715050" cy="930759"/>
            <a:chOff x="499726" y="1426529"/>
            <a:chExt cx="5398072" cy="879135"/>
          </a:xfrm>
        </p:grpSpPr>
        <p:grpSp>
          <p:nvGrpSpPr>
            <p:cNvPr id="72" name="Group 71"/>
            <p:cNvGrpSpPr/>
            <p:nvPr/>
          </p:nvGrpSpPr>
          <p:grpSpPr>
            <a:xfrm>
              <a:off x="499726" y="1426529"/>
              <a:ext cx="5398072" cy="252000"/>
              <a:chOff x="606056" y="1490327"/>
              <a:chExt cx="5398072" cy="333781"/>
            </a:xfrm>
          </p:grpSpPr>
          <p:sp>
            <p:nvSpPr>
              <p:cNvPr id="79" name="Rectangle 78"/>
              <p:cNvSpPr/>
              <p:nvPr/>
            </p:nvSpPr>
            <p:spPr>
              <a:xfrm>
                <a:off x="606056" y="1490327"/>
                <a:ext cx="284622" cy="333781"/>
              </a:xfrm>
              <a:prstGeom prst="rect">
                <a:avLst/>
              </a:prstGeom>
              <a:solidFill>
                <a:schemeClr val="accent5">
                  <a:lumMod val="60000"/>
                  <a:lumOff val="40000"/>
                </a:schemeClr>
              </a:solidFill>
            </p:spPr>
            <p:txBody>
              <a:bodyPr wrap="none" lIns="18000" rIns="18000" rtlCol="0" anchor="ctr">
                <a:noAutofit/>
              </a:bodyPr>
              <a:lstStyle/>
              <a:p>
                <a:pPr marL="0" algn="ctr"/>
                <a:r>
                  <a:rPr lang="en-GB" sz="1600" kern="0" cap="all" dirty="0">
                    <a:solidFill>
                      <a:schemeClr val="bg1"/>
                    </a:solidFill>
                    <a:latin typeface="Impact"/>
                  </a:rPr>
                  <a:t>1</a:t>
                </a:r>
              </a:p>
            </p:txBody>
          </p:sp>
          <p:sp>
            <p:nvSpPr>
              <p:cNvPr id="82" name="Rectangle 81"/>
              <p:cNvSpPr/>
              <p:nvPr/>
            </p:nvSpPr>
            <p:spPr>
              <a:xfrm>
                <a:off x="869629" y="1490327"/>
                <a:ext cx="5134499" cy="333781"/>
              </a:xfrm>
              <a:prstGeom prst="rect">
                <a:avLst/>
              </a:prstGeom>
              <a:solidFill>
                <a:schemeClr val="accent5"/>
              </a:solidFill>
            </p:spPr>
            <p:txBody>
              <a:bodyPr wrap="square" lIns="72000" rIns="36000" rtlCol="0" anchor="ctr">
                <a:noAutofit/>
              </a:bodyPr>
              <a:lstStyle/>
              <a:p>
                <a:r>
                  <a:rPr lang="es-ES" sz="1200" kern="0" cap="all" dirty="0" smtClean="0">
                    <a:solidFill>
                      <a:schemeClr val="bg1"/>
                    </a:solidFill>
                    <a:latin typeface="Impact"/>
                  </a:rPr>
                  <a:t>Himno oficial de la Copa Mundial FIFA 2014 </a:t>
                </a:r>
                <a:r>
                  <a:rPr lang="en-GB" sz="1000" kern="0" cap="all" dirty="0">
                    <a:solidFill>
                      <a:schemeClr val="bg1"/>
                    </a:solidFill>
                    <a:latin typeface="Impact"/>
                  </a:rPr>
                  <a:t>- 54,490,384 </a:t>
                </a:r>
                <a:r>
                  <a:rPr lang="en-GB" sz="1000" kern="0" cap="all" dirty="0" err="1">
                    <a:solidFill>
                      <a:schemeClr val="bg1"/>
                    </a:solidFill>
                    <a:latin typeface="Impact"/>
                  </a:rPr>
                  <a:t>visitas</a:t>
                </a:r>
                <a:r>
                  <a:rPr lang="en-GB" sz="1000" kern="0" cap="all" dirty="0">
                    <a:solidFill>
                      <a:schemeClr val="bg1"/>
                    </a:solidFill>
                    <a:latin typeface="Impact"/>
                  </a:rPr>
                  <a:t> en </a:t>
                </a:r>
                <a:r>
                  <a:rPr lang="en-GB" sz="1000" kern="0" cap="all" dirty="0" smtClean="0">
                    <a:solidFill>
                      <a:schemeClr val="bg1"/>
                    </a:solidFill>
                    <a:latin typeface="Impact"/>
                  </a:rPr>
                  <a:t>YouTube</a:t>
                </a:r>
                <a:r>
                  <a:rPr lang="en-GB" sz="1000" kern="0" cap="all" dirty="0">
                    <a:solidFill>
                      <a:schemeClr val="bg1"/>
                    </a:solidFill>
                    <a:latin typeface="Impact"/>
                  </a:rPr>
                  <a:t>	</a:t>
                </a:r>
              </a:p>
            </p:txBody>
          </p:sp>
        </p:grpSp>
        <p:grpSp>
          <p:nvGrpSpPr>
            <p:cNvPr id="96" name="Group 95"/>
            <p:cNvGrpSpPr/>
            <p:nvPr/>
          </p:nvGrpSpPr>
          <p:grpSpPr>
            <a:xfrm>
              <a:off x="499726" y="1740097"/>
              <a:ext cx="5398072" cy="252000"/>
              <a:chOff x="606056" y="1490327"/>
              <a:chExt cx="5398072" cy="333781"/>
            </a:xfrm>
          </p:grpSpPr>
          <p:sp>
            <p:nvSpPr>
              <p:cNvPr id="97" name="Rectangle 96"/>
              <p:cNvSpPr/>
              <p:nvPr/>
            </p:nvSpPr>
            <p:spPr>
              <a:xfrm>
                <a:off x="606056" y="1490327"/>
                <a:ext cx="284622" cy="333781"/>
              </a:xfrm>
              <a:prstGeom prst="rect">
                <a:avLst/>
              </a:prstGeom>
              <a:solidFill>
                <a:schemeClr val="accent5">
                  <a:lumMod val="60000"/>
                  <a:lumOff val="40000"/>
                </a:schemeClr>
              </a:solidFill>
            </p:spPr>
            <p:txBody>
              <a:bodyPr wrap="none" lIns="18000" rIns="18000" rtlCol="0" anchor="ctr">
                <a:noAutofit/>
              </a:bodyPr>
              <a:lstStyle/>
              <a:p>
                <a:pPr algn="ctr"/>
                <a:r>
                  <a:rPr lang="en-GB" sz="1600" kern="0" cap="all" dirty="0">
                    <a:solidFill>
                      <a:schemeClr val="bg1"/>
                    </a:solidFill>
                    <a:latin typeface="Impact"/>
                  </a:rPr>
                  <a:t>2</a:t>
                </a:r>
              </a:p>
            </p:txBody>
          </p:sp>
          <p:sp>
            <p:nvSpPr>
              <p:cNvPr id="98" name="Rectangle 97"/>
              <p:cNvSpPr/>
              <p:nvPr/>
            </p:nvSpPr>
            <p:spPr>
              <a:xfrm>
                <a:off x="869629" y="1490327"/>
                <a:ext cx="5134499" cy="333781"/>
              </a:xfrm>
              <a:prstGeom prst="rect">
                <a:avLst/>
              </a:prstGeom>
              <a:solidFill>
                <a:schemeClr val="accent5"/>
              </a:solidFill>
            </p:spPr>
            <p:txBody>
              <a:bodyPr wrap="square" lIns="72000" rIns="36000" rtlCol="0" anchor="ctr">
                <a:noAutofit/>
              </a:bodyPr>
              <a:lstStyle/>
              <a:p>
                <a:r>
                  <a:rPr lang="es-ES" sz="1200" kern="0" cap="all" dirty="0" smtClean="0">
                    <a:solidFill>
                      <a:schemeClr val="bg1"/>
                    </a:solidFill>
                    <a:latin typeface="Impact"/>
                  </a:rPr>
                  <a:t>Anuncio del equipo </a:t>
                </a:r>
                <a:r>
                  <a:rPr lang="en-GB" sz="1000" kern="0" cap="all" dirty="0" smtClean="0">
                    <a:solidFill>
                      <a:schemeClr val="bg1"/>
                    </a:solidFill>
                    <a:latin typeface="Impact"/>
                  </a:rPr>
                  <a:t>- </a:t>
                </a:r>
                <a:r>
                  <a:rPr lang="en-GB" sz="1200" kern="0" cap="all" dirty="0" smtClean="0">
                    <a:solidFill>
                      <a:schemeClr val="bg1"/>
                    </a:solidFill>
                    <a:latin typeface="Impact"/>
                  </a:rPr>
                  <a:t>18,482 </a:t>
                </a:r>
                <a:r>
                  <a:rPr lang="es-ES" sz="1000" kern="0" cap="all" dirty="0">
                    <a:solidFill>
                      <a:schemeClr val="bg1"/>
                    </a:solidFill>
                    <a:latin typeface="Impact"/>
                  </a:rPr>
                  <a:t>Combinación de compartidos en Facebook y </a:t>
                </a:r>
                <a:r>
                  <a:rPr lang="es-ES" sz="1000" kern="0" cap="all" dirty="0" err="1" smtClean="0">
                    <a:solidFill>
                      <a:schemeClr val="bg1"/>
                    </a:solidFill>
                    <a:latin typeface="Impact"/>
                  </a:rPr>
                  <a:t>reTWITS</a:t>
                </a:r>
                <a:r>
                  <a:rPr lang="es-ES" sz="1000" kern="0" cap="all" dirty="0" smtClean="0">
                    <a:solidFill>
                      <a:schemeClr val="bg1"/>
                    </a:solidFill>
                    <a:latin typeface="Impact"/>
                  </a:rPr>
                  <a:t> </a:t>
                </a:r>
                <a:r>
                  <a:rPr lang="es-ES" sz="1000" kern="0" cap="all" dirty="0">
                    <a:solidFill>
                      <a:schemeClr val="bg1"/>
                    </a:solidFill>
                    <a:latin typeface="Impact"/>
                  </a:rPr>
                  <a:t>en Twitter</a:t>
                </a:r>
              </a:p>
            </p:txBody>
          </p:sp>
        </p:grpSp>
        <p:grpSp>
          <p:nvGrpSpPr>
            <p:cNvPr id="114" name="Group 113"/>
            <p:cNvGrpSpPr/>
            <p:nvPr/>
          </p:nvGrpSpPr>
          <p:grpSpPr>
            <a:xfrm>
              <a:off x="499726" y="2053664"/>
              <a:ext cx="5398072" cy="252000"/>
              <a:chOff x="606056" y="1490327"/>
              <a:chExt cx="5398072" cy="333781"/>
            </a:xfrm>
          </p:grpSpPr>
          <p:sp>
            <p:nvSpPr>
              <p:cNvPr id="115" name="Rectangle 114"/>
              <p:cNvSpPr/>
              <p:nvPr/>
            </p:nvSpPr>
            <p:spPr>
              <a:xfrm>
                <a:off x="606056" y="1490327"/>
                <a:ext cx="284622" cy="333781"/>
              </a:xfrm>
              <a:prstGeom prst="rect">
                <a:avLst/>
              </a:prstGeom>
              <a:solidFill>
                <a:schemeClr val="accent5">
                  <a:lumMod val="60000"/>
                  <a:lumOff val="40000"/>
                </a:schemeClr>
              </a:solidFill>
            </p:spPr>
            <p:txBody>
              <a:bodyPr wrap="none" lIns="18000" rIns="18000" rtlCol="0" anchor="ctr">
                <a:noAutofit/>
              </a:bodyPr>
              <a:lstStyle/>
              <a:p>
                <a:pPr algn="ctr"/>
                <a:r>
                  <a:rPr lang="en-GB" sz="1600" kern="0" cap="all" dirty="0">
                    <a:solidFill>
                      <a:schemeClr val="bg1"/>
                    </a:solidFill>
                    <a:latin typeface="Impact"/>
                  </a:rPr>
                  <a:t>3</a:t>
                </a:r>
              </a:p>
            </p:txBody>
          </p:sp>
          <p:sp>
            <p:nvSpPr>
              <p:cNvPr id="116" name="Rectangle 115"/>
              <p:cNvSpPr/>
              <p:nvPr/>
            </p:nvSpPr>
            <p:spPr>
              <a:xfrm>
                <a:off x="869629" y="1490327"/>
                <a:ext cx="5134499" cy="333781"/>
              </a:xfrm>
              <a:prstGeom prst="rect">
                <a:avLst/>
              </a:prstGeom>
              <a:solidFill>
                <a:schemeClr val="accent5"/>
              </a:solidFill>
            </p:spPr>
            <p:txBody>
              <a:bodyPr wrap="square" lIns="72000" rIns="36000" rtlCol="0" anchor="ctr">
                <a:noAutofit/>
              </a:bodyPr>
              <a:lstStyle/>
              <a:p>
                <a:r>
                  <a:rPr lang="es-ES" sz="1050" kern="0" cap="all" dirty="0" smtClean="0">
                    <a:solidFill>
                      <a:schemeClr val="bg1"/>
                    </a:solidFill>
                    <a:latin typeface="Impact"/>
                  </a:rPr>
                  <a:t>TWIT </a:t>
                </a:r>
                <a:r>
                  <a:rPr lang="es-ES" sz="1050" kern="0" cap="all" dirty="0">
                    <a:solidFill>
                      <a:schemeClr val="bg1"/>
                    </a:solidFill>
                    <a:latin typeface="Impact"/>
                  </a:rPr>
                  <a:t>de </a:t>
                </a:r>
                <a:r>
                  <a:rPr lang="es-ES" sz="1050" kern="0" cap="all" dirty="0" err="1">
                    <a:solidFill>
                      <a:schemeClr val="bg1"/>
                    </a:solidFill>
                    <a:latin typeface="Impact"/>
                  </a:rPr>
                  <a:t>Landon</a:t>
                </a:r>
                <a:r>
                  <a:rPr lang="es-ES" sz="1050" kern="0" cap="all" dirty="0">
                    <a:solidFill>
                      <a:schemeClr val="bg1"/>
                    </a:solidFill>
                    <a:latin typeface="Impact"/>
                  </a:rPr>
                  <a:t> Donovan sobre quedarse fuera de la selección </a:t>
                </a:r>
                <a:r>
                  <a:rPr lang="en-GB" sz="1050" kern="0" cap="all" dirty="0" smtClean="0">
                    <a:solidFill>
                      <a:schemeClr val="bg1"/>
                    </a:solidFill>
                    <a:latin typeface="Impact"/>
                  </a:rPr>
                  <a:t>- </a:t>
                </a:r>
                <a:r>
                  <a:rPr lang="en-GB" sz="1000" kern="0" cap="all" dirty="0" smtClean="0">
                    <a:solidFill>
                      <a:schemeClr val="bg1"/>
                    </a:solidFill>
                    <a:latin typeface="Impact"/>
                  </a:rPr>
                  <a:t>63,009 </a:t>
                </a:r>
                <a:r>
                  <a:rPr lang="es-ES" sz="1000" kern="0" cap="all" dirty="0">
                    <a:solidFill>
                      <a:schemeClr val="bg1"/>
                    </a:solidFill>
                    <a:latin typeface="Impact"/>
                  </a:rPr>
                  <a:t>Me gusta en Facebook y </a:t>
                </a:r>
                <a:r>
                  <a:rPr lang="en-GB" sz="1000" kern="0" cap="all" dirty="0">
                    <a:solidFill>
                      <a:schemeClr val="bg1"/>
                    </a:solidFill>
                    <a:latin typeface="Impact"/>
                  </a:rPr>
                  <a:t>882 </a:t>
                </a:r>
                <a:r>
                  <a:rPr lang="en-GB" sz="1000" kern="0" cap="all" dirty="0" smtClean="0">
                    <a:solidFill>
                      <a:schemeClr val="bg1"/>
                    </a:solidFill>
                    <a:latin typeface="Impact"/>
                  </a:rPr>
                  <a:t>RETWITS</a:t>
                </a:r>
                <a:endParaRPr lang="en-GB" sz="1000" kern="0" cap="all" dirty="0">
                  <a:solidFill>
                    <a:schemeClr val="bg1"/>
                  </a:solidFill>
                  <a:latin typeface="Impact"/>
                </a:endParaRPr>
              </a:p>
            </p:txBody>
          </p:sp>
        </p:grpSp>
      </p:grpSp>
      <p:sp>
        <p:nvSpPr>
          <p:cNvPr id="131" name="Rectangle 130"/>
          <p:cNvSpPr/>
          <p:nvPr/>
        </p:nvSpPr>
        <p:spPr>
          <a:xfrm rot="21227030">
            <a:off x="1807549" y="3157784"/>
            <a:ext cx="964322" cy="609398"/>
          </a:xfrm>
          <a:prstGeom prst="rect">
            <a:avLst/>
          </a:prstGeom>
        </p:spPr>
        <p:txBody>
          <a:bodyPr wrap="square">
            <a:spAutoFit/>
          </a:bodyPr>
          <a:lstStyle/>
          <a:p>
            <a:pPr algn="ctr">
              <a:lnSpc>
                <a:spcPct val="80000"/>
              </a:lnSpc>
            </a:pPr>
            <a:r>
              <a:rPr lang="en-GB" kern="0" cap="all" dirty="0">
                <a:latin typeface="+mj-lt"/>
              </a:rPr>
              <a:t>#USMNT</a:t>
            </a:r>
          </a:p>
          <a:p>
            <a:pPr algn="ctr">
              <a:lnSpc>
                <a:spcPct val="80000"/>
              </a:lnSpc>
            </a:pPr>
            <a:r>
              <a:rPr lang="en-GB" sz="2400" kern="0" cap="all" dirty="0">
                <a:solidFill>
                  <a:schemeClr val="accent5"/>
                </a:solidFill>
                <a:latin typeface="+mj-lt"/>
              </a:rPr>
              <a:t>79,457</a:t>
            </a:r>
          </a:p>
        </p:txBody>
      </p:sp>
      <p:pic>
        <p:nvPicPr>
          <p:cNvPr id="134" name="Picture 2" descr="http://themusicnewssite.com/wp-content/uploads/2014/05/official-fifa-world-cup-song-pit.jpg"/>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rot="21229867">
            <a:off x="4612766" y="3072645"/>
            <a:ext cx="1332000" cy="978852"/>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rotWithShape="1">
          <a:blip r:embed="rId9" cstate="screen">
            <a:extLst>
              <a:ext uri="{28A0092B-C50C-407E-A947-70E740481C1C}">
                <a14:useLocalDpi xmlns:a14="http://schemas.microsoft.com/office/drawing/2010/main"/>
              </a:ext>
            </a:extLst>
          </a:blip>
          <a:srcRect l="62337" t="-4091" r="-360" b="37210"/>
          <a:stretch/>
        </p:blipFill>
        <p:spPr>
          <a:xfrm rot="21236501">
            <a:off x="4378663" y="3819397"/>
            <a:ext cx="1768652" cy="856936"/>
          </a:xfrm>
          <a:prstGeom prst="rect">
            <a:avLst/>
          </a:prstGeom>
          <a:ln>
            <a:noFill/>
          </a:ln>
        </p:spPr>
      </p:pic>
      <p:grpSp>
        <p:nvGrpSpPr>
          <p:cNvPr id="52" name="Group 51"/>
          <p:cNvGrpSpPr/>
          <p:nvPr/>
        </p:nvGrpSpPr>
        <p:grpSpPr>
          <a:xfrm>
            <a:off x="4543268" y="2935215"/>
            <a:ext cx="347183" cy="347183"/>
            <a:chOff x="8323723" y="3022591"/>
            <a:chExt cx="347183" cy="347183"/>
          </a:xfrm>
        </p:grpSpPr>
        <p:grpSp>
          <p:nvGrpSpPr>
            <p:cNvPr id="53" name="Group 4"/>
            <p:cNvGrpSpPr>
              <a:grpSpLocks noChangeAspect="1"/>
            </p:cNvGrpSpPr>
            <p:nvPr/>
          </p:nvGrpSpPr>
          <p:grpSpPr bwMode="auto">
            <a:xfrm>
              <a:off x="8323723" y="3022591"/>
              <a:ext cx="347183" cy="347183"/>
              <a:chOff x="1804" y="543"/>
              <a:chExt cx="2152" cy="2152"/>
            </a:xfrm>
          </p:grpSpPr>
          <p:sp>
            <p:nvSpPr>
              <p:cNvPr id="64" name="Oval 5"/>
              <p:cNvSpPr>
                <a:spLocks noChangeArrowheads="1"/>
              </p:cNvSpPr>
              <p:nvPr/>
            </p:nvSpPr>
            <p:spPr bwMode="auto">
              <a:xfrm>
                <a:off x="1804" y="543"/>
                <a:ext cx="2152" cy="2152"/>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Rectangle 6"/>
              <p:cNvSpPr>
                <a:spLocks noChangeArrowheads="1"/>
              </p:cNvSpPr>
              <p:nvPr/>
            </p:nvSpPr>
            <p:spPr bwMode="auto">
              <a:xfrm>
                <a:off x="2605" y="1287"/>
                <a:ext cx="569" cy="645"/>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7"/>
              <p:cNvSpPr>
                <a:spLocks noEditPoints="1"/>
              </p:cNvSpPr>
              <p:nvPr/>
            </p:nvSpPr>
            <p:spPr bwMode="auto">
              <a:xfrm>
                <a:off x="2188" y="924"/>
                <a:ext cx="1406" cy="1406"/>
              </a:xfrm>
              <a:custGeom>
                <a:avLst/>
                <a:gdLst>
                  <a:gd name="T0" fmla="*/ 561 w 593"/>
                  <a:gd name="T1" fmla="*/ 0 h 593"/>
                  <a:gd name="T2" fmla="*/ 593 w 593"/>
                  <a:gd name="T3" fmla="*/ 559 h 593"/>
                  <a:gd name="T4" fmla="*/ 34 w 593"/>
                  <a:gd name="T5" fmla="*/ 593 h 593"/>
                  <a:gd name="T6" fmla="*/ 0 w 593"/>
                  <a:gd name="T7" fmla="*/ 33 h 593"/>
                  <a:gd name="T8" fmla="*/ 296 w 593"/>
                  <a:gd name="T9" fmla="*/ 0 h 593"/>
                  <a:gd name="T10" fmla="*/ 218 w 593"/>
                  <a:gd name="T11" fmla="*/ 378 h 593"/>
                  <a:gd name="T12" fmla="*/ 241 w 593"/>
                  <a:gd name="T13" fmla="*/ 391 h 593"/>
                  <a:gd name="T14" fmla="*/ 381 w 593"/>
                  <a:gd name="T15" fmla="*/ 285 h 593"/>
                  <a:gd name="T16" fmla="*/ 218 w 593"/>
                  <a:gd name="T17" fmla="*/ 211 h 593"/>
                  <a:gd name="T18" fmla="*/ 510 w 593"/>
                  <a:gd name="T19" fmla="*/ 550 h 593"/>
                  <a:gd name="T20" fmla="*/ 547 w 593"/>
                  <a:gd name="T21" fmla="*/ 528 h 593"/>
                  <a:gd name="T22" fmla="*/ 526 w 593"/>
                  <a:gd name="T23" fmla="*/ 483 h 593"/>
                  <a:gd name="T24" fmla="*/ 473 w 593"/>
                  <a:gd name="T25" fmla="*/ 512 h 593"/>
                  <a:gd name="T26" fmla="*/ 510 w 593"/>
                  <a:gd name="T27" fmla="*/ 330 h 593"/>
                  <a:gd name="T28" fmla="*/ 547 w 593"/>
                  <a:gd name="T29" fmla="*/ 307 h 593"/>
                  <a:gd name="T30" fmla="*/ 529 w 593"/>
                  <a:gd name="T31" fmla="*/ 262 h 593"/>
                  <a:gd name="T32" fmla="*/ 473 w 593"/>
                  <a:gd name="T33" fmla="*/ 291 h 593"/>
                  <a:gd name="T34" fmla="*/ 510 w 593"/>
                  <a:gd name="T35" fmla="*/ 153 h 593"/>
                  <a:gd name="T36" fmla="*/ 474 w 593"/>
                  <a:gd name="T37" fmla="*/ 170 h 593"/>
                  <a:gd name="T38" fmla="*/ 491 w 593"/>
                  <a:gd name="T39" fmla="*/ 219 h 593"/>
                  <a:gd name="T40" fmla="*/ 547 w 593"/>
                  <a:gd name="T41" fmla="*/ 202 h 593"/>
                  <a:gd name="T42" fmla="*/ 510 w 593"/>
                  <a:gd name="T43" fmla="*/ 153 h 593"/>
                  <a:gd name="T44" fmla="*/ 527 w 593"/>
                  <a:gd name="T45" fmla="*/ 110 h 593"/>
                  <a:gd name="T46" fmla="*/ 547 w 593"/>
                  <a:gd name="T47" fmla="*/ 59 h 593"/>
                  <a:gd name="T48" fmla="*/ 494 w 593"/>
                  <a:gd name="T49" fmla="*/ 43 h 593"/>
                  <a:gd name="T50" fmla="*/ 511 w 593"/>
                  <a:gd name="T51" fmla="*/ 110 h 593"/>
                  <a:gd name="T52" fmla="*/ 527 w 593"/>
                  <a:gd name="T53" fmla="*/ 439 h 593"/>
                  <a:gd name="T54" fmla="*/ 547 w 593"/>
                  <a:gd name="T55" fmla="*/ 389 h 593"/>
                  <a:gd name="T56" fmla="*/ 501 w 593"/>
                  <a:gd name="T57" fmla="*/ 373 h 593"/>
                  <a:gd name="T58" fmla="*/ 509 w 593"/>
                  <a:gd name="T59" fmla="*/ 440 h 593"/>
                  <a:gd name="T60" fmla="*/ 97 w 593"/>
                  <a:gd name="T61" fmla="*/ 110 h 593"/>
                  <a:gd name="T62" fmla="*/ 119 w 593"/>
                  <a:gd name="T63" fmla="*/ 64 h 593"/>
                  <a:gd name="T64" fmla="*/ 67 w 593"/>
                  <a:gd name="T65" fmla="*/ 43 h 593"/>
                  <a:gd name="T66" fmla="*/ 47 w 593"/>
                  <a:gd name="T67" fmla="*/ 75 h 593"/>
                  <a:gd name="T68" fmla="*/ 83 w 593"/>
                  <a:gd name="T69" fmla="*/ 330 h 593"/>
                  <a:gd name="T70" fmla="*/ 119 w 593"/>
                  <a:gd name="T71" fmla="*/ 308 h 593"/>
                  <a:gd name="T72" fmla="*/ 103 w 593"/>
                  <a:gd name="T73" fmla="*/ 262 h 593"/>
                  <a:gd name="T74" fmla="*/ 47 w 593"/>
                  <a:gd name="T75" fmla="*/ 279 h 593"/>
                  <a:gd name="T76" fmla="*/ 83 w 593"/>
                  <a:gd name="T77" fmla="*/ 330 h 593"/>
                  <a:gd name="T78" fmla="*/ 119 w 593"/>
                  <a:gd name="T79" fmla="*/ 409 h 593"/>
                  <a:gd name="T80" fmla="*/ 47 w 593"/>
                  <a:gd name="T81" fmla="*/ 404 h 593"/>
                  <a:gd name="T82" fmla="*/ 82 w 593"/>
                  <a:gd name="T83" fmla="*/ 483 h 593"/>
                  <a:gd name="T84" fmla="*/ 47 w 593"/>
                  <a:gd name="T85" fmla="*/ 503 h 593"/>
                  <a:gd name="T86" fmla="*/ 64 w 593"/>
                  <a:gd name="T87" fmla="*/ 550 h 593"/>
                  <a:gd name="T88" fmla="*/ 119 w 593"/>
                  <a:gd name="T89" fmla="*/ 535 h 593"/>
                  <a:gd name="T90" fmla="*/ 82 w 593"/>
                  <a:gd name="T91" fmla="*/ 483 h 593"/>
                  <a:gd name="T92" fmla="*/ 67 w 593"/>
                  <a:gd name="T93" fmla="*/ 153 h 593"/>
                  <a:gd name="T94" fmla="*/ 47 w 593"/>
                  <a:gd name="T95" fmla="*/ 202 h 593"/>
                  <a:gd name="T96" fmla="*/ 103 w 593"/>
                  <a:gd name="T97" fmla="*/ 220 h 593"/>
                  <a:gd name="T98" fmla="*/ 119 w 593"/>
                  <a:gd name="T99" fmla="*/ 189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593">
                    <a:moveTo>
                      <a:pt x="296" y="0"/>
                    </a:moveTo>
                    <a:cubicBezTo>
                      <a:pt x="385" y="0"/>
                      <a:pt x="473" y="0"/>
                      <a:pt x="561" y="0"/>
                    </a:cubicBezTo>
                    <a:cubicBezTo>
                      <a:pt x="584" y="0"/>
                      <a:pt x="593" y="9"/>
                      <a:pt x="593" y="33"/>
                    </a:cubicBezTo>
                    <a:cubicBezTo>
                      <a:pt x="593" y="208"/>
                      <a:pt x="593" y="384"/>
                      <a:pt x="593" y="559"/>
                    </a:cubicBezTo>
                    <a:cubicBezTo>
                      <a:pt x="593" y="584"/>
                      <a:pt x="584" y="593"/>
                      <a:pt x="559" y="593"/>
                    </a:cubicBezTo>
                    <a:cubicBezTo>
                      <a:pt x="384" y="593"/>
                      <a:pt x="209" y="593"/>
                      <a:pt x="34" y="593"/>
                    </a:cubicBezTo>
                    <a:cubicBezTo>
                      <a:pt x="10" y="593"/>
                      <a:pt x="0" y="583"/>
                      <a:pt x="0" y="559"/>
                    </a:cubicBezTo>
                    <a:cubicBezTo>
                      <a:pt x="0" y="384"/>
                      <a:pt x="0" y="208"/>
                      <a:pt x="0" y="33"/>
                    </a:cubicBezTo>
                    <a:cubicBezTo>
                      <a:pt x="0" y="9"/>
                      <a:pt x="9" y="0"/>
                      <a:pt x="33" y="0"/>
                    </a:cubicBezTo>
                    <a:cubicBezTo>
                      <a:pt x="121" y="0"/>
                      <a:pt x="208" y="0"/>
                      <a:pt x="296" y="0"/>
                    </a:cubicBezTo>
                    <a:close/>
                    <a:moveTo>
                      <a:pt x="218" y="296"/>
                    </a:moveTo>
                    <a:cubicBezTo>
                      <a:pt x="218" y="324"/>
                      <a:pt x="217" y="351"/>
                      <a:pt x="218" y="378"/>
                    </a:cubicBezTo>
                    <a:cubicBezTo>
                      <a:pt x="218" y="384"/>
                      <a:pt x="219" y="394"/>
                      <a:pt x="222" y="395"/>
                    </a:cubicBezTo>
                    <a:cubicBezTo>
                      <a:pt x="228" y="396"/>
                      <a:pt x="236" y="394"/>
                      <a:pt x="241" y="391"/>
                    </a:cubicBezTo>
                    <a:cubicBezTo>
                      <a:pt x="287" y="364"/>
                      <a:pt x="334" y="336"/>
                      <a:pt x="380" y="308"/>
                    </a:cubicBezTo>
                    <a:cubicBezTo>
                      <a:pt x="394" y="299"/>
                      <a:pt x="395" y="293"/>
                      <a:pt x="381" y="285"/>
                    </a:cubicBezTo>
                    <a:cubicBezTo>
                      <a:pt x="333" y="257"/>
                      <a:pt x="285" y="228"/>
                      <a:pt x="237" y="200"/>
                    </a:cubicBezTo>
                    <a:cubicBezTo>
                      <a:pt x="222" y="191"/>
                      <a:pt x="218" y="194"/>
                      <a:pt x="218" y="211"/>
                    </a:cubicBezTo>
                    <a:cubicBezTo>
                      <a:pt x="218" y="240"/>
                      <a:pt x="218" y="268"/>
                      <a:pt x="218" y="296"/>
                    </a:cubicBezTo>
                    <a:close/>
                    <a:moveTo>
                      <a:pt x="510" y="550"/>
                    </a:moveTo>
                    <a:cubicBezTo>
                      <a:pt x="515" y="550"/>
                      <a:pt x="519" y="550"/>
                      <a:pt x="524" y="550"/>
                    </a:cubicBezTo>
                    <a:cubicBezTo>
                      <a:pt x="543" y="550"/>
                      <a:pt x="546" y="546"/>
                      <a:pt x="547" y="528"/>
                    </a:cubicBezTo>
                    <a:cubicBezTo>
                      <a:pt x="547" y="520"/>
                      <a:pt x="547" y="511"/>
                      <a:pt x="547" y="503"/>
                    </a:cubicBezTo>
                    <a:cubicBezTo>
                      <a:pt x="546" y="486"/>
                      <a:pt x="543" y="483"/>
                      <a:pt x="526" y="483"/>
                    </a:cubicBezTo>
                    <a:cubicBezTo>
                      <a:pt x="518" y="483"/>
                      <a:pt x="510" y="483"/>
                      <a:pt x="502" y="483"/>
                    </a:cubicBezTo>
                    <a:cubicBezTo>
                      <a:pt x="477" y="483"/>
                      <a:pt x="473" y="487"/>
                      <a:pt x="473" y="512"/>
                    </a:cubicBezTo>
                    <a:cubicBezTo>
                      <a:pt x="472" y="550"/>
                      <a:pt x="478" y="552"/>
                      <a:pt x="510" y="550"/>
                    </a:cubicBezTo>
                    <a:close/>
                    <a:moveTo>
                      <a:pt x="510" y="330"/>
                    </a:moveTo>
                    <a:cubicBezTo>
                      <a:pt x="515" y="330"/>
                      <a:pt x="520" y="330"/>
                      <a:pt x="525" y="330"/>
                    </a:cubicBezTo>
                    <a:cubicBezTo>
                      <a:pt x="543" y="329"/>
                      <a:pt x="546" y="326"/>
                      <a:pt x="547" y="307"/>
                    </a:cubicBezTo>
                    <a:cubicBezTo>
                      <a:pt x="547" y="298"/>
                      <a:pt x="546" y="290"/>
                      <a:pt x="547" y="281"/>
                    </a:cubicBezTo>
                    <a:cubicBezTo>
                      <a:pt x="547" y="268"/>
                      <a:pt x="540" y="263"/>
                      <a:pt x="529" y="262"/>
                    </a:cubicBezTo>
                    <a:cubicBezTo>
                      <a:pt x="520" y="262"/>
                      <a:pt x="511" y="262"/>
                      <a:pt x="501" y="262"/>
                    </a:cubicBezTo>
                    <a:cubicBezTo>
                      <a:pt x="478" y="262"/>
                      <a:pt x="473" y="267"/>
                      <a:pt x="473" y="291"/>
                    </a:cubicBezTo>
                    <a:cubicBezTo>
                      <a:pt x="473" y="329"/>
                      <a:pt x="473" y="330"/>
                      <a:pt x="510" y="330"/>
                    </a:cubicBezTo>
                    <a:close/>
                    <a:moveTo>
                      <a:pt x="510" y="153"/>
                    </a:moveTo>
                    <a:cubicBezTo>
                      <a:pt x="505" y="153"/>
                      <a:pt x="500" y="154"/>
                      <a:pt x="494" y="153"/>
                    </a:cubicBezTo>
                    <a:cubicBezTo>
                      <a:pt x="482" y="152"/>
                      <a:pt x="475" y="158"/>
                      <a:pt x="474" y="170"/>
                    </a:cubicBezTo>
                    <a:cubicBezTo>
                      <a:pt x="472" y="181"/>
                      <a:pt x="471" y="194"/>
                      <a:pt x="474" y="205"/>
                    </a:cubicBezTo>
                    <a:cubicBezTo>
                      <a:pt x="475" y="211"/>
                      <a:pt x="484" y="218"/>
                      <a:pt x="491" y="219"/>
                    </a:cubicBezTo>
                    <a:cubicBezTo>
                      <a:pt x="503" y="221"/>
                      <a:pt x="517" y="220"/>
                      <a:pt x="530" y="220"/>
                    </a:cubicBezTo>
                    <a:cubicBezTo>
                      <a:pt x="541" y="219"/>
                      <a:pt x="547" y="214"/>
                      <a:pt x="547" y="202"/>
                    </a:cubicBezTo>
                    <a:cubicBezTo>
                      <a:pt x="547" y="198"/>
                      <a:pt x="547" y="193"/>
                      <a:pt x="547" y="189"/>
                    </a:cubicBezTo>
                    <a:cubicBezTo>
                      <a:pt x="547" y="153"/>
                      <a:pt x="547" y="153"/>
                      <a:pt x="510" y="153"/>
                    </a:cubicBezTo>
                    <a:close/>
                    <a:moveTo>
                      <a:pt x="511" y="110"/>
                    </a:moveTo>
                    <a:cubicBezTo>
                      <a:pt x="516" y="110"/>
                      <a:pt x="522" y="110"/>
                      <a:pt x="527" y="110"/>
                    </a:cubicBezTo>
                    <a:cubicBezTo>
                      <a:pt x="543" y="109"/>
                      <a:pt x="546" y="106"/>
                      <a:pt x="547" y="90"/>
                    </a:cubicBezTo>
                    <a:cubicBezTo>
                      <a:pt x="547" y="79"/>
                      <a:pt x="547" y="69"/>
                      <a:pt x="547" y="59"/>
                    </a:cubicBezTo>
                    <a:cubicBezTo>
                      <a:pt x="546" y="48"/>
                      <a:pt x="541" y="43"/>
                      <a:pt x="530" y="43"/>
                    </a:cubicBezTo>
                    <a:cubicBezTo>
                      <a:pt x="518" y="43"/>
                      <a:pt x="506" y="43"/>
                      <a:pt x="494" y="43"/>
                    </a:cubicBezTo>
                    <a:cubicBezTo>
                      <a:pt x="483" y="42"/>
                      <a:pt x="477" y="47"/>
                      <a:pt x="474" y="57"/>
                    </a:cubicBezTo>
                    <a:cubicBezTo>
                      <a:pt x="463" y="94"/>
                      <a:pt x="474" y="110"/>
                      <a:pt x="511" y="110"/>
                    </a:cubicBezTo>
                    <a:close/>
                    <a:moveTo>
                      <a:pt x="509" y="440"/>
                    </a:moveTo>
                    <a:cubicBezTo>
                      <a:pt x="515" y="440"/>
                      <a:pt x="521" y="440"/>
                      <a:pt x="527" y="439"/>
                    </a:cubicBezTo>
                    <a:cubicBezTo>
                      <a:pt x="543" y="439"/>
                      <a:pt x="546" y="436"/>
                      <a:pt x="547" y="419"/>
                    </a:cubicBezTo>
                    <a:cubicBezTo>
                      <a:pt x="547" y="409"/>
                      <a:pt x="547" y="399"/>
                      <a:pt x="547" y="389"/>
                    </a:cubicBezTo>
                    <a:cubicBezTo>
                      <a:pt x="546" y="378"/>
                      <a:pt x="541" y="373"/>
                      <a:pt x="530" y="373"/>
                    </a:cubicBezTo>
                    <a:cubicBezTo>
                      <a:pt x="521" y="373"/>
                      <a:pt x="511" y="373"/>
                      <a:pt x="501" y="373"/>
                    </a:cubicBezTo>
                    <a:cubicBezTo>
                      <a:pt x="477" y="373"/>
                      <a:pt x="473" y="378"/>
                      <a:pt x="473" y="402"/>
                    </a:cubicBezTo>
                    <a:cubicBezTo>
                      <a:pt x="473" y="439"/>
                      <a:pt x="473" y="440"/>
                      <a:pt x="509" y="440"/>
                    </a:cubicBezTo>
                    <a:close/>
                    <a:moveTo>
                      <a:pt x="82" y="110"/>
                    </a:moveTo>
                    <a:cubicBezTo>
                      <a:pt x="87" y="110"/>
                      <a:pt x="92" y="110"/>
                      <a:pt x="97" y="110"/>
                    </a:cubicBezTo>
                    <a:cubicBezTo>
                      <a:pt x="115" y="110"/>
                      <a:pt x="119" y="105"/>
                      <a:pt x="119" y="87"/>
                    </a:cubicBezTo>
                    <a:cubicBezTo>
                      <a:pt x="119" y="79"/>
                      <a:pt x="119" y="72"/>
                      <a:pt x="119" y="64"/>
                    </a:cubicBezTo>
                    <a:cubicBezTo>
                      <a:pt x="119" y="46"/>
                      <a:pt x="116" y="43"/>
                      <a:pt x="99" y="43"/>
                    </a:cubicBezTo>
                    <a:cubicBezTo>
                      <a:pt x="88" y="43"/>
                      <a:pt x="77" y="43"/>
                      <a:pt x="67" y="43"/>
                    </a:cubicBezTo>
                    <a:cubicBezTo>
                      <a:pt x="53" y="42"/>
                      <a:pt x="47" y="48"/>
                      <a:pt x="47" y="62"/>
                    </a:cubicBezTo>
                    <a:cubicBezTo>
                      <a:pt x="47" y="66"/>
                      <a:pt x="47" y="70"/>
                      <a:pt x="47" y="75"/>
                    </a:cubicBezTo>
                    <a:cubicBezTo>
                      <a:pt x="47" y="110"/>
                      <a:pt x="47" y="110"/>
                      <a:pt x="82" y="110"/>
                    </a:cubicBezTo>
                    <a:close/>
                    <a:moveTo>
                      <a:pt x="83" y="330"/>
                    </a:moveTo>
                    <a:cubicBezTo>
                      <a:pt x="88" y="330"/>
                      <a:pt x="93" y="330"/>
                      <a:pt x="98" y="330"/>
                    </a:cubicBezTo>
                    <a:cubicBezTo>
                      <a:pt x="116" y="329"/>
                      <a:pt x="119" y="326"/>
                      <a:pt x="119" y="308"/>
                    </a:cubicBezTo>
                    <a:cubicBezTo>
                      <a:pt x="119" y="299"/>
                      <a:pt x="119" y="289"/>
                      <a:pt x="119" y="279"/>
                    </a:cubicBezTo>
                    <a:cubicBezTo>
                      <a:pt x="119" y="269"/>
                      <a:pt x="113" y="263"/>
                      <a:pt x="103" y="262"/>
                    </a:cubicBezTo>
                    <a:cubicBezTo>
                      <a:pt x="90" y="262"/>
                      <a:pt x="77" y="262"/>
                      <a:pt x="64" y="262"/>
                    </a:cubicBezTo>
                    <a:cubicBezTo>
                      <a:pt x="53" y="263"/>
                      <a:pt x="47" y="268"/>
                      <a:pt x="47" y="279"/>
                    </a:cubicBezTo>
                    <a:cubicBezTo>
                      <a:pt x="47" y="284"/>
                      <a:pt x="47" y="289"/>
                      <a:pt x="47" y="293"/>
                    </a:cubicBezTo>
                    <a:cubicBezTo>
                      <a:pt x="47" y="330"/>
                      <a:pt x="47" y="330"/>
                      <a:pt x="83" y="330"/>
                    </a:cubicBezTo>
                    <a:close/>
                    <a:moveTo>
                      <a:pt x="82" y="440"/>
                    </a:moveTo>
                    <a:cubicBezTo>
                      <a:pt x="119" y="440"/>
                      <a:pt x="119" y="440"/>
                      <a:pt x="119" y="409"/>
                    </a:cubicBezTo>
                    <a:cubicBezTo>
                      <a:pt x="119" y="373"/>
                      <a:pt x="119" y="373"/>
                      <a:pt x="80" y="373"/>
                    </a:cubicBezTo>
                    <a:cubicBezTo>
                      <a:pt x="47" y="373"/>
                      <a:pt x="47" y="373"/>
                      <a:pt x="47" y="404"/>
                    </a:cubicBezTo>
                    <a:cubicBezTo>
                      <a:pt x="47" y="440"/>
                      <a:pt x="47" y="440"/>
                      <a:pt x="82" y="440"/>
                    </a:cubicBezTo>
                    <a:close/>
                    <a:moveTo>
                      <a:pt x="82" y="483"/>
                    </a:moveTo>
                    <a:cubicBezTo>
                      <a:pt x="77" y="483"/>
                      <a:pt x="73" y="483"/>
                      <a:pt x="68" y="483"/>
                    </a:cubicBezTo>
                    <a:cubicBezTo>
                      <a:pt x="50" y="483"/>
                      <a:pt x="47" y="486"/>
                      <a:pt x="47" y="503"/>
                    </a:cubicBezTo>
                    <a:cubicBezTo>
                      <a:pt x="47" y="513"/>
                      <a:pt x="47" y="524"/>
                      <a:pt x="47" y="534"/>
                    </a:cubicBezTo>
                    <a:cubicBezTo>
                      <a:pt x="47" y="545"/>
                      <a:pt x="53" y="550"/>
                      <a:pt x="64" y="550"/>
                    </a:cubicBezTo>
                    <a:cubicBezTo>
                      <a:pt x="77" y="550"/>
                      <a:pt x="90" y="550"/>
                      <a:pt x="103" y="550"/>
                    </a:cubicBezTo>
                    <a:cubicBezTo>
                      <a:pt x="113" y="550"/>
                      <a:pt x="118" y="544"/>
                      <a:pt x="119" y="535"/>
                    </a:cubicBezTo>
                    <a:cubicBezTo>
                      <a:pt x="119" y="530"/>
                      <a:pt x="119" y="525"/>
                      <a:pt x="119" y="520"/>
                    </a:cubicBezTo>
                    <a:cubicBezTo>
                      <a:pt x="119" y="483"/>
                      <a:pt x="119" y="483"/>
                      <a:pt x="82" y="483"/>
                    </a:cubicBezTo>
                    <a:close/>
                    <a:moveTo>
                      <a:pt x="84" y="153"/>
                    </a:moveTo>
                    <a:cubicBezTo>
                      <a:pt x="78" y="153"/>
                      <a:pt x="73" y="153"/>
                      <a:pt x="67" y="153"/>
                    </a:cubicBezTo>
                    <a:cubicBezTo>
                      <a:pt x="50" y="154"/>
                      <a:pt x="47" y="156"/>
                      <a:pt x="47" y="173"/>
                    </a:cubicBezTo>
                    <a:cubicBezTo>
                      <a:pt x="47" y="183"/>
                      <a:pt x="47" y="192"/>
                      <a:pt x="47" y="202"/>
                    </a:cubicBezTo>
                    <a:cubicBezTo>
                      <a:pt x="47" y="213"/>
                      <a:pt x="52" y="219"/>
                      <a:pt x="64" y="220"/>
                    </a:cubicBezTo>
                    <a:cubicBezTo>
                      <a:pt x="77" y="220"/>
                      <a:pt x="90" y="220"/>
                      <a:pt x="103" y="220"/>
                    </a:cubicBezTo>
                    <a:cubicBezTo>
                      <a:pt x="113" y="219"/>
                      <a:pt x="119" y="214"/>
                      <a:pt x="119" y="203"/>
                    </a:cubicBezTo>
                    <a:cubicBezTo>
                      <a:pt x="119" y="198"/>
                      <a:pt x="119" y="193"/>
                      <a:pt x="119" y="189"/>
                    </a:cubicBezTo>
                    <a:cubicBezTo>
                      <a:pt x="119" y="153"/>
                      <a:pt x="119" y="153"/>
                      <a:pt x="84"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4" name="Oval 5">
              <a:hlinkClick r:id="rId12"/>
            </p:cNvPr>
            <p:cNvSpPr>
              <a:spLocks noChangeArrowheads="1"/>
            </p:cNvSpPr>
            <p:nvPr/>
          </p:nvSpPr>
          <p:spPr bwMode="auto">
            <a:xfrm>
              <a:off x="8323723" y="3022591"/>
              <a:ext cx="347183" cy="347183"/>
            </a:xfrm>
            <a:prstGeom prst="ellipse">
              <a:avLst/>
            </a:prstGeom>
            <a:solidFill>
              <a:srgbClr val="4197FC">
                <a:alpha val="1176"/>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1" name="Chevron 80">
            <a:hlinkClick r:id="" action="ppaction://hlinkshowjump?jump=nextslide"/>
          </p:cNvPr>
          <p:cNvSpPr/>
          <p:nvPr/>
        </p:nvSpPr>
        <p:spPr>
          <a:xfrm>
            <a:off x="8980818" y="2287330"/>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sp>
        <p:nvSpPr>
          <p:cNvPr id="84" name="Chevron 83">
            <a:hlinkClick r:id="" action="ppaction://hlinkshowjump?jump=previousslide"/>
          </p:cNvPr>
          <p:cNvSpPr/>
          <p:nvPr/>
        </p:nvSpPr>
        <p:spPr>
          <a:xfrm rot="10800000">
            <a:off x="69651" y="2350548"/>
            <a:ext cx="108000" cy="180000"/>
          </a:xfrm>
          <a:prstGeom prst="chevron">
            <a:avLst/>
          </a:prstGeom>
          <a:solidFill>
            <a:schemeClr val="accent3"/>
          </a:solidFill>
        </p:spPr>
        <p:txBody>
          <a:bodyPr wrap="none" lIns="18000" rIns="18000" rtlCol="0" anchor="ctr">
            <a:spAutoFit/>
          </a:bodyPr>
          <a:lstStyle/>
          <a:p>
            <a:pPr marL="0" algn="ctr"/>
            <a:endParaRPr lang="en-GB" sz="900" b="1" kern="0" cap="all" dirty="0">
              <a:solidFill>
                <a:schemeClr val="bg1"/>
              </a:solidFill>
            </a:endParaRPr>
          </a:p>
        </p:txBody>
      </p:sp>
      <p:grpSp>
        <p:nvGrpSpPr>
          <p:cNvPr id="85" name="Group 84"/>
          <p:cNvGrpSpPr/>
          <p:nvPr/>
        </p:nvGrpSpPr>
        <p:grpSpPr>
          <a:xfrm>
            <a:off x="869635" y="4734632"/>
            <a:ext cx="8274365" cy="424215"/>
            <a:chOff x="869635" y="4734632"/>
            <a:chExt cx="8274365" cy="424215"/>
          </a:xfrm>
        </p:grpSpPr>
        <p:grpSp>
          <p:nvGrpSpPr>
            <p:cNvPr id="86" name="Group 85"/>
            <p:cNvGrpSpPr/>
            <p:nvPr/>
          </p:nvGrpSpPr>
          <p:grpSpPr>
            <a:xfrm>
              <a:off x="1637994" y="4734632"/>
              <a:ext cx="7506006" cy="417693"/>
              <a:chOff x="1637994" y="4734632"/>
              <a:chExt cx="7506006" cy="417693"/>
            </a:xfrm>
          </p:grpSpPr>
          <p:grpSp>
            <p:nvGrpSpPr>
              <p:cNvPr id="88" name="Group 87"/>
              <p:cNvGrpSpPr/>
              <p:nvPr/>
            </p:nvGrpSpPr>
            <p:grpSpPr>
              <a:xfrm>
                <a:off x="1637994" y="4835525"/>
                <a:ext cx="7506006" cy="316800"/>
                <a:chOff x="1914453" y="4835525"/>
                <a:chExt cx="8255647" cy="316800"/>
              </a:xfrm>
            </p:grpSpPr>
            <p:sp>
              <p:nvSpPr>
                <p:cNvPr id="90" name="Rectangle 89">
                  <a:hlinkClick r:id="rId13" action="ppaction://hlinksldjump"/>
                </p:cNvPr>
                <p:cNvSpPr/>
                <p:nvPr/>
              </p:nvSpPr>
              <p:spPr>
                <a:xfrm>
                  <a:off x="1914453" y="4835525"/>
                  <a:ext cx="999178"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RESUMEN </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EJECUTIVO</a:t>
                  </a:r>
                </a:p>
              </p:txBody>
            </p:sp>
            <p:sp>
              <p:nvSpPr>
                <p:cNvPr id="91" name="Rectangle 90">
                  <a:hlinkClick r:id="rId14" action="ppaction://hlinksldjump"/>
                </p:cNvPr>
                <p:cNvSpPr/>
                <p:nvPr/>
              </p:nvSpPr>
              <p:spPr>
                <a:xfrm>
                  <a:off x="2913844" y="4835525"/>
                  <a:ext cx="1015499"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COPA MUNDIAL DE BRASIL</a:t>
                  </a:r>
                  <a:br>
                    <a:rPr lang="en-GB" sz="750" dirty="0">
                      <a:solidFill>
                        <a:prstClr val="white"/>
                      </a:solidFill>
                      <a:latin typeface="Impact"/>
                      <a:cs typeface="Arial" pitchFamily="34" charset="0"/>
                    </a:rPr>
                  </a:br>
                  <a:r>
                    <a:rPr lang="en-GB" sz="750" dirty="0">
                      <a:solidFill>
                        <a:prstClr val="white"/>
                      </a:solidFill>
                      <a:latin typeface="Impact"/>
                      <a:cs typeface="Arial" pitchFamily="34" charset="0"/>
                    </a:rPr>
                    <a:t>EN VIVO</a:t>
                  </a:r>
                </a:p>
              </p:txBody>
            </p:sp>
            <p:sp>
              <p:nvSpPr>
                <p:cNvPr id="92" name="Rectangle 91">
                  <a:hlinkClick r:id="rId15" action="ppaction://hlinksldjump"/>
                </p:cNvPr>
                <p:cNvSpPr/>
                <p:nvPr/>
              </p:nvSpPr>
              <p:spPr>
                <a:xfrm>
                  <a:off x="5009592" y="4835525"/>
                  <a:ext cx="1049914"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ct val="85000"/>
                    </a:lnSpc>
                  </a:pPr>
                  <a:r>
                    <a:rPr lang="en-GB" sz="750" dirty="0">
                      <a:solidFill>
                        <a:prstClr val="white"/>
                      </a:solidFill>
                      <a:latin typeface="Impact"/>
                    </a:rPr>
                    <a:t>PATROCINADORES DE </a:t>
                  </a:r>
                </a:p>
                <a:p>
                  <a:pPr algn="ctr">
                    <a:lnSpc>
                      <a:spcPct val="85000"/>
                    </a:lnSpc>
                  </a:pPr>
                  <a:r>
                    <a:rPr lang="en-GB" sz="750" dirty="0">
                      <a:solidFill>
                        <a:prstClr val="white"/>
                      </a:solidFill>
                      <a:latin typeface="Impact"/>
                    </a:rPr>
                    <a:t>LA COPA MUNDIAL 2014</a:t>
                  </a:r>
                </a:p>
              </p:txBody>
            </p:sp>
            <p:sp>
              <p:nvSpPr>
                <p:cNvPr id="93" name="Rectangle 92">
                  <a:hlinkClick r:id="rId16" action="ppaction://hlinksldjump"/>
                </p:cNvPr>
                <p:cNvSpPr/>
                <p:nvPr/>
              </p:nvSpPr>
              <p:spPr>
                <a:xfrm>
                  <a:off x="6059719"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INTERÉS</a:t>
                  </a:r>
                  <a:r>
                    <a:rPr lang="en-GB" sz="800" dirty="0">
                      <a:solidFill>
                        <a:prstClr val="white"/>
                      </a:solidFill>
                    </a:rPr>
                    <a:t/>
                  </a:r>
                  <a:br>
                    <a:rPr lang="en-GB" sz="800" dirty="0">
                      <a:solidFill>
                        <a:prstClr val="white"/>
                      </a:solidFill>
                    </a:rPr>
                  </a:br>
                  <a:r>
                    <a:rPr lang="en-GB" sz="750" dirty="0">
                      <a:solidFill>
                        <a:prstClr val="white"/>
                      </a:solidFill>
                      <a:latin typeface="Impact"/>
                    </a:rPr>
                    <a:t>GENERAL</a:t>
                  </a:r>
                  <a:endParaRPr lang="en-GB" sz="750" dirty="0">
                    <a:solidFill>
                      <a:prstClr val="white"/>
                    </a:solidFill>
                    <a:latin typeface="Impact"/>
                    <a:cs typeface="Arial" pitchFamily="34" charset="0"/>
                  </a:endParaRPr>
                </a:p>
              </p:txBody>
            </p:sp>
            <p:sp>
              <p:nvSpPr>
                <p:cNvPr id="94" name="Rectangle 93">
                  <a:hlinkClick r:id="rId17" action="ppaction://hlinksldjump"/>
                </p:cNvPr>
                <p:cNvSpPr/>
                <p:nvPr/>
              </p:nvSpPr>
              <p:spPr>
                <a:xfrm>
                  <a:off x="7087368"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WEB Y</a:t>
                  </a:r>
                  <a:r>
                    <a:rPr lang="en-GB" sz="800" dirty="0">
                      <a:solidFill>
                        <a:prstClr val="white"/>
                      </a:solidFill>
                    </a:rPr>
                    <a:t/>
                  </a:r>
                  <a:br>
                    <a:rPr lang="en-GB" sz="800" dirty="0">
                      <a:solidFill>
                        <a:prstClr val="white"/>
                      </a:solidFill>
                    </a:rPr>
                  </a:br>
                  <a:r>
                    <a:rPr lang="en-GB" sz="750" dirty="0">
                      <a:solidFill>
                        <a:prstClr val="white"/>
                      </a:solidFill>
                      <a:latin typeface="Impact"/>
                    </a:rPr>
                    <a:t>REDES SOCIALES</a:t>
                  </a:r>
                  <a:endParaRPr lang="en-GB" sz="750" dirty="0">
                    <a:solidFill>
                      <a:prstClr val="white"/>
                    </a:solidFill>
                    <a:latin typeface="Impact"/>
                    <a:cs typeface="Arial" pitchFamily="34" charset="0"/>
                  </a:endParaRPr>
                </a:p>
              </p:txBody>
            </p:sp>
            <p:sp>
              <p:nvSpPr>
                <p:cNvPr id="95" name="Rectangle 94">
                  <a:hlinkClick r:id="rId18" action="ppaction://hlinksldjump"/>
                </p:cNvPr>
                <p:cNvSpPr/>
                <p:nvPr/>
              </p:nvSpPr>
              <p:spPr>
                <a:xfrm>
                  <a:off x="8115017" y="4835525"/>
                  <a:ext cx="1027436" cy="316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rPr>
                    <a:t>RESÚMENES</a:t>
                  </a:r>
                  <a:r>
                    <a:rPr lang="en-GB" sz="800" dirty="0">
                      <a:solidFill>
                        <a:prstClr val="white"/>
                      </a:solidFill>
                    </a:rPr>
                    <a:t/>
                  </a:r>
                  <a:br>
                    <a:rPr lang="en-GB" sz="800" dirty="0">
                      <a:solidFill>
                        <a:prstClr val="white"/>
                      </a:solidFill>
                    </a:rPr>
                  </a:br>
                  <a:r>
                    <a:rPr lang="en-GB" sz="750" dirty="0">
                      <a:solidFill>
                        <a:prstClr val="white"/>
                      </a:solidFill>
                      <a:latin typeface="Impact"/>
                    </a:rPr>
                    <a:t>REGIONALES</a:t>
                  </a:r>
                  <a:endParaRPr lang="en-GB" sz="750" dirty="0">
                    <a:solidFill>
                      <a:prstClr val="white"/>
                    </a:solidFill>
                    <a:latin typeface="Impact"/>
                    <a:cs typeface="Arial" pitchFamily="34" charset="0"/>
                  </a:endParaRPr>
                </a:p>
              </p:txBody>
            </p:sp>
            <p:sp>
              <p:nvSpPr>
                <p:cNvPr id="99" name="Rectangle 98">
                  <a:hlinkClick r:id="rId19" action="ppaction://hlinksldjump"/>
                </p:cNvPr>
                <p:cNvSpPr/>
                <p:nvPr/>
              </p:nvSpPr>
              <p:spPr>
                <a:xfrm>
                  <a:off x="3929556" y="4835525"/>
                  <a:ext cx="1079823"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s-ES" sz="750" dirty="0">
                      <a:solidFill>
                        <a:prstClr val="white"/>
                      </a:solidFill>
                      <a:latin typeface="Impact"/>
                      <a:cs typeface="Arial" pitchFamily="34" charset="0"/>
                    </a:rPr>
                    <a:t>¿QUIÉN SEGUIRÁ</a:t>
                  </a:r>
                  <a:br>
                    <a:rPr lang="es-ES" sz="750" dirty="0">
                      <a:solidFill>
                        <a:prstClr val="white"/>
                      </a:solidFill>
                      <a:latin typeface="Impact"/>
                      <a:cs typeface="Arial" pitchFamily="34" charset="0"/>
                    </a:rPr>
                  </a:br>
                  <a:r>
                    <a:rPr lang="es-ES" sz="750" dirty="0">
                      <a:solidFill>
                        <a:prstClr val="white"/>
                      </a:solidFill>
                      <a:latin typeface="Impact"/>
                      <a:cs typeface="Arial" pitchFamily="34" charset="0"/>
                    </a:rPr>
                    <a:t>LA COPA MUNDIAL?</a:t>
                  </a:r>
                </a:p>
              </p:txBody>
            </p:sp>
            <p:sp>
              <p:nvSpPr>
                <p:cNvPr id="100" name="Rectangle 99">
                  <a:hlinkClick r:id="rId20" action="ppaction://hlinksldjump"/>
                </p:cNvPr>
                <p:cNvSpPr/>
                <p:nvPr/>
              </p:nvSpPr>
              <p:spPr>
                <a:xfrm>
                  <a:off x="9142664" y="4835525"/>
                  <a:ext cx="1027436" cy="316800"/>
                </a:xfrm>
                <a:prstGeom prst="rect">
                  <a:avLst/>
                </a:prstGeom>
                <a:solidFill>
                  <a:srgbClr val="262626">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lvl="0" algn="ctr">
                    <a:lnSpc>
                      <a:spcPct val="85000"/>
                    </a:lnSpc>
                  </a:pPr>
                  <a:r>
                    <a:rPr lang="en-GB" sz="750" dirty="0">
                      <a:solidFill>
                        <a:prstClr val="white"/>
                      </a:solidFill>
                      <a:latin typeface="Impact"/>
                      <a:cs typeface="Arial" pitchFamily="34" charset="0"/>
                    </a:rPr>
                    <a:t>CONTACTO</a:t>
                  </a:r>
                </a:p>
              </p:txBody>
            </p:sp>
          </p:grpSp>
          <p:sp>
            <p:nvSpPr>
              <p:cNvPr id="89" name="Isosceles Triangle 88"/>
              <p:cNvSpPr/>
              <p:nvPr/>
            </p:nvSpPr>
            <p:spPr>
              <a:xfrm>
                <a:off x="7580596" y="4734632"/>
                <a:ext cx="324000" cy="1440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750" dirty="0">
                  <a:solidFill>
                    <a:schemeClr val="bg1"/>
                  </a:solidFill>
                </a:endParaRPr>
              </a:p>
            </p:txBody>
          </p:sp>
        </p:grpSp>
        <p:sp>
          <p:nvSpPr>
            <p:cNvPr id="87" name="Rectangle 86">
              <a:hlinkClick r:id="rId21" action="ppaction://hlinksldjump"/>
            </p:cNvPr>
            <p:cNvSpPr/>
            <p:nvPr/>
          </p:nvSpPr>
          <p:spPr>
            <a:xfrm>
              <a:off x="869635" y="4835525"/>
              <a:ext cx="768359" cy="3233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80000"/>
                </a:lnSpc>
              </a:pPr>
              <a:r>
                <a:rPr lang="en-GB" sz="900" dirty="0">
                  <a:solidFill>
                    <a:srgbClr val="262626"/>
                  </a:solidFill>
                  <a:latin typeface="Impact"/>
                </a:rPr>
                <a:t>MENÚ PRINCIPAL</a:t>
              </a:r>
              <a:endParaRPr lang="es-ES" sz="900" dirty="0">
                <a:solidFill>
                  <a:srgbClr val="262626"/>
                </a:solidFill>
                <a:latin typeface="Impact"/>
                <a:cs typeface="Arial" pitchFamily="34" charset="0"/>
              </a:endParaRPr>
            </a:p>
          </p:txBody>
        </p:sp>
      </p:grpSp>
      <p:sp>
        <p:nvSpPr>
          <p:cNvPr id="101" name="TextBox 100"/>
          <p:cNvSpPr txBox="1"/>
          <p:nvPr/>
        </p:nvSpPr>
        <p:spPr>
          <a:xfrm>
            <a:off x="131574" y="4698328"/>
            <a:ext cx="2948781" cy="176972"/>
          </a:xfrm>
          <a:prstGeom prst="rect">
            <a:avLst/>
          </a:prstGeom>
          <a:noFill/>
        </p:spPr>
        <p:txBody>
          <a:bodyPr wrap="none" rtlCol="0">
            <a:spAutoFit/>
          </a:bodyPr>
          <a:lstStyle/>
          <a:p>
            <a:pPr algn="l" rtl="0"/>
            <a:r>
              <a:rPr lang="es" sz="550" b="0" i="0" u="none" dirty="0">
                <a:solidFill>
                  <a:schemeClr val="bg1"/>
                </a:solidFill>
              </a:rPr>
              <a:t>Fuente: </a:t>
            </a:r>
            <a:r>
              <a:rPr lang="es-ES_tradnl" sz="550" b="0" i="0" u="none" dirty="0" err="1" smtClean="0">
                <a:solidFill>
                  <a:schemeClr val="bg1"/>
                </a:solidFill>
              </a:rPr>
              <a:t>Insights</a:t>
            </a:r>
            <a:r>
              <a:rPr lang="es-ES_tradnl" sz="550" b="0" i="0" u="none" dirty="0" smtClean="0">
                <a:solidFill>
                  <a:schemeClr val="bg1"/>
                </a:solidFill>
              </a:rPr>
              <a:t> </a:t>
            </a:r>
            <a:r>
              <a:rPr lang="es" sz="550" b="0" i="0" u="none" dirty="0" smtClean="0">
                <a:solidFill>
                  <a:schemeClr val="bg1"/>
                </a:solidFill>
              </a:rPr>
              <a:t>de </a:t>
            </a:r>
            <a:r>
              <a:rPr lang="es" sz="550" b="0" i="0" u="none" dirty="0">
                <a:solidFill>
                  <a:schemeClr val="bg1"/>
                </a:solidFill>
              </a:rPr>
              <a:t>OMG para 81 mercados. Trabajo de campo: 15-31 de mayo de 2014.</a:t>
            </a:r>
          </a:p>
        </p:txBody>
      </p:sp>
      <p:sp>
        <p:nvSpPr>
          <p:cNvPr id="103" name="TextBox 102"/>
          <p:cNvSpPr txBox="1"/>
          <p:nvPr/>
        </p:nvSpPr>
        <p:spPr>
          <a:xfrm rot="19855106">
            <a:off x="6325105" y="384230"/>
            <a:ext cx="2251795" cy="246221"/>
          </a:xfrm>
          <a:prstGeom prst="rect">
            <a:avLst/>
          </a:prstGeom>
          <a:noFill/>
        </p:spPr>
        <p:txBody>
          <a:bodyPr wrap="square" rtlCol="0">
            <a:spAutoFit/>
          </a:bodyPr>
          <a:lstStyle/>
          <a:p>
            <a:pPr algn="l" rtl="0">
              <a:defRPr/>
            </a:pPr>
            <a:r>
              <a:rPr lang="es" sz="1000" b="0" i="0" u="none" dirty="0">
                <a:solidFill>
                  <a:srgbClr val="FFFFFF"/>
                </a:solidFill>
                <a:latin typeface="Impact"/>
                <a:cs typeface="Impact"/>
              </a:rPr>
              <a:t>PRINCIPALES PLATAFORMAS SOCIALES</a:t>
            </a:r>
            <a:endParaRPr lang="es" sz="1000" dirty="0">
              <a:solidFill>
                <a:srgbClr val="FFFFFF"/>
              </a:solidFill>
              <a:latin typeface="Impact"/>
              <a:cs typeface="Impact"/>
            </a:endParaRPr>
          </a:p>
        </p:txBody>
      </p:sp>
      <p:sp>
        <p:nvSpPr>
          <p:cNvPr id="104" name="TextBox 103"/>
          <p:cNvSpPr txBox="1"/>
          <p:nvPr/>
        </p:nvSpPr>
        <p:spPr>
          <a:xfrm>
            <a:off x="7047728" y="1141906"/>
            <a:ext cx="1581922" cy="1077218"/>
          </a:xfrm>
          <a:prstGeom prst="rect">
            <a:avLst/>
          </a:prstGeom>
          <a:noFill/>
        </p:spPr>
        <p:txBody>
          <a:bodyPr wrap="square" rtlCol="0">
            <a:spAutoFit/>
          </a:bodyPr>
          <a:lstStyle/>
          <a:p>
            <a:pPr algn="ctr">
              <a:defRPr/>
            </a:pPr>
            <a:r>
              <a:rPr lang="en-US" sz="1600" dirty="0" smtClean="0">
                <a:solidFill>
                  <a:schemeClr val="accent5"/>
                </a:solidFill>
                <a:latin typeface="Impact"/>
                <a:cs typeface="Impact"/>
              </a:rPr>
              <a:t>USA - </a:t>
            </a:r>
            <a:r>
              <a:rPr lang="en-US" sz="1600" dirty="0">
                <a:solidFill>
                  <a:schemeClr val="accent5"/>
                </a:solidFill>
                <a:latin typeface="Impact"/>
                <a:cs typeface="Impact"/>
              </a:rPr>
              <a:t>INGLÉS</a:t>
            </a:r>
          </a:p>
          <a:p>
            <a:pPr algn="ctr">
              <a:defRPr/>
            </a:pPr>
            <a:r>
              <a:rPr lang="en-US" sz="800" b="1" dirty="0" smtClean="0">
                <a:solidFill>
                  <a:schemeClr val="bg1"/>
                </a:solidFill>
              </a:rPr>
              <a:t>twitter.com</a:t>
            </a:r>
          </a:p>
          <a:p>
            <a:pPr algn="ctr">
              <a:defRPr/>
            </a:pPr>
            <a:r>
              <a:rPr lang="en-US" sz="800" b="1" dirty="0" smtClean="0">
                <a:solidFill>
                  <a:schemeClr val="bg1"/>
                </a:solidFill>
              </a:rPr>
              <a:t>reddit.com</a:t>
            </a:r>
          </a:p>
          <a:p>
            <a:pPr algn="ctr">
              <a:defRPr/>
            </a:pPr>
            <a:r>
              <a:rPr lang="en-US" sz="800" b="1" dirty="0" smtClean="0">
                <a:solidFill>
                  <a:schemeClr val="bg1"/>
                </a:solidFill>
              </a:rPr>
              <a:t>tripadvisor.com</a:t>
            </a:r>
          </a:p>
          <a:p>
            <a:pPr algn="ctr">
              <a:defRPr/>
            </a:pPr>
            <a:r>
              <a:rPr lang="en-US" sz="800" b="1" dirty="0" smtClean="0">
                <a:solidFill>
                  <a:schemeClr val="bg1"/>
                </a:solidFill>
              </a:rPr>
              <a:t>@</a:t>
            </a:r>
            <a:r>
              <a:rPr lang="en-US" sz="800" b="1" dirty="0" err="1" smtClean="0">
                <a:solidFill>
                  <a:schemeClr val="bg1"/>
                </a:solidFill>
              </a:rPr>
              <a:t>TVmixUSA</a:t>
            </a:r>
            <a:endParaRPr lang="en-US" sz="800" b="1" dirty="0" smtClean="0">
              <a:solidFill>
                <a:schemeClr val="bg1"/>
              </a:solidFill>
            </a:endParaRPr>
          </a:p>
          <a:p>
            <a:pPr algn="ctr">
              <a:defRPr/>
            </a:pPr>
            <a:r>
              <a:rPr lang="en-US" sz="800" b="1" dirty="0" smtClean="0">
                <a:solidFill>
                  <a:schemeClr val="bg1"/>
                </a:solidFill>
              </a:rPr>
              <a:t>@</a:t>
            </a:r>
            <a:r>
              <a:rPr lang="en-US" sz="800" b="1" dirty="0" err="1" smtClean="0">
                <a:solidFill>
                  <a:schemeClr val="bg1"/>
                </a:solidFill>
              </a:rPr>
              <a:t>BetTheWorldCup</a:t>
            </a:r>
            <a:endParaRPr lang="en-US" sz="800" b="1" dirty="0" smtClean="0">
              <a:solidFill>
                <a:schemeClr val="bg1"/>
              </a:solidFill>
            </a:endParaRPr>
          </a:p>
          <a:p>
            <a:pPr algn="ctr">
              <a:defRPr/>
            </a:pPr>
            <a:r>
              <a:rPr lang="en-US" sz="800" b="1" dirty="0" smtClean="0">
                <a:solidFill>
                  <a:schemeClr val="bg1"/>
                </a:solidFill>
              </a:rPr>
              <a:t>@</a:t>
            </a:r>
            <a:r>
              <a:rPr lang="en-US" sz="800" b="1" dirty="0" err="1" smtClean="0">
                <a:solidFill>
                  <a:schemeClr val="bg1"/>
                </a:solidFill>
              </a:rPr>
              <a:t>filmonlive</a:t>
            </a:r>
            <a:endParaRPr lang="en-US" sz="800" b="1" dirty="0" smtClean="0">
              <a:solidFill>
                <a:schemeClr val="bg1"/>
              </a:solidFill>
            </a:endParaRPr>
          </a:p>
        </p:txBody>
      </p:sp>
      <p:sp>
        <p:nvSpPr>
          <p:cNvPr id="105" name="TextBox 104"/>
          <p:cNvSpPr txBox="1"/>
          <p:nvPr/>
        </p:nvSpPr>
        <p:spPr>
          <a:xfrm>
            <a:off x="7126165" y="2255876"/>
            <a:ext cx="1412670" cy="830997"/>
          </a:xfrm>
          <a:prstGeom prst="rect">
            <a:avLst/>
          </a:prstGeom>
          <a:noFill/>
        </p:spPr>
        <p:txBody>
          <a:bodyPr wrap="square" rtlCol="0">
            <a:spAutoFit/>
          </a:bodyPr>
          <a:lstStyle/>
          <a:p>
            <a:pPr algn="ctr">
              <a:defRPr/>
            </a:pPr>
            <a:r>
              <a:rPr lang="en-US" sz="1600" dirty="0" smtClean="0">
                <a:solidFill>
                  <a:schemeClr val="accent5"/>
                </a:solidFill>
                <a:latin typeface="Impact"/>
                <a:cs typeface="Impact"/>
              </a:rPr>
              <a:t>USA - </a:t>
            </a:r>
            <a:r>
              <a:rPr lang="en-US" sz="1600" dirty="0">
                <a:solidFill>
                  <a:schemeClr val="accent5"/>
                </a:solidFill>
                <a:latin typeface="Impact"/>
                <a:cs typeface="Impact"/>
              </a:rPr>
              <a:t>ESPAÑOL</a:t>
            </a:r>
          </a:p>
          <a:p>
            <a:pPr algn="ctr">
              <a:defRPr/>
            </a:pPr>
            <a:r>
              <a:rPr lang="en-US" sz="800" b="1" dirty="0" smtClean="0">
                <a:solidFill>
                  <a:schemeClr val="bg1"/>
                </a:solidFill>
              </a:rPr>
              <a:t>twitter.com</a:t>
            </a:r>
          </a:p>
          <a:p>
            <a:pPr algn="ctr">
              <a:defRPr/>
            </a:pPr>
            <a:r>
              <a:rPr lang="en-US" sz="800" b="1" dirty="0" smtClean="0">
                <a:solidFill>
                  <a:schemeClr val="bg1"/>
                </a:solidFill>
              </a:rPr>
              <a:t>velocidadmaxima.com</a:t>
            </a:r>
          </a:p>
          <a:p>
            <a:pPr algn="ctr">
              <a:defRPr/>
            </a:pPr>
            <a:r>
              <a:rPr lang="en-US" sz="800" b="1" dirty="0" smtClean="0">
                <a:solidFill>
                  <a:schemeClr val="bg1"/>
                </a:solidFill>
              </a:rPr>
              <a:t>@2012MisterChip</a:t>
            </a:r>
          </a:p>
          <a:p>
            <a:pPr algn="ctr">
              <a:defRPr/>
            </a:pPr>
            <a:r>
              <a:rPr lang="en-US" sz="800" b="1" dirty="0" smtClean="0">
                <a:solidFill>
                  <a:schemeClr val="bg1"/>
                </a:solidFill>
              </a:rPr>
              <a:t>@</a:t>
            </a:r>
            <a:r>
              <a:rPr lang="en-US" sz="800" b="1" dirty="0" err="1" smtClean="0">
                <a:solidFill>
                  <a:schemeClr val="bg1"/>
                </a:solidFill>
              </a:rPr>
              <a:t>miseleccionmx</a:t>
            </a:r>
            <a:endParaRPr lang="en-US" sz="800" b="1" dirty="0">
              <a:solidFill>
                <a:schemeClr val="bg1"/>
              </a:solidFill>
            </a:endParaRPr>
          </a:p>
        </p:txBody>
      </p:sp>
    </p:spTree>
    <p:extLst>
      <p:ext uri="{BB962C8B-B14F-4D97-AF65-F5344CB8AC3E}">
        <p14:creationId xmlns:p14="http://schemas.microsoft.com/office/powerpoint/2010/main" val="1838555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 name="ARTICULATE_PROJECT_OPEN" val="0"/>
  <p:tag name="ARTICULATE_SLIDE_COUNT" val="55"/>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Custom 2">
      <a:dk1>
        <a:srgbClr val="262626"/>
      </a:dk1>
      <a:lt1>
        <a:sysClr val="window" lastClr="FFFFFF"/>
      </a:lt1>
      <a:dk2>
        <a:srgbClr val="262626"/>
      </a:dk2>
      <a:lt2>
        <a:srgbClr val="FFFFFF"/>
      </a:lt2>
      <a:accent1>
        <a:srgbClr val="9CC813"/>
      </a:accent1>
      <a:accent2>
        <a:srgbClr val="388630"/>
      </a:accent2>
      <a:accent3>
        <a:srgbClr val="E5CE12"/>
      </a:accent3>
      <a:accent4>
        <a:srgbClr val="ED7E12"/>
      </a:accent4>
      <a:accent5>
        <a:srgbClr val="F72CAC"/>
      </a:accent5>
      <a:accent6>
        <a:srgbClr val="4197FC"/>
      </a:accent6>
      <a:hlink>
        <a:srgbClr val="FFFFFF"/>
      </a:hlink>
      <a:folHlink>
        <a:srgbClr val="E5CE12"/>
      </a:folHlink>
    </a:clrScheme>
    <a:fontScheme name="Paddy Power">
      <a:majorFont>
        <a:latin typeface="Impac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wrap="none" lIns="18000" rIns="18000" rtlCol="0" anchor="ctr">
        <a:spAutoFit/>
      </a:bodyPr>
      <a:lstStyle>
        <a:defPPr marL="0" algn="ctr">
          <a:defRPr sz="900" b="1" kern="0" cap="all" dirty="0">
            <a:solidFill>
              <a:schemeClr val="bg1"/>
            </a:solidFill>
          </a:defRPr>
        </a:defPPr>
      </a:lstStyle>
    </a:sp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333">
    <a:dk1>
      <a:srgbClr val="262626"/>
    </a:dk1>
    <a:lt1>
      <a:sysClr val="window" lastClr="FFFFFF"/>
    </a:lt1>
    <a:dk2>
      <a:srgbClr val="262626"/>
    </a:dk2>
    <a:lt2>
      <a:srgbClr val="FFFFFF"/>
    </a:lt2>
    <a:accent1>
      <a:srgbClr val="9CC813"/>
    </a:accent1>
    <a:accent2>
      <a:srgbClr val="388630"/>
    </a:accent2>
    <a:accent3>
      <a:srgbClr val="E5CE12"/>
    </a:accent3>
    <a:accent4>
      <a:srgbClr val="ED7E12"/>
    </a:accent4>
    <a:accent5>
      <a:srgbClr val="F72CAC"/>
    </a:accent5>
    <a:accent6>
      <a:srgbClr val="4197FC"/>
    </a:accent6>
    <a:hlink>
      <a:srgbClr val="B409BA"/>
    </a:hlink>
    <a:folHlink>
      <a:srgbClr val="800080"/>
    </a:folHlink>
  </a:clrScheme>
  <a:fontScheme name="Paddy Power">
    <a:majorFont>
      <a:latin typeface="Impac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C282EF8BBAD34FA30B1DE19E5DDB2E" ma:contentTypeVersion="0" ma:contentTypeDescription="Create a new document." ma:contentTypeScope="" ma:versionID="1d8d9d830fb6516719460807bf87c275">
  <xsd:schema xmlns:xsd="http://www.w3.org/2001/XMLSchema" xmlns:xs="http://www.w3.org/2001/XMLSchema" xmlns:p="http://schemas.microsoft.com/office/2006/metadata/properties" targetNamespace="http://schemas.microsoft.com/office/2006/metadata/properties" ma:root="true" ma:fieldsID="1b05d82d297216baf5b26c55225140df">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EDC64388-742B-48D9-9DE8-0950CAE2113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2.xml><?xml version="1.0" encoding="utf-8"?>
<ds:datastoreItem xmlns:ds="http://schemas.openxmlformats.org/officeDocument/2006/customXml" ds:itemID="{9C84CB69-217E-4465-B89F-1925F9881FEF}">
  <ds:schemaRefs>
    <ds:schemaRef ds:uri="http://schemas.microsoft.com/sharepoint/v3/contenttype/forms"/>
  </ds:schemaRefs>
</ds:datastoreItem>
</file>

<file path=customXml/itemProps3.xml><?xml version="1.0" encoding="utf-8"?>
<ds:datastoreItem xmlns:ds="http://schemas.openxmlformats.org/officeDocument/2006/customXml" ds:itemID="{39171F71-56B1-4D72-9D43-B4F2F7AE166D}">
  <ds:schemaRefs>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
  <TotalTime>8352</TotalTime>
  <Words>27491</Words>
  <Application>Microsoft Macintosh PowerPoint</Application>
  <PresentationFormat>Presentación en pantalla (16:9)</PresentationFormat>
  <Paragraphs>4359</Paragraphs>
  <Slides>124</Slides>
  <Notes>11</Notes>
  <HiddenSlides>67</HiddenSlides>
  <MMClips>2</MMClips>
  <ScaleCrop>false</ScaleCrop>
  <HeadingPairs>
    <vt:vector size="6" baseType="variant">
      <vt:variant>
        <vt:lpstr>Tema</vt:lpstr>
      </vt:variant>
      <vt:variant>
        <vt:i4>1</vt:i4>
      </vt:variant>
      <vt:variant>
        <vt:lpstr>Servidores OLE incrustados</vt:lpstr>
      </vt:variant>
      <vt:variant>
        <vt:i4>3</vt:i4>
      </vt:variant>
      <vt:variant>
        <vt:lpstr>Títulos de diapositiva</vt:lpstr>
      </vt:variant>
      <vt:variant>
        <vt:i4>124</vt:i4>
      </vt:variant>
    </vt:vector>
  </HeadingPairs>
  <TitlesOfParts>
    <vt:vector size="128" baseType="lpstr">
      <vt:lpstr>Office Theme</vt:lpstr>
      <vt:lpstr>think-cell Slide</vt:lpstr>
      <vt:lpstr>Excel.Chart.8</vt:lpstr>
      <vt:lpstr>Chart</vt:lpstr>
      <vt:lpstr>Impact report</vt:lpstr>
      <vt:lpstr>Presentación de PowerPoint</vt:lpstr>
      <vt:lpstr>Presentación de PowerPoint</vt:lpstr>
      <vt:lpstr>Metodología</vt:lpstr>
      <vt:lpstr>LA COPA MUNDIAL DE BRASIL EN VIVO LA 20ª COPA MUNDIAL DE LA FIFA    UN EVENTO RETRANSMITIDO EN 200 PAÍSES </vt:lpstr>
      <vt:lpstr>Presentación de PowerPoint</vt:lpstr>
      <vt:lpstr>Presentación de PowerPoint</vt:lpstr>
      <vt:lpstr>¿QUIÉN SEGUIRÁ LA COPA MUNDIAL?</vt:lpstr>
      <vt:lpstr>Presentación de PowerPoint</vt:lpstr>
      <vt:lpstr>Patrocinadores de la Copa Mundial 2014 </vt:lpstr>
      <vt:lpstr>¿QUIEN va a seguir la copa del mundo en argentina? </vt:lpstr>
      <vt:lpstr>Sponsors oficiales de la copa del mundo</vt:lpstr>
      <vt:lpstr>1 ADIDAS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¿CUÁLES SON LOS RESULTADOS DE LOS PATROCINADORES EN LA WEB?</vt:lpstr>
      <vt:lpstr>32 PAÍSES COMPITEN EN LA COPA MUNDIAL 2014</vt:lpstr>
      <vt:lpstr>¿QUÉ PASA EN LA WEB?</vt:lpstr>
      <vt:lpstr>¿QUÉ SE COMPARTE EN LA WEB?</vt:lpstr>
      <vt:lpstr>Puntos de Vista</vt:lpstr>
      <vt:lpstr>Facebook y Twitter</vt:lpstr>
      <vt:lpstr>Andrew Samms</vt:lpstr>
      <vt:lpstr>Jen Louis &amp; KJ Weir</vt:lpstr>
      <vt:lpstr>resúmenes regionales</vt:lpstr>
      <vt:lpstr>EMEA Información Regional</vt:lpstr>
      <vt:lpstr>¿QUIÉN SEGUIRÁ LA COPA MUNDIAL? emea</vt:lpstr>
      <vt:lpstr>¿QUIÉN SEGUIRÁ LA COPA MUNDIAL? emea</vt:lpstr>
      <vt:lpstr>MEJORES FUTBOLISTAS  POR PAÍS emea</vt:lpstr>
      <vt:lpstr>Futbolistas Destacados: RONALDO </vt:lpstr>
      <vt:lpstr>Futbolistas Destacados : ROONEY</vt:lpstr>
      <vt:lpstr>Futbolistas Destacados: HAZARD</vt:lpstr>
      <vt:lpstr>Futbolistas Destacados: MOSES</vt:lpstr>
      <vt:lpstr>Futbolistas Destacados: ETO </vt:lpstr>
      <vt:lpstr>Futbolistas Destacados: INIESTA </vt:lpstr>
      <vt:lpstr>PATROCINADORES DE LA COPA MUNDIAL 2014 - EMEA</vt:lpstr>
      <vt:lpstr>EMEA ADIDAS</vt:lpstr>
      <vt:lpstr>EMEA HY</vt:lpstr>
      <vt:lpstr>EMEA SONY</vt:lpstr>
      <vt:lpstr>EMEMC</vt:lpstr>
      <vt:lpstr>EMEA COKE</vt:lpstr>
      <vt:lpstr>EMEA BUD</vt:lpstr>
      <vt:lpstr>EMEA VISA</vt:lpstr>
      <vt:lpstr>OTRAS ACTIVIDADES PROMOCIONALES EMEA</vt:lpstr>
      <vt:lpstr>QUÉ PASA EN LAS REDES EN EMEA</vt:lpstr>
      <vt:lpstr>INFORMACIÓN REGIONAL EMEA</vt:lpstr>
      <vt:lpstr>resúmenes regionales</vt:lpstr>
      <vt:lpstr>INFORMACIÓN REGIONAL AMÉRICA LATINA</vt:lpstr>
      <vt:lpstr>¿QUIÉN SEGUIRÁ LA COPA MUNDIAL? AMÉRICA LATINA</vt:lpstr>
      <vt:lpstr>¿CÓMO LA SEGUIRÁN? AMÉRICA LATINA</vt:lpstr>
      <vt:lpstr>MEJORES FUTBOLISTAS POR PAÍS AMÉRICA LATINA</vt:lpstr>
      <vt:lpstr>Futbolistas Destacados : messi  Perfiles y Seguidores</vt:lpstr>
      <vt:lpstr>Futbolistas Destacados : NEYMAR Perfiles y Seguidores</vt:lpstr>
      <vt:lpstr>Futbolistas Destacados : FORLAN Perfiles y Seguidores</vt:lpstr>
      <vt:lpstr>Futbolistas Destacados: MARQUEZ Perfiles y Seguidores</vt:lpstr>
      <vt:lpstr>Futbolistas Destacados: SANCHEZ Perfiles y Seguidores</vt:lpstr>
      <vt:lpstr>Futbolistas Destacados: RODRIGUEZ Perfiles y Seguidores</vt:lpstr>
      <vt:lpstr>Patrocinadores de la Copa Mundial 2014 - AMÉRICA LATINA</vt:lpstr>
      <vt:lpstr>AL ADIDAS</vt:lpstr>
      <vt:lpstr>AL HY</vt:lpstr>
      <vt:lpstr>AL SONY</vt:lpstr>
      <vt:lpstr>AL MC</vt:lpstr>
      <vt:lpstr>AL COKE</vt:lpstr>
      <vt:lpstr>AL VIA</vt:lpstr>
      <vt:lpstr>AL CAS</vt:lpstr>
      <vt:lpstr>AL JOHN</vt:lpstr>
      <vt:lpstr>Otras actividades promocionales de la Copa Mundial en América Latina</vt:lpstr>
      <vt:lpstr>QUÉ PASA EN LAS REDES EN AMÉRICA LATINA</vt:lpstr>
      <vt:lpstr>AmÉrica Latina Regional Overview</vt:lpstr>
      <vt:lpstr>resúmenes regionales</vt:lpstr>
      <vt:lpstr>América del Norte RESÚMENES REGIONALES</vt:lpstr>
      <vt:lpstr>¿quién SEGUIRÁ LA COPA MUNDIAL? AMÉRICA DEL NORTE</vt:lpstr>
      <vt:lpstr>¿CÓMO LA SEGUIRÁN? AMÉRICA DEL NORTE</vt:lpstr>
      <vt:lpstr>MEJORES FUTBOLISTAS: Perfiles y seguidores</vt:lpstr>
      <vt:lpstr>Futbolistas destacados: Dempsey Perfiles y seguidores</vt:lpstr>
      <vt:lpstr>Futbolistas destacados: Altidore Perfiles y seguidores</vt:lpstr>
      <vt:lpstr>Futbolistas destacados: Howard Perfiles y seguidores</vt:lpstr>
      <vt:lpstr>PATROCINADORES DE LA Copa Mundial 2014 América del Norte</vt:lpstr>
      <vt:lpstr>NA ADIDAS</vt:lpstr>
      <vt:lpstr>NA HY</vt:lpstr>
      <vt:lpstr>NA SONY</vt:lpstr>
      <vt:lpstr>NA BUD</vt:lpstr>
      <vt:lpstr>NA MAC</vt:lpstr>
      <vt:lpstr>NA COKE</vt:lpstr>
      <vt:lpstr>NA VISA</vt:lpstr>
      <vt:lpstr>NA CAS</vt:lpstr>
      <vt:lpstr>NA JOHN</vt:lpstr>
      <vt:lpstr>Otras actividades promocionales de la Copa Mundial en América DEL NORTE</vt:lpstr>
      <vt:lpstr>QUÉ PASA EN LAS REDES EN AMÉRICA DEL NORTE</vt:lpstr>
      <vt:lpstr>América del Norte  Información regional</vt:lpstr>
      <vt:lpstr>resúmenes regionales</vt:lpstr>
      <vt:lpstr>APAC Información regional</vt:lpstr>
      <vt:lpstr>¿quién SEGUIRÁ LA COPA MUNDIAL? APAC</vt:lpstr>
      <vt:lpstr>¿CÓMO LA SEGUIRÁN? APAC</vt:lpstr>
      <vt:lpstr>MEJORES FUTBOLISTAS POR PAÍS</vt:lpstr>
      <vt:lpstr>Futbolistas destacados: HEUNGMIN</vt:lpstr>
      <vt:lpstr>Futbolistas destacados: KAGAWA</vt:lpstr>
      <vt:lpstr>Futbolistas destacados: CAHILL</vt:lpstr>
      <vt:lpstr>patrocinadores de la Copa Mundial 2014 - APAC</vt:lpstr>
      <vt:lpstr>APAC ADIDAS</vt:lpstr>
      <vt:lpstr>APAC HY</vt:lpstr>
      <vt:lpstr>APAC SONY</vt:lpstr>
      <vt:lpstr>APAC BUD</vt:lpstr>
      <vt:lpstr>APAC MC</vt:lpstr>
      <vt:lpstr>APAC COJE</vt:lpstr>
      <vt:lpstr>APAC VISA</vt:lpstr>
      <vt:lpstr>APAC CAS</vt:lpstr>
      <vt:lpstr>APAC JOHN</vt:lpstr>
      <vt:lpstr>Presentación de PowerPoint</vt:lpstr>
      <vt:lpstr>QUÉ PASA EN LAS REDES EN APAC</vt:lpstr>
      <vt:lpstr>APAC Información regional</vt:lpstr>
      <vt:lpstr>resúmenes regionales</vt:lpstr>
      <vt:lpstr>contacto</vt:lpstr>
      <vt:lpstr>Impact report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Boutique Presentations Ltd.</dc:creator>
  <cp:lastModifiedBy>Macbook</cp:lastModifiedBy>
  <cp:revision>715</cp:revision>
  <cp:lastPrinted>2014-06-09T08:10:13Z</cp:lastPrinted>
  <dcterms:created xsi:type="dcterms:W3CDTF">2014-04-02T09:54:23Z</dcterms:created>
  <dcterms:modified xsi:type="dcterms:W3CDTF">2014-06-13T15:57:07Z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8641E9C1-F265-42C0-ABE2-A2488ECB183A</vt:lpwstr>
  </property>
  <property fmtid="{D5CDD505-2E9C-101B-9397-08002B2CF9AE}" pid="3" name="ArticulatePath">
    <vt:lpwstr>Presentation9</vt:lpwstr>
  </property>
  <property fmtid="{D5CDD505-2E9C-101B-9397-08002B2CF9AE}" pid="4" name="ContentTypeId">
    <vt:lpwstr>0x010100D6C282EF8BBAD34FA30B1DE19E5DDB2E</vt:lpwstr>
  </property>
</Properties>
</file>